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0" r:id="rId1"/>
  </p:sldMasterIdLst>
  <p:sldIdLst>
    <p:sldId id="264" r:id="rId2"/>
    <p:sldId id="282" r:id="rId3"/>
    <p:sldId id="283" r:id="rId4"/>
    <p:sldId id="284" r:id="rId5"/>
    <p:sldId id="267" r:id="rId6"/>
    <p:sldId id="268" r:id="rId7"/>
    <p:sldId id="269" r:id="rId8"/>
    <p:sldId id="270" r:id="rId9"/>
    <p:sldId id="271" r:id="rId10"/>
    <p:sldId id="272" r:id="rId11"/>
    <p:sldId id="273" r:id="rId12"/>
    <p:sldId id="274" r:id="rId13"/>
    <p:sldId id="276" r:id="rId14"/>
    <p:sldId id="275" r:id="rId15"/>
    <p:sldId id="277" r:id="rId16"/>
    <p:sldId id="281" r:id="rId17"/>
    <p:sldId id="278" r:id="rId18"/>
    <p:sldId id="280" r:id="rId19"/>
    <p:sldId id="279" r:id="rId20"/>
    <p:sldId id="285" r:id="rId21"/>
    <p:sldId id="303"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52"/>
    <p:restoredTop sz="95788"/>
  </p:normalViewPr>
  <p:slideViewPr>
    <p:cSldViewPr snapToGrid="0" snapToObjects="1">
      <p:cViewPr varScale="1">
        <p:scale>
          <a:sx n="111" d="100"/>
          <a:sy n="111" d="100"/>
        </p:scale>
        <p:origin x="55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A15CC2-A8EA-AE42-84C8-7939E39E2D4C}" type="doc">
      <dgm:prSet loTypeId="urn:microsoft.com/office/officeart/2005/8/layout/chevron2" loCatId="" qsTypeId="urn:microsoft.com/office/officeart/2005/8/quickstyle/simple1" qsCatId="simple" csTypeId="urn:microsoft.com/office/officeart/2005/8/colors/colorful3" csCatId="colorful" phldr="1"/>
      <dgm:spPr/>
      <dgm:t>
        <a:bodyPr/>
        <a:lstStyle/>
        <a:p>
          <a:endParaRPr lang="fr-FR"/>
        </a:p>
      </dgm:t>
    </dgm:pt>
    <dgm:pt modelId="{65D54D41-C18E-CC4F-9B6B-B2B5589EDBCF}">
      <dgm:prSet phldrT="[Texte]"/>
      <dgm:spPr/>
      <dgm:t>
        <a:bodyPr/>
        <a:lstStyle/>
        <a:p>
          <a:r>
            <a:rPr lang="fr-FR" dirty="0"/>
            <a:t>Dépistage</a:t>
          </a:r>
        </a:p>
      </dgm:t>
    </dgm:pt>
    <dgm:pt modelId="{4626BD37-85E7-DE4D-AF11-514455944272}" type="parTrans" cxnId="{9D6765E9-B75D-2F4E-9B41-FC9E9C357F90}">
      <dgm:prSet/>
      <dgm:spPr/>
      <dgm:t>
        <a:bodyPr/>
        <a:lstStyle/>
        <a:p>
          <a:endParaRPr lang="fr-FR"/>
        </a:p>
      </dgm:t>
    </dgm:pt>
    <dgm:pt modelId="{25940101-8CC4-8F42-8248-2B686FC9F928}" type="sibTrans" cxnId="{9D6765E9-B75D-2F4E-9B41-FC9E9C357F90}">
      <dgm:prSet/>
      <dgm:spPr/>
      <dgm:t>
        <a:bodyPr/>
        <a:lstStyle/>
        <a:p>
          <a:endParaRPr lang="fr-FR"/>
        </a:p>
      </dgm:t>
    </dgm:pt>
    <dgm:pt modelId="{14ADBB72-6EF4-7E48-AB47-4B235FA6E39C}">
      <dgm:prSet phldrT="[Texte]"/>
      <dgm:spPr/>
      <dgm:t>
        <a:bodyPr/>
        <a:lstStyle/>
        <a:p>
          <a:r>
            <a:rPr lang="fr-FR" dirty="0"/>
            <a:t>Bilans précis, complets</a:t>
          </a:r>
        </a:p>
      </dgm:t>
    </dgm:pt>
    <dgm:pt modelId="{7FBFAEEB-6556-A344-912F-836A903997FB}" type="parTrans" cxnId="{3E489216-49A7-6D40-9CC3-A67F28180317}">
      <dgm:prSet/>
      <dgm:spPr/>
      <dgm:t>
        <a:bodyPr/>
        <a:lstStyle/>
        <a:p>
          <a:endParaRPr lang="fr-FR"/>
        </a:p>
      </dgm:t>
    </dgm:pt>
    <dgm:pt modelId="{67AC76BC-B346-E14F-9DA1-B53E540C266A}" type="sibTrans" cxnId="{3E489216-49A7-6D40-9CC3-A67F28180317}">
      <dgm:prSet/>
      <dgm:spPr/>
      <dgm:t>
        <a:bodyPr/>
        <a:lstStyle/>
        <a:p>
          <a:endParaRPr lang="fr-FR"/>
        </a:p>
      </dgm:t>
    </dgm:pt>
    <dgm:pt modelId="{A528C91E-4D41-2F47-938B-3BBF78B378E3}">
      <dgm:prSet phldrT="[Texte]"/>
      <dgm:spPr/>
      <dgm:t>
        <a:bodyPr/>
        <a:lstStyle/>
        <a:p>
          <a:r>
            <a:rPr lang="fr-FR" dirty="0" err="1"/>
            <a:t>Red</a:t>
          </a:r>
          <a:r>
            <a:rPr lang="fr-FR" dirty="0"/>
            <a:t> flags </a:t>
          </a:r>
        </a:p>
      </dgm:t>
    </dgm:pt>
    <dgm:pt modelId="{4A8432F2-FB1C-0241-A111-68A080FA6002}" type="parTrans" cxnId="{F2DD3A69-5180-A144-90FF-0B11B1E34B9D}">
      <dgm:prSet/>
      <dgm:spPr/>
      <dgm:t>
        <a:bodyPr/>
        <a:lstStyle/>
        <a:p>
          <a:endParaRPr lang="fr-FR"/>
        </a:p>
      </dgm:t>
    </dgm:pt>
    <dgm:pt modelId="{17EC518E-2523-DA45-94CD-31D265F1C8DD}" type="sibTrans" cxnId="{F2DD3A69-5180-A144-90FF-0B11B1E34B9D}">
      <dgm:prSet/>
      <dgm:spPr/>
      <dgm:t>
        <a:bodyPr/>
        <a:lstStyle/>
        <a:p>
          <a:endParaRPr lang="fr-FR"/>
        </a:p>
      </dgm:t>
    </dgm:pt>
    <dgm:pt modelId="{B35F44FD-7B46-8A4E-9E91-AA352EBEA9DA}">
      <dgm:prSet phldrT="[Texte]"/>
      <dgm:spPr/>
      <dgm:t>
        <a:bodyPr/>
        <a:lstStyle/>
        <a:p>
          <a:r>
            <a:rPr lang="fr-FR" dirty="0"/>
            <a:t>Rééducation</a:t>
          </a:r>
        </a:p>
      </dgm:t>
    </dgm:pt>
    <dgm:pt modelId="{DB28DC8C-5405-1440-904E-ED6784ADECBC}" type="parTrans" cxnId="{B1E33A2C-4D29-D549-9B9D-23598E1426FE}">
      <dgm:prSet/>
      <dgm:spPr/>
      <dgm:t>
        <a:bodyPr/>
        <a:lstStyle/>
        <a:p>
          <a:endParaRPr lang="fr-FR"/>
        </a:p>
      </dgm:t>
    </dgm:pt>
    <dgm:pt modelId="{EDF0126C-249E-3E44-B161-8F49FB5AE7F4}" type="sibTrans" cxnId="{B1E33A2C-4D29-D549-9B9D-23598E1426FE}">
      <dgm:prSet/>
      <dgm:spPr/>
      <dgm:t>
        <a:bodyPr/>
        <a:lstStyle/>
        <a:p>
          <a:endParaRPr lang="fr-FR"/>
        </a:p>
      </dgm:t>
    </dgm:pt>
    <dgm:pt modelId="{9E84AB94-DE9D-A846-BCE0-5B977951C1EE}">
      <dgm:prSet phldrT="[Texte]"/>
      <dgm:spPr/>
      <dgm:t>
        <a:bodyPr/>
        <a:lstStyle/>
        <a:p>
          <a:r>
            <a:rPr lang="fr-FR" dirty="0"/>
            <a:t>Récupération fonctionnelle, autonomie</a:t>
          </a:r>
        </a:p>
      </dgm:t>
    </dgm:pt>
    <dgm:pt modelId="{04233315-04EA-1B41-99C8-08E9DE25F8BF}" type="parTrans" cxnId="{8343DD08-4148-0A4A-9894-99763300C401}">
      <dgm:prSet/>
      <dgm:spPr/>
      <dgm:t>
        <a:bodyPr/>
        <a:lstStyle/>
        <a:p>
          <a:endParaRPr lang="fr-FR"/>
        </a:p>
      </dgm:t>
    </dgm:pt>
    <dgm:pt modelId="{3843397F-AEB5-7240-B484-1A110F949C22}" type="sibTrans" cxnId="{8343DD08-4148-0A4A-9894-99763300C401}">
      <dgm:prSet/>
      <dgm:spPr/>
      <dgm:t>
        <a:bodyPr/>
        <a:lstStyle/>
        <a:p>
          <a:endParaRPr lang="fr-FR"/>
        </a:p>
      </dgm:t>
    </dgm:pt>
    <dgm:pt modelId="{2A224325-03FF-8B4B-85FD-8387DEFC8B7E}">
      <dgm:prSet phldrT="[Texte]"/>
      <dgm:spPr/>
      <dgm:t>
        <a:bodyPr/>
        <a:lstStyle/>
        <a:p>
          <a:r>
            <a:rPr lang="fr-FR" dirty="0"/>
            <a:t>Renforcement,  APA, loisirs, reprise professionnelle</a:t>
          </a:r>
        </a:p>
      </dgm:t>
    </dgm:pt>
    <dgm:pt modelId="{80519662-77B6-C34E-8347-A344ACBEC644}" type="parTrans" cxnId="{262EB98B-731F-B645-BF55-F799B2C64E85}">
      <dgm:prSet/>
      <dgm:spPr/>
      <dgm:t>
        <a:bodyPr/>
        <a:lstStyle/>
        <a:p>
          <a:endParaRPr lang="fr-FR"/>
        </a:p>
      </dgm:t>
    </dgm:pt>
    <dgm:pt modelId="{D83BACF6-5A65-8540-9A04-57496A176B37}" type="sibTrans" cxnId="{262EB98B-731F-B645-BF55-F799B2C64E85}">
      <dgm:prSet/>
      <dgm:spPr/>
      <dgm:t>
        <a:bodyPr/>
        <a:lstStyle/>
        <a:p>
          <a:endParaRPr lang="fr-FR"/>
        </a:p>
      </dgm:t>
    </dgm:pt>
    <dgm:pt modelId="{3991A9B5-EC59-114D-846B-62398681AA59}">
      <dgm:prSet phldrT="[Texte]"/>
      <dgm:spPr/>
      <dgm:t>
        <a:bodyPr/>
        <a:lstStyle/>
        <a:p>
          <a:r>
            <a:rPr lang="fr-FR" dirty="0"/>
            <a:t>Prévention</a:t>
          </a:r>
        </a:p>
      </dgm:t>
    </dgm:pt>
    <dgm:pt modelId="{4D489C96-AB9E-674D-A988-F03B80748319}" type="parTrans" cxnId="{A60BF42B-F77F-AB40-8915-C7CA042900C1}">
      <dgm:prSet/>
      <dgm:spPr/>
      <dgm:t>
        <a:bodyPr/>
        <a:lstStyle/>
        <a:p>
          <a:endParaRPr lang="fr-FR"/>
        </a:p>
      </dgm:t>
    </dgm:pt>
    <dgm:pt modelId="{3F6F0673-9BD2-4D48-8B27-22BB5BFFD728}" type="sibTrans" cxnId="{A60BF42B-F77F-AB40-8915-C7CA042900C1}">
      <dgm:prSet/>
      <dgm:spPr/>
      <dgm:t>
        <a:bodyPr/>
        <a:lstStyle/>
        <a:p>
          <a:endParaRPr lang="fr-FR"/>
        </a:p>
      </dgm:t>
    </dgm:pt>
    <dgm:pt modelId="{E22367C5-CC70-BC40-A61F-F173F12FBC8F}">
      <dgm:prSet phldrT="[Texte]"/>
      <dgm:spPr/>
      <dgm:t>
        <a:bodyPr/>
        <a:lstStyle/>
        <a:p>
          <a:r>
            <a:rPr lang="fr-FR" dirty="0"/>
            <a:t>APA +++ (récidives)</a:t>
          </a:r>
        </a:p>
      </dgm:t>
    </dgm:pt>
    <dgm:pt modelId="{4B42C5DE-8009-F94A-96E8-85C70C1919B5}" type="parTrans" cxnId="{E98080BE-8BA8-3F49-934F-3CFBB32118BC}">
      <dgm:prSet/>
      <dgm:spPr/>
      <dgm:t>
        <a:bodyPr/>
        <a:lstStyle/>
        <a:p>
          <a:endParaRPr lang="fr-FR"/>
        </a:p>
      </dgm:t>
    </dgm:pt>
    <dgm:pt modelId="{33CE79A7-93D1-EB49-BEEE-5CF63C17C472}" type="sibTrans" cxnId="{E98080BE-8BA8-3F49-934F-3CFBB32118BC}">
      <dgm:prSet/>
      <dgm:spPr/>
      <dgm:t>
        <a:bodyPr/>
        <a:lstStyle/>
        <a:p>
          <a:endParaRPr lang="fr-FR"/>
        </a:p>
      </dgm:t>
    </dgm:pt>
    <dgm:pt modelId="{1A3A858C-C4DB-0748-9046-DD2F16B26632}">
      <dgm:prSet phldrT="[Texte]"/>
      <dgm:spPr/>
      <dgm:t>
        <a:bodyPr/>
        <a:lstStyle/>
        <a:p>
          <a:r>
            <a:rPr lang="fr-FR" dirty="0"/>
            <a:t>Hygiène de vie, sommeil, fatigue</a:t>
          </a:r>
        </a:p>
      </dgm:t>
    </dgm:pt>
    <dgm:pt modelId="{4209D5B1-3CEA-DE4E-B50C-AC0CED9D6A00}" type="parTrans" cxnId="{DF30E7E7-076F-F449-B08E-1CEC792DC4C0}">
      <dgm:prSet/>
      <dgm:spPr/>
      <dgm:t>
        <a:bodyPr/>
        <a:lstStyle/>
        <a:p>
          <a:endParaRPr lang="fr-FR"/>
        </a:p>
      </dgm:t>
    </dgm:pt>
    <dgm:pt modelId="{A8A250CE-85BC-CD42-80A1-9FABDEA11C44}" type="sibTrans" cxnId="{DF30E7E7-076F-F449-B08E-1CEC792DC4C0}">
      <dgm:prSet/>
      <dgm:spPr/>
      <dgm:t>
        <a:bodyPr/>
        <a:lstStyle/>
        <a:p>
          <a:endParaRPr lang="fr-FR"/>
        </a:p>
      </dgm:t>
    </dgm:pt>
    <dgm:pt modelId="{31B4F761-6AD4-AC43-9EC4-FDB6625A9C6C}">
      <dgm:prSet phldrT="[Texte]"/>
      <dgm:spPr/>
      <dgm:t>
        <a:bodyPr/>
        <a:lstStyle/>
        <a:p>
          <a:r>
            <a:rPr lang="fr-FR" dirty="0"/>
            <a:t>Tabac (prescripteur de substituts nicotiniques), alcool</a:t>
          </a:r>
        </a:p>
      </dgm:t>
    </dgm:pt>
    <dgm:pt modelId="{07FC9F57-F73D-2744-8456-7CA038C16A71}" type="parTrans" cxnId="{88C15BF2-699F-E945-9D9C-37A5D9D1F629}">
      <dgm:prSet/>
      <dgm:spPr/>
      <dgm:t>
        <a:bodyPr/>
        <a:lstStyle/>
        <a:p>
          <a:endParaRPr lang="fr-FR"/>
        </a:p>
      </dgm:t>
    </dgm:pt>
    <dgm:pt modelId="{461AA366-5F42-4943-9CA7-1056F79CDDD8}" type="sibTrans" cxnId="{88C15BF2-699F-E945-9D9C-37A5D9D1F629}">
      <dgm:prSet/>
      <dgm:spPr/>
      <dgm:t>
        <a:bodyPr/>
        <a:lstStyle/>
        <a:p>
          <a:endParaRPr lang="fr-FR"/>
        </a:p>
      </dgm:t>
    </dgm:pt>
    <dgm:pt modelId="{C49BAC74-97C0-234E-8CEA-2D0ED24A53BD}">
      <dgm:prSet phldrT="[Texte]"/>
      <dgm:spPr/>
      <dgm:t>
        <a:bodyPr/>
        <a:lstStyle/>
        <a:p>
          <a:r>
            <a:rPr lang="fr-FR" dirty="0"/>
            <a:t>Promoteur des dépistages systématiques et messages de santé publique </a:t>
          </a:r>
        </a:p>
      </dgm:t>
    </dgm:pt>
    <dgm:pt modelId="{E5EE2318-8CF0-6D4C-A6E5-7908A7CD715E}" type="parTrans" cxnId="{CCAF8941-E556-F540-8858-710B63BC6995}">
      <dgm:prSet/>
      <dgm:spPr/>
      <dgm:t>
        <a:bodyPr/>
        <a:lstStyle/>
        <a:p>
          <a:endParaRPr lang="fr-FR"/>
        </a:p>
      </dgm:t>
    </dgm:pt>
    <dgm:pt modelId="{9F48025D-B3EF-6A45-A9A3-034FC2EBCB8C}" type="sibTrans" cxnId="{CCAF8941-E556-F540-8858-710B63BC6995}">
      <dgm:prSet/>
      <dgm:spPr/>
      <dgm:t>
        <a:bodyPr/>
        <a:lstStyle/>
        <a:p>
          <a:endParaRPr lang="fr-FR"/>
        </a:p>
      </dgm:t>
    </dgm:pt>
    <dgm:pt modelId="{F1E1E4BF-1731-3A44-8550-34DA3CB56E9D}">
      <dgm:prSet phldrT="[Texte]"/>
      <dgm:spPr/>
      <dgm:t>
        <a:bodyPr/>
        <a:lstStyle/>
        <a:p>
          <a:r>
            <a:rPr lang="fr-FR" dirty="0"/>
            <a:t>Cancer cutanée (ABCD)</a:t>
          </a:r>
        </a:p>
      </dgm:t>
    </dgm:pt>
    <dgm:pt modelId="{B3885535-C82D-B44D-8732-240F1F00BACE}" type="parTrans" cxnId="{1B65228F-30A3-7543-877B-5ABCCAABC212}">
      <dgm:prSet/>
      <dgm:spPr/>
    </dgm:pt>
    <dgm:pt modelId="{3BC8D5DA-ADE3-5045-8661-535AE3A3948E}" type="sibTrans" cxnId="{1B65228F-30A3-7543-877B-5ABCCAABC212}">
      <dgm:prSet/>
      <dgm:spPr/>
    </dgm:pt>
    <dgm:pt modelId="{A3FD082E-0949-4443-A0EE-F5F37BA24592}" type="pres">
      <dgm:prSet presAssocID="{8FA15CC2-A8EA-AE42-84C8-7939E39E2D4C}" presName="linearFlow" presStyleCnt="0">
        <dgm:presLayoutVars>
          <dgm:dir/>
          <dgm:animLvl val="lvl"/>
          <dgm:resizeHandles val="exact"/>
        </dgm:presLayoutVars>
      </dgm:prSet>
      <dgm:spPr/>
    </dgm:pt>
    <dgm:pt modelId="{67BFA9DF-58AE-D34D-8F8E-B1DCA002A7D1}" type="pres">
      <dgm:prSet presAssocID="{65D54D41-C18E-CC4F-9B6B-B2B5589EDBCF}" presName="composite" presStyleCnt="0"/>
      <dgm:spPr/>
    </dgm:pt>
    <dgm:pt modelId="{DC590F3B-3593-4C49-A951-FE19EF233418}" type="pres">
      <dgm:prSet presAssocID="{65D54D41-C18E-CC4F-9B6B-B2B5589EDBCF}" presName="parentText" presStyleLbl="alignNode1" presStyleIdx="0" presStyleCnt="3">
        <dgm:presLayoutVars>
          <dgm:chMax val="1"/>
          <dgm:bulletEnabled val="1"/>
        </dgm:presLayoutVars>
      </dgm:prSet>
      <dgm:spPr/>
    </dgm:pt>
    <dgm:pt modelId="{870FEF50-ADD8-FA4F-B932-FBE7CD964D09}" type="pres">
      <dgm:prSet presAssocID="{65D54D41-C18E-CC4F-9B6B-B2B5589EDBCF}" presName="descendantText" presStyleLbl="alignAcc1" presStyleIdx="0" presStyleCnt="3">
        <dgm:presLayoutVars>
          <dgm:bulletEnabled val="1"/>
        </dgm:presLayoutVars>
      </dgm:prSet>
      <dgm:spPr/>
    </dgm:pt>
    <dgm:pt modelId="{03671F1F-1AF4-8B47-B73E-BF9AF9F9E2A4}" type="pres">
      <dgm:prSet presAssocID="{25940101-8CC4-8F42-8248-2B686FC9F928}" presName="sp" presStyleCnt="0"/>
      <dgm:spPr/>
    </dgm:pt>
    <dgm:pt modelId="{61A641D2-2A4E-9345-BD49-FC3F296FB4CB}" type="pres">
      <dgm:prSet presAssocID="{B35F44FD-7B46-8A4E-9E91-AA352EBEA9DA}" presName="composite" presStyleCnt="0"/>
      <dgm:spPr/>
    </dgm:pt>
    <dgm:pt modelId="{F6AD386E-6524-CE4F-9386-9946C56EB2A3}" type="pres">
      <dgm:prSet presAssocID="{B35F44FD-7B46-8A4E-9E91-AA352EBEA9DA}" presName="parentText" presStyleLbl="alignNode1" presStyleIdx="1" presStyleCnt="3">
        <dgm:presLayoutVars>
          <dgm:chMax val="1"/>
          <dgm:bulletEnabled val="1"/>
        </dgm:presLayoutVars>
      </dgm:prSet>
      <dgm:spPr/>
    </dgm:pt>
    <dgm:pt modelId="{DF4E9DFE-E75D-3C4A-AE29-1F77BC5E65D9}" type="pres">
      <dgm:prSet presAssocID="{B35F44FD-7B46-8A4E-9E91-AA352EBEA9DA}" presName="descendantText" presStyleLbl="alignAcc1" presStyleIdx="1" presStyleCnt="3">
        <dgm:presLayoutVars>
          <dgm:bulletEnabled val="1"/>
        </dgm:presLayoutVars>
      </dgm:prSet>
      <dgm:spPr/>
    </dgm:pt>
    <dgm:pt modelId="{1BDB87CD-6B50-6E48-A7FB-4EA18FD7758E}" type="pres">
      <dgm:prSet presAssocID="{EDF0126C-249E-3E44-B161-8F49FB5AE7F4}" presName="sp" presStyleCnt="0"/>
      <dgm:spPr/>
    </dgm:pt>
    <dgm:pt modelId="{7EFDB8B7-6013-D24C-B502-D8DFE91D3160}" type="pres">
      <dgm:prSet presAssocID="{3991A9B5-EC59-114D-846B-62398681AA59}" presName="composite" presStyleCnt="0"/>
      <dgm:spPr/>
    </dgm:pt>
    <dgm:pt modelId="{157F9246-A068-A046-8067-487780CB94AA}" type="pres">
      <dgm:prSet presAssocID="{3991A9B5-EC59-114D-846B-62398681AA59}" presName="parentText" presStyleLbl="alignNode1" presStyleIdx="2" presStyleCnt="3">
        <dgm:presLayoutVars>
          <dgm:chMax val="1"/>
          <dgm:bulletEnabled val="1"/>
        </dgm:presLayoutVars>
      </dgm:prSet>
      <dgm:spPr/>
    </dgm:pt>
    <dgm:pt modelId="{9EA476B2-EAE3-E442-B249-89242DD44C4D}" type="pres">
      <dgm:prSet presAssocID="{3991A9B5-EC59-114D-846B-62398681AA59}" presName="descendantText" presStyleLbl="alignAcc1" presStyleIdx="2" presStyleCnt="3">
        <dgm:presLayoutVars>
          <dgm:bulletEnabled val="1"/>
        </dgm:presLayoutVars>
      </dgm:prSet>
      <dgm:spPr/>
    </dgm:pt>
  </dgm:ptLst>
  <dgm:cxnLst>
    <dgm:cxn modelId="{41D15A02-A779-6140-BBFA-BF8CB4FB83AE}" type="presOf" srcId="{2A224325-03FF-8B4B-85FD-8387DEFC8B7E}" destId="{DF4E9DFE-E75D-3C4A-AE29-1F77BC5E65D9}" srcOrd="0" destOrd="1" presId="urn:microsoft.com/office/officeart/2005/8/layout/chevron2"/>
    <dgm:cxn modelId="{8343DD08-4148-0A4A-9894-99763300C401}" srcId="{B35F44FD-7B46-8A4E-9E91-AA352EBEA9DA}" destId="{9E84AB94-DE9D-A846-BCE0-5B977951C1EE}" srcOrd="0" destOrd="0" parTransId="{04233315-04EA-1B41-99C8-08E9DE25F8BF}" sibTransId="{3843397F-AEB5-7240-B484-1A110F949C22}"/>
    <dgm:cxn modelId="{3E489216-49A7-6D40-9CC3-A67F28180317}" srcId="{65D54D41-C18E-CC4F-9B6B-B2B5589EDBCF}" destId="{14ADBB72-6EF4-7E48-AB47-4B235FA6E39C}" srcOrd="0" destOrd="0" parTransId="{7FBFAEEB-6556-A344-912F-836A903997FB}" sibTransId="{67AC76BC-B346-E14F-9DA1-B53E540C266A}"/>
    <dgm:cxn modelId="{C3FB6A22-97D8-FE44-8AB3-A9EFD6ABE16C}" type="presOf" srcId="{1A3A858C-C4DB-0748-9046-DD2F16B26632}" destId="{9EA476B2-EAE3-E442-B249-89242DD44C4D}" srcOrd="0" destOrd="2" presId="urn:microsoft.com/office/officeart/2005/8/layout/chevron2"/>
    <dgm:cxn modelId="{A60BF42B-F77F-AB40-8915-C7CA042900C1}" srcId="{8FA15CC2-A8EA-AE42-84C8-7939E39E2D4C}" destId="{3991A9B5-EC59-114D-846B-62398681AA59}" srcOrd="2" destOrd="0" parTransId="{4D489C96-AB9E-674D-A988-F03B80748319}" sibTransId="{3F6F0673-9BD2-4D48-8B27-22BB5BFFD728}"/>
    <dgm:cxn modelId="{B1E33A2C-4D29-D549-9B9D-23598E1426FE}" srcId="{8FA15CC2-A8EA-AE42-84C8-7939E39E2D4C}" destId="{B35F44FD-7B46-8A4E-9E91-AA352EBEA9DA}" srcOrd="1" destOrd="0" parTransId="{DB28DC8C-5405-1440-904E-ED6784ADECBC}" sibTransId="{EDF0126C-249E-3E44-B161-8F49FB5AE7F4}"/>
    <dgm:cxn modelId="{CCAF8941-E556-F540-8858-710B63BC6995}" srcId="{3991A9B5-EC59-114D-846B-62398681AA59}" destId="{C49BAC74-97C0-234E-8CEA-2D0ED24A53BD}" srcOrd="3" destOrd="0" parTransId="{E5EE2318-8CF0-6D4C-A6E5-7908A7CD715E}" sibTransId="{9F48025D-B3EF-6A45-A9A3-034FC2EBCB8C}"/>
    <dgm:cxn modelId="{EE888759-835E-964D-AF6B-B72C0E24EFF5}" type="presOf" srcId="{E22367C5-CC70-BC40-A61F-F173F12FBC8F}" destId="{9EA476B2-EAE3-E442-B249-89242DD44C4D}" srcOrd="0" destOrd="0" presId="urn:microsoft.com/office/officeart/2005/8/layout/chevron2"/>
    <dgm:cxn modelId="{10534665-C88F-F44F-88B9-0BCF11E1A7AB}" type="presOf" srcId="{3991A9B5-EC59-114D-846B-62398681AA59}" destId="{157F9246-A068-A046-8067-487780CB94AA}" srcOrd="0" destOrd="0" presId="urn:microsoft.com/office/officeart/2005/8/layout/chevron2"/>
    <dgm:cxn modelId="{F2DD3A69-5180-A144-90FF-0B11B1E34B9D}" srcId="{65D54D41-C18E-CC4F-9B6B-B2B5589EDBCF}" destId="{A528C91E-4D41-2F47-938B-3BBF78B378E3}" srcOrd="1" destOrd="0" parTransId="{4A8432F2-FB1C-0241-A111-68A080FA6002}" sibTransId="{17EC518E-2523-DA45-94CD-31D265F1C8DD}"/>
    <dgm:cxn modelId="{3431107D-AB35-3A40-B0BF-A9111C48AE51}" type="presOf" srcId="{A528C91E-4D41-2F47-938B-3BBF78B378E3}" destId="{870FEF50-ADD8-FA4F-B932-FBE7CD964D09}" srcOrd="0" destOrd="1" presId="urn:microsoft.com/office/officeart/2005/8/layout/chevron2"/>
    <dgm:cxn modelId="{32F0B485-D061-4340-9A6E-6696E62ABCC5}" type="presOf" srcId="{65D54D41-C18E-CC4F-9B6B-B2B5589EDBCF}" destId="{DC590F3B-3593-4C49-A951-FE19EF233418}" srcOrd="0" destOrd="0" presId="urn:microsoft.com/office/officeart/2005/8/layout/chevron2"/>
    <dgm:cxn modelId="{262EB98B-731F-B645-BF55-F799B2C64E85}" srcId="{B35F44FD-7B46-8A4E-9E91-AA352EBEA9DA}" destId="{2A224325-03FF-8B4B-85FD-8387DEFC8B7E}" srcOrd="1" destOrd="0" parTransId="{80519662-77B6-C34E-8347-A344ACBEC644}" sibTransId="{D83BACF6-5A65-8540-9A04-57496A176B37}"/>
    <dgm:cxn modelId="{1B65228F-30A3-7543-877B-5ABCCAABC212}" srcId="{65D54D41-C18E-CC4F-9B6B-B2B5589EDBCF}" destId="{F1E1E4BF-1731-3A44-8550-34DA3CB56E9D}" srcOrd="2" destOrd="0" parTransId="{B3885535-C82D-B44D-8732-240F1F00BACE}" sibTransId="{3BC8D5DA-ADE3-5045-8661-535AE3A3948E}"/>
    <dgm:cxn modelId="{D01FD1A5-E766-3E47-9F0F-BF371D8D665C}" type="presOf" srcId="{C49BAC74-97C0-234E-8CEA-2D0ED24A53BD}" destId="{9EA476B2-EAE3-E442-B249-89242DD44C4D}" srcOrd="0" destOrd="3" presId="urn:microsoft.com/office/officeart/2005/8/layout/chevron2"/>
    <dgm:cxn modelId="{A0548DA6-45E2-684E-A3B4-131EB35DD793}" type="presOf" srcId="{14ADBB72-6EF4-7E48-AB47-4B235FA6E39C}" destId="{870FEF50-ADD8-FA4F-B932-FBE7CD964D09}" srcOrd="0" destOrd="0" presId="urn:microsoft.com/office/officeart/2005/8/layout/chevron2"/>
    <dgm:cxn modelId="{13490BB6-FA7A-1440-8768-F3F138CF65C5}" type="presOf" srcId="{B35F44FD-7B46-8A4E-9E91-AA352EBEA9DA}" destId="{F6AD386E-6524-CE4F-9386-9946C56EB2A3}" srcOrd="0" destOrd="0" presId="urn:microsoft.com/office/officeart/2005/8/layout/chevron2"/>
    <dgm:cxn modelId="{E98080BE-8BA8-3F49-934F-3CFBB32118BC}" srcId="{3991A9B5-EC59-114D-846B-62398681AA59}" destId="{E22367C5-CC70-BC40-A61F-F173F12FBC8F}" srcOrd="0" destOrd="0" parTransId="{4B42C5DE-8009-F94A-96E8-85C70C1919B5}" sibTransId="{33CE79A7-93D1-EB49-BEEE-5CF63C17C472}"/>
    <dgm:cxn modelId="{AD699CD7-1623-5D42-8023-809294B99C73}" type="presOf" srcId="{8FA15CC2-A8EA-AE42-84C8-7939E39E2D4C}" destId="{A3FD082E-0949-4443-A0EE-F5F37BA24592}" srcOrd="0" destOrd="0" presId="urn:microsoft.com/office/officeart/2005/8/layout/chevron2"/>
    <dgm:cxn modelId="{E2158EDC-B8BE-8B42-9B11-7989B9C05BD4}" type="presOf" srcId="{9E84AB94-DE9D-A846-BCE0-5B977951C1EE}" destId="{DF4E9DFE-E75D-3C4A-AE29-1F77BC5E65D9}" srcOrd="0" destOrd="0" presId="urn:microsoft.com/office/officeart/2005/8/layout/chevron2"/>
    <dgm:cxn modelId="{AD0E68DE-68A7-614F-AD0E-A8A03AEE6D50}" type="presOf" srcId="{31B4F761-6AD4-AC43-9EC4-FDB6625A9C6C}" destId="{9EA476B2-EAE3-E442-B249-89242DD44C4D}" srcOrd="0" destOrd="1" presId="urn:microsoft.com/office/officeart/2005/8/layout/chevron2"/>
    <dgm:cxn modelId="{DF30E7E7-076F-F449-B08E-1CEC792DC4C0}" srcId="{3991A9B5-EC59-114D-846B-62398681AA59}" destId="{1A3A858C-C4DB-0748-9046-DD2F16B26632}" srcOrd="2" destOrd="0" parTransId="{4209D5B1-3CEA-DE4E-B50C-AC0CED9D6A00}" sibTransId="{A8A250CE-85BC-CD42-80A1-9FABDEA11C44}"/>
    <dgm:cxn modelId="{9D6765E9-B75D-2F4E-9B41-FC9E9C357F90}" srcId="{8FA15CC2-A8EA-AE42-84C8-7939E39E2D4C}" destId="{65D54D41-C18E-CC4F-9B6B-B2B5589EDBCF}" srcOrd="0" destOrd="0" parTransId="{4626BD37-85E7-DE4D-AF11-514455944272}" sibTransId="{25940101-8CC4-8F42-8248-2B686FC9F928}"/>
    <dgm:cxn modelId="{88C15BF2-699F-E945-9D9C-37A5D9D1F629}" srcId="{3991A9B5-EC59-114D-846B-62398681AA59}" destId="{31B4F761-6AD4-AC43-9EC4-FDB6625A9C6C}" srcOrd="1" destOrd="0" parTransId="{07FC9F57-F73D-2744-8456-7CA038C16A71}" sibTransId="{461AA366-5F42-4943-9CA7-1056F79CDDD8}"/>
    <dgm:cxn modelId="{BBE126FD-21E8-6948-BD44-EF7CDFBC6D26}" type="presOf" srcId="{F1E1E4BF-1731-3A44-8550-34DA3CB56E9D}" destId="{870FEF50-ADD8-FA4F-B932-FBE7CD964D09}" srcOrd="0" destOrd="2" presId="urn:microsoft.com/office/officeart/2005/8/layout/chevron2"/>
    <dgm:cxn modelId="{6F5B8130-3884-7444-A24D-AC9455916369}" type="presParOf" srcId="{A3FD082E-0949-4443-A0EE-F5F37BA24592}" destId="{67BFA9DF-58AE-D34D-8F8E-B1DCA002A7D1}" srcOrd="0" destOrd="0" presId="urn:microsoft.com/office/officeart/2005/8/layout/chevron2"/>
    <dgm:cxn modelId="{A35413AF-FD62-3340-99F9-2CD2E36939C3}" type="presParOf" srcId="{67BFA9DF-58AE-D34D-8F8E-B1DCA002A7D1}" destId="{DC590F3B-3593-4C49-A951-FE19EF233418}" srcOrd="0" destOrd="0" presId="urn:microsoft.com/office/officeart/2005/8/layout/chevron2"/>
    <dgm:cxn modelId="{3557EC3A-CFD0-3F47-A754-7ECA293DF602}" type="presParOf" srcId="{67BFA9DF-58AE-D34D-8F8E-B1DCA002A7D1}" destId="{870FEF50-ADD8-FA4F-B932-FBE7CD964D09}" srcOrd="1" destOrd="0" presId="urn:microsoft.com/office/officeart/2005/8/layout/chevron2"/>
    <dgm:cxn modelId="{77CD9F24-0B80-FA4A-87CD-593C198FDF63}" type="presParOf" srcId="{A3FD082E-0949-4443-A0EE-F5F37BA24592}" destId="{03671F1F-1AF4-8B47-B73E-BF9AF9F9E2A4}" srcOrd="1" destOrd="0" presId="urn:microsoft.com/office/officeart/2005/8/layout/chevron2"/>
    <dgm:cxn modelId="{1AA5F9CC-4F61-9E44-8382-FE935000B639}" type="presParOf" srcId="{A3FD082E-0949-4443-A0EE-F5F37BA24592}" destId="{61A641D2-2A4E-9345-BD49-FC3F296FB4CB}" srcOrd="2" destOrd="0" presId="urn:microsoft.com/office/officeart/2005/8/layout/chevron2"/>
    <dgm:cxn modelId="{C2B68CAC-53F0-2D4D-AA96-496C86DBDAF6}" type="presParOf" srcId="{61A641D2-2A4E-9345-BD49-FC3F296FB4CB}" destId="{F6AD386E-6524-CE4F-9386-9946C56EB2A3}" srcOrd="0" destOrd="0" presId="urn:microsoft.com/office/officeart/2005/8/layout/chevron2"/>
    <dgm:cxn modelId="{5EC9BAAF-145E-474C-AE3D-434F5A7A250E}" type="presParOf" srcId="{61A641D2-2A4E-9345-BD49-FC3F296FB4CB}" destId="{DF4E9DFE-E75D-3C4A-AE29-1F77BC5E65D9}" srcOrd="1" destOrd="0" presId="urn:microsoft.com/office/officeart/2005/8/layout/chevron2"/>
    <dgm:cxn modelId="{69E8721E-4E8B-5D45-8CBA-8DA5992A1D7A}" type="presParOf" srcId="{A3FD082E-0949-4443-A0EE-F5F37BA24592}" destId="{1BDB87CD-6B50-6E48-A7FB-4EA18FD7758E}" srcOrd="3" destOrd="0" presId="urn:microsoft.com/office/officeart/2005/8/layout/chevron2"/>
    <dgm:cxn modelId="{A3D81E94-1F8A-FA4E-AA2E-E2BD122BBD78}" type="presParOf" srcId="{A3FD082E-0949-4443-A0EE-F5F37BA24592}" destId="{7EFDB8B7-6013-D24C-B502-D8DFE91D3160}" srcOrd="4" destOrd="0" presId="urn:microsoft.com/office/officeart/2005/8/layout/chevron2"/>
    <dgm:cxn modelId="{FFD8872B-70B4-3648-BA0D-4C8ABFDFCDF7}" type="presParOf" srcId="{7EFDB8B7-6013-D24C-B502-D8DFE91D3160}" destId="{157F9246-A068-A046-8067-487780CB94AA}" srcOrd="0" destOrd="0" presId="urn:microsoft.com/office/officeart/2005/8/layout/chevron2"/>
    <dgm:cxn modelId="{64618D22-041A-0745-990E-01675508DB07}" type="presParOf" srcId="{7EFDB8B7-6013-D24C-B502-D8DFE91D3160}" destId="{9EA476B2-EAE3-E442-B249-89242DD44C4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9DBF9A-A1C9-6C41-ADA0-DB5ED6B0E7DB}" type="doc">
      <dgm:prSet loTypeId="urn:microsoft.com/office/officeart/2008/layout/VerticalCurvedList" loCatId="" qsTypeId="urn:microsoft.com/office/officeart/2005/8/quickstyle/simple1" qsCatId="simple" csTypeId="urn:microsoft.com/office/officeart/2005/8/colors/colorful2" csCatId="colorful" phldr="1"/>
      <dgm:spPr/>
      <dgm:t>
        <a:bodyPr/>
        <a:lstStyle/>
        <a:p>
          <a:endParaRPr lang="fr-FR"/>
        </a:p>
      </dgm:t>
    </dgm:pt>
    <dgm:pt modelId="{FD23895F-C8F8-9F4E-9AE1-0B1A2E941702}">
      <dgm:prSet phldrT="[Texte]"/>
      <dgm:spPr/>
      <dgm:t>
        <a:bodyPr/>
        <a:lstStyle/>
        <a:p>
          <a:r>
            <a:rPr lang="fr-FR" dirty="0"/>
            <a:t>ETP</a:t>
          </a:r>
        </a:p>
      </dgm:t>
    </dgm:pt>
    <dgm:pt modelId="{C35B636D-CC2A-AB47-ADFA-3E1C5DC8DB92}" type="parTrans" cxnId="{7FE444DA-5E2C-564F-B983-9039E823888D}">
      <dgm:prSet/>
      <dgm:spPr/>
      <dgm:t>
        <a:bodyPr/>
        <a:lstStyle/>
        <a:p>
          <a:endParaRPr lang="fr-FR"/>
        </a:p>
      </dgm:t>
    </dgm:pt>
    <dgm:pt modelId="{73ACB3F4-9CA1-A040-A719-AD54B747EA46}" type="sibTrans" cxnId="{7FE444DA-5E2C-564F-B983-9039E823888D}">
      <dgm:prSet/>
      <dgm:spPr/>
      <dgm:t>
        <a:bodyPr/>
        <a:lstStyle/>
        <a:p>
          <a:endParaRPr lang="fr-FR"/>
        </a:p>
      </dgm:t>
    </dgm:pt>
    <dgm:pt modelId="{F076F50F-007E-0E49-8087-4DF6F40242F9}">
      <dgm:prSet phldrT="[Texte]"/>
      <dgm:spPr/>
      <dgm:t>
        <a:bodyPr/>
        <a:lstStyle/>
        <a:p>
          <a:r>
            <a:rPr lang="fr-FR" dirty="0"/>
            <a:t>Relaxation, cohérence cardiaque </a:t>
          </a:r>
        </a:p>
      </dgm:t>
    </dgm:pt>
    <dgm:pt modelId="{3CD73EC0-1A43-9A4D-9040-3D84A89CE216}" type="parTrans" cxnId="{06133C71-7335-D944-830E-8B8FC10F6270}">
      <dgm:prSet/>
      <dgm:spPr/>
      <dgm:t>
        <a:bodyPr/>
        <a:lstStyle/>
        <a:p>
          <a:endParaRPr lang="fr-FR"/>
        </a:p>
      </dgm:t>
    </dgm:pt>
    <dgm:pt modelId="{B16BAF3C-EC7E-0748-B13D-261AE4541683}" type="sibTrans" cxnId="{06133C71-7335-D944-830E-8B8FC10F6270}">
      <dgm:prSet/>
      <dgm:spPr/>
      <dgm:t>
        <a:bodyPr/>
        <a:lstStyle/>
        <a:p>
          <a:endParaRPr lang="fr-FR"/>
        </a:p>
      </dgm:t>
    </dgm:pt>
    <dgm:pt modelId="{90511E68-D89C-5745-918B-78A32771DD91}">
      <dgm:prSet phldrT="[Texte]"/>
      <dgm:spPr/>
      <dgm:t>
        <a:bodyPr/>
        <a:lstStyle/>
        <a:p>
          <a:r>
            <a:rPr lang="fr-FR" dirty="0"/>
            <a:t>Gestion de la douleur</a:t>
          </a:r>
        </a:p>
      </dgm:t>
    </dgm:pt>
    <dgm:pt modelId="{C5EBE64A-A7B4-7248-A491-D4CDBD776E61}" type="parTrans" cxnId="{EB417790-08BB-B542-BB17-1AC3066315D8}">
      <dgm:prSet/>
      <dgm:spPr/>
      <dgm:t>
        <a:bodyPr/>
        <a:lstStyle/>
        <a:p>
          <a:endParaRPr lang="fr-FR"/>
        </a:p>
      </dgm:t>
    </dgm:pt>
    <dgm:pt modelId="{FE722B8B-32CA-9E40-A95E-5B6325505E5C}" type="sibTrans" cxnId="{EB417790-08BB-B542-BB17-1AC3066315D8}">
      <dgm:prSet/>
      <dgm:spPr/>
      <dgm:t>
        <a:bodyPr/>
        <a:lstStyle/>
        <a:p>
          <a:endParaRPr lang="fr-FR"/>
        </a:p>
      </dgm:t>
    </dgm:pt>
    <dgm:pt modelId="{9FB7D8C0-A7D8-0D40-AE24-53245D6EF2F3}">
      <dgm:prSet/>
      <dgm:spPr/>
      <dgm:t>
        <a:bodyPr/>
        <a:lstStyle/>
        <a:p>
          <a:r>
            <a:rPr lang="fr-FR" dirty="0"/>
            <a:t>(Ré)entrainement cardio-vasculaire</a:t>
          </a:r>
        </a:p>
      </dgm:t>
    </dgm:pt>
    <dgm:pt modelId="{39F95974-C5A6-A04B-8A89-177A84851913}" type="parTrans" cxnId="{4F9E5A3F-1191-1B46-9FB0-ED662B315D73}">
      <dgm:prSet/>
      <dgm:spPr/>
      <dgm:t>
        <a:bodyPr/>
        <a:lstStyle/>
        <a:p>
          <a:endParaRPr lang="fr-FR"/>
        </a:p>
      </dgm:t>
    </dgm:pt>
    <dgm:pt modelId="{9203A2CD-3BC9-8F4E-A42E-914386009BF6}" type="sibTrans" cxnId="{4F9E5A3F-1191-1B46-9FB0-ED662B315D73}">
      <dgm:prSet/>
      <dgm:spPr/>
      <dgm:t>
        <a:bodyPr/>
        <a:lstStyle/>
        <a:p>
          <a:endParaRPr lang="fr-FR"/>
        </a:p>
      </dgm:t>
    </dgm:pt>
    <dgm:pt modelId="{4122781C-EA59-DF49-9838-168D5886E9EB}">
      <dgm:prSet/>
      <dgm:spPr/>
      <dgm:t>
        <a:bodyPr/>
        <a:lstStyle/>
        <a:p>
          <a:r>
            <a:rPr lang="fr-FR" dirty="0"/>
            <a:t>APA</a:t>
          </a:r>
        </a:p>
      </dgm:t>
    </dgm:pt>
    <dgm:pt modelId="{96D56D55-D27B-3141-B383-70AD2B5426C4}" type="parTrans" cxnId="{FD2A0D43-E231-4F43-B9C7-33DECBCB267F}">
      <dgm:prSet/>
      <dgm:spPr/>
      <dgm:t>
        <a:bodyPr/>
        <a:lstStyle/>
        <a:p>
          <a:endParaRPr lang="fr-FR"/>
        </a:p>
      </dgm:t>
    </dgm:pt>
    <dgm:pt modelId="{FCB3D6DE-2A00-244D-8865-E5386714A27F}" type="sibTrans" cxnId="{FD2A0D43-E231-4F43-B9C7-33DECBCB267F}">
      <dgm:prSet/>
      <dgm:spPr/>
      <dgm:t>
        <a:bodyPr/>
        <a:lstStyle/>
        <a:p>
          <a:endParaRPr lang="fr-FR"/>
        </a:p>
      </dgm:t>
    </dgm:pt>
    <dgm:pt modelId="{D624CDF7-80F2-E547-A0E9-FBEC79BCC4DB}">
      <dgm:prSet/>
      <dgm:spPr/>
      <dgm:t>
        <a:bodyPr/>
        <a:lstStyle/>
        <a:p>
          <a:r>
            <a:rPr lang="fr-FR" dirty="0"/>
            <a:t>Rééducation neurologique - Imagerie motrice</a:t>
          </a:r>
        </a:p>
      </dgm:t>
    </dgm:pt>
    <dgm:pt modelId="{3E1C52D8-2B06-894F-B4C1-920C950B1421}" type="parTrans" cxnId="{2276CAE5-FCFA-6541-B25C-D4F8FB7B9250}">
      <dgm:prSet/>
      <dgm:spPr/>
      <dgm:t>
        <a:bodyPr/>
        <a:lstStyle/>
        <a:p>
          <a:endParaRPr lang="fr-FR"/>
        </a:p>
      </dgm:t>
    </dgm:pt>
    <dgm:pt modelId="{58CC810D-F312-9041-94C1-B841C160FB32}" type="sibTrans" cxnId="{2276CAE5-FCFA-6541-B25C-D4F8FB7B9250}">
      <dgm:prSet/>
      <dgm:spPr/>
      <dgm:t>
        <a:bodyPr/>
        <a:lstStyle/>
        <a:p>
          <a:endParaRPr lang="fr-FR"/>
        </a:p>
      </dgm:t>
    </dgm:pt>
    <dgm:pt modelId="{78E62E1E-811D-FA4D-BE31-B43D329CBF9D}">
      <dgm:prSet/>
      <dgm:spPr/>
      <dgm:t>
        <a:bodyPr/>
        <a:lstStyle/>
        <a:p>
          <a:r>
            <a:rPr lang="fr-FR" dirty="0"/>
            <a:t>Auto drainage, auto bandage</a:t>
          </a:r>
        </a:p>
      </dgm:t>
    </dgm:pt>
    <dgm:pt modelId="{18AFC9BD-9C9B-4F43-8B4F-EA6A63D6811A}" type="parTrans" cxnId="{B03DEA33-043E-B748-B819-CD7361BF8CB1}">
      <dgm:prSet/>
      <dgm:spPr/>
      <dgm:t>
        <a:bodyPr/>
        <a:lstStyle/>
        <a:p>
          <a:endParaRPr lang="fr-FR"/>
        </a:p>
      </dgm:t>
    </dgm:pt>
    <dgm:pt modelId="{449C5D43-1BC2-6740-AFFF-CAFB7ED8D055}" type="sibTrans" cxnId="{B03DEA33-043E-B748-B819-CD7361BF8CB1}">
      <dgm:prSet/>
      <dgm:spPr/>
      <dgm:t>
        <a:bodyPr/>
        <a:lstStyle/>
        <a:p>
          <a:endParaRPr lang="fr-FR"/>
        </a:p>
      </dgm:t>
    </dgm:pt>
    <dgm:pt modelId="{B187995E-E531-4546-9D3A-CB1A4310F212}" type="pres">
      <dgm:prSet presAssocID="{449DBF9A-A1C9-6C41-ADA0-DB5ED6B0E7DB}" presName="Name0" presStyleCnt="0">
        <dgm:presLayoutVars>
          <dgm:chMax val="7"/>
          <dgm:chPref val="7"/>
          <dgm:dir/>
        </dgm:presLayoutVars>
      </dgm:prSet>
      <dgm:spPr/>
    </dgm:pt>
    <dgm:pt modelId="{DE02AD31-26F0-AE44-BA5D-10863BFBC7D4}" type="pres">
      <dgm:prSet presAssocID="{449DBF9A-A1C9-6C41-ADA0-DB5ED6B0E7DB}" presName="Name1" presStyleCnt="0"/>
      <dgm:spPr/>
    </dgm:pt>
    <dgm:pt modelId="{08D82932-797F-DE40-BDFE-3454F7DCA7A7}" type="pres">
      <dgm:prSet presAssocID="{449DBF9A-A1C9-6C41-ADA0-DB5ED6B0E7DB}" presName="cycle" presStyleCnt="0"/>
      <dgm:spPr/>
    </dgm:pt>
    <dgm:pt modelId="{A79C0815-653D-CD40-8425-D868BC966FF3}" type="pres">
      <dgm:prSet presAssocID="{449DBF9A-A1C9-6C41-ADA0-DB5ED6B0E7DB}" presName="srcNode" presStyleLbl="node1" presStyleIdx="0" presStyleCnt="7"/>
      <dgm:spPr/>
    </dgm:pt>
    <dgm:pt modelId="{2F8AE0A8-4D0F-894A-9495-EF3ECCCF36A8}" type="pres">
      <dgm:prSet presAssocID="{449DBF9A-A1C9-6C41-ADA0-DB5ED6B0E7DB}" presName="conn" presStyleLbl="parChTrans1D2" presStyleIdx="0" presStyleCnt="1"/>
      <dgm:spPr/>
    </dgm:pt>
    <dgm:pt modelId="{8577F0AE-BDDB-164B-81B0-8646174D3347}" type="pres">
      <dgm:prSet presAssocID="{449DBF9A-A1C9-6C41-ADA0-DB5ED6B0E7DB}" presName="extraNode" presStyleLbl="node1" presStyleIdx="0" presStyleCnt="7"/>
      <dgm:spPr/>
    </dgm:pt>
    <dgm:pt modelId="{9A15DCDA-CD8A-CE46-AD76-7399F90CAB57}" type="pres">
      <dgm:prSet presAssocID="{449DBF9A-A1C9-6C41-ADA0-DB5ED6B0E7DB}" presName="dstNode" presStyleLbl="node1" presStyleIdx="0" presStyleCnt="7"/>
      <dgm:spPr/>
    </dgm:pt>
    <dgm:pt modelId="{339F05CE-7BA8-3740-BCC9-A840D8384FF1}" type="pres">
      <dgm:prSet presAssocID="{FD23895F-C8F8-9F4E-9AE1-0B1A2E941702}" presName="text_1" presStyleLbl="node1" presStyleIdx="0" presStyleCnt="7">
        <dgm:presLayoutVars>
          <dgm:bulletEnabled val="1"/>
        </dgm:presLayoutVars>
      </dgm:prSet>
      <dgm:spPr/>
    </dgm:pt>
    <dgm:pt modelId="{54542A38-DE6B-824E-A287-826448929D33}" type="pres">
      <dgm:prSet presAssocID="{FD23895F-C8F8-9F4E-9AE1-0B1A2E941702}" presName="accent_1" presStyleCnt="0"/>
      <dgm:spPr/>
    </dgm:pt>
    <dgm:pt modelId="{ACCCEC21-F9A5-F148-9F68-248AA29AE8AD}" type="pres">
      <dgm:prSet presAssocID="{FD23895F-C8F8-9F4E-9AE1-0B1A2E941702}" presName="accentRepeatNode" presStyleLbl="solidFgAcc1" presStyleIdx="0" presStyleCnt="7"/>
      <dgm:spPr/>
    </dgm:pt>
    <dgm:pt modelId="{D986253E-CDC6-B346-AC81-6D1CC3015FD4}" type="pres">
      <dgm:prSet presAssocID="{F076F50F-007E-0E49-8087-4DF6F40242F9}" presName="text_2" presStyleLbl="node1" presStyleIdx="1" presStyleCnt="7">
        <dgm:presLayoutVars>
          <dgm:bulletEnabled val="1"/>
        </dgm:presLayoutVars>
      </dgm:prSet>
      <dgm:spPr/>
    </dgm:pt>
    <dgm:pt modelId="{917B6EDB-61D1-F946-98A6-6783A6549D61}" type="pres">
      <dgm:prSet presAssocID="{F076F50F-007E-0E49-8087-4DF6F40242F9}" presName="accent_2" presStyleCnt="0"/>
      <dgm:spPr/>
    </dgm:pt>
    <dgm:pt modelId="{156499C3-A644-CF4B-B7B4-4CBB9033BB4C}" type="pres">
      <dgm:prSet presAssocID="{F076F50F-007E-0E49-8087-4DF6F40242F9}" presName="accentRepeatNode" presStyleLbl="solidFgAcc1" presStyleIdx="1" presStyleCnt="7"/>
      <dgm:spPr/>
    </dgm:pt>
    <dgm:pt modelId="{E3A40309-868B-AD46-8901-70E945F484F9}" type="pres">
      <dgm:prSet presAssocID="{90511E68-D89C-5745-918B-78A32771DD91}" presName="text_3" presStyleLbl="node1" presStyleIdx="2" presStyleCnt="7">
        <dgm:presLayoutVars>
          <dgm:bulletEnabled val="1"/>
        </dgm:presLayoutVars>
      </dgm:prSet>
      <dgm:spPr/>
    </dgm:pt>
    <dgm:pt modelId="{399D6975-897E-9740-8D81-9437A641F63E}" type="pres">
      <dgm:prSet presAssocID="{90511E68-D89C-5745-918B-78A32771DD91}" presName="accent_3" presStyleCnt="0"/>
      <dgm:spPr/>
    </dgm:pt>
    <dgm:pt modelId="{D46452E7-BA1B-0E48-ADFF-8EA3C4B21286}" type="pres">
      <dgm:prSet presAssocID="{90511E68-D89C-5745-918B-78A32771DD91}" presName="accentRepeatNode" presStyleLbl="solidFgAcc1" presStyleIdx="2" presStyleCnt="7"/>
      <dgm:spPr/>
    </dgm:pt>
    <dgm:pt modelId="{DC84735A-6F89-1046-BDDF-0C7C19684400}" type="pres">
      <dgm:prSet presAssocID="{9FB7D8C0-A7D8-0D40-AE24-53245D6EF2F3}" presName="text_4" presStyleLbl="node1" presStyleIdx="3" presStyleCnt="7">
        <dgm:presLayoutVars>
          <dgm:bulletEnabled val="1"/>
        </dgm:presLayoutVars>
      </dgm:prSet>
      <dgm:spPr/>
    </dgm:pt>
    <dgm:pt modelId="{4A0B786C-4DA6-3E41-BF8D-B966B4F36543}" type="pres">
      <dgm:prSet presAssocID="{9FB7D8C0-A7D8-0D40-AE24-53245D6EF2F3}" presName="accent_4" presStyleCnt="0"/>
      <dgm:spPr/>
    </dgm:pt>
    <dgm:pt modelId="{2E3E0F48-1B60-E44C-B3CE-5C04B1C89D11}" type="pres">
      <dgm:prSet presAssocID="{9FB7D8C0-A7D8-0D40-AE24-53245D6EF2F3}" presName="accentRepeatNode" presStyleLbl="solidFgAcc1" presStyleIdx="3" presStyleCnt="7"/>
      <dgm:spPr/>
    </dgm:pt>
    <dgm:pt modelId="{502AE244-8E16-1240-9A0D-0CBABF72C97E}" type="pres">
      <dgm:prSet presAssocID="{4122781C-EA59-DF49-9838-168D5886E9EB}" presName="text_5" presStyleLbl="node1" presStyleIdx="4" presStyleCnt="7">
        <dgm:presLayoutVars>
          <dgm:bulletEnabled val="1"/>
        </dgm:presLayoutVars>
      </dgm:prSet>
      <dgm:spPr/>
    </dgm:pt>
    <dgm:pt modelId="{0901D178-CDFD-FC46-B0B1-D08070F98A7B}" type="pres">
      <dgm:prSet presAssocID="{4122781C-EA59-DF49-9838-168D5886E9EB}" presName="accent_5" presStyleCnt="0"/>
      <dgm:spPr/>
    </dgm:pt>
    <dgm:pt modelId="{63F29E18-9D9F-D247-8E57-8AB6C2A19CA1}" type="pres">
      <dgm:prSet presAssocID="{4122781C-EA59-DF49-9838-168D5886E9EB}" presName="accentRepeatNode" presStyleLbl="solidFgAcc1" presStyleIdx="4" presStyleCnt="7"/>
      <dgm:spPr/>
    </dgm:pt>
    <dgm:pt modelId="{570C402A-FA4B-714D-B6D9-8AF918C8531B}" type="pres">
      <dgm:prSet presAssocID="{D624CDF7-80F2-E547-A0E9-FBEC79BCC4DB}" presName="text_6" presStyleLbl="node1" presStyleIdx="5" presStyleCnt="7">
        <dgm:presLayoutVars>
          <dgm:bulletEnabled val="1"/>
        </dgm:presLayoutVars>
      </dgm:prSet>
      <dgm:spPr/>
    </dgm:pt>
    <dgm:pt modelId="{41CBB432-19E2-964F-A954-4B1839B6BA53}" type="pres">
      <dgm:prSet presAssocID="{D624CDF7-80F2-E547-A0E9-FBEC79BCC4DB}" presName="accent_6" presStyleCnt="0"/>
      <dgm:spPr/>
    </dgm:pt>
    <dgm:pt modelId="{7D16EB10-E273-6F43-84E5-F905B077C69C}" type="pres">
      <dgm:prSet presAssocID="{D624CDF7-80F2-E547-A0E9-FBEC79BCC4DB}" presName="accentRepeatNode" presStyleLbl="solidFgAcc1" presStyleIdx="5" presStyleCnt="7"/>
      <dgm:spPr/>
    </dgm:pt>
    <dgm:pt modelId="{58F16C6D-DC1C-CF4A-93C8-EDBEE1002EB8}" type="pres">
      <dgm:prSet presAssocID="{78E62E1E-811D-FA4D-BE31-B43D329CBF9D}" presName="text_7" presStyleLbl="node1" presStyleIdx="6" presStyleCnt="7">
        <dgm:presLayoutVars>
          <dgm:bulletEnabled val="1"/>
        </dgm:presLayoutVars>
      </dgm:prSet>
      <dgm:spPr/>
    </dgm:pt>
    <dgm:pt modelId="{C08BE910-9C1A-B242-AAF2-5B05BFDD0756}" type="pres">
      <dgm:prSet presAssocID="{78E62E1E-811D-FA4D-BE31-B43D329CBF9D}" presName="accent_7" presStyleCnt="0"/>
      <dgm:spPr/>
    </dgm:pt>
    <dgm:pt modelId="{DD9D14FF-BC4D-2D43-AD51-F7ED43C5E8D8}" type="pres">
      <dgm:prSet presAssocID="{78E62E1E-811D-FA4D-BE31-B43D329CBF9D}" presName="accentRepeatNode" presStyleLbl="solidFgAcc1" presStyleIdx="6" presStyleCnt="7"/>
      <dgm:spPr/>
    </dgm:pt>
  </dgm:ptLst>
  <dgm:cxnLst>
    <dgm:cxn modelId="{CA75950F-8B35-9F4E-B335-66CF47883DC3}" type="presOf" srcId="{9FB7D8C0-A7D8-0D40-AE24-53245D6EF2F3}" destId="{DC84735A-6F89-1046-BDDF-0C7C19684400}" srcOrd="0" destOrd="0" presId="urn:microsoft.com/office/officeart/2008/layout/VerticalCurvedList"/>
    <dgm:cxn modelId="{F8924913-E94F-8A4D-8DF2-E07051C4C8D4}" type="presOf" srcId="{4122781C-EA59-DF49-9838-168D5886E9EB}" destId="{502AE244-8E16-1240-9A0D-0CBABF72C97E}" srcOrd="0" destOrd="0" presId="urn:microsoft.com/office/officeart/2008/layout/VerticalCurvedList"/>
    <dgm:cxn modelId="{B03DEA33-043E-B748-B819-CD7361BF8CB1}" srcId="{449DBF9A-A1C9-6C41-ADA0-DB5ED6B0E7DB}" destId="{78E62E1E-811D-FA4D-BE31-B43D329CBF9D}" srcOrd="6" destOrd="0" parTransId="{18AFC9BD-9C9B-4F43-8B4F-EA6A63D6811A}" sibTransId="{449C5D43-1BC2-6740-AFFF-CAFB7ED8D055}"/>
    <dgm:cxn modelId="{011F333C-0F92-9F45-9210-01FC7B76755A}" type="presOf" srcId="{73ACB3F4-9CA1-A040-A719-AD54B747EA46}" destId="{2F8AE0A8-4D0F-894A-9495-EF3ECCCF36A8}" srcOrd="0" destOrd="0" presId="urn:microsoft.com/office/officeart/2008/layout/VerticalCurvedList"/>
    <dgm:cxn modelId="{4F9E5A3F-1191-1B46-9FB0-ED662B315D73}" srcId="{449DBF9A-A1C9-6C41-ADA0-DB5ED6B0E7DB}" destId="{9FB7D8C0-A7D8-0D40-AE24-53245D6EF2F3}" srcOrd="3" destOrd="0" parTransId="{39F95974-C5A6-A04B-8A89-177A84851913}" sibTransId="{9203A2CD-3BC9-8F4E-A42E-914386009BF6}"/>
    <dgm:cxn modelId="{FD2A0D43-E231-4F43-B9C7-33DECBCB267F}" srcId="{449DBF9A-A1C9-6C41-ADA0-DB5ED6B0E7DB}" destId="{4122781C-EA59-DF49-9838-168D5886E9EB}" srcOrd="4" destOrd="0" parTransId="{96D56D55-D27B-3141-B383-70AD2B5426C4}" sibTransId="{FCB3D6DE-2A00-244D-8865-E5386714A27F}"/>
    <dgm:cxn modelId="{06133C71-7335-D944-830E-8B8FC10F6270}" srcId="{449DBF9A-A1C9-6C41-ADA0-DB5ED6B0E7DB}" destId="{F076F50F-007E-0E49-8087-4DF6F40242F9}" srcOrd="1" destOrd="0" parTransId="{3CD73EC0-1A43-9A4D-9040-3D84A89CE216}" sibTransId="{B16BAF3C-EC7E-0748-B13D-261AE4541683}"/>
    <dgm:cxn modelId="{EB417790-08BB-B542-BB17-1AC3066315D8}" srcId="{449DBF9A-A1C9-6C41-ADA0-DB5ED6B0E7DB}" destId="{90511E68-D89C-5745-918B-78A32771DD91}" srcOrd="2" destOrd="0" parTransId="{C5EBE64A-A7B4-7248-A491-D4CDBD776E61}" sibTransId="{FE722B8B-32CA-9E40-A95E-5B6325505E5C}"/>
    <dgm:cxn modelId="{6B3C959A-27FA-754B-B97C-C2F8445FDD96}" type="presOf" srcId="{90511E68-D89C-5745-918B-78A32771DD91}" destId="{E3A40309-868B-AD46-8901-70E945F484F9}" srcOrd="0" destOrd="0" presId="urn:microsoft.com/office/officeart/2008/layout/VerticalCurvedList"/>
    <dgm:cxn modelId="{9A33A19B-B8EA-A743-8E04-E93D064FB41D}" type="presOf" srcId="{F076F50F-007E-0E49-8087-4DF6F40242F9}" destId="{D986253E-CDC6-B346-AC81-6D1CC3015FD4}" srcOrd="0" destOrd="0" presId="urn:microsoft.com/office/officeart/2008/layout/VerticalCurvedList"/>
    <dgm:cxn modelId="{F637FAA4-E213-2F4C-A66F-1FAD23749D5F}" type="presOf" srcId="{D624CDF7-80F2-E547-A0E9-FBEC79BCC4DB}" destId="{570C402A-FA4B-714D-B6D9-8AF918C8531B}" srcOrd="0" destOrd="0" presId="urn:microsoft.com/office/officeart/2008/layout/VerticalCurvedList"/>
    <dgm:cxn modelId="{359093BD-F15D-6349-BC4C-A80B29853AEF}" type="presOf" srcId="{449DBF9A-A1C9-6C41-ADA0-DB5ED6B0E7DB}" destId="{B187995E-E531-4546-9D3A-CB1A4310F212}" srcOrd="0" destOrd="0" presId="urn:microsoft.com/office/officeart/2008/layout/VerticalCurvedList"/>
    <dgm:cxn modelId="{CA4924C9-583A-8843-B77C-E6EC61A2CE56}" type="presOf" srcId="{78E62E1E-811D-FA4D-BE31-B43D329CBF9D}" destId="{58F16C6D-DC1C-CF4A-93C8-EDBEE1002EB8}" srcOrd="0" destOrd="0" presId="urn:microsoft.com/office/officeart/2008/layout/VerticalCurvedList"/>
    <dgm:cxn modelId="{EB0639D7-569C-644A-AAB7-B81F96CDB593}" type="presOf" srcId="{FD23895F-C8F8-9F4E-9AE1-0B1A2E941702}" destId="{339F05CE-7BA8-3740-BCC9-A840D8384FF1}" srcOrd="0" destOrd="0" presId="urn:microsoft.com/office/officeart/2008/layout/VerticalCurvedList"/>
    <dgm:cxn modelId="{7FE444DA-5E2C-564F-B983-9039E823888D}" srcId="{449DBF9A-A1C9-6C41-ADA0-DB5ED6B0E7DB}" destId="{FD23895F-C8F8-9F4E-9AE1-0B1A2E941702}" srcOrd="0" destOrd="0" parTransId="{C35B636D-CC2A-AB47-ADFA-3E1C5DC8DB92}" sibTransId="{73ACB3F4-9CA1-A040-A719-AD54B747EA46}"/>
    <dgm:cxn modelId="{2276CAE5-FCFA-6541-B25C-D4F8FB7B9250}" srcId="{449DBF9A-A1C9-6C41-ADA0-DB5ED6B0E7DB}" destId="{D624CDF7-80F2-E547-A0E9-FBEC79BCC4DB}" srcOrd="5" destOrd="0" parTransId="{3E1C52D8-2B06-894F-B4C1-920C950B1421}" sibTransId="{58CC810D-F312-9041-94C1-B841C160FB32}"/>
    <dgm:cxn modelId="{3EA13122-F4C6-BE49-9B22-AA9CDD37B479}" type="presParOf" srcId="{B187995E-E531-4546-9D3A-CB1A4310F212}" destId="{DE02AD31-26F0-AE44-BA5D-10863BFBC7D4}" srcOrd="0" destOrd="0" presId="urn:microsoft.com/office/officeart/2008/layout/VerticalCurvedList"/>
    <dgm:cxn modelId="{6E877D10-61E6-074D-8A21-C6D192904FA8}" type="presParOf" srcId="{DE02AD31-26F0-AE44-BA5D-10863BFBC7D4}" destId="{08D82932-797F-DE40-BDFE-3454F7DCA7A7}" srcOrd="0" destOrd="0" presId="urn:microsoft.com/office/officeart/2008/layout/VerticalCurvedList"/>
    <dgm:cxn modelId="{0D64808F-63F4-7546-A7A6-9EBE1A211333}" type="presParOf" srcId="{08D82932-797F-DE40-BDFE-3454F7DCA7A7}" destId="{A79C0815-653D-CD40-8425-D868BC966FF3}" srcOrd="0" destOrd="0" presId="urn:microsoft.com/office/officeart/2008/layout/VerticalCurvedList"/>
    <dgm:cxn modelId="{3CDD1081-A3F8-1D45-A2E3-A9A05C6E956C}" type="presParOf" srcId="{08D82932-797F-DE40-BDFE-3454F7DCA7A7}" destId="{2F8AE0A8-4D0F-894A-9495-EF3ECCCF36A8}" srcOrd="1" destOrd="0" presId="urn:microsoft.com/office/officeart/2008/layout/VerticalCurvedList"/>
    <dgm:cxn modelId="{9D29D9D3-F04C-084A-ACFD-A256C8FFFF8B}" type="presParOf" srcId="{08D82932-797F-DE40-BDFE-3454F7DCA7A7}" destId="{8577F0AE-BDDB-164B-81B0-8646174D3347}" srcOrd="2" destOrd="0" presId="urn:microsoft.com/office/officeart/2008/layout/VerticalCurvedList"/>
    <dgm:cxn modelId="{FA6C5784-CE4E-EC4D-A7A9-76226F96B986}" type="presParOf" srcId="{08D82932-797F-DE40-BDFE-3454F7DCA7A7}" destId="{9A15DCDA-CD8A-CE46-AD76-7399F90CAB57}" srcOrd="3" destOrd="0" presId="urn:microsoft.com/office/officeart/2008/layout/VerticalCurvedList"/>
    <dgm:cxn modelId="{A69320CE-CA98-8F49-9802-179AAA180207}" type="presParOf" srcId="{DE02AD31-26F0-AE44-BA5D-10863BFBC7D4}" destId="{339F05CE-7BA8-3740-BCC9-A840D8384FF1}" srcOrd="1" destOrd="0" presId="urn:microsoft.com/office/officeart/2008/layout/VerticalCurvedList"/>
    <dgm:cxn modelId="{23F4DFC9-D964-1A4B-9DD6-FD9410AF8694}" type="presParOf" srcId="{DE02AD31-26F0-AE44-BA5D-10863BFBC7D4}" destId="{54542A38-DE6B-824E-A287-826448929D33}" srcOrd="2" destOrd="0" presId="urn:microsoft.com/office/officeart/2008/layout/VerticalCurvedList"/>
    <dgm:cxn modelId="{ABABDD28-3C1A-FD43-8FA4-3A587C4F25A1}" type="presParOf" srcId="{54542A38-DE6B-824E-A287-826448929D33}" destId="{ACCCEC21-F9A5-F148-9F68-248AA29AE8AD}" srcOrd="0" destOrd="0" presId="urn:microsoft.com/office/officeart/2008/layout/VerticalCurvedList"/>
    <dgm:cxn modelId="{DB0C74BF-B2A8-484A-A0D6-4FDF77375130}" type="presParOf" srcId="{DE02AD31-26F0-AE44-BA5D-10863BFBC7D4}" destId="{D986253E-CDC6-B346-AC81-6D1CC3015FD4}" srcOrd="3" destOrd="0" presId="urn:microsoft.com/office/officeart/2008/layout/VerticalCurvedList"/>
    <dgm:cxn modelId="{5218EA37-6ECA-D842-BF4C-76ADAE239C3A}" type="presParOf" srcId="{DE02AD31-26F0-AE44-BA5D-10863BFBC7D4}" destId="{917B6EDB-61D1-F946-98A6-6783A6549D61}" srcOrd="4" destOrd="0" presId="urn:microsoft.com/office/officeart/2008/layout/VerticalCurvedList"/>
    <dgm:cxn modelId="{0274F93A-8F95-6F4A-AD9C-05E1D1DD166F}" type="presParOf" srcId="{917B6EDB-61D1-F946-98A6-6783A6549D61}" destId="{156499C3-A644-CF4B-B7B4-4CBB9033BB4C}" srcOrd="0" destOrd="0" presId="urn:microsoft.com/office/officeart/2008/layout/VerticalCurvedList"/>
    <dgm:cxn modelId="{DD3A2EA9-F4ED-5F4E-AC3D-F009685509CC}" type="presParOf" srcId="{DE02AD31-26F0-AE44-BA5D-10863BFBC7D4}" destId="{E3A40309-868B-AD46-8901-70E945F484F9}" srcOrd="5" destOrd="0" presId="urn:microsoft.com/office/officeart/2008/layout/VerticalCurvedList"/>
    <dgm:cxn modelId="{83761602-0C4B-CC4B-BFAB-48181DC5BE2F}" type="presParOf" srcId="{DE02AD31-26F0-AE44-BA5D-10863BFBC7D4}" destId="{399D6975-897E-9740-8D81-9437A641F63E}" srcOrd="6" destOrd="0" presId="urn:microsoft.com/office/officeart/2008/layout/VerticalCurvedList"/>
    <dgm:cxn modelId="{51A38E96-A03A-5740-9711-DC4F18315FF1}" type="presParOf" srcId="{399D6975-897E-9740-8D81-9437A641F63E}" destId="{D46452E7-BA1B-0E48-ADFF-8EA3C4B21286}" srcOrd="0" destOrd="0" presId="urn:microsoft.com/office/officeart/2008/layout/VerticalCurvedList"/>
    <dgm:cxn modelId="{2F4149E9-FAAF-4149-BB56-AE7E5964C9F8}" type="presParOf" srcId="{DE02AD31-26F0-AE44-BA5D-10863BFBC7D4}" destId="{DC84735A-6F89-1046-BDDF-0C7C19684400}" srcOrd="7" destOrd="0" presId="urn:microsoft.com/office/officeart/2008/layout/VerticalCurvedList"/>
    <dgm:cxn modelId="{86583A44-481E-2D49-AB33-6112E9FD45E3}" type="presParOf" srcId="{DE02AD31-26F0-AE44-BA5D-10863BFBC7D4}" destId="{4A0B786C-4DA6-3E41-BF8D-B966B4F36543}" srcOrd="8" destOrd="0" presId="urn:microsoft.com/office/officeart/2008/layout/VerticalCurvedList"/>
    <dgm:cxn modelId="{4A2BF620-3B79-9A47-B89E-BC375DC69BFF}" type="presParOf" srcId="{4A0B786C-4DA6-3E41-BF8D-B966B4F36543}" destId="{2E3E0F48-1B60-E44C-B3CE-5C04B1C89D11}" srcOrd="0" destOrd="0" presId="urn:microsoft.com/office/officeart/2008/layout/VerticalCurvedList"/>
    <dgm:cxn modelId="{5E53854E-3D8E-AE4D-9C2F-C943338D70BF}" type="presParOf" srcId="{DE02AD31-26F0-AE44-BA5D-10863BFBC7D4}" destId="{502AE244-8E16-1240-9A0D-0CBABF72C97E}" srcOrd="9" destOrd="0" presId="urn:microsoft.com/office/officeart/2008/layout/VerticalCurvedList"/>
    <dgm:cxn modelId="{FC737CB5-E7E1-2A41-9E6C-0936686581CA}" type="presParOf" srcId="{DE02AD31-26F0-AE44-BA5D-10863BFBC7D4}" destId="{0901D178-CDFD-FC46-B0B1-D08070F98A7B}" srcOrd="10" destOrd="0" presId="urn:microsoft.com/office/officeart/2008/layout/VerticalCurvedList"/>
    <dgm:cxn modelId="{4E25194C-C702-A64E-B7B6-A33A9E5F594E}" type="presParOf" srcId="{0901D178-CDFD-FC46-B0B1-D08070F98A7B}" destId="{63F29E18-9D9F-D247-8E57-8AB6C2A19CA1}" srcOrd="0" destOrd="0" presId="urn:microsoft.com/office/officeart/2008/layout/VerticalCurvedList"/>
    <dgm:cxn modelId="{A8694D92-5F35-AF4D-B69F-BEB779C2126E}" type="presParOf" srcId="{DE02AD31-26F0-AE44-BA5D-10863BFBC7D4}" destId="{570C402A-FA4B-714D-B6D9-8AF918C8531B}" srcOrd="11" destOrd="0" presId="urn:microsoft.com/office/officeart/2008/layout/VerticalCurvedList"/>
    <dgm:cxn modelId="{7ABC2845-EA21-0143-BD88-65FE905F62EA}" type="presParOf" srcId="{DE02AD31-26F0-AE44-BA5D-10863BFBC7D4}" destId="{41CBB432-19E2-964F-A954-4B1839B6BA53}" srcOrd="12" destOrd="0" presId="urn:microsoft.com/office/officeart/2008/layout/VerticalCurvedList"/>
    <dgm:cxn modelId="{AD92C01C-CBB8-C44D-BE81-D7BB85803E05}" type="presParOf" srcId="{41CBB432-19E2-964F-A954-4B1839B6BA53}" destId="{7D16EB10-E273-6F43-84E5-F905B077C69C}" srcOrd="0" destOrd="0" presId="urn:microsoft.com/office/officeart/2008/layout/VerticalCurvedList"/>
    <dgm:cxn modelId="{E42FEA1F-AF9D-E944-BA46-ABAE86AEDC44}" type="presParOf" srcId="{DE02AD31-26F0-AE44-BA5D-10863BFBC7D4}" destId="{58F16C6D-DC1C-CF4A-93C8-EDBEE1002EB8}" srcOrd="13" destOrd="0" presId="urn:microsoft.com/office/officeart/2008/layout/VerticalCurvedList"/>
    <dgm:cxn modelId="{0C3BC621-D0A6-CC44-A977-8AEA778D8392}" type="presParOf" srcId="{DE02AD31-26F0-AE44-BA5D-10863BFBC7D4}" destId="{C08BE910-9C1A-B242-AAF2-5B05BFDD0756}" srcOrd="14" destOrd="0" presId="urn:microsoft.com/office/officeart/2008/layout/VerticalCurvedList"/>
    <dgm:cxn modelId="{9E2A32EB-9E6E-9847-9FA2-338675744284}" type="presParOf" srcId="{C08BE910-9C1A-B242-AAF2-5B05BFDD0756}" destId="{DD9D14FF-BC4D-2D43-AD51-F7ED43C5E8D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9DBF9A-A1C9-6C41-ADA0-DB5ED6B0E7DB}" type="doc">
      <dgm:prSet loTypeId="urn:microsoft.com/office/officeart/2008/layout/VerticalCurvedList" loCatId="" qsTypeId="urn:microsoft.com/office/officeart/2005/8/quickstyle/simple1" qsCatId="simple" csTypeId="urn:microsoft.com/office/officeart/2005/8/colors/colorful2" csCatId="colorful" phldr="1"/>
      <dgm:spPr/>
      <dgm:t>
        <a:bodyPr/>
        <a:lstStyle/>
        <a:p>
          <a:endParaRPr lang="fr-FR"/>
        </a:p>
      </dgm:t>
    </dgm:pt>
    <dgm:pt modelId="{FD23895F-C8F8-9F4E-9AE1-0B1A2E941702}">
      <dgm:prSet phldrT="[Texte]"/>
      <dgm:spPr/>
      <dgm:t>
        <a:bodyPr/>
        <a:lstStyle/>
        <a:p>
          <a:r>
            <a:rPr lang="fr-FR" dirty="0"/>
            <a:t>DLM</a:t>
          </a:r>
        </a:p>
      </dgm:t>
    </dgm:pt>
    <dgm:pt modelId="{C35B636D-CC2A-AB47-ADFA-3E1C5DC8DB92}" type="parTrans" cxnId="{7FE444DA-5E2C-564F-B983-9039E823888D}">
      <dgm:prSet/>
      <dgm:spPr/>
      <dgm:t>
        <a:bodyPr/>
        <a:lstStyle/>
        <a:p>
          <a:endParaRPr lang="fr-FR"/>
        </a:p>
      </dgm:t>
    </dgm:pt>
    <dgm:pt modelId="{73ACB3F4-9CA1-A040-A719-AD54B747EA46}" type="sibTrans" cxnId="{7FE444DA-5E2C-564F-B983-9039E823888D}">
      <dgm:prSet/>
      <dgm:spPr/>
      <dgm:t>
        <a:bodyPr/>
        <a:lstStyle/>
        <a:p>
          <a:endParaRPr lang="fr-FR"/>
        </a:p>
      </dgm:t>
    </dgm:pt>
    <dgm:pt modelId="{F076F50F-007E-0E49-8087-4DF6F40242F9}">
      <dgm:prSet phldrT="[Texte]"/>
      <dgm:spPr/>
      <dgm:t>
        <a:bodyPr/>
        <a:lstStyle/>
        <a:p>
          <a:r>
            <a:rPr lang="fr-FR" dirty="0"/>
            <a:t>Bandage compressif</a:t>
          </a:r>
        </a:p>
      </dgm:t>
    </dgm:pt>
    <dgm:pt modelId="{3CD73EC0-1A43-9A4D-9040-3D84A89CE216}" type="parTrans" cxnId="{06133C71-7335-D944-830E-8B8FC10F6270}">
      <dgm:prSet/>
      <dgm:spPr/>
      <dgm:t>
        <a:bodyPr/>
        <a:lstStyle/>
        <a:p>
          <a:endParaRPr lang="fr-FR"/>
        </a:p>
      </dgm:t>
    </dgm:pt>
    <dgm:pt modelId="{B16BAF3C-EC7E-0748-B13D-261AE4541683}" type="sibTrans" cxnId="{06133C71-7335-D944-830E-8B8FC10F6270}">
      <dgm:prSet/>
      <dgm:spPr/>
      <dgm:t>
        <a:bodyPr/>
        <a:lstStyle/>
        <a:p>
          <a:endParaRPr lang="fr-FR"/>
        </a:p>
      </dgm:t>
    </dgm:pt>
    <dgm:pt modelId="{90511E68-D89C-5745-918B-78A32771DD91}">
      <dgm:prSet phldrT="[Texte]"/>
      <dgm:spPr/>
      <dgm:t>
        <a:bodyPr/>
        <a:lstStyle/>
        <a:p>
          <a:r>
            <a:rPr lang="fr-FR" dirty="0"/>
            <a:t>Kiné respiratoire</a:t>
          </a:r>
        </a:p>
      </dgm:t>
    </dgm:pt>
    <dgm:pt modelId="{C5EBE64A-A7B4-7248-A491-D4CDBD776E61}" type="parTrans" cxnId="{EB417790-08BB-B542-BB17-1AC3066315D8}">
      <dgm:prSet/>
      <dgm:spPr/>
      <dgm:t>
        <a:bodyPr/>
        <a:lstStyle/>
        <a:p>
          <a:endParaRPr lang="fr-FR"/>
        </a:p>
      </dgm:t>
    </dgm:pt>
    <dgm:pt modelId="{FE722B8B-32CA-9E40-A95E-5B6325505E5C}" type="sibTrans" cxnId="{EB417790-08BB-B542-BB17-1AC3066315D8}">
      <dgm:prSet/>
      <dgm:spPr/>
      <dgm:t>
        <a:bodyPr/>
        <a:lstStyle/>
        <a:p>
          <a:endParaRPr lang="fr-FR"/>
        </a:p>
      </dgm:t>
    </dgm:pt>
    <dgm:pt modelId="{9FB7D8C0-A7D8-0D40-AE24-53245D6EF2F3}">
      <dgm:prSet/>
      <dgm:spPr/>
      <dgm:t>
        <a:bodyPr/>
        <a:lstStyle/>
        <a:p>
          <a:r>
            <a:rPr lang="fr-FR" dirty="0"/>
            <a:t>Travail de la déglutition</a:t>
          </a:r>
        </a:p>
      </dgm:t>
    </dgm:pt>
    <dgm:pt modelId="{39F95974-C5A6-A04B-8A89-177A84851913}" type="parTrans" cxnId="{4F9E5A3F-1191-1B46-9FB0-ED662B315D73}">
      <dgm:prSet/>
      <dgm:spPr/>
      <dgm:t>
        <a:bodyPr/>
        <a:lstStyle/>
        <a:p>
          <a:endParaRPr lang="fr-FR"/>
        </a:p>
      </dgm:t>
    </dgm:pt>
    <dgm:pt modelId="{9203A2CD-3BC9-8F4E-A42E-914386009BF6}" type="sibTrans" cxnId="{4F9E5A3F-1191-1B46-9FB0-ED662B315D73}">
      <dgm:prSet/>
      <dgm:spPr/>
      <dgm:t>
        <a:bodyPr/>
        <a:lstStyle/>
        <a:p>
          <a:endParaRPr lang="fr-FR"/>
        </a:p>
      </dgm:t>
    </dgm:pt>
    <dgm:pt modelId="{4122781C-EA59-DF49-9838-168D5886E9EB}">
      <dgm:prSet/>
      <dgm:spPr/>
      <dgm:t>
        <a:bodyPr/>
        <a:lstStyle/>
        <a:p>
          <a:r>
            <a:rPr lang="fr-FR" dirty="0"/>
            <a:t>Travail cicatriciel</a:t>
          </a:r>
        </a:p>
      </dgm:t>
    </dgm:pt>
    <dgm:pt modelId="{96D56D55-D27B-3141-B383-70AD2B5426C4}" type="parTrans" cxnId="{FD2A0D43-E231-4F43-B9C7-33DECBCB267F}">
      <dgm:prSet/>
      <dgm:spPr/>
      <dgm:t>
        <a:bodyPr/>
        <a:lstStyle/>
        <a:p>
          <a:endParaRPr lang="fr-FR"/>
        </a:p>
      </dgm:t>
    </dgm:pt>
    <dgm:pt modelId="{FCB3D6DE-2A00-244D-8865-E5386714A27F}" type="sibTrans" cxnId="{FD2A0D43-E231-4F43-B9C7-33DECBCB267F}">
      <dgm:prSet/>
      <dgm:spPr/>
      <dgm:t>
        <a:bodyPr/>
        <a:lstStyle/>
        <a:p>
          <a:endParaRPr lang="fr-FR"/>
        </a:p>
      </dgm:t>
    </dgm:pt>
    <dgm:pt modelId="{D624CDF7-80F2-E547-A0E9-FBEC79BCC4DB}">
      <dgm:prSet/>
      <dgm:spPr/>
      <dgm:t>
        <a:bodyPr/>
        <a:lstStyle/>
        <a:p>
          <a:r>
            <a:rPr lang="fr-FR" dirty="0"/>
            <a:t>Mobilisations articulaires Thérapies manuelles</a:t>
          </a:r>
        </a:p>
      </dgm:t>
    </dgm:pt>
    <dgm:pt modelId="{3E1C52D8-2B06-894F-B4C1-920C950B1421}" type="parTrans" cxnId="{2276CAE5-FCFA-6541-B25C-D4F8FB7B9250}">
      <dgm:prSet/>
      <dgm:spPr/>
      <dgm:t>
        <a:bodyPr/>
        <a:lstStyle/>
        <a:p>
          <a:endParaRPr lang="fr-FR"/>
        </a:p>
      </dgm:t>
    </dgm:pt>
    <dgm:pt modelId="{58CC810D-F312-9041-94C1-B841C160FB32}" type="sibTrans" cxnId="{2276CAE5-FCFA-6541-B25C-D4F8FB7B9250}">
      <dgm:prSet/>
      <dgm:spPr/>
      <dgm:t>
        <a:bodyPr/>
        <a:lstStyle/>
        <a:p>
          <a:endParaRPr lang="fr-FR"/>
        </a:p>
      </dgm:t>
    </dgm:pt>
    <dgm:pt modelId="{78E62E1E-811D-FA4D-BE31-B43D329CBF9D}">
      <dgm:prSet/>
      <dgm:spPr/>
      <dgm:t>
        <a:bodyPr/>
        <a:lstStyle/>
        <a:p>
          <a:r>
            <a:rPr lang="fr-FR" dirty="0"/>
            <a:t>MASSAGES</a:t>
          </a:r>
        </a:p>
      </dgm:t>
    </dgm:pt>
    <dgm:pt modelId="{18AFC9BD-9C9B-4F43-8B4F-EA6A63D6811A}" type="parTrans" cxnId="{B03DEA33-043E-B748-B819-CD7361BF8CB1}">
      <dgm:prSet/>
      <dgm:spPr/>
      <dgm:t>
        <a:bodyPr/>
        <a:lstStyle/>
        <a:p>
          <a:endParaRPr lang="fr-FR"/>
        </a:p>
      </dgm:t>
    </dgm:pt>
    <dgm:pt modelId="{449C5D43-1BC2-6740-AFFF-CAFB7ED8D055}" type="sibTrans" cxnId="{B03DEA33-043E-B748-B819-CD7361BF8CB1}">
      <dgm:prSet/>
      <dgm:spPr/>
      <dgm:t>
        <a:bodyPr/>
        <a:lstStyle/>
        <a:p>
          <a:endParaRPr lang="fr-FR"/>
        </a:p>
      </dgm:t>
    </dgm:pt>
    <dgm:pt modelId="{B187995E-E531-4546-9D3A-CB1A4310F212}" type="pres">
      <dgm:prSet presAssocID="{449DBF9A-A1C9-6C41-ADA0-DB5ED6B0E7DB}" presName="Name0" presStyleCnt="0">
        <dgm:presLayoutVars>
          <dgm:chMax val="7"/>
          <dgm:chPref val="7"/>
          <dgm:dir/>
        </dgm:presLayoutVars>
      </dgm:prSet>
      <dgm:spPr/>
    </dgm:pt>
    <dgm:pt modelId="{DE02AD31-26F0-AE44-BA5D-10863BFBC7D4}" type="pres">
      <dgm:prSet presAssocID="{449DBF9A-A1C9-6C41-ADA0-DB5ED6B0E7DB}" presName="Name1" presStyleCnt="0"/>
      <dgm:spPr/>
    </dgm:pt>
    <dgm:pt modelId="{08D82932-797F-DE40-BDFE-3454F7DCA7A7}" type="pres">
      <dgm:prSet presAssocID="{449DBF9A-A1C9-6C41-ADA0-DB5ED6B0E7DB}" presName="cycle" presStyleCnt="0"/>
      <dgm:spPr/>
    </dgm:pt>
    <dgm:pt modelId="{A79C0815-653D-CD40-8425-D868BC966FF3}" type="pres">
      <dgm:prSet presAssocID="{449DBF9A-A1C9-6C41-ADA0-DB5ED6B0E7DB}" presName="srcNode" presStyleLbl="node1" presStyleIdx="0" presStyleCnt="7"/>
      <dgm:spPr/>
    </dgm:pt>
    <dgm:pt modelId="{2F8AE0A8-4D0F-894A-9495-EF3ECCCF36A8}" type="pres">
      <dgm:prSet presAssocID="{449DBF9A-A1C9-6C41-ADA0-DB5ED6B0E7DB}" presName="conn" presStyleLbl="parChTrans1D2" presStyleIdx="0" presStyleCnt="1"/>
      <dgm:spPr/>
    </dgm:pt>
    <dgm:pt modelId="{8577F0AE-BDDB-164B-81B0-8646174D3347}" type="pres">
      <dgm:prSet presAssocID="{449DBF9A-A1C9-6C41-ADA0-DB5ED6B0E7DB}" presName="extraNode" presStyleLbl="node1" presStyleIdx="0" presStyleCnt="7"/>
      <dgm:spPr/>
    </dgm:pt>
    <dgm:pt modelId="{9A15DCDA-CD8A-CE46-AD76-7399F90CAB57}" type="pres">
      <dgm:prSet presAssocID="{449DBF9A-A1C9-6C41-ADA0-DB5ED6B0E7DB}" presName="dstNode" presStyleLbl="node1" presStyleIdx="0" presStyleCnt="7"/>
      <dgm:spPr/>
    </dgm:pt>
    <dgm:pt modelId="{339F05CE-7BA8-3740-BCC9-A840D8384FF1}" type="pres">
      <dgm:prSet presAssocID="{FD23895F-C8F8-9F4E-9AE1-0B1A2E941702}" presName="text_1" presStyleLbl="node1" presStyleIdx="0" presStyleCnt="7">
        <dgm:presLayoutVars>
          <dgm:bulletEnabled val="1"/>
        </dgm:presLayoutVars>
      </dgm:prSet>
      <dgm:spPr/>
    </dgm:pt>
    <dgm:pt modelId="{54542A38-DE6B-824E-A287-826448929D33}" type="pres">
      <dgm:prSet presAssocID="{FD23895F-C8F8-9F4E-9AE1-0B1A2E941702}" presName="accent_1" presStyleCnt="0"/>
      <dgm:spPr/>
    </dgm:pt>
    <dgm:pt modelId="{ACCCEC21-F9A5-F148-9F68-248AA29AE8AD}" type="pres">
      <dgm:prSet presAssocID="{FD23895F-C8F8-9F4E-9AE1-0B1A2E941702}" presName="accentRepeatNode" presStyleLbl="solidFgAcc1" presStyleIdx="0" presStyleCnt="7"/>
      <dgm:spPr/>
    </dgm:pt>
    <dgm:pt modelId="{D986253E-CDC6-B346-AC81-6D1CC3015FD4}" type="pres">
      <dgm:prSet presAssocID="{F076F50F-007E-0E49-8087-4DF6F40242F9}" presName="text_2" presStyleLbl="node1" presStyleIdx="1" presStyleCnt="7">
        <dgm:presLayoutVars>
          <dgm:bulletEnabled val="1"/>
        </dgm:presLayoutVars>
      </dgm:prSet>
      <dgm:spPr/>
    </dgm:pt>
    <dgm:pt modelId="{917B6EDB-61D1-F946-98A6-6783A6549D61}" type="pres">
      <dgm:prSet presAssocID="{F076F50F-007E-0E49-8087-4DF6F40242F9}" presName="accent_2" presStyleCnt="0"/>
      <dgm:spPr/>
    </dgm:pt>
    <dgm:pt modelId="{156499C3-A644-CF4B-B7B4-4CBB9033BB4C}" type="pres">
      <dgm:prSet presAssocID="{F076F50F-007E-0E49-8087-4DF6F40242F9}" presName="accentRepeatNode" presStyleLbl="solidFgAcc1" presStyleIdx="1" presStyleCnt="7"/>
      <dgm:spPr/>
    </dgm:pt>
    <dgm:pt modelId="{E3A40309-868B-AD46-8901-70E945F484F9}" type="pres">
      <dgm:prSet presAssocID="{90511E68-D89C-5745-918B-78A32771DD91}" presName="text_3" presStyleLbl="node1" presStyleIdx="2" presStyleCnt="7">
        <dgm:presLayoutVars>
          <dgm:bulletEnabled val="1"/>
        </dgm:presLayoutVars>
      </dgm:prSet>
      <dgm:spPr/>
    </dgm:pt>
    <dgm:pt modelId="{399D6975-897E-9740-8D81-9437A641F63E}" type="pres">
      <dgm:prSet presAssocID="{90511E68-D89C-5745-918B-78A32771DD91}" presName="accent_3" presStyleCnt="0"/>
      <dgm:spPr/>
    </dgm:pt>
    <dgm:pt modelId="{D46452E7-BA1B-0E48-ADFF-8EA3C4B21286}" type="pres">
      <dgm:prSet presAssocID="{90511E68-D89C-5745-918B-78A32771DD91}" presName="accentRepeatNode" presStyleLbl="solidFgAcc1" presStyleIdx="2" presStyleCnt="7"/>
      <dgm:spPr/>
    </dgm:pt>
    <dgm:pt modelId="{DC84735A-6F89-1046-BDDF-0C7C19684400}" type="pres">
      <dgm:prSet presAssocID="{9FB7D8C0-A7D8-0D40-AE24-53245D6EF2F3}" presName="text_4" presStyleLbl="node1" presStyleIdx="3" presStyleCnt="7">
        <dgm:presLayoutVars>
          <dgm:bulletEnabled val="1"/>
        </dgm:presLayoutVars>
      </dgm:prSet>
      <dgm:spPr/>
    </dgm:pt>
    <dgm:pt modelId="{4A0B786C-4DA6-3E41-BF8D-B966B4F36543}" type="pres">
      <dgm:prSet presAssocID="{9FB7D8C0-A7D8-0D40-AE24-53245D6EF2F3}" presName="accent_4" presStyleCnt="0"/>
      <dgm:spPr/>
    </dgm:pt>
    <dgm:pt modelId="{2E3E0F48-1B60-E44C-B3CE-5C04B1C89D11}" type="pres">
      <dgm:prSet presAssocID="{9FB7D8C0-A7D8-0D40-AE24-53245D6EF2F3}" presName="accentRepeatNode" presStyleLbl="solidFgAcc1" presStyleIdx="3" presStyleCnt="7"/>
      <dgm:spPr/>
    </dgm:pt>
    <dgm:pt modelId="{502AE244-8E16-1240-9A0D-0CBABF72C97E}" type="pres">
      <dgm:prSet presAssocID="{4122781C-EA59-DF49-9838-168D5886E9EB}" presName="text_5" presStyleLbl="node1" presStyleIdx="4" presStyleCnt="7">
        <dgm:presLayoutVars>
          <dgm:bulletEnabled val="1"/>
        </dgm:presLayoutVars>
      </dgm:prSet>
      <dgm:spPr/>
    </dgm:pt>
    <dgm:pt modelId="{0901D178-CDFD-FC46-B0B1-D08070F98A7B}" type="pres">
      <dgm:prSet presAssocID="{4122781C-EA59-DF49-9838-168D5886E9EB}" presName="accent_5" presStyleCnt="0"/>
      <dgm:spPr/>
    </dgm:pt>
    <dgm:pt modelId="{63F29E18-9D9F-D247-8E57-8AB6C2A19CA1}" type="pres">
      <dgm:prSet presAssocID="{4122781C-EA59-DF49-9838-168D5886E9EB}" presName="accentRepeatNode" presStyleLbl="solidFgAcc1" presStyleIdx="4" presStyleCnt="7"/>
      <dgm:spPr/>
    </dgm:pt>
    <dgm:pt modelId="{570C402A-FA4B-714D-B6D9-8AF918C8531B}" type="pres">
      <dgm:prSet presAssocID="{D624CDF7-80F2-E547-A0E9-FBEC79BCC4DB}" presName="text_6" presStyleLbl="node1" presStyleIdx="5" presStyleCnt="7">
        <dgm:presLayoutVars>
          <dgm:bulletEnabled val="1"/>
        </dgm:presLayoutVars>
      </dgm:prSet>
      <dgm:spPr/>
    </dgm:pt>
    <dgm:pt modelId="{41CBB432-19E2-964F-A954-4B1839B6BA53}" type="pres">
      <dgm:prSet presAssocID="{D624CDF7-80F2-E547-A0E9-FBEC79BCC4DB}" presName="accent_6" presStyleCnt="0"/>
      <dgm:spPr/>
    </dgm:pt>
    <dgm:pt modelId="{7D16EB10-E273-6F43-84E5-F905B077C69C}" type="pres">
      <dgm:prSet presAssocID="{D624CDF7-80F2-E547-A0E9-FBEC79BCC4DB}" presName="accentRepeatNode" presStyleLbl="solidFgAcc1" presStyleIdx="5" presStyleCnt="7"/>
      <dgm:spPr/>
    </dgm:pt>
    <dgm:pt modelId="{58F16C6D-DC1C-CF4A-93C8-EDBEE1002EB8}" type="pres">
      <dgm:prSet presAssocID="{78E62E1E-811D-FA4D-BE31-B43D329CBF9D}" presName="text_7" presStyleLbl="node1" presStyleIdx="6" presStyleCnt="7">
        <dgm:presLayoutVars>
          <dgm:bulletEnabled val="1"/>
        </dgm:presLayoutVars>
      </dgm:prSet>
      <dgm:spPr/>
    </dgm:pt>
    <dgm:pt modelId="{C08BE910-9C1A-B242-AAF2-5B05BFDD0756}" type="pres">
      <dgm:prSet presAssocID="{78E62E1E-811D-FA4D-BE31-B43D329CBF9D}" presName="accent_7" presStyleCnt="0"/>
      <dgm:spPr/>
    </dgm:pt>
    <dgm:pt modelId="{DD9D14FF-BC4D-2D43-AD51-F7ED43C5E8D8}" type="pres">
      <dgm:prSet presAssocID="{78E62E1E-811D-FA4D-BE31-B43D329CBF9D}" presName="accentRepeatNode" presStyleLbl="solidFgAcc1" presStyleIdx="6" presStyleCnt="7"/>
      <dgm:spPr/>
    </dgm:pt>
  </dgm:ptLst>
  <dgm:cxnLst>
    <dgm:cxn modelId="{CA75950F-8B35-9F4E-B335-66CF47883DC3}" type="presOf" srcId="{9FB7D8C0-A7D8-0D40-AE24-53245D6EF2F3}" destId="{DC84735A-6F89-1046-BDDF-0C7C19684400}" srcOrd="0" destOrd="0" presId="urn:microsoft.com/office/officeart/2008/layout/VerticalCurvedList"/>
    <dgm:cxn modelId="{F8924913-E94F-8A4D-8DF2-E07051C4C8D4}" type="presOf" srcId="{4122781C-EA59-DF49-9838-168D5886E9EB}" destId="{502AE244-8E16-1240-9A0D-0CBABF72C97E}" srcOrd="0" destOrd="0" presId="urn:microsoft.com/office/officeart/2008/layout/VerticalCurvedList"/>
    <dgm:cxn modelId="{B03DEA33-043E-B748-B819-CD7361BF8CB1}" srcId="{449DBF9A-A1C9-6C41-ADA0-DB5ED6B0E7DB}" destId="{78E62E1E-811D-FA4D-BE31-B43D329CBF9D}" srcOrd="6" destOrd="0" parTransId="{18AFC9BD-9C9B-4F43-8B4F-EA6A63D6811A}" sibTransId="{449C5D43-1BC2-6740-AFFF-CAFB7ED8D055}"/>
    <dgm:cxn modelId="{011F333C-0F92-9F45-9210-01FC7B76755A}" type="presOf" srcId="{73ACB3F4-9CA1-A040-A719-AD54B747EA46}" destId="{2F8AE0A8-4D0F-894A-9495-EF3ECCCF36A8}" srcOrd="0" destOrd="0" presId="urn:microsoft.com/office/officeart/2008/layout/VerticalCurvedList"/>
    <dgm:cxn modelId="{4F9E5A3F-1191-1B46-9FB0-ED662B315D73}" srcId="{449DBF9A-A1C9-6C41-ADA0-DB5ED6B0E7DB}" destId="{9FB7D8C0-A7D8-0D40-AE24-53245D6EF2F3}" srcOrd="3" destOrd="0" parTransId="{39F95974-C5A6-A04B-8A89-177A84851913}" sibTransId="{9203A2CD-3BC9-8F4E-A42E-914386009BF6}"/>
    <dgm:cxn modelId="{FD2A0D43-E231-4F43-B9C7-33DECBCB267F}" srcId="{449DBF9A-A1C9-6C41-ADA0-DB5ED6B0E7DB}" destId="{4122781C-EA59-DF49-9838-168D5886E9EB}" srcOrd="4" destOrd="0" parTransId="{96D56D55-D27B-3141-B383-70AD2B5426C4}" sibTransId="{FCB3D6DE-2A00-244D-8865-E5386714A27F}"/>
    <dgm:cxn modelId="{06133C71-7335-D944-830E-8B8FC10F6270}" srcId="{449DBF9A-A1C9-6C41-ADA0-DB5ED6B0E7DB}" destId="{F076F50F-007E-0E49-8087-4DF6F40242F9}" srcOrd="1" destOrd="0" parTransId="{3CD73EC0-1A43-9A4D-9040-3D84A89CE216}" sibTransId="{B16BAF3C-EC7E-0748-B13D-261AE4541683}"/>
    <dgm:cxn modelId="{EB417790-08BB-B542-BB17-1AC3066315D8}" srcId="{449DBF9A-A1C9-6C41-ADA0-DB5ED6B0E7DB}" destId="{90511E68-D89C-5745-918B-78A32771DD91}" srcOrd="2" destOrd="0" parTransId="{C5EBE64A-A7B4-7248-A491-D4CDBD776E61}" sibTransId="{FE722B8B-32CA-9E40-A95E-5B6325505E5C}"/>
    <dgm:cxn modelId="{6B3C959A-27FA-754B-B97C-C2F8445FDD96}" type="presOf" srcId="{90511E68-D89C-5745-918B-78A32771DD91}" destId="{E3A40309-868B-AD46-8901-70E945F484F9}" srcOrd="0" destOrd="0" presId="urn:microsoft.com/office/officeart/2008/layout/VerticalCurvedList"/>
    <dgm:cxn modelId="{9A33A19B-B8EA-A743-8E04-E93D064FB41D}" type="presOf" srcId="{F076F50F-007E-0E49-8087-4DF6F40242F9}" destId="{D986253E-CDC6-B346-AC81-6D1CC3015FD4}" srcOrd="0" destOrd="0" presId="urn:microsoft.com/office/officeart/2008/layout/VerticalCurvedList"/>
    <dgm:cxn modelId="{F637FAA4-E213-2F4C-A66F-1FAD23749D5F}" type="presOf" srcId="{D624CDF7-80F2-E547-A0E9-FBEC79BCC4DB}" destId="{570C402A-FA4B-714D-B6D9-8AF918C8531B}" srcOrd="0" destOrd="0" presId="urn:microsoft.com/office/officeart/2008/layout/VerticalCurvedList"/>
    <dgm:cxn modelId="{359093BD-F15D-6349-BC4C-A80B29853AEF}" type="presOf" srcId="{449DBF9A-A1C9-6C41-ADA0-DB5ED6B0E7DB}" destId="{B187995E-E531-4546-9D3A-CB1A4310F212}" srcOrd="0" destOrd="0" presId="urn:microsoft.com/office/officeart/2008/layout/VerticalCurvedList"/>
    <dgm:cxn modelId="{CA4924C9-583A-8843-B77C-E6EC61A2CE56}" type="presOf" srcId="{78E62E1E-811D-FA4D-BE31-B43D329CBF9D}" destId="{58F16C6D-DC1C-CF4A-93C8-EDBEE1002EB8}" srcOrd="0" destOrd="0" presId="urn:microsoft.com/office/officeart/2008/layout/VerticalCurvedList"/>
    <dgm:cxn modelId="{EB0639D7-569C-644A-AAB7-B81F96CDB593}" type="presOf" srcId="{FD23895F-C8F8-9F4E-9AE1-0B1A2E941702}" destId="{339F05CE-7BA8-3740-BCC9-A840D8384FF1}" srcOrd="0" destOrd="0" presId="urn:microsoft.com/office/officeart/2008/layout/VerticalCurvedList"/>
    <dgm:cxn modelId="{7FE444DA-5E2C-564F-B983-9039E823888D}" srcId="{449DBF9A-A1C9-6C41-ADA0-DB5ED6B0E7DB}" destId="{FD23895F-C8F8-9F4E-9AE1-0B1A2E941702}" srcOrd="0" destOrd="0" parTransId="{C35B636D-CC2A-AB47-ADFA-3E1C5DC8DB92}" sibTransId="{73ACB3F4-9CA1-A040-A719-AD54B747EA46}"/>
    <dgm:cxn modelId="{2276CAE5-FCFA-6541-B25C-D4F8FB7B9250}" srcId="{449DBF9A-A1C9-6C41-ADA0-DB5ED6B0E7DB}" destId="{D624CDF7-80F2-E547-A0E9-FBEC79BCC4DB}" srcOrd="5" destOrd="0" parTransId="{3E1C52D8-2B06-894F-B4C1-920C950B1421}" sibTransId="{58CC810D-F312-9041-94C1-B841C160FB32}"/>
    <dgm:cxn modelId="{3EA13122-F4C6-BE49-9B22-AA9CDD37B479}" type="presParOf" srcId="{B187995E-E531-4546-9D3A-CB1A4310F212}" destId="{DE02AD31-26F0-AE44-BA5D-10863BFBC7D4}" srcOrd="0" destOrd="0" presId="urn:microsoft.com/office/officeart/2008/layout/VerticalCurvedList"/>
    <dgm:cxn modelId="{6E877D10-61E6-074D-8A21-C6D192904FA8}" type="presParOf" srcId="{DE02AD31-26F0-AE44-BA5D-10863BFBC7D4}" destId="{08D82932-797F-DE40-BDFE-3454F7DCA7A7}" srcOrd="0" destOrd="0" presId="urn:microsoft.com/office/officeart/2008/layout/VerticalCurvedList"/>
    <dgm:cxn modelId="{0D64808F-63F4-7546-A7A6-9EBE1A211333}" type="presParOf" srcId="{08D82932-797F-DE40-BDFE-3454F7DCA7A7}" destId="{A79C0815-653D-CD40-8425-D868BC966FF3}" srcOrd="0" destOrd="0" presId="urn:microsoft.com/office/officeart/2008/layout/VerticalCurvedList"/>
    <dgm:cxn modelId="{3CDD1081-A3F8-1D45-A2E3-A9A05C6E956C}" type="presParOf" srcId="{08D82932-797F-DE40-BDFE-3454F7DCA7A7}" destId="{2F8AE0A8-4D0F-894A-9495-EF3ECCCF36A8}" srcOrd="1" destOrd="0" presId="urn:microsoft.com/office/officeart/2008/layout/VerticalCurvedList"/>
    <dgm:cxn modelId="{9D29D9D3-F04C-084A-ACFD-A256C8FFFF8B}" type="presParOf" srcId="{08D82932-797F-DE40-BDFE-3454F7DCA7A7}" destId="{8577F0AE-BDDB-164B-81B0-8646174D3347}" srcOrd="2" destOrd="0" presId="urn:microsoft.com/office/officeart/2008/layout/VerticalCurvedList"/>
    <dgm:cxn modelId="{FA6C5784-CE4E-EC4D-A7A9-76226F96B986}" type="presParOf" srcId="{08D82932-797F-DE40-BDFE-3454F7DCA7A7}" destId="{9A15DCDA-CD8A-CE46-AD76-7399F90CAB57}" srcOrd="3" destOrd="0" presId="urn:microsoft.com/office/officeart/2008/layout/VerticalCurvedList"/>
    <dgm:cxn modelId="{A69320CE-CA98-8F49-9802-179AAA180207}" type="presParOf" srcId="{DE02AD31-26F0-AE44-BA5D-10863BFBC7D4}" destId="{339F05CE-7BA8-3740-BCC9-A840D8384FF1}" srcOrd="1" destOrd="0" presId="urn:microsoft.com/office/officeart/2008/layout/VerticalCurvedList"/>
    <dgm:cxn modelId="{23F4DFC9-D964-1A4B-9DD6-FD9410AF8694}" type="presParOf" srcId="{DE02AD31-26F0-AE44-BA5D-10863BFBC7D4}" destId="{54542A38-DE6B-824E-A287-826448929D33}" srcOrd="2" destOrd="0" presId="urn:microsoft.com/office/officeart/2008/layout/VerticalCurvedList"/>
    <dgm:cxn modelId="{ABABDD28-3C1A-FD43-8FA4-3A587C4F25A1}" type="presParOf" srcId="{54542A38-DE6B-824E-A287-826448929D33}" destId="{ACCCEC21-F9A5-F148-9F68-248AA29AE8AD}" srcOrd="0" destOrd="0" presId="urn:microsoft.com/office/officeart/2008/layout/VerticalCurvedList"/>
    <dgm:cxn modelId="{DB0C74BF-B2A8-484A-A0D6-4FDF77375130}" type="presParOf" srcId="{DE02AD31-26F0-AE44-BA5D-10863BFBC7D4}" destId="{D986253E-CDC6-B346-AC81-6D1CC3015FD4}" srcOrd="3" destOrd="0" presId="urn:microsoft.com/office/officeart/2008/layout/VerticalCurvedList"/>
    <dgm:cxn modelId="{5218EA37-6ECA-D842-BF4C-76ADAE239C3A}" type="presParOf" srcId="{DE02AD31-26F0-AE44-BA5D-10863BFBC7D4}" destId="{917B6EDB-61D1-F946-98A6-6783A6549D61}" srcOrd="4" destOrd="0" presId="urn:microsoft.com/office/officeart/2008/layout/VerticalCurvedList"/>
    <dgm:cxn modelId="{0274F93A-8F95-6F4A-AD9C-05E1D1DD166F}" type="presParOf" srcId="{917B6EDB-61D1-F946-98A6-6783A6549D61}" destId="{156499C3-A644-CF4B-B7B4-4CBB9033BB4C}" srcOrd="0" destOrd="0" presId="urn:microsoft.com/office/officeart/2008/layout/VerticalCurvedList"/>
    <dgm:cxn modelId="{DD3A2EA9-F4ED-5F4E-AC3D-F009685509CC}" type="presParOf" srcId="{DE02AD31-26F0-AE44-BA5D-10863BFBC7D4}" destId="{E3A40309-868B-AD46-8901-70E945F484F9}" srcOrd="5" destOrd="0" presId="urn:microsoft.com/office/officeart/2008/layout/VerticalCurvedList"/>
    <dgm:cxn modelId="{83761602-0C4B-CC4B-BFAB-48181DC5BE2F}" type="presParOf" srcId="{DE02AD31-26F0-AE44-BA5D-10863BFBC7D4}" destId="{399D6975-897E-9740-8D81-9437A641F63E}" srcOrd="6" destOrd="0" presId="urn:microsoft.com/office/officeart/2008/layout/VerticalCurvedList"/>
    <dgm:cxn modelId="{51A38E96-A03A-5740-9711-DC4F18315FF1}" type="presParOf" srcId="{399D6975-897E-9740-8D81-9437A641F63E}" destId="{D46452E7-BA1B-0E48-ADFF-8EA3C4B21286}" srcOrd="0" destOrd="0" presId="urn:microsoft.com/office/officeart/2008/layout/VerticalCurvedList"/>
    <dgm:cxn modelId="{2F4149E9-FAAF-4149-BB56-AE7E5964C9F8}" type="presParOf" srcId="{DE02AD31-26F0-AE44-BA5D-10863BFBC7D4}" destId="{DC84735A-6F89-1046-BDDF-0C7C19684400}" srcOrd="7" destOrd="0" presId="urn:microsoft.com/office/officeart/2008/layout/VerticalCurvedList"/>
    <dgm:cxn modelId="{86583A44-481E-2D49-AB33-6112E9FD45E3}" type="presParOf" srcId="{DE02AD31-26F0-AE44-BA5D-10863BFBC7D4}" destId="{4A0B786C-4DA6-3E41-BF8D-B966B4F36543}" srcOrd="8" destOrd="0" presId="urn:microsoft.com/office/officeart/2008/layout/VerticalCurvedList"/>
    <dgm:cxn modelId="{4A2BF620-3B79-9A47-B89E-BC375DC69BFF}" type="presParOf" srcId="{4A0B786C-4DA6-3E41-BF8D-B966B4F36543}" destId="{2E3E0F48-1B60-E44C-B3CE-5C04B1C89D11}" srcOrd="0" destOrd="0" presId="urn:microsoft.com/office/officeart/2008/layout/VerticalCurvedList"/>
    <dgm:cxn modelId="{5E53854E-3D8E-AE4D-9C2F-C943338D70BF}" type="presParOf" srcId="{DE02AD31-26F0-AE44-BA5D-10863BFBC7D4}" destId="{502AE244-8E16-1240-9A0D-0CBABF72C97E}" srcOrd="9" destOrd="0" presId="urn:microsoft.com/office/officeart/2008/layout/VerticalCurvedList"/>
    <dgm:cxn modelId="{FC737CB5-E7E1-2A41-9E6C-0936686581CA}" type="presParOf" srcId="{DE02AD31-26F0-AE44-BA5D-10863BFBC7D4}" destId="{0901D178-CDFD-FC46-B0B1-D08070F98A7B}" srcOrd="10" destOrd="0" presId="urn:microsoft.com/office/officeart/2008/layout/VerticalCurvedList"/>
    <dgm:cxn modelId="{4E25194C-C702-A64E-B7B6-A33A9E5F594E}" type="presParOf" srcId="{0901D178-CDFD-FC46-B0B1-D08070F98A7B}" destId="{63F29E18-9D9F-D247-8E57-8AB6C2A19CA1}" srcOrd="0" destOrd="0" presId="urn:microsoft.com/office/officeart/2008/layout/VerticalCurvedList"/>
    <dgm:cxn modelId="{A8694D92-5F35-AF4D-B69F-BEB779C2126E}" type="presParOf" srcId="{DE02AD31-26F0-AE44-BA5D-10863BFBC7D4}" destId="{570C402A-FA4B-714D-B6D9-8AF918C8531B}" srcOrd="11" destOrd="0" presId="urn:microsoft.com/office/officeart/2008/layout/VerticalCurvedList"/>
    <dgm:cxn modelId="{7ABC2845-EA21-0143-BD88-65FE905F62EA}" type="presParOf" srcId="{DE02AD31-26F0-AE44-BA5D-10863BFBC7D4}" destId="{41CBB432-19E2-964F-A954-4B1839B6BA53}" srcOrd="12" destOrd="0" presId="urn:microsoft.com/office/officeart/2008/layout/VerticalCurvedList"/>
    <dgm:cxn modelId="{AD92C01C-CBB8-C44D-BE81-D7BB85803E05}" type="presParOf" srcId="{41CBB432-19E2-964F-A954-4B1839B6BA53}" destId="{7D16EB10-E273-6F43-84E5-F905B077C69C}" srcOrd="0" destOrd="0" presId="urn:microsoft.com/office/officeart/2008/layout/VerticalCurvedList"/>
    <dgm:cxn modelId="{E42FEA1F-AF9D-E944-BA46-ABAE86AEDC44}" type="presParOf" srcId="{DE02AD31-26F0-AE44-BA5D-10863BFBC7D4}" destId="{58F16C6D-DC1C-CF4A-93C8-EDBEE1002EB8}" srcOrd="13" destOrd="0" presId="urn:microsoft.com/office/officeart/2008/layout/VerticalCurvedList"/>
    <dgm:cxn modelId="{0C3BC621-D0A6-CC44-A977-8AEA778D8392}" type="presParOf" srcId="{DE02AD31-26F0-AE44-BA5D-10863BFBC7D4}" destId="{C08BE910-9C1A-B242-AAF2-5B05BFDD0756}" srcOrd="14" destOrd="0" presId="urn:microsoft.com/office/officeart/2008/layout/VerticalCurvedList"/>
    <dgm:cxn modelId="{9E2A32EB-9E6E-9847-9FA2-338675744284}" type="presParOf" srcId="{C08BE910-9C1A-B242-AAF2-5B05BFDD0756}" destId="{DD9D14FF-BC4D-2D43-AD51-F7ED43C5E8D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E2E28D-8C07-3C44-98FA-03EE1599610F}" type="doc">
      <dgm:prSet loTypeId="urn:microsoft.com/office/officeart/2008/layout/HorizontalMultiLevelHierarchy" loCatId="" qsTypeId="urn:microsoft.com/office/officeart/2005/8/quickstyle/simple1" qsCatId="simple" csTypeId="urn:microsoft.com/office/officeart/2005/8/colors/colorful2" csCatId="colorful" phldr="1"/>
      <dgm:spPr/>
      <dgm:t>
        <a:bodyPr/>
        <a:lstStyle/>
        <a:p>
          <a:endParaRPr lang="fr-FR"/>
        </a:p>
      </dgm:t>
    </dgm:pt>
    <dgm:pt modelId="{66CCAA2F-1F98-DD4E-8A3A-26FF70A61980}">
      <dgm:prSet phldrT="[Texte]"/>
      <dgm:spPr/>
      <dgm:t>
        <a:bodyPr/>
        <a:lstStyle/>
        <a:p>
          <a:r>
            <a:rPr lang="fr-FR" dirty="0"/>
            <a:t>Douleur</a:t>
          </a:r>
        </a:p>
      </dgm:t>
    </dgm:pt>
    <dgm:pt modelId="{4FC81921-9794-7340-B0E2-A0F2C5C4B9F9}" type="parTrans" cxnId="{100DC651-5775-D44D-A06F-5BAC6917E662}">
      <dgm:prSet/>
      <dgm:spPr/>
      <dgm:t>
        <a:bodyPr/>
        <a:lstStyle/>
        <a:p>
          <a:endParaRPr lang="fr-FR"/>
        </a:p>
      </dgm:t>
    </dgm:pt>
    <dgm:pt modelId="{78A89D13-C1AA-5141-9130-6A611D3B2D5F}" type="sibTrans" cxnId="{100DC651-5775-D44D-A06F-5BAC6917E662}">
      <dgm:prSet/>
      <dgm:spPr/>
      <dgm:t>
        <a:bodyPr/>
        <a:lstStyle/>
        <a:p>
          <a:endParaRPr lang="fr-FR"/>
        </a:p>
      </dgm:t>
    </dgm:pt>
    <dgm:pt modelId="{4E593A7B-D1B8-9A45-8F04-474337D7C977}">
      <dgm:prSet phldrT="[Texte]"/>
      <dgm:spPr/>
      <dgm:t>
        <a:bodyPr/>
        <a:lstStyle/>
        <a:p>
          <a:r>
            <a:rPr lang="fr-FR" dirty="0"/>
            <a:t>Mécanique</a:t>
          </a:r>
        </a:p>
      </dgm:t>
    </dgm:pt>
    <dgm:pt modelId="{1F2DB1BA-F0C2-6A46-B375-B5F2154723F3}" type="parTrans" cxnId="{135E4D81-A919-6E45-9E90-AEEB1468C1D6}">
      <dgm:prSet/>
      <dgm:spPr/>
      <dgm:t>
        <a:bodyPr/>
        <a:lstStyle/>
        <a:p>
          <a:endParaRPr lang="fr-FR"/>
        </a:p>
      </dgm:t>
    </dgm:pt>
    <dgm:pt modelId="{27DB359F-0B97-C449-856C-1621DFEBA9E8}" type="sibTrans" cxnId="{135E4D81-A919-6E45-9E90-AEEB1468C1D6}">
      <dgm:prSet/>
      <dgm:spPr/>
      <dgm:t>
        <a:bodyPr/>
        <a:lstStyle/>
        <a:p>
          <a:endParaRPr lang="fr-FR"/>
        </a:p>
      </dgm:t>
    </dgm:pt>
    <dgm:pt modelId="{4E18AE39-5B94-EC4F-AB1A-EF0098F1A246}">
      <dgm:prSet phldrT="[Texte]"/>
      <dgm:spPr/>
      <dgm:t>
        <a:bodyPr/>
        <a:lstStyle/>
        <a:p>
          <a:r>
            <a:rPr lang="fr-FR" dirty="0"/>
            <a:t>Inflammatoire</a:t>
          </a:r>
        </a:p>
      </dgm:t>
    </dgm:pt>
    <dgm:pt modelId="{1C7B9677-8E83-8F41-9F37-BE8774DAA8FA}" type="parTrans" cxnId="{0B5FCD5E-7C18-4A45-AFFE-A8A40ABD0908}">
      <dgm:prSet/>
      <dgm:spPr/>
      <dgm:t>
        <a:bodyPr/>
        <a:lstStyle/>
        <a:p>
          <a:endParaRPr lang="fr-FR"/>
        </a:p>
      </dgm:t>
    </dgm:pt>
    <dgm:pt modelId="{4123B43B-7B88-5946-B50B-639485D8E5EA}" type="sibTrans" cxnId="{0B5FCD5E-7C18-4A45-AFFE-A8A40ABD0908}">
      <dgm:prSet/>
      <dgm:spPr/>
      <dgm:t>
        <a:bodyPr/>
        <a:lstStyle/>
        <a:p>
          <a:endParaRPr lang="fr-FR"/>
        </a:p>
      </dgm:t>
    </dgm:pt>
    <dgm:pt modelId="{8A9087E8-D9A2-5045-B3D9-3F26BB87F42B}">
      <dgm:prSet phldrT="[Texte]"/>
      <dgm:spPr/>
      <dgm:t>
        <a:bodyPr/>
        <a:lstStyle/>
        <a:p>
          <a:r>
            <a:rPr lang="fr-FR" dirty="0"/>
            <a:t>Neuropathique</a:t>
          </a:r>
        </a:p>
      </dgm:t>
    </dgm:pt>
    <dgm:pt modelId="{2F59A319-DAAC-C549-83F0-DD097A619E74}" type="parTrans" cxnId="{D49D42FF-924A-2844-BEA0-59D8634F4754}">
      <dgm:prSet/>
      <dgm:spPr/>
      <dgm:t>
        <a:bodyPr/>
        <a:lstStyle/>
        <a:p>
          <a:endParaRPr lang="fr-FR"/>
        </a:p>
      </dgm:t>
    </dgm:pt>
    <dgm:pt modelId="{79DC3C9B-BCAD-BF43-9823-A3174A4F2EEE}" type="sibTrans" cxnId="{D49D42FF-924A-2844-BEA0-59D8634F4754}">
      <dgm:prSet/>
      <dgm:spPr/>
      <dgm:t>
        <a:bodyPr/>
        <a:lstStyle/>
        <a:p>
          <a:endParaRPr lang="fr-FR"/>
        </a:p>
      </dgm:t>
    </dgm:pt>
    <dgm:pt modelId="{464D21CF-73EA-0747-9C36-7FE9E5A382F1}" type="pres">
      <dgm:prSet presAssocID="{9EE2E28D-8C07-3C44-98FA-03EE1599610F}" presName="Name0" presStyleCnt="0">
        <dgm:presLayoutVars>
          <dgm:chPref val="1"/>
          <dgm:dir/>
          <dgm:animOne val="branch"/>
          <dgm:animLvl val="lvl"/>
          <dgm:resizeHandles val="exact"/>
        </dgm:presLayoutVars>
      </dgm:prSet>
      <dgm:spPr/>
    </dgm:pt>
    <dgm:pt modelId="{E19DE252-6F31-B74E-A9C9-149D1B45EA32}" type="pres">
      <dgm:prSet presAssocID="{66CCAA2F-1F98-DD4E-8A3A-26FF70A61980}" presName="root1" presStyleCnt="0"/>
      <dgm:spPr/>
    </dgm:pt>
    <dgm:pt modelId="{68F9ACB7-FE2D-5C48-B953-D59E2DEF290F}" type="pres">
      <dgm:prSet presAssocID="{66CCAA2F-1F98-DD4E-8A3A-26FF70A61980}" presName="LevelOneTextNode" presStyleLbl="node0" presStyleIdx="0" presStyleCnt="1">
        <dgm:presLayoutVars>
          <dgm:chPref val="3"/>
        </dgm:presLayoutVars>
      </dgm:prSet>
      <dgm:spPr/>
    </dgm:pt>
    <dgm:pt modelId="{BC6AB401-FA9D-EE41-ABC5-1AB099D21977}" type="pres">
      <dgm:prSet presAssocID="{66CCAA2F-1F98-DD4E-8A3A-26FF70A61980}" presName="level2hierChild" presStyleCnt="0"/>
      <dgm:spPr/>
    </dgm:pt>
    <dgm:pt modelId="{D8383E09-D9AA-6A49-929D-63B98F14ABFB}" type="pres">
      <dgm:prSet presAssocID="{1F2DB1BA-F0C2-6A46-B375-B5F2154723F3}" presName="conn2-1" presStyleLbl="parChTrans1D2" presStyleIdx="0" presStyleCnt="3"/>
      <dgm:spPr/>
    </dgm:pt>
    <dgm:pt modelId="{40390BDF-9D04-2C43-8C2B-F0D7903BAF3F}" type="pres">
      <dgm:prSet presAssocID="{1F2DB1BA-F0C2-6A46-B375-B5F2154723F3}" presName="connTx" presStyleLbl="parChTrans1D2" presStyleIdx="0" presStyleCnt="3"/>
      <dgm:spPr/>
    </dgm:pt>
    <dgm:pt modelId="{CF57C8EF-8D79-4440-89F4-BA6766EECDB1}" type="pres">
      <dgm:prSet presAssocID="{4E593A7B-D1B8-9A45-8F04-474337D7C977}" presName="root2" presStyleCnt="0"/>
      <dgm:spPr/>
    </dgm:pt>
    <dgm:pt modelId="{90023B95-E790-F04C-A62F-C6EFB7EDC40D}" type="pres">
      <dgm:prSet presAssocID="{4E593A7B-D1B8-9A45-8F04-474337D7C977}" presName="LevelTwoTextNode" presStyleLbl="node2" presStyleIdx="0" presStyleCnt="3">
        <dgm:presLayoutVars>
          <dgm:chPref val="3"/>
        </dgm:presLayoutVars>
      </dgm:prSet>
      <dgm:spPr/>
    </dgm:pt>
    <dgm:pt modelId="{E8E29E52-7874-B34E-9E1C-949249A14621}" type="pres">
      <dgm:prSet presAssocID="{4E593A7B-D1B8-9A45-8F04-474337D7C977}" presName="level3hierChild" presStyleCnt="0"/>
      <dgm:spPr/>
    </dgm:pt>
    <dgm:pt modelId="{8DD3B029-D1A9-144D-AA7A-0618CE3EF1DF}" type="pres">
      <dgm:prSet presAssocID="{1C7B9677-8E83-8F41-9F37-BE8774DAA8FA}" presName="conn2-1" presStyleLbl="parChTrans1D2" presStyleIdx="1" presStyleCnt="3"/>
      <dgm:spPr/>
    </dgm:pt>
    <dgm:pt modelId="{E06F8479-66F2-1942-BC2A-6160C6DD8469}" type="pres">
      <dgm:prSet presAssocID="{1C7B9677-8E83-8F41-9F37-BE8774DAA8FA}" presName="connTx" presStyleLbl="parChTrans1D2" presStyleIdx="1" presStyleCnt="3"/>
      <dgm:spPr/>
    </dgm:pt>
    <dgm:pt modelId="{A8D94BDA-D4F0-6D49-9127-2180F4FE85A9}" type="pres">
      <dgm:prSet presAssocID="{4E18AE39-5B94-EC4F-AB1A-EF0098F1A246}" presName="root2" presStyleCnt="0"/>
      <dgm:spPr/>
    </dgm:pt>
    <dgm:pt modelId="{53D35576-81EB-F641-9E22-B6E56F0EF7BE}" type="pres">
      <dgm:prSet presAssocID="{4E18AE39-5B94-EC4F-AB1A-EF0098F1A246}" presName="LevelTwoTextNode" presStyleLbl="node2" presStyleIdx="1" presStyleCnt="3">
        <dgm:presLayoutVars>
          <dgm:chPref val="3"/>
        </dgm:presLayoutVars>
      </dgm:prSet>
      <dgm:spPr/>
    </dgm:pt>
    <dgm:pt modelId="{4A777BF9-3B87-9D44-A002-C880F637E8AD}" type="pres">
      <dgm:prSet presAssocID="{4E18AE39-5B94-EC4F-AB1A-EF0098F1A246}" presName="level3hierChild" presStyleCnt="0"/>
      <dgm:spPr/>
    </dgm:pt>
    <dgm:pt modelId="{2F64A4D2-DE27-8349-9F9E-93F50D31D1B3}" type="pres">
      <dgm:prSet presAssocID="{2F59A319-DAAC-C549-83F0-DD097A619E74}" presName="conn2-1" presStyleLbl="parChTrans1D2" presStyleIdx="2" presStyleCnt="3"/>
      <dgm:spPr/>
    </dgm:pt>
    <dgm:pt modelId="{63C85152-D763-EC47-9755-55FAB83C15A8}" type="pres">
      <dgm:prSet presAssocID="{2F59A319-DAAC-C549-83F0-DD097A619E74}" presName="connTx" presStyleLbl="parChTrans1D2" presStyleIdx="2" presStyleCnt="3"/>
      <dgm:spPr/>
    </dgm:pt>
    <dgm:pt modelId="{6BA5E287-4AD4-974D-955B-5D6732817F7C}" type="pres">
      <dgm:prSet presAssocID="{8A9087E8-D9A2-5045-B3D9-3F26BB87F42B}" presName="root2" presStyleCnt="0"/>
      <dgm:spPr/>
    </dgm:pt>
    <dgm:pt modelId="{D0310408-F951-6643-BF49-7CE53BF7D558}" type="pres">
      <dgm:prSet presAssocID="{8A9087E8-D9A2-5045-B3D9-3F26BB87F42B}" presName="LevelTwoTextNode" presStyleLbl="node2" presStyleIdx="2" presStyleCnt="3">
        <dgm:presLayoutVars>
          <dgm:chPref val="3"/>
        </dgm:presLayoutVars>
      </dgm:prSet>
      <dgm:spPr/>
    </dgm:pt>
    <dgm:pt modelId="{8A972E85-17C6-974E-AB72-B23BE7297790}" type="pres">
      <dgm:prSet presAssocID="{8A9087E8-D9A2-5045-B3D9-3F26BB87F42B}" presName="level3hierChild" presStyleCnt="0"/>
      <dgm:spPr/>
    </dgm:pt>
  </dgm:ptLst>
  <dgm:cxnLst>
    <dgm:cxn modelId="{31A05804-3964-A043-9D9C-745F83FAD77C}" type="presOf" srcId="{1F2DB1BA-F0C2-6A46-B375-B5F2154723F3}" destId="{40390BDF-9D04-2C43-8C2B-F0D7903BAF3F}" srcOrd="1" destOrd="0" presId="urn:microsoft.com/office/officeart/2008/layout/HorizontalMultiLevelHierarchy"/>
    <dgm:cxn modelId="{48BF8614-8B7E-C744-B978-B197A80FD621}" type="presOf" srcId="{1F2DB1BA-F0C2-6A46-B375-B5F2154723F3}" destId="{D8383E09-D9AA-6A49-929D-63B98F14ABFB}" srcOrd="0" destOrd="0" presId="urn:microsoft.com/office/officeart/2008/layout/HorizontalMultiLevelHierarchy"/>
    <dgm:cxn modelId="{309BD026-4673-4A49-9BAE-D58BF1B48808}" type="presOf" srcId="{1C7B9677-8E83-8F41-9F37-BE8774DAA8FA}" destId="{E06F8479-66F2-1942-BC2A-6160C6DD8469}" srcOrd="1" destOrd="0" presId="urn:microsoft.com/office/officeart/2008/layout/HorizontalMultiLevelHierarchy"/>
    <dgm:cxn modelId="{F75AC846-663D-9246-9D6E-065491B8B799}" type="presOf" srcId="{66CCAA2F-1F98-DD4E-8A3A-26FF70A61980}" destId="{68F9ACB7-FE2D-5C48-B953-D59E2DEF290F}" srcOrd="0" destOrd="0" presId="urn:microsoft.com/office/officeart/2008/layout/HorizontalMultiLevelHierarchy"/>
    <dgm:cxn modelId="{DBCDE94E-EC32-6C49-8486-3D44BEC5CE5A}" type="presOf" srcId="{8A9087E8-D9A2-5045-B3D9-3F26BB87F42B}" destId="{D0310408-F951-6643-BF49-7CE53BF7D558}" srcOrd="0" destOrd="0" presId="urn:microsoft.com/office/officeart/2008/layout/HorizontalMultiLevelHierarchy"/>
    <dgm:cxn modelId="{100DC651-5775-D44D-A06F-5BAC6917E662}" srcId="{9EE2E28D-8C07-3C44-98FA-03EE1599610F}" destId="{66CCAA2F-1F98-DD4E-8A3A-26FF70A61980}" srcOrd="0" destOrd="0" parTransId="{4FC81921-9794-7340-B0E2-A0F2C5C4B9F9}" sibTransId="{78A89D13-C1AA-5141-9130-6A611D3B2D5F}"/>
    <dgm:cxn modelId="{0B5FCD5E-7C18-4A45-AFFE-A8A40ABD0908}" srcId="{66CCAA2F-1F98-DD4E-8A3A-26FF70A61980}" destId="{4E18AE39-5B94-EC4F-AB1A-EF0098F1A246}" srcOrd="1" destOrd="0" parTransId="{1C7B9677-8E83-8F41-9F37-BE8774DAA8FA}" sibTransId="{4123B43B-7B88-5946-B50B-639485D8E5EA}"/>
    <dgm:cxn modelId="{4A3D8862-3D6F-4C40-9D36-B29FDBB9CB01}" type="presOf" srcId="{2F59A319-DAAC-C549-83F0-DD097A619E74}" destId="{63C85152-D763-EC47-9755-55FAB83C15A8}" srcOrd="1" destOrd="0" presId="urn:microsoft.com/office/officeart/2008/layout/HorizontalMultiLevelHierarchy"/>
    <dgm:cxn modelId="{FBA5D075-AF53-1B4A-97D6-51F1B16832F0}" type="presOf" srcId="{2F59A319-DAAC-C549-83F0-DD097A619E74}" destId="{2F64A4D2-DE27-8349-9F9E-93F50D31D1B3}" srcOrd="0" destOrd="0" presId="urn:microsoft.com/office/officeart/2008/layout/HorizontalMultiLevelHierarchy"/>
    <dgm:cxn modelId="{135E4D81-A919-6E45-9E90-AEEB1468C1D6}" srcId="{66CCAA2F-1F98-DD4E-8A3A-26FF70A61980}" destId="{4E593A7B-D1B8-9A45-8F04-474337D7C977}" srcOrd="0" destOrd="0" parTransId="{1F2DB1BA-F0C2-6A46-B375-B5F2154723F3}" sibTransId="{27DB359F-0B97-C449-856C-1621DFEBA9E8}"/>
    <dgm:cxn modelId="{F6227490-D326-4846-93EC-E840D870AEEA}" type="presOf" srcId="{4E18AE39-5B94-EC4F-AB1A-EF0098F1A246}" destId="{53D35576-81EB-F641-9E22-B6E56F0EF7BE}" srcOrd="0" destOrd="0" presId="urn:microsoft.com/office/officeart/2008/layout/HorizontalMultiLevelHierarchy"/>
    <dgm:cxn modelId="{42141BA9-AFAB-FA47-8A0C-2ADA7A11888C}" type="presOf" srcId="{4E593A7B-D1B8-9A45-8F04-474337D7C977}" destId="{90023B95-E790-F04C-A62F-C6EFB7EDC40D}" srcOrd="0" destOrd="0" presId="urn:microsoft.com/office/officeart/2008/layout/HorizontalMultiLevelHierarchy"/>
    <dgm:cxn modelId="{112A2BAE-793A-A242-B677-F0908601AEED}" type="presOf" srcId="{1C7B9677-8E83-8F41-9F37-BE8774DAA8FA}" destId="{8DD3B029-D1A9-144D-AA7A-0618CE3EF1DF}" srcOrd="0" destOrd="0" presId="urn:microsoft.com/office/officeart/2008/layout/HorizontalMultiLevelHierarchy"/>
    <dgm:cxn modelId="{903D92F1-CB4D-784B-B0AC-9EE9038FDA38}" type="presOf" srcId="{9EE2E28D-8C07-3C44-98FA-03EE1599610F}" destId="{464D21CF-73EA-0747-9C36-7FE9E5A382F1}" srcOrd="0" destOrd="0" presId="urn:microsoft.com/office/officeart/2008/layout/HorizontalMultiLevelHierarchy"/>
    <dgm:cxn modelId="{D49D42FF-924A-2844-BEA0-59D8634F4754}" srcId="{66CCAA2F-1F98-DD4E-8A3A-26FF70A61980}" destId="{8A9087E8-D9A2-5045-B3D9-3F26BB87F42B}" srcOrd="2" destOrd="0" parTransId="{2F59A319-DAAC-C549-83F0-DD097A619E74}" sibTransId="{79DC3C9B-BCAD-BF43-9823-A3174A4F2EEE}"/>
    <dgm:cxn modelId="{31CF049C-8D2C-8C4E-A1EC-2792FD602BA2}" type="presParOf" srcId="{464D21CF-73EA-0747-9C36-7FE9E5A382F1}" destId="{E19DE252-6F31-B74E-A9C9-149D1B45EA32}" srcOrd="0" destOrd="0" presId="urn:microsoft.com/office/officeart/2008/layout/HorizontalMultiLevelHierarchy"/>
    <dgm:cxn modelId="{36E2D17F-D0D0-E348-A038-F8372CAF7273}" type="presParOf" srcId="{E19DE252-6F31-B74E-A9C9-149D1B45EA32}" destId="{68F9ACB7-FE2D-5C48-B953-D59E2DEF290F}" srcOrd="0" destOrd="0" presId="urn:microsoft.com/office/officeart/2008/layout/HorizontalMultiLevelHierarchy"/>
    <dgm:cxn modelId="{0B5185DE-1DE0-394F-B568-71A32A455C26}" type="presParOf" srcId="{E19DE252-6F31-B74E-A9C9-149D1B45EA32}" destId="{BC6AB401-FA9D-EE41-ABC5-1AB099D21977}" srcOrd="1" destOrd="0" presId="urn:microsoft.com/office/officeart/2008/layout/HorizontalMultiLevelHierarchy"/>
    <dgm:cxn modelId="{E49121EC-BD42-9B48-8895-E0B2AB7E0D2A}" type="presParOf" srcId="{BC6AB401-FA9D-EE41-ABC5-1AB099D21977}" destId="{D8383E09-D9AA-6A49-929D-63B98F14ABFB}" srcOrd="0" destOrd="0" presId="urn:microsoft.com/office/officeart/2008/layout/HorizontalMultiLevelHierarchy"/>
    <dgm:cxn modelId="{AB9C68CB-70D4-2B4C-BDC2-6955E1D6313C}" type="presParOf" srcId="{D8383E09-D9AA-6A49-929D-63B98F14ABFB}" destId="{40390BDF-9D04-2C43-8C2B-F0D7903BAF3F}" srcOrd="0" destOrd="0" presId="urn:microsoft.com/office/officeart/2008/layout/HorizontalMultiLevelHierarchy"/>
    <dgm:cxn modelId="{9E5830EE-82F2-7B41-A9A4-AD3982DE484E}" type="presParOf" srcId="{BC6AB401-FA9D-EE41-ABC5-1AB099D21977}" destId="{CF57C8EF-8D79-4440-89F4-BA6766EECDB1}" srcOrd="1" destOrd="0" presId="urn:microsoft.com/office/officeart/2008/layout/HorizontalMultiLevelHierarchy"/>
    <dgm:cxn modelId="{CF85A579-3F51-F54F-8124-2219B7C9FA48}" type="presParOf" srcId="{CF57C8EF-8D79-4440-89F4-BA6766EECDB1}" destId="{90023B95-E790-F04C-A62F-C6EFB7EDC40D}" srcOrd="0" destOrd="0" presId="urn:microsoft.com/office/officeart/2008/layout/HorizontalMultiLevelHierarchy"/>
    <dgm:cxn modelId="{8D3BE016-83C9-F241-9DA2-A136FF1C94D1}" type="presParOf" srcId="{CF57C8EF-8D79-4440-89F4-BA6766EECDB1}" destId="{E8E29E52-7874-B34E-9E1C-949249A14621}" srcOrd="1" destOrd="0" presId="urn:microsoft.com/office/officeart/2008/layout/HorizontalMultiLevelHierarchy"/>
    <dgm:cxn modelId="{D3DF65F5-2E66-8E48-A652-EF7FCC37EAA5}" type="presParOf" srcId="{BC6AB401-FA9D-EE41-ABC5-1AB099D21977}" destId="{8DD3B029-D1A9-144D-AA7A-0618CE3EF1DF}" srcOrd="2" destOrd="0" presId="urn:microsoft.com/office/officeart/2008/layout/HorizontalMultiLevelHierarchy"/>
    <dgm:cxn modelId="{95CDFBD3-79A6-924E-9813-AAA6A28F1B1C}" type="presParOf" srcId="{8DD3B029-D1A9-144D-AA7A-0618CE3EF1DF}" destId="{E06F8479-66F2-1942-BC2A-6160C6DD8469}" srcOrd="0" destOrd="0" presId="urn:microsoft.com/office/officeart/2008/layout/HorizontalMultiLevelHierarchy"/>
    <dgm:cxn modelId="{06C5D7A7-AE6B-A84F-9A61-D2127AA83BE5}" type="presParOf" srcId="{BC6AB401-FA9D-EE41-ABC5-1AB099D21977}" destId="{A8D94BDA-D4F0-6D49-9127-2180F4FE85A9}" srcOrd="3" destOrd="0" presId="urn:microsoft.com/office/officeart/2008/layout/HorizontalMultiLevelHierarchy"/>
    <dgm:cxn modelId="{F16D5F21-BB96-7E46-A6B9-4C29810277C4}" type="presParOf" srcId="{A8D94BDA-D4F0-6D49-9127-2180F4FE85A9}" destId="{53D35576-81EB-F641-9E22-B6E56F0EF7BE}" srcOrd="0" destOrd="0" presId="urn:microsoft.com/office/officeart/2008/layout/HorizontalMultiLevelHierarchy"/>
    <dgm:cxn modelId="{524E1E91-DC85-6845-9F04-D9764AE9C500}" type="presParOf" srcId="{A8D94BDA-D4F0-6D49-9127-2180F4FE85A9}" destId="{4A777BF9-3B87-9D44-A002-C880F637E8AD}" srcOrd="1" destOrd="0" presId="urn:microsoft.com/office/officeart/2008/layout/HorizontalMultiLevelHierarchy"/>
    <dgm:cxn modelId="{A836125F-CEC9-F048-92B0-F702CF7683D1}" type="presParOf" srcId="{BC6AB401-FA9D-EE41-ABC5-1AB099D21977}" destId="{2F64A4D2-DE27-8349-9F9E-93F50D31D1B3}" srcOrd="4" destOrd="0" presId="urn:microsoft.com/office/officeart/2008/layout/HorizontalMultiLevelHierarchy"/>
    <dgm:cxn modelId="{FB681BBE-7FA0-1E4D-ADBB-5896E8D431D2}" type="presParOf" srcId="{2F64A4D2-DE27-8349-9F9E-93F50D31D1B3}" destId="{63C85152-D763-EC47-9755-55FAB83C15A8}" srcOrd="0" destOrd="0" presId="urn:microsoft.com/office/officeart/2008/layout/HorizontalMultiLevelHierarchy"/>
    <dgm:cxn modelId="{73E31AE2-4967-4E4A-976E-FE117C38673F}" type="presParOf" srcId="{BC6AB401-FA9D-EE41-ABC5-1AB099D21977}" destId="{6BA5E287-4AD4-974D-955B-5D6732817F7C}" srcOrd="5" destOrd="0" presId="urn:microsoft.com/office/officeart/2008/layout/HorizontalMultiLevelHierarchy"/>
    <dgm:cxn modelId="{4F1E4D7E-17BA-1241-8FE2-EBBB5709001E}" type="presParOf" srcId="{6BA5E287-4AD4-974D-955B-5D6732817F7C}" destId="{D0310408-F951-6643-BF49-7CE53BF7D558}" srcOrd="0" destOrd="0" presId="urn:microsoft.com/office/officeart/2008/layout/HorizontalMultiLevelHierarchy"/>
    <dgm:cxn modelId="{193882F2-7B3B-DF4B-A7A2-0AB310F89DD1}" type="presParOf" srcId="{6BA5E287-4AD4-974D-955B-5D6732817F7C}" destId="{8A972E85-17C6-974E-AB72-B23BE7297790}"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90F3B-3593-4C49-A951-FE19EF233418}">
      <dsp:nvSpPr>
        <dsp:cNvPr id="0" name=""/>
        <dsp:cNvSpPr/>
      </dsp:nvSpPr>
      <dsp:spPr>
        <a:xfrm rot="5400000">
          <a:off x="-266500" y="268995"/>
          <a:ext cx="1776670" cy="1243669"/>
        </a:xfrm>
        <a:prstGeom prst="chevron">
          <a:avLst/>
        </a:prstGeom>
        <a:solidFill>
          <a:schemeClr val="accent3">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Dépistage</a:t>
          </a:r>
        </a:p>
      </dsp:txBody>
      <dsp:txXfrm rot="-5400000">
        <a:off x="1" y="624330"/>
        <a:ext cx="1243669" cy="533001"/>
      </dsp:txXfrm>
    </dsp:sp>
    <dsp:sp modelId="{870FEF50-ADD8-FA4F-B932-FBE7CD964D09}">
      <dsp:nvSpPr>
        <dsp:cNvPr id="0" name=""/>
        <dsp:cNvSpPr/>
      </dsp:nvSpPr>
      <dsp:spPr>
        <a:xfrm rot="5400000">
          <a:off x="3758071" y="-2511906"/>
          <a:ext cx="1154835" cy="6183639"/>
        </a:xfrm>
        <a:prstGeom prst="round2SameRect">
          <a:avLst/>
        </a:prstGeom>
        <a:solidFill>
          <a:schemeClr val="lt1">
            <a:alpha val="90000"/>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fr-FR" sz="1500" kern="1200" dirty="0"/>
            <a:t>Bilans précis, complets</a:t>
          </a:r>
        </a:p>
        <a:p>
          <a:pPr marL="114300" lvl="1" indent="-114300" algn="l" defTabSz="666750">
            <a:lnSpc>
              <a:spcPct val="90000"/>
            </a:lnSpc>
            <a:spcBef>
              <a:spcPct val="0"/>
            </a:spcBef>
            <a:spcAft>
              <a:spcPct val="15000"/>
            </a:spcAft>
            <a:buChar char="•"/>
          </a:pPr>
          <a:r>
            <a:rPr lang="fr-FR" sz="1500" kern="1200" dirty="0" err="1"/>
            <a:t>Red</a:t>
          </a:r>
          <a:r>
            <a:rPr lang="fr-FR" sz="1500" kern="1200" dirty="0"/>
            <a:t> flags </a:t>
          </a:r>
        </a:p>
        <a:p>
          <a:pPr marL="114300" lvl="1" indent="-114300" algn="l" defTabSz="666750">
            <a:lnSpc>
              <a:spcPct val="90000"/>
            </a:lnSpc>
            <a:spcBef>
              <a:spcPct val="0"/>
            </a:spcBef>
            <a:spcAft>
              <a:spcPct val="15000"/>
            </a:spcAft>
            <a:buChar char="•"/>
          </a:pPr>
          <a:r>
            <a:rPr lang="fr-FR" sz="1500" kern="1200" dirty="0"/>
            <a:t>Cancer cutanée (ABCD)</a:t>
          </a:r>
        </a:p>
      </dsp:txBody>
      <dsp:txXfrm rot="-5400000">
        <a:off x="1243669" y="58870"/>
        <a:ext cx="6127265" cy="1042087"/>
      </dsp:txXfrm>
    </dsp:sp>
    <dsp:sp modelId="{F6AD386E-6524-CE4F-9386-9946C56EB2A3}">
      <dsp:nvSpPr>
        <dsp:cNvPr id="0" name=""/>
        <dsp:cNvSpPr/>
      </dsp:nvSpPr>
      <dsp:spPr>
        <a:xfrm rot="5400000">
          <a:off x="-266500" y="1853417"/>
          <a:ext cx="1776670" cy="1243669"/>
        </a:xfrm>
        <a:prstGeom prst="chevron">
          <a:avLst/>
        </a:prstGeom>
        <a:solidFill>
          <a:schemeClr val="accent3">
            <a:hueOff val="526940"/>
            <a:satOff val="-34591"/>
            <a:lumOff val="1569"/>
            <a:alphaOff val="0"/>
          </a:schemeClr>
        </a:solidFill>
        <a:ln w="22225" cap="rnd" cmpd="sng" algn="ctr">
          <a:solidFill>
            <a:schemeClr val="accent3">
              <a:hueOff val="526940"/>
              <a:satOff val="-34591"/>
              <a:lumOff val="156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Rééducation</a:t>
          </a:r>
        </a:p>
      </dsp:txBody>
      <dsp:txXfrm rot="-5400000">
        <a:off x="1" y="2208752"/>
        <a:ext cx="1243669" cy="533001"/>
      </dsp:txXfrm>
    </dsp:sp>
    <dsp:sp modelId="{DF4E9DFE-E75D-3C4A-AE29-1F77BC5E65D9}">
      <dsp:nvSpPr>
        <dsp:cNvPr id="0" name=""/>
        <dsp:cNvSpPr/>
      </dsp:nvSpPr>
      <dsp:spPr>
        <a:xfrm rot="5400000">
          <a:off x="3758071" y="-927484"/>
          <a:ext cx="1154835" cy="6183639"/>
        </a:xfrm>
        <a:prstGeom prst="round2SameRect">
          <a:avLst/>
        </a:prstGeom>
        <a:solidFill>
          <a:schemeClr val="lt1">
            <a:alpha val="90000"/>
            <a:hueOff val="0"/>
            <a:satOff val="0"/>
            <a:lumOff val="0"/>
            <a:alphaOff val="0"/>
          </a:schemeClr>
        </a:solidFill>
        <a:ln w="22225" cap="rnd" cmpd="sng" algn="ctr">
          <a:solidFill>
            <a:schemeClr val="accent3">
              <a:hueOff val="526940"/>
              <a:satOff val="-34591"/>
              <a:lumOff val="1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fr-FR" sz="1500" kern="1200" dirty="0"/>
            <a:t>Récupération fonctionnelle, autonomie</a:t>
          </a:r>
        </a:p>
        <a:p>
          <a:pPr marL="114300" lvl="1" indent="-114300" algn="l" defTabSz="666750">
            <a:lnSpc>
              <a:spcPct val="90000"/>
            </a:lnSpc>
            <a:spcBef>
              <a:spcPct val="0"/>
            </a:spcBef>
            <a:spcAft>
              <a:spcPct val="15000"/>
            </a:spcAft>
            <a:buChar char="•"/>
          </a:pPr>
          <a:r>
            <a:rPr lang="fr-FR" sz="1500" kern="1200" dirty="0"/>
            <a:t>Renforcement,  APA, loisirs, reprise professionnelle</a:t>
          </a:r>
        </a:p>
      </dsp:txBody>
      <dsp:txXfrm rot="-5400000">
        <a:off x="1243669" y="1643292"/>
        <a:ext cx="6127265" cy="1042087"/>
      </dsp:txXfrm>
    </dsp:sp>
    <dsp:sp modelId="{157F9246-A068-A046-8067-487780CB94AA}">
      <dsp:nvSpPr>
        <dsp:cNvPr id="0" name=""/>
        <dsp:cNvSpPr/>
      </dsp:nvSpPr>
      <dsp:spPr>
        <a:xfrm rot="5400000">
          <a:off x="-266500" y="3437839"/>
          <a:ext cx="1776670" cy="1243669"/>
        </a:xfrm>
        <a:prstGeom prst="chevron">
          <a:avLst/>
        </a:prstGeom>
        <a:solidFill>
          <a:schemeClr val="accent3">
            <a:hueOff val="1053880"/>
            <a:satOff val="-69182"/>
            <a:lumOff val="3138"/>
            <a:alphaOff val="0"/>
          </a:schemeClr>
        </a:solidFill>
        <a:ln w="22225" cap="rnd" cmpd="sng" algn="ctr">
          <a:solidFill>
            <a:schemeClr val="accent3">
              <a:hueOff val="1053880"/>
              <a:satOff val="-69182"/>
              <a:lumOff val="313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Prévention</a:t>
          </a:r>
        </a:p>
      </dsp:txBody>
      <dsp:txXfrm rot="-5400000">
        <a:off x="1" y="3793174"/>
        <a:ext cx="1243669" cy="533001"/>
      </dsp:txXfrm>
    </dsp:sp>
    <dsp:sp modelId="{9EA476B2-EAE3-E442-B249-89242DD44C4D}">
      <dsp:nvSpPr>
        <dsp:cNvPr id="0" name=""/>
        <dsp:cNvSpPr/>
      </dsp:nvSpPr>
      <dsp:spPr>
        <a:xfrm rot="5400000">
          <a:off x="3758071" y="656937"/>
          <a:ext cx="1154835" cy="6183639"/>
        </a:xfrm>
        <a:prstGeom prst="round2SameRect">
          <a:avLst/>
        </a:prstGeom>
        <a:solidFill>
          <a:schemeClr val="lt1">
            <a:alpha val="90000"/>
            <a:hueOff val="0"/>
            <a:satOff val="0"/>
            <a:lumOff val="0"/>
            <a:alphaOff val="0"/>
          </a:schemeClr>
        </a:solidFill>
        <a:ln w="22225" cap="rnd" cmpd="sng" algn="ctr">
          <a:solidFill>
            <a:schemeClr val="accent3">
              <a:hueOff val="1053880"/>
              <a:satOff val="-69182"/>
              <a:lumOff val="31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fr-FR" sz="1500" kern="1200" dirty="0"/>
            <a:t>APA +++ (récidives)</a:t>
          </a:r>
        </a:p>
        <a:p>
          <a:pPr marL="114300" lvl="1" indent="-114300" algn="l" defTabSz="666750">
            <a:lnSpc>
              <a:spcPct val="90000"/>
            </a:lnSpc>
            <a:spcBef>
              <a:spcPct val="0"/>
            </a:spcBef>
            <a:spcAft>
              <a:spcPct val="15000"/>
            </a:spcAft>
            <a:buChar char="•"/>
          </a:pPr>
          <a:r>
            <a:rPr lang="fr-FR" sz="1500" kern="1200" dirty="0"/>
            <a:t>Tabac (prescripteur de substituts nicotiniques), alcool</a:t>
          </a:r>
        </a:p>
        <a:p>
          <a:pPr marL="114300" lvl="1" indent="-114300" algn="l" defTabSz="666750">
            <a:lnSpc>
              <a:spcPct val="90000"/>
            </a:lnSpc>
            <a:spcBef>
              <a:spcPct val="0"/>
            </a:spcBef>
            <a:spcAft>
              <a:spcPct val="15000"/>
            </a:spcAft>
            <a:buChar char="•"/>
          </a:pPr>
          <a:r>
            <a:rPr lang="fr-FR" sz="1500" kern="1200" dirty="0"/>
            <a:t>Hygiène de vie, sommeil, fatigue</a:t>
          </a:r>
        </a:p>
        <a:p>
          <a:pPr marL="114300" lvl="1" indent="-114300" algn="l" defTabSz="666750">
            <a:lnSpc>
              <a:spcPct val="90000"/>
            </a:lnSpc>
            <a:spcBef>
              <a:spcPct val="0"/>
            </a:spcBef>
            <a:spcAft>
              <a:spcPct val="15000"/>
            </a:spcAft>
            <a:buChar char="•"/>
          </a:pPr>
          <a:r>
            <a:rPr lang="fr-FR" sz="1500" kern="1200" dirty="0"/>
            <a:t>Promoteur des dépistages systématiques et messages de santé publique </a:t>
          </a:r>
        </a:p>
      </dsp:txBody>
      <dsp:txXfrm rot="-5400000">
        <a:off x="1243669" y="3227713"/>
        <a:ext cx="6127265" cy="10420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AE0A8-4D0F-894A-9495-EF3ECCCF36A8}">
      <dsp:nvSpPr>
        <dsp:cNvPr id="0" name=""/>
        <dsp:cNvSpPr/>
      </dsp:nvSpPr>
      <dsp:spPr>
        <a:xfrm>
          <a:off x="-6122738" y="-937410"/>
          <a:ext cx="7293488" cy="7293488"/>
        </a:xfrm>
        <a:prstGeom prst="blockArc">
          <a:avLst>
            <a:gd name="adj1" fmla="val 18900000"/>
            <a:gd name="adj2" fmla="val 2700000"/>
            <a:gd name="adj3" fmla="val 296"/>
          </a:avLst>
        </a:prstGeom>
        <a:noFill/>
        <a:ln w="22225"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9F05CE-7BA8-3740-BCC9-A840D8384FF1}">
      <dsp:nvSpPr>
        <dsp:cNvPr id="0" name=""/>
        <dsp:cNvSpPr/>
      </dsp:nvSpPr>
      <dsp:spPr>
        <a:xfrm>
          <a:off x="380119" y="246332"/>
          <a:ext cx="7675541" cy="492448"/>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ETP</a:t>
          </a:r>
        </a:p>
      </dsp:txBody>
      <dsp:txXfrm>
        <a:off x="380119" y="246332"/>
        <a:ext cx="7675541" cy="492448"/>
      </dsp:txXfrm>
    </dsp:sp>
    <dsp:sp modelId="{ACCCEC21-F9A5-F148-9F68-248AA29AE8AD}">
      <dsp:nvSpPr>
        <dsp:cNvPr id="0" name=""/>
        <dsp:cNvSpPr/>
      </dsp:nvSpPr>
      <dsp:spPr>
        <a:xfrm>
          <a:off x="72339" y="184776"/>
          <a:ext cx="615560" cy="615560"/>
        </a:xfrm>
        <a:prstGeom prst="ellipse">
          <a:avLst/>
        </a:prstGeom>
        <a:solidFill>
          <a:schemeClr val="lt1">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86253E-CDC6-B346-AC81-6D1CC3015FD4}">
      <dsp:nvSpPr>
        <dsp:cNvPr id="0" name=""/>
        <dsp:cNvSpPr/>
      </dsp:nvSpPr>
      <dsp:spPr>
        <a:xfrm>
          <a:off x="826075" y="985438"/>
          <a:ext cx="7229585" cy="492448"/>
        </a:xfrm>
        <a:prstGeom prst="rect">
          <a:avLst/>
        </a:prstGeom>
        <a:solidFill>
          <a:schemeClr val="accent2">
            <a:hueOff val="-101951"/>
            <a:satOff val="5423"/>
            <a:lumOff val="156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Relaxation, cohérence cardiaque </a:t>
          </a:r>
        </a:p>
      </dsp:txBody>
      <dsp:txXfrm>
        <a:off x="826075" y="985438"/>
        <a:ext cx="7229585" cy="492448"/>
      </dsp:txXfrm>
    </dsp:sp>
    <dsp:sp modelId="{156499C3-A644-CF4B-B7B4-4CBB9033BB4C}">
      <dsp:nvSpPr>
        <dsp:cNvPr id="0" name=""/>
        <dsp:cNvSpPr/>
      </dsp:nvSpPr>
      <dsp:spPr>
        <a:xfrm>
          <a:off x="518295" y="923882"/>
          <a:ext cx="615560" cy="615560"/>
        </a:xfrm>
        <a:prstGeom prst="ellipse">
          <a:avLst/>
        </a:prstGeom>
        <a:solidFill>
          <a:schemeClr val="lt1">
            <a:hueOff val="0"/>
            <a:satOff val="0"/>
            <a:lumOff val="0"/>
            <a:alphaOff val="0"/>
          </a:schemeClr>
        </a:solidFill>
        <a:ln w="22225" cap="rnd" cmpd="sng" algn="ctr">
          <a:solidFill>
            <a:schemeClr val="accent2">
              <a:hueOff val="-101951"/>
              <a:satOff val="5423"/>
              <a:lumOff val="1568"/>
              <a:alphaOff val="0"/>
            </a:schemeClr>
          </a:solidFill>
          <a:prstDash val="solid"/>
        </a:ln>
        <a:effectLst/>
      </dsp:spPr>
      <dsp:style>
        <a:lnRef idx="2">
          <a:scrgbClr r="0" g="0" b="0"/>
        </a:lnRef>
        <a:fillRef idx="1">
          <a:scrgbClr r="0" g="0" b="0"/>
        </a:fillRef>
        <a:effectRef idx="0">
          <a:scrgbClr r="0" g="0" b="0"/>
        </a:effectRef>
        <a:fontRef idx="minor"/>
      </dsp:style>
    </dsp:sp>
    <dsp:sp modelId="{E3A40309-868B-AD46-8901-70E945F484F9}">
      <dsp:nvSpPr>
        <dsp:cNvPr id="0" name=""/>
        <dsp:cNvSpPr/>
      </dsp:nvSpPr>
      <dsp:spPr>
        <a:xfrm>
          <a:off x="1070457" y="1724003"/>
          <a:ext cx="6985203" cy="492448"/>
        </a:xfrm>
        <a:prstGeom prst="rect">
          <a:avLst/>
        </a:prstGeom>
        <a:solidFill>
          <a:schemeClr val="accent2">
            <a:hueOff val="-203903"/>
            <a:satOff val="10845"/>
            <a:lumOff val="313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Gestion de la douleur</a:t>
          </a:r>
        </a:p>
      </dsp:txBody>
      <dsp:txXfrm>
        <a:off x="1070457" y="1724003"/>
        <a:ext cx="6985203" cy="492448"/>
      </dsp:txXfrm>
    </dsp:sp>
    <dsp:sp modelId="{D46452E7-BA1B-0E48-ADFF-8EA3C4B21286}">
      <dsp:nvSpPr>
        <dsp:cNvPr id="0" name=""/>
        <dsp:cNvSpPr/>
      </dsp:nvSpPr>
      <dsp:spPr>
        <a:xfrm>
          <a:off x="762677" y="1662447"/>
          <a:ext cx="615560" cy="615560"/>
        </a:xfrm>
        <a:prstGeom prst="ellipse">
          <a:avLst/>
        </a:prstGeom>
        <a:solidFill>
          <a:schemeClr val="lt1">
            <a:hueOff val="0"/>
            <a:satOff val="0"/>
            <a:lumOff val="0"/>
            <a:alphaOff val="0"/>
          </a:schemeClr>
        </a:solidFill>
        <a:ln w="22225" cap="rnd" cmpd="sng" algn="ctr">
          <a:solidFill>
            <a:schemeClr val="accent2">
              <a:hueOff val="-203903"/>
              <a:satOff val="10845"/>
              <a:lumOff val="3137"/>
              <a:alphaOff val="0"/>
            </a:schemeClr>
          </a:solidFill>
          <a:prstDash val="solid"/>
        </a:ln>
        <a:effectLst/>
      </dsp:spPr>
      <dsp:style>
        <a:lnRef idx="2">
          <a:scrgbClr r="0" g="0" b="0"/>
        </a:lnRef>
        <a:fillRef idx="1">
          <a:scrgbClr r="0" g="0" b="0"/>
        </a:fillRef>
        <a:effectRef idx="0">
          <a:scrgbClr r="0" g="0" b="0"/>
        </a:effectRef>
        <a:fontRef idx="minor"/>
      </dsp:style>
    </dsp:sp>
    <dsp:sp modelId="{DC84735A-6F89-1046-BDDF-0C7C19684400}">
      <dsp:nvSpPr>
        <dsp:cNvPr id="0" name=""/>
        <dsp:cNvSpPr/>
      </dsp:nvSpPr>
      <dsp:spPr>
        <a:xfrm>
          <a:off x="1148486" y="2463109"/>
          <a:ext cx="6907174" cy="492448"/>
        </a:xfrm>
        <a:prstGeom prst="rect">
          <a:avLst/>
        </a:prstGeom>
        <a:solidFill>
          <a:schemeClr val="accent2">
            <a:hueOff val="-305854"/>
            <a:satOff val="16268"/>
            <a:lumOff val="470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(Ré)entrainement cardio-vasculaire</a:t>
          </a:r>
        </a:p>
      </dsp:txBody>
      <dsp:txXfrm>
        <a:off x="1148486" y="2463109"/>
        <a:ext cx="6907174" cy="492448"/>
      </dsp:txXfrm>
    </dsp:sp>
    <dsp:sp modelId="{2E3E0F48-1B60-E44C-B3CE-5C04B1C89D11}">
      <dsp:nvSpPr>
        <dsp:cNvPr id="0" name=""/>
        <dsp:cNvSpPr/>
      </dsp:nvSpPr>
      <dsp:spPr>
        <a:xfrm>
          <a:off x="840706" y="2401553"/>
          <a:ext cx="615560" cy="615560"/>
        </a:xfrm>
        <a:prstGeom prst="ellipse">
          <a:avLst/>
        </a:prstGeom>
        <a:solidFill>
          <a:schemeClr val="lt1">
            <a:hueOff val="0"/>
            <a:satOff val="0"/>
            <a:lumOff val="0"/>
            <a:alphaOff val="0"/>
          </a:schemeClr>
        </a:solidFill>
        <a:ln w="22225" cap="rnd" cmpd="sng" algn="ctr">
          <a:solidFill>
            <a:schemeClr val="accent2">
              <a:hueOff val="-305854"/>
              <a:satOff val="16268"/>
              <a:lumOff val="4705"/>
              <a:alphaOff val="0"/>
            </a:schemeClr>
          </a:solidFill>
          <a:prstDash val="solid"/>
        </a:ln>
        <a:effectLst/>
      </dsp:spPr>
      <dsp:style>
        <a:lnRef idx="2">
          <a:scrgbClr r="0" g="0" b="0"/>
        </a:lnRef>
        <a:fillRef idx="1">
          <a:scrgbClr r="0" g="0" b="0"/>
        </a:fillRef>
        <a:effectRef idx="0">
          <a:scrgbClr r="0" g="0" b="0"/>
        </a:effectRef>
        <a:fontRef idx="minor"/>
      </dsp:style>
    </dsp:sp>
    <dsp:sp modelId="{502AE244-8E16-1240-9A0D-0CBABF72C97E}">
      <dsp:nvSpPr>
        <dsp:cNvPr id="0" name=""/>
        <dsp:cNvSpPr/>
      </dsp:nvSpPr>
      <dsp:spPr>
        <a:xfrm>
          <a:off x="1070457" y="3202215"/>
          <a:ext cx="6985203" cy="492448"/>
        </a:xfrm>
        <a:prstGeom prst="rect">
          <a:avLst/>
        </a:prstGeom>
        <a:solidFill>
          <a:schemeClr val="accent2">
            <a:hueOff val="-407806"/>
            <a:satOff val="21690"/>
            <a:lumOff val="6274"/>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APA</a:t>
          </a:r>
        </a:p>
      </dsp:txBody>
      <dsp:txXfrm>
        <a:off x="1070457" y="3202215"/>
        <a:ext cx="6985203" cy="492448"/>
      </dsp:txXfrm>
    </dsp:sp>
    <dsp:sp modelId="{63F29E18-9D9F-D247-8E57-8AB6C2A19CA1}">
      <dsp:nvSpPr>
        <dsp:cNvPr id="0" name=""/>
        <dsp:cNvSpPr/>
      </dsp:nvSpPr>
      <dsp:spPr>
        <a:xfrm>
          <a:off x="762677" y="3140659"/>
          <a:ext cx="615560" cy="615560"/>
        </a:xfrm>
        <a:prstGeom prst="ellipse">
          <a:avLst/>
        </a:prstGeom>
        <a:solidFill>
          <a:schemeClr val="lt1">
            <a:hueOff val="0"/>
            <a:satOff val="0"/>
            <a:lumOff val="0"/>
            <a:alphaOff val="0"/>
          </a:schemeClr>
        </a:solidFill>
        <a:ln w="22225" cap="rnd" cmpd="sng" algn="ctr">
          <a:solidFill>
            <a:schemeClr val="accent2">
              <a:hueOff val="-407806"/>
              <a:satOff val="21690"/>
              <a:lumOff val="6274"/>
              <a:alphaOff val="0"/>
            </a:schemeClr>
          </a:solidFill>
          <a:prstDash val="solid"/>
        </a:ln>
        <a:effectLst/>
      </dsp:spPr>
      <dsp:style>
        <a:lnRef idx="2">
          <a:scrgbClr r="0" g="0" b="0"/>
        </a:lnRef>
        <a:fillRef idx="1">
          <a:scrgbClr r="0" g="0" b="0"/>
        </a:fillRef>
        <a:effectRef idx="0">
          <a:scrgbClr r="0" g="0" b="0"/>
        </a:effectRef>
        <a:fontRef idx="minor"/>
      </dsp:style>
    </dsp:sp>
    <dsp:sp modelId="{570C402A-FA4B-714D-B6D9-8AF918C8531B}">
      <dsp:nvSpPr>
        <dsp:cNvPr id="0" name=""/>
        <dsp:cNvSpPr/>
      </dsp:nvSpPr>
      <dsp:spPr>
        <a:xfrm>
          <a:off x="826075" y="3940779"/>
          <a:ext cx="7229585" cy="492448"/>
        </a:xfrm>
        <a:prstGeom prst="rect">
          <a:avLst/>
        </a:prstGeom>
        <a:solidFill>
          <a:schemeClr val="accent2">
            <a:hueOff val="-509757"/>
            <a:satOff val="27113"/>
            <a:lumOff val="784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Rééducation neurologique - Imagerie motrice</a:t>
          </a:r>
        </a:p>
      </dsp:txBody>
      <dsp:txXfrm>
        <a:off x="826075" y="3940779"/>
        <a:ext cx="7229585" cy="492448"/>
      </dsp:txXfrm>
    </dsp:sp>
    <dsp:sp modelId="{7D16EB10-E273-6F43-84E5-F905B077C69C}">
      <dsp:nvSpPr>
        <dsp:cNvPr id="0" name=""/>
        <dsp:cNvSpPr/>
      </dsp:nvSpPr>
      <dsp:spPr>
        <a:xfrm>
          <a:off x="518295" y="3879223"/>
          <a:ext cx="615560" cy="615560"/>
        </a:xfrm>
        <a:prstGeom prst="ellipse">
          <a:avLst/>
        </a:prstGeom>
        <a:solidFill>
          <a:schemeClr val="lt1">
            <a:hueOff val="0"/>
            <a:satOff val="0"/>
            <a:lumOff val="0"/>
            <a:alphaOff val="0"/>
          </a:schemeClr>
        </a:solidFill>
        <a:ln w="22225" cap="rnd" cmpd="sng" algn="ctr">
          <a:solidFill>
            <a:schemeClr val="accent2">
              <a:hueOff val="-509757"/>
              <a:satOff val="27113"/>
              <a:lumOff val="7842"/>
              <a:alphaOff val="0"/>
            </a:schemeClr>
          </a:solidFill>
          <a:prstDash val="solid"/>
        </a:ln>
        <a:effectLst/>
      </dsp:spPr>
      <dsp:style>
        <a:lnRef idx="2">
          <a:scrgbClr r="0" g="0" b="0"/>
        </a:lnRef>
        <a:fillRef idx="1">
          <a:scrgbClr r="0" g="0" b="0"/>
        </a:fillRef>
        <a:effectRef idx="0">
          <a:scrgbClr r="0" g="0" b="0"/>
        </a:effectRef>
        <a:fontRef idx="minor"/>
      </dsp:style>
    </dsp:sp>
    <dsp:sp modelId="{58F16C6D-DC1C-CF4A-93C8-EDBEE1002EB8}">
      <dsp:nvSpPr>
        <dsp:cNvPr id="0" name=""/>
        <dsp:cNvSpPr/>
      </dsp:nvSpPr>
      <dsp:spPr>
        <a:xfrm>
          <a:off x="380119" y="4679885"/>
          <a:ext cx="7675541" cy="492448"/>
        </a:xfrm>
        <a:prstGeom prst="rect">
          <a:avLst/>
        </a:prstGeom>
        <a:solidFill>
          <a:schemeClr val="accent2">
            <a:hueOff val="-611709"/>
            <a:satOff val="32535"/>
            <a:lumOff val="941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Auto drainage, auto bandage</a:t>
          </a:r>
        </a:p>
      </dsp:txBody>
      <dsp:txXfrm>
        <a:off x="380119" y="4679885"/>
        <a:ext cx="7675541" cy="492448"/>
      </dsp:txXfrm>
    </dsp:sp>
    <dsp:sp modelId="{DD9D14FF-BC4D-2D43-AD51-F7ED43C5E8D8}">
      <dsp:nvSpPr>
        <dsp:cNvPr id="0" name=""/>
        <dsp:cNvSpPr/>
      </dsp:nvSpPr>
      <dsp:spPr>
        <a:xfrm>
          <a:off x="72339" y="4618329"/>
          <a:ext cx="615560" cy="615560"/>
        </a:xfrm>
        <a:prstGeom prst="ellipse">
          <a:avLst/>
        </a:prstGeom>
        <a:solidFill>
          <a:schemeClr val="lt1">
            <a:hueOff val="0"/>
            <a:satOff val="0"/>
            <a:lumOff val="0"/>
            <a:alphaOff val="0"/>
          </a:schemeClr>
        </a:solidFill>
        <a:ln w="22225" cap="rnd" cmpd="sng" algn="ctr">
          <a:solidFill>
            <a:schemeClr val="accent2">
              <a:hueOff val="-611709"/>
              <a:satOff val="32535"/>
              <a:lumOff val="941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AE0A8-4D0F-894A-9495-EF3ECCCF36A8}">
      <dsp:nvSpPr>
        <dsp:cNvPr id="0" name=""/>
        <dsp:cNvSpPr/>
      </dsp:nvSpPr>
      <dsp:spPr>
        <a:xfrm>
          <a:off x="-6122738" y="-937410"/>
          <a:ext cx="7293488" cy="7293488"/>
        </a:xfrm>
        <a:prstGeom prst="blockArc">
          <a:avLst>
            <a:gd name="adj1" fmla="val 18900000"/>
            <a:gd name="adj2" fmla="val 2700000"/>
            <a:gd name="adj3" fmla="val 296"/>
          </a:avLst>
        </a:prstGeom>
        <a:noFill/>
        <a:ln w="22225"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9F05CE-7BA8-3740-BCC9-A840D8384FF1}">
      <dsp:nvSpPr>
        <dsp:cNvPr id="0" name=""/>
        <dsp:cNvSpPr/>
      </dsp:nvSpPr>
      <dsp:spPr>
        <a:xfrm>
          <a:off x="380119" y="246332"/>
          <a:ext cx="7675541" cy="492448"/>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DLM</a:t>
          </a:r>
        </a:p>
      </dsp:txBody>
      <dsp:txXfrm>
        <a:off x="380119" y="246332"/>
        <a:ext cx="7675541" cy="492448"/>
      </dsp:txXfrm>
    </dsp:sp>
    <dsp:sp modelId="{ACCCEC21-F9A5-F148-9F68-248AA29AE8AD}">
      <dsp:nvSpPr>
        <dsp:cNvPr id="0" name=""/>
        <dsp:cNvSpPr/>
      </dsp:nvSpPr>
      <dsp:spPr>
        <a:xfrm>
          <a:off x="72339" y="184776"/>
          <a:ext cx="615560" cy="615560"/>
        </a:xfrm>
        <a:prstGeom prst="ellipse">
          <a:avLst/>
        </a:prstGeom>
        <a:solidFill>
          <a:schemeClr val="lt1">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86253E-CDC6-B346-AC81-6D1CC3015FD4}">
      <dsp:nvSpPr>
        <dsp:cNvPr id="0" name=""/>
        <dsp:cNvSpPr/>
      </dsp:nvSpPr>
      <dsp:spPr>
        <a:xfrm>
          <a:off x="826075" y="985438"/>
          <a:ext cx="7229585" cy="492448"/>
        </a:xfrm>
        <a:prstGeom prst="rect">
          <a:avLst/>
        </a:prstGeom>
        <a:solidFill>
          <a:schemeClr val="accent2">
            <a:hueOff val="-101951"/>
            <a:satOff val="5423"/>
            <a:lumOff val="156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Bandage compressif</a:t>
          </a:r>
        </a:p>
      </dsp:txBody>
      <dsp:txXfrm>
        <a:off x="826075" y="985438"/>
        <a:ext cx="7229585" cy="492448"/>
      </dsp:txXfrm>
    </dsp:sp>
    <dsp:sp modelId="{156499C3-A644-CF4B-B7B4-4CBB9033BB4C}">
      <dsp:nvSpPr>
        <dsp:cNvPr id="0" name=""/>
        <dsp:cNvSpPr/>
      </dsp:nvSpPr>
      <dsp:spPr>
        <a:xfrm>
          <a:off x="518295" y="923882"/>
          <a:ext cx="615560" cy="615560"/>
        </a:xfrm>
        <a:prstGeom prst="ellipse">
          <a:avLst/>
        </a:prstGeom>
        <a:solidFill>
          <a:schemeClr val="lt1">
            <a:hueOff val="0"/>
            <a:satOff val="0"/>
            <a:lumOff val="0"/>
            <a:alphaOff val="0"/>
          </a:schemeClr>
        </a:solidFill>
        <a:ln w="22225" cap="rnd" cmpd="sng" algn="ctr">
          <a:solidFill>
            <a:schemeClr val="accent2">
              <a:hueOff val="-101951"/>
              <a:satOff val="5423"/>
              <a:lumOff val="1568"/>
              <a:alphaOff val="0"/>
            </a:schemeClr>
          </a:solidFill>
          <a:prstDash val="solid"/>
        </a:ln>
        <a:effectLst/>
      </dsp:spPr>
      <dsp:style>
        <a:lnRef idx="2">
          <a:scrgbClr r="0" g="0" b="0"/>
        </a:lnRef>
        <a:fillRef idx="1">
          <a:scrgbClr r="0" g="0" b="0"/>
        </a:fillRef>
        <a:effectRef idx="0">
          <a:scrgbClr r="0" g="0" b="0"/>
        </a:effectRef>
        <a:fontRef idx="minor"/>
      </dsp:style>
    </dsp:sp>
    <dsp:sp modelId="{E3A40309-868B-AD46-8901-70E945F484F9}">
      <dsp:nvSpPr>
        <dsp:cNvPr id="0" name=""/>
        <dsp:cNvSpPr/>
      </dsp:nvSpPr>
      <dsp:spPr>
        <a:xfrm>
          <a:off x="1070457" y="1724003"/>
          <a:ext cx="6985203" cy="492448"/>
        </a:xfrm>
        <a:prstGeom prst="rect">
          <a:avLst/>
        </a:prstGeom>
        <a:solidFill>
          <a:schemeClr val="accent2">
            <a:hueOff val="-203903"/>
            <a:satOff val="10845"/>
            <a:lumOff val="313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Kiné respiratoire</a:t>
          </a:r>
        </a:p>
      </dsp:txBody>
      <dsp:txXfrm>
        <a:off x="1070457" y="1724003"/>
        <a:ext cx="6985203" cy="492448"/>
      </dsp:txXfrm>
    </dsp:sp>
    <dsp:sp modelId="{D46452E7-BA1B-0E48-ADFF-8EA3C4B21286}">
      <dsp:nvSpPr>
        <dsp:cNvPr id="0" name=""/>
        <dsp:cNvSpPr/>
      </dsp:nvSpPr>
      <dsp:spPr>
        <a:xfrm>
          <a:off x="762677" y="1662447"/>
          <a:ext cx="615560" cy="615560"/>
        </a:xfrm>
        <a:prstGeom prst="ellipse">
          <a:avLst/>
        </a:prstGeom>
        <a:solidFill>
          <a:schemeClr val="lt1">
            <a:hueOff val="0"/>
            <a:satOff val="0"/>
            <a:lumOff val="0"/>
            <a:alphaOff val="0"/>
          </a:schemeClr>
        </a:solidFill>
        <a:ln w="22225" cap="rnd" cmpd="sng" algn="ctr">
          <a:solidFill>
            <a:schemeClr val="accent2">
              <a:hueOff val="-203903"/>
              <a:satOff val="10845"/>
              <a:lumOff val="3137"/>
              <a:alphaOff val="0"/>
            </a:schemeClr>
          </a:solidFill>
          <a:prstDash val="solid"/>
        </a:ln>
        <a:effectLst/>
      </dsp:spPr>
      <dsp:style>
        <a:lnRef idx="2">
          <a:scrgbClr r="0" g="0" b="0"/>
        </a:lnRef>
        <a:fillRef idx="1">
          <a:scrgbClr r="0" g="0" b="0"/>
        </a:fillRef>
        <a:effectRef idx="0">
          <a:scrgbClr r="0" g="0" b="0"/>
        </a:effectRef>
        <a:fontRef idx="minor"/>
      </dsp:style>
    </dsp:sp>
    <dsp:sp modelId="{DC84735A-6F89-1046-BDDF-0C7C19684400}">
      <dsp:nvSpPr>
        <dsp:cNvPr id="0" name=""/>
        <dsp:cNvSpPr/>
      </dsp:nvSpPr>
      <dsp:spPr>
        <a:xfrm>
          <a:off x="1148486" y="2463109"/>
          <a:ext cx="6907174" cy="492448"/>
        </a:xfrm>
        <a:prstGeom prst="rect">
          <a:avLst/>
        </a:prstGeom>
        <a:solidFill>
          <a:schemeClr val="accent2">
            <a:hueOff val="-305854"/>
            <a:satOff val="16268"/>
            <a:lumOff val="470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Travail de la déglutition</a:t>
          </a:r>
        </a:p>
      </dsp:txBody>
      <dsp:txXfrm>
        <a:off x="1148486" y="2463109"/>
        <a:ext cx="6907174" cy="492448"/>
      </dsp:txXfrm>
    </dsp:sp>
    <dsp:sp modelId="{2E3E0F48-1B60-E44C-B3CE-5C04B1C89D11}">
      <dsp:nvSpPr>
        <dsp:cNvPr id="0" name=""/>
        <dsp:cNvSpPr/>
      </dsp:nvSpPr>
      <dsp:spPr>
        <a:xfrm>
          <a:off x="840706" y="2401553"/>
          <a:ext cx="615560" cy="615560"/>
        </a:xfrm>
        <a:prstGeom prst="ellipse">
          <a:avLst/>
        </a:prstGeom>
        <a:solidFill>
          <a:schemeClr val="lt1">
            <a:hueOff val="0"/>
            <a:satOff val="0"/>
            <a:lumOff val="0"/>
            <a:alphaOff val="0"/>
          </a:schemeClr>
        </a:solidFill>
        <a:ln w="22225" cap="rnd" cmpd="sng" algn="ctr">
          <a:solidFill>
            <a:schemeClr val="accent2">
              <a:hueOff val="-305854"/>
              <a:satOff val="16268"/>
              <a:lumOff val="4705"/>
              <a:alphaOff val="0"/>
            </a:schemeClr>
          </a:solidFill>
          <a:prstDash val="solid"/>
        </a:ln>
        <a:effectLst/>
      </dsp:spPr>
      <dsp:style>
        <a:lnRef idx="2">
          <a:scrgbClr r="0" g="0" b="0"/>
        </a:lnRef>
        <a:fillRef idx="1">
          <a:scrgbClr r="0" g="0" b="0"/>
        </a:fillRef>
        <a:effectRef idx="0">
          <a:scrgbClr r="0" g="0" b="0"/>
        </a:effectRef>
        <a:fontRef idx="minor"/>
      </dsp:style>
    </dsp:sp>
    <dsp:sp modelId="{502AE244-8E16-1240-9A0D-0CBABF72C97E}">
      <dsp:nvSpPr>
        <dsp:cNvPr id="0" name=""/>
        <dsp:cNvSpPr/>
      </dsp:nvSpPr>
      <dsp:spPr>
        <a:xfrm>
          <a:off x="1070457" y="3202215"/>
          <a:ext cx="6985203" cy="492448"/>
        </a:xfrm>
        <a:prstGeom prst="rect">
          <a:avLst/>
        </a:prstGeom>
        <a:solidFill>
          <a:schemeClr val="accent2">
            <a:hueOff val="-407806"/>
            <a:satOff val="21690"/>
            <a:lumOff val="6274"/>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Travail cicatriciel</a:t>
          </a:r>
        </a:p>
      </dsp:txBody>
      <dsp:txXfrm>
        <a:off x="1070457" y="3202215"/>
        <a:ext cx="6985203" cy="492448"/>
      </dsp:txXfrm>
    </dsp:sp>
    <dsp:sp modelId="{63F29E18-9D9F-D247-8E57-8AB6C2A19CA1}">
      <dsp:nvSpPr>
        <dsp:cNvPr id="0" name=""/>
        <dsp:cNvSpPr/>
      </dsp:nvSpPr>
      <dsp:spPr>
        <a:xfrm>
          <a:off x="762677" y="3140659"/>
          <a:ext cx="615560" cy="615560"/>
        </a:xfrm>
        <a:prstGeom prst="ellipse">
          <a:avLst/>
        </a:prstGeom>
        <a:solidFill>
          <a:schemeClr val="lt1">
            <a:hueOff val="0"/>
            <a:satOff val="0"/>
            <a:lumOff val="0"/>
            <a:alphaOff val="0"/>
          </a:schemeClr>
        </a:solidFill>
        <a:ln w="22225" cap="rnd" cmpd="sng" algn="ctr">
          <a:solidFill>
            <a:schemeClr val="accent2">
              <a:hueOff val="-407806"/>
              <a:satOff val="21690"/>
              <a:lumOff val="6274"/>
              <a:alphaOff val="0"/>
            </a:schemeClr>
          </a:solidFill>
          <a:prstDash val="solid"/>
        </a:ln>
        <a:effectLst/>
      </dsp:spPr>
      <dsp:style>
        <a:lnRef idx="2">
          <a:scrgbClr r="0" g="0" b="0"/>
        </a:lnRef>
        <a:fillRef idx="1">
          <a:scrgbClr r="0" g="0" b="0"/>
        </a:fillRef>
        <a:effectRef idx="0">
          <a:scrgbClr r="0" g="0" b="0"/>
        </a:effectRef>
        <a:fontRef idx="minor"/>
      </dsp:style>
    </dsp:sp>
    <dsp:sp modelId="{570C402A-FA4B-714D-B6D9-8AF918C8531B}">
      <dsp:nvSpPr>
        <dsp:cNvPr id="0" name=""/>
        <dsp:cNvSpPr/>
      </dsp:nvSpPr>
      <dsp:spPr>
        <a:xfrm>
          <a:off x="826075" y="3940779"/>
          <a:ext cx="7229585" cy="492448"/>
        </a:xfrm>
        <a:prstGeom prst="rect">
          <a:avLst/>
        </a:prstGeom>
        <a:solidFill>
          <a:schemeClr val="accent2">
            <a:hueOff val="-509757"/>
            <a:satOff val="27113"/>
            <a:lumOff val="784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Mobilisations articulaires Thérapies manuelles</a:t>
          </a:r>
        </a:p>
      </dsp:txBody>
      <dsp:txXfrm>
        <a:off x="826075" y="3940779"/>
        <a:ext cx="7229585" cy="492448"/>
      </dsp:txXfrm>
    </dsp:sp>
    <dsp:sp modelId="{7D16EB10-E273-6F43-84E5-F905B077C69C}">
      <dsp:nvSpPr>
        <dsp:cNvPr id="0" name=""/>
        <dsp:cNvSpPr/>
      </dsp:nvSpPr>
      <dsp:spPr>
        <a:xfrm>
          <a:off x="518295" y="3879223"/>
          <a:ext cx="615560" cy="615560"/>
        </a:xfrm>
        <a:prstGeom prst="ellipse">
          <a:avLst/>
        </a:prstGeom>
        <a:solidFill>
          <a:schemeClr val="lt1">
            <a:hueOff val="0"/>
            <a:satOff val="0"/>
            <a:lumOff val="0"/>
            <a:alphaOff val="0"/>
          </a:schemeClr>
        </a:solidFill>
        <a:ln w="22225" cap="rnd" cmpd="sng" algn="ctr">
          <a:solidFill>
            <a:schemeClr val="accent2">
              <a:hueOff val="-509757"/>
              <a:satOff val="27113"/>
              <a:lumOff val="7842"/>
              <a:alphaOff val="0"/>
            </a:schemeClr>
          </a:solidFill>
          <a:prstDash val="solid"/>
        </a:ln>
        <a:effectLst/>
      </dsp:spPr>
      <dsp:style>
        <a:lnRef idx="2">
          <a:scrgbClr r="0" g="0" b="0"/>
        </a:lnRef>
        <a:fillRef idx="1">
          <a:scrgbClr r="0" g="0" b="0"/>
        </a:fillRef>
        <a:effectRef idx="0">
          <a:scrgbClr r="0" g="0" b="0"/>
        </a:effectRef>
        <a:fontRef idx="minor"/>
      </dsp:style>
    </dsp:sp>
    <dsp:sp modelId="{58F16C6D-DC1C-CF4A-93C8-EDBEE1002EB8}">
      <dsp:nvSpPr>
        <dsp:cNvPr id="0" name=""/>
        <dsp:cNvSpPr/>
      </dsp:nvSpPr>
      <dsp:spPr>
        <a:xfrm>
          <a:off x="380119" y="4679885"/>
          <a:ext cx="7675541" cy="492448"/>
        </a:xfrm>
        <a:prstGeom prst="rect">
          <a:avLst/>
        </a:prstGeom>
        <a:solidFill>
          <a:schemeClr val="accent2">
            <a:hueOff val="-611709"/>
            <a:satOff val="32535"/>
            <a:lumOff val="941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MASSAGES</a:t>
          </a:r>
        </a:p>
      </dsp:txBody>
      <dsp:txXfrm>
        <a:off x="380119" y="4679885"/>
        <a:ext cx="7675541" cy="492448"/>
      </dsp:txXfrm>
    </dsp:sp>
    <dsp:sp modelId="{DD9D14FF-BC4D-2D43-AD51-F7ED43C5E8D8}">
      <dsp:nvSpPr>
        <dsp:cNvPr id="0" name=""/>
        <dsp:cNvSpPr/>
      </dsp:nvSpPr>
      <dsp:spPr>
        <a:xfrm>
          <a:off x="72339" y="4618329"/>
          <a:ext cx="615560" cy="615560"/>
        </a:xfrm>
        <a:prstGeom prst="ellipse">
          <a:avLst/>
        </a:prstGeom>
        <a:solidFill>
          <a:schemeClr val="lt1">
            <a:hueOff val="0"/>
            <a:satOff val="0"/>
            <a:lumOff val="0"/>
            <a:alphaOff val="0"/>
          </a:schemeClr>
        </a:solidFill>
        <a:ln w="22225" cap="rnd" cmpd="sng" algn="ctr">
          <a:solidFill>
            <a:schemeClr val="accent2">
              <a:hueOff val="-611709"/>
              <a:satOff val="32535"/>
              <a:lumOff val="941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4A4D2-DE27-8349-9F9E-93F50D31D1B3}">
      <dsp:nvSpPr>
        <dsp:cNvPr id="0" name=""/>
        <dsp:cNvSpPr/>
      </dsp:nvSpPr>
      <dsp:spPr>
        <a:xfrm>
          <a:off x="2551677" y="2210171"/>
          <a:ext cx="550951" cy="1049831"/>
        </a:xfrm>
        <a:custGeom>
          <a:avLst/>
          <a:gdLst/>
          <a:ahLst/>
          <a:cxnLst/>
          <a:rect l="0" t="0" r="0" b="0"/>
          <a:pathLst>
            <a:path>
              <a:moveTo>
                <a:pt x="0" y="0"/>
              </a:moveTo>
              <a:lnTo>
                <a:pt x="275475" y="0"/>
              </a:lnTo>
              <a:lnTo>
                <a:pt x="275475" y="1049831"/>
              </a:lnTo>
              <a:lnTo>
                <a:pt x="550951" y="1049831"/>
              </a:lnTo>
            </a:path>
          </a:pathLst>
        </a:custGeom>
        <a:noFill/>
        <a:ln w="22225"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797513" y="2705446"/>
        <a:ext cx="59280" cy="59280"/>
      </dsp:txXfrm>
    </dsp:sp>
    <dsp:sp modelId="{8DD3B029-D1A9-144D-AA7A-0618CE3EF1DF}">
      <dsp:nvSpPr>
        <dsp:cNvPr id="0" name=""/>
        <dsp:cNvSpPr/>
      </dsp:nvSpPr>
      <dsp:spPr>
        <a:xfrm>
          <a:off x="2551677" y="2164451"/>
          <a:ext cx="550951" cy="91440"/>
        </a:xfrm>
        <a:custGeom>
          <a:avLst/>
          <a:gdLst/>
          <a:ahLst/>
          <a:cxnLst/>
          <a:rect l="0" t="0" r="0" b="0"/>
          <a:pathLst>
            <a:path>
              <a:moveTo>
                <a:pt x="0" y="45720"/>
              </a:moveTo>
              <a:lnTo>
                <a:pt x="550951" y="45720"/>
              </a:lnTo>
            </a:path>
          </a:pathLst>
        </a:custGeom>
        <a:noFill/>
        <a:ln w="22225"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813379" y="2196397"/>
        <a:ext cx="27547" cy="27547"/>
      </dsp:txXfrm>
    </dsp:sp>
    <dsp:sp modelId="{D8383E09-D9AA-6A49-929D-63B98F14ABFB}">
      <dsp:nvSpPr>
        <dsp:cNvPr id="0" name=""/>
        <dsp:cNvSpPr/>
      </dsp:nvSpPr>
      <dsp:spPr>
        <a:xfrm>
          <a:off x="2551677" y="1160340"/>
          <a:ext cx="550951" cy="1049831"/>
        </a:xfrm>
        <a:custGeom>
          <a:avLst/>
          <a:gdLst/>
          <a:ahLst/>
          <a:cxnLst/>
          <a:rect l="0" t="0" r="0" b="0"/>
          <a:pathLst>
            <a:path>
              <a:moveTo>
                <a:pt x="0" y="1049831"/>
              </a:moveTo>
              <a:lnTo>
                <a:pt x="275475" y="1049831"/>
              </a:lnTo>
              <a:lnTo>
                <a:pt x="275475" y="0"/>
              </a:lnTo>
              <a:lnTo>
                <a:pt x="550951" y="0"/>
              </a:lnTo>
            </a:path>
          </a:pathLst>
        </a:custGeom>
        <a:noFill/>
        <a:ln w="22225"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797513" y="1655615"/>
        <a:ext cx="59280" cy="59280"/>
      </dsp:txXfrm>
    </dsp:sp>
    <dsp:sp modelId="{68F9ACB7-FE2D-5C48-B953-D59E2DEF290F}">
      <dsp:nvSpPr>
        <dsp:cNvPr id="0" name=""/>
        <dsp:cNvSpPr/>
      </dsp:nvSpPr>
      <dsp:spPr>
        <a:xfrm rot="16200000">
          <a:off x="-78426" y="1790238"/>
          <a:ext cx="4420343" cy="839865"/>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2533650">
            <a:lnSpc>
              <a:spcPct val="90000"/>
            </a:lnSpc>
            <a:spcBef>
              <a:spcPct val="0"/>
            </a:spcBef>
            <a:spcAft>
              <a:spcPct val="35000"/>
            </a:spcAft>
            <a:buNone/>
          </a:pPr>
          <a:r>
            <a:rPr lang="fr-FR" sz="5700" kern="1200" dirty="0"/>
            <a:t>Douleur</a:t>
          </a:r>
        </a:p>
      </dsp:txBody>
      <dsp:txXfrm>
        <a:off x="-78426" y="1790238"/>
        <a:ext cx="4420343" cy="839865"/>
      </dsp:txXfrm>
    </dsp:sp>
    <dsp:sp modelId="{90023B95-E790-F04C-A62F-C6EFB7EDC40D}">
      <dsp:nvSpPr>
        <dsp:cNvPr id="0" name=""/>
        <dsp:cNvSpPr/>
      </dsp:nvSpPr>
      <dsp:spPr>
        <a:xfrm>
          <a:off x="3102629" y="740407"/>
          <a:ext cx="2754757" cy="839865"/>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fr-FR" sz="3400" kern="1200" dirty="0"/>
            <a:t>Mécanique</a:t>
          </a:r>
        </a:p>
      </dsp:txBody>
      <dsp:txXfrm>
        <a:off x="3102629" y="740407"/>
        <a:ext cx="2754757" cy="839865"/>
      </dsp:txXfrm>
    </dsp:sp>
    <dsp:sp modelId="{53D35576-81EB-F641-9E22-B6E56F0EF7BE}">
      <dsp:nvSpPr>
        <dsp:cNvPr id="0" name=""/>
        <dsp:cNvSpPr/>
      </dsp:nvSpPr>
      <dsp:spPr>
        <a:xfrm>
          <a:off x="3102629" y="1790238"/>
          <a:ext cx="2754757" cy="839865"/>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fr-FR" sz="3400" kern="1200" dirty="0"/>
            <a:t>Inflammatoire</a:t>
          </a:r>
        </a:p>
      </dsp:txBody>
      <dsp:txXfrm>
        <a:off x="3102629" y="1790238"/>
        <a:ext cx="2754757" cy="839865"/>
      </dsp:txXfrm>
    </dsp:sp>
    <dsp:sp modelId="{D0310408-F951-6643-BF49-7CE53BF7D558}">
      <dsp:nvSpPr>
        <dsp:cNvPr id="0" name=""/>
        <dsp:cNvSpPr/>
      </dsp:nvSpPr>
      <dsp:spPr>
        <a:xfrm>
          <a:off x="3102629" y="2840070"/>
          <a:ext cx="2754757" cy="839865"/>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fr-FR" sz="3400" kern="1200" dirty="0"/>
            <a:t>Neuropathique</a:t>
          </a:r>
        </a:p>
      </dsp:txBody>
      <dsp:txXfrm>
        <a:off x="3102629" y="2840070"/>
        <a:ext cx="2754757" cy="83986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08B9EBBA-996F-894A-B54A-D6246ED52CEA}" type="datetimeFigureOut">
              <a:rPr lang="en-US" smtClean="0"/>
              <a:pPr/>
              <a:t>4/20/26</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37609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779994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ED62726E-379B-B349-9EED-81ED093FA806}" type="datetimeFigureOut">
              <a:rPr lang="en-US" smtClean="0"/>
              <a:pPr/>
              <a:t>4/20/26</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273175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fr-FR"/>
              <a:t>Modifiez le style du titre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700470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fr-FR"/>
              <a:t>Modifiez le style du titre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8DFA1846-DA80-1C48-A609-854EA85C59AD}" type="datetimeFigureOut">
              <a:rPr lang="en-US" smtClean="0"/>
              <a:pPr/>
              <a:t>4/20/26</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466499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fr-FR"/>
              <a:t>Modifiez le style du titre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69619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fr-FR"/>
              <a:t>Modifiez le style du titre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5716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13A34C8-038E-2045-AF43-DF7DBB8E0E9E}" type="datetimeFigureOut">
              <a:rPr lang="en-US" smtClean="0"/>
              <a:pPr/>
              <a:t>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fr-FR"/>
              <a:t>Modifiez le style du titre</a:t>
            </a:r>
            <a:endParaRPr lang="en-US" dirty="0"/>
          </a:p>
        </p:txBody>
      </p:sp>
    </p:spTree>
    <p:extLst>
      <p:ext uri="{BB962C8B-B14F-4D97-AF65-F5344CB8AC3E}">
        <p14:creationId xmlns:p14="http://schemas.microsoft.com/office/powerpoint/2010/main" val="3072710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22699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fr-FR"/>
              <a:t>Modifiez le style du titre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D0DF5E60-9974-AC48-9591-99C2BB44B7CF}" type="datetimeFigureOut">
              <a:rPr lang="en-US" smtClean="0"/>
              <a:pPr/>
              <a:t>4/20/26</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460950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09B482E8-6E0E-1B4F-B1FD-C69DB9E858D9}" type="datetimeFigureOut">
              <a:rPr lang="en-US" smtClean="0"/>
              <a:pPr/>
              <a:t>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5071438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09B482E8-6E0E-1B4F-B1FD-C69DB9E858D9}" type="datetimeFigureOut">
              <a:rPr lang="en-US" smtClean="0"/>
              <a:pPr/>
              <a:t>4/20/26</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‹N°›</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38690040"/>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 Id="rId4" Type="http://schemas.openxmlformats.org/officeDocument/2006/relationships/image" Target="../media/image15.tif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039AB2-5848-1D44-A21E-4BDE6F671EA4}"/>
              </a:ext>
            </a:extLst>
          </p:cNvPr>
          <p:cNvSpPr>
            <a:spLocks noGrp="1"/>
          </p:cNvSpPr>
          <p:nvPr>
            <p:ph type="ctrTitle"/>
          </p:nvPr>
        </p:nvSpPr>
        <p:spPr/>
        <p:txBody>
          <a:bodyPr/>
          <a:lstStyle/>
          <a:p>
            <a:r>
              <a:rPr lang="fr-FR" dirty="0"/>
              <a:t>TD 3 – Apports théoriques en oncologie</a:t>
            </a:r>
          </a:p>
        </p:txBody>
      </p:sp>
      <p:sp>
        <p:nvSpPr>
          <p:cNvPr id="3" name="Sous-titre 2">
            <a:extLst>
              <a:ext uri="{FF2B5EF4-FFF2-40B4-BE49-F238E27FC236}">
                <a16:creationId xmlns:a16="http://schemas.microsoft.com/office/drawing/2014/main" id="{C30B1323-EB17-B549-902E-56041D54012B}"/>
              </a:ext>
            </a:extLst>
          </p:cNvPr>
          <p:cNvSpPr>
            <a:spLocks noGrp="1"/>
          </p:cNvSpPr>
          <p:nvPr>
            <p:ph type="subTitle" idx="1"/>
          </p:nvPr>
        </p:nvSpPr>
        <p:spPr/>
        <p:txBody>
          <a:bodyPr/>
          <a:lstStyle/>
          <a:p>
            <a:r>
              <a:rPr lang="fr-FR" cap="none" dirty="0" err="1"/>
              <a:t>sandy.richard.mkde@gmail.com</a:t>
            </a:r>
            <a:endParaRPr lang="fr-FR" cap="none" dirty="0"/>
          </a:p>
        </p:txBody>
      </p:sp>
      <p:sp>
        <p:nvSpPr>
          <p:cNvPr id="4" name="Sous-titre 2">
            <a:extLst>
              <a:ext uri="{FF2B5EF4-FFF2-40B4-BE49-F238E27FC236}">
                <a16:creationId xmlns:a16="http://schemas.microsoft.com/office/drawing/2014/main" id="{AB295091-B95C-3C46-BD19-55372E6A5095}"/>
              </a:ext>
            </a:extLst>
          </p:cNvPr>
          <p:cNvSpPr txBox="1">
            <a:spLocks/>
          </p:cNvSpPr>
          <p:nvPr/>
        </p:nvSpPr>
        <p:spPr>
          <a:xfrm>
            <a:off x="490526" y="5911906"/>
            <a:ext cx="10993546" cy="590321"/>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r>
              <a:rPr lang="fr-FR" sz="2000" dirty="0"/>
              <a:t>RICHARD SANDY MKDE – </a:t>
            </a:r>
            <a:r>
              <a:rPr lang="fr-FR" sz="2000" dirty="0" err="1"/>
              <a:t>clb</a:t>
            </a:r>
            <a:r>
              <a:rPr lang="fr-FR" sz="2000" dirty="0"/>
              <a:t> –  20 AVRIL 2026</a:t>
            </a:r>
          </a:p>
        </p:txBody>
      </p:sp>
    </p:spTree>
    <p:extLst>
      <p:ext uri="{BB962C8B-B14F-4D97-AF65-F5344CB8AC3E}">
        <p14:creationId xmlns:p14="http://schemas.microsoft.com/office/powerpoint/2010/main" val="1144884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7E83C13-2CA6-E34A-BCBC-1F2A7D7321A2}"/>
              </a:ext>
            </a:extLst>
          </p:cNvPr>
          <p:cNvPicPr>
            <a:picLocks noChangeAspect="1"/>
          </p:cNvPicPr>
          <p:nvPr/>
        </p:nvPicPr>
        <p:blipFill>
          <a:blip r:embed="rId2"/>
          <a:stretch>
            <a:fillRect/>
          </a:stretch>
        </p:blipFill>
        <p:spPr>
          <a:xfrm>
            <a:off x="86881" y="105103"/>
            <a:ext cx="5189821" cy="6752897"/>
          </a:xfrm>
          <a:prstGeom prst="rect">
            <a:avLst/>
          </a:prstGeom>
        </p:spPr>
      </p:pic>
      <p:pic>
        <p:nvPicPr>
          <p:cNvPr id="6" name="Image 5">
            <a:extLst>
              <a:ext uri="{FF2B5EF4-FFF2-40B4-BE49-F238E27FC236}">
                <a16:creationId xmlns:a16="http://schemas.microsoft.com/office/drawing/2014/main" id="{92EEA088-36E5-3A41-8045-7E15953297D8}"/>
              </a:ext>
            </a:extLst>
          </p:cNvPr>
          <p:cNvPicPr>
            <a:picLocks noChangeAspect="1"/>
          </p:cNvPicPr>
          <p:nvPr/>
        </p:nvPicPr>
        <p:blipFill>
          <a:blip r:embed="rId3"/>
          <a:stretch>
            <a:fillRect/>
          </a:stretch>
        </p:blipFill>
        <p:spPr>
          <a:xfrm>
            <a:off x="6153113" y="0"/>
            <a:ext cx="5140945" cy="6858000"/>
          </a:xfrm>
          <a:prstGeom prst="rect">
            <a:avLst/>
          </a:prstGeom>
        </p:spPr>
      </p:pic>
      <p:pic>
        <p:nvPicPr>
          <p:cNvPr id="7" name="Image 6">
            <a:extLst>
              <a:ext uri="{FF2B5EF4-FFF2-40B4-BE49-F238E27FC236}">
                <a16:creationId xmlns:a16="http://schemas.microsoft.com/office/drawing/2014/main" id="{2C93D60C-89E8-8E4F-B482-489955730544}"/>
              </a:ext>
            </a:extLst>
          </p:cNvPr>
          <p:cNvPicPr>
            <a:picLocks noChangeAspect="1"/>
          </p:cNvPicPr>
          <p:nvPr/>
        </p:nvPicPr>
        <p:blipFill rotWithShape="1">
          <a:blip r:embed="rId4"/>
          <a:srcRect l="67917" t="36988"/>
          <a:stretch/>
        </p:blipFill>
        <p:spPr>
          <a:xfrm>
            <a:off x="5276702" y="2549635"/>
            <a:ext cx="1723406" cy="1786613"/>
          </a:xfrm>
          <a:prstGeom prst="rect">
            <a:avLst/>
          </a:prstGeom>
        </p:spPr>
      </p:pic>
      <p:sp>
        <p:nvSpPr>
          <p:cNvPr id="2" name="Espace réservé du numéro de diapositive 1">
            <a:extLst>
              <a:ext uri="{FF2B5EF4-FFF2-40B4-BE49-F238E27FC236}">
                <a16:creationId xmlns:a16="http://schemas.microsoft.com/office/drawing/2014/main" id="{23EDD82C-64BE-F847-BA05-B22A45F93D3B}"/>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3985144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59CA8B2-6C57-5C46-91ED-4D3199B83EEA}"/>
              </a:ext>
            </a:extLst>
          </p:cNvPr>
          <p:cNvPicPr>
            <a:picLocks noChangeAspect="1"/>
          </p:cNvPicPr>
          <p:nvPr/>
        </p:nvPicPr>
        <p:blipFill>
          <a:blip r:embed="rId2"/>
          <a:stretch>
            <a:fillRect/>
          </a:stretch>
        </p:blipFill>
        <p:spPr>
          <a:xfrm>
            <a:off x="362377" y="0"/>
            <a:ext cx="5182057" cy="6858000"/>
          </a:xfrm>
          <a:prstGeom prst="rect">
            <a:avLst/>
          </a:prstGeom>
        </p:spPr>
      </p:pic>
      <p:pic>
        <p:nvPicPr>
          <p:cNvPr id="5" name="Image 4">
            <a:extLst>
              <a:ext uri="{FF2B5EF4-FFF2-40B4-BE49-F238E27FC236}">
                <a16:creationId xmlns:a16="http://schemas.microsoft.com/office/drawing/2014/main" id="{E47E1272-3CD6-DF4E-B8DE-8F79754A62FB}"/>
              </a:ext>
            </a:extLst>
          </p:cNvPr>
          <p:cNvPicPr>
            <a:picLocks noChangeAspect="1"/>
          </p:cNvPicPr>
          <p:nvPr/>
        </p:nvPicPr>
        <p:blipFill>
          <a:blip r:embed="rId3"/>
          <a:stretch>
            <a:fillRect/>
          </a:stretch>
        </p:blipFill>
        <p:spPr>
          <a:xfrm>
            <a:off x="6297118" y="0"/>
            <a:ext cx="5237018" cy="6858000"/>
          </a:xfrm>
          <a:prstGeom prst="rect">
            <a:avLst/>
          </a:prstGeom>
        </p:spPr>
      </p:pic>
      <p:pic>
        <p:nvPicPr>
          <p:cNvPr id="7" name="Image 6">
            <a:extLst>
              <a:ext uri="{FF2B5EF4-FFF2-40B4-BE49-F238E27FC236}">
                <a16:creationId xmlns:a16="http://schemas.microsoft.com/office/drawing/2014/main" id="{74B989C0-8D65-854F-9D67-93D87E11CF6C}"/>
              </a:ext>
            </a:extLst>
          </p:cNvPr>
          <p:cNvPicPr>
            <a:picLocks noChangeAspect="1"/>
          </p:cNvPicPr>
          <p:nvPr/>
        </p:nvPicPr>
        <p:blipFill rotWithShape="1">
          <a:blip r:embed="rId4"/>
          <a:srcRect l="67917" t="36988"/>
          <a:stretch/>
        </p:blipFill>
        <p:spPr>
          <a:xfrm>
            <a:off x="4414344" y="4809359"/>
            <a:ext cx="1976164" cy="2048641"/>
          </a:xfrm>
          <a:prstGeom prst="rect">
            <a:avLst/>
          </a:prstGeom>
        </p:spPr>
      </p:pic>
      <p:sp>
        <p:nvSpPr>
          <p:cNvPr id="2" name="Espace réservé du numéro de diapositive 1">
            <a:extLst>
              <a:ext uri="{FF2B5EF4-FFF2-40B4-BE49-F238E27FC236}">
                <a16:creationId xmlns:a16="http://schemas.microsoft.com/office/drawing/2014/main" id="{4F82B6AA-6619-1144-88AA-44394E63AA0C}"/>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644273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91018E0-5CDC-E641-8215-CF84C787795C}"/>
              </a:ext>
            </a:extLst>
          </p:cNvPr>
          <p:cNvSpPr txBox="1"/>
          <p:nvPr/>
        </p:nvSpPr>
        <p:spPr>
          <a:xfrm>
            <a:off x="798786" y="1030014"/>
            <a:ext cx="10531366" cy="5078313"/>
          </a:xfrm>
          <a:prstGeom prst="rect">
            <a:avLst/>
          </a:prstGeom>
          <a:noFill/>
        </p:spPr>
        <p:txBody>
          <a:bodyPr wrap="square" rtlCol="0">
            <a:spAutoFit/>
          </a:bodyPr>
          <a:lstStyle/>
          <a:p>
            <a:r>
              <a:rPr lang="fr-FR" sz="2400" dirty="0"/>
              <a:t>N’importe quel type de voie veineuse entraine des risques supplémentaires pour le patient : </a:t>
            </a:r>
          </a:p>
          <a:p>
            <a:pPr marL="285750" indent="-285750">
              <a:buFontTx/>
              <a:buChar char="-"/>
            </a:pPr>
            <a:r>
              <a:rPr lang="fr-FR" sz="2400" dirty="0"/>
              <a:t>Risque </a:t>
            </a:r>
            <a:r>
              <a:rPr lang="fr-FR" sz="2400" b="1" dirty="0"/>
              <a:t>infectieux</a:t>
            </a:r>
          </a:p>
          <a:p>
            <a:pPr marL="285750" indent="-285750">
              <a:buFontTx/>
              <a:buChar char="-"/>
            </a:pPr>
            <a:r>
              <a:rPr lang="fr-FR" sz="2400" dirty="0"/>
              <a:t>Risque </a:t>
            </a:r>
            <a:r>
              <a:rPr lang="fr-FR" sz="2400" b="1" dirty="0"/>
              <a:t>thromboembolique</a:t>
            </a:r>
            <a:r>
              <a:rPr lang="fr-FR" sz="2400" dirty="0"/>
              <a:t> </a:t>
            </a:r>
          </a:p>
          <a:p>
            <a:endParaRPr lang="fr-FR" sz="2400" dirty="0"/>
          </a:p>
          <a:p>
            <a:r>
              <a:rPr lang="fr-FR" sz="2400" dirty="0"/>
              <a:t>CAT en kiné : </a:t>
            </a:r>
          </a:p>
          <a:p>
            <a:pPr marL="285750" indent="-285750">
              <a:buFont typeface="Arial" panose="020B0604020202020204" pitchFamily="34" charset="0"/>
              <a:buChar char="•"/>
            </a:pPr>
            <a:r>
              <a:rPr lang="fr-FR" sz="2400" dirty="0"/>
              <a:t>Une VVP est d’abord </a:t>
            </a:r>
            <a:r>
              <a:rPr lang="fr-FR" sz="2400" b="1" dirty="0"/>
              <a:t>fragile</a:t>
            </a:r>
            <a:r>
              <a:rPr lang="fr-FR" sz="2400" dirty="0"/>
              <a:t>, il ne faut pas augmenter la pression sur la zone où se trouve l’aiguille</a:t>
            </a:r>
          </a:p>
          <a:p>
            <a:pPr marL="285750" indent="-285750">
              <a:buFont typeface="Arial" panose="020B0604020202020204" pitchFamily="34" charset="0"/>
              <a:buChar char="•"/>
            </a:pPr>
            <a:r>
              <a:rPr lang="fr-FR" sz="2400" dirty="0"/>
              <a:t>Ne pas appuyer sur un PAC surtout si il est appareillé (douleur et infection)</a:t>
            </a:r>
          </a:p>
          <a:p>
            <a:pPr marL="285750" indent="-285750">
              <a:buFont typeface="Arial" panose="020B0604020202020204" pitchFamily="34" charset="0"/>
              <a:buChar char="•"/>
            </a:pPr>
            <a:r>
              <a:rPr lang="fr-FR" sz="2400" dirty="0"/>
              <a:t>PICC et MID line ne doivent pas être comprimés mais ne contre indique pas un renforcement musculaire doux. Parfois présence d’une ailette supplémentaire « </a:t>
            </a:r>
            <a:r>
              <a:rPr lang="fr-FR" sz="2400" dirty="0" err="1"/>
              <a:t>secure</a:t>
            </a:r>
            <a:r>
              <a:rPr lang="fr-FR" sz="2400" dirty="0"/>
              <a:t> cat » permettant d’éviter les risques de retrait involontaire </a:t>
            </a:r>
          </a:p>
          <a:p>
            <a:pPr marL="285750" indent="-285750">
              <a:buFontTx/>
              <a:buChar char="-"/>
            </a:pPr>
            <a:endParaRPr lang="fr-FR" dirty="0"/>
          </a:p>
          <a:p>
            <a:endParaRPr lang="fr-FR" dirty="0"/>
          </a:p>
        </p:txBody>
      </p:sp>
      <p:sp>
        <p:nvSpPr>
          <p:cNvPr id="3" name="Espace réservé du numéro de diapositive 2">
            <a:extLst>
              <a:ext uri="{FF2B5EF4-FFF2-40B4-BE49-F238E27FC236}">
                <a16:creationId xmlns:a16="http://schemas.microsoft.com/office/drawing/2014/main" id="{D2464225-51C8-3041-8775-64BBE403CC1E}"/>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3476561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81311B-61AC-2440-839F-7406BFE811DB}"/>
              </a:ext>
            </a:extLst>
          </p:cNvPr>
          <p:cNvSpPr>
            <a:spLocks noGrp="1"/>
          </p:cNvSpPr>
          <p:nvPr>
            <p:ph type="title"/>
          </p:nvPr>
        </p:nvSpPr>
        <p:spPr/>
        <p:txBody>
          <a:bodyPr/>
          <a:lstStyle/>
          <a:p>
            <a:r>
              <a:rPr lang="fr-FR" dirty="0"/>
              <a:t>Parcours de soin complexe </a:t>
            </a:r>
          </a:p>
        </p:txBody>
      </p:sp>
      <p:pic>
        <p:nvPicPr>
          <p:cNvPr id="4" name="Image 3">
            <a:extLst>
              <a:ext uri="{FF2B5EF4-FFF2-40B4-BE49-F238E27FC236}">
                <a16:creationId xmlns:a16="http://schemas.microsoft.com/office/drawing/2014/main" id="{F01443D7-0D0D-3246-AC57-EE98C5F54BE3}"/>
              </a:ext>
            </a:extLst>
          </p:cNvPr>
          <p:cNvPicPr>
            <a:picLocks noChangeAspect="1"/>
          </p:cNvPicPr>
          <p:nvPr/>
        </p:nvPicPr>
        <p:blipFill>
          <a:blip r:embed="rId2"/>
          <a:stretch>
            <a:fillRect/>
          </a:stretch>
        </p:blipFill>
        <p:spPr>
          <a:xfrm>
            <a:off x="2680138" y="1863320"/>
            <a:ext cx="7002142" cy="4921108"/>
          </a:xfrm>
          <a:prstGeom prst="rect">
            <a:avLst/>
          </a:prstGeom>
        </p:spPr>
      </p:pic>
      <p:pic>
        <p:nvPicPr>
          <p:cNvPr id="5" name="Image 4">
            <a:extLst>
              <a:ext uri="{FF2B5EF4-FFF2-40B4-BE49-F238E27FC236}">
                <a16:creationId xmlns:a16="http://schemas.microsoft.com/office/drawing/2014/main" id="{3E96E806-E7DB-A84B-A235-9C6C8428918B}"/>
              </a:ext>
            </a:extLst>
          </p:cNvPr>
          <p:cNvPicPr>
            <a:picLocks noChangeAspect="1"/>
          </p:cNvPicPr>
          <p:nvPr/>
        </p:nvPicPr>
        <p:blipFill>
          <a:blip r:embed="rId3"/>
          <a:stretch>
            <a:fillRect/>
          </a:stretch>
        </p:blipFill>
        <p:spPr>
          <a:xfrm>
            <a:off x="115614" y="5686096"/>
            <a:ext cx="2853847" cy="1070867"/>
          </a:xfrm>
          <a:prstGeom prst="rect">
            <a:avLst/>
          </a:prstGeom>
        </p:spPr>
      </p:pic>
      <p:sp>
        <p:nvSpPr>
          <p:cNvPr id="3" name="Espace réservé du numéro de diapositive 2">
            <a:extLst>
              <a:ext uri="{FF2B5EF4-FFF2-40B4-BE49-F238E27FC236}">
                <a16:creationId xmlns:a16="http://schemas.microsoft.com/office/drawing/2014/main" id="{D4DA4CD4-CEE1-D349-895F-DD481719E88F}"/>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2385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C28BF7-D7D3-104D-8215-93F0EBB7F920}"/>
              </a:ext>
            </a:extLst>
          </p:cNvPr>
          <p:cNvSpPr>
            <a:spLocks noGrp="1"/>
          </p:cNvSpPr>
          <p:nvPr>
            <p:ph type="title"/>
          </p:nvPr>
        </p:nvSpPr>
        <p:spPr/>
        <p:txBody>
          <a:bodyPr/>
          <a:lstStyle/>
          <a:p>
            <a:r>
              <a:rPr lang="fr-FR" dirty="0"/>
              <a:t>Et le MK dans tout ça ? </a:t>
            </a:r>
          </a:p>
        </p:txBody>
      </p:sp>
      <p:graphicFrame>
        <p:nvGraphicFramePr>
          <p:cNvPr id="3" name="Diagramme 2">
            <a:extLst>
              <a:ext uri="{FF2B5EF4-FFF2-40B4-BE49-F238E27FC236}">
                <a16:creationId xmlns:a16="http://schemas.microsoft.com/office/drawing/2014/main" id="{D4AAD743-B7B8-1D40-8587-C658D86496D7}"/>
              </a:ext>
            </a:extLst>
          </p:cNvPr>
          <p:cNvGraphicFramePr/>
          <p:nvPr>
            <p:extLst/>
          </p:nvPr>
        </p:nvGraphicFramePr>
        <p:xfrm>
          <a:off x="2189656" y="1907495"/>
          <a:ext cx="7427309" cy="49505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numéro de diapositive 3">
            <a:extLst>
              <a:ext uri="{FF2B5EF4-FFF2-40B4-BE49-F238E27FC236}">
                <a16:creationId xmlns:a16="http://schemas.microsoft.com/office/drawing/2014/main" id="{9F8A2A97-1ACF-8741-BED0-ECE5856F56AF}"/>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3859752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B6A7E99-187C-CA42-9C0B-B2F284AC4328}"/>
              </a:ext>
            </a:extLst>
          </p:cNvPr>
          <p:cNvSpPr txBox="1"/>
          <p:nvPr/>
        </p:nvSpPr>
        <p:spPr>
          <a:xfrm>
            <a:off x="544010" y="856527"/>
            <a:ext cx="11401063" cy="5262979"/>
          </a:xfrm>
          <a:prstGeom prst="rect">
            <a:avLst/>
          </a:prstGeom>
          <a:noFill/>
        </p:spPr>
        <p:txBody>
          <a:bodyPr wrap="square" rtlCol="0">
            <a:spAutoFit/>
          </a:bodyPr>
          <a:lstStyle/>
          <a:p>
            <a:r>
              <a:rPr lang="fr-FR" sz="2400" dirty="0"/>
              <a:t>BDK en oncologie : il est important de noter qu’il n’y a pas de bilan spécifique en oncologie</a:t>
            </a:r>
          </a:p>
          <a:p>
            <a:r>
              <a:rPr lang="fr-FR" sz="2400" dirty="0"/>
              <a:t>Le patient peut présenter des tableaux :</a:t>
            </a:r>
          </a:p>
          <a:p>
            <a:pPr marL="285750" indent="-285750">
              <a:buFontTx/>
              <a:buChar char="-"/>
            </a:pPr>
            <a:r>
              <a:rPr lang="fr-FR" sz="2400" dirty="0"/>
              <a:t>Musculosquelettique, </a:t>
            </a:r>
          </a:p>
          <a:p>
            <a:pPr marL="285750" indent="-285750">
              <a:buFontTx/>
              <a:buChar char="-"/>
            </a:pPr>
            <a:r>
              <a:rPr lang="fr-FR" sz="2400" dirty="0"/>
              <a:t>Respiratoire, </a:t>
            </a:r>
          </a:p>
          <a:p>
            <a:pPr marL="285750" indent="-285750">
              <a:buFontTx/>
              <a:buChar char="-"/>
            </a:pPr>
            <a:r>
              <a:rPr lang="fr-FR" sz="2400" dirty="0"/>
              <a:t>Neurologique, </a:t>
            </a:r>
          </a:p>
          <a:p>
            <a:pPr marL="285750" indent="-285750">
              <a:buFontTx/>
              <a:buChar char="-"/>
            </a:pPr>
            <a:r>
              <a:rPr lang="fr-FR" sz="2400" dirty="0"/>
              <a:t>Tégumentaire etc. </a:t>
            </a:r>
          </a:p>
          <a:p>
            <a:r>
              <a:rPr lang="fr-FR" sz="2400" dirty="0"/>
              <a:t>Selon la temporalité de la prise en charge et la localisation du cancer.  </a:t>
            </a:r>
          </a:p>
          <a:p>
            <a:endParaRPr lang="fr-FR" sz="2400" dirty="0"/>
          </a:p>
          <a:p>
            <a:r>
              <a:rPr lang="fr-FR" sz="2400" dirty="0"/>
              <a:t>Trois intérêts majeurs au BDK et aux suivis réguliers en oncologie : </a:t>
            </a:r>
          </a:p>
          <a:p>
            <a:pPr marL="285750" indent="-285750">
              <a:buFontTx/>
              <a:buChar char="-"/>
            </a:pPr>
            <a:r>
              <a:rPr lang="fr-FR" sz="2400" dirty="0"/>
              <a:t>Repérer les flags </a:t>
            </a:r>
          </a:p>
          <a:p>
            <a:pPr marL="285750" indent="-285750">
              <a:buFontTx/>
              <a:buChar char="-"/>
            </a:pPr>
            <a:r>
              <a:rPr lang="fr-FR" sz="2400" dirty="0"/>
              <a:t>Suivi des symptômes </a:t>
            </a:r>
          </a:p>
          <a:p>
            <a:pPr marL="285750" indent="-285750">
              <a:buFontTx/>
              <a:buChar char="-"/>
            </a:pPr>
            <a:r>
              <a:rPr lang="fr-FR" sz="2400" dirty="0"/>
              <a:t>Conditionnement des traitements agressifs (évaluation de l’état général, asthénie, dyspnée, autonomie…)</a:t>
            </a:r>
          </a:p>
        </p:txBody>
      </p:sp>
      <p:sp>
        <p:nvSpPr>
          <p:cNvPr id="3" name="Espace réservé du numéro de diapositive 2">
            <a:extLst>
              <a:ext uri="{FF2B5EF4-FFF2-40B4-BE49-F238E27FC236}">
                <a16:creationId xmlns:a16="http://schemas.microsoft.com/office/drawing/2014/main" id="{78729392-F8BD-C34E-B239-63F0139732EC}"/>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2019536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080CCBF2-DF6A-B54D-AF05-9CAA7BA7CA8C}"/>
              </a:ext>
            </a:extLst>
          </p:cNvPr>
          <p:cNvGrpSpPr/>
          <p:nvPr/>
        </p:nvGrpSpPr>
        <p:grpSpPr>
          <a:xfrm>
            <a:off x="734097" y="772732"/>
            <a:ext cx="412124" cy="721217"/>
            <a:chOff x="734096" y="772732"/>
            <a:chExt cx="695459" cy="1184857"/>
          </a:xfrm>
        </p:grpSpPr>
        <p:sp>
          <p:nvSpPr>
            <p:cNvPr id="2" name="Bande perforée 1">
              <a:extLst>
                <a:ext uri="{FF2B5EF4-FFF2-40B4-BE49-F238E27FC236}">
                  <a16:creationId xmlns:a16="http://schemas.microsoft.com/office/drawing/2014/main" id="{18BD4F02-FB5A-D845-9D1E-F5756B560862}"/>
                </a:ext>
              </a:extLst>
            </p:cNvPr>
            <p:cNvSpPr/>
            <p:nvPr/>
          </p:nvSpPr>
          <p:spPr>
            <a:xfrm>
              <a:off x="734096" y="772732"/>
              <a:ext cx="695459" cy="540913"/>
            </a:xfrm>
            <a:prstGeom prst="flowChartPunchedTap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 name="Connecteur droit 3">
              <a:extLst>
                <a:ext uri="{FF2B5EF4-FFF2-40B4-BE49-F238E27FC236}">
                  <a16:creationId xmlns:a16="http://schemas.microsoft.com/office/drawing/2014/main" id="{4A383DE0-EE4E-9342-805C-571D8E10F633}"/>
                </a:ext>
              </a:extLst>
            </p:cNvPr>
            <p:cNvCxnSpPr/>
            <p:nvPr/>
          </p:nvCxnSpPr>
          <p:spPr>
            <a:xfrm>
              <a:off x="734096" y="811369"/>
              <a:ext cx="0" cy="1146220"/>
            </a:xfrm>
            <a:prstGeom prst="line">
              <a:avLst/>
            </a:prstGeom>
          </p:spPr>
          <p:style>
            <a:lnRef idx="3">
              <a:schemeClr val="dk1"/>
            </a:lnRef>
            <a:fillRef idx="0">
              <a:schemeClr val="dk1"/>
            </a:fillRef>
            <a:effectRef idx="2">
              <a:schemeClr val="dk1"/>
            </a:effectRef>
            <a:fontRef idx="minor">
              <a:schemeClr val="tx1"/>
            </a:fontRef>
          </p:style>
        </p:cxnSp>
      </p:grpSp>
      <p:sp>
        <p:nvSpPr>
          <p:cNvPr id="6" name="ZoneTexte 5">
            <a:extLst>
              <a:ext uri="{FF2B5EF4-FFF2-40B4-BE49-F238E27FC236}">
                <a16:creationId xmlns:a16="http://schemas.microsoft.com/office/drawing/2014/main" id="{D634B5D5-5C99-B046-B297-B3E1138543B2}"/>
              </a:ext>
            </a:extLst>
          </p:cNvPr>
          <p:cNvSpPr txBox="1"/>
          <p:nvPr/>
        </p:nvSpPr>
        <p:spPr>
          <a:xfrm>
            <a:off x="1339403" y="550597"/>
            <a:ext cx="10401454" cy="1754326"/>
          </a:xfrm>
          <a:prstGeom prst="rect">
            <a:avLst/>
          </a:prstGeom>
          <a:noFill/>
        </p:spPr>
        <p:txBody>
          <a:bodyPr wrap="square" rtlCol="0">
            <a:spAutoFit/>
          </a:bodyPr>
          <a:lstStyle/>
          <a:p>
            <a:r>
              <a:rPr lang="fr-FR" dirty="0" err="1"/>
              <a:t>Red</a:t>
            </a:r>
            <a:r>
              <a:rPr lang="fr-FR" dirty="0"/>
              <a:t> Flags : arrêt de la prise en charge kiné, examens complémentaires nécessaires, réorientation </a:t>
            </a:r>
          </a:p>
          <a:p>
            <a:pPr marL="285750" indent="-285750">
              <a:buFontTx/>
              <a:buChar char="-"/>
            </a:pPr>
            <a:r>
              <a:rPr lang="fr-FR" dirty="0"/>
              <a:t>Infection avec </a:t>
            </a:r>
            <a:r>
              <a:rPr lang="fr-FR" dirty="0" err="1"/>
              <a:t>T</a:t>
            </a:r>
            <a:r>
              <a:rPr lang="fr-FR" dirty="0"/>
              <a:t>° élevée (sepsis)		- Douleurs inhabituelles à distance de la zone traitée (métas os ?)</a:t>
            </a:r>
          </a:p>
          <a:p>
            <a:pPr marL="285750" indent="-285750">
              <a:buFontTx/>
              <a:buChar char="-"/>
            </a:pPr>
            <a:r>
              <a:rPr lang="fr-FR" dirty="0"/>
              <a:t>Phlébite/TVP						- Troubles de la miction/défécation (</a:t>
            </a:r>
            <a:r>
              <a:rPr lang="fr-FR" dirty="0" err="1"/>
              <a:t>sd</a:t>
            </a:r>
            <a:r>
              <a:rPr lang="fr-FR" dirty="0"/>
              <a:t> queue de cheval)</a:t>
            </a:r>
          </a:p>
          <a:p>
            <a:pPr marL="285750" indent="-285750">
              <a:buFontTx/>
              <a:buChar char="-"/>
            </a:pPr>
            <a:r>
              <a:rPr lang="fr-FR" dirty="0"/>
              <a:t>Plaies non prises en soins				- DN, douleur « persistante »</a:t>
            </a:r>
          </a:p>
          <a:p>
            <a:pPr marL="285750" indent="-285750">
              <a:buFontTx/>
              <a:buChar char="-"/>
            </a:pPr>
            <a:r>
              <a:rPr lang="fr-FR" dirty="0"/>
              <a:t>Dyspnée anormale					- Perte de poids (cachexie, sarcopénie, anorexie)</a:t>
            </a:r>
          </a:p>
          <a:p>
            <a:pPr marL="285750" indent="-285750">
              <a:buFontTx/>
              <a:buChar char="-"/>
            </a:pPr>
            <a:endParaRPr lang="fr-FR" dirty="0"/>
          </a:p>
        </p:txBody>
      </p:sp>
      <p:grpSp>
        <p:nvGrpSpPr>
          <p:cNvPr id="7" name="Groupe 6">
            <a:extLst>
              <a:ext uri="{FF2B5EF4-FFF2-40B4-BE49-F238E27FC236}">
                <a16:creationId xmlns:a16="http://schemas.microsoft.com/office/drawing/2014/main" id="{C05AF2D2-6F65-EF4E-9EAE-26C277E4E2C2}"/>
              </a:ext>
            </a:extLst>
          </p:cNvPr>
          <p:cNvGrpSpPr/>
          <p:nvPr/>
        </p:nvGrpSpPr>
        <p:grpSpPr>
          <a:xfrm>
            <a:off x="688611" y="1994216"/>
            <a:ext cx="412124" cy="721217"/>
            <a:chOff x="734096" y="772732"/>
            <a:chExt cx="695459" cy="1184857"/>
          </a:xfrm>
        </p:grpSpPr>
        <p:sp>
          <p:nvSpPr>
            <p:cNvPr id="8" name="Bande perforée 7">
              <a:extLst>
                <a:ext uri="{FF2B5EF4-FFF2-40B4-BE49-F238E27FC236}">
                  <a16:creationId xmlns:a16="http://schemas.microsoft.com/office/drawing/2014/main" id="{6C5FE65D-8F13-0D46-BF09-773DCD5E465E}"/>
                </a:ext>
              </a:extLst>
            </p:cNvPr>
            <p:cNvSpPr/>
            <p:nvPr/>
          </p:nvSpPr>
          <p:spPr>
            <a:xfrm>
              <a:off x="734096" y="772732"/>
              <a:ext cx="695459" cy="540913"/>
            </a:xfrm>
            <a:prstGeom prst="flowChartPunchedTap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9" name="Connecteur droit 8">
              <a:extLst>
                <a:ext uri="{FF2B5EF4-FFF2-40B4-BE49-F238E27FC236}">
                  <a16:creationId xmlns:a16="http://schemas.microsoft.com/office/drawing/2014/main" id="{79251C93-89DD-4242-A198-4E599460FED5}"/>
                </a:ext>
              </a:extLst>
            </p:cNvPr>
            <p:cNvCxnSpPr/>
            <p:nvPr/>
          </p:nvCxnSpPr>
          <p:spPr>
            <a:xfrm>
              <a:off x="734096" y="811369"/>
              <a:ext cx="0" cy="1146220"/>
            </a:xfrm>
            <a:prstGeom prst="line">
              <a:avLst/>
            </a:prstGeom>
          </p:spPr>
          <p:style>
            <a:lnRef idx="3">
              <a:schemeClr val="dk1"/>
            </a:lnRef>
            <a:fillRef idx="0">
              <a:schemeClr val="dk1"/>
            </a:fillRef>
            <a:effectRef idx="2">
              <a:schemeClr val="dk1"/>
            </a:effectRef>
            <a:fontRef idx="minor">
              <a:schemeClr val="tx1"/>
            </a:fontRef>
          </p:style>
        </p:cxnSp>
      </p:grpSp>
      <p:sp>
        <p:nvSpPr>
          <p:cNvPr id="10" name="ZoneTexte 9">
            <a:extLst>
              <a:ext uri="{FF2B5EF4-FFF2-40B4-BE49-F238E27FC236}">
                <a16:creationId xmlns:a16="http://schemas.microsoft.com/office/drawing/2014/main" id="{3EB4074B-CCE9-B247-85D0-A541561FAD69}"/>
              </a:ext>
            </a:extLst>
          </p:cNvPr>
          <p:cNvSpPr txBox="1"/>
          <p:nvPr/>
        </p:nvSpPr>
        <p:spPr>
          <a:xfrm>
            <a:off x="1339403" y="2075451"/>
            <a:ext cx="10162786" cy="1200329"/>
          </a:xfrm>
          <a:prstGeom prst="rect">
            <a:avLst/>
          </a:prstGeom>
          <a:noFill/>
        </p:spPr>
        <p:txBody>
          <a:bodyPr wrap="square" rtlCol="0">
            <a:spAutoFit/>
          </a:bodyPr>
          <a:lstStyle/>
          <a:p>
            <a:r>
              <a:rPr lang="fr-FR" dirty="0"/>
              <a:t>Orange Flags : Symptômes psychiatriques </a:t>
            </a:r>
          </a:p>
          <a:p>
            <a:pPr marL="285750" indent="-285750">
              <a:buFontTx/>
              <a:buChar char="-"/>
            </a:pPr>
            <a:r>
              <a:rPr lang="fr-FR" dirty="0"/>
              <a:t>Dépression, syndrome anxio-dépressif </a:t>
            </a:r>
          </a:p>
          <a:p>
            <a:pPr marL="285750" indent="-285750">
              <a:buFontTx/>
              <a:buChar char="-"/>
            </a:pPr>
            <a:r>
              <a:rPr lang="fr-FR" dirty="0"/>
              <a:t>Troubles de la personnalité</a:t>
            </a:r>
          </a:p>
          <a:p>
            <a:endParaRPr lang="fr-FR" dirty="0"/>
          </a:p>
        </p:txBody>
      </p:sp>
      <p:sp>
        <p:nvSpPr>
          <p:cNvPr id="11" name="ZoneTexte 10">
            <a:extLst>
              <a:ext uri="{FF2B5EF4-FFF2-40B4-BE49-F238E27FC236}">
                <a16:creationId xmlns:a16="http://schemas.microsoft.com/office/drawing/2014/main" id="{EC7BCE9B-7599-4341-B49D-DF42759714EB}"/>
              </a:ext>
            </a:extLst>
          </p:cNvPr>
          <p:cNvSpPr txBox="1"/>
          <p:nvPr/>
        </p:nvSpPr>
        <p:spPr>
          <a:xfrm>
            <a:off x="1339403" y="2967199"/>
            <a:ext cx="10162786" cy="1477328"/>
          </a:xfrm>
          <a:prstGeom prst="rect">
            <a:avLst/>
          </a:prstGeom>
          <a:noFill/>
        </p:spPr>
        <p:txBody>
          <a:bodyPr wrap="square" rtlCol="0">
            <a:spAutoFit/>
          </a:bodyPr>
          <a:lstStyle/>
          <a:p>
            <a:r>
              <a:rPr lang="fr-FR" dirty="0"/>
              <a:t>Blue Flags : lien avec la reprise professionnelle </a:t>
            </a:r>
          </a:p>
          <a:p>
            <a:pPr marL="285750" indent="-285750">
              <a:buFontTx/>
              <a:buChar char="-"/>
            </a:pPr>
            <a:r>
              <a:rPr lang="fr-FR" dirty="0"/>
              <a:t>AT,  AM</a:t>
            </a:r>
          </a:p>
          <a:p>
            <a:pPr marL="285750" indent="-285750">
              <a:buFontTx/>
              <a:buChar char="-"/>
            </a:pPr>
            <a:r>
              <a:rPr lang="fr-FR" dirty="0"/>
              <a:t>Travail = cause de la maladie</a:t>
            </a:r>
          </a:p>
          <a:p>
            <a:pPr marL="285750" indent="-285750">
              <a:buFontTx/>
              <a:buChar char="-"/>
            </a:pPr>
            <a:r>
              <a:rPr lang="fr-FR" dirty="0"/>
              <a:t>Employeur/collègues non soutenants</a:t>
            </a:r>
          </a:p>
          <a:p>
            <a:pPr marL="285750" indent="-285750">
              <a:buFontTx/>
              <a:buChar char="-"/>
            </a:pPr>
            <a:endParaRPr lang="fr-FR" dirty="0"/>
          </a:p>
        </p:txBody>
      </p:sp>
      <p:grpSp>
        <p:nvGrpSpPr>
          <p:cNvPr id="12" name="Groupe 11">
            <a:extLst>
              <a:ext uri="{FF2B5EF4-FFF2-40B4-BE49-F238E27FC236}">
                <a16:creationId xmlns:a16="http://schemas.microsoft.com/office/drawing/2014/main" id="{70341CB6-E2ED-2C43-A63B-E1F7D67ED2E5}"/>
              </a:ext>
            </a:extLst>
          </p:cNvPr>
          <p:cNvGrpSpPr/>
          <p:nvPr/>
        </p:nvGrpSpPr>
        <p:grpSpPr>
          <a:xfrm>
            <a:off x="688611" y="3141879"/>
            <a:ext cx="412124" cy="721217"/>
            <a:chOff x="734096" y="772732"/>
            <a:chExt cx="695459" cy="1184857"/>
          </a:xfrm>
        </p:grpSpPr>
        <p:sp>
          <p:nvSpPr>
            <p:cNvPr id="13" name="Bande perforée 12">
              <a:extLst>
                <a:ext uri="{FF2B5EF4-FFF2-40B4-BE49-F238E27FC236}">
                  <a16:creationId xmlns:a16="http://schemas.microsoft.com/office/drawing/2014/main" id="{DE57EB52-995F-FD42-9CAE-0C7C424D0086}"/>
                </a:ext>
              </a:extLst>
            </p:cNvPr>
            <p:cNvSpPr/>
            <p:nvPr/>
          </p:nvSpPr>
          <p:spPr>
            <a:xfrm>
              <a:off x="734096" y="772732"/>
              <a:ext cx="695459" cy="540913"/>
            </a:xfrm>
            <a:prstGeom prst="flowChartPunchedTap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4" name="Connecteur droit 13">
              <a:extLst>
                <a:ext uri="{FF2B5EF4-FFF2-40B4-BE49-F238E27FC236}">
                  <a16:creationId xmlns:a16="http://schemas.microsoft.com/office/drawing/2014/main" id="{C25EA1D9-CF48-C24A-A1D1-55E949FE1821}"/>
                </a:ext>
              </a:extLst>
            </p:cNvPr>
            <p:cNvCxnSpPr/>
            <p:nvPr/>
          </p:nvCxnSpPr>
          <p:spPr>
            <a:xfrm>
              <a:off x="734096" y="811369"/>
              <a:ext cx="0" cy="1146220"/>
            </a:xfrm>
            <a:prstGeom prst="line">
              <a:avLst/>
            </a:prstGeom>
          </p:spPr>
          <p:style>
            <a:lnRef idx="3">
              <a:schemeClr val="dk1"/>
            </a:lnRef>
            <a:fillRef idx="0">
              <a:schemeClr val="dk1"/>
            </a:fillRef>
            <a:effectRef idx="2">
              <a:schemeClr val="dk1"/>
            </a:effectRef>
            <a:fontRef idx="minor">
              <a:schemeClr val="tx1"/>
            </a:fontRef>
          </p:style>
        </p:cxnSp>
      </p:grpSp>
      <p:grpSp>
        <p:nvGrpSpPr>
          <p:cNvPr id="15" name="Groupe 14">
            <a:extLst>
              <a:ext uri="{FF2B5EF4-FFF2-40B4-BE49-F238E27FC236}">
                <a16:creationId xmlns:a16="http://schemas.microsoft.com/office/drawing/2014/main" id="{4241C57E-A337-B84A-A530-8C07605381A9}"/>
              </a:ext>
            </a:extLst>
          </p:cNvPr>
          <p:cNvGrpSpPr/>
          <p:nvPr/>
        </p:nvGrpSpPr>
        <p:grpSpPr>
          <a:xfrm>
            <a:off x="601884" y="4444527"/>
            <a:ext cx="412124" cy="721217"/>
            <a:chOff x="734096" y="772732"/>
            <a:chExt cx="695459" cy="1184857"/>
          </a:xfrm>
        </p:grpSpPr>
        <p:sp>
          <p:nvSpPr>
            <p:cNvPr id="16" name="Bande perforée 15">
              <a:extLst>
                <a:ext uri="{FF2B5EF4-FFF2-40B4-BE49-F238E27FC236}">
                  <a16:creationId xmlns:a16="http://schemas.microsoft.com/office/drawing/2014/main" id="{B1E7C79D-5C41-F248-9D07-8E67C60F7A3F}"/>
                </a:ext>
              </a:extLst>
            </p:cNvPr>
            <p:cNvSpPr/>
            <p:nvPr/>
          </p:nvSpPr>
          <p:spPr>
            <a:xfrm>
              <a:off x="734096" y="772732"/>
              <a:ext cx="695459" cy="540913"/>
            </a:xfrm>
            <a:prstGeom prst="flowChartPunchedTap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7" name="Connecteur droit 16">
              <a:extLst>
                <a:ext uri="{FF2B5EF4-FFF2-40B4-BE49-F238E27FC236}">
                  <a16:creationId xmlns:a16="http://schemas.microsoft.com/office/drawing/2014/main" id="{DE0BA8F0-7CB6-1C46-892B-C0F1D550E295}"/>
                </a:ext>
              </a:extLst>
            </p:cNvPr>
            <p:cNvCxnSpPr/>
            <p:nvPr/>
          </p:nvCxnSpPr>
          <p:spPr>
            <a:xfrm>
              <a:off x="734096" y="811369"/>
              <a:ext cx="0" cy="1146220"/>
            </a:xfrm>
            <a:prstGeom prst="line">
              <a:avLst/>
            </a:prstGeom>
          </p:spPr>
          <p:style>
            <a:lnRef idx="3">
              <a:schemeClr val="dk1"/>
            </a:lnRef>
            <a:fillRef idx="0">
              <a:schemeClr val="dk1"/>
            </a:fillRef>
            <a:effectRef idx="2">
              <a:schemeClr val="dk1"/>
            </a:effectRef>
            <a:fontRef idx="minor">
              <a:schemeClr val="tx1"/>
            </a:fontRef>
          </p:style>
        </p:cxnSp>
      </p:grpSp>
      <p:sp>
        <p:nvSpPr>
          <p:cNvPr id="18" name="ZoneTexte 17">
            <a:extLst>
              <a:ext uri="{FF2B5EF4-FFF2-40B4-BE49-F238E27FC236}">
                <a16:creationId xmlns:a16="http://schemas.microsoft.com/office/drawing/2014/main" id="{5F3C94AA-5C09-EF49-A901-B1DF024E2E3F}"/>
              </a:ext>
            </a:extLst>
          </p:cNvPr>
          <p:cNvSpPr txBox="1"/>
          <p:nvPr/>
        </p:nvSpPr>
        <p:spPr>
          <a:xfrm>
            <a:off x="1252676" y="4248007"/>
            <a:ext cx="10162786" cy="1200329"/>
          </a:xfrm>
          <a:prstGeom prst="rect">
            <a:avLst/>
          </a:prstGeom>
          <a:noFill/>
        </p:spPr>
        <p:txBody>
          <a:bodyPr wrap="square" rtlCol="0">
            <a:spAutoFit/>
          </a:bodyPr>
          <a:lstStyle/>
          <a:p>
            <a:r>
              <a:rPr lang="fr-FR" dirty="0"/>
              <a:t>Black Flags : obstacles contextuels ou lien au système</a:t>
            </a:r>
          </a:p>
          <a:p>
            <a:pPr marL="285750" indent="-285750">
              <a:buFontTx/>
              <a:buChar char="-"/>
            </a:pPr>
            <a:r>
              <a:rPr lang="fr-FR" dirty="0"/>
              <a:t>Législation </a:t>
            </a:r>
          </a:p>
          <a:p>
            <a:pPr marL="285750" indent="-285750">
              <a:buFontTx/>
              <a:buChar char="-"/>
            </a:pPr>
            <a:r>
              <a:rPr lang="fr-FR" dirty="0"/>
              <a:t>Assurance</a:t>
            </a:r>
          </a:p>
          <a:p>
            <a:pPr marL="285750" indent="-285750">
              <a:buFontTx/>
              <a:buChar char="-"/>
            </a:pPr>
            <a:r>
              <a:rPr lang="fr-FR" dirty="0"/>
              <a:t>Manque d’acteurs de proximité </a:t>
            </a:r>
          </a:p>
        </p:txBody>
      </p:sp>
      <p:grpSp>
        <p:nvGrpSpPr>
          <p:cNvPr id="19" name="Groupe 18">
            <a:extLst>
              <a:ext uri="{FF2B5EF4-FFF2-40B4-BE49-F238E27FC236}">
                <a16:creationId xmlns:a16="http://schemas.microsoft.com/office/drawing/2014/main" id="{59AC6863-84ED-AD4E-9D78-825608AEAAC8}"/>
              </a:ext>
            </a:extLst>
          </p:cNvPr>
          <p:cNvGrpSpPr/>
          <p:nvPr/>
        </p:nvGrpSpPr>
        <p:grpSpPr>
          <a:xfrm>
            <a:off x="601612" y="5623547"/>
            <a:ext cx="412124" cy="721217"/>
            <a:chOff x="734096" y="772732"/>
            <a:chExt cx="695459" cy="1184857"/>
          </a:xfrm>
        </p:grpSpPr>
        <p:sp>
          <p:nvSpPr>
            <p:cNvPr id="20" name="Bande perforée 19">
              <a:extLst>
                <a:ext uri="{FF2B5EF4-FFF2-40B4-BE49-F238E27FC236}">
                  <a16:creationId xmlns:a16="http://schemas.microsoft.com/office/drawing/2014/main" id="{1EE85EC7-EBAB-4542-AD06-D29094EC5815}"/>
                </a:ext>
              </a:extLst>
            </p:cNvPr>
            <p:cNvSpPr/>
            <p:nvPr/>
          </p:nvSpPr>
          <p:spPr>
            <a:xfrm>
              <a:off x="734096" y="772732"/>
              <a:ext cx="695459" cy="540913"/>
            </a:xfrm>
            <a:prstGeom prst="flowChartPunchedTap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1" name="Connecteur droit 20">
              <a:extLst>
                <a:ext uri="{FF2B5EF4-FFF2-40B4-BE49-F238E27FC236}">
                  <a16:creationId xmlns:a16="http://schemas.microsoft.com/office/drawing/2014/main" id="{07405088-983A-834E-A5FB-553D2EBE135B}"/>
                </a:ext>
              </a:extLst>
            </p:cNvPr>
            <p:cNvCxnSpPr/>
            <p:nvPr/>
          </p:nvCxnSpPr>
          <p:spPr>
            <a:xfrm>
              <a:off x="734096" y="811369"/>
              <a:ext cx="0" cy="1146220"/>
            </a:xfrm>
            <a:prstGeom prst="line">
              <a:avLst/>
            </a:prstGeom>
          </p:spPr>
          <p:style>
            <a:lnRef idx="3">
              <a:schemeClr val="dk1"/>
            </a:lnRef>
            <a:fillRef idx="0">
              <a:schemeClr val="dk1"/>
            </a:fillRef>
            <a:effectRef idx="2">
              <a:schemeClr val="dk1"/>
            </a:effectRef>
            <a:fontRef idx="minor">
              <a:schemeClr val="tx1"/>
            </a:fontRef>
          </p:style>
        </p:cxnSp>
      </p:grpSp>
      <p:sp>
        <p:nvSpPr>
          <p:cNvPr id="25" name="ZoneTexte 24">
            <a:extLst>
              <a:ext uri="{FF2B5EF4-FFF2-40B4-BE49-F238E27FC236}">
                <a16:creationId xmlns:a16="http://schemas.microsoft.com/office/drawing/2014/main" id="{7F6A8B5E-D6B2-CC47-A542-466BDF03F088}"/>
              </a:ext>
            </a:extLst>
          </p:cNvPr>
          <p:cNvSpPr txBox="1"/>
          <p:nvPr/>
        </p:nvSpPr>
        <p:spPr>
          <a:xfrm>
            <a:off x="1252676" y="5529776"/>
            <a:ext cx="3941894" cy="1200329"/>
          </a:xfrm>
          <a:prstGeom prst="rect">
            <a:avLst/>
          </a:prstGeom>
          <a:noFill/>
        </p:spPr>
        <p:txBody>
          <a:bodyPr wrap="square" rtlCol="0">
            <a:spAutoFit/>
          </a:bodyPr>
          <a:lstStyle/>
          <a:p>
            <a:r>
              <a:rPr lang="fr-FR" dirty="0"/>
              <a:t>Yellow Flags : psycho-social </a:t>
            </a:r>
          </a:p>
          <a:p>
            <a:pPr marL="285750" indent="-285750">
              <a:buFontTx/>
              <a:buChar char="-"/>
            </a:pPr>
            <a:r>
              <a:rPr lang="fr-FR" dirty="0"/>
              <a:t>Croyances et perception</a:t>
            </a:r>
          </a:p>
          <a:p>
            <a:pPr marL="285750" indent="-285750">
              <a:buFontTx/>
              <a:buChar char="-"/>
            </a:pPr>
            <a:r>
              <a:rPr lang="fr-FR" dirty="0"/>
              <a:t>Réactions émotionnelles</a:t>
            </a:r>
          </a:p>
          <a:p>
            <a:pPr marL="285750" indent="-285750">
              <a:buFontTx/>
              <a:buChar char="-"/>
            </a:pPr>
            <a:r>
              <a:rPr lang="fr-FR" dirty="0"/>
              <a:t>Comportement face à la douleur </a:t>
            </a:r>
          </a:p>
        </p:txBody>
      </p:sp>
      <p:sp>
        <p:nvSpPr>
          <p:cNvPr id="26" name="Rectangle 25">
            <a:extLst>
              <a:ext uri="{FF2B5EF4-FFF2-40B4-BE49-F238E27FC236}">
                <a16:creationId xmlns:a16="http://schemas.microsoft.com/office/drawing/2014/main" id="{002EF8E2-DC76-F84B-9F18-74AB9FA24936}"/>
              </a:ext>
            </a:extLst>
          </p:cNvPr>
          <p:cNvSpPr/>
          <p:nvPr/>
        </p:nvSpPr>
        <p:spPr>
          <a:xfrm>
            <a:off x="6420796" y="5561923"/>
            <a:ext cx="6096000" cy="1169551"/>
          </a:xfrm>
          <a:prstGeom prst="rect">
            <a:avLst/>
          </a:prstGeom>
        </p:spPr>
        <p:txBody>
          <a:bodyPr>
            <a:spAutoFit/>
          </a:bodyPr>
          <a:lstStyle/>
          <a:p>
            <a:pPr>
              <a:buFont typeface="+mj-lt"/>
              <a:buAutoNum type="arabicPeriod"/>
            </a:pPr>
            <a:r>
              <a:rPr lang="fr-FR" sz="1400" i="1" dirty="0">
                <a:latin typeface="Arial" panose="020B0604020202020204" pitchFamily="34" charset="0"/>
              </a:rPr>
              <a:t>Source: Michael K. Nicholas et al., in « </a:t>
            </a:r>
            <a:r>
              <a:rPr lang="fr-FR" sz="1400" i="1" dirty="0" err="1">
                <a:latin typeface="Arial" panose="020B0604020202020204" pitchFamily="34" charset="0"/>
              </a:rPr>
              <a:t>Psychological</a:t>
            </a:r>
            <a:r>
              <a:rPr lang="fr-FR" sz="1400" i="1" dirty="0">
                <a:latin typeface="Arial" panose="020B0604020202020204" pitchFamily="34" charset="0"/>
              </a:rPr>
              <a:t> </a:t>
            </a:r>
            <a:r>
              <a:rPr lang="fr-FR" sz="1400" i="1" dirty="0" err="1">
                <a:latin typeface="Arial" panose="020B0604020202020204" pitchFamily="34" charset="0"/>
              </a:rPr>
              <a:t>Risk</a:t>
            </a:r>
            <a:r>
              <a:rPr lang="fr-FR" sz="1400" i="1" dirty="0">
                <a:latin typeface="Arial" panose="020B0604020202020204" pitchFamily="34" charset="0"/>
              </a:rPr>
              <a:t> </a:t>
            </a:r>
            <a:r>
              <a:rPr lang="fr-FR" sz="1400" i="1" dirty="0" err="1">
                <a:latin typeface="Arial" panose="020B0604020202020204" pitchFamily="34" charset="0"/>
              </a:rPr>
              <a:t>Factors</a:t>
            </a:r>
            <a:r>
              <a:rPr lang="fr-FR" sz="1400" i="1" dirty="0">
                <a:latin typeface="Arial" panose="020B0604020202020204" pitchFamily="34" charset="0"/>
              </a:rPr>
              <a:t> (''Yellow Flags'') in patients </a:t>
            </a:r>
            <a:r>
              <a:rPr lang="fr-FR" sz="1400" i="1" dirty="0" err="1">
                <a:latin typeface="Arial" panose="020B0604020202020204" pitchFamily="34" charset="0"/>
              </a:rPr>
              <a:t>with</a:t>
            </a:r>
            <a:r>
              <a:rPr lang="fr-FR" sz="1400" i="1" dirty="0">
                <a:latin typeface="Arial" panose="020B0604020202020204" pitchFamily="34" charset="0"/>
              </a:rPr>
              <a:t> </a:t>
            </a:r>
            <a:r>
              <a:rPr lang="fr-FR" sz="1400" i="1" dirty="0" err="1">
                <a:latin typeface="Arial" panose="020B0604020202020204" pitchFamily="34" charset="0"/>
              </a:rPr>
              <a:t>low</a:t>
            </a:r>
            <a:r>
              <a:rPr lang="fr-FR" sz="1400" i="1" dirty="0">
                <a:latin typeface="Arial" panose="020B0604020202020204" pitchFamily="34" charset="0"/>
              </a:rPr>
              <a:t> back pains: A </a:t>
            </a:r>
            <a:r>
              <a:rPr lang="fr-FR" sz="1400" i="1" dirty="0" err="1">
                <a:latin typeface="Arial" panose="020B0604020202020204" pitchFamily="34" charset="0"/>
              </a:rPr>
              <a:t>Reappraisal</a:t>
            </a:r>
            <a:r>
              <a:rPr lang="fr-FR" sz="1400" i="1" dirty="0">
                <a:latin typeface="Arial" panose="020B0604020202020204" pitchFamily="34" charset="0"/>
              </a:rPr>
              <a:t> ». PHYS THER. 2011; 91:737-753. </a:t>
            </a:r>
            <a:endParaRPr lang="fr-FR" sz="1400" dirty="0"/>
          </a:p>
          <a:p>
            <a:pPr>
              <a:buFont typeface="+mj-lt"/>
              <a:buAutoNum type="arabicPeriod"/>
            </a:pPr>
            <a:r>
              <a:rPr lang="fr-FR" sz="1400" i="1" dirty="0">
                <a:latin typeface="Arial" panose="020B0604020202020204" pitchFamily="34" charset="0"/>
              </a:rPr>
              <a:t>Extrait du guide de pratique clinique pour les douleurs lombaires et radiculaires du KCE (KCE Report 287 B) </a:t>
            </a:r>
            <a:endParaRPr lang="fr-FR" sz="1400" dirty="0">
              <a:effectLst/>
            </a:endParaRPr>
          </a:p>
        </p:txBody>
      </p:sp>
      <p:sp>
        <p:nvSpPr>
          <p:cNvPr id="27" name="Espace réservé du numéro de diapositive 26">
            <a:extLst>
              <a:ext uri="{FF2B5EF4-FFF2-40B4-BE49-F238E27FC236}">
                <a16:creationId xmlns:a16="http://schemas.microsoft.com/office/drawing/2014/main" id="{48AE07B8-7D70-6847-B60E-17EF8619CBDE}"/>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791246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a:extLst>
              <a:ext uri="{FF2B5EF4-FFF2-40B4-BE49-F238E27FC236}">
                <a16:creationId xmlns:a16="http://schemas.microsoft.com/office/drawing/2014/main" id="{74D62A22-1775-9A42-868E-B25E7D726ED0}"/>
              </a:ext>
            </a:extLst>
          </p:cNvPr>
          <p:cNvGraphicFramePr/>
          <p:nvPr/>
        </p:nvGraphicFramePr>
        <p:xfrm>
          <a:off x="3477510" y="148992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209D73B2-AA74-C648-BFBE-7D2611883ECD}"/>
              </a:ext>
            </a:extLst>
          </p:cNvPr>
          <p:cNvSpPr/>
          <p:nvPr/>
        </p:nvSpPr>
        <p:spPr>
          <a:xfrm>
            <a:off x="1784195" y="1717990"/>
            <a:ext cx="1092819" cy="5140010"/>
          </a:xfrm>
          <a:prstGeom prst="rect">
            <a:avLst/>
          </a:prstGeom>
          <a:ln/>
        </p:spPr>
        <p:style>
          <a:lnRef idx="1">
            <a:schemeClr val="accent3"/>
          </a:lnRef>
          <a:fillRef idx="2">
            <a:schemeClr val="accent3"/>
          </a:fillRef>
          <a:effectRef idx="1">
            <a:schemeClr val="accent3"/>
          </a:effectRef>
          <a:fontRef idx="minor">
            <a:schemeClr val="dk1"/>
          </a:fontRef>
        </p:style>
        <p:txBody>
          <a:bodyPr vert="wordArtVert" rtlCol="0" anchor="ctr"/>
          <a:lstStyle/>
          <a:p>
            <a:pPr algn="ctr"/>
            <a:r>
              <a:rPr lang="fr-FR" dirty="0"/>
              <a:t>Exposition graduelle</a:t>
            </a:r>
          </a:p>
        </p:txBody>
      </p:sp>
      <p:sp>
        <p:nvSpPr>
          <p:cNvPr id="4" name="Titre 3">
            <a:extLst>
              <a:ext uri="{FF2B5EF4-FFF2-40B4-BE49-F238E27FC236}">
                <a16:creationId xmlns:a16="http://schemas.microsoft.com/office/drawing/2014/main" id="{18942CDC-FA35-FD47-B22D-C2458FAE6328}"/>
              </a:ext>
            </a:extLst>
          </p:cNvPr>
          <p:cNvSpPr>
            <a:spLocks noGrp="1"/>
          </p:cNvSpPr>
          <p:nvPr>
            <p:ph type="title"/>
          </p:nvPr>
        </p:nvSpPr>
        <p:spPr/>
        <p:txBody>
          <a:bodyPr/>
          <a:lstStyle/>
          <a:p>
            <a:r>
              <a:rPr lang="fr-FR" dirty="0"/>
              <a:t>Thérapies actives</a:t>
            </a:r>
          </a:p>
        </p:txBody>
      </p:sp>
      <p:sp>
        <p:nvSpPr>
          <p:cNvPr id="5" name="ZoneTexte 4">
            <a:extLst>
              <a:ext uri="{FF2B5EF4-FFF2-40B4-BE49-F238E27FC236}">
                <a16:creationId xmlns:a16="http://schemas.microsoft.com/office/drawing/2014/main" id="{3E591720-CF86-DD4B-9F11-2A3C640CDFAD}"/>
              </a:ext>
            </a:extLst>
          </p:cNvPr>
          <p:cNvSpPr txBox="1"/>
          <p:nvPr/>
        </p:nvSpPr>
        <p:spPr>
          <a:xfrm>
            <a:off x="278379" y="4199259"/>
            <a:ext cx="1810639" cy="646331"/>
          </a:xfrm>
          <a:prstGeom prst="rect">
            <a:avLst/>
          </a:prstGeom>
          <a:noFill/>
        </p:spPr>
        <p:txBody>
          <a:bodyPr wrap="square" rtlCol="0">
            <a:spAutoFit/>
          </a:bodyPr>
          <a:lstStyle/>
          <a:p>
            <a:r>
              <a:rPr lang="fr-FR" dirty="0"/>
              <a:t>Liste non exhaustive </a:t>
            </a:r>
          </a:p>
        </p:txBody>
      </p:sp>
      <p:sp>
        <p:nvSpPr>
          <p:cNvPr id="6" name="Espace réservé du numéro de diapositive 5">
            <a:extLst>
              <a:ext uri="{FF2B5EF4-FFF2-40B4-BE49-F238E27FC236}">
                <a16:creationId xmlns:a16="http://schemas.microsoft.com/office/drawing/2014/main" id="{4F113B8A-B1A7-6D4D-9638-CD679A9796DE}"/>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996602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a:extLst>
              <a:ext uri="{FF2B5EF4-FFF2-40B4-BE49-F238E27FC236}">
                <a16:creationId xmlns:a16="http://schemas.microsoft.com/office/drawing/2014/main" id="{74D62A22-1775-9A42-868E-B25E7D726ED0}"/>
              </a:ext>
            </a:extLst>
          </p:cNvPr>
          <p:cNvGraphicFramePr/>
          <p:nvPr/>
        </p:nvGraphicFramePr>
        <p:xfrm>
          <a:off x="3477510" y="148992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re 3">
            <a:extLst>
              <a:ext uri="{FF2B5EF4-FFF2-40B4-BE49-F238E27FC236}">
                <a16:creationId xmlns:a16="http://schemas.microsoft.com/office/drawing/2014/main" id="{18942CDC-FA35-FD47-B22D-C2458FAE6328}"/>
              </a:ext>
            </a:extLst>
          </p:cNvPr>
          <p:cNvSpPr>
            <a:spLocks noGrp="1"/>
          </p:cNvSpPr>
          <p:nvPr>
            <p:ph type="title"/>
          </p:nvPr>
        </p:nvSpPr>
        <p:spPr/>
        <p:txBody>
          <a:bodyPr/>
          <a:lstStyle/>
          <a:p>
            <a:r>
              <a:rPr lang="fr-FR" dirty="0"/>
              <a:t>Thérapies passives</a:t>
            </a:r>
          </a:p>
        </p:txBody>
      </p:sp>
      <p:sp>
        <p:nvSpPr>
          <p:cNvPr id="5" name="ZoneTexte 4">
            <a:extLst>
              <a:ext uri="{FF2B5EF4-FFF2-40B4-BE49-F238E27FC236}">
                <a16:creationId xmlns:a16="http://schemas.microsoft.com/office/drawing/2014/main" id="{82F4213D-4CEA-8341-AF21-0B12F75B2754}"/>
              </a:ext>
            </a:extLst>
          </p:cNvPr>
          <p:cNvSpPr txBox="1"/>
          <p:nvPr/>
        </p:nvSpPr>
        <p:spPr>
          <a:xfrm>
            <a:off x="1319613" y="3759293"/>
            <a:ext cx="2518505" cy="369332"/>
          </a:xfrm>
          <a:prstGeom prst="rect">
            <a:avLst/>
          </a:prstGeom>
          <a:noFill/>
        </p:spPr>
        <p:txBody>
          <a:bodyPr wrap="square" rtlCol="0">
            <a:spAutoFit/>
          </a:bodyPr>
          <a:lstStyle/>
          <a:p>
            <a:r>
              <a:rPr lang="fr-FR" dirty="0"/>
              <a:t>Liste non exhaustive </a:t>
            </a:r>
          </a:p>
        </p:txBody>
      </p:sp>
      <p:sp>
        <p:nvSpPr>
          <p:cNvPr id="6" name="Espace réservé du numéro de diapositive 5">
            <a:extLst>
              <a:ext uri="{FF2B5EF4-FFF2-40B4-BE49-F238E27FC236}">
                <a16:creationId xmlns:a16="http://schemas.microsoft.com/office/drawing/2014/main" id="{E2A08974-F556-E841-908C-39E5465DAD36}"/>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205694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3CE589-4B68-B44C-8BB0-B54A61CEEAE1}"/>
              </a:ext>
            </a:extLst>
          </p:cNvPr>
          <p:cNvSpPr>
            <a:spLocks noGrp="1"/>
          </p:cNvSpPr>
          <p:nvPr>
            <p:ph type="title"/>
          </p:nvPr>
        </p:nvSpPr>
        <p:spPr/>
        <p:txBody>
          <a:bodyPr/>
          <a:lstStyle/>
          <a:p>
            <a:r>
              <a:rPr lang="fr-FR" dirty="0"/>
              <a:t>Symptomatologie à connaitre en oncologie </a:t>
            </a:r>
          </a:p>
        </p:txBody>
      </p:sp>
      <p:sp>
        <p:nvSpPr>
          <p:cNvPr id="3" name="ZoneTexte 2">
            <a:extLst>
              <a:ext uri="{FF2B5EF4-FFF2-40B4-BE49-F238E27FC236}">
                <a16:creationId xmlns:a16="http://schemas.microsoft.com/office/drawing/2014/main" id="{8DA0E8E7-8E2F-8C45-AE55-A1E820C274AB}"/>
              </a:ext>
            </a:extLst>
          </p:cNvPr>
          <p:cNvSpPr txBox="1"/>
          <p:nvPr/>
        </p:nvSpPr>
        <p:spPr>
          <a:xfrm>
            <a:off x="575893" y="2079321"/>
            <a:ext cx="7002353" cy="4031873"/>
          </a:xfrm>
          <a:prstGeom prst="rect">
            <a:avLst/>
          </a:prstGeom>
          <a:noFill/>
        </p:spPr>
        <p:txBody>
          <a:bodyPr wrap="square" rtlCol="0">
            <a:spAutoFit/>
          </a:bodyPr>
          <a:lstStyle/>
          <a:p>
            <a:pPr marL="285750" indent="-285750">
              <a:buFontTx/>
              <a:buChar char="-"/>
            </a:pPr>
            <a:r>
              <a:rPr lang="fr-FR" sz="3200" dirty="0"/>
              <a:t>Fatigue et fatigabilité</a:t>
            </a:r>
          </a:p>
          <a:p>
            <a:pPr marL="285750" indent="-285750">
              <a:buFontTx/>
              <a:buChar char="-"/>
            </a:pPr>
            <a:endParaRPr lang="fr-FR" sz="3200" dirty="0"/>
          </a:p>
          <a:p>
            <a:pPr marL="285750" indent="-285750">
              <a:buFontTx/>
              <a:buChar char="-"/>
            </a:pPr>
            <a:endParaRPr lang="fr-FR" sz="3200" dirty="0"/>
          </a:p>
          <a:p>
            <a:pPr marL="285750" indent="-285750">
              <a:buFontTx/>
              <a:buChar char="-"/>
            </a:pPr>
            <a:r>
              <a:rPr lang="fr-FR" sz="3200" dirty="0"/>
              <a:t>Douleur</a:t>
            </a:r>
          </a:p>
          <a:p>
            <a:pPr marL="285750" indent="-285750">
              <a:buFontTx/>
              <a:buChar char="-"/>
            </a:pPr>
            <a:endParaRPr lang="fr-FR" sz="3200" dirty="0"/>
          </a:p>
          <a:p>
            <a:pPr marL="285750" indent="-285750">
              <a:buFontTx/>
              <a:buChar char="-"/>
            </a:pPr>
            <a:endParaRPr lang="fr-FR" sz="3200" dirty="0"/>
          </a:p>
          <a:p>
            <a:pPr marL="285750" indent="-285750">
              <a:buFontTx/>
              <a:buChar char="-"/>
            </a:pPr>
            <a:endParaRPr lang="fr-FR" sz="3200" dirty="0"/>
          </a:p>
          <a:p>
            <a:pPr marL="285750" indent="-285750">
              <a:buFontTx/>
              <a:buChar char="-"/>
            </a:pPr>
            <a:r>
              <a:rPr lang="fr-FR" sz="3200" dirty="0"/>
              <a:t>Dyspnée</a:t>
            </a:r>
          </a:p>
        </p:txBody>
      </p:sp>
      <p:pic>
        <p:nvPicPr>
          <p:cNvPr id="4" name="Image 3">
            <a:extLst>
              <a:ext uri="{FF2B5EF4-FFF2-40B4-BE49-F238E27FC236}">
                <a16:creationId xmlns:a16="http://schemas.microsoft.com/office/drawing/2014/main" id="{85D9F353-776D-0048-A1A8-A36526913640}"/>
              </a:ext>
            </a:extLst>
          </p:cNvPr>
          <p:cNvPicPr>
            <a:picLocks noChangeAspect="1"/>
          </p:cNvPicPr>
          <p:nvPr/>
        </p:nvPicPr>
        <p:blipFill rotWithShape="1">
          <a:blip r:embed="rId2"/>
          <a:srcRect t="17724" b="18174"/>
          <a:stretch/>
        </p:blipFill>
        <p:spPr>
          <a:xfrm>
            <a:off x="4463594" y="1892162"/>
            <a:ext cx="2788081" cy="1787210"/>
          </a:xfrm>
          <a:prstGeom prst="rect">
            <a:avLst/>
          </a:prstGeom>
        </p:spPr>
      </p:pic>
      <p:pic>
        <p:nvPicPr>
          <p:cNvPr id="5" name="Image 4">
            <a:extLst>
              <a:ext uri="{FF2B5EF4-FFF2-40B4-BE49-F238E27FC236}">
                <a16:creationId xmlns:a16="http://schemas.microsoft.com/office/drawing/2014/main" id="{61EE2A95-6825-1644-A00C-D2CCD88D4F22}"/>
              </a:ext>
            </a:extLst>
          </p:cNvPr>
          <p:cNvPicPr>
            <a:picLocks noChangeAspect="1"/>
          </p:cNvPicPr>
          <p:nvPr/>
        </p:nvPicPr>
        <p:blipFill>
          <a:blip r:embed="rId3"/>
          <a:stretch>
            <a:fillRect/>
          </a:stretch>
        </p:blipFill>
        <p:spPr>
          <a:xfrm>
            <a:off x="2839502" y="3166063"/>
            <a:ext cx="1850128" cy="1858387"/>
          </a:xfrm>
          <a:prstGeom prst="rect">
            <a:avLst/>
          </a:prstGeom>
        </p:spPr>
      </p:pic>
      <p:pic>
        <p:nvPicPr>
          <p:cNvPr id="6" name="Image 5">
            <a:extLst>
              <a:ext uri="{FF2B5EF4-FFF2-40B4-BE49-F238E27FC236}">
                <a16:creationId xmlns:a16="http://schemas.microsoft.com/office/drawing/2014/main" id="{7AA2FAD8-1D72-BE4D-BBF7-DB20DDDDC521}"/>
              </a:ext>
            </a:extLst>
          </p:cNvPr>
          <p:cNvPicPr>
            <a:picLocks noChangeAspect="1"/>
          </p:cNvPicPr>
          <p:nvPr/>
        </p:nvPicPr>
        <p:blipFill rotWithShape="1">
          <a:blip r:embed="rId4"/>
          <a:srcRect t="25051" r="50635" b="26736"/>
          <a:stretch/>
        </p:blipFill>
        <p:spPr>
          <a:xfrm>
            <a:off x="4925504" y="4214875"/>
            <a:ext cx="2311589" cy="2257650"/>
          </a:xfrm>
          <a:prstGeom prst="rect">
            <a:avLst/>
          </a:prstGeom>
        </p:spPr>
      </p:pic>
      <p:sp>
        <p:nvSpPr>
          <p:cNvPr id="7" name="Espace réservé du numéro de diapositive 6">
            <a:extLst>
              <a:ext uri="{FF2B5EF4-FFF2-40B4-BE49-F238E27FC236}">
                <a16:creationId xmlns:a16="http://schemas.microsoft.com/office/drawing/2014/main" id="{86C2E977-79CC-2948-BC56-58D67848310D}"/>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2617615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D4D2B6-C322-4144-83EC-07DBC9DFE65A}"/>
              </a:ext>
            </a:extLst>
          </p:cNvPr>
          <p:cNvSpPr>
            <a:spLocks noGrp="1"/>
          </p:cNvSpPr>
          <p:nvPr>
            <p:ph type="title"/>
          </p:nvPr>
        </p:nvSpPr>
        <p:spPr/>
        <p:txBody>
          <a:bodyPr/>
          <a:lstStyle/>
          <a:p>
            <a:r>
              <a:rPr lang="fr-FR" dirty="0"/>
              <a:t>Conflits d’intérêts et remerciements</a:t>
            </a:r>
          </a:p>
        </p:txBody>
      </p:sp>
      <p:sp>
        <p:nvSpPr>
          <p:cNvPr id="3" name="Espace réservé du contenu 2">
            <a:extLst>
              <a:ext uri="{FF2B5EF4-FFF2-40B4-BE49-F238E27FC236}">
                <a16:creationId xmlns:a16="http://schemas.microsoft.com/office/drawing/2014/main" id="{0682DA1E-DCEE-8246-AF13-EEA74F5A89AB}"/>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C7714EAB-B63E-CC45-BA8F-087B7C51E1EC}"/>
              </a:ext>
            </a:extLst>
          </p:cNvPr>
          <p:cNvPicPr>
            <a:picLocks noChangeAspect="1"/>
          </p:cNvPicPr>
          <p:nvPr/>
        </p:nvPicPr>
        <p:blipFill>
          <a:blip r:embed="rId2"/>
          <a:stretch>
            <a:fillRect/>
          </a:stretch>
        </p:blipFill>
        <p:spPr>
          <a:xfrm>
            <a:off x="1044656" y="2478568"/>
            <a:ext cx="3189969" cy="1196992"/>
          </a:xfrm>
          <a:prstGeom prst="rect">
            <a:avLst/>
          </a:prstGeom>
        </p:spPr>
      </p:pic>
      <p:pic>
        <p:nvPicPr>
          <p:cNvPr id="5" name="Image 4">
            <a:extLst>
              <a:ext uri="{FF2B5EF4-FFF2-40B4-BE49-F238E27FC236}">
                <a16:creationId xmlns:a16="http://schemas.microsoft.com/office/drawing/2014/main" id="{F2163899-17F4-0D49-9D86-7535AF056F43}"/>
              </a:ext>
            </a:extLst>
          </p:cNvPr>
          <p:cNvPicPr>
            <a:picLocks noChangeAspect="1"/>
          </p:cNvPicPr>
          <p:nvPr/>
        </p:nvPicPr>
        <p:blipFill rotWithShape="1">
          <a:blip r:embed="rId3"/>
          <a:srcRect l="67917" t="36988"/>
          <a:stretch/>
        </p:blipFill>
        <p:spPr>
          <a:xfrm>
            <a:off x="1032588" y="3924913"/>
            <a:ext cx="1865469" cy="1933886"/>
          </a:xfrm>
          <a:prstGeom prst="rect">
            <a:avLst/>
          </a:prstGeom>
        </p:spPr>
      </p:pic>
      <p:sp>
        <p:nvSpPr>
          <p:cNvPr id="6" name="ZoneTexte 5">
            <a:extLst>
              <a:ext uri="{FF2B5EF4-FFF2-40B4-BE49-F238E27FC236}">
                <a16:creationId xmlns:a16="http://schemas.microsoft.com/office/drawing/2014/main" id="{3B73BD3B-098C-BF47-8501-29D15C38F0D3}"/>
              </a:ext>
            </a:extLst>
          </p:cNvPr>
          <p:cNvSpPr txBox="1"/>
          <p:nvPr/>
        </p:nvSpPr>
        <p:spPr>
          <a:xfrm>
            <a:off x="3181610" y="4444014"/>
            <a:ext cx="4784943" cy="646331"/>
          </a:xfrm>
          <a:prstGeom prst="rect">
            <a:avLst/>
          </a:prstGeom>
          <a:noFill/>
        </p:spPr>
        <p:txBody>
          <a:bodyPr wrap="square" rtlCol="0">
            <a:spAutoFit/>
          </a:bodyPr>
          <a:lstStyle/>
          <a:p>
            <a:r>
              <a:rPr lang="fr-FR" dirty="0" err="1"/>
              <a:t>Vaiana</a:t>
            </a:r>
            <a:r>
              <a:rPr lang="fr-FR" dirty="0"/>
              <a:t> Lacroix – IDE Centre Léon Bérard, créatrice de contenu </a:t>
            </a:r>
            <a:r>
              <a:rPr lang="fr-FR" dirty="0" err="1"/>
              <a:t>instragram</a:t>
            </a:r>
            <a:r>
              <a:rPr lang="fr-FR" dirty="0"/>
              <a:t> Vulgarise-moi-ça</a:t>
            </a:r>
          </a:p>
        </p:txBody>
      </p:sp>
      <p:sp>
        <p:nvSpPr>
          <p:cNvPr id="7" name="Espace réservé du numéro de diapositive 6">
            <a:extLst>
              <a:ext uri="{FF2B5EF4-FFF2-40B4-BE49-F238E27FC236}">
                <a16:creationId xmlns:a16="http://schemas.microsoft.com/office/drawing/2014/main" id="{925D604D-59AB-CE45-A1C4-A71D3AD02C97}"/>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2447347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ED641D-A01C-5846-92AE-37CB17AF0C69}"/>
              </a:ext>
            </a:extLst>
          </p:cNvPr>
          <p:cNvSpPr>
            <a:spLocks noGrp="1"/>
          </p:cNvSpPr>
          <p:nvPr>
            <p:ph type="title"/>
          </p:nvPr>
        </p:nvSpPr>
        <p:spPr/>
        <p:txBody>
          <a:bodyPr/>
          <a:lstStyle/>
          <a:p>
            <a:r>
              <a:rPr lang="fr-FR" dirty="0"/>
              <a:t>Fatigue et fatigabilité </a:t>
            </a:r>
          </a:p>
        </p:txBody>
      </p:sp>
      <p:sp>
        <p:nvSpPr>
          <p:cNvPr id="3" name="ZoneTexte 2">
            <a:extLst>
              <a:ext uri="{FF2B5EF4-FFF2-40B4-BE49-F238E27FC236}">
                <a16:creationId xmlns:a16="http://schemas.microsoft.com/office/drawing/2014/main" id="{A86F9521-D1D7-F848-922F-1BFF2F6F63B3}"/>
              </a:ext>
            </a:extLst>
          </p:cNvPr>
          <p:cNvSpPr txBox="1"/>
          <p:nvPr/>
        </p:nvSpPr>
        <p:spPr>
          <a:xfrm>
            <a:off x="475988" y="2029216"/>
            <a:ext cx="11129522" cy="3170099"/>
          </a:xfrm>
          <a:prstGeom prst="rect">
            <a:avLst/>
          </a:prstGeom>
          <a:noFill/>
        </p:spPr>
        <p:txBody>
          <a:bodyPr wrap="square" rtlCol="0">
            <a:spAutoFit/>
          </a:bodyPr>
          <a:lstStyle/>
          <a:p>
            <a:r>
              <a:rPr lang="fr-FR" sz="2000" dirty="0"/>
              <a:t>Fatigue = premier symptôme rapporté par les patients (2/3), et pourtant </a:t>
            </a:r>
            <a:r>
              <a:rPr lang="fr-FR" sz="2000" b="1" dirty="0"/>
              <a:t>sous-diagnostiquée et sous estimée</a:t>
            </a:r>
          </a:p>
          <a:p>
            <a:endParaRPr lang="fr-FR" sz="2000" b="1" dirty="0"/>
          </a:p>
          <a:p>
            <a:pPr marL="285750" indent="-285750">
              <a:buFontTx/>
              <a:buChar char="-"/>
            </a:pPr>
            <a:r>
              <a:rPr lang="fr-FR" sz="2000" dirty="0"/>
              <a:t>Caractère </a:t>
            </a:r>
            <a:r>
              <a:rPr lang="fr-FR" sz="2000" b="1" dirty="0"/>
              <a:t>disproportionné</a:t>
            </a:r>
            <a:r>
              <a:rPr lang="fr-FR" sz="2000" dirty="0"/>
              <a:t> au regard de l’activité réalisée, non soulagée par le </a:t>
            </a:r>
            <a:r>
              <a:rPr lang="fr-FR" sz="2000" b="1" dirty="0"/>
              <a:t>repos</a:t>
            </a:r>
            <a:r>
              <a:rPr lang="fr-FR" sz="2000" dirty="0"/>
              <a:t> ou le </a:t>
            </a:r>
            <a:r>
              <a:rPr lang="fr-FR" sz="2000" b="1" dirty="0"/>
              <a:t>sommeil</a:t>
            </a:r>
          </a:p>
          <a:p>
            <a:r>
              <a:rPr lang="fr-FR" sz="2000" dirty="0"/>
              <a:t> </a:t>
            </a:r>
          </a:p>
          <a:p>
            <a:pPr marL="285750" indent="-285750">
              <a:buFontTx/>
              <a:buChar char="-"/>
            </a:pPr>
            <a:r>
              <a:rPr lang="fr-FR" sz="2000" dirty="0"/>
              <a:t>Peu persister </a:t>
            </a:r>
            <a:r>
              <a:rPr lang="fr-FR" sz="2000" b="1" dirty="0"/>
              <a:t>plusieurs années </a:t>
            </a:r>
            <a:r>
              <a:rPr lang="fr-FR" sz="2000" dirty="0"/>
              <a:t>après l’arrêt des traitements (49 % des patients concernés à 5 ans, 25 % à10 ans, 10 % à 25 ans)</a:t>
            </a:r>
          </a:p>
          <a:p>
            <a:endParaRPr lang="fr-FR" sz="2000" dirty="0"/>
          </a:p>
          <a:p>
            <a:pPr marL="285750" indent="-285750">
              <a:buFont typeface="Symbol" pitchFamily="2" charset="2"/>
              <a:buChar char="Þ"/>
            </a:pPr>
            <a:r>
              <a:rPr lang="fr-FR" sz="2000" b="1" dirty="0"/>
              <a:t>Impact majeur sur la qualité de vie du patient et la vie quotidienne (évaluation globale par l’échelle d’Edmonton)</a:t>
            </a:r>
          </a:p>
        </p:txBody>
      </p:sp>
      <p:sp>
        <p:nvSpPr>
          <p:cNvPr id="4" name="ZoneTexte 3">
            <a:extLst>
              <a:ext uri="{FF2B5EF4-FFF2-40B4-BE49-F238E27FC236}">
                <a16:creationId xmlns:a16="http://schemas.microsoft.com/office/drawing/2014/main" id="{D13E8986-42D2-F14B-9429-B120F410A964}"/>
              </a:ext>
            </a:extLst>
          </p:cNvPr>
          <p:cNvSpPr txBox="1"/>
          <p:nvPr/>
        </p:nvSpPr>
        <p:spPr>
          <a:xfrm>
            <a:off x="8893479" y="6550223"/>
            <a:ext cx="4722312" cy="307777"/>
          </a:xfrm>
          <a:prstGeom prst="rect">
            <a:avLst/>
          </a:prstGeom>
          <a:noFill/>
        </p:spPr>
        <p:txBody>
          <a:bodyPr wrap="square" rtlCol="0">
            <a:spAutoFit/>
          </a:bodyPr>
          <a:lstStyle/>
          <a:p>
            <a:r>
              <a:rPr lang="fr-FR" sz="1400" dirty="0"/>
              <a:t>Référentiel AFSOS Fatigue et cancer (2020)</a:t>
            </a:r>
          </a:p>
        </p:txBody>
      </p:sp>
      <p:sp>
        <p:nvSpPr>
          <p:cNvPr id="5" name="Espace réservé du numéro de diapositive 4">
            <a:extLst>
              <a:ext uri="{FF2B5EF4-FFF2-40B4-BE49-F238E27FC236}">
                <a16:creationId xmlns:a16="http://schemas.microsoft.com/office/drawing/2014/main" id="{D8134554-76C4-9F44-8917-969ED90A73DF}"/>
              </a:ext>
            </a:extLst>
          </p:cNvPr>
          <p:cNvSpPr>
            <a:spLocks noGrp="1"/>
          </p:cNvSpPr>
          <p:nvPr>
            <p:ph type="sldNum" sz="quarter" idx="12"/>
          </p:nvPr>
        </p:nvSpPr>
        <p:spPr/>
        <p:txBody>
          <a:bodyPr/>
          <a:lstStyle/>
          <a:p>
            <a:fld id="{D57F1E4F-1CFF-5643-939E-217C01CDF565}" type="slidenum">
              <a:rPr lang="en-US" smtClean="0"/>
              <a:pPr/>
              <a:t>20</a:t>
            </a:fld>
            <a:endParaRPr lang="en-US" dirty="0"/>
          </a:p>
        </p:txBody>
      </p:sp>
      <p:pic>
        <p:nvPicPr>
          <p:cNvPr id="6" name="Image 5">
            <a:extLst>
              <a:ext uri="{FF2B5EF4-FFF2-40B4-BE49-F238E27FC236}">
                <a16:creationId xmlns:a16="http://schemas.microsoft.com/office/drawing/2014/main" id="{8EE03561-AA01-2541-96CF-60AB2B0567A9}"/>
              </a:ext>
            </a:extLst>
          </p:cNvPr>
          <p:cNvPicPr>
            <a:picLocks noChangeAspect="1"/>
          </p:cNvPicPr>
          <p:nvPr/>
        </p:nvPicPr>
        <p:blipFill>
          <a:blip r:embed="rId2"/>
          <a:stretch>
            <a:fillRect/>
          </a:stretch>
        </p:blipFill>
        <p:spPr>
          <a:xfrm>
            <a:off x="9157765" y="6058496"/>
            <a:ext cx="1400535" cy="525531"/>
          </a:xfrm>
          <a:prstGeom prst="rect">
            <a:avLst/>
          </a:prstGeom>
        </p:spPr>
      </p:pic>
    </p:spTree>
    <p:extLst>
      <p:ext uri="{BB962C8B-B14F-4D97-AF65-F5344CB8AC3E}">
        <p14:creationId xmlns:p14="http://schemas.microsoft.com/office/powerpoint/2010/main" val="2124701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DE64FE5-5377-2B49-B1D2-6F93188DEF67}"/>
              </a:ext>
            </a:extLst>
          </p:cNvPr>
          <p:cNvPicPr>
            <a:picLocks noChangeAspect="1"/>
          </p:cNvPicPr>
          <p:nvPr/>
        </p:nvPicPr>
        <p:blipFill>
          <a:blip r:embed="rId2"/>
          <a:stretch>
            <a:fillRect/>
          </a:stretch>
        </p:blipFill>
        <p:spPr>
          <a:xfrm>
            <a:off x="2951544" y="0"/>
            <a:ext cx="6121319" cy="8161759"/>
          </a:xfrm>
          <a:prstGeom prst="rect">
            <a:avLst/>
          </a:prstGeom>
        </p:spPr>
      </p:pic>
    </p:spTree>
    <p:extLst>
      <p:ext uri="{BB962C8B-B14F-4D97-AF65-F5344CB8AC3E}">
        <p14:creationId xmlns:p14="http://schemas.microsoft.com/office/powerpoint/2010/main" val="2107462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F52A430-F0D3-E146-847A-B90F562780C2}"/>
              </a:ext>
            </a:extLst>
          </p:cNvPr>
          <p:cNvPicPr>
            <a:picLocks noChangeAspect="1"/>
          </p:cNvPicPr>
          <p:nvPr/>
        </p:nvPicPr>
        <p:blipFill>
          <a:blip r:embed="rId2"/>
          <a:stretch>
            <a:fillRect/>
          </a:stretch>
        </p:blipFill>
        <p:spPr>
          <a:xfrm>
            <a:off x="1130168" y="0"/>
            <a:ext cx="9931663" cy="6858000"/>
          </a:xfrm>
          <a:prstGeom prst="rect">
            <a:avLst/>
          </a:prstGeom>
        </p:spPr>
      </p:pic>
      <p:sp>
        <p:nvSpPr>
          <p:cNvPr id="5" name="Espace réservé du numéro de diapositive 4">
            <a:extLst>
              <a:ext uri="{FF2B5EF4-FFF2-40B4-BE49-F238E27FC236}">
                <a16:creationId xmlns:a16="http://schemas.microsoft.com/office/drawing/2014/main" id="{9944D13F-A319-2A4B-8A5A-6C63C232455D}"/>
              </a:ext>
            </a:extLst>
          </p:cNvPr>
          <p:cNvSpPr>
            <a:spLocks noGrp="1"/>
          </p:cNvSpPr>
          <p:nvPr>
            <p:ph type="sldNum" sz="quarter" idx="12"/>
          </p:nvPr>
        </p:nvSpPr>
        <p:spPr/>
        <p:txBody>
          <a:bodyPr/>
          <a:lstStyle/>
          <a:p>
            <a:fld id="{D57F1E4F-1CFF-5643-939E-217C01CDF565}" type="slidenum">
              <a:rPr lang="en-US" smtClean="0"/>
              <a:pPr/>
              <a:t>22</a:t>
            </a:fld>
            <a:endParaRPr lang="en-US" dirty="0"/>
          </a:p>
        </p:txBody>
      </p:sp>
      <p:pic>
        <p:nvPicPr>
          <p:cNvPr id="6" name="Image 5">
            <a:extLst>
              <a:ext uri="{FF2B5EF4-FFF2-40B4-BE49-F238E27FC236}">
                <a16:creationId xmlns:a16="http://schemas.microsoft.com/office/drawing/2014/main" id="{ACDF5580-7467-A44C-A548-1560B969639B}"/>
              </a:ext>
            </a:extLst>
          </p:cNvPr>
          <p:cNvPicPr>
            <a:picLocks noChangeAspect="1"/>
          </p:cNvPicPr>
          <p:nvPr/>
        </p:nvPicPr>
        <p:blipFill>
          <a:blip r:embed="rId3"/>
          <a:stretch>
            <a:fillRect/>
          </a:stretch>
        </p:blipFill>
        <p:spPr>
          <a:xfrm>
            <a:off x="1460600" y="5236694"/>
            <a:ext cx="1400535" cy="525531"/>
          </a:xfrm>
          <a:prstGeom prst="rect">
            <a:avLst/>
          </a:prstGeom>
        </p:spPr>
      </p:pic>
    </p:spTree>
    <p:extLst>
      <p:ext uri="{BB962C8B-B14F-4D97-AF65-F5344CB8AC3E}">
        <p14:creationId xmlns:p14="http://schemas.microsoft.com/office/powerpoint/2010/main" val="1697067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5B06F68-F547-3842-B26E-52D3F53D5B8C}"/>
              </a:ext>
            </a:extLst>
          </p:cNvPr>
          <p:cNvPicPr>
            <a:picLocks noChangeAspect="1"/>
          </p:cNvPicPr>
          <p:nvPr/>
        </p:nvPicPr>
        <p:blipFill>
          <a:blip r:embed="rId2"/>
          <a:stretch>
            <a:fillRect/>
          </a:stretch>
        </p:blipFill>
        <p:spPr>
          <a:xfrm>
            <a:off x="1168465" y="0"/>
            <a:ext cx="9855069" cy="6858000"/>
          </a:xfrm>
          <a:prstGeom prst="rect">
            <a:avLst/>
          </a:prstGeom>
        </p:spPr>
      </p:pic>
      <p:sp>
        <p:nvSpPr>
          <p:cNvPr id="4" name="Espace réservé du numéro de diapositive 3">
            <a:extLst>
              <a:ext uri="{FF2B5EF4-FFF2-40B4-BE49-F238E27FC236}">
                <a16:creationId xmlns:a16="http://schemas.microsoft.com/office/drawing/2014/main" id="{3B5FF8FA-3ECF-6B46-8152-9431E3D19E37}"/>
              </a:ext>
            </a:extLst>
          </p:cNvPr>
          <p:cNvSpPr>
            <a:spLocks noGrp="1"/>
          </p:cNvSpPr>
          <p:nvPr>
            <p:ph type="sldNum" sz="quarter" idx="12"/>
          </p:nvPr>
        </p:nvSpPr>
        <p:spPr/>
        <p:txBody>
          <a:bodyPr/>
          <a:lstStyle/>
          <a:p>
            <a:fld id="{D57F1E4F-1CFF-5643-939E-217C01CDF565}" type="slidenum">
              <a:rPr lang="en-US" smtClean="0"/>
              <a:pPr/>
              <a:t>23</a:t>
            </a:fld>
            <a:endParaRPr lang="en-US" dirty="0"/>
          </a:p>
        </p:txBody>
      </p:sp>
      <p:pic>
        <p:nvPicPr>
          <p:cNvPr id="5" name="Image 4">
            <a:extLst>
              <a:ext uri="{FF2B5EF4-FFF2-40B4-BE49-F238E27FC236}">
                <a16:creationId xmlns:a16="http://schemas.microsoft.com/office/drawing/2014/main" id="{6F62C5D8-7166-5C41-A3E6-23CB82515A38}"/>
              </a:ext>
            </a:extLst>
          </p:cNvPr>
          <p:cNvPicPr>
            <a:picLocks noChangeAspect="1"/>
          </p:cNvPicPr>
          <p:nvPr/>
        </p:nvPicPr>
        <p:blipFill>
          <a:blip r:embed="rId3"/>
          <a:stretch>
            <a:fillRect/>
          </a:stretch>
        </p:blipFill>
        <p:spPr>
          <a:xfrm>
            <a:off x="9622999" y="5156633"/>
            <a:ext cx="1400535" cy="525531"/>
          </a:xfrm>
          <a:prstGeom prst="rect">
            <a:avLst/>
          </a:prstGeom>
        </p:spPr>
      </p:pic>
    </p:spTree>
    <p:extLst>
      <p:ext uri="{BB962C8B-B14F-4D97-AF65-F5344CB8AC3E}">
        <p14:creationId xmlns:p14="http://schemas.microsoft.com/office/powerpoint/2010/main" val="3529299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2A4E6D3-B246-2D45-9216-EFE42E758D9C}"/>
              </a:ext>
            </a:extLst>
          </p:cNvPr>
          <p:cNvSpPr txBox="1"/>
          <p:nvPr/>
        </p:nvSpPr>
        <p:spPr>
          <a:xfrm>
            <a:off x="553453" y="770021"/>
            <a:ext cx="10563726" cy="3170099"/>
          </a:xfrm>
          <a:prstGeom prst="rect">
            <a:avLst/>
          </a:prstGeom>
          <a:noFill/>
        </p:spPr>
        <p:txBody>
          <a:bodyPr wrap="square" rtlCol="0">
            <a:spAutoFit/>
          </a:bodyPr>
          <a:lstStyle/>
          <a:p>
            <a:r>
              <a:rPr lang="fr-FR" sz="2000" dirty="0"/>
              <a:t>Evaluation de la fatigue </a:t>
            </a:r>
          </a:p>
          <a:p>
            <a:pPr marL="285750" indent="-285750">
              <a:buFontTx/>
              <a:buChar char="-"/>
            </a:pPr>
            <a:r>
              <a:rPr lang="fr-FR" sz="2000" dirty="0"/>
              <a:t>Intensité : EVA ou EN avec un seuil &gt; ou = à 4 </a:t>
            </a:r>
          </a:p>
          <a:p>
            <a:pPr marL="285750" indent="-285750">
              <a:buFontTx/>
              <a:buChar char="-"/>
            </a:pPr>
            <a:r>
              <a:rPr lang="fr-FR" sz="2000" dirty="0"/>
              <a:t>Chronologie : date de début, mode, durée, évolution au cours du temps</a:t>
            </a:r>
          </a:p>
          <a:p>
            <a:pPr marL="285750" indent="-285750">
              <a:buFontTx/>
              <a:buChar char="-"/>
            </a:pPr>
            <a:r>
              <a:rPr lang="fr-FR" sz="2000" dirty="0"/>
              <a:t>Facteurs aggravants ou améliorants</a:t>
            </a:r>
          </a:p>
          <a:p>
            <a:pPr marL="285750" indent="-285750">
              <a:buFontTx/>
              <a:buChar char="-"/>
            </a:pPr>
            <a:r>
              <a:rPr lang="fr-FR" sz="2000" dirty="0"/>
              <a:t>Impacts fonctionnels dans les AVQ</a:t>
            </a:r>
          </a:p>
          <a:p>
            <a:pPr marL="285750" indent="-285750">
              <a:buFontTx/>
              <a:buChar char="-"/>
            </a:pPr>
            <a:r>
              <a:rPr lang="fr-FR" sz="2000" dirty="0"/>
              <a:t>Impacts sociaux : travail, famille…</a:t>
            </a:r>
          </a:p>
          <a:p>
            <a:pPr marL="285750" indent="-285750">
              <a:buFontTx/>
              <a:buChar char="-"/>
            </a:pPr>
            <a:r>
              <a:rPr lang="fr-FR" sz="2000" dirty="0"/>
              <a:t>Symptômes associés physiques, émotionnels, cognitifs</a:t>
            </a:r>
          </a:p>
          <a:p>
            <a:r>
              <a:rPr lang="fr-FR" sz="2000" dirty="0"/>
              <a:t>Attentions dépression </a:t>
            </a:r>
            <a:r>
              <a:rPr lang="fr-FR" sz="2000" dirty="0">
                <a:sym typeface="Wingdings" pitchFamily="2" charset="2"/>
              </a:rPr>
              <a:t> la fatigue est un des symptômes </a:t>
            </a:r>
          </a:p>
          <a:p>
            <a:endParaRPr lang="fr-FR" sz="2000" dirty="0">
              <a:sym typeface="Wingdings" pitchFamily="2" charset="2"/>
            </a:endParaRPr>
          </a:p>
          <a:p>
            <a:r>
              <a:rPr lang="fr-FR" sz="2000" dirty="0">
                <a:sym typeface="Wingdings" pitchFamily="2" charset="2"/>
              </a:rPr>
              <a:t>En kiné : TM6, hand grip test, test de lever de chaise --&gt; rester </a:t>
            </a:r>
            <a:r>
              <a:rPr lang="fr-FR" sz="2000" b="1" dirty="0">
                <a:sym typeface="Wingdings" pitchFamily="2" charset="2"/>
              </a:rPr>
              <a:t>fonctionnel</a:t>
            </a:r>
            <a:r>
              <a:rPr lang="fr-FR" sz="2000" dirty="0">
                <a:sym typeface="Wingdings" pitchFamily="2" charset="2"/>
              </a:rPr>
              <a:t> </a:t>
            </a:r>
            <a:endParaRPr lang="fr-FR" sz="2000" dirty="0"/>
          </a:p>
        </p:txBody>
      </p:sp>
      <p:sp>
        <p:nvSpPr>
          <p:cNvPr id="4" name="ZoneTexte 3">
            <a:extLst>
              <a:ext uri="{FF2B5EF4-FFF2-40B4-BE49-F238E27FC236}">
                <a16:creationId xmlns:a16="http://schemas.microsoft.com/office/drawing/2014/main" id="{FF8D3D25-4B81-CC47-A52D-66D6C2871AB1}"/>
              </a:ext>
            </a:extLst>
          </p:cNvPr>
          <p:cNvSpPr txBox="1"/>
          <p:nvPr/>
        </p:nvSpPr>
        <p:spPr>
          <a:xfrm>
            <a:off x="8893479" y="6550223"/>
            <a:ext cx="4722312" cy="307777"/>
          </a:xfrm>
          <a:prstGeom prst="rect">
            <a:avLst/>
          </a:prstGeom>
          <a:noFill/>
        </p:spPr>
        <p:txBody>
          <a:bodyPr wrap="square" rtlCol="0">
            <a:spAutoFit/>
          </a:bodyPr>
          <a:lstStyle/>
          <a:p>
            <a:r>
              <a:rPr lang="fr-FR" sz="1400" dirty="0"/>
              <a:t>Référentiel AFSOS Fatigue et cancer (2020)</a:t>
            </a:r>
          </a:p>
        </p:txBody>
      </p:sp>
      <p:sp>
        <p:nvSpPr>
          <p:cNvPr id="5" name="Rectangle 4">
            <a:extLst>
              <a:ext uri="{FF2B5EF4-FFF2-40B4-BE49-F238E27FC236}">
                <a16:creationId xmlns:a16="http://schemas.microsoft.com/office/drawing/2014/main" id="{A4861625-98FD-284F-8822-77F97433FC9E}"/>
              </a:ext>
            </a:extLst>
          </p:cNvPr>
          <p:cNvSpPr/>
          <p:nvPr/>
        </p:nvSpPr>
        <p:spPr>
          <a:xfrm>
            <a:off x="553453" y="4188092"/>
            <a:ext cx="11116033" cy="1015663"/>
          </a:xfrm>
          <a:prstGeom prst="rect">
            <a:avLst/>
          </a:prstGeom>
        </p:spPr>
        <p:txBody>
          <a:bodyPr wrap="square">
            <a:spAutoFit/>
          </a:bodyPr>
          <a:lstStyle/>
          <a:p>
            <a:r>
              <a:rPr lang="fr-FR" sz="2000" dirty="0"/>
              <a:t>Selon les récentes méta-analyses, </a:t>
            </a:r>
            <a:r>
              <a:rPr lang="fr-FR" sz="2000" b="1" dirty="0"/>
              <a:t>des interventions non médicamenteuses d’activité physique et/ou psychologiques sont efficaces et supérieures aux interventions médicamenteuses </a:t>
            </a:r>
            <a:r>
              <a:rPr lang="fr-FR" sz="2000" dirty="0"/>
              <a:t>pour réduire la fatigue liée au cancer, pendant et après les traitements </a:t>
            </a:r>
            <a:endParaRPr lang="fr-FR" sz="2000" dirty="0">
              <a:effectLst/>
            </a:endParaRPr>
          </a:p>
        </p:txBody>
      </p:sp>
      <p:sp>
        <p:nvSpPr>
          <p:cNvPr id="6" name="Rectangle 5">
            <a:extLst>
              <a:ext uri="{FF2B5EF4-FFF2-40B4-BE49-F238E27FC236}">
                <a16:creationId xmlns:a16="http://schemas.microsoft.com/office/drawing/2014/main" id="{F58C6526-9F8A-B342-B637-09A15EA73692}"/>
              </a:ext>
            </a:extLst>
          </p:cNvPr>
          <p:cNvSpPr/>
          <p:nvPr/>
        </p:nvSpPr>
        <p:spPr>
          <a:xfrm>
            <a:off x="8238548" y="4917256"/>
            <a:ext cx="3223959" cy="369332"/>
          </a:xfrm>
          <a:prstGeom prst="rect">
            <a:avLst/>
          </a:prstGeom>
        </p:spPr>
        <p:txBody>
          <a:bodyPr wrap="none">
            <a:spAutoFit/>
          </a:bodyPr>
          <a:lstStyle/>
          <a:p>
            <a:r>
              <a:rPr lang="fr-FR" i="1" dirty="0" err="1">
                <a:solidFill>
                  <a:srgbClr val="8C1C72"/>
                </a:solidFill>
                <a:latin typeface="Arial" panose="020B0604020202020204" pitchFamily="34" charset="0"/>
              </a:rPr>
              <a:t>Mustian</a:t>
            </a:r>
            <a:r>
              <a:rPr lang="fr-FR" i="1" dirty="0">
                <a:solidFill>
                  <a:srgbClr val="8C1C72"/>
                </a:solidFill>
                <a:latin typeface="Arial" panose="020B0604020202020204" pitchFamily="34" charset="0"/>
              </a:rPr>
              <a:t>, 2017 ; </a:t>
            </a:r>
            <a:r>
              <a:rPr lang="fr-FR" i="1" dirty="0" err="1">
                <a:solidFill>
                  <a:srgbClr val="8C1C72"/>
                </a:solidFill>
                <a:latin typeface="Arial" panose="020B0604020202020204" pitchFamily="34" charset="0"/>
              </a:rPr>
              <a:t>Hilfiker</a:t>
            </a:r>
            <a:r>
              <a:rPr lang="fr-FR" i="1" dirty="0">
                <a:solidFill>
                  <a:srgbClr val="8C1C72"/>
                </a:solidFill>
                <a:latin typeface="Arial" panose="020B0604020202020204" pitchFamily="34" charset="0"/>
              </a:rPr>
              <a:t>, 2018 </a:t>
            </a:r>
            <a:endParaRPr lang="fr-FR" dirty="0">
              <a:effectLst/>
            </a:endParaRPr>
          </a:p>
        </p:txBody>
      </p:sp>
      <p:sp>
        <p:nvSpPr>
          <p:cNvPr id="7" name="ZoneTexte 6">
            <a:extLst>
              <a:ext uri="{FF2B5EF4-FFF2-40B4-BE49-F238E27FC236}">
                <a16:creationId xmlns:a16="http://schemas.microsoft.com/office/drawing/2014/main" id="{B3EEDA17-1FE6-2243-87A6-B0BF4241003D}"/>
              </a:ext>
            </a:extLst>
          </p:cNvPr>
          <p:cNvSpPr txBox="1"/>
          <p:nvPr/>
        </p:nvSpPr>
        <p:spPr>
          <a:xfrm>
            <a:off x="553453" y="5442857"/>
            <a:ext cx="10909054" cy="923330"/>
          </a:xfrm>
          <a:prstGeom prst="rect">
            <a:avLst/>
          </a:prstGeom>
          <a:noFill/>
        </p:spPr>
        <p:txBody>
          <a:bodyPr wrap="square" rtlCol="0">
            <a:spAutoFit/>
          </a:bodyPr>
          <a:lstStyle/>
          <a:p>
            <a:pPr marL="285750" indent="-285750">
              <a:buFont typeface="Wingdings" pitchFamily="2" charset="2"/>
              <a:buChar char="à"/>
            </a:pPr>
            <a:r>
              <a:rPr lang="fr-FR" dirty="0">
                <a:sym typeface="Wingdings" pitchFamily="2" charset="2"/>
              </a:rPr>
              <a:t>APA : régulière spontanée, intensité faible à modérée, exos aérobie avec ou sans </a:t>
            </a:r>
            <a:r>
              <a:rPr lang="fr-FR" dirty="0" err="1">
                <a:sym typeface="Wingdings" pitchFamily="2" charset="2"/>
              </a:rPr>
              <a:t>renfo</a:t>
            </a:r>
            <a:r>
              <a:rPr lang="fr-FR" dirty="0">
                <a:sym typeface="Wingdings" pitchFamily="2" charset="2"/>
              </a:rPr>
              <a:t> musculaire, bénéfices supérieurs quand activité de groupe et supervisés</a:t>
            </a:r>
          </a:p>
          <a:p>
            <a:pPr marL="285750" indent="-285750">
              <a:buFont typeface="Wingdings" pitchFamily="2" charset="2"/>
              <a:buChar char="à"/>
            </a:pPr>
            <a:r>
              <a:rPr lang="fr-FR" dirty="0">
                <a:sym typeface="Wingdings" pitchFamily="2" charset="2"/>
              </a:rPr>
              <a:t>A noter qu’une activité de haute intensité a des effets similaires à l’AP modérée  </a:t>
            </a:r>
            <a:endParaRPr lang="fr-FR" dirty="0"/>
          </a:p>
        </p:txBody>
      </p:sp>
      <p:sp>
        <p:nvSpPr>
          <p:cNvPr id="8" name="Espace réservé du numéro de diapositive 7">
            <a:extLst>
              <a:ext uri="{FF2B5EF4-FFF2-40B4-BE49-F238E27FC236}">
                <a16:creationId xmlns:a16="http://schemas.microsoft.com/office/drawing/2014/main" id="{B961238F-9652-5349-B874-D0E6F16F0EA8}"/>
              </a:ext>
            </a:extLst>
          </p:cNvPr>
          <p:cNvSpPr>
            <a:spLocks noGrp="1"/>
          </p:cNvSpPr>
          <p:nvPr>
            <p:ph type="sldNum" sz="quarter" idx="12"/>
          </p:nvPr>
        </p:nvSpPr>
        <p:spPr/>
        <p:txBody>
          <a:bodyPr/>
          <a:lstStyle/>
          <a:p>
            <a:fld id="{D57F1E4F-1CFF-5643-939E-217C01CDF565}" type="slidenum">
              <a:rPr lang="en-US" smtClean="0"/>
              <a:pPr/>
              <a:t>24</a:t>
            </a:fld>
            <a:endParaRPr lang="en-US" dirty="0"/>
          </a:p>
        </p:txBody>
      </p:sp>
      <p:pic>
        <p:nvPicPr>
          <p:cNvPr id="9" name="Image 8">
            <a:extLst>
              <a:ext uri="{FF2B5EF4-FFF2-40B4-BE49-F238E27FC236}">
                <a16:creationId xmlns:a16="http://schemas.microsoft.com/office/drawing/2014/main" id="{0B94C239-57DD-884B-BA4D-F9DA502094E4}"/>
              </a:ext>
            </a:extLst>
          </p:cNvPr>
          <p:cNvPicPr>
            <a:picLocks noChangeAspect="1"/>
          </p:cNvPicPr>
          <p:nvPr/>
        </p:nvPicPr>
        <p:blipFill>
          <a:blip r:embed="rId2"/>
          <a:stretch>
            <a:fillRect/>
          </a:stretch>
        </p:blipFill>
        <p:spPr>
          <a:xfrm>
            <a:off x="9435856" y="6080959"/>
            <a:ext cx="1400535" cy="525531"/>
          </a:xfrm>
          <a:prstGeom prst="rect">
            <a:avLst/>
          </a:prstGeom>
        </p:spPr>
      </p:pic>
    </p:spTree>
    <p:extLst>
      <p:ext uri="{BB962C8B-B14F-4D97-AF65-F5344CB8AC3E}">
        <p14:creationId xmlns:p14="http://schemas.microsoft.com/office/powerpoint/2010/main" val="550412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4F0605-CD48-1845-98B6-7593740EA0A8}"/>
              </a:ext>
            </a:extLst>
          </p:cNvPr>
          <p:cNvSpPr>
            <a:spLocks noGrp="1"/>
          </p:cNvSpPr>
          <p:nvPr>
            <p:ph type="title"/>
          </p:nvPr>
        </p:nvSpPr>
        <p:spPr/>
        <p:txBody>
          <a:bodyPr/>
          <a:lstStyle/>
          <a:p>
            <a:r>
              <a:rPr lang="fr-FR" dirty="0"/>
              <a:t> Douleur</a:t>
            </a:r>
          </a:p>
        </p:txBody>
      </p:sp>
      <p:graphicFrame>
        <p:nvGraphicFramePr>
          <p:cNvPr id="3" name="Diagramme 2">
            <a:extLst>
              <a:ext uri="{FF2B5EF4-FFF2-40B4-BE49-F238E27FC236}">
                <a16:creationId xmlns:a16="http://schemas.microsoft.com/office/drawing/2014/main" id="{676B001B-EAFB-BC48-A4D0-1467F7BE6BBE}"/>
              </a:ext>
            </a:extLst>
          </p:cNvPr>
          <p:cNvGraphicFramePr/>
          <p:nvPr/>
        </p:nvGraphicFramePr>
        <p:xfrm>
          <a:off x="2032000" y="1913933"/>
          <a:ext cx="7569200" cy="44203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numéro de diapositive 3">
            <a:extLst>
              <a:ext uri="{FF2B5EF4-FFF2-40B4-BE49-F238E27FC236}">
                <a16:creationId xmlns:a16="http://schemas.microsoft.com/office/drawing/2014/main" id="{4F281F63-5662-B942-82A1-F99C2A7EFE0A}"/>
              </a:ext>
            </a:extLst>
          </p:cNvPr>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2712271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9789044-A84F-2A4E-B0E5-63F8521D4B26}"/>
              </a:ext>
            </a:extLst>
          </p:cNvPr>
          <p:cNvSpPr txBox="1"/>
          <p:nvPr/>
        </p:nvSpPr>
        <p:spPr>
          <a:xfrm>
            <a:off x="413656" y="631371"/>
            <a:ext cx="11386457" cy="5693866"/>
          </a:xfrm>
          <a:prstGeom prst="rect">
            <a:avLst/>
          </a:prstGeom>
          <a:noFill/>
        </p:spPr>
        <p:txBody>
          <a:bodyPr wrap="square" rtlCol="0">
            <a:spAutoFit/>
          </a:bodyPr>
          <a:lstStyle/>
          <a:p>
            <a:r>
              <a:rPr lang="fr-FR" sz="2800" dirty="0"/>
              <a:t>Une méthode d’évaluation complète : QQOQCP</a:t>
            </a:r>
          </a:p>
          <a:p>
            <a:pPr marL="285750" indent="-285750">
              <a:buFontTx/>
              <a:buChar char="-"/>
            </a:pPr>
            <a:r>
              <a:rPr lang="fr-FR" sz="2800" b="1" dirty="0"/>
              <a:t>Q</a:t>
            </a:r>
            <a:r>
              <a:rPr lang="fr-FR" sz="2800" dirty="0"/>
              <a:t>uel patient (son rapport à la douleur) ? </a:t>
            </a:r>
          </a:p>
          <a:p>
            <a:pPr marL="285750" indent="-285750">
              <a:buFontTx/>
              <a:buChar char="-"/>
            </a:pPr>
            <a:r>
              <a:rPr lang="fr-FR" sz="2800" b="1" dirty="0"/>
              <a:t>Q</a:t>
            </a:r>
            <a:r>
              <a:rPr lang="fr-FR" sz="2800" dirty="0"/>
              <a:t>uelle(s) douleur(s) ? Cotation (EVA, EN)</a:t>
            </a:r>
          </a:p>
          <a:p>
            <a:pPr marL="285750" indent="-285750">
              <a:buFontTx/>
              <a:buChar char="-"/>
            </a:pPr>
            <a:r>
              <a:rPr lang="fr-FR" sz="2800" b="1" dirty="0"/>
              <a:t>O</a:t>
            </a:r>
            <a:r>
              <a:rPr lang="fr-FR" sz="2800" dirty="0"/>
              <a:t>ù se situe la douleur ? </a:t>
            </a:r>
          </a:p>
          <a:p>
            <a:pPr marL="285750" indent="-285750">
              <a:buFontTx/>
              <a:buChar char="-"/>
            </a:pPr>
            <a:r>
              <a:rPr lang="fr-FR" sz="2800" b="1" dirty="0"/>
              <a:t>Q</a:t>
            </a:r>
            <a:r>
              <a:rPr lang="fr-FR" sz="2800" dirty="0"/>
              <a:t>uand la douleur se réveille-t-elle ? </a:t>
            </a:r>
          </a:p>
          <a:p>
            <a:pPr marL="742950" lvl="1" indent="-285750">
              <a:buFontTx/>
              <a:buChar char="-"/>
            </a:pPr>
            <a:r>
              <a:rPr lang="fr-FR" sz="2800" dirty="0"/>
              <a:t>Notion de douleur de fond, crises douloureuses, douleurs paroxystiques</a:t>
            </a:r>
          </a:p>
          <a:p>
            <a:pPr marL="285750" indent="-285750">
              <a:buFontTx/>
              <a:buChar char="-"/>
            </a:pPr>
            <a:r>
              <a:rPr lang="fr-FR" sz="2800" b="1" dirty="0"/>
              <a:t>C</a:t>
            </a:r>
            <a:r>
              <a:rPr lang="fr-FR" sz="2800" dirty="0"/>
              <a:t>omment la douleur est-elle soulagée et aggravée ?</a:t>
            </a:r>
          </a:p>
          <a:p>
            <a:pPr marL="285750" indent="-285750">
              <a:buFontTx/>
              <a:buChar char="-"/>
            </a:pPr>
            <a:r>
              <a:rPr lang="fr-FR" sz="2800" b="1" dirty="0"/>
              <a:t>P</a:t>
            </a:r>
            <a:r>
              <a:rPr lang="fr-FR" sz="2800" dirty="0"/>
              <a:t>ourquoi cette douleur est présente ? </a:t>
            </a:r>
          </a:p>
          <a:p>
            <a:pPr marL="742950" lvl="1" indent="-285750">
              <a:buFontTx/>
              <a:buChar char="-"/>
            </a:pPr>
            <a:r>
              <a:rPr lang="fr-FR" sz="2800" dirty="0"/>
              <a:t>Explication anatomique, oncologique, inflammatoire, nerveuse </a:t>
            </a:r>
          </a:p>
          <a:p>
            <a:pPr marL="742950" lvl="1" indent="-285750">
              <a:buFontTx/>
              <a:buChar char="-"/>
            </a:pPr>
            <a:r>
              <a:rPr lang="fr-FR" sz="2800" dirty="0"/>
              <a:t>Pas d’explication = </a:t>
            </a:r>
            <a:r>
              <a:rPr lang="fr-FR" sz="2800" b="1" dirty="0">
                <a:solidFill>
                  <a:srgbClr val="FF0000"/>
                </a:solidFill>
              </a:rPr>
              <a:t>RED FLAG</a:t>
            </a:r>
          </a:p>
          <a:p>
            <a:pPr lvl="1"/>
            <a:endParaRPr lang="fr-FR" sz="2800" b="1" dirty="0">
              <a:solidFill>
                <a:srgbClr val="FF0000"/>
              </a:solidFill>
            </a:endParaRPr>
          </a:p>
          <a:p>
            <a:r>
              <a:rPr lang="fr-FR" sz="2800" dirty="0"/>
              <a:t>Faire le point sur les traitements médicamenteux en cours (morphiniques et les complications possibles, analgésie </a:t>
            </a:r>
            <a:r>
              <a:rPr lang="fr-FR" sz="2800" dirty="0" err="1"/>
              <a:t>intrathécale</a:t>
            </a:r>
            <a:r>
              <a:rPr lang="fr-FR" sz="2800" dirty="0"/>
              <a:t>, péridurale)</a:t>
            </a:r>
          </a:p>
        </p:txBody>
      </p:sp>
      <p:sp>
        <p:nvSpPr>
          <p:cNvPr id="4" name="Espace réservé du numéro de diapositive 3">
            <a:extLst>
              <a:ext uri="{FF2B5EF4-FFF2-40B4-BE49-F238E27FC236}">
                <a16:creationId xmlns:a16="http://schemas.microsoft.com/office/drawing/2014/main" id="{4D430F0F-C734-1942-B460-44E14ED45620}"/>
              </a:ext>
            </a:extLst>
          </p:cNvPr>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632766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AB273F6-424A-F24A-A933-144249073918}"/>
              </a:ext>
            </a:extLst>
          </p:cNvPr>
          <p:cNvSpPr txBox="1"/>
          <p:nvPr/>
        </p:nvSpPr>
        <p:spPr>
          <a:xfrm>
            <a:off x="566057" y="805543"/>
            <a:ext cx="9165772" cy="5509200"/>
          </a:xfrm>
          <a:prstGeom prst="rect">
            <a:avLst/>
          </a:prstGeom>
          <a:noFill/>
        </p:spPr>
        <p:txBody>
          <a:bodyPr wrap="square" rtlCol="0">
            <a:spAutoFit/>
          </a:bodyPr>
          <a:lstStyle/>
          <a:p>
            <a:r>
              <a:rPr lang="fr-FR" sz="3200" dirty="0"/>
              <a:t>En kiné : </a:t>
            </a:r>
          </a:p>
          <a:p>
            <a:r>
              <a:rPr lang="fr-FR" sz="3200" dirty="0"/>
              <a:t>- Savoir </a:t>
            </a:r>
            <a:r>
              <a:rPr lang="fr-FR" sz="3200" b="1" dirty="0"/>
              <a:t>évaluer</a:t>
            </a:r>
            <a:r>
              <a:rPr lang="fr-FR" sz="3200" dirty="0"/>
              <a:t> la douleur, ses composantes, sa réductibilité ou ses irritants, repérer des </a:t>
            </a:r>
            <a:r>
              <a:rPr lang="fr-FR" sz="3200" dirty="0">
                <a:solidFill>
                  <a:srgbClr val="FF0000"/>
                </a:solidFill>
              </a:rPr>
              <a:t>douleurs « anormales »</a:t>
            </a:r>
          </a:p>
          <a:p>
            <a:pPr marL="285750" indent="-285750">
              <a:buFontTx/>
              <a:buChar char="-"/>
            </a:pPr>
            <a:r>
              <a:rPr lang="fr-FR" sz="3200" b="1" dirty="0"/>
              <a:t>Savoir composer </a:t>
            </a:r>
            <a:r>
              <a:rPr lang="fr-FR" sz="3200" dirty="0"/>
              <a:t>avec la douleur de fond </a:t>
            </a:r>
          </a:p>
          <a:p>
            <a:pPr marL="285750" indent="-285750">
              <a:buFontTx/>
              <a:buChar char="-"/>
            </a:pPr>
            <a:r>
              <a:rPr lang="fr-FR" sz="3200" b="1" dirty="0"/>
              <a:t>Limiter</a:t>
            </a:r>
            <a:r>
              <a:rPr lang="fr-FR" sz="3200" dirty="0"/>
              <a:t> ou </a:t>
            </a:r>
            <a:r>
              <a:rPr lang="fr-FR" sz="3200" b="1" dirty="0"/>
              <a:t>éviter</a:t>
            </a:r>
            <a:r>
              <a:rPr lang="fr-FR" sz="3200" dirty="0"/>
              <a:t> les douleurs paroxystiques</a:t>
            </a:r>
          </a:p>
          <a:p>
            <a:pPr marL="285750" indent="-285750">
              <a:buFontTx/>
              <a:buChar char="-"/>
            </a:pPr>
            <a:r>
              <a:rPr lang="fr-FR" sz="3200" dirty="0"/>
              <a:t>Soins </a:t>
            </a:r>
            <a:r>
              <a:rPr lang="fr-FR" sz="3200" b="1" dirty="0"/>
              <a:t>infra-douloureux </a:t>
            </a:r>
          </a:p>
          <a:p>
            <a:pPr marL="285750" indent="-285750">
              <a:buFontTx/>
              <a:buChar char="-"/>
            </a:pPr>
            <a:r>
              <a:rPr lang="fr-FR" sz="3200" dirty="0"/>
              <a:t>Techniques </a:t>
            </a:r>
            <a:r>
              <a:rPr lang="fr-FR" sz="3200" b="1" dirty="0"/>
              <a:t>d’analgésie locale ou globale </a:t>
            </a:r>
            <a:r>
              <a:rPr lang="fr-FR" sz="3200" dirty="0"/>
              <a:t>(massage, relaxation, mobilisations douces, mobilisation neuroméningée, thérapie miroir, thermothérapie…)</a:t>
            </a:r>
          </a:p>
        </p:txBody>
      </p:sp>
      <p:pic>
        <p:nvPicPr>
          <p:cNvPr id="3" name="Image 2">
            <a:extLst>
              <a:ext uri="{FF2B5EF4-FFF2-40B4-BE49-F238E27FC236}">
                <a16:creationId xmlns:a16="http://schemas.microsoft.com/office/drawing/2014/main" id="{4E3C35E6-CCE8-D649-BDEB-EBFA27A65EC2}"/>
              </a:ext>
            </a:extLst>
          </p:cNvPr>
          <p:cNvPicPr>
            <a:picLocks noChangeAspect="1"/>
          </p:cNvPicPr>
          <p:nvPr/>
        </p:nvPicPr>
        <p:blipFill>
          <a:blip r:embed="rId2"/>
          <a:stretch>
            <a:fillRect/>
          </a:stretch>
        </p:blipFill>
        <p:spPr>
          <a:xfrm>
            <a:off x="9039679" y="3493163"/>
            <a:ext cx="3152321" cy="3364837"/>
          </a:xfrm>
          <a:prstGeom prst="rect">
            <a:avLst/>
          </a:prstGeom>
        </p:spPr>
      </p:pic>
      <p:sp>
        <p:nvSpPr>
          <p:cNvPr id="4" name="Espace réservé du numéro de diapositive 3">
            <a:extLst>
              <a:ext uri="{FF2B5EF4-FFF2-40B4-BE49-F238E27FC236}">
                <a16:creationId xmlns:a16="http://schemas.microsoft.com/office/drawing/2014/main" id="{305CB23A-8AEF-E844-87B0-5E801C51A9EF}"/>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3626171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F5B4C6-F875-0E43-B432-4133452562F1}"/>
              </a:ext>
            </a:extLst>
          </p:cNvPr>
          <p:cNvSpPr>
            <a:spLocks noGrp="1"/>
          </p:cNvSpPr>
          <p:nvPr>
            <p:ph type="title"/>
          </p:nvPr>
        </p:nvSpPr>
        <p:spPr/>
        <p:txBody>
          <a:bodyPr/>
          <a:lstStyle/>
          <a:p>
            <a:r>
              <a:rPr lang="fr-FR" dirty="0"/>
              <a:t>Dyspnée</a:t>
            </a:r>
          </a:p>
        </p:txBody>
      </p:sp>
      <p:sp>
        <p:nvSpPr>
          <p:cNvPr id="3" name="Rectangle 2">
            <a:extLst>
              <a:ext uri="{FF2B5EF4-FFF2-40B4-BE49-F238E27FC236}">
                <a16:creationId xmlns:a16="http://schemas.microsoft.com/office/drawing/2014/main" id="{07C870C5-57AB-3A46-BAC0-9070934E171C}"/>
              </a:ext>
            </a:extLst>
          </p:cNvPr>
          <p:cNvSpPr/>
          <p:nvPr/>
        </p:nvSpPr>
        <p:spPr>
          <a:xfrm>
            <a:off x="575894" y="2031669"/>
            <a:ext cx="11029616" cy="3693319"/>
          </a:xfrm>
          <a:prstGeom prst="rect">
            <a:avLst/>
          </a:prstGeom>
        </p:spPr>
        <p:txBody>
          <a:bodyPr wrap="square">
            <a:spAutoFit/>
          </a:bodyPr>
          <a:lstStyle/>
          <a:p>
            <a:r>
              <a:rPr lang="fr-FR" sz="2400" dirty="0"/>
              <a:t>Sensation </a:t>
            </a:r>
            <a:r>
              <a:rPr lang="fr-FR" sz="2400" b="1" dirty="0"/>
              <a:t>subjective</a:t>
            </a:r>
            <a:r>
              <a:rPr lang="fr-FR" sz="2400" dirty="0"/>
              <a:t> d’inconfort respiratoire (allant jusqu’à l’étouffement) survenant pour un niveau d’activité usuel, n’entraînant normalement aucune gêne. </a:t>
            </a:r>
            <a:r>
              <a:rPr lang="fr-FR" sz="2400" b="1" dirty="0"/>
              <a:t>Seul le patient </a:t>
            </a:r>
            <a:r>
              <a:rPr lang="fr-FR" sz="2400" dirty="0"/>
              <a:t>est à même de la décrire. </a:t>
            </a:r>
          </a:p>
          <a:p>
            <a:endParaRPr lang="fr-FR" sz="2400" dirty="0"/>
          </a:p>
          <a:p>
            <a:pPr marL="342900" indent="-342900">
              <a:buFont typeface="Wingdings" pitchFamily="2" charset="2"/>
              <a:buChar char="à"/>
            </a:pPr>
            <a:r>
              <a:rPr lang="fr-FR" sz="2400" dirty="0">
                <a:sym typeface="Wingdings" pitchFamily="2" charset="2"/>
              </a:rPr>
              <a:t>C</a:t>
            </a:r>
            <a:r>
              <a:rPr lang="fr-FR" sz="2400" dirty="0"/>
              <a:t>aractère </a:t>
            </a:r>
            <a:r>
              <a:rPr lang="fr-FR" sz="2400" b="1" dirty="0"/>
              <a:t>anxiogène</a:t>
            </a:r>
            <a:r>
              <a:rPr lang="fr-FR" sz="2400" dirty="0"/>
              <a:t>++++, </a:t>
            </a:r>
            <a:r>
              <a:rPr lang="fr-FR" sz="2400" i="1" dirty="0"/>
              <a:t>la peur de s’étouffer étant une des pires qui soit</a:t>
            </a:r>
            <a:r>
              <a:rPr lang="fr-FR" sz="2400" dirty="0"/>
              <a:t>. </a:t>
            </a:r>
          </a:p>
          <a:p>
            <a:pPr marL="342900" indent="-342900">
              <a:buFont typeface="Wingdings" pitchFamily="2" charset="2"/>
              <a:buChar char="à"/>
            </a:pPr>
            <a:endParaRPr lang="fr-FR" sz="2400" dirty="0"/>
          </a:p>
          <a:p>
            <a:r>
              <a:rPr lang="fr-FR" sz="2400" dirty="0">
                <a:sym typeface="Wingdings" pitchFamily="2" charset="2"/>
              </a:rPr>
              <a:t> S</a:t>
            </a:r>
            <a:r>
              <a:rPr lang="fr-FR" sz="2400" dirty="0"/>
              <a:t>ouvent d’origine </a:t>
            </a:r>
            <a:r>
              <a:rPr lang="fr-FR" sz="2400" b="1" dirty="0"/>
              <a:t>multifactorielle</a:t>
            </a:r>
            <a:r>
              <a:rPr lang="fr-FR" sz="2400" dirty="0"/>
              <a:t>, il est difficile de déterminer la part respective de chaque pathologie =&gt; </a:t>
            </a:r>
            <a:r>
              <a:rPr lang="fr-FR" sz="2400" b="1" dirty="0"/>
              <a:t>pluridisciplinarité</a:t>
            </a:r>
            <a:r>
              <a:rPr lang="fr-FR" sz="2400" dirty="0"/>
              <a:t>, associant un traitement </a:t>
            </a:r>
            <a:r>
              <a:rPr lang="fr-FR" sz="2400" b="1" dirty="0"/>
              <a:t>étiologique</a:t>
            </a:r>
            <a:r>
              <a:rPr lang="fr-FR" sz="2400" dirty="0"/>
              <a:t>, un traitement </a:t>
            </a:r>
            <a:r>
              <a:rPr lang="fr-FR" sz="2400" b="1" dirty="0"/>
              <a:t>symptomatique</a:t>
            </a:r>
            <a:r>
              <a:rPr lang="fr-FR" sz="2400" dirty="0"/>
              <a:t> et, le cas échéant, une prise en charge </a:t>
            </a:r>
            <a:r>
              <a:rPr lang="fr-FR" sz="2400" b="1" dirty="0"/>
              <a:t>psychologique</a:t>
            </a:r>
            <a:r>
              <a:rPr lang="fr-FR" sz="2400" dirty="0"/>
              <a:t>. </a:t>
            </a:r>
          </a:p>
          <a:p>
            <a:r>
              <a:rPr lang="fr-FR" dirty="0">
                <a:solidFill>
                  <a:srgbClr val="565656"/>
                </a:solidFill>
                <a:latin typeface="ArialMT"/>
              </a:rPr>
              <a:t> </a:t>
            </a:r>
          </a:p>
        </p:txBody>
      </p:sp>
      <p:sp>
        <p:nvSpPr>
          <p:cNvPr id="4" name="ZoneTexte 3">
            <a:extLst>
              <a:ext uri="{FF2B5EF4-FFF2-40B4-BE49-F238E27FC236}">
                <a16:creationId xmlns:a16="http://schemas.microsoft.com/office/drawing/2014/main" id="{A58AC97D-280C-E643-A83A-2882D99A1AA1}"/>
              </a:ext>
            </a:extLst>
          </p:cNvPr>
          <p:cNvSpPr txBox="1"/>
          <p:nvPr/>
        </p:nvSpPr>
        <p:spPr>
          <a:xfrm>
            <a:off x="8710599" y="6550223"/>
            <a:ext cx="4722312" cy="307777"/>
          </a:xfrm>
          <a:prstGeom prst="rect">
            <a:avLst/>
          </a:prstGeom>
          <a:noFill/>
        </p:spPr>
        <p:txBody>
          <a:bodyPr wrap="square" rtlCol="0">
            <a:spAutoFit/>
          </a:bodyPr>
          <a:lstStyle/>
          <a:p>
            <a:r>
              <a:rPr lang="fr-FR" sz="1400" dirty="0"/>
              <a:t>Référentiel AFSOS Dyspnée et cancer (2020)</a:t>
            </a:r>
          </a:p>
        </p:txBody>
      </p:sp>
      <p:sp>
        <p:nvSpPr>
          <p:cNvPr id="5" name="Espace réservé du numéro de diapositive 4">
            <a:extLst>
              <a:ext uri="{FF2B5EF4-FFF2-40B4-BE49-F238E27FC236}">
                <a16:creationId xmlns:a16="http://schemas.microsoft.com/office/drawing/2014/main" id="{620D07A1-6B6A-344E-82C7-3D42267968B9}"/>
              </a:ext>
            </a:extLst>
          </p:cNvPr>
          <p:cNvSpPr>
            <a:spLocks noGrp="1"/>
          </p:cNvSpPr>
          <p:nvPr>
            <p:ph type="sldNum" sz="quarter" idx="12"/>
          </p:nvPr>
        </p:nvSpPr>
        <p:spPr/>
        <p:txBody>
          <a:bodyPr/>
          <a:lstStyle/>
          <a:p>
            <a:fld id="{D57F1E4F-1CFF-5643-939E-217C01CDF565}" type="slidenum">
              <a:rPr lang="en-US" smtClean="0"/>
              <a:pPr/>
              <a:t>28</a:t>
            </a:fld>
            <a:endParaRPr lang="en-US" dirty="0"/>
          </a:p>
        </p:txBody>
      </p:sp>
      <p:pic>
        <p:nvPicPr>
          <p:cNvPr id="6" name="Image 5">
            <a:extLst>
              <a:ext uri="{FF2B5EF4-FFF2-40B4-BE49-F238E27FC236}">
                <a16:creationId xmlns:a16="http://schemas.microsoft.com/office/drawing/2014/main" id="{100DBB89-9536-6044-AA77-ABF757ADB683}"/>
              </a:ext>
            </a:extLst>
          </p:cNvPr>
          <p:cNvPicPr>
            <a:picLocks noChangeAspect="1"/>
          </p:cNvPicPr>
          <p:nvPr/>
        </p:nvPicPr>
        <p:blipFill>
          <a:blip r:embed="rId2"/>
          <a:stretch>
            <a:fillRect/>
          </a:stretch>
        </p:blipFill>
        <p:spPr>
          <a:xfrm>
            <a:off x="9157765" y="6058496"/>
            <a:ext cx="1400535" cy="525531"/>
          </a:xfrm>
          <a:prstGeom prst="rect">
            <a:avLst/>
          </a:prstGeom>
        </p:spPr>
      </p:pic>
    </p:spTree>
    <p:extLst>
      <p:ext uri="{BB962C8B-B14F-4D97-AF65-F5344CB8AC3E}">
        <p14:creationId xmlns:p14="http://schemas.microsoft.com/office/powerpoint/2010/main" val="2904051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720913-2247-1C4D-A5A7-673E7B96F963}"/>
              </a:ext>
            </a:extLst>
          </p:cNvPr>
          <p:cNvSpPr/>
          <p:nvPr/>
        </p:nvSpPr>
        <p:spPr>
          <a:xfrm>
            <a:off x="624469" y="1739579"/>
            <a:ext cx="10972800" cy="3785652"/>
          </a:xfrm>
          <a:prstGeom prst="rect">
            <a:avLst/>
          </a:prstGeom>
        </p:spPr>
        <p:txBody>
          <a:bodyPr wrap="square">
            <a:spAutoFit/>
          </a:bodyPr>
          <a:lstStyle/>
          <a:p>
            <a:r>
              <a:rPr lang="fr-FR" sz="2400" dirty="0"/>
              <a:t>- </a:t>
            </a:r>
            <a:r>
              <a:rPr lang="fr-FR" sz="2400" b="1" dirty="0"/>
              <a:t>70 % des </a:t>
            </a:r>
            <a:r>
              <a:rPr lang="fr-FR" sz="2400" dirty="0"/>
              <a:t>patients atteints de cancer souffrent de dyspnée dans les </a:t>
            </a:r>
            <a:r>
              <a:rPr lang="fr-FR" sz="2400" b="1" dirty="0"/>
              <a:t>6 dernières semaines de vie.</a:t>
            </a:r>
          </a:p>
          <a:p>
            <a:r>
              <a:rPr lang="fr-FR" sz="2400" dirty="0"/>
              <a:t>Fréquente </a:t>
            </a:r>
            <a:r>
              <a:rPr lang="fr-FR" sz="2400" b="1" dirty="0"/>
              <a:t>dissociation</a:t>
            </a:r>
            <a:r>
              <a:rPr lang="fr-FR" sz="2400" dirty="0"/>
              <a:t> entre les </a:t>
            </a:r>
            <a:r>
              <a:rPr lang="fr-FR" sz="2400" b="1" dirty="0"/>
              <a:t>sensations</a:t>
            </a:r>
            <a:r>
              <a:rPr lang="fr-FR" sz="2400" dirty="0"/>
              <a:t> rapportées et les </a:t>
            </a:r>
            <a:r>
              <a:rPr lang="fr-FR" sz="2400" b="1" dirty="0"/>
              <a:t>chiffres</a:t>
            </a:r>
            <a:r>
              <a:rPr lang="fr-FR" sz="2400" dirty="0"/>
              <a:t> objectifs de mesure des performances. </a:t>
            </a:r>
          </a:p>
          <a:p>
            <a:r>
              <a:rPr lang="fr-FR" sz="2400" dirty="0"/>
              <a:t>Ni la mesure de la fréquence respiratoire, ni celle de la saturation artérielle en oxygène, ni les gaz du sang n’évaluent efficacement la dyspnée. Dans le contexte palliatif terminal, il n’existe souvent pas de relation entre la dyspnée et l’hypoxémie.</a:t>
            </a:r>
          </a:p>
          <a:p>
            <a:endParaRPr lang="fr-FR" sz="2400" dirty="0"/>
          </a:p>
          <a:p>
            <a:r>
              <a:rPr lang="fr-FR" sz="2400" dirty="0"/>
              <a:t>Néanmoins, un </a:t>
            </a:r>
            <a:r>
              <a:rPr lang="fr-FR" sz="2400" b="1" dirty="0"/>
              <a:t>bilan cardio respiratoire kiné peut faire gagner du temps sur le traitement symptomatique et/ou étiologique</a:t>
            </a:r>
          </a:p>
        </p:txBody>
      </p:sp>
      <p:sp>
        <p:nvSpPr>
          <p:cNvPr id="4" name="ZoneTexte 3">
            <a:extLst>
              <a:ext uri="{FF2B5EF4-FFF2-40B4-BE49-F238E27FC236}">
                <a16:creationId xmlns:a16="http://schemas.microsoft.com/office/drawing/2014/main" id="{AE79130F-6B42-8943-8924-0E2C65253912}"/>
              </a:ext>
            </a:extLst>
          </p:cNvPr>
          <p:cNvSpPr txBox="1"/>
          <p:nvPr/>
        </p:nvSpPr>
        <p:spPr>
          <a:xfrm>
            <a:off x="8710599" y="6550223"/>
            <a:ext cx="4722312" cy="307777"/>
          </a:xfrm>
          <a:prstGeom prst="rect">
            <a:avLst/>
          </a:prstGeom>
          <a:noFill/>
        </p:spPr>
        <p:txBody>
          <a:bodyPr wrap="square" rtlCol="0">
            <a:spAutoFit/>
          </a:bodyPr>
          <a:lstStyle/>
          <a:p>
            <a:r>
              <a:rPr lang="fr-FR" sz="1400" dirty="0"/>
              <a:t>Référentiel AFSOS Dyspnée et cancer (2020)</a:t>
            </a:r>
          </a:p>
        </p:txBody>
      </p:sp>
      <p:sp>
        <p:nvSpPr>
          <p:cNvPr id="5" name="Espace réservé du numéro de diapositive 4">
            <a:extLst>
              <a:ext uri="{FF2B5EF4-FFF2-40B4-BE49-F238E27FC236}">
                <a16:creationId xmlns:a16="http://schemas.microsoft.com/office/drawing/2014/main" id="{CDCF8391-32E0-B641-AC44-DFA7C280E26E}"/>
              </a:ext>
            </a:extLst>
          </p:cNvPr>
          <p:cNvSpPr>
            <a:spLocks noGrp="1"/>
          </p:cNvSpPr>
          <p:nvPr>
            <p:ph type="sldNum" sz="quarter" idx="12"/>
          </p:nvPr>
        </p:nvSpPr>
        <p:spPr/>
        <p:txBody>
          <a:bodyPr/>
          <a:lstStyle/>
          <a:p>
            <a:fld id="{D57F1E4F-1CFF-5643-939E-217C01CDF565}" type="slidenum">
              <a:rPr lang="en-US" smtClean="0"/>
              <a:pPr/>
              <a:t>29</a:t>
            </a:fld>
            <a:endParaRPr lang="en-US" dirty="0"/>
          </a:p>
        </p:txBody>
      </p:sp>
      <p:pic>
        <p:nvPicPr>
          <p:cNvPr id="6" name="Image 5">
            <a:extLst>
              <a:ext uri="{FF2B5EF4-FFF2-40B4-BE49-F238E27FC236}">
                <a16:creationId xmlns:a16="http://schemas.microsoft.com/office/drawing/2014/main" id="{6CB2AE1B-E9D1-E947-A657-286B599AA19A}"/>
              </a:ext>
            </a:extLst>
          </p:cNvPr>
          <p:cNvPicPr>
            <a:picLocks noChangeAspect="1"/>
          </p:cNvPicPr>
          <p:nvPr/>
        </p:nvPicPr>
        <p:blipFill>
          <a:blip r:embed="rId2"/>
          <a:stretch>
            <a:fillRect/>
          </a:stretch>
        </p:blipFill>
        <p:spPr>
          <a:xfrm>
            <a:off x="9157765" y="6058496"/>
            <a:ext cx="1400535" cy="525531"/>
          </a:xfrm>
          <a:prstGeom prst="rect">
            <a:avLst/>
          </a:prstGeom>
        </p:spPr>
      </p:pic>
    </p:spTree>
    <p:extLst>
      <p:ext uri="{BB962C8B-B14F-4D97-AF65-F5344CB8AC3E}">
        <p14:creationId xmlns:p14="http://schemas.microsoft.com/office/powerpoint/2010/main" val="3724291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31BE64D-9382-8C4A-ADFA-308FB66769C7}"/>
              </a:ext>
            </a:extLst>
          </p:cNvPr>
          <p:cNvSpPr>
            <a:spLocks noGrp="1"/>
          </p:cNvSpPr>
          <p:nvPr>
            <p:ph type="title"/>
          </p:nvPr>
        </p:nvSpPr>
        <p:spPr/>
        <p:txBody>
          <a:bodyPr/>
          <a:lstStyle/>
          <a:p>
            <a:r>
              <a:rPr lang="fr-FR" dirty="0"/>
              <a:t>Sommaire</a:t>
            </a:r>
          </a:p>
        </p:txBody>
      </p:sp>
      <p:sp>
        <p:nvSpPr>
          <p:cNvPr id="4" name="Espace réservé du contenu 3">
            <a:extLst>
              <a:ext uri="{FF2B5EF4-FFF2-40B4-BE49-F238E27FC236}">
                <a16:creationId xmlns:a16="http://schemas.microsoft.com/office/drawing/2014/main" id="{22ACEFA0-4E10-AC45-8C5E-A35FA955E403}"/>
              </a:ext>
            </a:extLst>
          </p:cNvPr>
          <p:cNvSpPr>
            <a:spLocks noGrp="1"/>
          </p:cNvSpPr>
          <p:nvPr>
            <p:ph idx="1"/>
          </p:nvPr>
        </p:nvSpPr>
        <p:spPr/>
        <p:txBody>
          <a:bodyPr>
            <a:normAutofit fontScale="92500" lnSpcReduction="10000"/>
          </a:bodyPr>
          <a:lstStyle/>
          <a:p>
            <a:r>
              <a:rPr lang="fr-FR" dirty="0"/>
              <a:t>Mécanisme de développement des tumeurs </a:t>
            </a:r>
          </a:p>
          <a:p>
            <a:r>
              <a:rPr lang="fr-FR" dirty="0"/>
              <a:t>Traitements des tumeurs cancéreuses </a:t>
            </a:r>
          </a:p>
          <a:p>
            <a:r>
              <a:rPr lang="fr-FR" dirty="0"/>
              <a:t>Voies d’abord veineux </a:t>
            </a:r>
          </a:p>
          <a:p>
            <a:r>
              <a:rPr lang="fr-FR" dirty="0"/>
              <a:t>PEC globale et le kiné dans tout ça ? </a:t>
            </a:r>
          </a:p>
          <a:p>
            <a:r>
              <a:rPr lang="fr-FR" dirty="0"/>
              <a:t>Flags et TK de rééducation</a:t>
            </a:r>
          </a:p>
          <a:p>
            <a:r>
              <a:rPr lang="fr-FR" dirty="0"/>
              <a:t>Symptomatologie à connaitre en oncologie </a:t>
            </a:r>
          </a:p>
          <a:p>
            <a:pPr lvl="1"/>
            <a:r>
              <a:rPr lang="fr-FR" dirty="0"/>
              <a:t>Fatigue et fatigabilité</a:t>
            </a:r>
          </a:p>
          <a:p>
            <a:pPr lvl="1"/>
            <a:r>
              <a:rPr lang="fr-FR" dirty="0"/>
              <a:t>Douleur</a:t>
            </a:r>
          </a:p>
          <a:p>
            <a:pPr lvl="1"/>
            <a:r>
              <a:rPr lang="fr-FR" dirty="0"/>
              <a:t>Dyspnée </a:t>
            </a:r>
          </a:p>
          <a:p>
            <a:r>
              <a:rPr lang="fr-FR" dirty="0"/>
              <a:t>Soins palliatifs et fin de vie</a:t>
            </a:r>
          </a:p>
        </p:txBody>
      </p:sp>
      <p:sp>
        <p:nvSpPr>
          <p:cNvPr id="2" name="Espace réservé du numéro de diapositive 1">
            <a:extLst>
              <a:ext uri="{FF2B5EF4-FFF2-40B4-BE49-F238E27FC236}">
                <a16:creationId xmlns:a16="http://schemas.microsoft.com/office/drawing/2014/main" id="{E4CE6A7B-AC44-304B-988E-474F18691664}"/>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4181136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D37E01-AED1-4C4D-B154-AE3AC09D7A19}"/>
              </a:ext>
            </a:extLst>
          </p:cNvPr>
          <p:cNvSpPr/>
          <p:nvPr/>
        </p:nvSpPr>
        <p:spPr>
          <a:xfrm>
            <a:off x="435429" y="715596"/>
            <a:ext cx="11168742" cy="5601533"/>
          </a:xfrm>
          <a:prstGeom prst="rect">
            <a:avLst/>
          </a:prstGeom>
        </p:spPr>
        <p:txBody>
          <a:bodyPr wrap="square">
            <a:spAutoFit/>
          </a:bodyPr>
          <a:lstStyle/>
          <a:p>
            <a:r>
              <a:rPr lang="fr-FR" b="1" dirty="0"/>
              <a:t>Mode d’apparition </a:t>
            </a:r>
            <a:r>
              <a:rPr lang="fr-FR" dirty="0"/>
              <a:t>: </a:t>
            </a:r>
            <a:r>
              <a:rPr lang="fr-FR" dirty="0">
                <a:solidFill>
                  <a:srgbClr val="FF0000"/>
                </a:solidFill>
              </a:rPr>
              <a:t>brutal (pensez EP)</a:t>
            </a:r>
            <a:r>
              <a:rPr lang="fr-FR" dirty="0"/>
              <a:t>, progressif, intermittent. </a:t>
            </a:r>
          </a:p>
          <a:p>
            <a:r>
              <a:rPr lang="fr-FR" dirty="0"/>
              <a:t>Signes de gravité : présence de signes d’épuisement (sueurs, tirage, pincement des ailes du nez, balancement thoraco-abdominal), d’hypoxémie (cyanose), d’hypercapnie (agitation, troubles de conscience). </a:t>
            </a:r>
          </a:p>
          <a:p>
            <a:endParaRPr lang="fr-FR" b="1" dirty="0"/>
          </a:p>
          <a:p>
            <a:r>
              <a:rPr lang="fr-FR" b="1" dirty="0"/>
              <a:t>Inspection thoracique </a:t>
            </a:r>
            <a:r>
              <a:rPr lang="fr-FR" dirty="0"/>
              <a:t>: </a:t>
            </a:r>
          </a:p>
          <a:p>
            <a:pPr lvl="1"/>
            <a:r>
              <a:rPr lang="fr-FR" dirty="0"/>
              <a:t>-  FR normale : 12 à 16 cycles/min. La respiration normale comporte une inspiration (active) et une expiration (passive) d’une durée un peu plus longue que l’inspiration (rapport I/E environ 1⁄2). </a:t>
            </a:r>
          </a:p>
          <a:p>
            <a:pPr lvl="1"/>
            <a:r>
              <a:rPr lang="fr-FR" dirty="0"/>
              <a:t>	-  Tachypnée (FR &gt;25cycles/minutes) / bradypnée (FR &lt;15 cycles /minutes). </a:t>
            </a:r>
          </a:p>
          <a:p>
            <a:pPr lvl="2"/>
            <a:r>
              <a:rPr lang="fr-FR" dirty="0"/>
              <a:t>-  Evaluation du temps respiratoire : inspiratoire/expiratoire. </a:t>
            </a:r>
          </a:p>
          <a:p>
            <a:pPr marL="1200150" lvl="2" indent="-285750">
              <a:buFontTx/>
              <a:buChar char="-"/>
            </a:pPr>
            <a:r>
              <a:rPr lang="fr-FR" dirty="0"/>
              <a:t> Recherche d’un bruit audible : cornage, sibilants. </a:t>
            </a:r>
          </a:p>
          <a:p>
            <a:pPr marL="1200150" lvl="2" indent="-285750">
              <a:buFontTx/>
              <a:buChar char="-"/>
            </a:pPr>
            <a:endParaRPr lang="fr-FR" dirty="0"/>
          </a:p>
          <a:p>
            <a:r>
              <a:rPr lang="fr-FR" b="1" dirty="0"/>
              <a:t>Examen cardio pulmonaire : </a:t>
            </a:r>
            <a:endParaRPr lang="fr-FR" dirty="0"/>
          </a:p>
          <a:p>
            <a:pPr marL="285750" indent="-285750">
              <a:buFontTx/>
              <a:buChar char="-"/>
            </a:pPr>
            <a:r>
              <a:rPr lang="fr-FR" dirty="0"/>
              <a:t> Auscultation pulmonaire et cardiaque : temps principal de l’examen physique du patient dyspnéique. </a:t>
            </a:r>
          </a:p>
          <a:p>
            <a:pPr marL="285750" indent="-285750">
              <a:buFontTx/>
              <a:buChar char="-"/>
            </a:pPr>
            <a:r>
              <a:rPr lang="fr-FR" dirty="0"/>
              <a:t>Recherche de signes d’insuffisance cardiaque droite (turgescence jugulaire, reflux hépato- jugulaire, hépatomégalie douloureuse, œdèmes des membres inférieurs) ou gauche (galop, œdèmes des membres inférieurs) et de signes cliniques extra thoraciques (hippocratisme digital, fièvre, altération de l’état général...). </a:t>
            </a:r>
          </a:p>
          <a:p>
            <a:r>
              <a:rPr lang="fr-FR" dirty="0"/>
              <a:t>-  Recherche matité, tympanisme, encombrement bronchique, toux. </a:t>
            </a:r>
          </a:p>
          <a:p>
            <a:r>
              <a:rPr lang="fr-FR" dirty="0"/>
              <a:t>Recherche de signes extra thoraciques ou généraux associés : fièvre, douleur, anxiété, voire panique, thrombose veineuse profonde, ascite, syndrome occlusif, pâleur... </a:t>
            </a:r>
          </a:p>
          <a:p>
            <a:pPr marL="742950" lvl="1" indent="-285750">
              <a:buFont typeface="Arial" panose="020B0604020202020204" pitchFamily="34" charset="0"/>
              <a:buChar char="•"/>
            </a:pPr>
            <a:endParaRPr lang="fr-FR" sz="1600" dirty="0">
              <a:solidFill>
                <a:srgbClr val="0077B2"/>
              </a:solidFill>
              <a:effectLst/>
              <a:latin typeface="ArialMT"/>
            </a:endParaRPr>
          </a:p>
        </p:txBody>
      </p:sp>
      <p:sp>
        <p:nvSpPr>
          <p:cNvPr id="4" name="ZoneTexte 3">
            <a:extLst>
              <a:ext uri="{FF2B5EF4-FFF2-40B4-BE49-F238E27FC236}">
                <a16:creationId xmlns:a16="http://schemas.microsoft.com/office/drawing/2014/main" id="{7BA223A3-B1F6-4A49-89B3-24C14489A6BD}"/>
              </a:ext>
            </a:extLst>
          </p:cNvPr>
          <p:cNvSpPr txBox="1"/>
          <p:nvPr/>
        </p:nvSpPr>
        <p:spPr>
          <a:xfrm>
            <a:off x="8710599" y="6550223"/>
            <a:ext cx="4722312" cy="307777"/>
          </a:xfrm>
          <a:prstGeom prst="rect">
            <a:avLst/>
          </a:prstGeom>
          <a:noFill/>
        </p:spPr>
        <p:txBody>
          <a:bodyPr wrap="square" rtlCol="0">
            <a:spAutoFit/>
          </a:bodyPr>
          <a:lstStyle/>
          <a:p>
            <a:r>
              <a:rPr lang="fr-FR" sz="1400" dirty="0"/>
              <a:t>Référentiel AFSOS Dyspnée et cancer (2020)</a:t>
            </a:r>
          </a:p>
        </p:txBody>
      </p:sp>
      <p:sp>
        <p:nvSpPr>
          <p:cNvPr id="6" name="Espace réservé du numéro de diapositive 5">
            <a:extLst>
              <a:ext uri="{FF2B5EF4-FFF2-40B4-BE49-F238E27FC236}">
                <a16:creationId xmlns:a16="http://schemas.microsoft.com/office/drawing/2014/main" id="{70E37F66-16A3-2246-A761-EEC0EB1784DE}"/>
              </a:ext>
            </a:extLst>
          </p:cNvPr>
          <p:cNvSpPr>
            <a:spLocks noGrp="1"/>
          </p:cNvSpPr>
          <p:nvPr>
            <p:ph type="sldNum" sz="quarter" idx="12"/>
          </p:nvPr>
        </p:nvSpPr>
        <p:spPr/>
        <p:txBody>
          <a:bodyPr/>
          <a:lstStyle/>
          <a:p>
            <a:fld id="{D57F1E4F-1CFF-5643-939E-217C01CDF565}" type="slidenum">
              <a:rPr lang="en-US" smtClean="0"/>
              <a:pPr/>
              <a:t>30</a:t>
            </a:fld>
            <a:endParaRPr lang="en-US" dirty="0"/>
          </a:p>
        </p:txBody>
      </p:sp>
      <p:pic>
        <p:nvPicPr>
          <p:cNvPr id="5" name="Image 4">
            <a:extLst>
              <a:ext uri="{FF2B5EF4-FFF2-40B4-BE49-F238E27FC236}">
                <a16:creationId xmlns:a16="http://schemas.microsoft.com/office/drawing/2014/main" id="{6D95CD7B-5A54-C347-8DDF-F75CD6A2583A}"/>
              </a:ext>
            </a:extLst>
          </p:cNvPr>
          <p:cNvPicPr>
            <a:picLocks noChangeAspect="1"/>
          </p:cNvPicPr>
          <p:nvPr/>
        </p:nvPicPr>
        <p:blipFill>
          <a:blip r:embed="rId2"/>
          <a:stretch>
            <a:fillRect/>
          </a:stretch>
        </p:blipFill>
        <p:spPr>
          <a:xfrm>
            <a:off x="9157765" y="6058496"/>
            <a:ext cx="1400535" cy="525531"/>
          </a:xfrm>
          <a:prstGeom prst="rect">
            <a:avLst/>
          </a:prstGeom>
        </p:spPr>
      </p:pic>
    </p:spTree>
    <p:extLst>
      <p:ext uri="{BB962C8B-B14F-4D97-AF65-F5344CB8AC3E}">
        <p14:creationId xmlns:p14="http://schemas.microsoft.com/office/powerpoint/2010/main" val="29118677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FB1ADAD-0E06-5945-A974-6B10452A5A40}"/>
              </a:ext>
            </a:extLst>
          </p:cNvPr>
          <p:cNvSpPr txBox="1"/>
          <p:nvPr/>
        </p:nvSpPr>
        <p:spPr>
          <a:xfrm>
            <a:off x="577515" y="753979"/>
            <a:ext cx="9015663" cy="5355312"/>
          </a:xfrm>
          <a:prstGeom prst="rect">
            <a:avLst/>
          </a:prstGeom>
          <a:noFill/>
        </p:spPr>
        <p:txBody>
          <a:bodyPr wrap="square" rtlCol="0">
            <a:spAutoFit/>
          </a:bodyPr>
          <a:lstStyle/>
          <a:p>
            <a:r>
              <a:rPr lang="fr-FR" dirty="0"/>
              <a:t>Etiologie possibles de la dyspnée : </a:t>
            </a:r>
          </a:p>
          <a:p>
            <a:pPr marL="285750" indent="-285750">
              <a:buFontTx/>
              <a:buChar char="-"/>
            </a:pPr>
            <a:r>
              <a:rPr lang="fr-FR" dirty="0"/>
              <a:t>Infections broncho pulmonaires</a:t>
            </a:r>
          </a:p>
          <a:p>
            <a:pPr marL="285750" indent="-285750">
              <a:buFontTx/>
              <a:buChar char="-"/>
            </a:pPr>
            <a:r>
              <a:rPr lang="fr-FR" dirty="0"/>
              <a:t>Lymphangite</a:t>
            </a:r>
          </a:p>
          <a:p>
            <a:pPr marL="285750" indent="-285750">
              <a:buFontTx/>
              <a:buChar char="-"/>
            </a:pPr>
            <a:r>
              <a:rPr lang="fr-FR" dirty="0"/>
              <a:t>Epanchement pleural/péricardique</a:t>
            </a:r>
          </a:p>
          <a:p>
            <a:pPr marL="285750" indent="-285750">
              <a:buFontTx/>
              <a:buChar char="-"/>
            </a:pPr>
            <a:r>
              <a:rPr lang="fr-FR" dirty="0" err="1"/>
              <a:t>Thrombo</a:t>
            </a:r>
            <a:r>
              <a:rPr lang="fr-FR" dirty="0"/>
              <a:t>-embolie</a:t>
            </a:r>
          </a:p>
          <a:p>
            <a:pPr marL="285750" indent="-285750">
              <a:buFontTx/>
              <a:buChar char="-"/>
            </a:pPr>
            <a:r>
              <a:rPr lang="fr-FR" dirty="0"/>
              <a:t>OAP</a:t>
            </a:r>
          </a:p>
          <a:p>
            <a:pPr marL="285750" indent="-285750">
              <a:buFontTx/>
              <a:buChar char="-"/>
            </a:pPr>
            <a:r>
              <a:rPr lang="fr-FR" dirty="0"/>
              <a:t>Obstacle trachéo-bronchique</a:t>
            </a:r>
          </a:p>
          <a:p>
            <a:pPr marL="285750" indent="-285750">
              <a:buFontTx/>
              <a:buChar char="-"/>
            </a:pPr>
            <a:r>
              <a:rPr lang="fr-FR" dirty="0"/>
              <a:t>Anémie</a:t>
            </a:r>
          </a:p>
          <a:p>
            <a:pPr marL="285750" indent="-285750">
              <a:buFontTx/>
              <a:buChar char="-"/>
            </a:pPr>
            <a:r>
              <a:rPr lang="fr-FR" dirty="0"/>
              <a:t>Syndrome VCS</a:t>
            </a:r>
          </a:p>
          <a:p>
            <a:pPr marL="285750" indent="-285750">
              <a:buFontTx/>
              <a:buChar char="-"/>
            </a:pPr>
            <a:r>
              <a:rPr lang="fr-FR" dirty="0"/>
              <a:t>Autres : pneumothorax, iatrogénie, ascite..</a:t>
            </a:r>
          </a:p>
          <a:p>
            <a:pPr marL="285750" indent="-285750">
              <a:buFontTx/>
              <a:buChar char="-"/>
            </a:pPr>
            <a:endParaRPr lang="fr-FR" dirty="0"/>
          </a:p>
          <a:p>
            <a:r>
              <a:rPr lang="fr-FR" dirty="0"/>
              <a:t>Symptômes : </a:t>
            </a:r>
          </a:p>
          <a:p>
            <a:pPr marL="285750" indent="-285750">
              <a:buFontTx/>
              <a:buChar char="-"/>
            </a:pPr>
            <a:r>
              <a:rPr lang="fr-FR" dirty="0"/>
              <a:t>Polypnée</a:t>
            </a:r>
          </a:p>
          <a:p>
            <a:pPr marL="285750" indent="-285750">
              <a:buFontTx/>
              <a:buChar char="-"/>
            </a:pPr>
            <a:r>
              <a:rPr lang="fr-FR" dirty="0"/>
              <a:t>Encombrement</a:t>
            </a:r>
          </a:p>
          <a:p>
            <a:pPr marL="285750" indent="-285750">
              <a:buFontTx/>
              <a:buChar char="-"/>
            </a:pPr>
            <a:r>
              <a:rPr lang="fr-FR" dirty="0"/>
              <a:t>Anxiété</a:t>
            </a:r>
          </a:p>
          <a:p>
            <a:pPr marL="285750" indent="-285750">
              <a:buFontTx/>
              <a:buChar char="-"/>
            </a:pPr>
            <a:r>
              <a:rPr lang="fr-FR" dirty="0"/>
              <a:t>Hypoxémie</a:t>
            </a:r>
          </a:p>
          <a:p>
            <a:pPr marL="285750" indent="-285750">
              <a:buFontTx/>
              <a:buChar char="-"/>
            </a:pPr>
            <a:r>
              <a:rPr lang="fr-FR" dirty="0"/>
              <a:t>Hyperthermie &gt; 39°</a:t>
            </a:r>
          </a:p>
          <a:p>
            <a:pPr marL="285750" indent="-285750">
              <a:buFontTx/>
              <a:buChar char="-"/>
            </a:pPr>
            <a:r>
              <a:rPr lang="fr-FR" dirty="0"/>
              <a:t>Spasticité</a:t>
            </a:r>
          </a:p>
          <a:p>
            <a:pPr marL="285750" indent="-285750">
              <a:buFontTx/>
              <a:buChar char="-"/>
            </a:pPr>
            <a:r>
              <a:rPr lang="fr-FR" dirty="0"/>
              <a:t>Autres : sécheresse buccale, douleur, toux </a:t>
            </a:r>
          </a:p>
        </p:txBody>
      </p:sp>
      <p:sp>
        <p:nvSpPr>
          <p:cNvPr id="4" name="ZoneTexte 3">
            <a:extLst>
              <a:ext uri="{FF2B5EF4-FFF2-40B4-BE49-F238E27FC236}">
                <a16:creationId xmlns:a16="http://schemas.microsoft.com/office/drawing/2014/main" id="{A4D2D20F-2BE1-2E46-BB54-B85D2D834959}"/>
              </a:ext>
            </a:extLst>
          </p:cNvPr>
          <p:cNvSpPr txBox="1"/>
          <p:nvPr/>
        </p:nvSpPr>
        <p:spPr>
          <a:xfrm>
            <a:off x="8710599" y="6550223"/>
            <a:ext cx="4722312" cy="307777"/>
          </a:xfrm>
          <a:prstGeom prst="rect">
            <a:avLst/>
          </a:prstGeom>
          <a:noFill/>
        </p:spPr>
        <p:txBody>
          <a:bodyPr wrap="square" rtlCol="0">
            <a:spAutoFit/>
          </a:bodyPr>
          <a:lstStyle/>
          <a:p>
            <a:r>
              <a:rPr lang="fr-FR" sz="1400" dirty="0"/>
              <a:t>Référentiel AFSOS Dyspnée et cancer (2020)</a:t>
            </a:r>
          </a:p>
        </p:txBody>
      </p:sp>
      <p:sp>
        <p:nvSpPr>
          <p:cNvPr id="5" name="Espace réservé du numéro de diapositive 4">
            <a:extLst>
              <a:ext uri="{FF2B5EF4-FFF2-40B4-BE49-F238E27FC236}">
                <a16:creationId xmlns:a16="http://schemas.microsoft.com/office/drawing/2014/main" id="{D4F69428-68C6-5244-A20E-C17A200AA355}"/>
              </a:ext>
            </a:extLst>
          </p:cNvPr>
          <p:cNvSpPr>
            <a:spLocks noGrp="1"/>
          </p:cNvSpPr>
          <p:nvPr>
            <p:ph type="sldNum" sz="quarter" idx="12"/>
          </p:nvPr>
        </p:nvSpPr>
        <p:spPr/>
        <p:txBody>
          <a:bodyPr/>
          <a:lstStyle/>
          <a:p>
            <a:fld id="{D57F1E4F-1CFF-5643-939E-217C01CDF565}" type="slidenum">
              <a:rPr lang="en-US" smtClean="0"/>
              <a:pPr/>
              <a:t>31</a:t>
            </a:fld>
            <a:endParaRPr lang="en-US" dirty="0"/>
          </a:p>
        </p:txBody>
      </p:sp>
      <p:pic>
        <p:nvPicPr>
          <p:cNvPr id="6" name="Image 5">
            <a:extLst>
              <a:ext uri="{FF2B5EF4-FFF2-40B4-BE49-F238E27FC236}">
                <a16:creationId xmlns:a16="http://schemas.microsoft.com/office/drawing/2014/main" id="{14DD567D-35FD-9C4B-BB56-9B359A25E1FB}"/>
              </a:ext>
            </a:extLst>
          </p:cNvPr>
          <p:cNvPicPr>
            <a:picLocks noChangeAspect="1"/>
          </p:cNvPicPr>
          <p:nvPr/>
        </p:nvPicPr>
        <p:blipFill>
          <a:blip r:embed="rId2"/>
          <a:stretch>
            <a:fillRect/>
          </a:stretch>
        </p:blipFill>
        <p:spPr>
          <a:xfrm>
            <a:off x="9157765" y="6058496"/>
            <a:ext cx="1400535" cy="525531"/>
          </a:xfrm>
          <a:prstGeom prst="rect">
            <a:avLst/>
          </a:prstGeom>
        </p:spPr>
      </p:pic>
    </p:spTree>
    <p:extLst>
      <p:ext uri="{BB962C8B-B14F-4D97-AF65-F5344CB8AC3E}">
        <p14:creationId xmlns:p14="http://schemas.microsoft.com/office/powerpoint/2010/main" val="3745777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B682E9-80E8-EB4A-8267-288A7A8DED7A}"/>
              </a:ext>
            </a:extLst>
          </p:cNvPr>
          <p:cNvSpPr/>
          <p:nvPr/>
        </p:nvSpPr>
        <p:spPr>
          <a:xfrm>
            <a:off x="304799" y="1933671"/>
            <a:ext cx="11149263" cy="4524315"/>
          </a:xfrm>
          <a:prstGeom prst="rect">
            <a:avLst/>
          </a:prstGeom>
        </p:spPr>
        <p:txBody>
          <a:bodyPr wrap="square">
            <a:spAutoFit/>
          </a:bodyPr>
          <a:lstStyle/>
          <a:p>
            <a:r>
              <a:rPr lang="fr-FR" sz="2400" dirty="0"/>
              <a:t>Le cancer et ses traitements entrainent une diminution des capacités cardiorespiratoires et musculaires des sujets atteints. </a:t>
            </a:r>
          </a:p>
          <a:p>
            <a:endParaRPr lang="fr-FR" sz="2400" dirty="0"/>
          </a:p>
          <a:p>
            <a:r>
              <a:rPr lang="fr-FR" sz="2400" dirty="0"/>
              <a:t>Ce déconditionnement physique peut entrainer une dyspnée d’effort avec pour conséquence une diminution de l’autonomie, de la qualité de vie, de l’estime de soi et une augmentation de la fatigue (échelle NYHA, Sadoul, MRC).</a:t>
            </a:r>
          </a:p>
          <a:p>
            <a:endParaRPr lang="fr-FR" sz="2400" dirty="0"/>
          </a:p>
          <a:p>
            <a:r>
              <a:rPr lang="fr-FR" sz="2400" b="1" dirty="0"/>
              <a:t>L’activité physique adaptée</a:t>
            </a:r>
            <a:r>
              <a:rPr lang="fr-FR" sz="2400" dirty="0"/>
              <a:t>, initiée dès que possible dans le parcours de soins, permet de prévenir ou corriger ce déconditionnement. </a:t>
            </a:r>
          </a:p>
          <a:p>
            <a:endParaRPr lang="fr-FR" sz="2400" dirty="0">
              <a:effectLst/>
            </a:endParaRPr>
          </a:p>
          <a:p>
            <a:r>
              <a:rPr lang="fr-FR" sz="2400" dirty="0"/>
              <a:t>Devant une dyspnée persistante et invalidante, surtout en soins palliatifs, les </a:t>
            </a:r>
            <a:r>
              <a:rPr lang="fr-FR" sz="2400" b="1" dirty="0"/>
              <a:t>morphiniques</a:t>
            </a:r>
            <a:r>
              <a:rPr lang="fr-FR" sz="2400" dirty="0"/>
              <a:t> sont le seul traitement de référence (bradypnée induite)</a:t>
            </a:r>
            <a:endParaRPr lang="fr-FR" sz="2400" dirty="0">
              <a:effectLst/>
            </a:endParaRPr>
          </a:p>
        </p:txBody>
      </p:sp>
      <p:sp>
        <p:nvSpPr>
          <p:cNvPr id="3" name="Titre 2">
            <a:extLst>
              <a:ext uri="{FF2B5EF4-FFF2-40B4-BE49-F238E27FC236}">
                <a16:creationId xmlns:a16="http://schemas.microsoft.com/office/drawing/2014/main" id="{52A2313D-F489-0148-921F-F4489394FE67}"/>
              </a:ext>
            </a:extLst>
          </p:cNvPr>
          <p:cNvSpPr>
            <a:spLocks noGrp="1"/>
          </p:cNvSpPr>
          <p:nvPr>
            <p:ph type="title"/>
          </p:nvPr>
        </p:nvSpPr>
        <p:spPr/>
        <p:txBody>
          <a:bodyPr/>
          <a:lstStyle/>
          <a:p>
            <a:r>
              <a:rPr lang="fr-FR" dirty="0"/>
              <a:t>Dyspnée chronique </a:t>
            </a:r>
          </a:p>
        </p:txBody>
      </p:sp>
      <p:sp>
        <p:nvSpPr>
          <p:cNvPr id="4" name="ZoneTexte 3">
            <a:extLst>
              <a:ext uri="{FF2B5EF4-FFF2-40B4-BE49-F238E27FC236}">
                <a16:creationId xmlns:a16="http://schemas.microsoft.com/office/drawing/2014/main" id="{985790C3-ED18-B642-BC43-E5920E00A0AE}"/>
              </a:ext>
            </a:extLst>
          </p:cNvPr>
          <p:cNvSpPr txBox="1"/>
          <p:nvPr/>
        </p:nvSpPr>
        <p:spPr>
          <a:xfrm>
            <a:off x="8710599" y="6550223"/>
            <a:ext cx="4722312" cy="307777"/>
          </a:xfrm>
          <a:prstGeom prst="rect">
            <a:avLst/>
          </a:prstGeom>
          <a:noFill/>
        </p:spPr>
        <p:txBody>
          <a:bodyPr wrap="square" rtlCol="0">
            <a:spAutoFit/>
          </a:bodyPr>
          <a:lstStyle/>
          <a:p>
            <a:r>
              <a:rPr lang="fr-FR" sz="1400" dirty="0"/>
              <a:t>Référentiel AFSOS Dyspnée et cancer (2020)</a:t>
            </a:r>
          </a:p>
        </p:txBody>
      </p:sp>
      <p:sp>
        <p:nvSpPr>
          <p:cNvPr id="5" name="Espace réservé du numéro de diapositive 4">
            <a:extLst>
              <a:ext uri="{FF2B5EF4-FFF2-40B4-BE49-F238E27FC236}">
                <a16:creationId xmlns:a16="http://schemas.microsoft.com/office/drawing/2014/main" id="{A3EDE9F7-6D9B-FC45-B8E2-B0E6A9C50B68}"/>
              </a:ext>
            </a:extLst>
          </p:cNvPr>
          <p:cNvSpPr>
            <a:spLocks noGrp="1"/>
          </p:cNvSpPr>
          <p:nvPr>
            <p:ph type="sldNum" sz="quarter" idx="12"/>
          </p:nvPr>
        </p:nvSpPr>
        <p:spPr/>
        <p:txBody>
          <a:bodyPr/>
          <a:lstStyle/>
          <a:p>
            <a:fld id="{D57F1E4F-1CFF-5643-939E-217C01CDF565}" type="slidenum">
              <a:rPr lang="en-US" smtClean="0"/>
              <a:pPr/>
              <a:t>32</a:t>
            </a:fld>
            <a:endParaRPr lang="en-US" dirty="0"/>
          </a:p>
        </p:txBody>
      </p:sp>
      <p:pic>
        <p:nvPicPr>
          <p:cNvPr id="6" name="Image 5">
            <a:extLst>
              <a:ext uri="{FF2B5EF4-FFF2-40B4-BE49-F238E27FC236}">
                <a16:creationId xmlns:a16="http://schemas.microsoft.com/office/drawing/2014/main" id="{CF79E4E8-F597-3643-A478-C0F1633A85E0}"/>
              </a:ext>
            </a:extLst>
          </p:cNvPr>
          <p:cNvPicPr>
            <a:picLocks noChangeAspect="1"/>
          </p:cNvPicPr>
          <p:nvPr/>
        </p:nvPicPr>
        <p:blipFill>
          <a:blip r:embed="rId2"/>
          <a:stretch>
            <a:fillRect/>
          </a:stretch>
        </p:blipFill>
        <p:spPr>
          <a:xfrm>
            <a:off x="9342960" y="6058496"/>
            <a:ext cx="1400535" cy="525531"/>
          </a:xfrm>
          <a:prstGeom prst="rect">
            <a:avLst/>
          </a:prstGeom>
        </p:spPr>
      </p:pic>
    </p:spTree>
    <p:extLst>
      <p:ext uri="{BB962C8B-B14F-4D97-AF65-F5344CB8AC3E}">
        <p14:creationId xmlns:p14="http://schemas.microsoft.com/office/powerpoint/2010/main" val="1364527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71EE70-184B-8B41-B7E5-3E0A2CCD2C8C}"/>
              </a:ext>
            </a:extLst>
          </p:cNvPr>
          <p:cNvSpPr>
            <a:spLocks noGrp="1"/>
          </p:cNvSpPr>
          <p:nvPr>
            <p:ph type="title"/>
          </p:nvPr>
        </p:nvSpPr>
        <p:spPr/>
        <p:txBody>
          <a:bodyPr/>
          <a:lstStyle/>
          <a:p>
            <a:r>
              <a:rPr lang="fr-FR" dirty="0"/>
              <a:t>soins palliatifs et fin de  vie </a:t>
            </a:r>
          </a:p>
        </p:txBody>
      </p:sp>
      <p:sp>
        <p:nvSpPr>
          <p:cNvPr id="3" name="Rectangle 2">
            <a:extLst>
              <a:ext uri="{FF2B5EF4-FFF2-40B4-BE49-F238E27FC236}">
                <a16:creationId xmlns:a16="http://schemas.microsoft.com/office/drawing/2014/main" id="{68C0F344-9560-C34E-A266-6E1E4CAA8CD3}"/>
              </a:ext>
            </a:extLst>
          </p:cNvPr>
          <p:cNvSpPr/>
          <p:nvPr/>
        </p:nvSpPr>
        <p:spPr>
          <a:xfrm>
            <a:off x="487679" y="1983032"/>
            <a:ext cx="10506635" cy="3970318"/>
          </a:xfrm>
          <a:prstGeom prst="rect">
            <a:avLst/>
          </a:prstGeom>
        </p:spPr>
        <p:txBody>
          <a:bodyPr wrap="square">
            <a:spAutoFit/>
          </a:bodyPr>
          <a:lstStyle/>
          <a:p>
            <a:r>
              <a:rPr lang="fr-FR" dirty="0"/>
              <a:t>Soins </a:t>
            </a:r>
            <a:r>
              <a:rPr lang="fr-FR" b="1" dirty="0"/>
              <a:t>actifs</a:t>
            </a:r>
            <a:r>
              <a:rPr lang="fr-FR" dirty="0"/>
              <a:t> et </a:t>
            </a:r>
            <a:r>
              <a:rPr lang="fr-FR" b="1" dirty="0"/>
              <a:t>continus</a:t>
            </a:r>
            <a:r>
              <a:rPr lang="fr-FR" dirty="0"/>
              <a:t>, </a:t>
            </a:r>
            <a:r>
              <a:rPr lang="fr-FR" b="1" dirty="0"/>
              <a:t>interdisciplinaires</a:t>
            </a:r>
            <a:r>
              <a:rPr lang="fr-FR" dirty="0"/>
              <a:t> </a:t>
            </a:r>
          </a:p>
          <a:p>
            <a:r>
              <a:rPr lang="fr-FR" dirty="0"/>
              <a:t>Ils s’adressent au malade en tant que </a:t>
            </a:r>
            <a:r>
              <a:rPr lang="fr-FR" b="1" dirty="0"/>
              <a:t>personne</a:t>
            </a:r>
            <a:r>
              <a:rPr lang="fr-FR" dirty="0"/>
              <a:t>, à sa </a:t>
            </a:r>
            <a:r>
              <a:rPr lang="fr-FR" b="1" dirty="0"/>
              <a:t>famille</a:t>
            </a:r>
            <a:r>
              <a:rPr lang="fr-FR" dirty="0"/>
              <a:t> et à ses </a:t>
            </a:r>
            <a:r>
              <a:rPr lang="fr-FR" b="1" dirty="0"/>
              <a:t>proches</a:t>
            </a:r>
            <a:r>
              <a:rPr lang="fr-FR" dirty="0"/>
              <a:t>. Ils prennent en compte la </a:t>
            </a:r>
            <a:r>
              <a:rPr lang="fr-FR" b="1" dirty="0"/>
              <a:t>globalité</a:t>
            </a:r>
            <a:r>
              <a:rPr lang="fr-FR" dirty="0"/>
              <a:t> de ses besoins </a:t>
            </a:r>
          </a:p>
          <a:p>
            <a:pPr marL="285750" indent="-285750">
              <a:buFont typeface="Wingdings" pitchFamily="2" charset="2"/>
              <a:buChar char="à"/>
            </a:pPr>
            <a:r>
              <a:rPr lang="fr-FR" dirty="0"/>
              <a:t>Mort : processus naturel </a:t>
            </a:r>
          </a:p>
          <a:p>
            <a:endParaRPr lang="fr-FR" dirty="0"/>
          </a:p>
          <a:p>
            <a:r>
              <a:rPr lang="fr-FR" dirty="0">
                <a:effectLst/>
              </a:rPr>
              <a:t>De multiples lois ont été créées, ont évoluées et sont encore en discussion à l’heure actuelle </a:t>
            </a:r>
          </a:p>
          <a:p>
            <a:r>
              <a:rPr lang="fr-FR" dirty="0"/>
              <a:t>- 1991 : introduction des soins palliatifs dans les missions de tous les établissements de santé </a:t>
            </a:r>
            <a:endParaRPr lang="fr-FR" dirty="0">
              <a:effectLst/>
            </a:endParaRPr>
          </a:p>
          <a:p>
            <a:pPr marL="285750" indent="-285750">
              <a:buFontTx/>
              <a:buChar char="-"/>
            </a:pPr>
            <a:r>
              <a:rPr lang="fr-FR" dirty="0"/>
              <a:t>Loi Kouchner (2002) : droit à la dignité </a:t>
            </a:r>
          </a:p>
          <a:p>
            <a:pPr marL="285750" indent="-285750">
              <a:buFontTx/>
              <a:buChar char="-"/>
            </a:pPr>
            <a:r>
              <a:rPr lang="fr-FR" dirty="0">
                <a:effectLst/>
              </a:rPr>
              <a:t>Loi Léonetti (2005) : personne de confiance, directives anticipées, obstination déraisonnable </a:t>
            </a:r>
          </a:p>
          <a:p>
            <a:pPr marL="285750" indent="-285750">
              <a:buFontTx/>
              <a:buChar char="-"/>
            </a:pPr>
            <a:r>
              <a:rPr lang="fr-FR" dirty="0"/>
              <a:t>Loi Claeys Léonetti (2016) : sédation profonde et continue, directives anticipées contraignantes, statut de la personne de confiance renforcée </a:t>
            </a:r>
          </a:p>
          <a:p>
            <a:endParaRPr lang="fr-FR" dirty="0">
              <a:effectLst/>
            </a:endParaRPr>
          </a:p>
          <a:p>
            <a:r>
              <a:rPr lang="fr-FR" dirty="0"/>
              <a:t>Déontologie médicale actuelle : on peut laisser un patient mourir de sa pathologie (arrêt des traitements actifs) mais on ne peut pas le faire mourir (geste euthanasique)  </a:t>
            </a:r>
            <a:endParaRPr lang="fr-FR" dirty="0">
              <a:effectLst/>
            </a:endParaRPr>
          </a:p>
        </p:txBody>
      </p:sp>
      <p:sp>
        <p:nvSpPr>
          <p:cNvPr id="4" name="Espace réservé du numéro de diapositive 3">
            <a:extLst>
              <a:ext uri="{FF2B5EF4-FFF2-40B4-BE49-F238E27FC236}">
                <a16:creationId xmlns:a16="http://schemas.microsoft.com/office/drawing/2014/main" id="{D45EE47F-8178-E341-9708-F053735ABA98}"/>
              </a:ext>
            </a:extLst>
          </p:cNvPr>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547964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4DD4AF-C699-D546-BA59-50278CEA3705}"/>
              </a:ext>
            </a:extLst>
          </p:cNvPr>
          <p:cNvSpPr>
            <a:spLocks noGrp="1"/>
          </p:cNvSpPr>
          <p:nvPr>
            <p:ph type="title"/>
          </p:nvPr>
        </p:nvSpPr>
        <p:spPr/>
        <p:txBody>
          <a:bodyPr/>
          <a:lstStyle/>
          <a:p>
            <a:r>
              <a:rPr lang="fr-FR" dirty="0"/>
              <a:t>Sédation profonde</a:t>
            </a:r>
          </a:p>
        </p:txBody>
      </p:sp>
      <p:sp>
        <p:nvSpPr>
          <p:cNvPr id="3" name="Rectangle 2">
            <a:extLst>
              <a:ext uri="{FF2B5EF4-FFF2-40B4-BE49-F238E27FC236}">
                <a16:creationId xmlns:a16="http://schemas.microsoft.com/office/drawing/2014/main" id="{28FEFAC2-8D9C-7440-B07E-1ADEA72FAB72}"/>
              </a:ext>
            </a:extLst>
          </p:cNvPr>
          <p:cNvSpPr/>
          <p:nvPr/>
        </p:nvSpPr>
        <p:spPr>
          <a:xfrm>
            <a:off x="473335" y="2013228"/>
            <a:ext cx="11263257" cy="2985433"/>
          </a:xfrm>
          <a:prstGeom prst="rect">
            <a:avLst/>
          </a:prstGeom>
        </p:spPr>
        <p:txBody>
          <a:bodyPr wrap="square">
            <a:spAutoFit/>
          </a:bodyPr>
          <a:lstStyle/>
          <a:p>
            <a:r>
              <a:rPr lang="fr-FR" sz="2400" dirty="0"/>
              <a:t>« </a:t>
            </a:r>
            <a:r>
              <a:rPr lang="fr-FR" sz="2400" b="1" dirty="0"/>
              <a:t>Recherche</a:t>
            </a:r>
            <a:r>
              <a:rPr lang="fr-FR" sz="2400" dirty="0"/>
              <a:t>, par des moyens médicamenteux, la diminution de la vigilance </a:t>
            </a:r>
            <a:r>
              <a:rPr lang="fr-FR" sz="2400" b="1" dirty="0"/>
              <a:t>pouvant aller jusqu’à </a:t>
            </a:r>
            <a:r>
              <a:rPr lang="fr-FR" sz="2400" dirty="0"/>
              <a:t>la perte de conscience. Son but est de diminuer ou de faire disparaître la perception d'une situation </a:t>
            </a:r>
            <a:r>
              <a:rPr lang="fr-FR" sz="2400" b="1" dirty="0"/>
              <a:t>vécue comme insupportable par le patient</a:t>
            </a:r>
            <a:r>
              <a:rPr lang="fr-FR" sz="2400" dirty="0"/>
              <a:t>, alors que tous les moyens disponibles et adaptés à cette situation ont pu lui être </a:t>
            </a:r>
            <a:r>
              <a:rPr lang="fr-FR" sz="2400" b="1" dirty="0"/>
              <a:t>proposés et/ou mis en œuvre </a:t>
            </a:r>
            <a:r>
              <a:rPr lang="fr-FR" sz="2400" dirty="0"/>
              <a:t>sans permettre d’obtenir le soulagement escompté. La sédation (...) peut être appliquée de façon </a:t>
            </a:r>
            <a:r>
              <a:rPr lang="fr-FR" sz="2400" b="1" dirty="0"/>
              <a:t>intermittente</a:t>
            </a:r>
            <a:r>
              <a:rPr lang="fr-FR" sz="2400" dirty="0"/>
              <a:t>, </a:t>
            </a:r>
            <a:r>
              <a:rPr lang="fr-FR" sz="2400" b="1" dirty="0"/>
              <a:t>transitoire</a:t>
            </a:r>
            <a:r>
              <a:rPr lang="fr-FR" sz="2400" dirty="0"/>
              <a:t> ou </a:t>
            </a:r>
            <a:r>
              <a:rPr lang="fr-FR" sz="2400" b="1" dirty="0"/>
              <a:t>continue</a:t>
            </a:r>
            <a:r>
              <a:rPr lang="fr-FR" sz="2400" dirty="0"/>
              <a:t>. » </a:t>
            </a:r>
          </a:p>
          <a:p>
            <a:endParaRPr lang="fr-FR" sz="2400" dirty="0"/>
          </a:p>
          <a:p>
            <a:r>
              <a:rPr lang="fr-FR" sz="2000" dirty="0"/>
              <a:t>Recommandations de la SFAP 2009, Afssaps 2010 </a:t>
            </a:r>
            <a:endParaRPr lang="fr-FR" sz="2400" dirty="0">
              <a:effectLst/>
            </a:endParaRPr>
          </a:p>
        </p:txBody>
      </p:sp>
      <p:sp>
        <p:nvSpPr>
          <p:cNvPr id="4" name="Espace réservé du numéro de diapositive 3">
            <a:extLst>
              <a:ext uri="{FF2B5EF4-FFF2-40B4-BE49-F238E27FC236}">
                <a16:creationId xmlns:a16="http://schemas.microsoft.com/office/drawing/2014/main" id="{C662B274-AA30-8E42-831F-BC0A4AFC5DC5}"/>
              </a:ext>
            </a:extLst>
          </p:cNvPr>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2734615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47128DF-192B-A94E-8F22-B71D53F866DF}"/>
              </a:ext>
            </a:extLst>
          </p:cNvPr>
          <p:cNvSpPr txBox="1"/>
          <p:nvPr/>
        </p:nvSpPr>
        <p:spPr>
          <a:xfrm>
            <a:off x="672860" y="862642"/>
            <a:ext cx="10947640" cy="4955203"/>
          </a:xfrm>
          <a:prstGeom prst="rect">
            <a:avLst/>
          </a:prstGeom>
          <a:noFill/>
        </p:spPr>
        <p:txBody>
          <a:bodyPr wrap="square" rtlCol="0">
            <a:spAutoFit/>
          </a:bodyPr>
          <a:lstStyle/>
          <a:p>
            <a:r>
              <a:rPr lang="fr-FR" sz="2800" dirty="0"/>
              <a:t>Usages : </a:t>
            </a:r>
          </a:p>
          <a:p>
            <a:pPr marL="285750" indent="-285750">
              <a:buFontTx/>
              <a:buChar char="-"/>
            </a:pPr>
            <a:r>
              <a:rPr lang="fr-FR" sz="2800" dirty="0"/>
              <a:t>Situations </a:t>
            </a:r>
            <a:r>
              <a:rPr lang="fr-FR" sz="2800" b="1" dirty="0"/>
              <a:t>aigues</a:t>
            </a:r>
            <a:r>
              <a:rPr lang="fr-FR" sz="2800" dirty="0"/>
              <a:t> à risque vital immédiat (hémorragies cataclysmiques, détresse respiratoire asphyxiante)</a:t>
            </a:r>
          </a:p>
          <a:p>
            <a:pPr marL="285750" indent="-285750">
              <a:buFontTx/>
              <a:buChar char="-"/>
            </a:pPr>
            <a:r>
              <a:rPr lang="fr-FR" sz="2800" b="1" dirty="0"/>
              <a:t>Symptômes réfractaires,</a:t>
            </a:r>
            <a:r>
              <a:rPr lang="fr-FR" sz="2800" dirty="0"/>
              <a:t> vécus comme insupportables pour le patient, en phase palliative ou terminale</a:t>
            </a:r>
          </a:p>
          <a:p>
            <a:pPr marL="285750" indent="-285750">
              <a:buFontTx/>
              <a:buChar char="-"/>
            </a:pPr>
            <a:r>
              <a:rPr lang="fr-FR" sz="2800" dirty="0"/>
              <a:t>A la demande du patient, droit conditionnée à des situations particulières (Loi Claeys-Léonetti 2016)</a:t>
            </a:r>
          </a:p>
          <a:p>
            <a:pPr marL="742950" lvl="1" indent="-285750">
              <a:buFontTx/>
              <a:buChar char="-"/>
            </a:pPr>
            <a:r>
              <a:rPr lang="fr-FR" sz="2800" dirty="0"/>
              <a:t>Pathologie incurable</a:t>
            </a:r>
          </a:p>
          <a:p>
            <a:pPr marL="742950" lvl="1" indent="-285750">
              <a:buFontTx/>
              <a:buChar char="-"/>
            </a:pPr>
            <a:r>
              <a:rPr lang="fr-FR" sz="2800" dirty="0"/>
              <a:t>Pronostic de vie à court terme</a:t>
            </a:r>
          </a:p>
          <a:p>
            <a:pPr algn="ctr"/>
            <a:r>
              <a:rPr lang="fr-FR" sz="3200" dirty="0">
                <a:solidFill>
                  <a:srgbClr val="FF0000"/>
                </a:solidFill>
              </a:rPr>
              <a:t>Attention on parle bien de symptômes réfractaires et non de symptômes rebelles </a:t>
            </a:r>
            <a:r>
              <a:rPr lang="fr-FR" sz="2400" dirty="0"/>
              <a:t>! </a:t>
            </a:r>
          </a:p>
        </p:txBody>
      </p:sp>
      <p:sp>
        <p:nvSpPr>
          <p:cNvPr id="3" name="Espace réservé du numéro de diapositive 2">
            <a:extLst>
              <a:ext uri="{FF2B5EF4-FFF2-40B4-BE49-F238E27FC236}">
                <a16:creationId xmlns:a16="http://schemas.microsoft.com/office/drawing/2014/main" id="{EDE33DF2-EA9A-D94D-B226-2A905D9DE4D4}"/>
              </a:ext>
            </a:extLst>
          </p:cNvPr>
          <p:cNvSpPr>
            <a:spLocks noGrp="1"/>
          </p:cNvSpPr>
          <p:nvPr>
            <p:ph type="sldNum" sz="quarter" idx="12"/>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272656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B5F5D92-3BBB-C843-B264-4E8A74F71FD6}"/>
              </a:ext>
            </a:extLst>
          </p:cNvPr>
          <p:cNvSpPr txBox="1"/>
          <p:nvPr/>
        </p:nvSpPr>
        <p:spPr>
          <a:xfrm>
            <a:off x="650239" y="934720"/>
            <a:ext cx="10801531" cy="4708981"/>
          </a:xfrm>
          <a:prstGeom prst="rect">
            <a:avLst/>
          </a:prstGeom>
          <a:noFill/>
        </p:spPr>
        <p:txBody>
          <a:bodyPr wrap="square" rtlCol="0">
            <a:spAutoFit/>
          </a:bodyPr>
          <a:lstStyle/>
          <a:p>
            <a:r>
              <a:rPr lang="fr-FR" sz="2000" dirty="0"/>
              <a:t>Suite à plusieurs affaires médiatisées et à une demande croissante des collectifs patients et des soignants, E. Macron a lancé en 2022 un comité consultatif national d’éthique pour les sciences de la vie et de la santé sur les questions d’éthiques relatives aux situations de fin de vie.</a:t>
            </a:r>
          </a:p>
          <a:p>
            <a:endParaRPr lang="fr-FR" sz="2000" dirty="0"/>
          </a:p>
          <a:p>
            <a:r>
              <a:rPr lang="fr-FR" sz="2000" dirty="0"/>
              <a:t>Avis CCNE n°139 (13/09/2022) : </a:t>
            </a:r>
          </a:p>
          <a:p>
            <a:pPr marL="285750" indent="-285750">
              <a:buFontTx/>
              <a:buChar char="-"/>
            </a:pPr>
            <a:r>
              <a:rPr lang="fr-FR" sz="2000" dirty="0"/>
              <a:t>Ouvre la voie à une possible légalisation d’une </a:t>
            </a:r>
            <a:r>
              <a:rPr lang="fr-FR" sz="2000" b="1" dirty="0"/>
              <a:t>aide active à mourir </a:t>
            </a:r>
            <a:r>
              <a:rPr lang="fr-FR" sz="2000" dirty="0"/>
              <a:t>(AMM) en France</a:t>
            </a:r>
          </a:p>
          <a:p>
            <a:pPr marL="285750" indent="-285750">
              <a:buFontTx/>
              <a:buChar char="-"/>
            </a:pPr>
            <a:r>
              <a:rPr lang="fr-FR" sz="2000" dirty="0"/>
              <a:t>Insiste dans le même temps sur la nécessité d’imposer le </a:t>
            </a:r>
            <a:r>
              <a:rPr lang="fr-FR" sz="2000" b="1" dirty="0"/>
              <a:t>développement des soins palliatifs </a:t>
            </a:r>
            <a:r>
              <a:rPr lang="fr-FR" sz="2000" dirty="0"/>
              <a:t>(moyens, formation, culture) comme priorité des politiques de santé</a:t>
            </a:r>
          </a:p>
          <a:p>
            <a:pPr marL="285750" indent="-285750">
              <a:buFontTx/>
              <a:buChar char="-"/>
            </a:pPr>
            <a:r>
              <a:rPr lang="fr-FR" sz="2000" dirty="0"/>
              <a:t>Pose comme pendant nécessaire du </a:t>
            </a:r>
            <a:r>
              <a:rPr lang="fr-FR" sz="2000" b="1" dirty="0"/>
              <a:t>respect de l’autonomie </a:t>
            </a:r>
            <a:r>
              <a:rPr lang="fr-FR" sz="2000" dirty="0"/>
              <a:t>la protection des plus vulnérables </a:t>
            </a:r>
          </a:p>
          <a:p>
            <a:pPr marL="285750" indent="-285750">
              <a:buFontTx/>
              <a:buChar char="-"/>
            </a:pPr>
            <a:r>
              <a:rPr lang="fr-FR" sz="2000" dirty="0"/>
              <a:t>Pose que la fin de vie restera toujours une </a:t>
            </a:r>
            <a:r>
              <a:rPr lang="fr-FR" sz="2000" b="1" dirty="0"/>
              <a:t>épreuve physique et existentielle</a:t>
            </a:r>
            <a:r>
              <a:rPr lang="fr-FR" sz="2000" dirty="0"/>
              <a:t>, légalisation ou non d’une AMM</a:t>
            </a:r>
          </a:p>
          <a:p>
            <a:pPr marL="285750" indent="-285750">
              <a:buFontTx/>
              <a:buChar char="-"/>
            </a:pPr>
            <a:r>
              <a:rPr lang="fr-FR" sz="2000" dirty="0"/>
              <a:t>Met en garde sur le </a:t>
            </a:r>
            <a:r>
              <a:rPr lang="fr-FR" sz="2000" b="1" dirty="0"/>
              <a:t>risque d’affaiblissement </a:t>
            </a:r>
            <a:r>
              <a:rPr lang="fr-FR" sz="2000" dirty="0"/>
              <a:t>des soins relationnels et du devoir d’accompagnement</a:t>
            </a:r>
          </a:p>
          <a:p>
            <a:pPr marL="285750" indent="-285750">
              <a:buFontTx/>
              <a:buChar char="-"/>
            </a:pPr>
            <a:r>
              <a:rPr lang="fr-FR" sz="2000" dirty="0"/>
              <a:t>Alerte sur la </a:t>
            </a:r>
            <a:r>
              <a:rPr lang="fr-FR" sz="2000" b="1" dirty="0"/>
              <a:t>crise structurelle </a:t>
            </a:r>
            <a:r>
              <a:rPr lang="fr-FR" sz="2000" dirty="0"/>
              <a:t>et morale que traverse le système de santé : moment inopportun pour modifier la législation </a:t>
            </a:r>
          </a:p>
        </p:txBody>
      </p:sp>
      <p:sp>
        <p:nvSpPr>
          <p:cNvPr id="3" name="Espace réservé du numéro de diapositive 2">
            <a:extLst>
              <a:ext uri="{FF2B5EF4-FFF2-40B4-BE49-F238E27FC236}">
                <a16:creationId xmlns:a16="http://schemas.microsoft.com/office/drawing/2014/main" id="{3EFC5031-876D-EE43-BA2C-4DEB580D1D62}"/>
              </a:ext>
            </a:extLst>
          </p:cNvPr>
          <p:cNvSpPr>
            <a:spLocks noGrp="1"/>
          </p:cNvSpPr>
          <p:nvPr>
            <p:ph type="sldNum" sz="quarter" idx="12"/>
          </p:nvPr>
        </p:nvSpPr>
        <p:spPr/>
        <p:txBody>
          <a:bodyPr/>
          <a:lstStyle/>
          <a:p>
            <a:fld id="{D57F1E4F-1CFF-5643-939E-217C01CDF565}" type="slidenum">
              <a:rPr lang="en-US" smtClean="0"/>
              <a:pPr/>
              <a:t>36</a:t>
            </a:fld>
            <a:endParaRPr lang="en-US" dirty="0"/>
          </a:p>
        </p:txBody>
      </p:sp>
    </p:spTree>
    <p:extLst>
      <p:ext uri="{BB962C8B-B14F-4D97-AF65-F5344CB8AC3E}">
        <p14:creationId xmlns:p14="http://schemas.microsoft.com/office/powerpoint/2010/main" val="16356422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52713BA-EA2B-EF4D-9A34-93FDC2879209}"/>
              </a:ext>
            </a:extLst>
          </p:cNvPr>
          <p:cNvSpPr txBox="1"/>
          <p:nvPr/>
        </p:nvSpPr>
        <p:spPr>
          <a:xfrm>
            <a:off x="508000" y="725714"/>
            <a:ext cx="10682514" cy="461665"/>
          </a:xfrm>
          <a:prstGeom prst="rect">
            <a:avLst/>
          </a:prstGeom>
          <a:noFill/>
        </p:spPr>
        <p:txBody>
          <a:bodyPr wrap="square" rtlCol="0">
            <a:spAutoFit/>
          </a:bodyPr>
          <a:lstStyle/>
          <a:p>
            <a:pPr algn="ctr"/>
            <a:r>
              <a:rPr lang="fr-FR" sz="2400" dirty="0"/>
              <a:t>Tour d’horizon sur l’aide active à mourir dans le monde</a:t>
            </a:r>
          </a:p>
        </p:txBody>
      </p:sp>
      <p:graphicFrame>
        <p:nvGraphicFramePr>
          <p:cNvPr id="3" name="Tableau 2">
            <a:extLst>
              <a:ext uri="{FF2B5EF4-FFF2-40B4-BE49-F238E27FC236}">
                <a16:creationId xmlns:a16="http://schemas.microsoft.com/office/drawing/2014/main" id="{21FDC985-DE13-904A-AAFB-5F95023B471D}"/>
              </a:ext>
            </a:extLst>
          </p:cNvPr>
          <p:cNvGraphicFramePr>
            <a:graphicFrameLocks noGrp="1"/>
          </p:cNvGraphicFramePr>
          <p:nvPr/>
        </p:nvGraphicFramePr>
        <p:xfrm>
          <a:off x="1785257" y="1721153"/>
          <a:ext cx="8127999" cy="313436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845331580"/>
                    </a:ext>
                  </a:extLst>
                </a:gridCol>
                <a:gridCol w="2709333">
                  <a:extLst>
                    <a:ext uri="{9D8B030D-6E8A-4147-A177-3AD203B41FA5}">
                      <a16:colId xmlns:a16="http://schemas.microsoft.com/office/drawing/2014/main" val="1623004522"/>
                    </a:ext>
                  </a:extLst>
                </a:gridCol>
                <a:gridCol w="2709333">
                  <a:extLst>
                    <a:ext uri="{9D8B030D-6E8A-4147-A177-3AD203B41FA5}">
                      <a16:colId xmlns:a16="http://schemas.microsoft.com/office/drawing/2014/main" val="3977004720"/>
                    </a:ext>
                  </a:extLst>
                </a:gridCol>
              </a:tblGrid>
              <a:tr h="370840">
                <a:tc>
                  <a:txBody>
                    <a:bodyPr/>
                    <a:lstStyle/>
                    <a:p>
                      <a:r>
                        <a:rPr lang="fr-FR" dirty="0"/>
                        <a:t>Euthanasie</a:t>
                      </a:r>
                    </a:p>
                  </a:txBody>
                  <a:tcPr/>
                </a:tc>
                <a:tc>
                  <a:txBody>
                    <a:bodyPr/>
                    <a:lstStyle/>
                    <a:p>
                      <a:r>
                        <a:rPr lang="fr-FR" dirty="0"/>
                        <a:t>Suicide assisté</a:t>
                      </a:r>
                    </a:p>
                  </a:txBody>
                  <a:tcPr/>
                </a:tc>
                <a:tc>
                  <a:txBody>
                    <a:bodyPr/>
                    <a:lstStyle/>
                    <a:p>
                      <a:r>
                        <a:rPr lang="fr-FR" dirty="0"/>
                        <a:t>Euthanasie et suicide assisté </a:t>
                      </a:r>
                    </a:p>
                  </a:txBody>
                  <a:tcPr/>
                </a:tc>
                <a:extLst>
                  <a:ext uri="{0D108BD9-81ED-4DB2-BD59-A6C34878D82A}">
                    <a16:rowId xmlns:a16="http://schemas.microsoft.com/office/drawing/2014/main" val="2771513073"/>
                  </a:ext>
                </a:extLst>
              </a:tr>
              <a:tr h="370840">
                <a:tc>
                  <a:txBody>
                    <a:bodyPr/>
                    <a:lstStyle/>
                    <a:p>
                      <a:r>
                        <a:rPr lang="fr-FR" dirty="0"/>
                        <a:t>Belgique</a:t>
                      </a:r>
                    </a:p>
                  </a:txBody>
                  <a:tcPr/>
                </a:tc>
                <a:tc>
                  <a:txBody>
                    <a:bodyPr/>
                    <a:lstStyle/>
                    <a:p>
                      <a:r>
                        <a:rPr lang="fr-FR" dirty="0"/>
                        <a:t>Suisse </a:t>
                      </a:r>
                    </a:p>
                  </a:txBody>
                  <a:tcPr/>
                </a:tc>
                <a:tc>
                  <a:txBody>
                    <a:bodyPr/>
                    <a:lstStyle/>
                    <a:p>
                      <a:r>
                        <a:rPr lang="fr-FR" dirty="0"/>
                        <a:t>Pays-Bas</a:t>
                      </a:r>
                    </a:p>
                  </a:txBody>
                  <a:tcPr/>
                </a:tc>
                <a:extLst>
                  <a:ext uri="{0D108BD9-81ED-4DB2-BD59-A6C34878D82A}">
                    <a16:rowId xmlns:a16="http://schemas.microsoft.com/office/drawing/2014/main" val="2148937651"/>
                  </a:ext>
                </a:extLst>
              </a:tr>
              <a:tr h="370840">
                <a:tc>
                  <a:txBody>
                    <a:bodyPr/>
                    <a:lstStyle/>
                    <a:p>
                      <a:endParaRPr lang="fr-FR"/>
                    </a:p>
                  </a:txBody>
                  <a:tcPr/>
                </a:tc>
                <a:tc>
                  <a:txBody>
                    <a:bodyPr/>
                    <a:lstStyle/>
                    <a:p>
                      <a:r>
                        <a:rPr lang="fr-FR" dirty="0"/>
                        <a:t>Etats Unis (10 états – </a:t>
                      </a:r>
                      <a:r>
                        <a:rPr lang="fr-FR" dirty="0" err="1"/>
                        <a:t>kill</a:t>
                      </a:r>
                      <a:r>
                        <a:rPr lang="fr-FR" dirty="0"/>
                        <a:t> </a:t>
                      </a:r>
                      <a:r>
                        <a:rPr lang="fr-FR" dirty="0" err="1"/>
                        <a:t>pill</a:t>
                      </a:r>
                      <a:r>
                        <a:rPr lang="fr-FR" dirty="0"/>
                        <a:t>)</a:t>
                      </a:r>
                    </a:p>
                  </a:txBody>
                  <a:tcPr/>
                </a:tc>
                <a:tc>
                  <a:txBody>
                    <a:bodyPr/>
                    <a:lstStyle/>
                    <a:p>
                      <a:r>
                        <a:rPr lang="fr-FR" dirty="0"/>
                        <a:t>Luxembourg</a:t>
                      </a:r>
                    </a:p>
                  </a:txBody>
                  <a:tcPr/>
                </a:tc>
                <a:extLst>
                  <a:ext uri="{0D108BD9-81ED-4DB2-BD59-A6C34878D82A}">
                    <a16:rowId xmlns:a16="http://schemas.microsoft.com/office/drawing/2014/main" val="1835576544"/>
                  </a:ext>
                </a:extLst>
              </a:tr>
              <a:tr h="370840">
                <a:tc>
                  <a:txBody>
                    <a:bodyPr/>
                    <a:lstStyle/>
                    <a:p>
                      <a:endParaRPr lang="fr-FR"/>
                    </a:p>
                  </a:txBody>
                  <a:tcPr/>
                </a:tc>
                <a:tc>
                  <a:txBody>
                    <a:bodyPr/>
                    <a:lstStyle/>
                    <a:p>
                      <a:r>
                        <a:rPr lang="fr-FR" dirty="0"/>
                        <a:t>Autriche</a:t>
                      </a:r>
                    </a:p>
                  </a:txBody>
                  <a:tcPr/>
                </a:tc>
                <a:tc>
                  <a:txBody>
                    <a:bodyPr/>
                    <a:lstStyle/>
                    <a:p>
                      <a:r>
                        <a:rPr lang="fr-FR" dirty="0"/>
                        <a:t>Espagne</a:t>
                      </a:r>
                    </a:p>
                  </a:txBody>
                  <a:tcPr/>
                </a:tc>
                <a:extLst>
                  <a:ext uri="{0D108BD9-81ED-4DB2-BD59-A6C34878D82A}">
                    <a16:rowId xmlns:a16="http://schemas.microsoft.com/office/drawing/2014/main" val="2100450904"/>
                  </a:ext>
                </a:extLst>
              </a:tr>
              <a:tr h="370840">
                <a:tc>
                  <a:txBody>
                    <a:bodyPr/>
                    <a:lstStyle/>
                    <a:p>
                      <a:endParaRPr lang="fr-FR" dirty="0"/>
                    </a:p>
                  </a:txBody>
                  <a:tcPr/>
                </a:tc>
                <a:tc>
                  <a:txBody>
                    <a:bodyPr/>
                    <a:lstStyle/>
                    <a:p>
                      <a:endParaRPr lang="fr-FR"/>
                    </a:p>
                  </a:txBody>
                  <a:tcPr/>
                </a:tc>
                <a:tc>
                  <a:txBody>
                    <a:bodyPr/>
                    <a:lstStyle/>
                    <a:p>
                      <a:r>
                        <a:rPr lang="fr-FR" dirty="0"/>
                        <a:t>Canada </a:t>
                      </a:r>
                    </a:p>
                  </a:txBody>
                  <a:tcPr/>
                </a:tc>
                <a:extLst>
                  <a:ext uri="{0D108BD9-81ED-4DB2-BD59-A6C34878D82A}">
                    <a16:rowId xmlns:a16="http://schemas.microsoft.com/office/drawing/2014/main" val="3781986847"/>
                  </a:ext>
                </a:extLst>
              </a:tr>
              <a:tr h="370840">
                <a:tc>
                  <a:txBody>
                    <a:bodyPr/>
                    <a:lstStyle/>
                    <a:p>
                      <a:endParaRPr lang="fr-FR" dirty="0"/>
                    </a:p>
                  </a:txBody>
                  <a:tcPr/>
                </a:tc>
                <a:tc>
                  <a:txBody>
                    <a:bodyPr/>
                    <a:lstStyle/>
                    <a:p>
                      <a:endParaRPr lang="fr-FR" dirty="0"/>
                    </a:p>
                  </a:txBody>
                  <a:tcPr/>
                </a:tc>
                <a:tc>
                  <a:txBody>
                    <a:bodyPr/>
                    <a:lstStyle/>
                    <a:p>
                      <a:r>
                        <a:rPr lang="fr-FR" dirty="0"/>
                        <a:t>Australie (5 états)</a:t>
                      </a:r>
                    </a:p>
                  </a:txBody>
                  <a:tcPr/>
                </a:tc>
                <a:extLst>
                  <a:ext uri="{0D108BD9-81ED-4DB2-BD59-A6C34878D82A}">
                    <a16:rowId xmlns:a16="http://schemas.microsoft.com/office/drawing/2014/main" val="1748089229"/>
                  </a:ext>
                </a:extLst>
              </a:tr>
              <a:tr h="370840">
                <a:tc>
                  <a:txBody>
                    <a:bodyPr/>
                    <a:lstStyle/>
                    <a:p>
                      <a:endParaRPr lang="fr-FR" dirty="0"/>
                    </a:p>
                  </a:txBody>
                  <a:tcPr/>
                </a:tc>
                <a:tc>
                  <a:txBody>
                    <a:bodyPr/>
                    <a:lstStyle/>
                    <a:p>
                      <a:endParaRPr lang="fr-FR" dirty="0"/>
                    </a:p>
                  </a:txBody>
                  <a:tcPr/>
                </a:tc>
                <a:tc>
                  <a:txBody>
                    <a:bodyPr/>
                    <a:lstStyle/>
                    <a:p>
                      <a:r>
                        <a:rPr lang="fr-FR" dirty="0"/>
                        <a:t>Nouvelle-Zélande</a:t>
                      </a:r>
                    </a:p>
                  </a:txBody>
                  <a:tcPr/>
                </a:tc>
                <a:extLst>
                  <a:ext uri="{0D108BD9-81ED-4DB2-BD59-A6C34878D82A}">
                    <a16:rowId xmlns:a16="http://schemas.microsoft.com/office/drawing/2014/main" val="3095544863"/>
                  </a:ext>
                </a:extLst>
              </a:tr>
            </a:tbl>
          </a:graphicData>
        </a:graphic>
      </p:graphicFrame>
      <p:sp>
        <p:nvSpPr>
          <p:cNvPr id="5" name="Espace réservé du numéro de diapositive 4">
            <a:extLst>
              <a:ext uri="{FF2B5EF4-FFF2-40B4-BE49-F238E27FC236}">
                <a16:creationId xmlns:a16="http://schemas.microsoft.com/office/drawing/2014/main" id="{01687D5F-DB22-F249-AB18-6FD267411B21}"/>
              </a:ext>
            </a:extLst>
          </p:cNvPr>
          <p:cNvSpPr>
            <a:spLocks noGrp="1"/>
          </p:cNvSpPr>
          <p:nvPr>
            <p:ph type="sldNum" sz="quarter" idx="12"/>
          </p:nvPr>
        </p:nvSpPr>
        <p:spPr/>
        <p:txBody>
          <a:bodyPr/>
          <a:lstStyle/>
          <a:p>
            <a:fld id="{D57F1E4F-1CFF-5643-939E-217C01CDF565}" type="slidenum">
              <a:rPr lang="en-US" smtClean="0"/>
              <a:pPr/>
              <a:t>37</a:t>
            </a:fld>
            <a:endParaRPr lang="en-US" dirty="0"/>
          </a:p>
        </p:txBody>
      </p:sp>
    </p:spTree>
    <p:extLst>
      <p:ext uri="{BB962C8B-B14F-4D97-AF65-F5344CB8AC3E}">
        <p14:creationId xmlns:p14="http://schemas.microsoft.com/office/powerpoint/2010/main" val="13109383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2CF65D-A1C4-3241-8761-420C743890DC}"/>
              </a:ext>
            </a:extLst>
          </p:cNvPr>
          <p:cNvSpPr>
            <a:spLocks noGrp="1"/>
          </p:cNvSpPr>
          <p:nvPr>
            <p:ph type="sldNum" sz="quarter" idx="12"/>
          </p:nvPr>
        </p:nvSpPr>
        <p:spPr/>
        <p:txBody>
          <a:bodyPr/>
          <a:lstStyle/>
          <a:p>
            <a:fld id="{D57F1E4F-1CFF-5643-939E-217C01CDF565}" type="slidenum">
              <a:rPr lang="en-US" smtClean="0"/>
              <a:pPr/>
              <a:t>38</a:t>
            </a:fld>
            <a:endParaRPr lang="en-US" dirty="0"/>
          </a:p>
        </p:txBody>
      </p:sp>
      <p:sp>
        <p:nvSpPr>
          <p:cNvPr id="4" name="Titre 3">
            <a:extLst>
              <a:ext uri="{FF2B5EF4-FFF2-40B4-BE49-F238E27FC236}">
                <a16:creationId xmlns:a16="http://schemas.microsoft.com/office/drawing/2014/main" id="{DADDB76A-30C2-A44F-8A6B-51AD90CC51A5}"/>
              </a:ext>
            </a:extLst>
          </p:cNvPr>
          <p:cNvSpPr>
            <a:spLocks noGrp="1"/>
          </p:cNvSpPr>
          <p:nvPr>
            <p:ph type="title"/>
          </p:nvPr>
        </p:nvSpPr>
        <p:spPr/>
        <p:txBody>
          <a:bodyPr/>
          <a:lstStyle/>
          <a:p>
            <a:endParaRPr lang="fr-FR"/>
          </a:p>
        </p:txBody>
      </p:sp>
      <p:sp>
        <p:nvSpPr>
          <p:cNvPr id="3" name="ZoneTexte 2">
            <a:extLst>
              <a:ext uri="{FF2B5EF4-FFF2-40B4-BE49-F238E27FC236}">
                <a16:creationId xmlns:a16="http://schemas.microsoft.com/office/drawing/2014/main" id="{B504955A-9089-D641-AE19-6ECDA5D21B0F}"/>
              </a:ext>
            </a:extLst>
          </p:cNvPr>
          <p:cNvSpPr txBox="1"/>
          <p:nvPr/>
        </p:nvSpPr>
        <p:spPr>
          <a:xfrm>
            <a:off x="2273445" y="2775234"/>
            <a:ext cx="7634514" cy="2123658"/>
          </a:xfrm>
          <a:prstGeom prst="rect">
            <a:avLst/>
          </a:prstGeom>
          <a:noFill/>
        </p:spPr>
        <p:txBody>
          <a:bodyPr wrap="square" rtlCol="0">
            <a:spAutoFit/>
          </a:bodyPr>
          <a:lstStyle/>
          <a:p>
            <a:pPr algn="ctr"/>
            <a:r>
              <a:rPr lang="fr-FR" sz="4400" dirty="0"/>
              <a:t>Merci de votre attention, ouverture </a:t>
            </a:r>
            <a:r>
              <a:rPr lang="fr-FR" sz="4400"/>
              <a:t>aux débats et </a:t>
            </a:r>
            <a:r>
              <a:rPr lang="fr-FR" sz="4400" dirty="0"/>
              <a:t>discussions ! </a:t>
            </a:r>
          </a:p>
        </p:txBody>
      </p:sp>
    </p:spTree>
    <p:extLst>
      <p:ext uri="{BB962C8B-B14F-4D97-AF65-F5344CB8AC3E}">
        <p14:creationId xmlns:p14="http://schemas.microsoft.com/office/powerpoint/2010/main" val="1170358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E44B78-3006-5D48-B839-996F294AF0AD}"/>
              </a:ext>
            </a:extLst>
          </p:cNvPr>
          <p:cNvSpPr>
            <a:spLocks noGrp="1"/>
          </p:cNvSpPr>
          <p:nvPr>
            <p:ph type="title"/>
          </p:nvPr>
        </p:nvSpPr>
        <p:spPr/>
        <p:txBody>
          <a:bodyPr/>
          <a:lstStyle/>
          <a:p>
            <a:r>
              <a:rPr lang="fr-FR" dirty="0"/>
              <a:t>Mécanisme de développement des TUMEURS</a:t>
            </a:r>
          </a:p>
        </p:txBody>
      </p:sp>
      <p:pic>
        <p:nvPicPr>
          <p:cNvPr id="4" name="Image 3">
            <a:extLst>
              <a:ext uri="{FF2B5EF4-FFF2-40B4-BE49-F238E27FC236}">
                <a16:creationId xmlns:a16="http://schemas.microsoft.com/office/drawing/2014/main" id="{2B9C7A52-FE90-3B41-A232-10513F8C2004}"/>
              </a:ext>
            </a:extLst>
          </p:cNvPr>
          <p:cNvPicPr>
            <a:picLocks noChangeAspect="1"/>
          </p:cNvPicPr>
          <p:nvPr/>
        </p:nvPicPr>
        <p:blipFill>
          <a:blip r:embed="rId2"/>
          <a:stretch>
            <a:fillRect/>
          </a:stretch>
        </p:blipFill>
        <p:spPr>
          <a:xfrm>
            <a:off x="1858156" y="1903445"/>
            <a:ext cx="4929751" cy="4954555"/>
          </a:xfrm>
          <a:prstGeom prst="rect">
            <a:avLst/>
          </a:prstGeom>
        </p:spPr>
      </p:pic>
      <p:sp>
        <p:nvSpPr>
          <p:cNvPr id="5" name="ZoneTexte 4">
            <a:extLst>
              <a:ext uri="{FF2B5EF4-FFF2-40B4-BE49-F238E27FC236}">
                <a16:creationId xmlns:a16="http://schemas.microsoft.com/office/drawing/2014/main" id="{FF4B3FF6-D9F6-6742-A672-43560330CD0C}"/>
              </a:ext>
            </a:extLst>
          </p:cNvPr>
          <p:cNvSpPr txBox="1"/>
          <p:nvPr/>
        </p:nvSpPr>
        <p:spPr>
          <a:xfrm>
            <a:off x="6970448" y="3637652"/>
            <a:ext cx="4635062" cy="830997"/>
          </a:xfrm>
          <a:prstGeom prst="rect">
            <a:avLst/>
          </a:prstGeom>
          <a:noFill/>
        </p:spPr>
        <p:txBody>
          <a:bodyPr wrap="square" rtlCol="0">
            <a:spAutoFit/>
          </a:bodyPr>
          <a:lstStyle/>
          <a:p>
            <a:r>
              <a:rPr lang="fr-FR" sz="2400" dirty="0"/>
              <a:t>Tumeur : augmentation de volume d’un tissu sans cause précise  </a:t>
            </a:r>
          </a:p>
        </p:txBody>
      </p:sp>
      <p:sp>
        <p:nvSpPr>
          <p:cNvPr id="3" name="Espace réservé du numéro de diapositive 2">
            <a:extLst>
              <a:ext uri="{FF2B5EF4-FFF2-40B4-BE49-F238E27FC236}">
                <a16:creationId xmlns:a16="http://schemas.microsoft.com/office/drawing/2014/main" id="{A2A1DA53-1663-F440-A48E-6AC7509F66A8}"/>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3030934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8D56905-874D-9B4F-88DB-CD0C01234A5E}"/>
              </a:ext>
            </a:extLst>
          </p:cNvPr>
          <p:cNvPicPr>
            <a:picLocks noChangeAspect="1"/>
          </p:cNvPicPr>
          <p:nvPr/>
        </p:nvPicPr>
        <p:blipFill>
          <a:blip r:embed="rId2"/>
          <a:stretch>
            <a:fillRect/>
          </a:stretch>
        </p:blipFill>
        <p:spPr>
          <a:xfrm>
            <a:off x="2908695" y="273269"/>
            <a:ext cx="6364014" cy="6364014"/>
          </a:xfrm>
          <a:prstGeom prst="rect">
            <a:avLst/>
          </a:prstGeom>
        </p:spPr>
      </p:pic>
      <p:sp>
        <p:nvSpPr>
          <p:cNvPr id="2" name="Espace réservé du numéro de diapositive 1">
            <a:extLst>
              <a:ext uri="{FF2B5EF4-FFF2-40B4-BE49-F238E27FC236}">
                <a16:creationId xmlns:a16="http://schemas.microsoft.com/office/drawing/2014/main" id="{48E5577B-B321-8740-9044-8FBA8F7BFCF8}"/>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3570706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07CFDCB4-658F-7842-A1C3-65B415C02095}"/>
              </a:ext>
            </a:extLst>
          </p:cNvPr>
          <p:cNvGraphicFramePr>
            <a:graphicFrameLocks noGrp="1"/>
          </p:cNvGraphicFramePr>
          <p:nvPr>
            <p:extLst/>
          </p:nvPr>
        </p:nvGraphicFramePr>
        <p:xfrm>
          <a:off x="1995171" y="1046319"/>
          <a:ext cx="8127999" cy="25603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596598378"/>
                    </a:ext>
                  </a:extLst>
                </a:gridCol>
                <a:gridCol w="2709333">
                  <a:extLst>
                    <a:ext uri="{9D8B030D-6E8A-4147-A177-3AD203B41FA5}">
                      <a16:colId xmlns:a16="http://schemas.microsoft.com/office/drawing/2014/main" val="1679661395"/>
                    </a:ext>
                  </a:extLst>
                </a:gridCol>
                <a:gridCol w="2709333">
                  <a:extLst>
                    <a:ext uri="{9D8B030D-6E8A-4147-A177-3AD203B41FA5}">
                      <a16:colId xmlns:a16="http://schemas.microsoft.com/office/drawing/2014/main" val="1780424677"/>
                    </a:ext>
                  </a:extLst>
                </a:gridCol>
              </a:tblGrid>
              <a:tr h="370840">
                <a:tc>
                  <a:txBody>
                    <a:bodyPr/>
                    <a:lstStyle/>
                    <a:p>
                      <a:endParaRPr lang="fr-FR" sz="2400" dirty="0"/>
                    </a:p>
                  </a:txBody>
                  <a:tcPr/>
                </a:tc>
                <a:tc>
                  <a:txBody>
                    <a:bodyPr/>
                    <a:lstStyle/>
                    <a:p>
                      <a:r>
                        <a:rPr lang="fr-FR" sz="2400" dirty="0"/>
                        <a:t>Bénigne</a:t>
                      </a:r>
                    </a:p>
                  </a:txBody>
                  <a:tcPr/>
                </a:tc>
                <a:tc>
                  <a:txBody>
                    <a:bodyPr/>
                    <a:lstStyle/>
                    <a:p>
                      <a:r>
                        <a:rPr lang="fr-FR" sz="2400" dirty="0"/>
                        <a:t>Maligne</a:t>
                      </a:r>
                    </a:p>
                  </a:txBody>
                  <a:tcPr/>
                </a:tc>
                <a:extLst>
                  <a:ext uri="{0D108BD9-81ED-4DB2-BD59-A6C34878D82A}">
                    <a16:rowId xmlns:a16="http://schemas.microsoft.com/office/drawing/2014/main" val="1243281764"/>
                  </a:ext>
                </a:extLst>
              </a:tr>
              <a:tr h="370840">
                <a:tc>
                  <a:txBody>
                    <a:bodyPr/>
                    <a:lstStyle/>
                    <a:p>
                      <a:r>
                        <a:rPr lang="fr-FR" sz="2400" dirty="0"/>
                        <a:t>Croissance</a:t>
                      </a:r>
                    </a:p>
                  </a:txBody>
                  <a:tcPr/>
                </a:tc>
                <a:tc>
                  <a:txBody>
                    <a:bodyPr/>
                    <a:lstStyle/>
                    <a:p>
                      <a:r>
                        <a:rPr lang="fr-FR" sz="2400" dirty="0"/>
                        <a:t>Lente ou stagnation</a:t>
                      </a:r>
                    </a:p>
                  </a:txBody>
                  <a:tcPr/>
                </a:tc>
                <a:tc>
                  <a:txBody>
                    <a:bodyPr/>
                    <a:lstStyle/>
                    <a:p>
                      <a:r>
                        <a:rPr lang="fr-FR" sz="2400" dirty="0"/>
                        <a:t>Rapide</a:t>
                      </a:r>
                    </a:p>
                  </a:txBody>
                  <a:tcPr/>
                </a:tc>
                <a:extLst>
                  <a:ext uri="{0D108BD9-81ED-4DB2-BD59-A6C34878D82A}">
                    <a16:rowId xmlns:a16="http://schemas.microsoft.com/office/drawing/2014/main" val="1570159007"/>
                  </a:ext>
                </a:extLst>
              </a:tr>
              <a:tr h="370840">
                <a:tc>
                  <a:txBody>
                    <a:bodyPr/>
                    <a:lstStyle/>
                    <a:p>
                      <a:r>
                        <a:rPr lang="fr-FR" sz="2400" dirty="0"/>
                        <a:t>Délimitation</a:t>
                      </a:r>
                    </a:p>
                  </a:txBody>
                  <a:tcPr/>
                </a:tc>
                <a:tc>
                  <a:txBody>
                    <a:bodyPr/>
                    <a:lstStyle/>
                    <a:p>
                      <a:r>
                        <a:rPr lang="fr-FR" sz="2400" dirty="0"/>
                        <a:t>Contours nets</a:t>
                      </a:r>
                    </a:p>
                  </a:txBody>
                  <a:tcPr/>
                </a:tc>
                <a:tc>
                  <a:txBody>
                    <a:bodyPr/>
                    <a:lstStyle/>
                    <a:p>
                      <a:r>
                        <a:rPr lang="fr-FR" sz="2400" dirty="0"/>
                        <a:t>Mal limitée, irrégulière</a:t>
                      </a:r>
                    </a:p>
                  </a:txBody>
                  <a:tcPr/>
                </a:tc>
                <a:extLst>
                  <a:ext uri="{0D108BD9-81ED-4DB2-BD59-A6C34878D82A}">
                    <a16:rowId xmlns:a16="http://schemas.microsoft.com/office/drawing/2014/main" val="2828546071"/>
                  </a:ext>
                </a:extLst>
              </a:tr>
              <a:tr h="370840">
                <a:tc>
                  <a:txBody>
                    <a:bodyPr/>
                    <a:lstStyle/>
                    <a:p>
                      <a:r>
                        <a:rPr lang="fr-FR" sz="2400" dirty="0"/>
                        <a:t>Situation</a:t>
                      </a:r>
                    </a:p>
                  </a:txBody>
                  <a:tcPr/>
                </a:tc>
                <a:tc>
                  <a:txBody>
                    <a:bodyPr/>
                    <a:lstStyle/>
                    <a:p>
                      <a:r>
                        <a:rPr lang="fr-FR" sz="2400" dirty="0"/>
                        <a:t>Une zone précise</a:t>
                      </a:r>
                    </a:p>
                  </a:txBody>
                  <a:tcPr/>
                </a:tc>
                <a:tc>
                  <a:txBody>
                    <a:bodyPr/>
                    <a:lstStyle/>
                    <a:p>
                      <a:r>
                        <a:rPr lang="fr-FR" sz="2400" dirty="0"/>
                        <a:t>Une ou plusieurs zones</a:t>
                      </a:r>
                    </a:p>
                  </a:txBody>
                  <a:tcPr/>
                </a:tc>
                <a:extLst>
                  <a:ext uri="{0D108BD9-81ED-4DB2-BD59-A6C34878D82A}">
                    <a16:rowId xmlns:a16="http://schemas.microsoft.com/office/drawing/2014/main" val="842424352"/>
                  </a:ext>
                </a:extLst>
              </a:tr>
            </a:tbl>
          </a:graphicData>
        </a:graphic>
      </p:graphicFrame>
      <p:sp>
        <p:nvSpPr>
          <p:cNvPr id="4" name="ZoneTexte 3">
            <a:extLst>
              <a:ext uri="{FF2B5EF4-FFF2-40B4-BE49-F238E27FC236}">
                <a16:creationId xmlns:a16="http://schemas.microsoft.com/office/drawing/2014/main" id="{4EAD812D-36EB-184D-A5D7-851BFC0B1FA3}"/>
              </a:ext>
            </a:extLst>
          </p:cNvPr>
          <p:cNvSpPr txBox="1"/>
          <p:nvPr/>
        </p:nvSpPr>
        <p:spPr>
          <a:xfrm>
            <a:off x="1521825" y="4109545"/>
            <a:ext cx="9694802" cy="2246769"/>
          </a:xfrm>
          <a:prstGeom prst="rect">
            <a:avLst/>
          </a:prstGeom>
          <a:noFill/>
        </p:spPr>
        <p:txBody>
          <a:bodyPr wrap="square" rtlCol="0">
            <a:spAutoFit/>
          </a:bodyPr>
          <a:lstStyle/>
          <a:p>
            <a:r>
              <a:rPr lang="fr-FR" sz="2000" dirty="0"/>
              <a:t>Maligne : va chercher une </a:t>
            </a:r>
            <a:r>
              <a:rPr lang="fr-FR" sz="2000" b="1" dirty="0"/>
              <a:t>néo-vascularisation </a:t>
            </a:r>
            <a:r>
              <a:rPr lang="fr-FR" sz="2000" dirty="0"/>
              <a:t>pour s’approvisionner en </a:t>
            </a:r>
            <a:r>
              <a:rPr lang="fr-FR" sz="2000" b="1" dirty="0"/>
              <a:t>O2</a:t>
            </a:r>
            <a:r>
              <a:rPr lang="fr-FR" sz="2000" dirty="0"/>
              <a:t> et en </a:t>
            </a:r>
            <a:r>
              <a:rPr lang="fr-FR" sz="2000" b="1" dirty="0"/>
              <a:t>nutriments</a:t>
            </a:r>
          </a:p>
          <a:p>
            <a:endParaRPr lang="fr-FR" sz="2000" dirty="0"/>
          </a:p>
          <a:p>
            <a:r>
              <a:rPr lang="fr-FR" sz="2000" dirty="0"/>
              <a:t>C’est par le biais de cette nouvelle vascularisation que les tumeurs malignes peuvent envoyer des cellules filles dans la vascularisation = </a:t>
            </a:r>
            <a:r>
              <a:rPr lang="fr-FR" sz="2000" b="1" dirty="0"/>
              <a:t>METASTASES</a:t>
            </a:r>
            <a:r>
              <a:rPr lang="fr-FR" sz="2000" dirty="0"/>
              <a:t> </a:t>
            </a:r>
          </a:p>
          <a:p>
            <a:endParaRPr lang="fr-FR" sz="2000" dirty="0"/>
          </a:p>
          <a:p>
            <a:r>
              <a:rPr lang="fr-FR" sz="2000" dirty="0"/>
              <a:t>On classe les tumeurs le plus souvent à l’aide de la </a:t>
            </a:r>
            <a:r>
              <a:rPr lang="fr-FR" sz="2000" b="1" dirty="0"/>
              <a:t>classification TNM </a:t>
            </a:r>
          </a:p>
        </p:txBody>
      </p:sp>
      <p:sp>
        <p:nvSpPr>
          <p:cNvPr id="2" name="Espace réservé du numéro de diapositive 1">
            <a:extLst>
              <a:ext uri="{FF2B5EF4-FFF2-40B4-BE49-F238E27FC236}">
                <a16:creationId xmlns:a16="http://schemas.microsoft.com/office/drawing/2014/main" id="{7EEDA89A-AFB0-4B4E-A1DB-AEE89345A01C}"/>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344059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ABA78E-586F-924C-BE96-3CEC9D8076DF}"/>
              </a:ext>
            </a:extLst>
          </p:cNvPr>
          <p:cNvSpPr>
            <a:spLocks noGrp="1"/>
          </p:cNvSpPr>
          <p:nvPr>
            <p:ph type="title"/>
          </p:nvPr>
        </p:nvSpPr>
        <p:spPr/>
        <p:txBody>
          <a:bodyPr/>
          <a:lstStyle/>
          <a:p>
            <a:r>
              <a:rPr lang="fr-FR" dirty="0"/>
              <a:t>Traitements des tumeurs cancéreuses </a:t>
            </a:r>
          </a:p>
        </p:txBody>
      </p:sp>
      <p:sp>
        <p:nvSpPr>
          <p:cNvPr id="3" name="ZoneTexte 2">
            <a:extLst>
              <a:ext uri="{FF2B5EF4-FFF2-40B4-BE49-F238E27FC236}">
                <a16:creationId xmlns:a16="http://schemas.microsoft.com/office/drawing/2014/main" id="{5BD7CCBA-74A7-F046-96B0-D66D83F0E986}"/>
              </a:ext>
            </a:extLst>
          </p:cNvPr>
          <p:cNvSpPr txBox="1"/>
          <p:nvPr/>
        </p:nvSpPr>
        <p:spPr>
          <a:xfrm>
            <a:off x="338419" y="1964353"/>
            <a:ext cx="11267091" cy="4893647"/>
          </a:xfrm>
          <a:prstGeom prst="rect">
            <a:avLst/>
          </a:prstGeom>
          <a:noFill/>
        </p:spPr>
        <p:txBody>
          <a:bodyPr wrap="square" rtlCol="0">
            <a:spAutoFit/>
          </a:bodyPr>
          <a:lstStyle/>
          <a:p>
            <a:pPr marL="285750" indent="-285750">
              <a:buFontTx/>
              <a:buChar char="-"/>
            </a:pPr>
            <a:r>
              <a:rPr lang="fr-FR" sz="2400" dirty="0"/>
              <a:t>Chirurgie (si possible) </a:t>
            </a:r>
          </a:p>
          <a:p>
            <a:pPr marL="285750" indent="-285750">
              <a:buFontTx/>
              <a:buChar char="-"/>
            </a:pPr>
            <a:r>
              <a:rPr lang="fr-FR" sz="2400" dirty="0"/>
              <a:t>Chimiothérapie per os ou IV</a:t>
            </a:r>
          </a:p>
          <a:p>
            <a:pPr marL="285750" indent="-285750">
              <a:buFontTx/>
              <a:buChar char="-"/>
            </a:pPr>
            <a:r>
              <a:rPr lang="fr-FR" sz="2400" dirty="0"/>
              <a:t>Radiothérapie (rayons X, gamma ou particules concentrés sur une zone locale peu étendue)</a:t>
            </a:r>
          </a:p>
          <a:p>
            <a:pPr marL="285750" indent="-285750">
              <a:buFontTx/>
              <a:buChar char="-"/>
            </a:pPr>
            <a:r>
              <a:rPr lang="fr-FR" sz="2400" dirty="0"/>
              <a:t>Immunothérapie per os ou IV (chimiothérapie combinée à un anticorps sélectif de la tumeur </a:t>
            </a:r>
            <a:r>
              <a:rPr lang="fr-FR" sz="2400" u="sng" dirty="0"/>
              <a:t>ex</a:t>
            </a:r>
            <a:r>
              <a:rPr lang="fr-FR" sz="2400" dirty="0"/>
              <a:t> : HER2)</a:t>
            </a:r>
          </a:p>
          <a:p>
            <a:pPr marL="285750" indent="-285750">
              <a:buFontTx/>
              <a:buChar char="-"/>
            </a:pPr>
            <a:r>
              <a:rPr lang="fr-FR" sz="2400" dirty="0"/>
              <a:t>Thérapies ciblées (ex : curiethérapie) </a:t>
            </a:r>
          </a:p>
          <a:p>
            <a:pPr marL="285750" indent="-285750">
              <a:buFontTx/>
              <a:buChar char="-"/>
            </a:pPr>
            <a:endParaRPr lang="fr-FR" sz="2400" dirty="0"/>
          </a:p>
          <a:p>
            <a:r>
              <a:rPr lang="fr-FR" sz="2400" dirty="0"/>
              <a:t>Chaque technique peut être utilisée </a:t>
            </a:r>
            <a:r>
              <a:rPr lang="fr-FR" sz="2400" b="1" dirty="0"/>
              <a:t>seule</a:t>
            </a:r>
            <a:r>
              <a:rPr lang="fr-FR" sz="2400" dirty="0"/>
              <a:t> ou </a:t>
            </a:r>
            <a:r>
              <a:rPr lang="fr-FR" sz="2400" b="1" dirty="0"/>
              <a:t>concomitante</a:t>
            </a:r>
            <a:r>
              <a:rPr lang="fr-FR" sz="2400" dirty="0"/>
              <a:t> à une autre elle prend alors le nom </a:t>
            </a:r>
            <a:r>
              <a:rPr lang="fr-FR" sz="2400" b="1" dirty="0"/>
              <a:t>d’adjuvante</a:t>
            </a:r>
            <a:r>
              <a:rPr lang="fr-FR" sz="2400" dirty="0"/>
              <a:t> </a:t>
            </a:r>
          </a:p>
          <a:p>
            <a:endParaRPr lang="fr-FR" sz="2400" dirty="0"/>
          </a:p>
          <a:p>
            <a:r>
              <a:rPr lang="fr-FR" sz="2400" dirty="0"/>
              <a:t>Tous traitements peut être utilisés à visée </a:t>
            </a:r>
            <a:r>
              <a:rPr lang="fr-FR" sz="2400" b="1" dirty="0"/>
              <a:t>curatif</a:t>
            </a:r>
            <a:r>
              <a:rPr lang="fr-FR" sz="2400" dirty="0"/>
              <a:t> ou </a:t>
            </a:r>
            <a:r>
              <a:rPr lang="fr-FR" sz="2400" b="1" dirty="0"/>
              <a:t>palliatif</a:t>
            </a:r>
            <a:r>
              <a:rPr lang="fr-FR" sz="2400" dirty="0"/>
              <a:t>, seulement c’est l’</a:t>
            </a:r>
            <a:r>
              <a:rPr lang="fr-FR" sz="2400" b="1" dirty="0"/>
              <a:t>objectif</a:t>
            </a:r>
            <a:r>
              <a:rPr lang="fr-FR" sz="2400" dirty="0"/>
              <a:t> qui change </a:t>
            </a:r>
          </a:p>
        </p:txBody>
      </p:sp>
      <p:sp>
        <p:nvSpPr>
          <p:cNvPr id="4" name="Espace réservé du numéro de diapositive 3">
            <a:extLst>
              <a:ext uri="{FF2B5EF4-FFF2-40B4-BE49-F238E27FC236}">
                <a16:creationId xmlns:a16="http://schemas.microsoft.com/office/drawing/2014/main" id="{F2547BA3-9046-824D-A96F-929BAFF5BBDA}"/>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138072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9EA6E5C-7CE7-744A-B046-AC533AC17B18}"/>
              </a:ext>
            </a:extLst>
          </p:cNvPr>
          <p:cNvPicPr>
            <a:picLocks noChangeAspect="1"/>
          </p:cNvPicPr>
          <p:nvPr/>
        </p:nvPicPr>
        <p:blipFill>
          <a:blip r:embed="rId2"/>
          <a:stretch>
            <a:fillRect/>
          </a:stretch>
        </p:blipFill>
        <p:spPr>
          <a:xfrm>
            <a:off x="3222928" y="0"/>
            <a:ext cx="5746144" cy="6858000"/>
          </a:xfrm>
          <a:prstGeom prst="rect">
            <a:avLst/>
          </a:prstGeom>
        </p:spPr>
      </p:pic>
      <p:pic>
        <p:nvPicPr>
          <p:cNvPr id="6" name="Image 5">
            <a:extLst>
              <a:ext uri="{FF2B5EF4-FFF2-40B4-BE49-F238E27FC236}">
                <a16:creationId xmlns:a16="http://schemas.microsoft.com/office/drawing/2014/main" id="{05F5855C-EB79-0141-BD73-C2010AE21670}"/>
              </a:ext>
            </a:extLst>
          </p:cNvPr>
          <p:cNvPicPr>
            <a:picLocks noChangeAspect="1"/>
          </p:cNvPicPr>
          <p:nvPr/>
        </p:nvPicPr>
        <p:blipFill>
          <a:blip r:embed="rId3"/>
          <a:stretch>
            <a:fillRect/>
          </a:stretch>
        </p:blipFill>
        <p:spPr>
          <a:xfrm>
            <a:off x="115614" y="5559972"/>
            <a:ext cx="3189969" cy="1196992"/>
          </a:xfrm>
          <a:prstGeom prst="rect">
            <a:avLst/>
          </a:prstGeom>
        </p:spPr>
      </p:pic>
      <p:sp>
        <p:nvSpPr>
          <p:cNvPr id="2" name="Espace réservé du numéro de diapositive 1">
            <a:extLst>
              <a:ext uri="{FF2B5EF4-FFF2-40B4-BE49-F238E27FC236}">
                <a16:creationId xmlns:a16="http://schemas.microsoft.com/office/drawing/2014/main" id="{FB774849-9778-C847-9600-D039931A2F77}"/>
              </a:ext>
            </a:extLst>
          </p:cNvPr>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1970983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C290B5-C149-C640-B8BA-C3B0EE0F549E}"/>
              </a:ext>
            </a:extLst>
          </p:cNvPr>
          <p:cNvSpPr>
            <a:spLocks noGrp="1"/>
          </p:cNvSpPr>
          <p:nvPr>
            <p:ph type="title"/>
          </p:nvPr>
        </p:nvSpPr>
        <p:spPr/>
        <p:txBody>
          <a:bodyPr/>
          <a:lstStyle/>
          <a:p>
            <a:r>
              <a:rPr lang="fr-FR" dirty="0"/>
              <a:t>Voies d’abord veineux </a:t>
            </a:r>
          </a:p>
        </p:txBody>
      </p:sp>
      <p:pic>
        <p:nvPicPr>
          <p:cNvPr id="4" name="Image 3">
            <a:extLst>
              <a:ext uri="{FF2B5EF4-FFF2-40B4-BE49-F238E27FC236}">
                <a16:creationId xmlns:a16="http://schemas.microsoft.com/office/drawing/2014/main" id="{ADA971F7-5F9B-6646-AAD4-2CED79A6F2B8}"/>
              </a:ext>
            </a:extLst>
          </p:cNvPr>
          <p:cNvPicPr>
            <a:picLocks noChangeAspect="1"/>
          </p:cNvPicPr>
          <p:nvPr/>
        </p:nvPicPr>
        <p:blipFill>
          <a:blip r:embed="rId2"/>
          <a:stretch>
            <a:fillRect/>
          </a:stretch>
        </p:blipFill>
        <p:spPr>
          <a:xfrm>
            <a:off x="867317" y="1944413"/>
            <a:ext cx="4117484" cy="4823797"/>
          </a:xfrm>
          <a:prstGeom prst="rect">
            <a:avLst/>
          </a:prstGeom>
        </p:spPr>
      </p:pic>
      <p:pic>
        <p:nvPicPr>
          <p:cNvPr id="6" name="Image 5">
            <a:extLst>
              <a:ext uri="{FF2B5EF4-FFF2-40B4-BE49-F238E27FC236}">
                <a16:creationId xmlns:a16="http://schemas.microsoft.com/office/drawing/2014/main" id="{56130B43-8845-E449-8953-0A72DD8667B4}"/>
              </a:ext>
            </a:extLst>
          </p:cNvPr>
          <p:cNvPicPr>
            <a:picLocks noChangeAspect="1"/>
          </p:cNvPicPr>
          <p:nvPr/>
        </p:nvPicPr>
        <p:blipFill>
          <a:blip r:embed="rId3"/>
          <a:stretch>
            <a:fillRect/>
          </a:stretch>
        </p:blipFill>
        <p:spPr>
          <a:xfrm>
            <a:off x="6739575" y="1854623"/>
            <a:ext cx="3897246" cy="4913587"/>
          </a:xfrm>
          <a:prstGeom prst="rect">
            <a:avLst/>
          </a:prstGeom>
        </p:spPr>
      </p:pic>
      <p:pic>
        <p:nvPicPr>
          <p:cNvPr id="7" name="Image 6">
            <a:extLst>
              <a:ext uri="{FF2B5EF4-FFF2-40B4-BE49-F238E27FC236}">
                <a16:creationId xmlns:a16="http://schemas.microsoft.com/office/drawing/2014/main" id="{0555EF15-B326-C34E-BDF1-446C416D064C}"/>
              </a:ext>
            </a:extLst>
          </p:cNvPr>
          <p:cNvPicPr>
            <a:picLocks noChangeAspect="1"/>
          </p:cNvPicPr>
          <p:nvPr/>
        </p:nvPicPr>
        <p:blipFill rotWithShape="1">
          <a:blip r:embed="rId4"/>
          <a:srcRect l="67917" t="36988"/>
          <a:stretch/>
        </p:blipFill>
        <p:spPr>
          <a:xfrm>
            <a:off x="4984800" y="3621691"/>
            <a:ext cx="1865469" cy="1933886"/>
          </a:xfrm>
          <a:prstGeom prst="rect">
            <a:avLst/>
          </a:prstGeom>
        </p:spPr>
      </p:pic>
      <p:sp>
        <p:nvSpPr>
          <p:cNvPr id="3" name="Espace réservé du numéro de diapositive 2">
            <a:extLst>
              <a:ext uri="{FF2B5EF4-FFF2-40B4-BE49-F238E27FC236}">
                <a16:creationId xmlns:a16="http://schemas.microsoft.com/office/drawing/2014/main" id="{7F6850F0-F4A4-AC4F-B667-692F4EB77591}"/>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2886940336"/>
      </p:ext>
    </p:extLst>
  </p:cSld>
  <p:clrMapOvr>
    <a:masterClrMapping/>
  </p:clrMapOvr>
</p:sld>
</file>

<file path=ppt/theme/theme1.xml><?xml version="1.0" encoding="utf-8"?>
<a:theme xmlns:a="http://schemas.openxmlformats.org/drawingml/2006/main" name="Dividende">
  <a:themeElements>
    <a:clrScheme name="Dividende">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e">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e">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docProps/app.xml><?xml version="1.0" encoding="utf-8"?>
<Properties xmlns="http://schemas.openxmlformats.org/officeDocument/2006/extended-properties" xmlns:vt="http://schemas.openxmlformats.org/officeDocument/2006/docPropsVTypes">
  <Template>{93432B35-0FA8-DC48-A558-772F244EDC24}tf10001123</Template>
  <TotalTime>33</TotalTime>
  <Words>2416</Words>
  <Application>Microsoft Macintosh PowerPoint</Application>
  <PresentationFormat>Grand écran</PresentationFormat>
  <Paragraphs>317</Paragraphs>
  <Slides>38</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38</vt:i4>
      </vt:variant>
    </vt:vector>
  </HeadingPairs>
  <TitlesOfParts>
    <vt:vector size="45" baseType="lpstr">
      <vt:lpstr>Arial</vt:lpstr>
      <vt:lpstr>ArialMT</vt:lpstr>
      <vt:lpstr>Gill Sans MT</vt:lpstr>
      <vt:lpstr>Symbol</vt:lpstr>
      <vt:lpstr>Wingdings</vt:lpstr>
      <vt:lpstr>Wingdings 2</vt:lpstr>
      <vt:lpstr>Dividende</vt:lpstr>
      <vt:lpstr>TD 3 – Apports théoriques en oncologie</vt:lpstr>
      <vt:lpstr>Conflits d’intérêts et remerciements</vt:lpstr>
      <vt:lpstr>Sommaire</vt:lpstr>
      <vt:lpstr>Mécanisme de développement des TUMEURS</vt:lpstr>
      <vt:lpstr>Présentation PowerPoint</vt:lpstr>
      <vt:lpstr>Présentation PowerPoint</vt:lpstr>
      <vt:lpstr>Traitements des tumeurs cancéreuses </vt:lpstr>
      <vt:lpstr>Présentation PowerPoint</vt:lpstr>
      <vt:lpstr>Voies d’abord veineux </vt:lpstr>
      <vt:lpstr>Présentation PowerPoint</vt:lpstr>
      <vt:lpstr>Présentation PowerPoint</vt:lpstr>
      <vt:lpstr>Présentation PowerPoint</vt:lpstr>
      <vt:lpstr>Parcours de soin complexe </vt:lpstr>
      <vt:lpstr>Et le MK dans tout ça ? </vt:lpstr>
      <vt:lpstr>Présentation PowerPoint</vt:lpstr>
      <vt:lpstr>Présentation PowerPoint</vt:lpstr>
      <vt:lpstr>Thérapies actives</vt:lpstr>
      <vt:lpstr>Thérapies passives</vt:lpstr>
      <vt:lpstr>Symptomatologie à connaitre en oncologie </vt:lpstr>
      <vt:lpstr>Fatigue et fatigabilité </vt:lpstr>
      <vt:lpstr>Présentation PowerPoint</vt:lpstr>
      <vt:lpstr>Présentation PowerPoint</vt:lpstr>
      <vt:lpstr>Présentation PowerPoint</vt:lpstr>
      <vt:lpstr>Présentation PowerPoint</vt:lpstr>
      <vt:lpstr> Douleur</vt:lpstr>
      <vt:lpstr>Présentation PowerPoint</vt:lpstr>
      <vt:lpstr>Présentation PowerPoint</vt:lpstr>
      <vt:lpstr>Dyspnée</vt:lpstr>
      <vt:lpstr>Présentation PowerPoint</vt:lpstr>
      <vt:lpstr>Présentation PowerPoint</vt:lpstr>
      <vt:lpstr>Présentation PowerPoint</vt:lpstr>
      <vt:lpstr>Dyspnée chronique </vt:lpstr>
      <vt:lpstr>soins palliatifs et fin de  vie </vt:lpstr>
      <vt:lpstr>Sédation profonde</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TD 1 – Oncologie </dc:title>
  <dc:creator>sandy richard</dc:creator>
  <cp:lastModifiedBy>sandy richard</cp:lastModifiedBy>
  <cp:revision>29</cp:revision>
  <dcterms:created xsi:type="dcterms:W3CDTF">2023-09-18T14:23:04Z</dcterms:created>
  <dcterms:modified xsi:type="dcterms:W3CDTF">2026-04-20T06:27:06Z</dcterms:modified>
</cp:coreProperties>
</file>