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4" r:id="rId4"/>
    <p:sldId id="267" r:id="rId5"/>
    <p:sldId id="292" r:id="rId6"/>
    <p:sldId id="324" r:id="rId7"/>
    <p:sldId id="333" r:id="rId8"/>
    <p:sldId id="325" r:id="rId9"/>
    <p:sldId id="326" r:id="rId10"/>
    <p:sldId id="334" r:id="rId11"/>
    <p:sldId id="335" r:id="rId12"/>
    <p:sldId id="327" r:id="rId13"/>
    <p:sldId id="328" r:id="rId14"/>
    <p:sldId id="329" r:id="rId15"/>
    <p:sldId id="330" r:id="rId16"/>
    <p:sldId id="331" r:id="rId17"/>
    <p:sldId id="332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2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6C"/>
    <a:srgbClr val="499CE1"/>
    <a:srgbClr val="B41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33"/>
    <p:restoredTop sz="94696"/>
  </p:normalViewPr>
  <p:slideViewPr>
    <p:cSldViewPr>
      <p:cViewPr varScale="1">
        <p:scale>
          <a:sx n="105" d="100"/>
          <a:sy n="105" d="100"/>
        </p:scale>
        <p:origin x="10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5CF4-4604-40CD-9703-4EB48734BF5A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9539-A326-4852-AE05-D4F899E38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>
            <a:lvl1pPr>
              <a:defRPr sz="5400" b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40854" cy="136815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635896" y="6342781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774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734696" y="6334835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340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707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70790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7385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5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815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9818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2820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022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946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99C4-5593-45E2-9217-3C7E4C1A519C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6463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E4F7-0657-4C7D-88B4-034BC5EAC9C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74758"/>
            <a:ext cx="1522455" cy="819783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431540" y="1412776"/>
            <a:ext cx="8316924" cy="0"/>
          </a:xfrm>
          <a:prstGeom prst="line">
            <a:avLst/>
          </a:prstGeom>
          <a:ln w="3175">
            <a:solidFill>
              <a:srgbClr val="2C426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C42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•"/>
        <a:defRPr sz="3200" kern="1200">
          <a:solidFill>
            <a:srgbClr val="2C426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–"/>
        <a:defRPr sz="2800" kern="1200">
          <a:solidFill>
            <a:srgbClr val="499CE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4186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solidFill>
                  <a:srgbClr val="2C426C"/>
                </a:solidFill>
              </a:rPr>
              <a:t>TD1 - Réhabilitation Améliorée Après </a:t>
            </a:r>
            <a:r>
              <a:rPr lang="fr-FR" dirty="0"/>
              <a:t>C</a:t>
            </a:r>
            <a:r>
              <a:rPr lang="fr-FR" sz="5400" dirty="0">
                <a:solidFill>
                  <a:srgbClr val="2C426C"/>
                </a:solidFill>
              </a:rPr>
              <a:t>hirurgie</a:t>
            </a:r>
            <a:br>
              <a:rPr lang="fr-FR" sz="5400" dirty="0">
                <a:solidFill>
                  <a:srgbClr val="2C426C"/>
                </a:solidFill>
              </a:rPr>
            </a:br>
            <a:r>
              <a:rPr lang="fr-FR" sz="5400" dirty="0">
                <a:solidFill>
                  <a:srgbClr val="2C426C"/>
                </a:solidFill>
              </a:rPr>
              <a:t>RAAC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Chirurgie thoracique, pulmonaire – Tram CLB</a:t>
            </a:r>
          </a:p>
          <a:p>
            <a:r>
              <a:rPr lang="fr-FR" dirty="0"/>
              <a:t>21 Avril 2026 et 05 mai 2026</a:t>
            </a:r>
          </a:p>
          <a:p>
            <a:r>
              <a:rPr lang="fr-FR" dirty="0"/>
              <a:t>RICHARD Sandy</a:t>
            </a:r>
          </a:p>
          <a:p>
            <a:r>
              <a:rPr lang="fr-FR" dirty="0" err="1"/>
              <a:t>sandy.richard.mkde@gmail.com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01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34D723-CB95-EA48-B2E9-0D1A6868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713" y="1600200"/>
            <a:ext cx="4656574" cy="452596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E32466F-32FF-FD4A-B5C8-DB779D2C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Scora ASA (anesthésie </a:t>
            </a:r>
            <a:r>
              <a:rPr lang="fr-FR" dirty="0">
                <a:sym typeface="Wingdings" pitchFamily="2" charset="2"/>
              </a:rPr>
              <a:t> risque de complications pulmonaires post op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45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AC0C6C7-23FF-7E48-A8A4-F9C7585B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Grade nutritionnel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45BC27-D689-6F49-82DC-20F75FFF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5" y="1600200"/>
            <a:ext cx="8089130" cy="452596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93332B-FB6F-9448-887B-40A08071D4AD}"/>
              </a:ext>
            </a:extLst>
          </p:cNvPr>
          <p:cNvSpPr/>
          <p:nvPr/>
        </p:nvSpPr>
        <p:spPr>
          <a:xfrm>
            <a:off x="827584" y="616047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www.fcvd.fr</a:t>
            </a:r>
            <a:r>
              <a:rPr lang="fr-FR" dirty="0"/>
              <a:t>/</a:t>
            </a:r>
            <a:r>
              <a:rPr lang="fr-FR" dirty="0" err="1"/>
              <a:t>wp</a:t>
            </a:r>
            <a:r>
              <a:rPr lang="fr-FR" dirty="0"/>
              <a:t>-content/</a:t>
            </a:r>
            <a:r>
              <a:rPr lang="fr-FR" dirty="0" err="1"/>
              <a:t>uploads</a:t>
            </a:r>
            <a:r>
              <a:rPr lang="fr-FR" dirty="0"/>
              <a:t>/2019/05/20190506_EDS_RECO_Colectomie_VF.pdf</a:t>
            </a:r>
          </a:p>
        </p:txBody>
      </p:sp>
    </p:spTree>
    <p:extLst>
      <p:ext uri="{BB962C8B-B14F-4D97-AF65-F5344CB8AC3E}">
        <p14:creationId xmlns:p14="http://schemas.microsoft.com/office/powerpoint/2010/main" val="9213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EEEABD-4724-254E-A7D9-5FEB37793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6" y="1600200"/>
            <a:ext cx="6877688" cy="4525963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8218DD9-67F3-DA44-A5BE-CAEB0412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pré 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525A203F-B151-D14F-BD8A-30C063A484BF}"/>
              </a:ext>
            </a:extLst>
          </p:cNvPr>
          <p:cNvSpPr/>
          <p:nvPr/>
        </p:nvSpPr>
        <p:spPr>
          <a:xfrm>
            <a:off x="1153408" y="1916832"/>
            <a:ext cx="6857436" cy="969678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6ACD18-1595-3E48-AF90-ECBFB8CEC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0333"/>
            <a:ext cx="8229600" cy="356569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52E1C33-0EBC-884E-8843-C859D48B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peropératoire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FD0EBBDF-8F51-1F43-8316-C4BF09D560C8}"/>
              </a:ext>
            </a:extLst>
          </p:cNvPr>
          <p:cNvSpPr/>
          <p:nvPr/>
        </p:nvSpPr>
        <p:spPr>
          <a:xfrm>
            <a:off x="1043609" y="2098629"/>
            <a:ext cx="3384376" cy="3547400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AB23B7-7C48-E544-91C4-215ABAA9E991}"/>
              </a:ext>
            </a:extLst>
          </p:cNvPr>
          <p:cNvSpPr txBox="1"/>
          <p:nvPr/>
        </p:nvSpPr>
        <p:spPr>
          <a:xfrm>
            <a:off x="1187624" y="169311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Type de chirurgie, EI, date</a:t>
            </a:r>
          </a:p>
        </p:txBody>
      </p:sp>
    </p:spTree>
    <p:extLst>
      <p:ext uri="{BB962C8B-B14F-4D97-AF65-F5344CB8AC3E}">
        <p14:creationId xmlns:p14="http://schemas.microsoft.com/office/powerpoint/2010/main" val="41470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828139-E756-CB4B-AA25-D5891F608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68" y="1522546"/>
            <a:ext cx="5353668" cy="4525963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85F6561-523A-034D-8E80-718FD17A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peropératoire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B36B6DBB-6699-5B43-B779-E785B2AF366D}"/>
              </a:ext>
            </a:extLst>
          </p:cNvPr>
          <p:cNvSpPr/>
          <p:nvPr/>
        </p:nvSpPr>
        <p:spPr>
          <a:xfrm>
            <a:off x="3161803" y="1826711"/>
            <a:ext cx="5445299" cy="2808312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5CA6D73C-1F72-B44B-8CD5-F8EE67DF5162}"/>
              </a:ext>
            </a:extLst>
          </p:cNvPr>
          <p:cNvSpPr/>
          <p:nvPr/>
        </p:nvSpPr>
        <p:spPr>
          <a:xfrm>
            <a:off x="3189652" y="5328429"/>
            <a:ext cx="5445299" cy="720080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9FD2AD-3686-3647-B472-B9588898DDEA}"/>
              </a:ext>
            </a:extLst>
          </p:cNvPr>
          <p:cNvSpPr txBox="1"/>
          <p:nvPr/>
        </p:nvSpPr>
        <p:spPr>
          <a:xfrm>
            <a:off x="481198" y="2204864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Voie d’abord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Antalgies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Indications ventilatoires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Appareillage</a:t>
            </a:r>
          </a:p>
        </p:txBody>
      </p:sp>
    </p:spTree>
    <p:extLst>
      <p:ext uri="{BB962C8B-B14F-4D97-AF65-F5344CB8AC3E}">
        <p14:creationId xmlns:p14="http://schemas.microsoft.com/office/powerpoint/2010/main" val="120242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78EC12-EEA4-8040-B32E-8FDC74D94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8519"/>
            <a:ext cx="8229600" cy="324932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D6485A7-12B2-714F-892E-3D37250F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post 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5CE6C3B2-FAD6-084F-AD0A-900C0B1A92E3}"/>
              </a:ext>
            </a:extLst>
          </p:cNvPr>
          <p:cNvSpPr/>
          <p:nvPr/>
        </p:nvSpPr>
        <p:spPr>
          <a:xfrm>
            <a:off x="1043608" y="3284985"/>
            <a:ext cx="3888432" cy="1368152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1E4FE9D2-02EE-E247-B9F6-29C7FD82C8CF}"/>
              </a:ext>
            </a:extLst>
          </p:cNvPr>
          <p:cNvSpPr/>
          <p:nvPr/>
        </p:nvSpPr>
        <p:spPr>
          <a:xfrm>
            <a:off x="5076056" y="4653136"/>
            <a:ext cx="3610744" cy="834707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BEBA1B-30D7-4841-BE2A-B81A3DF0EAC1}"/>
              </a:ext>
            </a:extLst>
          </p:cNvPr>
          <p:cNvSpPr txBox="1"/>
          <p:nvPr/>
        </p:nvSpPr>
        <p:spPr>
          <a:xfrm>
            <a:off x="1043608" y="187263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Mobilisations/autonomie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&lt;-&gt; douleurs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2FE89C-48CE-8041-BF76-27D287210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1" y="1600200"/>
            <a:ext cx="7303017" cy="4525963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67C5C1-1192-C743-9C50-01802562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post 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2077DC91-1335-9040-9B5B-08E28A256D5C}"/>
              </a:ext>
            </a:extLst>
          </p:cNvPr>
          <p:cNvSpPr/>
          <p:nvPr/>
        </p:nvSpPr>
        <p:spPr>
          <a:xfrm>
            <a:off x="932654" y="2708921"/>
            <a:ext cx="7290853" cy="720080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5ADA56C2-51F0-7544-92A2-E3D88F3A881C}"/>
              </a:ext>
            </a:extLst>
          </p:cNvPr>
          <p:cNvSpPr/>
          <p:nvPr/>
        </p:nvSpPr>
        <p:spPr>
          <a:xfrm>
            <a:off x="932655" y="4941168"/>
            <a:ext cx="7023722" cy="288032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897D55-1520-514E-8775-44C8A75E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1" y="1808820"/>
            <a:ext cx="8712968" cy="936104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2606169-8C7F-5E42-BA28-0673AD0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Sortie/suivi/recours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F0FA11-FE6D-1C4D-A9E6-617F9B6FF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136106"/>
            <a:ext cx="8712968" cy="8787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045AE7-F21A-4D4F-9D45-CC1ED48CD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365104"/>
            <a:ext cx="8712969" cy="12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F695071-9173-1B4D-BF0C-6426D01E5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En pré opératoire : que feriez vous en pré op pour un geste pulmonaire ?</a:t>
            </a:r>
          </a:p>
          <a:p>
            <a:pPr lvl="1"/>
            <a:r>
              <a:rPr lang="fr-FR" dirty="0"/>
              <a:t>Par </a:t>
            </a:r>
            <a:r>
              <a:rPr lang="fr-FR" dirty="0" err="1"/>
              <a:t>video</a:t>
            </a:r>
            <a:endParaRPr lang="fr-FR" dirty="0"/>
          </a:p>
          <a:p>
            <a:pPr lvl="1"/>
            <a:r>
              <a:rPr lang="fr-FR" dirty="0"/>
              <a:t>Par thoraco</a:t>
            </a:r>
          </a:p>
          <a:p>
            <a:pPr lvl="1"/>
            <a:r>
              <a:rPr lang="fr-FR" dirty="0"/>
              <a:t>Par sterno</a:t>
            </a:r>
          </a:p>
          <a:p>
            <a:r>
              <a:rPr lang="fr-FR" dirty="0"/>
              <a:t>En per-post opératoire : //</a:t>
            </a:r>
          </a:p>
          <a:p>
            <a:pPr lvl="1"/>
            <a:r>
              <a:rPr lang="fr-FR" dirty="0"/>
              <a:t>Par </a:t>
            </a:r>
            <a:r>
              <a:rPr lang="fr-FR" dirty="0" err="1"/>
              <a:t>video</a:t>
            </a:r>
            <a:endParaRPr lang="fr-FR" dirty="0"/>
          </a:p>
          <a:p>
            <a:pPr lvl="1"/>
            <a:r>
              <a:rPr lang="fr-FR" dirty="0"/>
              <a:t>Par thoraco</a:t>
            </a:r>
          </a:p>
          <a:p>
            <a:pPr lvl="1"/>
            <a:r>
              <a:rPr lang="fr-FR" dirty="0"/>
              <a:t>Par sterno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1249D4-50FE-3E4E-B117-BB9FFE00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Brainstorming en pratique</a:t>
            </a:r>
          </a:p>
        </p:txBody>
      </p:sp>
    </p:spTree>
    <p:extLst>
      <p:ext uri="{BB962C8B-B14F-4D97-AF65-F5344CB8AC3E}">
        <p14:creationId xmlns:p14="http://schemas.microsoft.com/office/powerpoint/2010/main" val="209492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99598A-3D71-D348-AE8C-3EF172E5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ETP +++ (pensez pluridisciplinarité) </a:t>
            </a:r>
          </a:p>
          <a:p>
            <a:pPr lvl="1"/>
            <a:r>
              <a:rPr lang="fr-FR" dirty="0"/>
              <a:t>Type de chirurgie (voie d’abord, adapter les conseils, penser appareillage)</a:t>
            </a:r>
          </a:p>
          <a:p>
            <a:pPr lvl="1"/>
            <a:r>
              <a:rPr lang="fr-FR" dirty="0"/>
              <a:t>Conseils pour la toux et le DB </a:t>
            </a:r>
          </a:p>
          <a:p>
            <a:pPr lvl="1"/>
            <a:r>
              <a:rPr lang="fr-FR" dirty="0"/>
              <a:t>APA </a:t>
            </a:r>
          </a:p>
          <a:p>
            <a:pPr lvl="1"/>
            <a:r>
              <a:rPr lang="fr-FR" dirty="0"/>
              <a:t>Tabac/alcool/drogue</a:t>
            </a:r>
          </a:p>
          <a:p>
            <a:pPr lvl="1"/>
            <a:r>
              <a:rPr lang="fr-FR" dirty="0"/>
              <a:t>Antalgie</a:t>
            </a:r>
          </a:p>
          <a:p>
            <a:pPr lvl="1"/>
            <a:r>
              <a:rPr lang="fr-FR" dirty="0"/>
              <a:t>Auto rééducation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93FDFA-FF35-7640-9E0D-7252B767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pré opératoire</a:t>
            </a:r>
          </a:p>
        </p:txBody>
      </p:sp>
    </p:spTree>
    <p:extLst>
      <p:ext uri="{BB962C8B-B14F-4D97-AF65-F5344CB8AC3E}">
        <p14:creationId xmlns:p14="http://schemas.microsoft.com/office/powerpoint/2010/main" val="299762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Pour quels patients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22E64-0164-5E42-9CAB-D346560A486C}"/>
              </a:ext>
            </a:extLst>
          </p:cNvPr>
          <p:cNvSpPr/>
          <p:nvPr/>
        </p:nvSpPr>
        <p:spPr>
          <a:xfrm>
            <a:off x="2186053" y="3404903"/>
            <a:ext cx="4427983" cy="1200318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solidFill>
                  <a:srgbClr val="0097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RAAC est adaptée à tout type de chirurgie</a:t>
            </a:r>
          </a:p>
        </p:txBody>
      </p:sp>
      <p:sp>
        <p:nvSpPr>
          <p:cNvPr id="6" name="Bouée 5">
            <a:extLst>
              <a:ext uri="{FF2B5EF4-FFF2-40B4-BE49-F238E27FC236}">
                <a16:creationId xmlns:a16="http://schemas.microsoft.com/office/drawing/2014/main" id="{DFC8D53B-F969-9842-B664-6FCA619FFD9F}"/>
              </a:ext>
            </a:extLst>
          </p:cNvPr>
          <p:cNvSpPr/>
          <p:nvPr/>
        </p:nvSpPr>
        <p:spPr>
          <a:xfrm>
            <a:off x="1432138" y="1556790"/>
            <a:ext cx="6048672" cy="4896544"/>
          </a:xfrm>
          <a:prstGeom prst="donut">
            <a:avLst>
              <a:gd name="adj" fmla="val 3701"/>
            </a:avLst>
          </a:prstGeom>
          <a:solidFill>
            <a:srgbClr val="04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Picture 2" descr="http://www.maladie-de-foie-enfant.org/media/foie03__020598300_1423_29112010.jpg">
            <a:extLst>
              <a:ext uri="{FF2B5EF4-FFF2-40B4-BE49-F238E27FC236}">
                <a16:creationId xmlns:a16="http://schemas.microsoft.com/office/drawing/2014/main" id="{68B318A8-7D24-6F4F-9146-FBD4105A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54" y="1520278"/>
            <a:ext cx="939978" cy="9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achirurgie-digestive.fr/images/16.oesophageg.jpg">
            <a:extLst>
              <a:ext uri="{FF2B5EF4-FFF2-40B4-BE49-F238E27FC236}">
                <a16:creationId xmlns:a16="http://schemas.microsoft.com/office/drawing/2014/main" id="{9950E0DD-F279-0D4C-B31E-910E7277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40" y="2276872"/>
            <a:ext cx="995401" cy="9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pload.maieutapedia.org/picture/coeur1289259795.gif">
            <a:extLst>
              <a:ext uri="{FF2B5EF4-FFF2-40B4-BE49-F238E27FC236}">
                <a16:creationId xmlns:a16="http://schemas.microsoft.com/office/drawing/2014/main" id="{97FA9DAB-FCE0-C341-AB15-F0AF982E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74" y="2564904"/>
            <a:ext cx="841955" cy="105244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10" descr="http://us.123rf.com/400wm/400/400/alexilus/alexilus1110/alexilus111000026/10968167-poumon-et-le-c-ur.jpg">
            <a:extLst>
              <a:ext uri="{FF2B5EF4-FFF2-40B4-BE49-F238E27FC236}">
                <a16:creationId xmlns:a16="http://schemas.microsoft.com/office/drawing/2014/main" id="{C2D899BE-B985-2845-8449-07B4ADBD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48" y="1483702"/>
            <a:ext cx="874317" cy="8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bioweb.lu/anatomie/rein/rein.gif">
            <a:extLst>
              <a:ext uri="{FF2B5EF4-FFF2-40B4-BE49-F238E27FC236}">
                <a16:creationId xmlns:a16="http://schemas.microsoft.com/office/drawing/2014/main" id="{1A66A718-E5AE-1D4F-94CC-0D020B45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04" y="5589238"/>
            <a:ext cx="520749" cy="10698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16" descr="http://www.thaimakeover.com/images/thailand-medical-hospital/hip-replacement-thailand.gif">
            <a:extLst>
              <a:ext uri="{FF2B5EF4-FFF2-40B4-BE49-F238E27FC236}">
                <a16:creationId xmlns:a16="http://schemas.microsoft.com/office/drawing/2014/main" id="{438E4BB0-6330-B646-BDAD-F10442A4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24" y="4365104"/>
            <a:ext cx="812701" cy="11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0DC668-07B9-E143-8C4A-24161D0890F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419" y="4073082"/>
            <a:ext cx="1321571" cy="1057257"/>
          </a:xfrm>
          <a:prstGeom prst="rect">
            <a:avLst/>
          </a:prstGeom>
        </p:spPr>
      </p:pic>
      <p:pic>
        <p:nvPicPr>
          <p:cNvPr id="14" name="Picture 12" descr="http://static.commentcamarche.net/sante-medecine.commentcamarche.net/faq/images/Bsj8OB6S-uterus-ooz-fotolia-com.png">
            <a:extLst>
              <a:ext uri="{FF2B5EF4-FFF2-40B4-BE49-F238E27FC236}">
                <a16:creationId xmlns:a16="http://schemas.microsoft.com/office/drawing/2014/main" id="{3DCDCA95-A219-2341-B8FC-7C5CE0E2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35" y="5517230"/>
            <a:ext cx="1118308" cy="7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nsm05.casimages.com/img/2012/07/16/1207161005369659710112325.png">
            <a:extLst>
              <a:ext uri="{FF2B5EF4-FFF2-40B4-BE49-F238E27FC236}">
                <a16:creationId xmlns:a16="http://schemas.microsoft.com/office/drawing/2014/main" id="{5FC4CCE8-BD10-F544-82B7-9C5A5D01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26" y="6021286"/>
            <a:ext cx="751236" cy="5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EDDBA9-93CB-B645-94C5-1B1AE72FECC5}"/>
              </a:ext>
            </a:extLst>
          </p:cNvPr>
          <p:cNvSpPr/>
          <p:nvPr/>
        </p:nvSpPr>
        <p:spPr>
          <a:xfrm>
            <a:off x="1648162" y="501317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874A9F4-4291-844B-9FAD-E0DD6DB2372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46920" y="1773633"/>
            <a:ext cx="561366" cy="5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052086-3BAF-634B-8BD8-EDF62056D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Groupe d’ETP : chirurgie</a:t>
            </a:r>
          </a:p>
          <a:p>
            <a:r>
              <a:rPr lang="fr-FR" dirty="0"/>
              <a:t>DB (non exhaustif) : </a:t>
            </a:r>
          </a:p>
          <a:p>
            <a:pPr lvl="1"/>
            <a:r>
              <a:rPr lang="fr-FR" dirty="0"/>
              <a:t>Bougies (PEP)</a:t>
            </a:r>
          </a:p>
          <a:p>
            <a:pPr lvl="1"/>
            <a:r>
              <a:rPr lang="fr-FR" dirty="0"/>
              <a:t>Buée (AFE)</a:t>
            </a:r>
          </a:p>
          <a:p>
            <a:pPr lvl="1"/>
            <a:r>
              <a:rPr lang="fr-FR" dirty="0"/>
              <a:t>Toux protégée </a:t>
            </a:r>
          </a:p>
          <a:p>
            <a:pPr lvl="1"/>
            <a:r>
              <a:rPr lang="fr-FR" dirty="0"/>
              <a:t>Ventilation dirigée</a:t>
            </a:r>
          </a:p>
          <a:p>
            <a:pPr lvl="1"/>
            <a:r>
              <a:rPr lang="fr-FR" dirty="0"/>
              <a:t>Spirométrie incitative</a:t>
            </a:r>
          </a:p>
          <a:p>
            <a:pPr lvl="1"/>
            <a:r>
              <a:rPr lang="fr-FR" dirty="0"/>
              <a:t>ELTGOL</a:t>
            </a:r>
          </a:p>
          <a:p>
            <a:pPr lvl="1"/>
            <a:r>
              <a:rPr lang="fr-FR" dirty="0"/>
              <a:t>Drainage autogène </a:t>
            </a:r>
          </a:p>
          <a:p>
            <a:pPr lvl="1"/>
            <a:r>
              <a:rPr lang="fr-FR" dirty="0"/>
              <a:t>Et toutes les TK manuelles et/ou instrumentales à la disposition du MK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160A65-A1B9-E44E-BC15-FF5027C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pré opératoire</a:t>
            </a:r>
          </a:p>
        </p:txBody>
      </p:sp>
    </p:spTree>
    <p:extLst>
      <p:ext uri="{BB962C8B-B14F-4D97-AF65-F5344CB8AC3E}">
        <p14:creationId xmlns:p14="http://schemas.microsoft.com/office/powerpoint/2010/main" val="228145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C5157B8-94BD-904A-909D-D3CB56F2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Travail mobilité costale/MS</a:t>
            </a:r>
          </a:p>
          <a:p>
            <a:pPr lvl="1"/>
            <a:r>
              <a:rPr lang="fr-FR" dirty="0"/>
              <a:t>Exercices en EAA</a:t>
            </a:r>
          </a:p>
          <a:p>
            <a:pPr lvl="1"/>
            <a:r>
              <a:rPr lang="fr-FR" dirty="0"/>
              <a:t>Mobilisations activo-passives (au besoin) MS en EA/ABD</a:t>
            </a:r>
          </a:p>
          <a:p>
            <a:pPr lvl="1"/>
            <a:r>
              <a:rPr lang="fr-FR" dirty="0"/>
              <a:t>Ventilation dirigée</a:t>
            </a:r>
          </a:p>
          <a:p>
            <a:r>
              <a:rPr lang="fr-FR" dirty="0"/>
              <a:t>APA : toutes les TK qui mobilisent le système cardio-respiratoire (lien avec l’anamnèse du patient) </a:t>
            </a:r>
          </a:p>
          <a:p>
            <a:pPr lvl="1"/>
            <a:r>
              <a:rPr lang="fr-FR" dirty="0"/>
              <a:t>Ex : marche, escaliers, circuit training, rameur, vélo…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232EE5-BAF4-3F48-9F9E-4476F78D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pré opératoire</a:t>
            </a:r>
          </a:p>
        </p:txBody>
      </p:sp>
    </p:spTree>
    <p:extLst>
      <p:ext uri="{BB962C8B-B14F-4D97-AF65-F5344CB8AC3E}">
        <p14:creationId xmlns:p14="http://schemas.microsoft.com/office/powerpoint/2010/main" val="306828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CD2417-5EEB-C948-A3CD-39761A3F9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Addictologie	</a:t>
            </a:r>
          </a:p>
          <a:p>
            <a:pPr lvl="1"/>
            <a:r>
              <a:rPr lang="fr-FR" dirty="0"/>
              <a:t>Renvoi à un autre professionnel au besoin</a:t>
            </a:r>
          </a:p>
          <a:p>
            <a:pPr lvl="1"/>
            <a:r>
              <a:rPr lang="fr-FR" dirty="0"/>
              <a:t>Tabac : PM substituts nicotiniques, suivi</a:t>
            </a:r>
          </a:p>
          <a:p>
            <a:r>
              <a:rPr lang="fr-FR" dirty="0"/>
              <a:t>Antalgie </a:t>
            </a:r>
          </a:p>
          <a:p>
            <a:pPr lvl="1"/>
            <a:r>
              <a:rPr lang="fr-FR" dirty="0"/>
              <a:t>Explications PCA/PCEA/bolus/prise de mdc avant mobilisations</a:t>
            </a:r>
          </a:p>
          <a:p>
            <a:pPr lvl="1"/>
            <a:r>
              <a:rPr lang="fr-FR" dirty="0"/>
              <a:t>TK antalgiques : massage, mob douces…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34393F-2FE0-5D4A-A2BA-E3D66419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pré opératoire</a:t>
            </a:r>
          </a:p>
        </p:txBody>
      </p:sp>
    </p:spTree>
    <p:extLst>
      <p:ext uri="{BB962C8B-B14F-4D97-AF65-F5344CB8AC3E}">
        <p14:creationId xmlns:p14="http://schemas.microsoft.com/office/powerpoint/2010/main" val="202885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26DA4F8-B596-1644-BD0C-FEDFF2CA3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601923-6C67-AC47-A11A-3D5F62BD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 per-post opératoire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060F2-2909-1943-8053-B1FE0491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184578" cy="3453332"/>
          </a:xfrm>
          <a:prstGeom prst="rect">
            <a:avLst/>
          </a:prstGeom>
        </p:spPr>
      </p:pic>
      <p:pic>
        <p:nvPicPr>
          <p:cNvPr id="5" name="Picture 2" descr="https://media.licdn.com/mpr/mpr/p/6/005/07e/27f/3411294.jpg">
            <a:extLst>
              <a:ext uri="{FF2B5EF4-FFF2-40B4-BE49-F238E27FC236}">
                <a16:creationId xmlns:a16="http://schemas.microsoft.com/office/drawing/2014/main" id="{AE3EBF7A-8952-494E-B95D-803D48AD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366420" cy="716467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241A84-AC4D-9746-8DC5-5FFE0DFCF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653136"/>
            <a:ext cx="963230" cy="9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D775012-AD2A-E24F-A1A7-69596CE6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Mêmes objectifs et mêmes techniques à adapter selon :</a:t>
            </a:r>
          </a:p>
          <a:p>
            <a:pPr lvl="1"/>
            <a:r>
              <a:rPr lang="fr-FR" dirty="0"/>
              <a:t>Les consignes chirurgicales</a:t>
            </a:r>
          </a:p>
          <a:p>
            <a:pPr lvl="1"/>
            <a:r>
              <a:rPr lang="fr-FR" dirty="0"/>
              <a:t>Les complications (</a:t>
            </a:r>
            <a:r>
              <a:rPr lang="fr-FR" dirty="0" err="1"/>
              <a:t>red</a:t>
            </a:r>
            <a:r>
              <a:rPr lang="fr-FR" dirty="0"/>
              <a:t> flags)</a:t>
            </a:r>
          </a:p>
          <a:p>
            <a:pPr lvl="1"/>
            <a:r>
              <a:rPr lang="fr-FR" dirty="0"/>
              <a:t>L’état général du patient et ses capacités cognitives</a:t>
            </a:r>
          </a:p>
          <a:p>
            <a:pPr lvl="1"/>
            <a:r>
              <a:rPr lang="fr-FR" dirty="0"/>
              <a:t>La structure hospitalière (protocole)</a:t>
            </a:r>
          </a:p>
          <a:p>
            <a:r>
              <a:rPr lang="fr-FR" dirty="0"/>
              <a:t>Insister sur l’auto rééducation ++ aux vues de la </a:t>
            </a:r>
            <a:r>
              <a:rPr lang="fr-FR"/>
              <a:t>dynamique actuelle du </a:t>
            </a:r>
            <a:r>
              <a:rPr lang="fr-FR" dirty="0"/>
              <a:t>soin </a:t>
            </a:r>
            <a:r>
              <a:rPr lang="fr-FR"/>
              <a:t>en libéral…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3992EF-90AF-E44F-8113-0C3257F1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 per-post opératoire ?</a:t>
            </a:r>
          </a:p>
        </p:txBody>
      </p:sp>
    </p:spTree>
    <p:extLst>
      <p:ext uri="{BB962C8B-B14F-4D97-AF65-F5344CB8AC3E}">
        <p14:creationId xmlns:p14="http://schemas.microsoft.com/office/powerpoint/2010/main" val="169864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B58C1CF-663D-F744-867B-38436761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Merci de votre attention !  </a:t>
            </a:r>
          </a:p>
          <a:p>
            <a:endParaRPr lang="fr-FR" sz="5400" dirty="0"/>
          </a:p>
          <a:p>
            <a:pPr algn="ctr"/>
            <a:r>
              <a:rPr lang="fr-FR" sz="6000" dirty="0"/>
              <a:t>Des questions ? </a:t>
            </a:r>
          </a:p>
        </p:txBody>
      </p:sp>
    </p:spTree>
    <p:extLst>
      <p:ext uri="{BB962C8B-B14F-4D97-AF65-F5344CB8AC3E}">
        <p14:creationId xmlns:p14="http://schemas.microsoft.com/office/powerpoint/2010/main" val="40040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Collaboration +++</a:t>
            </a: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F00260C7-2C05-4941-9CBC-74A8F4ED9D54}"/>
              </a:ext>
            </a:extLst>
          </p:cNvPr>
          <p:cNvSpPr>
            <a:spLocks noChangeArrowheads="1"/>
          </p:cNvSpPr>
          <p:nvPr/>
        </p:nvSpPr>
        <p:spPr bwMode="auto">
          <a:xfrm rot="950284">
            <a:off x="480141" y="1431410"/>
            <a:ext cx="8230226" cy="47501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0">
            <a:solidFill>
              <a:srgbClr val="C00000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662F7AE-9501-894B-873A-D36D2674F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24392"/>
              </p:ext>
            </p:extLst>
          </p:nvPr>
        </p:nvGraphicFramePr>
        <p:xfrm>
          <a:off x="6176443" y="3146803"/>
          <a:ext cx="1589618" cy="1594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hoto Editor Photo" r:id="rId3" imgW="2857899" imgH="2866667" progId="">
                  <p:embed/>
                </p:oleObj>
              </mc:Choice>
              <mc:Fallback>
                <p:oleObj name="Photo Editor Photo" r:id="rId3" imgW="2857899" imgH="2866667" progId="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443" y="3146803"/>
                        <a:ext cx="1589618" cy="1594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Numériser">
            <a:extLst>
              <a:ext uri="{FF2B5EF4-FFF2-40B4-BE49-F238E27FC236}">
                <a16:creationId xmlns:a16="http://schemas.microsoft.com/office/drawing/2014/main" id="{1CAC69C1-F6EB-944B-9FF9-19547658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77" y="1733972"/>
            <a:ext cx="1537235" cy="12604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Numériser">
            <a:extLst>
              <a:ext uri="{FF2B5EF4-FFF2-40B4-BE49-F238E27FC236}">
                <a16:creationId xmlns:a16="http://schemas.microsoft.com/office/drawing/2014/main" id="{660C484A-8A53-EA45-BEE6-F1B93526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83" y="2173995"/>
            <a:ext cx="1326139" cy="12716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DABB4764-EE16-EB45-9CA8-51226566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339" y="3469802"/>
            <a:ext cx="2232025" cy="3667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Chirurgien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F7F6DB1-C707-3746-A783-C1D8E729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81" y="3015863"/>
            <a:ext cx="2232025" cy="3667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Anesthésiste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CACFE7E-2ACA-DA44-B72B-A19D9A6E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166" y="4705807"/>
            <a:ext cx="2232025" cy="9445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Infirmier(e)</a:t>
            </a:r>
            <a:r>
              <a:rPr lang="fr-FR" b="1" dirty="0">
                <a:solidFill>
                  <a:srgbClr val="FF0000"/>
                </a:solidFill>
              </a:rPr>
              <a:t> +++</a:t>
            </a:r>
            <a:endParaRPr lang="fr-FR" b="1" dirty="0"/>
          </a:p>
          <a:p>
            <a:pPr algn="ctr">
              <a:lnSpc>
                <a:spcPct val="75000"/>
              </a:lnSpc>
              <a:spcBef>
                <a:spcPct val="30000"/>
              </a:spcBef>
            </a:pPr>
            <a:r>
              <a:rPr lang="fr-FR" b="1" dirty="0"/>
              <a:t>AS </a:t>
            </a:r>
            <a:r>
              <a:rPr lang="fr-FR" b="1" dirty="0">
                <a:solidFill>
                  <a:srgbClr val="FF0000"/>
                </a:solidFill>
              </a:rPr>
              <a:t>+++</a:t>
            </a:r>
            <a:endParaRPr lang="fr-FR" b="1" dirty="0"/>
          </a:p>
          <a:p>
            <a:pPr algn="ctr">
              <a:lnSpc>
                <a:spcPct val="75000"/>
              </a:lnSpc>
              <a:spcBef>
                <a:spcPct val="30000"/>
              </a:spcBef>
            </a:pPr>
            <a:r>
              <a:rPr lang="fr-FR" b="1" dirty="0"/>
              <a:t>Kiné </a:t>
            </a:r>
            <a:r>
              <a:rPr lang="fr-FR" b="1" dirty="0">
                <a:solidFill>
                  <a:srgbClr val="FF0000"/>
                </a:solidFill>
              </a:rPr>
              <a:t>+++</a:t>
            </a:r>
          </a:p>
        </p:txBody>
      </p:sp>
      <p:pic>
        <p:nvPicPr>
          <p:cNvPr id="12" name="Picture 4" descr="http://paroisse-misericorde.e-monsite.com/medias/images/malade.jpg?fx=r_550_550">
            <a:extLst>
              <a:ext uri="{FF2B5EF4-FFF2-40B4-BE49-F238E27FC236}">
                <a16:creationId xmlns:a16="http://schemas.microsoft.com/office/drawing/2014/main" id="{2903BCA7-5F3F-8644-9AE9-5F683F97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501008"/>
            <a:ext cx="2088232" cy="18680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96A58264-2059-EE4C-86AF-F39A4566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5301208"/>
            <a:ext cx="2232025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/>
              <a:t>Patient(e)</a:t>
            </a:r>
          </a:p>
        </p:txBody>
      </p:sp>
      <p:pic>
        <p:nvPicPr>
          <p:cNvPr id="14" name="Picture 2" descr="http://t0.gstatic.com/images?q=tbn:ANd9GcTdvsCVy7QlQVwWAegIRIwtshkEgqoO7EXjChYYYaMDY483fD9GgkQnAgDz">
            <a:extLst>
              <a:ext uri="{FF2B5EF4-FFF2-40B4-BE49-F238E27FC236}">
                <a16:creationId xmlns:a16="http://schemas.microsoft.com/office/drawing/2014/main" id="{D0E18C36-88BF-874D-B49B-9AD87A03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908720"/>
            <a:ext cx="1539910" cy="1519469"/>
          </a:xfrm>
          <a:prstGeom prst="rect">
            <a:avLst/>
          </a:prstGeom>
          <a:noFill/>
        </p:spPr>
      </p:pic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5A01FCD9-3660-ED40-B606-00D98E89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D6E8CDB-D0CC-44E0-AEB4-A332889FB54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9F7562-4CE1-114F-838D-48FBF6AF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92896"/>
            <a:ext cx="5184578" cy="3453332"/>
          </a:xfrm>
          <a:prstGeom prst="rect">
            <a:avLst/>
          </a:prstGeom>
        </p:spPr>
      </p:pic>
      <p:pic>
        <p:nvPicPr>
          <p:cNvPr id="7" name="Picture 2" descr="https://media.licdn.com/mpr/mpr/p/6/005/07e/27f/3411294.jpg">
            <a:extLst>
              <a:ext uri="{FF2B5EF4-FFF2-40B4-BE49-F238E27FC236}">
                <a16:creationId xmlns:a16="http://schemas.microsoft.com/office/drawing/2014/main" id="{2CBC4269-306E-DD46-A6B3-907A612D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366420" cy="716467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B8DC3F-6B07-A14E-9EA1-A76DD15A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653136"/>
            <a:ext cx="963230" cy="96323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0359085-9688-3C43-954C-D7F3B4AF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Préparer la sortie avant l’entrée</a:t>
            </a:r>
          </a:p>
        </p:txBody>
      </p:sp>
    </p:spTree>
    <p:extLst>
      <p:ext uri="{BB962C8B-B14F-4D97-AF65-F5344CB8AC3E}">
        <p14:creationId xmlns:p14="http://schemas.microsoft.com/office/powerpoint/2010/main" val="329435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/>
              <a:t>La RAAC au CLB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A80E207-6B9A-9545-A433-FFFEEF86423F}"/>
              </a:ext>
            </a:extLst>
          </p:cNvPr>
          <p:cNvCxnSpPr>
            <a:cxnSpLocks/>
          </p:cNvCxnSpPr>
          <p:nvPr/>
        </p:nvCxnSpPr>
        <p:spPr>
          <a:xfrm>
            <a:off x="477072" y="4149080"/>
            <a:ext cx="8487416" cy="0"/>
          </a:xfrm>
          <a:prstGeom prst="straightConnector1">
            <a:avLst/>
          </a:prstGeom>
          <a:ln w="209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FEF5B08-A868-524B-8A75-9CB18ABD8EE8}"/>
              </a:ext>
            </a:extLst>
          </p:cNvPr>
          <p:cNvSpPr txBox="1"/>
          <p:nvPr/>
        </p:nvSpPr>
        <p:spPr>
          <a:xfrm>
            <a:off x="441669" y="35367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4C2AB6-F104-8841-B402-ADA839A01BC5}"/>
              </a:ext>
            </a:extLst>
          </p:cNvPr>
          <p:cNvSpPr txBox="1"/>
          <p:nvPr/>
        </p:nvSpPr>
        <p:spPr>
          <a:xfrm>
            <a:off x="1554243" y="353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575D88-91BB-3B45-AB92-848F17EEBB5A}"/>
              </a:ext>
            </a:extLst>
          </p:cNvPr>
          <p:cNvSpPr txBox="1"/>
          <p:nvPr/>
        </p:nvSpPr>
        <p:spPr>
          <a:xfrm>
            <a:off x="2666817" y="35367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C3A82A-CDE0-F746-8712-D5B032207A08}"/>
              </a:ext>
            </a:extLst>
          </p:cNvPr>
          <p:cNvSpPr txBox="1"/>
          <p:nvPr/>
        </p:nvSpPr>
        <p:spPr>
          <a:xfrm>
            <a:off x="3712147" y="35436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25B2ED-BAB1-B54C-A561-1DAE54ED0D0E}"/>
              </a:ext>
            </a:extLst>
          </p:cNvPr>
          <p:cNvSpPr txBox="1"/>
          <p:nvPr/>
        </p:nvSpPr>
        <p:spPr>
          <a:xfrm>
            <a:off x="4824721" y="353670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2019-2020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1C5217-CEBC-C644-BEAD-3F4C732EF786}"/>
              </a:ext>
            </a:extLst>
          </p:cNvPr>
          <p:cNvSpPr txBox="1"/>
          <p:nvPr/>
        </p:nvSpPr>
        <p:spPr>
          <a:xfrm>
            <a:off x="331529" y="4379229"/>
            <a:ext cx="11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Colorectal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F76688-2A8B-B94F-A2A3-9E50B1D3B909}"/>
              </a:ext>
            </a:extLst>
          </p:cNvPr>
          <p:cNvSpPr txBox="1"/>
          <p:nvPr/>
        </p:nvSpPr>
        <p:spPr>
          <a:xfrm>
            <a:off x="1095834" y="5133346"/>
            <a:ext cx="14601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Financement </a:t>
            </a:r>
          </a:p>
          <a:p>
            <a:pPr algn="ctr"/>
            <a:r>
              <a:rPr lang="fr-FR" dirty="0"/>
              <a:t>ARS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6B22224-A8B0-C241-8699-AAD44336BB0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825906" y="4269250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C9EA37A-27FD-774B-9A64-93E9E83DBD73}"/>
              </a:ext>
            </a:extLst>
          </p:cNvPr>
          <p:cNvSpPr txBox="1"/>
          <p:nvPr/>
        </p:nvSpPr>
        <p:spPr>
          <a:xfrm>
            <a:off x="4938609" y="4379229"/>
            <a:ext cx="8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Thorax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6A8EDF-7364-D84D-A6FD-C399DA1D9F26}"/>
              </a:ext>
            </a:extLst>
          </p:cNvPr>
          <p:cNvSpPr txBox="1"/>
          <p:nvPr/>
        </p:nvSpPr>
        <p:spPr>
          <a:xfrm>
            <a:off x="5935509" y="4372996"/>
            <a:ext cx="8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Gynéco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47E75B3-3F62-EE48-AB23-37802721DBB3}"/>
              </a:ext>
            </a:extLst>
          </p:cNvPr>
          <p:cNvCxnSpPr>
            <a:cxnSpLocks/>
          </p:cNvCxnSpPr>
          <p:nvPr/>
        </p:nvCxnSpPr>
        <p:spPr>
          <a:xfrm flipV="1">
            <a:off x="4936571" y="4269250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9D34057-4601-0D4F-8448-4C75990B6A4D}"/>
              </a:ext>
            </a:extLst>
          </p:cNvPr>
          <p:cNvSpPr txBox="1"/>
          <p:nvPr/>
        </p:nvSpPr>
        <p:spPr>
          <a:xfrm>
            <a:off x="4192238" y="5133345"/>
            <a:ext cx="14601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Financement </a:t>
            </a:r>
          </a:p>
          <a:p>
            <a:pPr algn="ctr"/>
            <a:r>
              <a:rPr lang="fr-FR" dirty="0"/>
              <a:t>ARS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695B77-E232-C04C-B5A9-BC28C4075DE9}"/>
              </a:ext>
            </a:extLst>
          </p:cNvPr>
          <p:cNvSpPr txBox="1"/>
          <p:nvPr/>
        </p:nvSpPr>
        <p:spPr>
          <a:xfrm>
            <a:off x="6016073" y="4805423"/>
            <a:ext cx="167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(Foie, pancréas)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ADE177-C55F-CE45-9D60-8CCF6AC81F6C}"/>
              </a:ext>
            </a:extLst>
          </p:cNvPr>
          <p:cNvSpPr txBox="1"/>
          <p:nvPr/>
        </p:nvSpPr>
        <p:spPr>
          <a:xfrm>
            <a:off x="6181345" y="353670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2021-2025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0315EA-3313-0448-AC5D-1A3CA4B58A75}"/>
              </a:ext>
            </a:extLst>
          </p:cNvPr>
          <p:cNvSpPr/>
          <p:nvPr/>
        </p:nvSpPr>
        <p:spPr>
          <a:xfrm>
            <a:off x="457200" y="1802422"/>
            <a:ext cx="8062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fr-FR" sz="4800" baseline="30000" dirty="0"/>
              <a:t>Présentation RAAC thoracique ce jour</a:t>
            </a:r>
            <a:endParaRPr lang="fr-FR" sz="48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28D43C-F233-A24A-817E-703638F44C85}"/>
              </a:ext>
            </a:extLst>
          </p:cNvPr>
          <p:cNvSpPr txBox="1"/>
          <p:nvPr/>
        </p:nvSpPr>
        <p:spPr>
          <a:xfrm>
            <a:off x="7674138" y="35367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2026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9C51E44-4126-B74B-8CCE-9D05F71100AF}"/>
              </a:ext>
            </a:extLst>
          </p:cNvPr>
          <p:cNvSpPr txBox="1"/>
          <p:nvPr/>
        </p:nvSpPr>
        <p:spPr>
          <a:xfrm>
            <a:off x="7588601" y="4362116"/>
            <a:ext cx="1533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Début </a:t>
            </a:r>
          </a:p>
          <a:p>
            <a:r>
              <a:rPr lang="fr-FR" dirty="0"/>
              <a:t>Consultations</a:t>
            </a:r>
          </a:p>
          <a:p>
            <a:r>
              <a:rPr lang="fr-FR" dirty="0"/>
              <a:t>Pré opératoire</a:t>
            </a:r>
          </a:p>
        </p:txBody>
      </p:sp>
    </p:spTree>
    <p:extLst>
      <p:ext uri="{BB962C8B-B14F-4D97-AF65-F5344CB8AC3E}">
        <p14:creationId xmlns:p14="http://schemas.microsoft.com/office/powerpoint/2010/main" val="257232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C101F-9C8B-6D46-B5C5-D1CEC8C9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RAAC Thoracique – Parcours Patient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471229-86DD-C142-BE24-6677BCA9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72816"/>
            <a:ext cx="3708112" cy="47093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773291C-E896-E145-9788-29E098D3F462}"/>
              </a:ext>
            </a:extLst>
          </p:cNvPr>
          <p:cNvSpPr txBox="1"/>
          <p:nvPr/>
        </p:nvSpPr>
        <p:spPr>
          <a:xfrm>
            <a:off x="5508104" y="34811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Fiche navette </a:t>
            </a:r>
          </a:p>
        </p:txBody>
      </p:sp>
    </p:spTree>
    <p:extLst>
      <p:ext uri="{BB962C8B-B14F-4D97-AF65-F5344CB8AC3E}">
        <p14:creationId xmlns:p14="http://schemas.microsoft.com/office/powerpoint/2010/main" val="412918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E0490-800E-8946-9594-9A6A181B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Brainstorming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722EFC-7C14-CA46-B9E0-33D7AEDACCCF}"/>
              </a:ext>
            </a:extLst>
          </p:cNvPr>
          <p:cNvSpPr txBox="1"/>
          <p:nvPr/>
        </p:nvSpPr>
        <p:spPr>
          <a:xfrm>
            <a:off x="611560" y="1772816"/>
            <a:ext cx="8075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Quels éléments vous semblent utiles à recueillir en pré opératoire pour les MK ?</a:t>
            </a:r>
          </a:p>
          <a:p>
            <a:r>
              <a:rPr lang="fr-FR" sz="4000" dirty="0"/>
              <a:t>En per opératoire ? </a:t>
            </a:r>
          </a:p>
          <a:p>
            <a:r>
              <a:rPr lang="fr-FR" sz="4000" dirty="0"/>
              <a:t>En post opératoire ? </a:t>
            </a:r>
          </a:p>
        </p:txBody>
      </p:sp>
    </p:spTree>
    <p:extLst>
      <p:ext uri="{BB962C8B-B14F-4D97-AF65-F5344CB8AC3E}">
        <p14:creationId xmlns:p14="http://schemas.microsoft.com/office/powerpoint/2010/main" val="358470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021CE3-406A-6841-A436-DFCADBFF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1152128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4537DA7-CF45-0847-8B5D-956C5898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pré opératoire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7A7537-6BA0-2046-A273-15FDC98BB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53604"/>
            <a:ext cx="6237161" cy="36565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BCCC6A-B21A-F245-9866-C9EDE8EC7481}"/>
              </a:ext>
            </a:extLst>
          </p:cNvPr>
          <p:cNvSpPr txBox="1"/>
          <p:nvPr/>
        </p:nvSpPr>
        <p:spPr>
          <a:xfrm>
            <a:off x="755576" y="10246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Type de chirurgie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A51C522-0027-4D46-97C3-AAC578DE2FF6}"/>
              </a:ext>
            </a:extLst>
          </p:cNvPr>
          <p:cNvCxnSpPr/>
          <p:nvPr/>
        </p:nvCxnSpPr>
        <p:spPr>
          <a:xfrm>
            <a:off x="1691680" y="1424734"/>
            <a:ext cx="360040" cy="780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BE2D93F-93A2-754E-8189-B93E7448E8C0}"/>
              </a:ext>
            </a:extLst>
          </p:cNvPr>
          <p:cNvSpPr txBox="1"/>
          <p:nvPr/>
        </p:nvSpPr>
        <p:spPr>
          <a:xfrm>
            <a:off x="186866" y="419866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ATCD + style de vie</a:t>
            </a:r>
          </a:p>
        </p:txBody>
      </p:sp>
    </p:spTree>
    <p:extLst>
      <p:ext uri="{BB962C8B-B14F-4D97-AF65-F5344CB8AC3E}">
        <p14:creationId xmlns:p14="http://schemas.microsoft.com/office/powerpoint/2010/main" val="14479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AA17FB9-D05E-6042-A90D-46C82D617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01" y="1598904"/>
            <a:ext cx="5445299" cy="4525963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E9AC463-A6DE-A044-B048-1057EF9E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pré opératoire</a:t>
            </a: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E45455B9-3241-1541-8E26-99F397ABF15B}"/>
              </a:ext>
            </a:extLst>
          </p:cNvPr>
          <p:cNvSpPr/>
          <p:nvPr/>
        </p:nvSpPr>
        <p:spPr>
          <a:xfrm>
            <a:off x="3248417" y="4651840"/>
            <a:ext cx="5445299" cy="1473027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A300F987-0973-3142-B8E1-AD168B26DCB2}"/>
              </a:ext>
            </a:extLst>
          </p:cNvPr>
          <p:cNvSpPr/>
          <p:nvPr/>
        </p:nvSpPr>
        <p:spPr>
          <a:xfrm>
            <a:off x="3248417" y="1844824"/>
            <a:ext cx="5445299" cy="969678"/>
          </a:xfrm>
          <a:prstGeom prst="frame">
            <a:avLst>
              <a:gd name="adj1" fmla="val 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7D0BE9-D5CA-DB44-8A9D-AE572DAD1E42}"/>
              </a:ext>
            </a:extLst>
          </p:cNvPr>
          <p:cNvSpPr txBox="1"/>
          <p:nvPr/>
        </p:nvSpPr>
        <p:spPr>
          <a:xfrm>
            <a:off x="771604" y="2060848"/>
            <a:ext cx="2458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Etat cardio-</a:t>
            </a:r>
            <a:r>
              <a:rPr lang="fr-FR" sz="2000" b="1" dirty="0" err="1">
                <a:solidFill>
                  <a:srgbClr val="FF0000"/>
                </a:solidFill>
              </a:rPr>
              <a:t>respi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Risque complications pulmonaires post op</a:t>
            </a:r>
          </a:p>
        </p:txBody>
      </p:sp>
    </p:spTree>
    <p:extLst>
      <p:ext uri="{BB962C8B-B14F-4D97-AF65-F5344CB8AC3E}">
        <p14:creationId xmlns:p14="http://schemas.microsoft.com/office/powerpoint/2010/main" val="2654260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504</Words>
  <Application>Microsoft Macintosh PowerPoint</Application>
  <PresentationFormat>Affichage à l'écran (4:3)</PresentationFormat>
  <Paragraphs>134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Thème Office</vt:lpstr>
      <vt:lpstr>Photo Editor Photo</vt:lpstr>
      <vt:lpstr>TD1 - Réhabilitation Améliorée Après Chirurgie RAAC</vt:lpstr>
      <vt:lpstr>Pour quels patients ?</vt:lpstr>
      <vt:lpstr>Collaboration +++</vt:lpstr>
      <vt:lpstr>Préparer la sortie avant l’entrée</vt:lpstr>
      <vt:lpstr>La RAAC au CLB</vt:lpstr>
      <vt:lpstr>RAAC Thoracique – Parcours Patient</vt:lpstr>
      <vt:lpstr>Brainstorming</vt:lpstr>
      <vt:lpstr>En pré opératoire</vt:lpstr>
      <vt:lpstr>En pré opératoire</vt:lpstr>
      <vt:lpstr>Scora ASA (anesthésie  risque de complications pulmonaires post op)</vt:lpstr>
      <vt:lpstr>Grade nutritionnel</vt:lpstr>
      <vt:lpstr>En pré opératoire</vt:lpstr>
      <vt:lpstr>En peropératoire</vt:lpstr>
      <vt:lpstr>En peropératoire</vt:lpstr>
      <vt:lpstr>En post opératoire</vt:lpstr>
      <vt:lpstr>En post opératoire</vt:lpstr>
      <vt:lpstr>Sortie/suivi/recours </vt:lpstr>
      <vt:lpstr>Brainstorming en pratique</vt:lpstr>
      <vt:lpstr>Objectifs pré opératoire</vt:lpstr>
      <vt:lpstr>Moyens pré opératoire</vt:lpstr>
      <vt:lpstr>Moyens pré opératoire</vt:lpstr>
      <vt:lpstr>Moyens pré opératoire</vt:lpstr>
      <vt:lpstr>Et en per-post opératoire ?</vt:lpstr>
      <vt:lpstr>Et en per-post opératoire ?</vt:lpstr>
      <vt:lpstr>Présentation PowerPoint</vt:lpstr>
    </vt:vector>
  </TitlesOfParts>
  <Company>Centre Léon Bérard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BLANC Nathalie</dc:creator>
  <cp:lastModifiedBy>sandy richard</cp:lastModifiedBy>
  <cp:revision>75</cp:revision>
  <dcterms:created xsi:type="dcterms:W3CDTF">2015-06-23T13:48:26Z</dcterms:created>
  <dcterms:modified xsi:type="dcterms:W3CDTF">2026-04-20T17:25:35Z</dcterms:modified>
</cp:coreProperties>
</file>