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4" r:id="rId35"/>
    <p:sldId id="289" r:id="rId36"/>
    <p:sldId id="294" r:id="rId37"/>
    <p:sldId id="303" r:id="rId38"/>
    <p:sldId id="290" r:id="rId39"/>
    <p:sldId id="291" r:id="rId40"/>
    <p:sldId id="292" r:id="rId41"/>
    <p:sldId id="293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5" r:id="rId50"/>
    <p:sldId id="306" r:id="rId51"/>
    <p:sldId id="309" r:id="rId52"/>
    <p:sldId id="308" r:id="rId53"/>
    <p:sldId id="307" r:id="rId54"/>
    <p:sldId id="302" r:id="rId55"/>
    <p:sldId id="310" r:id="rId56"/>
  </p:sldIdLst>
  <p:sldSz cx="18288000" cy="10287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Public Sans Bold" panose="020B0604020202020204" charset="0"/>
      <p:regular r:id="rId61"/>
    </p:embeddedFont>
    <p:embeddedFont>
      <p:font typeface="Calistoga" panose="020B0604020202020204" charset="0"/>
      <p:regular r:id="rId62"/>
    </p:embeddedFont>
    <p:embeddedFont>
      <p:font typeface="Public Sans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543305"/>
            <a:ext cx="18288000" cy="1743695"/>
          </a:xfrm>
          <a:prstGeom prst="rect">
            <a:avLst/>
          </a:prstGeom>
          <a:solidFill>
            <a:srgbClr val="BECCF1"/>
          </a:solid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540302" cy="135075"/>
          </a:xfrm>
          <a:custGeom>
            <a:avLst/>
            <a:gdLst/>
            <a:ahLst/>
            <a:cxnLst/>
            <a:rect l="l" t="t" r="r" b="b"/>
            <a:pathLst>
              <a:path w="540302" h="135075">
                <a:moveTo>
                  <a:pt x="0" y="0"/>
                </a:moveTo>
                <a:lnTo>
                  <a:pt x="540302" y="0"/>
                </a:lnTo>
                <a:lnTo>
                  <a:pt x="540302" y="135075"/>
                </a:lnTo>
                <a:lnTo>
                  <a:pt x="0" y="135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31503" y="3717244"/>
            <a:ext cx="4277097" cy="4826061"/>
          </a:xfrm>
          <a:custGeom>
            <a:avLst/>
            <a:gdLst/>
            <a:ahLst/>
            <a:cxnLst/>
            <a:rect l="l" t="t" r="r" b="b"/>
            <a:pathLst>
              <a:path w="4277097" h="4826061">
                <a:moveTo>
                  <a:pt x="0" y="0"/>
                </a:moveTo>
                <a:lnTo>
                  <a:pt x="4277096" y="0"/>
                </a:lnTo>
                <a:lnTo>
                  <a:pt x="4277096" y="4826061"/>
                </a:lnTo>
                <a:lnTo>
                  <a:pt x="0" y="482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8599" y="3563556"/>
            <a:ext cx="3927036" cy="4381630"/>
          </a:xfrm>
          <a:custGeom>
            <a:avLst/>
            <a:gdLst/>
            <a:ahLst/>
            <a:cxnLst/>
            <a:rect l="l" t="t" r="r" b="b"/>
            <a:pathLst>
              <a:path w="3927036" h="4381630">
                <a:moveTo>
                  <a:pt x="0" y="0"/>
                </a:moveTo>
                <a:lnTo>
                  <a:pt x="3927036" y="0"/>
                </a:lnTo>
                <a:lnTo>
                  <a:pt x="3927036" y="4381630"/>
                </a:lnTo>
                <a:lnTo>
                  <a:pt x="0" y="438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5973" y="3350586"/>
            <a:ext cx="8988257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1110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TD ARC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57899" y="927555"/>
            <a:ext cx="650140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407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ISTR Lyon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483626"/>
            <a:ext cx="7642804" cy="69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20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Membre Inférieur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9002" y="6723881"/>
            <a:ext cx="66336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</a:pPr>
            <a:r>
              <a:rPr lang="en-US" sz="2574" dirty="0" err="1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Enseignement</a:t>
            </a:r>
            <a:r>
              <a:rPr lang="en-US" sz="2574" dirty="0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 technique MK4 </a:t>
            </a:r>
            <a:r>
              <a:rPr lang="en-US" sz="2574" dirty="0" smtClean="0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– UI 25</a:t>
            </a:r>
            <a:endParaRPr lang="en-US" sz="2574" dirty="0">
              <a:solidFill>
                <a:srgbClr val="27407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4889826"/>
            <a:ext cx="7642804" cy="42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3201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Apprentissage du Raisonnement clinique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1634" y="5812963"/>
            <a:ext cx="14526440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Les fluctuation d’échantillonage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Statistiques inférentielles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2066" y="2582064"/>
            <a:ext cx="15095579" cy="448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72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Problèmes de l’inférence : 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Extrapolation à partir d’un échantillon, parmi les multitudes de combinaisons possibles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Estimation qui varie d’un échantillon à l’autre = fluctuations d’échantillonage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370399" y="0"/>
            <a:ext cx="9547202" cy="10559497"/>
          </a:xfrm>
          <a:custGeom>
            <a:avLst/>
            <a:gdLst/>
            <a:ahLst/>
            <a:cxnLst/>
            <a:rect l="l" t="t" r="r" b="b"/>
            <a:pathLst>
              <a:path w="9547202" h="10559497">
                <a:moveTo>
                  <a:pt x="0" y="0"/>
                </a:moveTo>
                <a:lnTo>
                  <a:pt x="9547202" y="0"/>
                </a:lnTo>
                <a:lnTo>
                  <a:pt x="9547202" y="10559497"/>
                </a:lnTo>
                <a:lnTo>
                  <a:pt x="0" y="10559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98" r="-11849" b="-686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308735"/>
            <a:ext cx="18288000" cy="7669530"/>
          </a:xfrm>
          <a:custGeom>
            <a:avLst/>
            <a:gdLst/>
            <a:ahLst/>
            <a:cxnLst/>
            <a:rect l="l" t="t" r="r" b="b"/>
            <a:pathLst>
              <a:path w="18288000" h="7669530">
                <a:moveTo>
                  <a:pt x="0" y="0"/>
                </a:moveTo>
                <a:lnTo>
                  <a:pt x="18288000" y="0"/>
                </a:lnTo>
                <a:lnTo>
                  <a:pt x="18288000" y="7669530"/>
                </a:lnTo>
                <a:lnTo>
                  <a:pt x="0" y="7669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8" r="-393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037264" y="0"/>
            <a:ext cx="14392269" cy="10416405"/>
          </a:xfrm>
          <a:custGeom>
            <a:avLst/>
            <a:gdLst/>
            <a:ahLst/>
            <a:cxnLst/>
            <a:rect l="l" t="t" r="r" b="b"/>
            <a:pathLst>
              <a:path w="14392269" h="10416405">
                <a:moveTo>
                  <a:pt x="0" y="0"/>
                </a:moveTo>
                <a:lnTo>
                  <a:pt x="14392270" y="0"/>
                </a:lnTo>
                <a:lnTo>
                  <a:pt x="14392270" y="10416405"/>
                </a:lnTo>
                <a:lnTo>
                  <a:pt x="0" y="10416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1634" y="5812963"/>
            <a:ext cx="14526440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métrologie / clinimétrie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833727" y="4353731"/>
            <a:ext cx="5918436" cy="5933269"/>
          </a:xfrm>
          <a:custGeom>
            <a:avLst/>
            <a:gdLst/>
            <a:ahLst/>
            <a:cxnLst/>
            <a:rect l="l" t="t" r="r" b="b"/>
            <a:pathLst>
              <a:path w="5918436" h="5933269">
                <a:moveTo>
                  <a:pt x="0" y="0"/>
                </a:moveTo>
                <a:lnTo>
                  <a:pt x="5918436" y="0"/>
                </a:lnTo>
                <a:lnTo>
                  <a:pt x="5918436" y="5933269"/>
                </a:lnTo>
                <a:lnTo>
                  <a:pt x="0" y="593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10369" y="6172200"/>
            <a:ext cx="4777631" cy="4114800"/>
          </a:xfrm>
          <a:custGeom>
            <a:avLst/>
            <a:gdLst/>
            <a:ahLst/>
            <a:cxnLst/>
            <a:rect l="l" t="t" r="r" b="b"/>
            <a:pathLst>
              <a:path w="4777631" h="4114800">
                <a:moveTo>
                  <a:pt x="0" y="0"/>
                </a:moveTo>
                <a:lnTo>
                  <a:pt x="4777631" y="0"/>
                </a:lnTo>
                <a:lnTo>
                  <a:pt x="4777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64173" y="5919799"/>
            <a:ext cx="7159654" cy="2636054"/>
          </a:xfrm>
          <a:custGeom>
            <a:avLst/>
            <a:gdLst/>
            <a:ahLst/>
            <a:cxnLst/>
            <a:rect l="l" t="t" r="r" b="b"/>
            <a:pathLst>
              <a:path w="7159654" h="2636054">
                <a:moveTo>
                  <a:pt x="0" y="0"/>
                </a:moveTo>
                <a:lnTo>
                  <a:pt x="7159654" y="0"/>
                </a:lnTo>
                <a:lnTo>
                  <a:pt x="7159654" y="2636055"/>
                </a:lnTo>
                <a:lnTo>
                  <a:pt x="0" y="2636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25491" y="1231594"/>
            <a:ext cx="14037018" cy="416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 test parfait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Aucun FP ni FN 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Tous les M+ ont un T+,  et tous les T+ sont M+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Tous les M- ont un T-, et tous les T- sont M-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86959" y="5395924"/>
            <a:ext cx="4194097" cy="4891076"/>
          </a:xfrm>
          <a:custGeom>
            <a:avLst/>
            <a:gdLst/>
            <a:ahLst/>
            <a:cxnLst/>
            <a:rect l="l" t="t" r="r" b="b"/>
            <a:pathLst>
              <a:path w="4194097" h="4891076">
                <a:moveTo>
                  <a:pt x="0" y="0"/>
                </a:moveTo>
                <a:lnTo>
                  <a:pt x="4194097" y="0"/>
                </a:lnTo>
                <a:lnTo>
                  <a:pt x="4194097" y="4891076"/>
                </a:lnTo>
                <a:lnTo>
                  <a:pt x="0" y="489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3024" y="6172200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5491" y="4031613"/>
            <a:ext cx="14037018" cy="111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48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Mais le test parfait n’existe pas...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69105" y="5143500"/>
            <a:ext cx="10001286" cy="5280321"/>
          </a:xfrm>
          <a:custGeom>
            <a:avLst/>
            <a:gdLst/>
            <a:ahLst/>
            <a:cxnLst/>
            <a:rect l="l" t="t" r="r" b="b"/>
            <a:pathLst>
              <a:path w="10001286" h="5280321">
                <a:moveTo>
                  <a:pt x="0" y="0"/>
                </a:moveTo>
                <a:lnTo>
                  <a:pt x="10001286" y="0"/>
                </a:lnTo>
                <a:lnTo>
                  <a:pt x="10001286" y="5280321"/>
                </a:lnTo>
                <a:lnTo>
                  <a:pt x="0" y="5280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97212" y="5143500"/>
            <a:ext cx="4386545" cy="5067950"/>
          </a:xfrm>
          <a:custGeom>
            <a:avLst/>
            <a:gdLst/>
            <a:ahLst/>
            <a:cxnLst/>
            <a:rect l="l" t="t" r="r" b="b"/>
            <a:pathLst>
              <a:path w="4386545" h="5067950">
                <a:moveTo>
                  <a:pt x="0" y="0"/>
                </a:moveTo>
                <a:lnTo>
                  <a:pt x="4386545" y="0"/>
                </a:lnTo>
                <a:lnTo>
                  <a:pt x="4386545" y="5067950"/>
                </a:lnTo>
                <a:lnTo>
                  <a:pt x="0" y="506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98828" y="9258300"/>
            <a:ext cx="3383313" cy="967410"/>
          </a:xfrm>
          <a:custGeom>
            <a:avLst/>
            <a:gdLst/>
            <a:ahLst/>
            <a:cxnLst/>
            <a:rect l="l" t="t" r="r" b="b"/>
            <a:pathLst>
              <a:path w="3383313" h="967410">
                <a:moveTo>
                  <a:pt x="0" y="0"/>
                </a:moveTo>
                <a:lnTo>
                  <a:pt x="3383312" y="0"/>
                </a:lnTo>
                <a:lnTo>
                  <a:pt x="3383312" y="967410"/>
                </a:lnTo>
                <a:lnTo>
                  <a:pt x="0" y="967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13" t="-12069" r="-6417" b="-280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4069" y="1040130"/>
            <a:ext cx="15785231" cy="41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test pourra être : Sensible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Capacité à détecter un VP, mais inclura des  FP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La part des T+ chez les M+</a:t>
            </a:r>
          </a:p>
          <a:p>
            <a:pPr marL="1684023" lvl="2" indent="-561341" algn="l">
              <a:lnSpc>
                <a:spcPts val="7800"/>
              </a:lnSpc>
              <a:buFont typeface="Arial"/>
              <a:buChar char="⚬"/>
            </a:pPr>
            <a:r>
              <a:rPr lang="en-US" sz="39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résultat - avec un test sensible permettra d’exclure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16251" y="5261400"/>
            <a:ext cx="9559333" cy="5025600"/>
          </a:xfrm>
          <a:custGeom>
            <a:avLst/>
            <a:gdLst/>
            <a:ahLst/>
            <a:cxnLst/>
            <a:rect l="l" t="t" r="r" b="b"/>
            <a:pathLst>
              <a:path w="9559333" h="5025600">
                <a:moveTo>
                  <a:pt x="0" y="0"/>
                </a:moveTo>
                <a:lnTo>
                  <a:pt x="9559333" y="0"/>
                </a:lnTo>
                <a:lnTo>
                  <a:pt x="9559333" y="5025600"/>
                </a:lnTo>
                <a:lnTo>
                  <a:pt x="0" y="502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09493" y="5097670"/>
            <a:ext cx="4874264" cy="5189330"/>
          </a:xfrm>
          <a:custGeom>
            <a:avLst/>
            <a:gdLst/>
            <a:ahLst/>
            <a:cxnLst/>
            <a:rect l="l" t="t" r="r" b="b"/>
            <a:pathLst>
              <a:path w="4874264" h="5189330">
                <a:moveTo>
                  <a:pt x="0" y="0"/>
                </a:moveTo>
                <a:lnTo>
                  <a:pt x="4874264" y="0"/>
                </a:lnTo>
                <a:lnTo>
                  <a:pt x="4874264" y="5189330"/>
                </a:lnTo>
                <a:lnTo>
                  <a:pt x="0" y="5189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4069" y="1040130"/>
            <a:ext cx="15785231" cy="41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test pourra être : Spécifique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Capacité à détecter un VN, mais inclura des  FN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La part des T- chez les M-</a:t>
            </a:r>
          </a:p>
          <a:p>
            <a:pPr marL="1684023" lvl="2" indent="-561341" algn="l">
              <a:lnSpc>
                <a:spcPts val="7800"/>
              </a:lnSpc>
              <a:buFont typeface="Arial"/>
              <a:buChar char="⚬"/>
            </a:pPr>
            <a:r>
              <a:rPr lang="en-US" sz="39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résultat + avec un test spécifique permettra d’inclure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614" y="1342845"/>
            <a:ext cx="18805227" cy="9745859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0"/>
            <a:ext cx="18329522" cy="1743695"/>
          </a:xfrm>
          <a:prstGeom prst="rect">
            <a:avLst/>
          </a:prstGeom>
          <a:solidFill>
            <a:srgbClr val="BECCF1"/>
          </a:solidFill>
        </p:spPr>
      </p:sp>
      <p:sp>
        <p:nvSpPr>
          <p:cNvPr id="5" name="Freeform 5"/>
          <p:cNvSpPr/>
          <p:nvPr/>
        </p:nvSpPr>
        <p:spPr>
          <a:xfrm>
            <a:off x="1028700" y="1028700"/>
            <a:ext cx="540302" cy="135075"/>
          </a:xfrm>
          <a:custGeom>
            <a:avLst/>
            <a:gdLst/>
            <a:ahLst/>
            <a:cxnLst/>
            <a:rect l="l" t="t" r="r" b="b"/>
            <a:pathLst>
              <a:path w="540302" h="135075">
                <a:moveTo>
                  <a:pt x="0" y="0"/>
                </a:moveTo>
                <a:lnTo>
                  <a:pt x="540302" y="0"/>
                </a:lnTo>
                <a:lnTo>
                  <a:pt x="540302" y="135075"/>
                </a:lnTo>
                <a:lnTo>
                  <a:pt x="0" y="135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61882" y="7806419"/>
            <a:ext cx="2285198" cy="2090956"/>
          </a:xfrm>
          <a:custGeom>
            <a:avLst/>
            <a:gdLst/>
            <a:ahLst/>
            <a:cxnLst/>
            <a:rect l="l" t="t" r="r" b="b"/>
            <a:pathLst>
              <a:path w="2285198" h="2090956">
                <a:moveTo>
                  <a:pt x="0" y="0"/>
                </a:moveTo>
                <a:lnTo>
                  <a:pt x="2285198" y="0"/>
                </a:lnTo>
                <a:lnTo>
                  <a:pt x="2285198" y="2090956"/>
                </a:lnTo>
                <a:lnTo>
                  <a:pt x="0" y="2090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46932" y="7806419"/>
            <a:ext cx="3463434" cy="2090956"/>
          </a:xfrm>
          <a:custGeom>
            <a:avLst/>
            <a:gdLst/>
            <a:ahLst/>
            <a:cxnLst/>
            <a:rect l="l" t="t" r="r" b="b"/>
            <a:pathLst>
              <a:path w="3463434" h="2090956">
                <a:moveTo>
                  <a:pt x="0" y="0"/>
                </a:moveTo>
                <a:lnTo>
                  <a:pt x="3463434" y="0"/>
                </a:lnTo>
                <a:lnTo>
                  <a:pt x="3463434" y="2090956"/>
                </a:lnTo>
                <a:lnTo>
                  <a:pt x="0" y="2090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9529" y="7658379"/>
            <a:ext cx="2258578" cy="2258578"/>
          </a:xfrm>
          <a:custGeom>
            <a:avLst/>
            <a:gdLst/>
            <a:ahLst/>
            <a:cxnLst/>
            <a:rect l="l" t="t" r="r" b="b"/>
            <a:pathLst>
              <a:path w="2258578" h="2258578">
                <a:moveTo>
                  <a:pt x="0" y="0"/>
                </a:moveTo>
                <a:lnTo>
                  <a:pt x="2258578" y="0"/>
                </a:lnTo>
                <a:lnTo>
                  <a:pt x="2258578" y="2258578"/>
                </a:lnTo>
                <a:lnTo>
                  <a:pt x="0" y="2258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04255" y="7658379"/>
            <a:ext cx="3241751" cy="2354322"/>
          </a:xfrm>
          <a:custGeom>
            <a:avLst/>
            <a:gdLst/>
            <a:ahLst/>
            <a:cxnLst/>
            <a:rect l="l" t="t" r="r" b="b"/>
            <a:pathLst>
              <a:path w="3241751" h="2354322">
                <a:moveTo>
                  <a:pt x="0" y="0"/>
                </a:moveTo>
                <a:lnTo>
                  <a:pt x="3241752" y="0"/>
                </a:lnTo>
                <a:lnTo>
                  <a:pt x="3241752" y="2354322"/>
                </a:lnTo>
                <a:lnTo>
                  <a:pt x="0" y="2354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05671" y="7658379"/>
            <a:ext cx="2354322" cy="2354322"/>
          </a:xfrm>
          <a:custGeom>
            <a:avLst/>
            <a:gdLst/>
            <a:ahLst/>
            <a:cxnLst/>
            <a:rect l="l" t="t" r="r" b="b"/>
            <a:pathLst>
              <a:path w="2354322" h="2354322">
                <a:moveTo>
                  <a:pt x="0" y="0"/>
                </a:moveTo>
                <a:lnTo>
                  <a:pt x="2354322" y="0"/>
                </a:lnTo>
                <a:lnTo>
                  <a:pt x="2354322" y="2354322"/>
                </a:lnTo>
                <a:lnTo>
                  <a:pt x="0" y="2354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28107" y="7658379"/>
            <a:ext cx="3018825" cy="2238996"/>
          </a:xfrm>
          <a:custGeom>
            <a:avLst/>
            <a:gdLst/>
            <a:ahLst/>
            <a:cxnLst/>
            <a:rect l="l" t="t" r="r" b="b"/>
            <a:pathLst>
              <a:path w="3018825" h="2238996">
                <a:moveTo>
                  <a:pt x="0" y="0"/>
                </a:moveTo>
                <a:lnTo>
                  <a:pt x="3018825" y="0"/>
                </a:lnTo>
                <a:lnTo>
                  <a:pt x="3018825" y="2238996"/>
                </a:lnTo>
                <a:lnTo>
                  <a:pt x="0" y="22389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8094" t="-71602" r="-60202" b="-1362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2380824"/>
            <a:ext cx="14345812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Vincent Douillard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57899" y="927555"/>
            <a:ext cx="650140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407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ISTR Lyon - 2024-2025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8851" y="3226305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Kinésithérapeute D.E.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8851" y="4902706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Membre de la SFP et d'OMT-France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851" y="6579106"/>
            <a:ext cx="1741697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Comité de recherche des urgences, HEH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8851" y="4064505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MsC - Pédagogie et recherche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8851" y="5740906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Enseignant vacataire à l'UCBL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02526" y="1028700"/>
            <a:ext cx="18490526" cy="9014131"/>
          </a:xfrm>
          <a:custGeom>
            <a:avLst/>
            <a:gdLst/>
            <a:ahLst/>
            <a:cxnLst/>
            <a:rect l="l" t="t" r="r" b="b"/>
            <a:pathLst>
              <a:path w="18490526" h="9014131">
                <a:moveTo>
                  <a:pt x="0" y="0"/>
                </a:moveTo>
                <a:lnTo>
                  <a:pt x="18490526" y="0"/>
                </a:lnTo>
                <a:lnTo>
                  <a:pt x="18490526" y="9014131"/>
                </a:lnTo>
                <a:lnTo>
                  <a:pt x="0" y="9014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040130"/>
            <a:ext cx="15785231" cy="736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Problème : 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sensibilité est la Prob que le T+ si vous êtes M+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spécificité est a Prob que le T- si vous êtes M-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Mais ce qui nous intéresse c’est l’inverse !</a:t>
            </a:r>
          </a:p>
          <a:p>
            <a:pPr marL="2720340" lvl="3" indent="-680085" algn="l">
              <a:lnSpc>
                <a:spcPts val="8400"/>
              </a:lnSpc>
              <a:buFont typeface="Arial"/>
              <a:buChar char="￭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Proba d’être M+ si le T+</a:t>
            </a:r>
          </a:p>
          <a:p>
            <a:pPr marL="2720340" lvl="3" indent="-680085" algn="l">
              <a:lnSpc>
                <a:spcPts val="8400"/>
              </a:lnSpc>
              <a:buFont typeface="Arial"/>
              <a:buChar char="￭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Proba d’être M- si le T-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EE4A46"/>
                </a:solidFill>
                <a:latin typeface="Calistoga"/>
                <a:ea typeface="Calistoga"/>
                <a:cs typeface="Calistoga"/>
                <a:sym typeface="Calistoga"/>
              </a:rPr>
              <a:t>En clinique, on cherche la probabilité post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92653" y="2004060"/>
            <a:ext cx="18880653" cy="7481459"/>
          </a:xfrm>
          <a:custGeom>
            <a:avLst/>
            <a:gdLst/>
            <a:ahLst/>
            <a:cxnLst/>
            <a:rect l="l" t="t" r="r" b="b"/>
            <a:pathLst>
              <a:path w="18880653" h="7481459">
                <a:moveTo>
                  <a:pt x="0" y="0"/>
                </a:moveTo>
                <a:lnTo>
                  <a:pt x="18880653" y="0"/>
                </a:lnTo>
                <a:lnTo>
                  <a:pt x="18880653" y="7481459"/>
                </a:lnTo>
                <a:lnTo>
                  <a:pt x="0" y="7481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0130"/>
            <a:ext cx="1578523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Première possibilité : les VPP et VPN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194887" y="2004060"/>
            <a:ext cx="18482887" cy="7970745"/>
          </a:xfrm>
          <a:custGeom>
            <a:avLst/>
            <a:gdLst/>
            <a:ahLst/>
            <a:cxnLst/>
            <a:rect l="l" t="t" r="r" b="b"/>
            <a:pathLst>
              <a:path w="18482887" h="7970745">
                <a:moveTo>
                  <a:pt x="0" y="0"/>
                </a:moveTo>
                <a:lnTo>
                  <a:pt x="18482887" y="0"/>
                </a:lnTo>
                <a:lnTo>
                  <a:pt x="18482887" y="7970745"/>
                </a:lnTo>
                <a:lnTo>
                  <a:pt x="0" y="7970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0130"/>
            <a:ext cx="1578523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Première possibilité : les VPP et VPN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41380" y="2004060"/>
            <a:ext cx="18529380" cy="7851825"/>
          </a:xfrm>
          <a:custGeom>
            <a:avLst/>
            <a:gdLst/>
            <a:ahLst/>
            <a:cxnLst/>
            <a:rect l="l" t="t" r="r" b="b"/>
            <a:pathLst>
              <a:path w="18529380" h="7851825">
                <a:moveTo>
                  <a:pt x="0" y="0"/>
                </a:moveTo>
                <a:lnTo>
                  <a:pt x="18529380" y="0"/>
                </a:lnTo>
                <a:lnTo>
                  <a:pt x="18529380" y="7851825"/>
                </a:lnTo>
                <a:lnTo>
                  <a:pt x="0" y="785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0130"/>
            <a:ext cx="1578523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Petit problème cependant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1634" y="5812963"/>
            <a:ext cx="14526440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 raisonnement bayésien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420127"/>
            <a:ext cx="15133809" cy="416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 qu’on souhaite, c’est faire évoluer notre interprétation au vue de l’ensemble des données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D’un point de vue métacognitif, on part d’une probabilité x, et on obtient une probabilité y en post-test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040130"/>
            <a:ext cx="15242379" cy="296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1" lvl="1" indent="-442595" algn="l">
              <a:lnSpc>
                <a:spcPts val="8200"/>
              </a:lnSpc>
              <a:buFont typeface="Arial"/>
              <a:buChar char="•"/>
            </a:pPr>
            <a:r>
              <a:rPr lang="en-US" sz="41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Def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 raisonnement bayésien est une méthode d’actualisation des hypothèses en fonction de nouvelles données.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420912" y="4343400"/>
            <a:ext cx="15446175" cy="5269489"/>
          </a:xfrm>
          <a:custGeom>
            <a:avLst/>
            <a:gdLst/>
            <a:ahLst/>
            <a:cxnLst/>
            <a:rect l="l" t="t" r="r" b="b"/>
            <a:pathLst>
              <a:path w="15446175" h="5269489">
                <a:moveTo>
                  <a:pt x="0" y="0"/>
                </a:moveTo>
                <a:lnTo>
                  <a:pt x="15446176" y="0"/>
                </a:lnTo>
                <a:lnTo>
                  <a:pt x="15446176" y="5269489"/>
                </a:lnTo>
                <a:lnTo>
                  <a:pt x="0" y="526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" r="-35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049655"/>
            <a:ext cx="15785231" cy="798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Formule compliqué à utiliser, privilégier un nomogramme de Fagan qui permet de visualiser, puis de mentaliser approximat.</a:t>
            </a:r>
          </a:p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Pour l’utiliser il faut 2 choses :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probabilité pré test qui peut être : </a:t>
            </a:r>
          </a:p>
          <a:p>
            <a:pPr marL="2590803" lvl="3" indent="-647701" algn="l">
              <a:lnSpc>
                <a:spcPts val="8000"/>
              </a:lnSpc>
              <a:buFont typeface="Arial"/>
              <a:buChar char="￭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Prévalence de la population générale</a:t>
            </a:r>
          </a:p>
          <a:p>
            <a:pPr marL="2590803" lvl="3" indent="-647701" algn="l">
              <a:lnSpc>
                <a:spcPts val="8000"/>
              </a:lnSpc>
              <a:buFont typeface="Arial"/>
              <a:buChar char="￭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Prévalence populationnelle au sein du lieu de soin</a:t>
            </a:r>
          </a:p>
          <a:p>
            <a:pPr marL="3454404" lvl="4" indent="-69088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Idéalement, on aurait des stats de nos patients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 une valeur métrologique particulière : les LR+ et LR-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02122" y="890934"/>
            <a:ext cx="17083757" cy="9396066"/>
          </a:xfrm>
          <a:custGeom>
            <a:avLst/>
            <a:gdLst/>
            <a:ahLst/>
            <a:cxnLst/>
            <a:rect l="l" t="t" r="r" b="b"/>
            <a:pathLst>
              <a:path w="17083757" h="9396066">
                <a:moveTo>
                  <a:pt x="0" y="0"/>
                </a:moveTo>
                <a:lnTo>
                  <a:pt x="17083756" y="0"/>
                </a:lnTo>
                <a:lnTo>
                  <a:pt x="17083756" y="9396066"/>
                </a:lnTo>
                <a:lnTo>
                  <a:pt x="0" y="9396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Objectifs du TD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628294"/>
            <a:ext cx="14037018" cy="629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Appréhender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logique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du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raisonnement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inférentiel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 confronter à un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scénario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pratique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endParaRPr lang="en-US" sz="4200" dirty="0" smtClean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Extraire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des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données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d’un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mélangeant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hard skills et soft skills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Réfléchir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sur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les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processus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jeu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dans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génération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d’hypothèses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967230"/>
            <a:ext cx="18288000" cy="8275320"/>
          </a:xfrm>
          <a:custGeom>
            <a:avLst/>
            <a:gdLst/>
            <a:ahLst/>
            <a:cxnLst/>
            <a:rect l="l" t="t" r="r" b="b"/>
            <a:pathLst>
              <a:path w="18288000" h="8275320">
                <a:moveTo>
                  <a:pt x="0" y="0"/>
                </a:moveTo>
                <a:lnTo>
                  <a:pt x="18288000" y="0"/>
                </a:lnTo>
                <a:lnTo>
                  <a:pt x="18288000" y="8275320"/>
                </a:lnTo>
                <a:lnTo>
                  <a:pt x="0" y="8275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9655"/>
            <a:ext cx="15785231" cy="91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Calcul du LR 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967230"/>
            <a:ext cx="18288000" cy="8481060"/>
          </a:xfrm>
          <a:custGeom>
            <a:avLst/>
            <a:gdLst/>
            <a:ahLst/>
            <a:cxnLst/>
            <a:rect l="l" t="t" r="r" b="b"/>
            <a:pathLst>
              <a:path w="18288000" h="8481060">
                <a:moveTo>
                  <a:pt x="0" y="0"/>
                </a:moveTo>
                <a:lnTo>
                  <a:pt x="18288000" y="0"/>
                </a:lnTo>
                <a:lnTo>
                  <a:pt x="18288000" y="8481060"/>
                </a:lnTo>
                <a:lnTo>
                  <a:pt x="0" y="84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9655"/>
            <a:ext cx="15785231" cy="91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Calcul du LR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Limites de l’EBM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34439"/>
            <a:ext cx="14037018" cy="629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Cette méthode de raisonnement par statistique inférentielles, ne fait que donner une information 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Classement des hypothèses selon leur probabilités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un outils à la décision, pas une règle absolue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L’inférence se fait à l’échelle d’une population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Face au patient : N=1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 : Rules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34439"/>
            <a:ext cx="14037018" cy="52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scribe / traceur de métacognition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Anamnèse : Patient avec indicateur d’adhérence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Examen clinique : Tests à effectuer et résultats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Check des valeurs métrologique (RV+ et RV-)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Variation sur le nomogramme de Fagan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 : Rules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34439"/>
            <a:ext cx="14037018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Anamnèse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:</a:t>
            </a:r>
          </a:p>
          <a:p>
            <a:pPr marL="1363980" lvl="2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Quelle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structure ?</a:t>
            </a:r>
          </a:p>
          <a:p>
            <a:pPr marL="1363980" lvl="2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Quelle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point à ne pas </a:t>
            </a: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oublier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?</a:t>
            </a:r>
          </a:p>
          <a:p>
            <a:pPr marL="906780" lvl="1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Examen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Clinique :</a:t>
            </a:r>
          </a:p>
          <a:p>
            <a:pPr marL="1363980" lvl="2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Quelle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structure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  <p:extLst>
      <p:ext uri="{BB962C8B-B14F-4D97-AF65-F5344CB8AC3E}">
        <p14:creationId xmlns:p14="http://schemas.microsoft.com/office/powerpoint/2010/main" val="37178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621815" y="1662417"/>
            <a:ext cx="6121776" cy="6962165"/>
          </a:xfrm>
          <a:custGeom>
            <a:avLst/>
            <a:gdLst/>
            <a:ahLst/>
            <a:cxnLst/>
            <a:rect l="l" t="t" r="r" b="b"/>
            <a:pathLst>
              <a:path w="6121776" h="6962165">
                <a:moveTo>
                  <a:pt x="0" y="0"/>
                </a:moveTo>
                <a:lnTo>
                  <a:pt x="6121776" y="0"/>
                </a:lnTo>
                <a:lnTo>
                  <a:pt x="6121776" y="6962166"/>
                </a:lnTo>
                <a:lnTo>
                  <a:pt x="0" y="6962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914" r="-24385" b="-93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16345" y="2534439"/>
            <a:ext cx="14037018" cy="416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58 ans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Chauffeur routier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IMC = 31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Ordonnance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43303" y="6422544"/>
            <a:ext cx="7278513" cy="17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Rééducation lombaire et du membre inférieur droit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5491" y="936627"/>
            <a:ext cx="14037018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Hypothèses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à 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fin de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l’anamnèse</a:t>
            </a:r>
            <a:endParaRPr lang="en-US" sz="4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30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30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hanche</a:t>
            </a:r>
            <a:endParaRPr lang="en-US" sz="3000" dirty="0" smtClean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Conflit</a:t>
            </a:r>
            <a:r>
              <a:rPr lang="en-US" sz="30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fémoro-acétabulaire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Douleur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d’origine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sacro-iliaque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Ostéoarthrite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aigûe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Ostéome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ostéoïde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du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(</a:t>
            </a:r>
            <a:r>
              <a:rPr lang="en-US" sz="30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cancer)</a:t>
            </a: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</a:t>
            </a:r>
            <a:r>
              <a:rPr lang="en-US" sz="30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lombaire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Fracture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ostéoporose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non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détectée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etc...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5491" y="936627"/>
            <a:ext cx="14037018" cy="832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Hypothèses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les plus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probables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à la fin de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l’anamnèse</a:t>
            </a:r>
            <a:endParaRPr lang="en-US" sz="4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hanche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++++ (P(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) = 46%)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lombaire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+++ (P(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RLx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) : </a:t>
            </a:r>
            <a:r>
              <a:rPr lang="en-US" sz="40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23%)</a:t>
            </a:r>
            <a:endParaRPr lang="en-US" sz="4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647706" lvl="1" indent="-323853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Diagnostic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différentiel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Conflit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fémoro-acétabulaire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Douleur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d’origine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sacro-iliaque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Ostéoarthrite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aigûe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Ostéome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ostéoïde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du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(cancer)</a:t>
            </a: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Fracture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ostéoporose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non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détectée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etc...</a:t>
            </a:r>
          </a:p>
        </p:txBody>
      </p:sp>
    </p:spTree>
    <p:extLst>
      <p:ext uri="{BB962C8B-B14F-4D97-AF65-F5344CB8AC3E}">
        <p14:creationId xmlns:p14="http://schemas.microsoft.com/office/powerpoint/2010/main" val="24897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7130722" y="1028700"/>
            <a:ext cx="11157278" cy="9145310"/>
          </a:xfrm>
          <a:custGeom>
            <a:avLst/>
            <a:gdLst/>
            <a:ahLst/>
            <a:cxnLst/>
            <a:rect l="l" t="t" r="r" b="b"/>
            <a:pathLst>
              <a:path w="11157278" h="9145310">
                <a:moveTo>
                  <a:pt x="11157278" y="0"/>
                </a:moveTo>
                <a:lnTo>
                  <a:pt x="0" y="0"/>
                </a:lnTo>
                <a:lnTo>
                  <a:pt x="0" y="9145310"/>
                </a:lnTo>
                <a:lnTo>
                  <a:pt x="11157278" y="9145310"/>
                </a:lnTo>
                <a:lnTo>
                  <a:pt x="111572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67099" y="1125889"/>
            <a:ext cx="5602824" cy="579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CR radio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Diminution des espaces intersomatiques vertébraux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Pas d’arthrose de hanche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Légère courbure sinistro-convexe lombaire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54078" y="989422"/>
            <a:ext cx="12538635" cy="9297578"/>
          </a:xfrm>
          <a:custGeom>
            <a:avLst/>
            <a:gdLst/>
            <a:ahLst/>
            <a:cxnLst/>
            <a:rect l="l" t="t" r="r" b="b"/>
            <a:pathLst>
              <a:path w="12538635" h="9297578">
                <a:moveTo>
                  <a:pt x="0" y="0"/>
                </a:moveTo>
                <a:lnTo>
                  <a:pt x="12538635" y="0"/>
                </a:lnTo>
                <a:lnTo>
                  <a:pt x="12538635" y="9297578"/>
                </a:lnTo>
                <a:lnTo>
                  <a:pt x="0" y="9297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401047" y="2543292"/>
            <a:ext cx="15485907" cy="579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TD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ludique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et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interactif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: merci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jouer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jeu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ou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ne pas le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déranger</a:t>
            </a:r>
            <a:endParaRPr lang="en-US" sz="33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Si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quelque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chose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chiffonne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n’êtes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pas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seul⸱e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: Raise Your Voice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Plus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essayerez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plus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planterez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. Et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meilleur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serez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donc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tentez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votre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chance,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seule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façon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progresser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.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Failling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is cool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Merci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laisser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salle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bien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rangée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pour le personnel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d’entretien</a:t>
            </a:r>
            <a:endParaRPr lang="en-US" sz="33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N’hésitez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pas à faire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remonter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qui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va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et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qui ne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va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pas à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l’issu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TD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D’autres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règles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à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mettre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en place 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11868" y="5143500"/>
            <a:ext cx="923086" cy="756930"/>
          </a:xfrm>
          <a:custGeom>
            <a:avLst/>
            <a:gdLst/>
            <a:ahLst/>
            <a:cxnLst/>
            <a:rect l="l" t="t" r="r" b="b"/>
            <a:pathLst>
              <a:path w="923086" h="756930">
                <a:moveTo>
                  <a:pt x="0" y="0"/>
                </a:moveTo>
                <a:lnTo>
                  <a:pt x="923085" y="0"/>
                </a:lnTo>
                <a:lnTo>
                  <a:pt x="923085" y="756930"/>
                </a:lnTo>
                <a:lnTo>
                  <a:pt x="0" y="75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88493" y="1531148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Cadre du TD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59002" y="1935779"/>
            <a:ext cx="16969997" cy="7322521"/>
          </a:xfrm>
          <a:custGeom>
            <a:avLst/>
            <a:gdLst/>
            <a:ahLst/>
            <a:cxnLst/>
            <a:rect l="l" t="t" r="r" b="b"/>
            <a:pathLst>
              <a:path w="16969997" h="7322521">
                <a:moveTo>
                  <a:pt x="0" y="0"/>
                </a:moveTo>
                <a:lnTo>
                  <a:pt x="16969996" y="0"/>
                </a:lnTo>
                <a:lnTo>
                  <a:pt x="16969996" y="7322521"/>
                </a:lnTo>
                <a:lnTo>
                  <a:pt x="0" y="732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82799" y="1248026"/>
            <a:ext cx="16922402" cy="8649721"/>
          </a:xfrm>
          <a:custGeom>
            <a:avLst/>
            <a:gdLst/>
            <a:ahLst/>
            <a:cxnLst/>
            <a:rect l="l" t="t" r="r" b="b"/>
            <a:pathLst>
              <a:path w="16922402" h="8649721">
                <a:moveTo>
                  <a:pt x="0" y="0"/>
                </a:moveTo>
                <a:lnTo>
                  <a:pt x="16922402" y="0"/>
                </a:lnTo>
                <a:lnTo>
                  <a:pt x="16922402" y="8649721"/>
                </a:lnTo>
                <a:lnTo>
                  <a:pt x="0" y="8649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1223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7" y="0"/>
                </a:lnTo>
                <a:lnTo>
                  <a:pt x="51383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47832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6" y="0"/>
                </a:lnTo>
                <a:lnTo>
                  <a:pt x="513835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29704" y="64770"/>
            <a:ext cx="478139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hanche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11948" y="64770"/>
            <a:ext cx="601012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</a:t>
            </a:r>
            <a:r>
              <a:rPr lang="en-US" sz="4200" dirty="0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lombaire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384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7" y="0"/>
                </a:lnTo>
                <a:lnTo>
                  <a:pt x="51383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46382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6" y="0"/>
                </a:lnTo>
                <a:lnTo>
                  <a:pt x="513835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6865" y="64770"/>
            <a:ext cx="478139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 de hanche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0498" y="64770"/>
            <a:ext cx="601012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 lombaire</a:t>
            </a:r>
          </a:p>
        </p:txBody>
      </p:sp>
      <p:sp>
        <p:nvSpPr>
          <p:cNvPr id="6" name="Freeform 6"/>
          <p:cNvSpPr/>
          <p:nvPr/>
        </p:nvSpPr>
        <p:spPr>
          <a:xfrm>
            <a:off x="6294441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6" y="0"/>
                </a:lnTo>
                <a:lnTo>
                  <a:pt x="513835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58557" y="64770"/>
            <a:ext cx="601012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Ostéonécrose de hanche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57" y="105203"/>
            <a:ext cx="18310928" cy="10050665"/>
          </a:xfrm>
          <a:custGeom>
            <a:avLst/>
            <a:gdLst/>
            <a:ahLst/>
            <a:cxnLst/>
            <a:rect l="l" t="t" r="r" b="b"/>
            <a:pathLst>
              <a:path w="18310928" h="10050665">
                <a:moveTo>
                  <a:pt x="0" y="0"/>
                </a:moveTo>
                <a:lnTo>
                  <a:pt x="18310928" y="0"/>
                </a:lnTo>
                <a:lnTo>
                  <a:pt x="18310928" y="10050665"/>
                </a:lnTo>
                <a:lnTo>
                  <a:pt x="0" y="10050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32" t="-27853" r="-3976" b="-16617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781" y="325711"/>
            <a:ext cx="18475563" cy="10141632"/>
          </a:xfrm>
          <a:custGeom>
            <a:avLst/>
            <a:gdLst/>
            <a:ahLst/>
            <a:cxnLst/>
            <a:rect l="l" t="t" r="r" b="b"/>
            <a:pathLst>
              <a:path w="18475563" h="10141632">
                <a:moveTo>
                  <a:pt x="0" y="0"/>
                </a:moveTo>
                <a:lnTo>
                  <a:pt x="18475562" y="0"/>
                </a:lnTo>
                <a:lnTo>
                  <a:pt x="18475562" y="10141632"/>
                </a:lnTo>
                <a:lnTo>
                  <a:pt x="0" y="10141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59" t="-152355" r="-5178" b="-2870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183425" y="1028700"/>
            <a:ext cx="17921151" cy="8771397"/>
          </a:xfrm>
          <a:custGeom>
            <a:avLst/>
            <a:gdLst/>
            <a:ahLst/>
            <a:cxnLst/>
            <a:rect l="l" t="t" r="r" b="b"/>
            <a:pathLst>
              <a:path w="17921151" h="8771397">
                <a:moveTo>
                  <a:pt x="0" y="0"/>
                </a:moveTo>
                <a:lnTo>
                  <a:pt x="17921150" y="0"/>
                </a:lnTo>
                <a:lnTo>
                  <a:pt x="17921150" y="8771397"/>
                </a:lnTo>
                <a:lnTo>
                  <a:pt x="0" y="8771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19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-162856" y="1656813"/>
            <a:ext cx="18288000" cy="7357204"/>
          </a:xfrm>
          <a:custGeom>
            <a:avLst/>
            <a:gdLst/>
            <a:ahLst/>
            <a:cxnLst/>
            <a:rect l="l" t="t" r="r" b="b"/>
            <a:pathLst>
              <a:path w="18288000" h="7357204">
                <a:moveTo>
                  <a:pt x="0" y="0"/>
                </a:moveTo>
                <a:lnTo>
                  <a:pt x="18288000" y="0"/>
                </a:lnTo>
                <a:lnTo>
                  <a:pt x="18288000" y="7357204"/>
                </a:lnTo>
                <a:lnTo>
                  <a:pt x="0" y="735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922" b="-6965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2469174"/>
            <a:ext cx="18288000" cy="5348652"/>
          </a:xfrm>
          <a:custGeom>
            <a:avLst/>
            <a:gdLst/>
            <a:ahLst/>
            <a:cxnLst/>
            <a:rect l="l" t="t" r="r" b="b"/>
            <a:pathLst>
              <a:path w="18288000" h="5348652">
                <a:moveTo>
                  <a:pt x="0" y="0"/>
                </a:moveTo>
                <a:lnTo>
                  <a:pt x="18288000" y="0"/>
                </a:lnTo>
                <a:lnTo>
                  <a:pt x="18288000" y="5348652"/>
                </a:lnTo>
                <a:lnTo>
                  <a:pt x="0" y="5348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" t="-298296" r="-17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 smtClean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  <a:endParaRPr lang="en-US" sz="4899" dirty="0">
              <a:solidFill>
                <a:srgbClr val="27407E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51977"/>
            <a:ext cx="6019800" cy="65937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562100"/>
            <a:ext cx="6172200" cy="70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5491" y="5704392"/>
            <a:ext cx="14037018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métacognition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 smtClean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  <a:endParaRPr lang="en-US" sz="4899" dirty="0">
              <a:solidFill>
                <a:srgbClr val="27407E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85900"/>
            <a:ext cx="7046026" cy="6781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02" y="1485900"/>
            <a:ext cx="752401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 smtClean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  <a:endParaRPr lang="en-US" sz="4899" dirty="0">
              <a:solidFill>
                <a:srgbClr val="27407E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1485900"/>
            <a:ext cx="8079313" cy="7010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512" y="1485900"/>
            <a:ext cx="7008288" cy="69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 smtClean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  <a:endParaRPr lang="en-US" sz="4899" dirty="0">
              <a:solidFill>
                <a:srgbClr val="27407E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09700"/>
            <a:ext cx="7940431" cy="7315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2628900"/>
            <a:ext cx="873241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 smtClean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  <a:endParaRPr lang="en-US" sz="4899" dirty="0">
              <a:solidFill>
                <a:srgbClr val="27407E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8" y="2200275"/>
            <a:ext cx="9693367" cy="6477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317" y="2200275"/>
            <a:ext cx="8448002" cy="63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thopedic Physical Examination Tests: An Evidence-Based Appro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"/>
            <a:ext cx="7724775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y Joshua Cleland - Orthopaedic Clinical Examination: An Evidence Based  Approach for Physical Therapists: 1st (first) Edition: Joshua Cleland: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5300"/>
            <a:ext cx="6667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31352" y="3086100"/>
            <a:ext cx="3825295" cy="4114800"/>
          </a:xfrm>
          <a:custGeom>
            <a:avLst/>
            <a:gdLst/>
            <a:ahLst/>
            <a:cxnLst/>
            <a:rect l="l" t="t" r="r" b="b"/>
            <a:pathLst>
              <a:path w="3825295" h="4114800">
                <a:moveTo>
                  <a:pt x="0" y="0"/>
                </a:moveTo>
                <a:lnTo>
                  <a:pt x="3825296" y="0"/>
                </a:lnTo>
                <a:lnTo>
                  <a:pt x="3825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37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Métacognition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91589"/>
            <a:ext cx="14037018" cy="6111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Préfixe μετά (meta) en grec : après, au-delà de, avec</a:t>
            </a:r>
          </a:p>
          <a:p>
            <a:pPr algn="l">
              <a:lnSpc>
                <a:spcPts val="7000"/>
              </a:lnSpc>
            </a:pPr>
            <a:endParaRPr lang="en-US" sz="350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Ensemble des processus par lesquels chacun d’entre nous régule son attention, choisit de s’informer, de planifier, de résoudre un problème, repère ses erreurs et les corrige</a:t>
            </a:r>
          </a:p>
          <a:p>
            <a:pPr algn="l">
              <a:lnSpc>
                <a:spcPts val="7000"/>
              </a:lnSpc>
            </a:pPr>
            <a:endParaRPr lang="en-US" sz="350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l">
              <a:lnSpc>
                <a:spcPts val="7000"/>
              </a:lnSpc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Architecture de la construction de la pensée et des connaissances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Métacognition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9782" y="2591589"/>
            <a:ext cx="15068436" cy="6111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Distinction entre </a:t>
            </a:r>
          </a:p>
          <a:p>
            <a:pPr marL="1511308" lvl="2" indent="-503769" algn="l">
              <a:lnSpc>
                <a:spcPts val="70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Connaissances métacognitives : savoir ce qu’on sait et comment on le sait (ex : Savoir qu’on possède un biais de genre)</a:t>
            </a:r>
          </a:p>
          <a:p>
            <a:pPr marL="1511308" lvl="2" indent="-503769" algn="l">
              <a:lnSpc>
                <a:spcPts val="70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Autorégulation : surveillance et ajustement en temps réel des pensées et actions (Changer d’orientation thérapeutique face à de nouvelles données)</a:t>
            </a:r>
          </a:p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Permet de détecter ses biais cognitifs et optimiser le raisonnement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5491" y="5704392"/>
            <a:ext cx="14037018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Les stats inférentielles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Statistiques inférentielles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2066" y="2582064"/>
            <a:ext cx="15095579" cy="63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72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Statistiques descriptives : 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Etudes des composantes d’une population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 : Prévalence, indicence, mortalité, etc...</a:t>
            </a:r>
          </a:p>
          <a:p>
            <a:pPr marL="777243" lvl="1" indent="-388622" algn="l">
              <a:lnSpc>
                <a:spcPts val="72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Statistiques inférentiels :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Extrapolation à partir d’échantillon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Permet d’estimer les paramètres d’une poputation fictives, innaccessibles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1012</Words>
  <Application>Microsoft Office PowerPoint</Application>
  <PresentationFormat>Personnalisé</PresentationFormat>
  <Paragraphs>178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1" baseType="lpstr">
      <vt:lpstr>Calibri</vt:lpstr>
      <vt:lpstr>Public Sans Bold</vt:lpstr>
      <vt:lpstr>Arial</vt:lpstr>
      <vt:lpstr>Calistoga</vt:lpstr>
      <vt:lpstr>Public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ISTR MK4 - TD ARC Minf</dc:title>
  <cp:lastModifiedBy>Compte Microsoft</cp:lastModifiedBy>
  <cp:revision>10</cp:revision>
  <dcterms:created xsi:type="dcterms:W3CDTF">2006-08-16T00:00:00Z</dcterms:created>
  <dcterms:modified xsi:type="dcterms:W3CDTF">2025-01-21T10:55:10Z</dcterms:modified>
  <dc:identifier>DAGY6xZn5bM</dc:identifier>
</cp:coreProperties>
</file>