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6" r:id="rId1"/>
    <p:sldMasterId id="2147484284" r:id="rId2"/>
  </p:sldMasterIdLst>
  <p:notesMasterIdLst>
    <p:notesMasterId r:id="rId71"/>
  </p:notesMasterIdLst>
  <p:sldIdLst>
    <p:sldId id="256" r:id="rId3"/>
    <p:sldId id="352" r:id="rId4"/>
    <p:sldId id="258" r:id="rId5"/>
    <p:sldId id="366" r:id="rId6"/>
    <p:sldId id="333" r:id="rId7"/>
    <p:sldId id="367" r:id="rId8"/>
    <p:sldId id="257" r:id="rId9"/>
    <p:sldId id="314" r:id="rId10"/>
    <p:sldId id="259" r:id="rId11"/>
    <p:sldId id="332" r:id="rId12"/>
    <p:sldId id="370" r:id="rId13"/>
    <p:sldId id="371" r:id="rId14"/>
    <p:sldId id="372" r:id="rId15"/>
    <p:sldId id="373" r:id="rId16"/>
    <p:sldId id="374" r:id="rId17"/>
    <p:sldId id="369" r:id="rId18"/>
    <p:sldId id="297" r:id="rId19"/>
    <p:sldId id="368" r:id="rId20"/>
    <p:sldId id="285" r:id="rId21"/>
    <p:sldId id="287" r:id="rId22"/>
    <p:sldId id="293" r:id="rId23"/>
    <p:sldId id="288" r:id="rId24"/>
    <p:sldId id="290" r:id="rId25"/>
    <p:sldId id="289" r:id="rId26"/>
    <p:sldId id="291" r:id="rId27"/>
    <p:sldId id="294" r:id="rId28"/>
    <p:sldId id="375" r:id="rId29"/>
    <p:sldId id="308" r:id="rId30"/>
    <p:sldId id="286" r:id="rId31"/>
    <p:sldId id="376" r:id="rId32"/>
    <p:sldId id="377" r:id="rId33"/>
    <p:sldId id="378" r:id="rId34"/>
    <p:sldId id="379" r:id="rId35"/>
    <p:sldId id="317" r:id="rId36"/>
    <p:sldId id="318" r:id="rId37"/>
    <p:sldId id="265" r:id="rId38"/>
    <p:sldId id="267" r:id="rId39"/>
    <p:sldId id="271" r:id="rId40"/>
    <p:sldId id="298" r:id="rId41"/>
    <p:sldId id="319" r:id="rId42"/>
    <p:sldId id="307" r:id="rId43"/>
    <p:sldId id="349" r:id="rId44"/>
    <p:sldId id="262" r:id="rId45"/>
    <p:sldId id="330" r:id="rId46"/>
    <p:sldId id="336" r:id="rId47"/>
    <p:sldId id="337" r:id="rId48"/>
    <p:sldId id="356" r:id="rId49"/>
    <p:sldId id="355" r:id="rId50"/>
    <p:sldId id="343" r:id="rId51"/>
    <p:sldId id="351" r:id="rId52"/>
    <p:sldId id="357" r:id="rId53"/>
    <p:sldId id="341" r:id="rId54"/>
    <p:sldId id="354" r:id="rId55"/>
    <p:sldId id="359" r:id="rId56"/>
    <p:sldId id="358" r:id="rId57"/>
    <p:sldId id="361" r:id="rId58"/>
    <p:sldId id="362" r:id="rId59"/>
    <p:sldId id="363" r:id="rId60"/>
    <p:sldId id="364" r:id="rId61"/>
    <p:sldId id="365" r:id="rId62"/>
    <p:sldId id="331" r:id="rId63"/>
    <p:sldId id="342" r:id="rId64"/>
    <p:sldId id="334" r:id="rId65"/>
    <p:sldId id="338" r:id="rId66"/>
    <p:sldId id="344" r:id="rId67"/>
    <p:sldId id="335" r:id="rId68"/>
    <p:sldId id="345" r:id="rId69"/>
    <p:sldId id="346" r:id="rId7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717" autoAdjust="0"/>
  </p:normalViewPr>
  <p:slideViewPr>
    <p:cSldViewPr snapToGrid="0" showGuides="1">
      <p:cViewPr varScale="1">
        <p:scale>
          <a:sx n="68" d="100"/>
          <a:sy n="68" d="100"/>
        </p:scale>
        <p:origin x="744" y="54"/>
      </p:cViewPr>
      <p:guideLst/>
    </p:cSldViewPr>
  </p:slideViewPr>
  <p:outlineViewPr>
    <p:cViewPr>
      <p:scale>
        <a:sx n="20" d="100"/>
        <a:sy n="2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53.xml"/><Relationship Id="rId3" Type="http://schemas.openxmlformats.org/officeDocument/2006/relationships/slide" Target="slides/slide11.xml"/><Relationship Id="rId7" Type="http://schemas.openxmlformats.org/officeDocument/2006/relationships/slide" Target="slides/slide43.xml"/><Relationship Id="rId2" Type="http://schemas.openxmlformats.org/officeDocument/2006/relationships/slide" Target="slides/slide7.xml"/><Relationship Id="rId1" Type="http://schemas.openxmlformats.org/officeDocument/2006/relationships/slide" Target="slides/slide3.xml"/><Relationship Id="rId6" Type="http://schemas.openxmlformats.org/officeDocument/2006/relationships/slide" Target="slides/slide34.xml"/><Relationship Id="rId11" Type="http://schemas.openxmlformats.org/officeDocument/2006/relationships/slide" Target="slides/slide66.xml"/><Relationship Id="rId5" Type="http://schemas.openxmlformats.org/officeDocument/2006/relationships/slide" Target="slides/slide30.xml"/><Relationship Id="rId10" Type="http://schemas.openxmlformats.org/officeDocument/2006/relationships/slide" Target="slides/slide65.xml"/><Relationship Id="rId4" Type="http://schemas.openxmlformats.org/officeDocument/2006/relationships/slide" Target="slides/slide16.xml"/><Relationship Id="rId9"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8FBE-335F-4BDE-ADD2-7098498A7902}" type="datetimeFigureOut">
              <a:rPr lang="fr-FR" smtClean="0"/>
              <a:t>22/04/2026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CFD9-C56A-479B-997C-1D351808CCB9}" type="slidenum">
              <a:rPr lang="fr-FR" smtClean="0"/>
              <a:t>‹N°›</a:t>
            </a:fld>
            <a:endParaRPr lang="fr-FR"/>
          </a:p>
        </p:txBody>
      </p:sp>
    </p:spTree>
    <p:extLst>
      <p:ext uri="{BB962C8B-B14F-4D97-AF65-F5344CB8AC3E}">
        <p14:creationId xmlns:p14="http://schemas.microsoft.com/office/powerpoint/2010/main" val="118558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La réforme de 2008 était motivée par un déséquilibre réglementaire entre secteurs, une typologie exubérante, le vieillissement de la population et l’augmentation du handicap lié à l’âge et aux maladies dégénératives et chroniques. La pression sur les lits aigus, la diminution de la durée moyenne de séjour en médecine, chirurgie ou obstétrique et la tarification à l’activité, engendrant d’importants besoins en places et structures d’aval ont aussi guidé cette réforme, »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Syfmer</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CCFD9-C56A-479B-997C-1D351808CCB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305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décret n° 2008-377 du 17 avril 2008 abolit la distinction entre l’activité de soins de suite d’une part, et l’activité de rééducation et réadaptation fonctionnelles d’autre part. Il les réunit en une seule activité de « soins de suite et de réadaptation ». Une « autorisation » générique « polyvalente » a été attribuée à tous les SSR, tandis que certains ont pu obtenir une mention pour la prise en charge des enfants et/ ou adolescents, à titre exclusif ou non, et des « mentions spécialisées ». Pour la </a:t>
            </a:r>
            <a:r>
              <a:rPr lang="fr-FR" dirty="0" err="1"/>
              <a:t>MPR</a:t>
            </a:r>
            <a:r>
              <a:rPr lang="fr-FR" dirty="0"/>
              <a:t> les deux mentions principales sont « affections du système nerveux » et « affections de l’appareil locomoteur ». </a:t>
            </a:r>
          </a:p>
        </p:txBody>
      </p:sp>
      <p:sp>
        <p:nvSpPr>
          <p:cNvPr id="4" name="Espace réservé du numéro de diapositive 3"/>
          <p:cNvSpPr>
            <a:spLocks noGrp="1"/>
          </p:cNvSpPr>
          <p:nvPr>
            <p:ph type="sldNum" sz="quarter" idx="10"/>
          </p:nvPr>
        </p:nvSpPr>
        <p:spPr/>
        <p:txBody>
          <a:bodyPr/>
          <a:lstStyle/>
          <a:p>
            <a:fld id="{BC9CCFD9-C56A-479B-997C-1D351808CCB9}" type="slidenum">
              <a:rPr lang="fr-FR" smtClean="0"/>
              <a:t>17</a:t>
            </a:fld>
            <a:endParaRPr lang="fr-FR"/>
          </a:p>
        </p:txBody>
      </p:sp>
    </p:spTree>
    <p:extLst>
      <p:ext uri="{BB962C8B-B14F-4D97-AF65-F5344CB8AC3E}">
        <p14:creationId xmlns:p14="http://schemas.microsoft.com/office/powerpoint/2010/main" val="113552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Si les décrets simplifient et clarifient le paysage, ils ne permettent pas à eux seuls d’établir la base de cette tarification, puisqu’ils ne décrivent qu’un minimum d’exigence en personnel et équipements pour ces structures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CCFD9-C56A-479B-997C-1D351808CCB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58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L’orientation et l’admission en structure de SSR doivent être pertinentes et adéquates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Le SSR ne doit plus être seulement reconnu comme l’aval du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MCO</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mais comme une structure sanitaire apportant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une plus-value réelle au patient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car fournissant une prise en charge globale destinée à lui permettre de retourner dans son lieu de vie d’origine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Commission d’admission hebdomadaire ou quotidienne selon l’établissement</a:t>
            </a:r>
          </a:p>
          <a:p>
            <a:endParaRPr lang="fr-FR" dirty="0"/>
          </a:p>
        </p:txBody>
      </p:sp>
      <p:sp>
        <p:nvSpPr>
          <p:cNvPr id="4" name="Espace réservé du numéro de diapositive 3"/>
          <p:cNvSpPr>
            <a:spLocks noGrp="1"/>
          </p:cNvSpPr>
          <p:nvPr>
            <p:ph type="sldNum" sz="quarter" idx="10"/>
          </p:nvPr>
        </p:nvSpPr>
        <p:spPr/>
        <p:txBody>
          <a:bodyPr/>
          <a:lstStyle/>
          <a:p>
            <a:fld id="{BC9CCFD9-C56A-479B-997C-1D351808CCB9}" type="slidenum">
              <a:rPr lang="fr-FR" smtClean="0"/>
              <a:t>28</a:t>
            </a:fld>
            <a:endParaRPr lang="fr-FR"/>
          </a:p>
        </p:txBody>
      </p:sp>
    </p:spTree>
    <p:extLst>
      <p:ext uri="{BB962C8B-B14F-4D97-AF65-F5344CB8AC3E}">
        <p14:creationId xmlns:p14="http://schemas.microsoft.com/office/powerpoint/2010/main" val="166862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Elles peuvent paraitre a` la fois bien vagues et insuffisantes, mais c’est la volonté du ministère de ne pas enfermer les SROS et les structures dans des textes qui seraient rapidement obsolètes</a:t>
            </a:r>
          </a:p>
          <a:p>
            <a:endParaRPr lang="fr-FR" dirty="0"/>
          </a:p>
        </p:txBody>
      </p:sp>
      <p:sp>
        <p:nvSpPr>
          <p:cNvPr id="4" name="Espace réservé du numéro de diapositive 3"/>
          <p:cNvSpPr>
            <a:spLocks noGrp="1"/>
          </p:cNvSpPr>
          <p:nvPr>
            <p:ph type="sldNum" sz="quarter" idx="10"/>
          </p:nvPr>
        </p:nvSpPr>
        <p:spPr/>
        <p:txBody>
          <a:bodyPr/>
          <a:lstStyle/>
          <a:p>
            <a:fld id="{BC9CCFD9-C56A-479B-997C-1D351808CCB9}" type="slidenum">
              <a:rPr lang="fr-FR" smtClean="0"/>
              <a:t>29</a:t>
            </a:fld>
            <a:endParaRPr lang="fr-FR"/>
          </a:p>
        </p:txBody>
      </p:sp>
    </p:spTree>
    <p:extLst>
      <p:ext uri="{BB962C8B-B14F-4D97-AF65-F5344CB8AC3E}">
        <p14:creationId xmlns:p14="http://schemas.microsoft.com/office/powerpoint/2010/main" val="151321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00"/>
                </a:solidFill>
                <a:effectLst/>
                <a:uLnTx/>
                <a:uFillTx/>
                <a:latin typeface="Century Gothic" panose="020B0502020202020204"/>
                <a:ea typeface="+mn-ea"/>
                <a:cs typeface="+mn-cs"/>
              </a:rPr>
              <a:t>En 2017, le mode de financement des SSR change, avec un passage progressif vers la Dotation modulée à l’activité (DMA).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CCFD9-C56A-479B-997C-1D351808CCB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11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Exemple pour le SSR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polyvalent</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il faut: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au moins un kiné </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offrir au patient au moins 2 pratiques thérapeutiques parmi kiné, ergo, </a:t>
            </a:r>
            <a:r>
              <a:rPr kumimoji="0" lang="fr-FR"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diet</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orthophonie, psy, psychomotricité, activité physique adaptée.</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Chaque jour, le patient bénéficie au moins d’une séquence individuelle ou collective</a:t>
            </a:r>
          </a:p>
          <a:p>
            <a:endParaRPr lang="fr-FR" dirty="0"/>
          </a:p>
        </p:txBody>
      </p:sp>
      <p:sp>
        <p:nvSpPr>
          <p:cNvPr id="4" name="Espace réservé du numéro de diapositive 3"/>
          <p:cNvSpPr>
            <a:spLocks noGrp="1"/>
          </p:cNvSpPr>
          <p:nvPr>
            <p:ph type="sldNum" sz="quarter" idx="10"/>
          </p:nvPr>
        </p:nvSpPr>
        <p:spPr/>
        <p:txBody>
          <a:bodyPr/>
          <a:lstStyle/>
          <a:p>
            <a:fld id="{BC9CCFD9-C56A-479B-997C-1D351808CCB9}" type="slidenum">
              <a:rPr lang="fr-FR" smtClean="0"/>
              <a:t>38</a:t>
            </a:fld>
            <a:endParaRPr lang="fr-FR"/>
          </a:p>
        </p:txBody>
      </p:sp>
    </p:spTree>
    <p:extLst>
      <p:ext uri="{BB962C8B-B14F-4D97-AF65-F5344CB8AC3E}">
        <p14:creationId xmlns:p14="http://schemas.microsoft.com/office/powerpoint/2010/main" val="81433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cardiologues et pneumologues ne sont pas tenus d’une formation en réadaptation = risque de sélection de malades « mono-déficients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Pas de garanties sur le niveau des ressources en l’absence de modèle économique viable Fragilisation des programmes de réadaptation complexes et des compétences clés. nécessaires à leur mise en œuvre. Effets indésirables possibles sur la composition des équipes liées au nombre de pratiques thérapeutiques exigibles</a:t>
            </a:r>
          </a:p>
          <a:p>
            <a:endParaRPr lang="fr-FR" dirty="0"/>
          </a:p>
        </p:txBody>
      </p:sp>
      <p:sp>
        <p:nvSpPr>
          <p:cNvPr id="4" name="Espace réservé du numéro de diapositive 3"/>
          <p:cNvSpPr>
            <a:spLocks noGrp="1"/>
          </p:cNvSpPr>
          <p:nvPr>
            <p:ph type="sldNum" sz="quarter" idx="10"/>
          </p:nvPr>
        </p:nvSpPr>
        <p:spPr/>
        <p:txBody>
          <a:bodyPr/>
          <a:lstStyle/>
          <a:p>
            <a:fld id="{BC9CCFD9-C56A-479B-997C-1D351808CCB9}" type="slidenum">
              <a:rPr lang="fr-FR" smtClean="0"/>
              <a:t>41</a:t>
            </a:fld>
            <a:endParaRPr lang="fr-FR"/>
          </a:p>
        </p:txBody>
      </p:sp>
    </p:spTree>
    <p:extLst>
      <p:ext uri="{BB962C8B-B14F-4D97-AF65-F5344CB8AC3E}">
        <p14:creationId xmlns:p14="http://schemas.microsoft.com/office/powerpoint/2010/main" val="204846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fr-F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C39047C-F260-4075-BFE0-A344836488CE}" type="slidenum">
              <a:rPr lang="fr-FR" smtClean="0"/>
              <a:t>‹N°›</a:t>
            </a:fld>
            <a:endParaRPr lang="fr-FR"/>
          </a:p>
        </p:txBody>
      </p:sp>
    </p:spTree>
    <p:extLst>
      <p:ext uri="{BB962C8B-B14F-4D97-AF65-F5344CB8AC3E}">
        <p14:creationId xmlns:p14="http://schemas.microsoft.com/office/powerpoint/2010/main" val="73524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7CB07B-4414-4CC3-8C38-7BD50D8E5C0B}" type="datetimeFigureOut">
              <a:rPr lang="fr-FR" smtClean="0"/>
              <a:t>22/04/2026</a:t>
            </a:fld>
            <a:endParaRPr lang="fr-FR"/>
          </a:p>
        </p:txBody>
      </p:sp>
      <p:sp>
        <p:nvSpPr>
          <p:cNvPr id="6" name="Footer Placeholder 5"/>
          <p:cNvSpPr>
            <a:spLocks noGrp="1"/>
          </p:cNvSpPr>
          <p:nvPr>
            <p:ph type="ftr" sz="quarter" idx="11"/>
          </p:nvPr>
        </p:nvSpPr>
        <p:spPr/>
        <p:txBody>
          <a:bodyPr/>
          <a:lstStyle/>
          <a:p>
            <a:endParaRPr lang="fr-F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198250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170443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p>
            <a:endParaRPr lang="fr-F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147356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p>
            <a:endParaRPr lang="fr-F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31857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7CB07B-4414-4CC3-8C38-7BD50D8E5C0B}" type="datetimeFigureOut">
              <a:rPr lang="fr-FR" smtClean="0"/>
              <a:t>22/04/2026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58554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7CB07B-4414-4CC3-8C38-7BD50D8E5C0B}" type="datetimeFigureOut">
              <a:rPr lang="fr-FR" smtClean="0"/>
              <a:t>22/04/2026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213217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122514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p>
            <a:endParaRPr lang="fr-F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39688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fld id="{6A4A60EE-9D13-3442-9796-E718C6343EC1}" type="datetime1">
              <a:rPr lang="fr-FR" cap="all" smtClean="0">
                <a:solidFill>
                  <a:srgbClr val="000000"/>
                </a:solidFill>
              </a:rPr>
              <a:pPr defTabSz="1219170"/>
              <a:t>22/04/2026</a:t>
            </a:fld>
            <a:endParaRPr lang="fr-FR" cap="all" dirty="0">
              <a:solidFill>
                <a:srgbClr val="000000"/>
              </a:solidFill>
            </a:endParaRP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349250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fld id="{251C71F6-E0A6-1740-B64F-38F332886BAF}" type="datetime1">
              <a:rPr lang="fr-FR" cap="all" smtClean="0">
                <a:solidFill>
                  <a:srgbClr val="000000"/>
                </a:solidFill>
              </a:rPr>
              <a:pPr defTabSz="1219170"/>
              <a:t>22/04/2026</a:t>
            </a:fld>
            <a:endParaRPr lang="fr-FR" cap="all" dirty="0">
              <a:solidFill>
                <a:srgbClr val="000000"/>
              </a:solidFill>
            </a:endParaRP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161369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lvl1pPr>
              <a:defRPr sz="1000" b="1"/>
            </a:lvl1pPr>
          </a:lstStyle>
          <a:p>
            <a:endParaRPr lang="fr-FR"/>
          </a:p>
        </p:txBody>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417543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fld id="{5E6183FC-BA60-7C49-ABF3-B50982741576}" type="datetime1">
              <a:rPr lang="fr-FR" cap="all" smtClean="0">
                <a:solidFill>
                  <a:srgbClr val="000000"/>
                </a:solidFill>
              </a:rPr>
              <a:pPr defTabSz="1219170"/>
              <a:t>22/04/2026</a:t>
            </a:fld>
            <a:endParaRPr lang="fr-FR" cap="all" dirty="0">
              <a:solidFill>
                <a:srgbClr val="000000"/>
              </a:solidFill>
            </a:endParaRP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233329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fld id="{0597CDB5-73DC-8641-8CC1-FAD9379FD627}" type="datetime1">
              <a:rPr lang="fr-FR" cap="all" smtClean="0">
                <a:solidFill>
                  <a:srgbClr val="000000"/>
                </a:solidFill>
              </a:rPr>
              <a:pPr defTabSz="1219170"/>
              <a:t>22/04/2026</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1657795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fld id="{8E1290DD-BE4D-794B-919C-D565D1B9C67D}" type="datetime1">
              <a:rPr lang="fr-FR" cap="all" smtClean="0">
                <a:solidFill>
                  <a:srgbClr val="000000"/>
                </a:solidFill>
              </a:rPr>
              <a:pPr defTabSz="1219170"/>
              <a:t>22/04/2026</a:t>
            </a:fld>
            <a:endParaRPr lang="fr-FR" cap="all" dirty="0">
              <a:solidFill>
                <a:srgbClr val="000000"/>
              </a:solidFill>
            </a:endParaRP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905296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fld id="{D7698221-35EF-134F-B87A-568DECC70F29}" type="datetime1">
              <a:rPr lang="fr-FR" cap="all" smtClean="0">
                <a:solidFill>
                  <a:srgbClr val="000000"/>
                </a:solidFill>
              </a:rPr>
              <a:pPr defTabSz="1219170"/>
              <a:t>22/04/2026</a:t>
            </a:fld>
            <a:endParaRPr lang="fr-FR" cap="all" dirty="0">
              <a:solidFill>
                <a:srgbClr val="000000"/>
              </a:solidFill>
            </a:endParaRP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40001" y="164637"/>
            <a:ext cx="2687647" cy="2092672"/>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550626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pPr defTabSz="1219170"/>
            <a:fld id="{5F7325A3-5315-1B4B-A0D9-112471EB5837}" type="datetime1">
              <a:rPr lang="fr-FR" cap="all" smtClean="0">
                <a:solidFill>
                  <a:srgbClr val="FFFFFF"/>
                </a:solidFill>
              </a:rPr>
              <a:pPr defTabSz="1219170"/>
              <a:t>22/04/2026</a:t>
            </a:fld>
            <a:endParaRPr lang="fr-FR" cap="all" dirty="0">
              <a:solidFill>
                <a:srgbClr val="FFFFFF"/>
              </a:solidFill>
            </a:endParaRP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pPr defTabSz="1219170"/>
            <a:fld id="{733122C9-A0B9-462F-8757-0847AD287B63}" type="slidenum">
              <a:rPr lang="fr-FR" smtClean="0">
                <a:solidFill>
                  <a:srgbClr val="FFFFFF"/>
                </a:solidFill>
              </a:rPr>
              <a:pPr defTabSz="1219170"/>
              <a:t>‹N°›</a:t>
            </a:fld>
            <a:endParaRPr lang="fr-FR" dirty="0">
              <a:solidFill>
                <a:srgbClr val="FFFFFF"/>
              </a:solidFill>
            </a:endParaRP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Direction générale de l’offre de soins</a:t>
            </a:r>
            <a:endParaRPr lang="fr-FR" dirty="0">
              <a:solidFill>
                <a:srgbClr val="000000"/>
              </a:solidFill>
            </a:endParaRPr>
          </a:p>
        </p:txBody>
      </p:sp>
    </p:spTree>
    <p:extLst>
      <p:ext uri="{BB962C8B-B14F-4D97-AF65-F5344CB8AC3E}">
        <p14:creationId xmlns:p14="http://schemas.microsoft.com/office/powerpoint/2010/main" val="2163505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pPr defTabSz="1219170"/>
            <a:fld id="{4EA19884-7A29-DC4E-9311-A62E54788E52}" type="datetime1">
              <a:rPr lang="fr-FR" smtClean="0">
                <a:solidFill>
                  <a:srgbClr val="000000">
                    <a:alpha val="0"/>
                  </a:srgbClr>
                </a:solidFill>
              </a:rPr>
              <a:pPr defTabSz="1219170"/>
              <a:t>22/04/2026</a:t>
            </a:fld>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pPr defTabSz="1219170"/>
            <a:r>
              <a:rPr lang="fr-FR">
                <a:solidFill>
                  <a:srgbClr val="000000"/>
                </a:solidFill>
              </a:rPr>
              <a:t>Direction générale </a:t>
            </a:r>
          </a:p>
          <a:p>
            <a:r>
              <a:rPr lang="fr-FR">
                <a:solidFill>
                  <a:srgbClr val="000000"/>
                </a:solidFill>
              </a:rPr>
              <a:t>de l’offre de soins</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pPr defTabSz="1219170"/>
            <a:fld id="{10C140CD-8AED-46FF-A9A2-77308F3F39AE}" type="slidenum">
              <a:rPr lang="fr-FR" smtClean="0">
                <a:solidFill>
                  <a:srgbClr val="000000">
                    <a:alpha val="0"/>
                  </a:srgbClr>
                </a:solidFill>
              </a:rPr>
              <a:pPr defTabSz="1219170"/>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534" y="260649"/>
            <a:ext cx="4755369" cy="3702655"/>
          </a:xfrm>
          <a:prstGeom prst="rect">
            <a:avLst/>
          </a:prstGeom>
        </p:spPr>
      </p:pic>
    </p:spTree>
    <p:extLst>
      <p:ext uri="{BB962C8B-B14F-4D97-AF65-F5344CB8AC3E}">
        <p14:creationId xmlns:p14="http://schemas.microsoft.com/office/powerpoint/2010/main" val="201918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07CB07B-4414-4CC3-8C38-7BD50D8E5C0B}" type="datetimeFigureOut">
              <a:rPr lang="fr-FR" smtClean="0"/>
              <a:t>22/04/2026</a:t>
            </a:fld>
            <a:endParaRPr lang="fr-FR"/>
          </a:p>
        </p:txBody>
      </p:sp>
      <p:sp>
        <p:nvSpPr>
          <p:cNvPr id="5" name="Footer Placeholder 4"/>
          <p:cNvSpPr>
            <a:spLocks noGrp="1"/>
          </p:cNvSpPr>
          <p:nvPr>
            <p:ph type="ftr" sz="quarter" idx="11"/>
          </p:nvPr>
        </p:nvSpPr>
        <p:spPr/>
        <p:txBody>
          <a:bodyPr/>
          <a:lstStyle>
            <a:lvl1pPr>
              <a:defRPr sz="1000" b="1"/>
            </a:lvl1pPr>
          </a:lstStyle>
          <a:p>
            <a:endParaRPr lang="fr-F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131878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07CB07B-4414-4CC3-8C38-7BD50D8E5C0B}" type="datetimeFigureOut">
              <a:rPr lang="fr-FR" smtClean="0"/>
              <a:t>22/04/2026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41309079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7CB07B-4414-4CC3-8C38-7BD50D8E5C0B}" type="datetimeFigureOut">
              <a:rPr lang="fr-FR" smtClean="0"/>
              <a:t>22/04/2026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26478611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07CB07B-4414-4CC3-8C38-7BD50D8E5C0B}" type="datetimeFigureOut">
              <a:rPr lang="fr-FR" smtClean="0"/>
              <a:t>22/04/2026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52799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CB07B-4414-4CC3-8C38-7BD50D8E5C0B}" type="datetimeFigureOut">
              <a:rPr lang="fr-FR" smtClean="0"/>
              <a:t>22/04/2026</a:t>
            </a:fld>
            <a:endParaRPr lang="fr-FR"/>
          </a:p>
        </p:txBody>
      </p:sp>
      <p:sp>
        <p:nvSpPr>
          <p:cNvPr id="3" name="Footer Placeholder 2"/>
          <p:cNvSpPr>
            <a:spLocks noGrp="1"/>
          </p:cNvSpPr>
          <p:nvPr>
            <p:ph type="ftr" sz="quarter" idx="11"/>
          </p:nvPr>
        </p:nvSpPr>
        <p:spPr/>
        <p:txBody>
          <a:bodyPr/>
          <a:lstStyle/>
          <a:p>
            <a:endParaRPr lang="fr-F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262636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7CB07B-4414-4CC3-8C38-7BD50D8E5C0B}" type="datetimeFigureOut">
              <a:rPr lang="fr-FR" smtClean="0"/>
              <a:t>22/04/2026</a:t>
            </a:fld>
            <a:endParaRPr lang="fr-FR"/>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26157242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7CB07B-4414-4CC3-8C38-7BD50D8E5C0B}" type="datetimeFigureOut">
              <a:rPr lang="fr-FR" smtClean="0"/>
              <a:t>22/04/2026</a:t>
            </a:fld>
            <a:endParaRPr lang="fr-FR"/>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39047C-F260-4075-BFE0-A344836488CE}" type="slidenum">
              <a:rPr lang="fr-FR" smtClean="0"/>
              <a:t>‹N°›</a:t>
            </a:fld>
            <a:endParaRPr lang="fr-FR"/>
          </a:p>
        </p:txBody>
      </p:sp>
    </p:spTree>
    <p:extLst>
      <p:ext uri="{BB962C8B-B14F-4D97-AF65-F5344CB8AC3E}">
        <p14:creationId xmlns:p14="http://schemas.microsoft.com/office/powerpoint/2010/main" val="228678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607CB07B-4414-4CC3-8C38-7BD50D8E5C0B}" type="datetimeFigureOut">
              <a:rPr lang="fr-FR" smtClean="0"/>
              <a:t>22/04/2026</a:t>
            </a:fld>
            <a:endParaRPr lang="fr-F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fr-F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C39047C-F260-4075-BFE0-A344836488CE}" type="slidenum">
              <a:rPr lang="fr-FR" smtClean="0"/>
              <a:t>‹N°›</a:t>
            </a:fld>
            <a:endParaRPr lang="fr-FR"/>
          </a:p>
        </p:txBody>
      </p:sp>
    </p:spTree>
    <p:extLst>
      <p:ext uri="{BB962C8B-B14F-4D97-AF65-F5344CB8AC3E}">
        <p14:creationId xmlns:p14="http://schemas.microsoft.com/office/powerpoint/2010/main" val="3040906862"/>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 id="214748428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r>
              <a:rPr lang="fr-FR">
                <a:solidFill>
                  <a:srgbClr val="000000"/>
                </a:solidFill>
              </a:rPr>
              <a:t>Intitulé de la direction/service</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fld id="{733122C9-A0B9-462F-8757-0847AD287B63}" type="slidenum">
              <a:rPr lang="fr-FR" smtClean="0">
                <a:solidFill>
                  <a:srgbClr val="000000"/>
                </a:solidFill>
              </a:rPr>
              <a:pPr defTabSz="121917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pPr defTabSz="1219170"/>
            <a:fld id="{B858D49A-5A7A-574D-A0ED-52B5C1EFA876}" type="datetime1">
              <a:rPr lang="fr-FR" cap="all" smtClean="0">
                <a:solidFill>
                  <a:srgbClr val="000000"/>
                </a:solidFill>
              </a:rPr>
              <a:pPr defTabSz="1219170"/>
              <a:t>22/04/2026</a:t>
            </a:fld>
            <a:endParaRPr lang="fr-FR" cap="all" dirty="0">
              <a:solidFill>
                <a:srgbClr val="000000"/>
              </a:solidFill>
            </a:endParaRPr>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384000" y="164638"/>
            <a:ext cx="910613" cy="709028"/>
          </a:xfrm>
          <a:prstGeom prst="rect">
            <a:avLst/>
          </a:prstGeom>
        </p:spPr>
      </p:pic>
    </p:spTree>
    <p:extLst>
      <p:ext uri="{BB962C8B-B14F-4D97-AF65-F5344CB8AC3E}">
        <p14:creationId xmlns:p14="http://schemas.microsoft.com/office/powerpoint/2010/main" val="1809862046"/>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crrfstgobain.fr/simulateur-de-conduite/(consult&#233;" TargetMode="External"/><Relationship Id="rId2" Type="http://schemas.openxmlformats.org/officeDocument/2006/relationships/hyperlink" Target="https://cmcr-massues.croix-rouge.fr/education-therapeutique"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www.has-sante.fr/jcms/r_1496895/fr/education-therapeutique-du-patient-etp" TargetMode="External"/><Relationship Id="rId7" Type="http://schemas.openxmlformats.org/officeDocument/2006/relationships/hyperlink" Target="https://www.chlaval.fr/centre-hospitalier-laval-patient-visiteur_reeducation-readaptation_un-service-unique-en-mayenne.phtml" TargetMode="External"/><Relationship Id="rId2" Type="http://schemas.openxmlformats.org/officeDocument/2006/relationships/hyperlink" Target="https://solidarites-sante.gouv.fr/soins-et-maladies/prises-en-charge-specialisees/ssr" TargetMode="External"/><Relationship Id="rId1" Type="http://schemas.openxmlformats.org/officeDocument/2006/relationships/slideLayout" Target="../slideLayouts/slideLayout7.xml"/><Relationship Id="rId6" Type="http://schemas.openxmlformats.org/officeDocument/2006/relationships/hyperlink" Target="https://www.if-saint-etienne.fr/politique-societe/la-therapie-miroir-made-in-saint-etienne-ne-fait-pas-que-reeduquer" TargetMode="External"/><Relationship Id="rId5" Type="http://schemas.openxmlformats.org/officeDocument/2006/relationships/hyperlink" Target="https://www.korian.fr/clinique-ssr/ssr-korian-le-mont-veyrier-argonay-74370" TargetMode="External"/><Relationship Id="rId4" Type="http://schemas.openxmlformats.org/officeDocument/2006/relationships/hyperlink" Target="https://www.cairn.info/revue-hermes-la-revue-2013-3-page-123.ht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atih.sante.fr/sites/default/files/public/content/3948/version_provisoire_csarr_2021.pdf" TargetMode="External"/><Relationship Id="rId3" Type="http://schemas.openxmlformats.org/officeDocument/2006/relationships/hyperlink" Target="https://www.fhf.fr/gestion-hospitaliere/pmsi.html" TargetMode="External"/><Relationship Id="rId7" Type="http://schemas.openxmlformats.org/officeDocument/2006/relationships/hyperlink" Target="https://solidarites-sante.gouv.fr/soins-et-maladies/prises-en-charge-specialisees/ssr" TargetMode="External"/><Relationship Id="rId2" Type="http://schemas.openxmlformats.org/officeDocument/2006/relationships/hyperlink" Target="https://docplayer.fr/42172707-Interdisciplinarit&#233;-clarification-des-concepts.htlm" TargetMode="External"/><Relationship Id="rId1" Type="http://schemas.openxmlformats.org/officeDocument/2006/relationships/slideLayout" Target="../slideLayouts/slideLayout7.xml"/><Relationship Id="rId6" Type="http://schemas.openxmlformats.org/officeDocument/2006/relationships/hyperlink" Target="https://fanfanmyocarde-71.webself.net/activites" TargetMode="External"/><Relationship Id="rId5" Type="http://schemas.openxmlformats.org/officeDocument/2006/relationships/hyperlink" Target="https://www.hospimedia.fr/actualite/articles/20220113-ssr-le-ssr-dispose-enfin-de-son-nouveau" TargetMode="External"/><Relationship Id="rId4" Type="http://schemas.openxmlformats.org/officeDocument/2006/relationships/hyperlink" Target="https://www.maisonmedicale.org/pluri-multi-inter-trans-ou-in-disciplinari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4" y="2099733"/>
            <a:ext cx="9919445" cy="2677648"/>
          </a:xfrm>
        </p:spPr>
        <p:txBody>
          <a:bodyPr>
            <a:normAutofit fontScale="90000"/>
          </a:bodyPr>
          <a:lstStyle/>
          <a:p>
            <a:r>
              <a:rPr lang="fr-FR" sz="9600" dirty="0">
                <a:latin typeface="+mn-lt"/>
              </a:rPr>
              <a:t>Organisation des </a:t>
            </a:r>
            <a:r>
              <a:rPr lang="fr-FR" sz="9600" dirty="0" err="1">
                <a:latin typeface="+mn-lt"/>
              </a:rPr>
              <a:t>SMR</a:t>
            </a:r>
            <a:r>
              <a:rPr lang="fr-FR" sz="9600" dirty="0">
                <a:latin typeface="+mn-lt"/>
              </a:rPr>
              <a:t> et pluridisciplinarité</a:t>
            </a:r>
          </a:p>
        </p:txBody>
      </p:sp>
      <p:sp>
        <p:nvSpPr>
          <p:cNvPr id="3" name="Sous-titre 2"/>
          <p:cNvSpPr>
            <a:spLocks noGrp="1"/>
          </p:cNvSpPr>
          <p:nvPr>
            <p:ph type="subTitle" idx="1"/>
          </p:nvPr>
        </p:nvSpPr>
        <p:spPr/>
        <p:txBody>
          <a:bodyPr/>
          <a:lstStyle/>
          <a:p>
            <a:r>
              <a:rPr lang="fr-FR" dirty="0"/>
              <a:t>V. DE GROOTE Cadre de santé</a:t>
            </a:r>
          </a:p>
        </p:txBody>
      </p:sp>
      <p:sp>
        <p:nvSpPr>
          <p:cNvPr id="4" name="ZoneTexte 3"/>
          <p:cNvSpPr txBox="1"/>
          <p:nvPr/>
        </p:nvSpPr>
        <p:spPr>
          <a:xfrm>
            <a:off x="1320800" y="5403273"/>
            <a:ext cx="4738255" cy="369332"/>
          </a:xfrm>
          <a:prstGeom prst="rect">
            <a:avLst/>
          </a:prstGeom>
          <a:noFill/>
        </p:spPr>
        <p:txBody>
          <a:bodyPr wrap="square" rtlCol="0">
            <a:spAutoFit/>
          </a:bodyPr>
          <a:lstStyle/>
          <a:p>
            <a:r>
              <a:rPr lang="fr-FR" dirty="0"/>
              <a:t>24/04/2026</a:t>
            </a:r>
          </a:p>
        </p:txBody>
      </p:sp>
    </p:spTree>
    <p:extLst>
      <p:ext uri="{BB962C8B-B14F-4D97-AF65-F5344CB8AC3E}">
        <p14:creationId xmlns:p14="http://schemas.microsoft.com/office/powerpoint/2010/main" val="121277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637" y="1311565"/>
            <a:ext cx="9494981" cy="1938992"/>
          </a:xfrm>
          <a:prstGeom prst="rect">
            <a:avLst/>
          </a:prstGeom>
        </p:spPr>
        <p:txBody>
          <a:bodyPr wrap="square">
            <a:spAutoFit/>
          </a:bodyPr>
          <a:lstStyle/>
          <a:p>
            <a:r>
              <a:rPr lang="fr-FR" sz="2000" dirty="0">
                <a:solidFill>
                  <a:srgbClr val="000000"/>
                </a:solidFill>
              </a:rPr>
              <a:t>L’hôpital de jour </a:t>
            </a:r>
            <a:r>
              <a:rPr lang="fr-FR" sz="2000" dirty="0" err="1">
                <a:solidFill>
                  <a:srgbClr val="000000"/>
                </a:solidFill>
              </a:rPr>
              <a:t>SMR</a:t>
            </a:r>
            <a:r>
              <a:rPr lang="fr-FR" sz="2000" dirty="0">
                <a:solidFill>
                  <a:srgbClr val="000000"/>
                </a:solidFill>
              </a:rPr>
              <a:t> est pour des patients dont l’état nécessite des soins et des bilans de </a:t>
            </a:r>
            <a:r>
              <a:rPr lang="fr-FR" sz="2000" b="1" dirty="0">
                <a:solidFill>
                  <a:srgbClr val="000000"/>
                </a:solidFill>
              </a:rPr>
              <a:t>rééducation spécialisée et pluridisciplinaire</a:t>
            </a:r>
            <a:r>
              <a:rPr lang="fr-FR" sz="2000" dirty="0">
                <a:solidFill>
                  <a:srgbClr val="000000"/>
                </a:solidFill>
              </a:rPr>
              <a:t>. </a:t>
            </a:r>
          </a:p>
          <a:p>
            <a:endParaRPr lang="fr-FR" sz="2000" dirty="0">
              <a:solidFill>
                <a:srgbClr val="000000"/>
              </a:solidFill>
            </a:endParaRPr>
          </a:p>
          <a:p>
            <a:r>
              <a:rPr lang="fr-FR" sz="2000" dirty="0">
                <a:solidFill>
                  <a:srgbClr val="000000"/>
                </a:solidFill>
              </a:rPr>
              <a:t>Il peut intervenir à la suite d’une hospitalisation en </a:t>
            </a:r>
            <a:r>
              <a:rPr lang="fr-FR" sz="2000" dirty="0" err="1">
                <a:solidFill>
                  <a:srgbClr val="000000"/>
                </a:solidFill>
              </a:rPr>
              <a:t>SMR</a:t>
            </a:r>
            <a:r>
              <a:rPr lang="fr-FR" sz="2000" dirty="0">
                <a:solidFill>
                  <a:srgbClr val="000000"/>
                </a:solidFill>
              </a:rPr>
              <a:t>, d’une hospitalisation en court séjour ou à la demande du médecin traitant ou du médecin spécialisé.</a:t>
            </a:r>
            <a:endParaRPr lang="fr-FR" sz="2000" dirty="0"/>
          </a:p>
        </p:txBody>
      </p:sp>
    </p:spTree>
    <p:extLst>
      <p:ext uri="{BB962C8B-B14F-4D97-AF65-F5344CB8AC3E}">
        <p14:creationId xmlns:p14="http://schemas.microsoft.com/office/powerpoint/2010/main" val="81075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1352" y="987736"/>
            <a:ext cx="8825659" cy="704088"/>
          </a:xfrm>
        </p:spPr>
        <p:txBody>
          <a:bodyPr/>
          <a:lstStyle/>
          <a:p>
            <a:r>
              <a:rPr lang="fr-FR" dirty="0"/>
              <a:t>4. Historique</a:t>
            </a:r>
          </a:p>
        </p:txBody>
      </p:sp>
      <p:sp>
        <p:nvSpPr>
          <p:cNvPr id="3" name="ZoneTexte 2"/>
          <p:cNvSpPr txBox="1"/>
          <p:nvPr/>
        </p:nvSpPr>
        <p:spPr>
          <a:xfrm>
            <a:off x="701964" y="2309091"/>
            <a:ext cx="9864436"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Les seuls décrets relatifs à l’activité SSR datant du 9 mars 1956 ne s’appliquaient qu’aux établissements privés. Pour les établissements publics cette réglementation ne s’appliquaient pas et ils étaient soumis aux textes issus des schémas régionaux, ils avaient des appellations différentes et des niveaux de soins et de moyens variés. (Annales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Les moyens séjours, les soins de suite, etc.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Le décret du 9 mars 1956 et ses annexes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fixe les conditions d’autorisation des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établissements privés de cure et de prévention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pour les soins aux assurés sociaux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 l’époque la préoccupation était surtout celle de la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tuberculose et de la poliomyélite</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6 catégories d’établissement pour soigner les patients atteints de tuberculose+ des maisons de repos et de convalescence, des maisons de régime, les maisons d’enfants à caractère sanitaire et les maisons de réadaptation fonctionnelle.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9590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94328" y="655782"/>
            <a:ext cx="8913091"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a:ea typeface="+mn-ea"/>
                <a:cs typeface="+mn-cs"/>
              </a:rPr>
              <a:t>Les maisons d’enfants à caractère sanitaire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Elles proposent aux enfants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un traitement spécial ou un régime diététique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particulier ou une cure climatique. Mais ces séjours doivent être de courtes durée et ce n’est qu’en 2003 par l’ordonnance du 4 septembre 2003 qu’ils seront considérés comme assurant des soins de suite et réadaptation.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prstClr val="black"/>
                </a:solidFill>
                <a:effectLst/>
                <a:uLnTx/>
                <a:uFillTx/>
                <a:latin typeface="Century Gothic" panose="020B0502020202020204"/>
                <a:ea typeface="+mn-ea"/>
                <a:cs typeface="+mn-cs"/>
              </a:rPr>
              <a:t>Les maisons de réadaptation fonctionnelle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L’Article 13 nomme les locaux de traitement: une section d’hydrothérapie, une section d’électrothérapie, une section de kinésithérapie avec un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gymnase de minimum 60m2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et éventuellement une salle de de rééducation pour mobiliser les malades individuellement, une section de mécanothérapie, une salle de plâtre et il est recommandé d’avoir « des locaux permettant l’aménagement d’atelier d’ergothérapie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Ces décrets sont obsolètes mais</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le décret du 9 mars 1956 précisait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le ratio de personnel</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( 1 médecin pour 55 patients, 1 rééducateur </a:t>
            </a:r>
            <a:r>
              <a:rPr kumimoji="0" lang="fr-FR" sz="1800" b="1" i="1" u="none" strike="noStrike" kern="1200" cap="none" spc="0" normalizeH="0" baseline="0" noProof="0" dirty="0">
                <a:ln>
                  <a:noFill/>
                </a:ln>
                <a:solidFill>
                  <a:prstClr val="black"/>
                </a:solidFill>
                <a:effectLst/>
                <a:uLnTx/>
                <a:uFillTx/>
                <a:latin typeface="Century Gothic" panose="020B0502020202020204"/>
                <a:ea typeface="+mn-ea"/>
                <a:cs typeface="+mn-cs"/>
              </a:rPr>
              <a:t>physiothérapeute</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pour 10 malades, un ergothérapeute pour 20 malades).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193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7381" y="701964"/>
            <a:ext cx="9578109" cy="86792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 Les SSR ont été créés par la loi portant réforme hospitalière du 31 juillet 1991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qui les distingue des soins de courte durée et des soins de longue durée.</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Le texte de 1996 de la </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DRASS</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Ile de France </a:t>
            </a:r>
            <a:r>
              <a:rPr kumimoji="0" lang="fr-FR" sz="1800" b="1" i="1" u="none" strike="noStrike" kern="1200" cap="none" spc="0" normalizeH="0" baseline="0" noProof="0" dirty="0">
                <a:ln>
                  <a:noFill/>
                </a:ln>
                <a:solidFill>
                  <a:prstClr val="black"/>
                </a:solidFill>
                <a:effectLst/>
                <a:uLnTx/>
                <a:uFillTx/>
                <a:latin typeface="Century Gothic" panose="020B0502020202020204"/>
                <a:ea typeface="+mn-ea"/>
                <a:cs typeface="+mn-cs"/>
              </a:rPr>
              <a:t>« Plateau technique d’une unité de médecine physique et de réadaptation polyvalente en Ile de France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donne aussi des éléments pour une </a:t>
            </a:r>
            <a:r>
              <a:rPr kumimoji="0" lang="fr-FR" sz="1800" b="1" i="1" u="none" strike="noStrike" kern="1200" cap="none" spc="0" normalizeH="0" baseline="0" noProof="0" dirty="0">
                <a:ln>
                  <a:noFill/>
                </a:ln>
                <a:solidFill>
                  <a:prstClr val="black"/>
                </a:solidFill>
                <a:effectLst/>
                <a:uLnTx/>
                <a:uFillTx/>
                <a:latin typeface="Century Gothic" panose="020B0502020202020204"/>
                <a:ea typeface="+mn-ea"/>
                <a:cs typeface="+mn-cs"/>
              </a:rPr>
              <a:t>unité de 30 lits</a:t>
            </a:r>
            <a:r>
              <a:rPr kumimoji="0" lang="fr-FR" sz="18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(2 médecins dont un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2 IDE, 3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ASD</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1 brancardier, un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ASH</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du personnel de nuit, 1 kiné pour 8 patients 5 jours/ 7 et 1 pour 30 lits le samedi avec 1 kiné en horaire de garde en cas de nécessité, 1 ergo 5jours /7 pour 15 patients, 1 orthophonistes si nécessaire, 0,5 travailleur social, 1 secrétaire médicale, 0,5 psychologue).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La circulaire </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DH</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/E04 n°97-841 du 31 décembre 1997</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Relative aux orientations en matière d’organisation des soins de suite ou de réadaptation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Elle définit </a:t>
            </a:r>
            <a:r>
              <a:rPr kumimoji="0" lang="fr-FR" sz="1800" b="1" i="1" u="none" strike="noStrike" kern="1200" cap="none" spc="0" normalizeH="0" baseline="0" noProof="0" dirty="0">
                <a:ln>
                  <a:noFill/>
                </a:ln>
                <a:solidFill>
                  <a:prstClr val="black"/>
                </a:solidFill>
                <a:effectLst/>
                <a:uLnTx/>
                <a:uFillTx/>
                <a:latin typeface="Century Gothic" panose="020B0502020202020204"/>
                <a:ea typeface="+mn-ea"/>
                <a:cs typeface="+mn-cs"/>
              </a:rPr>
              <a:t>5 fonctions de soins techniques et d’accompagnement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-La limitation des handicaps physiques par la rééducation, l’appareillage si         nécessaire et l’adaptation du milieu de vie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La restauration somatique et psychologique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L’éducation du patient et de son entourage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La poursuite et le suivi des soins et du traitement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La préparation de la sortie et de la réinsertion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2843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2036" y="101600"/>
            <a:ext cx="9818255" cy="78483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L’ordonnance (2003-058) du 4 septembre 2003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Elle renforce la place du SROS. Les SROS déterminent la répartition territoriale des activités.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Le SSR a besoin d’une autorisation</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Les lits et places sont autorisés en fonction d’indices.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La circulaire </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DHOS</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DGS</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DGAS</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no 2003-517 du 3 novembre 2003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Elle est relative à la prise en charge des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accidents vasculaires cérébraux</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Dès la phase aigue le médecin, le kiné et l’orthophoniste. L’orientation du patient en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et SS médicalisés doit se faire sur des critères médicaux et les caractéristiques des secteurs SSR-</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Plusieurs textes se suivent: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L’arrêté du 27 avril 2004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parmi lequel est cité « les soins de suite, la rééducation et la réadaptation fonctionnelle, la prise en charge des personnes âgées, la PEC des enfants et adolescents, la PEC des </a:t>
            </a:r>
            <a:r>
              <a:rPr kumimoji="0" lang="fr-FR" sz="1800" b="1" i="1" u="none" strike="noStrike" kern="1200" cap="none" spc="0" normalizeH="0" baseline="0" noProof="0" dirty="0" err="1">
                <a:ln>
                  <a:noFill/>
                </a:ln>
                <a:solidFill>
                  <a:prstClr val="black"/>
                </a:solidFill>
                <a:effectLst/>
                <a:uLnTx/>
                <a:uFillTx/>
                <a:latin typeface="Century Gothic" panose="020B0502020202020204"/>
                <a:ea typeface="+mn-ea"/>
                <a:cs typeface="+mn-cs"/>
              </a:rPr>
              <a:t>cérébrolésés</a:t>
            </a:r>
            <a:r>
              <a:rPr kumimoji="0" lang="fr-FR" sz="1800" b="1" i="1" u="none" strike="noStrike" kern="1200" cap="none" spc="0" normalizeH="0" baseline="0" noProof="0" dirty="0">
                <a:ln>
                  <a:noFill/>
                </a:ln>
                <a:solidFill>
                  <a:prstClr val="black"/>
                </a:solidFill>
                <a:effectLst/>
                <a:uLnTx/>
                <a:uFillTx/>
                <a:latin typeface="Century Gothic" panose="020B0502020202020204"/>
                <a:ea typeface="+mn-ea"/>
                <a:cs typeface="+mn-cs"/>
              </a:rPr>
              <a:t> et traumatisés médullaires</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La circulaire </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DHOS</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no 2004-80 du 18 juin 2004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Relative à la filière de prise en charge sanitaire, médico-sociale et sociale des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traumatisés </a:t>
            </a:r>
            <a:r>
              <a:rPr kumimoji="0" lang="fr-FR" sz="1800" b="1" i="0" u="none" strike="noStrike" kern="1200" cap="none" spc="0" normalizeH="0" baseline="0" noProof="0" dirty="0" err="1">
                <a:ln>
                  <a:noFill/>
                </a:ln>
                <a:solidFill>
                  <a:prstClr val="black"/>
                </a:solidFill>
                <a:effectLst/>
                <a:uLnTx/>
                <a:uFillTx/>
                <a:latin typeface="Century Gothic" panose="020B0502020202020204"/>
                <a:ea typeface="+mn-ea"/>
                <a:cs typeface="+mn-cs"/>
              </a:rPr>
              <a:t>craniocérébraux</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et des blessés médullaires</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Après la phase aigue la PEC de ces patients doit se faire dans un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spécialisé pour les pathologies neurologiques cérébrales et/ou médullaires.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522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9964" y="748145"/>
            <a:ext cx="9744363"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 Le décret du 26 novembre 2004</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18 activités</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l’</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appellation</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 soins de suite ou de réadaptation fonctionnelle» change et devient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d’une part « soins de suite » et d’autre part «  rééducation et réadaptation fonctionnelle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Identification du traitement des </a:t>
            </a:r>
            <a:r>
              <a:rPr kumimoji="0" lang="fr-FR" sz="1800" b="1" i="1" u="none" strike="noStrike" kern="1200" cap="none" spc="0" normalizeH="0" baseline="0" noProof="0" dirty="0">
                <a:ln>
                  <a:noFill/>
                </a:ln>
                <a:solidFill>
                  <a:prstClr val="black"/>
                </a:solidFill>
                <a:effectLst/>
                <a:uLnTx/>
                <a:uFillTx/>
                <a:latin typeface="Century Gothic" panose="020B0502020202020204"/>
                <a:ea typeface="+mn-ea"/>
                <a:cs typeface="+mn-cs"/>
              </a:rPr>
              <a:t>grands brûlés</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Les décrets du 31 janvier 2005 et le décret du 20 juillet 2005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Et …les décrets de 2008.</a:t>
            </a:r>
          </a:p>
        </p:txBody>
      </p:sp>
    </p:spTree>
    <p:extLst>
      <p:ext uri="{BB962C8B-B14F-4D97-AF65-F5344CB8AC3E}">
        <p14:creationId xmlns:p14="http://schemas.microsoft.com/office/powerpoint/2010/main" val="69635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144" y="655782"/>
            <a:ext cx="8825659" cy="1017570"/>
          </a:xfrm>
        </p:spPr>
        <p:txBody>
          <a:bodyPr/>
          <a:lstStyle/>
          <a:p>
            <a:pPr lvl="0" defTabSz="914400">
              <a:spcBef>
                <a:spcPts val="0"/>
              </a:spcBef>
            </a:pPr>
            <a:r>
              <a:rPr lang="fr-FR" dirty="0">
                <a:solidFill>
                  <a:schemeClr val="bg1"/>
                </a:solidFill>
                <a:ea typeface="+mn-ea"/>
                <a:cs typeface="+mn-cs"/>
              </a:rPr>
              <a:t>5. Les décrets  du 17 avril 2008</a:t>
            </a:r>
            <a:br>
              <a:rPr lang="fr-FR" sz="2800" b="1" dirty="0">
                <a:solidFill>
                  <a:schemeClr val="bg1"/>
                </a:solidFill>
                <a:ea typeface="+mn-ea"/>
                <a:cs typeface="+mn-cs"/>
              </a:rPr>
            </a:br>
            <a:endParaRPr lang="fr-FR" dirty="0">
              <a:solidFill>
                <a:schemeClr val="bg1"/>
              </a:solidFill>
            </a:endParaRPr>
          </a:p>
        </p:txBody>
      </p:sp>
      <p:sp>
        <p:nvSpPr>
          <p:cNvPr id="3" name="Rectangle 2"/>
          <p:cNvSpPr/>
          <p:nvPr/>
        </p:nvSpPr>
        <p:spPr>
          <a:xfrm>
            <a:off x="720434" y="2472598"/>
            <a:ext cx="11176001"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La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DHOS</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 Direction de l’Hospitalisation de l’Organisme Sanitaire) veut clarifier les bases budgétaires, les règles public/privé.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Les 2 décrets vont définir les </a:t>
            </a:r>
            <a:r>
              <a:rPr kumimoji="0" lang="fr-FR" sz="1800" b="0" i="0" u="none" strike="noStrike" kern="1200" cap="none" spc="0" normalizeH="0" baseline="0" noProof="0" dirty="0">
                <a:ln>
                  <a:noFill/>
                </a:ln>
                <a:solidFill>
                  <a:srgbClr val="FF0000"/>
                </a:solidFill>
                <a:effectLst/>
                <a:uLnTx/>
                <a:uFillTx/>
                <a:latin typeface="Century Gothic" panose="020B0502020202020204"/>
                <a:ea typeface="+mn-ea"/>
                <a:cs typeface="+mn-cs"/>
              </a:rPr>
              <a:t>missions des SSR et les moyens minimum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à mettre à la disposition des patients.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1/Le décret relatif aux conditions d’implantation, n° 2008-377 du 17 avril 2008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●L’appellation SSR se modifie encore une fois dans le Code de santé publique (article R, 6122-25) et devient : </a:t>
            </a:r>
            <a:r>
              <a:rPr kumimoji="0" lang="fr-FR" sz="1800" b="0" i="0" u="none" strike="noStrike" kern="1200" cap="none" spc="0" normalizeH="0" baseline="0" noProof="0" dirty="0">
                <a:ln>
                  <a:noFill/>
                </a:ln>
                <a:solidFill>
                  <a:srgbClr val="FF0000"/>
                </a:solidFill>
                <a:effectLst/>
                <a:uLnTx/>
                <a:uFillTx/>
                <a:latin typeface="Century Gothic" panose="020B0502020202020204"/>
                <a:ea typeface="+mn-ea"/>
                <a:cs typeface="+mn-cs"/>
              </a:rPr>
              <a:t>« soins de suite </a:t>
            </a: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et</a:t>
            </a:r>
            <a:r>
              <a:rPr kumimoji="0" lang="fr-FR" sz="1800" b="0" i="0" u="none" strike="noStrike" kern="1200" cap="none" spc="0" normalizeH="0" baseline="0" noProof="0" dirty="0">
                <a:ln>
                  <a:noFill/>
                </a:ln>
                <a:solidFill>
                  <a:srgbClr val="FF0000"/>
                </a:solidFill>
                <a:effectLst/>
                <a:uLnTx/>
                <a:uFillTx/>
                <a:latin typeface="Century Gothic" panose="020B0502020202020204"/>
                <a:ea typeface="+mn-ea"/>
                <a:cs typeface="+mn-cs"/>
              </a:rPr>
              <a:t> de réadaptation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Tous les SSR auront des objectifs de rééducation, réadaptation et de réinsertion.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Cela va faire monter le niveau aux risques de voir certains disparaître.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001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1071418"/>
            <a:ext cx="7721600" cy="4524315"/>
          </a:xfrm>
          <a:prstGeom prst="rect">
            <a:avLst/>
          </a:prstGeom>
        </p:spPr>
        <p:txBody>
          <a:bodyPr wrap="square">
            <a:spAutoFit/>
          </a:bodyPr>
          <a:lstStyle/>
          <a:p>
            <a:pPr lvl="0"/>
            <a:r>
              <a:rPr lang="fr-FR" dirty="0">
                <a:solidFill>
                  <a:srgbClr val="0070C0"/>
                </a:solidFill>
                <a:effectLst>
                  <a:outerShdw blurRad="38100" dist="38100" dir="2700000" algn="tl">
                    <a:srgbClr val="000000">
                      <a:alpha val="43137"/>
                    </a:srgbClr>
                  </a:outerShdw>
                </a:effectLst>
              </a:rPr>
              <a:t>Une base commune </a:t>
            </a:r>
            <a:r>
              <a:rPr lang="fr-FR" dirty="0">
                <a:solidFill>
                  <a:prstClr val="black"/>
                </a:solidFill>
              </a:rPr>
              <a:t>(Art. R.6123-119):</a:t>
            </a:r>
          </a:p>
          <a:p>
            <a:pPr lvl="0"/>
            <a:endParaRPr lang="fr-FR" dirty="0">
              <a:solidFill>
                <a:prstClr val="black"/>
              </a:solidFill>
            </a:endParaRPr>
          </a:p>
          <a:p>
            <a:pPr marL="285750" lvl="0" indent="-285750">
              <a:buFontTx/>
              <a:buChar char="-"/>
            </a:pPr>
            <a:r>
              <a:rPr lang="fr-FR" dirty="0">
                <a:solidFill>
                  <a:prstClr val="black"/>
                </a:solidFill>
              </a:rPr>
              <a:t>« les soins médicaux, la rééducation et la réadaptation, afin de limiter les handicaps physiques, sensoriels, cognitifs et comportementaux, de prévenir l’apparition d’une dépendance, de favoriser l’autonomie du patient » </a:t>
            </a:r>
          </a:p>
          <a:p>
            <a:pPr marL="285750" lvl="0" indent="-285750">
              <a:buFontTx/>
              <a:buChar char="-"/>
            </a:pPr>
            <a:endParaRPr lang="fr-FR" dirty="0">
              <a:solidFill>
                <a:prstClr val="black"/>
              </a:solidFill>
            </a:endParaRPr>
          </a:p>
          <a:p>
            <a:pPr marL="285750" lvl="0" indent="-285750">
              <a:buFontTx/>
              <a:buChar char="-"/>
            </a:pPr>
            <a:r>
              <a:rPr lang="fr-FR" dirty="0">
                <a:solidFill>
                  <a:prstClr val="black"/>
                </a:solidFill>
              </a:rPr>
              <a:t>« des actions de prévention et l’éducation thérapeutique du patient et de son entourage » </a:t>
            </a:r>
          </a:p>
          <a:p>
            <a:pPr marL="285750" lvl="0" indent="-285750">
              <a:buFontTx/>
              <a:buChar char="-"/>
            </a:pPr>
            <a:endParaRPr lang="fr-FR" dirty="0">
              <a:solidFill>
                <a:prstClr val="black"/>
              </a:solidFill>
            </a:endParaRPr>
          </a:p>
          <a:p>
            <a:pPr marL="285750" lvl="0" indent="-285750">
              <a:buFontTx/>
              <a:buChar char="-"/>
            </a:pPr>
            <a:r>
              <a:rPr lang="fr-FR" dirty="0">
                <a:solidFill>
                  <a:prstClr val="black"/>
                </a:solidFill>
              </a:rPr>
              <a:t>« la préparation et l’accompagnement a` la réinsertion familiale, sociale, scolaire ou professionnelle »</a:t>
            </a:r>
          </a:p>
          <a:p>
            <a:pPr marL="285750" lvl="0" indent="-285750">
              <a:buFontTx/>
              <a:buChar char="-"/>
            </a:pPr>
            <a:endParaRPr lang="fr-FR" dirty="0">
              <a:solidFill>
                <a:prstClr val="black"/>
              </a:solidFill>
            </a:endParaRPr>
          </a:p>
          <a:p>
            <a:pPr marL="285750" lvl="0" indent="-285750">
              <a:buFontTx/>
              <a:buChar char="-"/>
            </a:pPr>
            <a:endParaRPr lang="fr-FR" dirty="0">
              <a:solidFill>
                <a:prstClr val="black"/>
              </a:solidFill>
            </a:endParaRPr>
          </a:p>
          <a:p>
            <a:pPr lvl="0"/>
            <a:r>
              <a:rPr lang="fr-FR" dirty="0">
                <a:solidFill>
                  <a:prstClr val="black"/>
                </a:solidFill>
              </a:rPr>
              <a:t>Cette base commune est pour une activité polyvalente.</a:t>
            </a:r>
          </a:p>
          <a:p>
            <a:pPr marL="285750" lvl="0" indent="-285750">
              <a:buFontTx/>
              <a:buChar char="-"/>
            </a:pPr>
            <a:endParaRPr lang="fr-FR" dirty="0"/>
          </a:p>
        </p:txBody>
      </p:sp>
    </p:spTree>
    <p:extLst>
      <p:ext uri="{BB962C8B-B14F-4D97-AF65-F5344CB8AC3E}">
        <p14:creationId xmlns:p14="http://schemas.microsoft.com/office/powerpoint/2010/main" val="277690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5237" y="221673"/>
            <a:ext cx="8571345" cy="55810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srgbClr val="B01513"/>
                </a:solidFill>
                <a:effectLst>
                  <a:outerShdw blurRad="38100" dist="25400" dir="5400000" algn="ctr" rotWithShape="0">
                    <a:srgbClr val="6E747A">
                      <a:alpha val="43000"/>
                    </a:srgbClr>
                  </a:outerShdw>
                </a:effectLst>
                <a:uLnTx/>
                <a:uFillTx/>
                <a:latin typeface="Century Gothic" panose="020B0502020202020204"/>
                <a:ea typeface="+mn-ea"/>
                <a:cs typeface="+mn-cs"/>
              </a:rPr>
              <a:t>►</a:t>
            </a:r>
            <a:r>
              <a:rPr kumimoji="0" lang="fr-FR" sz="2000" b="0" i="0" u="sng" strike="noStrike" kern="1200" cap="none" spc="0" normalizeH="0" baseline="0" noProof="0" dirty="0">
                <a:ln>
                  <a:noFill/>
                </a:ln>
                <a:solidFill>
                  <a:prstClr val="black"/>
                </a:solidFill>
                <a:effectLst/>
                <a:uLnTx/>
                <a:uFillTx/>
                <a:latin typeface="Century Gothic" panose="020B0502020202020204"/>
                <a:ea typeface="+mn-ea"/>
                <a:cs typeface="+mn-cs"/>
              </a:rPr>
              <a:t>Les SSR spécialisés</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La spécialisation éventuelle des établissements de </a:t>
            </a:r>
            <a:r>
              <a:rPr kumimoji="0" lang="fr-FR"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SSR</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requiert des </a:t>
            </a:r>
            <a:r>
              <a:rPr kumimoji="0" lang="fr-FR"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mn-cs"/>
              </a:rPr>
              <a:t>compétences et des équipements spécifiques.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9 spécialités</a:t>
            </a:r>
          </a:p>
          <a:p>
            <a:pPr marL="28575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Affections de l'appareil locomoteur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du système nerveux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cardio-vasculaires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respiratoires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des systèmes digestif, métabolique et endocrinien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a:t>
            </a:r>
            <a:r>
              <a:rPr kumimoji="0" lang="fr-FR" sz="2000" b="0" i="0" u="none" strike="noStrike" kern="1200" cap="none" spc="0" normalizeH="0" baseline="0" noProof="0" dirty="0" err="1">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onco</a:t>
            </a: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-hématologiques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des brûlés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liées aux conduites addictives ;</a:t>
            </a:r>
            <a:b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b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Affections de la personne âgée </a:t>
            </a:r>
            <a:r>
              <a:rPr kumimoji="0" lang="fr-FR" sz="2000" b="0" i="0" u="none" strike="noStrike" kern="1200" cap="none" spc="0" normalizeH="0" baseline="0" noProof="0" dirty="0" err="1">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polypathologique</a:t>
            </a:r>
            <a:r>
              <a:rPr kumimoji="0" lang="fr-FR" sz="2000" b="0" i="0" u="none" strike="noStrike" kern="1200" cap="none" spc="0" normalizeH="0" baseline="0" noProof="0" dirty="0">
                <a:ln>
                  <a:noFill/>
                </a:ln>
                <a:solidFill>
                  <a:srgbClr val="000000"/>
                </a:solidFill>
                <a:effectLst/>
                <a:uLnTx/>
                <a:uFillTx/>
                <a:latin typeface="Century Gothic" panose="020B0502020202020204"/>
                <a:ea typeface="Times New Roman" panose="02020603050405020304" pitchFamily="18" charset="0"/>
                <a:cs typeface="Times New Roman" panose="02020603050405020304" pitchFamily="18" charset="0"/>
              </a:rPr>
              <a:t>, dépendante ou à risque de dépendance.</a:t>
            </a:r>
            <a:endParaRPr kumimoji="0" lang="fr-FR" sz="20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773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454" y="563418"/>
            <a:ext cx="9642764" cy="4247317"/>
          </a:xfrm>
          <a:prstGeom prst="rect">
            <a:avLst/>
          </a:prstGeom>
        </p:spPr>
        <p:txBody>
          <a:bodyPr wrap="square">
            <a:spAutoFit/>
          </a:bodyPr>
          <a:lstStyle/>
          <a:p>
            <a:pPr lvl="0" algn="just"/>
            <a:endParaRPr lang="fr-FR" dirty="0">
              <a:solidFill>
                <a:prstClr val="black"/>
              </a:solidFill>
            </a:endParaRPr>
          </a:p>
          <a:p>
            <a:pPr lvl="0" algn="just"/>
            <a:r>
              <a:rPr lang="fr-FR" b="1" dirty="0">
                <a:solidFill>
                  <a:prstClr val="black"/>
                </a:solidFill>
              </a:rPr>
              <a:t>2/ Le décret relatif aux conditions techniques de fonctionnement, n° 2008-376 du 17 avril 2008</a:t>
            </a:r>
          </a:p>
          <a:p>
            <a:pPr lvl="0" algn="just"/>
            <a:endParaRPr lang="fr-FR" dirty="0">
              <a:solidFill>
                <a:prstClr val="black"/>
              </a:solidFill>
            </a:endParaRPr>
          </a:p>
          <a:p>
            <a:pPr lvl="0" algn="just"/>
            <a:r>
              <a:rPr lang="fr-FR" dirty="0">
                <a:solidFill>
                  <a:prstClr val="black"/>
                </a:solidFill>
              </a:rPr>
              <a:t>● Les structures ont </a:t>
            </a:r>
            <a:r>
              <a:rPr lang="fr-FR" b="1" dirty="0">
                <a:solidFill>
                  <a:prstClr val="black"/>
                </a:solidFill>
              </a:rPr>
              <a:t>une ou plusieurs équipes pluridisciplinaires </a:t>
            </a:r>
            <a:r>
              <a:rPr lang="fr-FR" dirty="0">
                <a:solidFill>
                  <a:prstClr val="black"/>
                </a:solidFill>
              </a:rPr>
              <a:t>« dont les membres détiennent les compétences médicales, paramédicales, psychologiques, sociales et éducatives nécessaires à la mise en œuvre de l’activité de soins autorisée » (Art. D.6124-177-1).</a:t>
            </a:r>
          </a:p>
          <a:p>
            <a:pPr lvl="0" algn="just"/>
            <a:endParaRPr lang="fr-FR" dirty="0">
              <a:solidFill>
                <a:prstClr val="black"/>
              </a:solidFill>
            </a:endParaRPr>
          </a:p>
          <a:p>
            <a:pPr lvl="0" algn="just"/>
            <a:endParaRPr lang="fr-FR" dirty="0">
              <a:solidFill>
                <a:prstClr val="black"/>
              </a:solidFill>
            </a:endParaRPr>
          </a:p>
          <a:p>
            <a:pPr lvl="0" algn="just"/>
            <a:endParaRPr lang="fr-FR" dirty="0">
              <a:solidFill>
                <a:prstClr val="black"/>
              </a:solidFill>
            </a:endParaRPr>
          </a:p>
          <a:p>
            <a:pPr lvl="0" algn="just"/>
            <a:endParaRPr lang="fr-FR" dirty="0">
              <a:solidFill>
                <a:prstClr val="black"/>
              </a:solidFill>
            </a:endParaRPr>
          </a:p>
          <a:p>
            <a:pPr lvl="0" algn="just"/>
            <a:endParaRPr lang="fr-FR" dirty="0">
              <a:solidFill>
                <a:prstClr val="black"/>
              </a:solidFill>
            </a:endParaRPr>
          </a:p>
          <a:p>
            <a:pPr lvl="0" algn="just"/>
            <a:endParaRPr lang="fr-FR" dirty="0">
              <a:solidFill>
                <a:prstClr val="black"/>
              </a:solidFill>
            </a:endParaRPr>
          </a:p>
          <a:p>
            <a:pPr lvl="0" algn="just"/>
            <a:endParaRPr lang="fr-FR" dirty="0">
              <a:solidFill>
                <a:prstClr val="black"/>
              </a:solidFill>
            </a:endParaRPr>
          </a:p>
        </p:txBody>
      </p:sp>
      <p:sp>
        <p:nvSpPr>
          <p:cNvPr id="3" name="Rectangle 2"/>
          <p:cNvSpPr/>
          <p:nvPr/>
        </p:nvSpPr>
        <p:spPr>
          <a:xfrm>
            <a:off x="877454" y="2964075"/>
            <a:ext cx="9642764" cy="3693319"/>
          </a:xfrm>
          <a:prstGeom prst="rect">
            <a:avLst/>
          </a:prstGeom>
        </p:spPr>
        <p:txBody>
          <a:bodyPr wrap="square">
            <a:spAutoFit/>
          </a:bodyPr>
          <a:lstStyle/>
          <a:p>
            <a:pPr lvl="0" algn="just"/>
            <a:r>
              <a:rPr lang="fr-FR" dirty="0">
                <a:solidFill>
                  <a:prstClr val="black"/>
                </a:solidFill>
              </a:rPr>
              <a:t>● </a:t>
            </a:r>
            <a:r>
              <a:rPr lang="fr-FR" b="1" dirty="0">
                <a:solidFill>
                  <a:prstClr val="black"/>
                </a:solidFill>
              </a:rPr>
              <a:t>L’équipe pluridisciplinaire:</a:t>
            </a:r>
          </a:p>
          <a:p>
            <a:pPr lvl="0" algn="just"/>
            <a:endParaRPr lang="fr-FR" b="1" dirty="0">
              <a:solidFill>
                <a:prstClr val="black"/>
              </a:solidFill>
            </a:endParaRPr>
          </a:p>
          <a:p>
            <a:pPr lvl="0" algn="just"/>
            <a:r>
              <a:rPr lang="fr-FR" dirty="0">
                <a:solidFill>
                  <a:prstClr val="black"/>
                </a:solidFill>
              </a:rPr>
              <a:t>Conditions minimales applicables à toutes les structures SSR, quelles qu’elles soient</a:t>
            </a:r>
            <a:endParaRPr lang="fr-FR" b="1" dirty="0">
              <a:solidFill>
                <a:prstClr val="black"/>
              </a:solidFill>
            </a:endParaRPr>
          </a:p>
          <a:p>
            <a:pPr algn="just"/>
            <a:r>
              <a:rPr lang="fr-FR" u="sng" dirty="0">
                <a:solidFill>
                  <a:prstClr val="black"/>
                </a:solidFill>
              </a:rPr>
              <a:t>Elle comporte: «</a:t>
            </a:r>
            <a:r>
              <a:rPr lang="fr-FR" i="1" u="sng" dirty="0">
                <a:solidFill>
                  <a:prstClr val="black"/>
                </a:solidFill>
              </a:rPr>
              <a:t>les compétences de médecin, d’infirmier, et d’assistant de service social (…)</a:t>
            </a:r>
            <a:r>
              <a:rPr lang="fr-FR" i="1" dirty="0">
                <a:solidFill>
                  <a:srgbClr val="2C2A2A"/>
                </a:solidFill>
              </a:rPr>
              <a:t>, </a:t>
            </a:r>
            <a:r>
              <a:rPr lang="fr-FR" i="1" u="sng" dirty="0">
                <a:solidFill>
                  <a:srgbClr val="2C2A2A"/>
                </a:solidFill>
              </a:rPr>
              <a:t>les auxiliaires médicaux</a:t>
            </a:r>
            <a:r>
              <a:rPr lang="fr-FR" i="1" dirty="0">
                <a:solidFill>
                  <a:srgbClr val="2C2A2A"/>
                </a:solidFill>
              </a:rPr>
              <a:t>, le personnel des professions sociales et éducatives et les psychologues, nécessaires à la prise en charge des patients</a:t>
            </a:r>
            <a:r>
              <a:rPr lang="fr-FR" dirty="0">
                <a:solidFill>
                  <a:srgbClr val="2C2A2A"/>
                </a:solidFill>
              </a:rPr>
              <a:t>… ». </a:t>
            </a:r>
          </a:p>
          <a:p>
            <a:pPr algn="just"/>
            <a:r>
              <a:rPr lang="fr-FR" b="1" dirty="0">
                <a:solidFill>
                  <a:prstClr val="black"/>
                </a:solidFill>
              </a:rPr>
              <a:t>Un médecin coordonnateur </a:t>
            </a:r>
            <a:r>
              <a:rPr lang="fr-FR" dirty="0">
                <a:solidFill>
                  <a:prstClr val="black"/>
                </a:solidFill>
              </a:rPr>
              <a:t>qui doit justifier « d’une formation et d’une expérience adaptée a` la nature des prises en charge spécialisées mentionnées dans l’autorisation ». Il « assure la coordination de l’équipe pluridisciplinaire et celle de l’organisation des soins dispensés aux patients » (Art. D.6124-177-2). </a:t>
            </a:r>
          </a:p>
          <a:p>
            <a:r>
              <a:rPr lang="fr-FR" b="1" dirty="0">
                <a:solidFill>
                  <a:srgbClr val="2C2A2A"/>
                </a:solidFill>
              </a:rPr>
              <a:t>Les effectifs </a:t>
            </a:r>
            <a:r>
              <a:rPr lang="fr-FR" dirty="0">
                <a:solidFill>
                  <a:srgbClr val="2C2A2A"/>
                </a:solidFill>
              </a:rPr>
              <a:t>du personnel sont adaptés au nombre de patients effectivement pris en</a:t>
            </a:r>
          </a:p>
          <a:p>
            <a:r>
              <a:rPr lang="fr-FR" dirty="0">
                <a:solidFill>
                  <a:srgbClr val="2C2A2A"/>
                </a:solidFill>
              </a:rPr>
              <a:t>charge et à la nature et l’intensité des soins que leur état de santé requiert.</a:t>
            </a:r>
            <a:r>
              <a:rPr lang="fr-FR" i="1" dirty="0">
                <a:solidFill>
                  <a:srgbClr val="2C2A2A"/>
                </a:solidFill>
              </a:rPr>
              <a:t> (Art. D. 6124-177-3)</a:t>
            </a:r>
            <a:endParaRPr lang="fr-FR" dirty="0">
              <a:solidFill>
                <a:prstClr val="black"/>
              </a:solidFill>
            </a:endParaRPr>
          </a:p>
        </p:txBody>
      </p:sp>
    </p:spTree>
    <p:extLst>
      <p:ext uri="{BB962C8B-B14F-4D97-AF65-F5344CB8AC3E}">
        <p14:creationId xmlns:p14="http://schemas.microsoft.com/office/powerpoint/2010/main" val="362081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5" name="Rectangle 4"/>
          <p:cNvSpPr/>
          <p:nvPr/>
        </p:nvSpPr>
        <p:spPr>
          <a:xfrm>
            <a:off x="1016000" y="2395141"/>
            <a:ext cx="6096000" cy="3970318"/>
          </a:xfrm>
          <a:prstGeom prst="rect">
            <a:avLst/>
          </a:prstGeom>
        </p:spPr>
        <p:txBody>
          <a:bodyPr>
            <a:spAutoFit/>
          </a:bodyPr>
          <a:lstStyle/>
          <a:p>
            <a:r>
              <a:rPr lang="fr-FR" dirty="0"/>
              <a:t>1. L’offre de soins</a:t>
            </a:r>
          </a:p>
          <a:p>
            <a:r>
              <a:rPr lang="fr-FR" dirty="0"/>
              <a:t>2. Un SMR?</a:t>
            </a:r>
          </a:p>
          <a:p>
            <a:r>
              <a:rPr lang="fr-FR" dirty="0"/>
              <a:t>3. Différents types</a:t>
            </a:r>
          </a:p>
          <a:p>
            <a:r>
              <a:rPr lang="fr-FR" dirty="0"/>
              <a:t>4. Historique</a:t>
            </a:r>
          </a:p>
          <a:p>
            <a:r>
              <a:rPr lang="fr-FR" dirty="0"/>
              <a:t>5. Les décrets de 2008</a:t>
            </a:r>
            <a:endParaRPr lang="fr-FR" dirty="0">
              <a:solidFill>
                <a:schemeClr val="bg1"/>
              </a:solidFill>
            </a:endParaRPr>
          </a:p>
          <a:p>
            <a:r>
              <a:rPr lang="fr-FR" dirty="0"/>
              <a:t>6. Le financement</a:t>
            </a:r>
          </a:p>
          <a:p>
            <a:r>
              <a:rPr lang="fr-FR" dirty="0"/>
              <a:t>7. Les nouveaux décrets du 11 janvier 2022</a:t>
            </a:r>
          </a:p>
          <a:p>
            <a:r>
              <a:rPr lang="fr-FR" dirty="0"/>
              <a:t>8. L’équipe de professionnels dans un </a:t>
            </a:r>
            <a:r>
              <a:rPr lang="fr-FR" dirty="0" err="1"/>
              <a:t>SMR</a:t>
            </a:r>
            <a:endParaRPr lang="fr-FR" dirty="0"/>
          </a:p>
          <a:p>
            <a:r>
              <a:rPr lang="fr-FR" dirty="0"/>
              <a:t>9. Un projet thérapeutique pluridisciplinaire</a:t>
            </a:r>
          </a:p>
          <a:p>
            <a:r>
              <a:rPr lang="fr-FR" dirty="0"/>
              <a:t>10. Travailler ensemble et communiquer </a:t>
            </a:r>
          </a:p>
          <a:p>
            <a:r>
              <a:rPr lang="fr-FR" dirty="0"/>
              <a:t>11. Notions de pluridisciplinarité et d’interdisciplinarité</a:t>
            </a:r>
          </a:p>
          <a:p>
            <a:r>
              <a:rPr lang="fr-FR" dirty="0"/>
              <a:t>12. Éducation thérapeutique</a:t>
            </a:r>
          </a:p>
          <a:p>
            <a:r>
              <a:rPr lang="fr-FR" dirty="0"/>
              <a:t>13. Une place entière</a:t>
            </a:r>
          </a:p>
          <a:p>
            <a:r>
              <a:rPr lang="fr-FR" dirty="0"/>
              <a:t>Bibliographie</a:t>
            </a:r>
          </a:p>
        </p:txBody>
      </p:sp>
    </p:spTree>
    <p:extLst>
      <p:ext uri="{BB962C8B-B14F-4D97-AF65-F5344CB8AC3E}">
        <p14:creationId xmlns:p14="http://schemas.microsoft.com/office/powerpoint/2010/main" val="239646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26837" y="1200727"/>
            <a:ext cx="8700655" cy="3970318"/>
          </a:xfrm>
          <a:prstGeom prst="rect">
            <a:avLst/>
          </a:prstGeom>
          <a:noFill/>
        </p:spPr>
        <p:txBody>
          <a:bodyPr wrap="square" rtlCol="0">
            <a:spAutoFit/>
          </a:bodyPr>
          <a:lstStyle/>
          <a:p>
            <a:r>
              <a:rPr lang="fr-FR" u="sng" dirty="0"/>
              <a:t>Les conditions particulières de prise en charge:</a:t>
            </a:r>
          </a:p>
          <a:p>
            <a:endParaRPr lang="fr-FR" u="sng" dirty="0"/>
          </a:p>
          <a:p>
            <a:r>
              <a:rPr lang="fr-FR" dirty="0"/>
              <a:t>-</a:t>
            </a:r>
            <a:r>
              <a:rPr lang="fr-FR" b="1" dirty="0"/>
              <a:t>des enfants ou adolescents</a:t>
            </a:r>
            <a:r>
              <a:rPr lang="fr-FR" dirty="0"/>
              <a:t>. </a:t>
            </a:r>
          </a:p>
          <a:p>
            <a:pPr algn="just"/>
            <a:r>
              <a:rPr lang="fr-FR" dirty="0"/>
              <a:t>Le texte prévoit (Art D.6124-177-10):</a:t>
            </a:r>
          </a:p>
          <a:p>
            <a:pPr algn="just"/>
            <a:r>
              <a:rPr lang="fr-FR" dirty="0">
                <a:solidFill>
                  <a:srgbClr val="0070C0"/>
                </a:solidFill>
              </a:rPr>
              <a:t>le médecin </a:t>
            </a:r>
            <a:r>
              <a:rPr lang="fr-FR" dirty="0"/>
              <a:t>coordonnateur doit être « qualifié spécialiste en médecine générale ou qualifie´ spécialiste en pédiatrie ou en </a:t>
            </a:r>
            <a:r>
              <a:rPr lang="fr-FR" dirty="0" err="1"/>
              <a:t>MPR</a:t>
            </a:r>
            <a:r>
              <a:rPr lang="fr-FR" dirty="0"/>
              <a:t> ou qualifie´ spécialiste d’une des affections mentionnées à l’article R.6123-120 ». </a:t>
            </a:r>
          </a:p>
          <a:p>
            <a:pPr algn="just"/>
            <a:r>
              <a:rPr lang="fr-FR" dirty="0"/>
              <a:t>L’équipe doit comprendre les compétences de </a:t>
            </a:r>
            <a:r>
              <a:rPr lang="fr-FR" dirty="0">
                <a:solidFill>
                  <a:srgbClr val="0070C0"/>
                </a:solidFill>
              </a:rPr>
              <a:t>puériculteur si </a:t>
            </a:r>
            <a:r>
              <a:rPr lang="fr-FR" dirty="0"/>
              <a:t>la structure accueille des enfants de moins de six ans et des compétences </a:t>
            </a:r>
            <a:r>
              <a:rPr lang="fr-FR" dirty="0">
                <a:solidFill>
                  <a:srgbClr val="0070C0"/>
                </a:solidFill>
              </a:rPr>
              <a:t>d’éducateur de jeunes enfants ou d’éducateur spécialisé,</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98069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055" y="1246909"/>
            <a:ext cx="9725891" cy="3970318"/>
          </a:xfrm>
          <a:prstGeom prst="rect">
            <a:avLst/>
          </a:prstGeom>
        </p:spPr>
        <p:txBody>
          <a:bodyPr wrap="square">
            <a:spAutoFit/>
          </a:bodyPr>
          <a:lstStyle/>
          <a:p>
            <a:pPr marL="285750" lvl="0" indent="-285750">
              <a:buFontTx/>
              <a:buChar char="-"/>
            </a:pPr>
            <a:r>
              <a:rPr lang="fr-FR" b="1" dirty="0">
                <a:solidFill>
                  <a:prstClr val="black"/>
                </a:solidFill>
              </a:rPr>
              <a:t>spécialisée des affections de l’appareil locomoteur</a:t>
            </a:r>
            <a:r>
              <a:rPr lang="fr-FR" dirty="0">
                <a:solidFill>
                  <a:prstClr val="black"/>
                </a:solidFill>
              </a:rPr>
              <a:t>. </a:t>
            </a:r>
          </a:p>
          <a:p>
            <a:pPr marL="285750" lvl="0" indent="-285750">
              <a:buFontTx/>
              <a:buChar char="-"/>
            </a:pPr>
            <a:endParaRPr lang="fr-FR" dirty="0">
              <a:solidFill>
                <a:prstClr val="black"/>
              </a:solidFill>
            </a:endParaRPr>
          </a:p>
          <a:p>
            <a:pPr lvl="0" algn="just"/>
            <a:r>
              <a:rPr lang="fr-FR" dirty="0">
                <a:solidFill>
                  <a:prstClr val="black"/>
                </a:solidFill>
              </a:rPr>
              <a:t>Le </a:t>
            </a:r>
            <a:r>
              <a:rPr lang="fr-FR" dirty="0">
                <a:solidFill>
                  <a:srgbClr val="0070C0"/>
                </a:solidFill>
              </a:rPr>
              <a:t>médecin </a:t>
            </a:r>
            <a:r>
              <a:rPr lang="fr-FR" dirty="0">
                <a:solidFill>
                  <a:prstClr val="black"/>
                </a:solidFill>
              </a:rPr>
              <a:t>coordonnateur « est qualifie´ spécialiste en </a:t>
            </a:r>
            <a:r>
              <a:rPr lang="fr-FR" dirty="0" err="1">
                <a:solidFill>
                  <a:srgbClr val="0070C0"/>
                </a:solidFill>
              </a:rPr>
              <a:t>MPR</a:t>
            </a:r>
            <a:r>
              <a:rPr lang="fr-FR" dirty="0">
                <a:solidFill>
                  <a:srgbClr val="0070C0"/>
                </a:solidFill>
              </a:rPr>
              <a:t> </a:t>
            </a:r>
            <a:r>
              <a:rPr lang="fr-FR" dirty="0">
                <a:solidFill>
                  <a:prstClr val="black"/>
                </a:solidFill>
              </a:rPr>
              <a:t>» (Art D.6124-177-17) </a:t>
            </a:r>
          </a:p>
          <a:p>
            <a:pPr lvl="0" algn="just"/>
            <a:r>
              <a:rPr lang="fr-FR" dirty="0">
                <a:solidFill>
                  <a:prstClr val="black"/>
                </a:solidFill>
              </a:rPr>
              <a:t>et « l’équipe pluridisciplinaire comprend au moins les compétences de </a:t>
            </a:r>
            <a:r>
              <a:rPr lang="fr-FR" dirty="0">
                <a:solidFill>
                  <a:srgbClr val="0070C0"/>
                </a:solidFill>
              </a:rPr>
              <a:t>masseur–kinésithérapeute et d’ergothérapeute »</a:t>
            </a:r>
          </a:p>
          <a:p>
            <a:pPr lvl="0" algn="just"/>
            <a:endParaRPr lang="fr-FR" dirty="0">
              <a:solidFill>
                <a:prstClr val="black"/>
              </a:solidFill>
            </a:endParaRPr>
          </a:p>
          <a:p>
            <a:pPr lvl="0" algn="just"/>
            <a:r>
              <a:rPr lang="fr-FR" dirty="0">
                <a:solidFill>
                  <a:prstClr val="black"/>
                </a:solidFill>
              </a:rPr>
              <a:t>L’établissement doit offrir </a:t>
            </a:r>
            <a:r>
              <a:rPr lang="fr-FR" dirty="0">
                <a:solidFill>
                  <a:srgbClr val="0070C0"/>
                </a:solidFill>
              </a:rPr>
              <a:t>une prise en charge dans au moins deux des pratiques suivantes :</a:t>
            </a:r>
          </a:p>
          <a:p>
            <a:pPr lvl="0" algn="just"/>
            <a:r>
              <a:rPr lang="fr-FR" dirty="0">
                <a:solidFill>
                  <a:prstClr val="black"/>
                </a:solidFill>
              </a:rPr>
              <a:t>masso-kinésithérapie, ergothérapie, </a:t>
            </a:r>
            <a:r>
              <a:rPr lang="fr-FR" dirty="0" err="1">
                <a:solidFill>
                  <a:prstClr val="black"/>
                </a:solidFill>
              </a:rPr>
              <a:t>orthoprothésie</a:t>
            </a:r>
            <a:r>
              <a:rPr lang="fr-FR" dirty="0">
                <a:solidFill>
                  <a:prstClr val="black"/>
                </a:solidFill>
              </a:rPr>
              <a:t>, psychomotricité. </a:t>
            </a:r>
          </a:p>
          <a:p>
            <a:pPr lvl="0" algn="just"/>
            <a:endParaRPr lang="fr-FR" dirty="0">
              <a:solidFill>
                <a:prstClr val="black"/>
              </a:solidFill>
            </a:endParaRPr>
          </a:p>
          <a:p>
            <a:pPr lvl="0" algn="just"/>
            <a:r>
              <a:rPr lang="fr-FR" u="sng" dirty="0">
                <a:solidFill>
                  <a:prstClr val="black"/>
                </a:solidFill>
              </a:rPr>
              <a:t>Les espaces de rééducation </a:t>
            </a:r>
            <a:r>
              <a:rPr lang="fr-FR" dirty="0">
                <a:solidFill>
                  <a:prstClr val="black"/>
                </a:solidFill>
              </a:rPr>
              <a:t>doivent comporter des équipements d’</a:t>
            </a:r>
            <a:r>
              <a:rPr lang="fr-FR" dirty="0" err="1">
                <a:solidFill>
                  <a:prstClr val="black"/>
                </a:solidFill>
              </a:rPr>
              <a:t>électrophysiothérapie</a:t>
            </a:r>
            <a:r>
              <a:rPr lang="fr-FR" dirty="0">
                <a:solidFill>
                  <a:prstClr val="black"/>
                </a:solidFill>
              </a:rPr>
              <a:t> et une installation de balnéothérapie. </a:t>
            </a:r>
          </a:p>
          <a:p>
            <a:pPr lvl="0" algn="just"/>
            <a:r>
              <a:rPr lang="fr-FR" dirty="0">
                <a:solidFill>
                  <a:prstClr val="black"/>
                </a:solidFill>
              </a:rPr>
              <a:t>En cas de besoin, ils doivent disposer d’un accès a` un atelier d’appareillage et à un laboratoire d’analyse du mouvement,</a:t>
            </a:r>
          </a:p>
        </p:txBody>
      </p:sp>
    </p:spTree>
    <p:extLst>
      <p:ext uri="{BB962C8B-B14F-4D97-AF65-F5344CB8AC3E}">
        <p14:creationId xmlns:p14="http://schemas.microsoft.com/office/powerpoint/2010/main" val="617742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1075721"/>
            <a:ext cx="9873673" cy="3693319"/>
          </a:xfrm>
          <a:prstGeom prst="rect">
            <a:avLst/>
          </a:prstGeom>
        </p:spPr>
        <p:txBody>
          <a:bodyPr wrap="square">
            <a:spAutoFit/>
          </a:bodyPr>
          <a:lstStyle/>
          <a:p>
            <a:pPr algn="just"/>
            <a:r>
              <a:rPr lang="fr-FR" b="1" dirty="0"/>
              <a:t>-spécialisée des affections du système nerveux</a:t>
            </a:r>
            <a:r>
              <a:rPr lang="fr-FR" dirty="0"/>
              <a:t>. </a:t>
            </a:r>
          </a:p>
          <a:p>
            <a:pPr algn="just"/>
            <a:r>
              <a:rPr lang="fr-FR" dirty="0">
                <a:solidFill>
                  <a:srgbClr val="0070C0"/>
                </a:solidFill>
              </a:rPr>
              <a:t>Le médecin coordonnateur « doit être qualifie´ spécialiste en </a:t>
            </a:r>
            <a:r>
              <a:rPr lang="fr-FR" dirty="0" err="1">
                <a:solidFill>
                  <a:srgbClr val="0070C0"/>
                </a:solidFill>
              </a:rPr>
              <a:t>MPR</a:t>
            </a:r>
            <a:r>
              <a:rPr lang="fr-FR" dirty="0">
                <a:solidFill>
                  <a:srgbClr val="0070C0"/>
                </a:solidFill>
              </a:rPr>
              <a:t> ou en neurologie</a:t>
            </a:r>
            <a:r>
              <a:rPr lang="fr-FR" dirty="0"/>
              <a:t> » (Art. D.6124-177-21) </a:t>
            </a:r>
          </a:p>
          <a:p>
            <a:pPr algn="just"/>
            <a:r>
              <a:rPr lang="fr-FR" dirty="0"/>
              <a:t>L’équipe pluridisciplinaire « comprend au moins les compétences de </a:t>
            </a:r>
            <a:r>
              <a:rPr lang="fr-FR" dirty="0">
                <a:solidFill>
                  <a:srgbClr val="0070C0"/>
                </a:solidFill>
              </a:rPr>
              <a:t>masseur– kinésithérapeute, d’ergothérapeute, d’orthophoniste et de psychologue </a:t>
            </a:r>
            <a:r>
              <a:rPr lang="fr-FR" dirty="0"/>
              <a:t>». </a:t>
            </a:r>
          </a:p>
          <a:p>
            <a:pPr algn="just"/>
            <a:endParaRPr lang="fr-FR" dirty="0"/>
          </a:p>
          <a:p>
            <a:pPr algn="just"/>
            <a:r>
              <a:rPr lang="fr-FR" dirty="0"/>
              <a:t>L’établissement doit offrir une prise en charge dans </a:t>
            </a:r>
            <a:r>
              <a:rPr lang="fr-FR" b="1" dirty="0">
                <a:solidFill>
                  <a:srgbClr val="0070C0"/>
                </a:solidFill>
              </a:rPr>
              <a:t>au moins trois</a:t>
            </a:r>
            <a:r>
              <a:rPr lang="fr-FR" dirty="0">
                <a:solidFill>
                  <a:srgbClr val="0070C0"/>
                </a:solidFill>
              </a:rPr>
              <a:t> des cinq pratiques thérapeutiques suivantes </a:t>
            </a:r>
            <a:r>
              <a:rPr lang="fr-FR" dirty="0"/>
              <a:t>: masso-kinésithérapie, ergothérapie, orthophonie, psychomotricité´ et neuropsychologie. </a:t>
            </a:r>
          </a:p>
          <a:p>
            <a:pPr algn="just"/>
            <a:endParaRPr lang="fr-FR" dirty="0"/>
          </a:p>
          <a:p>
            <a:pPr algn="just"/>
            <a:r>
              <a:rPr lang="fr-FR" dirty="0"/>
              <a:t>L’établissement doit assurer « </a:t>
            </a:r>
            <a:r>
              <a:rPr lang="fr-FR" u="sng" dirty="0"/>
              <a:t>l’accès a` un plateau technique</a:t>
            </a:r>
            <a:r>
              <a:rPr lang="fr-FR" dirty="0"/>
              <a:t>, permettant de réaliser des examens d’électromyographie et d’électroencéphalographie, à un laboratoire d’urodynamique et à un laboratoire d’analyse du mouvement ». </a:t>
            </a:r>
          </a:p>
        </p:txBody>
      </p:sp>
      <p:sp>
        <p:nvSpPr>
          <p:cNvPr id="3" name="Rectangle 2"/>
          <p:cNvSpPr/>
          <p:nvPr/>
        </p:nvSpPr>
        <p:spPr>
          <a:xfrm>
            <a:off x="1117599" y="5366328"/>
            <a:ext cx="9873673" cy="1200329"/>
          </a:xfrm>
          <a:prstGeom prst="rect">
            <a:avLst/>
          </a:prstGeom>
        </p:spPr>
        <p:txBody>
          <a:bodyPr wrap="square">
            <a:spAutoFit/>
          </a:bodyPr>
          <a:lstStyle/>
          <a:p>
            <a:pPr lvl="0" algn="just"/>
            <a:r>
              <a:rPr lang="fr-FR" b="1" dirty="0">
                <a:solidFill>
                  <a:prstClr val="black"/>
                </a:solidFill>
              </a:rPr>
              <a:t>Les conditions communes à la prise en charge spécialisée des affections de l’appareil locomoteur et des affections du système nerveux</a:t>
            </a:r>
            <a:r>
              <a:rPr lang="fr-FR" dirty="0">
                <a:solidFill>
                  <a:prstClr val="black"/>
                </a:solidFill>
              </a:rPr>
              <a:t>. Les établissements de santé qui auront cette double appellation doivent être coordonnés par </a:t>
            </a:r>
            <a:r>
              <a:rPr lang="fr-FR" b="1" dirty="0">
                <a:solidFill>
                  <a:prstClr val="black"/>
                </a:solidFill>
              </a:rPr>
              <a:t>un médecin « qualifié spécialiste en </a:t>
            </a:r>
            <a:r>
              <a:rPr lang="fr-FR" b="1" dirty="0" err="1">
                <a:solidFill>
                  <a:prstClr val="black"/>
                </a:solidFill>
              </a:rPr>
              <a:t>MPR</a:t>
            </a:r>
            <a:r>
              <a:rPr lang="fr-FR" b="1" dirty="0">
                <a:solidFill>
                  <a:prstClr val="black"/>
                </a:solidFill>
              </a:rPr>
              <a:t> </a:t>
            </a:r>
            <a:r>
              <a:rPr lang="fr-FR" dirty="0">
                <a:solidFill>
                  <a:prstClr val="black"/>
                </a:solidFill>
              </a:rPr>
              <a:t>» (Art. D.6124-177- 26). </a:t>
            </a:r>
          </a:p>
        </p:txBody>
      </p:sp>
    </p:spTree>
    <p:extLst>
      <p:ext uri="{BB962C8B-B14F-4D97-AF65-F5344CB8AC3E}">
        <p14:creationId xmlns:p14="http://schemas.microsoft.com/office/powerpoint/2010/main" val="3587618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127" y="474345"/>
            <a:ext cx="9559637" cy="5632311"/>
          </a:xfrm>
          <a:prstGeom prst="rect">
            <a:avLst/>
          </a:prstGeom>
        </p:spPr>
        <p:txBody>
          <a:bodyPr wrap="square">
            <a:spAutoFit/>
          </a:bodyPr>
          <a:lstStyle/>
          <a:p>
            <a:pPr marL="285750" indent="-285750">
              <a:buFontTx/>
              <a:buChar char="-"/>
            </a:pPr>
            <a:r>
              <a:rPr lang="fr-FR" b="1" dirty="0">
                <a:solidFill>
                  <a:prstClr val="black"/>
                </a:solidFill>
              </a:rPr>
              <a:t>spécialisée des affections cardiovasculaires</a:t>
            </a:r>
            <a:r>
              <a:rPr lang="fr-FR" dirty="0">
                <a:solidFill>
                  <a:prstClr val="black"/>
                </a:solidFill>
              </a:rPr>
              <a:t>. </a:t>
            </a:r>
          </a:p>
          <a:p>
            <a:r>
              <a:rPr lang="fr-FR" dirty="0">
                <a:solidFill>
                  <a:srgbClr val="0070C0"/>
                </a:solidFill>
              </a:rPr>
              <a:t>Le médecin coordonnateur </a:t>
            </a:r>
            <a:r>
              <a:rPr lang="fr-FR" dirty="0">
                <a:solidFill>
                  <a:prstClr val="black"/>
                </a:solidFill>
              </a:rPr>
              <a:t>doit être « qualifié </a:t>
            </a:r>
            <a:r>
              <a:rPr lang="fr-FR" dirty="0">
                <a:solidFill>
                  <a:srgbClr val="0070C0"/>
                </a:solidFill>
              </a:rPr>
              <a:t>spécialiste en cardiologie ou maladies vasculaires ou qualifié spécialiste en pathologie cardiovasculaire, ou qualifié spécialiste en </a:t>
            </a:r>
            <a:r>
              <a:rPr lang="fr-FR" dirty="0" err="1">
                <a:solidFill>
                  <a:srgbClr val="0070C0"/>
                </a:solidFill>
              </a:rPr>
              <a:t>MPR</a:t>
            </a:r>
            <a:r>
              <a:rPr lang="fr-FR" dirty="0">
                <a:solidFill>
                  <a:prstClr val="black"/>
                </a:solidFill>
              </a:rPr>
              <a:t>. </a:t>
            </a:r>
          </a:p>
          <a:p>
            <a:r>
              <a:rPr lang="fr-FR" dirty="0">
                <a:solidFill>
                  <a:prstClr val="black"/>
                </a:solidFill>
              </a:rPr>
              <a:t>Dans ce dernier cas, le médecin coordinateur justifie d’une formation ou d’une expérience attestées en cardiologie » (Art. D.6124-177- 27). L’établissement assure l’accès des patients à un médecin qualifié spécialiste en cardiologie et maladies vasculaires ou qualifié spécialiste en pathologie cardiovasculaire.</a:t>
            </a:r>
          </a:p>
          <a:p>
            <a:r>
              <a:rPr lang="fr-FR" dirty="0">
                <a:solidFill>
                  <a:prstClr val="black"/>
                </a:solidFill>
              </a:rPr>
              <a:t>« La continuité médicale des soins est assurée par un médecin qualifié spécialiste ou compètent en cardiologie et médecine des affections vasculaires ou qualifie´ spécialiste en pathologie cardiovasculaire »,</a:t>
            </a:r>
          </a:p>
          <a:p>
            <a:endParaRPr lang="fr-FR" dirty="0">
              <a:solidFill>
                <a:prstClr val="black"/>
              </a:solidFill>
            </a:endParaRPr>
          </a:p>
          <a:p>
            <a:r>
              <a:rPr lang="fr-FR" dirty="0">
                <a:solidFill>
                  <a:srgbClr val="0070C0"/>
                </a:solidFill>
              </a:rPr>
              <a:t>L’équipe pluridisciplinaire </a:t>
            </a:r>
            <a:r>
              <a:rPr lang="fr-FR" dirty="0">
                <a:solidFill>
                  <a:prstClr val="black"/>
                </a:solidFill>
              </a:rPr>
              <a:t>comporte au moins les compétences de </a:t>
            </a:r>
            <a:r>
              <a:rPr lang="fr-FR" dirty="0">
                <a:solidFill>
                  <a:srgbClr val="0070C0"/>
                </a:solidFill>
              </a:rPr>
              <a:t>masseur–kinésithérapeute et de diététicien</a:t>
            </a:r>
            <a:r>
              <a:rPr lang="fr-FR" dirty="0">
                <a:solidFill>
                  <a:prstClr val="black"/>
                </a:solidFill>
              </a:rPr>
              <a:t>. </a:t>
            </a:r>
          </a:p>
          <a:p>
            <a:endParaRPr lang="fr-FR" dirty="0">
              <a:solidFill>
                <a:prstClr val="black"/>
              </a:solidFill>
            </a:endParaRPr>
          </a:p>
          <a:p>
            <a:endParaRPr lang="fr-FR" dirty="0">
              <a:solidFill>
                <a:prstClr val="black"/>
              </a:solidFill>
            </a:endParaRPr>
          </a:p>
          <a:p>
            <a:r>
              <a:rPr lang="fr-FR" dirty="0">
                <a:solidFill>
                  <a:srgbClr val="0070C0"/>
                </a:solidFill>
              </a:rPr>
              <a:t>Le plateau technique</a:t>
            </a:r>
            <a:r>
              <a:rPr lang="fr-FR" dirty="0">
                <a:solidFill>
                  <a:prstClr val="black"/>
                </a:solidFill>
              </a:rPr>
              <a:t> doit comporter un</a:t>
            </a:r>
            <a:r>
              <a:rPr lang="fr-FR" dirty="0"/>
              <a:t> échographe, </a:t>
            </a:r>
            <a:r>
              <a:rPr lang="fr-FR" dirty="0">
                <a:solidFill>
                  <a:srgbClr val="0070C0"/>
                </a:solidFill>
              </a:rPr>
              <a:t>une installation d’épreuves d’effort et des espaces d’entrainement physique</a:t>
            </a:r>
            <a:r>
              <a:rPr lang="fr-FR" dirty="0"/>
              <a:t>. Il doit être équipé de monitorage et assurer, en cas de besoin, l’accès a` un atelier d’appareillage. </a:t>
            </a:r>
          </a:p>
          <a:p>
            <a:r>
              <a:rPr lang="fr-FR" dirty="0"/>
              <a:t>La structure doit disposer </a:t>
            </a:r>
            <a:r>
              <a:rPr lang="fr-FR" dirty="0">
                <a:solidFill>
                  <a:srgbClr val="0070C0"/>
                </a:solidFill>
              </a:rPr>
              <a:t>d’une salle d’urgence,</a:t>
            </a:r>
          </a:p>
        </p:txBody>
      </p:sp>
      <p:pic>
        <p:nvPicPr>
          <p:cNvPr id="3" name="Image 2"/>
          <p:cNvPicPr>
            <a:picLocks noChangeAspect="1"/>
          </p:cNvPicPr>
          <p:nvPr/>
        </p:nvPicPr>
        <p:blipFill>
          <a:blip r:embed="rId2"/>
          <a:stretch>
            <a:fillRect/>
          </a:stretch>
        </p:blipFill>
        <p:spPr>
          <a:xfrm>
            <a:off x="9686059" y="3111500"/>
            <a:ext cx="2505941" cy="1882191"/>
          </a:xfrm>
          <a:prstGeom prst="rect">
            <a:avLst/>
          </a:prstGeom>
        </p:spPr>
      </p:pic>
    </p:spTree>
    <p:extLst>
      <p:ext uri="{BB962C8B-B14F-4D97-AF65-F5344CB8AC3E}">
        <p14:creationId xmlns:p14="http://schemas.microsoft.com/office/powerpoint/2010/main" val="37286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3636" y="686506"/>
            <a:ext cx="10150763" cy="5355312"/>
          </a:xfrm>
          <a:prstGeom prst="rect">
            <a:avLst/>
          </a:prstGeom>
        </p:spPr>
        <p:txBody>
          <a:bodyPr wrap="square">
            <a:spAutoFit/>
          </a:bodyPr>
          <a:lstStyle/>
          <a:p>
            <a:pPr marL="285750" indent="-285750">
              <a:buFontTx/>
              <a:buChar char="-"/>
            </a:pPr>
            <a:r>
              <a:rPr lang="fr-FR" b="1" dirty="0"/>
              <a:t>spécialisée des affections respiratoires</a:t>
            </a:r>
            <a:r>
              <a:rPr lang="fr-FR" dirty="0"/>
              <a:t>. </a:t>
            </a:r>
          </a:p>
          <a:p>
            <a:r>
              <a:rPr lang="fr-FR" dirty="0">
                <a:solidFill>
                  <a:srgbClr val="0070C0"/>
                </a:solidFill>
              </a:rPr>
              <a:t>Le médecin coordonnateur = spécialiste en pneumologie ou en </a:t>
            </a:r>
            <a:r>
              <a:rPr lang="fr-FR" dirty="0" err="1">
                <a:solidFill>
                  <a:srgbClr val="0070C0"/>
                </a:solidFill>
              </a:rPr>
              <a:t>MPR</a:t>
            </a:r>
            <a:r>
              <a:rPr lang="fr-FR" dirty="0"/>
              <a:t>. </a:t>
            </a:r>
          </a:p>
          <a:p>
            <a:r>
              <a:rPr lang="fr-FR" dirty="0"/>
              <a:t>S’il n’est pas qualifié spécialiste en pneumologie, le médecin coordonnateur justifie d’une formation ou d’une expérience attestée en pneumologie » (Art. D.6124-177-32).</a:t>
            </a:r>
          </a:p>
          <a:p>
            <a:endParaRPr lang="fr-FR" dirty="0"/>
          </a:p>
          <a:p>
            <a:r>
              <a:rPr lang="fr-FR" dirty="0">
                <a:solidFill>
                  <a:srgbClr val="0070C0"/>
                </a:solidFill>
              </a:rPr>
              <a:t>L’équipe pluridisciplinaire </a:t>
            </a:r>
            <a:r>
              <a:rPr lang="fr-FR" dirty="0"/>
              <a:t>comprend au moins des compétences de </a:t>
            </a:r>
            <a:r>
              <a:rPr lang="fr-FR" dirty="0">
                <a:solidFill>
                  <a:srgbClr val="0070C0"/>
                </a:solidFill>
              </a:rPr>
              <a:t>masseur–kinésithérapeute</a:t>
            </a:r>
            <a:r>
              <a:rPr lang="fr-FR" dirty="0"/>
              <a:t>. </a:t>
            </a:r>
          </a:p>
          <a:p>
            <a:endParaRPr lang="fr-FR" dirty="0"/>
          </a:p>
          <a:p>
            <a:r>
              <a:rPr lang="fr-FR" dirty="0"/>
              <a:t>La structure doit disposer d’équipements permettant les gestes d’urgence et de réanimation respiratoire. </a:t>
            </a:r>
          </a:p>
          <a:p>
            <a:r>
              <a:rPr lang="fr-FR" dirty="0"/>
              <a:t>Les espaces de rééducation doivent comprendre les espaces et équipements nécessaires au </a:t>
            </a:r>
            <a:r>
              <a:rPr lang="fr-FR" dirty="0">
                <a:solidFill>
                  <a:srgbClr val="0070C0"/>
                </a:solidFill>
              </a:rPr>
              <a:t>drainage bronchique, aux massages et au réentrainement a` l’effort.</a:t>
            </a:r>
          </a:p>
          <a:p>
            <a:pPr marL="285750" indent="-285750">
              <a:buFontTx/>
              <a:buChar char="-"/>
            </a:pPr>
            <a:endParaRPr lang="fr-FR" dirty="0"/>
          </a:p>
          <a:p>
            <a:pPr marL="285750" indent="-285750">
              <a:buFontTx/>
              <a:buChar char="-"/>
            </a:pPr>
            <a:r>
              <a:rPr lang="fr-FR" b="1" dirty="0"/>
              <a:t>spécialisée des affections du système digestif, métabolique et endocrinien</a:t>
            </a:r>
            <a:r>
              <a:rPr lang="fr-FR" dirty="0"/>
              <a:t>. Le médecin </a:t>
            </a:r>
            <a:r>
              <a:rPr lang="fr-FR" dirty="0" err="1"/>
              <a:t>MPR</a:t>
            </a:r>
            <a:r>
              <a:rPr lang="fr-FR" dirty="0"/>
              <a:t> n’y est pas directement impliqué</a:t>
            </a:r>
          </a:p>
          <a:p>
            <a:pPr marL="285750" indent="-285750">
              <a:buFontTx/>
              <a:buChar char="-"/>
            </a:pPr>
            <a:endParaRPr lang="fr-FR" dirty="0"/>
          </a:p>
          <a:p>
            <a:pPr marL="285750" indent="-285750">
              <a:buFontTx/>
              <a:buChar char="-"/>
            </a:pPr>
            <a:r>
              <a:rPr lang="fr-FR" b="1" dirty="0"/>
              <a:t>spécialisée des affections </a:t>
            </a:r>
            <a:r>
              <a:rPr lang="fr-FR" b="1" dirty="0" err="1"/>
              <a:t>oncohématologiques</a:t>
            </a:r>
            <a:r>
              <a:rPr lang="fr-FR" dirty="0"/>
              <a:t>. La seule précision est que ces structures doivent faire partie d’un réseau de cancérologie.</a:t>
            </a:r>
          </a:p>
          <a:p>
            <a:pPr marL="285750" indent="-285750">
              <a:buFontTx/>
              <a:buChar char="-"/>
            </a:pPr>
            <a:endParaRPr lang="fr-FR" dirty="0"/>
          </a:p>
        </p:txBody>
      </p:sp>
    </p:spTree>
    <p:extLst>
      <p:ext uri="{BB962C8B-B14F-4D97-AF65-F5344CB8AC3E}">
        <p14:creationId xmlns:p14="http://schemas.microsoft.com/office/powerpoint/2010/main" val="189310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474345"/>
            <a:ext cx="9735127" cy="5355312"/>
          </a:xfrm>
          <a:prstGeom prst="rect">
            <a:avLst/>
          </a:prstGeom>
        </p:spPr>
        <p:txBody>
          <a:bodyPr wrap="square">
            <a:spAutoFit/>
          </a:bodyPr>
          <a:lstStyle/>
          <a:p>
            <a:pPr marL="285750" indent="-285750" algn="just">
              <a:buFontTx/>
              <a:buChar char="-"/>
            </a:pPr>
            <a:r>
              <a:rPr lang="fr-FR" b="1" dirty="0"/>
              <a:t>spécialisée des affections des brûlés</a:t>
            </a:r>
            <a:r>
              <a:rPr lang="fr-FR" dirty="0"/>
              <a:t>. </a:t>
            </a:r>
          </a:p>
          <a:p>
            <a:pPr algn="just"/>
            <a:r>
              <a:rPr lang="fr-FR" dirty="0"/>
              <a:t>« </a:t>
            </a:r>
            <a:r>
              <a:rPr lang="fr-FR" dirty="0">
                <a:solidFill>
                  <a:srgbClr val="0070C0"/>
                </a:solidFill>
              </a:rPr>
              <a:t>Le médecin coordonnateur </a:t>
            </a:r>
            <a:r>
              <a:rPr lang="fr-FR" dirty="0"/>
              <a:t>est qualifie´ spécialiste en </a:t>
            </a:r>
            <a:r>
              <a:rPr lang="fr-FR" dirty="0" err="1"/>
              <a:t>MPR</a:t>
            </a:r>
            <a:r>
              <a:rPr lang="fr-FR" dirty="0"/>
              <a:t> ou justifie d’une formation ou d’une expérience attestée dans l’activité de soins mentionnée au neuvième de l’article R.6122-25» (Art D.6124- 177-41).</a:t>
            </a:r>
          </a:p>
          <a:p>
            <a:pPr algn="just"/>
            <a:r>
              <a:rPr lang="fr-FR" dirty="0">
                <a:solidFill>
                  <a:srgbClr val="0070C0"/>
                </a:solidFill>
              </a:rPr>
              <a:t>L’équipe pluridisciplinaire </a:t>
            </a:r>
            <a:r>
              <a:rPr lang="fr-FR" dirty="0"/>
              <a:t>comporte au moins des compétences de </a:t>
            </a:r>
            <a:r>
              <a:rPr lang="fr-FR" dirty="0">
                <a:solidFill>
                  <a:srgbClr val="0070C0"/>
                </a:solidFill>
              </a:rPr>
              <a:t>masseur–kinésithérapeute, d’orthophoniste, d’ergothérapeute, de diététicien, de psychologue, de prothésiste ou orthésiste </a:t>
            </a:r>
            <a:r>
              <a:rPr lang="fr-FR" dirty="0"/>
              <a:t>». </a:t>
            </a:r>
            <a:r>
              <a:rPr lang="fr-FR" b="1" dirty="0">
                <a:solidFill>
                  <a:srgbClr val="0070C0"/>
                </a:solidFill>
              </a:rPr>
              <a:t>Les infirmiers et les masseurs– kinésithérapeutes doivent avoir une formation ou expérience attestées dans la prise en charge des brûlé</a:t>
            </a:r>
            <a:r>
              <a:rPr lang="fr-FR" dirty="0"/>
              <a:t>s. </a:t>
            </a:r>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Les espaces de rééducation doivent comporter une installation de </a:t>
            </a:r>
            <a:r>
              <a:rPr lang="fr-FR" dirty="0">
                <a:solidFill>
                  <a:srgbClr val="0070C0"/>
                </a:solidFill>
              </a:rPr>
              <a:t>balnéothérapie</a:t>
            </a:r>
            <a:r>
              <a:rPr lang="fr-FR" dirty="0"/>
              <a:t> et l’établissement doit permettre l’accès à un </a:t>
            </a:r>
            <a:r>
              <a:rPr lang="fr-FR" dirty="0">
                <a:solidFill>
                  <a:srgbClr val="0070C0"/>
                </a:solidFill>
              </a:rPr>
              <a:t>atelier d’appareillage </a:t>
            </a:r>
            <a:r>
              <a:rPr lang="fr-FR" dirty="0"/>
              <a:t>et à un laboratoire </a:t>
            </a:r>
            <a:r>
              <a:rPr lang="fr-FR" dirty="0">
                <a:solidFill>
                  <a:srgbClr val="0070C0"/>
                </a:solidFill>
              </a:rPr>
              <a:t>d’analyse du mouvement</a:t>
            </a:r>
            <a:r>
              <a:rPr lang="fr-FR" dirty="0"/>
              <a:t>.</a:t>
            </a:r>
          </a:p>
          <a:p>
            <a:pPr marL="285750" indent="-285750" algn="just">
              <a:buFontTx/>
              <a:buChar char="-"/>
            </a:pPr>
            <a:endParaRPr lang="fr-FR" dirty="0"/>
          </a:p>
          <a:p>
            <a:pPr marL="285750" indent="-285750" algn="just">
              <a:buFontTx/>
              <a:buChar char="-"/>
            </a:pP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982" y="2958268"/>
            <a:ext cx="2346960" cy="1321709"/>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7041" y="2958268"/>
            <a:ext cx="2235662" cy="1321709"/>
          </a:xfrm>
          <a:prstGeom prst="rect">
            <a:avLst/>
          </a:prstGeom>
        </p:spPr>
      </p:pic>
    </p:spTree>
    <p:extLst>
      <p:ext uri="{BB962C8B-B14F-4D97-AF65-F5344CB8AC3E}">
        <p14:creationId xmlns:p14="http://schemas.microsoft.com/office/powerpoint/2010/main" val="118696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7" y="889843"/>
            <a:ext cx="9615055" cy="4524315"/>
          </a:xfrm>
          <a:prstGeom prst="rect">
            <a:avLst/>
          </a:prstGeom>
        </p:spPr>
        <p:txBody>
          <a:bodyPr wrap="square">
            <a:spAutoFit/>
          </a:bodyPr>
          <a:lstStyle/>
          <a:p>
            <a:r>
              <a:rPr lang="fr-FR" b="1" dirty="0">
                <a:solidFill>
                  <a:prstClr val="black"/>
                </a:solidFill>
              </a:rPr>
              <a:t>-spécialisée des affections de la personne âgée </a:t>
            </a:r>
            <a:r>
              <a:rPr lang="fr-FR" b="1" dirty="0" err="1">
                <a:solidFill>
                  <a:prstClr val="black"/>
                </a:solidFill>
              </a:rPr>
              <a:t>polypathologique</a:t>
            </a:r>
            <a:r>
              <a:rPr lang="fr-FR" b="1" dirty="0">
                <a:solidFill>
                  <a:prstClr val="black"/>
                </a:solidFill>
              </a:rPr>
              <a:t>, dépendante ou a` risque de dépendance</a:t>
            </a:r>
            <a:r>
              <a:rPr lang="fr-FR" dirty="0">
                <a:solidFill>
                  <a:prstClr val="black"/>
                </a:solidFill>
              </a:rPr>
              <a:t>. </a:t>
            </a:r>
          </a:p>
          <a:p>
            <a:endParaRPr lang="fr-FR" dirty="0">
              <a:solidFill>
                <a:prstClr val="black"/>
              </a:solidFill>
            </a:endParaRPr>
          </a:p>
          <a:p>
            <a:r>
              <a:rPr lang="fr-FR" dirty="0">
                <a:solidFill>
                  <a:prstClr val="black"/>
                </a:solidFill>
              </a:rPr>
              <a:t>« </a:t>
            </a:r>
            <a:r>
              <a:rPr lang="fr-FR" dirty="0">
                <a:solidFill>
                  <a:srgbClr val="0070C0"/>
                </a:solidFill>
              </a:rPr>
              <a:t>Le médecin coordonnateur </a:t>
            </a:r>
            <a:r>
              <a:rPr lang="fr-FR" dirty="0">
                <a:solidFill>
                  <a:prstClr val="black"/>
                </a:solidFill>
              </a:rPr>
              <a:t>est qualifié en </a:t>
            </a:r>
            <a:r>
              <a:rPr lang="fr-FR" dirty="0">
                <a:solidFill>
                  <a:srgbClr val="0070C0"/>
                </a:solidFill>
              </a:rPr>
              <a:t>gériatrie</a:t>
            </a:r>
            <a:r>
              <a:rPr lang="fr-FR" dirty="0">
                <a:solidFill>
                  <a:prstClr val="black"/>
                </a:solidFill>
              </a:rPr>
              <a:t> ou titulaire de la capacité de gériatrie » (Art D.6124-177-49). </a:t>
            </a:r>
          </a:p>
          <a:p>
            <a:endParaRPr lang="fr-FR" dirty="0">
              <a:solidFill>
                <a:srgbClr val="0070C0"/>
              </a:solidFill>
            </a:endParaRPr>
          </a:p>
          <a:p>
            <a:r>
              <a:rPr lang="fr-FR" dirty="0">
                <a:solidFill>
                  <a:srgbClr val="0070C0"/>
                </a:solidFill>
              </a:rPr>
              <a:t>L’équipe pluridisciplinaire = </a:t>
            </a:r>
            <a:r>
              <a:rPr lang="fr-FR" dirty="0">
                <a:solidFill>
                  <a:prstClr val="black"/>
                </a:solidFill>
              </a:rPr>
              <a:t> </a:t>
            </a:r>
            <a:r>
              <a:rPr lang="fr-FR" dirty="0">
                <a:solidFill>
                  <a:srgbClr val="0070C0"/>
                </a:solidFill>
              </a:rPr>
              <a:t>masseur–kinésithérapeute, d’ergothérapeute, de diététicien et de psychologue.</a:t>
            </a:r>
            <a:r>
              <a:rPr lang="fr-FR" dirty="0">
                <a:solidFill>
                  <a:prstClr val="black"/>
                </a:solidFill>
              </a:rPr>
              <a:t> </a:t>
            </a:r>
          </a:p>
          <a:p>
            <a:r>
              <a:rPr lang="fr-FR" dirty="0">
                <a:solidFill>
                  <a:prstClr val="black"/>
                </a:solidFill>
              </a:rPr>
              <a:t>Les membres de l’équipe sont </a:t>
            </a:r>
            <a:r>
              <a:rPr lang="fr-FR" dirty="0">
                <a:solidFill>
                  <a:srgbClr val="0070C0"/>
                </a:solidFill>
              </a:rPr>
              <a:t>formés à la prise en charge des affections de la personne âgée </a:t>
            </a:r>
            <a:r>
              <a:rPr lang="fr-FR" dirty="0" err="1">
                <a:solidFill>
                  <a:srgbClr val="0070C0"/>
                </a:solidFill>
              </a:rPr>
              <a:t>polypathologique</a:t>
            </a:r>
            <a:r>
              <a:rPr lang="fr-FR" dirty="0">
                <a:solidFill>
                  <a:srgbClr val="0070C0"/>
                </a:solidFill>
              </a:rPr>
              <a:t>,</a:t>
            </a:r>
            <a:r>
              <a:rPr lang="fr-FR" dirty="0">
                <a:solidFill>
                  <a:prstClr val="black"/>
                </a:solidFill>
              </a:rPr>
              <a:t> dépendante ou à risque de dépendance, particulièrement des patients souffrant de la maladie d’Alzheimer. </a:t>
            </a:r>
          </a:p>
          <a:p>
            <a:endParaRPr lang="fr-FR" dirty="0">
              <a:solidFill>
                <a:prstClr val="black"/>
              </a:solidFill>
            </a:endParaRPr>
          </a:p>
          <a:p>
            <a:r>
              <a:rPr lang="fr-FR" dirty="0">
                <a:solidFill>
                  <a:prstClr val="black"/>
                </a:solidFill>
              </a:rPr>
              <a:t>L’établissement de santé doit offrir une prise en charge dans </a:t>
            </a:r>
            <a:r>
              <a:rPr lang="fr-FR" b="1" dirty="0">
                <a:solidFill>
                  <a:srgbClr val="0070C0"/>
                </a:solidFill>
              </a:rPr>
              <a:t>au moins trois</a:t>
            </a:r>
            <a:r>
              <a:rPr lang="fr-FR" b="1" dirty="0">
                <a:solidFill>
                  <a:prstClr val="black"/>
                </a:solidFill>
              </a:rPr>
              <a:t> </a:t>
            </a:r>
            <a:r>
              <a:rPr lang="fr-FR" dirty="0">
                <a:solidFill>
                  <a:prstClr val="black"/>
                </a:solidFill>
              </a:rPr>
              <a:t>des </a:t>
            </a:r>
            <a:r>
              <a:rPr lang="fr-FR" dirty="0"/>
              <a:t>six</a:t>
            </a:r>
            <a:r>
              <a:rPr lang="fr-FR" dirty="0">
                <a:solidFill>
                  <a:srgbClr val="0070C0"/>
                </a:solidFill>
              </a:rPr>
              <a:t> pratiques thérapeutiques suivantes </a:t>
            </a:r>
            <a:r>
              <a:rPr lang="fr-FR" dirty="0">
                <a:solidFill>
                  <a:prstClr val="black"/>
                </a:solidFill>
              </a:rPr>
              <a:t>: masso-kinésithérapie, ergothérapie, psychomotricité´, diététique, prise en charge neuropsychologique ou orthophonique</a:t>
            </a:r>
            <a:endParaRPr lang="fr-FR" dirty="0"/>
          </a:p>
        </p:txBody>
      </p:sp>
    </p:spTree>
    <p:extLst>
      <p:ext uri="{BB962C8B-B14F-4D97-AF65-F5344CB8AC3E}">
        <p14:creationId xmlns:p14="http://schemas.microsoft.com/office/powerpoint/2010/main" val="66229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88291" y="868218"/>
            <a:ext cx="942109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Ces décrets ont voulu « </a:t>
            </a: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une homogénéisation du paysage règlementaire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de l’activité en soins de suite et de réadaptation. Si la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MPR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n’y est pas affichée en tant que « label » de structure, elle apparait comme une des chevilles essentielles dans le domaine des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SSR</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spécialisés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3668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63782" y="720436"/>
            <a:ext cx="8866909" cy="4801314"/>
          </a:xfrm>
          <a:prstGeom prst="rect">
            <a:avLst/>
          </a:prstGeom>
          <a:noFill/>
        </p:spPr>
        <p:txBody>
          <a:bodyPr wrap="square" rtlCol="0">
            <a:spAutoFit/>
          </a:bodyPr>
          <a:lstStyle/>
          <a:p>
            <a:r>
              <a:rPr lang="fr-FR" b="1" dirty="0"/>
              <a:t>3/ La circulaire </a:t>
            </a:r>
            <a:r>
              <a:rPr lang="fr-FR" b="1" dirty="0" err="1"/>
              <a:t>DHOS</a:t>
            </a:r>
            <a:r>
              <a:rPr lang="fr-FR" b="1" dirty="0"/>
              <a:t>/O1 n°2008-305 du 3 octobre 2008 relative au décret n° 2008-377 du 17 avril 2008 réglementant l'activité de soins de suite et de réadaptation </a:t>
            </a:r>
          </a:p>
          <a:p>
            <a:endParaRPr lang="fr-FR" dirty="0"/>
          </a:p>
          <a:p>
            <a:r>
              <a:rPr lang="fr-FR" b="1" dirty="0"/>
              <a:t>L’orientation du patient</a:t>
            </a:r>
          </a:p>
          <a:p>
            <a:pPr marL="285750" indent="-285750">
              <a:buFontTx/>
              <a:buChar char="-"/>
            </a:pPr>
            <a:r>
              <a:rPr lang="fr-FR" dirty="0"/>
              <a:t>précise que « l’orientation d’un patient dans une structure de SSR et son admission doivent répondre à un objectif thérapeutique déterminé et régulièrement réévalué.</a:t>
            </a:r>
          </a:p>
          <a:p>
            <a:r>
              <a:rPr lang="fr-FR" dirty="0"/>
              <a:t> </a:t>
            </a:r>
          </a:p>
          <a:p>
            <a:pPr marL="285750" indent="-285750">
              <a:buFontTx/>
              <a:buChar char="-"/>
            </a:pPr>
            <a:r>
              <a:rPr lang="fr-FR" dirty="0">
                <a:solidFill>
                  <a:prstClr val="black"/>
                </a:solidFill>
              </a:rPr>
              <a:t>Il convient d’accueillir en SSR uniquement le patient pour lequel </a:t>
            </a:r>
            <a:r>
              <a:rPr lang="fr-FR" b="1" dirty="0">
                <a:solidFill>
                  <a:prstClr val="black"/>
                </a:solidFill>
              </a:rPr>
              <a:t>un projet thérapeutique pourra être défini en termes d’objectifs de soins médicaux, de rééducation et de réadaptation</a:t>
            </a:r>
            <a:endParaRPr lang="fr-FR" b="1" dirty="0"/>
          </a:p>
          <a:p>
            <a:endParaRPr lang="fr-FR" dirty="0"/>
          </a:p>
          <a:p>
            <a:pPr marL="285750" indent="-285750">
              <a:buFontTx/>
              <a:buChar char="-"/>
            </a:pPr>
            <a:r>
              <a:rPr lang="fr-FR" dirty="0"/>
              <a:t>Ainsi toute admission en SSR doit être précédée d’une évaluation des besoins médicaux (cf. art. D. 6124-177-5) permettant de valider ou non l’adéquation de son orientation ».</a:t>
            </a:r>
          </a:p>
          <a:p>
            <a:r>
              <a:rPr lang="fr-FR" dirty="0"/>
              <a:t> </a:t>
            </a:r>
          </a:p>
        </p:txBody>
      </p:sp>
    </p:spTree>
    <p:extLst>
      <p:ext uri="{BB962C8B-B14F-4D97-AF65-F5344CB8AC3E}">
        <p14:creationId xmlns:p14="http://schemas.microsoft.com/office/powerpoint/2010/main" val="223861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7528" y="1043709"/>
            <a:ext cx="8986982" cy="4062651"/>
          </a:xfrm>
          <a:prstGeom prst="rect">
            <a:avLst/>
          </a:prstGeom>
        </p:spPr>
        <p:txBody>
          <a:bodyPr wrap="square">
            <a:spAutoFit/>
          </a:bodyPr>
          <a:lstStyle/>
          <a:p>
            <a:pPr lvl="0" algn="just"/>
            <a:endParaRPr lang="fr-FR" dirty="0">
              <a:solidFill>
                <a:prstClr val="black"/>
              </a:solidFill>
            </a:endParaRPr>
          </a:p>
          <a:p>
            <a:pPr lvl="0" algn="just"/>
            <a:r>
              <a:rPr lang="fr-FR" dirty="0">
                <a:solidFill>
                  <a:prstClr val="black"/>
                </a:solidFill>
              </a:rPr>
              <a:t>● </a:t>
            </a:r>
            <a:r>
              <a:rPr lang="fr-FR" sz="2000" b="1" u="sng" dirty="0">
                <a:solidFill>
                  <a:schemeClr val="accent1"/>
                </a:solidFill>
              </a:rPr>
              <a:t>Un projet thérapeutique pour chaque patient</a:t>
            </a:r>
            <a:r>
              <a:rPr lang="fr-FR" sz="2000" u="sng" dirty="0">
                <a:solidFill>
                  <a:prstClr val="black"/>
                </a:solidFill>
              </a:rPr>
              <a:t>.</a:t>
            </a:r>
          </a:p>
          <a:p>
            <a:pPr lvl="0" algn="just"/>
            <a:endParaRPr lang="fr-FR" sz="2000" dirty="0">
              <a:solidFill>
                <a:prstClr val="black"/>
              </a:solidFill>
            </a:endParaRPr>
          </a:p>
          <a:p>
            <a:pPr lvl="0" algn="just"/>
            <a:r>
              <a:rPr lang="fr-FR" sz="2000" dirty="0">
                <a:solidFill>
                  <a:prstClr val="black"/>
                </a:solidFill>
              </a:rPr>
              <a:t>L’équipe pluridisciplinaire réalise pour chaque patient un </a:t>
            </a:r>
            <a:r>
              <a:rPr lang="fr-FR" sz="2000" b="1" dirty="0">
                <a:solidFill>
                  <a:prstClr val="black"/>
                </a:solidFill>
              </a:rPr>
              <a:t>bilan initial </a:t>
            </a:r>
            <a:r>
              <a:rPr lang="fr-FR" sz="2000" dirty="0">
                <a:solidFill>
                  <a:prstClr val="black"/>
                </a:solidFill>
              </a:rPr>
              <a:t>et élabore avec lui </a:t>
            </a:r>
            <a:r>
              <a:rPr lang="fr-FR" sz="2000" b="1" dirty="0">
                <a:solidFill>
                  <a:prstClr val="black"/>
                </a:solidFill>
              </a:rPr>
              <a:t>un projet thérapeutique</a:t>
            </a:r>
            <a:r>
              <a:rPr lang="fr-FR" sz="2000" dirty="0">
                <a:solidFill>
                  <a:prstClr val="black"/>
                </a:solidFill>
              </a:rPr>
              <a:t>, en lien avec le médecin, avec </a:t>
            </a:r>
            <a:r>
              <a:rPr lang="fr-FR" sz="2000" b="1" dirty="0">
                <a:solidFill>
                  <a:prstClr val="black"/>
                </a:solidFill>
              </a:rPr>
              <a:t>des objectifs </a:t>
            </a:r>
            <a:r>
              <a:rPr lang="fr-FR" sz="2000" dirty="0">
                <a:solidFill>
                  <a:prstClr val="black"/>
                </a:solidFill>
              </a:rPr>
              <a:t>et une durée prévisible de mise en œuvre, ainsi qu’une réévaluation obligatoire si le séjour dépasse 3 mois. </a:t>
            </a:r>
          </a:p>
          <a:p>
            <a:pPr lvl="0" algn="just"/>
            <a:endParaRPr lang="fr-FR" sz="2000" dirty="0">
              <a:solidFill>
                <a:prstClr val="black"/>
              </a:solidFill>
            </a:endParaRPr>
          </a:p>
          <a:p>
            <a:pPr lvl="0" algn="just"/>
            <a:endParaRPr lang="fr-FR" sz="2000" dirty="0">
              <a:solidFill>
                <a:prstClr val="black"/>
              </a:solidFill>
            </a:endParaRPr>
          </a:p>
          <a:p>
            <a:pPr lvl="0" algn="just"/>
            <a:r>
              <a:rPr lang="fr-FR" sz="2000" dirty="0">
                <a:solidFill>
                  <a:prstClr val="black"/>
                </a:solidFill>
              </a:rPr>
              <a:t>Si la mise en œuvre du projet thérapeutique le prévoit: « des membres de l’équipe se déplacent et interviennent dans les lieux de vie du patient ».</a:t>
            </a:r>
          </a:p>
          <a:p>
            <a:pPr lvl="0" algn="just"/>
            <a:endParaRPr lang="fr-FR" sz="2000" dirty="0">
              <a:solidFill>
                <a:prstClr val="black"/>
              </a:solidFill>
            </a:endParaRPr>
          </a:p>
        </p:txBody>
      </p:sp>
    </p:spTree>
    <p:extLst>
      <p:ext uri="{BB962C8B-B14F-4D97-AF65-F5344CB8AC3E}">
        <p14:creationId xmlns:p14="http://schemas.microsoft.com/office/powerpoint/2010/main" val="137383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L’offre de soins</a:t>
            </a:r>
          </a:p>
        </p:txBody>
      </p:sp>
      <p:sp>
        <p:nvSpPr>
          <p:cNvPr id="3" name="ZoneTexte 2"/>
          <p:cNvSpPr txBox="1"/>
          <p:nvPr/>
        </p:nvSpPr>
        <p:spPr>
          <a:xfrm>
            <a:off x="868218" y="2669309"/>
            <a:ext cx="10030691" cy="2554545"/>
          </a:xfrm>
          <a:prstGeom prst="rect">
            <a:avLst/>
          </a:prstGeom>
          <a:noFill/>
        </p:spPr>
        <p:txBody>
          <a:bodyPr wrap="square" rtlCol="0">
            <a:spAutoFit/>
          </a:bodyPr>
          <a:lstStyle/>
          <a:p>
            <a:r>
              <a:rPr lang="fr-FR" sz="2000" dirty="0"/>
              <a:t>L’offre de soins en établissement est composée par:</a:t>
            </a:r>
          </a:p>
          <a:p>
            <a:endParaRPr lang="fr-FR" sz="2000" dirty="0"/>
          </a:p>
          <a:p>
            <a:endParaRPr lang="fr-FR" sz="2000" dirty="0"/>
          </a:p>
          <a:p>
            <a:r>
              <a:rPr lang="fr-FR" sz="2000" dirty="0"/>
              <a:t>Le </a:t>
            </a:r>
            <a:r>
              <a:rPr lang="fr-FR" sz="2000" dirty="0" err="1"/>
              <a:t>MCO</a:t>
            </a:r>
            <a:r>
              <a:rPr lang="fr-FR" sz="2000" dirty="0"/>
              <a:t>: médecine, chirurgie, obstétrique (soins de courtes durées)</a:t>
            </a:r>
          </a:p>
          <a:p>
            <a:endParaRPr lang="fr-FR" sz="2000" dirty="0"/>
          </a:p>
          <a:p>
            <a:r>
              <a:rPr lang="fr-FR" sz="2000" dirty="0"/>
              <a:t>Le SMR: soins médicaux et de réadaptation</a:t>
            </a:r>
          </a:p>
          <a:p>
            <a:endParaRPr lang="fr-FR" sz="2000" dirty="0"/>
          </a:p>
          <a:p>
            <a:r>
              <a:rPr lang="fr-FR" sz="2000" dirty="0"/>
              <a:t>Les </a:t>
            </a:r>
            <a:r>
              <a:rPr lang="fr-FR" sz="2000" dirty="0" err="1"/>
              <a:t>USLD</a:t>
            </a:r>
            <a:r>
              <a:rPr lang="fr-FR" sz="2000" dirty="0"/>
              <a:t>: les soins de longues durées</a:t>
            </a:r>
          </a:p>
        </p:txBody>
      </p:sp>
    </p:spTree>
    <p:extLst>
      <p:ext uri="{BB962C8B-B14F-4D97-AF65-F5344CB8AC3E}">
        <p14:creationId xmlns:p14="http://schemas.microsoft.com/office/powerpoint/2010/main" val="3808395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6. Le financement</a:t>
            </a:r>
          </a:p>
        </p:txBody>
      </p:sp>
      <p:sp>
        <p:nvSpPr>
          <p:cNvPr id="3" name="ZoneTexte 2"/>
          <p:cNvSpPr txBox="1"/>
          <p:nvPr/>
        </p:nvSpPr>
        <p:spPr>
          <a:xfrm>
            <a:off x="766618" y="2540000"/>
            <a:ext cx="1082501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Le </a:t>
            </a:r>
            <a:r>
              <a:rPr kumimoji="0" lang="fr-FR" sz="2000" b="1" i="0" u="none" strike="noStrike" kern="1200" cap="none" spc="0" normalizeH="0" baseline="0" noProof="0" dirty="0" err="1">
                <a:ln>
                  <a:noFill/>
                </a:ln>
                <a:solidFill>
                  <a:prstClr val="black"/>
                </a:solidFill>
                <a:effectLst/>
                <a:uLnTx/>
                <a:uFillTx/>
                <a:latin typeface="Century Gothic" panose="020B0502020202020204"/>
                <a:ea typeface="+mn-ea"/>
                <a:cs typeface="+mn-cs"/>
              </a:rPr>
              <a:t>MCO</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tarification à l’activité (T2A)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Le SSR</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De 2008 à 2016, 2 types de financement différents.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Un pour le public et privé à but non lucratif: dotation annuelle de financement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L’autre pour le privé: financement à la journée.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Le financement va évoluer. Les demandes de SSR sont nombreuses et coûtent chères.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dotation modulée à l’activité </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(financement par séjour)+ compartiment plateaux spécialisés+ molécules onéreuses (transition progressive depuis 2017). Depuis octobre 2023, 50% de tarification à l’activité.</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5" name="Connecteur droit avec flèche 4"/>
          <p:cNvCxnSpPr/>
          <p:nvPr/>
        </p:nvCxnSpPr>
        <p:spPr>
          <a:xfrm flipV="1">
            <a:off x="1052946" y="5163127"/>
            <a:ext cx="701963" cy="92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7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52581" y="1304494"/>
            <a:ext cx="10926924" cy="4763798"/>
          </a:xfrm>
          <a:prstGeom prst="rect">
            <a:avLst/>
          </a:prstGeom>
        </p:spPr>
      </p:pic>
      <p:sp>
        <p:nvSpPr>
          <p:cNvPr id="5" name="ZoneTexte 4"/>
          <p:cNvSpPr txBox="1"/>
          <p:nvPr/>
        </p:nvSpPr>
        <p:spPr>
          <a:xfrm>
            <a:off x="452581" y="831273"/>
            <a:ext cx="9882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Les constats                                                                                    L’évolution</a:t>
            </a:r>
          </a:p>
        </p:txBody>
      </p:sp>
    </p:spTree>
    <p:extLst>
      <p:ext uri="{BB962C8B-B14F-4D97-AF65-F5344CB8AC3E}">
        <p14:creationId xmlns:p14="http://schemas.microsoft.com/office/powerpoint/2010/main" val="2278632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473" y="969818"/>
            <a:ext cx="9356436" cy="53245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05A9D"/>
                </a:solidFill>
                <a:effectLst/>
                <a:uLnTx/>
                <a:uFillTx/>
                <a:latin typeface="Century Gothic" panose="020B0502020202020204"/>
                <a:ea typeface="+mn-ea"/>
                <a:cs typeface="+mn-cs"/>
              </a:rPr>
              <a:t>En SSR, les rééducateurs remplissent les PMSI (programme de médicalisation des systèmes d’information).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srgbClr val="105A9D"/>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Avec le </a:t>
            </a:r>
            <a:r>
              <a:rPr kumimoji="0" lang="fr-FR" sz="2000" b="1" i="0" u="none" strike="noStrike" kern="1200" cap="none" spc="0" normalizeH="0" baseline="0" noProof="0" dirty="0" err="1">
                <a:ln>
                  <a:noFill/>
                </a:ln>
                <a:solidFill>
                  <a:prstClr val="black"/>
                </a:solidFill>
                <a:effectLst/>
                <a:uLnTx/>
                <a:uFillTx/>
                <a:latin typeface="Century Gothic" panose="020B0502020202020204"/>
                <a:ea typeface="+mn-ea"/>
                <a:cs typeface="+mn-cs"/>
              </a:rPr>
              <a:t>PMSI</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il va être possible de définir l’activité des établissements de soin. Les données sont recueillies suivant des modèles standardisés. L’objectif est de calculer l’allocation budgétaire à allouer aux unités concernées dans un but de réduction des inégalités des ressources entre les établissements de santé. Le </a:t>
            </a:r>
            <a:r>
              <a:rPr kumimoji="0" lang="fr-FR" sz="2000" b="1" i="0" u="none" strike="noStrike" kern="1200" cap="none" spc="0" normalizeH="0" baseline="0" noProof="0" dirty="0" err="1">
                <a:ln>
                  <a:noFill/>
                </a:ln>
                <a:solidFill>
                  <a:prstClr val="black"/>
                </a:solidFill>
                <a:effectLst/>
                <a:uLnTx/>
                <a:uFillTx/>
                <a:latin typeface="Century Gothic" panose="020B0502020202020204"/>
                <a:ea typeface="+mn-ea"/>
                <a:cs typeface="+mn-cs"/>
              </a:rPr>
              <a:t>PMSI</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concoure à la mise en place de la tarification à l’activité (T2A)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737E84"/>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Le Catalogue spécifique des actes de rééducation et réadaptation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CSARR</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est destiné à décrire et coder l’activité des professionnels concernés dans les établissements de soins de suite et de réadaptation (SSR). Cette année se développe le nouveau catalogue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CSAR avec moins de codes.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Chaque rééducateur code ses actes pour chaque séance.</a:t>
            </a:r>
          </a:p>
        </p:txBody>
      </p:sp>
    </p:spTree>
    <p:extLst>
      <p:ext uri="{BB962C8B-B14F-4D97-AF65-F5344CB8AC3E}">
        <p14:creationId xmlns:p14="http://schemas.microsoft.com/office/powerpoint/2010/main" val="27132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4182" y="147781"/>
            <a:ext cx="9476508"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Les rééducateurs vont faire leurs séances mais ils doivent également établir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une évaluation initiale, un bilan intermédiaire et une évaluation de fin </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de prise en soins.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Exemples de code: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MKQ+152     Évaluation intermédiaire pour rééducation des fonctions </a:t>
            </a:r>
            <a:r>
              <a:rPr kumimoji="0" lang="fr-FR"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ostéoarticulaires</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du membre supérieur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PER+154       Séance collective de prévention des chutes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Cet acte comprend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amélioration du tonus et de la posture par mobilisation de segment corporel, assouplissement, renforcement musculaire, verrouillage articulaire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régulation des troubles de l'équilibre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exercices de marche et d'équilibre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exercices d'anticipation des mouvements en fonction des obstacles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aide à l'acquisition de réactions de protection et d'adaptation : - élargissement du polygone de sustentation - exercices de marche résistée - exercices déséquilibrants en antéropostérieur et en latéral - exercice de ramassage d'objet à terre - apprentissage des modalités de chute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apprentissage à se relever du sol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marche en terrain irrégulier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observation du patient et analyse de la réalisation de l'exercice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ajustement du parcours ou de l'exercice et de ses modalités de réalisation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entury Gothic" panose="020B0502020202020204"/>
                <a:ea typeface="+mn-ea"/>
                <a:cs typeface="+mn-cs"/>
              </a:rPr>
              <a:t>• aide à la restauration de la confiance et de l'assurance</a:t>
            </a:r>
          </a:p>
        </p:txBody>
      </p:sp>
    </p:spTree>
    <p:extLst>
      <p:ext uri="{BB962C8B-B14F-4D97-AF65-F5344CB8AC3E}">
        <p14:creationId xmlns:p14="http://schemas.microsoft.com/office/powerpoint/2010/main" val="3843805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EBEBEB"/>
                </a:solidFill>
              </a:rPr>
              <a:t>7. Les nouveaux décrets du 11 janvier 2022</a:t>
            </a:r>
            <a:endParaRPr lang="fr-FR" dirty="0"/>
          </a:p>
        </p:txBody>
      </p:sp>
      <p:pic>
        <p:nvPicPr>
          <p:cNvPr id="5" name="Image 4"/>
          <p:cNvPicPr>
            <a:picLocks noChangeAspect="1"/>
          </p:cNvPicPr>
          <p:nvPr/>
        </p:nvPicPr>
        <p:blipFill>
          <a:blip r:embed="rId2"/>
          <a:stretch>
            <a:fillRect/>
          </a:stretch>
        </p:blipFill>
        <p:spPr>
          <a:xfrm>
            <a:off x="1672101" y="4920286"/>
            <a:ext cx="7791363" cy="1438781"/>
          </a:xfrm>
          <a:prstGeom prst="rect">
            <a:avLst/>
          </a:prstGeom>
        </p:spPr>
      </p:pic>
      <p:pic>
        <p:nvPicPr>
          <p:cNvPr id="6" name="Image 5"/>
          <p:cNvPicPr>
            <a:picLocks noChangeAspect="1"/>
          </p:cNvPicPr>
          <p:nvPr/>
        </p:nvPicPr>
        <p:blipFill>
          <a:blip r:embed="rId3"/>
          <a:stretch>
            <a:fillRect/>
          </a:stretch>
        </p:blipFill>
        <p:spPr>
          <a:xfrm>
            <a:off x="953991" y="5420201"/>
            <a:ext cx="401926" cy="438950"/>
          </a:xfrm>
          <a:prstGeom prst="rect">
            <a:avLst/>
          </a:prstGeom>
        </p:spPr>
      </p:pic>
      <p:sp>
        <p:nvSpPr>
          <p:cNvPr id="7" name="Espace réservé du contenu 6"/>
          <p:cNvSpPr>
            <a:spLocks noGrp="1"/>
          </p:cNvSpPr>
          <p:nvPr>
            <p:ph idx="1"/>
          </p:nvPr>
        </p:nvSpPr>
        <p:spPr>
          <a:xfrm>
            <a:off x="1154954" y="2336800"/>
            <a:ext cx="8825659" cy="2057013"/>
          </a:xfrm>
        </p:spPr>
        <p:txBody>
          <a:bodyPr>
            <a:normAutofit fontScale="92500" lnSpcReduction="10000"/>
          </a:bodyPr>
          <a:lstStyle/>
          <a:p>
            <a:pPr marL="0" lvl="0" indent="0" algn="just" defTabSz="914400">
              <a:spcBef>
                <a:spcPts val="0"/>
              </a:spcBef>
              <a:buClrTx/>
              <a:buSzTx/>
              <a:buNone/>
            </a:pPr>
            <a:r>
              <a:rPr lang="fr-FR" sz="2800" dirty="0">
                <a:solidFill>
                  <a:srgbClr val="00B0F0"/>
                </a:solidFill>
              </a:rPr>
              <a:t>1. Quels décrets ?</a:t>
            </a:r>
          </a:p>
          <a:p>
            <a:pPr marL="285750" lvl="0" indent="-285750" algn="just" defTabSz="914400">
              <a:spcBef>
                <a:spcPts val="0"/>
              </a:spcBef>
              <a:buClrTx/>
              <a:buSzTx/>
              <a:buFont typeface="Arial" panose="020B0604020202020204" pitchFamily="34" charset="0"/>
              <a:buChar char="•"/>
            </a:pPr>
            <a:endParaRPr lang="fr-FR" sz="2000" dirty="0"/>
          </a:p>
          <a:p>
            <a:pPr marL="285750" lvl="0" indent="-285750" algn="just" defTabSz="914400">
              <a:spcBef>
                <a:spcPts val="0"/>
              </a:spcBef>
              <a:buClrTx/>
              <a:buSzTx/>
              <a:buFont typeface="Arial" panose="020B0604020202020204" pitchFamily="34" charset="0"/>
              <a:buChar char="•"/>
            </a:pPr>
            <a:r>
              <a:rPr lang="fr-FR" sz="2000" dirty="0"/>
              <a:t>Les décrets de 2008 </a:t>
            </a:r>
            <a:r>
              <a:rPr lang="fr-FR" sz="2000" dirty="0">
                <a:solidFill>
                  <a:prstClr val="black"/>
                </a:solidFill>
                <a:cs typeface="Arial" panose="020B0604020202020204" pitchFamily="34" charset="0"/>
              </a:rPr>
              <a:t>sont jugés globalement pertinents, mais besoins d’adaptation.</a:t>
            </a:r>
          </a:p>
          <a:p>
            <a:pPr marL="285750" lvl="0" indent="-285750" algn="just" defTabSz="914400">
              <a:spcBef>
                <a:spcPts val="0"/>
              </a:spcBef>
              <a:buClrTx/>
              <a:buSzTx/>
              <a:buFont typeface="Arial" panose="020B0604020202020204" pitchFamily="34" charset="0"/>
              <a:buChar char="•"/>
            </a:pPr>
            <a:endParaRPr lang="fr-FR" sz="2000" dirty="0">
              <a:solidFill>
                <a:prstClr val="black"/>
              </a:solidFill>
              <a:cs typeface="Arial" panose="020B0604020202020204" pitchFamily="34" charset="0"/>
            </a:endParaRPr>
          </a:p>
          <a:p>
            <a:pPr marL="285750" lvl="0" indent="-285750" algn="just" defTabSz="914400">
              <a:spcBef>
                <a:spcPts val="0"/>
              </a:spcBef>
              <a:buClrTx/>
              <a:buSzTx/>
              <a:buFont typeface="Arial" panose="020B0604020202020204" pitchFamily="34" charset="0"/>
              <a:buChar char="•"/>
            </a:pPr>
            <a:r>
              <a:rPr lang="fr-FR" sz="2000" dirty="0">
                <a:solidFill>
                  <a:prstClr val="black"/>
                </a:solidFill>
                <a:cs typeface="Arial" panose="020B0604020202020204" pitchFamily="34" charset="0"/>
              </a:rPr>
              <a:t>L’état des lieux montre une forte hétérogénéité de l’offre entre régions sur les plans quantitatif et qualitatif.</a:t>
            </a:r>
          </a:p>
          <a:p>
            <a:endParaRPr lang="fr-FR" dirty="0"/>
          </a:p>
        </p:txBody>
      </p:sp>
      <p:sp>
        <p:nvSpPr>
          <p:cNvPr id="3" name="ZoneTexte 2"/>
          <p:cNvSpPr txBox="1"/>
          <p:nvPr/>
        </p:nvSpPr>
        <p:spPr>
          <a:xfrm>
            <a:off x="8682182" y="6456218"/>
            <a:ext cx="942109" cy="253916"/>
          </a:xfrm>
          <a:prstGeom prst="rect">
            <a:avLst/>
          </a:prstGeom>
          <a:noFill/>
        </p:spPr>
        <p:txBody>
          <a:bodyPr wrap="square" rtlCol="0">
            <a:spAutoFit/>
          </a:bodyPr>
          <a:lstStyle/>
          <a:p>
            <a:r>
              <a:rPr lang="fr-FR" sz="1050" dirty="0"/>
              <a:t>DGOS</a:t>
            </a:r>
          </a:p>
        </p:txBody>
      </p:sp>
    </p:spTree>
    <p:extLst>
      <p:ext uri="{BB962C8B-B14F-4D97-AF65-F5344CB8AC3E}">
        <p14:creationId xmlns:p14="http://schemas.microsoft.com/office/powerpoint/2010/main" val="1281733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9272" y="2013526"/>
            <a:ext cx="9615055" cy="3416320"/>
          </a:xfrm>
          <a:prstGeom prst="rect">
            <a:avLst/>
          </a:prstGeom>
          <a:noFill/>
        </p:spPr>
        <p:txBody>
          <a:bodyPr wrap="square" rtlCol="0">
            <a:spAutoFit/>
          </a:bodyPr>
          <a:lstStyle/>
          <a:p>
            <a:pPr lvl="0"/>
            <a:r>
              <a:rPr lang="fr-FR" sz="2000" dirty="0"/>
              <a:t>■ Décret n° 2022-24 du 11 janvier 2022 relatif aux </a:t>
            </a:r>
            <a:r>
              <a:rPr lang="fr-FR" sz="2000" u="sng" dirty="0"/>
              <a:t>conditions d'implantation </a:t>
            </a:r>
            <a:r>
              <a:rPr lang="fr-FR" sz="2000" dirty="0"/>
              <a:t>de l'activité de soins médicaux et de réadaptation</a:t>
            </a:r>
          </a:p>
          <a:p>
            <a:endParaRPr lang="fr-FR" sz="2000" dirty="0"/>
          </a:p>
          <a:p>
            <a:endParaRPr lang="fr-FR" sz="2000" dirty="0"/>
          </a:p>
          <a:p>
            <a:r>
              <a:rPr lang="fr-FR" sz="2000" dirty="0">
                <a:solidFill>
                  <a:prstClr val="black"/>
                </a:solidFill>
              </a:rPr>
              <a:t>■ </a:t>
            </a:r>
            <a:r>
              <a:rPr lang="fr-FR" sz="2000" dirty="0"/>
              <a:t>Décret n° 2022-25 du 11 janvier 2022 relatif aux </a:t>
            </a:r>
            <a:r>
              <a:rPr lang="fr-FR" sz="2000" u="sng" dirty="0"/>
              <a:t>conditions techniques de fonctionnement </a:t>
            </a:r>
            <a:r>
              <a:rPr lang="fr-FR" sz="2000" dirty="0"/>
              <a:t>de l'activité de soins médicaux et de réadaptation</a:t>
            </a:r>
          </a:p>
          <a:p>
            <a:endParaRPr lang="fr-FR" sz="2000" dirty="0"/>
          </a:p>
          <a:p>
            <a:endParaRPr lang="fr-FR" sz="2000" dirty="0"/>
          </a:p>
          <a:p>
            <a:r>
              <a:rPr lang="fr-FR" sz="2000" dirty="0"/>
              <a:t>Entrée en vigueur au 1</a:t>
            </a:r>
            <a:r>
              <a:rPr lang="fr-FR" sz="2000" baseline="30000" dirty="0"/>
              <a:t>er</a:t>
            </a:r>
            <a:r>
              <a:rPr lang="fr-FR" sz="2000" dirty="0"/>
              <a:t> juin 2023.</a:t>
            </a:r>
          </a:p>
          <a:p>
            <a:endParaRPr lang="fr-FR" b="0" i="0" dirty="0">
              <a:solidFill>
                <a:srgbClr val="4A5E81"/>
              </a:solidFill>
              <a:effectLst/>
              <a:latin typeface="robotoslab"/>
            </a:endParaRPr>
          </a:p>
          <a:p>
            <a:endParaRPr lang="fr-FR" b="0" i="0" dirty="0">
              <a:solidFill>
                <a:srgbClr val="4A5E81"/>
              </a:solidFill>
              <a:effectLst/>
              <a:latin typeface="robotoslab"/>
            </a:endParaRPr>
          </a:p>
        </p:txBody>
      </p:sp>
    </p:spTree>
    <p:extLst>
      <p:ext uri="{BB962C8B-B14F-4D97-AF65-F5344CB8AC3E}">
        <p14:creationId xmlns:p14="http://schemas.microsoft.com/office/powerpoint/2010/main" val="93464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8"/>
          <p:cNvSpPr>
            <a:spLocks noGrp="1"/>
          </p:cNvSpPr>
          <p:nvPr>
            <p:ph type="ftr" sz="quarter" idx="11"/>
          </p:nvPr>
        </p:nvSpPr>
        <p:spPr>
          <a:prstGeom prst="rect">
            <a:avLst/>
          </a:prstGeom>
        </p:spPr>
        <p:txBody>
          <a:bodyPr/>
          <a:lstStyle/>
          <a:p>
            <a:r>
              <a:rPr lang="fr-FR" dirty="0"/>
              <a:t>Direction générale de l’offre de soins</a:t>
            </a:r>
          </a:p>
        </p:txBody>
      </p:sp>
      <p:sp>
        <p:nvSpPr>
          <p:cNvPr id="3" name="Titre 4"/>
          <p:cNvSpPr txBox="1">
            <a:spLocks/>
          </p:cNvSpPr>
          <p:nvPr/>
        </p:nvSpPr>
        <p:spPr bwMode="gray">
          <a:xfrm>
            <a:off x="323273" y="2280239"/>
            <a:ext cx="11212945" cy="53999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800" dirty="0">
              <a:solidFill>
                <a:schemeClr val="tx1"/>
              </a:solidFill>
            </a:endParaRPr>
          </a:p>
        </p:txBody>
      </p:sp>
      <p:sp>
        <p:nvSpPr>
          <p:cNvPr id="5" name="Rectangle à coins arrondis 4"/>
          <p:cNvSpPr/>
          <p:nvPr/>
        </p:nvSpPr>
        <p:spPr>
          <a:xfrm>
            <a:off x="922435" y="1406106"/>
            <a:ext cx="10014620" cy="561190"/>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cs typeface="Arial" panose="020B0604020202020204" pitchFamily="34" charset="0"/>
              </a:rPr>
              <a:t>Renommer l’activité SSR en Activité de « </a:t>
            </a:r>
            <a:r>
              <a:rPr lang="fr-FR" b="1" dirty="0">
                <a:solidFill>
                  <a:schemeClr val="tx1"/>
                </a:solidFill>
                <a:cs typeface="Arial" panose="020B0604020202020204" pitchFamily="34" charset="0"/>
              </a:rPr>
              <a:t>Soins Médicaux et de Réadaptation </a:t>
            </a:r>
            <a:r>
              <a:rPr lang="fr-FR" sz="1100" dirty="0">
                <a:solidFill>
                  <a:schemeClr val="tx1"/>
                </a:solidFill>
                <a:latin typeface="Arial" panose="020B0604020202020204" pitchFamily="34" charset="0"/>
                <a:cs typeface="Arial" panose="020B0604020202020204" pitchFamily="34" charset="0"/>
              </a:rPr>
              <a:t>» </a:t>
            </a:r>
          </a:p>
        </p:txBody>
      </p:sp>
      <p:sp>
        <p:nvSpPr>
          <p:cNvPr id="6" name="ZoneTexte 5"/>
          <p:cNvSpPr txBox="1"/>
          <p:nvPr/>
        </p:nvSpPr>
        <p:spPr>
          <a:xfrm>
            <a:off x="1616947" y="487771"/>
            <a:ext cx="7358195" cy="523220"/>
          </a:xfrm>
          <a:prstGeom prst="rect">
            <a:avLst/>
          </a:prstGeom>
          <a:noFill/>
        </p:spPr>
        <p:txBody>
          <a:bodyPr wrap="square" rtlCol="0" anchor="ctr">
            <a:spAutoFit/>
          </a:bodyPr>
          <a:lstStyle/>
          <a:p>
            <a:pPr algn="ctr"/>
            <a:r>
              <a:rPr lang="fr-FR" sz="2800" dirty="0">
                <a:solidFill>
                  <a:srgbClr val="00B0F0"/>
                </a:solidFill>
                <a:cs typeface="Arial" panose="020B0604020202020204" pitchFamily="34" charset="0"/>
              </a:rPr>
              <a:t>2. Les principales évolutions</a:t>
            </a:r>
          </a:p>
        </p:txBody>
      </p:sp>
      <p:sp>
        <p:nvSpPr>
          <p:cNvPr id="8" name="Rectangle à coins arrondis 7"/>
          <p:cNvSpPr/>
          <p:nvPr/>
        </p:nvSpPr>
        <p:spPr>
          <a:xfrm>
            <a:off x="648335" y="2363210"/>
            <a:ext cx="1937225" cy="561190"/>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Créer la mention </a:t>
            </a:r>
          </a:p>
          <a:p>
            <a:pPr algn="ctr"/>
            <a:r>
              <a:rPr lang="fr-FR" b="1" dirty="0">
                <a:solidFill>
                  <a:schemeClr val="tx1"/>
                </a:solidFill>
                <a:latin typeface="Arial" panose="020B0604020202020204" pitchFamily="34" charset="0"/>
                <a:cs typeface="Arial" panose="020B0604020202020204" pitchFamily="34" charset="0"/>
              </a:rPr>
              <a:t>« Polyvalent </a:t>
            </a:r>
            <a:r>
              <a:rPr lang="fr-FR" sz="1100" b="1" dirty="0">
                <a:solidFill>
                  <a:schemeClr val="tx1"/>
                </a:solidFill>
                <a:latin typeface="Arial" panose="020B0604020202020204" pitchFamily="34" charset="0"/>
                <a:cs typeface="Arial" panose="020B0604020202020204" pitchFamily="34" charset="0"/>
              </a:rPr>
              <a:t>»</a:t>
            </a:r>
          </a:p>
        </p:txBody>
      </p:sp>
      <p:sp>
        <p:nvSpPr>
          <p:cNvPr id="9" name="Rectangle à coins arrondis 8"/>
          <p:cNvSpPr/>
          <p:nvPr/>
        </p:nvSpPr>
        <p:spPr>
          <a:xfrm>
            <a:off x="8765154" y="2410916"/>
            <a:ext cx="2595418" cy="561190"/>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Créer la mention </a:t>
            </a:r>
          </a:p>
          <a:p>
            <a:pPr algn="ctr"/>
            <a:r>
              <a:rPr lang="fr-FR" b="1" dirty="0">
                <a:solidFill>
                  <a:schemeClr val="tx1"/>
                </a:solidFill>
                <a:latin typeface="Arial" panose="020B0604020202020204" pitchFamily="34" charset="0"/>
                <a:cs typeface="Arial" panose="020B0604020202020204" pitchFamily="34" charset="0"/>
              </a:rPr>
              <a:t>« Pédiatrie » </a:t>
            </a:r>
          </a:p>
        </p:txBody>
      </p:sp>
      <p:sp>
        <p:nvSpPr>
          <p:cNvPr id="10" name="Rectangle à coins arrondis 9"/>
          <p:cNvSpPr/>
          <p:nvPr/>
        </p:nvSpPr>
        <p:spPr>
          <a:xfrm>
            <a:off x="2798308" y="2368246"/>
            <a:ext cx="5791200" cy="692016"/>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Créer la mention </a:t>
            </a:r>
            <a:r>
              <a:rPr lang="fr-FR" b="1" dirty="0">
                <a:solidFill>
                  <a:schemeClr val="tx1"/>
                </a:solidFill>
                <a:latin typeface="Arial" panose="020B0604020202020204" pitchFamily="34" charset="0"/>
                <a:cs typeface="Arial" panose="020B0604020202020204" pitchFamily="34" charset="0"/>
              </a:rPr>
              <a:t>« oncologie » </a:t>
            </a:r>
            <a:r>
              <a:rPr lang="fr-FR" dirty="0">
                <a:solidFill>
                  <a:schemeClr val="tx1"/>
                </a:solidFill>
                <a:latin typeface="Arial" panose="020B0604020202020204" pitchFamily="34" charset="0"/>
                <a:cs typeface="Arial" panose="020B0604020202020204" pitchFamily="34" charset="0"/>
              </a:rPr>
              <a:t>en complément de la mention actuelle « oncologie et </a:t>
            </a:r>
            <a:r>
              <a:rPr lang="fr-FR" dirty="0" err="1">
                <a:solidFill>
                  <a:schemeClr val="tx1"/>
                </a:solidFill>
                <a:latin typeface="Arial" panose="020B0604020202020204" pitchFamily="34" charset="0"/>
                <a:cs typeface="Arial" panose="020B0604020202020204" pitchFamily="34" charset="0"/>
              </a:rPr>
              <a:t>onco-hématologie</a:t>
            </a:r>
            <a:r>
              <a:rPr lang="fr-FR" dirty="0">
                <a:solidFill>
                  <a:schemeClr val="tx1"/>
                </a:solidFill>
                <a:latin typeface="Arial" panose="020B0604020202020204" pitchFamily="34" charset="0"/>
                <a:cs typeface="Arial" panose="020B0604020202020204" pitchFamily="34" charset="0"/>
              </a:rPr>
              <a:t> » </a:t>
            </a:r>
          </a:p>
        </p:txBody>
      </p:sp>
      <p:sp>
        <p:nvSpPr>
          <p:cNvPr id="11" name="Rectangle à coins arrondis 10"/>
          <p:cNvSpPr/>
          <p:nvPr/>
        </p:nvSpPr>
        <p:spPr>
          <a:xfrm>
            <a:off x="323273" y="4891401"/>
            <a:ext cx="11693234" cy="88955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Rendre obligatoire pour l’établissement la </a:t>
            </a:r>
            <a:r>
              <a:rPr lang="fr-FR" b="1" dirty="0">
                <a:solidFill>
                  <a:schemeClr val="tx1"/>
                </a:solidFill>
                <a:latin typeface="Arial" panose="020B0604020202020204" pitchFamily="34" charset="0"/>
                <a:cs typeface="Arial" panose="020B0604020202020204" pitchFamily="34" charset="0"/>
              </a:rPr>
              <a:t>mise à disposition de moyens de prise en charge en Hospitalisation à Temps Partiel et en Hospitalisation Complète</a:t>
            </a:r>
          </a:p>
        </p:txBody>
      </p:sp>
      <p:sp>
        <p:nvSpPr>
          <p:cNvPr id="12" name="Rectangle à coins arrondis 11"/>
          <p:cNvSpPr/>
          <p:nvPr/>
        </p:nvSpPr>
        <p:spPr>
          <a:xfrm>
            <a:off x="323272" y="3495940"/>
            <a:ext cx="11693235" cy="82392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rial" panose="020B0604020202020204" pitchFamily="34" charset="0"/>
                <a:cs typeface="Arial" panose="020B0604020202020204" pitchFamily="34" charset="0"/>
              </a:rPr>
              <a:t>Décrire le soutien que doivent apporter aux autres établissements l’ensemble des structures SSR dans l’évaluation et l’orientation des patients, et préciser le rôle de recours des SSR spécialisés vis-à-vis du polyvalent</a:t>
            </a:r>
          </a:p>
        </p:txBody>
      </p:sp>
    </p:spTree>
    <p:extLst>
      <p:ext uri="{BB962C8B-B14F-4D97-AF65-F5344CB8AC3E}">
        <p14:creationId xmlns:p14="http://schemas.microsoft.com/office/powerpoint/2010/main" val="244563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408D33-5462-4B23-8C59-D62D7B3058F6}"/>
              </a:ext>
            </a:extLst>
          </p:cNvPr>
          <p:cNvSpPr/>
          <p:nvPr/>
        </p:nvSpPr>
        <p:spPr>
          <a:xfrm>
            <a:off x="5616115" y="3476145"/>
            <a:ext cx="4139033" cy="761453"/>
          </a:xfrm>
          <a:prstGeom prst="rect">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dirty="0">
                <a:solidFill>
                  <a:schemeClr val="accent3">
                    <a:lumMod val="50000"/>
                  </a:schemeClr>
                </a:solidFill>
                <a:latin typeface="Arial" panose="020B0604020202020204" pitchFamily="34" charset="0"/>
                <a:cs typeface="Arial" panose="020B0604020202020204" pitchFamily="34" charset="0"/>
              </a:rPr>
              <a:t>Modalité « cancers »</a:t>
            </a:r>
          </a:p>
        </p:txBody>
      </p:sp>
      <p:sp>
        <p:nvSpPr>
          <p:cNvPr id="5" name="Rectangle 4">
            <a:extLst>
              <a:ext uri="{FF2B5EF4-FFF2-40B4-BE49-F238E27FC236}">
                <a16:creationId xmlns:a16="http://schemas.microsoft.com/office/drawing/2014/main" id="{405AEA9A-211D-41EF-BD85-576A38870BD7}"/>
              </a:ext>
            </a:extLst>
          </p:cNvPr>
          <p:cNvSpPr/>
          <p:nvPr/>
        </p:nvSpPr>
        <p:spPr>
          <a:xfrm>
            <a:off x="6012160" y="2462139"/>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Locomoteur</a:t>
            </a:r>
          </a:p>
        </p:txBody>
      </p:sp>
      <p:sp>
        <p:nvSpPr>
          <p:cNvPr id="6" name="Rectangle 5">
            <a:extLst>
              <a:ext uri="{FF2B5EF4-FFF2-40B4-BE49-F238E27FC236}">
                <a16:creationId xmlns:a16="http://schemas.microsoft.com/office/drawing/2014/main" id="{2FBE419F-1004-43EA-A141-169DEAE89AAE}"/>
              </a:ext>
            </a:extLst>
          </p:cNvPr>
          <p:cNvSpPr/>
          <p:nvPr/>
        </p:nvSpPr>
        <p:spPr>
          <a:xfrm>
            <a:off x="6012160" y="996081"/>
            <a:ext cx="3482822" cy="20532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latin typeface="Arial" panose="020B0604020202020204" pitchFamily="34" charset="0"/>
                <a:cs typeface="Arial" panose="020B0604020202020204" pitchFamily="34" charset="0"/>
              </a:rPr>
              <a:t>Polyvalent</a:t>
            </a:r>
          </a:p>
        </p:txBody>
      </p:sp>
      <p:sp>
        <p:nvSpPr>
          <p:cNvPr id="7" name="Rectangle 6">
            <a:extLst>
              <a:ext uri="{FF2B5EF4-FFF2-40B4-BE49-F238E27FC236}">
                <a16:creationId xmlns:a16="http://schemas.microsoft.com/office/drawing/2014/main" id="{FD0BEA1F-B5C5-441C-B424-29E95F0BA0B2}"/>
              </a:ext>
            </a:extLst>
          </p:cNvPr>
          <p:cNvSpPr/>
          <p:nvPr/>
        </p:nvSpPr>
        <p:spPr>
          <a:xfrm>
            <a:off x="6012160" y="2230801"/>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Système nerveux</a:t>
            </a:r>
          </a:p>
        </p:txBody>
      </p:sp>
      <p:sp>
        <p:nvSpPr>
          <p:cNvPr id="8" name="Rectangle 7">
            <a:extLst>
              <a:ext uri="{FF2B5EF4-FFF2-40B4-BE49-F238E27FC236}">
                <a16:creationId xmlns:a16="http://schemas.microsoft.com/office/drawing/2014/main" id="{5E2F2410-4885-42B6-B26E-EA823A28D9FA}"/>
              </a:ext>
            </a:extLst>
          </p:cNvPr>
          <p:cNvSpPr/>
          <p:nvPr/>
        </p:nvSpPr>
        <p:spPr>
          <a:xfrm>
            <a:off x="6012160" y="2703563"/>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Cardio-vasculaire</a:t>
            </a:r>
          </a:p>
        </p:txBody>
      </p:sp>
      <p:sp>
        <p:nvSpPr>
          <p:cNvPr id="9" name="Rectangle 8">
            <a:extLst>
              <a:ext uri="{FF2B5EF4-FFF2-40B4-BE49-F238E27FC236}">
                <a16:creationId xmlns:a16="http://schemas.microsoft.com/office/drawing/2014/main" id="{1CA1B2BE-180A-4E98-8AD3-42A7670CB166}"/>
              </a:ext>
            </a:extLst>
          </p:cNvPr>
          <p:cNvSpPr/>
          <p:nvPr/>
        </p:nvSpPr>
        <p:spPr>
          <a:xfrm>
            <a:off x="6012160" y="2966195"/>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Pneumologie</a:t>
            </a:r>
          </a:p>
        </p:txBody>
      </p:sp>
      <p:sp>
        <p:nvSpPr>
          <p:cNvPr id="10" name="Rectangle 9">
            <a:extLst>
              <a:ext uri="{FF2B5EF4-FFF2-40B4-BE49-F238E27FC236}">
                <a16:creationId xmlns:a16="http://schemas.microsoft.com/office/drawing/2014/main" id="{61C48849-7FB8-4E32-B625-DF425679B13A}"/>
              </a:ext>
            </a:extLst>
          </p:cNvPr>
          <p:cNvSpPr/>
          <p:nvPr/>
        </p:nvSpPr>
        <p:spPr>
          <a:xfrm>
            <a:off x="6012160" y="3220319"/>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Système </a:t>
            </a:r>
            <a:r>
              <a:rPr lang="fr-FR" sz="1000" dirty="0" err="1">
                <a:latin typeface="Arial" panose="020B0604020202020204" pitchFamily="34" charset="0"/>
                <a:cs typeface="Arial" panose="020B0604020202020204" pitchFamily="34" charset="0"/>
              </a:rPr>
              <a:t>dig</a:t>
            </a:r>
            <a:r>
              <a:rPr lang="fr-FR" sz="1000" dirty="0">
                <a:latin typeface="Arial" panose="020B0604020202020204" pitchFamily="34" charset="0"/>
                <a:cs typeface="Arial" panose="020B0604020202020204" pitchFamily="34" charset="0"/>
              </a:rPr>
              <a:t>., </a:t>
            </a:r>
            <a:r>
              <a:rPr lang="fr-FR" sz="1000" dirty="0" err="1">
                <a:latin typeface="Arial" panose="020B0604020202020204" pitchFamily="34" charset="0"/>
                <a:cs typeface="Arial" panose="020B0604020202020204" pitchFamily="34" charset="0"/>
              </a:rPr>
              <a:t>endoc</a:t>
            </a:r>
            <a:r>
              <a:rPr lang="fr-FR" sz="1000" dirty="0">
                <a:latin typeface="Arial" panose="020B0604020202020204" pitchFamily="34" charset="0"/>
                <a:cs typeface="Arial" panose="020B0604020202020204" pitchFamily="34" charset="0"/>
              </a:rPr>
              <a:t>., </a:t>
            </a:r>
            <a:r>
              <a:rPr lang="fr-FR" sz="1000" dirty="0" err="1">
                <a:latin typeface="Arial" panose="020B0604020202020204" pitchFamily="34" charset="0"/>
                <a:cs typeface="Arial" panose="020B0604020202020204" pitchFamily="34" charset="0"/>
              </a:rPr>
              <a:t>diabét</a:t>
            </a:r>
            <a:r>
              <a:rPr lang="fr-FR" sz="1000" dirty="0">
                <a:latin typeface="Arial" panose="020B0604020202020204" pitchFamily="34" charset="0"/>
                <a:cs typeface="Arial" panose="020B0604020202020204" pitchFamily="34" charset="0"/>
              </a:rPr>
              <a:t>. et nutrition</a:t>
            </a:r>
          </a:p>
        </p:txBody>
      </p:sp>
      <p:sp>
        <p:nvSpPr>
          <p:cNvPr id="11" name="Rectangle 10">
            <a:extLst>
              <a:ext uri="{FF2B5EF4-FFF2-40B4-BE49-F238E27FC236}">
                <a16:creationId xmlns:a16="http://schemas.microsoft.com/office/drawing/2014/main" id="{514434DB-FAF2-4533-ABFA-F79E7A52DEA2}"/>
              </a:ext>
            </a:extLst>
          </p:cNvPr>
          <p:cNvSpPr/>
          <p:nvPr/>
        </p:nvSpPr>
        <p:spPr>
          <a:xfrm>
            <a:off x="6012160" y="3696349"/>
            <a:ext cx="3482822" cy="20532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latin typeface="Arial" panose="020B0604020202020204" pitchFamily="34" charset="0"/>
                <a:cs typeface="Arial" panose="020B0604020202020204" pitchFamily="34" charset="0"/>
              </a:rPr>
              <a:t>Oncologie</a:t>
            </a:r>
          </a:p>
        </p:txBody>
      </p:sp>
      <p:sp>
        <p:nvSpPr>
          <p:cNvPr id="12" name="Rectangle 11">
            <a:extLst>
              <a:ext uri="{FF2B5EF4-FFF2-40B4-BE49-F238E27FC236}">
                <a16:creationId xmlns:a16="http://schemas.microsoft.com/office/drawing/2014/main" id="{F60F8B47-FE97-4795-94F7-90C705EC464D}"/>
              </a:ext>
            </a:extLst>
          </p:cNvPr>
          <p:cNvSpPr/>
          <p:nvPr/>
        </p:nvSpPr>
        <p:spPr>
          <a:xfrm>
            <a:off x="6012160" y="3919179"/>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Oncologie et hématologie</a:t>
            </a:r>
          </a:p>
        </p:txBody>
      </p:sp>
      <p:sp>
        <p:nvSpPr>
          <p:cNvPr id="13" name="Rectangle 12">
            <a:extLst>
              <a:ext uri="{FF2B5EF4-FFF2-40B4-BE49-F238E27FC236}">
                <a16:creationId xmlns:a16="http://schemas.microsoft.com/office/drawing/2014/main" id="{E2564597-ED54-4E8F-9FEF-23AD2B41CAD5}"/>
              </a:ext>
            </a:extLst>
          </p:cNvPr>
          <p:cNvSpPr/>
          <p:nvPr/>
        </p:nvSpPr>
        <p:spPr>
          <a:xfrm>
            <a:off x="6012160" y="4200417"/>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Brûlés</a:t>
            </a:r>
          </a:p>
        </p:txBody>
      </p:sp>
      <p:sp>
        <p:nvSpPr>
          <p:cNvPr id="14" name="Rectangle 13">
            <a:extLst>
              <a:ext uri="{FF2B5EF4-FFF2-40B4-BE49-F238E27FC236}">
                <a16:creationId xmlns:a16="http://schemas.microsoft.com/office/drawing/2014/main" id="{510C8EAC-1A5B-49C1-9047-2C3864F0A189}"/>
              </a:ext>
            </a:extLst>
          </p:cNvPr>
          <p:cNvSpPr/>
          <p:nvPr/>
        </p:nvSpPr>
        <p:spPr>
          <a:xfrm>
            <a:off x="6012160" y="1237505"/>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Gériatrie</a:t>
            </a:r>
          </a:p>
        </p:txBody>
      </p:sp>
      <p:sp>
        <p:nvSpPr>
          <p:cNvPr id="15" name="Flèche : haut 16">
            <a:extLst>
              <a:ext uri="{FF2B5EF4-FFF2-40B4-BE49-F238E27FC236}">
                <a16:creationId xmlns:a16="http://schemas.microsoft.com/office/drawing/2014/main" id="{667040F2-1E8F-4155-94AC-575ED81450F7}"/>
              </a:ext>
            </a:extLst>
          </p:cNvPr>
          <p:cNvSpPr/>
          <p:nvPr/>
        </p:nvSpPr>
        <p:spPr>
          <a:xfrm rot="10800000">
            <a:off x="5615035" y="3711467"/>
            <a:ext cx="303943" cy="442265"/>
          </a:xfrm>
          <a:prstGeom prst="upArrow">
            <a:avLst/>
          </a:prstGeom>
          <a:solidFill>
            <a:schemeClr val="accent3">
              <a:lumMod val="20000"/>
              <a:lumOff val="8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accent3">
                  <a:lumMod val="50000"/>
                </a:schemeClr>
              </a:solidFill>
              <a:latin typeface="Arial" panose="020B0604020202020204" pitchFamily="34" charset="0"/>
              <a:cs typeface="Arial" panose="020B0604020202020204" pitchFamily="34" charset="0"/>
            </a:endParaRPr>
          </a:p>
        </p:txBody>
      </p:sp>
      <p:cxnSp>
        <p:nvCxnSpPr>
          <p:cNvPr id="16" name="Connecteur droit 15"/>
          <p:cNvCxnSpPr>
            <a:stCxn id="35" idx="3"/>
            <a:endCxn id="14" idx="1"/>
          </p:cNvCxnSpPr>
          <p:nvPr/>
        </p:nvCxnSpPr>
        <p:spPr>
          <a:xfrm>
            <a:off x="5894582" y="1340169"/>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29" idx="3"/>
            <a:endCxn id="7" idx="1"/>
          </p:cNvCxnSpPr>
          <p:nvPr/>
        </p:nvCxnSpPr>
        <p:spPr>
          <a:xfrm>
            <a:off x="5894582" y="2333465"/>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28" idx="3"/>
            <a:endCxn id="5" idx="1"/>
          </p:cNvCxnSpPr>
          <p:nvPr/>
        </p:nvCxnSpPr>
        <p:spPr>
          <a:xfrm>
            <a:off x="5894582" y="2564803"/>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30" idx="3"/>
            <a:endCxn id="8" idx="1"/>
          </p:cNvCxnSpPr>
          <p:nvPr/>
        </p:nvCxnSpPr>
        <p:spPr>
          <a:xfrm>
            <a:off x="5894582" y="2806227"/>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31" idx="3"/>
            <a:endCxn id="9" idx="1"/>
          </p:cNvCxnSpPr>
          <p:nvPr/>
        </p:nvCxnSpPr>
        <p:spPr>
          <a:xfrm>
            <a:off x="5894582" y="3068859"/>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32" idx="3"/>
            <a:endCxn id="10" idx="1"/>
          </p:cNvCxnSpPr>
          <p:nvPr/>
        </p:nvCxnSpPr>
        <p:spPr>
          <a:xfrm>
            <a:off x="5894582" y="3322983"/>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33" idx="3"/>
            <a:endCxn id="12" idx="1"/>
          </p:cNvCxnSpPr>
          <p:nvPr/>
        </p:nvCxnSpPr>
        <p:spPr>
          <a:xfrm>
            <a:off x="5894582" y="4021843"/>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34" idx="3"/>
            <a:endCxn id="13" idx="1"/>
          </p:cNvCxnSpPr>
          <p:nvPr/>
        </p:nvCxnSpPr>
        <p:spPr>
          <a:xfrm>
            <a:off x="5894582" y="4303081"/>
            <a:ext cx="117578"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1C48849-7FB8-4E32-B625-DF425679B13A}"/>
              </a:ext>
            </a:extLst>
          </p:cNvPr>
          <p:cNvSpPr/>
          <p:nvPr/>
        </p:nvSpPr>
        <p:spPr>
          <a:xfrm>
            <a:off x="2007307" y="5173441"/>
            <a:ext cx="2048131" cy="562636"/>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Mention existante</a:t>
            </a:r>
          </a:p>
        </p:txBody>
      </p:sp>
      <p:sp>
        <p:nvSpPr>
          <p:cNvPr id="25" name="Rectangle 24">
            <a:extLst>
              <a:ext uri="{FF2B5EF4-FFF2-40B4-BE49-F238E27FC236}">
                <a16:creationId xmlns:a16="http://schemas.microsoft.com/office/drawing/2014/main" id="{510C8EAC-1A5B-49C1-9047-2C3864F0A189}"/>
              </a:ext>
            </a:extLst>
          </p:cNvPr>
          <p:cNvSpPr/>
          <p:nvPr/>
        </p:nvSpPr>
        <p:spPr>
          <a:xfrm>
            <a:off x="4153171" y="5173441"/>
            <a:ext cx="2048131" cy="5338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latin typeface="Arial" panose="020B0604020202020204" pitchFamily="34" charset="0"/>
                <a:cs typeface="Arial" panose="020B0604020202020204" pitchFamily="34" charset="0"/>
              </a:rPr>
              <a:t>Nouvelle mention</a:t>
            </a:r>
          </a:p>
        </p:txBody>
      </p:sp>
      <p:sp>
        <p:nvSpPr>
          <p:cNvPr id="26" name="ZoneTexte 25"/>
          <p:cNvSpPr txBox="1"/>
          <p:nvPr/>
        </p:nvSpPr>
        <p:spPr>
          <a:xfrm>
            <a:off x="2225327" y="743956"/>
            <a:ext cx="4341419" cy="246221"/>
          </a:xfrm>
          <a:prstGeom prst="rect">
            <a:avLst/>
          </a:prstGeom>
          <a:solidFill>
            <a:schemeClr val="bg1">
              <a:lumMod val="85000"/>
            </a:schemeClr>
          </a:solidFill>
          <a:ln w="12700">
            <a:noFill/>
          </a:ln>
        </p:spPr>
        <p:txBody>
          <a:bodyPr wrap="square" rtlCol="0">
            <a:spAutoFit/>
          </a:bodyPr>
          <a:lstStyle/>
          <a:p>
            <a:pPr algn="ctr"/>
            <a:r>
              <a:rPr lang="fr-FR" sz="1000" dirty="0">
                <a:latin typeface="Arial" panose="020B0604020202020204" pitchFamily="34" charset="0"/>
                <a:cs typeface="Arial" panose="020B0604020202020204" pitchFamily="34" charset="0"/>
              </a:rPr>
              <a:t>Ancien</a:t>
            </a:r>
          </a:p>
        </p:txBody>
      </p:sp>
      <p:sp>
        <p:nvSpPr>
          <p:cNvPr id="27" name="ZoneTexte 26"/>
          <p:cNvSpPr txBox="1"/>
          <p:nvPr/>
        </p:nvSpPr>
        <p:spPr>
          <a:xfrm>
            <a:off x="5508103" y="724461"/>
            <a:ext cx="4341419" cy="246221"/>
          </a:xfrm>
          <a:prstGeom prst="rect">
            <a:avLst/>
          </a:prstGeom>
          <a:solidFill>
            <a:schemeClr val="bg1">
              <a:lumMod val="85000"/>
            </a:schemeClr>
          </a:solidFill>
          <a:ln w="12700">
            <a:noFill/>
          </a:ln>
        </p:spPr>
        <p:txBody>
          <a:bodyPr wrap="square" rtlCol="0">
            <a:spAutoFit/>
          </a:bodyPr>
          <a:lstStyle/>
          <a:p>
            <a:pPr algn="ctr"/>
            <a:r>
              <a:rPr lang="fr-FR" sz="1000" dirty="0">
                <a:latin typeface="Arial" panose="020B0604020202020204" pitchFamily="34" charset="0"/>
                <a:cs typeface="Arial" panose="020B0604020202020204" pitchFamily="34" charset="0"/>
              </a:rPr>
              <a:t>Nouveau</a:t>
            </a:r>
          </a:p>
        </p:txBody>
      </p:sp>
      <p:sp>
        <p:nvSpPr>
          <p:cNvPr id="28" name="Rectangle 27">
            <a:extLst>
              <a:ext uri="{FF2B5EF4-FFF2-40B4-BE49-F238E27FC236}">
                <a16:creationId xmlns:a16="http://schemas.microsoft.com/office/drawing/2014/main" id="{405AEA9A-211D-41EF-BD85-576A38870BD7}"/>
              </a:ext>
            </a:extLst>
          </p:cNvPr>
          <p:cNvSpPr/>
          <p:nvPr/>
        </p:nvSpPr>
        <p:spPr>
          <a:xfrm>
            <a:off x="2411760" y="2462139"/>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de l’appareil locomoteur</a:t>
            </a:r>
          </a:p>
        </p:txBody>
      </p:sp>
      <p:sp>
        <p:nvSpPr>
          <p:cNvPr id="29" name="Rectangle 28">
            <a:extLst>
              <a:ext uri="{FF2B5EF4-FFF2-40B4-BE49-F238E27FC236}">
                <a16:creationId xmlns:a16="http://schemas.microsoft.com/office/drawing/2014/main" id="{FD0BEA1F-B5C5-441C-B424-29E95F0BA0B2}"/>
              </a:ext>
            </a:extLst>
          </p:cNvPr>
          <p:cNvSpPr/>
          <p:nvPr/>
        </p:nvSpPr>
        <p:spPr>
          <a:xfrm>
            <a:off x="2411760" y="2230801"/>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du système nerveux</a:t>
            </a:r>
          </a:p>
        </p:txBody>
      </p:sp>
      <p:sp>
        <p:nvSpPr>
          <p:cNvPr id="30" name="Rectangle 29">
            <a:extLst>
              <a:ext uri="{FF2B5EF4-FFF2-40B4-BE49-F238E27FC236}">
                <a16:creationId xmlns:a16="http://schemas.microsoft.com/office/drawing/2014/main" id="{5E2F2410-4885-42B6-B26E-EA823A28D9FA}"/>
              </a:ext>
            </a:extLst>
          </p:cNvPr>
          <p:cNvSpPr/>
          <p:nvPr/>
        </p:nvSpPr>
        <p:spPr>
          <a:xfrm>
            <a:off x="2411760" y="2703563"/>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cardio-vasculaires</a:t>
            </a:r>
          </a:p>
        </p:txBody>
      </p:sp>
      <p:sp>
        <p:nvSpPr>
          <p:cNvPr id="31" name="Rectangle 30">
            <a:extLst>
              <a:ext uri="{FF2B5EF4-FFF2-40B4-BE49-F238E27FC236}">
                <a16:creationId xmlns:a16="http://schemas.microsoft.com/office/drawing/2014/main" id="{1CA1B2BE-180A-4E98-8AD3-42A7670CB166}"/>
              </a:ext>
            </a:extLst>
          </p:cNvPr>
          <p:cNvSpPr/>
          <p:nvPr/>
        </p:nvSpPr>
        <p:spPr>
          <a:xfrm>
            <a:off x="2411760" y="2966195"/>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respiratoires</a:t>
            </a:r>
          </a:p>
        </p:txBody>
      </p:sp>
      <p:sp>
        <p:nvSpPr>
          <p:cNvPr id="32" name="Rectangle 31">
            <a:extLst>
              <a:ext uri="{FF2B5EF4-FFF2-40B4-BE49-F238E27FC236}">
                <a16:creationId xmlns:a16="http://schemas.microsoft.com/office/drawing/2014/main" id="{61C48849-7FB8-4E32-B625-DF425679B13A}"/>
              </a:ext>
            </a:extLst>
          </p:cNvPr>
          <p:cNvSpPr/>
          <p:nvPr/>
        </p:nvSpPr>
        <p:spPr>
          <a:xfrm>
            <a:off x="2411760" y="3220319"/>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des  SDME</a:t>
            </a:r>
          </a:p>
        </p:txBody>
      </p:sp>
      <p:sp>
        <p:nvSpPr>
          <p:cNvPr id="33" name="Rectangle 32">
            <a:extLst>
              <a:ext uri="{FF2B5EF4-FFF2-40B4-BE49-F238E27FC236}">
                <a16:creationId xmlns:a16="http://schemas.microsoft.com/office/drawing/2014/main" id="{F60F8B47-FE97-4795-94F7-90C705EC464D}"/>
              </a:ext>
            </a:extLst>
          </p:cNvPr>
          <p:cNvSpPr/>
          <p:nvPr/>
        </p:nvSpPr>
        <p:spPr>
          <a:xfrm>
            <a:off x="2411760" y="3919179"/>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a:t>
            </a:r>
            <a:r>
              <a:rPr lang="fr-FR" sz="1000" dirty="0" err="1">
                <a:latin typeface="Arial" panose="020B0604020202020204" pitchFamily="34" charset="0"/>
                <a:cs typeface="Arial" panose="020B0604020202020204" pitchFamily="34" charset="0"/>
              </a:rPr>
              <a:t>onco</a:t>
            </a:r>
            <a:r>
              <a:rPr lang="fr-FR" sz="1000" dirty="0">
                <a:latin typeface="Arial" panose="020B0604020202020204" pitchFamily="34" charset="0"/>
                <a:cs typeface="Arial" panose="020B0604020202020204" pitchFamily="34" charset="0"/>
              </a:rPr>
              <a:t>-hématologiques</a:t>
            </a:r>
          </a:p>
        </p:txBody>
      </p:sp>
      <p:sp>
        <p:nvSpPr>
          <p:cNvPr id="34" name="Rectangle 33">
            <a:extLst>
              <a:ext uri="{FF2B5EF4-FFF2-40B4-BE49-F238E27FC236}">
                <a16:creationId xmlns:a16="http://schemas.microsoft.com/office/drawing/2014/main" id="{E2564597-ED54-4E8F-9FEF-23AD2B41CAD5}"/>
              </a:ext>
            </a:extLst>
          </p:cNvPr>
          <p:cNvSpPr/>
          <p:nvPr/>
        </p:nvSpPr>
        <p:spPr>
          <a:xfrm>
            <a:off x="2411760" y="4200417"/>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des brûlés</a:t>
            </a:r>
          </a:p>
        </p:txBody>
      </p:sp>
      <p:sp>
        <p:nvSpPr>
          <p:cNvPr id="35" name="Rectangle 34">
            <a:extLst>
              <a:ext uri="{FF2B5EF4-FFF2-40B4-BE49-F238E27FC236}">
                <a16:creationId xmlns:a16="http://schemas.microsoft.com/office/drawing/2014/main" id="{510C8EAC-1A5B-49C1-9047-2C3864F0A189}"/>
              </a:ext>
            </a:extLst>
          </p:cNvPr>
          <p:cNvSpPr/>
          <p:nvPr/>
        </p:nvSpPr>
        <p:spPr>
          <a:xfrm>
            <a:off x="2411760" y="1237505"/>
            <a:ext cx="3482822" cy="205327"/>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Arial" panose="020B0604020202020204" pitchFamily="34" charset="0"/>
                <a:cs typeface="Arial" panose="020B0604020202020204" pitchFamily="34" charset="0"/>
              </a:rPr>
              <a:t>Affections de la PAPD</a:t>
            </a:r>
          </a:p>
        </p:txBody>
      </p:sp>
      <p:sp>
        <p:nvSpPr>
          <p:cNvPr id="36" name="Rectangle 35">
            <a:extLst>
              <a:ext uri="{FF2B5EF4-FFF2-40B4-BE49-F238E27FC236}">
                <a16:creationId xmlns:a16="http://schemas.microsoft.com/office/drawing/2014/main" id="{7B408D33-5462-4B23-8C59-D62D7B3058F6}"/>
              </a:ext>
            </a:extLst>
          </p:cNvPr>
          <p:cNvSpPr/>
          <p:nvPr/>
        </p:nvSpPr>
        <p:spPr>
          <a:xfrm>
            <a:off x="5616115" y="1490315"/>
            <a:ext cx="4139033" cy="783062"/>
          </a:xfrm>
          <a:prstGeom prst="rect">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dirty="0">
                <a:solidFill>
                  <a:schemeClr val="accent3">
                    <a:lumMod val="50000"/>
                  </a:schemeClr>
                </a:solidFill>
                <a:latin typeface="Arial" panose="020B0604020202020204" pitchFamily="34" charset="0"/>
                <a:cs typeface="Arial" panose="020B0604020202020204" pitchFamily="34" charset="0"/>
              </a:rPr>
              <a:t>Modalité « pédiatrie »</a:t>
            </a:r>
          </a:p>
        </p:txBody>
      </p:sp>
      <p:sp>
        <p:nvSpPr>
          <p:cNvPr id="37" name="Rectangle 36">
            <a:extLst>
              <a:ext uri="{FF2B5EF4-FFF2-40B4-BE49-F238E27FC236}">
                <a16:creationId xmlns:a16="http://schemas.microsoft.com/office/drawing/2014/main" id="{514434DB-FAF2-4533-ABFA-F79E7A52DEA2}"/>
              </a:ext>
            </a:extLst>
          </p:cNvPr>
          <p:cNvSpPr/>
          <p:nvPr/>
        </p:nvSpPr>
        <p:spPr>
          <a:xfrm>
            <a:off x="6012160" y="1703501"/>
            <a:ext cx="3482822" cy="20532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latin typeface="Arial" panose="020B0604020202020204" pitchFamily="34" charset="0"/>
                <a:cs typeface="Arial" panose="020B0604020202020204" pitchFamily="34" charset="0"/>
              </a:rPr>
              <a:t>Enfants et adolescents</a:t>
            </a:r>
          </a:p>
        </p:txBody>
      </p:sp>
      <p:sp>
        <p:nvSpPr>
          <p:cNvPr id="38" name="Rectangle 37">
            <a:extLst>
              <a:ext uri="{FF2B5EF4-FFF2-40B4-BE49-F238E27FC236}">
                <a16:creationId xmlns:a16="http://schemas.microsoft.com/office/drawing/2014/main" id="{F60F8B47-FE97-4795-94F7-90C705EC464D}"/>
              </a:ext>
            </a:extLst>
          </p:cNvPr>
          <p:cNvSpPr/>
          <p:nvPr/>
        </p:nvSpPr>
        <p:spPr>
          <a:xfrm>
            <a:off x="6012160" y="1930069"/>
            <a:ext cx="3482822" cy="20532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bg1"/>
                </a:solidFill>
                <a:latin typeface="Arial" panose="020B0604020202020204" pitchFamily="34" charset="0"/>
                <a:cs typeface="Arial" panose="020B0604020202020204" pitchFamily="34" charset="0"/>
              </a:rPr>
              <a:t>Jeunes enfants, enfants et adolescents</a:t>
            </a:r>
          </a:p>
        </p:txBody>
      </p:sp>
      <p:sp>
        <p:nvSpPr>
          <p:cNvPr id="39" name="Flèche : haut 16">
            <a:extLst>
              <a:ext uri="{FF2B5EF4-FFF2-40B4-BE49-F238E27FC236}">
                <a16:creationId xmlns:a16="http://schemas.microsoft.com/office/drawing/2014/main" id="{667040F2-1E8F-4155-94AC-575ED81450F7}"/>
              </a:ext>
            </a:extLst>
          </p:cNvPr>
          <p:cNvSpPr/>
          <p:nvPr/>
        </p:nvSpPr>
        <p:spPr>
          <a:xfrm rot="10800000">
            <a:off x="5615036" y="1713745"/>
            <a:ext cx="303941" cy="492494"/>
          </a:xfrm>
          <a:prstGeom prst="upArrow">
            <a:avLst/>
          </a:prstGeom>
          <a:solidFill>
            <a:schemeClr val="accent3">
              <a:lumMod val="20000"/>
              <a:lumOff val="8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accent3">
                  <a:lumMod val="50000"/>
                </a:schemeClr>
              </a:solidFill>
              <a:latin typeface="Arial" panose="020B0604020202020204" pitchFamily="34" charset="0"/>
              <a:cs typeface="Arial" panose="020B0604020202020204" pitchFamily="34" charset="0"/>
            </a:endParaRPr>
          </a:p>
        </p:txBody>
      </p:sp>
      <p:sp>
        <p:nvSpPr>
          <p:cNvPr id="40" name="Rectangle 39"/>
          <p:cNvSpPr/>
          <p:nvPr/>
        </p:nvSpPr>
        <p:spPr>
          <a:xfrm>
            <a:off x="591127" y="169501"/>
            <a:ext cx="5105280" cy="43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Evolutions des mentions SSR</a:t>
            </a:r>
          </a:p>
        </p:txBody>
      </p:sp>
      <p:sp>
        <p:nvSpPr>
          <p:cNvPr id="41" name="Espace réservé du pied de page 8"/>
          <p:cNvSpPr>
            <a:spLocks noGrp="1"/>
          </p:cNvSpPr>
          <p:nvPr>
            <p:ph type="ftr" sz="quarter" idx="4294967295"/>
          </p:nvPr>
        </p:nvSpPr>
        <p:spPr>
          <a:xfrm>
            <a:off x="7037838" y="6358535"/>
            <a:ext cx="4378308" cy="360000"/>
          </a:xfrm>
          <a:prstGeom prst="rect">
            <a:avLst/>
          </a:prstGeom>
        </p:spPr>
        <p:txBody>
          <a:bodyPr/>
          <a:lstStyle/>
          <a:p>
            <a:r>
              <a:rPr lang="fr-FR" dirty="0"/>
              <a:t>Direction générale de l’offre de soins</a:t>
            </a:r>
          </a:p>
        </p:txBody>
      </p:sp>
    </p:spTree>
    <p:extLst>
      <p:ext uri="{BB962C8B-B14F-4D97-AF65-F5344CB8AC3E}">
        <p14:creationId xmlns:p14="http://schemas.microsoft.com/office/powerpoint/2010/main" val="3837437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1219170"/>
            <a:fld id="{733122C9-A0B9-462F-8757-0847AD287B63}" type="slidenum">
              <a:rPr lang="fr-FR" sz="1067">
                <a:solidFill>
                  <a:srgbClr val="000000"/>
                </a:solidFill>
                <a:latin typeface="Arial"/>
              </a:rPr>
              <a:pPr defTabSz="1219170"/>
              <a:t>38</a:t>
            </a:fld>
            <a:endParaRPr lang="fr-FR" sz="1067" dirty="0">
              <a:solidFill>
                <a:srgbClr val="000000"/>
              </a:solidFill>
              <a:latin typeface="Arial"/>
            </a:endParaRPr>
          </a:p>
        </p:txBody>
      </p:sp>
      <p:sp>
        <p:nvSpPr>
          <p:cNvPr id="3" name="Espace réservé de la date 2"/>
          <p:cNvSpPr>
            <a:spLocks noGrp="1"/>
          </p:cNvSpPr>
          <p:nvPr>
            <p:ph type="dt" sz="half" idx="2"/>
          </p:nvPr>
        </p:nvSpPr>
        <p:spPr/>
        <p:txBody>
          <a:bodyPr/>
          <a:lstStyle/>
          <a:p>
            <a:pPr defTabSz="1219170"/>
            <a:fld id="{5E6183FC-BA60-7C49-ABF3-B50982741576}" type="datetime1">
              <a:rPr lang="fr-FR" sz="1067" cap="all">
                <a:solidFill>
                  <a:srgbClr val="000000"/>
                </a:solidFill>
                <a:latin typeface="Arial"/>
              </a:rPr>
              <a:pPr defTabSz="1219170"/>
              <a:t>22/04/2026</a:t>
            </a:fld>
            <a:endParaRPr lang="fr-FR" sz="1067" cap="all" dirty="0">
              <a:solidFill>
                <a:srgbClr val="000000"/>
              </a:solidFill>
              <a:latin typeface="Arial"/>
            </a:endParaRPr>
          </a:p>
        </p:txBody>
      </p:sp>
      <p:sp>
        <p:nvSpPr>
          <p:cNvPr id="5" name="Titre 4"/>
          <p:cNvSpPr>
            <a:spLocks noGrp="1"/>
          </p:cNvSpPr>
          <p:nvPr>
            <p:ph type="title"/>
          </p:nvPr>
        </p:nvSpPr>
        <p:spPr/>
        <p:txBody>
          <a:bodyPr>
            <a:normAutofit fontScale="90000"/>
          </a:bodyPr>
          <a:lstStyle/>
          <a:p>
            <a:r>
              <a:rPr lang="fr-FR" dirty="0"/>
              <a:t>Cartographie des ressources obligatoires et de l’organisation des soins, par mention</a:t>
            </a:r>
          </a:p>
        </p:txBody>
      </p:sp>
      <p:sp>
        <p:nvSpPr>
          <p:cNvPr id="9" name="Espace réservé du pied de page 8"/>
          <p:cNvSpPr>
            <a:spLocks noGrp="1"/>
          </p:cNvSpPr>
          <p:nvPr>
            <p:ph type="ftr" sz="quarter" idx="3"/>
          </p:nvPr>
        </p:nvSpPr>
        <p:spPr/>
        <p:txBody>
          <a:bodyPr/>
          <a:lstStyle/>
          <a:p>
            <a:pPr defTabSz="1219170"/>
            <a:r>
              <a:rPr lang="fr-FR">
                <a:solidFill>
                  <a:srgbClr val="000000"/>
                </a:solidFill>
                <a:latin typeface="Arial"/>
              </a:rPr>
              <a:t>Direction générale de l’offre de soins</a:t>
            </a:r>
            <a:endParaRPr lang="fr-FR" dirty="0">
              <a:solidFill>
                <a:srgbClr val="000000"/>
              </a:solidFill>
              <a:latin typeface="Arial"/>
            </a:endParaRPr>
          </a:p>
        </p:txBody>
      </p:sp>
      <p:graphicFrame>
        <p:nvGraphicFramePr>
          <p:cNvPr id="53" name="Tableau 52"/>
          <p:cNvGraphicFramePr>
            <a:graphicFrameLocks noGrp="1"/>
          </p:cNvGraphicFramePr>
          <p:nvPr/>
        </p:nvGraphicFramePr>
        <p:xfrm>
          <a:off x="426172" y="1787685"/>
          <a:ext cx="11329255" cy="4616461"/>
        </p:xfrm>
        <a:graphic>
          <a:graphicData uri="http://schemas.openxmlformats.org/drawingml/2006/table">
            <a:tbl>
              <a:tblPr firstRow="1" bandRow="1"/>
              <a:tblGrid>
                <a:gridCol w="3209505">
                  <a:extLst>
                    <a:ext uri="{9D8B030D-6E8A-4147-A177-3AD203B41FA5}">
                      <a16:colId xmlns:a16="http://schemas.microsoft.com/office/drawing/2014/main" val="3656660458"/>
                    </a:ext>
                  </a:extLst>
                </a:gridCol>
                <a:gridCol w="481425">
                  <a:extLst>
                    <a:ext uri="{9D8B030D-6E8A-4147-A177-3AD203B41FA5}">
                      <a16:colId xmlns:a16="http://schemas.microsoft.com/office/drawing/2014/main" val="2564836115"/>
                    </a:ext>
                  </a:extLst>
                </a:gridCol>
                <a:gridCol w="481425">
                  <a:extLst>
                    <a:ext uri="{9D8B030D-6E8A-4147-A177-3AD203B41FA5}">
                      <a16:colId xmlns:a16="http://schemas.microsoft.com/office/drawing/2014/main" val="819925554"/>
                    </a:ext>
                  </a:extLst>
                </a:gridCol>
                <a:gridCol w="481425">
                  <a:extLst>
                    <a:ext uri="{9D8B030D-6E8A-4147-A177-3AD203B41FA5}">
                      <a16:colId xmlns:a16="http://schemas.microsoft.com/office/drawing/2014/main" val="2382743467"/>
                    </a:ext>
                  </a:extLst>
                </a:gridCol>
                <a:gridCol w="481425">
                  <a:extLst>
                    <a:ext uri="{9D8B030D-6E8A-4147-A177-3AD203B41FA5}">
                      <a16:colId xmlns:a16="http://schemas.microsoft.com/office/drawing/2014/main" val="3925603882"/>
                    </a:ext>
                  </a:extLst>
                </a:gridCol>
                <a:gridCol w="481425">
                  <a:extLst>
                    <a:ext uri="{9D8B030D-6E8A-4147-A177-3AD203B41FA5}">
                      <a16:colId xmlns:a16="http://schemas.microsoft.com/office/drawing/2014/main" val="1371248552"/>
                    </a:ext>
                  </a:extLst>
                </a:gridCol>
                <a:gridCol w="481425">
                  <a:extLst>
                    <a:ext uri="{9D8B030D-6E8A-4147-A177-3AD203B41FA5}">
                      <a16:colId xmlns:a16="http://schemas.microsoft.com/office/drawing/2014/main" val="1054841859"/>
                    </a:ext>
                  </a:extLst>
                </a:gridCol>
                <a:gridCol w="481425">
                  <a:extLst>
                    <a:ext uri="{9D8B030D-6E8A-4147-A177-3AD203B41FA5}">
                      <a16:colId xmlns:a16="http://schemas.microsoft.com/office/drawing/2014/main" val="2092655424"/>
                    </a:ext>
                  </a:extLst>
                </a:gridCol>
                <a:gridCol w="481425">
                  <a:extLst>
                    <a:ext uri="{9D8B030D-6E8A-4147-A177-3AD203B41FA5}">
                      <a16:colId xmlns:a16="http://schemas.microsoft.com/office/drawing/2014/main" val="2966062967"/>
                    </a:ext>
                  </a:extLst>
                </a:gridCol>
                <a:gridCol w="481425">
                  <a:extLst>
                    <a:ext uri="{9D8B030D-6E8A-4147-A177-3AD203B41FA5}">
                      <a16:colId xmlns:a16="http://schemas.microsoft.com/office/drawing/2014/main" val="4104989797"/>
                    </a:ext>
                  </a:extLst>
                </a:gridCol>
                <a:gridCol w="1772069">
                  <a:extLst>
                    <a:ext uri="{9D8B030D-6E8A-4147-A177-3AD203B41FA5}">
                      <a16:colId xmlns:a16="http://schemas.microsoft.com/office/drawing/2014/main" val="2892432922"/>
                    </a:ext>
                  </a:extLst>
                </a:gridCol>
                <a:gridCol w="2014856">
                  <a:extLst>
                    <a:ext uri="{9D8B030D-6E8A-4147-A177-3AD203B41FA5}">
                      <a16:colId xmlns:a16="http://schemas.microsoft.com/office/drawing/2014/main" val="777335975"/>
                    </a:ext>
                  </a:extLst>
                </a:gridCol>
              </a:tblGrid>
              <a:tr h="11131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2700" cmpd="sng">
                      <a:noFill/>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MK</a:t>
                      </a:r>
                    </a:p>
                  </a:txBody>
                  <a:tcPr marL="121920" marR="121920" marT="60960" marB="60960" vert="vert270" anchor="ctr">
                    <a:lnL w="28575" cap="flat" cmpd="sng" algn="ctr">
                      <a:solidFill>
                        <a:sysClr val="window" lastClr="FFFFFF">
                          <a:lumMod val="65000"/>
                        </a:sysClr>
                      </a:solidFill>
                      <a:prstDash val="solid"/>
                      <a:round/>
                      <a:headEnd type="none" w="med" len="med"/>
                      <a:tailEnd type="none" w="med" len="med"/>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solidFill>
                            <a:schemeClr val="tx1"/>
                          </a:solidFill>
                          <a:latin typeface="Arial" panose="020B0604020202020204" pitchFamily="34" charset="0"/>
                          <a:cs typeface="Arial" panose="020B0604020202020204" pitchFamily="34" charset="0"/>
                        </a:rPr>
                        <a:t>Ergos</a:t>
                      </a: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Diététiciens</a:t>
                      </a: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Psychologues</a:t>
                      </a: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Orthophoniste</a:t>
                      </a: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err="1">
                          <a:solidFill>
                            <a:schemeClr val="tx1"/>
                          </a:solidFill>
                          <a:latin typeface="Arial" panose="020B0604020202020204" pitchFamily="34" charset="0"/>
                          <a:cs typeface="Arial" panose="020B0604020202020204" pitchFamily="34" charset="0"/>
                        </a:rPr>
                        <a:t>Psychomot</a:t>
                      </a:r>
                      <a:r>
                        <a:rPr lang="fr-FR" sz="1100" dirty="0">
                          <a:solidFill>
                            <a:schemeClr val="tx1"/>
                          </a:solidFill>
                          <a:latin typeface="Arial" panose="020B0604020202020204" pitchFamily="34" charset="0"/>
                          <a:cs typeface="Arial" panose="020B0604020202020204" pitchFamily="34" charset="0"/>
                        </a:rPr>
                        <a:t>.</a:t>
                      </a: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APA</a:t>
                      </a: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Prothésistes</a:t>
                      </a:r>
                    </a:p>
                  </a:txBody>
                  <a:tcPr marL="121920" marR="121920" marT="60960" marB="60960" vert="vert270" anchor="ctr">
                    <a:lnL w="12700" cmpd="sng">
                      <a:noFill/>
                    </a:lnL>
                    <a:lnR w="12700" cmpd="sng">
                      <a:noFill/>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Aux. </a:t>
                      </a:r>
                      <a:r>
                        <a:rPr lang="fr-FR" sz="1100" dirty="0" err="1">
                          <a:solidFill>
                            <a:schemeClr val="tx1"/>
                          </a:solidFill>
                          <a:latin typeface="Arial" panose="020B0604020202020204" pitchFamily="34" charset="0"/>
                          <a:cs typeface="Arial" panose="020B0604020202020204" pitchFamily="34" charset="0"/>
                        </a:rPr>
                        <a:t>Puér</a:t>
                      </a: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vert="vert270" anchor="ctr">
                    <a:lnL w="12700" cmpd="sng">
                      <a:noFill/>
                    </a:lnL>
                    <a:lnR w="28575" cap="flat" cmpd="sng" algn="ctr">
                      <a:solidFill>
                        <a:sysClr val="window" lastClr="FFFFFF">
                          <a:lumMod val="65000"/>
                        </a:sysClr>
                      </a:solidFill>
                      <a:prstDash val="solid"/>
                      <a:round/>
                      <a:headEnd type="none" w="med" len="med"/>
                      <a:tailEnd type="none" w="med" len="med"/>
                    </a:lnR>
                    <a:lnT w="28575" cap="flat" cmpd="sng" algn="ctr">
                      <a:solidFill>
                        <a:sysClr val="window" lastClr="FFFFFF">
                          <a:lumMod val="65000"/>
                        </a:sysClr>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Nombre</a:t>
                      </a:r>
                      <a:r>
                        <a:rPr lang="fr-FR" sz="1100" baseline="0" dirty="0">
                          <a:solidFill>
                            <a:schemeClr val="tx1"/>
                          </a:solidFill>
                          <a:latin typeface="Arial" panose="020B0604020202020204" pitchFamily="34" charset="0"/>
                          <a:cs typeface="Arial" panose="020B0604020202020204" pitchFamily="34" charset="0"/>
                        </a:rPr>
                        <a:t> de pratiques thérapeutiques minimum offertes </a:t>
                      </a:r>
                      <a:r>
                        <a:rPr lang="fr-FR" sz="1100" u="sng" baseline="0" dirty="0">
                          <a:solidFill>
                            <a:schemeClr val="tx1"/>
                          </a:solidFill>
                          <a:latin typeface="Arial" panose="020B0604020202020204" pitchFamily="34" charset="0"/>
                          <a:cs typeface="Arial" panose="020B0604020202020204" pitchFamily="34" charset="0"/>
                        </a:rPr>
                        <a:t>à</a:t>
                      </a:r>
                      <a:r>
                        <a:rPr lang="fr-FR" sz="1100" u="sng" dirty="0">
                          <a:solidFill>
                            <a:schemeClr val="tx1"/>
                          </a:solidFill>
                          <a:latin typeface="Arial" panose="020B0604020202020204" pitchFamily="34" charset="0"/>
                          <a:cs typeface="Arial" panose="020B0604020202020204" pitchFamily="34" charset="0"/>
                        </a:rPr>
                        <a:t> chaque patient</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28575" cap="flat" cmpd="sng" algn="ctr">
                      <a:solidFill>
                        <a:sysClr val="window" lastClr="FFFFFF">
                          <a:lumMod val="65000"/>
                        </a:sys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Organisation</a:t>
                      </a:r>
                      <a:r>
                        <a:rPr lang="fr-FR" sz="1100" baseline="0" dirty="0">
                          <a:solidFill>
                            <a:schemeClr val="tx1"/>
                          </a:solidFill>
                          <a:latin typeface="Arial" panose="020B0604020202020204" pitchFamily="34" charset="0"/>
                          <a:cs typeface="Arial" panose="020B0604020202020204" pitchFamily="34" charset="0"/>
                        </a:rPr>
                        <a:t>  des soins : nb de séquences par jour ouvré (dont séquence individuelle)</a:t>
                      </a: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28575" cap="flat" cmpd="sng" algn="ctr">
                      <a:solidFill>
                        <a:sysClr val="window" lastClr="FFFFFF">
                          <a:lumMod val="65000"/>
                        </a:sys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0418743"/>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Polyvalent</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28575" cap="flat" cmpd="sng" algn="ctr">
                      <a:solidFill>
                        <a:sysClr val="window" lastClr="FFFFFF">
                          <a:lumMod val="65000"/>
                        </a:sys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38100" cap="flat" cmpd="sng" algn="ctr">
                      <a:solidFill>
                        <a:sysClr val="window" lastClr="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1</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712499"/>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Gériatrie</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567535"/>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Locomoteur</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 (1) </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527481"/>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Système Nerveux</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solidFill>
                            <a:schemeClr val="tx1"/>
                          </a:solidFill>
                          <a:latin typeface="Arial" panose="020B0604020202020204" pitchFamily="34" charset="0"/>
                          <a:cs typeface="Arial" panose="020B0604020202020204" pitchFamily="34" charset="0"/>
                        </a:rPr>
                        <a:t>2 (1) </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073170"/>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Cardio-vasculaire</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100080"/>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Pneumologie</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 dont 1 de</a:t>
                      </a:r>
                      <a:r>
                        <a:rPr lang="fr-FR" sz="1100" baseline="0" dirty="0">
                          <a:solidFill>
                            <a:schemeClr val="tx1"/>
                          </a:solidFill>
                          <a:latin typeface="Arial" panose="020B0604020202020204" pitchFamily="34" charset="0"/>
                          <a:cs typeface="Arial" panose="020B0604020202020204" pitchFamily="34" charset="0"/>
                        </a:rPr>
                        <a:t> MK</a:t>
                      </a: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5381933"/>
                  </a:ext>
                </a:extLst>
              </a:tr>
              <a:tr h="303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Système digestif, </a:t>
                      </a:r>
                      <a:r>
                        <a:rPr lang="fr-FR" sz="1100" dirty="0" err="1">
                          <a:solidFill>
                            <a:schemeClr val="tx1"/>
                          </a:solidFill>
                          <a:latin typeface="Arial" panose="020B0604020202020204" pitchFamily="34" charset="0"/>
                          <a:cs typeface="Arial" panose="020B0604020202020204" pitchFamily="34" charset="0"/>
                        </a:rPr>
                        <a:t>endo</a:t>
                      </a:r>
                      <a:r>
                        <a:rPr lang="fr-FR" sz="1100" dirty="0">
                          <a:solidFill>
                            <a:schemeClr val="tx1"/>
                          </a:solidFill>
                          <a:latin typeface="Arial" panose="020B0604020202020204" pitchFamily="34" charset="0"/>
                          <a:cs typeface="Arial" panose="020B0604020202020204" pitchFamily="34" charset="0"/>
                        </a:rPr>
                        <a:t>., </a:t>
                      </a:r>
                      <a:r>
                        <a:rPr lang="fr-FR" sz="1100" dirty="0" err="1">
                          <a:solidFill>
                            <a:schemeClr val="tx1"/>
                          </a:solidFill>
                          <a:latin typeface="Arial" panose="020B0604020202020204" pitchFamily="34" charset="0"/>
                          <a:cs typeface="Arial" panose="020B0604020202020204" pitchFamily="34" charset="0"/>
                        </a:rPr>
                        <a:t>diabéto</a:t>
                      </a:r>
                      <a:r>
                        <a:rPr lang="fr-FR" sz="1100" dirty="0">
                          <a:solidFill>
                            <a:schemeClr val="tx1"/>
                          </a:solidFill>
                          <a:latin typeface="Arial" panose="020B0604020202020204" pitchFamily="34" charset="0"/>
                          <a:cs typeface="Arial" panose="020B0604020202020204" pitchFamily="34" charset="0"/>
                        </a:rPr>
                        <a:t>., nutrition </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 (1) </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80678"/>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Brûlés</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941087"/>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Conduites addictives</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089475"/>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Pédiatrie</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223312"/>
                  </a:ext>
                </a:extLst>
              </a:tr>
              <a:tr h="2869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Oncologie</a:t>
                      </a: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R</a:t>
                      </a: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0599880"/>
                  </a:ext>
                </a:extLst>
              </a:tr>
              <a:tr h="303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fr-FR" sz="1100" dirty="0">
                          <a:solidFill>
                            <a:schemeClr val="tx1"/>
                          </a:solidFill>
                          <a:latin typeface="Arial" panose="020B0604020202020204" pitchFamily="34" charset="0"/>
                          <a:cs typeface="Arial" panose="020B0604020202020204" pitchFamily="34" charset="0"/>
                        </a:rPr>
                        <a:t>Oncologie et </a:t>
                      </a:r>
                      <a:r>
                        <a:rPr lang="fr-FR" sz="1100" dirty="0" err="1">
                          <a:solidFill>
                            <a:schemeClr val="tx1"/>
                          </a:solidFill>
                          <a:latin typeface="Arial" panose="020B0604020202020204" pitchFamily="34" charset="0"/>
                          <a:cs typeface="Arial" panose="020B0604020202020204" pitchFamily="34" charset="0"/>
                        </a:rPr>
                        <a:t>onco-hématologie</a:t>
                      </a: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6350" cap="flat" cmpd="sng" algn="ctr">
                      <a:solidFill>
                        <a:sysClr val="window" lastClr="FFFFFF"/>
                      </a:solidFill>
                      <a:prstDash val="solid"/>
                      <a:round/>
                      <a:headEnd type="none" w="med" len="med"/>
                      <a:tailEnd type="none" w="med" len="med"/>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dirty="0">
                        <a:solidFill>
                          <a:schemeClr val="tx1"/>
                        </a:solidFill>
                        <a:latin typeface="Arial" panose="020B0604020202020204" pitchFamily="34" charset="0"/>
                        <a:cs typeface="Arial" panose="020B0604020202020204" pitchFamily="34" charset="0"/>
                      </a:endParaRPr>
                    </a:p>
                  </a:txBody>
                  <a:tcPr marL="121920" marR="121920" marT="60960" marB="60960" anchor="ctr">
                    <a:lnL w="28575" cap="flat" cmpd="sng" algn="ctr">
                      <a:solidFill>
                        <a:sysClr val="window" lastClr="FFFFFF">
                          <a:lumMod val="65000"/>
                        </a:sys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1100" dirty="0">
                          <a:solidFill>
                            <a:schemeClr val="tx1"/>
                          </a:solidFill>
                          <a:latin typeface="Arial" panose="020B0604020202020204" pitchFamily="34" charset="0"/>
                          <a:cs typeface="Arial" panose="020B0604020202020204" pitchFamily="34" charset="0"/>
                        </a:rPr>
                        <a:t>2</a:t>
                      </a:r>
                    </a:p>
                  </a:txBody>
                  <a:tcPr marL="121920" marR="121920" marT="60960" marB="60960" anchor="ctr">
                    <a:lnL w="12700" cmpd="sng">
                      <a:noFill/>
                    </a:lnL>
                    <a:lnR w="28575" cap="flat" cmpd="sng" algn="ctr">
                      <a:solidFill>
                        <a:sysClr val="window" lastClr="FFFFFF">
                          <a:lumMod val="65000"/>
                        </a:sysClr>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062734"/>
                  </a:ext>
                </a:extLst>
              </a:tr>
            </a:tbl>
          </a:graphicData>
        </a:graphic>
      </p:graphicFrame>
      <p:sp>
        <p:nvSpPr>
          <p:cNvPr id="54" name="Ellipse 53"/>
          <p:cNvSpPr/>
          <p:nvPr/>
        </p:nvSpPr>
        <p:spPr>
          <a:xfrm>
            <a:off x="8539272" y="3247736"/>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55" name="Ellipse 54"/>
          <p:cNvSpPr/>
          <p:nvPr/>
        </p:nvSpPr>
        <p:spPr>
          <a:xfrm>
            <a:off x="8742472" y="3247736"/>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56" name="Ellipse 55"/>
          <p:cNvSpPr/>
          <p:nvPr/>
        </p:nvSpPr>
        <p:spPr>
          <a:xfrm>
            <a:off x="8945672" y="3247736"/>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57" name="Ellipse 56"/>
          <p:cNvSpPr/>
          <p:nvPr/>
        </p:nvSpPr>
        <p:spPr>
          <a:xfrm>
            <a:off x="8539272" y="3535171"/>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58" name="Ellipse 57"/>
          <p:cNvSpPr/>
          <p:nvPr/>
        </p:nvSpPr>
        <p:spPr>
          <a:xfrm>
            <a:off x="8742472" y="3535171"/>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59" name="Ellipse 58"/>
          <p:cNvSpPr/>
          <p:nvPr/>
        </p:nvSpPr>
        <p:spPr>
          <a:xfrm>
            <a:off x="8945672" y="3535171"/>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0" name="Ellipse 59"/>
          <p:cNvSpPr/>
          <p:nvPr/>
        </p:nvSpPr>
        <p:spPr>
          <a:xfrm>
            <a:off x="8539272" y="4397475"/>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1" name="Ellipse 60"/>
          <p:cNvSpPr/>
          <p:nvPr/>
        </p:nvSpPr>
        <p:spPr>
          <a:xfrm>
            <a:off x="8742472" y="4397475"/>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2" name="Ellipse 61"/>
          <p:cNvSpPr/>
          <p:nvPr/>
        </p:nvSpPr>
        <p:spPr>
          <a:xfrm>
            <a:off x="8945672" y="4397475"/>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3" name="Ellipse 62"/>
          <p:cNvSpPr/>
          <p:nvPr/>
        </p:nvSpPr>
        <p:spPr>
          <a:xfrm>
            <a:off x="8539272" y="4684909"/>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4" name="Ellipse 63"/>
          <p:cNvSpPr/>
          <p:nvPr/>
        </p:nvSpPr>
        <p:spPr>
          <a:xfrm>
            <a:off x="8742472" y="4684909"/>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5" name="Ellipse 64"/>
          <p:cNvSpPr/>
          <p:nvPr/>
        </p:nvSpPr>
        <p:spPr>
          <a:xfrm>
            <a:off x="8945672" y="4684909"/>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6" name="Ellipse 65"/>
          <p:cNvSpPr/>
          <p:nvPr/>
        </p:nvSpPr>
        <p:spPr>
          <a:xfrm>
            <a:off x="8539272" y="5834648"/>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7" name="Ellipse 66"/>
          <p:cNvSpPr/>
          <p:nvPr/>
        </p:nvSpPr>
        <p:spPr>
          <a:xfrm>
            <a:off x="8742472" y="5834648"/>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8" name="Ellipse 67"/>
          <p:cNvSpPr/>
          <p:nvPr/>
        </p:nvSpPr>
        <p:spPr>
          <a:xfrm>
            <a:off x="8945672" y="5834648"/>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69" name="Ellipse 68"/>
          <p:cNvSpPr/>
          <p:nvPr/>
        </p:nvSpPr>
        <p:spPr>
          <a:xfrm>
            <a:off x="8539272" y="6122077"/>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0" name="Ellipse 69"/>
          <p:cNvSpPr/>
          <p:nvPr/>
        </p:nvSpPr>
        <p:spPr>
          <a:xfrm>
            <a:off x="8742472" y="6122077"/>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1" name="Ellipse 70"/>
          <p:cNvSpPr/>
          <p:nvPr/>
        </p:nvSpPr>
        <p:spPr>
          <a:xfrm>
            <a:off x="8945672" y="6122077"/>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2" name="Ellipse 71"/>
          <p:cNvSpPr/>
          <p:nvPr/>
        </p:nvSpPr>
        <p:spPr>
          <a:xfrm>
            <a:off x="8539272" y="2960301"/>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3" name="Ellipse 72"/>
          <p:cNvSpPr/>
          <p:nvPr/>
        </p:nvSpPr>
        <p:spPr>
          <a:xfrm>
            <a:off x="8742472" y="2960301"/>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4" name="Ellipse 73"/>
          <p:cNvSpPr/>
          <p:nvPr/>
        </p:nvSpPr>
        <p:spPr>
          <a:xfrm>
            <a:off x="8945672" y="2960301"/>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5" name="Ellipse 74"/>
          <p:cNvSpPr/>
          <p:nvPr/>
        </p:nvSpPr>
        <p:spPr>
          <a:xfrm>
            <a:off x="8539272" y="3822605"/>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6" name="Ellipse 75"/>
          <p:cNvSpPr/>
          <p:nvPr/>
        </p:nvSpPr>
        <p:spPr>
          <a:xfrm>
            <a:off x="8742472" y="3822605"/>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7" name="Ellipse 76"/>
          <p:cNvSpPr/>
          <p:nvPr/>
        </p:nvSpPr>
        <p:spPr>
          <a:xfrm>
            <a:off x="8945672" y="3822605"/>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8" name="Ellipse 77"/>
          <p:cNvSpPr/>
          <p:nvPr/>
        </p:nvSpPr>
        <p:spPr>
          <a:xfrm>
            <a:off x="8539272" y="5259779"/>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79" name="Ellipse 78"/>
          <p:cNvSpPr/>
          <p:nvPr/>
        </p:nvSpPr>
        <p:spPr>
          <a:xfrm>
            <a:off x="8742472" y="5259779"/>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0" name="Ellipse 79"/>
          <p:cNvSpPr/>
          <p:nvPr/>
        </p:nvSpPr>
        <p:spPr>
          <a:xfrm>
            <a:off x="8945672" y="5259779"/>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1" name="Ellipse 80"/>
          <p:cNvSpPr/>
          <p:nvPr/>
        </p:nvSpPr>
        <p:spPr>
          <a:xfrm>
            <a:off x="8539272" y="4110040"/>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2" name="Ellipse 81"/>
          <p:cNvSpPr/>
          <p:nvPr/>
        </p:nvSpPr>
        <p:spPr>
          <a:xfrm>
            <a:off x="8742472" y="4110040"/>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3" name="Ellipse 82"/>
          <p:cNvSpPr/>
          <p:nvPr/>
        </p:nvSpPr>
        <p:spPr>
          <a:xfrm>
            <a:off x="8945672" y="4110040"/>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4" name="Ellipse 83"/>
          <p:cNvSpPr/>
          <p:nvPr/>
        </p:nvSpPr>
        <p:spPr>
          <a:xfrm>
            <a:off x="8539272" y="4972344"/>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5" name="Ellipse 84"/>
          <p:cNvSpPr/>
          <p:nvPr/>
        </p:nvSpPr>
        <p:spPr>
          <a:xfrm>
            <a:off x="8742472" y="4972344"/>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6" name="Ellipse 85"/>
          <p:cNvSpPr/>
          <p:nvPr/>
        </p:nvSpPr>
        <p:spPr>
          <a:xfrm>
            <a:off x="8945672" y="4972344"/>
            <a:ext cx="144000" cy="144000"/>
          </a:xfrm>
          <a:prstGeom prst="ellipse">
            <a:avLst/>
          </a:prstGeom>
          <a:solidFill>
            <a:sysClr val="window" lastClr="FFFFFF">
              <a:lumMod val="65000"/>
            </a:sys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7" name="Ellipse 86"/>
          <p:cNvSpPr/>
          <p:nvPr/>
        </p:nvSpPr>
        <p:spPr>
          <a:xfrm>
            <a:off x="8539272" y="5547213"/>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8" name="Ellipse 87"/>
          <p:cNvSpPr/>
          <p:nvPr/>
        </p:nvSpPr>
        <p:spPr>
          <a:xfrm>
            <a:off x="8742472" y="5547213"/>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89" name="Ellipse 88"/>
          <p:cNvSpPr/>
          <p:nvPr/>
        </p:nvSpPr>
        <p:spPr>
          <a:xfrm>
            <a:off x="8945672" y="5547213"/>
            <a:ext cx="144000" cy="144000"/>
          </a:xfrm>
          <a:prstGeom prst="ellipse">
            <a:avLst/>
          </a:prstGeom>
          <a:solidFill>
            <a:srgbClr val="9BBB59">
              <a:lumMod val="75000"/>
            </a:srgbClr>
          </a:solidFill>
          <a:ln w="25400" cap="flat" cmpd="sng" algn="ctr">
            <a:noFill/>
            <a:prstDash val="solid"/>
          </a:ln>
          <a:effectLst/>
        </p:spPr>
        <p:txBody>
          <a:bodyPr rtlCol="0" anchor="ctr"/>
          <a:lstStyle/>
          <a:p>
            <a:pPr algn="ctr" defTabSz="1219170">
              <a:defRPr/>
            </a:pPr>
            <a:endParaRPr lang="fr-FR" sz="1067" kern="0">
              <a:solidFill>
                <a:prstClr val="white"/>
              </a:solidFill>
              <a:latin typeface="Arial"/>
            </a:endParaRPr>
          </a:p>
        </p:txBody>
      </p:sp>
      <p:sp>
        <p:nvSpPr>
          <p:cNvPr id="90" name="Rectangle 89"/>
          <p:cNvSpPr/>
          <p:nvPr/>
        </p:nvSpPr>
        <p:spPr>
          <a:xfrm>
            <a:off x="414224" y="1772257"/>
            <a:ext cx="192021" cy="228464"/>
          </a:xfrm>
          <a:prstGeom prst="rect">
            <a:avLst/>
          </a:prstGeom>
          <a:solidFill>
            <a:srgbClr val="4F81BD"/>
          </a:solidFill>
          <a:ln w="25400" cap="flat" cmpd="sng" algn="ctr">
            <a:noFill/>
            <a:prstDash val="solid"/>
          </a:ln>
          <a:effectLst/>
        </p:spPr>
        <p:txBody>
          <a:bodyPr rtlCol="0" anchor="ctr"/>
          <a:lstStyle/>
          <a:p>
            <a:pPr defTabSz="1219170">
              <a:defRPr/>
            </a:pPr>
            <a:endParaRPr lang="fr-FR" sz="1067" kern="0">
              <a:solidFill>
                <a:prstClr val="white"/>
              </a:solidFill>
              <a:latin typeface="Arial"/>
            </a:endParaRPr>
          </a:p>
        </p:txBody>
      </p:sp>
      <p:sp>
        <p:nvSpPr>
          <p:cNvPr id="91" name="ZoneTexte 90"/>
          <p:cNvSpPr txBox="1"/>
          <p:nvPr/>
        </p:nvSpPr>
        <p:spPr>
          <a:xfrm>
            <a:off x="605430" y="1777617"/>
            <a:ext cx="3082567" cy="217746"/>
          </a:xfrm>
          <a:prstGeom prst="rect">
            <a:avLst/>
          </a:prstGeom>
          <a:noFill/>
        </p:spPr>
        <p:txBody>
          <a:bodyPr wrap="square" lIns="48000" tIns="48000" rIns="48000" rtlCol="0" anchor="ctr">
            <a:spAutoFit/>
          </a:bodyPr>
          <a:lstStyle/>
          <a:p>
            <a:pPr defTabSz="1219170"/>
            <a:r>
              <a:rPr lang="fr-FR" sz="800" dirty="0">
                <a:solidFill>
                  <a:prstClr val="black"/>
                </a:solidFill>
                <a:latin typeface="Arial"/>
              </a:rPr>
              <a:t>Compétence obligatoire dans les anciens et nouveaux décrets</a:t>
            </a:r>
          </a:p>
        </p:txBody>
      </p:sp>
      <p:sp>
        <p:nvSpPr>
          <p:cNvPr id="92" name="Rectangle 91"/>
          <p:cNvSpPr/>
          <p:nvPr/>
        </p:nvSpPr>
        <p:spPr>
          <a:xfrm>
            <a:off x="414224" y="2055037"/>
            <a:ext cx="192021" cy="228464"/>
          </a:xfrm>
          <a:prstGeom prst="rect">
            <a:avLst/>
          </a:prstGeom>
          <a:solidFill>
            <a:srgbClr val="C0504D"/>
          </a:solidFill>
          <a:ln w="25400" cap="flat" cmpd="sng" algn="ctr">
            <a:noFill/>
            <a:prstDash val="solid"/>
          </a:ln>
          <a:effectLst/>
        </p:spPr>
        <p:txBody>
          <a:bodyPr rtlCol="0" anchor="ctr"/>
          <a:lstStyle/>
          <a:p>
            <a:pPr defTabSz="1219170">
              <a:defRPr/>
            </a:pPr>
            <a:endParaRPr lang="fr-FR" sz="1067" kern="0">
              <a:solidFill>
                <a:prstClr val="white"/>
              </a:solidFill>
              <a:latin typeface="Arial"/>
            </a:endParaRPr>
          </a:p>
        </p:txBody>
      </p:sp>
      <p:sp>
        <p:nvSpPr>
          <p:cNvPr id="93" name="ZoneTexte 92"/>
          <p:cNvSpPr txBox="1"/>
          <p:nvPr/>
        </p:nvSpPr>
        <p:spPr>
          <a:xfrm>
            <a:off x="592744" y="2060397"/>
            <a:ext cx="3095253" cy="217746"/>
          </a:xfrm>
          <a:prstGeom prst="rect">
            <a:avLst/>
          </a:prstGeom>
          <a:noFill/>
        </p:spPr>
        <p:txBody>
          <a:bodyPr wrap="square" lIns="48000" tIns="48000" rIns="48000" rtlCol="0" anchor="ctr">
            <a:spAutoFit/>
          </a:bodyPr>
          <a:lstStyle/>
          <a:p>
            <a:pPr defTabSz="1219170"/>
            <a:r>
              <a:rPr lang="fr-FR" sz="800" dirty="0">
                <a:solidFill>
                  <a:prstClr val="black"/>
                </a:solidFill>
                <a:latin typeface="Arial"/>
              </a:rPr>
              <a:t>Compétence obligatoire dans les nouveaux décrets uniquement</a:t>
            </a:r>
          </a:p>
        </p:txBody>
      </p:sp>
      <p:sp>
        <p:nvSpPr>
          <p:cNvPr id="94" name="Rectangle 93"/>
          <p:cNvSpPr/>
          <p:nvPr/>
        </p:nvSpPr>
        <p:spPr>
          <a:xfrm>
            <a:off x="414224" y="2325139"/>
            <a:ext cx="192021" cy="228464"/>
          </a:xfrm>
          <a:prstGeom prst="rect">
            <a:avLst/>
          </a:prstGeom>
          <a:solidFill>
            <a:srgbClr val="1F497D">
              <a:lumMod val="20000"/>
              <a:lumOff val="80000"/>
            </a:srgbClr>
          </a:solidFill>
          <a:ln w="25400" cap="flat" cmpd="sng" algn="ctr">
            <a:noFill/>
            <a:prstDash val="solid"/>
          </a:ln>
          <a:effectLst/>
        </p:spPr>
        <p:txBody>
          <a:bodyPr rtlCol="0" anchor="ctr"/>
          <a:lstStyle/>
          <a:p>
            <a:pPr defTabSz="1219170">
              <a:defRPr/>
            </a:pPr>
            <a:endParaRPr lang="fr-FR" sz="1067" kern="0">
              <a:solidFill>
                <a:prstClr val="white"/>
              </a:solidFill>
              <a:latin typeface="Arial"/>
            </a:endParaRPr>
          </a:p>
        </p:txBody>
      </p:sp>
      <p:sp>
        <p:nvSpPr>
          <p:cNvPr id="95" name="ZoneTexte 94"/>
          <p:cNvSpPr txBox="1"/>
          <p:nvPr/>
        </p:nvSpPr>
        <p:spPr>
          <a:xfrm>
            <a:off x="592744" y="2330499"/>
            <a:ext cx="3095253" cy="217746"/>
          </a:xfrm>
          <a:prstGeom prst="rect">
            <a:avLst/>
          </a:prstGeom>
          <a:noFill/>
        </p:spPr>
        <p:txBody>
          <a:bodyPr wrap="square" lIns="48000" tIns="48000" rIns="48000" rtlCol="0" anchor="ctr">
            <a:spAutoFit/>
          </a:bodyPr>
          <a:lstStyle/>
          <a:p>
            <a:pPr defTabSz="1219170"/>
            <a:r>
              <a:rPr lang="fr-FR" sz="800" dirty="0">
                <a:solidFill>
                  <a:prstClr val="black"/>
                </a:solidFill>
                <a:latin typeface="Arial"/>
              </a:rPr>
              <a:t>Compétence recommandée dans les nouveaux décrets</a:t>
            </a:r>
          </a:p>
        </p:txBody>
      </p:sp>
      <p:sp>
        <p:nvSpPr>
          <p:cNvPr id="98" name="Rectangle 97"/>
          <p:cNvSpPr/>
          <p:nvPr/>
        </p:nvSpPr>
        <p:spPr>
          <a:xfrm>
            <a:off x="337965" y="2562591"/>
            <a:ext cx="284052" cy="256545"/>
          </a:xfrm>
          <a:prstGeom prst="rect">
            <a:avLst/>
          </a:prstGeom>
        </p:spPr>
        <p:txBody>
          <a:bodyPr wrap="none">
            <a:spAutoFit/>
          </a:bodyPr>
          <a:lstStyle/>
          <a:p>
            <a:pPr defTabSz="1219170"/>
            <a:r>
              <a:rPr lang="fr-FR" sz="1067" dirty="0">
                <a:solidFill>
                  <a:srgbClr val="000000"/>
                </a:solidFill>
                <a:latin typeface="Arial" panose="020B0604020202020204" pitchFamily="34" charset="0"/>
                <a:cs typeface="Arial" panose="020B0604020202020204" pitchFamily="34" charset="0"/>
              </a:rPr>
              <a:t>R</a:t>
            </a:r>
            <a:endParaRPr lang="fr-FR" sz="1067" dirty="0">
              <a:solidFill>
                <a:srgbClr val="000000"/>
              </a:solidFill>
              <a:latin typeface="Arial"/>
            </a:endParaRPr>
          </a:p>
        </p:txBody>
      </p:sp>
      <p:sp>
        <p:nvSpPr>
          <p:cNvPr id="99" name="ZoneTexte 98"/>
          <p:cNvSpPr txBox="1"/>
          <p:nvPr/>
        </p:nvSpPr>
        <p:spPr>
          <a:xfrm>
            <a:off x="592744" y="2597348"/>
            <a:ext cx="3095253" cy="217746"/>
          </a:xfrm>
          <a:prstGeom prst="rect">
            <a:avLst/>
          </a:prstGeom>
          <a:noFill/>
        </p:spPr>
        <p:txBody>
          <a:bodyPr wrap="square" lIns="48000" tIns="48000" rIns="48000" rtlCol="0" anchor="ctr">
            <a:spAutoFit/>
          </a:bodyPr>
          <a:lstStyle/>
          <a:p>
            <a:pPr defTabSz="1219170"/>
            <a:r>
              <a:rPr lang="fr-FR" sz="800" dirty="0">
                <a:solidFill>
                  <a:prstClr val="black"/>
                </a:solidFill>
                <a:latin typeface="Arial"/>
              </a:rPr>
              <a:t>Ajout suite au HCPP</a:t>
            </a:r>
          </a:p>
        </p:txBody>
      </p:sp>
      <p:sp>
        <p:nvSpPr>
          <p:cNvPr id="4" name="ZoneTexte 3"/>
          <p:cNvSpPr txBox="1"/>
          <p:nvPr/>
        </p:nvSpPr>
        <p:spPr>
          <a:xfrm>
            <a:off x="2045714" y="182745"/>
            <a:ext cx="7362472" cy="523220"/>
          </a:xfrm>
          <a:prstGeom prst="rect">
            <a:avLst/>
          </a:prstGeom>
          <a:noFill/>
        </p:spPr>
        <p:txBody>
          <a:bodyPr wrap="square" rtlCol="0">
            <a:spAutoFit/>
          </a:bodyPr>
          <a:lstStyle/>
          <a:p>
            <a:r>
              <a:rPr lang="fr-FR" sz="2800" dirty="0">
                <a:solidFill>
                  <a:srgbClr val="00B0F0"/>
                </a:solidFill>
                <a:latin typeface="Century Gothic" panose="020B0502020202020204" pitchFamily="34" charset="0"/>
              </a:rPr>
              <a:t>3. Les effectifs</a:t>
            </a:r>
          </a:p>
        </p:txBody>
      </p:sp>
    </p:spTree>
    <p:extLst>
      <p:ext uri="{BB962C8B-B14F-4D97-AF65-F5344CB8AC3E}">
        <p14:creationId xmlns:p14="http://schemas.microsoft.com/office/powerpoint/2010/main" val="1200903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182" y="612845"/>
            <a:ext cx="9356436" cy="5570756"/>
          </a:xfrm>
          <a:prstGeom prst="rect">
            <a:avLst/>
          </a:prstGeom>
        </p:spPr>
        <p:txBody>
          <a:bodyPr wrap="square">
            <a:spAutoFit/>
          </a:bodyPr>
          <a:lstStyle/>
          <a:p>
            <a:r>
              <a:rPr lang="fr-FR" sz="2800" dirty="0">
                <a:solidFill>
                  <a:srgbClr val="00B0F0"/>
                </a:solidFill>
              </a:rPr>
              <a:t>4. Conditions de fonctionnement </a:t>
            </a:r>
          </a:p>
          <a:p>
            <a:endParaRPr lang="fr-FR" sz="2800" dirty="0">
              <a:solidFill>
                <a:srgbClr val="00B0F0"/>
              </a:solidFill>
            </a:endParaRPr>
          </a:p>
          <a:p>
            <a:pPr algn="just"/>
            <a:r>
              <a:rPr lang="fr-FR" dirty="0"/>
              <a:t>• </a:t>
            </a:r>
            <a:r>
              <a:rPr lang="fr-FR" sz="2000" dirty="0"/>
              <a:t>Des conditions techniques de fonctionnement pour les </a:t>
            </a:r>
            <a:r>
              <a:rPr lang="fr-FR" sz="2000" dirty="0" err="1"/>
              <a:t>SMR</a:t>
            </a:r>
            <a:r>
              <a:rPr lang="fr-FR" sz="2000" dirty="0"/>
              <a:t> polyvalents </a:t>
            </a:r>
          </a:p>
          <a:p>
            <a:pPr algn="just"/>
            <a:endParaRPr lang="fr-FR" sz="2000" dirty="0"/>
          </a:p>
          <a:p>
            <a:pPr algn="just"/>
            <a:r>
              <a:rPr lang="fr-FR" sz="2000" dirty="0"/>
              <a:t>• </a:t>
            </a:r>
            <a:r>
              <a:rPr lang="fr-FR" sz="2000" b="1" dirty="0"/>
              <a:t>Pas de ratios </a:t>
            </a:r>
            <a:r>
              <a:rPr lang="fr-FR" sz="2000" dirty="0"/>
              <a:t>mais des ressources obligatoires (« un ou plusieurs ») </a:t>
            </a:r>
          </a:p>
          <a:p>
            <a:pPr algn="just"/>
            <a:endParaRPr lang="fr-FR" sz="2000" dirty="0"/>
          </a:p>
          <a:p>
            <a:pPr algn="just"/>
            <a:r>
              <a:rPr lang="fr-FR" sz="2000" dirty="0"/>
              <a:t>• Un « nombre de pratiques thérapeutiques » minimum comportant l’ETP </a:t>
            </a:r>
          </a:p>
          <a:p>
            <a:pPr algn="just"/>
            <a:endParaRPr lang="fr-FR" sz="2000" dirty="0"/>
          </a:p>
          <a:p>
            <a:pPr algn="just"/>
            <a:r>
              <a:rPr lang="fr-FR" sz="2000" dirty="0"/>
              <a:t>Exemple pour le </a:t>
            </a:r>
            <a:r>
              <a:rPr lang="fr-FR" sz="2000" dirty="0" err="1"/>
              <a:t>SMR</a:t>
            </a:r>
            <a:r>
              <a:rPr lang="fr-FR" sz="2000" dirty="0"/>
              <a:t> </a:t>
            </a:r>
            <a:r>
              <a:rPr lang="fr-FR" sz="2000" b="1" dirty="0"/>
              <a:t>polyvalent</a:t>
            </a:r>
            <a:r>
              <a:rPr lang="fr-FR" sz="2000" dirty="0"/>
              <a:t>, il faut: </a:t>
            </a:r>
          </a:p>
          <a:p>
            <a:pPr algn="just"/>
            <a:endParaRPr lang="fr-FR" sz="2000" dirty="0"/>
          </a:p>
          <a:p>
            <a:pPr marL="342900" indent="-342900" algn="just">
              <a:buFontTx/>
              <a:buChar char="-"/>
            </a:pPr>
            <a:r>
              <a:rPr lang="fr-FR" sz="2000" dirty="0"/>
              <a:t>au moins un kiné </a:t>
            </a:r>
          </a:p>
          <a:p>
            <a:pPr marL="342900" indent="-342900" algn="just">
              <a:buFontTx/>
              <a:buChar char="-"/>
            </a:pPr>
            <a:r>
              <a:rPr lang="fr-FR" sz="2000" dirty="0"/>
              <a:t>offrir au patient au moins 2 pratiques thérapeutiques parmi kiné, ergo, </a:t>
            </a:r>
            <a:r>
              <a:rPr lang="fr-FR" sz="2000" dirty="0" err="1"/>
              <a:t>diet</a:t>
            </a:r>
            <a:r>
              <a:rPr lang="fr-FR" sz="2000" dirty="0"/>
              <a:t>, orthophonie, psy, psychomotricité, activité physique adaptée.</a:t>
            </a:r>
          </a:p>
          <a:p>
            <a:pPr marL="342900" indent="-342900" algn="just">
              <a:buFontTx/>
              <a:buChar char="-"/>
            </a:pPr>
            <a:r>
              <a:rPr lang="fr-FR" sz="2000" dirty="0"/>
              <a:t>Chaque jour, le patient bénéficie au moins d’une séquence individuelle ou collective</a:t>
            </a:r>
          </a:p>
          <a:p>
            <a:pPr marL="342900" indent="-342900">
              <a:buFontTx/>
              <a:buChar char="-"/>
            </a:pPr>
            <a:endParaRPr lang="fr-FR" sz="2000" dirty="0"/>
          </a:p>
          <a:p>
            <a:endParaRPr lang="fr-FR" sz="2000" dirty="0"/>
          </a:p>
        </p:txBody>
      </p:sp>
    </p:spTree>
    <p:extLst>
      <p:ext uri="{BB962C8B-B14F-4D97-AF65-F5344CB8AC3E}">
        <p14:creationId xmlns:p14="http://schemas.microsoft.com/office/powerpoint/2010/main" val="217034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236" y="526474"/>
            <a:ext cx="9291782" cy="1579920"/>
          </a:xfrm>
          <a:prstGeom prst="rect">
            <a:avLst/>
          </a:prstGeom>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B01513"/>
              </a:buClr>
              <a:buSzPct val="80000"/>
              <a:buFontTx/>
              <a:buNone/>
              <a:tabLst/>
              <a:defRPr/>
            </a:pPr>
            <a:r>
              <a:rPr kumimoji="0" lang="fr-FR" sz="2000" b="0" i="0" u="none" strike="noStrike" kern="1200" cap="none" spc="0" normalizeH="0" baseline="0" noProof="0" dirty="0">
                <a:ln>
                  <a:noFill/>
                </a:ln>
                <a:solidFill>
                  <a:srgbClr val="333333"/>
                </a:solidFill>
                <a:effectLst/>
                <a:uLnTx/>
                <a:uFillTx/>
                <a:latin typeface="Century Gothic" panose="020B0502020202020204"/>
                <a:ea typeface="+mn-ea"/>
                <a:cs typeface="+mn-cs"/>
              </a:rPr>
              <a:t>Il existe 1 700 structures de SSR, dont une centaine destinée aux enfants et adolescents.</a:t>
            </a:r>
          </a:p>
          <a:p>
            <a:pPr marL="0" marR="0" lvl="0" indent="0" algn="l" defTabSz="457200" rtl="0" eaLnBrk="1" fontAlgn="auto" latinLnBrk="0" hangingPunct="1">
              <a:lnSpc>
                <a:spcPct val="100000"/>
              </a:lnSpc>
              <a:spcBef>
                <a:spcPts val="1000"/>
              </a:spcBef>
              <a:spcAft>
                <a:spcPts val="0"/>
              </a:spcAft>
              <a:buClr>
                <a:srgbClr val="B01513"/>
              </a:buClr>
              <a:buSzPct val="80000"/>
              <a:buFontTx/>
              <a:buNone/>
              <a:tabLst/>
              <a:defRPr/>
            </a:pPr>
            <a:r>
              <a:rPr kumimoji="0" lang="fr-FR" sz="2000" b="0" i="0" u="none" strike="noStrike" kern="1200" cap="none" spc="0" normalizeH="0" baseline="0" noProof="0" dirty="0">
                <a:ln>
                  <a:noFill/>
                </a:ln>
                <a:solidFill>
                  <a:srgbClr val="333333"/>
                </a:solidFill>
                <a:effectLst/>
                <a:uLnTx/>
                <a:uFillTx/>
                <a:latin typeface="Century Gothic" panose="020B0502020202020204"/>
                <a:ea typeface="+mn-ea"/>
                <a:cs typeface="+mn-cs"/>
              </a:rPr>
              <a:t>En moyenne, les SSR ont entre 55 et 76 lits.</a:t>
            </a:r>
          </a:p>
          <a:p>
            <a:pPr marL="0" marR="0" lvl="0" indent="0" algn="l" defTabSz="457200" rtl="0" eaLnBrk="1" fontAlgn="auto" latinLnBrk="0" hangingPunct="1">
              <a:lnSpc>
                <a:spcPct val="100000"/>
              </a:lnSpc>
              <a:spcBef>
                <a:spcPts val="1000"/>
              </a:spcBef>
              <a:spcAft>
                <a:spcPts val="0"/>
              </a:spcAft>
              <a:buClr>
                <a:srgbClr val="B01513"/>
              </a:buClr>
              <a:buSzPct val="80000"/>
              <a:buFontTx/>
              <a:buNone/>
              <a:tabLst/>
              <a:defRPr/>
            </a:pPr>
            <a:endParaRPr kumimoji="0" lang="fr-FR" sz="2000" b="0" i="0" u="none" strike="noStrike" kern="1200" cap="none" spc="0" normalizeH="0" baseline="0" noProof="0" dirty="0">
              <a:ln>
                <a:noFill/>
              </a:ln>
              <a:solidFill>
                <a:srgbClr val="333333"/>
              </a:solidFill>
              <a:effectLst/>
              <a:uLnTx/>
              <a:uFillTx/>
              <a:latin typeface="Century Gothic" panose="020B0502020202020204"/>
              <a:ea typeface="+mn-ea"/>
              <a:cs typeface="+mn-cs"/>
            </a:endParaRPr>
          </a:p>
        </p:txBody>
      </p:sp>
      <p:pic>
        <p:nvPicPr>
          <p:cNvPr id="3" name="Image 2"/>
          <p:cNvPicPr>
            <a:picLocks noChangeAspect="1"/>
          </p:cNvPicPr>
          <p:nvPr/>
        </p:nvPicPr>
        <p:blipFill>
          <a:blip r:embed="rId2"/>
          <a:stretch>
            <a:fillRect/>
          </a:stretch>
        </p:blipFill>
        <p:spPr>
          <a:xfrm>
            <a:off x="1281940" y="2023453"/>
            <a:ext cx="10071465" cy="4834547"/>
          </a:xfrm>
          <a:prstGeom prst="rect">
            <a:avLst/>
          </a:prstGeom>
        </p:spPr>
      </p:pic>
    </p:spTree>
    <p:extLst>
      <p:ext uri="{BB962C8B-B14F-4D97-AF65-F5344CB8AC3E}">
        <p14:creationId xmlns:p14="http://schemas.microsoft.com/office/powerpoint/2010/main" val="341475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672" y="1607127"/>
            <a:ext cx="9310255" cy="3477875"/>
          </a:xfrm>
          <a:prstGeom prst="rect">
            <a:avLst/>
          </a:prstGeom>
        </p:spPr>
        <p:txBody>
          <a:bodyPr wrap="square">
            <a:spAutoFit/>
          </a:bodyPr>
          <a:lstStyle/>
          <a:p>
            <a:pPr lvl="0" algn="just"/>
            <a:r>
              <a:rPr lang="fr-FR" sz="2000" dirty="0">
                <a:solidFill>
                  <a:prstClr val="black"/>
                </a:solidFill>
              </a:rPr>
              <a:t>Exemple pour le SMR avec la mention </a:t>
            </a:r>
            <a:r>
              <a:rPr lang="fr-FR" sz="2000" b="1" dirty="0">
                <a:solidFill>
                  <a:prstClr val="black"/>
                </a:solidFill>
              </a:rPr>
              <a:t>gériatrie</a:t>
            </a:r>
            <a:r>
              <a:rPr lang="fr-FR" sz="2000" dirty="0">
                <a:solidFill>
                  <a:prstClr val="black"/>
                </a:solidFill>
              </a:rPr>
              <a:t>, il faut:</a:t>
            </a:r>
          </a:p>
          <a:p>
            <a:pPr lvl="0" algn="just"/>
            <a:endParaRPr lang="fr-FR" sz="2000" dirty="0">
              <a:solidFill>
                <a:prstClr val="black"/>
              </a:solidFill>
            </a:endParaRPr>
          </a:p>
          <a:p>
            <a:pPr marL="342900" lvl="0" indent="-342900" algn="just">
              <a:buFontTx/>
              <a:buChar char="-"/>
            </a:pPr>
            <a:r>
              <a:rPr lang="fr-FR" sz="2000" dirty="0">
                <a:solidFill>
                  <a:prstClr val="black"/>
                </a:solidFill>
              </a:rPr>
              <a:t>Au moins 1 kiné, 1 ergo, 1 </a:t>
            </a:r>
            <a:r>
              <a:rPr lang="fr-FR" sz="2000" dirty="0" err="1">
                <a:solidFill>
                  <a:prstClr val="black"/>
                </a:solidFill>
              </a:rPr>
              <a:t>diet</a:t>
            </a:r>
            <a:r>
              <a:rPr lang="fr-FR" sz="2000" dirty="0">
                <a:solidFill>
                  <a:prstClr val="black"/>
                </a:solidFill>
              </a:rPr>
              <a:t>, 1 psychologue. Le </a:t>
            </a:r>
            <a:r>
              <a:rPr lang="fr-FR" sz="2000" b="1" dirty="0">
                <a:solidFill>
                  <a:prstClr val="black"/>
                </a:solidFill>
              </a:rPr>
              <a:t>personnel doit être formés à la maladie d’Alzheimer ou aux maladies apparentées</a:t>
            </a:r>
          </a:p>
          <a:p>
            <a:pPr marL="342900" lvl="0" indent="-342900" algn="just">
              <a:buFontTx/>
              <a:buChar char="-"/>
            </a:pPr>
            <a:r>
              <a:rPr lang="fr-FR" sz="2000" dirty="0">
                <a:solidFill>
                  <a:prstClr val="black"/>
                </a:solidFill>
              </a:rPr>
              <a:t>Des espaces adaptés à ces pathologies</a:t>
            </a:r>
          </a:p>
          <a:p>
            <a:pPr marL="342900" lvl="0" indent="-342900" algn="just">
              <a:buFontTx/>
              <a:buChar char="-"/>
            </a:pPr>
            <a:r>
              <a:rPr lang="fr-FR" sz="2000" dirty="0">
                <a:solidFill>
                  <a:prstClr val="black"/>
                </a:solidFill>
              </a:rPr>
              <a:t>Offrir au patient au moins 3 thérapeutiques parmi kiné, ergo, psy, psychomotricité, </a:t>
            </a:r>
            <a:r>
              <a:rPr lang="fr-FR" sz="2000" dirty="0" err="1">
                <a:solidFill>
                  <a:prstClr val="black"/>
                </a:solidFill>
              </a:rPr>
              <a:t>diet</a:t>
            </a:r>
            <a:r>
              <a:rPr lang="fr-FR" sz="2000" dirty="0">
                <a:solidFill>
                  <a:prstClr val="black"/>
                </a:solidFill>
              </a:rPr>
              <a:t>, orthophonie, activité physique adaptée</a:t>
            </a:r>
          </a:p>
          <a:p>
            <a:pPr marL="342900" lvl="0" indent="-342900" algn="just">
              <a:buFontTx/>
              <a:buChar char="-"/>
            </a:pPr>
            <a:r>
              <a:rPr lang="fr-FR" sz="2000" dirty="0">
                <a:solidFill>
                  <a:prstClr val="black"/>
                </a:solidFill>
              </a:rPr>
              <a:t>Au moins 2 séquences par jour individuelles ou collectives</a:t>
            </a:r>
          </a:p>
          <a:p>
            <a:pPr marL="342900" lvl="0" indent="-342900" algn="just">
              <a:buFontTx/>
              <a:buChar char="-"/>
            </a:pPr>
            <a:endParaRPr lang="fr-FR" sz="2000" dirty="0">
              <a:solidFill>
                <a:prstClr val="black"/>
              </a:solidFill>
            </a:endParaRPr>
          </a:p>
          <a:p>
            <a:pPr marL="342900" lvl="0" indent="-342900" algn="just">
              <a:buFontTx/>
              <a:buChar char="-"/>
            </a:pPr>
            <a:endParaRPr lang="fr-FR" sz="2000" dirty="0">
              <a:solidFill>
                <a:prstClr val="black"/>
              </a:solidFill>
            </a:endParaRPr>
          </a:p>
          <a:p>
            <a:pPr lvl="0" algn="just"/>
            <a:r>
              <a:rPr lang="fr-FR" sz="2000" dirty="0">
                <a:solidFill>
                  <a:prstClr val="black"/>
                </a:solidFill>
              </a:rPr>
              <a:t>Autres exemples voir le décret sur les conditions techniques.</a:t>
            </a:r>
          </a:p>
        </p:txBody>
      </p:sp>
      <p:pic>
        <p:nvPicPr>
          <p:cNvPr id="3" name="Image 2"/>
          <p:cNvPicPr>
            <a:picLocks noChangeAspect="1"/>
          </p:cNvPicPr>
          <p:nvPr/>
        </p:nvPicPr>
        <p:blipFill>
          <a:blip r:embed="rId2"/>
          <a:stretch>
            <a:fillRect/>
          </a:stretch>
        </p:blipFill>
        <p:spPr>
          <a:xfrm>
            <a:off x="9207644" y="4270614"/>
            <a:ext cx="2809875" cy="1628775"/>
          </a:xfrm>
          <a:prstGeom prst="rect">
            <a:avLst/>
          </a:prstGeom>
        </p:spPr>
      </p:pic>
      <p:sp>
        <p:nvSpPr>
          <p:cNvPr id="4" name="Rectangle 3"/>
          <p:cNvSpPr/>
          <p:nvPr/>
        </p:nvSpPr>
        <p:spPr>
          <a:xfrm>
            <a:off x="9271508" y="5899389"/>
            <a:ext cx="2682145" cy="369332"/>
          </a:xfrm>
          <a:prstGeom prst="rect">
            <a:avLst/>
          </a:prstGeom>
        </p:spPr>
        <p:txBody>
          <a:bodyPr wrap="none">
            <a:spAutoFit/>
          </a:bodyPr>
          <a:lstStyle/>
          <a:p>
            <a:r>
              <a:rPr lang="fr-FR" sz="900" dirty="0"/>
              <a:t>https://www.facebook.com/Kinesitherapie</a:t>
            </a:r>
            <a:r>
              <a:rPr lang="fr-FR" dirty="0"/>
              <a:t>/</a:t>
            </a:r>
          </a:p>
        </p:txBody>
      </p:sp>
    </p:spTree>
    <p:extLst>
      <p:ext uri="{BB962C8B-B14F-4D97-AF65-F5344CB8AC3E}">
        <p14:creationId xmlns:p14="http://schemas.microsoft.com/office/powerpoint/2010/main" val="641334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544" y="1179392"/>
            <a:ext cx="9716655" cy="3785652"/>
          </a:xfrm>
          <a:prstGeom prst="rect">
            <a:avLst/>
          </a:prstGeom>
        </p:spPr>
        <p:txBody>
          <a:bodyPr wrap="square">
            <a:spAutoFit/>
          </a:bodyPr>
          <a:lstStyle/>
          <a:p>
            <a:pPr lvl="0" algn="just"/>
            <a:r>
              <a:rPr lang="fr-FR" sz="2000" dirty="0">
                <a:solidFill>
                  <a:prstClr val="black"/>
                </a:solidFill>
              </a:rPr>
              <a:t>• </a:t>
            </a:r>
            <a:r>
              <a:rPr lang="fr-FR" sz="2000" dirty="0" err="1">
                <a:solidFill>
                  <a:prstClr val="black"/>
                </a:solidFill>
              </a:rPr>
              <a:t>EAPA</a:t>
            </a:r>
            <a:r>
              <a:rPr lang="fr-FR" sz="2000" dirty="0">
                <a:solidFill>
                  <a:prstClr val="black"/>
                </a:solidFill>
              </a:rPr>
              <a:t> devient obligatoire pour la mention digestif, </a:t>
            </a:r>
            <a:r>
              <a:rPr lang="fr-FR" sz="2000" dirty="0" err="1">
                <a:solidFill>
                  <a:prstClr val="black"/>
                </a:solidFill>
              </a:rPr>
              <a:t>endocrino</a:t>
            </a:r>
            <a:r>
              <a:rPr lang="fr-FR" sz="2000" dirty="0">
                <a:solidFill>
                  <a:prstClr val="black"/>
                </a:solidFill>
              </a:rPr>
              <a:t>, </a:t>
            </a:r>
            <a:r>
              <a:rPr lang="fr-FR" sz="2000" dirty="0" err="1">
                <a:solidFill>
                  <a:prstClr val="black"/>
                </a:solidFill>
              </a:rPr>
              <a:t>diabéto</a:t>
            </a:r>
            <a:r>
              <a:rPr lang="fr-FR" sz="2000" dirty="0">
                <a:solidFill>
                  <a:prstClr val="black"/>
                </a:solidFill>
              </a:rPr>
              <a:t>, nutrition…, et il est cité dans la plupart des listes de pratiques thérapeutiques.</a:t>
            </a:r>
          </a:p>
          <a:p>
            <a:pPr lvl="0" algn="just"/>
            <a:endParaRPr lang="fr-FR" sz="2000" dirty="0">
              <a:solidFill>
                <a:prstClr val="black"/>
              </a:solidFill>
            </a:endParaRPr>
          </a:p>
          <a:p>
            <a:pPr lvl="0" algn="just"/>
            <a:r>
              <a:rPr lang="fr-FR" sz="2000" dirty="0">
                <a:solidFill>
                  <a:prstClr val="black"/>
                </a:solidFill>
              </a:rPr>
              <a:t>• Positions de coordination modifiées: </a:t>
            </a:r>
          </a:p>
          <a:p>
            <a:pPr lvl="0" algn="just"/>
            <a:r>
              <a:rPr lang="fr-FR" sz="2000" dirty="0">
                <a:solidFill>
                  <a:prstClr val="black"/>
                </a:solidFill>
              </a:rPr>
              <a:t>cardiologues et pneumologues ne sont pas tenus d’une formation en réadaptation. </a:t>
            </a:r>
          </a:p>
          <a:p>
            <a:pPr lvl="0" algn="just"/>
            <a:endParaRPr lang="fr-FR" sz="2000" dirty="0">
              <a:solidFill>
                <a:prstClr val="black"/>
              </a:solidFill>
            </a:endParaRPr>
          </a:p>
          <a:p>
            <a:pPr lvl="0" algn="just"/>
            <a:r>
              <a:rPr lang="fr-FR" sz="2000" dirty="0">
                <a:solidFill>
                  <a:prstClr val="black"/>
                </a:solidFill>
              </a:rPr>
              <a:t>• </a:t>
            </a:r>
            <a:r>
              <a:rPr lang="fr-FR" sz="2000" b="1" dirty="0">
                <a:solidFill>
                  <a:prstClr val="black"/>
                </a:solidFill>
              </a:rPr>
              <a:t>La téléconsultation et les équipes mobiles </a:t>
            </a:r>
            <a:r>
              <a:rPr lang="fr-FR" sz="2000" dirty="0">
                <a:solidFill>
                  <a:prstClr val="black"/>
                </a:solidFill>
              </a:rPr>
              <a:t>sont citées comme des moyens pour organiser les bilans et l’orientation du patient auprès des professionnels de premiers recours, des établissements de santé.</a:t>
            </a:r>
          </a:p>
          <a:p>
            <a:pPr lvl="0" algn="just"/>
            <a:endParaRPr lang="fr-FR" sz="2000" dirty="0">
              <a:solidFill>
                <a:prstClr val="black"/>
              </a:solidFill>
            </a:endParaRPr>
          </a:p>
          <a:p>
            <a:pPr lvl="0" algn="just"/>
            <a:endParaRPr lang="fr-FR" sz="2000" dirty="0">
              <a:solidFill>
                <a:prstClr val="black"/>
              </a:solidFill>
            </a:endParaRPr>
          </a:p>
        </p:txBody>
      </p:sp>
    </p:spTree>
    <p:extLst>
      <p:ext uri="{BB962C8B-B14F-4D97-AF65-F5344CB8AC3E}">
        <p14:creationId xmlns:p14="http://schemas.microsoft.com/office/powerpoint/2010/main" val="63047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48" y="12192"/>
            <a:ext cx="10357104" cy="6833616"/>
          </a:xfrm>
          <a:prstGeom prst="rect">
            <a:avLst/>
          </a:prstGeom>
        </p:spPr>
      </p:pic>
      <p:sp>
        <p:nvSpPr>
          <p:cNvPr id="3" name="ZoneTexte 2"/>
          <p:cNvSpPr txBox="1"/>
          <p:nvPr/>
        </p:nvSpPr>
        <p:spPr>
          <a:xfrm>
            <a:off x="11129818" y="4599710"/>
            <a:ext cx="840509" cy="415498"/>
          </a:xfrm>
          <a:prstGeom prst="rect">
            <a:avLst/>
          </a:prstGeom>
          <a:noFill/>
        </p:spPr>
        <p:txBody>
          <a:bodyPr wrap="square" rtlCol="0">
            <a:spAutoFit/>
          </a:bodyPr>
          <a:lstStyle/>
          <a:p>
            <a:r>
              <a:rPr lang="fr-FR" sz="1050" dirty="0" err="1"/>
              <a:t>CRRF</a:t>
            </a:r>
            <a:r>
              <a:rPr lang="fr-FR" sz="1050" dirty="0"/>
              <a:t> St </a:t>
            </a:r>
            <a:r>
              <a:rPr lang="fr-FR" sz="1050" dirty="0" err="1"/>
              <a:t>Gobain</a:t>
            </a:r>
            <a:endParaRPr lang="fr-FR" sz="1050" dirty="0"/>
          </a:p>
        </p:txBody>
      </p:sp>
    </p:spTree>
    <p:extLst>
      <p:ext uri="{BB962C8B-B14F-4D97-AF65-F5344CB8AC3E}">
        <p14:creationId xmlns:p14="http://schemas.microsoft.com/office/powerpoint/2010/main" val="2912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8. L’équipe de professionnels dans un </a:t>
            </a:r>
            <a:r>
              <a:rPr lang="fr-FR" dirty="0" err="1"/>
              <a:t>SMR</a:t>
            </a:r>
            <a:r>
              <a:rPr lang="fr-FR" dirty="0"/>
              <a:t> </a:t>
            </a:r>
          </a:p>
        </p:txBody>
      </p:sp>
      <p:sp>
        <p:nvSpPr>
          <p:cNvPr id="3" name="ZoneTexte 2"/>
          <p:cNvSpPr txBox="1"/>
          <p:nvPr/>
        </p:nvSpPr>
        <p:spPr>
          <a:xfrm>
            <a:off x="424873" y="2038122"/>
            <a:ext cx="11877963" cy="5632311"/>
          </a:xfrm>
          <a:prstGeom prst="rect">
            <a:avLst/>
          </a:prstGeom>
          <a:noFill/>
        </p:spPr>
        <p:txBody>
          <a:bodyPr wrap="square" rtlCol="0">
            <a:spAutoFit/>
          </a:bodyPr>
          <a:lstStyle/>
          <a:p>
            <a:pPr algn="just"/>
            <a:r>
              <a:rPr lang="fr-FR" b="1" dirty="0"/>
              <a:t>Les professionnels présents dans un </a:t>
            </a:r>
            <a:r>
              <a:rPr lang="fr-FR" b="1" dirty="0" err="1"/>
              <a:t>SMR</a:t>
            </a:r>
            <a:r>
              <a:rPr lang="fr-FR" b="1" dirty="0"/>
              <a:t> :</a:t>
            </a:r>
          </a:p>
          <a:p>
            <a:pPr algn="just"/>
            <a:endParaRPr lang="fr-FR" dirty="0"/>
          </a:p>
          <a:p>
            <a:pPr algn="just"/>
            <a:r>
              <a:rPr lang="fr-FR" dirty="0"/>
              <a:t>Les médecins dont un médecin de médecine physique réadaptation</a:t>
            </a:r>
          </a:p>
          <a:p>
            <a:pPr algn="just"/>
            <a:endParaRPr lang="fr-FR" dirty="0"/>
          </a:p>
          <a:p>
            <a:pPr algn="just"/>
            <a:r>
              <a:rPr lang="fr-FR" dirty="0"/>
              <a:t>Les cadres de santé </a:t>
            </a:r>
          </a:p>
          <a:p>
            <a:pPr algn="just"/>
            <a:endParaRPr lang="fr-FR" dirty="0"/>
          </a:p>
          <a:p>
            <a:pPr algn="just"/>
            <a:r>
              <a:rPr lang="fr-FR" dirty="0"/>
              <a:t>Les paramédicaux du service: IDE, </a:t>
            </a:r>
            <a:r>
              <a:rPr lang="fr-FR" dirty="0" err="1"/>
              <a:t>ASD</a:t>
            </a:r>
            <a:r>
              <a:rPr lang="fr-FR" dirty="0"/>
              <a:t>, </a:t>
            </a:r>
            <a:r>
              <a:rPr lang="fr-FR" dirty="0" err="1"/>
              <a:t>ASH</a:t>
            </a:r>
            <a:r>
              <a:rPr lang="fr-FR" dirty="0"/>
              <a:t>, </a:t>
            </a:r>
            <a:r>
              <a:rPr lang="fr-FR" dirty="0" err="1"/>
              <a:t>auxilière</a:t>
            </a:r>
            <a:r>
              <a:rPr lang="fr-FR" dirty="0"/>
              <a:t> puéricultrice</a:t>
            </a:r>
          </a:p>
          <a:p>
            <a:pPr algn="just"/>
            <a:endParaRPr lang="fr-FR" dirty="0"/>
          </a:p>
          <a:p>
            <a:pPr algn="just"/>
            <a:r>
              <a:rPr lang="fr-FR" dirty="0"/>
              <a:t>Les rééducateurs: masseur-kinésithérapeute, ergothérapeute, orthophoniste, psychomotricien, pédicure-podologue, orthoptiste, diététicien</a:t>
            </a:r>
          </a:p>
          <a:p>
            <a:pPr algn="just"/>
            <a:endParaRPr lang="fr-FR" dirty="0"/>
          </a:p>
          <a:p>
            <a:pPr algn="just"/>
            <a:r>
              <a:rPr lang="fr-FR" dirty="0"/>
              <a:t>Les </a:t>
            </a:r>
            <a:r>
              <a:rPr lang="fr-FR" dirty="0" err="1"/>
              <a:t>EAPA</a:t>
            </a:r>
            <a:endParaRPr lang="fr-FR" dirty="0"/>
          </a:p>
          <a:p>
            <a:pPr algn="just"/>
            <a:endParaRPr lang="fr-FR" dirty="0"/>
          </a:p>
          <a:p>
            <a:pPr lvl="0" algn="just"/>
            <a:r>
              <a:rPr lang="fr-FR" dirty="0">
                <a:solidFill>
                  <a:prstClr val="black"/>
                </a:solidFill>
              </a:rPr>
              <a:t>Les psychologues, les neuropsychologues</a:t>
            </a:r>
          </a:p>
          <a:p>
            <a:pPr algn="just"/>
            <a:endParaRPr lang="fr-FR" dirty="0"/>
          </a:p>
          <a:p>
            <a:pPr algn="just"/>
            <a:r>
              <a:rPr lang="fr-FR" dirty="0"/>
              <a:t>Les orthoprothésistes et </a:t>
            </a:r>
            <a:r>
              <a:rPr lang="fr-FR" dirty="0" err="1"/>
              <a:t>podo-orthésites</a:t>
            </a:r>
            <a:endParaRPr lang="fr-FR" dirty="0"/>
          </a:p>
          <a:p>
            <a:pPr lvl="0" algn="just"/>
            <a:r>
              <a:rPr lang="fr-FR" dirty="0">
                <a:solidFill>
                  <a:prstClr val="black"/>
                </a:solidFill>
              </a:rPr>
              <a:t>Les assistantes sociales</a:t>
            </a:r>
          </a:p>
          <a:p>
            <a:endParaRPr lang="fr-FR" dirty="0"/>
          </a:p>
          <a:p>
            <a:endParaRPr lang="fr-FR" dirty="0"/>
          </a:p>
          <a:p>
            <a:endParaRPr lang="fr-FR" dirty="0"/>
          </a:p>
        </p:txBody>
      </p:sp>
    </p:spTree>
    <p:extLst>
      <p:ext uri="{BB962C8B-B14F-4D97-AF65-F5344CB8AC3E}">
        <p14:creationId xmlns:p14="http://schemas.microsoft.com/office/powerpoint/2010/main" val="2593158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2800" y="646545"/>
            <a:ext cx="9411855" cy="5078313"/>
          </a:xfrm>
          <a:prstGeom prst="rect">
            <a:avLst/>
          </a:prstGeom>
          <a:noFill/>
        </p:spPr>
        <p:txBody>
          <a:bodyPr wrap="square" rtlCol="0">
            <a:spAutoFit/>
          </a:bodyPr>
          <a:lstStyle/>
          <a:p>
            <a:r>
              <a:rPr lang="fr-FR" b="1" dirty="0"/>
              <a:t>Le médecin </a:t>
            </a:r>
            <a:r>
              <a:rPr lang="fr-FR" b="1" dirty="0" err="1"/>
              <a:t>MPR</a:t>
            </a:r>
            <a:r>
              <a:rPr lang="fr-FR" b="1" dirty="0"/>
              <a:t> </a:t>
            </a:r>
          </a:p>
          <a:p>
            <a:pPr lvl="0" algn="just"/>
            <a:r>
              <a:rPr lang="fr-FR" dirty="0"/>
              <a:t>Il</a:t>
            </a:r>
            <a:r>
              <a:rPr lang="fr-FR" b="1" dirty="0"/>
              <a:t> </a:t>
            </a:r>
            <a:r>
              <a:rPr lang="fr-FR" dirty="0"/>
              <a:t>est le médecin du « pronostic fonctionnel » du patient, Il fixe les objectifs de rééducation en rapport avec la situation clinique fonctionnelle du patient, les moyens thérapeutiques , les éventuelles contre-indications.</a:t>
            </a:r>
            <a:r>
              <a:rPr lang="fr-FR" dirty="0">
                <a:solidFill>
                  <a:prstClr val="black"/>
                </a:solidFill>
              </a:rPr>
              <a:t> (Tiffreau, 2021)</a:t>
            </a:r>
          </a:p>
          <a:p>
            <a:pPr algn="just"/>
            <a:endParaRPr lang="fr-FR" dirty="0"/>
          </a:p>
          <a:p>
            <a:pPr algn="just"/>
            <a:endParaRPr lang="fr-FR" dirty="0"/>
          </a:p>
          <a:p>
            <a:pPr algn="just"/>
            <a:r>
              <a:rPr lang="fr-FR" dirty="0"/>
              <a:t>Il prescrit les actes de rééducation.</a:t>
            </a:r>
          </a:p>
          <a:p>
            <a:pPr algn="just"/>
            <a:endParaRPr lang="fr-FR" dirty="0"/>
          </a:p>
          <a:p>
            <a:pPr lvl="0" algn="just"/>
            <a:r>
              <a:rPr lang="fr-FR" i="1" dirty="0">
                <a:solidFill>
                  <a:srgbClr val="0070C0"/>
                </a:solidFill>
              </a:rPr>
              <a:t>La médecine physique et de réadaptation </a:t>
            </a:r>
            <a:r>
              <a:rPr lang="fr-FR" dirty="0"/>
              <a:t>a pour objectif la prévention et la réduction des déficiences, des limitations d’activités et des restrictions de participation sociale au minimum inévitable et ce qu’elle qu’en soit l'étiologie.</a:t>
            </a:r>
            <a:r>
              <a:rPr lang="fr-FR" dirty="0">
                <a:solidFill>
                  <a:prstClr val="black"/>
                </a:solidFill>
              </a:rPr>
              <a:t> (Tiffreau, 2021)</a:t>
            </a:r>
          </a:p>
          <a:p>
            <a:pPr algn="just"/>
            <a:endParaRPr lang="fr-FR" dirty="0"/>
          </a:p>
          <a:p>
            <a:pPr algn="just"/>
            <a:endParaRPr lang="fr-FR" dirty="0"/>
          </a:p>
          <a:p>
            <a:pPr algn="just"/>
            <a:r>
              <a:rPr lang="fr-FR" b="1" dirty="0"/>
              <a:t>Les masseurs-kinésithérapeutes</a:t>
            </a:r>
          </a:p>
          <a:p>
            <a:pPr algn="just"/>
            <a:r>
              <a:rPr lang="fr-FR" dirty="0" err="1"/>
              <a:t>BDK</a:t>
            </a:r>
            <a:r>
              <a:rPr lang="fr-FR" dirty="0"/>
              <a:t>, rééducation des membres, de la marche, rééducation neurologique, rééducation cardio-vasculaires, kinésithérapie respiratoire, etc.</a:t>
            </a:r>
          </a:p>
          <a:p>
            <a:pPr algn="just"/>
            <a:endParaRPr lang="fr-FR" dirty="0"/>
          </a:p>
        </p:txBody>
      </p:sp>
    </p:spTree>
    <p:extLst>
      <p:ext uri="{BB962C8B-B14F-4D97-AF65-F5344CB8AC3E}">
        <p14:creationId xmlns:p14="http://schemas.microsoft.com/office/powerpoint/2010/main" val="2925582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581" y="543236"/>
            <a:ext cx="9605818" cy="5663089"/>
          </a:xfrm>
          <a:prstGeom prst="rect">
            <a:avLst/>
          </a:prstGeom>
        </p:spPr>
        <p:txBody>
          <a:bodyPr wrap="square">
            <a:spAutoFit/>
          </a:bodyPr>
          <a:lstStyle/>
          <a:p>
            <a:pPr lvl="0" algn="just"/>
            <a:r>
              <a:rPr lang="fr-FR" b="1" dirty="0">
                <a:solidFill>
                  <a:prstClr val="black"/>
                </a:solidFill>
              </a:rPr>
              <a:t>Les ergothérapeutes</a:t>
            </a:r>
          </a:p>
          <a:p>
            <a:pPr lvl="0" algn="just"/>
            <a:r>
              <a:rPr lang="fr-FR" dirty="0">
                <a:solidFill>
                  <a:prstClr val="black"/>
                </a:solidFill>
              </a:rPr>
              <a:t>Bilan d’autonomie;  rééducation membre supérieur, par exemple à travers la thérapie miroir, la préhension fine; le positionnement au lit, au fauteuil; les adaptations de couverts, la confection de petits appareillages, l’adaptation d’un fauteuil roulant, les activités de la vie quotidienne (toilette, habillage,…), la préparation du retour à domicile avec éventuellement une visite à domicile, la conduite automobile, l’apprentissage de l’utilisation d’un ordinateur, etc.</a:t>
            </a:r>
            <a:r>
              <a:rPr lang="fr-FR" sz="1400" dirty="0">
                <a:solidFill>
                  <a:prstClr val="black"/>
                </a:solidFill>
              </a:rPr>
              <a:t> (Tiffreau, 2021)</a:t>
            </a:r>
            <a:endParaRPr lang="fr-FR" dirty="0">
              <a:solidFill>
                <a:prstClr val="black"/>
              </a:solidFill>
            </a:endParaRPr>
          </a:p>
          <a:p>
            <a:pPr lvl="0" algn="just"/>
            <a:endParaRPr lang="fr-FR" dirty="0">
              <a:solidFill>
                <a:prstClr val="black"/>
              </a:solidFill>
            </a:endParaRPr>
          </a:p>
          <a:p>
            <a:pPr lvl="0" algn="just"/>
            <a:r>
              <a:rPr lang="fr-FR" b="1" dirty="0">
                <a:solidFill>
                  <a:prstClr val="black"/>
                </a:solidFill>
              </a:rPr>
              <a:t>Les Orthophonistes</a:t>
            </a:r>
          </a:p>
          <a:p>
            <a:pPr lvl="0" algn="just"/>
            <a:endParaRPr lang="fr-FR" dirty="0">
              <a:solidFill>
                <a:prstClr val="black"/>
              </a:solidFill>
            </a:endParaRPr>
          </a:p>
          <a:p>
            <a:pPr lvl="0" algn="just"/>
            <a:r>
              <a:rPr lang="fr-FR" dirty="0">
                <a:solidFill>
                  <a:prstClr val="black"/>
                </a:solidFill>
              </a:rPr>
              <a:t>Bilans et Rééducation des différents troubles du langage oral et écrit, de la parole, de la voix, de l’articulation, des troubles de déglutition.</a:t>
            </a:r>
          </a:p>
          <a:p>
            <a:pPr lvl="0" algn="just"/>
            <a:endParaRPr lang="fr-FR" dirty="0">
              <a:solidFill>
                <a:prstClr val="black"/>
              </a:solidFill>
            </a:endParaRPr>
          </a:p>
          <a:p>
            <a:pPr lvl="0" algn="just"/>
            <a:r>
              <a:rPr lang="fr-FR" b="1" dirty="0">
                <a:solidFill>
                  <a:prstClr val="black"/>
                </a:solidFill>
              </a:rPr>
              <a:t>Les psychomotriciens</a:t>
            </a:r>
          </a:p>
          <a:p>
            <a:pPr lvl="0" algn="just"/>
            <a:r>
              <a:rPr lang="fr-FR" dirty="0">
                <a:solidFill>
                  <a:prstClr val="black"/>
                </a:solidFill>
              </a:rPr>
              <a:t>Bilan, rééducation et prévention des altérations du développement psychomoteur. Intervention sur le mouvement, les émotions, la communication. Ils </a:t>
            </a:r>
            <a:r>
              <a:rPr lang="fr-FR" dirty="0">
                <a:solidFill>
                  <a:srgbClr val="000000"/>
                </a:solidFill>
              </a:rPr>
              <a:t>utilisent des techniques de relaxation dynamique, d'éducation gestuelle, et d'expression corporelle, ils aident le patient à maîtriser son corps, à améliorer son comportement ou, mieux encore, à se débarrasser de ses troubles</a:t>
            </a:r>
            <a:r>
              <a:rPr lang="fr-FR" sz="2000" dirty="0">
                <a:solidFill>
                  <a:srgbClr val="000000"/>
                </a:solidFill>
              </a:rPr>
              <a:t>.</a:t>
            </a:r>
            <a:endParaRPr lang="fr-FR" sz="2000" dirty="0">
              <a:solidFill>
                <a:prstClr val="black"/>
              </a:solidFill>
            </a:endParaRPr>
          </a:p>
          <a:p>
            <a:pPr lvl="0" algn="just"/>
            <a:endParaRPr lang="fr-FR" dirty="0">
              <a:solidFill>
                <a:prstClr val="black"/>
              </a:solidFill>
            </a:endParaRPr>
          </a:p>
        </p:txBody>
      </p:sp>
    </p:spTree>
    <p:extLst>
      <p:ext uri="{BB962C8B-B14F-4D97-AF65-F5344CB8AC3E}">
        <p14:creationId xmlns:p14="http://schemas.microsoft.com/office/powerpoint/2010/main" val="1140235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384" y="671691"/>
            <a:ext cx="10186356" cy="6463308"/>
          </a:xfrm>
          <a:prstGeom prst="rect">
            <a:avLst/>
          </a:prstGeom>
        </p:spPr>
        <p:txBody>
          <a:bodyPr wrap="square">
            <a:spAutoFit/>
          </a:bodyPr>
          <a:lstStyle/>
          <a:p>
            <a:pPr lvl="0"/>
            <a:endParaRPr lang="fr-FR" b="1" dirty="0">
              <a:solidFill>
                <a:prstClr val="black"/>
              </a:solidFill>
            </a:endParaRPr>
          </a:p>
          <a:p>
            <a:pPr lvl="0" algn="just"/>
            <a:r>
              <a:rPr lang="fr-FR" b="1" dirty="0">
                <a:solidFill>
                  <a:prstClr val="black"/>
                </a:solidFill>
              </a:rPr>
              <a:t>Les </a:t>
            </a:r>
            <a:r>
              <a:rPr lang="fr-FR" b="1" dirty="0" err="1">
                <a:solidFill>
                  <a:prstClr val="black"/>
                </a:solidFill>
              </a:rPr>
              <a:t>EAPA</a:t>
            </a:r>
            <a:endParaRPr lang="fr-FR" b="1" dirty="0">
              <a:solidFill>
                <a:prstClr val="black"/>
              </a:solidFill>
            </a:endParaRPr>
          </a:p>
          <a:p>
            <a:pPr lvl="0" algn="just"/>
            <a:r>
              <a:rPr lang="fr-FR" dirty="0">
                <a:solidFill>
                  <a:prstClr val="black"/>
                </a:solidFill>
              </a:rPr>
              <a:t>De plus en plus présents, intervention sur le renforcement musculaire, les activités physiques adaptées, la réadaptation à l’effort.</a:t>
            </a:r>
          </a:p>
          <a:p>
            <a:pPr lvl="0" algn="just"/>
            <a:endParaRPr lang="fr-FR" b="1" dirty="0">
              <a:solidFill>
                <a:prstClr val="black"/>
              </a:solidFill>
            </a:endParaRPr>
          </a:p>
          <a:p>
            <a:pPr lvl="0" algn="just"/>
            <a:endParaRPr lang="fr-FR" b="1" dirty="0">
              <a:solidFill>
                <a:prstClr val="black"/>
              </a:solidFill>
            </a:endParaRPr>
          </a:p>
          <a:p>
            <a:pPr lvl="0" algn="just"/>
            <a:r>
              <a:rPr lang="fr-FR" b="1" dirty="0">
                <a:solidFill>
                  <a:prstClr val="black"/>
                </a:solidFill>
              </a:rPr>
              <a:t>Les psychologues</a:t>
            </a:r>
          </a:p>
          <a:p>
            <a:pPr lvl="0" algn="just"/>
            <a:r>
              <a:rPr lang="fr-FR" dirty="0">
                <a:solidFill>
                  <a:prstClr val="black"/>
                </a:solidFill>
              </a:rPr>
              <a:t>Évaluation et PEC des troubles psychologiques, de la personnalité et de l’intelligence</a:t>
            </a:r>
            <a:r>
              <a:rPr lang="fr-FR" b="1" dirty="0">
                <a:solidFill>
                  <a:prstClr val="black"/>
                </a:solidFill>
              </a:rPr>
              <a:t>. </a:t>
            </a:r>
          </a:p>
          <a:p>
            <a:pPr lvl="0" algn="just"/>
            <a:r>
              <a:rPr lang="fr-FR" dirty="0">
                <a:solidFill>
                  <a:prstClr val="black"/>
                </a:solidFill>
              </a:rPr>
              <a:t>Soutien psychologique au patient et à sa famille.</a:t>
            </a:r>
          </a:p>
          <a:p>
            <a:pPr lvl="0" algn="just"/>
            <a:endParaRPr lang="fr-FR" b="1" dirty="0">
              <a:solidFill>
                <a:prstClr val="black"/>
              </a:solidFill>
            </a:endParaRPr>
          </a:p>
          <a:p>
            <a:pPr lvl="0" algn="just"/>
            <a:r>
              <a:rPr lang="fr-FR" b="1" dirty="0">
                <a:solidFill>
                  <a:prstClr val="black"/>
                </a:solidFill>
              </a:rPr>
              <a:t>Les neuropsychologues </a:t>
            </a:r>
          </a:p>
          <a:p>
            <a:pPr lvl="0" algn="just"/>
            <a:r>
              <a:rPr lang="fr-FR" dirty="0">
                <a:solidFill>
                  <a:prstClr val="black"/>
                </a:solidFill>
              </a:rPr>
              <a:t>Evaluation des troubles </a:t>
            </a:r>
            <a:r>
              <a:rPr lang="fr-FR" dirty="0" err="1">
                <a:solidFill>
                  <a:prstClr val="black"/>
                </a:solidFill>
              </a:rPr>
              <a:t>neuro-cognitifs</a:t>
            </a:r>
            <a:r>
              <a:rPr lang="fr-FR" dirty="0">
                <a:solidFill>
                  <a:prstClr val="black"/>
                </a:solidFill>
              </a:rPr>
              <a:t> à partir de tests standardisés</a:t>
            </a:r>
            <a:r>
              <a:rPr lang="fr-FR" b="1" dirty="0">
                <a:solidFill>
                  <a:prstClr val="black"/>
                </a:solidFill>
              </a:rPr>
              <a:t> </a:t>
            </a:r>
            <a:r>
              <a:rPr lang="fr-FR" dirty="0">
                <a:solidFill>
                  <a:prstClr val="black"/>
                </a:solidFill>
              </a:rPr>
              <a:t>(</a:t>
            </a:r>
            <a:r>
              <a:rPr lang="fr-FR" dirty="0" err="1">
                <a:solidFill>
                  <a:prstClr val="black"/>
                </a:solidFill>
              </a:rPr>
              <a:t>MMS</a:t>
            </a:r>
            <a:r>
              <a:rPr lang="fr-FR" dirty="0">
                <a:solidFill>
                  <a:prstClr val="black"/>
                </a:solidFill>
              </a:rPr>
              <a:t>).</a:t>
            </a:r>
          </a:p>
          <a:p>
            <a:pPr lvl="0" algn="just"/>
            <a:endParaRPr lang="fr-FR" b="1" dirty="0">
              <a:solidFill>
                <a:prstClr val="black"/>
              </a:solidFill>
            </a:endParaRPr>
          </a:p>
          <a:p>
            <a:pPr lvl="0" algn="just"/>
            <a:r>
              <a:rPr lang="fr-FR" b="1" dirty="0">
                <a:solidFill>
                  <a:prstClr val="black"/>
                </a:solidFill>
              </a:rPr>
              <a:t>Les orthoprothésistes </a:t>
            </a:r>
          </a:p>
          <a:p>
            <a:pPr lvl="0" algn="just"/>
            <a:r>
              <a:rPr lang="fr-FR" dirty="0">
                <a:solidFill>
                  <a:prstClr val="black"/>
                </a:solidFill>
              </a:rPr>
              <a:t>Conception, fabrication, suivi d’appareillage (prothèse pour amputation, corset, etc.)</a:t>
            </a:r>
          </a:p>
          <a:p>
            <a:pPr lvl="0" algn="just"/>
            <a:endParaRPr lang="fr-FR" dirty="0">
              <a:solidFill>
                <a:prstClr val="black"/>
              </a:solidFill>
            </a:endParaRPr>
          </a:p>
          <a:p>
            <a:pPr lvl="0" algn="just"/>
            <a:endParaRPr lang="fr-FR" dirty="0">
              <a:solidFill>
                <a:prstClr val="black"/>
              </a:solidFill>
            </a:endParaRPr>
          </a:p>
          <a:p>
            <a:pPr lvl="0" algn="just"/>
            <a:r>
              <a:rPr lang="fr-FR" b="1" dirty="0">
                <a:solidFill>
                  <a:prstClr val="black"/>
                </a:solidFill>
              </a:rPr>
              <a:t>Les </a:t>
            </a:r>
            <a:r>
              <a:rPr lang="fr-FR" b="1" dirty="0" err="1">
                <a:solidFill>
                  <a:prstClr val="black"/>
                </a:solidFill>
              </a:rPr>
              <a:t>podo</a:t>
            </a:r>
            <a:r>
              <a:rPr lang="fr-FR" b="1" dirty="0">
                <a:solidFill>
                  <a:prstClr val="black"/>
                </a:solidFill>
              </a:rPr>
              <a:t>-orthésistes</a:t>
            </a:r>
          </a:p>
          <a:p>
            <a:pPr lvl="0" algn="just"/>
            <a:r>
              <a:rPr lang="fr-FR" dirty="0">
                <a:solidFill>
                  <a:prstClr val="black"/>
                </a:solidFill>
              </a:rPr>
              <a:t>Fabrication d’orthèse plantaire, coque talonnière, orthèse d’orteils, etc.</a:t>
            </a:r>
          </a:p>
          <a:p>
            <a:pPr lvl="0" algn="just"/>
            <a:endParaRPr lang="fr-FR" dirty="0">
              <a:solidFill>
                <a:prstClr val="black"/>
              </a:solidFill>
            </a:endParaRPr>
          </a:p>
          <a:p>
            <a:pPr lvl="0"/>
            <a:endParaRPr lang="fr-FR" dirty="0">
              <a:solidFill>
                <a:prstClr val="black"/>
              </a:solidFill>
            </a:endParaRPr>
          </a:p>
          <a:p>
            <a:pPr lvl="0"/>
            <a:endParaRPr lang="fr-FR" dirty="0">
              <a:solidFill>
                <a:prstClr val="black"/>
              </a:solidFill>
            </a:endParaRPr>
          </a:p>
          <a:p>
            <a:pPr lvl="0"/>
            <a:endParaRPr lang="fr-FR" dirty="0">
              <a:solidFill>
                <a:prstClr val="black"/>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824" y="1662545"/>
            <a:ext cx="2112048" cy="1584036"/>
          </a:xfrm>
          <a:prstGeom prst="rect">
            <a:avLst/>
          </a:prstGeom>
        </p:spPr>
      </p:pic>
    </p:spTree>
    <p:extLst>
      <p:ext uri="{BB962C8B-B14F-4D97-AF65-F5344CB8AC3E}">
        <p14:creationId xmlns:p14="http://schemas.microsoft.com/office/powerpoint/2010/main" val="2709345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744" y="1268626"/>
            <a:ext cx="9984509" cy="4708981"/>
          </a:xfrm>
          <a:prstGeom prst="rect">
            <a:avLst/>
          </a:prstGeom>
        </p:spPr>
        <p:txBody>
          <a:bodyPr wrap="square">
            <a:spAutoFit/>
          </a:bodyPr>
          <a:lstStyle/>
          <a:p>
            <a:pPr lvl="0" algn="just"/>
            <a:r>
              <a:rPr lang="fr-FR" sz="2000" dirty="0">
                <a:solidFill>
                  <a:srgbClr val="000000"/>
                </a:solidFill>
                <a:latin typeface="Arial" panose="020B0604020202020204" pitchFamily="34" charset="0"/>
                <a:ea typeface="Times New Roman" panose="02020603050405020304" pitchFamily="18" charset="0"/>
              </a:rPr>
              <a:t>Tous ces professionnels forment l’équipe du </a:t>
            </a:r>
            <a:r>
              <a:rPr lang="fr-FR" sz="2000" dirty="0" err="1">
                <a:solidFill>
                  <a:srgbClr val="000000"/>
                </a:solidFill>
                <a:latin typeface="Arial" panose="020B0604020202020204" pitchFamily="34" charset="0"/>
                <a:ea typeface="Times New Roman" panose="02020603050405020304" pitchFamily="18" charset="0"/>
              </a:rPr>
              <a:t>SMR</a:t>
            </a:r>
            <a:r>
              <a:rPr lang="fr-FR" sz="2000" dirty="0">
                <a:solidFill>
                  <a:srgbClr val="000000"/>
                </a:solidFill>
                <a:latin typeface="Arial" panose="020B0604020202020204" pitchFamily="34" charset="0"/>
                <a:ea typeface="Times New Roman" panose="02020603050405020304" pitchFamily="18" charset="0"/>
              </a:rPr>
              <a:t>. Elle a comme avantage d’offrir une </a:t>
            </a:r>
            <a:r>
              <a:rPr lang="fr-FR" sz="2000" b="1" i="1" dirty="0">
                <a:solidFill>
                  <a:srgbClr val="000000"/>
                </a:solidFill>
                <a:latin typeface="Arial" panose="020B0604020202020204" pitchFamily="34" charset="0"/>
                <a:ea typeface="Times New Roman" panose="02020603050405020304" pitchFamily="18" charset="0"/>
              </a:rPr>
              <a:t>pluralité de compétences</a:t>
            </a:r>
            <a:r>
              <a:rPr lang="fr-FR" sz="2000" dirty="0">
                <a:solidFill>
                  <a:srgbClr val="000000"/>
                </a:solidFill>
                <a:latin typeface="Arial" panose="020B0604020202020204" pitchFamily="34" charset="0"/>
                <a:ea typeface="Times New Roman" panose="02020603050405020304" pitchFamily="18" charset="0"/>
              </a:rPr>
              <a:t>.</a:t>
            </a:r>
          </a:p>
          <a:p>
            <a:pPr lvl="0" algn="just"/>
            <a:r>
              <a:rPr lang="fr-FR" sz="2000" dirty="0">
                <a:solidFill>
                  <a:srgbClr val="000000"/>
                </a:solidFill>
                <a:latin typeface="Arial" panose="020B0604020202020204" pitchFamily="34" charset="0"/>
                <a:ea typeface="Times New Roman" panose="02020603050405020304" pitchFamily="18" charset="0"/>
              </a:rPr>
              <a:t>C’est l’endroit où l’on retrouve le plus de professionnels différents de la rééducation,</a:t>
            </a:r>
          </a:p>
          <a:p>
            <a:pPr lvl="0" algn="just"/>
            <a:endParaRPr lang="fr-FR" sz="2000" dirty="0">
              <a:solidFill>
                <a:srgbClr val="000000"/>
              </a:solidFill>
              <a:latin typeface="Arial" panose="020B0604020202020204" pitchFamily="34" charset="0"/>
              <a:ea typeface="Times New Roman" panose="02020603050405020304" pitchFamily="18" charset="0"/>
            </a:endParaRPr>
          </a:p>
          <a:p>
            <a:pPr lvl="0" algn="just"/>
            <a:r>
              <a:rPr lang="fr-FR" sz="2000" dirty="0">
                <a:solidFill>
                  <a:srgbClr val="000000"/>
                </a:solidFill>
                <a:latin typeface="Arial" panose="020B0604020202020204" pitchFamily="34" charset="0"/>
                <a:ea typeface="Times New Roman" panose="02020603050405020304" pitchFamily="18" charset="0"/>
              </a:rPr>
              <a:t>Cette équipe est un groupe de personnes unies dans une tâche commune, ici dans la rééducation, réhabilitation du patient.</a:t>
            </a:r>
          </a:p>
          <a:p>
            <a:pPr lvl="0" algn="just"/>
            <a:endParaRPr lang="fr-FR" sz="2000" dirty="0">
              <a:solidFill>
                <a:srgbClr val="000000"/>
              </a:solidFill>
              <a:latin typeface="Arial" panose="020B0604020202020204" pitchFamily="34" charset="0"/>
              <a:ea typeface="Times New Roman" panose="02020603050405020304" pitchFamily="18" charset="0"/>
            </a:endParaRPr>
          </a:p>
          <a:p>
            <a:pPr lvl="0" algn="just"/>
            <a:r>
              <a:rPr lang="fr-FR" sz="2000" b="1" dirty="0">
                <a:solidFill>
                  <a:srgbClr val="000000"/>
                </a:solidFill>
                <a:latin typeface="Arial" panose="020B0604020202020204" pitchFamily="34" charset="0"/>
                <a:ea typeface="Times New Roman" panose="02020603050405020304" pitchFamily="18" charset="0"/>
              </a:rPr>
              <a:t>Le fonctionnement en équipe s'inscrit de plus en plus dans les valeurs du soin</a:t>
            </a:r>
            <a:r>
              <a:rPr lang="fr-FR" sz="2000" dirty="0">
                <a:solidFill>
                  <a:srgbClr val="000000"/>
                </a:solidFill>
                <a:latin typeface="Arial" panose="020B0604020202020204" pitchFamily="34" charset="0"/>
                <a:ea typeface="Times New Roman" panose="02020603050405020304" pitchFamily="18" charset="0"/>
              </a:rPr>
              <a:t>.</a:t>
            </a:r>
          </a:p>
          <a:p>
            <a:pPr lvl="0" algn="just"/>
            <a:r>
              <a:rPr lang="fr-FR" sz="2000" dirty="0">
                <a:solidFill>
                  <a:srgbClr val="000000"/>
                </a:solidFill>
                <a:latin typeface="Arial" panose="020B0604020202020204" pitchFamily="34" charset="0"/>
                <a:ea typeface="Times New Roman" panose="02020603050405020304" pitchFamily="18" charset="0"/>
              </a:rPr>
              <a:t>Le travail en équipe, s'est renforcé ces dernières années, au fil des exigences du terrain et des recommandations</a:t>
            </a:r>
          </a:p>
          <a:p>
            <a:pPr lvl="0" algn="just"/>
            <a:endParaRPr lang="fr-FR" sz="2000" dirty="0">
              <a:solidFill>
                <a:srgbClr val="000000"/>
              </a:solidFill>
              <a:latin typeface="Arial" panose="020B0604020202020204" pitchFamily="34" charset="0"/>
              <a:ea typeface="Times New Roman" panose="02020603050405020304" pitchFamily="18" charset="0"/>
            </a:endParaRPr>
          </a:p>
          <a:p>
            <a:pPr lvl="0" algn="just"/>
            <a:r>
              <a:rPr lang="fr-FR" sz="2000" b="1" dirty="0">
                <a:solidFill>
                  <a:srgbClr val="000000"/>
                </a:solidFill>
                <a:latin typeface="Arial" panose="020B0604020202020204" pitchFamily="34" charset="0"/>
                <a:ea typeface="Times New Roman" panose="02020603050405020304" pitchFamily="18" charset="0"/>
              </a:rPr>
              <a:t>Les situations complexes</a:t>
            </a:r>
            <a:r>
              <a:rPr lang="fr-FR" sz="2000" dirty="0">
                <a:solidFill>
                  <a:srgbClr val="000000"/>
                </a:solidFill>
                <a:latin typeface="Arial" panose="020B0604020202020204" pitchFamily="34" charset="0"/>
                <a:ea typeface="Times New Roman" panose="02020603050405020304" pitchFamily="18" charset="0"/>
              </a:rPr>
              <a:t>, non seulement sur le plan médical, mais également psychologique, social, </a:t>
            </a:r>
            <a:r>
              <a:rPr lang="fr-FR" sz="2000" b="1" dirty="0">
                <a:solidFill>
                  <a:srgbClr val="000000"/>
                </a:solidFill>
                <a:latin typeface="Arial" panose="020B0604020202020204" pitchFamily="34" charset="0"/>
                <a:ea typeface="Times New Roman" panose="02020603050405020304" pitchFamily="18" charset="0"/>
              </a:rPr>
              <a:t>exige davantage de collaboration entre les professionnels</a:t>
            </a:r>
            <a:r>
              <a:rPr lang="fr-FR" sz="2000" dirty="0">
                <a:solidFill>
                  <a:srgbClr val="000000"/>
                </a:solidFill>
                <a:latin typeface="Arial" panose="020B0604020202020204" pitchFamily="34" charset="0"/>
                <a:ea typeface="Times New Roman" panose="02020603050405020304" pitchFamily="18" charset="0"/>
              </a:rPr>
              <a:t>.</a:t>
            </a:r>
          </a:p>
          <a:p>
            <a:pPr lvl="0" algn="just"/>
            <a:r>
              <a:rPr lang="fr-FR" sz="2000" dirty="0">
                <a:solidFill>
                  <a:srgbClr val="000000"/>
                </a:solidFill>
                <a:latin typeface="Arial" panose="020B0604020202020204" pitchFamily="34" charset="0"/>
                <a:ea typeface="Times New Roman" panose="02020603050405020304" pitchFamily="18" charset="0"/>
              </a:rPr>
              <a:t>Il s’agit de mieux comprendre les patients, leurs besoins et de se concerter pour prendre des décisions difficiles.</a:t>
            </a:r>
          </a:p>
        </p:txBody>
      </p:sp>
    </p:spTree>
    <p:extLst>
      <p:ext uri="{BB962C8B-B14F-4D97-AF65-F5344CB8AC3E}">
        <p14:creationId xmlns:p14="http://schemas.microsoft.com/office/powerpoint/2010/main" val="1166145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5344" y="535155"/>
            <a:ext cx="8825659" cy="1561500"/>
          </a:xfrm>
        </p:spPr>
        <p:txBody>
          <a:bodyPr/>
          <a:lstStyle/>
          <a:p>
            <a:r>
              <a:rPr lang="fr-FR" dirty="0"/>
              <a:t>9. Un projet thérapeutique pluridisciplinaire</a:t>
            </a:r>
          </a:p>
        </p:txBody>
      </p:sp>
      <p:sp>
        <p:nvSpPr>
          <p:cNvPr id="3" name="Rectangle 2"/>
          <p:cNvSpPr/>
          <p:nvPr/>
        </p:nvSpPr>
        <p:spPr>
          <a:xfrm>
            <a:off x="1173018" y="3475504"/>
            <a:ext cx="9679709" cy="1323439"/>
          </a:xfrm>
          <a:prstGeom prst="rect">
            <a:avLst/>
          </a:prstGeom>
        </p:spPr>
        <p:txBody>
          <a:bodyPr wrap="square">
            <a:spAutoFit/>
          </a:bodyPr>
          <a:lstStyle/>
          <a:p>
            <a:pPr lvl="0" algn="just"/>
            <a:r>
              <a:rPr lang="fr-FR" sz="2000" dirty="0">
                <a:solidFill>
                  <a:prstClr val="black"/>
                </a:solidFill>
              </a:rPr>
              <a:t>▪ Dès l’arrivée du patient, les professionnels établissent leurs bilans et objectifs. </a:t>
            </a:r>
          </a:p>
          <a:p>
            <a:pPr lvl="0" algn="just"/>
            <a:r>
              <a:rPr lang="fr-FR" sz="2000" dirty="0">
                <a:solidFill>
                  <a:prstClr val="black"/>
                </a:solidFill>
              </a:rPr>
              <a:t>Lors d’une première réunion </a:t>
            </a:r>
            <a:r>
              <a:rPr lang="fr-FR" sz="2000" b="1" dirty="0">
                <a:solidFill>
                  <a:prstClr val="black"/>
                </a:solidFill>
              </a:rPr>
              <a:t>un projet thérapeutique pluridisciplinaire </a:t>
            </a:r>
            <a:r>
              <a:rPr lang="fr-FR" sz="2000" dirty="0">
                <a:solidFill>
                  <a:prstClr val="black"/>
                </a:solidFill>
              </a:rPr>
              <a:t>avec des objectifs est établi. Le patient doit donner son accord. </a:t>
            </a:r>
          </a:p>
        </p:txBody>
      </p:sp>
    </p:spTree>
    <p:extLst>
      <p:ext uri="{BB962C8B-B14F-4D97-AF65-F5344CB8AC3E}">
        <p14:creationId xmlns:p14="http://schemas.microsoft.com/office/powerpoint/2010/main" val="2951245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5" y="701964"/>
            <a:ext cx="9587347" cy="5324535"/>
          </a:xfrm>
          <a:prstGeom prst="rect">
            <a:avLst/>
          </a:prstGeom>
        </p:spPr>
        <p:txBody>
          <a:bodyPr wrap="square">
            <a:spAutoFit/>
          </a:bodyPr>
          <a:lstStyle/>
          <a:p>
            <a:pPr algn="just"/>
            <a:r>
              <a:rPr lang="fr-FR" sz="2000" dirty="0"/>
              <a:t>Ce </a:t>
            </a:r>
            <a:r>
              <a:rPr lang="fr-FR" sz="2000" dirty="0">
                <a:solidFill>
                  <a:srgbClr val="00B0F0"/>
                </a:solidFill>
              </a:rPr>
              <a:t>projet thérapeutique </a:t>
            </a:r>
            <a:r>
              <a:rPr lang="fr-FR" sz="2000" dirty="0"/>
              <a:t>comporte :</a:t>
            </a:r>
          </a:p>
          <a:p>
            <a:pPr algn="just"/>
            <a:br>
              <a:rPr lang="fr-FR" sz="2000" dirty="0"/>
            </a:br>
            <a:r>
              <a:rPr lang="fr-FR" sz="2000" dirty="0"/>
              <a:t>• </a:t>
            </a:r>
            <a:r>
              <a:rPr lang="fr-FR" sz="2000" b="1" dirty="0"/>
              <a:t>un projet de soins </a:t>
            </a:r>
            <a:r>
              <a:rPr lang="fr-FR" sz="2000" dirty="0"/>
              <a:t>permettant de limiter les handicaps physiques, sensoriels, cognitifs et comportementaux, et d’optimiser l'autonomie du patient ;</a:t>
            </a:r>
            <a:br>
              <a:rPr lang="fr-FR" sz="2000" dirty="0"/>
            </a:br>
            <a:r>
              <a:rPr lang="fr-FR" sz="2000" dirty="0"/>
              <a:t>• </a:t>
            </a:r>
            <a:r>
              <a:rPr lang="fr-FR" sz="2000" b="1" dirty="0"/>
              <a:t>et un projet de vie</a:t>
            </a:r>
            <a:r>
              <a:rPr lang="fr-FR" sz="2000" dirty="0"/>
              <a:t>, en lien avec le projet de soins, permettant la réinsertion familiale, sociale et professionnelle des patients.</a:t>
            </a:r>
            <a:br>
              <a:rPr lang="fr-FR" sz="2000" dirty="0"/>
            </a:br>
            <a:endParaRPr lang="fr-FR" sz="2000" dirty="0"/>
          </a:p>
          <a:p>
            <a:pPr algn="just"/>
            <a:r>
              <a:rPr lang="fr-FR" sz="2000" dirty="0"/>
              <a:t>La prise en charge proposée doit être adaptée aux besoins du patient, ainsi elle s’appuie sur les évaluations réalisées par les membres de l’équipe, et partagées dans le cadre de réunions pluri professionnelles</a:t>
            </a:r>
          </a:p>
          <a:p>
            <a:pPr algn="just"/>
            <a:r>
              <a:rPr lang="fr-FR" sz="2000" dirty="0"/>
              <a:t>(HAS, 2020).</a:t>
            </a:r>
          </a:p>
          <a:p>
            <a:pPr algn="just"/>
            <a:endParaRPr lang="fr-FR" sz="2000" dirty="0"/>
          </a:p>
          <a:p>
            <a:pPr algn="just"/>
            <a:r>
              <a:rPr lang="fr-FR" sz="2000" dirty="0"/>
              <a:t>Pour tous les patients la trace de </a:t>
            </a:r>
            <a:r>
              <a:rPr lang="fr-FR" sz="2000" b="1" dirty="0"/>
              <a:t>l’élaboration du projet de soins </a:t>
            </a:r>
            <a:r>
              <a:rPr lang="fr-FR" sz="2000" dirty="0"/>
              <a:t>datée </a:t>
            </a:r>
            <a:r>
              <a:rPr lang="fr-FR" sz="2000" b="1" dirty="0"/>
              <a:t>dans les 15 jours suivant l’admission </a:t>
            </a:r>
            <a:r>
              <a:rPr lang="fr-FR" sz="2000" dirty="0"/>
              <a:t>est retrouvée dans le dossier du patient ;</a:t>
            </a:r>
            <a:br>
              <a:rPr lang="fr-FR" sz="2000" dirty="0"/>
            </a:br>
            <a:r>
              <a:rPr lang="fr-FR" sz="2000" dirty="0"/>
              <a:t>Pour les patients hospitalisés en </a:t>
            </a:r>
            <a:r>
              <a:rPr lang="fr-FR" sz="2000" dirty="0" err="1"/>
              <a:t>SMR</a:t>
            </a:r>
            <a:r>
              <a:rPr lang="fr-FR" sz="2000" dirty="0"/>
              <a:t> </a:t>
            </a:r>
            <a:r>
              <a:rPr lang="fr-FR" sz="2000" b="1" dirty="0"/>
              <a:t>plus de 30 jours le projet a été actualisé </a:t>
            </a:r>
            <a:r>
              <a:rPr lang="fr-FR" sz="2000" dirty="0"/>
              <a:t>et cette actualisation est retrouvée dans le dossier.</a:t>
            </a:r>
          </a:p>
        </p:txBody>
      </p:sp>
    </p:spTree>
    <p:extLst>
      <p:ext uri="{BB962C8B-B14F-4D97-AF65-F5344CB8AC3E}">
        <p14:creationId xmlns:p14="http://schemas.microsoft.com/office/powerpoint/2010/main" val="229642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0147" y="341654"/>
            <a:ext cx="5800435" cy="5355312"/>
          </a:xfrm>
          <a:prstGeom prst="rect">
            <a:avLst/>
          </a:prstGeom>
          <a:noFill/>
        </p:spPr>
        <p:txBody>
          <a:bodyPr wrap="square" rtlCol="0">
            <a:spAutoFit/>
          </a:bodyPr>
          <a:lstStyle/>
          <a:p>
            <a:r>
              <a:rPr lang="fr-FR" b="1" dirty="0"/>
              <a:t>Quelques centres</a:t>
            </a:r>
          </a:p>
          <a:p>
            <a:endParaRPr lang="fr-FR" dirty="0"/>
          </a:p>
          <a:p>
            <a:r>
              <a:rPr lang="fr-FR" dirty="0"/>
              <a:t>Les Massues (dos, corsets, amputé…)</a:t>
            </a:r>
          </a:p>
          <a:p>
            <a:endParaRPr lang="fr-FR" dirty="0"/>
          </a:p>
          <a:p>
            <a:r>
              <a:rPr lang="fr-FR" dirty="0"/>
              <a:t>Centre </a:t>
            </a:r>
            <a:r>
              <a:rPr lang="fr-FR" dirty="0" err="1"/>
              <a:t>Bayère</a:t>
            </a:r>
            <a:r>
              <a:rPr lang="fr-FR" dirty="0"/>
              <a:t> (pneumo)</a:t>
            </a:r>
          </a:p>
          <a:p>
            <a:endParaRPr lang="fr-FR" dirty="0"/>
          </a:p>
          <a:p>
            <a:r>
              <a:rPr lang="fr-FR" dirty="0"/>
              <a:t>Le SMR des Charpennes (</a:t>
            </a:r>
            <a:r>
              <a:rPr lang="fr-FR" dirty="0" err="1"/>
              <a:t>gériatrie,neuro</a:t>
            </a:r>
            <a:r>
              <a:rPr lang="fr-FR" dirty="0"/>
              <a:t>…)</a:t>
            </a:r>
          </a:p>
          <a:p>
            <a:endParaRPr lang="fr-FR" dirty="0"/>
          </a:p>
          <a:p>
            <a:r>
              <a:rPr lang="fr-FR" dirty="0" err="1"/>
              <a:t>SSR</a:t>
            </a:r>
            <a:r>
              <a:rPr lang="fr-FR" dirty="0"/>
              <a:t> Val </a:t>
            </a:r>
            <a:r>
              <a:rPr lang="fr-FR" dirty="0" err="1"/>
              <a:t>Rosay</a:t>
            </a:r>
            <a:r>
              <a:rPr lang="fr-FR" dirty="0"/>
              <a:t> (neuro, locomoteur, cardio, </a:t>
            </a:r>
            <a:r>
              <a:rPr lang="fr-FR" dirty="0" err="1"/>
              <a:t>onco</a:t>
            </a:r>
            <a:r>
              <a:rPr lang="fr-FR" dirty="0"/>
              <a:t>,…)</a:t>
            </a:r>
          </a:p>
          <a:p>
            <a:endParaRPr lang="fr-FR" dirty="0"/>
          </a:p>
          <a:p>
            <a:r>
              <a:rPr lang="fr-FR" dirty="0"/>
              <a:t>Les IRIS (divers sites)</a:t>
            </a:r>
          </a:p>
          <a:p>
            <a:endParaRPr lang="fr-FR" dirty="0"/>
          </a:p>
          <a:p>
            <a:r>
              <a:rPr lang="fr-FR" dirty="0" err="1"/>
              <a:t>CRF</a:t>
            </a:r>
            <a:r>
              <a:rPr lang="fr-FR" dirty="0"/>
              <a:t> Saint Vincent de Paul (Bourgoin-Jallieu)( locomoteur-neuro)</a:t>
            </a:r>
          </a:p>
          <a:p>
            <a:endParaRPr lang="fr-FR" dirty="0"/>
          </a:p>
          <a:p>
            <a:r>
              <a:rPr lang="fr-FR" dirty="0"/>
              <a:t>SMR de Pont de Beauvoisin (38)(poly, locomoteur, neuro, </a:t>
            </a:r>
            <a:r>
              <a:rPr lang="fr-FR" dirty="0" err="1"/>
              <a:t>géria</a:t>
            </a:r>
            <a:r>
              <a:rPr lang="fr-FR" dirty="0"/>
              <a:t>)</a:t>
            </a:r>
          </a:p>
          <a:p>
            <a:endParaRPr lang="fr-FR" dirty="0"/>
          </a:p>
        </p:txBody>
      </p:sp>
      <p:sp>
        <p:nvSpPr>
          <p:cNvPr id="4" name="Rectangle 3"/>
          <p:cNvSpPr/>
          <p:nvPr/>
        </p:nvSpPr>
        <p:spPr>
          <a:xfrm>
            <a:off x="6557819" y="1311150"/>
            <a:ext cx="4230254" cy="4247317"/>
          </a:xfrm>
          <a:prstGeom prst="rect">
            <a:avLst/>
          </a:prstGeom>
        </p:spPr>
        <p:txBody>
          <a:bodyPr wrap="square">
            <a:spAutoFit/>
          </a:bodyPr>
          <a:lstStyle/>
          <a:p>
            <a:pPr lvl="0"/>
            <a:r>
              <a:rPr lang="fr-FR" dirty="0">
                <a:solidFill>
                  <a:prstClr val="black"/>
                </a:solidFill>
              </a:rPr>
              <a:t>SMR de Tullins (38) (locomoteur, neuro)</a:t>
            </a:r>
          </a:p>
          <a:p>
            <a:pPr lvl="0"/>
            <a:endParaRPr lang="fr-FR" dirty="0">
              <a:solidFill>
                <a:prstClr val="black"/>
              </a:solidFill>
            </a:endParaRPr>
          </a:p>
          <a:p>
            <a:pPr lvl="0"/>
            <a:r>
              <a:rPr lang="fr-FR" dirty="0">
                <a:solidFill>
                  <a:prstClr val="black"/>
                </a:solidFill>
              </a:rPr>
              <a:t>Centre </a:t>
            </a:r>
            <a:r>
              <a:rPr lang="fr-FR" dirty="0" err="1">
                <a:solidFill>
                  <a:prstClr val="black"/>
                </a:solidFill>
              </a:rPr>
              <a:t>Zander</a:t>
            </a:r>
            <a:r>
              <a:rPr lang="fr-FR" dirty="0">
                <a:solidFill>
                  <a:prstClr val="black"/>
                </a:solidFill>
              </a:rPr>
              <a:t> (Aix-les Bains)(</a:t>
            </a:r>
            <a:r>
              <a:rPr lang="fr-FR" dirty="0" err="1">
                <a:solidFill>
                  <a:prstClr val="black"/>
                </a:solidFill>
              </a:rPr>
              <a:t>locomoteur,neuro,cardio</a:t>
            </a:r>
            <a:r>
              <a:rPr lang="fr-FR" dirty="0">
                <a:solidFill>
                  <a:prstClr val="black"/>
                </a:solidFill>
              </a:rPr>
              <a:t>,…)</a:t>
            </a:r>
          </a:p>
          <a:p>
            <a:pPr lvl="0"/>
            <a:endParaRPr lang="fr-FR" dirty="0">
              <a:solidFill>
                <a:prstClr val="black"/>
              </a:solidFill>
            </a:endParaRPr>
          </a:p>
          <a:p>
            <a:pPr lvl="0"/>
            <a:r>
              <a:rPr lang="fr-FR" dirty="0">
                <a:solidFill>
                  <a:prstClr val="black"/>
                </a:solidFill>
              </a:rPr>
              <a:t>SSR de Hauteville</a:t>
            </a:r>
          </a:p>
          <a:p>
            <a:pPr lvl="0"/>
            <a:endParaRPr lang="fr-FR" dirty="0">
              <a:solidFill>
                <a:prstClr val="black"/>
              </a:solidFill>
            </a:endParaRPr>
          </a:p>
          <a:p>
            <a:pPr lvl="0"/>
            <a:r>
              <a:rPr lang="fr-FR" dirty="0">
                <a:solidFill>
                  <a:prstClr val="black"/>
                </a:solidFill>
              </a:rPr>
              <a:t>Centre de rééducation de Berck</a:t>
            </a:r>
          </a:p>
          <a:p>
            <a:pPr lvl="0"/>
            <a:endParaRPr lang="fr-FR" dirty="0">
              <a:solidFill>
                <a:prstClr val="black"/>
              </a:solidFill>
            </a:endParaRPr>
          </a:p>
          <a:p>
            <a:pPr lvl="0"/>
            <a:r>
              <a:rPr lang="fr-FR" dirty="0">
                <a:solidFill>
                  <a:prstClr val="black"/>
                </a:solidFill>
              </a:rPr>
              <a:t>Centre médical de l’Argentière (brûlés)</a:t>
            </a:r>
          </a:p>
          <a:p>
            <a:pPr lvl="0"/>
            <a:endParaRPr lang="fr-FR" dirty="0">
              <a:solidFill>
                <a:prstClr val="black"/>
              </a:solidFill>
            </a:endParaRPr>
          </a:p>
          <a:p>
            <a:pPr lvl="0"/>
            <a:r>
              <a:rPr lang="fr-FR" dirty="0">
                <a:solidFill>
                  <a:prstClr val="black"/>
                </a:solidFill>
              </a:rPr>
              <a:t>SSR pédiatrique La Fougeraie (</a:t>
            </a:r>
            <a:r>
              <a:rPr lang="fr-FR" dirty="0" err="1">
                <a:solidFill>
                  <a:prstClr val="black"/>
                </a:solidFill>
              </a:rPr>
              <a:t>Villeurbane</a:t>
            </a:r>
            <a:r>
              <a:rPr lang="fr-FR" dirty="0">
                <a:solidFill>
                  <a:prstClr val="black"/>
                </a:solidFill>
              </a:rPr>
              <a:t>)</a:t>
            </a:r>
          </a:p>
        </p:txBody>
      </p:sp>
    </p:spTree>
    <p:extLst>
      <p:ext uri="{BB962C8B-B14F-4D97-AF65-F5344CB8AC3E}">
        <p14:creationId xmlns:p14="http://schemas.microsoft.com/office/powerpoint/2010/main" val="1813925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683491"/>
            <a:ext cx="11157526" cy="4985980"/>
          </a:xfrm>
          <a:prstGeom prst="rect">
            <a:avLst/>
          </a:prstGeom>
        </p:spPr>
        <p:txBody>
          <a:bodyPr wrap="square">
            <a:spAutoFit/>
          </a:bodyPr>
          <a:lstStyle/>
          <a:p>
            <a:pPr lvl="0"/>
            <a:r>
              <a:rPr lang="fr-FR" sz="2000" dirty="0"/>
              <a:t>L’indicateur est calculé à partir de 8 critères au maximum :</a:t>
            </a:r>
          </a:p>
          <a:p>
            <a:pPr lvl="0"/>
            <a:br>
              <a:rPr lang="fr-FR" sz="2000" dirty="0"/>
            </a:br>
            <a:r>
              <a:rPr lang="fr-FR" sz="2000" dirty="0"/>
              <a:t>1. Examen médical d’entrée renseigné</a:t>
            </a:r>
            <a:br>
              <a:rPr lang="fr-FR" sz="2000" dirty="0"/>
            </a:br>
            <a:r>
              <a:rPr lang="fr-FR" sz="2000" dirty="0"/>
              <a:t>2. Evaluation de l’autonomie renseignée</a:t>
            </a:r>
            <a:br>
              <a:rPr lang="fr-FR" sz="2000" dirty="0"/>
            </a:br>
            <a:r>
              <a:rPr lang="fr-FR" sz="2000" dirty="0"/>
              <a:t>3. Evaluation sociale renseignée</a:t>
            </a:r>
            <a:br>
              <a:rPr lang="fr-FR" sz="2000" dirty="0"/>
            </a:br>
            <a:r>
              <a:rPr lang="fr-FR" sz="2000" dirty="0"/>
              <a:t>4. Evaluation psychologique renseignée</a:t>
            </a:r>
            <a:br>
              <a:rPr lang="fr-FR" sz="2000" dirty="0"/>
            </a:br>
            <a:r>
              <a:rPr lang="fr-FR" sz="2000" dirty="0"/>
              <a:t>5. </a:t>
            </a:r>
            <a:r>
              <a:rPr lang="fr-FR" sz="2000" b="1" dirty="0"/>
              <a:t>Projet de soins </a:t>
            </a:r>
            <a:r>
              <a:rPr lang="fr-FR" sz="2000" dirty="0"/>
              <a:t>renseigné pour tous les patients et actualisé pour les patients</a:t>
            </a:r>
            <a:br>
              <a:rPr lang="fr-FR" sz="2000" dirty="0"/>
            </a:br>
            <a:r>
              <a:rPr lang="fr-FR" sz="2000" dirty="0"/>
              <a:t>hospitalisés plus de 30 jours</a:t>
            </a:r>
            <a:br>
              <a:rPr lang="fr-FR" sz="2000" dirty="0"/>
            </a:br>
            <a:r>
              <a:rPr lang="fr-FR" sz="2000" dirty="0"/>
              <a:t>6. </a:t>
            </a:r>
            <a:r>
              <a:rPr lang="fr-FR" sz="2000" b="1" dirty="0"/>
              <a:t>Au moins une réunion pluri-professionnelle tracée</a:t>
            </a:r>
            <a:br>
              <a:rPr lang="fr-FR" sz="2000" dirty="0"/>
            </a:br>
            <a:r>
              <a:rPr lang="fr-FR" sz="2000" dirty="0"/>
              <a:t>7. </a:t>
            </a:r>
            <a:r>
              <a:rPr lang="fr-FR" sz="2000" b="1" dirty="0"/>
              <a:t>Projet de vie </a:t>
            </a:r>
            <a:r>
              <a:rPr lang="fr-FR" sz="2000" dirty="0"/>
              <a:t>renseigné</a:t>
            </a:r>
            <a:br>
              <a:rPr lang="fr-FR" sz="2000" dirty="0"/>
            </a:br>
            <a:r>
              <a:rPr lang="fr-FR" sz="2000" dirty="0"/>
              <a:t>8. </a:t>
            </a:r>
            <a:r>
              <a:rPr lang="fr-FR" sz="2000" b="1" dirty="0"/>
              <a:t>Participation ou accord du patient à son projet de vie </a:t>
            </a:r>
            <a:r>
              <a:rPr lang="fr-FR" sz="2000" dirty="0"/>
              <a:t>mentionné (si applicable)</a:t>
            </a:r>
            <a:endParaRPr lang="fr-FR" sz="2000" dirty="0">
              <a:solidFill>
                <a:prstClr val="black"/>
              </a:solidFill>
            </a:endParaRPr>
          </a:p>
          <a:p>
            <a:pPr lvl="0" algn="just"/>
            <a:endParaRPr lang="fr-FR" sz="2000" dirty="0">
              <a:solidFill>
                <a:prstClr val="black"/>
              </a:solidFill>
            </a:endParaRPr>
          </a:p>
          <a:p>
            <a:pPr lvl="0" algn="just"/>
            <a:endParaRPr lang="fr-FR" sz="2000" dirty="0">
              <a:solidFill>
                <a:prstClr val="black"/>
              </a:solidFill>
            </a:endParaRPr>
          </a:p>
          <a:p>
            <a:pPr lvl="0" algn="just"/>
            <a:r>
              <a:rPr lang="fr-FR" sz="2000" dirty="0">
                <a:solidFill>
                  <a:prstClr val="black"/>
                </a:solidFill>
              </a:rPr>
              <a:t>+ </a:t>
            </a:r>
            <a:r>
              <a:rPr lang="fr-FR" sz="2000" dirty="0">
                <a:solidFill>
                  <a:srgbClr val="00B0F0"/>
                </a:solidFill>
              </a:rPr>
              <a:t>Une réunion pluridisciplinaire </a:t>
            </a:r>
            <a:r>
              <a:rPr lang="fr-FR" sz="2000" dirty="0">
                <a:solidFill>
                  <a:prstClr val="black"/>
                </a:solidFill>
              </a:rPr>
              <a:t>avec une synthèse pluridisciplinaire pour chaque patient.</a:t>
            </a:r>
            <a:endParaRPr lang="fr-FR" dirty="0">
              <a:latin typeface="Arial" panose="020B0604020202020204" pitchFamily="34" charset="0"/>
            </a:endParaRPr>
          </a:p>
          <a:p>
            <a:endParaRPr lang="fr-FR" dirty="0">
              <a:latin typeface="Arial" panose="020B0604020202020204" pitchFamily="34" charset="0"/>
            </a:endParaRPr>
          </a:p>
          <a:p>
            <a:endParaRPr lang="fr-FR" sz="2000" dirty="0"/>
          </a:p>
        </p:txBody>
      </p:sp>
    </p:spTree>
    <p:extLst>
      <p:ext uri="{BB962C8B-B14F-4D97-AF65-F5344CB8AC3E}">
        <p14:creationId xmlns:p14="http://schemas.microsoft.com/office/powerpoint/2010/main" val="3948260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42109" y="997527"/>
            <a:ext cx="8811491" cy="3477875"/>
          </a:xfrm>
          <a:prstGeom prst="rect">
            <a:avLst/>
          </a:prstGeom>
          <a:noFill/>
        </p:spPr>
        <p:txBody>
          <a:bodyPr wrap="square" rtlCol="0">
            <a:spAutoFit/>
          </a:bodyPr>
          <a:lstStyle/>
          <a:p>
            <a:r>
              <a:rPr lang="fr-FR" sz="2000" dirty="0"/>
              <a:t>Lors des réunions pluridisciplinaires , tous les professionnels ont leur avis à donner.</a:t>
            </a:r>
          </a:p>
          <a:p>
            <a:r>
              <a:rPr lang="fr-FR" sz="2000" dirty="0"/>
              <a:t>Chacun apporte sa spécificité.</a:t>
            </a:r>
          </a:p>
          <a:p>
            <a:r>
              <a:rPr lang="fr-FR" sz="2000" dirty="0"/>
              <a:t>Il ne s’agit pas d’additionner les compétences de chacun mais plutôt de faire en sorte d’être complémentaire dans la prise en soins.</a:t>
            </a:r>
          </a:p>
          <a:p>
            <a:r>
              <a:rPr lang="fr-FR" sz="2000" dirty="0"/>
              <a:t>Chacun a sa place, l’IDE, les rééducateurs, l’assistante sociale, etc.</a:t>
            </a:r>
          </a:p>
          <a:p>
            <a:endParaRPr lang="fr-FR" sz="2000" dirty="0"/>
          </a:p>
          <a:p>
            <a:pPr lvl="0" algn="just"/>
            <a:r>
              <a:rPr lang="fr-FR" sz="2000" b="1" dirty="0">
                <a:solidFill>
                  <a:prstClr val="black"/>
                </a:solidFill>
              </a:rPr>
              <a:t>Dans un </a:t>
            </a:r>
            <a:r>
              <a:rPr lang="fr-FR" sz="2000" b="1" dirty="0" err="1">
                <a:solidFill>
                  <a:prstClr val="black"/>
                </a:solidFill>
              </a:rPr>
              <a:t>SMR</a:t>
            </a:r>
            <a:r>
              <a:rPr lang="fr-FR" sz="2000" b="1" dirty="0">
                <a:solidFill>
                  <a:prstClr val="black"/>
                </a:solidFill>
              </a:rPr>
              <a:t>, on a du lien entre les rééducateurs (ergo/kiné, kiné/orthophoniste, etc..)</a:t>
            </a:r>
          </a:p>
          <a:p>
            <a:pPr lvl="0" algn="just"/>
            <a:endParaRPr lang="fr-FR" sz="2000" b="1" dirty="0">
              <a:solidFill>
                <a:prstClr val="black"/>
              </a:solidFill>
            </a:endParaRPr>
          </a:p>
          <a:p>
            <a:pPr lvl="0" algn="just"/>
            <a:r>
              <a:rPr lang="fr-FR" sz="2000" b="1" dirty="0">
                <a:solidFill>
                  <a:prstClr val="black"/>
                </a:solidFill>
              </a:rPr>
              <a:t>Et du lien entre les rééducateurs et l’équipe soignante</a:t>
            </a:r>
            <a:endParaRPr lang="fr-FR" sz="2000" b="1" dirty="0"/>
          </a:p>
        </p:txBody>
      </p:sp>
    </p:spTree>
    <p:extLst>
      <p:ext uri="{BB962C8B-B14F-4D97-AF65-F5344CB8AC3E}">
        <p14:creationId xmlns:p14="http://schemas.microsoft.com/office/powerpoint/2010/main" val="3241763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655" y="1089891"/>
            <a:ext cx="9328727" cy="5632311"/>
          </a:xfrm>
          <a:prstGeom prst="rect">
            <a:avLst/>
          </a:prstGeom>
        </p:spPr>
        <p:txBody>
          <a:bodyPr wrap="square">
            <a:spAutoFit/>
          </a:bodyPr>
          <a:lstStyle/>
          <a:p>
            <a:pPr lvl="0" algn="just"/>
            <a:endParaRPr lang="fr-FR" sz="2000" dirty="0">
              <a:solidFill>
                <a:prstClr val="black"/>
              </a:solidFill>
            </a:endParaRPr>
          </a:p>
          <a:p>
            <a:pPr lvl="0" algn="just"/>
            <a:r>
              <a:rPr lang="fr-FR" sz="2000" dirty="0">
                <a:solidFill>
                  <a:prstClr val="black"/>
                </a:solidFill>
              </a:rPr>
              <a:t>Exemples: </a:t>
            </a:r>
          </a:p>
          <a:p>
            <a:pPr lvl="0" algn="just"/>
            <a:endParaRPr lang="fr-FR" sz="2000" dirty="0">
              <a:solidFill>
                <a:prstClr val="black"/>
              </a:solidFill>
            </a:endParaRPr>
          </a:p>
          <a:p>
            <a:pPr marL="342900" lvl="0" indent="-342900" algn="just">
              <a:buFontTx/>
              <a:buChar char="-"/>
            </a:pPr>
            <a:r>
              <a:rPr lang="fr-FR" sz="2000" dirty="0">
                <a:solidFill>
                  <a:prstClr val="black"/>
                </a:solidFill>
              </a:rPr>
              <a:t>les techniques de transferts proposés par ergo ou kiné et relayés aux </a:t>
            </a:r>
            <a:r>
              <a:rPr lang="fr-FR" sz="2000" dirty="0" err="1">
                <a:solidFill>
                  <a:prstClr val="black"/>
                </a:solidFill>
              </a:rPr>
              <a:t>ASD</a:t>
            </a:r>
            <a:endParaRPr lang="fr-FR" sz="2000" dirty="0">
              <a:solidFill>
                <a:prstClr val="black"/>
              </a:solidFill>
            </a:endParaRPr>
          </a:p>
          <a:p>
            <a:pPr marL="342900" lvl="0" indent="-342900" algn="just">
              <a:buFontTx/>
              <a:buChar char="-"/>
            </a:pPr>
            <a:r>
              <a:rPr lang="fr-FR" sz="2000" dirty="0">
                <a:solidFill>
                  <a:prstClr val="black"/>
                </a:solidFill>
              </a:rPr>
              <a:t>l’évaluation toilette des </a:t>
            </a:r>
            <a:r>
              <a:rPr lang="fr-FR" sz="2000" dirty="0" err="1">
                <a:solidFill>
                  <a:prstClr val="black"/>
                </a:solidFill>
              </a:rPr>
              <a:t>ergos</a:t>
            </a:r>
            <a:r>
              <a:rPr lang="fr-FR" sz="2000" dirty="0">
                <a:solidFill>
                  <a:prstClr val="black"/>
                </a:solidFill>
              </a:rPr>
              <a:t> permet aux </a:t>
            </a:r>
            <a:r>
              <a:rPr lang="fr-FR" sz="2000" dirty="0" err="1">
                <a:solidFill>
                  <a:prstClr val="black"/>
                </a:solidFill>
              </a:rPr>
              <a:t>ASD</a:t>
            </a:r>
            <a:r>
              <a:rPr lang="fr-FR" sz="2000" dirty="0">
                <a:solidFill>
                  <a:prstClr val="black"/>
                </a:solidFill>
              </a:rPr>
              <a:t> de mieux cibler la toilette et favoriser l’autonomisation du patient.</a:t>
            </a:r>
          </a:p>
          <a:p>
            <a:pPr marL="342900" lvl="0" indent="-342900" algn="just">
              <a:buFontTx/>
              <a:buChar char="-"/>
            </a:pPr>
            <a:r>
              <a:rPr lang="fr-FR" sz="2000" dirty="0">
                <a:solidFill>
                  <a:prstClr val="black"/>
                </a:solidFill>
              </a:rPr>
              <a:t>un soin à 2.</a:t>
            </a:r>
          </a:p>
          <a:p>
            <a:pPr marL="342900" lvl="0" indent="-342900" algn="just">
              <a:buFontTx/>
              <a:buChar char="-"/>
            </a:pPr>
            <a:r>
              <a:rPr lang="fr-FR" sz="2000" dirty="0">
                <a:solidFill>
                  <a:prstClr val="black"/>
                </a:solidFill>
              </a:rPr>
              <a:t>une séance collective ergo, kiné</a:t>
            </a:r>
          </a:p>
          <a:p>
            <a:pPr marL="342900" lvl="0" indent="-342900" algn="just">
              <a:buFontTx/>
              <a:buChar char="-"/>
            </a:pPr>
            <a:r>
              <a:rPr lang="fr-FR" sz="2000" dirty="0">
                <a:solidFill>
                  <a:prstClr val="black"/>
                </a:solidFill>
              </a:rPr>
              <a:t>l’assistante sociale va nous faire part d’escaliers au domicile, le kiné va voir si le patient sera capable de les monter. Si non, l’ergo va proposer des possibilités d’aménagement (monte-escalier)</a:t>
            </a:r>
          </a:p>
          <a:p>
            <a:pPr lvl="0" algn="just"/>
            <a:endParaRPr lang="fr-FR" sz="2000" dirty="0">
              <a:solidFill>
                <a:prstClr val="black"/>
              </a:solidFill>
            </a:endParaRPr>
          </a:p>
          <a:p>
            <a:pPr lvl="0" algn="just"/>
            <a:r>
              <a:rPr lang="fr-FR" sz="2000" dirty="0">
                <a:solidFill>
                  <a:prstClr val="black"/>
                </a:solidFill>
              </a:rPr>
              <a:t>Les prise en soins sont complémentaires et sont dans l’intérêt du patient.</a:t>
            </a:r>
          </a:p>
          <a:p>
            <a:pPr lvl="0" algn="just"/>
            <a:endParaRPr lang="fr-FR" sz="2000" dirty="0">
              <a:solidFill>
                <a:prstClr val="black"/>
              </a:solidFill>
            </a:endParaRPr>
          </a:p>
          <a:p>
            <a:pPr lvl="0" algn="just"/>
            <a:r>
              <a:rPr lang="fr-FR" sz="2000" dirty="0">
                <a:solidFill>
                  <a:prstClr val="black"/>
                </a:solidFill>
              </a:rPr>
              <a:t>On trouve de la </a:t>
            </a:r>
            <a:r>
              <a:rPr lang="fr-FR" sz="2000" b="1" dirty="0">
                <a:solidFill>
                  <a:prstClr val="black"/>
                </a:solidFill>
              </a:rPr>
              <a:t>pluridisciplinarité, de l’interdisciplinarité.</a:t>
            </a:r>
          </a:p>
          <a:p>
            <a:pPr lvl="0" algn="just"/>
            <a:endParaRPr lang="fr-FR" sz="2000" dirty="0">
              <a:solidFill>
                <a:prstClr val="black"/>
              </a:solidFill>
            </a:endParaRPr>
          </a:p>
          <a:p>
            <a:pPr lvl="0" algn="just"/>
            <a:endParaRPr lang="fr-FR" sz="2000" dirty="0">
              <a:solidFill>
                <a:prstClr val="black"/>
              </a:solidFill>
            </a:endParaRPr>
          </a:p>
        </p:txBody>
      </p:sp>
    </p:spTree>
    <p:extLst>
      <p:ext uri="{BB962C8B-B14F-4D97-AF65-F5344CB8AC3E}">
        <p14:creationId xmlns:p14="http://schemas.microsoft.com/office/powerpoint/2010/main" val="3228855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2144" y="563418"/>
            <a:ext cx="8825659" cy="1782618"/>
          </a:xfrm>
        </p:spPr>
        <p:txBody>
          <a:bodyPr/>
          <a:lstStyle/>
          <a:p>
            <a:r>
              <a:rPr lang="fr-FR" dirty="0"/>
              <a:t>10.Travailler ensemble et communiquer</a:t>
            </a:r>
          </a:p>
        </p:txBody>
      </p:sp>
      <p:sp>
        <p:nvSpPr>
          <p:cNvPr id="3" name="ZoneTexte 2"/>
          <p:cNvSpPr txBox="1"/>
          <p:nvPr/>
        </p:nvSpPr>
        <p:spPr>
          <a:xfrm>
            <a:off x="1152144" y="1948873"/>
            <a:ext cx="10596511" cy="4924425"/>
          </a:xfrm>
          <a:prstGeom prst="rect">
            <a:avLst/>
          </a:prstGeom>
          <a:noFill/>
        </p:spPr>
        <p:txBody>
          <a:bodyPr wrap="square" rtlCol="0">
            <a:spAutoFit/>
          </a:bodyPr>
          <a:lstStyle/>
          <a:p>
            <a:pPr algn="just"/>
            <a:endParaRPr lang="fr-FR" sz="2000" dirty="0"/>
          </a:p>
          <a:p>
            <a:pPr algn="just"/>
            <a:endParaRPr lang="fr-FR" sz="2000" dirty="0"/>
          </a:p>
          <a:p>
            <a:pPr>
              <a:spcAft>
                <a:spcPts val="0"/>
              </a:spcAft>
            </a:pPr>
            <a:r>
              <a:rPr lang="fr-FR" sz="2000" dirty="0"/>
              <a:t>Pour que tous ces acteurs collaborent ensemble il faut beaucoup de communication. </a:t>
            </a:r>
          </a:p>
          <a:p>
            <a:pPr>
              <a:spcAft>
                <a:spcPts val="0"/>
              </a:spcAft>
            </a:pPr>
            <a:r>
              <a:rPr lang="fr-FR" sz="2000" b="1" dirty="0"/>
              <a:t>Le staff hebdomadaire </a:t>
            </a:r>
            <a:r>
              <a:rPr lang="fr-FR" sz="2000" dirty="0"/>
              <a:t>peut être un lieu d’échanges mais d’autres temps sont indispensables. En effet, </a:t>
            </a:r>
            <a:r>
              <a:rPr lang="fr-FR" sz="2000" b="1" dirty="0"/>
              <a:t>l</a:t>
            </a:r>
            <a:r>
              <a:rPr lang="fr-FR" sz="2000" b="1" dirty="0">
                <a:solidFill>
                  <a:srgbClr val="323232"/>
                </a:solidFill>
                <a:ea typeface="Calibri" panose="020F0502020204030204" pitchFamily="34" charset="0"/>
                <a:cs typeface="Times New Roman" panose="02020603050405020304" pitchFamily="18" charset="0"/>
              </a:rPr>
              <a:t>a pluridisciplinarité semble trouver son efficience dans le temps d’élaboration propre à l’institution, mais aussi dans le temps que chaque professionnel passe à dialoguer avec ses collègues sur des prises en charges, des techniques</a:t>
            </a:r>
            <a:r>
              <a:rPr lang="fr-FR" sz="2000" b="1" dirty="0">
                <a:solidFill>
                  <a:srgbClr val="323232"/>
                </a:solidFill>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fr-FR" sz="2000" dirty="0">
              <a:solidFill>
                <a:srgbClr val="323232"/>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000" dirty="0"/>
              <a:t>Et pour cela il faut pouvoir se comprendre. </a:t>
            </a:r>
            <a:r>
              <a:rPr lang="fr-FR" sz="2000" dirty="0">
                <a:solidFill>
                  <a:srgbClr val="323232"/>
                </a:solidFill>
                <a:ea typeface="Calibri" panose="020F0502020204030204" pitchFamily="34" charset="0"/>
                <a:cs typeface="Times New Roman" panose="02020603050405020304" pitchFamily="18" charset="0"/>
              </a:rPr>
              <a:t>En effet, chaque domaine professionnel possède sa culture et son lexique.</a:t>
            </a:r>
          </a:p>
          <a:p>
            <a:pPr>
              <a:spcAft>
                <a:spcPts val="0"/>
              </a:spcAft>
            </a:pPr>
            <a:endParaRPr lang="fr-FR" sz="2000" dirty="0"/>
          </a:p>
          <a:p>
            <a:endParaRPr lang="fr-FR" dirty="0"/>
          </a:p>
          <a:p>
            <a:endParaRPr lang="fr-FR" dirty="0"/>
          </a:p>
          <a:p>
            <a:endParaRPr lang="fr-FR" dirty="0"/>
          </a:p>
        </p:txBody>
      </p:sp>
    </p:spTree>
    <p:extLst>
      <p:ext uri="{BB962C8B-B14F-4D97-AF65-F5344CB8AC3E}">
        <p14:creationId xmlns:p14="http://schemas.microsoft.com/office/powerpoint/2010/main" val="825789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091" y="1459345"/>
            <a:ext cx="9264073" cy="4093428"/>
          </a:xfrm>
          <a:prstGeom prst="rect">
            <a:avLst/>
          </a:prstGeom>
        </p:spPr>
        <p:txBody>
          <a:bodyPr wrap="square">
            <a:spAutoFit/>
          </a:bodyPr>
          <a:lstStyle/>
          <a:p>
            <a:pPr lvl="0" algn="just"/>
            <a:r>
              <a:rPr lang="fr-FR" sz="2000" dirty="0">
                <a:solidFill>
                  <a:srgbClr val="000000"/>
                </a:solidFill>
                <a:latin typeface="Century Gothic" panose="020B0502020202020204" pitchFamily="34" charset="0"/>
              </a:rPr>
              <a:t>Les orthophonistes utilisent des termes spécifiques pour décrire les troubles du langage, les kinésithérapeutes vont parler de tests spécifiques. Les IDE pourraient ne pas comprendre ce dont on parle. Le vocabulaire au sein de l’ équipe doit se développer au fur et à mesure afin de comprendre les propos de chacun pour optimiser la prise en charge globale du patient.</a:t>
            </a:r>
          </a:p>
          <a:p>
            <a:pPr lvl="0" algn="just"/>
            <a:endParaRPr lang="fr-FR" sz="2000" dirty="0">
              <a:solidFill>
                <a:srgbClr val="000000"/>
              </a:solidFill>
              <a:latin typeface="Century Gothic" panose="020B0502020202020204" pitchFamily="34" charset="0"/>
            </a:endParaRPr>
          </a:p>
          <a:p>
            <a:pPr lvl="0" algn="just"/>
            <a:r>
              <a:rPr lang="fr-FR" sz="2000" dirty="0">
                <a:solidFill>
                  <a:srgbClr val="000000"/>
                </a:solidFill>
                <a:latin typeface="Century Gothic" panose="020B0502020202020204" pitchFamily="34" charset="0"/>
              </a:rPr>
              <a:t>Certains établissements proposent des TOPOS réguliers, où chaque profession présente une chose qu’il fait. Cela permet de mieux comprendre le travail de chacun.</a:t>
            </a:r>
          </a:p>
          <a:p>
            <a:pPr lvl="0" algn="just"/>
            <a:endParaRPr lang="fr-FR" sz="2000" dirty="0">
              <a:solidFill>
                <a:srgbClr val="000000"/>
              </a:solidFill>
              <a:latin typeface="Century Gothic" panose="020B0502020202020204" pitchFamily="34" charset="0"/>
            </a:endParaRPr>
          </a:p>
          <a:p>
            <a:pPr lvl="0" algn="just"/>
            <a:r>
              <a:rPr lang="fr-FR" sz="2000" dirty="0">
                <a:solidFill>
                  <a:srgbClr val="000000"/>
                </a:solidFill>
                <a:latin typeface="Century Gothic" panose="020B0502020202020204" pitchFamily="34" charset="0"/>
              </a:rPr>
              <a:t>Des formations techniques communes peuvent favoriser le collectif.</a:t>
            </a:r>
          </a:p>
          <a:p>
            <a:pPr lvl="0" algn="just"/>
            <a:r>
              <a:rPr lang="fr-FR" sz="2000" dirty="0">
                <a:solidFill>
                  <a:srgbClr val="000000"/>
                </a:solidFill>
                <a:latin typeface="Century Gothic" panose="020B0502020202020204" pitchFamily="34" charset="0"/>
              </a:rPr>
              <a:t>Exemples: prévention des chutes ( kiné/ergo)</a:t>
            </a:r>
          </a:p>
        </p:txBody>
      </p:sp>
    </p:spTree>
    <p:extLst>
      <p:ext uri="{BB962C8B-B14F-4D97-AF65-F5344CB8AC3E}">
        <p14:creationId xmlns:p14="http://schemas.microsoft.com/office/powerpoint/2010/main" val="1421020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9418" y="1459347"/>
            <a:ext cx="8968509" cy="5356338"/>
          </a:xfrm>
          <a:prstGeom prst="rect">
            <a:avLst/>
          </a:prstGeom>
        </p:spPr>
        <p:txBody>
          <a:bodyPr wrap="square">
            <a:spAutoFit/>
          </a:bodyPr>
          <a:lstStyle/>
          <a:p>
            <a:pPr>
              <a:lnSpc>
                <a:spcPct val="107000"/>
              </a:lnSpc>
              <a:spcAft>
                <a:spcPts val="800"/>
              </a:spcAft>
            </a:pPr>
            <a:endParaRPr lang="fr-FR" sz="2000" dirty="0">
              <a:solidFill>
                <a:srgbClr val="323232"/>
              </a:solidFill>
              <a:ea typeface="Calibri" panose="020F0502020204030204" pitchFamily="34" charset="0"/>
              <a:cs typeface="Times New Roman" panose="02020603050405020304" pitchFamily="18" charset="0"/>
            </a:endParaRPr>
          </a:p>
          <a:p>
            <a:pPr>
              <a:lnSpc>
                <a:spcPct val="107000"/>
              </a:lnSpc>
              <a:spcAft>
                <a:spcPts val="800"/>
              </a:spcAft>
            </a:pPr>
            <a:r>
              <a:rPr lang="fr-FR" sz="2000" dirty="0">
                <a:solidFill>
                  <a:srgbClr val="323232"/>
                </a:solidFill>
                <a:ea typeface="Calibri" panose="020F0502020204030204" pitchFamily="34" charset="0"/>
                <a:cs typeface="Times New Roman" panose="02020603050405020304" pitchFamily="18" charset="0"/>
              </a:rPr>
              <a:t>Exemple de collaboration: la déglutition</a:t>
            </a:r>
          </a:p>
          <a:p>
            <a:pPr>
              <a:lnSpc>
                <a:spcPct val="107000"/>
              </a:lnSpc>
              <a:spcAft>
                <a:spcPts val="800"/>
              </a:spcAft>
            </a:pPr>
            <a:r>
              <a:rPr lang="fr-FR" sz="2000" dirty="0">
                <a:solidFill>
                  <a:srgbClr val="323232"/>
                </a:solidFill>
                <a:latin typeface="Calibri" panose="020F0502020204030204" pitchFamily="34" charset="0"/>
                <a:ea typeface="Calibri" panose="020F0502020204030204" pitchFamily="34" charset="0"/>
                <a:cs typeface="Times New Roman" panose="02020603050405020304" pitchFamily="18" charset="0"/>
              </a:rPr>
              <a:t>L</a:t>
            </a:r>
            <a:r>
              <a:rPr lang="fr-FR" sz="2000" dirty="0">
                <a:solidFill>
                  <a:srgbClr val="323232"/>
                </a:solidFill>
                <a:ea typeface="Calibri" panose="020F0502020204030204" pitchFamily="34" charset="0"/>
                <a:cs typeface="Times New Roman" panose="02020603050405020304" pitchFamily="18" charset="0"/>
              </a:rPr>
              <a:t>’ orthophoniste surveille et donne des conseils sur la déglutition, le repas, le diététicien adapte les textures sur les recommandations de l’orthophoniste, le kinésithérapeute propose le positionnement, l’ergothérapeute apporte des aides techniques si nécessaire (cuillère spéciale) et enfin par la suite l’aide soignante pourra prendre le relais. </a:t>
            </a:r>
          </a:p>
          <a:p>
            <a:pPr>
              <a:lnSpc>
                <a:spcPct val="107000"/>
              </a:lnSpc>
              <a:spcAft>
                <a:spcPts val="800"/>
              </a:spcAft>
            </a:pPr>
            <a:endParaRPr lang="fr-FR" sz="2000" dirty="0">
              <a:solidFill>
                <a:srgbClr val="323232"/>
              </a:solidFill>
              <a:latin typeface="Century Gothic" panose="020B0502020202020204" pitchFamily="34" charset="0"/>
              <a:cs typeface="Times New Roman" panose="02020603050405020304" pitchFamily="18" charset="0"/>
            </a:endParaRPr>
          </a:p>
          <a:p>
            <a:pPr>
              <a:lnSpc>
                <a:spcPct val="107000"/>
              </a:lnSpc>
              <a:spcAft>
                <a:spcPts val="800"/>
              </a:spcAft>
            </a:pPr>
            <a:r>
              <a:rPr lang="fr-FR" sz="2000" dirty="0">
                <a:solidFill>
                  <a:srgbClr val="323232"/>
                </a:solidFill>
                <a:latin typeface="Century Gothic" panose="020B0502020202020204" pitchFamily="34" charset="0"/>
                <a:cs typeface="Times New Roman" panose="02020603050405020304" pitchFamily="18" charset="0"/>
              </a:rPr>
              <a:t>Tous ces intervenants doivent dialoguer, communiquer,</a:t>
            </a:r>
          </a:p>
          <a:p>
            <a:pPr>
              <a:lnSpc>
                <a:spcPct val="107000"/>
              </a:lnSpc>
              <a:spcAft>
                <a:spcPts val="800"/>
              </a:spcAft>
            </a:pPr>
            <a:endParaRPr lang="fr-FR" sz="2000" dirty="0">
              <a:solidFill>
                <a:srgbClr val="323232"/>
              </a:solidFill>
              <a:latin typeface="Century Gothic" panose="020B0502020202020204" pitchFamily="34" charset="0"/>
              <a:cs typeface="Times New Roman" panose="02020603050405020304" pitchFamily="18" charset="0"/>
            </a:endParaRPr>
          </a:p>
          <a:p>
            <a:pPr>
              <a:lnSpc>
                <a:spcPct val="107000"/>
              </a:lnSpc>
              <a:spcAft>
                <a:spcPts val="800"/>
              </a:spcAft>
            </a:pPr>
            <a:r>
              <a:rPr lang="fr-FR" sz="2000" dirty="0">
                <a:solidFill>
                  <a:srgbClr val="323232"/>
                </a:solidFill>
                <a:latin typeface="Century Gothic" panose="020B0502020202020204" pitchFamily="34" charset="0"/>
                <a:cs typeface="Times New Roman" panose="02020603050405020304" pitchFamily="18" charset="0"/>
              </a:rPr>
              <a:t>Autres exemples: fauteuil roulant, AVC…</a:t>
            </a:r>
            <a:endParaRPr lang="fr-FR" sz="2000" dirty="0">
              <a:solidFill>
                <a:srgbClr val="000000"/>
              </a:solidFill>
              <a:latin typeface="Century Gothic" panose="020B0502020202020204" pitchFamily="34" charset="0"/>
            </a:endParaRPr>
          </a:p>
          <a:p>
            <a:pPr lvl="0"/>
            <a:endParaRPr lang="fr-FR" sz="2000" dirty="0">
              <a:solidFill>
                <a:srgbClr val="000000"/>
              </a:solidFill>
              <a:latin typeface="Century Gothic" panose="020B0502020202020204" pitchFamily="34" charset="0"/>
            </a:endParaRPr>
          </a:p>
          <a:p>
            <a:pPr lvl="0"/>
            <a:endParaRPr lang="fr-FR" sz="2000" dirty="0">
              <a:solidFill>
                <a:srgbClr val="000000"/>
              </a:solidFill>
              <a:latin typeface="Century Gothic" panose="020B0502020202020204" pitchFamily="34" charset="0"/>
            </a:endParaRPr>
          </a:p>
          <a:p>
            <a:pPr lvl="0"/>
            <a:endParaRPr lang="fr-FR" sz="20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830529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11. Notions de pluridisciplinarité et d’interdisciplinarité</a:t>
            </a:r>
          </a:p>
        </p:txBody>
      </p:sp>
      <p:sp>
        <p:nvSpPr>
          <p:cNvPr id="3" name="Rectangle 2"/>
          <p:cNvSpPr/>
          <p:nvPr/>
        </p:nvSpPr>
        <p:spPr>
          <a:xfrm>
            <a:off x="1330036" y="3029529"/>
            <a:ext cx="8894618" cy="1908215"/>
          </a:xfrm>
          <a:prstGeom prst="rect">
            <a:avLst/>
          </a:prstGeom>
        </p:spPr>
        <p:txBody>
          <a:bodyPr wrap="square">
            <a:spAutoFit/>
          </a:bodyPr>
          <a:lstStyle/>
          <a:p>
            <a:pPr lvl="0"/>
            <a:r>
              <a:rPr lang="fr-FR" sz="2000" dirty="0">
                <a:solidFill>
                  <a:srgbClr val="000000"/>
                </a:solidFill>
                <a:latin typeface="Century Gothic" panose="020B0502020202020204" pitchFamily="34" charset="0"/>
              </a:rPr>
              <a:t>Différents types de collaboration pluridisciplinaire sont envisageables au sein des équipes qui regroupent des professionnels d’horizons différents (soin, rééducation, champ social, psychologique).</a:t>
            </a:r>
          </a:p>
          <a:p>
            <a:pPr lvl="0"/>
            <a:endParaRPr lang="fr-FR" dirty="0">
              <a:solidFill>
                <a:prstClr val="black"/>
              </a:solidFill>
              <a:latin typeface="Times New Roman" panose="02020603050405020304" pitchFamily="18" charset="0"/>
              <a:ea typeface="Times New Roman" panose="02020603050405020304" pitchFamily="18" charset="0"/>
            </a:endParaRPr>
          </a:p>
          <a:p>
            <a:pPr lvl="0"/>
            <a:r>
              <a:rPr lang="fr-FR" sz="2000" dirty="0">
                <a:solidFill>
                  <a:srgbClr val="000000"/>
                </a:solidFill>
                <a:latin typeface="Century Gothic" panose="020B0502020202020204" pitchFamily="34" charset="0"/>
              </a:rPr>
              <a:t>Parmi eux , l’interdisciplinarité représente un mode de coopération efficient et réaliste</a:t>
            </a:r>
            <a:endParaRPr lang="fr-FR"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902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64509" y="1847273"/>
            <a:ext cx="7906327" cy="3170099"/>
          </a:xfrm>
          <a:prstGeom prst="rect">
            <a:avLst/>
          </a:prstGeom>
          <a:noFill/>
        </p:spPr>
        <p:txBody>
          <a:bodyPr wrap="square" rtlCol="0">
            <a:spAutoFit/>
          </a:bodyPr>
          <a:lstStyle/>
          <a:p>
            <a:r>
              <a:rPr lang="fr-FR" sz="2000" dirty="0"/>
              <a:t>3 Notions:</a:t>
            </a:r>
          </a:p>
          <a:p>
            <a:endParaRPr lang="fr-FR" sz="2000" dirty="0"/>
          </a:p>
          <a:p>
            <a:pPr marL="342900" indent="-342900">
              <a:buFontTx/>
              <a:buChar char="-"/>
            </a:pPr>
            <a:r>
              <a:rPr lang="fr-FR" sz="2000" dirty="0"/>
              <a:t>Pluridisciplinarité</a:t>
            </a:r>
          </a:p>
          <a:p>
            <a:pPr marL="342900" indent="-342900">
              <a:buFontTx/>
              <a:buChar char="-"/>
            </a:pPr>
            <a:endParaRPr lang="fr-FR" sz="2000" dirty="0"/>
          </a:p>
          <a:p>
            <a:pPr marL="285750" indent="-285750">
              <a:buFontTx/>
              <a:buChar char="-"/>
            </a:pPr>
            <a:r>
              <a:rPr lang="fr-FR" sz="2000" dirty="0"/>
              <a:t>Interdisciplinarité</a:t>
            </a:r>
          </a:p>
          <a:p>
            <a:pPr marL="285750" indent="-285750">
              <a:buFontTx/>
              <a:buChar char="-"/>
            </a:pPr>
            <a:endParaRPr lang="fr-FR" sz="2000" dirty="0"/>
          </a:p>
          <a:p>
            <a:pPr marL="285750" indent="-285750">
              <a:buFontTx/>
              <a:buChar char="-"/>
            </a:pPr>
            <a:r>
              <a:rPr lang="fr-FR" sz="2000" dirty="0"/>
              <a:t>Transdisciplinarité</a:t>
            </a:r>
          </a:p>
          <a:p>
            <a:pPr marL="285750" indent="-285750">
              <a:buFontTx/>
              <a:buChar char="-"/>
            </a:pPr>
            <a:endParaRPr lang="fr-FR" sz="2000" dirty="0"/>
          </a:p>
          <a:p>
            <a:endParaRPr lang="fr-FR" sz="2000" dirty="0"/>
          </a:p>
          <a:p>
            <a:pPr marL="285750" indent="-285750">
              <a:buFontTx/>
              <a:buChar char="-"/>
            </a:pPr>
            <a:endParaRPr lang="fr-FR" sz="2000" dirty="0"/>
          </a:p>
        </p:txBody>
      </p:sp>
    </p:spTree>
    <p:extLst>
      <p:ext uri="{BB962C8B-B14F-4D97-AF65-F5344CB8AC3E}">
        <p14:creationId xmlns:p14="http://schemas.microsoft.com/office/powerpoint/2010/main" val="4276755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8727" y="1016000"/>
            <a:ext cx="7462982" cy="5324535"/>
          </a:xfrm>
          <a:prstGeom prst="rect">
            <a:avLst/>
          </a:prstGeom>
          <a:noFill/>
        </p:spPr>
        <p:txBody>
          <a:bodyPr wrap="square" rtlCol="0">
            <a:spAutoFit/>
          </a:bodyPr>
          <a:lstStyle/>
          <a:p>
            <a:r>
              <a:rPr lang="fr-FR" sz="2000" b="1" dirty="0"/>
              <a:t>Pluridisciplinarité</a:t>
            </a:r>
          </a:p>
          <a:p>
            <a:endParaRPr lang="fr-FR" sz="2000" dirty="0"/>
          </a:p>
          <a:p>
            <a:r>
              <a:rPr lang="fr-FR" sz="2000" dirty="0"/>
              <a:t>Notion de pluralité et de diversités de disciplines qui composent te travail collectif.</a:t>
            </a:r>
          </a:p>
          <a:p>
            <a:r>
              <a:rPr lang="fr-FR" sz="2000" dirty="0"/>
              <a:t>La spécificité et la complémentarité des approches est source de richesses.</a:t>
            </a:r>
          </a:p>
          <a:p>
            <a:endParaRPr lang="fr-FR" sz="2000" dirty="0">
              <a:solidFill>
                <a:srgbClr val="000000"/>
              </a:solidFill>
              <a:ea typeface="Times New Roman" panose="02020603050405020304" pitchFamily="18" charset="0"/>
            </a:endParaRPr>
          </a:p>
          <a:p>
            <a:r>
              <a:rPr lang="fr-FR" sz="2000" dirty="0">
                <a:solidFill>
                  <a:srgbClr val="000000"/>
                </a:solidFill>
                <a:ea typeface="Times New Roman" panose="02020603050405020304" pitchFamily="18" charset="0"/>
              </a:rPr>
              <a:t>Pour </a:t>
            </a:r>
            <a:r>
              <a:rPr lang="fr-FR" sz="2000" dirty="0" err="1">
                <a:solidFill>
                  <a:srgbClr val="000000"/>
                </a:solidFill>
                <a:ea typeface="Times New Roman" panose="02020603050405020304" pitchFamily="18" charset="0"/>
              </a:rPr>
              <a:t>Glykos</a:t>
            </a:r>
            <a:r>
              <a:rPr lang="fr-FR" sz="2000" dirty="0">
                <a:solidFill>
                  <a:srgbClr val="000000"/>
                </a:solidFill>
                <a:ea typeface="Times New Roman" panose="02020603050405020304" pitchFamily="18" charset="0"/>
              </a:rPr>
              <a:t>, A., (cité par </a:t>
            </a:r>
            <a:r>
              <a:rPr lang="fr-FR" sz="2000" dirty="0" err="1">
                <a:solidFill>
                  <a:srgbClr val="000000"/>
                </a:solidFill>
                <a:ea typeface="Times New Roman" panose="02020603050405020304" pitchFamily="18" charset="0"/>
              </a:rPr>
              <a:t>Kleinpeter</a:t>
            </a:r>
            <a:r>
              <a:rPr lang="fr-FR" sz="2000" dirty="0">
                <a:solidFill>
                  <a:srgbClr val="000000"/>
                </a:solidFill>
                <a:ea typeface="Times New Roman" panose="02020603050405020304" pitchFamily="18" charset="0"/>
              </a:rPr>
              <a:t>, E.,2013,p.9)La pluridisciplinarité est une “</a:t>
            </a:r>
            <a:r>
              <a:rPr lang="fr-FR" sz="2000" i="1" dirty="0">
                <a:solidFill>
                  <a:srgbClr val="000000"/>
                </a:solidFill>
                <a:ea typeface="Times New Roman" panose="02020603050405020304" pitchFamily="18" charset="0"/>
              </a:rPr>
              <a:t>association de discipline qui concourt à une réalisation commune, mais sans que chaque discipline ait à modifier sa propre vision des choses</a:t>
            </a:r>
            <a:r>
              <a:rPr lang="fr-FR" sz="2000" dirty="0">
                <a:solidFill>
                  <a:srgbClr val="000000"/>
                </a:solidFill>
                <a:ea typeface="Times New Roman" panose="02020603050405020304" pitchFamily="18" charset="0"/>
              </a:rPr>
              <a:t>”. Même si quelques échanges peuvent avoir lieu, ils ne sont pas organisés. Il s'agit d'un travail en parallèle menant à une juxtaposition des résultats individuels</a:t>
            </a:r>
            <a:endParaRPr lang="fr-FR" sz="2000" dirty="0"/>
          </a:p>
          <a:p>
            <a:endParaRPr lang="fr-FR" sz="2000" dirty="0"/>
          </a:p>
          <a:p>
            <a:endParaRPr lang="fr-FR" sz="2000" dirty="0"/>
          </a:p>
          <a:p>
            <a:endParaRPr lang="fr-FR" sz="2000" dirty="0"/>
          </a:p>
        </p:txBody>
      </p:sp>
    </p:spTree>
    <p:extLst>
      <p:ext uri="{BB962C8B-B14F-4D97-AF65-F5344CB8AC3E}">
        <p14:creationId xmlns:p14="http://schemas.microsoft.com/office/powerpoint/2010/main" val="740173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6364" y="877455"/>
            <a:ext cx="8451272" cy="4795159"/>
          </a:xfrm>
          <a:prstGeom prst="rect">
            <a:avLst/>
          </a:prstGeom>
          <a:noFill/>
        </p:spPr>
        <p:txBody>
          <a:bodyPr wrap="square" rtlCol="0">
            <a:spAutoFit/>
          </a:bodyPr>
          <a:lstStyle/>
          <a:p>
            <a:r>
              <a:rPr lang="fr-FR" sz="2000" b="1" dirty="0"/>
              <a:t>Interdisciplinarité</a:t>
            </a:r>
          </a:p>
          <a:p>
            <a:endParaRPr lang="fr-FR" sz="2000" dirty="0"/>
          </a:p>
          <a:p>
            <a:pPr>
              <a:lnSpc>
                <a:spcPct val="107000"/>
              </a:lnSpc>
              <a:spcAft>
                <a:spcPts val="0"/>
              </a:spcAft>
            </a:pPr>
            <a:r>
              <a:rPr lang="fr-FR" sz="2000" dirty="0">
                <a:solidFill>
                  <a:srgbClr val="000000"/>
                </a:solidFill>
                <a:ea typeface="Times New Roman" panose="02020603050405020304" pitchFamily="18" charset="0"/>
                <a:cs typeface="Times New Roman" panose="02020603050405020304" pitchFamily="18" charset="0"/>
              </a:rPr>
              <a:t>L'interdisciplinarité “</a:t>
            </a:r>
            <a:r>
              <a:rPr lang="fr-FR" sz="2000" i="1" dirty="0">
                <a:solidFill>
                  <a:srgbClr val="000000"/>
                </a:solidFill>
                <a:ea typeface="Times New Roman" panose="02020603050405020304" pitchFamily="18" charset="0"/>
                <a:cs typeface="Times New Roman" panose="02020603050405020304" pitchFamily="18" charset="0"/>
              </a:rPr>
              <a:t>se réfère à la pratique de professionnels poursuivant ensemble un objectif commun et qui dialoguent régulièrement pour enrichir leurs points de vue, leurs stratégies d'intervention »</a:t>
            </a:r>
            <a:r>
              <a:rPr lang="fr-FR" sz="2000" dirty="0">
                <a:solidFill>
                  <a:srgbClr val="000000"/>
                </a:solidFill>
                <a:ea typeface="Times New Roman" panose="02020603050405020304" pitchFamily="18" charset="0"/>
                <a:cs typeface="Times New Roman" panose="02020603050405020304" pitchFamily="18" charset="0"/>
              </a:rPr>
              <a:t>(Prévost, M., </a:t>
            </a:r>
            <a:r>
              <a:rPr lang="fr-FR" sz="2000" dirty="0" err="1">
                <a:solidFill>
                  <a:srgbClr val="000000"/>
                </a:solidFill>
                <a:ea typeface="Times New Roman" panose="02020603050405020304" pitchFamily="18" charset="0"/>
                <a:cs typeface="Times New Roman" panose="02020603050405020304" pitchFamily="18" charset="0"/>
              </a:rPr>
              <a:t>Fauquert</a:t>
            </a:r>
            <a:r>
              <a:rPr lang="fr-FR" sz="2000" dirty="0">
                <a:solidFill>
                  <a:srgbClr val="000000"/>
                </a:solidFill>
                <a:ea typeface="Times New Roman" panose="02020603050405020304" pitchFamily="18" charset="0"/>
                <a:cs typeface="Times New Roman" panose="02020603050405020304" pitchFamily="18" charset="0"/>
              </a:rPr>
              <a:t>, B.&amp;, </a:t>
            </a:r>
            <a:r>
              <a:rPr lang="fr-FR" sz="2000" dirty="0" err="1">
                <a:solidFill>
                  <a:srgbClr val="000000"/>
                </a:solidFill>
                <a:ea typeface="Times New Roman" panose="02020603050405020304" pitchFamily="18" charset="0"/>
                <a:cs typeface="Times New Roman" panose="02020603050405020304" pitchFamily="18" charset="0"/>
              </a:rPr>
              <a:t>Drieslma</a:t>
            </a:r>
            <a:r>
              <a:rPr lang="fr-FR" sz="2000" dirty="0">
                <a:solidFill>
                  <a:srgbClr val="000000"/>
                </a:solidFill>
                <a:ea typeface="Times New Roman" panose="02020603050405020304" pitchFamily="18" charset="0"/>
                <a:cs typeface="Times New Roman" panose="02020603050405020304" pitchFamily="18" charset="0"/>
              </a:rPr>
              <a:t>, P.2016, p.36).</a:t>
            </a:r>
            <a:endParaRPr lang="fr-FR" sz="2000" dirty="0">
              <a:ea typeface="Calibri" panose="020F0502020204030204" pitchFamily="34" charset="0"/>
              <a:cs typeface="Times New Roman" panose="02020603050405020304" pitchFamily="18" charset="0"/>
            </a:endParaRPr>
          </a:p>
          <a:p>
            <a:endParaRPr lang="fr-FR" sz="2000" dirty="0">
              <a:solidFill>
                <a:srgbClr val="000000"/>
              </a:solidFill>
              <a:ea typeface="Times New Roman" panose="02020603050405020304" pitchFamily="18" charset="0"/>
            </a:endParaRPr>
          </a:p>
          <a:p>
            <a:r>
              <a:rPr lang="fr-FR" sz="2000" dirty="0">
                <a:solidFill>
                  <a:srgbClr val="000000"/>
                </a:solidFill>
                <a:ea typeface="Times New Roman" panose="02020603050405020304" pitchFamily="18" charset="0"/>
              </a:rPr>
              <a:t>Payette, M. (2001,p.4)rapporte que le travail interdisciplinaire s'opère lorsque des professionnels “</a:t>
            </a:r>
            <a:r>
              <a:rPr lang="fr-FR" sz="2000" i="1" dirty="0">
                <a:solidFill>
                  <a:srgbClr val="000000"/>
                </a:solidFill>
                <a:ea typeface="Times New Roman" panose="02020603050405020304" pitchFamily="18" charset="0"/>
              </a:rPr>
              <a:t>travaillent en collaboration réelle et continue, en concertation pour un même objectif...</a:t>
            </a:r>
            <a:r>
              <a:rPr lang="fr-FR" sz="2000" dirty="0">
                <a:solidFill>
                  <a:srgbClr val="000000"/>
                </a:solidFill>
                <a:ea typeface="Times New Roman" panose="02020603050405020304" pitchFamily="18" charset="0"/>
              </a:rPr>
              <a:t> » et que « </a:t>
            </a:r>
            <a:r>
              <a:rPr lang="fr-FR" sz="2000" i="1" dirty="0">
                <a:solidFill>
                  <a:srgbClr val="000000"/>
                </a:solidFill>
                <a:ea typeface="Times New Roman" panose="02020603050405020304" pitchFamily="18" charset="0"/>
              </a:rPr>
              <a:t>la véritable interdisciplinarité n'apparaît que lorsque les points de vue de chaque discipline commencent à s'intégrer et à se dépasser dans une vérité plus globale, le tout n'est jamais en effet, la simple addition des parties, mais leur intégration dans une synthèse plus haute.”</a:t>
            </a:r>
            <a:endParaRPr lang="fr-FR" sz="2000" i="1" dirty="0"/>
          </a:p>
        </p:txBody>
      </p:sp>
    </p:spTree>
    <p:extLst>
      <p:ext uri="{BB962C8B-B14F-4D97-AF65-F5344CB8AC3E}">
        <p14:creationId xmlns:p14="http://schemas.microsoft.com/office/powerpoint/2010/main" val="266165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00727" y="840510"/>
            <a:ext cx="9494982" cy="57554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Les SMR sont soumis à une évolution constante.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Ils sont importants dans le parcours de soins. Ils sont entre le </a:t>
            </a:r>
            <a:r>
              <a:rPr kumimoji="0" lang="fr-FR"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MCO</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et le retour à domicile. Ils sont </a:t>
            </a:r>
            <a:r>
              <a:rPr kumimoji="0" lang="fr-FR" sz="2000" b="0" i="1" u="none" strike="noStrike" kern="1200" cap="none" spc="0" normalizeH="0" baseline="0" noProof="0" dirty="0">
                <a:ln>
                  <a:noFill/>
                </a:ln>
                <a:solidFill>
                  <a:prstClr val="black"/>
                </a:solidFill>
                <a:effectLst/>
                <a:uLnTx/>
                <a:uFillTx/>
                <a:latin typeface="Century Gothic" panose="020B0502020202020204"/>
                <a:ea typeface="+mn-ea"/>
                <a:cs typeface="+mn-cs"/>
              </a:rPr>
              <a:t>très demandés en raison du besoin lié aux maladies chroniques, aux événements de santé invalidants, au vieillissement de la population.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Environ 950 000 patients sont accueillis et pris en charge chaque année. L’âge moyen des patients en SMR étant de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75 </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ans . La durée moyenne de séjour est de </a:t>
            </a:r>
            <a:r>
              <a:rPr kumimoji="0" lang="fr-FR" sz="2000" b="1" i="0" u="none" strike="noStrike" kern="1200" cap="none" spc="0" normalizeH="0" baseline="0" noProof="0" dirty="0">
                <a:ln>
                  <a:noFill/>
                </a:ln>
                <a:solidFill>
                  <a:prstClr val="black"/>
                </a:solidFill>
                <a:effectLst/>
                <a:uLnTx/>
                <a:uFillTx/>
                <a:latin typeface="Century Gothic" panose="020B0502020202020204"/>
                <a:ea typeface="+mn-ea"/>
                <a:cs typeface="+mn-cs"/>
              </a:rPr>
              <a:t>35,6</a:t>
            </a: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 jours.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rPr>
              <a:t>Les dépenses étaient de 7,3Md€ en 2010 et de 7,8Md€ en 2012 : elles avoisinent 8,4Md€ en 2015.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333333"/>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95188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6764" y="1016000"/>
            <a:ext cx="8765309" cy="3785652"/>
          </a:xfrm>
          <a:prstGeom prst="rect">
            <a:avLst/>
          </a:prstGeom>
          <a:noFill/>
        </p:spPr>
        <p:txBody>
          <a:bodyPr wrap="square" rtlCol="0">
            <a:spAutoFit/>
          </a:bodyPr>
          <a:lstStyle/>
          <a:p>
            <a:r>
              <a:rPr lang="fr-FR" sz="2000" b="1" dirty="0"/>
              <a:t>Transdisciplinarité</a:t>
            </a:r>
          </a:p>
          <a:p>
            <a:endParaRPr lang="fr-FR" sz="2000" dirty="0"/>
          </a:p>
          <a:p>
            <a:pPr algn="just"/>
            <a:r>
              <a:rPr lang="fr-FR" sz="2000" dirty="0"/>
              <a:t>C’est un niveau encore au dessus dont l’efficience se voit dans les situations complexes, </a:t>
            </a:r>
            <a:r>
              <a:rPr lang="fr-FR" sz="2000" dirty="0">
                <a:solidFill>
                  <a:srgbClr val="000000"/>
                </a:solidFill>
                <a:ea typeface="Times New Roman" panose="02020603050405020304" pitchFamily="18" charset="0"/>
              </a:rPr>
              <a:t>grâce à la rencontre des disciplines permettant de modifier les cadres de pensée propre à chacun et à l’ émergence de nouvelles pistes</a:t>
            </a:r>
            <a:r>
              <a:rPr lang="fr-FR" sz="2000" dirty="0">
                <a:solidFill>
                  <a:srgbClr val="000000"/>
                </a:solidFill>
                <a:latin typeface="Arial" panose="020B0604020202020204" pitchFamily="34" charset="0"/>
                <a:ea typeface="Times New Roman" panose="02020603050405020304" pitchFamily="18" charset="0"/>
              </a:rPr>
              <a:t> (Gosse, C. 2021) </a:t>
            </a:r>
            <a:r>
              <a:rPr lang="fr-FR" sz="2000" dirty="0">
                <a:solidFill>
                  <a:srgbClr val="000000"/>
                </a:solidFill>
                <a:ea typeface="Times New Roman" panose="02020603050405020304" pitchFamily="18" charset="0"/>
              </a:rPr>
              <a:t>On est dans une compétence collective</a:t>
            </a:r>
            <a:r>
              <a:rPr lang="fr-FR" sz="2000" dirty="0">
                <a:solidFill>
                  <a:srgbClr val="000000"/>
                </a:solidFill>
                <a:latin typeface="Arial" panose="020B0604020202020204" pitchFamily="34" charset="0"/>
                <a:ea typeface="Times New Roman" panose="02020603050405020304" pitchFamily="18" charset="0"/>
              </a:rPr>
              <a:t>.</a:t>
            </a:r>
            <a:endParaRPr lang="fr-FR" sz="2000" dirty="0"/>
          </a:p>
          <a:p>
            <a:pPr algn="just"/>
            <a:endParaRPr lang="fr-FR" sz="2000" dirty="0"/>
          </a:p>
          <a:p>
            <a:pPr algn="just"/>
            <a:r>
              <a:rPr lang="fr-FR" sz="2000" dirty="0">
                <a:solidFill>
                  <a:srgbClr val="000000"/>
                </a:solidFill>
                <a:ea typeface="Times New Roman" panose="02020603050405020304" pitchFamily="18" charset="0"/>
              </a:rPr>
              <a:t>On gomme les rapports hiérarchiques. Cela améliorerait les conditions de travail et d'efficience. Car cela entraînerait une dynamique de créativité et de solidarité. </a:t>
            </a:r>
            <a:endParaRPr lang="fr-FR" sz="2000" dirty="0"/>
          </a:p>
          <a:p>
            <a:endParaRPr lang="fr-FR" sz="2000" dirty="0"/>
          </a:p>
        </p:txBody>
      </p:sp>
    </p:spTree>
    <p:extLst>
      <p:ext uri="{BB962C8B-B14F-4D97-AF65-F5344CB8AC3E}">
        <p14:creationId xmlns:p14="http://schemas.microsoft.com/office/powerpoint/2010/main" val="3195977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12. Éducation thérapeutique</a:t>
            </a:r>
          </a:p>
        </p:txBody>
      </p:sp>
      <p:sp>
        <p:nvSpPr>
          <p:cNvPr id="3" name="ZoneTexte 2"/>
          <p:cNvSpPr txBox="1"/>
          <p:nvPr/>
        </p:nvSpPr>
        <p:spPr>
          <a:xfrm>
            <a:off x="960582" y="2724727"/>
            <a:ext cx="9227127" cy="3754874"/>
          </a:xfrm>
          <a:prstGeom prst="rect">
            <a:avLst/>
          </a:prstGeom>
          <a:noFill/>
        </p:spPr>
        <p:txBody>
          <a:bodyPr wrap="square" rtlCol="0">
            <a:spAutoFit/>
          </a:bodyPr>
          <a:lstStyle/>
          <a:p>
            <a:r>
              <a:rPr lang="fr-FR" sz="2000" dirty="0"/>
              <a:t>De nombreux centres proposent des programmes d’éducation thérapeutique</a:t>
            </a:r>
          </a:p>
          <a:p>
            <a:endParaRPr lang="fr-FR" sz="2000" dirty="0"/>
          </a:p>
          <a:p>
            <a:r>
              <a:rPr lang="fr-FR" sz="2000" dirty="0"/>
              <a:t>Exemples:</a:t>
            </a:r>
          </a:p>
          <a:p>
            <a:endParaRPr lang="fr-FR" sz="2000" dirty="0"/>
          </a:p>
          <a:p>
            <a:pPr marL="285750" indent="-285750">
              <a:buFontTx/>
              <a:buChar char="-"/>
            </a:pPr>
            <a:r>
              <a:rPr lang="fr-FR" sz="2000" dirty="0"/>
              <a:t>Rééducation cardio-vasculaire</a:t>
            </a:r>
          </a:p>
          <a:p>
            <a:pPr marL="285750" indent="-285750">
              <a:buFontTx/>
              <a:buChar char="-"/>
            </a:pPr>
            <a:r>
              <a:rPr lang="fr-FR" sz="2000" dirty="0"/>
              <a:t>Maladie de Parkinson</a:t>
            </a:r>
          </a:p>
          <a:p>
            <a:pPr marL="285750" indent="-285750">
              <a:buFontTx/>
              <a:buChar char="-"/>
            </a:pPr>
            <a:r>
              <a:rPr lang="fr-FR" sz="2000" dirty="0"/>
              <a:t>Lombalgie chronique</a:t>
            </a:r>
          </a:p>
          <a:p>
            <a:pPr marL="285750" indent="-285750">
              <a:buFontTx/>
              <a:buChar char="-"/>
            </a:pPr>
            <a:r>
              <a:rPr lang="fr-FR" sz="2000" dirty="0"/>
              <a:t>Fibromyalgie</a:t>
            </a:r>
          </a:p>
          <a:p>
            <a:pPr marL="285750" indent="-285750">
              <a:buFontTx/>
              <a:buChar char="-"/>
            </a:pPr>
            <a:r>
              <a:rPr lang="fr-FR" sz="2000" dirty="0"/>
              <a:t>Scoliose et corset chez l’enfant et l’adulte</a:t>
            </a:r>
          </a:p>
          <a:p>
            <a:pPr marL="285750" indent="-285750">
              <a:buFontTx/>
              <a:buChar char="-"/>
            </a:pPr>
            <a:r>
              <a:rPr lang="fr-FR" sz="2000" dirty="0"/>
              <a:t>…</a:t>
            </a:r>
          </a:p>
          <a:p>
            <a:pPr marL="285750" indent="-285750">
              <a:buFontTx/>
              <a:buChar char="-"/>
            </a:pPr>
            <a:endParaRPr lang="fr-FR" dirty="0"/>
          </a:p>
        </p:txBody>
      </p:sp>
      <p:pic>
        <p:nvPicPr>
          <p:cNvPr id="4" name="Image 3"/>
          <p:cNvPicPr>
            <a:picLocks noChangeAspect="1"/>
          </p:cNvPicPr>
          <p:nvPr/>
        </p:nvPicPr>
        <p:blipFill>
          <a:blip r:embed="rId2"/>
          <a:stretch>
            <a:fillRect/>
          </a:stretch>
        </p:blipFill>
        <p:spPr>
          <a:xfrm>
            <a:off x="8430491" y="3624551"/>
            <a:ext cx="2837873" cy="2419287"/>
          </a:xfrm>
          <a:prstGeom prst="rect">
            <a:avLst/>
          </a:prstGeom>
        </p:spPr>
      </p:pic>
    </p:spTree>
    <p:extLst>
      <p:ext uri="{BB962C8B-B14F-4D97-AF65-F5344CB8AC3E}">
        <p14:creationId xmlns:p14="http://schemas.microsoft.com/office/powerpoint/2010/main" val="2877289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746" y="1025238"/>
            <a:ext cx="9615055" cy="4924425"/>
          </a:xfrm>
          <a:prstGeom prst="rect">
            <a:avLst/>
          </a:prstGeom>
        </p:spPr>
        <p:txBody>
          <a:bodyPr wrap="square">
            <a:spAutoFit/>
          </a:bodyPr>
          <a:lstStyle/>
          <a:p>
            <a:r>
              <a:rPr lang="fr-FR" sz="2000" dirty="0"/>
              <a:t>Selon la définition du rapport OMS-Europe publié en 1996, l’éducation thérapeutique du patient « vise à </a:t>
            </a:r>
            <a:r>
              <a:rPr lang="fr-FR" sz="2000" b="1" dirty="0"/>
              <a:t>aider les patients à acquérir ou maintenir les compétences dont ils ont besoin pour gérer au mieux leur vie avec une maladie chronique.</a:t>
            </a:r>
            <a:r>
              <a:rPr lang="fr-FR" sz="2000" dirty="0"/>
              <a:t>.</a:t>
            </a:r>
            <a:r>
              <a:rPr lang="fr-FR" dirty="0"/>
              <a:t>. »</a:t>
            </a:r>
          </a:p>
          <a:p>
            <a:endParaRPr lang="fr-FR" dirty="0"/>
          </a:p>
          <a:p>
            <a:pPr algn="just"/>
            <a:r>
              <a:rPr lang="fr-FR" dirty="0"/>
              <a:t>HAS: Les finalités spécifiques de l’éducation thérapeutique sont :</a:t>
            </a:r>
          </a:p>
          <a:p>
            <a:pPr algn="just">
              <a:buFont typeface="Arial" panose="020B0604020202020204" pitchFamily="34" charset="0"/>
              <a:buChar char="•"/>
            </a:pPr>
            <a:r>
              <a:rPr lang="fr-FR" dirty="0"/>
              <a:t>l’acquisition et le maintien par le patient de </a:t>
            </a:r>
            <a:r>
              <a:rPr lang="fr-FR" b="1" dirty="0"/>
              <a:t>compétences d’auto soins </a:t>
            </a:r>
            <a:r>
              <a:rPr lang="fr-FR" dirty="0"/>
              <a:t>(décisions que le patient prend avec l’intention de modifier l’effet de la maladie sur sa santé). Parmi elles, l’acquisition de compétences dites de sécurité vise à sauvegarder la vie du patient ;</a:t>
            </a:r>
          </a:p>
          <a:p>
            <a:pPr algn="just">
              <a:buFont typeface="Arial" panose="020B0604020202020204" pitchFamily="34" charset="0"/>
              <a:buChar char="•"/>
            </a:pPr>
            <a:r>
              <a:rPr lang="fr-FR" dirty="0"/>
              <a:t>la </a:t>
            </a:r>
            <a:r>
              <a:rPr lang="fr-FR" b="1" dirty="0"/>
              <a:t>mobilisation ou l’acquisition de compétences d’adaptation </a:t>
            </a:r>
            <a:r>
              <a:rPr lang="fr-FR" dirty="0"/>
              <a:t>(compétences personnelles et interpersonnelles, cognitives et physiques qui permettent aux personnes de maîtriser et de diriger leur existence, et d'acquérir la capacité à vivre dans leur environnement et à modifier celui-ci). Elles s’appuient sur le vécu et l’expérience antérieure du patient et font partie d’un ensemble plus large de compétences psychosociales.</a:t>
            </a:r>
          </a:p>
          <a:p>
            <a:endParaRPr lang="fr-FR" dirty="0"/>
          </a:p>
        </p:txBody>
      </p:sp>
    </p:spTree>
    <p:extLst>
      <p:ext uri="{BB962C8B-B14F-4D97-AF65-F5344CB8AC3E}">
        <p14:creationId xmlns:p14="http://schemas.microsoft.com/office/powerpoint/2010/main" val="387935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108364"/>
            <a:ext cx="9790546" cy="5324535"/>
          </a:xfrm>
          <a:prstGeom prst="rect">
            <a:avLst/>
          </a:prstGeom>
        </p:spPr>
        <p:txBody>
          <a:bodyPr wrap="square">
            <a:spAutoFit/>
          </a:bodyPr>
          <a:lstStyle/>
          <a:p>
            <a:pPr algn="just"/>
            <a:r>
              <a:rPr lang="fr-FR" sz="2000" dirty="0"/>
              <a:t>Différents intervenants vont animer des ateliers à thème: médecins, kinésithérapeutes, ergothérapeutes, infirmières, enseignants d'activités physiques adaptées, diététicien, assistante sociale, chargé d'insertion professionnelle, psychologue, patients experts</a:t>
            </a:r>
          </a:p>
          <a:p>
            <a:pPr algn="just"/>
            <a:endParaRPr lang="fr-FR" sz="2000" dirty="0"/>
          </a:p>
          <a:p>
            <a:pPr algn="just"/>
            <a:r>
              <a:rPr lang="fr-FR" sz="2000" dirty="0"/>
              <a:t>Les ateliers peuvent porter sur la réadaptation à l’effort, la nutrition, la relaxation pour la gestion du stress, la gestion de la douleur, la gestion des médicaments, les questions sociales.</a:t>
            </a:r>
          </a:p>
          <a:p>
            <a:pPr algn="just"/>
            <a:endParaRPr lang="fr-FR" sz="2000" dirty="0"/>
          </a:p>
          <a:p>
            <a:pPr algn="just"/>
            <a:r>
              <a:rPr lang="fr-FR" sz="2000" dirty="0"/>
              <a:t>Le patient va avoir des informations théoriques, de la pratique et il va aussi participer.</a:t>
            </a:r>
          </a:p>
          <a:p>
            <a:pPr algn="just"/>
            <a:endParaRPr lang="fr-FR" sz="2000" dirty="0"/>
          </a:p>
          <a:p>
            <a:pPr algn="just"/>
            <a:r>
              <a:rPr lang="fr-FR" sz="2000" dirty="0"/>
              <a:t>Des réunions régulières au cours du séjours ont lieu pour discuter des patients.</a:t>
            </a:r>
          </a:p>
          <a:p>
            <a:pPr algn="just"/>
            <a:endParaRPr lang="fr-FR" sz="2000" dirty="0"/>
          </a:p>
          <a:p>
            <a:pPr algn="just"/>
            <a:r>
              <a:rPr lang="fr-FR" sz="2000" dirty="0"/>
              <a:t>Un bilan est fait par le médecin qui recoupe chaque retour des intervenants.</a:t>
            </a:r>
          </a:p>
          <a:p>
            <a:pPr algn="just"/>
            <a:endParaRPr lang="fr-FR" sz="2000" dirty="0"/>
          </a:p>
          <a:p>
            <a:pPr algn="just"/>
            <a:endParaRPr lang="fr-FR" sz="2000" dirty="0"/>
          </a:p>
        </p:txBody>
      </p:sp>
    </p:spTree>
    <p:extLst>
      <p:ext uri="{BB962C8B-B14F-4D97-AF65-F5344CB8AC3E}">
        <p14:creationId xmlns:p14="http://schemas.microsoft.com/office/powerpoint/2010/main" val="3574516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2182" y="803564"/>
            <a:ext cx="8894618" cy="5847755"/>
          </a:xfrm>
          <a:prstGeom prst="rect">
            <a:avLst/>
          </a:prstGeom>
          <a:noFill/>
        </p:spPr>
        <p:txBody>
          <a:bodyPr wrap="square" rtlCol="0">
            <a:spAutoFit/>
          </a:bodyPr>
          <a:lstStyle/>
          <a:p>
            <a:r>
              <a:rPr lang="fr-FR" sz="2000" dirty="0"/>
              <a:t>Exemple de programme d’éducation thérapeutique pour la lombalgie chronique aux Massues</a:t>
            </a:r>
          </a:p>
          <a:p>
            <a:endParaRPr lang="fr-FR" sz="2000" dirty="0"/>
          </a:p>
          <a:p>
            <a:endParaRPr lang="fr-FR" dirty="0"/>
          </a:p>
          <a:p>
            <a:endParaRPr lang="fr-FR" dirty="0"/>
          </a:p>
          <a:p>
            <a:r>
              <a:rPr lang="fr-FR" sz="2000" b="1" dirty="0">
                <a:solidFill>
                  <a:srgbClr val="ABC52C"/>
                </a:solidFill>
              </a:rPr>
              <a:t>Les ateliers</a:t>
            </a:r>
          </a:p>
          <a:p>
            <a:pPr>
              <a:buFont typeface="Arial" panose="020B0604020202020204" pitchFamily="34" charset="0"/>
              <a:buChar char="•"/>
            </a:pPr>
            <a:r>
              <a:rPr lang="fr-FR" sz="2000" dirty="0">
                <a:solidFill>
                  <a:srgbClr val="0A3855"/>
                </a:solidFill>
              </a:rPr>
              <a:t>Moi et mon dos</a:t>
            </a:r>
          </a:p>
          <a:p>
            <a:pPr>
              <a:buFont typeface="Arial" panose="020B0604020202020204" pitchFamily="34" charset="0"/>
              <a:buChar char="•"/>
            </a:pPr>
            <a:r>
              <a:rPr lang="fr-FR" sz="2000" dirty="0">
                <a:solidFill>
                  <a:srgbClr val="0A3855"/>
                </a:solidFill>
              </a:rPr>
              <a:t>Moi et ma douleur</a:t>
            </a:r>
          </a:p>
          <a:p>
            <a:pPr>
              <a:buFont typeface="Arial" panose="020B0604020202020204" pitchFamily="34" charset="0"/>
              <a:buChar char="•"/>
            </a:pPr>
            <a:r>
              <a:rPr lang="fr-FR" sz="2000" dirty="0">
                <a:solidFill>
                  <a:srgbClr val="0A3855"/>
                </a:solidFill>
              </a:rPr>
              <a:t>Techniques de modification de la conscience</a:t>
            </a:r>
          </a:p>
          <a:p>
            <a:pPr>
              <a:buFont typeface="Arial" panose="020B0604020202020204" pitchFamily="34" charset="0"/>
              <a:buChar char="•"/>
            </a:pPr>
            <a:r>
              <a:rPr lang="fr-FR" sz="2000" dirty="0">
                <a:solidFill>
                  <a:srgbClr val="0A3855"/>
                </a:solidFill>
              </a:rPr>
              <a:t>La gestion de la douleur : les médicaments</a:t>
            </a:r>
          </a:p>
          <a:p>
            <a:pPr>
              <a:buFont typeface="Arial" panose="020B0604020202020204" pitchFamily="34" charset="0"/>
              <a:buChar char="•"/>
            </a:pPr>
            <a:r>
              <a:rPr lang="fr-FR" sz="2000" dirty="0">
                <a:solidFill>
                  <a:srgbClr val="0A3855"/>
                </a:solidFill>
              </a:rPr>
              <a:t>La gestion de la douleur : les techniques non médicamenteuses</a:t>
            </a:r>
          </a:p>
          <a:p>
            <a:pPr>
              <a:buFont typeface="Arial" panose="020B0604020202020204" pitchFamily="34" charset="0"/>
              <a:buChar char="•"/>
            </a:pPr>
            <a:r>
              <a:rPr lang="fr-FR" sz="2000" dirty="0">
                <a:solidFill>
                  <a:srgbClr val="0A3855"/>
                </a:solidFill>
              </a:rPr>
              <a:t>Les activités physiques</a:t>
            </a:r>
          </a:p>
          <a:p>
            <a:pPr>
              <a:buFont typeface="Arial" panose="020B0604020202020204" pitchFamily="34" charset="0"/>
              <a:buChar char="•"/>
            </a:pPr>
            <a:r>
              <a:rPr lang="fr-FR" sz="2000" dirty="0">
                <a:solidFill>
                  <a:srgbClr val="0A3855"/>
                </a:solidFill>
              </a:rPr>
              <a:t>Balnéothérapie</a:t>
            </a:r>
          </a:p>
          <a:p>
            <a:pPr>
              <a:buFont typeface="Arial" panose="020B0604020202020204" pitchFamily="34" charset="0"/>
              <a:buChar char="•"/>
            </a:pPr>
            <a:r>
              <a:rPr lang="fr-FR" sz="2000" dirty="0">
                <a:solidFill>
                  <a:srgbClr val="0A3855"/>
                </a:solidFill>
              </a:rPr>
              <a:t>Les activités de la vie quotidienne</a:t>
            </a:r>
          </a:p>
          <a:p>
            <a:pPr>
              <a:buFont typeface="Arial" panose="020B0604020202020204" pitchFamily="34" charset="0"/>
              <a:buChar char="•"/>
            </a:pPr>
            <a:r>
              <a:rPr lang="fr-FR" sz="2000" dirty="0">
                <a:solidFill>
                  <a:srgbClr val="0A3855"/>
                </a:solidFill>
              </a:rPr>
              <a:t>Moi et mon travail / Moi et mes démarches</a:t>
            </a:r>
          </a:p>
          <a:p>
            <a:pPr>
              <a:buFont typeface="Arial" panose="020B0604020202020204" pitchFamily="34" charset="0"/>
              <a:buChar char="•"/>
            </a:pPr>
            <a:r>
              <a:rPr lang="fr-FR" sz="2000" dirty="0">
                <a:solidFill>
                  <a:srgbClr val="0A3855"/>
                </a:solidFill>
              </a:rPr>
              <a:t>Moi et mes émotions </a:t>
            </a:r>
          </a:p>
          <a:p>
            <a:pPr>
              <a:buFont typeface="Arial" panose="020B0604020202020204" pitchFamily="34" charset="0"/>
              <a:buChar char="•"/>
            </a:pPr>
            <a:r>
              <a:rPr lang="fr-FR" sz="2000" dirty="0">
                <a:solidFill>
                  <a:srgbClr val="0A3855"/>
                </a:solidFill>
              </a:rPr>
              <a:t>Moi et mes objectifs</a:t>
            </a:r>
          </a:p>
          <a:p>
            <a:endParaRPr lang="fr-FR" sz="2000" dirty="0"/>
          </a:p>
          <a:p>
            <a:endParaRPr lang="fr-FR" dirty="0"/>
          </a:p>
        </p:txBody>
      </p:sp>
    </p:spTree>
    <p:extLst>
      <p:ext uri="{BB962C8B-B14F-4D97-AF65-F5344CB8AC3E}">
        <p14:creationId xmlns:p14="http://schemas.microsoft.com/office/powerpoint/2010/main" val="3390605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13. Une place entière</a:t>
            </a:r>
          </a:p>
        </p:txBody>
      </p:sp>
      <p:sp>
        <p:nvSpPr>
          <p:cNvPr id="3" name="ZoneTexte 2"/>
          <p:cNvSpPr txBox="1"/>
          <p:nvPr/>
        </p:nvSpPr>
        <p:spPr>
          <a:xfrm>
            <a:off x="2946399" y="3288145"/>
            <a:ext cx="8924858" cy="1938992"/>
          </a:xfrm>
          <a:prstGeom prst="rect">
            <a:avLst/>
          </a:prstGeom>
          <a:noFill/>
        </p:spPr>
        <p:txBody>
          <a:bodyPr wrap="square" rtlCol="0">
            <a:spAutoFit/>
          </a:bodyPr>
          <a:lstStyle/>
          <a:p>
            <a:r>
              <a:rPr lang="fr-FR" sz="2000" dirty="0"/>
              <a:t>Le kiné a une place prépondérante en </a:t>
            </a:r>
            <a:r>
              <a:rPr lang="fr-FR" sz="2000" dirty="0" err="1"/>
              <a:t>SMR</a:t>
            </a:r>
            <a:r>
              <a:rPr lang="fr-FR" sz="2000" dirty="0"/>
              <a:t>.</a:t>
            </a:r>
          </a:p>
          <a:p>
            <a:endParaRPr lang="fr-FR" sz="2000" dirty="0"/>
          </a:p>
          <a:p>
            <a:r>
              <a:rPr lang="fr-FR" sz="2000" dirty="0"/>
              <a:t>Il est au cœur de son métier de rééducateur.</a:t>
            </a:r>
          </a:p>
          <a:p>
            <a:endParaRPr lang="fr-FR" sz="2000" dirty="0"/>
          </a:p>
          <a:p>
            <a:r>
              <a:rPr lang="fr-FR" sz="2000" dirty="0"/>
              <a:t>Ce lieu lui permet de travailler en interdisciplinarité , ce qui apporte un enrichissement certain,</a:t>
            </a:r>
          </a:p>
        </p:txBody>
      </p:sp>
    </p:spTree>
    <p:extLst>
      <p:ext uri="{BB962C8B-B14F-4D97-AF65-F5344CB8AC3E}">
        <p14:creationId xmlns:p14="http://schemas.microsoft.com/office/powerpoint/2010/main" val="3938311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ZoneTexte 2"/>
          <p:cNvSpPr txBox="1"/>
          <p:nvPr/>
        </p:nvSpPr>
        <p:spPr>
          <a:xfrm>
            <a:off x="1032071" y="1931970"/>
            <a:ext cx="9864437" cy="5463034"/>
          </a:xfrm>
          <a:prstGeom prst="rect">
            <a:avLst/>
          </a:prstGeom>
          <a:noFill/>
        </p:spPr>
        <p:txBody>
          <a:bodyPr wrap="square" rtlCol="0">
            <a:spAutoFit/>
          </a:bodyPr>
          <a:lstStyle/>
          <a:p>
            <a:endParaRPr lang="fr-FR" dirty="0"/>
          </a:p>
          <a:p>
            <a:pPr lvl="0" algn="just"/>
            <a:r>
              <a:rPr lang="fr-FR" sz="1200" dirty="0">
                <a:solidFill>
                  <a:prstClr val="black"/>
                </a:solidFill>
              </a:rPr>
              <a:t>	</a:t>
            </a:r>
            <a:r>
              <a:rPr lang="fr-FR" sz="1100" dirty="0">
                <a:solidFill>
                  <a:prstClr val="black"/>
                </a:solidFill>
              </a:rPr>
              <a:t>Art. R. 6123-118 </a:t>
            </a:r>
            <a:r>
              <a:rPr lang="fr-FR" sz="1100" dirty="0">
                <a:solidFill>
                  <a:srgbClr val="000000"/>
                </a:solidFill>
                <a:ea typeface="Times New Roman" panose="02020603050405020304" pitchFamily="18" charset="0"/>
                <a:cs typeface="Times New Roman" panose="02020603050405020304" pitchFamily="18" charset="0"/>
              </a:rPr>
              <a:t>à R6123-126 </a:t>
            </a:r>
            <a:r>
              <a:rPr lang="fr-FR" sz="1100" dirty="0">
                <a:solidFill>
                  <a:prstClr val="black"/>
                </a:solidFill>
              </a:rPr>
              <a:t>du Code de la santé Publique, Titre II : </a:t>
            </a:r>
            <a:r>
              <a:rPr lang="fr-FR" sz="1100" dirty="0" err="1">
                <a:solidFill>
                  <a:prstClr val="black"/>
                </a:solidFill>
              </a:rPr>
              <a:t>Equipement</a:t>
            </a:r>
            <a:r>
              <a:rPr lang="fr-FR" sz="1100" dirty="0">
                <a:solidFill>
                  <a:prstClr val="black"/>
                </a:solidFill>
              </a:rPr>
              <a:t> sanitaire, Chapitre III : Conditions d’implantation de certaines activités de soins et équipements matériels lourds, version en vigueur au 30 janvier 2022.</a:t>
            </a:r>
          </a:p>
          <a:p>
            <a:pPr lvl="0" algn="just"/>
            <a:endParaRPr lang="fr-FR" sz="1100" dirty="0">
              <a:solidFill>
                <a:prstClr val="black"/>
              </a:solidFill>
            </a:endParaRPr>
          </a:p>
          <a:p>
            <a:pPr lvl="0"/>
            <a:r>
              <a:rPr lang="fr-FR" sz="1100" dirty="0">
                <a:solidFill>
                  <a:prstClr val="black"/>
                </a:solidFill>
              </a:rPr>
              <a:t>	Centre des Massues, </a:t>
            </a:r>
            <a:r>
              <a:rPr lang="fr-FR" sz="1100" i="1" dirty="0" err="1">
                <a:solidFill>
                  <a:prstClr val="black"/>
                </a:solidFill>
              </a:rPr>
              <a:t>Education</a:t>
            </a:r>
            <a:r>
              <a:rPr lang="fr-FR" sz="1100" i="1" dirty="0">
                <a:solidFill>
                  <a:prstClr val="black"/>
                </a:solidFill>
              </a:rPr>
              <a:t> Thérapeutique. </a:t>
            </a:r>
            <a:r>
              <a:rPr lang="fr-FR" sz="1100" dirty="0">
                <a:solidFill>
                  <a:prstClr val="black"/>
                </a:solidFill>
              </a:rPr>
              <a:t>Repéré à</a:t>
            </a:r>
            <a:r>
              <a:rPr lang="fr-FR" sz="1100" i="1" dirty="0">
                <a:solidFill>
                  <a:prstClr val="black"/>
                </a:solidFill>
              </a:rPr>
              <a:t> </a:t>
            </a:r>
            <a:r>
              <a:rPr lang="fr-FR" sz="1100" u="sng" dirty="0">
                <a:solidFill>
                  <a:prstClr val="black"/>
                </a:solidFill>
                <a:hlinkClick r:id="rId2"/>
              </a:rPr>
              <a:t>https://cmcr-massues.croix-rouge.fr/education-therapeutique</a:t>
            </a:r>
            <a:r>
              <a:rPr lang="fr-FR" sz="1100" u="sng" dirty="0">
                <a:solidFill>
                  <a:prstClr val="black"/>
                </a:solidFill>
              </a:rPr>
              <a:t> </a:t>
            </a:r>
            <a:r>
              <a:rPr lang="fr-FR" sz="1100" dirty="0">
                <a:solidFill>
                  <a:prstClr val="black"/>
                </a:solidFill>
              </a:rPr>
              <a:t>consulté le 10 janvier 2022.</a:t>
            </a:r>
          </a:p>
          <a:p>
            <a:pPr lvl="0" algn="just"/>
            <a:endParaRPr lang="fr-FR" sz="1100" dirty="0">
              <a:solidFill>
                <a:prstClr val="black"/>
              </a:solidFill>
            </a:endParaRPr>
          </a:p>
          <a:p>
            <a:pPr lvl="0"/>
            <a:r>
              <a:rPr lang="fr-FR" sz="1100" dirty="0">
                <a:solidFill>
                  <a:prstClr val="black"/>
                </a:solidFill>
              </a:rPr>
              <a:t>	Charavel, C., Mauro, L. et </a:t>
            </a:r>
            <a:r>
              <a:rPr lang="fr-FR" sz="1100" dirty="0" err="1">
                <a:solidFill>
                  <a:prstClr val="black"/>
                </a:solidFill>
              </a:rPr>
              <a:t>Seimandi</a:t>
            </a:r>
            <a:r>
              <a:rPr lang="fr-FR" sz="1100" dirty="0">
                <a:solidFill>
                  <a:prstClr val="black"/>
                </a:solidFill>
              </a:rPr>
              <a:t>, T. (2018). Les soins de suite et de réadaptation entre 2008 et 2016 : forte progression de l’activité, en réponse au vieillissement de la population. DREES, </a:t>
            </a:r>
            <a:r>
              <a:rPr lang="fr-FR" sz="1100" i="1" dirty="0">
                <a:solidFill>
                  <a:prstClr val="black"/>
                </a:solidFill>
              </a:rPr>
              <a:t>Les Dossiers</a:t>
            </a:r>
          </a:p>
          <a:p>
            <a:pPr lvl="0"/>
            <a:r>
              <a:rPr lang="fr-FR" sz="1100" i="1" dirty="0">
                <a:solidFill>
                  <a:prstClr val="black"/>
                </a:solidFill>
              </a:rPr>
              <a:t>de la DREES</a:t>
            </a:r>
            <a:r>
              <a:rPr lang="fr-FR" sz="1100" dirty="0">
                <a:solidFill>
                  <a:prstClr val="black"/>
                </a:solidFill>
              </a:rPr>
              <a:t>, 30.</a:t>
            </a:r>
          </a:p>
          <a:p>
            <a:pPr lvl="0" algn="just"/>
            <a:endParaRPr lang="fr-FR" sz="1100" dirty="0">
              <a:solidFill>
                <a:prstClr val="black"/>
              </a:solidFill>
            </a:endParaRPr>
          </a:p>
          <a:p>
            <a:pPr lvl="0" algn="just"/>
            <a:r>
              <a:rPr lang="fr-FR" sz="1100" dirty="0">
                <a:solidFill>
                  <a:prstClr val="black"/>
                </a:solidFill>
              </a:rPr>
              <a:t>	Circulaire </a:t>
            </a:r>
            <a:r>
              <a:rPr lang="fr-FR" sz="1100" dirty="0" err="1">
                <a:solidFill>
                  <a:prstClr val="black"/>
                </a:solidFill>
              </a:rPr>
              <a:t>DHOS</a:t>
            </a:r>
            <a:r>
              <a:rPr lang="fr-FR" sz="1100" dirty="0">
                <a:solidFill>
                  <a:prstClr val="black"/>
                </a:solidFill>
              </a:rPr>
              <a:t>/O1 n°2008-305 du 3 octobre 2008 relative au décret n° 2008-377 du 17 avril 2008 réglementant l'activité de soins de suite et de réadaptation.</a:t>
            </a:r>
          </a:p>
          <a:p>
            <a:pPr lvl="0" algn="just"/>
            <a:endParaRPr lang="fr-FR" sz="1100" dirty="0">
              <a:solidFill>
                <a:prstClr val="black"/>
              </a:solidFill>
            </a:endParaRPr>
          </a:p>
          <a:p>
            <a:pPr marL="457200" indent="-457200">
              <a:spcAft>
                <a:spcPts val="0"/>
              </a:spcAft>
            </a:pPr>
            <a:r>
              <a:rPr lang="fr-FR" sz="11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1100" dirty="0" err="1">
                <a:ea typeface="Times New Roman" panose="02020603050405020304" pitchFamily="18" charset="0"/>
                <a:cs typeface="Times New Roman" panose="02020603050405020304" pitchFamily="18" charset="0"/>
              </a:rPr>
              <a:t>CRRF</a:t>
            </a:r>
            <a:r>
              <a:rPr lang="fr-FR" sz="1100" dirty="0">
                <a:ea typeface="Times New Roman" panose="02020603050405020304" pitchFamily="18" charset="0"/>
                <a:cs typeface="Times New Roman" panose="02020603050405020304" pitchFamily="18" charset="0"/>
              </a:rPr>
              <a:t>. (2021, avril 13). </a:t>
            </a:r>
            <a:r>
              <a:rPr lang="fr-FR" sz="1100" i="1" dirty="0">
                <a:ea typeface="Times New Roman" panose="02020603050405020304" pitchFamily="18" charset="0"/>
                <a:cs typeface="Times New Roman" panose="02020603050405020304" pitchFamily="18" charset="0"/>
              </a:rPr>
              <a:t>Simulateur de conduite</a:t>
            </a:r>
            <a:r>
              <a:rPr lang="fr-FR" sz="1100" dirty="0">
                <a:ea typeface="Times New Roman" panose="02020603050405020304" pitchFamily="18" charset="0"/>
                <a:cs typeface="Times New Roman" panose="02020603050405020304" pitchFamily="18" charset="0"/>
              </a:rPr>
              <a:t>. </a:t>
            </a:r>
            <a:r>
              <a:rPr lang="fr-FR" sz="1100" dirty="0" err="1">
                <a:ea typeface="Times New Roman" panose="02020603050405020304" pitchFamily="18" charset="0"/>
                <a:cs typeface="Times New Roman" panose="02020603050405020304" pitchFamily="18" charset="0"/>
              </a:rPr>
              <a:t>CRRF</a:t>
            </a:r>
            <a:r>
              <a:rPr lang="fr-FR" sz="1100" dirty="0">
                <a:ea typeface="Times New Roman" panose="02020603050405020304" pitchFamily="18" charset="0"/>
                <a:cs typeface="Times New Roman" panose="02020603050405020304" pitchFamily="18" charset="0"/>
              </a:rPr>
              <a:t> Saint-Gobain. Repéré à </a:t>
            </a:r>
            <a:r>
              <a:rPr lang="fr-FR" sz="1100" dirty="0">
                <a:ea typeface="Times New Roman" panose="02020603050405020304" pitchFamily="18" charset="0"/>
                <a:cs typeface="Times New Roman" panose="02020603050405020304" pitchFamily="18" charset="0"/>
                <a:hlinkClick r:id="rId3"/>
              </a:rPr>
              <a:t>https://crrfstgobain.fr/simulateur-de-conduite/(consulté</a:t>
            </a:r>
            <a:r>
              <a:rPr lang="fr-FR" sz="1100" dirty="0">
                <a:ea typeface="Times New Roman" panose="02020603050405020304" pitchFamily="18" charset="0"/>
                <a:cs typeface="Times New Roman" panose="02020603050405020304" pitchFamily="18" charset="0"/>
              </a:rPr>
              <a:t> le 17 janvier 2022)</a:t>
            </a:r>
            <a:endParaRPr lang="fr-FR" sz="1100" dirty="0">
              <a:solidFill>
                <a:prstClr val="black"/>
              </a:solidFill>
            </a:endParaRPr>
          </a:p>
          <a:p>
            <a:pPr lvl="0" algn="just"/>
            <a:endParaRPr lang="fr-FR" sz="1100" dirty="0">
              <a:solidFill>
                <a:prstClr val="black"/>
              </a:solidFill>
            </a:endParaRPr>
          </a:p>
          <a:p>
            <a:pPr lvl="0"/>
            <a:r>
              <a:rPr lang="fr-FR" sz="1100" dirty="0">
                <a:solidFill>
                  <a:prstClr val="black"/>
                </a:solidFill>
              </a:rPr>
              <a:t>	Décret n° 2022-24 du 11 janvier 2022 relatif aux conditions d'implantation de l'activité de soins médicaux et de réadaptation, JORF n°0010 du 13 janvier 2022.</a:t>
            </a:r>
          </a:p>
          <a:p>
            <a:pPr lvl="0"/>
            <a:endParaRPr lang="fr-FR" sz="1100" dirty="0">
              <a:solidFill>
                <a:prstClr val="black"/>
              </a:solidFill>
            </a:endParaRPr>
          </a:p>
          <a:p>
            <a:pPr lvl="0"/>
            <a:r>
              <a:rPr lang="fr-FR" sz="1100" dirty="0">
                <a:solidFill>
                  <a:prstClr val="black"/>
                </a:solidFill>
              </a:rPr>
              <a:t>	Décret n° 2022-25 du 11 janvier 2022 relatif aux conditions techniques de fonctionnement de l'activité de soins médicaux et de réadaptation, JORF n°0010 du 13 janvier 2022.</a:t>
            </a:r>
          </a:p>
          <a:p>
            <a:pPr lvl="0" algn="just"/>
            <a:endParaRPr lang="fr-FR" sz="1100" dirty="0">
              <a:solidFill>
                <a:prstClr val="black"/>
              </a:solidFill>
            </a:endParaRPr>
          </a:p>
          <a:p>
            <a:pPr lvl="0" algn="just"/>
            <a:r>
              <a:rPr lang="fr-FR" sz="1100" dirty="0">
                <a:solidFill>
                  <a:prstClr val="black"/>
                </a:solidFill>
              </a:rPr>
              <a:t>	Décret n° 2008-376 du 17 avril 2008 relatif aux conditions techniques de fonctionnement applicables à l'activité de soins de suite et de réadaptation, JORF n°0094 du 20 avril 2008. </a:t>
            </a:r>
          </a:p>
          <a:p>
            <a:pPr lvl="0" algn="just"/>
            <a:endParaRPr lang="fr-FR" sz="1100" dirty="0">
              <a:solidFill>
                <a:prstClr val="black"/>
              </a:solidFill>
            </a:endParaRPr>
          </a:p>
          <a:p>
            <a:pPr lvl="0" algn="just"/>
            <a:r>
              <a:rPr lang="fr-FR" sz="1100" dirty="0">
                <a:solidFill>
                  <a:prstClr val="black"/>
                </a:solidFill>
              </a:rPr>
              <a:t>	Décret n° 2008-377 du 17 avril 2008 relatif aux conditions d'implantation applicables à l'activité de soins de suite et de réadaptation, JORF n°0094 du 20 avril 2008.</a:t>
            </a:r>
          </a:p>
          <a:p>
            <a:pPr lvl="0" algn="just"/>
            <a:endParaRPr lang="fr-FR" sz="1100" dirty="0">
              <a:solidFill>
                <a:prstClr val="black"/>
              </a:solidFill>
            </a:endParaRPr>
          </a:p>
          <a:p>
            <a:pPr lvl="0" algn="just"/>
            <a:r>
              <a:rPr lang="fr-FR" sz="1100" b="1" dirty="0">
                <a:solidFill>
                  <a:prstClr val="black"/>
                </a:solidFill>
                <a:latin typeface="Arial-BoldMT"/>
              </a:rPr>
              <a:t>	</a:t>
            </a:r>
            <a:endParaRPr lang="fr-FR" sz="1100" dirty="0"/>
          </a:p>
        </p:txBody>
      </p:sp>
    </p:spTree>
    <p:extLst>
      <p:ext uri="{BB962C8B-B14F-4D97-AF65-F5344CB8AC3E}">
        <p14:creationId xmlns:p14="http://schemas.microsoft.com/office/powerpoint/2010/main" val="3820079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0" y="92326"/>
            <a:ext cx="9485745" cy="8263801"/>
          </a:xfrm>
          <a:prstGeom prst="rect">
            <a:avLst/>
          </a:prstGeom>
        </p:spPr>
        <p:txBody>
          <a:bodyPr wrap="square">
            <a:spAutoFit/>
          </a:bodyPr>
          <a:lstStyle/>
          <a:p>
            <a:pPr lvl="0" algn="just"/>
            <a:r>
              <a:rPr lang="fr-FR" sz="1400" dirty="0">
                <a:solidFill>
                  <a:prstClr val="black"/>
                </a:solidFill>
              </a:rPr>
              <a:t>	</a:t>
            </a:r>
            <a:r>
              <a:rPr lang="fr-FR" sz="1100" dirty="0">
                <a:solidFill>
                  <a:prstClr val="black"/>
                </a:solidFill>
                <a:ea typeface="Times New Roman" panose="02020603050405020304" pitchFamily="18" charset="0"/>
                <a:cs typeface="Times New Roman" panose="02020603050405020304" pitchFamily="18" charset="0"/>
              </a:rPr>
              <a:t>DGOS. (2022). </a:t>
            </a:r>
            <a:r>
              <a:rPr lang="fr-FR" sz="1100" i="1" dirty="0">
                <a:solidFill>
                  <a:prstClr val="black"/>
                </a:solidFill>
                <a:ea typeface="Times New Roman" panose="02020603050405020304" pitchFamily="18" charset="0"/>
                <a:cs typeface="Times New Roman" panose="02020603050405020304" pitchFamily="18" charset="0"/>
              </a:rPr>
              <a:t>Soins de suite et de réadaptation—SSR</a:t>
            </a:r>
            <a:r>
              <a:rPr lang="fr-FR" sz="1100" dirty="0">
                <a:solidFill>
                  <a:prstClr val="black"/>
                </a:solidFill>
                <a:ea typeface="Times New Roman" panose="02020603050405020304" pitchFamily="18" charset="0"/>
                <a:cs typeface="Times New Roman" panose="02020603050405020304" pitchFamily="18" charset="0"/>
              </a:rPr>
              <a:t>. Ministère des Solidarités et de la Santé. Repéré à </a:t>
            </a:r>
            <a:r>
              <a:rPr lang="fr-FR" sz="1100" dirty="0">
                <a:solidFill>
                  <a:prstClr val="black"/>
                </a:solidFill>
                <a:ea typeface="Times New Roman" panose="02020603050405020304" pitchFamily="18" charset="0"/>
                <a:cs typeface="Times New Roman" panose="02020603050405020304" pitchFamily="18" charset="0"/>
                <a:hlinkClick r:id="rId2"/>
              </a:rPr>
              <a:t>https://solidarites-sante.gouv.fr/soins-et-maladies/prises-en-charge-specialisees/ssr</a:t>
            </a:r>
            <a:r>
              <a:rPr lang="fr-FR" sz="1100" dirty="0">
                <a:solidFill>
                  <a:prstClr val="black"/>
                </a:solidFill>
                <a:ea typeface="Times New Roman" panose="02020603050405020304" pitchFamily="18" charset="0"/>
                <a:cs typeface="Times New Roman" panose="02020603050405020304" pitchFamily="18" charset="0"/>
              </a:rPr>
              <a:t>( consulté le 15 janvier 2022).</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i="1" dirty="0">
                <a:solidFill>
                  <a:prstClr val="black"/>
                </a:solidFill>
                <a:ea typeface="Times New Roman" panose="02020603050405020304" pitchFamily="18" charset="0"/>
                <a:cs typeface="Times New Roman" panose="02020603050405020304" pitchFamily="18" charset="0"/>
              </a:rPr>
              <a:t>		Fondation </a:t>
            </a:r>
            <a:r>
              <a:rPr lang="fr-FR" sz="1100" i="1" dirty="0" err="1">
                <a:solidFill>
                  <a:prstClr val="black"/>
                </a:solidFill>
                <a:ea typeface="Times New Roman" panose="02020603050405020304" pitchFamily="18" charset="0"/>
                <a:cs typeface="Times New Roman" panose="02020603050405020304" pitchFamily="18" charset="0"/>
              </a:rPr>
              <a:t>Hopale</a:t>
            </a:r>
            <a:r>
              <a:rPr lang="fr-FR" sz="1100" i="1" dirty="0">
                <a:solidFill>
                  <a:prstClr val="black"/>
                </a:solidFill>
                <a:ea typeface="Times New Roman" panose="02020603050405020304" pitchFamily="18" charset="0"/>
                <a:cs typeface="Times New Roman" panose="02020603050405020304" pitchFamily="18" charset="0"/>
              </a:rPr>
              <a:t>—</a:t>
            </a:r>
            <a:r>
              <a:rPr lang="fr-FR" sz="1100" i="1" dirty="0" err="1">
                <a:solidFill>
                  <a:prstClr val="black"/>
                </a:solidFill>
                <a:ea typeface="Times New Roman" panose="02020603050405020304" pitchFamily="18" charset="0"/>
                <a:cs typeface="Times New Roman" panose="02020603050405020304" pitchFamily="18" charset="0"/>
              </a:rPr>
              <a:t>Isocinétisme</a:t>
            </a:r>
            <a:r>
              <a:rPr lang="fr-FR" sz="1100" dirty="0">
                <a:solidFill>
                  <a:prstClr val="black"/>
                </a:solidFill>
                <a:ea typeface="Times New Roman" panose="02020603050405020304" pitchFamily="18" charset="0"/>
                <a:cs typeface="Times New Roman" panose="02020603050405020304" pitchFamily="18" charset="0"/>
              </a:rPr>
              <a:t>. (s. d.). Repéré à http://www.fondation-hopale.org/Programmes/Sportif/Isocinetisme (consulté le 5 février 2022)</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Gosse C, (2021) Le « Temps interdisciplinaire d’élaboration du Projet de Soins » : mise en place d’un outil d’amélioration autour du projet thérapeutique en SSR.</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Haute Autorité de Santé. </a:t>
            </a:r>
            <a:r>
              <a:rPr lang="fr-FR" sz="1100" i="1" dirty="0">
                <a:solidFill>
                  <a:prstClr val="black"/>
                </a:solidFill>
                <a:ea typeface="Times New Roman" panose="02020603050405020304" pitchFamily="18" charset="0"/>
                <a:cs typeface="Times New Roman" panose="02020603050405020304" pitchFamily="18" charset="0"/>
              </a:rPr>
              <a:t>Éducation thérapeutique du patient (ETP)</a:t>
            </a:r>
            <a:r>
              <a:rPr lang="fr-FR" sz="1100" dirty="0">
                <a:solidFill>
                  <a:prstClr val="black"/>
                </a:solidFill>
                <a:ea typeface="Times New Roman" panose="02020603050405020304" pitchFamily="18" charset="0"/>
                <a:cs typeface="Times New Roman" panose="02020603050405020304" pitchFamily="18" charset="0"/>
              </a:rPr>
              <a:t>. Repéré à </a:t>
            </a:r>
            <a:r>
              <a:rPr lang="fr-FR" sz="1100" dirty="0">
                <a:solidFill>
                  <a:prstClr val="black"/>
                </a:solidFill>
                <a:ea typeface="Times New Roman" panose="02020603050405020304" pitchFamily="18" charset="0"/>
                <a:cs typeface="Times New Roman" panose="02020603050405020304" pitchFamily="18" charset="0"/>
                <a:hlinkClick r:id="rId3"/>
              </a:rPr>
              <a:t>https://www.has-sante.fr/jcms/r_1496895/fr/education-therapeutique-du-patient-etp</a:t>
            </a:r>
            <a:r>
              <a:rPr lang="fr-FR" sz="1100" dirty="0">
                <a:solidFill>
                  <a:prstClr val="black"/>
                </a:solidFill>
                <a:ea typeface="Times New Roman" panose="02020603050405020304" pitchFamily="18" charset="0"/>
                <a:cs typeface="Times New Roman" panose="02020603050405020304" pitchFamily="18" charset="0"/>
              </a:rPr>
              <a:t>, (consulté le 10 janvier 2022).</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lvl="0" algn="just"/>
            <a:r>
              <a:rPr lang="fr-FR" sz="1100" dirty="0">
                <a:solidFill>
                  <a:prstClr val="black"/>
                </a:solidFill>
              </a:rPr>
              <a:t>	INSTRUCTION N°</a:t>
            </a:r>
            <a:r>
              <a:rPr lang="fr-FR" sz="1100" b="1" dirty="0">
                <a:solidFill>
                  <a:prstClr val="black"/>
                </a:solidFill>
              </a:rPr>
              <a:t> </a:t>
            </a:r>
            <a:r>
              <a:rPr lang="fr-FR" sz="1100" dirty="0">
                <a:solidFill>
                  <a:prstClr val="black"/>
                </a:solidFill>
              </a:rPr>
              <a:t>DGOS/</a:t>
            </a:r>
            <a:r>
              <a:rPr lang="fr-FR" sz="1100" dirty="0" err="1">
                <a:solidFill>
                  <a:prstClr val="black"/>
                </a:solidFill>
              </a:rPr>
              <a:t>MSSR</a:t>
            </a:r>
            <a:r>
              <a:rPr lang="fr-FR" sz="1100" dirty="0">
                <a:solidFill>
                  <a:prstClr val="black"/>
                </a:solidFill>
              </a:rPr>
              <a:t>/</a:t>
            </a:r>
            <a:r>
              <a:rPr lang="fr-FR" sz="1100" dirty="0" err="1">
                <a:solidFill>
                  <a:prstClr val="black"/>
                </a:solidFill>
              </a:rPr>
              <a:t>DGS</a:t>
            </a:r>
            <a:r>
              <a:rPr lang="fr-FR" sz="1100" dirty="0">
                <a:solidFill>
                  <a:prstClr val="black"/>
                </a:solidFill>
              </a:rPr>
              <a:t>/</a:t>
            </a:r>
            <a:r>
              <a:rPr lang="fr-FR" sz="1100" dirty="0" err="1">
                <a:solidFill>
                  <a:prstClr val="black"/>
                </a:solidFill>
              </a:rPr>
              <a:t>DSS</a:t>
            </a:r>
            <a:r>
              <a:rPr lang="fr-FR" sz="1100" dirty="0">
                <a:solidFill>
                  <a:prstClr val="black"/>
                </a:solidFill>
              </a:rPr>
              <a:t>/2021/78 du 2 avril 2021 relative à l’enquête préalable à la mise en œuvre de la réforme du financement des activités de soins de suite et de réadaptation(SSR) ayant pour objet les activités d’expertise et plateaux techniques spécialisés.</a:t>
            </a:r>
          </a:p>
          <a:p>
            <a:pPr lvl="0" algn="just"/>
            <a:endParaRPr lang="fr-FR" sz="1100" dirty="0">
              <a:solidFill>
                <a:prstClr val="black"/>
              </a:solidFill>
            </a:endParaRPr>
          </a:p>
          <a:p>
            <a:pPr lvl="0" algn="just"/>
            <a:endParaRPr lang="fr-FR" sz="1100" dirty="0">
              <a:solidFill>
                <a:prstClr val="black"/>
              </a:solidFill>
            </a:endParaRPr>
          </a:p>
          <a:p>
            <a:pPr marL="457200" lvl="0" indent="-457200" algn="just"/>
            <a:r>
              <a:rPr lang="fr-FR" sz="1100" i="1" dirty="0">
                <a:solidFill>
                  <a:prstClr val="black"/>
                </a:solidFill>
                <a:ea typeface="Times New Roman" panose="02020603050405020304" pitchFamily="18" charset="0"/>
                <a:cs typeface="Times New Roman" panose="02020603050405020304" pitchFamily="18" charset="0"/>
              </a:rPr>
              <a:t>		Kinésithérapie</a:t>
            </a:r>
            <a:r>
              <a:rPr lang="fr-FR" sz="1100" dirty="0">
                <a:solidFill>
                  <a:prstClr val="black"/>
                </a:solidFill>
                <a:ea typeface="Times New Roman" panose="02020603050405020304" pitchFamily="18" charset="0"/>
                <a:cs typeface="Times New Roman" panose="02020603050405020304" pitchFamily="18" charset="0"/>
              </a:rPr>
              <a:t>. (s. d.). Repéré à l’adresse https://www.facebook.com/Kinesitherapie/ (consulté 5 février 2022)</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a:t>
            </a:r>
            <a:r>
              <a:rPr lang="fr-FR" sz="1100" dirty="0" err="1">
                <a:solidFill>
                  <a:prstClr val="black"/>
                </a:solidFill>
                <a:ea typeface="Times New Roman" panose="02020603050405020304" pitchFamily="18" charset="0"/>
                <a:cs typeface="Times New Roman" panose="02020603050405020304" pitchFamily="18" charset="0"/>
              </a:rPr>
              <a:t>Kleinpeter</a:t>
            </a:r>
            <a:r>
              <a:rPr lang="fr-FR" sz="1100" dirty="0">
                <a:solidFill>
                  <a:prstClr val="black"/>
                </a:solidFill>
                <a:ea typeface="Times New Roman" panose="02020603050405020304" pitchFamily="18" charset="0"/>
                <a:cs typeface="Times New Roman" panose="02020603050405020304" pitchFamily="18" charset="0"/>
              </a:rPr>
              <a:t> E, « Taxinomie critique de l’interdisciplinarité », Hermès, La Revue, 2013/3(n°67), p,123-129. </a:t>
            </a:r>
            <a:r>
              <a:rPr lang="fr-FR" sz="1100" dirty="0" err="1">
                <a:solidFill>
                  <a:prstClr val="black"/>
                </a:solidFill>
                <a:ea typeface="Times New Roman" panose="02020603050405020304" pitchFamily="18" charset="0"/>
                <a:cs typeface="Times New Roman" panose="02020603050405020304" pitchFamily="18" charset="0"/>
              </a:rPr>
              <a:t>DOI</a:t>
            </a:r>
            <a:r>
              <a:rPr lang="fr-FR" sz="1100" dirty="0">
                <a:solidFill>
                  <a:prstClr val="black"/>
                </a:solidFill>
                <a:ea typeface="Times New Roman" panose="02020603050405020304" pitchFamily="18" charset="0"/>
                <a:cs typeface="Times New Roman" panose="02020603050405020304" pitchFamily="18" charset="0"/>
              </a:rPr>
              <a:t> : 10,4267/2042/51898 Repéré à </a:t>
            </a:r>
            <a:r>
              <a:rPr lang="fr-FR" sz="1100" dirty="0">
                <a:hlinkClick r:id="rId4"/>
              </a:rPr>
              <a:t>Taxinomie critique de l'interdisciplinarité | Cairn.info</a:t>
            </a:r>
            <a:r>
              <a:rPr lang="fr-FR" sz="1100" dirty="0"/>
              <a:t> (consulté le 8 décembre 2023).</a:t>
            </a:r>
            <a:endParaRPr lang="fr-FR" sz="1100" dirty="0">
              <a:solidFill>
                <a:prstClr val="black"/>
              </a:solidFill>
              <a:ea typeface="Times New Roman" panose="02020603050405020304" pitchFamily="18" charset="0"/>
              <a:cs typeface="Times New Roman" panose="02020603050405020304" pitchFamily="18" charset="0"/>
            </a:endParaRPr>
          </a:p>
          <a:p>
            <a:pPr lvl="0" algn="just"/>
            <a:endParaRPr lang="fr-FR" sz="1100" dirty="0">
              <a:solidFill>
                <a:prstClr val="black"/>
              </a:solidFill>
            </a:endParaRPr>
          </a:p>
          <a:p>
            <a:pPr lvl="0" algn="just"/>
            <a:r>
              <a:rPr lang="fr-FR" sz="1100" dirty="0">
                <a:solidFill>
                  <a:prstClr val="black"/>
                </a:solidFill>
              </a:rPr>
              <a:t>	Korian (2022). Repéré à </a:t>
            </a:r>
            <a:r>
              <a:rPr lang="fr-FR" sz="1100" dirty="0">
                <a:solidFill>
                  <a:prstClr val="black"/>
                </a:solidFill>
                <a:hlinkClick r:id="rId5"/>
              </a:rPr>
              <a:t>https://www.korian.fr/clinique-ssr/ssr-korian-le-mont-veyrier-argonay-74370</a:t>
            </a:r>
            <a:r>
              <a:rPr lang="fr-FR" sz="1100" dirty="0">
                <a:solidFill>
                  <a:prstClr val="black"/>
                </a:solidFill>
              </a:rPr>
              <a:t>, (consulté le 17 janvier 2022)</a:t>
            </a:r>
          </a:p>
          <a:p>
            <a:pPr lvl="0" algn="just"/>
            <a:endParaRPr lang="fr-FR" sz="1100" dirty="0">
              <a:solidFill>
                <a:prstClr val="black"/>
              </a:solidFill>
            </a:endParaRPr>
          </a:p>
          <a:p>
            <a:pPr marL="457200" lvl="0" indent="-457200" algn="just"/>
            <a:r>
              <a:rPr lang="fr-FR" sz="1100" i="1" dirty="0">
                <a:solidFill>
                  <a:prstClr val="black"/>
                </a:solidFill>
                <a:ea typeface="Times New Roman" panose="02020603050405020304" pitchFamily="18" charset="0"/>
                <a:cs typeface="Times New Roman" panose="02020603050405020304" pitchFamily="18" charset="0"/>
              </a:rPr>
              <a:t>		Laboratoire d’analyse de la marche et du mouvement | </a:t>
            </a:r>
            <a:r>
              <a:rPr lang="fr-FR" sz="1100" i="1" dirty="0" err="1">
                <a:solidFill>
                  <a:prstClr val="black"/>
                </a:solidFill>
                <a:ea typeface="Times New Roman" panose="02020603050405020304" pitchFamily="18" charset="0"/>
                <a:cs typeface="Times New Roman" panose="02020603050405020304" pitchFamily="18" charset="0"/>
              </a:rPr>
              <a:t>Propara</a:t>
            </a:r>
            <a:r>
              <a:rPr lang="fr-FR" sz="1100" dirty="0">
                <a:solidFill>
                  <a:prstClr val="black"/>
                </a:solidFill>
                <a:ea typeface="Times New Roman" panose="02020603050405020304" pitchFamily="18" charset="0"/>
                <a:cs typeface="Times New Roman" panose="02020603050405020304" pitchFamily="18" charset="0"/>
              </a:rPr>
              <a:t>. (s. d.). Repéré à l’adresse https://propara.fr/laboratoire-danalyse-de-la-marche-et-du-mouvement (consulté 5 février 2022).</a:t>
            </a:r>
          </a:p>
          <a:p>
            <a:pPr lvl="0" algn="just"/>
            <a:endParaRPr lang="fr-FR" sz="1100" dirty="0">
              <a:solidFill>
                <a:prstClr val="black"/>
              </a:solidFill>
            </a:endParaRPr>
          </a:p>
          <a:p>
            <a:pPr lvl="0" algn="just"/>
            <a:endParaRPr lang="fr-FR" sz="1100" dirty="0">
              <a:solidFill>
                <a:prstClr val="black"/>
              </a:solidFill>
            </a:endParaRPr>
          </a:p>
          <a:p>
            <a:pPr marL="457200" lvl="0" indent="-457200" algn="just"/>
            <a:r>
              <a:rPr lang="fr-FR" sz="1100" i="1" dirty="0">
                <a:solidFill>
                  <a:prstClr val="black"/>
                </a:solidFill>
                <a:ea typeface="Times New Roman" panose="02020603050405020304" pitchFamily="18" charset="0"/>
                <a:cs typeface="Times New Roman" panose="02020603050405020304" pitchFamily="18" charset="0"/>
              </a:rPr>
              <a:t>		La thérapie miroir made in Saint-Etienne ne fait pas que rééduquer</a:t>
            </a:r>
            <a:r>
              <a:rPr lang="fr-FR" sz="1100" dirty="0">
                <a:solidFill>
                  <a:prstClr val="black"/>
                </a:solidFill>
                <a:ea typeface="Times New Roman" panose="02020603050405020304" pitchFamily="18" charset="0"/>
                <a:cs typeface="Times New Roman" panose="02020603050405020304" pitchFamily="18" charset="0"/>
              </a:rPr>
              <a:t>. (2021, juin 23). IF Saint-Etienne. Repéré à </a:t>
            </a:r>
            <a:r>
              <a:rPr lang="fr-FR" sz="1100" dirty="0">
                <a:solidFill>
                  <a:prstClr val="black"/>
                </a:solidFill>
                <a:ea typeface="Times New Roman" panose="02020603050405020304" pitchFamily="18" charset="0"/>
                <a:cs typeface="Times New Roman" panose="02020603050405020304" pitchFamily="18" charset="0"/>
                <a:hlinkClick r:id="rId6"/>
              </a:rPr>
              <a:t>https://www.if-saint-etienne.fr/politique-societe/la-therapie-miroir-made-in-saint-etienne-ne-fait-pas-que-reeduquer</a:t>
            </a:r>
            <a:r>
              <a:rPr lang="fr-FR" sz="1100" dirty="0">
                <a:solidFill>
                  <a:prstClr val="black"/>
                </a:solidFill>
                <a:ea typeface="Times New Roman" panose="02020603050405020304" pitchFamily="18" charset="0"/>
                <a:cs typeface="Times New Roman" panose="02020603050405020304" pitchFamily="18" charset="0"/>
              </a:rPr>
              <a:t> (consulté le 20 janvier 2022)</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Le </a:t>
            </a:r>
            <a:r>
              <a:rPr lang="fr-FR" sz="1100" dirty="0" err="1">
                <a:solidFill>
                  <a:prstClr val="black"/>
                </a:solidFill>
                <a:ea typeface="Times New Roman" panose="02020603050405020304" pitchFamily="18" charset="0"/>
                <a:cs typeface="Times New Roman" panose="02020603050405020304" pitchFamily="18" charset="0"/>
              </a:rPr>
              <a:t>Priellec</a:t>
            </a:r>
            <a:r>
              <a:rPr lang="fr-FR" sz="1100" dirty="0">
                <a:solidFill>
                  <a:prstClr val="black"/>
                </a:solidFill>
                <a:ea typeface="Times New Roman" panose="02020603050405020304" pitchFamily="18" charset="0"/>
                <a:cs typeface="Times New Roman" panose="02020603050405020304" pitchFamily="18" charset="0"/>
              </a:rPr>
              <a:t> S, (2013) De la coopération interprofessionnelle à la compétence collective en rééducation.</a:t>
            </a:r>
          </a:p>
          <a:p>
            <a:pPr lvl="0" algn="just"/>
            <a:endParaRPr lang="fr-FR" sz="1100" dirty="0">
              <a:solidFill>
                <a:prstClr val="black"/>
              </a:solidFill>
            </a:endParaRPr>
          </a:p>
          <a:p>
            <a:pPr lvl="0" algn="just"/>
            <a:endParaRPr lang="fr-FR" sz="1100" dirty="0">
              <a:solidFill>
                <a:prstClr val="black"/>
              </a:solidFill>
            </a:endParaRPr>
          </a:p>
          <a:p>
            <a:pPr lvl="0" algn="just"/>
            <a:r>
              <a:rPr lang="fr-FR" sz="1100" dirty="0">
                <a:solidFill>
                  <a:prstClr val="black"/>
                </a:solidFill>
              </a:rPr>
              <a:t>	Ministère des Solidarités et de la santé (2020)</a:t>
            </a:r>
            <a:r>
              <a:rPr lang="fr-FR" sz="1100" spc="-100" dirty="0">
                <a:solidFill>
                  <a:srgbClr val="000000"/>
                </a:solidFill>
                <a:ea typeface="Verdana" pitchFamily="34" charset="0"/>
                <a:cs typeface="Courier New" pitchFamily="49" charset="0"/>
              </a:rPr>
              <a:t> Soins médicaux et de réadaptation- Décrets d’autorisation-10 novembre 2020. </a:t>
            </a:r>
          </a:p>
          <a:p>
            <a:pPr lvl="0" algn="just"/>
            <a:endParaRPr lang="fr-FR" sz="1100" spc="-100" dirty="0">
              <a:solidFill>
                <a:srgbClr val="000000"/>
              </a:solidFill>
              <a:ea typeface="Verdana" pitchFamily="34" charset="0"/>
              <a:cs typeface="Courier New" pitchFamily="49" charset="0"/>
            </a:endParaRPr>
          </a:p>
          <a:p>
            <a:pPr marL="457200" lvl="0" indent="-457200" algn="just"/>
            <a:r>
              <a:rPr lang="fr-FR" sz="1100" i="1" dirty="0">
                <a:solidFill>
                  <a:prstClr val="black"/>
                </a:solidFill>
                <a:ea typeface="Times New Roman" panose="02020603050405020304" pitchFamily="18" charset="0"/>
                <a:cs typeface="Times New Roman" panose="02020603050405020304" pitchFamily="18" charset="0"/>
              </a:rPr>
              <a:t>		Patient / Visiteur—Un service unique en Mayenne—</a:t>
            </a:r>
            <a:r>
              <a:rPr lang="fr-FR" sz="1100" i="1" dirty="0" err="1">
                <a:solidFill>
                  <a:prstClr val="black"/>
                </a:solidFill>
                <a:ea typeface="Times New Roman" panose="02020603050405020304" pitchFamily="18" charset="0"/>
                <a:cs typeface="Times New Roman" panose="02020603050405020304" pitchFamily="18" charset="0"/>
              </a:rPr>
              <a:t>Hopital</a:t>
            </a:r>
            <a:r>
              <a:rPr lang="fr-FR" sz="1100" i="1" dirty="0">
                <a:solidFill>
                  <a:prstClr val="black"/>
                </a:solidFill>
                <a:ea typeface="Times New Roman" panose="02020603050405020304" pitchFamily="18" charset="0"/>
                <a:cs typeface="Times New Roman" panose="02020603050405020304" pitchFamily="18" charset="0"/>
              </a:rPr>
              <a:t> de Laval</a:t>
            </a:r>
            <a:r>
              <a:rPr lang="fr-FR" sz="1100" dirty="0">
                <a:solidFill>
                  <a:prstClr val="black"/>
                </a:solidFill>
                <a:ea typeface="Times New Roman" panose="02020603050405020304" pitchFamily="18" charset="0"/>
                <a:cs typeface="Times New Roman" panose="02020603050405020304" pitchFamily="18" charset="0"/>
              </a:rPr>
              <a:t>. (s. d.). Consulté 5 février 2022, à l’adresse </a:t>
            </a:r>
            <a:r>
              <a:rPr lang="fr-FR" sz="1100" dirty="0">
                <a:solidFill>
                  <a:prstClr val="black"/>
                </a:solidFill>
                <a:ea typeface="Times New Roman" panose="02020603050405020304" pitchFamily="18" charset="0"/>
                <a:cs typeface="Times New Roman" panose="02020603050405020304" pitchFamily="18" charset="0"/>
                <a:hlinkClick r:id="rId7"/>
              </a:rPr>
              <a:t>https://www.chlaval.fr/centre-hospitalier-laval-patient-visiteur_reeducation-readaptation_un-service-unique-en-mayenne.phtml</a:t>
            </a:r>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a:t>
            </a:r>
          </a:p>
          <a:p>
            <a:pPr lvl="0" algn="just"/>
            <a:endParaRPr lang="fr-FR" sz="1100" dirty="0">
              <a:solidFill>
                <a:prstClr val="black"/>
              </a:solidFill>
            </a:endParaRPr>
          </a:p>
          <a:p>
            <a:pPr lvl="0" algn="just"/>
            <a:endParaRPr lang="fr-FR" sz="1100" dirty="0">
              <a:solidFill>
                <a:prstClr val="black"/>
              </a:solidFill>
            </a:endParaRPr>
          </a:p>
          <a:p>
            <a:pPr lvl="0" algn="just"/>
            <a:endParaRPr lang="fr-FR" sz="1100" dirty="0">
              <a:solidFill>
                <a:prstClr val="black"/>
              </a:solidFill>
            </a:endParaRPr>
          </a:p>
          <a:p>
            <a:pPr lvl="0" algn="just"/>
            <a:endParaRPr lang="fr-FR" sz="1100" dirty="0">
              <a:solidFill>
                <a:prstClr val="black"/>
              </a:solidFill>
            </a:endParaRPr>
          </a:p>
          <a:p>
            <a:pPr lvl="0" algn="just"/>
            <a:r>
              <a:rPr lang="fr-FR" sz="1100" dirty="0">
                <a:solidFill>
                  <a:prstClr val="black"/>
                </a:solidFill>
              </a:rPr>
              <a:t>, </a:t>
            </a:r>
          </a:p>
          <a:p>
            <a:pPr lvl="0" algn="just"/>
            <a:endParaRPr lang="fr-FR" sz="1100" dirty="0">
              <a:solidFill>
                <a:prstClr val="black"/>
              </a:solidFill>
            </a:endParaRPr>
          </a:p>
          <a:p>
            <a:pPr lvl="0" algn="just"/>
            <a:r>
              <a:rPr lang="fr-FR" sz="1100" dirty="0">
                <a:solidFill>
                  <a:prstClr val="black"/>
                </a:solidFill>
              </a:rPr>
              <a:t> 	</a:t>
            </a:r>
            <a:r>
              <a:rPr lang="fr-FR" sz="1100" dirty="0"/>
              <a:t>	</a:t>
            </a:r>
            <a:endParaRPr lang="fr-FR" sz="1100" dirty="0">
              <a:solidFill>
                <a:prstClr val="black"/>
              </a:solidFill>
            </a:endParaRPr>
          </a:p>
        </p:txBody>
      </p:sp>
    </p:spTree>
    <p:extLst>
      <p:ext uri="{BB962C8B-B14F-4D97-AF65-F5344CB8AC3E}">
        <p14:creationId xmlns:p14="http://schemas.microsoft.com/office/powerpoint/2010/main" val="3430072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8" y="240146"/>
            <a:ext cx="9282546" cy="7525137"/>
          </a:xfrm>
          <a:prstGeom prst="rect">
            <a:avLst/>
          </a:prstGeom>
        </p:spPr>
        <p:txBody>
          <a:bodyPr wrap="square">
            <a:spAutoFit/>
          </a:bodyPr>
          <a:lstStyle/>
          <a:p>
            <a:pPr lvl="0" algn="just"/>
            <a:r>
              <a:rPr lang="fr-FR" sz="1100" dirty="0">
                <a:solidFill>
                  <a:prstClr val="black"/>
                </a:solidFill>
              </a:rPr>
              <a:t>	</a:t>
            </a: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Payette, M. (2001) Interdisciplinarité : clarification des concepts. Repéré à </a:t>
            </a:r>
            <a:r>
              <a:rPr lang="fr-FR" sz="1100" dirty="0">
                <a:solidFill>
                  <a:prstClr val="black"/>
                </a:solidFill>
                <a:ea typeface="Times New Roman" panose="02020603050405020304" pitchFamily="18" charset="0"/>
                <a:cs typeface="Times New Roman" panose="02020603050405020304" pitchFamily="18" charset="0"/>
                <a:hlinkClick r:id="rId2"/>
              </a:rPr>
              <a:t>https://docplayer.fr/42172707-Interdisciplinarité-clarification-des-concepts.htlm</a:t>
            </a:r>
            <a:r>
              <a:rPr lang="fr-FR" sz="1100" dirty="0">
                <a:solidFill>
                  <a:prstClr val="black"/>
                </a:solidFill>
                <a:ea typeface="Times New Roman" panose="02020603050405020304" pitchFamily="18" charset="0"/>
                <a:cs typeface="Times New Roman" panose="02020603050405020304" pitchFamily="18" charset="0"/>
              </a:rPr>
              <a:t>  (consulté le 8 décembre 2023)</a:t>
            </a:r>
          </a:p>
          <a:p>
            <a:pPr lvl="0" algn="just"/>
            <a:endParaRPr lang="fr-FR" sz="1100" spc="-100" dirty="0">
              <a:solidFill>
                <a:srgbClr val="000000"/>
              </a:solidFill>
              <a:ea typeface="Verdana" pitchFamily="34" charset="0"/>
              <a:cs typeface="Courier New" pitchFamily="49" charset="0"/>
            </a:endParaRPr>
          </a:p>
          <a:p>
            <a:pPr lvl="0" algn="just"/>
            <a:endParaRPr lang="fr-FR" sz="1100" dirty="0">
              <a:solidFill>
                <a:prstClr val="black"/>
              </a:solidFill>
            </a:endParaRPr>
          </a:p>
          <a:p>
            <a:pPr marL="457200" lvl="0" indent="-457200" algn="just"/>
            <a:r>
              <a:rPr lang="fr-FR" sz="1100" i="1" dirty="0">
                <a:solidFill>
                  <a:prstClr val="black"/>
                </a:solidFill>
                <a:ea typeface="Times New Roman" panose="02020603050405020304" pitchFamily="18" charset="0"/>
                <a:cs typeface="Times New Roman" panose="02020603050405020304" pitchFamily="18" charset="0"/>
              </a:rPr>
              <a:t>		</a:t>
            </a:r>
            <a:r>
              <a:rPr lang="fr-FR" sz="1100" i="1" dirty="0" err="1">
                <a:solidFill>
                  <a:prstClr val="black"/>
                </a:solidFill>
                <a:ea typeface="Times New Roman" panose="02020603050405020304" pitchFamily="18" charset="0"/>
                <a:cs typeface="Times New Roman" panose="02020603050405020304" pitchFamily="18" charset="0"/>
              </a:rPr>
              <a:t>PMSI</a:t>
            </a:r>
            <a:r>
              <a:rPr lang="fr-FR" sz="1100" i="1" dirty="0">
                <a:solidFill>
                  <a:prstClr val="black"/>
                </a:solidFill>
                <a:ea typeface="Times New Roman" panose="02020603050405020304" pitchFamily="18" charset="0"/>
                <a:cs typeface="Times New Roman" panose="02020603050405020304" pitchFamily="18" charset="0"/>
              </a:rPr>
              <a:t> | Fédération hospitalière de France</a:t>
            </a:r>
            <a:r>
              <a:rPr lang="fr-FR" sz="1100" dirty="0">
                <a:solidFill>
                  <a:prstClr val="black"/>
                </a:solidFill>
                <a:ea typeface="Times New Roman" panose="02020603050405020304" pitchFamily="18" charset="0"/>
                <a:cs typeface="Times New Roman" panose="02020603050405020304" pitchFamily="18" charset="0"/>
              </a:rPr>
              <a:t>. (s. d.)., Repéré à </a:t>
            </a:r>
            <a:r>
              <a:rPr lang="fr-FR" sz="1100" dirty="0">
                <a:solidFill>
                  <a:prstClr val="black"/>
                </a:solidFill>
                <a:ea typeface="Times New Roman" panose="02020603050405020304" pitchFamily="18" charset="0"/>
                <a:cs typeface="Times New Roman" panose="02020603050405020304" pitchFamily="18" charset="0"/>
                <a:hlinkClick r:id="rId3"/>
              </a:rPr>
              <a:t>https://www.fhf.fr/gestion-hospitaliere/pmsi.html</a:t>
            </a:r>
            <a:r>
              <a:rPr lang="fr-FR" sz="1100" dirty="0">
                <a:solidFill>
                  <a:prstClr val="black"/>
                </a:solidFill>
                <a:ea typeface="Times New Roman" panose="02020603050405020304" pitchFamily="18" charset="0"/>
                <a:cs typeface="Times New Roman" panose="02020603050405020304" pitchFamily="18" charset="0"/>
              </a:rPr>
              <a:t> (Consulté 4 février 2022)</a:t>
            </a:r>
          </a:p>
          <a:p>
            <a:pPr marL="457200" lvl="0" indent="-457200" algn="just"/>
            <a:endParaRPr lang="fr-FR" sz="1100" dirty="0">
              <a:solidFill>
                <a:prstClr val="black"/>
              </a:solidFill>
              <a:ea typeface="Times New Roman" panose="02020603050405020304" pitchFamily="18" charset="0"/>
              <a:cs typeface="Times New Roman" panose="02020603050405020304" pitchFamily="18" charset="0"/>
            </a:endParaRPr>
          </a:p>
          <a:p>
            <a:pPr marL="457200" lvl="0" indent="-457200" algn="just"/>
            <a:r>
              <a:rPr lang="fr-FR" sz="1100" dirty="0">
                <a:solidFill>
                  <a:prstClr val="black"/>
                </a:solidFill>
                <a:ea typeface="Times New Roman" panose="02020603050405020304" pitchFamily="18" charset="0"/>
                <a:cs typeface="Times New Roman" panose="02020603050405020304" pitchFamily="18" charset="0"/>
              </a:rPr>
              <a:t>		Prévost, M,, </a:t>
            </a:r>
            <a:r>
              <a:rPr lang="fr-FR" sz="1100" dirty="0" err="1">
                <a:solidFill>
                  <a:prstClr val="black"/>
                </a:solidFill>
                <a:ea typeface="Times New Roman" panose="02020603050405020304" pitchFamily="18" charset="0"/>
                <a:cs typeface="Times New Roman" panose="02020603050405020304" pitchFamily="18" charset="0"/>
              </a:rPr>
              <a:t>Fauquert</a:t>
            </a:r>
            <a:r>
              <a:rPr lang="fr-FR" sz="1100" dirty="0">
                <a:solidFill>
                  <a:prstClr val="black"/>
                </a:solidFill>
                <a:ea typeface="Times New Roman" panose="02020603050405020304" pitchFamily="18" charset="0"/>
                <a:cs typeface="Times New Roman" panose="02020603050405020304" pitchFamily="18" charset="0"/>
              </a:rPr>
              <a:t>, B, </a:t>
            </a:r>
            <a:r>
              <a:rPr lang="fr-FR" sz="1100" dirty="0" err="1">
                <a:solidFill>
                  <a:prstClr val="black"/>
                </a:solidFill>
                <a:ea typeface="Times New Roman" panose="02020603050405020304" pitchFamily="18" charset="0"/>
                <a:cs typeface="Times New Roman" panose="02020603050405020304" pitchFamily="18" charset="0"/>
              </a:rPr>
              <a:t>Drielsma</a:t>
            </a:r>
            <a:r>
              <a:rPr lang="fr-FR" sz="1100" dirty="0">
                <a:solidFill>
                  <a:prstClr val="black"/>
                </a:solidFill>
                <a:ea typeface="Times New Roman" panose="02020603050405020304" pitchFamily="18" charset="0"/>
                <a:cs typeface="Times New Roman" panose="02020603050405020304" pitchFamily="18" charset="0"/>
              </a:rPr>
              <a:t>, P, , Pluri-, multi-, inter-, </a:t>
            </a:r>
            <a:r>
              <a:rPr lang="fr-FR" sz="1100" dirty="0" err="1">
                <a:solidFill>
                  <a:prstClr val="black"/>
                </a:solidFill>
                <a:ea typeface="Times New Roman" panose="02020603050405020304" pitchFamily="18" charset="0"/>
                <a:cs typeface="Times New Roman" panose="02020603050405020304" pitchFamily="18" charset="0"/>
              </a:rPr>
              <a:t>trans</a:t>
            </a:r>
            <a:r>
              <a:rPr lang="fr-FR" sz="1100" dirty="0">
                <a:solidFill>
                  <a:prstClr val="black"/>
                </a:solidFill>
                <a:ea typeface="Times New Roman" panose="02020603050405020304" pitchFamily="18" charset="0"/>
                <a:cs typeface="Times New Roman" panose="02020603050405020304" pitchFamily="18" charset="0"/>
              </a:rPr>
              <a:t>, </a:t>
            </a:r>
            <a:r>
              <a:rPr lang="fr-FR" sz="1100" dirty="0" err="1">
                <a:solidFill>
                  <a:prstClr val="black"/>
                </a:solidFill>
                <a:ea typeface="Times New Roman" panose="02020603050405020304" pitchFamily="18" charset="0"/>
                <a:cs typeface="Times New Roman" panose="02020603050405020304" pitchFamily="18" charset="0"/>
              </a:rPr>
              <a:t>iu</a:t>
            </a:r>
            <a:r>
              <a:rPr lang="fr-FR" sz="1100" dirty="0">
                <a:solidFill>
                  <a:prstClr val="black"/>
                </a:solidFill>
                <a:ea typeface="Times New Roman" panose="02020603050405020304" pitchFamily="18" charset="0"/>
                <a:cs typeface="Times New Roman" panose="02020603050405020304" pitchFamily="18" charset="0"/>
              </a:rPr>
              <a:t> in-</a:t>
            </a:r>
            <a:r>
              <a:rPr lang="fr-FR" sz="1100" dirty="0" err="1">
                <a:solidFill>
                  <a:prstClr val="black"/>
                </a:solidFill>
                <a:ea typeface="Times New Roman" panose="02020603050405020304" pitchFamily="18" charset="0"/>
                <a:cs typeface="Times New Roman" panose="02020603050405020304" pitchFamily="18" charset="0"/>
              </a:rPr>
              <a:t>disciplinarité</a:t>
            </a:r>
            <a:r>
              <a:rPr lang="fr-FR" sz="1100" dirty="0">
                <a:solidFill>
                  <a:prstClr val="black"/>
                </a:solidFill>
                <a:ea typeface="Times New Roman" panose="02020603050405020304" pitchFamily="18" charset="0"/>
                <a:cs typeface="Times New Roman" panose="02020603050405020304" pitchFamily="18" charset="0"/>
              </a:rPr>
              <a:t>?(2016). Santé conjuguée, n°74, p.34-40. Repéré à </a:t>
            </a:r>
            <a:r>
              <a:rPr lang="fr-FR" sz="1100" dirty="0">
                <a:hlinkClick r:id="rId4"/>
              </a:rPr>
              <a:t>Pluri-, multi-, inter-, </a:t>
            </a:r>
            <a:r>
              <a:rPr lang="fr-FR" sz="1100" dirty="0" err="1">
                <a:hlinkClick r:id="rId4"/>
              </a:rPr>
              <a:t>trans</a:t>
            </a:r>
            <a:r>
              <a:rPr lang="fr-FR" sz="1100" dirty="0">
                <a:hlinkClick r:id="rId4"/>
              </a:rPr>
              <a:t>- ou in-</a:t>
            </a:r>
            <a:r>
              <a:rPr lang="fr-FR" sz="1100" dirty="0" err="1">
                <a:hlinkClick r:id="rId4"/>
              </a:rPr>
              <a:t>disciplinarité</a:t>
            </a:r>
            <a:r>
              <a:rPr lang="fr-FR" sz="1100" dirty="0">
                <a:hlinkClick r:id="rId4"/>
              </a:rPr>
              <a:t> ? - Fédération des maisons médicales (maisonmedicale.org)</a:t>
            </a:r>
            <a:r>
              <a:rPr lang="fr-FR" sz="1100" dirty="0"/>
              <a:t> ( consulté le 8 décembre 2023)</a:t>
            </a:r>
            <a:endParaRPr lang="fr-FR" sz="1100" dirty="0">
              <a:solidFill>
                <a:prstClr val="black"/>
              </a:solidFill>
              <a:ea typeface="Times New Roman" panose="02020603050405020304" pitchFamily="18" charset="0"/>
              <a:cs typeface="Times New Roman" panose="02020603050405020304" pitchFamily="18" charset="0"/>
            </a:endParaRPr>
          </a:p>
          <a:p>
            <a:pPr lvl="0" algn="just"/>
            <a:r>
              <a:rPr lang="fr-FR" sz="1100" dirty="0">
                <a:solidFill>
                  <a:prstClr val="black"/>
                </a:solidFill>
              </a:rPr>
              <a:t>	</a:t>
            </a:r>
          </a:p>
          <a:p>
            <a:pPr lvl="0" algn="just"/>
            <a:endParaRPr lang="fr-FR" sz="1100" dirty="0">
              <a:solidFill>
                <a:prstClr val="black"/>
              </a:solidFill>
            </a:endParaRPr>
          </a:p>
          <a:p>
            <a:pPr lvl="0" algn="just"/>
            <a:r>
              <a:rPr lang="fr-FR" sz="1100" dirty="0">
                <a:solidFill>
                  <a:prstClr val="black"/>
                </a:solidFill>
              </a:rPr>
              <a:t>	Robillard, J. (2022) . </a:t>
            </a:r>
            <a:r>
              <a:rPr lang="fr-FR" sz="1100" i="1" dirty="0">
                <a:solidFill>
                  <a:prstClr val="black"/>
                </a:solidFill>
              </a:rPr>
              <a:t>Le SSR dispose enfin de son nouveau régime d’autorisation</a:t>
            </a:r>
            <a:r>
              <a:rPr lang="fr-FR" sz="1100" dirty="0">
                <a:solidFill>
                  <a:prstClr val="black"/>
                </a:solidFill>
              </a:rPr>
              <a:t>. Repéré à </a:t>
            </a:r>
            <a:r>
              <a:rPr lang="fr-FR" sz="1100" dirty="0">
                <a:solidFill>
                  <a:prstClr val="black"/>
                </a:solidFill>
                <a:hlinkClick r:id="rId5"/>
              </a:rPr>
              <a:t>https://www.hospimedia.fr/actualite/articles/20220113-ssr-le-ssr-dispose-enfin-de-son-nouveau</a:t>
            </a:r>
            <a:r>
              <a:rPr lang="fr-FR" sz="1100" dirty="0">
                <a:solidFill>
                  <a:prstClr val="black"/>
                </a:solidFill>
              </a:rPr>
              <a:t> (consulté le 15 janvier 2022).</a:t>
            </a:r>
          </a:p>
          <a:p>
            <a:pPr lvl="0" algn="just"/>
            <a:endParaRPr lang="fr-FR" sz="1100" dirty="0">
              <a:solidFill>
                <a:prstClr val="black"/>
              </a:solidFill>
            </a:endParaRPr>
          </a:p>
          <a:p>
            <a:pPr marL="457200" lvl="0" indent="-457200" algn="just"/>
            <a:r>
              <a:rPr lang="fr-FR" sz="1200" i="1" dirty="0">
                <a:solidFill>
                  <a:prstClr val="black"/>
                </a:solidFill>
                <a:ea typeface="Times New Roman" panose="02020603050405020304" pitchFamily="18" charset="0"/>
                <a:cs typeface="Times New Roman" panose="02020603050405020304" pitchFamily="18" charset="0"/>
              </a:rPr>
              <a:t>		</a:t>
            </a:r>
            <a:r>
              <a:rPr lang="fr-FR" sz="1100" i="1" dirty="0">
                <a:solidFill>
                  <a:prstClr val="black"/>
                </a:solidFill>
                <a:ea typeface="Times New Roman" panose="02020603050405020304" pitchFamily="18" charset="0"/>
                <a:cs typeface="Times New Roman" panose="02020603050405020304" pitchFamily="18" charset="0"/>
              </a:rPr>
              <a:t>S</a:t>
            </a:r>
            <a:r>
              <a:rPr lang="fr-FR" sz="1100" dirty="0">
                <a:solidFill>
                  <a:prstClr val="black"/>
                </a:solidFill>
                <a:ea typeface="Times New Roman" panose="02020603050405020304" pitchFamily="18" charset="0"/>
                <a:cs typeface="Times New Roman" panose="02020603050405020304" pitchFamily="18" charset="0"/>
              </a:rPr>
              <a:t>. (s. d.). Repéré à </a:t>
            </a:r>
            <a:r>
              <a:rPr lang="fr-FR" sz="1100" dirty="0">
                <a:solidFill>
                  <a:prstClr val="black"/>
                </a:solidFill>
                <a:ea typeface="Times New Roman" panose="02020603050405020304" pitchFamily="18" charset="0"/>
                <a:cs typeface="Times New Roman" panose="02020603050405020304" pitchFamily="18" charset="0"/>
                <a:hlinkClick r:id="rId6"/>
              </a:rPr>
              <a:t>https://fanfanmyocarde-71.webself.net/activites</a:t>
            </a:r>
            <a:r>
              <a:rPr lang="fr-FR" sz="1100" dirty="0">
                <a:solidFill>
                  <a:prstClr val="black"/>
                </a:solidFill>
                <a:ea typeface="Times New Roman" panose="02020603050405020304" pitchFamily="18" charset="0"/>
                <a:cs typeface="Times New Roman" panose="02020603050405020304" pitchFamily="18" charset="0"/>
              </a:rPr>
              <a:t> ( consulté 4 février 2022). </a:t>
            </a:r>
          </a:p>
          <a:p>
            <a:pPr lvl="0" algn="just"/>
            <a:endParaRPr lang="fr-FR" sz="1100" dirty="0">
              <a:solidFill>
                <a:prstClr val="black"/>
              </a:solidFill>
            </a:endParaRPr>
          </a:p>
          <a:p>
            <a:pPr marL="457200" lvl="0" indent="-457200"/>
            <a:r>
              <a:rPr lang="fr-FR" sz="1100" i="1" dirty="0">
                <a:solidFill>
                  <a:prstClr val="black"/>
                </a:solidFill>
                <a:ea typeface="Times New Roman" panose="02020603050405020304" pitchFamily="18" charset="0"/>
                <a:cs typeface="Times New Roman" panose="02020603050405020304" pitchFamily="18" charset="0"/>
              </a:rPr>
              <a:t>		Salle de réentrainement à l’effort</a:t>
            </a:r>
            <a:r>
              <a:rPr lang="fr-FR" sz="1100" dirty="0">
                <a:solidFill>
                  <a:prstClr val="black"/>
                </a:solidFill>
                <a:ea typeface="Times New Roman" panose="02020603050405020304" pitchFamily="18" charset="0"/>
                <a:cs typeface="Times New Roman" panose="02020603050405020304" pitchFamily="18" charset="0"/>
              </a:rPr>
              <a:t>. (s. d.). </a:t>
            </a:r>
            <a:r>
              <a:rPr lang="fr-FR" sz="1100" dirty="0" err="1">
                <a:solidFill>
                  <a:prstClr val="black"/>
                </a:solidFill>
                <a:ea typeface="Times New Roman" panose="02020603050405020304" pitchFamily="18" charset="0"/>
                <a:cs typeface="Times New Roman" panose="02020603050405020304" pitchFamily="18" charset="0"/>
              </a:rPr>
              <a:t>CRRF</a:t>
            </a:r>
            <a:r>
              <a:rPr lang="fr-FR" sz="1100" dirty="0">
                <a:solidFill>
                  <a:prstClr val="black"/>
                </a:solidFill>
                <a:ea typeface="Times New Roman" panose="02020603050405020304" pitchFamily="18" charset="0"/>
                <a:cs typeface="Times New Roman" panose="02020603050405020304" pitchFamily="18" charset="0"/>
              </a:rPr>
              <a:t> Saint-Gobain. Repéré à https://crrfstgobain.fr/salle-de-reentrainement-a-leffort ( consulté le 5 février 2022)</a:t>
            </a:r>
          </a:p>
          <a:p>
            <a:pPr lvl="0" algn="just"/>
            <a:r>
              <a:rPr lang="fr-FR" sz="1100" b="1" dirty="0">
                <a:solidFill>
                  <a:prstClr val="black"/>
                </a:solidFill>
              </a:rPr>
              <a:t>	</a:t>
            </a:r>
            <a:endParaRPr lang="fr-FR" sz="1100" dirty="0">
              <a:solidFill>
                <a:prstClr val="black"/>
              </a:solidFill>
            </a:endParaRPr>
          </a:p>
          <a:p>
            <a:pPr lvl="0" algn="just"/>
            <a:r>
              <a:rPr lang="fr-FR" sz="1100" dirty="0">
                <a:solidFill>
                  <a:prstClr val="black"/>
                </a:solidFill>
              </a:rPr>
              <a:t>	Soins de suite et de réadaptation – SSR</a:t>
            </a:r>
            <a:r>
              <a:rPr lang="fr-FR" sz="1100" b="1" dirty="0">
                <a:solidFill>
                  <a:prstClr val="black"/>
                </a:solidFill>
              </a:rPr>
              <a:t>. </a:t>
            </a:r>
            <a:r>
              <a:rPr lang="fr-FR" sz="1100" dirty="0">
                <a:solidFill>
                  <a:prstClr val="black"/>
                </a:solidFill>
              </a:rPr>
              <a:t>Une prise en charge globale de la personne après l’hospitalisation. Repéré à </a:t>
            </a:r>
            <a:r>
              <a:rPr lang="fr-FR" sz="1100" dirty="0">
                <a:solidFill>
                  <a:prstClr val="black"/>
                </a:solidFill>
                <a:hlinkClick r:id="rId7"/>
              </a:rPr>
              <a:t>https://solidarites-sante.gouv.fr/soins-et-maladies/prises-en-charge-specialisees/ssr</a:t>
            </a:r>
            <a:r>
              <a:rPr lang="fr-FR" sz="1100" dirty="0">
                <a:solidFill>
                  <a:prstClr val="black"/>
                </a:solidFill>
              </a:rPr>
              <a:t> (consulté le 20 décembre 2021).</a:t>
            </a:r>
          </a:p>
          <a:p>
            <a:pPr lvl="0" algn="just"/>
            <a:endParaRPr lang="fr-FR" sz="1100" dirty="0">
              <a:solidFill>
                <a:prstClr val="black"/>
              </a:solidFill>
            </a:endParaRPr>
          </a:p>
          <a:p>
            <a:pPr lvl="0" algn="just"/>
            <a:r>
              <a:rPr lang="fr-FR" sz="1100" dirty="0">
                <a:solidFill>
                  <a:prstClr val="black"/>
                </a:solidFill>
              </a:rPr>
              <a:t>	Tiffreau V.,  (2021) </a:t>
            </a:r>
            <a:r>
              <a:rPr lang="fr-FR" sz="1100" i="1" dirty="0">
                <a:solidFill>
                  <a:prstClr val="black"/>
                </a:solidFill>
              </a:rPr>
              <a:t>Médecine physique et de réadaptation</a:t>
            </a:r>
            <a:r>
              <a:rPr lang="fr-FR" sz="1100" dirty="0">
                <a:solidFill>
                  <a:prstClr val="black"/>
                </a:solidFill>
              </a:rPr>
              <a:t>.(7è éd) Collège français des enseignants universitaires de médecine physique et de réadaptation. Elsevier Masson.</a:t>
            </a:r>
          </a:p>
          <a:p>
            <a:pPr lvl="0" algn="just"/>
            <a:endParaRPr lang="fr-FR" sz="1100" dirty="0">
              <a:solidFill>
                <a:prstClr val="black"/>
              </a:solidFill>
            </a:endParaRPr>
          </a:p>
          <a:p>
            <a:pPr lvl="0" algn="just"/>
            <a:r>
              <a:rPr lang="fr-FR" sz="1100" i="1" dirty="0">
                <a:solidFill>
                  <a:prstClr val="black"/>
                </a:solidFill>
                <a:ea typeface="Times New Roman" panose="02020603050405020304" pitchFamily="18" charset="0"/>
                <a:cs typeface="Times New Roman" panose="02020603050405020304" pitchFamily="18" charset="0"/>
              </a:rPr>
              <a:t>	Version_provisoire_csarr_2021.pdf</a:t>
            </a:r>
            <a:r>
              <a:rPr lang="fr-FR" sz="1100" dirty="0">
                <a:solidFill>
                  <a:prstClr val="black"/>
                </a:solidFill>
                <a:ea typeface="Times New Roman" panose="02020603050405020304" pitchFamily="18" charset="0"/>
                <a:cs typeface="Times New Roman" panose="02020603050405020304" pitchFamily="18" charset="0"/>
              </a:rPr>
              <a:t>.(</a:t>
            </a:r>
            <a:r>
              <a:rPr lang="fr-FR" sz="1100" dirty="0" err="1">
                <a:solidFill>
                  <a:prstClr val="black"/>
                </a:solidFill>
                <a:ea typeface="Times New Roman" panose="02020603050405020304" pitchFamily="18" charset="0"/>
                <a:cs typeface="Times New Roman" panose="02020603050405020304" pitchFamily="18" charset="0"/>
              </a:rPr>
              <a:t>s.d</a:t>
            </a:r>
            <a:r>
              <a:rPr lang="fr-FR" sz="1100" dirty="0">
                <a:solidFill>
                  <a:prstClr val="black"/>
                </a:solidFill>
                <a:ea typeface="Times New Roman" panose="02020603050405020304" pitchFamily="18" charset="0"/>
                <a:cs typeface="Times New Roman" panose="02020603050405020304" pitchFamily="18" charset="0"/>
              </a:rPr>
              <a:t>.).,Repéré à </a:t>
            </a:r>
            <a:r>
              <a:rPr lang="fr-FR" sz="1100" dirty="0">
                <a:solidFill>
                  <a:prstClr val="black"/>
                </a:solidFill>
                <a:ea typeface="Times New Roman" panose="02020603050405020304" pitchFamily="18" charset="0"/>
                <a:cs typeface="Times New Roman" panose="02020603050405020304" pitchFamily="18" charset="0"/>
                <a:hlinkClick r:id="rId8"/>
              </a:rPr>
              <a:t>https://www.atih.sante.fr/sites/default/files/public/content/3948/version_provisoire_csarr_2021.pdf</a:t>
            </a:r>
            <a:r>
              <a:rPr lang="fr-FR" sz="1100" dirty="0">
                <a:solidFill>
                  <a:prstClr val="black"/>
                </a:solidFill>
                <a:ea typeface="Times New Roman" panose="02020603050405020304" pitchFamily="18" charset="0"/>
                <a:cs typeface="Times New Roman" panose="02020603050405020304" pitchFamily="18" charset="0"/>
              </a:rPr>
              <a:t>, (consulté 4 février 2022).</a:t>
            </a:r>
            <a:endParaRPr lang="fr-FR" sz="1100" dirty="0">
              <a:solidFill>
                <a:prstClr val="black"/>
              </a:solidFill>
            </a:endParaRPr>
          </a:p>
          <a:p>
            <a:pPr lvl="0" algn="just"/>
            <a:endParaRPr lang="fr-FR" sz="1100" dirty="0">
              <a:solidFill>
                <a:prstClr val="black"/>
              </a:solidFill>
            </a:endParaRPr>
          </a:p>
          <a:p>
            <a:pPr lvl="0" algn="just"/>
            <a:r>
              <a:rPr lang="fr-FR" sz="1100" dirty="0">
                <a:solidFill>
                  <a:prstClr val="black"/>
                </a:solidFill>
              </a:rPr>
              <a:t>	Yelnik, A (2008). Les textes réglementant l’activité en soins de suite et de réadaptation du décret du 9 mars 1956 aux décrets du17 avril 2008. Place de la médecine physique et de réadaptation. </a:t>
            </a:r>
            <a:r>
              <a:rPr lang="fr-FR" sz="1100" i="1" dirty="0">
                <a:solidFill>
                  <a:prstClr val="black"/>
                </a:solidFill>
              </a:rPr>
              <a:t>Annales de réadaptation et de médecine physique (51), 415–421. </a:t>
            </a:r>
          </a:p>
          <a:p>
            <a:pPr marL="457200" indent="-457200" algn="just">
              <a:spcAft>
                <a:spcPts val="0"/>
              </a:spcAft>
            </a:pPr>
            <a:r>
              <a:rPr lang="fr-FR" sz="1200" i="1" dirty="0">
                <a:ea typeface="Times New Roman" panose="02020603050405020304" pitchFamily="18" charset="0"/>
                <a:cs typeface="Times New Roman" panose="02020603050405020304" pitchFamily="18" charset="0"/>
              </a:rPr>
              <a:t>	</a:t>
            </a: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i="1" dirty="0">
              <a:ea typeface="Times New Roman" panose="02020603050405020304" pitchFamily="18" charset="0"/>
              <a:cs typeface="Times New Roman" panose="02020603050405020304" pitchFamily="18" charset="0"/>
            </a:endParaRPr>
          </a:p>
          <a:p>
            <a:pPr marL="457200" indent="-457200" algn="just">
              <a:spcAft>
                <a:spcPts val="0"/>
              </a:spcAft>
            </a:pPr>
            <a:endParaRPr lang="fr-FR" sz="1200" dirty="0">
              <a:ea typeface="Times New Roman" panose="02020603050405020304" pitchFamily="18" charset="0"/>
              <a:cs typeface="Times New Roman" panose="02020603050405020304" pitchFamily="18" charset="0"/>
            </a:endParaRPr>
          </a:p>
          <a:p>
            <a:pPr marL="457200" indent="-457200" algn="just">
              <a:spcAft>
                <a:spcPts val="0"/>
              </a:spcAft>
            </a:pPr>
            <a:r>
              <a:rPr lang="fr-FR" sz="1100" i="1" dirty="0">
                <a:ea typeface="Times New Roman" panose="02020603050405020304" pitchFamily="18" charset="0"/>
                <a:cs typeface="Times New Roman" panose="02020603050405020304" pitchFamily="18" charset="0"/>
              </a:rPr>
              <a:t> </a:t>
            </a:r>
            <a:endParaRPr lang="fr-FR" sz="11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95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Un SSR?</a:t>
            </a:r>
          </a:p>
        </p:txBody>
      </p:sp>
      <p:sp>
        <p:nvSpPr>
          <p:cNvPr id="3" name="Espace réservé du contenu 2"/>
          <p:cNvSpPr>
            <a:spLocks noGrp="1"/>
          </p:cNvSpPr>
          <p:nvPr>
            <p:ph idx="1"/>
          </p:nvPr>
        </p:nvSpPr>
        <p:spPr>
          <a:xfrm>
            <a:off x="657225" y="2262909"/>
            <a:ext cx="11183794" cy="4451927"/>
          </a:xfrm>
        </p:spPr>
        <p:txBody>
          <a:bodyPr>
            <a:normAutofit/>
          </a:bodyPr>
          <a:lstStyle/>
          <a:p>
            <a:pPr marL="0" indent="0">
              <a:buNone/>
            </a:pPr>
            <a:r>
              <a:rPr lang="fr-FR" sz="2800" dirty="0">
                <a:solidFill>
                  <a:srgbClr val="00B0F0"/>
                </a:solidFill>
              </a:rPr>
              <a:t>SSR  = Soins de Suite et de Réadaptation</a:t>
            </a:r>
          </a:p>
          <a:p>
            <a:pPr marL="0" indent="0">
              <a:buNone/>
            </a:pPr>
            <a:endParaRPr lang="fr-FR" sz="2000" dirty="0"/>
          </a:p>
          <a:p>
            <a:pPr algn="just"/>
            <a:r>
              <a:rPr lang="fr-FR" sz="2000" dirty="0"/>
              <a:t>Il est régi par le Code de la santé publique </a:t>
            </a:r>
            <a:r>
              <a:rPr lang="fr-FR" sz="2000" dirty="0">
                <a:solidFill>
                  <a:srgbClr val="000000"/>
                </a:solidFill>
                <a:ea typeface="Times New Roman" panose="02020603050405020304" pitchFamily="18" charset="0"/>
                <a:cs typeface="Times New Roman" panose="02020603050405020304" pitchFamily="18" charset="0"/>
              </a:rPr>
              <a:t>Articles R6123-118 à R6123-126.</a:t>
            </a:r>
          </a:p>
          <a:p>
            <a:pPr algn="just"/>
            <a:r>
              <a:rPr lang="fr-FR" sz="2000" dirty="0">
                <a:solidFill>
                  <a:prstClr val="black"/>
                </a:solidFill>
              </a:rPr>
              <a:t>Le Code de la santé publique Art. R. 6123-118 donne la définition suivante:</a:t>
            </a:r>
          </a:p>
          <a:p>
            <a:pPr marL="0" indent="0" algn="just">
              <a:buNone/>
            </a:pPr>
            <a:r>
              <a:rPr lang="fr-FR" sz="2000" b="1" i="1" dirty="0">
                <a:solidFill>
                  <a:schemeClr val="tx1"/>
                </a:solidFill>
              </a:rPr>
              <a:t>«  L’activité de soins de suite et de réadaptation mentionnée au 5° de l’article R. 6122-25 a pour objet de prévenir ou de réduire les conséquences fonctionnelles, physiques, cognitives, psychologiques ou sociales des déficiences et des limitations de capacité des patients et de promouvoir leur réadaptation et leur réinsertion. Elle comprend, le cas échéant, des actes à visée diagnostique ou thérapeutique. »</a:t>
            </a:r>
          </a:p>
          <a:p>
            <a:pPr marL="0" indent="0" algn="just">
              <a:buNone/>
            </a:pPr>
            <a:endParaRPr lang="fr-FR" sz="2000" b="1" i="1" dirty="0">
              <a:solidFill>
                <a:schemeClr val="tx1"/>
              </a:solidFill>
            </a:endParaRPr>
          </a:p>
          <a:p>
            <a:pPr lvl="0" algn="just">
              <a:buClr>
                <a:srgbClr val="B01513"/>
              </a:buClr>
            </a:pPr>
            <a:r>
              <a:rPr lang="fr-FR" sz="2000" dirty="0">
                <a:solidFill>
                  <a:prstClr val="black">
                    <a:lumMod val="75000"/>
                    <a:lumOff val="25000"/>
                  </a:prstClr>
                </a:solidFill>
              </a:rPr>
              <a:t>Une structure </a:t>
            </a:r>
            <a:r>
              <a:rPr lang="fr-FR" sz="2000" dirty="0" err="1">
                <a:solidFill>
                  <a:prstClr val="black">
                    <a:lumMod val="75000"/>
                    <a:lumOff val="25000"/>
                  </a:prstClr>
                </a:solidFill>
              </a:rPr>
              <a:t>SMR</a:t>
            </a:r>
            <a:r>
              <a:rPr lang="fr-FR" sz="2000" dirty="0">
                <a:solidFill>
                  <a:prstClr val="black">
                    <a:lumMod val="75000"/>
                    <a:lumOff val="25000"/>
                  </a:prstClr>
                </a:solidFill>
              </a:rPr>
              <a:t> a besoin d’une autorisation pour exister.</a:t>
            </a:r>
          </a:p>
          <a:p>
            <a:pPr marL="0" indent="0" algn="just">
              <a:buNone/>
            </a:pPr>
            <a:endParaRPr lang="fr-FR" sz="2000" b="1" i="1" dirty="0">
              <a:solidFill>
                <a:schemeClr val="tx1"/>
              </a:solidFill>
            </a:endParaRPr>
          </a:p>
          <a:p>
            <a:pPr marL="0" indent="0" algn="just">
              <a:buNone/>
            </a:pPr>
            <a:endParaRPr lang="fr-FR" sz="2000" b="1" i="1" dirty="0">
              <a:solidFill>
                <a:schemeClr val="tx1"/>
              </a:solidFill>
            </a:endParaRPr>
          </a:p>
        </p:txBody>
      </p:sp>
    </p:spTree>
    <p:extLst>
      <p:ext uri="{BB962C8B-B14F-4D97-AF65-F5344CB8AC3E}">
        <p14:creationId xmlns:p14="http://schemas.microsoft.com/office/powerpoint/2010/main" val="319366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91490" y="434790"/>
            <a:ext cx="9494982" cy="1969770"/>
          </a:xfrm>
          <a:prstGeom prst="rect">
            <a:avLst/>
          </a:prstGeom>
          <a:noFill/>
        </p:spPr>
        <p:txBody>
          <a:bodyPr wrap="square" rtlCol="0">
            <a:spAutoFit/>
          </a:bodyPr>
          <a:lstStyle/>
          <a:p>
            <a:r>
              <a:rPr lang="fr-FR" sz="2400" b="1" dirty="0">
                <a:solidFill>
                  <a:srgbClr val="00B0F0"/>
                </a:solidFill>
              </a:rPr>
              <a:t>Ses missions</a:t>
            </a:r>
          </a:p>
          <a:p>
            <a:endParaRPr lang="fr-FR" dirty="0"/>
          </a:p>
          <a:p>
            <a:pPr algn="just"/>
            <a:r>
              <a:rPr lang="fr-FR" sz="2000" dirty="0"/>
              <a:t>Soins médicaux, curatifs, palliatifs, de la rééducation, de la réadaptation, des actions de prévention et d’éducation thérapeutique, la préparation et l’accompagnement à la réinsertion familiale, sociale, scolaire ou professionnelle.</a:t>
            </a:r>
          </a:p>
        </p:txBody>
      </p:sp>
      <p:sp>
        <p:nvSpPr>
          <p:cNvPr id="4" name="Rectangle 3"/>
          <p:cNvSpPr/>
          <p:nvPr/>
        </p:nvSpPr>
        <p:spPr>
          <a:xfrm>
            <a:off x="1191490" y="2404560"/>
            <a:ext cx="9624291" cy="3785652"/>
          </a:xfrm>
          <a:prstGeom prst="rect">
            <a:avLst/>
          </a:prstGeom>
        </p:spPr>
        <p:txBody>
          <a:bodyPr wrap="square">
            <a:spAutoFit/>
          </a:bodyPr>
          <a:lstStyle/>
          <a:p>
            <a:pPr lvl="0" algn="just" eaLnBrk="0" fontAlgn="base" hangingPunct="0">
              <a:spcBef>
                <a:spcPct val="0"/>
              </a:spcBef>
              <a:spcAft>
                <a:spcPct val="0"/>
              </a:spcAft>
            </a:pPr>
            <a:r>
              <a:rPr lang="fr-FR" altLang="fr-FR" b="1" dirty="0">
                <a:solidFill>
                  <a:srgbClr val="333333"/>
                </a:solidFill>
              </a:rPr>
              <a:t>► </a:t>
            </a:r>
            <a:r>
              <a:rPr lang="fr-FR" altLang="fr-FR" sz="2000" b="1" dirty="0">
                <a:solidFill>
                  <a:srgbClr val="333333"/>
                </a:solidFill>
              </a:rPr>
              <a:t>une rééducation</a:t>
            </a:r>
            <a:r>
              <a:rPr lang="fr-FR" altLang="fr-FR" sz="2000" dirty="0">
                <a:solidFill>
                  <a:srgbClr val="333333"/>
                </a:solidFill>
              </a:rPr>
              <a:t> pour aider le patient à recouvrer le meilleur potentiel de ses moyens physiques, cognitifs et psychologiques. L’objectif est, autant que possible, la restitution intégrale de l’organe lésé ou le retour optimal à sa fonction.</a:t>
            </a:r>
            <a:br>
              <a:rPr lang="fr-FR" altLang="fr-FR" sz="2000" dirty="0">
                <a:solidFill>
                  <a:srgbClr val="333333"/>
                </a:solidFill>
              </a:rPr>
            </a:br>
            <a:r>
              <a:rPr lang="fr-FR" altLang="fr-FR" sz="2000" b="1" dirty="0">
                <a:solidFill>
                  <a:srgbClr val="333333"/>
                </a:solidFill>
              </a:rPr>
              <a:t>► une réadaptation</a:t>
            </a:r>
            <a:r>
              <a:rPr lang="fr-FR" altLang="fr-FR" sz="2000" dirty="0">
                <a:solidFill>
                  <a:srgbClr val="333333"/>
                </a:solidFill>
              </a:rPr>
              <a:t> pour accompagner le patient si les limitations de ses capacités s’avèrent irréversibles. Le but est de lui permettre de s’adapter au mieux à ces limitations et de pouvoir les contourner autant que possible.</a:t>
            </a:r>
            <a:br>
              <a:rPr lang="fr-FR" altLang="fr-FR" sz="2000" dirty="0">
                <a:solidFill>
                  <a:srgbClr val="333333"/>
                </a:solidFill>
              </a:rPr>
            </a:br>
            <a:r>
              <a:rPr lang="fr-FR" altLang="fr-FR" sz="2000" b="1" dirty="0">
                <a:solidFill>
                  <a:srgbClr val="333333"/>
                </a:solidFill>
              </a:rPr>
              <a:t>►</a:t>
            </a:r>
            <a:r>
              <a:rPr lang="fr-FR" altLang="fr-FR" sz="2000" dirty="0">
                <a:solidFill>
                  <a:srgbClr val="333333"/>
                </a:solidFill>
              </a:rPr>
              <a:t> </a:t>
            </a:r>
            <a:r>
              <a:rPr lang="fr-FR" altLang="fr-FR" sz="2000" b="1" dirty="0">
                <a:solidFill>
                  <a:srgbClr val="333333"/>
                </a:solidFill>
              </a:rPr>
              <a:t>une réinsertion</a:t>
            </a:r>
            <a:r>
              <a:rPr lang="fr-FR" altLang="fr-FR" sz="2000" dirty="0">
                <a:solidFill>
                  <a:srgbClr val="333333"/>
                </a:solidFill>
              </a:rPr>
              <a:t> pour aller au-delà des soins médicaux et garantir une réelle autonomie au patient – dans sa vie familiale et professionnelle – afin qu’il recouvre au maximum les conditions de vie qui précédaient son séjour hospitalier. La réinsertion représente donc l’aboutissement d’une prise en charge totalement personnalisée du patient.</a:t>
            </a:r>
          </a:p>
        </p:txBody>
      </p:sp>
    </p:spTree>
    <p:extLst>
      <p:ext uri="{BB962C8B-B14F-4D97-AF65-F5344CB8AC3E}">
        <p14:creationId xmlns:p14="http://schemas.microsoft.com/office/powerpoint/2010/main" val="315958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Différents types</a:t>
            </a:r>
          </a:p>
        </p:txBody>
      </p:sp>
      <p:sp>
        <p:nvSpPr>
          <p:cNvPr id="3" name="Espace réservé du contenu 2"/>
          <p:cNvSpPr>
            <a:spLocks noGrp="1"/>
          </p:cNvSpPr>
          <p:nvPr>
            <p:ph idx="1"/>
          </p:nvPr>
        </p:nvSpPr>
        <p:spPr>
          <a:xfrm>
            <a:off x="1154954" y="2697018"/>
            <a:ext cx="10168828" cy="4054764"/>
          </a:xfrm>
        </p:spPr>
        <p:txBody>
          <a:bodyPr>
            <a:normAutofit/>
          </a:bodyPr>
          <a:lstStyle/>
          <a:p>
            <a:pPr marL="0" indent="0" algn="just">
              <a:buNone/>
            </a:pPr>
            <a:r>
              <a:rPr lang="fr-FR" dirty="0">
                <a:ln w="0"/>
                <a:solidFill>
                  <a:srgbClr val="B01513"/>
                </a:solidFill>
                <a:effectLst>
                  <a:outerShdw blurRad="38100" dist="25400" dir="5400000" algn="ctr" rotWithShape="0">
                    <a:srgbClr val="6E747A">
                      <a:alpha val="43000"/>
                    </a:srgbClr>
                  </a:outerShdw>
                </a:effectLst>
              </a:rPr>
              <a:t>► </a:t>
            </a:r>
            <a:r>
              <a:rPr lang="fr-FR" sz="2000" dirty="0">
                <a:solidFill>
                  <a:schemeClr val="tx1"/>
                </a:solidFill>
              </a:rPr>
              <a:t>Les </a:t>
            </a:r>
            <a:r>
              <a:rPr lang="fr-FR" sz="2000" u="sng" dirty="0">
                <a:solidFill>
                  <a:schemeClr val="tx1"/>
                </a:solidFill>
              </a:rPr>
              <a:t>publics </a:t>
            </a:r>
            <a:r>
              <a:rPr lang="fr-FR" sz="2000" dirty="0">
                <a:solidFill>
                  <a:schemeClr val="tx1"/>
                </a:solidFill>
              </a:rPr>
              <a:t>(souvent rattachés à un hôpital ou à un </a:t>
            </a:r>
            <a:r>
              <a:rPr lang="fr-FR" sz="2000" dirty="0" err="1">
                <a:solidFill>
                  <a:schemeClr val="tx1"/>
                </a:solidFill>
              </a:rPr>
              <a:t>GHT</a:t>
            </a:r>
            <a:r>
              <a:rPr lang="fr-FR" sz="2000" dirty="0">
                <a:solidFill>
                  <a:schemeClr val="tx1"/>
                </a:solidFill>
              </a:rPr>
              <a:t>).</a:t>
            </a:r>
          </a:p>
          <a:p>
            <a:pPr marL="0" indent="0" algn="just">
              <a:buNone/>
            </a:pPr>
            <a:r>
              <a:rPr lang="fr-FR" sz="2000" dirty="0">
                <a:solidFill>
                  <a:schemeClr val="tx1"/>
                </a:solidFill>
              </a:rPr>
              <a:t>    Les </a:t>
            </a:r>
            <a:r>
              <a:rPr lang="fr-FR" sz="2000" u="sng" dirty="0">
                <a:solidFill>
                  <a:schemeClr val="tx1"/>
                </a:solidFill>
              </a:rPr>
              <a:t>privés</a:t>
            </a:r>
            <a:r>
              <a:rPr lang="fr-FR" sz="2000" dirty="0">
                <a:solidFill>
                  <a:schemeClr val="tx1"/>
                </a:solidFill>
              </a:rPr>
              <a:t> participant au service public et des établissements privés à but   lucratif</a:t>
            </a:r>
          </a:p>
          <a:p>
            <a:pPr marL="0" indent="0" algn="just">
              <a:buNone/>
            </a:pPr>
            <a:endParaRPr lang="fr-FR" sz="2400" dirty="0">
              <a:solidFill>
                <a:schemeClr val="tx1"/>
              </a:solidFill>
            </a:endParaRPr>
          </a:p>
          <a:p>
            <a:pPr algn="just"/>
            <a:r>
              <a:rPr lang="fr-FR" sz="2000" u="sng" dirty="0">
                <a:solidFill>
                  <a:schemeClr val="tx1"/>
                </a:solidFill>
              </a:rPr>
              <a:t>HC et HDJ</a:t>
            </a:r>
          </a:p>
          <a:p>
            <a:pPr marL="0" indent="0" algn="just">
              <a:buNone/>
            </a:pPr>
            <a:r>
              <a:rPr lang="fr-FR" sz="2000" dirty="0">
                <a:solidFill>
                  <a:schemeClr val="tx1"/>
                </a:solidFill>
              </a:rPr>
              <a:t>Le patient peut être en:</a:t>
            </a:r>
          </a:p>
          <a:p>
            <a:pPr algn="just">
              <a:buFontTx/>
              <a:buChar char="-"/>
            </a:pPr>
            <a:r>
              <a:rPr lang="fr-FR" sz="2200" dirty="0">
                <a:solidFill>
                  <a:schemeClr val="tx1"/>
                </a:solidFill>
              </a:rPr>
              <a:t>SMR en hospitalisation complète</a:t>
            </a:r>
          </a:p>
          <a:p>
            <a:pPr algn="just">
              <a:buFontTx/>
              <a:buChar char="-"/>
            </a:pPr>
            <a:r>
              <a:rPr lang="fr-FR" sz="2200" dirty="0">
                <a:solidFill>
                  <a:schemeClr val="tx1"/>
                </a:solidFill>
              </a:rPr>
              <a:t>SMR en HDJ </a:t>
            </a:r>
          </a:p>
          <a:p>
            <a:pPr marL="0" indent="0">
              <a:buNone/>
            </a:pPr>
            <a:endParaRPr lang="fr-FR" dirty="0"/>
          </a:p>
        </p:txBody>
      </p:sp>
    </p:spTree>
    <p:extLst>
      <p:ext uri="{BB962C8B-B14F-4D97-AF65-F5344CB8AC3E}">
        <p14:creationId xmlns:p14="http://schemas.microsoft.com/office/powerpoint/2010/main" val="3707767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2230</TotalTime>
  <Words>8235</Words>
  <Application>Microsoft Office PowerPoint</Application>
  <PresentationFormat>Grand écran</PresentationFormat>
  <Paragraphs>767</Paragraphs>
  <Slides>68</Slides>
  <Notes>8</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68</vt:i4>
      </vt:variant>
    </vt:vector>
  </HeadingPairs>
  <TitlesOfParts>
    <vt:vector size="78" baseType="lpstr">
      <vt:lpstr>Arial</vt:lpstr>
      <vt:lpstr>Arial-BoldMT</vt:lpstr>
      <vt:lpstr>Calibri</vt:lpstr>
      <vt:lpstr>Century Gothic</vt:lpstr>
      <vt:lpstr>robotoslab</vt:lpstr>
      <vt:lpstr>Times New Roman</vt:lpstr>
      <vt:lpstr>Wingdings</vt:lpstr>
      <vt:lpstr>Wingdings 3</vt:lpstr>
      <vt:lpstr>Salle d’ions</vt:lpstr>
      <vt:lpstr>TEMPLATE_INTITULE_OFFICIEL</vt:lpstr>
      <vt:lpstr>Organisation des SMR et pluridisciplinarité</vt:lpstr>
      <vt:lpstr>Sommaire</vt:lpstr>
      <vt:lpstr>1. L’offre de soins</vt:lpstr>
      <vt:lpstr>Présentation PowerPoint</vt:lpstr>
      <vt:lpstr>Présentation PowerPoint</vt:lpstr>
      <vt:lpstr>Présentation PowerPoint</vt:lpstr>
      <vt:lpstr>2. Un SSR?</vt:lpstr>
      <vt:lpstr>Présentation PowerPoint</vt:lpstr>
      <vt:lpstr>3. Différents types</vt:lpstr>
      <vt:lpstr>Présentation PowerPoint</vt:lpstr>
      <vt:lpstr>4. Historique</vt:lpstr>
      <vt:lpstr>Présentation PowerPoint</vt:lpstr>
      <vt:lpstr>Présentation PowerPoint</vt:lpstr>
      <vt:lpstr>Présentation PowerPoint</vt:lpstr>
      <vt:lpstr>Présentation PowerPoint</vt:lpstr>
      <vt:lpstr>5. Les décrets  du 17 avril 2008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6. Le financement</vt:lpstr>
      <vt:lpstr>Présentation PowerPoint</vt:lpstr>
      <vt:lpstr>Présentation PowerPoint</vt:lpstr>
      <vt:lpstr>Présentation PowerPoint</vt:lpstr>
      <vt:lpstr>7. Les nouveaux décrets du 11 janvier 2022</vt:lpstr>
      <vt:lpstr>Présentation PowerPoint</vt:lpstr>
      <vt:lpstr>Présentation PowerPoint</vt:lpstr>
      <vt:lpstr>Présentation PowerPoint</vt:lpstr>
      <vt:lpstr>Cartographie des ressources obligatoires et de l’organisation des soins, par mention</vt:lpstr>
      <vt:lpstr>Présentation PowerPoint</vt:lpstr>
      <vt:lpstr>Présentation PowerPoint</vt:lpstr>
      <vt:lpstr>Présentation PowerPoint</vt:lpstr>
      <vt:lpstr>Présentation PowerPoint</vt:lpstr>
      <vt:lpstr>8. L’équipe de professionnels dans un SMR </vt:lpstr>
      <vt:lpstr>Présentation PowerPoint</vt:lpstr>
      <vt:lpstr>Présentation PowerPoint</vt:lpstr>
      <vt:lpstr>Présentation PowerPoint</vt:lpstr>
      <vt:lpstr>Présentation PowerPoint</vt:lpstr>
      <vt:lpstr>9. Un projet thérapeutique pluridisciplinaire</vt:lpstr>
      <vt:lpstr>Présentation PowerPoint</vt:lpstr>
      <vt:lpstr>Présentation PowerPoint</vt:lpstr>
      <vt:lpstr>Présentation PowerPoint</vt:lpstr>
      <vt:lpstr>Présentation PowerPoint</vt:lpstr>
      <vt:lpstr>10.Travailler ensemble et communiquer</vt:lpstr>
      <vt:lpstr>Présentation PowerPoint</vt:lpstr>
      <vt:lpstr>Présentation PowerPoint</vt:lpstr>
      <vt:lpstr>11. Notions de pluridisciplinarité et d’interdisciplinarité</vt:lpstr>
      <vt:lpstr>Présentation PowerPoint</vt:lpstr>
      <vt:lpstr>Présentation PowerPoint</vt:lpstr>
      <vt:lpstr>Présentation PowerPoint</vt:lpstr>
      <vt:lpstr>Présentation PowerPoint</vt:lpstr>
      <vt:lpstr>12. Éducation thérapeutique</vt:lpstr>
      <vt:lpstr>Présentation PowerPoint</vt:lpstr>
      <vt:lpstr>Présentation PowerPoint</vt:lpstr>
      <vt:lpstr>Présentation PowerPoint</vt:lpstr>
      <vt:lpstr>13. Une place entière</vt:lpstr>
      <vt:lpstr>Bibliographie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SSR</dc:title>
  <dc:creator>Véronique DE GROOTE</dc:creator>
  <cp:lastModifiedBy>VERONIQUE DE GROOTE</cp:lastModifiedBy>
  <cp:revision>251</cp:revision>
  <dcterms:created xsi:type="dcterms:W3CDTF">2022-01-09T17:41:57Z</dcterms:created>
  <dcterms:modified xsi:type="dcterms:W3CDTF">2026-04-22T17:12:41Z</dcterms:modified>
</cp:coreProperties>
</file>