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sldIdLst>
    <p:sldId id="256" r:id="rId2"/>
    <p:sldId id="257" r:id="rId3"/>
    <p:sldId id="266" r:id="rId4"/>
    <p:sldId id="264" r:id="rId5"/>
    <p:sldId id="265" r:id="rId6"/>
    <p:sldId id="258" r:id="rId7"/>
    <p:sldId id="259" r:id="rId8"/>
    <p:sldId id="260" r:id="rId9"/>
    <p:sldId id="261" r:id="rId10"/>
    <p:sldId id="262" r:id="rId11"/>
    <p:sldId id="263" r:id="rId12"/>
    <p:sldId id="275" r:id="rId13"/>
    <p:sldId id="267" r:id="rId14"/>
    <p:sldId id="271" r:id="rId15"/>
    <p:sldId id="269" r:id="rId16"/>
    <p:sldId id="270" r:id="rId17"/>
    <p:sldId id="268" r:id="rId18"/>
    <p:sldId id="272" r:id="rId19"/>
    <p:sldId id="273" r:id="rId20"/>
    <p:sldId id="27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2"/>
    <p:restoredTop sz="95788"/>
  </p:normalViewPr>
  <p:slideViewPr>
    <p:cSldViewPr snapToGrid="0" snapToObjects="1">
      <p:cViewPr varScale="1">
        <p:scale>
          <a:sx n="111" d="100"/>
          <a:sy n="111" d="100"/>
        </p:scale>
        <p:origin x="55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1/19/26</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053369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1/19/26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421344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1/19/26</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3286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fr-FR"/>
              <a:t>Modifiez le style du titre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1/19/26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91027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fr-FR"/>
              <a:t>Modifiez le style du titre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1/19/26</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09610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fr-FR"/>
              <a:t>Modifiez le style du titre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1/19/26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95462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fr-FR"/>
              <a:t>Modifiez le style du titre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1/19/26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151192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1/19/26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fr-FR"/>
              <a:t>Modifiez le style du titre</a:t>
            </a:r>
            <a:endParaRPr lang="en-US" dirty="0"/>
          </a:p>
        </p:txBody>
      </p:sp>
    </p:spTree>
    <p:extLst>
      <p:ext uri="{BB962C8B-B14F-4D97-AF65-F5344CB8AC3E}">
        <p14:creationId xmlns:p14="http://schemas.microsoft.com/office/powerpoint/2010/main" val="437605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1/19/26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430486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fr-FR"/>
              <a:t>Modifiez le style du titre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1/19/26</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730317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1/19/26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216546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1/19/26</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‹N°›</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42561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052575-D772-404D-A291-7D96A9321F84}"/>
              </a:ext>
            </a:extLst>
          </p:cNvPr>
          <p:cNvSpPr>
            <a:spLocks noGrp="1"/>
          </p:cNvSpPr>
          <p:nvPr>
            <p:ph type="ctrTitle"/>
          </p:nvPr>
        </p:nvSpPr>
        <p:spPr/>
        <p:txBody>
          <a:bodyPr/>
          <a:lstStyle/>
          <a:p>
            <a:r>
              <a:rPr lang="fr-FR" dirty="0"/>
              <a:t>Cas cliniques hospitaliers</a:t>
            </a:r>
          </a:p>
        </p:txBody>
      </p:sp>
      <p:sp>
        <p:nvSpPr>
          <p:cNvPr id="3" name="Sous-titre 2">
            <a:extLst>
              <a:ext uri="{FF2B5EF4-FFF2-40B4-BE49-F238E27FC236}">
                <a16:creationId xmlns:a16="http://schemas.microsoft.com/office/drawing/2014/main" id="{E4AD9542-9D70-624C-84A6-1495406879F2}"/>
              </a:ext>
            </a:extLst>
          </p:cNvPr>
          <p:cNvSpPr>
            <a:spLocks noGrp="1"/>
          </p:cNvSpPr>
          <p:nvPr>
            <p:ph type="subTitle" idx="1"/>
          </p:nvPr>
        </p:nvSpPr>
        <p:spPr/>
        <p:txBody>
          <a:bodyPr/>
          <a:lstStyle/>
          <a:p>
            <a:r>
              <a:rPr lang="fr-FR" dirty="0"/>
              <a:t>20 Janvier 2026</a:t>
            </a:r>
          </a:p>
        </p:txBody>
      </p:sp>
    </p:spTree>
    <p:extLst>
      <p:ext uri="{BB962C8B-B14F-4D97-AF65-F5344CB8AC3E}">
        <p14:creationId xmlns:p14="http://schemas.microsoft.com/office/powerpoint/2010/main" val="2865095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1653B0-1E59-FE4F-8F30-5B296502E0B5}"/>
              </a:ext>
            </a:extLst>
          </p:cNvPr>
          <p:cNvSpPr>
            <a:spLocks noGrp="1"/>
          </p:cNvSpPr>
          <p:nvPr>
            <p:ph type="title"/>
          </p:nvPr>
        </p:nvSpPr>
        <p:spPr/>
        <p:txBody>
          <a:bodyPr/>
          <a:lstStyle/>
          <a:p>
            <a:r>
              <a:rPr lang="fr-FR" dirty="0"/>
              <a:t>Question</a:t>
            </a:r>
          </a:p>
        </p:txBody>
      </p:sp>
      <p:sp>
        <p:nvSpPr>
          <p:cNvPr id="3" name="Espace réservé du contenu 2">
            <a:extLst>
              <a:ext uri="{FF2B5EF4-FFF2-40B4-BE49-F238E27FC236}">
                <a16:creationId xmlns:a16="http://schemas.microsoft.com/office/drawing/2014/main" id="{0DD320D3-3D37-ED4D-8908-D9444AEA7C1B}"/>
              </a:ext>
            </a:extLst>
          </p:cNvPr>
          <p:cNvSpPr>
            <a:spLocks noGrp="1"/>
          </p:cNvSpPr>
          <p:nvPr>
            <p:ph idx="1"/>
          </p:nvPr>
        </p:nvSpPr>
        <p:spPr/>
        <p:txBody>
          <a:bodyPr/>
          <a:lstStyle/>
          <a:p>
            <a:r>
              <a:rPr lang="fr-FR" dirty="0"/>
              <a:t>Conduite à tenir en MK ? </a:t>
            </a:r>
          </a:p>
        </p:txBody>
      </p:sp>
    </p:spTree>
    <p:extLst>
      <p:ext uri="{BB962C8B-B14F-4D97-AF65-F5344CB8AC3E}">
        <p14:creationId xmlns:p14="http://schemas.microsoft.com/office/powerpoint/2010/main" val="2988636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34830C-0B52-AE4C-984E-9B8C8E2048E9}"/>
              </a:ext>
            </a:extLst>
          </p:cNvPr>
          <p:cNvSpPr>
            <a:spLocks noGrp="1"/>
          </p:cNvSpPr>
          <p:nvPr>
            <p:ph type="title"/>
          </p:nvPr>
        </p:nvSpPr>
        <p:spPr/>
        <p:txBody>
          <a:bodyPr/>
          <a:lstStyle/>
          <a:p>
            <a:r>
              <a:rPr lang="fr-FR" dirty="0"/>
              <a:t>Décrivez la radio + CAT en MK</a:t>
            </a:r>
          </a:p>
        </p:txBody>
      </p:sp>
      <p:pic>
        <p:nvPicPr>
          <p:cNvPr id="4" name="Espace réservé du contenu 3">
            <a:extLst>
              <a:ext uri="{FF2B5EF4-FFF2-40B4-BE49-F238E27FC236}">
                <a16:creationId xmlns:a16="http://schemas.microsoft.com/office/drawing/2014/main" id="{98766A0D-D55C-E142-B19E-907D4E1B6418}"/>
              </a:ext>
            </a:extLst>
          </p:cNvPr>
          <p:cNvPicPr>
            <a:picLocks noGrp="1"/>
          </p:cNvPicPr>
          <p:nvPr>
            <p:ph idx="1"/>
          </p:nvPr>
        </p:nvPicPr>
        <p:blipFill>
          <a:blip r:embed="rId2"/>
          <a:stretch>
            <a:fillRect/>
          </a:stretch>
        </p:blipFill>
        <p:spPr>
          <a:xfrm>
            <a:off x="3525006" y="1938155"/>
            <a:ext cx="5141987" cy="4532091"/>
          </a:xfrm>
          <a:prstGeom prst="rect">
            <a:avLst/>
          </a:prstGeom>
        </p:spPr>
      </p:pic>
    </p:spTree>
    <p:extLst>
      <p:ext uri="{BB962C8B-B14F-4D97-AF65-F5344CB8AC3E}">
        <p14:creationId xmlns:p14="http://schemas.microsoft.com/office/powerpoint/2010/main" val="2966739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DB80B9-4B4F-5041-8EA6-9D0D147E11C1}"/>
              </a:ext>
            </a:extLst>
          </p:cNvPr>
          <p:cNvSpPr>
            <a:spLocks noGrp="1"/>
          </p:cNvSpPr>
          <p:nvPr>
            <p:ph type="title"/>
          </p:nvPr>
        </p:nvSpPr>
        <p:spPr/>
        <p:txBody>
          <a:bodyPr/>
          <a:lstStyle/>
          <a:p>
            <a:r>
              <a:rPr lang="fr-FR"/>
              <a:t>Drain thoracique </a:t>
            </a:r>
            <a:r>
              <a:rPr lang="fr-FR" dirty="0"/>
              <a:t>THOPAZ </a:t>
            </a:r>
          </a:p>
        </p:txBody>
      </p:sp>
      <p:pic>
        <p:nvPicPr>
          <p:cNvPr id="5" name="Espace réservé du contenu 4">
            <a:extLst>
              <a:ext uri="{FF2B5EF4-FFF2-40B4-BE49-F238E27FC236}">
                <a16:creationId xmlns:a16="http://schemas.microsoft.com/office/drawing/2014/main" id="{FB1CEF09-200A-724F-A2B9-0385A7575724}"/>
              </a:ext>
            </a:extLst>
          </p:cNvPr>
          <p:cNvPicPr>
            <a:picLocks noGrp="1" noChangeAspect="1"/>
          </p:cNvPicPr>
          <p:nvPr>
            <p:ph idx="1"/>
          </p:nvPr>
        </p:nvPicPr>
        <p:blipFill>
          <a:blip r:embed="rId2"/>
          <a:stretch>
            <a:fillRect/>
          </a:stretch>
        </p:blipFill>
        <p:spPr>
          <a:xfrm>
            <a:off x="451011" y="1832728"/>
            <a:ext cx="6240198" cy="4549815"/>
          </a:xfrm>
        </p:spPr>
      </p:pic>
      <p:pic>
        <p:nvPicPr>
          <p:cNvPr id="6" name="Image 5">
            <a:extLst>
              <a:ext uri="{FF2B5EF4-FFF2-40B4-BE49-F238E27FC236}">
                <a16:creationId xmlns:a16="http://schemas.microsoft.com/office/drawing/2014/main" id="{32277027-7C27-C848-9426-9C96BAB1C3E4}"/>
              </a:ext>
            </a:extLst>
          </p:cNvPr>
          <p:cNvPicPr>
            <a:picLocks noChangeAspect="1"/>
          </p:cNvPicPr>
          <p:nvPr/>
        </p:nvPicPr>
        <p:blipFill>
          <a:blip r:embed="rId3"/>
          <a:stretch>
            <a:fillRect/>
          </a:stretch>
        </p:blipFill>
        <p:spPr>
          <a:xfrm>
            <a:off x="7060993" y="1832728"/>
            <a:ext cx="4549815" cy="4549815"/>
          </a:xfrm>
          <a:prstGeom prst="rect">
            <a:avLst/>
          </a:prstGeom>
        </p:spPr>
      </p:pic>
    </p:spTree>
    <p:extLst>
      <p:ext uri="{BB962C8B-B14F-4D97-AF65-F5344CB8AC3E}">
        <p14:creationId xmlns:p14="http://schemas.microsoft.com/office/powerpoint/2010/main" val="4275536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DF0ADA-3E21-C84F-80B5-F3D578AF0543}"/>
              </a:ext>
            </a:extLst>
          </p:cNvPr>
          <p:cNvSpPr>
            <a:spLocks noGrp="1"/>
          </p:cNvSpPr>
          <p:nvPr>
            <p:ph type="title"/>
          </p:nvPr>
        </p:nvSpPr>
        <p:spPr/>
        <p:txBody>
          <a:bodyPr/>
          <a:lstStyle/>
          <a:p>
            <a:r>
              <a:rPr lang="fr-FR" dirty="0"/>
              <a:t>Cas clinique 3 - ORL</a:t>
            </a:r>
          </a:p>
        </p:txBody>
      </p:sp>
      <p:sp>
        <p:nvSpPr>
          <p:cNvPr id="3" name="Espace réservé du contenu 2">
            <a:extLst>
              <a:ext uri="{FF2B5EF4-FFF2-40B4-BE49-F238E27FC236}">
                <a16:creationId xmlns:a16="http://schemas.microsoft.com/office/drawing/2014/main" id="{D4D839FB-4C64-1946-9759-53A22E9B75CF}"/>
              </a:ext>
            </a:extLst>
          </p:cNvPr>
          <p:cNvSpPr>
            <a:spLocks noGrp="1"/>
          </p:cNvSpPr>
          <p:nvPr>
            <p:ph idx="1"/>
          </p:nvPr>
        </p:nvSpPr>
        <p:spPr>
          <a:xfrm>
            <a:off x="581192" y="1931640"/>
            <a:ext cx="11029615" cy="4926360"/>
          </a:xfrm>
        </p:spPr>
        <p:txBody>
          <a:bodyPr>
            <a:normAutofit/>
          </a:bodyPr>
          <a:lstStyle/>
          <a:p>
            <a:pPr marL="0" indent="0">
              <a:buNone/>
            </a:pPr>
            <a:r>
              <a:rPr lang="fr-FR" sz="2000" dirty="0"/>
              <a:t>Mr M, 40 ans, pris en soins en janvier 2021 pour carcinome épidermoïde de la paroi pharyngée postérieure </a:t>
            </a:r>
            <a:r>
              <a:rPr lang="fr-FR" sz="2000" dirty="0">
                <a:sym typeface="Wingdings" pitchFamily="2" charset="2"/>
              </a:rPr>
              <a:t></a:t>
            </a:r>
            <a:r>
              <a:rPr lang="fr-FR" sz="2000" dirty="0"/>
              <a:t> pharyngo laryngectomie totale circulaire et RTX en 2021. Complications post opératoires avec troubles de la cicatrisation (ancien fumeur 40 PA), plusieurs lambeaux réalisés qui se nécrosent (grand pectoral G, supra claviculaire G, grand pectoral D, grand dorsal D). Malgré les multiples reconstruction persistance d’un </a:t>
            </a:r>
            <a:r>
              <a:rPr lang="fr-FR" sz="2000" dirty="0" err="1"/>
              <a:t>pharyngostome</a:t>
            </a:r>
            <a:r>
              <a:rPr lang="fr-FR" sz="2000" dirty="0"/>
              <a:t> et fistule avec risque hémorragique massif devant une carotide D très exposée </a:t>
            </a:r>
            <a:r>
              <a:rPr lang="fr-FR" sz="2000" dirty="0">
                <a:sym typeface="Wingdings" pitchFamily="2" charset="2"/>
              </a:rPr>
              <a:t></a:t>
            </a:r>
            <a:r>
              <a:rPr lang="fr-FR" sz="2000" dirty="0"/>
              <a:t> ligature carotide D provoquant un AVC. </a:t>
            </a:r>
          </a:p>
          <a:p>
            <a:pPr marL="0" indent="0">
              <a:buNone/>
            </a:pPr>
            <a:r>
              <a:rPr lang="fr-FR" sz="2000" dirty="0"/>
              <a:t>Vous retrouvez le patient en service de chirurgie à J5 après la ligature de la carotide D (novembre 2021). Le patient présente 4 redons (2 cervicaux, 2 dorsaux), une trachéotomie type </a:t>
            </a:r>
            <a:r>
              <a:rPr lang="fr-FR" sz="2000" dirty="0" err="1"/>
              <a:t>tracheofix</a:t>
            </a:r>
            <a:r>
              <a:rPr lang="fr-FR" sz="2000" dirty="0"/>
              <a:t> ballonnet gonflé, humidificateur 6L 35% fi02 (</a:t>
            </a:r>
            <a:r>
              <a:rPr lang="fr-FR" sz="2000" dirty="0" err="1"/>
              <a:t>obj</a:t>
            </a:r>
            <a:r>
              <a:rPr lang="fr-FR" sz="2000" dirty="0"/>
              <a:t> </a:t>
            </a:r>
            <a:r>
              <a:rPr lang="fr-FR" sz="2000" dirty="0" err="1"/>
              <a:t>sat</a:t>
            </a:r>
            <a:r>
              <a:rPr lang="fr-FR" sz="2000" dirty="0"/>
              <a:t> 94% difficilement atteint), une SNG de nutrition appareillée, encombrement profond et diffus (ECBC réalisé avec présence BHRE), troubles frontaux, héminégligence G, décrit des douleurs paroxystiques de la nuque (EVA 9/10) non soulagée par la morphine administrée en IV sur PICC Line. Le patient est alité depuis 5 jours et ne s’est pas mobilisé à part lors de la toilette (matelas </a:t>
            </a:r>
            <a:r>
              <a:rPr lang="fr-FR" sz="2000" dirty="0" err="1"/>
              <a:t>Linet</a:t>
            </a:r>
            <a:r>
              <a:rPr lang="fr-FR" sz="2000" dirty="0"/>
              <a:t> en place). </a:t>
            </a:r>
          </a:p>
        </p:txBody>
      </p:sp>
    </p:spTree>
    <p:extLst>
      <p:ext uri="{BB962C8B-B14F-4D97-AF65-F5344CB8AC3E}">
        <p14:creationId xmlns:p14="http://schemas.microsoft.com/office/powerpoint/2010/main" val="3285076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67989B-E038-5D43-9BC8-B7C6E3E3A9AC}"/>
              </a:ext>
            </a:extLst>
          </p:cNvPr>
          <p:cNvSpPr>
            <a:spLocks noGrp="1"/>
          </p:cNvSpPr>
          <p:nvPr>
            <p:ph type="title"/>
          </p:nvPr>
        </p:nvSpPr>
        <p:spPr/>
        <p:txBody>
          <a:bodyPr/>
          <a:lstStyle/>
          <a:p>
            <a:r>
              <a:rPr lang="fr-FR" dirty="0"/>
              <a:t>canule</a:t>
            </a:r>
          </a:p>
        </p:txBody>
      </p:sp>
      <p:pic>
        <p:nvPicPr>
          <p:cNvPr id="4" name="Espace réservé du contenu 3">
            <a:extLst>
              <a:ext uri="{FF2B5EF4-FFF2-40B4-BE49-F238E27FC236}">
                <a16:creationId xmlns:a16="http://schemas.microsoft.com/office/drawing/2014/main" id="{208D2E09-5721-AA42-A251-84DDE3B14D35}"/>
              </a:ext>
            </a:extLst>
          </p:cNvPr>
          <p:cNvPicPr>
            <a:picLocks noGrp="1" noChangeAspect="1"/>
          </p:cNvPicPr>
          <p:nvPr>
            <p:ph idx="1"/>
          </p:nvPr>
        </p:nvPicPr>
        <p:blipFill>
          <a:blip r:embed="rId2"/>
          <a:stretch>
            <a:fillRect/>
          </a:stretch>
        </p:blipFill>
        <p:spPr>
          <a:xfrm>
            <a:off x="3935393" y="2019180"/>
            <a:ext cx="4566886" cy="4566886"/>
          </a:xfrm>
          <a:prstGeom prst="rect">
            <a:avLst/>
          </a:prstGeom>
        </p:spPr>
      </p:pic>
    </p:spTree>
    <p:extLst>
      <p:ext uri="{BB962C8B-B14F-4D97-AF65-F5344CB8AC3E}">
        <p14:creationId xmlns:p14="http://schemas.microsoft.com/office/powerpoint/2010/main" val="2172066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B32799-8E36-F24C-B6C9-5DA72A597CFB}"/>
              </a:ext>
            </a:extLst>
          </p:cNvPr>
          <p:cNvSpPr>
            <a:spLocks noGrp="1"/>
          </p:cNvSpPr>
          <p:nvPr>
            <p:ph type="title"/>
          </p:nvPr>
        </p:nvSpPr>
        <p:spPr/>
        <p:txBody>
          <a:bodyPr/>
          <a:lstStyle/>
          <a:p>
            <a:r>
              <a:rPr lang="fr-FR" dirty="0"/>
              <a:t>Système d’aspiration</a:t>
            </a:r>
          </a:p>
        </p:txBody>
      </p:sp>
      <p:pic>
        <p:nvPicPr>
          <p:cNvPr id="5" name="Espace réservé du contenu 4">
            <a:extLst>
              <a:ext uri="{FF2B5EF4-FFF2-40B4-BE49-F238E27FC236}">
                <a16:creationId xmlns:a16="http://schemas.microsoft.com/office/drawing/2014/main" id="{DA1F8DFE-9AAF-ED46-991F-FB303E133E57}"/>
              </a:ext>
            </a:extLst>
          </p:cNvPr>
          <p:cNvPicPr>
            <a:picLocks noGrp="1" noChangeAspect="1"/>
          </p:cNvPicPr>
          <p:nvPr>
            <p:ph idx="1"/>
          </p:nvPr>
        </p:nvPicPr>
        <p:blipFill rotWithShape="1">
          <a:blip r:embed="rId2"/>
          <a:srcRect l="10978"/>
          <a:stretch/>
        </p:blipFill>
        <p:spPr>
          <a:xfrm rot="5400000">
            <a:off x="6013717" y="956436"/>
            <a:ext cx="6075570" cy="5118613"/>
          </a:xfrm>
        </p:spPr>
      </p:pic>
      <p:pic>
        <p:nvPicPr>
          <p:cNvPr id="7" name="Image 6">
            <a:extLst>
              <a:ext uri="{FF2B5EF4-FFF2-40B4-BE49-F238E27FC236}">
                <a16:creationId xmlns:a16="http://schemas.microsoft.com/office/drawing/2014/main" id="{381BA82F-8EBB-5A49-BAD4-1A1C3B1C17F1}"/>
              </a:ext>
            </a:extLst>
          </p:cNvPr>
          <p:cNvPicPr>
            <a:picLocks noChangeAspect="1"/>
          </p:cNvPicPr>
          <p:nvPr/>
        </p:nvPicPr>
        <p:blipFill rotWithShape="1">
          <a:blip r:embed="rId3"/>
          <a:srcRect l="14779" t="9775" r="9652"/>
          <a:stretch/>
        </p:blipFill>
        <p:spPr>
          <a:xfrm rot="5400000">
            <a:off x="1138043" y="2168693"/>
            <a:ext cx="4391200" cy="3932098"/>
          </a:xfrm>
          <a:prstGeom prst="rect">
            <a:avLst/>
          </a:prstGeom>
        </p:spPr>
      </p:pic>
    </p:spTree>
    <p:extLst>
      <p:ext uri="{BB962C8B-B14F-4D97-AF65-F5344CB8AC3E}">
        <p14:creationId xmlns:p14="http://schemas.microsoft.com/office/powerpoint/2010/main" val="1095142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1A3771-3FEA-2E40-AB96-BE55648EF906}"/>
              </a:ext>
            </a:extLst>
          </p:cNvPr>
          <p:cNvSpPr>
            <a:spLocks noGrp="1"/>
          </p:cNvSpPr>
          <p:nvPr>
            <p:ph type="title"/>
          </p:nvPr>
        </p:nvSpPr>
        <p:spPr/>
        <p:txBody>
          <a:bodyPr/>
          <a:lstStyle/>
          <a:p>
            <a:r>
              <a:rPr lang="fr-FR" dirty="0"/>
              <a:t>Humidificateur</a:t>
            </a:r>
          </a:p>
        </p:txBody>
      </p:sp>
      <p:pic>
        <p:nvPicPr>
          <p:cNvPr id="5" name="Espace réservé du contenu 4">
            <a:extLst>
              <a:ext uri="{FF2B5EF4-FFF2-40B4-BE49-F238E27FC236}">
                <a16:creationId xmlns:a16="http://schemas.microsoft.com/office/drawing/2014/main" id="{68C910C8-7FE5-4B4B-B0D9-FF1CDA83D261}"/>
              </a:ext>
            </a:extLst>
          </p:cNvPr>
          <p:cNvPicPr>
            <a:picLocks noGrp="1" noChangeAspect="1"/>
          </p:cNvPicPr>
          <p:nvPr>
            <p:ph idx="1"/>
          </p:nvPr>
        </p:nvPicPr>
        <p:blipFill>
          <a:blip r:embed="rId2"/>
          <a:stretch>
            <a:fillRect/>
          </a:stretch>
        </p:blipFill>
        <p:spPr>
          <a:xfrm rot="5400000">
            <a:off x="6469724" y="1453833"/>
            <a:ext cx="6013413" cy="4510060"/>
          </a:xfrm>
        </p:spPr>
      </p:pic>
      <p:pic>
        <p:nvPicPr>
          <p:cNvPr id="6" name="Image 5">
            <a:extLst>
              <a:ext uri="{FF2B5EF4-FFF2-40B4-BE49-F238E27FC236}">
                <a16:creationId xmlns:a16="http://schemas.microsoft.com/office/drawing/2014/main" id="{F048BA4C-EB86-2743-A845-165C00877296}"/>
              </a:ext>
            </a:extLst>
          </p:cNvPr>
          <p:cNvPicPr>
            <a:picLocks noChangeAspect="1"/>
          </p:cNvPicPr>
          <p:nvPr/>
        </p:nvPicPr>
        <p:blipFill>
          <a:blip r:embed="rId3"/>
          <a:stretch>
            <a:fillRect/>
          </a:stretch>
        </p:blipFill>
        <p:spPr>
          <a:xfrm>
            <a:off x="1474807" y="2118166"/>
            <a:ext cx="4473615" cy="4473615"/>
          </a:xfrm>
          <a:prstGeom prst="rect">
            <a:avLst/>
          </a:prstGeom>
        </p:spPr>
      </p:pic>
    </p:spTree>
    <p:extLst>
      <p:ext uri="{BB962C8B-B14F-4D97-AF65-F5344CB8AC3E}">
        <p14:creationId xmlns:p14="http://schemas.microsoft.com/office/powerpoint/2010/main" val="3523049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E9CA54-C6EF-2144-9A27-9BEEA573CC59}"/>
              </a:ext>
            </a:extLst>
          </p:cNvPr>
          <p:cNvSpPr>
            <a:spLocks noGrp="1"/>
          </p:cNvSpPr>
          <p:nvPr>
            <p:ph type="title"/>
          </p:nvPr>
        </p:nvSpPr>
        <p:spPr/>
        <p:txBody>
          <a:bodyPr/>
          <a:lstStyle/>
          <a:p>
            <a:r>
              <a:rPr lang="fr-FR" dirty="0"/>
              <a:t>questions</a:t>
            </a:r>
          </a:p>
        </p:txBody>
      </p:sp>
      <p:sp>
        <p:nvSpPr>
          <p:cNvPr id="3" name="Espace réservé du contenu 2">
            <a:extLst>
              <a:ext uri="{FF2B5EF4-FFF2-40B4-BE49-F238E27FC236}">
                <a16:creationId xmlns:a16="http://schemas.microsoft.com/office/drawing/2014/main" id="{3707A269-27EB-1743-A55C-646A4F3153EA}"/>
              </a:ext>
            </a:extLst>
          </p:cNvPr>
          <p:cNvSpPr>
            <a:spLocks noGrp="1"/>
          </p:cNvSpPr>
          <p:nvPr>
            <p:ph idx="1"/>
          </p:nvPr>
        </p:nvSpPr>
        <p:spPr/>
        <p:txBody>
          <a:bodyPr/>
          <a:lstStyle/>
          <a:p>
            <a:r>
              <a:rPr lang="fr-FR" dirty="0"/>
              <a:t>Proposer un BDK avec les déficiences probables de ce patient,</a:t>
            </a:r>
          </a:p>
          <a:p>
            <a:r>
              <a:rPr lang="fr-FR" dirty="0"/>
              <a:t>Proposer une rééducation adaptée au contexte oncologique</a:t>
            </a:r>
          </a:p>
          <a:p>
            <a:pPr marL="0" indent="0">
              <a:buNone/>
            </a:pPr>
            <a:endParaRPr lang="fr-FR" dirty="0"/>
          </a:p>
        </p:txBody>
      </p:sp>
    </p:spTree>
    <p:extLst>
      <p:ext uri="{BB962C8B-B14F-4D97-AF65-F5344CB8AC3E}">
        <p14:creationId xmlns:p14="http://schemas.microsoft.com/office/powerpoint/2010/main" val="3761316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C99B36-3C4D-C741-8AE8-1D18D34FAFF9}"/>
              </a:ext>
            </a:extLst>
          </p:cNvPr>
          <p:cNvSpPr>
            <a:spLocks noGrp="1"/>
          </p:cNvSpPr>
          <p:nvPr>
            <p:ph type="title"/>
          </p:nvPr>
        </p:nvSpPr>
        <p:spPr/>
        <p:txBody>
          <a:bodyPr/>
          <a:lstStyle/>
          <a:p>
            <a:r>
              <a:rPr lang="fr-FR" dirty="0"/>
              <a:t>Cas clinique 4 - chimiothérapie</a:t>
            </a:r>
          </a:p>
        </p:txBody>
      </p:sp>
      <p:sp>
        <p:nvSpPr>
          <p:cNvPr id="3" name="Espace réservé du contenu 2">
            <a:extLst>
              <a:ext uri="{FF2B5EF4-FFF2-40B4-BE49-F238E27FC236}">
                <a16:creationId xmlns:a16="http://schemas.microsoft.com/office/drawing/2014/main" id="{C2FD8AFB-1767-E347-933A-F8A102587FDA}"/>
              </a:ext>
            </a:extLst>
          </p:cNvPr>
          <p:cNvSpPr>
            <a:spLocks noGrp="1"/>
          </p:cNvSpPr>
          <p:nvPr>
            <p:ph idx="1"/>
          </p:nvPr>
        </p:nvSpPr>
        <p:spPr>
          <a:xfrm>
            <a:off x="581192" y="2180496"/>
            <a:ext cx="11029615" cy="4370775"/>
          </a:xfrm>
        </p:spPr>
        <p:txBody>
          <a:bodyPr>
            <a:normAutofit fontScale="92500" lnSpcReduction="10000"/>
          </a:bodyPr>
          <a:lstStyle/>
          <a:p>
            <a:pPr marL="0" indent="0">
              <a:buNone/>
            </a:pPr>
            <a:r>
              <a:rPr lang="fr-FR" sz="1900" dirty="0"/>
              <a:t>Mr. P, 53 ans, agriculteur et autoentrepreneur en activité, vit avec sa femme dans leur ferme dans le Jura. Le patient consulte le 17 juin pour des douleurs lombaires invalidantes non soulagées par </a:t>
            </a:r>
            <a:r>
              <a:rPr lang="fr-FR" sz="1900" dirty="0" err="1"/>
              <a:t>Skénan</a:t>
            </a:r>
            <a:r>
              <a:rPr lang="fr-FR" sz="1900" dirty="0"/>
              <a:t> 60 mg matin et soir.</a:t>
            </a:r>
          </a:p>
          <a:p>
            <a:pPr marL="0" indent="0">
              <a:buNone/>
            </a:pPr>
            <a:r>
              <a:rPr lang="fr-FR" sz="1900" u="sng" dirty="0"/>
              <a:t>ATCD</a:t>
            </a:r>
            <a:r>
              <a:rPr lang="fr-FR" sz="1900" dirty="0"/>
              <a:t> : arthrodèse lombaire en 2013, tabac 10 paquets/année (sevré depuis 20 ans)</a:t>
            </a:r>
          </a:p>
          <a:p>
            <a:pPr marL="0" indent="0">
              <a:buNone/>
            </a:pPr>
            <a:r>
              <a:rPr lang="fr-FR" sz="1900" dirty="0"/>
              <a:t>Lors de l’interrogatoire nous relevons un déficit du releveur du pied G (2/5) évoluant depuis 2-3 semaines avec léger déficit sensitif. Cela a entrainé une chute du patient le 09 juin ce qui a amené une IRM montrant une compression radiculaire post foraminale sacrale. </a:t>
            </a:r>
          </a:p>
          <a:p>
            <a:pPr marL="0" indent="0">
              <a:buNone/>
            </a:pPr>
            <a:r>
              <a:rPr lang="fr-FR" sz="1900" dirty="0"/>
              <a:t>Suite aux biopsies et scan TAP le diagnostic de carcinome bronchique d’emblée métastatique au niveau sacral, hépatique, hilaire et surrénalien est posé. </a:t>
            </a:r>
          </a:p>
          <a:p>
            <a:pPr marL="0" indent="0">
              <a:buNone/>
            </a:pPr>
            <a:r>
              <a:rPr lang="fr-FR" sz="1900" dirty="0"/>
              <a:t>Le patient est hospitalisé en service de traitement de la douleur le 26 juillet sur douleurs réfractaires malgré une augmentation drastique des traitements. Introduction de </a:t>
            </a:r>
            <a:r>
              <a:rPr lang="fr-FR" sz="1900" dirty="0" err="1"/>
              <a:t>Methadone</a:t>
            </a:r>
            <a:r>
              <a:rPr lang="fr-FR" sz="1900" dirty="0"/>
              <a:t> et de </a:t>
            </a:r>
            <a:r>
              <a:rPr lang="fr-FR" sz="1900" dirty="0" err="1"/>
              <a:t>Gabapentine</a:t>
            </a:r>
            <a:r>
              <a:rPr lang="fr-FR" sz="1900" dirty="0"/>
              <a:t> devant des douleurs neuropathiques. Cela engendre un RAD. </a:t>
            </a:r>
          </a:p>
          <a:p>
            <a:pPr marL="0" indent="0">
              <a:buNone/>
            </a:pPr>
            <a:r>
              <a:rPr lang="fr-FR" sz="1900" dirty="0"/>
              <a:t>Le 29 juillet le patient est admis en urgence au BO pour une laminectomie sur paraplégie quasi complète soudaine. Vous retrouvez le patient après sa chirurgie à J2. La chimiothérapie et la radiothérapie sont débutée à la suite de l’opération.  Le patient possède une VVC type PAC. </a:t>
            </a:r>
          </a:p>
          <a:p>
            <a:endParaRPr lang="fr-FR" dirty="0"/>
          </a:p>
        </p:txBody>
      </p:sp>
    </p:spTree>
    <p:extLst>
      <p:ext uri="{BB962C8B-B14F-4D97-AF65-F5344CB8AC3E}">
        <p14:creationId xmlns:p14="http://schemas.microsoft.com/office/powerpoint/2010/main" val="3494431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9C6993-E0C2-1447-8EA4-0C2D85167396}"/>
              </a:ext>
            </a:extLst>
          </p:cNvPr>
          <p:cNvSpPr>
            <a:spLocks noGrp="1"/>
          </p:cNvSpPr>
          <p:nvPr>
            <p:ph type="title"/>
          </p:nvPr>
        </p:nvSpPr>
        <p:spPr/>
        <p:txBody>
          <a:bodyPr/>
          <a:lstStyle/>
          <a:p>
            <a:r>
              <a:rPr lang="fr-FR" dirty="0"/>
              <a:t>question</a:t>
            </a:r>
          </a:p>
        </p:txBody>
      </p:sp>
      <p:sp>
        <p:nvSpPr>
          <p:cNvPr id="3" name="Espace réservé du contenu 2">
            <a:extLst>
              <a:ext uri="{FF2B5EF4-FFF2-40B4-BE49-F238E27FC236}">
                <a16:creationId xmlns:a16="http://schemas.microsoft.com/office/drawing/2014/main" id="{E0E886C5-5D66-4341-8AB1-A41B12773B7A}"/>
              </a:ext>
            </a:extLst>
          </p:cNvPr>
          <p:cNvSpPr>
            <a:spLocks noGrp="1"/>
          </p:cNvSpPr>
          <p:nvPr>
            <p:ph idx="1"/>
          </p:nvPr>
        </p:nvSpPr>
        <p:spPr/>
        <p:txBody>
          <a:bodyPr/>
          <a:lstStyle/>
          <a:p>
            <a:r>
              <a:rPr lang="fr-FR" dirty="0"/>
              <a:t>Quels bilans proposeriez-vous pour évaluer ce patient ? </a:t>
            </a:r>
          </a:p>
        </p:txBody>
      </p:sp>
    </p:spTree>
    <p:extLst>
      <p:ext uri="{BB962C8B-B14F-4D97-AF65-F5344CB8AC3E}">
        <p14:creationId xmlns:p14="http://schemas.microsoft.com/office/powerpoint/2010/main" val="3860098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33AA41-43E3-5E49-8CA3-D77DB1BCDB1B}"/>
              </a:ext>
            </a:extLst>
          </p:cNvPr>
          <p:cNvSpPr>
            <a:spLocks noGrp="1"/>
          </p:cNvSpPr>
          <p:nvPr>
            <p:ph type="title"/>
          </p:nvPr>
        </p:nvSpPr>
        <p:spPr/>
        <p:txBody>
          <a:bodyPr/>
          <a:lstStyle/>
          <a:p>
            <a:r>
              <a:rPr lang="fr-FR" dirty="0"/>
              <a:t>Cas clinique 1 – Soins intensifs </a:t>
            </a:r>
          </a:p>
        </p:txBody>
      </p:sp>
      <p:sp>
        <p:nvSpPr>
          <p:cNvPr id="3" name="Espace réservé du contenu 2">
            <a:extLst>
              <a:ext uri="{FF2B5EF4-FFF2-40B4-BE49-F238E27FC236}">
                <a16:creationId xmlns:a16="http://schemas.microsoft.com/office/drawing/2014/main" id="{A77246E4-E769-854A-9D86-BBA47D60DC35}"/>
              </a:ext>
            </a:extLst>
          </p:cNvPr>
          <p:cNvSpPr>
            <a:spLocks noGrp="1"/>
          </p:cNvSpPr>
          <p:nvPr>
            <p:ph idx="1"/>
          </p:nvPr>
        </p:nvSpPr>
        <p:spPr>
          <a:xfrm>
            <a:off x="581192" y="1863524"/>
            <a:ext cx="11029615" cy="4861367"/>
          </a:xfrm>
        </p:spPr>
        <p:txBody>
          <a:bodyPr>
            <a:normAutofit fontScale="70000" lnSpcReduction="20000"/>
          </a:bodyPr>
          <a:lstStyle/>
          <a:p>
            <a:pPr marL="0" indent="0">
              <a:buNone/>
            </a:pPr>
            <a:r>
              <a:rPr lang="fr-FR" sz="2000" dirty="0"/>
              <a:t>Mr </a:t>
            </a:r>
            <a:r>
              <a:rPr lang="fr-FR" sz="2000" dirty="0" err="1"/>
              <a:t>T</a:t>
            </a:r>
            <a:r>
              <a:rPr lang="fr-FR" sz="2000" dirty="0"/>
              <a:t>, 45 ans, cancer de l’œsophage étendu à l’estomac, une partie de l’intestin grêle et rein G. Réalisation le 01 septembre 2025 d’une opération type Lewis-</a:t>
            </a:r>
            <a:r>
              <a:rPr lang="fr-FR" sz="2000" dirty="0" err="1"/>
              <a:t>Santy</a:t>
            </a:r>
            <a:r>
              <a:rPr lang="fr-FR" sz="2000" dirty="0"/>
              <a:t> (</a:t>
            </a:r>
            <a:r>
              <a:rPr lang="fr-FR" sz="2000" dirty="0" err="1"/>
              <a:t>tunellisation</a:t>
            </a:r>
            <a:r>
              <a:rPr lang="fr-FR" sz="2000" dirty="0"/>
              <a:t> de l’intestin pour récréer un conduit à la place de l’œsophage, estomac, duodénum) + résection partie intestin grêle + résection loge rénale G </a:t>
            </a:r>
          </a:p>
          <a:p>
            <a:pPr marL="0" indent="0">
              <a:buNone/>
            </a:pPr>
            <a:r>
              <a:rPr lang="fr-FR" sz="2000" u="sng" dirty="0"/>
              <a:t>ATCD</a:t>
            </a:r>
            <a:r>
              <a:rPr lang="fr-FR" sz="2000" dirty="0"/>
              <a:t> : LCA D et G en 1997 et 1999 sur shoot dans le vide (club de foot), embolie pulmonaire en mars 2025</a:t>
            </a:r>
          </a:p>
          <a:p>
            <a:pPr marL="0" indent="0">
              <a:buNone/>
            </a:pPr>
            <a:r>
              <a:rPr lang="fr-FR" sz="2000" dirty="0"/>
              <a:t>Vous retrouvez le patient en soins intensifs il possède : </a:t>
            </a:r>
          </a:p>
          <a:p>
            <a:pPr lvl="1"/>
            <a:r>
              <a:rPr lang="fr-FR" sz="2000" dirty="0"/>
              <a:t>Une SNG en aspiration qui donne 800 ml/jour environ</a:t>
            </a:r>
          </a:p>
          <a:p>
            <a:pPr lvl="1"/>
            <a:r>
              <a:rPr lang="fr-FR" sz="2000" dirty="0"/>
              <a:t>Une SAD </a:t>
            </a:r>
          </a:p>
          <a:p>
            <a:pPr lvl="1"/>
            <a:r>
              <a:rPr lang="fr-FR" sz="2000" dirty="0"/>
              <a:t>1 drain thoracique en Y sur </a:t>
            </a:r>
            <a:r>
              <a:rPr lang="fr-FR" sz="2000" dirty="0" err="1"/>
              <a:t>Pleurevac</a:t>
            </a:r>
            <a:endParaRPr lang="fr-FR" sz="2000" dirty="0"/>
          </a:p>
          <a:p>
            <a:pPr lvl="1"/>
            <a:r>
              <a:rPr lang="fr-FR" sz="2000" dirty="0"/>
              <a:t>5 redons abdominaux</a:t>
            </a:r>
          </a:p>
          <a:p>
            <a:pPr lvl="1"/>
            <a:r>
              <a:rPr lang="fr-FR" sz="2000" dirty="0"/>
              <a:t>1 péridurale</a:t>
            </a:r>
          </a:p>
          <a:p>
            <a:pPr lvl="1"/>
            <a:r>
              <a:rPr lang="fr-FR" sz="2000" dirty="0"/>
              <a:t>2 PSE : </a:t>
            </a:r>
            <a:r>
              <a:rPr lang="fr-FR" sz="2000" dirty="0" err="1"/>
              <a:t>pantoprazole</a:t>
            </a:r>
            <a:r>
              <a:rPr lang="fr-FR" sz="2000" dirty="0"/>
              <a:t>, hydratation </a:t>
            </a:r>
          </a:p>
          <a:p>
            <a:pPr lvl="1"/>
            <a:r>
              <a:rPr lang="fr-FR" sz="2000" dirty="0" err="1"/>
              <a:t>Optiflow</a:t>
            </a:r>
            <a:r>
              <a:rPr lang="fr-FR" sz="2000" dirty="0"/>
              <a:t> 60L 60% FiO2 </a:t>
            </a:r>
          </a:p>
          <a:p>
            <a:pPr lvl="1"/>
            <a:r>
              <a:rPr lang="fr-FR" sz="2000" dirty="0"/>
              <a:t>CPI </a:t>
            </a:r>
          </a:p>
          <a:p>
            <a:pPr lvl="1"/>
            <a:r>
              <a:rPr lang="fr-FR" sz="2000" dirty="0"/>
              <a:t>Patient </a:t>
            </a:r>
            <a:r>
              <a:rPr lang="fr-FR" sz="2000" dirty="0" err="1"/>
              <a:t>scopé</a:t>
            </a:r>
            <a:r>
              <a:rPr lang="fr-FR" sz="2000" dirty="0"/>
              <a:t> : TA KT art 87/52, </a:t>
            </a:r>
            <a:r>
              <a:rPr lang="fr-FR" sz="2000" dirty="0" err="1"/>
              <a:t>sat</a:t>
            </a:r>
            <a:r>
              <a:rPr lang="fr-FR" sz="2000" dirty="0"/>
              <a:t> 91%, FC 97 au repos, FR 18</a:t>
            </a:r>
          </a:p>
          <a:p>
            <a:pPr marL="0" indent="0">
              <a:buNone/>
            </a:pPr>
            <a:r>
              <a:rPr lang="fr-FR" sz="2000" dirty="0"/>
              <a:t>Les traitements sont administrés en IV sur PAC. </a:t>
            </a:r>
          </a:p>
          <a:p>
            <a:pPr marL="0" indent="0">
              <a:buNone/>
            </a:pPr>
            <a:r>
              <a:rPr lang="fr-FR" sz="2000" dirty="0"/>
              <a:t>L’équipe paramédicale vous sollicite dès J1 devant un encombrement très important, une hyperthermie depuis le retour de bloc à 39.2 non contrôlé par Paracétamol, un bloc moteur MI G. On vous informe que le patient a probablement inhalé au réveil… </a:t>
            </a:r>
          </a:p>
          <a:p>
            <a:endParaRPr lang="fr-FR" dirty="0"/>
          </a:p>
        </p:txBody>
      </p:sp>
    </p:spTree>
    <p:extLst>
      <p:ext uri="{BB962C8B-B14F-4D97-AF65-F5344CB8AC3E}">
        <p14:creationId xmlns:p14="http://schemas.microsoft.com/office/powerpoint/2010/main" val="1972112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048BFE-914E-F346-B073-7CECBF47C29F}"/>
              </a:ext>
            </a:extLst>
          </p:cNvPr>
          <p:cNvSpPr>
            <a:spLocks noGrp="1"/>
          </p:cNvSpPr>
          <p:nvPr>
            <p:ph type="title"/>
          </p:nvPr>
        </p:nvSpPr>
        <p:spPr/>
        <p:txBody>
          <a:bodyPr/>
          <a:lstStyle/>
          <a:p>
            <a:r>
              <a:rPr lang="fr-FR" dirty="0"/>
              <a:t>Merci de  votre attention</a:t>
            </a:r>
          </a:p>
        </p:txBody>
      </p:sp>
      <p:sp>
        <p:nvSpPr>
          <p:cNvPr id="3" name="Espace réservé du contenu 2">
            <a:extLst>
              <a:ext uri="{FF2B5EF4-FFF2-40B4-BE49-F238E27FC236}">
                <a16:creationId xmlns:a16="http://schemas.microsoft.com/office/drawing/2014/main" id="{895FC79E-EB78-8F4B-BA9C-B1AD48C11BC9}"/>
              </a:ext>
            </a:extLst>
          </p:cNvPr>
          <p:cNvSpPr>
            <a:spLocks noGrp="1"/>
          </p:cNvSpPr>
          <p:nvPr>
            <p:ph idx="1"/>
          </p:nvPr>
        </p:nvSpPr>
        <p:spPr/>
        <p:txBody>
          <a:bodyPr/>
          <a:lstStyle/>
          <a:p>
            <a:r>
              <a:rPr lang="fr-FR"/>
              <a:t>Des questions ? </a:t>
            </a:r>
          </a:p>
        </p:txBody>
      </p:sp>
    </p:spTree>
    <p:extLst>
      <p:ext uri="{BB962C8B-B14F-4D97-AF65-F5344CB8AC3E}">
        <p14:creationId xmlns:p14="http://schemas.microsoft.com/office/powerpoint/2010/main" val="3381961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9835C2-DA74-BC43-B4A2-0B0AAC71EF7A}"/>
              </a:ext>
            </a:extLst>
          </p:cNvPr>
          <p:cNvSpPr>
            <a:spLocks noGrp="1"/>
          </p:cNvSpPr>
          <p:nvPr>
            <p:ph type="title"/>
          </p:nvPr>
        </p:nvSpPr>
        <p:spPr/>
        <p:txBody>
          <a:bodyPr/>
          <a:lstStyle/>
          <a:p>
            <a:r>
              <a:rPr lang="fr-FR" dirty="0"/>
              <a:t>Système d’aspiration</a:t>
            </a:r>
          </a:p>
        </p:txBody>
      </p:sp>
      <p:pic>
        <p:nvPicPr>
          <p:cNvPr id="4" name="Espace réservé du contenu 3">
            <a:extLst>
              <a:ext uri="{FF2B5EF4-FFF2-40B4-BE49-F238E27FC236}">
                <a16:creationId xmlns:a16="http://schemas.microsoft.com/office/drawing/2014/main" id="{6BC9B698-84CC-F04E-A7BB-06F47EAFBFD9}"/>
              </a:ext>
            </a:extLst>
          </p:cNvPr>
          <p:cNvPicPr>
            <a:picLocks noGrp="1" noChangeAspect="1"/>
          </p:cNvPicPr>
          <p:nvPr>
            <p:ph idx="1"/>
          </p:nvPr>
        </p:nvPicPr>
        <p:blipFill rotWithShape="1">
          <a:blip r:embed="rId2"/>
          <a:srcRect t="13671"/>
          <a:stretch/>
        </p:blipFill>
        <p:spPr>
          <a:xfrm rot="10800000">
            <a:off x="3055716" y="2019179"/>
            <a:ext cx="6494222" cy="4204798"/>
          </a:xfrm>
          <a:prstGeom prst="rect">
            <a:avLst/>
          </a:prstGeom>
        </p:spPr>
      </p:pic>
    </p:spTree>
    <p:extLst>
      <p:ext uri="{BB962C8B-B14F-4D97-AF65-F5344CB8AC3E}">
        <p14:creationId xmlns:p14="http://schemas.microsoft.com/office/powerpoint/2010/main" val="2607518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94CCCC-8D08-0645-A78D-4D9128BE5F82}"/>
              </a:ext>
            </a:extLst>
          </p:cNvPr>
          <p:cNvSpPr>
            <a:spLocks noGrp="1"/>
          </p:cNvSpPr>
          <p:nvPr>
            <p:ph type="title"/>
          </p:nvPr>
        </p:nvSpPr>
        <p:spPr/>
        <p:txBody>
          <a:bodyPr/>
          <a:lstStyle/>
          <a:p>
            <a:r>
              <a:rPr lang="fr-FR" dirty="0"/>
              <a:t>Drain thoracique – pleur </a:t>
            </a:r>
            <a:r>
              <a:rPr lang="fr-FR" dirty="0" err="1"/>
              <a:t>evac</a:t>
            </a:r>
            <a:endParaRPr lang="fr-FR" dirty="0"/>
          </a:p>
        </p:txBody>
      </p:sp>
      <p:pic>
        <p:nvPicPr>
          <p:cNvPr id="4" name="Espace réservé du contenu 4">
            <a:extLst>
              <a:ext uri="{FF2B5EF4-FFF2-40B4-BE49-F238E27FC236}">
                <a16:creationId xmlns:a16="http://schemas.microsoft.com/office/drawing/2014/main" id="{C8363D01-D85B-4D45-B04F-32DF0578B982}"/>
              </a:ext>
            </a:extLst>
          </p:cNvPr>
          <p:cNvPicPr>
            <a:picLocks noGrp="1" noChangeAspect="1"/>
          </p:cNvPicPr>
          <p:nvPr>
            <p:ph idx="1"/>
          </p:nvPr>
        </p:nvPicPr>
        <p:blipFill rotWithShape="1">
          <a:blip r:embed="rId2"/>
          <a:srcRect l="24431"/>
          <a:stretch/>
        </p:blipFill>
        <p:spPr>
          <a:xfrm rot="5400000">
            <a:off x="3812519" y="1980980"/>
            <a:ext cx="4566961" cy="4601610"/>
          </a:xfrm>
        </p:spPr>
      </p:pic>
    </p:spTree>
    <p:extLst>
      <p:ext uri="{BB962C8B-B14F-4D97-AF65-F5344CB8AC3E}">
        <p14:creationId xmlns:p14="http://schemas.microsoft.com/office/powerpoint/2010/main" val="460052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2B6881-5C1E-654E-8EBD-FC9EE23CA4A8}"/>
              </a:ext>
            </a:extLst>
          </p:cNvPr>
          <p:cNvSpPr>
            <a:spLocks noGrp="1"/>
          </p:cNvSpPr>
          <p:nvPr>
            <p:ph type="title"/>
          </p:nvPr>
        </p:nvSpPr>
        <p:spPr/>
        <p:txBody>
          <a:bodyPr/>
          <a:lstStyle/>
          <a:p>
            <a:r>
              <a:rPr lang="fr-FR" dirty="0" err="1"/>
              <a:t>redon</a:t>
            </a:r>
            <a:endParaRPr lang="fr-FR" dirty="0"/>
          </a:p>
        </p:txBody>
      </p:sp>
      <p:pic>
        <p:nvPicPr>
          <p:cNvPr id="4" name="Espace réservé du contenu 3">
            <a:extLst>
              <a:ext uri="{FF2B5EF4-FFF2-40B4-BE49-F238E27FC236}">
                <a16:creationId xmlns:a16="http://schemas.microsoft.com/office/drawing/2014/main" id="{69F9F9EB-2D79-F848-9E43-9CB8B8DB3B6C}"/>
              </a:ext>
            </a:extLst>
          </p:cNvPr>
          <p:cNvPicPr>
            <a:picLocks noGrp="1" noChangeAspect="1"/>
          </p:cNvPicPr>
          <p:nvPr>
            <p:ph idx="1"/>
          </p:nvPr>
        </p:nvPicPr>
        <p:blipFill>
          <a:blip r:embed="rId2"/>
          <a:stretch>
            <a:fillRect/>
          </a:stretch>
        </p:blipFill>
        <p:spPr>
          <a:xfrm>
            <a:off x="3912244" y="1903432"/>
            <a:ext cx="4705782" cy="4705782"/>
          </a:xfrm>
          <a:prstGeom prst="rect">
            <a:avLst/>
          </a:prstGeom>
        </p:spPr>
      </p:pic>
    </p:spTree>
    <p:extLst>
      <p:ext uri="{BB962C8B-B14F-4D97-AF65-F5344CB8AC3E}">
        <p14:creationId xmlns:p14="http://schemas.microsoft.com/office/powerpoint/2010/main" val="1005755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135DA2-61DE-2E42-B6E9-753A2B50BB29}"/>
              </a:ext>
            </a:extLst>
          </p:cNvPr>
          <p:cNvSpPr>
            <a:spLocks noGrp="1"/>
          </p:cNvSpPr>
          <p:nvPr>
            <p:ph type="title"/>
          </p:nvPr>
        </p:nvSpPr>
        <p:spPr/>
        <p:txBody>
          <a:bodyPr/>
          <a:lstStyle/>
          <a:p>
            <a:r>
              <a:rPr lang="fr-FR" dirty="0"/>
              <a:t>questions</a:t>
            </a:r>
          </a:p>
        </p:txBody>
      </p:sp>
      <p:sp>
        <p:nvSpPr>
          <p:cNvPr id="3" name="Espace réservé du contenu 2">
            <a:extLst>
              <a:ext uri="{FF2B5EF4-FFF2-40B4-BE49-F238E27FC236}">
                <a16:creationId xmlns:a16="http://schemas.microsoft.com/office/drawing/2014/main" id="{A76D6286-B973-1247-BCBD-0C6A9BE1B661}"/>
              </a:ext>
            </a:extLst>
          </p:cNvPr>
          <p:cNvSpPr>
            <a:spLocks noGrp="1"/>
          </p:cNvSpPr>
          <p:nvPr>
            <p:ph idx="1"/>
          </p:nvPr>
        </p:nvSpPr>
        <p:spPr/>
        <p:txBody>
          <a:bodyPr/>
          <a:lstStyle/>
          <a:p>
            <a:pPr marL="0" indent="0">
              <a:buNone/>
            </a:pPr>
            <a:r>
              <a:rPr lang="fr-FR" dirty="0"/>
              <a:t>Avec l’équipe, l’objectif est de verticaliser le patient et de l’installer au fauteuil. </a:t>
            </a:r>
          </a:p>
          <a:p>
            <a:r>
              <a:rPr lang="fr-FR" dirty="0"/>
              <a:t>Quelles en sont les raisons ? Quels éléments du cas cliniques doivent être pris en compte avant la mobilisation ? </a:t>
            </a:r>
          </a:p>
          <a:p>
            <a:r>
              <a:rPr lang="fr-FR" dirty="0"/>
              <a:t>Quels bilans préalables devez-vous réaliser avant la mobilisation ? </a:t>
            </a:r>
          </a:p>
          <a:p>
            <a:r>
              <a:rPr lang="fr-FR" dirty="0"/>
              <a:t>Quelle TK de rééducation allez-vous proposer au patient à l’instant </a:t>
            </a:r>
            <a:r>
              <a:rPr lang="fr-FR" dirty="0" err="1"/>
              <a:t>t</a:t>
            </a:r>
            <a:r>
              <a:rPr lang="fr-FR" dirty="0"/>
              <a:t> ? </a:t>
            </a:r>
          </a:p>
          <a:p>
            <a:endParaRPr lang="fr-FR" dirty="0"/>
          </a:p>
        </p:txBody>
      </p:sp>
    </p:spTree>
    <p:extLst>
      <p:ext uri="{BB962C8B-B14F-4D97-AF65-F5344CB8AC3E}">
        <p14:creationId xmlns:p14="http://schemas.microsoft.com/office/powerpoint/2010/main" val="1920151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658FF8-26E5-D944-B254-06B3485338DF}"/>
              </a:ext>
            </a:extLst>
          </p:cNvPr>
          <p:cNvSpPr>
            <a:spLocks noGrp="1"/>
          </p:cNvSpPr>
          <p:nvPr>
            <p:ph type="title"/>
          </p:nvPr>
        </p:nvSpPr>
        <p:spPr/>
        <p:txBody>
          <a:bodyPr/>
          <a:lstStyle/>
          <a:p>
            <a:r>
              <a:rPr lang="fr-FR" dirty="0"/>
              <a:t>Cas clinique 2 – pulmonaire </a:t>
            </a:r>
          </a:p>
        </p:txBody>
      </p:sp>
      <p:sp>
        <p:nvSpPr>
          <p:cNvPr id="3" name="Espace réservé du contenu 2">
            <a:extLst>
              <a:ext uri="{FF2B5EF4-FFF2-40B4-BE49-F238E27FC236}">
                <a16:creationId xmlns:a16="http://schemas.microsoft.com/office/drawing/2014/main" id="{1DFC1807-9114-E042-839E-9BEFDEC1B3E9}"/>
              </a:ext>
            </a:extLst>
          </p:cNvPr>
          <p:cNvSpPr>
            <a:spLocks noGrp="1"/>
          </p:cNvSpPr>
          <p:nvPr>
            <p:ph idx="1"/>
          </p:nvPr>
        </p:nvSpPr>
        <p:spPr/>
        <p:txBody>
          <a:bodyPr/>
          <a:lstStyle/>
          <a:p>
            <a:pPr marL="0" indent="0">
              <a:buNone/>
            </a:pPr>
            <a:r>
              <a:rPr lang="fr-FR" dirty="0"/>
              <a:t>Mr S, 57 ans, a bénéficié d’une pose de </a:t>
            </a:r>
            <a:r>
              <a:rPr lang="fr-FR" dirty="0" err="1"/>
              <a:t>pleurex</a:t>
            </a:r>
            <a:r>
              <a:rPr lang="fr-FR" dirty="0"/>
              <a:t> sur épanchement pleural récidivant à D. Depuis le patient présente un emphysème sous-cutané majeur atteignant le crâne du patient. Il a du mal à respirer, dyspnéique au repos (FR 31), encombrement des gros troncs de l’arbre bronchique entendable sans auscultation au stéthoscope + toux grasse sans expectoration. L’IDE du service vous demande d’aller faire de la KR au patient, elle demandera une prescription au chirurgien ultérieurement. </a:t>
            </a:r>
          </a:p>
          <a:p>
            <a:pPr marL="0" indent="0">
              <a:buNone/>
            </a:pPr>
            <a:r>
              <a:rPr lang="fr-FR" u="sng" dirty="0"/>
              <a:t>ATCD</a:t>
            </a:r>
            <a:r>
              <a:rPr lang="fr-FR" dirty="0"/>
              <a:t> : patient fumeur 2 paquets/jour de cigarettes industrielles, a arrêté vapote depuis 2 mois, HTA, diabète type II</a:t>
            </a:r>
          </a:p>
          <a:p>
            <a:endParaRPr lang="fr-FR" dirty="0"/>
          </a:p>
        </p:txBody>
      </p:sp>
    </p:spTree>
    <p:extLst>
      <p:ext uri="{BB962C8B-B14F-4D97-AF65-F5344CB8AC3E}">
        <p14:creationId xmlns:p14="http://schemas.microsoft.com/office/powerpoint/2010/main" val="1787020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14B741-7942-834B-808D-7875D07DE5E6}"/>
              </a:ext>
            </a:extLst>
          </p:cNvPr>
          <p:cNvSpPr>
            <a:spLocks noGrp="1"/>
          </p:cNvSpPr>
          <p:nvPr>
            <p:ph type="title"/>
          </p:nvPr>
        </p:nvSpPr>
        <p:spPr/>
        <p:txBody>
          <a:bodyPr/>
          <a:lstStyle/>
          <a:p>
            <a:r>
              <a:rPr lang="fr-FR" dirty="0"/>
              <a:t>Questions </a:t>
            </a:r>
          </a:p>
        </p:txBody>
      </p:sp>
      <p:sp>
        <p:nvSpPr>
          <p:cNvPr id="3" name="Espace réservé du contenu 2">
            <a:extLst>
              <a:ext uri="{FF2B5EF4-FFF2-40B4-BE49-F238E27FC236}">
                <a16:creationId xmlns:a16="http://schemas.microsoft.com/office/drawing/2014/main" id="{8ECB82FA-DCDB-2A4D-964E-E78F9DA5E987}"/>
              </a:ext>
            </a:extLst>
          </p:cNvPr>
          <p:cNvSpPr>
            <a:spLocks noGrp="1"/>
          </p:cNvSpPr>
          <p:nvPr>
            <p:ph idx="1"/>
          </p:nvPr>
        </p:nvSpPr>
        <p:spPr/>
        <p:txBody>
          <a:bodyPr/>
          <a:lstStyle/>
          <a:p>
            <a:pPr marL="0" indent="0">
              <a:buNone/>
            </a:pPr>
            <a:r>
              <a:rPr lang="fr-FR" dirty="0"/>
              <a:t> </a:t>
            </a:r>
          </a:p>
          <a:p>
            <a:r>
              <a:rPr lang="fr-FR" dirty="0"/>
              <a:t>Quels bilans proposeriez-vous ? Identifier les flags de la PEC</a:t>
            </a:r>
          </a:p>
          <a:p>
            <a:r>
              <a:rPr lang="fr-FR" dirty="0"/>
              <a:t>Quelles techniques de rééducation utiliseriez-vous ? </a:t>
            </a:r>
          </a:p>
          <a:p>
            <a:endParaRPr lang="fr-FR" dirty="0"/>
          </a:p>
        </p:txBody>
      </p:sp>
    </p:spTree>
    <p:extLst>
      <p:ext uri="{BB962C8B-B14F-4D97-AF65-F5344CB8AC3E}">
        <p14:creationId xmlns:p14="http://schemas.microsoft.com/office/powerpoint/2010/main" val="2447502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6B018D-973E-8241-9341-F6574BAB9A78}"/>
              </a:ext>
            </a:extLst>
          </p:cNvPr>
          <p:cNvSpPr>
            <a:spLocks noGrp="1"/>
          </p:cNvSpPr>
          <p:nvPr>
            <p:ph type="title"/>
          </p:nvPr>
        </p:nvSpPr>
        <p:spPr/>
        <p:txBody>
          <a:bodyPr/>
          <a:lstStyle/>
          <a:p>
            <a:r>
              <a:rPr lang="fr-FR" dirty="0"/>
              <a:t>Suite cas clinique 2</a:t>
            </a:r>
          </a:p>
        </p:txBody>
      </p:sp>
      <p:sp>
        <p:nvSpPr>
          <p:cNvPr id="3" name="Espace réservé du contenu 2">
            <a:extLst>
              <a:ext uri="{FF2B5EF4-FFF2-40B4-BE49-F238E27FC236}">
                <a16:creationId xmlns:a16="http://schemas.microsoft.com/office/drawing/2014/main" id="{A6AC62A5-83F3-8E48-9541-9379591D1425}"/>
              </a:ext>
            </a:extLst>
          </p:cNvPr>
          <p:cNvSpPr>
            <a:spLocks noGrp="1"/>
          </p:cNvSpPr>
          <p:nvPr>
            <p:ph idx="1"/>
          </p:nvPr>
        </p:nvSpPr>
        <p:spPr>
          <a:xfrm>
            <a:off x="581193" y="1983726"/>
            <a:ext cx="11029615" cy="609003"/>
          </a:xfrm>
        </p:spPr>
        <p:txBody>
          <a:bodyPr/>
          <a:lstStyle/>
          <a:p>
            <a:r>
              <a:rPr lang="fr-FR" dirty="0"/>
              <a:t>Aux vues des </a:t>
            </a:r>
            <a:r>
              <a:rPr lang="fr-FR" dirty="0" err="1"/>
              <a:t>red</a:t>
            </a:r>
            <a:r>
              <a:rPr lang="fr-FR" dirty="0"/>
              <a:t> flag vous avez attendu l’avis du chirurgien qui a prescrit une radio en urgence, la voici : </a:t>
            </a:r>
          </a:p>
          <a:p>
            <a:endParaRPr lang="fr-FR" dirty="0"/>
          </a:p>
        </p:txBody>
      </p:sp>
      <p:pic>
        <p:nvPicPr>
          <p:cNvPr id="7" name="Image 6">
            <a:extLst>
              <a:ext uri="{FF2B5EF4-FFF2-40B4-BE49-F238E27FC236}">
                <a16:creationId xmlns:a16="http://schemas.microsoft.com/office/drawing/2014/main" id="{5AA00787-0816-094D-8526-73C89ACDE97D}"/>
              </a:ext>
            </a:extLst>
          </p:cNvPr>
          <p:cNvPicPr/>
          <p:nvPr/>
        </p:nvPicPr>
        <p:blipFill>
          <a:blip r:embed="rId2"/>
          <a:stretch>
            <a:fillRect/>
          </a:stretch>
        </p:blipFill>
        <p:spPr>
          <a:xfrm>
            <a:off x="3421785" y="2288227"/>
            <a:ext cx="5085608" cy="4341554"/>
          </a:xfrm>
          <a:prstGeom prst="rect">
            <a:avLst/>
          </a:prstGeom>
        </p:spPr>
      </p:pic>
    </p:spTree>
    <p:extLst>
      <p:ext uri="{BB962C8B-B14F-4D97-AF65-F5344CB8AC3E}">
        <p14:creationId xmlns:p14="http://schemas.microsoft.com/office/powerpoint/2010/main" val="764620978"/>
      </p:ext>
    </p:extLst>
  </p:cSld>
  <p:clrMapOvr>
    <a:masterClrMapping/>
  </p:clrMapOvr>
</p:sld>
</file>

<file path=ppt/theme/theme1.xml><?xml version="1.0" encoding="utf-8"?>
<a:theme xmlns:a="http://schemas.openxmlformats.org/drawingml/2006/main" name="Dividende">
  <a:themeElements>
    <a:clrScheme name="Dividende">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e">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e">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docProps/app.xml><?xml version="1.0" encoding="utf-8"?>
<Properties xmlns="http://schemas.openxmlformats.org/officeDocument/2006/extended-properties" xmlns:vt="http://schemas.openxmlformats.org/officeDocument/2006/docPropsVTypes">
  <Template>{93432B35-0FA8-DC48-A558-772F244EDC24}tf10001123</Template>
  <TotalTime>19</TotalTime>
  <Words>963</Words>
  <Application>Microsoft Macintosh PowerPoint</Application>
  <PresentationFormat>Grand écran</PresentationFormat>
  <Paragraphs>58</Paragraphs>
  <Slides>20</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20</vt:i4>
      </vt:variant>
    </vt:vector>
  </HeadingPairs>
  <TitlesOfParts>
    <vt:vector size="24" baseType="lpstr">
      <vt:lpstr>Gill Sans MT</vt:lpstr>
      <vt:lpstr>Wingdings</vt:lpstr>
      <vt:lpstr>Wingdings 2</vt:lpstr>
      <vt:lpstr>Dividende</vt:lpstr>
      <vt:lpstr>Cas cliniques hospitaliers</vt:lpstr>
      <vt:lpstr>Cas clinique 1 – Soins intensifs </vt:lpstr>
      <vt:lpstr>Système d’aspiration</vt:lpstr>
      <vt:lpstr>Drain thoracique – pleur evac</vt:lpstr>
      <vt:lpstr>redon</vt:lpstr>
      <vt:lpstr>questions</vt:lpstr>
      <vt:lpstr>Cas clinique 2 – pulmonaire </vt:lpstr>
      <vt:lpstr>Questions </vt:lpstr>
      <vt:lpstr>Suite cas clinique 2</vt:lpstr>
      <vt:lpstr>Question</vt:lpstr>
      <vt:lpstr>Décrivez la radio + CAT en MK</vt:lpstr>
      <vt:lpstr>Drain thoracique THOPAZ </vt:lpstr>
      <vt:lpstr>Cas clinique 3 - ORL</vt:lpstr>
      <vt:lpstr>canule</vt:lpstr>
      <vt:lpstr>Système d’aspiration</vt:lpstr>
      <vt:lpstr>Humidificateur</vt:lpstr>
      <vt:lpstr>questions</vt:lpstr>
      <vt:lpstr>Cas clinique 4 - chimiothérapie</vt:lpstr>
      <vt:lpstr>question</vt:lpstr>
      <vt:lpstr>Merci de  votre attention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sandy richard</dc:creator>
  <cp:lastModifiedBy>sandy richard</cp:lastModifiedBy>
  <cp:revision>12</cp:revision>
  <dcterms:created xsi:type="dcterms:W3CDTF">2025-11-24T17:30:56Z</dcterms:created>
  <dcterms:modified xsi:type="dcterms:W3CDTF">2026-01-19T10:17:29Z</dcterms:modified>
</cp:coreProperties>
</file>