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1"/>
  </p:notes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6" r:id="rId9"/>
    <p:sldId id="267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2304F-24FC-4CE1-8FAD-1CBA7678FDEC}" type="datetimeFigureOut">
              <a:rPr lang="fr-FR" smtClean="0"/>
              <a:t>14/01/2025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7E6BA-ECFD-42D1-ACD6-38473B2026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029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7E6BA-ECFD-42D1-ACD6-38473B2026D1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3446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D485BDB8-3989-4E52-872C-7F99F2583727}" type="datetimeFigureOut">
              <a:rPr lang="fr-FR" smtClean="0"/>
              <a:t>14/01/2025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0DCDC224-30E0-4AA2-88AE-04B216B88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7726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5BDB8-3989-4E52-872C-7F99F2583727}" type="datetimeFigureOut">
              <a:rPr lang="fr-FR" smtClean="0"/>
              <a:t>14/01/2025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C224-30E0-4AA2-88AE-04B216B88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4973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5BDB8-3989-4E52-872C-7F99F2583727}" type="datetimeFigureOut">
              <a:rPr lang="fr-FR" smtClean="0"/>
              <a:t>14/01/2025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C224-30E0-4AA2-88AE-04B216B88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16915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5BDB8-3989-4E52-872C-7F99F2583727}" type="datetimeFigureOut">
              <a:rPr lang="fr-FR" smtClean="0"/>
              <a:t>14/01/2025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C224-30E0-4AA2-88AE-04B216B88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6074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5BDB8-3989-4E52-872C-7F99F2583727}" type="datetimeFigureOut">
              <a:rPr lang="fr-FR" smtClean="0"/>
              <a:t>14/01/2025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C224-30E0-4AA2-88AE-04B216B88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88235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5BDB8-3989-4E52-872C-7F99F2583727}" type="datetimeFigureOut">
              <a:rPr lang="fr-FR" smtClean="0"/>
              <a:t>14/01/2025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C224-30E0-4AA2-88AE-04B216B88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99263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5BDB8-3989-4E52-872C-7F99F2583727}" type="datetimeFigureOut">
              <a:rPr lang="fr-FR" smtClean="0"/>
              <a:t>14/01/2025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C224-30E0-4AA2-88AE-04B216B88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33371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D485BDB8-3989-4E52-872C-7F99F2583727}" type="datetimeFigureOut">
              <a:rPr lang="fr-FR" smtClean="0"/>
              <a:t>14/01/2025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C224-30E0-4AA2-88AE-04B216B88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3839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D485BDB8-3989-4E52-872C-7F99F2583727}" type="datetimeFigureOut">
              <a:rPr lang="fr-FR" smtClean="0"/>
              <a:t>14/01/2025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C224-30E0-4AA2-88AE-04B216B88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374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5BDB8-3989-4E52-872C-7F99F2583727}" type="datetimeFigureOut">
              <a:rPr lang="fr-FR" smtClean="0"/>
              <a:t>14/01/2025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C224-30E0-4AA2-88AE-04B216B88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9631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5BDB8-3989-4E52-872C-7F99F2583727}" type="datetimeFigureOut">
              <a:rPr lang="fr-FR" smtClean="0"/>
              <a:t>14/01/2025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C224-30E0-4AA2-88AE-04B216B88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5223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5BDB8-3989-4E52-872C-7F99F2583727}" type="datetimeFigureOut">
              <a:rPr lang="fr-FR" smtClean="0"/>
              <a:t>14/01/2025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C224-30E0-4AA2-88AE-04B216B88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4075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5BDB8-3989-4E52-872C-7F99F2583727}" type="datetimeFigureOut">
              <a:rPr lang="fr-FR" smtClean="0"/>
              <a:t>14/01/2025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C224-30E0-4AA2-88AE-04B216B88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1650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5BDB8-3989-4E52-872C-7F99F2583727}" type="datetimeFigureOut">
              <a:rPr lang="fr-FR" smtClean="0"/>
              <a:t>14/01/2025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C224-30E0-4AA2-88AE-04B216B88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9228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5BDB8-3989-4E52-872C-7F99F2583727}" type="datetimeFigureOut">
              <a:rPr lang="fr-FR" smtClean="0"/>
              <a:t>14/01/2025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C224-30E0-4AA2-88AE-04B216B88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2773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5BDB8-3989-4E52-872C-7F99F2583727}" type="datetimeFigureOut">
              <a:rPr lang="fr-FR" smtClean="0"/>
              <a:t>14/01/2025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C224-30E0-4AA2-88AE-04B216B88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5631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5BDB8-3989-4E52-872C-7F99F2583727}" type="datetimeFigureOut">
              <a:rPr lang="fr-FR" smtClean="0"/>
              <a:t>14/01/2025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DC224-30E0-4AA2-88AE-04B216B88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241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D485BDB8-3989-4E52-872C-7F99F2583727}" type="datetimeFigureOut">
              <a:rPr lang="fr-FR" smtClean="0"/>
              <a:t>14/01/2025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0DCDC224-30E0-4AA2-88AE-04B216B88B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5360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874982" y="1108365"/>
            <a:ext cx="8645235" cy="2863272"/>
          </a:xfrm>
        </p:spPr>
        <p:txBody>
          <a:bodyPr/>
          <a:lstStyle/>
          <a:p>
            <a:r>
              <a:rPr lang="fr-FR" b="1" dirty="0"/>
              <a:t>Démarche diagnostique en </a:t>
            </a:r>
            <a:r>
              <a:rPr lang="fr-FR" b="1" dirty="0" smtClean="0"/>
              <a:t>psychiatrie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b="1" dirty="0" smtClean="0"/>
              <a:t>2heures</a:t>
            </a:r>
          </a:p>
          <a:p>
            <a:r>
              <a:rPr lang="fr-FR" b="1" dirty="0" smtClean="0"/>
              <a:t>Cours de psychiatrie MK 4</a:t>
            </a:r>
            <a:endParaRPr lang="fr-FR" b="1" dirty="0"/>
          </a:p>
          <a:p>
            <a:r>
              <a:rPr lang="fr-FR" b="1" dirty="0" smtClean="0"/>
              <a:t>Dr Mélanie DAUTREY, praticien hospitalier, psychiatre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615244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1. Définition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u="sng" dirty="0"/>
              <a:t>La séméiologie</a:t>
            </a:r>
            <a:r>
              <a:rPr lang="fr-FR" dirty="0"/>
              <a:t> est la science du recueil des signes et symptômes d’une maladie. Elle implique de connaître un vocabulaire spécifique.</a:t>
            </a:r>
          </a:p>
          <a:p>
            <a:r>
              <a:rPr lang="fr-FR" u="sng" dirty="0"/>
              <a:t>La nosologie</a:t>
            </a:r>
            <a:r>
              <a:rPr lang="fr-FR" dirty="0"/>
              <a:t> est la science de la classification des maladies sur laquelle repose la nosographie.</a:t>
            </a:r>
          </a:p>
          <a:p>
            <a:r>
              <a:rPr lang="fr-FR" dirty="0" smtClean="0"/>
              <a:t>(CIM-11)-DSM </a:t>
            </a:r>
            <a:r>
              <a:rPr lang="fr-FR" dirty="0" smtClean="0"/>
              <a:t>5.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7967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2. De </a:t>
            </a:r>
            <a:r>
              <a:rPr lang="fr-FR" b="1" dirty="0"/>
              <a:t>la séméiologie au trouble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4954" y="2603500"/>
            <a:ext cx="11194064" cy="3741882"/>
          </a:xfrm>
        </p:spPr>
        <p:txBody>
          <a:bodyPr>
            <a:normAutofit/>
          </a:bodyPr>
          <a:lstStyle/>
          <a:p>
            <a:r>
              <a:rPr lang="fr-FR" u="sng" dirty="0" smtClean="0"/>
              <a:t>Un </a:t>
            </a:r>
            <a:r>
              <a:rPr lang="fr-FR" u="sng" dirty="0"/>
              <a:t>signe</a:t>
            </a:r>
            <a:r>
              <a:rPr lang="fr-FR" dirty="0"/>
              <a:t> est une observation clinique « objective », par exemple le ralentissement psychomoteur.</a:t>
            </a:r>
          </a:p>
          <a:p>
            <a:r>
              <a:rPr lang="fr-FR" u="sng" dirty="0"/>
              <a:t>Un symptôme</a:t>
            </a:r>
            <a:r>
              <a:rPr lang="fr-FR" dirty="0"/>
              <a:t> est une expérience « subjective » décrite par le patient, par exemple l’humeur dépressive.</a:t>
            </a:r>
          </a:p>
          <a:p>
            <a:r>
              <a:rPr lang="fr-FR" u="sng" dirty="0"/>
              <a:t>Un syndrome</a:t>
            </a:r>
            <a:r>
              <a:rPr lang="fr-FR" dirty="0"/>
              <a:t> est un ensemble de signes et symptômes formant un ensemble reconnaissable</a:t>
            </a:r>
            <a:r>
              <a:rPr lang="fr-FR" dirty="0" smtClean="0"/>
              <a:t>.</a:t>
            </a:r>
            <a:endParaRPr lang="fr-FR" dirty="0"/>
          </a:p>
          <a:p>
            <a:r>
              <a:rPr lang="fr-FR" dirty="0"/>
              <a:t>Le </a:t>
            </a:r>
            <a:r>
              <a:rPr lang="fr-FR" u="sng" dirty="0"/>
              <a:t>recueil de la séméiologie psychiatrique</a:t>
            </a:r>
            <a:r>
              <a:rPr lang="fr-FR" dirty="0"/>
              <a:t> implique :</a:t>
            </a:r>
          </a:p>
          <a:p>
            <a:pPr marL="0" indent="0">
              <a:buNone/>
            </a:pPr>
            <a:r>
              <a:rPr lang="fr-FR" dirty="0" smtClean="0"/>
              <a:t>	* </a:t>
            </a:r>
            <a:r>
              <a:rPr lang="fr-FR" dirty="0"/>
              <a:t>une attention au </a:t>
            </a:r>
            <a:r>
              <a:rPr lang="fr-FR" b="1" dirty="0"/>
              <a:t>contenu</a:t>
            </a:r>
            <a:r>
              <a:rPr lang="fr-FR" dirty="0"/>
              <a:t> de l’entretien ;</a:t>
            </a:r>
          </a:p>
          <a:p>
            <a:pPr marL="0" indent="0">
              <a:buNone/>
            </a:pPr>
            <a:r>
              <a:rPr lang="fr-FR" dirty="0" smtClean="0"/>
              <a:t>	* </a:t>
            </a:r>
            <a:r>
              <a:rPr lang="fr-FR" dirty="0"/>
              <a:t>mais également à son </a:t>
            </a:r>
            <a:r>
              <a:rPr lang="fr-FR" b="1" dirty="0"/>
              <a:t>déroulement </a:t>
            </a:r>
            <a:r>
              <a:rPr lang="fr-FR" dirty="0"/>
              <a:t>et à son </a:t>
            </a:r>
            <a:r>
              <a:rPr lang="fr-FR" b="1" dirty="0"/>
              <a:t>contexte </a:t>
            </a:r>
            <a:r>
              <a:rPr lang="fr-FR" dirty="0"/>
              <a:t>familial et social.</a:t>
            </a:r>
          </a:p>
          <a:p>
            <a:pPr marL="0" indent="0">
              <a:buNone/>
            </a:pPr>
            <a:r>
              <a:rPr lang="fr-FR" dirty="0" smtClean="0"/>
              <a:t>	(</a:t>
            </a:r>
            <a:r>
              <a:rPr lang="fr-FR" dirty="0"/>
              <a:t>Par exemple, degré d’anxiété, difficultés de communication, crainte d’une stigmatisation)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0811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/>
              <a:t>Les domaines sémiologiques</a:t>
            </a:r>
            <a:r>
              <a:rPr lang="fr-FR" dirty="0"/>
              <a:t> de l’examen clinique psychiatrique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86327" y="2309090"/>
            <a:ext cx="5693785" cy="4359564"/>
          </a:xfrm>
        </p:spPr>
        <p:txBody>
          <a:bodyPr>
            <a:normAutofit/>
          </a:bodyPr>
          <a:lstStyle/>
          <a:p>
            <a:r>
              <a:rPr lang="fr-FR" dirty="0" smtClean="0"/>
              <a:t>L’</a:t>
            </a:r>
            <a:r>
              <a:rPr lang="fr-FR" b="1" dirty="0" smtClean="0"/>
              <a:t>évolution</a:t>
            </a:r>
            <a:r>
              <a:rPr lang="fr-FR" dirty="0" smtClean="0"/>
              <a:t> </a:t>
            </a:r>
            <a:r>
              <a:rPr lang="fr-FR" dirty="0"/>
              <a:t>de la symptomatologie dans le temps est également importante à explorer.</a:t>
            </a:r>
          </a:p>
          <a:p>
            <a:r>
              <a:rPr lang="fr-FR" dirty="0"/>
              <a:t>La </a:t>
            </a:r>
            <a:r>
              <a:rPr lang="fr-FR" b="1" dirty="0" smtClean="0"/>
              <a:t>présentation et le contact </a:t>
            </a:r>
            <a:endParaRPr lang="fr-FR" b="1" dirty="0"/>
          </a:p>
          <a:p>
            <a:r>
              <a:rPr lang="fr-FR" dirty="0" smtClean="0"/>
              <a:t>Le </a:t>
            </a:r>
            <a:r>
              <a:rPr lang="fr-FR" b="1" dirty="0"/>
              <a:t>langage et la </a:t>
            </a:r>
            <a:r>
              <a:rPr lang="fr-FR" b="1" dirty="0" smtClean="0"/>
              <a:t>pensée</a:t>
            </a:r>
            <a:r>
              <a:rPr lang="fr-FR" dirty="0"/>
              <a:t>.</a:t>
            </a:r>
            <a:r>
              <a:rPr lang="fr-FR" dirty="0" smtClean="0"/>
              <a:t> Le </a:t>
            </a:r>
            <a:r>
              <a:rPr lang="fr-FR" dirty="0"/>
              <a:t>discours est l’association du langage et de la pensée.</a:t>
            </a:r>
          </a:p>
          <a:p>
            <a:r>
              <a:rPr lang="fr-FR" b="1" dirty="0" smtClean="0"/>
              <a:t>La </a:t>
            </a:r>
            <a:r>
              <a:rPr lang="fr-FR" b="1" dirty="0"/>
              <a:t>perception</a:t>
            </a:r>
          </a:p>
          <a:p>
            <a:pPr marL="0" indent="0">
              <a:buNone/>
            </a:pP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08712" y="2309090"/>
            <a:ext cx="5872452" cy="4359563"/>
          </a:xfrm>
        </p:spPr>
        <p:txBody>
          <a:bodyPr>
            <a:normAutofit/>
          </a:bodyPr>
          <a:lstStyle/>
          <a:p>
            <a:r>
              <a:rPr lang="fr-FR" b="1" dirty="0" smtClean="0"/>
              <a:t>L’attention, la mémoire, les fonctions </a:t>
            </a:r>
            <a:r>
              <a:rPr lang="fr-FR" b="1" dirty="0" err="1" smtClean="0"/>
              <a:t>executives</a:t>
            </a:r>
            <a:endParaRPr lang="fr-FR" b="1" dirty="0"/>
          </a:p>
          <a:p>
            <a:r>
              <a:rPr lang="fr-FR" b="1" dirty="0" smtClean="0"/>
              <a:t>Les </a:t>
            </a:r>
            <a:r>
              <a:rPr lang="fr-FR" b="1" dirty="0"/>
              <a:t>fonctions physiologiques</a:t>
            </a:r>
            <a:r>
              <a:rPr lang="fr-FR" dirty="0"/>
              <a:t> : Le sommeil- L’alimentation- La sexualité</a:t>
            </a:r>
          </a:p>
          <a:p>
            <a:pPr marL="0" indent="0">
              <a:buNone/>
            </a:pPr>
            <a:r>
              <a:rPr lang="fr-FR" dirty="0" smtClean="0"/>
              <a:t>	</a:t>
            </a:r>
            <a:r>
              <a:rPr lang="fr-FR" b="1" dirty="0" smtClean="0"/>
              <a:t>Le </a:t>
            </a:r>
            <a:r>
              <a:rPr lang="fr-FR" b="1" dirty="0"/>
              <a:t>comportement</a:t>
            </a:r>
          </a:p>
          <a:p>
            <a:r>
              <a:rPr lang="fr-FR" b="1" dirty="0" smtClean="0"/>
              <a:t>Jugement </a:t>
            </a:r>
            <a:r>
              <a:rPr lang="fr-FR" b="1" dirty="0"/>
              <a:t>et conscience du trouble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7182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3. La prise en compte du contexte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Le </a:t>
            </a:r>
            <a:r>
              <a:rPr lang="fr-FR" dirty="0"/>
              <a:t>recueil séméiologique est couplé au recueil d’informations sur le contexte. En particulier :</a:t>
            </a:r>
          </a:p>
          <a:p>
            <a:r>
              <a:rPr lang="fr-FR" dirty="0"/>
              <a:t>l’âge ;</a:t>
            </a:r>
          </a:p>
          <a:p>
            <a:r>
              <a:rPr lang="fr-FR" dirty="0"/>
              <a:t>le sexe ;</a:t>
            </a:r>
          </a:p>
          <a:p>
            <a:r>
              <a:rPr lang="fr-FR" dirty="0"/>
              <a:t>l’âge de </a:t>
            </a:r>
            <a:r>
              <a:rPr lang="fr-FR" b="1" dirty="0"/>
              <a:t>début et l’évolution</a:t>
            </a:r>
            <a:r>
              <a:rPr lang="fr-FR" dirty="0"/>
              <a:t> des symptômes et des signes ;</a:t>
            </a:r>
          </a:p>
          <a:p>
            <a:r>
              <a:rPr lang="fr-FR" dirty="0"/>
              <a:t>les antécédents psychiatriques et médicaux personnels ;</a:t>
            </a:r>
          </a:p>
          <a:p>
            <a:r>
              <a:rPr lang="fr-FR" dirty="0"/>
              <a:t>les facteurs de risque environnementaux : maltraitance, carence, stress, les événements de vie, environnement familial, social et professionnel ;</a:t>
            </a:r>
          </a:p>
          <a:p>
            <a:r>
              <a:rPr lang="fr-FR" dirty="0"/>
              <a:t>les facteurs de risque génétique (antécédents familiaux).</a:t>
            </a:r>
          </a:p>
          <a:p>
            <a:r>
              <a:rPr lang="fr-FR" b="1" dirty="0"/>
              <a:t>Ces informations permettent de contextualiser les éléments séméiologiques et de guider les hypothèses </a:t>
            </a:r>
            <a:r>
              <a:rPr lang="fr-FR" b="1" dirty="0" smtClean="0"/>
              <a:t>diagnostiques.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10613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4. Les critères pour définir un trouble mental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4954" y="2603500"/>
            <a:ext cx="10612173" cy="4092864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Pour </a:t>
            </a:r>
            <a:r>
              <a:rPr lang="fr-FR" dirty="0"/>
              <a:t>définir un trouble mental il faut :</a:t>
            </a:r>
          </a:p>
          <a:p>
            <a:r>
              <a:rPr lang="fr-FR" dirty="0"/>
              <a:t>des </a:t>
            </a:r>
            <a:r>
              <a:rPr lang="fr-FR" u="sng" dirty="0"/>
              <a:t>critères séméiologiques spécifiques</a:t>
            </a:r>
            <a:r>
              <a:rPr lang="fr-FR" dirty="0"/>
              <a:t>, avec des symptômes et des signes qui seront le plus souvent organisés en syndromes ;</a:t>
            </a:r>
          </a:p>
          <a:p>
            <a:r>
              <a:rPr lang="fr-FR" dirty="0"/>
              <a:t>des </a:t>
            </a:r>
            <a:r>
              <a:rPr lang="fr-FR" u="sng" dirty="0"/>
              <a:t>critères d’évolution temporelle,</a:t>
            </a:r>
            <a:r>
              <a:rPr lang="fr-FR" dirty="0"/>
              <a:t> par exemple une rupture par rapport à un état antérieur ou des critères de durée d’évolution des symptômes ;</a:t>
            </a:r>
          </a:p>
          <a:p>
            <a:r>
              <a:rPr lang="fr-FR" dirty="0"/>
              <a:t>des </a:t>
            </a:r>
            <a:r>
              <a:rPr lang="fr-FR" u="sng" dirty="0"/>
              <a:t>critères fonctionnels</a:t>
            </a:r>
            <a:r>
              <a:rPr lang="fr-FR" dirty="0"/>
              <a:t> avec :</a:t>
            </a:r>
          </a:p>
          <a:p>
            <a:pPr marL="0" indent="0">
              <a:buNone/>
            </a:pPr>
            <a:r>
              <a:rPr lang="fr-FR" dirty="0" smtClean="0"/>
              <a:t>	- </a:t>
            </a:r>
            <a:r>
              <a:rPr lang="fr-FR" dirty="0"/>
              <a:t>une détresse psychologique (souffrance psychique et/ou altération de la qualité de vie) ;</a:t>
            </a:r>
          </a:p>
          <a:p>
            <a:pPr marL="0" indent="0">
              <a:buNone/>
            </a:pPr>
            <a:r>
              <a:rPr lang="fr-FR" dirty="0" smtClean="0"/>
              <a:t>	- </a:t>
            </a:r>
            <a:r>
              <a:rPr lang="fr-FR" dirty="0"/>
              <a:t>et/ou une répercussion fonctionnelle et sociale (avec la notion de handicap).</a:t>
            </a:r>
          </a:p>
          <a:p>
            <a:r>
              <a:rPr lang="fr-FR" b="1" dirty="0"/>
              <a:t>Enfin, le diagnostic d’un trouble mental ne se pose définitivement qu’après avoir éliminé un diagnostic différentiel :</a:t>
            </a:r>
            <a:endParaRPr lang="fr-FR" dirty="0"/>
          </a:p>
          <a:p>
            <a:pPr marL="0" indent="0">
              <a:buNone/>
            </a:pPr>
            <a:r>
              <a:rPr lang="fr-FR" dirty="0" smtClean="0"/>
              <a:t>	</a:t>
            </a:r>
            <a:r>
              <a:rPr lang="fr-FR" dirty="0" smtClean="0"/>
              <a:t>Le </a:t>
            </a:r>
            <a:r>
              <a:rPr lang="fr-FR" dirty="0"/>
              <a:t>diagnostic en psychiatrie est clinique. Par contre, </a:t>
            </a:r>
            <a:r>
              <a:rPr lang="fr-FR" b="1" dirty="0"/>
              <a:t>l’élimination d’un diagnostic différentiel lié à une substance ou à une pathologie médicale non psychiatrique peut nécessiter des examens complémentaires.</a:t>
            </a:r>
          </a:p>
        </p:txBody>
      </p:sp>
    </p:spTree>
    <p:extLst>
      <p:ext uri="{BB962C8B-B14F-4D97-AF65-F5344CB8AC3E}">
        <p14:creationId xmlns:p14="http://schemas.microsoft.com/office/powerpoint/2010/main" val="2413015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5. Les facteurs de risque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u="sng" dirty="0" smtClean="0"/>
              <a:t>Un </a:t>
            </a:r>
            <a:r>
              <a:rPr lang="fr-FR" u="sng" dirty="0"/>
              <a:t>facteur de risque</a:t>
            </a:r>
            <a:r>
              <a:rPr lang="fr-FR" dirty="0"/>
              <a:t> </a:t>
            </a:r>
            <a:endParaRPr lang="fr-FR" dirty="0" smtClean="0"/>
          </a:p>
          <a:p>
            <a:r>
              <a:rPr lang="fr-FR" dirty="0" smtClean="0"/>
              <a:t>Un </a:t>
            </a:r>
            <a:r>
              <a:rPr lang="fr-FR" u="sng" dirty="0"/>
              <a:t>facteur de vulnérabilité</a:t>
            </a:r>
            <a:r>
              <a:rPr lang="fr-FR" dirty="0"/>
              <a:t> </a:t>
            </a:r>
            <a:endParaRPr lang="fr-FR" dirty="0" smtClean="0"/>
          </a:p>
          <a:p>
            <a:r>
              <a:rPr lang="fr-FR" dirty="0" smtClean="0"/>
              <a:t>Un </a:t>
            </a:r>
            <a:r>
              <a:rPr lang="fr-FR" u="sng" dirty="0"/>
              <a:t>facteur de </a:t>
            </a:r>
            <a:r>
              <a:rPr lang="fr-FR" u="sng" dirty="0" smtClean="0"/>
              <a:t>stress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1436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6. Les diagnostics différentiels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5709" y="2355274"/>
            <a:ext cx="5514109" cy="4285672"/>
          </a:xfrm>
        </p:spPr>
        <p:txBody>
          <a:bodyPr>
            <a:noAutofit/>
          </a:bodyPr>
          <a:lstStyle/>
          <a:p>
            <a:r>
              <a:rPr lang="fr-FR" sz="1400" dirty="0" smtClean="0"/>
              <a:t>Des </a:t>
            </a:r>
            <a:r>
              <a:rPr lang="fr-FR" sz="1400" b="1" dirty="0"/>
              <a:t>examens complémentaires </a:t>
            </a:r>
            <a:r>
              <a:rPr lang="fr-FR" sz="1400" dirty="0"/>
              <a:t>permettent d’éliminer un diagnostic différentiel non psychiatrique. Il </a:t>
            </a:r>
            <a:r>
              <a:rPr lang="fr-FR" sz="1400" dirty="0" smtClean="0"/>
              <a:t>s’agit:</a:t>
            </a:r>
          </a:p>
          <a:p>
            <a:r>
              <a:rPr lang="fr-FR" sz="1400" dirty="0" smtClean="0"/>
              <a:t> </a:t>
            </a:r>
            <a:r>
              <a:rPr lang="fr-FR" sz="1400" dirty="0"/>
              <a:t>d’un </a:t>
            </a:r>
            <a:r>
              <a:rPr lang="fr-FR" sz="1400" b="1" dirty="0"/>
              <a:t>bilan biologique </a:t>
            </a:r>
            <a:r>
              <a:rPr lang="fr-FR" sz="1400" dirty="0"/>
              <a:t>standard, </a:t>
            </a:r>
            <a:endParaRPr lang="fr-FR" sz="1400" dirty="0" smtClean="0"/>
          </a:p>
          <a:p>
            <a:r>
              <a:rPr lang="fr-FR" sz="1400" dirty="0" smtClean="0"/>
              <a:t>d’une </a:t>
            </a:r>
            <a:r>
              <a:rPr lang="fr-FR" sz="1400" dirty="0"/>
              <a:t>recherche de </a:t>
            </a:r>
            <a:r>
              <a:rPr lang="fr-FR" sz="1400" b="1" dirty="0"/>
              <a:t>toxiques urinaires </a:t>
            </a:r>
            <a:r>
              <a:rPr lang="fr-FR" sz="1400" dirty="0"/>
              <a:t>et </a:t>
            </a:r>
            <a:endParaRPr lang="fr-FR" sz="1400" dirty="0" smtClean="0"/>
          </a:p>
          <a:p>
            <a:r>
              <a:rPr lang="fr-FR" sz="1400" dirty="0" smtClean="0"/>
              <a:t>d’une </a:t>
            </a:r>
            <a:r>
              <a:rPr lang="fr-FR" sz="1400" dirty="0"/>
              <a:t>imagerie </a:t>
            </a:r>
            <a:r>
              <a:rPr lang="fr-FR" sz="1400" b="1" dirty="0"/>
              <a:t>cérébrale (au mieux une IRM</a:t>
            </a:r>
            <a:r>
              <a:rPr lang="fr-FR" sz="1400" b="1" dirty="0" smtClean="0"/>
              <a:t>)</a:t>
            </a:r>
          </a:p>
          <a:p>
            <a:r>
              <a:rPr lang="fr-FR" sz="1400" b="1" dirty="0" smtClean="0"/>
              <a:t>Autres</a:t>
            </a:r>
            <a:endParaRPr lang="fr-FR" sz="1400" dirty="0" smtClean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08712" y="2281382"/>
            <a:ext cx="5724670" cy="4359563"/>
          </a:xfrm>
        </p:spPr>
        <p:txBody>
          <a:bodyPr>
            <a:normAutofit fontScale="92500" lnSpcReduction="20000"/>
          </a:bodyPr>
          <a:lstStyle/>
          <a:p>
            <a:r>
              <a:rPr lang="fr-FR" b="1" dirty="0" smtClean="0"/>
              <a:t>Neurologiques</a:t>
            </a:r>
            <a:r>
              <a:rPr lang="fr-FR" dirty="0" smtClean="0"/>
              <a:t> </a:t>
            </a:r>
            <a:endParaRPr lang="fr-FR" dirty="0"/>
          </a:p>
          <a:p>
            <a:r>
              <a:rPr lang="fr-FR" b="1" dirty="0" smtClean="0"/>
              <a:t>Endocriniennes </a:t>
            </a:r>
          </a:p>
          <a:p>
            <a:r>
              <a:rPr lang="fr-FR" b="1" dirty="0" smtClean="0"/>
              <a:t>Métaboliques </a:t>
            </a:r>
          </a:p>
          <a:p>
            <a:r>
              <a:rPr lang="fr-FR" b="1" dirty="0" smtClean="0"/>
              <a:t>Infectieuses</a:t>
            </a:r>
            <a:r>
              <a:rPr lang="fr-FR" dirty="0" smtClean="0"/>
              <a:t> </a:t>
            </a:r>
            <a:endParaRPr lang="fr-FR" dirty="0"/>
          </a:p>
          <a:p>
            <a:r>
              <a:rPr lang="fr-FR" b="1" dirty="0"/>
              <a:t>Iatrogénie</a:t>
            </a:r>
          </a:p>
          <a:p>
            <a:r>
              <a:rPr lang="fr-FR" dirty="0"/>
              <a:t>Intoxication par une </a:t>
            </a:r>
            <a:r>
              <a:rPr lang="fr-FR" b="1" dirty="0"/>
              <a:t>substance psychoactive</a:t>
            </a:r>
          </a:p>
          <a:p>
            <a:r>
              <a:rPr lang="fr-FR" dirty="0"/>
              <a:t>Intoxication </a:t>
            </a:r>
            <a:r>
              <a:rPr lang="fr-FR" b="1" dirty="0"/>
              <a:t>aiguë ou chronique au cannabis.</a:t>
            </a:r>
          </a:p>
          <a:p>
            <a:r>
              <a:rPr lang="fr-FR" dirty="0"/>
              <a:t>Symptômes liés à l’intoxication par</a:t>
            </a:r>
            <a:r>
              <a:rPr lang="fr-FR" b="1" dirty="0"/>
              <a:t> amphétaminiques </a:t>
            </a:r>
            <a:r>
              <a:rPr lang="fr-FR" dirty="0"/>
              <a:t>et autres (anticholinergiques, LSD, </a:t>
            </a:r>
            <a:r>
              <a:rPr lang="fr-FR" dirty="0" err="1" smtClean="0"/>
              <a:t>kétamine,etc</a:t>
            </a:r>
            <a:r>
              <a:rPr lang="fr-FR" dirty="0"/>
              <a:t>.)</a:t>
            </a:r>
          </a:p>
          <a:p>
            <a:pPr marL="0" indent="0">
              <a:buNone/>
            </a:pPr>
            <a:r>
              <a:rPr lang="fr-FR" dirty="0"/>
              <a:t> </a:t>
            </a:r>
          </a:p>
          <a:p>
            <a:r>
              <a:rPr lang="fr-FR" b="1" dirty="0"/>
              <a:t>Au minimum un examen somatique est nécessaire (+Imagerie) : au 1 er épisode, et à tout changement clinique pour  des symptômes connus.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8795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7. </a:t>
            </a:r>
            <a:r>
              <a:rPr lang="fr-FR" b="1" dirty="0"/>
              <a:t>Orientation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Urgence </a:t>
            </a:r>
            <a:r>
              <a:rPr lang="fr-FR" dirty="0"/>
              <a:t>ou non</a:t>
            </a:r>
          </a:p>
          <a:p>
            <a:r>
              <a:rPr lang="fr-FR" dirty="0"/>
              <a:t>Suivi ou non</a:t>
            </a:r>
          </a:p>
          <a:p>
            <a:r>
              <a:rPr lang="fr-FR" dirty="0"/>
              <a:t>Liberal ou institutionnel</a:t>
            </a:r>
          </a:p>
          <a:p>
            <a:r>
              <a:rPr lang="fr-FR" dirty="0"/>
              <a:t>Médical (psychiatre/ médecin traitant) ou psychologique</a:t>
            </a:r>
          </a:p>
        </p:txBody>
      </p:sp>
    </p:spTree>
    <p:extLst>
      <p:ext uri="{BB962C8B-B14F-4D97-AF65-F5344CB8AC3E}">
        <p14:creationId xmlns:p14="http://schemas.microsoft.com/office/powerpoint/2010/main" val="189286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irection Ion">
  <a:themeElements>
    <a:clrScheme name="Direction 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Direction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irection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35</TotalTime>
  <Words>455</Words>
  <Application>Microsoft Office PowerPoint</Application>
  <PresentationFormat>Grand écran</PresentationFormat>
  <Paragraphs>70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Wingdings 3</vt:lpstr>
      <vt:lpstr>Direction Ion</vt:lpstr>
      <vt:lpstr>Démarche diagnostique en psychiatrie</vt:lpstr>
      <vt:lpstr>1. Définition</vt:lpstr>
      <vt:lpstr>2. De la séméiologie au trouble </vt:lpstr>
      <vt:lpstr>Les domaines sémiologiques de l’examen clinique psychiatrique </vt:lpstr>
      <vt:lpstr>3. La prise en compte du contexte </vt:lpstr>
      <vt:lpstr>4. Les critères pour définir un trouble mental </vt:lpstr>
      <vt:lpstr>5. Les facteurs de risque  </vt:lpstr>
      <vt:lpstr>6. Les diagnostics différentiels </vt:lpstr>
      <vt:lpstr>7. Orientation </vt:lpstr>
    </vt:vector>
  </TitlesOfParts>
  <Company>CH Le Vinatier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Démarche diagnostique en psychiatrie</dc:title>
  <dc:creator>DAUTREY Mélanie</dc:creator>
  <cp:lastModifiedBy>DAUTREY Mélanie</cp:lastModifiedBy>
  <cp:revision>15</cp:revision>
  <dcterms:created xsi:type="dcterms:W3CDTF">2024-04-29T09:51:07Z</dcterms:created>
  <dcterms:modified xsi:type="dcterms:W3CDTF">2025-01-14T20:02:53Z</dcterms:modified>
</cp:coreProperties>
</file>