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sldIdLst>
    <p:sldId id="256" r:id="rId2"/>
    <p:sldId id="257" r:id="rId3"/>
    <p:sldId id="264" r:id="rId4"/>
    <p:sldId id="266" r:id="rId5"/>
    <p:sldId id="258" r:id="rId6"/>
    <p:sldId id="268" r:id="rId7"/>
    <p:sldId id="259" r:id="rId8"/>
    <p:sldId id="269" r:id="rId9"/>
    <p:sldId id="270" r:id="rId10"/>
    <p:sldId id="356" r:id="rId11"/>
    <p:sldId id="360" r:id="rId12"/>
    <p:sldId id="355" r:id="rId13"/>
    <p:sldId id="271" r:id="rId14"/>
    <p:sldId id="319" r:id="rId15"/>
    <p:sldId id="273" r:id="rId16"/>
    <p:sldId id="275" r:id="rId17"/>
    <p:sldId id="366" r:id="rId18"/>
    <p:sldId id="361" r:id="rId19"/>
    <p:sldId id="274" r:id="rId20"/>
    <p:sldId id="276" r:id="rId21"/>
    <p:sldId id="277" r:id="rId22"/>
    <p:sldId id="278" r:id="rId23"/>
    <p:sldId id="280" r:id="rId24"/>
    <p:sldId id="281" r:id="rId25"/>
    <p:sldId id="282" r:id="rId26"/>
    <p:sldId id="279" r:id="rId27"/>
    <p:sldId id="367" r:id="rId28"/>
    <p:sldId id="368" r:id="rId29"/>
    <p:sldId id="369" r:id="rId30"/>
    <p:sldId id="318" r:id="rId31"/>
    <p:sldId id="283" r:id="rId32"/>
    <p:sldId id="284" r:id="rId33"/>
    <p:sldId id="285" r:id="rId34"/>
    <p:sldId id="287" r:id="rId35"/>
    <p:sldId id="288" r:id="rId36"/>
    <p:sldId id="289" r:id="rId37"/>
    <p:sldId id="290" r:id="rId38"/>
    <p:sldId id="291" r:id="rId39"/>
    <p:sldId id="286" r:id="rId40"/>
    <p:sldId id="261" r:id="rId41"/>
    <p:sldId id="292" r:id="rId42"/>
    <p:sldId id="293" r:id="rId43"/>
    <p:sldId id="407" r:id="rId44"/>
    <p:sldId id="297" r:id="rId45"/>
    <p:sldId id="314" r:id="rId46"/>
    <p:sldId id="298" r:id="rId47"/>
    <p:sldId id="352" r:id="rId48"/>
    <p:sldId id="316" r:id="rId49"/>
    <p:sldId id="299" r:id="rId50"/>
    <p:sldId id="353" r:id="rId51"/>
    <p:sldId id="354" r:id="rId52"/>
    <p:sldId id="300" r:id="rId53"/>
    <p:sldId id="351" r:id="rId54"/>
    <p:sldId id="409" r:id="rId55"/>
    <p:sldId id="296" r:id="rId56"/>
    <p:sldId id="408" r:id="rId57"/>
    <p:sldId id="260" r:id="rId58"/>
    <p:sldId id="302" r:id="rId59"/>
    <p:sldId id="303" r:id="rId60"/>
    <p:sldId id="306" r:id="rId61"/>
    <p:sldId id="304" r:id="rId62"/>
    <p:sldId id="305" r:id="rId63"/>
    <p:sldId id="301" r:id="rId64"/>
    <p:sldId id="307" r:id="rId65"/>
    <p:sldId id="308" r:id="rId66"/>
    <p:sldId id="311" r:id="rId67"/>
    <p:sldId id="310" r:id="rId68"/>
    <p:sldId id="309" r:id="rId69"/>
    <p:sldId id="312" r:id="rId70"/>
    <p:sldId id="323" r:id="rId71"/>
    <p:sldId id="313" r:id="rId72"/>
    <p:sldId id="320" r:id="rId73"/>
    <p:sldId id="321" r:id="rId74"/>
    <p:sldId id="410" r:id="rId75"/>
    <p:sldId id="322" r:id="rId76"/>
    <p:sldId id="263" r:id="rId77"/>
    <p:sldId id="325" r:id="rId78"/>
    <p:sldId id="262" r:id="rId79"/>
    <p:sldId id="324" r:id="rId80"/>
    <p:sldId id="326" r:id="rId81"/>
    <p:sldId id="327" r:id="rId82"/>
    <p:sldId id="331" r:id="rId83"/>
    <p:sldId id="328" r:id="rId84"/>
    <p:sldId id="329" r:id="rId85"/>
    <p:sldId id="330" r:id="rId86"/>
    <p:sldId id="341" r:id="rId87"/>
    <p:sldId id="342" r:id="rId88"/>
    <p:sldId id="343" r:id="rId89"/>
    <p:sldId id="344" r:id="rId90"/>
    <p:sldId id="345" r:id="rId91"/>
    <p:sldId id="346" r:id="rId92"/>
    <p:sldId id="347" r:id="rId93"/>
    <p:sldId id="332" r:id="rId94"/>
    <p:sldId id="333" r:id="rId95"/>
    <p:sldId id="334" r:id="rId96"/>
    <p:sldId id="363" r:id="rId97"/>
    <p:sldId id="362" r:id="rId98"/>
    <p:sldId id="364" r:id="rId99"/>
    <p:sldId id="365" r:id="rId100"/>
    <p:sldId id="412" r:id="rId101"/>
    <p:sldId id="335" r:id="rId102"/>
    <p:sldId id="411" r:id="rId103"/>
    <p:sldId id="337" r:id="rId104"/>
    <p:sldId id="338" r:id="rId105"/>
    <p:sldId id="336" r:id="rId106"/>
    <p:sldId id="339" r:id="rId107"/>
    <p:sldId id="402" r:id="rId108"/>
    <p:sldId id="403" r:id="rId109"/>
    <p:sldId id="401"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4" r:id="rId123"/>
    <p:sldId id="385" r:id="rId124"/>
    <p:sldId id="386" r:id="rId125"/>
    <p:sldId id="388" r:id="rId126"/>
    <p:sldId id="389" r:id="rId127"/>
    <p:sldId id="390" r:id="rId128"/>
    <p:sldId id="391" r:id="rId129"/>
    <p:sldId id="392" r:id="rId130"/>
    <p:sldId id="393" r:id="rId131"/>
    <p:sldId id="395" r:id="rId132"/>
    <p:sldId id="396" r:id="rId133"/>
    <p:sldId id="397" r:id="rId134"/>
    <p:sldId id="406" r:id="rId135"/>
    <p:sldId id="404" r:id="rId136"/>
    <p:sldId id="405" r:id="rId137"/>
    <p:sldId id="370" r:id="rId138"/>
    <p:sldId id="398" r:id="rId1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37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213EF-7999-334D-842A-F27C40C4A111}" type="datetimeFigureOut">
              <a:rPr lang="fr-FR" smtClean="0"/>
              <a:t>04/02/25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82ED0A-D98D-834D-902B-ACD1FD089755}" type="slidenum">
              <a:rPr lang="fr-FR" smtClean="0"/>
              <a:t>‹#›</a:t>
            </a:fld>
            <a:endParaRPr lang="fr-FR"/>
          </a:p>
        </p:txBody>
      </p:sp>
    </p:spTree>
    <p:extLst>
      <p:ext uri="{BB962C8B-B14F-4D97-AF65-F5344CB8AC3E}">
        <p14:creationId xmlns:p14="http://schemas.microsoft.com/office/powerpoint/2010/main" val="22918588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dirty="0" smtClean="0"/>
              <a:t>: Historique : </a:t>
            </a:r>
          </a:p>
          <a:p>
            <a:pPr lvl="1"/>
            <a:r>
              <a:rPr lang="fr-FR" dirty="0" smtClean="0"/>
              <a:t>Missions </a:t>
            </a:r>
          </a:p>
          <a:p>
            <a:pPr lvl="1"/>
            <a:r>
              <a:rPr lang="fr-FR" dirty="0" smtClean="0"/>
              <a:t>Membre</a:t>
            </a:r>
          </a:p>
          <a:p>
            <a:endParaRPr lang="fr-FR" dirty="0"/>
          </a:p>
        </p:txBody>
      </p:sp>
      <p:sp>
        <p:nvSpPr>
          <p:cNvPr id="4" name="Espace réservé du numéro de diapositive 3"/>
          <p:cNvSpPr>
            <a:spLocks noGrp="1"/>
          </p:cNvSpPr>
          <p:nvPr>
            <p:ph type="sldNum" sz="quarter" idx="10"/>
          </p:nvPr>
        </p:nvSpPr>
        <p:spPr/>
        <p:txBody>
          <a:bodyPr/>
          <a:lstStyle/>
          <a:p>
            <a:fld id="{0F82ED0A-D98D-834D-902B-ACD1FD089755}" type="slidenum">
              <a:rPr lang="fr-FR" smtClean="0"/>
              <a:t>19</a:t>
            </a:fld>
            <a:endParaRPr lang="fr-FR"/>
          </a:p>
        </p:txBody>
      </p:sp>
    </p:spTree>
    <p:extLst>
      <p:ext uri="{BB962C8B-B14F-4D97-AF65-F5344CB8AC3E}">
        <p14:creationId xmlns:p14="http://schemas.microsoft.com/office/powerpoint/2010/main" val="5922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F82ED0A-D98D-834D-902B-ACD1FD089755}" type="slidenum">
              <a:rPr lang="fr-FR" smtClean="0"/>
              <a:t>108</a:t>
            </a:fld>
            <a:endParaRPr lang="fr-FR"/>
          </a:p>
        </p:txBody>
      </p:sp>
    </p:spTree>
    <p:extLst>
      <p:ext uri="{BB962C8B-B14F-4D97-AF65-F5344CB8AC3E}">
        <p14:creationId xmlns:p14="http://schemas.microsoft.com/office/powerpoint/2010/main" val="393555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2E903F90-65BE-4CBA-80DC-E7BF73F62493}" type="datetimeFigureOut">
              <a:rPr lang="fr-FR" smtClean="0"/>
              <a:t>04/02/25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14261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E903F90-65BE-4CBA-80DC-E7BF73F62493}" type="datetimeFigureOut">
              <a:rPr lang="fr-FR" smtClean="0"/>
              <a:t>04/02/25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80333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E903F90-65BE-4CBA-80DC-E7BF73F62493}" type="datetimeFigureOut">
              <a:rPr lang="fr-FR" smtClean="0"/>
              <a:t>04/02/25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3446055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E903F90-65BE-4CBA-80DC-E7BF73F62493}" type="datetimeFigureOut">
              <a:rPr lang="fr-FR" smtClean="0"/>
              <a:t>04/02/25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407544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E903F90-65BE-4CBA-80DC-E7BF73F62493}" type="datetimeFigureOut">
              <a:rPr lang="fr-FR" smtClean="0"/>
              <a:t>04/02/25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721626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E903F90-65BE-4CBA-80DC-E7BF73F62493}" type="datetimeFigureOut">
              <a:rPr lang="fr-FR" smtClean="0"/>
              <a:t>04/02/25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388706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E903F90-65BE-4CBA-80DC-E7BF73F62493}" type="datetimeFigureOut">
              <a:rPr lang="fr-FR" smtClean="0"/>
              <a:t>04/02/25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369426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E903F90-65BE-4CBA-80DC-E7BF73F62493}" type="datetimeFigureOut">
              <a:rPr lang="fr-FR" smtClean="0"/>
              <a:t>04/02/25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163520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E903F90-65BE-4CBA-80DC-E7BF73F62493}" type="datetimeFigureOut">
              <a:rPr lang="fr-FR" smtClean="0"/>
              <a:t>04/02/25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242115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E903F90-65BE-4CBA-80DC-E7BF73F62493}" type="datetimeFigureOut">
              <a:rPr lang="fr-FR" smtClean="0"/>
              <a:t>04/02/25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2207678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E903F90-65BE-4CBA-80DC-E7BF73F62493}" type="datetimeFigureOut">
              <a:rPr lang="fr-FR" smtClean="0"/>
              <a:t>04/02/25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E0CB2B-9EA9-4A0E-A725-BCDB2EB494F6}" type="slidenum">
              <a:rPr lang="fr-FR" smtClean="0"/>
              <a:t>‹#›</a:t>
            </a:fld>
            <a:endParaRPr lang="fr-FR"/>
          </a:p>
        </p:txBody>
      </p:sp>
    </p:spTree>
    <p:extLst>
      <p:ext uri="{BB962C8B-B14F-4D97-AF65-F5344CB8AC3E}">
        <p14:creationId xmlns:p14="http://schemas.microsoft.com/office/powerpoint/2010/main" val="2625244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03F90-65BE-4CBA-80DC-E7BF73F62493}" type="datetimeFigureOut">
              <a:rPr lang="fr-FR" smtClean="0"/>
              <a:t>04/02/25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0CB2B-9EA9-4A0E-A725-BCDB2EB494F6}" type="slidenum">
              <a:rPr lang="fr-FR" smtClean="0"/>
              <a:t>‹#›</a:t>
            </a:fld>
            <a:endParaRPr lang="fr-FR"/>
          </a:p>
        </p:txBody>
      </p:sp>
    </p:spTree>
    <p:extLst>
      <p:ext uri="{BB962C8B-B14F-4D97-AF65-F5344CB8AC3E}">
        <p14:creationId xmlns:p14="http://schemas.microsoft.com/office/powerpoint/2010/main" val="289454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rouvetonparasport.france-paralympique.f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hotos.app.goo.gl/uZADUJAYRSfY7BESA" TargetMode="External"/><Relationship Id="rId3" Type="http://schemas.openxmlformats.org/officeDocument/2006/relationships/hyperlink" Target="https://photos.app.goo.gl/hEigPY3vB4RmeLqa9"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PARA SPORT</a:t>
            </a: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42026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84784"/>
            <a:ext cx="6528726" cy="3672408"/>
          </a:xfrm>
        </p:spPr>
      </p:pic>
      <p:pic>
        <p:nvPicPr>
          <p:cNvPr id="1026" name="Picture 2" descr="Ficheiro:Sir Ludwig Guttmann.jpg – Wikipédia, a enciclopédia liv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556792"/>
            <a:ext cx="2020441" cy="358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38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Ricardo-ten-Argiles.jpg"/>
          <p:cNvPicPr>
            <a:picLocks noGrp="1" noChangeAspect="1"/>
          </p:cNvPicPr>
          <p:nvPr>
            <p:ph idx="1"/>
          </p:nvPr>
        </p:nvPicPr>
        <p:blipFill>
          <a:blip r:embed="rId2" cstate="print">
            <a:extLst>
              <a:ext uri="{28A0092B-C50C-407E-A947-70E740481C1C}">
                <a14:useLocalDpi xmlns:a14="http://schemas.microsoft.com/office/drawing/2010/main" val="0"/>
              </a:ext>
            </a:extLst>
          </a:blip>
          <a:srcRect t="8691" b="8691"/>
          <a:stretch>
            <a:fillRect/>
          </a:stretch>
        </p:blipFill>
        <p:spPr/>
      </p:pic>
    </p:spTree>
    <p:extLst>
      <p:ext uri="{BB962C8B-B14F-4D97-AF65-F5344CB8AC3E}">
        <p14:creationId xmlns:p14="http://schemas.microsoft.com/office/powerpoint/2010/main" val="28286829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a:bodyPr>
          <a:lstStyle/>
          <a:p>
            <a:r>
              <a:rPr lang="fr-FR" dirty="0" smtClean="0"/>
              <a:t>Lame de course</a:t>
            </a:r>
          </a:p>
          <a:p>
            <a:endParaRPr lang="fr-FR" dirty="0"/>
          </a:p>
          <a:p>
            <a:pPr marL="0" indent="0">
              <a:buNone/>
            </a:pPr>
            <a:r>
              <a:rPr lang="fr-FR" dirty="0" smtClean="0"/>
              <a:t> </a:t>
            </a:r>
            <a:endParaRPr lang="fr-FR" dirty="0"/>
          </a:p>
          <a:p>
            <a:pPr>
              <a:buFontTx/>
              <a:buChar char="-"/>
            </a:pPr>
            <a:endParaRPr lang="fr-FR" dirty="0" smtClean="0"/>
          </a:p>
          <a:p>
            <a:pPr marL="0" indent="0">
              <a:buNone/>
            </a:pPr>
            <a:endParaRPr lang="fr-FR" dirty="0"/>
          </a:p>
        </p:txBody>
      </p:sp>
      <p:pic>
        <p:nvPicPr>
          <p:cNvPr id="4" name="Image 3" desc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13" y="2060848"/>
            <a:ext cx="6965643" cy="4601926"/>
          </a:xfrm>
          <a:prstGeom prst="rect">
            <a:avLst/>
          </a:prstGeom>
        </p:spPr>
      </p:pic>
    </p:spTree>
    <p:extLst>
      <p:ext uri="{BB962C8B-B14F-4D97-AF65-F5344CB8AC3E}">
        <p14:creationId xmlns:p14="http://schemas.microsoft.com/office/powerpoint/2010/main" val="49645764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vélo.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205316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fontScale="92500" lnSpcReduction="10000"/>
          </a:bodyPr>
          <a:lstStyle/>
          <a:p>
            <a:r>
              <a:rPr lang="fr-FR" b="1" u="sng" dirty="0" smtClean="0"/>
              <a:t>Le Kinésithérapeute </a:t>
            </a:r>
            <a:r>
              <a:rPr lang="fr-FR" dirty="0" smtClean="0"/>
              <a:t>: </a:t>
            </a:r>
            <a:endParaRPr lang="fr-FR" dirty="0"/>
          </a:p>
          <a:p>
            <a:pPr lvl="1"/>
            <a:r>
              <a:rPr lang="fr-FR" dirty="0" smtClean="0"/>
              <a:t>Bilan kinésithérapique : </a:t>
            </a:r>
          </a:p>
          <a:p>
            <a:pPr lvl="2"/>
            <a:r>
              <a:rPr lang="fr-FR" dirty="0" smtClean="0"/>
              <a:t>neuro moteur (amplitude articulaire, force motrice, </a:t>
            </a:r>
            <a:r>
              <a:rPr lang="fr-FR" dirty="0" err="1" smtClean="0"/>
              <a:t>spaticité</a:t>
            </a:r>
            <a:r>
              <a:rPr lang="fr-FR" dirty="0" smtClean="0"/>
              <a:t>) / d’équilibre)</a:t>
            </a:r>
          </a:p>
          <a:p>
            <a:pPr lvl="2"/>
            <a:r>
              <a:rPr lang="fr-FR" dirty="0" smtClean="0"/>
              <a:t>Équilibre (berg, EPA, EPD)</a:t>
            </a:r>
          </a:p>
          <a:p>
            <a:pPr lvl="2"/>
            <a:r>
              <a:rPr lang="fr-FR" dirty="0" smtClean="0"/>
              <a:t>Douleur, état cutanée (moignon)</a:t>
            </a:r>
          </a:p>
          <a:p>
            <a:pPr lvl="2"/>
            <a:r>
              <a:rPr lang="fr-FR" dirty="0" smtClean="0"/>
              <a:t>Trouble de la verticalité </a:t>
            </a:r>
            <a:endParaRPr lang="fr-FR" dirty="0"/>
          </a:p>
          <a:p>
            <a:pPr lvl="2"/>
            <a:r>
              <a:rPr lang="fr-FR" dirty="0" smtClean="0"/>
              <a:t>Bilan de référence </a:t>
            </a:r>
          </a:p>
          <a:p>
            <a:pPr lvl="1"/>
            <a:r>
              <a:rPr lang="fr-FR" dirty="0" smtClean="0"/>
              <a:t>Aide à l’orientation au type de pratique sportive (Vélo 2 roue ? Tricycle?  Vélo Assis?)</a:t>
            </a:r>
          </a:p>
          <a:p>
            <a:pPr lvl="1"/>
            <a:r>
              <a:rPr lang="fr-FR" dirty="0" smtClean="0"/>
              <a:t>Interaction avec l’ensemble des intervenants </a:t>
            </a:r>
          </a:p>
          <a:p>
            <a:pPr lvl="1"/>
            <a:endParaRPr lang="fr-FR" dirty="0" smtClean="0"/>
          </a:p>
        </p:txBody>
      </p:sp>
    </p:spTree>
    <p:extLst>
      <p:ext uri="{BB962C8B-B14F-4D97-AF65-F5344CB8AC3E}">
        <p14:creationId xmlns:p14="http://schemas.microsoft.com/office/powerpoint/2010/main" val="19865170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lstStyle/>
          <a:p>
            <a:r>
              <a:rPr lang="fr-FR" b="1" u="sng" dirty="0" smtClean="0"/>
              <a:t>Neuropsychologue </a:t>
            </a:r>
            <a:endParaRPr lang="fr-FR" b="1" u="sng" dirty="0"/>
          </a:p>
          <a:p>
            <a:pPr lvl="1"/>
            <a:r>
              <a:rPr lang="fr-FR" dirty="0" smtClean="0"/>
              <a:t>État des troubles des fonctions supérieures </a:t>
            </a:r>
          </a:p>
          <a:p>
            <a:pPr lvl="2"/>
            <a:r>
              <a:rPr lang="fr-FR" dirty="0" smtClean="0"/>
              <a:t>Gestion physique d’une course </a:t>
            </a:r>
          </a:p>
          <a:p>
            <a:pPr lvl="2"/>
            <a:r>
              <a:rPr lang="fr-FR" dirty="0" smtClean="0"/>
              <a:t>Compréhension des tactiques (course, match d’équipe)</a:t>
            </a:r>
          </a:p>
          <a:p>
            <a:pPr lvl="2"/>
            <a:r>
              <a:rPr lang="fr-FR" dirty="0" smtClean="0"/>
              <a:t>Mémoire : capacité d’apprentissage, long terme </a:t>
            </a:r>
          </a:p>
          <a:p>
            <a:pPr lvl="1"/>
            <a:r>
              <a:rPr lang="fr-FR" dirty="0" smtClean="0"/>
              <a:t>Cognition sociale</a:t>
            </a:r>
          </a:p>
          <a:p>
            <a:pPr lvl="2"/>
            <a:r>
              <a:rPr lang="fr-FR" dirty="0" smtClean="0"/>
              <a:t>Interaction avec autrui </a:t>
            </a:r>
          </a:p>
          <a:p>
            <a:pPr lvl="2"/>
            <a:r>
              <a:rPr lang="fr-FR" dirty="0" smtClean="0"/>
              <a:t>Empathie cognitive et émotionnelle </a:t>
            </a:r>
          </a:p>
          <a:p>
            <a:pPr lvl="2"/>
            <a:endParaRPr lang="fr-FR" dirty="0" smtClean="0"/>
          </a:p>
        </p:txBody>
      </p:sp>
    </p:spTree>
    <p:extLst>
      <p:ext uri="{BB962C8B-B14F-4D97-AF65-F5344CB8AC3E}">
        <p14:creationId xmlns:p14="http://schemas.microsoft.com/office/powerpoint/2010/main" val="13941953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fontScale="92500"/>
          </a:bodyPr>
          <a:lstStyle/>
          <a:p>
            <a:pPr marL="0" indent="0">
              <a:buNone/>
            </a:pPr>
            <a:r>
              <a:rPr lang="fr-FR" b="1" u="sng" dirty="0"/>
              <a:t>Objectif : </a:t>
            </a:r>
          </a:p>
          <a:p>
            <a:pPr>
              <a:buFontTx/>
              <a:buChar char="-"/>
            </a:pPr>
            <a:r>
              <a:rPr lang="fr-FR" dirty="0" smtClean="0"/>
              <a:t>Levé les freins et trouver des solutions à une APS </a:t>
            </a:r>
          </a:p>
          <a:p>
            <a:pPr>
              <a:buFontTx/>
              <a:buChar char="-"/>
            </a:pPr>
            <a:r>
              <a:rPr lang="fr-FR" dirty="0" smtClean="0"/>
              <a:t>Développer et entretenir les capacités physiques existantes pour améliorer / conserver son autonomie</a:t>
            </a:r>
          </a:p>
          <a:p>
            <a:pPr>
              <a:buFontTx/>
              <a:buChar char="-"/>
            </a:pPr>
            <a:r>
              <a:rPr lang="fr-FR" dirty="0" smtClean="0"/>
              <a:t>Prévention Primaire et Secondaire médical</a:t>
            </a:r>
            <a:endParaRPr lang="fr-FR" dirty="0"/>
          </a:p>
          <a:p>
            <a:pPr>
              <a:buFontTx/>
              <a:buChar char="-"/>
            </a:pPr>
            <a:r>
              <a:rPr lang="fr-FR" dirty="0"/>
              <a:t>Sécurité </a:t>
            </a:r>
            <a:r>
              <a:rPr lang="fr-FR" dirty="0" smtClean="0"/>
              <a:t>et Confort dans la pratique </a:t>
            </a:r>
            <a:endParaRPr lang="fr-FR" dirty="0"/>
          </a:p>
          <a:p>
            <a:pPr>
              <a:buFontTx/>
              <a:buChar char="-"/>
            </a:pPr>
            <a:r>
              <a:rPr lang="fr-FR" dirty="0"/>
              <a:t>Performance (quand celle </a:t>
            </a:r>
            <a:r>
              <a:rPr lang="mr-IN" dirty="0"/>
              <a:t>–</a:t>
            </a:r>
            <a:r>
              <a:rPr lang="fr-FR" dirty="0"/>
              <a:t> ci est recherchée)</a:t>
            </a:r>
          </a:p>
          <a:p>
            <a:endParaRPr lang="fr-FR" dirty="0"/>
          </a:p>
        </p:txBody>
      </p:sp>
    </p:spTree>
    <p:extLst>
      <p:ext uri="{BB962C8B-B14F-4D97-AF65-F5344CB8AC3E}">
        <p14:creationId xmlns:p14="http://schemas.microsoft.com/office/powerpoint/2010/main" val="1485352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lnSpcReduction="10000"/>
          </a:bodyPr>
          <a:lstStyle/>
          <a:p>
            <a:r>
              <a:rPr lang="fr-FR" b="1" u="sng" dirty="0" smtClean="0"/>
              <a:t>Exemple</a:t>
            </a:r>
            <a:r>
              <a:rPr lang="fr-FR" dirty="0" smtClean="0"/>
              <a:t> : </a:t>
            </a:r>
          </a:p>
          <a:p>
            <a:pPr lvl="1"/>
            <a:r>
              <a:rPr lang="fr-FR" dirty="0" smtClean="0"/>
              <a:t>Institut de Santé </a:t>
            </a:r>
            <a:r>
              <a:rPr lang="fr-FR" dirty="0" err="1" smtClean="0"/>
              <a:t>Parasport</a:t>
            </a:r>
            <a:r>
              <a:rPr lang="fr-FR" dirty="0" smtClean="0"/>
              <a:t> Connecté (Garches)</a:t>
            </a:r>
          </a:p>
          <a:p>
            <a:pPr lvl="1"/>
            <a:r>
              <a:rPr lang="fr-FR" dirty="0" smtClean="0"/>
              <a:t>Pr François Genêt </a:t>
            </a:r>
          </a:p>
          <a:p>
            <a:pPr lvl="1"/>
            <a:r>
              <a:rPr lang="fr-FR" dirty="0" smtClean="0"/>
              <a:t>Plusieurs pôles : </a:t>
            </a:r>
          </a:p>
          <a:p>
            <a:pPr lvl="2"/>
            <a:r>
              <a:rPr lang="fr-FR" dirty="0" err="1" smtClean="0"/>
              <a:t>parasport</a:t>
            </a:r>
            <a:r>
              <a:rPr lang="fr-FR" dirty="0" smtClean="0"/>
              <a:t> santé : APS pour développer ou entretenir une autonomie </a:t>
            </a:r>
          </a:p>
          <a:p>
            <a:pPr lvl="2"/>
            <a:r>
              <a:rPr lang="fr-FR" dirty="0" err="1" smtClean="0"/>
              <a:t>Parasport</a:t>
            </a:r>
            <a:r>
              <a:rPr lang="fr-FR" dirty="0" smtClean="0"/>
              <a:t> loisirs : guider au choix et à la pratique d’une APS </a:t>
            </a:r>
          </a:p>
          <a:p>
            <a:pPr lvl="2"/>
            <a:r>
              <a:rPr lang="fr-FR" dirty="0" err="1" smtClean="0"/>
              <a:t>Parasport</a:t>
            </a:r>
            <a:r>
              <a:rPr lang="fr-FR" dirty="0" smtClean="0"/>
              <a:t> performance : réalisation d’un projet sportif </a:t>
            </a:r>
          </a:p>
          <a:p>
            <a:pPr lvl="1"/>
            <a:r>
              <a:rPr lang="fr-FR" dirty="0" smtClean="0"/>
              <a:t>Recherche </a:t>
            </a:r>
            <a:endParaRPr lang="fr-FR" dirty="0"/>
          </a:p>
        </p:txBody>
      </p:sp>
    </p:spTree>
    <p:extLst>
      <p:ext uri="{BB962C8B-B14F-4D97-AF65-F5344CB8AC3E}">
        <p14:creationId xmlns:p14="http://schemas.microsoft.com/office/powerpoint/2010/main" val="21727666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rcRect l="-82280" r="-82280"/>
          <a:stretch>
            <a:fillRect/>
          </a:stretch>
        </p:blipFill>
        <p:spPr>
          <a:xfrm>
            <a:off x="-881264" y="1268760"/>
            <a:ext cx="10162966" cy="5589240"/>
          </a:xfrm>
          <a:prstGeom prst="rect">
            <a:avLst/>
          </a:prstGeom>
        </p:spPr>
      </p:pic>
    </p:spTree>
    <p:extLst>
      <p:ext uri="{BB962C8B-B14F-4D97-AF65-F5344CB8AC3E}">
        <p14:creationId xmlns:p14="http://schemas.microsoft.com/office/powerpoint/2010/main" val="1205146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BM innervation.png"/>
          <p:cNvPicPr>
            <a:picLocks noGrp="1" noChangeAspect="1"/>
          </p:cNvPicPr>
          <p:nvPr>
            <p:ph idx="1"/>
          </p:nvPr>
        </p:nvPicPr>
        <p:blipFill>
          <a:blip r:embed="rId3">
            <a:extLst>
              <a:ext uri="{28A0092B-C50C-407E-A947-70E740481C1C}">
                <a14:useLocalDpi xmlns:a14="http://schemas.microsoft.com/office/drawing/2010/main" val="0"/>
              </a:ext>
            </a:extLst>
          </a:blip>
          <a:srcRect l="-72803" r="-72803"/>
          <a:stretch>
            <a:fillRect/>
          </a:stretch>
        </p:blipFill>
        <p:spPr>
          <a:xfrm>
            <a:off x="-1525959" y="0"/>
            <a:ext cx="11996026" cy="6597352"/>
          </a:xfrm>
        </p:spPr>
      </p:pic>
    </p:spTree>
    <p:extLst>
      <p:ext uri="{BB962C8B-B14F-4D97-AF65-F5344CB8AC3E}">
        <p14:creationId xmlns:p14="http://schemas.microsoft.com/office/powerpoint/2010/main" val="319426479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Prévention et blessures </a:t>
            </a:r>
            <a:endParaRPr lang="fr-FR" dirty="0"/>
          </a:p>
        </p:txBody>
      </p:sp>
      <p:sp>
        <p:nvSpPr>
          <p:cNvPr id="3" name="Espace réservé du contenu 2"/>
          <p:cNvSpPr>
            <a:spLocks noGrp="1"/>
          </p:cNvSpPr>
          <p:nvPr>
            <p:ph idx="1"/>
          </p:nvPr>
        </p:nvSpPr>
        <p:spPr/>
        <p:txBody>
          <a:bodyPr>
            <a:normAutofit fontScale="55000" lnSpcReduction="20000"/>
          </a:bodyPr>
          <a:lstStyle/>
          <a:p>
            <a:pPr marL="457200" lvl="1" indent="0">
              <a:buNone/>
            </a:pPr>
            <a:endParaRPr lang="fr-FR" dirty="0"/>
          </a:p>
          <a:p>
            <a:pPr marL="971550" lvl="1" indent="-514350">
              <a:buAutoNum type="arabicParenR"/>
            </a:pPr>
            <a:r>
              <a:rPr lang="fr-FR" dirty="0" smtClean="0"/>
              <a:t>Cutanée </a:t>
            </a:r>
            <a:r>
              <a:rPr lang="fr-FR" dirty="0"/>
              <a:t>: plaies, </a:t>
            </a:r>
            <a:r>
              <a:rPr lang="fr-FR" dirty="0" smtClean="0"/>
              <a:t>escarres</a:t>
            </a:r>
          </a:p>
          <a:p>
            <a:pPr marL="857250" lvl="2" indent="0">
              <a:buNone/>
            </a:pPr>
            <a:endParaRPr lang="fr-FR" dirty="0" smtClean="0"/>
          </a:p>
          <a:p>
            <a:pPr marL="971550" lvl="1" indent="-514350">
              <a:buAutoNum type="arabicParenR"/>
            </a:pPr>
            <a:r>
              <a:rPr lang="fr-FR" dirty="0" smtClean="0"/>
              <a:t>Urinaires </a:t>
            </a:r>
            <a:r>
              <a:rPr lang="fr-FR" dirty="0"/>
              <a:t>: infections, calculs </a:t>
            </a:r>
            <a:r>
              <a:rPr lang="fr-FR" dirty="0" smtClean="0"/>
              <a:t>urinaires (vessie neurologique)</a:t>
            </a:r>
          </a:p>
          <a:p>
            <a:pPr marL="1200150" lvl="2" indent="-342900">
              <a:buFontTx/>
              <a:buChar char="-"/>
            </a:pPr>
            <a:endParaRPr lang="fr-FR" dirty="0" smtClean="0"/>
          </a:p>
          <a:p>
            <a:pPr marL="971550" lvl="1" indent="-514350">
              <a:buAutoNum type="arabicParenR"/>
            </a:pPr>
            <a:r>
              <a:rPr lang="fr-FR" dirty="0" smtClean="0"/>
              <a:t>Cardio </a:t>
            </a:r>
            <a:r>
              <a:rPr lang="fr-FR" dirty="0"/>
              <a:t>respiratoire : insuffisance retour veineux, </a:t>
            </a:r>
            <a:r>
              <a:rPr lang="fr-FR" dirty="0" smtClean="0"/>
              <a:t>Trouble respiratoire, désadaptation du système cardio vasculaire</a:t>
            </a:r>
          </a:p>
          <a:p>
            <a:pPr marL="971550" lvl="1" indent="-514350">
              <a:buAutoNum type="arabicParenR"/>
            </a:pPr>
            <a:endParaRPr lang="fr-FR" dirty="0" smtClean="0"/>
          </a:p>
          <a:p>
            <a:pPr marL="971550" lvl="1" indent="-514350">
              <a:buAutoNum type="arabicParenR"/>
            </a:pPr>
            <a:r>
              <a:rPr lang="fr-FR" dirty="0" smtClean="0"/>
              <a:t>Trouble de la thermorégulation : Hypothermie </a:t>
            </a:r>
            <a:r>
              <a:rPr lang="fr-FR" dirty="0"/>
              <a:t>/ hyperthermie </a:t>
            </a:r>
            <a:endParaRPr lang="fr-FR" dirty="0" smtClean="0"/>
          </a:p>
          <a:p>
            <a:pPr marL="971550" lvl="1" indent="-514350">
              <a:buAutoNum type="arabicParenR"/>
            </a:pPr>
            <a:endParaRPr lang="fr-FR" dirty="0" smtClean="0"/>
          </a:p>
          <a:p>
            <a:pPr marL="971550" lvl="1" indent="-514350">
              <a:buAutoNum type="arabicParenR"/>
            </a:pPr>
            <a:r>
              <a:rPr lang="fr-FR" dirty="0" err="1" smtClean="0"/>
              <a:t>Ostéoarticulaire</a:t>
            </a:r>
            <a:r>
              <a:rPr lang="fr-FR" dirty="0" smtClean="0"/>
              <a:t> </a:t>
            </a:r>
            <a:r>
              <a:rPr lang="fr-FR" dirty="0"/>
              <a:t>: épaule, poignet, fracture, scoliose </a:t>
            </a:r>
            <a:endParaRPr lang="fr-FR" dirty="0" smtClean="0"/>
          </a:p>
          <a:p>
            <a:pPr marL="971550" lvl="1" indent="-514350">
              <a:buAutoNum type="arabicParenR"/>
            </a:pPr>
            <a:endParaRPr lang="fr-FR" dirty="0" smtClean="0"/>
          </a:p>
          <a:p>
            <a:pPr marL="971550" lvl="1" indent="-514350">
              <a:buAutoNum type="arabicParenR"/>
            </a:pPr>
            <a:r>
              <a:rPr lang="fr-FR" dirty="0" smtClean="0"/>
              <a:t>Neuro </a:t>
            </a:r>
            <a:r>
              <a:rPr lang="fr-FR" dirty="0"/>
              <a:t>orthopédie : déformation par raideur ou </a:t>
            </a:r>
            <a:r>
              <a:rPr lang="fr-FR" dirty="0" smtClean="0"/>
              <a:t>spasticité</a:t>
            </a:r>
          </a:p>
          <a:p>
            <a:pPr marL="971550" lvl="1" indent="-514350">
              <a:buAutoNum type="arabicParenR"/>
            </a:pPr>
            <a:endParaRPr lang="fr-FR" dirty="0" smtClean="0"/>
          </a:p>
          <a:p>
            <a:pPr marL="971550" lvl="1" indent="-514350">
              <a:buAutoNum type="arabicParenR"/>
            </a:pPr>
            <a:r>
              <a:rPr lang="fr-FR" dirty="0" smtClean="0"/>
              <a:t>Neurovégétatif </a:t>
            </a:r>
            <a:r>
              <a:rPr lang="fr-FR" dirty="0"/>
              <a:t>: hyper </a:t>
            </a:r>
            <a:r>
              <a:rPr lang="fr-FR" dirty="0" err="1"/>
              <a:t>réflexie</a:t>
            </a:r>
            <a:r>
              <a:rPr lang="fr-FR" dirty="0"/>
              <a:t> autonome </a:t>
            </a:r>
            <a:endParaRPr lang="fr-FR" dirty="0" smtClean="0"/>
          </a:p>
          <a:p>
            <a:pPr marL="971550" lvl="1" indent="-514350">
              <a:buAutoNum type="arabicParenR"/>
            </a:pPr>
            <a:endParaRPr lang="fr-FR" dirty="0" smtClean="0"/>
          </a:p>
          <a:p>
            <a:pPr marL="971550" lvl="1" indent="-514350">
              <a:buAutoNum type="arabicParenR"/>
            </a:pPr>
            <a:r>
              <a:rPr lang="fr-FR" dirty="0" smtClean="0"/>
              <a:t>Douleurs </a:t>
            </a:r>
            <a:r>
              <a:rPr lang="fr-FR" dirty="0"/>
              <a:t>: </a:t>
            </a:r>
            <a:r>
              <a:rPr lang="fr-FR" dirty="0" err="1"/>
              <a:t>neurogène</a:t>
            </a:r>
            <a:r>
              <a:rPr lang="fr-FR" dirty="0"/>
              <a:t>, mécanique</a:t>
            </a:r>
          </a:p>
          <a:p>
            <a:endParaRPr lang="fr-FR" dirty="0"/>
          </a:p>
        </p:txBody>
      </p:sp>
    </p:spTree>
    <p:extLst>
      <p:ext uri="{BB962C8B-B14F-4D97-AF65-F5344CB8AC3E}">
        <p14:creationId xmlns:p14="http://schemas.microsoft.com/office/powerpoint/2010/main" val="17114925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Compétition annuelle et en 1952 internationale avec la participation de vétéran néerlandais</a:t>
            </a:r>
          </a:p>
          <a:p>
            <a:endParaRPr lang="fr-FR" dirty="0"/>
          </a:p>
          <a:p>
            <a:r>
              <a:rPr lang="fr-FR" dirty="0"/>
              <a:t>1960</a:t>
            </a:r>
            <a:r>
              <a:rPr lang="fr-FR" dirty="0" smtClean="0"/>
              <a:t>, Rome, Italie </a:t>
            </a:r>
            <a:r>
              <a:rPr lang="fr-FR" dirty="0"/>
              <a:t>: 1</a:t>
            </a:r>
            <a:r>
              <a:rPr lang="fr-FR" baseline="30000" dirty="0"/>
              <a:t>er</a:t>
            </a:r>
            <a:r>
              <a:rPr lang="fr-FR" dirty="0"/>
              <a:t> jeux Paralympique d’été (400 Athlètes et 23 pays)</a:t>
            </a:r>
          </a:p>
          <a:p>
            <a:r>
              <a:rPr lang="fr-FR" dirty="0"/>
              <a:t>1</a:t>
            </a:r>
            <a:r>
              <a:rPr lang="fr-FR" dirty="0">
                <a:solidFill>
                  <a:srgbClr val="000000"/>
                </a:solidFill>
              </a:rPr>
              <a:t>976, Örnsköldsvik, </a:t>
            </a:r>
            <a:r>
              <a:rPr lang="fr-FR" dirty="0" smtClean="0">
                <a:solidFill>
                  <a:srgbClr val="000000"/>
                </a:solidFill>
              </a:rPr>
              <a:t>Suède: </a:t>
            </a:r>
            <a:r>
              <a:rPr lang="fr-FR" dirty="0">
                <a:solidFill>
                  <a:srgbClr val="000000"/>
                </a:solidFill>
              </a:rPr>
              <a:t>1</a:t>
            </a:r>
            <a:r>
              <a:rPr lang="fr-FR" baseline="30000" dirty="0">
                <a:solidFill>
                  <a:srgbClr val="000000"/>
                </a:solidFill>
              </a:rPr>
              <a:t>er</a:t>
            </a:r>
            <a:r>
              <a:rPr lang="fr-FR" dirty="0">
                <a:solidFill>
                  <a:srgbClr val="000000"/>
                </a:solidFill>
              </a:rPr>
              <a:t> jeux d’Hiver (200 </a:t>
            </a:r>
            <a:r>
              <a:rPr lang="fr-FR" dirty="0" smtClean="0">
                <a:solidFill>
                  <a:srgbClr val="000000"/>
                </a:solidFill>
              </a:rPr>
              <a:t>Athlètes </a:t>
            </a:r>
            <a:r>
              <a:rPr lang="fr-FR" dirty="0">
                <a:solidFill>
                  <a:srgbClr val="000000"/>
                </a:solidFill>
              </a:rPr>
              <a:t>et 16 pays)</a:t>
            </a:r>
            <a:endParaRPr lang="fr-FR" dirty="0"/>
          </a:p>
          <a:p>
            <a:endParaRPr lang="fr-FR" dirty="0"/>
          </a:p>
        </p:txBody>
      </p:sp>
    </p:spTree>
    <p:extLst>
      <p:ext uri="{BB962C8B-B14F-4D97-AF65-F5344CB8AC3E}">
        <p14:creationId xmlns:p14="http://schemas.microsoft.com/office/powerpoint/2010/main" val="186740125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lnSpcReduction="10000"/>
          </a:bodyPr>
          <a:lstStyle/>
          <a:p>
            <a:pPr marL="0" indent="0">
              <a:buNone/>
            </a:pPr>
            <a:r>
              <a:rPr lang="fr-FR" dirty="0" smtClean="0"/>
              <a:t>Protéger son assise : </a:t>
            </a:r>
          </a:p>
          <a:p>
            <a:pPr lvl="1">
              <a:buFontTx/>
              <a:buChar char="-"/>
            </a:pPr>
            <a:r>
              <a:rPr lang="fr-FR" dirty="0" smtClean="0"/>
              <a:t>Protéger son assise (état du matériel) ; zone à risque : douche, vestiaires</a:t>
            </a:r>
          </a:p>
          <a:p>
            <a:pPr lvl="1">
              <a:buFontTx/>
              <a:buChar char="-"/>
            </a:pPr>
            <a:r>
              <a:rPr lang="fr-FR" dirty="0" smtClean="0"/>
              <a:t>Éviter de s’asseoir sur du dur sans protection assise (serviette, tapis, coussin anti escarre) </a:t>
            </a:r>
          </a:p>
          <a:p>
            <a:pPr lvl="1">
              <a:buFontTx/>
              <a:buChar char="-"/>
            </a:pPr>
            <a:r>
              <a:rPr lang="fr-FR" dirty="0" smtClean="0"/>
              <a:t>Aménagement du milieu sportif (bloc de mousse)</a:t>
            </a:r>
          </a:p>
          <a:p>
            <a:pPr lvl="1">
              <a:buFontTx/>
              <a:buChar char="-"/>
            </a:pPr>
            <a:r>
              <a:rPr lang="fr-FR" dirty="0" smtClean="0"/>
              <a:t>Conserver son coussin anti escarre </a:t>
            </a:r>
          </a:p>
          <a:p>
            <a:pPr lvl="1">
              <a:buFontTx/>
              <a:buChar char="-"/>
            </a:pPr>
            <a:r>
              <a:rPr lang="fr-FR" dirty="0" smtClean="0"/>
              <a:t>Qualité du matériel (coussin) adapté à la pratique sportive avec un bon positionnement sur l’assise du fauteuil </a:t>
            </a:r>
          </a:p>
          <a:p>
            <a:pPr lvl="1">
              <a:buFontTx/>
              <a:buChar char="-"/>
            </a:pPr>
            <a:endParaRPr lang="fr-FR" dirty="0"/>
          </a:p>
        </p:txBody>
      </p:sp>
    </p:spTree>
    <p:extLst>
      <p:ext uri="{BB962C8B-B14F-4D97-AF65-F5344CB8AC3E}">
        <p14:creationId xmlns:p14="http://schemas.microsoft.com/office/powerpoint/2010/main" val="2010747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Eviter les point d’appui prolongé </a:t>
            </a:r>
          </a:p>
          <a:p>
            <a:pPr lvl="1"/>
            <a:r>
              <a:rPr lang="fr-FR" dirty="0" smtClean="0"/>
              <a:t>Optimiser la position du sportif dans son fauteuil : compromis entre réglage le plus adapté pour la santé et le plus performant </a:t>
            </a:r>
          </a:p>
          <a:p>
            <a:pPr lvl="1"/>
            <a:r>
              <a:rPr lang="fr-FR" dirty="0" smtClean="0"/>
              <a:t>Symétrie de l’assise </a:t>
            </a:r>
          </a:p>
          <a:p>
            <a:pPr lvl="1"/>
            <a:r>
              <a:rPr lang="fr-FR" dirty="0" smtClean="0"/>
              <a:t>Réalisation de push up régulièrement </a:t>
            </a:r>
          </a:p>
          <a:p>
            <a:pPr lvl="1"/>
            <a:endParaRPr lang="fr-FR" dirty="0"/>
          </a:p>
        </p:txBody>
      </p:sp>
    </p:spTree>
    <p:extLst>
      <p:ext uri="{BB962C8B-B14F-4D97-AF65-F5344CB8AC3E}">
        <p14:creationId xmlns:p14="http://schemas.microsoft.com/office/powerpoint/2010/main" val="144412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Conseiller au sportif d’être vigilant aux différents points de compression de la peau</a:t>
            </a:r>
          </a:p>
          <a:p>
            <a:pPr lvl="1"/>
            <a:r>
              <a:rPr lang="fr-FR" dirty="0" smtClean="0"/>
              <a:t>Éléments souples en zone insensible (sangle mousse)</a:t>
            </a:r>
          </a:p>
          <a:p>
            <a:pPr lvl="1"/>
            <a:r>
              <a:rPr lang="fr-FR" dirty="0" smtClean="0"/>
              <a:t>Chaussure adaptés (pas trop serrées et éviter contact en zone dure) </a:t>
            </a:r>
          </a:p>
          <a:p>
            <a:pPr lvl="1"/>
            <a:r>
              <a:rPr lang="fr-FR" dirty="0" smtClean="0"/>
              <a:t>Pas d’objet ou autre (cailloux) comprimant la peau (chaussure) </a:t>
            </a:r>
          </a:p>
          <a:p>
            <a:r>
              <a:rPr lang="fr-FR" dirty="0" smtClean="0"/>
              <a:t>Rappel au sportif des règles du transferts </a:t>
            </a:r>
          </a:p>
          <a:p>
            <a:pPr lvl="1"/>
            <a:r>
              <a:rPr lang="fr-FR" dirty="0" smtClean="0"/>
              <a:t>Rappel des règles de transferts (éviter frottement répétés des fessiers, s’asseoir en douceur)</a:t>
            </a:r>
          </a:p>
        </p:txBody>
      </p:sp>
    </p:spTree>
    <p:extLst>
      <p:ext uri="{BB962C8B-B14F-4D97-AF65-F5344CB8AC3E}">
        <p14:creationId xmlns:p14="http://schemas.microsoft.com/office/powerpoint/2010/main" val="464747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Vérifier la bonne qualité du matériel</a:t>
            </a:r>
          </a:p>
          <a:p>
            <a:pPr lvl="1"/>
            <a:r>
              <a:rPr lang="fr-FR" dirty="0" smtClean="0"/>
              <a:t> coussin non usager, gel en place</a:t>
            </a:r>
          </a:p>
          <a:p>
            <a:pPr lvl="1"/>
            <a:r>
              <a:rPr lang="fr-FR" dirty="0" smtClean="0"/>
              <a:t>État du dossier état des différentes protections (mousses, sangles)</a:t>
            </a:r>
            <a:endParaRPr lang="fr-FR" dirty="0"/>
          </a:p>
        </p:txBody>
      </p:sp>
    </p:spTree>
    <p:extLst>
      <p:ext uri="{BB962C8B-B14F-4D97-AF65-F5344CB8AC3E}">
        <p14:creationId xmlns:p14="http://schemas.microsoft.com/office/powerpoint/2010/main" val="218874621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Rappel de mesures de préventions générales </a:t>
            </a:r>
          </a:p>
          <a:p>
            <a:pPr lvl="1"/>
            <a:r>
              <a:rPr lang="fr-FR" dirty="0" smtClean="0"/>
              <a:t>Surveillance et entretien peau </a:t>
            </a:r>
          </a:p>
          <a:p>
            <a:pPr lvl="1"/>
            <a:r>
              <a:rPr lang="fr-FR" dirty="0" smtClean="0"/>
              <a:t>Ne pas négliger une plaie ou des rougeurs </a:t>
            </a:r>
          </a:p>
          <a:p>
            <a:pPr lvl="1"/>
            <a:r>
              <a:rPr lang="fr-FR" dirty="0" smtClean="0"/>
              <a:t>Majoration de la spasticité</a:t>
            </a:r>
          </a:p>
          <a:p>
            <a:pPr lvl="1"/>
            <a:r>
              <a:rPr lang="fr-FR" dirty="0" smtClean="0"/>
              <a:t>Vêtement de rechange </a:t>
            </a:r>
          </a:p>
          <a:p>
            <a:pPr lvl="1"/>
            <a:r>
              <a:rPr lang="fr-FR" dirty="0" smtClean="0"/>
              <a:t>Bonne hydratation</a:t>
            </a:r>
            <a:endParaRPr lang="fr-FR" dirty="0"/>
          </a:p>
        </p:txBody>
      </p:sp>
    </p:spTree>
    <p:extLst>
      <p:ext uri="{BB962C8B-B14F-4D97-AF65-F5344CB8AC3E}">
        <p14:creationId xmlns:p14="http://schemas.microsoft.com/office/powerpoint/2010/main" val="105156043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Engelure </a:t>
            </a:r>
          </a:p>
          <a:p>
            <a:r>
              <a:rPr lang="fr-FR" dirty="0" smtClean="0"/>
              <a:t>Prévenir les brûlures </a:t>
            </a:r>
          </a:p>
          <a:p>
            <a:pPr lvl="1"/>
            <a:r>
              <a:rPr lang="fr-FR" dirty="0" smtClean="0"/>
              <a:t>Éviter la proximité de points très chaud (eau de douche, radiateurs dans vestiaires, coussin d’assise resté au soleil)</a:t>
            </a:r>
          </a:p>
          <a:p>
            <a:pPr lvl="1"/>
            <a:r>
              <a:rPr lang="fr-FR" dirty="0" smtClean="0"/>
              <a:t>Prévenir les coups de soleil</a:t>
            </a:r>
          </a:p>
          <a:p>
            <a:pPr lvl="1"/>
            <a:endParaRPr lang="fr-FR" dirty="0"/>
          </a:p>
          <a:p>
            <a:pPr marL="457200" lvl="1" indent="0">
              <a:buNone/>
            </a:pPr>
            <a:r>
              <a:rPr lang="fr-FR" dirty="0" smtClean="0"/>
              <a:t>ESCARRE = CONTRE INDICATION MÉDICALE</a:t>
            </a:r>
            <a:endParaRPr lang="fr-FR" dirty="0"/>
          </a:p>
        </p:txBody>
      </p:sp>
    </p:spTree>
    <p:extLst>
      <p:ext uri="{BB962C8B-B14F-4D97-AF65-F5344CB8AC3E}">
        <p14:creationId xmlns:p14="http://schemas.microsoft.com/office/powerpoint/2010/main" val="361813415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pPr marL="0" indent="0">
              <a:buNone/>
            </a:pPr>
            <a:r>
              <a:rPr lang="fr-FR" dirty="0" smtClean="0"/>
              <a:t>2) Vérifier l’hydratation du sportif et prendre en compte des besoins spécifiques dans l’organisation de la séances</a:t>
            </a:r>
          </a:p>
          <a:p>
            <a:pPr marL="0" indent="0">
              <a:buNone/>
            </a:pPr>
            <a:endParaRPr lang="fr-FR" dirty="0" smtClean="0"/>
          </a:p>
          <a:p>
            <a:pPr>
              <a:buFontTx/>
              <a:buChar char="-"/>
            </a:pPr>
            <a:r>
              <a:rPr lang="fr-FR" dirty="0" smtClean="0"/>
              <a:t>Urinaire : infection urinaire </a:t>
            </a:r>
          </a:p>
          <a:p>
            <a:pPr>
              <a:buFontTx/>
              <a:buChar char="-"/>
            </a:pPr>
            <a:r>
              <a:rPr lang="fr-FR" dirty="0" smtClean="0"/>
              <a:t>Vessie neurologique </a:t>
            </a:r>
          </a:p>
          <a:p>
            <a:pPr marL="914400" lvl="2" indent="0">
              <a:buNone/>
            </a:pPr>
            <a:r>
              <a:rPr lang="fr-FR" dirty="0" smtClean="0"/>
              <a:t>Auto sondage </a:t>
            </a:r>
          </a:p>
          <a:p>
            <a:pPr marL="914400" lvl="2" indent="0">
              <a:buNone/>
            </a:pPr>
            <a:r>
              <a:rPr lang="fr-FR" dirty="0" smtClean="0"/>
              <a:t>Risque augmenté d’infection urinaire</a:t>
            </a:r>
            <a:endParaRPr lang="fr-FR" dirty="0"/>
          </a:p>
        </p:txBody>
      </p:sp>
    </p:spTree>
    <p:extLst>
      <p:ext uri="{BB962C8B-B14F-4D97-AF65-F5344CB8AC3E}">
        <p14:creationId xmlns:p14="http://schemas.microsoft.com/office/powerpoint/2010/main" val="223394742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Signes d’alerte : </a:t>
            </a:r>
          </a:p>
          <a:p>
            <a:pPr marL="0" indent="0">
              <a:buNone/>
            </a:pPr>
            <a:r>
              <a:rPr lang="fr-FR" dirty="0" smtClean="0"/>
              <a:t>		- fièvre ++++</a:t>
            </a:r>
            <a:endParaRPr lang="fr-FR" dirty="0"/>
          </a:p>
          <a:p>
            <a:pPr marL="0" indent="0">
              <a:buNone/>
            </a:pPr>
            <a:r>
              <a:rPr lang="fr-FR" dirty="0" smtClean="0"/>
              <a:t>		- Sudation inhabituelle</a:t>
            </a:r>
          </a:p>
          <a:p>
            <a:pPr marL="0" indent="0">
              <a:buNone/>
            </a:pPr>
            <a:r>
              <a:rPr lang="fr-FR" dirty="0"/>
              <a:t>	</a:t>
            </a:r>
            <a:r>
              <a:rPr lang="fr-FR" dirty="0" smtClean="0"/>
              <a:t>	- sensation de mal être </a:t>
            </a:r>
          </a:p>
          <a:p>
            <a:pPr marL="0" indent="0">
              <a:buNone/>
            </a:pPr>
            <a:r>
              <a:rPr lang="fr-FR" dirty="0"/>
              <a:t>	</a:t>
            </a:r>
            <a:r>
              <a:rPr lang="fr-FR" dirty="0" smtClean="0"/>
              <a:t>	- spasticité inhabituelle</a:t>
            </a:r>
          </a:p>
          <a:p>
            <a:pPr marL="0" indent="0">
              <a:buNone/>
            </a:pPr>
            <a:r>
              <a:rPr lang="fr-FR" dirty="0"/>
              <a:t>	</a:t>
            </a:r>
            <a:r>
              <a:rPr lang="fr-FR" dirty="0" smtClean="0"/>
              <a:t>	- céphalée</a:t>
            </a:r>
          </a:p>
          <a:p>
            <a:pPr marL="0" indent="0">
              <a:buNone/>
            </a:pPr>
            <a:r>
              <a:rPr lang="fr-FR" dirty="0" smtClean="0"/>
              <a:t>Fièvre et IU : CI à la pratique du sport </a:t>
            </a:r>
            <a:endParaRPr lang="fr-FR" dirty="0"/>
          </a:p>
        </p:txBody>
      </p:sp>
    </p:spTree>
    <p:extLst>
      <p:ext uri="{BB962C8B-B14F-4D97-AF65-F5344CB8AC3E}">
        <p14:creationId xmlns:p14="http://schemas.microsoft.com/office/powerpoint/2010/main" val="132953614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Facteurs de risque </a:t>
            </a:r>
          </a:p>
          <a:p>
            <a:pPr lvl="1"/>
            <a:r>
              <a:rPr lang="fr-FR" dirty="0" smtClean="0"/>
              <a:t>Forte chaleur</a:t>
            </a:r>
          </a:p>
          <a:p>
            <a:pPr lvl="1"/>
            <a:r>
              <a:rPr lang="fr-FR" dirty="0" smtClean="0"/>
              <a:t>Hydratation insuffisante </a:t>
            </a:r>
          </a:p>
          <a:p>
            <a:pPr lvl="1"/>
            <a:r>
              <a:rPr lang="fr-FR" dirty="0" smtClean="0"/>
              <a:t>Long voyage : restriction hydrique, pas d’auto sondage</a:t>
            </a:r>
          </a:p>
          <a:p>
            <a:pPr lvl="1"/>
            <a:endParaRPr lang="fr-FR" dirty="0" smtClean="0"/>
          </a:p>
        </p:txBody>
      </p:sp>
    </p:spTree>
    <p:extLst>
      <p:ext uri="{BB962C8B-B14F-4D97-AF65-F5344CB8AC3E}">
        <p14:creationId xmlns:p14="http://schemas.microsoft.com/office/powerpoint/2010/main" val="2070637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Prévention : </a:t>
            </a:r>
          </a:p>
          <a:p>
            <a:pPr lvl="1"/>
            <a:r>
              <a:rPr lang="fr-FR" dirty="0" smtClean="0"/>
              <a:t>Accessibilité des sanitaires </a:t>
            </a:r>
          </a:p>
          <a:p>
            <a:pPr lvl="1"/>
            <a:r>
              <a:rPr lang="fr-FR" dirty="0" smtClean="0"/>
              <a:t>Proposer de vidanger sa vessie avant le début de la pratique sportive</a:t>
            </a:r>
          </a:p>
          <a:p>
            <a:pPr lvl="1"/>
            <a:r>
              <a:rPr lang="fr-FR" dirty="0" smtClean="0"/>
              <a:t>Surveiller la quantité d’hydratation </a:t>
            </a:r>
          </a:p>
          <a:p>
            <a:pPr lvl="1"/>
            <a:r>
              <a:rPr lang="fr-FR" dirty="0" smtClean="0"/>
              <a:t>Aménagement des séances (pris dans l’activité : oubli)</a:t>
            </a:r>
          </a:p>
          <a:p>
            <a:pPr lvl="1"/>
            <a:r>
              <a:rPr lang="fr-FR" dirty="0" smtClean="0"/>
              <a:t>Signaux d’alerte &gt;&gt;&gt;&gt; contacter un médecin </a:t>
            </a:r>
            <a:endParaRPr lang="fr-FR" dirty="0"/>
          </a:p>
        </p:txBody>
      </p:sp>
    </p:spTree>
    <p:extLst>
      <p:ext uri="{BB962C8B-B14F-4D97-AF65-F5344CB8AC3E}">
        <p14:creationId xmlns:p14="http://schemas.microsoft.com/office/powerpoint/2010/main" val="1352024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955332"/>
            <a:ext cx="7992888" cy="5662653"/>
          </a:xfrm>
        </p:spPr>
      </p:pic>
    </p:spTree>
    <p:extLst>
      <p:ext uri="{BB962C8B-B14F-4D97-AF65-F5344CB8AC3E}">
        <p14:creationId xmlns:p14="http://schemas.microsoft.com/office/powerpoint/2010/main" val="4242432025"/>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t>Prévention</a:t>
            </a:r>
            <a:r>
              <a:rPr lang="fr-FR" b="1" dirty="0" smtClean="0"/>
              <a:t> </a:t>
            </a:r>
            <a:r>
              <a:rPr lang="fr-FR" b="1" dirty="0"/>
              <a:t>et blessures </a:t>
            </a:r>
            <a:endParaRPr lang="fr-FR" dirty="0"/>
          </a:p>
        </p:txBody>
      </p:sp>
      <p:sp>
        <p:nvSpPr>
          <p:cNvPr id="3" name="Espace réservé du contenu 2"/>
          <p:cNvSpPr>
            <a:spLocks noGrp="1"/>
          </p:cNvSpPr>
          <p:nvPr>
            <p:ph idx="1"/>
          </p:nvPr>
        </p:nvSpPr>
        <p:spPr/>
        <p:txBody>
          <a:bodyPr/>
          <a:lstStyle/>
          <a:p>
            <a:pPr marL="0" indent="0">
              <a:buNone/>
            </a:pPr>
            <a:r>
              <a:rPr lang="fr-FR" dirty="0" smtClean="0"/>
              <a:t>3) Adapter l’intensité de la séance et les temps de récupération aux capacités cardio respiratoire et musculaires des sportifs </a:t>
            </a:r>
          </a:p>
          <a:p>
            <a:pPr marL="0" indent="0">
              <a:buNone/>
            </a:pPr>
            <a:endParaRPr lang="fr-FR" dirty="0"/>
          </a:p>
          <a:p>
            <a:pPr>
              <a:buFontTx/>
              <a:buChar char="-"/>
            </a:pPr>
            <a:r>
              <a:rPr lang="fr-FR" dirty="0" smtClean="0"/>
              <a:t>Inadaptation du système cardio vasculaire à l’effort </a:t>
            </a:r>
            <a:endParaRPr lang="fr-FR" dirty="0"/>
          </a:p>
          <a:p>
            <a:pPr>
              <a:buFontTx/>
              <a:buChar char="-"/>
            </a:pPr>
            <a:r>
              <a:rPr lang="fr-FR" dirty="0" smtClean="0"/>
              <a:t>Diminution des capacités respiratoires</a:t>
            </a:r>
          </a:p>
          <a:p>
            <a:pPr>
              <a:buFontTx/>
              <a:buChar char="-"/>
            </a:pPr>
            <a:r>
              <a:rPr lang="fr-FR" dirty="0" smtClean="0"/>
              <a:t>Diminution du retour veineux  </a:t>
            </a:r>
          </a:p>
          <a:p>
            <a:pPr>
              <a:buFontTx/>
              <a:buChar char="-"/>
            </a:pPr>
            <a:endParaRPr lang="fr-FR" dirty="0" smtClean="0"/>
          </a:p>
          <a:p>
            <a:pPr marL="0" indent="0">
              <a:buNone/>
            </a:pPr>
            <a:endParaRPr lang="fr-FR" dirty="0"/>
          </a:p>
        </p:txBody>
      </p:sp>
    </p:spTree>
    <p:extLst>
      <p:ext uri="{BB962C8B-B14F-4D97-AF65-F5344CB8AC3E}">
        <p14:creationId xmlns:p14="http://schemas.microsoft.com/office/powerpoint/2010/main" val="628664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Signaux d’alerte : </a:t>
            </a:r>
          </a:p>
          <a:p>
            <a:pPr lvl="1"/>
            <a:r>
              <a:rPr lang="fr-FR" dirty="0" smtClean="0"/>
              <a:t>Vertiges, nausées</a:t>
            </a:r>
          </a:p>
          <a:p>
            <a:pPr lvl="1"/>
            <a:r>
              <a:rPr lang="fr-FR" dirty="0" smtClean="0"/>
              <a:t>Malaise </a:t>
            </a:r>
          </a:p>
          <a:p>
            <a:endParaRPr lang="fr-FR" dirty="0"/>
          </a:p>
          <a:p>
            <a:r>
              <a:rPr lang="fr-FR" dirty="0" smtClean="0"/>
              <a:t>Facteurs de risque </a:t>
            </a:r>
          </a:p>
          <a:p>
            <a:pPr lvl="1"/>
            <a:r>
              <a:rPr lang="fr-FR" dirty="0" smtClean="0"/>
              <a:t>Lésions médullaire haute</a:t>
            </a:r>
          </a:p>
          <a:p>
            <a:pPr lvl="1"/>
            <a:r>
              <a:rPr lang="fr-FR" dirty="0" smtClean="0"/>
              <a:t>Forte chaleur </a:t>
            </a:r>
          </a:p>
          <a:p>
            <a:pPr lvl="1"/>
            <a:r>
              <a:rPr lang="fr-FR" dirty="0" smtClean="0"/>
              <a:t>Charge d’entrainement inadapté </a:t>
            </a:r>
          </a:p>
          <a:p>
            <a:pPr lvl="1"/>
            <a:endParaRPr lang="fr-FR" dirty="0"/>
          </a:p>
          <a:p>
            <a:pPr marL="457200" lvl="1" indent="0">
              <a:buNone/>
            </a:pPr>
            <a:endParaRPr lang="fr-FR" dirty="0"/>
          </a:p>
        </p:txBody>
      </p:sp>
    </p:spTree>
    <p:extLst>
      <p:ext uri="{BB962C8B-B14F-4D97-AF65-F5344CB8AC3E}">
        <p14:creationId xmlns:p14="http://schemas.microsoft.com/office/powerpoint/2010/main" val="1778677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a:bodyPr>
          <a:lstStyle/>
          <a:p>
            <a:r>
              <a:rPr lang="fr-FR" dirty="0" smtClean="0"/>
              <a:t>Action de prévention :</a:t>
            </a:r>
          </a:p>
          <a:p>
            <a:pPr lvl="1"/>
            <a:r>
              <a:rPr lang="fr-FR" dirty="0" smtClean="0"/>
              <a:t>Évaluer capacité respiratoire du sportif</a:t>
            </a:r>
          </a:p>
          <a:p>
            <a:pPr lvl="1"/>
            <a:r>
              <a:rPr lang="fr-FR" dirty="0" smtClean="0"/>
              <a:t>Adapter l’intensité, le volume et la charge d’entrainement aux capacités cardio respiratoire </a:t>
            </a:r>
          </a:p>
          <a:p>
            <a:pPr lvl="1"/>
            <a:r>
              <a:rPr lang="fr-FR" dirty="0" smtClean="0"/>
              <a:t>Contrôler les intensités d'entrainement</a:t>
            </a:r>
          </a:p>
          <a:p>
            <a:pPr lvl="1"/>
            <a:r>
              <a:rPr lang="fr-FR" dirty="0" smtClean="0"/>
              <a:t>Échauffement et récupération classique et individualisés</a:t>
            </a:r>
          </a:p>
          <a:p>
            <a:pPr lvl="1"/>
            <a:r>
              <a:rPr lang="fr-FR" dirty="0" smtClean="0"/>
              <a:t>Encourager à un suivi kinésithérapique régulier (renforcement muscle respiratoire)</a:t>
            </a:r>
            <a:endParaRPr lang="fr-FR" dirty="0"/>
          </a:p>
        </p:txBody>
      </p:sp>
    </p:spTree>
    <p:extLst>
      <p:ext uri="{BB962C8B-B14F-4D97-AF65-F5344CB8AC3E}">
        <p14:creationId xmlns:p14="http://schemas.microsoft.com/office/powerpoint/2010/main" val="2185619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fontScale="92500"/>
          </a:bodyPr>
          <a:lstStyle/>
          <a:p>
            <a:pPr marL="0" indent="0">
              <a:buNone/>
            </a:pPr>
            <a:r>
              <a:rPr lang="fr-FR" dirty="0" smtClean="0"/>
              <a:t>4) Être vigilant au développement d’une musculature équilibrée des sportif </a:t>
            </a:r>
          </a:p>
          <a:p>
            <a:pPr marL="0" indent="0">
              <a:buNone/>
            </a:pPr>
            <a:endParaRPr lang="fr-FR" dirty="0"/>
          </a:p>
          <a:p>
            <a:pPr>
              <a:buFontTx/>
              <a:buChar char="-"/>
            </a:pPr>
            <a:r>
              <a:rPr lang="fr-FR" dirty="0" smtClean="0"/>
              <a:t>Détournement de la fonction du membre supérieur : préhension </a:t>
            </a:r>
            <a:r>
              <a:rPr lang="fr-FR" dirty="0" smtClean="0">
                <a:sym typeface="Wingdings"/>
              </a:rPr>
              <a:t> mobilisation du corps </a:t>
            </a:r>
          </a:p>
          <a:p>
            <a:pPr>
              <a:buFontTx/>
              <a:buChar char="-"/>
            </a:pPr>
            <a:r>
              <a:rPr lang="fr-FR" dirty="0" smtClean="0">
                <a:sym typeface="Wingdings"/>
              </a:rPr>
              <a:t>Syndrome d’hyper utilisation articulaire (transfert, développement musculaire déséquilibré dans la pratique sportive, contrainte en lien avec le geste sportif</a:t>
            </a:r>
            <a:r>
              <a:rPr lang="fr-FR" dirty="0">
                <a:sym typeface="Wingdings"/>
              </a:rPr>
              <a:t>)</a:t>
            </a:r>
            <a:endParaRPr lang="fr-FR" dirty="0"/>
          </a:p>
        </p:txBody>
      </p:sp>
    </p:spTree>
    <p:extLst>
      <p:ext uri="{BB962C8B-B14F-4D97-AF65-F5344CB8AC3E}">
        <p14:creationId xmlns:p14="http://schemas.microsoft.com/office/powerpoint/2010/main" val="11579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Facteur de risque : </a:t>
            </a:r>
          </a:p>
          <a:p>
            <a:pPr marL="0" indent="0">
              <a:buNone/>
            </a:pPr>
            <a:r>
              <a:rPr lang="fr-FR" dirty="0"/>
              <a:t>	</a:t>
            </a:r>
            <a:r>
              <a:rPr lang="fr-FR" dirty="0" smtClean="0"/>
              <a:t>- inactivité (prise de poids, déconditionnement à l’effort)</a:t>
            </a:r>
          </a:p>
          <a:p>
            <a:pPr marL="0" indent="0">
              <a:buNone/>
            </a:pPr>
            <a:r>
              <a:rPr lang="fr-FR" dirty="0"/>
              <a:t>	</a:t>
            </a:r>
            <a:r>
              <a:rPr lang="fr-FR" dirty="0" smtClean="0"/>
              <a:t>- âge du sportif </a:t>
            </a:r>
          </a:p>
          <a:p>
            <a:pPr marL="0" indent="0">
              <a:buNone/>
            </a:pPr>
            <a:r>
              <a:rPr lang="fr-FR" dirty="0"/>
              <a:t>	</a:t>
            </a:r>
            <a:r>
              <a:rPr lang="fr-FR" dirty="0" smtClean="0"/>
              <a:t>- âge dans le handicap</a:t>
            </a:r>
          </a:p>
          <a:p>
            <a:pPr marL="0" indent="0">
              <a:buNone/>
            </a:pPr>
            <a:r>
              <a:rPr lang="fr-FR" dirty="0"/>
              <a:t>	</a:t>
            </a:r>
            <a:r>
              <a:rPr lang="fr-FR" dirty="0" smtClean="0"/>
              <a:t>- exposition aux vibrations (main)</a:t>
            </a:r>
          </a:p>
          <a:p>
            <a:pPr marL="0" indent="0">
              <a:buNone/>
            </a:pPr>
            <a:r>
              <a:rPr lang="fr-FR" dirty="0"/>
              <a:t>	</a:t>
            </a:r>
            <a:r>
              <a:rPr lang="fr-FR" dirty="0" smtClean="0"/>
              <a:t>- gestes techniques mal réalisés</a:t>
            </a:r>
          </a:p>
          <a:p>
            <a:pPr marL="0" indent="0">
              <a:buNone/>
            </a:pPr>
            <a:r>
              <a:rPr lang="fr-FR" dirty="0"/>
              <a:t>	</a:t>
            </a:r>
            <a:r>
              <a:rPr lang="fr-FR" dirty="0" smtClean="0"/>
              <a:t>- qualité mécanique du FRM </a:t>
            </a:r>
          </a:p>
          <a:p>
            <a:pPr marL="0" indent="0">
              <a:buNone/>
            </a:pPr>
            <a:r>
              <a:rPr lang="fr-FR" dirty="0"/>
              <a:t>	</a:t>
            </a:r>
            <a:r>
              <a:rPr lang="fr-FR" dirty="0" smtClean="0"/>
              <a:t>- mauvais réglage du fauteuil</a:t>
            </a:r>
          </a:p>
          <a:p>
            <a:pPr marL="0" indent="0">
              <a:buNone/>
            </a:pPr>
            <a:r>
              <a:rPr lang="fr-FR" dirty="0"/>
              <a:t>	</a:t>
            </a:r>
            <a:r>
              <a:rPr lang="fr-FR" dirty="0" smtClean="0"/>
              <a:t>- froid et fatigue </a:t>
            </a:r>
          </a:p>
          <a:p>
            <a:pPr marL="0" indent="0">
              <a:buNone/>
            </a:pPr>
            <a:endParaRPr lang="fr-FR" dirty="0"/>
          </a:p>
        </p:txBody>
      </p:sp>
    </p:spTree>
    <p:extLst>
      <p:ext uri="{BB962C8B-B14F-4D97-AF65-F5344CB8AC3E}">
        <p14:creationId xmlns:p14="http://schemas.microsoft.com/office/powerpoint/2010/main" val="89862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a:bodyPr>
          <a:lstStyle/>
          <a:p>
            <a:r>
              <a:rPr lang="fr-FR" dirty="0" smtClean="0"/>
              <a:t>Actions de prévention :</a:t>
            </a:r>
          </a:p>
          <a:p>
            <a:pPr lvl="1"/>
            <a:r>
              <a:rPr lang="fr-FR" dirty="0" smtClean="0"/>
              <a:t>Sensibilisation et information</a:t>
            </a:r>
          </a:p>
          <a:p>
            <a:pPr lvl="1"/>
            <a:r>
              <a:rPr lang="fr-FR" dirty="0" smtClean="0"/>
              <a:t>Échauffement </a:t>
            </a:r>
          </a:p>
          <a:p>
            <a:pPr lvl="1"/>
            <a:r>
              <a:rPr lang="fr-FR" dirty="0" smtClean="0"/>
              <a:t>Technique de propulsion du FRM  </a:t>
            </a:r>
          </a:p>
          <a:p>
            <a:pPr lvl="1"/>
            <a:r>
              <a:rPr lang="fr-FR" dirty="0" smtClean="0"/>
              <a:t>Lien avec le médecin et kinésithérapeute </a:t>
            </a:r>
          </a:p>
          <a:p>
            <a:pPr lvl="1"/>
            <a:r>
              <a:rPr lang="fr-FR" dirty="0" smtClean="0"/>
              <a:t>Suivi régulier par le kinésithérapeute </a:t>
            </a:r>
          </a:p>
          <a:p>
            <a:pPr lvl="1"/>
            <a:r>
              <a:rPr lang="fr-FR" dirty="0" smtClean="0"/>
              <a:t>Adaptation de la charge d’entrainement</a:t>
            </a:r>
          </a:p>
          <a:p>
            <a:pPr lvl="1"/>
            <a:endParaRPr lang="fr-FR" dirty="0"/>
          </a:p>
        </p:txBody>
      </p:sp>
    </p:spTree>
    <p:extLst>
      <p:ext uri="{BB962C8B-B14F-4D97-AF65-F5344CB8AC3E}">
        <p14:creationId xmlns:p14="http://schemas.microsoft.com/office/powerpoint/2010/main" val="3083581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pPr marL="0" indent="0">
              <a:buNone/>
            </a:pPr>
            <a:r>
              <a:rPr lang="fr-FR" dirty="0" smtClean="0"/>
              <a:t>5) Prévenir les chocs et blessures dans la zones fonctionnelle mais également dans la zone paralysée</a:t>
            </a:r>
          </a:p>
          <a:p>
            <a:pPr marL="0" indent="0">
              <a:buNone/>
            </a:pPr>
            <a:endParaRPr lang="fr-FR" dirty="0"/>
          </a:p>
          <a:p>
            <a:pPr>
              <a:buFontTx/>
              <a:buChar char="-"/>
            </a:pPr>
            <a:r>
              <a:rPr lang="fr-FR" dirty="0" smtClean="0"/>
              <a:t>Cutanée </a:t>
            </a:r>
          </a:p>
          <a:p>
            <a:pPr>
              <a:buFontTx/>
              <a:buChar char="-"/>
            </a:pPr>
            <a:r>
              <a:rPr lang="fr-FR" dirty="0" smtClean="0"/>
              <a:t>Ostéo articulaire : fracture</a:t>
            </a:r>
          </a:p>
          <a:p>
            <a:pPr marL="0" indent="0">
              <a:buNone/>
            </a:pPr>
            <a:endParaRPr lang="fr-FR" dirty="0"/>
          </a:p>
        </p:txBody>
      </p:sp>
    </p:spTree>
    <p:extLst>
      <p:ext uri="{BB962C8B-B14F-4D97-AF65-F5344CB8AC3E}">
        <p14:creationId xmlns:p14="http://schemas.microsoft.com/office/powerpoint/2010/main" val="1108588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r>
              <a:rPr lang="fr-FR" dirty="0" smtClean="0"/>
              <a:t>Signaux d’alerte : majoration de la spasticité</a:t>
            </a:r>
          </a:p>
          <a:p>
            <a:endParaRPr lang="fr-FR" dirty="0"/>
          </a:p>
        </p:txBody>
      </p:sp>
    </p:spTree>
    <p:extLst>
      <p:ext uri="{BB962C8B-B14F-4D97-AF65-F5344CB8AC3E}">
        <p14:creationId xmlns:p14="http://schemas.microsoft.com/office/powerpoint/2010/main" val="127489975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Action de prévention </a:t>
            </a:r>
          </a:p>
          <a:p>
            <a:pPr lvl="1"/>
            <a:r>
              <a:rPr lang="fr-FR" dirty="0" smtClean="0"/>
              <a:t>Stabilité du sportif dans son fauteuil (</a:t>
            </a:r>
            <a:r>
              <a:rPr lang="fr-FR" dirty="0" err="1" smtClean="0"/>
              <a:t>sanglage</a:t>
            </a:r>
            <a:r>
              <a:rPr lang="fr-FR" dirty="0" smtClean="0"/>
              <a:t> adapté, moyen de fixation si le tronc est instable, roue anti bascule)</a:t>
            </a:r>
          </a:p>
          <a:p>
            <a:pPr lvl="1"/>
            <a:r>
              <a:rPr lang="fr-FR" dirty="0" smtClean="0"/>
              <a:t>Vérification du bon état du matériel : roue, main courante, pneumatique</a:t>
            </a:r>
          </a:p>
          <a:p>
            <a:pPr lvl="1"/>
            <a:r>
              <a:rPr lang="fr-FR" dirty="0" smtClean="0"/>
              <a:t>Adaptation de la séance : capacité fonctionnelle, niveau du sportif.</a:t>
            </a:r>
          </a:p>
          <a:p>
            <a:pPr lvl="1"/>
            <a:r>
              <a:rPr lang="fr-FR" dirty="0" smtClean="0"/>
              <a:t>Sécurisation de l’environnement de pratique sportive</a:t>
            </a:r>
          </a:p>
          <a:p>
            <a:pPr marL="457200" lvl="1" indent="0">
              <a:buNone/>
            </a:pPr>
            <a:endParaRPr lang="fr-FR" dirty="0" smtClean="0"/>
          </a:p>
          <a:p>
            <a:endParaRPr lang="fr-FR" dirty="0"/>
          </a:p>
          <a:p>
            <a:pPr marL="0" indent="0">
              <a:buNone/>
            </a:pPr>
            <a:endParaRPr lang="fr-FR" dirty="0"/>
          </a:p>
        </p:txBody>
      </p:sp>
    </p:spTree>
    <p:extLst>
      <p:ext uri="{BB962C8B-B14F-4D97-AF65-F5344CB8AC3E}">
        <p14:creationId xmlns:p14="http://schemas.microsoft.com/office/powerpoint/2010/main" val="3870429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lstStyle/>
          <a:p>
            <a:pPr marL="0" indent="0">
              <a:buNone/>
            </a:pPr>
            <a:r>
              <a:rPr lang="fr-FR" dirty="0" smtClean="0"/>
              <a:t>6) Être vigilant au signes d’apparition d’une épine irritative </a:t>
            </a:r>
          </a:p>
          <a:p>
            <a:pPr marL="0" indent="0">
              <a:buNone/>
            </a:pPr>
            <a:endParaRPr lang="fr-FR" dirty="0"/>
          </a:p>
          <a:p>
            <a:pPr>
              <a:buFontTx/>
              <a:buChar char="-"/>
            </a:pPr>
            <a:r>
              <a:rPr lang="fr-FR" dirty="0" smtClean="0"/>
              <a:t>Définition : toutes lésions provoquant un dysfonctionnement du système neurovégétatif sous lésionnel</a:t>
            </a:r>
          </a:p>
          <a:p>
            <a:pPr>
              <a:buFontTx/>
              <a:buChar char="-"/>
            </a:pPr>
            <a:endParaRPr lang="fr-FR" dirty="0" smtClean="0"/>
          </a:p>
          <a:p>
            <a:pPr>
              <a:buFontTx/>
              <a:buChar char="-"/>
            </a:pPr>
            <a:endParaRPr lang="fr-FR" dirty="0" smtClean="0"/>
          </a:p>
          <a:p>
            <a:pPr>
              <a:buFontTx/>
              <a:buChar char="-"/>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870264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99A735D-0181-130A-2567-ADCAC4A5216D}"/>
              </a:ext>
            </a:extLst>
          </p:cNvPr>
          <p:cNvSpPr>
            <a:spLocks noGrp="1"/>
          </p:cNvSpPr>
          <p:nvPr>
            <p:ph type="title"/>
          </p:nvPr>
        </p:nvSpPr>
        <p:spPr/>
        <p:txBody>
          <a:bodyPr/>
          <a:lstStyle/>
          <a:p>
            <a:endParaRPr lang="fr-FR"/>
          </a:p>
        </p:txBody>
      </p:sp>
      <p:pic>
        <p:nvPicPr>
          <p:cNvPr id="2050" name="Picture 2">
            <a:extLst>
              <a:ext uri="{FF2B5EF4-FFF2-40B4-BE49-F238E27FC236}">
                <a16:creationId xmlns="" xmlns:a16="http://schemas.microsoft.com/office/drawing/2014/main" id="{03B35995-E12A-4149-244E-30CD65E2C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00802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b="1" dirty="0"/>
              <a:t>Prévention</a:t>
            </a:r>
            <a:r>
              <a:rPr lang="fr-FR" b="1" dirty="0"/>
              <a:t> et blessures </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Stimulation nociceptive sous lésionnel, IU, </a:t>
            </a:r>
            <a:r>
              <a:rPr lang="fr-FR" dirty="0" err="1" smtClean="0"/>
              <a:t>boosting</a:t>
            </a:r>
            <a:r>
              <a:rPr lang="fr-FR" dirty="0" smtClean="0"/>
              <a:t> </a:t>
            </a:r>
          </a:p>
          <a:p>
            <a:r>
              <a:rPr lang="fr-FR" b="1" u="sng" dirty="0" smtClean="0"/>
              <a:t>Hyper réflexivité autonome </a:t>
            </a:r>
          </a:p>
          <a:p>
            <a:pPr lvl="1"/>
            <a:r>
              <a:rPr lang="fr-FR" dirty="0" smtClean="0"/>
              <a:t>Signaux d’alerte : céphalées, rougeurs, chaleurs, </a:t>
            </a:r>
            <a:r>
              <a:rPr lang="fr-FR" dirty="0" err="1" smtClean="0"/>
              <a:t>tacchycardie</a:t>
            </a:r>
            <a:r>
              <a:rPr lang="fr-FR" dirty="0" smtClean="0"/>
              <a:t> de repos</a:t>
            </a:r>
          </a:p>
          <a:p>
            <a:pPr lvl="1"/>
            <a:r>
              <a:rPr lang="fr-FR" dirty="0" smtClean="0"/>
              <a:t>Augmentation TA &gt; 20 à 30 </a:t>
            </a:r>
            <a:r>
              <a:rPr lang="fr-FR" dirty="0" err="1" smtClean="0"/>
              <a:t>mmHg</a:t>
            </a:r>
            <a:r>
              <a:rPr lang="fr-FR" dirty="0" smtClean="0"/>
              <a:t> (règle IPC : TAS &gt; 160)</a:t>
            </a:r>
          </a:p>
          <a:p>
            <a:pPr lvl="1"/>
            <a:r>
              <a:rPr lang="fr-FR" dirty="0" smtClean="0"/>
              <a:t>Arrêt de toutes activités sportives </a:t>
            </a:r>
          </a:p>
          <a:p>
            <a:pPr lvl="1"/>
            <a:r>
              <a:rPr lang="fr-FR" dirty="0" smtClean="0"/>
              <a:t>Orientation vers un médecin / les urgences </a:t>
            </a:r>
          </a:p>
          <a:p>
            <a:pPr lvl="1"/>
            <a:r>
              <a:rPr lang="fr-FR" dirty="0" smtClean="0"/>
              <a:t>Gravité (AVC, SCA)</a:t>
            </a:r>
            <a:endParaRPr lang="fr-FR" dirty="0"/>
          </a:p>
        </p:txBody>
      </p:sp>
    </p:spTree>
    <p:extLst>
      <p:ext uri="{BB962C8B-B14F-4D97-AF65-F5344CB8AC3E}">
        <p14:creationId xmlns:p14="http://schemas.microsoft.com/office/powerpoint/2010/main" val="4276536051"/>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Préventions et Blessures </a:t>
            </a:r>
            <a:endParaRPr lang="fr-FR" b="1" dirty="0"/>
          </a:p>
        </p:txBody>
      </p:sp>
      <p:sp>
        <p:nvSpPr>
          <p:cNvPr id="3" name="Espace réservé du contenu 2"/>
          <p:cNvSpPr>
            <a:spLocks noGrp="1"/>
          </p:cNvSpPr>
          <p:nvPr>
            <p:ph idx="1"/>
          </p:nvPr>
        </p:nvSpPr>
        <p:spPr/>
        <p:txBody>
          <a:bodyPr>
            <a:normAutofit fontScale="92500" lnSpcReduction="20000"/>
          </a:bodyPr>
          <a:lstStyle/>
          <a:p>
            <a:r>
              <a:rPr lang="fr-FR" dirty="0" smtClean="0"/>
              <a:t>Type de para sport ? Type de geste sportif? </a:t>
            </a:r>
          </a:p>
          <a:p>
            <a:r>
              <a:rPr lang="fr-FR" dirty="0" smtClean="0"/>
              <a:t>Qualité du geste technique ? </a:t>
            </a:r>
          </a:p>
          <a:p>
            <a:r>
              <a:rPr lang="fr-FR" dirty="0" smtClean="0"/>
              <a:t>Âge? Expérience dans le para sport? </a:t>
            </a:r>
          </a:p>
          <a:p>
            <a:r>
              <a:rPr lang="fr-FR" dirty="0" smtClean="0"/>
              <a:t>Pathologie sous jacente  du para sportif ? </a:t>
            </a:r>
          </a:p>
          <a:p>
            <a:r>
              <a:rPr lang="fr-FR" dirty="0" smtClean="0"/>
              <a:t>Traumatisme direct </a:t>
            </a:r>
          </a:p>
          <a:p>
            <a:pPr lvl="1"/>
            <a:r>
              <a:rPr lang="fr-FR" dirty="0" smtClean="0"/>
              <a:t>Choc direct ou indirect :ceci foot, </a:t>
            </a:r>
            <a:r>
              <a:rPr lang="fr-FR" dirty="0" err="1" smtClean="0"/>
              <a:t>goalball</a:t>
            </a:r>
            <a:r>
              <a:rPr lang="fr-FR" dirty="0" smtClean="0"/>
              <a:t>, rugby fauteuil, port de combat </a:t>
            </a:r>
          </a:p>
          <a:p>
            <a:pPr lvl="1"/>
            <a:r>
              <a:rPr lang="fr-FR" dirty="0" smtClean="0"/>
              <a:t>Chute : para cyclisme (tandem ++), </a:t>
            </a:r>
          </a:p>
          <a:p>
            <a:r>
              <a:rPr lang="fr-FR" dirty="0" smtClean="0"/>
              <a:t>Traumatisme indirect : </a:t>
            </a:r>
            <a:r>
              <a:rPr lang="fr-FR" dirty="0" err="1" smtClean="0"/>
              <a:t>Cécifoot</a:t>
            </a:r>
            <a:r>
              <a:rPr lang="fr-FR" dirty="0" smtClean="0"/>
              <a:t>, rugby fauteuil</a:t>
            </a:r>
          </a:p>
          <a:p>
            <a:r>
              <a:rPr lang="fr-FR" dirty="0" err="1" smtClean="0"/>
              <a:t>Surutilisation</a:t>
            </a:r>
            <a:r>
              <a:rPr lang="fr-FR" dirty="0" smtClean="0"/>
              <a:t> </a:t>
            </a:r>
          </a:p>
          <a:p>
            <a:pPr lvl="1"/>
            <a:endParaRPr lang="fr-FR" dirty="0" smtClean="0"/>
          </a:p>
          <a:p>
            <a:pPr lvl="1"/>
            <a:endParaRPr lang="fr-FR" dirty="0"/>
          </a:p>
        </p:txBody>
      </p:sp>
    </p:spTree>
    <p:extLst>
      <p:ext uri="{BB962C8B-B14F-4D97-AF65-F5344CB8AC3E}">
        <p14:creationId xmlns:p14="http://schemas.microsoft.com/office/powerpoint/2010/main" val="13594317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Prévention et blessure </a:t>
            </a:r>
            <a:endParaRPr lang="fr-FR" b="1" dirty="0"/>
          </a:p>
        </p:txBody>
      </p:sp>
      <p:sp>
        <p:nvSpPr>
          <p:cNvPr id="3" name="Espace réservé du contenu 2"/>
          <p:cNvSpPr>
            <a:spLocks noGrp="1"/>
          </p:cNvSpPr>
          <p:nvPr>
            <p:ph idx="1"/>
          </p:nvPr>
        </p:nvSpPr>
        <p:spPr/>
        <p:txBody>
          <a:bodyPr>
            <a:normAutofit fontScale="62500" lnSpcReduction="20000"/>
          </a:bodyPr>
          <a:lstStyle/>
          <a:p>
            <a:pPr marL="0" indent="0">
              <a:buNone/>
            </a:pPr>
            <a:endParaRPr lang="fr-FR" dirty="0" smtClean="0"/>
          </a:p>
          <a:p>
            <a:r>
              <a:rPr lang="fr-FR" sz="4000" dirty="0" smtClean="0"/>
              <a:t>Les </a:t>
            </a:r>
            <a:r>
              <a:rPr lang="fr-FR" sz="4000" dirty="0"/>
              <a:t>taux de blessures chez les para-athlètes sont légèrement plus élevés que chez les athlètes </a:t>
            </a:r>
            <a:r>
              <a:rPr lang="fr-FR" sz="4000" dirty="0" smtClean="0"/>
              <a:t>olympiques</a:t>
            </a:r>
          </a:p>
          <a:p>
            <a:endParaRPr lang="fr-FR" dirty="0" smtClean="0"/>
          </a:p>
          <a:p>
            <a:r>
              <a:rPr lang="fr-FR" sz="4000" dirty="0"/>
              <a:t>L</a:t>
            </a:r>
            <a:r>
              <a:rPr lang="fr-FR" sz="4000" dirty="0" smtClean="0"/>
              <a:t>e </a:t>
            </a:r>
            <a:r>
              <a:rPr lang="fr-FR" sz="4000" dirty="0"/>
              <a:t>risque de blessures aux membres supérieurs </a:t>
            </a:r>
            <a:r>
              <a:rPr lang="fr-FR" sz="4000" dirty="0" smtClean="0"/>
              <a:t>est le </a:t>
            </a:r>
            <a:r>
              <a:rPr lang="fr-FR" sz="4000" dirty="0"/>
              <a:t>plus élevé. </a:t>
            </a:r>
            <a:endParaRPr lang="fr-FR" sz="4000" dirty="0" smtClean="0"/>
          </a:p>
          <a:p>
            <a:endParaRPr lang="fr-FR" dirty="0" smtClean="0"/>
          </a:p>
          <a:p>
            <a:r>
              <a:rPr lang="fr-FR" sz="4000" dirty="0" smtClean="0"/>
              <a:t>Un </a:t>
            </a:r>
            <a:r>
              <a:rPr lang="fr-FR" sz="4000" dirty="0"/>
              <a:t>clinicien se rendant à un événement de 10 jours avec 100 athlètes peut s'attendre à voir environ 12 à 13 blessures, environ la moitié d'entre elles étant des blessures aiguës récentes dans les sports d'été, et peut s'attendre à voir environ 20 à 25 blessures, principalement des blessures aiguës dans les sports d'hiver</a:t>
            </a:r>
            <a:r>
              <a:rPr lang="fr-FR" dirty="0"/>
              <a:t>. </a:t>
            </a:r>
            <a:endParaRPr lang="fr-FR" dirty="0" smtClean="0"/>
          </a:p>
          <a:p>
            <a:endParaRPr lang="fr-FR" dirty="0" smtClean="0"/>
          </a:p>
        </p:txBody>
      </p:sp>
    </p:spTree>
    <p:extLst>
      <p:ext uri="{BB962C8B-B14F-4D97-AF65-F5344CB8AC3E}">
        <p14:creationId xmlns:p14="http://schemas.microsoft.com/office/powerpoint/2010/main" val="4262926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Prévention et Blessures </a:t>
            </a:r>
            <a:endParaRPr lang="fr-FR" b="1" dirty="0"/>
          </a:p>
        </p:txBody>
      </p:sp>
      <p:sp>
        <p:nvSpPr>
          <p:cNvPr id="3" name="Espace réservé du contenu 2"/>
          <p:cNvSpPr>
            <a:spLocks noGrp="1"/>
          </p:cNvSpPr>
          <p:nvPr>
            <p:ph idx="1"/>
          </p:nvPr>
        </p:nvSpPr>
        <p:spPr/>
        <p:txBody>
          <a:bodyPr>
            <a:normAutofit fontScale="62500" lnSpcReduction="20000"/>
          </a:bodyPr>
          <a:lstStyle/>
          <a:p>
            <a:r>
              <a:rPr lang="fr-FR" dirty="0"/>
              <a:t>Les athlètes masculins et féminins ont des taux de blessures similaires, et les athlètes plus âgés et ceux souffrant de lésions de la moelle épinière courent un risque accru de blessures aux membres supérieurs. </a:t>
            </a:r>
          </a:p>
          <a:p>
            <a:endParaRPr lang="fr-FR" dirty="0"/>
          </a:p>
          <a:p>
            <a:r>
              <a:rPr lang="fr-FR" dirty="0"/>
              <a:t>L'athlétisme, le </a:t>
            </a:r>
            <a:r>
              <a:rPr lang="fr-FR" dirty="0" err="1"/>
              <a:t>goalball</a:t>
            </a:r>
            <a:r>
              <a:rPr lang="fr-FR" dirty="0"/>
              <a:t>, le football à 5 ​​sont signalés à plusieurs reprises comme les sports d'été les plus à risque ; le ski alpin, le para-hockey sur glace et le snowboard sont les sports d'hiver les plus à risque </a:t>
            </a:r>
          </a:p>
          <a:p>
            <a:endParaRPr lang="fr-FR" dirty="0"/>
          </a:p>
          <a:p>
            <a:r>
              <a:rPr lang="fr-FR" dirty="0"/>
              <a:t>Les maladies sont fréquentes chez les athlètes paralympiques, principalement dues à des infections (respiratoires, cutanées et sous-cutanées, gastro-intestinales). Les infections des voies urinaires surviennent souvent chez les athlètes souffrant d'une lésion de la moelle </a:t>
            </a:r>
            <a:r>
              <a:rPr lang="fr-FR" dirty="0" smtClean="0"/>
              <a:t>épinière. </a:t>
            </a:r>
          </a:p>
          <a:p>
            <a:endParaRPr lang="fr-FR" dirty="0" smtClean="0"/>
          </a:p>
          <a:p>
            <a:r>
              <a:rPr lang="fr-FR" dirty="0" smtClean="0"/>
              <a:t>Un </a:t>
            </a:r>
            <a:r>
              <a:rPr lang="fr-FR" dirty="0"/>
              <a:t>retard de déclaration de plus de 24 heures </a:t>
            </a:r>
            <a:r>
              <a:rPr lang="fr-FR" dirty="0" smtClean="0"/>
              <a:t>pourrait </a:t>
            </a:r>
            <a:r>
              <a:rPr lang="fr-FR" dirty="0"/>
              <a:t>avoir des implications cliniques importantes</a:t>
            </a:r>
          </a:p>
          <a:p>
            <a:endParaRPr lang="fr-FR" dirty="0"/>
          </a:p>
        </p:txBody>
      </p:sp>
    </p:spTree>
    <p:extLst>
      <p:ext uri="{BB962C8B-B14F-4D97-AF65-F5344CB8AC3E}">
        <p14:creationId xmlns:p14="http://schemas.microsoft.com/office/powerpoint/2010/main" val="21026495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Prévention et Blessures </a:t>
            </a:r>
            <a:endParaRPr lang="fr-FR" dirty="0"/>
          </a:p>
        </p:txBody>
      </p:sp>
      <p:sp>
        <p:nvSpPr>
          <p:cNvPr id="3" name="Espace réservé du contenu 2"/>
          <p:cNvSpPr>
            <a:spLocks noGrp="1"/>
          </p:cNvSpPr>
          <p:nvPr>
            <p:ph idx="1"/>
          </p:nvPr>
        </p:nvSpPr>
        <p:spPr/>
        <p:txBody>
          <a:bodyPr>
            <a:normAutofit fontScale="85000" lnSpcReduction="10000"/>
          </a:bodyPr>
          <a:lstStyle/>
          <a:p>
            <a:pPr marL="0" indent="0">
              <a:buNone/>
            </a:pPr>
            <a:r>
              <a:rPr lang="fr-FR" dirty="0"/>
              <a:t>L</a:t>
            </a:r>
            <a:r>
              <a:rPr lang="fr-FR" dirty="0" smtClean="0"/>
              <a:t>ésions musculo squelettique du membres supérieurs</a:t>
            </a:r>
          </a:p>
          <a:p>
            <a:r>
              <a:rPr lang="fr-FR" dirty="0" smtClean="0"/>
              <a:t>Aigüe : fracture ostéoporotique, luxation, entorse, rupture de coiffe</a:t>
            </a:r>
          </a:p>
          <a:p>
            <a:r>
              <a:rPr lang="fr-FR" dirty="0" smtClean="0"/>
              <a:t>Chronique (sur utilisation)</a:t>
            </a:r>
          </a:p>
          <a:p>
            <a:pPr lvl="1"/>
            <a:r>
              <a:rPr lang="fr-FR" dirty="0" err="1" smtClean="0"/>
              <a:t>Tendinopathie</a:t>
            </a:r>
            <a:r>
              <a:rPr lang="fr-FR" dirty="0" smtClean="0"/>
              <a:t> de la coiffe des rotateurs</a:t>
            </a:r>
          </a:p>
          <a:p>
            <a:pPr lvl="1"/>
            <a:r>
              <a:rPr lang="fr-FR" dirty="0" smtClean="0"/>
              <a:t>Conflit sous acromiale</a:t>
            </a:r>
          </a:p>
          <a:p>
            <a:pPr lvl="1"/>
            <a:r>
              <a:rPr lang="fr-FR" dirty="0" smtClean="0"/>
              <a:t>Bursite </a:t>
            </a:r>
          </a:p>
          <a:p>
            <a:pPr lvl="1"/>
            <a:r>
              <a:rPr lang="fr-FR" dirty="0" smtClean="0"/>
              <a:t>Syndrome </a:t>
            </a:r>
            <a:r>
              <a:rPr lang="fr-FR" dirty="0" err="1" smtClean="0"/>
              <a:t>canalaire</a:t>
            </a:r>
            <a:r>
              <a:rPr lang="fr-FR" dirty="0" smtClean="0"/>
              <a:t> nerf médian (poignet) &gt; neuropathie ulnaire (poignet)poignet &gt; Neuropathie radial (coude) </a:t>
            </a:r>
          </a:p>
          <a:p>
            <a:pPr lvl="1"/>
            <a:r>
              <a:rPr lang="fr-FR" dirty="0" smtClean="0"/>
              <a:t>Neuropathie du nerf supra scapulaire (dyskinésie et déséquilibre de l’épaule) </a:t>
            </a:r>
          </a:p>
          <a:p>
            <a:endParaRPr lang="fr-FR" dirty="0" smtClean="0"/>
          </a:p>
          <a:p>
            <a:endParaRPr lang="fr-FR" dirty="0" smtClean="0"/>
          </a:p>
        </p:txBody>
      </p:sp>
    </p:spTree>
    <p:extLst>
      <p:ext uri="{BB962C8B-B14F-4D97-AF65-F5344CB8AC3E}">
        <p14:creationId xmlns:p14="http://schemas.microsoft.com/office/powerpoint/2010/main" val="33536404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Prévention et Blessures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a:t>Pathologie dite « classique » en lien avec le type de sport </a:t>
            </a:r>
          </a:p>
          <a:p>
            <a:r>
              <a:rPr lang="fr-FR" dirty="0"/>
              <a:t>Pathologie spécifique au para sportif </a:t>
            </a:r>
            <a:r>
              <a:rPr lang="fr-FR" dirty="0" smtClean="0"/>
              <a:t>: </a:t>
            </a:r>
            <a:endParaRPr lang="fr-FR" dirty="0"/>
          </a:p>
          <a:p>
            <a:pPr lvl="1"/>
            <a:r>
              <a:rPr lang="fr-FR" dirty="0"/>
              <a:t>Para Athlétisme : </a:t>
            </a:r>
            <a:r>
              <a:rPr lang="fr-FR" dirty="0" smtClean="0"/>
              <a:t>syndrome </a:t>
            </a:r>
            <a:r>
              <a:rPr lang="fr-FR" dirty="0" err="1" smtClean="0"/>
              <a:t>canalaire</a:t>
            </a:r>
            <a:r>
              <a:rPr lang="fr-FR" dirty="0" smtClean="0"/>
              <a:t> (carpien)</a:t>
            </a:r>
            <a:endParaRPr lang="fr-FR" dirty="0"/>
          </a:p>
          <a:p>
            <a:pPr lvl="1"/>
            <a:r>
              <a:rPr lang="fr-FR" dirty="0"/>
              <a:t>Tennis de table : </a:t>
            </a:r>
            <a:r>
              <a:rPr lang="fr-FR" dirty="0" err="1" smtClean="0"/>
              <a:t>teninopathie</a:t>
            </a:r>
            <a:r>
              <a:rPr lang="fr-FR" dirty="0" smtClean="0"/>
              <a:t> du FRC (revers)</a:t>
            </a:r>
            <a:endParaRPr lang="fr-FR" dirty="0"/>
          </a:p>
          <a:p>
            <a:pPr lvl="1"/>
            <a:r>
              <a:rPr lang="fr-FR" dirty="0" err="1"/>
              <a:t>Handbike</a:t>
            </a:r>
            <a:r>
              <a:rPr lang="fr-FR" dirty="0"/>
              <a:t> : </a:t>
            </a:r>
            <a:r>
              <a:rPr lang="fr-FR" dirty="0" smtClean="0"/>
              <a:t>lésions cutanées doigt et coude, tendineuse doigts</a:t>
            </a:r>
            <a:endParaRPr lang="fr-FR" dirty="0"/>
          </a:p>
          <a:p>
            <a:pPr lvl="1"/>
            <a:r>
              <a:rPr lang="fr-FR" dirty="0"/>
              <a:t>Tennis </a:t>
            </a:r>
            <a:r>
              <a:rPr lang="fr-FR" dirty="0" smtClean="0"/>
              <a:t>fauteuil: cervicalgie (sur utilisation par défaut des muscles des troncs) </a:t>
            </a:r>
            <a:endParaRPr lang="fr-FR" dirty="0"/>
          </a:p>
          <a:p>
            <a:pPr lvl="1"/>
            <a:r>
              <a:rPr lang="fr-FR" dirty="0"/>
              <a:t>Sport Collectif : </a:t>
            </a:r>
            <a:r>
              <a:rPr lang="fr-FR" dirty="0" smtClean="0"/>
              <a:t>traumatisme direct et indirect (choc et chute)</a:t>
            </a:r>
            <a:endParaRPr lang="fr-FR" dirty="0"/>
          </a:p>
          <a:p>
            <a:endParaRPr lang="fr-FR" dirty="0"/>
          </a:p>
        </p:txBody>
      </p:sp>
    </p:spTree>
    <p:extLst>
      <p:ext uri="{BB962C8B-B14F-4D97-AF65-F5344CB8AC3E}">
        <p14:creationId xmlns:p14="http://schemas.microsoft.com/office/powerpoint/2010/main" val="21133846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l="7545" r="7545"/>
          <a:stretch>
            <a:fillRect/>
          </a:stretch>
        </p:blipFill>
        <p:spPr/>
      </p:pic>
    </p:spTree>
    <p:extLst>
      <p:ext uri="{BB962C8B-B14F-4D97-AF65-F5344CB8AC3E}">
        <p14:creationId xmlns:p14="http://schemas.microsoft.com/office/powerpoint/2010/main" val="19343950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r>
              <a:rPr lang="fr-FR" dirty="0" err="1" smtClean="0"/>
              <a:t>Cérébro</a:t>
            </a:r>
            <a:r>
              <a:rPr lang="fr-FR" dirty="0" smtClean="0"/>
              <a:t> lésé : </a:t>
            </a:r>
          </a:p>
          <a:p>
            <a:pPr lvl="1"/>
            <a:r>
              <a:rPr lang="fr-FR" dirty="0" smtClean="0"/>
              <a:t>Gestion de la fatigue (adaptation entrainement, réentrainement à l’effort par MKDE) </a:t>
            </a:r>
          </a:p>
          <a:p>
            <a:pPr lvl="1"/>
            <a:r>
              <a:rPr lang="fr-FR" dirty="0" smtClean="0"/>
              <a:t>Chocs et chutes (traumatisme direct :  W équilibre) </a:t>
            </a:r>
          </a:p>
          <a:p>
            <a:pPr lvl="1"/>
            <a:r>
              <a:rPr lang="fr-FR" dirty="0" smtClean="0"/>
              <a:t>Lésions cutanées (mauvais positionnement de l’orthèse / releveur) </a:t>
            </a:r>
          </a:p>
          <a:p>
            <a:pPr lvl="1"/>
            <a:r>
              <a:rPr lang="fr-FR" dirty="0" smtClean="0"/>
              <a:t>Douleurs : sur sollicitation d’un membre non fonctionnel</a:t>
            </a:r>
          </a:p>
          <a:p>
            <a:pPr lvl="1"/>
            <a:r>
              <a:rPr lang="fr-FR" dirty="0" smtClean="0"/>
              <a:t>Majoration spasticité </a:t>
            </a:r>
          </a:p>
          <a:p>
            <a:pPr lvl="1"/>
            <a:r>
              <a:rPr lang="fr-FR" dirty="0" smtClean="0"/>
              <a:t>Crise d’épilepsie (Chute </a:t>
            </a:r>
            <a:r>
              <a:rPr lang="fr-FR" smtClean="0"/>
              <a:t>avec risque </a:t>
            </a:r>
            <a:r>
              <a:rPr lang="fr-FR" dirty="0" smtClean="0"/>
              <a:t>de fracture</a:t>
            </a:r>
            <a:r>
              <a:rPr lang="fr-FR" smtClean="0"/>
              <a:t>, TC)</a:t>
            </a:r>
            <a:endParaRPr lang="fr-FR" dirty="0"/>
          </a:p>
        </p:txBody>
      </p:sp>
    </p:spTree>
    <p:extLst>
      <p:ext uri="{BB962C8B-B14F-4D97-AF65-F5344CB8AC3E}">
        <p14:creationId xmlns:p14="http://schemas.microsoft.com/office/powerpoint/2010/main" val="24750450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Prévention et blessures</a:t>
            </a:r>
            <a:endParaRPr lang="fr-FR" dirty="0"/>
          </a:p>
        </p:txBody>
      </p:sp>
      <p:sp>
        <p:nvSpPr>
          <p:cNvPr id="3" name="Espace réservé du contenu 2"/>
          <p:cNvSpPr>
            <a:spLocks noGrp="1"/>
          </p:cNvSpPr>
          <p:nvPr>
            <p:ph idx="1"/>
          </p:nvPr>
        </p:nvSpPr>
        <p:spPr/>
        <p:txBody>
          <a:bodyPr/>
          <a:lstStyle/>
          <a:p>
            <a:r>
              <a:rPr lang="fr-FR" b="1" u="sng" dirty="0" smtClean="0"/>
              <a:t>Objectif principal </a:t>
            </a:r>
            <a:r>
              <a:rPr lang="fr-FR" dirty="0" smtClean="0"/>
              <a:t>: </a:t>
            </a:r>
            <a:endParaRPr lang="fr-FR" dirty="0"/>
          </a:p>
          <a:p>
            <a:pPr lvl="1"/>
            <a:r>
              <a:rPr lang="fr-FR" dirty="0" smtClean="0"/>
              <a:t>Éviter le sur - handicap </a:t>
            </a:r>
          </a:p>
          <a:p>
            <a:pPr lvl="1"/>
            <a:r>
              <a:rPr lang="fr-FR" dirty="0" smtClean="0"/>
              <a:t>Eviter de majorer la perte d’autonomie</a:t>
            </a:r>
            <a:endParaRPr lang="fr-FR" dirty="0"/>
          </a:p>
        </p:txBody>
      </p:sp>
    </p:spTree>
    <p:extLst>
      <p:ext uri="{BB962C8B-B14F-4D97-AF65-F5344CB8AC3E}">
        <p14:creationId xmlns:p14="http://schemas.microsoft.com/office/powerpoint/2010/main" val="9498245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 name="Espace réservé du conten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05781"/>
            <a:ext cx="8229600" cy="4114800"/>
          </a:xfrm>
        </p:spPr>
      </p:pic>
    </p:spTree>
    <p:extLst>
      <p:ext uri="{BB962C8B-B14F-4D97-AF65-F5344CB8AC3E}">
        <p14:creationId xmlns:p14="http://schemas.microsoft.com/office/powerpoint/2010/main" val="35876678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0307392-389A-629F-2699-B0E518C7CE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 xmlns:a16="http://schemas.microsoft.com/office/drawing/2014/main" id="{E36FEE23-0AA6-D6F9-9187-B4C195B6B6CD}"/>
              </a:ext>
            </a:extLst>
          </p:cNvPr>
          <p:cNvSpPr>
            <a:spLocks noGrp="1"/>
          </p:cNvSpPr>
          <p:nvPr>
            <p:ph idx="1"/>
          </p:nvPr>
        </p:nvSpPr>
        <p:spPr/>
        <p:txBody>
          <a:bodyPr/>
          <a:lstStyle/>
          <a:p>
            <a:r>
              <a:rPr lang="fr-FR" dirty="0"/>
              <a:t>« </a:t>
            </a:r>
            <a:r>
              <a:rPr lang="fr-FR" b="1" dirty="0"/>
              <a:t>One </a:t>
            </a:r>
            <a:r>
              <a:rPr lang="fr-FR" b="1" dirty="0" err="1"/>
              <a:t>Bid</a:t>
            </a:r>
            <a:r>
              <a:rPr lang="fr-FR" b="1" dirty="0"/>
              <a:t>, One City </a:t>
            </a:r>
            <a:r>
              <a:rPr lang="fr-FR" dirty="0" smtClean="0"/>
              <a:t>» (2001) </a:t>
            </a:r>
            <a:r>
              <a:rPr lang="fr-FR" dirty="0"/>
              <a:t/>
            </a:r>
            <a:br>
              <a:rPr lang="fr-FR" dirty="0"/>
            </a:br>
            <a:r>
              <a:rPr lang="fr-FR" dirty="0" smtClean="0"/>
              <a:t>                    </a:t>
            </a:r>
            <a:r>
              <a:rPr lang="fr-FR" dirty="0"/>
              <a:t>= </a:t>
            </a:r>
            <a:br>
              <a:rPr lang="fr-FR" dirty="0"/>
            </a:br>
            <a:r>
              <a:rPr lang="fr-FR" dirty="0" smtClean="0"/>
              <a:t>« Une </a:t>
            </a:r>
            <a:r>
              <a:rPr lang="fr-FR" dirty="0" err="1"/>
              <a:t>Canditature</a:t>
            </a:r>
            <a:r>
              <a:rPr lang="fr-FR" dirty="0"/>
              <a:t>, Une </a:t>
            </a:r>
            <a:r>
              <a:rPr lang="fr-FR" dirty="0" smtClean="0"/>
              <a:t>Ville »</a:t>
            </a:r>
            <a:endParaRPr lang="fr-FR" dirty="0"/>
          </a:p>
          <a:p>
            <a:endParaRPr lang="fr-FR" dirty="0"/>
          </a:p>
          <a:p>
            <a:pPr algn="just"/>
            <a:r>
              <a:rPr lang="fr-FR" dirty="0"/>
              <a:t>Accord entre l’IPC et le CIO </a:t>
            </a:r>
          </a:p>
          <a:p>
            <a:pPr algn="just"/>
            <a:r>
              <a:rPr lang="fr-FR" dirty="0"/>
              <a:t>Habite le même village Olympique </a:t>
            </a:r>
          </a:p>
          <a:p>
            <a:pPr algn="just"/>
            <a:r>
              <a:rPr lang="fr-FR" dirty="0"/>
              <a:t>Bénéficie des mêmes services (restauration, soins médicaux…) </a:t>
            </a:r>
          </a:p>
        </p:txBody>
      </p:sp>
    </p:spTree>
    <p:extLst>
      <p:ext uri="{BB962C8B-B14F-4D97-AF65-F5344CB8AC3E}">
        <p14:creationId xmlns:p14="http://schemas.microsoft.com/office/powerpoint/2010/main" val="42166265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Organisation Internationale</a:t>
            </a:r>
            <a:endParaRPr lang="fr-FR" b="1" dirty="0"/>
          </a:p>
        </p:txBody>
      </p:sp>
      <p:sp>
        <p:nvSpPr>
          <p:cNvPr id="3" name="Espace réservé du contenu 2"/>
          <p:cNvSpPr>
            <a:spLocks noGrp="1"/>
          </p:cNvSpPr>
          <p:nvPr>
            <p:ph idx="1"/>
          </p:nvPr>
        </p:nvSpPr>
        <p:spPr/>
        <p:txBody>
          <a:bodyPr>
            <a:normAutofit fontScale="92500" lnSpcReduction="10000"/>
          </a:bodyPr>
          <a:lstStyle/>
          <a:p>
            <a:r>
              <a:rPr lang="fr-FR" dirty="0" smtClean="0"/>
              <a:t>International Paralympique </a:t>
            </a:r>
            <a:r>
              <a:rPr lang="fr-FR" dirty="0" err="1" smtClean="0"/>
              <a:t>Comittee</a:t>
            </a:r>
            <a:r>
              <a:rPr lang="fr-FR" dirty="0" smtClean="0"/>
              <a:t> (IPC)</a:t>
            </a:r>
          </a:p>
          <a:p>
            <a:pPr lvl="1"/>
            <a:r>
              <a:rPr lang="fr-FR" dirty="0" smtClean="0"/>
              <a:t>Siège : Bonn (Allemagne)</a:t>
            </a:r>
          </a:p>
          <a:p>
            <a:pPr lvl="1"/>
            <a:r>
              <a:rPr lang="fr-FR" dirty="0" smtClean="0"/>
              <a:t>Vision :créer un monde inclusif grâce au </a:t>
            </a:r>
            <a:r>
              <a:rPr lang="fr-FR" dirty="0" err="1" smtClean="0"/>
              <a:t>parasport</a:t>
            </a:r>
            <a:r>
              <a:rPr lang="fr-FR" dirty="0" smtClean="0"/>
              <a:t> </a:t>
            </a:r>
          </a:p>
          <a:p>
            <a:pPr lvl="1"/>
            <a:r>
              <a:rPr lang="fr-FR" dirty="0" smtClean="0"/>
              <a:t>Mission : </a:t>
            </a:r>
          </a:p>
          <a:p>
            <a:pPr lvl="2"/>
            <a:r>
              <a:rPr lang="fr-FR" dirty="0" smtClean="0"/>
              <a:t>Diriger </a:t>
            </a:r>
            <a:r>
              <a:rPr lang="fr-FR" dirty="0"/>
              <a:t>le mouvement </a:t>
            </a:r>
            <a:r>
              <a:rPr lang="fr-FR" dirty="0" smtClean="0"/>
              <a:t>paralympique</a:t>
            </a:r>
          </a:p>
          <a:p>
            <a:pPr lvl="2"/>
            <a:r>
              <a:rPr lang="fr-FR" dirty="0"/>
              <a:t>S</a:t>
            </a:r>
            <a:r>
              <a:rPr lang="fr-FR" dirty="0" smtClean="0"/>
              <a:t>uperviser </a:t>
            </a:r>
            <a:r>
              <a:rPr lang="fr-FR" dirty="0"/>
              <a:t>la tenue des Jeux </a:t>
            </a:r>
            <a:r>
              <a:rPr lang="fr-FR" dirty="0" smtClean="0"/>
              <a:t>paralympiques</a:t>
            </a:r>
          </a:p>
          <a:p>
            <a:pPr lvl="2"/>
            <a:r>
              <a:rPr lang="fr-FR" dirty="0"/>
              <a:t>S</a:t>
            </a:r>
            <a:r>
              <a:rPr lang="fr-FR" dirty="0" smtClean="0"/>
              <a:t>outenir </a:t>
            </a:r>
            <a:r>
              <a:rPr lang="fr-FR" dirty="0"/>
              <a:t>les membres pour permettre aux para-athlètes d'atteindre l'excellence sportive</a:t>
            </a:r>
            <a:r>
              <a:rPr lang="fr-FR" dirty="0" smtClean="0"/>
              <a:t>.</a:t>
            </a:r>
          </a:p>
          <a:p>
            <a:pPr lvl="1"/>
            <a:r>
              <a:rPr lang="fr-FR" dirty="0" smtClean="0"/>
              <a:t>Composé de 210 membres (Comité Nationaux Paralympique, Fédération Internationale, </a:t>
            </a:r>
            <a:r>
              <a:rPr lang="fr-FR" dirty="0"/>
              <a:t>O</a:t>
            </a:r>
            <a:r>
              <a:rPr lang="fr-FR" dirty="0" smtClean="0"/>
              <a:t>rganisation régionale, IOSD)</a:t>
            </a:r>
          </a:p>
          <a:p>
            <a:pPr lvl="1"/>
            <a:endParaRPr lang="fr-FR" dirty="0"/>
          </a:p>
        </p:txBody>
      </p:sp>
    </p:spTree>
    <p:extLst>
      <p:ext uri="{BB962C8B-B14F-4D97-AF65-F5344CB8AC3E}">
        <p14:creationId xmlns:p14="http://schemas.microsoft.com/office/powerpoint/2010/main" val="26324012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1618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558984075"/>
              </p:ext>
            </p:extLst>
          </p:nvPr>
        </p:nvGraphicFramePr>
        <p:xfrm>
          <a:off x="899592" y="33728"/>
          <a:ext cx="7488832" cy="6698793"/>
        </p:xfrm>
        <a:graphic>
          <a:graphicData uri="http://schemas.openxmlformats.org/drawingml/2006/table">
            <a:tbl>
              <a:tblPr/>
              <a:tblGrid>
                <a:gridCol w="2871187"/>
                <a:gridCol w="1433655"/>
                <a:gridCol w="1412091"/>
                <a:gridCol w="1771899"/>
              </a:tblGrid>
              <a:tr h="157991">
                <a:tc>
                  <a:txBody>
                    <a:bodyPr/>
                    <a:lstStyle/>
                    <a:p>
                      <a:pPr algn="l" fontAlgn="ctr"/>
                      <a:r>
                        <a:rPr lang="fr-FR" sz="1000" b="1" dirty="0" smtClean="0">
                          <a:solidFill>
                            <a:srgbClr val="FFFFFF"/>
                          </a:solidFill>
                          <a:effectLst/>
                          <a:latin typeface="var(--font-family-body)"/>
                        </a:rPr>
                        <a:t>Full </a:t>
                      </a:r>
                      <a:r>
                        <a:rPr lang="fr-FR" sz="1000" b="1" dirty="0" err="1">
                          <a:solidFill>
                            <a:srgbClr val="FFFFFF"/>
                          </a:solidFill>
                          <a:effectLst/>
                          <a:latin typeface="var(--font-family-body)"/>
                        </a:rPr>
                        <a:t>name</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003C71"/>
                    </a:solidFill>
                  </a:tcPr>
                </a:tc>
                <a:tc>
                  <a:txBody>
                    <a:bodyPr/>
                    <a:lstStyle/>
                    <a:p>
                      <a:pPr fontAlgn="ctr"/>
                      <a:r>
                        <a:rPr lang="fr-FR" sz="1000" b="1" dirty="0" err="1">
                          <a:solidFill>
                            <a:srgbClr val="FFFFFF"/>
                          </a:solidFill>
                          <a:effectLst/>
                          <a:latin typeface="var(--font-family-body)"/>
                        </a:rPr>
                        <a:t>Abbreviation</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003C71"/>
                    </a:solidFill>
                  </a:tcPr>
                </a:tc>
                <a:tc>
                  <a:txBody>
                    <a:bodyPr/>
                    <a:lstStyle/>
                    <a:p>
                      <a:pPr fontAlgn="ctr"/>
                      <a:r>
                        <a:rPr lang="fr-FR" sz="1000" b="1" dirty="0" err="1">
                          <a:solidFill>
                            <a:srgbClr val="FFFFFF"/>
                          </a:solidFill>
                          <a:effectLst/>
                          <a:latin typeface="var(--font-family-body)"/>
                        </a:rPr>
                        <a:t>Years</a:t>
                      </a:r>
                      <a:r>
                        <a:rPr lang="fr-FR" sz="1000" b="1" dirty="0">
                          <a:solidFill>
                            <a:srgbClr val="FFFFFF"/>
                          </a:solidFill>
                          <a:effectLst/>
                          <a:latin typeface="var(--font-family-body)"/>
                        </a:rPr>
                        <a:t> active</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003C71"/>
                    </a:solidFill>
                  </a:tcPr>
                </a:tc>
                <a:tc>
                  <a:txBody>
                    <a:bodyPr/>
                    <a:lstStyle/>
                    <a:p>
                      <a:pPr algn="l" fontAlgn="ctr"/>
                      <a:r>
                        <a:rPr lang="fr-FR" sz="1000" b="1" dirty="0">
                          <a:solidFill>
                            <a:srgbClr val="FFFFFF"/>
                          </a:solidFill>
                          <a:effectLst/>
                          <a:latin typeface="var(--font-family-body)"/>
                        </a:rPr>
                        <a:t>Notes</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003C71"/>
                    </a:solidFill>
                  </a:tcPr>
                </a:tc>
              </a:tr>
              <a:tr h="1041312">
                <a:tc>
                  <a:txBody>
                    <a:bodyPr/>
                    <a:lstStyle/>
                    <a:p>
                      <a:pPr fontAlgn="ctr"/>
                      <a:r>
                        <a:rPr lang="fr-FR" sz="1000" dirty="0">
                          <a:effectLst/>
                          <a:latin typeface="var(--font-family-body)"/>
                        </a:rPr>
                        <a:t>International </a:t>
                      </a:r>
                      <a:r>
                        <a:rPr lang="fr-FR" sz="1000" dirty="0" err="1">
                          <a:effectLst/>
                          <a:latin typeface="var(--font-family-body)"/>
                        </a:rPr>
                        <a:t>Stoke</a:t>
                      </a:r>
                      <a:r>
                        <a:rPr lang="fr-FR" sz="1000" dirty="0">
                          <a:effectLst/>
                          <a:latin typeface="var(--font-family-body)"/>
                        </a:rPr>
                        <a:t> Mandeville </a:t>
                      </a:r>
                      <a:r>
                        <a:rPr lang="fr-FR" sz="1000" dirty="0" err="1">
                          <a:effectLst/>
                          <a:latin typeface="var(--font-family-body)"/>
                        </a:rPr>
                        <a:t>Games</a:t>
                      </a:r>
                      <a:r>
                        <a:rPr lang="fr-FR" sz="1000" dirty="0">
                          <a:effectLst/>
                          <a:latin typeface="var(--font-family-body)"/>
                        </a:rPr>
                        <a:t> </a:t>
                      </a:r>
                      <a:r>
                        <a:rPr lang="fr-FR" sz="1000" dirty="0" err="1">
                          <a:effectLst/>
                          <a:latin typeface="var(--font-family-body)"/>
                        </a:rPr>
                        <a:t>Committee</a:t>
                      </a:r>
                      <a:r>
                        <a:rPr lang="fr-FR" sz="1000" dirty="0">
                          <a:effectLst/>
                          <a:latin typeface="var(--font-family-body)"/>
                        </a:rPr>
                        <a:t> / International </a:t>
                      </a:r>
                      <a:r>
                        <a:rPr lang="fr-FR" sz="1000" dirty="0" err="1">
                          <a:effectLst/>
                          <a:latin typeface="var(--font-family-body)"/>
                        </a:rPr>
                        <a:t>Stoke</a:t>
                      </a:r>
                      <a:r>
                        <a:rPr lang="fr-FR" sz="1000" dirty="0">
                          <a:effectLst/>
                          <a:latin typeface="var(--font-family-body)"/>
                        </a:rPr>
                        <a:t> Mandeville </a:t>
                      </a:r>
                      <a:r>
                        <a:rPr lang="fr-FR" sz="1000" dirty="0" err="1">
                          <a:effectLst/>
                          <a:latin typeface="var(--font-family-body)"/>
                        </a:rPr>
                        <a:t>Games</a:t>
                      </a:r>
                      <a:r>
                        <a:rPr lang="fr-FR" sz="1000" dirty="0">
                          <a:effectLst/>
                          <a:latin typeface="var(--font-family-body)"/>
                        </a:rPr>
                        <a:t> </a:t>
                      </a:r>
                      <a:r>
                        <a:rPr lang="fr-FR" sz="1000" dirty="0" err="1">
                          <a:effectLst/>
                          <a:latin typeface="var(--font-family-body)"/>
                        </a:rPr>
                        <a:t>Federation</a:t>
                      </a:r>
                      <a:r>
                        <a:rPr lang="fr-FR" sz="1000" dirty="0">
                          <a:effectLst/>
                          <a:latin typeface="var(--font-family-body)"/>
                        </a:rPr>
                        <a:t> / International </a:t>
                      </a:r>
                      <a:r>
                        <a:rPr lang="fr-FR" sz="1000" dirty="0" err="1">
                          <a:effectLst/>
                          <a:latin typeface="var(--font-family-body)"/>
                        </a:rPr>
                        <a:t>Stoke</a:t>
                      </a:r>
                      <a:r>
                        <a:rPr lang="fr-FR" sz="1000" dirty="0">
                          <a:effectLst/>
                          <a:latin typeface="var(--font-family-body)"/>
                        </a:rPr>
                        <a:t> Mandeville </a:t>
                      </a:r>
                      <a:r>
                        <a:rPr lang="fr-FR" sz="1000" dirty="0" err="1">
                          <a:effectLst/>
                          <a:latin typeface="var(--font-family-body)"/>
                        </a:rPr>
                        <a:t>Wheelchair</a:t>
                      </a:r>
                      <a:r>
                        <a:rPr lang="fr-FR" sz="1000" dirty="0">
                          <a:effectLst/>
                          <a:latin typeface="var(--font-family-body)"/>
                        </a:rPr>
                        <a:t> Sports </a:t>
                      </a:r>
                      <a:r>
                        <a:rPr lang="fr-FR" sz="1000" dirty="0" err="1">
                          <a:effectLst/>
                          <a:latin typeface="var(--font-family-body)"/>
                        </a:rPr>
                        <a:t>Federation</a:t>
                      </a:r>
                      <a:r>
                        <a:rPr lang="fr-FR" sz="1000" dirty="0">
                          <a:effectLst/>
                          <a:latin typeface="var(--font-family-body)"/>
                        </a:rPr>
                        <a:t/>
                      </a:r>
                      <a:br>
                        <a:rPr lang="fr-FR" sz="1000" dirty="0">
                          <a:effectLst/>
                          <a:latin typeface="var(--font-family-body)"/>
                        </a:rPr>
                      </a:br>
                      <a:endParaRPr lang="fr-FR" sz="1000"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a:effectLst/>
                          <a:latin typeface="var(--font-family-body)"/>
                        </a:rPr>
                        <a:t>ISMGC/ISMGF/ISMWSF</a:t>
                      </a:r>
                      <a:br>
                        <a:rPr lang="fr-FR" sz="1000">
                          <a:effectLst/>
                          <a:latin typeface="var(--font-family-body)"/>
                        </a:rPr>
                      </a:br>
                      <a:endParaRPr lang="fr-FR" sz="100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a:effectLst/>
                          <a:latin typeface="var(--font-family-body)"/>
                        </a:rPr>
                        <a:t>1960 - 2004</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fontAlgn="ctr"/>
                      <a:r>
                        <a:rPr lang="en-US" sz="1000" dirty="0">
                          <a:effectLst/>
                          <a:latin typeface="var(--font-family-body)"/>
                        </a:rPr>
                        <a:t>The original committee responsible for </a:t>
                      </a:r>
                      <a:r>
                        <a:rPr lang="en-US" sz="1000" dirty="0" err="1">
                          <a:effectLst/>
                          <a:latin typeface="var(--font-family-body)"/>
                        </a:rPr>
                        <a:t>organising</a:t>
                      </a:r>
                      <a:r>
                        <a:rPr lang="en-US" sz="1000" dirty="0">
                          <a:effectLst/>
                          <a:latin typeface="var(--font-family-body)"/>
                        </a:rPr>
                        <a:t> the Paralympic Games. Merged with the ISOD in 2004 to become IWAS.</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r>
              <a:tr h="526590">
                <a:tc>
                  <a:txBody>
                    <a:bodyPr/>
                    <a:lstStyle/>
                    <a:p>
                      <a:pPr fontAlgn="ctr"/>
                      <a:r>
                        <a:rPr lang="en-US" sz="1000" dirty="0">
                          <a:effectLst/>
                          <a:latin typeface="var(--font-family-body)"/>
                        </a:rPr>
                        <a:t>International Sports </a:t>
                      </a:r>
                      <a:r>
                        <a:rPr lang="en-US" sz="1000" dirty="0" err="1">
                          <a:effectLst/>
                          <a:latin typeface="var(--font-family-body)"/>
                        </a:rPr>
                        <a:t>Organisation</a:t>
                      </a:r>
                      <a:r>
                        <a:rPr lang="en-US" sz="1000" dirty="0">
                          <a:effectLst/>
                          <a:latin typeface="var(--font-family-body)"/>
                        </a:rPr>
                        <a:t> for the Disabled</a:t>
                      </a:r>
                      <a:br>
                        <a:rPr lang="en-US" sz="1000" dirty="0">
                          <a:effectLst/>
                          <a:latin typeface="var(--font-family-body)"/>
                        </a:rPr>
                      </a:br>
                      <a:endParaRPr lang="en-US" sz="1000"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dirty="0">
                          <a:effectLst/>
                          <a:latin typeface="var(--font-family-body)"/>
                        </a:rPr>
                        <a:t>ISOD</a:t>
                      </a:r>
                      <a:br>
                        <a:rPr lang="fr-FR" sz="1000" dirty="0">
                          <a:effectLst/>
                          <a:latin typeface="var(--font-family-body)"/>
                        </a:rPr>
                      </a:br>
                      <a:endParaRPr lang="fr-FR" sz="1000"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dirty="0">
                          <a:effectLst/>
                          <a:latin typeface="var(--font-family-body)"/>
                        </a:rPr>
                        <a:t>1964 - 2004</a:t>
                      </a:r>
                      <a:br>
                        <a:rPr lang="fr-FR" sz="1000" dirty="0">
                          <a:effectLst/>
                          <a:latin typeface="var(--font-family-body)"/>
                        </a:rPr>
                      </a:br>
                      <a:endParaRPr lang="fr-FR" sz="1000"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fontAlgn="ctr"/>
                      <a:r>
                        <a:rPr lang="en-US" sz="1000">
                          <a:effectLst/>
                          <a:latin typeface="var(--font-family-body)"/>
                        </a:rPr>
                        <a:t>Merged with the ISMWSF in 2004 to become IWAS.</a:t>
                      </a:r>
                      <a:br>
                        <a:rPr lang="en-US" sz="1000">
                          <a:effectLst/>
                          <a:latin typeface="var(--font-family-body)"/>
                        </a:rPr>
                      </a:br>
                      <a:endParaRPr lang="en-US" sz="100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r>
              <a:tr h="655271">
                <a:tc>
                  <a:txBody>
                    <a:bodyPr/>
                    <a:lstStyle/>
                    <a:p>
                      <a:pPr fontAlgn="ctr"/>
                      <a:r>
                        <a:rPr lang="en-US" sz="1000" dirty="0">
                          <a:effectLst/>
                          <a:latin typeface="var(--font-family-body)"/>
                        </a:rPr>
                        <a:t>Cerebral Palsy International Sports and Recreation Association</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dirty="0">
                          <a:effectLst/>
                          <a:latin typeface="var(--font-family-body)"/>
                        </a:rPr>
                        <a:t>CPISRA</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a:effectLst/>
                          <a:latin typeface="var(--font-family-body)"/>
                        </a:rPr>
                        <a:t>1969 - 2022</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fontAlgn="ctr"/>
                      <a:r>
                        <a:rPr lang="en-US" sz="1000">
                          <a:effectLst/>
                          <a:latin typeface="var(--font-family-body)"/>
                        </a:rPr>
                        <a:t>Merged with the IWAS in 2022 to become World Abilitysport.</a:t>
                      </a:r>
                      <a:br>
                        <a:rPr lang="en-US" sz="1000">
                          <a:effectLst/>
                          <a:latin typeface="var(--font-family-body)"/>
                        </a:rPr>
                      </a:br>
                      <a:endParaRPr lang="en-US" sz="100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r>
              <a:tr h="397910">
                <a:tc>
                  <a:txBody>
                    <a:bodyPr/>
                    <a:lstStyle/>
                    <a:p>
                      <a:pPr fontAlgn="ctr"/>
                      <a:r>
                        <a:rPr lang="fr-FR" sz="1000" b="1" dirty="0">
                          <a:effectLst/>
                          <a:latin typeface="var(--font-family-body)"/>
                        </a:rPr>
                        <a:t>International Blind Sports </a:t>
                      </a:r>
                      <a:r>
                        <a:rPr lang="fr-FR" sz="1000" b="1" dirty="0" err="1">
                          <a:effectLst/>
                          <a:latin typeface="var(--font-family-body)"/>
                        </a:rPr>
                        <a:t>Federation</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IBSA</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1981 - </a:t>
                      </a:r>
                      <a:r>
                        <a:rPr lang="fr-FR" sz="1000" b="1" dirty="0" err="1">
                          <a:effectLst/>
                          <a:latin typeface="var(--font-family-body)"/>
                        </a:rPr>
                        <a:t>present</a:t>
                      </a: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c>
                  <a:txBody>
                    <a:bodyPr/>
                    <a:lstStyle/>
                    <a:p>
                      <a:pPr fontAlgn="ctr"/>
                      <a:r>
                        <a:rPr lang="fr-FR" sz="1000">
                          <a:effectLst/>
                          <a:latin typeface="var(--font-family-body)"/>
                        </a:rPr>
                        <a:t/>
                      </a:r>
                      <a:br>
                        <a:rPr lang="fr-FR" sz="1000">
                          <a:effectLst/>
                          <a:latin typeface="var(--font-family-body)"/>
                        </a:rPr>
                      </a:br>
                      <a:endParaRPr lang="fr-FR" sz="100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10AE3B"/>
                      </a:solidFill>
                      <a:prstDash val="solid"/>
                      <a:round/>
                      <a:headEnd type="none" w="med" len="med"/>
                      <a:tailEnd type="none" w="med" len="med"/>
                    </a:lnB>
                    <a:solidFill>
                      <a:srgbClr val="FFFFFF"/>
                    </a:solidFill>
                  </a:tcPr>
                </a:tc>
              </a:tr>
              <a:tr h="397910">
                <a:tc>
                  <a:txBody>
                    <a:bodyPr/>
                    <a:lstStyle/>
                    <a:p>
                      <a:pPr fontAlgn="ctr"/>
                      <a:r>
                        <a:rPr lang="fr-FR" sz="1000" b="1" dirty="0">
                          <a:effectLst/>
                          <a:latin typeface="var(--font-family-body)"/>
                        </a:rPr>
                        <a:t>Comité International des Sports des Sourds (International </a:t>
                      </a:r>
                      <a:r>
                        <a:rPr lang="fr-FR" sz="1000" b="1" dirty="0" err="1">
                          <a:effectLst/>
                          <a:latin typeface="var(--font-family-body)"/>
                        </a:rPr>
                        <a:t>Committee</a:t>
                      </a:r>
                      <a:r>
                        <a:rPr lang="fr-FR" sz="1000" b="1" dirty="0">
                          <a:effectLst/>
                          <a:latin typeface="var(--font-family-body)"/>
                        </a:rPr>
                        <a:t> of Sports for the </a:t>
                      </a:r>
                      <a:r>
                        <a:rPr lang="fr-FR" sz="1000" b="1" dirty="0" err="1">
                          <a:effectLst/>
                          <a:latin typeface="var(--font-family-body)"/>
                        </a:rPr>
                        <a:t>Deaf</a:t>
                      </a:r>
                      <a:r>
                        <a:rPr lang="fr-FR" sz="1000" b="1" dirty="0">
                          <a:effectLst/>
                          <a:latin typeface="var(--font-family-body)"/>
                        </a:rPr>
                        <a:t>)</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CISS</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1924 - </a:t>
                      </a:r>
                      <a:r>
                        <a:rPr lang="fr-FR" sz="1000" b="1" dirty="0" err="1">
                          <a:effectLst/>
                          <a:latin typeface="var(--font-family-body)"/>
                        </a:rPr>
                        <a:t>present</a:t>
                      </a:r>
                      <a:endParaRPr lang="fr-FR" sz="1000" b="1" dirty="0">
                        <a:effectLst/>
                        <a:latin typeface="var(--font-family-body)"/>
                      </a:endParaRP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fontAlgn="ctr"/>
                      <a:r>
                        <a:rPr lang="en-US" sz="1000" b="1" dirty="0">
                          <a:effectLst/>
                          <a:latin typeface="var(--font-family-body)"/>
                        </a:rPr>
                        <a:t>Member of the IPC from 1986-1995.</a:t>
                      </a:r>
                    </a:p>
                  </a:txBody>
                  <a:tcPr marL="19678" marR="19678" marT="9839" marB="9839" anchor="ctr">
                    <a:lnL w="9525" cap="flat" cmpd="sng" algn="ctr">
                      <a:solidFill>
                        <a:srgbClr val="10AE3B"/>
                      </a:solidFill>
                      <a:prstDash val="solid"/>
                      <a:round/>
                      <a:headEnd type="none" w="med" len="med"/>
                      <a:tailEnd type="none" w="med" len="med"/>
                    </a:lnL>
                    <a:lnR w="9525" cap="flat" cmpd="sng" algn="ctr">
                      <a:solidFill>
                        <a:srgbClr val="10AE3B"/>
                      </a:solidFill>
                      <a:prstDash val="solid"/>
                      <a:round/>
                      <a:headEnd type="none" w="med" len="med"/>
                      <a:tailEnd type="none" w="med" len="med"/>
                    </a:lnR>
                    <a:lnT w="9525" cap="flat" cmpd="sng" algn="ctr">
                      <a:solidFill>
                        <a:srgbClr val="10AE3B"/>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r>
              <a:tr h="526590">
                <a:tc>
                  <a:txBody>
                    <a:bodyPr/>
                    <a:lstStyle/>
                    <a:p>
                      <a:pPr fontAlgn="ctr"/>
                      <a:r>
                        <a:rPr lang="en-US" sz="1000" b="1" dirty="0">
                          <a:effectLst/>
                          <a:latin typeface="var(--font-family-body)"/>
                        </a:rPr>
                        <a:t>International Sports Federations for Persons with an Intellectual Disability (now </a:t>
                      </a:r>
                      <a:r>
                        <a:rPr lang="en-US" sz="1000" b="1" dirty="0" err="1">
                          <a:effectLst/>
                          <a:latin typeface="var(--font-family-body)"/>
                        </a:rPr>
                        <a:t>Virtus</a:t>
                      </a:r>
                      <a:r>
                        <a:rPr lang="en-US" sz="1000" b="1" dirty="0">
                          <a:effectLst/>
                          <a:latin typeface="var(--font-family-body)"/>
                        </a:rPr>
                        <a:t>)</a:t>
                      </a:r>
                      <a:br>
                        <a:rPr lang="en-US" sz="1000" b="1" dirty="0">
                          <a:effectLst/>
                          <a:latin typeface="var(--font-family-body)"/>
                        </a:rPr>
                      </a:br>
                      <a:endParaRPr lang="en-US" sz="1000" b="1" dirty="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 INAS-FID</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1986 - </a:t>
                      </a:r>
                      <a:r>
                        <a:rPr lang="fr-FR" sz="1000" b="1" dirty="0" err="1">
                          <a:effectLst/>
                          <a:latin typeface="var(--font-family-body)"/>
                        </a:rPr>
                        <a:t>present</a:t>
                      </a:r>
                      <a:endParaRPr lang="fr-FR" sz="1000" b="1" dirty="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fontAlgn="ctr"/>
                      <a:r>
                        <a:rPr lang="en-US" sz="1000" b="1" dirty="0">
                          <a:effectLst/>
                          <a:latin typeface="var(--font-family-body)"/>
                        </a:rPr>
                        <a:t>Changes name to become </a:t>
                      </a:r>
                      <a:r>
                        <a:rPr lang="en-US" sz="1000" b="1" dirty="0" err="1">
                          <a:effectLst/>
                          <a:latin typeface="var(--font-family-body)"/>
                        </a:rPr>
                        <a:t>Virtus</a:t>
                      </a:r>
                      <a:r>
                        <a:rPr lang="en-US" sz="1000" b="1" dirty="0">
                          <a:effectLst/>
                          <a:latin typeface="var(--font-family-body)"/>
                        </a:rPr>
                        <a:t> in 2019.</a:t>
                      </a: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r>
              <a:tr h="912632">
                <a:tc>
                  <a:txBody>
                    <a:bodyPr/>
                    <a:lstStyle/>
                    <a:p>
                      <a:pPr fontAlgn="ctr"/>
                      <a:r>
                        <a:rPr lang="en-US" sz="1000">
                          <a:effectLst/>
                          <a:latin typeface="var(--font-family-body)"/>
                        </a:rPr>
                        <a:t>International Wheelchair and Amputee Sports Federation</a:t>
                      </a:r>
                      <a:br>
                        <a:rPr lang="en-US" sz="1000">
                          <a:effectLst/>
                          <a:latin typeface="var(--font-family-body)"/>
                        </a:rPr>
                      </a:br>
                      <a:endParaRPr lang="en-US" sz="100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a:effectLst/>
                          <a:latin typeface="var(--font-family-body)"/>
                        </a:rPr>
                        <a:t>IWAS</a:t>
                      </a:r>
                      <a:br>
                        <a:rPr lang="fr-FR" sz="1000">
                          <a:effectLst/>
                          <a:latin typeface="var(--font-family-body)"/>
                        </a:rPr>
                      </a:br>
                      <a:endParaRPr lang="fr-FR" sz="100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dirty="0">
                          <a:effectLst/>
                          <a:latin typeface="var(--font-family-body)"/>
                        </a:rPr>
                        <a:t>2004 - 2022</a:t>
                      </a:r>
                      <a:br>
                        <a:rPr lang="fr-FR" sz="1000" dirty="0">
                          <a:effectLst/>
                          <a:latin typeface="var(--font-family-body)"/>
                        </a:rPr>
                      </a:br>
                      <a:endParaRPr lang="fr-FR" sz="1000" dirty="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fontAlgn="ctr"/>
                      <a:r>
                        <a:rPr lang="en-US" sz="1000">
                          <a:effectLst/>
                          <a:latin typeface="var(--font-family-body)"/>
                        </a:rPr>
                        <a:t>Formed following the merger of the ISMWSF and the ISOD in 2004. Merged with CPISRA in 2022 to form WAS.</a:t>
                      </a:r>
                      <a:br>
                        <a:rPr lang="en-US" sz="1000">
                          <a:effectLst/>
                          <a:latin typeface="var(--font-family-body)"/>
                        </a:rPr>
                      </a:br>
                      <a:endParaRPr lang="en-US" sz="100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r>
              <a:tr h="655271">
                <a:tc>
                  <a:txBody>
                    <a:bodyPr/>
                    <a:lstStyle/>
                    <a:p>
                      <a:pPr fontAlgn="ctr"/>
                      <a:r>
                        <a:rPr lang="en-US" sz="1000">
                          <a:effectLst/>
                          <a:latin typeface="var(--font-family-body)"/>
                        </a:rPr>
                        <a:t>International Co-coordinating Committee Sports for the Disabled in the World</a:t>
                      </a:r>
                      <a:br>
                        <a:rPr lang="en-US" sz="1000">
                          <a:effectLst/>
                          <a:latin typeface="var(--font-family-body)"/>
                        </a:rPr>
                      </a:br>
                      <a:endParaRPr lang="en-US" sz="100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809C52"/>
                      </a:solidFill>
                      <a:prstDash val="solid"/>
                      <a:round/>
                      <a:headEnd type="none" w="med" len="med"/>
                      <a:tailEnd type="none" w="med" len="med"/>
                    </a:lnB>
                    <a:solidFill>
                      <a:srgbClr val="FFFFFF"/>
                    </a:solidFill>
                  </a:tcPr>
                </a:tc>
                <a:tc>
                  <a:txBody>
                    <a:bodyPr/>
                    <a:lstStyle/>
                    <a:p>
                      <a:pPr algn="ctr" fontAlgn="ctr"/>
                      <a:r>
                        <a:rPr lang="fr-FR" sz="1000">
                          <a:effectLst/>
                          <a:latin typeface="var(--font-family-body)"/>
                        </a:rPr>
                        <a:t>ICC</a:t>
                      </a:r>
                      <a:br>
                        <a:rPr lang="fr-FR" sz="1000">
                          <a:effectLst/>
                          <a:latin typeface="var(--font-family-body)"/>
                        </a:rPr>
                      </a:br>
                      <a:endParaRPr lang="fr-FR" sz="100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algn="ctr" fontAlgn="ctr"/>
                      <a:r>
                        <a:rPr lang="fr-FR" sz="1000" dirty="0">
                          <a:effectLst/>
                          <a:latin typeface="var(--font-family-body)"/>
                        </a:rPr>
                        <a:t>1982 - 1992</a:t>
                      </a:r>
                      <a:br>
                        <a:rPr lang="fr-FR" sz="1000" dirty="0">
                          <a:effectLst/>
                          <a:latin typeface="var(--font-family-body)"/>
                        </a:rPr>
                      </a:br>
                      <a:endParaRPr lang="fr-FR" sz="1000" dirty="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fontAlgn="ctr"/>
                      <a:r>
                        <a:rPr lang="en-US" sz="1000" dirty="0">
                          <a:effectLst/>
                          <a:latin typeface="var(--font-family-body)"/>
                        </a:rPr>
                        <a:t>Formed by the ISMGF, ISOD, CPISRA and IBSA in 1982.</a:t>
                      </a:r>
                      <a:br>
                        <a:rPr lang="en-US" sz="1000" dirty="0">
                          <a:effectLst/>
                          <a:latin typeface="var(--font-family-body)"/>
                        </a:rPr>
                      </a:br>
                      <a:endParaRPr lang="en-US" sz="1000" dirty="0">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809C52"/>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r>
              <a:tr h="655271">
                <a:tc>
                  <a:txBody>
                    <a:bodyPr/>
                    <a:lstStyle/>
                    <a:p>
                      <a:pPr fontAlgn="ctr"/>
                      <a:r>
                        <a:rPr lang="fr-FR" sz="1000" b="1">
                          <a:effectLst/>
                          <a:latin typeface="var(--font-family-body)"/>
                        </a:rPr>
                        <a:t>International Paralympic Committee</a:t>
                      </a:r>
                      <a:br>
                        <a:rPr lang="fr-FR" sz="1000" b="1">
                          <a:effectLst/>
                          <a:latin typeface="var(--font-family-body)"/>
                        </a:rPr>
                      </a:br>
                      <a:endParaRPr lang="fr-FR" sz="1000" b="1">
                        <a:effectLst/>
                        <a:latin typeface="var(--font-family-body)"/>
                      </a:endParaRPr>
                    </a:p>
                  </a:txBody>
                  <a:tcPr marL="19678" marR="19678" marT="9839" marB="9839" anchor="ctr">
                    <a:lnL w="9525" cap="flat" cmpd="sng" algn="ctr">
                      <a:solidFill>
                        <a:srgbClr val="809C52"/>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809C52"/>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algn="ctr" fontAlgn="ctr"/>
                      <a:r>
                        <a:rPr lang="fr-FR" sz="1000" b="1">
                          <a:effectLst/>
                          <a:latin typeface="var(--font-family-body)"/>
                        </a:rPr>
                        <a:t>IPC</a:t>
                      </a:r>
                      <a:br>
                        <a:rPr lang="fr-FR" sz="1000" b="1">
                          <a:effectLst/>
                          <a:latin typeface="var(--font-family-body)"/>
                        </a:rPr>
                      </a:br>
                      <a:endParaRPr lang="fr-FR" sz="1000" b="1">
                        <a:effectLst/>
                        <a:latin typeface="var(--font-family-body)"/>
                      </a:endParaRP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1989 - </a:t>
                      </a:r>
                      <a:r>
                        <a:rPr lang="fr-FR" sz="1000" b="1" dirty="0" err="1">
                          <a:effectLst/>
                          <a:latin typeface="var(--font-family-body)"/>
                        </a:rPr>
                        <a:t>present</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fontAlgn="ctr"/>
                      <a:r>
                        <a:rPr lang="en-US" sz="1000" b="1" dirty="0">
                          <a:effectLst/>
                          <a:latin typeface="var(--font-family-body)"/>
                        </a:rPr>
                        <a:t>Formed by the ISMGF, ISOD, CPISRA, IBSA, CISS and INAS-FID in 1989.</a:t>
                      </a: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r>
              <a:tr h="526590">
                <a:tc>
                  <a:txBody>
                    <a:bodyPr/>
                    <a:lstStyle/>
                    <a:p>
                      <a:pPr fontAlgn="ctr"/>
                      <a:r>
                        <a:rPr lang="fr-FR" sz="1000" b="1" dirty="0">
                          <a:effectLst/>
                          <a:latin typeface="var(--font-family-body)"/>
                        </a:rPr>
                        <a:t>World </a:t>
                      </a:r>
                      <a:r>
                        <a:rPr lang="fr-FR" sz="1000" b="1" dirty="0" err="1">
                          <a:effectLst/>
                          <a:latin typeface="var(--font-family-body)"/>
                        </a:rPr>
                        <a:t>Abilitysport</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algn="ctr" fontAlgn="ctr"/>
                      <a:r>
                        <a:rPr lang="fr-FR" sz="1000" b="1">
                          <a:effectLst/>
                          <a:latin typeface="var(--font-family-body)"/>
                        </a:rPr>
                        <a:t>WAS</a:t>
                      </a:r>
                      <a:br>
                        <a:rPr lang="fr-FR" sz="1000" b="1">
                          <a:effectLst/>
                          <a:latin typeface="var(--font-family-body)"/>
                        </a:rPr>
                      </a:br>
                      <a:endParaRPr lang="fr-FR" sz="1000" b="1">
                        <a:effectLst/>
                        <a:latin typeface="var(--font-family-body)"/>
                      </a:endParaRP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algn="ctr" fontAlgn="ctr"/>
                      <a:r>
                        <a:rPr lang="fr-FR" sz="1000" b="1" dirty="0">
                          <a:effectLst/>
                          <a:latin typeface="var(--font-family-body)"/>
                        </a:rPr>
                        <a:t>2022 - </a:t>
                      </a:r>
                      <a:r>
                        <a:rPr lang="fr-FR" sz="1000" b="1" dirty="0" err="1">
                          <a:effectLst/>
                          <a:latin typeface="var(--font-family-body)"/>
                        </a:rPr>
                        <a:t>present</a:t>
                      </a:r>
                      <a:r>
                        <a:rPr lang="fr-FR" sz="1000" b="1" dirty="0">
                          <a:effectLst/>
                          <a:latin typeface="var(--font-family-body)"/>
                        </a:rPr>
                        <a:t/>
                      </a:r>
                      <a:br>
                        <a:rPr lang="fr-FR" sz="1000" b="1" dirty="0">
                          <a:effectLst/>
                          <a:latin typeface="var(--font-family-body)"/>
                        </a:rPr>
                      </a:br>
                      <a:endParaRPr lang="fr-FR" sz="1000" b="1" dirty="0">
                        <a:effectLst/>
                        <a:latin typeface="var(--font-family-body)"/>
                      </a:endParaRP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c>
                  <a:txBody>
                    <a:bodyPr/>
                    <a:lstStyle/>
                    <a:p>
                      <a:pPr fontAlgn="ctr"/>
                      <a:r>
                        <a:rPr lang="en-US" sz="1000" b="1" dirty="0">
                          <a:effectLst/>
                          <a:latin typeface="var(--font-family-body)"/>
                        </a:rPr>
                        <a:t>Formed following the merger of the CPISRA and IWAS in 2022.</a:t>
                      </a:r>
                    </a:p>
                  </a:txBody>
                  <a:tcPr marL="19678" marR="19678" marT="9839" marB="9839" anchor="ctr">
                    <a:lnL w="9525" cap="flat" cmpd="sng" algn="ctr">
                      <a:solidFill>
                        <a:srgbClr val="00FAD7"/>
                      </a:solidFill>
                      <a:prstDash val="solid"/>
                      <a:round/>
                      <a:headEnd type="none" w="med" len="med"/>
                      <a:tailEnd type="none" w="med" len="med"/>
                    </a:lnL>
                    <a:lnR w="9525" cap="flat" cmpd="sng" algn="ctr">
                      <a:solidFill>
                        <a:srgbClr val="00FAD7"/>
                      </a:solidFill>
                      <a:prstDash val="solid"/>
                      <a:round/>
                      <a:headEnd type="none" w="med" len="med"/>
                      <a:tailEnd type="none" w="med" len="med"/>
                    </a:lnR>
                    <a:lnT w="9525" cap="flat" cmpd="sng" algn="ctr">
                      <a:solidFill>
                        <a:srgbClr val="00FAD7"/>
                      </a:solidFill>
                      <a:prstDash val="solid"/>
                      <a:round/>
                      <a:headEnd type="none" w="med" len="med"/>
                      <a:tailEnd type="none" w="med" len="med"/>
                    </a:lnT>
                    <a:lnB w="9525" cap="flat" cmpd="sng" algn="ctr">
                      <a:solidFill>
                        <a:srgbClr val="00FAD7"/>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1338792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Organisation Nationale</a:t>
            </a:r>
            <a:endParaRPr lang="fr-FR" dirty="0"/>
          </a:p>
        </p:txBody>
      </p:sp>
      <p:sp>
        <p:nvSpPr>
          <p:cNvPr id="3" name="Espace réservé du contenu 2"/>
          <p:cNvSpPr>
            <a:spLocks noGrp="1"/>
          </p:cNvSpPr>
          <p:nvPr>
            <p:ph idx="1"/>
          </p:nvPr>
        </p:nvSpPr>
        <p:spPr/>
        <p:txBody>
          <a:bodyPr/>
          <a:lstStyle/>
          <a:p>
            <a:pPr lvl="1">
              <a:buFont typeface="Arial"/>
              <a:buChar char="•"/>
            </a:pPr>
            <a:r>
              <a:rPr lang="fr-FR" dirty="0" smtClean="0"/>
              <a:t>Comité Paralympique et Sportif Français (CPSF)</a:t>
            </a:r>
          </a:p>
          <a:p>
            <a:pPr lvl="1">
              <a:buFont typeface="Arial"/>
              <a:buChar char="•"/>
            </a:pPr>
            <a:r>
              <a:rPr lang="fr-FR" dirty="0" smtClean="0"/>
              <a:t>Représente, anime et coordonne l’ensemble des acteurs qui proposent, en loisir comme en compétition, une offre sportive à destination des personnes en situation d’handicap (PSH)</a:t>
            </a:r>
          </a:p>
          <a:p>
            <a:pPr lvl="1">
              <a:buFont typeface="Arial"/>
              <a:buChar char="•"/>
            </a:pPr>
            <a:r>
              <a:rPr lang="fr-FR" dirty="0" smtClean="0"/>
              <a:t>Association régie par la loi du 1</a:t>
            </a:r>
            <a:r>
              <a:rPr lang="fr-FR" baseline="30000" dirty="0" smtClean="0"/>
              <a:t>er</a:t>
            </a:r>
            <a:r>
              <a:rPr lang="fr-FR" dirty="0" smtClean="0"/>
              <a:t> juillet 1901</a:t>
            </a:r>
          </a:p>
          <a:p>
            <a:pPr lvl="1">
              <a:buFont typeface="Arial"/>
              <a:buChar char="•"/>
            </a:pPr>
            <a:r>
              <a:rPr lang="fr-FR" dirty="0" smtClean="0"/>
              <a:t>Représente la France au sein de l’IPC</a:t>
            </a:r>
          </a:p>
          <a:p>
            <a:pPr lvl="1">
              <a:buFont typeface="Arial"/>
              <a:buChar char="•"/>
            </a:pPr>
            <a:r>
              <a:rPr lang="fr-FR" dirty="0" smtClean="0"/>
              <a:t>Présidente : Marie </a:t>
            </a:r>
            <a:r>
              <a:rPr lang="mr-IN" dirty="0" smtClean="0"/>
              <a:t>–</a:t>
            </a:r>
            <a:r>
              <a:rPr lang="fr-FR" dirty="0" smtClean="0"/>
              <a:t> Amélie LE FUR </a:t>
            </a:r>
          </a:p>
          <a:p>
            <a:pPr lvl="1">
              <a:buFont typeface="Arial"/>
              <a:buChar char="•"/>
            </a:pPr>
            <a:r>
              <a:rPr lang="fr-FR" dirty="0" smtClean="0"/>
              <a:t>Conseil d’administration : 16 membres </a:t>
            </a:r>
          </a:p>
        </p:txBody>
      </p:sp>
    </p:spTree>
    <p:extLst>
      <p:ext uri="{BB962C8B-B14F-4D97-AF65-F5344CB8AC3E}">
        <p14:creationId xmlns:p14="http://schemas.microsoft.com/office/powerpoint/2010/main" val="24790454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Sommaire </a:t>
            </a:r>
          </a:p>
        </p:txBody>
      </p:sp>
      <p:sp>
        <p:nvSpPr>
          <p:cNvPr id="3" name="Espace réservé du contenu 2"/>
          <p:cNvSpPr>
            <a:spLocks noGrp="1"/>
          </p:cNvSpPr>
          <p:nvPr>
            <p:ph idx="1"/>
          </p:nvPr>
        </p:nvSpPr>
        <p:spPr/>
        <p:txBody>
          <a:bodyPr>
            <a:normAutofit lnSpcReduction="10000"/>
          </a:bodyPr>
          <a:lstStyle/>
          <a:p>
            <a:pPr marL="571500" indent="-571500">
              <a:buAutoNum type="romanUcParenR"/>
            </a:pPr>
            <a:r>
              <a:rPr lang="fr-FR" dirty="0"/>
              <a:t>Introduction </a:t>
            </a:r>
          </a:p>
          <a:p>
            <a:pPr marL="571500" indent="-571500">
              <a:buAutoNum type="romanUcParenR"/>
            </a:pPr>
            <a:r>
              <a:rPr lang="fr-FR" dirty="0"/>
              <a:t>Définition </a:t>
            </a:r>
          </a:p>
          <a:p>
            <a:pPr marL="571500" indent="-571500">
              <a:buAutoNum type="romanUcParenR"/>
            </a:pPr>
            <a:r>
              <a:rPr lang="fr-FR" dirty="0"/>
              <a:t>Les différentes Organisations Nationales et Internationales</a:t>
            </a:r>
          </a:p>
          <a:p>
            <a:pPr marL="571500" indent="-571500">
              <a:buAutoNum type="romanUcParenR"/>
            </a:pPr>
            <a:r>
              <a:rPr lang="fr-FR" dirty="0" smtClean="0"/>
              <a:t>Freins et Solutions </a:t>
            </a:r>
          </a:p>
          <a:p>
            <a:pPr marL="571500" indent="-571500">
              <a:buAutoNum type="romanUcParenR"/>
            </a:pPr>
            <a:r>
              <a:rPr lang="fr-FR" dirty="0" smtClean="0"/>
              <a:t>La pratique de loisir </a:t>
            </a:r>
          </a:p>
          <a:p>
            <a:pPr marL="571500" indent="-571500">
              <a:buAutoNum type="romanUcParenR"/>
            </a:pPr>
            <a:r>
              <a:rPr lang="fr-FR" dirty="0" smtClean="0"/>
              <a:t>Compétition : classification</a:t>
            </a:r>
            <a:endParaRPr lang="fr-FR" dirty="0"/>
          </a:p>
          <a:p>
            <a:pPr marL="571500" indent="-571500">
              <a:buAutoNum type="romanUcParenR"/>
            </a:pPr>
            <a:r>
              <a:rPr lang="fr-FR" dirty="0" smtClean="0"/>
              <a:t>Prévention </a:t>
            </a:r>
            <a:r>
              <a:rPr lang="fr-FR" dirty="0"/>
              <a:t>et B</a:t>
            </a:r>
            <a:r>
              <a:rPr lang="fr-FR" dirty="0" smtClean="0"/>
              <a:t>lessures </a:t>
            </a:r>
            <a:endParaRPr lang="fr-FR" dirty="0"/>
          </a:p>
        </p:txBody>
      </p:sp>
    </p:spTree>
    <p:extLst>
      <p:ext uri="{BB962C8B-B14F-4D97-AF65-F5344CB8AC3E}">
        <p14:creationId xmlns:p14="http://schemas.microsoft.com/office/powerpoint/2010/main" val="3329623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Organisation Nationale</a:t>
            </a:r>
            <a:endParaRPr lang="fr-FR" b="1" dirty="0"/>
          </a:p>
        </p:txBody>
      </p:sp>
      <p:sp>
        <p:nvSpPr>
          <p:cNvPr id="3" name="Espace réservé du contenu 2"/>
          <p:cNvSpPr>
            <a:spLocks noGrp="1"/>
          </p:cNvSpPr>
          <p:nvPr>
            <p:ph idx="1"/>
          </p:nvPr>
        </p:nvSpPr>
        <p:spPr/>
        <p:txBody>
          <a:bodyPr>
            <a:normAutofit fontScale="92500" lnSpcReduction="20000"/>
          </a:bodyPr>
          <a:lstStyle/>
          <a:p>
            <a:pPr lvl="1">
              <a:buFont typeface="Arial"/>
              <a:buChar char="•"/>
            </a:pPr>
            <a:r>
              <a:rPr lang="fr-FR" u="sng" dirty="0"/>
              <a:t>Historique</a:t>
            </a:r>
            <a:r>
              <a:rPr lang="fr-FR" dirty="0"/>
              <a:t> : </a:t>
            </a:r>
          </a:p>
          <a:p>
            <a:pPr lvl="2">
              <a:buFontTx/>
              <a:buChar char="-"/>
            </a:pPr>
            <a:r>
              <a:rPr lang="fr-FR" dirty="0" smtClean="0"/>
              <a:t>Créée en 1992 sous le nom de Comité Français de liaison pour les Activités Physiques et Sportives des Personnes Handicapées</a:t>
            </a:r>
          </a:p>
          <a:p>
            <a:pPr lvl="2">
              <a:buFontTx/>
              <a:buChar char="-"/>
            </a:pPr>
            <a:r>
              <a:rPr lang="fr-FR" dirty="0" smtClean="0"/>
              <a:t>Fédération Française du Sport Adapté (FFSA), Fédération Française Handisport et </a:t>
            </a:r>
            <a:r>
              <a:rPr lang="fr-FR" dirty="0"/>
              <a:t>F</a:t>
            </a:r>
            <a:r>
              <a:rPr lang="fr-FR" dirty="0" smtClean="0"/>
              <a:t>édération </a:t>
            </a:r>
            <a:r>
              <a:rPr lang="fr-FR" dirty="0"/>
              <a:t>F</a:t>
            </a:r>
            <a:r>
              <a:rPr lang="fr-FR" dirty="0" smtClean="0"/>
              <a:t>rançaise des Sourds de France</a:t>
            </a:r>
          </a:p>
          <a:p>
            <a:pPr lvl="2">
              <a:buFontTx/>
              <a:buChar char="-"/>
            </a:pPr>
            <a:r>
              <a:rPr lang="fr-FR" dirty="0" smtClean="0"/>
              <a:t>1996 : renommée Comité Paralympique et Sportif Français </a:t>
            </a:r>
          </a:p>
          <a:p>
            <a:pPr lvl="2">
              <a:buFontTx/>
              <a:buChar char="-"/>
            </a:pPr>
            <a:r>
              <a:rPr lang="fr-FR" dirty="0" smtClean="0"/>
              <a:t>27 novembre 2015  : article L.141-6 du code du sport lui conférant un rôle de représentation du mouvement para sportif</a:t>
            </a:r>
          </a:p>
          <a:p>
            <a:pPr lvl="2">
              <a:buFontTx/>
              <a:buChar char="-"/>
            </a:pPr>
            <a:r>
              <a:rPr lang="fr-FR" dirty="0" smtClean="0"/>
              <a:t>Membre fondateur du Comité d’Organisation des Jeux Olympiques et paralympiques de Paris 2024 et de l’Agence National du Sport (soutient financier du Ministère en charge des Sports) </a:t>
            </a:r>
          </a:p>
          <a:p>
            <a:endParaRPr lang="fr-FR" dirty="0"/>
          </a:p>
        </p:txBody>
      </p:sp>
    </p:spTree>
    <p:extLst>
      <p:ext uri="{BB962C8B-B14F-4D97-AF65-F5344CB8AC3E}">
        <p14:creationId xmlns:p14="http://schemas.microsoft.com/office/powerpoint/2010/main" val="19985858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Organisation Nationale</a:t>
            </a:r>
            <a:endParaRPr lang="fr-FR" dirty="0"/>
          </a:p>
        </p:txBody>
      </p:sp>
      <p:sp>
        <p:nvSpPr>
          <p:cNvPr id="3" name="Espace réservé du contenu 2"/>
          <p:cNvSpPr>
            <a:spLocks noGrp="1"/>
          </p:cNvSpPr>
          <p:nvPr>
            <p:ph idx="1"/>
          </p:nvPr>
        </p:nvSpPr>
        <p:spPr/>
        <p:txBody>
          <a:bodyPr/>
          <a:lstStyle/>
          <a:p>
            <a:pPr lvl="1">
              <a:buFont typeface="Arial"/>
              <a:buChar char="•"/>
            </a:pPr>
            <a:r>
              <a:rPr lang="fr-FR" u="sng" dirty="0" smtClean="0"/>
              <a:t>Missions</a:t>
            </a:r>
          </a:p>
          <a:p>
            <a:pPr lvl="1">
              <a:buFont typeface="Arial"/>
              <a:buChar char="•"/>
            </a:pPr>
            <a:endParaRPr lang="fr-FR" dirty="0" smtClean="0"/>
          </a:p>
          <a:p>
            <a:pPr marL="457200" lvl="1" indent="0">
              <a:buNone/>
            </a:pPr>
            <a:r>
              <a:rPr lang="fr-FR" dirty="0"/>
              <a:t>	</a:t>
            </a:r>
            <a:r>
              <a:rPr lang="fr-FR" dirty="0" smtClean="0"/>
              <a:t>- constitution et la direction de l’équipe de France aux Jeux Paralympiques </a:t>
            </a:r>
          </a:p>
          <a:p>
            <a:pPr marL="457200" lvl="1" indent="0">
              <a:buNone/>
            </a:pPr>
            <a:endParaRPr lang="fr-FR" dirty="0" smtClean="0"/>
          </a:p>
          <a:p>
            <a:pPr marL="457200" lvl="1" indent="0">
              <a:buNone/>
            </a:pPr>
            <a:r>
              <a:rPr lang="fr-FR" dirty="0" smtClean="0"/>
              <a:t>	- anime, coordonne et représente l’ensemble des des fédérations membres du CPSF dans le but  de développer la pratique sportive des PSH. </a:t>
            </a:r>
          </a:p>
          <a:p>
            <a:pPr marL="457200" lvl="1" indent="0">
              <a:buNone/>
            </a:pPr>
            <a:endParaRPr lang="fr-FR" dirty="0"/>
          </a:p>
          <a:p>
            <a:endParaRPr lang="fr-FR" dirty="0"/>
          </a:p>
        </p:txBody>
      </p:sp>
    </p:spTree>
    <p:extLst>
      <p:ext uri="{BB962C8B-B14F-4D97-AF65-F5344CB8AC3E}">
        <p14:creationId xmlns:p14="http://schemas.microsoft.com/office/powerpoint/2010/main" val="19344255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Organisation Nationale</a:t>
            </a:r>
            <a:endParaRPr lang="fr-FR" dirty="0"/>
          </a:p>
        </p:txBody>
      </p:sp>
      <p:sp>
        <p:nvSpPr>
          <p:cNvPr id="3" name="Espace réservé du contenu 2"/>
          <p:cNvSpPr>
            <a:spLocks noGrp="1"/>
          </p:cNvSpPr>
          <p:nvPr>
            <p:ph idx="1"/>
          </p:nvPr>
        </p:nvSpPr>
        <p:spPr/>
        <p:txBody>
          <a:bodyPr>
            <a:normAutofit fontScale="62500" lnSpcReduction="20000"/>
          </a:bodyPr>
          <a:lstStyle/>
          <a:p>
            <a:pPr marL="457200" lvl="1" indent="0">
              <a:buNone/>
            </a:pPr>
            <a:endParaRPr lang="fr-FR" dirty="0"/>
          </a:p>
          <a:p>
            <a:pPr lvl="1">
              <a:buFontTx/>
              <a:buChar char="-"/>
            </a:pPr>
            <a:r>
              <a:rPr lang="fr-FR" dirty="0" smtClean="0"/>
              <a:t>46 fédérations membres réparties en trois collèges</a:t>
            </a:r>
          </a:p>
          <a:p>
            <a:pPr lvl="2">
              <a:buFontTx/>
              <a:buChar char="-"/>
            </a:pPr>
            <a:r>
              <a:rPr lang="fr-FR" dirty="0"/>
              <a:t>Collège des fédérations fondatrices : FFH, FFSA.</a:t>
            </a:r>
          </a:p>
          <a:p>
            <a:pPr lvl="2">
              <a:buFontTx/>
              <a:buChar char="-"/>
            </a:pPr>
            <a:r>
              <a:rPr lang="fr-FR" dirty="0"/>
              <a:t>Collège des fédérations sportives délégataires : aviron, badminton</a:t>
            </a:r>
          </a:p>
          <a:p>
            <a:pPr lvl="2">
              <a:buFontTx/>
              <a:buChar char="-"/>
            </a:pPr>
            <a:r>
              <a:rPr lang="fr-FR" dirty="0"/>
              <a:t>Collège des Fédérations Para Sportives : centre national des Sport de la Défense, </a:t>
            </a:r>
            <a:endParaRPr lang="fr-FR" dirty="0" smtClean="0"/>
          </a:p>
          <a:p>
            <a:pPr marL="914400" lvl="2" indent="0">
              <a:buNone/>
            </a:pPr>
            <a:endParaRPr lang="fr-FR" dirty="0" smtClean="0"/>
          </a:p>
          <a:p>
            <a:pPr lvl="1">
              <a:buFontTx/>
              <a:buChar char="-"/>
            </a:pPr>
            <a:r>
              <a:rPr lang="fr-FR" b="1" u="sng" dirty="0" smtClean="0"/>
              <a:t>Commission des athlètes </a:t>
            </a:r>
            <a:r>
              <a:rPr lang="fr-FR" dirty="0" smtClean="0"/>
              <a:t>: lien entre entre le CSPF et les athlètes et rôle de conseil pour les membres du CA en partageant les différents points de vue et expériences des sportifs. </a:t>
            </a:r>
          </a:p>
          <a:p>
            <a:pPr lvl="1">
              <a:buFontTx/>
              <a:buChar char="-"/>
            </a:pPr>
            <a:endParaRPr lang="fr-FR" dirty="0" smtClean="0"/>
          </a:p>
          <a:p>
            <a:pPr lvl="1">
              <a:buFontTx/>
              <a:buChar char="-"/>
            </a:pPr>
            <a:r>
              <a:rPr lang="fr-FR" b="1" u="sng" dirty="0" smtClean="0"/>
              <a:t>Commission </a:t>
            </a:r>
            <a:r>
              <a:rPr lang="fr-FR" b="1" u="sng" dirty="0" err="1" smtClean="0"/>
              <a:t>Dealympics</a:t>
            </a:r>
            <a:r>
              <a:rPr lang="fr-FR" b="1" u="sng" dirty="0" smtClean="0"/>
              <a:t> </a:t>
            </a:r>
            <a:r>
              <a:rPr lang="fr-FR" dirty="0" smtClean="0"/>
              <a:t>: représentant officiel auprès des comités Européens (EDSO) et mondiaux (ICSD)  pour les personnes sourdes ou malentendantes</a:t>
            </a:r>
          </a:p>
          <a:p>
            <a:pPr lvl="1">
              <a:buFontTx/>
              <a:buChar char="-"/>
            </a:pPr>
            <a:endParaRPr lang="fr-FR" dirty="0" smtClean="0"/>
          </a:p>
          <a:p>
            <a:pPr lvl="1">
              <a:buFontTx/>
              <a:buChar char="-"/>
            </a:pPr>
            <a:r>
              <a:rPr lang="fr-FR" b="1" u="sng" dirty="0" smtClean="0"/>
              <a:t>Commission médicale </a:t>
            </a:r>
            <a:r>
              <a:rPr lang="fr-FR" dirty="0" smtClean="0"/>
              <a:t>(2023) : santé des athlètes sportifs en situation de handicap, en matière de lutte contre le dopage et les problématiques médico techniques (classification). Formule des Avis et des recommandations aux dirigeants et aux membres du CA du CPSF</a:t>
            </a:r>
          </a:p>
          <a:p>
            <a:pPr lvl="2">
              <a:buFontTx/>
              <a:buChar char="-"/>
            </a:pPr>
            <a:endParaRPr lang="fr-FR" dirty="0" smtClean="0"/>
          </a:p>
          <a:p>
            <a:pPr lvl="1">
              <a:buFontTx/>
              <a:buChar char="-"/>
            </a:pPr>
            <a:endParaRPr lang="fr-FR" dirty="0"/>
          </a:p>
          <a:p>
            <a:endParaRPr lang="fr-FR" dirty="0"/>
          </a:p>
        </p:txBody>
      </p:sp>
    </p:spTree>
    <p:extLst>
      <p:ext uri="{BB962C8B-B14F-4D97-AF65-F5344CB8AC3E}">
        <p14:creationId xmlns:p14="http://schemas.microsoft.com/office/powerpoint/2010/main" val="24797805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Organisation Nationale</a:t>
            </a:r>
            <a:endParaRPr lang="fr-FR" dirty="0"/>
          </a:p>
        </p:txBody>
      </p:sp>
      <p:sp>
        <p:nvSpPr>
          <p:cNvPr id="3" name="Espace réservé du contenu 2"/>
          <p:cNvSpPr>
            <a:spLocks noGrp="1"/>
          </p:cNvSpPr>
          <p:nvPr>
            <p:ph idx="1"/>
          </p:nvPr>
        </p:nvSpPr>
        <p:spPr/>
        <p:txBody>
          <a:bodyPr>
            <a:normAutofit fontScale="92500" lnSpcReduction="20000"/>
          </a:bodyPr>
          <a:lstStyle/>
          <a:p>
            <a:r>
              <a:rPr lang="fr-FR" u="sng" dirty="0" smtClean="0"/>
              <a:t>Fédération Française de Handisport : </a:t>
            </a:r>
          </a:p>
          <a:p>
            <a:pPr lvl="1"/>
            <a:r>
              <a:rPr lang="fr-FR" dirty="0" smtClean="0"/>
              <a:t>« Handicap » : </a:t>
            </a:r>
          </a:p>
          <a:p>
            <a:pPr lvl="2"/>
            <a:r>
              <a:rPr lang="fr-FR" dirty="0" smtClean="0"/>
              <a:t>orthopédique (amputation)</a:t>
            </a:r>
          </a:p>
          <a:p>
            <a:pPr lvl="2"/>
            <a:r>
              <a:rPr lang="fr-FR" dirty="0" smtClean="0"/>
              <a:t>neurologique (para / tétra </a:t>
            </a:r>
            <a:r>
              <a:rPr lang="fr-FR" dirty="0" err="1" smtClean="0"/>
              <a:t>plégique</a:t>
            </a:r>
            <a:r>
              <a:rPr lang="fr-FR" dirty="0" smtClean="0"/>
              <a:t>, </a:t>
            </a:r>
            <a:r>
              <a:rPr lang="fr-FR" dirty="0" err="1" smtClean="0"/>
              <a:t>hémiplégqiue</a:t>
            </a:r>
            <a:r>
              <a:rPr lang="fr-FR" dirty="0" smtClean="0"/>
              <a:t>)</a:t>
            </a:r>
          </a:p>
          <a:p>
            <a:pPr lvl="2"/>
            <a:r>
              <a:rPr lang="fr-FR" dirty="0" smtClean="0"/>
              <a:t>Paralysé Cérébraux</a:t>
            </a:r>
          </a:p>
          <a:p>
            <a:pPr lvl="2"/>
            <a:r>
              <a:rPr lang="fr-FR" dirty="0" smtClean="0"/>
              <a:t>Neurologique d’origine périphérique (polio, paralysie </a:t>
            </a:r>
            <a:r>
              <a:rPr lang="fr-FR" dirty="0" err="1" smtClean="0"/>
              <a:t>plexique</a:t>
            </a:r>
            <a:r>
              <a:rPr lang="fr-FR" dirty="0" smtClean="0"/>
              <a:t>, tronculaire, poly névrite / </a:t>
            </a:r>
            <a:r>
              <a:rPr lang="fr-FR" dirty="0" err="1" smtClean="0"/>
              <a:t>radiculonévrite</a:t>
            </a:r>
            <a:r>
              <a:rPr lang="fr-FR" dirty="0" smtClean="0"/>
              <a:t>,</a:t>
            </a:r>
          </a:p>
          <a:p>
            <a:pPr lvl="2"/>
            <a:r>
              <a:rPr lang="fr-FR" dirty="0" smtClean="0"/>
              <a:t>neurologique évolutif (myopathie, dystrophie musculaire, amyotrophie spinales dégénérescence </a:t>
            </a:r>
            <a:r>
              <a:rPr lang="fr-FR" dirty="0" err="1" smtClean="0"/>
              <a:t>spino</a:t>
            </a:r>
            <a:r>
              <a:rPr lang="fr-FR" dirty="0" smtClean="0"/>
              <a:t> cérébelleuse ou atteinte neurologique immunologique)</a:t>
            </a:r>
          </a:p>
          <a:p>
            <a:pPr lvl="1"/>
            <a:r>
              <a:rPr lang="fr-FR" dirty="0" smtClean="0"/>
              <a:t>« Handicap » visuel </a:t>
            </a:r>
          </a:p>
          <a:p>
            <a:pPr lvl="1"/>
            <a:r>
              <a:rPr lang="fr-FR" dirty="0" smtClean="0"/>
              <a:t>« Handicap » auditif (sourd et malentendant) </a:t>
            </a:r>
          </a:p>
          <a:p>
            <a:endParaRPr lang="fr-FR" dirty="0"/>
          </a:p>
        </p:txBody>
      </p:sp>
    </p:spTree>
    <p:extLst>
      <p:ext uri="{BB962C8B-B14F-4D97-AF65-F5344CB8AC3E}">
        <p14:creationId xmlns:p14="http://schemas.microsoft.com/office/powerpoint/2010/main" val="28311093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u="sng" dirty="0" smtClean="0"/>
              <a:t>Fédération </a:t>
            </a:r>
            <a:r>
              <a:rPr lang="fr-FR" u="sng" dirty="0"/>
              <a:t>Française de Sport Adapté </a:t>
            </a:r>
            <a:r>
              <a:rPr lang="fr-FR" u="sng" dirty="0" smtClean="0"/>
              <a:t>: </a:t>
            </a:r>
          </a:p>
          <a:p>
            <a:pPr lvl="1"/>
            <a:r>
              <a:rPr lang="fr-FR" dirty="0"/>
              <a:t>« Handicap » mental et/ou psychique</a:t>
            </a:r>
          </a:p>
          <a:p>
            <a:pPr lvl="1"/>
            <a:r>
              <a:rPr lang="fr-FR" dirty="0"/>
              <a:t>Déficience intellectuelle légère, moyenne ou profonde à laquelle peuvent être associés des handicaps </a:t>
            </a:r>
            <a:r>
              <a:rPr lang="fr-FR" dirty="0" smtClean="0"/>
              <a:t>physiques </a:t>
            </a:r>
            <a:r>
              <a:rPr lang="fr-FR" dirty="0"/>
              <a:t>ou sensoriels (polyhandicap)</a:t>
            </a:r>
          </a:p>
          <a:p>
            <a:pPr lvl="1"/>
            <a:r>
              <a:rPr lang="fr-FR" dirty="0" smtClean="0"/>
              <a:t>Troubles psychiques</a:t>
            </a:r>
            <a:endParaRPr lang="fr-FR" dirty="0"/>
          </a:p>
          <a:p>
            <a:endParaRPr lang="fr-FR" dirty="0" smtClean="0"/>
          </a:p>
          <a:p>
            <a:r>
              <a:rPr lang="fr-FR" dirty="0"/>
              <a:t>Membre du VIRTUS (International </a:t>
            </a:r>
            <a:r>
              <a:rPr lang="fr-FR" dirty="0" err="1"/>
              <a:t>Federation</a:t>
            </a:r>
            <a:r>
              <a:rPr lang="fr-FR" dirty="0"/>
              <a:t> for </a:t>
            </a:r>
            <a:r>
              <a:rPr lang="fr-FR" dirty="0" err="1" smtClean="0"/>
              <a:t>Athlete</a:t>
            </a:r>
            <a:r>
              <a:rPr lang="fr-FR" dirty="0" smtClean="0"/>
              <a:t> </a:t>
            </a:r>
            <a:r>
              <a:rPr lang="fr-FR" dirty="0" err="1" smtClean="0"/>
              <a:t>with</a:t>
            </a:r>
            <a:r>
              <a:rPr lang="fr-FR" dirty="0" smtClean="0"/>
              <a:t> </a:t>
            </a:r>
            <a:r>
              <a:rPr lang="fr-FR" dirty="0" err="1"/>
              <a:t>intellectual</a:t>
            </a:r>
            <a:r>
              <a:rPr lang="fr-FR" dirty="0"/>
              <a:t> </a:t>
            </a:r>
            <a:r>
              <a:rPr lang="fr-FR" dirty="0" err="1"/>
              <a:t>impairment</a:t>
            </a:r>
            <a:r>
              <a:rPr lang="fr-FR" dirty="0"/>
              <a:t>)</a:t>
            </a:r>
          </a:p>
          <a:p>
            <a:endParaRPr lang="fr-FR" dirty="0" smtClean="0"/>
          </a:p>
          <a:p>
            <a:pPr marL="457200" lvl="1" indent="0">
              <a:buNone/>
            </a:pPr>
            <a:endParaRPr lang="fr-FR" dirty="0" smtClean="0"/>
          </a:p>
          <a:p>
            <a:endParaRPr lang="fr-FR" dirty="0"/>
          </a:p>
        </p:txBody>
      </p:sp>
    </p:spTree>
    <p:extLst>
      <p:ext uri="{BB962C8B-B14F-4D97-AF65-F5344CB8AC3E}">
        <p14:creationId xmlns:p14="http://schemas.microsoft.com/office/powerpoint/2010/main" val="42907980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r>
              <a:rPr lang="fr-FR" u="sng" dirty="0"/>
              <a:t>Comité de coordination des sportifs Sourd de France </a:t>
            </a:r>
          </a:p>
          <a:p>
            <a:pPr lvl="1"/>
            <a:r>
              <a:rPr lang="fr-FR" dirty="0"/>
              <a:t>Fédération Sportives des sourd de France jusqu’en 2008 </a:t>
            </a:r>
          </a:p>
          <a:p>
            <a:pPr lvl="1"/>
            <a:r>
              <a:rPr lang="fr-FR" dirty="0"/>
              <a:t>Activité </a:t>
            </a:r>
            <a:r>
              <a:rPr lang="fr-FR" dirty="0" smtClean="0"/>
              <a:t>transféré </a:t>
            </a:r>
            <a:r>
              <a:rPr lang="fr-FR" dirty="0"/>
              <a:t>à la FFH </a:t>
            </a:r>
          </a:p>
          <a:p>
            <a:pPr lvl="1"/>
            <a:r>
              <a:rPr lang="fr-FR" dirty="0"/>
              <a:t>Rôle: </a:t>
            </a:r>
          </a:p>
          <a:p>
            <a:pPr lvl="2"/>
            <a:r>
              <a:rPr lang="fr-FR" dirty="0"/>
              <a:t>lien avec le comité internationale des sports des sourds et l’organisation européenne des sports des sourds</a:t>
            </a:r>
          </a:p>
          <a:p>
            <a:pPr lvl="2"/>
            <a:r>
              <a:rPr lang="fr-FR" dirty="0"/>
              <a:t>plan d’action </a:t>
            </a:r>
            <a:r>
              <a:rPr lang="fr-FR" dirty="0" smtClean="0"/>
              <a:t>pour </a:t>
            </a:r>
            <a:r>
              <a:rPr lang="fr-FR" dirty="0"/>
              <a:t>développer la pratique sportives des sourds ou </a:t>
            </a:r>
            <a:r>
              <a:rPr lang="fr-FR" dirty="0" smtClean="0"/>
              <a:t>malentendants</a:t>
            </a:r>
            <a:endParaRPr lang="fr-FR" dirty="0"/>
          </a:p>
          <a:p>
            <a:pPr lvl="2"/>
            <a:r>
              <a:rPr lang="fr-FR" dirty="0"/>
              <a:t>Équipe de France des sourds </a:t>
            </a:r>
          </a:p>
          <a:p>
            <a:pPr lvl="2"/>
            <a:r>
              <a:rPr lang="fr-FR" dirty="0"/>
              <a:t>Relation avec les dirigeants des clubs ayant des licenciés sourds. </a:t>
            </a:r>
          </a:p>
          <a:p>
            <a:endParaRPr lang="fr-FR" dirty="0"/>
          </a:p>
        </p:txBody>
      </p:sp>
    </p:spTree>
    <p:extLst>
      <p:ext uri="{BB962C8B-B14F-4D97-AF65-F5344CB8AC3E}">
        <p14:creationId xmlns:p14="http://schemas.microsoft.com/office/powerpoint/2010/main" val="32784046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l="-56671" r="-56671"/>
          <a:stretch>
            <a:fillRect/>
          </a:stretch>
        </p:blipFill>
        <p:spPr>
          <a:xfrm>
            <a:off x="-1716654" y="0"/>
            <a:ext cx="12469964" cy="6858000"/>
          </a:xfrm>
        </p:spPr>
      </p:pic>
    </p:spTree>
    <p:extLst>
      <p:ext uri="{BB962C8B-B14F-4D97-AF65-F5344CB8AC3E}">
        <p14:creationId xmlns:p14="http://schemas.microsoft.com/office/powerpoint/2010/main" val="34300629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l="-53793" r="-53793"/>
          <a:stretch>
            <a:fillRect/>
          </a:stretch>
        </p:blipFill>
        <p:spPr>
          <a:xfrm>
            <a:off x="-1656892" y="0"/>
            <a:ext cx="12469963" cy="6858000"/>
          </a:xfrm>
        </p:spPr>
      </p:pic>
    </p:spTree>
    <p:extLst>
      <p:ext uri="{BB962C8B-B14F-4D97-AF65-F5344CB8AC3E}">
        <p14:creationId xmlns:p14="http://schemas.microsoft.com/office/powerpoint/2010/main" val="35533954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l="-61936" r="-61936"/>
          <a:stretch>
            <a:fillRect/>
          </a:stretch>
        </p:blipFill>
        <p:spPr>
          <a:xfrm>
            <a:off x="-1692696" y="0"/>
            <a:ext cx="12469964" cy="6858000"/>
          </a:xfrm>
        </p:spPr>
      </p:pic>
    </p:spTree>
    <p:extLst>
      <p:ext uri="{BB962C8B-B14F-4D97-AF65-F5344CB8AC3E}">
        <p14:creationId xmlns:p14="http://schemas.microsoft.com/office/powerpoint/2010/main" val="13069246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l="-34365" r="-34365"/>
          <a:stretch>
            <a:fillRect/>
          </a:stretch>
        </p:blipFill>
        <p:spPr>
          <a:xfrm>
            <a:off x="-1744290" y="-3442"/>
            <a:ext cx="12476222" cy="6861442"/>
          </a:xfrm>
        </p:spPr>
      </p:pic>
    </p:spTree>
    <p:extLst>
      <p:ext uri="{BB962C8B-B14F-4D97-AF65-F5344CB8AC3E}">
        <p14:creationId xmlns:p14="http://schemas.microsoft.com/office/powerpoint/2010/main" val="27367200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Introduction </a:t>
            </a:r>
          </a:p>
        </p:txBody>
      </p:sp>
      <p:sp>
        <p:nvSpPr>
          <p:cNvPr id="3" name="Espace réservé du contenu 2"/>
          <p:cNvSpPr>
            <a:spLocks noGrp="1"/>
          </p:cNvSpPr>
          <p:nvPr>
            <p:ph idx="1"/>
          </p:nvPr>
        </p:nvSpPr>
        <p:spPr/>
        <p:txBody>
          <a:bodyPr>
            <a:normAutofit fontScale="77500" lnSpcReduction="20000"/>
          </a:bodyPr>
          <a:lstStyle/>
          <a:p>
            <a:r>
              <a:rPr lang="fr-FR" dirty="0"/>
              <a:t>Environ 50 % des personnes en situation d’handicap ne pratique pas d’activité physique et sportive.</a:t>
            </a:r>
          </a:p>
          <a:p>
            <a:endParaRPr lang="fr-FR" dirty="0"/>
          </a:p>
          <a:p>
            <a:r>
              <a:rPr lang="fr-FR" dirty="0"/>
              <a:t>« </a:t>
            </a:r>
            <a:r>
              <a:rPr lang="fr-FR" i="1" dirty="0"/>
              <a:t>L’OMS recommande que les adultes pratiquent au moins 150 à 300 minutes d’activité aérobique d’intensité modérée par semaine (ou </a:t>
            </a:r>
            <a:r>
              <a:rPr lang="fr-FR" i="1" dirty="0" smtClean="0"/>
              <a:t>75 min d’activité </a:t>
            </a:r>
            <a:r>
              <a:rPr lang="fr-FR" i="1" dirty="0"/>
              <a:t>d’intensité soutenue) et que les enfants et les adolescents pratiquent en moyenne 60 minutes d’activité physique intense</a:t>
            </a:r>
            <a:r>
              <a:rPr lang="fr-FR" dirty="0"/>
              <a:t> »</a:t>
            </a:r>
          </a:p>
          <a:p>
            <a:endParaRPr lang="fr-FR" dirty="0"/>
          </a:p>
          <a:p>
            <a:r>
              <a:rPr lang="fr-FR" dirty="0"/>
              <a:t>Baromètre national des pratiques sportives en 2022 : 60 % des usagers interrogés sont des pratiquants sportifs réguliers et 47 % chez les personnes en situation d’handicap. </a:t>
            </a:r>
          </a:p>
          <a:p>
            <a:endParaRPr lang="fr-FR" dirty="0"/>
          </a:p>
          <a:p>
            <a:endParaRPr lang="fr-FR" dirty="0"/>
          </a:p>
          <a:p>
            <a:endParaRPr lang="fr-FR" dirty="0"/>
          </a:p>
        </p:txBody>
      </p:sp>
    </p:spTree>
    <p:extLst>
      <p:ext uri="{BB962C8B-B14F-4D97-AF65-F5344CB8AC3E}">
        <p14:creationId xmlns:p14="http://schemas.microsoft.com/office/powerpoint/2010/main" val="37266581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a:blip r:embed="rId2"/>
          <a:srcRect l="-68595" r="-68595"/>
          <a:stretch>
            <a:fillRect/>
          </a:stretch>
        </p:blipFill>
        <p:spPr>
          <a:xfrm>
            <a:off x="-1976468" y="0"/>
            <a:ext cx="12469964" cy="6858000"/>
          </a:xfrm>
        </p:spPr>
      </p:pic>
    </p:spTree>
    <p:extLst>
      <p:ext uri="{BB962C8B-B14F-4D97-AF65-F5344CB8AC3E}">
        <p14:creationId xmlns:p14="http://schemas.microsoft.com/office/powerpoint/2010/main" val="41666101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Freins et Solutions</a:t>
            </a:r>
            <a:endParaRPr lang="fr-FR" b="1" dirty="0"/>
          </a:p>
        </p:txBody>
      </p:sp>
      <p:sp>
        <p:nvSpPr>
          <p:cNvPr id="3" name="Espace réservé du contenu 2"/>
          <p:cNvSpPr>
            <a:spLocks noGrp="1"/>
          </p:cNvSpPr>
          <p:nvPr>
            <p:ph idx="1"/>
          </p:nvPr>
        </p:nvSpPr>
        <p:spPr>
          <a:xfrm>
            <a:off x="457200" y="1268760"/>
            <a:ext cx="8291264" cy="5328592"/>
          </a:xfrm>
        </p:spPr>
        <p:txBody>
          <a:bodyPr>
            <a:normAutofit lnSpcReduction="10000"/>
          </a:bodyPr>
          <a:lstStyle/>
          <a:p>
            <a:r>
              <a:rPr lang="fr-FR" dirty="0"/>
              <a:t>Nombreux Freins </a:t>
            </a:r>
          </a:p>
          <a:p>
            <a:pPr lvl="1"/>
            <a:r>
              <a:rPr lang="fr-FR" dirty="0"/>
              <a:t>individuels : </a:t>
            </a:r>
          </a:p>
          <a:p>
            <a:pPr lvl="2"/>
            <a:r>
              <a:rPr lang="fr-FR" dirty="0"/>
              <a:t>Psychologiques : regard des autres </a:t>
            </a:r>
          </a:p>
          <a:p>
            <a:pPr lvl="2"/>
            <a:r>
              <a:rPr lang="fr-FR" dirty="0"/>
              <a:t>Acceptation du handicap </a:t>
            </a:r>
          </a:p>
          <a:p>
            <a:pPr lvl="2"/>
            <a:r>
              <a:rPr lang="fr-FR" dirty="0"/>
              <a:t>Méconnaissance de sa propre capacité physique </a:t>
            </a:r>
            <a:r>
              <a:rPr lang="fr-FR" dirty="0" smtClean="0"/>
              <a:t>/ auto censure </a:t>
            </a:r>
            <a:endParaRPr lang="fr-FR" dirty="0"/>
          </a:p>
          <a:p>
            <a:pPr lvl="2"/>
            <a:r>
              <a:rPr lang="fr-FR" dirty="0"/>
              <a:t>Crainte de ne pas pratiquer en danger </a:t>
            </a:r>
          </a:p>
          <a:p>
            <a:pPr lvl="1"/>
            <a:r>
              <a:rPr lang="fr-FR" dirty="0"/>
              <a:t>liés aux lieux de la pratique physique et sportives</a:t>
            </a:r>
          </a:p>
          <a:p>
            <a:pPr lvl="2"/>
            <a:r>
              <a:rPr lang="fr-FR" dirty="0"/>
              <a:t>Accessibilité des structures (parking, toilette, qualité du terrain, transport en commun) </a:t>
            </a:r>
          </a:p>
          <a:p>
            <a:pPr lvl="2"/>
            <a:r>
              <a:rPr lang="fr-FR" dirty="0"/>
              <a:t>Manque d’infrastructure (créneau horaire) </a:t>
            </a:r>
          </a:p>
          <a:p>
            <a:pPr lvl="2"/>
            <a:r>
              <a:rPr lang="fr-FR" dirty="0"/>
              <a:t>Manque d’information sur l’offre </a:t>
            </a:r>
            <a:r>
              <a:rPr lang="fr-FR" dirty="0" err="1"/>
              <a:t>parasportive</a:t>
            </a:r>
            <a:r>
              <a:rPr lang="fr-FR" dirty="0"/>
              <a:t> locale</a:t>
            </a:r>
          </a:p>
          <a:p>
            <a:pPr marL="457200" lvl="1" indent="0">
              <a:buNone/>
            </a:pPr>
            <a:endParaRPr lang="fr-FR" dirty="0"/>
          </a:p>
          <a:p>
            <a:endParaRPr lang="fr-FR" dirty="0"/>
          </a:p>
        </p:txBody>
      </p:sp>
    </p:spTree>
    <p:extLst>
      <p:ext uri="{BB962C8B-B14F-4D97-AF65-F5344CB8AC3E}">
        <p14:creationId xmlns:p14="http://schemas.microsoft.com/office/powerpoint/2010/main" val="77610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Freins et Solutions</a:t>
            </a:r>
            <a:endParaRPr lang="fr-FR" b="1" dirty="0"/>
          </a:p>
        </p:txBody>
      </p:sp>
      <p:sp>
        <p:nvSpPr>
          <p:cNvPr id="3" name="Espace réservé du contenu 2"/>
          <p:cNvSpPr>
            <a:spLocks noGrp="1"/>
          </p:cNvSpPr>
          <p:nvPr>
            <p:ph idx="1"/>
          </p:nvPr>
        </p:nvSpPr>
        <p:spPr/>
        <p:txBody>
          <a:bodyPr>
            <a:normAutofit fontScale="85000" lnSpcReduction="20000"/>
          </a:bodyPr>
          <a:lstStyle/>
          <a:p>
            <a:pPr lvl="1"/>
            <a:r>
              <a:rPr lang="fr-FR" dirty="0"/>
              <a:t>Méconnaissance du handicap de la part des encadrant sportifs (staffs techniques, entraineurs) (1,4 % des clubs français se déclare en capacité d’accueillir une personne en situation d’handicap)</a:t>
            </a:r>
          </a:p>
          <a:p>
            <a:pPr lvl="1"/>
            <a:endParaRPr lang="fr-FR" dirty="0"/>
          </a:p>
          <a:p>
            <a:pPr lvl="1"/>
            <a:r>
              <a:rPr lang="fr-FR" dirty="0"/>
              <a:t>Manque </a:t>
            </a:r>
            <a:r>
              <a:rPr lang="fr-FR" dirty="0" smtClean="0"/>
              <a:t>d’encadrants sportifs </a:t>
            </a:r>
            <a:endParaRPr lang="fr-FR" dirty="0"/>
          </a:p>
          <a:p>
            <a:pPr lvl="1"/>
            <a:endParaRPr lang="fr-FR" dirty="0"/>
          </a:p>
          <a:p>
            <a:pPr lvl="1"/>
            <a:r>
              <a:rPr lang="fr-FR" dirty="0"/>
              <a:t>Manque de lisibilité </a:t>
            </a:r>
          </a:p>
          <a:p>
            <a:pPr lvl="1"/>
            <a:endParaRPr lang="fr-FR" dirty="0"/>
          </a:p>
          <a:p>
            <a:pPr lvl="1"/>
            <a:r>
              <a:rPr lang="fr-FR" dirty="0"/>
              <a:t>Financiers </a:t>
            </a:r>
          </a:p>
          <a:p>
            <a:pPr lvl="2"/>
            <a:r>
              <a:rPr lang="fr-FR" dirty="0" smtClean="0"/>
              <a:t>Coût du matériel (des </a:t>
            </a:r>
            <a:r>
              <a:rPr lang="fr-FR" dirty="0"/>
              <a:t>fauteuils roulants </a:t>
            </a:r>
            <a:r>
              <a:rPr lang="fr-FR" dirty="0" smtClean="0"/>
              <a:t>électriques, FRM, lame)</a:t>
            </a:r>
            <a:endParaRPr lang="fr-FR" dirty="0"/>
          </a:p>
          <a:p>
            <a:pPr lvl="2"/>
            <a:r>
              <a:rPr lang="fr-FR" dirty="0"/>
              <a:t>Cout des transports (matériel spécifique à la pratique handisport à transporter) </a:t>
            </a:r>
          </a:p>
          <a:p>
            <a:endParaRPr lang="fr-FR" dirty="0"/>
          </a:p>
        </p:txBody>
      </p:sp>
    </p:spTree>
    <p:extLst>
      <p:ext uri="{BB962C8B-B14F-4D97-AF65-F5344CB8AC3E}">
        <p14:creationId xmlns:p14="http://schemas.microsoft.com/office/powerpoint/2010/main" val="40230864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Freins et Solutions</a:t>
            </a:r>
            <a:endParaRPr lang="fr-FR" b="1" dirty="0"/>
          </a:p>
        </p:txBody>
      </p:sp>
      <p:sp>
        <p:nvSpPr>
          <p:cNvPr id="3" name="Espace réservé du contenu 2"/>
          <p:cNvSpPr>
            <a:spLocks noGrp="1"/>
          </p:cNvSpPr>
          <p:nvPr>
            <p:ph idx="1"/>
          </p:nvPr>
        </p:nvSpPr>
        <p:spPr>
          <a:xfrm>
            <a:off x="457200" y="1600200"/>
            <a:ext cx="8291264" cy="4781128"/>
          </a:xfrm>
        </p:spPr>
        <p:txBody>
          <a:bodyPr>
            <a:normAutofit fontScale="70000" lnSpcReduction="20000"/>
          </a:bodyPr>
          <a:lstStyle/>
          <a:p>
            <a:r>
              <a:rPr lang="fr-FR" dirty="0" smtClean="0"/>
              <a:t>Solution pour lever les freins à la pratiques</a:t>
            </a:r>
          </a:p>
          <a:p>
            <a:pPr lvl="1"/>
            <a:r>
              <a:rPr lang="fr-FR" dirty="0" smtClean="0"/>
              <a:t>Communication : Faire connaître l’offre sportive à l’aide d’outils existant</a:t>
            </a:r>
          </a:p>
          <a:p>
            <a:pPr lvl="2"/>
            <a:r>
              <a:rPr lang="fr-FR" b="1" i="1" dirty="0" smtClean="0"/>
              <a:t>« Trouve ton </a:t>
            </a:r>
            <a:r>
              <a:rPr lang="fr-FR" b="1" i="1" dirty="0" err="1" smtClean="0"/>
              <a:t>parasport</a:t>
            </a:r>
            <a:r>
              <a:rPr lang="fr-FR" b="1" i="1" dirty="0" smtClean="0"/>
              <a:t> » </a:t>
            </a:r>
            <a:r>
              <a:rPr lang="fr-FR" dirty="0" smtClean="0"/>
              <a:t>: </a:t>
            </a:r>
          </a:p>
          <a:p>
            <a:pPr lvl="3"/>
            <a:r>
              <a:rPr lang="fr-FR" dirty="0" smtClean="0"/>
              <a:t>outil en ligne</a:t>
            </a:r>
          </a:p>
          <a:p>
            <a:pPr lvl="3"/>
            <a:r>
              <a:rPr lang="fr-FR" dirty="0" smtClean="0"/>
              <a:t>propose des disciplines qui correspondent au mieux à la personne selon différents indicateurs (envies, handicap, type de pratique, contre </a:t>
            </a:r>
            <a:r>
              <a:rPr lang="mr-IN" dirty="0" smtClean="0"/>
              <a:t>–</a:t>
            </a:r>
            <a:r>
              <a:rPr lang="fr-FR" dirty="0" smtClean="0"/>
              <a:t> indication, âge, qualités physiques, motivation) </a:t>
            </a:r>
          </a:p>
          <a:p>
            <a:pPr lvl="3"/>
            <a:r>
              <a:rPr lang="fr-FR" dirty="0" smtClean="0"/>
              <a:t>Mise relation avec les fédérations qui orienteront la PSH vers des clubs de proximités</a:t>
            </a:r>
          </a:p>
          <a:p>
            <a:pPr marL="914400" lvl="2" indent="0">
              <a:buNone/>
            </a:pPr>
            <a:r>
              <a:rPr lang="fr-FR" dirty="0">
                <a:hlinkClick r:id="rId2"/>
              </a:rPr>
              <a:t>https://trouvetonparasport.france-paralympique.fr</a:t>
            </a:r>
            <a:r>
              <a:rPr lang="fr-FR" dirty="0" smtClean="0">
                <a:hlinkClick r:id="rId2"/>
              </a:rPr>
              <a:t>/</a:t>
            </a:r>
            <a:endParaRPr lang="fr-FR" dirty="0"/>
          </a:p>
          <a:p>
            <a:pPr marL="914400" lvl="2" indent="0">
              <a:buNone/>
            </a:pPr>
            <a:endParaRPr lang="fr-FR" dirty="0" smtClean="0"/>
          </a:p>
          <a:p>
            <a:pPr lvl="2"/>
            <a:r>
              <a:rPr lang="fr-FR" b="1" dirty="0" smtClean="0"/>
              <a:t>« </a:t>
            </a:r>
            <a:r>
              <a:rPr lang="fr-FR" b="1" i="1" dirty="0" err="1" smtClean="0"/>
              <a:t>Handiguide</a:t>
            </a:r>
            <a:r>
              <a:rPr lang="fr-FR" b="1" i="1" dirty="0" smtClean="0"/>
              <a:t> des sports</a:t>
            </a:r>
            <a:r>
              <a:rPr lang="fr-FR" b="1" dirty="0" smtClean="0"/>
              <a:t> » </a:t>
            </a:r>
            <a:r>
              <a:rPr lang="fr-FR" dirty="0" smtClean="0"/>
              <a:t>: </a:t>
            </a:r>
          </a:p>
          <a:p>
            <a:pPr lvl="3"/>
            <a:r>
              <a:rPr lang="fr-FR" dirty="0" smtClean="0"/>
              <a:t>Plateforme </a:t>
            </a:r>
            <a:r>
              <a:rPr lang="fr-FR" dirty="0" err="1" smtClean="0"/>
              <a:t>intéractive</a:t>
            </a:r>
            <a:r>
              <a:rPr lang="fr-FR" dirty="0" smtClean="0"/>
              <a:t> crée en 2006 par le ministère des sports et des Jeux Olympiques et Paralympiques. </a:t>
            </a:r>
          </a:p>
          <a:p>
            <a:pPr lvl="3"/>
            <a:r>
              <a:rPr lang="fr-FR" dirty="0" err="1" smtClean="0"/>
              <a:t>Recence</a:t>
            </a:r>
            <a:r>
              <a:rPr lang="fr-FR" dirty="0" smtClean="0"/>
              <a:t> l’ensemble des structures sportives accueillant ou en capacité d’accueillir des PSH</a:t>
            </a:r>
          </a:p>
          <a:p>
            <a:pPr lvl="3"/>
            <a:r>
              <a:rPr lang="fr-FR" dirty="0" smtClean="0"/>
              <a:t>permet de connaître l’offre de pratique selon le lieu d’habitation</a:t>
            </a:r>
          </a:p>
          <a:p>
            <a:pPr marL="914400" lvl="2" indent="0">
              <a:buNone/>
            </a:pPr>
            <a:endParaRPr lang="fr-FR" dirty="0" smtClean="0"/>
          </a:p>
          <a:p>
            <a:pPr marL="914400" lvl="2" indent="0">
              <a:buNone/>
            </a:pPr>
            <a:r>
              <a:rPr lang="fr-FR" dirty="0" err="1"/>
              <a:t>https</a:t>
            </a:r>
            <a:r>
              <a:rPr lang="fr-FR" dirty="0"/>
              <a:t>://</a:t>
            </a:r>
            <a:r>
              <a:rPr lang="fr-FR" dirty="0" err="1"/>
              <a:t>www.handiguide.sports.gouv.fr</a:t>
            </a:r>
            <a:endParaRPr lang="fr-FR" dirty="0"/>
          </a:p>
          <a:p>
            <a:pPr marL="914400" lvl="2" indent="0">
              <a:buNone/>
            </a:pPr>
            <a:endParaRPr lang="fr-FR" dirty="0" smtClean="0"/>
          </a:p>
          <a:p>
            <a:pPr lvl="1"/>
            <a:endParaRPr lang="fr-FR" dirty="0" smtClean="0"/>
          </a:p>
        </p:txBody>
      </p:sp>
    </p:spTree>
    <p:extLst>
      <p:ext uri="{BB962C8B-B14F-4D97-AF65-F5344CB8AC3E}">
        <p14:creationId xmlns:p14="http://schemas.microsoft.com/office/powerpoint/2010/main" val="6000243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Freins et Solutions</a:t>
            </a:r>
            <a:endParaRPr lang="fr-FR" dirty="0"/>
          </a:p>
        </p:txBody>
      </p:sp>
      <p:sp>
        <p:nvSpPr>
          <p:cNvPr id="3" name="Espace réservé du contenu 2"/>
          <p:cNvSpPr>
            <a:spLocks noGrp="1"/>
          </p:cNvSpPr>
          <p:nvPr>
            <p:ph idx="1"/>
          </p:nvPr>
        </p:nvSpPr>
        <p:spPr/>
        <p:txBody>
          <a:bodyPr>
            <a:normAutofit fontScale="85000" lnSpcReduction="10000"/>
          </a:bodyPr>
          <a:lstStyle/>
          <a:p>
            <a:pPr lvl="2"/>
            <a:r>
              <a:rPr lang="fr-FR" b="1" i="1" dirty="0" smtClean="0"/>
              <a:t>Programme Clubs inclusifs </a:t>
            </a:r>
            <a:r>
              <a:rPr lang="fr-FR" dirty="0" smtClean="0"/>
              <a:t>: </a:t>
            </a:r>
          </a:p>
          <a:p>
            <a:pPr lvl="3"/>
            <a:r>
              <a:rPr lang="fr-FR" dirty="0" smtClean="0"/>
              <a:t>Programme de sensibilisation (crée par le CPSF en 2022) pour tous les clubs qui souhaitent accueillir au PSH et souhaitent être accueillir dans cette démarche. </a:t>
            </a:r>
          </a:p>
          <a:p>
            <a:pPr lvl="3"/>
            <a:r>
              <a:rPr lang="fr-FR" dirty="0" smtClean="0"/>
              <a:t>Transversal : ouvert à touts les pratiques sportives et abordent tous les types d’handicap. </a:t>
            </a:r>
          </a:p>
          <a:p>
            <a:pPr lvl="3"/>
            <a:r>
              <a:rPr lang="fr-FR" dirty="0" smtClean="0"/>
              <a:t>Accompagnement pédagogiques, administratives et financières</a:t>
            </a:r>
          </a:p>
          <a:p>
            <a:pPr lvl="3"/>
            <a:r>
              <a:rPr lang="fr-FR" dirty="0" smtClean="0"/>
              <a:t>Implication des collectivités territoriales</a:t>
            </a:r>
          </a:p>
          <a:p>
            <a:pPr lvl="3"/>
            <a:r>
              <a:rPr lang="fr-FR" dirty="0" smtClean="0"/>
              <a:t>5 objectifs :</a:t>
            </a:r>
          </a:p>
          <a:p>
            <a:pPr marL="2286000" lvl="4" indent="-457200">
              <a:buAutoNum type="arabicParenR"/>
            </a:pPr>
            <a:r>
              <a:rPr lang="fr-FR" dirty="0" smtClean="0"/>
              <a:t>Sensibiliser les clubs de sport qui n’accueillent pas de PSH</a:t>
            </a:r>
          </a:p>
          <a:p>
            <a:pPr marL="2286000" lvl="4" indent="-457200">
              <a:buAutoNum type="arabicParenR"/>
            </a:pPr>
            <a:r>
              <a:rPr lang="fr-FR" dirty="0" smtClean="0"/>
              <a:t>Lever les freins liés aux préjugés d’accueil et d’encadrement </a:t>
            </a:r>
          </a:p>
          <a:p>
            <a:pPr marL="2286000" lvl="4" indent="-457200">
              <a:buAutoNum type="arabicParenR"/>
            </a:pPr>
            <a:r>
              <a:rPr lang="fr-FR" dirty="0" smtClean="0"/>
              <a:t>Rassurer les pratiquants sur les capacités d’accueil et d’encadrement du club </a:t>
            </a:r>
          </a:p>
          <a:p>
            <a:pPr marL="2286000" lvl="4" indent="-457200">
              <a:buAutoNum type="arabicParenR"/>
            </a:pPr>
            <a:r>
              <a:rPr lang="fr-FR" dirty="0" smtClean="0"/>
              <a:t>Créer un réseau de club inclusifs (mutualisation matériels, moyen de transport)</a:t>
            </a:r>
          </a:p>
          <a:p>
            <a:pPr marL="2286000" lvl="4" indent="-457200">
              <a:buAutoNum type="arabicParenR"/>
            </a:pPr>
            <a:r>
              <a:rPr lang="fr-FR" dirty="0" smtClean="0"/>
              <a:t>Accélérer la structuration des clubs et enrichir l’offre de pratique  </a:t>
            </a:r>
          </a:p>
          <a:p>
            <a:pPr marL="1828800" lvl="4" indent="0">
              <a:buNone/>
            </a:pPr>
            <a:endParaRPr lang="fr-FR" dirty="0"/>
          </a:p>
          <a:p>
            <a:endParaRPr lang="fr-FR" dirty="0"/>
          </a:p>
        </p:txBody>
      </p:sp>
    </p:spTree>
    <p:extLst>
      <p:ext uri="{BB962C8B-B14F-4D97-AF65-F5344CB8AC3E}">
        <p14:creationId xmlns:p14="http://schemas.microsoft.com/office/powerpoint/2010/main" val="1611501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NFOGRAPHIE-COLLECTIVITE-desktop.png"/>
          <p:cNvPicPr>
            <a:picLocks noGrp="1" noChangeAspect="1"/>
          </p:cNvPicPr>
          <p:nvPr>
            <p:ph idx="1"/>
          </p:nvPr>
        </p:nvPicPr>
        <p:blipFill>
          <a:blip r:embed="rId2">
            <a:extLst>
              <a:ext uri="{28A0092B-C50C-407E-A947-70E740481C1C}">
                <a14:useLocalDpi xmlns:a14="http://schemas.microsoft.com/office/drawing/2010/main" val="0"/>
              </a:ext>
            </a:extLst>
          </a:blip>
          <a:srcRect t="-17377" b="-17377"/>
          <a:stretch>
            <a:fillRect/>
          </a:stretch>
        </p:blipFill>
        <p:spPr>
          <a:xfrm>
            <a:off x="-14529" y="1052736"/>
            <a:ext cx="9225059" cy="5073427"/>
          </a:xfrm>
        </p:spPr>
      </p:pic>
    </p:spTree>
    <p:extLst>
      <p:ext uri="{BB962C8B-B14F-4D97-AF65-F5344CB8AC3E}">
        <p14:creationId xmlns:p14="http://schemas.microsoft.com/office/powerpoint/2010/main" val="1740964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Freins et Solutions</a:t>
            </a:r>
            <a:endParaRPr lang="fr-FR" dirty="0"/>
          </a:p>
        </p:txBody>
      </p:sp>
      <p:sp>
        <p:nvSpPr>
          <p:cNvPr id="3" name="Espace réservé du contenu 2"/>
          <p:cNvSpPr>
            <a:spLocks noGrp="1"/>
          </p:cNvSpPr>
          <p:nvPr>
            <p:ph idx="1"/>
          </p:nvPr>
        </p:nvSpPr>
        <p:spPr/>
        <p:txBody>
          <a:bodyPr>
            <a:normAutofit fontScale="92500" lnSpcReduction="20000"/>
          </a:bodyPr>
          <a:lstStyle/>
          <a:p>
            <a:r>
              <a:rPr lang="fr-FR" b="1" i="1" dirty="0" smtClean="0"/>
              <a:t>Dispositifs établissements et services médicaux </a:t>
            </a:r>
            <a:r>
              <a:rPr lang="mr-IN" b="1" i="1" dirty="0" smtClean="0"/>
              <a:t>–</a:t>
            </a:r>
            <a:r>
              <a:rPr lang="fr-FR" b="1" i="1" dirty="0" smtClean="0"/>
              <a:t> sociaux </a:t>
            </a:r>
            <a:r>
              <a:rPr lang="fr-FR" dirty="0" smtClean="0"/>
              <a:t>(ESMS)</a:t>
            </a:r>
          </a:p>
          <a:p>
            <a:pPr lvl="1"/>
            <a:r>
              <a:rPr lang="fr-FR" dirty="0" smtClean="0"/>
              <a:t>Plus de 500 000 places </a:t>
            </a:r>
          </a:p>
          <a:p>
            <a:pPr lvl="1"/>
            <a:r>
              <a:rPr lang="fr-FR" dirty="0" smtClean="0"/>
              <a:t>Mettre en lien des clubs sportifs et des et des ESMS qui n’ont pas de contact réguliers</a:t>
            </a:r>
          </a:p>
          <a:p>
            <a:pPr lvl="1"/>
            <a:r>
              <a:rPr lang="fr-FR" dirty="0" smtClean="0"/>
              <a:t>3 objectifs : </a:t>
            </a:r>
          </a:p>
          <a:p>
            <a:pPr lvl="2"/>
            <a:r>
              <a:rPr lang="fr-FR" dirty="0" smtClean="0"/>
              <a:t>Accroitre et pérenniser le nombre de personnes relevant d’ESMS pratiquant une APS</a:t>
            </a:r>
          </a:p>
          <a:p>
            <a:pPr lvl="2"/>
            <a:r>
              <a:rPr lang="fr-FR" dirty="0" smtClean="0"/>
              <a:t>Favoriser les liens et interactions entre le milieu médico social et les structures sportives fédérés afin de multiplier les passerelles </a:t>
            </a:r>
          </a:p>
          <a:p>
            <a:pPr lvl="2"/>
            <a:r>
              <a:rPr lang="fr-FR" dirty="0" smtClean="0"/>
              <a:t>Mieux intégrer le sport dans le projet d’accompagnement personnalisé des personnes accueillies en établissement</a:t>
            </a:r>
          </a:p>
          <a:p>
            <a:pPr lvl="2"/>
            <a:endParaRPr lang="fr-FR" dirty="0"/>
          </a:p>
        </p:txBody>
      </p:sp>
    </p:spTree>
    <p:extLst>
      <p:ext uri="{BB962C8B-B14F-4D97-AF65-F5344CB8AC3E}">
        <p14:creationId xmlns:p14="http://schemas.microsoft.com/office/powerpoint/2010/main" val="8129164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Freins et Solutions</a:t>
            </a:r>
            <a:endParaRPr lang="fr-FR" dirty="0"/>
          </a:p>
        </p:txBody>
      </p:sp>
      <p:sp>
        <p:nvSpPr>
          <p:cNvPr id="3" name="Espace réservé du contenu 2"/>
          <p:cNvSpPr>
            <a:spLocks noGrp="1"/>
          </p:cNvSpPr>
          <p:nvPr>
            <p:ph idx="1"/>
          </p:nvPr>
        </p:nvSpPr>
        <p:spPr/>
        <p:txBody>
          <a:bodyPr>
            <a:normAutofit lnSpcReduction="10000"/>
          </a:bodyPr>
          <a:lstStyle/>
          <a:p>
            <a:r>
              <a:rPr lang="fr-FR" b="1" i="1" dirty="0" smtClean="0"/>
              <a:t>Référent sports dans les ESMS</a:t>
            </a:r>
          </a:p>
          <a:p>
            <a:pPr lvl="1"/>
            <a:r>
              <a:rPr lang="fr-FR" dirty="0" smtClean="0"/>
              <a:t>Décret du 17/07/2023 relatif à la loi du 2/03/2022 visant à démocratiser le sport </a:t>
            </a:r>
          </a:p>
          <a:p>
            <a:pPr lvl="1"/>
            <a:r>
              <a:rPr lang="fr-FR" dirty="0" smtClean="0"/>
              <a:t>Obligation des ESMS à désigner un référent sport parmi leur personnel </a:t>
            </a:r>
          </a:p>
          <a:p>
            <a:pPr lvl="1"/>
            <a:r>
              <a:rPr lang="fr-FR" dirty="0" smtClean="0"/>
              <a:t>2 missions : </a:t>
            </a:r>
          </a:p>
          <a:p>
            <a:pPr lvl="2"/>
            <a:r>
              <a:rPr lang="fr-FR" dirty="0" smtClean="0"/>
              <a:t>Informer les personnes accompagnées et leurs proches sur l’offre d’APS </a:t>
            </a:r>
          </a:p>
          <a:p>
            <a:pPr lvl="2"/>
            <a:r>
              <a:rPr lang="fr-FR" dirty="0" smtClean="0"/>
              <a:t>Développer, structurer et animer l’offre d’APS au bénéfice des personnes accompagnées par l’établissement. </a:t>
            </a:r>
          </a:p>
          <a:p>
            <a:endParaRPr lang="fr-FR" dirty="0"/>
          </a:p>
        </p:txBody>
      </p:sp>
    </p:spTree>
    <p:extLst>
      <p:ext uri="{BB962C8B-B14F-4D97-AF65-F5344CB8AC3E}">
        <p14:creationId xmlns:p14="http://schemas.microsoft.com/office/powerpoint/2010/main" val="22125188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Freins et Solutions</a:t>
            </a:r>
            <a:endParaRPr lang="fr-FR" dirty="0"/>
          </a:p>
        </p:txBody>
      </p:sp>
      <p:sp>
        <p:nvSpPr>
          <p:cNvPr id="3" name="Espace réservé du contenu 2"/>
          <p:cNvSpPr>
            <a:spLocks noGrp="1"/>
          </p:cNvSpPr>
          <p:nvPr>
            <p:ph idx="1"/>
          </p:nvPr>
        </p:nvSpPr>
        <p:spPr/>
        <p:txBody>
          <a:bodyPr/>
          <a:lstStyle/>
          <a:p>
            <a:r>
              <a:rPr lang="fr-FR" dirty="0" smtClean="0"/>
              <a:t>Milieu scolaire :</a:t>
            </a:r>
          </a:p>
          <a:p>
            <a:pPr lvl="1"/>
            <a:r>
              <a:rPr lang="fr-FR" dirty="0" smtClean="0"/>
              <a:t>+ de 400 000 élèves en situation d’handicap accueillis dans les établissements scolaire </a:t>
            </a:r>
          </a:p>
          <a:p>
            <a:pPr lvl="1"/>
            <a:r>
              <a:rPr lang="fr-FR" dirty="0" smtClean="0"/>
              <a:t>Dispense de sport </a:t>
            </a:r>
            <a:r>
              <a:rPr lang="mr-IN" dirty="0" smtClean="0"/>
              <a:t>……</a:t>
            </a:r>
            <a:endParaRPr lang="fr-FR" dirty="0" smtClean="0"/>
          </a:p>
          <a:p>
            <a:pPr lvl="1"/>
            <a:r>
              <a:rPr lang="fr-FR" dirty="0" smtClean="0"/>
              <a:t>Besoin d’accompagner le changement des mentalités (professionnel de santé, parents) </a:t>
            </a:r>
          </a:p>
          <a:p>
            <a:pPr lvl="1"/>
            <a:r>
              <a:rPr lang="fr-FR" dirty="0" smtClean="0"/>
              <a:t>Besoin de former les enseignants </a:t>
            </a:r>
          </a:p>
        </p:txBody>
      </p:sp>
    </p:spTree>
    <p:extLst>
      <p:ext uri="{BB962C8B-B14F-4D97-AF65-F5344CB8AC3E}">
        <p14:creationId xmlns:p14="http://schemas.microsoft.com/office/powerpoint/2010/main" val="32885247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Freins et solutions</a:t>
            </a:r>
            <a:endParaRPr lang="fr-FR" b="1" dirty="0"/>
          </a:p>
        </p:txBody>
      </p:sp>
      <p:sp>
        <p:nvSpPr>
          <p:cNvPr id="3" name="Espace réservé du contenu 2"/>
          <p:cNvSpPr>
            <a:spLocks noGrp="1"/>
          </p:cNvSpPr>
          <p:nvPr>
            <p:ph idx="1"/>
          </p:nvPr>
        </p:nvSpPr>
        <p:spPr/>
        <p:txBody>
          <a:bodyPr>
            <a:normAutofit fontScale="85000" lnSpcReduction="20000"/>
          </a:bodyPr>
          <a:lstStyle/>
          <a:p>
            <a:pPr marL="457200" lvl="1" indent="0">
              <a:buNone/>
            </a:pPr>
            <a:r>
              <a:rPr lang="fr-FR" u="sng" dirty="0" smtClean="0"/>
              <a:t>Sensibilisation </a:t>
            </a:r>
            <a:r>
              <a:rPr lang="fr-FR" u="sng" dirty="0"/>
              <a:t>et formation: </a:t>
            </a:r>
          </a:p>
          <a:p>
            <a:pPr lvl="1">
              <a:buFontTx/>
              <a:buChar char="-"/>
            </a:pPr>
            <a:r>
              <a:rPr lang="fr-FR" dirty="0"/>
              <a:t>Formation : </a:t>
            </a:r>
            <a:r>
              <a:rPr lang="fr-FR" dirty="0" smtClean="0"/>
              <a:t>exemple de la LIGUE AURA Handisport</a:t>
            </a:r>
          </a:p>
          <a:p>
            <a:pPr lvl="2">
              <a:buFontTx/>
              <a:buChar char="-"/>
            </a:pPr>
            <a:r>
              <a:rPr lang="fr-FR" dirty="0" smtClean="0"/>
              <a:t>Formation Fédérale : classificateur jeunes multisports, animateur fédéral polyvalent, accompagnateurs, animateur </a:t>
            </a:r>
            <a:r>
              <a:rPr lang="fr-FR" dirty="0" err="1" smtClean="0"/>
              <a:t>etc</a:t>
            </a:r>
            <a:r>
              <a:rPr lang="fr-FR" dirty="0" smtClean="0"/>
              <a:t> </a:t>
            </a:r>
            <a:r>
              <a:rPr lang="fr-FR" dirty="0" err="1" smtClean="0"/>
              <a:t>etc</a:t>
            </a:r>
            <a:r>
              <a:rPr lang="fr-FR" dirty="0" smtClean="0"/>
              <a:t>  </a:t>
            </a:r>
          </a:p>
          <a:p>
            <a:pPr marL="914400" lvl="2" indent="0">
              <a:buNone/>
            </a:pPr>
            <a:endParaRPr lang="fr-FR" dirty="0" smtClean="0"/>
          </a:p>
          <a:p>
            <a:pPr lvl="2">
              <a:buFontTx/>
              <a:buChar char="-"/>
            </a:pPr>
            <a:r>
              <a:rPr lang="fr-FR" dirty="0" smtClean="0"/>
              <a:t>Institut Régional de formation Handisport : </a:t>
            </a:r>
          </a:p>
          <a:p>
            <a:pPr marL="1371600" lvl="3" indent="0">
              <a:buNone/>
            </a:pPr>
            <a:r>
              <a:rPr lang="fr-FR" dirty="0" smtClean="0"/>
              <a:t>Diplôme d’Etat de la Jeunesse, de l’éducation Populaire et du Sport (DEJEPS) spécialité perfectionnement sportif handisport (équivalent Bac +2) </a:t>
            </a:r>
          </a:p>
          <a:p>
            <a:pPr marL="1371600" lvl="3" indent="0">
              <a:buNone/>
            </a:pPr>
            <a:r>
              <a:rPr lang="fr-FR" dirty="0" smtClean="0"/>
              <a:t>Organiser la formation continue des bénévoles et des professionnels</a:t>
            </a:r>
          </a:p>
          <a:p>
            <a:pPr marL="1371600" lvl="3" indent="0">
              <a:buNone/>
            </a:pPr>
            <a:r>
              <a:rPr lang="fr-FR" dirty="0" smtClean="0"/>
              <a:t>Concevoir et mettre en œuvre des formations et sensibilisations innovantes et personnalisées à destination des entreprises </a:t>
            </a:r>
          </a:p>
          <a:p>
            <a:pPr marL="1371600" lvl="3" indent="0">
              <a:buNone/>
            </a:pPr>
            <a:r>
              <a:rPr lang="fr-FR" dirty="0" smtClean="0"/>
              <a:t>Proposer des interventions sur mesure en réponse aux besoins de ses interlocuteurs</a:t>
            </a:r>
          </a:p>
          <a:p>
            <a:pPr marL="1371600" lvl="3" indent="0">
              <a:buNone/>
            </a:pPr>
            <a:r>
              <a:rPr lang="fr-FR" dirty="0" smtClean="0"/>
              <a:t>Partager son expertise et intervenir auprès des organismes de formation partenaires, des autres ligues sportives des universités, des écoles et des collectivités sur le sujet du sport et de l’handicap </a:t>
            </a:r>
          </a:p>
          <a:p>
            <a:pPr marL="1371600" lvl="3" indent="0">
              <a:buNone/>
            </a:pPr>
            <a:endParaRPr lang="fr-FR" dirty="0" smtClean="0"/>
          </a:p>
          <a:p>
            <a:pPr lvl="2">
              <a:buFontTx/>
              <a:buChar char="-"/>
            </a:pPr>
            <a:endParaRPr lang="fr-FR" dirty="0" smtClean="0"/>
          </a:p>
          <a:p>
            <a:endParaRPr lang="fr-FR" dirty="0"/>
          </a:p>
        </p:txBody>
      </p:sp>
    </p:spTree>
    <p:extLst>
      <p:ext uri="{BB962C8B-B14F-4D97-AF65-F5344CB8AC3E}">
        <p14:creationId xmlns:p14="http://schemas.microsoft.com/office/powerpoint/2010/main" val="34539907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96E7094-C673-89B7-162F-2ED0052933D0}"/>
              </a:ext>
            </a:extLst>
          </p:cNvPr>
          <p:cNvSpPr>
            <a:spLocks noGrp="1"/>
          </p:cNvSpPr>
          <p:nvPr>
            <p:ph type="title"/>
          </p:nvPr>
        </p:nvSpPr>
        <p:spPr/>
        <p:txBody>
          <a:bodyPr/>
          <a:lstStyle/>
          <a:p>
            <a:r>
              <a:rPr lang="fr-FR" b="1" dirty="0"/>
              <a:t>Introduction </a:t>
            </a:r>
          </a:p>
        </p:txBody>
      </p:sp>
      <p:sp>
        <p:nvSpPr>
          <p:cNvPr id="3" name="Espace réservé du contenu 2">
            <a:extLst>
              <a:ext uri="{FF2B5EF4-FFF2-40B4-BE49-F238E27FC236}">
                <a16:creationId xmlns="" xmlns:a16="http://schemas.microsoft.com/office/drawing/2014/main" id="{334D4D27-98B7-2489-D990-8E377BF119CA}"/>
              </a:ext>
            </a:extLst>
          </p:cNvPr>
          <p:cNvSpPr>
            <a:spLocks noGrp="1"/>
          </p:cNvSpPr>
          <p:nvPr>
            <p:ph idx="1"/>
          </p:nvPr>
        </p:nvSpPr>
        <p:spPr/>
        <p:txBody>
          <a:bodyPr>
            <a:normAutofit fontScale="55000" lnSpcReduction="20000"/>
          </a:bodyPr>
          <a:lstStyle/>
          <a:p>
            <a:r>
              <a:rPr lang="fr-FR" dirty="0"/>
              <a:t>Pratique sportive est connu et reconnu comme bénéfique au niveau de la santé physique et mentale.</a:t>
            </a:r>
          </a:p>
          <a:p>
            <a:endParaRPr lang="fr-FR" dirty="0"/>
          </a:p>
          <a:p>
            <a:pPr lvl="1"/>
            <a:r>
              <a:rPr lang="fr-FR" b="0" i="0" dirty="0">
                <a:solidFill>
                  <a:srgbClr val="001438"/>
                </a:solidFill>
                <a:effectLst/>
              </a:rPr>
              <a:t>Recommandation HAS (4 juillet 2022) : Rééducation à la phase chronique d’un AVC de l’adulte: Pertinence, indications et modalités</a:t>
            </a:r>
          </a:p>
          <a:p>
            <a:pPr lvl="2"/>
            <a:r>
              <a:rPr lang="fr-FR" dirty="0">
                <a:solidFill>
                  <a:srgbClr val="001438"/>
                </a:solidFill>
              </a:rPr>
              <a:t>Grade A : amélioration de la fonction motrice (programme d’activité physique et d’exercice physique)</a:t>
            </a:r>
          </a:p>
          <a:p>
            <a:pPr lvl="2"/>
            <a:r>
              <a:rPr lang="fr-FR" b="0" i="0" dirty="0">
                <a:solidFill>
                  <a:srgbClr val="001438"/>
                </a:solidFill>
                <a:effectLst/>
              </a:rPr>
              <a:t>Grade B : amélioration des fonctions cognitives</a:t>
            </a:r>
          </a:p>
          <a:p>
            <a:pPr lvl="2"/>
            <a:endParaRPr lang="fr-FR" b="0" i="0" dirty="0">
              <a:solidFill>
                <a:srgbClr val="001438"/>
              </a:solidFill>
              <a:effectLst/>
            </a:endParaRPr>
          </a:p>
          <a:p>
            <a:pPr lvl="1"/>
            <a:r>
              <a:rPr lang="fr-FR" dirty="0">
                <a:solidFill>
                  <a:srgbClr val="001438"/>
                </a:solidFill>
              </a:rPr>
              <a:t>Recommandation HAS (6 décembre 2021) </a:t>
            </a:r>
            <a:r>
              <a:rPr lang="fr-FR" b="0" i="0" dirty="0">
                <a:solidFill>
                  <a:srgbClr val="001438"/>
                </a:solidFill>
                <a:effectLst/>
              </a:rPr>
              <a:t>Rééducation et réadaptation de la fonction motrice de l’appareil locomoteur des personnes diagnostiquées de paralysie cérébrale</a:t>
            </a:r>
          </a:p>
          <a:p>
            <a:pPr lvl="2"/>
            <a:r>
              <a:rPr lang="fr-FR" b="0" i="0" dirty="0">
                <a:solidFill>
                  <a:srgbClr val="001438"/>
                </a:solidFill>
                <a:effectLst/>
              </a:rPr>
              <a:t>Programme d’activité physique adapté : A tout âge de la vie, jugé prioritaire </a:t>
            </a:r>
          </a:p>
          <a:p>
            <a:pPr lvl="2"/>
            <a:r>
              <a:rPr lang="fr-FR" b="0" i="0" dirty="0">
                <a:solidFill>
                  <a:srgbClr val="001438"/>
                </a:solidFill>
                <a:effectLst/>
              </a:rPr>
              <a:t>Exercices aérobie ou entraînement cardiorespiratoire à l'effort : a tout âge de la vie jugé prioritaire </a:t>
            </a:r>
          </a:p>
          <a:p>
            <a:pPr lvl="2"/>
            <a:r>
              <a:rPr lang="fr-FR" dirty="0">
                <a:solidFill>
                  <a:srgbClr val="001438"/>
                </a:solidFill>
              </a:rPr>
              <a:t>Renforcement musculaire : jugé prioritaire de 2 à 18 ans et secondairement prioritaire pour les plus de 18 ans </a:t>
            </a:r>
            <a:endParaRPr lang="fr-FR" b="0" i="0" dirty="0">
              <a:solidFill>
                <a:srgbClr val="001438"/>
              </a:solidFill>
              <a:effectLst/>
            </a:endParaRPr>
          </a:p>
          <a:p>
            <a:pPr lvl="2"/>
            <a:endParaRPr lang="fr-FR" b="0" i="0" dirty="0">
              <a:solidFill>
                <a:srgbClr val="001438"/>
              </a:solidFill>
              <a:effectLst/>
            </a:endParaRPr>
          </a:p>
          <a:p>
            <a:pPr lvl="1"/>
            <a:r>
              <a:rPr lang="fr-FR" dirty="0">
                <a:solidFill>
                  <a:srgbClr val="001438"/>
                </a:solidFill>
              </a:rPr>
              <a:t>Recommandation HAS (28 mars 2024) : Prescription d’activité physique. Sclérose en plaque.</a:t>
            </a:r>
          </a:p>
          <a:p>
            <a:pPr marL="457200" lvl="1" indent="0">
              <a:buNone/>
            </a:pPr>
            <a:endParaRPr lang="fr-FR" dirty="0">
              <a:solidFill>
                <a:srgbClr val="001438"/>
              </a:solidFill>
            </a:endParaRPr>
          </a:p>
          <a:p>
            <a:pPr lvl="1"/>
            <a:r>
              <a:rPr lang="fr-FR" b="0" i="0" dirty="0">
                <a:solidFill>
                  <a:srgbClr val="001438"/>
                </a:solidFill>
                <a:effectLst/>
              </a:rPr>
              <a:t>Recommandation HAS (13 juillet 2022) : Prescription d’activité </a:t>
            </a:r>
            <a:r>
              <a:rPr lang="fr-FR" b="0" i="0" dirty="0" smtClean="0">
                <a:solidFill>
                  <a:srgbClr val="001438"/>
                </a:solidFill>
                <a:effectLst/>
              </a:rPr>
              <a:t>physique</a:t>
            </a:r>
            <a:r>
              <a:rPr lang="fr-FR" dirty="0" smtClean="0">
                <a:solidFill>
                  <a:srgbClr val="001438"/>
                </a:solidFill>
              </a:rPr>
              <a:t>. </a:t>
            </a:r>
            <a:r>
              <a:rPr lang="fr-FR" dirty="0">
                <a:solidFill>
                  <a:srgbClr val="001438"/>
                </a:solidFill>
              </a:rPr>
              <a:t>Maladie de Parkinson. </a:t>
            </a:r>
            <a:endParaRPr lang="fr-FR" b="0" i="0" dirty="0">
              <a:solidFill>
                <a:srgbClr val="001438"/>
              </a:solidFill>
              <a:effectLst/>
            </a:endParaRPr>
          </a:p>
          <a:p>
            <a:endParaRPr lang="fr-FR" dirty="0"/>
          </a:p>
        </p:txBody>
      </p:sp>
    </p:spTree>
    <p:extLst>
      <p:ext uri="{BB962C8B-B14F-4D97-AF65-F5344CB8AC3E}">
        <p14:creationId xmlns:p14="http://schemas.microsoft.com/office/powerpoint/2010/main" val="35688457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p>
        </p:txBody>
      </p:sp>
      <p:sp>
        <p:nvSpPr>
          <p:cNvPr id="3" name="Espace réservé du contenu 2"/>
          <p:cNvSpPr>
            <a:spLocks noGrp="1"/>
          </p:cNvSpPr>
          <p:nvPr>
            <p:ph idx="1"/>
          </p:nvPr>
        </p:nvSpPr>
        <p:spPr/>
        <p:txBody>
          <a:bodyPr>
            <a:normAutofit lnSpcReduction="10000"/>
          </a:bodyPr>
          <a:lstStyle/>
          <a:p>
            <a:r>
              <a:rPr lang="fr-FR" u="sng" dirty="0"/>
              <a:t>Loisir</a:t>
            </a:r>
          </a:p>
          <a:p>
            <a:pPr lvl="1"/>
            <a:r>
              <a:rPr lang="fr-FR" dirty="0"/>
              <a:t>S</a:t>
            </a:r>
            <a:r>
              <a:rPr lang="fr-FR" dirty="0" smtClean="0"/>
              <a:t>eul </a:t>
            </a:r>
            <a:endParaRPr lang="fr-FR" dirty="0"/>
          </a:p>
          <a:p>
            <a:pPr lvl="1"/>
            <a:r>
              <a:rPr lang="fr-FR" dirty="0"/>
              <a:t>Toutes les activités sportives présentes en sport adapté / handisport </a:t>
            </a:r>
          </a:p>
          <a:p>
            <a:pPr lvl="1"/>
            <a:r>
              <a:rPr lang="fr-FR" dirty="0"/>
              <a:t>Collaboration avec un enseignement en acticité physique adapté (présent dans le même cabinet, en auto entrepreneur)</a:t>
            </a:r>
          </a:p>
          <a:p>
            <a:pPr lvl="1"/>
            <a:r>
              <a:rPr lang="fr-FR" dirty="0"/>
              <a:t>Club </a:t>
            </a:r>
          </a:p>
          <a:p>
            <a:pPr lvl="1"/>
            <a:r>
              <a:rPr lang="fr-FR" dirty="0"/>
              <a:t>Comité </a:t>
            </a:r>
            <a:r>
              <a:rPr lang="fr-FR" dirty="0" smtClean="0"/>
              <a:t>Handisport </a:t>
            </a:r>
            <a:r>
              <a:rPr lang="fr-FR" dirty="0"/>
              <a:t>D</a:t>
            </a:r>
            <a:r>
              <a:rPr lang="fr-FR" dirty="0" smtClean="0"/>
              <a:t>épartementaux </a:t>
            </a:r>
            <a:r>
              <a:rPr lang="fr-FR" dirty="0"/>
              <a:t>ou autres associations </a:t>
            </a:r>
          </a:p>
        </p:txBody>
      </p:sp>
    </p:spTree>
    <p:extLst>
      <p:ext uri="{BB962C8B-B14F-4D97-AF65-F5344CB8AC3E}">
        <p14:creationId xmlns:p14="http://schemas.microsoft.com/office/powerpoint/2010/main" val="40337624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Sensibilisation : </a:t>
            </a:r>
          </a:p>
          <a:p>
            <a:pPr marL="0" indent="0">
              <a:buNone/>
            </a:pPr>
            <a:r>
              <a:rPr lang="fr-FR" dirty="0" smtClean="0"/>
              <a:t>Exemple du Comité de l’Ain Handisport</a:t>
            </a:r>
          </a:p>
          <a:p>
            <a:pPr>
              <a:buFontTx/>
              <a:buChar char="-"/>
            </a:pPr>
            <a:r>
              <a:rPr lang="fr-FR" dirty="0" smtClean="0"/>
              <a:t>Club </a:t>
            </a:r>
            <a:r>
              <a:rPr lang="fr-FR" dirty="0" err="1" smtClean="0"/>
              <a:t>Handi</a:t>
            </a:r>
            <a:r>
              <a:rPr lang="fr-FR" dirty="0" smtClean="0"/>
              <a:t> bouge </a:t>
            </a:r>
          </a:p>
          <a:p>
            <a:pPr>
              <a:buFontTx/>
              <a:buChar char="-"/>
            </a:pPr>
            <a:r>
              <a:rPr lang="fr-FR" dirty="0" smtClean="0"/>
              <a:t>Gymnase itinérant </a:t>
            </a:r>
          </a:p>
          <a:p>
            <a:pPr marL="0" indent="0">
              <a:buNone/>
            </a:pPr>
            <a:endParaRPr lang="fr-FR" dirty="0"/>
          </a:p>
          <a:p>
            <a:pPr>
              <a:buFont typeface="Arial"/>
              <a:buChar char="•"/>
            </a:pPr>
            <a:r>
              <a:rPr lang="fr-FR" dirty="0" smtClean="0"/>
              <a:t>Formation Sensibilisation auprès des écoles </a:t>
            </a:r>
          </a:p>
          <a:p>
            <a:pPr>
              <a:buFontTx/>
              <a:buChar char="-"/>
            </a:pPr>
            <a:r>
              <a:rPr lang="fr-FR" dirty="0" smtClean="0"/>
              <a:t>Information et explication </a:t>
            </a:r>
          </a:p>
          <a:p>
            <a:pPr>
              <a:buFontTx/>
              <a:buChar char="-"/>
            </a:pPr>
            <a:r>
              <a:rPr lang="fr-FR" dirty="0" smtClean="0"/>
              <a:t>Mise en situation : fauteuil roulant, situation de non voyant ou mal voyant.  </a:t>
            </a:r>
            <a:endParaRPr lang="fr-FR" dirty="0"/>
          </a:p>
        </p:txBody>
      </p:sp>
    </p:spTree>
    <p:extLst>
      <p:ext uri="{BB962C8B-B14F-4D97-AF65-F5344CB8AC3E}">
        <p14:creationId xmlns:p14="http://schemas.microsoft.com/office/powerpoint/2010/main" val="5248064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pic>
        <p:nvPicPr>
          <p:cNvPr id="6" name="Espace réservé du contenu 5" descr="Facebook.png"/>
          <p:cNvPicPr>
            <a:picLocks noGrp="1" noChangeAspect="1"/>
          </p:cNvPicPr>
          <p:nvPr>
            <p:ph idx="1"/>
          </p:nvPr>
        </p:nvPicPr>
        <p:blipFill>
          <a:blip r:embed="rId2">
            <a:extLst>
              <a:ext uri="{28A0092B-C50C-407E-A947-70E740481C1C}">
                <a14:useLocalDpi xmlns:a14="http://schemas.microsoft.com/office/drawing/2010/main" val="0"/>
              </a:ext>
            </a:extLst>
          </a:blip>
          <a:srcRect t="14084" b="14084"/>
          <a:stretch>
            <a:fillRect/>
          </a:stretch>
        </p:blipFill>
        <p:spPr/>
      </p:pic>
    </p:spTree>
    <p:extLst>
      <p:ext uri="{BB962C8B-B14F-4D97-AF65-F5344CB8AC3E}">
        <p14:creationId xmlns:p14="http://schemas.microsoft.com/office/powerpoint/2010/main" val="26722339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omité Handisport de l'Ain.png"/>
          <p:cNvPicPr>
            <a:picLocks noGrp="1" noChangeAspect="1"/>
          </p:cNvPicPr>
          <p:nvPr>
            <p:ph idx="1"/>
          </p:nvPr>
        </p:nvPicPr>
        <p:blipFill>
          <a:blip r:embed="rId2">
            <a:extLst>
              <a:ext uri="{28A0092B-C50C-407E-A947-70E740481C1C}">
                <a14:useLocalDpi xmlns:a14="http://schemas.microsoft.com/office/drawing/2010/main" val="0"/>
              </a:ext>
            </a:extLst>
          </a:blip>
          <a:srcRect l="-40489" r="-40489"/>
          <a:stretch>
            <a:fillRect/>
          </a:stretch>
        </p:blipFill>
        <p:spPr>
          <a:xfrm>
            <a:off x="-1264093" y="116632"/>
            <a:ext cx="11783952" cy="6480720"/>
          </a:xfrm>
        </p:spPr>
      </p:pic>
    </p:spTree>
    <p:extLst>
      <p:ext uri="{BB962C8B-B14F-4D97-AF65-F5344CB8AC3E}">
        <p14:creationId xmlns:p14="http://schemas.microsoft.com/office/powerpoint/2010/main" val="3237095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La pratique de loisir</a:t>
            </a:r>
            <a:endParaRPr lang="fr-FR" b="1" dirty="0"/>
          </a:p>
        </p:txBody>
      </p:sp>
      <p:sp>
        <p:nvSpPr>
          <p:cNvPr id="3" name="Espace réservé du contenu 2"/>
          <p:cNvSpPr>
            <a:spLocks noGrp="1"/>
          </p:cNvSpPr>
          <p:nvPr>
            <p:ph idx="1"/>
          </p:nvPr>
        </p:nvSpPr>
        <p:spPr/>
        <p:txBody>
          <a:bodyPr>
            <a:normAutofit fontScale="77500" lnSpcReduction="20000"/>
          </a:bodyPr>
          <a:lstStyle/>
          <a:p>
            <a:r>
              <a:rPr lang="fr-FR" b="1" u="sng" dirty="0" err="1" smtClean="0"/>
              <a:t>Joëlette</a:t>
            </a:r>
            <a:r>
              <a:rPr lang="fr-FR" b="1" u="sng" dirty="0" smtClean="0"/>
              <a:t> </a:t>
            </a:r>
          </a:p>
          <a:p>
            <a:pPr>
              <a:buFontTx/>
              <a:buChar char="-"/>
            </a:pPr>
            <a:r>
              <a:rPr lang="fr-FR" dirty="0" smtClean="0"/>
              <a:t>Inventé par M Joël Claudel, accompagnateur de montagne </a:t>
            </a:r>
          </a:p>
          <a:p>
            <a:pPr>
              <a:buFontTx/>
              <a:buChar char="-"/>
            </a:pPr>
            <a:r>
              <a:rPr lang="fr-FR" dirty="0" smtClean="0"/>
              <a:t>Voulait continuer à emmener en ballade Stéphane, son neveu myopathe</a:t>
            </a:r>
          </a:p>
          <a:p>
            <a:pPr>
              <a:buFontTx/>
              <a:buChar char="-"/>
            </a:pPr>
            <a:r>
              <a:rPr lang="fr-FR" dirty="0" smtClean="0"/>
              <a:t>Chaise porteur </a:t>
            </a:r>
          </a:p>
          <a:p>
            <a:pPr>
              <a:buFontTx/>
              <a:buChar char="-"/>
            </a:pPr>
            <a:r>
              <a:rPr lang="fr-FR" dirty="0" smtClean="0"/>
              <a:t>Siège : point d’équilibre, juste au dessus de la roue (coque possible), séparé par une suspension </a:t>
            </a:r>
          </a:p>
          <a:p>
            <a:pPr>
              <a:buFontTx/>
              <a:buChar char="-"/>
            </a:pPr>
            <a:r>
              <a:rPr lang="fr-FR" dirty="0" smtClean="0"/>
              <a:t>1 personne à l’arrière : Guide, Freine, Pousse </a:t>
            </a:r>
          </a:p>
          <a:p>
            <a:pPr>
              <a:buFontTx/>
              <a:buChar char="-"/>
            </a:pPr>
            <a:r>
              <a:rPr lang="fr-FR" dirty="0" smtClean="0"/>
              <a:t>1 à 4 personnes à l’avant : guide, tracte</a:t>
            </a:r>
          </a:p>
          <a:p>
            <a:pPr>
              <a:buFontTx/>
              <a:buChar char="-"/>
            </a:pPr>
            <a:r>
              <a:rPr lang="fr-FR" dirty="0" smtClean="0"/>
              <a:t>Prix : 2500 à 6000 euros </a:t>
            </a:r>
          </a:p>
          <a:p>
            <a:pPr>
              <a:buFontTx/>
              <a:buChar char="-"/>
            </a:pPr>
            <a:r>
              <a:rPr lang="fr-FR" dirty="0" smtClean="0"/>
              <a:t>Compétition : championnat d’Europe et du Monde, ultra </a:t>
            </a:r>
            <a:r>
              <a:rPr lang="fr-FR" dirty="0" err="1" smtClean="0"/>
              <a:t>trail</a:t>
            </a:r>
            <a:r>
              <a:rPr lang="fr-FR" dirty="0" smtClean="0"/>
              <a:t> du Mont Blanc , marathon, course locale</a:t>
            </a:r>
          </a:p>
          <a:p>
            <a:endParaRPr lang="fr-FR" dirty="0"/>
          </a:p>
          <a:p>
            <a:endParaRPr lang="fr-FR" dirty="0"/>
          </a:p>
        </p:txBody>
      </p:sp>
    </p:spTree>
    <p:extLst>
      <p:ext uri="{BB962C8B-B14F-4D97-AF65-F5344CB8AC3E}">
        <p14:creationId xmlns:p14="http://schemas.microsoft.com/office/powerpoint/2010/main" val="9189685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7452031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sp>
        <p:nvSpPr>
          <p:cNvPr id="3" name="Espace réservé du contenu 2"/>
          <p:cNvSpPr>
            <a:spLocks noGrp="1"/>
          </p:cNvSpPr>
          <p:nvPr>
            <p:ph idx="1"/>
          </p:nvPr>
        </p:nvSpPr>
        <p:spPr/>
        <p:txBody>
          <a:bodyPr>
            <a:normAutofit/>
          </a:bodyPr>
          <a:lstStyle/>
          <a:p>
            <a:r>
              <a:rPr lang="fr-FR" b="1" u="sng" dirty="0" err="1" smtClean="0"/>
              <a:t>Cimgo</a:t>
            </a:r>
            <a:endParaRPr lang="fr-FR" b="1" u="sng" dirty="0" smtClean="0"/>
          </a:p>
          <a:p>
            <a:pPr>
              <a:buFontTx/>
              <a:buChar char="-"/>
            </a:pPr>
            <a:r>
              <a:rPr lang="fr-FR" dirty="0" smtClean="0"/>
              <a:t>Fauteuil de descente tout terrain sans moyen de propulsion </a:t>
            </a:r>
          </a:p>
          <a:p>
            <a:pPr>
              <a:buFontTx/>
              <a:buChar char="-"/>
            </a:pPr>
            <a:r>
              <a:rPr lang="fr-FR" dirty="0" smtClean="0"/>
              <a:t>Tandem </a:t>
            </a:r>
          </a:p>
          <a:p>
            <a:pPr>
              <a:buFontTx/>
              <a:buChar char="-"/>
            </a:pPr>
            <a:r>
              <a:rPr lang="fr-FR" dirty="0" smtClean="0"/>
              <a:t>« Permis » CIMGO </a:t>
            </a:r>
          </a:p>
          <a:p>
            <a:pPr>
              <a:buFontTx/>
              <a:buChar char="-"/>
            </a:pPr>
            <a:r>
              <a:rPr lang="fr-FR" dirty="0" smtClean="0"/>
              <a:t>Pilote et l’accompagnant </a:t>
            </a:r>
          </a:p>
          <a:p>
            <a:pPr>
              <a:buFontTx/>
              <a:buChar char="-"/>
            </a:pPr>
            <a:r>
              <a:rPr lang="fr-FR" dirty="0" smtClean="0"/>
              <a:t>Prix : 8000 euros </a:t>
            </a:r>
          </a:p>
          <a:p>
            <a:pPr marL="0" indent="0">
              <a:buNone/>
            </a:pPr>
            <a:endParaRPr lang="fr-FR" dirty="0"/>
          </a:p>
          <a:p>
            <a:endParaRPr lang="fr-FR" dirty="0"/>
          </a:p>
        </p:txBody>
      </p:sp>
    </p:spTree>
    <p:extLst>
      <p:ext uri="{BB962C8B-B14F-4D97-AF65-F5344CB8AC3E}">
        <p14:creationId xmlns:p14="http://schemas.microsoft.com/office/powerpoint/2010/main" val="11957630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18766"/>
            <a:ext cx="6624736" cy="6624736"/>
          </a:xfrm>
        </p:spPr>
      </p:pic>
    </p:spTree>
    <p:extLst>
      <p:ext uri="{BB962C8B-B14F-4D97-AF65-F5344CB8AC3E}">
        <p14:creationId xmlns:p14="http://schemas.microsoft.com/office/powerpoint/2010/main" val="2795496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87746659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sp>
        <p:nvSpPr>
          <p:cNvPr id="3" name="Espace réservé du contenu 2"/>
          <p:cNvSpPr>
            <a:spLocks noGrp="1"/>
          </p:cNvSpPr>
          <p:nvPr>
            <p:ph idx="1"/>
          </p:nvPr>
        </p:nvSpPr>
        <p:spPr/>
        <p:txBody>
          <a:bodyPr>
            <a:normAutofit fontScale="92500" lnSpcReduction="20000"/>
          </a:bodyPr>
          <a:lstStyle/>
          <a:p>
            <a:r>
              <a:rPr lang="fr-FR" b="1" u="sng" dirty="0"/>
              <a:t>Fauteuil T</a:t>
            </a:r>
            <a:r>
              <a:rPr lang="fr-FR" b="1" u="sng" dirty="0" smtClean="0"/>
              <a:t>out Terrain </a:t>
            </a:r>
          </a:p>
          <a:p>
            <a:pPr lvl="1"/>
            <a:r>
              <a:rPr lang="fr-FR" dirty="0" smtClean="0"/>
              <a:t>Engin à  4 roues (</a:t>
            </a:r>
            <a:r>
              <a:rPr lang="fr-FR" dirty="0" err="1" smtClean="0"/>
              <a:t>quadrix</a:t>
            </a:r>
            <a:r>
              <a:rPr lang="fr-FR" dirty="0" smtClean="0"/>
              <a:t> </a:t>
            </a:r>
            <a:r>
              <a:rPr lang="mr-IN" dirty="0" smtClean="0"/>
              <a:t>–</a:t>
            </a:r>
            <a:r>
              <a:rPr lang="fr-FR" dirty="0" smtClean="0"/>
              <a:t> remontée mécanique -, Buggy </a:t>
            </a:r>
            <a:r>
              <a:rPr lang="mr-IN" dirty="0" smtClean="0"/>
              <a:t>–</a:t>
            </a:r>
            <a:r>
              <a:rPr lang="fr-FR" dirty="0" smtClean="0"/>
              <a:t> Bike)</a:t>
            </a:r>
          </a:p>
          <a:p>
            <a:pPr lvl="1"/>
            <a:r>
              <a:rPr lang="fr-FR" dirty="0" smtClean="0"/>
              <a:t>Utilisé uniquement en descente </a:t>
            </a:r>
          </a:p>
          <a:p>
            <a:pPr lvl="1"/>
            <a:r>
              <a:rPr lang="fr-FR" dirty="0" smtClean="0"/>
              <a:t>Pas d’incapacité des membres supérieurs </a:t>
            </a:r>
          </a:p>
          <a:p>
            <a:pPr lvl="1"/>
            <a:r>
              <a:rPr lang="fr-FR" dirty="0" smtClean="0"/>
              <a:t>Pas de trouble des fonctions supérieurs</a:t>
            </a:r>
          </a:p>
          <a:p>
            <a:pPr lvl="1"/>
            <a:r>
              <a:rPr lang="fr-FR" dirty="0" smtClean="0"/>
              <a:t>Importance de l’encadrement : repérage des sentiers (1 m de large min, obstacle, dévers) qualité du matériel, itinéraire adapté au niveau des participants, matériel de protection (casque, gants lunettes et protège tibia</a:t>
            </a:r>
          </a:p>
          <a:p>
            <a:pPr lvl="1"/>
            <a:r>
              <a:rPr lang="fr-FR" dirty="0" smtClean="0"/>
              <a:t>Prix : 5000 à 6000 euros </a:t>
            </a:r>
          </a:p>
          <a:p>
            <a:endParaRPr lang="fr-FR" dirty="0" smtClean="0"/>
          </a:p>
          <a:p>
            <a:endParaRPr lang="fr-FR" dirty="0"/>
          </a:p>
          <a:p>
            <a:pPr marL="0" indent="0">
              <a:buNone/>
            </a:pPr>
            <a:endParaRPr lang="fr-FR" dirty="0"/>
          </a:p>
          <a:p>
            <a:endParaRPr lang="fr-FR" dirty="0"/>
          </a:p>
        </p:txBody>
      </p:sp>
    </p:spTree>
    <p:extLst>
      <p:ext uri="{BB962C8B-B14F-4D97-AF65-F5344CB8AC3E}">
        <p14:creationId xmlns:p14="http://schemas.microsoft.com/office/powerpoint/2010/main" val="6059854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Définition </a:t>
            </a:r>
          </a:p>
        </p:txBody>
      </p:sp>
      <p:sp>
        <p:nvSpPr>
          <p:cNvPr id="3" name="Espace réservé du contenu 2"/>
          <p:cNvSpPr>
            <a:spLocks noGrp="1"/>
          </p:cNvSpPr>
          <p:nvPr>
            <p:ph idx="1"/>
          </p:nvPr>
        </p:nvSpPr>
        <p:spPr/>
        <p:txBody>
          <a:bodyPr>
            <a:normAutofit fontScale="55000" lnSpcReduction="20000"/>
          </a:bodyPr>
          <a:lstStyle/>
          <a:p>
            <a:r>
              <a:rPr lang="fr-FR" b="1" u="sng" dirty="0"/>
              <a:t>Handisport</a:t>
            </a:r>
            <a:r>
              <a:rPr lang="fr-FR" dirty="0"/>
              <a:t> : </a:t>
            </a:r>
            <a:br>
              <a:rPr lang="fr-FR" dirty="0"/>
            </a:br>
            <a:r>
              <a:rPr lang="fr-FR" dirty="0"/>
              <a:t>Terme désignant une fédération sportive (Fédération Française Handisport). Utilisé pour évoquer la pratique sportive des personnes présentant un handicap moteur ou sensoriel et à tort pour parler du </a:t>
            </a:r>
            <a:r>
              <a:rPr lang="fr-FR" dirty="0" err="1"/>
              <a:t>parasport</a:t>
            </a:r>
            <a:r>
              <a:rPr lang="fr-FR" dirty="0"/>
              <a:t>. </a:t>
            </a:r>
          </a:p>
          <a:p>
            <a:endParaRPr lang="fr-FR" dirty="0"/>
          </a:p>
          <a:p>
            <a:pPr marL="0" indent="0">
              <a:buNone/>
            </a:pPr>
            <a:r>
              <a:rPr lang="fr-FR" u="sng" dirty="0"/>
              <a:t>Pourquoi</a:t>
            </a:r>
            <a:r>
              <a:rPr lang="fr-FR" dirty="0"/>
              <a:t> ? : dans l’imaginaire collectif le handicap le plus représenté est le handicap moteur  or ils représentent 400 00 personnes (3) sur les 12 000 000 en situation d’handicap </a:t>
            </a:r>
          </a:p>
          <a:p>
            <a:pPr marL="0" indent="0">
              <a:buNone/>
            </a:pPr>
            <a:endParaRPr lang="fr-FR" dirty="0"/>
          </a:p>
          <a:p>
            <a:pPr marL="0" indent="0">
              <a:buNone/>
            </a:pPr>
            <a:endParaRPr lang="fr-FR" dirty="0"/>
          </a:p>
          <a:p>
            <a:r>
              <a:rPr lang="fr-FR" b="1" u="sng" dirty="0"/>
              <a:t>Sport adapté </a:t>
            </a:r>
            <a:r>
              <a:rPr lang="fr-FR" dirty="0"/>
              <a:t>: désigne une fédération sportive (Fédération Française du Sport Adapté). Utilisé au sens large pour désigner la </a:t>
            </a:r>
            <a:r>
              <a:rPr lang="fr-FR" dirty="0" smtClean="0"/>
              <a:t>pratique </a:t>
            </a:r>
            <a:r>
              <a:rPr lang="fr-FR" dirty="0"/>
              <a:t>sportive pour les personnes présentant un handicap psychique et / ou mental </a:t>
            </a:r>
          </a:p>
          <a:p>
            <a:endParaRPr lang="fr-FR" dirty="0"/>
          </a:p>
          <a:p>
            <a:endParaRPr lang="fr-FR" dirty="0"/>
          </a:p>
          <a:p>
            <a:r>
              <a:rPr lang="fr-FR" b="1" u="sng" dirty="0"/>
              <a:t>Sport Santé </a:t>
            </a:r>
            <a:r>
              <a:rPr lang="fr-FR" dirty="0"/>
              <a:t>: label gouvernemental et un programme centré sur la </a:t>
            </a:r>
            <a:r>
              <a:rPr lang="fr-FR" dirty="0" smtClean="0"/>
              <a:t>pratique </a:t>
            </a:r>
            <a:r>
              <a:rPr lang="fr-FR" dirty="0"/>
              <a:t>d’activité physiques ou sportives de type RASP (Régulière, Adapté, Sécurisante, Progressive)</a:t>
            </a:r>
          </a:p>
        </p:txBody>
      </p:sp>
    </p:spTree>
    <p:extLst>
      <p:ext uri="{BB962C8B-B14F-4D97-AF65-F5344CB8AC3E}">
        <p14:creationId xmlns:p14="http://schemas.microsoft.com/office/powerpoint/2010/main" val="11103171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268760"/>
            <a:ext cx="7292123" cy="5212728"/>
          </a:xfrm>
        </p:spPr>
      </p:pic>
    </p:spTree>
    <p:extLst>
      <p:ext uri="{BB962C8B-B14F-4D97-AF65-F5344CB8AC3E}">
        <p14:creationId xmlns:p14="http://schemas.microsoft.com/office/powerpoint/2010/main" val="3966350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900" y="620688"/>
            <a:ext cx="8662616" cy="5760640"/>
          </a:xfrm>
        </p:spPr>
      </p:pic>
    </p:spTree>
    <p:extLst>
      <p:ext uri="{BB962C8B-B14F-4D97-AF65-F5344CB8AC3E}">
        <p14:creationId xmlns:p14="http://schemas.microsoft.com/office/powerpoint/2010/main" val="3135157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sp>
        <p:nvSpPr>
          <p:cNvPr id="3" name="Espace réservé du contenu 2"/>
          <p:cNvSpPr>
            <a:spLocks noGrp="1"/>
          </p:cNvSpPr>
          <p:nvPr>
            <p:ph idx="1"/>
          </p:nvPr>
        </p:nvSpPr>
        <p:spPr/>
        <p:txBody>
          <a:bodyPr/>
          <a:lstStyle/>
          <a:p>
            <a:r>
              <a:rPr lang="fr-FR" dirty="0"/>
              <a:t>Fauteuil </a:t>
            </a:r>
            <a:r>
              <a:rPr lang="fr-FR" dirty="0" smtClean="0"/>
              <a:t>tout </a:t>
            </a:r>
            <a:r>
              <a:rPr lang="fr-FR" dirty="0"/>
              <a:t>terrain électrique </a:t>
            </a:r>
            <a:endParaRPr lang="fr-FR" dirty="0" smtClean="0"/>
          </a:p>
          <a:p>
            <a:endParaRPr lang="fr-FR" dirty="0"/>
          </a:p>
          <a:p>
            <a:pPr marL="0" indent="0">
              <a:buNone/>
            </a:pPr>
            <a:endParaRPr lang="fr-FR" dirty="0" smtClean="0"/>
          </a:p>
          <a:p>
            <a:pPr marL="0" indent="0">
              <a:buNone/>
            </a:pPr>
            <a:r>
              <a:rPr lang="fr-FR" dirty="0" smtClean="0"/>
              <a:t>= Fauteuil Tout Terrain mais avec une assistance électrique </a:t>
            </a:r>
          </a:p>
          <a:p>
            <a:pPr marL="0" indent="0">
              <a:buNone/>
            </a:pPr>
            <a:endParaRPr lang="fr-FR" dirty="0"/>
          </a:p>
          <a:p>
            <a:pPr marL="0" indent="0">
              <a:buNone/>
            </a:pPr>
            <a:r>
              <a:rPr lang="fr-FR" dirty="0" smtClean="0"/>
              <a:t>Prix = 10 000 euros </a:t>
            </a:r>
            <a:endParaRPr lang="fr-FR" dirty="0"/>
          </a:p>
          <a:p>
            <a:endParaRPr lang="fr-FR" dirty="0"/>
          </a:p>
        </p:txBody>
      </p:sp>
    </p:spTree>
    <p:extLst>
      <p:ext uri="{BB962C8B-B14F-4D97-AF65-F5344CB8AC3E}">
        <p14:creationId xmlns:p14="http://schemas.microsoft.com/office/powerpoint/2010/main" val="30616658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2800" u="sng" dirty="0">
                <a:hlinkClick r:id="rId2" tooltip="photos.app.goo.gl"/>
              </a:rPr>
              <a:t>https://</a:t>
            </a:r>
            <a:r>
              <a:rPr lang="fr-FR" sz="2800" u="sng" dirty="0" smtClean="0">
                <a:hlinkClick r:id="rId2" tooltip="photos.app.goo.gl"/>
              </a:rPr>
              <a:t>photos.app.goo.gl/uZADUJAYRSfY7BESA</a:t>
            </a:r>
            <a:endParaRPr lang="fr-FR" sz="2800" u="sng" dirty="0" smtClean="0"/>
          </a:p>
          <a:p>
            <a:endParaRPr lang="fr-FR" sz="2800" u="sng" dirty="0" smtClean="0"/>
          </a:p>
          <a:p>
            <a:r>
              <a:rPr lang="fr-FR" sz="2800" u="sng" dirty="0">
                <a:hlinkClick r:id="rId3" tooltip="photos.app.goo.gl"/>
              </a:rPr>
              <a:t>https://</a:t>
            </a:r>
            <a:r>
              <a:rPr lang="fr-FR" sz="2800" u="sng" dirty="0" smtClean="0">
                <a:hlinkClick r:id="rId3" tooltip="photos.app.goo.gl"/>
              </a:rPr>
              <a:t>photos.app.goo.gl/hEigPY3vB4RmeLqa9</a:t>
            </a:r>
            <a:endParaRPr lang="fr-FR" sz="2800" u="sng" dirty="0" smtClean="0"/>
          </a:p>
          <a:p>
            <a:endParaRPr lang="fr-FR" u="sng" dirty="0"/>
          </a:p>
          <a:p>
            <a:endParaRPr lang="fr-FR" dirty="0"/>
          </a:p>
          <a:p>
            <a:endParaRPr lang="fr-FR" dirty="0"/>
          </a:p>
        </p:txBody>
      </p:sp>
    </p:spTree>
    <p:extLst>
      <p:ext uri="{BB962C8B-B14F-4D97-AF65-F5344CB8AC3E}">
        <p14:creationId xmlns:p14="http://schemas.microsoft.com/office/powerpoint/2010/main" val="32126026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SKM_C450i1908010612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741" b="10741"/>
          <a:stretch/>
        </p:blipFill>
        <p:spPr>
          <a:xfrm rot="5400000">
            <a:off x="457200" y="-708820"/>
            <a:ext cx="8229600" cy="9144003"/>
          </a:xfrm>
        </p:spPr>
      </p:pic>
    </p:spTree>
    <p:extLst>
      <p:ext uri="{BB962C8B-B14F-4D97-AF65-F5344CB8AC3E}">
        <p14:creationId xmlns:p14="http://schemas.microsoft.com/office/powerpoint/2010/main" val="14283598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sp>
        <p:nvSpPr>
          <p:cNvPr id="3" name="Espace réservé du contenu 2"/>
          <p:cNvSpPr>
            <a:spLocks noGrp="1"/>
          </p:cNvSpPr>
          <p:nvPr>
            <p:ph idx="1"/>
          </p:nvPr>
        </p:nvSpPr>
        <p:spPr/>
        <p:txBody>
          <a:bodyPr/>
          <a:lstStyle/>
          <a:p>
            <a:r>
              <a:rPr lang="fr-FR" dirty="0" smtClean="0"/>
              <a:t>Création Club </a:t>
            </a:r>
            <a:r>
              <a:rPr lang="fr-FR" dirty="0" err="1" smtClean="0"/>
              <a:t>Handi</a:t>
            </a:r>
            <a:r>
              <a:rPr lang="fr-FR" dirty="0" smtClean="0"/>
              <a:t> Bouge (20/11/2023)</a:t>
            </a:r>
          </a:p>
          <a:p>
            <a:pPr lvl="1"/>
            <a:r>
              <a:rPr lang="fr-FR" dirty="0" smtClean="0"/>
              <a:t>Proposer des activités sportives aux PSH: </a:t>
            </a:r>
          </a:p>
          <a:p>
            <a:pPr lvl="2"/>
            <a:r>
              <a:rPr lang="fr-FR" dirty="0" smtClean="0"/>
              <a:t>Sarbacane </a:t>
            </a:r>
          </a:p>
          <a:p>
            <a:pPr lvl="2"/>
            <a:r>
              <a:rPr lang="fr-FR" dirty="0" err="1" smtClean="0"/>
              <a:t>Boccia</a:t>
            </a:r>
            <a:endParaRPr lang="fr-FR" dirty="0" smtClean="0"/>
          </a:p>
          <a:p>
            <a:pPr lvl="2"/>
            <a:r>
              <a:rPr lang="fr-FR" dirty="0" smtClean="0"/>
              <a:t>Para tir à l’Arc</a:t>
            </a:r>
          </a:p>
          <a:p>
            <a:pPr lvl="1"/>
            <a:r>
              <a:rPr lang="fr-FR" dirty="0" smtClean="0"/>
              <a:t>Promouvoir des activités auprès des PSH </a:t>
            </a:r>
          </a:p>
          <a:p>
            <a:pPr lvl="1"/>
            <a:r>
              <a:rPr lang="fr-FR" dirty="0" smtClean="0"/>
              <a:t>Sensibiliser à la réalité du handicap</a:t>
            </a:r>
          </a:p>
          <a:p>
            <a:pPr lvl="1"/>
            <a:r>
              <a:rPr lang="fr-FR" dirty="0" smtClean="0"/>
              <a:t>Pérenniser la pratique d’un APS </a:t>
            </a:r>
          </a:p>
        </p:txBody>
      </p:sp>
    </p:spTree>
    <p:extLst>
      <p:ext uri="{BB962C8B-B14F-4D97-AF65-F5344CB8AC3E}">
        <p14:creationId xmlns:p14="http://schemas.microsoft.com/office/powerpoint/2010/main" val="123582513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Pratique de loisir </a:t>
            </a:r>
            <a:endParaRPr lang="fr-FR" dirty="0"/>
          </a:p>
        </p:txBody>
      </p:sp>
      <p:pic>
        <p:nvPicPr>
          <p:cNvPr id="4" name="Espace réservé du contenu 3" descr="Facebook.png"/>
          <p:cNvPicPr>
            <a:picLocks noGrp="1" noChangeAspect="1"/>
          </p:cNvPicPr>
          <p:nvPr>
            <p:ph idx="1"/>
          </p:nvPr>
        </p:nvPicPr>
        <p:blipFill>
          <a:blip r:embed="rId2">
            <a:extLst>
              <a:ext uri="{28A0092B-C50C-407E-A947-70E740481C1C}">
                <a14:useLocalDpi xmlns:a14="http://schemas.microsoft.com/office/drawing/2010/main" val="0"/>
              </a:ext>
            </a:extLst>
          </a:blip>
          <a:srcRect l="-79302" r="-79302"/>
          <a:stretch>
            <a:fillRect/>
          </a:stretch>
        </p:blipFill>
        <p:spPr>
          <a:xfrm>
            <a:off x="-1585721" y="86346"/>
            <a:ext cx="12312961" cy="6771654"/>
          </a:xfrm>
        </p:spPr>
      </p:pic>
    </p:spTree>
    <p:extLst>
      <p:ext uri="{BB962C8B-B14F-4D97-AF65-F5344CB8AC3E}">
        <p14:creationId xmlns:p14="http://schemas.microsoft.com/office/powerpoint/2010/main" val="2978761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Compétition : La </a:t>
            </a:r>
            <a:r>
              <a:rPr lang="fr-FR" b="1" dirty="0"/>
              <a:t>Classification </a:t>
            </a:r>
          </a:p>
        </p:txBody>
      </p:sp>
      <p:sp>
        <p:nvSpPr>
          <p:cNvPr id="3" name="Espace réservé du contenu 2"/>
          <p:cNvSpPr>
            <a:spLocks noGrp="1"/>
          </p:cNvSpPr>
          <p:nvPr>
            <p:ph idx="1"/>
          </p:nvPr>
        </p:nvSpPr>
        <p:spPr/>
        <p:txBody>
          <a:bodyPr>
            <a:normAutofit fontScale="85000" lnSpcReduction="20000"/>
          </a:bodyPr>
          <a:lstStyle/>
          <a:p>
            <a:r>
              <a:rPr lang="fr-FR" dirty="0" smtClean="0"/>
              <a:t>Compétition para sportive </a:t>
            </a:r>
          </a:p>
          <a:p>
            <a:endParaRPr lang="fr-FR" sz="2800" b="1" u="sng" dirty="0" smtClean="0"/>
          </a:p>
          <a:p>
            <a:r>
              <a:rPr lang="fr-FR" sz="2800" b="1" u="sng" dirty="0" smtClean="0"/>
              <a:t>Objectif </a:t>
            </a:r>
            <a:r>
              <a:rPr lang="fr-FR" sz="2800" b="1" u="sng" dirty="0"/>
              <a:t>de la </a:t>
            </a:r>
            <a:r>
              <a:rPr lang="fr-FR" sz="2800" b="1" u="sng" dirty="0" smtClean="0"/>
              <a:t>classification : </a:t>
            </a:r>
          </a:p>
          <a:p>
            <a:pPr lvl="1" algn="just"/>
            <a:r>
              <a:rPr lang="fr-FR" dirty="0" smtClean="0"/>
              <a:t> « Établir un cadre unique qui favorise une compétition juste et significative en minimisant l’impact des déficiences des athlètes sur le résultat de la compétition afin que le résultat soit déterminé par des facteurs autres que la déficience » </a:t>
            </a:r>
          </a:p>
          <a:p>
            <a:pPr lvl="1" algn="just"/>
            <a:r>
              <a:rPr lang="fr-FR" dirty="0" smtClean="0"/>
              <a:t>Mettre en valeur la performance sportive </a:t>
            </a:r>
          </a:p>
          <a:p>
            <a:pPr lvl="1" algn="just"/>
            <a:endParaRPr lang="fr-FR" dirty="0"/>
          </a:p>
          <a:p>
            <a:pPr marL="457200" lvl="1" indent="0" algn="just">
              <a:buNone/>
            </a:pPr>
            <a:r>
              <a:rPr lang="fr-FR" i="1" u="sng" dirty="0" smtClean="0"/>
              <a:t>Remarque</a:t>
            </a:r>
            <a:r>
              <a:rPr lang="fr-FR" dirty="0" smtClean="0"/>
              <a:t> : elle existe chez les « valides » : </a:t>
            </a:r>
          </a:p>
          <a:p>
            <a:pPr lvl="1" algn="just">
              <a:buFontTx/>
              <a:buChar char="-"/>
            </a:pPr>
            <a:r>
              <a:rPr lang="fr-FR" dirty="0" smtClean="0"/>
              <a:t>Genre : homme / femme </a:t>
            </a:r>
          </a:p>
          <a:p>
            <a:pPr lvl="1" algn="just">
              <a:buFontTx/>
              <a:buChar char="-"/>
            </a:pPr>
            <a:r>
              <a:rPr lang="fr-FR" dirty="0" smtClean="0"/>
              <a:t>Poids : sports de combat </a:t>
            </a:r>
          </a:p>
          <a:p>
            <a:pPr lvl="1" algn="just">
              <a:buFontTx/>
              <a:buChar char="-"/>
            </a:pPr>
            <a:endParaRPr lang="fr-FR" dirty="0"/>
          </a:p>
          <a:p>
            <a:pPr lvl="1" algn="just">
              <a:buFontTx/>
              <a:buChar char="-"/>
            </a:pPr>
            <a:endParaRPr lang="fr-FR" dirty="0"/>
          </a:p>
          <a:p>
            <a:endParaRPr lang="fr-FR" dirty="0"/>
          </a:p>
        </p:txBody>
      </p:sp>
    </p:spTree>
    <p:extLst>
      <p:ext uri="{BB962C8B-B14F-4D97-AF65-F5344CB8AC3E}">
        <p14:creationId xmlns:p14="http://schemas.microsoft.com/office/powerpoint/2010/main" val="36086083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La classification remplit deux fonctions : </a:t>
            </a:r>
          </a:p>
          <a:p>
            <a:endParaRPr lang="fr-FR" dirty="0" smtClean="0"/>
          </a:p>
          <a:p>
            <a:pPr lvl="1"/>
            <a:r>
              <a:rPr lang="fr-FR" dirty="0" smtClean="0"/>
              <a:t>Déterminer les athlètes admissibles à concourir dans le sport paralympique </a:t>
            </a:r>
          </a:p>
          <a:p>
            <a:pPr marL="457200" lvl="1" indent="0">
              <a:buNone/>
            </a:pPr>
            <a:endParaRPr lang="fr-FR" dirty="0" smtClean="0"/>
          </a:p>
          <a:p>
            <a:pPr marL="457200" lvl="1" indent="0">
              <a:buNone/>
            </a:pPr>
            <a:r>
              <a:rPr lang="fr-FR" dirty="0" smtClean="0"/>
              <a:t>ET </a:t>
            </a:r>
          </a:p>
          <a:p>
            <a:pPr marL="457200" lvl="1" indent="0">
              <a:buNone/>
            </a:pPr>
            <a:endParaRPr lang="fr-FR" dirty="0" smtClean="0"/>
          </a:p>
          <a:p>
            <a:pPr lvl="1"/>
            <a:r>
              <a:rPr lang="fr-FR" dirty="0" smtClean="0"/>
              <a:t>Regrouper des athlètes admissibles dans les classes sportives en fonction de l’impact de leur déficience sur leur capacité à exécuter les tâches et activités spécifiques fondamentales pour le sport concerné</a:t>
            </a:r>
            <a:endParaRPr lang="fr-FR" dirty="0"/>
          </a:p>
        </p:txBody>
      </p:sp>
    </p:spTree>
    <p:extLst>
      <p:ext uri="{BB962C8B-B14F-4D97-AF65-F5344CB8AC3E}">
        <p14:creationId xmlns:p14="http://schemas.microsoft.com/office/powerpoint/2010/main" val="415869488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lstStyle/>
          <a:p>
            <a:pPr marL="0" lvl="1" indent="0">
              <a:buNone/>
            </a:pPr>
            <a:endParaRPr lang="fr-FR" dirty="0"/>
          </a:p>
          <a:p>
            <a:pPr marL="342900" lvl="1" indent="-342900">
              <a:buFont typeface="Arial" pitchFamily="34" charset="0"/>
              <a:buChar char="•"/>
            </a:pPr>
            <a:r>
              <a:rPr lang="fr-FR" b="1" u="sng" dirty="0"/>
              <a:t>Réglementation</a:t>
            </a:r>
            <a:r>
              <a:rPr lang="fr-FR" dirty="0"/>
              <a:t> : </a:t>
            </a:r>
          </a:p>
          <a:p>
            <a:pPr marL="0" lvl="1" indent="0">
              <a:buNone/>
            </a:pPr>
            <a:r>
              <a:rPr lang="fr-FR" dirty="0" smtClean="0"/>
              <a:t>	- IPC </a:t>
            </a:r>
            <a:r>
              <a:rPr lang="fr-FR" dirty="0" err="1"/>
              <a:t>Athlete</a:t>
            </a:r>
            <a:r>
              <a:rPr lang="fr-FR" dirty="0"/>
              <a:t> Classification Code </a:t>
            </a:r>
            <a:endParaRPr lang="fr-FR" dirty="0" smtClean="0"/>
          </a:p>
          <a:p>
            <a:pPr marL="0" lvl="1" indent="0">
              <a:buNone/>
            </a:pPr>
            <a:r>
              <a:rPr lang="fr-FR" dirty="0"/>
              <a:t>	</a:t>
            </a:r>
            <a:r>
              <a:rPr lang="fr-FR" dirty="0" smtClean="0"/>
              <a:t>- Tous les sports paralympiques doivent se conformer au Code de classification </a:t>
            </a:r>
          </a:p>
          <a:p>
            <a:pPr marL="0" lvl="1" indent="0">
              <a:buNone/>
            </a:pPr>
            <a:r>
              <a:rPr lang="fr-FR" dirty="0"/>
              <a:t>	</a:t>
            </a:r>
            <a:r>
              <a:rPr lang="fr-FR" dirty="0" smtClean="0"/>
              <a:t>- Tous les membres de l’IPC et les fédérations internationales reconnues sont liés par le code de classification </a:t>
            </a:r>
          </a:p>
          <a:p>
            <a:pPr marL="0" lvl="1" indent="0">
              <a:buNone/>
            </a:pPr>
            <a:r>
              <a:rPr lang="fr-FR" dirty="0"/>
              <a:t>	</a:t>
            </a:r>
            <a:endParaRPr lang="fr-FR" dirty="0" smtClean="0"/>
          </a:p>
          <a:p>
            <a:pPr marL="0" lvl="1" indent="0">
              <a:buNone/>
            </a:pPr>
            <a:endParaRPr lang="fr-FR" dirty="0"/>
          </a:p>
          <a:p>
            <a:endParaRPr lang="fr-FR" dirty="0"/>
          </a:p>
        </p:txBody>
      </p:sp>
    </p:spTree>
    <p:extLst>
      <p:ext uri="{BB962C8B-B14F-4D97-AF65-F5344CB8AC3E}">
        <p14:creationId xmlns:p14="http://schemas.microsoft.com/office/powerpoint/2010/main" val="21645361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17CD5CD-7F3E-B1A6-7B0A-289E2D6B6010}"/>
              </a:ext>
            </a:extLst>
          </p:cNvPr>
          <p:cNvSpPr>
            <a:spLocks noGrp="1"/>
          </p:cNvSpPr>
          <p:nvPr>
            <p:ph type="title"/>
          </p:nvPr>
        </p:nvSpPr>
        <p:spPr/>
        <p:txBody>
          <a:bodyPr/>
          <a:lstStyle/>
          <a:p>
            <a:r>
              <a:rPr lang="fr-FR" b="1" dirty="0"/>
              <a:t>Définition </a:t>
            </a:r>
          </a:p>
        </p:txBody>
      </p:sp>
      <p:sp>
        <p:nvSpPr>
          <p:cNvPr id="3" name="Espace réservé du contenu 2">
            <a:extLst>
              <a:ext uri="{FF2B5EF4-FFF2-40B4-BE49-F238E27FC236}">
                <a16:creationId xmlns="" xmlns:a16="http://schemas.microsoft.com/office/drawing/2014/main" id="{156A7C12-F64E-92DD-99D4-A876ECB86804}"/>
              </a:ext>
            </a:extLst>
          </p:cNvPr>
          <p:cNvSpPr>
            <a:spLocks noGrp="1"/>
          </p:cNvSpPr>
          <p:nvPr>
            <p:ph idx="1"/>
          </p:nvPr>
        </p:nvSpPr>
        <p:spPr/>
        <p:txBody>
          <a:bodyPr/>
          <a:lstStyle/>
          <a:p>
            <a:r>
              <a:rPr lang="fr-FR" b="1" u="sng" dirty="0" err="1"/>
              <a:t>Parasport</a:t>
            </a:r>
            <a:r>
              <a:rPr lang="fr-FR" dirty="0"/>
              <a:t> : terme générique pour désigner les personnes en situation d’handicap quelques soit le type d’handicap, en loisir comme en compétition. </a:t>
            </a:r>
          </a:p>
          <a:p>
            <a:endParaRPr lang="fr-FR" dirty="0"/>
          </a:p>
        </p:txBody>
      </p:sp>
    </p:spTree>
    <p:extLst>
      <p:ext uri="{BB962C8B-B14F-4D97-AF65-F5344CB8AC3E}">
        <p14:creationId xmlns:p14="http://schemas.microsoft.com/office/powerpoint/2010/main" val="23102012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lstStyle/>
          <a:p>
            <a:r>
              <a:rPr lang="fr-FR" dirty="0" smtClean="0"/>
              <a:t>Code de classification complétée par « International Standard »</a:t>
            </a:r>
          </a:p>
          <a:p>
            <a:pPr lvl="1"/>
            <a:r>
              <a:rPr lang="fr-FR" dirty="0" smtClean="0"/>
              <a:t>Eligible </a:t>
            </a:r>
            <a:r>
              <a:rPr lang="fr-FR" dirty="0" err="1" smtClean="0"/>
              <a:t>Impairment</a:t>
            </a:r>
            <a:r>
              <a:rPr lang="fr-FR" dirty="0" smtClean="0"/>
              <a:t> </a:t>
            </a:r>
          </a:p>
          <a:p>
            <a:pPr lvl="1"/>
            <a:r>
              <a:rPr lang="fr-FR" dirty="0" err="1" smtClean="0"/>
              <a:t>Athlete</a:t>
            </a:r>
            <a:r>
              <a:rPr lang="fr-FR" dirty="0" smtClean="0"/>
              <a:t> Evaluation </a:t>
            </a:r>
          </a:p>
          <a:p>
            <a:pPr lvl="1"/>
            <a:r>
              <a:rPr lang="fr-FR" dirty="0" err="1" smtClean="0"/>
              <a:t>Protest</a:t>
            </a:r>
            <a:r>
              <a:rPr lang="fr-FR" dirty="0" smtClean="0"/>
              <a:t> and </a:t>
            </a:r>
            <a:r>
              <a:rPr lang="fr-FR" dirty="0" err="1" smtClean="0"/>
              <a:t>Appeal</a:t>
            </a:r>
            <a:r>
              <a:rPr lang="fr-FR" dirty="0" smtClean="0"/>
              <a:t> </a:t>
            </a:r>
          </a:p>
          <a:p>
            <a:pPr lvl="1"/>
            <a:r>
              <a:rPr lang="fr-FR" dirty="0" smtClean="0"/>
              <a:t>Classifier, Personnel and Training</a:t>
            </a:r>
          </a:p>
          <a:p>
            <a:pPr lvl="1"/>
            <a:r>
              <a:rPr lang="fr-FR" dirty="0" smtClean="0"/>
              <a:t>Classification Data protection </a:t>
            </a:r>
          </a:p>
          <a:p>
            <a:endParaRPr lang="fr-FR" dirty="0"/>
          </a:p>
        </p:txBody>
      </p:sp>
    </p:spTree>
    <p:extLst>
      <p:ext uri="{BB962C8B-B14F-4D97-AF65-F5344CB8AC3E}">
        <p14:creationId xmlns:p14="http://schemas.microsoft.com/office/powerpoint/2010/main" val="82987723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85000" lnSpcReduction="20000"/>
          </a:bodyPr>
          <a:lstStyle/>
          <a:p>
            <a:r>
              <a:rPr lang="fr-FR" b="1" u="sng" dirty="0" smtClean="0"/>
              <a:t>Historique</a:t>
            </a:r>
            <a:r>
              <a:rPr lang="fr-FR" dirty="0" smtClean="0"/>
              <a:t> : </a:t>
            </a:r>
          </a:p>
          <a:p>
            <a:endParaRPr lang="fr-FR" dirty="0"/>
          </a:p>
          <a:p>
            <a:pPr>
              <a:buFontTx/>
              <a:buChar char="-"/>
            </a:pPr>
            <a:r>
              <a:rPr lang="fr-FR" dirty="0" smtClean="0"/>
              <a:t>1955 à 1980 : classification médicale </a:t>
            </a:r>
          </a:p>
          <a:p>
            <a:pPr>
              <a:buFontTx/>
              <a:buChar char="-"/>
            </a:pPr>
            <a:endParaRPr lang="fr-FR" dirty="0" smtClean="0"/>
          </a:p>
          <a:p>
            <a:pPr>
              <a:buFontTx/>
              <a:buChar char="-"/>
            </a:pPr>
            <a:r>
              <a:rPr lang="fr-FR" dirty="0" smtClean="0"/>
              <a:t>1980 aux années 200: classification est devenue fonctionnelle (Athlètes regroupés en fonction de l’impact fonctionnel dans une activité sportives spécifiques)</a:t>
            </a:r>
          </a:p>
          <a:p>
            <a:pPr marL="0" indent="0">
              <a:buNone/>
            </a:pPr>
            <a:endParaRPr lang="fr-FR" dirty="0" smtClean="0"/>
          </a:p>
          <a:p>
            <a:pPr>
              <a:buFontTx/>
              <a:buChar char="-"/>
            </a:pPr>
            <a:r>
              <a:rPr lang="fr-FR" dirty="0" smtClean="0"/>
              <a:t>2003 :  création du code de classification : « langage commun » du processus de classification  </a:t>
            </a:r>
          </a:p>
          <a:p>
            <a:pPr>
              <a:buFontTx/>
              <a:buChar char="-"/>
            </a:pPr>
            <a:endParaRPr lang="fr-FR" dirty="0" smtClean="0"/>
          </a:p>
        </p:txBody>
      </p:sp>
    </p:spTree>
    <p:extLst>
      <p:ext uri="{BB962C8B-B14F-4D97-AF65-F5344CB8AC3E}">
        <p14:creationId xmlns:p14="http://schemas.microsoft.com/office/powerpoint/2010/main" val="130623153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lstStyle/>
          <a:p>
            <a:r>
              <a:rPr lang="fr-FR" dirty="0" smtClean="0"/>
              <a:t>2010 </a:t>
            </a:r>
            <a:r>
              <a:rPr lang="fr-FR" dirty="0"/>
              <a:t>à Aujourd’hui </a:t>
            </a:r>
            <a:r>
              <a:rPr lang="fr-FR" dirty="0" smtClean="0"/>
              <a:t>:</a:t>
            </a:r>
          </a:p>
          <a:p>
            <a:pPr lvl="1"/>
            <a:r>
              <a:rPr lang="fr-FR" dirty="0" smtClean="0"/>
              <a:t>Sport </a:t>
            </a:r>
            <a:r>
              <a:rPr lang="fr-FR" dirty="0" err="1" smtClean="0"/>
              <a:t>Specific</a:t>
            </a:r>
            <a:r>
              <a:rPr lang="fr-FR" dirty="0" smtClean="0"/>
              <a:t> Evidence </a:t>
            </a:r>
            <a:r>
              <a:rPr lang="fr-FR" dirty="0" err="1"/>
              <a:t>Based</a:t>
            </a:r>
            <a:r>
              <a:rPr lang="fr-FR" dirty="0"/>
              <a:t> </a:t>
            </a:r>
            <a:r>
              <a:rPr lang="fr-FR" dirty="0" smtClean="0"/>
              <a:t>Classification</a:t>
            </a:r>
          </a:p>
          <a:p>
            <a:pPr lvl="1"/>
            <a:r>
              <a:rPr lang="fr-FR" dirty="0" smtClean="0"/>
              <a:t>Développer la classification fonctionnelle par des preuves de recherches empiriques</a:t>
            </a:r>
          </a:p>
          <a:p>
            <a:pPr lvl="1"/>
            <a:r>
              <a:rPr lang="fr-FR" dirty="0" smtClean="0"/>
              <a:t>Investissement par l’IPC dans le développement de 3 centres de recherches de développement de classification spécifiques aux déficients (physiques, visuels et intellectuels) </a:t>
            </a:r>
            <a:endParaRPr lang="fr-FR" dirty="0"/>
          </a:p>
          <a:p>
            <a:endParaRPr lang="fr-FR" dirty="0"/>
          </a:p>
        </p:txBody>
      </p:sp>
    </p:spTree>
    <p:extLst>
      <p:ext uri="{BB962C8B-B14F-4D97-AF65-F5344CB8AC3E}">
        <p14:creationId xmlns:p14="http://schemas.microsoft.com/office/powerpoint/2010/main" val="30218508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85000" lnSpcReduction="20000"/>
          </a:bodyPr>
          <a:lstStyle/>
          <a:p>
            <a:r>
              <a:rPr lang="fr-FR" b="1" u="sng" dirty="0" smtClean="0"/>
              <a:t>Conditions</a:t>
            </a:r>
            <a:r>
              <a:rPr lang="fr-FR" dirty="0" smtClean="0"/>
              <a:t> : </a:t>
            </a:r>
          </a:p>
          <a:p>
            <a:pPr lvl="1"/>
            <a:r>
              <a:rPr lang="fr-FR" dirty="0" smtClean="0"/>
              <a:t>Doit être réalisé par des personnels formés, regroupés en panel de classification</a:t>
            </a:r>
          </a:p>
          <a:p>
            <a:pPr lvl="1"/>
            <a:r>
              <a:rPr lang="fr-FR" dirty="0" smtClean="0"/>
              <a:t>2 types de classificateurs : « </a:t>
            </a:r>
            <a:r>
              <a:rPr lang="fr-FR" dirty="0" err="1" smtClean="0"/>
              <a:t>Medical</a:t>
            </a:r>
            <a:r>
              <a:rPr lang="fr-FR" dirty="0" smtClean="0"/>
              <a:t> Classifier » et « </a:t>
            </a:r>
            <a:r>
              <a:rPr lang="fr-FR" dirty="0" err="1" smtClean="0"/>
              <a:t>Technical</a:t>
            </a:r>
            <a:r>
              <a:rPr lang="fr-FR" dirty="0" smtClean="0"/>
              <a:t> Classifier » </a:t>
            </a:r>
          </a:p>
          <a:p>
            <a:pPr lvl="1"/>
            <a:r>
              <a:rPr lang="fr-FR" dirty="0" smtClean="0"/>
              <a:t> </a:t>
            </a:r>
            <a:r>
              <a:rPr lang="fr-FR" dirty="0" err="1" smtClean="0"/>
              <a:t>Medical</a:t>
            </a:r>
            <a:r>
              <a:rPr lang="fr-FR" dirty="0" smtClean="0"/>
              <a:t> </a:t>
            </a:r>
            <a:r>
              <a:rPr lang="fr-FR" dirty="0" err="1" smtClean="0"/>
              <a:t>Clasifier</a:t>
            </a:r>
            <a:r>
              <a:rPr lang="fr-FR" dirty="0" smtClean="0"/>
              <a:t> </a:t>
            </a:r>
          </a:p>
          <a:p>
            <a:pPr lvl="2"/>
            <a:r>
              <a:rPr lang="fr-FR" dirty="0" smtClean="0"/>
              <a:t>Professionnel de santé : médecin, MKDE</a:t>
            </a:r>
          </a:p>
          <a:p>
            <a:pPr lvl="2"/>
            <a:r>
              <a:rPr lang="fr-FR" dirty="0" smtClean="0"/>
              <a:t>Examen clinique : caractérise la déficience et la quantifie / mesure avec des échelles spécifiques, la maladie.</a:t>
            </a:r>
          </a:p>
          <a:p>
            <a:pPr lvl="1"/>
            <a:r>
              <a:rPr lang="fr-FR" dirty="0" err="1" smtClean="0"/>
              <a:t>Technical</a:t>
            </a:r>
            <a:r>
              <a:rPr lang="fr-FR" dirty="0" smtClean="0"/>
              <a:t> Classifier </a:t>
            </a:r>
          </a:p>
          <a:p>
            <a:pPr lvl="2"/>
            <a:r>
              <a:rPr lang="fr-FR" dirty="0" smtClean="0"/>
              <a:t>Entraineur</a:t>
            </a:r>
          </a:p>
          <a:p>
            <a:pPr lvl="2"/>
            <a:r>
              <a:rPr lang="fr-FR" dirty="0" smtClean="0"/>
              <a:t>Ancien sportif </a:t>
            </a:r>
          </a:p>
          <a:p>
            <a:pPr lvl="2"/>
            <a:r>
              <a:rPr lang="fr-FR" dirty="0" smtClean="0"/>
              <a:t>Coach sportif ou enseignant en AP ayant une connaissance de la discipline </a:t>
            </a:r>
            <a:r>
              <a:rPr lang="fr-FR" dirty="0" err="1" smtClean="0"/>
              <a:t>parasportive</a:t>
            </a:r>
            <a:r>
              <a:rPr lang="fr-FR" dirty="0" smtClean="0"/>
              <a:t> </a:t>
            </a:r>
          </a:p>
          <a:p>
            <a:endParaRPr lang="fr-FR" dirty="0"/>
          </a:p>
          <a:p>
            <a:endParaRPr lang="fr-FR" dirty="0"/>
          </a:p>
        </p:txBody>
      </p:sp>
    </p:spTree>
    <p:extLst>
      <p:ext uri="{BB962C8B-B14F-4D97-AF65-F5344CB8AC3E}">
        <p14:creationId xmlns:p14="http://schemas.microsoft.com/office/powerpoint/2010/main" val="7498123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lstStyle/>
          <a:p>
            <a:r>
              <a:rPr lang="fr-FR" dirty="0" smtClean="0"/>
              <a:t>Processus de classification (Eligibilité d’un para athlète) : </a:t>
            </a:r>
          </a:p>
          <a:p>
            <a:pPr marL="514350" indent="-514350">
              <a:buAutoNum type="arabicParenR"/>
            </a:pPr>
            <a:r>
              <a:rPr lang="fr-FR" dirty="0" smtClean="0"/>
              <a:t>Existe </a:t>
            </a:r>
            <a:r>
              <a:rPr lang="mr-IN" dirty="0" smtClean="0"/>
              <a:t>–</a:t>
            </a:r>
            <a:r>
              <a:rPr lang="fr-FR" dirty="0" smtClean="0"/>
              <a:t> </a:t>
            </a:r>
            <a:r>
              <a:rPr lang="fr-FR" dirty="0" err="1" smtClean="0"/>
              <a:t>t</a:t>
            </a:r>
            <a:r>
              <a:rPr lang="fr-FR" dirty="0" smtClean="0"/>
              <a:t> </a:t>
            </a:r>
            <a:r>
              <a:rPr lang="mr-IN" dirty="0" smtClean="0"/>
              <a:t>–</a:t>
            </a:r>
            <a:r>
              <a:rPr lang="fr-FR" dirty="0" smtClean="0"/>
              <a:t> il un problème de santé sous jacent diagnostiqué médicalement et / ou cliniquement (information fournie par la fédération nationale de l’athlète) ? </a:t>
            </a:r>
          </a:p>
          <a:p>
            <a:pPr marL="0" indent="0">
              <a:buNone/>
            </a:pPr>
            <a:endParaRPr lang="fr-FR" dirty="0"/>
          </a:p>
          <a:p>
            <a:pPr marL="0" indent="0">
              <a:buNone/>
            </a:pPr>
            <a:endParaRPr lang="fr-FR" dirty="0" smtClean="0"/>
          </a:p>
        </p:txBody>
      </p:sp>
    </p:spTree>
    <p:extLst>
      <p:ext uri="{BB962C8B-B14F-4D97-AF65-F5344CB8AC3E}">
        <p14:creationId xmlns:p14="http://schemas.microsoft.com/office/powerpoint/2010/main" val="4135442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55000" lnSpcReduction="20000"/>
          </a:bodyPr>
          <a:lstStyle/>
          <a:p>
            <a:r>
              <a:rPr lang="fr-FR" dirty="0" smtClean="0"/>
              <a:t>Séance d’évaluation en présentielle par un panel de classificateur</a:t>
            </a:r>
          </a:p>
          <a:p>
            <a:endParaRPr lang="fr-FR" dirty="0"/>
          </a:p>
          <a:p>
            <a:pPr marL="0" indent="0">
              <a:buNone/>
            </a:pPr>
            <a:r>
              <a:rPr lang="fr-FR" dirty="0" smtClean="0"/>
              <a:t>2) Le para athlète présente </a:t>
            </a:r>
            <a:r>
              <a:rPr lang="mr-IN" dirty="0" smtClean="0"/>
              <a:t>–</a:t>
            </a:r>
            <a:r>
              <a:rPr lang="fr-FR" dirty="0" smtClean="0"/>
              <a:t> </a:t>
            </a:r>
            <a:r>
              <a:rPr lang="fr-FR" dirty="0" err="1" smtClean="0"/>
              <a:t>t</a:t>
            </a:r>
            <a:r>
              <a:rPr lang="fr-FR" dirty="0" smtClean="0"/>
              <a:t>-  il une déficience éligible (permanente et/ ou évolutive)? </a:t>
            </a:r>
          </a:p>
          <a:p>
            <a:pPr marL="0" indent="0">
              <a:buNone/>
            </a:pPr>
            <a:endParaRPr lang="fr-FR" dirty="0" smtClean="0"/>
          </a:p>
          <a:p>
            <a:pPr marL="0" indent="0">
              <a:buNone/>
            </a:pPr>
            <a:r>
              <a:rPr lang="fr-FR" dirty="0" smtClean="0"/>
              <a:t>10 déficiences éligibles :</a:t>
            </a:r>
          </a:p>
          <a:p>
            <a:pPr>
              <a:buFontTx/>
              <a:buChar char="-"/>
            </a:pPr>
            <a:r>
              <a:rPr lang="fr-FR" dirty="0" smtClean="0"/>
              <a:t>Diminution de la force musculaire </a:t>
            </a:r>
          </a:p>
          <a:p>
            <a:pPr>
              <a:buFontTx/>
              <a:buChar char="-"/>
            </a:pPr>
            <a:r>
              <a:rPr lang="fr-FR" dirty="0" smtClean="0"/>
              <a:t>Diminution des amplitudes articulaires </a:t>
            </a:r>
          </a:p>
          <a:p>
            <a:pPr>
              <a:buFontTx/>
              <a:buChar char="-"/>
            </a:pPr>
            <a:r>
              <a:rPr lang="fr-FR" dirty="0" smtClean="0"/>
              <a:t>Déficience de membre (amputation, agénésie)</a:t>
            </a:r>
          </a:p>
          <a:p>
            <a:pPr>
              <a:buFontTx/>
              <a:buChar char="-"/>
            </a:pPr>
            <a:r>
              <a:rPr lang="fr-FR" dirty="0" smtClean="0"/>
              <a:t>Différence de longueur des membres inférieurs</a:t>
            </a:r>
          </a:p>
          <a:p>
            <a:pPr>
              <a:buFontTx/>
              <a:buChar char="-"/>
            </a:pPr>
            <a:r>
              <a:rPr lang="fr-FR" dirty="0" smtClean="0"/>
              <a:t>Personne de petite taille </a:t>
            </a:r>
          </a:p>
          <a:p>
            <a:pPr>
              <a:buFontTx/>
              <a:buChar char="-"/>
            </a:pPr>
            <a:r>
              <a:rPr lang="fr-FR" dirty="0" smtClean="0"/>
              <a:t>Hypertonie (spasticité) </a:t>
            </a:r>
          </a:p>
          <a:p>
            <a:pPr>
              <a:buFontTx/>
              <a:buChar char="-"/>
            </a:pPr>
            <a:r>
              <a:rPr lang="fr-FR" dirty="0" smtClean="0"/>
              <a:t>Ataxie </a:t>
            </a:r>
          </a:p>
          <a:p>
            <a:pPr>
              <a:buFontTx/>
              <a:buChar char="-"/>
            </a:pPr>
            <a:r>
              <a:rPr lang="fr-FR" dirty="0" smtClean="0"/>
              <a:t>Mouvement involontaire (Athétose, Dyskinésie, chorée)</a:t>
            </a:r>
          </a:p>
          <a:p>
            <a:pPr>
              <a:buFontTx/>
              <a:buChar char="-"/>
            </a:pPr>
            <a:r>
              <a:rPr lang="fr-FR" dirty="0" smtClean="0"/>
              <a:t>Déficiences Visuels</a:t>
            </a:r>
          </a:p>
          <a:p>
            <a:pPr>
              <a:buFontTx/>
              <a:buChar char="-"/>
            </a:pPr>
            <a:r>
              <a:rPr lang="fr-FR" dirty="0" smtClean="0"/>
              <a:t>Déficiences intellectuelles</a:t>
            </a:r>
          </a:p>
          <a:p>
            <a:pPr>
              <a:buFontTx/>
              <a:buChar char="-"/>
            </a:pPr>
            <a:endParaRPr lang="fr-FR" dirty="0"/>
          </a:p>
          <a:p>
            <a:pPr marL="0" indent="0">
              <a:buNone/>
            </a:pPr>
            <a:endParaRPr lang="fr-FR" dirty="0" smtClean="0"/>
          </a:p>
          <a:p>
            <a:pPr>
              <a:buFontTx/>
              <a:buChar char="-"/>
            </a:pPr>
            <a:endParaRPr lang="fr-FR" dirty="0" smtClean="0"/>
          </a:p>
          <a:p>
            <a:pPr>
              <a:buFontTx/>
              <a:buChar char="-"/>
            </a:pPr>
            <a:endParaRPr lang="fr-FR" dirty="0"/>
          </a:p>
        </p:txBody>
      </p:sp>
    </p:spTree>
    <p:extLst>
      <p:ext uri="{BB962C8B-B14F-4D97-AF65-F5344CB8AC3E}">
        <p14:creationId xmlns:p14="http://schemas.microsoft.com/office/powerpoint/2010/main" val="48888006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t>Déficiences non éligibles (listes non exhaustives) : </a:t>
            </a:r>
          </a:p>
          <a:p>
            <a:pPr marL="0" indent="0">
              <a:buNone/>
            </a:pPr>
            <a:r>
              <a:rPr lang="fr-FR" dirty="0"/>
              <a:t>−  Douleur ; </a:t>
            </a:r>
          </a:p>
          <a:p>
            <a:pPr marL="0" indent="0">
              <a:buNone/>
            </a:pPr>
            <a:r>
              <a:rPr lang="fr-FR" dirty="0" smtClean="0"/>
              <a:t>− </a:t>
            </a:r>
            <a:r>
              <a:rPr lang="fr-FR" dirty="0"/>
              <a:t> Faible tonus musculaire ; </a:t>
            </a:r>
          </a:p>
          <a:p>
            <a:pPr marL="0" indent="0">
              <a:buNone/>
            </a:pPr>
            <a:r>
              <a:rPr lang="fr-FR" dirty="0"/>
              <a:t>−  </a:t>
            </a:r>
            <a:r>
              <a:rPr lang="fr-FR" dirty="0" err="1"/>
              <a:t>Hypermobilite</a:t>
            </a:r>
            <a:r>
              <a:rPr lang="fr-FR" dirty="0"/>
              <a:t>́ des articulations ; </a:t>
            </a:r>
          </a:p>
          <a:p>
            <a:pPr marL="0" indent="0">
              <a:buNone/>
            </a:pPr>
            <a:r>
              <a:rPr lang="fr-FR" dirty="0"/>
              <a:t>−  </a:t>
            </a:r>
            <a:r>
              <a:rPr lang="fr-FR" dirty="0" err="1"/>
              <a:t>Instabilite</a:t>
            </a:r>
            <a:r>
              <a:rPr lang="fr-FR" dirty="0"/>
              <a:t>́ articulaire, par exemple </a:t>
            </a:r>
            <a:r>
              <a:rPr lang="fr-FR" dirty="0" err="1"/>
              <a:t>épaule</a:t>
            </a:r>
            <a:r>
              <a:rPr lang="fr-FR" dirty="0"/>
              <a:t> instable, luxation </a:t>
            </a:r>
            <a:r>
              <a:rPr lang="fr-FR" dirty="0" err="1"/>
              <a:t>récurrente</a:t>
            </a:r>
            <a:r>
              <a:rPr lang="fr-FR" dirty="0"/>
              <a:t> </a:t>
            </a:r>
            <a:r>
              <a:rPr lang="fr-FR" dirty="0" smtClean="0"/>
              <a:t>d’une articulation </a:t>
            </a:r>
            <a:r>
              <a:rPr lang="fr-FR" dirty="0"/>
              <a:t>; </a:t>
            </a:r>
          </a:p>
          <a:p>
            <a:pPr marL="0" indent="0">
              <a:buNone/>
            </a:pPr>
            <a:r>
              <a:rPr lang="fr-FR" dirty="0"/>
              <a:t>−  Endurance musculaire </a:t>
            </a:r>
            <a:r>
              <a:rPr lang="fr-FR" dirty="0" err="1"/>
              <a:t>déficiente</a:t>
            </a:r>
            <a:r>
              <a:rPr lang="fr-FR" dirty="0"/>
              <a:t> ; </a:t>
            </a:r>
          </a:p>
          <a:p>
            <a:pPr marL="0" indent="0">
              <a:buNone/>
            </a:pPr>
            <a:r>
              <a:rPr lang="fr-FR" dirty="0"/>
              <a:t>−  </a:t>
            </a:r>
            <a:r>
              <a:rPr lang="fr-FR" dirty="0" err="1"/>
              <a:t>Déficience</a:t>
            </a:r>
            <a:r>
              <a:rPr lang="fr-FR" dirty="0"/>
              <a:t> des fonctions des </a:t>
            </a:r>
            <a:r>
              <a:rPr lang="fr-FR" dirty="0" err="1"/>
              <a:t>réflexes</a:t>
            </a:r>
            <a:r>
              <a:rPr lang="fr-FR" dirty="0"/>
              <a:t> moteurs ; </a:t>
            </a:r>
          </a:p>
          <a:p>
            <a:pPr marL="0" indent="0">
              <a:buNone/>
            </a:pPr>
            <a:r>
              <a:rPr lang="fr-FR" dirty="0"/>
              <a:t>−  Fonctions cardiovasculaires </a:t>
            </a:r>
            <a:r>
              <a:rPr lang="fr-FR" dirty="0" err="1"/>
              <a:t>déficientes</a:t>
            </a:r>
            <a:r>
              <a:rPr lang="fr-FR" dirty="0"/>
              <a:t> ; </a:t>
            </a:r>
          </a:p>
          <a:p>
            <a:pPr marL="0" indent="0">
              <a:buNone/>
            </a:pPr>
            <a:r>
              <a:rPr lang="fr-FR" dirty="0"/>
              <a:t>−  Fonctions respiratoires </a:t>
            </a:r>
            <a:r>
              <a:rPr lang="fr-FR" dirty="0" err="1"/>
              <a:t>déficientes</a:t>
            </a:r>
            <a:r>
              <a:rPr lang="fr-FR" dirty="0"/>
              <a:t> ; </a:t>
            </a:r>
          </a:p>
          <a:p>
            <a:pPr marL="0" indent="0">
              <a:buNone/>
            </a:pPr>
            <a:r>
              <a:rPr lang="fr-FR" dirty="0"/>
              <a:t>−  Fonctions </a:t>
            </a:r>
            <a:r>
              <a:rPr lang="fr-FR" dirty="0" err="1"/>
              <a:t>métaboliques</a:t>
            </a:r>
            <a:r>
              <a:rPr lang="fr-FR" dirty="0"/>
              <a:t> </a:t>
            </a:r>
            <a:r>
              <a:rPr lang="fr-FR" dirty="0" err="1"/>
              <a:t>déficientes</a:t>
            </a:r>
            <a:r>
              <a:rPr lang="fr-FR" dirty="0"/>
              <a:t> ; </a:t>
            </a:r>
          </a:p>
          <a:p>
            <a:pPr marL="0" indent="0">
              <a:buNone/>
            </a:pPr>
            <a:r>
              <a:rPr lang="fr-FR" dirty="0"/>
              <a:t>−  Tics et </a:t>
            </a:r>
            <a:r>
              <a:rPr lang="fr-FR" dirty="0" err="1"/>
              <a:t>maniérismes</a:t>
            </a:r>
            <a:r>
              <a:rPr lang="fr-FR" dirty="0"/>
              <a:t>, </a:t>
            </a:r>
            <a:r>
              <a:rPr lang="fr-FR" dirty="0" err="1"/>
              <a:t>stéréotypes</a:t>
            </a:r>
            <a:r>
              <a:rPr lang="fr-FR" dirty="0"/>
              <a:t> et </a:t>
            </a:r>
            <a:r>
              <a:rPr lang="fr-FR" dirty="0" err="1"/>
              <a:t>persévération</a:t>
            </a:r>
            <a:r>
              <a:rPr lang="fr-FR" dirty="0"/>
              <a:t> motrice ; </a:t>
            </a:r>
          </a:p>
          <a:p>
            <a:pPr marL="0" indent="0">
              <a:buNone/>
            </a:pPr>
            <a:r>
              <a:rPr lang="fr-FR" dirty="0"/>
              <a:t>−  </a:t>
            </a:r>
            <a:r>
              <a:rPr lang="fr-FR" dirty="0" err="1"/>
              <a:t>Déficiences</a:t>
            </a:r>
            <a:r>
              <a:rPr lang="fr-FR" dirty="0"/>
              <a:t> vestibulaires </a:t>
            </a:r>
            <a:r>
              <a:rPr lang="fr-FR" dirty="0" smtClean="0"/>
              <a:t> </a:t>
            </a:r>
            <a:endParaRPr lang="fr-FR" dirty="0"/>
          </a:p>
          <a:p>
            <a:pPr marL="0" indent="0">
              <a:buNone/>
            </a:pPr>
            <a:r>
              <a:rPr lang="fr-FR" dirty="0"/>
              <a:t>−  </a:t>
            </a:r>
            <a:r>
              <a:rPr lang="fr-FR" dirty="0" err="1"/>
              <a:t>Déficiences</a:t>
            </a:r>
            <a:r>
              <a:rPr lang="fr-FR" dirty="0"/>
              <a:t> </a:t>
            </a:r>
            <a:r>
              <a:rPr lang="fr-FR" dirty="0" err="1"/>
              <a:t>résultant</a:t>
            </a:r>
            <a:r>
              <a:rPr lang="fr-FR" dirty="0"/>
              <a:t> de causes psychologiques et/ou psychosomatiques </a:t>
            </a:r>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9096134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IMG_2550.jpg"/>
          <p:cNvPicPr>
            <a:picLocks noGrp="1" noChangeAspect="1"/>
          </p:cNvPicPr>
          <p:nvPr>
            <p:ph idx="1"/>
          </p:nvPr>
        </p:nvPicPr>
        <p:blipFill>
          <a:blip r:embed="rId2">
            <a:extLst>
              <a:ext uri="{28A0092B-C50C-407E-A947-70E740481C1C}">
                <a14:useLocalDpi xmlns:a14="http://schemas.microsoft.com/office/drawing/2010/main" val="0"/>
              </a:ext>
            </a:extLst>
          </a:blip>
          <a:srcRect l="-85002" r="-85002"/>
          <a:stretch>
            <a:fillRect/>
          </a:stretch>
        </p:blipFill>
        <p:spPr>
          <a:xfrm>
            <a:off x="-2109452" y="0"/>
            <a:ext cx="12874140" cy="6858000"/>
          </a:xfrm>
        </p:spPr>
      </p:pic>
    </p:spTree>
    <p:extLst>
      <p:ext uri="{BB962C8B-B14F-4D97-AF65-F5344CB8AC3E}">
        <p14:creationId xmlns:p14="http://schemas.microsoft.com/office/powerpoint/2010/main" val="238522041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lstStyle/>
          <a:p>
            <a:r>
              <a:rPr lang="fr-FR" dirty="0" smtClean="0"/>
              <a:t>3) Le para athlète présente </a:t>
            </a:r>
            <a:r>
              <a:rPr lang="mr-IN" dirty="0" smtClean="0"/>
              <a:t>–</a:t>
            </a:r>
            <a:r>
              <a:rPr lang="fr-FR" dirty="0" smtClean="0"/>
              <a:t> </a:t>
            </a:r>
            <a:r>
              <a:rPr lang="fr-FR" dirty="0" err="1" smtClean="0"/>
              <a:t>t</a:t>
            </a:r>
            <a:r>
              <a:rPr lang="fr-FR" dirty="0" smtClean="0"/>
              <a:t> </a:t>
            </a:r>
            <a:r>
              <a:rPr lang="mr-IN" dirty="0" smtClean="0"/>
              <a:t>–</a:t>
            </a:r>
            <a:r>
              <a:rPr lang="fr-FR" dirty="0" smtClean="0"/>
              <a:t> il un Critère Minimum de Déficience en lien avec la déficience éligible? </a:t>
            </a:r>
          </a:p>
          <a:p>
            <a:pPr marL="0" indent="0">
              <a:buNone/>
            </a:pPr>
            <a:endParaRPr lang="fr-FR" dirty="0"/>
          </a:p>
          <a:p>
            <a:pPr marL="0" indent="0">
              <a:buNone/>
            </a:pPr>
            <a:r>
              <a:rPr lang="fr-FR" dirty="0" smtClean="0"/>
              <a:t>Spécifique à chaque sport </a:t>
            </a:r>
          </a:p>
          <a:p>
            <a:pPr marL="0" indent="0">
              <a:buNone/>
            </a:pPr>
            <a:endParaRPr lang="fr-FR" dirty="0"/>
          </a:p>
        </p:txBody>
      </p:sp>
    </p:spTree>
    <p:extLst>
      <p:ext uri="{BB962C8B-B14F-4D97-AF65-F5344CB8AC3E}">
        <p14:creationId xmlns:p14="http://schemas.microsoft.com/office/powerpoint/2010/main" val="421325213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t>Si « OUI » au 3 étapes, le para athlète est éligible sinon, le para athlète est désigné NE (Non Eligible) </a:t>
            </a:r>
          </a:p>
          <a:p>
            <a:endParaRPr lang="fr-FR" dirty="0" smtClean="0"/>
          </a:p>
          <a:p>
            <a:r>
              <a:rPr lang="fr-FR" dirty="0" smtClean="0"/>
              <a:t>4) Attribution au para athlète </a:t>
            </a:r>
          </a:p>
          <a:p>
            <a:pPr lvl="1"/>
            <a:r>
              <a:rPr lang="fr-FR" dirty="0" smtClean="0"/>
              <a:t> d’une classe sportive (Exemple au para cyclisme : H1 à H5, C1 à C5, T1 à T2, B)</a:t>
            </a:r>
          </a:p>
          <a:p>
            <a:pPr lvl="1"/>
            <a:r>
              <a:rPr lang="fr-FR" dirty="0" smtClean="0"/>
              <a:t>D’une </a:t>
            </a:r>
            <a:r>
              <a:rPr lang="fr-FR" dirty="0" err="1" smtClean="0"/>
              <a:t>status</a:t>
            </a:r>
            <a:r>
              <a:rPr lang="fr-FR" dirty="0" smtClean="0"/>
              <a:t> de classe sportive </a:t>
            </a:r>
          </a:p>
          <a:p>
            <a:pPr lvl="2"/>
            <a:r>
              <a:rPr lang="fr-FR" dirty="0" smtClean="0"/>
              <a:t>N : New (Para Athlète n’ayant jamais été évalué)</a:t>
            </a:r>
          </a:p>
          <a:p>
            <a:pPr lvl="2"/>
            <a:r>
              <a:rPr lang="fr-FR" dirty="0" smtClean="0"/>
              <a:t>C : catégorie confirmé</a:t>
            </a:r>
          </a:p>
          <a:p>
            <a:pPr lvl="2"/>
            <a:r>
              <a:rPr lang="fr-FR" dirty="0" smtClean="0"/>
              <a:t>R : réévalué à la prochaine opportunité de classification</a:t>
            </a:r>
          </a:p>
          <a:p>
            <a:pPr lvl="2"/>
            <a:r>
              <a:rPr lang="fr-FR" dirty="0" smtClean="0"/>
              <a:t>R </a:t>
            </a:r>
            <a:r>
              <a:rPr lang="mr-IN" dirty="0" smtClean="0"/>
              <a:t>–</a:t>
            </a:r>
            <a:r>
              <a:rPr lang="fr-FR" dirty="0" smtClean="0"/>
              <a:t> FD : réévalué à partir d’une date fixé</a:t>
            </a:r>
          </a:p>
          <a:p>
            <a:pPr lvl="2"/>
            <a:r>
              <a:rPr lang="fr-FR" dirty="0" smtClean="0"/>
              <a:t>OA : évaluation observationnelle </a:t>
            </a:r>
          </a:p>
          <a:p>
            <a:pPr marL="914400" lvl="2" indent="0">
              <a:buNone/>
            </a:pPr>
            <a:endParaRPr lang="fr-FR" dirty="0" smtClean="0"/>
          </a:p>
          <a:p>
            <a:r>
              <a:rPr lang="fr-FR" dirty="0" smtClean="0"/>
              <a:t>Plus le chiffre de la classe est bas et plus la sévérité du handicap est importante </a:t>
            </a:r>
          </a:p>
        </p:txBody>
      </p:sp>
    </p:spTree>
    <p:extLst>
      <p:ext uri="{BB962C8B-B14F-4D97-AF65-F5344CB8AC3E}">
        <p14:creationId xmlns:p14="http://schemas.microsoft.com/office/powerpoint/2010/main" val="5538543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Les </a:t>
            </a:r>
            <a:r>
              <a:rPr lang="fr-FR" b="1" dirty="0" smtClean="0"/>
              <a:t>Organisations </a:t>
            </a:r>
            <a:r>
              <a:rPr lang="fr-FR" b="1" dirty="0"/>
              <a:t>Nationales </a:t>
            </a:r>
            <a:br>
              <a:rPr lang="fr-FR" b="1" dirty="0"/>
            </a:br>
            <a:r>
              <a:rPr lang="fr-FR" b="1" dirty="0"/>
              <a:t>et </a:t>
            </a:r>
            <a:br>
              <a:rPr lang="fr-FR" b="1" dirty="0"/>
            </a:br>
            <a:r>
              <a:rPr lang="fr-FR" b="1" dirty="0"/>
              <a:t>Internationales</a:t>
            </a:r>
          </a:p>
        </p:txBody>
      </p:sp>
      <p:sp>
        <p:nvSpPr>
          <p:cNvPr id="3" name="Espace réservé du contenu 2"/>
          <p:cNvSpPr>
            <a:spLocks noGrp="1"/>
          </p:cNvSpPr>
          <p:nvPr>
            <p:ph idx="1"/>
          </p:nvPr>
        </p:nvSpPr>
        <p:spPr>
          <a:xfrm>
            <a:off x="457200" y="1844824"/>
            <a:ext cx="8291264" cy="4281339"/>
          </a:xfrm>
        </p:spPr>
        <p:txBody>
          <a:bodyPr>
            <a:normAutofit fontScale="92500" lnSpcReduction="10000"/>
          </a:bodyPr>
          <a:lstStyle/>
          <a:p>
            <a:pPr marL="571500" indent="-571500">
              <a:buAutoNum type="romanUcParenR"/>
            </a:pPr>
            <a:r>
              <a:rPr lang="fr-FR" b="1" u="sng" dirty="0"/>
              <a:t>Historique </a:t>
            </a:r>
            <a:endParaRPr lang="fr-FR" b="1" u="sng" dirty="0" smtClean="0"/>
          </a:p>
          <a:p>
            <a:pPr marL="0" indent="0">
              <a:buNone/>
            </a:pPr>
            <a:endParaRPr lang="fr-FR" b="1" u="sng" dirty="0"/>
          </a:p>
          <a:p>
            <a:r>
              <a:rPr lang="fr-FR" dirty="0"/>
              <a:t>1888 : 1</a:t>
            </a:r>
            <a:r>
              <a:rPr lang="fr-FR" baseline="30000" dirty="0"/>
              <a:t>er</a:t>
            </a:r>
            <a:r>
              <a:rPr lang="fr-FR" dirty="0"/>
              <a:t> club sportif pour sportif mal entendant (Allemagne)  </a:t>
            </a:r>
          </a:p>
          <a:p>
            <a:r>
              <a:rPr lang="fr-FR" dirty="0"/>
              <a:t>Après seconde guerre </a:t>
            </a:r>
            <a:r>
              <a:rPr lang="fr-FR" dirty="0" smtClean="0"/>
              <a:t>mondiale, </a:t>
            </a:r>
            <a:r>
              <a:rPr lang="fr-FR" dirty="0"/>
              <a:t>volonté d’aider les blessés de guerre à retourner à la vie active</a:t>
            </a:r>
          </a:p>
          <a:p>
            <a:r>
              <a:rPr lang="fr-FR" dirty="0"/>
              <a:t> 1944 : Dr </a:t>
            </a:r>
            <a:r>
              <a:rPr lang="fr-FR" dirty="0" err="1"/>
              <a:t>Ludwing</a:t>
            </a:r>
            <a:r>
              <a:rPr lang="fr-FR" dirty="0"/>
              <a:t> </a:t>
            </a:r>
            <a:r>
              <a:rPr lang="fr-FR" dirty="0" err="1"/>
              <a:t>Guttman</a:t>
            </a:r>
            <a:r>
              <a:rPr lang="fr-FR" dirty="0"/>
              <a:t> fonde le Centre national des Blessés Médullaires à </a:t>
            </a:r>
            <a:r>
              <a:rPr lang="fr-FR" dirty="0" err="1"/>
              <a:t>Stoke</a:t>
            </a:r>
            <a:r>
              <a:rPr lang="fr-FR" dirty="0"/>
              <a:t> Mandeville Hospital, à Aylesbury, G-B</a:t>
            </a:r>
          </a:p>
          <a:p>
            <a:pPr marL="0" indent="0">
              <a:buNone/>
            </a:pPr>
            <a:endParaRPr lang="fr-FR" dirty="0"/>
          </a:p>
          <a:p>
            <a:pPr marL="0" indent="0">
              <a:buNone/>
            </a:pPr>
            <a:endParaRPr lang="fr-FR" dirty="0"/>
          </a:p>
          <a:p>
            <a:pPr marL="571500" indent="-571500">
              <a:buAutoNum type="romanUcParenR"/>
            </a:pPr>
            <a:endParaRPr lang="fr-FR" dirty="0"/>
          </a:p>
          <a:p>
            <a:pPr marL="571500" indent="-571500">
              <a:buAutoNum type="romanUcParenR"/>
            </a:pPr>
            <a:endParaRPr lang="fr-FR" dirty="0"/>
          </a:p>
          <a:p>
            <a:pPr marL="571500" indent="-571500">
              <a:buAutoNum type="romanUcParenR"/>
            </a:pPr>
            <a:endParaRPr lang="fr-FR" dirty="0"/>
          </a:p>
          <a:p>
            <a:pPr marL="571500" indent="-571500">
              <a:buAutoNum type="romanUcParenR"/>
            </a:pPr>
            <a:endParaRPr lang="fr-FR" dirty="0"/>
          </a:p>
          <a:p>
            <a:pPr marL="571500" indent="-571500">
              <a:buAutoNum type="romanUcParenR"/>
            </a:pPr>
            <a:endParaRPr lang="fr-FR" dirty="0"/>
          </a:p>
        </p:txBody>
      </p:sp>
    </p:spTree>
    <p:extLst>
      <p:ext uri="{BB962C8B-B14F-4D97-AF65-F5344CB8AC3E}">
        <p14:creationId xmlns:p14="http://schemas.microsoft.com/office/powerpoint/2010/main" val="413045759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Pour les sports collectifs système de points : </a:t>
            </a:r>
          </a:p>
          <a:p>
            <a:pPr lvl="1"/>
            <a:r>
              <a:rPr lang="fr-FR" dirty="0" smtClean="0"/>
              <a:t>Rugby fauteuil </a:t>
            </a:r>
          </a:p>
          <a:p>
            <a:pPr lvl="1"/>
            <a:r>
              <a:rPr lang="fr-FR" dirty="0" smtClean="0"/>
              <a:t>Basket fauteuil </a:t>
            </a:r>
          </a:p>
          <a:p>
            <a:pPr marL="457200" lvl="1" indent="0">
              <a:buNone/>
            </a:pPr>
            <a:endParaRPr lang="fr-FR" dirty="0" smtClean="0"/>
          </a:p>
          <a:p>
            <a:pPr marL="457200" lvl="1" indent="0">
              <a:buNone/>
            </a:pPr>
            <a:r>
              <a:rPr lang="fr-FR" dirty="0" smtClean="0"/>
              <a:t>Exemple : </a:t>
            </a:r>
          </a:p>
          <a:p>
            <a:pPr lvl="1">
              <a:buFontTx/>
              <a:buChar char="-"/>
            </a:pPr>
            <a:r>
              <a:rPr lang="fr-FR" dirty="0" smtClean="0"/>
              <a:t>basket fauteuil le total de point doit être de 14 points (international), 14,5 points a/n National</a:t>
            </a:r>
          </a:p>
          <a:p>
            <a:pPr lvl="1">
              <a:buFontTx/>
              <a:buChar char="-"/>
            </a:pPr>
            <a:r>
              <a:rPr lang="fr-FR" dirty="0" smtClean="0"/>
              <a:t>Plus le handicap est important est plus le nombre de point est bas (1 à 4,5)</a:t>
            </a:r>
          </a:p>
          <a:p>
            <a:pPr lvl="1">
              <a:buFontTx/>
              <a:buChar char="-"/>
            </a:pPr>
            <a:r>
              <a:rPr lang="fr-FR" dirty="0" smtClean="0"/>
              <a:t>Les valides peuvent jouer (ne peuvent pas accéder au niveau N1A)  et compte pour 5 points </a:t>
            </a:r>
          </a:p>
          <a:p>
            <a:pPr marL="457200" lvl="1" indent="0">
              <a:buNone/>
            </a:pPr>
            <a:endParaRPr lang="fr-FR" dirty="0"/>
          </a:p>
        </p:txBody>
      </p:sp>
    </p:spTree>
    <p:extLst>
      <p:ext uri="{BB962C8B-B14F-4D97-AF65-F5344CB8AC3E}">
        <p14:creationId xmlns:p14="http://schemas.microsoft.com/office/powerpoint/2010/main" val="304304265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l="-36499" r="-36499"/>
          <a:stretch>
            <a:fillRect/>
          </a:stretch>
        </p:blipFill>
        <p:spPr>
          <a:xfrm>
            <a:off x="395288" y="115888"/>
            <a:ext cx="8280400" cy="6553200"/>
          </a:xfrm>
        </p:spPr>
      </p:pic>
    </p:spTree>
    <p:extLst>
      <p:ext uri="{BB962C8B-B14F-4D97-AF65-F5344CB8AC3E}">
        <p14:creationId xmlns:p14="http://schemas.microsoft.com/office/powerpoint/2010/main" val="36308461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a:t>
            </a:r>
            <a:r>
              <a:rPr lang="fr-FR" b="1" dirty="0" smtClean="0"/>
              <a:t>: La classification</a:t>
            </a:r>
            <a:endParaRPr lang="fr-FR" b="1" u="sng" dirty="0"/>
          </a:p>
        </p:txBody>
      </p:sp>
      <p:sp>
        <p:nvSpPr>
          <p:cNvPr id="3" name="Espace réservé du contenu 2"/>
          <p:cNvSpPr>
            <a:spLocks noGrp="1"/>
          </p:cNvSpPr>
          <p:nvPr>
            <p:ph idx="1"/>
          </p:nvPr>
        </p:nvSpPr>
        <p:spPr/>
        <p:txBody>
          <a:bodyPr/>
          <a:lstStyle/>
          <a:p>
            <a:r>
              <a:rPr lang="fr-FR" dirty="0" smtClean="0"/>
              <a:t>Déficience intellectuelle</a:t>
            </a:r>
          </a:p>
          <a:p>
            <a:r>
              <a:rPr lang="fr-FR" dirty="0" smtClean="0"/>
              <a:t>Éligibilité internationale repose sur un QI &lt; 75 avec une limitation importante du comportement adaptatif (conceptuel, social, pratique </a:t>
            </a:r>
          </a:p>
          <a:p>
            <a:r>
              <a:rPr lang="fr-FR" dirty="0" smtClean="0"/>
              <a:t>Diagnostic avant l’âge de 22 ans </a:t>
            </a:r>
          </a:p>
        </p:txBody>
      </p:sp>
    </p:spTree>
    <p:extLst>
      <p:ext uri="{BB962C8B-B14F-4D97-AF65-F5344CB8AC3E}">
        <p14:creationId xmlns:p14="http://schemas.microsoft.com/office/powerpoint/2010/main" val="87849555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AB : ancré dans le concret et le visible , capable de faire des choix simple, de situer leur corps dans l’espace, d’être dans un groupe sans y </a:t>
            </a:r>
            <a:r>
              <a:rPr lang="fr-FR" dirty="0" err="1" smtClean="0"/>
              <a:t>inérargir</a:t>
            </a:r>
            <a:r>
              <a:rPr lang="fr-FR" dirty="0" smtClean="0"/>
              <a:t>, d’utiliser des outils simples</a:t>
            </a:r>
          </a:p>
          <a:p>
            <a:endParaRPr lang="fr-FR" dirty="0" smtClean="0"/>
          </a:p>
          <a:p>
            <a:r>
              <a:rPr lang="fr-FR" dirty="0" smtClean="0"/>
              <a:t>BC : ancré dans le réel, capable à </a:t>
            </a:r>
            <a:r>
              <a:rPr lang="fr-FR" dirty="0" err="1" smtClean="0"/>
              <a:t>mimnima</a:t>
            </a:r>
            <a:r>
              <a:rPr lang="fr-FR" dirty="0" smtClean="0"/>
              <a:t> de s’orienter, d’interagir dans des relations privilégiés, d'élaborer des stratégies simples d’action</a:t>
            </a:r>
          </a:p>
          <a:p>
            <a:endParaRPr lang="fr-FR" dirty="0" smtClean="0"/>
          </a:p>
          <a:p>
            <a:r>
              <a:rPr lang="fr-FR" dirty="0" smtClean="0"/>
              <a:t>CD : capable à minima de comprendre, de sélectionner et d’utiliser des informations pertinentes, </a:t>
            </a:r>
            <a:r>
              <a:rPr lang="fr-FR" dirty="0" err="1" smtClean="0"/>
              <a:t>délaborer</a:t>
            </a:r>
            <a:r>
              <a:rPr lang="fr-FR" dirty="0" smtClean="0"/>
              <a:t> des stratégies complexes, de tenir un rôle dans le groupe, de faire preuve d’abstraction et de </a:t>
            </a:r>
            <a:r>
              <a:rPr lang="fr-FR" dirty="0" err="1" smtClean="0"/>
              <a:t>cration</a:t>
            </a:r>
            <a:r>
              <a:rPr lang="fr-FR" dirty="0" smtClean="0"/>
              <a:t> </a:t>
            </a:r>
          </a:p>
          <a:p>
            <a:endParaRPr lang="fr-FR" dirty="0"/>
          </a:p>
        </p:txBody>
      </p:sp>
    </p:spTree>
    <p:extLst>
      <p:ext uri="{BB962C8B-B14F-4D97-AF65-F5344CB8AC3E}">
        <p14:creationId xmlns:p14="http://schemas.microsoft.com/office/powerpoint/2010/main" val="5729204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Compétition : La Classification </a:t>
            </a:r>
            <a:endParaRPr lang="fr-FR" b="1" dirty="0"/>
          </a:p>
        </p:txBody>
      </p:sp>
      <p:sp>
        <p:nvSpPr>
          <p:cNvPr id="3" name="Espace réservé du contenu 2"/>
          <p:cNvSpPr>
            <a:spLocks noGrp="1"/>
          </p:cNvSpPr>
          <p:nvPr>
            <p:ph idx="1"/>
          </p:nvPr>
        </p:nvSpPr>
        <p:spPr/>
        <p:txBody>
          <a:bodyPr/>
          <a:lstStyle/>
          <a:p>
            <a:r>
              <a:rPr lang="fr-FR" dirty="0" smtClean="0"/>
              <a:t>À travers un questionnaire regroupant  4 domaines : </a:t>
            </a:r>
          </a:p>
          <a:p>
            <a:pPr lvl="1"/>
            <a:r>
              <a:rPr lang="fr-FR" dirty="0" smtClean="0"/>
              <a:t>Socialisation </a:t>
            </a:r>
          </a:p>
          <a:p>
            <a:pPr lvl="1"/>
            <a:r>
              <a:rPr lang="fr-FR" dirty="0" smtClean="0"/>
              <a:t>Communication </a:t>
            </a:r>
          </a:p>
          <a:p>
            <a:pPr lvl="1"/>
            <a:r>
              <a:rPr lang="fr-FR" dirty="0" smtClean="0"/>
              <a:t>Motricité </a:t>
            </a:r>
          </a:p>
          <a:p>
            <a:pPr lvl="1"/>
            <a:r>
              <a:rPr lang="fr-FR" dirty="0" smtClean="0"/>
              <a:t>Autonomie </a:t>
            </a:r>
            <a:endParaRPr lang="fr-FR" dirty="0"/>
          </a:p>
        </p:txBody>
      </p:sp>
    </p:spTree>
    <p:extLst>
      <p:ext uri="{BB962C8B-B14F-4D97-AF65-F5344CB8AC3E}">
        <p14:creationId xmlns:p14="http://schemas.microsoft.com/office/powerpoint/2010/main" val="2931856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Perte d’auditive justifiée et permanente </a:t>
            </a:r>
          </a:p>
          <a:p>
            <a:r>
              <a:rPr lang="fr-FR" dirty="0" smtClean="0"/>
              <a:t>Critère minimum de handicap </a:t>
            </a:r>
          </a:p>
          <a:p>
            <a:pPr lvl="1"/>
            <a:r>
              <a:rPr lang="fr-FR" dirty="0" smtClean="0"/>
              <a:t>Perte d’auditive d’au moins de 55dB sur la meilleur oreille (moyenne des fréquences 500, 1000 et 1500)</a:t>
            </a:r>
          </a:p>
          <a:p>
            <a:pPr lvl="1"/>
            <a:r>
              <a:rPr lang="fr-FR" dirty="0" smtClean="0"/>
              <a:t>Interdiction de port d’appareil auditif ou d’implants cochléaires durant les compétitions</a:t>
            </a:r>
          </a:p>
          <a:p>
            <a:r>
              <a:rPr lang="fr-FR" dirty="0" smtClean="0"/>
              <a:t>Déficience auditive </a:t>
            </a:r>
          </a:p>
          <a:p>
            <a:pPr lvl="1"/>
            <a:r>
              <a:rPr lang="fr-FR" dirty="0" smtClean="0"/>
              <a:t>N’est pas inscrite dans le code paralympique </a:t>
            </a:r>
          </a:p>
          <a:p>
            <a:pPr lvl="1"/>
            <a:r>
              <a:rPr lang="fr-FR" dirty="0" smtClean="0"/>
              <a:t>Encadré par l’ICSD (International </a:t>
            </a:r>
            <a:r>
              <a:rPr lang="fr-FR" dirty="0" err="1" smtClean="0"/>
              <a:t>Committee</a:t>
            </a:r>
            <a:r>
              <a:rPr lang="fr-FR" dirty="0" smtClean="0"/>
              <a:t> of Sport for the </a:t>
            </a:r>
            <a:r>
              <a:rPr lang="fr-FR" dirty="0" err="1" smtClean="0"/>
              <a:t>Deaf</a:t>
            </a:r>
            <a:r>
              <a:rPr lang="fr-FR" dirty="0" smtClean="0"/>
              <a:t>)</a:t>
            </a:r>
          </a:p>
          <a:p>
            <a:pPr marL="457200" lvl="1" indent="0">
              <a:buNone/>
            </a:pPr>
            <a:endParaRPr lang="fr-FR" dirty="0"/>
          </a:p>
        </p:txBody>
      </p:sp>
    </p:spTree>
    <p:extLst>
      <p:ext uri="{BB962C8B-B14F-4D97-AF65-F5344CB8AC3E}">
        <p14:creationId xmlns:p14="http://schemas.microsoft.com/office/powerpoint/2010/main" val="10126144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a:t>
            </a:r>
            <a:r>
              <a:rPr lang="fr-FR" b="1" dirty="0" smtClean="0"/>
              <a:t>classification </a:t>
            </a:r>
            <a:endParaRPr lang="fr-FR" b="1" dirty="0"/>
          </a:p>
        </p:txBody>
      </p:sp>
      <p:sp>
        <p:nvSpPr>
          <p:cNvPr id="3" name="Espace réservé du contenu 2"/>
          <p:cNvSpPr>
            <a:spLocks noGrp="1"/>
          </p:cNvSpPr>
          <p:nvPr>
            <p:ph idx="1"/>
          </p:nvPr>
        </p:nvSpPr>
        <p:spPr/>
        <p:txBody>
          <a:bodyPr>
            <a:normAutofit lnSpcReduction="10000"/>
          </a:bodyPr>
          <a:lstStyle/>
          <a:p>
            <a:pPr marL="0" indent="0">
              <a:buNone/>
            </a:pPr>
            <a:r>
              <a:rPr lang="fr-FR" dirty="0" smtClean="0"/>
              <a:t> </a:t>
            </a:r>
            <a:endParaRPr lang="fr-FR" dirty="0"/>
          </a:p>
          <a:p>
            <a:r>
              <a:rPr lang="fr-FR" dirty="0" smtClean="0"/>
              <a:t>Existence uniquement au niveau national d’une classe « Non Eligible » </a:t>
            </a:r>
          </a:p>
          <a:p>
            <a:r>
              <a:rPr lang="fr-FR" dirty="0" smtClean="0"/>
              <a:t>Présente dans quelques para sports (</a:t>
            </a:r>
            <a:r>
              <a:rPr lang="fr-FR" dirty="0" err="1" smtClean="0"/>
              <a:t>paracyclisme</a:t>
            </a:r>
            <a:r>
              <a:rPr lang="fr-FR" dirty="0" smtClean="0"/>
              <a:t> sous le nom de « National Eligible »)</a:t>
            </a:r>
            <a:endParaRPr lang="fr-FR" dirty="0"/>
          </a:p>
          <a:p>
            <a:r>
              <a:rPr lang="fr-FR" dirty="0" smtClean="0"/>
              <a:t>Un athlète en situation d’handicap présente une déficience ne répondant pas aux critères officielles d’éligibilité </a:t>
            </a:r>
          </a:p>
        </p:txBody>
      </p:sp>
    </p:spTree>
    <p:extLst>
      <p:ext uri="{BB962C8B-B14F-4D97-AF65-F5344CB8AC3E}">
        <p14:creationId xmlns:p14="http://schemas.microsoft.com/office/powerpoint/2010/main" val="288086820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a:t>
            </a:r>
            <a:r>
              <a:rPr lang="fr-FR" b="1" dirty="0" smtClean="0"/>
              <a:t>Classification</a:t>
            </a:r>
            <a:endParaRPr lang="fr-FR" b="1" dirty="0"/>
          </a:p>
        </p:txBody>
      </p:sp>
      <p:sp>
        <p:nvSpPr>
          <p:cNvPr id="3" name="Espace réservé du contenu 2"/>
          <p:cNvSpPr>
            <a:spLocks noGrp="1"/>
          </p:cNvSpPr>
          <p:nvPr>
            <p:ph idx="1"/>
          </p:nvPr>
        </p:nvSpPr>
        <p:spPr/>
        <p:txBody>
          <a:bodyPr/>
          <a:lstStyle/>
          <a:p>
            <a:r>
              <a:rPr lang="fr-FR" b="1" u="sng" dirty="0" smtClean="0"/>
              <a:t>Conclusion</a:t>
            </a:r>
          </a:p>
          <a:p>
            <a:pPr lvl="1"/>
            <a:r>
              <a:rPr lang="fr-FR" dirty="0" smtClean="0"/>
              <a:t>Pilier du mouvement paralympique </a:t>
            </a:r>
          </a:p>
          <a:p>
            <a:pPr lvl="1"/>
            <a:r>
              <a:rPr lang="fr-FR" dirty="0" smtClean="0"/>
              <a:t>Garant de l’équité en terme de handicap et d’impact dans la pratique sportive </a:t>
            </a:r>
          </a:p>
          <a:p>
            <a:pPr lvl="1"/>
            <a:r>
              <a:rPr lang="fr-FR" dirty="0" smtClean="0"/>
              <a:t>Importance de bien compléter son dossier de classification</a:t>
            </a:r>
          </a:p>
          <a:p>
            <a:pPr lvl="1"/>
            <a:r>
              <a:rPr lang="fr-FR" dirty="0" smtClean="0"/>
              <a:t>Une non éligibilité n’est pas une contre indication à une pratique sportive </a:t>
            </a:r>
            <a:endParaRPr lang="fr-FR" dirty="0"/>
          </a:p>
        </p:txBody>
      </p:sp>
    </p:spTree>
    <p:extLst>
      <p:ext uri="{BB962C8B-B14F-4D97-AF65-F5344CB8AC3E}">
        <p14:creationId xmlns:p14="http://schemas.microsoft.com/office/powerpoint/2010/main" val="93025233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C</a:t>
            </a:r>
            <a:r>
              <a:rPr lang="fr-FR" b="1" dirty="0" smtClean="0"/>
              <a:t>ompétition : la classification </a:t>
            </a:r>
            <a:endParaRPr lang="fr-FR" b="1" dirty="0"/>
          </a:p>
        </p:txBody>
      </p:sp>
      <p:sp>
        <p:nvSpPr>
          <p:cNvPr id="3" name="Espace réservé du contenu 2"/>
          <p:cNvSpPr>
            <a:spLocks noGrp="1"/>
          </p:cNvSpPr>
          <p:nvPr>
            <p:ph idx="1"/>
          </p:nvPr>
        </p:nvSpPr>
        <p:spPr/>
        <p:txBody>
          <a:bodyPr/>
          <a:lstStyle/>
          <a:p>
            <a:r>
              <a:rPr lang="fr-FR" b="1" u="sng" dirty="0"/>
              <a:t>Compétition </a:t>
            </a:r>
          </a:p>
          <a:p>
            <a:pPr lvl="1"/>
            <a:r>
              <a:rPr lang="fr-FR" dirty="0"/>
              <a:t>Jeux de l’avenir </a:t>
            </a:r>
          </a:p>
          <a:p>
            <a:pPr lvl="1"/>
            <a:r>
              <a:rPr lang="fr-FR" dirty="0"/>
              <a:t>Stage </a:t>
            </a:r>
            <a:r>
              <a:rPr lang="fr-FR" dirty="0" smtClean="0"/>
              <a:t>de détection </a:t>
            </a:r>
          </a:p>
          <a:p>
            <a:pPr lvl="1"/>
            <a:r>
              <a:rPr lang="fr-FR" dirty="0" smtClean="0"/>
              <a:t>Championnat régionaux (non présent dans tous les para sports)</a:t>
            </a:r>
            <a:endParaRPr lang="fr-FR" dirty="0"/>
          </a:p>
          <a:p>
            <a:pPr lvl="1"/>
            <a:r>
              <a:rPr lang="fr-FR" dirty="0" smtClean="0"/>
              <a:t>Championnat de France </a:t>
            </a:r>
          </a:p>
          <a:p>
            <a:pPr lvl="1"/>
            <a:r>
              <a:rPr lang="fr-FR" dirty="0" smtClean="0"/>
              <a:t>Coupe de France </a:t>
            </a:r>
            <a:endParaRPr lang="fr-FR" dirty="0"/>
          </a:p>
          <a:p>
            <a:pPr lvl="1"/>
            <a:r>
              <a:rPr lang="fr-FR" dirty="0"/>
              <a:t>International </a:t>
            </a:r>
          </a:p>
        </p:txBody>
      </p:sp>
    </p:spTree>
    <p:extLst>
      <p:ext uri="{BB962C8B-B14F-4D97-AF65-F5344CB8AC3E}">
        <p14:creationId xmlns:p14="http://schemas.microsoft.com/office/powerpoint/2010/main" val="89621342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lstStyle/>
          <a:p>
            <a:r>
              <a:rPr lang="fr-FR" b="1" u="sng" dirty="0" smtClean="0"/>
              <a:t>Jeux de l’avenir Handisport </a:t>
            </a:r>
          </a:p>
          <a:p>
            <a:pPr lvl="1"/>
            <a:r>
              <a:rPr lang="fr-FR" dirty="0" smtClean="0"/>
              <a:t>Tous les 2 ans </a:t>
            </a:r>
          </a:p>
          <a:p>
            <a:pPr lvl="1"/>
            <a:r>
              <a:rPr lang="fr-FR" dirty="0" smtClean="0"/>
              <a:t>450 à 600 participants âgés de 8 à 18 ans </a:t>
            </a:r>
          </a:p>
          <a:p>
            <a:pPr lvl="1"/>
            <a:r>
              <a:rPr lang="fr-FR" dirty="0" smtClean="0"/>
              <a:t>12 disciplines de compétition et une dizaine de sport découverte  : Athlétisme, basket, </a:t>
            </a:r>
            <a:r>
              <a:rPr lang="fr-FR" dirty="0" err="1" smtClean="0"/>
              <a:t>boccia</a:t>
            </a:r>
            <a:r>
              <a:rPr lang="fr-FR" dirty="0" smtClean="0"/>
              <a:t>, escrime, foot à 5, </a:t>
            </a:r>
            <a:r>
              <a:rPr lang="fr-FR" dirty="0" err="1" smtClean="0"/>
              <a:t>goallball</a:t>
            </a:r>
            <a:r>
              <a:rPr lang="fr-FR" dirty="0" smtClean="0"/>
              <a:t>, natation, tennis de table, sarbacane, tir à l’arc, tir sportif, tricycle</a:t>
            </a:r>
            <a:endParaRPr lang="fr-FR" dirty="0"/>
          </a:p>
        </p:txBody>
      </p:sp>
    </p:spTree>
    <p:extLst>
      <p:ext uri="{BB962C8B-B14F-4D97-AF65-F5344CB8AC3E}">
        <p14:creationId xmlns:p14="http://schemas.microsoft.com/office/powerpoint/2010/main" val="18034913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B251BA5-6C53-DC5D-3E14-8A62E6EE922E}"/>
              </a:ext>
            </a:extLst>
          </p:cNvPr>
          <p:cNvSpPr>
            <a:spLocks noGrp="1"/>
          </p:cNvSpPr>
          <p:nvPr>
            <p:ph type="title"/>
          </p:nvPr>
        </p:nvSpPr>
        <p:spPr/>
        <p:txBody>
          <a:bodyPr/>
          <a:lstStyle/>
          <a:p>
            <a:endParaRPr lang="fr-FR"/>
          </a:p>
        </p:txBody>
      </p:sp>
      <p:sp>
        <p:nvSpPr>
          <p:cNvPr id="4" name="Rectangle 1">
            <a:extLst>
              <a:ext uri="{FF2B5EF4-FFF2-40B4-BE49-F238E27FC236}">
                <a16:creationId xmlns="" xmlns:a16="http://schemas.microsoft.com/office/drawing/2014/main" id="{D2BEE9C9-3B45-D7F9-11ED-47CBD2A289D1}"/>
              </a:ext>
            </a:extLst>
          </p:cNvPr>
          <p:cNvSpPr>
            <a:spLocks noGrp="1" noChangeArrowheads="1"/>
          </p:cNvSpPr>
          <p:nvPr>
            <p:ph idx="1"/>
          </p:nvPr>
        </p:nvSpPr>
        <p:spPr bwMode="auto">
          <a:xfrm>
            <a:off x="539552" y="2150899"/>
            <a:ext cx="8064896" cy="385234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600" b="0" i="0" u="none" strike="noStrike" cap="none" normalizeH="0" baseline="0" dirty="0">
                <a:ln>
                  <a:noFill/>
                </a:ln>
                <a:solidFill>
                  <a:srgbClr val="202124"/>
                </a:solidFill>
                <a:effectLst/>
                <a:latin typeface="inherit"/>
              </a:rPr>
              <a:t>"Enfin, et ce n'est pas le moindre,</a:t>
            </a:r>
            <a:r>
              <a:rPr lang="fr-FR" altLang="fr-FR" sz="3600" dirty="0">
                <a:solidFill>
                  <a:srgbClr val="202124"/>
                </a:solidFill>
                <a:latin typeface="inherit"/>
              </a:rPr>
              <a:t> </a:t>
            </a:r>
            <a:r>
              <a:rPr kumimoji="0" lang="fr-FR" altLang="fr-FR" sz="3600" b="0" i="0" u="none" strike="noStrike" cap="none" normalizeH="0" baseline="0" dirty="0">
                <a:ln>
                  <a:noFill/>
                </a:ln>
                <a:solidFill>
                  <a:srgbClr val="202124"/>
                </a:solidFill>
                <a:effectLst/>
                <a:latin typeface="inherit"/>
              </a:rPr>
              <a:t>j'ai découvert que le sport pour les handicapés a un impact social considérable. Lorsque j'ai vu à quel point le sport est accepté par les paralysés, il était logique de lancer un mouvement sportif, et cela a commencé en 1948"</a:t>
            </a:r>
            <a:r>
              <a:rPr kumimoji="0" lang="fr-FR" altLang="fr-FR" sz="3600" b="0" i="0" u="none" strike="noStrike" cap="none" normalizeH="0" baseline="0" dirty="0">
                <a:ln>
                  <a:noFill/>
                </a:ln>
                <a:solidFill>
                  <a:schemeClr val="tx1"/>
                </a:solidFill>
                <a:effectLst/>
              </a:rPr>
              <a:t> </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694649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55000" lnSpcReduction="20000"/>
          </a:bodyPr>
          <a:lstStyle/>
          <a:p>
            <a:r>
              <a:rPr lang="fr-FR" dirty="0" smtClean="0"/>
              <a:t>Sport collectif : </a:t>
            </a:r>
          </a:p>
          <a:p>
            <a:pPr lvl="1"/>
            <a:r>
              <a:rPr lang="fr-FR" dirty="0" smtClean="0"/>
              <a:t>Goal </a:t>
            </a:r>
            <a:r>
              <a:rPr lang="fr-FR" dirty="0" err="1" smtClean="0"/>
              <a:t>ball</a:t>
            </a:r>
            <a:r>
              <a:rPr lang="fr-FR" dirty="0" smtClean="0"/>
              <a:t>, </a:t>
            </a:r>
            <a:r>
              <a:rPr lang="fr-FR" dirty="0" err="1" smtClean="0"/>
              <a:t>cécifoot</a:t>
            </a:r>
            <a:r>
              <a:rPr lang="fr-FR" dirty="0" smtClean="0"/>
              <a:t>, </a:t>
            </a:r>
            <a:r>
              <a:rPr lang="fr-FR" dirty="0" err="1" smtClean="0"/>
              <a:t>torball</a:t>
            </a:r>
            <a:r>
              <a:rPr lang="fr-FR" dirty="0" smtClean="0"/>
              <a:t> (déficient visuel)</a:t>
            </a:r>
          </a:p>
          <a:p>
            <a:pPr lvl="1"/>
            <a:r>
              <a:rPr lang="fr-FR" dirty="0" smtClean="0"/>
              <a:t>Basket fauteuil, handball fauteuil, rugby fauteuil</a:t>
            </a:r>
          </a:p>
          <a:p>
            <a:pPr lvl="1"/>
            <a:r>
              <a:rPr lang="fr-FR" dirty="0" smtClean="0"/>
              <a:t>Hockey luge, volley assis </a:t>
            </a:r>
          </a:p>
          <a:p>
            <a:pPr lvl="1"/>
            <a:r>
              <a:rPr lang="fr-FR" dirty="0" smtClean="0"/>
              <a:t>Foot Fauteuil électrique </a:t>
            </a:r>
          </a:p>
          <a:p>
            <a:pPr lvl="1"/>
            <a:endParaRPr lang="fr-FR" dirty="0" smtClean="0"/>
          </a:p>
          <a:p>
            <a:r>
              <a:rPr lang="fr-FR" dirty="0" smtClean="0"/>
              <a:t>Sport de précision : para tir à l’arc, </a:t>
            </a:r>
            <a:r>
              <a:rPr lang="fr-FR" dirty="0" err="1" smtClean="0"/>
              <a:t>boccia</a:t>
            </a:r>
            <a:r>
              <a:rPr lang="fr-FR" dirty="0" smtClean="0"/>
              <a:t>.</a:t>
            </a:r>
          </a:p>
          <a:p>
            <a:endParaRPr lang="fr-FR" dirty="0" smtClean="0"/>
          </a:p>
          <a:p>
            <a:r>
              <a:rPr lang="fr-FR" dirty="0" smtClean="0"/>
              <a:t>Sport d’opposition : para tennis de table, para badminton, tennis fauteuil, para escrime</a:t>
            </a:r>
          </a:p>
          <a:p>
            <a:endParaRPr lang="fr-FR" dirty="0" smtClean="0"/>
          </a:p>
          <a:p>
            <a:r>
              <a:rPr lang="fr-FR" dirty="0" smtClean="0"/>
              <a:t>Sport de combat : para judo (mal voyant), para taekwondo, para karaté</a:t>
            </a:r>
          </a:p>
          <a:p>
            <a:endParaRPr lang="fr-FR" dirty="0" smtClean="0"/>
          </a:p>
          <a:p>
            <a:r>
              <a:rPr lang="fr-FR" dirty="0" smtClean="0"/>
              <a:t>Sport de mesurable : para athlétisme, para cyclisme, para triathlon, para développé couché </a:t>
            </a:r>
          </a:p>
          <a:p>
            <a:endParaRPr lang="fr-FR" dirty="0" smtClean="0"/>
          </a:p>
          <a:p>
            <a:r>
              <a:rPr lang="fr-FR" dirty="0" smtClean="0"/>
              <a:t>Sport nautique, de nature ou autres : para </a:t>
            </a:r>
            <a:r>
              <a:rPr lang="fr-FR" dirty="0" err="1" smtClean="0"/>
              <a:t>canoé</a:t>
            </a:r>
            <a:r>
              <a:rPr lang="fr-FR" dirty="0" smtClean="0"/>
              <a:t>, para aviron, para dressage </a:t>
            </a:r>
            <a:endParaRPr lang="fr-FR" dirty="0"/>
          </a:p>
        </p:txBody>
      </p:sp>
    </p:spTree>
    <p:extLst>
      <p:ext uri="{BB962C8B-B14F-4D97-AF65-F5344CB8AC3E}">
        <p14:creationId xmlns:p14="http://schemas.microsoft.com/office/powerpoint/2010/main" val="314064052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Compétition : la classification </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t>Elément guidant vers une pratique  : </a:t>
            </a:r>
          </a:p>
          <a:p>
            <a:pPr lvl="1"/>
            <a:r>
              <a:rPr lang="fr-FR" dirty="0"/>
              <a:t>S</a:t>
            </a:r>
            <a:r>
              <a:rPr lang="fr-FR" dirty="0" smtClean="0"/>
              <a:t>ouhait du patient (notion de plaisir)</a:t>
            </a:r>
          </a:p>
          <a:p>
            <a:pPr lvl="1"/>
            <a:r>
              <a:rPr lang="fr-FR" dirty="0" smtClean="0"/>
              <a:t>Accessibilité à la pratique (présence de club, accessibilité)</a:t>
            </a:r>
          </a:p>
          <a:p>
            <a:pPr lvl="1"/>
            <a:r>
              <a:rPr lang="fr-FR" dirty="0" smtClean="0"/>
              <a:t>Déficience et incapacité </a:t>
            </a:r>
          </a:p>
          <a:p>
            <a:pPr lvl="2"/>
            <a:r>
              <a:rPr lang="fr-FR" dirty="0" smtClean="0"/>
              <a:t>Atteinte des 4 membres et du tronc (</a:t>
            </a:r>
            <a:r>
              <a:rPr lang="fr-FR" dirty="0" err="1" smtClean="0"/>
              <a:t>Boccia</a:t>
            </a:r>
            <a:r>
              <a:rPr lang="fr-FR" dirty="0" smtClean="0"/>
              <a:t>, para natation, foot fauteuil électrique, </a:t>
            </a:r>
            <a:r>
              <a:rPr lang="fr-FR" dirty="0" err="1" smtClean="0"/>
              <a:t>paracylisme</a:t>
            </a:r>
            <a:r>
              <a:rPr lang="fr-FR" dirty="0" smtClean="0"/>
              <a:t>) </a:t>
            </a:r>
          </a:p>
          <a:p>
            <a:pPr lvl="2"/>
            <a:r>
              <a:rPr lang="fr-FR" dirty="0" smtClean="0"/>
              <a:t>Atteinte des 2 membres inférieurs et +/- du tronc : basket fauteuil, </a:t>
            </a:r>
            <a:r>
              <a:rPr lang="fr-FR" dirty="0" err="1" smtClean="0"/>
              <a:t>paracyclisme</a:t>
            </a:r>
            <a:r>
              <a:rPr lang="fr-FR" dirty="0" smtClean="0"/>
              <a:t>, para triathlon, para athlétisme</a:t>
            </a:r>
          </a:p>
          <a:p>
            <a:pPr lvl="2"/>
            <a:r>
              <a:rPr lang="fr-FR" dirty="0" smtClean="0"/>
              <a:t>Atteinte d’un membre inférieur</a:t>
            </a:r>
          </a:p>
          <a:p>
            <a:pPr lvl="2"/>
            <a:r>
              <a:rPr lang="fr-FR" dirty="0" smtClean="0"/>
              <a:t>Atteinte d’un membre supérieur </a:t>
            </a:r>
          </a:p>
          <a:p>
            <a:pPr lvl="2"/>
            <a:r>
              <a:rPr lang="fr-FR" dirty="0" smtClean="0"/>
              <a:t>Atteinte des des 2 membres supérieurs : para taekwondo, para natation, para tennis de table, para triathlon</a:t>
            </a:r>
          </a:p>
          <a:p>
            <a:pPr lvl="2"/>
            <a:r>
              <a:rPr lang="fr-FR" dirty="0" smtClean="0"/>
              <a:t>Prendre en compte les atteintes des fonctions supérieures et la fatigabilité neurologique et </a:t>
            </a:r>
            <a:r>
              <a:rPr lang="fr-FR" dirty="0" err="1" smtClean="0"/>
              <a:t>neuromusclaire</a:t>
            </a:r>
            <a:endParaRPr lang="fr-FR" dirty="0" smtClean="0"/>
          </a:p>
          <a:p>
            <a:pPr lvl="2"/>
            <a:endParaRPr lang="fr-FR" dirty="0" smtClean="0"/>
          </a:p>
          <a:p>
            <a:pPr lvl="1"/>
            <a:r>
              <a:rPr lang="fr-FR" dirty="0" smtClean="0"/>
              <a:t>Contre indication médicale éventuelle</a:t>
            </a:r>
          </a:p>
          <a:p>
            <a:pPr lvl="1"/>
            <a:r>
              <a:rPr lang="fr-FR" dirty="0" smtClean="0"/>
              <a:t>A prendre en compte : </a:t>
            </a:r>
          </a:p>
          <a:p>
            <a:pPr lvl="2"/>
            <a:r>
              <a:rPr lang="fr-FR" dirty="0" smtClean="0"/>
              <a:t>Evolutivité de la pathologie : ne pas mettre en échec </a:t>
            </a:r>
          </a:p>
          <a:p>
            <a:pPr lvl="2"/>
            <a:r>
              <a:rPr lang="fr-FR" dirty="0" smtClean="0"/>
              <a:t>Fragilité osseuse </a:t>
            </a:r>
          </a:p>
        </p:txBody>
      </p:sp>
    </p:spTree>
    <p:extLst>
      <p:ext uri="{BB962C8B-B14F-4D97-AF65-F5344CB8AC3E}">
        <p14:creationId xmlns:p14="http://schemas.microsoft.com/office/powerpoint/2010/main" val="237296546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t>Prévention et blessures </a:t>
            </a:r>
            <a:endParaRPr lang="fr-FR" sz="3600" b="1" dirty="0"/>
          </a:p>
        </p:txBody>
      </p:sp>
      <p:sp>
        <p:nvSpPr>
          <p:cNvPr id="3" name="Espace réservé du contenu 2"/>
          <p:cNvSpPr>
            <a:spLocks noGrp="1"/>
          </p:cNvSpPr>
          <p:nvPr>
            <p:ph idx="1"/>
          </p:nvPr>
        </p:nvSpPr>
        <p:spPr/>
        <p:txBody>
          <a:bodyPr/>
          <a:lstStyle/>
          <a:p>
            <a:pPr marL="0" indent="0">
              <a:buNone/>
            </a:pPr>
            <a:r>
              <a:rPr lang="fr-FR" dirty="0" smtClean="0"/>
              <a:t>Intervention multidisciplinaire : </a:t>
            </a:r>
          </a:p>
          <a:p>
            <a:pPr>
              <a:buFontTx/>
              <a:buChar char="-"/>
            </a:pPr>
            <a:r>
              <a:rPr lang="fr-FR" dirty="0" smtClean="0"/>
              <a:t>Médecin </a:t>
            </a:r>
          </a:p>
          <a:p>
            <a:pPr>
              <a:buFontTx/>
              <a:buChar char="-"/>
            </a:pPr>
            <a:r>
              <a:rPr lang="fr-FR" dirty="0" smtClean="0"/>
              <a:t>MKDE </a:t>
            </a:r>
          </a:p>
          <a:p>
            <a:pPr>
              <a:buFontTx/>
              <a:buChar char="-"/>
            </a:pPr>
            <a:r>
              <a:rPr lang="fr-FR" dirty="0" smtClean="0"/>
              <a:t>Ergothérapeute</a:t>
            </a:r>
          </a:p>
          <a:p>
            <a:pPr>
              <a:buFontTx/>
              <a:buChar char="-"/>
            </a:pPr>
            <a:r>
              <a:rPr lang="fr-FR" dirty="0" smtClean="0"/>
              <a:t>E </a:t>
            </a:r>
            <a:r>
              <a:rPr lang="mr-IN" dirty="0" smtClean="0"/>
              <a:t>–</a:t>
            </a:r>
            <a:r>
              <a:rPr lang="fr-FR" dirty="0" smtClean="0"/>
              <a:t> APA, Coach Sportif </a:t>
            </a:r>
          </a:p>
          <a:p>
            <a:pPr>
              <a:buFontTx/>
              <a:buChar char="-"/>
            </a:pPr>
            <a:r>
              <a:rPr lang="fr-FR" dirty="0" smtClean="0"/>
              <a:t>Prothésiste / Revendeur de Fauteuil Roulant</a:t>
            </a:r>
          </a:p>
          <a:p>
            <a:pPr>
              <a:buFontTx/>
              <a:buChar char="-"/>
            </a:pPr>
            <a:r>
              <a:rPr lang="fr-FR" dirty="0" smtClean="0"/>
              <a:t>Neuropsychologue  </a:t>
            </a:r>
          </a:p>
          <a:p>
            <a:pPr>
              <a:buFontTx/>
              <a:buChar char="-"/>
            </a:pPr>
            <a:endParaRPr lang="fr-FR" dirty="0" smtClean="0"/>
          </a:p>
        </p:txBody>
      </p:sp>
    </p:spTree>
    <p:extLst>
      <p:ext uri="{BB962C8B-B14F-4D97-AF65-F5344CB8AC3E}">
        <p14:creationId xmlns:p14="http://schemas.microsoft.com/office/powerpoint/2010/main" val="118411569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fontScale="92500"/>
          </a:bodyPr>
          <a:lstStyle/>
          <a:p>
            <a:r>
              <a:rPr lang="fr-FR" dirty="0" smtClean="0"/>
              <a:t>Intervention pluridisciplinaire</a:t>
            </a:r>
          </a:p>
          <a:p>
            <a:pPr marL="0" indent="0">
              <a:buNone/>
            </a:pPr>
            <a:endParaRPr lang="fr-FR" dirty="0"/>
          </a:p>
          <a:p>
            <a:r>
              <a:rPr lang="fr-FR" u="sng" dirty="0" smtClean="0"/>
              <a:t>Médecin</a:t>
            </a:r>
            <a:r>
              <a:rPr lang="fr-FR" dirty="0" smtClean="0"/>
              <a:t> : </a:t>
            </a:r>
          </a:p>
          <a:p>
            <a:pPr lvl="1"/>
            <a:r>
              <a:rPr lang="fr-FR" dirty="0" smtClean="0"/>
              <a:t>Généraliste : prévention primaire et secondaire</a:t>
            </a:r>
          </a:p>
          <a:p>
            <a:pPr lvl="1"/>
            <a:r>
              <a:rPr lang="fr-FR" dirty="0" smtClean="0"/>
              <a:t>MPR : Spécificité des pathologies liées à l’handicap (blessé médullaire, spasticité, troubles cutanées) </a:t>
            </a:r>
          </a:p>
          <a:p>
            <a:pPr lvl="1"/>
            <a:r>
              <a:rPr lang="fr-FR" dirty="0" smtClean="0"/>
              <a:t>Médecin du sport : pathologie en lien avec le sport, épreuve d’effort</a:t>
            </a:r>
          </a:p>
          <a:p>
            <a:pPr lvl="1"/>
            <a:r>
              <a:rPr lang="fr-FR" dirty="0" smtClean="0"/>
              <a:t>Haut niveau : Suivi Médical Réglementaire </a:t>
            </a:r>
          </a:p>
          <a:p>
            <a:endParaRPr lang="fr-FR" dirty="0"/>
          </a:p>
        </p:txBody>
      </p:sp>
    </p:spTree>
    <p:extLst>
      <p:ext uri="{BB962C8B-B14F-4D97-AF65-F5344CB8AC3E}">
        <p14:creationId xmlns:p14="http://schemas.microsoft.com/office/powerpoint/2010/main" val="25696451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fontScale="62500" lnSpcReduction="20000"/>
          </a:bodyPr>
          <a:lstStyle/>
          <a:p>
            <a:r>
              <a:rPr lang="fr-FR" b="1" u="sng" dirty="0"/>
              <a:t>Enseignant en </a:t>
            </a:r>
            <a:r>
              <a:rPr lang="fr-FR" b="1" u="sng" dirty="0" smtClean="0"/>
              <a:t>Activité </a:t>
            </a:r>
            <a:r>
              <a:rPr lang="fr-FR" b="1" u="sng" dirty="0"/>
              <a:t>Physique A</a:t>
            </a:r>
            <a:r>
              <a:rPr lang="fr-FR" b="1" u="sng" dirty="0" smtClean="0"/>
              <a:t>dapté</a:t>
            </a:r>
          </a:p>
          <a:p>
            <a:pPr lvl="1"/>
            <a:r>
              <a:rPr lang="fr-FR" dirty="0" smtClean="0"/>
              <a:t>Inciter les personnes à initier, reprendre ou maintenir une activité sportive encadré</a:t>
            </a:r>
            <a:r>
              <a:rPr lang="fr-FR" dirty="0"/>
              <a:t> </a:t>
            </a:r>
            <a:r>
              <a:rPr lang="fr-FR" dirty="0" smtClean="0"/>
              <a:t>et  sécuritaire</a:t>
            </a:r>
          </a:p>
          <a:p>
            <a:pPr lvl="1"/>
            <a:r>
              <a:rPr lang="fr-FR" dirty="0" smtClean="0"/>
              <a:t>Accompagne, conseiller, orienter les PSH afin de </a:t>
            </a:r>
            <a:r>
              <a:rPr lang="fr-FR" dirty="0" err="1" smtClean="0"/>
              <a:t>co</a:t>
            </a:r>
            <a:r>
              <a:rPr lang="fr-FR" dirty="0" smtClean="0"/>
              <a:t> </a:t>
            </a:r>
            <a:r>
              <a:rPr lang="mr-IN" dirty="0" smtClean="0"/>
              <a:t>–</a:t>
            </a:r>
            <a:r>
              <a:rPr lang="fr-FR" dirty="0" smtClean="0"/>
              <a:t> construire une pratique d’AP adaptée à la personne </a:t>
            </a:r>
          </a:p>
          <a:p>
            <a:pPr lvl="1"/>
            <a:r>
              <a:rPr lang="fr-FR" dirty="0" smtClean="0"/>
              <a:t>Évaluer les déterminants individuels, sociaux et environnementaux de la pratique d’AP régulière (capacité physique, motivation, besoin, attente ressource et lien </a:t>
            </a:r>
            <a:r>
              <a:rPr lang="mr-IN" dirty="0" smtClean="0"/>
              <a:t>…</a:t>
            </a:r>
            <a:r>
              <a:rPr lang="fr-FR" dirty="0" smtClean="0"/>
              <a:t>.) </a:t>
            </a:r>
          </a:p>
          <a:p>
            <a:pPr lvl="1"/>
            <a:r>
              <a:rPr lang="fr-FR" dirty="0" smtClean="0"/>
              <a:t>Mettre en œuvre une pédagogie de la réussite soutenant le plaisir de la pratique (confiance soi, estime de soi) et / ou favorisant la participation sociale </a:t>
            </a:r>
          </a:p>
          <a:p>
            <a:pPr lvl="1"/>
            <a:r>
              <a:rPr lang="fr-FR" dirty="0" smtClean="0"/>
              <a:t>Mesure de protection (gant au basket fauteuil ou rugby fauteuil, maintien de jambe) </a:t>
            </a:r>
          </a:p>
          <a:p>
            <a:pPr lvl="1"/>
            <a:r>
              <a:rPr lang="fr-FR" dirty="0" smtClean="0"/>
              <a:t>Qualité / technicité du geste sportif </a:t>
            </a:r>
          </a:p>
          <a:p>
            <a:pPr lvl="1"/>
            <a:r>
              <a:rPr lang="fr-FR" dirty="0" smtClean="0"/>
              <a:t>Programmation de la qualité et quantité des entrainements adaptés au PSH</a:t>
            </a:r>
          </a:p>
          <a:p>
            <a:pPr lvl="1"/>
            <a:r>
              <a:rPr lang="fr-FR" dirty="0" smtClean="0"/>
              <a:t>Préparation de l’avant et l’après entrainement / compétition</a:t>
            </a:r>
            <a:endParaRPr lang="fr-FR" dirty="0"/>
          </a:p>
          <a:p>
            <a:pPr marL="0" indent="0">
              <a:buNone/>
            </a:pPr>
            <a:r>
              <a:rPr lang="fr-FR" dirty="0" smtClean="0"/>
              <a:t> </a:t>
            </a:r>
            <a:endParaRPr lang="fr-FR" dirty="0"/>
          </a:p>
          <a:p>
            <a:endParaRPr lang="fr-FR" dirty="0"/>
          </a:p>
        </p:txBody>
      </p:sp>
    </p:spTree>
    <p:extLst>
      <p:ext uri="{BB962C8B-B14F-4D97-AF65-F5344CB8AC3E}">
        <p14:creationId xmlns:p14="http://schemas.microsoft.com/office/powerpoint/2010/main" val="331469452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fontScale="70000" lnSpcReduction="20000"/>
          </a:bodyPr>
          <a:lstStyle/>
          <a:p>
            <a:r>
              <a:rPr lang="fr-FR" b="1" u="sng" dirty="0" smtClean="0"/>
              <a:t>Ergothérapeute</a:t>
            </a:r>
          </a:p>
          <a:p>
            <a:pPr>
              <a:buFontTx/>
              <a:buChar char="-"/>
            </a:pPr>
            <a:r>
              <a:rPr lang="fr-FR" dirty="0" smtClean="0"/>
              <a:t>Evaluation des besoins et des envies de la personne </a:t>
            </a:r>
          </a:p>
          <a:p>
            <a:pPr>
              <a:buFontTx/>
              <a:buChar char="-"/>
            </a:pPr>
            <a:r>
              <a:rPr lang="fr-FR" dirty="0" smtClean="0"/>
              <a:t>MCRO (Mesure Canadienne du Rendement Occupationnel) : entretien semi structuré permettant d’évaluer la notion de « rendement » (capacité de la personne à réaliser une tache) et la « satisfaction » (approche centrée sur la personne)</a:t>
            </a:r>
          </a:p>
          <a:p>
            <a:pPr>
              <a:buFontTx/>
              <a:buChar char="-"/>
            </a:pPr>
            <a:r>
              <a:rPr lang="fr-FR" dirty="0" smtClean="0"/>
              <a:t>Conception du petit appareillage qui sera validé par les instances nationales et internationales</a:t>
            </a:r>
          </a:p>
          <a:p>
            <a:pPr>
              <a:buFontTx/>
              <a:buChar char="-"/>
            </a:pPr>
            <a:r>
              <a:rPr lang="fr-FR" dirty="0" smtClean="0"/>
              <a:t>Positionnement au fauteuil dans l’activité physique </a:t>
            </a:r>
          </a:p>
          <a:p>
            <a:pPr>
              <a:buFontTx/>
              <a:buChar char="-"/>
            </a:pPr>
            <a:r>
              <a:rPr lang="fr-FR" dirty="0" smtClean="0"/>
              <a:t>Adaptation du fauteuil roulant </a:t>
            </a:r>
          </a:p>
          <a:p>
            <a:pPr lvl="1">
              <a:buFontTx/>
              <a:buChar char="-"/>
            </a:pPr>
            <a:r>
              <a:rPr lang="fr-FR" dirty="0" smtClean="0"/>
              <a:t>para athlétisme, Rugby fauteuil, basket fauteuil, tennis fauteuil = fauteuil spécifique </a:t>
            </a:r>
          </a:p>
          <a:p>
            <a:pPr lvl="1">
              <a:buFontTx/>
              <a:buChar char="-"/>
            </a:pPr>
            <a:r>
              <a:rPr lang="fr-FR" dirty="0" err="1" smtClean="0"/>
              <a:t>Boccia</a:t>
            </a:r>
            <a:r>
              <a:rPr lang="fr-FR" dirty="0" smtClean="0"/>
              <a:t>, tir ou tennis de table = fauteuil de ville possible</a:t>
            </a:r>
          </a:p>
          <a:p>
            <a:pPr marL="457200" lvl="1" indent="0">
              <a:buNone/>
            </a:pPr>
            <a:endParaRPr lang="fr-FR" dirty="0"/>
          </a:p>
        </p:txBody>
      </p:sp>
    </p:spTree>
    <p:extLst>
      <p:ext uri="{BB962C8B-B14F-4D97-AF65-F5344CB8AC3E}">
        <p14:creationId xmlns:p14="http://schemas.microsoft.com/office/powerpoint/2010/main" val="153760236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t="6003" b="6003"/>
          <a:stretch>
            <a:fillRect/>
          </a:stretch>
        </p:blipFill>
        <p:spPr/>
      </p:pic>
    </p:spTree>
    <p:extLst>
      <p:ext uri="{BB962C8B-B14F-4D97-AF65-F5344CB8AC3E}">
        <p14:creationId xmlns:p14="http://schemas.microsoft.com/office/powerpoint/2010/main" val="929120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fontScale="77500" lnSpcReduction="20000"/>
          </a:bodyPr>
          <a:lstStyle/>
          <a:p>
            <a:pPr marL="0" indent="0">
              <a:buNone/>
            </a:pPr>
            <a:r>
              <a:rPr lang="fr-FR" u="sng" dirty="0" smtClean="0"/>
              <a:t>Exemple du basket fauteuil : </a:t>
            </a:r>
          </a:p>
          <a:p>
            <a:r>
              <a:rPr lang="fr-FR" dirty="0" smtClean="0"/>
              <a:t>Roues inclinées : facilite </a:t>
            </a:r>
            <a:r>
              <a:rPr lang="fr-FR" dirty="0"/>
              <a:t>r</a:t>
            </a:r>
            <a:r>
              <a:rPr lang="fr-FR" dirty="0" smtClean="0"/>
              <a:t>otation et stabilité</a:t>
            </a:r>
          </a:p>
          <a:p>
            <a:r>
              <a:rPr lang="fr-FR" dirty="0" smtClean="0"/>
              <a:t>Pare choc : protection des jambes</a:t>
            </a:r>
          </a:p>
          <a:p>
            <a:r>
              <a:rPr lang="fr-FR" dirty="0" smtClean="0"/>
              <a:t>Une ou deux roue anti bascule</a:t>
            </a:r>
          </a:p>
          <a:p>
            <a:pPr lvl="1"/>
            <a:r>
              <a:rPr lang="fr-FR" dirty="0" smtClean="0"/>
              <a:t>Stabilité</a:t>
            </a:r>
          </a:p>
          <a:p>
            <a:pPr lvl="1"/>
            <a:r>
              <a:rPr lang="fr-FR" dirty="0" smtClean="0"/>
              <a:t>Limite les chutes </a:t>
            </a:r>
          </a:p>
          <a:p>
            <a:pPr lvl="1"/>
            <a:r>
              <a:rPr lang="fr-FR" dirty="0" smtClean="0"/>
              <a:t>Augmente les capacité à attraper le ballo</a:t>
            </a:r>
            <a:r>
              <a:rPr lang="fr-FR" dirty="0"/>
              <a:t>n</a:t>
            </a:r>
            <a:r>
              <a:rPr lang="fr-FR" dirty="0" smtClean="0"/>
              <a:t> en hauteur et en arrière </a:t>
            </a:r>
          </a:p>
          <a:p>
            <a:r>
              <a:rPr lang="fr-FR" dirty="0" smtClean="0"/>
              <a:t>Sanglé au niveau des jambes et du bassin : </a:t>
            </a:r>
          </a:p>
          <a:p>
            <a:pPr lvl="1"/>
            <a:r>
              <a:rPr lang="fr-FR" dirty="0" smtClean="0"/>
              <a:t>Faire corps avec le FR</a:t>
            </a:r>
          </a:p>
          <a:p>
            <a:pPr lvl="1"/>
            <a:r>
              <a:rPr lang="fr-FR" dirty="0" smtClean="0"/>
              <a:t>Optimiser les accélérations et rotations</a:t>
            </a:r>
          </a:p>
          <a:p>
            <a:pPr lvl="1"/>
            <a:r>
              <a:rPr lang="fr-FR" dirty="0" smtClean="0"/>
              <a:t>Technique du « tilt » : se mettre sur une roue pour se grandir , shooter, récupérer un ballon</a:t>
            </a:r>
          </a:p>
        </p:txBody>
      </p:sp>
    </p:spTree>
    <p:extLst>
      <p:ext uri="{BB962C8B-B14F-4D97-AF65-F5344CB8AC3E}">
        <p14:creationId xmlns:p14="http://schemas.microsoft.com/office/powerpoint/2010/main" val="8787665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FR basket .jpg"/>
          <p:cNvPicPr>
            <a:picLocks noGrp="1" noChangeAspect="1"/>
          </p:cNvPicPr>
          <p:nvPr>
            <p:ph idx="1"/>
          </p:nvPr>
        </p:nvPicPr>
        <p:blipFill>
          <a:blip r:embed="rId2">
            <a:extLst>
              <a:ext uri="{28A0092B-C50C-407E-A947-70E740481C1C}">
                <a14:useLocalDpi xmlns:a14="http://schemas.microsoft.com/office/drawing/2010/main" val="0"/>
              </a:ext>
            </a:extLst>
          </a:blip>
          <a:srcRect l="-18149" r="-18149"/>
          <a:stretch>
            <a:fillRect/>
          </a:stretch>
        </p:blipFill>
        <p:spPr/>
      </p:pic>
    </p:spTree>
    <p:extLst>
      <p:ext uri="{BB962C8B-B14F-4D97-AF65-F5344CB8AC3E}">
        <p14:creationId xmlns:p14="http://schemas.microsoft.com/office/powerpoint/2010/main" val="3937922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PatrickAnderson_WorldChampionshipsHamburg_WheelchairBasketballCanada_2018-1.jpg"/>
          <p:cNvPicPr>
            <a:picLocks noGrp="1" noChangeAspect="1"/>
          </p:cNvPicPr>
          <p:nvPr>
            <p:ph idx="1"/>
          </p:nvPr>
        </p:nvPicPr>
        <p:blipFill>
          <a:blip r:embed="rId2" cstate="print">
            <a:extLst>
              <a:ext uri="{28A0092B-C50C-407E-A947-70E740481C1C}">
                <a14:useLocalDpi xmlns:a14="http://schemas.microsoft.com/office/drawing/2010/main" val="0"/>
              </a:ext>
            </a:extLst>
          </a:blip>
          <a:srcRect l="-22732" r="-22732"/>
          <a:stretch>
            <a:fillRect/>
          </a:stretch>
        </p:blipFill>
        <p:spPr/>
      </p:pic>
    </p:spTree>
    <p:extLst>
      <p:ext uri="{BB962C8B-B14F-4D97-AF65-F5344CB8AC3E}">
        <p14:creationId xmlns:p14="http://schemas.microsoft.com/office/powerpoint/2010/main" val="3183970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706030F-3209-6C05-7516-0AF2F8B23DB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 xmlns:a16="http://schemas.microsoft.com/office/drawing/2014/main" id="{143AAACE-9BFE-3FDC-F870-FEC532596A12}"/>
              </a:ext>
            </a:extLst>
          </p:cNvPr>
          <p:cNvSpPr>
            <a:spLocks noGrp="1"/>
          </p:cNvSpPr>
          <p:nvPr>
            <p:ph idx="1"/>
          </p:nvPr>
        </p:nvSpPr>
        <p:spPr/>
        <p:txBody>
          <a:bodyPr>
            <a:normAutofit fontScale="92500" lnSpcReduction="10000"/>
          </a:bodyPr>
          <a:lstStyle/>
          <a:p>
            <a:r>
              <a:rPr lang="fr-FR" dirty="0"/>
              <a:t>Promotion du sport pour faciliter la réadaptation </a:t>
            </a:r>
          </a:p>
          <a:p>
            <a:endParaRPr lang="fr-FR" dirty="0"/>
          </a:p>
          <a:p>
            <a:r>
              <a:rPr lang="fr-FR" dirty="0"/>
              <a:t>Evolution Sport Ludique à Sport Compétition</a:t>
            </a:r>
          </a:p>
          <a:p>
            <a:endParaRPr lang="fr-FR" dirty="0"/>
          </a:p>
          <a:p>
            <a:r>
              <a:rPr lang="fr-FR" dirty="0"/>
              <a:t>29 juillet 1948 : </a:t>
            </a:r>
            <a:br>
              <a:rPr lang="fr-FR" dirty="0"/>
            </a:br>
            <a:r>
              <a:rPr lang="fr-FR" dirty="0"/>
              <a:t>The </a:t>
            </a:r>
            <a:r>
              <a:rPr lang="fr-FR" dirty="0" err="1"/>
              <a:t>Stoke</a:t>
            </a:r>
            <a:r>
              <a:rPr lang="fr-FR" dirty="0"/>
              <a:t> Mandeville Games (Le jour des Jeux Olympiques de Londres), 1</a:t>
            </a:r>
            <a:r>
              <a:rPr lang="fr-FR" baseline="30000" dirty="0"/>
              <a:t>ère</a:t>
            </a:r>
            <a:r>
              <a:rPr lang="fr-FR" dirty="0"/>
              <a:t> compétition d’Athlètes en fauteuil roulant : 14 hommes et 2 femmes dans une compétition de tir à l’arc</a:t>
            </a:r>
          </a:p>
          <a:p>
            <a:endParaRPr lang="fr-FR" dirty="0"/>
          </a:p>
        </p:txBody>
      </p:sp>
    </p:spTree>
    <p:extLst>
      <p:ext uri="{BB962C8B-B14F-4D97-AF65-F5344CB8AC3E}">
        <p14:creationId xmlns:p14="http://schemas.microsoft.com/office/powerpoint/2010/main" val="34323216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Rugby fauteuil</a:t>
            </a:r>
          </a:p>
          <a:p>
            <a:pPr marL="0" indent="0">
              <a:buNone/>
            </a:pPr>
            <a:endParaRPr lang="fr-FR" dirty="0"/>
          </a:p>
        </p:txBody>
      </p:sp>
      <p:pic>
        <p:nvPicPr>
          <p:cNvPr id="4" name="Image 3" descr="fauteuils-offensif-defens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80376" cy="6858000"/>
          </a:xfrm>
          <a:prstGeom prst="rect">
            <a:avLst/>
          </a:prstGeom>
        </p:spPr>
      </p:pic>
    </p:spTree>
    <p:extLst>
      <p:ext uri="{BB962C8B-B14F-4D97-AF65-F5344CB8AC3E}">
        <p14:creationId xmlns:p14="http://schemas.microsoft.com/office/powerpoint/2010/main" val="36791677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 name="Espace réservé du contenu 7" descr="paralympiques-marathon-brent-lakatos-hugh-marcel-tokyo.jpg"/>
          <p:cNvPicPr>
            <a:picLocks noGrp="1" noChangeAspect="1"/>
          </p:cNvPicPr>
          <p:nvPr>
            <p:ph idx="1"/>
          </p:nvPr>
        </p:nvPicPr>
        <p:blipFill>
          <a:blip r:embed="rId2">
            <a:extLst>
              <a:ext uri="{28A0092B-C50C-407E-A947-70E740481C1C}">
                <a14:useLocalDpi xmlns:a14="http://schemas.microsoft.com/office/drawing/2010/main" val="0"/>
              </a:ext>
            </a:extLst>
          </a:blip>
          <a:srcRect t="1042" b="1042"/>
          <a:stretch>
            <a:fillRect/>
          </a:stretch>
        </p:blipFill>
        <p:spPr/>
      </p:pic>
    </p:spTree>
    <p:extLst>
      <p:ext uri="{BB962C8B-B14F-4D97-AF65-F5344CB8AC3E}">
        <p14:creationId xmlns:p14="http://schemas.microsoft.com/office/powerpoint/2010/main" val="150437135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lstStyle/>
          <a:p>
            <a:r>
              <a:rPr lang="fr-FR" dirty="0" smtClean="0"/>
              <a:t>FFH : rédaction cahier expert </a:t>
            </a:r>
            <a:br>
              <a:rPr lang="fr-FR" dirty="0" smtClean="0"/>
            </a:br>
            <a:r>
              <a:rPr lang="fr-FR" dirty="0" smtClean="0"/>
              <a:t>« Athlétisme : Fauteuil et ses réglages » </a:t>
            </a:r>
            <a:endParaRPr lang="fr-FR" dirty="0"/>
          </a:p>
        </p:txBody>
      </p:sp>
    </p:spTree>
    <p:extLst>
      <p:ext uri="{BB962C8B-B14F-4D97-AF65-F5344CB8AC3E}">
        <p14:creationId xmlns:p14="http://schemas.microsoft.com/office/powerpoint/2010/main" val="3748373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b="1" u="sng" dirty="0" smtClean="0"/>
              <a:t>Prothésiste </a:t>
            </a:r>
          </a:p>
          <a:p>
            <a:pPr>
              <a:buFontTx/>
              <a:buChar char="-"/>
            </a:pPr>
            <a:r>
              <a:rPr lang="fr-FR" dirty="0" smtClean="0"/>
              <a:t>Appareillage du quotidien ≠ Appareillage du sportif </a:t>
            </a:r>
          </a:p>
          <a:p>
            <a:pPr>
              <a:buFontTx/>
              <a:buChar char="-"/>
            </a:pPr>
            <a:r>
              <a:rPr lang="fr-FR" dirty="0" smtClean="0"/>
              <a:t>Orthèse du membre supérieur</a:t>
            </a:r>
          </a:p>
          <a:p>
            <a:pPr lvl="1">
              <a:buFontTx/>
              <a:buChar char="-"/>
            </a:pPr>
            <a:r>
              <a:rPr lang="fr-FR" dirty="0" smtClean="0"/>
              <a:t>Sur moulage </a:t>
            </a:r>
          </a:p>
          <a:p>
            <a:pPr lvl="1">
              <a:buFontTx/>
              <a:buChar char="-"/>
            </a:pPr>
            <a:r>
              <a:rPr lang="fr-FR" dirty="0" smtClean="0"/>
              <a:t>De série </a:t>
            </a:r>
          </a:p>
          <a:p>
            <a:pPr lvl="1">
              <a:buFontTx/>
              <a:buChar char="-"/>
            </a:pPr>
            <a:endParaRPr lang="fr-FR" dirty="0"/>
          </a:p>
          <a:p>
            <a:pPr lvl="1">
              <a:buFontTx/>
              <a:buChar char="-"/>
            </a:pPr>
            <a:endParaRPr lang="fr-FR" dirty="0" smtClean="0"/>
          </a:p>
        </p:txBody>
      </p:sp>
    </p:spTree>
    <p:extLst>
      <p:ext uri="{BB962C8B-B14F-4D97-AF65-F5344CB8AC3E}">
        <p14:creationId xmlns:p14="http://schemas.microsoft.com/office/powerpoint/2010/main" val="168982776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145605"/>
            <a:ext cx="3816424" cy="6794191"/>
          </a:xfrm>
        </p:spPr>
      </p:pic>
    </p:spTree>
    <p:extLst>
      <p:ext uri="{BB962C8B-B14F-4D97-AF65-F5344CB8AC3E}">
        <p14:creationId xmlns:p14="http://schemas.microsoft.com/office/powerpoint/2010/main" val="208914116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normAutofit/>
          </a:bodyPr>
          <a:lstStyle/>
          <a:p>
            <a:r>
              <a:rPr lang="fr-FR" dirty="0" smtClean="0"/>
              <a:t>Orthèse du membre inférieur : sur moulage </a:t>
            </a:r>
          </a:p>
          <a:p>
            <a:r>
              <a:rPr lang="fr-FR" dirty="0" smtClean="0"/>
              <a:t>Prothèse du membre supérieur</a:t>
            </a:r>
          </a:p>
          <a:p>
            <a:pPr lvl="1"/>
            <a:r>
              <a:rPr lang="fr-FR" dirty="0"/>
              <a:t>Par cyclisme / para triathlon  : emboiture fixé directement sur le guidon </a:t>
            </a:r>
          </a:p>
          <a:p>
            <a:pPr lvl="1"/>
            <a:r>
              <a:rPr lang="fr-FR" dirty="0"/>
              <a:t>Para </a:t>
            </a:r>
            <a:r>
              <a:rPr lang="fr-FR" dirty="0" err="1"/>
              <a:t>athléthisme</a:t>
            </a:r>
            <a:r>
              <a:rPr lang="fr-FR" dirty="0"/>
              <a:t> </a:t>
            </a:r>
          </a:p>
          <a:p>
            <a:endParaRPr lang="fr-FR" dirty="0" smtClean="0"/>
          </a:p>
          <a:p>
            <a:pPr marL="457200" lvl="1" indent="0">
              <a:buNone/>
            </a:pPr>
            <a:endParaRPr lang="fr-FR" dirty="0" smtClean="0"/>
          </a:p>
          <a:p>
            <a:endParaRPr lang="fr-FR" dirty="0" smtClean="0"/>
          </a:p>
        </p:txBody>
      </p:sp>
    </p:spTree>
    <p:extLst>
      <p:ext uri="{BB962C8B-B14F-4D97-AF65-F5344CB8AC3E}">
        <p14:creationId xmlns:p14="http://schemas.microsoft.com/office/powerpoint/2010/main" val="36455668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4920547" cy="295232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3212976"/>
            <a:ext cx="6202944" cy="3486055"/>
          </a:xfrm>
          <a:prstGeom prst="rect">
            <a:avLst/>
          </a:prstGeom>
        </p:spPr>
      </p:pic>
    </p:spTree>
    <p:extLst>
      <p:ext uri="{BB962C8B-B14F-4D97-AF65-F5344CB8AC3E}">
        <p14:creationId xmlns:p14="http://schemas.microsoft.com/office/powerpoint/2010/main" val="2651469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Prévention</a:t>
            </a:r>
            <a:r>
              <a:rPr lang="fr-FR" b="1" dirty="0"/>
              <a:t> et </a:t>
            </a:r>
            <a:r>
              <a:rPr lang="fr-FR" b="1" dirty="0" smtClean="0"/>
              <a:t>blessures </a:t>
            </a:r>
            <a:endParaRPr lang="fr-FR" dirty="0"/>
          </a:p>
        </p:txBody>
      </p:sp>
      <p:sp>
        <p:nvSpPr>
          <p:cNvPr id="3" name="Espace réservé du contenu 2"/>
          <p:cNvSpPr>
            <a:spLocks noGrp="1"/>
          </p:cNvSpPr>
          <p:nvPr>
            <p:ph idx="1"/>
          </p:nvPr>
        </p:nvSpPr>
        <p:spPr/>
        <p:txBody>
          <a:bodyPr/>
          <a:lstStyle/>
          <a:p>
            <a:r>
              <a:rPr lang="fr-FR" dirty="0"/>
              <a:t>Prothèse du membre inférieur </a:t>
            </a:r>
          </a:p>
          <a:p>
            <a:pPr lvl="1"/>
            <a:r>
              <a:rPr lang="fr-FR" dirty="0" err="1"/>
              <a:t>Paracyclisme</a:t>
            </a:r>
            <a:r>
              <a:rPr lang="fr-FR" dirty="0"/>
              <a:t> : emboiture </a:t>
            </a:r>
          </a:p>
          <a:p>
            <a:pPr lvl="1"/>
            <a:r>
              <a:rPr lang="fr-FR" dirty="0"/>
              <a:t>Repose moignon / protège moignon </a:t>
            </a:r>
          </a:p>
          <a:p>
            <a:endParaRPr lang="fr-FR" dirty="0"/>
          </a:p>
        </p:txBody>
      </p:sp>
    </p:spTree>
    <p:extLst>
      <p:ext uri="{BB962C8B-B14F-4D97-AF65-F5344CB8AC3E}">
        <p14:creationId xmlns:p14="http://schemas.microsoft.com/office/powerpoint/2010/main" val="12211859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0888"/>
            <a:ext cx="5076564" cy="3384376"/>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421" y="1268760"/>
            <a:ext cx="3996444" cy="5328592"/>
          </a:xfrm>
          <a:prstGeom prst="rect">
            <a:avLst/>
          </a:prstGeom>
        </p:spPr>
      </p:pic>
    </p:spTree>
    <p:extLst>
      <p:ext uri="{BB962C8B-B14F-4D97-AF65-F5344CB8AC3E}">
        <p14:creationId xmlns:p14="http://schemas.microsoft.com/office/powerpoint/2010/main" val="214367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288" y="1484784"/>
            <a:ext cx="6854095" cy="4797866"/>
          </a:xfrm>
        </p:spPr>
      </p:pic>
    </p:spTree>
    <p:extLst>
      <p:ext uri="{BB962C8B-B14F-4D97-AF65-F5344CB8AC3E}">
        <p14:creationId xmlns:p14="http://schemas.microsoft.com/office/powerpoint/2010/main" val="8748257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12675875</TotalTime>
  <Words>4923</Words>
  <Application>Microsoft Macintosh PowerPoint</Application>
  <PresentationFormat>Présentation à l'écran (4:3)</PresentationFormat>
  <Paragraphs>846</Paragraphs>
  <Slides>138</Slides>
  <Notes>2</Notes>
  <HiddenSlides>0</HiddenSlides>
  <MMClips>0</MMClips>
  <ScaleCrop>false</ScaleCrop>
  <HeadingPairs>
    <vt:vector size="4" baseType="variant">
      <vt:variant>
        <vt:lpstr>Thème</vt:lpstr>
      </vt:variant>
      <vt:variant>
        <vt:i4>1</vt:i4>
      </vt:variant>
      <vt:variant>
        <vt:lpstr>Titres des diapositives</vt:lpstr>
      </vt:variant>
      <vt:variant>
        <vt:i4>138</vt:i4>
      </vt:variant>
    </vt:vector>
  </HeadingPairs>
  <TitlesOfParts>
    <vt:vector size="139" baseType="lpstr">
      <vt:lpstr>Thème Office</vt:lpstr>
      <vt:lpstr>PARA SPORT</vt:lpstr>
      <vt:lpstr>Sommaire </vt:lpstr>
      <vt:lpstr>Introduction </vt:lpstr>
      <vt:lpstr>Introduction </vt:lpstr>
      <vt:lpstr>Définition </vt:lpstr>
      <vt:lpstr>Définition </vt:lpstr>
      <vt:lpstr>Les Organisations Nationales  et  Internationales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Organisation Internationale</vt:lpstr>
      <vt:lpstr>Présentation PowerPoint</vt:lpstr>
      <vt:lpstr>Présentation PowerPoint</vt:lpstr>
      <vt:lpstr>Organisation Nationale</vt:lpstr>
      <vt:lpstr>Organisation Nationale</vt:lpstr>
      <vt:lpstr>Organisation Nationale</vt:lpstr>
      <vt:lpstr>Organisation Nationale</vt:lpstr>
      <vt:lpstr>Organisation Nationale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Freins et Solutions</vt:lpstr>
      <vt:lpstr>Freins et Solutions</vt:lpstr>
      <vt:lpstr>Freins et Solutions</vt:lpstr>
      <vt:lpstr>Freins et Solutions</vt:lpstr>
      <vt:lpstr>Présentation PowerPoint</vt:lpstr>
      <vt:lpstr>Freins et Solutions</vt:lpstr>
      <vt:lpstr>Freins et Solutions</vt:lpstr>
      <vt:lpstr>Freins et Solutions</vt:lpstr>
      <vt:lpstr>Freins et solutions</vt:lpstr>
      <vt:lpstr>Pratique de loisir </vt:lpstr>
      <vt:lpstr>Pratique de loisir </vt:lpstr>
      <vt:lpstr>Pratique de loisir </vt:lpstr>
      <vt:lpstr>Présentation PowerPoint</vt:lpstr>
      <vt:lpstr>La pratique de loisir</vt:lpstr>
      <vt:lpstr>Présentation PowerPoint</vt:lpstr>
      <vt:lpstr>Pratique de loisir </vt:lpstr>
      <vt:lpstr>Présentation PowerPoint</vt:lpstr>
      <vt:lpstr>Présentation PowerPoint</vt:lpstr>
      <vt:lpstr>Pratique de loisir </vt:lpstr>
      <vt:lpstr>Présentation PowerPoint</vt:lpstr>
      <vt:lpstr>Présentation PowerPoint</vt:lpstr>
      <vt:lpstr>Pratique de loisir </vt:lpstr>
      <vt:lpstr>Présentation PowerPoint</vt:lpstr>
      <vt:lpstr>Présentation PowerPoint</vt:lpstr>
      <vt:lpstr>Pratique de loisir </vt:lpstr>
      <vt:lpstr>Pratique de loisir </vt:lpstr>
      <vt:lpstr>Compétition : La Classification </vt:lpstr>
      <vt:lpstr>Compétition : La Classification </vt:lpstr>
      <vt:lpstr>Compétition : La Classification </vt:lpstr>
      <vt:lpstr>Compétition : La Classification </vt:lpstr>
      <vt:lpstr>Compétition : La Classification </vt:lpstr>
      <vt:lpstr>Compétition : La Classification </vt:lpstr>
      <vt:lpstr>Compétition : La Classification </vt:lpstr>
      <vt:lpstr>Compétition : La Classification </vt:lpstr>
      <vt:lpstr>Compétition : La Classification </vt:lpstr>
      <vt:lpstr>Compétition : La Classification </vt:lpstr>
      <vt:lpstr>Présentation PowerPoint</vt:lpstr>
      <vt:lpstr>Compétition : La Classification </vt:lpstr>
      <vt:lpstr>Compétition : La Classification </vt:lpstr>
      <vt:lpstr>Compétition : La Classification </vt:lpstr>
      <vt:lpstr>Présentation PowerPoint</vt:lpstr>
      <vt:lpstr>Compétition : La classification</vt:lpstr>
      <vt:lpstr>Compétition : La Classification </vt:lpstr>
      <vt:lpstr>Compétition : La Classification </vt:lpstr>
      <vt:lpstr>Compétition : La Classification </vt:lpstr>
      <vt:lpstr>Compétition : La classification </vt:lpstr>
      <vt:lpstr>Compétition : La Classification</vt:lpstr>
      <vt:lpstr>Compétition : la classification </vt:lpstr>
      <vt:lpstr>Compétition : la classification </vt:lpstr>
      <vt:lpstr>Compétition : la classification </vt:lpstr>
      <vt:lpstr>Compétition : la classification </vt:lpstr>
      <vt:lpstr>Prévention et blessures </vt:lpstr>
      <vt:lpstr>Prévention et blessures </vt:lpstr>
      <vt:lpstr>Prévention et blessures </vt:lpstr>
      <vt:lpstr>Prévention et blessures </vt:lpstr>
      <vt:lpstr>Présentation PowerPoint</vt:lpstr>
      <vt:lpstr>Prévention et blessures </vt:lpstr>
      <vt:lpstr>Présentation PowerPoint</vt:lpstr>
      <vt:lpstr>Présentation PowerPoint</vt:lpstr>
      <vt:lpstr>Présentation PowerPoint</vt:lpstr>
      <vt:lpstr>Présentation PowerPoint</vt:lpstr>
      <vt:lpstr>Prévention et blessures </vt:lpstr>
      <vt:lpstr>Présentation PowerPoint</vt:lpstr>
      <vt:lpstr>Présentation PowerPoint</vt:lpstr>
      <vt:lpstr>Prévention et blessures </vt:lpstr>
      <vt:lpstr>Présentation PowerPoint</vt:lpstr>
      <vt:lpstr>Prévention et blessures </vt:lpstr>
      <vt:lpstr>Présentation PowerPoint</vt:lpstr>
      <vt:lpstr>Présentation PowerPoint</vt:lpstr>
      <vt:lpstr>Présentation PowerPoint</vt:lpstr>
      <vt:lpstr>Prévention et blessures </vt:lpstr>
      <vt:lpstr>Présentation PowerPoint</vt:lpstr>
      <vt:lpstr>Prévention et blessures </vt:lpstr>
      <vt:lpstr>Prévention et blessures </vt:lpstr>
      <vt:lpstr>Prévention et blessures </vt:lpstr>
      <vt:lpstr>Prévention et blessures </vt:lpstr>
      <vt:lpstr>Prévention et blessures </vt:lpstr>
      <vt:lpstr>Présentation PowerPoint</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 et blessures </vt:lpstr>
      <vt:lpstr>Préventions et Blessures </vt:lpstr>
      <vt:lpstr>Prévention et blessure </vt:lpstr>
      <vt:lpstr>Prévention et Blessures </vt:lpstr>
      <vt:lpstr>Prévention et Blessures </vt:lpstr>
      <vt:lpstr>Prévention et Blessures </vt:lpstr>
      <vt:lpstr>Présentation PowerPoint</vt:lpstr>
      <vt:lpstr>Présentation PowerPoint</vt:lpstr>
      <vt:lpstr>Prévention et blessures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Dr Souleyman Becher</dc:creator>
  <cp:lastModifiedBy>Souleymane Becher</cp:lastModifiedBy>
  <cp:revision>168</cp:revision>
  <dcterms:created xsi:type="dcterms:W3CDTF">2025-01-25T10:34:35Z</dcterms:created>
  <dcterms:modified xsi:type="dcterms:W3CDTF">2025-02-04T22:15:37Z</dcterms:modified>
</cp:coreProperties>
</file>