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7"/>
  </p:notesMasterIdLst>
  <p:sldIdLst>
    <p:sldId id="256" r:id="rId2"/>
    <p:sldId id="317" r:id="rId3"/>
    <p:sldId id="318" r:id="rId4"/>
    <p:sldId id="323" r:id="rId5"/>
    <p:sldId id="324" r:id="rId6"/>
    <p:sldId id="325" r:id="rId7"/>
    <p:sldId id="310" r:id="rId8"/>
    <p:sldId id="321" r:id="rId9"/>
    <p:sldId id="320" r:id="rId10"/>
    <p:sldId id="257" r:id="rId11"/>
    <p:sldId id="258" r:id="rId12"/>
    <p:sldId id="260" r:id="rId13"/>
    <p:sldId id="261" r:id="rId14"/>
    <p:sldId id="319" r:id="rId15"/>
    <p:sldId id="262" r:id="rId16"/>
    <p:sldId id="311" r:id="rId17"/>
    <p:sldId id="263" r:id="rId18"/>
    <p:sldId id="264" r:id="rId19"/>
    <p:sldId id="266" r:id="rId20"/>
    <p:sldId id="316" r:id="rId21"/>
    <p:sldId id="312" r:id="rId22"/>
    <p:sldId id="313" r:id="rId23"/>
    <p:sldId id="314" r:id="rId24"/>
    <p:sldId id="315" r:id="rId25"/>
    <p:sldId id="337" r:id="rId26"/>
    <p:sldId id="326" r:id="rId27"/>
    <p:sldId id="327" r:id="rId28"/>
    <p:sldId id="328" r:id="rId29"/>
    <p:sldId id="330" r:id="rId30"/>
    <p:sldId id="336" r:id="rId31"/>
    <p:sldId id="329" r:id="rId32"/>
    <p:sldId id="335" r:id="rId33"/>
    <p:sldId id="334" r:id="rId34"/>
    <p:sldId id="331" r:id="rId35"/>
    <p:sldId id="333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07"/>
  </p:normalViewPr>
  <p:slideViewPr>
    <p:cSldViewPr snapToGrid="0" snapToObjects="1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C823E7-93FB-4D05-80C4-31AA13A519FF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A809951-D5A8-49B8-A0E5-BE3F5A285C0D}">
      <dgm:prSet/>
      <dgm:spPr/>
      <dgm:t>
        <a:bodyPr/>
        <a:lstStyle/>
        <a:p>
          <a:r>
            <a:rPr lang="fr-FR"/>
            <a:t>les cancers </a:t>
          </a:r>
          <a:endParaRPr lang="en-US" dirty="0"/>
        </a:p>
      </dgm:t>
    </dgm:pt>
    <dgm:pt modelId="{D3ED8281-76E5-4E69-8D5D-662BEC6A3202}" type="parTrans" cxnId="{A27982B7-829C-4029-8E49-96EB1CD8C9D1}">
      <dgm:prSet/>
      <dgm:spPr/>
      <dgm:t>
        <a:bodyPr/>
        <a:lstStyle/>
        <a:p>
          <a:endParaRPr lang="en-US"/>
        </a:p>
      </dgm:t>
    </dgm:pt>
    <dgm:pt modelId="{E679898C-BCBC-4344-B6CE-DC0782DA175F}" type="sibTrans" cxnId="{A27982B7-829C-4029-8E49-96EB1CD8C9D1}">
      <dgm:prSet/>
      <dgm:spPr/>
      <dgm:t>
        <a:bodyPr/>
        <a:lstStyle/>
        <a:p>
          <a:endParaRPr lang="en-US"/>
        </a:p>
      </dgm:t>
    </dgm:pt>
    <dgm:pt modelId="{24A45A81-D02B-445B-AFB6-F3D4F6B540D4}">
      <dgm:prSet/>
      <dgm:spPr/>
      <dgm:t>
        <a:bodyPr/>
        <a:lstStyle/>
        <a:p>
          <a:r>
            <a:rPr lang="fr-FR" dirty="0"/>
            <a:t>les </a:t>
          </a:r>
          <a:r>
            <a:rPr lang="fr-FR" dirty="0" err="1"/>
            <a:t>défaillances</a:t>
          </a:r>
          <a:r>
            <a:rPr lang="fr-FR" dirty="0"/>
            <a:t> d’organes chroniques et </a:t>
          </a:r>
          <a:r>
            <a:rPr lang="fr-FR" dirty="0" err="1"/>
            <a:t>sévères</a:t>
          </a:r>
          <a:r>
            <a:rPr lang="fr-FR" dirty="0"/>
            <a:t> (cardiaque, respiratoire, </a:t>
          </a:r>
          <a:r>
            <a:rPr lang="fr-FR" dirty="0" err="1"/>
            <a:t>rénale</a:t>
          </a:r>
          <a:r>
            <a:rPr lang="fr-FR" dirty="0"/>
            <a:t> ou </a:t>
          </a:r>
          <a:r>
            <a:rPr lang="fr-FR" dirty="0" err="1"/>
            <a:t>hépatique</a:t>
          </a:r>
          <a:r>
            <a:rPr lang="fr-FR" dirty="0"/>
            <a:t>) ; </a:t>
          </a:r>
          <a:endParaRPr lang="en-US" dirty="0"/>
        </a:p>
      </dgm:t>
    </dgm:pt>
    <dgm:pt modelId="{54D798A1-95FF-4B31-9454-30D7E64E6E00}" type="parTrans" cxnId="{0A17A1C8-EB87-48BA-A291-920B91088F92}">
      <dgm:prSet/>
      <dgm:spPr/>
      <dgm:t>
        <a:bodyPr/>
        <a:lstStyle/>
        <a:p>
          <a:endParaRPr lang="en-US"/>
        </a:p>
      </dgm:t>
    </dgm:pt>
    <dgm:pt modelId="{7109061E-BB50-427B-B770-828ADA5FF0B4}" type="sibTrans" cxnId="{0A17A1C8-EB87-48BA-A291-920B91088F92}">
      <dgm:prSet/>
      <dgm:spPr/>
      <dgm:t>
        <a:bodyPr/>
        <a:lstStyle/>
        <a:p>
          <a:endParaRPr lang="en-US"/>
        </a:p>
      </dgm:t>
    </dgm:pt>
    <dgm:pt modelId="{AA071AEC-E9A7-420D-85C4-09C5F19FD2B7}">
      <dgm:prSet/>
      <dgm:spPr/>
      <dgm:t>
        <a:bodyPr/>
        <a:lstStyle/>
        <a:p>
          <a:r>
            <a:rPr lang="fr-FR" dirty="0"/>
            <a:t>les pathologies digestives à l’origine de </a:t>
          </a:r>
          <a:r>
            <a:rPr lang="fr-FR" dirty="0" err="1"/>
            <a:t>maldigestion</a:t>
          </a:r>
          <a:r>
            <a:rPr lang="fr-FR" dirty="0"/>
            <a:t> et/ou de malabsorption ; </a:t>
          </a:r>
          <a:endParaRPr lang="en-US" dirty="0"/>
        </a:p>
      </dgm:t>
    </dgm:pt>
    <dgm:pt modelId="{BCFAC8D2-22E0-45CC-A562-262FF1137EB3}" type="parTrans" cxnId="{6653ABA1-4A04-409D-A47E-4616E96CFD29}">
      <dgm:prSet/>
      <dgm:spPr/>
      <dgm:t>
        <a:bodyPr/>
        <a:lstStyle/>
        <a:p>
          <a:endParaRPr lang="en-US"/>
        </a:p>
      </dgm:t>
    </dgm:pt>
    <dgm:pt modelId="{15F05F22-BCBB-403B-9D68-A19C3EFF4DE9}" type="sibTrans" cxnId="{6653ABA1-4A04-409D-A47E-4616E96CFD29}">
      <dgm:prSet/>
      <dgm:spPr/>
      <dgm:t>
        <a:bodyPr/>
        <a:lstStyle/>
        <a:p>
          <a:endParaRPr lang="en-US"/>
        </a:p>
      </dgm:t>
    </dgm:pt>
    <dgm:pt modelId="{F4EC9AD8-2CE3-4DC9-BCF3-09664C989EB7}">
      <dgm:prSet/>
      <dgm:spPr/>
      <dgm:t>
        <a:bodyPr/>
        <a:lstStyle/>
        <a:p>
          <a:r>
            <a:rPr lang="fr-FR"/>
            <a:t>l’alcoolisme chronique ; </a:t>
          </a:r>
          <a:endParaRPr lang="en-US"/>
        </a:p>
      </dgm:t>
    </dgm:pt>
    <dgm:pt modelId="{BBE542A2-A9E0-49EB-B420-E693CF9133F4}" type="parTrans" cxnId="{72E2F705-AE6D-481E-87D5-6AF65FB29A93}">
      <dgm:prSet/>
      <dgm:spPr/>
      <dgm:t>
        <a:bodyPr/>
        <a:lstStyle/>
        <a:p>
          <a:endParaRPr lang="en-US"/>
        </a:p>
      </dgm:t>
    </dgm:pt>
    <dgm:pt modelId="{F93A5376-D99B-4D00-BDFC-56F24C269D93}" type="sibTrans" cxnId="{72E2F705-AE6D-481E-87D5-6AF65FB29A93}">
      <dgm:prSet/>
      <dgm:spPr/>
      <dgm:t>
        <a:bodyPr/>
        <a:lstStyle/>
        <a:p>
          <a:endParaRPr lang="en-US"/>
        </a:p>
      </dgm:t>
    </dgm:pt>
    <dgm:pt modelId="{6E521F1E-10E9-4AF8-B0BE-06618966F502}">
      <dgm:prSet/>
      <dgm:spPr/>
      <dgm:t>
        <a:bodyPr/>
        <a:lstStyle/>
        <a:p>
          <a:r>
            <a:rPr lang="fr-FR"/>
            <a:t>les pathologies infectieuses ou inflammatoires chroniques ; </a:t>
          </a:r>
          <a:endParaRPr lang="en-US"/>
        </a:p>
      </dgm:t>
    </dgm:pt>
    <dgm:pt modelId="{78602C4C-FF95-49AA-8C97-35A9186037CC}" type="parTrans" cxnId="{5F60D3F9-7431-4FE3-A9EC-979BF51145CA}">
      <dgm:prSet/>
      <dgm:spPr/>
      <dgm:t>
        <a:bodyPr/>
        <a:lstStyle/>
        <a:p>
          <a:endParaRPr lang="en-US"/>
        </a:p>
      </dgm:t>
    </dgm:pt>
    <dgm:pt modelId="{B9467DF6-C745-423D-9295-F042B7FEBDF5}" type="sibTrans" cxnId="{5F60D3F9-7431-4FE3-A9EC-979BF51145CA}">
      <dgm:prSet/>
      <dgm:spPr/>
      <dgm:t>
        <a:bodyPr/>
        <a:lstStyle/>
        <a:p>
          <a:endParaRPr lang="en-US"/>
        </a:p>
      </dgm:t>
    </dgm:pt>
    <dgm:pt modelId="{F66D283D-FADF-42B5-8991-8C54826507C0}">
      <dgm:prSet/>
      <dgm:spPr/>
      <dgm:t>
        <a:bodyPr/>
        <a:lstStyle/>
        <a:p>
          <a:r>
            <a:rPr lang="fr-FR" dirty="0"/>
            <a:t>toutes les situations susceptibles d’</a:t>
          </a:r>
          <a:r>
            <a:rPr lang="fr-FR" dirty="0" err="1"/>
            <a:t>entraîner</a:t>
          </a:r>
          <a:r>
            <a:rPr lang="fr-FR" dirty="0"/>
            <a:t> une diminution des apports alimentaires</a:t>
          </a:r>
          <a:endParaRPr lang="en-US" dirty="0"/>
        </a:p>
      </dgm:t>
    </dgm:pt>
    <dgm:pt modelId="{C7D43175-7311-4E43-937D-B2957CAFC285}" type="parTrans" cxnId="{9546F0A9-3CF5-408B-8966-25ACC5BC558D}">
      <dgm:prSet/>
      <dgm:spPr/>
      <dgm:t>
        <a:bodyPr/>
        <a:lstStyle/>
        <a:p>
          <a:endParaRPr lang="en-US"/>
        </a:p>
      </dgm:t>
    </dgm:pt>
    <dgm:pt modelId="{233376A7-B3D3-4965-B33F-BF17841CAA39}" type="sibTrans" cxnId="{9546F0A9-3CF5-408B-8966-25ACC5BC558D}">
      <dgm:prSet/>
      <dgm:spPr/>
      <dgm:t>
        <a:bodyPr/>
        <a:lstStyle/>
        <a:p>
          <a:endParaRPr lang="en-US"/>
        </a:p>
      </dgm:t>
    </dgm:pt>
    <dgm:pt modelId="{BAEC37FE-0016-934E-BBF4-8DB3112826A5}" type="pres">
      <dgm:prSet presAssocID="{87C823E7-93FB-4D05-80C4-31AA13A519FF}" presName="vert0" presStyleCnt="0">
        <dgm:presLayoutVars>
          <dgm:dir/>
          <dgm:animOne val="branch"/>
          <dgm:animLvl val="lvl"/>
        </dgm:presLayoutVars>
      </dgm:prSet>
      <dgm:spPr/>
    </dgm:pt>
    <dgm:pt modelId="{0B99182D-1F3D-894B-A549-D3A51BF62924}" type="pres">
      <dgm:prSet presAssocID="{CA809951-D5A8-49B8-A0E5-BE3F5A285C0D}" presName="thickLine" presStyleLbl="alignNode1" presStyleIdx="0" presStyleCnt="6"/>
      <dgm:spPr/>
    </dgm:pt>
    <dgm:pt modelId="{C41E09DD-0D7D-074A-B6A9-D6457B42F86A}" type="pres">
      <dgm:prSet presAssocID="{CA809951-D5A8-49B8-A0E5-BE3F5A285C0D}" presName="horz1" presStyleCnt="0"/>
      <dgm:spPr/>
    </dgm:pt>
    <dgm:pt modelId="{6771FFE0-C3EB-D545-A0DC-50371EE74C56}" type="pres">
      <dgm:prSet presAssocID="{CA809951-D5A8-49B8-A0E5-BE3F5A285C0D}" presName="tx1" presStyleLbl="revTx" presStyleIdx="0" presStyleCnt="6"/>
      <dgm:spPr/>
    </dgm:pt>
    <dgm:pt modelId="{CDAFBCD3-A3ED-E14B-B716-A28AD9804ED0}" type="pres">
      <dgm:prSet presAssocID="{CA809951-D5A8-49B8-A0E5-BE3F5A285C0D}" presName="vert1" presStyleCnt="0"/>
      <dgm:spPr/>
    </dgm:pt>
    <dgm:pt modelId="{369B0EC5-60D7-A645-91F3-62DCFC0B5A2C}" type="pres">
      <dgm:prSet presAssocID="{24A45A81-D02B-445B-AFB6-F3D4F6B540D4}" presName="thickLine" presStyleLbl="alignNode1" presStyleIdx="1" presStyleCnt="6"/>
      <dgm:spPr/>
    </dgm:pt>
    <dgm:pt modelId="{49961EAA-82CA-2B41-8820-D79BC029D11D}" type="pres">
      <dgm:prSet presAssocID="{24A45A81-D02B-445B-AFB6-F3D4F6B540D4}" presName="horz1" presStyleCnt="0"/>
      <dgm:spPr/>
    </dgm:pt>
    <dgm:pt modelId="{A715D1A8-B358-EE45-9107-5E51D68DFA89}" type="pres">
      <dgm:prSet presAssocID="{24A45A81-D02B-445B-AFB6-F3D4F6B540D4}" presName="tx1" presStyleLbl="revTx" presStyleIdx="1" presStyleCnt="6"/>
      <dgm:spPr/>
    </dgm:pt>
    <dgm:pt modelId="{7CB8E7A9-4904-0D44-A7C2-D6346F280FC2}" type="pres">
      <dgm:prSet presAssocID="{24A45A81-D02B-445B-AFB6-F3D4F6B540D4}" presName="vert1" presStyleCnt="0"/>
      <dgm:spPr/>
    </dgm:pt>
    <dgm:pt modelId="{48B73057-E312-1742-946D-958ADB0CAA78}" type="pres">
      <dgm:prSet presAssocID="{AA071AEC-E9A7-420D-85C4-09C5F19FD2B7}" presName="thickLine" presStyleLbl="alignNode1" presStyleIdx="2" presStyleCnt="6"/>
      <dgm:spPr/>
    </dgm:pt>
    <dgm:pt modelId="{3CB7B925-B344-1946-92FD-CE8699C476E5}" type="pres">
      <dgm:prSet presAssocID="{AA071AEC-E9A7-420D-85C4-09C5F19FD2B7}" presName="horz1" presStyleCnt="0"/>
      <dgm:spPr/>
    </dgm:pt>
    <dgm:pt modelId="{34A995AC-4363-AA46-8E5A-605C66DA2080}" type="pres">
      <dgm:prSet presAssocID="{AA071AEC-E9A7-420D-85C4-09C5F19FD2B7}" presName="tx1" presStyleLbl="revTx" presStyleIdx="2" presStyleCnt="6"/>
      <dgm:spPr/>
    </dgm:pt>
    <dgm:pt modelId="{B4452AC6-7225-3944-883A-C9B263FC7239}" type="pres">
      <dgm:prSet presAssocID="{AA071AEC-E9A7-420D-85C4-09C5F19FD2B7}" presName="vert1" presStyleCnt="0"/>
      <dgm:spPr/>
    </dgm:pt>
    <dgm:pt modelId="{AFD34443-4623-C441-9409-A17CF3A46FA9}" type="pres">
      <dgm:prSet presAssocID="{F4EC9AD8-2CE3-4DC9-BCF3-09664C989EB7}" presName="thickLine" presStyleLbl="alignNode1" presStyleIdx="3" presStyleCnt="6"/>
      <dgm:spPr/>
    </dgm:pt>
    <dgm:pt modelId="{665519D0-76E0-A64C-AFD8-327225327005}" type="pres">
      <dgm:prSet presAssocID="{F4EC9AD8-2CE3-4DC9-BCF3-09664C989EB7}" presName="horz1" presStyleCnt="0"/>
      <dgm:spPr/>
    </dgm:pt>
    <dgm:pt modelId="{41B8C960-6F94-9A4A-8EA7-762C23531B15}" type="pres">
      <dgm:prSet presAssocID="{F4EC9AD8-2CE3-4DC9-BCF3-09664C989EB7}" presName="tx1" presStyleLbl="revTx" presStyleIdx="3" presStyleCnt="6"/>
      <dgm:spPr/>
    </dgm:pt>
    <dgm:pt modelId="{D3848021-2E0E-AE44-A7A6-C47FB45253F4}" type="pres">
      <dgm:prSet presAssocID="{F4EC9AD8-2CE3-4DC9-BCF3-09664C989EB7}" presName="vert1" presStyleCnt="0"/>
      <dgm:spPr/>
    </dgm:pt>
    <dgm:pt modelId="{F205654D-2946-4C44-9583-67D567569920}" type="pres">
      <dgm:prSet presAssocID="{6E521F1E-10E9-4AF8-B0BE-06618966F502}" presName="thickLine" presStyleLbl="alignNode1" presStyleIdx="4" presStyleCnt="6"/>
      <dgm:spPr/>
    </dgm:pt>
    <dgm:pt modelId="{F8A11ECF-B9D2-0B47-813A-F451B4CB852D}" type="pres">
      <dgm:prSet presAssocID="{6E521F1E-10E9-4AF8-B0BE-06618966F502}" presName="horz1" presStyleCnt="0"/>
      <dgm:spPr/>
    </dgm:pt>
    <dgm:pt modelId="{FE1AC657-6155-864D-80C7-82F5ED8358F1}" type="pres">
      <dgm:prSet presAssocID="{6E521F1E-10E9-4AF8-B0BE-06618966F502}" presName="tx1" presStyleLbl="revTx" presStyleIdx="4" presStyleCnt="6"/>
      <dgm:spPr/>
    </dgm:pt>
    <dgm:pt modelId="{3662B39F-F06E-7E44-A707-64D20309D6D9}" type="pres">
      <dgm:prSet presAssocID="{6E521F1E-10E9-4AF8-B0BE-06618966F502}" presName="vert1" presStyleCnt="0"/>
      <dgm:spPr/>
    </dgm:pt>
    <dgm:pt modelId="{BE89E7FA-D5F1-DC41-9220-D23A44C6928A}" type="pres">
      <dgm:prSet presAssocID="{F66D283D-FADF-42B5-8991-8C54826507C0}" presName="thickLine" presStyleLbl="alignNode1" presStyleIdx="5" presStyleCnt="6"/>
      <dgm:spPr/>
    </dgm:pt>
    <dgm:pt modelId="{38600E7B-C2CC-224D-AC14-D8911E1F2637}" type="pres">
      <dgm:prSet presAssocID="{F66D283D-FADF-42B5-8991-8C54826507C0}" presName="horz1" presStyleCnt="0"/>
      <dgm:spPr/>
    </dgm:pt>
    <dgm:pt modelId="{D6FA1EA5-8E7C-B649-8F78-BCB2AEE8DC24}" type="pres">
      <dgm:prSet presAssocID="{F66D283D-FADF-42B5-8991-8C54826507C0}" presName="tx1" presStyleLbl="revTx" presStyleIdx="5" presStyleCnt="6"/>
      <dgm:spPr/>
    </dgm:pt>
    <dgm:pt modelId="{2DE04325-B5C2-7045-A34A-5F7B794869C2}" type="pres">
      <dgm:prSet presAssocID="{F66D283D-FADF-42B5-8991-8C54826507C0}" presName="vert1" presStyleCnt="0"/>
      <dgm:spPr/>
    </dgm:pt>
  </dgm:ptLst>
  <dgm:cxnLst>
    <dgm:cxn modelId="{72E2F705-AE6D-481E-87D5-6AF65FB29A93}" srcId="{87C823E7-93FB-4D05-80C4-31AA13A519FF}" destId="{F4EC9AD8-2CE3-4DC9-BCF3-09664C989EB7}" srcOrd="3" destOrd="0" parTransId="{BBE542A2-A9E0-49EB-B420-E693CF9133F4}" sibTransId="{F93A5376-D99B-4D00-BDFC-56F24C269D93}"/>
    <dgm:cxn modelId="{D7D90018-CE2C-4F40-AE21-82480D62A917}" type="presOf" srcId="{CA809951-D5A8-49B8-A0E5-BE3F5A285C0D}" destId="{6771FFE0-C3EB-D545-A0DC-50371EE74C56}" srcOrd="0" destOrd="0" presId="urn:microsoft.com/office/officeart/2008/layout/LinedList"/>
    <dgm:cxn modelId="{63D92129-E2AF-DE4A-ADA7-9B3177204F96}" type="presOf" srcId="{6E521F1E-10E9-4AF8-B0BE-06618966F502}" destId="{FE1AC657-6155-864D-80C7-82F5ED8358F1}" srcOrd="0" destOrd="0" presId="urn:microsoft.com/office/officeart/2008/layout/LinedList"/>
    <dgm:cxn modelId="{A9DF1C71-B35D-5849-A2CB-6CEB97BD5D59}" type="presOf" srcId="{87C823E7-93FB-4D05-80C4-31AA13A519FF}" destId="{BAEC37FE-0016-934E-BBF4-8DB3112826A5}" srcOrd="0" destOrd="0" presId="urn:microsoft.com/office/officeart/2008/layout/LinedList"/>
    <dgm:cxn modelId="{5B2E8498-22FB-E545-9B33-A25159F0CCB9}" type="presOf" srcId="{AA071AEC-E9A7-420D-85C4-09C5F19FD2B7}" destId="{34A995AC-4363-AA46-8E5A-605C66DA2080}" srcOrd="0" destOrd="0" presId="urn:microsoft.com/office/officeart/2008/layout/LinedList"/>
    <dgm:cxn modelId="{6653ABA1-4A04-409D-A47E-4616E96CFD29}" srcId="{87C823E7-93FB-4D05-80C4-31AA13A519FF}" destId="{AA071AEC-E9A7-420D-85C4-09C5F19FD2B7}" srcOrd="2" destOrd="0" parTransId="{BCFAC8D2-22E0-45CC-A562-262FF1137EB3}" sibTransId="{15F05F22-BCBB-403B-9D68-A19C3EFF4DE9}"/>
    <dgm:cxn modelId="{9546F0A9-3CF5-408B-8966-25ACC5BC558D}" srcId="{87C823E7-93FB-4D05-80C4-31AA13A519FF}" destId="{F66D283D-FADF-42B5-8991-8C54826507C0}" srcOrd="5" destOrd="0" parTransId="{C7D43175-7311-4E43-937D-B2957CAFC285}" sibTransId="{233376A7-B3D3-4965-B33F-BF17841CAA39}"/>
    <dgm:cxn modelId="{A27982B7-829C-4029-8E49-96EB1CD8C9D1}" srcId="{87C823E7-93FB-4D05-80C4-31AA13A519FF}" destId="{CA809951-D5A8-49B8-A0E5-BE3F5A285C0D}" srcOrd="0" destOrd="0" parTransId="{D3ED8281-76E5-4E69-8D5D-662BEC6A3202}" sibTransId="{E679898C-BCBC-4344-B6CE-DC0782DA175F}"/>
    <dgm:cxn modelId="{DBC8D8BC-0122-344E-ACCE-1F9C79B83A6D}" type="presOf" srcId="{24A45A81-D02B-445B-AFB6-F3D4F6B540D4}" destId="{A715D1A8-B358-EE45-9107-5E51D68DFA89}" srcOrd="0" destOrd="0" presId="urn:microsoft.com/office/officeart/2008/layout/LinedList"/>
    <dgm:cxn modelId="{0A17A1C8-EB87-48BA-A291-920B91088F92}" srcId="{87C823E7-93FB-4D05-80C4-31AA13A519FF}" destId="{24A45A81-D02B-445B-AFB6-F3D4F6B540D4}" srcOrd="1" destOrd="0" parTransId="{54D798A1-95FF-4B31-9454-30D7E64E6E00}" sibTransId="{7109061E-BB50-427B-B770-828ADA5FF0B4}"/>
    <dgm:cxn modelId="{AAA165D9-00B1-A74A-9941-A4F96E4EB920}" type="presOf" srcId="{F66D283D-FADF-42B5-8991-8C54826507C0}" destId="{D6FA1EA5-8E7C-B649-8F78-BCB2AEE8DC24}" srcOrd="0" destOrd="0" presId="urn:microsoft.com/office/officeart/2008/layout/LinedList"/>
    <dgm:cxn modelId="{5F60D3F9-7431-4FE3-A9EC-979BF51145CA}" srcId="{87C823E7-93FB-4D05-80C4-31AA13A519FF}" destId="{6E521F1E-10E9-4AF8-B0BE-06618966F502}" srcOrd="4" destOrd="0" parTransId="{78602C4C-FF95-49AA-8C97-35A9186037CC}" sibTransId="{B9467DF6-C745-423D-9295-F042B7FEBDF5}"/>
    <dgm:cxn modelId="{100240FF-64E1-884D-A941-55A7C6FD0EDD}" type="presOf" srcId="{F4EC9AD8-2CE3-4DC9-BCF3-09664C989EB7}" destId="{41B8C960-6F94-9A4A-8EA7-762C23531B15}" srcOrd="0" destOrd="0" presId="urn:microsoft.com/office/officeart/2008/layout/LinedList"/>
    <dgm:cxn modelId="{6F121DE7-5F4E-FC48-B07A-3C949D239771}" type="presParOf" srcId="{BAEC37FE-0016-934E-BBF4-8DB3112826A5}" destId="{0B99182D-1F3D-894B-A549-D3A51BF62924}" srcOrd="0" destOrd="0" presId="urn:microsoft.com/office/officeart/2008/layout/LinedList"/>
    <dgm:cxn modelId="{41DA7D99-2A0C-4E40-9116-1B3486233978}" type="presParOf" srcId="{BAEC37FE-0016-934E-BBF4-8DB3112826A5}" destId="{C41E09DD-0D7D-074A-B6A9-D6457B42F86A}" srcOrd="1" destOrd="0" presId="urn:microsoft.com/office/officeart/2008/layout/LinedList"/>
    <dgm:cxn modelId="{6DEBF8F2-D97F-FB42-BA53-92582CACC964}" type="presParOf" srcId="{C41E09DD-0D7D-074A-B6A9-D6457B42F86A}" destId="{6771FFE0-C3EB-D545-A0DC-50371EE74C56}" srcOrd="0" destOrd="0" presId="urn:microsoft.com/office/officeart/2008/layout/LinedList"/>
    <dgm:cxn modelId="{288F7955-F4E2-F84C-BA68-B4F28AB0E07E}" type="presParOf" srcId="{C41E09DD-0D7D-074A-B6A9-D6457B42F86A}" destId="{CDAFBCD3-A3ED-E14B-B716-A28AD9804ED0}" srcOrd="1" destOrd="0" presId="urn:microsoft.com/office/officeart/2008/layout/LinedList"/>
    <dgm:cxn modelId="{35BAB235-D66D-E64F-8DF4-47745A85A27E}" type="presParOf" srcId="{BAEC37FE-0016-934E-BBF4-8DB3112826A5}" destId="{369B0EC5-60D7-A645-91F3-62DCFC0B5A2C}" srcOrd="2" destOrd="0" presId="urn:microsoft.com/office/officeart/2008/layout/LinedList"/>
    <dgm:cxn modelId="{52E4848A-4D49-134C-8A13-C8A21EBDEA5A}" type="presParOf" srcId="{BAEC37FE-0016-934E-BBF4-8DB3112826A5}" destId="{49961EAA-82CA-2B41-8820-D79BC029D11D}" srcOrd="3" destOrd="0" presId="urn:microsoft.com/office/officeart/2008/layout/LinedList"/>
    <dgm:cxn modelId="{F054F986-12AE-EA41-BB87-1E761E1D327B}" type="presParOf" srcId="{49961EAA-82CA-2B41-8820-D79BC029D11D}" destId="{A715D1A8-B358-EE45-9107-5E51D68DFA89}" srcOrd="0" destOrd="0" presId="urn:microsoft.com/office/officeart/2008/layout/LinedList"/>
    <dgm:cxn modelId="{304BFF4E-90C9-AB4B-A2B7-A543A0367455}" type="presParOf" srcId="{49961EAA-82CA-2B41-8820-D79BC029D11D}" destId="{7CB8E7A9-4904-0D44-A7C2-D6346F280FC2}" srcOrd="1" destOrd="0" presId="urn:microsoft.com/office/officeart/2008/layout/LinedList"/>
    <dgm:cxn modelId="{905F7AC1-41C7-174B-860F-2FAD536A5456}" type="presParOf" srcId="{BAEC37FE-0016-934E-BBF4-8DB3112826A5}" destId="{48B73057-E312-1742-946D-958ADB0CAA78}" srcOrd="4" destOrd="0" presId="urn:microsoft.com/office/officeart/2008/layout/LinedList"/>
    <dgm:cxn modelId="{26600E65-F39A-5944-97A5-30030A9A1213}" type="presParOf" srcId="{BAEC37FE-0016-934E-BBF4-8DB3112826A5}" destId="{3CB7B925-B344-1946-92FD-CE8699C476E5}" srcOrd="5" destOrd="0" presId="urn:microsoft.com/office/officeart/2008/layout/LinedList"/>
    <dgm:cxn modelId="{5A2F63D1-8B09-494E-BDBF-07D2E2E8D3B9}" type="presParOf" srcId="{3CB7B925-B344-1946-92FD-CE8699C476E5}" destId="{34A995AC-4363-AA46-8E5A-605C66DA2080}" srcOrd="0" destOrd="0" presId="urn:microsoft.com/office/officeart/2008/layout/LinedList"/>
    <dgm:cxn modelId="{6A446BE3-DB7F-AE47-A635-F049C308C12E}" type="presParOf" srcId="{3CB7B925-B344-1946-92FD-CE8699C476E5}" destId="{B4452AC6-7225-3944-883A-C9B263FC7239}" srcOrd="1" destOrd="0" presId="urn:microsoft.com/office/officeart/2008/layout/LinedList"/>
    <dgm:cxn modelId="{264294D3-A559-7242-8868-52F7D2510621}" type="presParOf" srcId="{BAEC37FE-0016-934E-BBF4-8DB3112826A5}" destId="{AFD34443-4623-C441-9409-A17CF3A46FA9}" srcOrd="6" destOrd="0" presId="urn:microsoft.com/office/officeart/2008/layout/LinedList"/>
    <dgm:cxn modelId="{DFF31747-EEA6-904D-B81D-FF175BBEDAAC}" type="presParOf" srcId="{BAEC37FE-0016-934E-BBF4-8DB3112826A5}" destId="{665519D0-76E0-A64C-AFD8-327225327005}" srcOrd="7" destOrd="0" presId="urn:microsoft.com/office/officeart/2008/layout/LinedList"/>
    <dgm:cxn modelId="{F9A330C1-722D-7242-80D1-F0776CCC12CD}" type="presParOf" srcId="{665519D0-76E0-A64C-AFD8-327225327005}" destId="{41B8C960-6F94-9A4A-8EA7-762C23531B15}" srcOrd="0" destOrd="0" presId="urn:microsoft.com/office/officeart/2008/layout/LinedList"/>
    <dgm:cxn modelId="{9938DEC1-1B45-1D4D-A17A-81C03A9FD605}" type="presParOf" srcId="{665519D0-76E0-A64C-AFD8-327225327005}" destId="{D3848021-2E0E-AE44-A7A6-C47FB45253F4}" srcOrd="1" destOrd="0" presId="urn:microsoft.com/office/officeart/2008/layout/LinedList"/>
    <dgm:cxn modelId="{49631800-D814-6E49-ABFC-3023E51FAA56}" type="presParOf" srcId="{BAEC37FE-0016-934E-BBF4-8DB3112826A5}" destId="{F205654D-2946-4C44-9583-67D567569920}" srcOrd="8" destOrd="0" presId="urn:microsoft.com/office/officeart/2008/layout/LinedList"/>
    <dgm:cxn modelId="{59B101E8-8688-5447-A2EE-948582C51800}" type="presParOf" srcId="{BAEC37FE-0016-934E-BBF4-8DB3112826A5}" destId="{F8A11ECF-B9D2-0B47-813A-F451B4CB852D}" srcOrd="9" destOrd="0" presId="urn:microsoft.com/office/officeart/2008/layout/LinedList"/>
    <dgm:cxn modelId="{36EBA764-49EA-3F4E-8E39-A34A65134256}" type="presParOf" srcId="{F8A11ECF-B9D2-0B47-813A-F451B4CB852D}" destId="{FE1AC657-6155-864D-80C7-82F5ED8358F1}" srcOrd="0" destOrd="0" presId="urn:microsoft.com/office/officeart/2008/layout/LinedList"/>
    <dgm:cxn modelId="{9E4AB49F-899D-6E41-B455-25D505754F6D}" type="presParOf" srcId="{F8A11ECF-B9D2-0B47-813A-F451B4CB852D}" destId="{3662B39F-F06E-7E44-A707-64D20309D6D9}" srcOrd="1" destOrd="0" presId="urn:microsoft.com/office/officeart/2008/layout/LinedList"/>
    <dgm:cxn modelId="{424E06CC-BBD9-FB47-AA65-CA6A5D934557}" type="presParOf" srcId="{BAEC37FE-0016-934E-BBF4-8DB3112826A5}" destId="{BE89E7FA-D5F1-DC41-9220-D23A44C6928A}" srcOrd="10" destOrd="0" presId="urn:microsoft.com/office/officeart/2008/layout/LinedList"/>
    <dgm:cxn modelId="{1C1ACDAF-ACF6-2B4A-8A61-70593E62D5CA}" type="presParOf" srcId="{BAEC37FE-0016-934E-BBF4-8DB3112826A5}" destId="{38600E7B-C2CC-224D-AC14-D8911E1F2637}" srcOrd="11" destOrd="0" presId="urn:microsoft.com/office/officeart/2008/layout/LinedList"/>
    <dgm:cxn modelId="{662004D5-BC3A-3C40-A216-546F34526141}" type="presParOf" srcId="{38600E7B-C2CC-224D-AC14-D8911E1F2637}" destId="{D6FA1EA5-8E7C-B649-8F78-BCB2AEE8DC24}" srcOrd="0" destOrd="0" presId="urn:microsoft.com/office/officeart/2008/layout/LinedList"/>
    <dgm:cxn modelId="{37AC2F0B-2586-FA44-8EE0-F9BD4C187F45}" type="presParOf" srcId="{38600E7B-C2CC-224D-AC14-D8911E1F2637}" destId="{2DE04325-B5C2-7045-A34A-5F7B794869C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B59727-0896-4358-BD17-8F56FF0539E4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E6DC731C-B1C6-4345-ACE7-75266B11A309}">
      <dgm:prSet/>
      <dgm:spPr/>
      <dgm:t>
        <a:bodyPr/>
        <a:lstStyle/>
        <a:p>
          <a:r>
            <a:rPr lang="fr-FR" dirty="0"/>
            <a:t>Les critères de diagnostic  associent au moins un  critère </a:t>
          </a:r>
          <a:r>
            <a:rPr lang="fr-FR" dirty="0" err="1"/>
            <a:t>phénotypique</a:t>
          </a:r>
          <a:r>
            <a:rPr lang="fr-FR" dirty="0"/>
            <a:t> et au moins un critère étiologique </a:t>
          </a:r>
          <a:endParaRPr lang="en-US" dirty="0"/>
        </a:p>
      </dgm:t>
    </dgm:pt>
    <dgm:pt modelId="{B5D54151-874D-4695-A9EC-47B5F0BEF978}" type="parTrans" cxnId="{B793EB55-860B-4D03-9746-CD31F2C7344A}">
      <dgm:prSet/>
      <dgm:spPr/>
      <dgm:t>
        <a:bodyPr/>
        <a:lstStyle/>
        <a:p>
          <a:endParaRPr lang="en-US"/>
        </a:p>
      </dgm:t>
    </dgm:pt>
    <dgm:pt modelId="{77BD99BD-E674-49DD-A7CD-EB4EAE8C4825}" type="sibTrans" cxnId="{B793EB55-860B-4D03-9746-CD31F2C7344A}">
      <dgm:prSet/>
      <dgm:spPr/>
      <dgm:t>
        <a:bodyPr/>
        <a:lstStyle/>
        <a:p>
          <a:endParaRPr lang="en-US"/>
        </a:p>
      </dgm:t>
    </dgm:pt>
    <dgm:pt modelId="{7D447094-9319-4C04-A370-2D5B426831F8}">
      <dgm:prSet/>
      <dgm:spPr/>
      <dgm:t>
        <a:bodyPr/>
        <a:lstStyle/>
        <a:p>
          <a:r>
            <a:rPr lang="en-US" dirty="0" err="1"/>
            <a:t>Critères</a:t>
          </a:r>
          <a:r>
            <a:rPr lang="en-US" baseline="0" dirty="0"/>
            <a:t> </a:t>
          </a:r>
          <a:r>
            <a:rPr lang="en-US" baseline="0" dirty="0" err="1"/>
            <a:t>phénotypiques</a:t>
          </a:r>
          <a:r>
            <a:rPr lang="en-US" baseline="0" dirty="0"/>
            <a:t> </a:t>
          </a:r>
          <a:endParaRPr lang="en-US" dirty="0"/>
        </a:p>
      </dgm:t>
    </dgm:pt>
    <dgm:pt modelId="{79DD4F0F-2C01-4362-98E5-AADC52D1AAE2}" type="parTrans" cxnId="{55645F96-95D8-4902-B2CF-FA2ADA746592}">
      <dgm:prSet/>
      <dgm:spPr/>
      <dgm:t>
        <a:bodyPr/>
        <a:lstStyle/>
        <a:p>
          <a:endParaRPr lang="en-US"/>
        </a:p>
      </dgm:t>
    </dgm:pt>
    <dgm:pt modelId="{2C1CD4A1-4E48-46FC-A69F-428ABEC45F7A}" type="sibTrans" cxnId="{55645F96-95D8-4902-B2CF-FA2ADA746592}">
      <dgm:prSet/>
      <dgm:spPr/>
      <dgm:t>
        <a:bodyPr/>
        <a:lstStyle/>
        <a:p>
          <a:endParaRPr lang="en-US"/>
        </a:p>
      </dgm:t>
    </dgm:pt>
    <dgm:pt modelId="{70B544D8-C588-4415-88B7-99CFAE8EEBE6}">
      <dgm:prSet/>
      <dgm:spPr/>
      <dgm:t>
        <a:bodyPr/>
        <a:lstStyle/>
        <a:p>
          <a:r>
            <a:rPr lang="fr-FR"/>
            <a:t>Perte de poids&gt;5% dans les 6 mois précédents ou &gt; 10 % au-delà des 6 mois précédents. </a:t>
          </a:r>
          <a:endParaRPr lang="en-US"/>
        </a:p>
      </dgm:t>
    </dgm:pt>
    <dgm:pt modelId="{49274772-BA4A-4F80-8395-F118182E0A4D}" type="parTrans" cxnId="{D654645D-C4E1-454C-BCC1-0BA19935640C}">
      <dgm:prSet/>
      <dgm:spPr/>
      <dgm:t>
        <a:bodyPr/>
        <a:lstStyle/>
        <a:p>
          <a:endParaRPr lang="en-US"/>
        </a:p>
      </dgm:t>
    </dgm:pt>
    <dgm:pt modelId="{611CF5BA-D22B-4449-B262-D77549101E31}" type="sibTrans" cxnId="{D654645D-C4E1-454C-BCC1-0BA19935640C}">
      <dgm:prSet/>
      <dgm:spPr/>
      <dgm:t>
        <a:bodyPr/>
        <a:lstStyle/>
        <a:p>
          <a:endParaRPr lang="en-US"/>
        </a:p>
      </dgm:t>
    </dgm:pt>
    <dgm:pt modelId="{27D7C0BF-6EA1-4D4C-AC64-62E0871C1D3C}">
      <dgm:prSet/>
      <dgm:spPr/>
      <dgm:t>
        <a:bodyPr/>
        <a:lstStyle/>
        <a:p>
          <a:r>
            <a:rPr lang="fr-FR" dirty="0"/>
            <a:t>IMC&lt;20 pour les moins de 70 ans et &lt; 22 pour les plus de 70 ans (respectivement 18,5 et 20 pour les Asiatiques). </a:t>
          </a:r>
          <a:endParaRPr lang="en-US" dirty="0"/>
        </a:p>
      </dgm:t>
    </dgm:pt>
    <dgm:pt modelId="{14D2F748-A4B4-4AFF-BF5F-521F8F7694C8}" type="parTrans" cxnId="{733E6BE2-0C93-43A4-A435-EEFB3B2A424C}">
      <dgm:prSet/>
      <dgm:spPr/>
      <dgm:t>
        <a:bodyPr/>
        <a:lstStyle/>
        <a:p>
          <a:endParaRPr lang="en-US"/>
        </a:p>
      </dgm:t>
    </dgm:pt>
    <dgm:pt modelId="{1F58B16F-D4A6-485C-BA7A-0F18F92CA258}" type="sibTrans" cxnId="{733E6BE2-0C93-43A4-A435-EEFB3B2A424C}">
      <dgm:prSet/>
      <dgm:spPr/>
      <dgm:t>
        <a:bodyPr/>
        <a:lstStyle/>
        <a:p>
          <a:endParaRPr lang="en-US"/>
        </a:p>
      </dgm:t>
    </dgm:pt>
    <dgm:pt modelId="{897A6C4D-936D-4CDE-B653-4B76155144DC}">
      <dgm:prSet/>
      <dgm:spPr/>
      <dgm:t>
        <a:bodyPr/>
        <a:lstStyle/>
        <a:p>
          <a:r>
            <a:rPr lang="fr-FR" b="1" dirty="0"/>
            <a:t>Sarcopénie confirmée</a:t>
          </a:r>
          <a:br>
            <a:rPr lang="fr-FR" dirty="0"/>
          </a:br>
          <a:endParaRPr lang="en-US" dirty="0"/>
        </a:p>
      </dgm:t>
    </dgm:pt>
    <dgm:pt modelId="{6FE73B26-D215-42A1-9B8D-F788AA4DAB53}" type="parTrans" cxnId="{04D36604-A301-41E1-82BC-314B86370F58}">
      <dgm:prSet/>
      <dgm:spPr/>
      <dgm:t>
        <a:bodyPr/>
        <a:lstStyle/>
        <a:p>
          <a:endParaRPr lang="en-US"/>
        </a:p>
      </dgm:t>
    </dgm:pt>
    <dgm:pt modelId="{A2E50816-8885-4D0C-8CF6-06A683ED6006}" type="sibTrans" cxnId="{04D36604-A301-41E1-82BC-314B86370F58}">
      <dgm:prSet/>
      <dgm:spPr/>
      <dgm:t>
        <a:bodyPr/>
        <a:lstStyle/>
        <a:p>
          <a:endParaRPr lang="en-US"/>
        </a:p>
      </dgm:t>
    </dgm:pt>
    <dgm:pt modelId="{4121E128-D22C-4EF3-880D-BD77AFE76F36}">
      <dgm:prSet/>
      <dgm:spPr/>
      <dgm:t>
        <a:bodyPr/>
        <a:lstStyle/>
        <a:p>
          <a:r>
            <a:rPr lang="en-US" dirty="0" err="1"/>
            <a:t>Critères</a:t>
          </a:r>
          <a:r>
            <a:rPr lang="en-US" baseline="0" dirty="0"/>
            <a:t> </a:t>
          </a:r>
          <a:r>
            <a:rPr lang="en-US" baseline="0" dirty="0" err="1"/>
            <a:t>étiologiques</a:t>
          </a:r>
          <a:r>
            <a:rPr lang="en-US" baseline="0" dirty="0"/>
            <a:t> </a:t>
          </a:r>
          <a:endParaRPr lang="en-US" dirty="0"/>
        </a:p>
      </dgm:t>
    </dgm:pt>
    <dgm:pt modelId="{369AA8DF-7DFF-4A76-B586-44D874CCAC28}" type="parTrans" cxnId="{B4FFC5A5-8885-49C8-AEA4-9CA6FADA0E1D}">
      <dgm:prSet/>
      <dgm:spPr/>
      <dgm:t>
        <a:bodyPr/>
        <a:lstStyle/>
        <a:p>
          <a:endParaRPr lang="en-US"/>
        </a:p>
      </dgm:t>
    </dgm:pt>
    <dgm:pt modelId="{68E5FE7D-A7D2-4284-B0EA-BFDBD637B5F5}" type="sibTrans" cxnId="{B4FFC5A5-8885-49C8-AEA4-9CA6FADA0E1D}">
      <dgm:prSet/>
      <dgm:spPr/>
      <dgm:t>
        <a:bodyPr/>
        <a:lstStyle/>
        <a:p>
          <a:endParaRPr lang="en-US"/>
        </a:p>
      </dgm:t>
    </dgm:pt>
    <dgm:pt modelId="{453D8852-C563-4E26-A265-E2B5CE0D254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/>
            <a:t>réduction de la prise alimentaire ≥ 50 % pendant plus d’1 semaine, ou toute réduction des apports pendant plus de 2 semaines par rapport à la consommation alimentaire habituelle,ou aux besoins protéino-énergétiques ;</a:t>
          </a:r>
          <a:endParaRPr lang="en-US"/>
        </a:p>
      </dgm:t>
    </dgm:pt>
    <dgm:pt modelId="{F6C3E80D-B46A-4600-B240-BBE7EC03C2A0}" type="parTrans" cxnId="{ABB37FA7-2D2E-4E65-ACAC-4F9181E08274}">
      <dgm:prSet/>
      <dgm:spPr/>
      <dgm:t>
        <a:bodyPr/>
        <a:lstStyle/>
        <a:p>
          <a:endParaRPr lang="en-US"/>
        </a:p>
      </dgm:t>
    </dgm:pt>
    <dgm:pt modelId="{226D57C9-6AA5-4CE2-8988-A34F7FE50BC2}" type="sibTrans" cxnId="{ABB37FA7-2D2E-4E65-ACAC-4F9181E08274}">
      <dgm:prSet/>
      <dgm:spPr/>
      <dgm:t>
        <a:bodyPr/>
        <a:lstStyle/>
        <a:p>
          <a:endParaRPr lang="en-US"/>
        </a:p>
      </dgm:t>
    </dgm:pt>
    <dgm:pt modelId="{55F51AC5-2450-4B43-BFEC-E1028F58D8D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/>
            <a:t>pathologie aiguë, </a:t>
          </a:r>
          <a:endParaRPr lang="en-US"/>
        </a:p>
      </dgm:t>
    </dgm:pt>
    <dgm:pt modelId="{72D7956A-F136-6F40-941B-E45A7EA1E749}" type="parTrans" cxnId="{2BAFAB24-2E92-3C40-BC90-23F064CE4D0E}">
      <dgm:prSet/>
      <dgm:spPr/>
      <dgm:t>
        <a:bodyPr/>
        <a:lstStyle/>
        <a:p>
          <a:endParaRPr lang="fr-FR"/>
        </a:p>
      </dgm:t>
    </dgm:pt>
    <dgm:pt modelId="{9973B213-0E72-AD48-8F42-DE757EBB5B94}" type="sibTrans" cxnId="{2BAFAB24-2E92-3C40-BC90-23F064CE4D0E}">
      <dgm:prSet/>
      <dgm:spPr/>
      <dgm:t>
        <a:bodyPr/>
        <a:lstStyle/>
        <a:p>
          <a:endParaRPr lang="en-US"/>
        </a:p>
      </dgm:t>
    </dgm:pt>
    <dgm:pt modelId="{A0461DDD-B14B-5B48-B9A0-D243FDF1209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dirty="0"/>
            <a:t>ou pathologie chronique, </a:t>
          </a:r>
          <a:endParaRPr lang="en-US" dirty="0"/>
        </a:p>
      </dgm:t>
    </dgm:pt>
    <dgm:pt modelId="{D6F36D16-B168-1343-A3F8-F479A8522C0A}" type="parTrans" cxnId="{A8903FD3-AEA9-2040-97C9-B819D449E9EE}">
      <dgm:prSet/>
      <dgm:spPr/>
      <dgm:t>
        <a:bodyPr/>
        <a:lstStyle/>
        <a:p>
          <a:endParaRPr lang="fr-FR"/>
        </a:p>
      </dgm:t>
    </dgm:pt>
    <dgm:pt modelId="{5BF19A45-C081-2B41-859F-209A82BBF88B}" type="sibTrans" cxnId="{A8903FD3-AEA9-2040-97C9-B819D449E9EE}">
      <dgm:prSet/>
      <dgm:spPr/>
      <dgm:t>
        <a:bodyPr/>
        <a:lstStyle/>
        <a:p>
          <a:endParaRPr lang="en-US"/>
        </a:p>
      </dgm:t>
    </dgm:pt>
    <dgm:pt modelId="{53B96111-F4A4-8C41-8199-06446C7DF2C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/>
            <a:t>ou pathologie maligne évolutive. </a:t>
          </a:r>
          <a:endParaRPr lang="en-US"/>
        </a:p>
      </dgm:t>
    </dgm:pt>
    <dgm:pt modelId="{3EE80A59-85E8-A147-A43E-489F9245C1A0}" type="parTrans" cxnId="{1AB4AC4D-A033-DA4E-BEA3-2530A12928D1}">
      <dgm:prSet/>
      <dgm:spPr/>
      <dgm:t>
        <a:bodyPr/>
        <a:lstStyle/>
        <a:p>
          <a:endParaRPr lang="fr-FR"/>
        </a:p>
      </dgm:t>
    </dgm:pt>
    <dgm:pt modelId="{F37C461B-E69C-E140-AC55-EE78411553E9}" type="sibTrans" cxnId="{1AB4AC4D-A033-DA4E-BEA3-2530A12928D1}">
      <dgm:prSet/>
      <dgm:spPr/>
      <dgm:t>
        <a:bodyPr/>
        <a:lstStyle/>
        <a:p>
          <a:endParaRPr lang="en-US"/>
        </a:p>
      </dgm:t>
    </dgm:pt>
    <dgm:pt modelId="{6F5E021C-448F-124D-AD3F-092D4D4FDF6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/>
            <a:t>absorption réduite (malabsorption/maldigestion) ; </a:t>
          </a:r>
          <a:endParaRPr lang="en-US"/>
        </a:p>
      </dgm:t>
    </dgm:pt>
    <dgm:pt modelId="{22EEF72B-6A99-324F-AB65-7C5AA91AD1EB}" type="parTrans" cxnId="{EA42D31D-5643-D846-844E-96F7F9189CF6}">
      <dgm:prSet/>
      <dgm:spPr/>
      <dgm:t>
        <a:bodyPr/>
        <a:lstStyle/>
        <a:p>
          <a:endParaRPr lang="fr-FR"/>
        </a:p>
      </dgm:t>
    </dgm:pt>
    <dgm:pt modelId="{82229975-2488-0845-8416-7B1510B3BE73}" type="sibTrans" cxnId="{EA42D31D-5643-D846-844E-96F7F9189CF6}">
      <dgm:prSet/>
      <dgm:spPr/>
      <dgm:t>
        <a:bodyPr/>
        <a:lstStyle/>
        <a:p>
          <a:endParaRPr lang="en-US"/>
        </a:p>
      </dgm:t>
    </dgm:pt>
    <dgm:pt modelId="{046963A8-50F7-7F41-9541-945BAE4FF37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/>
            <a:t>situation pathologique (avec ou sans syndrome inflammatoire) :</a:t>
          </a:r>
          <a:endParaRPr lang="en-US"/>
        </a:p>
      </dgm:t>
    </dgm:pt>
    <dgm:pt modelId="{483CB202-280B-004D-8FA2-D7231C40834C}" type="parTrans" cxnId="{2C686F99-4955-334E-9374-5AEB40174453}">
      <dgm:prSet/>
      <dgm:spPr/>
      <dgm:t>
        <a:bodyPr/>
        <a:lstStyle/>
        <a:p>
          <a:endParaRPr lang="fr-FR"/>
        </a:p>
      </dgm:t>
    </dgm:pt>
    <dgm:pt modelId="{EEAE27ED-1B6C-8341-A0D5-B27BE55E51D7}" type="sibTrans" cxnId="{2C686F99-4955-334E-9374-5AEB40174453}">
      <dgm:prSet/>
      <dgm:spPr/>
      <dgm:t>
        <a:bodyPr/>
        <a:lstStyle/>
        <a:p>
          <a:endParaRPr lang="fr-FR"/>
        </a:p>
      </dgm:t>
    </dgm:pt>
    <dgm:pt modelId="{340A522F-A878-764E-A1D0-CDAEAE65B75D}" type="pres">
      <dgm:prSet presAssocID="{8BB59727-0896-4358-BD17-8F56FF0539E4}" presName="linear" presStyleCnt="0">
        <dgm:presLayoutVars>
          <dgm:animLvl val="lvl"/>
          <dgm:resizeHandles val="exact"/>
        </dgm:presLayoutVars>
      </dgm:prSet>
      <dgm:spPr/>
    </dgm:pt>
    <dgm:pt modelId="{482A80EB-FD5B-344E-A649-2B2D553534BC}" type="pres">
      <dgm:prSet presAssocID="{E6DC731C-B1C6-4345-ACE7-75266B11A30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C2159F2-727E-4F41-AC4F-6E1EC1E01C57}" type="pres">
      <dgm:prSet presAssocID="{77BD99BD-E674-49DD-A7CD-EB4EAE8C4825}" presName="spacer" presStyleCnt="0"/>
      <dgm:spPr/>
    </dgm:pt>
    <dgm:pt modelId="{8A63CBCA-F4F9-C646-A928-FA0CA20E781D}" type="pres">
      <dgm:prSet presAssocID="{7D447094-9319-4C04-A370-2D5B426831F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D1DDBD0-4AE3-A24D-A454-5924D6B39E13}" type="pres">
      <dgm:prSet presAssocID="{7D447094-9319-4C04-A370-2D5B426831F8}" presName="childText" presStyleLbl="revTx" presStyleIdx="0" presStyleCnt="2">
        <dgm:presLayoutVars>
          <dgm:bulletEnabled val="1"/>
        </dgm:presLayoutVars>
      </dgm:prSet>
      <dgm:spPr/>
    </dgm:pt>
    <dgm:pt modelId="{7CE4E1C3-B771-4F4A-82EE-6986F0CBFB91}" type="pres">
      <dgm:prSet presAssocID="{4121E128-D22C-4EF3-880D-BD77AFE76F3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0C35F06-F0B6-3A4E-8E27-2EF209DF65F2}" type="pres">
      <dgm:prSet presAssocID="{4121E128-D22C-4EF3-880D-BD77AFE76F3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4D36604-A301-41E1-82BC-314B86370F58}" srcId="{7D447094-9319-4C04-A370-2D5B426831F8}" destId="{897A6C4D-936D-4CDE-B653-4B76155144DC}" srcOrd="2" destOrd="0" parTransId="{6FE73B26-D215-42A1-9B8D-F788AA4DAB53}" sibTransId="{A2E50816-8885-4D0C-8CF6-06A683ED6006}"/>
    <dgm:cxn modelId="{7BC06A0C-7432-4341-A09D-0B4CF301D35B}" type="presOf" srcId="{4121E128-D22C-4EF3-880D-BD77AFE76F36}" destId="{7CE4E1C3-B771-4F4A-82EE-6986F0CBFB91}" srcOrd="0" destOrd="0" presId="urn:microsoft.com/office/officeart/2005/8/layout/vList2"/>
    <dgm:cxn modelId="{8FBFFA0D-B007-E149-98E3-84C80275C52C}" type="presOf" srcId="{6F5E021C-448F-124D-AD3F-092D4D4FDF6B}" destId="{90C35F06-F0B6-3A4E-8E27-2EF209DF65F2}" srcOrd="0" destOrd="1" presId="urn:microsoft.com/office/officeart/2005/8/layout/vList2"/>
    <dgm:cxn modelId="{EA42D31D-5643-D846-844E-96F7F9189CF6}" srcId="{4121E128-D22C-4EF3-880D-BD77AFE76F36}" destId="{6F5E021C-448F-124D-AD3F-092D4D4FDF6B}" srcOrd="1" destOrd="0" parTransId="{22EEF72B-6A99-324F-AB65-7C5AA91AD1EB}" sibTransId="{82229975-2488-0845-8416-7B1510B3BE73}"/>
    <dgm:cxn modelId="{2BAFAB24-2E92-3C40-BC90-23F064CE4D0E}" srcId="{046963A8-50F7-7F41-9541-945BAE4FF37D}" destId="{55F51AC5-2450-4B43-BFEC-E1028F58D8DD}" srcOrd="0" destOrd="0" parTransId="{72D7956A-F136-6F40-941B-E45A7EA1E749}" sibTransId="{9973B213-0E72-AD48-8F42-DE757EBB5B94}"/>
    <dgm:cxn modelId="{1FD16234-03BF-494B-85F9-55FEC9D880C1}" type="presOf" srcId="{8BB59727-0896-4358-BD17-8F56FF0539E4}" destId="{340A522F-A878-764E-A1D0-CDAEAE65B75D}" srcOrd="0" destOrd="0" presId="urn:microsoft.com/office/officeart/2005/8/layout/vList2"/>
    <dgm:cxn modelId="{8312D738-68A7-0140-8606-FA646C1305B6}" type="presOf" srcId="{7D447094-9319-4C04-A370-2D5B426831F8}" destId="{8A63CBCA-F4F9-C646-A928-FA0CA20E781D}" srcOrd="0" destOrd="0" presId="urn:microsoft.com/office/officeart/2005/8/layout/vList2"/>
    <dgm:cxn modelId="{569DA94C-80A2-7743-B66B-08AADCBB68F5}" type="presOf" srcId="{55F51AC5-2450-4B43-BFEC-E1028F58D8DD}" destId="{90C35F06-F0B6-3A4E-8E27-2EF209DF65F2}" srcOrd="0" destOrd="3" presId="urn:microsoft.com/office/officeart/2005/8/layout/vList2"/>
    <dgm:cxn modelId="{1AB4AC4D-A033-DA4E-BEA3-2530A12928D1}" srcId="{046963A8-50F7-7F41-9541-945BAE4FF37D}" destId="{53B96111-F4A4-8C41-8199-06446C7DF2C7}" srcOrd="2" destOrd="0" parTransId="{3EE80A59-85E8-A147-A43E-489F9245C1A0}" sibTransId="{F37C461B-E69C-E140-AC55-EE78411553E9}"/>
    <dgm:cxn modelId="{B793EB55-860B-4D03-9746-CD31F2C7344A}" srcId="{8BB59727-0896-4358-BD17-8F56FF0539E4}" destId="{E6DC731C-B1C6-4345-ACE7-75266B11A309}" srcOrd="0" destOrd="0" parTransId="{B5D54151-874D-4695-A9EC-47B5F0BEF978}" sibTransId="{77BD99BD-E674-49DD-A7CD-EB4EAE8C4825}"/>
    <dgm:cxn modelId="{D654645D-C4E1-454C-BCC1-0BA19935640C}" srcId="{7D447094-9319-4C04-A370-2D5B426831F8}" destId="{70B544D8-C588-4415-88B7-99CFAE8EEBE6}" srcOrd="0" destOrd="0" parTransId="{49274772-BA4A-4F80-8395-F118182E0A4D}" sibTransId="{611CF5BA-D22B-4449-B262-D77549101E31}"/>
    <dgm:cxn modelId="{8BFBD570-8FD5-D545-9FEC-2BB4091688B2}" type="presOf" srcId="{A0461DDD-B14B-5B48-B9A0-D243FDF12096}" destId="{90C35F06-F0B6-3A4E-8E27-2EF209DF65F2}" srcOrd="0" destOrd="4" presId="urn:microsoft.com/office/officeart/2005/8/layout/vList2"/>
    <dgm:cxn modelId="{44AAFD7D-232C-5348-BFF2-E920E388D436}" type="presOf" srcId="{53B96111-F4A4-8C41-8199-06446C7DF2C7}" destId="{90C35F06-F0B6-3A4E-8E27-2EF209DF65F2}" srcOrd="0" destOrd="5" presId="urn:microsoft.com/office/officeart/2005/8/layout/vList2"/>
    <dgm:cxn modelId="{3E206F89-D305-464B-9EEC-4564AA739BBE}" type="presOf" srcId="{046963A8-50F7-7F41-9541-945BAE4FF37D}" destId="{90C35F06-F0B6-3A4E-8E27-2EF209DF65F2}" srcOrd="0" destOrd="2" presId="urn:microsoft.com/office/officeart/2005/8/layout/vList2"/>
    <dgm:cxn modelId="{FF20AC8B-514C-FC45-927B-DCB56A790812}" type="presOf" srcId="{453D8852-C563-4E26-A265-E2B5CE0D254E}" destId="{90C35F06-F0B6-3A4E-8E27-2EF209DF65F2}" srcOrd="0" destOrd="0" presId="urn:microsoft.com/office/officeart/2005/8/layout/vList2"/>
    <dgm:cxn modelId="{55645F96-95D8-4902-B2CF-FA2ADA746592}" srcId="{8BB59727-0896-4358-BD17-8F56FF0539E4}" destId="{7D447094-9319-4C04-A370-2D5B426831F8}" srcOrd="1" destOrd="0" parTransId="{79DD4F0F-2C01-4362-98E5-AADC52D1AAE2}" sibTransId="{2C1CD4A1-4E48-46FC-A69F-428ABEC45F7A}"/>
    <dgm:cxn modelId="{2C686F99-4955-334E-9374-5AEB40174453}" srcId="{4121E128-D22C-4EF3-880D-BD77AFE76F36}" destId="{046963A8-50F7-7F41-9541-945BAE4FF37D}" srcOrd="2" destOrd="0" parTransId="{483CB202-280B-004D-8FA2-D7231C40834C}" sibTransId="{EEAE27ED-1B6C-8341-A0D5-B27BE55E51D7}"/>
    <dgm:cxn modelId="{B4FFC5A5-8885-49C8-AEA4-9CA6FADA0E1D}" srcId="{8BB59727-0896-4358-BD17-8F56FF0539E4}" destId="{4121E128-D22C-4EF3-880D-BD77AFE76F36}" srcOrd="2" destOrd="0" parTransId="{369AA8DF-7DFF-4A76-B586-44D874CCAC28}" sibTransId="{68E5FE7D-A7D2-4284-B0EA-BFDBD637B5F5}"/>
    <dgm:cxn modelId="{ABB37FA7-2D2E-4E65-ACAC-4F9181E08274}" srcId="{4121E128-D22C-4EF3-880D-BD77AFE76F36}" destId="{453D8852-C563-4E26-A265-E2B5CE0D254E}" srcOrd="0" destOrd="0" parTransId="{F6C3E80D-B46A-4600-B240-BBE7EC03C2A0}" sibTransId="{226D57C9-6AA5-4CE2-8988-A34F7FE50BC2}"/>
    <dgm:cxn modelId="{13944BB0-E884-AA43-A9CB-6B41A96A0728}" type="presOf" srcId="{E6DC731C-B1C6-4345-ACE7-75266B11A309}" destId="{482A80EB-FD5B-344E-A649-2B2D553534BC}" srcOrd="0" destOrd="0" presId="urn:microsoft.com/office/officeart/2005/8/layout/vList2"/>
    <dgm:cxn modelId="{476E0EB5-1E0F-E94F-8294-B04F45CED3EB}" type="presOf" srcId="{70B544D8-C588-4415-88B7-99CFAE8EEBE6}" destId="{0D1DDBD0-4AE3-A24D-A454-5924D6B39E13}" srcOrd="0" destOrd="0" presId="urn:microsoft.com/office/officeart/2005/8/layout/vList2"/>
    <dgm:cxn modelId="{A8903FD3-AEA9-2040-97C9-B819D449E9EE}" srcId="{046963A8-50F7-7F41-9541-945BAE4FF37D}" destId="{A0461DDD-B14B-5B48-B9A0-D243FDF12096}" srcOrd="1" destOrd="0" parTransId="{D6F36D16-B168-1343-A3F8-F479A8522C0A}" sibTransId="{5BF19A45-C081-2B41-859F-209A82BBF88B}"/>
    <dgm:cxn modelId="{733E6BE2-0C93-43A4-A435-EEFB3B2A424C}" srcId="{7D447094-9319-4C04-A370-2D5B426831F8}" destId="{27D7C0BF-6EA1-4D4C-AC64-62E0871C1D3C}" srcOrd="1" destOrd="0" parTransId="{14D2F748-A4B4-4AFF-BF5F-521F8F7694C8}" sibTransId="{1F58B16F-D4A6-485C-BA7A-0F18F92CA258}"/>
    <dgm:cxn modelId="{D291D3E6-69E8-9A48-AE92-51BD18C09F58}" type="presOf" srcId="{897A6C4D-936D-4CDE-B653-4B76155144DC}" destId="{0D1DDBD0-4AE3-A24D-A454-5924D6B39E13}" srcOrd="0" destOrd="2" presId="urn:microsoft.com/office/officeart/2005/8/layout/vList2"/>
    <dgm:cxn modelId="{64D881ED-B21C-CF4D-9F70-7C6E29D21940}" type="presOf" srcId="{27D7C0BF-6EA1-4D4C-AC64-62E0871C1D3C}" destId="{0D1DDBD0-4AE3-A24D-A454-5924D6B39E13}" srcOrd="0" destOrd="1" presId="urn:microsoft.com/office/officeart/2005/8/layout/vList2"/>
    <dgm:cxn modelId="{39A8ABAA-322A-E542-9EDE-0C4C90DFA001}" type="presParOf" srcId="{340A522F-A878-764E-A1D0-CDAEAE65B75D}" destId="{482A80EB-FD5B-344E-A649-2B2D553534BC}" srcOrd="0" destOrd="0" presId="urn:microsoft.com/office/officeart/2005/8/layout/vList2"/>
    <dgm:cxn modelId="{A39B611F-7DF4-3945-A00E-164B510F44DC}" type="presParOf" srcId="{340A522F-A878-764E-A1D0-CDAEAE65B75D}" destId="{BC2159F2-727E-4F41-AC4F-6E1EC1E01C57}" srcOrd="1" destOrd="0" presId="urn:microsoft.com/office/officeart/2005/8/layout/vList2"/>
    <dgm:cxn modelId="{8ABF97B6-B4FA-3E4F-BD4C-1C8CB18C74C0}" type="presParOf" srcId="{340A522F-A878-764E-A1D0-CDAEAE65B75D}" destId="{8A63CBCA-F4F9-C646-A928-FA0CA20E781D}" srcOrd="2" destOrd="0" presId="urn:microsoft.com/office/officeart/2005/8/layout/vList2"/>
    <dgm:cxn modelId="{62D4ADBB-E09F-3D49-8B3B-0E31383B20FA}" type="presParOf" srcId="{340A522F-A878-764E-A1D0-CDAEAE65B75D}" destId="{0D1DDBD0-4AE3-A24D-A454-5924D6B39E13}" srcOrd="3" destOrd="0" presId="urn:microsoft.com/office/officeart/2005/8/layout/vList2"/>
    <dgm:cxn modelId="{1EEF974A-EB5A-A54B-AFD6-19703644F000}" type="presParOf" srcId="{340A522F-A878-764E-A1D0-CDAEAE65B75D}" destId="{7CE4E1C3-B771-4F4A-82EE-6986F0CBFB91}" srcOrd="4" destOrd="0" presId="urn:microsoft.com/office/officeart/2005/8/layout/vList2"/>
    <dgm:cxn modelId="{2299AAA0-A166-8143-9363-0947ACBAF97E}" type="presParOf" srcId="{340A522F-A878-764E-A1D0-CDAEAE65B75D}" destId="{90C35F06-F0B6-3A4E-8E27-2EF209DF65F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47E1DB-73CB-4E61-A189-A2D32519BDBB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9CA6B20-61A1-43F4-89A6-2ADC8D6C6B7B}">
      <dgm:prSet/>
      <dgm:spPr/>
      <dgm:t>
        <a:bodyPr/>
        <a:lstStyle/>
        <a:p>
          <a:r>
            <a:rPr lang="en-US" dirty="0" err="1"/>
            <a:t>Dénutrition</a:t>
          </a:r>
          <a:r>
            <a:rPr lang="en-US" baseline="0" dirty="0"/>
            <a:t> </a:t>
          </a:r>
          <a:r>
            <a:rPr lang="en-US" baseline="0" dirty="0" err="1"/>
            <a:t>modérée</a:t>
          </a:r>
          <a:r>
            <a:rPr lang="en-US" baseline="0" dirty="0"/>
            <a:t> </a:t>
          </a:r>
          <a:endParaRPr lang="en-US" dirty="0"/>
        </a:p>
      </dgm:t>
    </dgm:pt>
    <dgm:pt modelId="{EA1B8F85-C662-4E7C-8136-112A9C8C4609}" type="parTrans" cxnId="{C5678BF4-E320-4CED-97EC-ED9806B42B08}">
      <dgm:prSet/>
      <dgm:spPr/>
      <dgm:t>
        <a:bodyPr/>
        <a:lstStyle/>
        <a:p>
          <a:endParaRPr lang="en-US"/>
        </a:p>
      </dgm:t>
    </dgm:pt>
    <dgm:pt modelId="{C666AF81-F655-4CA4-810D-005E48E4628F}" type="sibTrans" cxnId="{C5678BF4-E320-4CED-97EC-ED9806B42B08}">
      <dgm:prSet/>
      <dgm:spPr/>
      <dgm:t>
        <a:bodyPr/>
        <a:lstStyle/>
        <a:p>
          <a:endParaRPr lang="en-US"/>
        </a:p>
      </dgm:t>
    </dgm:pt>
    <dgm:pt modelId="{1DDDF89B-050A-440B-90F1-2F4803920DAB}">
      <dgm:prSet/>
      <dgm:spPr/>
      <dgm:t>
        <a:bodyPr/>
        <a:lstStyle/>
        <a:p>
          <a:endParaRPr lang="en-US" dirty="0"/>
        </a:p>
      </dgm:t>
    </dgm:pt>
    <dgm:pt modelId="{77FA1256-F12F-45BE-8154-C558E8D75A26}" type="parTrans" cxnId="{3E2EA1E8-5E36-41F2-AB8A-F1FFE80BB991}">
      <dgm:prSet/>
      <dgm:spPr/>
      <dgm:t>
        <a:bodyPr/>
        <a:lstStyle/>
        <a:p>
          <a:endParaRPr lang="en-US"/>
        </a:p>
      </dgm:t>
    </dgm:pt>
    <dgm:pt modelId="{8ECF3127-7437-479E-8A9E-7AF52B5E2D9F}" type="sibTrans" cxnId="{3E2EA1E8-5E36-41F2-AB8A-F1FFE80BB991}">
      <dgm:prSet/>
      <dgm:spPr/>
      <dgm:t>
        <a:bodyPr/>
        <a:lstStyle/>
        <a:p>
          <a:endParaRPr lang="en-US"/>
        </a:p>
      </dgm:t>
    </dgm:pt>
    <dgm:pt modelId="{6C70FE0D-35F8-4648-B251-2053D41A02AD}">
      <dgm:prSet/>
      <dgm:spPr/>
      <dgm:t>
        <a:bodyPr/>
        <a:lstStyle/>
        <a:p>
          <a:r>
            <a:rPr lang="fr-FR" dirty="0"/>
            <a:t>Perte de poids</a:t>
          </a:r>
          <a:endParaRPr lang="en-US" dirty="0"/>
        </a:p>
      </dgm:t>
    </dgm:pt>
    <dgm:pt modelId="{CFFDE5EC-6C7B-4A43-8344-CE307F541FC4}" type="parTrans" cxnId="{D637440F-54B4-4191-A60B-0DDBBCA192C6}">
      <dgm:prSet/>
      <dgm:spPr/>
      <dgm:t>
        <a:bodyPr/>
        <a:lstStyle/>
        <a:p>
          <a:endParaRPr lang="en-US"/>
        </a:p>
      </dgm:t>
    </dgm:pt>
    <dgm:pt modelId="{8BD5F313-2CA2-405E-87D8-0B2F3F52019F}" type="sibTrans" cxnId="{D637440F-54B4-4191-A60B-0DDBBCA192C6}">
      <dgm:prSet/>
      <dgm:spPr/>
      <dgm:t>
        <a:bodyPr/>
        <a:lstStyle/>
        <a:p>
          <a:endParaRPr lang="en-US"/>
        </a:p>
      </dgm:t>
    </dgm:pt>
    <dgm:pt modelId="{819F5082-91CE-4F95-931C-09ADE0D4AFCB}">
      <dgm:prSet/>
      <dgm:spPr/>
      <dgm:t>
        <a:bodyPr/>
        <a:lstStyle/>
        <a:p>
          <a:r>
            <a:rPr lang="en-US" dirty="0" err="1"/>
            <a:t>Dénutrition</a:t>
          </a:r>
          <a:r>
            <a:rPr lang="en-US" baseline="0" dirty="0"/>
            <a:t> </a:t>
          </a:r>
          <a:r>
            <a:rPr lang="en-US" baseline="0" dirty="0" err="1"/>
            <a:t>sévère</a:t>
          </a:r>
          <a:r>
            <a:rPr lang="en-US" baseline="0" dirty="0"/>
            <a:t> </a:t>
          </a:r>
          <a:endParaRPr lang="en-US" dirty="0"/>
        </a:p>
      </dgm:t>
    </dgm:pt>
    <dgm:pt modelId="{38E51C8B-3125-4064-8BF6-C2360C37174E}" type="parTrans" cxnId="{67D1B5FC-C8F4-4DBD-9BC0-AB6E4AEC9835}">
      <dgm:prSet/>
      <dgm:spPr/>
      <dgm:t>
        <a:bodyPr/>
        <a:lstStyle/>
        <a:p>
          <a:endParaRPr lang="en-US"/>
        </a:p>
      </dgm:t>
    </dgm:pt>
    <dgm:pt modelId="{CF398C73-F31D-48A8-91E0-E6A940C39438}" type="sibTrans" cxnId="{67D1B5FC-C8F4-4DBD-9BC0-AB6E4AEC9835}">
      <dgm:prSet/>
      <dgm:spPr/>
      <dgm:t>
        <a:bodyPr/>
        <a:lstStyle/>
        <a:p>
          <a:endParaRPr lang="en-US"/>
        </a:p>
      </dgm:t>
    </dgm:pt>
    <dgm:pt modelId="{B1756EFF-5426-45AD-803A-9B319E31AF72}">
      <dgm:prSet/>
      <dgm:spPr/>
      <dgm:t>
        <a:bodyPr/>
        <a:lstStyle/>
        <a:p>
          <a:endParaRPr lang="en-US" dirty="0"/>
        </a:p>
      </dgm:t>
    </dgm:pt>
    <dgm:pt modelId="{F4624D8F-764C-4763-909E-7C561AF60ADD}" type="parTrans" cxnId="{08C2385D-7A97-4600-B2F9-50D82279C56A}">
      <dgm:prSet/>
      <dgm:spPr/>
      <dgm:t>
        <a:bodyPr/>
        <a:lstStyle/>
        <a:p>
          <a:endParaRPr lang="en-US"/>
        </a:p>
      </dgm:t>
    </dgm:pt>
    <dgm:pt modelId="{FF741F86-9908-4680-8E47-794901671635}" type="sibTrans" cxnId="{08C2385D-7A97-4600-B2F9-50D82279C56A}">
      <dgm:prSet/>
      <dgm:spPr/>
      <dgm:t>
        <a:bodyPr/>
        <a:lstStyle/>
        <a:p>
          <a:endParaRPr lang="en-US"/>
        </a:p>
      </dgm:t>
    </dgm:pt>
    <dgm:pt modelId="{51856F39-EE45-48CE-8960-2D3F5BCDAEED}">
      <dgm:prSet/>
      <dgm:spPr/>
      <dgm:t>
        <a:bodyPr/>
        <a:lstStyle/>
        <a:p>
          <a:r>
            <a:rPr lang="fr-FR" dirty="0"/>
            <a:t>IMC &lt; 20</a:t>
          </a:r>
          <a:br>
            <a:rPr lang="fr-FR" dirty="0"/>
          </a:br>
          <a:r>
            <a:rPr lang="fr-FR" dirty="0"/>
            <a:t> </a:t>
          </a:r>
          <a:endParaRPr lang="en-US" dirty="0"/>
        </a:p>
      </dgm:t>
    </dgm:pt>
    <dgm:pt modelId="{507E7840-1CCB-4943-A634-1363FB1DEBFA}" type="parTrans" cxnId="{43683978-C5D1-4543-9C45-0CDFC75DCEE6}">
      <dgm:prSet/>
      <dgm:spPr/>
      <dgm:t>
        <a:bodyPr/>
        <a:lstStyle/>
        <a:p>
          <a:endParaRPr lang="en-US"/>
        </a:p>
      </dgm:t>
    </dgm:pt>
    <dgm:pt modelId="{DBB652DC-466A-460A-993C-A7AB3DA821E8}" type="sibTrans" cxnId="{43683978-C5D1-4543-9C45-0CDFC75DCEE6}">
      <dgm:prSet/>
      <dgm:spPr/>
      <dgm:t>
        <a:bodyPr/>
        <a:lstStyle/>
        <a:p>
          <a:endParaRPr lang="en-US"/>
        </a:p>
      </dgm:t>
    </dgm:pt>
    <dgm:pt modelId="{6E7A82A0-96C6-5B4E-9F0D-14B8CE28822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dirty="0"/>
            <a:t>perte de poids : </a:t>
          </a:r>
        </a:p>
      </dgm:t>
    </dgm:pt>
    <dgm:pt modelId="{48C5C1EC-9FAC-B44C-B557-A7625A702DD8}" type="parTrans" cxnId="{34BC9E3C-AAE9-8346-B478-C5ACDF528DF4}">
      <dgm:prSet/>
      <dgm:spPr/>
      <dgm:t>
        <a:bodyPr/>
        <a:lstStyle/>
        <a:p>
          <a:endParaRPr lang="fr-FR"/>
        </a:p>
      </dgm:t>
    </dgm:pt>
    <dgm:pt modelId="{C266046A-6711-A84C-AEEF-F76204C2A319}" type="sibTrans" cxnId="{34BC9E3C-AAE9-8346-B478-C5ACDF528DF4}">
      <dgm:prSet/>
      <dgm:spPr/>
      <dgm:t>
        <a:bodyPr/>
        <a:lstStyle/>
        <a:p>
          <a:endParaRPr lang="fr-FR"/>
        </a:p>
      </dgm:t>
    </dgm:pt>
    <dgm:pt modelId="{CEE06AAE-5E71-4A4A-8AA6-87AA908EF54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dirty="0"/>
            <a:t>≥10% en 1mois, </a:t>
          </a:r>
        </a:p>
      </dgm:t>
    </dgm:pt>
    <dgm:pt modelId="{5CCE3404-5B30-8943-9EDB-9BE2B71AB38F}" type="parTrans" cxnId="{22137198-AACA-BE40-8BFF-C62594068924}">
      <dgm:prSet/>
      <dgm:spPr/>
      <dgm:t>
        <a:bodyPr/>
        <a:lstStyle/>
        <a:p>
          <a:endParaRPr lang="fr-FR"/>
        </a:p>
      </dgm:t>
    </dgm:pt>
    <dgm:pt modelId="{E3233C94-3372-084C-8EBF-052F12432E37}" type="sibTrans" cxnId="{22137198-AACA-BE40-8BFF-C62594068924}">
      <dgm:prSet/>
      <dgm:spPr/>
      <dgm:t>
        <a:bodyPr/>
        <a:lstStyle/>
        <a:p>
          <a:endParaRPr lang="fr-FR"/>
        </a:p>
      </dgm:t>
    </dgm:pt>
    <dgm:pt modelId="{31CC3C82-450A-7043-920A-1EE26F91B64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dirty="0"/>
            <a:t>ou≥15% en  6 mois, </a:t>
          </a:r>
        </a:p>
      </dgm:t>
    </dgm:pt>
    <dgm:pt modelId="{76A5F39D-4B81-074B-8135-4EB915F4D39E}" type="parTrans" cxnId="{B3573B84-D313-054C-9B0C-D192A3F78C42}">
      <dgm:prSet/>
      <dgm:spPr/>
      <dgm:t>
        <a:bodyPr/>
        <a:lstStyle/>
        <a:p>
          <a:endParaRPr lang="fr-FR"/>
        </a:p>
      </dgm:t>
    </dgm:pt>
    <dgm:pt modelId="{CFA8554C-48A0-9440-A185-1FD5C9776E5C}" type="sibTrans" cxnId="{B3573B84-D313-054C-9B0C-D192A3F78C42}">
      <dgm:prSet/>
      <dgm:spPr/>
      <dgm:t>
        <a:bodyPr/>
        <a:lstStyle/>
        <a:p>
          <a:endParaRPr lang="fr-FR"/>
        </a:p>
      </dgm:t>
    </dgm:pt>
    <dgm:pt modelId="{FDA40A21-02EA-C34B-9CE9-A448AC27DAC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dirty="0"/>
            <a:t>ou ≥ 15 % par rapport au poids habituel avant le </a:t>
          </a:r>
          <a:r>
            <a:rPr lang="fr-FR" dirty="0" err="1"/>
            <a:t>début</a:t>
          </a:r>
          <a:r>
            <a:rPr lang="fr-FR" dirty="0"/>
            <a:t> de la maladie </a:t>
          </a:r>
          <a:br>
            <a:rPr lang="fr-FR" dirty="0"/>
          </a:br>
          <a:endParaRPr lang="fr-FR" dirty="0"/>
        </a:p>
      </dgm:t>
    </dgm:pt>
    <dgm:pt modelId="{0FF4BB74-F37D-D943-B3C9-7D2213B9417B}" type="parTrans" cxnId="{E12F6B62-86EE-A942-B4A7-CE08E98CF0B0}">
      <dgm:prSet/>
      <dgm:spPr/>
      <dgm:t>
        <a:bodyPr/>
        <a:lstStyle/>
        <a:p>
          <a:endParaRPr lang="fr-FR"/>
        </a:p>
      </dgm:t>
    </dgm:pt>
    <dgm:pt modelId="{F6A6BD5C-E5DB-8047-AE44-DEAE82D3CF40}" type="sibTrans" cxnId="{E12F6B62-86EE-A942-B4A7-CE08E98CF0B0}">
      <dgm:prSet/>
      <dgm:spPr/>
      <dgm:t>
        <a:bodyPr/>
        <a:lstStyle/>
        <a:p>
          <a:endParaRPr lang="fr-FR"/>
        </a:p>
      </dgm:t>
    </dgm:pt>
    <dgm:pt modelId="{77475B97-1918-8846-B1CE-2D8EE414CE0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dirty="0" err="1"/>
            <a:t>albuminémie</a:t>
          </a:r>
          <a:r>
            <a:rPr lang="fr-FR" dirty="0"/>
            <a:t> &lt; 30 g/L</a:t>
          </a:r>
        </a:p>
      </dgm:t>
    </dgm:pt>
    <dgm:pt modelId="{FA147C73-CF59-C44F-9B2F-1CBC4643CB43}" type="parTrans" cxnId="{22D09FEB-B766-8941-BE36-A2D2831E5EFB}">
      <dgm:prSet/>
      <dgm:spPr/>
      <dgm:t>
        <a:bodyPr/>
        <a:lstStyle/>
        <a:p>
          <a:endParaRPr lang="fr-FR"/>
        </a:p>
      </dgm:t>
    </dgm:pt>
    <dgm:pt modelId="{17299A8D-E8D9-7D41-BAE7-EA8DAB96BA04}" type="sibTrans" cxnId="{22D09FEB-B766-8941-BE36-A2D2831E5EFB}">
      <dgm:prSet/>
      <dgm:spPr/>
      <dgm:t>
        <a:bodyPr/>
        <a:lstStyle/>
        <a:p>
          <a:endParaRPr lang="fr-FR"/>
        </a:p>
      </dgm:t>
    </dgm:pt>
    <dgm:pt modelId="{34071D74-763F-CA4B-8266-D910FC3B719D}">
      <dgm:prSet/>
      <dgm:spPr/>
      <dgm:t>
        <a:bodyPr/>
        <a:lstStyle/>
        <a:p>
          <a:r>
            <a:rPr lang="fr-FR" dirty="0"/>
            <a:t>20 &lt;IMC &lt; 22</a:t>
          </a:r>
          <a:endParaRPr lang="en-US" dirty="0"/>
        </a:p>
      </dgm:t>
    </dgm:pt>
    <dgm:pt modelId="{7FFEDCD2-BA3A-5C4C-A348-200C5932A6ED}" type="parTrans" cxnId="{74E86A6F-3E27-BA46-B790-0D95F12F2DFB}">
      <dgm:prSet/>
      <dgm:spPr/>
      <dgm:t>
        <a:bodyPr/>
        <a:lstStyle/>
        <a:p>
          <a:endParaRPr lang="fr-FR"/>
        </a:p>
      </dgm:t>
    </dgm:pt>
    <dgm:pt modelId="{3AEEE595-DF41-794F-9E12-0161D7A1F911}" type="sibTrans" cxnId="{74E86A6F-3E27-BA46-B790-0D95F12F2DFB}">
      <dgm:prSet/>
      <dgm:spPr/>
      <dgm:t>
        <a:bodyPr/>
        <a:lstStyle/>
        <a:p>
          <a:endParaRPr lang="fr-FR"/>
        </a:p>
      </dgm:t>
    </dgm:pt>
    <dgm:pt modelId="{BB93FF4D-53E4-2541-BA34-E32B58598019}">
      <dgm:prSet/>
      <dgm:spPr/>
      <dgm:t>
        <a:bodyPr/>
        <a:lstStyle/>
        <a:p>
          <a:r>
            <a:rPr lang="fr-FR" dirty="0"/>
            <a:t>Albuminémie &gt; 30 g/l </a:t>
          </a:r>
        </a:p>
      </dgm:t>
    </dgm:pt>
    <dgm:pt modelId="{679DD87B-38C9-A24B-BAA5-DFDE824AD7E6}" type="parTrans" cxnId="{86907C84-A1A0-9D4F-A00C-1C5DC6B34025}">
      <dgm:prSet/>
      <dgm:spPr/>
      <dgm:t>
        <a:bodyPr/>
        <a:lstStyle/>
        <a:p>
          <a:endParaRPr lang="fr-FR"/>
        </a:p>
      </dgm:t>
    </dgm:pt>
    <dgm:pt modelId="{F55B53F8-3051-8243-BED3-91881F25C841}" type="sibTrans" cxnId="{86907C84-A1A0-9D4F-A00C-1C5DC6B34025}">
      <dgm:prSet/>
      <dgm:spPr/>
      <dgm:t>
        <a:bodyPr/>
        <a:lstStyle/>
        <a:p>
          <a:endParaRPr lang="fr-FR"/>
        </a:p>
      </dgm:t>
    </dgm:pt>
    <dgm:pt modelId="{FEEE05B7-CF78-654B-AB6C-EA6E326CB9DC}">
      <dgm:prSet/>
      <dgm:spPr/>
      <dgm:t>
        <a:bodyPr/>
        <a:lstStyle/>
        <a:p>
          <a:r>
            <a:rPr lang="fr-FR" dirty="0"/>
            <a:t>&gt;5% dans les 6 mois </a:t>
          </a:r>
          <a:r>
            <a:rPr lang="fr-FR" dirty="0" err="1"/>
            <a:t>précédents</a:t>
          </a:r>
          <a:endParaRPr lang="en-US" dirty="0"/>
        </a:p>
      </dgm:t>
    </dgm:pt>
    <dgm:pt modelId="{64C6B668-BE5D-764F-BBF0-C46D5AF0452A}" type="parTrans" cxnId="{CF7C219D-B4D9-C642-9307-7FA1C4E2086D}">
      <dgm:prSet/>
      <dgm:spPr/>
      <dgm:t>
        <a:bodyPr/>
        <a:lstStyle/>
        <a:p>
          <a:endParaRPr lang="fr-FR"/>
        </a:p>
      </dgm:t>
    </dgm:pt>
    <dgm:pt modelId="{161744F6-DE53-7C41-AB66-B93714C0A7AF}" type="sibTrans" cxnId="{CF7C219D-B4D9-C642-9307-7FA1C4E2086D}">
      <dgm:prSet/>
      <dgm:spPr/>
      <dgm:t>
        <a:bodyPr/>
        <a:lstStyle/>
        <a:p>
          <a:endParaRPr lang="fr-FR"/>
        </a:p>
      </dgm:t>
    </dgm:pt>
    <dgm:pt modelId="{E0B6E1F9-0E60-CF4C-B17A-2B9356E4C85B}">
      <dgm:prSet/>
      <dgm:spPr/>
      <dgm:t>
        <a:bodyPr/>
        <a:lstStyle/>
        <a:p>
          <a:r>
            <a:rPr lang="fr-FR" dirty="0"/>
            <a:t>ou &gt; 10 % </a:t>
          </a:r>
          <a:r>
            <a:rPr lang="fr-FR" dirty="0" err="1"/>
            <a:t>au-dela</a:t>
          </a:r>
          <a:r>
            <a:rPr lang="fr-FR" dirty="0"/>
            <a:t>̀ des 6 mois </a:t>
          </a:r>
          <a:r>
            <a:rPr lang="fr-FR" dirty="0" err="1"/>
            <a:t>précédents</a:t>
          </a:r>
          <a:r>
            <a:rPr lang="fr-FR" dirty="0"/>
            <a:t>. </a:t>
          </a:r>
          <a:br>
            <a:rPr lang="fr-FR" dirty="0"/>
          </a:br>
          <a:endParaRPr lang="en-US" dirty="0"/>
        </a:p>
      </dgm:t>
    </dgm:pt>
    <dgm:pt modelId="{7B087030-DB17-3048-B5B6-BFB9FB22C47A}" type="parTrans" cxnId="{9B2CB3B4-4EF3-C041-8DA7-C9BC85E62D1C}">
      <dgm:prSet/>
      <dgm:spPr/>
      <dgm:t>
        <a:bodyPr/>
        <a:lstStyle/>
        <a:p>
          <a:endParaRPr lang="fr-FR"/>
        </a:p>
      </dgm:t>
    </dgm:pt>
    <dgm:pt modelId="{FA2E8CE2-45EE-4449-855A-1692C16F7E68}" type="sibTrans" cxnId="{9B2CB3B4-4EF3-C041-8DA7-C9BC85E62D1C}">
      <dgm:prSet/>
      <dgm:spPr/>
      <dgm:t>
        <a:bodyPr/>
        <a:lstStyle/>
        <a:p>
          <a:endParaRPr lang="fr-FR"/>
        </a:p>
      </dgm:t>
    </dgm:pt>
    <dgm:pt modelId="{5A281CE6-CA1F-EB4A-9FDC-25108DC58919}">
      <dgm:prSet/>
      <dgm:spPr/>
      <dgm:t>
        <a:bodyPr/>
        <a:lstStyle/>
        <a:p>
          <a:endParaRPr lang="en-US" dirty="0"/>
        </a:p>
      </dgm:t>
    </dgm:pt>
    <dgm:pt modelId="{2D9B107A-AC3A-F344-87D5-CE5CAE0C8A72}" type="parTrans" cxnId="{6D3468B6-36FA-E44C-93E6-71A3AF1858BA}">
      <dgm:prSet/>
      <dgm:spPr/>
      <dgm:t>
        <a:bodyPr/>
        <a:lstStyle/>
        <a:p>
          <a:endParaRPr lang="fr-FR"/>
        </a:p>
      </dgm:t>
    </dgm:pt>
    <dgm:pt modelId="{D31ABE0C-A663-B54B-8333-32B1FF6CB8FA}" type="sibTrans" cxnId="{6D3468B6-36FA-E44C-93E6-71A3AF1858BA}">
      <dgm:prSet/>
      <dgm:spPr/>
      <dgm:t>
        <a:bodyPr/>
        <a:lstStyle/>
        <a:p>
          <a:endParaRPr lang="fr-FR"/>
        </a:p>
      </dgm:t>
    </dgm:pt>
    <dgm:pt modelId="{58A1F743-5E77-DD4D-BD75-AECB2C7FA297}" type="pres">
      <dgm:prSet presAssocID="{6D47E1DB-73CB-4E61-A189-A2D32519BDBB}" presName="Name0" presStyleCnt="0">
        <dgm:presLayoutVars>
          <dgm:dir/>
          <dgm:animLvl val="lvl"/>
          <dgm:resizeHandles val="exact"/>
        </dgm:presLayoutVars>
      </dgm:prSet>
      <dgm:spPr/>
    </dgm:pt>
    <dgm:pt modelId="{56A57A3C-FBC7-9A4B-BAC4-058C460F99AD}" type="pres">
      <dgm:prSet presAssocID="{F9CA6B20-61A1-43F4-89A6-2ADC8D6C6B7B}" presName="composite" presStyleCnt="0"/>
      <dgm:spPr/>
    </dgm:pt>
    <dgm:pt modelId="{6D406245-E156-734C-A741-C89AAD50CC7B}" type="pres">
      <dgm:prSet presAssocID="{F9CA6B20-61A1-43F4-89A6-2ADC8D6C6B7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B043DCE-47AF-5040-B24E-4A997C66156B}" type="pres">
      <dgm:prSet presAssocID="{F9CA6B20-61A1-43F4-89A6-2ADC8D6C6B7B}" presName="desTx" presStyleLbl="alignAccFollowNode1" presStyleIdx="0" presStyleCnt="2">
        <dgm:presLayoutVars>
          <dgm:bulletEnabled val="1"/>
        </dgm:presLayoutVars>
      </dgm:prSet>
      <dgm:spPr/>
    </dgm:pt>
    <dgm:pt modelId="{F56660EA-76C2-854A-BE9B-236A808050FD}" type="pres">
      <dgm:prSet presAssocID="{C666AF81-F655-4CA4-810D-005E48E4628F}" presName="space" presStyleCnt="0"/>
      <dgm:spPr/>
    </dgm:pt>
    <dgm:pt modelId="{B3CFFE54-4FAA-B449-A937-6D374C4FA75E}" type="pres">
      <dgm:prSet presAssocID="{819F5082-91CE-4F95-931C-09ADE0D4AFCB}" presName="composite" presStyleCnt="0"/>
      <dgm:spPr/>
    </dgm:pt>
    <dgm:pt modelId="{C947B3A9-3BE9-CE4B-B549-8E065AA27E82}" type="pres">
      <dgm:prSet presAssocID="{819F5082-91CE-4F95-931C-09ADE0D4AFC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015B425-90F7-7244-9B28-1363D84C6200}" type="pres">
      <dgm:prSet presAssocID="{819F5082-91CE-4F95-931C-09ADE0D4AFCB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FA43803-DCA9-5B46-9CFE-8C70575A92A8}" type="presOf" srcId="{31CC3C82-450A-7043-920A-1EE26F91B642}" destId="{3015B425-90F7-7244-9B28-1363D84C6200}" srcOrd="0" destOrd="4" presId="urn:microsoft.com/office/officeart/2005/8/layout/hList1"/>
    <dgm:cxn modelId="{D637440F-54B4-4191-A60B-0DDBBCA192C6}" srcId="{F9CA6B20-61A1-43F4-89A6-2ADC8D6C6B7B}" destId="{6C70FE0D-35F8-4648-B251-2053D41A02AD}" srcOrd="1" destOrd="0" parTransId="{CFFDE5EC-6C7B-4A43-8344-CE307F541FC4}" sibTransId="{8BD5F313-2CA2-405E-87D8-0B2F3F52019F}"/>
    <dgm:cxn modelId="{2A389634-3307-1544-A748-2EADC26123C4}" type="presOf" srcId="{5A281CE6-CA1F-EB4A-9FDC-25108DC58919}" destId="{DB043DCE-47AF-5040-B24E-4A997C66156B}" srcOrd="0" destOrd="5" presId="urn:microsoft.com/office/officeart/2005/8/layout/hList1"/>
    <dgm:cxn modelId="{34BC9E3C-AAE9-8346-B478-C5ACDF528DF4}" srcId="{819F5082-91CE-4F95-931C-09ADE0D4AFCB}" destId="{6E7A82A0-96C6-5B4E-9F0D-14B8CE288229}" srcOrd="2" destOrd="0" parTransId="{48C5C1EC-9FAC-B44C-B557-A7625A702DD8}" sibTransId="{C266046A-6711-A84C-AEEF-F76204C2A319}"/>
    <dgm:cxn modelId="{41301351-EFAC-994E-89A6-F0592A39D36E}" type="presOf" srcId="{34071D74-763F-CA4B-8266-D910FC3B719D}" destId="{DB043DCE-47AF-5040-B24E-4A997C66156B}" srcOrd="0" destOrd="4" presId="urn:microsoft.com/office/officeart/2005/8/layout/hList1"/>
    <dgm:cxn modelId="{AB7BCB55-D2D7-E146-AC67-449B47759741}" type="presOf" srcId="{FEEE05B7-CF78-654B-AB6C-EA6E326CB9DC}" destId="{DB043DCE-47AF-5040-B24E-4A997C66156B}" srcOrd="0" destOrd="2" presId="urn:microsoft.com/office/officeart/2005/8/layout/hList1"/>
    <dgm:cxn modelId="{08C2385D-7A97-4600-B2F9-50D82279C56A}" srcId="{819F5082-91CE-4F95-931C-09ADE0D4AFCB}" destId="{B1756EFF-5426-45AD-803A-9B319E31AF72}" srcOrd="0" destOrd="0" parTransId="{F4624D8F-764C-4763-909E-7C561AF60ADD}" sibTransId="{FF741F86-9908-4680-8E47-794901671635}"/>
    <dgm:cxn modelId="{A3035B5F-44BC-1A4E-ACFE-DD97ABB25437}" type="presOf" srcId="{1DDDF89B-050A-440B-90F1-2F4803920DAB}" destId="{DB043DCE-47AF-5040-B24E-4A997C66156B}" srcOrd="0" destOrd="0" presId="urn:microsoft.com/office/officeart/2005/8/layout/hList1"/>
    <dgm:cxn modelId="{E12F6B62-86EE-A942-B4A7-CE08E98CF0B0}" srcId="{6E7A82A0-96C6-5B4E-9F0D-14B8CE288229}" destId="{FDA40A21-02EA-C34B-9CE9-A448AC27DACA}" srcOrd="2" destOrd="0" parTransId="{0FF4BB74-F37D-D943-B3C9-7D2213B9417B}" sibTransId="{F6A6BD5C-E5DB-8047-AE44-DEAE82D3CF40}"/>
    <dgm:cxn modelId="{2CA30C65-E76A-A041-9A3A-28AFF66922DB}" type="presOf" srcId="{6E7A82A0-96C6-5B4E-9F0D-14B8CE288229}" destId="{3015B425-90F7-7244-9B28-1363D84C6200}" srcOrd="0" destOrd="2" presId="urn:microsoft.com/office/officeart/2005/8/layout/hList1"/>
    <dgm:cxn modelId="{BC8B9067-13E4-414E-B8E0-55780E8C9AEC}" type="presOf" srcId="{819F5082-91CE-4F95-931C-09ADE0D4AFCB}" destId="{C947B3A9-3BE9-CE4B-B549-8E065AA27E82}" srcOrd="0" destOrd="0" presId="urn:microsoft.com/office/officeart/2005/8/layout/hList1"/>
    <dgm:cxn modelId="{74E86A6F-3E27-BA46-B790-0D95F12F2DFB}" srcId="{F9CA6B20-61A1-43F4-89A6-2ADC8D6C6B7B}" destId="{34071D74-763F-CA4B-8266-D910FC3B719D}" srcOrd="2" destOrd="0" parTransId="{7FFEDCD2-BA3A-5C4C-A348-200C5932A6ED}" sibTransId="{3AEEE595-DF41-794F-9E12-0161D7A1F911}"/>
    <dgm:cxn modelId="{67749A75-7F74-7646-B37A-8D718B355DAE}" type="presOf" srcId="{6D47E1DB-73CB-4E61-A189-A2D32519BDBB}" destId="{58A1F743-5E77-DD4D-BD75-AECB2C7FA297}" srcOrd="0" destOrd="0" presId="urn:microsoft.com/office/officeart/2005/8/layout/hList1"/>
    <dgm:cxn modelId="{43683978-C5D1-4543-9C45-0CDFC75DCEE6}" srcId="{819F5082-91CE-4F95-931C-09ADE0D4AFCB}" destId="{51856F39-EE45-48CE-8960-2D3F5BCDAEED}" srcOrd="1" destOrd="0" parTransId="{507E7840-1CCB-4943-A634-1363FB1DEBFA}" sibTransId="{DBB652DC-466A-460A-993C-A7AB3DA821E8}"/>
    <dgm:cxn modelId="{ED0B6A78-925A-D54E-89EA-4D1550E712C3}" type="presOf" srcId="{FDA40A21-02EA-C34B-9CE9-A448AC27DACA}" destId="{3015B425-90F7-7244-9B28-1363D84C6200}" srcOrd="0" destOrd="5" presId="urn:microsoft.com/office/officeart/2005/8/layout/hList1"/>
    <dgm:cxn modelId="{B3573B84-D313-054C-9B0C-D192A3F78C42}" srcId="{6E7A82A0-96C6-5B4E-9F0D-14B8CE288229}" destId="{31CC3C82-450A-7043-920A-1EE26F91B642}" srcOrd="1" destOrd="0" parTransId="{76A5F39D-4B81-074B-8135-4EB915F4D39E}" sibTransId="{CFA8554C-48A0-9440-A185-1FD5C9776E5C}"/>
    <dgm:cxn modelId="{86907C84-A1A0-9D4F-A00C-1C5DC6B34025}" srcId="{F9CA6B20-61A1-43F4-89A6-2ADC8D6C6B7B}" destId="{BB93FF4D-53E4-2541-BA34-E32B58598019}" srcOrd="4" destOrd="0" parTransId="{679DD87B-38C9-A24B-BAA5-DFDE824AD7E6}" sibTransId="{F55B53F8-3051-8243-BED3-91881F25C841}"/>
    <dgm:cxn modelId="{60C58889-23C3-284E-9891-51D6E6966152}" type="presOf" srcId="{BB93FF4D-53E4-2541-BA34-E32B58598019}" destId="{DB043DCE-47AF-5040-B24E-4A997C66156B}" srcOrd="0" destOrd="6" presId="urn:microsoft.com/office/officeart/2005/8/layout/hList1"/>
    <dgm:cxn modelId="{CE5F8592-CD96-8740-B859-DB44999BE740}" type="presOf" srcId="{77475B97-1918-8846-B1CE-2D8EE414CE01}" destId="{3015B425-90F7-7244-9B28-1363D84C6200}" srcOrd="0" destOrd="6" presId="urn:microsoft.com/office/officeart/2005/8/layout/hList1"/>
    <dgm:cxn modelId="{23456D96-887E-0449-ADBA-54F22C37AA2A}" type="presOf" srcId="{E0B6E1F9-0E60-CF4C-B17A-2B9356E4C85B}" destId="{DB043DCE-47AF-5040-B24E-4A997C66156B}" srcOrd="0" destOrd="3" presId="urn:microsoft.com/office/officeart/2005/8/layout/hList1"/>
    <dgm:cxn modelId="{22137198-AACA-BE40-8BFF-C62594068924}" srcId="{6E7A82A0-96C6-5B4E-9F0D-14B8CE288229}" destId="{CEE06AAE-5E71-4A4A-8AA6-87AA908EF54B}" srcOrd="0" destOrd="0" parTransId="{5CCE3404-5B30-8943-9EDB-9BE2B71AB38F}" sibTransId="{E3233C94-3372-084C-8EBF-052F12432E37}"/>
    <dgm:cxn modelId="{CF7C219D-B4D9-C642-9307-7FA1C4E2086D}" srcId="{6C70FE0D-35F8-4648-B251-2053D41A02AD}" destId="{FEEE05B7-CF78-654B-AB6C-EA6E326CB9DC}" srcOrd="0" destOrd="0" parTransId="{64C6B668-BE5D-764F-BBF0-C46D5AF0452A}" sibTransId="{161744F6-DE53-7C41-AB66-B93714C0A7AF}"/>
    <dgm:cxn modelId="{9D8A419E-F554-F147-B2A1-17EC34E1031F}" type="presOf" srcId="{6C70FE0D-35F8-4648-B251-2053D41A02AD}" destId="{DB043DCE-47AF-5040-B24E-4A997C66156B}" srcOrd="0" destOrd="1" presId="urn:microsoft.com/office/officeart/2005/8/layout/hList1"/>
    <dgm:cxn modelId="{82C3DFB0-49F9-0244-86DF-5B0F49AB6FD4}" type="presOf" srcId="{51856F39-EE45-48CE-8960-2D3F5BCDAEED}" destId="{3015B425-90F7-7244-9B28-1363D84C6200}" srcOrd="0" destOrd="1" presId="urn:microsoft.com/office/officeart/2005/8/layout/hList1"/>
    <dgm:cxn modelId="{9B2CB3B4-4EF3-C041-8DA7-C9BC85E62D1C}" srcId="{6C70FE0D-35F8-4648-B251-2053D41A02AD}" destId="{E0B6E1F9-0E60-CF4C-B17A-2B9356E4C85B}" srcOrd="1" destOrd="0" parTransId="{7B087030-DB17-3048-B5B6-BFB9FB22C47A}" sibTransId="{FA2E8CE2-45EE-4449-855A-1692C16F7E68}"/>
    <dgm:cxn modelId="{6D3468B6-36FA-E44C-93E6-71A3AF1858BA}" srcId="{F9CA6B20-61A1-43F4-89A6-2ADC8D6C6B7B}" destId="{5A281CE6-CA1F-EB4A-9FDC-25108DC58919}" srcOrd="3" destOrd="0" parTransId="{2D9B107A-AC3A-F344-87D5-CE5CAE0C8A72}" sibTransId="{D31ABE0C-A663-B54B-8333-32B1FF6CB8FA}"/>
    <dgm:cxn modelId="{EB188ABF-BB5B-8D4F-B6EE-2E0D35FF4912}" type="presOf" srcId="{CEE06AAE-5E71-4A4A-8AA6-87AA908EF54B}" destId="{3015B425-90F7-7244-9B28-1363D84C6200}" srcOrd="0" destOrd="3" presId="urn:microsoft.com/office/officeart/2005/8/layout/hList1"/>
    <dgm:cxn modelId="{23C3FDDB-C14C-E249-B2BB-48C7257324B0}" type="presOf" srcId="{F9CA6B20-61A1-43F4-89A6-2ADC8D6C6B7B}" destId="{6D406245-E156-734C-A741-C89AAD50CC7B}" srcOrd="0" destOrd="0" presId="urn:microsoft.com/office/officeart/2005/8/layout/hList1"/>
    <dgm:cxn modelId="{3E2EA1E8-5E36-41F2-AB8A-F1FFE80BB991}" srcId="{F9CA6B20-61A1-43F4-89A6-2ADC8D6C6B7B}" destId="{1DDDF89B-050A-440B-90F1-2F4803920DAB}" srcOrd="0" destOrd="0" parTransId="{77FA1256-F12F-45BE-8154-C558E8D75A26}" sibTransId="{8ECF3127-7437-479E-8A9E-7AF52B5E2D9F}"/>
    <dgm:cxn modelId="{22D09FEB-B766-8941-BE36-A2D2831E5EFB}" srcId="{819F5082-91CE-4F95-931C-09ADE0D4AFCB}" destId="{77475B97-1918-8846-B1CE-2D8EE414CE01}" srcOrd="3" destOrd="0" parTransId="{FA147C73-CF59-C44F-9B2F-1CBC4643CB43}" sibTransId="{17299A8D-E8D9-7D41-BAE7-EA8DAB96BA04}"/>
    <dgm:cxn modelId="{AF0356ED-8486-BF4A-89C8-946A5273CBE3}" type="presOf" srcId="{B1756EFF-5426-45AD-803A-9B319E31AF72}" destId="{3015B425-90F7-7244-9B28-1363D84C6200}" srcOrd="0" destOrd="0" presId="urn:microsoft.com/office/officeart/2005/8/layout/hList1"/>
    <dgm:cxn modelId="{C5678BF4-E320-4CED-97EC-ED9806B42B08}" srcId="{6D47E1DB-73CB-4E61-A189-A2D32519BDBB}" destId="{F9CA6B20-61A1-43F4-89A6-2ADC8D6C6B7B}" srcOrd="0" destOrd="0" parTransId="{EA1B8F85-C662-4E7C-8136-112A9C8C4609}" sibTransId="{C666AF81-F655-4CA4-810D-005E48E4628F}"/>
    <dgm:cxn modelId="{67D1B5FC-C8F4-4DBD-9BC0-AB6E4AEC9835}" srcId="{6D47E1DB-73CB-4E61-A189-A2D32519BDBB}" destId="{819F5082-91CE-4F95-931C-09ADE0D4AFCB}" srcOrd="1" destOrd="0" parTransId="{38E51C8B-3125-4064-8BF6-C2360C37174E}" sibTransId="{CF398C73-F31D-48A8-91E0-E6A940C39438}"/>
    <dgm:cxn modelId="{BDD95478-F371-A045-A9C3-178AB6E3994D}" type="presParOf" srcId="{58A1F743-5E77-DD4D-BD75-AECB2C7FA297}" destId="{56A57A3C-FBC7-9A4B-BAC4-058C460F99AD}" srcOrd="0" destOrd="0" presId="urn:microsoft.com/office/officeart/2005/8/layout/hList1"/>
    <dgm:cxn modelId="{E86623F3-311E-CB45-8D2D-ADFD1D627636}" type="presParOf" srcId="{56A57A3C-FBC7-9A4B-BAC4-058C460F99AD}" destId="{6D406245-E156-734C-A741-C89AAD50CC7B}" srcOrd="0" destOrd="0" presId="urn:microsoft.com/office/officeart/2005/8/layout/hList1"/>
    <dgm:cxn modelId="{2D253332-964B-414A-B9FB-81829FD59B83}" type="presParOf" srcId="{56A57A3C-FBC7-9A4B-BAC4-058C460F99AD}" destId="{DB043DCE-47AF-5040-B24E-4A997C66156B}" srcOrd="1" destOrd="0" presId="urn:microsoft.com/office/officeart/2005/8/layout/hList1"/>
    <dgm:cxn modelId="{F8C7DE16-D06C-954F-8E88-F66F48B7E031}" type="presParOf" srcId="{58A1F743-5E77-DD4D-BD75-AECB2C7FA297}" destId="{F56660EA-76C2-854A-BE9B-236A808050FD}" srcOrd="1" destOrd="0" presId="urn:microsoft.com/office/officeart/2005/8/layout/hList1"/>
    <dgm:cxn modelId="{F1725A50-9783-B24A-BD3E-BB7737E34CED}" type="presParOf" srcId="{58A1F743-5E77-DD4D-BD75-AECB2C7FA297}" destId="{B3CFFE54-4FAA-B449-A937-6D374C4FA75E}" srcOrd="2" destOrd="0" presId="urn:microsoft.com/office/officeart/2005/8/layout/hList1"/>
    <dgm:cxn modelId="{9CFC97A8-D4EE-7049-9DA5-E5320B2B22AF}" type="presParOf" srcId="{B3CFFE54-4FAA-B449-A937-6D374C4FA75E}" destId="{C947B3A9-3BE9-CE4B-B549-8E065AA27E82}" srcOrd="0" destOrd="0" presId="urn:microsoft.com/office/officeart/2005/8/layout/hList1"/>
    <dgm:cxn modelId="{61D61FC2-7CE4-0E44-B9D4-E62986974674}" type="presParOf" srcId="{B3CFFE54-4FAA-B449-A937-6D374C4FA75E}" destId="{3015B425-90F7-7244-9B28-1363D84C620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9182D-1F3D-894B-A549-D3A51BF62924}">
      <dsp:nvSpPr>
        <dsp:cNvPr id="0" name=""/>
        <dsp:cNvSpPr/>
      </dsp:nvSpPr>
      <dsp:spPr>
        <a:xfrm>
          <a:off x="0" y="1514"/>
          <a:ext cx="773112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71FFE0-C3EB-D545-A0DC-50371EE74C56}">
      <dsp:nvSpPr>
        <dsp:cNvPr id="0" name=""/>
        <dsp:cNvSpPr/>
      </dsp:nvSpPr>
      <dsp:spPr>
        <a:xfrm>
          <a:off x="0" y="1514"/>
          <a:ext cx="7731125" cy="516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les cancers </a:t>
          </a:r>
          <a:endParaRPr lang="en-US" sz="1500" kern="1200" dirty="0"/>
        </a:p>
      </dsp:txBody>
      <dsp:txXfrm>
        <a:off x="0" y="1514"/>
        <a:ext cx="7731125" cy="516490"/>
      </dsp:txXfrm>
    </dsp:sp>
    <dsp:sp modelId="{369B0EC5-60D7-A645-91F3-62DCFC0B5A2C}">
      <dsp:nvSpPr>
        <dsp:cNvPr id="0" name=""/>
        <dsp:cNvSpPr/>
      </dsp:nvSpPr>
      <dsp:spPr>
        <a:xfrm>
          <a:off x="0" y="518005"/>
          <a:ext cx="773112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5D1A8-B358-EE45-9107-5E51D68DFA89}">
      <dsp:nvSpPr>
        <dsp:cNvPr id="0" name=""/>
        <dsp:cNvSpPr/>
      </dsp:nvSpPr>
      <dsp:spPr>
        <a:xfrm>
          <a:off x="0" y="518005"/>
          <a:ext cx="7731125" cy="516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les </a:t>
          </a:r>
          <a:r>
            <a:rPr lang="fr-FR" sz="1500" kern="1200" dirty="0" err="1"/>
            <a:t>défaillances</a:t>
          </a:r>
          <a:r>
            <a:rPr lang="fr-FR" sz="1500" kern="1200" dirty="0"/>
            <a:t> d’organes chroniques et </a:t>
          </a:r>
          <a:r>
            <a:rPr lang="fr-FR" sz="1500" kern="1200" dirty="0" err="1"/>
            <a:t>sévères</a:t>
          </a:r>
          <a:r>
            <a:rPr lang="fr-FR" sz="1500" kern="1200" dirty="0"/>
            <a:t> (cardiaque, respiratoire, </a:t>
          </a:r>
          <a:r>
            <a:rPr lang="fr-FR" sz="1500" kern="1200" dirty="0" err="1"/>
            <a:t>rénale</a:t>
          </a:r>
          <a:r>
            <a:rPr lang="fr-FR" sz="1500" kern="1200" dirty="0"/>
            <a:t> ou </a:t>
          </a:r>
          <a:r>
            <a:rPr lang="fr-FR" sz="1500" kern="1200" dirty="0" err="1"/>
            <a:t>hépatique</a:t>
          </a:r>
          <a:r>
            <a:rPr lang="fr-FR" sz="1500" kern="1200" dirty="0"/>
            <a:t>) ; </a:t>
          </a:r>
          <a:endParaRPr lang="en-US" sz="1500" kern="1200" dirty="0"/>
        </a:p>
      </dsp:txBody>
      <dsp:txXfrm>
        <a:off x="0" y="518005"/>
        <a:ext cx="7731125" cy="516490"/>
      </dsp:txXfrm>
    </dsp:sp>
    <dsp:sp modelId="{48B73057-E312-1742-946D-958ADB0CAA78}">
      <dsp:nvSpPr>
        <dsp:cNvPr id="0" name=""/>
        <dsp:cNvSpPr/>
      </dsp:nvSpPr>
      <dsp:spPr>
        <a:xfrm>
          <a:off x="0" y="1034496"/>
          <a:ext cx="773112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995AC-4363-AA46-8E5A-605C66DA2080}">
      <dsp:nvSpPr>
        <dsp:cNvPr id="0" name=""/>
        <dsp:cNvSpPr/>
      </dsp:nvSpPr>
      <dsp:spPr>
        <a:xfrm>
          <a:off x="0" y="1034496"/>
          <a:ext cx="7731125" cy="516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les pathologies digestives à l’origine de </a:t>
          </a:r>
          <a:r>
            <a:rPr lang="fr-FR" sz="1500" kern="1200" dirty="0" err="1"/>
            <a:t>maldigestion</a:t>
          </a:r>
          <a:r>
            <a:rPr lang="fr-FR" sz="1500" kern="1200" dirty="0"/>
            <a:t> et/ou de malabsorption ; </a:t>
          </a:r>
          <a:endParaRPr lang="en-US" sz="1500" kern="1200" dirty="0"/>
        </a:p>
      </dsp:txBody>
      <dsp:txXfrm>
        <a:off x="0" y="1034496"/>
        <a:ext cx="7731125" cy="516490"/>
      </dsp:txXfrm>
    </dsp:sp>
    <dsp:sp modelId="{AFD34443-4623-C441-9409-A17CF3A46FA9}">
      <dsp:nvSpPr>
        <dsp:cNvPr id="0" name=""/>
        <dsp:cNvSpPr/>
      </dsp:nvSpPr>
      <dsp:spPr>
        <a:xfrm>
          <a:off x="0" y="1550987"/>
          <a:ext cx="773112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8C960-6F94-9A4A-8EA7-762C23531B15}">
      <dsp:nvSpPr>
        <dsp:cNvPr id="0" name=""/>
        <dsp:cNvSpPr/>
      </dsp:nvSpPr>
      <dsp:spPr>
        <a:xfrm>
          <a:off x="0" y="1550987"/>
          <a:ext cx="7731125" cy="516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l’alcoolisme chronique ; </a:t>
          </a:r>
          <a:endParaRPr lang="en-US" sz="1500" kern="1200"/>
        </a:p>
      </dsp:txBody>
      <dsp:txXfrm>
        <a:off x="0" y="1550987"/>
        <a:ext cx="7731125" cy="516490"/>
      </dsp:txXfrm>
    </dsp:sp>
    <dsp:sp modelId="{F205654D-2946-4C44-9583-67D567569920}">
      <dsp:nvSpPr>
        <dsp:cNvPr id="0" name=""/>
        <dsp:cNvSpPr/>
      </dsp:nvSpPr>
      <dsp:spPr>
        <a:xfrm>
          <a:off x="0" y="2067478"/>
          <a:ext cx="773112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AC657-6155-864D-80C7-82F5ED8358F1}">
      <dsp:nvSpPr>
        <dsp:cNvPr id="0" name=""/>
        <dsp:cNvSpPr/>
      </dsp:nvSpPr>
      <dsp:spPr>
        <a:xfrm>
          <a:off x="0" y="2067478"/>
          <a:ext cx="7731125" cy="516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les pathologies infectieuses ou inflammatoires chroniques ; </a:t>
          </a:r>
          <a:endParaRPr lang="en-US" sz="1500" kern="1200"/>
        </a:p>
      </dsp:txBody>
      <dsp:txXfrm>
        <a:off x="0" y="2067478"/>
        <a:ext cx="7731125" cy="516490"/>
      </dsp:txXfrm>
    </dsp:sp>
    <dsp:sp modelId="{BE89E7FA-D5F1-DC41-9220-D23A44C6928A}">
      <dsp:nvSpPr>
        <dsp:cNvPr id="0" name=""/>
        <dsp:cNvSpPr/>
      </dsp:nvSpPr>
      <dsp:spPr>
        <a:xfrm>
          <a:off x="0" y="2583969"/>
          <a:ext cx="773112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A1EA5-8E7C-B649-8F78-BCB2AEE8DC24}">
      <dsp:nvSpPr>
        <dsp:cNvPr id="0" name=""/>
        <dsp:cNvSpPr/>
      </dsp:nvSpPr>
      <dsp:spPr>
        <a:xfrm>
          <a:off x="0" y="2583969"/>
          <a:ext cx="7731125" cy="516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toutes les situations susceptibles d’</a:t>
          </a:r>
          <a:r>
            <a:rPr lang="fr-FR" sz="1500" kern="1200" dirty="0" err="1"/>
            <a:t>entraîner</a:t>
          </a:r>
          <a:r>
            <a:rPr lang="fr-FR" sz="1500" kern="1200" dirty="0"/>
            <a:t> une diminution des apports alimentaires</a:t>
          </a:r>
          <a:endParaRPr lang="en-US" sz="1500" kern="1200" dirty="0"/>
        </a:p>
      </dsp:txBody>
      <dsp:txXfrm>
        <a:off x="0" y="2583969"/>
        <a:ext cx="7731125" cy="516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A80EB-FD5B-344E-A649-2B2D553534BC}">
      <dsp:nvSpPr>
        <dsp:cNvPr id="0" name=""/>
        <dsp:cNvSpPr/>
      </dsp:nvSpPr>
      <dsp:spPr>
        <a:xfrm>
          <a:off x="0" y="208304"/>
          <a:ext cx="7006070" cy="810809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Les critères de diagnostic  associent au moins un  critère </a:t>
          </a:r>
          <a:r>
            <a:rPr lang="fr-FR" sz="2100" kern="1200" dirty="0" err="1"/>
            <a:t>phénotypique</a:t>
          </a:r>
          <a:r>
            <a:rPr lang="fr-FR" sz="2100" kern="1200" dirty="0"/>
            <a:t> et au moins un critère étiologique </a:t>
          </a:r>
          <a:endParaRPr lang="en-US" sz="2100" kern="1200" dirty="0"/>
        </a:p>
      </dsp:txBody>
      <dsp:txXfrm>
        <a:off x="39580" y="247884"/>
        <a:ext cx="6926910" cy="731649"/>
      </dsp:txXfrm>
    </dsp:sp>
    <dsp:sp modelId="{8A63CBCA-F4F9-C646-A928-FA0CA20E781D}">
      <dsp:nvSpPr>
        <dsp:cNvPr id="0" name=""/>
        <dsp:cNvSpPr/>
      </dsp:nvSpPr>
      <dsp:spPr>
        <a:xfrm>
          <a:off x="0" y="1079594"/>
          <a:ext cx="7006070" cy="810809"/>
        </a:xfrm>
        <a:prstGeom prst="roundRect">
          <a:avLst/>
        </a:prstGeom>
        <a:solidFill>
          <a:schemeClr val="accent2">
            <a:shade val="50000"/>
            <a:hueOff val="32004"/>
            <a:satOff val="2829"/>
            <a:lumOff val="259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Critères</a:t>
          </a:r>
          <a:r>
            <a:rPr lang="en-US" sz="2100" kern="1200" baseline="0" dirty="0"/>
            <a:t> </a:t>
          </a:r>
          <a:r>
            <a:rPr lang="en-US" sz="2100" kern="1200" baseline="0" dirty="0" err="1"/>
            <a:t>phénotypiques</a:t>
          </a:r>
          <a:r>
            <a:rPr lang="en-US" sz="2100" kern="1200" baseline="0" dirty="0"/>
            <a:t> </a:t>
          </a:r>
          <a:endParaRPr lang="en-US" sz="2100" kern="1200" dirty="0"/>
        </a:p>
      </dsp:txBody>
      <dsp:txXfrm>
        <a:off x="39580" y="1119174"/>
        <a:ext cx="6926910" cy="731649"/>
      </dsp:txXfrm>
    </dsp:sp>
    <dsp:sp modelId="{0D1DDBD0-4AE3-A24D-A454-5924D6B39E13}">
      <dsp:nvSpPr>
        <dsp:cNvPr id="0" name=""/>
        <dsp:cNvSpPr/>
      </dsp:nvSpPr>
      <dsp:spPr>
        <a:xfrm>
          <a:off x="0" y="1890404"/>
          <a:ext cx="7006070" cy="1434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44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kern="1200"/>
            <a:t>Perte de poids&gt;5% dans les 6 mois précédents ou &gt; 10 % au-delà des 6 mois précédents. 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kern="1200" dirty="0"/>
            <a:t>IMC&lt;20 pour les moins de 70 ans et &lt; 22 pour les plus de 70 ans (respectivement 18,5 et 20 pour les Asiatiques).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b="1" kern="1200" dirty="0"/>
            <a:t>Sarcopénie confirmée</a:t>
          </a:r>
          <a:br>
            <a:rPr lang="fr-FR" sz="1600" kern="1200" dirty="0"/>
          </a:br>
          <a:endParaRPr lang="en-US" sz="1600" kern="1200" dirty="0"/>
        </a:p>
      </dsp:txBody>
      <dsp:txXfrm>
        <a:off x="0" y="1890404"/>
        <a:ext cx="7006070" cy="1434509"/>
      </dsp:txXfrm>
    </dsp:sp>
    <dsp:sp modelId="{7CE4E1C3-B771-4F4A-82EE-6986F0CBFB91}">
      <dsp:nvSpPr>
        <dsp:cNvPr id="0" name=""/>
        <dsp:cNvSpPr/>
      </dsp:nvSpPr>
      <dsp:spPr>
        <a:xfrm>
          <a:off x="0" y="3324914"/>
          <a:ext cx="7006070" cy="810809"/>
        </a:xfrm>
        <a:prstGeom prst="roundRect">
          <a:avLst/>
        </a:prstGeom>
        <a:solidFill>
          <a:schemeClr val="accent2">
            <a:shade val="50000"/>
            <a:hueOff val="32004"/>
            <a:satOff val="2829"/>
            <a:lumOff val="259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Critères</a:t>
          </a:r>
          <a:r>
            <a:rPr lang="en-US" sz="2100" kern="1200" baseline="0" dirty="0"/>
            <a:t> </a:t>
          </a:r>
          <a:r>
            <a:rPr lang="en-US" sz="2100" kern="1200" baseline="0" dirty="0" err="1"/>
            <a:t>étiologiques</a:t>
          </a:r>
          <a:r>
            <a:rPr lang="en-US" sz="2100" kern="1200" baseline="0" dirty="0"/>
            <a:t> </a:t>
          </a:r>
          <a:endParaRPr lang="en-US" sz="2100" kern="1200" dirty="0"/>
        </a:p>
      </dsp:txBody>
      <dsp:txXfrm>
        <a:off x="39580" y="3364494"/>
        <a:ext cx="6926910" cy="731649"/>
      </dsp:txXfrm>
    </dsp:sp>
    <dsp:sp modelId="{90C35F06-F0B6-3A4E-8E27-2EF209DF65F2}">
      <dsp:nvSpPr>
        <dsp:cNvPr id="0" name=""/>
        <dsp:cNvSpPr/>
      </dsp:nvSpPr>
      <dsp:spPr>
        <a:xfrm>
          <a:off x="0" y="4135724"/>
          <a:ext cx="7006070" cy="1999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44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FR" sz="1600" kern="1200"/>
            <a:t>réduction de la prise alimentaire ≥ 50 % pendant plus d’1 semaine, ou toute réduction des apports pendant plus de 2 semaines par rapport à la consommation alimentaire habituelle,ou aux besoins protéino-énergétiques ;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FR" sz="1600" kern="1200"/>
            <a:t>absorption réduite (malabsorption/maldigestion) ; 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FR" sz="1600" kern="1200"/>
            <a:t>situation pathologique (avec ou sans syndrome inflammatoire) :</a:t>
          </a:r>
          <a:endParaRPr lang="en-US" sz="1600" kern="120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FR" sz="1600" kern="1200"/>
            <a:t>pathologie aiguë, </a:t>
          </a:r>
          <a:endParaRPr lang="en-US" sz="1600" kern="120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FR" sz="1600" kern="1200" dirty="0"/>
            <a:t>ou pathologie chronique, 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r-FR" sz="1600" kern="1200"/>
            <a:t>ou pathologie maligne évolutive. </a:t>
          </a:r>
          <a:endParaRPr lang="en-US" sz="1600" kern="1200"/>
        </a:p>
      </dsp:txBody>
      <dsp:txXfrm>
        <a:off x="0" y="4135724"/>
        <a:ext cx="7006070" cy="19996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06245-E156-734C-A741-C89AAD50CC7B}">
      <dsp:nvSpPr>
        <dsp:cNvPr id="0" name=""/>
        <dsp:cNvSpPr/>
      </dsp:nvSpPr>
      <dsp:spPr>
        <a:xfrm>
          <a:off x="51" y="76079"/>
          <a:ext cx="4913783" cy="633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Dénutrition</a:t>
          </a:r>
          <a:r>
            <a:rPr lang="en-US" sz="2200" kern="1200" baseline="0" dirty="0"/>
            <a:t> </a:t>
          </a:r>
          <a:r>
            <a:rPr lang="en-US" sz="2200" kern="1200" baseline="0" dirty="0" err="1"/>
            <a:t>modérée</a:t>
          </a:r>
          <a:r>
            <a:rPr lang="en-US" sz="2200" kern="1200" baseline="0" dirty="0"/>
            <a:t> </a:t>
          </a:r>
          <a:endParaRPr lang="en-US" sz="2200" kern="1200" dirty="0"/>
        </a:p>
      </dsp:txBody>
      <dsp:txXfrm>
        <a:off x="51" y="76079"/>
        <a:ext cx="4913783" cy="633600"/>
      </dsp:txXfrm>
    </dsp:sp>
    <dsp:sp modelId="{DB043DCE-47AF-5040-B24E-4A997C66156B}">
      <dsp:nvSpPr>
        <dsp:cNvPr id="0" name=""/>
        <dsp:cNvSpPr/>
      </dsp:nvSpPr>
      <dsp:spPr>
        <a:xfrm>
          <a:off x="51" y="709679"/>
          <a:ext cx="4913783" cy="356678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/>
            <a:t>Perte de poids</a:t>
          </a:r>
          <a:endParaRPr 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/>
            <a:t>&gt;5% dans les 6 mois </a:t>
          </a:r>
          <a:r>
            <a:rPr lang="fr-FR" sz="2200" kern="1200" dirty="0" err="1"/>
            <a:t>précédents</a:t>
          </a:r>
          <a:endParaRPr 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/>
            <a:t>ou &gt; 10 % </a:t>
          </a:r>
          <a:r>
            <a:rPr lang="fr-FR" sz="2200" kern="1200" dirty="0" err="1"/>
            <a:t>au-dela</a:t>
          </a:r>
          <a:r>
            <a:rPr lang="fr-FR" sz="2200" kern="1200" dirty="0"/>
            <a:t>̀ des 6 mois </a:t>
          </a:r>
          <a:r>
            <a:rPr lang="fr-FR" sz="2200" kern="1200" dirty="0" err="1"/>
            <a:t>précédents</a:t>
          </a:r>
          <a:r>
            <a:rPr lang="fr-FR" sz="2200" kern="1200" dirty="0"/>
            <a:t>. </a:t>
          </a:r>
          <a:br>
            <a:rPr lang="fr-FR" sz="2200" kern="1200" dirty="0"/>
          </a:b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/>
            <a:t>20 &lt;IMC &lt; 22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/>
            <a:t>Albuminémie &gt; 30 g/l </a:t>
          </a:r>
        </a:p>
      </dsp:txBody>
      <dsp:txXfrm>
        <a:off x="51" y="709679"/>
        <a:ext cx="4913783" cy="3566784"/>
      </dsp:txXfrm>
    </dsp:sp>
    <dsp:sp modelId="{C947B3A9-3BE9-CE4B-B549-8E065AA27E82}">
      <dsp:nvSpPr>
        <dsp:cNvPr id="0" name=""/>
        <dsp:cNvSpPr/>
      </dsp:nvSpPr>
      <dsp:spPr>
        <a:xfrm>
          <a:off x="5601764" y="76079"/>
          <a:ext cx="4913783" cy="633600"/>
        </a:xfrm>
        <a:prstGeom prst="rect">
          <a:avLst/>
        </a:prstGeom>
        <a:solidFill>
          <a:schemeClr val="accent5">
            <a:hueOff val="-239873"/>
            <a:satOff val="-8897"/>
            <a:lumOff val="14117"/>
            <a:alphaOff val="0"/>
          </a:schemeClr>
        </a:solidFill>
        <a:ln w="12700" cap="flat" cmpd="sng" algn="ctr">
          <a:solidFill>
            <a:schemeClr val="accent5">
              <a:hueOff val="-239873"/>
              <a:satOff val="-8897"/>
              <a:lumOff val="14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Dénutrition</a:t>
          </a:r>
          <a:r>
            <a:rPr lang="en-US" sz="2200" kern="1200" baseline="0" dirty="0"/>
            <a:t> </a:t>
          </a:r>
          <a:r>
            <a:rPr lang="en-US" sz="2200" kern="1200" baseline="0" dirty="0" err="1"/>
            <a:t>sévère</a:t>
          </a:r>
          <a:r>
            <a:rPr lang="en-US" sz="2200" kern="1200" baseline="0" dirty="0"/>
            <a:t> </a:t>
          </a:r>
          <a:endParaRPr lang="en-US" sz="2200" kern="1200" dirty="0"/>
        </a:p>
      </dsp:txBody>
      <dsp:txXfrm>
        <a:off x="5601764" y="76079"/>
        <a:ext cx="4913783" cy="633600"/>
      </dsp:txXfrm>
    </dsp:sp>
    <dsp:sp modelId="{3015B425-90F7-7244-9B28-1363D84C6200}">
      <dsp:nvSpPr>
        <dsp:cNvPr id="0" name=""/>
        <dsp:cNvSpPr/>
      </dsp:nvSpPr>
      <dsp:spPr>
        <a:xfrm>
          <a:off x="5601764" y="709679"/>
          <a:ext cx="4913783" cy="3566784"/>
        </a:xfrm>
        <a:prstGeom prst="rect">
          <a:avLst/>
        </a:prstGeom>
        <a:solidFill>
          <a:schemeClr val="accent5">
            <a:tint val="40000"/>
            <a:alpha val="90000"/>
            <a:hueOff val="-135881"/>
            <a:satOff val="-1995"/>
            <a:lumOff val="285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35881"/>
              <a:satOff val="-1995"/>
              <a:lumOff val="28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/>
            <a:t>IMC &lt; 20</a:t>
          </a:r>
          <a:br>
            <a:rPr lang="fr-FR" sz="2200" kern="1200" dirty="0"/>
          </a:br>
          <a:r>
            <a:rPr lang="fr-FR" sz="2200" kern="1200" dirty="0"/>
            <a:t> 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2200" kern="1200" dirty="0"/>
            <a:t>perte de poids : 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2200" kern="1200" dirty="0"/>
            <a:t>≥10% en 1mois, 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2200" kern="1200" dirty="0"/>
            <a:t>ou≥15% en  6 mois, 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2200" kern="1200" dirty="0"/>
            <a:t>ou ≥ 15 % par rapport au poids habituel avant le </a:t>
          </a:r>
          <a:r>
            <a:rPr lang="fr-FR" sz="2200" kern="1200" dirty="0" err="1"/>
            <a:t>début</a:t>
          </a:r>
          <a:r>
            <a:rPr lang="fr-FR" sz="2200" kern="1200" dirty="0"/>
            <a:t> de la maladie </a:t>
          </a:r>
          <a:br>
            <a:rPr lang="fr-FR" sz="2200" kern="1200" dirty="0"/>
          </a:br>
          <a:endParaRPr lang="fr-F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2200" kern="1200" dirty="0" err="1"/>
            <a:t>albuminémie</a:t>
          </a:r>
          <a:r>
            <a:rPr lang="fr-FR" sz="2200" kern="1200" dirty="0"/>
            <a:t> &lt; 30 g/L</a:t>
          </a:r>
        </a:p>
      </dsp:txBody>
      <dsp:txXfrm>
        <a:off x="5601764" y="709679"/>
        <a:ext cx="4913783" cy="3566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AEFA9-11E6-8C4E-A00A-583C7881C4E7}" type="datetimeFigureOut">
              <a:rPr lang="fr-FR" smtClean="0"/>
              <a:t>11/09/2024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32617-700E-214B-89D3-D61787577E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7326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32617-700E-214B-89D3-D61787577E0F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372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32617-700E-214B-89D3-D61787577E0F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790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FC39-FEB6-A149-856F-AA89F6F6F5F5}" type="datetimeFigureOut">
              <a:rPr lang="fr-FR" smtClean="0"/>
              <a:t>11/09/2024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FC26-9D87-5641-9130-F5F3D2F11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326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FC39-FEB6-A149-856F-AA89F6F6F5F5}" type="datetimeFigureOut">
              <a:rPr lang="fr-FR" smtClean="0"/>
              <a:t>11/09/2024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FC26-9D87-5641-9130-F5F3D2F11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751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FC39-FEB6-A149-856F-AA89F6F6F5F5}" type="datetimeFigureOut">
              <a:rPr lang="fr-FR" smtClean="0"/>
              <a:t>11/09/2024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FC26-9D87-5641-9130-F5F3D2F11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904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FC39-FEB6-A149-856F-AA89F6F6F5F5}" type="datetimeFigureOut">
              <a:rPr lang="fr-FR" smtClean="0"/>
              <a:t>11/09/2024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FC26-9D87-5641-9130-F5F3D2F11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717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FC39-FEB6-A149-856F-AA89F6F6F5F5}" type="datetimeFigureOut">
              <a:rPr lang="fr-FR" smtClean="0"/>
              <a:t>11/09/2024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FC26-9D87-5641-9130-F5F3D2F11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152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FC39-FEB6-A149-856F-AA89F6F6F5F5}" type="datetimeFigureOut">
              <a:rPr lang="fr-FR" smtClean="0"/>
              <a:t>11/09/2024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FC26-9D87-5641-9130-F5F3D2F11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98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FC39-FEB6-A149-856F-AA89F6F6F5F5}" type="datetimeFigureOut">
              <a:rPr lang="fr-FR" smtClean="0"/>
              <a:t>11/09/2024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FC26-9D87-5641-9130-F5F3D2F11748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04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FC39-FEB6-A149-856F-AA89F6F6F5F5}" type="datetimeFigureOut">
              <a:rPr lang="fr-FR" smtClean="0"/>
              <a:t>11/09/2024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FC26-9D87-5641-9130-F5F3D2F11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691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FC39-FEB6-A149-856F-AA89F6F6F5F5}" type="datetimeFigureOut">
              <a:rPr lang="fr-FR" smtClean="0"/>
              <a:t>11/09/2024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FC26-9D87-5641-9130-F5F3D2F11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9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FC39-FEB6-A149-856F-AA89F6F6F5F5}" type="datetimeFigureOut">
              <a:rPr lang="fr-FR" smtClean="0"/>
              <a:t>11/09/2024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FC26-9D87-5641-9130-F5F3D2F11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65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44DFC39-FEB6-A149-856F-AA89F6F6F5F5}" type="datetimeFigureOut">
              <a:rPr lang="fr-FR" smtClean="0"/>
              <a:t>11/09/2024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FC26-9D87-5641-9130-F5F3D2F11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607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44DFC39-FEB6-A149-856F-AA89F6F6F5F5}" type="datetimeFigureOut">
              <a:rPr lang="fr-FR" smtClean="0"/>
              <a:t>11/09/2024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5B3FC26-9D87-5641-9130-F5F3D2F11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74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ante.gouv.fr/IMG/pdf/brochure_denutrition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s://www.has-sante.fr/jcms/p_3165944/fr/diagnostic-de-la-denutrition-chez-la-personne-de-70-ans-et-plus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mna-elderly.com/sites/default/files/2021-10/mna-mini-french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2.dijon.inrae.fr/senior-et-sens/guide.php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nses.fr/fr/system/files/PRES2019DPA02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io.org/documents/page250/actualites-professionnelles-250-1310560824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4D7D7E-DC79-6E4A-BB39-125213DA1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1380754"/>
            <a:ext cx="5561938" cy="2513516"/>
          </a:xfrm>
        </p:spPr>
        <p:txBody>
          <a:bodyPr>
            <a:normAutofit/>
          </a:bodyPr>
          <a:lstStyle/>
          <a:p>
            <a:r>
              <a:rPr lang="fr-FR"/>
              <a:t>nutrition et dénutrition du SA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EFC5972-D2E8-8B47-A87F-27C4B96B2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5031" y="4076802"/>
            <a:ext cx="5561938" cy="1534587"/>
          </a:xfrm>
        </p:spPr>
        <p:txBody>
          <a:bodyPr>
            <a:normAutofit/>
          </a:bodyPr>
          <a:lstStyle/>
          <a:p>
            <a:r>
              <a:rPr lang="fr-FR"/>
              <a:t>Dr ROUBAUD </a:t>
            </a:r>
          </a:p>
        </p:txBody>
      </p:sp>
    </p:spTree>
    <p:extLst>
      <p:ext uri="{BB962C8B-B14F-4D97-AF65-F5344CB8AC3E}">
        <p14:creationId xmlns:p14="http://schemas.microsoft.com/office/powerpoint/2010/main" val="233002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BEDC9A8-0A73-F44B-8B16-3BBCEDB8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fr-FR"/>
              <a:t>Les troubles nutritionnels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CEDC71-5282-0348-A330-11EB49842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788" y="1656138"/>
            <a:ext cx="9240253" cy="395370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r-FR" sz="1600" b="1" dirty="0">
                <a:solidFill>
                  <a:srgbClr val="404040"/>
                </a:solidFill>
              </a:rPr>
              <a:t>Malnutrition:</a:t>
            </a:r>
          </a:p>
          <a:p>
            <a:pPr lvl="1">
              <a:lnSpc>
                <a:spcPct val="90000"/>
              </a:lnSpc>
            </a:pPr>
            <a:r>
              <a:rPr lang="fr-FR" dirty="0">
                <a:solidFill>
                  <a:srgbClr val="404040"/>
                </a:solidFill>
              </a:rPr>
              <a:t>par </a:t>
            </a:r>
            <a:r>
              <a:rPr lang="fr-FR" dirty="0" err="1">
                <a:solidFill>
                  <a:srgbClr val="404040"/>
                </a:solidFill>
              </a:rPr>
              <a:t>déficit</a:t>
            </a:r>
            <a:r>
              <a:rPr lang="fr-FR" dirty="0">
                <a:solidFill>
                  <a:srgbClr val="404040"/>
                </a:solidFill>
              </a:rPr>
              <a:t> (amenant le plus souvent à un amaigrissement)</a:t>
            </a:r>
          </a:p>
          <a:p>
            <a:pPr lvl="1">
              <a:lnSpc>
                <a:spcPct val="90000"/>
              </a:lnSpc>
            </a:pPr>
            <a:r>
              <a:rPr lang="fr-FR" dirty="0">
                <a:solidFill>
                  <a:srgbClr val="404040"/>
                </a:solidFill>
              </a:rPr>
              <a:t> la malnutrition par </a:t>
            </a:r>
            <a:r>
              <a:rPr lang="fr-FR" dirty="0" err="1">
                <a:solidFill>
                  <a:srgbClr val="404040"/>
                </a:solidFill>
              </a:rPr>
              <a:t>excès</a:t>
            </a:r>
            <a:r>
              <a:rPr lang="fr-FR" dirty="0">
                <a:solidFill>
                  <a:srgbClr val="404040"/>
                </a:solidFill>
              </a:rPr>
              <a:t> (surpoids et </a:t>
            </a:r>
            <a:r>
              <a:rPr lang="fr-FR" dirty="0" err="1">
                <a:solidFill>
                  <a:srgbClr val="404040"/>
                </a:solidFill>
              </a:rPr>
              <a:t>obésite</a:t>
            </a:r>
            <a:r>
              <a:rPr lang="fr-FR" dirty="0">
                <a:solidFill>
                  <a:srgbClr val="404040"/>
                </a:solidFill>
              </a:rPr>
              <a:t>́) </a:t>
            </a:r>
          </a:p>
          <a:p>
            <a:pPr lvl="1">
              <a:lnSpc>
                <a:spcPct val="90000"/>
              </a:lnSpc>
            </a:pPr>
            <a:r>
              <a:rPr lang="fr-FR" dirty="0">
                <a:solidFill>
                  <a:srgbClr val="404040"/>
                </a:solidFill>
              </a:rPr>
              <a:t>la malnutrition </a:t>
            </a:r>
            <a:r>
              <a:rPr lang="fr-FR" dirty="0" err="1">
                <a:solidFill>
                  <a:srgbClr val="404040"/>
                </a:solidFill>
              </a:rPr>
              <a:t>caractérisée</a:t>
            </a:r>
            <a:r>
              <a:rPr lang="fr-FR" dirty="0">
                <a:solidFill>
                  <a:srgbClr val="404040"/>
                </a:solidFill>
              </a:rPr>
              <a:t> par des carences </a:t>
            </a:r>
            <a:r>
              <a:rPr lang="fr-FR" dirty="0" err="1">
                <a:solidFill>
                  <a:srgbClr val="404040"/>
                </a:solidFill>
              </a:rPr>
              <a:t>spécifiques</a:t>
            </a:r>
            <a:endParaRPr lang="fr-FR" dirty="0">
              <a:solidFill>
                <a:srgbClr val="40404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fr-FR" sz="16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r>
              <a:rPr lang="fr-FR" sz="1600" b="1" dirty="0">
                <a:solidFill>
                  <a:srgbClr val="404040"/>
                </a:solidFill>
              </a:rPr>
              <a:t>Dénutrition</a:t>
            </a:r>
            <a:r>
              <a:rPr lang="fr-FR" sz="1600" dirty="0">
                <a:solidFill>
                  <a:srgbClr val="404040"/>
                </a:solidFill>
              </a:rPr>
              <a:t>  </a:t>
            </a:r>
            <a:r>
              <a:rPr lang="fr-FR" sz="1600" b="1" dirty="0">
                <a:solidFill>
                  <a:srgbClr val="FF0000"/>
                </a:solidFill>
              </a:rPr>
              <a:t>:  l’état d’un organisme  en déséquilibre  caractérisé par un bilan énergétique  et/ ou protéique négatif </a:t>
            </a:r>
            <a:br>
              <a:rPr lang="fr-FR" sz="1600" b="1" dirty="0">
                <a:solidFill>
                  <a:srgbClr val="FF0000"/>
                </a:solidFill>
              </a:rPr>
            </a:br>
            <a:r>
              <a:rPr lang="fr-FR" sz="1600" dirty="0">
                <a:solidFill>
                  <a:srgbClr val="404040"/>
                </a:solidFill>
              </a:rPr>
              <a:t>Ce déséquilibre entraine des pertes tissulaires, notamment musculaires, qui ont des conséquences fonctionnelles (sarcopénie) </a:t>
            </a:r>
          </a:p>
          <a:p>
            <a:pPr lvl="1">
              <a:lnSpc>
                <a:spcPct val="90000"/>
              </a:lnSpc>
            </a:pPr>
            <a:r>
              <a:rPr lang="fr-FR" dirty="0">
                <a:solidFill>
                  <a:srgbClr val="404040"/>
                </a:solidFill>
              </a:rPr>
              <a:t>3 mécanismes (pouvant être associés)</a:t>
            </a:r>
          </a:p>
          <a:p>
            <a:pPr lvl="2">
              <a:lnSpc>
                <a:spcPct val="90000"/>
              </a:lnSpc>
            </a:pPr>
            <a:r>
              <a:rPr lang="fr-FR" dirty="0">
                <a:solidFill>
                  <a:srgbClr val="404040"/>
                </a:solidFill>
              </a:rPr>
              <a:t>un </a:t>
            </a:r>
            <a:r>
              <a:rPr lang="fr-FR" dirty="0" err="1">
                <a:solidFill>
                  <a:srgbClr val="404040"/>
                </a:solidFill>
              </a:rPr>
              <a:t>deficit</a:t>
            </a:r>
            <a:r>
              <a:rPr lang="fr-FR" dirty="0">
                <a:solidFill>
                  <a:srgbClr val="404040"/>
                </a:solidFill>
              </a:rPr>
              <a:t> d’apport isolé</a:t>
            </a:r>
          </a:p>
          <a:p>
            <a:pPr lvl="2">
              <a:lnSpc>
                <a:spcPct val="90000"/>
              </a:lnSpc>
            </a:pPr>
            <a:r>
              <a:rPr lang="fr-FR" dirty="0">
                <a:solidFill>
                  <a:srgbClr val="404040"/>
                </a:solidFill>
              </a:rPr>
              <a:t>une augmentation des dépenses énergétiques  journalières </a:t>
            </a:r>
          </a:p>
          <a:p>
            <a:pPr lvl="2">
              <a:lnSpc>
                <a:spcPct val="90000"/>
              </a:lnSpc>
            </a:pPr>
            <a:r>
              <a:rPr lang="fr-FR" dirty="0">
                <a:solidFill>
                  <a:srgbClr val="404040"/>
                </a:solidFill>
              </a:rPr>
              <a:t>une augmentation des pertes </a:t>
            </a:r>
          </a:p>
          <a:p>
            <a:pPr>
              <a:lnSpc>
                <a:spcPct val="90000"/>
              </a:lnSpc>
            </a:pPr>
            <a:endParaRPr lang="fr-FR" sz="11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endParaRPr lang="fr-FR" sz="11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endParaRPr lang="fr-FR" sz="11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68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05CF50-C6E5-6146-886D-9E4652FE1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FR" sz="2300">
                <a:solidFill>
                  <a:srgbClr val="FFFFFF"/>
                </a:solidFill>
              </a:rPr>
              <a:t>La dénutrition</a:t>
            </a:r>
            <a:br>
              <a:rPr lang="fr-FR" sz="2300">
                <a:solidFill>
                  <a:srgbClr val="FFFFFF"/>
                </a:solidFill>
              </a:rPr>
            </a:br>
            <a:r>
              <a:rPr lang="fr-FR" sz="2300">
                <a:solidFill>
                  <a:srgbClr val="FFFFFF"/>
                </a:solidFill>
              </a:rPr>
              <a:t>Fréquente mais sous estimée 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13C55883-CF9F-D446-87B8-3DF1A0C95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355" y="214313"/>
            <a:ext cx="6955008" cy="560897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r-FR" sz="2000" dirty="0"/>
              <a:t>Chez la personne âgée la dénutrition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000" dirty="0"/>
              <a:t>entraine ou aggrave un état de fragilité ou de dépendance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000" dirty="0"/>
              <a:t> elle  favorise la survenue de </a:t>
            </a:r>
            <a:r>
              <a:rPr lang="fr-FR" sz="2000" dirty="0" err="1"/>
              <a:t>comorbidités</a:t>
            </a:r>
            <a:r>
              <a:rPr lang="fr-FR" sz="2000" dirty="0"/>
              <a:t> (</a:t>
            </a:r>
            <a:r>
              <a:rPr lang="fr-FR" sz="2000" dirty="0" err="1"/>
              <a:t>escarrres</a:t>
            </a:r>
            <a:r>
              <a:rPr lang="fr-FR" sz="2000" dirty="0"/>
              <a:t> , infections .. )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000" dirty="0"/>
              <a:t>elle  est </a:t>
            </a:r>
            <a:r>
              <a:rPr lang="fr-FR" sz="2000" dirty="0" err="1"/>
              <a:t>associée</a:t>
            </a:r>
            <a:r>
              <a:rPr lang="fr-FR" sz="2000" dirty="0"/>
              <a:t> à une aggravation du pronostic des maladies sous-jacentes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000" dirty="0"/>
              <a:t>Elle augmente le risque de décès </a:t>
            </a:r>
          </a:p>
          <a:p>
            <a:pPr marL="0" indent="0">
              <a:lnSpc>
                <a:spcPct val="90000"/>
              </a:lnSpc>
              <a:buNone/>
            </a:pPr>
            <a:endParaRPr lang="fr-FR" sz="2000" dirty="0"/>
          </a:p>
          <a:p>
            <a:pPr>
              <a:lnSpc>
                <a:spcPct val="90000"/>
              </a:lnSpc>
            </a:pPr>
            <a:r>
              <a:rPr lang="fr-FR" sz="2000" dirty="0"/>
              <a:t>La </a:t>
            </a:r>
            <a:r>
              <a:rPr lang="fr-FR" sz="2000" dirty="0" err="1"/>
              <a:t>prévalence</a:t>
            </a:r>
            <a:r>
              <a:rPr lang="fr-FR" sz="2000" dirty="0"/>
              <a:t> de la </a:t>
            </a:r>
            <a:r>
              <a:rPr lang="fr-FR" sz="2000" dirty="0" err="1"/>
              <a:t>dénutrition</a:t>
            </a:r>
            <a:r>
              <a:rPr lang="fr-FR" sz="2000" dirty="0"/>
              <a:t> </a:t>
            </a:r>
            <a:r>
              <a:rPr lang="fr-FR" sz="2000" dirty="0" err="1"/>
              <a:t>protéino-énergétique</a:t>
            </a:r>
            <a:r>
              <a:rPr lang="fr-FR" sz="2000" dirty="0"/>
              <a:t> augmente avec l’</a:t>
            </a:r>
            <a:r>
              <a:rPr lang="fr-FR" sz="2000" dirty="0" err="1"/>
              <a:t>âge</a:t>
            </a:r>
            <a:r>
              <a:rPr lang="fr-FR" sz="2000" dirty="0"/>
              <a:t> &gt;&gt; </a:t>
            </a:r>
            <a:r>
              <a:rPr lang="fr-FR" sz="2000" b="1" dirty="0"/>
              <a:t>Concerne plus de 2 millions de personnes en France </a:t>
            </a:r>
            <a:endParaRPr lang="fr-FR" sz="2000" dirty="0"/>
          </a:p>
          <a:p>
            <a:pPr lvl="1">
              <a:lnSpc>
                <a:spcPct val="90000"/>
              </a:lnSpc>
            </a:pPr>
            <a:r>
              <a:rPr lang="fr-FR" sz="1800" dirty="0"/>
              <a:t>Elle est de 4 à 10 % chez les personnes </a:t>
            </a:r>
            <a:r>
              <a:rPr lang="fr-FR" sz="1800" dirty="0" err="1"/>
              <a:t>âgées</a:t>
            </a:r>
            <a:r>
              <a:rPr lang="fr-FR" sz="1800" dirty="0"/>
              <a:t> vivant à domicile</a:t>
            </a:r>
          </a:p>
          <a:p>
            <a:pPr lvl="1">
              <a:lnSpc>
                <a:spcPct val="90000"/>
              </a:lnSpc>
            </a:pPr>
            <a:r>
              <a:rPr lang="fr-FR" sz="1800" dirty="0"/>
              <a:t>de 15 à 38 % chez celles vivant en institution </a:t>
            </a:r>
          </a:p>
          <a:p>
            <a:pPr lvl="1">
              <a:lnSpc>
                <a:spcPct val="90000"/>
              </a:lnSpc>
            </a:pPr>
            <a:r>
              <a:rPr lang="fr-FR" sz="1800" dirty="0"/>
              <a:t>De  30 à 70 % chez les malades </a:t>
            </a:r>
            <a:r>
              <a:rPr lang="fr-FR" sz="1800" dirty="0" err="1"/>
              <a:t>âgés</a:t>
            </a:r>
            <a:r>
              <a:rPr lang="fr-FR" sz="1800" dirty="0"/>
              <a:t> </a:t>
            </a:r>
            <a:r>
              <a:rPr lang="fr-FR" sz="1800" dirty="0" err="1"/>
              <a:t>hospitalisés</a:t>
            </a:r>
            <a:r>
              <a:rPr lang="fr-FR" sz="1800" dirty="0"/>
              <a:t>. </a:t>
            </a:r>
          </a:p>
          <a:p>
            <a:pPr marL="0" indent="0">
              <a:lnSpc>
                <a:spcPct val="90000"/>
              </a:lnSpc>
              <a:buNone/>
            </a:pPr>
            <a:endParaRPr lang="fr-FR" sz="2000" dirty="0"/>
          </a:p>
          <a:p>
            <a:pPr>
              <a:lnSpc>
                <a:spcPct val="90000"/>
              </a:lnSpc>
            </a:pPr>
            <a:endParaRPr lang="fr-FR" sz="11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64D939B-58BA-8E5E-68F4-08BFE06E9AF3}"/>
              </a:ext>
            </a:extLst>
          </p:cNvPr>
          <p:cNvSpPr txBox="1"/>
          <p:nvPr/>
        </p:nvSpPr>
        <p:spPr>
          <a:xfrm>
            <a:off x="3272589" y="5657671"/>
            <a:ext cx="8771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/>
              <a:t>Elle reste </a:t>
            </a:r>
            <a:r>
              <a:rPr lang="fr-FR" sz="1800" dirty="0" err="1"/>
              <a:t>très</a:t>
            </a:r>
            <a:r>
              <a:rPr lang="fr-FR" sz="1800" dirty="0"/>
              <a:t> souvent non </a:t>
            </a:r>
            <a:r>
              <a:rPr lang="fr-FR" sz="1800" dirty="0" err="1"/>
              <a:t>dépistée</a:t>
            </a:r>
            <a:r>
              <a:rPr lang="fr-FR" sz="1800" dirty="0"/>
              <a:t> et/ou insuffisamment </a:t>
            </a:r>
            <a:r>
              <a:rPr lang="fr-FR" sz="1800" dirty="0" err="1"/>
              <a:t>traitée</a:t>
            </a:r>
            <a:r>
              <a:rPr lang="fr-FR" sz="1800" dirty="0"/>
              <a:t> considérée comme un symptôme d’une maladie et donc devant guérir avec la maladie , or </a:t>
            </a:r>
            <a:r>
              <a:rPr lang="fr-FR" sz="1800" b="1" dirty="0">
                <a:solidFill>
                  <a:srgbClr val="FF0000"/>
                </a:solidFill>
              </a:rPr>
              <a:t>elle ne guérit pas spontanément chez le sujet âgé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4345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71EAF43-BBE4-4EE4-9831-3421B33363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9280C5C-E17A-C84E-8D60-827D990C8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Situations à risques sans lien avec l’âge 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61AE710B-B555-4211-A21B-AA0138B576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33427"/>
              </p:ext>
            </p:extLst>
          </p:nvPr>
        </p:nvGraphicFramePr>
        <p:xfrm>
          <a:off x="2230438" y="2638425"/>
          <a:ext cx="7731125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7858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45D867F-C4D0-A742-9899-BD6ADE970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SPECIFIQUES SUJET AGE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5B8BBC75-C405-F153-EBE9-5CC5CA027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6989" y="400050"/>
            <a:ext cx="7062094" cy="570263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3573F20-F1C8-524A-8A7A-C7C5159680BD}"/>
              </a:ext>
            </a:extLst>
          </p:cNvPr>
          <p:cNvSpPr txBox="1"/>
          <p:nvPr/>
        </p:nvSpPr>
        <p:spPr>
          <a:xfrm>
            <a:off x="862366" y="2194102"/>
            <a:ext cx="3427001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9E92276-5BF1-FD98-3411-540BB6F2284E}"/>
              </a:ext>
            </a:extLst>
          </p:cNvPr>
          <p:cNvSpPr txBox="1"/>
          <p:nvPr/>
        </p:nvSpPr>
        <p:spPr>
          <a:xfrm>
            <a:off x="5100638" y="6229350"/>
            <a:ext cx="682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/>
              </a:rPr>
              <a:t>https://sante.gouv.fr/IMG/pdf/brochure_denutrition.pdf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2542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B2C1B1-5049-669A-D77F-44B6CED80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757" y="236775"/>
            <a:ext cx="7729728" cy="1188720"/>
          </a:xfrm>
        </p:spPr>
        <p:txBody>
          <a:bodyPr/>
          <a:lstStyle/>
          <a:p>
            <a:r>
              <a:rPr lang="fr-FR" dirty="0"/>
              <a:t>Focus état buccodentaire 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9CF9F1A8-FC75-7BC7-6162-AD98B6107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9457" y="2222174"/>
            <a:ext cx="4394200" cy="309697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715A013-795C-0B16-7261-1B956F5CCDB5}"/>
              </a:ext>
            </a:extLst>
          </p:cNvPr>
          <p:cNvSpPr txBox="1"/>
          <p:nvPr/>
        </p:nvSpPr>
        <p:spPr>
          <a:xfrm>
            <a:off x="838200" y="1733953"/>
            <a:ext cx="534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Candidose </a:t>
            </a:r>
            <a:r>
              <a:rPr lang="fr-FR" dirty="0" err="1"/>
              <a:t>orobuccale</a:t>
            </a:r>
            <a:endParaRPr lang="fr-FR" dirty="0"/>
          </a:p>
        </p:txBody>
      </p:sp>
      <p:pic>
        <p:nvPicPr>
          <p:cNvPr id="6" name="Espace réservé du contenu 3">
            <a:extLst>
              <a:ext uri="{FF2B5EF4-FFF2-40B4-BE49-F238E27FC236}">
                <a16:creationId xmlns:a16="http://schemas.microsoft.com/office/drawing/2014/main" id="{835C24C7-6EF4-1BAE-F365-CD7A42A2D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05" y="2222174"/>
            <a:ext cx="4152900" cy="241365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1EC16EAC-A162-F073-6F2F-7D715C8E4E46}"/>
              </a:ext>
            </a:extLst>
          </p:cNvPr>
          <p:cNvSpPr txBox="1"/>
          <p:nvPr/>
        </p:nvSpPr>
        <p:spPr>
          <a:xfrm>
            <a:off x="6179457" y="1707271"/>
            <a:ext cx="4677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édentation, caries, tartre, </a:t>
            </a:r>
            <a:r>
              <a:rPr lang="fr-FR" dirty="0" err="1"/>
              <a:t>parodontopathie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6640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E866FF9-A729-45F0-A163-10E89E87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28A207B-CF59-8042-967C-E09545E11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428750"/>
            <a:ext cx="3717608" cy="2748149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rmAutofit/>
          </a:bodyPr>
          <a:lstStyle/>
          <a:p>
            <a:r>
              <a:rPr lang="fr-FR" sz="2400" dirty="0"/>
              <a:t>Diagnostic DENUTRITION chez LA PERSONNE DE 70 ANS ET PLUS </a:t>
            </a: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04366F-2366-4688-98E7-B101C7BC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6BED6A37-AAB2-47D4-9DF0-B619CD86F0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71384"/>
              </p:ext>
            </p:extLst>
          </p:nvPr>
        </p:nvGraphicFramePr>
        <p:xfrm>
          <a:off x="5066868" y="300038"/>
          <a:ext cx="7006070" cy="6343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580C6017-7761-1B80-D6BD-2D51DD3B29AD}"/>
              </a:ext>
            </a:extLst>
          </p:cNvPr>
          <p:cNvSpPr txBox="1"/>
          <p:nvPr/>
        </p:nvSpPr>
        <p:spPr>
          <a:xfrm>
            <a:off x="328613" y="5000625"/>
            <a:ext cx="4029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hlinkClick r:id="rId7"/>
              </a:rPr>
              <a:t>https://www.has-sante.fr/jcms/p_3165944/fr/diagnostic-de-la-denutrition-chez-la-personne-de-70-ans-et-plus</a:t>
            </a:r>
            <a:br>
              <a:rPr lang="fr-FR" sz="1800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8475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7515B0-5F41-8DB0-1537-8BD2669BA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Obésité et dénutrition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95CDE3-853E-8390-C78F-FA88D480D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716" y="2695074"/>
            <a:ext cx="10287000" cy="3501189"/>
          </a:xfrm>
        </p:spPr>
        <p:txBody>
          <a:bodyPr>
            <a:normAutofit/>
          </a:bodyPr>
          <a:lstStyle/>
          <a:p>
            <a:r>
              <a:rPr lang="fr-FR" b="1" dirty="0"/>
              <a:t>Une personne âgée en situation d’obésité peut être dénutrie.</a:t>
            </a:r>
          </a:p>
          <a:p>
            <a:r>
              <a:rPr lang="fr-FR" dirty="0"/>
              <a:t> Le diagnostic repose sur l’association  d’1 critère phénotypique et d’1 critère étiologique. </a:t>
            </a:r>
          </a:p>
          <a:p>
            <a:r>
              <a:rPr lang="fr-FR" dirty="0"/>
              <a:t>Pour faire le diagnostic de dénutrition chez la personne âgée en situation d’obésité, il est recommandé d’utiliser les critères phénotypiques suivants (1 seul critère suffit) : </a:t>
            </a:r>
          </a:p>
          <a:p>
            <a:pPr lvl="1"/>
            <a:r>
              <a:rPr lang="fr-FR" dirty="0"/>
              <a:t>perte de poids ≥ 5 % en 1 mois ou ≥ 10 % en 6 mois ou ≥ 10 % par rapport au poids habituel avant le début de la maladie</a:t>
            </a:r>
          </a:p>
          <a:p>
            <a:pPr lvl="1"/>
            <a:r>
              <a:rPr lang="fr-FR" dirty="0"/>
              <a:t>sarcopénie confirmée</a:t>
            </a:r>
          </a:p>
          <a:p>
            <a:r>
              <a:rPr lang="fr-FR" dirty="0"/>
              <a:t>En présence d’un critère étiologique, une telle perte de poids, qu’elle soit volontaire, à visée thérapeutique ou involontaire, est un critère phénotypique de dénutrition. </a:t>
            </a:r>
          </a:p>
        </p:txBody>
      </p:sp>
    </p:spTree>
    <p:extLst>
      <p:ext uri="{BB962C8B-B14F-4D97-AF65-F5344CB8AC3E}">
        <p14:creationId xmlns:p14="http://schemas.microsoft.com/office/powerpoint/2010/main" val="91581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627BE3-63F5-D24A-8788-6AEDF181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fr-FR" sz="5200" dirty="0"/>
              <a:t>Classification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EDF360F0-8971-49DA-B73B-2E2A753FB0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6552527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8829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F5DD65-20F4-BF4A-8880-E8FD37933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362903"/>
            <a:ext cx="3429000" cy="1287781"/>
          </a:xfrm>
        </p:spPr>
        <p:txBody>
          <a:bodyPr anchor="b">
            <a:normAutofit/>
          </a:bodyPr>
          <a:lstStyle/>
          <a:p>
            <a:r>
              <a:rPr lang="fr-FR" sz="4400" dirty="0"/>
              <a:t>MNA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0A8060-CA10-8E4F-8E36-7473BA834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3" y="2097345"/>
            <a:ext cx="4199021" cy="3268739"/>
          </a:xfrm>
        </p:spPr>
        <p:txBody>
          <a:bodyPr anchor="t">
            <a:normAutofit/>
          </a:bodyPr>
          <a:lstStyle/>
          <a:p>
            <a:r>
              <a:rPr lang="fr-FR" sz="2200" b="1" dirty="0"/>
              <a:t>un outil de </a:t>
            </a:r>
            <a:r>
              <a:rPr lang="fr-FR" sz="2200" b="1" dirty="0" err="1"/>
              <a:t>repérage</a:t>
            </a:r>
            <a:r>
              <a:rPr lang="fr-FR" sz="2200" b="1" dirty="0"/>
              <a:t> du risque de </a:t>
            </a:r>
            <a:r>
              <a:rPr lang="fr-FR" sz="2200" b="1" dirty="0" err="1"/>
              <a:t>dénutrition</a:t>
            </a:r>
            <a:r>
              <a:rPr lang="fr-FR" sz="2200" dirty="0"/>
              <a:t> mais ne constitue plus un </a:t>
            </a:r>
            <a:r>
              <a:rPr lang="fr-FR" sz="2200" dirty="0" err="1"/>
              <a:t>critère</a:t>
            </a:r>
            <a:r>
              <a:rPr lang="fr-FR" sz="2200" dirty="0"/>
              <a:t> de diagnostic de </a:t>
            </a:r>
            <a:r>
              <a:rPr lang="fr-FR" sz="2200" dirty="0" err="1"/>
              <a:t>dénutrition</a:t>
            </a:r>
            <a:r>
              <a:rPr lang="fr-FR" sz="2200" dirty="0"/>
              <a:t>. </a:t>
            </a:r>
          </a:p>
          <a:p>
            <a:r>
              <a:rPr lang="fr-FR" sz="2200" dirty="0">
                <a:hlinkClick r:id="rId2"/>
              </a:rPr>
              <a:t>https://www.mna-elderly.com/sites/default/files/2021-10/mna-mini-french.pdf</a:t>
            </a:r>
            <a:endParaRPr lang="fr-FR" sz="2200" dirty="0"/>
          </a:p>
          <a:p>
            <a:endParaRPr lang="fr-FR" sz="2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DC6EB9D-48C9-B44A-9EBC-101291E7E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39" y="184469"/>
            <a:ext cx="6229350" cy="648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04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4F88B16-56E5-E54D-853A-52CC885EA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506982"/>
            <a:ext cx="10905066" cy="384403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2594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F31AFEC-150E-BA24-8C46-C4B64D4AD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fr-FR" dirty="0"/>
              <a:t>Définitions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6655F0-1BD3-AE6C-88C7-41655DB78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1400" b="1" dirty="0">
                <a:solidFill>
                  <a:srgbClr val="404040"/>
                </a:solidFill>
              </a:rPr>
              <a:t>Métabolisme = </a:t>
            </a:r>
            <a:r>
              <a:rPr lang="fr-FR" sz="1400" dirty="0">
                <a:solidFill>
                  <a:srgbClr val="404040"/>
                </a:solidFill>
              </a:rPr>
              <a:t>ensemble des réactions biochimiques qui s’effectuent au sein de la matière vivante  à partir des nutriments fournis par l’alimentation sous l’action de catalyseurs spécifiques (enzymes)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sz="1400" dirty="0">
                <a:solidFill>
                  <a:srgbClr val="404040"/>
                </a:solidFill>
              </a:rPr>
              <a:t>Processus ordonné faisant intervenir des étapes de: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1400" b="1" dirty="0">
                <a:solidFill>
                  <a:srgbClr val="404040"/>
                </a:solidFill>
              </a:rPr>
              <a:t>Dégradation = catabolisme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1400" b="1" dirty="0">
                <a:solidFill>
                  <a:srgbClr val="404040"/>
                </a:solidFill>
              </a:rPr>
              <a:t>Synthèse = anabolisme</a:t>
            </a:r>
            <a:endParaRPr lang="fr-FR" sz="14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r>
              <a:rPr lang="fr-FR" sz="1400" dirty="0">
                <a:solidFill>
                  <a:srgbClr val="404040"/>
                </a:solidFill>
              </a:rPr>
              <a:t>Nutriments= tout composé organique ou non organique contenu dans les aliments métabolisé par l’organisme</a:t>
            </a:r>
          </a:p>
          <a:p>
            <a:pPr>
              <a:lnSpc>
                <a:spcPct val="90000"/>
              </a:lnSpc>
            </a:pPr>
            <a:r>
              <a:rPr lang="fr-FR" sz="1400" dirty="0">
                <a:solidFill>
                  <a:srgbClr val="404040"/>
                </a:solidFill>
              </a:rPr>
              <a:t>Macronutriments (énergétiques): glucides, lipides, protéines</a:t>
            </a:r>
          </a:p>
          <a:p>
            <a:pPr>
              <a:lnSpc>
                <a:spcPct val="90000"/>
              </a:lnSpc>
            </a:pPr>
            <a:r>
              <a:rPr lang="fr-FR" sz="1400" dirty="0">
                <a:solidFill>
                  <a:srgbClr val="404040"/>
                </a:solidFill>
              </a:rPr>
              <a:t>Micronutriments (non énergétiques ): vitamines et </a:t>
            </a:r>
            <a:r>
              <a:rPr lang="fr-FR" sz="1400" dirty="0" err="1">
                <a:solidFill>
                  <a:srgbClr val="404040"/>
                </a:solidFill>
              </a:rPr>
              <a:t>oligo-élements</a:t>
            </a:r>
            <a:endParaRPr lang="fr-FR" sz="14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791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3C3223-3BF2-30C1-B578-F7ACB936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fr-FR" dirty="0"/>
              <a:t>La dénutrition est réversible mais pas  spontanément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40A161-FA6D-8E94-3060-8C820600C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474" y="2198362"/>
            <a:ext cx="5915526" cy="4394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900" b="0" i="0" dirty="0">
                <a:effectLst/>
                <a:latin typeface="-apple-system"/>
              </a:rPr>
              <a:t>En l’absence de prise en charge, la dénutrition du sujet âgé évolue vers les complications: </a:t>
            </a:r>
          </a:p>
          <a:p>
            <a:r>
              <a:rPr lang="fr-FR" sz="1900" b="0" i="0" dirty="0" err="1">
                <a:effectLst/>
                <a:latin typeface="-apple-system"/>
              </a:rPr>
              <a:t>Morbimortalité</a:t>
            </a:r>
            <a:endParaRPr lang="fr-FR" sz="1900" dirty="0">
              <a:latin typeface="-apple-system"/>
            </a:endParaRPr>
          </a:p>
          <a:p>
            <a:r>
              <a:rPr lang="fr-FR" sz="1900" b="0" i="0" dirty="0">
                <a:effectLst/>
                <a:latin typeface="-apple-system"/>
              </a:rPr>
              <a:t>Aggravation de la sarcopénie</a:t>
            </a:r>
            <a:endParaRPr lang="fr-FR" sz="1900" dirty="0">
              <a:latin typeface="-apple-system"/>
            </a:endParaRPr>
          </a:p>
          <a:p>
            <a:r>
              <a:rPr lang="fr-FR" sz="1900" b="0" i="0" dirty="0">
                <a:effectLst/>
                <a:latin typeface="-apple-system"/>
              </a:rPr>
              <a:t>Immunodépression</a:t>
            </a:r>
          </a:p>
          <a:p>
            <a:r>
              <a:rPr lang="fr-FR" sz="1900" b="0" i="0" dirty="0">
                <a:effectLst/>
                <a:latin typeface="-apple-system"/>
              </a:rPr>
              <a:t>Escarres</a:t>
            </a:r>
          </a:p>
          <a:p>
            <a:r>
              <a:rPr lang="fr-FR" sz="1900" b="0" i="0" dirty="0">
                <a:effectLst/>
                <a:latin typeface="-apple-system"/>
              </a:rPr>
              <a:t>Déshydratation</a:t>
            </a:r>
          </a:p>
          <a:p>
            <a:r>
              <a:rPr lang="fr-FR" sz="1900" b="0" i="0" dirty="0">
                <a:effectLst/>
                <a:latin typeface="-apple-system"/>
              </a:rPr>
              <a:t>Déficit en micronutriment</a:t>
            </a:r>
          </a:p>
          <a:p>
            <a:r>
              <a:rPr lang="fr-FR" sz="1900" dirty="0">
                <a:latin typeface="-apple-system"/>
              </a:rPr>
              <a:t>Décès </a:t>
            </a:r>
            <a:br>
              <a:rPr lang="fr-FR" sz="1900" dirty="0"/>
            </a:br>
            <a:endParaRPr lang="fr-FR" sz="19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FA0B6FE-E871-C68E-B3D1-52A8A5837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98362"/>
            <a:ext cx="5821008" cy="449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96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4A52A6-F573-6B0A-C6CC-B626BBA35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788" y="110848"/>
            <a:ext cx="7729728" cy="1188720"/>
          </a:xfrm>
        </p:spPr>
        <p:txBody>
          <a:bodyPr/>
          <a:lstStyle/>
          <a:p>
            <a:r>
              <a:rPr lang="fr-FR" dirty="0"/>
              <a:t>Stratégie de prise en charge nutritionnelle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71DF29-41AD-E2F3-61BB-453A42F0D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740049"/>
          </a:xfrm>
        </p:spPr>
        <p:txBody>
          <a:bodyPr/>
          <a:lstStyle/>
          <a:p>
            <a:r>
              <a:rPr lang="fr-FR" dirty="0"/>
              <a:t>Privilégier la voie orale autant que possible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E632F3-D5D7-3745-938E-DD6B5740C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89" y="1878142"/>
            <a:ext cx="11819022" cy="474004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E8D023C-35D9-22B2-7108-CB7D9DEE689F}"/>
              </a:ext>
            </a:extLst>
          </p:cNvPr>
          <p:cNvSpPr txBox="1"/>
          <p:nvPr/>
        </p:nvSpPr>
        <p:spPr>
          <a:xfrm>
            <a:off x="7333148" y="5846544"/>
            <a:ext cx="4020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CNO:=compléments nutritionnels oraux</a:t>
            </a:r>
          </a:p>
          <a:p>
            <a:r>
              <a:rPr lang="fr-FR" dirty="0"/>
              <a:t>NE=nutrition entérale</a:t>
            </a:r>
          </a:p>
        </p:txBody>
      </p:sp>
    </p:spTree>
    <p:extLst>
      <p:ext uri="{BB962C8B-B14F-4D97-AF65-F5344CB8AC3E}">
        <p14:creationId xmlns:p14="http://schemas.microsoft.com/office/powerpoint/2010/main" val="705930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3F5E3D5-FA8A-2300-E688-3E717B09B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2083" y="130628"/>
            <a:ext cx="10552741" cy="672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54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EFB867-EB48-DC6B-DB29-68ADBFA6F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6242719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fr-FR">
                <a:solidFill>
                  <a:schemeClr val="bg1"/>
                </a:solidFill>
              </a:rPr>
              <a:t>Nutrition artificielle</a:t>
            </a:r>
          </a:p>
        </p:txBody>
      </p:sp>
      <p:pic>
        <p:nvPicPr>
          <p:cNvPr id="4" name="Espace réservé du contenu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48FC88A4-AADA-813F-BBE0-50CF4BB78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2551962"/>
            <a:ext cx="6584013" cy="4115009"/>
          </a:xfrm>
          <a:prstGeom prst="rect">
            <a:avLst/>
          </a:prstGeom>
        </p:spPr>
      </p:pic>
      <p:pic>
        <p:nvPicPr>
          <p:cNvPr id="3" name="Image 2" descr="Une image contenant dessin, croquis, Dessin au trait, diagramme&#10;&#10;Description générée automatiquement">
            <a:extLst>
              <a:ext uri="{FF2B5EF4-FFF2-40B4-BE49-F238E27FC236}">
                <a16:creationId xmlns:a16="http://schemas.microsoft.com/office/drawing/2014/main" id="{09553215-16B8-9271-6230-E4FB32FCD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575" y="122777"/>
            <a:ext cx="3953124" cy="3449099"/>
          </a:xfrm>
          <a:prstGeom prst="rect">
            <a:avLst/>
          </a:prstGeom>
        </p:spPr>
      </p:pic>
      <p:pic>
        <p:nvPicPr>
          <p:cNvPr id="5" name="Image 4" descr="Une image contenant peau, fleur, accessoire, intérieur&#10;&#10;Description générée automatiquement">
            <a:extLst>
              <a:ext uri="{FF2B5EF4-FFF2-40B4-BE49-F238E27FC236}">
                <a16:creationId xmlns:a16="http://schemas.microsoft.com/office/drawing/2014/main" id="{63436332-88A6-9619-F03E-F4E157366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8119" y="3685745"/>
            <a:ext cx="3613356" cy="287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76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E3A26E2-6BF6-1950-453F-4D357412A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8855" y="134621"/>
            <a:ext cx="8474290" cy="658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92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1487AA-EED4-3645-1E04-2261C7811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Recommandations </a:t>
            </a:r>
            <a:r>
              <a:rPr lang="fr-FR" dirty="0" err="1"/>
              <a:t>pREVENTION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94535A-4958-6765-DC45-8B4389B38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05" y="2638044"/>
            <a:ext cx="11261558" cy="3991356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GUIDE RENESSENS </a:t>
            </a:r>
            <a:r>
              <a:rPr lang="fr-FR" dirty="0">
                <a:hlinkClick r:id="rId2"/>
              </a:rPr>
              <a:t>https://www2.dijon.inrae.fr/senior-et-sens/guide.php</a:t>
            </a:r>
            <a:endParaRPr lang="fr-FR" dirty="0"/>
          </a:p>
          <a:p>
            <a:endParaRPr lang="fr-FR" sz="1800" b="0" dirty="0">
              <a:effectLst/>
              <a:latin typeface="RotisSansSerif"/>
            </a:endParaRPr>
          </a:p>
          <a:p>
            <a:r>
              <a:rPr lang="fr-FR" sz="1800" b="0" dirty="0">
                <a:effectLst/>
                <a:latin typeface="RotisSansSerif"/>
              </a:rPr>
              <a:t>Il est essentiel d’interroger la personne </a:t>
            </a:r>
            <a:r>
              <a:rPr lang="fr-FR" sz="1800" b="0" dirty="0" err="1">
                <a:effectLst/>
                <a:latin typeface="RotisSansSerif"/>
              </a:rPr>
              <a:t>âgée</a:t>
            </a:r>
            <a:r>
              <a:rPr lang="fr-FR" sz="1800" b="0" dirty="0">
                <a:effectLst/>
                <a:latin typeface="RotisSansSerif"/>
              </a:rPr>
              <a:t> sur les aliments qu’elle </a:t>
            </a:r>
            <a:r>
              <a:rPr lang="fr-FR" sz="1800" b="0" dirty="0" err="1">
                <a:effectLst/>
                <a:latin typeface="RotisSansSerif"/>
              </a:rPr>
              <a:t>apprécie</a:t>
            </a:r>
            <a:r>
              <a:rPr lang="fr-FR" sz="1800" b="0" dirty="0">
                <a:effectLst/>
                <a:latin typeface="RotisSansSerif"/>
              </a:rPr>
              <a:t> pour lui proposer une alimentation qui satisfait vraiment ses </a:t>
            </a:r>
            <a:r>
              <a:rPr lang="fr-FR" sz="1800" b="0" dirty="0" err="1">
                <a:effectLst/>
                <a:latin typeface="RotisSansSerif"/>
              </a:rPr>
              <a:t>goûts</a:t>
            </a:r>
            <a:r>
              <a:rPr lang="fr-FR" sz="1800" b="0" dirty="0">
                <a:effectLst/>
                <a:latin typeface="RotisSansSerif"/>
              </a:rPr>
              <a:t> et ses habitudes alimentaires . Attention à certains aliments peu </a:t>
            </a:r>
            <a:r>
              <a:rPr lang="fr-FR" sz="1800" b="0" dirty="0" err="1">
                <a:effectLst/>
                <a:latin typeface="RotisSansSerif"/>
              </a:rPr>
              <a:t>appréciés</a:t>
            </a:r>
            <a:r>
              <a:rPr lang="fr-FR" sz="1800" b="0" dirty="0">
                <a:effectLst/>
                <a:latin typeface="RotisSansSerif"/>
              </a:rPr>
              <a:t> des personnes </a:t>
            </a:r>
            <a:r>
              <a:rPr lang="fr-FR" sz="1800" b="0" dirty="0" err="1">
                <a:effectLst/>
                <a:latin typeface="RotisSansSerif"/>
              </a:rPr>
              <a:t>âgées</a:t>
            </a:r>
            <a:r>
              <a:rPr lang="fr-FR" sz="1800" b="0" dirty="0">
                <a:effectLst/>
                <a:latin typeface="RotisSansSerif"/>
              </a:rPr>
              <a:t> : </a:t>
            </a:r>
            <a:endParaRPr lang="fr-FR" dirty="0">
              <a:effectLst/>
            </a:endParaRPr>
          </a:p>
          <a:p>
            <a:r>
              <a:rPr lang="fr-FR" sz="1800" b="0" dirty="0">
                <a:effectLst/>
                <a:latin typeface="RotisSansSerif"/>
              </a:rPr>
              <a:t>• </a:t>
            </a:r>
            <a:r>
              <a:rPr lang="fr-FR" sz="1800" b="0" dirty="0" err="1">
                <a:effectLst/>
                <a:latin typeface="RotisSansSerif"/>
              </a:rPr>
              <a:t>Éviter</a:t>
            </a:r>
            <a:r>
              <a:rPr lang="fr-FR" sz="1800" b="0" dirty="0">
                <a:effectLst/>
                <a:latin typeface="RotisSansSerif"/>
              </a:rPr>
              <a:t> les aliments fades, les aliments sans sel </a:t>
            </a:r>
            <a:endParaRPr lang="fr-FR" dirty="0">
              <a:effectLst/>
            </a:endParaRPr>
          </a:p>
          <a:p>
            <a:r>
              <a:rPr lang="fr-FR" sz="1800" b="0" dirty="0">
                <a:effectLst/>
                <a:latin typeface="RotisSansSerif"/>
              </a:rPr>
              <a:t>• </a:t>
            </a:r>
            <a:r>
              <a:rPr lang="fr-FR" sz="1800" b="0" dirty="0" err="1">
                <a:effectLst/>
                <a:latin typeface="RotisSansSerif"/>
              </a:rPr>
              <a:t>Éviter</a:t>
            </a:r>
            <a:r>
              <a:rPr lang="fr-FR" sz="1800" b="0" dirty="0">
                <a:effectLst/>
                <a:latin typeface="RotisSansSerif"/>
              </a:rPr>
              <a:t> les aliments durs (difficiles à </a:t>
            </a:r>
            <a:r>
              <a:rPr lang="fr-FR" sz="1800" b="0" dirty="0" err="1">
                <a:effectLst/>
                <a:latin typeface="RotisSansSerif"/>
              </a:rPr>
              <a:t>mâcher</a:t>
            </a:r>
            <a:r>
              <a:rPr lang="fr-FR" sz="1800" b="0" dirty="0">
                <a:effectLst/>
                <a:latin typeface="RotisSansSerif"/>
              </a:rPr>
              <a:t>) </a:t>
            </a:r>
            <a:endParaRPr lang="fr-FR" dirty="0">
              <a:effectLst/>
            </a:endParaRPr>
          </a:p>
          <a:p>
            <a:r>
              <a:rPr lang="fr-FR" sz="1800" b="0" dirty="0">
                <a:effectLst/>
                <a:latin typeface="RotisSansSerif"/>
              </a:rPr>
              <a:t>• </a:t>
            </a:r>
            <a:r>
              <a:rPr lang="fr-FR" sz="1800" b="0" dirty="0" err="1">
                <a:effectLst/>
                <a:latin typeface="RotisSansSerif"/>
              </a:rPr>
              <a:t>Éviter</a:t>
            </a:r>
            <a:r>
              <a:rPr lang="fr-FR" sz="1800" b="0" dirty="0">
                <a:effectLst/>
                <a:latin typeface="RotisSansSerif"/>
              </a:rPr>
              <a:t> les aliments secs </a:t>
            </a:r>
            <a:endParaRPr lang="fr-FR" dirty="0">
              <a:effectLst/>
            </a:endParaRPr>
          </a:p>
          <a:p>
            <a:r>
              <a:rPr lang="fr-FR" sz="1800" b="0" dirty="0">
                <a:effectLst/>
                <a:latin typeface="RotisSansSerif"/>
              </a:rPr>
              <a:t>• </a:t>
            </a:r>
            <a:r>
              <a:rPr lang="fr-FR" sz="1800" b="0" dirty="0" err="1">
                <a:effectLst/>
                <a:latin typeface="RotisSansSerif"/>
              </a:rPr>
              <a:t>Éviter</a:t>
            </a:r>
            <a:r>
              <a:rPr lang="fr-FR" sz="1800" b="0" dirty="0">
                <a:effectLst/>
                <a:latin typeface="RotisSansSerif"/>
              </a:rPr>
              <a:t> les aliments qui ne font pas partie des habitudes propres aux </a:t>
            </a:r>
            <a:r>
              <a:rPr lang="fr-FR" sz="1800" b="0" dirty="0" err="1">
                <a:effectLst/>
                <a:latin typeface="RotisSansSerif"/>
              </a:rPr>
              <a:t>générations</a:t>
            </a:r>
            <a:r>
              <a:rPr lang="fr-FR" sz="1800" b="0" dirty="0">
                <a:effectLst/>
                <a:latin typeface="RotisSansSerif"/>
              </a:rPr>
              <a:t> seniors (fruits exotiques, sauce au curry, nuggets de </a:t>
            </a:r>
            <a:r>
              <a:rPr lang="fr-FR" sz="1800" b="0" dirty="0" err="1">
                <a:effectLst/>
                <a:latin typeface="RotisSansSerif"/>
              </a:rPr>
              <a:t>ble</a:t>
            </a:r>
            <a:r>
              <a:rPr lang="fr-FR" sz="1800" b="0" dirty="0">
                <a:effectLst/>
                <a:latin typeface="RotisSansSerif"/>
              </a:rPr>
              <a:t>́...) </a:t>
            </a:r>
          </a:p>
          <a:p>
            <a:r>
              <a:rPr lang="fr-FR" sz="1800" b="0" dirty="0">
                <a:effectLst/>
                <a:latin typeface="RotisSansSerif"/>
              </a:rPr>
              <a:t>Un bon repas, c’est aussi des plats bien </a:t>
            </a:r>
            <a:r>
              <a:rPr lang="fr-FR" sz="1800" b="0" dirty="0" err="1">
                <a:effectLst/>
                <a:latin typeface="RotisSansSerif"/>
              </a:rPr>
              <a:t>présentés</a:t>
            </a:r>
            <a:r>
              <a:rPr lang="fr-FR" sz="1800" b="0" dirty="0">
                <a:effectLst/>
                <a:latin typeface="RotisSansSerif"/>
              </a:rPr>
              <a:t> pour mettre en </a:t>
            </a:r>
            <a:r>
              <a:rPr lang="fr-FR" sz="1800" b="0" dirty="0" err="1">
                <a:effectLst/>
                <a:latin typeface="RotisSansSerif"/>
              </a:rPr>
              <a:t>appétit</a:t>
            </a:r>
            <a:r>
              <a:rPr lang="fr-FR" sz="1800" b="0" dirty="0">
                <a:effectLst/>
                <a:latin typeface="RotisSansSerif"/>
              </a:rPr>
              <a:t>, des horaires </a:t>
            </a:r>
            <a:r>
              <a:rPr lang="fr-FR" sz="1800" b="0" dirty="0" err="1">
                <a:effectLst/>
                <a:latin typeface="RotisSansSerif"/>
              </a:rPr>
              <a:t>adaptés</a:t>
            </a:r>
            <a:r>
              <a:rPr lang="fr-FR" sz="1800" b="0" dirty="0">
                <a:effectLst/>
                <a:latin typeface="RotisSansSerif"/>
              </a:rPr>
              <a:t> qui permettent notamment de </a:t>
            </a:r>
            <a:r>
              <a:rPr lang="fr-FR" sz="1800" b="0" dirty="0" err="1">
                <a:effectLst/>
                <a:latin typeface="RotisSansSerif"/>
              </a:rPr>
              <a:t>prévenir</a:t>
            </a:r>
            <a:r>
              <a:rPr lang="fr-FR" sz="1800" b="0" dirty="0">
                <a:effectLst/>
                <a:latin typeface="RotisSansSerif"/>
              </a:rPr>
              <a:t> le </a:t>
            </a:r>
            <a:r>
              <a:rPr lang="fr-FR" sz="1800" b="0" dirty="0" err="1">
                <a:effectLst/>
                <a:latin typeface="RotisSansSerif"/>
              </a:rPr>
              <a:t>jeûne</a:t>
            </a:r>
            <a:r>
              <a:rPr lang="fr-FR" sz="1800" b="0" dirty="0">
                <a:effectLst/>
                <a:latin typeface="RotisSansSerif"/>
              </a:rPr>
              <a:t> nocturne (moins de 12 heures entre le </a:t>
            </a:r>
            <a:r>
              <a:rPr lang="fr-FR" sz="1800" b="0" dirty="0" err="1">
                <a:effectLst/>
                <a:latin typeface="RotisSansSerif"/>
              </a:rPr>
              <a:t>dîner</a:t>
            </a:r>
            <a:r>
              <a:rPr lang="fr-FR" sz="1800" b="0" dirty="0">
                <a:effectLst/>
                <a:latin typeface="RotisSansSerif"/>
              </a:rPr>
              <a:t> et le </a:t>
            </a:r>
            <a:r>
              <a:rPr lang="fr-FR" sz="1800" b="0" dirty="0" err="1">
                <a:effectLst/>
                <a:latin typeface="RotisSansSerif"/>
              </a:rPr>
              <a:t>petit-déjeuner</a:t>
            </a:r>
            <a:r>
              <a:rPr lang="fr-FR" sz="1800" b="0" dirty="0">
                <a:effectLst/>
                <a:latin typeface="RotisSansSerif"/>
              </a:rPr>
              <a:t>), une table correctement </a:t>
            </a:r>
            <a:r>
              <a:rPr lang="fr-FR" sz="1800" b="0" dirty="0" err="1">
                <a:effectLst/>
                <a:latin typeface="RotisSansSerif"/>
              </a:rPr>
              <a:t>dressée</a:t>
            </a:r>
            <a:r>
              <a:rPr lang="fr-FR" sz="1800" b="0" dirty="0">
                <a:effectLst/>
                <a:latin typeface="RotisSansSerif"/>
              </a:rPr>
              <a:t> (pas de barquettes en plastique), une salle à manger paisible (attention aux ambiances bruyantes), et un moment convivial, partagé avec d’autres. </a:t>
            </a:r>
            <a:endParaRPr lang="fr-FR" dirty="0">
              <a:effectLst/>
            </a:endParaRPr>
          </a:p>
          <a:p>
            <a:r>
              <a:rPr lang="fr-FR" dirty="0">
                <a:effectLst/>
              </a:rPr>
              <a:t>Etc…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8982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96D209-7033-8167-5E1D-5D8ADB71C3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TROUBLES DE LA</a:t>
            </a:r>
            <a:br>
              <a:rPr lang="fr-FR" dirty="0"/>
            </a:br>
            <a:r>
              <a:rPr lang="fr-FR" dirty="0"/>
              <a:t> DEGLUTITION du sujet </a:t>
            </a:r>
            <a:r>
              <a:rPr lang="fr-FR" dirty="0" err="1"/>
              <a:t>âGE</a:t>
            </a:r>
            <a:endParaRPr lang="fr-FR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D0187C4A-5137-5DCB-EB21-A021002182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366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9F26AF7-9AC1-49A4-8F89-2C63E1C0A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01F7AB7-9DB7-E8D6-D9F2-727D7E1C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dirty="0"/>
              <a:t>PHYSIOLOGIE DE LA DEGLUTITION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429B8A1-7312-7E96-7BD9-0A38173DB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48" y="441614"/>
            <a:ext cx="7676148" cy="383625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3C852CA-9452-3F3B-7BF9-5C11F27EC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6112" y="1215800"/>
            <a:ext cx="3878138" cy="137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41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11C8A8-CB53-0E61-8E79-6A8F8EC16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PRESBYPHAGIE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2F8524-DF33-A250-C005-6E6068F8F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75" y="2562726"/>
            <a:ext cx="10503568" cy="405464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effectLst/>
                <a:latin typeface="TwCenMT"/>
              </a:rPr>
              <a:t>Vieillissement de la </a:t>
            </a:r>
            <a:r>
              <a:rPr lang="fr-FR" sz="2000" dirty="0" err="1">
                <a:effectLst/>
                <a:latin typeface="TwCenMT"/>
              </a:rPr>
              <a:t>déglutition</a:t>
            </a:r>
            <a:r>
              <a:rPr lang="fr-FR" sz="2000" dirty="0">
                <a:effectLst/>
                <a:latin typeface="TwCenMT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DB7F44"/>
                </a:solidFill>
                <a:effectLst/>
                <a:latin typeface="Helvetica" pitchFamily="2" charset="0"/>
              </a:rPr>
              <a:t> </a:t>
            </a:r>
            <a:r>
              <a:rPr lang="fr-FR" sz="2000" dirty="0">
                <a:effectLst/>
                <a:latin typeface="TwCenMT"/>
              </a:rPr>
              <a:t>5 à ̀ 10% des personnes </a:t>
            </a:r>
            <a:r>
              <a:rPr lang="fr-FR" sz="2000" dirty="0" err="1">
                <a:effectLst/>
                <a:latin typeface="TwCenMT"/>
              </a:rPr>
              <a:t>âgées</a:t>
            </a:r>
            <a:r>
              <a:rPr lang="fr-FR" sz="2000" dirty="0">
                <a:effectLst/>
                <a:latin typeface="TwCenMT"/>
              </a:rPr>
              <a:t> a ̀domicile et 30  à 60% en  institution </a:t>
            </a:r>
            <a:endParaRPr lang="fr-FR" sz="20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effectLst/>
                <a:latin typeface="TwCenMT"/>
              </a:rPr>
              <a:t>Menace vitale si  fausse route, pneumopathie d’inhalation, </a:t>
            </a:r>
            <a:r>
              <a:rPr lang="fr-FR" sz="2000" dirty="0" err="1">
                <a:effectLst/>
                <a:latin typeface="TwCenMT"/>
              </a:rPr>
              <a:t>dénutrition</a:t>
            </a:r>
            <a:r>
              <a:rPr lang="fr-FR" sz="2000" dirty="0">
                <a:effectLst/>
                <a:latin typeface="TwCenMT"/>
              </a:rPr>
              <a:t>, </a:t>
            </a:r>
            <a:r>
              <a:rPr lang="fr-FR" sz="2000" dirty="0" err="1">
                <a:effectLst/>
                <a:latin typeface="TwCenMT"/>
              </a:rPr>
              <a:t>déshydratation</a:t>
            </a:r>
            <a:r>
              <a:rPr lang="fr-FR" sz="2000" dirty="0">
                <a:effectLst/>
                <a:latin typeface="TwCenMT"/>
              </a:rPr>
              <a:t> </a:t>
            </a:r>
            <a:endParaRPr lang="fr-FR" sz="20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effectLst/>
                <a:latin typeface="TwCenMT"/>
              </a:rPr>
              <a:t>Dysphagie et </a:t>
            </a:r>
            <a:r>
              <a:rPr lang="fr-FR" sz="2000" dirty="0" err="1">
                <a:effectLst/>
                <a:latin typeface="TwCenMT"/>
              </a:rPr>
              <a:t>dénutrition</a:t>
            </a:r>
            <a:r>
              <a:rPr lang="fr-FR" sz="2000" dirty="0">
                <a:effectLst/>
                <a:latin typeface="TwCenMT"/>
              </a:rPr>
              <a:t> vont de pair-&gt;</a:t>
            </a:r>
            <a:r>
              <a:rPr lang="fr-FR" sz="2000" dirty="0" err="1">
                <a:effectLst/>
                <a:latin typeface="TwCenMT"/>
              </a:rPr>
              <a:t>dégradation</a:t>
            </a:r>
            <a:r>
              <a:rPr lang="fr-FR" sz="2000" dirty="0">
                <a:effectLst/>
                <a:latin typeface="TwCenMT"/>
              </a:rPr>
              <a:t> progressive de la </a:t>
            </a:r>
            <a:r>
              <a:rPr lang="fr-FR" sz="2000" dirty="0" err="1">
                <a:effectLst/>
                <a:latin typeface="TwCenMT"/>
              </a:rPr>
              <a:t>qualite</a:t>
            </a:r>
            <a:r>
              <a:rPr lang="fr-FR" sz="2000" dirty="0">
                <a:effectLst/>
                <a:latin typeface="TwCenMT"/>
              </a:rPr>
              <a:t>́ de vie </a:t>
            </a:r>
            <a:endParaRPr lang="fr-FR" sz="20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err="1">
                <a:effectLst/>
                <a:latin typeface="TwCenMT"/>
              </a:rPr>
              <a:t>Presbyphagie</a:t>
            </a:r>
            <a:r>
              <a:rPr lang="fr-FR" sz="2000" dirty="0">
                <a:effectLst/>
                <a:latin typeface="TwCenMT"/>
              </a:rPr>
              <a:t> ++ à partir de 80ans </a:t>
            </a:r>
            <a:endParaRPr lang="fr-FR" sz="20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DB7F44"/>
                </a:solidFill>
                <a:effectLst/>
                <a:latin typeface="Helvetica" pitchFamily="2" charset="0"/>
              </a:rPr>
              <a:t> </a:t>
            </a:r>
            <a:r>
              <a:rPr lang="fr-FR" sz="2000" dirty="0">
                <a:effectLst/>
                <a:latin typeface="TwCenMT"/>
              </a:rPr>
              <a:t>Majoré ou </a:t>
            </a:r>
            <a:r>
              <a:rPr lang="fr-FR" sz="2000" dirty="0" err="1">
                <a:effectLst/>
                <a:latin typeface="TwCenMT"/>
              </a:rPr>
              <a:t>décompense</a:t>
            </a:r>
            <a:r>
              <a:rPr lang="fr-FR" sz="2000" dirty="0">
                <a:effectLst/>
                <a:latin typeface="TwCenMT"/>
              </a:rPr>
              <a:t>́ lors de pathologies intercurrentes (Covid..) , de maladies </a:t>
            </a:r>
            <a:r>
              <a:rPr lang="fr-FR" sz="2000" dirty="0" err="1">
                <a:effectLst/>
                <a:latin typeface="TwCenMT"/>
              </a:rPr>
              <a:t>neurodégénératives</a:t>
            </a:r>
            <a:r>
              <a:rPr lang="fr-FR" sz="2000" dirty="0">
                <a:effectLst/>
                <a:latin typeface="TwCenMT"/>
              </a:rPr>
              <a:t>, de traitements oncologiques ou </a:t>
            </a:r>
            <a:r>
              <a:rPr lang="fr-FR" sz="2000" dirty="0" err="1">
                <a:effectLst/>
                <a:latin typeface="TwCenMT"/>
              </a:rPr>
              <a:t>après</a:t>
            </a:r>
            <a:r>
              <a:rPr lang="fr-FR" sz="2000" dirty="0">
                <a:effectLst/>
                <a:latin typeface="TwCenMT"/>
              </a:rPr>
              <a:t> des accidents </a:t>
            </a:r>
            <a:endParaRPr lang="fr-FR" sz="2000" dirty="0"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2898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104F09-9F5F-80A0-0341-B5A8EC307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773" y="172995"/>
            <a:ext cx="7729728" cy="1188720"/>
          </a:xfrm>
        </p:spPr>
        <p:txBody>
          <a:bodyPr/>
          <a:lstStyle/>
          <a:p>
            <a:r>
              <a:rPr lang="fr-FR" dirty="0"/>
              <a:t>PHSYIOPATHOLOGIE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EBD39E-4C55-1BA9-0F84-DC16816FE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1482812"/>
            <a:ext cx="11133437" cy="52021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1800" b="1" dirty="0">
                <a:effectLst/>
                <a:latin typeface="TwCenMT"/>
              </a:rPr>
              <a:t>1. Atrophie musculature (</a:t>
            </a:r>
            <a:r>
              <a:rPr lang="fr-FR" sz="1800" b="1" dirty="0" err="1">
                <a:effectLst/>
                <a:latin typeface="TwCenMT"/>
              </a:rPr>
              <a:t>lèvres</a:t>
            </a:r>
            <a:r>
              <a:rPr lang="fr-FR" sz="1800" b="1" dirty="0">
                <a:effectLst/>
                <a:latin typeface="TwCenMT"/>
              </a:rPr>
              <a:t>, pharynx, respiration, sangle abdominale) </a:t>
            </a:r>
            <a:endParaRPr lang="fr-FR" b="1" dirty="0"/>
          </a:p>
          <a:p>
            <a:pPr lvl="1"/>
            <a:r>
              <a:rPr lang="fr-FR" dirty="0">
                <a:effectLst/>
                <a:latin typeface="TwCenMT"/>
              </a:rPr>
              <a:t>troubles de la mastication</a:t>
            </a:r>
            <a:endParaRPr lang="fr-FR" dirty="0">
              <a:latin typeface="TwCenMT"/>
            </a:endParaRPr>
          </a:p>
          <a:p>
            <a:pPr lvl="1"/>
            <a:r>
              <a:rPr lang="fr-FR" dirty="0">
                <a:effectLst/>
                <a:latin typeface="TwCenMT"/>
              </a:rPr>
              <a:t>baisse de la force linguale qui modifie le </a:t>
            </a:r>
            <a:r>
              <a:rPr lang="fr-FR" dirty="0"/>
              <a:t> </a:t>
            </a:r>
            <a:r>
              <a:rPr lang="fr-FR" dirty="0" err="1">
                <a:effectLst/>
                <a:latin typeface="TwCenMT"/>
              </a:rPr>
              <a:t>déclenchement</a:t>
            </a:r>
            <a:r>
              <a:rPr lang="fr-FR" dirty="0">
                <a:effectLst/>
                <a:latin typeface="TwCenMT"/>
              </a:rPr>
              <a:t> de la </a:t>
            </a:r>
            <a:r>
              <a:rPr lang="fr-FR" dirty="0" err="1">
                <a:effectLst/>
                <a:latin typeface="TwCenMT"/>
              </a:rPr>
              <a:t>déglutition</a:t>
            </a:r>
            <a:r>
              <a:rPr lang="fr-FR" dirty="0">
                <a:effectLst/>
                <a:latin typeface="TwCenMT"/>
              </a:rPr>
              <a:t> </a:t>
            </a:r>
          </a:p>
          <a:p>
            <a:r>
              <a:rPr lang="fr-FR" sz="1800" b="1" dirty="0">
                <a:effectLst/>
                <a:latin typeface="TwCenMT"/>
              </a:rPr>
              <a:t>2. Salive  </a:t>
            </a:r>
            <a:r>
              <a:rPr lang="fr-FR" sz="1800" dirty="0">
                <a:effectLst/>
                <a:latin typeface="TwCenMT"/>
              </a:rPr>
              <a:t>25% : bouche trop </a:t>
            </a:r>
            <a:r>
              <a:rPr lang="fr-FR" sz="1800" dirty="0" err="1">
                <a:effectLst/>
                <a:latin typeface="TwCenMT"/>
              </a:rPr>
              <a:t>sèche</a:t>
            </a:r>
            <a:r>
              <a:rPr lang="fr-FR" sz="1800" dirty="0">
                <a:effectLst/>
                <a:latin typeface="TwCenMT"/>
              </a:rPr>
              <a:t> </a:t>
            </a:r>
            <a:endParaRPr lang="fr-FR" dirty="0"/>
          </a:p>
          <a:p>
            <a:pPr lvl="1"/>
            <a:r>
              <a:rPr lang="fr-FR" dirty="0">
                <a:solidFill>
                  <a:srgbClr val="DB7F44"/>
                </a:solidFill>
                <a:effectLst/>
                <a:latin typeface="Helvetica" pitchFamily="2" charset="0"/>
              </a:rPr>
              <a:t> </a:t>
            </a:r>
            <a:r>
              <a:rPr lang="fr-FR" dirty="0">
                <a:effectLst/>
                <a:latin typeface="TwCenMT"/>
              </a:rPr>
              <a:t>atrophie progressive des glandes salivaires </a:t>
            </a:r>
            <a:endParaRPr lang="fr-FR" dirty="0">
              <a:effectLst/>
            </a:endParaRPr>
          </a:p>
          <a:p>
            <a:pPr lvl="1"/>
            <a:r>
              <a:rPr lang="fr-FR" dirty="0">
                <a:effectLst/>
                <a:latin typeface="TwCenMT"/>
              </a:rPr>
              <a:t>modification de la salive, qui devient plus visqueuse (diminution de son contenu en mucine) </a:t>
            </a:r>
            <a:endParaRPr lang="fr-FR" dirty="0">
              <a:effectLst/>
            </a:endParaRPr>
          </a:p>
          <a:p>
            <a:pPr lvl="1"/>
            <a:r>
              <a:rPr lang="fr-FR" dirty="0">
                <a:effectLst/>
                <a:latin typeface="TwCenMT"/>
              </a:rPr>
              <a:t>Le flux salivaire est diminué par la plupart des </a:t>
            </a:r>
            <a:r>
              <a:rPr lang="fr-FR" dirty="0" err="1">
                <a:effectLst/>
                <a:latin typeface="TwCenMT"/>
              </a:rPr>
              <a:t>médicaments</a:t>
            </a:r>
            <a:r>
              <a:rPr lang="fr-FR" dirty="0">
                <a:effectLst/>
                <a:latin typeface="TwCenMT"/>
              </a:rPr>
              <a:t> (antihistaminiques, antihypertenseurs, </a:t>
            </a:r>
            <a:r>
              <a:rPr lang="fr-FR" dirty="0" err="1">
                <a:effectLst/>
                <a:latin typeface="TwCenMT"/>
              </a:rPr>
              <a:t>diurétiques</a:t>
            </a:r>
            <a:r>
              <a:rPr lang="fr-FR" dirty="0">
                <a:effectLst/>
                <a:latin typeface="TwCenMT"/>
              </a:rPr>
              <a:t>, </a:t>
            </a:r>
            <a:r>
              <a:rPr lang="fr-FR" dirty="0" err="1">
                <a:effectLst/>
                <a:latin typeface="TwCenMT"/>
              </a:rPr>
              <a:t>antidépresseurs</a:t>
            </a:r>
            <a:r>
              <a:rPr lang="fr-FR" dirty="0">
                <a:effectLst/>
                <a:latin typeface="TwCenMT"/>
              </a:rPr>
              <a:t>) </a:t>
            </a:r>
            <a:endParaRPr lang="fr-FR" dirty="0">
              <a:effectLst/>
            </a:endParaRPr>
          </a:p>
          <a:p>
            <a:pPr lvl="1"/>
            <a:r>
              <a:rPr lang="fr-FR" dirty="0" err="1">
                <a:effectLst/>
                <a:latin typeface="TwCenMT"/>
              </a:rPr>
              <a:t>Développement</a:t>
            </a:r>
            <a:r>
              <a:rPr lang="fr-FR" dirty="0">
                <a:effectLst/>
                <a:latin typeface="TwCenMT"/>
              </a:rPr>
              <a:t> de mycoses -&gt; augmentent la sensation de </a:t>
            </a:r>
            <a:r>
              <a:rPr lang="fr-FR" dirty="0" err="1">
                <a:effectLst/>
                <a:latin typeface="TwCenMT"/>
              </a:rPr>
              <a:t>sécheresse</a:t>
            </a:r>
            <a:r>
              <a:rPr lang="fr-FR" dirty="0">
                <a:effectLst/>
                <a:latin typeface="TwCenMT"/>
              </a:rPr>
              <a:t> buccale et peuvent provoquer une dysphagie </a:t>
            </a:r>
            <a:r>
              <a:rPr lang="fr-FR" dirty="0" err="1">
                <a:effectLst/>
                <a:latin typeface="TwCenMT"/>
              </a:rPr>
              <a:t>marquée</a:t>
            </a:r>
            <a:r>
              <a:rPr lang="fr-FR" dirty="0">
                <a:effectLst/>
                <a:latin typeface="TwCenMT"/>
              </a:rPr>
              <a:t>, douloureuse </a:t>
            </a:r>
            <a:endParaRPr lang="fr-FR" dirty="0">
              <a:effectLst/>
            </a:endParaRPr>
          </a:p>
          <a:p>
            <a:r>
              <a:rPr lang="fr-FR" sz="1800" b="1" dirty="0">
                <a:effectLst/>
                <a:latin typeface="TwCenMT"/>
              </a:rPr>
              <a:t>3. Dentition </a:t>
            </a:r>
            <a:endParaRPr lang="fr-FR" dirty="0"/>
          </a:p>
          <a:p>
            <a:pPr lvl="1"/>
            <a:r>
              <a:rPr lang="fr-FR" dirty="0">
                <a:solidFill>
                  <a:srgbClr val="DB7F44"/>
                </a:solidFill>
                <a:effectLst/>
                <a:latin typeface="Helvetica" pitchFamily="2" charset="0"/>
              </a:rPr>
              <a:t> </a:t>
            </a:r>
            <a:r>
              <a:rPr lang="fr-FR" dirty="0">
                <a:effectLst/>
                <a:latin typeface="TwCenMT"/>
              </a:rPr>
              <a:t>60% des plus de 65 ans = </a:t>
            </a:r>
            <a:r>
              <a:rPr lang="fr-FR" dirty="0" err="1">
                <a:effectLst/>
                <a:latin typeface="TwCenMT"/>
              </a:rPr>
              <a:t>édentées</a:t>
            </a:r>
            <a:r>
              <a:rPr lang="fr-FR" dirty="0">
                <a:effectLst/>
                <a:latin typeface="TwCenMT"/>
              </a:rPr>
              <a:t> et portent des </a:t>
            </a:r>
            <a:r>
              <a:rPr lang="fr-FR" dirty="0" err="1">
                <a:effectLst/>
                <a:latin typeface="TwCenMT"/>
              </a:rPr>
              <a:t>prothèses</a:t>
            </a:r>
            <a:r>
              <a:rPr lang="fr-FR" dirty="0">
                <a:effectLst/>
                <a:latin typeface="TwCenMT"/>
              </a:rPr>
              <a:t> </a:t>
            </a:r>
            <a:r>
              <a:rPr lang="fr-FR" dirty="0" err="1">
                <a:effectLst/>
                <a:latin typeface="TwCenMT"/>
              </a:rPr>
              <a:t>plutôt</a:t>
            </a:r>
            <a:r>
              <a:rPr lang="fr-FR" dirty="0">
                <a:effectLst/>
                <a:latin typeface="TwCenMT"/>
              </a:rPr>
              <a:t> anciennes, </a:t>
            </a:r>
            <a:r>
              <a:rPr lang="fr-FR" dirty="0" err="1">
                <a:effectLst/>
                <a:latin typeface="TwCenMT"/>
              </a:rPr>
              <a:t>usées</a:t>
            </a:r>
            <a:r>
              <a:rPr lang="fr-FR" dirty="0">
                <a:effectLst/>
                <a:latin typeface="TwCenMT"/>
              </a:rPr>
              <a:t> et mal </a:t>
            </a:r>
            <a:r>
              <a:rPr lang="fr-FR" dirty="0" err="1">
                <a:effectLst/>
                <a:latin typeface="TwCenMT"/>
              </a:rPr>
              <a:t>adaptées</a:t>
            </a:r>
            <a:r>
              <a:rPr lang="fr-FR" dirty="0">
                <a:effectLst/>
                <a:latin typeface="TwCenMT"/>
              </a:rPr>
              <a:t> </a:t>
            </a:r>
            <a:endParaRPr lang="fr-FR" dirty="0"/>
          </a:p>
          <a:p>
            <a:pPr lvl="1"/>
            <a:r>
              <a:rPr lang="fr-FR" dirty="0" err="1">
                <a:effectLst/>
                <a:latin typeface="TwCenMT"/>
              </a:rPr>
              <a:t>Efficacite</a:t>
            </a:r>
            <a:r>
              <a:rPr lang="fr-FR" dirty="0">
                <a:effectLst/>
                <a:latin typeface="TwCenMT"/>
              </a:rPr>
              <a:t>́ </a:t>
            </a:r>
            <a:r>
              <a:rPr lang="fr-FR" dirty="0" err="1">
                <a:effectLst/>
                <a:latin typeface="TwCenMT"/>
              </a:rPr>
              <a:t>diminuée</a:t>
            </a:r>
            <a:r>
              <a:rPr lang="fr-FR" dirty="0">
                <a:effectLst/>
                <a:latin typeface="TwCenMT"/>
              </a:rPr>
              <a:t> de 30 à 75% lors du port de </a:t>
            </a:r>
            <a:r>
              <a:rPr lang="fr-FR" dirty="0" err="1">
                <a:effectLst/>
                <a:latin typeface="TwCenMT"/>
              </a:rPr>
              <a:t>prothèses</a:t>
            </a:r>
            <a:r>
              <a:rPr lang="fr-FR" dirty="0">
                <a:effectLst/>
                <a:latin typeface="TwCenMT"/>
              </a:rPr>
              <a:t> dentaires ; ces </a:t>
            </a:r>
            <a:r>
              <a:rPr lang="fr-FR" dirty="0" err="1">
                <a:effectLst/>
                <a:latin typeface="TwCenMT"/>
              </a:rPr>
              <a:t>dernières</a:t>
            </a:r>
            <a:r>
              <a:rPr lang="fr-FR" dirty="0">
                <a:effectLst/>
                <a:latin typeface="TwCenMT"/>
              </a:rPr>
              <a:t> </a:t>
            </a:r>
            <a:r>
              <a:rPr lang="fr-FR" dirty="0" err="1">
                <a:effectLst/>
                <a:latin typeface="TwCenMT"/>
              </a:rPr>
              <a:t>altèrent</a:t>
            </a:r>
            <a:r>
              <a:rPr lang="fr-FR" dirty="0">
                <a:effectLst/>
                <a:latin typeface="TwCenMT"/>
              </a:rPr>
              <a:t> les sensations gustatives et la </a:t>
            </a:r>
            <a:r>
              <a:rPr lang="fr-FR" dirty="0" err="1">
                <a:effectLst/>
                <a:latin typeface="TwCenMT"/>
              </a:rPr>
              <a:t>sensibilite</a:t>
            </a:r>
            <a:r>
              <a:rPr lang="fr-FR" dirty="0">
                <a:effectLst/>
                <a:latin typeface="TwCenMT"/>
              </a:rPr>
              <a:t>́ buccale </a:t>
            </a:r>
            <a:br>
              <a:rPr lang="fr-FR" dirty="0">
                <a:effectLst/>
                <a:latin typeface="TwCenMT"/>
              </a:rPr>
            </a:br>
            <a:endParaRPr lang="fr-FR" dirty="0">
              <a:effectLst/>
              <a:latin typeface="TwCenMT"/>
            </a:endParaRPr>
          </a:p>
          <a:p>
            <a:r>
              <a:rPr lang="fr-FR" b="1" dirty="0">
                <a:latin typeface="TwCenMT"/>
              </a:rPr>
              <a:t>Altération du goût et de l’odorat</a:t>
            </a:r>
            <a:endParaRPr lang="fr-FR" b="1" dirty="0">
              <a:effectLst/>
              <a:latin typeface="TwCenMT"/>
            </a:endParaRPr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6809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05CE7E9-B7B3-838F-B6DC-E6751ACAB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FR" sz="2100" dirty="0">
                <a:solidFill>
                  <a:srgbClr val="FFFFFF"/>
                </a:solidFill>
              </a:rPr>
              <a:t>Besoins énergétiques</a:t>
            </a:r>
            <a:br>
              <a:rPr lang="fr-FR" sz="2100" dirty="0">
                <a:solidFill>
                  <a:srgbClr val="FFFFFF"/>
                </a:solidFill>
              </a:rPr>
            </a:br>
            <a:endParaRPr lang="fr-FR" sz="2100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35A6A7-4E8D-7CEB-4197-C54D67A74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805" y="433138"/>
            <a:ext cx="6768695" cy="6256420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r-FR" dirty="0"/>
              <a:t>RECOMMANDATIONS ANSES 2019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dirty="0">
                <a:hlinkClick r:id="rId2"/>
              </a:rPr>
              <a:t>https://www.anses.fr/fr/system/files/PRES2019DPA02.pdf</a:t>
            </a:r>
            <a:endParaRPr lang="fr-FR" dirty="0"/>
          </a:p>
          <a:p>
            <a:pPr marL="0" indent="0">
              <a:lnSpc>
                <a:spcPct val="90000"/>
              </a:lnSpc>
              <a:buNone/>
            </a:pPr>
            <a:endParaRPr lang="fr-FR" b="1" dirty="0"/>
          </a:p>
          <a:p>
            <a:pPr marL="0" indent="0">
              <a:lnSpc>
                <a:spcPct val="90000"/>
              </a:lnSpc>
              <a:buNone/>
            </a:pPr>
            <a:r>
              <a:rPr lang="fr-FR" b="1" dirty="0"/>
              <a:t>Les besoins en macronutriments  : </a:t>
            </a:r>
            <a:r>
              <a:rPr lang="fr-FR" dirty="0"/>
              <a:t>Les personnes âgées ont des besoins spécifiques.  Ces besoins sont différents selon : ­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dirty="0"/>
              <a:t>→ le sexe ­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dirty="0"/>
              <a:t>→ la tranche d’âge ­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dirty="0"/>
              <a:t>→ le niveau d’activité physique ­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dirty="0"/>
              <a:t>→ le lieu de vie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dirty="0"/>
              <a:t>La diminution des besoins liée à l’âge est pour 1/3 liée a la diminution du métabolisme basal et pour 2/3 liée à la réduction de l’activité physique </a:t>
            </a:r>
            <a:br>
              <a:rPr lang="fr-FR" dirty="0"/>
            </a:br>
            <a:endParaRPr lang="fr-FR" dirty="0"/>
          </a:p>
          <a:p>
            <a:pPr marL="0" indent="0">
              <a:lnSpc>
                <a:spcPct val="90000"/>
              </a:lnSpc>
              <a:buNone/>
            </a:pPr>
            <a:r>
              <a:rPr lang="fr-FR" b="1" dirty="0">
                <a:effectLst/>
                <a:latin typeface="RotisSansSerif"/>
              </a:rPr>
              <a:t>Chez la personne </a:t>
            </a:r>
            <a:r>
              <a:rPr lang="fr-FR" b="1" dirty="0" err="1">
                <a:effectLst/>
                <a:latin typeface="RotisSansSerif"/>
              </a:rPr>
              <a:t>âgée</a:t>
            </a:r>
            <a:r>
              <a:rPr lang="fr-FR" b="1" dirty="0">
                <a:effectLst/>
                <a:latin typeface="RotisSansSerif"/>
              </a:rPr>
              <a:t>, il est recommandé de maintenir 3 à 4 repas par jour contenant </a:t>
            </a:r>
          </a:p>
          <a:p>
            <a:pPr lvl="1">
              <a:lnSpc>
                <a:spcPct val="90000"/>
              </a:lnSpc>
            </a:pPr>
            <a:r>
              <a:rPr lang="fr-FR" b="1" dirty="0">
                <a:effectLst/>
                <a:latin typeface="RotisSansSerif"/>
              </a:rPr>
              <a:t>1 </a:t>
            </a:r>
            <a:r>
              <a:rPr lang="fr-FR" b="0" dirty="0">
                <a:effectLst/>
                <a:latin typeface="RotisSansSerif"/>
              </a:rPr>
              <a:t>à 2 portions de viande, poisson, œuf par jour</a:t>
            </a:r>
          </a:p>
          <a:p>
            <a:pPr lvl="1">
              <a:lnSpc>
                <a:spcPct val="90000"/>
              </a:lnSpc>
            </a:pPr>
            <a:r>
              <a:rPr lang="fr-FR" b="0" dirty="0">
                <a:effectLst/>
                <a:latin typeface="RotisSansSerif"/>
              </a:rPr>
              <a:t>5 fruits et </a:t>
            </a:r>
            <a:r>
              <a:rPr lang="fr-FR" b="0" dirty="0" err="1">
                <a:effectLst/>
                <a:latin typeface="RotisSansSerif"/>
              </a:rPr>
              <a:t>légumes</a:t>
            </a:r>
            <a:r>
              <a:rPr lang="fr-FR" b="0" dirty="0">
                <a:effectLst/>
                <a:latin typeface="RotisSansSerif"/>
              </a:rPr>
              <a:t> par jour </a:t>
            </a:r>
          </a:p>
          <a:p>
            <a:pPr lvl="1">
              <a:lnSpc>
                <a:spcPct val="90000"/>
              </a:lnSpc>
            </a:pPr>
            <a:r>
              <a:rPr lang="fr-FR" b="0" dirty="0">
                <a:effectLst/>
                <a:latin typeface="RotisSansSerif"/>
              </a:rPr>
              <a:t>1 </a:t>
            </a:r>
            <a:r>
              <a:rPr lang="fr-FR" b="0" dirty="0" err="1">
                <a:effectLst/>
                <a:latin typeface="RotisSansSerif"/>
              </a:rPr>
              <a:t>féculent</a:t>
            </a:r>
            <a:r>
              <a:rPr lang="fr-FR" b="0" dirty="0">
                <a:effectLst/>
                <a:latin typeface="RotisSansSerif"/>
              </a:rPr>
              <a:t> ou produit </a:t>
            </a:r>
            <a:r>
              <a:rPr lang="fr-FR" b="0" dirty="0" err="1">
                <a:effectLst/>
                <a:latin typeface="RotisSansSerif"/>
              </a:rPr>
              <a:t>céréalier</a:t>
            </a:r>
            <a:r>
              <a:rPr lang="fr-FR" b="0" dirty="0">
                <a:effectLst/>
                <a:latin typeface="RotisSansSerif"/>
              </a:rPr>
              <a:t> pa</a:t>
            </a:r>
            <a:r>
              <a:rPr lang="fr-FR" dirty="0">
                <a:latin typeface="RotisSansSerif"/>
              </a:rPr>
              <a:t>r repas</a:t>
            </a:r>
          </a:p>
          <a:p>
            <a:pPr lvl="1">
              <a:lnSpc>
                <a:spcPct val="90000"/>
              </a:lnSpc>
            </a:pPr>
            <a:r>
              <a:rPr lang="fr-FR" sz="1800" b="0" dirty="0">
                <a:effectLst/>
                <a:latin typeface="RotisSansSerif"/>
              </a:rPr>
              <a:t>1 produit laitier par repas </a:t>
            </a:r>
            <a:endParaRPr lang="fr-FR" dirty="0">
              <a:effectLst/>
            </a:endParaRPr>
          </a:p>
          <a:p>
            <a:pPr marL="228600" lvl="1" indent="0">
              <a:lnSpc>
                <a:spcPct val="90000"/>
              </a:lnSpc>
              <a:buNone/>
            </a:pPr>
            <a:endParaRPr lang="fr-FR" dirty="0"/>
          </a:p>
          <a:p>
            <a:pPr marL="0" indent="0">
              <a:lnSpc>
                <a:spcPct val="90000"/>
              </a:lnSpc>
              <a:buNone/>
            </a:pPr>
            <a:r>
              <a:rPr lang="fr-FR" b="1" dirty="0"/>
              <a:t>Les apports énergétiques ne doivent pas être inférieurs à 35 kcal/kg/jour et par jour.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dirty="0"/>
              <a:t> → Soit environ 1800 kcal pour une femme âgée et 2100 kcal pour un homme.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dirty="0"/>
              <a:t>→ Pour un sujet inactif, on ne devrait pas descendre en dessous de 1700 kcal</a:t>
            </a:r>
          </a:p>
          <a:p>
            <a:pPr marL="0" indent="0">
              <a:lnSpc>
                <a:spcPct val="90000"/>
              </a:lnSpc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2649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8B83DF-5954-B4EE-1848-3E5BD9F62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48" y="395416"/>
            <a:ext cx="10441460" cy="1188720"/>
          </a:xfrm>
        </p:spPr>
        <p:txBody>
          <a:bodyPr/>
          <a:lstStyle/>
          <a:p>
            <a:r>
              <a:rPr lang="fr-FR" dirty="0"/>
              <a:t>AUTRES ETIOLOGIES DES DYSPHAGIES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1323D4-A9BB-B9A2-3862-5EF5BB0F6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194" y="1804085"/>
            <a:ext cx="11158151" cy="4782065"/>
          </a:xfrm>
        </p:spPr>
        <p:txBody>
          <a:bodyPr>
            <a:normAutofit/>
          </a:bodyPr>
          <a:lstStyle/>
          <a:p>
            <a:r>
              <a:rPr lang="fr-FR" dirty="0"/>
              <a:t>Cancers ++  : ORL, œsophage, </a:t>
            </a:r>
            <a:r>
              <a:rPr lang="fr-FR" dirty="0" err="1"/>
              <a:t>thyroide</a:t>
            </a:r>
            <a:r>
              <a:rPr lang="fr-FR" dirty="0"/>
              <a:t>, lymphome </a:t>
            </a:r>
            <a:r>
              <a:rPr lang="fr-FR" dirty="0" err="1"/>
              <a:t>mediastinal</a:t>
            </a:r>
            <a:r>
              <a:rPr lang="fr-FR" dirty="0"/>
              <a:t> , </a:t>
            </a:r>
            <a:r>
              <a:rPr lang="fr-FR" dirty="0" err="1">
                <a:latin typeface="TwCenMT"/>
              </a:rPr>
              <a:t>r</a:t>
            </a:r>
            <a:r>
              <a:rPr lang="fr-FR" dirty="0" err="1">
                <a:effectLst/>
                <a:latin typeface="TwCenMT"/>
              </a:rPr>
              <a:t>adiothérapie</a:t>
            </a:r>
            <a:r>
              <a:rPr lang="fr-FR" dirty="0">
                <a:effectLst/>
                <a:latin typeface="TwCenMT"/>
              </a:rPr>
              <a:t> cervico-faciale, </a:t>
            </a:r>
            <a:r>
              <a:rPr lang="fr-FR" dirty="0" err="1">
                <a:effectLst/>
                <a:latin typeface="TwCenMT"/>
              </a:rPr>
              <a:t>médiastinale</a:t>
            </a:r>
            <a:r>
              <a:rPr lang="fr-FR" dirty="0">
                <a:effectLst/>
                <a:latin typeface="TwCenMT"/>
              </a:rPr>
              <a:t> </a:t>
            </a:r>
            <a:endParaRPr lang="fr-FR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DB7F44"/>
                </a:solidFill>
                <a:effectLst/>
              </a:rPr>
              <a:t>Iatrogène (</a:t>
            </a:r>
            <a:r>
              <a:rPr lang="fr-FR" dirty="0">
                <a:solidFill>
                  <a:srgbClr val="DB7F44"/>
                </a:solidFill>
              </a:rPr>
              <a:t>hyposialie) </a:t>
            </a:r>
            <a:r>
              <a:rPr lang="fr-FR" dirty="0">
                <a:effectLst/>
                <a:latin typeface="TwCenMT"/>
              </a:rPr>
              <a:t>Neuroleptiques, </a:t>
            </a:r>
            <a:r>
              <a:rPr lang="fr-FR" dirty="0" err="1">
                <a:effectLst/>
                <a:latin typeface="TwCenMT"/>
              </a:rPr>
              <a:t>antidépresseurs</a:t>
            </a:r>
            <a:r>
              <a:rPr lang="fr-FR" dirty="0">
                <a:effectLst/>
                <a:latin typeface="TwCenMT"/>
              </a:rPr>
              <a:t> </a:t>
            </a:r>
            <a:r>
              <a:rPr lang="fr-FR" dirty="0"/>
              <a:t> , </a:t>
            </a:r>
            <a:r>
              <a:rPr lang="fr-FR" dirty="0" err="1">
                <a:effectLst/>
                <a:latin typeface="TwCenMT"/>
              </a:rPr>
              <a:t>médicaments</a:t>
            </a:r>
            <a:r>
              <a:rPr lang="fr-FR" dirty="0">
                <a:effectLst/>
                <a:latin typeface="TwCenMT"/>
              </a:rPr>
              <a:t> cardio-vasculaires</a:t>
            </a:r>
            <a:endParaRPr lang="fr-FR" dirty="0">
              <a:latin typeface="TwCen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TwCenMT"/>
              </a:rPr>
              <a:t>Dysphagie neurologique  :  prédomine sur les liquides (SLA, Parkinson, myasthénie ..)</a:t>
            </a:r>
          </a:p>
          <a:p>
            <a:r>
              <a:rPr lang="fr-FR" dirty="0">
                <a:effectLst/>
                <a:latin typeface="TwCenMT"/>
              </a:rPr>
              <a:t>Diverticule de </a:t>
            </a:r>
            <a:r>
              <a:rPr lang="fr-FR" dirty="0" err="1">
                <a:effectLst/>
                <a:latin typeface="TwCenMT"/>
              </a:rPr>
              <a:t>Zencker</a:t>
            </a:r>
            <a:r>
              <a:rPr lang="fr-FR" dirty="0">
                <a:effectLst/>
                <a:latin typeface="TwCenMT"/>
              </a:rPr>
              <a:t> : Dysphagie et </a:t>
            </a:r>
            <a:r>
              <a:rPr lang="fr-FR" dirty="0" err="1">
                <a:effectLst/>
                <a:latin typeface="TwCenMT"/>
              </a:rPr>
              <a:t>régurgitation</a:t>
            </a:r>
            <a:r>
              <a:rPr lang="fr-FR" dirty="0">
                <a:effectLst/>
                <a:latin typeface="TwCenMT"/>
              </a:rPr>
              <a:t> post prandiale </a:t>
            </a:r>
            <a:r>
              <a:rPr lang="fr-FR" dirty="0">
                <a:latin typeface="TwCenMT"/>
              </a:rPr>
              <a:t>.</a:t>
            </a:r>
            <a:r>
              <a:rPr lang="fr-FR" dirty="0">
                <a:effectLst/>
                <a:latin typeface="TwCenMT"/>
              </a:rPr>
              <a:t>Compression de l</a:t>
            </a:r>
            <a:r>
              <a:rPr lang="fr-FR" dirty="0">
                <a:effectLst/>
                <a:latin typeface="MS"/>
              </a:rPr>
              <a:t>’</a:t>
            </a:r>
            <a:r>
              <a:rPr lang="fr-FR" dirty="0">
                <a:effectLst/>
                <a:latin typeface="TwCenMT"/>
              </a:rPr>
              <a:t>œsophage </a:t>
            </a:r>
            <a:r>
              <a:rPr lang="fr-FR" dirty="0"/>
              <a:t>, </a:t>
            </a:r>
            <a:r>
              <a:rPr lang="fr-FR" dirty="0" err="1">
                <a:effectLst/>
                <a:latin typeface="TwCenMT"/>
              </a:rPr>
              <a:t>Dyspnée</a:t>
            </a:r>
            <a:r>
              <a:rPr lang="fr-FR" dirty="0">
                <a:effectLst/>
                <a:latin typeface="TwCenMT"/>
              </a:rPr>
              <a:t>, complications pulmonaires  &gt;&gt; Traitement endoscopique le plus souvent (section du collet au laser) </a:t>
            </a:r>
          </a:p>
          <a:p>
            <a:r>
              <a:rPr lang="fr-FR" dirty="0" err="1">
                <a:effectLst/>
                <a:latin typeface="TwCenMT"/>
              </a:rPr>
              <a:t>Oesophagite</a:t>
            </a:r>
            <a:r>
              <a:rPr lang="fr-FR" dirty="0">
                <a:effectLst/>
                <a:latin typeface="TwCenMT"/>
              </a:rPr>
              <a:t> peptique par Hernie hiatale ou incontinence cardiale . Douleurs et </a:t>
            </a:r>
            <a:r>
              <a:rPr lang="fr-FR" dirty="0" err="1">
                <a:effectLst/>
                <a:latin typeface="TwCenMT"/>
              </a:rPr>
              <a:t>brûlures</a:t>
            </a:r>
            <a:r>
              <a:rPr lang="fr-FR" dirty="0">
                <a:effectLst/>
                <a:latin typeface="TwCenMT"/>
              </a:rPr>
              <a:t> puis dysphagie </a:t>
            </a:r>
            <a:r>
              <a:rPr lang="fr-FR" dirty="0"/>
              <a:t> . </a:t>
            </a:r>
            <a:r>
              <a:rPr lang="fr-FR" dirty="0" err="1">
                <a:effectLst/>
                <a:latin typeface="TwCenMT"/>
              </a:rPr>
              <a:t>Possibilite</a:t>
            </a:r>
            <a:r>
              <a:rPr lang="fr-FR" dirty="0">
                <a:effectLst/>
                <a:latin typeface="TwCenMT"/>
              </a:rPr>
              <a:t>́ </a:t>
            </a:r>
            <a:r>
              <a:rPr lang="fr-FR" dirty="0" err="1">
                <a:effectLst/>
                <a:latin typeface="TwCenMT"/>
              </a:rPr>
              <a:t>anémie</a:t>
            </a:r>
            <a:r>
              <a:rPr lang="fr-FR" dirty="0">
                <a:effectLst/>
                <a:latin typeface="TwCenMT"/>
              </a:rPr>
              <a:t> par saignement . TT </a:t>
            </a:r>
            <a:r>
              <a:rPr lang="fr-FR" dirty="0" err="1">
                <a:effectLst/>
                <a:latin typeface="TwCenMT"/>
              </a:rPr>
              <a:t>médical</a:t>
            </a:r>
            <a:r>
              <a:rPr lang="fr-FR" dirty="0">
                <a:effectLst/>
                <a:latin typeface="TwCenMT"/>
              </a:rPr>
              <a:t> </a:t>
            </a:r>
            <a:r>
              <a:rPr lang="fr-FR" dirty="0" err="1">
                <a:effectLst/>
                <a:latin typeface="TwCenMT"/>
              </a:rPr>
              <a:t>antireflux</a:t>
            </a:r>
            <a:r>
              <a:rPr lang="fr-FR" dirty="0">
                <a:latin typeface="TwCenMT"/>
              </a:rPr>
              <a:t> voire </a:t>
            </a:r>
            <a:r>
              <a:rPr lang="fr-FR" dirty="0">
                <a:solidFill>
                  <a:srgbClr val="DB7F44"/>
                </a:solidFill>
                <a:effectLst/>
                <a:latin typeface="Helvetica" pitchFamily="2" charset="0"/>
              </a:rPr>
              <a:t> </a:t>
            </a:r>
            <a:r>
              <a:rPr lang="fr-FR" dirty="0">
                <a:effectLst/>
                <a:latin typeface="TwCenMT"/>
              </a:rPr>
              <a:t>Dilatation –chirurgie </a:t>
            </a:r>
            <a:r>
              <a:rPr lang="fr-FR" dirty="0" err="1">
                <a:effectLst/>
                <a:latin typeface="TwCenMT"/>
              </a:rPr>
              <a:t>antireflux</a:t>
            </a:r>
            <a:r>
              <a:rPr lang="fr-FR" dirty="0">
                <a:effectLst/>
                <a:latin typeface="TwCenMT"/>
              </a:rPr>
              <a:t> </a:t>
            </a:r>
          </a:p>
          <a:p>
            <a:r>
              <a:rPr lang="fr-FR" dirty="0">
                <a:effectLst/>
                <a:latin typeface="TwCenMT"/>
              </a:rPr>
              <a:t>Anomalies de la motilité </a:t>
            </a:r>
            <a:r>
              <a:rPr lang="fr-FR" dirty="0" err="1">
                <a:effectLst/>
                <a:latin typeface="TwCenMT"/>
              </a:rPr>
              <a:t>oesophagienne</a:t>
            </a:r>
            <a:r>
              <a:rPr lang="fr-FR" dirty="0">
                <a:effectLst/>
                <a:latin typeface="TwCenMT"/>
              </a:rPr>
              <a:t> : Achalasie ou </a:t>
            </a:r>
            <a:r>
              <a:rPr lang="fr-FR" dirty="0" err="1">
                <a:effectLst/>
                <a:latin typeface="TwCenMT"/>
              </a:rPr>
              <a:t>cardiospasme</a:t>
            </a:r>
            <a:r>
              <a:rPr lang="fr-FR" dirty="0">
                <a:effectLst/>
                <a:latin typeface="TwCenMT"/>
              </a:rPr>
              <a:t> ou </a:t>
            </a:r>
            <a:r>
              <a:rPr lang="fr-FR" dirty="0" err="1">
                <a:effectLst/>
                <a:latin typeface="TwCenMT"/>
              </a:rPr>
              <a:t>mégaoesophage</a:t>
            </a:r>
            <a:r>
              <a:rPr lang="fr-FR" dirty="0">
                <a:effectLst/>
                <a:latin typeface="TwCenMT"/>
              </a:rPr>
              <a:t> :dysphagie aux solides et liquides, </a:t>
            </a:r>
            <a:r>
              <a:rPr lang="fr-FR" dirty="0" err="1">
                <a:effectLst/>
                <a:latin typeface="TwCenMT"/>
              </a:rPr>
              <a:t>régurgitations</a:t>
            </a:r>
            <a:r>
              <a:rPr lang="fr-FR" dirty="0">
                <a:effectLst/>
                <a:latin typeface="TwCenMT"/>
              </a:rPr>
              <a:t> alimentaires non acides .&gt;&gt; </a:t>
            </a:r>
            <a:r>
              <a:rPr lang="fr-FR" b="0" i="0" dirty="0">
                <a:solidFill>
                  <a:srgbClr val="1A272B"/>
                </a:solidFill>
                <a:effectLst/>
                <a:latin typeface="Calibri" panose="020F0502020204030204" pitchFamily="34" charset="0"/>
              </a:rPr>
              <a:t>dilatation endoscopique, myotomie chirurgicale</a:t>
            </a:r>
            <a:endParaRPr lang="fr-FR" dirty="0">
              <a:effectLst/>
              <a:latin typeface="TwCenMT"/>
            </a:endParaRPr>
          </a:p>
          <a:p>
            <a:r>
              <a:rPr lang="fr-FR" dirty="0"/>
              <a:t>Infectieuses 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dirty="0">
              <a:effectLst/>
            </a:endParaRPr>
          </a:p>
          <a:p>
            <a:endParaRPr lang="fr-FR" dirty="0">
              <a:effectLst/>
            </a:endParaRPr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9684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FFF1769-5BCC-B8F5-3785-AF6D44170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REPERAGE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CFA2A1F-3E25-F772-F9CB-6F91E02CA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2681" y="914399"/>
            <a:ext cx="7100934" cy="482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26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4592565-A729-99C6-88E6-0F72B4FCC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1800"/>
              <a:t>Bilan orthophonique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6AA5D40-96EB-78C9-BDBD-311382D7DC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376" y="956356"/>
            <a:ext cx="6257544" cy="463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71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D95393-0C53-88EF-B084-4F1118BF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158" y="507492"/>
            <a:ext cx="7729728" cy="1188720"/>
          </a:xfrm>
        </p:spPr>
        <p:txBody>
          <a:bodyPr/>
          <a:lstStyle/>
          <a:p>
            <a:r>
              <a:rPr lang="fr-FR" dirty="0"/>
              <a:t>EXAMENS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399146-4AD2-4ADE-5F47-4E3476AE8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2261286"/>
            <a:ext cx="11788346" cy="451021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1600" dirty="0"/>
              <a:t>1. CS ORL  +/- </a:t>
            </a:r>
            <a:r>
              <a:rPr lang="fr-FR" sz="1600" dirty="0" err="1"/>
              <a:t>nasopharyngoscopie</a:t>
            </a:r>
            <a:r>
              <a:rPr lang="fr-FR" sz="1600" dirty="0"/>
              <a:t> </a:t>
            </a:r>
          </a:p>
          <a:p>
            <a:pPr lvl="1"/>
            <a:r>
              <a:rPr lang="fr-FR" dirty="0" err="1">
                <a:effectLst/>
              </a:rPr>
              <a:t>Élimine</a:t>
            </a:r>
            <a:r>
              <a:rPr lang="fr-FR" dirty="0">
                <a:effectLst/>
              </a:rPr>
              <a:t> les causes les plus </a:t>
            </a:r>
            <a:r>
              <a:rPr lang="fr-FR" dirty="0" err="1">
                <a:effectLst/>
              </a:rPr>
              <a:t>fréquentes</a:t>
            </a:r>
            <a:r>
              <a:rPr lang="fr-FR" dirty="0">
                <a:effectLst/>
              </a:rPr>
              <a:t> </a:t>
            </a:r>
            <a:r>
              <a:rPr lang="fr-FR" dirty="0"/>
              <a:t> </a:t>
            </a:r>
            <a:r>
              <a:rPr lang="fr-FR" dirty="0">
                <a:solidFill>
                  <a:srgbClr val="DB7F44"/>
                </a:solidFill>
                <a:effectLst/>
              </a:rPr>
              <a:t> </a:t>
            </a:r>
            <a:r>
              <a:rPr lang="fr-FR" dirty="0">
                <a:effectLst/>
              </a:rPr>
              <a:t>Bouche : angine, aphtose, </a:t>
            </a:r>
            <a:r>
              <a:rPr lang="fr-FR" dirty="0" err="1">
                <a:effectLst/>
              </a:rPr>
              <a:t>abcès</a:t>
            </a:r>
            <a:r>
              <a:rPr lang="fr-FR" dirty="0">
                <a:effectLst/>
              </a:rPr>
              <a:t> de la langue ou du plancher, </a:t>
            </a:r>
            <a:r>
              <a:rPr lang="fr-FR" dirty="0" err="1">
                <a:effectLst/>
              </a:rPr>
              <a:t>abcès</a:t>
            </a:r>
            <a:r>
              <a:rPr lang="fr-FR" dirty="0">
                <a:effectLst/>
              </a:rPr>
              <a:t> dentaire, </a:t>
            </a:r>
            <a:r>
              <a:rPr lang="fr-FR" dirty="0" err="1">
                <a:effectLst/>
              </a:rPr>
              <a:t>abcès</a:t>
            </a:r>
            <a:r>
              <a:rPr lang="fr-FR" dirty="0">
                <a:effectLst/>
              </a:rPr>
              <a:t> sur lithiase </a:t>
            </a:r>
            <a:r>
              <a:rPr lang="fr-FR" dirty="0"/>
              <a:t>; </a:t>
            </a:r>
            <a:r>
              <a:rPr lang="fr-FR" dirty="0">
                <a:solidFill>
                  <a:srgbClr val="DB7F44"/>
                </a:solidFill>
                <a:effectLst/>
              </a:rPr>
              <a:t> </a:t>
            </a:r>
            <a:r>
              <a:rPr lang="fr-FR" dirty="0">
                <a:effectLst/>
              </a:rPr>
              <a:t>cancer </a:t>
            </a:r>
            <a:r>
              <a:rPr lang="fr-FR" dirty="0" err="1">
                <a:effectLst/>
              </a:rPr>
              <a:t>oropharynge</a:t>
            </a:r>
            <a:r>
              <a:rPr lang="fr-FR" dirty="0">
                <a:effectLst/>
              </a:rPr>
              <a:t>́ </a:t>
            </a:r>
            <a:r>
              <a:rPr lang="fr-FR" dirty="0"/>
              <a:t>; </a:t>
            </a:r>
            <a:r>
              <a:rPr lang="fr-FR" dirty="0">
                <a:solidFill>
                  <a:srgbClr val="DB7F44"/>
                </a:solidFill>
                <a:effectLst/>
              </a:rPr>
              <a:t> </a:t>
            </a:r>
            <a:r>
              <a:rPr lang="fr-FR" dirty="0">
                <a:effectLst/>
              </a:rPr>
              <a:t>Trouble neurologique </a:t>
            </a:r>
          </a:p>
          <a:p>
            <a:pPr marL="228600" lvl="1" indent="0">
              <a:buNone/>
            </a:pPr>
            <a:endParaRPr lang="fr-FR" dirty="0"/>
          </a:p>
          <a:p>
            <a:r>
              <a:rPr lang="fr-FR" sz="1600" dirty="0"/>
              <a:t>2. CS gastro </a:t>
            </a:r>
          </a:p>
          <a:p>
            <a:r>
              <a:rPr lang="fr-FR" sz="1600" dirty="0"/>
              <a:t> Endoscopie </a:t>
            </a:r>
            <a:r>
              <a:rPr lang="fr-FR" sz="1600" dirty="0" err="1"/>
              <a:t>oesophagienne</a:t>
            </a:r>
            <a:r>
              <a:rPr lang="fr-FR" sz="1600" dirty="0"/>
              <a:t> </a:t>
            </a:r>
          </a:p>
          <a:p>
            <a:pPr lvl="1"/>
            <a:r>
              <a:rPr lang="fr-FR" dirty="0">
                <a:effectLst/>
              </a:rPr>
              <a:t>Difficile sous </a:t>
            </a:r>
            <a:r>
              <a:rPr lang="fr-FR" dirty="0" err="1">
                <a:effectLst/>
              </a:rPr>
              <a:t>anesthésie</a:t>
            </a:r>
            <a:r>
              <a:rPr lang="fr-FR" dirty="0">
                <a:effectLst/>
              </a:rPr>
              <a:t> locale (</a:t>
            </a:r>
            <a:r>
              <a:rPr lang="fr-FR" dirty="0" err="1">
                <a:effectLst/>
              </a:rPr>
              <a:t>coopération</a:t>
            </a:r>
            <a:r>
              <a:rPr lang="fr-FR" dirty="0">
                <a:effectLst/>
              </a:rPr>
              <a:t>) </a:t>
            </a:r>
            <a:r>
              <a:rPr lang="fr-FR" dirty="0"/>
              <a:t> </a:t>
            </a:r>
            <a:r>
              <a:rPr lang="fr-FR" dirty="0">
                <a:effectLst/>
              </a:rPr>
              <a:t>Souvent </a:t>
            </a:r>
            <a:r>
              <a:rPr lang="fr-FR" dirty="0" err="1">
                <a:effectLst/>
              </a:rPr>
              <a:t>nécessite</a:t>
            </a:r>
            <a:r>
              <a:rPr lang="fr-FR" dirty="0">
                <a:effectLst/>
              </a:rPr>
              <a:t>́ </a:t>
            </a:r>
            <a:r>
              <a:rPr lang="fr-FR" dirty="0" err="1">
                <a:effectLst/>
              </a:rPr>
              <a:t>anesthésie</a:t>
            </a:r>
            <a:r>
              <a:rPr lang="fr-FR" dirty="0">
                <a:effectLst/>
              </a:rPr>
              <a:t> </a:t>
            </a:r>
            <a:r>
              <a:rPr lang="fr-FR" dirty="0" err="1">
                <a:effectLst/>
              </a:rPr>
              <a:t>générale</a:t>
            </a:r>
            <a:r>
              <a:rPr lang="fr-FR" dirty="0">
                <a:effectLst/>
              </a:rPr>
              <a:t> ou NLA </a:t>
            </a:r>
          </a:p>
          <a:p>
            <a:pPr lvl="1"/>
            <a:r>
              <a:rPr lang="fr-FR" dirty="0">
                <a:solidFill>
                  <a:srgbClr val="DB7F44"/>
                </a:solidFill>
                <a:effectLst/>
              </a:rPr>
              <a:t> </a:t>
            </a:r>
            <a:r>
              <a:rPr lang="fr-FR" dirty="0">
                <a:effectLst/>
              </a:rPr>
              <a:t>Recherche :diverticule, reflux, </a:t>
            </a:r>
            <a:r>
              <a:rPr lang="fr-FR" dirty="0" err="1">
                <a:effectLst/>
              </a:rPr>
              <a:t>sténose</a:t>
            </a:r>
            <a:r>
              <a:rPr lang="fr-FR" dirty="0">
                <a:effectLst/>
              </a:rPr>
              <a:t> , cancer, spasme, corps </a:t>
            </a:r>
            <a:r>
              <a:rPr lang="fr-FR" dirty="0" err="1">
                <a:effectLst/>
              </a:rPr>
              <a:t>étranger</a:t>
            </a:r>
            <a:r>
              <a:rPr lang="fr-FR" dirty="0">
                <a:effectLst/>
              </a:rPr>
              <a:t> </a:t>
            </a:r>
          </a:p>
          <a:p>
            <a:r>
              <a:rPr lang="fr-FR" sz="1600" dirty="0">
                <a:effectLst/>
              </a:rPr>
              <a:t>Transit pharyngo </a:t>
            </a:r>
            <a:r>
              <a:rPr lang="fr-FR" sz="1600" dirty="0" err="1">
                <a:effectLst/>
              </a:rPr>
              <a:t>oesophagien</a:t>
            </a:r>
            <a:r>
              <a:rPr lang="fr-FR" sz="1600" dirty="0">
                <a:effectLst/>
              </a:rPr>
              <a:t> avec radio </a:t>
            </a:r>
            <a:r>
              <a:rPr lang="fr-FR" sz="1600" dirty="0" err="1">
                <a:effectLst/>
              </a:rPr>
              <a:t>cinéma</a:t>
            </a:r>
            <a:r>
              <a:rPr lang="fr-FR" sz="1600" dirty="0">
                <a:effectLst/>
              </a:rPr>
              <a:t> </a:t>
            </a:r>
          </a:p>
          <a:p>
            <a:r>
              <a:rPr lang="fr-FR" sz="1600" dirty="0" err="1"/>
              <a:t>Mannnométrie</a:t>
            </a:r>
            <a:r>
              <a:rPr lang="fr-FR" sz="1600" dirty="0"/>
              <a:t> </a:t>
            </a:r>
            <a:r>
              <a:rPr lang="fr-FR" sz="1600" dirty="0" err="1"/>
              <a:t>oesophagienne</a:t>
            </a:r>
            <a:r>
              <a:rPr lang="fr-FR" sz="1600" dirty="0"/>
              <a:t> </a:t>
            </a:r>
            <a:endParaRPr lang="fr-FR" sz="1600" dirty="0">
              <a:effectLst/>
            </a:endParaRP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1600" dirty="0"/>
              <a:t>Selon examen initial Radio pulmonaire / Bilan biologique </a:t>
            </a:r>
          </a:p>
          <a:p>
            <a:endParaRPr lang="fr-FR" dirty="0">
              <a:effectLst/>
            </a:endParaRPr>
          </a:p>
          <a:p>
            <a:pPr lvl="1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72281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Rectangle 1061">
            <a:extLst>
              <a:ext uri="{FF2B5EF4-FFF2-40B4-BE49-F238E27FC236}">
                <a16:creationId xmlns:a16="http://schemas.microsoft.com/office/drawing/2014/main" id="{23530FE0-C542-45A1-BCD8-935787009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51" y="640080"/>
            <a:ext cx="8924024" cy="520099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4" name="Rectangle 1063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0543" y="825096"/>
            <a:ext cx="8549640" cy="48309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F60DCE-0435-7E4A-D1EF-EF360B321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543" y="825096"/>
            <a:ext cx="6702433" cy="4830965"/>
          </a:xfrm>
        </p:spPr>
        <p:txBody>
          <a:bodyPr anchor="ctr">
            <a:norm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</a:rPr>
              <a:t>hygiène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</a:rPr>
              <a:t> buccale, brossage des dents  (diminuer la charge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</a:rPr>
              <a:t>bactérienne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</a:rPr>
              <a:t> salivaire et son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</a:rPr>
              <a:t>rôle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</a:rPr>
              <a:t>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</a:rPr>
              <a:t>pathogène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</a:rPr>
              <a:t> dans les surinfections bronchiques)   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</a:rPr>
              <a:t>Position assise,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</a:rPr>
              <a:t>redressée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</a:rPr>
              <a:t>, du sujet pour toute prise de boisson ou d’aliment. 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</a:rPr>
              <a:t>verre  à découpe nasale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</a:rPr>
              <a:t>éviter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</a:rPr>
              <a:t> le redressement mentonnier </a:t>
            </a:r>
            <a:r>
              <a:rPr lang="fr-FR" altLang="fr-FR" dirty="0">
                <a:solidFill>
                  <a:srgbClr val="404040"/>
                </a:solidFill>
              </a:rPr>
              <a:t> 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</a:rPr>
              <a:t>(risque de fuite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</a:rPr>
              <a:t>pharyngée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</a:rPr>
              <a:t>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</a:rPr>
              <a:t>précoce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</a:rPr>
              <a:t> et de fausse route). 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</a:rPr>
              <a:t>Adapation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</a:rPr>
              <a:t> des textures  selon l’ IDDSI  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</a:rPr>
              <a:t>La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</a:rPr>
              <a:t>réadaptation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</a:rPr>
              <a:t> des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</a:rPr>
              <a:t>prothèses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</a:rPr>
              <a:t> dentaires est souvent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</a:rPr>
              <a:t>nécessaire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</a:rPr>
              <a:t>. 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lang="fr-FR" altLang="fr-FR" dirty="0">
              <a:solidFill>
                <a:srgbClr val="404040"/>
              </a:solidFill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</a:rPr>
              <a:t>PEC coordonnée  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</a:rPr>
              <a:t>Diététicienne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</a:rPr>
              <a:t>,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</a:rPr>
              <a:t>ergothérapeute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</a:rPr>
              <a:t> et orthophoniste </a:t>
            </a:r>
            <a:endParaRPr kumimoji="0" lang="fr-FR" altLang="fr-FR" sz="1700" b="0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</a:endParaRPr>
          </a:p>
        </p:txBody>
      </p:sp>
      <p:sp>
        <p:nvSpPr>
          <p:cNvPr id="1066" name="Oval 106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6718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F3CFD4A-558D-D5E0-A06A-553C0A161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0168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FR" sz="3000">
                <a:solidFill>
                  <a:srgbClr val="FFFFFF"/>
                </a:solidFill>
              </a:rPr>
              <a:t>PRISE EN CHARGE</a:t>
            </a:r>
          </a:p>
        </p:txBody>
      </p:sp>
      <p:pic>
        <p:nvPicPr>
          <p:cNvPr id="1029" name="Picture 5" descr="page17image1387200">
            <a:extLst>
              <a:ext uri="{FF2B5EF4-FFF2-40B4-BE49-F238E27FC236}">
                <a16:creationId xmlns:a16="http://schemas.microsoft.com/office/drawing/2014/main" id="{7AE805F2-C731-A31F-035F-17A9E69CD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21" y="-1266284"/>
            <a:ext cx="695121" cy="29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17image1387968">
            <a:extLst>
              <a:ext uri="{FF2B5EF4-FFF2-40B4-BE49-F238E27FC236}">
                <a16:creationId xmlns:a16="http://schemas.microsoft.com/office/drawing/2014/main" id="{5A3AED08-0F23-340F-0A21-67712EFE7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6399" y="-1266284"/>
            <a:ext cx="11155037" cy="29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1320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EDFA78-B8FD-BA46-6BDD-0D348DA82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39000D-0753-5F2B-1398-5FCBF2A42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29" y="2638044"/>
            <a:ext cx="11195221" cy="3101983"/>
          </a:xfrm>
        </p:spPr>
        <p:txBody>
          <a:bodyPr/>
          <a:lstStyle/>
          <a:p>
            <a:pPr marL="0" indent="0">
              <a:buNone/>
            </a:pPr>
            <a:r>
              <a:rPr lang="fr-FR" sz="1800" dirty="0">
                <a:effectLst/>
                <a:latin typeface="TwCenMT"/>
              </a:rPr>
              <a:t>Importance du </a:t>
            </a:r>
            <a:r>
              <a:rPr lang="fr-FR" sz="1800" dirty="0" err="1">
                <a:effectLst/>
                <a:latin typeface="TwCenMT"/>
              </a:rPr>
              <a:t>dépistage</a:t>
            </a:r>
            <a:r>
              <a:rPr lang="fr-FR" sz="1800" dirty="0">
                <a:effectLst/>
                <a:latin typeface="TwCenMT"/>
              </a:rPr>
              <a:t> des troubles de déglutition</a:t>
            </a:r>
            <a:br>
              <a:rPr lang="fr-FR" sz="1800" dirty="0">
                <a:effectLst/>
                <a:latin typeface="TwCenMT"/>
              </a:rPr>
            </a:br>
            <a:endParaRPr lang="fr-FR" dirty="0">
              <a:effectLst/>
            </a:endParaRPr>
          </a:p>
          <a:p>
            <a:pPr marL="0" indent="0">
              <a:buNone/>
            </a:pPr>
            <a:r>
              <a:rPr lang="fr-FR" sz="1800" dirty="0">
                <a:effectLst/>
                <a:latin typeface="TwCenMT"/>
              </a:rPr>
              <a:t>Objectif: </a:t>
            </a:r>
            <a:r>
              <a:rPr lang="fr-FR" sz="1800" dirty="0" err="1">
                <a:effectLst/>
                <a:latin typeface="TwCenMT"/>
              </a:rPr>
              <a:t>sécuriser</a:t>
            </a:r>
            <a:r>
              <a:rPr lang="fr-FR" sz="1800" dirty="0">
                <a:effectLst/>
                <a:latin typeface="TwCenMT"/>
              </a:rPr>
              <a:t> la </a:t>
            </a:r>
            <a:r>
              <a:rPr lang="fr-FR" sz="1800" dirty="0" err="1">
                <a:effectLst/>
                <a:latin typeface="TwCenMT"/>
              </a:rPr>
              <a:t>déglutition</a:t>
            </a:r>
            <a:r>
              <a:rPr lang="fr-FR" sz="1800" dirty="0">
                <a:effectLst/>
                <a:latin typeface="TwCenMT"/>
              </a:rPr>
              <a:t>, minimiser les risques de </a:t>
            </a:r>
            <a:r>
              <a:rPr lang="fr-FR" sz="1800" dirty="0" err="1">
                <a:effectLst/>
                <a:latin typeface="TwCenMT"/>
              </a:rPr>
              <a:t>bronchoaspiration</a:t>
            </a:r>
            <a:r>
              <a:rPr lang="fr-FR" sz="1800" dirty="0">
                <a:effectLst/>
                <a:latin typeface="TwCenMT"/>
              </a:rPr>
              <a:t>, enrayer une perte </a:t>
            </a:r>
            <a:r>
              <a:rPr lang="fr-FR" sz="1800" dirty="0" err="1">
                <a:effectLst/>
                <a:latin typeface="TwCenMT"/>
              </a:rPr>
              <a:t>pondérale</a:t>
            </a:r>
            <a:r>
              <a:rPr lang="fr-FR" sz="1800" dirty="0">
                <a:effectLst/>
                <a:latin typeface="TwCenMT"/>
              </a:rPr>
              <a:t> progressive </a:t>
            </a:r>
            <a:endParaRPr lang="fr-FR" dirty="0">
              <a:effectLst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0900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21421A0-BF8A-A709-D4C7-885B83F72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FR" sz="3000">
                <a:solidFill>
                  <a:srgbClr val="FFFFFF"/>
                </a:solidFill>
              </a:rPr>
              <a:t>Les proteines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79B399-1233-5D6D-B2CD-D70A8736B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9989" y="1402080"/>
            <a:ext cx="5582402" cy="4986688"/>
          </a:xfrm>
        </p:spPr>
        <p:txBody>
          <a:bodyPr anchor="ctr">
            <a:normAutofit/>
          </a:bodyPr>
          <a:lstStyle/>
          <a:p>
            <a:r>
              <a:rPr lang="fr-FR" dirty="0"/>
              <a:t>Elles doivent représenter environ </a:t>
            </a:r>
            <a:r>
              <a:rPr lang="fr-FR" b="1" dirty="0"/>
              <a:t>15% de l’apport énergétique total </a:t>
            </a:r>
            <a:r>
              <a:rPr lang="fr-FR" dirty="0"/>
              <a:t>avec un apport de sécurité de 0,83 g/kg de poids/jour </a:t>
            </a:r>
          </a:p>
          <a:p>
            <a:r>
              <a:rPr lang="fr-FR" dirty="0"/>
              <a:t>Soit environ 65 g par jour pour une femme et 80 g pour un homme </a:t>
            </a:r>
          </a:p>
          <a:p>
            <a:r>
              <a:rPr lang="fr-FR" dirty="0"/>
              <a:t>Elles pourront être d’origine : ­Animales (Viande, poisson, œufs, abats, produits laitiers  ) ou Végétales (Produits céréaliers, légumes secs …) </a:t>
            </a:r>
          </a:p>
          <a:p>
            <a:r>
              <a:rPr lang="fr-FR" dirty="0"/>
              <a:t>L’apport en Protéines animales doit être supérieur à l’apport de protéines végétales</a:t>
            </a:r>
          </a:p>
        </p:txBody>
      </p:sp>
    </p:spTree>
    <p:extLst>
      <p:ext uri="{BB962C8B-B14F-4D97-AF65-F5344CB8AC3E}">
        <p14:creationId xmlns:p14="http://schemas.microsoft.com/office/powerpoint/2010/main" val="2708276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164A37-D74A-5CA5-623E-F6C7A5DD2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04537"/>
            <a:ext cx="7729728" cy="1188720"/>
          </a:xfrm>
        </p:spPr>
        <p:txBody>
          <a:bodyPr/>
          <a:lstStyle/>
          <a:p>
            <a:r>
              <a:rPr lang="fr-FR" dirty="0"/>
              <a:t>LES LIPIDES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052F9A-2287-52CF-E068-FBE4AD92C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11" y="1588168"/>
            <a:ext cx="11899232" cy="50652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400" dirty="0"/>
              <a:t>Ils doivent représenter environ </a:t>
            </a:r>
            <a:r>
              <a:rPr lang="fr-FR" sz="1400" b="1" dirty="0"/>
              <a:t>35 à 40 % de l’apport énergétique total  </a:t>
            </a:r>
            <a:r>
              <a:rPr lang="fr-FR" sz="1400" dirty="0"/>
              <a:t>=  environ 70 à 80 g par jour pour une femme et 80 à 93 g pour un homme</a:t>
            </a:r>
          </a:p>
          <a:p>
            <a:pPr marL="0" indent="0">
              <a:buNone/>
            </a:pPr>
            <a:r>
              <a:rPr lang="fr-FR" sz="1400" dirty="0"/>
              <a:t> Ils sont apportés par :</a:t>
            </a:r>
          </a:p>
          <a:p>
            <a:pPr marL="228600" lvl="1" indent="0">
              <a:buNone/>
            </a:pPr>
            <a:r>
              <a:rPr lang="fr-FR" sz="1400" dirty="0"/>
              <a:t> - les aliments eux mêmes ou cachés dans les produits de l’industrie agroalimentaires </a:t>
            </a:r>
          </a:p>
          <a:p>
            <a:pPr marL="228600" lvl="1" indent="0">
              <a:buNone/>
            </a:pPr>
            <a:r>
              <a:rPr lang="fr-FR" sz="1400" dirty="0"/>
              <a:t>- les matières grasses (beurre, huile, margarine, crème fraiche ou autre graisses animales)</a:t>
            </a:r>
          </a:p>
          <a:p>
            <a:endParaRPr lang="fr-FR" sz="1400" dirty="0"/>
          </a:p>
          <a:p>
            <a:r>
              <a:rPr lang="fr-FR" sz="1400" b="1" dirty="0"/>
              <a:t>FOCUS sur Les oméga 3 et 6  &gt;&gt; Constituants des membranes cellulaires et sources d’énergie, ils sont surtout nécessaires à la synthèse de nombreuses substances impliquées dans la coagulation, l’inflammation, l’immunité ́ , le métabolisme.... </a:t>
            </a:r>
          </a:p>
          <a:p>
            <a:r>
              <a:rPr lang="fr-FR" sz="1400" dirty="0"/>
              <a:t>Les besoins en oméga 6 sont largement couverts par l’alimentation (Huile de tournesol, huile de Maïs…) </a:t>
            </a:r>
          </a:p>
          <a:p>
            <a:r>
              <a:rPr lang="fr-FR" sz="1400" dirty="0"/>
              <a:t>Mais les besoins sont très insuffisants en Oméga 3 (Huile de Colza, Noix …) </a:t>
            </a:r>
          </a:p>
          <a:p>
            <a:r>
              <a:rPr lang="fr-FR" sz="1400" dirty="0"/>
              <a:t>Ce déséquilibre peut contribuer à augmenter : </a:t>
            </a:r>
          </a:p>
          <a:p>
            <a:pPr marL="228600" lvl="1" indent="0">
              <a:buNone/>
            </a:pPr>
            <a:r>
              <a:rPr lang="fr-FR" sz="1400" dirty="0"/>
              <a:t>- le risque d’obésité </a:t>
            </a:r>
          </a:p>
          <a:p>
            <a:pPr marL="228600" lvl="1" indent="0">
              <a:buNone/>
            </a:pPr>
            <a:r>
              <a:rPr lang="fr-FR" sz="1400" dirty="0"/>
              <a:t>- le diabète </a:t>
            </a:r>
          </a:p>
          <a:p>
            <a:pPr marL="228600" lvl="1" indent="0">
              <a:buNone/>
            </a:pPr>
            <a:r>
              <a:rPr lang="fr-FR" sz="1400" dirty="0"/>
              <a:t>- les maladies cardio-vasculaires</a:t>
            </a:r>
          </a:p>
          <a:p>
            <a:pPr marL="228600" lvl="1" indent="0">
              <a:buNone/>
            </a:pPr>
            <a:r>
              <a:rPr lang="fr-FR" sz="1400" dirty="0"/>
              <a:t> - les cancers</a:t>
            </a:r>
          </a:p>
          <a:p>
            <a:pPr marL="228600" lvl="1" indent="0">
              <a:buNone/>
            </a:pPr>
            <a:r>
              <a:rPr lang="fr-FR" sz="1400" dirty="0"/>
              <a:t> - les pathologies inflammatoires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AD7BB3F-C49E-C265-5EC6-487DD321E9D2}"/>
              </a:ext>
            </a:extLst>
          </p:cNvPr>
          <p:cNvSpPr txBox="1"/>
          <p:nvPr/>
        </p:nvSpPr>
        <p:spPr>
          <a:xfrm>
            <a:off x="6641431" y="5366084"/>
            <a:ext cx="457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Rapport souhaitable est </a:t>
            </a:r>
            <a:r>
              <a:rPr lang="el-GR" b="1" dirty="0">
                <a:solidFill>
                  <a:srgbClr val="FF0000"/>
                </a:solidFill>
              </a:rPr>
              <a:t>ω6/ω3 &lt;5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48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68AE6B-8679-6867-29FC-85A3E1FCB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55619"/>
            <a:ext cx="7729728" cy="1188720"/>
          </a:xfrm>
        </p:spPr>
        <p:txBody>
          <a:bodyPr/>
          <a:lstStyle/>
          <a:p>
            <a:r>
              <a:rPr lang="fr-FR" dirty="0"/>
              <a:t>LES GLUCIDES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3224D9-F494-E8AE-AB83-23D24E161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16" y="2103360"/>
            <a:ext cx="10852484" cy="4574166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Ils doivent représenter environ </a:t>
            </a:r>
            <a:r>
              <a:rPr lang="fr-FR" b="1" dirty="0"/>
              <a:t>45 à 50 % de l’apport énergétique total  &gt;&gt; </a:t>
            </a:r>
            <a:r>
              <a:rPr lang="fr-FR" dirty="0"/>
              <a:t>Dont 55% de glucides complexes et 45% de glucides simples </a:t>
            </a:r>
            <a:br>
              <a:rPr lang="fr-FR" dirty="0"/>
            </a:br>
            <a:endParaRPr lang="fr-FR" dirty="0"/>
          </a:p>
          <a:p>
            <a:r>
              <a:rPr lang="fr-FR" dirty="0"/>
              <a:t>3 types de sources de glucides : </a:t>
            </a:r>
          </a:p>
          <a:p>
            <a:pPr marL="228600" lvl="1" indent="0">
              <a:buNone/>
            </a:pPr>
            <a:r>
              <a:rPr lang="fr-FR" dirty="0"/>
              <a:t>- les aliments (fruits, légumes, produits céréaliers, produits laitiers …) </a:t>
            </a:r>
          </a:p>
          <a:p>
            <a:pPr marL="228600" lvl="1" indent="0">
              <a:buNone/>
            </a:pPr>
            <a:r>
              <a:rPr lang="fr-FR" dirty="0"/>
              <a:t>- les sucres « ajoutés » (sucre, miel, chocolat …) </a:t>
            </a:r>
          </a:p>
          <a:p>
            <a:pPr marL="228600" lvl="1" indent="0">
              <a:buNone/>
            </a:pPr>
            <a:r>
              <a:rPr lang="fr-FR" dirty="0"/>
              <a:t>- les sucres cachés, ajoutés par l’industrie agroalimentaire </a:t>
            </a:r>
            <a:br>
              <a:rPr lang="fr-FR" dirty="0"/>
            </a:br>
            <a:endParaRPr lang="fr-FR" dirty="0"/>
          </a:p>
          <a:p>
            <a:r>
              <a:rPr lang="fr-FR" b="1" dirty="0"/>
              <a:t>MAXI  25-50 g de sucres ajoutés par jour</a:t>
            </a:r>
            <a:br>
              <a:rPr lang="fr-FR" b="1" dirty="0"/>
            </a:br>
            <a:r>
              <a:rPr lang="fr-FR" dirty="0"/>
              <a:t>Exemples de sucre ajouté et poids correspondant : ­</a:t>
            </a:r>
          </a:p>
          <a:p>
            <a:pPr lvl="1"/>
            <a:r>
              <a:rPr lang="fr-FR" dirty="0"/>
              <a:t>1 morceau = 5 g </a:t>
            </a:r>
          </a:p>
          <a:p>
            <a:pPr lvl="1"/>
            <a:r>
              <a:rPr lang="fr-FR" dirty="0"/>
              <a:t>­1 cuillère à café de sucre = 5 g ­</a:t>
            </a:r>
          </a:p>
          <a:p>
            <a:pPr lvl="1"/>
            <a:r>
              <a:rPr lang="fr-FR" dirty="0"/>
              <a:t>1 cuillère à café de confiture = 15 g</a:t>
            </a:r>
          </a:p>
          <a:p>
            <a:pPr lvl="1"/>
            <a:r>
              <a:rPr lang="fr-FR" dirty="0"/>
              <a:t> ­1 cuillère à café de miel = 15 g</a:t>
            </a:r>
          </a:p>
          <a:p>
            <a:pPr marL="228600" lvl="1" indent="0">
              <a:buNone/>
            </a:pPr>
            <a:r>
              <a:rPr lang="fr-FR" dirty="0"/>
              <a:t>Exemples des sucres cachées ­ 1 yaourt aux fruits = 15 g de sucre ­ 1 crème dessert = 20 g de sucre ­ Carottes râpées du commerce (150 g) = 5 g ­ 1 bol de soupe en brique = environ 6 g  </a:t>
            </a:r>
          </a:p>
        </p:txBody>
      </p:sp>
    </p:spTree>
    <p:extLst>
      <p:ext uri="{BB962C8B-B14F-4D97-AF65-F5344CB8AC3E}">
        <p14:creationId xmlns:p14="http://schemas.microsoft.com/office/powerpoint/2010/main" val="2755273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A17DC0-95EF-2F42-A5EE-BE30151E6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FR" sz="1400" b="1" dirty="0">
                <a:solidFill>
                  <a:srgbClr val="FFFFFF"/>
                </a:solidFill>
              </a:rPr>
              <a:t>Le comportement alimentaire , un enjeu majeur dans la prévention du vieillissement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E9584B-EC54-814B-9C43-314BE5DD8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804" y="142875"/>
            <a:ext cx="6959195" cy="671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1600" b="1" dirty="0"/>
              <a:t>PREVENTION DE LA PERTE DE LA MASSE MUSCULAIRE   </a:t>
            </a:r>
            <a:br>
              <a:rPr lang="fr-FR" sz="1600" b="1" dirty="0"/>
            </a:br>
            <a:r>
              <a:rPr lang="fr-FR" sz="1600" dirty="0"/>
              <a:t>Le vieillissement est souvent associé à une diminution de l’appétit et une satiété précoce, l’apport </a:t>
            </a:r>
            <a:r>
              <a:rPr lang="fr-FR" sz="1600" dirty="0" err="1"/>
              <a:t>protéino</a:t>
            </a:r>
            <a:r>
              <a:rPr lang="fr-FR" sz="1600" dirty="0"/>
              <a:t>-calorique peut devenir ainsi progressivement insuffisant et mal équilibré. De plus, le vieillissement génère des modifications métaboliques aboutissant à un état catabolique.</a:t>
            </a:r>
          </a:p>
          <a:p>
            <a:pPr>
              <a:lnSpc>
                <a:spcPct val="90000"/>
              </a:lnSpc>
            </a:pPr>
            <a:r>
              <a:rPr lang="fr-FR" sz="1600" dirty="0"/>
              <a:t>Des suppléments d’acides aminés à chaînes ramifiées comme la leucine, pourraient se révéler intéressants d’un point de vue métabolique. Cependant, le nombre d’études pour obtenir un consensus est insuffisant pour le moment. </a:t>
            </a:r>
            <a:br>
              <a:rPr lang="fr-FR" sz="1600" dirty="0"/>
            </a:br>
            <a:endParaRPr lang="fr-FR" sz="1600" dirty="0"/>
          </a:p>
          <a:p>
            <a:pPr>
              <a:lnSpc>
                <a:spcPct val="90000"/>
              </a:lnSpc>
            </a:pPr>
            <a:r>
              <a:rPr lang="fr-FR" sz="1600" b="1" dirty="0"/>
              <a:t>PREVENTION DE LA PERTE OSSEUSE &gt;&gt;  </a:t>
            </a:r>
            <a:r>
              <a:rPr lang="fr-FR" sz="1600" dirty="0"/>
              <a:t>Recommandations du GRIO (= groupe de recherche et d’information sur l’ostéoporose) </a:t>
            </a:r>
            <a:br>
              <a:rPr lang="fr-FR" sz="1600" dirty="0"/>
            </a:br>
            <a:r>
              <a:rPr lang="fr-FR" sz="1600" dirty="0">
                <a:hlinkClick r:id="rId2"/>
              </a:rPr>
              <a:t>https://www.grio.org/documents/page250/actualites-professionnelles-250-1310560824.pdf</a:t>
            </a:r>
            <a:endParaRPr lang="fr-FR" sz="1600" dirty="0"/>
          </a:p>
          <a:p>
            <a:pPr marL="0" indent="0">
              <a:lnSpc>
                <a:spcPct val="90000"/>
              </a:lnSpc>
              <a:buNone/>
            </a:pPr>
            <a:r>
              <a:rPr lang="fr-FR" sz="1600" b="1" dirty="0"/>
              <a:t>supplémentation conjointe Calcium et Vitamine D 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1600" b="1" dirty="0"/>
              <a:t>Vit D 800 –UI/j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1600" b="1" dirty="0"/>
              <a:t>Calcium : 1000 à 1200 mg/j 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fr-FR" sz="1600" dirty="0"/>
            </a:br>
            <a:r>
              <a:rPr lang="fr-FR" sz="1600" dirty="0"/>
              <a:t>La vitamine D, considérée comme une véritable hormone joue deux rôles essentiels :</a:t>
            </a:r>
          </a:p>
          <a:p>
            <a:pPr lvl="1">
              <a:lnSpc>
                <a:spcPct val="90000"/>
              </a:lnSpc>
            </a:pPr>
            <a:r>
              <a:rPr lang="fr-FR" sz="1400" dirty="0"/>
              <a:t>assurer une minéralisation optimale des os lors de la croissance,  et tout au long de la vie pour leur renouvellement et moduler l'absorption intestinale du calcium </a:t>
            </a:r>
          </a:p>
          <a:p>
            <a:pPr lvl="1">
              <a:lnSpc>
                <a:spcPct val="90000"/>
              </a:lnSpc>
            </a:pPr>
            <a:r>
              <a:rPr lang="fr-FR" sz="1400" dirty="0"/>
              <a:t> contribuer à la stabilité du taux de cal </a:t>
            </a:r>
            <a:r>
              <a:rPr lang="fr-FR" sz="1400" dirty="0" err="1"/>
              <a:t>cium</a:t>
            </a:r>
            <a:r>
              <a:rPr lang="fr-FR" sz="1400" dirty="0"/>
              <a:t> dans le sang et dans les tissus</a:t>
            </a:r>
          </a:p>
        </p:txBody>
      </p:sp>
    </p:spTree>
    <p:extLst>
      <p:ext uri="{BB962C8B-B14F-4D97-AF65-F5344CB8AC3E}">
        <p14:creationId xmlns:p14="http://schemas.microsoft.com/office/powerpoint/2010/main" val="1133159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C7ED2B-E4AE-0645-7EB9-3EB13FBBE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66860"/>
            <a:ext cx="7729728" cy="1188720"/>
          </a:xfrm>
        </p:spPr>
        <p:txBody>
          <a:bodyPr/>
          <a:lstStyle/>
          <a:p>
            <a:r>
              <a:rPr lang="fr-FR" dirty="0"/>
              <a:t>VITAMINE D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BC56E08-7786-BDEC-6C89-534949977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957" y="1582562"/>
            <a:ext cx="4877601" cy="221883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9557372-876B-6F3A-66AF-87A2D08C10B8}"/>
              </a:ext>
            </a:extLst>
          </p:cNvPr>
          <p:cNvSpPr txBox="1"/>
          <p:nvPr/>
        </p:nvSpPr>
        <p:spPr>
          <a:xfrm>
            <a:off x="5390147" y="2244856"/>
            <a:ext cx="65371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Le GRIO recommande tout d’abord de retenir pour les taux de 25-(OH)-vitamine D les valeurs seuils suivantes : </a:t>
            </a:r>
          </a:p>
          <a:p>
            <a:r>
              <a:rPr lang="fr-FR" sz="1600" b="1" dirty="0">
                <a:solidFill>
                  <a:srgbClr val="FF0000"/>
                </a:solidFill>
              </a:rPr>
              <a:t>carence :≤ 10 </a:t>
            </a:r>
            <a:r>
              <a:rPr lang="fr-FR" sz="1600" b="1" dirty="0" err="1">
                <a:solidFill>
                  <a:srgbClr val="FF0000"/>
                </a:solidFill>
              </a:rPr>
              <a:t>ng</a:t>
            </a:r>
            <a:r>
              <a:rPr lang="fr-FR" sz="1600" b="1" dirty="0">
                <a:solidFill>
                  <a:srgbClr val="FF0000"/>
                </a:solidFill>
              </a:rPr>
              <a:t>/ml ;</a:t>
            </a:r>
          </a:p>
          <a:p>
            <a:r>
              <a:rPr lang="fr-FR" sz="1600" b="1" dirty="0">
                <a:solidFill>
                  <a:srgbClr val="FF0000"/>
                </a:solidFill>
              </a:rPr>
              <a:t>insuffisance :entre 10 et 30 </a:t>
            </a:r>
            <a:r>
              <a:rPr lang="fr-FR" sz="1600" b="1" dirty="0" err="1">
                <a:solidFill>
                  <a:srgbClr val="FF0000"/>
                </a:solidFill>
              </a:rPr>
              <a:t>ng</a:t>
            </a:r>
            <a:r>
              <a:rPr lang="fr-FR" sz="1600" b="1" dirty="0">
                <a:solidFill>
                  <a:srgbClr val="FF0000"/>
                </a:solidFill>
              </a:rPr>
              <a:t>/ml ; </a:t>
            </a:r>
          </a:p>
          <a:p>
            <a:r>
              <a:rPr lang="fr-FR" sz="1600" b="1" dirty="0">
                <a:solidFill>
                  <a:srgbClr val="FF0000"/>
                </a:solidFill>
              </a:rPr>
              <a:t>taux souhaitable ≥ 30 </a:t>
            </a:r>
            <a:r>
              <a:rPr lang="fr-FR" sz="1600" b="1" dirty="0" err="1">
                <a:solidFill>
                  <a:srgbClr val="FF0000"/>
                </a:solidFill>
              </a:rPr>
              <a:t>ng</a:t>
            </a:r>
            <a:r>
              <a:rPr lang="fr-FR" sz="1600" b="1" dirty="0">
                <a:solidFill>
                  <a:srgbClr val="FF0000"/>
                </a:solidFill>
              </a:rPr>
              <a:t>/ml.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3EDB40C-DA51-BA75-86E3-6D550C5BA17D}"/>
              </a:ext>
            </a:extLst>
          </p:cNvPr>
          <p:cNvSpPr txBox="1"/>
          <p:nvPr/>
        </p:nvSpPr>
        <p:spPr>
          <a:xfrm>
            <a:off x="107483" y="3951424"/>
            <a:ext cx="118198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le GRIO recommande les schémas thérapeutiques suivants : </a:t>
            </a:r>
          </a:p>
          <a:p>
            <a:r>
              <a:rPr lang="fr-FR" sz="1600" dirty="0"/>
              <a:t>• En cas d’insuffisance ou de carence vitaminique D mesurée il faut prescrire un traitement « d’attaque » qui permettra de ramener le taux de 25-(OH)-vitamine D au-dessus d’une valeur cible recommandée de 30 </a:t>
            </a:r>
            <a:r>
              <a:rPr lang="fr-FR" sz="1600" dirty="0" err="1"/>
              <a:t>ng</a:t>
            </a:r>
            <a:r>
              <a:rPr lang="fr-FR" sz="1600" dirty="0"/>
              <a:t>/</a:t>
            </a:r>
            <a:r>
              <a:rPr lang="fr-FR" sz="1600" dirty="0" err="1"/>
              <a:t>mL</a:t>
            </a:r>
            <a:r>
              <a:rPr lang="fr-FR" sz="1600" dirty="0"/>
              <a:t>.</a:t>
            </a:r>
          </a:p>
          <a:p>
            <a:r>
              <a:rPr lang="fr-FR" sz="1600" dirty="0"/>
              <a:t>• En situation de traitement d’entretien, la posologie est autour d’une dose moyenne de 800 à 1200 UI/j, qui peuvent être apportées sous des formes diverses allant d’une administration quotidienne à trimestrielle. En l’état actuel des connaissances, il ne parait pas souhaitable de proposer la prise d’une forte dose une fois par an.</a:t>
            </a:r>
          </a:p>
          <a:p>
            <a:r>
              <a:rPr lang="fr-FR" sz="1600" dirty="0"/>
              <a:t> </a:t>
            </a:r>
          </a:p>
          <a:p>
            <a:r>
              <a:rPr lang="fr-FR" sz="1600" b="1" dirty="0"/>
              <a:t>la correction des insuffisances par l’alimentation n’est pas réaliste, et à un moindre degré, l’ensoleillement ne paraît pas apte à résoudre la question de l’imprégnation vitaminique D dans les populations âgées.</a:t>
            </a:r>
          </a:p>
        </p:txBody>
      </p:sp>
    </p:spTree>
    <p:extLst>
      <p:ext uri="{BB962C8B-B14F-4D97-AF65-F5344CB8AC3E}">
        <p14:creationId xmlns:p14="http://schemas.microsoft.com/office/powerpoint/2010/main" val="126775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B3E5358-D3C3-2F46-8C0D-B812706D8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FR" sz="3000">
                <a:solidFill>
                  <a:srgbClr val="FFFFFF"/>
                </a:solidFill>
              </a:rPr>
              <a:t>Apports en vitamines et minéraux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DD6534-4476-4E47-A621-CCEABB009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905" y="457200"/>
            <a:ext cx="6869106" cy="62293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dirty="0"/>
              <a:t>Un apport alimentaire quotidien inférieur à 1500 à 1600 kcal/j ne permet pas d’atteindre un statut optimal en vitamines et minéraux.</a:t>
            </a:r>
          </a:p>
          <a:p>
            <a:pPr>
              <a:lnSpc>
                <a:spcPct val="90000"/>
              </a:lnSpc>
            </a:pPr>
            <a:r>
              <a:rPr lang="fr-FR" dirty="0"/>
              <a:t>Un statut optimal en oligo-éléments et vitamines participe à 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dirty="0"/>
              <a:t>1.  </a:t>
            </a:r>
            <a:r>
              <a:rPr lang="fr-FR" b="1" dirty="0"/>
              <a:t>combattre le stress oxydant et maintenir l ’immunité </a:t>
            </a:r>
          </a:p>
          <a:p>
            <a:pPr lvl="1">
              <a:lnSpc>
                <a:spcPct val="90000"/>
              </a:lnSpc>
            </a:pPr>
            <a:r>
              <a:rPr lang="fr-FR" sz="1800" dirty="0"/>
              <a:t>avec le sélénium, dont les Apports Nutritionnels Conseillés (ANC) ont été relevés à 80</a:t>
            </a:r>
            <a:r>
              <a:rPr lang="el-GR" sz="1800" dirty="0"/>
              <a:t>μ</a:t>
            </a:r>
            <a:r>
              <a:rPr lang="fr-FR" sz="1800" dirty="0"/>
              <a:t>g/j, </a:t>
            </a:r>
          </a:p>
          <a:p>
            <a:pPr lvl="1">
              <a:lnSpc>
                <a:spcPct val="90000"/>
              </a:lnSpc>
            </a:pPr>
            <a:r>
              <a:rPr lang="fr-FR" sz="1800" dirty="0"/>
              <a:t>ainsi que la vitamine C à 100 à 120mg/j </a:t>
            </a:r>
          </a:p>
          <a:p>
            <a:pPr lvl="1">
              <a:lnSpc>
                <a:spcPct val="90000"/>
              </a:lnSpc>
            </a:pPr>
            <a:r>
              <a:rPr lang="fr-FR" sz="1800" dirty="0"/>
              <a:t>la  vitamine E de 20 à 50 mg/j ;</a:t>
            </a:r>
          </a:p>
          <a:p>
            <a:pPr lvl="1">
              <a:lnSpc>
                <a:spcPct val="90000"/>
              </a:lnSpc>
            </a:pPr>
            <a:r>
              <a:rPr lang="fr-FR" sz="1800" dirty="0"/>
              <a:t>le zinc, le cuivre </a:t>
            </a:r>
          </a:p>
          <a:p>
            <a:pPr marL="228600" lvl="1" indent="0">
              <a:lnSpc>
                <a:spcPct val="90000"/>
              </a:lnSpc>
              <a:buNone/>
            </a:pPr>
            <a:endParaRPr lang="fr-FR" sz="1800" dirty="0"/>
          </a:p>
          <a:p>
            <a:pPr marL="0" indent="0">
              <a:lnSpc>
                <a:spcPct val="90000"/>
              </a:lnSpc>
              <a:buNone/>
            </a:pPr>
            <a:r>
              <a:rPr lang="fr-FR" b="1" dirty="0"/>
              <a:t>2. lutter contre l’insulino-résistance </a:t>
            </a:r>
            <a:r>
              <a:rPr lang="fr-FR" dirty="0"/>
              <a:t>qui s’installe avec l’âge et participer au maintien de la masse maigre (chrome)</a:t>
            </a:r>
            <a:br>
              <a:rPr lang="fr-FR" dirty="0"/>
            </a:br>
            <a:endParaRPr lang="fr-FR" dirty="0"/>
          </a:p>
          <a:p>
            <a:pPr marL="0" indent="0">
              <a:lnSpc>
                <a:spcPct val="90000"/>
              </a:lnSpc>
              <a:buNone/>
            </a:pPr>
            <a:r>
              <a:rPr lang="fr-FR" dirty="0"/>
              <a:t>3. </a:t>
            </a:r>
            <a:r>
              <a:rPr lang="fr-FR" b="1" dirty="0"/>
              <a:t>ralentir le déclin des fonctions cognitives </a:t>
            </a:r>
            <a:r>
              <a:rPr lang="fr-FR" dirty="0"/>
              <a:t>(sélénium, caroténoïdes, vitamine E, folates) </a:t>
            </a:r>
          </a:p>
          <a:p>
            <a:pPr marL="0" indent="0">
              <a:lnSpc>
                <a:spcPct val="90000"/>
              </a:lnSpc>
              <a:buNone/>
            </a:pPr>
            <a:endParaRPr lang="fr-FR" sz="1600" dirty="0"/>
          </a:p>
          <a:p>
            <a:pPr marL="0" indent="0">
              <a:lnSpc>
                <a:spcPct val="90000"/>
              </a:lnSpc>
              <a:buNone/>
            </a:pPr>
            <a:endParaRPr lang="fr-FR" sz="1300" dirty="0"/>
          </a:p>
        </p:txBody>
      </p:sp>
    </p:spTree>
    <p:extLst>
      <p:ext uri="{BB962C8B-B14F-4D97-AF65-F5344CB8AC3E}">
        <p14:creationId xmlns:p14="http://schemas.microsoft.com/office/powerpoint/2010/main" val="4095088922"/>
      </p:ext>
    </p:extLst>
  </p:cSld>
  <p:clrMapOvr>
    <a:masterClrMapping/>
  </p:clrMapOvr>
</p:sld>
</file>

<file path=ppt/theme/theme1.xml><?xml version="1.0" encoding="utf-8"?>
<a:theme xmlns:a="http://schemas.openxmlformats.org/drawingml/2006/main" name="Colis">
  <a:themeElements>
    <a:clrScheme name="Colis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lis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{AD7EB86E-84E2-9040-8919-B5805D5B3F33}tf10001120</Template>
  <TotalTime>2241</TotalTime>
  <Words>2830</Words>
  <Application>Microsoft Macintosh PowerPoint</Application>
  <PresentationFormat>Grand écran</PresentationFormat>
  <Paragraphs>258</Paragraphs>
  <Slides>35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6" baseType="lpstr">
      <vt:lpstr>-apple-system</vt:lpstr>
      <vt:lpstr>Arial</vt:lpstr>
      <vt:lpstr>Calibri</vt:lpstr>
      <vt:lpstr>Corbel</vt:lpstr>
      <vt:lpstr>Gill Sans MT</vt:lpstr>
      <vt:lpstr>Helvetica</vt:lpstr>
      <vt:lpstr>MS</vt:lpstr>
      <vt:lpstr>RotisSansSerif</vt:lpstr>
      <vt:lpstr>TwCenMT</vt:lpstr>
      <vt:lpstr>Wingdings</vt:lpstr>
      <vt:lpstr>Colis</vt:lpstr>
      <vt:lpstr>nutrition et dénutrition du SA </vt:lpstr>
      <vt:lpstr>Définitions</vt:lpstr>
      <vt:lpstr>Besoins énergétiques </vt:lpstr>
      <vt:lpstr>Les proteines</vt:lpstr>
      <vt:lpstr>LES LIPIDES </vt:lpstr>
      <vt:lpstr>LES GLUCIDES</vt:lpstr>
      <vt:lpstr>Le comportement alimentaire , un enjeu majeur dans la prévention du vieillissement </vt:lpstr>
      <vt:lpstr>VITAMINE D </vt:lpstr>
      <vt:lpstr>Apports en vitamines et minéraux </vt:lpstr>
      <vt:lpstr>Les troubles nutritionnels  </vt:lpstr>
      <vt:lpstr>La dénutrition Fréquente mais sous estimée </vt:lpstr>
      <vt:lpstr>Situations à risques sans lien avec l’âge </vt:lpstr>
      <vt:lpstr>SPECIFIQUES SUJET AGE</vt:lpstr>
      <vt:lpstr>Focus état buccodentaire </vt:lpstr>
      <vt:lpstr>Diagnostic DENUTRITION chez LA PERSONNE DE 70 ANS ET PLUS </vt:lpstr>
      <vt:lpstr>Obésité et dénutrition</vt:lpstr>
      <vt:lpstr>Classification</vt:lpstr>
      <vt:lpstr>MNA</vt:lpstr>
      <vt:lpstr>Présentation PowerPoint</vt:lpstr>
      <vt:lpstr>La dénutrition est réversible mais pas  spontanément</vt:lpstr>
      <vt:lpstr>Stratégie de prise en charge nutritionnelle</vt:lpstr>
      <vt:lpstr>Présentation PowerPoint</vt:lpstr>
      <vt:lpstr>Nutrition artificielle</vt:lpstr>
      <vt:lpstr>Présentation PowerPoint</vt:lpstr>
      <vt:lpstr>Recommandations pREVENTION </vt:lpstr>
      <vt:lpstr>TROUBLES DE LA  DEGLUTITION du sujet âGE</vt:lpstr>
      <vt:lpstr>PHYSIOLOGIE DE LA DEGLUTITION </vt:lpstr>
      <vt:lpstr>PRESBYPHAGIE </vt:lpstr>
      <vt:lpstr>PHSYIOPATHOLOGIE</vt:lpstr>
      <vt:lpstr>AUTRES ETIOLOGIES DES DYSPHAGIES  </vt:lpstr>
      <vt:lpstr>REPERAGE</vt:lpstr>
      <vt:lpstr>Bilan orthophonique </vt:lpstr>
      <vt:lpstr>EXAMENS</vt:lpstr>
      <vt:lpstr>PRISE EN CHARGE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Dénutrition du SA </dc:title>
  <dc:creator>caroline roubaud</dc:creator>
  <cp:lastModifiedBy>caroline roubaud</cp:lastModifiedBy>
  <cp:revision>16</cp:revision>
  <dcterms:created xsi:type="dcterms:W3CDTF">2021-11-22T00:51:43Z</dcterms:created>
  <dcterms:modified xsi:type="dcterms:W3CDTF">2024-09-11T08:04:55Z</dcterms:modified>
</cp:coreProperties>
</file>