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1"/>
  </p:notesMasterIdLst>
  <p:sldIdLst>
    <p:sldId id="256" r:id="rId2"/>
    <p:sldId id="301" r:id="rId3"/>
    <p:sldId id="305" r:id="rId4"/>
    <p:sldId id="303" r:id="rId5"/>
    <p:sldId id="304" r:id="rId6"/>
    <p:sldId id="307" r:id="rId7"/>
    <p:sldId id="327" r:id="rId8"/>
    <p:sldId id="306" r:id="rId9"/>
    <p:sldId id="328" r:id="rId10"/>
    <p:sldId id="277" r:id="rId11"/>
    <p:sldId id="299" r:id="rId12"/>
    <p:sldId id="308" r:id="rId13"/>
    <p:sldId id="309" r:id="rId14"/>
    <p:sldId id="295" r:id="rId15"/>
    <p:sldId id="298" r:id="rId16"/>
    <p:sldId id="274" r:id="rId17"/>
    <p:sldId id="310" r:id="rId18"/>
    <p:sldId id="291" r:id="rId19"/>
    <p:sldId id="32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BB6546-DE50-A868-A7A4-B01D2EE16206}" name="caroline roubaud" initials="cr" userId="65de94499684e8c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84"/>
  </p:normalViewPr>
  <p:slideViewPr>
    <p:cSldViewPr snapToGrid="0" snapToObjects="1">
      <p:cViewPr varScale="1">
        <p:scale>
          <a:sx n="106" d="100"/>
          <a:sy n="106" d="100"/>
        </p:scale>
        <p:origin x="5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0ECC7-B4D7-4934-B121-1A75EBCF91BA}"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894620E4-78DF-4F61-A706-3FB516B9D36A}">
      <dgm:prSet/>
      <dgm:spPr/>
      <dgm:t>
        <a:bodyPr/>
        <a:lstStyle/>
        <a:p>
          <a:r>
            <a:rPr lang="fr-FR" dirty="0"/>
            <a:t>Dans la mesure où la dépendance est difficilement réversible, la prévention et la préservation de l’indépendance dans les activités quotidiennes au plus tôt, avant que les premières incapacités ne se déclarent, est devenue </a:t>
          </a:r>
          <a:r>
            <a:rPr lang="fr-FR" b="1" dirty="0"/>
            <a:t>une priorité de santé publique</a:t>
          </a:r>
          <a:r>
            <a:rPr lang="fr-FR" dirty="0"/>
            <a:t>.</a:t>
          </a:r>
        </a:p>
        <a:p>
          <a:r>
            <a:rPr lang="fr-FR" b="0" i="0" dirty="0">
              <a:solidFill>
                <a:srgbClr val="323232"/>
              </a:solidFill>
              <a:effectLst/>
              <a:latin typeface="Alegreya"/>
            </a:rPr>
            <a:t>Les difficultés rencontrées dans une démarche de prévention s’expliquent par les comportements individuels, mais surtout par un déficit de culture préventive en raison du manque de formation des professionnels et par défaut d’information du public.</a:t>
          </a:r>
          <a:endParaRPr lang="en-US" dirty="0"/>
        </a:p>
      </dgm:t>
    </dgm:pt>
    <dgm:pt modelId="{941E8E91-6091-4F28-9624-9FC3BF605D9D}" type="parTrans" cxnId="{181713A4-4FCE-4F6C-94A4-FF7E425B5A7D}">
      <dgm:prSet/>
      <dgm:spPr/>
      <dgm:t>
        <a:bodyPr/>
        <a:lstStyle/>
        <a:p>
          <a:endParaRPr lang="en-US"/>
        </a:p>
      </dgm:t>
    </dgm:pt>
    <dgm:pt modelId="{7E4A6550-8CF9-4791-B753-97BC781282D6}" type="sibTrans" cxnId="{181713A4-4FCE-4F6C-94A4-FF7E425B5A7D}">
      <dgm:prSet/>
      <dgm:spPr/>
      <dgm:t>
        <a:bodyPr/>
        <a:lstStyle/>
        <a:p>
          <a:endParaRPr lang="en-US"/>
        </a:p>
      </dgm:t>
    </dgm:pt>
    <dgm:pt modelId="{D70653CF-BD0F-47D2-98C2-28F11D2560BA}">
      <dgm:prSet/>
      <dgm:spPr/>
      <dgm:t>
        <a:bodyPr/>
        <a:lstStyle/>
        <a:p>
          <a:r>
            <a:rPr lang="fr-FR" b="1" i="0" dirty="0">
              <a:solidFill>
                <a:srgbClr val="323232"/>
              </a:solidFill>
              <a:effectLst/>
              <a:latin typeface="Alegreya"/>
            </a:rPr>
            <a:t>La prévention se doit d’être globale</a:t>
          </a:r>
          <a:r>
            <a:rPr lang="fr-FR" b="0" i="0" dirty="0">
              <a:solidFill>
                <a:srgbClr val="323232"/>
              </a:solidFill>
              <a:effectLst/>
              <a:latin typeface="Alegreya"/>
            </a:rPr>
            <a:t> et de prendre en compte les aspects médicaux traditionnels, psychologiques, familiaux, sociaux et environnementaux, notamment l’habitat.</a:t>
          </a:r>
        </a:p>
        <a:p>
          <a:r>
            <a:rPr lang="fr-FR" b="1" dirty="0"/>
            <a:t>Pour cela, l’identification des individus à risque de perte d’autonomie devient centrale. </a:t>
          </a:r>
          <a:endParaRPr lang="en-US" b="1" dirty="0"/>
        </a:p>
      </dgm:t>
    </dgm:pt>
    <dgm:pt modelId="{975D2D99-7F65-4A54-AB01-F557577A248D}" type="parTrans" cxnId="{9A148BB6-5FE0-46A7-BF15-95DF582D7573}">
      <dgm:prSet/>
      <dgm:spPr/>
      <dgm:t>
        <a:bodyPr/>
        <a:lstStyle/>
        <a:p>
          <a:endParaRPr lang="en-US"/>
        </a:p>
      </dgm:t>
    </dgm:pt>
    <dgm:pt modelId="{90E6D48C-9203-4605-B37F-64F574441216}" type="sibTrans" cxnId="{9A148BB6-5FE0-46A7-BF15-95DF582D7573}">
      <dgm:prSet/>
      <dgm:spPr/>
      <dgm:t>
        <a:bodyPr/>
        <a:lstStyle/>
        <a:p>
          <a:endParaRPr lang="en-US"/>
        </a:p>
      </dgm:t>
    </dgm:pt>
    <dgm:pt modelId="{994AE3AA-FE00-403F-A559-96F3D15EE5CD}">
      <dgm:prSet/>
      <dgm:spPr/>
      <dgm:t>
        <a:bodyPr/>
        <a:lstStyle/>
        <a:p>
          <a:r>
            <a:rPr lang="fr-FR" dirty="0"/>
            <a:t>Le déclin fonctionnel résulte de 3 phénomènes concourants que sont </a:t>
          </a:r>
        </a:p>
        <a:p>
          <a:r>
            <a:rPr lang="fr-FR" dirty="0"/>
            <a:t>	le vieillissement biologique</a:t>
          </a:r>
        </a:p>
        <a:p>
          <a:r>
            <a:rPr lang="fr-FR" dirty="0"/>
            <a:t>	 les comportements de santé à risque </a:t>
          </a:r>
        </a:p>
        <a:p>
          <a:r>
            <a:rPr lang="fr-FR" dirty="0"/>
            <a:t>	ainsi que l’installation et la progression d’une ou de plusieurs maladies	chroniques. </a:t>
          </a:r>
          <a:endParaRPr lang="en-US" dirty="0"/>
        </a:p>
      </dgm:t>
    </dgm:pt>
    <dgm:pt modelId="{3249F580-E49A-43B8-9099-19DEC1C16616}" type="parTrans" cxnId="{94CB78C9-35FD-4525-84F1-94862799AF6B}">
      <dgm:prSet/>
      <dgm:spPr/>
      <dgm:t>
        <a:bodyPr/>
        <a:lstStyle/>
        <a:p>
          <a:endParaRPr lang="en-US"/>
        </a:p>
      </dgm:t>
    </dgm:pt>
    <dgm:pt modelId="{39A5EB7B-BA78-43EF-9D3B-CC3AF172C7FA}" type="sibTrans" cxnId="{94CB78C9-35FD-4525-84F1-94862799AF6B}">
      <dgm:prSet/>
      <dgm:spPr/>
      <dgm:t>
        <a:bodyPr/>
        <a:lstStyle/>
        <a:p>
          <a:endParaRPr lang="en-US"/>
        </a:p>
      </dgm:t>
    </dgm:pt>
    <dgm:pt modelId="{58CFEDDF-1ECE-3A4E-8391-3BB4A67C2CC2}" type="pres">
      <dgm:prSet presAssocID="{9150ECC7-B4D7-4934-B121-1A75EBCF91BA}" presName="vert0" presStyleCnt="0">
        <dgm:presLayoutVars>
          <dgm:dir/>
          <dgm:animOne val="branch"/>
          <dgm:animLvl val="lvl"/>
        </dgm:presLayoutVars>
      </dgm:prSet>
      <dgm:spPr/>
    </dgm:pt>
    <dgm:pt modelId="{143117FC-1FE7-6747-A926-602352C4D5E9}" type="pres">
      <dgm:prSet presAssocID="{894620E4-78DF-4F61-A706-3FB516B9D36A}" presName="thickLine" presStyleLbl="alignNode1" presStyleIdx="0" presStyleCnt="3"/>
      <dgm:spPr/>
    </dgm:pt>
    <dgm:pt modelId="{55728DBB-7A1C-C84D-AFC8-8ABDEE45926C}" type="pres">
      <dgm:prSet presAssocID="{894620E4-78DF-4F61-A706-3FB516B9D36A}" presName="horz1" presStyleCnt="0"/>
      <dgm:spPr/>
    </dgm:pt>
    <dgm:pt modelId="{5621D5F1-C815-ED44-9C8A-18B2B43B9FE9}" type="pres">
      <dgm:prSet presAssocID="{894620E4-78DF-4F61-A706-3FB516B9D36A}" presName="tx1" presStyleLbl="revTx" presStyleIdx="0" presStyleCnt="3"/>
      <dgm:spPr/>
    </dgm:pt>
    <dgm:pt modelId="{76EC1733-EF24-8545-9F7B-024D59C5DB8B}" type="pres">
      <dgm:prSet presAssocID="{894620E4-78DF-4F61-A706-3FB516B9D36A}" presName="vert1" presStyleCnt="0"/>
      <dgm:spPr/>
    </dgm:pt>
    <dgm:pt modelId="{37215AD4-5FFC-4148-9408-2583CB7636C4}" type="pres">
      <dgm:prSet presAssocID="{D70653CF-BD0F-47D2-98C2-28F11D2560BA}" presName="thickLine" presStyleLbl="alignNode1" presStyleIdx="1" presStyleCnt="3"/>
      <dgm:spPr/>
    </dgm:pt>
    <dgm:pt modelId="{AFE2E0B8-7F69-744B-9F08-EEB2BC0642E8}" type="pres">
      <dgm:prSet presAssocID="{D70653CF-BD0F-47D2-98C2-28F11D2560BA}" presName="horz1" presStyleCnt="0"/>
      <dgm:spPr/>
    </dgm:pt>
    <dgm:pt modelId="{0FEDB3D2-122A-C04D-8DDB-29BAC72BE141}" type="pres">
      <dgm:prSet presAssocID="{D70653CF-BD0F-47D2-98C2-28F11D2560BA}" presName="tx1" presStyleLbl="revTx" presStyleIdx="1" presStyleCnt="3"/>
      <dgm:spPr/>
    </dgm:pt>
    <dgm:pt modelId="{E2E1F822-4236-E345-B0F0-45189BC1C96F}" type="pres">
      <dgm:prSet presAssocID="{D70653CF-BD0F-47D2-98C2-28F11D2560BA}" presName="vert1" presStyleCnt="0"/>
      <dgm:spPr/>
    </dgm:pt>
    <dgm:pt modelId="{1C2C9558-9B92-A547-ADDC-D927712FA7BE}" type="pres">
      <dgm:prSet presAssocID="{994AE3AA-FE00-403F-A559-96F3D15EE5CD}" presName="thickLine" presStyleLbl="alignNode1" presStyleIdx="2" presStyleCnt="3"/>
      <dgm:spPr/>
    </dgm:pt>
    <dgm:pt modelId="{79FF7BA5-D042-614C-863E-E8C686A8003C}" type="pres">
      <dgm:prSet presAssocID="{994AE3AA-FE00-403F-A559-96F3D15EE5CD}" presName="horz1" presStyleCnt="0"/>
      <dgm:spPr/>
    </dgm:pt>
    <dgm:pt modelId="{4B42AB56-4809-F04A-8804-8C7D72DFC9D0}" type="pres">
      <dgm:prSet presAssocID="{994AE3AA-FE00-403F-A559-96F3D15EE5CD}" presName="tx1" presStyleLbl="revTx" presStyleIdx="2" presStyleCnt="3"/>
      <dgm:spPr/>
    </dgm:pt>
    <dgm:pt modelId="{D2908ACB-6AC1-794A-AC7F-9E67F4CCAA89}" type="pres">
      <dgm:prSet presAssocID="{994AE3AA-FE00-403F-A559-96F3D15EE5CD}" presName="vert1" presStyleCnt="0"/>
      <dgm:spPr/>
    </dgm:pt>
  </dgm:ptLst>
  <dgm:cxnLst>
    <dgm:cxn modelId="{7FB01C40-6CB6-D64C-A5B1-2BEBC1A98FB5}" type="presOf" srcId="{894620E4-78DF-4F61-A706-3FB516B9D36A}" destId="{5621D5F1-C815-ED44-9C8A-18B2B43B9FE9}" srcOrd="0" destOrd="0" presId="urn:microsoft.com/office/officeart/2008/layout/LinedList"/>
    <dgm:cxn modelId="{BA07E98B-41E0-FF4A-AF21-4D9291C7E8C3}" type="presOf" srcId="{9150ECC7-B4D7-4934-B121-1A75EBCF91BA}" destId="{58CFEDDF-1ECE-3A4E-8391-3BB4A67C2CC2}" srcOrd="0" destOrd="0" presId="urn:microsoft.com/office/officeart/2008/layout/LinedList"/>
    <dgm:cxn modelId="{181713A4-4FCE-4F6C-94A4-FF7E425B5A7D}" srcId="{9150ECC7-B4D7-4934-B121-1A75EBCF91BA}" destId="{894620E4-78DF-4F61-A706-3FB516B9D36A}" srcOrd="0" destOrd="0" parTransId="{941E8E91-6091-4F28-9624-9FC3BF605D9D}" sibTransId="{7E4A6550-8CF9-4791-B753-97BC781282D6}"/>
    <dgm:cxn modelId="{9A148BB6-5FE0-46A7-BF15-95DF582D7573}" srcId="{9150ECC7-B4D7-4934-B121-1A75EBCF91BA}" destId="{D70653CF-BD0F-47D2-98C2-28F11D2560BA}" srcOrd="1" destOrd="0" parTransId="{975D2D99-7F65-4A54-AB01-F557577A248D}" sibTransId="{90E6D48C-9203-4605-B37F-64F574441216}"/>
    <dgm:cxn modelId="{94CB78C9-35FD-4525-84F1-94862799AF6B}" srcId="{9150ECC7-B4D7-4934-B121-1A75EBCF91BA}" destId="{994AE3AA-FE00-403F-A559-96F3D15EE5CD}" srcOrd="2" destOrd="0" parTransId="{3249F580-E49A-43B8-9099-19DEC1C16616}" sibTransId="{39A5EB7B-BA78-43EF-9D3B-CC3AF172C7FA}"/>
    <dgm:cxn modelId="{CB7217CA-7917-9C4B-BF9F-5135C72E34AE}" type="presOf" srcId="{D70653CF-BD0F-47D2-98C2-28F11D2560BA}" destId="{0FEDB3D2-122A-C04D-8DDB-29BAC72BE141}" srcOrd="0" destOrd="0" presId="urn:microsoft.com/office/officeart/2008/layout/LinedList"/>
    <dgm:cxn modelId="{B36A38CE-DC44-3D42-A042-261A1367E0DE}" type="presOf" srcId="{994AE3AA-FE00-403F-A559-96F3D15EE5CD}" destId="{4B42AB56-4809-F04A-8804-8C7D72DFC9D0}" srcOrd="0" destOrd="0" presId="urn:microsoft.com/office/officeart/2008/layout/LinedList"/>
    <dgm:cxn modelId="{9F400B27-F816-8042-8812-CCBD4E0A7509}" type="presParOf" srcId="{58CFEDDF-1ECE-3A4E-8391-3BB4A67C2CC2}" destId="{143117FC-1FE7-6747-A926-602352C4D5E9}" srcOrd="0" destOrd="0" presId="urn:microsoft.com/office/officeart/2008/layout/LinedList"/>
    <dgm:cxn modelId="{238605C2-3656-B54B-84C9-2F1F47736BCD}" type="presParOf" srcId="{58CFEDDF-1ECE-3A4E-8391-3BB4A67C2CC2}" destId="{55728DBB-7A1C-C84D-AFC8-8ABDEE45926C}" srcOrd="1" destOrd="0" presId="urn:microsoft.com/office/officeart/2008/layout/LinedList"/>
    <dgm:cxn modelId="{34E765CC-DD72-FB44-8E64-3562C54166F7}" type="presParOf" srcId="{55728DBB-7A1C-C84D-AFC8-8ABDEE45926C}" destId="{5621D5F1-C815-ED44-9C8A-18B2B43B9FE9}" srcOrd="0" destOrd="0" presId="urn:microsoft.com/office/officeart/2008/layout/LinedList"/>
    <dgm:cxn modelId="{E75C4959-1BA6-1249-B6C9-52791B74042C}" type="presParOf" srcId="{55728DBB-7A1C-C84D-AFC8-8ABDEE45926C}" destId="{76EC1733-EF24-8545-9F7B-024D59C5DB8B}" srcOrd="1" destOrd="0" presId="urn:microsoft.com/office/officeart/2008/layout/LinedList"/>
    <dgm:cxn modelId="{B395265A-19B6-FA48-BA7F-53FEFAE2F244}" type="presParOf" srcId="{58CFEDDF-1ECE-3A4E-8391-3BB4A67C2CC2}" destId="{37215AD4-5FFC-4148-9408-2583CB7636C4}" srcOrd="2" destOrd="0" presId="urn:microsoft.com/office/officeart/2008/layout/LinedList"/>
    <dgm:cxn modelId="{0F25B76E-214A-7949-A35F-A5E03CE677A7}" type="presParOf" srcId="{58CFEDDF-1ECE-3A4E-8391-3BB4A67C2CC2}" destId="{AFE2E0B8-7F69-744B-9F08-EEB2BC0642E8}" srcOrd="3" destOrd="0" presId="urn:microsoft.com/office/officeart/2008/layout/LinedList"/>
    <dgm:cxn modelId="{2BFC8564-48B3-FC4A-98CE-335187282806}" type="presParOf" srcId="{AFE2E0B8-7F69-744B-9F08-EEB2BC0642E8}" destId="{0FEDB3D2-122A-C04D-8DDB-29BAC72BE141}" srcOrd="0" destOrd="0" presId="urn:microsoft.com/office/officeart/2008/layout/LinedList"/>
    <dgm:cxn modelId="{F8440A2A-36D3-824F-A73B-23E295DD5637}" type="presParOf" srcId="{AFE2E0B8-7F69-744B-9F08-EEB2BC0642E8}" destId="{E2E1F822-4236-E345-B0F0-45189BC1C96F}" srcOrd="1" destOrd="0" presId="urn:microsoft.com/office/officeart/2008/layout/LinedList"/>
    <dgm:cxn modelId="{68AC8D78-5075-E24D-8542-D15F544B6140}" type="presParOf" srcId="{58CFEDDF-1ECE-3A4E-8391-3BB4A67C2CC2}" destId="{1C2C9558-9B92-A547-ADDC-D927712FA7BE}" srcOrd="4" destOrd="0" presId="urn:microsoft.com/office/officeart/2008/layout/LinedList"/>
    <dgm:cxn modelId="{01C701A7-DA0A-2A4F-9FF2-119D1CAE7693}" type="presParOf" srcId="{58CFEDDF-1ECE-3A4E-8391-3BB4A67C2CC2}" destId="{79FF7BA5-D042-614C-863E-E8C686A8003C}" srcOrd="5" destOrd="0" presId="urn:microsoft.com/office/officeart/2008/layout/LinedList"/>
    <dgm:cxn modelId="{6E30D5DC-C4A6-224D-9DAB-47CDB869F460}" type="presParOf" srcId="{79FF7BA5-D042-614C-863E-E8C686A8003C}" destId="{4B42AB56-4809-F04A-8804-8C7D72DFC9D0}" srcOrd="0" destOrd="0" presId="urn:microsoft.com/office/officeart/2008/layout/LinedList"/>
    <dgm:cxn modelId="{7FF0F817-4D34-134C-8CE9-E8B53CB5B4CA}" type="presParOf" srcId="{79FF7BA5-D042-614C-863E-E8C686A8003C}" destId="{D2908ACB-6AC1-794A-AC7F-9E67F4CCAA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A577A-3165-4A77-9E77-3DC48A17462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83751A5-2679-49DE-9150-A3BA961439F6}">
      <dgm:prSet custT="1"/>
      <dgm:spPr/>
      <dgm:t>
        <a:bodyPr/>
        <a:lstStyle/>
        <a:p>
          <a:r>
            <a:rPr lang="fr-FR" sz="2400" dirty="0"/>
            <a:t>doivent pouvoir atteindre trois objectifs : </a:t>
          </a:r>
          <a:endParaRPr lang="en-US" sz="2400" dirty="0"/>
        </a:p>
      </dgm:t>
    </dgm:pt>
    <dgm:pt modelId="{FF09F4D4-CA04-4384-AC55-787016C6D7B0}" type="parTrans" cxnId="{A9E88C8C-2267-4F31-A33F-4EC4CB9BAE9F}">
      <dgm:prSet/>
      <dgm:spPr/>
      <dgm:t>
        <a:bodyPr/>
        <a:lstStyle/>
        <a:p>
          <a:endParaRPr lang="en-US"/>
        </a:p>
      </dgm:t>
    </dgm:pt>
    <dgm:pt modelId="{B5A3E808-D51E-4073-818A-EAA3DE875911}" type="sibTrans" cxnId="{A9E88C8C-2267-4F31-A33F-4EC4CB9BAE9F}">
      <dgm:prSet/>
      <dgm:spPr/>
      <dgm:t>
        <a:bodyPr/>
        <a:lstStyle/>
        <a:p>
          <a:endParaRPr lang="en-US"/>
        </a:p>
      </dgm:t>
    </dgm:pt>
    <dgm:pt modelId="{F63A21DB-B8B9-4883-9487-2C74B1102019}">
      <dgm:prSet custT="1"/>
      <dgm:spPr/>
      <dgm:t>
        <a:bodyPr/>
        <a:lstStyle/>
        <a:p>
          <a:r>
            <a:rPr lang="fr-FR" sz="2000" dirty="0"/>
            <a:t>permettre au plus grand nombre de vivre sans incapacité</a:t>
          </a:r>
          <a:endParaRPr lang="en-US" sz="2000" dirty="0"/>
        </a:p>
      </dgm:t>
    </dgm:pt>
    <dgm:pt modelId="{C878BB00-0AC4-409B-BB4F-776F692C02B7}" type="sibTrans" cxnId="{67D105ED-1211-4ABA-9377-4ACBF739A68C}">
      <dgm:prSet/>
      <dgm:spPr/>
      <dgm:t>
        <a:bodyPr/>
        <a:lstStyle/>
        <a:p>
          <a:endParaRPr lang="en-US"/>
        </a:p>
      </dgm:t>
    </dgm:pt>
    <dgm:pt modelId="{5D5405A7-BF4E-4055-B001-B4B30FECE0A6}" type="parTrans" cxnId="{67D105ED-1211-4ABA-9377-4ACBF739A68C}">
      <dgm:prSet/>
      <dgm:spPr/>
      <dgm:t>
        <a:bodyPr/>
        <a:lstStyle/>
        <a:p>
          <a:endParaRPr lang="en-US"/>
        </a:p>
      </dgm:t>
    </dgm:pt>
    <dgm:pt modelId="{FF8CCD35-5E7D-4B19-8F91-C9AC87EF00FE}">
      <dgm:prSet custT="1"/>
      <dgm:spPr/>
      <dgm:t>
        <a:bodyPr/>
        <a:lstStyle/>
        <a:p>
          <a:r>
            <a:rPr lang="fr-FR" sz="2000" dirty="0"/>
            <a:t>assurer la meilleure qualité de la vie pour toutes les personnes qu’elles soient autonomes ou en incapacité </a:t>
          </a:r>
          <a:endParaRPr lang="en-US" sz="2000" dirty="0"/>
        </a:p>
      </dgm:t>
    </dgm:pt>
    <dgm:pt modelId="{E3844688-A747-4814-8612-97BB87F6E9A5}" type="sibTrans" cxnId="{0B3BA6C2-9EF2-4AF5-BB4D-E922250CF260}">
      <dgm:prSet/>
      <dgm:spPr/>
      <dgm:t>
        <a:bodyPr/>
        <a:lstStyle/>
        <a:p>
          <a:endParaRPr lang="en-US"/>
        </a:p>
      </dgm:t>
    </dgm:pt>
    <dgm:pt modelId="{425C0BD1-A1D4-480A-84B1-B37533AA1094}" type="parTrans" cxnId="{0B3BA6C2-9EF2-4AF5-BB4D-E922250CF260}">
      <dgm:prSet/>
      <dgm:spPr/>
      <dgm:t>
        <a:bodyPr/>
        <a:lstStyle/>
        <a:p>
          <a:endParaRPr lang="en-US"/>
        </a:p>
      </dgm:t>
    </dgm:pt>
    <dgm:pt modelId="{44C0C5D0-9D93-49F5-AD8E-CE4359F73B51}">
      <dgm:prSet custT="1"/>
      <dgm:spPr/>
      <dgm:t>
        <a:bodyPr/>
        <a:lstStyle/>
        <a:p>
          <a:r>
            <a:rPr lang="fr-FR" sz="2000" dirty="0"/>
            <a:t>réduire les inégalités sociales en santé</a:t>
          </a:r>
          <a:endParaRPr lang="en-US" sz="2000" dirty="0"/>
        </a:p>
      </dgm:t>
    </dgm:pt>
    <dgm:pt modelId="{0EA2B7B7-90F9-482F-9CCC-8D241ADABC7D}" type="sibTrans" cxnId="{94531217-C787-46B8-A0CF-8DE1631897C7}">
      <dgm:prSet/>
      <dgm:spPr/>
      <dgm:t>
        <a:bodyPr/>
        <a:lstStyle/>
        <a:p>
          <a:endParaRPr lang="en-US"/>
        </a:p>
      </dgm:t>
    </dgm:pt>
    <dgm:pt modelId="{92940FC4-3D1A-4F49-8206-907171E368F4}" type="parTrans" cxnId="{94531217-C787-46B8-A0CF-8DE1631897C7}">
      <dgm:prSet/>
      <dgm:spPr/>
      <dgm:t>
        <a:bodyPr/>
        <a:lstStyle/>
        <a:p>
          <a:endParaRPr lang="en-US"/>
        </a:p>
      </dgm:t>
    </dgm:pt>
    <dgm:pt modelId="{AAF21A23-372F-D443-A7CD-615F149A9DC1}" type="pres">
      <dgm:prSet presAssocID="{7A3A577A-3165-4A77-9E77-3DC48A174620}" presName="linear" presStyleCnt="0">
        <dgm:presLayoutVars>
          <dgm:animLvl val="lvl"/>
          <dgm:resizeHandles val="exact"/>
        </dgm:presLayoutVars>
      </dgm:prSet>
      <dgm:spPr/>
    </dgm:pt>
    <dgm:pt modelId="{765E9AF4-1849-1749-8E8E-8189C086B895}" type="pres">
      <dgm:prSet presAssocID="{B83751A5-2679-49DE-9150-A3BA961439F6}" presName="parentText" presStyleLbl="node1" presStyleIdx="0" presStyleCnt="1" custScaleY="59298">
        <dgm:presLayoutVars>
          <dgm:chMax val="0"/>
          <dgm:bulletEnabled val="1"/>
        </dgm:presLayoutVars>
      </dgm:prSet>
      <dgm:spPr/>
    </dgm:pt>
    <dgm:pt modelId="{EADCF0CF-DC85-AD4E-AC54-0760DE19D2E5}" type="pres">
      <dgm:prSet presAssocID="{B83751A5-2679-49DE-9150-A3BA961439F6}" presName="childText" presStyleLbl="revTx" presStyleIdx="0" presStyleCnt="1">
        <dgm:presLayoutVars>
          <dgm:bulletEnabled val="1"/>
        </dgm:presLayoutVars>
      </dgm:prSet>
      <dgm:spPr/>
    </dgm:pt>
  </dgm:ptLst>
  <dgm:cxnLst>
    <dgm:cxn modelId="{E48AA30B-4934-8343-9310-AB115A377739}" type="presOf" srcId="{F63A21DB-B8B9-4883-9487-2C74B1102019}" destId="{EADCF0CF-DC85-AD4E-AC54-0760DE19D2E5}" srcOrd="0" destOrd="0" presId="urn:microsoft.com/office/officeart/2005/8/layout/vList2"/>
    <dgm:cxn modelId="{94531217-C787-46B8-A0CF-8DE1631897C7}" srcId="{B83751A5-2679-49DE-9150-A3BA961439F6}" destId="{44C0C5D0-9D93-49F5-AD8E-CE4359F73B51}" srcOrd="2" destOrd="0" parTransId="{92940FC4-3D1A-4F49-8206-907171E368F4}" sibTransId="{0EA2B7B7-90F9-482F-9CCC-8D241ADABC7D}"/>
    <dgm:cxn modelId="{AE639763-B77B-B84E-B4CB-903866163A3A}" type="presOf" srcId="{44C0C5D0-9D93-49F5-AD8E-CE4359F73B51}" destId="{EADCF0CF-DC85-AD4E-AC54-0760DE19D2E5}" srcOrd="0" destOrd="2" presId="urn:microsoft.com/office/officeart/2005/8/layout/vList2"/>
    <dgm:cxn modelId="{3956A171-22BB-5248-9256-C643135AF5CD}" type="presOf" srcId="{FF8CCD35-5E7D-4B19-8F91-C9AC87EF00FE}" destId="{EADCF0CF-DC85-AD4E-AC54-0760DE19D2E5}" srcOrd="0" destOrd="1" presId="urn:microsoft.com/office/officeart/2005/8/layout/vList2"/>
    <dgm:cxn modelId="{0202E387-1D88-4447-84E5-530063A40405}" type="presOf" srcId="{7A3A577A-3165-4A77-9E77-3DC48A174620}" destId="{AAF21A23-372F-D443-A7CD-615F149A9DC1}" srcOrd="0" destOrd="0" presId="urn:microsoft.com/office/officeart/2005/8/layout/vList2"/>
    <dgm:cxn modelId="{A9E88C8C-2267-4F31-A33F-4EC4CB9BAE9F}" srcId="{7A3A577A-3165-4A77-9E77-3DC48A174620}" destId="{B83751A5-2679-49DE-9150-A3BA961439F6}" srcOrd="0" destOrd="0" parTransId="{FF09F4D4-CA04-4384-AC55-787016C6D7B0}" sibTransId="{B5A3E808-D51E-4073-818A-EAA3DE875911}"/>
    <dgm:cxn modelId="{321C54B0-E172-EF4F-95F6-B2F2ADE56391}" type="presOf" srcId="{B83751A5-2679-49DE-9150-A3BA961439F6}" destId="{765E9AF4-1849-1749-8E8E-8189C086B895}" srcOrd="0" destOrd="0" presId="urn:microsoft.com/office/officeart/2005/8/layout/vList2"/>
    <dgm:cxn modelId="{0B3BA6C2-9EF2-4AF5-BB4D-E922250CF260}" srcId="{B83751A5-2679-49DE-9150-A3BA961439F6}" destId="{FF8CCD35-5E7D-4B19-8F91-C9AC87EF00FE}" srcOrd="1" destOrd="0" parTransId="{425C0BD1-A1D4-480A-84B1-B37533AA1094}" sibTransId="{E3844688-A747-4814-8612-97BB87F6E9A5}"/>
    <dgm:cxn modelId="{67D105ED-1211-4ABA-9377-4ACBF739A68C}" srcId="{B83751A5-2679-49DE-9150-A3BA961439F6}" destId="{F63A21DB-B8B9-4883-9487-2C74B1102019}" srcOrd="0" destOrd="0" parTransId="{5D5405A7-BF4E-4055-B001-B4B30FECE0A6}" sibTransId="{C878BB00-0AC4-409B-BB4F-776F692C02B7}"/>
    <dgm:cxn modelId="{08E66620-6C3D-1849-8782-8BB96A3605E6}" type="presParOf" srcId="{AAF21A23-372F-D443-A7CD-615F149A9DC1}" destId="{765E9AF4-1849-1749-8E8E-8189C086B895}" srcOrd="0" destOrd="0" presId="urn:microsoft.com/office/officeart/2005/8/layout/vList2"/>
    <dgm:cxn modelId="{A40B5AD8-D5E9-EC45-BBF5-6A49E726839C}" type="presParOf" srcId="{AAF21A23-372F-D443-A7CD-615F149A9DC1}" destId="{EADCF0CF-DC85-AD4E-AC54-0760DE19D2E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117FC-1FE7-6747-A926-602352C4D5E9}">
      <dsp:nvSpPr>
        <dsp:cNvPr id="0" name=""/>
        <dsp:cNvSpPr/>
      </dsp:nvSpPr>
      <dsp:spPr>
        <a:xfrm>
          <a:off x="0" y="3215"/>
          <a:ext cx="771929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621D5F1-C815-ED44-9C8A-18B2B43B9FE9}">
      <dsp:nvSpPr>
        <dsp:cNvPr id="0" name=""/>
        <dsp:cNvSpPr/>
      </dsp:nvSpPr>
      <dsp:spPr>
        <a:xfrm>
          <a:off x="0" y="3215"/>
          <a:ext cx="7719294" cy="219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Dans la mesure où la dépendance est difficilement réversible, la prévention et la préservation de l’indépendance dans les activités quotidiennes au plus tôt, avant que les premières incapacités ne se déclarent, est devenue </a:t>
          </a:r>
          <a:r>
            <a:rPr lang="fr-FR" sz="1700" b="1" kern="1200" dirty="0"/>
            <a:t>une priorité de santé publique</a:t>
          </a:r>
          <a:r>
            <a:rPr lang="fr-FR" sz="1700" kern="1200" dirty="0"/>
            <a:t>.</a:t>
          </a:r>
        </a:p>
        <a:p>
          <a:pPr marL="0" lvl="0" indent="0" algn="l" defTabSz="755650">
            <a:lnSpc>
              <a:spcPct val="90000"/>
            </a:lnSpc>
            <a:spcBef>
              <a:spcPct val="0"/>
            </a:spcBef>
            <a:spcAft>
              <a:spcPct val="35000"/>
            </a:spcAft>
            <a:buNone/>
          </a:pPr>
          <a:r>
            <a:rPr lang="fr-FR" sz="1700" b="0" i="0" kern="1200" dirty="0">
              <a:solidFill>
                <a:srgbClr val="323232"/>
              </a:solidFill>
              <a:effectLst/>
              <a:latin typeface="Alegreya"/>
            </a:rPr>
            <a:t>Les difficultés rencontrées dans une démarche de prévention s’expliquent par les comportements individuels, mais surtout par un déficit de culture préventive en raison du manque de formation des professionnels et par défaut d’information du public.</a:t>
          </a:r>
          <a:endParaRPr lang="en-US" sz="1700" kern="1200" dirty="0"/>
        </a:p>
      </dsp:txBody>
      <dsp:txXfrm>
        <a:off x="0" y="3215"/>
        <a:ext cx="7719294" cy="2192839"/>
      </dsp:txXfrm>
    </dsp:sp>
    <dsp:sp modelId="{37215AD4-5FFC-4148-9408-2583CB7636C4}">
      <dsp:nvSpPr>
        <dsp:cNvPr id="0" name=""/>
        <dsp:cNvSpPr/>
      </dsp:nvSpPr>
      <dsp:spPr>
        <a:xfrm>
          <a:off x="0" y="2196055"/>
          <a:ext cx="771929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FEDB3D2-122A-C04D-8DDB-29BAC72BE141}">
      <dsp:nvSpPr>
        <dsp:cNvPr id="0" name=""/>
        <dsp:cNvSpPr/>
      </dsp:nvSpPr>
      <dsp:spPr>
        <a:xfrm>
          <a:off x="0" y="2196055"/>
          <a:ext cx="7719294" cy="219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i="0" kern="1200" dirty="0">
              <a:solidFill>
                <a:srgbClr val="323232"/>
              </a:solidFill>
              <a:effectLst/>
              <a:latin typeface="Alegreya"/>
            </a:rPr>
            <a:t>La prévention se doit d’être globale</a:t>
          </a:r>
          <a:r>
            <a:rPr lang="fr-FR" sz="1700" b="0" i="0" kern="1200" dirty="0">
              <a:solidFill>
                <a:srgbClr val="323232"/>
              </a:solidFill>
              <a:effectLst/>
              <a:latin typeface="Alegreya"/>
            </a:rPr>
            <a:t> et de prendre en compte les aspects médicaux traditionnels, psychologiques, familiaux, sociaux et environnementaux, notamment l’habitat.</a:t>
          </a:r>
        </a:p>
        <a:p>
          <a:pPr marL="0" lvl="0" indent="0" algn="l" defTabSz="755650">
            <a:lnSpc>
              <a:spcPct val="90000"/>
            </a:lnSpc>
            <a:spcBef>
              <a:spcPct val="0"/>
            </a:spcBef>
            <a:spcAft>
              <a:spcPct val="35000"/>
            </a:spcAft>
            <a:buNone/>
          </a:pPr>
          <a:r>
            <a:rPr lang="fr-FR" sz="1700" b="1" kern="1200" dirty="0"/>
            <a:t>Pour cela, l’identification des individus à risque de perte d’autonomie devient centrale. </a:t>
          </a:r>
          <a:endParaRPr lang="en-US" sz="1700" b="1" kern="1200" dirty="0"/>
        </a:p>
      </dsp:txBody>
      <dsp:txXfrm>
        <a:off x="0" y="2196055"/>
        <a:ext cx="7719294" cy="2192839"/>
      </dsp:txXfrm>
    </dsp:sp>
    <dsp:sp modelId="{1C2C9558-9B92-A547-ADDC-D927712FA7BE}">
      <dsp:nvSpPr>
        <dsp:cNvPr id="0" name=""/>
        <dsp:cNvSpPr/>
      </dsp:nvSpPr>
      <dsp:spPr>
        <a:xfrm>
          <a:off x="0" y="4388894"/>
          <a:ext cx="771929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B42AB56-4809-F04A-8804-8C7D72DFC9D0}">
      <dsp:nvSpPr>
        <dsp:cNvPr id="0" name=""/>
        <dsp:cNvSpPr/>
      </dsp:nvSpPr>
      <dsp:spPr>
        <a:xfrm>
          <a:off x="0" y="4388894"/>
          <a:ext cx="7719294" cy="219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Le déclin fonctionnel résulte de 3 phénomènes concourants que sont </a:t>
          </a:r>
        </a:p>
        <a:p>
          <a:pPr marL="0" lvl="0" indent="0" algn="l" defTabSz="755650">
            <a:lnSpc>
              <a:spcPct val="90000"/>
            </a:lnSpc>
            <a:spcBef>
              <a:spcPct val="0"/>
            </a:spcBef>
            <a:spcAft>
              <a:spcPct val="35000"/>
            </a:spcAft>
            <a:buNone/>
          </a:pPr>
          <a:r>
            <a:rPr lang="fr-FR" sz="1700" kern="1200" dirty="0"/>
            <a:t>	le vieillissement biologique</a:t>
          </a:r>
        </a:p>
        <a:p>
          <a:pPr marL="0" lvl="0" indent="0" algn="l" defTabSz="755650">
            <a:lnSpc>
              <a:spcPct val="90000"/>
            </a:lnSpc>
            <a:spcBef>
              <a:spcPct val="0"/>
            </a:spcBef>
            <a:spcAft>
              <a:spcPct val="35000"/>
            </a:spcAft>
            <a:buNone/>
          </a:pPr>
          <a:r>
            <a:rPr lang="fr-FR" sz="1700" kern="1200" dirty="0"/>
            <a:t>	 les comportements de santé à risque </a:t>
          </a:r>
        </a:p>
        <a:p>
          <a:pPr marL="0" lvl="0" indent="0" algn="l" defTabSz="755650">
            <a:lnSpc>
              <a:spcPct val="90000"/>
            </a:lnSpc>
            <a:spcBef>
              <a:spcPct val="0"/>
            </a:spcBef>
            <a:spcAft>
              <a:spcPct val="35000"/>
            </a:spcAft>
            <a:buNone/>
          </a:pPr>
          <a:r>
            <a:rPr lang="fr-FR" sz="1700" kern="1200" dirty="0"/>
            <a:t>	ainsi que l’installation et la progression d’une ou de plusieurs maladies	chroniques. </a:t>
          </a:r>
          <a:endParaRPr lang="en-US" sz="1700" kern="1200" dirty="0"/>
        </a:p>
      </dsp:txBody>
      <dsp:txXfrm>
        <a:off x="0" y="4388894"/>
        <a:ext cx="7719294" cy="2192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E9AF4-1849-1749-8E8E-8189C086B895}">
      <dsp:nvSpPr>
        <dsp:cNvPr id="0" name=""/>
        <dsp:cNvSpPr/>
      </dsp:nvSpPr>
      <dsp:spPr>
        <a:xfrm>
          <a:off x="0" y="356951"/>
          <a:ext cx="7659136" cy="72153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doivent pouvoir atteindre trois objectifs : </a:t>
          </a:r>
          <a:endParaRPr lang="en-US" sz="2400" kern="1200" dirty="0"/>
        </a:p>
      </dsp:txBody>
      <dsp:txXfrm>
        <a:off x="35223" y="392174"/>
        <a:ext cx="7588690" cy="651092"/>
      </dsp:txXfrm>
    </dsp:sp>
    <dsp:sp modelId="{EADCF0CF-DC85-AD4E-AC54-0760DE19D2E5}">
      <dsp:nvSpPr>
        <dsp:cNvPr id="0" name=""/>
        <dsp:cNvSpPr/>
      </dsp:nvSpPr>
      <dsp:spPr>
        <a:xfrm>
          <a:off x="0" y="1078489"/>
          <a:ext cx="7659136"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7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kern="1200" dirty="0"/>
            <a:t>permettre au plus grand nombre de vivre sans incapacité</a:t>
          </a:r>
          <a:endParaRPr lang="en-US" sz="2000" kern="1200" dirty="0"/>
        </a:p>
        <a:p>
          <a:pPr marL="228600" lvl="1" indent="-228600" algn="l" defTabSz="889000">
            <a:lnSpc>
              <a:spcPct val="90000"/>
            </a:lnSpc>
            <a:spcBef>
              <a:spcPct val="0"/>
            </a:spcBef>
            <a:spcAft>
              <a:spcPct val="20000"/>
            </a:spcAft>
            <a:buChar char="•"/>
          </a:pPr>
          <a:r>
            <a:rPr lang="fr-FR" sz="2000" kern="1200" dirty="0"/>
            <a:t>assurer la meilleure qualité de la vie pour toutes les personnes qu’elles soient autonomes ou en incapacité </a:t>
          </a:r>
          <a:endParaRPr lang="en-US" sz="2000" kern="1200" dirty="0"/>
        </a:p>
        <a:p>
          <a:pPr marL="228600" lvl="1" indent="-228600" algn="l" defTabSz="889000">
            <a:lnSpc>
              <a:spcPct val="90000"/>
            </a:lnSpc>
            <a:spcBef>
              <a:spcPct val="0"/>
            </a:spcBef>
            <a:spcAft>
              <a:spcPct val="20000"/>
            </a:spcAft>
            <a:buChar char="•"/>
          </a:pPr>
          <a:r>
            <a:rPr lang="fr-FR" sz="2000" kern="1200" dirty="0"/>
            <a:t>réduire les inégalités sociales en santé</a:t>
          </a:r>
          <a:endParaRPr lang="en-US" sz="2000" kern="1200" dirty="0"/>
        </a:p>
      </dsp:txBody>
      <dsp:txXfrm>
        <a:off x="0" y="1078489"/>
        <a:ext cx="7659136" cy="13118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9A533-9727-7B49-B9A6-91C0BECD5507}" type="datetimeFigureOut">
              <a:rPr lang="fr-FR" smtClean="0"/>
              <a:t>11/09/2024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6D367-0F67-EE42-8968-B88EE5A4584E}" type="slidenum">
              <a:rPr lang="fr-FR" smtClean="0"/>
              <a:t>‹N°›</a:t>
            </a:fld>
            <a:endParaRPr lang="fr-FR"/>
          </a:p>
        </p:txBody>
      </p:sp>
    </p:spTree>
    <p:extLst>
      <p:ext uri="{BB962C8B-B14F-4D97-AF65-F5344CB8AC3E}">
        <p14:creationId xmlns:p14="http://schemas.microsoft.com/office/powerpoint/2010/main" val="304051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F6D367-0F67-EE42-8968-B88EE5A4584E}" type="slidenum">
              <a:rPr lang="fr-FR" smtClean="0"/>
              <a:t>6</a:t>
            </a:fld>
            <a:endParaRPr lang="fr-FR"/>
          </a:p>
        </p:txBody>
      </p:sp>
    </p:spTree>
    <p:extLst>
      <p:ext uri="{BB962C8B-B14F-4D97-AF65-F5344CB8AC3E}">
        <p14:creationId xmlns:p14="http://schemas.microsoft.com/office/powerpoint/2010/main" val="167956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17D9858-F8A3-E041-9AA1-5212B65E1682}" type="datetime1">
              <a:rPr lang="fr-FR" smtClean="0"/>
              <a:t>11/09/2024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3CB924-7214-134C-A498-950A77DA123F}" type="slidenum">
              <a:rPr lang="fr-FR" smtClean="0"/>
              <a:t>‹N°›</a:t>
            </a:fld>
            <a:endParaRPr lang="fr-FR"/>
          </a:p>
        </p:txBody>
      </p:sp>
    </p:spTree>
    <p:extLst>
      <p:ext uri="{BB962C8B-B14F-4D97-AF65-F5344CB8AC3E}">
        <p14:creationId xmlns:p14="http://schemas.microsoft.com/office/powerpoint/2010/main" val="315916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BF9048D-E80E-F241-BE7A-9FCB5795E0C0}" type="datetime1">
              <a:rPr lang="fr-FR" smtClean="0"/>
              <a:t>11/09/2024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3CB924-7214-134C-A498-950A77DA123F}" type="slidenum">
              <a:rPr lang="fr-FR" smtClean="0"/>
              <a:t>‹N°›</a:t>
            </a:fld>
            <a:endParaRPr lang="fr-FR"/>
          </a:p>
        </p:txBody>
      </p:sp>
    </p:spTree>
    <p:extLst>
      <p:ext uri="{BB962C8B-B14F-4D97-AF65-F5344CB8AC3E}">
        <p14:creationId xmlns:p14="http://schemas.microsoft.com/office/powerpoint/2010/main" val="126657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427A56-3FA6-BB4C-BC9C-1DF474ECD91B}" type="datetime1">
              <a:rPr lang="fr-FR" smtClean="0"/>
              <a:t>11/09/2024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3CB924-7214-134C-A498-950A77DA123F}" type="slidenum">
              <a:rPr lang="fr-FR" smtClean="0"/>
              <a:t>‹N°›</a:t>
            </a:fld>
            <a:endParaRPr lang="fr-FR"/>
          </a:p>
        </p:txBody>
      </p:sp>
    </p:spTree>
    <p:extLst>
      <p:ext uri="{BB962C8B-B14F-4D97-AF65-F5344CB8AC3E}">
        <p14:creationId xmlns:p14="http://schemas.microsoft.com/office/powerpoint/2010/main" val="383499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C23B15-8235-6442-B64A-5A973098BADE}" type="datetime1">
              <a:rPr lang="fr-FR" smtClean="0"/>
              <a:t>11/09/2024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3CB924-7214-134C-A498-950A77DA123F}" type="slidenum">
              <a:rPr lang="fr-FR" smtClean="0"/>
              <a:t>‹N°›</a:t>
            </a:fld>
            <a:endParaRPr lang="fr-FR"/>
          </a:p>
        </p:txBody>
      </p:sp>
    </p:spTree>
    <p:extLst>
      <p:ext uri="{BB962C8B-B14F-4D97-AF65-F5344CB8AC3E}">
        <p14:creationId xmlns:p14="http://schemas.microsoft.com/office/powerpoint/2010/main" val="131917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43B026-76C2-F146-96A7-C7EDB801A7D8}" type="datetime1">
              <a:rPr lang="fr-FR" smtClean="0"/>
              <a:t>11/09/2024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03CB924-7214-134C-A498-950A77DA123F}" type="slidenum">
              <a:rPr lang="fr-FR" smtClean="0"/>
              <a:t>‹N°›</a:t>
            </a:fld>
            <a:endParaRPr lang="fr-FR"/>
          </a:p>
        </p:txBody>
      </p:sp>
    </p:spTree>
    <p:extLst>
      <p:ext uri="{BB962C8B-B14F-4D97-AF65-F5344CB8AC3E}">
        <p14:creationId xmlns:p14="http://schemas.microsoft.com/office/powerpoint/2010/main" val="337988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037455F-D34F-0742-BDEE-C7B44F3D992B}" type="datetime1">
              <a:rPr lang="fr-FR" smtClean="0"/>
              <a:t>11/09/2024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03CB924-7214-134C-A498-950A77DA123F}" type="slidenum">
              <a:rPr lang="fr-FR" smtClean="0"/>
              <a:t>‹N°›</a:t>
            </a:fld>
            <a:endParaRPr lang="fr-FR"/>
          </a:p>
        </p:txBody>
      </p:sp>
    </p:spTree>
    <p:extLst>
      <p:ext uri="{BB962C8B-B14F-4D97-AF65-F5344CB8AC3E}">
        <p14:creationId xmlns:p14="http://schemas.microsoft.com/office/powerpoint/2010/main" val="174034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C1D531A-29BA-164F-98A6-E552BBEA88A9}" type="datetime1">
              <a:rPr lang="fr-FR" smtClean="0"/>
              <a:t>11/09/2024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03CB924-7214-134C-A498-950A77DA123F}" type="slidenum">
              <a:rPr lang="fr-FR" smtClean="0"/>
              <a:t>‹N°›</a:t>
            </a:fld>
            <a:endParaRPr lang="fr-FR"/>
          </a:p>
        </p:txBody>
      </p:sp>
    </p:spTree>
    <p:extLst>
      <p:ext uri="{BB962C8B-B14F-4D97-AF65-F5344CB8AC3E}">
        <p14:creationId xmlns:p14="http://schemas.microsoft.com/office/powerpoint/2010/main" val="305827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52792F4-4565-5341-8BCE-38E942313C6D}" type="datetime1">
              <a:rPr lang="fr-FR" smtClean="0"/>
              <a:t>11/09/2024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03CB924-7214-134C-A498-950A77DA123F}" type="slidenum">
              <a:rPr lang="fr-FR" smtClean="0"/>
              <a:t>‹N°›</a:t>
            </a:fld>
            <a:endParaRPr lang="fr-FR"/>
          </a:p>
        </p:txBody>
      </p:sp>
    </p:spTree>
    <p:extLst>
      <p:ext uri="{BB962C8B-B14F-4D97-AF65-F5344CB8AC3E}">
        <p14:creationId xmlns:p14="http://schemas.microsoft.com/office/powerpoint/2010/main" val="6393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9A870-0338-B84E-B420-5F84EC06B7C2}" type="datetime1">
              <a:rPr lang="fr-FR" smtClean="0"/>
              <a:t>11/09/2024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03CB924-7214-134C-A498-950A77DA123F}" type="slidenum">
              <a:rPr lang="fr-FR" smtClean="0"/>
              <a:t>‹N°›</a:t>
            </a:fld>
            <a:endParaRPr lang="fr-FR"/>
          </a:p>
        </p:txBody>
      </p:sp>
    </p:spTree>
    <p:extLst>
      <p:ext uri="{BB962C8B-B14F-4D97-AF65-F5344CB8AC3E}">
        <p14:creationId xmlns:p14="http://schemas.microsoft.com/office/powerpoint/2010/main" val="183699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15B988D-DE75-7440-BF3F-5B8A9B7F1B43}" type="datetime1">
              <a:rPr lang="fr-FR" smtClean="0"/>
              <a:t>11/09/2024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03CB924-7214-134C-A498-950A77DA123F}" type="slidenum">
              <a:rPr lang="fr-FR" smtClean="0"/>
              <a:t>‹N°›</a:t>
            </a:fld>
            <a:endParaRPr lang="fr-FR"/>
          </a:p>
        </p:txBody>
      </p:sp>
    </p:spTree>
    <p:extLst>
      <p:ext uri="{BB962C8B-B14F-4D97-AF65-F5344CB8AC3E}">
        <p14:creationId xmlns:p14="http://schemas.microsoft.com/office/powerpoint/2010/main" val="270811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FF75CCF-7660-E949-AF25-3644E94F5250}" type="datetime1">
              <a:rPr lang="fr-FR" smtClean="0"/>
              <a:t>11/09/2024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03CB924-7214-134C-A498-950A77DA123F}" type="slidenum">
              <a:rPr lang="fr-FR" smtClean="0"/>
              <a:t>‹N°›</a:t>
            </a:fld>
            <a:endParaRPr lang="fr-FR"/>
          </a:p>
        </p:txBody>
      </p:sp>
    </p:spTree>
    <p:extLst>
      <p:ext uri="{BB962C8B-B14F-4D97-AF65-F5344CB8AC3E}">
        <p14:creationId xmlns:p14="http://schemas.microsoft.com/office/powerpoint/2010/main" val="127759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E84A-D56B-A640-BA7B-2FA0E11A8651}" type="datetime1">
              <a:rPr lang="fr-FR" smtClean="0"/>
              <a:t>11/09/2024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CB924-7214-134C-A498-950A77DA123F}" type="slidenum">
              <a:rPr lang="fr-FR" smtClean="0"/>
              <a:t>‹N°›</a:t>
            </a:fld>
            <a:endParaRPr lang="fr-FR"/>
          </a:p>
        </p:txBody>
      </p:sp>
    </p:spTree>
    <p:extLst>
      <p:ext uri="{BB962C8B-B14F-4D97-AF65-F5344CB8AC3E}">
        <p14:creationId xmlns:p14="http://schemas.microsoft.com/office/powerpoint/2010/main" val="4084006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ssentiel-autonomie.com/evaluer-perte-autonomie/comment-evaluer-perte-autonomie-avec-grille-aggi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our-les-personnes-agees.gouv.fr/vivre-dans-un-ehpad/aides-financieres-en-ehpad/lapa-en-etablissement" TargetMode="External"/><Relationship Id="rId2" Type="http://schemas.openxmlformats.org/officeDocument/2006/relationships/hyperlink" Target="https://www.pour-les-personnes-agees.gouv.fr/vivre-a-domicile/aides-financieres/lapa-domicile" TargetMode="External"/><Relationship Id="rId1" Type="http://schemas.openxmlformats.org/officeDocument/2006/relationships/slideLayout" Target="../slideLayouts/slideLayout2.xml"/><Relationship Id="rId5" Type="http://schemas.openxmlformats.org/officeDocument/2006/relationships/hyperlink" Target="https://www.pour-les-personnes-agees.gouv.fr/vivre-a-domicile/aides-financieres/les-aides-des-caisses-de-retraite" TargetMode="External"/><Relationship Id="rId4" Type="http://schemas.openxmlformats.org/officeDocument/2006/relationships/hyperlink" Target="https://www.pour-les-personnes-agees.gouv.fr/vivre-a-domicile/aides-financieres/laide-menagere-a-domicil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59">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62" name="Rectangle 61">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re 1">
            <a:extLst>
              <a:ext uri="{FF2B5EF4-FFF2-40B4-BE49-F238E27FC236}">
                <a16:creationId xmlns:a16="http://schemas.microsoft.com/office/drawing/2014/main" id="{678E7C7D-51CF-F94B-B887-56C09132486C}"/>
              </a:ext>
            </a:extLst>
          </p:cNvPr>
          <p:cNvSpPr>
            <a:spLocks noGrp="1"/>
          </p:cNvSpPr>
          <p:nvPr>
            <p:ph type="ctrTitle"/>
          </p:nvPr>
        </p:nvSpPr>
        <p:spPr>
          <a:xfrm>
            <a:off x="1991485" y="1600200"/>
            <a:ext cx="8201552" cy="2295748"/>
          </a:xfrm>
        </p:spPr>
        <p:txBody>
          <a:bodyPr anchor="b">
            <a:normAutofit/>
          </a:bodyPr>
          <a:lstStyle/>
          <a:p>
            <a:r>
              <a:rPr lang="fr-FR" sz="4800"/>
              <a:t>Gérontologie: démographie, aspects sociaux et économiques </a:t>
            </a:r>
          </a:p>
        </p:txBody>
      </p:sp>
      <p:sp>
        <p:nvSpPr>
          <p:cNvPr id="3" name="Sous-titre 2">
            <a:extLst>
              <a:ext uri="{FF2B5EF4-FFF2-40B4-BE49-F238E27FC236}">
                <a16:creationId xmlns:a16="http://schemas.microsoft.com/office/drawing/2014/main" id="{8148B3F9-E267-5A40-B57D-55CC2B2D9D81}"/>
              </a:ext>
            </a:extLst>
          </p:cNvPr>
          <p:cNvSpPr>
            <a:spLocks noGrp="1"/>
          </p:cNvSpPr>
          <p:nvPr>
            <p:ph type="subTitle" idx="1"/>
          </p:nvPr>
        </p:nvSpPr>
        <p:spPr>
          <a:xfrm>
            <a:off x="1991485" y="4067661"/>
            <a:ext cx="8201552" cy="1118764"/>
          </a:xfrm>
        </p:spPr>
        <p:txBody>
          <a:bodyPr anchor="t">
            <a:normAutofit/>
          </a:bodyPr>
          <a:lstStyle/>
          <a:p>
            <a:r>
              <a:rPr lang="fr-FR" sz="2000">
                <a:solidFill>
                  <a:schemeClr val="tx1">
                    <a:alpha val="70000"/>
                  </a:schemeClr>
                </a:solidFill>
              </a:rPr>
              <a:t>DR ROUBAUD </a:t>
            </a:r>
          </a:p>
        </p:txBody>
      </p:sp>
      <p:sp>
        <p:nvSpPr>
          <p:cNvPr id="5" name="Espace réservé du numéro de diapositive 4">
            <a:extLst>
              <a:ext uri="{FF2B5EF4-FFF2-40B4-BE49-F238E27FC236}">
                <a16:creationId xmlns:a16="http://schemas.microsoft.com/office/drawing/2014/main" id="{5F124E84-801D-C3B3-E821-CAF8CF0BC2CF}"/>
              </a:ext>
            </a:extLst>
          </p:cNvPr>
          <p:cNvSpPr>
            <a:spLocks noGrp="1"/>
          </p:cNvSpPr>
          <p:nvPr>
            <p:ph type="sldNum" sz="quarter" idx="12"/>
          </p:nvPr>
        </p:nvSpPr>
        <p:spPr>
          <a:xfrm>
            <a:off x="11718297" y="17978"/>
            <a:ext cx="470655" cy="475488"/>
          </a:xfrm>
        </p:spPr>
        <p:txBody>
          <a:bodyPr>
            <a:normAutofit/>
          </a:bodyPr>
          <a:lstStyle/>
          <a:p>
            <a:pPr algn="ctr">
              <a:spcAft>
                <a:spcPts val="600"/>
              </a:spcAft>
            </a:pPr>
            <a:fld id="{E03CB924-7214-134C-A498-950A77DA123F}" type="slidenum">
              <a:rPr lang="fr-FR" sz="900">
                <a:solidFill>
                  <a:schemeClr val="tx1">
                    <a:alpha val="70000"/>
                  </a:schemeClr>
                </a:solidFill>
              </a:rPr>
              <a:pPr algn="ctr">
                <a:spcAft>
                  <a:spcPts val="600"/>
                </a:spcAft>
              </a:pPr>
              <a:t>1</a:t>
            </a:fld>
            <a:endParaRPr lang="fr-FR" sz="900">
              <a:solidFill>
                <a:schemeClr val="tx1">
                  <a:alpha val="70000"/>
                </a:schemeClr>
              </a:solidFill>
            </a:endParaRPr>
          </a:p>
        </p:txBody>
      </p:sp>
      <p:sp>
        <p:nvSpPr>
          <p:cNvPr id="4" name="Espace réservé de la date 3">
            <a:extLst>
              <a:ext uri="{FF2B5EF4-FFF2-40B4-BE49-F238E27FC236}">
                <a16:creationId xmlns:a16="http://schemas.microsoft.com/office/drawing/2014/main" id="{18AB7806-5BFD-5E76-FFFD-FFDE49BF193F}"/>
              </a:ext>
            </a:extLst>
          </p:cNvPr>
          <p:cNvSpPr>
            <a:spLocks noGrp="1"/>
          </p:cNvSpPr>
          <p:nvPr>
            <p:ph type="dt" sz="half" idx="10"/>
          </p:nvPr>
        </p:nvSpPr>
        <p:spPr>
          <a:xfrm rot="16200000">
            <a:off x="-1556322" y="3246438"/>
            <a:ext cx="3474720" cy="365125"/>
          </a:xfrm>
        </p:spPr>
        <p:txBody>
          <a:bodyPr>
            <a:normAutofit/>
          </a:bodyPr>
          <a:lstStyle/>
          <a:p>
            <a:pPr algn="ctr">
              <a:spcAft>
                <a:spcPts val="600"/>
              </a:spcAft>
            </a:pPr>
            <a:fld id="{61BFE552-D62D-4E41-85B7-32F13A12C551}" type="datetime1">
              <a:rPr lang="fr-FR" sz="900">
                <a:solidFill>
                  <a:schemeClr val="tx1">
                    <a:alpha val="70000"/>
                  </a:schemeClr>
                </a:solidFill>
              </a:rPr>
              <a:pPr algn="ctr">
                <a:spcAft>
                  <a:spcPts val="600"/>
                </a:spcAft>
              </a:pPr>
              <a:t>11/09/2024</a:t>
            </a:fld>
            <a:endParaRPr lang="fr-FR" sz="900">
              <a:solidFill>
                <a:schemeClr val="tx1">
                  <a:alpha val="70000"/>
                </a:schemeClr>
              </a:solidFill>
            </a:endParaRPr>
          </a:p>
        </p:txBody>
      </p:sp>
    </p:spTree>
    <p:extLst>
      <p:ext uri="{BB962C8B-B14F-4D97-AF65-F5344CB8AC3E}">
        <p14:creationId xmlns:p14="http://schemas.microsoft.com/office/powerpoint/2010/main" val="188800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4BB8A56-CDE7-024E-82A8-E6FA0B171A5A}"/>
              </a:ext>
            </a:extLst>
          </p:cNvPr>
          <p:cNvSpPr>
            <a:spLocks noGrp="1"/>
          </p:cNvSpPr>
          <p:nvPr>
            <p:ph type="title"/>
          </p:nvPr>
        </p:nvSpPr>
        <p:spPr>
          <a:xfrm>
            <a:off x="586478" y="1683756"/>
            <a:ext cx="3115265" cy="2396359"/>
          </a:xfrm>
        </p:spPr>
        <p:txBody>
          <a:bodyPr anchor="b">
            <a:normAutofit/>
          </a:bodyPr>
          <a:lstStyle/>
          <a:p>
            <a:pPr algn="r"/>
            <a:r>
              <a:rPr lang="fr-FR" sz="4000" dirty="0">
                <a:solidFill>
                  <a:srgbClr val="FFFFFF"/>
                </a:solidFill>
              </a:rPr>
              <a:t>La prévention de la perte d’autonomie : une priorité </a:t>
            </a:r>
          </a:p>
        </p:txBody>
      </p:sp>
      <p:graphicFrame>
        <p:nvGraphicFramePr>
          <p:cNvPr id="5" name="Espace réservé du contenu 2">
            <a:extLst>
              <a:ext uri="{FF2B5EF4-FFF2-40B4-BE49-F238E27FC236}">
                <a16:creationId xmlns:a16="http://schemas.microsoft.com/office/drawing/2014/main" id="{C75D547D-E5F6-4591-A595-24C86BDFA2A9}"/>
              </a:ext>
            </a:extLst>
          </p:cNvPr>
          <p:cNvGraphicFramePr>
            <a:graphicFrameLocks noGrp="1"/>
          </p:cNvGraphicFramePr>
          <p:nvPr>
            <p:ph idx="1"/>
            <p:extLst>
              <p:ext uri="{D42A27DB-BD31-4B8C-83A1-F6EECF244321}">
                <p14:modId xmlns:p14="http://schemas.microsoft.com/office/powerpoint/2010/main" val="2188672967"/>
              </p:ext>
            </p:extLst>
          </p:nvPr>
        </p:nvGraphicFramePr>
        <p:xfrm>
          <a:off x="4288222" y="136525"/>
          <a:ext cx="7719294" cy="658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e la date 2">
            <a:extLst>
              <a:ext uri="{FF2B5EF4-FFF2-40B4-BE49-F238E27FC236}">
                <a16:creationId xmlns:a16="http://schemas.microsoft.com/office/drawing/2014/main" id="{1887014D-CF9D-621A-82BA-EE5D1093D271}"/>
              </a:ext>
            </a:extLst>
          </p:cNvPr>
          <p:cNvSpPr>
            <a:spLocks noGrp="1"/>
          </p:cNvSpPr>
          <p:nvPr>
            <p:ph type="dt" sz="half" idx="10"/>
          </p:nvPr>
        </p:nvSpPr>
        <p:spPr/>
        <p:txBody>
          <a:bodyPr/>
          <a:lstStyle/>
          <a:p>
            <a:fld id="{476EB615-FE5D-A746-AEB6-CEB306509057}" type="datetime1">
              <a:rPr lang="fr-FR" smtClean="0"/>
              <a:t>11/09/2024</a:t>
            </a:fld>
            <a:endParaRPr lang="fr-FR"/>
          </a:p>
        </p:txBody>
      </p:sp>
      <p:sp>
        <p:nvSpPr>
          <p:cNvPr id="4" name="Espace réservé du numéro de diapositive 3">
            <a:extLst>
              <a:ext uri="{FF2B5EF4-FFF2-40B4-BE49-F238E27FC236}">
                <a16:creationId xmlns:a16="http://schemas.microsoft.com/office/drawing/2014/main" id="{5704CFB6-0932-86DF-6B47-6100A7CDDD0F}"/>
              </a:ext>
            </a:extLst>
          </p:cNvPr>
          <p:cNvSpPr>
            <a:spLocks noGrp="1"/>
          </p:cNvSpPr>
          <p:nvPr>
            <p:ph type="sldNum" sz="quarter" idx="12"/>
          </p:nvPr>
        </p:nvSpPr>
        <p:spPr/>
        <p:txBody>
          <a:bodyPr/>
          <a:lstStyle/>
          <a:p>
            <a:fld id="{E03CB924-7214-134C-A498-950A77DA123F}" type="slidenum">
              <a:rPr lang="fr-FR" smtClean="0"/>
              <a:t>10</a:t>
            </a:fld>
            <a:endParaRPr lang="fr-FR"/>
          </a:p>
        </p:txBody>
      </p:sp>
    </p:spTree>
    <p:extLst>
      <p:ext uri="{BB962C8B-B14F-4D97-AF65-F5344CB8AC3E}">
        <p14:creationId xmlns:p14="http://schemas.microsoft.com/office/powerpoint/2010/main" val="171688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2A8F6D57-AE57-3068-2CFD-E3DB9C79FFBF}"/>
              </a:ext>
            </a:extLst>
          </p:cNvPr>
          <p:cNvPicPr>
            <a:picLocks noGrp="1" noChangeAspect="1"/>
          </p:cNvPicPr>
          <p:nvPr>
            <p:ph idx="1"/>
          </p:nvPr>
        </p:nvPicPr>
        <p:blipFill>
          <a:blip r:embed="rId2"/>
          <a:stretch>
            <a:fillRect/>
          </a:stretch>
        </p:blipFill>
        <p:spPr>
          <a:xfrm>
            <a:off x="559344" y="300790"/>
            <a:ext cx="10794456" cy="6098868"/>
          </a:xfrm>
          <a:prstGeom prst="rect">
            <a:avLst/>
          </a:prstGeom>
        </p:spPr>
      </p:pic>
      <p:sp>
        <p:nvSpPr>
          <p:cNvPr id="2" name="Espace réservé de la date 1">
            <a:extLst>
              <a:ext uri="{FF2B5EF4-FFF2-40B4-BE49-F238E27FC236}">
                <a16:creationId xmlns:a16="http://schemas.microsoft.com/office/drawing/2014/main" id="{C46CD4BE-50A3-2552-9A61-8E13230FA90E}"/>
              </a:ext>
            </a:extLst>
          </p:cNvPr>
          <p:cNvSpPr>
            <a:spLocks noGrp="1"/>
          </p:cNvSpPr>
          <p:nvPr>
            <p:ph type="dt" sz="half" idx="10"/>
          </p:nvPr>
        </p:nvSpPr>
        <p:spPr/>
        <p:txBody>
          <a:bodyPr/>
          <a:lstStyle/>
          <a:p>
            <a:fld id="{3BFAA98E-BE07-F14F-9FC7-D3EE51EDDDED}" type="datetime1">
              <a:rPr lang="fr-FR" smtClean="0"/>
              <a:t>11/09/2024</a:t>
            </a:fld>
            <a:endParaRPr lang="fr-FR"/>
          </a:p>
        </p:txBody>
      </p:sp>
      <p:sp>
        <p:nvSpPr>
          <p:cNvPr id="3" name="Espace réservé du numéro de diapositive 2">
            <a:extLst>
              <a:ext uri="{FF2B5EF4-FFF2-40B4-BE49-F238E27FC236}">
                <a16:creationId xmlns:a16="http://schemas.microsoft.com/office/drawing/2014/main" id="{51D50462-3C8D-37D5-B78F-EF559F46C727}"/>
              </a:ext>
            </a:extLst>
          </p:cNvPr>
          <p:cNvSpPr>
            <a:spLocks noGrp="1"/>
          </p:cNvSpPr>
          <p:nvPr>
            <p:ph type="sldNum" sz="quarter" idx="12"/>
          </p:nvPr>
        </p:nvSpPr>
        <p:spPr/>
        <p:txBody>
          <a:bodyPr/>
          <a:lstStyle/>
          <a:p>
            <a:fld id="{E03CB924-7214-134C-A498-950A77DA123F}" type="slidenum">
              <a:rPr lang="fr-FR" smtClean="0"/>
              <a:t>11</a:t>
            </a:fld>
            <a:endParaRPr lang="fr-FR"/>
          </a:p>
        </p:txBody>
      </p:sp>
    </p:spTree>
    <p:extLst>
      <p:ext uri="{BB962C8B-B14F-4D97-AF65-F5344CB8AC3E}">
        <p14:creationId xmlns:p14="http://schemas.microsoft.com/office/powerpoint/2010/main" val="341613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B88F41-B48F-274E-8B93-E8AF0F38C6CB}"/>
              </a:ext>
            </a:extLst>
          </p:cNvPr>
          <p:cNvSpPr>
            <a:spLocks noGrp="1"/>
          </p:cNvSpPr>
          <p:nvPr>
            <p:ph type="title"/>
          </p:nvPr>
        </p:nvSpPr>
        <p:spPr>
          <a:xfrm>
            <a:off x="1156851" y="637762"/>
            <a:ext cx="9888496" cy="900131"/>
          </a:xfrm>
        </p:spPr>
        <p:txBody>
          <a:bodyPr anchor="t">
            <a:normAutofit/>
          </a:bodyPr>
          <a:lstStyle/>
          <a:p>
            <a:r>
              <a:rPr lang="fr-FR" sz="4000">
                <a:solidFill>
                  <a:schemeClr val="bg1"/>
                </a:solidFill>
              </a:rPr>
              <a:t>Les concepts: l’autonomie </a:t>
            </a:r>
          </a:p>
        </p:txBody>
      </p:sp>
      <p:sp>
        <p:nvSpPr>
          <p:cNvPr id="33" name="Rectangle 3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e la date 2">
            <a:extLst>
              <a:ext uri="{FF2B5EF4-FFF2-40B4-BE49-F238E27FC236}">
                <a16:creationId xmlns:a16="http://schemas.microsoft.com/office/drawing/2014/main" id="{93FF4796-E2F4-2819-126B-DE80ABC966E9}"/>
              </a:ext>
            </a:extLst>
          </p:cNvPr>
          <p:cNvSpPr>
            <a:spLocks noGrp="1"/>
          </p:cNvSpPr>
          <p:nvPr>
            <p:ph type="dt" sz="half" idx="10"/>
          </p:nvPr>
        </p:nvSpPr>
        <p:spPr>
          <a:xfrm rot="5400000">
            <a:off x="-331735" y="1294644"/>
            <a:ext cx="1627275" cy="313512"/>
          </a:xfrm>
        </p:spPr>
        <p:txBody>
          <a:bodyPr anchor="ctr">
            <a:normAutofit/>
          </a:bodyPr>
          <a:lstStyle/>
          <a:p>
            <a:pPr>
              <a:spcAft>
                <a:spcPts val="600"/>
              </a:spcAft>
            </a:pPr>
            <a:fld id="{88DF26E8-3EDF-C242-A02C-9621816505E8}" type="datetime1">
              <a:rPr lang="fr-FR" sz="900">
                <a:solidFill>
                  <a:schemeClr val="bg1"/>
                </a:solidFill>
              </a:rPr>
              <a:pPr>
                <a:spcAft>
                  <a:spcPts val="600"/>
                </a:spcAft>
              </a:pPr>
              <a:t>11/09/2024</a:t>
            </a:fld>
            <a:endParaRPr lang="fr-FR" sz="900">
              <a:solidFill>
                <a:schemeClr val="bg1"/>
              </a:solidFill>
            </a:endParaRPr>
          </a:p>
        </p:txBody>
      </p:sp>
      <p:sp>
        <p:nvSpPr>
          <p:cNvPr id="35" name="Rectangle 3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A7DC44BC-9D5F-08A0-484C-C643A0AEDF50}"/>
              </a:ext>
            </a:extLst>
          </p:cNvPr>
          <p:cNvSpPr>
            <a:spLocks noGrp="1"/>
          </p:cNvSpPr>
          <p:nvPr>
            <p:ph type="sldNum" sz="quarter" idx="12"/>
          </p:nvPr>
        </p:nvSpPr>
        <p:spPr>
          <a:xfrm>
            <a:off x="160867" y="3246439"/>
            <a:ext cx="672957" cy="343768"/>
          </a:xfrm>
        </p:spPr>
        <p:txBody>
          <a:bodyPr anchor="ctr">
            <a:normAutofit/>
          </a:bodyPr>
          <a:lstStyle/>
          <a:p>
            <a:pPr algn="ctr">
              <a:spcAft>
                <a:spcPts val="600"/>
              </a:spcAft>
            </a:pPr>
            <a:fld id="{E03CB924-7214-134C-A498-950A77DA123F}" type="slidenum">
              <a:rPr lang="fr-FR" sz="1400">
                <a:solidFill>
                  <a:schemeClr val="tx1"/>
                </a:solidFill>
              </a:rPr>
              <a:pPr algn="ctr">
                <a:spcAft>
                  <a:spcPts val="600"/>
                </a:spcAft>
              </a:pPr>
              <a:t>12</a:t>
            </a:fld>
            <a:endParaRPr lang="fr-FR" sz="1400">
              <a:solidFill>
                <a:schemeClr val="tx1"/>
              </a:solidFill>
            </a:endParaRPr>
          </a:p>
        </p:txBody>
      </p:sp>
      <p:sp>
        <p:nvSpPr>
          <p:cNvPr id="19" name="Espace réservé du contenu 2">
            <a:extLst>
              <a:ext uri="{FF2B5EF4-FFF2-40B4-BE49-F238E27FC236}">
                <a16:creationId xmlns:a16="http://schemas.microsoft.com/office/drawing/2014/main" id="{5AE37277-E7A2-C346-8D96-B598BB216854}"/>
              </a:ext>
            </a:extLst>
          </p:cNvPr>
          <p:cNvSpPr>
            <a:spLocks noGrp="1"/>
          </p:cNvSpPr>
          <p:nvPr>
            <p:ph idx="1"/>
          </p:nvPr>
        </p:nvSpPr>
        <p:spPr>
          <a:xfrm>
            <a:off x="1155548" y="2217343"/>
            <a:ext cx="9880893" cy="3959619"/>
          </a:xfrm>
        </p:spPr>
        <p:txBody>
          <a:bodyPr>
            <a:normAutofit/>
          </a:bodyPr>
          <a:lstStyle/>
          <a:p>
            <a:r>
              <a:rPr lang="fr-FR" sz="2400" dirty="0"/>
              <a:t>C’est la capacité à se gouverner soi- </a:t>
            </a:r>
            <a:r>
              <a:rPr lang="fr-FR" sz="2400" dirty="0" err="1"/>
              <a:t>même</a:t>
            </a:r>
            <a:r>
              <a:rPr lang="fr-FR" sz="2400" dirty="0"/>
              <a:t> , à faire des choix libres et </a:t>
            </a:r>
            <a:r>
              <a:rPr lang="fr-FR" sz="2400" dirty="0" err="1"/>
              <a:t>éclairés</a:t>
            </a:r>
            <a:r>
              <a:rPr lang="fr-FR" sz="2400" dirty="0"/>
              <a:t> </a:t>
            </a:r>
          </a:p>
          <a:p>
            <a:r>
              <a:rPr lang="fr-FR" sz="2400" dirty="0"/>
              <a:t> Suppose la capacité de jugement, de </a:t>
            </a:r>
            <a:r>
              <a:rPr lang="fr-FR" sz="2400" dirty="0" err="1"/>
              <a:t>prévoir</a:t>
            </a:r>
            <a:r>
              <a:rPr lang="fr-FR" sz="2400" dirty="0"/>
              <a:t>, de choisir et aussi la capacité de pouvoir agir </a:t>
            </a:r>
          </a:p>
          <a:p>
            <a:r>
              <a:rPr lang="fr-FR" sz="2400" dirty="0"/>
              <a:t>Proche du concept de </a:t>
            </a:r>
            <a:r>
              <a:rPr lang="fr-FR" sz="2400" dirty="0" err="1"/>
              <a:t>liberte</a:t>
            </a:r>
            <a:r>
              <a:rPr lang="fr-FR" sz="2400" dirty="0"/>
              <a:t>́ </a:t>
            </a:r>
            <a:br>
              <a:rPr lang="fr-FR" sz="2400" dirty="0"/>
            </a:br>
            <a:endParaRPr lang="fr-FR" sz="2400" dirty="0"/>
          </a:p>
          <a:p>
            <a:r>
              <a:rPr lang="fr-FR" sz="2400" dirty="0"/>
              <a:t>Utilisation abusive  du terme dans le sens d'autonomie fonctionnelle ou "physique » </a:t>
            </a:r>
            <a:r>
              <a:rPr lang="fr-FR" sz="2400" dirty="0" err="1"/>
              <a:t>Considérée</a:t>
            </a:r>
            <a:r>
              <a:rPr lang="fr-FR" sz="2400" dirty="0"/>
              <a:t> alors comme l'absence de </a:t>
            </a:r>
            <a:r>
              <a:rPr lang="fr-FR" sz="2400" dirty="0" err="1"/>
              <a:t>dépendance</a:t>
            </a:r>
            <a:r>
              <a:rPr lang="fr-FR" sz="2400" dirty="0"/>
              <a:t> pour les </a:t>
            </a:r>
            <a:r>
              <a:rPr lang="fr-FR" sz="2400" dirty="0" err="1"/>
              <a:t>activités</a:t>
            </a:r>
            <a:r>
              <a:rPr lang="fr-FR" sz="2400" dirty="0"/>
              <a:t> de la vie courante </a:t>
            </a:r>
          </a:p>
          <a:p>
            <a:endParaRPr lang="fr-FR" sz="2400" dirty="0"/>
          </a:p>
        </p:txBody>
      </p:sp>
    </p:spTree>
    <p:extLst>
      <p:ext uri="{BB962C8B-B14F-4D97-AF65-F5344CB8AC3E}">
        <p14:creationId xmlns:p14="http://schemas.microsoft.com/office/powerpoint/2010/main" val="242124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D0288E3-9E1E-8743-8C41-12B17145FF69}"/>
              </a:ext>
            </a:extLst>
          </p:cNvPr>
          <p:cNvSpPr>
            <a:spLocks noGrp="1"/>
          </p:cNvSpPr>
          <p:nvPr>
            <p:ph type="title"/>
          </p:nvPr>
        </p:nvSpPr>
        <p:spPr>
          <a:xfrm>
            <a:off x="1156851" y="637762"/>
            <a:ext cx="9888496" cy="900131"/>
          </a:xfrm>
        </p:spPr>
        <p:txBody>
          <a:bodyPr anchor="t">
            <a:normAutofit/>
          </a:bodyPr>
          <a:lstStyle/>
          <a:p>
            <a:r>
              <a:rPr lang="fr-FR" sz="4000">
                <a:solidFill>
                  <a:schemeClr val="bg1"/>
                </a:solidFill>
              </a:rPr>
              <a:t>La dépendance</a:t>
            </a:r>
          </a:p>
        </p:txBody>
      </p:sp>
      <p:sp>
        <p:nvSpPr>
          <p:cNvPr id="24" name="Rectangle 23">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e la date 2">
            <a:extLst>
              <a:ext uri="{FF2B5EF4-FFF2-40B4-BE49-F238E27FC236}">
                <a16:creationId xmlns:a16="http://schemas.microsoft.com/office/drawing/2014/main" id="{D4CE6CDB-8F84-0F68-424A-4E5CFC0D674A}"/>
              </a:ext>
            </a:extLst>
          </p:cNvPr>
          <p:cNvSpPr>
            <a:spLocks noGrp="1"/>
          </p:cNvSpPr>
          <p:nvPr>
            <p:ph type="dt" sz="half" idx="10"/>
          </p:nvPr>
        </p:nvSpPr>
        <p:spPr>
          <a:xfrm rot="5400000">
            <a:off x="-331735" y="1294644"/>
            <a:ext cx="1627275" cy="313512"/>
          </a:xfrm>
        </p:spPr>
        <p:txBody>
          <a:bodyPr anchor="ctr">
            <a:normAutofit/>
          </a:bodyPr>
          <a:lstStyle/>
          <a:p>
            <a:pPr>
              <a:spcAft>
                <a:spcPts val="600"/>
              </a:spcAft>
            </a:pPr>
            <a:fld id="{7633C2D0-08AC-584D-A43D-60DB045AEE3D}" type="datetime1">
              <a:rPr lang="fr-FR" sz="900">
                <a:solidFill>
                  <a:schemeClr val="bg1"/>
                </a:solidFill>
              </a:rPr>
              <a:pPr>
                <a:spcAft>
                  <a:spcPts val="600"/>
                </a:spcAft>
              </a:pPr>
              <a:t>11/09/2024</a:t>
            </a:fld>
            <a:endParaRPr lang="fr-FR" sz="900">
              <a:solidFill>
                <a:schemeClr val="bg1"/>
              </a:solidFill>
            </a:endParaRPr>
          </a:p>
        </p:txBody>
      </p:sp>
      <p:sp>
        <p:nvSpPr>
          <p:cNvPr id="26" name="Rectangle 2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7067CD0C-011B-707C-05AB-28714D6F38D7}"/>
              </a:ext>
            </a:extLst>
          </p:cNvPr>
          <p:cNvSpPr>
            <a:spLocks noGrp="1"/>
          </p:cNvSpPr>
          <p:nvPr>
            <p:ph type="sldNum" sz="quarter" idx="12"/>
          </p:nvPr>
        </p:nvSpPr>
        <p:spPr>
          <a:xfrm>
            <a:off x="160867" y="3246439"/>
            <a:ext cx="672957" cy="343768"/>
          </a:xfrm>
        </p:spPr>
        <p:txBody>
          <a:bodyPr anchor="ctr">
            <a:normAutofit/>
          </a:bodyPr>
          <a:lstStyle/>
          <a:p>
            <a:pPr algn="ctr">
              <a:spcAft>
                <a:spcPts val="600"/>
              </a:spcAft>
            </a:pPr>
            <a:fld id="{E03CB924-7214-134C-A498-950A77DA123F}" type="slidenum">
              <a:rPr lang="fr-FR" sz="1400">
                <a:solidFill>
                  <a:schemeClr val="tx1"/>
                </a:solidFill>
              </a:rPr>
              <a:pPr algn="ctr">
                <a:spcAft>
                  <a:spcPts val="600"/>
                </a:spcAft>
              </a:pPr>
              <a:t>13</a:t>
            </a:fld>
            <a:endParaRPr lang="fr-FR" sz="1400">
              <a:solidFill>
                <a:schemeClr val="tx1"/>
              </a:solidFill>
            </a:endParaRPr>
          </a:p>
        </p:txBody>
      </p:sp>
      <p:sp>
        <p:nvSpPr>
          <p:cNvPr id="8" name="Espace réservé du contenu 7">
            <a:extLst>
              <a:ext uri="{FF2B5EF4-FFF2-40B4-BE49-F238E27FC236}">
                <a16:creationId xmlns:a16="http://schemas.microsoft.com/office/drawing/2014/main" id="{CA973786-332F-3D47-8558-53F2D6D11744}"/>
              </a:ext>
            </a:extLst>
          </p:cNvPr>
          <p:cNvSpPr>
            <a:spLocks noGrp="1"/>
          </p:cNvSpPr>
          <p:nvPr>
            <p:ph idx="1"/>
          </p:nvPr>
        </p:nvSpPr>
        <p:spPr>
          <a:xfrm>
            <a:off x="916184" y="2056476"/>
            <a:ext cx="10802573" cy="4755803"/>
          </a:xfrm>
        </p:spPr>
        <p:txBody>
          <a:bodyPr>
            <a:normAutofit fontScale="92500" lnSpcReduction="10000"/>
          </a:bodyPr>
          <a:lstStyle/>
          <a:p>
            <a:pPr marL="0" indent="0">
              <a:buNone/>
            </a:pPr>
            <a:r>
              <a:rPr lang="fr-FR" sz="1500" b="1" i="0" dirty="0">
                <a:effectLst/>
                <a:latin typeface="Poppins" pitchFamily="2" charset="77"/>
              </a:rPr>
              <a:t>Définition: </a:t>
            </a:r>
            <a:r>
              <a:rPr lang="fr-FR" sz="1500" b="1" i="0" dirty="0">
                <a:solidFill>
                  <a:srgbClr val="FF0000"/>
                </a:solidFill>
                <a:effectLst/>
                <a:latin typeface="Poppins" pitchFamily="2" charset="77"/>
              </a:rPr>
              <a:t>l’impossibilité pour une personne d'effectuer par elle-même certains actes de la vie courante, dans son environnement habituel.</a:t>
            </a:r>
            <a:endParaRPr lang="fr-FR" sz="1500" b="1" dirty="0">
              <a:solidFill>
                <a:srgbClr val="FF0000"/>
              </a:solidFill>
            </a:endParaRPr>
          </a:p>
          <a:p>
            <a:pPr marL="0" indent="0">
              <a:buNone/>
            </a:pPr>
            <a:r>
              <a:rPr lang="fr-FR" sz="1500" b="0" i="0" dirty="0">
                <a:effectLst/>
                <a:latin typeface="Poppins" pitchFamily="2" charset="77"/>
              </a:rPr>
              <a:t>Pour définir le degré de dépendance d’une personne, </a:t>
            </a:r>
            <a:r>
              <a:rPr lang="fr-FR" sz="1500" b="0" i="0" u="none" strike="noStrike" dirty="0">
                <a:effectLst/>
                <a:latin typeface="Poppins" pitchFamily="2" charset="77"/>
                <a:hlinkClick r:id="rId2"/>
              </a:rPr>
              <a:t>la grille AGGIR </a:t>
            </a:r>
            <a:r>
              <a:rPr lang="fr-FR" sz="1500" b="0" i="0" dirty="0">
                <a:effectLst/>
                <a:latin typeface="Poppins" pitchFamily="2" charset="77"/>
              </a:rPr>
              <a:t>(</a:t>
            </a:r>
            <a:r>
              <a:rPr lang="fr-FR" sz="1500" b="1" i="0" dirty="0">
                <a:effectLst/>
                <a:latin typeface="Poppins" pitchFamily="2" charset="77"/>
              </a:rPr>
              <a:t>Autonomie Gérontologique Groupe Iso-Ressources</a:t>
            </a:r>
            <a:r>
              <a:rPr lang="fr-FR" sz="1500" b="0" i="0" dirty="0">
                <a:effectLst/>
                <a:latin typeface="Poppins" pitchFamily="2" charset="77"/>
              </a:rPr>
              <a:t>) définit six niveaux de dépendance : de GIR 6 à GIR 1.</a:t>
            </a:r>
            <a:br>
              <a:rPr lang="fr-FR" sz="1500" b="0" i="0" dirty="0">
                <a:effectLst/>
                <a:latin typeface="Poppins" pitchFamily="2" charset="77"/>
              </a:rPr>
            </a:br>
            <a:endParaRPr lang="fr-FR" sz="1500" b="0" i="0" dirty="0">
              <a:effectLst/>
              <a:latin typeface="Poppins" pitchFamily="2" charset="77"/>
            </a:endParaRPr>
          </a:p>
          <a:p>
            <a:pPr marL="0" indent="0">
              <a:buNone/>
            </a:pPr>
            <a:r>
              <a:rPr lang="fr-FR" sz="1500" dirty="0">
                <a:latin typeface="Poppins" pitchFamily="2" charset="77"/>
              </a:rPr>
              <a:t>La grille AGGIR év</a:t>
            </a:r>
            <a:r>
              <a:rPr lang="fr-FR" sz="1500" b="0" i="0" dirty="0">
                <a:effectLst/>
                <a:latin typeface="Poppins" pitchFamily="2" charset="77"/>
              </a:rPr>
              <a:t>alue  10 variables   discriminantes pour la cotation : </a:t>
            </a:r>
          </a:p>
          <a:p>
            <a:pPr marL="457200" lvl="1" indent="0">
              <a:buNone/>
            </a:pPr>
            <a:r>
              <a:rPr lang="fr-FR" sz="1300" b="0" i="0" dirty="0">
                <a:effectLst/>
                <a:latin typeface="Poppins" pitchFamily="2" charset="77"/>
              </a:rPr>
              <a:t>Transferts</a:t>
            </a:r>
          </a:p>
          <a:p>
            <a:pPr marL="457200" lvl="1" indent="0">
              <a:buNone/>
            </a:pPr>
            <a:r>
              <a:rPr lang="fr-FR" sz="1300" dirty="0">
                <a:latin typeface="Poppins" pitchFamily="2" charset="77"/>
              </a:rPr>
              <a:t>Déplacements intérieurs	</a:t>
            </a:r>
          </a:p>
          <a:p>
            <a:pPr marL="457200" lvl="1" indent="0">
              <a:buNone/>
            </a:pPr>
            <a:r>
              <a:rPr lang="fr-FR" sz="1300" dirty="0">
                <a:latin typeface="Poppins" pitchFamily="2" charset="77"/>
              </a:rPr>
              <a:t> Déplacements </a:t>
            </a:r>
            <a:r>
              <a:rPr lang="fr-FR" sz="1300" dirty="0" err="1">
                <a:latin typeface="Poppins" pitchFamily="2" charset="77"/>
              </a:rPr>
              <a:t>exterieurs</a:t>
            </a:r>
            <a:r>
              <a:rPr lang="fr-FR" sz="1300" dirty="0">
                <a:latin typeface="Poppins" pitchFamily="2" charset="77"/>
              </a:rPr>
              <a:t> </a:t>
            </a:r>
          </a:p>
          <a:p>
            <a:pPr marL="457200" lvl="1" indent="0">
              <a:buNone/>
            </a:pPr>
            <a:r>
              <a:rPr lang="fr-FR" sz="1300" b="0" i="0" dirty="0">
                <a:effectLst/>
                <a:latin typeface="Poppins" pitchFamily="2" charset="77"/>
              </a:rPr>
              <a:t>Toilette (haut/bas)</a:t>
            </a:r>
          </a:p>
          <a:p>
            <a:pPr marL="457200" lvl="1" indent="0">
              <a:buNone/>
            </a:pPr>
            <a:r>
              <a:rPr lang="fr-FR" sz="1300" b="0" i="0" dirty="0">
                <a:effectLst/>
                <a:latin typeface="Poppins" pitchFamily="2" charset="77"/>
              </a:rPr>
              <a:t> Elimination (urinaire/fécale) </a:t>
            </a:r>
            <a:endParaRPr lang="fr-FR" sz="1300" dirty="0">
              <a:latin typeface="Poppins" pitchFamily="2" charset="77"/>
            </a:endParaRPr>
          </a:p>
          <a:p>
            <a:pPr marL="457200" lvl="1" indent="0">
              <a:buNone/>
            </a:pPr>
            <a:r>
              <a:rPr lang="fr-FR" sz="1300" dirty="0">
                <a:latin typeface="Poppins" pitchFamily="2" charset="77"/>
              </a:rPr>
              <a:t>Habillage (haut/milieu/bas)</a:t>
            </a:r>
            <a:br>
              <a:rPr lang="fr-FR" sz="1300" dirty="0">
                <a:latin typeface="Poppins" pitchFamily="2" charset="77"/>
              </a:rPr>
            </a:br>
            <a:r>
              <a:rPr lang="fr-FR" sz="1300" dirty="0">
                <a:latin typeface="Poppins" pitchFamily="2" charset="77"/>
              </a:rPr>
              <a:t>Alimentation </a:t>
            </a:r>
          </a:p>
          <a:p>
            <a:pPr marL="457200" lvl="1" indent="0">
              <a:buNone/>
            </a:pPr>
            <a:r>
              <a:rPr lang="fr-FR" sz="1300" dirty="0">
                <a:latin typeface="Poppins" pitchFamily="2" charset="77"/>
              </a:rPr>
              <a:t>Alerter</a:t>
            </a:r>
          </a:p>
          <a:p>
            <a:pPr marL="457200" lvl="1" indent="0">
              <a:buNone/>
            </a:pPr>
            <a:r>
              <a:rPr lang="fr-FR" sz="1300" dirty="0">
                <a:latin typeface="Poppins" pitchFamily="2" charset="77"/>
              </a:rPr>
              <a:t> Orientation (temps/espace)</a:t>
            </a:r>
          </a:p>
          <a:p>
            <a:pPr marL="457200" lvl="1" indent="0">
              <a:buNone/>
            </a:pPr>
            <a:r>
              <a:rPr lang="fr-FR" sz="1300" dirty="0">
                <a:latin typeface="Poppins" pitchFamily="2" charset="77"/>
              </a:rPr>
              <a:t>Cohérence(communication/comportement) </a:t>
            </a:r>
          </a:p>
          <a:p>
            <a:pPr marL="457200" lvl="1" indent="0">
              <a:buNone/>
            </a:pPr>
            <a:r>
              <a:rPr lang="fr-FR" sz="1300" dirty="0">
                <a:latin typeface="Poppins" pitchFamily="2" charset="77"/>
              </a:rPr>
              <a:t>+ 7 variables illustratives : 	gestion, 	cuisine, ménage, transports, achats, suivi du traitement , temps libre </a:t>
            </a:r>
          </a:p>
          <a:p>
            <a:pPr marL="0" indent="0">
              <a:buNone/>
            </a:pPr>
            <a:endParaRPr lang="fr-FR" sz="1500" dirty="0">
              <a:latin typeface="Poppins" pitchFamily="2" charset="77"/>
            </a:endParaRPr>
          </a:p>
          <a:p>
            <a:pPr marL="0" indent="0">
              <a:buNone/>
            </a:pPr>
            <a:r>
              <a:rPr lang="fr-FR" sz="1500" dirty="0">
                <a:latin typeface="Poppins" pitchFamily="2" charset="77"/>
              </a:rPr>
              <a:t>&gt;&gt; classification  de chaque variable en A/B/C </a:t>
            </a:r>
          </a:p>
          <a:p>
            <a:pPr marL="0" indent="0">
              <a:buNone/>
            </a:pPr>
            <a:r>
              <a:rPr lang="fr-FR" sz="1500" dirty="0">
                <a:latin typeface="Poppins" pitchFamily="2" charset="77"/>
              </a:rPr>
              <a:t>A= fait seul  C= ne fait pas du tout   B= ne fait pas spontanément/totalement/correctement/habituellement		</a:t>
            </a:r>
            <a:endParaRPr lang="fr-FR" sz="1500" b="0" i="0" dirty="0">
              <a:effectLst/>
              <a:latin typeface="Poppins" pitchFamily="2" charset="77"/>
            </a:endParaRPr>
          </a:p>
        </p:txBody>
      </p:sp>
    </p:spTree>
    <p:extLst>
      <p:ext uri="{BB962C8B-B14F-4D97-AF65-F5344CB8AC3E}">
        <p14:creationId xmlns:p14="http://schemas.microsoft.com/office/powerpoint/2010/main" val="417105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AAFA80-1184-D340-A953-39BB5B2B69D3}"/>
              </a:ext>
            </a:extLst>
          </p:cNvPr>
          <p:cNvSpPr>
            <a:spLocks noGrp="1"/>
          </p:cNvSpPr>
          <p:nvPr>
            <p:ph type="title"/>
          </p:nvPr>
        </p:nvSpPr>
        <p:spPr/>
        <p:txBody>
          <a:bodyPr/>
          <a:lstStyle/>
          <a:p>
            <a:r>
              <a:rPr lang="fr-FR" dirty="0"/>
              <a:t> </a:t>
            </a:r>
          </a:p>
        </p:txBody>
      </p:sp>
      <p:sp>
        <p:nvSpPr>
          <p:cNvPr id="3" name="Espace réservé du contenu 2">
            <a:extLst>
              <a:ext uri="{FF2B5EF4-FFF2-40B4-BE49-F238E27FC236}">
                <a16:creationId xmlns:a16="http://schemas.microsoft.com/office/drawing/2014/main" id="{37F5B9EA-07A4-674D-B84A-C85750436515}"/>
              </a:ext>
            </a:extLst>
          </p:cNvPr>
          <p:cNvSpPr>
            <a:spLocks noGrp="1"/>
          </p:cNvSpPr>
          <p:nvPr>
            <p:ph idx="1"/>
          </p:nvPr>
        </p:nvSpPr>
        <p:spPr>
          <a:xfrm>
            <a:off x="200025" y="926433"/>
            <a:ext cx="11819522" cy="5795042"/>
          </a:xfrm>
        </p:spPr>
        <p:txBody>
          <a:bodyPr>
            <a:normAutofit fontScale="92500" lnSpcReduction="20000"/>
          </a:bodyPr>
          <a:lstStyle/>
          <a:p>
            <a:pPr marL="0" indent="0">
              <a:buNone/>
            </a:pPr>
            <a:endParaRPr lang="fr-FR" sz="1600" dirty="0"/>
          </a:p>
          <a:p>
            <a:pPr marL="0" indent="0">
              <a:buNone/>
            </a:pPr>
            <a:r>
              <a:rPr lang="fr-FR" sz="1600" b="1" dirty="0"/>
              <a:t> </a:t>
            </a:r>
            <a:r>
              <a:rPr lang="fr-FR" sz="1700" b="1" dirty="0"/>
              <a:t>GIR 1 =  </a:t>
            </a:r>
            <a:r>
              <a:rPr lang="fr-FR" sz="1700" dirty="0"/>
              <a:t>personnes âgées confinées au lit, dont les fonctions mentales sont gravement altérées et qui nécessitent une présence indispensable et continue d’intervenants</a:t>
            </a:r>
            <a:br>
              <a:rPr lang="fr-FR" sz="1700" dirty="0"/>
            </a:br>
            <a:endParaRPr lang="fr-FR" sz="1700" dirty="0"/>
          </a:p>
          <a:p>
            <a:pPr marL="0" indent="0">
              <a:buNone/>
            </a:pPr>
            <a:r>
              <a:rPr lang="fr-FR" sz="1700" b="1" dirty="0"/>
              <a:t>GIR 2  </a:t>
            </a:r>
            <a:r>
              <a:rPr lang="fr-FR" sz="1700" dirty="0"/>
              <a:t> 2 catégories majeures :</a:t>
            </a:r>
          </a:p>
          <a:p>
            <a:pPr lvl="1">
              <a:buFont typeface="Courier New" panose="02070309020205020404" pitchFamily="49" charset="0"/>
              <a:buChar char="o"/>
            </a:pPr>
            <a:r>
              <a:rPr lang="fr-FR" sz="1700" dirty="0"/>
              <a:t>celles qui sont confinées au lit ou au fauteuil, dont les fonctions mentales ne sont pas totalement altérées et qui nécessitent une prise en charge pour la plupart des activités de la vie courante,</a:t>
            </a:r>
          </a:p>
          <a:p>
            <a:pPr lvl="1">
              <a:buFont typeface="Courier New" panose="02070309020205020404" pitchFamily="49" charset="0"/>
              <a:buChar char="o"/>
            </a:pPr>
            <a:r>
              <a:rPr lang="fr-FR" sz="1700" dirty="0"/>
              <a:t>celles dont les fonctions mentales sont altérées, mais qui ont conservé leurs capacités à se déplacer.( déments </a:t>
            </a:r>
            <a:r>
              <a:rPr lang="fr-FR" sz="1700" dirty="0" err="1"/>
              <a:t>déambulants</a:t>
            </a:r>
            <a:r>
              <a:rPr lang="fr-FR" sz="1700" dirty="0"/>
              <a:t>) </a:t>
            </a:r>
            <a:br>
              <a:rPr lang="fr-FR" sz="1500" dirty="0"/>
            </a:br>
            <a:endParaRPr lang="fr-FR" sz="1500" dirty="0"/>
          </a:p>
          <a:p>
            <a:pPr marL="0" indent="0">
              <a:buNone/>
            </a:pPr>
            <a:r>
              <a:rPr lang="fr-FR" sz="1700" b="1" dirty="0"/>
              <a:t>GIR 3 </a:t>
            </a:r>
            <a:r>
              <a:rPr lang="fr-FR" sz="1700" dirty="0"/>
              <a:t>correspond, pour l’essentiel, aux personnes âgées ayant conservé tout ou partie de leur autonomie mentale, partiellement leur autonomie locomotrice, mais qui nécessitent quotidiennement et plusieurs fois par jour des aides pour leur autonomie corporelle.</a:t>
            </a:r>
            <a:br>
              <a:rPr lang="fr-FR" sz="1700" dirty="0"/>
            </a:br>
            <a:endParaRPr lang="fr-FR" sz="1700" dirty="0"/>
          </a:p>
          <a:p>
            <a:pPr marL="0" indent="0">
              <a:buNone/>
            </a:pPr>
            <a:r>
              <a:rPr lang="fr-FR" sz="1700" b="1" dirty="0"/>
              <a:t>GIR 4  2 </a:t>
            </a:r>
            <a:r>
              <a:rPr lang="fr-FR" sz="1700" dirty="0"/>
              <a:t>catégories :</a:t>
            </a:r>
          </a:p>
          <a:p>
            <a:pPr lvl="1">
              <a:buFont typeface="Courier New" panose="02070309020205020404" pitchFamily="49" charset="0"/>
              <a:buChar char="o"/>
            </a:pPr>
            <a:r>
              <a:rPr lang="fr-FR" sz="1500" dirty="0"/>
              <a:t>celles n’assumant pas seules leurs transferts mais qui, une fois levées, peuvent se déplacer à l’intérieur du logement. Elles doivent parfois être aidées pour la toilette et l’habillage. Une grande majorité d’entre elles s’alimentent seules.</a:t>
            </a:r>
          </a:p>
          <a:p>
            <a:pPr lvl="1">
              <a:buFont typeface="Courier New" panose="02070309020205020404" pitchFamily="49" charset="0"/>
              <a:buChar char="o"/>
            </a:pPr>
            <a:r>
              <a:rPr lang="fr-FR" sz="1500" dirty="0"/>
              <a:t>celles n’ayant pas de problèmes locomoteurs, mais devant être aidées pour les activités corporelles et pour les repas.</a:t>
            </a:r>
            <a:br>
              <a:rPr lang="fr-FR" sz="1100" dirty="0"/>
            </a:br>
            <a:endParaRPr lang="fr-FR" sz="1100" dirty="0"/>
          </a:p>
          <a:p>
            <a:pPr marL="0" indent="0">
              <a:buNone/>
            </a:pPr>
            <a:r>
              <a:rPr lang="fr-FR" sz="1700" b="1" dirty="0"/>
              <a:t>GIR 5 </a:t>
            </a:r>
            <a:r>
              <a:rPr lang="fr-FR" sz="1700" dirty="0"/>
              <a:t>comprend des personnes assurant seules leurs déplacements à l’intérieur de leur logement, s’alimentant et s’habillant seules. Elles peuvent avoir besoin d’une aide ponctuelle pour la toilette et les activités domestiques (préparation des repas, ménage…) </a:t>
            </a:r>
            <a:br>
              <a:rPr lang="fr-FR" sz="1700" dirty="0"/>
            </a:br>
            <a:br>
              <a:rPr lang="fr-FR" sz="1700" dirty="0"/>
            </a:br>
            <a:r>
              <a:rPr lang="fr-FR" sz="1700" b="1" dirty="0"/>
              <a:t>GIR 6  </a:t>
            </a:r>
            <a:r>
              <a:rPr lang="fr-FR" sz="1700" dirty="0"/>
              <a:t>se compose des personnes indépendantes pour tous les actes discriminants de la vie courante. Elles peuvent avoir besoin d’une aide ponctuelle pour les activités domestiques</a:t>
            </a:r>
            <a:endParaRPr lang="fr-FR" sz="1700" b="1" dirty="0"/>
          </a:p>
          <a:p>
            <a:pPr marL="0" indent="0">
              <a:buNone/>
            </a:pPr>
            <a:endParaRPr lang="fr-FR" sz="1700" b="1" dirty="0"/>
          </a:p>
          <a:p>
            <a:pPr marL="0" indent="0">
              <a:buNone/>
            </a:pPr>
            <a:r>
              <a:rPr lang="fr-FR" sz="1700" b="1" dirty="0"/>
              <a:t>Les personnes en GIR 1, 2, 3, 4 sont éligibles à </a:t>
            </a:r>
            <a:r>
              <a:rPr lang="fr-FR" sz="1700" b="1" dirty="0">
                <a:hlinkClick r:id="rId2"/>
              </a:rPr>
              <a:t>l’APA à domicile</a:t>
            </a:r>
            <a:r>
              <a:rPr lang="fr-FR" sz="1700" b="1" dirty="0"/>
              <a:t> ou à </a:t>
            </a:r>
            <a:r>
              <a:rPr lang="fr-FR" sz="1700" b="1" dirty="0">
                <a:hlinkClick r:id="rId3"/>
              </a:rPr>
              <a:t>l’APA en établissement</a:t>
            </a:r>
            <a:r>
              <a:rPr lang="fr-FR" sz="1700" b="1" dirty="0"/>
              <a:t>.</a:t>
            </a:r>
            <a:br>
              <a:rPr lang="fr-FR" sz="1700" b="1" dirty="0"/>
            </a:br>
            <a:r>
              <a:rPr lang="fr-FR" sz="1700" b="1" dirty="0"/>
              <a:t>Les personnes en GIR 5 et 6 ne sont pas éligibles à l’APA. Elles peuvent solliciter une </a:t>
            </a:r>
            <a:r>
              <a:rPr lang="fr-FR" sz="1700" b="1" dirty="0">
                <a:hlinkClick r:id="rId4"/>
              </a:rPr>
              <a:t>aide-ménagère</a:t>
            </a:r>
            <a:r>
              <a:rPr lang="fr-FR" sz="1700" b="1" dirty="0"/>
              <a:t> ou  </a:t>
            </a:r>
            <a:r>
              <a:rPr lang="fr-FR" sz="1700" b="1" dirty="0">
                <a:hlinkClick r:id="rId5"/>
              </a:rPr>
              <a:t>une aide de leur caisse de retraite</a:t>
            </a:r>
            <a:r>
              <a:rPr lang="fr-FR" sz="1700" b="1" dirty="0"/>
              <a:t>.</a:t>
            </a:r>
          </a:p>
        </p:txBody>
      </p:sp>
      <p:sp>
        <p:nvSpPr>
          <p:cNvPr id="4" name="Espace réservé de la date 3">
            <a:extLst>
              <a:ext uri="{FF2B5EF4-FFF2-40B4-BE49-F238E27FC236}">
                <a16:creationId xmlns:a16="http://schemas.microsoft.com/office/drawing/2014/main" id="{6D04EE6F-CCC4-8396-CEDF-67C21907101D}"/>
              </a:ext>
            </a:extLst>
          </p:cNvPr>
          <p:cNvSpPr>
            <a:spLocks noGrp="1"/>
          </p:cNvSpPr>
          <p:nvPr>
            <p:ph type="dt" sz="half" idx="10"/>
          </p:nvPr>
        </p:nvSpPr>
        <p:spPr/>
        <p:txBody>
          <a:bodyPr/>
          <a:lstStyle/>
          <a:p>
            <a:fld id="{338B2673-5C1A-4047-A08C-17B0D1003215}" type="datetime1">
              <a:rPr lang="fr-FR" smtClean="0"/>
              <a:t>11/09/2024</a:t>
            </a:fld>
            <a:endParaRPr lang="fr-FR"/>
          </a:p>
        </p:txBody>
      </p:sp>
      <p:sp>
        <p:nvSpPr>
          <p:cNvPr id="5" name="Espace réservé du numéro de diapositive 4">
            <a:extLst>
              <a:ext uri="{FF2B5EF4-FFF2-40B4-BE49-F238E27FC236}">
                <a16:creationId xmlns:a16="http://schemas.microsoft.com/office/drawing/2014/main" id="{2DDF4680-FC21-582F-83BD-53FAB266B656}"/>
              </a:ext>
            </a:extLst>
          </p:cNvPr>
          <p:cNvSpPr>
            <a:spLocks noGrp="1"/>
          </p:cNvSpPr>
          <p:nvPr>
            <p:ph type="sldNum" sz="quarter" idx="12"/>
          </p:nvPr>
        </p:nvSpPr>
        <p:spPr/>
        <p:txBody>
          <a:bodyPr/>
          <a:lstStyle/>
          <a:p>
            <a:fld id="{E03CB924-7214-134C-A498-950A77DA123F}" type="slidenum">
              <a:rPr lang="fr-FR" smtClean="0"/>
              <a:t>14</a:t>
            </a:fld>
            <a:endParaRPr lang="fr-FR"/>
          </a:p>
        </p:txBody>
      </p:sp>
      <p:sp>
        <p:nvSpPr>
          <p:cNvPr id="6" name="ZoneTexte 5">
            <a:extLst>
              <a:ext uri="{FF2B5EF4-FFF2-40B4-BE49-F238E27FC236}">
                <a16:creationId xmlns:a16="http://schemas.microsoft.com/office/drawing/2014/main" id="{4010B0F1-853B-3B59-4917-3B98F619219A}"/>
              </a:ext>
            </a:extLst>
          </p:cNvPr>
          <p:cNvSpPr txBox="1"/>
          <p:nvPr/>
        </p:nvSpPr>
        <p:spPr>
          <a:xfrm>
            <a:off x="1525755" y="371458"/>
            <a:ext cx="8629650" cy="646331"/>
          </a:xfrm>
          <a:prstGeom prst="rect">
            <a:avLst/>
          </a:prstGeom>
          <a:noFill/>
        </p:spPr>
        <p:txBody>
          <a:bodyPr wrap="square" rtlCol="0">
            <a:spAutoFit/>
          </a:bodyPr>
          <a:lstStyle/>
          <a:p>
            <a:pPr algn="ctr"/>
            <a:r>
              <a:rPr lang="fr-FR" sz="3600" dirty="0"/>
              <a:t>COTATION GIR </a:t>
            </a:r>
          </a:p>
        </p:txBody>
      </p:sp>
    </p:spTree>
    <p:extLst>
      <p:ext uri="{BB962C8B-B14F-4D97-AF65-F5344CB8AC3E}">
        <p14:creationId xmlns:p14="http://schemas.microsoft.com/office/powerpoint/2010/main" val="355780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a:extLst>
              <a:ext uri="{FF2B5EF4-FFF2-40B4-BE49-F238E27FC236}">
                <a16:creationId xmlns:a16="http://schemas.microsoft.com/office/drawing/2014/main" id="{BCF7A5D3-DD93-CB19-0B07-975EF7101BDF}"/>
              </a:ext>
            </a:extLst>
          </p:cNvPr>
          <p:cNvPicPr>
            <a:picLocks noGrp="1" noChangeAspect="1"/>
          </p:cNvPicPr>
          <p:nvPr>
            <p:ph idx="1"/>
          </p:nvPr>
        </p:nvPicPr>
        <p:blipFill rotWithShape="1">
          <a:blip r:embed="rId2"/>
          <a:srcRect t="2692" b="6223"/>
          <a:stretch/>
        </p:blipFill>
        <p:spPr>
          <a:xfrm>
            <a:off x="838199" y="735153"/>
            <a:ext cx="10515602" cy="5387693"/>
          </a:xfrm>
          <a:prstGeom prst="rect">
            <a:avLst/>
          </a:prstGeom>
        </p:spPr>
      </p:pic>
      <p:sp>
        <p:nvSpPr>
          <p:cNvPr id="2" name="Espace réservé de la date 1">
            <a:extLst>
              <a:ext uri="{FF2B5EF4-FFF2-40B4-BE49-F238E27FC236}">
                <a16:creationId xmlns:a16="http://schemas.microsoft.com/office/drawing/2014/main" id="{1E674FAA-8910-95C2-3170-9A4F08AD71AE}"/>
              </a:ext>
            </a:extLst>
          </p:cNvPr>
          <p:cNvSpPr>
            <a:spLocks noGrp="1"/>
          </p:cNvSpPr>
          <p:nvPr>
            <p:ph type="dt" sz="half" idx="10"/>
          </p:nvPr>
        </p:nvSpPr>
        <p:spPr/>
        <p:txBody>
          <a:bodyPr/>
          <a:lstStyle/>
          <a:p>
            <a:fld id="{6EC69877-9E9B-4140-90BE-3CE7485C9FEF}" type="datetime1">
              <a:rPr lang="fr-FR" smtClean="0"/>
              <a:t>11/09/2024</a:t>
            </a:fld>
            <a:endParaRPr lang="fr-FR"/>
          </a:p>
        </p:txBody>
      </p:sp>
      <p:sp>
        <p:nvSpPr>
          <p:cNvPr id="3" name="Espace réservé du numéro de diapositive 2">
            <a:extLst>
              <a:ext uri="{FF2B5EF4-FFF2-40B4-BE49-F238E27FC236}">
                <a16:creationId xmlns:a16="http://schemas.microsoft.com/office/drawing/2014/main" id="{0F8278C4-3C6D-A6A7-561B-A1784781CF15}"/>
              </a:ext>
            </a:extLst>
          </p:cNvPr>
          <p:cNvSpPr>
            <a:spLocks noGrp="1"/>
          </p:cNvSpPr>
          <p:nvPr>
            <p:ph type="sldNum" sz="quarter" idx="12"/>
          </p:nvPr>
        </p:nvSpPr>
        <p:spPr/>
        <p:txBody>
          <a:bodyPr/>
          <a:lstStyle/>
          <a:p>
            <a:fld id="{E03CB924-7214-134C-A498-950A77DA123F}" type="slidenum">
              <a:rPr lang="fr-FR" smtClean="0"/>
              <a:t>15</a:t>
            </a:fld>
            <a:endParaRPr lang="fr-FR"/>
          </a:p>
        </p:txBody>
      </p:sp>
    </p:spTree>
    <p:extLst>
      <p:ext uri="{BB962C8B-B14F-4D97-AF65-F5344CB8AC3E}">
        <p14:creationId xmlns:p14="http://schemas.microsoft.com/office/powerpoint/2010/main" val="85060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5AD2AFD-38FC-BE40-8527-4E17A306A78D}"/>
              </a:ext>
            </a:extLst>
          </p:cNvPr>
          <p:cNvSpPr>
            <a:spLocks noGrp="1"/>
          </p:cNvSpPr>
          <p:nvPr>
            <p:ph type="title"/>
          </p:nvPr>
        </p:nvSpPr>
        <p:spPr>
          <a:xfrm>
            <a:off x="586478" y="1683756"/>
            <a:ext cx="3115265" cy="2396359"/>
          </a:xfrm>
        </p:spPr>
        <p:txBody>
          <a:bodyPr anchor="b">
            <a:normAutofit/>
          </a:bodyPr>
          <a:lstStyle/>
          <a:p>
            <a:pPr algn="r"/>
            <a:r>
              <a:rPr lang="fr-FR" sz="4000">
                <a:solidFill>
                  <a:srgbClr val="FFFFFF"/>
                </a:solidFill>
              </a:rPr>
              <a:t>Politiques publiques en gérontologie </a:t>
            </a:r>
            <a:br>
              <a:rPr lang="fr-FR" sz="4000">
                <a:solidFill>
                  <a:srgbClr val="FFFFFF"/>
                </a:solidFill>
              </a:rPr>
            </a:br>
            <a:endParaRPr lang="fr-FR" sz="4000">
              <a:solidFill>
                <a:srgbClr val="FFFFFF"/>
              </a:solidFill>
            </a:endParaRPr>
          </a:p>
        </p:txBody>
      </p:sp>
      <p:graphicFrame>
        <p:nvGraphicFramePr>
          <p:cNvPr id="5" name="Espace réservé du contenu 2">
            <a:extLst>
              <a:ext uri="{FF2B5EF4-FFF2-40B4-BE49-F238E27FC236}">
                <a16:creationId xmlns:a16="http://schemas.microsoft.com/office/drawing/2014/main" id="{D44F8F3C-5C1C-416A-A510-4106B2B7BD21}"/>
              </a:ext>
            </a:extLst>
          </p:cNvPr>
          <p:cNvGraphicFramePr>
            <a:graphicFrameLocks noGrp="1"/>
          </p:cNvGraphicFramePr>
          <p:nvPr>
            <p:ph idx="1"/>
            <p:extLst>
              <p:ext uri="{D42A27DB-BD31-4B8C-83A1-F6EECF244321}">
                <p14:modId xmlns:p14="http://schemas.microsoft.com/office/powerpoint/2010/main" val="266625245"/>
              </p:ext>
            </p:extLst>
          </p:nvPr>
        </p:nvGraphicFramePr>
        <p:xfrm>
          <a:off x="4300253" y="10139"/>
          <a:ext cx="7659136" cy="2747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e la date 2">
            <a:extLst>
              <a:ext uri="{FF2B5EF4-FFF2-40B4-BE49-F238E27FC236}">
                <a16:creationId xmlns:a16="http://schemas.microsoft.com/office/drawing/2014/main" id="{4C1DD15E-9D45-200B-572B-0E928D27ED08}"/>
              </a:ext>
            </a:extLst>
          </p:cNvPr>
          <p:cNvSpPr>
            <a:spLocks noGrp="1"/>
          </p:cNvSpPr>
          <p:nvPr>
            <p:ph type="dt" sz="half" idx="10"/>
          </p:nvPr>
        </p:nvSpPr>
        <p:spPr/>
        <p:txBody>
          <a:bodyPr/>
          <a:lstStyle/>
          <a:p>
            <a:fld id="{BC86F743-9DC4-5A4D-B05A-CE1783E3FEAB}" type="datetime1">
              <a:rPr lang="fr-FR" smtClean="0"/>
              <a:t>11/09/2024</a:t>
            </a:fld>
            <a:endParaRPr lang="fr-FR"/>
          </a:p>
        </p:txBody>
      </p:sp>
      <p:sp>
        <p:nvSpPr>
          <p:cNvPr id="4" name="Espace réservé du numéro de diapositive 3">
            <a:extLst>
              <a:ext uri="{FF2B5EF4-FFF2-40B4-BE49-F238E27FC236}">
                <a16:creationId xmlns:a16="http://schemas.microsoft.com/office/drawing/2014/main" id="{2A48BFE7-677C-2C30-F89A-1D64C0F883E0}"/>
              </a:ext>
            </a:extLst>
          </p:cNvPr>
          <p:cNvSpPr>
            <a:spLocks noGrp="1"/>
          </p:cNvSpPr>
          <p:nvPr>
            <p:ph type="sldNum" sz="quarter" idx="12"/>
          </p:nvPr>
        </p:nvSpPr>
        <p:spPr/>
        <p:txBody>
          <a:bodyPr/>
          <a:lstStyle/>
          <a:p>
            <a:fld id="{E03CB924-7214-134C-A498-950A77DA123F}" type="slidenum">
              <a:rPr lang="fr-FR" smtClean="0"/>
              <a:t>16</a:t>
            </a:fld>
            <a:endParaRPr lang="fr-FR"/>
          </a:p>
        </p:txBody>
      </p:sp>
      <p:sp>
        <p:nvSpPr>
          <p:cNvPr id="7" name="ZoneTexte 6">
            <a:extLst>
              <a:ext uri="{FF2B5EF4-FFF2-40B4-BE49-F238E27FC236}">
                <a16:creationId xmlns:a16="http://schemas.microsoft.com/office/drawing/2014/main" id="{AF19DE19-5977-E8C5-15A4-DBAE0674D357}"/>
              </a:ext>
            </a:extLst>
          </p:cNvPr>
          <p:cNvSpPr txBox="1"/>
          <p:nvPr/>
        </p:nvSpPr>
        <p:spPr>
          <a:xfrm>
            <a:off x="4252410" y="3059197"/>
            <a:ext cx="7803515" cy="3447098"/>
          </a:xfrm>
          <a:prstGeom prst="rect">
            <a:avLst/>
          </a:prstGeom>
          <a:noFill/>
        </p:spPr>
        <p:txBody>
          <a:bodyPr wrap="square" rtlCol="0">
            <a:spAutoFit/>
          </a:bodyPr>
          <a:lstStyle/>
          <a:p>
            <a:r>
              <a:rPr lang="fr-FR" sz="2000" dirty="0"/>
              <a:t>Mise en place en 2002, l’ APA  est destinée aux personnes âgées de 60 ans ou plus en perte d’autonomie. Elle représente les neuf dixièmes de l’ensemble des mesures d’aide sociale des départements en faveur des personnes âgées.</a:t>
            </a:r>
            <a:endParaRPr lang="fr-FR" sz="2000" b="1" dirty="0"/>
          </a:p>
          <a:p>
            <a:r>
              <a:rPr lang="fr-FR" sz="2000" b="1" dirty="0"/>
              <a:t>Une prestation universelle: </a:t>
            </a:r>
            <a:r>
              <a:rPr lang="fr-FR" sz="2000" dirty="0"/>
              <a:t>non soumise à conditions de ressources </a:t>
            </a:r>
          </a:p>
          <a:p>
            <a:r>
              <a:rPr lang="fr-FR" sz="2000" b="1" dirty="0"/>
              <a:t>Une prestation </a:t>
            </a:r>
            <a:r>
              <a:rPr lang="fr-FR" sz="2000" b="1" dirty="0" err="1"/>
              <a:t>personnalisée</a:t>
            </a:r>
            <a:r>
              <a:rPr lang="fr-FR" sz="2000" b="1" dirty="0"/>
              <a:t>: </a:t>
            </a:r>
            <a:r>
              <a:rPr lang="fr-FR" sz="2000" dirty="0" err="1"/>
              <a:t>adaptée</a:t>
            </a:r>
            <a:r>
              <a:rPr lang="fr-FR" sz="2000" dirty="0"/>
              <a:t> aux besoins </a:t>
            </a:r>
            <a:r>
              <a:rPr lang="fr-FR" sz="2000" dirty="0" err="1"/>
              <a:t>réels</a:t>
            </a:r>
            <a:r>
              <a:rPr lang="fr-FR" sz="2000" dirty="0"/>
              <a:t> du </a:t>
            </a:r>
            <a:r>
              <a:rPr lang="fr-FR" sz="2000" dirty="0" err="1"/>
              <a:t>bénéficiaire</a:t>
            </a:r>
            <a:r>
              <a:rPr lang="fr-FR" sz="2000" dirty="0"/>
              <a:t> </a:t>
            </a:r>
          </a:p>
          <a:p>
            <a:r>
              <a:rPr lang="fr-FR" sz="2000" b="1" dirty="0"/>
              <a:t>Une prestation </a:t>
            </a:r>
            <a:r>
              <a:rPr lang="fr-FR" sz="2000" b="1" dirty="0" err="1"/>
              <a:t>égalitaire</a:t>
            </a:r>
            <a:r>
              <a:rPr lang="fr-FR" sz="2000" b="1" dirty="0"/>
              <a:t>: </a:t>
            </a:r>
            <a:r>
              <a:rPr lang="fr-FR" sz="2000" dirty="0" err="1"/>
              <a:t>barème</a:t>
            </a:r>
            <a:r>
              <a:rPr lang="fr-FR" sz="2000" dirty="0"/>
              <a:t> identique sur l’ensemble du territoire </a:t>
            </a:r>
          </a:p>
          <a:p>
            <a:r>
              <a:rPr lang="fr-FR" sz="2000" b="1" dirty="0"/>
              <a:t>Une prestation objective: é</a:t>
            </a:r>
            <a:r>
              <a:rPr lang="fr-FR" sz="2000" dirty="0"/>
              <a:t>valuation par une </a:t>
            </a:r>
            <a:r>
              <a:rPr lang="fr-FR" sz="2000" dirty="0" err="1"/>
              <a:t>équipe</a:t>
            </a:r>
            <a:r>
              <a:rPr lang="fr-FR" sz="2000" dirty="0"/>
              <a:t> pluridisciplinaire </a:t>
            </a:r>
          </a:p>
          <a:p>
            <a:r>
              <a:rPr lang="fr-FR" sz="2000" dirty="0"/>
              <a:t>Constitution d’un Dossier médical + administratif + Grille AGGIR </a:t>
            </a:r>
          </a:p>
          <a:p>
            <a:endParaRPr lang="fr-FR" sz="2000" dirty="0"/>
          </a:p>
          <a:p>
            <a:endParaRPr lang="fr-FR" dirty="0"/>
          </a:p>
        </p:txBody>
      </p:sp>
    </p:spTree>
    <p:extLst>
      <p:ext uri="{BB962C8B-B14F-4D97-AF65-F5344CB8AC3E}">
        <p14:creationId xmlns:p14="http://schemas.microsoft.com/office/powerpoint/2010/main" val="359495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886F06A-C9AF-AEA2-3FDA-9BC0D9EE6A2F}"/>
              </a:ext>
            </a:extLst>
          </p:cNvPr>
          <p:cNvSpPr>
            <a:spLocks noGrp="1"/>
          </p:cNvSpPr>
          <p:nvPr>
            <p:ph type="title"/>
          </p:nvPr>
        </p:nvSpPr>
        <p:spPr>
          <a:xfrm>
            <a:off x="1136397" y="502021"/>
            <a:ext cx="9688296" cy="1642969"/>
          </a:xfrm>
        </p:spPr>
        <p:txBody>
          <a:bodyPr anchor="b">
            <a:normAutofit/>
          </a:bodyPr>
          <a:lstStyle/>
          <a:p>
            <a:r>
              <a:rPr lang="fr-FR" sz="4000"/>
              <a:t>EHPAD </a:t>
            </a:r>
          </a:p>
        </p:txBody>
      </p:sp>
      <p:sp>
        <p:nvSpPr>
          <p:cNvPr id="3" name="Espace réservé du contenu 2">
            <a:extLst>
              <a:ext uri="{FF2B5EF4-FFF2-40B4-BE49-F238E27FC236}">
                <a16:creationId xmlns:a16="http://schemas.microsoft.com/office/drawing/2014/main" id="{8E81634C-26E8-CB01-BAF6-2DB271A18581}"/>
              </a:ext>
            </a:extLst>
          </p:cNvPr>
          <p:cNvSpPr>
            <a:spLocks noGrp="1"/>
          </p:cNvSpPr>
          <p:nvPr>
            <p:ph idx="1"/>
          </p:nvPr>
        </p:nvSpPr>
        <p:spPr>
          <a:xfrm>
            <a:off x="1136396" y="2418409"/>
            <a:ext cx="10293603" cy="3669570"/>
          </a:xfrm>
        </p:spPr>
        <p:txBody>
          <a:bodyPr anchor="t">
            <a:normAutofit lnSpcReduction="10000"/>
          </a:bodyPr>
          <a:lstStyle/>
          <a:p>
            <a:r>
              <a:rPr lang="fr-FR" sz="2000" dirty="0"/>
              <a:t>Motifs d’entrée en institution</a:t>
            </a:r>
          </a:p>
          <a:p>
            <a:pPr lvl="1"/>
            <a:r>
              <a:rPr lang="fr-FR" sz="2000" dirty="0"/>
              <a:t>Chutes</a:t>
            </a:r>
          </a:p>
          <a:p>
            <a:pPr lvl="1"/>
            <a:r>
              <a:rPr lang="fr-FR" sz="2000" dirty="0"/>
              <a:t>Perte d’autonomie</a:t>
            </a:r>
          </a:p>
          <a:p>
            <a:pPr lvl="1"/>
            <a:r>
              <a:rPr lang="fr-FR" sz="2000" dirty="0"/>
              <a:t>Épuisement des aidants familiaux (en </a:t>
            </a:r>
            <a:r>
              <a:rPr lang="fr-FR" sz="2000" dirty="0" err="1"/>
              <a:t>particlier</a:t>
            </a:r>
            <a:r>
              <a:rPr lang="fr-FR" sz="2000" dirty="0"/>
              <a:t> en cas de Maladie d’Alzheimer)</a:t>
            </a:r>
          </a:p>
          <a:p>
            <a:pPr lvl="1"/>
            <a:r>
              <a:rPr lang="fr-FR" sz="2000" dirty="0"/>
              <a:t>Isolement social</a:t>
            </a:r>
          </a:p>
          <a:p>
            <a:r>
              <a:rPr lang="fr-FR" sz="2000" dirty="0"/>
              <a:t>En institution, 86 % des personnes âgées de 75 ans ou plus sont dépendantes, contre 13 % des personnes du même âge vivant à domicile.</a:t>
            </a:r>
          </a:p>
          <a:p>
            <a:endParaRPr lang="fr-FR" sz="2000" dirty="0"/>
          </a:p>
          <a:p>
            <a:r>
              <a:rPr lang="fr-FR" sz="2000" dirty="0"/>
              <a:t>Développement des solutions d’hébergement alternatives: résidences séniors, habitat partagé, colocation </a:t>
            </a:r>
            <a:r>
              <a:rPr lang="fr-FR" sz="2000" dirty="0" err="1"/>
              <a:t>intergnérationelle</a:t>
            </a:r>
            <a:r>
              <a:rPr lang="fr-FR" sz="2000" dirty="0"/>
              <a:t> &gt;&gt; MAIS NE CORRESPONDENT PAS AUX BESOINS DES PERSONNES DEPENDANTES , en particulier celles qui ont  des pathologies cognitives </a:t>
            </a:r>
          </a:p>
        </p:txBody>
      </p:sp>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e la date 3">
            <a:extLst>
              <a:ext uri="{FF2B5EF4-FFF2-40B4-BE49-F238E27FC236}">
                <a16:creationId xmlns:a16="http://schemas.microsoft.com/office/drawing/2014/main" id="{96C4C81D-F160-1346-F6B3-E7D33A4FA60C}"/>
              </a:ext>
            </a:extLst>
          </p:cNvPr>
          <p:cNvSpPr>
            <a:spLocks noGrp="1"/>
          </p:cNvSpPr>
          <p:nvPr>
            <p:ph type="dt" sz="half" idx="10"/>
          </p:nvPr>
        </p:nvSpPr>
        <p:spPr>
          <a:xfrm>
            <a:off x="8970264" y="6455664"/>
            <a:ext cx="2743200" cy="365125"/>
          </a:xfrm>
        </p:spPr>
        <p:txBody>
          <a:bodyPr>
            <a:normAutofit/>
          </a:bodyPr>
          <a:lstStyle/>
          <a:p>
            <a:pPr algn="r">
              <a:spcAft>
                <a:spcPts val="600"/>
              </a:spcAft>
            </a:pPr>
            <a:fld id="{5DC23B15-8235-6442-B64A-5A973098BADE}" type="datetime1">
              <a:rPr lang="fr-FR" sz="1100">
                <a:solidFill>
                  <a:srgbClr val="FFFFFF"/>
                </a:solidFill>
              </a:rPr>
              <a:pPr algn="r">
                <a:spcAft>
                  <a:spcPts val="600"/>
                </a:spcAft>
              </a:pPr>
              <a:t>11/09/2024</a:t>
            </a:fld>
            <a:endParaRPr lang="fr-FR" sz="1100">
              <a:solidFill>
                <a:srgbClr val="FFFFFF"/>
              </a:solidFill>
            </a:endParaRPr>
          </a:p>
        </p:txBody>
      </p:sp>
      <p:sp>
        <p:nvSpPr>
          <p:cNvPr id="5" name="Espace réservé du numéro de diapositive 4">
            <a:extLst>
              <a:ext uri="{FF2B5EF4-FFF2-40B4-BE49-F238E27FC236}">
                <a16:creationId xmlns:a16="http://schemas.microsoft.com/office/drawing/2014/main" id="{085E3C5E-DDEF-F65C-35EF-40042809E209}"/>
              </a:ext>
            </a:extLst>
          </p:cNvPr>
          <p:cNvSpPr>
            <a:spLocks noGrp="1"/>
          </p:cNvSpPr>
          <p:nvPr>
            <p:ph type="sldNum" sz="quarter" idx="12"/>
          </p:nvPr>
        </p:nvSpPr>
        <p:spPr>
          <a:xfrm>
            <a:off x="11704320" y="6455664"/>
            <a:ext cx="448056" cy="365125"/>
          </a:xfrm>
        </p:spPr>
        <p:txBody>
          <a:bodyPr>
            <a:normAutofit/>
          </a:bodyPr>
          <a:lstStyle/>
          <a:p>
            <a:pPr>
              <a:spcAft>
                <a:spcPts val="600"/>
              </a:spcAft>
            </a:pPr>
            <a:fld id="{E03CB924-7214-134C-A498-950A77DA123F}" type="slidenum">
              <a:rPr lang="fr-FR" sz="1100">
                <a:solidFill>
                  <a:srgbClr val="FFFFFF"/>
                </a:solidFill>
              </a:rPr>
              <a:pPr>
                <a:spcAft>
                  <a:spcPts val="600"/>
                </a:spcAft>
              </a:pPr>
              <a:t>17</a:t>
            </a:fld>
            <a:endParaRPr lang="fr-FR" sz="1100">
              <a:solidFill>
                <a:srgbClr val="FFFFFF"/>
              </a:solidFill>
            </a:endParaRPr>
          </a:p>
        </p:txBody>
      </p:sp>
    </p:spTree>
    <p:extLst>
      <p:ext uri="{BB962C8B-B14F-4D97-AF65-F5344CB8AC3E}">
        <p14:creationId xmlns:p14="http://schemas.microsoft.com/office/powerpoint/2010/main" val="2140445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34B76B7-1AD5-824C-AC8A-5658C3F06B34}"/>
              </a:ext>
            </a:extLst>
          </p:cNvPr>
          <p:cNvSpPr>
            <a:spLocks noGrp="1"/>
          </p:cNvSpPr>
          <p:nvPr>
            <p:ph idx="1"/>
          </p:nvPr>
        </p:nvSpPr>
        <p:spPr/>
        <p:txBody>
          <a:bodyPr/>
          <a:lstStyle/>
          <a:p>
            <a:pPr marL="0" indent="0">
              <a:buNone/>
            </a:pPr>
            <a:r>
              <a:rPr lang="fr-FR" dirty="0"/>
              <a:t>notons toutefois que </a:t>
            </a:r>
            <a:r>
              <a:rPr lang="fr-FR" b="1" dirty="0"/>
              <a:t>la famille continue à jouer un rôle crucial dans l’assistance apportée aux plus âgés</a:t>
            </a:r>
            <a:r>
              <a:rPr lang="fr-FR" dirty="0"/>
              <a:t>. </a:t>
            </a:r>
          </a:p>
          <a:p>
            <a:pPr marL="0" indent="0">
              <a:buNone/>
            </a:pPr>
            <a:endParaRPr lang="fr-FR" dirty="0"/>
          </a:p>
          <a:p>
            <a:pPr marL="0" indent="0">
              <a:buNone/>
            </a:pPr>
            <a:r>
              <a:rPr lang="fr-FR" dirty="0"/>
              <a:t>L’aide de l’entourage reste actuellement encore bien supérieure à celle des  professionnels </a:t>
            </a:r>
          </a:p>
        </p:txBody>
      </p:sp>
      <p:sp>
        <p:nvSpPr>
          <p:cNvPr id="4" name="Espace réservé de la date 3">
            <a:extLst>
              <a:ext uri="{FF2B5EF4-FFF2-40B4-BE49-F238E27FC236}">
                <a16:creationId xmlns:a16="http://schemas.microsoft.com/office/drawing/2014/main" id="{9E21A04B-692B-8C64-65C4-E07D1E7A913C}"/>
              </a:ext>
            </a:extLst>
          </p:cNvPr>
          <p:cNvSpPr>
            <a:spLocks noGrp="1"/>
          </p:cNvSpPr>
          <p:nvPr>
            <p:ph type="dt" sz="half" idx="10"/>
          </p:nvPr>
        </p:nvSpPr>
        <p:spPr/>
        <p:txBody>
          <a:bodyPr/>
          <a:lstStyle/>
          <a:p>
            <a:fld id="{3D9AA276-1636-EB48-957B-4AD64CE94AEE}" type="datetime1">
              <a:rPr lang="fr-FR" smtClean="0"/>
              <a:t>11/09/2024</a:t>
            </a:fld>
            <a:endParaRPr lang="fr-FR"/>
          </a:p>
        </p:txBody>
      </p:sp>
      <p:sp>
        <p:nvSpPr>
          <p:cNvPr id="5" name="Espace réservé du numéro de diapositive 4">
            <a:extLst>
              <a:ext uri="{FF2B5EF4-FFF2-40B4-BE49-F238E27FC236}">
                <a16:creationId xmlns:a16="http://schemas.microsoft.com/office/drawing/2014/main" id="{9B26593E-DB94-8A59-40D3-EDEA09705E0C}"/>
              </a:ext>
            </a:extLst>
          </p:cNvPr>
          <p:cNvSpPr>
            <a:spLocks noGrp="1"/>
          </p:cNvSpPr>
          <p:nvPr>
            <p:ph type="sldNum" sz="quarter" idx="12"/>
          </p:nvPr>
        </p:nvSpPr>
        <p:spPr/>
        <p:txBody>
          <a:bodyPr/>
          <a:lstStyle/>
          <a:p>
            <a:fld id="{E03CB924-7214-134C-A498-950A77DA123F}" type="slidenum">
              <a:rPr lang="fr-FR" smtClean="0"/>
              <a:t>18</a:t>
            </a:fld>
            <a:endParaRPr lang="fr-FR"/>
          </a:p>
        </p:txBody>
      </p:sp>
    </p:spTree>
    <p:extLst>
      <p:ext uri="{BB962C8B-B14F-4D97-AF65-F5344CB8AC3E}">
        <p14:creationId xmlns:p14="http://schemas.microsoft.com/office/powerpoint/2010/main" val="341654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235867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54CCD82-8491-9A84-0082-3F4E05433887}"/>
              </a:ext>
            </a:extLst>
          </p:cNvPr>
          <p:cNvSpPr>
            <a:spLocks noGrp="1"/>
          </p:cNvSpPr>
          <p:nvPr>
            <p:ph type="title"/>
          </p:nvPr>
        </p:nvSpPr>
        <p:spPr>
          <a:xfrm>
            <a:off x="1156851" y="637762"/>
            <a:ext cx="9888496" cy="1520377"/>
          </a:xfrm>
        </p:spPr>
        <p:txBody>
          <a:bodyPr anchor="ctr">
            <a:normAutofit/>
          </a:bodyPr>
          <a:lstStyle/>
          <a:p>
            <a:r>
              <a:rPr lang="fr-FR">
                <a:solidFill>
                  <a:schemeClr val="bg1"/>
                </a:solidFill>
              </a:rPr>
              <a:t>Enjeux en gériatrie  pour tous  les professionnels de santé </a:t>
            </a:r>
          </a:p>
        </p:txBody>
      </p:sp>
      <p:sp>
        <p:nvSpPr>
          <p:cNvPr id="4" name="Espace réservé de la date 3">
            <a:extLst>
              <a:ext uri="{FF2B5EF4-FFF2-40B4-BE49-F238E27FC236}">
                <a16:creationId xmlns:a16="http://schemas.microsoft.com/office/drawing/2014/main" id="{6643C8FD-CB69-EB58-13AD-C8A3FAB17B0A}"/>
              </a:ext>
            </a:extLst>
          </p:cNvPr>
          <p:cNvSpPr>
            <a:spLocks noGrp="1"/>
          </p:cNvSpPr>
          <p:nvPr>
            <p:ph type="dt" sz="half" idx="10"/>
          </p:nvPr>
        </p:nvSpPr>
        <p:spPr>
          <a:xfrm rot="5400000">
            <a:off x="-331735" y="1294644"/>
            <a:ext cx="1627275" cy="313512"/>
          </a:xfrm>
        </p:spPr>
        <p:txBody>
          <a:bodyPr anchor="ctr">
            <a:normAutofit/>
          </a:bodyPr>
          <a:lstStyle/>
          <a:p>
            <a:pPr>
              <a:spcAft>
                <a:spcPts val="600"/>
              </a:spcAft>
            </a:pPr>
            <a:fld id="{5DC23B15-8235-6442-B64A-5A973098BADE}" type="datetime1">
              <a:rPr lang="fr-FR" sz="900">
                <a:solidFill>
                  <a:schemeClr val="bg1"/>
                </a:solidFill>
              </a:rPr>
              <a:pPr>
                <a:spcAft>
                  <a:spcPts val="600"/>
                </a:spcAft>
              </a:pPr>
              <a:t>11/09/2024</a:t>
            </a:fld>
            <a:endParaRPr lang="fr-FR" sz="900">
              <a:solidFill>
                <a:schemeClr val="bg1"/>
              </a:solidFill>
            </a:endParaRPr>
          </a:p>
        </p:txBody>
      </p:sp>
      <p:sp>
        <p:nvSpPr>
          <p:cNvPr id="12" name="Rectangle 1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58676"/>
            <a:ext cx="12191990" cy="4545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89369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A907AB9F-6506-30A4-4236-3A88ED8C7DC2}"/>
              </a:ext>
            </a:extLst>
          </p:cNvPr>
          <p:cNvSpPr>
            <a:spLocks noGrp="1"/>
          </p:cNvSpPr>
          <p:nvPr>
            <p:ph type="sldNum" sz="quarter" idx="12"/>
          </p:nvPr>
        </p:nvSpPr>
        <p:spPr>
          <a:xfrm>
            <a:off x="160867" y="3246439"/>
            <a:ext cx="672957" cy="343768"/>
          </a:xfrm>
        </p:spPr>
        <p:txBody>
          <a:bodyPr anchor="ctr">
            <a:normAutofit/>
          </a:bodyPr>
          <a:lstStyle/>
          <a:p>
            <a:pPr algn="ctr">
              <a:spcAft>
                <a:spcPts val="600"/>
              </a:spcAft>
            </a:pPr>
            <a:fld id="{E03CB924-7214-134C-A498-950A77DA123F}" type="slidenum">
              <a:rPr lang="fr-FR" sz="1400">
                <a:solidFill>
                  <a:schemeClr val="tx1"/>
                </a:solidFill>
              </a:rPr>
              <a:pPr algn="ctr">
                <a:spcAft>
                  <a:spcPts val="600"/>
                </a:spcAft>
              </a:pPr>
              <a:t>19</a:t>
            </a:fld>
            <a:endParaRPr lang="fr-FR" sz="1400">
              <a:solidFill>
                <a:schemeClr val="tx1"/>
              </a:solidFill>
            </a:endParaRPr>
          </a:p>
        </p:txBody>
      </p:sp>
      <p:sp>
        <p:nvSpPr>
          <p:cNvPr id="3" name="Espace réservé du contenu 2">
            <a:extLst>
              <a:ext uri="{FF2B5EF4-FFF2-40B4-BE49-F238E27FC236}">
                <a16:creationId xmlns:a16="http://schemas.microsoft.com/office/drawing/2014/main" id="{C62E15B8-2844-DA26-00B5-33D3A53964D0}"/>
              </a:ext>
            </a:extLst>
          </p:cNvPr>
          <p:cNvSpPr>
            <a:spLocks noGrp="1"/>
          </p:cNvSpPr>
          <p:nvPr>
            <p:ph idx="1"/>
          </p:nvPr>
        </p:nvSpPr>
        <p:spPr>
          <a:xfrm>
            <a:off x="1155559" y="3100283"/>
            <a:ext cx="9889788" cy="3076679"/>
          </a:xfrm>
        </p:spPr>
        <p:txBody>
          <a:bodyPr>
            <a:normAutofit/>
          </a:bodyPr>
          <a:lstStyle/>
          <a:p>
            <a:r>
              <a:rPr lang="fr-FR" sz="2000" dirty="0"/>
              <a:t>Développer la prévention , dans tous les domaines (physique, psychique, nutritionnel, sensoriel,  social ..)</a:t>
            </a:r>
          </a:p>
          <a:p>
            <a:r>
              <a:rPr lang="fr-FR" sz="2000" dirty="0"/>
              <a:t>Repérer la fragilité et mettre en place des actions correctives</a:t>
            </a:r>
          </a:p>
          <a:p>
            <a:r>
              <a:rPr lang="fr-FR" sz="2000" dirty="0"/>
              <a:t>Repérer  et prévenir les syndromes gériatriques: chutes/ confusions/ escarres/ dénutrition/ </a:t>
            </a:r>
            <a:r>
              <a:rPr lang="fr-FR" sz="2000" dirty="0" err="1"/>
              <a:t>deshydratation</a:t>
            </a:r>
            <a:r>
              <a:rPr lang="fr-FR" sz="2000" dirty="0"/>
              <a:t>/dépression / incontinence </a:t>
            </a:r>
          </a:p>
          <a:p>
            <a:r>
              <a:rPr lang="fr-FR" sz="2000" dirty="0"/>
              <a:t>Connaitre les spécificités des pathologies chez le sujet âgé </a:t>
            </a:r>
          </a:p>
          <a:p>
            <a:r>
              <a:rPr lang="fr-FR" sz="2000" dirty="0"/>
              <a:t>Adapter le programme de soin et de rééducation aux  capacités individuelles , à l’environnement , &gt;&gt; pec individuelle, adaptative, raisonnée et raisonnable  avec des objectifs écologiques </a:t>
            </a:r>
          </a:p>
        </p:txBody>
      </p:sp>
    </p:spTree>
    <p:extLst>
      <p:ext uri="{BB962C8B-B14F-4D97-AF65-F5344CB8AC3E}">
        <p14:creationId xmlns:p14="http://schemas.microsoft.com/office/powerpoint/2010/main" val="96423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C12272B-1A60-8663-006C-772C3DEC6402}"/>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100"/>
              <a:t>Transition démographique : une population qui vieillit </a:t>
            </a:r>
          </a:p>
        </p:txBody>
      </p:sp>
      <p:sp>
        <p:nvSpPr>
          <p:cNvPr id="7" name="Espace réservé du contenu 6">
            <a:extLst>
              <a:ext uri="{FF2B5EF4-FFF2-40B4-BE49-F238E27FC236}">
                <a16:creationId xmlns:a16="http://schemas.microsoft.com/office/drawing/2014/main" id="{E1AB0201-047A-EC42-2393-75627ED31053}"/>
              </a:ext>
            </a:extLst>
          </p:cNvPr>
          <p:cNvSpPr>
            <a:spLocks noGrp="1"/>
          </p:cNvSpPr>
          <p:nvPr>
            <p:ph sz="half" idx="2"/>
          </p:nvPr>
        </p:nvSpPr>
        <p:spPr>
          <a:xfrm>
            <a:off x="838200" y="2333297"/>
            <a:ext cx="4619621" cy="3843666"/>
          </a:xfrm>
        </p:spPr>
        <p:txBody>
          <a:bodyPr vert="horz" lIns="91440" tIns="45720" rIns="91440" bIns="45720" rtlCol="0">
            <a:normAutofit/>
          </a:bodyPr>
          <a:lstStyle/>
          <a:p>
            <a:pPr marL="0"/>
            <a:r>
              <a:rPr lang="en-US" sz="1600" b="1" i="0">
                <a:effectLst/>
              </a:rPr>
              <a:t>En France comme dans l’UE 1 personne sur 5  a 65 ans ou plus </a:t>
            </a:r>
          </a:p>
          <a:p>
            <a:pPr marL="0"/>
            <a:r>
              <a:rPr lang="en-US" sz="1600" b="0" i="0">
                <a:effectLst/>
              </a:rPr>
              <a:t>Cette proportion augmente depuis plus de trente ans le vieillissement de la population s’accélère depuis le milieu des années 2010 </a:t>
            </a:r>
            <a:endParaRPr lang="en-US" sz="1600" b="0" i="1">
              <a:effectLst/>
            </a:endParaRPr>
          </a:p>
          <a:p>
            <a:pPr marL="0"/>
            <a:r>
              <a:rPr lang="en-US" sz="1600" b="0" i="0">
                <a:effectLst/>
              </a:rPr>
              <a:t>Selon les projections de l'Insee, la population française croîtrait jusqu’en </a:t>
            </a:r>
            <a:r>
              <a:rPr lang="en-US" sz="1600" b="1" i="0">
                <a:effectLst/>
              </a:rPr>
              <a:t>2044 </a:t>
            </a:r>
            <a:r>
              <a:rPr lang="en-US" sz="1600" b="0" i="0">
                <a:effectLst/>
              </a:rPr>
              <a:t>(69,3 millions), </a:t>
            </a:r>
            <a:r>
              <a:rPr lang="en-US" sz="1600" i="0">
                <a:effectLst/>
              </a:rPr>
              <a:t>année d’un pic démographique</a:t>
            </a:r>
            <a:r>
              <a:rPr lang="en-US" sz="1600"/>
              <a:t> </a:t>
            </a:r>
            <a:r>
              <a:rPr lang="en-US" sz="1600" i="0">
                <a:effectLst/>
              </a:rPr>
              <a:t>  &gt;&gt; La quasi-totalité de la hausse de la population d’ici 2070 concernerait les personnes âgées de 65 ans ou plus</a:t>
            </a:r>
            <a:br>
              <a:rPr lang="en-US" sz="1600" i="0">
                <a:effectLst/>
              </a:rPr>
            </a:br>
            <a:r>
              <a:rPr lang="en-US" sz="1600" b="0" i="0">
                <a:effectLst/>
              </a:rPr>
              <a:t>en 2070 </a:t>
            </a:r>
            <a:r>
              <a:rPr lang="en-US" sz="1600" b="1" i="0">
                <a:effectLst/>
              </a:rPr>
              <a:t> les 65 ans et plus représenteront 30% de la population</a:t>
            </a:r>
          </a:p>
          <a:p>
            <a:pPr marL="0"/>
            <a:r>
              <a:rPr lang="en-US" sz="1600" b="1" i="0">
                <a:effectLst/>
              </a:rPr>
              <a:t>En 2023, l’espérance de vie à la naissance s’élève à 85,7 ans pour les femmes et atteint, pour la première fois, 80,0 ans pour les hommes </a:t>
            </a:r>
            <a:endParaRPr lang="en-US" sz="1600" b="1" i="1">
              <a:effectLst/>
            </a:endParaRPr>
          </a:p>
        </p:txBody>
      </p:sp>
      <p:sp>
        <p:nvSpPr>
          <p:cNvPr id="4" name="Espace réservé de la date 3">
            <a:extLst>
              <a:ext uri="{FF2B5EF4-FFF2-40B4-BE49-F238E27FC236}">
                <a16:creationId xmlns:a16="http://schemas.microsoft.com/office/drawing/2014/main" id="{80378EC3-CF6E-DFD5-8924-2AE325D80AA7}"/>
              </a:ext>
            </a:extLst>
          </p:cNvPr>
          <p:cNvSpPr>
            <a:spLocks noGrp="1"/>
          </p:cNvSpPr>
          <p:nvPr>
            <p:ph type="dt" sz="half" idx="10"/>
          </p:nvPr>
        </p:nvSpPr>
        <p:spPr>
          <a:xfrm>
            <a:off x="838200" y="6356350"/>
            <a:ext cx="2590800" cy="365125"/>
          </a:xfrm>
        </p:spPr>
        <p:txBody>
          <a:bodyPr vert="horz" lIns="91440" tIns="45720" rIns="91440" bIns="45720" rtlCol="0" anchor="ctr">
            <a:normAutofit/>
          </a:bodyPr>
          <a:lstStyle/>
          <a:p>
            <a:pPr defTabSz="914400">
              <a:spcAft>
                <a:spcPts val="600"/>
              </a:spcAft>
              <a:defRPr/>
            </a:pPr>
            <a:fld id="{5DC23B15-8235-6442-B64A-5A973098BADE}" type="datetime1">
              <a:rPr lang="en-US" smtClean="0">
                <a:solidFill>
                  <a:prstClr val="black">
                    <a:tint val="75000"/>
                  </a:prstClr>
                </a:solidFill>
                <a:latin typeface="Calibri" panose="020F0502020204030204"/>
              </a:rPr>
              <a:pPr defTabSz="914400">
                <a:spcAft>
                  <a:spcPts val="600"/>
                </a:spcAft>
                <a:defRPr/>
              </a:pPr>
              <a:t>9/11/24</a:t>
            </a:fld>
            <a:endParaRPr lang="en-US" dirty="0">
              <a:solidFill>
                <a:prstClr val="black">
                  <a:tint val="75000"/>
                </a:prstClr>
              </a:solidFill>
              <a:latin typeface="Calibri" panose="020F0502020204030204"/>
            </a:endParaRPr>
          </a:p>
        </p:txBody>
      </p:sp>
      <p:pic>
        <p:nvPicPr>
          <p:cNvPr id="6" name="Espace réservé du contenu 5">
            <a:extLst>
              <a:ext uri="{FF2B5EF4-FFF2-40B4-BE49-F238E27FC236}">
                <a16:creationId xmlns:a16="http://schemas.microsoft.com/office/drawing/2014/main" id="{397DF2C0-BE5F-E08F-86DD-5BB4E4F7991C}"/>
              </a:ext>
            </a:extLst>
          </p:cNvPr>
          <p:cNvPicPr>
            <a:picLocks noGrp="1" noChangeAspect="1"/>
          </p:cNvPicPr>
          <p:nvPr>
            <p:ph sz="half" idx="1"/>
          </p:nvPr>
        </p:nvPicPr>
        <p:blipFill rotWithShape="1">
          <a:blip r:embed="rId2"/>
          <a:srcRect l="1650" r="58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Espace réservé du numéro de diapositive 4">
            <a:extLst>
              <a:ext uri="{FF2B5EF4-FFF2-40B4-BE49-F238E27FC236}">
                <a16:creationId xmlns:a16="http://schemas.microsoft.com/office/drawing/2014/main" id="{BA37B85E-02FA-30FA-754A-5936559BA74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E03CB924-7214-134C-A498-950A77DA123F}" type="slidenum">
              <a:rPr lang="en-US">
                <a:solidFill>
                  <a:srgbClr val="FFFFFF"/>
                </a:solidFill>
                <a:latin typeface="Calibri" panose="020F0502020204030204"/>
              </a:rPr>
              <a:pPr defTabSz="914400">
                <a:spcAft>
                  <a:spcPts val="600"/>
                </a:spcAft>
                <a:defRPr/>
              </a:pPr>
              <a:t>2</a:t>
            </a:fld>
            <a:endParaRPr lang="en-US">
              <a:solidFill>
                <a:srgbClr val="FFFFFF"/>
              </a:solidFill>
              <a:latin typeface="Calibri" panose="020F0502020204030204"/>
            </a:endParaRPr>
          </a:p>
        </p:txBody>
      </p:sp>
    </p:spTree>
    <p:extLst>
      <p:ext uri="{BB962C8B-B14F-4D97-AF65-F5344CB8AC3E}">
        <p14:creationId xmlns:p14="http://schemas.microsoft.com/office/powerpoint/2010/main" val="324412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B778CF-CF29-94C4-0EF1-DD00D2EB550B}"/>
              </a:ext>
            </a:extLst>
          </p:cNvPr>
          <p:cNvSpPr>
            <a:spLocks noGrp="1"/>
          </p:cNvSpPr>
          <p:nvPr>
            <p:ph type="title"/>
          </p:nvPr>
        </p:nvSpPr>
        <p:spPr>
          <a:xfrm>
            <a:off x="1156851" y="637762"/>
            <a:ext cx="9888496" cy="900131"/>
          </a:xfrm>
        </p:spPr>
        <p:txBody>
          <a:bodyPr anchor="t">
            <a:normAutofit/>
          </a:bodyPr>
          <a:lstStyle/>
          <a:p>
            <a:r>
              <a:rPr lang="fr-FR" sz="4000">
                <a:solidFill>
                  <a:schemeClr val="bg1"/>
                </a:solidFill>
              </a:rPr>
              <a:t>Définitions </a:t>
            </a:r>
          </a:p>
        </p:txBody>
      </p:sp>
      <p:sp>
        <p:nvSpPr>
          <p:cNvPr id="19" name="Rectangle 18">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e la date 3">
            <a:extLst>
              <a:ext uri="{FF2B5EF4-FFF2-40B4-BE49-F238E27FC236}">
                <a16:creationId xmlns:a16="http://schemas.microsoft.com/office/drawing/2014/main" id="{E46F2AD4-50BC-C6FC-1F96-3A7374FD3A2D}"/>
              </a:ext>
            </a:extLst>
          </p:cNvPr>
          <p:cNvSpPr>
            <a:spLocks noGrp="1"/>
          </p:cNvSpPr>
          <p:nvPr>
            <p:ph type="dt" sz="half" idx="10"/>
          </p:nvPr>
        </p:nvSpPr>
        <p:spPr>
          <a:xfrm rot="5400000">
            <a:off x="-331735" y="1294644"/>
            <a:ext cx="1627275" cy="313512"/>
          </a:xfrm>
        </p:spPr>
        <p:txBody>
          <a:bodyPr anchor="ctr">
            <a:normAutofit/>
          </a:bodyPr>
          <a:lstStyle/>
          <a:p>
            <a:pPr>
              <a:spcAft>
                <a:spcPts val="600"/>
              </a:spcAft>
            </a:pPr>
            <a:fld id="{5DC23B15-8235-6442-B64A-5A973098BADE}" type="datetime1">
              <a:rPr lang="fr-FR" sz="900">
                <a:solidFill>
                  <a:schemeClr val="bg1"/>
                </a:solidFill>
              </a:rPr>
              <a:pPr>
                <a:spcAft>
                  <a:spcPts val="600"/>
                </a:spcAft>
              </a:pPr>
              <a:t>11/09/2024</a:t>
            </a:fld>
            <a:endParaRPr lang="fr-FR" sz="900">
              <a:solidFill>
                <a:schemeClr val="bg1"/>
              </a:solidFill>
            </a:endParaRPr>
          </a:p>
        </p:txBody>
      </p:sp>
      <p:sp>
        <p:nvSpPr>
          <p:cNvPr id="21" name="Rectangle 2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0F3B0D3D-3C12-1478-D8DE-4C2107DB1921}"/>
              </a:ext>
            </a:extLst>
          </p:cNvPr>
          <p:cNvSpPr>
            <a:spLocks noGrp="1"/>
          </p:cNvSpPr>
          <p:nvPr>
            <p:ph type="sldNum" sz="quarter" idx="12"/>
          </p:nvPr>
        </p:nvSpPr>
        <p:spPr>
          <a:xfrm>
            <a:off x="160867" y="3246439"/>
            <a:ext cx="672957" cy="343768"/>
          </a:xfrm>
        </p:spPr>
        <p:txBody>
          <a:bodyPr anchor="ctr">
            <a:normAutofit/>
          </a:bodyPr>
          <a:lstStyle/>
          <a:p>
            <a:pPr algn="ctr">
              <a:spcAft>
                <a:spcPts val="600"/>
              </a:spcAft>
            </a:pPr>
            <a:fld id="{E03CB924-7214-134C-A498-950A77DA123F}" type="slidenum">
              <a:rPr lang="fr-FR" sz="1400">
                <a:solidFill>
                  <a:schemeClr val="tx1"/>
                </a:solidFill>
              </a:rPr>
              <a:pPr algn="ctr">
                <a:spcAft>
                  <a:spcPts val="600"/>
                </a:spcAft>
              </a:pPr>
              <a:t>3</a:t>
            </a:fld>
            <a:endParaRPr lang="fr-FR" sz="1400">
              <a:solidFill>
                <a:schemeClr val="tx1"/>
              </a:solidFill>
            </a:endParaRPr>
          </a:p>
        </p:txBody>
      </p:sp>
      <p:sp>
        <p:nvSpPr>
          <p:cNvPr id="3" name="Espace réservé du contenu 2">
            <a:extLst>
              <a:ext uri="{FF2B5EF4-FFF2-40B4-BE49-F238E27FC236}">
                <a16:creationId xmlns:a16="http://schemas.microsoft.com/office/drawing/2014/main" id="{4D787C1E-7317-01CC-9E0A-D072DFC2DC6D}"/>
              </a:ext>
            </a:extLst>
          </p:cNvPr>
          <p:cNvSpPr>
            <a:spLocks noGrp="1"/>
          </p:cNvSpPr>
          <p:nvPr>
            <p:ph idx="1"/>
          </p:nvPr>
        </p:nvSpPr>
        <p:spPr>
          <a:xfrm>
            <a:off x="638660" y="2217343"/>
            <a:ext cx="11228194" cy="4339868"/>
          </a:xfrm>
        </p:spPr>
        <p:txBody>
          <a:bodyPr>
            <a:normAutofit/>
          </a:bodyPr>
          <a:lstStyle/>
          <a:p>
            <a:r>
              <a:rPr lang="fr-FR" sz="2000" b="1" dirty="0" err="1"/>
              <a:t>Gérontologie:</a:t>
            </a:r>
            <a:r>
              <a:rPr lang="fr-FR" sz="2000" b="0" i="0" dirty="0" err="1">
                <a:effectLst/>
              </a:rPr>
              <a:t>Étude</a:t>
            </a:r>
            <a:r>
              <a:rPr lang="fr-FR" sz="2000" b="0" i="0" dirty="0">
                <a:effectLst/>
              </a:rPr>
              <a:t> des phénomènes de vieillissement et des problèmes particuliers aux personnes âgées.</a:t>
            </a:r>
            <a:endParaRPr lang="fr-FR" sz="2000" dirty="0"/>
          </a:p>
          <a:p>
            <a:r>
              <a:rPr lang="fr-FR" sz="2000" b="1" dirty="0"/>
              <a:t>Gériatrie:</a:t>
            </a:r>
            <a:r>
              <a:rPr lang="fr-FR" sz="2000" dirty="0"/>
              <a:t> </a:t>
            </a:r>
            <a:r>
              <a:rPr lang="fr-FR" sz="2000" b="0" i="0" dirty="0">
                <a:effectLst/>
              </a:rPr>
              <a:t>Médecine de la vieillesse, de ses maladies.</a:t>
            </a:r>
          </a:p>
          <a:p>
            <a:endParaRPr lang="fr-FR" sz="2000" dirty="0"/>
          </a:p>
          <a:p>
            <a:r>
              <a:rPr lang="fr-FR" sz="2000" b="1" dirty="0"/>
              <a:t>Vieillissement  </a:t>
            </a:r>
            <a:r>
              <a:rPr lang="fr-FR" sz="2000" dirty="0"/>
              <a:t>: </a:t>
            </a:r>
            <a:r>
              <a:rPr lang="en-US" sz="2000" b="1" dirty="0">
                <a:cs typeface="Calibri" panose="020F0502020204030204" pitchFamily="34" charset="0"/>
              </a:rPr>
              <a:t>Ensemble des </a:t>
            </a:r>
            <a:r>
              <a:rPr lang="en-US" sz="2000" b="1" dirty="0" err="1">
                <a:cs typeface="Calibri" panose="020F0502020204030204" pitchFamily="34" charset="0"/>
              </a:rPr>
              <a:t>mécanismes</a:t>
            </a:r>
            <a:r>
              <a:rPr lang="en-US" sz="2000" b="1" dirty="0">
                <a:cs typeface="Calibri" panose="020F0502020204030204" pitchFamily="34" charset="0"/>
              </a:rPr>
              <a:t> qui font </a:t>
            </a:r>
            <a:r>
              <a:rPr lang="en-US" sz="2000" b="1" dirty="0" err="1">
                <a:cs typeface="Calibri" panose="020F0502020204030204" pitchFamily="34" charset="0"/>
              </a:rPr>
              <a:t>baisser</a:t>
            </a:r>
            <a:r>
              <a:rPr lang="en-US" sz="2000" b="1" dirty="0">
                <a:cs typeface="Calibri" panose="020F0502020204030204" pitchFamily="34" charset="0"/>
              </a:rPr>
              <a:t> la </a:t>
            </a:r>
            <a:r>
              <a:rPr lang="en-US" sz="2000" b="1" dirty="0" err="1">
                <a:cs typeface="Calibri" panose="020F0502020204030204" pitchFamily="34" charset="0"/>
              </a:rPr>
              <a:t>capacité</a:t>
            </a:r>
            <a:r>
              <a:rPr lang="en-US" sz="2000" b="1" dirty="0">
                <a:cs typeface="Calibri" panose="020F0502020204030204" pitchFamily="34" charset="0"/>
              </a:rPr>
              <a:t> de  </a:t>
            </a:r>
            <a:r>
              <a:rPr lang="en-US" sz="2000" b="1" dirty="0" err="1">
                <a:cs typeface="Calibri" panose="020F0502020204030204" pitchFamily="34" charset="0"/>
              </a:rPr>
              <a:t>l’organisme</a:t>
            </a:r>
            <a:r>
              <a:rPr lang="en-US" sz="2000" b="1" dirty="0">
                <a:cs typeface="Calibri" panose="020F0502020204030204" pitchFamily="34" charset="0"/>
              </a:rPr>
              <a:t> </a:t>
            </a:r>
            <a:r>
              <a:rPr lang="en-US" sz="2000" b="1" dirty="0" err="1">
                <a:cs typeface="Calibri" panose="020F0502020204030204" pitchFamily="34" charset="0"/>
              </a:rPr>
              <a:t>à</a:t>
            </a:r>
            <a:r>
              <a:rPr lang="en-US" sz="2000" b="1" dirty="0">
                <a:cs typeface="Calibri" panose="020F0502020204030204" pitchFamily="34" charset="0"/>
              </a:rPr>
              <a:t> </a:t>
            </a:r>
            <a:r>
              <a:rPr lang="en-US" sz="2000" b="1" dirty="0" err="1">
                <a:cs typeface="Calibri" panose="020F0502020204030204" pitchFamily="34" charset="0"/>
              </a:rPr>
              <a:t>s’adapter</a:t>
            </a:r>
            <a:r>
              <a:rPr lang="en-US" sz="2000" b="1" dirty="0">
                <a:cs typeface="Calibri" panose="020F0502020204030204" pitchFamily="34" charset="0"/>
              </a:rPr>
              <a:t> aux conditions variables de </a:t>
            </a:r>
            <a:r>
              <a:rPr lang="en-US" sz="2000" b="1" dirty="0" err="1">
                <a:cs typeface="Calibri" panose="020F0502020204030204" pitchFamily="34" charset="0"/>
              </a:rPr>
              <a:t>l’environnement</a:t>
            </a:r>
            <a:r>
              <a:rPr lang="en-US" sz="2000" b="1" dirty="0">
                <a:cs typeface="Calibri" panose="020F0502020204030204" pitchFamily="34" charset="0"/>
              </a:rPr>
              <a:t> </a:t>
            </a:r>
            <a:br>
              <a:rPr lang="en-US" sz="2000" b="1" dirty="0">
                <a:cs typeface="Calibri" panose="020F0502020204030204" pitchFamily="34" charset="0"/>
              </a:rPr>
            </a:br>
            <a:endParaRPr lang="en-US" sz="2000" b="1" dirty="0">
              <a:cs typeface="Calibri" panose="020F0502020204030204" pitchFamily="34" charset="0"/>
            </a:endParaRPr>
          </a:p>
          <a:p>
            <a:r>
              <a:rPr lang="en-US" sz="2000" b="1" dirty="0" err="1">
                <a:cs typeface="Calibri" panose="020F0502020204030204" pitchFamily="34" charset="0"/>
              </a:rPr>
              <a:t>selon</a:t>
            </a:r>
            <a:r>
              <a:rPr lang="en-US" sz="2000" b="1" dirty="0">
                <a:cs typeface="Calibri" panose="020F0502020204030204" pitchFamily="34" charset="0"/>
              </a:rPr>
              <a:t> </a:t>
            </a:r>
            <a:r>
              <a:rPr lang="en-US" sz="2000" b="1" dirty="0" err="1">
                <a:cs typeface="Calibri" panose="020F0502020204030204" pitchFamily="34" charset="0"/>
              </a:rPr>
              <a:t>l’OMS</a:t>
            </a:r>
            <a:r>
              <a:rPr lang="en-US" sz="2000" b="1" dirty="0">
                <a:cs typeface="Calibri" panose="020F0502020204030204" pitchFamily="34" charset="0"/>
              </a:rPr>
              <a:t>: </a:t>
            </a:r>
            <a:r>
              <a:rPr lang="fr-FR" sz="2000" b="0" i="0" dirty="0">
                <a:effectLst/>
              </a:rPr>
              <a:t>Du point de vue biologique, le vieillissement est le produit de l’accumulation d’un vaste éventail de dommages moléculaires et cellulaires au fil du temps. Celle-ci entraîne une dégradation progressive des capacités physiques et mentales, une majoration du risque de maladie et, enfin, le décès. Ces changements ne sont ni linéaires ni réguliers et ne sont pas étroitement associés au nombre des années. La diversité observée à un âge avancé n’est pas le fruit du hasard</a:t>
            </a:r>
            <a:r>
              <a:rPr lang="fr-FR" sz="1700" b="0" i="0" dirty="0">
                <a:effectLst/>
              </a:rPr>
              <a:t>.</a:t>
            </a:r>
            <a:endParaRPr lang="fr-FR" sz="1700" dirty="0"/>
          </a:p>
        </p:txBody>
      </p:sp>
    </p:spTree>
    <p:extLst>
      <p:ext uri="{BB962C8B-B14F-4D97-AF65-F5344CB8AC3E}">
        <p14:creationId xmlns:p14="http://schemas.microsoft.com/office/powerpoint/2010/main" val="97001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874503-26E1-6FFC-78DA-C6CBBE528096}"/>
              </a:ext>
            </a:extLst>
          </p:cNvPr>
          <p:cNvSpPr>
            <a:spLocks noGrp="1"/>
          </p:cNvSpPr>
          <p:nvPr>
            <p:ph type="title"/>
          </p:nvPr>
        </p:nvSpPr>
        <p:spPr>
          <a:xfrm>
            <a:off x="1156851" y="637762"/>
            <a:ext cx="9888496" cy="900131"/>
          </a:xfrm>
        </p:spPr>
        <p:txBody>
          <a:bodyPr anchor="t">
            <a:normAutofit/>
          </a:bodyPr>
          <a:lstStyle/>
          <a:p>
            <a:r>
              <a:rPr lang="fr-FR" sz="4000">
                <a:solidFill>
                  <a:schemeClr val="bg1"/>
                </a:solidFill>
              </a:rPr>
              <a:t>Vieillesse: la question de l’âge  </a:t>
            </a:r>
          </a:p>
        </p:txBody>
      </p:sp>
      <p:sp>
        <p:nvSpPr>
          <p:cNvPr id="21" name="Rectangle 2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e la date 3">
            <a:extLst>
              <a:ext uri="{FF2B5EF4-FFF2-40B4-BE49-F238E27FC236}">
                <a16:creationId xmlns:a16="http://schemas.microsoft.com/office/drawing/2014/main" id="{C1B9E198-66A8-2D49-FAAB-E7E68C175007}"/>
              </a:ext>
            </a:extLst>
          </p:cNvPr>
          <p:cNvSpPr>
            <a:spLocks noGrp="1"/>
          </p:cNvSpPr>
          <p:nvPr>
            <p:ph type="dt" sz="half" idx="10"/>
          </p:nvPr>
        </p:nvSpPr>
        <p:spPr>
          <a:xfrm rot="5400000">
            <a:off x="-331735" y="1294644"/>
            <a:ext cx="1627275" cy="313512"/>
          </a:xfrm>
        </p:spPr>
        <p:txBody>
          <a:bodyPr anchor="ctr">
            <a:normAutofit/>
          </a:bodyPr>
          <a:lstStyle/>
          <a:p>
            <a:pPr>
              <a:spcAft>
                <a:spcPts val="600"/>
              </a:spcAft>
            </a:pPr>
            <a:fld id="{5DC23B15-8235-6442-B64A-5A973098BADE}" type="datetime1">
              <a:rPr lang="fr-FR" sz="900">
                <a:solidFill>
                  <a:schemeClr val="bg1"/>
                </a:solidFill>
              </a:rPr>
              <a:pPr>
                <a:spcAft>
                  <a:spcPts val="600"/>
                </a:spcAft>
              </a:pPr>
              <a:t>11/09/2024</a:t>
            </a:fld>
            <a:endParaRPr lang="fr-FR" sz="900">
              <a:solidFill>
                <a:schemeClr val="bg1"/>
              </a:solidFill>
            </a:endParaRPr>
          </a:p>
        </p:txBody>
      </p:sp>
      <p:sp>
        <p:nvSpPr>
          <p:cNvPr id="23" name="Rectangle 2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B42373CB-E63D-948A-4AA9-6CA6A20C563F}"/>
              </a:ext>
            </a:extLst>
          </p:cNvPr>
          <p:cNvSpPr>
            <a:spLocks noGrp="1"/>
          </p:cNvSpPr>
          <p:nvPr>
            <p:ph type="sldNum" sz="quarter" idx="12"/>
          </p:nvPr>
        </p:nvSpPr>
        <p:spPr>
          <a:xfrm>
            <a:off x="160867" y="3246439"/>
            <a:ext cx="672957" cy="343768"/>
          </a:xfrm>
        </p:spPr>
        <p:txBody>
          <a:bodyPr anchor="ctr">
            <a:normAutofit/>
          </a:bodyPr>
          <a:lstStyle/>
          <a:p>
            <a:pPr algn="ctr">
              <a:spcAft>
                <a:spcPts val="600"/>
              </a:spcAft>
            </a:pPr>
            <a:fld id="{E03CB924-7214-134C-A498-950A77DA123F}" type="slidenum">
              <a:rPr lang="fr-FR" sz="1400">
                <a:solidFill>
                  <a:schemeClr val="tx1"/>
                </a:solidFill>
              </a:rPr>
              <a:pPr algn="ctr">
                <a:spcAft>
                  <a:spcPts val="600"/>
                </a:spcAft>
              </a:pPr>
              <a:t>4</a:t>
            </a:fld>
            <a:endParaRPr lang="fr-FR" sz="1400">
              <a:solidFill>
                <a:schemeClr val="tx1"/>
              </a:solidFill>
            </a:endParaRPr>
          </a:p>
        </p:txBody>
      </p:sp>
      <p:sp>
        <p:nvSpPr>
          <p:cNvPr id="3" name="Espace réservé du contenu 2">
            <a:extLst>
              <a:ext uri="{FF2B5EF4-FFF2-40B4-BE49-F238E27FC236}">
                <a16:creationId xmlns:a16="http://schemas.microsoft.com/office/drawing/2014/main" id="{3CF6C6DF-E19C-B00D-411E-2EED3906BB8C}"/>
              </a:ext>
            </a:extLst>
          </p:cNvPr>
          <p:cNvSpPr>
            <a:spLocks noGrp="1"/>
          </p:cNvSpPr>
          <p:nvPr>
            <p:ph idx="1"/>
          </p:nvPr>
        </p:nvSpPr>
        <p:spPr>
          <a:xfrm>
            <a:off x="638660" y="2217343"/>
            <a:ext cx="11228194" cy="4254895"/>
          </a:xfrm>
        </p:spPr>
        <p:txBody>
          <a:bodyPr>
            <a:normAutofit/>
          </a:bodyPr>
          <a:lstStyle/>
          <a:p>
            <a:pPr marL="0" indent="0">
              <a:buNone/>
            </a:pPr>
            <a:r>
              <a:rPr lang="fr-FR" sz="1700" b="1" dirty="0"/>
              <a:t>L’âge d’entrée dans la vieillesse est une notion subjective, il n’y a pas d’âge seuil</a:t>
            </a:r>
          </a:p>
          <a:p>
            <a:pPr marL="0" indent="0">
              <a:buNone/>
            </a:pPr>
            <a:endParaRPr lang="fr-FR" sz="1700" b="1" dirty="0"/>
          </a:p>
          <a:p>
            <a:pPr marL="0" indent="0">
              <a:buNone/>
            </a:pPr>
            <a:r>
              <a:rPr lang="fr-FR" sz="1700" dirty="0"/>
              <a:t>Pour appréhender cette population, les Institutions fixent un âge variable : </a:t>
            </a:r>
          </a:p>
          <a:p>
            <a:pPr marL="0" indent="0">
              <a:buNone/>
            </a:pPr>
            <a:r>
              <a:rPr lang="fr-FR" sz="1700" dirty="0"/>
              <a:t>- selon l’OMS (Organisation mondiale de la Santé) : 65 ans et plus </a:t>
            </a:r>
          </a:p>
          <a:p>
            <a:pPr marL="0" indent="0">
              <a:buNone/>
            </a:pPr>
            <a:r>
              <a:rPr lang="fr-FR" sz="1700" dirty="0"/>
              <a:t>- selon INSEE : seuil à 60 ans et +, 75 ans et +, 85 ans et + </a:t>
            </a:r>
          </a:p>
          <a:p>
            <a:pPr marL="0" indent="0">
              <a:buNone/>
            </a:pPr>
            <a:r>
              <a:rPr lang="fr-FR" sz="1700" dirty="0"/>
              <a:t>- selon Programme Bien vieillir : 55 ans et + </a:t>
            </a:r>
          </a:p>
          <a:p>
            <a:pPr marL="0" indent="0">
              <a:buNone/>
            </a:pPr>
            <a:r>
              <a:rPr lang="fr-FR" sz="1700" dirty="0"/>
              <a:t>- selon le Ministère du Travail, en lien avec la cessation de l’activité professionnelle : 55-65 ans </a:t>
            </a:r>
          </a:p>
          <a:p>
            <a:pPr marL="0" indent="0">
              <a:buNone/>
            </a:pPr>
            <a:r>
              <a:rPr lang="fr-FR" sz="1700" dirty="0"/>
              <a:t>- selon la moyenne d’âge dans les EHPAD : 85 ans</a:t>
            </a:r>
          </a:p>
          <a:p>
            <a:pPr marL="0" indent="0">
              <a:buNone/>
            </a:pPr>
            <a:endParaRPr lang="fr-FR" sz="1700" dirty="0"/>
          </a:p>
          <a:p>
            <a:pPr marL="0" indent="0">
              <a:buNone/>
            </a:pPr>
            <a:r>
              <a:rPr lang="fr-FR" sz="1700" b="0" i="0" dirty="0">
                <a:effectLst/>
                <a:latin typeface="sofia-pro"/>
              </a:rPr>
              <a:t>Pierre Bourdieu a ainsi résumé cette mystification : l’âge est une donnée biologique socialement manipulée et manipulable </a:t>
            </a:r>
            <a:endParaRPr lang="fr-FR" sz="1700" dirty="0">
              <a:latin typeface="FranklinGothicFS"/>
            </a:endParaRPr>
          </a:p>
          <a:p>
            <a:pPr marL="0" indent="0">
              <a:buNone/>
            </a:pPr>
            <a:endParaRPr lang="fr-FR" sz="1700" dirty="0"/>
          </a:p>
        </p:txBody>
      </p:sp>
    </p:spTree>
    <p:extLst>
      <p:ext uri="{BB962C8B-B14F-4D97-AF65-F5344CB8AC3E}">
        <p14:creationId xmlns:p14="http://schemas.microsoft.com/office/powerpoint/2010/main" val="223035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DAED6F-52FA-749E-1AF6-CC2E4B905B9E}"/>
              </a:ext>
            </a:extLst>
          </p:cNvPr>
          <p:cNvSpPr>
            <a:spLocks noGrp="1"/>
          </p:cNvSpPr>
          <p:nvPr>
            <p:ph type="title"/>
          </p:nvPr>
        </p:nvSpPr>
        <p:spPr>
          <a:xfrm>
            <a:off x="1156851" y="637762"/>
            <a:ext cx="9888496" cy="900131"/>
          </a:xfrm>
        </p:spPr>
        <p:txBody>
          <a:bodyPr anchor="t">
            <a:normAutofit/>
          </a:bodyPr>
          <a:lstStyle/>
          <a:p>
            <a:r>
              <a:rPr lang="fr-FR" sz="2800">
                <a:solidFill>
                  <a:schemeClr val="bg1"/>
                </a:solidFill>
              </a:rPr>
              <a:t>Qui est vieux  ? Les représentations sociétales </a:t>
            </a:r>
            <a:br>
              <a:rPr lang="fr-FR" sz="2800">
                <a:solidFill>
                  <a:schemeClr val="bg1"/>
                </a:solidFill>
              </a:rPr>
            </a:br>
            <a:endParaRPr lang="fr-FR" sz="2800">
              <a:solidFill>
                <a:schemeClr val="bg1"/>
              </a:solidFill>
            </a:endParaRPr>
          </a:p>
        </p:txBody>
      </p:sp>
      <p:sp>
        <p:nvSpPr>
          <p:cNvPr id="12" name="Rectangle 1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e la date 3">
            <a:extLst>
              <a:ext uri="{FF2B5EF4-FFF2-40B4-BE49-F238E27FC236}">
                <a16:creationId xmlns:a16="http://schemas.microsoft.com/office/drawing/2014/main" id="{5529050F-9BBC-8A48-D8DE-DF71C9C1C4DA}"/>
              </a:ext>
            </a:extLst>
          </p:cNvPr>
          <p:cNvSpPr>
            <a:spLocks noGrp="1"/>
          </p:cNvSpPr>
          <p:nvPr>
            <p:ph type="dt" sz="half" idx="10"/>
          </p:nvPr>
        </p:nvSpPr>
        <p:spPr>
          <a:xfrm rot="5400000">
            <a:off x="-331735" y="1294644"/>
            <a:ext cx="1627275" cy="313512"/>
          </a:xfrm>
        </p:spPr>
        <p:txBody>
          <a:bodyPr anchor="ctr">
            <a:normAutofit/>
          </a:bodyPr>
          <a:lstStyle/>
          <a:p>
            <a:pPr>
              <a:spcAft>
                <a:spcPts val="600"/>
              </a:spcAft>
            </a:pPr>
            <a:fld id="{5DC23B15-8235-6442-B64A-5A973098BADE}" type="datetime1">
              <a:rPr lang="fr-FR" sz="900">
                <a:solidFill>
                  <a:schemeClr val="bg1"/>
                </a:solidFill>
              </a:rPr>
              <a:pPr>
                <a:spcAft>
                  <a:spcPts val="600"/>
                </a:spcAft>
              </a:pPr>
              <a:t>11/09/2024</a:t>
            </a:fld>
            <a:endParaRPr lang="fr-FR" sz="900">
              <a:solidFill>
                <a:schemeClr val="bg1"/>
              </a:solidFill>
            </a:endParaRPr>
          </a:p>
        </p:txBody>
      </p:sp>
      <p:sp>
        <p:nvSpPr>
          <p:cNvPr id="14" name="Rectangle 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2126FD07-A021-289F-CB24-B24699A52F4C}"/>
              </a:ext>
            </a:extLst>
          </p:cNvPr>
          <p:cNvSpPr>
            <a:spLocks noGrp="1"/>
          </p:cNvSpPr>
          <p:nvPr>
            <p:ph type="sldNum" sz="quarter" idx="12"/>
          </p:nvPr>
        </p:nvSpPr>
        <p:spPr>
          <a:xfrm>
            <a:off x="160867" y="3246439"/>
            <a:ext cx="672957" cy="343768"/>
          </a:xfrm>
        </p:spPr>
        <p:txBody>
          <a:bodyPr anchor="ctr">
            <a:normAutofit/>
          </a:bodyPr>
          <a:lstStyle/>
          <a:p>
            <a:pPr algn="ctr">
              <a:spcAft>
                <a:spcPts val="600"/>
              </a:spcAft>
            </a:pPr>
            <a:fld id="{E03CB924-7214-134C-A498-950A77DA123F}" type="slidenum">
              <a:rPr lang="fr-FR" sz="1400">
                <a:solidFill>
                  <a:schemeClr val="tx1"/>
                </a:solidFill>
              </a:rPr>
              <a:pPr algn="ctr">
                <a:spcAft>
                  <a:spcPts val="600"/>
                </a:spcAft>
              </a:pPr>
              <a:t>5</a:t>
            </a:fld>
            <a:endParaRPr lang="fr-FR" sz="1400">
              <a:solidFill>
                <a:schemeClr val="tx1"/>
              </a:solidFill>
            </a:endParaRPr>
          </a:p>
        </p:txBody>
      </p:sp>
      <p:sp>
        <p:nvSpPr>
          <p:cNvPr id="3" name="Espace réservé du contenu 2">
            <a:extLst>
              <a:ext uri="{FF2B5EF4-FFF2-40B4-BE49-F238E27FC236}">
                <a16:creationId xmlns:a16="http://schemas.microsoft.com/office/drawing/2014/main" id="{FC99A04A-5FD9-DB38-FACA-432E7B07F7BB}"/>
              </a:ext>
            </a:extLst>
          </p:cNvPr>
          <p:cNvSpPr>
            <a:spLocks noGrp="1"/>
          </p:cNvSpPr>
          <p:nvPr>
            <p:ph idx="1"/>
          </p:nvPr>
        </p:nvSpPr>
        <p:spPr>
          <a:xfrm>
            <a:off x="1155548" y="2217343"/>
            <a:ext cx="9880893" cy="3959619"/>
          </a:xfrm>
        </p:spPr>
        <p:txBody>
          <a:bodyPr>
            <a:normAutofit/>
          </a:bodyPr>
          <a:lstStyle/>
          <a:p>
            <a:pPr marL="0" indent="0">
              <a:buNone/>
            </a:pPr>
            <a:r>
              <a:rPr lang="fr-FR" sz="1800" b="0" i="0" dirty="0">
                <a:effectLst/>
              </a:rPr>
              <a:t>"</a:t>
            </a:r>
            <a:r>
              <a:rPr lang="fr-FR" sz="1800" b="0" i="1" dirty="0">
                <a:effectLst/>
              </a:rPr>
              <a:t>Nous ne sommes </a:t>
            </a:r>
            <a:r>
              <a:rPr lang="fr-FR" sz="1800" b="0" i="1" dirty="0" err="1">
                <a:effectLst/>
              </a:rPr>
              <a:t>sociétalement</a:t>
            </a:r>
            <a:r>
              <a:rPr lang="fr-FR" sz="1800" b="0" i="1" dirty="0">
                <a:effectLst/>
              </a:rPr>
              <a:t> autorisé à vieillir que si la vieillesse ne se voit pas.</a:t>
            </a:r>
            <a:r>
              <a:rPr lang="fr-FR" sz="1800" b="0" i="0" dirty="0">
                <a:effectLst/>
              </a:rPr>
              <a:t> »</a:t>
            </a:r>
            <a:endParaRPr lang="fr-FR" sz="1800" dirty="0"/>
          </a:p>
          <a:p>
            <a:r>
              <a:rPr lang="fr-FR" sz="1800" b="0" i="0" dirty="0">
                <a:effectLst/>
              </a:rPr>
              <a:t>Pour la pensée occidentale contemporaine, c’est une impression générale de pessimisme à l’égard de la vieillesse qui s’impose : la vieillesse est un mal, une infirmité ,un âge triste qui prépare la mort.</a:t>
            </a:r>
          </a:p>
          <a:p>
            <a:r>
              <a:rPr lang="fr-FR" sz="1800" b="0" i="0" dirty="0">
                <a:effectLst/>
              </a:rPr>
              <a:t>Paradoxe pour une société de la longévité la vieillesse est souvent perçue comme un fardeau </a:t>
            </a:r>
          </a:p>
          <a:p>
            <a:pPr marL="0" indent="0">
              <a:buNone/>
            </a:pPr>
            <a:endParaRPr lang="fr-FR" sz="1800" dirty="0"/>
          </a:p>
          <a:p>
            <a:pPr marL="0" indent="0">
              <a:buNone/>
            </a:pPr>
            <a:r>
              <a:rPr lang="fr-FR" sz="1800" dirty="0"/>
              <a:t>LA VIELLESSE n’est pas une maladie C’est un processus physiologique</a:t>
            </a:r>
          </a:p>
          <a:p>
            <a:pPr marL="0" indent="0">
              <a:buNone/>
            </a:pPr>
            <a:r>
              <a:rPr lang="fr-FR" sz="1800" b="0" i="0" dirty="0">
                <a:effectLst/>
              </a:rPr>
              <a:t>Contrairement aux représentations sociales dominantes, la majeure partie des personnes âgées vit un vieillissement qui n'est pas synonyme d'invalidité</a:t>
            </a:r>
            <a:r>
              <a:rPr lang="fr-FR" sz="1800" dirty="0"/>
              <a:t> </a:t>
            </a:r>
          </a:p>
          <a:p>
            <a:pPr marL="0" indent="0">
              <a:buNone/>
            </a:pPr>
            <a:r>
              <a:rPr lang="fr-FR" sz="1800" dirty="0"/>
              <a:t>Penser le vieillir à travers la notion de changement permet de sortir d’une représentation linéaire et négative du vieillissement.</a:t>
            </a:r>
          </a:p>
          <a:p>
            <a:pPr marL="0" indent="0">
              <a:buNone/>
            </a:pPr>
            <a:endParaRPr lang="fr-FR" sz="2400" dirty="0"/>
          </a:p>
        </p:txBody>
      </p:sp>
    </p:spTree>
    <p:extLst>
      <p:ext uri="{BB962C8B-B14F-4D97-AF65-F5344CB8AC3E}">
        <p14:creationId xmlns:p14="http://schemas.microsoft.com/office/powerpoint/2010/main" val="198368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4B9B78-F4DD-F1BF-F80B-621171D43FF3}"/>
              </a:ext>
            </a:extLst>
          </p:cNvPr>
          <p:cNvSpPr>
            <a:spLocks noGrp="1"/>
          </p:cNvSpPr>
          <p:nvPr>
            <p:ph type="title"/>
          </p:nvPr>
        </p:nvSpPr>
        <p:spPr>
          <a:xfrm>
            <a:off x="1156851" y="637762"/>
            <a:ext cx="9888496" cy="900131"/>
          </a:xfrm>
        </p:spPr>
        <p:txBody>
          <a:bodyPr anchor="t">
            <a:normAutofit/>
          </a:bodyPr>
          <a:lstStyle/>
          <a:p>
            <a:r>
              <a:rPr lang="fr-FR" sz="4000">
                <a:solidFill>
                  <a:schemeClr val="bg1"/>
                </a:solidFill>
              </a:rPr>
              <a:t>Hétérogénéité du vieillissement </a:t>
            </a:r>
          </a:p>
        </p:txBody>
      </p:sp>
      <p:sp>
        <p:nvSpPr>
          <p:cNvPr id="12" name="Rectangle 1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e la date 3">
            <a:extLst>
              <a:ext uri="{FF2B5EF4-FFF2-40B4-BE49-F238E27FC236}">
                <a16:creationId xmlns:a16="http://schemas.microsoft.com/office/drawing/2014/main" id="{102D8F09-7775-B7A0-D645-BF1F11471A7D}"/>
              </a:ext>
            </a:extLst>
          </p:cNvPr>
          <p:cNvSpPr>
            <a:spLocks noGrp="1"/>
          </p:cNvSpPr>
          <p:nvPr>
            <p:ph type="dt" sz="half" idx="10"/>
          </p:nvPr>
        </p:nvSpPr>
        <p:spPr>
          <a:xfrm rot="5400000">
            <a:off x="-331735" y="1294644"/>
            <a:ext cx="1627275" cy="313512"/>
          </a:xfrm>
        </p:spPr>
        <p:txBody>
          <a:bodyPr anchor="ctr">
            <a:normAutofit/>
          </a:bodyPr>
          <a:lstStyle/>
          <a:p>
            <a:pPr>
              <a:spcAft>
                <a:spcPts val="600"/>
              </a:spcAft>
            </a:pPr>
            <a:fld id="{5DC23B15-8235-6442-B64A-5A973098BADE}" type="datetime1">
              <a:rPr lang="fr-FR" sz="900">
                <a:solidFill>
                  <a:schemeClr val="bg1"/>
                </a:solidFill>
              </a:rPr>
              <a:pPr>
                <a:spcAft>
                  <a:spcPts val="600"/>
                </a:spcAft>
              </a:pPr>
              <a:t>11/09/2024</a:t>
            </a:fld>
            <a:endParaRPr lang="fr-FR" sz="900">
              <a:solidFill>
                <a:schemeClr val="bg1"/>
              </a:solidFill>
            </a:endParaRPr>
          </a:p>
        </p:txBody>
      </p:sp>
      <p:sp>
        <p:nvSpPr>
          <p:cNvPr id="14" name="Rectangle 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EB082C5A-A23B-AB11-A2E5-E4E2EB250C76}"/>
              </a:ext>
            </a:extLst>
          </p:cNvPr>
          <p:cNvSpPr>
            <a:spLocks noGrp="1"/>
          </p:cNvSpPr>
          <p:nvPr>
            <p:ph type="sldNum" sz="quarter" idx="12"/>
          </p:nvPr>
        </p:nvSpPr>
        <p:spPr>
          <a:xfrm>
            <a:off x="160867" y="3246439"/>
            <a:ext cx="672957" cy="343768"/>
          </a:xfrm>
        </p:spPr>
        <p:txBody>
          <a:bodyPr anchor="ctr">
            <a:normAutofit/>
          </a:bodyPr>
          <a:lstStyle/>
          <a:p>
            <a:pPr algn="ctr">
              <a:spcAft>
                <a:spcPts val="600"/>
              </a:spcAft>
            </a:pPr>
            <a:fld id="{E03CB924-7214-134C-A498-950A77DA123F}" type="slidenum">
              <a:rPr lang="fr-FR" sz="1400">
                <a:solidFill>
                  <a:schemeClr val="tx1"/>
                </a:solidFill>
              </a:rPr>
              <a:pPr algn="ctr">
                <a:spcAft>
                  <a:spcPts val="600"/>
                </a:spcAft>
              </a:pPr>
              <a:t>6</a:t>
            </a:fld>
            <a:endParaRPr lang="fr-FR" sz="1400">
              <a:solidFill>
                <a:schemeClr val="tx1"/>
              </a:solidFill>
            </a:endParaRPr>
          </a:p>
        </p:txBody>
      </p:sp>
      <p:sp>
        <p:nvSpPr>
          <p:cNvPr id="3" name="Espace réservé du contenu 2">
            <a:extLst>
              <a:ext uri="{FF2B5EF4-FFF2-40B4-BE49-F238E27FC236}">
                <a16:creationId xmlns:a16="http://schemas.microsoft.com/office/drawing/2014/main" id="{E627489D-8E4A-59E9-C252-6DFE5A44A604}"/>
              </a:ext>
            </a:extLst>
          </p:cNvPr>
          <p:cNvSpPr>
            <a:spLocks noGrp="1"/>
          </p:cNvSpPr>
          <p:nvPr>
            <p:ph idx="1"/>
          </p:nvPr>
        </p:nvSpPr>
        <p:spPr>
          <a:xfrm>
            <a:off x="1155548" y="2217343"/>
            <a:ext cx="10317315" cy="4180601"/>
          </a:xfrm>
        </p:spPr>
        <p:txBody>
          <a:bodyPr>
            <a:normAutofit/>
          </a:bodyPr>
          <a:lstStyle/>
          <a:p>
            <a:r>
              <a:rPr lang="fr-FR" sz="2400" dirty="0"/>
              <a:t>Les travaux de Rowe et Kahn (1999) définissent trois types de vieillissement différents : </a:t>
            </a:r>
          </a:p>
          <a:p>
            <a:pPr marL="457200" lvl="1" indent="0">
              <a:buNone/>
            </a:pPr>
            <a:r>
              <a:rPr lang="fr-FR" dirty="0"/>
              <a:t>- </a:t>
            </a:r>
            <a:r>
              <a:rPr lang="fr-FR" b="1" u="sng" dirty="0"/>
              <a:t>Le vieillissement pathologique </a:t>
            </a:r>
            <a:r>
              <a:rPr lang="fr-FR" dirty="0"/>
              <a:t>caractérisé par l’émergence de pathologies voire de polypathologies telles que la dépression, la démence, des troubles moteurs ou sensoriels, des maladies cardiorespiratoires etc… </a:t>
            </a:r>
          </a:p>
          <a:p>
            <a:pPr marL="457200" lvl="1" indent="0">
              <a:buNone/>
            </a:pPr>
            <a:r>
              <a:rPr lang="fr-FR" dirty="0"/>
              <a:t>- </a:t>
            </a:r>
            <a:r>
              <a:rPr lang="fr-FR" b="1" u="sng" dirty="0"/>
              <a:t>Le vieillissement habituel </a:t>
            </a:r>
            <a:r>
              <a:rPr lang="fr-FR" dirty="0"/>
              <a:t>caractérisé par des atteintes physiologiques mineures et une « réduction des réserves adaptatives, conduisant à un risque de déséquilibre en cas de survenue d’un phénomène aigu » </a:t>
            </a:r>
          </a:p>
          <a:p>
            <a:pPr marL="457200" lvl="1" indent="0">
              <a:buNone/>
            </a:pPr>
            <a:r>
              <a:rPr lang="fr-FR" dirty="0"/>
              <a:t> - </a:t>
            </a:r>
            <a:r>
              <a:rPr lang="fr-FR" b="1" u="sng" dirty="0"/>
              <a:t>Le vieillissement réussi </a:t>
            </a:r>
            <a:r>
              <a:rPr lang="fr-FR" dirty="0"/>
              <a:t>qui correspond au maintien des fonctions et à une absence de pathologies. </a:t>
            </a:r>
          </a:p>
          <a:p>
            <a:pPr marL="457200" lvl="1" indent="0">
              <a:buNone/>
            </a:pPr>
            <a:endParaRPr lang="fr-FR" dirty="0"/>
          </a:p>
        </p:txBody>
      </p:sp>
    </p:spTree>
    <p:extLst>
      <p:ext uri="{BB962C8B-B14F-4D97-AF65-F5344CB8AC3E}">
        <p14:creationId xmlns:p14="http://schemas.microsoft.com/office/powerpoint/2010/main" val="288417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362EED-54AD-B536-8F57-F5004589EEEE}"/>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Concept du bien vieillir selon l’OMS </a:t>
            </a:r>
          </a:p>
        </p:txBody>
      </p:sp>
      <p:sp>
        <p:nvSpPr>
          <p:cNvPr id="4" name="Espace réservé du contenu 3">
            <a:extLst>
              <a:ext uri="{FF2B5EF4-FFF2-40B4-BE49-F238E27FC236}">
                <a16:creationId xmlns:a16="http://schemas.microsoft.com/office/drawing/2014/main" id="{5B736EF4-751E-F4F3-0906-9CF38CB7B6F0}"/>
              </a:ext>
            </a:extLst>
          </p:cNvPr>
          <p:cNvSpPr>
            <a:spLocks noGrp="1"/>
          </p:cNvSpPr>
          <p:nvPr>
            <p:ph sz="half" idx="1"/>
          </p:nvPr>
        </p:nvSpPr>
        <p:spPr>
          <a:xfrm>
            <a:off x="1136398" y="2405467"/>
            <a:ext cx="5427526" cy="3535083"/>
          </a:xfrm>
        </p:spPr>
        <p:txBody>
          <a:bodyPr vert="horz" lIns="91440" tIns="45720" rIns="91440" bIns="45720" rtlCol="0" anchor="t">
            <a:normAutofit/>
          </a:bodyPr>
          <a:lstStyle/>
          <a:p>
            <a:r>
              <a:rPr lang="en-US" sz="2000"/>
              <a:t>Vieillir en bonne santé ne se limite pas à l’absence de maladie</a:t>
            </a:r>
          </a:p>
          <a:p>
            <a:r>
              <a:rPr lang="en-US" sz="2000"/>
              <a:t>Implique le développement et le maintien des aptitudes fonctionnelles qui permettent aux personnes âgées de jouir d’un état de bien-être:  cad capacités à marcher, sortir, avoir des activités de loisir , mémoriser  …</a:t>
            </a:r>
          </a:p>
          <a:p>
            <a:endParaRPr lang="en-US" sz="2000"/>
          </a:p>
        </p:txBody>
      </p:sp>
      <p:pic>
        <p:nvPicPr>
          <p:cNvPr id="6" name="Espace réservé du contenu 5" descr="Une image contenant personne, sport, gymnastique, habits&#10;&#10;Description générée automatiquement">
            <a:extLst>
              <a:ext uri="{FF2B5EF4-FFF2-40B4-BE49-F238E27FC236}">
                <a16:creationId xmlns:a16="http://schemas.microsoft.com/office/drawing/2014/main" id="{402FDFF0-9B80-5E73-BC45-6975B30997FC}"/>
              </a:ext>
            </a:extLst>
          </p:cNvPr>
          <p:cNvPicPr>
            <a:picLocks noGrp="1" noChangeAspect="1"/>
          </p:cNvPicPr>
          <p:nvPr>
            <p:ph sz="half" idx="2"/>
          </p:nvPr>
        </p:nvPicPr>
        <p:blipFill rotWithShape="1">
          <a:blip r:embed="rId2"/>
          <a:srcRect l="30498" r="1501" b="-1"/>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51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0AC59C-7B9F-8140-EB48-5C1F07FB0AE8}"/>
              </a:ext>
            </a:extLst>
          </p:cNvPr>
          <p:cNvSpPr>
            <a:spLocks noGrp="1"/>
          </p:cNvSpPr>
          <p:nvPr>
            <p:ph type="title"/>
          </p:nvPr>
        </p:nvSpPr>
        <p:spPr>
          <a:xfrm>
            <a:off x="481013" y="3752849"/>
            <a:ext cx="3290887" cy="2452687"/>
          </a:xfrm>
        </p:spPr>
        <p:txBody>
          <a:bodyPr anchor="ctr">
            <a:normAutofit/>
          </a:bodyPr>
          <a:lstStyle/>
          <a:p>
            <a:r>
              <a:rPr lang="fr-FR" sz="3600"/>
              <a:t>Les différentes trajectoires du vieillissement </a:t>
            </a:r>
          </a:p>
        </p:txBody>
      </p:sp>
      <p:pic>
        <p:nvPicPr>
          <p:cNvPr id="6" name="Image 5">
            <a:extLst>
              <a:ext uri="{FF2B5EF4-FFF2-40B4-BE49-F238E27FC236}">
                <a16:creationId xmlns:a16="http://schemas.microsoft.com/office/drawing/2014/main" id="{A1FE4BB6-2A21-5E39-D06C-9ADFF3D03407}"/>
              </a:ext>
            </a:extLst>
          </p:cNvPr>
          <p:cNvPicPr>
            <a:picLocks noChangeAspect="1"/>
          </p:cNvPicPr>
          <p:nvPr/>
        </p:nvPicPr>
        <p:blipFill>
          <a:blip r:embed="rId2"/>
          <a:srcRect b="3122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ce réservé du contenu 2">
            <a:extLst>
              <a:ext uri="{FF2B5EF4-FFF2-40B4-BE49-F238E27FC236}">
                <a16:creationId xmlns:a16="http://schemas.microsoft.com/office/drawing/2014/main" id="{AD2CD779-E2CD-8D90-A35E-C5012BA1BB5C}"/>
              </a:ext>
            </a:extLst>
          </p:cNvPr>
          <p:cNvSpPr>
            <a:spLocks noGrp="1"/>
          </p:cNvSpPr>
          <p:nvPr>
            <p:ph idx="1"/>
          </p:nvPr>
        </p:nvSpPr>
        <p:spPr>
          <a:xfrm>
            <a:off x="4223982" y="3752850"/>
            <a:ext cx="7485413" cy="2452687"/>
          </a:xfrm>
        </p:spPr>
        <p:txBody>
          <a:bodyPr anchor="ctr">
            <a:normAutofit/>
          </a:bodyPr>
          <a:lstStyle/>
          <a:p>
            <a:pPr marL="0" indent="0">
              <a:spcAft>
                <a:spcPts val="0"/>
              </a:spcAft>
              <a:buNone/>
            </a:pPr>
            <a:r>
              <a:rPr lang="fr-FR" sz="1700" dirty="0">
                <a:latin typeface="Calibri" panose="020F0502020204030204" pitchFamily="34" charset="0"/>
                <a:cs typeface="Calibri" panose="020F0502020204030204" pitchFamily="34" charset="0"/>
              </a:rPr>
              <a:t>C</a:t>
            </a:r>
            <a:r>
              <a:rPr lang="fr-FR" sz="1700" b="0" i="0" u="none" strike="noStrike" dirty="0">
                <a:effectLst/>
                <a:latin typeface="Calibri" panose="020F0502020204030204" pitchFamily="34" charset="0"/>
                <a:cs typeface="Calibri" panose="020F0502020204030204" pitchFamily="34" charset="0"/>
              </a:rPr>
              <a:t>haque individu âgé, en fonction de de son contexte de santé, psychologique, de son environnement et de son activité sociale peut se classer dans  un des </a:t>
            </a:r>
            <a:r>
              <a:rPr lang="fr-FR" sz="1700" b="1" i="0" u="none" strike="noStrike" dirty="0">
                <a:effectLst/>
                <a:latin typeface="Calibri" panose="020F0502020204030204" pitchFamily="34" charset="0"/>
                <a:cs typeface="Calibri" panose="020F0502020204030204" pitchFamily="34" charset="0"/>
              </a:rPr>
              <a:t>3 profils</a:t>
            </a:r>
            <a:r>
              <a:rPr lang="fr-FR" sz="1700" b="0" i="0" u="none" strike="noStrike" dirty="0">
                <a:effectLst/>
                <a:latin typeface="Calibri" panose="020F0502020204030204" pitchFamily="34" charset="0"/>
                <a:cs typeface="Calibri" panose="020F0502020204030204" pitchFamily="34" charset="0"/>
              </a:rPr>
              <a:t> identifiés :</a:t>
            </a:r>
            <a:endParaRPr lang="fr-FR" sz="1700" b="0" i="0" dirty="0">
              <a:effectLst/>
              <a:latin typeface="Calibri" panose="020F0502020204030204" pitchFamily="34" charset="0"/>
              <a:cs typeface="Calibri" panose="020F0502020204030204" pitchFamily="34" charset="0"/>
            </a:endParaRPr>
          </a:p>
          <a:p>
            <a:pPr lvl="1"/>
            <a:r>
              <a:rPr lang="fr-FR" sz="1700" b="0" i="0" u="none" strike="noStrike" dirty="0">
                <a:effectLst/>
                <a:latin typeface="Calibri" panose="020F0502020204030204" pitchFamily="34" charset="0"/>
                <a:cs typeface="Calibri" panose="020F0502020204030204" pitchFamily="34" charset="0"/>
              </a:rPr>
              <a:t>les personnes “</a:t>
            </a:r>
            <a:r>
              <a:rPr lang="fr-FR" sz="1700" b="1" i="0" u="none" strike="noStrike" dirty="0">
                <a:effectLst/>
                <a:latin typeface="Calibri" panose="020F0502020204030204" pitchFamily="34" charset="0"/>
                <a:cs typeface="Calibri" panose="020F0502020204030204" pitchFamily="34" charset="0"/>
              </a:rPr>
              <a:t>robustes</a:t>
            </a:r>
            <a:r>
              <a:rPr lang="fr-FR" sz="1700" b="0" i="0" u="none" strike="noStrike" dirty="0">
                <a:effectLst/>
                <a:latin typeface="Calibri" panose="020F0502020204030204" pitchFamily="34" charset="0"/>
                <a:cs typeface="Calibri" panose="020F0502020204030204" pitchFamily="34" charset="0"/>
              </a:rPr>
              <a:t>” </a:t>
            </a:r>
          </a:p>
          <a:p>
            <a:pPr lvl="1"/>
            <a:r>
              <a:rPr lang="fr-FR" sz="1700" b="0" i="0" u="none" strike="noStrike" dirty="0">
                <a:effectLst/>
                <a:latin typeface="Calibri" panose="020F0502020204030204" pitchFamily="34" charset="0"/>
                <a:cs typeface="Calibri" panose="020F0502020204030204" pitchFamily="34" charset="0"/>
              </a:rPr>
              <a:t>les personnes “</a:t>
            </a:r>
            <a:r>
              <a:rPr lang="fr-FR" sz="1700" b="1" i="0" u="none" strike="noStrike" dirty="0">
                <a:effectLst/>
                <a:latin typeface="Calibri" panose="020F0502020204030204" pitchFamily="34" charset="0"/>
                <a:cs typeface="Calibri" panose="020F0502020204030204" pitchFamily="34" charset="0"/>
              </a:rPr>
              <a:t>fragiles</a:t>
            </a:r>
            <a:r>
              <a:rPr lang="fr-FR" sz="1700" b="0" i="0" u="none" strike="noStrike" dirty="0">
                <a:effectLst/>
                <a:latin typeface="Calibri" panose="020F0502020204030204" pitchFamily="34" charset="0"/>
                <a:cs typeface="Calibri" panose="020F0502020204030204" pitchFamily="34" charset="0"/>
              </a:rPr>
              <a:t>” et pré fragiles, présentent des signes de déficiences de certaines capacités fonctionnelles, détectées et prises en charge, ces critères de fragilité peuvent être corrigés. </a:t>
            </a:r>
          </a:p>
          <a:p>
            <a:pPr lvl="1"/>
            <a:r>
              <a:rPr lang="fr-FR" sz="1700" b="0" i="0" u="none" strike="noStrike" dirty="0">
                <a:effectLst/>
                <a:latin typeface="Calibri" panose="020F0502020204030204" pitchFamily="34" charset="0"/>
                <a:cs typeface="Calibri" panose="020F0502020204030204" pitchFamily="34" charset="0"/>
              </a:rPr>
              <a:t>les personnes “</a:t>
            </a:r>
            <a:r>
              <a:rPr lang="fr-FR" sz="1700" b="1" i="0" u="none" strike="noStrike" dirty="0">
                <a:effectLst/>
                <a:latin typeface="Calibri" panose="020F0502020204030204" pitchFamily="34" charset="0"/>
                <a:cs typeface="Calibri" panose="020F0502020204030204" pitchFamily="34" charset="0"/>
              </a:rPr>
              <a:t>dépendantes</a:t>
            </a:r>
            <a:r>
              <a:rPr lang="fr-FR" sz="1700" b="0" i="0" u="none" strike="noStrike" dirty="0">
                <a:effectLst/>
                <a:latin typeface="Calibri" panose="020F0502020204030204" pitchFamily="34" charset="0"/>
                <a:cs typeface="Calibri" panose="020F0502020204030204" pitchFamily="34" charset="0"/>
              </a:rPr>
              <a:t>”, nécessitent des soins lourds et complexes.  </a:t>
            </a:r>
            <a:r>
              <a:rPr lang="fr-FR" sz="1700" dirty="0">
                <a:latin typeface="Calibri" panose="020F0502020204030204" pitchFamily="34" charset="0"/>
                <a:cs typeface="Calibri" panose="020F0502020204030204" pitchFamily="34" charset="0"/>
              </a:rPr>
              <a:t>État irréversible </a:t>
            </a:r>
            <a:endParaRPr lang="fr-FR" sz="1700" dirty="0"/>
          </a:p>
          <a:p>
            <a:endParaRPr lang="fr-FR" sz="1700" dirty="0"/>
          </a:p>
        </p:txBody>
      </p:sp>
      <p:sp>
        <p:nvSpPr>
          <p:cNvPr id="4" name="Espace réservé de la date 3">
            <a:extLst>
              <a:ext uri="{FF2B5EF4-FFF2-40B4-BE49-F238E27FC236}">
                <a16:creationId xmlns:a16="http://schemas.microsoft.com/office/drawing/2014/main" id="{53266A40-5384-3629-20C3-35E6ACCBD005}"/>
              </a:ext>
            </a:extLst>
          </p:cNvPr>
          <p:cNvSpPr>
            <a:spLocks noGrp="1"/>
          </p:cNvSpPr>
          <p:nvPr>
            <p:ph type="dt" sz="half" idx="10"/>
          </p:nvPr>
        </p:nvSpPr>
        <p:spPr>
          <a:xfrm>
            <a:off x="481013" y="6356350"/>
            <a:ext cx="2743200" cy="365125"/>
          </a:xfrm>
        </p:spPr>
        <p:txBody>
          <a:bodyPr>
            <a:normAutofit/>
          </a:bodyPr>
          <a:lstStyle/>
          <a:p>
            <a:pPr>
              <a:spcAft>
                <a:spcPts val="600"/>
              </a:spcAft>
            </a:pPr>
            <a:fld id="{5DC23B15-8235-6442-B64A-5A973098BADE}" type="datetime1">
              <a:rPr lang="fr-FR">
                <a:solidFill>
                  <a:schemeClr val="tx1">
                    <a:lumMod val="75000"/>
                    <a:lumOff val="25000"/>
                  </a:schemeClr>
                </a:solidFill>
              </a:rPr>
              <a:pPr>
                <a:spcAft>
                  <a:spcPts val="600"/>
                </a:spcAft>
              </a:pPr>
              <a:t>11/09/2024</a:t>
            </a:fld>
            <a:endParaRPr lang="fr-FR">
              <a:solidFill>
                <a:schemeClr val="tx1">
                  <a:lumMod val="75000"/>
                  <a:lumOff val="25000"/>
                </a:schemeClr>
              </a:solidFill>
            </a:endParaRPr>
          </a:p>
        </p:txBody>
      </p:sp>
      <p:sp>
        <p:nvSpPr>
          <p:cNvPr id="5" name="Espace réservé du numéro de diapositive 4">
            <a:extLst>
              <a:ext uri="{FF2B5EF4-FFF2-40B4-BE49-F238E27FC236}">
                <a16:creationId xmlns:a16="http://schemas.microsoft.com/office/drawing/2014/main" id="{8A4A5DF3-D246-9311-DBF3-9DF989C0B7AC}"/>
              </a:ext>
            </a:extLst>
          </p:cNvPr>
          <p:cNvSpPr>
            <a:spLocks noGrp="1"/>
          </p:cNvSpPr>
          <p:nvPr>
            <p:ph type="sldNum" sz="quarter" idx="12"/>
          </p:nvPr>
        </p:nvSpPr>
        <p:spPr>
          <a:xfrm>
            <a:off x="8864600" y="6356350"/>
            <a:ext cx="2743200" cy="365125"/>
          </a:xfrm>
        </p:spPr>
        <p:txBody>
          <a:bodyPr>
            <a:normAutofit/>
          </a:bodyPr>
          <a:lstStyle/>
          <a:p>
            <a:pPr>
              <a:spcAft>
                <a:spcPts val="600"/>
              </a:spcAft>
            </a:pPr>
            <a:fld id="{E03CB924-7214-134C-A498-950A77DA123F}" type="slidenum">
              <a:rPr lang="fr-FR">
                <a:solidFill>
                  <a:schemeClr val="tx1">
                    <a:lumMod val="75000"/>
                    <a:lumOff val="25000"/>
                  </a:schemeClr>
                </a:solidFill>
              </a:rPr>
              <a:pPr>
                <a:spcAft>
                  <a:spcPts val="600"/>
                </a:spcAft>
              </a:pPr>
              <a:t>8</a:t>
            </a:fld>
            <a:endParaRPr lang="fr-FR">
              <a:solidFill>
                <a:schemeClr val="tx1">
                  <a:lumMod val="75000"/>
                  <a:lumOff val="25000"/>
                </a:schemeClr>
              </a:solidFill>
            </a:endParaRPr>
          </a:p>
        </p:txBody>
      </p:sp>
    </p:spTree>
    <p:extLst>
      <p:ext uri="{BB962C8B-B14F-4D97-AF65-F5344CB8AC3E}">
        <p14:creationId xmlns:p14="http://schemas.microsoft.com/office/powerpoint/2010/main" val="2678365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Espace réservé du contenu 7">
            <a:extLst>
              <a:ext uri="{FF2B5EF4-FFF2-40B4-BE49-F238E27FC236}">
                <a16:creationId xmlns:a16="http://schemas.microsoft.com/office/drawing/2014/main" id="{DD9D03FD-FE9F-AA74-D6F0-4A287B4705C8}"/>
              </a:ext>
            </a:extLst>
          </p:cNvPr>
          <p:cNvPicPr>
            <a:picLocks noGrp="1" noChangeAspect="1"/>
          </p:cNvPicPr>
          <p:nvPr>
            <p:ph idx="1"/>
          </p:nvPr>
        </p:nvPicPr>
        <p:blipFill>
          <a:blip r:embed="rId2"/>
          <a:stretch>
            <a:fillRect/>
          </a:stretch>
        </p:blipFill>
        <p:spPr>
          <a:xfrm>
            <a:off x="1541516" y="457200"/>
            <a:ext cx="9108968" cy="5943600"/>
          </a:xfrm>
          <a:prstGeom prst="rect">
            <a:avLst/>
          </a:prstGeom>
        </p:spPr>
      </p:pic>
      <p:sp>
        <p:nvSpPr>
          <p:cNvPr id="4" name="Espace réservé de la date 3">
            <a:extLst>
              <a:ext uri="{FF2B5EF4-FFF2-40B4-BE49-F238E27FC236}">
                <a16:creationId xmlns:a16="http://schemas.microsoft.com/office/drawing/2014/main" id="{F793619B-7691-CF97-F6F5-DDC1AD5C41A5}"/>
              </a:ext>
            </a:extLst>
          </p:cNvPr>
          <p:cNvSpPr>
            <a:spLocks noGrp="1"/>
          </p:cNvSpPr>
          <p:nvPr>
            <p:ph type="dt" sz="half" idx="10"/>
          </p:nvPr>
        </p:nvSpPr>
        <p:spPr>
          <a:xfrm>
            <a:off x="8991600" y="6455664"/>
            <a:ext cx="2743200" cy="365125"/>
          </a:xfrm>
        </p:spPr>
        <p:txBody>
          <a:bodyPr vert="horz" lIns="91440" tIns="45720" rIns="91440" bIns="45720" rtlCol="0" anchor="ctr">
            <a:normAutofit/>
          </a:bodyPr>
          <a:lstStyle/>
          <a:p>
            <a:pPr algn="r" defTabSz="914400">
              <a:spcAft>
                <a:spcPts val="600"/>
              </a:spcAft>
            </a:pPr>
            <a:fld id="{5DC23B15-8235-6442-B64A-5A973098BADE}" type="datetime1">
              <a:rPr lang="en-US" sz="1100">
                <a:solidFill>
                  <a:srgbClr val="FFFFFF"/>
                </a:solidFill>
              </a:rPr>
              <a:pPr algn="r" defTabSz="914400">
                <a:spcAft>
                  <a:spcPts val="600"/>
                </a:spcAft>
              </a:pPr>
              <a:t>9/11/24</a:t>
            </a:fld>
            <a:endParaRPr lang="en-US" sz="1100">
              <a:solidFill>
                <a:srgbClr val="FFFFFF"/>
              </a:solidFill>
            </a:endParaRPr>
          </a:p>
        </p:txBody>
      </p:sp>
      <p:sp>
        <p:nvSpPr>
          <p:cNvPr id="5" name="Espace réservé du numéro de diapositive 4">
            <a:extLst>
              <a:ext uri="{FF2B5EF4-FFF2-40B4-BE49-F238E27FC236}">
                <a16:creationId xmlns:a16="http://schemas.microsoft.com/office/drawing/2014/main" id="{0A4BD284-BE50-9F49-35D9-2189B40A3842}"/>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defTabSz="914400">
              <a:spcAft>
                <a:spcPts val="600"/>
              </a:spcAft>
            </a:pPr>
            <a:fld id="{E03CB924-7214-134C-A498-950A77DA123F}" type="slidenum">
              <a:rPr lang="en-US" sz="1100">
                <a:solidFill>
                  <a:srgbClr val="FFFFFF"/>
                </a:solidFill>
              </a:rPr>
              <a:pPr defTabSz="914400">
                <a:spcAft>
                  <a:spcPts val="600"/>
                </a:spcAft>
              </a:pPr>
              <a:t>9</a:t>
            </a:fld>
            <a:endParaRPr lang="en-US" sz="1100">
              <a:solidFill>
                <a:srgbClr val="FFFFFF"/>
              </a:solidFill>
            </a:endParaRPr>
          </a:p>
        </p:txBody>
      </p:sp>
    </p:spTree>
    <p:extLst>
      <p:ext uri="{BB962C8B-B14F-4D97-AF65-F5344CB8AC3E}">
        <p14:creationId xmlns:p14="http://schemas.microsoft.com/office/powerpoint/2010/main" val="416191521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2689</TotalTime>
  <Words>1874</Words>
  <Application>Microsoft Macintosh PowerPoint</Application>
  <PresentationFormat>Grand écran</PresentationFormat>
  <Paragraphs>156</Paragraphs>
  <Slides>19</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Alegreya</vt:lpstr>
      <vt:lpstr>Arial</vt:lpstr>
      <vt:lpstr>Calibri</vt:lpstr>
      <vt:lpstr>Calibri Light</vt:lpstr>
      <vt:lpstr>Courier New</vt:lpstr>
      <vt:lpstr>FranklinGothicFS</vt:lpstr>
      <vt:lpstr>Poppins</vt:lpstr>
      <vt:lpstr>sofia-pro</vt:lpstr>
      <vt:lpstr>Thème Office</vt:lpstr>
      <vt:lpstr>Gérontologie: démographie, aspects sociaux et économiques </vt:lpstr>
      <vt:lpstr>Transition démographique : une population qui vieillit </vt:lpstr>
      <vt:lpstr>Définitions </vt:lpstr>
      <vt:lpstr>Vieillesse: la question de l’âge  </vt:lpstr>
      <vt:lpstr>Qui est vieux  ? Les représentations sociétales  </vt:lpstr>
      <vt:lpstr>Hétérogénéité du vieillissement </vt:lpstr>
      <vt:lpstr>Concept du bien vieillir selon l’OMS </vt:lpstr>
      <vt:lpstr>Les différentes trajectoires du vieillissement </vt:lpstr>
      <vt:lpstr>Présentation PowerPoint</vt:lpstr>
      <vt:lpstr>La prévention de la perte d’autonomie : une priorité </vt:lpstr>
      <vt:lpstr>Présentation PowerPoint</vt:lpstr>
      <vt:lpstr>Les concepts: l’autonomie </vt:lpstr>
      <vt:lpstr>La dépendance</vt:lpstr>
      <vt:lpstr> </vt:lpstr>
      <vt:lpstr>Présentation PowerPoint</vt:lpstr>
      <vt:lpstr>Politiques publiques en gérontologie  </vt:lpstr>
      <vt:lpstr>EHPAD </vt:lpstr>
      <vt:lpstr>Présentation PowerPoint</vt:lpstr>
      <vt:lpstr>Enjeux en gériatrie  pour tous  les professionnels de santé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Gérontologie: démographie, aspects sociaux et économiqiues </dc:title>
  <dc:creator>caroline roubaud</dc:creator>
  <cp:lastModifiedBy>caroline roubaud</cp:lastModifiedBy>
  <cp:revision>19</cp:revision>
  <dcterms:created xsi:type="dcterms:W3CDTF">2021-10-13T20:12:11Z</dcterms:created>
  <dcterms:modified xsi:type="dcterms:W3CDTF">2024-09-11T08:26:46Z</dcterms:modified>
</cp:coreProperties>
</file>