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notesMasterIdLst>
    <p:notesMasterId r:id="rId34"/>
  </p:notesMasterIdLst>
  <p:sldIdLst>
    <p:sldId id="257" r:id="rId2"/>
    <p:sldId id="259" r:id="rId3"/>
    <p:sldId id="346" r:id="rId4"/>
    <p:sldId id="350" r:id="rId5"/>
    <p:sldId id="351" r:id="rId6"/>
    <p:sldId id="352" r:id="rId7"/>
    <p:sldId id="338" r:id="rId8"/>
    <p:sldId id="339" r:id="rId9"/>
    <p:sldId id="353" r:id="rId10"/>
    <p:sldId id="342" r:id="rId11"/>
    <p:sldId id="341" r:id="rId12"/>
    <p:sldId id="343" r:id="rId13"/>
    <p:sldId id="345" r:id="rId14"/>
    <p:sldId id="347" r:id="rId15"/>
    <p:sldId id="334" r:id="rId16"/>
    <p:sldId id="344" r:id="rId17"/>
    <p:sldId id="335" r:id="rId18"/>
    <p:sldId id="305" r:id="rId19"/>
    <p:sldId id="329" r:id="rId20"/>
    <p:sldId id="330" r:id="rId21"/>
    <p:sldId id="332" r:id="rId22"/>
    <p:sldId id="333" r:id="rId23"/>
    <p:sldId id="262" r:id="rId24"/>
    <p:sldId id="306" r:id="rId25"/>
    <p:sldId id="357" r:id="rId26"/>
    <p:sldId id="313" r:id="rId27"/>
    <p:sldId id="314" r:id="rId28"/>
    <p:sldId id="321" r:id="rId29"/>
    <p:sldId id="355" r:id="rId30"/>
    <p:sldId id="322" r:id="rId31"/>
    <p:sldId id="349" r:id="rId32"/>
    <p:sldId id="356"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71" autoAdjust="0"/>
    <p:restoredTop sz="94607"/>
  </p:normalViewPr>
  <p:slideViewPr>
    <p:cSldViewPr>
      <p:cViewPr varScale="1">
        <p:scale>
          <a:sx n="106" d="100"/>
          <a:sy n="106" d="100"/>
        </p:scale>
        <p:origin x="1368"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2D81EA-8254-074B-AC99-FEED1EDE2F39}"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fr-FR"/>
        </a:p>
      </dgm:t>
    </dgm:pt>
    <dgm:pt modelId="{9EF90B31-9222-2E4A-94C3-D0A97C74F0EC}">
      <dgm:prSet phldrT="[Texte]"/>
      <dgm:spPr/>
      <dgm:t>
        <a:bodyPr/>
        <a:lstStyle/>
        <a:p>
          <a:r>
            <a:rPr lang="fr-FR"/>
            <a:t>Bien dans mon corps</a:t>
          </a:r>
        </a:p>
      </dgm:t>
    </dgm:pt>
    <dgm:pt modelId="{27F251FA-9A7B-0B4C-B7FC-7DC264462516}" type="parTrans" cxnId="{1637B920-AF22-5F4B-A4F6-AD0D6EB9FE74}">
      <dgm:prSet/>
      <dgm:spPr/>
      <dgm:t>
        <a:bodyPr/>
        <a:lstStyle/>
        <a:p>
          <a:endParaRPr lang="fr-FR"/>
        </a:p>
      </dgm:t>
    </dgm:pt>
    <dgm:pt modelId="{6A334D80-F14F-2944-9F55-0C9FCFD72FFB}" type="sibTrans" cxnId="{1637B920-AF22-5F4B-A4F6-AD0D6EB9FE74}">
      <dgm:prSet/>
      <dgm:spPr/>
      <dgm:t>
        <a:bodyPr/>
        <a:lstStyle/>
        <a:p>
          <a:endParaRPr lang="fr-FR"/>
        </a:p>
      </dgm:t>
    </dgm:pt>
    <dgm:pt modelId="{A813A75B-0F8F-2240-B5B1-2DD000534FA3}">
      <dgm:prSet phldrT="[Texte]"/>
      <dgm:spPr/>
      <dgm:t>
        <a:bodyPr/>
        <a:lstStyle/>
        <a:p>
          <a:r>
            <a:rPr lang="fr-FR"/>
            <a:t>Bien dans mon assiette</a:t>
          </a:r>
        </a:p>
      </dgm:t>
    </dgm:pt>
    <dgm:pt modelId="{725F6C71-7205-C54E-A605-A45CD5D52EA2}" type="parTrans" cxnId="{6417B5BD-E951-7C4E-AF92-714B1E76CA29}">
      <dgm:prSet/>
      <dgm:spPr/>
      <dgm:t>
        <a:bodyPr/>
        <a:lstStyle/>
        <a:p>
          <a:endParaRPr lang="fr-FR"/>
        </a:p>
      </dgm:t>
    </dgm:pt>
    <dgm:pt modelId="{1CA81AB9-1027-4743-AF83-53E446CC3200}" type="sibTrans" cxnId="{6417B5BD-E951-7C4E-AF92-714B1E76CA29}">
      <dgm:prSet/>
      <dgm:spPr/>
      <dgm:t>
        <a:bodyPr/>
        <a:lstStyle/>
        <a:p>
          <a:endParaRPr lang="fr-FR"/>
        </a:p>
      </dgm:t>
    </dgm:pt>
    <dgm:pt modelId="{F3C4799D-0D1E-2A42-924E-D6D9B04FD404}">
      <dgm:prSet phldrT="[Texte]"/>
      <dgm:spPr/>
      <dgm:t>
        <a:bodyPr/>
        <a:lstStyle/>
        <a:p>
          <a:r>
            <a:rPr lang="fr-FR"/>
            <a:t>Bien avec les autres</a:t>
          </a:r>
        </a:p>
      </dgm:t>
    </dgm:pt>
    <dgm:pt modelId="{6003B3A8-9581-4D4C-BE8D-339EBE4C872B}" type="parTrans" cxnId="{F8BE18B3-4CE1-3546-844B-D3909B3DEEFB}">
      <dgm:prSet/>
      <dgm:spPr/>
      <dgm:t>
        <a:bodyPr/>
        <a:lstStyle/>
        <a:p>
          <a:endParaRPr lang="fr-FR"/>
        </a:p>
      </dgm:t>
    </dgm:pt>
    <dgm:pt modelId="{1EBC7017-1A3E-B54C-87D8-726C610C7E85}" type="sibTrans" cxnId="{F8BE18B3-4CE1-3546-844B-D3909B3DEEFB}">
      <dgm:prSet/>
      <dgm:spPr/>
      <dgm:t>
        <a:bodyPr/>
        <a:lstStyle/>
        <a:p>
          <a:endParaRPr lang="fr-FR"/>
        </a:p>
      </dgm:t>
    </dgm:pt>
    <dgm:pt modelId="{262DB21C-8D56-034D-88F3-9D592ECDEB60}">
      <dgm:prSet phldrT="[Texte]"/>
      <dgm:spPr/>
      <dgm:t>
        <a:bodyPr/>
        <a:lstStyle/>
        <a:p>
          <a:r>
            <a:rPr lang="fr-FR"/>
            <a:t>Bien chez moi</a:t>
          </a:r>
        </a:p>
      </dgm:t>
    </dgm:pt>
    <dgm:pt modelId="{CCED04B0-FE78-BD4A-B96F-1B54845165AA}" type="parTrans" cxnId="{11D6C93D-DF79-8A40-966B-B42DC9BA48D6}">
      <dgm:prSet/>
      <dgm:spPr/>
      <dgm:t>
        <a:bodyPr/>
        <a:lstStyle/>
        <a:p>
          <a:endParaRPr lang="fr-FR"/>
        </a:p>
      </dgm:t>
    </dgm:pt>
    <dgm:pt modelId="{AA4802DE-C625-F947-9180-127E942E7294}" type="sibTrans" cxnId="{11D6C93D-DF79-8A40-966B-B42DC9BA48D6}">
      <dgm:prSet/>
      <dgm:spPr/>
      <dgm:t>
        <a:bodyPr/>
        <a:lstStyle/>
        <a:p>
          <a:endParaRPr lang="fr-FR"/>
        </a:p>
      </dgm:t>
    </dgm:pt>
    <dgm:pt modelId="{B9AAF2DB-8A3A-E14A-A90E-7544CFCB97DC}">
      <dgm:prSet phldrT="[Texte]"/>
      <dgm:spPr/>
      <dgm:t>
        <a:bodyPr/>
        <a:lstStyle/>
        <a:p>
          <a:r>
            <a:rPr lang="fr-FR"/>
            <a:t>Bien entendre, bien voir</a:t>
          </a:r>
        </a:p>
      </dgm:t>
    </dgm:pt>
    <dgm:pt modelId="{5BBCA2B4-7820-2048-8F54-73484E18A71D}" type="parTrans" cxnId="{FC9F6B07-5837-E44B-9E03-0E197DDB5B45}">
      <dgm:prSet/>
      <dgm:spPr/>
      <dgm:t>
        <a:bodyPr/>
        <a:lstStyle/>
        <a:p>
          <a:endParaRPr lang="fr-FR"/>
        </a:p>
      </dgm:t>
    </dgm:pt>
    <dgm:pt modelId="{02A83506-56C2-4C43-920C-449056105A85}" type="sibTrans" cxnId="{FC9F6B07-5837-E44B-9E03-0E197DDB5B45}">
      <dgm:prSet/>
      <dgm:spPr/>
      <dgm:t>
        <a:bodyPr/>
        <a:lstStyle/>
        <a:p>
          <a:endParaRPr lang="fr-FR"/>
        </a:p>
      </dgm:t>
    </dgm:pt>
    <dgm:pt modelId="{DC742E03-E3A0-8A47-9C3D-11575404D5E3}">
      <dgm:prSet phldrT="[Texte]"/>
      <dgm:spPr/>
      <dgm:t>
        <a:bodyPr/>
        <a:lstStyle/>
        <a:p>
          <a:r>
            <a:rPr lang="fr-FR"/>
            <a:t>Bien dans ma tête</a:t>
          </a:r>
        </a:p>
      </dgm:t>
    </dgm:pt>
    <dgm:pt modelId="{D8EFC658-31E7-364B-82BF-F973A79AB7DD}" type="parTrans" cxnId="{9AF0F99F-70C8-BE41-A354-C57DFAAC3A1C}">
      <dgm:prSet/>
      <dgm:spPr/>
      <dgm:t>
        <a:bodyPr/>
        <a:lstStyle/>
        <a:p>
          <a:endParaRPr lang="fr-FR"/>
        </a:p>
      </dgm:t>
    </dgm:pt>
    <dgm:pt modelId="{D716785B-05AA-F841-90C1-4CEA58959F8C}" type="sibTrans" cxnId="{9AF0F99F-70C8-BE41-A354-C57DFAAC3A1C}">
      <dgm:prSet/>
      <dgm:spPr/>
      <dgm:t>
        <a:bodyPr/>
        <a:lstStyle/>
        <a:p>
          <a:endParaRPr lang="fr-FR"/>
        </a:p>
      </dgm:t>
    </dgm:pt>
    <dgm:pt modelId="{5E6DE8D4-7583-694B-93D1-114FF3E3660C}" type="pres">
      <dgm:prSet presAssocID="{DB2D81EA-8254-074B-AC99-FEED1EDE2F39}" presName="Name0" presStyleCnt="0">
        <dgm:presLayoutVars>
          <dgm:dir/>
          <dgm:resizeHandles val="exact"/>
        </dgm:presLayoutVars>
      </dgm:prSet>
      <dgm:spPr/>
    </dgm:pt>
    <dgm:pt modelId="{543C4362-4B38-EB4E-8B8D-4A0616C38FDF}" type="pres">
      <dgm:prSet presAssocID="{9EF90B31-9222-2E4A-94C3-D0A97C74F0EC}" presName="Name5" presStyleLbl="vennNode1" presStyleIdx="0" presStyleCnt="6">
        <dgm:presLayoutVars>
          <dgm:bulletEnabled val="1"/>
        </dgm:presLayoutVars>
      </dgm:prSet>
      <dgm:spPr/>
    </dgm:pt>
    <dgm:pt modelId="{CCE19AAE-2590-B942-8119-660B6AD2A694}" type="pres">
      <dgm:prSet presAssocID="{6A334D80-F14F-2944-9F55-0C9FCFD72FFB}" presName="space" presStyleCnt="0"/>
      <dgm:spPr/>
    </dgm:pt>
    <dgm:pt modelId="{7C65B316-66FB-C741-BABD-234E9A24E639}" type="pres">
      <dgm:prSet presAssocID="{A813A75B-0F8F-2240-B5B1-2DD000534FA3}" presName="Name5" presStyleLbl="vennNode1" presStyleIdx="1" presStyleCnt="6">
        <dgm:presLayoutVars>
          <dgm:bulletEnabled val="1"/>
        </dgm:presLayoutVars>
      </dgm:prSet>
      <dgm:spPr/>
    </dgm:pt>
    <dgm:pt modelId="{FF29B32C-02E0-5B4E-B22F-F36907ED51CE}" type="pres">
      <dgm:prSet presAssocID="{1CA81AB9-1027-4743-AF83-53E446CC3200}" presName="space" presStyleCnt="0"/>
      <dgm:spPr/>
    </dgm:pt>
    <dgm:pt modelId="{CC44484F-188C-A543-A37C-F2DD394E09B8}" type="pres">
      <dgm:prSet presAssocID="{F3C4799D-0D1E-2A42-924E-D6D9B04FD404}" presName="Name5" presStyleLbl="vennNode1" presStyleIdx="2" presStyleCnt="6">
        <dgm:presLayoutVars>
          <dgm:bulletEnabled val="1"/>
        </dgm:presLayoutVars>
      </dgm:prSet>
      <dgm:spPr/>
    </dgm:pt>
    <dgm:pt modelId="{F584C25D-7F8F-7E41-A09C-8833970BC24E}" type="pres">
      <dgm:prSet presAssocID="{1EBC7017-1A3E-B54C-87D8-726C610C7E85}" presName="space" presStyleCnt="0"/>
      <dgm:spPr/>
    </dgm:pt>
    <dgm:pt modelId="{A4667763-D924-B543-AA5A-27300EF3FB4E}" type="pres">
      <dgm:prSet presAssocID="{262DB21C-8D56-034D-88F3-9D592ECDEB60}" presName="Name5" presStyleLbl="vennNode1" presStyleIdx="3" presStyleCnt="6">
        <dgm:presLayoutVars>
          <dgm:bulletEnabled val="1"/>
        </dgm:presLayoutVars>
      </dgm:prSet>
      <dgm:spPr/>
    </dgm:pt>
    <dgm:pt modelId="{6F44D960-E67C-B94D-88E7-9DFCE2BF336D}" type="pres">
      <dgm:prSet presAssocID="{AA4802DE-C625-F947-9180-127E942E7294}" presName="space" presStyleCnt="0"/>
      <dgm:spPr/>
    </dgm:pt>
    <dgm:pt modelId="{EB3E4EE3-319C-A64D-A537-4C1B0E03D1C5}" type="pres">
      <dgm:prSet presAssocID="{B9AAF2DB-8A3A-E14A-A90E-7544CFCB97DC}" presName="Name5" presStyleLbl="vennNode1" presStyleIdx="4" presStyleCnt="6">
        <dgm:presLayoutVars>
          <dgm:bulletEnabled val="1"/>
        </dgm:presLayoutVars>
      </dgm:prSet>
      <dgm:spPr/>
    </dgm:pt>
    <dgm:pt modelId="{CBC3156C-397F-874E-91C5-365A7C2CE4A8}" type="pres">
      <dgm:prSet presAssocID="{02A83506-56C2-4C43-920C-449056105A85}" presName="space" presStyleCnt="0"/>
      <dgm:spPr/>
    </dgm:pt>
    <dgm:pt modelId="{B8A4A7F6-E399-4549-AA43-C89A59885872}" type="pres">
      <dgm:prSet presAssocID="{DC742E03-E3A0-8A47-9C3D-11575404D5E3}" presName="Name5" presStyleLbl="vennNode1" presStyleIdx="5" presStyleCnt="6">
        <dgm:presLayoutVars>
          <dgm:bulletEnabled val="1"/>
        </dgm:presLayoutVars>
      </dgm:prSet>
      <dgm:spPr/>
    </dgm:pt>
  </dgm:ptLst>
  <dgm:cxnLst>
    <dgm:cxn modelId="{C512D303-A046-1440-8001-789F7FB0C6D1}" type="presOf" srcId="{262DB21C-8D56-034D-88F3-9D592ECDEB60}" destId="{A4667763-D924-B543-AA5A-27300EF3FB4E}" srcOrd="0" destOrd="0" presId="urn:microsoft.com/office/officeart/2005/8/layout/venn3"/>
    <dgm:cxn modelId="{FC9F6B07-5837-E44B-9E03-0E197DDB5B45}" srcId="{DB2D81EA-8254-074B-AC99-FEED1EDE2F39}" destId="{B9AAF2DB-8A3A-E14A-A90E-7544CFCB97DC}" srcOrd="4" destOrd="0" parTransId="{5BBCA2B4-7820-2048-8F54-73484E18A71D}" sibTransId="{02A83506-56C2-4C43-920C-449056105A85}"/>
    <dgm:cxn modelId="{5DC49810-6DA5-1047-9E99-753E737B3B35}" type="presOf" srcId="{A813A75B-0F8F-2240-B5B1-2DD000534FA3}" destId="{7C65B316-66FB-C741-BABD-234E9A24E639}" srcOrd="0" destOrd="0" presId="urn:microsoft.com/office/officeart/2005/8/layout/venn3"/>
    <dgm:cxn modelId="{1637B920-AF22-5F4B-A4F6-AD0D6EB9FE74}" srcId="{DB2D81EA-8254-074B-AC99-FEED1EDE2F39}" destId="{9EF90B31-9222-2E4A-94C3-D0A97C74F0EC}" srcOrd="0" destOrd="0" parTransId="{27F251FA-9A7B-0B4C-B7FC-7DC264462516}" sibTransId="{6A334D80-F14F-2944-9F55-0C9FCFD72FFB}"/>
    <dgm:cxn modelId="{49048A25-47D4-DE40-94AF-192D53CED923}" type="presOf" srcId="{B9AAF2DB-8A3A-E14A-A90E-7544CFCB97DC}" destId="{EB3E4EE3-319C-A64D-A537-4C1B0E03D1C5}" srcOrd="0" destOrd="0" presId="urn:microsoft.com/office/officeart/2005/8/layout/venn3"/>
    <dgm:cxn modelId="{11D6C93D-DF79-8A40-966B-B42DC9BA48D6}" srcId="{DB2D81EA-8254-074B-AC99-FEED1EDE2F39}" destId="{262DB21C-8D56-034D-88F3-9D592ECDEB60}" srcOrd="3" destOrd="0" parTransId="{CCED04B0-FE78-BD4A-B96F-1B54845165AA}" sibTransId="{AA4802DE-C625-F947-9180-127E942E7294}"/>
    <dgm:cxn modelId="{D37A616C-190C-D243-9C6F-7A1842ECBD98}" type="presOf" srcId="{9EF90B31-9222-2E4A-94C3-D0A97C74F0EC}" destId="{543C4362-4B38-EB4E-8B8D-4A0616C38FDF}" srcOrd="0" destOrd="0" presId="urn:microsoft.com/office/officeart/2005/8/layout/venn3"/>
    <dgm:cxn modelId="{E302048D-4AC7-4447-AE9B-507C5E451EA7}" type="presOf" srcId="{F3C4799D-0D1E-2A42-924E-D6D9B04FD404}" destId="{CC44484F-188C-A543-A37C-F2DD394E09B8}" srcOrd="0" destOrd="0" presId="urn:microsoft.com/office/officeart/2005/8/layout/venn3"/>
    <dgm:cxn modelId="{9AF0F99F-70C8-BE41-A354-C57DFAAC3A1C}" srcId="{DB2D81EA-8254-074B-AC99-FEED1EDE2F39}" destId="{DC742E03-E3A0-8A47-9C3D-11575404D5E3}" srcOrd="5" destOrd="0" parTransId="{D8EFC658-31E7-364B-82BF-F973A79AB7DD}" sibTransId="{D716785B-05AA-F841-90C1-4CEA58959F8C}"/>
    <dgm:cxn modelId="{F8BE18B3-4CE1-3546-844B-D3909B3DEEFB}" srcId="{DB2D81EA-8254-074B-AC99-FEED1EDE2F39}" destId="{F3C4799D-0D1E-2A42-924E-D6D9B04FD404}" srcOrd="2" destOrd="0" parTransId="{6003B3A8-9581-4D4C-BE8D-339EBE4C872B}" sibTransId="{1EBC7017-1A3E-B54C-87D8-726C610C7E85}"/>
    <dgm:cxn modelId="{6417B5BD-E951-7C4E-AF92-714B1E76CA29}" srcId="{DB2D81EA-8254-074B-AC99-FEED1EDE2F39}" destId="{A813A75B-0F8F-2240-B5B1-2DD000534FA3}" srcOrd="1" destOrd="0" parTransId="{725F6C71-7205-C54E-A605-A45CD5D52EA2}" sibTransId="{1CA81AB9-1027-4743-AF83-53E446CC3200}"/>
    <dgm:cxn modelId="{F0A9BBD1-EED9-C340-B024-C684703CEB69}" type="presOf" srcId="{DB2D81EA-8254-074B-AC99-FEED1EDE2F39}" destId="{5E6DE8D4-7583-694B-93D1-114FF3E3660C}" srcOrd="0" destOrd="0" presId="urn:microsoft.com/office/officeart/2005/8/layout/venn3"/>
    <dgm:cxn modelId="{2D289AE0-A4B4-9C4B-9A4B-DE4D85DE35F3}" type="presOf" srcId="{DC742E03-E3A0-8A47-9C3D-11575404D5E3}" destId="{B8A4A7F6-E399-4549-AA43-C89A59885872}" srcOrd="0" destOrd="0" presId="urn:microsoft.com/office/officeart/2005/8/layout/venn3"/>
    <dgm:cxn modelId="{86B6C1BF-86AF-7B4B-AB42-D348D466A262}" type="presParOf" srcId="{5E6DE8D4-7583-694B-93D1-114FF3E3660C}" destId="{543C4362-4B38-EB4E-8B8D-4A0616C38FDF}" srcOrd="0" destOrd="0" presId="urn:microsoft.com/office/officeart/2005/8/layout/venn3"/>
    <dgm:cxn modelId="{9F9AB314-08E7-4E4E-9909-EEC2F263B00E}" type="presParOf" srcId="{5E6DE8D4-7583-694B-93D1-114FF3E3660C}" destId="{CCE19AAE-2590-B942-8119-660B6AD2A694}" srcOrd="1" destOrd="0" presId="urn:microsoft.com/office/officeart/2005/8/layout/venn3"/>
    <dgm:cxn modelId="{20BD6AE8-8757-D64F-8D2C-18B61F19A57F}" type="presParOf" srcId="{5E6DE8D4-7583-694B-93D1-114FF3E3660C}" destId="{7C65B316-66FB-C741-BABD-234E9A24E639}" srcOrd="2" destOrd="0" presId="urn:microsoft.com/office/officeart/2005/8/layout/venn3"/>
    <dgm:cxn modelId="{89A03C5E-84C5-D144-A326-62183853ADB6}" type="presParOf" srcId="{5E6DE8D4-7583-694B-93D1-114FF3E3660C}" destId="{FF29B32C-02E0-5B4E-B22F-F36907ED51CE}" srcOrd="3" destOrd="0" presId="urn:microsoft.com/office/officeart/2005/8/layout/venn3"/>
    <dgm:cxn modelId="{DD8527DE-C2D8-0140-9ADC-674F7E2E2864}" type="presParOf" srcId="{5E6DE8D4-7583-694B-93D1-114FF3E3660C}" destId="{CC44484F-188C-A543-A37C-F2DD394E09B8}" srcOrd="4" destOrd="0" presId="urn:microsoft.com/office/officeart/2005/8/layout/venn3"/>
    <dgm:cxn modelId="{6B34E295-1C05-744A-9B32-8DDA94DF5234}" type="presParOf" srcId="{5E6DE8D4-7583-694B-93D1-114FF3E3660C}" destId="{F584C25D-7F8F-7E41-A09C-8833970BC24E}" srcOrd="5" destOrd="0" presId="urn:microsoft.com/office/officeart/2005/8/layout/venn3"/>
    <dgm:cxn modelId="{DDCE1235-4F89-FD48-AF84-EE972758585B}" type="presParOf" srcId="{5E6DE8D4-7583-694B-93D1-114FF3E3660C}" destId="{A4667763-D924-B543-AA5A-27300EF3FB4E}" srcOrd="6" destOrd="0" presId="urn:microsoft.com/office/officeart/2005/8/layout/venn3"/>
    <dgm:cxn modelId="{8568FD0C-69D0-6749-BD31-4CC0023A0461}" type="presParOf" srcId="{5E6DE8D4-7583-694B-93D1-114FF3E3660C}" destId="{6F44D960-E67C-B94D-88E7-9DFCE2BF336D}" srcOrd="7" destOrd="0" presId="urn:microsoft.com/office/officeart/2005/8/layout/venn3"/>
    <dgm:cxn modelId="{A82B97A0-AEB6-1943-84EC-958A5B1F4CE4}" type="presParOf" srcId="{5E6DE8D4-7583-694B-93D1-114FF3E3660C}" destId="{EB3E4EE3-319C-A64D-A537-4C1B0E03D1C5}" srcOrd="8" destOrd="0" presId="urn:microsoft.com/office/officeart/2005/8/layout/venn3"/>
    <dgm:cxn modelId="{00991C3D-536E-6E4B-A87E-994F9CD520AB}" type="presParOf" srcId="{5E6DE8D4-7583-694B-93D1-114FF3E3660C}" destId="{CBC3156C-397F-874E-91C5-365A7C2CE4A8}" srcOrd="9" destOrd="0" presId="urn:microsoft.com/office/officeart/2005/8/layout/venn3"/>
    <dgm:cxn modelId="{2AA57148-76B1-4449-8810-C3241DE70A1C}" type="presParOf" srcId="{5E6DE8D4-7583-694B-93D1-114FF3E3660C}" destId="{B8A4A7F6-E399-4549-AA43-C89A59885872}" srcOrd="10"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C4362-4B38-EB4E-8B8D-4A0616C38FDF}">
      <dsp:nvSpPr>
        <dsp:cNvPr id="0" name=""/>
        <dsp:cNvSpPr/>
      </dsp:nvSpPr>
      <dsp:spPr>
        <a:xfrm>
          <a:off x="744" y="501604"/>
          <a:ext cx="1218902" cy="12189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7080" tIns="17780" rIns="67080" bIns="17780" numCol="1" spcCol="1270" anchor="ctr" anchorCtr="0">
          <a:noAutofit/>
        </a:bodyPr>
        <a:lstStyle/>
        <a:p>
          <a:pPr marL="0" lvl="0" indent="0" algn="ctr" defTabSz="622300">
            <a:lnSpc>
              <a:spcPct val="90000"/>
            </a:lnSpc>
            <a:spcBef>
              <a:spcPct val="0"/>
            </a:spcBef>
            <a:spcAft>
              <a:spcPct val="35000"/>
            </a:spcAft>
            <a:buNone/>
          </a:pPr>
          <a:r>
            <a:rPr lang="fr-FR" sz="1400" kern="1200"/>
            <a:t>Bien dans mon corps</a:t>
          </a:r>
        </a:p>
      </dsp:txBody>
      <dsp:txXfrm>
        <a:off x="179248" y="680108"/>
        <a:ext cx="861894" cy="861894"/>
      </dsp:txXfrm>
    </dsp:sp>
    <dsp:sp modelId="{7C65B316-66FB-C741-BABD-234E9A24E639}">
      <dsp:nvSpPr>
        <dsp:cNvPr id="0" name=""/>
        <dsp:cNvSpPr/>
      </dsp:nvSpPr>
      <dsp:spPr>
        <a:xfrm>
          <a:off x="975866" y="501604"/>
          <a:ext cx="1218902" cy="12189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7080" tIns="17780" rIns="67080" bIns="17780" numCol="1" spcCol="1270" anchor="ctr" anchorCtr="0">
          <a:noAutofit/>
        </a:bodyPr>
        <a:lstStyle/>
        <a:p>
          <a:pPr marL="0" lvl="0" indent="0" algn="ctr" defTabSz="622300">
            <a:lnSpc>
              <a:spcPct val="90000"/>
            </a:lnSpc>
            <a:spcBef>
              <a:spcPct val="0"/>
            </a:spcBef>
            <a:spcAft>
              <a:spcPct val="35000"/>
            </a:spcAft>
            <a:buNone/>
          </a:pPr>
          <a:r>
            <a:rPr lang="fr-FR" sz="1400" kern="1200"/>
            <a:t>Bien dans mon assiette</a:t>
          </a:r>
        </a:p>
      </dsp:txBody>
      <dsp:txXfrm>
        <a:off x="1154370" y="680108"/>
        <a:ext cx="861894" cy="861894"/>
      </dsp:txXfrm>
    </dsp:sp>
    <dsp:sp modelId="{CC44484F-188C-A543-A37C-F2DD394E09B8}">
      <dsp:nvSpPr>
        <dsp:cNvPr id="0" name=""/>
        <dsp:cNvSpPr/>
      </dsp:nvSpPr>
      <dsp:spPr>
        <a:xfrm>
          <a:off x="1950987" y="501604"/>
          <a:ext cx="1218902" cy="12189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7080" tIns="17780" rIns="67080" bIns="17780" numCol="1" spcCol="1270" anchor="ctr" anchorCtr="0">
          <a:noAutofit/>
        </a:bodyPr>
        <a:lstStyle/>
        <a:p>
          <a:pPr marL="0" lvl="0" indent="0" algn="ctr" defTabSz="622300">
            <a:lnSpc>
              <a:spcPct val="90000"/>
            </a:lnSpc>
            <a:spcBef>
              <a:spcPct val="0"/>
            </a:spcBef>
            <a:spcAft>
              <a:spcPct val="35000"/>
            </a:spcAft>
            <a:buNone/>
          </a:pPr>
          <a:r>
            <a:rPr lang="fr-FR" sz="1400" kern="1200"/>
            <a:t>Bien avec les autres</a:t>
          </a:r>
        </a:p>
      </dsp:txBody>
      <dsp:txXfrm>
        <a:off x="2129491" y="680108"/>
        <a:ext cx="861894" cy="861894"/>
      </dsp:txXfrm>
    </dsp:sp>
    <dsp:sp modelId="{A4667763-D924-B543-AA5A-27300EF3FB4E}">
      <dsp:nvSpPr>
        <dsp:cNvPr id="0" name=""/>
        <dsp:cNvSpPr/>
      </dsp:nvSpPr>
      <dsp:spPr>
        <a:xfrm>
          <a:off x="2926109" y="501604"/>
          <a:ext cx="1218902" cy="12189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7080" tIns="17780" rIns="67080" bIns="17780" numCol="1" spcCol="1270" anchor="ctr" anchorCtr="0">
          <a:noAutofit/>
        </a:bodyPr>
        <a:lstStyle/>
        <a:p>
          <a:pPr marL="0" lvl="0" indent="0" algn="ctr" defTabSz="622300">
            <a:lnSpc>
              <a:spcPct val="90000"/>
            </a:lnSpc>
            <a:spcBef>
              <a:spcPct val="0"/>
            </a:spcBef>
            <a:spcAft>
              <a:spcPct val="35000"/>
            </a:spcAft>
            <a:buNone/>
          </a:pPr>
          <a:r>
            <a:rPr lang="fr-FR" sz="1400" kern="1200"/>
            <a:t>Bien chez moi</a:t>
          </a:r>
        </a:p>
      </dsp:txBody>
      <dsp:txXfrm>
        <a:off x="3104613" y="680108"/>
        <a:ext cx="861894" cy="861894"/>
      </dsp:txXfrm>
    </dsp:sp>
    <dsp:sp modelId="{EB3E4EE3-319C-A64D-A537-4C1B0E03D1C5}">
      <dsp:nvSpPr>
        <dsp:cNvPr id="0" name=""/>
        <dsp:cNvSpPr/>
      </dsp:nvSpPr>
      <dsp:spPr>
        <a:xfrm>
          <a:off x="3901231" y="501604"/>
          <a:ext cx="1218902" cy="12189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7080" tIns="17780" rIns="67080" bIns="17780" numCol="1" spcCol="1270" anchor="ctr" anchorCtr="0">
          <a:noAutofit/>
        </a:bodyPr>
        <a:lstStyle/>
        <a:p>
          <a:pPr marL="0" lvl="0" indent="0" algn="ctr" defTabSz="622300">
            <a:lnSpc>
              <a:spcPct val="90000"/>
            </a:lnSpc>
            <a:spcBef>
              <a:spcPct val="0"/>
            </a:spcBef>
            <a:spcAft>
              <a:spcPct val="35000"/>
            </a:spcAft>
            <a:buNone/>
          </a:pPr>
          <a:r>
            <a:rPr lang="fr-FR" sz="1400" kern="1200"/>
            <a:t>Bien entendre, bien voir</a:t>
          </a:r>
        </a:p>
      </dsp:txBody>
      <dsp:txXfrm>
        <a:off x="4079735" y="680108"/>
        <a:ext cx="861894" cy="861894"/>
      </dsp:txXfrm>
    </dsp:sp>
    <dsp:sp modelId="{B8A4A7F6-E399-4549-AA43-C89A59885872}">
      <dsp:nvSpPr>
        <dsp:cNvPr id="0" name=""/>
        <dsp:cNvSpPr/>
      </dsp:nvSpPr>
      <dsp:spPr>
        <a:xfrm>
          <a:off x="4876353" y="501604"/>
          <a:ext cx="1218902" cy="12189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7080" tIns="17780" rIns="67080" bIns="17780" numCol="1" spcCol="1270" anchor="ctr" anchorCtr="0">
          <a:noAutofit/>
        </a:bodyPr>
        <a:lstStyle/>
        <a:p>
          <a:pPr marL="0" lvl="0" indent="0" algn="ctr" defTabSz="622300">
            <a:lnSpc>
              <a:spcPct val="90000"/>
            </a:lnSpc>
            <a:spcBef>
              <a:spcPct val="0"/>
            </a:spcBef>
            <a:spcAft>
              <a:spcPct val="35000"/>
            </a:spcAft>
            <a:buNone/>
          </a:pPr>
          <a:r>
            <a:rPr lang="fr-FR" sz="1400" kern="1200"/>
            <a:t>Bien dans ma tête</a:t>
          </a:r>
        </a:p>
      </dsp:txBody>
      <dsp:txXfrm>
        <a:off x="5054857" y="680108"/>
        <a:ext cx="861894" cy="861894"/>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A5932-AC24-D443-8516-40E487D8491D}" type="datetimeFigureOut">
              <a:rPr lang="fr-FR" smtClean="0"/>
              <a:t>11/09/2024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42C6C-24C8-A441-B44A-593665E3829E}" type="slidenum">
              <a:rPr lang="fr-FR" smtClean="0"/>
              <a:t>‹N°›</a:t>
            </a:fld>
            <a:endParaRPr lang="fr-FR"/>
          </a:p>
        </p:txBody>
      </p:sp>
    </p:spTree>
    <p:extLst>
      <p:ext uri="{BB962C8B-B14F-4D97-AF65-F5344CB8AC3E}">
        <p14:creationId xmlns:p14="http://schemas.microsoft.com/office/powerpoint/2010/main" val="2279114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942C6C-24C8-A441-B44A-593665E3829E}" type="slidenum">
              <a:rPr lang="fr-FR" smtClean="0"/>
              <a:t>17</a:t>
            </a:fld>
            <a:endParaRPr lang="fr-FR"/>
          </a:p>
        </p:txBody>
      </p:sp>
    </p:spTree>
    <p:extLst>
      <p:ext uri="{BB962C8B-B14F-4D97-AF65-F5344CB8AC3E}">
        <p14:creationId xmlns:p14="http://schemas.microsoft.com/office/powerpoint/2010/main" val="3881053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942C6C-24C8-A441-B44A-593665E3829E}" type="slidenum">
              <a:rPr lang="fr-FR" smtClean="0"/>
              <a:t>22</a:t>
            </a:fld>
            <a:endParaRPr lang="fr-FR"/>
          </a:p>
        </p:txBody>
      </p:sp>
    </p:spTree>
    <p:extLst>
      <p:ext uri="{BB962C8B-B14F-4D97-AF65-F5344CB8AC3E}">
        <p14:creationId xmlns:p14="http://schemas.microsoft.com/office/powerpoint/2010/main" val="1833817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fr-FR"/>
              <a:t>Modifiez le style du titre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fld id="{838378F3-5588-48B9-8F46-095A684B6C88}" type="datetimeFigureOut">
              <a:rPr lang="fr-FR" smtClean="0"/>
              <a:pPr/>
              <a:t>11/09/2024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C0704CB-B456-4CFE-9E69-DCBEE8F5F312}" type="slidenum">
              <a:rPr lang="fr-FR" smtClean="0"/>
              <a:pPr/>
              <a:t>‹N°›</a:t>
            </a:fld>
            <a:endParaRPr lang="fr-FR"/>
          </a:p>
        </p:txBody>
      </p:sp>
    </p:spTree>
    <p:extLst>
      <p:ext uri="{BB962C8B-B14F-4D97-AF65-F5344CB8AC3E}">
        <p14:creationId xmlns:p14="http://schemas.microsoft.com/office/powerpoint/2010/main" val="40062223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38378F3-5588-48B9-8F46-095A684B6C88}" type="datetimeFigureOut">
              <a:rPr lang="fr-FR" smtClean="0"/>
              <a:pPr/>
              <a:t>11/09/2024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C0704CB-B456-4CFE-9E69-DCBEE8F5F312}" type="slidenum">
              <a:rPr lang="fr-FR" smtClean="0"/>
              <a:pPr/>
              <a:t>‹N°›</a:t>
            </a:fld>
            <a:endParaRPr lang="fr-FR"/>
          </a:p>
        </p:txBody>
      </p:sp>
    </p:spTree>
    <p:extLst>
      <p:ext uri="{BB962C8B-B14F-4D97-AF65-F5344CB8AC3E}">
        <p14:creationId xmlns:p14="http://schemas.microsoft.com/office/powerpoint/2010/main" val="2961229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38378F3-5588-48B9-8F46-095A684B6C88}" type="datetimeFigureOut">
              <a:rPr lang="fr-FR" smtClean="0"/>
              <a:pPr/>
              <a:t>11/09/2024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C0704CB-B456-4CFE-9E69-DCBEE8F5F312}" type="slidenum">
              <a:rPr lang="fr-FR" smtClean="0"/>
              <a:pPr/>
              <a:t>‹N°›</a:t>
            </a:fld>
            <a:endParaRPr lang="fr-FR"/>
          </a:p>
        </p:txBody>
      </p:sp>
    </p:spTree>
    <p:extLst>
      <p:ext uri="{BB962C8B-B14F-4D97-AF65-F5344CB8AC3E}">
        <p14:creationId xmlns:p14="http://schemas.microsoft.com/office/powerpoint/2010/main" val="1526461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38378F3-5588-48B9-8F46-095A684B6C88}" type="datetimeFigureOut">
              <a:rPr lang="fr-FR" smtClean="0"/>
              <a:pPr/>
              <a:t>11/09/2024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C0704CB-B456-4CFE-9E69-DCBEE8F5F312}" type="slidenum">
              <a:rPr lang="fr-FR" smtClean="0"/>
              <a:pPr/>
              <a:t>‹N°›</a:t>
            </a:fld>
            <a:endParaRPr lang="fr-FR"/>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2211532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38378F3-5588-48B9-8F46-095A684B6C88}" type="datetimeFigureOut">
              <a:rPr lang="fr-FR" smtClean="0"/>
              <a:pPr/>
              <a:t>11/09/2024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C0704CB-B456-4CFE-9E69-DCBEE8F5F312}" type="slidenum">
              <a:rPr lang="fr-FR" smtClean="0"/>
              <a:pPr/>
              <a:t>‹N°›</a:t>
            </a:fld>
            <a:endParaRPr lang="fr-FR"/>
          </a:p>
        </p:txBody>
      </p:sp>
    </p:spTree>
    <p:extLst>
      <p:ext uri="{BB962C8B-B14F-4D97-AF65-F5344CB8AC3E}">
        <p14:creationId xmlns:p14="http://schemas.microsoft.com/office/powerpoint/2010/main" val="916331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fr-FR"/>
              <a:t>Modifiez le style du titre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838378F3-5588-48B9-8F46-095A684B6C88}" type="datetimeFigureOut">
              <a:rPr lang="fr-FR" smtClean="0"/>
              <a:pPr/>
              <a:t>11/09/2024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C0704CB-B456-4CFE-9E69-DCBEE8F5F312}" type="slidenum">
              <a:rPr lang="fr-FR" smtClean="0"/>
              <a:pPr/>
              <a:t>‹N°›</a:t>
            </a:fld>
            <a:endParaRPr lang="fr-FR"/>
          </a:p>
        </p:txBody>
      </p:sp>
    </p:spTree>
    <p:extLst>
      <p:ext uri="{BB962C8B-B14F-4D97-AF65-F5344CB8AC3E}">
        <p14:creationId xmlns:p14="http://schemas.microsoft.com/office/powerpoint/2010/main" val="310268008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838378F3-5588-48B9-8F46-095A684B6C88}" type="datetimeFigureOut">
              <a:rPr lang="fr-FR" smtClean="0"/>
              <a:pPr/>
              <a:t>11/09/2024</a:t>
            </a:fld>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1C0704CB-B456-4CFE-9E69-DCBEE8F5F312}" type="slidenum">
              <a:rPr lang="fr-FR" smtClean="0"/>
              <a:pPr/>
              <a:t>‹N°›</a:t>
            </a:fld>
            <a:endParaRPr lang="fr-FR"/>
          </a:p>
        </p:txBody>
      </p:sp>
    </p:spTree>
    <p:extLst>
      <p:ext uri="{BB962C8B-B14F-4D97-AF65-F5344CB8AC3E}">
        <p14:creationId xmlns:p14="http://schemas.microsoft.com/office/powerpoint/2010/main" val="3617773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02239" y="3143250"/>
            <a:ext cx="3288024" cy="25967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838378F3-5588-48B9-8F46-095A684B6C88}" type="datetimeFigureOut">
              <a:rPr lang="fr-FR" smtClean="0"/>
              <a:pPr/>
              <a:t>11/09/2024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C0704CB-B456-4CFE-9E69-DCBEE8F5F312}" type="slidenum">
              <a:rPr lang="fr-FR" smtClean="0"/>
              <a:pPr/>
              <a:t>‹N°›</a:t>
            </a:fld>
            <a:endParaRPr lang="fr-FR"/>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1121359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38378F3-5588-48B9-8F46-095A684B6C88}" type="datetimeFigureOut">
              <a:rPr lang="fr-FR" smtClean="0"/>
              <a:pPr/>
              <a:t>11/09/2024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C0704CB-B456-4CFE-9E69-DCBEE8F5F312}" type="slidenum">
              <a:rPr lang="fr-FR" smtClean="0"/>
              <a:pPr/>
              <a:t>‹N°›</a:t>
            </a:fld>
            <a:endParaRPr lang="fr-FR"/>
          </a:p>
        </p:txBody>
      </p:sp>
    </p:spTree>
    <p:extLst>
      <p:ext uri="{BB962C8B-B14F-4D97-AF65-F5344CB8AC3E}">
        <p14:creationId xmlns:p14="http://schemas.microsoft.com/office/powerpoint/2010/main" val="701475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378F3-5588-48B9-8F46-095A684B6C88}" type="datetimeFigureOut">
              <a:rPr lang="fr-FR" smtClean="0"/>
              <a:pPr/>
              <a:t>11/09/2024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C0704CB-B456-4CFE-9E69-DCBEE8F5F312}" type="slidenum">
              <a:rPr lang="fr-FR" smtClean="0"/>
              <a:pPr/>
              <a:t>‹N°›</a:t>
            </a:fld>
            <a:endParaRPr lang="fr-FR"/>
          </a:p>
        </p:txBody>
      </p:sp>
    </p:spTree>
    <p:extLst>
      <p:ext uri="{BB962C8B-B14F-4D97-AF65-F5344CB8AC3E}">
        <p14:creationId xmlns:p14="http://schemas.microsoft.com/office/powerpoint/2010/main" val="265828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fr-FR"/>
              <a:t>Modifiez le style du titre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9" name="Date Placeholder 8"/>
          <p:cNvSpPr>
            <a:spLocks noGrp="1"/>
          </p:cNvSpPr>
          <p:nvPr>
            <p:ph type="dt" sz="half" idx="10"/>
          </p:nvPr>
        </p:nvSpPr>
        <p:spPr/>
        <p:txBody>
          <a:bodyPr/>
          <a:lstStyle/>
          <a:p>
            <a:fld id="{838378F3-5588-48B9-8F46-095A684B6C88}" type="datetimeFigureOut">
              <a:rPr lang="fr-FR" smtClean="0"/>
              <a:pPr/>
              <a:t>11/09/2024</a:t>
            </a:fld>
            <a:endParaRPr lang="fr-FR"/>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fr-FR"/>
          </a:p>
        </p:txBody>
      </p:sp>
      <p:sp>
        <p:nvSpPr>
          <p:cNvPr id="11" name="Slide Number Placeholder 10"/>
          <p:cNvSpPr>
            <a:spLocks noGrp="1"/>
          </p:cNvSpPr>
          <p:nvPr>
            <p:ph type="sldNum" sz="quarter" idx="12"/>
          </p:nvPr>
        </p:nvSpPr>
        <p:spPr/>
        <p:txBody>
          <a:bodyPr/>
          <a:lstStyle/>
          <a:p>
            <a:fld id="{1C0704CB-B456-4CFE-9E69-DCBEE8F5F312}" type="slidenum">
              <a:rPr lang="fr-FR" smtClean="0"/>
              <a:pPr/>
              <a:t>‹N°›</a:t>
            </a:fld>
            <a:endParaRPr lang="fr-FR"/>
          </a:p>
        </p:txBody>
      </p:sp>
    </p:spTree>
    <p:extLst>
      <p:ext uri="{BB962C8B-B14F-4D97-AF65-F5344CB8AC3E}">
        <p14:creationId xmlns:p14="http://schemas.microsoft.com/office/powerpoint/2010/main" val="3569347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38378F3-5588-48B9-8F46-095A684B6C88}" type="datetimeFigureOut">
              <a:rPr lang="fr-FR" smtClean="0"/>
              <a:pPr/>
              <a:t>11/09/2024</a:t>
            </a:fld>
            <a:endParaRPr lang="fr-FR"/>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1C0704CB-B456-4CFE-9E69-DCBEE8F5F312}" type="slidenum">
              <a:rPr lang="fr-FR" smtClean="0"/>
              <a:pPr/>
              <a:t>‹N°›</a:t>
            </a:fld>
            <a:endParaRPr lang="fr-FR"/>
          </a:p>
        </p:txBody>
      </p:sp>
    </p:spTree>
    <p:extLst>
      <p:ext uri="{BB962C8B-B14F-4D97-AF65-F5344CB8AC3E}">
        <p14:creationId xmlns:p14="http://schemas.microsoft.com/office/powerpoint/2010/main" val="3813863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838378F3-5588-48B9-8F46-095A684B6C88}" type="datetimeFigureOut">
              <a:rPr lang="fr-FR" smtClean="0"/>
              <a:pPr/>
              <a:t>11/09/2024</a:t>
            </a:fld>
            <a:endParaRPr lang="fr-FR"/>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fr-FR"/>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1C0704CB-B456-4CFE-9E69-DCBEE8F5F312}" type="slidenum">
              <a:rPr lang="fr-FR" smtClean="0"/>
              <a:pPr/>
              <a:t>‹N°›</a:t>
            </a:fld>
            <a:endParaRPr lang="fr-FR"/>
          </a:p>
        </p:txBody>
      </p:sp>
    </p:spTree>
    <p:extLst>
      <p:ext uri="{BB962C8B-B14F-4D97-AF65-F5344CB8AC3E}">
        <p14:creationId xmlns:p14="http://schemas.microsoft.com/office/powerpoint/2010/main" val="163991368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cbi.nlm.nih.gov/pubmed/24947762"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s://www.citrage.com/wp-content/uploads/13539_2014_Article_161.pdf" TargetMode="External"/><Relationship Id="rId4" Type="http://schemas.openxmlformats.org/officeDocument/2006/relationships/hyperlink" Target="https://www.em-consulte.com/article/104138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ncbi.nlm.nih.gov/pubmed/19924348" TargetMode="External"/><Relationship Id="rId2" Type="http://schemas.openxmlformats.org/officeDocument/2006/relationships/hyperlink" Target="http://www.ncbi.nlm.nih.gov/pubmed?term=Abellan%20van%20Kan%20G%5bAuthor%5d&amp;cauthor=true&amp;cauthor_uid=19924348" TargetMode="Externa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ncbi.nlm.nih.gov/pubmed/10811152"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has-sante.fr/upload/docs/application/pdf/2013-06/fiche_parcours_fragilite_vf.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pourbienvieillir.fr/espace-professionnels" TargetMode="External"/><Relationship Id="rId7" Type="http://schemas.openxmlformats.org/officeDocument/2006/relationships/diagramColors" Target="../diagrams/colors1.xml"/><Relationship Id="rId2" Type="http://schemas.openxmlformats.org/officeDocument/2006/relationships/hyperlink" Target="https://www.pourbienvieillir.fr/publications-grand-public" TargetMode="Externa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icope.fr/je-preserve-mon-capital-sant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aptitude-net.com/sites/default/files/aptitude/support/fichiers/PROFESSIONNELS%20DE%20SANTE%20GUIDE-FR-web.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toutsurlasarcopenie.fr/wp-content/uploads/2019/08/sarcopenia-consensus-2019.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90D7400-486B-9AC4-038F-A2ED7CECC486}"/>
              </a:ext>
            </a:extLst>
          </p:cNvPr>
          <p:cNvPicPr>
            <a:picLocks noChangeAspect="1"/>
          </p:cNvPicPr>
          <p:nvPr/>
        </p:nvPicPr>
        <p:blipFill rotWithShape="1">
          <a:blip r:embed="rId2">
            <a:duotone>
              <a:schemeClr val="accent2">
                <a:shade val="45000"/>
                <a:satMod val="135000"/>
              </a:schemeClr>
              <a:prstClr val="white"/>
            </a:duotone>
            <a:alphaModFix amt="50000"/>
          </a:blip>
          <a:srcRect r="10999" b="-1"/>
          <a:stretch/>
        </p:blipFill>
        <p:spPr>
          <a:xfrm>
            <a:off x="20" y="10"/>
            <a:ext cx="9143980" cy="6857990"/>
          </a:xfrm>
          <a:prstGeom prst="rect">
            <a:avLst/>
          </a:prstGeom>
        </p:spPr>
      </p:pic>
      <p:sp>
        <p:nvSpPr>
          <p:cNvPr id="2" name="Titre 1"/>
          <p:cNvSpPr>
            <a:spLocks noGrp="1"/>
          </p:cNvSpPr>
          <p:nvPr>
            <p:ph type="ctrTitle"/>
          </p:nvPr>
        </p:nvSpPr>
        <p:spPr>
          <a:xfrm>
            <a:off x="1200150" y="2386744"/>
            <a:ext cx="6743700" cy="1645920"/>
          </a:xfrm>
        </p:spPr>
        <p:txBody>
          <a:bodyPr>
            <a:normAutofit/>
          </a:bodyPr>
          <a:lstStyle/>
          <a:p>
            <a:r>
              <a:rPr lang="fr-FR" sz="3000"/>
              <a:t>CONCEPT DE FRAGILITE ET DE PREVENTION EN GERIATRIE </a:t>
            </a:r>
          </a:p>
        </p:txBody>
      </p:sp>
      <p:sp>
        <p:nvSpPr>
          <p:cNvPr id="3" name="Sous-titre 2"/>
          <p:cNvSpPr>
            <a:spLocks noGrp="1"/>
          </p:cNvSpPr>
          <p:nvPr>
            <p:ph type="subTitle" idx="1"/>
          </p:nvPr>
        </p:nvSpPr>
        <p:spPr>
          <a:xfrm>
            <a:off x="2021395" y="4352544"/>
            <a:ext cx="5101209" cy="1239894"/>
          </a:xfrm>
        </p:spPr>
        <p:txBody>
          <a:bodyPr>
            <a:normAutofit/>
          </a:bodyPr>
          <a:lstStyle/>
          <a:p>
            <a:r>
              <a:rPr lang="fr-FR">
                <a:solidFill>
                  <a:schemeClr val="tx1">
                    <a:lumMod val="85000"/>
                    <a:lumOff val="15000"/>
                  </a:schemeClr>
                </a:solidFill>
              </a:rPr>
              <a:t>Dr C. Roubaud </a:t>
            </a:r>
          </a:p>
        </p:txBody>
      </p:sp>
      <p:sp>
        <p:nvSpPr>
          <p:cNvPr id="6" name="Espace réservé de la date 5"/>
          <p:cNvSpPr>
            <a:spLocks noGrp="1"/>
          </p:cNvSpPr>
          <p:nvPr>
            <p:ph type="dt" sz="half" idx="10"/>
          </p:nvPr>
        </p:nvSpPr>
        <p:spPr>
          <a:xfrm>
            <a:off x="5866071" y="6238816"/>
            <a:ext cx="2065310" cy="323968"/>
          </a:xfrm>
        </p:spPr>
        <p:txBody>
          <a:bodyPr>
            <a:normAutofit/>
          </a:bodyPr>
          <a:lstStyle/>
          <a:p>
            <a:pPr>
              <a:spcAft>
                <a:spcPts val="600"/>
              </a:spcAft>
            </a:pPr>
            <a:fld id="{29E16CD2-D711-4967-9235-887A8DA83FB7}" type="datetime1">
              <a:rPr lang="en-US"/>
              <a:pPr>
                <a:spcAft>
                  <a:spcPts val="600"/>
                </a:spcAft>
              </a:pPr>
              <a:t>9/11/24</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3914903-406A-0479-3F86-1A234AD14231}"/>
              </a:ext>
            </a:extLst>
          </p:cNvPr>
          <p:cNvSpPr>
            <a:spLocks noGrp="1"/>
          </p:cNvSpPr>
          <p:nvPr>
            <p:ph idx="1"/>
          </p:nvPr>
        </p:nvSpPr>
        <p:spPr/>
        <p:txBody>
          <a:bodyPr/>
          <a:lstStyle/>
          <a:p>
            <a:endParaRPr lang="fr-FR"/>
          </a:p>
        </p:txBody>
      </p:sp>
      <p:sp>
        <p:nvSpPr>
          <p:cNvPr id="7" name="Titre 6">
            <a:extLst>
              <a:ext uri="{FF2B5EF4-FFF2-40B4-BE49-F238E27FC236}">
                <a16:creationId xmlns:a16="http://schemas.microsoft.com/office/drawing/2014/main" id="{FE4E0C81-7140-63E4-4512-6E2A76F77933}"/>
              </a:ext>
            </a:extLst>
          </p:cNvPr>
          <p:cNvSpPr>
            <a:spLocks noGrp="1"/>
          </p:cNvSpPr>
          <p:nvPr>
            <p:ph type="title"/>
          </p:nvPr>
        </p:nvSpPr>
        <p:spPr>
          <a:xfrm>
            <a:off x="251521" y="188640"/>
            <a:ext cx="8892480" cy="929332"/>
          </a:xfrm>
        </p:spPr>
        <p:txBody>
          <a:bodyPr>
            <a:normAutofit fontScale="90000"/>
          </a:bodyPr>
          <a:lstStyle/>
          <a:p>
            <a:r>
              <a:rPr lang="fr-FR" dirty="0"/>
              <a:t>algorithme de dépistage de la sarcopénie chez les personnes âgées</a:t>
            </a:r>
          </a:p>
        </p:txBody>
      </p:sp>
      <p:pic>
        <p:nvPicPr>
          <p:cNvPr id="8" name="Image 7">
            <a:extLst>
              <a:ext uri="{FF2B5EF4-FFF2-40B4-BE49-F238E27FC236}">
                <a16:creationId xmlns:a16="http://schemas.microsoft.com/office/drawing/2014/main" id="{CB0B9617-0BAA-1E29-C305-7B9FD3DB1326}"/>
              </a:ext>
            </a:extLst>
          </p:cNvPr>
          <p:cNvPicPr>
            <a:picLocks noChangeAspect="1"/>
          </p:cNvPicPr>
          <p:nvPr/>
        </p:nvPicPr>
        <p:blipFill>
          <a:blip r:embed="rId2"/>
          <a:stretch>
            <a:fillRect/>
          </a:stretch>
        </p:blipFill>
        <p:spPr>
          <a:xfrm>
            <a:off x="1533575" y="1117972"/>
            <a:ext cx="6504277" cy="5581860"/>
          </a:xfrm>
          <a:prstGeom prst="rect">
            <a:avLst/>
          </a:prstGeom>
        </p:spPr>
      </p:pic>
    </p:spTree>
    <p:extLst>
      <p:ext uri="{BB962C8B-B14F-4D97-AF65-F5344CB8AC3E}">
        <p14:creationId xmlns:p14="http://schemas.microsoft.com/office/powerpoint/2010/main" val="3134772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DEB97-5B40-3606-3C69-5B24836F52E4}"/>
              </a:ext>
            </a:extLst>
          </p:cNvPr>
          <p:cNvSpPr>
            <a:spLocks noGrp="1"/>
          </p:cNvSpPr>
          <p:nvPr>
            <p:ph type="title"/>
          </p:nvPr>
        </p:nvSpPr>
        <p:spPr>
          <a:xfrm>
            <a:off x="179511" y="964692"/>
            <a:ext cx="3066951" cy="1188720"/>
          </a:xfrm>
        </p:spPr>
        <p:txBody>
          <a:bodyPr>
            <a:normAutofit fontScale="90000"/>
          </a:bodyPr>
          <a:lstStyle/>
          <a:p>
            <a:r>
              <a:rPr lang="fr-FR" sz="2200"/>
              <a:t>Diagnostic sarcopenie</a:t>
            </a:r>
            <a:br>
              <a:rPr lang="fr-FR" sz="2200"/>
            </a:br>
            <a:r>
              <a:rPr lang="fr-FR" sz="2200"/>
              <a:t>ETAPE 1 = REPERAGE  </a:t>
            </a:r>
            <a:endParaRPr lang="fr-FR" sz="2200" dirty="0"/>
          </a:p>
        </p:txBody>
      </p:sp>
      <p:sp>
        <p:nvSpPr>
          <p:cNvPr id="3" name="Espace réservé du contenu 2">
            <a:extLst>
              <a:ext uri="{FF2B5EF4-FFF2-40B4-BE49-F238E27FC236}">
                <a16:creationId xmlns:a16="http://schemas.microsoft.com/office/drawing/2014/main" id="{19FE2267-14B7-46AC-17B8-D47D9D299B6A}"/>
              </a:ext>
            </a:extLst>
          </p:cNvPr>
          <p:cNvSpPr>
            <a:spLocks noGrp="1"/>
          </p:cNvSpPr>
          <p:nvPr>
            <p:ph idx="1"/>
          </p:nvPr>
        </p:nvSpPr>
        <p:spPr>
          <a:xfrm>
            <a:off x="242327" y="2360035"/>
            <a:ext cx="3066951" cy="3255264"/>
          </a:xfrm>
        </p:spPr>
        <p:txBody>
          <a:bodyPr>
            <a:normAutofit fontScale="62500" lnSpcReduction="20000"/>
          </a:bodyPr>
          <a:lstStyle/>
          <a:p>
            <a:pPr marL="0" indent="0">
              <a:buNone/>
            </a:pPr>
            <a:r>
              <a:rPr lang="fr-FR" dirty="0"/>
              <a:t>QUESTIONNAIRE SARC – F  pour repérage en ambulatoire sans instrument de mesure</a:t>
            </a:r>
          </a:p>
          <a:p>
            <a:pPr marL="0" indent="0" algn="just" fontAlgn="base">
              <a:buNone/>
            </a:pPr>
            <a:r>
              <a:rPr lang="fr-FR" b="0" i="0" dirty="0">
                <a:solidFill>
                  <a:srgbClr val="334155"/>
                </a:solidFill>
                <a:effectLst/>
                <a:latin typeface="Calibri" panose="020F0502020204030204" pitchFamily="34" charset="0"/>
                <a:cs typeface="Calibri" panose="020F0502020204030204" pitchFamily="34" charset="0"/>
              </a:rPr>
              <a:t>Parce que l’utilisation d’instruments de mesure n’est pas toujours possible, le questionnaire SARC-F a été mis en place pour permettre un </a:t>
            </a:r>
            <a:r>
              <a:rPr lang="fr-FR" b="1" i="0" dirty="0">
                <a:solidFill>
                  <a:srgbClr val="334155"/>
                </a:solidFill>
                <a:effectLst/>
                <a:latin typeface="Calibri" panose="020F0502020204030204" pitchFamily="34" charset="0"/>
                <a:cs typeface="Calibri" panose="020F0502020204030204" pitchFamily="34" charset="0"/>
              </a:rPr>
              <a:t>diagnostic rapide et facile</a:t>
            </a:r>
            <a:r>
              <a:rPr lang="fr-FR" b="0" i="0" dirty="0">
                <a:solidFill>
                  <a:srgbClr val="334155"/>
                </a:solidFill>
                <a:effectLst/>
                <a:latin typeface="Calibri" panose="020F0502020204030204" pitchFamily="34" charset="0"/>
                <a:cs typeface="Calibri" panose="020F0502020204030204" pitchFamily="34" charset="0"/>
              </a:rPr>
              <a:t> de la sarcopénie.  </a:t>
            </a:r>
            <a:r>
              <a:rPr lang="fr-FR" b="1" i="0" dirty="0">
                <a:solidFill>
                  <a:srgbClr val="334155"/>
                </a:solidFill>
                <a:effectLst/>
                <a:latin typeface="Calibri" panose="020F0502020204030204" pitchFamily="34" charset="0"/>
                <a:cs typeface="Calibri" panose="020F0502020204030204" pitchFamily="34" charset="0"/>
              </a:rPr>
              <a:t> </a:t>
            </a:r>
            <a:br>
              <a:rPr lang="fr-FR" dirty="0">
                <a:solidFill>
                  <a:srgbClr val="334155"/>
                </a:solidFill>
                <a:latin typeface="Calibri" panose="020F0502020204030204" pitchFamily="34" charset="0"/>
                <a:cs typeface="Calibri" panose="020F0502020204030204" pitchFamily="34" charset="0"/>
              </a:rPr>
            </a:br>
            <a:endParaRPr lang="fr-FR" dirty="0"/>
          </a:p>
          <a:p>
            <a:pPr marL="0" indent="0">
              <a:buNone/>
            </a:pPr>
            <a:r>
              <a:rPr lang="fr-FR" b="0" i="0" dirty="0">
                <a:solidFill>
                  <a:srgbClr val="334155"/>
                </a:solidFill>
                <a:effectLst/>
                <a:latin typeface="Calibri" panose="020F0502020204030204" pitchFamily="34" charset="0"/>
                <a:cs typeface="Calibri" panose="020F0502020204030204" pitchFamily="34" charset="0"/>
              </a:rPr>
              <a:t>Il présente une excellente spécificité (85%) avec une valeur prédictive négative de 96%c’est-à-dire qu’il diagnostique avec précision l’absence de maladie. Cependant, il présente aussi une faible sensibilité (75%) et une valeur prédictive positive de 42%: cela signifie qu’un patient présentant un score supérieur à 4 a 42% de risque d’être </a:t>
            </a:r>
            <a:r>
              <a:rPr lang="fr-FR" b="0" i="0" dirty="0" err="1">
                <a:solidFill>
                  <a:srgbClr val="334155"/>
                </a:solidFill>
                <a:effectLst/>
                <a:latin typeface="Calibri" panose="020F0502020204030204" pitchFamily="34" charset="0"/>
                <a:cs typeface="Calibri" panose="020F0502020204030204" pitchFamily="34" charset="0"/>
              </a:rPr>
              <a:t>sarcopénique</a:t>
            </a:r>
            <a:r>
              <a:rPr lang="fr-FR" b="0" i="0" dirty="0">
                <a:solidFill>
                  <a:srgbClr val="334155"/>
                </a:solidFill>
                <a:effectLst/>
                <a:latin typeface="Montserrat" pitchFamily="2" charset="77"/>
              </a:rPr>
              <a:t>.</a:t>
            </a:r>
            <a:br>
              <a:rPr lang="fr-FR" b="0" i="0" dirty="0">
                <a:solidFill>
                  <a:srgbClr val="334155"/>
                </a:solidFill>
                <a:effectLst/>
                <a:latin typeface="Montserrat" pitchFamily="2" charset="77"/>
              </a:rPr>
            </a:br>
            <a:endParaRPr lang="fr-FR" b="0" i="0" dirty="0">
              <a:solidFill>
                <a:srgbClr val="334155"/>
              </a:solidFill>
              <a:effectLst/>
              <a:latin typeface="Montserrat" pitchFamily="2" charset="77"/>
            </a:endParaRPr>
          </a:p>
          <a:p>
            <a:pPr marL="0" indent="0">
              <a:buNone/>
            </a:pPr>
            <a:endParaRPr lang="fr-FR" dirty="0"/>
          </a:p>
          <a:p>
            <a:endParaRPr lang="fr-FR" dirty="0"/>
          </a:p>
        </p:txBody>
      </p:sp>
      <p:sp>
        <p:nvSpPr>
          <p:cNvPr id="10" name="Rectangle 9">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0636" y="964692"/>
            <a:ext cx="516407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3351" y="1128683"/>
            <a:ext cx="4918644"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8ECBBAFB-0980-CA16-293E-6F4FA8CCC196}"/>
              </a:ext>
            </a:extLst>
          </p:cNvPr>
          <p:cNvPicPr>
            <a:picLocks noChangeAspect="1"/>
          </p:cNvPicPr>
          <p:nvPr/>
        </p:nvPicPr>
        <p:blipFill>
          <a:blip r:embed="rId2"/>
          <a:stretch>
            <a:fillRect/>
          </a:stretch>
        </p:blipFill>
        <p:spPr>
          <a:xfrm>
            <a:off x="3635896" y="1377166"/>
            <a:ext cx="4837457" cy="3924042"/>
          </a:xfrm>
          <a:prstGeom prst="rect">
            <a:avLst/>
          </a:prstGeom>
        </p:spPr>
      </p:pic>
      <p:sp>
        <p:nvSpPr>
          <p:cNvPr id="6" name="ZoneTexte 5">
            <a:extLst>
              <a:ext uri="{FF2B5EF4-FFF2-40B4-BE49-F238E27FC236}">
                <a16:creationId xmlns:a16="http://schemas.microsoft.com/office/drawing/2014/main" id="{0D8261A5-2E62-CCCA-F30A-156E8955C585}"/>
              </a:ext>
            </a:extLst>
          </p:cNvPr>
          <p:cNvSpPr txBox="1"/>
          <p:nvPr/>
        </p:nvSpPr>
        <p:spPr>
          <a:xfrm>
            <a:off x="827584" y="5589240"/>
            <a:ext cx="7200800" cy="1200329"/>
          </a:xfrm>
          <a:prstGeom prst="rect">
            <a:avLst/>
          </a:prstGeom>
          <a:noFill/>
        </p:spPr>
        <p:txBody>
          <a:bodyPr wrap="square" rtlCol="0">
            <a:spAutoFit/>
          </a:bodyPr>
          <a:lstStyle/>
          <a:p>
            <a:pPr marL="0" indent="0">
              <a:buNone/>
            </a:pPr>
            <a:r>
              <a:rPr lang="fr-FR" sz="900" dirty="0"/>
              <a:t>Sources</a:t>
            </a:r>
          </a:p>
          <a:p>
            <a:pPr fontAlgn="base"/>
            <a:r>
              <a:rPr lang="fr-FR" sz="900" dirty="0">
                <a:effectLst/>
              </a:rPr>
              <a:t>1]. </a:t>
            </a:r>
            <a:r>
              <a:rPr lang="fr-FR" sz="900" u="sng" dirty="0">
                <a:effectLst/>
                <a:hlinkClick r:id="rId3"/>
              </a:rPr>
              <a:t>Woo J, Leung J, Morley JE. </a:t>
            </a:r>
            <a:r>
              <a:rPr lang="fr-FR" sz="900" i="1" u="sng" dirty="0">
                <a:effectLst/>
                <a:hlinkClick r:id="rId3"/>
              </a:rPr>
              <a:t>Validating the SARC-F: a suitable community screening tool for sarcopenia?</a:t>
            </a:r>
            <a:r>
              <a:rPr lang="fr-FR" sz="900" u="sng" dirty="0">
                <a:effectLst/>
                <a:hlinkClick r:id="rId3"/>
              </a:rPr>
              <a:t> J Am Med Dir Assoc. 2014;15:630–4.</a:t>
            </a:r>
            <a:endParaRPr lang="fr-FR" sz="900" dirty="0">
              <a:effectLst/>
            </a:endParaRPr>
          </a:p>
          <a:p>
            <a:pPr algn="just" fontAlgn="base"/>
            <a:r>
              <a:rPr lang="fr-FR" sz="900" dirty="0">
                <a:effectLst/>
              </a:rPr>
              <a:t>[2]. </a:t>
            </a:r>
            <a:r>
              <a:rPr lang="fr-FR" sz="900" u="sng" dirty="0">
                <a:effectLst/>
                <a:hlinkClick r:id="rId4"/>
              </a:rPr>
              <a:t>Joerger, T. Fauchier, F. Le Duff, M.-C. Ciabrini-Moretti, T. Dahan, X. Hébuterne, S. Schneider. </a:t>
            </a:r>
            <a:r>
              <a:rPr lang="fr-FR" sz="900" i="1" u="sng" dirty="0">
                <a:effectLst/>
                <a:hlinkClick r:id="rId4"/>
              </a:rPr>
              <a:t>Évaluation du questionnaire SARC-F dans le dépistage de la sarcopénie liée à l’âge</a:t>
            </a:r>
            <a:r>
              <a:rPr lang="fr-FR" sz="900" u="sng" dirty="0">
                <a:effectLst/>
                <a:hlinkClick r:id="rId4"/>
              </a:rPr>
              <a:t>. Nutrition Clinique et Métabolisme Volume 30, Issue 1, March 2016, Pages 46–47</a:t>
            </a:r>
            <a:endParaRPr lang="fr-FR" sz="900" dirty="0">
              <a:effectLst/>
            </a:endParaRPr>
          </a:p>
          <a:p>
            <a:pPr fontAlgn="base"/>
            <a:r>
              <a:rPr lang="fr-FR" sz="900" dirty="0">
                <a:effectLst/>
              </a:rPr>
              <a:t>[3]. </a:t>
            </a:r>
            <a:r>
              <a:rPr lang="fr-FR" sz="900" u="sng" dirty="0">
                <a:effectLst/>
                <a:hlinkClick r:id="rId5"/>
              </a:rPr>
              <a:t>John E. Morley &amp; Stefan D. Anker &amp; Stephan von Haehling. </a:t>
            </a:r>
            <a:r>
              <a:rPr lang="fr-FR" sz="900" i="1" u="sng" dirty="0">
                <a:effectLst/>
                <a:hlinkClick r:id="rId5"/>
              </a:rPr>
              <a:t>Prevalence, incidence, and clinical impact of sarcopenia: facts, numbers, and epidemiology—update 2014</a:t>
            </a:r>
            <a:r>
              <a:rPr lang="fr-FR" sz="900" u="sng" dirty="0">
                <a:effectLst/>
                <a:hlinkClick r:id="rId5"/>
              </a:rPr>
              <a:t>. J Cachexia Sarcopenia Muscle (2014) 5:253–259 DOI 10.1007/s13539-014-0161-y</a:t>
            </a:r>
            <a:endParaRPr lang="fr-FR" sz="900" dirty="0">
              <a:effectLst/>
            </a:endParaRPr>
          </a:p>
          <a:p>
            <a:endParaRPr lang="fr-FR" dirty="0"/>
          </a:p>
        </p:txBody>
      </p:sp>
    </p:spTree>
    <p:extLst>
      <p:ext uri="{BB962C8B-B14F-4D97-AF65-F5344CB8AC3E}">
        <p14:creationId xmlns:p14="http://schemas.microsoft.com/office/powerpoint/2010/main" val="2056832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8489"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022CF13-64F3-B92F-F890-74E826AE8E4F}"/>
              </a:ext>
            </a:extLst>
          </p:cNvPr>
          <p:cNvSpPr>
            <a:spLocks noGrp="1"/>
          </p:cNvSpPr>
          <p:nvPr>
            <p:ph type="title"/>
          </p:nvPr>
        </p:nvSpPr>
        <p:spPr>
          <a:xfrm>
            <a:off x="482599" y="643467"/>
            <a:ext cx="4682039" cy="1728044"/>
          </a:xfrm>
          <a:noFill/>
          <a:ln>
            <a:solidFill>
              <a:schemeClr val="bg1"/>
            </a:solidFill>
          </a:ln>
        </p:spPr>
        <p:txBody>
          <a:bodyPr wrap="square">
            <a:normAutofit/>
          </a:bodyPr>
          <a:lstStyle/>
          <a:p>
            <a:r>
              <a:rPr lang="fr-FR" dirty="0">
                <a:solidFill>
                  <a:schemeClr val="bg1"/>
                </a:solidFill>
              </a:rPr>
              <a:t>EVALUATION de la force </a:t>
            </a:r>
            <a:r>
              <a:rPr lang="fr-FR">
                <a:solidFill>
                  <a:schemeClr val="bg1"/>
                </a:solidFill>
              </a:rPr>
              <a:t>mUScuLAIRE</a:t>
            </a:r>
            <a:r>
              <a:rPr lang="fr-FR" dirty="0">
                <a:solidFill>
                  <a:schemeClr val="bg1"/>
                </a:solidFill>
              </a:rPr>
              <a:t> </a:t>
            </a:r>
          </a:p>
        </p:txBody>
      </p:sp>
      <p:sp>
        <p:nvSpPr>
          <p:cNvPr id="3" name="Espace réservé du contenu 2">
            <a:extLst>
              <a:ext uri="{FF2B5EF4-FFF2-40B4-BE49-F238E27FC236}">
                <a16:creationId xmlns:a16="http://schemas.microsoft.com/office/drawing/2014/main" id="{2CD3DC66-4160-CE2A-E0E8-C65FF00DF505}"/>
              </a:ext>
            </a:extLst>
          </p:cNvPr>
          <p:cNvSpPr>
            <a:spLocks noGrp="1"/>
          </p:cNvSpPr>
          <p:nvPr>
            <p:ph idx="1"/>
          </p:nvPr>
        </p:nvSpPr>
        <p:spPr>
          <a:xfrm>
            <a:off x="0" y="2638044"/>
            <a:ext cx="5508104" cy="4219956"/>
          </a:xfrm>
        </p:spPr>
        <p:txBody>
          <a:bodyPr>
            <a:normAutofit/>
          </a:bodyPr>
          <a:lstStyle/>
          <a:p>
            <a:pPr lvl="1" fontAlgn="base">
              <a:lnSpc>
                <a:spcPct val="90000"/>
              </a:lnSpc>
              <a:buFont typeface="Wingdings" pitchFamily="2" charset="2"/>
              <a:buChar char="Ø"/>
            </a:pPr>
            <a:r>
              <a:rPr lang="fr-FR" sz="1400" b="1" i="0" dirty="0">
                <a:solidFill>
                  <a:schemeClr val="bg1"/>
                </a:solidFill>
                <a:effectLst/>
                <a:latin typeface="Calibri" panose="020F0502020204030204" pitchFamily="34" charset="0"/>
                <a:cs typeface="Calibri" panose="020F0502020204030204" pitchFamily="34" charset="0"/>
              </a:rPr>
              <a:t>la mesure de la force de préhension à l’aide d’un dynamomètre </a:t>
            </a:r>
          </a:p>
          <a:p>
            <a:pPr marL="228600" lvl="1" indent="0" fontAlgn="base">
              <a:lnSpc>
                <a:spcPct val="90000"/>
              </a:lnSpc>
              <a:buNone/>
            </a:pPr>
            <a:r>
              <a:rPr lang="fr-FR" sz="1400" dirty="0">
                <a:solidFill>
                  <a:schemeClr val="bg1"/>
                </a:solidFill>
              </a:rPr>
              <a:t>force de préhension isométrique : reproductible et fiable pour mesurer la force musculaire </a:t>
            </a:r>
            <a:br>
              <a:rPr lang="fr-FR" sz="1400" dirty="0">
                <a:solidFill>
                  <a:schemeClr val="bg1"/>
                </a:solidFill>
              </a:rPr>
            </a:br>
            <a:r>
              <a:rPr lang="fr-FR" sz="1400" dirty="0">
                <a:solidFill>
                  <a:schemeClr val="bg1"/>
                </a:solidFill>
              </a:rPr>
              <a:t>en position assise, coude fléchi à 90 °, les épaules relâchées et l’avant-bras en position neutre </a:t>
            </a:r>
            <a:br>
              <a:rPr lang="fr-FR" sz="1400" dirty="0">
                <a:solidFill>
                  <a:schemeClr val="bg1"/>
                </a:solidFill>
              </a:rPr>
            </a:br>
            <a:r>
              <a:rPr lang="fr-FR" sz="1400" dirty="0">
                <a:solidFill>
                  <a:schemeClr val="bg1"/>
                </a:solidFill>
              </a:rPr>
              <a:t>mesures réalisées sur la main dominante, deux fois, et la valeur la plus haute est retenue </a:t>
            </a:r>
            <a:br>
              <a:rPr lang="fr-FR" sz="1400" dirty="0">
                <a:solidFill>
                  <a:schemeClr val="bg1"/>
                </a:solidFill>
              </a:rPr>
            </a:br>
            <a:r>
              <a:rPr lang="fr-FR" sz="1400" dirty="0">
                <a:solidFill>
                  <a:schemeClr val="bg1"/>
                </a:solidFill>
              </a:rPr>
              <a:t>résultats en kg</a:t>
            </a:r>
            <a:endParaRPr lang="fr-FR" sz="1400" b="1" i="0" dirty="0">
              <a:solidFill>
                <a:schemeClr val="bg1"/>
              </a:solidFill>
              <a:effectLst/>
              <a:latin typeface="Calibri" panose="020F0502020204030204" pitchFamily="34" charset="0"/>
              <a:cs typeface="Calibri" panose="020F0502020204030204" pitchFamily="34" charset="0"/>
            </a:endParaRPr>
          </a:p>
          <a:p>
            <a:pPr marL="228600" lvl="1" indent="0" fontAlgn="base">
              <a:lnSpc>
                <a:spcPct val="90000"/>
              </a:lnSpc>
              <a:buNone/>
            </a:pPr>
            <a:r>
              <a:rPr lang="fr-FR" sz="1400" b="0" i="0" dirty="0">
                <a:solidFill>
                  <a:schemeClr val="bg1"/>
                </a:solidFill>
                <a:effectLst/>
                <a:latin typeface="Calibri" panose="020F0502020204030204" pitchFamily="34" charset="0"/>
                <a:cs typeface="Calibri" panose="020F0502020204030204" pitchFamily="34" charset="0"/>
              </a:rPr>
              <a:t>La force musculaire est faible lorsque la force de préhension est inférieure à 27 kg chez l’homme ou à 16 kg chez la femme </a:t>
            </a:r>
            <a:br>
              <a:rPr lang="fr-FR" sz="1400" b="0" i="0" dirty="0">
                <a:solidFill>
                  <a:schemeClr val="bg1"/>
                </a:solidFill>
                <a:effectLst/>
                <a:latin typeface="Calibri" panose="020F0502020204030204" pitchFamily="34" charset="0"/>
                <a:cs typeface="Calibri" panose="020F0502020204030204" pitchFamily="34" charset="0"/>
              </a:rPr>
            </a:br>
            <a:r>
              <a:rPr lang="fr-FR" sz="1400" b="0" i="0" dirty="0">
                <a:solidFill>
                  <a:schemeClr val="bg1"/>
                </a:solidFill>
                <a:effectLst/>
                <a:latin typeface="Calibri" panose="020F0502020204030204" pitchFamily="34" charset="0"/>
                <a:cs typeface="Calibri" panose="020F0502020204030204" pitchFamily="34" charset="0"/>
              </a:rPr>
              <a:t>La force de préhension de la main diminue en fonction de l’âge quel que soit le sexe du sujet </a:t>
            </a:r>
            <a:br>
              <a:rPr lang="fr-FR" sz="1400" b="0" i="0" dirty="0">
                <a:solidFill>
                  <a:schemeClr val="bg1"/>
                </a:solidFill>
                <a:effectLst/>
                <a:latin typeface="Calibri" panose="020F0502020204030204" pitchFamily="34" charset="0"/>
                <a:cs typeface="Calibri" panose="020F0502020204030204" pitchFamily="34" charset="0"/>
              </a:rPr>
            </a:br>
            <a:endParaRPr lang="fr-FR" sz="1400" b="0" i="0" dirty="0">
              <a:solidFill>
                <a:schemeClr val="bg1"/>
              </a:solidFill>
              <a:effectLst/>
              <a:latin typeface="Calibri" panose="020F0502020204030204" pitchFamily="34" charset="0"/>
              <a:cs typeface="Calibri" panose="020F0502020204030204" pitchFamily="34" charset="0"/>
            </a:endParaRPr>
          </a:p>
          <a:p>
            <a:pPr lvl="1" fontAlgn="base">
              <a:lnSpc>
                <a:spcPct val="90000"/>
              </a:lnSpc>
              <a:buFont typeface="Wingdings" pitchFamily="2" charset="2"/>
              <a:buChar char="Ø"/>
            </a:pPr>
            <a:r>
              <a:rPr lang="fr-FR" sz="1400" b="1" i="0" dirty="0">
                <a:solidFill>
                  <a:schemeClr val="bg1"/>
                </a:solidFill>
                <a:effectLst/>
                <a:latin typeface="Calibri" panose="020F0502020204030204" pitchFamily="34" charset="0"/>
                <a:cs typeface="Calibri" panose="020F0502020204030204" pitchFamily="34" charset="0"/>
              </a:rPr>
              <a:t>un test de levée de chaise </a:t>
            </a:r>
            <a:r>
              <a:rPr lang="fr-FR" sz="1400" b="0" i="0" dirty="0">
                <a:solidFill>
                  <a:schemeClr val="bg1"/>
                </a:solidFill>
                <a:effectLst/>
                <a:latin typeface="Calibri" panose="020F0502020204030204" pitchFamily="34" charset="0"/>
                <a:cs typeface="Calibri" panose="020F0502020204030204" pitchFamily="34" charset="0"/>
              </a:rPr>
              <a:t>(se lever 5 fois de sa chaise en un temps chronométré).</a:t>
            </a:r>
            <a:br>
              <a:rPr lang="fr-FR" sz="1400" b="0" i="0" dirty="0">
                <a:solidFill>
                  <a:schemeClr val="bg1"/>
                </a:solidFill>
                <a:effectLst/>
                <a:latin typeface="Calibri" panose="020F0502020204030204" pitchFamily="34" charset="0"/>
                <a:cs typeface="Calibri" panose="020F0502020204030204" pitchFamily="34" charset="0"/>
              </a:rPr>
            </a:br>
            <a:r>
              <a:rPr lang="fr-FR" sz="1400" b="0" i="0" dirty="0">
                <a:solidFill>
                  <a:schemeClr val="bg1"/>
                </a:solidFill>
                <a:effectLst/>
                <a:latin typeface="Calibri" panose="020F0502020204030204" pitchFamily="34" charset="0"/>
                <a:cs typeface="Calibri" panose="020F0502020204030204" pitchFamily="34" charset="0"/>
              </a:rPr>
              <a:t> La force musculaire est faible lorsque 5 levés de chaise sont effectués en plus de 15 secondes.</a:t>
            </a:r>
          </a:p>
          <a:p>
            <a:pPr fontAlgn="base">
              <a:lnSpc>
                <a:spcPct val="90000"/>
              </a:lnSpc>
            </a:pPr>
            <a:endParaRPr lang="fr-FR" sz="1400" b="0" i="0" dirty="0">
              <a:solidFill>
                <a:schemeClr val="bg1"/>
              </a:solidFill>
              <a:effectLst/>
              <a:latin typeface="Montserrat" pitchFamily="2" charset="77"/>
            </a:endParaRPr>
          </a:p>
          <a:p>
            <a:pPr>
              <a:lnSpc>
                <a:spcPct val="90000"/>
              </a:lnSpc>
            </a:pPr>
            <a:endParaRPr lang="fr-FR" sz="1400" dirty="0">
              <a:solidFill>
                <a:schemeClr val="bg1"/>
              </a:solidFill>
            </a:endParaRPr>
          </a:p>
        </p:txBody>
      </p:sp>
      <p:pic>
        <p:nvPicPr>
          <p:cNvPr id="5" name="Image 4">
            <a:extLst>
              <a:ext uri="{FF2B5EF4-FFF2-40B4-BE49-F238E27FC236}">
                <a16:creationId xmlns:a16="http://schemas.microsoft.com/office/drawing/2014/main" id="{0EA05898-26AD-EF1F-D413-A5BE86A39019}"/>
              </a:ext>
            </a:extLst>
          </p:cNvPr>
          <p:cNvPicPr>
            <a:picLocks noChangeAspect="1"/>
          </p:cNvPicPr>
          <p:nvPr/>
        </p:nvPicPr>
        <p:blipFill>
          <a:blip r:embed="rId2"/>
          <a:stretch>
            <a:fillRect/>
          </a:stretch>
        </p:blipFill>
        <p:spPr>
          <a:xfrm>
            <a:off x="6455576" y="638946"/>
            <a:ext cx="1847003" cy="2629187"/>
          </a:xfrm>
          <a:prstGeom prst="rect">
            <a:avLst/>
          </a:prstGeom>
        </p:spPr>
      </p:pic>
      <p:pic>
        <p:nvPicPr>
          <p:cNvPr id="7" name="Image 6">
            <a:extLst>
              <a:ext uri="{FF2B5EF4-FFF2-40B4-BE49-F238E27FC236}">
                <a16:creationId xmlns:a16="http://schemas.microsoft.com/office/drawing/2014/main" id="{757E6C0B-3499-9951-3984-66A5BE2E1A38}"/>
              </a:ext>
            </a:extLst>
          </p:cNvPr>
          <p:cNvPicPr>
            <a:picLocks noChangeAspect="1"/>
          </p:cNvPicPr>
          <p:nvPr/>
        </p:nvPicPr>
        <p:blipFill>
          <a:blip r:embed="rId3"/>
          <a:stretch>
            <a:fillRect/>
          </a:stretch>
        </p:blipFill>
        <p:spPr>
          <a:xfrm>
            <a:off x="5763338" y="3717032"/>
            <a:ext cx="3220456" cy="2336634"/>
          </a:xfrm>
          <a:prstGeom prst="rect">
            <a:avLst/>
          </a:prstGeom>
        </p:spPr>
      </p:pic>
    </p:spTree>
    <p:extLst>
      <p:ext uri="{BB962C8B-B14F-4D97-AF65-F5344CB8AC3E}">
        <p14:creationId xmlns:p14="http://schemas.microsoft.com/office/powerpoint/2010/main" val="3938729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D9AA33-AC1B-8C50-6AD7-98A3AFB15119}"/>
              </a:ext>
            </a:extLst>
          </p:cNvPr>
          <p:cNvSpPr>
            <a:spLocks noGrp="1"/>
          </p:cNvSpPr>
          <p:nvPr>
            <p:ph type="title"/>
          </p:nvPr>
        </p:nvSpPr>
        <p:spPr/>
        <p:txBody>
          <a:bodyPr/>
          <a:lstStyle/>
          <a:p>
            <a:r>
              <a:rPr lang="fr-FR" dirty="0"/>
              <a:t> MESURES de QUANTITE MUSCULAIRE  </a:t>
            </a:r>
          </a:p>
        </p:txBody>
      </p:sp>
      <p:sp>
        <p:nvSpPr>
          <p:cNvPr id="3" name="Espace réservé du contenu 2">
            <a:extLst>
              <a:ext uri="{FF2B5EF4-FFF2-40B4-BE49-F238E27FC236}">
                <a16:creationId xmlns:a16="http://schemas.microsoft.com/office/drawing/2014/main" id="{92FFE68D-8EFA-5E3B-BC7D-81E7B8E0F865}"/>
              </a:ext>
            </a:extLst>
          </p:cNvPr>
          <p:cNvSpPr>
            <a:spLocks noGrp="1"/>
          </p:cNvSpPr>
          <p:nvPr>
            <p:ph idx="1"/>
          </p:nvPr>
        </p:nvSpPr>
        <p:spPr>
          <a:xfrm>
            <a:off x="251521" y="2348881"/>
            <a:ext cx="8640959" cy="4104456"/>
          </a:xfrm>
        </p:spPr>
        <p:txBody>
          <a:bodyPr>
            <a:normAutofit fontScale="92500" lnSpcReduction="10000"/>
          </a:bodyPr>
          <a:lstStyle/>
          <a:p>
            <a:pPr algn="l" fontAlgn="base"/>
            <a:r>
              <a:rPr lang="fr-FR" b="1" i="0" dirty="0">
                <a:solidFill>
                  <a:srgbClr val="334155"/>
                </a:solidFill>
                <a:effectLst/>
                <a:latin typeface="Calibri" panose="020F0502020204030204" pitchFamily="34" charset="0"/>
                <a:cs typeface="Calibri" panose="020F0502020204030204" pitchFamily="34" charset="0"/>
              </a:rPr>
              <a:t>Le plus simple , réalisable en ambulatoire = Mesure de la circonférence du mollet </a:t>
            </a:r>
            <a:r>
              <a:rPr lang="fr-FR" b="0" i="0" dirty="0">
                <a:solidFill>
                  <a:srgbClr val="334155"/>
                </a:solidFill>
                <a:effectLst/>
                <a:latin typeface="Calibri" panose="020F0502020204030204" pitchFamily="34" charset="0"/>
                <a:cs typeface="Calibri" panose="020F0502020204030204" pitchFamily="34" charset="0"/>
              </a:rPr>
              <a:t> .</a:t>
            </a:r>
            <a:r>
              <a:rPr lang="fr-FR" b="1" i="0" dirty="0">
                <a:solidFill>
                  <a:srgbClr val="334155"/>
                </a:solidFill>
                <a:effectLst/>
                <a:latin typeface="Calibri" panose="020F0502020204030204" pitchFamily="34" charset="0"/>
                <a:cs typeface="Calibri" panose="020F0502020204030204" pitchFamily="34" charset="0"/>
              </a:rPr>
              <a:t> Sarcopénie si &lt;  31 cm </a:t>
            </a:r>
          </a:p>
          <a:p>
            <a:pPr algn="l" fontAlgn="base"/>
            <a:r>
              <a:rPr lang="fr-FR" dirty="0"/>
              <a:t>La circonférence du mollet est positivement corrélée avec la masse musculaire. </a:t>
            </a:r>
          </a:p>
          <a:p>
            <a:pPr algn="l" fontAlgn="base"/>
            <a:r>
              <a:rPr lang="fr-FR" dirty="0"/>
              <a:t>Le genou, faisant un angle de 90 degrés, le ruban est placé autour du mollet et mobilisé le long de celui-ci afin de mesurer la circonférence la plus importante. Le ruban ne doit pas comprimer les tissus sous-cutanés. </a:t>
            </a:r>
            <a:endParaRPr lang="fr-FR" b="0" i="0" dirty="0">
              <a:solidFill>
                <a:srgbClr val="334155"/>
              </a:solidFill>
              <a:effectLst/>
              <a:latin typeface="Calibri" panose="020F0502020204030204" pitchFamily="34" charset="0"/>
              <a:cs typeface="Calibri" panose="020F0502020204030204" pitchFamily="34" charset="0"/>
            </a:endParaRPr>
          </a:p>
          <a:p>
            <a:pPr marL="0" indent="0" algn="l" fontAlgn="base">
              <a:buNone/>
            </a:pPr>
            <a:endParaRPr lang="fr-FR" b="0" i="0" dirty="0">
              <a:solidFill>
                <a:srgbClr val="334155"/>
              </a:solidFill>
              <a:effectLst/>
              <a:latin typeface="Calibri" panose="020F0502020204030204" pitchFamily="34" charset="0"/>
              <a:cs typeface="Calibri" panose="020F0502020204030204" pitchFamily="34" charset="0"/>
            </a:endParaRPr>
          </a:p>
          <a:p>
            <a:pPr algn="l" fontAlgn="base"/>
            <a:r>
              <a:rPr lang="fr-FR" b="0" i="0" dirty="0">
                <a:solidFill>
                  <a:srgbClr val="334155"/>
                </a:solidFill>
                <a:effectLst/>
                <a:latin typeface="Calibri" panose="020F0502020204030204" pitchFamily="34" charset="0"/>
                <a:cs typeface="Calibri" panose="020F0502020204030204" pitchFamily="34" charset="0"/>
              </a:rPr>
              <a:t>La composition corporelle peut être évaluée par </a:t>
            </a:r>
            <a:r>
              <a:rPr lang="fr-FR" b="0" i="0" dirty="0" err="1">
                <a:solidFill>
                  <a:srgbClr val="334155"/>
                </a:solidFill>
                <a:effectLst/>
                <a:latin typeface="Calibri" panose="020F0502020204030204" pitchFamily="34" charset="0"/>
                <a:cs typeface="Calibri" panose="020F0502020204030204" pitchFamily="34" charset="0"/>
              </a:rPr>
              <a:t>absorptiométrie</a:t>
            </a:r>
            <a:r>
              <a:rPr lang="fr-FR" b="0" i="0" dirty="0">
                <a:solidFill>
                  <a:srgbClr val="334155"/>
                </a:solidFill>
                <a:effectLst/>
                <a:latin typeface="Calibri" panose="020F0502020204030204" pitchFamily="34" charset="0"/>
                <a:cs typeface="Calibri" panose="020F0502020204030204" pitchFamily="34" charset="0"/>
              </a:rPr>
              <a:t> biphotonique (DEXA) ou par impédancemétrie. </a:t>
            </a:r>
            <a:br>
              <a:rPr lang="fr-FR" b="0" i="0" dirty="0">
                <a:solidFill>
                  <a:srgbClr val="334155"/>
                </a:solidFill>
                <a:effectLst/>
                <a:latin typeface="Calibri" panose="020F0502020204030204" pitchFamily="34" charset="0"/>
                <a:cs typeface="Calibri" panose="020F0502020204030204" pitchFamily="34" charset="0"/>
              </a:rPr>
            </a:br>
            <a:r>
              <a:rPr lang="fr-FR" b="0" i="0" dirty="0">
                <a:solidFill>
                  <a:srgbClr val="334155"/>
                </a:solidFill>
                <a:effectLst/>
                <a:latin typeface="Calibri" panose="020F0502020204030204" pitchFamily="34" charset="0"/>
                <a:cs typeface="Calibri" panose="020F0502020204030204" pitchFamily="34" charset="0"/>
              </a:rPr>
              <a:t>Il s’agit de mesurer la masse squelettique appendiculaire (MSA), c’est à dire la masse musculaire des membres supérieurs et inférieurs, ou l’indice de MSA (IMSA = MSA/taille2). </a:t>
            </a:r>
          </a:p>
          <a:p>
            <a:pPr algn="l" fontAlgn="base"/>
            <a:r>
              <a:rPr lang="fr-FR" b="0" i="0" dirty="0">
                <a:solidFill>
                  <a:srgbClr val="334155"/>
                </a:solidFill>
                <a:effectLst/>
                <a:latin typeface="Calibri" panose="020F0502020204030204" pitchFamily="34" charset="0"/>
                <a:cs typeface="Calibri" panose="020F0502020204030204" pitchFamily="34" charset="0"/>
              </a:rPr>
              <a:t>La sarcopénie est confirmée lorsque la MSA est inférieure à 20 kg chez l’homme et 15 kg chez la femme ou lorsque l’IMSA est inférieur à 7 kg/m2 chez l’homme et 5,5 kg/m2 chez la femme. </a:t>
            </a:r>
          </a:p>
          <a:p>
            <a:endParaRPr lang="fr-FR" dirty="0"/>
          </a:p>
        </p:txBody>
      </p:sp>
    </p:spTree>
    <p:extLst>
      <p:ext uri="{BB962C8B-B14F-4D97-AF65-F5344CB8AC3E}">
        <p14:creationId xmlns:p14="http://schemas.microsoft.com/office/powerpoint/2010/main" val="3101305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1B55BF-FC77-0540-E31B-BA696C1E9943}"/>
              </a:ext>
            </a:extLst>
          </p:cNvPr>
          <p:cNvSpPr>
            <a:spLocks noGrp="1"/>
          </p:cNvSpPr>
          <p:nvPr>
            <p:ph type="title"/>
          </p:nvPr>
        </p:nvSpPr>
        <p:spPr/>
        <p:txBody>
          <a:bodyPr>
            <a:normAutofit fontScale="90000"/>
          </a:bodyPr>
          <a:lstStyle/>
          <a:p>
            <a:r>
              <a:rPr lang="fr-FR" dirty="0"/>
              <a:t>EVALUATION DE LA GRAVITE</a:t>
            </a:r>
            <a:br>
              <a:rPr lang="fr-FR" dirty="0"/>
            </a:br>
            <a:r>
              <a:rPr lang="fr-FR" dirty="0"/>
              <a:t>= EVALUATION de la performance PHYSIQUE  </a:t>
            </a:r>
          </a:p>
        </p:txBody>
      </p:sp>
      <p:sp>
        <p:nvSpPr>
          <p:cNvPr id="3" name="Espace réservé du contenu 2">
            <a:extLst>
              <a:ext uri="{FF2B5EF4-FFF2-40B4-BE49-F238E27FC236}">
                <a16:creationId xmlns:a16="http://schemas.microsoft.com/office/drawing/2014/main" id="{5C1DD24C-E01E-668C-1B34-7494D33E0FF2}"/>
              </a:ext>
            </a:extLst>
          </p:cNvPr>
          <p:cNvSpPr>
            <a:spLocks noGrp="1"/>
          </p:cNvSpPr>
          <p:nvPr>
            <p:ph idx="1"/>
          </p:nvPr>
        </p:nvSpPr>
        <p:spPr/>
        <p:txBody>
          <a:bodyPr/>
          <a:lstStyle/>
          <a:p>
            <a:pPr marL="0" indent="0">
              <a:buNone/>
            </a:pPr>
            <a:r>
              <a:rPr lang="fr-FR" dirty="0"/>
              <a:t>Tests de fonctionnalité musculaires</a:t>
            </a:r>
          </a:p>
          <a:p>
            <a:pPr marL="0" indent="0">
              <a:buNone/>
            </a:pPr>
            <a:r>
              <a:rPr lang="fr-FR" dirty="0"/>
              <a:t>-vitesse de marche </a:t>
            </a:r>
          </a:p>
          <a:p>
            <a:pPr marL="0" indent="0">
              <a:buNone/>
            </a:pPr>
            <a:r>
              <a:rPr lang="fr-FR" dirty="0"/>
              <a:t>- GET up </a:t>
            </a:r>
            <a:r>
              <a:rPr lang="fr-FR" dirty="0" err="1"/>
              <a:t>ang</a:t>
            </a:r>
            <a:r>
              <a:rPr lang="fr-FR" dirty="0"/>
              <a:t> Go</a:t>
            </a:r>
          </a:p>
          <a:p>
            <a:pPr marL="0" indent="0">
              <a:buNone/>
            </a:pPr>
            <a:r>
              <a:rPr lang="fr-FR" dirty="0"/>
              <a:t>- SPPB  </a:t>
            </a:r>
          </a:p>
        </p:txBody>
      </p:sp>
    </p:spTree>
    <p:extLst>
      <p:ext uri="{BB962C8B-B14F-4D97-AF65-F5344CB8AC3E}">
        <p14:creationId xmlns:p14="http://schemas.microsoft.com/office/powerpoint/2010/main" val="75157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half" idx="2"/>
          </p:nvPr>
        </p:nvSpPr>
        <p:spPr>
          <a:xfrm>
            <a:off x="685800" y="1916832"/>
            <a:ext cx="3670176" cy="3528392"/>
          </a:xfrm>
        </p:spPr>
        <p:txBody>
          <a:bodyPr>
            <a:normAutofit fontScale="92500" lnSpcReduction="20000"/>
          </a:bodyPr>
          <a:lstStyle/>
          <a:p>
            <a:r>
              <a:rPr lang="fr-FR" dirty="0">
                <a:latin typeface="Calibri" pitchFamily="34" charset="0"/>
              </a:rPr>
              <a:t>Sur 4 m: performance </a:t>
            </a:r>
          </a:p>
          <a:p>
            <a:r>
              <a:rPr lang="fr-FR" dirty="0">
                <a:latin typeface="Calibri" pitchFamily="34" charset="0"/>
              </a:rPr>
              <a:t>sur 6m: endurance</a:t>
            </a:r>
            <a:br>
              <a:rPr lang="fr-FR" dirty="0">
                <a:latin typeface="Calibri" pitchFamily="34" charset="0"/>
              </a:rPr>
            </a:br>
            <a:endParaRPr lang="fr-FR" dirty="0">
              <a:latin typeface="Calibri" pitchFamily="34" charset="0"/>
            </a:endParaRPr>
          </a:p>
          <a:p>
            <a:r>
              <a:rPr lang="fr-FR" dirty="0">
                <a:latin typeface="Calibri" pitchFamily="34" charset="0"/>
              </a:rPr>
              <a:t>Simplicité, rapidité</a:t>
            </a:r>
            <a:br>
              <a:rPr lang="fr-FR" dirty="0">
                <a:latin typeface="Calibri" pitchFamily="34" charset="0"/>
              </a:rPr>
            </a:br>
            <a:endParaRPr lang="fr-FR" dirty="0">
              <a:latin typeface="Calibri" pitchFamily="34" charset="0"/>
            </a:endParaRPr>
          </a:p>
          <a:p>
            <a:r>
              <a:rPr lang="fr-FR" dirty="0">
                <a:latin typeface="Calibri" pitchFamily="34" charset="0"/>
              </a:rPr>
              <a:t>Robuste pour prédire évènements indésirables</a:t>
            </a:r>
          </a:p>
          <a:p>
            <a:r>
              <a:rPr lang="fr-FR" dirty="0">
                <a:latin typeface="Calibri" pitchFamily="34" charset="0"/>
              </a:rPr>
              <a:t>Diminution de la vitesse de marche corrélée à des évènements de plus en plus délétères et précoces dans le temps</a:t>
            </a:r>
          </a:p>
        </p:txBody>
      </p:sp>
      <p:sp>
        <p:nvSpPr>
          <p:cNvPr id="8" name="Espace réservé du contenu 7"/>
          <p:cNvSpPr>
            <a:spLocks noGrp="1"/>
          </p:cNvSpPr>
          <p:nvPr>
            <p:ph sz="quarter" idx="4"/>
          </p:nvPr>
        </p:nvSpPr>
        <p:spPr>
          <a:xfrm>
            <a:off x="5076056" y="2204864"/>
            <a:ext cx="3657600" cy="3291840"/>
          </a:xfrm>
        </p:spPr>
        <p:txBody>
          <a:bodyPr>
            <a:normAutofit/>
          </a:bodyPr>
          <a:lstStyle/>
          <a:p>
            <a:pPr lvl="2">
              <a:buNone/>
            </a:pPr>
            <a:r>
              <a:rPr lang="fr-FR" b="1" dirty="0">
                <a:latin typeface="Calibri" pitchFamily="34" charset="0"/>
              </a:rPr>
              <a:t>&gt;1,3 m/Sec : Bonne Santé</a:t>
            </a:r>
            <a:br>
              <a:rPr lang="fr-FR" b="1" dirty="0">
                <a:latin typeface="Calibri" pitchFamily="34" charset="0"/>
              </a:rPr>
            </a:br>
            <a:endParaRPr lang="fr-FR" b="1" dirty="0">
              <a:latin typeface="Calibri" pitchFamily="34" charset="0"/>
            </a:endParaRPr>
          </a:p>
          <a:p>
            <a:pPr lvl="2">
              <a:buNone/>
            </a:pPr>
            <a:r>
              <a:rPr lang="fr-FR" b="1" dirty="0">
                <a:latin typeface="Calibri" pitchFamily="34" charset="0"/>
              </a:rPr>
              <a:t>&lt; 1m/sec : risque de déclin cognitif; risque de décès à 5 ans</a:t>
            </a:r>
            <a:br>
              <a:rPr lang="fr-FR" b="1" dirty="0">
                <a:latin typeface="Calibri" pitchFamily="34" charset="0"/>
              </a:rPr>
            </a:br>
            <a:endParaRPr lang="fr-FR" b="1" dirty="0">
              <a:latin typeface="Calibri" pitchFamily="34" charset="0"/>
            </a:endParaRPr>
          </a:p>
          <a:p>
            <a:pPr lvl="2">
              <a:buNone/>
            </a:pPr>
            <a:r>
              <a:rPr lang="fr-FR" b="1" dirty="0">
                <a:latin typeface="Calibri" pitchFamily="34" charset="0"/>
              </a:rPr>
              <a:t>&lt; 0,8 m/sec : risque de déclin fonctionnel à 2 ans, risque de décès 2-4 ans</a:t>
            </a:r>
          </a:p>
        </p:txBody>
      </p:sp>
      <p:sp>
        <p:nvSpPr>
          <p:cNvPr id="3" name="Espace réservé de la date 2"/>
          <p:cNvSpPr>
            <a:spLocks noGrp="1"/>
          </p:cNvSpPr>
          <p:nvPr>
            <p:ph type="dt" sz="half" idx="10"/>
          </p:nvPr>
        </p:nvSpPr>
        <p:spPr/>
        <p:txBody>
          <a:bodyPr/>
          <a:lstStyle/>
          <a:p>
            <a:fld id="{347120A6-C8B9-4C44-91A1-C8A0AD6D7E52}" type="datetime1">
              <a:rPr lang="en-US" smtClean="0"/>
              <a:pPr/>
              <a:t>9/11/24</a:t>
            </a:fld>
            <a:endParaRPr lang="en-US"/>
          </a:p>
        </p:txBody>
      </p:sp>
      <p:sp>
        <p:nvSpPr>
          <p:cNvPr id="4" name="Titre 3"/>
          <p:cNvSpPr>
            <a:spLocks noGrp="1"/>
          </p:cNvSpPr>
          <p:nvPr>
            <p:ph type="title"/>
          </p:nvPr>
        </p:nvSpPr>
        <p:spPr>
          <a:xfrm>
            <a:off x="1692220" y="298829"/>
            <a:ext cx="5937755" cy="1188720"/>
          </a:xfrm>
        </p:spPr>
        <p:txBody>
          <a:bodyPr/>
          <a:lstStyle/>
          <a:p>
            <a:r>
              <a:rPr lang="fr-FR"/>
              <a:t>Vitesse de marche</a:t>
            </a:r>
          </a:p>
        </p:txBody>
      </p:sp>
      <p:sp>
        <p:nvSpPr>
          <p:cNvPr id="5" name="Rectangle 4"/>
          <p:cNvSpPr/>
          <p:nvPr/>
        </p:nvSpPr>
        <p:spPr>
          <a:xfrm>
            <a:off x="628650" y="5649962"/>
            <a:ext cx="8064896" cy="10081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a:t> </a:t>
            </a:r>
          </a:p>
          <a:p>
            <a:endParaRPr lang="en-US" u="sng" dirty="0">
              <a:latin typeface="Calibri" pitchFamily="34" charset="0"/>
              <a:hlinkClick r:id="rId2"/>
            </a:endParaRPr>
          </a:p>
          <a:p>
            <a:r>
              <a:rPr lang="en-US" u="sng" dirty="0">
                <a:latin typeface="Calibri" pitchFamily="34" charset="0"/>
                <a:hlinkClick r:id="rId2"/>
              </a:rPr>
              <a:t>Abellan van Kan G</a:t>
            </a:r>
            <a:r>
              <a:rPr lang="en-US" baseline="30000" dirty="0">
                <a:latin typeface="Calibri" pitchFamily="34" charset="0"/>
              </a:rPr>
              <a:t> </a:t>
            </a:r>
            <a:r>
              <a:rPr lang="en-US" b="1" dirty="0">
                <a:latin typeface="Calibri" pitchFamily="34" charset="0"/>
              </a:rPr>
              <a:t>Gait speed at usual pace as a predictor of adverse outcomes in community-dwelling older people an International Academy on Nutrition and Aging (IANA) Task Force.</a:t>
            </a:r>
            <a:r>
              <a:rPr lang="en-US" u="sng" dirty="0">
                <a:latin typeface="Calibri" pitchFamily="34" charset="0"/>
                <a:hlinkClick r:id="rId3" tooltip="The journal of nutrition, health &amp; aging."/>
              </a:rPr>
              <a:t> J Nutr Health Aging.</a:t>
            </a:r>
            <a:r>
              <a:rPr lang="en-US" dirty="0">
                <a:latin typeface="Calibri" pitchFamily="34" charset="0"/>
              </a:rPr>
              <a:t> 2009</a:t>
            </a:r>
            <a:endParaRPr lang="en-US" dirty="0"/>
          </a:p>
          <a:p>
            <a:endParaRPr lang="en-US" b="1" dirty="0"/>
          </a:p>
          <a:p>
            <a:pPr algn="ctr"/>
            <a:endParaRPr lang="fr-FR" dirty="0"/>
          </a:p>
        </p:txBody>
      </p:sp>
      <p:sp>
        <p:nvSpPr>
          <p:cNvPr id="10" name="Flèche vers le haut 9"/>
          <p:cNvSpPr/>
          <p:nvPr/>
        </p:nvSpPr>
        <p:spPr>
          <a:xfrm>
            <a:off x="4572000" y="1628800"/>
            <a:ext cx="504056" cy="38164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28787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DE33FF-7692-CDEB-BB7E-598501BE9EC6}"/>
              </a:ext>
            </a:extLst>
          </p:cNvPr>
          <p:cNvSpPr>
            <a:spLocks noGrp="1"/>
          </p:cNvSpPr>
          <p:nvPr>
            <p:ph type="title"/>
          </p:nvPr>
        </p:nvSpPr>
        <p:spPr>
          <a:xfrm>
            <a:off x="1606045" y="476672"/>
            <a:ext cx="5937755" cy="1188720"/>
          </a:xfrm>
        </p:spPr>
        <p:txBody>
          <a:bodyPr/>
          <a:lstStyle/>
          <a:p>
            <a:r>
              <a:rPr lang="fr-FR" dirty="0"/>
              <a:t>GET UP </a:t>
            </a:r>
            <a:r>
              <a:rPr lang="fr-FR" dirty="0" err="1"/>
              <a:t>aND</a:t>
            </a:r>
            <a:r>
              <a:rPr lang="fr-FR" dirty="0"/>
              <a:t> GO </a:t>
            </a:r>
          </a:p>
        </p:txBody>
      </p:sp>
      <p:pic>
        <p:nvPicPr>
          <p:cNvPr id="4" name="Espace réservé du contenu 3">
            <a:extLst>
              <a:ext uri="{FF2B5EF4-FFF2-40B4-BE49-F238E27FC236}">
                <a16:creationId xmlns:a16="http://schemas.microsoft.com/office/drawing/2014/main" id="{452E9929-5D71-771D-D71E-4CBD5FF5FA8D}"/>
              </a:ext>
            </a:extLst>
          </p:cNvPr>
          <p:cNvPicPr>
            <a:picLocks noGrp="1" noChangeAspect="1"/>
          </p:cNvPicPr>
          <p:nvPr>
            <p:ph idx="1"/>
          </p:nvPr>
        </p:nvPicPr>
        <p:blipFill>
          <a:blip r:embed="rId2"/>
          <a:stretch>
            <a:fillRect/>
          </a:stretch>
        </p:blipFill>
        <p:spPr>
          <a:xfrm>
            <a:off x="192398" y="1916832"/>
            <a:ext cx="8907663" cy="4320480"/>
          </a:xfrm>
          <a:prstGeom prst="rect">
            <a:avLst/>
          </a:prstGeom>
        </p:spPr>
      </p:pic>
    </p:spTree>
    <p:extLst>
      <p:ext uri="{BB962C8B-B14F-4D97-AF65-F5344CB8AC3E}">
        <p14:creationId xmlns:p14="http://schemas.microsoft.com/office/powerpoint/2010/main" val="1298586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C80D4FE-A664-D945-A578-710F0895FC30}"/>
              </a:ext>
            </a:extLst>
          </p:cNvPr>
          <p:cNvSpPr>
            <a:spLocks noGrp="1"/>
          </p:cNvSpPr>
          <p:nvPr>
            <p:ph type="title"/>
          </p:nvPr>
        </p:nvSpPr>
        <p:spPr>
          <a:xfrm>
            <a:off x="6783324" y="355904"/>
            <a:ext cx="2059251" cy="1015663"/>
          </a:xfrm>
        </p:spPr>
        <p:txBody>
          <a:bodyPr vert="horz" lIns="182880" tIns="182880" rIns="182880" bIns="182880" rtlCol="0" anchor="ctr">
            <a:normAutofit/>
          </a:bodyPr>
          <a:lstStyle/>
          <a:p>
            <a:r>
              <a:rPr lang="en-US" sz="1700" dirty="0"/>
              <a:t>SPPB</a:t>
            </a:r>
          </a:p>
        </p:txBody>
      </p:sp>
      <p:sp>
        <p:nvSpPr>
          <p:cNvPr id="14" name="Rectangle 13">
            <a:extLst>
              <a:ext uri="{FF2B5EF4-FFF2-40B4-BE49-F238E27FC236}">
                <a16:creationId xmlns:a16="http://schemas.microsoft.com/office/drawing/2014/main" id="{B8AFBB67-2575-4F5A-96CF-CD2EB02A1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156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EF636ADE-2588-FE47-D7A8-053EF7D397CE}"/>
              </a:ext>
            </a:extLst>
          </p:cNvPr>
          <p:cNvSpPr>
            <a:spLocks noGrp="1"/>
          </p:cNvSpPr>
          <p:nvPr>
            <p:ph idx="1"/>
          </p:nvPr>
        </p:nvSpPr>
        <p:spPr>
          <a:xfrm>
            <a:off x="6300192" y="1556792"/>
            <a:ext cx="2664296" cy="5112567"/>
          </a:xfrm>
        </p:spPr>
        <p:txBody>
          <a:bodyPr>
            <a:normAutofit fontScale="47500" lnSpcReduction="20000"/>
          </a:bodyPr>
          <a:lstStyle/>
          <a:p>
            <a:r>
              <a:rPr lang="fr-FR" sz="2800" b="0" i="0" dirty="0">
                <a:solidFill>
                  <a:srgbClr val="220E10"/>
                </a:solidFill>
                <a:effectLst/>
                <a:latin typeface="Montserrat" pitchFamily="2" charset="77"/>
              </a:rPr>
              <a:t>Le SPPB (Short Physical Performance Battery) est la somme des scores sur trois critères : le test d’équilibre, le test de vitesse de marche et le test de lever de chaise. Ce test permet d’évaluer la performance physique d’un individu</a:t>
            </a:r>
          </a:p>
          <a:p>
            <a:pPr algn="just" fontAlgn="base"/>
            <a:r>
              <a:rPr lang="fr-FR" sz="2800" b="0" i="0" dirty="0">
                <a:solidFill>
                  <a:srgbClr val="334155"/>
                </a:solidFill>
                <a:effectLst/>
                <a:latin typeface="Montserrat" pitchFamily="2" charset="77"/>
              </a:rPr>
              <a:t>L’addition des scores de tous les tests permet d’obtenir un score de performance globale. </a:t>
            </a:r>
          </a:p>
          <a:p>
            <a:pPr algn="just" fontAlgn="base"/>
            <a:r>
              <a:rPr lang="fr-FR" sz="2800" b="1" i="0" dirty="0">
                <a:solidFill>
                  <a:srgbClr val="334155"/>
                </a:solidFill>
                <a:effectLst/>
                <a:latin typeface="Montserrat" pitchFamily="2" charset="77"/>
              </a:rPr>
              <a:t>Un score inférieur à 8 est indicateur de risque de sarcopénie </a:t>
            </a:r>
          </a:p>
          <a:p>
            <a:pPr algn="just" fontAlgn="base"/>
            <a:r>
              <a:rPr lang="fr-FR" sz="2800" b="1" i="0" u="sng" dirty="0">
                <a:solidFill>
                  <a:srgbClr val="334155"/>
                </a:solidFill>
                <a:effectLst/>
                <a:latin typeface="Montserrat" pitchFamily="2" charset="77"/>
              </a:rPr>
              <a:t>Résultats :</a:t>
            </a:r>
            <a:endParaRPr lang="fr-FR" sz="2800" b="0" i="0" dirty="0">
              <a:solidFill>
                <a:srgbClr val="334155"/>
              </a:solidFill>
              <a:effectLst/>
              <a:latin typeface="Montserrat" pitchFamily="2" charset="77"/>
            </a:endParaRPr>
          </a:p>
          <a:p>
            <a:pPr algn="ctr" fontAlgn="base"/>
            <a:r>
              <a:rPr lang="fr-FR" sz="2800" b="1" i="0" dirty="0">
                <a:solidFill>
                  <a:srgbClr val="334155"/>
                </a:solidFill>
                <a:effectLst/>
                <a:latin typeface="Montserrat" pitchFamily="2" charset="77"/>
              </a:rPr>
              <a:t>• SPPB 0-6 Faible performance</a:t>
            </a:r>
            <a:endParaRPr lang="fr-FR" sz="2800" b="0" i="0" dirty="0">
              <a:solidFill>
                <a:srgbClr val="334155"/>
              </a:solidFill>
              <a:effectLst/>
              <a:latin typeface="Montserrat" pitchFamily="2" charset="77"/>
            </a:endParaRPr>
          </a:p>
          <a:p>
            <a:pPr algn="ctr" fontAlgn="base"/>
            <a:r>
              <a:rPr lang="fr-FR" sz="2800" b="1" i="0" dirty="0">
                <a:solidFill>
                  <a:srgbClr val="334155"/>
                </a:solidFill>
                <a:effectLst/>
                <a:latin typeface="Montserrat" pitchFamily="2" charset="77"/>
              </a:rPr>
              <a:t>• SPPB 7-9 Performances intermédiaires</a:t>
            </a:r>
            <a:endParaRPr lang="fr-FR" sz="2800" b="0" i="0" dirty="0">
              <a:solidFill>
                <a:srgbClr val="334155"/>
              </a:solidFill>
              <a:effectLst/>
              <a:latin typeface="Montserrat" pitchFamily="2" charset="77"/>
            </a:endParaRPr>
          </a:p>
          <a:p>
            <a:pPr algn="ctr" fontAlgn="base"/>
            <a:r>
              <a:rPr lang="fr-FR" sz="2800" b="1" i="0" dirty="0">
                <a:solidFill>
                  <a:srgbClr val="334155"/>
                </a:solidFill>
                <a:effectLst/>
                <a:latin typeface="Montserrat" pitchFamily="2" charset="77"/>
              </a:rPr>
              <a:t>• S P P B 10-12 Haute performance</a:t>
            </a:r>
            <a:endParaRPr lang="fr-FR" sz="1300" b="1" u="sng" dirty="0">
              <a:solidFill>
                <a:srgbClr val="F05227"/>
              </a:solidFill>
              <a:effectLst/>
              <a:latin typeface="Outfit"/>
            </a:endParaRPr>
          </a:p>
          <a:p>
            <a:pPr fontAlgn="base"/>
            <a:endParaRPr lang="fr-FR" sz="1300" b="1" u="sng" dirty="0">
              <a:solidFill>
                <a:srgbClr val="F05227"/>
              </a:solidFill>
              <a:effectLst/>
              <a:latin typeface="Outfit"/>
            </a:endParaRPr>
          </a:p>
        </p:txBody>
      </p:sp>
      <p:pic>
        <p:nvPicPr>
          <p:cNvPr id="4" name="Image 3">
            <a:extLst>
              <a:ext uri="{FF2B5EF4-FFF2-40B4-BE49-F238E27FC236}">
                <a16:creationId xmlns:a16="http://schemas.microsoft.com/office/drawing/2014/main" id="{92710B5B-4664-3BFF-31FD-8D7D158C6EA3}"/>
              </a:ext>
            </a:extLst>
          </p:cNvPr>
          <p:cNvPicPr>
            <a:picLocks noChangeAspect="1"/>
          </p:cNvPicPr>
          <p:nvPr/>
        </p:nvPicPr>
        <p:blipFill>
          <a:blip r:embed="rId3"/>
          <a:stretch>
            <a:fillRect/>
          </a:stretch>
        </p:blipFill>
        <p:spPr>
          <a:xfrm>
            <a:off x="301425" y="332656"/>
            <a:ext cx="5219700" cy="5651500"/>
          </a:xfrm>
          <a:prstGeom prst="rect">
            <a:avLst/>
          </a:prstGeom>
        </p:spPr>
      </p:pic>
      <p:sp>
        <p:nvSpPr>
          <p:cNvPr id="6" name="ZoneTexte 5">
            <a:extLst>
              <a:ext uri="{FF2B5EF4-FFF2-40B4-BE49-F238E27FC236}">
                <a16:creationId xmlns:a16="http://schemas.microsoft.com/office/drawing/2014/main" id="{B41AD3C9-26B7-6AC8-A64F-125F248501C8}"/>
              </a:ext>
            </a:extLst>
          </p:cNvPr>
          <p:cNvSpPr txBox="1"/>
          <p:nvPr/>
        </p:nvSpPr>
        <p:spPr>
          <a:xfrm>
            <a:off x="301425" y="6237312"/>
            <a:ext cx="5350695" cy="830997"/>
          </a:xfrm>
          <a:prstGeom prst="rect">
            <a:avLst/>
          </a:prstGeom>
          <a:noFill/>
        </p:spPr>
        <p:txBody>
          <a:bodyPr wrap="square" rtlCol="0">
            <a:spAutoFit/>
          </a:bodyPr>
          <a:lstStyle/>
          <a:p>
            <a:pPr fontAlgn="base"/>
            <a:r>
              <a:rPr lang="fr-FR" sz="600" b="1" u="sng" dirty="0">
                <a:solidFill>
                  <a:srgbClr val="F05227"/>
                </a:solidFill>
                <a:effectLst/>
                <a:latin typeface="Outfit"/>
              </a:rPr>
              <a:t>Références</a:t>
            </a:r>
            <a:endParaRPr lang="fr-FR" sz="600" b="1" dirty="0">
              <a:effectLst/>
              <a:latin typeface="Outfit"/>
            </a:endParaRPr>
          </a:p>
          <a:p>
            <a:pPr algn="just" fontAlgn="base"/>
            <a:r>
              <a:rPr lang="fr-FR" sz="800" i="1" dirty="0">
                <a:effectLst/>
              </a:rPr>
              <a:t>1. </a:t>
            </a:r>
            <a:r>
              <a:rPr lang="fr-FR" sz="800" i="1" dirty="0" err="1">
                <a:effectLst/>
              </a:rPr>
              <a:t>Guralnik</a:t>
            </a:r>
            <a:r>
              <a:rPr lang="fr-FR" sz="800" i="1" dirty="0">
                <a:effectLst/>
              </a:rPr>
              <a:t> JM, </a:t>
            </a:r>
            <a:r>
              <a:rPr lang="fr-FR" sz="800" i="1" dirty="0" err="1">
                <a:effectLst/>
              </a:rPr>
              <a:t>Ferrucci</a:t>
            </a:r>
            <a:r>
              <a:rPr lang="fr-FR" sz="800" i="1" dirty="0">
                <a:effectLst/>
              </a:rPr>
              <a:t> L, </a:t>
            </a:r>
            <a:r>
              <a:rPr lang="fr-FR" sz="800" i="1" dirty="0" err="1">
                <a:effectLst/>
              </a:rPr>
              <a:t>Pieper</a:t>
            </a:r>
            <a:r>
              <a:rPr lang="fr-FR" sz="800" i="1" dirty="0">
                <a:effectLst/>
              </a:rPr>
              <a:t> CF, Leveille SG, </a:t>
            </a:r>
            <a:r>
              <a:rPr lang="fr-FR" sz="800" i="1" dirty="0" err="1">
                <a:effectLst/>
              </a:rPr>
              <a:t>Markides</a:t>
            </a:r>
            <a:r>
              <a:rPr lang="fr-FR" sz="800" i="1" dirty="0">
                <a:effectLst/>
              </a:rPr>
              <a:t> KS, </a:t>
            </a:r>
            <a:r>
              <a:rPr lang="fr-FR" sz="800" i="1" dirty="0" err="1">
                <a:effectLst/>
              </a:rPr>
              <a:t>Ostir</a:t>
            </a:r>
            <a:r>
              <a:rPr lang="fr-FR" sz="800" i="1" dirty="0">
                <a:effectLst/>
              </a:rPr>
              <a:t> GV, et al. « </a:t>
            </a:r>
            <a:r>
              <a:rPr lang="fr-FR" sz="800" i="1" dirty="0" err="1">
                <a:effectLst/>
              </a:rPr>
              <a:t>Lower</a:t>
            </a:r>
            <a:r>
              <a:rPr lang="fr-FR" sz="800" i="1" dirty="0">
                <a:effectLst/>
              </a:rPr>
              <a:t> </a:t>
            </a:r>
            <a:r>
              <a:rPr lang="fr-FR" sz="800" i="1" dirty="0" err="1">
                <a:effectLst/>
              </a:rPr>
              <a:t>extremity</a:t>
            </a:r>
            <a:r>
              <a:rPr lang="fr-FR" sz="800" i="1" dirty="0">
                <a:effectLst/>
              </a:rPr>
              <a:t> </a:t>
            </a:r>
            <a:r>
              <a:rPr lang="fr-FR" sz="800" i="1" dirty="0" err="1">
                <a:effectLst/>
              </a:rPr>
              <a:t>function</a:t>
            </a:r>
            <a:r>
              <a:rPr lang="fr-FR" sz="800" i="1" dirty="0">
                <a:effectLst/>
              </a:rPr>
              <a:t> and </a:t>
            </a:r>
            <a:r>
              <a:rPr lang="fr-FR" sz="800" i="1" dirty="0" err="1">
                <a:effectLst/>
              </a:rPr>
              <a:t>subsequent</a:t>
            </a:r>
            <a:r>
              <a:rPr lang="fr-FR" sz="800" i="1" dirty="0">
                <a:effectLst/>
              </a:rPr>
              <a:t> </a:t>
            </a:r>
            <a:r>
              <a:rPr lang="fr-FR" sz="800" i="1" dirty="0" err="1">
                <a:effectLst/>
              </a:rPr>
              <a:t>disability</a:t>
            </a:r>
            <a:r>
              <a:rPr lang="fr-FR" sz="800" i="1" dirty="0">
                <a:effectLst/>
              </a:rPr>
              <a:t>: </a:t>
            </a:r>
            <a:r>
              <a:rPr lang="fr-FR" sz="800" i="1" dirty="0" err="1">
                <a:effectLst/>
              </a:rPr>
              <a:t>consistency</a:t>
            </a:r>
            <a:r>
              <a:rPr lang="fr-FR" sz="800" i="1" dirty="0">
                <a:effectLst/>
              </a:rPr>
              <a:t> </a:t>
            </a:r>
            <a:r>
              <a:rPr lang="fr-FR" sz="800" i="1" dirty="0" err="1">
                <a:effectLst/>
              </a:rPr>
              <a:t>across</a:t>
            </a:r>
            <a:r>
              <a:rPr lang="fr-FR" sz="800" i="1" dirty="0">
                <a:effectLst/>
              </a:rPr>
              <a:t> </a:t>
            </a:r>
            <a:r>
              <a:rPr lang="fr-FR" sz="800" i="1" dirty="0" err="1">
                <a:effectLst/>
              </a:rPr>
              <a:t>studies</a:t>
            </a:r>
            <a:r>
              <a:rPr lang="fr-FR" sz="800" i="1" dirty="0">
                <a:effectLst/>
              </a:rPr>
              <a:t>, </a:t>
            </a:r>
            <a:r>
              <a:rPr lang="fr-FR" sz="800" i="1" dirty="0" err="1">
                <a:effectLst/>
              </a:rPr>
              <a:t>predictive</a:t>
            </a:r>
            <a:r>
              <a:rPr lang="fr-FR" sz="800" i="1" dirty="0">
                <a:effectLst/>
              </a:rPr>
              <a:t> </a:t>
            </a:r>
            <a:r>
              <a:rPr lang="fr-FR" sz="800" i="1" dirty="0" err="1">
                <a:effectLst/>
              </a:rPr>
              <a:t>models</a:t>
            </a:r>
            <a:r>
              <a:rPr lang="fr-FR" sz="800" i="1" dirty="0">
                <a:effectLst/>
              </a:rPr>
              <a:t>, and value of </a:t>
            </a:r>
            <a:r>
              <a:rPr lang="fr-FR" sz="800" i="1" dirty="0" err="1">
                <a:effectLst/>
              </a:rPr>
              <a:t>gait</a:t>
            </a:r>
            <a:r>
              <a:rPr lang="fr-FR" sz="800" i="1" dirty="0">
                <a:effectLst/>
              </a:rPr>
              <a:t> speed </a:t>
            </a:r>
            <a:r>
              <a:rPr lang="fr-FR" sz="800" i="1" dirty="0" err="1">
                <a:effectLst/>
              </a:rPr>
              <a:t>alone</a:t>
            </a:r>
            <a:r>
              <a:rPr lang="fr-FR" sz="800" i="1" dirty="0">
                <a:effectLst/>
              </a:rPr>
              <a:t> </a:t>
            </a:r>
            <a:r>
              <a:rPr lang="fr-FR" sz="800" i="1" dirty="0" err="1">
                <a:effectLst/>
              </a:rPr>
              <a:t>compared</a:t>
            </a:r>
            <a:r>
              <a:rPr lang="fr-FR" sz="800" i="1" dirty="0">
                <a:effectLst/>
              </a:rPr>
              <a:t> </a:t>
            </a:r>
            <a:r>
              <a:rPr lang="fr-FR" sz="800" i="1" dirty="0" err="1">
                <a:effectLst/>
              </a:rPr>
              <a:t>with</a:t>
            </a:r>
            <a:r>
              <a:rPr lang="fr-FR" sz="800" i="1" dirty="0">
                <a:effectLst/>
              </a:rPr>
              <a:t> the short </a:t>
            </a:r>
            <a:r>
              <a:rPr lang="fr-FR" sz="800" i="1" dirty="0" err="1">
                <a:effectLst/>
              </a:rPr>
              <a:t>physical</a:t>
            </a:r>
            <a:r>
              <a:rPr lang="fr-FR" sz="800" i="1" dirty="0">
                <a:effectLst/>
              </a:rPr>
              <a:t> performance </a:t>
            </a:r>
            <a:r>
              <a:rPr lang="fr-FR" sz="800" i="1" dirty="0" err="1">
                <a:effectLst/>
              </a:rPr>
              <a:t>battery</a:t>
            </a:r>
            <a:r>
              <a:rPr lang="fr-FR" sz="800" i="1" dirty="0">
                <a:effectLst/>
              </a:rPr>
              <a:t> » </a:t>
            </a:r>
            <a:r>
              <a:rPr lang="fr-FR" sz="800" i="1" u="sng" dirty="0">
                <a:effectLst/>
                <a:hlinkClick r:id="rId4" tooltip="sppb"/>
              </a:rPr>
              <a:t>J. Gerontol. A Biol. Sci. Med. Sci. 2000 avr;55(4):M221-231.</a:t>
            </a:r>
            <a:endParaRPr lang="fr-FR" sz="800" dirty="0">
              <a:effectLst/>
            </a:endParaRPr>
          </a:p>
          <a:p>
            <a:endParaRPr lang="fr-FR" dirty="0"/>
          </a:p>
        </p:txBody>
      </p:sp>
    </p:spTree>
    <p:extLst>
      <p:ext uri="{BB962C8B-B14F-4D97-AF65-F5344CB8AC3E}">
        <p14:creationId xmlns:p14="http://schemas.microsoft.com/office/powerpoint/2010/main" val="3364590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924F4C18-CEC8-F043-8EEA-AE637DA56BC5}"/>
              </a:ext>
            </a:extLst>
          </p:cNvPr>
          <p:cNvPicPr>
            <a:picLocks noGrp="1" noChangeAspect="1"/>
          </p:cNvPicPr>
          <p:nvPr>
            <p:ph idx="1"/>
          </p:nvPr>
        </p:nvPicPr>
        <p:blipFill>
          <a:blip r:embed="rId2"/>
          <a:stretch>
            <a:fillRect/>
          </a:stretch>
        </p:blipFill>
        <p:spPr>
          <a:xfrm>
            <a:off x="238763" y="143151"/>
            <a:ext cx="8458200" cy="4464496"/>
          </a:xfrm>
          <a:prstGeom prst="rect">
            <a:avLst/>
          </a:prstGeom>
        </p:spPr>
      </p:pic>
      <p:sp>
        <p:nvSpPr>
          <p:cNvPr id="2" name="ZoneTexte 1">
            <a:extLst>
              <a:ext uri="{FF2B5EF4-FFF2-40B4-BE49-F238E27FC236}">
                <a16:creationId xmlns:a16="http://schemas.microsoft.com/office/drawing/2014/main" id="{D7B19144-7659-80AB-BAEF-2A53AEFDAEB1}"/>
              </a:ext>
            </a:extLst>
          </p:cNvPr>
          <p:cNvSpPr txBox="1"/>
          <p:nvPr/>
        </p:nvSpPr>
        <p:spPr>
          <a:xfrm>
            <a:off x="107504" y="4607647"/>
            <a:ext cx="9036496" cy="2062103"/>
          </a:xfrm>
          <a:prstGeom prst="rect">
            <a:avLst/>
          </a:prstGeom>
          <a:noFill/>
        </p:spPr>
        <p:txBody>
          <a:bodyPr wrap="square" rtlCol="0">
            <a:spAutoFit/>
          </a:bodyPr>
          <a:lstStyle/>
          <a:p>
            <a:r>
              <a:rPr lang="fr-FR" sz="1600" dirty="0"/>
              <a:t>Dans l’étude SHARE réalisée dans 10 pays européens la prévalence de la fragilité selon le phénotype de Fried a été évaluée pour la France à 15,5% parmi les sujets âgés de plus de 65 ans vivant à domicile</a:t>
            </a:r>
            <a:br>
              <a:rPr lang="fr-FR" sz="1600" dirty="0"/>
            </a:br>
            <a:endParaRPr lang="fr-FR" sz="1600" dirty="0"/>
          </a:p>
          <a:p>
            <a:r>
              <a:rPr lang="fr-FR" sz="1600" dirty="0"/>
              <a:t>La prévalence de la fragilité dépend de la définition utilisée, variant de 5 à 58 % (Sternberg 2011). </a:t>
            </a:r>
            <a:br>
              <a:rPr lang="fr-FR" sz="1600" dirty="0"/>
            </a:br>
            <a:r>
              <a:rPr lang="fr-FR" sz="1600" dirty="0"/>
              <a:t>Une revue systématique souligne </a:t>
            </a:r>
          </a:p>
          <a:p>
            <a:pPr marL="285750" indent="-285750">
              <a:buFont typeface="Arial" panose="020B0604020202020204" pitchFamily="34" charset="0"/>
              <a:buChar char="•"/>
            </a:pPr>
            <a:r>
              <a:rPr lang="fr-FR" sz="1600" dirty="0"/>
              <a:t>la grande variabilité de cette prévalence, avec une moyenne à 9,9 %</a:t>
            </a:r>
          </a:p>
          <a:p>
            <a:pPr marL="285750" indent="-285750">
              <a:buFont typeface="Arial" panose="020B0604020202020204" pitchFamily="34" charset="0"/>
              <a:buChar char="•"/>
            </a:pPr>
            <a:r>
              <a:rPr lang="fr-FR" sz="1600" dirty="0"/>
              <a:t>un taux plus élevé chez les femmes </a:t>
            </a:r>
          </a:p>
          <a:p>
            <a:pPr marL="285750" indent="-285750">
              <a:buFont typeface="Arial" panose="020B0604020202020204" pitchFamily="34" charset="0"/>
              <a:buChar char="•"/>
            </a:pPr>
            <a:r>
              <a:rPr lang="fr-FR" sz="1600" dirty="0"/>
              <a:t> une augmentation liée à l’âge : de  4 % entre 65 et 69 ans à 26 % après 85 ans (Collard 2012). </a:t>
            </a:r>
          </a:p>
        </p:txBody>
      </p:sp>
    </p:spTree>
    <p:extLst>
      <p:ext uri="{BB962C8B-B14F-4D97-AF65-F5344CB8AC3E}">
        <p14:creationId xmlns:p14="http://schemas.microsoft.com/office/powerpoint/2010/main" val="2239155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E371180-11E5-3A40-FA05-4035C01CE387}"/>
              </a:ext>
            </a:extLst>
          </p:cNvPr>
          <p:cNvSpPr>
            <a:spLocks noGrp="1"/>
          </p:cNvSpPr>
          <p:nvPr>
            <p:ph type="title"/>
          </p:nvPr>
        </p:nvSpPr>
        <p:spPr>
          <a:xfrm>
            <a:off x="1606045" y="548680"/>
            <a:ext cx="5937755" cy="1188720"/>
          </a:xfrm>
        </p:spPr>
        <p:txBody>
          <a:bodyPr/>
          <a:lstStyle/>
          <a:p>
            <a:r>
              <a:rPr lang="fr-FR" dirty="0" err="1"/>
              <a:t>Phenotype</a:t>
            </a:r>
            <a:r>
              <a:rPr lang="fr-FR" dirty="0"/>
              <a:t> de FRAGILITE </a:t>
            </a:r>
            <a:br>
              <a:rPr lang="fr-FR" dirty="0"/>
            </a:br>
            <a:r>
              <a:rPr lang="fr-FR" dirty="0" err="1"/>
              <a:t>criteres</a:t>
            </a:r>
            <a:r>
              <a:rPr lang="fr-FR" dirty="0"/>
              <a:t> de FRIED </a:t>
            </a:r>
          </a:p>
        </p:txBody>
      </p:sp>
      <p:sp>
        <p:nvSpPr>
          <p:cNvPr id="5" name="Espace réservé du contenu 4">
            <a:extLst>
              <a:ext uri="{FF2B5EF4-FFF2-40B4-BE49-F238E27FC236}">
                <a16:creationId xmlns:a16="http://schemas.microsoft.com/office/drawing/2014/main" id="{B68A9004-287B-64FE-4C6D-9843F0A79756}"/>
              </a:ext>
            </a:extLst>
          </p:cNvPr>
          <p:cNvSpPr>
            <a:spLocks noGrp="1"/>
          </p:cNvSpPr>
          <p:nvPr>
            <p:ph idx="1"/>
          </p:nvPr>
        </p:nvSpPr>
        <p:spPr/>
        <p:txBody>
          <a:bodyPr/>
          <a:lstStyle/>
          <a:p>
            <a:endParaRPr lang="fr-FR" dirty="0"/>
          </a:p>
        </p:txBody>
      </p:sp>
      <p:pic>
        <p:nvPicPr>
          <p:cNvPr id="6" name="Image 5">
            <a:extLst>
              <a:ext uri="{FF2B5EF4-FFF2-40B4-BE49-F238E27FC236}">
                <a16:creationId xmlns:a16="http://schemas.microsoft.com/office/drawing/2014/main" id="{02CC48E3-BAE1-FD4F-DE5B-897670E55D0F}"/>
              </a:ext>
            </a:extLst>
          </p:cNvPr>
          <p:cNvPicPr>
            <a:picLocks noChangeAspect="1"/>
          </p:cNvPicPr>
          <p:nvPr/>
        </p:nvPicPr>
        <p:blipFill>
          <a:blip r:embed="rId2"/>
          <a:stretch>
            <a:fillRect/>
          </a:stretch>
        </p:blipFill>
        <p:spPr>
          <a:xfrm>
            <a:off x="539552" y="1988840"/>
            <a:ext cx="7772400" cy="3991600"/>
          </a:xfrm>
          <a:prstGeom prst="rect">
            <a:avLst/>
          </a:prstGeom>
        </p:spPr>
      </p:pic>
      <p:sp>
        <p:nvSpPr>
          <p:cNvPr id="2" name="ZoneTexte 1">
            <a:extLst>
              <a:ext uri="{FF2B5EF4-FFF2-40B4-BE49-F238E27FC236}">
                <a16:creationId xmlns:a16="http://schemas.microsoft.com/office/drawing/2014/main" id="{DB07D5F0-BA0B-BC95-57DC-3F88B49441A8}"/>
              </a:ext>
            </a:extLst>
          </p:cNvPr>
          <p:cNvSpPr txBox="1"/>
          <p:nvPr/>
        </p:nvSpPr>
        <p:spPr>
          <a:xfrm>
            <a:off x="2123728" y="5980440"/>
            <a:ext cx="5420072" cy="369332"/>
          </a:xfrm>
          <a:prstGeom prst="rect">
            <a:avLst/>
          </a:prstGeom>
          <a:noFill/>
        </p:spPr>
        <p:txBody>
          <a:bodyPr wrap="square" rtlCol="0">
            <a:spAutoFit/>
          </a:bodyPr>
          <a:lstStyle/>
          <a:p>
            <a:r>
              <a:rPr lang="fr-FR" dirty="0">
                <a:solidFill>
                  <a:srgbClr val="FF0000"/>
                </a:solidFill>
              </a:rPr>
              <a:t>Non fragiles = 0  Pré-fragile=1 à 2  Fragile=3 ou plus</a:t>
            </a:r>
          </a:p>
        </p:txBody>
      </p:sp>
    </p:spTree>
    <p:extLst>
      <p:ext uri="{BB962C8B-B14F-4D97-AF65-F5344CB8AC3E}">
        <p14:creationId xmlns:p14="http://schemas.microsoft.com/office/powerpoint/2010/main" val="3153144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re 2"/>
          <p:cNvSpPr>
            <a:spLocks noGrp="1"/>
          </p:cNvSpPr>
          <p:nvPr>
            <p:ph type="title"/>
          </p:nvPr>
        </p:nvSpPr>
        <p:spPr>
          <a:xfrm>
            <a:off x="1673352" y="467418"/>
            <a:ext cx="5797296" cy="1188720"/>
          </a:xfrm>
          <a:prstGeom prst="ellipse">
            <a:avLst/>
          </a:prstGeom>
          <a:solidFill>
            <a:srgbClr val="FFFFFF"/>
          </a:solidFill>
        </p:spPr>
        <p:txBody>
          <a:bodyPr>
            <a:normAutofit/>
          </a:bodyPr>
          <a:lstStyle/>
          <a:p>
            <a:r>
              <a:rPr lang="fr-FR" sz="1600"/>
              <a:t>CONCEPT de Fragilité : consensus théorique</a:t>
            </a:r>
          </a:p>
        </p:txBody>
      </p:sp>
      <p:sp>
        <p:nvSpPr>
          <p:cNvPr id="2" name="Espace réservé du contenu 1"/>
          <p:cNvSpPr>
            <a:spLocks noGrp="1"/>
          </p:cNvSpPr>
          <p:nvPr>
            <p:ph idx="1"/>
          </p:nvPr>
        </p:nvSpPr>
        <p:spPr>
          <a:xfrm>
            <a:off x="1279546" y="2291262"/>
            <a:ext cx="6584634" cy="2879256"/>
          </a:xfrm>
        </p:spPr>
        <p:txBody>
          <a:bodyPr>
            <a:normAutofit/>
          </a:bodyPr>
          <a:lstStyle/>
          <a:p>
            <a:pPr marL="0" indent="0" hangingPunct="0">
              <a:lnSpc>
                <a:spcPct val="90000"/>
              </a:lnSpc>
              <a:spcBef>
                <a:spcPts val="0"/>
              </a:spcBef>
              <a:spcAft>
                <a:spcPts val="600"/>
              </a:spcAft>
              <a:buNone/>
            </a:pPr>
            <a:r>
              <a:rPr lang="fr-FR" sz="1400">
                <a:solidFill>
                  <a:srgbClr val="404040"/>
                </a:solidFill>
                <a:latin typeface="Calibri" panose="020F0502020204030204" pitchFamily="34" charset="0"/>
                <a:ea typeface="WenQuanYi Micro Hei" pitchFamily="2"/>
                <a:cs typeface="Calibri" panose="020F0502020204030204" pitchFamily="34" charset="0"/>
              </a:rPr>
              <a:t>La Société française de gériatrie et de gérontologie (SFGG) a adopté en 2011 la définition suivante :  </a:t>
            </a:r>
            <a:r>
              <a:rPr lang="fr-FR" sz="1400" b="1">
                <a:solidFill>
                  <a:srgbClr val="404040"/>
                </a:solidFill>
                <a:latin typeface="Calibri" panose="020F0502020204030204" pitchFamily="34" charset="0"/>
                <a:ea typeface="WenQuanYi Micro Hei" pitchFamily="2"/>
                <a:cs typeface="Calibri" panose="020F0502020204030204" pitchFamily="34" charset="0"/>
              </a:rPr>
              <a:t>La fragilité est un syndrome clinique. Il reflète une diminution des capacités physiologiques de réserve qui altère les mécanismes d’adaptation au stress</a:t>
            </a:r>
            <a:r>
              <a:rPr lang="fr-FR" sz="1400">
                <a:solidFill>
                  <a:srgbClr val="404040"/>
                </a:solidFill>
                <a:latin typeface="Calibri" panose="020F0502020204030204" pitchFamily="34" charset="0"/>
                <a:ea typeface="WenQuanYi Micro Hei" pitchFamily="2"/>
                <a:cs typeface="Calibri" panose="020F0502020204030204" pitchFamily="34" charset="0"/>
              </a:rPr>
              <a:t>. </a:t>
            </a:r>
            <a:br>
              <a:rPr lang="fr-FR" sz="1400">
                <a:solidFill>
                  <a:srgbClr val="404040"/>
                </a:solidFill>
                <a:latin typeface="Calibri" panose="020F0502020204030204" pitchFamily="34" charset="0"/>
                <a:ea typeface="WenQuanYi Micro Hei" pitchFamily="2"/>
                <a:cs typeface="Calibri" panose="020F0502020204030204" pitchFamily="34" charset="0"/>
              </a:rPr>
            </a:br>
            <a:r>
              <a:rPr lang="fr-FR" sz="1400">
                <a:solidFill>
                  <a:srgbClr val="404040"/>
                </a:solidFill>
                <a:latin typeface="Calibri" panose="020F0502020204030204" pitchFamily="34" charset="0"/>
                <a:ea typeface="WenQuanYi Micro Hei" pitchFamily="2"/>
                <a:cs typeface="Calibri" panose="020F0502020204030204" pitchFamily="34" charset="0"/>
              </a:rPr>
              <a:t>Son expression clinique est modulée par les  comorbidités et des facteurs psychologiques, sociaux, économiques et comportementaux  </a:t>
            </a:r>
            <a:endParaRPr lang="fr-FR" sz="1400" b="0" i="0">
              <a:solidFill>
                <a:srgbClr val="404040"/>
              </a:solidFill>
              <a:effectLst/>
              <a:latin typeface="Calibri" panose="020F0502020204030204" pitchFamily="34" charset="0"/>
              <a:cs typeface="Calibri" panose="020F0502020204030204" pitchFamily="34" charset="0"/>
            </a:endParaRPr>
          </a:p>
          <a:p>
            <a:pPr marL="0" indent="0" hangingPunct="0">
              <a:lnSpc>
                <a:spcPct val="90000"/>
              </a:lnSpc>
              <a:spcBef>
                <a:spcPts val="0"/>
              </a:spcBef>
              <a:spcAft>
                <a:spcPts val="600"/>
              </a:spcAft>
              <a:buNone/>
            </a:pPr>
            <a:endParaRPr lang="fr-FR" sz="1400" b="0" i="0">
              <a:solidFill>
                <a:srgbClr val="404040"/>
              </a:solidFill>
              <a:effectLst/>
              <a:latin typeface="Calibri" panose="020F0502020204030204" pitchFamily="34" charset="0"/>
              <a:cs typeface="Calibri" panose="020F0502020204030204" pitchFamily="34" charset="0"/>
            </a:endParaRPr>
          </a:p>
          <a:p>
            <a:pPr marL="0" indent="0" hangingPunct="0">
              <a:lnSpc>
                <a:spcPct val="90000"/>
              </a:lnSpc>
              <a:spcBef>
                <a:spcPts val="0"/>
              </a:spcBef>
              <a:spcAft>
                <a:spcPts val="600"/>
              </a:spcAft>
              <a:buNone/>
            </a:pPr>
            <a:r>
              <a:rPr lang="fr-FR" sz="1400" b="0" i="0">
                <a:solidFill>
                  <a:srgbClr val="404040"/>
                </a:solidFill>
                <a:effectLst/>
                <a:latin typeface="Calibri" panose="020F0502020204030204" pitchFamily="34" charset="0"/>
                <a:cs typeface="Calibri" panose="020F0502020204030204" pitchFamily="34" charset="0"/>
              </a:rPr>
              <a:t>L’âge est considéré comme un déterminant de fragilité mais n’explique pas à lui seul ce syndrome</a:t>
            </a:r>
          </a:p>
          <a:p>
            <a:pPr marL="0" indent="0" hangingPunct="0">
              <a:lnSpc>
                <a:spcPct val="90000"/>
              </a:lnSpc>
              <a:spcBef>
                <a:spcPts val="0"/>
              </a:spcBef>
              <a:spcAft>
                <a:spcPts val="600"/>
              </a:spcAft>
              <a:buNone/>
            </a:pPr>
            <a:endParaRPr lang="fr-FR" sz="1400">
              <a:solidFill>
                <a:srgbClr val="404040"/>
              </a:solidFill>
              <a:latin typeface="Calibri" panose="020F0502020204030204" pitchFamily="34" charset="0"/>
              <a:cs typeface="Calibri" panose="020F0502020204030204" pitchFamily="34" charset="0"/>
            </a:endParaRPr>
          </a:p>
          <a:p>
            <a:pPr marL="0" indent="0" hangingPunct="0">
              <a:lnSpc>
                <a:spcPct val="90000"/>
              </a:lnSpc>
              <a:spcBef>
                <a:spcPts val="0"/>
              </a:spcBef>
              <a:spcAft>
                <a:spcPts val="600"/>
              </a:spcAft>
              <a:buNone/>
            </a:pPr>
            <a:r>
              <a:rPr lang="fr-FR" sz="1400" b="1">
                <a:solidFill>
                  <a:srgbClr val="404040"/>
                </a:solidFill>
                <a:latin typeface="Calibri" panose="020F0502020204030204" pitchFamily="34" charset="0"/>
                <a:cs typeface="Calibri" panose="020F0502020204030204" pitchFamily="34" charset="0"/>
              </a:rPr>
              <a:t>La fragilité n’est pas l’incapacité </a:t>
            </a:r>
          </a:p>
          <a:p>
            <a:pPr marL="0" indent="0" hangingPunct="0">
              <a:lnSpc>
                <a:spcPct val="90000"/>
              </a:lnSpc>
              <a:spcBef>
                <a:spcPts val="0"/>
              </a:spcBef>
              <a:spcAft>
                <a:spcPts val="600"/>
              </a:spcAft>
              <a:buNone/>
            </a:pPr>
            <a:r>
              <a:rPr lang="fr-FR" sz="1400" b="1">
                <a:solidFill>
                  <a:srgbClr val="404040"/>
                </a:solidFill>
                <a:latin typeface="Calibri" panose="020F0502020204030204" pitchFamily="34" charset="0"/>
                <a:cs typeface="Calibri" panose="020F0502020204030204" pitchFamily="34" charset="0"/>
              </a:rPr>
              <a:t>Vulnérabilité accrue </a:t>
            </a:r>
          </a:p>
          <a:p>
            <a:pPr marL="0" indent="0" hangingPunct="0">
              <a:lnSpc>
                <a:spcPct val="90000"/>
              </a:lnSpc>
              <a:spcBef>
                <a:spcPts val="0"/>
              </a:spcBef>
              <a:spcAft>
                <a:spcPts val="600"/>
              </a:spcAft>
              <a:buNone/>
            </a:pPr>
            <a:endParaRPr lang="fr-FR" sz="1400">
              <a:solidFill>
                <a:srgbClr val="40404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FF6EDA-E883-2BDB-E992-C6EEC71860BB}"/>
              </a:ext>
            </a:extLst>
          </p:cNvPr>
          <p:cNvSpPr>
            <a:spLocks noGrp="1"/>
          </p:cNvSpPr>
          <p:nvPr>
            <p:ph type="title"/>
          </p:nvPr>
        </p:nvSpPr>
        <p:spPr>
          <a:xfrm>
            <a:off x="1606045" y="619272"/>
            <a:ext cx="5937755" cy="1188720"/>
          </a:xfrm>
        </p:spPr>
        <p:txBody>
          <a:bodyPr/>
          <a:lstStyle/>
          <a:p>
            <a:r>
              <a:rPr lang="fr-FR" dirty="0"/>
              <a:t>APPROCHE CUMULATIVE</a:t>
            </a:r>
            <a:br>
              <a:rPr lang="fr-FR" dirty="0"/>
            </a:br>
            <a:r>
              <a:rPr lang="fr-FR" dirty="0"/>
              <a:t>CRITERES de ROCKWOOD </a:t>
            </a:r>
          </a:p>
        </p:txBody>
      </p:sp>
      <p:sp>
        <p:nvSpPr>
          <p:cNvPr id="3" name="Espace réservé du contenu 2">
            <a:extLst>
              <a:ext uri="{FF2B5EF4-FFF2-40B4-BE49-F238E27FC236}">
                <a16:creationId xmlns:a16="http://schemas.microsoft.com/office/drawing/2014/main" id="{17A752F1-A6A3-624F-2DC2-0C1FE8EC226A}"/>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AE53DA7C-6289-0F1B-7F23-0FA6745BC59C}"/>
              </a:ext>
            </a:extLst>
          </p:cNvPr>
          <p:cNvPicPr>
            <a:picLocks noChangeAspect="1"/>
          </p:cNvPicPr>
          <p:nvPr/>
        </p:nvPicPr>
        <p:blipFill>
          <a:blip r:embed="rId2"/>
          <a:stretch>
            <a:fillRect/>
          </a:stretch>
        </p:blipFill>
        <p:spPr>
          <a:xfrm>
            <a:off x="685800" y="2006245"/>
            <a:ext cx="7772400" cy="4255820"/>
          </a:xfrm>
          <a:prstGeom prst="rect">
            <a:avLst/>
          </a:prstGeom>
        </p:spPr>
      </p:pic>
    </p:spTree>
    <p:extLst>
      <p:ext uri="{BB962C8B-B14F-4D97-AF65-F5344CB8AC3E}">
        <p14:creationId xmlns:p14="http://schemas.microsoft.com/office/powerpoint/2010/main" val="2157767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C3A7C8-834A-2A2B-1274-47A0B885FE22}"/>
              </a:ext>
            </a:extLst>
          </p:cNvPr>
          <p:cNvSpPr>
            <a:spLocks noGrp="1"/>
          </p:cNvSpPr>
          <p:nvPr>
            <p:ph type="title"/>
          </p:nvPr>
        </p:nvSpPr>
        <p:spPr>
          <a:xfrm>
            <a:off x="1606045" y="548680"/>
            <a:ext cx="5937755" cy="1188720"/>
          </a:xfrm>
        </p:spPr>
        <p:txBody>
          <a:bodyPr/>
          <a:lstStyle/>
          <a:p>
            <a:r>
              <a:rPr lang="fr-FR" dirty="0"/>
              <a:t>REPERAGE de la FRAGILITE </a:t>
            </a:r>
          </a:p>
        </p:txBody>
      </p:sp>
      <p:sp>
        <p:nvSpPr>
          <p:cNvPr id="3" name="Espace réservé du contenu 2">
            <a:extLst>
              <a:ext uri="{FF2B5EF4-FFF2-40B4-BE49-F238E27FC236}">
                <a16:creationId xmlns:a16="http://schemas.microsoft.com/office/drawing/2014/main" id="{14214A2C-C46B-D511-1461-2B0FD4AC3300}"/>
              </a:ext>
            </a:extLst>
          </p:cNvPr>
          <p:cNvSpPr>
            <a:spLocks noGrp="1"/>
          </p:cNvSpPr>
          <p:nvPr>
            <p:ph idx="1"/>
          </p:nvPr>
        </p:nvSpPr>
        <p:spPr>
          <a:xfrm>
            <a:off x="179512" y="2153412"/>
            <a:ext cx="8856984" cy="4704588"/>
          </a:xfrm>
        </p:spPr>
        <p:txBody>
          <a:bodyPr>
            <a:normAutofit/>
          </a:bodyPr>
          <a:lstStyle/>
          <a:p>
            <a:r>
              <a:rPr lang="fr-FR" dirty="0"/>
              <a:t>Pas d’outil gold standard</a:t>
            </a:r>
          </a:p>
          <a:p>
            <a:pPr lvl="1"/>
            <a:r>
              <a:rPr lang="fr-FR" b="1" dirty="0"/>
              <a:t>Simplicité d’utilisation </a:t>
            </a:r>
            <a:r>
              <a:rPr lang="fr-FR" dirty="0"/>
              <a:t>par tous les membres de l’équipe de soins  primaires , </a:t>
            </a:r>
            <a:endParaRPr lang="en-US" dirty="0"/>
          </a:p>
          <a:p>
            <a:pPr lvl="1"/>
            <a:r>
              <a:rPr lang="fr-FR" b="1" dirty="0"/>
              <a:t>Sensibilité élevée </a:t>
            </a:r>
            <a:r>
              <a:rPr lang="fr-FR" dirty="0"/>
              <a:t>pour identifier fragilité </a:t>
            </a:r>
            <a:r>
              <a:rPr lang="fr-FR" b="1" dirty="0"/>
              <a:t>et bonne valeur prédictive négative </a:t>
            </a:r>
            <a:r>
              <a:rPr lang="fr-FR" dirty="0"/>
              <a:t>vis-à-vis des </a:t>
            </a:r>
            <a:r>
              <a:rPr lang="fr-FR" dirty="0" err="1"/>
              <a:t>évenements</a:t>
            </a:r>
            <a:r>
              <a:rPr lang="fr-FR" dirty="0"/>
              <a:t> défavorables (chutes, hospitalisation,  incapacités des AVQ)</a:t>
            </a:r>
            <a:endParaRPr lang="en-US" dirty="0"/>
          </a:p>
          <a:p>
            <a:pPr lvl="1"/>
            <a:r>
              <a:rPr lang="fr-FR" b="1" dirty="0"/>
              <a:t>Validation</a:t>
            </a:r>
            <a:r>
              <a:rPr lang="fr-FR" dirty="0"/>
              <a:t> en soins primaires</a:t>
            </a:r>
          </a:p>
          <a:p>
            <a:r>
              <a:rPr lang="fr-FR" dirty="0"/>
              <a:t>La HAS propose </a:t>
            </a:r>
          </a:p>
          <a:p>
            <a:pPr lvl="1"/>
            <a:r>
              <a:rPr lang="fr-FR" dirty="0"/>
              <a:t>repérage opportuniste &gt; 70 ans, indemnes de maladie grave, sans dépendance avérée </a:t>
            </a:r>
          </a:p>
          <a:p>
            <a:pPr lvl="1"/>
            <a:r>
              <a:rPr lang="fr-FR" dirty="0"/>
              <a:t> par tout professionnel de santé  / médicosocial</a:t>
            </a:r>
          </a:p>
          <a:p>
            <a:pPr lvl="1"/>
            <a:r>
              <a:rPr lang="fr-FR" dirty="0"/>
              <a:t>Par caisses de retraite </a:t>
            </a:r>
          </a:p>
          <a:p>
            <a:pPr marL="228600" lvl="1" indent="0">
              <a:buNone/>
            </a:pPr>
            <a:r>
              <a:rPr lang="fr-FR" dirty="0">
                <a:hlinkClick r:id="rId2"/>
              </a:rPr>
              <a:t>https://www.has-sante.fr/upload/docs/application/pdf/2013-06/fiche_parcours_fragilite_vf.pdf</a:t>
            </a:r>
            <a:endParaRPr lang="fr-FR" dirty="0"/>
          </a:p>
          <a:p>
            <a:pPr marL="228600" lvl="1" indent="0">
              <a:buNone/>
            </a:pPr>
            <a:endParaRPr lang="fr-FR" b="1" i="0" dirty="0">
              <a:solidFill>
                <a:srgbClr val="FF0000"/>
              </a:solidFill>
              <a:effectLst/>
              <a:latin typeface="ElsevierGulliver"/>
            </a:endParaRPr>
          </a:p>
          <a:p>
            <a:pPr marL="228600" lvl="1" indent="0">
              <a:buNone/>
            </a:pPr>
            <a:r>
              <a:rPr lang="fr-FR" b="1" i="0" dirty="0">
                <a:solidFill>
                  <a:srgbClr val="FF0000"/>
                </a:solidFill>
                <a:effectLst/>
                <a:latin typeface="ElsevierGulliver"/>
              </a:rPr>
              <a:t>La </a:t>
            </a:r>
            <a:r>
              <a:rPr lang="fr-FR" b="1" dirty="0" err="1">
                <a:solidFill>
                  <a:srgbClr val="FF0000"/>
                </a:solidFill>
                <a:latin typeface="ElsevierGulliver"/>
              </a:rPr>
              <a:t>f</a:t>
            </a:r>
            <a:r>
              <a:rPr lang="fr-FR" b="1" i="0" dirty="0" err="1">
                <a:solidFill>
                  <a:srgbClr val="FF0000"/>
                </a:solidFill>
                <a:effectLst/>
                <a:latin typeface="ElsevierGulliver"/>
              </a:rPr>
              <a:t>ragilite</a:t>
            </a:r>
            <a:r>
              <a:rPr lang="fr-FR" b="1" i="0" dirty="0">
                <a:solidFill>
                  <a:srgbClr val="FF0000"/>
                </a:solidFill>
                <a:effectLst/>
                <a:latin typeface="ElsevierGulliver"/>
              </a:rPr>
              <a:t> un concept robuste mais une méthode d’évaluation encore fragile</a:t>
            </a:r>
          </a:p>
          <a:p>
            <a:pPr marL="228600" lvl="1" indent="0">
              <a:buNone/>
            </a:pPr>
            <a:endParaRPr lang="fr-FR" dirty="0"/>
          </a:p>
          <a:p>
            <a:pPr lvl="1"/>
            <a:endParaRPr lang="fr-FR" dirty="0"/>
          </a:p>
          <a:p>
            <a:endParaRPr lang="fr-FR" dirty="0"/>
          </a:p>
        </p:txBody>
      </p:sp>
    </p:spTree>
    <p:extLst>
      <p:ext uri="{BB962C8B-B14F-4D97-AF65-F5344CB8AC3E}">
        <p14:creationId xmlns:p14="http://schemas.microsoft.com/office/powerpoint/2010/main" val="1444247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822FD6-D69D-280E-FCCA-EE2BA928DD8C}"/>
              </a:ext>
            </a:extLst>
          </p:cNvPr>
          <p:cNvSpPr>
            <a:spLocks noGrp="1"/>
          </p:cNvSpPr>
          <p:nvPr>
            <p:ph type="title"/>
          </p:nvPr>
        </p:nvSpPr>
        <p:spPr>
          <a:xfrm>
            <a:off x="6234507" y="476672"/>
            <a:ext cx="2300203" cy="1188720"/>
          </a:xfrm>
        </p:spPr>
        <p:txBody>
          <a:bodyPr vert="horz" lIns="182880" tIns="182880" rIns="182880" bIns="182880" rtlCol="0" anchor="ctr" anchorCtr="1">
            <a:normAutofit/>
          </a:bodyPr>
          <a:lstStyle/>
          <a:p>
            <a:r>
              <a:rPr lang="en-US" sz="1500" dirty="0"/>
              <a:t>questionnaire </a:t>
            </a:r>
            <a:r>
              <a:rPr lang="en-US" sz="1500" dirty="0" err="1"/>
              <a:t>gerontopole</a:t>
            </a:r>
            <a:r>
              <a:rPr lang="en-US" sz="1500" dirty="0"/>
              <a:t> </a:t>
            </a:r>
          </a:p>
        </p:txBody>
      </p:sp>
      <p:sp>
        <p:nvSpPr>
          <p:cNvPr id="30" name="Rectangle 29">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096" y="964692"/>
            <a:ext cx="516407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811" y="1128683"/>
            <a:ext cx="4918644"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2639BB10-0D04-AE0C-F8C6-D8BCFEDB4A76}"/>
              </a:ext>
            </a:extLst>
          </p:cNvPr>
          <p:cNvPicPr>
            <a:picLocks noGrp="1" noChangeAspect="1" noChangeArrowheads="1"/>
          </p:cNvPicPr>
          <p:nvPr>
            <p:ph idx="1"/>
          </p:nvPr>
        </p:nvPicPr>
        <p:blipFill>
          <a:blip r:embed="rId3" cstate="print"/>
          <a:stretch>
            <a:fillRect/>
          </a:stretch>
        </p:blipFill>
        <p:spPr bwMode="auto">
          <a:xfrm>
            <a:off x="857984" y="1815881"/>
            <a:ext cx="4670298" cy="3234180"/>
          </a:xfrm>
          <a:prstGeom prst="rect">
            <a:avLst/>
          </a:prstGeom>
          <a:noFill/>
        </p:spPr>
      </p:pic>
      <p:sp>
        <p:nvSpPr>
          <p:cNvPr id="3" name="ZoneTexte 2">
            <a:extLst>
              <a:ext uri="{FF2B5EF4-FFF2-40B4-BE49-F238E27FC236}">
                <a16:creationId xmlns:a16="http://schemas.microsoft.com/office/drawing/2014/main" id="{5B8CE251-C24E-6CFD-80CA-3D1888351CE5}"/>
              </a:ext>
            </a:extLst>
          </p:cNvPr>
          <p:cNvSpPr txBox="1"/>
          <p:nvPr/>
        </p:nvSpPr>
        <p:spPr>
          <a:xfrm>
            <a:off x="5897885" y="1844824"/>
            <a:ext cx="3138611" cy="4752528"/>
          </a:xfrm>
          <a:prstGeom prst="rect">
            <a:avLst/>
          </a:prstGeom>
        </p:spPr>
        <p:txBody>
          <a:bodyPr vert="horz" lIns="91440" tIns="45720" rIns="91440" bIns="45720" rtlCol="0">
            <a:noAutofit/>
          </a:bodyPr>
          <a:lstStyle/>
          <a:p>
            <a:pPr defTabSz="914400">
              <a:lnSpc>
                <a:spcPct val="90000"/>
              </a:lnSpc>
              <a:spcBef>
                <a:spcPts val="1000"/>
              </a:spcBef>
              <a:buClr>
                <a:schemeClr val="accent2"/>
              </a:buClr>
            </a:pPr>
            <a:r>
              <a:rPr lang="en-US" sz="1600" dirty="0">
                <a:solidFill>
                  <a:schemeClr val="tx1">
                    <a:lumMod val="85000"/>
                    <a:lumOff val="15000"/>
                  </a:schemeClr>
                </a:solidFill>
              </a:rPr>
              <a:t>Le </a:t>
            </a:r>
            <a:r>
              <a:rPr lang="en-US" sz="1600" dirty="0" err="1">
                <a:solidFill>
                  <a:schemeClr val="tx1">
                    <a:lumMod val="85000"/>
                    <a:lumOff val="15000"/>
                  </a:schemeClr>
                </a:solidFill>
              </a:rPr>
              <a:t>gérontopôle</a:t>
            </a:r>
            <a:r>
              <a:rPr lang="en-US" sz="1600" dirty="0">
                <a:solidFill>
                  <a:schemeClr val="tx1">
                    <a:lumMod val="85000"/>
                    <a:lumOff val="15000"/>
                  </a:schemeClr>
                </a:solidFill>
              </a:rPr>
              <a:t> de Toulouse a </a:t>
            </a:r>
            <a:r>
              <a:rPr lang="en-US" sz="1600" dirty="0" err="1">
                <a:solidFill>
                  <a:schemeClr val="tx1">
                    <a:lumMod val="85000"/>
                    <a:lumOff val="15000"/>
                  </a:schemeClr>
                </a:solidFill>
              </a:rPr>
              <a:t>élaboré</a:t>
            </a:r>
            <a:r>
              <a:rPr lang="en-US" sz="1600" dirty="0">
                <a:solidFill>
                  <a:schemeClr val="tx1">
                    <a:lumMod val="85000"/>
                    <a:lumOff val="15000"/>
                  </a:schemeClr>
                </a:solidFill>
              </a:rPr>
              <a:t> </a:t>
            </a:r>
            <a:r>
              <a:rPr lang="en-US" sz="1600" dirty="0" err="1">
                <a:solidFill>
                  <a:schemeClr val="tx1">
                    <a:lumMod val="85000"/>
                    <a:lumOff val="15000"/>
                  </a:schemeClr>
                </a:solidFill>
              </a:rPr>
              <a:t>une</a:t>
            </a:r>
            <a:r>
              <a:rPr lang="en-US" sz="1600" dirty="0">
                <a:solidFill>
                  <a:schemeClr val="tx1">
                    <a:lumMod val="85000"/>
                    <a:lumOff val="15000"/>
                  </a:schemeClr>
                </a:solidFill>
              </a:rPr>
              <a:t> grille de </a:t>
            </a:r>
            <a:r>
              <a:rPr lang="en-US" sz="1600" dirty="0" err="1">
                <a:solidFill>
                  <a:schemeClr val="tx1">
                    <a:lumMod val="85000"/>
                    <a:lumOff val="15000"/>
                  </a:schemeClr>
                </a:solidFill>
              </a:rPr>
              <a:t>repérage</a:t>
            </a:r>
            <a:r>
              <a:rPr lang="en-US" sz="1600" dirty="0">
                <a:solidFill>
                  <a:schemeClr val="tx1">
                    <a:lumMod val="85000"/>
                    <a:lumOff val="15000"/>
                  </a:schemeClr>
                </a:solidFill>
              </a:rPr>
              <a:t> de la </a:t>
            </a:r>
            <a:r>
              <a:rPr lang="en-US" sz="1600" dirty="0" err="1">
                <a:solidFill>
                  <a:schemeClr val="tx1">
                    <a:lumMod val="85000"/>
                    <a:lumOff val="15000"/>
                  </a:schemeClr>
                </a:solidFill>
              </a:rPr>
              <a:t>fragilité</a:t>
            </a:r>
            <a:r>
              <a:rPr lang="en-US" sz="1600" dirty="0">
                <a:solidFill>
                  <a:schemeClr val="tx1">
                    <a:lumMod val="85000"/>
                    <a:lumOff val="15000"/>
                  </a:schemeClr>
                </a:solidFill>
              </a:rPr>
              <a:t> par le </a:t>
            </a:r>
            <a:r>
              <a:rPr lang="en-US" sz="1600" dirty="0" err="1">
                <a:solidFill>
                  <a:schemeClr val="tx1">
                    <a:lumMod val="85000"/>
                    <a:lumOff val="15000"/>
                  </a:schemeClr>
                </a:solidFill>
              </a:rPr>
              <a:t>médecin</a:t>
            </a:r>
            <a:r>
              <a:rPr lang="en-US" sz="1600" dirty="0">
                <a:solidFill>
                  <a:schemeClr val="tx1">
                    <a:lumMod val="85000"/>
                    <a:lumOff val="15000"/>
                  </a:schemeClr>
                </a:solidFill>
              </a:rPr>
              <a:t> </a:t>
            </a:r>
            <a:r>
              <a:rPr lang="en-US" sz="1600" dirty="0" err="1">
                <a:solidFill>
                  <a:schemeClr val="tx1">
                    <a:lumMod val="85000"/>
                    <a:lumOff val="15000"/>
                  </a:schemeClr>
                </a:solidFill>
              </a:rPr>
              <a:t>généraliste</a:t>
            </a:r>
            <a:r>
              <a:rPr lang="en-US" sz="1600" dirty="0">
                <a:solidFill>
                  <a:schemeClr val="tx1">
                    <a:lumMod val="85000"/>
                    <a:lumOff val="15000"/>
                  </a:schemeClr>
                </a:solidFill>
              </a:rPr>
              <a:t> qui </a:t>
            </a:r>
            <a:r>
              <a:rPr lang="en-US" sz="1600" dirty="0" err="1">
                <a:solidFill>
                  <a:schemeClr val="tx1">
                    <a:lumMod val="85000"/>
                    <a:lumOff val="15000"/>
                  </a:schemeClr>
                </a:solidFill>
              </a:rPr>
              <a:t>est</a:t>
            </a:r>
            <a:r>
              <a:rPr lang="en-US" sz="1600" dirty="0">
                <a:solidFill>
                  <a:schemeClr val="tx1">
                    <a:lumMod val="85000"/>
                    <a:lumOff val="15000"/>
                  </a:schemeClr>
                </a:solidFill>
              </a:rPr>
              <a:t> </a:t>
            </a:r>
            <a:r>
              <a:rPr lang="en-US" sz="1600" dirty="0" err="1">
                <a:solidFill>
                  <a:schemeClr val="tx1">
                    <a:lumMod val="85000"/>
                    <a:lumOff val="15000"/>
                  </a:schemeClr>
                </a:solidFill>
              </a:rPr>
              <a:t>utilisée</a:t>
            </a:r>
            <a:r>
              <a:rPr lang="en-US" sz="1600" dirty="0">
                <a:solidFill>
                  <a:schemeClr val="tx1">
                    <a:lumMod val="85000"/>
                    <a:lumOff val="15000"/>
                  </a:schemeClr>
                </a:solidFill>
              </a:rPr>
              <a:t> </a:t>
            </a:r>
            <a:r>
              <a:rPr lang="en-US" sz="1600" dirty="0" err="1">
                <a:solidFill>
                  <a:schemeClr val="tx1">
                    <a:lumMod val="85000"/>
                    <a:lumOff val="15000"/>
                  </a:schemeClr>
                </a:solidFill>
              </a:rPr>
              <a:t>en</a:t>
            </a:r>
            <a:r>
              <a:rPr lang="en-US" sz="1600" dirty="0">
                <a:solidFill>
                  <a:schemeClr val="tx1">
                    <a:lumMod val="85000"/>
                    <a:lumOff val="15000"/>
                  </a:schemeClr>
                </a:solidFill>
              </a:rPr>
              <a:t> deux étapes : </a:t>
            </a:r>
            <a:br>
              <a:rPr lang="en-US" sz="1600" dirty="0">
                <a:solidFill>
                  <a:schemeClr val="tx1">
                    <a:lumMod val="85000"/>
                    <a:lumOff val="15000"/>
                  </a:schemeClr>
                </a:solidFill>
              </a:rPr>
            </a:br>
            <a:endParaRPr lang="en-US" sz="1600" dirty="0">
              <a:solidFill>
                <a:schemeClr val="tx1">
                  <a:lumMod val="85000"/>
                  <a:lumOff val="15000"/>
                </a:schemeClr>
              </a:solidFill>
            </a:endParaRPr>
          </a:p>
          <a:p>
            <a:pPr marL="228600" indent="-228600" defTabSz="914400">
              <a:lnSpc>
                <a:spcPct val="90000"/>
              </a:lnSpc>
              <a:spcBef>
                <a:spcPts val="1000"/>
              </a:spcBef>
              <a:buClr>
                <a:schemeClr val="accent2"/>
              </a:buClr>
              <a:buFont typeface="+mj-lt"/>
              <a:buAutoNum type="arabicPeriod"/>
            </a:pPr>
            <a:r>
              <a:rPr lang="en-US" sz="1600" dirty="0">
                <a:solidFill>
                  <a:schemeClr val="tx1">
                    <a:lumMod val="85000"/>
                    <a:lumOff val="15000"/>
                  </a:schemeClr>
                </a:solidFill>
              </a:rPr>
              <a:t>quatre questions </a:t>
            </a:r>
            <a:r>
              <a:rPr lang="en-US" sz="1600" dirty="0" err="1">
                <a:solidFill>
                  <a:schemeClr val="tx1">
                    <a:lumMod val="85000"/>
                    <a:lumOff val="15000"/>
                  </a:schemeClr>
                </a:solidFill>
              </a:rPr>
              <a:t>sont</a:t>
            </a:r>
            <a:r>
              <a:rPr lang="en-US" sz="1600" dirty="0">
                <a:solidFill>
                  <a:schemeClr val="tx1">
                    <a:lumMod val="85000"/>
                    <a:lumOff val="15000"/>
                  </a:schemeClr>
                </a:solidFill>
              </a:rPr>
              <a:t> </a:t>
            </a:r>
            <a:r>
              <a:rPr lang="en-US" sz="1600" dirty="0" err="1">
                <a:solidFill>
                  <a:schemeClr val="tx1">
                    <a:lumMod val="85000"/>
                    <a:lumOff val="15000"/>
                  </a:schemeClr>
                </a:solidFill>
              </a:rPr>
              <a:t>dérivées</a:t>
            </a:r>
            <a:r>
              <a:rPr lang="en-US" sz="1600" dirty="0">
                <a:solidFill>
                  <a:schemeClr val="tx1">
                    <a:lumMod val="85000"/>
                    <a:lumOff val="15000"/>
                  </a:schemeClr>
                </a:solidFill>
              </a:rPr>
              <a:t> des </a:t>
            </a:r>
            <a:r>
              <a:rPr lang="en-US" sz="1600" dirty="0" err="1">
                <a:solidFill>
                  <a:schemeClr val="tx1">
                    <a:lumMod val="85000"/>
                    <a:lumOff val="15000"/>
                  </a:schemeClr>
                </a:solidFill>
              </a:rPr>
              <a:t>critères</a:t>
            </a:r>
            <a:r>
              <a:rPr lang="en-US" sz="1600" dirty="0">
                <a:solidFill>
                  <a:schemeClr val="tx1">
                    <a:lumMod val="85000"/>
                    <a:lumOff val="15000"/>
                  </a:schemeClr>
                </a:solidFill>
              </a:rPr>
              <a:t> physiques de Fried  + </a:t>
            </a:r>
            <a:r>
              <a:rPr lang="en-US" sz="1600" dirty="0" err="1">
                <a:solidFill>
                  <a:schemeClr val="tx1">
                    <a:lumMod val="85000"/>
                    <a:lumOff val="15000"/>
                  </a:schemeClr>
                </a:solidFill>
              </a:rPr>
              <a:t>une</a:t>
            </a:r>
            <a:r>
              <a:rPr lang="en-US" sz="1600" dirty="0">
                <a:solidFill>
                  <a:schemeClr val="tx1">
                    <a:lumMod val="85000"/>
                    <a:lumOff val="15000"/>
                  </a:schemeClr>
                </a:solidFill>
              </a:rPr>
              <a:t> question explore </a:t>
            </a:r>
            <a:r>
              <a:rPr lang="en-US" sz="1600" dirty="0" err="1">
                <a:solidFill>
                  <a:schemeClr val="tx1">
                    <a:lumMod val="85000"/>
                    <a:lumOff val="15000"/>
                  </a:schemeClr>
                </a:solidFill>
              </a:rPr>
              <a:t>l’environnement</a:t>
            </a:r>
            <a:r>
              <a:rPr lang="en-US" sz="1600" dirty="0">
                <a:solidFill>
                  <a:schemeClr val="tx1">
                    <a:lumMod val="85000"/>
                    <a:lumOff val="15000"/>
                  </a:schemeClr>
                </a:solidFill>
              </a:rPr>
              <a:t> social (le fait de vivre </a:t>
            </a:r>
            <a:r>
              <a:rPr lang="en-US" sz="1600" dirty="0" err="1">
                <a:solidFill>
                  <a:schemeClr val="tx1">
                    <a:lumMod val="85000"/>
                    <a:lumOff val="15000"/>
                  </a:schemeClr>
                </a:solidFill>
              </a:rPr>
              <a:t>seul</a:t>
            </a:r>
            <a:r>
              <a:rPr lang="en-US" sz="1600" dirty="0">
                <a:solidFill>
                  <a:schemeClr val="tx1">
                    <a:lumMod val="85000"/>
                    <a:lumOff val="15000"/>
                  </a:schemeClr>
                </a:solidFill>
              </a:rPr>
              <a:t>)  +  </a:t>
            </a:r>
            <a:r>
              <a:rPr lang="en-US" sz="1600" dirty="0" err="1">
                <a:solidFill>
                  <a:schemeClr val="tx1">
                    <a:lumMod val="85000"/>
                    <a:lumOff val="15000"/>
                  </a:schemeClr>
                </a:solidFill>
              </a:rPr>
              <a:t>une</a:t>
            </a:r>
            <a:r>
              <a:rPr lang="en-US" sz="1600" dirty="0">
                <a:solidFill>
                  <a:schemeClr val="tx1">
                    <a:lumMod val="85000"/>
                    <a:lumOff val="15000"/>
                  </a:schemeClr>
                </a:solidFill>
              </a:rPr>
              <a:t> question explore la dimension cognitive (troubles de la </a:t>
            </a:r>
            <a:r>
              <a:rPr lang="en-US" sz="1600" dirty="0" err="1">
                <a:solidFill>
                  <a:schemeClr val="tx1">
                    <a:lumMod val="85000"/>
                    <a:lumOff val="15000"/>
                  </a:schemeClr>
                </a:solidFill>
              </a:rPr>
              <a:t>mémoire</a:t>
            </a:r>
            <a:r>
              <a:rPr lang="en-US" sz="1600" dirty="0">
                <a:solidFill>
                  <a:schemeClr val="tx1">
                    <a:lumMod val="85000"/>
                    <a:lumOff val="15000"/>
                  </a:schemeClr>
                </a:solidFill>
              </a:rPr>
              <a:t>). </a:t>
            </a:r>
          </a:p>
          <a:p>
            <a:pPr marL="228600" indent="-228600" defTabSz="914400">
              <a:lnSpc>
                <a:spcPct val="90000"/>
              </a:lnSpc>
              <a:spcBef>
                <a:spcPts val="1000"/>
              </a:spcBef>
              <a:buClr>
                <a:schemeClr val="accent2"/>
              </a:buClr>
              <a:buFont typeface="+mj-lt"/>
              <a:buAutoNum type="arabicPeriod"/>
            </a:pPr>
            <a:r>
              <a:rPr lang="en-US" sz="1600" dirty="0">
                <a:solidFill>
                  <a:schemeClr val="tx1">
                    <a:lumMod val="85000"/>
                    <a:lumOff val="15000"/>
                  </a:schemeClr>
                </a:solidFill>
              </a:rPr>
              <a:t>Si la </a:t>
            </a:r>
            <a:r>
              <a:rPr lang="en-US" sz="1600" dirty="0" err="1">
                <a:solidFill>
                  <a:schemeClr val="tx1">
                    <a:lumMod val="85000"/>
                    <a:lumOff val="15000"/>
                  </a:schemeClr>
                </a:solidFill>
              </a:rPr>
              <a:t>réponse</a:t>
            </a:r>
            <a:r>
              <a:rPr lang="en-US" sz="1600" dirty="0">
                <a:solidFill>
                  <a:schemeClr val="tx1">
                    <a:lumMod val="85000"/>
                    <a:lumOff val="15000"/>
                  </a:schemeClr>
                </a:solidFill>
              </a:rPr>
              <a:t> </a:t>
            </a:r>
            <a:r>
              <a:rPr lang="en-US" sz="1600" dirty="0" err="1">
                <a:solidFill>
                  <a:schemeClr val="tx1">
                    <a:lumMod val="85000"/>
                    <a:lumOff val="15000"/>
                  </a:schemeClr>
                </a:solidFill>
              </a:rPr>
              <a:t>est</a:t>
            </a:r>
            <a:r>
              <a:rPr lang="en-US" sz="1600" dirty="0">
                <a:solidFill>
                  <a:schemeClr val="tx1">
                    <a:lumMod val="85000"/>
                    <a:lumOff val="15000"/>
                  </a:schemeClr>
                </a:solidFill>
              </a:rPr>
              <a:t> positive </a:t>
            </a:r>
            <a:r>
              <a:rPr lang="en-US" sz="1600" dirty="0" err="1">
                <a:solidFill>
                  <a:schemeClr val="tx1">
                    <a:lumMod val="85000"/>
                    <a:lumOff val="15000"/>
                  </a:schemeClr>
                </a:solidFill>
              </a:rPr>
              <a:t>à</a:t>
            </a:r>
            <a:r>
              <a:rPr lang="en-US" sz="1600" dirty="0">
                <a:solidFill>
                  <a:schemeClr val="tx1">
                    <a:lumMod val="85000"/>
                    <a:lumOff val="15000"/>
                  </a:schemeClr>
                </a:solidFill>
              </a:rPr>
              <a:t> au </a:t>
            </a:r>
            <a:r>
              <a:rPr lang="en-US" sz="1600" dirty="0" err="1">
                <a:solidFill>
                  <a:schemeClr val="tx1">
                    <a:lumMod val="85000"/>
                    <a:lumOff val="15000"/>
                  </a:schemeClr>
                </a:solidFill>
              </a:rPr>
              <a:t>moins</a:t>
            </a:r>
            <a:r>
              <a:rPr lang="en-US" sz="1600" dirty="0">
                <a:solidFill>
                  <a:schemeClr val="tx1">
                    <a:lumMod val="85000"/>
                    <a:lumOff val="15000"/>
                  </a:schemeClr>
                </a:solidFill>
              </a:rPr>
              <a:t> </a:t>
            </a:r>
            <a:r>
              <a:rPr lang="en-US" sz="1600" dirty="0" err="1">
                <a:solidFill>
                  <a:schemeClr val="tx1">
                    <a:lumMod val="85000"/>
                    <a:lumOff val="15000"/>
                  </a:schemeClr>
                </a:solidFill>
              </a:rPr>
              <a:t>une</a:t>
            </a:r>
            <a:r>
              <a:rPr lang="en-US" sz="1600" dirty="0">
                <a:solidFill>
                  <a:schemeClr val="tx1">
                    <a:lumMod val="85000"/>
                    <a:lumOff val="15000"/>
                  </a:schemeClr>
                </a:solidFill>
              </a:rPr>
              <a:t> de </a:t>
            </a:r>
            <a:r>
              <a:rPr lang="en-US" sz="1600" dirty="0" err="1">
                <a:solidFill>
                  <a:schemeClr val="tx1">
                    <a:lumMod val="85000"/>
                    <a:lumOff val="15000"/>
                  </a:schemeClr>
                </a:solidFill>
              </a:rPr>
              <a:t>ces</a:t>
            </a:r>
            <a:r>
              <a:rPr lang="en-US" sz="1600" dirty="0">
                <a:solidFill>
                  <a:schemeClr val="tx1">
                    <a:lumMod val="85000"/>
                    <a:lumOff val="15000"/>
                  </a:schemeClr>
                </a:solidFill>
              </a:rPr>
              <a:t> questions, </a:t>
            </a:r>
            <a:r>
              <a:rPr lang="en-US" sz="1600" dirty="0" err="1">
                <a:solidFill>
                  <a:schemeClr val="tx1">
                    <a:lumMod val="85000"/>
                    <a:lumOff val="15000"/>
                  </a:schemeClr>
                </a:solidFill>
              </a:rPr>
              <a:t>une</a:t>
            </a:r>
            <a:r>
              <a:rPr lang="en-US" sz="1600" dirty="0">
                <a:solidFill>
                  <a:schemeClr val="tx1">
                    <a:lumMod val="85000"/>
                    <a:lumOff val="15000"/>
                  </a:schemeClr>
                </a:solidFill>
              </a:rPr>
              <a:t> 7è question </a:t>
            </a:r>
            <a:r>
              <a:rPr lang="en-US" sz="1600" dirty="0" err="1">
                <a:solidFill>
                  <a:schemeClr val="tx1">
                    <a:lumMod val="85000"/>
                    <a:lumOff val="15000"/>
                  </a:schemeClr>
                </a:solidFill>
              </a:rPr>
              <a:t>prend</a:t>
            </a:r>
            <a:r>
              <a:rPr lang="en-US" sz="1600" dirty="0">
                <a:solidFill>
                  <a:schemeClr val="tx1">
                    <a:lumMod val="85000"/>
                    <a:lumOff val="15000"/>
                  </a:schemeClr>
                </a:solidFill>
              </a:rPr>
              <a:t> </a:t>
            </a:r>
            <a:r>
              <a:rPr lang="en-US" sz="1600" dirty="0" err="1">
                <a:solidFill>
                  <a:schemeClr val="tx1">
                    <a:lumMod val="85000"/>
                    <a:lumOff val="15000"/>
                  </a:schemeClr>
                </a:solidFill>
              </a:rPr>
              <a:t>en</a:t>
            </a:r>
            <a:r>
              <a:rPr lang="en-US" sz="1600" dirty="0">
                <a:solidFill>
                  <a:schemeClr val="tx1">
                    <a:lumMod val="85000"/>
                    <a:lumOff val="15000"/>
                  </a:schemeClr>
                </a:solidFill>
              </a:rPr>
              <a:t> </a:t>
            </a:r>
            <a:r>
              <a:rPr lang="en-US" sz="1600" dirty="0" err="1">
                <a:solidFill>
                  <a:schemeClr val="tx1">
                    <a:lumMod val="85000"/>
                    <a:lumOff val="15000"/>
                  </a:schemeClr>
                </a:solidFill>
              </a:rPr>
              <a:t>compte</a:t>
            </a:r>
            <a:r>
              <a:rPr lang="en-US" sz="1600" dirty="0">
                <a:solidFill>
                  <a:schemeClr val="tx1">
                    <a:lumMod val="85000"/>
                    <a:lumOff val="15000"/>
                  </a:schemeClr>
                </a:solidFill>
              </a:rPr>
              <a:t> le sentiment </a:t>
            </a:r>
            <a:r>
              <a:rPr lang="en-US" sz="1600" dirty="0" err="1">
                <a:solidFill>
                  <a:schemeClr val="tx1">
                    <a:lumMod val="85000"/>
                    <a:lumOff val="15000"/>
                  </a:schemeClr>
                </a:solidFill>
              </a:rPr>
              <a:t>subjectif</a:t>
            </a:r>
            <a:r>
              <a:rPr lang="en-US" sz="1600" dirty="0">
                <a:solidFill>
                  <a:schemeClr val="tx1">
                    <a:lumMod val="85000"/>
                    <a:lumOff val="15000"/>
                  </a:schemeClr>
                </a:solidFill>
              </a:rPr>
              <a:t> du </a:t>
            </a:r>
            <a:r>
              <a:rPr lang="en-US" sz="1600" dirty="0" err="1">
                <a:solidFill>
                  <a:schemeClr val="tx1">
                    <a:lumMod val="85000"/>
                    <a:lumOff val="15000"/>
                  </a:schemeClr>
                </a:solidFill>
              </a:rPr>
              <a:t>médecin</a:t>
            </a:r>
            <a:r>
              <a:rPr lang="en-US" sz="1600" dirty="0">
                <a:solidFill>
                  <a:schemeClr val="tx1">
                    <a:lumMod val="85000"/>
                    <a:lumOff val="15000"/>
                  </a:schemeClr>
                </a:solidFill>
              </a:rPr>
              <a:t> sur la </a:t>
            </a:r>
            <a:r>
              <a:rPr lang="en-US" sz="1600" dirty="0" err="1">
                <a:solidFill>
                  <a:schemeClr val="tx1">
                    <a:lumMod val="85000"/>
                    <a:lumOff val="15000"/>
                  </a:schemeClr>
                </a:solidFill>
              </a:rPr>
              <a:t>fragilité</a:t>
            </a:r>
            <a:r>
              <a:rPr lang="en-US" sz="1600" dirty="0">
                <a:solidFill>
                  <a:schemeClr val="tx1">
                    <a:lumMod val="85000"/>
                    <a:lumOff val="15000"/>
                  </a:schemeClr>
                </a:solidFill>
              </a:rPr>
              <a:t> de son patient : </a:t>
            </a:r>
            <a:r>
              <a:rPr lang="en-US" sz="1600" dirty="0" err="1">
                <a:solidFill>
                  <a:schemeClr val="tx1">
                    <a:lumMod val="85000"/>
                    <a:lumOff val="15000"/>
                  </a:schemeClr>
                </a:solidFill>
              </a:rPr>
              <a:t>ce</a:t>
            </a:r>
            <a:r>
              <a:rPr lang="en-US" sz="1600" dirty="0">
                <a:solidFill>
                  <a:schemeClr val="tx1">
                    <a:lumMod val="85000"/>
                    <a:lumOff val="15000"/>
                  </a:schemeClr>
                </a:solidFill>
              </a:rPr>
              <a:t> </a:t>
            </a:r>
            <a:r>
              <a:rPr lang="en-US" sz="1600" dirty="0" err="1">
                <a:solidFill>
                  <a:schemeClr val="tx1">
                    <a:lumMod val="85000"/>
                    <a:lumOff val="15000"/>
                  </a:schemeClr>
                </a:solidFill>
              </a:rPr>
              <a:t>n’est</a:t>
            </a:r>
            <a:r>
              <a:rPr lang="en-US" sz="1600" dirty="0">
                <a:solidFill>
                  <a:schemeClr val="tx1">
                    <a:lumMod val="85000"/>
                    <a:lumOff val="15000"/>
                  </a:schemeClr>
                </a:solidFill>
              </a:rPr>
              <a:t> que </a:t>
            </a:r>
            <a:r>
              <a:rPr lang="en-US" sz="1600" dirty="0" err="1">
                <a:solidFill>
                  <a:schemeClr val="tx1">
                    <a:lumMod val="85000"/>
                    <a:lumOff val="15000"/>
                  </a:schemeClr>
                </a:solidFill>
              </a:rPr>
              <a:t>si</a:t>
            </a:r>
            <a:r>
              <a:rPr lang="en-US" sz="1600" dirty="0">
                <a:solidFill>
                  <a:schemeClr val="tx1">
                    <a:lumMod val="85000"/>
                    <a:lumOff val="15000"/>
                  </a:schemeClr>
                </a:solidFill>
              </a:rPr>
              <a:t> </a:t>
            </a:r>
            <a:r>
              <a:rPr lang="en-US" sz="1600" dirty="0" err="1">
                <a:solidFill>
                  <a:schemeClr val="tx1">
                    <a:lumMod val="85000"/>
                    <a:lumOff val="15000"/>
                  </a:schemeClr>
                </a:solidFill>
              </a:rPr>
              <a:t>cette</a:t>
            </a:r>
            <a:r>
              <a:rPr lang="en-US" sz="1600" dirty="0">
                <a:solidFill>
                  <a:schemeClr val="tx1">
                    <a:lumMod val="85000"/>
                    <a:lumOff val="15000"/>
                  </a:schemeClr>
                </a:solidFill>
              </a:rPr>
              <a:t> </a:t>
            </a:r>
            <a:r>
              <a:rPr lang="en-US" sz="1600" dirty="0" err="1">
                <a:solidFill>
                  <a:schemeClr val="tx1">
                    <a:lumMod val="85000"/>
                    <a:lumOff val="15000"/>
                  </a:schemeClr>
                </a:solidFill>
              </a:rPr>
              <a:t>réponse</a:t>
            </a:r>
            <a:r>
              <a:rPr lang="en-US" sz="1600" dirty="0">
                <a:solidFill>
                  <a:schemeClr val="tx1">
                    <a:lumMod val="85000"/>
                    <a:lumOff val="15000"/>
                  </a:schemeClr>
                </a:solidFill>
              </a:rPr>
              <a:t> </a:t>
            </a:r>
            <a:r>
              <a:rPr lang="en-US" sz="1600" dirty="0" err="1">
                <a:solidFill>
                  <a:schemeClr val="tx1">
                    <a:lumMod val="85000"/>
                    <a:lumOff val="15000"/>
                  </a:schemeClr>
                </a:solidFill>
              </a:rPr>
              <a:t>est</a:t>
            </a:r>
            <a:r>
              <a:rPr lang="en-US" sz="1600" dirty="0">
                <a:solidFill>
                  <a:schemeClr val="tx1">
                    <a:lumMod val="85000"/>
                    <a:lumOff val="15000"/>
                  </a:schemeClr>
                </a:solidFill>
              </a:rPr>
              <a:t> positive que le patient doit </a:t>
            </a:r>
            <a:r>
              <a:rPr lang="en-US" sz="1600" dirty="0" err="1">
                <a:solidFill>
                  <a:schemeClr val="tx1">
                    <a:lumMod val="85000"/>
                    <a:lumOff val="15000"/>
                  </a:schemeClr>
                </a:solidFill>
              </a:rPr>
              <a:t>être</a:t>
            </a:r>
            <a:r>
              <a:rPr lang="en-US" sz="1600" dirty="0">
                <a:solidFill>
                  <a:schemeClr val="tx1">
                    <a:lumMod val="85000"/>
                    <a:lumOff val="15000"/>
                  </a:schemeClr>
                </a:solidFill>
              </a:rPr>
              <a:t> </a:t>
            </a:r>
            <a:r>
              <a:rPr lang="en-US" sz="1600" dirty="0" err="1">
                <a:solidFill>
                  <a:schemeClr val="tx1">
                    <a:lumMod val="85000"/>
                    <a:lumOff val="15000"/>
                  </a:schemeClr>
                </a:solidFill>
              </a:rPr>
              <a:t>référé</a:t>
            </a:r>
            <a:r>
              <a:rPr lang="en-US" sz="1600" dirty="0">
                <a:solidFill>
                  <a:schemeClr val="tx1">
                    <a:lumMod val="85000"/>
                    <a:lumOff val="15000"/>
                  </a:schemeClr>
                </a:solidFill>
              </a:rPr>
              <a:t> pour </a:t>
            </a:r>
            <a:r>
              <a:rPr lang="en-US" sz="1600" dirty="0" err="1">
                <a:solidFill>
                  <a:schemeClr val="tx1">
                    <a:lumMod val="85000"/>
                    <a:lumOff val="15000"/>
                  </a:schemeClr>
                </a:solidFill>
              </a:rPr>
              <a:t>évaluation</a:t>
            </a:r>
            <a:r>
              <a:rPr lang="en-US" sz="1600" dirty="0">
                <a:solidFill>
                  <a:schemeClr val="tx1">
                    <a:lumMod val="85000"/>
                    <a:lumOff val="15000"/>
                  </a:schemeClr>
                </a:solidFill>
              </a:rPr>
              <a:t>. </a:t>
            </a:r>
          </a:p>
        </p:txBody>
      </p:sp>
      <p:sp>
        <p:nvSpPr>
          <p:cNvPr id="5" name="ZoneTexte 4">
            <a:extLst>
              <a:ext uri="{FF2B5EF4-FFF2-40B4-BE49-F238E27FC236}">
                <a16:creationId xmlns:a16="http://schemas.microsoft.com/office/drawing/2014/main" id="{672C3F7C-7AE4-6F48-F966-6EAFC47D7053}"/>
              </a:ext>
            </a:extLst>
          </p:cNvPr>
          <p:cNvSpPr txBox="1"/>
          <p:nvPr/>
        </p:nvSpPr>
        <p:spPr>
          <a:xfrm>
            <a:off x="448018" y="5962792"/>
            <a:ext cx="5184911" cy="923330"/>
          </a:xfrm>
          <a:prstGeom prst="rect">
            <a:avLst/>
          </a:prstGeom>
          <a:noFill/>
        </p:spPr>
        <p:txBody>
          <a:bodyPr wrap="square" rtlCol="0">
            <a:spAutoFit/>
          </a:bodyPr>
          <a:lstStyle/>
          <a:p>
            <a:r>
              <a:rPr lang="en-US" sz="1800" dirty="0">
                <a:solidFill>
                  <a:schemeClr val="tx1">
                    <a:lumMod val="85000"/>
                    <a:lumOff val="15000"/>
                  </a:schemeClr>
                </a:solidFill>
              </a:rPr>
              <a:t>Ce questionnaire </a:t>
            </a:r>
            <a:r>
              <a:rPr lang="en-US" sz="1800" dirty="0" err="1">
                <a:solidFill>
                  <a:schemeClr val="tx1">
                    <a:lumMod val="85000"/>
                    <a:lumOff val="15000"/>
                  </a:schemeClr>
                </a:solidFill>
              </a:rPr>
              <a:t>est</a:t>
            </a:r>
            <a:r>
              <a:rPr lang="en-US" sz="1800" dirty="0">
                <a:solidFill>
                  <a:schemeClr val="tx1">
                    <a:lumMod val="85000"/>
                    <a:lumOff val="15000"/>
                  </a:schemeClr>
                </a:solidFill>
              </a:rPr>
              <a:t> </a:t>
            </a:r>
            <a:r>
              <a:rPr lang="en-US" sz="1800" dirty="0" err="1">
                <a:solidFill>
                  <a:schemeClr val="tx1">
                    <a:lumMod val="85000"/>
                    <a:lumOff val="15000"/>
                  </a:schemeClr>
                </a:solidFill>
              </a:rPr>
              <a:t>considéré</a:t>
            </a:r>
            <a:r>
              <a:rPr lang="en-US" sz="1800" dirty="0">
                <a:solidFill>
                  <a:schemeClr val="tx1">
                    <a:lumMod val="85000"/>
                    <a:lumOff val="15000"/>
                  </a:schemeClr>
                </a:solidFill>
              </a:rPr>
              <a:t> </a:t>
            </a:r>
            <a:r>
              <a:rPr lang="en-US" sz="1800" dirty="0" err="1">
                <a:solidFill>
                  <a:schemeClr val="tx1">
                    <a:lumMod val="85000"/>
                    <a:lumOff val="15000"/>
                  </a:schemeClr>
                </a:solidFill>
              </a:rPr>
              <a:t>comme</a:t>
            </a:r>
            <a:r>
              <a:rPr lang="en-US" sz="1800" dirty="0">
                <a:solidFill>
                  <a:schemeClr val="tx1">
                    <a:lumMod val="85000"/>
                    <a:lumOff val="15000"/>
                  </a:schemeClr>
                </a:solidFill>
              </a:rPr>
              <a:t> </a:t>
            </a:r>
            <a:r>
              <a:rPr lang="en-US" sz="1800" dirty="0" err="1">
                <a:solidFill>
                  <a:schemeClr val="tx1">
                    <a:lumMod val="85000"/>
                    <a:lumOff val="15000"/>
                  </a:schemeClr>
                </a:solidFill>
              </a:rPr>
              <a:t>une</a:t>
            </a:r>
            <a:r>
              <a:rPr lang="en-US" sz="1800" dirty="0">
                <a:solidFill>
                  <a:schemeClr val="tx1">
                    <a:lumMod val="85000"/>
                    <a:lumOff val="15000"/>
                  </a:schemeClr>
                </a:solidFill>
              </a:rPr>
              <a:t> </a:t>
            </a:r>
            <a:r>
              <a:rPr lang="en-US" sz="1800" dirty="0" err="1">
                <a:solidFill>
                  <a:schemeClr val="tx1">
                    <a:lumMod val="85000"/>
                    <a:lumOff val="15000"/>
                  </a:schemeClr>
                </a:solidFill>
              </a:rPr>
              <a:t>référence</a:t>
            </a:r>
            <a:r>
              <a:rPr lang="en-US" sz="1800" dirty="0">
                <a:solidFill>
                  <a:schemeClr val="tx1">
                    <a:lumMod val="85000"/>
                    <a:lumOff val="15000"/>
                  </a:schemeClr>
                </a:solidFill>
              </a:rPr>
              <a:t> pour le </a:t>
            </a:r>
            <a:r>
              <a:rPr lang="en-US" sz="1800" dirty="0" err="1">
                <a:solidFill>
                  <a:schemeClr val="tx1">
                    <a:lumMod val="85000"/>
                    <a:lumOff val="15000"/>
                  </a:schemeClr>
                </a:solidFill>
              </a:rPr>
              <a:t>repérage</a:t>
            </a:r>
            <a:r>
              <a:rPr lang="en-US" sz="1800" dirty="0">
                <a:solidFill>
                  <a:schemeClr val="tx1">
                    <a:lumMod val="85000"/>
                    <a:lumOff val="15000"/>
                  </a:schemeClr>
                </a:solidFill>
              </a:rPr>
              <a:t> de la </a:t>
            </a:r>
            <a:r>
              <a:rPr lang="en-US" sz="1800" dirty="0" err="1">
                <a:solidFill>
                  <a:schemeClr val="tx1">
                    <a:lumMod val="85000"/>
                    <a:lumOff val="15000"/>
                  </a:schemeClr>
                </a:solidFill>
              </a:rPr>
              <a:t>fragilité</a:t>
            </a:r>
            <a:r>
              <a:rPr lang="en-US" sz="1800" dirty="0">
                <a:solidFill>
                  <a:schemeClr val="tx1">
                    <a:lumMod val="85000"/>
                    <a:lumOff val="15000"/>
                  </a:schemeClr>
                </a:solidFill>
              </a:rPr>
              <a:t> </a:t>
            </a:r>
            <a:r>
              <a:rPr lang="en-US" sz="1800" dirty="0" err="1">
                <a:solidFill>
                  <a:schemeClr val="tx1">
                    <a:lumMod val="85000"/>
                    <a:lumOff val="15000"/>
                  </a:schemeClr>
                </a:solidFill>
              </a:rPr>
              <a:t>en</a:t>
            </a:r>
            <a:r>
              <a:rPr lang="en-US" sz="1800" dirty="0">
                <a:solidFill>
                  <a:schemeClr val="tx1">
                    <a:lumMod val="85000"/>
                    <a:lumOff val="15000"/>
                  </a:schemeClr>
                </a:solidFill>
              </a:rPr>
              <a:t> pratique de </a:t>
            </a:r>
            <a:r>
              <a:rPr lang="en-US" sz="1800" dirty="0" err="1">
                <a:solidFill>
                  <a:schemeClr val="tx1">
                    <a:lumMod val="85000"/>
                    <a:lumOff val="15000"/>
                  </a:schemeClr>
                </a:solidFill>
              </a:rPr>
              <a:t>ville</a:t>
            </a:r>
            <a:r>
              <a:rPr lang="en-US" sz="1800" dirty="0">
                <a:solidFill>
                  <a:schemeClr val="tx1">
                    <a:lumMod val="85000"/>
                    <a:lumOff val="15000"/>
                  </a:schemeClr>
                </a:solidFill>
              </a:rPr>
              <a:t> par la SFGG et la HAS </a:t>
            </a:r>
            <a:endParaRPr lang="fr-FR" dirty="0"/>
          </a:p>
        </p:txBody>
      </p:sp>
    </p:spTree>
    <p:extLst>
      <p:ext uri="{BB962C8B-B14F-4D97-AF65-F5344CB8AC3E}">
        <p14:creationId xmlns:p14="http://schemas.microsoft.com/office/powerpoint/2010/main" val="1827112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30262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2629" y="0"/>
            <a:ext cx="68413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067" y="1443035"/>
            <a:ext cx="2978949"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re 2"/>
          <p:cNvSpPr>
            <a:spLocks noGrp="1"/>
          </p:cNvSpPr>
          <p:nvPr>
            <p:ph type="title"/>
          </p:nvPr>
        </p:nvSpPr>
        <p:spPr>
          <a:xfrm>
            <a:off x="945654" y="1586484"/>
            <a:ext cx="2763774" cy="3685032"/>
          </a:xfrm>
          <a:prstGeom prst="ellipse">
            <a:avLst/>
          </a:prstGeom>
          <a:solidFill>
            <a:schemeClr val="accent2">
              <a:lumMod val="75000"/>
            </a:schemeClr>
          </a:solidFill>
          <a:ln>
            <a:noFill/>
          </a:ln>
        </p:spPr>
        <p:txBody>
          <a:bodyPr>
            <a:normAutofit/>
          </a:bodyPr>
          <a:lstStyle/>
          <a:p>
            <a:r>
              <a:rPr lang="fr-FR" sz="1600" dirty="0">
                <a:solidFill>
                  <a:srgbClr val="FFFFFF"/>
                </a:solidFill>
              </a:rPr>
              <a:t>Prévention primaire</a:t>
            </a:r>
            <a:r>
              <a:rPr lang="fr-FR" sz="1600" dirty="0">
                <a:solidFill>
                  <a:srgbClr val="FFFFFF"/>
                </a:solidFill>
                <a:latin typeface="Calibri" pitchFamily="34" charset="0"/>
              </a:rPr>
              <a:t> = la fragilité est évitable</a:t>
            </a:r>
            <a:endParaRPr lang="fr-FR" sz="1600" dirty="0">
              <a:solidFill>
                <a:srgbClr val="FFFFFF"/>
              </a:solidFill>
            </a:endParaRPr>
          </a:p>
        </p:txBody>
      </p:sp>
      <p:sp>
        <p:nvSpPr>
          <p:cNvPr id="2" name="Espace réservé du contenu 1"/>
          <p:cNvSpPr>
            <a:spLocks noGrp="1"/>
          </p:cNvSpPr>
          <p:nvPr>
            <p:ph idx="1"/>
          </p:nvPr>
        </p:nvSpPr>
        <p:spPr>
          <a:xfrm>
            <a:off x="4193771" y="1402080"/>
            <a:ext cx="3990522" cy="4053840"/>
          </a:xfrm>
        </p:spPr>
        <p:txBody>
          <a:bodyPr anchor="ctr">
            <a:normAutofit fontScale="92500" lnSpcReduction="10000"/>
          </a:bodyPr>
          <a:lstStyle/>
          <a:p>
            <a:pPr>
              <a:lnSpc>
                <a:spcPct val="90000"/>
              </a:lnSpc>
              <a:buNone/>
            </a:pPr>
            <a:r>
              <a:rPr lang="fr-FR" sz="1700">
                <a:latin typeface="Calibri" pitchFamily="34" charset="0"/>
              </a:rPr>
              <a:t> </a:t>
            </a:r>
          </a:p>
          <a:p>
            <a:pPr lvl="1">
              <a:lnSpc>
                <a:spcPct val="90000"/>
              </a:lnSpc>
            </a:pPr>
            <a:r>
              <a:rPr lang="fr-FR" sz="1700">
                <a:latin typeface="Calibri" pitchFamily="34" charset="0"/>
              </a:rPr>
              <a:t>Traitement des pathologies aigües</a:t>
            </a:r>
          </a:p>
          <a:p>
            <a:pPr lvl="1">
              <a:lnSpc>
                <a:spcPct val="90000"/>
              </a:lnSpc>
            </a:pPr>
            <a:r>
              <a:rPr lang="fr-FR" sz="1700">
                <a:latin typeface="Calibri" pitchFamily="34" charset="0"/>
              </a:rPr>
              <a:t>Activité physique</a:t>
            </a:r>
          </a:p>
          <a:p>
            <a:pPr lvl="1">
              <a:lnSpc>
                <a:spcPct val="90000"/>
              </a:lnSpc>
            </a:pPr>
            <a:r>
              <a:rPr lang="fr-FR" sz="1700">
                <a:latin typeface="Calibri" pitchFamily="34" charset="0"/>
              </a:rPr>
              <a:t>Nutrition équilibrée </a:t>
            </a:r>
          </a:p>
          <a:p>
            <a:pPr lvl="1">
              <a:lnSpc>
                <a:spcPct val="90000"/>
              </a:lnSpc>
            </a:pPr>
            <a:r>
              <a:rPr lang="fr-FR" sz="1700">
                <a:latin typeface="Calibri" pitchFamily="34" charset="0"/>
              </a:rPr>
              <a:t>Diagnostic et traitement de la dépression</a:t>
            </a:r>
          </a:p>
          <a:p>
            <a:pPr lvl="1">
              <a:lnSpc>
                <a:spcPct val="90000"/>
              </a:lnSpc>
            </a:pPr>
            <a:r>
              <a:rPr lang="fr-FR" sz="1700">
                <a:latin typeface="Calibri" pitchFamily="34" charset="0"/>
              </a:rPr>
              <a:t>Prévention I et II des maladies cardio-vasculaires</a:t>
            </a:r>
          </a:p>
          <a:p>
            <a:pPr lvl="1">
              <a:lnSpc>
                <a:spcPct val="90000"/>
              </a:lnSpc>
            </a:pPr>
            <a:r>
              <a:rPr lang="fr-FR" sz="1700">
                <a:latin typeface="Calibri" pitchFamily="34" charset="0"/>
              </a:rPr>
              <a:t>Diagnostic et traitement des troubles sensoriels</a:t>
            </a:r>
          </a:p>
          <a:p>
            <a:pPr lvl="1">
              <a:lnSpc>
                <a:spcPct val="90000"/>
              </a:lnSpc>
            </a:pPr>
            <a:r>
              <a:rPr lang="fr-FR" sz="1700">
                <a:latin typeface="Calibri" pitchFamily="34" charset="0"/>
              </a:rPr>
              <a:t>Vaccinations</a:t>
            </a:r>
          </a:p>
          <a:p>
            <a:pPr lvl="1">
              <a:lnSpc>
                <a:spcPct val="90000"/>
              </a:lnSpc>
            </a:pPr>
            <a:r>
              <a:rPr lang="fr-FR" sz="1700">
                <a:latin typeface="Calibri" pitchFamily="34" charset="0"/>
              </a:rPr>
              <a:t>Lutte contre la </a:t>
            </a:r>
            <a:r>
              <a:rPr lang="fr-FR" sz="1700" err="1">
                <a:latin typeface="Calibri" pitchFamily="34" charset="0"/>
              </a:rPr>
              <a:t>polymédication</a:t>
            </a:r>
            <a:r>
              <a:rPr lang="fr-FR" sz="1700">
                <a:latin typeface="Calibri" pitchFamily="34" charset="0"/>
              </a:rPr>
              <a:t> et automédication</a:t>
            </a:r>
          </a:p>
          <a:p>
            <a:pPr lvl="1">
              <a:lnSpc>
                <a:spcPct val="90000"/>
              </a:lnSpc>
            </a:pPr>
            <a:r>
              <a:rPr lang="fr-FR" sz="1700">
                <a:latin typeface="Calibri" pitchFamily="34" charset="0"/>
              </a:rPr>
              <a:t>Lutte contre l’isolement</a:t>
            </a:r>
          </a:p>
          <a:p>
            <a:pPr lvl="1">
              <a:lnSpc>
                <a:spcPct val="90000"/>
              </a:lnSpc>
            </a:pPr>
            <a:endParaRPr lang="fr-FR" sz="1700">
              <a:latin typeface="Calibri" pitchFamily="34" charset="0"/>
            </a:endParaRPr>
          </a:p>
          <a:p>
            <a:pPr>
              <a:lnSpc>
                <a:spcPct val="90000"/>
              </a:lnSpc>
            </a:pPr>
            <a:endParaRPr lang="fr-FR" sz="17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1A369A-21AD-AC47-8E34-22820FE1B941}"/>
              </a:ext>
            </a:extLst>
          </p:cNvPr>
          <p:cNvSpPr>
            <a:spLocks noGrp="1"/>
          </p:cNvSpPr>
          <p:nvPr>
            <p:ph type="title"/>
          </p:nvPr>
        </p:nvSpPr>
        <p:spPr/>
        <p:txBody>
          <a:bodyPr>
            <a:normAutofit fontScale="90000"/>
          </a:bodyPr>
          <a:lstStyle/>
          <a:p>
            <a:pPr fontAlgn="base"/>
            <a:br>
              <a:rPr lang="fr-FR"/>
            </a:br>
            <a:br>
              <a:rPr lang="fr-FR"/>
            </a:br>
            <a:r>
              <a:rPr lang="fr-FR"/>
              <a:t>Bien vieillir: </a:t>
            </a:r>
            <a:r>
              <a:rPr lang="fr-FR" b="1"/>
              <a:t>une approche globale et positive de promotion de la santé</a:t>
            </a:r>
            <a:br>
              <a:rPr lang="fr-FR" b="1"/>
            </a:br>
            <a:br>
              <a:rPr lang="fr-FR"/>
            </a:br>
            <a:r>
              <a:rPr lang="fr-FR"/>
              <a:t> </a:t>
            </a:r>
          </a:p>
        </p:txBody>
      </p:sp>
      <p:sp>
        <p:nvSpPr>
          <p:cNvPr id="3" name="Espace réservé du contenu 2">
            <a:extLst>
              <a:ext uri="{FF2B5EF4-FFF2-40B4-BE49-F238E27FC236}">
                <a16:creationId xmlns:a16="http://schemas.microsoft.com/office/drawing/2014/main" id="{87B7909D-1B95-0943-AD9A-0610A736AD9D}"/>
              </a:ext>
            </a:extLst>
          </p:cNvPr>
          <p:cNvSpPr>
            <a:spLocks noGrp="1"/>
          </p:cNvSpPr>
          <p:nvPr>
            <p:ph idx="1"/>
          </p:nvPr>
        </p:nvSpPr>
        <p:spPr>
          <a:xfrm>
            <a:off x="899592" y="2638045"/>
            <a:ext cx="7848872" cy="3101983"/>
          </a:xfrm>
        </p:spPr>
        <p:txBody>
          <a:bodyPr>
            <a:normAutofit lnSpcReduction="10000"/>
          </a:bodyPr>
          <a:lstStyle/>
          <a:p>
            <a:endParaRPr lang="fr-FR" dirty="0"/>
          </a:p>
          <a:p>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r>
              <a:rPr lang="fr-FR" dirty="0">
                <a:hlinkClick r:id="rId2"/>
              </a:rPr>
              <a:t>https://www.pourbienvieillir.fr/publications-grand-public</a:t>
            </a:r>
            <a:endParaRPr lang="fr-FR" dirty="0"/>
          </a:p>
          <a:p>
            <a:pPr marL="0" indent="0">
              <a:buNone/>
            </a:pPr>
            <a:r>
              <a:rPr lang="fr-FR" dirty="0">
                <a:hlinkClick r:id="rId3"/>
              </a:rPr>
              <a:t>https://www.pourbienvieillir.fr/espace-professionnels</a:t>
            </a:r>
            <a:endParaRPr lang="fr-FR" dirty="0"/>
          </a:p>
          <a:p>
            <a:pPr marL="0" indent="0">
              <a:buNone/>
            </a:pPr>
            <a:endParaRPr lang="fr-FR" dirty="0"/>
          </a:p>
          <a:p>
            <a:pPr marL="0" indent="0">
              <a:buNone/>
            </a:pPr>
            <a:endParaRPr lang="fr-FR" dirty="0"/>
          </a:p>
        </p:txBody>
      </p:sp>
      <p:graphicFrame>
        <p:nvGraphicFramePr>
          <p:cNvPr id="4" name="Diagramme 3">
            <a:extLst>
              <a:ext uri="{FF2B5EF4-FFF2-40B4-BE49-F238E27FC236}">
                <a16:creationId xmlns:a16="http://schemas.microsoft.com/office/drawing/2014/main" id="{C4E4A6EC-4194-474E-8565-E5823F72B1CD}"/>
              </a:ext>
            </a:extLst>
          </p:cNvPr>
          <p:cNvGraphicFramePr/>
          <p:nvPr>
            <p:extLst>
              <p:ext uri="{D42A27DB-BD31-4B8C-83A1-F6EECF244321}">
                <p14:modId xmlns:p14="http://schemas.microsoft.com/office/powerpoint/2010/main" val="3030068918"/>
              </p:ext>
            </p:extLst>
          </p:nvPr>
        </p:nvGraphicFramePr>
        <p:xfrm>
          <a:off x="1524000" y="2276872"/>
          <a:ext cx="6096000" cy="22221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050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059596-9547-E284-D763-891980E1EBF8}"/>
              </a:ext>
            </a:extLst>
          </p:cNvPr>
          <p:cNvSpPr>
            <a:spLocks noGrp="1"/>
          </p:cNvSpPr>
          <p:nvPr>
            <p:ph type="title"/>
          </p:nvPr>
        </p:nvSpPr>
        <p:spPr/>
        <p:txBody>
          <a:bodyPr/>
          <a:lstStyle/>
          <a:p>
            <a:r>
              <a:rPr lang="fr-FR" dirty="0"/>
              <a:t>PROGRAMME ICOPE </a:t>
            </a:r>
          </a:p>
        </p:txBody>
      </p:sp>
      <p:sp>
        <p:nvSpPr>
          <p:cNvPr id="3" name="Espace réservé du contenu 2">
            <a:extLst>
              <a:ext uri="{FF2B5EF4-FFF2-40B4-BE49-F238E27FC236}">
                <a16:creationId xmlns:a16="http://schemas.microsoft.com/office/drawing/2014/main" id="{0A955B43-BD70-B40B-94DF-DE4E7471A3B7}"/>
              </a:ext>
            </a:extLst>
          </p:cNvPr>
          <p:cNvSpPr>
            <a:spLocks noGrp="1"/>
          </p:cNvSpPr>
          <p:nvPr>
            <p:ph idx="1"/>
          </p:nvPr>
        </p:nvSpPr>
        <p:spPr/>
        <p:txBody>
          <a:bodyPr/>
          <a:lstStyle/>
          <a:p>
            <a:r>
              <a:rPr lang="fr-FR" dirty="0">
                <a:hlinkClick r:id="rId2"/>
              </a:rPr>
              <a:t>https://www.icope.fr/je-preserve-mon-capital-sante</a:t>
            </a:r>
            <a:endParaRPr lang="fr-FR" dirty="0"/>
          </a:p>
          <a:p>
            <a:r>
              <a:rPr lang="fr-FR" b="1" i="0" dirty="0">
                <a:solidFill>
                  <a:srgbClr val="263238"/>
                </a:solidFill>
                <a:effectLst/>
                <a:latin typeface="__Open_Sans_69c27a"/>
              </a:rPr>
              <a:t>Le programme ICOPE recommandé par l’Organisation Mondiale de la Santé vous invite à mesurer et préserver 6 fonctions </a:t>
            </a:r>
          </a:p>
          <a:p>
            <a:endParaRPr lang="fr-FR" dirty="0"/>
          </a:p>
        </p:txBody>
      </p:sp>
      <p:pic>
        <p:nvPicPr>
          <p:cNvPr id="4" name="Image 3">
            <a:extLst>
              <a:ext uri="{FF2B5EF4-FFF2-40B4-BE49-F238E27FC236}">
                <a16:creationId xmlns:a16="http://schemas.microsoft.com/office/drawing/2014/main" id="{1542DF1D-61A3-51AC-270C-55B0BFD6A39B}"/>
              </a:ext>
            </a:extLst>
          </p:cNvPr>
          <p:cNvPicPr>
            <a:picLocks noChangeAspect="1"/>
          </p:cNvPicPr>
          <p:nvPr/>
        </p:nvPicPr>
        <p:blipFill>
          <a:blip r:embed="rId3"/>
          <a:stretch>
            <a:fillRect/>
          </a:stretch>
        </p:blipFill>
        <p:spPr>
          <a:xfrm>
            <a:off x="685800" y="4115484"/>
            <a:ext cx="7772400" cy="2109177"/>
          </a:xfrm>
          <a:prstGeom prst="rect">
            <a:avLst/>
          </a:prstGeom>
        </p:spPr>
      </p:pic>
    </p:spTree>
    <p:extLst>
      <p:ext uri="{BB962C8B-B14F-4D97-AF65-F5344CB8AC3E}">
        <p14:creationId xmlns:p14="http://schemas.microsoft.com/office/powerpoint/2010/main" val="906934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30262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2629" y="0"/>
            <a:ext cx="68413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067" y="1443035"/>
            <a:ext cx="2978949"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F5AA571-3F05-9D47-954D-B9E78DE543AE}"/>
              </a:ext>
            </a:extLst>
          </p:cNvPr>
          <p:cNvSpPr>
            <a:spLocks noGrp="1"/>
          </p:cNvSpPr>
          <p:nvPr>
            <p:ph type="title"/>
          </p:nvPr>
        </p:nvSpPr>
        <p:spPr>
          <a:xfrm>
            <a:off x="945654" y="1586484"/>
            <a:ext cx="2763774" cy="3685032"/>
          </a:xfrm>
          <a:prstGeom prst="ellipse">
            <a:avLst/>
          </a:prstGeom>
          <a:solidFill>
            <a:schemeClr val="accent2">
              <a:lumMod val="75000"/>
            </a:schemeClr>
          </a:solidFill>
          <a:ln>
            <a:noFill/>
          </a:ln>
        </p:spPr>
        <p:txBody>
          <a:bodyPr>
            <a:normAutofit/>
          </a:bodyPr>
          <a:lstStyle/>
          <a:p>
            <a:r>
              <a:rPr lang="fr-FR" sz="2200">
                <a:solidFill>
                  <a:srgbClr val="FFFFFF"/>
                </a:solidFill>
              </a:rPr>
              <a:t>Activité physique </a:t>
            </a:r>
          </a:p>
        </p:txBody>
      </p:sp>
      <p:sp>
        <p:nvSpPr>
          <p:cNvPr id="3" name="Espace réservé du contenu 2">
            <a:extLst>
              <a:ext uri="{FF2B5EF4-FFF2-40B4-BE49-F238E27FC236}">
                <a16:creationId xmlns:a16="http://schemas.microsoft.com/office/drawing/2014/main" id="{4ED1850E-6AC9-AB42-9EDC-FC26197748D1}"/>
              </a:ext>
            </a:extLst>
          </p:cNvPr>
          <p:cNvSpPr>
            <a:spLocks noGrp="1"/>
          </p:cNvSpPr>
          <p:nvPr>
            <p:ph idx="1"/>
          </p:nvPr>
        </p:nvSpPr>
        <p:spPr>
          <a:xfrm>
            <a:off x="3817015" y="476672"/>
            <a:ext cx="5039885" cy="5267280"/>
          </a:xfrm>
        </p:spPr>
        <p:txBody>
          <a:bodyPr anchor="ctr">
            <a:normAutofit fontScale="92500" lnSpcReduction="10000"/>
          </a:bodyPr>
          <a:lstStyle/>
          <a:p>
            <a:pPr marL="0" indent="0">
              <a:lnSpc>
                <a:spcPct val="90000"/>
              </a:lnSpc>
              <a:buNone/>
            </a:pPr>
            <a:r>
              <a:rPr lang="fr-FR" sz="1500" dirty="0"/>
              <a:t>un outil central de prévention des effets délétères du vieillissement, et un élément fondamental du bien-être </a:t>
            </a:r>
          </a:p>
          <a:p>
            <a:pPr marL="0" indent="0">
              <a:lnSpc>
                <a:spcPct val="90000"/>
              </a:lnSpc>
              <a:buNone/>
            </a:pPr>
            <a:endParaRPr lang="fr-FR" sz="1500" dirty="0"/>
          </a:p>
          <a:p>
            <a:pPr marL="0" indent="0">
              <a:lnSpc>
                <a:spcPct val="90000"/>
              </a:lnSpc>
              <a:buNone/>
            </a:pPr>
            <a:r>
              <a:rPr lang="fr-FR" sz="1500" dirty="0"/>
              <a:t>Effet bénéfique sur la prévention </a:t>
            </a:r>
          </a:p>
          <a:p>
            <a:pPr>
              <a:lnSpc>
                <a:spcPct val="90000"/>
              </a:lnSpc>
              <a:buFontTx/>
              <a:buChar char="-"/>
            </a:pPr>
            <a:r>
              <a:rPr lang="fr-FR" sz="1500" dirty="0"/>
              <a:t>des chutes</a:t>
            </a:r>
          </a:p>
          <a:p>
            <a:pPr>
              <a:lnSpc>
                <a:spcPct val="90000"/>
              </a:lnSpc>
              <a:buFontTx/>
              <a:buChar char="-"/>
            </a:pPr>
            <a:r>
              <a:rPr lang="fr-FR" sz="1500" dirty="0"/>
              <a:t>de l’arthrose</a:t>
            </a:r>
          </a:p>
          <a:p>
            <a:pPr>
              <a:lnSpc>
                <a:spcPct val="90000"/>
              </a:lnSpc>
              <a:buFontTx/>
              <a:buChar char="-"/>
            </a:pPr>
            <a:r>
              <a:rPr lang="fr-FR" sz="1500" dirty="0"/>
              <a:t>Des maladies cardiovasculaires</a:t>
            </a:r>
          </a:p>
          <a:p>
            <a:pPr>
              <a:lnSpc>
                <a:spcPct val="90000"/>
              </a:lnSpc>
              <a:buFontTx/>
              <a:buChar char="-"/>
            </a:pPr>
            <a:r>
              <a:rPr lang="fr-FR" sz="1500" dirty="0"/>
              <a:t>Des troubles cognitifs </a:t>
            </a:r>
          </a:p>
          <a:p>
            <a:pPr>
              <a:lnSpc>
                <a:spcPct val="90000"/>
              </a:lnSpc>
              <a:buFontTx/>
              <a:buChar char="-"/>
            </a:pPr>
            <a:r>
              <a:rPr lang="fr-FR" sz="1500" dirty="0"/>
              <a:t>Du diabète de type 2 </a:t>
            </a:r>
          </a:p>
          <a:p>
            <a:pPr marL="0" indent="0">
              <a:lnSpc>
                <a:spcPct val="90000"/>
              </a:lnSpc>
              <a:buNone/>
            </a:pPr>
            <a:r>
              <a:rPr lang="fr-FR" sz="1500" dirty="0"/>
              <a:t>Maintien de la mobilité </a:t>
            </a:r>
          </a:p>
          <a:p>
            <a:pPr marL="0" indent="0">
              <a:lnSpc>
                <a:spcPct val="90000"/>
              </a:lnSpc>
              <a:buNone/>
            </a:pPr>
            <a:r>
              <a:rPr lang="fr-FR" sz="1500" dirty="0"/>
              <a:t>Maintien du capital osseux et lutte contre ostéoporose</a:t>
            </a:r>
          </a:p>
          <a:p>
            <a:pPr>
              <a:lnSpc>
                <a:spcPct val="90000"/>
              </a:lnSpc>
              <a:buFontTx/>
              <a:buChar char="-"/>
            </a:pPr>
            <a:endParaRPr lang="fr-FR" sz="1500" dirty="0"/>
          </a:p>
          <a:p>
            <a:pPr marL="0" indent="0">
              <a:lnSpc>
                <a:spcPct val="90000"/>
              </a:lnSpc>
              <a:buNone/>
            </a:pPr>
            <a:r>
              <a:rPr lang="en-US" sz="1600" kern="1200" dirty="0">
                <a:latin typeface="+mn-lt"/>
                <a:ea typeface="+mn-ea"/>
                <a:cs typeface="+mn-cs"/>
              </a:rPr>
              <a:t>Prescription </a:t>
            </a:r>
            <a:r>
              <a:rPr lang="en-US" sz="1600" kern="1200" dirty="0" err="1">
                <a:latin typeface="+mn-lt"/>
                <a:ea typeface="+mn-ea"/>
                <a:cs typeface="+mn-cs"/>
              </a:rPr>
              <a:t>d’activité</a:t>
            </a:r>
            <a:r>
              <a:rPr lang="en-US" sz="1600" kern="1200" dirty="0">
                <a:latin typeface="+mn-lt"/>
                <a:ea typeface="+mn-ea"/>
                <a:cs typeface="+mn-cs"/>
              </a:rPr>
              <a:t> physique </a:t>
            </a:r>
            <a:r>
              <a:rPr lang="en-US" sz="1600" kern="1200" dirty="0" err="1">
                <a:latin typeface="+mn-lt"/>
                <a:ea typeface="+mn-ea"/>
                <a:cs typeface="+mn-cs"/>
              </a:rPr>
              <a:t>adaptée</a:t>
            </a:r>
            <a:r>
              <a:rPr lang="en-US" sz="1600" kern="1200" dirty="0">
                <a:latin typeface="+mn-lt"/>
                <a:ea typeface="+mn-ea"/>
                <a:cs typeface="+mn-cs"/>
              </a:rPr>
              <a:t> pour les SA </a:t>
            </a:r>
          </a:p>
          <a:p>
            <a:pPr marL="0" indent="0">
              <a:lnSpc>
                <a:spcPct val="90000"/>
              </a:lnSpc>
              <a:buNone/>
            </a:pPr>
            <a:r>
              <a:rPr lang="en-US" sz="1600" kern="1200" dirty="0">
                <a:latin typeface="+mn-lt"/>
                <a:ea typeface="+mn-ea"/>
                <a:cs typeface="+mn-cs"/>
              </a:rPr>
              <a:t>https://</a:t>
            </a:r>
            <a:r>
              <a:rPr lang="en-US" sz="1600" kern="1200" dirty="0" err="1">
                <a:latin typeface="+mn-lt"/>
                <a:ea typeface="+mn-ea"/>
                <a:cs typeface="+mn-cs"/>
              </a:rPr>
              <a:t>www.has-sante.fr</a:t>
            </a:r>
            <a:r>
              <a:rPr lang="en-US" sz="1600" kern="1200" dirty="0">
                <a:latin typeface="+mn-lt"/>
                <a:ea typeface="+mn-ea"/>
                <a:cs typeface="+mn-cs"/>
              </a:rPr>
              <a:t>/upload/docs/application/pdf/2019-07/app_248_ref_aps_pa_vf.pdf</a:t>
            </a:r>
          </a:p>
          <a:p>
            <a:pPr>
              <a:lnSpc>
                <a:spcPct val="90000"/>
              </a:lnSpc>
              <a:buFontTx/>
              <a:buChar char="-"/>
            </a:pPr>
            <a:endParaRPr lang="fr-FR" sz="1500" dirty="0"/>
          </a:p>
          <a:p>
            <a:pPr>
              <a:lnSpc>
                <a:spcPct val="90000"/>
              </a:lnSpc>
              <a:buFontTx/>
              <a:buChar char="-"/>
            </a:pPr>
            <a:r>
              <a:rPr lang="fr-FR" sz="1500" dirty="0"/>
              <a:t>https://</a:t>
            </a:r>
            <a:r>
              <a:rPr lang="fr-FR" sz="1500" dirty="0" err="1"/>
              <a:t>www.mangerbouger.fr</a:t>
            </a:r>
            <a:r>
              <a:rPr lang="fr-FR" sz="1500" dirty="0"/>
              <a:t>/bouger-plus/a-tout-</a:t>
            </a:r>
            <a:r>
              <a:rPr lang="fr-FR" sz="1500" dirty="0" err="1"/>
              <a:t>age</a:t>
            </a:r>
            <a:r>
              <a:rPr lang="fr-FR" sz="1500" dirty="0"/>
              <a:t>-et-a-chaque-</a:t>
            </a:r>
            <a:r>
              <a:rPr lang="fr-FR" sz="1500" dirty="0" err="1"/>
              <a:t>etape</a:t>
            </a:r>
            <a:r>
              <a:rPr lang="fr-FR" sz="1500" dirty="0"/>
              <a:t>-de-la-vie/les-recommandations-pour-les-adultes/rester-en-forme-apres-65-ans</a:t>
            </a:r>
          </a:p>
        </p:txBody>
      </p:sp>
    </p:spTree>
    <p:extLst>
      <p:ext uri="{BB962C8B-B14F-4D97-AF65-F5344CB8AC3E}">
        <p14:creationId xmlns:p14="http://schemas.microsoft.com/office/powerpoint/2010/main" val="3820470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Haltères sur le sol à la salle de sport">
            <a:extLst>
              <a:ext uri="{FF2B5EF4-FFF2-40B4-BE49-F238E27FC236}">
                <a16:creationId xmlns:a16="http://schemas.microsoft.com/office/drawing/2014/main" id="{2F8EF4C9-FBEF-4128-B625-E99DC04A9156}"/>
              </a:ext>
            </a:extLst>
          </p:cNvPr>
          <p:cNvPicPr>
            <a:picLocks noChangeAspect="1"/>
          </p:cNvPicPr>
          <p:nvPr/>
        </p:nvPicPr>
        <p:blipFill rotWithShape="1">
          <a:blip r:embed="rId2"/>
          <a:srcRect l="64821" r="-1" b="-1"/>
          <a:stretch/>
        </p:blipFill>
        <p:spPr>
          <a:xfrm>
            <a:off x="-5524"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Titre 1">
            <a:extLst>
              <a:ext uri="{FF2B5EF4-FFF2-40B4-BE49-F238E27FC236}">
                <a16:creationId xmlns:a16="http://schemas.microsoft.com/office/drawing/2014/main" id="{CD9B89FE-88D3-7848-871C-ACF8B0457D22}"/>
              </a:ext>
            </a:extLst>
          </p:cNvPr>
          <p:cNvSpPr>
            <a:spLocks noGrp="1"/>
          </p:cNvSpPr>
          <p:nvPr>
            <p:ph type="title"/>
          </p:nvPr>
        </p:nvSpPr>
        <p:spPr>
          <a:xfrm>
            <a:off x="4370286" y="407987"/>
            <a:ext cx="4291113" cy="1325563"/>
          </a:xfrm>
        </p:spPr>
        <p:txBody>
          <a:bodyPr>
            <a:normAutofit fontScale="90000"/>
          </a:bodyPr>
          <a:lstStyle/>
          <a:p>
            <a:r>
              <a:rPr lang="fr-FR" sz="3100"/>
              <a:t>Exercice et vieillissement cardiovasculaire</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CFD8B946-35CB-8944-9479-DF01D72408C9}"/>
                  </a:ext>
                </a:extLst>
              </p:cNvPr>
              <p:cNvSpPr>
                <a:spLocks noGrp="1"/>
              </p:cNvSpPr>
              <p:nvPr>
                <p:ph idx="1"/>
              </p:nvPr>
            </p:nvSpPr>
            <p:spPr>
              <a:xfrm>
                <a:off x="3779912" y="1868486"/>
                <a:ext cx="5256584" cy="4800874"/>
              </a:xfrm>
            </p:spPr>
            <p:txBody>
              <a:bodyPr>
                <a:normAutofit/>
              </a:bodyPr>
              <a:lstStyle/>
              <a:p>
                <a14:m>
                  <m:oMath xmlns:m="http://schemas.openxmlformats.org/officeDocument/2006/math">
                    <m:r>
                      <a:rPr lang="fr-FR" sz="1600" i="1" smtClean="0">
                        <a:latin typeface="Cambria Math" panose="02040503050406030204" pitchFamily="18" charset="0"/>
                        <a:ea typeface="Cambria Math" panose="02040503050406030204" pitchFamily="18" charset="0"/>
                      </a:rPr>
                      <m:t>↑</m:t>
                    </m:r>
                  </m:oMath>
                </a14:m>
                <a:r>
                  <a:rPr lang="fr-FR" sz="1600" dirty="0"/>
                  <a:t> VO2 max</a:t>
                </a:r>
              </a:p>
              <a:p>
                <a14:m>
                  <m:oMath xmlns:m="http://schemas.openxmlformats.org/officeDocument/2006/math">
                    <m:r>
                      <a:rPr lang="fr-FR" sz="1600" i="1" smtClean="0">
                        <a:latin typeface="Cambria Math" panose="02040503050406030204" pitchFamily="18" charset="0"/>
                        <a:ea typeface="Cambria Math" panose="02040503050406030204" pitchFamily="18" charset="0"/>
                      </a:rPr>
                      <m:t>↑</m:t>
                    </m:r>
                  </m:oMath>
                </a14:m>
                <a:r>
                  <a:rPr lang="fr-FR" sz="1600" dirty="0"/>
                  <a:t> débit cardiaque maximal</a:t>
                </a:r>
              </a:p>
              <a:p>
                <a14:m>
                  <m:oMath xmlns:m="http://schemas.openxmlformats.org/officeDocument/2006/math">
                    <m:r>
                      <a:rPr lang="fr-FR" sz="1600" i="1" smtClean="0">
                        <a:latin typeface="Cambria Math" panose="02040503050406030204" pitchFamily="18" charset="0"/>
                        <a:ea typeface="Cambria Math" panose="02040503050406030204" pitchFamily="18" charset="0"/>
                      </a:rPr>
                      <m:t>↑</m:t>
                    </m:r>
                  </m:oMath>
                </a14:m>
                <a:r>
                  <a:rPr lang="fr-FR" sz="1600" dirty="0"/>
                  <a:t> différence artérioveineuse en O2</a:t>
                </a:r>
              </a:p>
              <a:p>
                <a14:m>
                  <m:oMath xmlns:m="http://schemas.openxmlformats.org/officeDocument/2006/math">
                    <m:r>
                      <a:rPr lang="fr-FR" sz="1600" i="1" smtClean="0">
                        <a:latin typeface="Cambria Math" panose="02040503050406030204" pitchFamily="18" charset="0"/>
                        <a:ea typeface="Cambria Math" panose="02040503050406030204" pitchFamily="18" charset="0"/>
                      </a:rPr>
                      <m:t>↑</m:t>
                    </m:r>
                  </m:oMath>
                </a14:m>
                <a:r>
                  <a:rPr lang="fr-FR" sz="1600" dirty="0"/>
                  <a:t> transport O2 au myocarde</a:t>
                </a:r>
              </a:p>
              <a:p>
                <a14:m>
                  <m:oMath xmlns:m="http://schemas.openxmlformats.org/officeDocument/2006/math">
                    <m:r>
                      <a:rPr lang="fr-FR" sz="160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𝑏𝑒𝑠𝑜𝑖𝑛𝑠</m:t>
                    </m:r>
                    <m:r>
                      <a:rPr lang="fr-FR" sz="1600" b="0" i="1" smtClean="0">
                        <a:latin typeface="Cambria Math" panose="02040503050406030204" pitchFamily="18" charset="0"/>
                        <a:ea typeface="Cambria Math" panose="02040503050406030204" pitchFamily="18" charset="0"/>
                      </a:rPr>
                      <m:t> </m:t>
                    </m:r>
                    <m:r>
                      <a:rPr lang="fr-FR" sz="1600" b="0" i="1" smtClean="0">
                        <a:latin typeface="Cambria Math" panose="02040503050406030204" pitchFamily="18" charset="0"/>
                        <a:ea typeface="Cambria Math" panose="02040503050406030204" pitchFamily="18" charset="0"/>
                      </a:rPr>
                      <m:t>𝑒𝑛</m:t>
                    </m:r>
                    <m:r>
                      <a:rPr lang="fr-FR" sz="1600" b="0" i="1" smtClean="0">
                        <a:latin typeface="Cambria Math" panose="02040503050406030204" pitchFamily="18" charset="0"/>
                        <a:ea typeface="Cambria Math" panose="02040503050406030204" pitchFamily="18" charset="0"/>
                      </a:rPr>
                      <m:t> </m:t>
                    </m:r>
                    <m:r>
                      <a:rPr lang="fr-FR" sz="1600" b="0" i="1" smtClean="0">
                        <a:latin typeface="Cambria Math" panose="02040503050406030204" pitchFamily="18" charset="0"/>
                        <a:ea typeface="Cambria Math" panose="02040503050406030204" pitchFamily="18" charset="0"/>
                      </a:rPr>
                      <m:t>𝑂</m:t>
                    </m:r>
                    <m:r>
                      <a:rPr lang="fr-FR" sz="1600" b="0" i="1" smtClean="0">
                        <a:latin typeface="Cambria Math" panose="02040503050406030204" pitchFamily="18" charset="0"/>
                        <a:ea typeface="Cambria Math" panose="02040503050406030204" pitchFamily="18" charset="0"/>
                      </a:rPr>
                      <m:t>2 </m:t>
                    </m:r>
                    <m:r>
                      <a:rPr lang="fr-FR" sz="1600" b="0" i="1" smtClean="0">
                        <a:latin typeface="Cambria Math" panose="02040503050406030204" pitchFamily="18" charset="0"/>
                        <a:ea typeface="Cambria Math" panose="02040503050406030204" pitchFamily="18" charset="0"/>
                      </a:rPr>
                      <m:t>𝑑𝑢</m:t>
                    </m:r>
                    <m:r>
                      <a:rPr lang="fr-FR" sz="1600" b="0" i="1" smtClean="0">
                        <a:latin typeface="Cambria Math" panose="02040503050406030204" pitchFamily="18" charset="0"/>
                        <a:ea typeface="Cambria Math" panose="02040503050406030204" pitchFamily="18" charset="0"/>
                      </a:rPr>
                      <m:t> </m:t>
                    </m:r>
                    <m:r>
                      <a:rPr lang="fr-FR" sz="1600" b="0" i="1" smtClean="0">
                        <a:latin typeface="Cambria Math" panose="02040503050406030204" pitchFamily="18" charset="0"/>
                        <a:ea typeface="Cambria Math" panose="02040503050406030204" pitchFamily="18" charset="0"/>
                      </a:rPr>
                      <m:t>𝑚𝑦𝑜𝑐𝑎𝑟𝑑𝑒</m:t>
                    </m:r>
                    <m:r>
                      <a:rPr lang="fr-FR" sz="1600" b="0" i="1" smtClean="0">
                        <a:latin typeface="Cambria Math" panose="02040503050406030204" pitchFamily="18" charset="0"/>
                        <a:ea typeface="Cambria Math" panose="02040503050406030204" pitchFamily="18" charset="0"/>
                      </a:rPr>
                      <m:t> </m:t>
                    </m:r>
                  </m:oMath>
                </a14:m>
                <a:endParaRPr lang="fr-FR" sz="1600" dirty="0"/>
              </a:p>
              <a:p>
                <a14:m>
                  <m:oMath xmlns:m="http://schemas.openxmlformats.org/officeDocument/2006/math">
                    <m:r>
                      <a:rPr lang="fr-FR" sz="1600" b="0" i="1" smtClean="0">
                        <a:latin typeface="Cambria Math" panose="02040503050406030204" pitchFamily="18" charset="0"/>
                      </a:rPr>
                      <m:t>𝑎𝑚</m:t>
                    </m:r>
                    <m:r>
                      <a:rPr lang="fr-FR" sz="1600" b="0" i="1" smtClean="0">
                        <a:latin typeface="Cambria Math" panose="02040503050406030204" pitchFamily="18" charset="0"/>
                      </a:rPr>
                      <m:t>é</m:t>
                    </m:r>
                    <m:r>
                      <a:rPr lang="fr-FR" sz="1600" b="0" i="1" smtClean="0">
                        <a:latin typeface="Cambria Math" panose="02040503050406030204" pitchFamily="18" charset="0"/>
                      </a:rPr>
                      <m:t>𝑙𝑖𝑜𝑟𝑎𝑡𝑖𝑜𝑛</m:t>
                    </m:r>
                    <m:r>
                      <a:rPr lang="fr-FR" sz="1600" b="0" i="1" smtClean="0">
                        <a:latin typeface="Cambria Math" panose="02040503050406030204" pitchFamily="18" charset="0"/>
                      </a:rPr>
                      <m:t> </m:t>
                    </m:r>
                    <m:r>
                      <a:rPr lang="fr-FR" sz="1600" b="0" i="1" smtClean="0">
                        <a:latin typeface="Cambria Math" panose="02040503050406030204" pitchFamily="18" charset="0"/>
                      </a:rPr>
                      <m:t>𝑑𝑢</m:t>
                    </m:r>
                    <m:r>
                      <a:rPr lang="fr-FR" sz="1600" b="0" i="1" smtClean="0">
                        <a:latin typeface="Cambria Math" panose="02040503050406030204" pitchFamily="18" charset="0"/>
                      </a:rPr>
                      <m:t> </m:t>
                    </m:r>
                    <m:r>
                      <a:rPr lang="fr-FR" sz="1600" b="0" i="1" smtClean="0">
                        <a:latin typeface="Cambria Math" panose="02040503050406030204" pitchFamily="18" charset="0"/>
                      </a:rPr>
                      <m:t>𝑝𝑟𝑜𝑓𝑖𝑙</m:t>
                    </m:r>
                    <m:r>
                      <a:rPr lang="fr-FR" sz="1600" b="0" i="1" smtClean="0">
                        <a:latin typeface="Cambria Math" panose="02040503050406030204" pitchFamily="18" charset="0"/>
                      </a:rPr>
                      <m:t> </m:t>
                    </m:r>
                    <m:r>
                      <a:rPr lang="fr-FR" sz="1600" b="0" i="1" smtClean="0">
                        <a:latin typeface="Cambria Math" panose="02040503050406030204" pitchFamily="18" charset="0"/>
                      </a:rPr>
                      <m:t>𝑙𝑖𝑝𝑖𝑑𝑖𝑞𝑢𝑒</m:t>
                    </m:r>
                    <m:r>
                      <a:rPr lang="fr-FR" sz="1600" b="0" i="1" smtClean="0">
                        <a:latin typeface="Cambria Math" panose="02040503050406030204" pitchFamily="18" charset="0"/>
                      </a:rPr>
                      <m:t> </m:t>
                    </m:r>
                  </m:oMath>
                </a14:m>
                <a:r>
                  <a:rPr lang="fr-FR" sz="1600" b="0" dirty="0"/>
                  <a:t>(</a:t>
                </a:r>
                <a14:m>
                  <m:oMath xmlns:m="http://schemas.openxmlformats.org/officeDocument/2006/math">
                    <m:r>
                      <a:rPr lang="fr-FR" sz="1600" i="1" smtClean="0">
                        <a:latin typeface="Cambria Math" panose="02040503050406030204" pitchFamily="18" charset="0"/>
                        <a:ea typeface="Cambria Math" panose="02040503050406030204" pitchFamily="18" charset="0"/>
                      </a:rPr>
                      <m:t>↑</m:t>
                    </m:r>
                  </m:oMath>
                </a14:m>
                <a:r>
                  <a:rPr lang="fr-FR" sz="1600" b="0" dirty="0"/>
                  <a:t> HDL, </a:t>
                </a:r>
                <a14:m>
                  <m:oMath xmlns:m="http://schemas.openxmlformats.org/officeDocument/2006/math">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𝐿𝐷𝐿</m:t>
                    </m:r>
                    <m:r>
                      <a:rPr lang="fr-FR" sz="1600" b="0" i="1" smtClean="0">
                        <a:latin typeface="Cambria Math" panose="02040503050406030204" pitchFamily="18" charset="0"/>
                        <a:ea typeface="Cambria Math" panose="02040503050406030204" pitchFamily="18" charset="0"/>
                      </a:rPr>
                      <m:t>, </m:t>
                    </m:r>
                    <m:r>
                      <a:rPr lang="fr-FR" sz="1600" b="0" i="1" smtClean="0">
                        <a:latin typeface="Cambria Math" panose="02040503050406030204" pitchFamily="18" charset="0"/>
                        <a:ea typeface="Cambria Math" panose="02040503050406030204" pitchFamily="18" charset="0"/>
                      </a:rPr>
                      <m:t>𝐶𝑇</m:t>
                    </m:r>
                    <m:r>
                      <a:rPr lang="fr-FR" sz="1600" b="0" i="1" smtClean="0">
                        <a:latin typeface="Cambria Math" panose="02040503050406030204" pitchFamily="18" charset="0"/>
                        <a:ea typeface="Cambria Math" panose="02040503050406030204" pitchFamily="18" charset="0"/>
                      </a:rPr>
                      <m:t>)</m:t>
                    </m:r>
                  </m:oMath>
                </a14:m>
                <a:endParaRPr lang="fr-FR" sz="1600" b="0" dirty="0"/>
              </a:p>
              <a:p>
                <a:r>
                  <a:rPr lang="fr-FR" sz="1600" dirty="0"/>
                  <a:t>Diminution de l’hyperinsulinisme </a:t>
                </a:r>
              </a:p>
              <a:p>
                <a14:m>
                  <m:oMath xmlns:m="http://schemas.openxmlformats.org/officeDocument/2006/math">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𝑇𝐴</m:t>
                    </m:r>
                  </m:oMath>
                </a14:m>
                <a:endParaRPr lang="fr-FR" sz="1600" b="0" dirty="0"/>
              </a:p>
              <a:p>
                <a14:m>
                  <m:oMath xmlns:m="http://schemas.openxmlformats.org/officeDocument/2006/math">
                    <m:r>
                      <a:rPr lang="fr-FR" sz="1600" b="0" i="1" smtClean="0">
                        <a:latin typeface="Cambria Math" panose="02040503050406030204" pitchFamily="18" charset="0"/>
                        <a:ea typeface="Cambria Math" panose="02040503050406030204" pitchFamily="18" charset="0"/>
                      </a:rPr>
                      <m:t>↓</m:t>
                    </m:r>
                  </m:oMath>
                </a14:m>
                <a:r>
                  <a:rPr lang="fr-FR" sz="1600" b="0" dirty="0"/>
                  <a:t> de la mortalité </a:t>
                </a:r>
              </a:p>
              <a:p>
                <a:pPr marL="0" indent="0">
                  <a:buNone/>
                </a:pPr>
                <a:r>
                  <a:rPr lang="fr-FR" sz="1600" b="0" dirty="0"/>
                  <a:t>La pratique d’activité physiques vigoureuses (AP </a:t>
                </a:r>
                <a14:m>
                  <m:oMath xmlns:m="http://schemas.openxmlformats.org/officeDocument/2006/math">
                    <m:r>
                      <a:rPr lang="fr-FR" sz="1600" b="0" i="1" smtClean="0">
                        <a:latin typeface="Cambria Math" panose="02040503050406030204" pitchFamily="18" charset="0"/>
                        <a:ea typeface="Cambria Math" panose="02040503050406030204" pitchFamily="18" charset="0"/>
                      </a:rPr>
                      <m:t>≥</m:t>
                    </m:r>
                  </m:oMath>
                </a14:m>
                <a:r>
                  <a:rPr lang="fr-FR" sz="1600" b="0" dirty="0"/>
                  <a:t> 4200 kcal/semaine= 4-5 h de marche)  réduisent les risque d’évènement cardiovasculaire chez l’homme (12516 sujet </a:t>
                </a:r>
                <a:r>
                  <a:rPr lang="fr-FR" sz="1600" b="0" dirty="0" err="1"/>
                  <a:t>agés</a:t>
                </a:r>
                <a:r>
                  <a:rPr lang="fr-FR" sz="1600" b="0" dirty="0"/>
                  <a:t> de 57,7 ans, suivis pendant 16 ans)  </a:t>
                </a:r>
                <a:r>
                  <a:rPr lang="fr-FR" sz="1600" b="0" dirty="0" err="1"/>
                  <a:t>P</a:t>
                </a:r>
                <a:r>
                  <a:rPr lang="fr-FR" sz="1600" dirty="0" err="1"/>
                  <a:t>a</a:t>
                </a:r>
                <a:r>
                  <a:rPr lang="fr-FR" sz="1600" b="0" dirty="0" err="1"/>
                  <a:t>ffenbarger</a:t>
                </a:r>
                <a:r>
                  <a:rPr lang="fr-FR" sz="1600" b="0" dirty="0"/>
                  <a:t> 2000 </a:t>
                </a:r>
              </a:p>
              <a:p>
                <a:pPr marL="0" indent="0">
                  <a:buNone/>
                </a:pPr>
                <a:endParaRPr lang="fr-FR" sz="1300" dirty="0"/>
              </a:p>
              <a:p>
                <a:pPr marL="0" indent="0">
                  <a:buNone/>
                </a:pPr>
                <a:endParaRPr lang="fr-FR" sz="1300" dirty="0"/>
              </a:p>
            </p:txBody>
          </p:sp>
        </mc:Choice>
        <mc:Fallback xmlns="">
          <p:sp>
            <p:nvSpPr>
              <p:cNvPr id="3" name="Espace réservé du contenu 2">
                <a:extLst>
                  <a:ext uri="{FF2B5EF4-FFF2-40B4-BE49-F238E27FC236}">
                    <a16:creationId xmlns:a16="http://schemas.microsoft.com/office/drawing/2014/main" id="{CFD8B946-35CB-8944-9479-DF01D72408C9}"/>
                  </a:ext>
                </a:extLst>
              </p:cNvPr>
              <p:cNvSpPr>
                <a:spLocks noGrp="1" noRot="1" noChangeAspect="1" noMove="1" noResize="1" noEditPoints="1" noAdjustHandles="1" noChangeArrowheads="1" noChangeShapeType="1" noTextEdit="1"/>
              </p:cNvSpPr>
              <p:nvPr>
                <p:ph idx="1"/>
              </p:nvPr>
            </p:nvSpPr>
            <p:spPr>
              <a:xfrm>
                <a:off x="3779912" y="1868486"/>
                <a:ext cx="5256584" cy="4800874"/>
              </a:xfrm>
              <a:blipFill>
                <a:blip r:embed="rId3"/>
                <a:stretch>
                  <a:fillRect l="-482" t="-528"/>
                </a:stretch>
              </a:blipFill>
            </p:spPr>
            <p:txBody>
              <a:bodyPr/>
              <a:lstStyle/>
              <a:p>
                <a:r>
                  <a:rPr lang="fr-FR">
                    <a:noFill/>
                  </a:rPr>
                  <a:t> </a:t>
                </a:r>
              </a:p>
            </p:txBody>
          </p:sp>
        </mc:Fallback>
      </mc:AlternateContent>
    </p:spTree>
    <p:extLst>
      <p:ext uri="{BB962C8B-B14F-4D97-AF65-F5344CB8AC3E}">
        <p14:creationId xmlns:p14="http://schemas.microsoft.com/office/powerpoint/2010/main" val="2789560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C2388044-CDCD-5A48-B702-8BA9F71E83B9}"/>
              </a:ext>
            </a:extLst>
          </p:cNvPr>
          <p:cNvPicPr>
            <a:picLocks noGrp="1" noChangeAspect="1"/>
          </p:cNvPicPr>
          <p:nvPr>
            <p:ph idx="1"/>
          </p:nvPr>
        </p:nvPicPr>
        <p:blipFill>
          <a:blip r:embed="rId2"/>
          <a:stretch>
            <a:fillRect/>
          </a:stretch>
        </p:blipFill>
        <p:spPr>
          <a:xfrm>
            <a:off x="342900" y="1028986"/>
            <a:ext cx="8458200" cy="4800027"/>
          </a:xfrm>
          <a:prstGeom prst="rect">
            <a:avLst/>
          </a:prstGeom>
        </p:spPr>
      </p:pic>
    </p:spTree>
    <p:extLst>
      <p:ext uri="{BB962C8B-B14F-4D97-AF65-F5344CB8AC3E}">
        <p14:creationId xmlns:p14="http://schemas.microsoft.com/office/powerpoint/2010/main" val="2917801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250" y="804334"/>
            <a:ext cx="7937499" cy="5249332"/>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a:extLst>
              <a:ext uri="{FF2B5EF4-FFF2-40B4-BE49-F238E27FC236}">
                <a16:creationId xmlns:a16="http://schemas.microsoft.com/office/drawing/2014/main" id="{C03D9A57-0119-A486-B323-759C3F3F2725}"/>
              </a:ext>
            </a:extLst>
          </p:cNvPr>
          <p:cNvPicPr>
            <a:picLocks noGrp="1" noChangeAspect="1"/>
          </p:cNvPicPr>
          <p:nvPr>
            <p:ph idx="1"/>
          </p:nvPr>
        </p:nvPicPr>
        <p:blipFill>
          <a:blip r:embed="rId2"/>
          <a:stretch>
            <a:fillRect/>
          </a:stretch>
        </p:blipFill>
        <p:spPr>
          <a:xfrm>
            <a:off x="107504" y="680063"/>
            <a:ext cx="8731684" cy="5497874"/>
          </a:xfrm>
          <a:prstGeom prst="rect">
            <a:avLst/>
          </a:prstGeom>
        </p:spPr>
      </p:pic>
    </p:spTree>
    <p:extLst>
      <p:ext uri="{BB962C8B-B14F-4D97-AF65-F5344CB8AC3E}">
        <p14:creationId xmlns:p14="http://schemas.microsoft.com/office/powerpoint/2010/main" val="2361060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C2B36F-9400-4E9B-32C2-DBC07E2888AB}"/>
              </a:ext>
            </a:extLst>
          </p:cNvPr>
          <p:cNvSpPr>
            <a:spLocks noGrp="1"/>
          </p:cNvSpPr>
          <p:nvPr>
            <p:ph type="title"/>
          </p:nvPr>
        </p:nvSpPr>
        <p:spPr>
          <a:xfrm>
            <a:off x="1606045" y="404664"/>
            <a:ext cx="5937755" cy="1188720"/>
          </a:xfrm>
        </p:spPr>
        <p:txBody>
          <a:bodyPr/>
          <a:lstStyle/>
          <a:p>
            <a:r>
              <a:rPr lang="fr-FR" dirty="0"/>
              <a:t>LA FRAGILITE un MARQUEUR PRONOSTIC </a:t>
            </a:r>
          </a:p>
        </p:txBody>
      </p:sp>
      <p:sp>
        <p:nvSpPr>
          <p:cNvPr id="3" name="Espace réservé du contenu 2">
            <a:extLst>
              <a:ext uri="{FF2B5EF4-FFF2-40B4-BE49-F238E27FC236}">
                <a16:creationId xmlns:a16="http://schemas.microsoft.com/office/drawing/2014/main" id="{872A0A7C-FB00-760A-88B3-26BC5DCE3179}"/>
              </a:ext>
            </a:extLst>
          </p:cNvPr>
          <p:cNvSpPr>
            <a:spLocks noGrp="1"/>
          </p:cNvSpPr>
          <p:nvPr>
            <p:ph idx="1"/>
          </p:nvPr>
        </p:nvSpPr>
        <p:spPr>
          <a:xfrm>
            <a:off x="179512" y="1736225"/>
            <a:ext cx="8424935" cy="756672"/>
          </a:xfrm>
        </p:spPr>
        <p:txBody>
          <a:bodyPr>
            <a:normAutofit fontScale="47500" lnSpcReduction="20000"/>
          </a:bodyPr>
          <a:lstStyle/>
          <a:p>
            <a:pPr marL="0" indent="0">
              <a:buNone/>
            </a:pPr>
            <a:r>
              <a:rPr lang="fr-FR" sz="5000" b="1" i="0" dirty="0">
                <a:solidFill>
                  <a:schemeClr val="tx1"/>
                </a:solidFill>
                <a:effectLst/>
                <a:cs typeface="Calibri" panose="020F0502020204030204" pitchFamily="34" charset="0"/>
              </a:rPr>
              <a:t>Le syndrome de fragilité est un marqueur de risque de mortalité et d'événements péjoratifs</a:t>
            </a:r>
            <a:r>
              <a:rPr lang="fr-FR" sz="5000" b="1" dirty="0">
                <a:solidFill>
                  <a:schemeClr val="tx1"/>
                </a:solidFill>
                <a:cs typeface="Calibri" panose="020F0502020204030204" pitchFamily="34" charset="0"/>
              </a:rPr>
              <a:t> </a:t>
            </a:r>
            <a:endParaRPr lang="fr-FR" sz="1300" b="1" i="0" dirty="0">
              <a:effectLst/>
              <a:cs typeface="Calibri" panose="020F0502020204030204" pitchFamily="34" charset="0"/>
            </a:endParaRPr>
          </a:p>
          <a:p>
            <a:endParaRPr lang="fr-FR" dirty="0"/>
          </a:p>
        </p:txBody>
      </p:sp>
      <p:pic>
        <p:nvPicPr>
          <p:cNvPr id="5" name="Picture 3">
            <a:extLst>
              <a:ext uri="{FF2B5EF4-FFF2-40B4-BE49-F238E27FC236}">
                <a16:creationId xmlns:a16="http://schemas.microsoft.com/office/drawing/2014/main" id="{67092FB5-B623-901B-2F94-72494C57CE00}"/>
              </a:ext>
            </a:extLst>
          </p:cNvPr>
          <p:cNvPicPr>
            <a:picLocks noChangeAspect="1" noChangeArrowheads="1"/>
          </p:cNvPicPr>
          <p:nvPr/>
        </p:nvPicPr>
        <p:blipFill>
          <a:blip r:embed="rId2" cstate="print"/>
          <a:stretch>
            <a:fillRect/>
          </a:stretch>
        </p:blipFill>
        <p:spPr bwMode="auto">
          <a:xfrm>
            <a:off x="4139952" y="2635738"/>
            <a:ext cx="4680520" cy="3461434"/>
          </a:xfrm>
          <a:prstGeom prst="rect">
            <a:avLst/>
          </a:prstGeom>
          <a:noFill/>
        </p:spPr>
      </p:pic>
      <p:sp>
        <p:nvSpPr>
          <p:cNvPr id="6" name="ZoneTexte 5">
            <a:extLst>
              <a:ext uri="{FF2B5EF4-FFF2-40B4-BE49-F238E27FC236}">
                <a16:creationId xmlns:a16="http://schemas.microsoft.com/office/drawing/2014/main" id="{7DF68BA1-4C54-62DB-AC0A-105918C1BB2B}"/>
              </a:ext>
            </a:extLst>
          </p:cNvPr>
          <p:cNvSpPr txBox="1"/>
          <p:nvPr/>
        </p:nvSpPr>
        <p:spPr>
          <a:xfrm>
            <a:off x="179512" y="2635738"/>
            <a:ext cx="3744415" cy="2862322"/>
          </a:xfrm>
          <a:prstGeom prst="rect">
            <a:avLst/>
          </a:prstGeom>
          <a:noFill/>
        </p:spPr>
        <p:txBody>
          <a:bodyPr wrap="square" rtlCol="0">
            <a:spAutoFit/>
          </a:bodyPr>
          <a:lstStyle/>
          <a:p>
            <a:r>
              <a:rPr lang="fr-FR" dirty="0">
                <a:solidFill>
                  <a:schemeClr val="tx1"/>
                </a:solidFill>
                <a:cs typeface="Calibri" panose="020F0502020204030204" pitchFamily="34" charset="0"/>
              </a:rPr>
              <a:t>L’étude de Fried 2001 a montré que le syndrome de fragilité est un facteur prédictif indépendant d’une évolution vers la survenue sur 3 ans </a:t>
            </a:r>
          </a:p>
          <a:p>
            <a:pPr marL="285750" indent="-285750">
              <a:buFont typeface="Arial" panose="020B0604020202020204" pitchFamily="34" charset="0"/>
              <a:buChar char="•"/>
            </a:pPr>
            <a:r>
              <a:rPr lang="fr-FR" dirty="0">
                <a:solidFill>
                  <a:schemeClr val="tx1"/>
                </a:solidFill>
                <a:cs typeface="Calibri" panose="020F0502020204030204" pitchFamily="34" charset="0"/>
              </a:rPr>
              <a:t>de chutes : </a:t>
            </a:r>
            <a:r>
              <a:rPr lang="fr-FR" b="1" dirty="0">
                <a:solidFill>
                  <a:schemeClr val="tx1"/>
                </a:solidFill>
                <a:cs typeface="Calibri" panose="020F0502020204030204" pitchFamily="34" charset="0"/>
              </a:rPr>
              <a:t>x1,57 </a:t>
            </a:r>
          </a:p>
          <a:p>
            <a:pPr marL="285750" indent="-285750">
              <a:buFont typeface="Arial" panose="020B0604020202020204" pitchFamily="34" charset="0"/>
              <a:buChar char="•"/>
            </a:pPr>
            <a:r>
              <a:rPr lang="fr-FR" dirty="0">
                <a:solidFill>
                  <a:schemeClr val="tx1"/>
                </a:solidFill>
                <a:cs typeface="Calibri" panose="020F0502020204030204" pitchFamily="34" charset="0"/>
              </a:rPr>
              <a:t> la perte d’autonomie </a:t>
            </a:r>
            <a:r>
              <a:rPr lang="fr-FR" b="1" dirty="0">
                <a:solidFill>
                  <a:schemeClr val="tx1"/>
                </a:solidFill>
                <a:cs typeface="Calibri" panose="020F0502020204030204" pitchFamily="34" charset="0"/>
              </a:rPr>
              <a:t>x3</a:t>
            </a:r>
          </a:p>
          <a:p>
            <a:pPr marL="285750" indent="-285750">
              <a:buFont typeface="Arial" panose="020B0604020202020204" pitchFamily="34" charset="0"/>
              <a:buChar char="•"/>
            </a:pPr>
            <a:r>
              <a:rPr lang="fr-FR" dirty="0">
                <a:solidFill>
                  <a:schemeClr val="tx1"/>
                </a:solidFill>
                <a:cs typeface="Calibri" panose="020F0502020204030204" pitchFamily="34" charset="0"/>
              </a:rPr>
              <a:t> l’hospitalisation </a:t>
            </a:r>
            <a:r>
              <a:rPr lang="fr-FR" b="1" dirty="0">
                <a:solidFill>
                  <a:schemeClr val="tx1"/>
                </a:solidFill>
                <a:cs typeface="Calibri" panose="020F0502020204030204" pitchFamily="34" charset="0"/>
              </a:rPr>
              <a:t>x2</a:t>
            </a:r>
          </a:p>
          <a:p>
            <a:pPr marL="285750" indent="-285750">
              <a:buFont typeface="Arial" panose="020B0604020202020204" pitchFamily="34" charset="0"/>
              <a:buChar char="•"/>
            </a:pPr>
            <a:r>
              <a:rPr lang="fr-FR" dirty="0">
                <a:solidFill>
                  <a:schemeClr val="tx1"/>
                </a:solidFill>
                <a:cs typeface="Calibri" panose="020F0502020204030204" pitchFamily="34" charset="0"/>
              </a:rPr>
              <a:t> de décès </a:t>
            </a:r>
            <a:r>
              <a:rPr lang="fr-FR" b="1" dirty="0">
                <a:solidFill>
                  <a:schemeClr val="tx1"/>
                </a:solidFill>
                <a:cs typeface="Calibri" panose="020F0502020204030204" pitchFamily="34" charset="0"/>
              </a:rPr>
              <a:t>x1,71</a:t>
            </a:r>
            <a:br>
              <a:rPr lang="fr-FR" b="1" dirty="0">
                <a:solidFill>
                  <a:schemeClr val="tx1"/>
                </a:solidFill>
                <a:cs typeface="Calibri" panose="020F0502020204030204" pitchFamily="34" charset="0"/>
              </a:rPr>
            </a:br>
            <a:br>
              <a:rPr lang="fr-FR" b="1" dirty="0">
                <a:solidFill>
                  <a:schemeClr val="tx1"/>
                </a:solidFill>
                <a:cs typeface="Calibri" panose="020F0502020204030204" pitchFamily="34" charset="0"/>
              </a:rPr>
            </a:br>
            <a:endParaRPr lang="fr-FR" dirty="0"/>
          </a:p>
        </p:txBody>
      </p:sp>
    </p:spTree>
    <p:extLst>
      <p:ext uri="{BB962C8B-B14F-4D97-AF65-F5344CB8AC3E}">
        <p14:creationId xmlns:p14="http://schemas.microsoft.com/office/powerpoint/2010/main" val="3955317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A7F18A-4F22-F14B-A1B9-5E3EBF3C43A8}"/>
              </a:ext>
            </a:extLst>
          </p:cNvPr>
          <p:cNvSpPr>
            <a:spLocks noGrp="1"/>
          </p:cNvSpPr>
          <p:nvPr>
            <p:ph type="title"/>
          </p:nvPr>
        </p:nvSpPr>
        <p:spPr>
          <a:xfrm>
            <a:off x="362437" y="332656"/>
            <a:ext cx="4569603" cy="1188720"/>
          </a:xfrm>
        </p:spPr>
        <p:txBody>
          <a:bodyPr/>
          <a:lstStyle/>
          <a:p>
            <a:r>
              <a:rPr lang="fr-FR" dirty="0"/>
              <a:t>Programme européen </a:t>
            </a:r>
            <a:br>
              <a:rPr lang="fr-FR" dirty="0"/>
            </a:br>
            <a:r>
              <a:rPr lang="fr-FR" dirty="0"/>
              <a:t> </a:t>
            </a:r>
          </a:p>
        </p:txBody>
      </p:sp>
      <p:sp>
        <p:nvSpPr>
          <p:cNvPr id="3" name="Espace réservé du contenu 2">
            <a:extLst>
              <a:ext uri="{FF2B5EF4-FFF2-40B4-BE49-F238E27FC236}">
                <a16:creationId xmlns:a16="http://schemas.microsoft.com/office/drawing/2014/main" id="{508CF90F-68C3-274F-80E0-855C2D302E02}"/>
              </a:ext>
            </a:extLst>
          </p:cNvPr>
          <p:cNvSpPr>
            <a:spLocks noGrp="1"/>
          </p:cNvSpPr>
          <p:nvPr>
            <p:ph idx="1"/>
          </p:nvPr>
        </p:nvSpPr>
        <p:spPr>
          <a:xfrm>
            <a:off x="107504" y="1844824"/>
            <a:ext cx="8807287" cy="5013176"/>
          </a:xfrm>
        </p:spPr>
        <p:txBody>
          <a:bodyPr>
            <a:normAutofit lnSpcReduction="10000"/>
          </a:bodyPr>
          <a:lstStyle/>
          <a:p>
            <a:pPr marL="0" indent="0">
              <a:buNone/>
            </a:pPr>
            <a:r>
              <a:rPr lang="fr-FR" sz="2100" dirty="0"/>
              <a:t>Le programme </a:t>
            </a:r>
            <a:r>
              <a:rPr lang="fr-FR" sz="2100" dirty="0" err="1"/>
              <a:t>européen</a:t>
            </a:r>
            <a:r>
              <a:rPr lang="fr-FR" sz="2100" dirty="0"/>
              <a:t> </a:t>
            </a:r>
            <a:r>
              <a:rPr lang="fr-FR" sz="2100" dirty="0" err="1"/>
              <a:t>Vivifrail</a:t>
            </a:r>
            <a:r>
              <a:rPr lang="fr-FR" sz="2100" dirty="0"/>
              <a:t> pour la </a:t>
            </a:r>
            <a:r>
              <a:rPr lang="fr-FR" sz="2100" dirty="0" err="1"/>
              <a:t>prévention</a:t>
            </a:r>
            <a:r>
              <a:rPr lang="fr-FR" sz="2100" dirty="0"/>
              <a:t> de la </a:t>
            </a:r>
            <a:r>
              <a:rPr lang="fr-FR" sz="2100" dirty="0" err="1"/>
              <a:t>fragilite</a:t>
            </a:r>
            <a:r>
              <a:rPr lang="fr-FR" sz="2100" dirty="0"/>
              <a:t>́ et des chutes et le maintien de l’autonomie chez les sujets </a:t>
            </a:r>
            <a:r>
              <a:rPr lang="fr-FR" sz="2100" dirty="0" err="1"/>
              <a:t>âgés</a:t>
            </a:r>
            <a:r>
              <a:rPr lang="fr-FR" sz="2100" dirty="0"/>
              <a:t> &gt; 70 ans propose un ensemble de huit programmes d’</a:t>
            </a:r>
            <a:r>
              <a:rPr lang="fr-FR" sz="2100" dirty="0" err="1"/>
              <a:t>activités</a:t>
            </a:r>
            <a:r>
              <a:rPr lang="fr-FR" sz="2100" dirty="0"/>
              <a:t> physiques </a:t>
            </a:r>
            <a:r>
              <a:rPr lang="fr-FR" sz="2100" dirty="0" err="1"/>
              <a:t>adaptées</a:t>
            </a:r>
            <a:r>
              <a:rPr lang="fr-FR" sz="2100" dirty="0"/>
              <a:t> pour les personnes </a:t>
            </a:r>
            <a:r>
              <a:rPr lang="fr-FR" sz="2100" dirty="0" err="1"/>
              <a:t>âgées</a:t>
            </a:r>
            <a:r>
              <a:rPr lang="fr-FR" sz="2100" dirty="0"/>
              <a:t> </a:t>
            </a:r>
            <a:r>
              <a:rPr lang="fr-FR" sz="2100" dirty="0" err="1"/>
              <a:t>pre</a:t>
            </a:r>
            <a:r>
              <a:rPr lang="fr-FR" sz="2100" dirty="0"/>
              <a:t>́-fragiles, fragiles ou en perte d’autonomie, avec ou sans risque </a:t>
            </a:r>
            <a:r>
              <a:rPr lang="fr-FR" sz="2100" dirty="0" err="1"/>
              <a:t>éleve</a:t>
            </a:r>
            <a:r>
              <a:rPr lang="fr-FR" sz="2100" dirty="0"/>
              <a:t>́ de chutes et avec ou sans troubles de la marche  </a:t>
            </a:r>
          </a:p>
          <a:p>
            <a:pPr marL="0" indent="0">
              <a:buNone/>
            </a:pPr>
            <a:r>
              <a:rPr lang="fr-FR" sz="2100" dirty="0">
                <a:effectLst/>
                <a:hlinkClick r:id="rId2"/>
              </a:rPr>
              <a:t>http://aptitude-net.com/sites/default/files/aptitude/support/fichiers/PROFESSIONNELS%20DE%20SANTE%20GUIDE-FR-web.pdf</a:t>
            </a:r>
            <a:br>
              <a:rPr lang="fr-FR" sz="2100" dirty="0">
                <a:effectLst/>
              </a:rPr>
            </a:br>
            <a:r>
              <a:rPr lang="fr-FR" sz="2100" dirty="0"/>
              <a:t>Ces </a:t>
            </a:r>
            <a:r>
              <a:rPr lang="fr-FR" sz="2100" dirty="0" err="1"/>
              <a:t>différents</a:t>
            </a:r>
            <a:r>
              <a:rPr lang="fr-FR" sz="2100" dirty="0"/>
              <a:t> programmes d’AP </a:t>
            </a:r>
            <a:r>
              <a:rPr lang="fr-FR" sz="2100" dirty="0" err="1"/>
              <a:t>adaptées</a:t>
            </a:r>
            <a:r>
              <a:rPr lang="fr-FR" sz="2100" dirty="0"/>
              <a:t> comportent des exercices d’</a:t>
            </a:r>
            <a:r>
              <a:rPr lang="fr-FR" sz="2100" dirty="0" err="1"/>
              <a:t>équilibre</a:t>
            </a:r>
            <a:r>
              <a:rPr lang="fr-FR" sz="2100" dirty="0"/>
              <a:t>, de renforcement musculaire, d’assouplissement et d’endurance, avec des contenus et des objectifs </a:t>
            </a:r>
            <a:r>
              <a:rPr lang="fr-FR" sz="2100" dirty="0" err="1"/>
              <a:t>différents</a:t>
            </a:r>
            <a:r>
              <a:rPr lang="fr-FR" sz="2100" dirty="0"/>
              <a:t> selon le profil de la personne </a:t>
            </a:r>
            <a:r>
              <a:rPr lang="fr-FR" sz="2100" dirty="0" err="1"/>
              <a:t>âgée</a:t>
            </a:r>
            <a:r>
              <a:rPr lang="fr-FR" sz="2100" dirty="0"/>
              <a:t> </a:t>
            </a:r>
            <a:r>
              <a:rPr lang="fr-FR" sz="2100" dirty="0" err="1"/>
              <a:t>défini</a:t>
            </a:r>
            <a:r>
              <a:rPr lang="fr-FR" sz="2100" dirty="0"/>
              <a:t> par le bilan </a:t>
            </a:r>
            <a:r>
              <a:rPr lang="fr-FR" sz="2100" dirty="0" err="1"/>
              <a:t>préalable</a:t>
            </a:r>
            <a:endParaRPr lang="fr-FR" sz="2100" dirty="0"/>
          </a:p>
          <a:p>
            <a:pPr marL="0" indent="0">
              <a:buNone/>
            </a:pPr>
            <a:r>
              <a:rPr lang="fr-FR" sz="2100" dirty="0"/>
              <a:t>Pour les personnes </a:t>
            </a:r>
            <a:r>
              <a:rPr lang="fr-FR" sz="2100" dirty="0" err="1"/>
              <a:t>âgées</a:t>
            </a:r>
            <a:r>
              <a:rPr lang="fr-FR" sz="2100" dirty="0"/>
              <a:t> à risque </a:t>
            </a:r>
            <a:r>
              <a:rPr lang="fr-FR" sz="2100" dirty="0" err="1"/>
              <a:t>éleve</a:t>
            </a:r>
            <a:r>
              <a:rPr lang="fr-FR" sz="2100" dirty="0"/>
              <a:t>́ de chutes, les effets des programmes </a:t>
            </a:r>
            <a:r>
              <a:rPr lang="fr-FR" sz="2100" dirty="0" err="1"/>
              <a:t>Vivifrail</a:t>
            </a:r>
            <a:r>
              <a:rPr lang="fr-FR" sz="2100" dirty="0"/>
              <a:t> peuvent </a:t>
            </a:r>
            <a:r>
              <a:rPr lang="fr-FR" sz="2100" dirty="0" err="1"/>
              <a:t>être</a:t>
            </a:r>
            <a:r>
              <a:rPr lang="fr-FR" sz="2100" dirty="0"/>
              <a:t> </a:t>
            </a:r>
            <a:r>
              <a:rPr lang="fr-FR" sz="2100" dirty="0" err="1"/>
              <a:t>optimisés</a:t>
            </a:r>
            <a:r>
              <a:rPr lang="fr-FR" sz="2100" dirty="0"/>
              <a:t> en les associant à une intervention multifactorielle de </a:t>
            </a:r>
            <a:r>
              <a:rPr lang="fr-FR" sz="2100" dirty="0" err="1"/>
              <a:t>prévention</a:t>
            </a:r>
            <a:r>
              <a:rPr lang="fr-FR" sz="2100" dirty="0"/>
              <a:t> des chutes. </a:t>
            </a:r>
            <a:endParaRPr lang="fr-FR" sz="2100" dirty="0">
              <a:effectLst/>
            </a:endParaRPr>
          </a:p>
          <a:p>
            <a:pPr marL="0" indent="0">
              <a:buNone/>
            </a:pPr>
            <a:endParaRPr lang="fr-FR" dirty="0"/>
          </a:p>
        </p:txBody>
      </p:sp>
      <p:pic>
        <p:nvPicPr>
          <p:cNvPr id="4" name="Image 3">
            <a:extLst>
              <a:ext uri="{FF2B5EF4-FFF2-40B4-BE49-F238E27FC236}">
                <a16:creationId xmlns:a16="http://schemas.microsoft.com/office/drawing/2014/main" id="{883FDC0D-9D93-0F41-9DBF-E41BA62701F2}"/>
              </a:ext>
            </a:extLst>
          </p:cNvPr>
          <p:cNvPicPr>
            <a:picLocks noChangeAspect="1"/>
          </p:cNvPicPr>
          <p:nvPr/>
        </p:nvPicPr>
        <p:blipFill>
          <a:blip r:embed="rId3"/>
          <a:stretch>
            <a:fillRect/>
          </a:stretch>
        </p:blipFill>
        <p:spPr>
          <a:xfrm>
            <a:off x="5436096" y="236821"/>
            <a:ext cx="3212976" cy="1380390"/>
          </a:xfrm>
          <a:prstGeom prst="rect">
            <a:avLst/>
          </a:prstGeom>
        </p:spPr>
      </p:pic>
    </p:spTree>
    <p:extLst>
      <p:ext uri="{BB962C8B-B14F-4D97-AF65-F5344CB8AC3E}">
        <p14:creationId xmlns:p14="http://schemas.microsoft.com/office/powerpoint/2010/main" val="1104413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A81BDA-F9D3-7841-8C56-03BD95BC75B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BAA41A3-A242-614B-8E89-4DFBE01A5B77}"/>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1798FFBF-F088-4D4F-A86B-98025A388183}"/>
              </a:ext>
            </a:extLst>
          </p:cNvPr>
          <p:cNvPicPr>
            <a:picLocks noChangeAspect="1"/>
          </p:cNvPicPr>
          <p:nvPr/>
        </p:nvPicPr>
        <p:blipFill>
          <a:blip r:embed="rId2"/>
          <a:stretch>
            <a:fillRect/>
          </a:stretch>
        </p:blipFill>
        <p:spPr>
          <a:xfrm>
            <a:off x="0" y="213178"/>
            <a:ext cx="9144000" cy="6431643"/>
          </a:xfrm>
          <a:prstGeom prst="rect">
            <a:avLst/>
          </a:prstGeom>
        </p:spPr>
      </p:pic>
    </p:spTree>
    <p:extLst>
      <p:ext uri="{BB962C8B-B14F-4D97-AF65-F5344CB8AC3E}">
        <p14:creationId xmlns:p14="http://schemas.microsoft.com/office/powerpoint/2010/main" val="2994451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016C05-0A75-15F0-EFDF-63BD276A29A7}"/>
              </a:ext>
            </a:extLst>
          </p:cNvPr>
          <p:cNvSpPr>
            <a:spLocks noGrp="1"/>
          </p:cNvSpPr>
          <p:nvPr>
            <p:ph type="title"/>
          </p:nvPr>
        </p:nvSpPr>
        <p:spPr/>
        <p:txBody>
          <a:bodyPr/>
          <a:lstStyle/>
          <a:p>
            <a:r>
              <a:rPr lang="fr-FR" dirty="0"/>
              <a:t>Associations  </a:t>
            </a:r>
          </a:p>
        </p:txBody>
      </p:sp>
      <p:sp>
        <p:nvSpPr>
          <p:cNvPr id="3" name="Espace réservé du contenu 2">
            <a:extLst>
              <a:ext uri="{FF2B5EF4-FFF2-40B4-BE49-F238E27FC236}">
                <a16:creationId xmlns:a16="http://schemas.microsoft.com/office/drawing/2014/main" id="{11F6774A-4596-99EB-4CC7-CD7758198B15}"/>
              </a:ext>
            </a:extLst>
          </p:cNvPr>
          <p:cNvSpPr>
            <a:spLocks noGrp="1"/>
          </p:cNvSpPr>
          <p:nvPr>
            <p:ph idx="1"/>
          </p:nvPr>
        </p:nvSpPr>
        <p:spPr/>
        <p:txBody>
          <a:bodyPr/>
          <a:lstStyle/>
          <a:p>
            <a:r>
              <a:rPr lang="fr-FR" dirty="0"/>
              <a:t>SIEL BLEU https://</a:t>
            </a:r>
            <a:r>
              <a:rPr lang="fr-FR" dirty="0" err="1"/>
              <a:t>www.sielbleu.org</a:t>
            </a:r>
            <a:r>
              <a:rPr lang="fr-FR" dirty="0"/>
              <a:t>/</a:t>
            </a:r>
          </a:p>
          <a:p>
            <a:r>
              <a:rPr lang="fr-FR" dirty="0"/>
              <a:t>FFRS : fédération française de la retraite sportive https://</a:t>
            </a:r>
            <a:r>
              <a:rPr lang="fr-FR" dirty="0" err="1"/>
              <a:t>www.ffrs</a:t>
            </a:r>
            <a:r>
              <a:rPr lang="fr-FR" dirty="0"/>
              <a:t>-retraite-</a:t>
            </a:r>
            <a:r>
              <a:rPr lang="fr-FR" dirty="0" err="1"/>
              <a:t>sportive.org</a:t>
            </a:r>
            <a:r>
              <a:rPr lang="fr-FR" dirty="0"/>
              <a:t>/Presentation-de-la-Federation_a666.html</a:t>
            </a:r>
          </a:p>
          <a:p>
            <a:endParaRPr lang="fr-FR" dirty="0"/>
          </a:p>
        </p:txBody>
      </p:sp>
    </p:spTree>
    <p:extLst>
      <p:ext uri="{BB962C8B-B14F-4D97-AF65-F5344CB8AC3E}">
        <p14:creationId xmlns:p14="http://schemas.microsoft.com/office/powerpoint/2010/main" val="4284859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7" y="804672"/>
            <a:ext cx="7934706"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a:extLst>
              <a:ext uri="{FF2B5EF4-FFF2-40B4-BE49-F238E27FC236}">
                <a16:creationId xmlns:a16="http://schemas.microsoft.com/office/drawing/2014/main" id="{FF45F459-C7AD-9217-9A94-C3B8A9CF2E73}"/>
              </a:ext>
            </a:extLst>
          </p:cNvPr>
          <p:cNvPicPr>
            <a:picLocks noGrp="1" noChangeAspect="1"/>
          </p:cNvPicPr>
          <p:nvPr>
            <p:ph idx="1"/>
          </p:nvPr>
        </p:nvPicPr>
        <p:blipFill>
          <a:blip r:embed="rId2"/>
          <a:stretch>
            <a:fillRect/>
          </a:stretch>
        </p:blipFill>
        <p:spPr>
          <a:xfrm>
            <a:off x="1244506" y="1124712"/>
            <a:ext cx="6654986" cy="4608576"/>
          </a:xfrm>
          <a:prstGeom prst="rect">
            <a:avLst/>
          </a:prstGeom>
        </p:spPr>
      </p:pic>
    </p:spTree>
    <p:extLst>
      <p:ext uri="{BB962C8B-B14F-4D97-AF65-F5344CB8AC3E}">
        <p14:creationId xmlns:p14="http://schemas.microsoft.com/office/powerpoint/2010/main" val="877940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1B8ECA-8295-CC31-80FA-DB7D4342F58C}"/>
              </a:ext>
            </a:extLst>
          </p:cNvPr>
          <p:cNvSpPr>
            <a:spLocks noGrp="1"/>
          </p:cNvSpPr>
          <p:nvPr>
            <p:ph type="title"/>
          </p:nvPr>
        </p:nvSpPr>
        <p:spPr/>
        <p:txBody>
          <a:bodyPr/>
          <a:lstStyle/>
          <a:p>
            <a:r>
              <a:rPr lang="fr-FR" dirty="0"/>
              <a:t>Clinique </a:t>
            </a:r>
          </a:p>
        </p:txBody>
      </p:sp>
      <p:sp>
        <p:nvSpPr>
          <p:cNvPr id="3" name="Espace réservé du contenu 2">
            <a:extLst>
              <a:ext uri="{FF2B5EF4-FFF2-40B4-BE49-F238E27FC236}">
                <a16:creationId xmlns:a16="http://schemas.microsoft.com/office/drawing/2014/main" id="{CFFD9D18-6072-A8CA-9EB6-51E10277224F}"/>
              </a:ext>
            </a:extLst>
          </p:cNvPr>
          <p:cNvSpPr>
            <a:spLocks noGrp="1"/>
          </p:cNvSpPr>
          <p:nvPr>
            <p:ph idx="1"/>
          </p:nvPr>
        </p:nvSpPr>
        <p:spPr>
          <a:xfrm>
            <a:off x="539552" y="2638045"/>
            <a:ext cx="8352927" cy="3959307"/>
          </a:xfrm>
        </p:spPr>
        <p:txBody>
          <a:bodyPr>
            <a:normAutofit/>
          </a:bodyPr>
          <a:lstStyle/>
          <a:p>
            <a:pPr marL="0" indent="0" hangingPunct="0">
              <a:lnSpc>
                <a:spcPct val="90000"/>
              </a:lnSpc>
              <a:spcBef>
                <a:spcPts val="0"/>
              </a:spcBef>
              <a:spcAft>
                <a:spcPts val="600"/>
              </a:spcAft>
              <a:buNone/>
            </a:pPr>
            <a:r>
              <a:rPr lang="fr-FR" sz="1800" dirty="0"/>
              <a:t>La fragilité est </a:t>
            </a:r>
            <a:r>
              <a:rPr lang="fr-FR" sz="1800" b="1" dirty="0"/>
              <a:t>souvent asymptomatique </a:t>
            </a:r>
            <a:r>
              <a:rPr lang="fr-FR" sz="1800" dirty="0"/>
              <a:t>; elle peut s’exprimer de façon non spécifique par une asthénie, une perte de poids inexpliquée ou des infections fréquentes, et de façon plus spécifique par des chutes spontanées, des épisodes de confusion et une incapacité fluctuante (Clegg 2013). </a:t>
            </a:r>
          </a:p>
          <a:p>
            <a:pPr marL="0" indent="0" hangingPunct="0">
              <a:lnSpc>
                <a:spcPct val="90000"/>
              </a:lnSpc>
              <a:spcBef>
                <a:spcPts val="0"/>
              </a:spcBef>
              <a:spcAft>
                <a:spcPts val="600"/>
              </a:spcAft>
              <a:buNone/>
            </a:pPr>
            <a:endParaRPr lang="fr-FR" sz="1800" dirty="0"/>
          </a:p>
          <a:p>
            <a:pPr marL="0" indent="0" hangingPunct="0">
              <a:lnSpc>
                <a:spcPct val="90000"/>
              </a:lnSpc>
              <a:spcBef>
                <a:spcPts val="0"/>
              </a:spcBef>
              <a:spcAft>
                <a:spcPts val="600"/>
              </a:spcAft>
              <a:buNone/>
            </a:pPr>
            <a:endParaRPr lang="fr-FR" dirty="0"/>
          </a:p>
          <a:p>
            <a:pPr marL="0" indent="0" hangingPunct="0">
              <a:lnSpc>
                <a:spcPct val="90000"/>
              </a:lnSpc>
              <a:spcBef>
                <a:spcPts val="0"/>
              </a:spcBef>
              <a:spcAft>
                <a:spcPts val="600"/>
              </a:spcAft>
              <a:buNone/>
            </a:pPr>
            <a:r>
              <a:rPr lang="fr-FR" sz="1800" dirty="0"/>
              <a:t>La fragilité peut être associée à une ou plusieurs pathologies :  46 % des sujets fragiles présentent au moins deux comorbidités </a:t>
            </a:r>
          </a:p>
          <a:p>
            <a:pPr marL="0" indent="0" hangingPunct="0">
              <a:lnSpc>
                <a:spcPct val="90000"/>
              </a:lnSpc>
              <a:spcBef>
                <a:spcPts val="0"/>
              </a:spcBef>
              <a:spcAft>
                <a:spcPts val="600"/>
              </a:spcAft>
              <a:buNone/>
            </a:pPr>
            <a:r>
              <a:rPr lang="fr-FR" sz="1800" dirty="0"/>
              <a:t>Mais 27 % des patients fragiles n’ont ni comorbidité ni incapacité (Fried 2004). </a:t>
            </a:r>
            <a:endParaRPr lang="fr-FR" sz="1800" b="1" dirty="0">
              <a:latin typeface="Calibri" panose="020F0502020204030204" pitchFamily="34" charset="0"/>
              <a:cs typeface="Calibri" panose="020F0502020204030204" pitchFamily="34" charset="0"/>
            </a:endParaRPr>
          </a:p>
          <a:p>
            <a:pPr marL="0" indent="0" hangingPunct="0">
              <a:lnSpc>
                <a:spcPct val="90000"/>
              </a:lnSpc>
              <a:spcBef>
                <a:spcPts val="0"/>
              </a:spcBef>
              <a:spcAft>
                <a:spcPts val="600"/>
              </a:spcAft>
              <a:buNone/>
            </a:pPr>
            <a:endParaRPr lang="fr-FR" sz="1800" b="1" dirty="0">
              <a:latin typeface="Calibri" panose="020F0502020204030204" pitchFamily="34" charset="0"/>
              <a:cs typeface="Calibri" panose="020F0502020204030204" pitchFamily="34" charset="0"/>
            </a:endParaRPr>
          </a:p>
          <a:p>
            <a:endParaRPr lang="fr-FR" dirty="0"/>
          </a:p>
        </p:txBody>
      </p:sp>
    </p:spTree>
    <p:extLst>
      <p:ext uri="{BB962C8B-B14F-4D97-AF65-F5344CB8AC3E}">
        <p14:creationId xmlns:p14="http://schemas.microsoft.com/office/powerpoint/2010/main" val="2115734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ycle fragilité.jpg"/>
          <p:cNvPicPr>
            <a:picLocks noGrp="1" noChangeAspect="1"/>
          </p:cNvPicPr>
          <p:nvPr>
            <p:ph idx="1"/>
          </p:nvPr>
        </p:nvPicPr>
        <p:blipFill>
          <a:blip r:embed="rId2" cstate="print"/>
          <a:stretch>
            <a:fillRect/>
          </a:stretch>
        </p:blipFill>
        <p:spPr>
          <a:xfrm>
            <a:off x="0" y="0"/>
            <a:ext cx="9108504" cy="6858000"/>
          </a:xfrm>
        </p:spPr>
      </p:pic>
    </p:spTree>
    <p:extLst>
      <p:ext uri="{BB962C8B-B14F-4D97-AF65-F5344CB8AC3E}">
        <p14:creationId xmlns:p14="http://schemas.microsoft.com/office/powerpoint/2010/main" val="881127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BEE4768-B127-D84A-B0E8-08681E2370BD}"/>
              </a:ext>
            </a:extLst>
          </p:cNvPr>
          <p:cNvSpPr>
            <a:spLocks noGrp="1"/>
          </p:cNvSpPr>
          <p:nvPr>
            <p:ph type="title"/>
          </p:nvPr>
        </p:nvSpPr>
        <p:spPr>
          <a:xfrm>
            <a:off x="482601" y="560466"/>
            <a:ext cx="2522980" cy="1417381"/>
          </a:xfrm>
          <a:noFill/>
          <a:ln>
            <a:solidFill>
              <a:schemeClr val="bg1"/>
            </a:solidFill>
          </a:ln>
        </p:spPr>
        <p:txBody>
          <a:bodyPr wrap="square">
            <a:normAutofit fontScale="90000"/>
          </a:bodyPr>
          <a:lstStyle/>
          <a:p>
            <a:r>
              <a:rPr lang="fr-FR" sz="2200" dirty="0">
                <a:solidFill>
                  <a:schemeClr val="bg1"/>
                </a:solidFill>
              </a:rPr>
              <a:t>Les effets de l’âge sur la condition physique </a:t>
            </a:r>
          </a:p>
        </p:txBody>
      </p:sp>
      <p:sp>
        <p:nvSpPr>
          <p:cNvPr id="3" name="Espace réservé du contenu 2">
            <a:extLst>
              <a:ext uri="{FF2B5EF4-FFF2-40B4-BE49-F238E27FC236}">
                <a16:creationId xmlns:a16="http://schemas.microsoft.com/office/drawing/2014/main" id="{397481CB-BBC0-424C-B147-4E7E5CDB71AA}"/>
              </a:ext>
            </a:extLst>
          </p:cNvPr>
          <p:cNvSpPr>
            <a:spLocks noGrp="1"/>
          </p:cNvSpPr>
          <p:nvPr>
            <p:ph idx="1"/>
          </p:nvPr>
        </p:nvSpPr>
        <p:spPr>
          <a:xfrm>
            <a:off x="76983" y="2141387"/>
            <a:ext cx="3198873" cy="4599981"/>
          </a:xfrm>
        </p:spPr>
        <p:txBody>
          <a:bodyPr>
            <a:normAutofit/>
          </a:bodyPr>
          <a:lstStyle/>
          <a:p>
            <a:pPr>
              <a:lnSpc>
                <a:spcPct val="90000"/>
              </a:lnSpc>
            </a:pPr>
            <a:r>
              <a:rPr lang="fr-FR" dirty="0">
                <a:solidFill>
                  <a:schemeClr val="bg1"/>
                </a:solidFill>
                <a:latin typeface="Calibri" panose="020F0502020204030204" pitchFamily="34" charset="0"/>
                <a:cs typeface="Calibri" panose="020F0502020204030204" pitchFamily="34" charset="0"/>
              </a:rPr>
              <a:t>La capacité cardio-respiratoire (VO2 max) diminue de 5 à 10 % par </a:t>
            </a:r>
            <a:r>
              <a:rPr lang="fr-FR" dirty="0" err="1">
                <a:solidFill>
                  <a:schemeClr val="bg1"/>
                </a:solidFill>
                <a:latin typeface="Calibri" panose="020F0502020204030204" pitchFamily="34" charset="0"/>
                <a:cs typeface="Calibri" panose="020F0502020204030204" pitchFamily="34" charset="0"/>
              </a:rPr>
              <a:t>décennie</a:t>
            </a:r>
            <a:r>
              <a:rPr lang="fr-FR" dirty="0">
                <a:solidFill>
                  <a:schemeClr val="bg1"/>
                </a:solidFill>
                <a:latin typeface="Calibri" panose="020F0502020204030204" pitchFamily="34" charset="0"/>
                <a:cs typeface="Calibri" panose="020F0502020204030204" pitchFamily="34" charset="0"/>
              </a:rPr>
              <a:t> à partir de 30 ans.</a:t>
            </a:r>
            <a:br>
              <a:rPr lang="fr-FR" dirty="0">
                <a:solidFill>
                  <a:schemeClr val="bg1"/>
                </a:solidFill>
                <a:latin typeface="Calibri" panose="020F0502020204030204" pitchFamily="34" charset="0"/>
                <a:cs typeface="Calibri" panose="020F0502020204030204" pitchFamily="34" charset="0"/>
              </a:rPr>
            </a:br>
            <a:endParaRPr lang="fr-FR" dirty="0">
              <a:solidFill>
                <a:schemeClr val="bg1"/>
              </a:solidFill>
              <a:latin typeface="Calibri" panose="020F0502020204030204" pitchFamily="34" charset="0"/>
              <a:cs typeface="Calibri" panose="020F0502020204030204" pitchFamily="34" charset="0"/>
            </a:endParaRPr>
          </a:p>
          <a:p>
            <a:pPr>
              <a:lnSpc>
                <a:spcPct val="90000"/>
              </a:lnSpc>
            </a:pPr>
            <a:r>
              <a:rPr lang="fr-FR" dirty="0">
                <a:solidFill>
                  <a:schemeClr val="bg1"/>
                </a:solidFill>
                <a:latin typeface="Calibri" panose="020F0502020204030204" pitchFamily="34" charset="0"/>
                <a:cs typeface="Calibri" panose="020F0502020204030204" pitchFamily="34" charset="0"/>
              </a:rPr>
              <a:t>La masse, la force et la puissance musculaire diminuent avec l’</a:t>
            </a:r>
            <a:r>
              <a:rPr lang="fr-FR" dirty="0" err="1">
                <a:solidFill>
                  <a:schemeClr val="bg1"/>
                </a:solidFill>
                <a:latin typeface="Calibri" panose="020F0502020204030204" pitchFamily="34" charset="0"/>
                <a:cs typeface="Calibri" panose="020F0502020204030204" pitchFamily="34" charset="0"/>
              </a:rPr>
              <a:t>âge</a:t>
            </a:r>
            <a:r>
              <a:rPr lang="fr-FR" dirty="0">
                <a:solidFill>
                  <a:schemeClr val="bg1"/>
                </a:solidFill>
                <a:latin typeface="Calibri" panose="020F0502020204030204" pitchFamily="34" charset="0"/>
                <a:cs typeface="Calibri" panose="020F0502020204030204" pitchFamily="34" charset="0"/>
              </a:rPr>
              <a:t>, et à 80 ans les personnes </a:t>
            </a:r>
            <a:r>
              <a:rPr lang="fr-FR" dirty="0" err="1">
                <a:solidFill>
                  <a:schemeClr val="bg1"/>
                </a:solidFill>
                <a:latin typeface="Calibri" panose="020F0502020204030204" pitchFamily="34" charset="0"/>
                <a:cs typeface="Calibri" panose="020F0502020204030204" pitchFamily="34" charset="0"/>
              </a:rPr>
              <a:t>âgées</a:t>
            </a:r>
            <a:r>
              <a:rPr lang="fr-FR" dirty="0">
                <a:solidFill>
                  <a:schemeClr val="bg1"/>
                </a:solidFill>
                <a:latin typeface="Calibri" panose="020F0502020204030204" pitchFamily="34" charset="0"/>
                <a:cs typeface="Calibri" panose="020F0502020204030204" pitchFamily="34" charset="0"/>
              </a:rPr>
              <a:t> ont perdu la moitié de leur masse musculaire initiale  </a:t>
            </a:r>
          </a:p>
          <a:p>
            <a:pPr>
              <a:lnSpc>
                <a:spcPct val="90000"/>
              </a:lnSpc>
            </a:pPr>
            <a:endParaRPr lang="fr-FR" sz="1400" dirty="0">
              <a:solidFill>
                <a:schemeClr val="bg1"/>
              </a:solidFill>
            </a:endParaRPr>
          </a:p>
        </p:txBody>
      </p:sp>
      <p:pic>
        <p:nvPicPr>
          <p:cNvPr id="4" name="Image 3">
            <a:extLst>
              <a:ext uri="{FF2B5EF4-FFF2-40B4-BE49-F238E27FC236}">
                <a16:creationId xmlns:a16="http://schemas.microsoft.com/office/drawing/2014/main" id="{D38BCAB3-8738-E74D-805D-1BBA87A00682}"/>
              </a:ext>
            </a:extLst>
          </p:cNvPr>
          <p:cNvPicPr>
            <a:picLocks noChangeAspect="1"/>
          </p:cNvPicPr>
          <p:nvPr/>
        </p:nvPicPr>
        <p:blipFill>
          <a:blip r:embed="rId2"/>
          <a:stretch>
            <a:fillRect/>
          </a:stretch>
        </p:blipFill>
        <p:spPr>
          <a:xfrm>
            <a:off x="3490722" y="2118957"/>
            <a:ext cx="5576295" cy="2871790"/>
          </a:xfrm>
          <a:prstGeom prst="rect">
            <a:avLst/>
          </a:prstGeom>
        </p:spPr>
      </p:pic>
      <p:sp>
        <p:nvSpPr>
          <p:cNvPr id="5" name="Ellipse 4">
            <a:extLst>
              <a:ext uri="{FF2B5EF4-FFF2-40B4-BE49-F238E27FC236}">
                <a16:creationId xmlns:a16="http://schemas.microsoft.com/office/drawing/2014/main" id="{03320E45-4729-4705-8BDC-47C70D0E6613}"/>
              </a:ext>
            </a:extLst>
          </p:cNvPr>
          <p:cNvSpPr/>
          <p:nvPr/>
        </p:nvSpPr>
        <p:spPr>
          <a:xfrm>
            <a:off x="6876256" y="3356992"/>
            <a:ext cx="1152128" cy="1440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B4B06676-99CF-8C36-BA37-AA278089E9EA}"/>
              </a:ext>
            </a:extLst>
          </p:cNvPr>
          <p:cNvSpPr/>
          <p:nvPr/>
        </p:nvSpPr>
        <p:spPr>
          <a:xfrm>
            <a:off x="6956648" y="2708920"/>
            <a:ext cx="1152128" cy="1440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678B5501-DFC0-56ED-EBA0-E65A1E0E50F3}"/>
              </a:ext>
            </a:extLst>
          </p:cNvPr>
          <p:cNvSpPr/>
          <p:nvPr/>
        </p:nvSpPr>
        <p:spPr>
          <a:xfrm>
            <a:off x="6841105" y="3109156"/>
            <a:ext cx="1152128" cy="1440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D4DBEE24-C5AC-B4AF-B8EE-D322607DA3DA}"/>
              </a:ext>
            </a:extLst>
          </p:cNvPr>
          <p:cNvSpPr/>
          <p:nvPr/>
        </p:nvSpPr>
        <p:spPr>
          <a:xfrm>
            <a:off x="6804248" y="3573016"/>
            <a:ext cx="1152128" cy="1440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F992B442-03EC-266D-A115-637276D09498}"/>
              </a:ext>
            </a:extLst>
          </p:cNvPr>
          <p:cNvSpPr/>
          <p:nvPr/>
        </p:nvSpPr>
        <p:spPr>
          <a:xfrm>
            <a:off x="6804248" y="3717032"/>
            <a:ext cx="1152128" cy="1440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4D50C6A2-1B3A-430E-A9C1-30A46A8B8DA4}"/>
              </a:ext>
            </a:extLst>
          </p:cNvPr>
          <p:cNvSpPr/>
          <p:nvPr/>
        </p:nvSpPr>
        <p:spPr>
          <a:xfrm>
            <a:off x="6804248" y="4149080"/>
            <a:ext cx="1152128" cy="1440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51656899-B600-22FC-7FC5-FE334E4F1C96}"/>
              </a:ext>
            </a:extLst>
          </p:cNvPr>
          <p:cNvSpPr/>
          <p:nvPr/>
        </p:nvSpPr>
        <p:spPr>
          <a:xfrm>
            <a:off x="6804248" y="4365104"/>
            <a:ext cx="1152128" cy="1440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D8FBB8C8-1513-3FD8-E93B-91E2E4DDFBE9}"/>
              </a:ext>
            </a:extLst>
          </p:cNvPr>
          <p:cNvSpPr/>
          <p:nvPr/>
        </p:nvSpPr>
        <p:spPr>
          <a:xfrm>
            <a:off x="6804248" y="4581128"/>
            <a:ext cx="1152128" cy="1440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CF26A943-7E01-335D-A24C-609ECF054B14}"/>
              </a:ext>
            </a:extLst>
          </p:cNvPr>
          <p:cNvSpPr/>
          <p:nvPr/>
        </p:nvSpPr>
        <p:spPr>
          <a:xfrm>
            <a:off x="6804248" y="4797152"/>
            <a:ext cx="1152128" cy="1440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06697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29A357A-8082-1411-CC00-1DAE23AB4173}"/>
              </a:ext>
            </a:extLst>
          </p:cNvPr>
          <p:cNvSpPr>
            <a:spLocks noGrp="1"/>
          </p:cNvSpPr>
          <p:nvPr>
            <p:ph type="title"/>
          </p:nvPr>
        </p:nvSpPr>
        <p:spPr>
          <a:xfrm>
            <a:off x="1673352" y="467418"/>
            <a:ext cx="5797296" cy="1188720"/>
          </a:xfrm>
          <a:prstGeom prst="ellipse">
            <a:avLst/>
          </a:prstGeom>
          <a:solidFill>
            <a:srgbClr val="FFFFFF"/>
          </a:solidFill>
        </p:spPr>
        <p:txBody>
          <a:bodyPr>
            <a:normAutofit/>
          </a:bodyPr>
          <a:lstStyle/>
          <a:p>
            <a:r>
              <a:rPr lang="fr-FR"/>
              <a:t>Sarcopénie</a:t>
            </a:r>
          </a:p>
        </p:txBody>
      </p:sp>
      <p:sp>
        <p:nvSpPr>
          <p:cNvPr id="13" name="Espace réservé du contenu 2">
            <a:extLst>
              <a:ext uri="{FF2B5EF4-FFF2-40B4-BE49-F238E27FC236}">
                <a16:creationId xmlns:a16="http://schemas.microsoft.com/office/drawing/2014/main" id="{E2298C54-865D-2BCE-12B4-D5E47AE9087A}"/>
              </a:ext>
            </a:extLst>
          </p:cNvPr>
          <p:cNvSpPr>
            <a:spLocks noGrp="1"/>
          </p:cNvSpPr>
          <p:nvPr>
            <p:ph idx="1"/>
          </p:nvPr>
        </p:nvSpPr>
        <p:spPr>
          <a:xfrm>
            <a:off x="937260" y="1843590"/>
            <a:ext cx="7269480" cy="3766254"/>
          </a:xfrm>
        </p:spPr>
        <p:txBody>
          <a:bodyPr>
            <a:normAutofit/>
          </a:bodyPr>
          <a:lstStyle/>
          <a:p>
            <a:pPr marL="0" indent="0">
              <a:lnSpc>
                <a:spcPct val="90000"/>
              </a:lnSpc>
              <a:buNone/>
            </a:pPr>
            <a:r>
              <a:rPr lang="fr-FR" sz="1200" b="1" i="0" dirty="0">
                <a:solidFill>
                  <a:srgbClr val="404040"/>
                </a:solidFill>
                <a:effectLst/>
              </a:rPr>
              <a:t>La sarcopénie se définit comme une baisse progressive et généralisée de la masse musculaire de la force et de la performance physique </a:t>
            </a:r>
          </a:p>
          <a:p>
            <a:pPr marL="0" indent="0">
              <a:lnSpc>
                <a:spcPct val="90000"/>
              </a:lnSpc>
              <a:buNone/>
            </a:pPr>
            <a:r>
              <a:rPr lang="fr-FR" sz="1200" b="0" i="0" dirty="0">
                <a:solidFill>
                  <a:srgbClr val="404040"/>
                </a:solidFill>
                <a:effectLst/>
              </a:rPr>
              <a:t>la sarcopénie est une maladie musculaire (insuffisance musculaire) dont l'origine se situe dans des modifications musculaires défavorables qui s'accumulent tout au long de la vie ; la sarcopénie est fréquente chez les adultes plus âgés, mais peut également survenir plus tôt dans la vie. </a:t>
            </a:r>
            <a:endParaRPr lang="fr-FR" sz="1200" b="1" dirty="0">
              <a:solidFill>
                <a:srgbClr val="404040"/>
              </a:solidFill>
            </a:endParaRPr>
          </a:p>
          <a:p>
            <a:pPr marL="0" indent="0">
              <a:lnSpc>
                <a:spcPct val="90000"/>
              </a:lnSpc>
              <a:buNone/>
            </a:pPr>
            <a:endParaRPr lang="fr-FR" sz="1200" b="1" i="0" dirty="0">
              <a:solidFill>
                <a:srgbClr val="404040"/>
              </a:solidFill>
              <a:effectLst/>
            </a:endParaRPr>
          </a:p>
          <a:p>
            <a:pPr marL="0" indent="0">
              <a:lnSpc>
                <a:spcPct val="90000"/>
              </a:lnSpc>
              <a:buNone/>
            </a:pPr>
            <a:r>
              <a:rPr lang="fr-FR" sz="1200" b="1" i="0" dirty="0">
                <a:solidFill>
                  <a:srgbClr val="404040"/>
                </a:solidFill>
                <a:effectLst/>
              </a:rPr>
              <a:t>l’âge entraîne une diminution du nombre et de la taille des fibres musculaires = «remodelage de l’unité motrice en relation avec l’âge». </a:t>
            </a:r>
            <a:r>
              <a:rPr lang="fr-FR" sz="1200" b="0" i="0" dirty="0">
                <a:solidFill>
                  <a:srgbClr val="404040"/>
                </a:solidFill>
                <a:effectLst/>
              </a:rPr>
              <a:t>Ce processus conduit principalement à une diminution des unités motrices rapides de type II entraînant la perte des fibres musculaires ou leurs </a:t>
            </a:r>
            <a:r>
              <a:rPr lang="fr-FR" sz="1200" b="0" i="0" dirty="0" err="1">
                <a:solidFill>
                  <a:srgbClr val="404040"/>
                </a:solidFill>
                <a:effectLst/>
              </a:rPr>
              <a:t>réinervations</a:t>
            </a:r>
            <a:r>
              <a:rPr lang="fr-FR" sz="1200" b="0" i="0" dirty="0">
                <a:solidFill>
                  <a:srgbClr val="404040"/>
                </a:solidFill>
                <a:effectLst/>
              </a:rPr>
              <a:t> par des unités motrices lentes de type I. </a:t>
            </a:r>
            <a:br>
              <a:rPr lang="fr-FR" sz="1200" b="0" i="0" dirty="0">
                <a:solidFill>
                  <a:srgbClr val="404040"/>
                </a:solidFill>
                <a:effectLst/>
              </a:rPr>
            </a:br>
            <a:r>
              <a:rPr lang="fr-FR" sz="1200" b="0" i="0" dirty="0">
                <a:solidFill>
                  <a:srgbClr val="404040"/>
                </a:solidFill>
                <a:effectLst/>
              </a:rPr>
              <a:t>L&gt;&gt;&gt; Les muscles deviennent plus petits et plus «lents».</a:t>
            </a:r>
            <a:r>
              <a:rPr lang="fr-FR" sz="1200" dirty="0">
                <a:solidFill>
                  <a:srgbClr val="404040"/>
                </a:solidFill>
              </a:rPr>
              <a:t> </a:t>
            </a:r>
            <a:endParaRPr lang="fr-FR" sz="1200" b="0" i="0" dirty="0">
              <a:solidFill>
                <a:srgbClr val="404040"/>
              </a:solidFill>
              <a:effectLst/>
            </a:endParaRPr>
          </a:p>
          <a:p>
            <a:pPr marL="0" indent="0">
              <a:lnSpc>
                <a:spcPct val="90000"/>
              </a:lnSpc>
              <a:buNone/>
            </a:pPr>
            <a:r>
              <a:rPr lang="fr-FR" sz="1200" b="0" i="0" dirty="0">
                <a:solidFill>
                  <a:srgbClr val="404040"/>
                </a:solidFill>
                <a:effectLst/>
              </a:rPr>
              <a:t>Mis à part l’âge, la diminution de la masse maigre a été mise en relation avec :</a:t>
            </a:r>
          </a:p>
          <a:p>
            <a:pPr marL="0" indent="0">
              <a:lnSpc>
                <a:spcPct val="90000"/>
              </a:lnSpc>
              <a:buNone/>
            </a:pPr>
            <a:r>
              <a:rPr lang="fr-FR" sz="1200" b="0" i="0" dirty="0">
                <a:solidFill>
                  <a:srgbClr val="404040"/>
                </a:solidFill>
                <a:effectLst/>
              </a:rPr>
              <a:t> 1) </a:t>
            </a:r>
            <a:r>
              <a:rPr lang="fr-FR" sz="1200" b="1" i="0" dirty="0">
                <a:solidFill>
                  <a:srgbClr val="404040"/>
                </a:solidFill>
                <a:effectLst/>
              </a:rPr>
              <a:t>des modifications hormonales </a:t>
            </a:r>
            <a:r>
              <a:rPr lang="fr-FR" sz="1200" b="0" i="0" dirty="0">
                <a:solidFill>
                  <a:srgbClr val="404040"/>
                </a:solidFill>
                <a:effectLst/>
              </a:rPr>
              <a:t>: testostérone, hormone de croissance et facteurs de croissance de type insulinique (IGF-1), </a:t>
            </a:r>
            <a:r>
              <a:rPr lang="fr-FR" sz="1200" b="0" i="0" dirty="0" err="1">
                <a:solidFill>
                  <a:srgbClr val="404040"/>
                </a:solidFill>
                <a:effectLst/>
              </a:rPr>
              <a:t>déhydroépiandrostérone</a:t>
            </a:r>
            <a:r>
              <a:rPr lang="fr-FR" sz="1200" b="0" i="0" dirty="0">
                <a:solidFill>
                  <a:srgbClr val="404040"/>
                </a:solidFill>
                <a:effectLst/>
              </a:rPr>
              <a:t> (DHEA), 1,25 di-hydroxy-vitamine D et hormone parathyroïdienne ;</a:t>
            </a:r>
          </a:p>
          <a:p>
            <a:pPr marL="0" indent="0">
              <a:lnSpc>
                <a:spcPct val="90000"/>
              </a:lnSpc>
              <a:buNone/>
            </a:pPr>
            <a:r>
              <a:rPr lang="fr-FR" sz="1200" b="0" i="0" dirty="0">
                <a:solidFill>
                  <a:srgbClr val="404040"/>
                </a:solidFill>
                <a:effectLst/>
              </a:rPr>
              <a:t> 2) </a:t>
            </a:r>
            <a:r>
              <a:rPr lang="fr-FR" sz="1200" b="1" i="0" dirty="0">
                <a:solidFill>
                  <a:srgbClr val="404040"/>
                </a:solidFill>
                <a:effectLst/>
              </a:rPr>
              <a:t>une malnutrition </a:t>
            </a:r>
            <a:r>
              <a:rPr lang="fr-FR" sz="1200" b="1" i="0" dirty="0" err="1">
                <a:solidFill>
                  <a:srgbClr val="404040"/>
                </a:solidFill>
                <a:effectLst/>
              </a:rPr>
              <a:t>protéino</a:t>
            </a:r>
            <a:r>
              <a:rPr lang="fr-FR" sz="1200" b="1" i="0" dirty="0">
                <a:solidFill>
                  <a:srgbClr val="404040"/>
                </a:solidFill>
                <a:effectLst/>
              </a:rPr>
              <a:t>-énergétique </a:t>
            </a:r>
          </a:p>
          <a:p>
            <a:pPr marL="0" indent="0">
              <a:lnSpc>
                <a:spcPct val="90000"/>
              </a:lnSpc>
              <a:buNone/>
            </a:pPr>
            <a:r>
              <a:rPr lang="fr-FR" sz="1200" b="0" i="0" dirty="0">
                <a:solidFill>
                  <a:srgbClr val="404040"/>
                </a:solidFill>
                <a:effectLst/>
              </a:rPr>
              <a:t> 3) </a:t>
            </a:r>
            <a:r>
              <a:rPr lang="fr-FR" sz="1200" b="1" i="0" dirty="0">
                <a:solidFill>
                  <a:srgbClr val="404040"/>
                </a:solidFill>
                <a:effectLst/>
              </a:rPr>
              <a:t>une inflammation chronique </a:t>
            </a:r>
            <a:r>
              <a:rPr lang="fr-FR" sz="1200" b="0" i="0" dirty="0">
                <a:solidFill>
                  <a:srgbClr val="404040"/>
                </a:solidFill>
                <a:effectLst/>
              </a:rPr>
              <a:t>(activation de cytokines : interleukine 1, interleukine 6 et TNF </a:t>
            </a:r>
            <a:r>
              <a:rPr lang="fr-FR" sz="1200" dirty="0">
                <a:solidFill>
                  <a:srgbClr val="404040"/>
                </a:solidFill>
              </a:rPr>
              <a:t>)</a:t>
            </a:r>
            <a:endParaRPr lang="fr-FR" sz="1200" b="0" i="0" dirty="0">
              <a:solidFill>
                <a:srgbClr val="404040"/>
              </a:solidFill>
              <a:effectLst/>
            </a:endParaRPr>
          </a:p>
        </p:txBody>
      </p:sp>
    </p:spTree>
    <p:extLst>
      <p:ext uri="{BB962C8B-B14F-4D97-AF65-F5344CB8AC3E}">
        <p14:creationId xmlns:p14="http://schemas.microsoft.com/office/powerpoint/2010/main" val="412025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CFEF9F-6DC2-5A7A-E89B-1ABFE78B1F0B}"/>
              </a:ext>
            </a:extLst>
          </p:cNvPr>
          <p:cNvSpPr>
            <a:spLocks noGrp="1"/>
          </p:cNvSpPr>
          <p:nvPr>
            <p:ph type="title"/>
          </p:nvPr>
        </p:nvSpPr>
        <p:spPr/>
        <p:txBody>
          <a:bodyPr/>
          <a:lstStyle/>
          <a:p>
            <a:r>
              <a:rPr lang="fr-FR" dirty="0"/>
              <a:t>3 stades </a:t>
            </a:r>
          </a:p>
        </p:txBody>
      </p:sp>
      <p:sp>
        <p:nvSpPr>
          <p:cNvPr id="3" name="Espace réservé du contenu 2">
            <a:extLst>
              <a:ext uri="{FF2B5EF4-FFF2-40B4-BE49-F238E27FC236}">
                <a16:creationId xmlns:a16="http://schemas.microsoft.com/office/drawing/2014/main" id="{878E70AF-55D5-C846-A01B-45F5859574D1}"/>
              </a:ext>
            </a:extLst>
          </p:cNvPr>
          <p:cNvSpPr>
            <a:spLocks noGrp="1"/>
          </p:cNvSpPr>
          <p:nvPr>
            <p:ph idx="1"/>
          </p:nvPr>
        </p:nvSpPr>
        <p:spPr>
          <a:xfrm>
            <a:off x="467544" y="2638045"/>
            <a:ext cx="7992887" cy="3815291"/>
          </a:xfrm>
        </p:spPr>
        <p:txBody>
          <a:bodyPr>
            <a:normAutofit lnSpcReduction="10000"/>
          </a:bodyPr>
          <a:lstStyle/>
          <a:p>
            <a:pPr marL="0" indent="0">
              <a:buNone/>
            </a:pPr>
            <a:r>
              <a:rPr lang="fr-FR" sz="1800" b="0" i="0" dirty="0">
                <a:solidFill>
                  <a:schemeClr val="tx1"/>
                </a:solidFill>
                <a:effectLst/>
                <a:latin typeface="montserratlight"/>
              </a:rPr>
              <a:t>un groupe de travail européen  sur la sarcopénie chez la personne âgée (EWGSOP)  a défini 3 stades dans l’évolution de la sarcopénie   </a:t>
            </a:r>
          </a:p>
          <a:p>
            <a:pPr marL="0" indent="0">
              <a:buNone/>
            </a:pPr>
            <a:r>
              <a:rPr lang="fr-FR" sz="1800" b="0" i="0" dirty="0">
                <a:solidFill>
                  <a:schemeClr val="tx1"/>
                </a:solidFill>
                <a:effectLst/>
                <a:latin typeface="montserratlight"/>
              </a:rPr>
              <a:t>Le stade est déterminé en fonction de </a:t>
            </a:r>
            <a:r>
              <a:rPr lang="fr-FR" sz="1800" b="1" i="0" dirty="0">
                <a:solidFill>
                  <a:schemeClr val="tx1"/>
                </a:solidFill>
                <a:effectLst/>
                <a:latin typeface="montserratlight"/>
              </a:rPr>
              <a:t>3 critères d’évaluation</a:t>
            </a:r>
            <a:r>
              <a:rPr lang="fr-FR" sz="1800" b="0" i="0" dirty="0">
                <a:solidFill>
                  <a:schemeClr val="tx1"/>
                </a:solidFill>
                <a:effectLst/>
                <a:latin typeface="montserratlight"/>
              </a:rPr>
              <a:t> : la masse, la force et la performance physique.</a:t>
            </a:r>
            <a:br>
              <a:rPr lang="fr-FR" sz="1800" dirty="0">
                <a:solidFill>
                  <a:schemeClr val="tx1"/>
                </a:solidFill>
              </a:rPr>
            </a:br>
            <a:br>
              <a:rPr lang="fr-FR" sz="1800" dirty="0">
                <a:solidFill>
                  <a:schemeClr val="tx1"/>
                </a:solidFill>
              </a:rPr>
            </a:br>
            <a:r>
              <a:rPr lang="fr-FR" sz="1800" b="1" i="0" dirty="0">
                <a:solidFill>
                  <a:schemeClr val="tx1"/>
                </a:solidFill>
                <a:effectLst/>
                <a:latin typeface="montserratlight"/>
              </a:rPr>
              <a:t>Au 1er stade</a:t>
            </a:r>
            <a:r>
              <a:rPr lang="fr-FR" sz="1800" b="0" i="0" dirty="0">
                <a:solidFill>
                  <a:schemeClr val="tx1"/>
                </a:solidFill>
                <a:effectLst/>
                <a:latin typeface="montserratlight"/>
              </a:rPr>
              <a:t>, ou </a:t>
            </a:r>
            <a:r>
              <a:rPr lang="fr-FR" sz="1800" b="0" i="0" dirty="0" err="1">
                <a:solidFill>
                  <a:schemeClr val="tx1"/>
                </a:solidFill>
                <a:effectLst/>
                <a:latin typeface="montserratlight"/>
              </a:rPr>
              <a:t>présarcopénie</a:t>
            </a:r>
            <a:r>
              <a:rPr lang="fr-FR" sz="1800" b="0" i="0" dirty="0">
                <a:solidFill>
                  <a:schemeClr val="tx1"/>
                </a:solidFill>
                <a:effectLst/>
                <a:latin typeface="montserratlight"/>
              </a:rPr>
              <a:t>, seule la masse musculaire est diminuée.</a:t>
            </a:r>
            <a:br>
              <a:rPr lang="fr-FR" sz="1800" dirty="0">
                <a:solidFill>
                  <a:schemeClr val="tx1"/>
                </a:solidFill>
              </a:rPr>
            </a:br>
            <a:r>
              <a:rPr lang="fr-FR" sz="1800" b="1" i="0" dirty="0">
                <a:solidFill>
                  <a:schemeClr val="tx1"/>
                </a:solidFill>
                <a:effectLst/>
                <a:latin typeface="montserratlight"/>
              </a:rPr>
              <a:t>Au 2ème stade</a:t>
            </a:r>
            <a:r>
              <a:rPr lang="fr-FR" sz="1800" b="0" i="0" dirty="0">
                <a:solidFill>
                  <a:schemeClr val="tx1"/>
                </a:solidFill>
                <a:effectLst/>
                <a:latin typeface="montserratlight"/>
              </a:rPr>
              <a:t>, la masse, la force ou la performance physique sont diminuées. Le risque de conséquences graves à long terme est alors élevé : handicap physique, réduction de la qualité de vie, mortalité accrue.</a:t>
            </a:r>
            <a:br>
              <a:rPr lang="fr-FR" sz="1800" dirty="0">
                <a:solidFill>
                  <a:schemeClr val="tx1"/>
                </a:solidFill>
              </a:rPr>
            </a:br>
            <a:r>
              <a:rPr lang="fr-FR" sz="1800" b="1" i="0" dirty="0">
                <a:solidFill>
                  <a:schemeClr val="tx1"/>
                </a:solidFill>
                <a:effectLst/>
                <a:latin typeface="montserratlight"/>
              </a:rPr>
              <a:t>Au 3ème stade</a:t>
            </a:r>
            <a:r>
              <a:rPr lang="fr-FR" sz="1800" b="0" i="0" dirty="0">
                <a:solidFill>
                  <a:schemeClr val="tx1"/>
                </a:solidFill>
                <a:effectLst/>
                <a:latin typeface="montserratlight"/>
              </a:rPr>
              <a:t>, ou sarcopénie sévère, les 3 critères sont présents et les risques augmentent</a:t>
            </a:r>
            <a:r>
              <a:rPr lang="fr-FR" sz="1800" b="0" i="0" dirty="0">
                <a:solidFill>
                  <a:srgbClr val="666666"/>
                </a:solidFill>
                <a:effectLst/>
                <a:latin typeface="montserratlight"/>
              </a:rPr>
              <a:t>.</a:t>
            </a:r>
          </a:p>
          <a:p>
            <a:pPr marL="0" indent="0">
              <a:buNone/>
            </a:pPr>
            <a:br>
              <a:rPr lang="fr-FR" sz="1800" b="0" i="0" dirty="0">
                <a:solidFill>
                  <a:srgbClr val="334155"/>
                </a:solidFill>
                <a:effectLst/>
                <a:latin typeface="Montserrat" pitchFamily="2" charset="77"/>
              </a:rPr>
            </a:br>
            <a:r>
              <a:rPr lang="fr-FR" sz="1800" b="0" i="0" dirty="0">
                <a:solidFill>
                  <a:srgbClr val="334155"/>
                </a:solidFill>
                <a:effectLst/>
                <a:latin typeface="Montserrat" pitchFamily="2" charset="77"/>
              </a:rPr>
              <a:t>. </a:t>
            </a:r>
            <a:r>
              <a:rPr lang="fr-FR" sz="1200" b="0" i="0" u="sng" dirty="0">
                <a:effectLst/>
                <a:latin typeface="Montserrat" pitchFamily="2" charset="77"/>
                <a:hlinkClick r:id="rId2" tooltip="Sarcopénie consensus 2019"/>
              </a:rPr>
              <a:t>Cruz-Jentoft AJ, Bahat G, Bauer J, et al. Sarcopenia: revised European consensus on definition and diagnosis. Age Ageing. 2019;48:16-31.</a:t>
            </a:r>
            <a:endParaRPr lang="fr-FR" sz="1200" dirty="0"/>
          </a:p>
          <a:p>
            <a:endParaRPr lang="fr-FR" dirty="0"/>
          </a:p>
        </p:txBody>
      </p:sp>
    </p:spTree>
    <p:extLst>
      <p:ext uri="{BB962C8B-B14F-4D97-AF65-F5344CB8AC3E}">
        <p14:creationId xmlns:p14="http://schemas.microsoft.com/office/powerpoint/2010/main" val="324392315"/>
      </p:ext>
    </p:extLst>
  </p:cSld>
  <p:clrMapOvr>
    <a:masterClrMapping/>
  </p:clrMapOvr>
</p:sld>
</file>

<file path=ppt/theme/theme1.xml><?xml version="1.0" encoding="utf-8"?>
<a:theme xmlns:a="http://schemas.openxmlformats.org/drawingml/2006/main" name="Colis">
  <a:themeElements>
    <a:clrScheme name="Colis">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Colis">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lis">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{AD7EB86E-84E2-9040-8919-B5805D5B3F33}tf10001120</Template>
  <TotalTime>3443</TotalTime>
  <Words>2513</Words>
  <Application>Microsoft Macintosh PowerPoint</Application>
  <PresentationFormat>Affichage à l'écran (4:3)</PresentationFormat>
  <Paragraphs>180</Paragraphs>
  <Slides>32</Slides>
  <Notes>2</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32</vt:i4>
      </vt:variant>
    </vt:vector>
  </HeadingPairs>
  <TitlesOfParts>
    <vt:vector size="43" baseType="lpstr">
      <vt:lpstr>__Open_Sans_69c27a</vt:lpstr>
      <vt:lpstr>Arial</vt:lpstr>
      <vt:lpstr>Calibri</vt:lpstr>
      <vt:lpstr>Cambria Math</vt:lpstr>
      <vt:lpstr>ElsevierGulliver</vt:lpstr>
      <vt:lpstr>Gill Sans MT</vt:lpstr>
      <vt:lpstr>Montserrat</vt:lpstr>
      <vt:lpstr>montserratlight</vt:lpstr>
      <vt:lpstr>Outfit</vt:lpstr>
      <vt:lpstr>Wingdings</vt:lpstr>
      <vt:lpstr>Colis</vt:lpstr>
      <vt:lpstr>CONCEPT DE FRAGILITE ET DE PREVENTION EN GERIATRIE </vt:lpstr>
      <vt:lpstr>CONCEPT de Fragilité : consensus théorique</vt:lpstr>
      <vt:lpstr>LA FRAGILITE un MARQUEUR PRONOSTIC </vt:lpstr>
      <vt:lpstr>Présentation PowerPoint</vt:lpstr>
      <vt:lpstr>Clinique </vt:lpstr>
      <vt:lpstr>Présentation PowerPoint</vt:lpstr>
      <vt:lpstr>Les effets de l’âge sur la condition physique </vt:lpstr>
      <vt:lpstr>Sarcopénie</vt:lpstr>
      <vt:lpstr>3 stades </vt:lpstr>
      <vt:lpstr>algorithme de dépistage de la sarcopénie chez les personnes âgées</vt:lpstr>
      <vt:lpstr>Diagnostic sarcopenie ETAPE 1 = REPERAGE  </vt:lpstr>
      <vt:lpstr>EVALUATION de la force mUScuLAIRE </vt:lpstr>
      <vt:lpstr> MESURES de QUANTITE MUSCULAIRE  </vt:lpstr>
      <vt:lpstr>EVALUATION DE LA GRAVITE = EVALUATION de la performance PHYSIQUE  </vt:lpstr>
      <vt:lpstr>Vitesse de marche</vt:lpstr>
      <vt:lpstr>GET UP aND GO </vt:lpstr>
      <vt:lpstr>SPPB</vt:lpstr>
      <vt:lpstr>Présentation PowerPoint</vt:lpstr>
      <vt:lpstr>Phenotype de FRAGILITE  criteres de FRIED </vt:lpstr>
      <vt:lpstr>APPROCHE CUMULATIVE CRITERES de ROCKWOOD </vt:lpstr>
      <vt:lpstr>REPERAGE de la FRAGILITE </vt:lpstr>
      <vt:lpstr>questionnaire gerontopole </vt:lpstr>
      <vt:lpstr>Prévention primaire = la fragilité est évitable</vt:lpstr>
      <vt:lpstr>  Bien vieillir: une approche globale et positive de promotion de la santé   </vt:lpstr>
      <vt:lpstr>PROGRAMME ICOPE </vt:lpstr>
      <vt:lpstr>Activité physique </vt:lpstr>
      <vt:lpstr>Exercice et vieillissement cardiovasculaire</vt:lpstr>
      <vt:lpstr>Présentation PowerPoint</vt:lpstr>
      <vt:lpstr>Présentation PowerPoint</vt:lpstr>
      <vt:lpstr>Programme européen   </vt:lpstr>
      <vt:lpstr>Présentation PowerPoint</vt:lpstr>
      <vt:lpstr>Associations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 DE FRAGILITE</dc:title>
  <dc:creator>Windows User</dc:creator>
  <cp:lastModifiedBy>caroline roubaud</cp:lastModifiedBy>
  <cp:revision>22</cp:revision>
  <dcterms:created xsi:type="dcterms:W3CDTF">2016-03-11T21:25:09Z</dcterms:created>
  <dcterms:modified xsi:type="dcterms:W3CDTF">2024-09-11T08:10:24Z</dcterms:modified>
</cp:coreProperties>
</file>