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70" r:id="rId7"/>
    <p:sldId id="261" r:id="rId8"/>
    <p:sldId id="266" r:id="rId9"/>
    <p:sldId id="262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32"/>
  </p:normalViewPr>
  <p:slideViewPr>
    <p:cSldViewPr>
      <p:cViewPr varScale="1">
        <p:scale>
          <a:sx n="106" d="100"/>
          <a:sy n="106" d="100"/>
        </p:scale>
        <p:origin x="15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268C56-3B8F-4995-8BD9-7C89C66DA7EA}" type="doc">
      <dgm:prSet loTypeId="urn:microsoft.com/office/officeart/2016/7/layout/ChevronBlockProcess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4DEFF49-334D-479F-91F3-BCCE9A06EE23}">
      <dgm:prSet custT="1"/>
      <dgm:spPr/>
      <dgm:t>
        <a:bodyPr/>
        <a:lstStyle/>
        <a:p>
          <a:r>
            <a:rPr lang="fr-FR" sz="1800" dirty="0"/>
            <a:t>Déshydratation secondaire à des affections : </a:t>
          </a:r>
          <a:endParaRPr lang="en-US" sz="1800" dirty="0"/>
        </a:p>
      </dgm:t>
    </dgm:pt>
    <dgm:pt modelId="{8F4DCB42-AE42-4D47-8576-4C0AF5F58BF2}" type="parTrans" cxnId="{56EA87EF-9D39-477E-80E9-BC5747084D15}">
      <dgm:prSet/>
      <dgm:spPr/>
      <dgm:t>
        <a:bodyPr/>
        <a:lstStyle/>
        <a:p>
          <a:endParaRPr lang="en-US"/>
        </a:p>
      </dgm:t>
    </dgm:pt>
    <dgm:pt modelId="{2A978A48-5D02-4DF1-8B60-F7B95C899982}" type="sibTrans" cxnId="{56EA87EF-9D39-477E-80E9-BC5747084D15}">
      <dgm:prSet/>
      <dgm:spPr/>
      <dgm:t>
        <a:bodyPr/>
        <a:lstStyle/>
        <a:p>
          <a:endParaRPr lang="en-US"/>
        </a:p>
      </dgm:t>
    </dgm:pt>
    <dgm:pt modelId="{B6B7C938-9478-4578-984B-5A17BFC20C76}">
      <dgm:prSet custT="1"/>
      <dgm:spPr/>
      <dgm:t>
        <a:bodyPr/>
        <a:lstStyle/>
        <a:p>
          <a:r>
            <a:rPr lang="fr-FR" sz="1400" dirty="0"/>
            <a:t>diarrhées ;</a:t>
          </a:r>
          <a:endParaRPr lang="en-US" sz="1400" dirty="0"/>
        </a:p>
      </dgm:t>
    </dgm:pt>
    <dgm:pt modelId="{0D063764-E679-48C2-A6F5-A0AA2AE0615E}" type="parTrans" cxnId="{C486A4C4-5479-4098-A6EF-60CC7D47468E}">
      <dgm:prSet/>
      <dgm:spPr/>
      <dgm:t>
        <a:bodyPr/>
        <a:lstStyle/>
        <a:p>
          <a:endParaRPr lang="en-US"/>
        </a:p>
      </dgm:t>
    </dgm:pt>
    <dgm:pt modelId="{BDDD83C0-5C56-4E06-9A96-A23AE188A302}" type="sibTrans" cxnId="{C486A4C4-5479-4098-A6EF-60CC7D47468E}">
      <dgm:prSet/>
      <dgm:spPr/>
      <dgm:t>
        <a:bodyPr/>
        <a:lstStyle/>
        <a:p>
          <a:endParaRPr lang="en-US"/>
        </a:p>
      </dgm:t>
    </dgm:pt>
    <dgm:pt modelId="{4A4D4195-7685-4E0F-B1D2-691AA10E57EB}">
      <dgm:prSet custT="1"/>
      <dgm:spPr/>
      <dgm:t>
        <a:bodyPr/>
        <a:lstStyle/>
        <a:p>
          <a:r>
            <a:rPr lang="fr-FR" sz="1400" dirty="0"/>
            <a:t>vomissements ;</a:t>
          </a:r>
          <a:endParaRPr lang="en-US" sz="1400" dirty="0"/>
        </a:p>
      </dgm:t>
    </dgm:pt>
    <dgm:pt modelId="{7A3CCA80-D28A-403B-B3BD-C4BA858F58B6}" type="parTrans" cxnId="{FB198A61-F706-43FC-A0E9-1BD06919533F}">
      <dgm:prSet/>
      <dgm:spPr/>
      <dgm:t>
        <a:bodyPr/>
        <a:lstStyle/>
        <a:p>
          <a:endParaRPr lang="en-US"/>
        </a:p>
      </dgm:t>
    </dgm:pt>
    <dgm:pt modelId="{48950974-2FB1-4659-B790-FBADC172ECE9}" type="sibTrans" cxnId="{FB198A61-F706-43FC-A0E9-1BD06919533F}">
      <dgm:prSet/>
      <dgm:spPr/>
      <dgm:t>
        <a:bodyPr/>
        <a:lstStyle/>
        <a:p>
          <a:endParaRPr lang="en-US"/>
        </a:p>
      </dgm:t>
    </dgm:pt>
    <dgm:pt modelId="{E945A386-0C45-42EE-BF07-28E196DE1027}">
      <dgm:prSet custT="1"/>
      <dgm:spPr/>
      <dgm:t>
        <a:bodyPr/>
        <a:lstStyle/>
        <a:p>
          <a:r>
            <a:rPr lang="fr-FR" sz="1400" dirty="0"/>
            <a:t>aspiration digestive ;</a:t>
          </a:r>
          <a:endParaRPr lang="en-US" sz="1400" dirty="0"/>
        </a:p>
      </dgm:t>
    </dgm:pt>
    <dgm:pt modelId="{BEF6A592-5F95-4B2F-879C-1944B559AA9B}" type="parTrans" cxnId="{00AD4140-85D4-4A16-85CD-33A17671C3DA}">
      <dgm:prSet/>
      <dgm:spPr/>
      <dgm:t>
        <a:bodyPr/>
        <a:lstStyle/>
        <a:p>
          <a:endParaRPr lang="en-US"/>
        </a:p>
      </dgm:t>
    </dgm:pt>
    <dgm:pt modelId="{275764CC-29D3-4EB3-B9AE-10AC2170BA02}" type="sibTrans" cxnId="{00AD4140-85D4-4A16-85CD-33A17671C3DA}">
      <dgm:prSet/>
      <dgm:spPr/>
      <dgm:t>
        <a:bodyPr/>
        <a:lstStyle/>
        <a:p>
          <a:endParaRPr lang="en-US"/>
        </a:p>
      </dgm:t>
    </dgm:pt>
    <dgm:pt modelId="{87EE2F73-C6A3-4482-864C-AB11204B7401}">
      <dgm:prSet custT="1"/>
      <dgm:spPr/>
      <dgm:t>
        <a:bodyPr/>
        <a:lstStyle/>
        <a:p>
          <a:r>
            <a:rPr lang="fr-FR" sz="1400" dirty="0"/>
            <a:t>brûlure ; plaies</a:t>
          </a:r>
          <a:endParaRPr lang="en-US" sz="1400" dirty="0"/>
        </a:p>
      </dgm:t>
    </dgm:pt>
    <dgm:pt modelId="{CFB8D3D7-BF88-49FD-B2B1-A7506DCED253}" type="parTrans" cxnId="{2668329C-FB4A-4522-A369-7C0A04BEC61D}">
      <dgm:prSet/>
      <dgm:spPr/>
      <dgm:t>
        <a:bodyPr/>
        <a:lstStyle/>
        <a:p>
          <a:endParaRPr lang="en-US"/>
        </a:p>
      </dgm:t>
    </dgm:pt>
    <dgm:pt modelId="{E38C4C8F-0388-492D-891E-01C742FA63D8}" type="sibTrans" cxnId="{2668329C-FB4A-4522-A369-7C0A04BEC61D}">
      <dgm:prSet/>
      <dgm:spPr/>
      <dgm:t>
        <a:bodyPr/>
        <a:lstStyle/>
        <a:p>
          <a:endParaRPr lang="en-US"/>
        </a:p>
      </dgm:t>
    </dgm:pt>
    <dgm:pt modelId="{BC28FDEA-3C86-49E2-B5F5-208D1A886455}">
      <dgm:prSet custT="1"/>
      <dgm:spPr/>
      <dgm:t>
        <a:bodyPr/>
        <a:lstStyle/>
        <a:p>
          <a:r>
            <a:rPr lang="fr-FR" sz="1400" dirty="0"/>
            <a:t>hyperthermie ;</a:t>
          </a:r>
          <a:endParaRPr lang="en-US" sz="1400" dirty="0"/>
        </a:p>
      </dgm:t>
    </dgm:pt>
    <dgm:pt modelId="{23FFF6F1-ECC8-40FD-A969-0BA79CD120C5}" type="parTrans" cxnId="{6A79D8E4-4704-40D6-907B-564CFE66D601}">
      <dgm:prSet/>
      <dgm:spPr/>
      <dgm:t>
        <a:bodyPr/>
        <a:lstStyle/>
        <a:p>
          <a:endParaRPr lang="en-US"/>
        </a:p>
      </dgm:t>
    </dgm:pt>
    <dgm:pt modelId="{B3D0B77C-5BF5-410E-9807-A384BC166FD1}" type="sibTrans" cxnId="{6A79D8E4-4704-40D6-907B-564CFE66D601}">
      <dgm:prSet/>
      <dgm:spPr/>
      <dgm:t>
        <a:bodyPr/>
        <a:lstStyle/>
        <a:p>
          <a:endParaRPr lang="en-US"/>
        </a:p>
      </dgm:t>
    </dgm:pt>
    <dgm:pt modelId="{2A70BF73-0116-49CB-84AB-FF036FB72BD5}">
      <dgm:prSet custT="1"/>
      <dgm:spPr/>
      <dgm:t>
        <a:bodyPr/>
        <a:lstStyle/>
        <a:p>
          <a:r>
            <a:rPr lang="fr-FR" sz="1400" dirty="0"/>
            <a:t>diabète décompensé ;</a:t>
          </a:r>
          <a:endParaRPr lang="en-US" sz="1400" dirty="0"/>
        </a:p>
      </dgm:t>
    </dgm:pt>
    <dgm:pt modelId="{63A07B49-F3E3-42DE-9FCC-BFE3A86C22F7}" type="parTrans" cxnId="{F7E407F0-1F22-4A5E-94FC-B9EF7E9B9F33}">
      <dgm:prSet/>
      <dgm:spPr/>
      <dgm:t>
        <a:bodyPr/>
        <a:lstStyle/>
        <a:p>
          <a:endParaRPr lang="en-US"/>
        </a:p>
      </dgm:t>
    </dgm:pt>
    <dgm:pt modelId="{665E6431-E3AC-4C6E-B302-4B9DF4919EC3}" type="sibTrans" cxnId="{F7E407F0-1F22-4A5E-94FC-B9EF7E9B9F33}">
      <dgm:prSet/>
      <dgm:spPr/>
      <dgm:t>
        <a:bodyPr/>
        <a:lstStyle/>
        <a:p>
          <a:endParaRPr lang="en-US"/>
        </a:p>
      </dgm:t>
    </dgm:pt>
    <dgm:pt modelId="{6ACB54A0-67DD-47D5-88E6-5AFF6FF86E5A}">
      <dgm:prSet custT="1"/>
      <dgm:spPr/>
      <dgm:t>
        <a:bodyPr/>
        <a:lstStyle/>
        <a:p>
          <a:r>
            <a:rPr lang="fr-FR" sz="1400" dirty="0"/>
            <a:t>insuffisance surrénale ;</a:t>
          </a:r>
          <a:endParaRPr lang="en-US" sz="1400" dirty="0"/>
        </a:p>
      </dgm:t>
    </dgm:pt>
    <dgm:pt modelId="{911581FC-6345-4589-97C3-E7757EA1E399}" type="parTrans" cxnId="{F1FCF33F-3E29-4B61-8B23-3D6990C144AA}">
      <dgm:prSet/>
      <dgm:spPr/>
      <dgm:t>
        <a:bodyPr/>
        <a:lstStyle/>
        <a:p>
          <a:endParaRPr lang="en-US"/>
        </a:p>
      </dgm:t>
    </dgm:pt>
    <dgm:pt modelId="{14E28830-0196-4638-BA71-007659689E25}" type="sibTrans" cxnId="{F1FCF33F-3E29-4B61-8B23-3D6990C144AA}">
      <dgm:prSet/>
      <dgm:spPr/>
      <dgm:t>
        <a:bodyPr/>
        <a:lstStyle/>
        <a:p>
          <a:endParaRPr lang="en-US"/>
        </a:p>
      </dgm:t>
    </dgm:pt>
    <dgm:pt modelId="{C04173AC-F83E-4670-8DF4-DF5DF31B0A4B}">
      <dgm:prSet custT="1"/>
      <dgm:spPr/>
      <dgm:t>
        <a:bodyPr/>
        <a:lstStyle/>
        <a:p>
          <a:r>
            <a:rPr lang="fr-FR" sz="1400" dirty="0"/>
            <a:t>syndrome de levée d’obstacle ;</a:t>
          </a:r>
          <a:endParaRPr lang="en-US" sz="1400" dirty="0"/>
        </a:p>
      </dgm:t>
    </dgm:pt>
    <dgm:pt modelId="{40141E1F-0025-4ABF-8D25-5098B2B8A59D}" type="parTrans" cxnId="{52935871-01C5-49ED-BE55-BD0C12A72307}">
      <dgm:prSet/>
      <dgm:spPr/>
      <dgm:t>
        <a:bodyPr/>
        <a:lstStyle/>
        <a:p>
          <a:endParaRPr lang="en-US"/>
        </a:p>
      </dgm:t>
    </dgm:pt>
    <dgm:pt modelId="{605DC38A-16BE-46C9-84E7-FAAF8D5B755A}" type="sibTrans" cxnId="{52935871-01C5-49ED-BE55-BD0C12A72307}">
      <dgm:prSet/>
      <dgm:spPr/>
      <dgm:t>
        <a:bodyPr/>
        <a:lstStyle/>
        <a:p>
          <a:endParaRPr lang="en-US"/>
        </a:p>
      </dgm:t>
    </dgm:pt>
    <dgm:pt modelId="{A954C1D1-DACF-4874-904D-8F5025955321}">
      <dgm:prSet custT="1"/>
      <dgm:spPr/>
      <dgm:t>
        <a:bodyPr/>
        <a:lstStyle/>
        <a:p>
          <a:r>
            <a:rPr lang="fr-FR" sz="1400" dirty="0"/>
            <a:t>hyperventilation.</a:t>
          </a:r>
          <a:endParaRPr lang="en-US" sz="1400" dirty="0"/>
        </a:p>
      </dgm:t>
    </dgm:pt>
    <dgm:pt modelId="{83F33F8A-7A76-4F46-B64C-F508B47FA2F7}" type="parTrans" cxnId="{88E16EB7-1D72-4C11-B851-551840421DDA}">
      <dgm:prSet/>
      <dgm:spPr/>
      <dgm:t>
        <a:bodyPr/>
        <a:lstStyle/>
        <a:p>
          <a:endParaRPr lang="en-US"/>
        </a:p>
      </dgm:t>
    </dgm:pt>
    <dgm:pt modelId="{00968030-D64F-4B57-AC39-21FE2C05F0FB}" type="sibTrans" cxnId="{88E16EB7-1D72-4C11-B851-551840421DDA}">
      <dgm:prSet/>
      <dgm:spPr/>
      <dgm:t>
        <a:bodyPr/>
        <a:lstStyle/>
        <a:p>
          <a:endParaRPr lang="en-US"/>
        </a:p>
      </dgm:t>
    </dgm:pt>
    <dgm:pt modelId="{0AA6EFEE-6015-4920-981E-03CB748B4849}">
      <dgm:prSet custT="1"/>
      <dgm:spPr/>
      <dgm:t>
        <a:bodyPr/>
        <a:lstStyle/>
        <a:p>
          <a:r>
            <a:rPr lang="fr-FR" sz="1800" dirty="0"/>
            <a:t>Causes environnementales et iatrogènes : </a:t>
          </a:r>
          <a:endParaRPr lang="en-US" sz="1800" dirty="0"/>
        </a:p>
      </dgm:t>
    </dgm:pt>
    <dgm:pt modelId="{78E3C6BF-5091-4DA8-864D-0B178428A50E}" type="parTrans" cxnId="{D5111993-B65E-4CBB-99F3-42C0DF7FCBEC}">
      <dgm:prSet/>
      <dgm:spPr/>
      <dgm:t>
        <a:bodyPr/>
        <a:lstStyle/>
        <a:p>
          <a:endParaRPr lang="en-US"/>
        </a:p>
      </dgm:t>
    </dgm:pt>
    <dgm:pt modelId="{DE1C1748-C2DE-4D51-B658-ED6BEB214736}" type="sibTrans" cxnId="{D5111993-B65E-4CBB-99F3-42C0DF7FCBEC}">
      <dgm:prSet/>
      <dgm:spPr/>
      <dgm:t>
        <a:bodyPr/>
        <a:lstStyle/>
        <a:p>
          <a:endParaRPr lang="en-US"/>
        </a:p>
      </dgm:t>
    </dgm:pt>
    <dgm:pt modelId="{2F800C9D-7FB5-450E-BE84-97604A69781D}">
      <dgm:prSet custT="1"/>
      <dgm:spPr/>
      <dgm:t>
        <a:bodyPr/>
        <a:lstStyle/>
        <a:p>
          <a:r>
            <a:rPr lang="fr-FR" sz="1400" dirty="0"/>
            <a:t>canicule </a:t>
          </a:r>
          <a:endParaRPr lang="en-US" sz="1400" dirty="0"/>
        </a:p>
      </dgm:t>
    </dgm:pt>
    <dgm:pt modelId="{C1CB012F-D0CF-428D-9BAC-770215461A28}" type="parTrans" cxnId="{DDA1C332-F6ED-466A-9E61-5EF20332EE95}">
      <dgm:prSet/>
      <dgm:spPr/>
      <dgm:t>
        <a:bodyPr/>
        <a:lstStyle/>
        <a:p>
          <a:endParaRPr lang="en-US"/>
        </a:p>
      </dgm:t>
    </dgm:pt>
    <dgm:pt modelId="{394EEA2B-25FF-4A64-AD92-0D8DEFBE9931}" type="sibTrans" cxnId="{DDA1C332-F6ED-466A-9E61-5EF20332EE95}">
      <dgm:prSet/>
      <dgm:spPr/>
      <dgm:t>
        <a:bodyPr/>
        <a:lstStyle/>
        <a:p>
          <a:endParaRPr lang="en-US"/>
        </a:p>
      </dgm:t>
    </dgm:pt>
    <dgm:pt modelId="{5461746C-9FEF-4333-BFCE-773EB5ACC94C}">
      <dgm:prSet custT="1"/>
      <dgm:spPr/>
      <dgm:t>
        <a:bodyPr/>
        <a:lstStyle/>
        <a:p>
          <a:r>
            <a:rPr lang="fr-FR" sz="1400" dirty="0"/>
            <a:t>diurétiques, laxatifs, </a:t>
          </a:r>
          <a:endParaRPr lang="en-US" sz="1400" dirty="0"/>
        </a:p>
      </dgm:t>
    </dgm:pt>
    <dgm:pt modelId="{5172BDC3-FD4A-4345-8E42-A76A5F94D799}" type="parTrans" cxnId="{6BBD3B43-6095-4B21-B498-F04246F14801}">
      <dgm:prSet/>
      <dgm:spPr/>
      <dgm:t>
        <a:bodyPr/>
        <a:lstStyle/>
        <a:p>
          <a:endParaRPr lang="en-US"/>
        </a:p>
      </dgm:t>
    </dgm:pt>
    <dgm:pt modelId="{BF82FA0C-099F-4A69-A089-523435D7A9F2}" type="sibTrans" cxnId="{6BBD3B43-6095-4B21-B498-F04246F14801}">
      <dgm:prSet/>
      <dgm:spPr/>
      <dgm:t>
        <a:bodyPr/>
        <a:lstStyle/>
        <a:p>
          <a:endParaRPr lang="en-US"/>
        </a:p>
      </dgm:t>
    </dgm:pt>
    <dgm:pt modelId="{35250FCA-6CDE-4703-BB6D-88DACD7199C6}">
      <dgm:prSet custT="1"/>
      <dgm:spPr/>
      <dgm:t>
        <a:bodyPr/>
        <a:lstStyle/>
        <a:p>
          <a:r>
            <a:rPr lang="fr-FR" sz="1400" dirty="0"/>
            <a:t>jeûne pour examen/chirurgie ;</a:t>
          </a:r>
          <a:endParaRPr lang="en-US" sz="1400" dirty="0"/>
        </a:p>
      </dgm:t>
    </dgm:pt>
    <dgm:pt modelId="{53A5BF54-370B-4C31-99E4-F1CF72650D81}" type="parTrans" cxnId="{8D98865E-DBBC-4761-A3DC-955C2FBAD155}">
      <dgm:prSet/>
      <dgm:spPr/>
      <dgm:t>
        <a:bodyPr/>
        <a:lstStyle/>
        <a:p>
          <a:endParaRPr lang="en-US"/>
        </a:p>
      </dgm:t>
    </dgm:pt>
    <dgm:pt modelId="{280E8223-9603-427B-B7AC-A738E1670283}" type="sibTrans" cxnId="{8D98865E-DBBC-4761-A3DC-955C2FBAD155}">
      <dgm:prSet/>
      <dgm:spPr/>
      <dgm:t>
        <a:bodyPr/>
        <a:lstStyle/>
        <a:p>
          <a:endParaRPr lang="en-US"/>
        </a:p>
      </dgm:t>
    </dgm:pt>
    <dgm:pt modelId="{D9C40E8C-3D80-41FA-AD12-E7701B364BD3}">
      <dgm:prSet custT="1"/>
      <dgm:spPr/>
      <dgm:t>
        <a:bodyPr/>
        <a:lstStyle/>
        <a:p>
          <a:r>
            <a:rPr lang="fr-FR" sz="1400" dirty="0"/>
            <a:t>régime sans sel (inutile chez le sujet âgé).</a:t>
          </a:r>
          <a:br>
            <a:rPr lang="fr-FR" sz="1400" dirty="0"/>
          </a:br>
          <a:endParaRPr lang="en-US" sz="1400" dirty="0"/>
        </a:p>
      </dgm:t>
    </dgm:pt>
    <dgm:pt modelId="{1A71E0E0-4CBC-4F00-9920-5F161F2C1962}" type="parTrans" cxnId="{846F57E6-2152-4F9C-9245-C9A1E986E2BF}">
      <dgm:prSet/>
      <dgm:spPr/>
      <dgm:t>
        <a:bodyPr/>
        <a:lstStyle/>
        <a:p>
          <a:endParaRPr lang="en-US"/>
        </a:p>
      </dgm:t>
    </dgm:pt>
    <dgm:pt modelId="{E860C32B-A0F0-4937-BEE6-997C31B9FDDF}" type="sibTrans" cxnId="{846F57E6-2152-4F9C-9245-C9A1E986E2BF}">
      <dgm:prSet/>
      <dgm:spPr/>
      <dgm:t>
        <a:bodyPr/>
        <a:lstStyle/>
        <a:p>
          <a:endParaRPr lang="en-US"/>
        </a:p>
      </dgm:t>
    </dgm:pt>
    <dgm:pt modelId="{300C78E7-AD90-4F90-84F9-336EDB18B678}">
      <dgm:prSet custT="1"/>
      <dgm:spPr/>
      <dgm:t>
        <a:bodyPr/>
        <a:lstStyle/>
        <a:p>
          <a:r>
            <a:rPr lang="fr-FR" sz="1800" dirty="0"/>
            <a:t>Causes fonctionnelles : </a:t>
          </a:r>
          <a:endParaRPr lang="en-US" sz="1800" dirty="0"/>
        </a:p>
      </dgm:t>
    </dgm:pt>
    <dgm:pt modelId="{74F3DF64-99B8-4572-A78F-FD2251B840B4}" type="parTrans" cxnId="{5B0211F3-1B39-4D20-B526-4C2D6B02DE44}">
      <dgm:prSet/>
      <dgm:spPr/>
      <dgm:t>
        <a:bodyPr/>
        <a:lstStyle/>
        <a:p>
          <a:endParaRPr lang="en-US"/>
        </a:p>
      </dgm:t>
    </dgm:pt>
    <dgm:pt modelId="{DD6EAE80-5D58-4404-B4B2-08BD278E021E}" type="sibTrans" cxnId="{5B0211F3-1B39-4D20-B526-4C2D6B02DE44}">
      <dgm:prSet/>
      <dgm:spPr/>
      <dgm:t>
        <a:bodyPr/>
        <a:lstStyle/>
        <a:p>
          <a:endParaRPr lang="en-US"/>
        </a:p>
      </dgm:t>
    </dgm:pt>
    <dgm:pt modelId="{B5C11014-5C2F-4531-BECF-4C2E4A01615C}">
      <dgm:prSet custT="1"/>
      <dgm:spPr/>
      <dgm:t>
        <a:bodyPr/>
        <a:lstStyle/>
        <a:p>
          <a:r>
            <a:rPr lang="fr-FR" sz="1400" dirty="0"/>
            <a:t>mobilité réduite </a:t>
          </a:r>
        </a:p>
        <a:p>
          <a:r>
            <a:rPr lang="fr-FR" sz="1400" dirty="0"/>
            <a:t>arthrose,</a:t>
          </a:r>
        </a:p>
        <a:p>
          <a:r>
            <a:rPr lang="fr-FR" sz="1400" dirty="0"/>
            <a:t>Fracture</a:t>
          </a:r>
        </a:p>
        <a:p>
          <a:r>
            <a:rPr lang="fr-FR" sz="1400" dirty="0"/>
            <a:t>AVC</a:t>
          </a:r>
        </a:p>
        <a:p>
          <a:r>
            <a:rPr lang="fr-FR" sz="1400" dirty="0"/>
            <a:t>diminution de la capacité visuelle</a:t>
          </a:r>
        </a:p>
        <a:p>
          <a:r>
            <a:rPr lang="fr-FR" sz="1400" dirty="0"/>
            <a:t> contention</a:t>
          </a:r>
        </a:p>
        <a:p>
          <a:r>
            <a:rPr lang="fr-FR" sz="1400" dirty="0"/>
            <a:t>diminution des capacités cognitives</a:t>
          </a:r>
        </a:p>
        <a:p>
          <a:endParaRPr lang="en-US" sz="1100" dirty="0"/>
        </a:p>
      </dgm:t>
    </dgm:pt>
    <dgm:pt modelId="{607665F2-B689-4113-ABE3-18DD827BB6A7}" type="parTrans" cxnId="{25005795-0307-4CD7-83BF-BA061719A3F3}">
      <dgm:prSet/>
      <dgm:spPr/>
      <dgm:t>
        <a:bodyPr/>
        <a:lstStyle/>
        <a:p>
          <a:endParaRPr lang="en-US"/>
        </a:p>
      </dgm:t>
    </dgm:pt>
    <dgm:pt modelId="{13B3C5E3-6978-4FCE-B147-733BD158C71D}" type="sibTrans" cxnId="{25005795-0307-4CD7-83BF-BA061719A3F3}">
      <dgm:prSet/>
      <dgm:spPr/>
      <dgm:t>
        <a:bodyPr/>
        <a:lstStyle/>
        <a:p>
          <a:endParaRPr lang="en-US"/>
        </a:p>
      </dgm:t>
    </dgm:pt>
    <dgm:pt modelId="{5BDF59CE-1157-AB44-99EB-C53E872BE1DC}" type="pres">
      <dgm:prSet presAssocID="{4F268C56-3B8F-4995-8BD9-7C89C66DA7EA}" presName="Name0" presStyleCnt="0">
        <dgm:presLayoutVars>
          <dgm:dir/>
          <dgm:animLvl val="lvl"/>
          <dgm:resizeHandles val="exact"/>
        </dgm:presLayoutVars>
      </dgm:prSet>
      <dgm:spPr/>
    </dgm:pt>
    <dgm:pt modelId="{8312F816-82AE-E94A-9BCA-80AB3CC62A0D}" type="pres">
      <dgm:prSet presAssocID="{A4DEFF49-334D-479F-91F3-BCCE9A06EE23}" presName="composite" presStyleCnt="0"/>
      <dgm:spPr/>
    </dgm:pt>
    <dgm:pt modelId="{319C69B0-496B-A940-A765-0DDC8FC696EC}" type="pres">
      <dgm:prSet presAssocID="{A4DEFF49-334D-479F-91F3-BCCE9A06EE23}" presName="parTx" presStyleLbl="alignNode1" presStyleIdx="0" presStyleCnt="3">
        <dgm:presLayoutVars>
          <dgm:chMax val="0"/>
          <dgm:chPref val="0"/>
        </dgm:presLayoutVars>
      </dgm:prSet>
      <dgm:spPr/>
    </dgm:pt>
    <dgm:pt modelId="{F5EBC665-1B15-E446-BF3B-2BB73E31EF43}" type="pres">
      <dgm:prSet presAssocID="{A4DEFF49-334D-479F-91F3-BCCE9A06EE23}" presName="desTx" presStyleLbl="alignAccFollowNode1" presStyleIdx="0" presStyleCnt="3">
        <dgm:presLayoutVars/>
      </dgm:prSet>
      <dgm:spPr/>
    </dgm:pt>
    <dgm:pt modelId="{9222A3DB-C666-4B4C-9CCE-5572B9B74C28}" type="pres">
      <dgm:prSet presAssocID="{2A978A48-5D02-4DF1-8B60-F7B95C899982}" presName="space" presStyleCnt="0"/>
      <dgm:spPr/>
    </dgm:pt>
    <dgm:pt modelId="{BEEB0EE0-7693-7B48-8344-00B1E239889C}" type="pres">
      <dgm:prSet presAssocID="{0AA6EFEE-6015-4920-981E-03CB748B4849}" presName="composite" presStyleCnt="0"/>
      <dgm:spPr/>
    </dgm:pt>
    <dgm:pt modelId="{EFEFCC1B-C066-F748-AF7B-9BE5653295DE}" type="pres">
      <dgm:prSet presAssocID="{0AA6EFEE-6015-4920-981E-03CB748B4849}" presName="parTx" presStyleLbl="alignNode1" presStyleIdx="1" presStyleCnt="3">
        <dgm:presLayoutVars>
          <dgm:chMax val="0"/>
          <dgm:chPref val="0"/>
        </dgm:presLayoutVars>
      </dgm:prSet>
      <dgm:spPr/>
    </dgm:pt>
    <dgm:pt modelId="{C5FBF59A-BD0E-734D-9AAF-A4D8D391C5FE}" type="pres">
      <dgm:prSet presAssocID="{0AA6EFEE-6015-4920-981E-03CB748B4849}" presName="desTx" presStyleLbl="alignAccFollowNode1" presStyleIdx="1" presStyleCnt="3">
        <dgm:presLayoutVars/>
      </dgm:prSet>
      <dgm:spPr/>
    </dgm:pt>
    <dgm:pt modelId="{627CCD30-57EC-F445-85B8-705CF87DE82D}" type="pres">
      <dgm:prSet presAssocID="{DE1C1748-C2DE-4D51-B658-ED6BEB214736}" presName="space" presStyleCnt="0"/>
      <dgm:spPr/>
    </dgm:pt>
    <dgm:pt modelId="{4EC6E321-5CCC-AC4C-B999-5B1079600553}" type="pres">
      <dgm:prSet presAssocID="{300C78E7-AD90-4F90-84F9-336EDB18B678}" presName="composite" presStyleCnt="0"/>
      <dgm:spPr/>
    </dgm:pt>
    <dgm:pt modelId="{3B63E2A5-9E92-AE4A-BFA7-BE0735C8D736}" type="pres">
      <dgm:prSet presAssocID="{300C78E7-AD90-4F90-84F9-336EDB18B678}" presName="parTx" presStyleLbl="alignNode1" presStyleIdx="2" presStyleCnt="3">
        <dgm:presLayoutVars>
          <dgm:chMax val="0"/>
          <dgm:chPref val="0"/>
        </dgm:presLayoutVars>
      </dgm:prSet>
      <dgm:spPr/>
    </dgm:pt>
    <dgm:pt modelId="{CA60DA3C-BD6E-A844-B9A9-7728CC1C94F5}" type="pres">
      <dgm:prSet presAssocID="{300C78E7-AD90-4F90-84F9-336EDB18B678}" presName="desTx" presStyleLbl="alignAccFollowNode1" presStyleIdx="2" presStyleCnt="3">
        <dgm:presLayoutVars/>
      </dgm:prSet>
      <dgm:spPr/>
    </dgm:pt>
  </dgm:ptLst>
  <dgm:cxnLst>
    <dgm:cxn modelId="{14D4C90A-AEFC-9944-A841-240304E2942D}" type="presOf" srcId="{B6B7C938-9478-4578-984B-5A17BFC20C76}" destId="{F5EBC665-1B15-E446-BF3B-2BB73E31EF43}" srcOrd="0" destOrd="0" presId="urn:microsoft.com/office/officeart/2016/7/layout/ChevronBlockProcess"/>
    <dgm:cxn modelId="{09D90117-602D-394C-8F7E-E8A3E429A01E}" type="presOf" srcId="{6ACB54A0-67DD-47D5-88E6-5AFF6FF86E5A}" destId="{F5EBC665-1B15-E446-BF3B-2BB73E31EF43}" srcOrd="0" destOrd="6" presId="urn:microsoft.com/office/officeart/2016/7/layout/ChevronBlockProcess"/>
    <dgm:cxn modelId="{85DE8A21-89D3-0B4A-B5BA-AA4F60DB2874}" type="presOf" srcId="{4F268C56-3B8F-4995-8BD9-7C89C66DA7EA}" destId="{5BDF59CE-1157-AB44-99EB-C53E872BE1DC}" srcOrd="0" destOrd="0" presId="urn:microsoft.com/office/officeart/2016/7/layout/ChevronBlockProcess"/>
    <dgm:cxn modelId="{D55C7A2A-17CF-FD4E-9CD5-77C5F4AB3DA4}" type="presOf" srcId="{35250FCA-6CDE-4703-BB6D-88DACD7199C6}" destId="{C5FBF59A-BD0E-734D-9AAF-A4D8D391C5FE}" srcOrd="0" destOrd="2" presId="urn:microsoft.com/office/officeart/2016/7/layout/ChevronBlockProcess"/>
    <dgm:cxn modelId="{DDA1C332-F6ED-466A-9E61-5EF20332EE95}" srcId="{0AA6EFEE-6015-4920-981E-03CB748B4849}" destId="{2F800C9D-7FB5-450E-BE84-97604A69781D}" srcOrd="0" destOrd="0" parTransId="{C1CB012F-D0CF-428D-9BAC-770215461A28}" sibTransId="{394EEA2B-25FF-4A64-AD92-0D8DEFBE9931}"/>
    <dgm:cxn modelId="{5F455335-3359-264B-AB53-62E9B7E0452C}" type="presOf" srcId="{0AA6EFEE-6015-4920-981E-03CB748B4849}" destId="{EFEFCC1B-C066-F748-AF7B-9BE5653295DE}" srcOrd="0" destOrd="0" presId="urn:microsoft.com/office/officeart/2016/7/layout/ChevronBlockProcess"/>
    <dgm:cxn modelId="{F1FCF33F-3E29-4B61-8B23-3D6990C144AA}" srcId="{A4DEFF49-334D-479F-91F3-BCCE9A06EE23}" destId="{6ACB54A0-67DD-47D5-88E6-5AFF6FF86E5A}" srcOrd="6" destOrd="0" parTransId="{911581FC-6345-4589-97C3-E7757EA1E399}" sibTransId="{14E28830-0196-4638-BA71-007659689E25}"/>
    <dgm:cxn modelId="{00AD4140-85D4-4A16-85CD-33A17671C3DA}" srcId="{A4DEFF49-334D-479F-91F3-BCCE9A06EE23}" destId="{E945A386-0C45-42EE-BF07-28E196DE1027}" srcOrd="2" destOrd="0" parTransId="{BEF6A592-5F95-4B2F-879C-1944B559AA9B}" sibTransId="{275764CC-29D3-4EB3-B9AE-10AC2170BA02}"/>
    <dgm:cxn modelId="{C8F12241-2404-1C4C-866C-75C262D49686}" type="presOf" srcId="{C04173AC-F83E-4670-8DF4-DF5DF31B0A4B}" destId="{F5EBC665-1B15-E446-BF3B-2BB73E31EF43}" srcOrd="0" destOrd="7" presId="urn:microsoft.com/office/officeart/2016/7/layout/ChevronBlockProcess"/>
    <dgm:cxn modelId="{6BBD3B43-6095-4B21-B498-F04246F14801}" srcId="{0AA6EFEE-6015-4920-981E-03CB748B4849}" destId="{5461746C-9FEF-4333-BFCE-773EB5ACC94C}" srcOrd="1" destOrd="0" parTransId="{5172BDC3-FD4A-4345-8E42-A76A5F94D799}" sibTransId="{BF82FA0C-099F-4A69-A089-523435D7A9F2}"/>
    <dgm:cxn modelId="{2313CD46-9D3C-594A-B465-520EF0849BCE}" type="presOf" srcId="{4A4D4195-7685-4E0F-B1D2-691AA10E57EB}" destId="{F5EBC665-1B15-E446-BF3B-2BB73E31EF43}" srcOrd="0" destOrd="1" presId="urn:microsoft.com/office/officeart/2016/7/layout/ChevronBlockProcess"/>
    <dgm:cxn modelId="{8D98865E-DBBC-4761-A3DC-955C2FBAD155}" srcId="{0AA6EFEE-6015-4920-981E-03CB748B4849}" destId="{35250FCA-6CDE-4703-BB6D-88DACD7199C6}" srcOrd="2" destOrd="0" parTransId="{53A5BF54-370B-4C31-99E4-F1CF72650D81}" sibTransId="{280E8223-9603-427B-B7AC-A738E1670283}"/>
    <dgm:cxn modelId="{06BA3E5F-4E1D-9D4C-BF65-6330C8234934}" type="presOf" srcId="{87EE2F73-C6A3-4482-864C-AB11204B7401}" destId="{F5EBC665-1B15-E446-BF3B-2BB73E31EF43}" srcOrd="0" destOrd="3" presId="urn:microsoft.com/office/officeart/2016/7/layout/ChevronBlockProcess"/>
    <dgm:cxn modelId="{FB198A61-F706-43FC-A0E9-1BD06919533F}" srcId="{A4DEFF49-334D-479F-91F3-BCCE9A06EE23}" destId="{4A4D4195-7685-4E0F-B1D2-691AA10E57EB}" srcOrd="1" destOrd="0" parTransId="{7A3CCA80-D28A-403B-B3BD-C4BA858F58B6}" sibTransId="{48950974-2FB1-4659-B790-FBADC172ECE9}"/>
    <dgm:cxn modelId="{FE98E363-24E0-2441-BD75-88357A380150}" type="presOf" srcId="{A4DEFF49-334D-479F-91F3-BCCE9A06EE23}" destId="{319C69B0-496B-A940-A765-0DDC8FC696EC}" srcOrd="0" destOrd="0" presId="urn:microsoft.com/office/officeart/2016/7/layout/ChevronBlockProcess"/>
    <dgm:cxn modelId="{6AA12E65-1045-B642-BB8C-578F44209BA1}" type="presOf" srcId="{2F800C9D-7FB5-450E-BE84-97604A69781D}" destId="{C5FBF59A-BD0E-734D-9AAF-A4D8D391C5FE}" srcOrd="0" destOrd="0" presId="urn:microsoft.com/office/officeart/2016/7/layout/ChevronBlockProcess"/>
    <dgm:cxn modelId="{52935871-01C5-49ED-BE55-BD0C12A72307}" srcId="{A4DEFF49-334D-479F-91F3-BCCE9A06EE23}" destId="{C04173AC-F83E-4670-8DF4-DF5DF31B0A4B}" srcOrd="7" destOrd="0" parTransId="{40141E1F-0025-4ABF-8D25-5098B2B8A59D}" sibTransId="{605DC38A-16BE-46C9-84E7-FAAF8D5B755A}"/>
    <dgm:cxn modelId="{826A4582-5F30-CC45-B8E9-019F92E99AFE}" type="presOf" srcId="{300C78E7-AD90-4F90-84F9-336EDB18B678}" destId="{3B63E2A5-9E92-AE4A-BFA7-BE0735C8D736}" srcOrd="0" destOrd="0" presId="urn:microsoft.com/office/officeart/2016/7/layout/ChevronBlockProcess"/>
    <dgm:cxn modelId="{DB4E2389-94D5-124A-9C8F-C4CBFE7F797A}" type="presOf" srcId="{5461746C-9FEF-4333-BFCE-773EB5ACC94C}" destId="{C5FBF59A-BD0E-734D-9AAF-A4D8D391C5FE}" srcOrd="0" destOrd="1" presId="urn:microsoft.com/office/officeart/2016/7/layout/ChevronBlockProcess"/>
    <dgm:cxn modelId="{D5111993-B65E-4CBB-99F3-42C0DF7FCBEC}" srcId="{4F268C56-3B8F-4995-8BD9-7C89C66DA7EA}" destId="{0AA6EFEE-6015-4920-981E-03CB748B4849}" srcOrd="1" destOrd="0" parTransId="{78E3C6BF-5091-4DA8-864D-0B178428A50E}" sibTransId="{DE1C1748-C2DE-4D51-B658-ED6BEB214736}"/>
    <dgm:cxn modelId="{25005795-0307-4CD7-83BF-BA061719A3F3}" srcId="{300C78E7-AD90-4F90-84F9-336EDB18B678}" destId="{B5C11014-5C2F-4531-BECF-4C2E4A01615C}" srcOrd="0" destOrd="0" parTransId="{607665F2-B689-4113-ABE3-18DD827BB6A7}" sibTransId="{13B3C5E3-6978-4FCE-B147-733BD158C71D}"/>
    <dgm:cxn modelId="{CA000B9C-1510-FD42-9896-B5D58F1D0150}" type="presOf" srcId="{A954C1D1-DACF-4874-904D-8F5025955321}" destId="{F5EBC665-1B15-E446-BF3B-2BB73E31EF43}" srcOrd="0" destOrd="8" presId="urn:microsoft.com/office/officeart/2016/7/layout/ChevronBlockProcess"/>
    <dgm:cxn modelId="{2668329C-FB4A-4522-A369-7C0A04BEC61D}" srcId="{A4DEFF49-334D-479F-91F3-BCCE9A06EE23}" destId="{87EE2F73-C6A3-4482-864C-AB11204B7401}" srcOrd="3" destOrd="0" parTransId="{CFB8D3D7-BF88-49FD-B2B1-A7506DCED253}" sibTransId="{E38C4C8F-0388-492D-891E-01C742FA63D8}"/>
    <dgm:cxn modelId="{1D0EB1A0-FBB9-AA4E-8105-AC8C352BDBEC}" type="presOf" srcId="{2A70BF73-0116-49CB-84AB-FF036FB72BD5}" destId="{F5EBC665-1B15-E446-BF3B-2BB73E31EF43}" srcOrd="0" destOrd="5" presId="urn:microsoft.com/office/officeart/2016/7/layout/ChevronBlockProcess"/>
    <dgm:cxn modelId="{88E16EB7-1D72-4C11-B851-551840421DDA}" srcId="{A4DEFF49-334D-479F-91F3-BCCE9A06EE23}" destId="{A954C1D1-DACF-4874-904D-8F5025955321}" srcOrd="8" destOrd="0" parTransId="{83F33F8A-7A76-4F46-B64C-F508B47FA2F7}" sibTransId="{00968030-D64F-4B57-AC39-21FE2C05F0FB}"/>
    <dgm:cxn modelId="{C486A4C4-5479-4098-A6EF-60CC7D47468E}" srcId="{A4DEFF49-334D-479F-91F3-BCCE9A06EE23}" destId="{B6B7C938-9478-4578-984B-5A17BFC20C76}" srcOrd="0" destOrd="0" parTransId="{0D063764-E679-48C2-A6F5-A0AA2AE0615E}" sibTransId="{BDDD83C0-5C56-4E06-9A96-A23AE188A302}"/>
    <dgm:cxn modelId="{8196FACA-4FBE-E944-952E-C204B69B76C0}" type="presOf" srcId="{B5C11014-5C2F-4531-BECF-4C2E4A01615C}" destId="{CA60DA3C-BD6E-A844-B9A9-7728CC1C94F5}" srcOrd="0" destOrd="0" presId="urn:microsoft.com/office/officeart/2016/7/layout/ChevronBlockProcess"/>
    <dgm:cxn modelId="{608A3ED1-043C-924B-9FBF-7269C04261F0}" type="presOf" srcId="{E945A386-0C45-42EE-BF07-28E196DE1027}" destId="{F5EBC665-1B15-E446-BF3B-2BB73E31EF43}" srcOrd="0" destOrd="2" presId="urn:microsoft.com/office/officeart/2016/7/layout/ChevronBlockProcess"/>
    <dgm:cxn modelId="{407C74DD-5220-BE4C-899E-DBA781EBB58D}" type="presOf" srcId="{BC28FDEA-3C86-49E2-B5F5-208D1A886455}" destId="{F5EBC665-1B15-E446-BF3B-2BB73E31EF43}" srcOrd="0" destOrd="4" presId="urn:microsoft.com/office/officeart/2016/7/layout/ChevronBlockProcess"/>
    <dgm:cxn modelId="{6A79D8E4-4704-40D6-907B-564CFE66D601}" srcId="{A4DEFF49-334D-479F-91F3-BCCE9A06EE23}" destId="{BC28FDEA-3C86-49E2-B5F5-208D1A886455}" srcOrd="4" destOrd="0" parTransId="{23FFF6F1-ECC8-40FD-A969-0BA79CD120C5}" sibTransId="{B3D0B77C-5BF5-410E-9807-A384BC166FD1}"/>
    <dgm:cxn modelId="{CDA526E5-BB9A-1942-B0C0-EEF4BF341280}" type="presOf" srcId="{D9C40E8C-3D80-41FA-AD12-E7701B364BD3}" destId="{C5FBF59A-BD0E-734D-9AAF-A4D8D391C5FE}" srcOrd="0" destOrd="3" presId="urn:microsoft.com/office/officeart/2016/7/layout/ChevronBlockProcess"/>
    <dgm:cxn modelId="{846F57E6-2152-4F9C-9245-C9A1E986E2BF}" srcId="{0AA6EFEE-6015-4920-981E-03CB748B4849}" destId="{D9C40E8C-3D80-41FA-AD12-E7701B364BD3}" srcOrd="3" destOrd="0" parTransId="{1A71E0E0-4CBC-4F00-9920-5F161F2C1962}" sibTransId="{E860C32B-A0F0-4937-BEE6-997C31B9FDDF}"/>
    <dgm:cxn modelId="{56EA87EF-9D39-477E-80E9-BC5747084D15}" srcId="{4F268C56-3B8F-4995-8BD9-7C89C66DA7EA}" destId="{A4DEFF49-334D-479F-91F3-BCCE9A06EE23}" srcOrd="0" destOrd="0" parTransId="{8F4DCB42-AE42-4D47-8576-4C0AF5F58BF2}" sibTransId="{2A978A48-5D02-4DF1-8B60-F7B95C899982}"/>
    <dgm:cxn modelId="{F7E407F0-1F22-4A5E-94FC-B9EF7E9B9F33}" srcId="{A4DEFF49-334D-479F-91F3-BCCE9A06EE23}" destId="{2A70BF73-0116-49CB-84AB-FF036FB72BD5}" srcOrd="5" destOrd="0" parTransId="{63A07B49-F3E3-42DE-9FCC-BFE3A86C22F7}" sibTransId="{665E6431-E3AC-4C6E-B302-4B9DF4919EC3}"/>
    <dgm:cxn modelId="{5B0211F3-1B39-4D20-B526-4C2D6B02DE44}" srcId="{4F268C56-3B8F-4995-8BD9-7C89C66DA7EA}" destId="{300C78E7-AD90-4F90-84F9-336EDB18B678}" srcOrd="2" destOrd="0" parTransId="{74F3DF64-99B8-4572-A78F-FD2251B840B4}" sibTransId="{DD6EAE80-5D58-4404-B4B2-08BD278E021E}"/>
    <dgm:cxn modelId="{0BDE4BB1-B689-C34C-ADD6-D2FE15F27EB4}" type="presParOf" srcId="{5BDF59CE-1157-AB44-99EB-C53E872BE1DC}" destId="{8312F816-82AE-E94A-9BCA-80AB3CC62A0D}" srcOrd="0" destOrd="0" presId="urn:microsoft.com/office/officeart/2016/7/layout/ChevronBlockProcess"/>
    <dgm:cxn modelId="{B4A344F5-2F54-974A-B77A-93D0ADB60897}" type="presParOf" srcId="{8312F816-82AE-E94A-9BCA-80AB3CC62A0D}" destId="{319C69B0-496B-A940-A765-0DDC8FC696EC}" srcOrd="0" destOrd="0" presId="urn:microsoft.com/office/officeart/2016/7/layout/ChevronBlockProcess"/>
    <dgm:cxn modelId="{9365D9A9-AE27-344F-8F23-8371769149DD}" type="presParOf" srcId="{8312F816-82AE-E94A-9BCA-80AB3CC62A0D}" destId="{F5EBC665-1B15-E446-BF3B-2BB73E31EF43}" srcOrd="1" destOrd="0" presId="urn:microsoft.com/office/officeart/2016/7/layout/ChevronBlockProcess"/>
    <dgm:cxn modelId="{2E55A5E3-4A04-8045-9846-52581FBE95E2}" type="presParOf" srcId="{5BDF59CE-1157-AB44-99EB-C53E872BE1DC}" destId="{9222A3DB-C666-4B4C-9CCE-5572B9B74C28}" srcOrd="1" destOrd="0" presId="urn:microsoft.com/office/officeart/2016/7/layout/ChevronBlockProcess"/>
    <dgm:cxn modelId="{C0341B50-BB31-A241-9D87-B8721C0BCFD2}" type="presParOf" srcId="{5BDF59CE-1157-AB44-99EB-C53E872BE1DC}" destId="{BEEB0EE0-7693-7B48-8344-00B1E239889C}" srcOrd="2" destOrd="0" presId="urn:microsoft.com/office/officeart/2016/7/layout/ChevronBlockProcess"/>
    <dgm:cxn modelId="{27F01F5E-AF8D-214D-8DDF-24846ABB9F4B}" type="presParOf" srcId="{BEEB0EE0-7693-7B48-8344-00B1E239889C}" destId="{EFEFCC1B-C066-F748-AF7B-9BE5653295DE}" srcOrd="0" destOrd="0" presId="urn:microsoft.com/office/officeart/2016/7/layout/ChevronBlockProcess"/>
    <dgm:cxn modelId="{D939ABCF-E7E9-CC4F-A24C-82C2532BF936}" type="presParOf" srcId="{BEEB0EE0-7693-7B48-8344-00B1E239889C}" destId="{C5FBF59A-BD0E-734D-9AAF-A4D8D391C5FE}" srcOrd="1" destOrd="0" presId="urn:microsoft.com/office/officeart/2016/7/layout/ChevronBlockProcess"/>
    <dgm:cxn modelId="{8B61B9D3-6013-B942-912B-218D4357D0A9}" type="presParOf" srcId="{5BDF59CE-1157-AB44-99EB-C53E872BE1DC}" destId="{627CCD30-57EC-F445-85B8-705CF87DE82D}" srcOrd="3" destOrd="0" presId="urn:microsoft.com/office/officeart/2016/7/layout/ChevronBlockProcess"/>
    <dgm:cxn modelId="{A72BCBAA-85F7-544F-9DC5-EB11414D83D6}" type="presParOf" srcId="{5BDF59CE-1157-AB44-99EB-C53E872BE1DC}" destId="{4EC6E321-5CCC-AC4C-B999-5B1079600553}" srcOrd="4" destOrd="0" presId="urn:microsoft.com/office/officeart/2016/7/layout/ChevronBlockProcess"/>
    <dgm:cxn modelId="{78DDF339-24D1-6A40-B181-7F385F2E4C9A}" type="presParOf" srcId="{4EC6E321-5CCC-AC4C-B999-5B1079600553}" destId="{3B63E2A5-9E92-AE4A-BFA7-BE0735C8D736}" srcOrd="0" destOrd="0" presId="urn:microsoft.com/office/officeart/2016/7/layout/ChevronBlockProcess"/>
    <dgm:cxn modelId="{5EB454E3-96C0-FA4F-8186-4235CC7FF787}" type="presParOf" srcId="{4EC6E321-5CCC-AC4C-B999-5B1079600553}" destId="{CA60DA3C-BD6E-A844-B9A9-7728CC1C94F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C69B0-496B-A940-A765-0DDC8FC696EC}">
      <dsp:nvSpPr>
        <dsp:cNvPr id="0" name=""/>
        <dsp:cNvSpPr/>
      </dsp:nvSpPr>
      <dsp:spPr>
        <a:xfrm>
          <a:off x="3012" y="416785"/>
          <a:ext cx="2804654" cy="841396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" tIns="103889" rIns="103889" bIns="10388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Déshydratation secondaire à des affections : </a:t>
          </a:r>
          <a:endParaRPr lang="en-US" sz="1800" kern="1200" dirty="0"/>
        </a:p>
      </dsp:txBody>
      <dsp:txXfrm>
        <a:off x="255431" y="416785"/>
        <a:ext cx="2299816" cy="841396"/>
      </dsp:txXfrm>
    </dsp:sp>
    <dsp:sp modelId="{F5EBC665-1B15-E446-BF3B-2BB73E31EF43}">
      <dsp:nvSpPr>
        <dsp:cNvPr id="0" name=""/>
        <dsp:cNvSpPr/>
      </dsp:nvSpPr>
      <dsp:spPr>
        <a:xfrm>
          <a:off x="3012" y="1258182"/>
          <a:ext cx="2552235" cy="307756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683" tIns="201683" rIns="201683" bIns="403367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diarrhées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vomissements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aspiration digestive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brûlure ; plaies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hyperthermie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diabète décompensé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insuffisance surrénale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syndrome de levée d’obstacle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hyperventilation.</a:t>
          </a:r>
          <a:endParaRPr lang="en-US" sz="1400" kern="1200" dirty="0"/>
        </a:p>
      </dsp:txBody>
      <dsp:txXfrm>
        <a:off x="3012" y="1258182"/>
        <a:ext cx="2552235" cy="3077560"/>
      </dsp:txXfrm>
    </dsp:sp>
    <dsp:sp modelId="{EFEFCC1B-C066-F748-AF7B-9BE5653295DE}">
      <dsp:nvSpPr>
        <dsp:cNvPr id="0" name=""/>
        <dsp:cNvSpPr/>
      </dsp:nvSpPr>
      <dsp:spPr>
        <a:xfrm>
          <a:off x="2765983" y="416785"/>
          <a:ext cx="2804654" cy="841396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" tIns="103889" rIns="103889" bIns="10388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Causes environnementales et iatrogènes : </a:t>
          </a:r>
          <a:endParaRPr lang="en-US" sz="1800" kern="1200" dirty="0"/>
        </a:p>
      </dsp:txBody>
      <dsp:txXfrm>
        <a:off x="3018402" y="416785"/>
        <a:ext cx="2299816" cy="841396"/>
      </dsp:txXfrm>
    </dsp:sp>
    <dsp:sp modelId="{C5FBF59A-BD0E-734D-9AAF-A4D8D391C5FE}">
      <dsp:nvSpPr>
        <dsp:cNvPr id="0" name=""/>
        <dsp:cNvSpPr/>
      </dsp:nvSpPr>
      <dsp:spPr>
        <a:xfrm>
          <a:off x="2765983" y="1258182"/>
          <a:ext cx="2552235" cy="307756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683" tIns="201683" rIns="201683" bIns="403367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canicule 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diurétiques, laxatifs, 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jeûne pour examen/chirurgie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régime sans sel (inutile chez le sujet âgé).</a:t>
          </a:r>
          <a:br>
            <a:rPr lang="fr-FR" sz="1400" kern="1200" dirty="0"/>
          </a:br>
          <a:endParaRPr lang="en-US" sz="1400" kern="1200" dirty="0"/>
        </a:p>
      </dsp:txBody>
      <dsp:txXfrm>
        <a:off x="2765983" y="1258182"/>
        <a:ext cx="2552235" cy="3077560"/>
      </dsp:txXfrm>
    </dsp:sp>
    <dsp:sp modelId="{3B63E2A5-9E92-AE4A-BFA7-BE0735C8D736}">
      <dsp:nvSpPr>
        <dsp:cNvPr id="0" name=""/>
        <dsp:cNvSpPr/>
      </dsp:nvSpPr>
      <dsp:spPr>
        <a:xfrm>
          <a:off x="5528954" y="416785"/>
          <a:ext cx="2804654" cy="841396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" tIns="103889" rIns="103889" bIns="10388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Causes fonctionnelles : </a:t>
          </a:r>
          <a:endParaRPr lang="en-US" sz="1800" kern="1200" dirty="0"/>
        </a:p>
      </dsp:txBody>
      <dsp:txXfrm>
        <a:off x="5781373" y="416785"/>
        <a:ext cx="2299816" cy="841396"/>
      </dsp:txXfrm>
    </dsp:sp>
    <dsp:sp modelId="{CA60DA3C-BD6E-A844-B9A9-7728CC1C94F5}">
      <dsp:nvSpPr>
        <dsp:cNvPr id="0" name=""/>
        <dsp:cNvSpPr/>
      </dsp:nvSpPr>
      <dsp:spPr>
        <a:xfrm>
          <a:off x="5528954" y="1258182"/>
          <a:ext cx="2552235" cy="307756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683" tIns="201683" rIns="201683" bIns="403367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mobilité réduite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arthrose,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Fracture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AVC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diminution de la capacité visuelle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 contention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diminution des capacités cognitives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5528954" y="1258182"/>
        <a:ext cx="2552235" cy="3077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468CF-F4A8-DF46-A9A9-7269099E7392}" type="datetimeFigureOut">
              <a:rPr lang="fr-FR" smtClean="0"/>
              <a:t>15/09/2024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5F4DB-D221-A34E-BD7E-987BBCD59D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09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575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50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1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96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845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62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82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0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35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35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FE51624-FEFA-4A61-B9B0-9AB8B48AD759}" type="datetimeFigureOut">
              <a:rPr lang="fr-FR" smtClean="0"/>
              <a:pPr/>
              <a:t>15/09/2024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03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7046" y="5499895"/>
            <a:ext cx="7228833" cy="48463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Dr Roubaud</a:t>
            </a:r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1" y="640080"/>
            <a:ext cx="8183898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7" y="804672"/>
            <a:ext cx="7934706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7046" y="1289303"/>
            <a:ext cx="7228833" cy="3339303"/>
          </a:xfrm>
          <a:ln>
            <a:noFill/>
          </a:ln>
        </p:spPr>
        <p:txBody>
          <a:bodyPr>
            <a:normAutofit/>
          </a:bodyPr>
          <a:lstStyle/>
          <a:p>
            <a:r>
              <a:rPr lang="fr-FR" sz="4400"/>
              <a:t>Deshydratation sujet âgé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190E9-87D2-D243-AAE5-4E713297B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600">
                <a:solidFill>
                  <a:srgbClr val="FFFFFF"/>
                </a:solidFill>
              </a:rPr>
              <a:t>Prévention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757156-B758-3544-8C56-88B120CC2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3770" y="1402080"/>
            <a:ext cx="4554693" cy="4763224"/>
          </a:xfrm>
        </p:spPr>
        <p:txBody>
          <a:bodyPr anchor="ctr">
            <a:normAutofit/>
          </a:bodyPr>
          <a:lstStyle/>
          <a:p>
            <a:pPr marL="530352" lvl="1" indent="0">
              <a:buNone/>
            </a:pPr>
            <a:r>
              <a:rPr lang="fr-FR" dirty="0"/>
              <a:t>Information sujets âgés et aidants sur quantité d’eau nécessaire et sur l’absence de soif </a:t>
            </a:r>
          </a:p>
          <a:p>
            <a:pPr lvl="1"/>
            <a:r>
              <a:rPr lang="fr-FR" dirty="0"/>
              <a:t>Encourager les aliments riches en eau: yaourts, fruits, légumes </a:t>
            </a:r>
          </a:p>
          <a:p>
            <a:pPr lvl="1"/>
            <a:r>
              <a:rPr lang="fr-FR" dirty="0"/>
              <a:t>Augmenter les apports en cas de situations à risques : </a:t>
            </a:r>
            <a:r>
              <a:rPr lang="fr-FR" dirty="0" err="1"/>
              <a:t>fievre</a:t>
            </a:r>
            <a:r>
              <a:rPr lang="fr-FR" dirty="0"/>
              <a:t>, </a:t>
            </a:r>
            <a:r>
              <a:rPr lang="fr-FR" dirty="0" err="1"/>
              <a:t>diahrrée</a:t>
            </a:r>
            <a:r>
              <a:rPr lang="fr-FR" dirty="0"/>
              <a:t>, dyspnée</a:t>
            </a:r>
          </a:p>
          <a:p>
            <a:pPr lvl="1"/>
            <a:r>
              <a:rPr lang="fr-FR" dirty="0"/>
              <a:t>Repérer les situations à risques (troubles  cognitifs, troubles de  mobilité, contention) 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62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BD376B-E4CF-474D-808D-D68AB5531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600">
                <a:solidFill>
                  <a:srgbClr val="FFFFFF"/>
                </a:solidFill>
              </a:rPr>
              <a:t>Traitement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6356E4-117B-3F44-A83D-680D6D336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9604" y="260648"/>
            <a:ext cx="5304884" cy="640871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1200" b="1" dirty="0"/>
              <a:t>1 . </a:t>
            </a:r>
            <a:r>
              <a:rPr lang="fr-FR" sz="1400" b="1" dirty="0"/>
              <a:t>REHYDRATATION/ REEQUILIBRER  </a:t>
            </a:r>
            <a:r>
              <a:rPr lang="fr-FR" sz="1400" dirty="0"/>
              <a:t>mais ATTENTION  chez des sujets </a:t>
            </a:r>
            <a:r>
              <a:rPr lang="fr-FR" sz="1400" dirty="0" err="1"/>
              <a:t>très</a:t>
            </a:r>
            <a:r>
              <a:rPr lang="fr-FR" sz="1400" dirty="0"/>
              <a:t> sensibles aux variations </a:t>
            </a:r>
            <a:r>
              <a:rPr lang="fr-FR" sz="1400" dirty="0" err="1"/>
              <a:t>électrolytiques</a:t>
            </a:r>
            <a:r>
              <a:rPr lang="fr-FR" sz="1400" dirty="0"/>
              <a:t>. 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Compromis entre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Objectif </a:t>
            </a:r>
            <a:r>
              <a:rPr lang="fr-FR" sz="1400" dirty="0" err="1"/>
              <a:t>volémique</a:t>
            </a:r>
            <a:r>
              <a:rPr lang="fr-FR" sz="1400" dirty="0"/>
              <a:t> : la perfusion des organes nobles 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Objectif osmotique : </a:t>
            </a:r>
            <a:r>
              <a:rPr lang="fr-FR" sz="1400" dirty="0" err="1"/>
              <a:t>protéger</a:t>
            </a:r>
            <a:r>
              <a:rPr lang="fr-FR" sz="1400" dirty="0"/>
              <a:t> les cellules </a:t>
            </a:r>
            <a:r>
              <a:rPr lang="fr-FR" sz="1400" dirty="0" err="1"/>
              <a:t>cérébrales</a:t>
            </a:r>
            <a:r>
              <a:rPr lang="fr-FR" sz="1400" dirty="0"/>
              <a:t> . 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Une correction trop rapide expose à des </a:t>
            </a:r>
            <a:r>
              <a:rPr lang="fr-FR" sz="1400" dirty="0" err="1"/>
              <a:t>désordres</a:t>
            </a:r>
            <a:r>
              <a:rPr lang="fr-FR" sz="1400" dirty="0"/>
              <a:t> neurologiques (</a:t>
            </a:r>
            <a:r>
              <a:rPr lang="fr-FR" sz="1400" dirty="0" err="1"/>
              <a:t>myélinolyse</a:t>
            </a:r>
            <a:r>
              <a:rPr lang="fr-FR" sz="1400" dirty="0"/>
              <a:t> </a:t>
            </a:r>
            <a:r>
              <a:rPr lang="fr-FR" sz="1400" dirty="0" err="1"/>
              <a:t>centropontine</a:t>
            </a:r>
            <a:r>
              <a:rPr lang="fr-FR" sz="1400" dirty="0"/>
              <a:t>  )  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Une correction trop lente aggrave le pronostic 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La voie orale sera </a:t>
            </a:r>
            <a:r>
              <a:rPr lang="fr-FR" sz="1400" dirty="0" err="1"/>
              <a:t>privilégiée</a:t>
            </a:r>
            <a:r>
              <a:rPr lang="fr-FR" sz="1400" dirty="0"/>
              <a:t> chaque fois que possible en première intention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liquides de faible </a:t>
            </a:r>
            <a:r>
              <a:rPr lang="fr-FR" sz="1400" dirty="0" err="1"/>
              <a:t>osmolarite</a:t>
            </a:r>
            <a:r>
              <a:rPr lang="fr-FR" sz="1400" dirty="0"/>
              <a:t>́ (eau, bouillon, boissons pour sportifs..) en cas d’</a:t>
            </a:r>
            <a:r>
              <a:rPr lang="fr-FR" sz="1400" dirty="0" err="1"/>
              <a:t>hypernatrémie</a:t>
            </a:r>
            <a:endParaRPr lang="fr-FR" sz="1400" dirty="0"/>
          </a:p>
          <a:p>
            <a:pPr>
              <a:lnSpc>
                <a:spcPct val="90000"/>
              </a:lnSpc>
            </a:pPr>
            <a:r>
              <a:rPr lang="fr-FR" sz="1400" dirty="0"/>
              <a:t> liquides d’</a:t>
            </a:r>
            <a:r>
              <a:rPr lang="fr-FR" sz="1400" dirty="0" err="1"/>
              <a:t>osmolarite</a:t>
            </a:r>
            <a:r>
              <a:rPr lang="fr-FR" sz="1400" dirty="0"/>
              <a:t>́ </a:t>
            </a:r>
            <a:r>
              <a:rPr lang="fr-FR" sz="1400" dirty="0" err="1"/>
              <a:t>élevée</a:t>
            </a:r>
            <a:r>
              <a:rPr lang="fr-FR" sz="1400" dirty="0"/>
              <a:t> (boissons </a:t>
            </a:r>
            <a:r>
              <a:rPr lang="fr-FR" sz="1400" dirty="0" err="1"/>
              <a:t>bicarbonatées</a:t>
            </a:r>
            <a:r>
              <a:rPr lang="fr-FR" sz="1400" dirty="0"/>
              <a:t>, </a:t>
            </a:r>
            <a:r>
              <a:rPr lang="fr-FR" sz="1400" dirty="0" err="1"/>
              <a:t>sucrées</a:t>
            </a:r>
            <a:r>
              <a:rPr lang="fr-FR" sz="1400" dirty="0"/>
              <a:t>, jus de fruits...) en cas d’</a:t>
            </a:r>
            <a:r>
              <a:rPr lang="fr-FR" sz="1400" dirty="0" err="1"/>
              <a:t>hyponatrémie</a:t>
            </a:r>
            <a:r>
              <a:rPr lang="fr-FR" sz="1400" dirty="0"/>
              <a:t>. 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Le recours à un apport artificiel par voie veineuse, </a:t>
            </a:r>
            <a:r>
              <a:rPr lang="fr-FR" sz="1400" dirty="0" err="1"/>
              <a:t>entérale</a:t>
            </a:r>
            <a:r>
              <a:rPr lang="fr-FR" sz="1400" dirty="0"/>
              <a:t> ou </a:t>
            </a:r>
            <a:r>
              <a:rPr lang="fr-FR" sz="1400" dirty="0" err="1"/>
              <a:t>sous-cutanée</a:t>
            </a:r>
            <a:r>
              <a:rPr lang="fr-FR" sz="1400" dirty="0"/>
              <a:t> est fonction de l’</a:t>
            </a:r>
            <a:r>
              <a:rPr lang="fr-FR" sz="1400" dirty="0" err="1"/>
              <a:t>état</a:t>
            </a:r>
            <a:r>
              <a:rPr lang="fr-FR" sz="1400" dirty="0"/>
              <a:t> clinique et du niveau de </a:t>
            </a:r>
            <a:r>
              <a:rPr lang="fr-FR" sz="1400" dirty="0" err="1"/>
              <a:t>déshydratation</a:t>
            </a:r>
            <a:r>
              <a:rPr lang="fr-FR" sz="14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fr-FR" sz="1400" dirty="0"/>
          </a:p>
          <a:p>
            <a:pPr marL="0" indent="0">
              <a:lnSpc>
                <a:spcPct val="90000"/>
              </a:lnSpc>
              <a:buNone/>
            </a:pPr>
            <a:r>
              <a:rPr lang="fr-FR" sz="1400" b="1" dirty="0"/>
              <a:t>2. TRAITEMENT  ETIOLOGIQUE </a:t>
            </a:r>
            <a:endParaRPr lang="fr-FR" sz="1400" dirty="0"/>
          </a:p>
          <a:p>
            <a:pPr marL="0" indent="0">
              <a:lnSpc>
                <a:spcPct val="90000"/>
              </a:lnSpc>
              <a:buNone/>
            </a:pPr>
            <a:r>
              <a:rPr lang="fr-FR" sz="1400" dirty="0"/>
              <a:t>il est indispensable de diagnostiquer et de traiter la cause de la </a:t>
            </a:r>
            <a:r>
              <a:rPr lang="fr-FR" sz="1400" dirty="0" err="1"/>
              <a:t>déshydratation</a:t>
            </a:r>
            <a:r>
              <a:rPr lang="fr-FR" sz="1400" dirty="0"/>
              <a:t> ainsi que de </a:t>
            </a:r>
            <a:r>
              <a:rPr lang="fr-FR" sz="1400" dirty="0" err="1"/>
              <a:t>prévenir</a:t>
            </a:r>
            <a:r>
              <a:rPr lang="fr-FR" sz="1400" dirty="0"/>
              <a:t> ses complications (infections urinaires, </a:t>
            </a:r>
            <a:r>
              <a:rPr lang="fr-FR" sz="1400" dirty="0" err="1"/>
              <a:t>phlébites</a:t>
            </a:r>
            <a:r>
              <a:rPr lang="fr-FR" sz="1400" dirty="0"/>
              <a:t>, escarres...). </a:t>
            </a:r>
          </a:p>
          <a:p>
            <a:pPr>
              <a:lnSpc>
                <a:spcPct val="90000"/>
              </a:lnSpc>
            </a:pP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37762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2" name="Rectangle 1031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2600" y="643467"/>
            <a:ext cx="2522980" cy="1201357"/>
          </a:xfrm>
          <a:noFill/>
          <a:ln>
            <a:solidFill>
              <a:schemeClr val="bg1"/>
            </a:solidFill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Eau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512" y="2132856"/>
            <a:ext cx="3168352" cy="446449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Le  </a:t>
            </a:r>
            <a:r>
              <a:rPr lang="en-US" sz="1400" dirty="0" err="1">
                <a:solidFill>
                  <a:schemeClr val="bg1"/>
                </a:solidFill>
              </a:rPr>
              <a:t>constituant</a:t>
            </a:r>
            <a:r>
              <a:rPr lang="en-US" sz="1400" dirty="0">
                <a:solidFill>
                  <a:schemeClr val="bg1"/>
                </a:solidFill>
              </a:rPr>
              <a:t> le plus important de </a:t>
            </a:r>
            <a:r>
              <a:rPr lang="en-US" sz="1400" dirty="0" err="1">
                <a:solidFill>
                  <a:schemeClr val="bg1"/>
                </a:solidFill>
              </a:rPr>
              <a:t>l’organisme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400" b="1" dirty="0">
                <a:solidFill>
                  <a:schemeClr val="bg1"/>
                </a:solidFill>
              </a:rPr>
              <a:t>La masse </a:t>
            </a:r>
            <a:r>
              <a:rPr lang="en-US" sz="1400" b="1" dirty="0" err="1">
                <a:solidFill>
                  <a:schemeClr val="bg1"/>
                </a:solidFill>
              </a:rPr>
              <a:t>hydrique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diminue</a:t>
            </a:r>
            <a:r>
              <a:rPr lang="en-US" sz="1400" b="1" dirty="0">
                <a:solidFill>
                  <a:schemeClr val="bg1"/>
                </a:solidFill>
              </a:rPr>
              <a:t> avec </a:t>
            </a:r>
            <a:r>
              <a:rPr lang="en-US" sz="1400" b="1" dirty="0" err="1">
                <a:solidFill>
                  <a:schemeClr val="bg1"/>
                </a:solidFill>
              </a:rPr>
              <a:t>l’âge</a:t>
            </a:r>
            <a:r>
              <a:rPr lang="en-US" sz="1400" b="1" dirty="0">
                <a:solidFill>
                  <a:schemeClr val="bg1"/>
                </a:solidFill>
              </a:rPr>
              <a:t>  (avec diminution de la masse maigre)</a:t>
            </a:r>
            <a:br>
              <a:rPr lang="en-US" sz="1400" b="1" dirty="0">
                <a:solidFill>
                  <a:schemeClr val="bg1"/>
                </a:solidFill>
              </a:rPr>
            </a:b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Se </a:t>
            </a:r>
            <a:r>
              <a:rPr lang="en-US" sz="1400" dirty="0" err="1">
                <a:solidFill>
                  <a:schemeClr val="bg1"/>
                </a:solidFill>
              </a:rPr>
              <a:t>répartit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comme</a:t>
            </a:r>
            <a:r>
              <a:rPr lang="en-US" sz="1400" dirty="0">
                <a:solidFill>
                  <a:schemeClr val="bg1"/>
                </a:solidFill>
              </a:rPr>
              <a:t> suit : 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solidFill>
                  <a:schemeClr val="bg1"/>
                </a:solidFill>
              </a:rPr>
              <a:t>Secteur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extracellulaire</a:t>
            </a:r>
            <a:r>
              <a:rPr lang="en-US" sz="1400" dirty="0">
                <a:solidFill>
                  <a:schemeClr val="bg1"/>
                </a:solidFill>
              </a:rPr>
              <a:t>  </a:t>
            </a:r>
          </a:p>
          <a:p>
            <a:pPr marL="384048" lvl="1"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plasma = 8% </a:t>
            </a:r>
          </a:p>
          <a:p>
            <a:pPr marL="384048" lvl="1"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Liquide </a:t>
            </a:r>
            <a:r>
              <a:rPr lang="en-US" sz="1400" dirty="0" err="1">
                <a:solidFill>
                  <a:schemeClr val="bg1"/>
                </a:solidFill>
              </a:rPr>
              <a:t>interstitiel</a:t>
            </a:r>
            <a:r>
              <a:rPr lang="en-US" sz="1400" dirty="0">
                <a:solidFill>
                  <a:schemeClr val="bg1"/>
                </a:solidFill>
              </a:rPr>
              <a:t> = 26% 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secteur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intracellulaire</a:t>
            </a:r>
            <a:r>
              <a:rPr lang="en-US" sz="1400" dirty="0">
                <a:solidFill>
                  <a:schemeClr val="bg1"/>
                </a:solidFill>
              </a:rPr>
              <a:t>  = 66 % 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400" dirty="0" err="1">
                <a:solidFill>
                  <a:schemeClr val="bg1"/>
                </a:solidFill>
              </a:rPr>
              <a:t>Certains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organes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sont</a:t>
            </a:r>
            <a:r>
              <a:rPr lang="en-US" sz="1400" dirty="0">
                <a:solidFill>
                  <a:schemeClr val="bg1"/>
                </a:solidFill>
              </a:rPr>
              <a:t> très riches </a:t>
            </a:r>
            <a:r>
              <a:rPr lang="en-US" sz="1400" dirty="0" err="1">
                <a:solidFill>
                  <a:schemeClr val="bg1"/>
                </a:solidFill>
              </a:rPr>
              <a:t>en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eau</a:t>
            </a:r>
            <a:r>
              <a:rPr lang="en-US" sz="1400" dirty="0">
                <a:solidFill>
                  <a:schemeClr val="bg1"/>
                </a:solidFill>
              </a:rPr>
              <a:t> : le </a:t>
            </a:r>
            <a:r>
              <a:rPr lang="en-US" sz="1400" dirty="0" err="1">
                <a:solidFill>
                  <a:schemeClr val="bg1"/>
                </a:solidFill>
              </a:rPr>
              <a:t>cerveau</a:t>
            </a:r>
            <a:r>
              <a:rPr lang="en-US" sz="1400" dirty="0">
                <a:solidFill>
                  <a:schemeClr val="bg1"/>
                </a:solidFill>
              </a:rPr>
              <a:t>  </a:t>
            </a:r>
            <a:r>
              <a:rPr lang="en-US" sz="1400" dirty="0" err="1">
                <a:solidFill>
                  <a:schemeClr val="bg1"/>
                </a:solidFill>
              </a:rPr>
              <a:t>contient</a:t>
            </a:r>
            <a:r>
              <a:rPr lang="en-US" sz="1400" dirty="0">
                <a:solidFill>
                  <a:schemeClr val="bg1"/>
                </a:solidFill>
              </a:rPr>
              <a:t> plus de 95% </a:t>
            </a:r>
            <a:r>
              <a:rPr lang="en-US" sz="1400" dirty="0" err="1">
                <a:solidFill>
                  <a:schemeClr val="bg1"/>
                </a:solidFill>
              </a:rPr>
              <a:t>d’eau</a:t>
            </a:r>
            <a:r>
              <a:rPr lang="en-US" sz="1400" dirty="0">
                <a:solidFill>
                  <a:schemeClr val="bg1"/>
                </a:solidFill>
              </a:rPr>
              <a:t>. ( </a:t>
            </a:r>
            <a:r>
              <a:rPr lang="en-US" sz="1400" dirty="0" err="1">
                <a:solidFill>
                  <a:schemeClr val="bg1"/>
                </a:solidFill>
              </a:rPr>
              <a:t>Cela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veut</a:t>
            </a:r>
            <a:r>
              <a:rPr lang="en-US" sz="1400" dirty="0">
                <a:solidFill>
                  <a:schemeClr val="bg1"/>
                </a:solidFill>
              </a:rPr>
              <a:t> dire que le </a:t>
            </a:r>
            <a:r>
              <a:rPr lang="en-US" sz="1400" dirty="0" err="1">
                <a:solidFill>
                  <a:schemeClr val="bg1"/>
                </a:solidFill>
              </a:rPr>
              <a:t>cerveau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est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i="1" dirty="0">
                <a:solidFill>
                  <a:schemeClr val="bg1"/>
                </a:solidFill>
              </a:rPr>
              <a:t>très sensible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à</a:t>
            </a:r>
            <a:r>
              <a:rPr lang="en-US" sz="1400" dirty="0">
                <a:solidFill>
                  <a:schemeClr val="bg1"/>
                </a:solidFill>
              </a:rPr>
              <a:t> la </a:t>
            </a:r>
            <a:r>
              <a:rPr lang="en-US" sz="1400" dirty="0" err="1">
                <a:solidFill>
                  <a:schemeClr val="bg1"/>
                </a:solidFill>
              </a:rPr>
              <a:t>déshydratation</a:t>
            </a:r>
            <a:r>
              <a:rPr lang="en-US" sz="1400" dirty="0">
                <a:solidFill>
                  <a:schemeClr val="bg1"/>
                </a:solidFill>
              </a:rPr>
              <a:t>) 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3973322" y="1104150"/>
            <a:ext cx="4688077" cy="4488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3608" y="71735"/>
            <a:ext cx="6731000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571471" y="5013176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L'apparition d'une déshydratation résulte de la conjonction de deux types de phénomènes : </a:t>
            </a:r>
            <a:br>
              <a:rPr lang="fr-FR" sz="1600" dirty="0"/>
            </a:br>
            <a:r>
              <a:rPr lang="fr-FR" sz="1600" dirty="0"/>
              <a:t>• Perte excessive d'eau, lié ou non au Na+ (rénales ou extrarénales) </a:t>
            </a:r>
            <a:br>
              <a:rPr lang="fr-FR" sz="1600" dirty="0"/>
            </a:br>
            <a:r>
              <a:rPr lang="fr-FR" sz="1600" dirty="0"/>
              <a:t>• Impossibilité de compenser les pertes hydriques et/ou sodées  par perte de l'accès </a:t>
            </a:r>
            <a:br>
              <a:rPr lang="fr-FR" sz="1600" dirty="0"/>
            </a:br>
            <a:r>
              <a:rPr lang="fr-FR" sz="1600" dirty="0"/>
              <a:t>normal à l'eau et au sel. </a:t>
            </a:r>
            <a:br>
              <a:rPr lang="fr-FR" sz="1600" dirty="0"/>
            </a:br>
            <a:endParaRPr lang="fr-FR" sz="1600" dirty="0"/>
          </a:p>
          <a:p>
            <a:r>
              <a:rPr lang="fr-FR" sz="1600" dirty="0"/>
              <a:t>A ce moment on peut dire qu’il y a un bilan négatif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287736"/>
            <a:ext cx="78867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Spécificités du sujet âgé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95537" y="2680354"/>
            <a:ext cx="3509746" cy="313565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sz="1800" dirty="0">
                <a:solidFill>
                  <a:srgbClr val="FFFFFF"/>
                </a:solidFill>
              </a:rPr>
              <a:t>LES SORTIES  ↑</a:t>
            </a:r>
            <a:br>
              <a:rPr lang="fr-FR" sz="1800" dirty="0">
                <a:solidFill>
                  <a:srgbClr val="FFFFFF"/>
                </a:solidFill>
              </a:rPr>
            </a:br>
            <a:endParaRPr lang="fr-FR" sz="18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Sorties obligatoires urinaires plus élevées du fait d’un pouvoir de concentration du rein moins  important </a:t>
            </a:r>
            <a:br>
              <a:rPr lang="fr-FR" sz="1700" dirty="0">
                <a:solidFill>
                  <a:srgbClr val="FFFFFF"/>
                </a:solidFill>
              </a:rPr>
            </a:b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Résistance à la vasopressine : La </a:t>
            </a:r>
            <a:r>
              <a:rPr lang="fr-FR" sz="1700" dirty="0" err="1">
                <a:solidFill>
                  <a:srgbClr val="FFFFFF"/>
                </a:solidFill>
              </a:rPr>
              <a:t>réponse</a:t>
            </a:r>
            <a:r>
              <a:rPr lang="fr-FR" sz="1700" dirty="0">
                <a:solidFill>
                  <a:srgbClr val="FFFFFF"/>
                </a:solidFill>
              </a:rPr>
              <a:t> à la baisse tensionnelle ou à l’hypovolémie est beaucoup plus longue à se manifester</a:t>
            </a:r>
            <a:br>
              <a:rPr lang="fr-FR" sz="2200" dirty="0">
                <a:solidFill>
                  <a:srgbClr val="FFFFFF"/>
                </a:solidFill>
              </a:rPr>
            </a:br>
            <a:br>
              <a:rPr lang="fr-FR" sz="2200" dirty="0">
                <a:solidFill>
                  <a:srgbClr val="FFFFFF"/>
                </a:solidFill>
              </a:rPr>
            </a:br>
            <a:endParaRPr lang="fr-FR" sz="2200" dirty="0">
              <a:solidFill>
                <a:srgbClr val="FFFFFF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31498" y="2680354"/>
            <a:ext cx="4696078" cy="341294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sz="1800" dirty="0">
                <a:solidFill>
                  <a:srgbClr val="FFFFFF"/>
                </a:solidFill>
              </a:rPr>
              <a:t>LES APPORTS↓</a:t>
            </a:r>
          </a:p>
          <a:p>
            <a:pPr>
              <a:lnSpc>
                <a:spcPct val="90000"/>
              </a:lnSpc>
              <a:buNone/>
            </a:pPr>
            <a:endParaRPr lang="fr-FR" sz="13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Diminution fréquente des apports alimentaires non compensés par une augmentation des apports hydriques</a:t>
            </a:r>
          </a:p>
          <a:p>
            <a:pPr>
              <a:lnSpc>
                <a:spcPct val="90000"/>
              </a:lnSpc>
            </a:pP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b="1" dirty="0">
                <a:solidFill>
                  <a:srgbClr val="FF0000"/>
                </a:solidFill>
              </a:rPr>
              <a:t>Difficultés d’accès à l’eau  </a:t>
            </a:r>
            <a:r>
              <a:rPr lang="fr-FR" sz="1700" dirty="0">
                <a:solidFill>
                  <a:srgbClr val="FFFFFF"/>
                </a:solidFill>
              </a:rPr>
              <a:t>du fait des troubles cognitifs ou de troubles  de la mobilité</a:t>
            </a:r>
            <a:br>
              <a:rPr lang="fr-FR" sz="1700" dirty="0">
                <a:solidFill>
                  <a:srgbClr val="FFFFFF"/>
                </a:solidFill>
              </a:rPr>
            </a:b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b="1" dirty="0">
                <a:solidFill>
                  <a:srgbClr val="FF0000"/>
                </a:solidFill>
              </a:rPr>
              <a:t>Troubles de déglutition </a:t>
            </a:r>
            <a:br>
              <a:rPr lang="fr-FR" sz="1700" dirty="0">
                <a:solidFill>
                  <a:srgbClr val="FFFFFF"/>
                </a:solidFill>
              </a:rPr>
            </a:b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b="1" dirty="0">
                <a:solidFill>
                  <a:srgbClr val="FF0000"/>
                </a:solidFill>
              </a:rPr>
              <a:t>Perte de la sensation de soif </a:t>
            </a: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(</a:t>
            </a:r>
            <a:r>
              <a:rPr lang="fr-FR" sz="1700" dirty="0" err="1">
                <a:solidFill>
                  <a:srgbClr val="FFFFFF"/>
                </a:solidFill>
              </a:rPr>
              <a:t>viellissement</a:t>
            </a:r>
            <a:r>
              <a:rPr lang="fr-FR" sz="1700" dirty="0">
                <a:solidFill>
                  <a:srgbClr val="FFFFFF"/>
                </a:solidFill>
              </a:rPr>
              <a:t> des </a:t>
            </a:r>
            <a:r>
              <a:rPr lang="fr-FR" sz="1700" dirty="0" err="1">
                <a:solidFill>
                  <a:srgbClr val="FFFFFF"/>
                </a:solidFill>
              </a:rPr>
              <a:t>osmorecepteurs</a:t>
            </a:r>
            <a:r>
              <a:rPr lang="fr-FR" sz="1700" dirty="0">
                <a:solidFill>
                  <a:srgbClr val="FFFFFF"/>
                </a:solidFill>
              </a:rPr>
              <a:t> et </a:t>
            </a:r>
            <a:r>
              <a:rPr lang="fr-FR" sz="1700" dirty="0" err="1">
                <a:solidFill>
                  <a:srgbClr val="FFFFFF"/>
                </a:solidFill>
              </a:rPr>
              <a:t>barorecepeteurs</a:t>
            </a:r>
            <a:r>
              <a:rPr lang="fr-FR" sz="1700" dirty="0">
                <a:solidFill>
                  <a:srgbClr val="FFFFFF"/>
                </a:solidFill>
              </a:rPr>
              <a:t>  ↓dopamine)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Refus de boire par crainte de trop uriner  (troubles de la continence, peur de la chute</a:t>
            </a:r>
            <a:r>
              <a:rPr lang="fr-FR" sz="1500" dirty="0">
                <a:solidFill>
                  <a:srgbClr val="FFFFFF"/>
                </a:solidFill>
              </a:rPr>
              <a:t>)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E69FA8-D20A-B4A6-151F-C0D42E3DDC7D}"/>
              </a:ext>
            </a:extLst>
          </p:cNvPr>
          <p:cNvSpPr txBox="1"/>
          <p:nvPr/>
        </p:nvSpPr>
        <p:spPr>
          <a:xfrm>
            <a:off x="116423" y="6237312"/>
            <a:ext cx="8911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200" b="1" dirty="0"/>
              <a:t>toute sensation de soif est </a:t>
            </a:r>
            <a:r>
              <a:rPr lang="fr-FR" sz="1200" b="1" dirty="0" err="1"/>
              <a:t>déja</a:t>
            </a:r>
            <a:r>
              <a:rPr lang="fr-FR" sz="1200" b="1" dirty="0"/>
              <a:t>̀ synonyme de </a:t>
            </a:r>
            <a:r>
              <a:rPr lang="fr-FR" sz="1200" b="1" dirty="0" err="1"/>
              <a:t>déshydratation</a:t>
            </a:r>
            <a:r>
              <a:rPr lang="fr-FR" sz="1200" b="1" dirty="0"/>
              <a:t> chez le sujet </a:t>
            </a:r>
            <a:r>
              <a:rPr lang="fr-FR" sz="1200" b="1" dirty="0" err="1"/>
              <a:t>âge</a:t>
            </a:r>
            <a:r>
              <a:rPr lang="fr-FR" sz="1200" b="1" dirty="0"/>
              <a:t>́</a:t>
            </a:r>
            <a:endParaRPr lang="en-US" sz="1200" dirty="0"/>
          </a:p>
          <a:p>
            <a:pPr lvl="0"/>
            <a:r>
              <a:rPr lang="fr-FR" sz="1200" b="1" dirty="0"/>
              <a:t>la régulation rénale est moins efficace donc plus de vulnérabilité à la </a:t>
            </a:r>
            <a:r>
              <a:rPr lang="fr-FR" sz="1200" b="1" dirty="0" err="1"/>
              <a:t>deshydratation</a:t>
            </a:r>
            <a:r>
              <a:rPr lang="fr-FR" sz="1200" b="1" dirty="0"/>
              <a:t> mais aussi aux apports excessifs . </a:t>
            </a:r>
            <a:endParaRPr lang="en-US" sz="12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0C2A0EE-06AA-3F6E-DEB9-C8BFBA67AE04}"/>
              </a:ext>
            </a:extLst>
          </p:cNvPr>
          <p:cNvSpPr txBox="1"/>
          <p:nvPr/>
        </p:nvSpPr>
        <p:spPr>
          <a:xfrm>
            <a:off x="164678" y="1770415"/>
            <a:ext cx="87278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Les besoins en eau du sujet </a:t>
            </a:r>
            <a:r>
              <a:rPr lang="fr-FR" sz="1400" dirty="0" err="1"/>
              <a:t>âge</a:t>
            </a:r>
            <a:r>
              <a:rPr lang="fr-FR" sz="1400" dirty="0"/>
              <a:t>́ sont </a:t>
            </a:r>
            <a:r>
              <a:rPr lang="fr-FR" sz="1400" dirty="0" err="1"/>
              <a:t>plutôt</a:t>
            </a:r>
            <a:r>
              <a:rPr lang="fr-FR" sz="1400" dirty="0"/>
              <a:t> plus </a:t>
            </a:r>
            <a:r>
              <a:rPr lang="fr-FR" sz="1400" dirty="0" err="1"/>
              <a:t>élevés</a:t>
            </a:r>
            <a:r>
              <a:rPr lang="fr-FR" sz="1400" dirty="0"/>
              <a:t> que ceux d’un adulte car les </a:t>
            </a:r>
            <a:r>
              <a:rPr lang="fr-FR" sz="1400" dirty="0" err="1"/>
              <a:t>mécanismes</a:t>
            </a:r>
            <a:r>
              <a:rPr lang="fr-FR" sz="1400" dirty="0"/>
              <a:t> de </a:t>
            </a:r>
            <a:r>
              <a:rPr lang="fr-FR" sz="1400" dirty="0" err="1"/>
              <a:t>régulation</a:t>
            </a:r>
            <a:r>
              <a:rPr lang="fr-FR" sz="1400" dirty="0"/>
              <a:t> </a:t>
            </a:r>
            <a:r>
              <a:rPr lang="fr-FR" sz="1400" dirty="0" err="1"/>
              <a:t>étant</a:t>
            </a:r>
            <a:r>
              <a:rPr lang="fr-FR" sz="1400" dirty="0"/>
              <a:t> moins bons les </a:t>
            </a:r>
            <a:r>
              <a:rPr lang="fr-FR" sz="1400" dirty="0" err="1"/>
              <a:t>déficits</a:t>
            </a:r>
            <a:r>
              <a:rPr lang="fr-FR" sz="1400" dirty="0"/>
              <a:t> seront moins rapidement </a:t>
            </a:r>
            <a:r>
              <a:rPr lang="fr-FR" sz="1400" dirty="0" err="1"/>
              <a:t>compensés</a:t>
            </a:r>
            <a:r>
              <a:rPr lang="fr-FR" sz="1400" dirty="0"/>
              <a:t>. </a:t>
            </a:r>
          </a:p>
          <a:p>
            <a:r>
              <a:rPr lang="en-US" sz="1400" dirty="0"/>
              <a:t> </a:t>
            </a:r>
            <a:r>
              <a:rPr lang="fr-FR" sz="1400" dirty="0"/>
              <a:t>Ils sont </a:t>
            </a:r>
            <a:r>
              <a:rPr lang="fr-FR" sz="1400" dirty="0" err="1"/>
              <a:t>estimés</a:t>
            </a:r>
            <a:r>
              <a:rPr lang="fr-FR" sz="1400" dirty="0"/>
              <a:t> à 1 700 ml par jour ou de 30 ml/kg de poids </a:t>
            </a:r>
            <a:r>
              <a:rPr lang="fr-FR" sz="1400" dirty="0" err="1"/>
              <a:t>après</a:t>
            </a:r>
            <a:r>
              <a:rPr lang="fr-FR" sz="1400" dirty="0"/>
              <a:t> 65 ans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fr-FR" dirty="0"/>
              <a:t>Épidémiologie de la </a:t>
            </a:r>
            <a:r>
              <a:rPr lang="fr-FR" dirty="0" err="1"/>
              <a:t>deshydratation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404040"/>
                </a:solidFill>
              </a:rPr>
              <a:t>Fréquente , pb majeur de santé publique 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la déshydratation est l’un des dix diagnostics les plus fréquents justifiant l’hospitalisation de patients de plus de 65 ans aux États-Unis (Sheehy et al. 1999)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 en EHPAD apport en liquides inadéquat chez 50 à 92 % des résidents (Mentes et Kulp 2003).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Peu d’études en ambulatoire 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Peu d’études récentes sur la mortalité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C66C48-8599-0B41-900E-8B64990FF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76672"/>
            <a:ext cx="5797296" cy="1188720"/>
          </a:xfrm>
        </p:spPr>
        <p:txBody>
          <a:bodyPr>
            <a:normAutofit/>
          </a:bodyPr>
          <a:lstStyle/>
          <a:p>
            <a:r>
              <a:rPr lang="fr-FR"/>
              <a:t>Étiologies </a:t>
            </a:r>
            <a:endParaRPr lang="fr-FR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FEFB11C-FB3D-403F-9DB8-5B4DB15E5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131067"/>
              </p:ext>
            </p:extLst>
          </p:nvPr>
        </p:nvGraphicFramePr>
        <p:xfrm>
          <a:off x="467544" y="1844824"/>
          <a:ext cx="8352928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9733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13" y="640080"/>
            <a:ext cx="6693018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2907" y="825096"/>
            <a:ext cx="641223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87738" y="908720"/>
            <a:ext cx="5168438" cy="4346756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1400" dirty="0">
                <a:solidFill>
                  <a:srgbClr val="404040"/>
                </a:solidFill>
              </a:rPr>
              <a:t>Elle est due à une fuite d’eau hors des cellules vers un compartiment extra-cellulaire hypertonique</a:t>
            </a:r>
          </a:p>
          <a:p>
            <a:pPr>
              <a:lnSpc>
                <a:spcPct val="90000"/>
              </a:lnSpc>
            </a:pPr>
            <a:r>
              <a:rPr lang="fr-FR" sz="1400" b="1" dirty="0">
                <a:solidFill>
                  <a:srgbClr val="404040"/>
                </a:solidFill>
              </a:rPr>
              <a:t>Soit isolée</a:t>
            </a:r>
          </a:p>
          <a:p>
            <a:pPr>
              <a:lnSpc>
                <a:spcPct val="90000"/>
              </a:lnSpc>
            </a:pPr>
            <a:r>
              <a:rPr lang="fr-FR" sz="1400" b="1" dirty="0">
                <a:solidFill>
                  <a:srgbClr val="404040"/>
                </a:solidFill>
              </a:rPr>
              <a:t>Soit secondaire à une </a:t>
            </a:r>
            <a:r>
              <a:rPr lang="fr-FR" sz="1400" b="1" dirty="0" err="1">
                <a:solidFill>
                  <a:srgbClr val="404040"/>
                </a:solidFill>
              </a:rPr>
              <a:t>deshydratation</a:t>
            </a:r>
            <a:r>
              <a:rPr lang="fr-FR" sz="1400" b="1" dirty="0">
                <a:solidFill>
                  <a:srgbClr val="404040"/>
                </a:solidFill>
              </a:rPr>
              <a:t> </a:t>
            </a:r>
            <a:r>
              <a:rPr lang="fr-FR" sz="1400" b="1" dirty="0" err="1">
                <a:solidFill>
                  <a:srgbClr val="404040"/>
                </a:solidFill>
              </a:rPr>
              <a:t>extracelluliare</a:t>
            </a:r>
            <a:br>
              <a:rPr lang="fr-FR" sz="1400" b="1" dirty="0">
                <a:solidFill>
                  <a:srgbClr val="404040"/>
                </a:solidFill>
              </a:rPr>
            </a:br>
            <a:endParaRPr lang="fr-FR" sz="1400" b="1" dirty="0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b="1" dirty="0" err="1">
                <a:solidFill>
                  <a:srgbClr val="404040"/>
                </a:solidFill>
              </a:rPr>
              <a:t>Deshydratation</a:t>
            </a:r>
            <a:r>
              <a:rPr lang="fr-FR" sz="1400" b="1" dirty="0">
                <a:solidFill>
                  <a:srgbClr val="404040"/>
                </a:solidFill>
              </a:rPr>
              <a:t> par manque d’eau </a:t>
            </a:r>
          </a:p>
          <a:p>
            <a:pPr>
              <a:lnSpc>
                <a:spcPct val="90000"/>
              </a:lnSpc>
            </a:pPr>
            <a:r>
              <a:rPr lang="fr-FR" sz="1400" b="1" dirty="0">
                <a:solidFill>
                  <a:srgbClr val="404040"/>
                </a:solidFill>
              </a:rPr>
              <a:t> Signes cliniques </a:t>
            </a:r>
            <a:endParaRPr lang="fr-FR" sz="1400" dirty="0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sz="1400" dirty="0">
                <a:solidFill>
                  <a:srgbClr val="404040"/>
                </a:solidFill>
              </a:rPr>
              <a:t>sécheresse  des muqueuses , buccale , hyposialie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sz="1400" dirty="0">
                <a:solidFill>
                  <a:srgbClr val="404040"/>
                </a:solidFill>
              </a:rPr>
              <a:t>somnolence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sz="1400" dirty="0">
                <a:solidFill>
                  <a:srgbClr val="404040"/>
                </a:solidFill>
              </a:rPr>
              <a:t>Fièvre </a:t>
            </a:r>
          </a:p>
          <a:p>
            <a:pPr marL="0" indent="0">
              <a:lnSpc>
                <a:spcPct val="90000"/>
              </a:lnSpc>
              <a:buNone/>
            </a:pPr>
            <a:endParaRPr lang="fr-FR" sz="1400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r-FR" sz="1400" dirty="0">
                <a:solidFill>
                  <a:srgbClr val="404040"/>
                </a:solidFill>
              </a:rPr>
              <a:t>Biologie: </a:t>
            </a:r>
            <a:r>
              <a:rPr lang="fr-FR" sz="1400" b="1" dirty="0" err="1">
                <a:solidFill>
                  <a:srgbClr val="404040"/>
                </a:solidFill>
              </a:rPr>
              <a:t>hypernatrémie</a:t>
            </a:r>
            <a:r>
              <a:rPr lang="fr-FR" sz="1400" b="1" dirty="0">
                <a:solidFill>
                  <a:srgbClr val="404040"/>
                </a:solidFill>
              </a:rPr>
              <a:t> (&gt; 145 </a:t>
            </a:r>
            <a:r>
              <a:rPr lang="fr-FR" sz="1400" b="1" dirty="0" err="1">
                <a:solidFill>
                  <a:srgbClr val="404040"/>
                </a:solidFill>
              </a:rPr>
              <a:t>mmol</a:t>
            </a:r>
            <a:r>
              <a:rPr lang="fr-FR" sz="1400" b="1" dirty="0">
                <a:solidFill>
                  <a:srgbClr val="404040"/>
                </a:solidFill>
              </a:rPr>
              <a:t>/l) et une </a:t>
            </a:r>
            <a:r>
              <a:rPr lang="fr-FR" sz="1400" b="1" dirty="0" err="1">
                <a:solidFill>
                  <a:srgbClr val="404040"/>
                </a:solidFill>
              </a:rPr>
              <a:t>hyperosmolalite</a:t>
            </a:r>
            <a:r>
              <a:rPr lang="fr-FR" sz="1400" b="1" dirty="0">
                <a:solidFill>
                  <a:srgbClr val="404040"/>
                </a:solidFill>
              </a:rPr>
              <a:t>́ (&gt; 300 </a:t>
            </a:r>
            <a:r>
              <a:rPr lang="fr-FR" sz="1400" b="1" dirty="0" err="1">
                <a:solidFill>
                  <a:srgbClr val="404040"/>
                </a:solidFill>
              </a:rPr>
              <a:t>mmol</a:t>
            </a:r>
            <a:r>
              <a:rPr lang="fr-FR" sz="1400" b="1" dirty="0">
                <a:solidFill>
                  <a:srgbClr val="404040"/>
                </a:solidFill>
              </a:rPr>
              <a:t>/l). 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fr-FR" sz="1100" dirty="0">
                <a:solidFill>
                  <a:srgbClr val="404040"/>
                </a:solidFill>
              </a:rPr>
            </a:br>
            <a:endParaRPr lang="fr-FR" sz="1100" dirty="0">
              <a:solidFill>
                <a:srgbClr val="404040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2538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82538" y="1602524"/>
            <a:ext cx="2978949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200" dirty="0" err="1">
                <a:solidFill>
                  <a:srgbClr val="FFFFFF"/>
                </a:solidFill>
              </a:rPr>
              <a:t>Deshydratation</a:t>
            </a:r>
            <a:r>
              <a:rPr lang="fr-FR" sz="1200" dirty="0">
                <a:solidFill>
                  <a:srgbClr val="FFFFFF"/>
                </a:solidFill>
              </a:rPr>
              <a:t>  hypertonique intracellulaire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13" y="640080"/>
            <a:ext cx="6693018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2907" y="825096"/>
            <a:ext cx="641223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825FF8-91EE-F24F-96E7-42F98CD16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738" y="1283546"/>
            <a:ext cx="4286937" cy="391406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300" b="1">
                <a:solidFill>
                  <a:srgbClr val="404040"/>
                </a:solidFill>
              </a:rPr>
              <a:t>Elle est due à une perte de sodium qui entraine une perte proportionnelle d’eau (eau liée). </a:t>
            </a:r>
          </a:p>
          <a:p>
            <a:pPr>
              <a:lnSpc>
                <a:spcPct val="90000"/>
              </a:lnSpc>
            </a:pPr>
            <a:r>
              <a:rPr lang="fr-FR" sz="1300">
                <a:solidFill>
                  <a:srgbClr val="404040"/>
                </a:solidFill>
              </a:rPr>
              <a:t>Causes: tt diurétiques </a:t>
            </a:r>
          </a:p>
          <a:p>
            <a:pPr>
              <a:lnSpc>
                <a:spcPct val="90000"/>
              </a:lnSpc>
            </a:pPr>
            <a:r>
              <a:rPr lang="fr-FR" sz="1300" b="1">
                <a:solidFill>
                  <a:srgbClr val="404040"/>
                </a:solidFill>
              </a:rPr>
              <a:t>Signes cliniques: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signes cardio-vasculaires </a:t>
            </a:r>
            <a:r>
              <a:rPr lang="fr-FR" sz="1300">
                <a:solidFill>
                  <a:srgbClr val="404040"/>
                </a:solidFill>
              </a:rPr>
              <a:t>: hypotension artérielle et, surtout, </a:t>
            </a:r>
            <a:r>
              <a:rPr lang="fr-FR" sz="1300" b="1">
                <a:solidFill>
                  <a:srgbClr val="404040"/>
                </a:solidFill>
              </a:rPr>
              <a:t>hypotension orthostatique</a:t>
            </a:r>
            <a:r>
              <a:rPr lang="fr-FR" sz="1300">
                <a:solidFill>
                  <a:srgbClr val="404040"/>
                </a:solidFill>
              </a:rPr>
              <a:t>, tachycardie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perte de poids </a:t>
            </a:r>
            <a:r>
              <a:rPr lang="fr-FR" sz="1300">
                <a:solidFill>
                  <a:srgbClr val="404040"/>
                </a:solidFill>
              </a:rPr>
              <a:t>(on peut observer une perte de poids de 2 à 3 kg en 2 jours)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hypotonie des globes oculaires, cernes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concentration des urines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pli cutané</a:t>
            </a:r>
            <a:r>
              <a:rPr lang="fr-FR" sz="1300">
                <a:solidFill>
                  <a:srgbClr val="404040"/>
                </a:solidFill>
              </a:rPr>
              <a:t>, peu évocateur chez le vieillard dont la peau a perdu l’élasticité </a:t>
            </a:r>
          </a:p>
          <a:p>
            <a:pPr>
              <a:lnSpc>
                <a:spcPct val="90000"/>
              </a:lnSpc>
            </a:pPr>
            <a:endParaRPr lang="fr-FR" sz="1300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300">
                <a:solidFill>
                  <a:srgbClr val="404040"/>
                </a:solidFill>
              </a:rPr>
              <a:t>La natrémie est abaissée (&lt; 135 mmol/l) et l’osmolalité basse (&lt; 280 mosm/l). </a:t>
            </a:r>
          </a:p>
          <a:p>
            <a:pPr>
              <a:lnSpc>
                <a:spcPct val="90000"/>
              </a:lnSpc>
            </a:pPr>
            <a:endParaRPr lang="fr-FR" sz="130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2538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B9181A2-3C81-C748-8BC6-D81E13472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537" y="1586484"/>
            <a:ext cx="2978949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200" dirty="0" err="1">
                <a:solidFill>
                  <a:srgbClr val="FFFFFF"/>
                </a:solidFill>
              </a:rPr>
              <a:t>Deshydratation</a:t>
            </a:r>
            <a:r>
              <a:rPr lang="fr-FR" sz="1200" dirty="0">
                <a:solidFill>
                  <a:srgbClr val="FFFFFF"/>
                </a:solidFill>
              </a:rPr>
              <a:t> hypotonique extracellulaire </a:t>
            </a:r>
          </a:p>
        </p:txBody>
      </p:sp>
    </p:spTree>
    <p:extLst>
      <p:ext uri="{BB962C8B-B14F-4D97-AF65-F5344CB8AC3E}">
        <p14:creationId xmlns:p14="http://schemas.microsoft.com/office/powerpoint/2010/main" val="287362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1950" y="1363742"/>
            <a:ext cx="8420099" cy="41258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{AD7EB86E-84E2-9040-8919-B5805D5B3F33}tf10001120</Template>
  <TotalTime>211</TotalTime>
  <Words>880</Words>
  <Application>Microsoft Macintosh PowerPoint</Application>
  <PresentationFormat>Affichage à l'écran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Colis</vt:lpstr>
      <vt:lpstr>Deshydratation sujet âgé </vt:lpstr>
      <vt:lpstr>Eau </vt:lpstr>
      <vt:lpstr>Présentation PowerPoint</vt:lpstr>
      <vt:lpstr>Spécificités du sujet âgé </vt:lpstr>
      <vt:lpstr>Épidémiologie de la deshydratation </vt:lpstr>
      <vt:lpstr>Étiologies </vt:lpstr>
      <vt:lpstr>Deshydratation  hypertonique intracellulaire </vt:lpstr>
      <vt:lpstr>Deshydratation hypotonique extracellulaire </vt:lpstr>
      <vt:lpstr>Présentation PowerPoint</vt:lpstr>
      <vt:lpstr>Prévention</vt:lpstr>
      <vt:lpstr>Traitement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Troubles métaboliques sujet âgé</dc:title>
  <dc:creator>miche</dc:creator>
  <cp:lastModifiedBy>caroline roubaud</cp:lastModifiedBy>
  <cp:revision>14</cp:revision>
  <dcterms:created xsi:type="dcterms:W3CDTF">2021-11-21T17:49:13Z</dcterms:created>
  <dcterms:modified xsi:type="dcterms:W3CDTF">2024-09-15T18:57:42Z</dcterms:modified>
</cp:coreProperties>
</file>