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3"/>
  </p:notesMasterIdLst>
  <p:sldIdLst>
    <p:sldId id="256" r:id="rId2"/>
    <p:sldId id="257" r:id="rId3"/>
    <p:sldId id="263" r:id="rId4"/>
    <p:sldId id="262" r:id="rId5"/>
    <p:sldId id="258" r:id="rId6"/>
    <p:sldId id="270" r:id="rId7"/>
    <p:sldId id="261" r:id="rId8"/>
    <p:sldId id="271" r:id="rId9"/>
    <p:sldId id="274" r:id="rId10"/>
    <p:sldId id="275" r:id="rId11"/>
    <p:sldId id="276" r:id="rId12"/>
    <p:sldId id="279" r:id="rId13"/>
    <p:sldId id="312" r:id="rId14"/>
    <p:sldId id="280" r:id="rId15"/>
    <p:sldId id="313" r:id="rId16"/>
    <p:sldId id="287" r:id="rId17"/>
    <p:sldId id="290" r:id="rId18"/>
    <p:sldId id="292" r:id="rId19"/>
    <p:sldId id="295" r:id="rId20"/>
    <p:sldId id="296" r:id="rId21"/>
    <p:sldId id="297" r:id="rId22"/>
    <p:sldId id="298" r:id="rId23"/>
    <p:sldId id="299" r:id="rId24"/>
    <p:sldId id="304" r:id="rId25"/>
    <p:sldId id="305" r:id="rId26"/>
    <p:sldId id="303" r:id="rId27"/>
    <p:sldId id="302" r:id="rId28"/>
    <p:sldId id="307" r:id="rId29"/>
    <p:sldId id="308" r:id="rId30"/>
    <p:sldId id="309" r:id="rId31"/>
    <p:sldId id="311"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E28219-36A2-4D2A-9877-C6887D98D2B3}"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90795D30-06AB-4D9D-89DE-AC1D852E764F}">
      <dgm:prSet/>
      <dgm:spPr/>
      <dgm:t>
        <a:bodyPr/>
        <a:lstStyle/>
        <a:p>
          <a:r>
            <a:rPr lang="fr-FR"/>
            <a:t>cancer de la prostate localisé : surveillance active ou traitement curatif (par chirurgie ou radiothérapie) ; </a:t>
          </a:r>
          <a:endParaRPr lang="en-US"/>
        </a:p>
      </dgm:t>
    </dgm:pt>
    <dgm:pt modelId="{23F88704-690E-4930-B7FC-9A4329324D06}" type="parTrans" cxnId="{63D1ADEE-2507-4701-BBAF-62D0690F753D}">
      <dgm:prSet/>
      <dgm:spPr/>
      <dgm:t>
        <a:bodyPr/>
        <a:lstStyle/>
        <a:p>
          <a:endParaRPr lang="en-US"/>
        </a:p>
      </dgm:t>
    </dgm:pt>
    <dgm:pt modelId="{BD9ECA06-3E47-41F6-8FE5-186D90F15DE8}" type="sibTrans" cxnId="{63D1ADEE-2507-4701-BBAF-62D0690F753D}">
      <dgm:prSet/>
      <dgm:spPr/>
      <dgm:t>
        <a:bodyPr/>
        <a:lstStyle/>
        <a:p>
          <a:endParaRPr lang="en-US"/>
        </a:p>
      </dgm:t>
    </dgm:pt>
    <dgm:pt modelId="{E6A2AB97-CA4B-48ED-86FF-629AD15AE5F4}">
      <dgm:prSet/>
      <dgm:spPr/>
      <dgm:t>
        <a:bodyPr/>
        <a:lstStyle/>
        <a:p>
          <a:r>
            <a:rPr lang="fr-FR"/>
            <a:t>cancer de la prostate localement avancé : traitement curatif par chirurgie chez le sujet jeune ou hormono- radiothérapie ; </a:t>
          </a:r>
          <a:endParaRPr lang="en-US"/>
        </a:p>
      </dgm:t>
    </dgm:pt>
    <dgm:pt modelId="{4FD83915-2F35-4F1C-817D-05ACF8DC546A}" type="parTrans" cxnId="{46A0EDFE-4A5C-4D64-BC5F-BB99997FA76B}">
      <dgm:prSet/>
      <dgm:spPr/>
      <dgm:t>
        <a:bodyPr/>
        <a:lstStyle/>
        <a:p>
          <a:endParaRPr lang="en-US"/>
        </a:p>
      </dgm:t>
    </dgm:pt>
    <dgm:pt modelId="{CBFC357A-35E0-4EDD-8F36-32A6C3C91283}" type="sibTrans" cxnId="{46A0EDFE-4A5C-4D64-BC5F-BB99997FA76B}">
      <dgm:prSet/>
      <dgm:spPr/>
      <dgm:t>
        <a:bodyPr/>
        <a:lstStyle/>
        <a:p>
          <a:endParaRPr lang="en-US"/>
        </a:p>
      </dgm:t>
    </dgm:pt>
    <dgm:pt modelId="{656D0525-9C4E-40CE-A70A-53FE332E670B}">
      <dgm:prSet/>
      <dgm:spPr/>
      <dgm:t>
        <a:bodyPr/>
        <a:lstStyle/>
        <a:p>
          <a:r>
            <a:rPr lang="fr-FR"/>
            <a:t>cancer de la prostate d'emblée métastatique : castration. Discuter chimiothérapie ou hormonothérapie de seconde génération en RCP ; </a:t>
          </a:r>
          <a:endParaRPr lang="en-US"/>
        </a:p>
      </dgm:t>
    </dgm:pt>
    <dgm:pt modelId="{317B7C9E-1986-42BD-A00A-8A21923B56F7}" type="parTrans" cxnId="{B167F2C5-FD52-4FE6-BB68-50D1941CFA55}">
      <dgm:prSet/>
      <dgm:spPr/>
      <dgm:t>
        <a:bodyPr/>
        <a:lstStyle/>
        <a:p>
          <a:endParaRPr lang="en-US"/>
        </a:p>
      </dgm:t>
    </dgm:pt>
    <dgm:pt modelId="{A156BB02-B95C-4491-80F0-6FB67D8FE96A}" type="sibTrans" cxnId="{B167F2C5-FD52-4FE6-BB68-50D1941CFA55}">
      <dgm:prSet/>
      <dgm:spPr/>
      <dgm:t>
        <a:bodyPr/>
        <a:lstStyle/>
        <a:p>
          <a:endParaRPr lang="en-US"/>
        </a:p>
      </dgm:t>
    </dgm:pt>
    <dgm:pt modelId="{E618B389-CD23-41DA-9286-28FBDD573651}">
      <dgm:prSet/>
      <dgm:spPr/>
      <dgm:t>
        <a:bodyPr/>
        <a:lstStyle/>
        <a:p>
          <a:r>
            <a:rPr lang="fr-FR"/>
            <a:t>cancer de la prostate en phase de résistance à la castration : maintenir la castration et proposer chimiothérapie ou hormonothérapie </a:t>
          </a:r>
          <a:endParaRPr lang="en-US"/>
        </a:p>
      </dgm:t>
    </dgm:pt>
    <dgm:pt modelId="{13D75B7A-D7DA-4E11-895D-83F2C0F65848}" type="parTrans" cxnId="{F24FBECC-BA04-4AEB-A3F9-AA823AD76594}">
      <dgm:prSet/>
      <dgm:spPr/>
      <dgm:t>
        <a:bodyPr/>
        <a:lstStyle/>
        <a:p>
          <a:endParaRPr lang="en-US"/>
        </a:p>
      </dgm:t>
    </dgm:pt>
    <dgm:pt modelId="{6DB95036-6592-4731-8A4C-4C787BC5FE2E}" type="sibTrans" cxnId="{F24FBECC-BA04-4AEB-A3F9-AA823AD76594}">
      <dgm:prSet/>
      <dgm:spPr/>
      <dgm:t>
        <a:bodyPr/>
        <a:lstStyle/>
        <a:p>
          <a:endParaRPr lang="en-US"/>
        </a:p>
      </dgm:t>
    </dgm:pt>
    <dgm:pt modelId="{D4E57039-48FA-42BB-8541-F110D6CA7886}">
      <dgm:prSet/>
      <dgm:spPr/>
      <dgm:t>
        <a:bodyPr/>
        <a:lstStyle/>
        <a:p>
          <a:r>
            <a:rPr lang="fr-FR"/>
            <a:t>Une surveillance d'au moins 10 ans est préconisée. </a:t>
          </a:r>
          <a:endParaRPr lang="en-US"/>
        </a:p>
      </dgm:t>
    </dgm:pt>
    <dgm:pt modelId="{1BBBA848-0990-4BE8-85D1-637A24A10B91}" type="parTrans" cxnId="{C3BE01F3-5B58-4501-A021-B5C939223314}">
      <dgm:prSet/>
      <dgm:spPr/>
      <dgm:t>
        <a:bodyPr/>
        <a:lstStyle/>
        <a:p>
          <a:endParaRPr lang="en-US"/>
        </a:p>
      </dgm:t>
    </dgm:pt>
    <dgm:pt modelId="{9A47CD50-EF8E-4AFC-B271-33A1499478ED}" type="sibTrans" cxnId="{C3BE01F3-5B58-4501-A021-B5C939223314}">
      <dgm:prSet/>
      <dgm:spPr/>
      <dgm:t>
        <a:bodyPr/>
        <a:lstStyle/>
        <a:p>
          <a:endParaRPr lang="en-US"/>
        </a:p>
      </dgm:t>
    </dgm:pt>
    <dgm:pt modelId="{716EEF4E-6104-084B-8DE8-8399B44C8C1F}" type="pres">
      <dgm:prSet presAssocID="{08E28219-36A2-4D2A-9877-C6887D98D2B3}" presName="vert0" presStyleCnt="0">
        <dgm:presLayoutVars>
          <dgm:dir/>
          <dgm:animOne val="branch"/>
          <dgm:animLvl val="lvl"/>
        </dgm:presLayoutVars>
      </dgm:prSet>
      <dgm:spPr/>
    </dgm:pt>
    <dgm:pt modelId="{3B02A011-689C-0642-9435-E4D23A1E1F01}" type="pres">
      <dgm:prSet presAssocID="{90795D30-06AB-4D9D-89DE-AC1D852E764F}" presName="thickLine" presStyleLbl="alignNode1" presStyleIdx="0" presStyleCnt="5"/>
      <dgm:spPr/>
    </dgm:pt>
    <dgm:pt modelId="{B606841B-AED1-FA4A-B29C-3B724F32C894}" type="pres">
      <dgm:prSet presAssocID="{90795D30-06AB-4D9D-89DE-AC1D852E764F}" presName="horz1" presStyleCnt="0"/>
      <dgm:spPr/>
    </dgm:pt>
    <dgm:pt modelId="{0ACB3817-634E-7E4A-A69C-4E802272D0A6}" type="pres">
      <dgm:prSet presAssocID="{90795D30-06AB-4D9D-89DE-AC1D852E764F}" presName="tx1" presStyleLbl="revTx" presStyleIdx="0" presStyleCnt="5"/>
      <dgm:spPr/>
    </dgm:pt>
    <dgm:pt modelId="{DE879A59-F805-084D-9854-AA97E6DFA726}" type="pres">
      <dgm:prSet presAssocID="{90795D30-06AB-4D9D-89DE-AC1D852E764F}" presName="vert1" presStyleCnt="0"/>
      <dgm:spPr/>
    </dgm:pt>
    <dgm:pt modelId="{AF5E6108-362B-F940-A494-CCA87B7D6480}" type="pres">
      <dgm:prSet presAssocID="{E6A2AB97-CA4B-48ED-86FF-629AD15AE5F4}" presName="thickLine" presStyleLbl="alignNode1" presStyleIdx="1" presStyleCnt="5"/>
      <dgm:spPr/>
    </dgm:pt>
    <dgm:pt modelId="{892AF389-CA7A-4E45-A445-206216EA4FC8}" type="pres">
      <dgm:prSet presAssocID="{E6A2AB97-CA4B-48ED-86FF-629AD15AE5F4}" presName="horz1" presStyleCnt="0"/>
      <dgm:spPr/>
    </dgm:pt>
    <dgm:pt modelId="{2D2BEBE7-D8FE-714B-B5B4-45E476067B5F}" type="pres">
      <dgm:prSet presAssocID="{E6A2AB97-CA4B-48ED-86FF-629AD15AE5F4}" presName="tx1" presStyleLbl="revTx" presStyleIdx="1" presStyleCnt="5"/>
      <dgm:spPr/>
    </dgm:pt>
    <dgm:pt modelId="{AB768E12-581C-E742-95C5-82844CB92799}" type="pres">
      <dgm:prSet presAssocID="{E6A2AB97-CA4B-48ED-86FF-629AD15AE5F4}" presName="vert1" presStyleCnt="0"/>
      <dgm:spPr/>
    </dgm:pt>
    <dgm:pt modelId="{51CA73E3-3A8F-0B4C-8F34-5783F342D5BF}" type="pres">
      <dgm:prSet presAssocID="{656D0525-9C4E-40CE-A70A-53FE332E670B}" presName="thickLine" presStyleLbl="alignNode1" presStyleIdx="2" presStyleCnt="5"/>
      <dgm:spPr/>
    </dgm:pt>
    <dgm:pt modelId="{4C7BDEF5-61ED-FE44-B340-DA987AD02687}" type="pres">
      <dgm:prSet presAssocID="{656D0525-9C4E-40CE-A70A-53FE332E670B}" presName="horz1" presStyleCnt="0"/>
      <dgm:spPr/>
    </dgm:pt>
    <dgm:pt modelId="{38B84D25-FF05-574E-A6C8-654765A93B04}" type="pres">
      <dgm:prSet presAssocID="{656D0525-9C4E-40CE-A70A-53FE332E670B}" presName="tx1" presStyleLbl="revTx" presStyleIdx="2" presStyleCnt="5"/>
      <dgm:spPr/>
    </dgm:pt>
    <dgm:pt modelId="{219E4076-14D1-A540-8D24-219E96123BF5}" type="pres">
      <dgm:prSet presAssocID="{656D0525-9C4E-40CE-A70A-53FE332E670B}" presName="vert1" presStyleCnt="0"/>
      <dgm:spPr/>
    </dgm:pt>
    <dgm:pt modelId="{6C89770F-673F-EC4A-BC39-E3EB138F75CB}" type="pres">
      <dgm:prSet presAssocID="{E618B389-CD23-41DA-9286-28FBDD573651}" presName="thickLine" presStyleLbl="alignNode1" presStyleIdx="3" presStyleCnt="5"/>
      <dgm:spPr/>
    </dgm:pt>
    <dgm:pt modelId="{5E15709F-F189-4B47-81C6-7762338C97FC}" type="pres">
      <dgm:prSet presAssocID="{E618B389-CD23-41DA-9286-28FBDD573651}" presName="horz1" presStyleCnt="0"/>
      <dgm:spPr/>
    </dgm:pt>
    <dgm:pt modelId="{3852FFEB-27DB-4E45-B6B8-6042A4B72719}" type="pres">
      <dgm:prSet presAssocID="{E618B389-CD23-41DA-9286-28FBDD573651}" presName="tx1" presStyleLbl="revTx" presStyleIdx="3" presStyleCnt="5"/>
      <dgm:spPr/>
    </dgm:pt>
    <dgm:pt modelId="{F1100DE6-9380-8F43-8BB7-04D54FC0BB60}" type="pres">
      <dgm:prSet presAssocID="{E618B389-CD23-41DA-9286-28FBDD573651}" presName="vert1" presStyleCnt="0"/>
      <dgm:spPr/>
    </dgm:pt>
    <dgm:pt modelId="{D5F075BE-95BB-CD46-942B-02ED1AD2E966}" type="pres">
      <dgm:prSet presAssocID="{D4E57039-48FA-42BB-8541-F110D6CA7886}" presName="thickLine" presStyleLbl="alignNode1" presStyleIdx="4" presStyleCnt="5"/>
      <dgm:spPr/>
    </dgm:pt>
    <dgm:pt modelId="{3587058F-5170-E949-A799-4F8295591FA5}" type="pres">
      <dgm:prSet presAssocID="{D4E57039-48FA-42BB-8541-F110D6CA7886}" presName="horz1" presStyleCnt="0"/>
      <dgm:spPr/>
    </dgm:pt>
    <dgm:pt modelId="{ACBA5FE1-4A93-9345-B26B-E73DD584616D}" type="pres">
      <dgm:prSet presAssocID="{D4E57039-48FA-42BB-8541-F110D6CA7886}" presName="tx1" presStyleLbl="revTx" presStyleIdx="4" presStyleCnt="5"/>
      <dgm:spPr/>
    </dgm:pt>
    <dgm:pt modelId="{EF3827D4-CA81-E440-8B01-4A4B0F36A4E8}" type="pres">
      <dgm:prSet presAssocID="{D4E57039-48FA-42BB-8541-F110D6CA7886}" presName="vert1" presStyleCnt="0"/>
      <dgm:spPr/>
    </dgm:pt>
  </dgm:ptLst>
  <dgm:cxnLst>
    <dgm:cxn modelId="{8DA03E52-C287-C34B-B69B-2389A639B6FF}" type="presOf" srcId="{08E28219-36A2-4D2A-9877-C6887D98D2B3}" destId="{716EEF4E-6104-084B-8DE8-8399B44C8C1F}" srcOrd="0" destOrd="0" presId="urn:microsoft.com/office/officeart/2008/layout/LinedList"/>
    <dgm:cxn modelId="{910F7877-A6C9-5848-8A3E-DF4AE679DD53}" type="presOf" srcId="{E6A2AB97-CA4B-48ED-86FF-629AD15AE5F4}" destId="{2D2BEBE7-D8FE-714B-B5B4-45E476067B5F}" srcOrd="0" destOrd="0" presId="urn:microsoft.com/office/officeart/2008/layout/LinedList"/>
    <dgm:cxn modelId="{5B94B180-EB63-E741-9698-99F91EBD1DB6}" type="presOf" srcId="{D4E57039-48FA-42BB-8541-F110D6CA7886}" destId="{ACBA5FE1-4A93-9345-B26B-E73DD584616D}" srcOrd="0" destOrd="0" presId="urn:microsoft.com/office/officeart/2008/layout/LinedList"/>
    <dgm:cxn modelId="{31023B84-D537-ED49-81D7-183802E7FBC2}" type="presOf" srcId="{656D0525-9C4E-40CE-A70A-53FE332E670B}" destId="{38B84D25-FF05-574E-A6C8-654765A93B04}" srcOrd="0" destOrd="0" presId="urn:microsoft.com/office/officeart/2008/layout/LinedList"/>
    <dgm:cxn modelId="{B7E269B7-B43C-8D4F-AE7C-66064F451B49}" type="presOf" srcId="{E618B389-CD23-41DA-9286-28FBDD573651}" destId="{3852FFEB-27DB-4E45-B6B8-6042A4B72719}" srcOrd="0" destOrd="0" presId="urn:microsoft.com/office/officeart/2008/layout/LinedList"/>
    <dgm:cxn modelId="{B167F2C5-FD52-4FE6-BB68-50D1941CFA55}" srcId="{08E28219-36A2-4D2A-9877-C6887D98D2B3}" destId="{656D0525-9C4E-40CE-A70A-53FE332E670B}" srcOrd="2" destOrd="0" parTransId="{317B7C9E-1986-42BD-A00A-8A21923B56F7}" sibTransId="{A156BB02-B95C-4491-80F0-6FB67D8FE96A}"/>
    <dgm:cxn modelId="{F24FBECC-BA04-4AEB-A3F9-AA823AD76594}" srcId="{08E28219-36A2-4D2A-9877-C6887D98D2B3}" destId="{E618B389-CD23-41DA-9286-28FBDD573651}" srcOrd="3" destOrd="0" parTransId="{13D75B7A-D7DA-4E11-895D-83F2C0F65848}" sibTransId="{6DB95036-6592-4731-8A4C-4C787BC5FE2E}"/>
    <dgm:cxn modelId="{4AB670D9-8A63-DF4B-90C7-BC35316EEF14}" type="presOf" srcId="{90795D30-06AB-4D9D-89DE-AC1D852E764F}" destId="{0ACB3817-634E-7E4A-A69C-4E802272D0A6}" srcOrd="0" destOrd="0" presId="urn:microsoft.com/office/officeart/2008/layout/LinedList"/>
    <dgm:cxn modelId="{63D1ADEE-2507-4701-BBAF-62D0690F753D}" srcId="{08E28219-36A2-4D2A-9877-C6887D98D2B3}" destId="{90795D30-06AB-4D9D-89DE-AC1D852E764F}" srcOrd="0" destOrd="0" parTransId="{23F88704-690E-4930-B7FC-9A4329324D06}" sibTransId="{BD9ECA06-3E47-41F6-8FE5-186D90F15DE8}"/>
    <dgm:cxn modelId="{C3BE01F3-5B58-4501-A021-B5C939223314}" srcId="{08E28219-36A2-4D2A-9877-C6887D98D2B3}" destId="{D4E57039-48FA-42BB-8541-F110D6CA7886}" srcOrd="4" destOrd="0" parTransId="{1BBBA848-0990-4BE8-85D1-637A24A10B91}" sibTransId="{9A47CD50-EF8E-4AFC-B271-33A1499478ED}"/>
    <dgm:cxn modelId="{46A0EDFE-4A5C-4D64-BC5F-BB99997FA76B}" srcId="{08E28219-36A2-4D2A-9877-C6887D98D2B3}" destId="{E6A2AB97-CA4B-48ED-86FF-629AD15AE5F4}" srcOrd="1" destOrd="0" parTransId="{4FD83915-2F35-4F1C-817D-05ACF8DC546A}" sibTransId="{CBFC357A-35E0-4EDD-8F36-32A6C3C91283}"/>
    <dgm:cxn modelId="{352B94A5-6EF6-BE42-899C-4F6299A353A6}" type="presParOf" srcId="{716EEF4E-6104-084B-8DE8-8399B44C8C1F}" destId="{3B02A011-689C-0642-9435-E4D23A1E1F01}" srcOrd="0" destOrd="0" presId="urn:microsoft.com/office/officeart/2008/layout/LinedList"/>
    <dgm:cxn modelId="{116A51E7-76CE-654B-9AA6-6D7C9C77B8F3}" type="presParOf" srcId="{716EEF4E-6104-084B-8DE8-8399B44C8C1F}" destId="{B606841B-AED1-FA4A-B29C-3B724F32C894}" srcOrd="1" destOrd="0" presId="urn:microsoft.com/office/officeart/2008/layout/LinedList"/>
    <dgm:cxn modelId="{65B40A96-5A7C-FA40-916A-412F24D6FB74}" type="presParOf" srcId="{B606841B-AED1-FA4A-B29C-3B724F32C894}" destId="{0ACB3817-634E-7E4A-A69C-4E802272D0A6}" srcOrd="0" destOrd="0" presId="urn:microsoft.com/office/officeart/2008/layout/LinedList"/>
    <dgm:cxn modelId="{065506FD-5883-E042-9977-FFEB2C3EABF3}" type="presParOf" srcId="{B606841B-AED1-FA4A-B29C-3B724F32C894}" destId="{DE879A59-F805-084D-9854-AA97E6DFA726}" srcOrd="1" destOrd="0" presId="urn:microsoft.com/office/officeart/2008/layout/LinedList"/>
    <dgm:cxn modelId="{EDBD9983-0972-2E4A-96A4-13D8B9BFB766}" type="presParOf" srcId="{716EEF4E-6104-084B-8DE8-8399B44C8C1F}" destId="{AF5E6108-362B-F940-A494-CCA87B7D6480}" srcOrd="2" destOrd="0" presId="urn:microsoft.com/office/officeart/2008/layout/LinedList"/>
    <dgm:cxn modelId="{BEB2F57A-3C07-FA4D-B987-18AC8C1D76FD}" type="presParOf" srcId="{716EEF4E-6104-084B-8DE8-8399B44C8C1F}" destId="{892AF389-CA7A-4E45-A445-206216EA4FC8}" srcOrd="3" destOrd="0" presId="urn:microsoft.com/office/officeart/2008/layout/LinedList"/>
    <dgm:cxn modelId="{02F77DFD-14CE-8A40-A8D0-541C5B21D7B6}" type="presParOf" srcId="{892AF389-CA7A-4E45-A445-206216EA4FC8}" destId="{2D2BEBE7-D8FE-714B-B5B4-45E476067B5F}" srcOrd="0" destOrd="0" presId="urn:microsoft.com/office/officeart/2008/layout/LinedList"/>
    <dgm:cxn modelId="{B157BD5F-7CC0-7E4D-BA53-7748E432D12B}" type="presParOf" srcId="{892AF389-CA7A-4E45-A445-206216EA4FC8}" destId="{AB768E12-581C-E742-95C5-82844CB92799}" srcOrd="1" destOrd="0" presId="urn:microsoft.com/office/officeart/2008/layout/LinedList"/>
    <dgm:cxn modelId="{6E8E43C3-43F7-644B-A7F8-1A9BC65C1C8C}" type="presParOf" srcId="{716EEF4E-6104-084B-8DE8-8399B44C8C1F}" destId="{51CA73E3-3A8F-0B4C-8F34-5783F342D5BF}" srcOrd="4" destOrd="0" presId="urn:microsoft.com/office/officeart/2008/layout/LinedList"/>
    <dgm:cxn modelId="{DE3194E2-35D5-2046-BE59-A743FF9E1914}" type="presParOf" srcId="{716EEF4E-6104-084B-8DE8-8399B44C8C1F}" destId="{4C7BDEF5-61ED-FE44-B340-DA987AD02687}" srcOrd="5" destOrd="0" presId="urn:microsoft.com/office/officeart/2008/layout/LinedList"/>
    <dgm:cxn modelId="{531301CB-10D4-764C-86E2-B5F4CBF16EFD}" type="presParOf" srcId="{4C7BDEF5-61ED-FE44-B340-DA987AD02687}" destId="{38B84D25-FF05-574E-A6C8-654765A93B04}" srcOrd="0" destOrd="0" presId="urn:microsoft.com/office/officeart/2008/layout/LinedList"/>
    <dgm:cxn modelId="{F95C3F26-8E3F-A74D-8840-20E846C509B1}" type="presParOf" srcId="{4C7BDEF5-61ED-FE44-B340-DA987AD02687}" destId="{219E4076-14D1-A540-8D24-219E96123BF5}" srcOrd="1" destOrd="0" presId="urn:microsoft.com/office/officeart/2008/layout/LinedList"/>
    <dgm:cxn modelId="{D8056D58-FA41-1F4B-BE38-47623FB75550}" type="presParOf" srcId="{716EEF4E-6104-084B-8DE8-8399B44C8C1F}" destId="{6C89770F-673F-EC4A-BC39-E3EB138F75CB}" srcOrd="6" destOrd="0" presId="urn:microsoft.com/office/officeart/2008/layout/LinedList"/>
    <dgm:cxn modelId="{5923DACF-12D9-CA42-8B79-F5965F2D9711}" type="presParOf" srcId="{716EEF4E-6104-084B-8DE8-8399B44C8C1F}" destId="{5E15709F-F189-4B47-81C6-7762338C97FC}" srcOrd="7" destOrd="0" presId="urn:microsoft.com/office/officeart/2008/layout/LinedList"/>
    <dgm:cxn modelId="{A1782DCC-047E-2640-A6C8-24F096F22355}" type="presParOf" srcId="{5E15709F-F189-4B47-81C6-7762338C97FC}" destId="{3852FFEB-27DB-4E45-B6B8-6042A4B72719}" srcOrd="0" destOrd="0" presId="urn:microsoft.com/office/officeart/2008/layout/LinedList"/>
    <dgm:cxn modelId="{BE64DC01-A477-714F-80FB-8F20400594C4}" type="presParOf" srcId="{5E15709F-F189-4B47-81C6-7762338C97FC}" destId="{F1100DE6-9380-8F43-8BB7-04D54FC0BB60}" srcOrd="1" destOrd="0" presId="urn:microsoft.com/office/officeart/2008/layout/LinedList"/>
    <dgm:cxn modelId="{BC33322E-6F97-A846-913E-56BC76F0E921}" type="presParOf" srcId="{716EEF4E-6104-084B-8DE8-8399B44C8C1F}" destId="{D5F075BE-95BB-CD46-942B-02ED1AD2E966}" srcOrd="8" destOrd="0" presId="urn:microsoft.com/office/officeart/2008/layout/LinedList"/>
    <dgm:cxn modelId="{D6BA9AE2-5D7F-E141-AD37-8AF1BEB5FE29}" type="presParOf" srcId="{716EEF4E-6104-084B-8DE8-8399B44C8C1F}" destId="{3587058F-5170-E949-A799-4F8295591FA5}" srcOrd="9" destOrd="0" presId="urn:microsoft.com/office/officeart/2008/layout/LinedList"/>
    <dgm:cxn modelId="{78480EF5-C844-0D4D-88C9-46215273AC7B}" type="presParOf" srcId="{3587058F-5170-E949-A799-4F8295591FA5}" destId="{ACBA5FE1-4A93-9345-B26B-E73DD584616D}" srcOrd="0" destOrd="0" presId="urn:microsoft.com/office/officeart/2008/layout/LinedList"/>
    <dgm:cxn modelId="{3EBAEEDE-D494-4A4D-91F2-16916CD91688}" type="presParOf" srcId="{3587058F-5170-E949-A799-4F8295591FA5}" destId="{EF3827D4-CA81-E440-8B01-4A4B0F36A4E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871D4D-B290-4ACD-AAD8-76D7103C29A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FF3C27D-9569-431A-85C4-F04E995D8F41}">
      <dgm:prSet/>
      <dgm:spPr/>
      <dgm:t>
        <a:bodyPr/>
        <a:lstStyle/>
        <a:p>
          <a:r>
            <a:rPr lang="fr-FR"/>
            <a:t>La prévalence des IU augmente avec l’âge aussi bien chez la femme que chez l’homme. </a:t>
          </a:r>
          <a:endParaRPr lang="en-US"/>
        </a:p>
      </dgm:t>
    </dgm:pt>
    <dgm:pt modelId="{468FE343-1964-48D6-9432-1324B89D183B}" type="parTrans" cxnId="{DF912001-6815-4863-9ABD-69F66BA90ED9}">
      <dgm:prSet/>
      <dgm:spPr/>
      <dgm:t>
        <a:bodyPr/>
        <a:lstStyle/>
        <a:p>
          <a:endParaRPr lang="en-US"/>
        </a:p>
      </dgm:t>
    </dgm:pt>
    <dgm:pt modelId="{AE947762-2F16-472F-A7B3-AC409EE15F92}" type="sibTrans" cxnId="{DF912001-6815-4863-9ABD-69F66BA90ED9}">
      <dgm:prSet/>
      <dgm:spPr/>
      <dgm:t>
        <a:bodyPr/>
        <a:lstStyle/>
        <a:p>
          <a:endParaRPr lang="en-US"/>
        </a:p>
      </dgm:t>
    </dgm:pt>
    <dgm:pt modelId="{C421D89B-D567-43A0-99AA-D833D04BB4B0}">
      <dgm:prSet/>
      <dgm:spPr/>
      <dgm:t>
        <a:bodyPr/>
        <a:lstStyle/>
        <a:p>
          <a:r>
            <a:rPr lang="fr-FR"/>
            <a:t>Le sex-ratio est de 2 femmes pour 1 homme chez les sujets âgés de plus de 65 ans contre un rapport de 30 pour 1 chez le sujet jeune.</a:t>
          </a:r>
          <a:endParaRPr lang="en-US"/>
        </a:p>
      </dgm:t>
    </dgm:pt>
    <dgm:pt modelId="{63DF734D-2847-497A-92A0-6745F8B2B774}" type="parTrans" cxnId="{22F456A5-5C24-430D-9F1D-EEE763A1FE41}">
      <dgm:prSet/>
      <dgm:spPr/>
      <dgm:t>
        <a:bodyPr/>
        <a:lstStyle/>
        <a:p>
          <a:endParaRPr lang="en-US"/>
        </a:p>
      </dgm:t>
    </dgm:pt>
    <dgm:pt modelId="{A0B4C0D9-B461-4350-8C8A-52AEFF681189}" type="sibTrans" cxnId="{22F456A5-5C24-430D-9F1D-EEE763A1FE41}">
      <dgm:prSet/>
      <dgm:spPr/>
      <dgm:t>
        <a:bodyPr/>
        <a:lstStyle/>
        <a:p>
          <a:endParaRPr lang="en-US"/>
        </a:p>
      </dgm:t>
    </dgm:pt>
    <dgm:pt modelId="{16865047-FCD2-4A21-8AFB-BE2892B0866B}">
      <dgm:prSet/>
      <dgm:spPr/>
      <dgm:t>
        <a:bodyPr/>
        <a:lstStyle/>
        <a:p>
          <a:r>
            <a:rPr lang="fr-FR"/>
            <a:t>Elle est plus élevée en milieu hospitalier et institutionnel qu’au domicile.</a:t>
          </a:r>
          <a:endParaRPr lang="en-US"/>
        </a:p>
      </dgm:t>
    </dgm:pt>
    <dgm:pt modelId="{48406171-BFF9-4BD5-83E0-3376B35EC852}" type="parTrans" cxnId="{69091217-B896-4E9B-B728-17F547D65F47}">
      <dgm:prSet/>
      <dgm:spPr/>
      <dgm:t>
        <a:bodyPr/>
        <a:lstStyle/>
        <a:p>
          <a:endParaRPr lang="en-US"/>
        </a:p>
      </dgm:t>
    </dgm:pt>
    <dgm:pt modelId="{DA922A25-5363-43C1-B659-E7513B43D2D3}" type="sibTrans" cxnId="{69091217-B896-4E9B-B728-17F547D65F47}">
      <dgm:prSet/>
      <dgm:spPr/>
      <dgm:t>
        <a:bodyPr/>
        <a:lstStyle/>
        <a:p>
          <a:endParaRPr lang="en-US"/>
        </a:p>
      </dgm:t>
    </dgm:pt>
    <dgm:pt modelId="{D8DF599D-1AF9-4E1C-AB67-2151C12A8FCC}">
      <dgm:prSet/>
      <dgm:spPr/>
      <dgm:t>
        <a:bodyPr/>
        <a:lstStyle/>
        <a:p>
          <a:r>
            <a:rPr lang="fr-FR" b="1"/>
            <a:t>Le germe</a:t>
          </a:r>
          <a:r>
            <a:rPr lang="fr-FR"/>
            <a:t> le plus fréquemment rencontré chez la femme âgée, en ville comme à l’hôpital est Escherichia coli. </a:t>
          </a:r>
          <a:endParaRPr lang="en-US"/>
        </a:p>
      </dgm:t>
    </dgm:pt>
    <dgm:pt modelId="{61A78352-FF67-4A16-B222-39B84B875BD9}" type="parTrans" cxnId="{841B331C-2FBE-4199-A166-1FDF36BBFAD6}">
      <dgm:prSet/>
      <dgm:spPr/>
      <dgm:t>
        <a:bodyPr/>
        <a:lstStyle/>
        <a:p>
          <a:endParaRPr lang="en-US"/>
        </a:p>
      </dgm:t>
    </dgm:pt>
    <dgm:pt modelId="{938F065E-EB42-45AC-9C24-23F829F6EB2E}" type="sibTrans" cxnId="{841B331C-2FBE-4199-A166-1FDF36BBFAD6}">
      <dgm:prSet/>
      <dgm:spPr/>
      <dgm:t>
        <a:bodyPr/>
        <a:lstStyle/>
        <a:p>
          <a:endParaRPr lang="en-US"/>
        </a:p>
      </dgm:t>
    </dgm:pt>
    <dgm:pt modelId="{C3BE75F4-800C-49E5-AFBF-B79D39A838D7}">
      <dgm:prSet/>
      <dgm:spPr/>
      <dgm:t>
        <a:bodyPr/>
        <a:lstStyle/>
        <a:p>
          <a:r>
            <a:rPr lang="fr-FR"/>
            <a:t>Chez l’homme, on retrouve plus couramment Escherichia coli au domicile et Proteus mirabilis en milieu hospitalier. </a:t>
          </a:r>
          <a:endParaRPr lang="en-US"/>
        </a:p>
      </dgm:t>
    </dgm:pt>
    <dgm:pt modelId="{B7D439DF-3E7B-4150-9094-475032400767}" type="parTrans" cxnId="{487DF422-B150-4A24-B112-5B7D720A86A4}">
      <dgm:prSet/>
      <dgm:spPr/>
      <dgm:t>
        <a:bodyPr/>
        <a:lstStyle/>
        <a:p>
          <a:endParaRPr lang="en-US"/>
        </a:p>
      </dgm:t>
    </dgm:pt>
    <dgm:pt modelId="{32F873EC-9BAE-40C2-B30C-E2EB327A3F98}" type="sibTrans" cxnId="{487DF422-B150-4A24-B112-5B7D720A86A4}">
      <dgm:prSet/>
      <dgm:spPr/>
      <dgm:t>
        <a:bodyPr/>
        <a:lstStyle/>
        <a:p>
          <a:endParaRPr lang="en-US"/>
        </a:p>
      </dgm:t>
    </dgm:pt>
    <dgm:pt modelId="{43C9AD16-4FEE-4F20-AF62-D04BF0B1AA79}">
      <dgm:prSet/>
      <dgm:spPr/>
      <dgm:t>
        <a:bodyPr/>
        <a:lstStyle/>
        <a:p>
          <a:r>
            <a:rPr lang="fr-FR"/>
            <a:t>Les infections poly-microbiennes, symptomatiques ou non, représentent 10 à 25 % des cas. </a:t>
          </a:r>
          <a:endParaRPr lang="en-US"/>
        </a:p>
      </dgm:t>
    </dgm:pt>
    <dgm:pt modelId="{0CBD208E-0E53-4009-BBEC-CE095EE3803E}" type="parTrans" cxnId="{18D320E1-119F-48BD-AE78-531AC30567BA}">
      <dgm:prSet/>
      <dgm:spPr/>
      <dgm:t>
        <a:bodyPr/>
        <a:lstStyle/>
        <a:p>
          <a:endParaRPr lang="en-US"/>
        </a:p>
      </dgm:t>
    </dgm:pt>
    <dgm:pt modelId="{F76FC2DC-8FAC-4773-8DB6-76F62E3280E1}" type="sibTrans" cxnId="{18D320E1-119F-48BD-AE78-531AC30567BA}">
      <dgm:prSet/>
      <dgm:spPr/>
      <dgm:t>
        <a:bodyPr/>
        <a:lstStyle/>
        <a:p>
          <a:endParaRPr lang="en-US"/>
        </a:p>
      </dgm:t>
    </dgm:pt>
    <dgm:pt modelId="{F3EAD3D4-FA52-4955-928A-24B923379033}">
      <dgm:prSet/>
      <dgm:spPr/>
      <dgm:t>
        <a:bodyPr/>
        <a:lstStyle/>
        <a:p>
          <a:endParaRPr lang="en-US" dirty="0"/>
        </a:p>
      </dgm:t>
    </dgm:pt>
    <dgm:pt modelId="{9ACA083B-05DC-488D-8DCC-FE6F57A382CA}" type="parTrans" cxnId="{A42925C7-E9FB-4582-86F9-FC086EE05E5A}">
      <dgm:prSet/>
      <dgm:spPr/>
      <dgm:t>
        <a:bodyPr/>
        <a:lstStyle/>
        <a:p>
          <a:endParaRPr lang="en-US"/>
        </a:p>
      </dgm:t>
    </dgm:pt>
    <dgm:pt modelId="{FBC24944-E809-4408-8481-D43D5E25A4F2}" type="sibTrans" cxnId="{A42925C7-E9FB-4582-86F9-FC086EE05E5A}">
      <dgm:prSet/>
      <dgm:spPr/>
      <dgm:t>
        <a:bodyPr/>
        <a:lstStyle/>
        <a:p>
          <a:endParaRPr lang="en-US"/>
        </a:p>
      </dgm:t>
    </dgm:pt>
    <dgm:pt modelId="{D68DA4EC-44C9-CC46-B35A-94B46DEE029F}" type="pres">
      <dgm:prSet presAssocID="{8C871D4D-B290-4ACD-AAD8-76D7103C29AA}" presName="vert0" presStyleCnt="0">
        <dgm:presLayoutVars>
          <dgm:dir/>
          <dgm:animOne val="branch"/>
          <dgm:animLvl val="lvl"/>
        </dgm:presLayoutVars>
      </dgm:prSet>
      <dgm:spPr/>
    </dgm:pt>
    <dgm:pt modelId="{5AF542C5-3C55-4A4A-8CB1-23BAA1883728}" type="pres">
      <dgm:prSet presAssocID="{6FF3C27D-9569-431A-85C4-F04E995D8F41}" presName="thickLine" presStyleLbl="alignNode1" presStyleIdx="0" presStyleCnt="7"/>
      <dgm:spPr/>
    </dgm:pt>
    <dgm:pt modelId="{70A2A566-617E-C64A-B1F3-811943D7F494}" type="pres">
      <dgm:prSet presAssocID="{6FF3C27D-9569-431A-85C4-F04E995D8F41}" presName="horz1" presStyleCnt="0"/>
      <dgm:spPr/>
    </dgm:pt>
    <dgm:pt modelId="{809B0CBC-5904-8048-9A79-DFD974F14B45}" type="pres">
      <dgm:prSet presAssocID="{6FF3C27D-9569-431A-85C4-F04E995D8F41}" presName="tx1" presStyleLbl="revTx" presStyleIdx="0" presStyleCnt="7"/>
      <dgm:spPr/>
    </dgm:pt>
    <dgm:pt modelId="{D675895A-66CC-9144-A29F-946E757013FA}" type="pres">
      <dgm:prSet presAssocID="{6FF3C27D-9569-431A-85C4-F04E995D8F41}" presName="vert1" presStyleCnt="0"/>
      <dgm:spPr/>
    </dgm:pt>
    <dgm:pt modelId="{21D8D839-335E-D440-829A-BECA7D2A3E49}" type="pres">
      <dgm:prSet presAssocID="{C421D89B-D567-43A0-99AA-D833D04BB4B0}" presName="thickLine" presStyleLbl="alignNode1" presStyleIdx="1" presStyleCnt="7"/>
      <dgm:spPr/>
    </dgm:pt>
    <dgm:pt modelId="{EC6A7138-B96B-8447-91A4-2473453FE560}" type="pres">
      <dgm:prSet presAssocID="{C421D89B-D567-43A0-99AA-D833D04BB4B0}" presName="horz1" presStyleCnt="0"/>
      <dgm:spPr/>
    </dgm:pt>
    <dgm:pt modelId="{0FD11DEF-9639-DD4F-99E9-421B6B100255}" type="pres">
      <dgm:prSet presAssocID="{C421D89B-D567-43A0-99AA-D833D04BB4B0}" presName="tx1" presStyleLbl="revTx" presStyleIdx="1" presStyleCnt="7"/>
      <dgm:spPr/>
    </dgm:pt>
    <dgm:pt modelId="{C1A43B47-9CEC-E74D-8529-F1C50AF249C9}" type="pres">
      <dgm:prSet presAssocID="{C421D89B-D567-43A0-99AA-D833D04BB4B0}" presName="vert1" presStyleCnt="0"/>
      <dgm:spPr/>
    </dgm:pt>
    <dgm:pt modelId="{1703F4D0-FF63-1E40-8599-0841B1AD5048}" type="pres">
      <dgm:prSet presAssocID="{16865047-FCD2-4A21-8AFB-BE2892B0866B}" presName="thickLine" presStyleLbl="alignNode1" presStyleIdx="2" presStyleCnt="7"/>
      <dgm:spPr/>
    </dgm:pt>
    <dgm:pt modelId="{C6E9925E-0E4A-9844-B9E5-1C231E14EDFD}" type="pres">
      <dgm:prSet presAssocID="{16865047-FCD2-4A21-8AFB-BE2892B0866B}" presName="horz1" presStyleCnt="0"/>
      <dgm:spPr/>
    </dgm:pt>
    <dgm:pt modelId="{9B580366-1718-3147-B90A-4DF4C5D87AE9}" type="pres">
      <dgm:prSet presAssocID="{16865047-FCD2-4A21-8AFB-BE2892B0866B}" presName="tx1" presStyleLbl="revTx" presStyleIdx="2" presStyleCnt="7"/>
      <dgm:spPr/>
    </dgm:pt>
    <dgm:pt modelId="{8A170C96-4411-8849-8842-922909BB80B7}" type="pres">
      <dgm:prSet presAssocID="{16865047-FCD2-4A21-8AFB-BE2892B0866B}" presName="vert1" presStyleCnt="0"/>
      <dgm:spPr/>
    </dgm:pt>
    <dgm:pt modelId="{CA62E635-83D9-7944-83F8-75F225BE6837}" type="pres">
      <dgm:prSet presAssocID="{D8DF599D-1AF9-4E1C-AB67-2151C12A8FCC}" presName="thickLine" presStyleLbl="alignNode1" presStyleIdx="3" presStyleCnt="7"/>
      <dgm:spPr/>
    </dgm:pt>
    <dgm:pt modelId="{DDB7F133-B6FC-9748-B366-012282341CC5}" type="pres">
      <dgm:prSet presAssocID="{D8DF599D-1AF9-4E1C-AB67-2151C12A8FCC}" presName="horz1" presStyleCnt="0"/>
      <dgm:spPr/>
    </dgm:pt>
    <dgm:pt modelId="{BA3912E0-1C65-7A47-9C80-16B98061319B}" type="pres">
      <dgm:prSet presAssocID="{D8DF599D-1AF9-4E1C-AB67-2151C12A8FCC}" presName="tx1" presStyleLbl="revTx" presStyleIdx="3" presStyleCnt="7"/>
      <dgm:spPr/>
    </dgm:pt>
    <dgm:pt modelId="{79B771D7-FE36-E749-A929-15434B1C2DBB}" type="pres">
      <dgm:prSet presAssocID="{D8DF599D-1AF9-4E1C-AB67-2151C12A8FCC}" presName="vert1" presStyleCnt="0"/>
      <dgm:spPr/>
    </dgm:pt>
    <dgm:pt modelId="{C89B2828-B35C-4745-A618-EB55262DD609}" type="pres">
      <dgm:prSet presAssocID="{C3BE75F4-800C-49E5-AFBF-B79D39A838D7}" presName="thickLine" presStyleLbl="alignNode1" presStyleIdx="4" presStyleCnt="7"/>
      <dgm:spPr/>
    </dgm:pt>
    <dgm:pt modelId="{A6B119DA-1F76-F142-8C45-582E279388A7}" type="pres">
      <dgm:prSet presAssocID="{C3BE75F4-800C-49E5-AFBF-B79D39A838D7}" presName="horz1" presStyleCnt="0"/>
      <dgm:spPr/>
    </dgm:pt>
    <dgm:pt modelId="{25947139-AF0E-2249-880D-C2E42524CA65}" type="pres">
      <dgm:prSet presAssocID="{C3BE75F4-800C-49E5-AFBF-B79D39A838D7}" presName="tx1" presStyleLbl="revTx" presStyleIdx="4" presStyleCnt="7"/>
      <dgm:spPr/>
    </dgm:pt>
    <dgm:pt modelId="{4A8096B5-2486-8245-B278-B87D69CE3765}" type="pres">
      <dgm:prSet presAssocID="{C3BE75F4-800C-49E5-AFBF-B79D39A838D7}" presName="vert1" presStyleCnt="0"/>
      <dgm:spPr/>
    </dgm:pt>
    <dgm:pt modelId="{DB47E177-B744-AE46-A08B-0BACFC70780F}" type="pres">
      <dgm:prSet presAssocID="{43C9AD16-4FEE-4F20-AF62-D04BF0B1AA79}" presName="thickLine" presStyleLbl="alignNode1" presStyleIdx="5" presStyleCnt="7"/>
      <dgm:spPr/>
    </dgm:pt>
    <dgm:pt modelId="{DB455A40-AA6D-4346-90EC-63F65AE4D2DA}" type="pres">
      <dgm:prSet presAssocID="{43C9AD16-4FEE-4F20-AF62-D04BF0B1AA79}" presName="horz1" presStyleCnt="0"/>
      <dgm:spPr/>
    </dgm:pt>
    <dgm:pt modelId="{8A396CB8-FFD1-D449-BA76-94CF96A04718}" type="pres">
      <dgm:prSet presAssocID="{43C9AD16-4FEE-4F20-AF62-D04BF0B1AA79}" presName="tx1" presStyleLbl="revTx" presStyleIdx="5" presStyleCnt="7"/>
      <dgm:spPr/>
    </dgm:pt>
    <dgm:pt modelId="{F887B6C3-523D-5847-BFA3-4576E855C43D}" type="pres">
      <dgm:prSet presAssocID="{43C9AD16-4FEE-4F20-AF62-D04BF0B1AA79}" presName="vert1" presStyleCnt="0"/>
      <dgm:spPr/>
    </dgm:pt>
    <dgm:pt modelId="{0ED67521-8DE4-274A-A9B9-79757661AC1A}" type="pres">
      <dgm:prSet presAssocID="{F3EAD3D4-FA52-4955-928A-24B923379033}" presName="thickLine" presStyleLbl="alignNode1" presStyleIdx="6" presStyleCnt="7"/>
      <dgm:spPr/>
    </dgm:pt>
    <dgm:pt modelId="{11C3A23E-7E26-1849-BB62-4CD788710E19}" type="pres">
      <dgm:prSet presAssocID="{F3EAD3D4-FA52-4955-928A-24B923379033}" presName="horz1" presStyleCnt="0"/>
      <dgm:spPr/>
    </dgm:pt>
    <dgm:pt modelId="{6B1E6775-D59A-2144-A0C3-F8DD3EDE7C28}" type="pres">
      <dgm:prSet presAssocID="{F3EAD3D4-FA52-4955-928A-24B923379033}" presName="tx1" presStyleLbl="revTx" presStyleIdx="6" presStyleCnt="7"/>
      <dgm:spPr/>
    </dgm:pt>
    <dgm:pt modelId="{6117D4FC-2EB1-CE44-8D2F-FB3E509DBF23}" type="pres">
      <dgm:prSet presAssocID="{F3EAD3D4-FA52-4955-928A-24B923379033}" presName="vert1" presStyleCnt="0"/>
      <dgm:spPr/>
    </dgm:pt>
  </dgm:ptLst>
  <dgm:cxnLst>
    <dgm:cxn modelId="{B2501900-3100-004E-AE54-E76A644F0DCD}" type="presOf" srcId="{C421D89B-D567-43A0-99AA-D833D04BB4B0}" destId="{0FD11DEF-9639-DD4F-99E9-421B6B100255}" srcOrd="0" destOrd="0" presId="urn:microsoft.com/office/officeart/2008/layout/LinedList"/>
    <dgm:cxn modelId="{DF912001-6815-4863-9ABD-69F66BA90ED9}" srcId="{8C871D4D-B290-4ACD-AAD8-76D7103C29AA}" destId="{6FF3C27D-9569-431A-85C4-F04E995D8F41}" srcOrd="0" destOrd="0" parTransId="{468FE343-1964-48D6-9432-1324B89D183B}" sibTransId="{AE947762-2F16-472F-A7B3-AC409EE15F92}"/>
    <dgm:cxn modelId="{DAAA7D0A-C628-7D4B-BD5B-503899BDA18B}" type="presOf" srcId="{6FF3C27D-9569-431A-85C4-F04E995D8F41}" destId="{809B0CBC-5904-8048-9A79-DFD974F14B45}" srcOrd="0" destOrd="0" presId="urn:microsoft.com/office/officeart/2008/layout/LinedList"/>
    <dgm:cxn modelId="{69091217-B896-4E9B-B728-17F547D65F47}" srcId="{8C871D4D-B290-4ACD-AAD8-76D7103C29AA}" destId="{16865047-FCD2-4A21-8AFB-BE2892B0866B}" srcOrd="2" destOrd="0" parTransId="{48406171-BFF9-4BD5-83E0-3376B35EC852}" sibTransId="{DA922A25-5363-43C1-B659-E7513B43D2D3}"/>
    <dgm:cxn modelId="{841B331C-2FBE-4199-A166-1FDF36BBFAD6}" srcId="{8C871D4D-B290-4ACD-AAD8-76D7103C29AA}" destId="{D8DF599D-1AF9-4E1C-AB67-2151C12A8FCC}" srcOrd="3" destOrd="0" parTransId="{61A78352-FF67-4A16-B222-39B84B875BD9}" sibTransId="{938F065E-EB42-45AC-9C24-23F829F6EB2E}"/>
    <dgm:cxn modelId="{487DF422-B150-4A24-B112-5B7D720A86A4}" srcId="{8C871D4D-B290-4ACD-AAD8-76D7103C29AA}" destId="{C3BE75F4-800C-49E5-AFBF-B79D39A838D7}" srcOrd="4" destOrd="0" parTransId="{B7D439DF-3E7B-4150-9094-475032400767}" sibTransId="{32F873EC-9BAE-40C2-B30C-E2EB327A3F98}"/>
    <dgm:cxn modelId="{631C9737-89F1-9744-8320-D66D0D69AA47}" type="presOf" srcId="{F3EAD3D4-FA52-4955-928A-24B923379033}" destId="{6B1E6775-D59A-2144-A0C3-F8DD3EDE7C28}" srcOrd="0" destOrd="0" presId="urn:microsoft.com/office/officeart/2008/layout/LinedList"/>
    <dgm:cxn modelId="{DF05DB48-1CC9-5B40-9DAA-6BCB0B4700C4}" type="presOf" srcId="{16865047-FCD2-4A21-8AFB-BE2892B0866B}" destId="{9B580366-1718-3147-B90A-4DF4C5D87AE9}" srcOrd="0" destOrd="0" presId="urn:microsoft.com/office/officeart/2008/layout/LinedList"/>
    <dgm:cxn modelId="{56735096-7E6D-9840-953D-4760B38D95F6}" type="presOf" srcId="{43C9AD16-4FEE-4F20-AF62-D04BF0B1AA79}" destId="{8A396CB8-FFD1-D449-BA76-94CF96A04718}" srcOrd="0" destOrd="0" presId="urn:microsoft.com/office/officeart/2008/layout/LinedList"/>
    <dgm:cxn modelId="{22F456A5-5C24-430D-9F1D-EEE763A1FE41}" srcId="{8C871D4D-B290-4ACD-AAD8-76D7103C29AA}" destId="{C421D89B-D567-43A0-99AA-D833D04BB4B0}" srcOrd="1" destOrd="0" parTransId="{63DF734D-2847-497A-92A0-6745F8B2B774}" sibTransId="{A0B4C0D9-B461-4350-8C8A-52AEFF681189}"/>
    <dgm:cxn modelId="{A42925C7-E9FB-4582-86F9-FC086EE05E5A}" srcId="{8C871D4D-B290-4ACD-AAD8-76D7103C29AA}" destId="{F3EAD3D4-FA52-4955-928A-24B923379033}" srcOrd="6" destOrd="0" parTransId="{9ACA083B-05DC-488D-8DCC-FE6F57A382CA}" sibTransId="{FBC24944-E809-4408-8481-D43D5E25A4F2}"/>
    <dgm:cxn modelId="{66405FD1-8C54-E547-8577-1164F34D7F0A}" type="presOf" srcId="{D8DF599D-1AF9-4E1C-AB67-2151C12A8FCC}" destId="{BA3912E0-1C65-7A47-9C80-16B98061319B}" srcOrd="0" destOrd="0" presId="urn:microsoft.com/office/officeart/2008/layout/LinedList"/>
    <dgm:cxn modelId="{18D320E1-119F-48BD-AE78-531AC30567BA}" srcId="{8C871D4D-B290-4ACD-AAD8-76D7103C29AA}" destId="{43C9AD16-4FEE-4F20-AF62-D04BF0B1AA79}" srcOrd="5" destOrd="0" parTransId="{0CBD208E-0E53-4009-BBEC-CE095EE3803E}" sibTransId="{F76FC2DC-8FAC-4773-8DB6-76F62E3280E1}"/>
    <dgm:cxn modelId="{8F954CF2-31A9-9F41-84B6-D564229E1DEA}" type="presOf" srcId="{C3BE75F4-800C-49E5-AFBF-B79D39A838D7}" destId="{25947139-AF0E-2249-880D-C2E42524CA65}" srcOrd="0" destOrd="0" presId="urn:microsoft.com/office/officeart/2008/layout/LinedList"/>
    <dgm:cxn modelId="{64DCC1FA-3D47-D941-B3C3-9DE2634F0793}" type="presOf" srcId="{8C871D4D-B290-4ACD-AAD8-76D7103C29AA}" destId="{D68DA4EC-44C9-CC46-B35A-94B46DEE029F}" srcOrd="0" destOrd="0" presId="urn:microsoft.com/office/officeart/2008/layout/LinedList"/>
    <dgm:cxn modelId="{8E4D911D-C068-3146-B1A2-59146D12F1A9}" type="presParOf" srcId="{D68DA4EC-44C9-CC46-B35A-94B46DEE029F}" destId="{5AF542C5-3C55-4A4A-8CB1-23BAA1883728}" srcOrd="0" destOrd="0" presId="urn:microsoft.com/office/officeart/2008/layout/LinedList"/>
    <dgm:cxn modelId="{FCF53415-62E9-2641-AD1E-1D91478520E2}" type="presParOf" srcId="{D68DA4EC-44C9-CC46-B35A-94B46DEE029F}" destId="{70A2A566-617E-C64A-B1F3-811943D7F494}" srcOrd="1" destOrd="0" presId="urn:microsoft.com/office/officeart/2008/layout/LinedList"/>
    <dgm:cxn modelId="{1FC6D4EC-FF02-5142-9EF5-F08636999EB5}" type="presParOf" srcId="{70A2A566-617E-C64A-B1F3-811943D7F494}" destId="{809B0CBC-5904-8048-9A79-DFD974F14B45}" srcOrd="0" destOrd="0" presId="urn:microsoft.com/office/officeart/2008/layout/LinedList"/>
    <dgm:cxn modelId="{95C515A1-5840-B740-8016-94FD55FD6FB5}" type="presParOf" srcId="{70A2A566-617E-C64A-B1F3-811943D7F494}" destId="{D675895A-66CC-9144-A29F-946E757013FA}" srcOrd="1" destOrd="0" presId="urn:microsoft.com/office/officeart/2008/layout/LinedList"/>
    <dgm:cxn modelId="{105EF60C-BEBA-AB43-8EFE-29F47FC69AB8}" type="presParOf" srcId="{D68DA4EC-44C9-CC46-B35A-94B46DEE029F}" destId="{21D8D839-335E-D440-829A-BECA7D2A3E49}" srcOrd="2" destOrd="0" presId="urn:microsoft.com/office/officeart/2008/layout/LinedList"/>
    <dgm:cxn modelId="{E02BC43D-8F09-6341-B246-188B7463FFA8}" type="presParOf" srcId="{D68DA4EC-44C9-CC46-B35A-94B46DEE029F}" destId="{EC6A7138-B96B-8447-91A4-2473453FE560}" srcOrd="3" destOrd="0" presId="urn:microsoft.com/office/officeart/2008/layout/LinedList"/>
    <dgm:cxn modelId="{1F33AF8F-A5FD-174C-8D34-B9D319747BD1}" type="presParOf" srcId="{EC6A7138-B96B-8447-91A4-2473453FE560}" destId="{0FD11DEF-9639-DD4F-99E9-421B6B100255}" srcOrd="0" destOrd="0" presId="urn:microsoft.com/office/officeart/2008/layout/LinedList"/>
    <dgm:cxn modelId="{D018F696-DEC0-D54C-95AF-E63B7CA840E5}" type="presParOf" srcId="{EC6A7138-B96B-8447-91A4-2473453FE560}" destId="{C1A43B47-9CEC-E74D-8529-F1C50AF249C9}" srcOrd="1" destOrd="0" presId="urn:microsoft.com/office/officeart/2008/layout/LinedList"/>
    <dgm:cxn modelId="{AE0E30AE-948E-0940-806B-5750EA42BB1C}" type="presParOf" srcId="{D68DA4EC-44C9-CC46-B35A-94B46DEE029F}" destId="{1703F4D0-FF63-1E40-8599-0841B1AD5048}" srcOrd="4" destOrd="0" presId="urn:microsoft.com/office/officeart/2008/layout/LinedList"/>
    <dgm:cxn modelId="{B7A14D99-9E92-2742-94A6-EDC2DF0E9256}" type="presParOf" srcId="{D68DA4EC-44C9-CC46-B35A-94B46DEE029F}" destId="{C6E9925E-0E4A-9844-B9E5-1C231E14EDFD}" srcOrd="5" destOrd="0" presId="urn:microsoft.com/office/officeart/2008/layout/LinedList"/>
    <dgm:cxn modelId="{89054CE2-8ADA-914E-97A5-3F51CD8A247A}" type="presParOf" srcId="{C6E9925E-0E4A-9844-B9E5-1C231E14EDFD}" destId="{9B580366-1718-3147-B90A-4DF4C5D87AE9}" srcOrd="0" destOrd="0" presId="urn:microsoft.com/office/officeart/2008/layout/LinedList"/>
    <dgm:cxn modelId="{F1640F0B-1F8A-F34D-8055-D1123C35D97F}" type="presParOf" srcId="{C6E9925E-0E4A-9844-B9E5-1C231E14EDFD}" destId="{8A170C96-4411-8849-8842-922909BB80B7}" srcOrd="1" destOrd="0" presId="urn:microsoft.com/office/officeart/2008/layout/LinedList"/>
    <dgm:cxn modelId="{07718D3A-C4B0-C247-8B31-6C04763FE6A0}" type="presParOf" srcId="{D68DA4EC-44C9-CC46-B35A-94B46DEE029F}" destId="{CA62E635-83D9-7944-83F8-75F225BE6837}" srcOrd="6" destOrd="0" presId="urn:microsoft.com/office/officeart/2008/layout/LinedList"/>
    <dgm:cxn modelId="{80A5A2F9-82D7-184C-8835-156300719338}" type="presParOf" srcId="{D68DA4EC-44C9-CC46-B35A-94B46DEE029F}" destId="{DDB7F133-B6FC-9748-B366-012282341CC5}" srcOrd="7" destOrd="0" presId="urn:microsoft.com/office/officeart/2008/layout/LinedList"/>
    <dgm:cxn modelId="{511F4B57-5B22-DA4F-8A7C-34B6923C6108}" type="presParOf" srcId="{DDB7F133-B6FC-9748-B366-012282341CC5}" destId="{BA3912E0-1C65-7A47-9C80-16B98061319B}" srcOrd="0" destOrd="0" presId="urn:microsoft.com/office/officeart/2008/layout/LinedList"/>
    <dgm:cxn modelId="{F1FDD700-A697-2545-9CFD-697AC21C05F7}" type="presParOf" srcId="{DDB7F133-B6FC-9748-B366-012282341CC5}" destId="{79B771D7-FE36-E749-A929-15434B1C2DBB}" srcOrd="1" destOrd="0" presId="urn:microsoft.com/office/officeart/2008/layout/LinedList"/>
    <dgm:cxn modelId="{3EC2C08D-B4C6-D14F-A0F4-41AFED34BB22}" type="presParOf" srcId="{D68DA4EC-44C9-CC46-B35A-94B46DEE029F}" destId="{C89B2828-B35C-4745-A618-EB55262DD609}" srcOrd="8" destOrd="0" presId="urn:microsoft.com/office/officeart/2008/layout/LinedList"/>
    <dgm:cxn modelId="{1D48C652-550A-034B-A652-D8E1F12A90C0}" type="presParOf" srcId="{D68DA4EC-44C9-CC46-B35A-94B46DEE029F}" destId="{A6B119DA-1F76-F142-8C45-582E279388A7}" srcOrd="9" destOrd="0" presId="urn:microsoft.com/office/officeart/2008/layout/LinedList"/>
    <dgm:cxn modelId="{7F7B7C61-7D20-174C-BDD7-3ED8E38F5152}" type="presParOf" srcId="{A6B119DA-1F76-F142-8C45-582E279388A7}" destId="{25947139-AF0E-2249-880D-C2E42524CA65}" srcOrd="0" destOrd="0" presId="urn:microsoft.com/office/officeart/2008/layout/LinedList"/>
    <dgm:cxn modelId="{68F839DD-0C7C-CC4D-A53A-921AC1270B35}" type="presParOf" srcId="{A6B119DA-1F76-F142-8C45-582E279388A7}" destId="{4A8096B5-2486-8245-B278-B87D69CE3765}" srcOrd="1" destOrd="0" presId="urn:microsoft.com/office/officeart/2008/layout/LinedList"/>
    <dgm:cxn modelId="{7185B260-E0E5-6D4B-88B7-F2C21E5C9B1D}" type="presParOf" srcId="{D68DA4EC-44C9-CC46-B35A-94B46DEE029F}" destId="{DB47E177-B744-AE46-A08B-0BACFC70780F}" srcOrd="10" destOrd="0" presId="urn:microsoft.com/office/officeart/2008/layout/LinedList"/>
    <dgm:cxn modelId="{1F565DB8-10A8-854D-8D1C-F984B6C61428}" type="presParOf" srcId="{D68DA4EC-44C9-CC46-B35A-94B46DEE029F}" destId="{DB455A40-AA6D-4346-90EC-63F65AE4D2DA}" srcOrd="11" destOrd="0" presId="urn:microsoft.com/office/officeart/2008/layout/LinedList"/>
    <dgm:cxn modelId="{DB86DB32-50B5-FA4C-AA03-3454C8415B56}" type="presParOf" srcId="{DB455A40-AA6D-4346-90EC-63F65AE4D2DA}" destId="{8A396CB8-FFD1-D449-BA76-94CF96A04718}" srcOrd="0" destOrd="0" presId="urn:microsoft.com/office/officeart/2008/layout/LinedList"/>
    <dgm:cxn modelId="{BFEF5665-25A1-5844-9065-F00CFC8B0E23}" type="presParOf" srcId="{DB455A40-AA6D-4346-90EC-63F65AE4D2DA}" destId="{F887B6C3-523D-5847-BFA3-4576E855C43D}" srcOrd="1" destOrd="0" presId="urn:microsoft.com/office/officeart/2008/layout/LinedList"/>
    <dgm:cxn modelId="{CA662278-9A0D-9D4A-84F3-3D1D2D44F450}" type="presParOf" srcId="{D68DA4EC-44C9-CC46-B35A-94B46DEE029F}" destId="{0ED67521-8DE4-274A-A9B9-79757661AC1A}" srcOrd="12" destOrd="0" presId="urn:microsoft.com/office/officeart/2008/layout/LinedList"/>
    <dgm:cxn modelId="{9677F8B6-5C9E-CF40-831E-D835DBA26D65}" type="presParOf" srcId="{D68DA4EC-44C9-CC46-B35A-94B46DEE029F}" destId="{11C3A23E-7E26-1849-BB62-4CD788710E19}" srcOrd="13" destOrd="0" presId="urn:microsoft.com/office/officeart/2008/layout/LinedList"/>
    <dgm:cxn modelId="{57C0359E-C59E-FB44-AE9B-0DE50081E738}" type="presParOf" srcId="{11C3A23E-7E26-1849-BB62-4CD788710E19}" destId="{6B1E6775-D59A-2144-A0C3-F8DD3EDE7C28}" srcOrd="0" destOrd="0" presId="urn:microsoft.com/office/officeart/2008/layout/LinedList"/>
    <dgm:cxn modelId="{E7FD4ADB-3D44-3049-A422-45F8633286A7}" type="presParOf" srcId="{11C3A23E-7E26-1849-BB62-4CD788710E19}" destId="{6117D4FC-2EB1-CE44-8D2F-FB3E509DBF2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E0704-21AF-4865-A7CE-69A9BD14F25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B85BB76-7503-4B5C-9173-EE977381DD0B}">
      <dgm:prSet/>
      <dgm:spPr/>
      <dgm:t>
        <a:bodyPr/>
        <a:lstStyle/>
        <a:p>
          <a:r>
            <a:rPr lang="fr-FR"/>
            <a:t>Il existe peu d’études sur la morbidité des infections urinaires car elle est difficile à évaluer lors d’un séjour hospitalier en raison des polypathologies et autres infections qui peuvent entraîner le décès.</a:t>
          </a:r>
          <a:endParaRPr lang="en-US"/>
        </a:p>
      </dgm:t>
    </dgm:pt>
    <dgm:pt modelId="{BBE31172-3173-48CC-A8EF-26E76A64A43C}" type="parTrans" cxnId="{7B4C78E9-308C-4D1B-B8AF-1E6F43044A40}">
      <dgm:prSet/>
      <dgm:spPr/>
      <dgm:t>
        <a:bodyPr/>
        <a:lstStyle/>
        <a:p>
          <a:endParaRPr lang="en-US"/>
        </a:p>
      </dgm:t>
    </dgm:pt>
    <dgm:pt modelId="{64D52F48-7DE7-4887-A8B0-25715043DE0C}" type="sibTrans" cxnId="{7B4C78E9-308C-4D1B-B8AF-1E6F43044A40}">
      <dgm:prSet/>
      <dgm:spPr/>
      <dgm:t>
        <a:bodyPr/>
        <a:lstStyle/>
        <a:p>
          <a:endParaRPr lang="en-US"/>
        </a:p>
      </dgm:t>
    </dgm:pt>
    <dgm:pt modelId="{C3A6EA85-8E59-4F69-9F21-69D368B8C195}">
      <dgm:prSet/>
      <dgm:spPr/>
      <dgm:t>
        <a:bodyPr/>
        <a:lstStyle/>
        <a:p>
          <a:r>
            <a:rPr lang="fr-FR"/>
            <a:t>La mortalité de la pyélonéphrite est faible si la prise en charge adaptée est précoce. </a:t>
          </a:r>
          <a:endParaRPr lang="en-US"/>
        </a:p>
      </dgm:t>
    </dgm:pt>
    <dgm:pt modelId="{C7F0AC5A-30B4-4160-B8C0-7259487D9770}" type="parTrans" cxnId="{FDD8A086-153D-4422-BAFF-94A1CC3CA22D}">
      <dgm:prSet/>
      <dgm:spPr/>
      <dgm:t>
        <a:bodyPr/>
        <a:lstStyle/>
        <a:p>
          <a:endParaRPr lang="en-US"/>
        </a:p>
      </dgm:t>
    </dgm:pt>
    <dgm:pt modelId="{7D2BE5E2-AE60-4489-8B92-6642EF54810F}" type="sibTrans" cxnId="{FDD8A086-153D-4422-BAFF-94A1CC3CA22D}">
      <dgm:prSet/>
      <dgm:spPr/>
      <dgm:t>
        <a:bodyPr/>
        <a:lstStyle/>
        <a:p>
          <a:endParaRPr lang="en-US"/>
        </a:p>
      </dgm:t>
    </dgm:pt>
    <dgm:pt modelId="{F847FD46-CCEA-47BC-BB5D-CCD498758C82}">
      <dgm:prSet/>
      <dgm:spPr/>
      <dgm:t>
        <a:bodyPr/>
        <a:lstStyle/>
        <a:p>
          <a:r>
            <a:rPr lang="fr-FR"/>
            <a:t>C’est cependant la cause la plus fréquente de septicémie et de choc infectieux chez le sujet âgé. </a:t>
          </a:r>
          <a:endParaRPr lang="en-US"/>
        </a:p>
      </dgm:t>
    </dgm:pt>
    <dgm:pt modelId="{1B2A6C0F-F166-4F68-B78F-871F88D08663}" type="parTrans" cxnId="{3DEC7207-B4AC-433A-AF47-36585BF610E0}">
      <dgm:prSet/>
      <dgm:spPr/>
      <dgm:t>
        <a:bodyPr/>
        <a:lstStyle/>
        <a:p>
          <a:endParaRPr lang="en-US"/>
        </a:p>
      </dgm:t>
    </dgm:pt>
    <dgm:pt modelId="{7A9CB0D0-8338-4E0E-B57D-620F1B20F6DE}" type="sibTrans" cxnId="{3DEC7207-B4AC-433A-AF47-36585BF610E0}">
      <dgm:prSet/>
      <dgm:spPr/>
      <dgm:t>
        <a:bodyPr/>
        <a:lstStyle/>
        <a:p>
          <a:endParaRPr lang="en-US"/>
        </a:p>
      </dgm:t>
    </dgm:pt>
    <dgm:pt modelId="{479AE1BB-F083-42D4-BA81-D24FDAA514B3}">
      <dgm:prSet/>
      <dgm:spPr/>
      <dgm:t>
        <a:bodyPr/>
        <a:lstStyle/>
        <a:p>
          <a:r>
            <a:rPr lang="fr-FR"/>
            <a:t>Les décès par septicémie à point de départ urinaire correspondent à moins de 10 % des décès totaux.</a:t>
          </a:r>
          <a:endParaRPr lang="en-US"/>
        </a:p>
      </dgm:t>
    </dgm:pt>
    <dgm:pt modelId="{BED5A090-52A5-4ECF-92B9-3800EA072EA1}" type="parTrans" cxnId="{380F7616-1B89-4671-97C9-9F91B6695895}">
      <dgm:prSet/>
      <dgm:spPr/>
      <dgm:t>
        <a:bodyPr/>
        <a:lstStyle/>
        <a:p>
          <a:endParaRPr lang="en-US"/>
        </a:p>
      </dgm:t>
    </dgm:pt>
    <dgm:pt modelId="{639B406C-D4D3-4E96-BD13-A0C48C5B51AF}" type="sibTrans" cxnId="{380F7616-1B89-4671-97C9-9F91B6695895}">
      <dgm:prSet/>
      <dgm:spPr/>
      <dgm:t>
        <a:bodyPr/>
        <a:lstStyle/>
        <a:p>
          <a:endParaRPr lang="en-US"/>
        </a:p>
      </dgm:t>
    </dgm:pt>
    <dgm:pt modelId="{1EEF4146-412F-2043-867C-F9CA68971650}" type="pres">
      <dgm:prSet presAssocID="{C9AE0704-21AF-4865-A7CE-69A9BD14F25C}" presName="vert0" presStyleCnt="0">
        <dgm:presLayoutVars>
          <dgm:dir/>
          <dgm:animOne val="branch"/>
          <dgm:animLvl val="lvl"/>
        </dgm:presLayoutVars>
      </dgm:prSet>
      <dgm:spPr/>
    </dgm:pt>
    <dgm:pt modelId="{FA546D64-8BEA-EE44-B66A-84429615C1AD}" type="pres">
      <dgm:prSet presAssocID="{3B85BB76-7503-4B5C-9173-EE977381DD0B}" presName="thickLine" presStyleLbl="alignNode1" presStyleIdx="0" presStyleCnt="4"/>
      <dgm:spPr/>
    </dgm:pt>
    <dgm:pt modelId="{1A673653-C81B-BB4E-94E8-A324BDE74237}" type="pres">
      <dgm:prSet presAssocID="{3B85BB76-7503-4B5C-9173-EE977381DD0B}" presName="horz1" presStyleCnt="0"/>
      <dgm:spPr/>
    </dgm:pt>
    <dgm:pt modelId="{403083C7-A4AB-3D41-961F-BBEEF22B883D}" type="pres">
      <dgm:prSet presAssocID="{3B85BB76-7503-4B5C-9173-EE977381DD0B}" presName="tx1" presStyleLbl="revTx" presStyleIdx="0" presStyleCnt="4"/>
      <dgm:spPr/>
    </dgm:pt>
    <dgm:pt modelId="{E930021A-9B63-F64D-B6DA-FD3DD0B0E0C4}" type="pres">
      <dgm:prSet presAssocID="{3B85BB76-7503-4B5C-9173-EE977381DD0B}" presName="vert1" presStyleCnt="0"/>
      <dgm:spPr/>
    </dgm:pt>
    <dgm:pt modelId="{19D87168-CA7D-D94B-97AA-D1E06C24BFBB}" type="pres">
      <dgm:prSet presAssocID="{C3A6EA85-8E59-4F69-9F21-69D368B8C195}" presName="thickLine" presStyleLbl="alignNode1" presStyleIdx="1" presStyleCnt="4"/>
      <dgm:spPr/>
    </dgm:pt>
    <dgm:pt modelId="{AAD848BC-1386-8A47-AEDD-30607C898695}" type="pres">
      <dgm:prSet presAssocID="{C3A6EA85-8E59-4F69-9F21-69D368B8C195}" presName="horz1" presStyleCnt="0"/>
      <dgm:spPr/>
    </dgm:pt>
    <dgm:pt modelId="{B7B195C1-E803-C440-A36F-8E0EA4CF0FF5}" type="pres">
      <dgm:prSet presAssocID="{C3A6EA85-8E59-4F69-9F21-69D368B8C195}" presName="tx1" presStyleLbl="revTx" presStyleIdx="1" presStyleCnt="4"/>
      <dgm:spPr/>
    </dgm:pt>
    <dgm:pt modelId="{0CAA098B-C8A7-4944-AC1F-E9DD9974959B}" type="pres">
      <dgm:prSet presAssocID="{C3A6EA85-8E59-4F69-9F21-69D368B8C195}" presName="vert1" presStyleCnt="0"/>
      <dgm:spPr/>
    </dgm:pt>
    <dgm:pt modelId="{9009C0A8-87C3-7B4B-BC9C-5834A246EFF7}" type="pres">
      <dgm:prSet presAssocID="{F847FD46-CCEA-47BC-BB5D-CCD498758C82}" presName="thickLine" presStyleLbl="alignNode1" presStyleIdx="2" presStyleCnt="4"/>
      <dgm:spPr/>
    </dgm:pt>
    <dgm:pt modelId="{821F76F5-5F5B-034D-B0F5-FB8E74123378}" type="pres">
      <dgm:prSet presAssocID="{F847FD46-CCEA-47BC-BB5D-CCD498758C82}" presName="horz1" presStyleCnt="0"/>
      <dgm:spPr/>
    </dgm:pt>
    <dgm:pt modelId="{D835E5BA-9E41-0245-81D2-A497E707FF9B}" type="pres">
      <dgm:prSet presAssocID="{F847FD46-CCEA-47BC-BB5D-CCD498758C82}" presName="tx1" presStyleLbl="revTx" presStyleIdx="2" presStyleCnt="4"/>
      <dgm:spPr/>
    </dgm:pt>
    <dgm:pt modelId="{F3D6B840-1609-CB40-99A4-8EDBE14819D3}" type="pres">
      <dgm:prSet presAssocID="{F847FD46-CCEA-47BC-BB5D-CCD498758C82}" presName="vert1" presStyleCnt="0"/>
      <dgm:spPr/>
    </dgm:pt>
    <dgm:pt modelId="{D53955D7-ED5D-3C46-8059-039F23093969}" type="pres">
      <dgm:prSet presAssocID="{479AE1BB-F083-42D4-BA81-D24FDAA514B3}" presName="thickLine" presStyleLbl="alignNode1" presStyleIdx="3" presStyleCnt="4"/>
      <dgm:spPr/>
    </dgm:pt>
    <dgm:pt modelId="{C2B3EA23-773A-9640-B97C-8491AB63B465}" type="pres">
      <dgm:prSet presAssocID="{479AE1BB-F083-42D4-BA81-D24FDAA514B3}" presName="horz1" presStyleCnt="0"/>
      <dgm:spPr/>
    </dgm:pt>
    <dgm:pt modelId="{4C58FC6E-9297-8D4B-AFA2-DA9C6B21FCC7}" type="pres">
      <dgm:prSet presAssocID="{479AE1BB-F083-42D4-BA81-D24FDAA514B3}" presName="tx1" presStyleLbl="revTx" presStyleIdx="3" presStyleCnt="4"/>
      <dgm:spPr/>
    </dgm:pt>
    <dgm:pt modelId="{DAB4826A-96EC-DB46-816B-755235A3F80C}" type="pres">
      <dgm:prSet presAssocID="{479AE1BB-F083-42D4-BA81-D24FDAA514B3}" presName="vert1" presStyleCnt="0"/>
      <dgm:spPr/>
    </dgm:pt>
  </dgm:ptLst>
  <dgm:cxnLst>
    <dgm:cxn modelId="{3DEC7207-B4AC-433A-AF47-36585BF610E0}" srcId="{C9AE0704-21AF-4865-A7CE-69A9BD14F25C}" destId="{F847FD46-CCEA-47BC-BB5D-CCD498758C82}" srcOrd="2" destOrd="0" parTransId="{1B2A6C0F-F166-4F68-B78F-871F88D08663}" sibTransId="{7A9CB0D0-8338-4E0E-B57D-620F1B20F6DE}"/>
    <dgm:cxn modelId="{469B9B0B-9DA3-D440-B414-AA6A16D715EB}" type="presOf" srcId="{3B85BB76-7503-4B5C-9173-EE977381DD0B}" destId="{403083C7-A4AB-3D41-961F-BBEEF22B883D}" srcOrd="0" destOrd="0" presId="urn:microsoft.com/office/officeart/2008/layout/LinedList"/>
    <dgm:cxn modelId="{380F7616-1B89-4671-97C9-9F91B6695895}" srcId="{C9AE0704-21AF-4865-A7CE-69A9BD14F25C}" destId="{479AE1BB-F083-42D4-BA81-D24FDAA514B3}" srcOrd="3" destOrd="0" parTransId="{BED5A090-52A5-4ECF-92B9-3800EA072EA1}" sibTransId="{639B406C-D4D3-4E96-BD13-A0C48C5B51AF}"/>
    <dgm:cxn modelId="{8277FA81-A074-0144-838B-BC2F4C0ED1B0}" type="presOf" srcId="{C3A6EA85-8E59-4F69-9F21-69D368B8C195}" destId="{B7B195C1-E803-C440-A36F-8E0EA4CF0FF5}" srcOrd="0" destOrd="0" presId="urn:microsoft.com/office/officeart/2008/layout/LinedList"/>
    <dgm:cxn modelId="{FDD8A086-153D-4422-BAFF-94A1CC3CA22D}" srcId="{C9AE0704-21AF-4865-A7CE-69A9BD14F25C}" destId="{C3A6EA85-8E59-4F69-9F21-69D368B8C195}" srcOrd="1" destOrd="0" parTransId="{C7F0AC5A-30B4-4160-B8C0-7259487D9770}" sibTransId="{7D2BE5E2-AE60-4489-8B92-6642EF54810F}"/>
    <dgm:cxn modelId="{AD5CFFAB-D757-9D47-B2FC-84E259ADF8AD}" type="presOf" srcId="{F847FD46-CCEA-47BC-BB5D-CCD498758C82}" destId="{D835E5BA-9E41-0245-81D2-A497E707FF9B}" srcOrd="0" destOrd="0" presId="urn:microsoft.com/office/officeart/2008/layout/LinedList"/>
    <dgm:cxn modelId="{C4D3CDB4-33B7-AF40-816D-668E4854A227}" type="presOf" srcId="{479AE1BB-F083-42D4-BA81-D24FDAA514B3}" destId="{4C58FC6E-9297-8D4B-AFA2-DA9C6B21FCC7}" srcOrd="0" destOrd="0" presId="urn:microsoft.com/office/officeart/2008/layout/LinedList"/>
    <dgm:cxn modelId="{D2C38ACE-8CCC-D84B-9B61-693D57433950}" type="presOf" srcId="{C9AE0704-21AF-4865-A7CE-69A9BD14F25C}" destId="{1EEF4146-412F-2043-867C-F9CA68971650}" srcOrd="0" destOrd="0" presId="urn:microsoft.com/office/officeart/2008/layout/LinedList"/>
    <dgm:cxn modelId="{7B4C78E9-308C-4D1B-B8AF-1E6F43044A40}" srcId="{C9AE0704-21AF-4865-A7CE-69A9BD14F25C}" destId="{3B85BB76-7503-4B5C-9173-EE977381DD0B}" srcOrd="0" destOrd="0" parTransId="{BBE31172-3173-48CC-A8EF-26E76A64A43C}" sibTransId="{64D52F48-7DE7-4887-A8B0-25715043DE0C}"/>
    <dgm:cxn modelId="{1B84A3A7-7452-8742-A78D-6A7E908D3452}" type="presParOf" srcId="{1EEF4146-412F-2043-867C-F9CA68971650}" destId="{FA546D64-8BEA-EE44-B66A-84429615C1AD}" srcOrd="0" destOrd="0" presId="urn:microsoft.com/office/officeart/2008/layout/LinedList"/>
    <dgm:cxn modelId="{05528E15-D0C4-DF4C-943E-856C45FEF934}" type="presParOf" srcId="{1EEF4146-412F-2043-867C-F9CA68971650}" destId="{1A673653-C81B-BB4E-94E8-A324BDE74237}" srcOrd="1" destOrd="0" presId="urn:microsoft.com/office/officeart/2008/layout/LinedList"/>
    <dgm:cxn modelId="{56D45553-C613-4745-B984-3247A20D6246}" type="presParOf" srcId="{1A673653-C81B-BB4E-94E8-A324BDE74237}" destId="{403083C7-A4AB-3D41-961F-BBEEF22B883D}" srcOrd="0" destOrd="0" presId="urn:microsoft.com/office/officeart/2008/layout/LinedList"/>
    <dgm:cxn modelId="{206DC731-7DA8-3446-935F-9B42B4EAE12E}" type="presParOf" srcId="{1A673653-C81B-BB4E-94E8-A324BDE74237}" destId="{E930021A-9B63-F64D-B6DA-FD3DD0B0E0C4}" srcOrd="1" destOrd="0" presId="urn:microsoft.com/office/officeart/2008/layout/LinedList"/>
    <dgm:cxn modelId="{579696C3-F65D-554E-B172-FF954730FB5F}" type="presParOf" srcId="{1EEF4146-412F-2043-867C-F9CA68971650}" destId="{19D87168-CA7D-D94B-97AA-D1E06C24BFBB}" srcOrd="2" destOrd="0" presId="urn:microsoft.com/office/officeart/2008/layout/LinedList"/>
    <dgm:cxn modelId="{19B21214-C6CC-B84E-AEA5-E68205AD0762}" type="presParOf" srcId="{1EEF4146-412F-2043-867C-F9CA68971650}" destId="{AAD848BC-1386-8A47-AEDD-30607C898695}" srcOrd="3" destOrd="0" presId="urn:microsoft.com/office/officeart/2008/layout/LinedList"/>
    <dgm:cxn modelId="{22C33B92-CE80-AC4E-9D5D-3CE9C94532F4}" type="presParOf" srcId="{AAD848BC-1386-8A47-AEDD-30607C898695}" destId="{B7B195C1-E803-C440-A36F-8E0EA4CF0FF5}" srcOrd="0" destOrd="0" presId="urn:microsoft.com/office/officeart/2008/layout/LinedList"/>
    <dgm:cxn modelId="{86904729-C5D4-1B4A-BED3-9DFE4303071B}" type="presParOf" srcId="{AAD848BC-1386-8A47-AEDD-30607C898695}" destId="{0CAA098B-C8A7-4944-AC1F-E9DD9974959B}" srcOrd="1" destOrd="0" presId="urn:microsoft.com/office/officeart/2008/layout/LinedList"/>
    <dgm:cxn modelId="{BC3B9BB2-9DA3-E841-85D0-8B0880482BFB}" type="presParOf" srcId="{1EEF4146-412F-2043-867C-F9CA68971650}" destId="{9009C0A8-87C3-7B4B-BC9C-5834A246EFF7}" srcOrd="4" destOrd="0" presId="urn:microsoft.com/office/officeart/2008/layout/LinedList"/>
    <dgm:cxn modelId="{DFA24277-E077-C34E-A74E-4A74E7600839}" type="presParOf" srcId="{1EEF4146-412F-2043-867C-F9CA68971650}" destId="{821F76F5-5F5B-034D-B0F5-FB8E74123378}" srcOrd="5" destOrd="0" presId="urn:microsoft.com/office/officeart/2008/layout/LinedList"/>
    <dgm:cxn modelId="{5F92E972-F872-F643-9D76-78401C380B86}" type="presParOf" srcId="{821F76F5-5F5B-034D-B0F5-FB8E74123378}" destId="{D835E5BA-9E41-0245-81D2-A497E707FF9B}" srcOrd="0" destOrd="0" presId="urn:microsoft.com/office/officeart/2008/layout/LinedList"/>
    <dgm:cxn modelId="{3974D0F1-8CF3-6B44-8EDC-B88FD99EFC70}" type="presParOf" srcId="{821F76F5-5F5B-034D-B0F5-FB8E74123378}" destId="{F3D6B840-1609-CB40-99A4-8EDBE14819D3}" srcOrd="1" destOrd="0" presId="urn:microsoft.com/office/officeart/2008/layout/LinedList"/>
    <dgm:cxn modelId="{4BC104DA-5B2A-3742-963A-B73A73881B16}" type="presParOf" srcId="{1EEF4146-412F-2043-867C-F9CA68971650}" destId="{D53955D7-ED5D-3C46-8059-039F23093969}" srcOrd="6" destOrd="0" presId="urn:microsoft.com/office/officeart/2008/layout/LinedList"/>
    <dgm:cxn modelId="{33A019B2-4C97-5042-93FF-F03EFFDBE128}" type="presParOf" srcId="{1EEF4146-412F-2043-867C-F9CA68971650}" destId="{C2B3EA23-773A-9640-B97C-8491AB63B465}" srcOrd="7" destOrd="0" presId="urn:microsoft.com/office/officeart/2008/layout/LinedList"/>
    <dgm:cxn modelId="{BD254577-4D83-1546-A91E-8CB513101BE0}" type="presParOf" srcId="{C2B3EA23-773A-9640-B97C-8491AB63B465}" destId="{4C58FC6E-9297-8D4B-AFA2-DA9C6B21FCC7}" srcOrd="0" destOrd="0" presId="urn:microsoft.com/office/officeart/2008/layout/LinedList"/>
    <dgm:cxn modelId="{FF692481-566A-864E-A50C-83B70E5EFBD9}" type="presParOf" srcId="{C2B3EA23-773A-9640-B97C-8491AB63B465}" destId="{DAB4826A-96EC-DB46-816B-755235A3F80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3A8127-C4DF-47BC-AF7A-3A3DD5031025}"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en-US"/>
        </a:p>
      </dgm:t>
    </dgm:pt>
    <dgm:pt modelId="{852F1398-6B4B-47C5-BFD2-24585518F6E8}">
      <dgm:prSet/>
      <dgm:spPr/>
      <dgm:t>
        <a:bodyPr/>
        <a:lstStyle/>
        <a:p>
          <a:r>
            <a:rPr lang="fr-FR"/>
            <a:t>Le tableau clinique est souvent frustre ou trompeur chez le sujet âgé : une confusion, un syndrome de glissement, une fièvre nue, une incontinence récente.</a:t>
          </a:r>
          <a:endParaRPr lang="en-US"/>
        </a:p>
      </dgm:t>
    </dgm:pt>
    <dgm:pt modelId="{62030A6F-7DCC-4F93-93AB-05098088B860}" type="parTrans" cxnId="{92B6DCFC-DBCC-4D91-BB3B-3BBBB57C90B0}">
      <dgm:prSet/>
      <dgm:spPr/>
      <dgm:t>
        <a:bodyPr/>
        <a:lstStyle/>
        <a:p>
          <a:endParaRPr lang="en-US"/>
        </a:p>
      </dgm:t>
    </dgm:pt>
    <dgm:pt modelId="{4A6AA5B5-A4C1-497D-AC5D-08C6107FA24A}" type="sibTrans" cxnId="{92B6DCFC-DBCC-4D91-BB3B-3BBBB57C90B0}">
      <dgm:prSet/>
      <dgm:spPr/>
      <dgm:t>
        <a:bodyPr/>
        <a:lstStyle/>
        <a:p>
          <a:endParaRPr lang="en-US"/>
        </a:p>
      </dgm:t>
    </dgm:pt>
    <dgm:pt modelId="{88E503C8-EF4F-4D59-9926-3433881A1774}">
      <dgm:prSet/>
      <dgm:spPr/>
      <dgm:t>
        <a:bodyPr/>
        <a:lstStyle/>
        <a:p>
          <a:r>
            <a:rPr lang="fr-FR" b="1"/>
            <a:t>Chez la femme âgée</a:t>
          </a:r>
          <a:r>
            <a:rPr lang="fr-FR"/>
            <a:t>, lors de cystites récidivantes ou en cas de pyélonéphrite, on réalise une radiographie de l’abdomen sans préparation (ASP) et une échographie rénale et pelvienne.</a:t>
          </a:r>
          <a:endParaRPr lang="en-US"/>
        </a:p>
      </dgm:t>
    </dgm:pt>
    <dgm:pt modelId="{5D2DE848-FF09-4A36-9A9F-2349D6BE091B}" type="parTrans" cxnId="{FB985C1C-80E0-4134-9518-2D34898B97F9}">
      <dgm:prSet/>
      <dgm:spPr/>
      <dgm:t>
        <a:bodyPr/>
        <a:lstStyle/>
        <a:p>
          <a:endParaRPr lang="en-US"/>
        </a:p>
      </dgm:t>
    </dgm:pt>
    <dgm:pt modelId="{2B9AF90F-9186-4DE6-AB60-6EDCDD6913CB}" type="sibTrans" cxnId="{FB985C1C-80E0-4134-9518-2D34898B97F9}">
      <dgm:prSet/>
      <dgm:spPr/>
      <dgm:t>
        <a:bodyPr/>
        <a:lstStyle/>
        <a:p>
          <a:endParaRPr lang="en-US"/>
        </a:p>
      </dgm:t>
    </dgm:pt>
    <dgm:pt modelId="{AA067E00-9CE8-46DB-858F-7DCEC4B704A0}">
      <dgm:prSet/>
      <dgm:spPr/>
      <dgm:t>
        <a:bodyPr/>
        <a:lstStyle/>
        <a:p>
          <a:r>
            <a:rPr lang="fr-FR" b="1"/>
            <a:t>Chez l’homme</a:t>
          </a:r>
          <a:r>
            <a:rPr lang="fr-FR"/>
            <a:t>, dès la première infection urinaire symptomatique, on demande un ASP et une échographie vésico-prostatique et rénale.</a:t>
          </a:r>
          <a:br>
            <a:rPr lang="fr-FR"/>
          </a:br>
          <a:r>
            <a:rPr lang="fr-FR"/>
            <a:t>Ces examens permettent de rechercher l’existence d’un résidu post-mictionnel et d’identifier un obstacle potentiel.</a:t>
          </a:r>
          <a:endParaRPr lang="en-US"/>
        </a:p>
      </dgm:t>
    </dgm:pt>
    <dgm:pt modelId="{B32259A1-A496-443E-8B7A-E57506F0FD98}" type="parTrans" cxnId="{B057AD90-397C-4CA6-A731-81151735AFC1}">
      <dgm:prSet/>
      <dgm:spPr/>
      <dgm:t>
        <a:bodyPr/>
        <a:lstStyle/>
        <a:p>
          <a:endParaRPr lang="en-US"/>
        </a:p>
      </dgm:t>
    </dgm:pt>
    <dgm:pt modelId="{31291A15-0932-4DF0-900B-6EC89737E395}" type="sibTrans" cxnId="{B057AD90-397C-4CA6-A731-81151735AFC1}">
      <dgm:prSet/>
      <dgm:spPr/>
      <dgm:t>
        <a:bodyPr/>
        <a:lstStyle/>
        <a:p>
          <a:endParaRPr lang="en-US"/>
        </a:p>
      </dgm:t>
    </dgm:pt>
    <dgm:pt modelId="{3DDF78BE-D56B-4254-BCF0-2D96E45A89B8}">
      <dgm:prSet/>
      <dgm:spPr/>
      <dgm:t>
        <a:bodyPr/>
        <a:lstStyle/>
        <a:p>
          <a:r>
            <a:rPr lang="fr-FR" dirty="0"/>
            <a:t>Il n’y a pas d’indication à une antibiothérapie courte. </a:t>
          </a:r>
        </a:p>
        <a:p>
          <a:r>
            <a:rPr lang="fr-FR" dirty="0"/>
            <a:t>L’antibiothérapie doit être adaptée aux résultats de la culture et à la fonction rénale du patient. Cela permet une diminution des complications et du risque de sélection de germes multirésistants</a:t>
          </a:r>
        </a:p>
        <a:p>
          <a:r>
            <a:rPr lang="fr-FR" dirty="0"/>
            <a:t>DONC ECBU quasi systématique </a:t>
          </a:r>
        </a:p>
      </dgm:t>
    </dgm:pt>
    <dgm:pt modelId="{0F9D01BC-2E96-4D48-836B-3E69A8D046F8}" type="parTrans" cxnId="{08F03686-39A6-4F80-AD35-46A6BFB05818}">
      <dgm:prSet/>
      <dgm:spPr/>
      <dgm:t>
        <a:bodyPr/>
        <a:lstStyle/>
        <a:p>
          <a:endParaRPr lang="en-US"/>
        </a:p>
      </dgm:t>
    </dgm:pt>
    <dgm:pt modelId="{6E419B57-CC7A-48BA-8C36-590384A286DE}" type="sibTrans" cxnId="{08F03686-39A6-4F80-AD35-46A6BFB05818}">
      <dgm:prSet/>
      <dgm:spPr/>
      <dgm:t>
        <a:bodyPr/>
        <a:lstStyle/>
        <a:p>
          <a:endParaRPr lang="en-US"/>
        </a:p>
      </dgm:t>
    </dgm:pt>
    <dgm:pt modelId="{22657266-EE20-0B4A-8455-B5B7FCAF4B13}" type="pres">
      <dgm:prSet presAssocID="{EC3A8127-C4DF-47BC-AF7A-3A3DD5031025}" presName="vert0" presStyleCnt="0">
        <dgm:presLayoutVars>
          <dgm:dir/>
          <dgm:animOne val="branch"/>
          <dgm:animLvl val="lvl"/>
        </dgm:presLayoutVars>
      </dgm:prSet>
      <dgm:spPr/>
    </dgm:pt>
    <dgm:pt modelId="{3AB75B7C-62D9-054E-B995-9A2B92DC349D}" type="pres">
      <dgm:prSet presAssocID="{852F1398-6B4B-47C5-BFD2-24585518F6E8}" presName="thickLine" presStyleLbl="alignNode1" presStyleIdx="0" presStyleCnt="4"/>
      <dgm:spPr/>
    </dgm:pt>
    <dgm:pt modelId="{DA97CF16-1D28-914E-BD4E-9442F568BCC0}" type="pres">
      <dgm:prSet presAssocID="{852F1398-6B4B-47C5-BFD2-24585518F6E8}" presName="horz1" presStyleCnt="0"/>
      <dgm:spPr/>
    </dgm:pt>
    <dgm:pt modelId="{6FEE7E49-3816-154D-A6E7-F9B70554431C}" type="pres">
      <dgm:prSet presAssocID="{852F1398-6B4B-47C5-BFD2-24585518F6E8}" presName="tx1" presStyleLbl="revTx" presStyleIdx="0" presStyleCnt="4"/>
      <dgm:spPr/>
    </dgm:pt>
    <dgm:pt modelId="{D3907DE4-67A6-3A40-B13D-F7FA5C87D1E6}" type="pres">
      <dgm:prSet presAssocID="{852F1398-6B4B-47C5-BFD2-24585518F6E8}" presName="vert1" presStyleCnt="0"/>
      <dgm:spPr/>
    </dgm:pt>
    <dgm:pt modelId="{4643328A-5AF9-E64E-BC6A-10C26CA2001A}" type="pres">
      <dgm:prSet presAssocID="{88E503C8-EF4F-4D59-9926-3433881A1774}" presName="thickLine" presStyleLbl="alignNode1" presStyleIdx="1" presStyleCnt="4"/>
      <dgm:spPr/>
    </dgm:pt>
    <dgm:pt modelId="{6A8F9F8E-059E-B441-8DB9-B10ED27FFDDD}" type="pres">
      <dgm:prSet presAssocID="{88E503C8-EF4F-4D59-9926-3433881A1774}" presName="horz1" presStyleCnt="0"/>
      <dgm:spPr/>
    </dgm:pt>
    <dgm:pt modelId="{9297816E-E315-694A-9E9F-5C20CD475DFC}" type="pres">
      <dgm:prSet presAssocID="{88E503C8-EF4F-4D59-9926-3433881A1774}" presName="tx1" presStyleLbl="revTx" presStyleIdx="1" presStyleCnt="4"/>
      <dgm:spPr/>
    </dgm:pt>
    <dgm:pt modelId="{AD6DF8AC-73F4-254E-B3EA-E050CD383499}" type="pres">
      <dgm:prSet presAssocID="{88E503C8-EF4F-4D59-9926-3433881A1774}" presName="vert1" presStyleCnt="0"/>
      <dgm:spPr/>
    </dgm:pt>
    <dgm:pt modelId="{3FCDA62D-9C9C-B04D-AA47-88D9CAD47D77}" type="pres">
      <dgm:prSet presAssocID="{AA067E00-9CE8-46DB-858F-7DCEC4B704A0}" presName="thickLine" presStyleLbl="alignNode1" presStyleIdx="2" presStyleCnt="4"/>
      <dgm:spPr/>
    </dgm:pt>
    <dgm:pt modelId="{D6A44836-924A-B641-9C83-8CAC58A52C95}" type="pres">
      <dgm:prSet presAssocID="{AA067E00-9CE8-46DB-858F-7DCEC4B704A0}" presName="horz1" presStyleCnt="0"/>
      <dgm:spPr/>
    </dgm:pt>
    <dgm:pt modelId="{F7ECE420-B892-EF4C-B1E2-1E817AC3AD75}" type="pres">
      <dgm:prSet presAssocID="{AA067E00-9CE8-46DB-858F-7DCEC4B704A0}" presName="tx1" presStyleLbl="revTx" presStyleIdx="2" presStyleCnt="4"/>
      <dgm:spPr/>
    </dgm:pt>
    <dgm:pt modelId="{A4A93E88-779D-DA4E-862D-043FFFE8F1F3}" type="pres">
      <dgm:prSet presAssocID="{AA067E00-9CE8-46DB-858F-7DCEC4B704A0}" presName="vert1" presStyleCnt="0"/>
      <dgm:spPr/>
    </dgm:pt>
    <dgm:pt modelId="{AD273737-8402-1E48-86ED-89DCB501FCDA}" type="pres">
      <dgm:prSet presAssocID="{3DDF78BE-D56B-4254-BCF0-2D96E45A89B8}" presName="thickLine" presStyleLbl="alignNode1" presStyleIdx="3" presStyleCnt="4"/>
      <dgm:spPr/>
    </dgm:pt>
    <dgm:pt modelId="{3D96618D-2BB9-A242-81B9-FFB91455815C}" type="pres">
      <dgm:prSet presAssocID="{3DDF78BE-D56B-4254-BCF0-2D96E45A89B8}" presName="horz1" presStyleCnt="0"/>
      <dgm:spPr/>
    </dgm:pt>
    <dgm:pt modelId="{B4752379-BA5A-594F-9062-59E79858EB5C}" type="pres">
      <dgm:prSet presAssocID="{3DDF78BE-D56B-4254-BCF0-2D96E45A89B8}" presName="tx1" presStyleLbl="revTx" presStyleIdx="3" presStyleCnt="4"/>
      <dgm:spPr/>
    </dgm:pt>
    <dgm:pt modelId="{A3BF1982-59B5-B844-97E9-5E8D3B6D31CA}" type="pres">
      <dgm:prSet presAssocID="{3DDF78BE-D56B-4254-BCF0-2D96E45A89B8}" presName="vert1" presStyleCnt="0"/>
      <dgm:spPr/>
    </dgm:pt>
  </dgm:ptLst>
  <dgm:cxnLst>
    <dgm:cxn modelId="{FB985C1C-80E0-4134-9518-2D34898B97F9}" srcId="{EC3A8127-C4DF-47BC-AF7A-3A3DD5031025}" destId="{88E503C8-EF4F-4D59-9926-3433881A1774}" srcOrd="1" destOrd="0" parTransId="{5D2DE848-FF09-4A36-9A9F-2349D6BE091B}" sibTransId="{2B9AF90F-9186-4DE6-AB60-6EDCDD6913CB}"/>
    <dgm:cxn modelId="{D66A246D-82F8-0C4A-868B-60B43C6CE3D8}" type="presOf" srcId="{852F1398-6B4B-47C5-BFD2-24585518F6E8}" destId="{6FEE7E49-3816-154D-A6E7-F9B70554431C}" srcOrd="0" destOrd="0" presId="urn:microsoft.com/office/officeart/2008/layout/LinedList"/>
    <dgm:cxn modelId="{08F03686-39A6-4F80-AD35-46A6BFB05818}" srcId="{EC3A8127-C4DF-47BC-AF7A-3A3DD5031025}" destId="{3DDF78BE-D56B-4254-BCF0-2D96E45A89B8}" srcOrd="3" destOrd="0" parTransId="{0F9D01BC-2E96-4D48-836B-3E69A8D046F8}" sibTransId="{6E419B57-CC7A-48BA-8C36-590384A286DE}"/>
    <dgm:cxn modelId="{B057AD90-397C-4CA6-A731-81151735AFC1}" srcId="{EC3A8127-C4DF-47BC-AF7A-3A3DD5031025}" destId="{AA067E00-9CE8-46DB-858F-7DCEC4B704A0}" srcOrd="2" destOrd="0" parTransId="{B32259A1-A496-443E-8B7A-E57506F0FD98}" sibTransId="{31291A15-0932-4DF0-900B-6EC89737E395}"/>
    <dgm:cxn modelId="{4C58E3BC-5E8A-7944-96F7-49D0020F6892}" type="presOf" srcId="{88E503C8-EF4F-4D59-9926-3433881A1774}" destId="{9297816E-E315-694A-9E9F-5C20CD475DFC}" srcOrd="0" destOrd="0" presId="urn:microsoft.com/office/officeart/2008/layout/LinedList"/>
    <dgm:cxn modelId="{D51051F6-3D3B-D84F-BBE9-3274CC005894}" type="presOf" srcId="{EC3A8127-C4DF-47BC-AF7A-3A3DD5031025}" destId="{22657266-EE20-0B4A-8455-B5B7FCAF4B13}" srcOrd="0" destOrd="0" presId="urn:microsoft.com/office/officeart/2008/layout/LinedList"/>
    <dgm:cxn modelId="{B9E523FA-DE06-4447-A650-8629B8EE53C6}" type="presOf" srcId="{AA067E00-9CE8-46DB-858F-7DCEC4B704A0}" destId="{F7ECE420-B892-EF4C-B1E2-1E817AC3AD75}" srcOrd="0" destOrd="0" presId="urn:microsoft.com/office/officeart/2008/layout/LinedList"/>
    <dgm:cxn modelId="{736ABAFA-A03E-0344-A34E-1E3FCB2A63B0}" type="presOf" srcId="{3DDF78BE-D56B-4254-BCF0-2D96E45A89B8}" destId="{B4752379-BA5A-594F-9062-59E79858EB5C}" srcOrd="0" destOrd="0" presId="urn:microsoft.com/office/officeart/2008/layout/LinedList"/>
    <dgm:cxn modelId="{92B6DCFC-DBCC-4D91-BB3B-3BBBB57C90B0}" srcId="{EC3A8127-C4DF-47BC-AF7A-3A3DD5031025}" destId="{852F1398-6B4B-47C5-BFD2-24585518F6E8}" srcOrd="0" destOrd="0" parTransId="{62030A6F-7DCC-4F93-93AB-05098088B860}" sibTransId="{4A6AA5B5-A4C1-497D-AC5D-08C6107FA24A}"/>
    <dgm:cxn modelId="{730BD379-FC3F-3848-A14C-14708254E6EA}" type="presParOf" srcId="{22657266-EE20-0B4A-8455-B5B7FCAF4B13}" destId="{3AB75B7C-62D9-054E-B995-9A2B92DC349D}" srcOrd="0" destOrd="0" presId="urn:microsoft.com/office/officeart/2008/layout/LinedList"/>
    <dgm:cxn modelId="{6FB2CAA2-4EB3-4C44-BC7D-BD3C8395752B}" type="presParOf" srcId="{22657266-EE20-0B4A-8455-B5B7FCAF4B13}" destId="{DA97CF16-1D28-914E-BD4E-9442F568BCC0}" srcOrd="1" destOrd="0" presId="urn:microsoft.com/office/officeart/2008/layout/LinedList"/>
    <dgm:cxn modelId="{A6390EEF-0F61-CA47-9CD5-E578D9B8AFE8}" type="presParOf" srcId="{DA97CF16-1D28-914E-BD4E-9442F568BCC0}" destId="{6FEE7E49-3816-154D-A6E7-F9B70554431C}" srcOrd="0" destOrd="0" presId="urn:microsoft.com/office/officeart/2008/layout/LinedList"/>
    <dgm:cxn modelId="{66E2FA37-23B8-8B49-8A87-86E68678EBBC}" type="presParOf" srcId="{DA97CF16-1D28-914E-BD4E-9442F568BCC0}" destId="{D3907DE4-67A6-3A40-B13D-F7FA5C87D1E6}" srcOrd="1" destOrd="0" presId="urn:microsoft.com/office/officeart/2008/layout/LinedList"/>
    <dgm:cxn modelId="{EBA87F7F-2B2A-9140-A86D-456E1A41D64E}" type="presParOf" srcId="{22657266-EE20-0B4A-8455-B5B7FCAF4B13}" destId="{4643328A-5AF9-E64E-BC6A-10C26CA2001A}" srcOrd="2" destOrd="0" presId="urn:microsoft.com/office/officeart/2008/layout/LinedList"/>
    <dgm:cxn modelId="{EC3A777B-8D20-654D-8AFF-6CF25370BEEE}" type="presParOf" srcId="{22657266-EE20-0B4A-8455-B5B7FCAF4B13}" destId="{6A8F9F8E-059E-B441-8DB9-B10ED27FFDDD}" srcOrd="3" destOrd="0" presId="urn:microsoft.com/office/officeart/2008/layout/LinedList"/>
    <dgm:cxn modelId="{7E68974E-E6EA-A642-8AE7-312DDCA01D55}" type="presParOf" srcId="{6A8F9F8E-059E-B441-8DB9-B10ED27FFDDD}" destId="{9297816E-E315-694A-9E9F-5C20CD475DFC}" srcOrd="0" destOrd="0" presId="urn:microsoft.com/office/officeart/2008/layout/LinedList"/>
    <dgm:cxn modelId="{6D59FCE7-9A21-0440-A777-0D8D0D849527}" type="presParOf" srcId="{6A8F9F8E-059E-B441-8DB9-B10ED27FFDDD}" destId="{AD6DF8AC-73F4-254E-B3EA-E050CD383499}" srcOrd="1" destOrd="0" presId="urn:microsoft.com/office/officeart/2008/layout/LinedList"/>
    <dgm:cxn modelId="{8939C0D5-B39E-764C-93A4-0A033A222597}" type="presParOf" srcId="{22657266-EE20-0B4A-8455-B5B7FCAF4B13}" destId="{3FCDA62D-9C9C-B04D-AA47-88D9CAD47D77}" srcOrd="4" destOrd="0" presId="urn:microsoft.com/office/officeart/2008/layout/LinedList"/>
    <dgm:cxn modelId="{FA3653E0-B208-1F44-AAE1-DD2560292A72}" type="presParOf" srcId="{22657266-EE20-0B4A-8455-B5B7FCAF4B13}" destId="{D6A44836-924A-B641-9C83-8CAC58A52C95}" srcOrd="5" destOrd="0" presId="urn:microsoft.com/office/officeart/2008/layout/LinedList"/>
    <dgm:cxn modelId="{8F2649D8-1217-024A-8E32-6A7D5230CC3E}" type="presParOf" srcId="{D6A44836-924A-B641-9C83-8CAC58A52C95}" destId="{F7ECE420-B892-EF4C-B1E2-1E817AC3AD75}" srcOrd="0" destOrd="0" presId="urn:microsoft.com/office/officeart/2008/layout/LinedList"/>
    <dgm:cxn modelId="{C0F0FCEC-A39C-624F-96F0-FC6333FB7A96}" type="presParOf" srcId="{D6A44836-924A-B641-9C83-8CAC58A52C95}" destId="{A4A93E88-779D-DA4E-862D-043FFFE8F1F3}" srcOrd="1" destOrd="0" presId="urn:microsoft.com/office/officeart/2008/layout/LinedList"/>
    <dgm:cxn modelId="{4239425E-116E-9A4C-8B96-8F818C2B590D}" type="presParOf" srcId="{22657266-EE20-0B4A-8455-B5B7FCAF4B13}" destId="{AD273737-8402-1E48-86ED-89DCB501FCDA}" srcOrd="6" destOrd="0" presId="urn:microsoft.com/office/officeart/2008/layout/LinedList"/>
    <dgm:cxn modelId="{DC8CC81D-3620-D44C-970C-9D146515C5C7}" type="presParOf" srcId="{22657266-EE20-0B4A-8455-B5B7FCAF4B13}" destId="{3D96618D-2BB9-A242-81B9-FFB91455815C}" srcOrd="7" destOrd="0" presId="urn:microsoft.com/office/officeart/2008/layout/LinedList"/>
    <dgm:cxn modelId="{05FA6D87-0F0D-A846-9347-E10443E7161F}" type="presParOf" srcId="{3D96618D-2BB9-A242-81B9-FFB91455815C}" destId="{B4752379-BA5A-594F-9062-59E79858EB5C}" srcOrd="0" destOrd="0" presId="urn:microsoft.com/office/officeart/2008/layout/LinedList"/>
    <dgm:cxn modelId="{CC95305D-23DA-E241-9CEB-C7A3DD73A389}" type="presParOf" srcId="{3D96618D-2BB9-A242-81B9-FFB91455815C}" destId="{A3BF1982-59B5-B844-97E9-5E8D3B6D31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9393C1-B1C8-4216-87F7-9255E76DF546}"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2BDDA6B-DD7C-4C2D-AF4D-9533137FC920}">
      <dgm:prSet/>
      <dgm:spPr/>
      <dgm:t>
        <a:bodyPr/>
        <a:lstStyle/>
        <a:p>
          <a:r>
            <a:rPr lang="fr-FR" dirty="0" err="1"/>
            <a:t>Néphroprotection</a:t>
          </a:r>
          <a:endParaRPr lang="en-US" dirty="0"/>
        </a:p>
      </dgm:t>
    </dgm:pt>
    <dgm:pt modelId="{18F939D0-43B8-4B17-9A16-2F008C30C30D}" type="parTrans" cxnId="{212C8B27-EFB9-4F0A-AE74-33E3806FB5EF}">
      <dgm:prSet/>
      <dgm:spPr/>
      <dgm:t>
        <a:bodyPr/>
        <a:lstStyle/>
        <a:p>
          <a:endParaRPr lang="en-US"/>
        </a:p>
      </dgm:t>
    </dgm:pt>
    <dgm:pt modelId="{08635779-CFED-4B0A-8504-945EE83610D4}" type="sibTrans" cxnId="{212C8B27-EFB9-4F0A-AE74-33E3806FB5EF}">
      <dgm:prSet/>
      <dgm:spPr/>
      <dgm:t>
        <a:bodyPr/>
        <a:lstStyle/>
        <a:p>
          <a:endParaRPr lang="en-US"/>
        </a:p>
      </dgm:t>
    </dgm:pt>
    <dgm:pt modelId="{C3845742-0410-4C22-8086-EFC5E0D76595}">
      <dgm:prSet/>
      <dgm:spPr/>
      <dgm:t>
        <a:bodyPr/>
        <a:lstStyle/>
        <a:p>
          <a:r>
            <a:rPr lang="fr-FR" dirty="0"/>
            <a:t>Contrôle HTA</a:t>
          </a:r>
          <a:endParaRPr lang="en-US" dirty="0"/>
        </a:p>
      </dgm:t>
    </dgm:pt>
    <dgm:pt modelId="{B68F1E6E-1B01-4871-8662-A99E114BB258}" type="parTrans" cxnId="{C63376CD-4F50-45FF-A22C-5E7BE19F8A6E}">
      <dgm:prSet/>
      <dgm:spPr/>
      <dgm:t>
        <a:bodyPr/>
        <a:lstStyle/>
        <a:p>
          <a:endParaRPr lang="en-US"/>
        </a:p>
      </dgm:t>
    </dgm:pt>
    <dgm:pt modelId="{BC026F47-6A9A-4986-B7E7-E82CFC938B59}" type="sibTrans" cxnId="{C63376CD-4F50-45FF-A22C-5E7BE19F8A6E}">
      <dgm:prSet/>
      <dgm:spPr/>
      <dgm:t>
        <a:bodyPr/>
        <a:lstStyle/>
        <a:p>
          <a:endParaRPr lang="en-US"/>
        </a:p>
      </dgm:t>
    </dgm:pt>
    <dgm:pt modelId="{82972D96-68BB-4BA8-88F5-18614BF967EE}">
      <dgm:prSet/>
      <dgm:spPr/>
      <dgm:t>
        <a:bodyPr/>
        <a:lstStyle/>
        <a:p>
          <a:r>
            <a:rPr lang="fr-FR" dirty="0"/>
            <a:t>Correction des désordres métaboliques</a:t>
          </a:r>
          <a:endParaRPr lang="en-US" dirty="0"/>
        </a:p>
      </dgm:t>
    </dgm:pt>
    <dgm:pt modelId="{1B9BD889-C477-46EC-9FBA-746E45E7256F}" type="parTrans" cxnId="{CFFD4816-58E5-47DA-8FA3-F2C513C35C6A}">
      <dgm:prSet/>
      <dgm:spPr/>
      <dgm:t>
        <a:bodyPr/>
        <a:lstStyle/>
        <a:p>
          <a:endParaRPr lang="en-US"/>
        </a:p>
      </dgm:t>
    </dgm:pt>
    <dgm:pt modelId="{78304D96-080A-4C0C-BAA0-EFC4D0200848}" type="sibTrans" cxnId="{CFFD4816-58E5-47DA-8FA3-F2C513C35C6A}">
      <dgm:prSet/>
      <dgm:spPr/>
      <dgm:t>
        <a:bodyPr/>
        <a:lstStyle/>
        <a:p>
          <a:endParaRPr lang="en-US"/>
        </a:p>
      </dgm:t>
    </dgm:pt>
    <dgm:pt modelId="{E4E930FF-19B6-4666-9633-99832E990B58}">
      <dgm:prSet/>
      <dgm:spPr/>
      <dgm:t>
        <a:bodyPr/>
        <a:lstStyle/>
        <a:p>
          <a:r>
            <a:rPr lang="fr-FR" dirty="0"/>
            <a:t>Correction de l’anémie , souvent multifactorielle (état inflammatoire, carence martiale et vitaminique) </a:t>
          </a:r>
          <a:endParaRPr lang="en-US" dirty="0"/>
        </a:p>
      </dgm:t>
    </dgm:pt>
    <dgm:pt modelId="{AA69659A-BC9B-4E73-90EC-94BAFA4B975F}" type="parTrans" cxnId="{992EFE88-F0DB-46B5-BA5B-60C5070C9FE8}">
      <dgm:prSet/>
      <dgm:spPr/>
      <dgm:t>
        <a:bodyPr/>
        <a:lstStyle/>
        <a:p>
          <a:endParaRPr lang="en-US"/>
        </a:p>
      </dgm:t>
    </dgm:pt>
    <dgm:pt modelId="{4241C235-FC36-4D40-9BF8-8026BC94CE5E}" type="sibTrans" cxnId="{992EFE88-F0DB-46B5-BA5B-60C5070C9FE8}">
      <dgm:prSet/>
      <dgm:spPr/>
      <dgm:t>
        <a:bodyPr/>
        <a:lstStyle/>
        <a:p>
          <a:endParaRPr lang="en-US"/>
        </a:p>
      </dgm:t>
    </dgm:pt>
    <dgm:pt modelId="{C08791A3-9577-46D6-B220-285985F65785}">
      <dgm:prSet/>
      <dgm:spPr/>
      <dgm:t>
        <a:bodyPr/>
        <a:lstStyle/>
        <a:p>
          <a:r>
            <a:rPr lang="fr-FR" dirty="0" err="1"/>
            <a:t>ll</a:t>
          </a:r>
          <a:r>
            <a:rPr lang="fr-FR" dirty="0"/>
            <a:t> n’y a pas de limites théoriques d’âge pour démarrer l’épuration extrarénale itérative. </a:t>
          </a:r>
          <a:endParaRPr lang="en-US" dirty="0"/>
        </a:p>
      </dgm:t>
    </dgm:pt>
    <dgm:pt modelId="{2A160F8A-A9A8-469F-9A58-B2811F5B3789}" type="parTrans" cxnId="{46569B01-4932-452A-994F-76D2AB46B232}">
      <dgm:prSet/>
      <dgm:spPr/>
      <dgm:t>
        <a:bodyPr/>
        <a:lstStyle/>
        <a:p>
          <a:endParaRPr lang="en-US"/>
        </a:p>
      </dgm:t>
    </dgm:pt>
    <dgm:pt modelId="{B915D957-8A6C-4516-80D8-71B09C2DAA32}" type="sibTrans" cxnId="{46569B01-4932-452A-994F-76D2AB46B232}">
      <dgm:prSet/>
      <dgm:spPr/>
      <dgm:t>
        <a:bodyPr/>
        <a:lstStyle/>
        <a:p>
          <a:endParaRPr lang="en-US"/>
        </a:p>
      </dgm:t>
    </dgm:pt>
    <dgm:pt modelId="{034294E2-9135-4F9F-9E2A-660E022734B8}">
      <dgm:prSet/>
      <dgm:spPr/>
      <dgm:t>
        <a:bodyPr/>
        <a:lstStyle/>
        <a:p>
          <a:r>
            <a:rPr lang="fr-FR" dirty="0"/>
            <a:t>L’orientation en traitement de suppléance doit être envisagée avec le patient et son entourage familial et médical. Elle dépend des comorbidités (insuffisance cardiaque, coronaropathies et artériopathies, AVC, troubles du rythme, cancers…) et de l’évaluation de la fragilité des patients et de l’approche gériatrique incluant la prise en compte de l’autonomie, de la dépendance, et des troubles du comportement.  Survie moyenne si dialyse débutée après 75 ans = 50 % à 2 ans</a:t>
          </a:r>
          <a:endParaRPr lang="en-US" dirty="0"/>
        </a:p>
      </dgm:t>
    </dgm:pt>
    <dgm:pt modelId="{3A140198-6476-47BF-952D-D6C9E212B961}" type="parTrans" cxnId="{7707275A-7FB6-4B39-BA5E-F8871059B154}">
      <dgm:prSet/>
      <dgm:spPr/>
      <dgm:t>
        <a:bodyPr/>
        <a:lstStyle/>
        <a:p>
          <a:endParaRPr lang="en-US"/>
        </a:p>
      </dgm:t>
    </dgm:pt>
    <dgm:pt modelId="{8341E56C-AF60-4E65-9264-B7E6F7C6223B}" type="sibTrans" cxnId="{7707275A-7FB6-4B39-BA5E-F8871059B154}">
      <dgm:prSet/>
      <dgm:spPr/>
      <dgm:t>
        <a:bodyPr/>
        <a:lstStyle/>
        <a:p>
          <a:endParaRPr lang="en-US"/>
        </a:p>
      </dgm:t>
    </dgm:pt>
    <dgm:pt modelId="{DC2A5CDF-6D9E-2F4A-B498-F0D9F8E66BDA}" type="pres">
      <dgm:prSet presAssocID="{069393C1-B1C8-4216-87F7-9255E76DF546}" presName="vert0" presStyleCnt="0">
        <dgm:presLayoutVars>
          <dgm:dir/>
          <dgm:animOne val="branch"/>
          <dgm:animLvl val="lvl"/>
        </dgm:presLayoutVars>
      </dgm:prSet>
      <dgm:spPr/>
    </dgm:pt>
    <dgm:pt modelId="{CFFAE7C0-0C46-C247-AEEB-E9F2FF9C6943}" type="pres">
      <dgm:prSet presAssocID="{22BDDA6B-DD7C-4C2D-AF4D-9533137FC920}" presName="thickLine" presStyleLbl="alignNode1" presStyleIdx="0" presStyleCnt="6"/>
      <dgm:spPr/>
    </dgm:pt>
    <dgm:pt modelId="{98A403D2-68E8-FE4B-AAE1-203F62BFF133}" type="pres">
      <dgm:prSet presAssocID="{22BDDA6B-DD7C-4C2D-AF4D-9533137FC920}" presName="horz1" presStyleCnt="0"/>
      <dgm:spPr/>
    </dgm:pt>
    <dgm:pt modelId="{F33B8F60-C785-BC49-ABFD-3784D9E52B32}" type="pres">
      <dgm:prSet presAssocID="{22BDDA6B-DD7C-4C2D-AF4D-9533137FC920}" presName="tx1" presStyleLbl="revTx" presStyleIdx="0" presStyleCnt="6"/>
      <dgm:spPr/>
    </dgm:pt>
    <dgm:pt modelId="{B59F85BF-C96A-C242-B4A7-498D396CD050}" type="pres">
      <dgm:prSet presAssocID="{22BDDA6B-DD7C-4C2D-AF4D-9533137FC920}" presName="vert1" presStyleCnt="0"/>
      <dgm:spPr/>
    </dgm:pt>
    <dgm:pt modelId="{7F3E16BA-8426-B64C-BBFA-8FC8E364F37C}" type="pres">
      <dgm:prSet presAssocID="{C3845742-0410-4C22-8086-EFC5E0D76595}" presName="thickLine" presStyleLbl="alignNode1" presStyleIdx="1" presStyleCnt="6"/>
      <dgm:spPr/>
    </dgm:pt>
    <dgm:pt modelId="{7A41B5E9-2829-5348-8193-8B364721C35C}" type="pres">
      <dgm:prSet presAssocID="{C3845742-0410-4C22-8086-EFC5E0D76595}" presName="horz1" presStyleCnt="0"/>
      <dgm:spPr/>
    </dgm:pt>
    <dgm:pt modelId="{8800200B-6352-1E42-969E-5282576E5DA1}" type="pres">
      <dgm:prSet presAssocID="{C3845742-0410-4C22-8086-EFC5E0D76595}" presName="tx1" presStyleLbl="revTx" presStyleIdx="1" presStyleCnt="6"/>
      <dgm:spPr/>
    </dgm:pt>
    <dgm:pt modelId="{34ED2472-3C34-D14A-AECF-931107799410}" type="pres">
      <dgm:prSet presAssocID="{C3845742-0410-4C22-8086-EFC5E0D76595}" presName="vert1" presStyleCnt="0"/>
      <dgm:spPr/>
    </dgm:pt>
    <dgm:pt modelId="{235FCDFF-A463-7941-86B3-713B88E3AB1A}" type="pres">
      <dgm:prSet presAssocID="{82972D96-68BB-4BA8-88F5-18614BF967EE}" presName="thickLine" presStyleLbl="alignNode1" presStyleIdx="2" presStyleCnt="6"/>
      <dgm:spPr/>
    </dgm:pt>
    <dgm:pt modelId="{E52AE3BE-49AC-A64B-8478-58087C38C3DD}" type="pres">
      <dgm:prSet presAssocID="{82972D96-68BB-4BA8-88F5-18614BF967EE}" presName="horz1" presStyleCnt="0"/>
      <dgm:spPr/>
    </dgm:pt>
    <dgm:pt modelId="{B249D28B-2061-F74E-94C0-AB3BC399FA5C}" type="pres">
      <dgm:prSet presAssocID="{82972D96-68BB-4BA8-88F5-18614BF967EE}" presName="tx1" presStyleLbl="revTx" presStyleIdx="2" presStyleCnt="6"/>
      <dgm:spPr/>
    </dgm:pt>
    <dgm:pt modelId="{1DE1CF25-3EEA-CC4A-AA8E-0D05AF5D6530}" type="pres">
      <dgm:prSet presAssocID="{82972D96-68BB-4BA8-88F5-18614BF967EE}" presName="vert1" presStyleCnt="0"/>
      <dgm:spPr/>
    </dgm:pt>
    <dgm:pt modelId="{2812EFD8-9E03-F043-A9C5-BE80A663657E}" type="pres">
      <dgm:prSet presAssocID="{E4E930FF-19B6-4666-9633-99832E990B58}" presName="thickLine" presStyleLbl="alignNode1" presStyleIdx="3" presStyleCnt="6"/>
      <dgm:spPr/>
    </dgm:pt>
    <dgm:pt modelId="{90BB4138-8947-E64C-892F-740A23E2FF9E}" type="pres">
      <dgm:prSet presAssocID="{E4E930FF-19B6-4666-9633-99832E990B58}" presName="horz1" presStyleCnt="0"/>
      <dgm:spPr/>
    </dgm:pt>
    <dgm:pt modelId="{CACE06D9-BD21-B945-A1D3-8927DBEBE5E1}" type="pres">
      <dgm:prSet presAssocID="{E4E930FF-19B6-4666-9633-99832E990B58}" presName="tx1" presStyleLbl="revTx" presStyleIdx="3" presStyleCnt="6"/>
      <dgm:spPr/>
    </dgm:pt>
    <dgm:pt modelId="{18DA09BE-FAD6-7643-951A-C4CFCB3C4262}" type="pres">
      <dgm:prSet presAssocID="{E4E930FF-19B6-4666-9633-99832E990B58}" presName="vert1" presStyleCnt="0"/>
      <dgm:spPr/>
    </dgm:pt>
    <dgm:pt modelId="{567F4EA7-0FB7-D94B-A656-7CCE0DCD9226}" type="pres">
      <dgm:prSet presAssocID="{C08791A3-9577-46D6-B220-285985F65785}" presName="thickLine" presStyleLbl="alignNode1" presStyleIdx="4" presStyleCnt="6"/>
      <dgm:spPr/>
    </dgm:pt>
    <dgm:pt modelId="{2378C1B9-7AD1-A24A-9851-F2A8AA59F8C7}" type="pres">
      <dgm:prSet presAssocID="{C08791A3-9577-46D6-B220-285985F65785}" presName="horz1" presStyleCnt="0"/>
      <dgm:spPr/>
    </dgm:pt>
    <dgm:pt modelId="{71A7CB8D-ECB6-CC42-9674-261BA2390E88}" type="pres">
      <dgm:prSet presAssocID="{C08791A3-9577-46D6-B220-285985F65785}" presName="tx1" presStyleLbl="revTx" presStyleIdx="4" presStyleCnt="6"/>
      <dgm:spPr/>
    </dgm:pt>
    <dgm:pt modelId="{D8BC1445-8B98-184C-B4AF-AC1B85AF862D}" type="pres">
      <dgm:prSet presAssocID="{C08791A3-9577-46D6-B220-285985F65785}" presName="vert1" presStyleCnt="0"/>
      <dgm:spPr/>
    </dgm:pt>
    <dgm:pt modelId="{701FB83E-C624-424A-A70B-E48357D9C92E}" type="pres">
      <dgm:prSet presAssocID="{034294E2-9135-4F9F-9E2A-660E022734B8}" presName="thickLine" presStyleLbl="alignNode1" presStyleIdx="5" presStyleCnt="6"/>
      <dgm:spPr/>
    </dgm:pt>
    <dgm:pt modelId="{5991B6D8-4EEF-3C4E-BA25-82E3582469BE}" type="pres">
      <dgm:prSet presAssocID="{034294E2-9135-4F9F-9E2A-660E022734B8}" presName="horz1" presStyleCnt="0"/>
      <dgm:spPr/>
    </dgm:pt>
    <dgm:pt modelId="{7FF39DA1-8F3C-5F42-8DBB-A8F9BCE3768B}" type="pres">
      <dgm:prSet presAssocID="{034294E2-9135-4F9F-9E2A-660E022734B8}" presName="tx1" presStyleLbl="revTx" presStyleIdx="5" presStyleCnt="6" custScaleY="206822"/>
      <dgm:spPr/>
    </dgm:pt>
    <dgm:pt modelId="{B2E01B00-0078-2441-AB73-5CB5CFEF37A4}" type="pres">
      <dgm:prSet presAssocID="{034294E2-9135-4F9F-9E2A-660E022734B8}" presName="vert1" presStyleCnt="0"/>
      <dgm:spPr/>
    </dgm:pt>
  </dgm:ptLst>
  <dgm:cxnLst>
    <dgm:cxn modelId="{46569B01-4932-452A-994F-76D2AB46B232}" srcId="{069393C1-B1C8-4216-87F7-9255E76DF546}" destId="{C08791A3-9577-46D6-B220-285985F65785}" srcOrd="4" destOrd="0" parTransId="{2A160F8A-A9A8-469F-9A58-B2811F5B3789}" sibTransId="{B915D957-8A6C-4516-80D8-71B09C2DAA32}"/>
    <dgm:cxn modelId="{CF40870C-EDF2-FC41-ABBE-371A277C3AFC}" type="presOf" srcId="{E4E930FF-19B6-4666-9633-99832E990B58}" destId="{CACE06D9-BD21-B945-A1D3-8927DBEBE5E1}" srcOrd="0" destOrd="0" presId="urn:microsoft.com/office/officeart/2008/layout/LinedList"/>
    <dgm:cxn modelId="{CFFD4816-58E5-47DA-8FA3-F2C513C35C6A}" srcId="{069393C1-B1C8-4216-87F7-9255E76DF546}" destId="{82972D96-68BB-4BA8-88F5-18614BF967EE}" srcOrd="2" destOrd="0" parTransId="{1B9BD889-C477-46EC-9FBA-746E45E7256F}" sibTransId="{78304D96-080A-4C0C-BAA0-EFC4D0200848}"/>
    <dgm:cxn modelId="{FD6C8C20-46F9-FE42-A60F-686D108CE37A}" type="presOf" srcId="{82972D96-68BB-4BA8-88F5-18614BF967EE}" destId="{B249D28B-2061-F74E-94C0-AB3BC399FA5C}" srcOrd="0" destOrd="0" presId="urn:microsoft.com/office/officeart/2008/layout/LinedList"/>
    <dgm:cxn modelId="{212C8B27-EFB9-4F0A-AE74-33E3806FB5EF}" srcId="{069393C1-B1C8-4216-87F7-9255E76DF546}" destId="{22BDDA6B-DD7C-4C2D-AF4D-9533137FC920}" srcOrd="0" destOrd="0" parTransId="{18F939D0-43B8-4B17-9A16-2F008C30C30D}" sibTransId="{08635779-CFED-4B0A-8504-945EE83610D4}"/>
    <dgm:cxn modelId="{74537B3A-E9A5-2940-8C57-344A9611C753}" type="presOf" srcId="{C08791A3-9577-46D6-B220-285985F65785}" destId="{71A7CB8D-ECB6-CC42-9674-261BA2390E88}" srcOrd="0" destOrd="0" presId="urn:microsoft.com/office/officeart/2008/layout/LinedList"/>
    <dgm:cxn modelId="{7707275A-7FB6-4B39-BA5E-F8871059B154}" srcId="{069393C1-B1C8-4216-87F7-9255E76DF546}" destId="{034294E2-9135-4F9F-9E2A-660E022734B8}" srcOrd="5" destOrd="0" parTransId="{3A140198-6476-47BF-952D-D6C9E212B961}" sibTransId="{8341E56C-AF60-4E65-9264-B7E6F7C6223B}"/>
    <dgm:cxn modelId="{124D4864-D34C-B648-8A41-43ABD3079F57}" type="presOf" srcId="{034294E2-9135-4F9F-9E2A-660E022734B8}" destId="{7FF39DA1-8F3C-5F42-8DBB-A8F9BCE3768B}" srcOrd="0" destOrd="0" presId="urn:microsoft.com/office/officeart/2008/layout/LinedList"/>
    <dgm:cxn modelId="{1AC3C071-CB87-F242-AE23-F2FB64CA4A15}" type="presOf" srcId="{069393C1-B1C8-4216-87F7-9255E76DF546}" destId="{DC2A5CDF-6D9E-2F4A-B498-F0D9F8E66BDA}" srcOrd="0" destOrd="0" presId="urn:microsoft.com/office/officeart/2008/layout/LinedList"/>
    <dgm:cxn modelId="{992EFE88-F0DB-46B5-BA5B-60C5070C9FE8}" srcId="{069393C1-B1C8-4216-87F7-9255E76DF546}" destId="{E4E930FF-19B6-4666-9633-99832E990B58}" srcOrd="3" destOrd="0" parTransId="{AA69659A-BC9B-4E73-90EC-94BAFA4B975F}" sibTransId="{4241C235-FC36-4D40-9BF8-8026BC94CE5E}"/>
    <dgm:cxn modelId="{0F28A2BE-9B6E-1A42-A6F5-4291D9816649}" type="presOf" srcId="{22BDDA6B-DD7C-4C2D-AF4D-9533137FC920}" destId="{F33B8F60-C785-BC49-ABFD-3784D9E52B32}" srcOrd="0" destOrd="0" presId="urn:microsoft.com/office/officeart/2008/layout/LinedList"/>
    <dgm:cxn modelId="{C63376CD-4F50-45FF-A22C-5E7BE19F8A6E}" srcId="{069393C1-B1C8-4216-87F7-9255E76DF546}" destId="{C3845742-0410-4C22-8086-EFC5E0D76595}" srcOrd="1" destOrd="0" parTransId="{B68F1E6E-1B01-4871-8662-A99E114BB258}" sibTransId="{BC026F47-6A9A-4986-B7E7-E82CFC938B59}"/>
    <dgm:cxn modelId="{B14EBCDF-DD59-8A4E-882B-9E0CF0AD49C2}" type="presOf" srcId="{C3845742-0410-4C22-8086-EFC5E0D76595}" destId="{8800200B-6352-1E42-969E-5282576E5DA1}" srcOrd="0" destOrd="0" presId="urn:microsoft.com/office/officeart/2008/layout/LinedList"/>
    <dgm:cxn modelId="{5AA09831-1F8C-104E-877A-CF0D235E9BF5}" type="presParOf" srcId="{DC2A5CDF-6D9E-2F4A-B498-F0D9F8E66BDA}" destId="{CFFAE7C0-0C46-C247-AEEB-E9F2FF9C6943}" srcOrd="0" destOrd="0" presId="urn:microsoft.com/office/officeart/2008/layout/LinedList"/>
    <dgm:cxn modelId="{31874269-F768-524B-AF03-62F98BB36779}" type="presParOf" srcId="{DC2A5CDF-6D9E-2F4A-B498-F0D9F8E66BDA}" destId="{98A403D2-68E8-FE4B-AAE1-203F62BFF133}" srcOrd="1" destOrd="0" presId="urn:microsoft.com/office/officeart/2008/layout/LinedList"/>
    <dgm:cxn modelId="{1DAF87BE-B262-EA4D-886A-E6E8BA026C8D}" type="presParOf" srcId="{98A403D2-68E8-FE4B-AAE1-203F62BFF133}" destId="{F33B8F60-C785-BC49-ABFD-3784D9E52B32}" srcOrd="0" destOrd="0" presId="urn:microsoft.com/office/officeart/2008/layout/LinedList"/>
    <dgm:cxn modelId="{A06CB4F8-78A5-074A-8340-7718557E0795}" type="presParOf" srcId="{98A403D2-68E8-FE4B-AAE1-203F62BFF133}" destId="{B59F85BF-C96A-C242-B4A7-498D396CD050}" srcOrd="1" destOrd="0" presId="urn:microsoft.com/office/officeart/2008/layout/LinedList"/>
    <dgm:cxn modelId="{67CABBB5-6D6E-244B-B78D-40A61F901C70}" type="presParOf" srcId="{DC2A5CDF-6D9E-2F4A-B498-F0D9F8E66BDA}" destId="{7F3E16BA-8426-B64C-BBFA-8FC8E364F37C}" srcOrd="2" destOrd="0" presId="urn:microsoft.com/office/officeart/2008/layout/LinedList"/>
    <dgm:cxn modelId="{2E8C56D5-E344-8240-A727-C431AA88339E}" type="presParOf" srcId="{DC2A5CDF-6D9E-2F4A-B498-F0D9F8E66BDA}" destId="{7A41B5E9-2829-5348-8193-8B364721C35C}" srcOrd="3" destOrd="0" presId="urn:microsoft.com/office/officeart/2008/layout/LinedList"/>
    <dgm:cxn modelId="{4A4E2BB1-202F-9C44-AB59-FE5C06D0C9A8}" type="presParOf" srcId="{7A41B5E9-2829-5348-8193-8B364721C35C}" destId="{8800200B-6352-1E42-969E-5282576E5DA1}" srcOrd="0" destOrd="0" presId="urn:microsoft.com/office/officeart/2008/layout/LinedList"/>
    <dgm:cxn modelId="{1D2920FF-B1AB-F145-B650-8A980D47A6AB}" type="presParOf" srcId="{7A41B5E9-2829-5348-8193-8B364721C35C}" destId="{34ED2472-3C34-D14A-AECF-931107799410}" srcOrd="1" destOrd="0" presId="urn:microsoft.com/office/officeart/2008/layout/LinedList"/>
    <dgm:cxn modelId="{6FEC0845-02CF-A942-B55B-0A30786E6B90}" type="presParOf" srcId="{DC2A5CDF-6D9E-2F4A-B498-F0D9F8E66BDA}" destId="{235FCDFF-A463-7941-86B3-713B88E3AB1A}" srcOrd="4" destOrd="0" presId="urn:microsoft.com/office/officeart/2008/layout/LinedList"/>
    <dgm:cxn modelId="{7B53CC66-CAC9-E847-A499-746343FF92E4}" type="presParOf" srcId="{DC2A5CDF-6D9E-2F4A-B498-F0D9F8E66BDA}" destId="{E52AE3BE-49AC-A64B-8478-58087C38C3DD}" srcOrd="5" destOrd="0" presId="urn:microsoft.com/office/officeart/2008/layout/LinedList"/>
    <dgm:cxn modelId="{22E70CA2-8B81-8B49-B9CE-C5EEF5D83A86}" type="presParOf" srcId="{E52AE3BE-49AC-A64B-8478-58087C38C3DD}" destId="{B249D28B-2061-F74E-94C0-AB3BC399FA5C}" srcOrd="0" destOrd="0" presId="urn:microsoft.com/office/officeart/2008/layout/LinedList"/>
    <dgm:cxn modelId="{1A4C6BFF-B5EA-5442-8DEB-C8155ECEC99C}" type="presParOf" srcId="{E52AE3BE-49AC-A64B-8478-58087C38C3DD}" destId="{1DE1CF25-3EEA-CC4A-AA8E-0D05AF5D6530}" srcOrd="1" destOrd="0" presId="urn:microsoft.com/office/officeart/2008/layout/LinedList"/>
    <dgm:cxn modelId="{3B7310A6-7933-E04B-A177-4AE2D8120FAB}" type="presParOf" srcId="{DC2A5CDF-6D9E-2F4A-B498-F0D9F8E66BDA}" destId="{2812EFD8-9E03-F043-A9C5-BE80A663657E}" srcOrd="6" destOrd="0" presId="urn:microsoft.com/office/officeart/2008/layout/LinedList"/>
    <dgm:cxn modelId="{83A7D8AE-D3CB-E14A-8C09-96D8303FFBCD}" type="presParOf" srcId="{DC2A5CDF-6D9E-2F4A-B498-F0D9F8E66BDA}" destId="{90BB4138-8947-E64C-892F-740A23E2FF9E}" srcOrd="7" destOrd="0" presId="urn:microsoft.com/office/officeart/2008/layout/LinedList"/>
    <dgm:cxn modelId="{415F26C6-DB09-B049-AED2-11B6E502CEE9}" type="presParOf" srcId="{90BB4138-8947-E64C-892F-740A23E2FF9E}" destId="{CACE06D9-BD21-B945-A1D3-8927DBEBE5E1}" srcOrd="0" destOrd="0" presId="urn:microsoft.com/office/officeart/2008/layout/LinedList"/>
    <dgm:cxn modelId="{95C1A112-9F33-384E-ADC4-F64DC9A77AA4}" type="presParOf" srcId="{90BB4138-8947-E64C-892F-740A23E2FF9E}" destId="{18DA09BE-FAD6-7643-951A-C4CFCB3C4262}" srcOrd="1" destOrd="0" presId="urn:microsoft.com/office/officeart/2008/layout/LinedList"/>
    <dgm:cxn modelId="{F8606FAF-1CC9-554A-AF8F-E57737F42219}" type="presParOf" srcId="{DC2A5CDF-6D9E-2F4A-B498-F0D9F8E66BDA}" destId="{567F4EA7-0FB7-D94B-A656-7CCE0DCD9226}" srcOrd="8" destOrd="0" presId="urn:microsoft.com/office/officeart/2008/layout/LinedList"/>
    <dgm:cxn modelId="{68B18464-D6BC-BF4E-B318-D4795F07B165}" type="presParOf" srcId="{DC2A5CDF-6D9E-2F4A-B498-F0D9F8E66BDA}" destId="{2378C1B9-7AD1-A24A-9851-F2A8AA59F8C7}" srcOrd="9" destOrd="0" presId="urn:microsoft.com/office/officeart/2008/layout/LinedList"/>
    <dgm:cxn modelId="{3E798AF4-F48A-E444-B4ED-E5A2BB20769A}" type="presParOf" srcId="{2378C1B9-7AD1-A24A-9851-F2A8AA59F8C7}" destId="{71A7CB8D-ECB6-CC42-9674-261BA2390E88}" srcOrd="0" destOrd="0" presId="urn:microsoft.com/office/officeart/2008/layout/LinedList"/>
    <dgm:cxn modelId="{03B92E97-92BA-5F4A-AA9E-D76F01989A90}" type="presParOf" srcId="{2378C1B9-7AD1-A24A-9851-F2A8AA59F8C7}" destId="{D8BC1445-8B98-184C-B4AF-AC1B85AF862D}" srcOrd="1" destOrd="0" presId="urn:microsoft.com/office/officeart/2008/layout/LinedList"/>
    <dgm:cxn modelId="{B8EFD5C6-64E3-2045-B0BF-F6403CFE2FE4}" type="presParOf" srcId="{DC2A5CDF-6D9E-2F4A-B498-F0D9F8E66BDA}" destId="{701FB83E-C624-424A-A70B-E48357D9C92E}" srcOrd="10" destOrd="0" presId="urn:microsoft.com/office/officeart/2008/layout/LinedList"/>
    <dgm:cxn modelId="{18F41A10-EEC7-F646-B6D5-FD9550AA3692}" type="presParOf" srcId="{DC2A5CDF-6D9E-2F4A-B498-F0D9F8E66BDA}" destId="{5991B6D8-4EEF-3C4E-BA25-82E3582469BE}" srcOrd="11" destOrd="0" presId="urn:microsoft.com/office/officeart/2008/layout/LinedList"/>
    <dgm:cxn modelId="{ABB772ED-33A3-C04B-A97B-7C1301ECE7D9}" type="presParOf" srcId="{5991B6D8-4EEF-3C4E-BA25-82E3582469BE}" destId="{7FF39DA1-8F3C-5F42-8DBB-A8F9BCE3768B}" srcOrd="0" destOrd="0" presId="urn:microsoft.com/office/officeart/2008/layout/LinedList"/>
    <dgm:cxn modelId="{D9CE67E3-4E84-3D42-810B-8D2C8E1F764F}" type="presParOf" srcId="{5991B6D8-4EEF-3C4E-BA25-82E3582469BE}" destId="{B2E01B00-0078-2441-AB73-5CB5CFEF37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2A011-689C-0642-9435-E4D23A1E1F01}">
      <dsp:nvSpPr>
        <dsp:cNvPr id="0" name=""/>
        <dsp:cNvSpPr/>
      </dsp:nvSpPr>
      <dsp:spPr>
        <a:xfrm>
          <a:off x="0" y="340"/>
          <a:ext cx="10340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0ACB3817-634E-7E4A-A69C-4E802272D0A6}">
      <dsp:nvSpPr>
        <dsp:cNvPr id="0" name=""/>
        <dsp:cNvSpPr/>
      </dsp:nvSpPr>
      <dsp:spPr>
        <a:xfrm>
          <a:off x="0" y="340"/>
          <a:ext cx="10340658" cy="55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cancer de la prostate localisé : surveillance active ou traitement curatif (par chirurgie ou radiothérapie) ; </a:t>
          </a:r>
          <a:endParaRPr lang="en-US" sz="1600" kern="1200"/>
        </a:p>
      </dsp:txBody>
      <dsp:txXfrm>
        <a:off x="0" y="340"/>
        <a:ext cx="10340658" cy="557528"/>
      </dsp:txXfrm>
    </dsp:sp>
    <dsp:sp modelId="{AF5E6108-362B-F940-A494-CCA87B7D6480}">
      <dsp:nvSpPr>
        <dsp:cNvPr id="0" name=""/>
        <dsp:cNvSpPr/>
      </dsp:nvSpPr>
      <dsp:spPr>
        <a:xfrm>
          <a:off x="0" y="557869"/>
          <a:ext cx="10340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D2BEBE7-D8FE-714B-B5B4-45E476067B5F}">
      <dsp:nvSpPr>
        <dsp:cNvPr id="0" name=""/>
        <dsp:cNvSpPr/>
      </dsp:nvSpPr>
      <dsp:spPr>
        <a:xfrm>
          <a:off x="0" y="557869"/>
          <a:ext cx="10340658" cy="55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cancer de la prostate localement avancé : traitement curatif par chirurgie chez le sujet jeune ou hormono- radiothérapie ; </a:t>
          </a:r>
          <a:endParaRPr lang="en-US" sz="1600" kern="1200"/>
        </a:p>
      </dsp:txBody>
      <dsp:txXfrm>
        <a:off x="0" y="557869"/>
        <a:ext cx="10340658" cy="557528"/>
      </dsp:txXfrm>
    </dsp:sp>
    <dsp:sp modelId="{51CA73E3-3A8F-0B4C-8F34-5783F342D5BF}">
      <dsp:nvSpPr>
        <dsp:cNvPr id="0" name=""/>
        <dsp:cNvSpPr/>
      </dsp:nvSpPr>
      <dsp:spPr>
        <a:xfrm>
          <a:off x="0" y="1115398"/>
          <a:ext cx="10340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8B84D25-FF05-574E-A6C8-654765A93B04}">
      <dsp:nvSpPr>
        <dsp:cNvPr id="0" name=""/>
        <dsp:cNvSpPr/>
      </dsp:nvSpPr>
      <dsp:spPr>
        <a:xfrm>
          <a:off x="0" y="1115398"/>
          <a:ext cx="10340658" cy="55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cancer de la prostate d'emblée métastatique : castration. Discuter chimiothérapie ou hormonothérapie de seconde génération en RCP ; </a:t>
          </a:r>
          <a:endParaRPr lang="en-US" sz="1600" kern="1200"/>
        </a:p>
      </dsp:txBody>
      <dsp:txXfrm>
        <a:off x="0" y="1115398"/>
        <a:ext cx="10340658" cy="557528"/>
      </dsp:txXfrm>
    </dsp:sp>
    <dsp:sp modelId="{6C89770F-673F-EC4A-BC39-E3EB138F75CB}">
      <dsp:nvSpPr>
        <dsp:cNvPr id="0" name=""/>
        <dsp:cNvSpPr/>
      </dsp:nvSpPr>
      <dsp:spPr>
        <a:xfrm>
          <a:off x="0" y="1672926"/>
          <a:ext cx="10340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3852FFEB-27DB-4E45-B6B8-6042A4B72719}">
      <dsp:nvSpPr>
        <dsp:cNvPr id="0" name=""/>
        <dsp:cNvSpPr/>
      </dsp:nvSpPr>
      <dsp:spPr>
        <a:xfrm>
          <a:off x="0" y="1672926"/>
          <a:ext cx="10340658" cy="55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cancer de la prostate en phase de résistance à la castration : maintenir la castration et proposer chimiothérapie ou hormonothérapie </a:t>
          </a:r>
          <a:endParaRPr lang="en-US" sz="1600" kern="1200"/>
        </a:p>
      </dsp:txBody>
      <dsp:txXfrm>
        <a:off x="0" y="1672926"/>
        <a:ext cx="10340658" cy="557528"/>
      </dsp:txXfrm>
    </dsp:sp>
    <dsp:sp modelId="{D5F075BE-95BB-CD46-942B-02ED1AD2E966}">
      <dsp:nvSpPr>
        <dsp:cNvPr id="0" name=""/>
        <dsp:cNvSpPr/>
      </dsp:nvSpPr>
      <dsp:spPr>
        <a:xfrm>
          <a:off x="0" y="2230455"/>
          <a:ext cx="10340658"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ACBA5FE1-4A93-9345-B26B-E73DD584616D}">
      <dsp:nvSpPr>
        <dsp:cNvPr id="0" name=""/>
        <dsp:cNvSpPr/>
      </dsp:nvSpPr>
      <dsp:spPr>
        <a:xfrm>
          <a:off x="0" y="2230455"/>
          <a:ext cx="10340658" cy="557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a:t>Une surveillance d'au moins 10 ans est préconisée. </a:t>
          </a:r>
          <a:endParaRPr lang="en-US" sz="1600" kern="1200"/>
        </a:p>
      </dsp:txBody>
      <dsp:txXfrm>
        <a:off x="0" y="2230455"/>
        <a:ext cx="10340658" cy="557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542C5-3C55-4A4A-8CB1-23BAA1883728}">
      <dsp:nvSpPr>
        <dsp:cNvPr id="0" name=""/>
        <dsp:cNvSpPr/>
      </dsp:nvSpPr>
      <dsp:spPr>
        <a:xfrm>
          <a:off x="0" y="526"/>
          <a:ext cx="11044236"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09B0CBC-5904-8048-9A79-DFD974F14B45}">
      <dsp:nvSpPr>
        <dsp:cNvPr id="0" name=""/>
        <dsp:cNvSpPr/>
      </dsp:nvSpPr>
      <dsp:spPr>
        <a:xfrm>
          <a:off x="0" y="526"/>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La prévalence des IU augmente avec l’âge aussi bien chez la femme que chez l’homme. </a:t>
          </a:r>
          <a:endParaRPr lang="en-US" sz="1800" kern="1200"/>
        </a:p>
      </dsp:txBody>
      <dsp:txXfrm>
        <a:off x="0" y="526"/>
        <a:ext cx="11044236" cy="616253"/>
      </dsp:txXfrm>
    </dsp:sp>
    <dsp:sp modelId="{21D8D839-335E-D440-829A-BECA7D2A3E49}">
      <dsp:nvSpPr>
        <dsp:cNvPr id="0" name=""/>
        <dsp:cNvSpPr/>
      </dsp:nvSpPr>
      <dsp:spPr>
        <a:xfrm>
          <a:off x="0" y="616779"/>
          <a:ext cx="11044236" cy="0"/>
        </a:xfrm>
        <a:prstGeom prst="line">
          <a:avLst/>
        </a:prstGeom>
        <a:solidFill>
          <a:schemeClr val="accent2">
            <a:hueOff val="-1725315"/>
            <a:satOff val="7643"/>
            <a:lumOff val="-2811"/>
            <a:alphaOff val="0"/>
          </a:schemeClr>
        </a:solidFill>
        <a:ln w="12700" cap="flat" cmpd="sng" algn="ctr">
          <a:solidFill>
            <a:schemeClr val="accent2">
              <a:hueOff val="-1725315"/>
              <a:satOff val="7643"/>
              <a:lumOff val="-28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11DEF-9639-DD4F-99E9-421B6B100255}">
      <dsp:nvSpPr>
        <dsp:cNvPr id="0" name=""/>
        <dsp:cNvSpPr/>
      </dsp:nvSpPr>
      <dsp:spPr>
        <a:xfrm>
          <a:off x="0" y="616779"/>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Le sex-ratio est de 2 femmes pour 1 homme chez les sujets âgés de plus de 65 ans contre un rapport de 30 pour 1 chez le sujet jeune.</a:t>
          </a:r>
          <a:endParaRPr lang="en-US" sz="1800" kern="1200"/>
        </a:p>
      </dsp:txBody>
      <dsp:txXfrm>
        <a:off x="0" y="616779"/>
        <a:ext cx="11044236" cy="616253"/>
      </dsp:txXfrm>
    </dsp:sp>
    <dsp:sp modelId="{1703F4D0-FF63-1E40-8599-0841B1AD5048}">
      <dsp:nvSpPr>
        <dsp:cNvPr id="0" name=""/>
        <dsp:cNvSpPr/>
      </dsp:nvSpPr>
      <dsp:spPr>
        <a:xfrm>
          <a:off x="0" y="1233032"/>
          <a:ext cx="11044236" cy="0"/>
        </a:xfrm>
        <a:prstGeom prst="line">
          <a:avLst/>
        </a:prstGeom>
        <a:solidFill>
          <a:schemeClr val="accent2">
            <a:hueOff val="-3450630"/>
            <a:satOff val="15286"/>
            <a:lumOff val="-5621"/>
            <a:alphaOff val="0"/>
          </a:schemeClr>
        </a:solidFill>
        <a:ln w="12700" cap="flat" cmpd="sng" algn="ctr">
          <a:solidFill>
            <a:schemeClr val="accent2">
              <a:hueOff val="-3450630"/>
              <a:satOff val="15286"/>
              <a:lumOff val="-562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580366-1718-3147-B90A-4DF4C5D87AE9}">
      <dsp:nvSpPr>
        <dsp:cNvPr id="0" name=""/>
        <dsp:cNvSpPr/>
      </dsp:nvSpPr>
      <dsp:spPr>
        <a:xfrm>
          <a:off x="0" y="1233032"/>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Elle est plus élevée en milieu hospitalier et institutionnel qu’au domicile.</a:t>
          </a:r>
          <a:endParaRPr lang="en-US" sz="1800" kern="1200"/>
        </a:p>
      </dsp:txBody>
      <dsp:txXfrm>
        <a:off x="0" y="1233032"/>
        <a:ext cx="11044236" cy="616253"/>
      </dsp:txXfrm>
    </dsp:sp>
    <dsp:sp modelId="{CA62E635-83D9-7944-83F8-75F225BE6837}">
      <dsp:nvSpPr>
        <dsp:cNvPr id="0" name=""/>
        <dsp:cNvSpPr/>
      </dsp:nvSpPr>
      <dsp:spPr>
        <a:xfrm>
          <a:off x="0" y="1849285"/>
          <a:ext cx="11044236" cy="0"/>
        </a:xfrm>
        <a:prstGeom prst="line">
          <a:avLst/>
        </a:prstGeom>
        <a:solidFill>
          <a:schemeClr val="accent2">
            <a:hueOff val="-5175945"/>
            <a:satOff val="22930"/>
            <a:lumOff val="-8432"/>
            <a:alphaOff val="0"/>
          </a:schemeClr>
        </a:solidFill>
        <a:ln w="12700" cap="flat" cmpd="sng" algn="ctr">
          <a:solidFill>
            <a:schemeClr val="accent2">
              <a:hueOff val="-5175945"/>
              <a:satOff val="22930"/>
              <a:lumOff val="-84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3912E0-1C65-7A47-9C80-16B98061319B}">
      <dsp:nvSpPr>
        <dsp:cNvPr id="0" name=""/>
        <dsp:cNvSpPr/>
      </dsp:nvSpPr>
      <dsp:spPr>
        <a:xfrm>
          <a:off x="0" y="1849285"/>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b="1" kern="1200"/>
            <a:t>Le germe</a:t>
          </a:r>
          <a:r>
            <a:rPr lang="fr-FR" sz="1800" kern="1200"/>
            <a:t> le plus fréquemment rencontré chez la femme âgée, en ville comme à l’hôpital est Escherichia coli. </a:t>
          </a:r>
          <a:endParaRPr lang="en-US" sz="1800" kern="1200"/>
        </a:p>
      </dsp:txBody>
      <dsp:txXfrm>
        <a:off x="0" y="1849285"/>
        <a:ext cx="11044236" cy="616253"/>
      </dsp:txXfrm>
    </dsp:sp>
    <dsp:sp modelId="{C89B2828-B35C-4745-A618-EB55262DD609}">
      <dsp:nvSpPr>
        <dsp:cNvPr id="0" name=""/>
        <dsp:cNvSpPr/>
      </dsp:nvSpPr>
      <dsp:spPr>
        <a:xfrm>
          <a:off x="0" y="2465539"/>
          <a:ext cx="11044236" cy="0"/>
        </a:xfrm>
        <a:prstGeom prst="line">
          <a:avLst/>
        </a:prstGeom>
        <a:solidFill>
          <a:schemeClr val="accent2">
            <a:hueOff val="-6901260"/>
            <a:satOff val="30573"/>
            <a:lumOff val="-11243"/>
            <a:alphaOff val="0"/>
          </a:schemeClr>
        </a:solidFill>
        <a:ln w="12700" cap="flat" cmpd="sng" algn="ctr">
          <a:solidFill>
            <a:schemeClr val="accent2">
              <a:hueOff val="-6901260"/>
              <a:satOff val="30573"/>
              <a:lumOff val="-112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47139-AF0E-2249-880D-C2E42524CA65}">
      <dsp:nvSpPr>
        <dsp:cNvPr id="0" name=""/>
        <dsp:cNvSpPr/>
      </dsp:nvSpPr>
      <dsp:spPr>
        <a:xfrm>
          <a:off x="0" y="2465539"/>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Chez l’homme, on retrouve plus couramment Escherichia coli au domicile et Proteus mirabilis en milieu hospitalier. </a:t>
          </a:r>
          <a:endParaRPr lang="en-US" sz="1800" kern="1200"/>
        </a:p>
      </dsp:txBody>
      <dsp:txXfrm>
        <a:off x="0" y="2465539"/>
        <a:ext cx="11044236" cy="616253"/>
      </dsp:txXfrm>
    </dsp:sp>
    <dsp:sp modelId="{DB47E177-B744-AE46-A08B-0BACFC70780F}">
      <dsp:nvSpPr>
        <dsp:cNvPr id="0" name=""/>
        <dsp:cNvSpPr/>
      </dsp:nvSpPr>
      <dsp:spPr>
        <a:xfrm>
          <a:off x="0" y="3081792"/>
          <a:ext cx="11044236" cy="0"/>
        </a:xfrm>
        <a:prstGeom prst="line">
          <a:avLst/>
        </a:prstGeom>
        <a:solidFill>
          <a:schemeClr val="accent2">
            <a:hueOff val="-8626575"/>
            <a:satOff val="38216"/>
            <a:lumOff val="-14053"/>
            <a:alphaOff val="0"/>
          </a:schemeClr>
        </a:solidFill>
        <a:ln w="12700" cap="flat" cmpd="sng" algn="ctr">
          <a:solidFill>
            <a:schemeClr val="accent2">
              <a:hueOff val="-8626575"/>
              <a:satOff val="38216"/>
              <a:lumOff val="-1405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96CB8-FFD1-D449-BA76-94CF96A04718}">
      <dsp:nvSpPr>
        <dsp:cNvPr id="0" name=""/>
        <dsp:cNvSpPr/>
      </dsp:nvSpPr>
      <dsp:spPr>
        <a:xfrm>
          <a:off x="0" y="3081792"/>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fr-FR" sz="1800" kern="1200"/>
            <a:t>Les infections poly-microbiennes, symptomatiques ou non, représentent 10 à 25 % des cas. </a:t>
          </a:r>
          <a:endParaRPr lang="en-US" sz="1800" kern="1200"/>
        </a:p>
      </dsp:txBody>
      <dsp:txXfrm>
        <a:off x="0" y="3081792"/>
        <a:ext cx="11044236" cy="616253"/>
      </dsp:txXfrm>
    </dsp:sp>
    <dsp:sp modelId="{0ED67521-8DE4-274A-A9B9-79757661AC1A}">
      <dsp:nvSpPr>
        <dsp:cNvPr id="0" name=""/>
        <dsp:cNvSpPr/>
      </dsp:nvSpPr>
      <dsp:spPr>
        <a:xfrm>
          <a:off x="0" y="3698045"/>
          <a:ext cx="11044236" cy="0"/>
        </a:xfrm>
        <a:prstGeom prst="line">
          <a:avLst/>
        </a:prstGeom>
        <a:solidFill>
          <a:schemeClr val="accent2">
            <a:hueOff val="-10351890"/>
            <a:satOff val="45859"/>
            <a:lumOff val="-16864"/>
            <a:alphaOff val="0"/>
          </a:schemeClr>
        </a:solidFill>
        <a:ln w="12700" cap="flat" cmpd="sng" algn="ctr">
          <a:solidFill>
            <a:schemeClr val="accent2">
              <a:hueOff val="-10351890"/>
              <a:satOff val="45859"/>
              <a:lumOff val="-168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1E6775-D59A-2144-A0C3-F8DD3EDE7C28}">
      <dsp:nvSpPr>
        <dsp:cNvPr id="0" name=""/>
        <dsp:cNvSpPr/>
      </dsp:nvSpPr>
      <dsp:spPr>
        <a:xfrm>
          <a:off x="0" y="3698045"/>
          <a:ext cx="11044236" cy="616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kern="1200" dirty="0"/>
        </a:p>
      </dsp:txBody>
      <dsp:txXfrm>
        <a:off x="0" y="3698045"/>
        <a:ext cx="11044236" cy="6162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546D64-8BEA-EE44-B66A-84429615C1AD}">
      <dsp:nvSpPr>
        <dsp:cNvPr id="0" name=""/>
        <dsp:cNvSpPr/>
      </dsp:nvSpPr>
      <dsp:spPr>
        <a:xfrm>
          <a:off x="0" y="0"/>
          <a:ext cx="10261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3083C7-A4AB-3D41-961F-BBEEF22B883D}">
      <dsp:nvSpPr>
        <dsp:cNvPr id="0" name=""/>
        <dsp:cNvSpPr/>
      </dsp:nvSpPr>
      <dsp:spPr>
        <a:xfrm>
          <a:off x="0" y="0"/>
          <a:ext cx="10261599"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Il existe peu d’études sur la morbidité des infections urinaires car elle est difficile à évaluer lors d’un séjour hospitalier en raison des polypathologies et autres infections qui peuvent entraîner le décès.</a:t>
          </a:r>
          <a:endParaRPr lang="en-US" sz="1900" kern="1200"/>
        </a:p>
      </dsp:txBody>
      <dsp:txXfrm>
        <a:off x="0" y="0"/>
        <a:ext cx="10261599" cy="776936"/>
      </dsp:txXfrm>
    </dsp:sp>
    <dsp:sp modelId="{19D87168-CA7D-D94B-97AA-D1E06C24BFBB}">
      <dsp:nvSpPr>
        <dsp:cNvPr id="0" name=""/>
        <dsp:cNvSpPr/>
      </dsp:nvSpPr>
      <dsp:spPr>
        <a:xfrm>
          <a:off x="0" y="776936"/>
          <a:ext cx="10261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B195C1-E803-C440-A36F-8E0EA4CF0FF5}">
      <dsp:nvSpPr>
        <dsp:cNvPr id="0" name=""/>
        <dsp:cNvSpPr/>
      </dsp:nvSpPr>
      <dsp:spPr>
        <a:xfrm>
          <a:off x="0" y="776936"/>
          <a:ext cx="10261599"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La mortalité de la pyélonéphrite est faible si la prise en charge adaptée est précoce. </a:t>
          </a:r>
          <a:endParaRPr lang="en-US" sz="1900" kern="1200"/>
        </a:p>
      </dsp:txBody>
      <dsp:txXfrm>
        <a:off x="0" y="776936"/>
        <a:ext cx="10261599" cy="776936"/>
      </dsp:txXfrm>
    </dsp:sp>
    <dsp:sp modelId="{9009C0A8-87C3-7B4B-BC9C-5834A246EFF7}">
      <dsp:nvSpPr>
        <dsp:cNvPr id="0" name=""/>
        <dsp:cNvSpPr/>
      </dsp:nvSpPr>
      <dsp:spPr>
        <a:xfrm>
          <a:off x="0" y="1553873"/>
          <a:ext cx="10261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35E5BA-9E41-0245-81D2-A497E707FF9B}">
      <dsp:nvSpPr>
        <dsp:cNvPr id="0" name=""/>
        <dsp:cNvSpPr/>
      </dsp:nvSpPr>
      <dsp:spPr>
        <a:xfrm>
          <a:off x="0" y="1553873"/>
          <a:ext cx="10261599"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C’est cependant la cause la plus fréquente de septicémie et de choc infectieux chez le sujet âgé. </a:t>
          </a:r>
          <a:endParaRPr lang="en-US" sz="1900" kern="1200"/>
        </a:p>
      </dsp:txBody>
      <dsp:txXfrm>
        <a:off x="0" y="1553873"/>
        <a:ext cx="10261599" cy="776936"/>
      </dsp:txXfrm>
    </dsp:sp>
    <dsp:sp modelId="{D53955D7-ED5D-3C46-8059-039F23093969}">
      <dsp:nvSpPr>
        <dsp:cNvPr id="0" name=""/>
        <dsp:cNvSpPr/>
      </dsp:nvSpPr>
      <dsp:spPr>
        <a:xfrm>
          <a:off x="0" y="2330810"/>
          <a:ext cx="10261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58FC6E-9297-8D4B-AFA2-DA9C6B21FCC7}">
      <dsp:nvSpPr>
        <dsp:cNvPr id="0" name=""/>
        <dsp:cNvSpPr/>
      </dsp:nvSpPr>
      <dsp:spPr>
        <a:xfrm>
          <a:off x="0" y="2330810"/>
          <a:ext cx="10261599" cy="776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fr-FR" sz="1900" kern="1200"/>
            <a:t>Les décès par septicémie à point de départ urinaire correspondent à moins de 10 % des décès totaux.</a:t>
          </a:r>
          <a:endParaRPr lang="en-US" sz="1900" kern="1200"/>
        </a:p>
      </dsp:txBody>
      <dsp:txXfrm>
        <a:off x="0" y="2330810"/>
        <a:ext cx="10261599" cy="7769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75B7C-62D9-054E-B995-9A2B92DC349D}">
      <dsp:nvSpPr>
        <dsp:cNvPr id="0" name=""/>
        <dsp:cNvSpPr/>
      </dsp:nvSpPr>
      <dsp:spPr>
        <a:xfrm>
          <a:off x="0" y="0"/>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EE7E49-3816-154D-A6E7-F9B70554431C}">
      <dsp:nvSpPr>
        <dsp:cNvPr id="0" name=""/>
        <dsp:cNvSpPr/>
      </dsp:nvSpPr>
      <dsp:spPr>
        <a:xfrm>
          <a:off x="0" y="0"/>
          <a:ext cx="7240043"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a:t>Le tableau clinique est souvent frustre ou trompeur chez le sujet âgé : une confusion, un syndrome de glissement, une fièvre nue, une incontinence récente.</a:t>
          </a:r>
          <a:endParaRPr lang="en-US" sz="1700" kern="1200"/>
        </a:p>
      </dsp:txBody>
      <dsp:txXfrm>
        <a:off x="0" y="0"/>
        <a:ext cx="7240043" cy="1474185"/>
      </dsp:txXfrm>
    </dsp:sp>
    <dsp:sp modelId="{4643328A-5AF9-E64E-BC6A-10C26CA2001A}">
      <dsp:nvSpPr>
        <dsp:cNvPr id="0" name=""/>
        <dsp:cNvSpPr/>
      </dsp:nvSpPr>
      <dsp:spPr>
        <a:xfrm>
          <a:off x="0" y="1474185"/>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97816E-E315-694A-9E9F-5C20CD475DFC}">
      <dsp:nvSpPr>
        <dsp:cNvPr id="0" name=""/>
        <dsp:cNvSpPr/>
      </dsp:nvSpPr>
      <dsp:spPr>
        <a:xfrm>
          <a:off x="0" y="1474185"/>
          <a:ext cx="7240043"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a:t>Chez la femme âgée</a:t>
          </a:r>
          <a:r>
            <a:rPr lang="fr-FR" sz="1700" kern="1200"/>
            <a:t>, lors de cystites récidivantes ou en cas de pyélonéphrite, on réalise une radiographie de l’abdomen sans préparation (ASP) et une échographie rénale et pelvienne.</a:t>
          </a:r>
          <a:endParaRPr lang="en-US" sz="1700" kern="1200"/>
        </a:p>
      </dsp:txBody>
      <dsp:txXfrm>
        <a:off x="0" y="1474185"/>
        <a:ext cx="7240043" cy="1474185"/>
      </dsp:txXfrm>
    </dsp:sp>
    <dsp:sp modelId="{3FCDA62D-9C9C-B04D-AA47-88D9CAD47D77}">
      <dsp:nvSpPr>
        <dsp:cNvPr id="0" name=""/>
        <dsp:cNvSpPr/>
      </dsp:nvSpPr>
      <dsp:spPr>
        <a:xfrm>
          <a:off x="0" y="2948371"/>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ECE420-B892-EF4C-B1E2-1E817AC3AD75}">
      <dsp:nvSpPr>
        <dsp:cNvPr id="0" name=""/>
        <dsp:cNvSpPr/>
      </dsp:nvSpPr>
      <dsp:spPr>
        <a:xfrm>
          <a:off x="0" y="2948371"/>
          <a:ext cx="7240043"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b="1" kern="1200"/>
            <a:t>Chez l’homme</a:t>
          </a:r>
          <a:r>
            <a:rPr lang="fr-FR" sz="1700" kern="1200"/>
            <a:t>, dès la première infection urinaire symptomatique, on demande un ASP et une échographie vésico-prostatique et rénale.</a:t>
          </a:r>
          <a:br>
            <a:rPr lang="fr-FR" sz="1700" kern="1200"/>
          </a:br>
          <a:r>
            <a:rPr lang="fr-FR" sz="1700" kern="1200"/>
            <a:t>Ces examens permettent de rechercher l’existence d’un résidu post-mictionnel et d’identifier un obstacle potentiel.</a:t>
          </a:r>
          <a:endParaRPr lang="en-US" sz="1700" kern="1200"/>
        </a:p>
      </dsp:txBody>
      <dsp:txXfrm>
        <a:off x="0" y="2948371"/>
        <a:ext cx="7240043" cy="1474185"/>
      </dsp:txXfrm>
    </dsp:sp>
    <dsp:sp modelId="{AD273737-8402-1E48-86ED-89DCB501FCDA}">
      <dsp:nvSpPr>
        <dsp:cNvPr id="0" name=""/>
        <dsp:cNvSpPr/>
      </dsp:nvSpPr>
      <dsp:spPr>
        <a:xfrm>
          <a:off x="0" y="4422557"/>
          <a:ext cx="7240043"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752379-BA5A-594F-9062-59E79858EB5C}">
      <dsp:nvSpPr>
        <dsp:cNvPr id="0" name=""/>
        <dsp:cNvSpPr/>
      </dsp:nvSpPr>
      <dsp:spPr>
        <a:xfrm>
          <a:off x="0" y="4422557"/>
          <a:ext cx="7240043" cy="1474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fr-FR" sz="1700" kern="1200" dirty="0"/>
            <a:t>Il n’y a pas d’indication à une antibiothérapie courte. </a:t>
          </a:r>
        </a:p>
        <a:p>
          <a:pPr marL="0" lvl="0" indent="0" algn="l" defTabSz="755650">
            <a:lnSpc>
              <a:spcPct val="90000"/>
            </a:lnSpc>
            <a:spcBef>
              <a:spcPct val="0"/>
            </a:spcBef>
            <a:spcAft>
              <a:spcPct val="35000"/>
            </a:spcAft>
            <a:buNone/>
          </a:pPr>
          <a:r>
            <a:rPr lang="fr-FR" sz="1700" kern="1200" dirty="0"/>
            <a:t>L’antibiothérapie doit être adaptée aux résultats de la culture et à la fonction rénale du patient. Cela permet une diminution des complications et du risque de sélection de germes multirésistants</a:t>
          </a:r>
        </a:p>
        <a:p>
          <a:pPr marL="0" lvl="0" indent="0" algn="l" defTabSz="755650">
            <a:lnSpc>
              <a:spcPct val="90000"/>
            </a:lnSpc>
            <a:spcBef>
              <a:spcPct val="0"/>
            </a:spcBef>
            <a:spcAft>
              <a:spcPct val="35000"/>
            </a:spcAft>
            <a:buNone/>
          </a:pPr>
          <a:r>
            <a:rPr lang="fr-FR" sz="1700" kern="1200" dirty="0"/>
            <a:t>DONC ECBU quasi systématique </a:t>
          </a:r>
        </a:p>
      </dsp:txBody>
      <dsp:txXfrm>
        <a:off x="0" y="4422557"/>
        <a:ext cx="7240043" cy="14741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FAE7C0-0C46-C247-AEEB-E9F2FF9C6943}">
      <dsp:nvSpPr>
        <dsp:cNvPr id="0" name=""/>
        <dsp:cNvSpPr/>
      </dsp:nvSpPr>
      <dsp:spPr>
        <a:xfrm>
          <a:off x="0" y="2678"/>
          <a:ext cx="6120205"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F33B8F60-C785-BC49-ABFD-3784D9E52B32}">
      <dsp:nvSpPr>
        <dsp:cNvPr id="0" name=""/>
        <dsp:cNvSpPr/>
      </dsp:nvSpPr>
      <dsp:spPr>
        <a:xfrm>
          <a:off x="0" y="2678"/>
          <a:ext cx="6120205" cy="88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err="1"/>
            <a:t>Néphroprotection</a:t>
          </a:r>
          <a:endParaRPr lang="en-US" sz="1600" kern="1200" dirty="0"/>
        </a:p>
      </dsp:txBody>
      <dsp:txXfrm>
        <a:off x="0" y="2678"/>
        <a:ext cx="6120205" cy="886092"/>
      </dsp:txXfrm>
    </dsp:sp>
    <dsp:sp modelId="{7F3E16BA-8426-B64C-BBFA-8FC8E364F37C}">
      <dsp:nvSpPr>
        <dsp:cNvPr id="0" name=""/>
        <dsp:cNvSpPr/>
      </dsp:nvSpPr>
      <dsp:spPr>
        <a:xfrm>
          <a:off x="0" y="888771"/>
          <a:ext cx="6120205" cy="0"/>
        </a:xfrm>
        <a:prstGeom prst="line">
          <a:avLst/>
        </a:prstGeom>
        <a:gradFill rotWithShape="0">
          <a:gsLst>
            <a:gs pos="0">
              <a:schemeClr val="accent2">
                <a:hueOff val="-2070378"/>
                <a:satOff val="9172"/>
                <a:lumOff val="-3373"/>
                <a:alphaOff val="0"/>
                <a:tint val="97000"/>
                <a:satMod val="100000"/>
                <a:lumMod val="102000"/>
              </a:schemeClr>
            </a:gs>
            <a:gs pos="50000">
              <a:schemeClr val="accent2">
                <a:hueOff val="-2070378"/>
                <a:satOff val="9172"/>
                <a:lumOff val="-3373"/>
                <a:alphaOff val="0"/>
                <a:shade val="100000"/>
                <a:satMod val="103000"/>
                <a:lumMod val="100000"/>
              </a:schemeClr>
            </a:gs>
            <a:gs pos="100000">
              <a:schemeClr val="accent2">
                <a:hueOff val="-2070378"/>
                <a:satOff val="9172"/>
                <a:lumOff val="-3373"/>
                <a:alphaOff val="0"/>
                <a:shade val="93000"/>
                <a:satMod val="110000"/>
                <a:lumMod val="99000"/>
              </a:schemeClr>
            </a:gs>
          </a:gsLst>
          <a:lin ang="5400000" scaled="0"/>
        </a:gradFill>
        <a:ln w="6350" cap="flat" cmpd="sng" algn="ctr">
          <a:solidFill>
            <a:schemeClr val="accent2">
              <a:hueOff val="-2070378"/>
              <a:satOff val="9172"/>
              <a:lumOff val="-3373"/>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800200B-6352-1E42-969E-5282576E5DA1}">
      <dsp:nvSpPr>
        <dsp:cNvPr id="0" name=""/>
        <dsp:cNvSpPr/>
      </dsp:nvSpPr>
      <dsp:spPr>
        <a:xfrm>
          <a:off x="0" y="888771"/>
          <a:ext cx="6120205" cy="88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Contrôle HTA</a:t>
          </a:r>
          <a:endParaRPr lang="en-US" sz="1600" kern="1200" dirty="0"/>
        </a:p>
      </dsp:txBody>
      <dsp:txXfrm>
        <a:off x="0" y="888771"/>
        <a:ext cx="6120205" cy="886092"/>
      </dsp:txXfrm>
    </dsp:sp>
    <dsp:sp modelId="{235FCDFF-A463-7941-86B3-713B88E3AB1A}">
      <dsp:nvSpPr>
        <dsp:cNvPr id="0" name=""/>
        <dsp:cNvSpPr/>
      </dsp:nvSpPr>
      <dsp:spPr>
        <a:xfrm>
          <a:off x="0" y="1774863"/>
          <a:ext cx="6120205" cy="0"/>
        </a:xfrm>
        <a:prstGeom prst="line">
          <a:avLst/>
        </a:prstGeom>
        <a:gradFill rotWithShape="0">
          <a:gsLst>
            <a:gs pos="0">
              <a:schemeClr val="accent2">
                <a:hueOff val="-4140756"/>
                <a:satOff val="18344"/>
                <a:lumOff val="-6746"/>
                <a:alphaOff val="0"/>
                <a:tint val="97000"/>
                <a:satMod val="100000"/>
                <a:lumMod val="102000"/>
              </a:schemeClr>
            </a:gs>
            <a:gs pos="50000">
              <a:schemeClr val="accent2">
                <a:hueOff val="-4140756"/>
                <a:satOff val="18344"/>
                <a:lumOff val="-6746"/>
                <a:alphaOff val="0"/>
                <a:shade val="100000"/>
                <a:satMod val="103000"/>
                <a:lumMod val="100000"/>
              </a:schemeClr>
            </a:gs>
            <a:gs pos="100000">
              <a:schemeClr val="accent2">
                <a:hueOff val="-4140756"/>
                <a:satOff val="18344"/>
                <a:lumOff val="-6746"/>
                <a:alphaOff val="0"/>
                <a:shade val="93000"/>
                <a:satMod val="110000"/>
                <a:lumMod val="99000"/>
              </a:schemeClr>
            </a:gs>
          </a:gsLst>
          <a:lin ang="5400000" scaled="0"/>
        </a:gradFill>
        <a:ln w="6350" cap="flat" cmpd="sng" algn="ctr">
          <a:solidFill>
            <a:schemeClr val="accent2">
              <a:hueOff val="-4140756"/>
              <a:satOff val="18344"/>
              <a:lumOff val="-6746"/>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249D28B-2061-F74E-94C0-AB3BC399FA5C}">
      <dsp:nvSpPr>
        <dsp:cNvPr id="0" name=""/>
        <dsp:cNvSpPr/>
      </dsp:nvSpPr>
      <dsp:spPr>
        <a:xfrm>
          <a:off x="0" y="1774863"/>
          <a:ext cx="6120205" cy="88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Correction des désordres métaboliques</a:t>
          </a:r>
          <a:endParaRPr lang="en-US" sz="1600" kern="1200" dirty="0"/>
        </a:p>
      </dsp:txBody>
      <dsp:txXfrm>
        <a:off x="0" y="1774863"/>
        <a:ext cx="6120205" cy="886092"/>
      </dsp:txXfrm>
    </dsp:sp>
    <dsp:sp modelId="{2812EFD8-9E03-F043-A9C5-BE80A663657E}">
      <dsp:nvSpPr>
        <dsp:cNvPr id="0" name=""/>
        <dsp:cNvSpPr/>
      </dsp:nvSpPr>
      <dsp:spPr>
        <a:xfrm>
          <a:off x="0" y="2660955"/>
          <a:ext cx="6120205" cy="0"/>
        </a:xfrm>
        <a:prstGeom prst="line">
          <a:avLst/>
        </a:prstGeom>
        <a:gradFill rotWithShape="0">
          <a:gsLst>
            <a:gs pos="0">
              <a:schemeClr val="accent2">
                <a:hueOff val="-6211134"/>
                <a:satOff val="27515"/>
                <a:lumOff val="-10118"/>
                <a:alphaOff val="0"/>
                <a:tint val="97000"/>
                <a:satMod val="100000"/>
                <a:lumMod val="102000"/>
              </a:schemeClr>
            </a:gs>
            <a:gs pos="50000">
              <a:schemeClr val="accent2">
                <a:hueOff val="-6211134"/>
                <a:satOff val="27515"/>
                <a:lumOff val="-10118"/>
                <a:alphaOff val="0"/>
                <a:shade val="100000"/>
                <a:satMod val="103000"/>
                <a:lumMod val="100000"/>
              </a:schemeClr>
            </a:gs>
            <a:gs pos="100000">
              <a:schemeClr val="accent2">
                <a:hueOff val="-6211134"/>
                <a:satOff val="27515"/>
                <a:lumOff val="-10118"/>
                <a:alphaOff val="0"/>
                <a:shade val="93000"/>
                <a:satMod val="110000"/>
                <a:lumMod val="99000"/>
              </a:schemeClr>
            </a:gs>
          </a:gsLst>
          <a:lin ang="5400000" scaled="0"/>
        </a:gradFill>
        <a:ln w="6350" cap="flat" cmpd="sng" algn="ctr">
          <a:solidFill>
            <a:schemeClr val="accent2">
              <a:hueOff val="-6211134"/>
              <a:satOff val="27515"/>
              <a:lumOff val="-10118"/>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ACE06D9-BD21-B945-A1D3-8927DBEBE5E1}">
      <dsp:nvSpPr>
        <dsp:cNvPr id="0" name=""/>
        <dsp:cNvSpPr/>
      </dsp:nvSpPr>
      <dsp:spPr>
        <a:xfrm>
          <a:off x="0" y="2660955"/>
          <a:ext cx="6120205" cy="88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Correction de l’anémie , souvent multifactorielle (état inflammatoire, carence martiale et vitaminique) </a:t>
          </a:r>
          <a:endParaRPr lang="en-US" sz="1600" kern="1200" dirty="0"/>
        </a:p>
      </dsp:txBody>
      <dsp:txXfrm>
        <a:off x="0" y="2660955"/>
        <a:ext cx="6120205" cy="886092"/>
      </dsp:txXfrm>
    </dsp:sp>
    <dsp:sp modelId="{567F4EA7-0FB7-D94B-A656-7CCE0DCD9226}">
      <dsp:nvSpPr>
        <dsp:cNvPr id="0" name=""/>
        <dsp:cNvSpPr/>
      </dsp:nvSpPr>
      <dsp:spPr>
        <a:xfrm>
          <a:off x="0" y="3547048"/>
          <a:ext cx="6120205" cy="0"/>
        </a:xfrm>
        <a:prstGeom prst="line">
          <a:avLst/>
        </a:prstGeom>
        <a:gradFill rotWithShape="0">
          <a:gsLst>
            <a:gs pos="0">
              <a:schemeClr val="accent2">
                <a:hueOff val="-8281512"/>
                <a:satOff val="36687"/>
                <a:lumOff val="-13491"/>
                <a:alphaOff val="0"/>
                <a:tint val="97000"/>
                <a:satMod val="100000"/>
                <a:lumMod val="102000"/>
              </a:schemeClr>
            </a:gs>
            <a:gs pos="50000">
              <a:schemeClr val="accent2">
                <a:hueOff val="-8281512"/>
                <a:satOff val="36687"/>
                <a:lumOff val="-13491"/>
                <a:alphaOff val="0"/>
                <a:shade val="100000"/>
                <a:satMod val="103000"/>
                <a:lumMod val="100000"/>
              </a:schemeClr>
            </a:gs>
            <a:gs pos="100000">
              <a:schemeClr val="accent2">
                <a:hueOff val="-8281512"/>
                <a:satOff val="36687"/>
                <a:lumOff val="-13491"/>
                <a:alphaOff val="0"/>
                <a:shade val="93000"/>
                <a:satMod val="110000"/>
                <a:lumMod val="99000"/>
              </a:schemeClr>
            </a:gs>
          </a:gsLst>
          <a:lin ang="5400000" scaled="0"/>
        </a:gradFill>
        <a:ln w="6350" cap="flat" cmpd="sng" algn="ctr">
          <a:solidFill>
            <a:schemeClr val="accent2">
              <a:hueOff val="-8281512"/>
              <a:satOff val="36687"/>
              <a:lumOff val="-13491"/>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1A7CB8D-ECB6-CC42-9674-261BA2390E88}">
      <dsp:nvSpPr>
        <dsp:cNvPr id="0" name=""/>
        <dsp:cNvSpPr/>
      </dsp:nvSpPr>
      <dsp:spPr>
        <a:xfrm>
          <a:off x="0" y="3547048"/>
          <a:ext cx="6120205" cy="886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err="1"/>
            <a:t>ll</a:t>
          </a:r>
          <a:r>
            <a:rPr lang="fr-FR" sz="1600" kern="1200" dirty="0"/>
            <a:t> n’y a pas de limites théoriques d’âge pour démarrer l’épuration extrarénale itérative. </a:t>
          </a:r>
          <a:endParaRPr lang="en-US" sz="1600" kern="1200" dirty="0"/>
        </a:p>
      </dsp:txBody>
      <dsp:txXfrm>
        <a:off x="0" y="3547048"/>
        <a:ext cx="6120205" cy="886092"/>
      </dsp:txXfrm>
    </dsp:sp>
    <dsp:sp modelId="{701FB83E-C624-424A-A70B-E48357D9C92E}">
      <dsp:nvSpPr>
        <dsp:cNvPr id="0" name=""/>
        <dsp:cNvSpPr/>
      </dsp:nvSpPr>
      <dsp:spPr>
        <a:xfrm>
          <a:off x="0" y="4433140"/>
          <a:ext cx="6120205" cy="0"/>
        </a:xfrm>
        <a:prstGeom prst="line">
          <a:avLst/>
        </a:prstGeom>
        <a:gradFill rotWithShape="0">
          <a:gsLst>
            <a:gs pos="0">
              <a:schemeClr val="accent2">
                <a:hueOff val="-10351890"/>
                <a:satOff val="45859"/>
                <a:lumOff val="-16864"/>
                <a:alphaOff val="0"/>
                <a:tint val="97000"/>
                <a:satMod val="100000"/>
                <a:lumMod val="102000"/>
              </a:schemeClr>
            </a:gs>
            <a:gs pos="50000">
              <a:schemeClr val="accent2">
                <a:hueOff val="-10351890"/>
                <a:satOff val="45859"/>
                <a:lumOff val="-16864"/>
                <a:alphaOff val="0"/>
                <a:shade val="100000"/>
                <a:satMod val="103000"/>
                <a:lumMod val="100000"/>
              </a:schemeClr>
            </a:gs>
            <a:gs pos="100000">
              <a:schemeClr val="accent2">
                <a:hueOff val="-10351890"/>
                <a:satOff val="45859"/>
                <a:lumOff val="-16864"/>
                <a:alphaOff val="0"/>
                <a:shade val="93000"/>
                <a:satMod val="110000"/>
                <a:lumMod val="99000"/>
              </a:schemeClr>
            </a:gs>
          </a:gsLst>
          <a:lin ang="5400000" scaled="0"/>
        </a:gradFill>
        <a:ln w="6350" cap="flat" cmpd="sng" algn="ctr">
          <a:solidFill>
            <a:schemeClr val="accent2">
              <a:hueOff val="-10351890"/>
              <a:satOff val="45859"/>
              <a:lumOff val="-16864"/>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FF39DA1-8F3C-5F42-8DBB-A8F9BCE3768B}">
      <dsp:nvSpPr>
        <dsp:cNvPr id="0" name=""/>
        <dsp:cNvSpPr/>
      </dsp:nvSpPr>
      <dsp:spPr>
        <a:xfrm>
          <a:off x="0" y="4433140"/>
          <a:ext cx="6114228" cy="1832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fr-FR" sz="1600" kern="1200" dirty="0"/>
            <a:t>L’orientation en traitement de suppléance doit être envisagée avec le patient et son entourage familial et médical. Elle dépend des comorbidités (insuffisance cardiaque, coronaropathies et artériopathies, AVC, troubles du rythme, cancers…) et de l’évaluation de la fragilité des patients et de l’approche gériatrique incluant la prise en compte de l’autonomie, de la dépendance, et des troubles du comportement.  Survie moyenne si dialyse débutée après 75 ans = 50 % à 2 ans</a:t>
          </a:r>
          <a:endParaRPr lang="en-US" sz="1600" kern="1200" dirty="0"/>
        </a:p>
      </dsp:txBody>
      <dsp:txXfrm>
        <a:off x="0" y="4433140"/>
        <a:ext cx="6114228" cy="18326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A3AE64-7A6B-3D4A-A022-AF48EF01BECD}" type="datetimeFigureOut">
              <a:rPr lang="fr-FR" smtClean="0"/>
              <a:t>15/09/2024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93242-073C-8D49-AC2A-ADCA6A19FE67}" type="slidenum">
              <a:rPr lang="fr-FR" smtClean="0"/>
              <a:t>‹N°›</a:t>
            </a:fld>
            <a:endParaRPr lang="fr-FR"/>
          </a:p>
        </p:txBody>
      </p:sp>
    </p:spTree>
    <p:extLst>
      <p:ext uri="{BB962C8B-B14F-4D97-AF65-F5344CB8AC3E}">
        <p14:creationId xmlns:p14="http://schemas.microsoft.com/office/powerpoint/2010/main" val="184622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A93242-073C-8D49-AC2A-ADCA6A19FE67}" type="slidenum">
              <a:rPr lang="fr-FR" smtClean="0"/>
              <a:t>13</a:t>
            </a:fld>
            <a:endParaRPr lang="fr-FR"/>
          </a:p>
        </p:txBody>
      </p:sp>
    </p:spTree>
    <p:extLst>
      <p:ext uri="{BB962C8B-B14F-4D97-AF65-F5344CB8AC3E}">
        <p14:creationId xmlns:p14="http://schemas.microsoft.com/office/powerpoint/2010/main" val="279448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A93242-073C-8D49-AC2A-ADCA6A19FE67}" type="slidenum">
              <a:rPr lang="fr-FR" smtClean="0"/>
              <a:t>23</a:t>
            </a:fld>
            <a:endParaRPr lang="fr-FR"/>
          </a:p>
        </p:txBody>
      </p:sp>
    </p:spTree>
    <p:extLst>
      <p:ext uri="{BB962C8B-B14F-4D97-AF65-F5344CB8AC3E}">
        <p14:creationId xmlns:p14="http://schemas.microsoft.com/office/powerpoint/2010/main" val="308502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A93242-073C-8D49-AC2A-ADCA6A19FE67}" type="slidenum">
              <a:rPr lang="fr-FR" smtClean="0"/>
              <a:t>26</a:t>
            </a:fld>
            <a:endParaRPr lang="fr-FR"/>
          </a:p>
        </p:txBody>
      </p:sp>
    </p:spTree>
    <p:extLst>
      <p:ext uri="{BB962C8B-B14F-4D97-AF65-F5344CB8AC3E}">
        <p14:creationId xmlns:p14="http://schemas.microsoft.com/office/powerpoint/2010/main" val="2826753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7A93242-073C-8D49-AC2A-ADCA6A19FE67}" type="slidenum">
              <a:rPr lang="fr-FR" smtClean="0"/>
              <a:t>28</a:t>
            </a:fld>
            <a:endParaRPr lang="fr-FR"/>
          </a:p>
        </p:txBody>
      </p:sp>
    </p:spTree>
    <p:extLst>
      <p:ext uri="{BB962C8B-B14F-4D97-AF65-F5344CB8AC3E}">
        <p14:creationId xmlns:p14="http://schemas.microsoft.com/office/powerpoint/2010/main" val="370749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r-FR"/>
              <a:t>Modifiez le style du titre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7" name="Date Placeholder 6"/>
          <p:cNvSpPr>
            <a:spLocks noGrp="1"/>
          </p:cNvSpPr>
          <p:nvPr>
            <p:ph type="dt" sz="half" idx="10"/>
          </p:nvPr>
        </p:nvSpPr>
        <p:spPr/>
        <p:txBody>
          <a:bodyPr/>
          <a:lstStyle/>
          <a:p>
            <a:fld id="{EF4D476E-FAB3-6D47-AC26-450F3B386ADF}"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31376402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D476E-FAB3-6D47-AC26-450F3B386ADF}"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77602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F4D476E-FAB3-6D47-AC26-450F3B386ADF}" type="datetimeFigureOut">
              <a:rPr lang="fr-FR" smtClean="0"/>
              <a:t>15/09/2024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226331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F4D476E-FAB3-6D47-AC26-450F3B386ADF}"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226146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r-FR"/>
              <a:t>Modifiez le style du titre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EF4D476E-FAB3-6D47-AC26-450F3B386ADF}"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36165744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8" name="Date Placeholder 7"/>
          <p:cNvSpPr>
            <a:spLocks noGrp="1"/>
          </p:cNvSpPr>
          <p:nvPr>
            <p:ph type="dt" sz="half" idx="10"/>
          </p:nvPr>
        </p:nvSpPr>
        <p:spPr/>
        <p:txBody>
          <a:bodyPr/>
          <a:lstStyle/>
          <a:p>
            <a:fld id="{EF4D476E-FAB3-6D47-AC26-450F3B386ADF}" type="datetimeFigureOut">
              <a:rPr lang="fr-FR" smtClean="0"/>
              <a:t>15/09/2024</a:t>
            </a:fld>
            <a:endParaRPr lang="fr-FR"/>
          </a:p>
        </p:txBody>
      </p:sp>
      <p:sp>
        <p:nvSpPr>
          <p:cNvPr id="9" name="Footer Placeholder 8"/>
          <p:cNvSpPr>
            <a:spLocks noGrp="1"/>
          </p:cNvSpPr>
          <p:nvPr>
            <p:ph type="ftr" sz="quarter" idx="11"/>
          </p:nvPr>
        </p:nvSpPr>
        <p:spPr/>
        <p:txBody>
          <a:bodyPr/>
          <a:lstStyle/>
          <a:p>
            <a:endParaRPr lang="fr-FR"/>
          </a:p>
        </p:txBody>
      </p:sp>
      <p:sp>
        <p:nvSpPr>
          <p:cNvPr id="10" name="Slide Number Placeholder 9"/>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1035793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583436" y="3143250"/>
            <a:ext cx="4270248" cy="259677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7" name="Date Placeholder 6"/>
          <p:cNvSpPr>
            <a:spLocks noGrp="1"/>
          </p:cNvSpPr>
          <p:nvPr>
            <p:ph type="dt" sz="half" idx="10"/>
          </p:nvPr>
        </p:nvSpPr>
        <p:spPr/>
        <p:txBody>
          <a:bodyPr/>
          <a:lstStyle/>
          <a:p>
            <a:fld id="{EF4D476E-FAB3-6D47-AC26-450F3B386ADF}" type="datetimeFigureOut">
              <a:rPr lang="fr-FR" smtClean="0"/>
              <a:t>15/09/2024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10B97A8-3844-EC43-A957-40AAC4CFD859}" type="slidenum">
              <a:rPr lang="fr-FR" smtClean="0"/>
              <a:t>‹N°›</a:t>
            </a:fld>
            <a:endParaRPr lang="fr-FR"/>
          </a:p>
        </p:txBody>
      </p:sp>
      <p:sp>
        <p:nvSpPr>
          <p:cNvPr id="10" name="Title 9"/>
          <p:cNvSpPr>
            <a:spLocks noGrp="1"/>
          </p:cNvSpPr>
          <p:nvPr>
            <p:ph type="title"/>
          </p:nvPr>
        </p:nvSpPr>
        <p:spPr/>
        <p:txBody>
          <a:bodyPr/>
          <a:lstStyle/>
          <a:p>
            <a:r>
              <a:rPr lang="fr-FR"/>
              <a:t>Modifiez le style du titre</a:t>
            </a:r>
            <a:endParaRPr lang="en-US" dirty="0"/>
          </a:p>
        </p:txBody>
      </p:sp>
    </p:spTree>
    <p:extLst>
      <p:ext uri="{BB962C8B-B14F-4D97-AF65-F5344CB8AC3E}">
        <p14:creationId xmlns:p14="http://schemas.microsoft.com/office/powerpoint/2010/main" val="237652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F4D476E-FAB3-6D47-AC26-450F3B386ADF}" type="datetimeFigureOut">
              <a:rPr lang="fr-FR" smtClean="0"/>
              <a:t>15/09/2024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4064670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4D476E-FAB3-6D47-AC26-450F3B386ADF}" type="datetimeFigureOut">
              <a:rPr lang="fr-FR" smtClean="0"/>
              <a:t>15/09/2024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156506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r-FR"/>
              <a:t>Modifiez le style du titre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Date Placeholder 8"/>
          <p:cNvSpPr>
            <a:spLocks noGrp="1"/>
          </p:cNvSpPr>
          <p:nvPr>
            <p:ph type="dt" sz="half" idx="10"/>
          </p:nvPr>
        </p:nvSpPr>
        <p:spPr/>
        <p:txBody>
          <a:bodyPr/>
          <a:lstStyle/>
          <a:p>
            <a:fld id="{EF4D476E-FAB3-6D47-AC26-450F3B386ADF}" type="datetimeFigureOut">
              <a:rPr lang="fr-FR" smtClean="0"/>
              <a:t>15/09/2024</a:t>
            </a:fld>
            <a:endParaRPr lang="fr-F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1" name="Slide Number Placeholder 10"/>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2991096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EF4D476E-FAB3-6D47-AC26-450F3B386ADF}" type="datetimeFigureOut">
              <a:rPr lang="fr-FR" smtClean="0"/>
              <a:t>15/09/2024</a:t>
            </a:fld>
            <a:endParaRPr lang="fr-F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fr-FR"/>
          </a:p>
        </p:txBody>
      </p:sp>
      <p:sp>
        <p:nvSpPr>
          <p:cNvPr id="10" name="Slide Number Placeholder 9"/>
          <p:cNvSpPr>
            <a:spLocks noGrp="1"/>
          </p:cNvSpPr>
          <p:nvPr>
            <p:ph type="sldNum" sz="quarter" idx="12"/>
          </p:nvPr>
        </p:nvSpPr>
        <p:spPr/>
        <p:txBody>
          <a:bodyPr/>
          <a:lstStyle/>
          <a:p>
            <a:fld id="{810B97A8-3844-EC43-A957-40AAC4CFD859}" type="slidenum">
              <a:rPr lang="fr-FR" smtClean="0"/>
              <a:t>‹N°›</a:t>
            </a:fld>
            <a:endParaRPr lang="fr-FR"/>
          </a:p>
        </p:txBody>
      </p:sp>
    </p:spTree>
    <p:extLst>
      <p:ext uri="{BB962C8B-B14F-4D97-AF65-F5344CB8AC3E}">
        <p14:creationId xmlns:p14="http://schemas.microsoft.com/office/powerpoint/2010/main" val="355561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EF4D476E-FAB3-6D47-AC26-450F3B386ADF}" type="datetimeFigureOut">
              <a:rPr lang="fr-FR" smtClean="0"/>
              <a:t>15/09/2024</a:t>
            </a:fld>
            <a:endParaRPr lang="fr-F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fr-F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10B97A8-3844-EC43-A957-40AAC4CFD859}" type="slidenum">
              <a:rPr lang="fr-FR" smtClean="0"/>
              <a:t>‹N°›</a:t>
            </a:fld>
            <a:endParaRPr lang="fr-FR"/>
          </a:p>
        </p:txBody>
      </p:sp>
    </p:spTree>
    <p:extLst>
      <p:ext uri="{BB962C8B-B14F-4D97-AF65-F5344CB8AC3E}">
        <p14:creationId xmlns:p14="http://schemas.microsoft.com/office/powerpoint/2010/main" val="1659653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www.medg.fr/syndrome-de-compression-medullaire/" TargetMode="External"/><Relationship Id="rId3" Type="http://schemas.openxmlformats.org/officeDocument/2006/relationships/hyperlink" Target="https://www.medg.fr/infection-urinaire-iu-masculine-et-prostatite/" TargetMode="External"/><Relationship Id="rId7" Type="http://schemas.openxmlformats.org/officeDocument/2006/relationships/hyperlink" Target="https://www.medg.fr/sclerose-en-plaque-se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edg.fr/neuropathie-diabetique-neuropathie-autonome/" TargetMode="External"/><Relationship Id="rId5" Type="http://schemas.openxmlformats.org/officeDocument/2006/relationships/hyperlink" Target="https://www.medg.fr/lithiase-urinaire-mgs/" TargetMode="External"/><Relationship Id="rId10" Type="http://schemas.openxmlformats.org/officeDocument/2006/relationships/hyperlink" Target="https://www.medg.fr/avc-generalites/" TargetMode="External"/><Relationship Id="rId4" Type="http://schemas.openxmlformats.org/officeDocument/2006/relationships/hyperlink" Target="http://www.sfmu.org/fr/vie-professionnelle/outils-professionnels/referentiels-sfmu" TargetMode="External"/><Relationship Id="rId9" Type="http://schemas.openxmlformats.org/officeDocument/2006/relationships/hyperlink" Target="https://www.medg.fr/maladie-de-parkinson/"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ics.org/publications/ici_6/Incontinence_6th_Edition_2017_eBook_v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8B62E0F-9A9F-5A44-BA4B-0252AB0E00FB}"/>
              </a:ext>
            </a:extLst>
          </p:cNvPr>
          <p:cNvSpPr>
            <a:spLocks noGrp="1"/>
          </p:cNvSpPr>
          <p:nvPr>
            <p:ph type="subTitle" idx="1"/>
          </p:nvPr>
        </p:nvSpPr>
        <p:spPr>
          <a:xfrm>
            <a:off x="1262729" y="5499895"/>
            <a:ext cx="9638443" cy="484633"/>
          </a:xfrm>
        </p:spPr>
        <p:txBody>
          <a:bodyPr>
            <a:normAutofit/>
          </a:bodyPr>
          <a:lstStyle/>
          <a:p>
            <a:r>
              <a:rPr lang="fr-FR" dirty="0"/>
              <a:t>Dr ROUBAUD </a:t>
            </a:r>
            <a:endParaRPr lang="fr-FR"/>
          </a:p>
        </p:txBody>
      </p:sp>
      <p:sp>
        <p:nvSpPr>
          <p:cNvPr id="8" name="Rectangle 7">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859F10E-76EE-BC48-8765-6AB1371E43C9}"/>
              </a:ext>
            </a:extLst>
          </p:cNvPr>
          <p:cNvSpPr>
            <a:spLocks noGrp="1"/>
          </p:cNvSpPr>
          <p:nvPr>
            <p:ph type="ctrTitle"/>
          </p:nvPr>
        </p:nvSpPr>
        <p:spPr>
          <a:xfrm>
            <a:off x="1262729" y="1289303"/>
            <a:ext cx="9638443" cy="3339303"/>
          </a:xfrm>
          <a:ln>
            <a:noFill/>
          </a:ln>
        </p:spPr>
        <p:txBody>
          <a:bodyPr>
            <a:normAutofit/>
          </a:bodyPr>
          <a:lstStyle/>
          <a:p>
            <a:r>
              <a:rPr lang="fr-FR" sz="5000"/>
              <a:t>Troubles urinaires  chez les sujets âgés </a:t>
            </a:r>
          </a:p>
        </p:txBody>
      </p:sp>
    </p:spTree>
    <p:extLst>
      <p:ext uri="{BB962C8B-B14F-4D97-AF65-F5344CB8AC3E}">
        <p14:creationId xmlns:p14="http://schemas.microsoft.com/office/powerpoint/2010/main" val="323366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DF8C677-F84C-6642-B3FB-D71223DA9602}"/>
              </a:ext>
            </a:extLst>
          </p:cNvPr>
          <p:cNvSpPr>
            <a:spLocks noGrp="1"/>
          </p:cNvSpPr>
          <p:nvPr>
            <p:ph type="title"/>
          </p:nvPr>
        </p:nvSpPr>
        <p:spPr>
          <a:xfrm>
            <a:off x="2231136" y="467418"/>
            <a:ext cx="7729728" cy="1188720"/>
          </a:xfrm>
          <a:solidFill>
            <a:srgbClr val="FFFFFF"/>
          </a:solidFill>
        </p:spPr>
        <p:txBody>
          <a:bodyPr>
            <a:normAutofit/>
          </a:bodyPr>
          <a:lstStyle/>
          <a:p>
            <a:r>
              <a:rPr lang="fr-FR" dirty="0"/>
              <a:t>Prise en charge IUU </a:t>
            </a:r>
          </a:p>
        </p:txBody>
      </p:sp>
      <p:sp>
        <p:nvSpPr>
          <p:cNvPr id="3" name="Espace réservé du contenu 2">
            <a:extLst>
              <a:ext uri="{FF2B5EF4-FFF2-40B4-BE49-F238E27FC236}">
                <a16:creationId xmlns:a16="http://schemas.microsoft.com/office/drawing/2014/main" id="{B966D2FA-4AC4-D44C-8F05-F731E4C9E6B7}"/>
              </a:ext>
            </a:extLst>
          </p:cNvPr>
          <p:cNvSpPr>
            <a:spLocks noGrp="1"/>
          </p:cNvSpPr>
          <p:nvPr>
            <p:ph idx="1"/>
          </p:nvPr>
        </p:nvSpPr>
        <p:spPr>
          <a:xfrm>
            <a:off x="1706062" y="2291262"/>
            <a:ext cx="8779512" cy="2879256"/>
          </a:xfrm>
        </p:spPr>
        <p:txBody>
          <a:bodyPr>
            <a:normAutofit/>
          </a:bodyPr>
          <a:lstStyle/>
          <a:p>
            <a:r>
              <a:rPr lang="fr-FR">
                <a:solidFill>
                  <a:srgbClr val="404040"/>
                </a:solidFill>
              </a:rPr>
              <a:t>Rééducation périnéale</a:t>
            </a:r>
          </a:p>
          <a:p>
            <a:r>
              <a:rPr lang="fr-FR">
                <a:solidFill>
                  <a:srgbClr val="404040"/>
                </a:solidFill>
              </a:rPr>
              <a:t>Correction locale de la carence oestrogénique chez la femme</a:t>
            </a:r>
          </a:p>
          <a:p>
            <a:r>
              <a:rPr lang="fr-FR">
                <a:solidFill>
                  <a:srgbClr val="404040"/>
                </a:solidFill>
              </a:rPr>
              <a:t>Traitement symptomatique : anticholinergiques </a:t>
            </a:r>
          </a:p>
          <a:p>
            <a:pPr lvl="1"/>
            <a:r>
              <a:rPr lang="fr-FR">
                <a:solidFill>
                  <a:srgbClr val="404040"/>
                </a:solidFill>
              </a:rPr>
              <a:t>Oxybutinine (Ditropan) Solifénacine (Vesicare) Chlorure de Trospium  Ceris , Darifénacine Toviaz </a:t>
            </a:r>
          </a:p>
          <a:p>
            <a:pPr lvl="1"/>
            <a:r>
              <a:rPr lang="fr-FR" b="1">
                <a:solidFill>
                  <a:srgbClr val="404040"/>
                </a:solidFill>
              </a:rPr>
              <a:t>MAIS beaucoup de contre indications et d’effets indésirables  chez les sujets âgés </a:t>
            </a:r>
            <a:r>
              <a:rPr lang="fr-FR">
                <a:solidFill>
                  <a:srgbClr val="404040"/>
                </a:solidFill>
              </a:rPr>
              <a:t>: Glaucome , troubles cognitifs, troubles du rythme QT long, constipation </a:t>
            </a:r>
          </a:p>
          <a:p>
            <a:pPr lvl="1"/>
            <a:endParaRPr lang="fr-FR">
              <a:solidFill>
                <a:srgbClr val="404040"/>
              </a:solidFill>
            </a:endParaRPr>
          </a:p>
          <a:p>
            <a:endParaRPr lang="fr-FR">
              <a:solidFill>
                <a:srgbClr val="404040"/>
              </a:solidFill>
            </a:endParaRPr>
          </a:p>
          <a:p>
            <a:endParaRPr lang="fr-FR">
              <a:solidFill>
                <a:srgbClr val="404040"/>
              </a:solidFill>
            </a:endParaRPr>
          </a:p>
        </p:txBody>
      </p:sp>
    </p:spTree>
    <p:extLst>
      <p:ext uri="{BB962C8B-B14F-4D97-AF65-F5344CB8AC3E}">
        <p14:creationId xmlns:p14="http://schemas.microsoft.com/office/powerpoint/2010/main" val="3553574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461B30E-72BE-AF4F-BD65-9FFABB966556}"/>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a:solidFill>
                  <a:srgbClr val="FFFFFF"/>
                </a:solidFill>
              </a:rPr>
              <a:t>Rétention aigue  d’urines (RAU) </a:t>
            </a:r>
          </a:p>
        </p:txBody>
      </p:sp>
      <p:sp>
        <p:nvSpPr>
          <p:cNvPr id="3" name="Espace réservé du contenu 2">
            <a:extLst>
              <a:ext uri="{FF2B5EF4-FFF2-40B4-BE49-F238E27FC236}">
                <a16:creationId xmlns:a16="http://schemas.microsoft.com/office/drawing/2014/main" id="{643EFA7A-616D-0D4A-AA93-20819BAC1BB6}"/>
              </a:ext>
            </a:extLst>
          </p:cNvPr>
          <p:cNvSpPr>
            <a:spLocks noGrp="1"/>
          </p:cNvSpPr>
          <p:nvPr>
            <p:ph idx="1"/>
          </p:nvPr>
        </p:nvSpPr>
        <p:spPr>
          <a:xfrm>
            <a:off x="5232805" y="400049"/>
            <a:ext cx="6625820" cy="6200775"/>
          </a:xfrm>
        </p:spPr>
        <p:txBody>
          <a:bodyPr anchor="ctr">
            <a:normAutofit/>
          </a:bodyPr>
          <a:lstStyle/>
          <a:p>
            <a:pPr>
              <a:lnSpc>
                <a:spcPct val="90000"/>
              </a:lnSpc>
            </a:pPr>
            <a:r>
              <a:rPr lang="fr-FR" dirty="0"/>
              <a:t>l'</a:t>
            </a:r>
            <a:r>
              <a:rPr lang="fr-FR" dirty="0" err="1"/>
              <a:t>impossibilite</a:t>
            </a:r>
            <a:r>
              <a:rPr lang="fr-FR" dirty="0"/>
              <a:t>́ totale et brutale d'uriner </a:t>
            </a:r>
            <a:r>
              <a:rPr lang="fr-FR" dirty="0" err="1"/>
              <a:t>malgre</a:t>
            </a:r>
            <a:r>
              <a:rPr lang="fr-FR" dirty="0"/>
              <a:t>́ la </a:t>
            </a:r>
            <a:r>
              <a:rPr lang="fr-FR" dirty="0" err="1"/>
              <a:t>réplétion</a:t>
            </a:r>
            <a:r>
              <a:rPr lang="fr-FR" dirty="0"/>
              <a:t> </a:t>
            </a:r>
            <a:r>
              <a:rPr lang="fr-FR" dirty="0" err="1"/>
              <a:t>vésicale</a:t>
            </a:r>
            <a:r>
              <a:rPr lang="fr-FR" dirty="0"/>
              <a:t>. </a:t>
            </a:r>
          </a:p>
          <a:p>
            <a:pPr>
              <a:lnSpc>
                <a:spcPct val="90000"/>
              </a:lnSpc>
            </a:pPr>
            <a:r>
              <a:rPr lang="fr-FR" dirty="0"/>
              <a:t>Elle s'accompagne d'une envie pressante et douloureuse d'uriner </a:t>
            </a:r>
          </a:p>
          <a:p>
            <a:pPr>
              <a:lnSpc>
                <a:spcPct val="90000"/>
              </a:lnSpc>
            </a:pPr>
            <a:r>
              <a:rPr lang="fr-FR" dirty="0"/>
              <a:t>Peut se manifester par un syndrome confusionnel </a:t>
            </a:r>
            <a:br>
              <a:rPr lang="fr-FR" dirty="0"/>
            </a:br>
            <a:r>
              <a:rPr lang="fr-FR" dirty="0"/>
              <a:t> </a:t>
            </a:r>
          </a:p>
          <a:p>
            <a:pPr>
              <a:lnSpc>
                <a:spcPct val="90000"/>
              </a:lnSpc>
            </a:pPr>
            <a:endParaRPr lang="fr-FR" dirty="0"/>
          </a:p>
          <a:p>
            <a:pPr>
              <a:lnSpc>
                <a:spcPct val="90000"/>
              </a:lnSpc>
            </a:pPr>
            <a:r>
              <a:rPr lang="fr-FR" dirty="0"/>
              <a:t>Le diagnostic est </a:t>
            </a:r>
            <a:r>
              <a:rPr lang="fr-FR" dirty="0" err="1"/>
              <a:t>généralement</a:t>
            </a:r>
            <a:r>
              <a:rPr lang="fr-FR" dirty="0"/>
              <a:t> facile sur la constatation clinique du globe </a:t>
            </a:r>
            <a:r>
              <a:rPr lang="fr-FR" dirty="0" err="1"/>
              <a:t>vésical</a:t>
            </a:r>
            <a:r>
              <a:rPr lang="fr-FR" dirty="0"/>
              <a:t>.</a:t>
            </a:r>
            <a:br>
              <a:rPr lang="fr-FR" dirty="0"/>
            </a:br>
            <a:r>
              <a:rPr lang="fr-FR" dirty="0"/>
              <a:t>Un globe </a:t>
            </a:r>
            <a:r>
              <a:rPr lang="fr-FR" dirty="0" err="1"/>
              <a:t>vésical</a:t>
            </a:r>
            <a:r>
              <a:rPr lang="fr-FR" dirty="0"/>
              <a:t> se </a:t>
            </a:r>
            <a:r>
              <a:rPr lang="fr-FR" dirty="0" err="1"/>
              <a:t>définit</a:t>
            </a:r>
            <a:r>
              <a:rPr lang="fr-FR" dirty="0"/>
              <a:t> comme une masse sus-pubienne, douloureuse, à </a:t>
            </a:r>
            <a:r>
              <a:rPr lang="fr-FR" dirty="0" err="1"/>
              <a:t>convexite</a:t>
            </a:r>
            <a:r>
              <a:rPr lang="fr-FR" dirty="0"/>
              <a:t>́ </a:t>
            </a:r>
            <a:r>
              <a:rPr lang="fr-FR" dirty="0" err="1"/>
              <a:t>supérieure</a:t>
            </a:r>
            <a:r>
              <a:rPr lang="fr-FR" dirty="0"/>
              <a:t> et mate à la percussion. Le globe </a:t>
            </a:r>
            <a:r>
              <a:rPr lang="fr-FR" dirty="0" err="1"/>
              <a:t>vésical</a:t>
            </a:r>
            <a:r>
              <a:rPr lang="fr-FR" dirty="0"/>
              <a:t> correspond à une vessie douloureuse et tendue.</a:t>
            </a:r>
          </a:p>
          <a:p>
            <a:pPr>
              <a:lnSpc>
                <a:spcPct val="90000"/>
              </a:lnSpc>
            </a:pPr>
            <a:r>
              <a:rPr lang="fr-FR" dirty="0"/>
              <a:t>Le drainage </a:t>
            </a:r>
            <a:r>
              <a:rPr lang="fr-FR" dirty="0" err="1"/>
              <a:t>vésical</a:t>
            </a:r>
            <a:r>
              <a:rPr lang="fr-FR" dirty="0"/>
              <a:t> s'impose en urgence, soit par sondage </a:t>
            </a:r>
            <a:r>
              <a:rPr lang="fr-FR" dirty="0" err="1"/>
              <a:t>vésical</a:t>
            </a:r>
            <a:r>
              <a:rPr lang="fr-FR" dirty="0"/>
              <a:t> soit par </a:t>
            </a:r>
            <a:r>
              <a:rPr lang="fr-FR" dirty="0" err="1"/>
              <a:t>cathétérisme</a:t>
            </a:r>
            <a:r>
              <a:rPr lang="fr-FR" dirty="0"/>
              <a:t> sus- pubien.</a:t>
            </a:r>
            <a:br>
              <a:rPr lang="fr-FR" sz="1500" dirty="0"/>
            </a:br>
            <a:endParaRPr lang="fr-FR" sz="1500" dirty="0"/>
          </a:p>
          <a:p>
            <a:pPr marL="0" indent="0">
              <a:lnSpc>
                <a:spcPct val="90000"/>
              </a:lnSpc>
              <a:buNone/>
            </a:pPr>
            <a:endParaRPr lang="fr-FR" sz="1500" dirty="0"/>
          </a:p>
        </p:txBody>
      </p:sp>
    </p:spTree>
    <p:extLst>
      <p:ext uri="{BB962C8B-B14F-4D97-AF65-F5344CB8AC3E}">
        <p14:creationId xmlns:p14="http://schemas.microsoft.com/office/powerpoint/2010/main" val="1673658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E785E01-0847-C544-BCC0-B72A73242C98}"/>
              </a:ext>
            </a:extLst>
          </p:cNvPr>
          <p:cNvSpPr>
            <a:spLocks noGrp="1"/>
          </p:cNvSpPr>
          <p:nvPr>
            <p:ph type="title"/>
          </p:nvPr>
        </p:nvSpPr>
        <p:spPr>
          <a:xfrm>
            <a:off x="2231136" y="467418"/>
            <a:ext cx="7729728" cy="1188720"/>
          </a:xfrm>
          <a:solidFill>
            <a:srgbClr val="FFFFFF"/>
          </a:solidFill>
        </p:spPr>
        <p:txBody>
          <a:bodyPr>
            <a:normAutofit/>
          </a:bodyPr>
          <a:lstStyle/>
          <a:p>
            <a:r>
              <a:rPr lang="fr-FR"/>
              <a:t>épidémiologie</a:t>
            </a:r>
          </a:p>
        </p:txBody>
      </p:sp>
      <p:sp>
        <p:nvSpPr>
          <p:cNvPr id="3" name="Espace réservé du contenu 2">
            <a:extLst>
              <a:ext uri="{FF2B5EF4-FFF2-40B4-BE49-F238E27FC236}">
                <a16:creationId xmlns:a16="http://schemas.microsoft.com/office/drawing/2014/main" id="{14826ED9-6734-3D42-8981-E913A3255B0E}"/>
              </a:ext>
            </a:extLst>
          </p:cNvPr>
          <p:cNvSpPr>
            <a:spLocks noGrp="1"/>
          </p:cNvSpPr>
          <p:nvPr>
            <p:ph idx="1"/>
          </p:nvPr>
        </p:nvSpPr>
        <p:spPr>
          <a:xfrm>
            <a:off x="1706062" y="1843591"/>
            <a:ext cx="8779512" cy="3614234"/>
          </a:xfrm>
        </p:spPr>
        <p:txBody>
          <a:bodyPr>
            <a:normAutofit/>
          </a:bodyPr>
          <a:lstStyle/>
          <a:p>
            <a:pPr>
              <a:lnSpc>
                <a:spcPct val="90000"/>
              </a:lnSpc>
            </a:pPr>
            <a:r>
              <a:rPr lang="fr-FR" sz="1700" dirty="0">
                <a:solidFill>
                  <a:srgbClr val="404040"/>
                </a:solidFill>
              </a:rPr>
              <a:t>une des urgences urologiques les plus fréquentes. </a:t>
            </a:r>
          </a:p>
          <a:p>
            <a:pPr>
              <a:lnSpc>
                <a:spcPct val="90000"/>
              </a:lnSpc>
            </a:pPr>
            <a:r>
              <a:rPr lang="fr-FR" sz="1700" dirty="0">
                <a:solidFill>
                  <a:srgbClr val="404040"/>
                </a:solidFill>
              </a:rPr>
              <a:t>Il s’agit d’un problème essentiellement masculin, souvent dans un contexte d’hypertrophie prostatique </a:t>
            </a:r>
          </a:p>
          <a:p>
            <a:pPr>
              <a:lnSpc>
                <a:spcPct val="90000"/>
              </a:lnSpc>
            </a:pPr>
            <a:r>
              <a:rPr lang="fr-FR" sz="1700" dirty="0">
                <a:solidFill>
                  <a:srgbClr val="404040"/>
                </a:solidFill>
              </a:rPr>
              <a:t>Rare chez la femme, le plus souvent en raison d’un prolapsus vaginal ou d’une maladie neurologique &gt;&gt; ratio H / F de 13 / 1 dans la littérature</a:t>
            </a:r>
          </a:p>
          <a:p>
            <a:pPr>
              <a:lnSpc>
                <a:spcPct val="90000"/>
              </a:lnSpc>
            </a:pPr>
            <a:r>
              <a:rPr lang="fr-FR" sz="1700" dirty="0">
                <a:solidFill>
                  <a:srgbClr val="404040"/>
                </a:solidFill>
              </a:rPr>
              <a:t>Les hommes âgés sont plus touchés que les jeunes avec un risque 5 fois supérieur à 70 ans qu’à 40 ans. </a:t>
            </a:r>
          </a:p>
          <a:p>
            <a:pPr>
              <a:lnSpc>
                <a:spcPct val="90000"/>
              </a:lnSpc>
            </a:pPr>
            <a:r>
              <a:rPr lang="fr-FR" sz="1700" dirty="0">
                <a:solidFill>
                  <a:srgbClr val="404040"/>
                </a:solidFill>
              </a:rPr>
              <a:t>Entre 60 et 80 ans, le risque cumulatif de RAU est de 23%</a:t>
            </a:r>
          </a:p>
          <a:p>
            <a:pPr>
              <a:lnSpc>
                <a:spcPct val="90000"/>
              </a:lnSpc>
            </a:pPr>
            <a:endParaRPr lang="fr-FR" sz="1700" dirty="0">
              <a:solidFill>
                <a:srgbClr val="404040"/>
              </a:solidFill>
            </a:endParaRPr>
          </a:p>
        </p:txBody>
      </p:sp>
    </p:spTree>
    <p:extLst>
      <p:ext uri="{BB962C8B-B14F-4D97-AF65-F5344CB8AC3E}">
        <p14:creationId xmlns:p14="http://schemas.microsoft.com/office/powerpoint/2010/main" val="2462575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FBC95E-1647-D02F-128F-9CD3F3187E7C}"/>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dirty="0">
                <a:solidFill>
                  <a:schemeClr val="tx1"/>
                </a:solidFill>
              </a:rPr>
              <a:t>ETIOLOGIES</a:t>
            </a:r>
          </a:p>
        </p:txBody>
      </p:sp>
      <p:sp>
        <p:nvSpPr>
          <p:cNvPr id="14" name="Rectangle 1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4555D26-133F-2277-4398-C715A2B9B1B0}"/>
              </a:ext>
            </a:extLst>
          </p:cNvPr>
          <p:cNvSpPr>
            <a:spLocks noGrp="1"/>
          </p:cNvSpPr>
          <p:nvPr>
            <p:ph idx="1"/>
          </p:nvPr>
        </p:nvSpPr>
        <p:spPr>
          <a:xfrm>
            <a:off x="5543550" y="171451"/>
            <a:ext cx="6457950" cy="6443662"/>
          </a:xfrm>
        </p:spPr>
        <p:txBody>
          <a:bodyPr anchor="ctr">
            <a:normAutofit/>
          </a:bodyPr>
          <a:lstStyle/>
          <a:p>
            <a:pPr>
              <a:lnSpc>
                <a:spcPct val="90000"/>
              </a:lnSpc>
            </a:pPr>
            <a:r>
              <a:rPr lang="fr-FR" sz="1500" b="0" i="1" u="sng" dirty="0">
                <a:solidFill>
                  <a:schemeClr val="bg1"/>
                </a:solidFill>
                <a:effectLst/>
                <a:latin typeface="-apple-system"/>
              </a:rPr>
              <a:t>Obstacle sous-vésical +++</a:t>
            </a:r>
            <a:br>
              <a:rPr lang="fr-FR" sz="1500" b="0" i="0" dirty="0">
                <a:solidFill>
                  <a:schemeClr val="bg1"/>
                </a:solidFill>
                <a:effectLst/>
                <a:latin typeface="-apple-system"/>
              </a:rPr>
            </a:br>
            <a:r>
              <a:rPr lang="fr-FR" sz="1500" b="0" i="0" dirty="0">
                <a:solidFill>
                  <a:schemeClr val="bg1"/>
                </a:solidFill>
                <a:effectLst/>
                <a:latin typeface="-apple-system"/>
              </a:rPr>
              <a:t>– Hypertrophie bénigne de prostate</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3"/>
              </a:rPr>
              <a:t>Prostatite</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4"/>
              </a:rPr>
              <a:t>Cancer de la prostate</a:t>
            </a:r>
            <a:r>
              <a:rPr lang="fr-FR" sz="1500" b="0" i="0" dirty="0">
                <a:solidFill>
                  <a:schemeClr val="bg1"/>
                </a:solidFill>
                <a:effectLst/>
                <a:latin typeface="-apple-system"/>
              </a:rPr>
              <a:t> avancé (T3-T4)</a:t>
            </a:r>
            <a:br>
              <a:rPr lang="fr-FR" sz="1500" b="0" i="0" dirty="0">
                <a:solidFill>
                  <a:schemeClr val="bg1"/>
                </a:solidFill>
                <a:effectLst/>
                <a:latin typeface="-apple-system"/>
              </a:rPr>
            </a:br>
            <a:r>
              <a:rPr lang="fr-FR" sz="1500" b="0" i="0" dirty="0">
                <a:solidFill>
                  <a:schemeClr val="bg1"/>
                </a:solidFill>
                <a:effectLst/>
                <a:latin typeface="-apple-system"/>
              </a:rPr>
              <a:t>– Sténose de l’urètre post-traumatique ou infectieuse</a:t>
            </a:r>
            <a:br>
              <a:rPr lang="fr-FR" sz="1500" b="0" i="0" dirty="0">
                <a:solidFill>
                  <a:schemeClr val="bg1"/>
                </a:solidFill>
                <a:effectLst/>
                <a:latin typeface="-apple-system"/>
              </a:rPr>
            </a:br>
            <a:r>
              <a:rPr lang="fr-FR" sz="1500" b="0" i="0" dirty="0">
                <a:solidFill>
                  <a:schemeClr val="bg1"/>
                </a:solidFill>
                <a:effectLst/>
                <a:latin typeface="-apple-system"/>
              </a:rPr>
              <a:t>– Prolapsus génital</a:t>
            </a:r>
            <a:br>
              <a:rPr lang="fr-FR" sz="1500" b="0" i="0" dirty="0">
                <a:solidFill>
                  <a:schemeClr val="bg1"/>
                </a:solidFill>
                <a:effectLst/>
                <a:latin typeface="-apple-system"/>
              </a:rPr>
            </a:br>
            <a:r>
              <a:rPr lang="fr-FR" sz="1500" b="0" i="0" dirty="0">
                <a:solidFill>
                  <a:schemeClr val="bg1"/>
                </a:solidFill>
                <a:effectLst/>
                <a:latin typeface="-apple-system"/>
              </a:rPr>
              <a:t>– Fécalome</a:t>
            </a:r>
            <a:br>
              <a:rPr lang="fr-FR" sz="1500" b="0" i="0" dirty="0">
                <a:solidFill>
                  <a:schemeClr val="bg1"/>
                </a:solidFill>
                <a:effectLst/>
                <a:latin typeface="-apple-system"/>
              </a:rPr>
            </a:br>
            <a:r>
              <a:rPr lang="fr-FR" sz="1500" b="0" i="0" dirty="0">
                <a:solidFill>
                  <a:schemeClr val="bg1"/>
                </a:solidFill>
                <a:effectLst/>
                <a:latin typeface="-apple-system"/>
              </a:rPr>
              <a:t>– Phimosis serré</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5"/>
              </a:rPr>
              <a:t>Lithiase</a:t>
            </a:r>
            <a:r>
              <a:rPr lang="fr-FR" sz="1500" b="0" i="0" dirty="0">
                <a:solidFill>
                  <a:schemeClr val="bg1"/>
                </a:solidFill>
                <a:effectLst/>
                <a:latin typeface="-apple-system"/>
              </a:rPr>
              <a:t> enclavée dans le col vésical, ou urétrale </a:t>
            </a:r>
            <a:r>
              <a:rPr lang="fr-FR" sz="1500" b="0" i="0" baseline="30000" dirty="0">
                <a:solidFill>
                  <a:schemeClr val="bg1"/>
                </a:solidFill>
                <a:effectLst/>
                <a:latin typeface="-apple-system"/>
              </a:rPr>
              <a:t>1B</a:t>
            </a:r>
            <a:r>
              <a:rPr lang="fr-FR" sz="1500" b="0" i="0" dirty="0">
                <a:solidFill>
                  <a:schemeClr val="bg1"/>
                </a:solidFill>
                <a:effectLst/>
                <a:latin typeface="-apple-system"/>
              </a:rPr>
              <a:t> (rare)</a:t>
            </a:r>
          </a:p>
          <a:p>
            <a:pPr>
              <a:lnSpc>
                <a:spcPct val="90000"/>
              </a:lnSpc>
            </a:pPr>
            <a:r>
              <a:rPr lang="fr-FR" sz="1500" b="0" i="1" u="sng" dirty="0">
                <a:solidFill>
                  <a:schemeClr val="bg1"/>
                </a:solidFill>
                <a:effectLst/>
                <a:latin typeface="-apple-system"/>
              </a:rPr>
              <a:t>Altération de la commande neurologique</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6"/>
              </a:rPr>
              <a:t>Neuropathie diabétique</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7"/>
              </a:rPr>
              <a:t>Sclérose en plaques</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8"/>
              </a:rPr>
              <a:t>Compression médullaire</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9"/>
              </a:rPr>
              <a:t>Parkinson</a:t>
            </a:r>
            <a:br>
              <a:rPr lang="fr-FR" sz="1500" b="0" i="0" dirty="0">
                <a:solidFill>
                  <a:schemeClr val="bg1"/>
                </a:solidFill>
                <a:effectLst/>
                <a:latin typeface="-apple-system"/>
              </a:rPr>
            </a:br>
            <a:r>
              <a:rPr lang="fr-FR" sz="1500" b="0" i="0" dirty="0">
                <a:solidFill>
                  <a:schemeClr val="bg1"/>
                </a:solidFill>
                <a:effectLst/>
                <a:latin typeface="-apple-system"/>
              </a:rPr>
              <a:t>– </a:t>
            </a:r>
            <a:r>
              <a:rPr lang="fr-FR" sz="1500" b="0" i="0" dirty="0">
                <a:solidFill>
                  <a:schemeClr val="bg1"/>
                </a:solidFill>
                <a:effectLst/>
                <a:latin typeface="-apple-system"/>
                <a:hlinkClick r:id="rId10"/>
              </a:rPr>
              <a:t>AVC</a:t>
            </a:r>
            <a:br>
              <a:rPr lang="fr-FR" sz="1500" b="0" i="0" dirty="0">
                <a:solidFill>
                  <a:schemeClr val="bg1"/>
                </a:solidFill>
                <a:effectLst/>
                <a:latin typeface="-apple-system"/>
              </a:rPr>
            </a:br>
            <a:r>
              <a:rPr lang="fr-FR" sz="1500" b="0" i="0" dirty="0">
                <a:solidFill>
                  <a:schemeClr val="bg1"/>
                </a:solidFill>
                <a:effectLst/>
                <a:latin typeface="-apple-system"/>
              </a:rPr>
              <a:t>– Causes médicamenteuses : anticholinergiques (nombreuses classes !), morphiniques, autres (sympathomimétiques, </a:t>
            </a:r>
            <a:r>
              <a:rPr lang="el-GR" sz="1500" b="0" i="0" dirty="0">
                <a:solidFill>
                  <a:schemeClr val="bg1"/>
                </a:solidFill>
                <a:effectLst/>
                <a:latin typeface="-apple-system"/>
              </a:rPr>
              <a:t>β2-</a:t>
            </a:r>
            <a:r>
              <a:rPr lang="fr-FR" sz="1500" b="0" i="0" dirty="0">
                <a:solidFill>
                  <a:schemeClr val="bg1"/>
                </a:solidFill>
                <a:effectLst/>
                <a:latin typeface="-apple-system"/>
              </a:rPr>
              <a:t>mimétiques et inhibiteurs calciques)</a:t>
            </a:r>
          </a:p>
          <a:p>
            <a:pPr>
              <a:lnSpc>
                <a:spcPct val="90000"/>
              </a:lnSpc>
            </a:pPr>
            <a:r>
              <a:rPr lang="fr-FR" sz="1500" b="0" i="1" u="sng" dirty="0">
                <a:solidFill>
                  <a:schemeClr val="bg1"/>
                </a:solidFill>
                <a:effectLst/>
                <a:latin typeface="-apple-system"/>
              </a:rPr>
              <a:t>Défaut de contraction vésicale</a:t>
            </a:r>
            <a:r>
              <a:rPr lang="fr-FR" sz="1500" b="0" i="0" dirty="0">
                <a:solidFill>
                  <a:schemeClr val="bg1"/>
                </a:solidFill>
                <a:effectLst/>
                <a:latin typeface="-apple-system"/>
              </a:rPr>
              <a:t> (rare)</a:t>
            </a:r>
            <a:br>
              <a:rPr lang="fr-FR" sz="1500" b="0" i="0" dirty="0">
                <a:solidFill>
                  <a:schemeClr val="bg1"/>
                </a:solidFill>
                <a:effectLst/>
                <a:latin typeface="-apple-system"/>
              </a:rPr>
            </a:br>
            <a:r>
              <a:rPr lang="fr-FR" sz="1500" b="0" i="0" dirty="0">
                <a:solidFill>
                  <a:schemeClr val="bg1"/>
                </a:solidFill>
                <a:effectLst/>
                <a:latin typeface="-apple-system"/>
              </a:rPr>
              <a:t>– Caillotage vésical</a:t>
            </a:r>
            <a:br>
              <a:rPr lang="fr-FR" sz="1500" b="0" i="0" dirty="0">
                <a:solidFill>
                  <a:schemeClr val="bg1"/>
                </a:solidFill>
                <a:effectLst/>
                <a:latin typeface="-apple-system"/>
              </a:rPr>
            </a:br>
            <a:r>
              <a:rPr lang="fr-FR" sz="1500" b="0" i="0" dirty="0">
                <a:solidFill>
                  <a:schemeClr val="bg1"/>
                </a:solidFill>
                <a:effectLst/>
                <a:latin typeface="-apple-system"/>
              </a:rPr>
              <a:t>– Vessie claquée</a:t>
            </a:r>
          </a:p>
          <a:p>
            <a:pPr>
              <a:lnSpc>
                <a:spcPct val="90000"/>
              </a:lnSpc>
            </a:pPr>
            <a:endParaRPr lang="fr-FR" sz="1500" dirty="0">
              <a:solidFill>
                <a:schemeClr val="bg1"/>
              </a:solidFill>
            </a:endParaRPr>
          </a:p>
        </p:txBody>
      </p:sp>
    </p:spTree>
    <p:extLst>
      <p:ext uri="{BB962C8B-B14F-4D97-AF65-F5344CB8AC3E}">
        <p14:creationId xmlns:p14="http://schemas.microsoft.com/office/powerpoint/2010/main" val="427637971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735F52-E3AE-D744-80C6-B785369FE709}"/>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a:solidFill>
                  <a:schemeClr val="tx1"/>
                </a:solidFill>
              </a:rPr>
              <a:t>Diagnostics différentiels </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AE6D2336-E983-B547-922E-6592FC7254B9}"/>
              </a:ext>
            </a:extLst>
          </p:cNvPr>
          <p:cNvSpPr>
            <a:spLocks noGrp="1"/>
          </p:cNvSpPr>
          <p:nvPr>
            <p:ph idx="1"/>
          </p:nvPr>
        </p:nvSpPr>
        <p:spPr>
          <a:xfrm>
            <a:off x="6049182" y="802638"/>
            <a:ext cx="5408696" cy="5252722"/>
          </a:xfrm>
        </p:spPr>
        <p:txBody>
          <a:bodyPr anchor="ctr">
            <a:normAutofit lnSpcReduction="10000"/>
          </a:bodyPr>
          <a:lstStyle/>
          <a:p>
            <a:pPr>
              <a:lnSpc>
                <a:spcPct val="90000"/>
              </a:lnSpc>
            </a:pPr>
            <a:r>
              <a:rPr lang="fr-FR" sz="1400">
                <a:solidFill>
                  <a:schemeClr val="bg1"/>
                </a:solidFill>
              </a:rPr>
              <a:t>Anurie </a:t>
            </a:r>
          </a:p>
          <a:p>
            <a:pPr lvl="1">
              <a:lnSpc>
                <a:spcPct val="90000"/>
              </a:lnSpc>
            </a:pPr>
            <a:r>
              <a:rPr lang="fr-FR" sz="1400">
                <a:solidFill>
                  <a:schemeClr val="bg1"/>
                </a:solidFill>
              </a:rPr>
              <a:t>absence de sécrétion d'urine par les reins. La vessie est alors vide. Cliniquement, il n'y a pas de globe vésical, pas d'envie d'uriner, pas de douleur pelvienne associée. Une insuffisance rénale aiguë y est associée. </a:t>
            </a:r>
          </a:p>
          <a:p>
            <a:pPr>
              <a:lnSpc>
                <a:spcPct val="90000"/>
              </a:lnSpc>
            </a:pPr>
            <a:endParaRPr lang="fr-FR" sz="1400">
              <a:solidFill>
                <a:schemeClr val="bg1"/>
              </a:solidFill>
            </a:endParaRPr>
          </a:p>
          <a:p>
            <a:pPr>
              <a:lnSpc>
                <a:spcPct val="90000"/>
              </a:lnSpc>
            </a:pPr>
            <a:r>
              <a:rPr lang="fr-FR" sz="1400">
                <a:solidFill>
                  <a:schemeClr val="bg1"/>
                </a:solidFill>
              </a:rPr>
              <a:t>Rétention chronique / dysurie </a:t>
            </a:r>
          </a:p>
          <a:p>
            <a:pPr lvl="1">
              <a:lnSpc>
                <a:spcPct val="90000"/>
              </a:lnSpc>
            </a:pPr>
            <a:r>
              <a:rPr lang="fr-FR" sz="1400">
                <a:solidFill>
                  <a:schemeClr val="bg1"/>
                </a:solidFill>
              </a:rPr>
              <a:t> la rétention chronique d’urine est définie par un résidu post-mictionnel (RPM) supérieur ou égal à 300mL, sur deux examens paracliniques réalisés à 6 mois d’intervalle.</a:t>
            </a:r>
          </a:p>
          <a:p>
            <a:pPr lvl="1">
              <a:lnSpc>
                <a:spcPct val="90000"/>
              </a:lnSpc>
            </a:pPr>
            <a:r>
              <a:rPr lang="fr-FR" sz="1400">
                <a:solidFill>
                  <a:schemeClr val="bg1"/>
                </a:solidFill>
              </a:rPr>
              <a:t> Il est nécessaire de réaliser une évaluation du haut appareil comprenant une échographie et un contrôle de la fonction rénale, ainsi qu’une évaluation des troubles mictionnels par des questionnaires validés. </a:t>
            </a:r>
          </a:p>
          <a:p>
            <a:pPr lvl="1">
              <a:lnSpc>
                <a:spcPct val="90000"/>
              </a:lnSpc>
            </a:pPr>
            <a:r>
              <a:rPr lang="fr-FR" sz="1400">
                <a:solidFill>
                  <a:schemeClr val="bg1"/>
                </a:solidFill>
              </a:rPr>
              <a:t>Une évaluation urodynamique doit être réalisée lorsqu’un geste invasif est envisagé.</a:t>
            </a:r>
          </a:p>
          <a:p>
            <a:pPr lvl="1">
              <a:lnSpc>
                <a:spcPct val="90000"/>
              </a:lnSpc>
            </a:pPr>
            <a:r>
              <a:rPr lang="fr-FR" sz="1400">
                <a:solidFill>
                  <a:schemeClr val="bg1"/>
                </a:solidFill>
              </a:rPr>
              <a:t> Les patients asymptomatiques peuvent être surveillés, tandis qu’un traitement par auto-sondages, ou désobstruction chirurgicale pourra être proposé au patient symptomatique et/ou à risque (altération de la fonction rénale)</a:t>
            </a:r>
          </a:p>
          <a:p>
            <a:pPr lvl="1">
              <a:lnSpc>
                <a:spcPct val="90000"/>
              </a:lnSpc>
            </a:pPr>
            <a:endParaRPr lang="fr-FR" sz="1400">
              <a:solidFill>
                <a:schemeClr val="bg1"/>
              </a:solidFill>
            </a:endParaRPr>
          </a:p>
          <a:p>
            <a:pPr lvl="1">
              <a:lnSpc>
                <a:spcPct val="90000"/>
              </a:lnSpc>
            </a:pPr>
            <a:r>
              <a:rPr lang="fr-FR" sz="1400">
                <a:solidFill>
                  <a:schemeClr val="bg1"/>
                </a:solidFill>
              </a:rPr>
              <a:t>Le RAU est une complication de la dysurie </a:t>
            </a:r>
          </a:p>
        </p:txBody>
      </p:sp>
    </p:spTree>
    <p:extLst>
      <p:ext uri="{BB962C8B-B14F-4D97-AF65-F5344CB8AC3E}">
        <p14:creationId xmlns:p14="http://schemas.microsoft.com/office/powerpoint/2010/main" val="6037720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5FA5F78-1519-0D93-7A18-EF5F0F178586}"/>
              </a:ext>
            </a:extLst>
          </p:cNvPr>
          <p:cNvPicPr>
            <a:picLocks noChangeAspect="1"/>
          </p:cNvPicPr>
          <p:nvPr/>
        </p:nvPicPr>
        <p:blipFill>
          <a:blip r:embed="rId2"/>
          <a:stretch>
            <a:fillRect/>
          </a:stretch>
        </p:blipFill>
        <p:spPr>
          <a:xfrm>
            <a:off x="2771775" y="200025"/>
            <a:ext cx="6561293" cy="6544888"/>
          </a:xfrm>
          <a:prstGeom prst="rect">
            <a:avLst/>
          </a:prstGeom>
        </p:spPr>
      </p:pic>
    </p:spTree>
    <p:extLst>
      <p:ext uri="{BB962C8B-B14F-4D97-AF65-F5344CB8AC3E}">
        <p14:creationId xmlns:p14="http://schemas.microsoft.com/office/powerpoint/2010/main" val="231006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FF3EFA13-24C0-0349-995E-E00C3B09EB5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1900">
                <a:solidFill>
                  <a:srgbClr val="FFFFFF"/>
                </a:solidFill>
              </a:rPr>
              <a:t>complications</a:t>
            </a:r>
          </a:p>
        </p:txBody>
      </p:sp>
      <p:sp>
        <p:nvSpPr>
          <p:cNvPr id="3" name="Espace réservé du contenu 2">
            <a:extLst>
              <a:ext uri="{FF2B5EF4-FFF2-40B4-BE49-F238E27FC236}">
                <a16:creationId xmlns:a16="http://schemas.microsoft.com/office/drawing/2014/main" id="{BEDD6E7A-9D77-7F4C-B412-946EFA62CD4A}"/>
              </a:ext>
            </a:extLst>
          </p:cNvPr>
          <p:cNvSpPr>
            <a:spLocks noGrp="1"/>
          </p:cNvSpPr>
          <p:nvPr>
            <p:ph idx="1"/>
          </p:nvPr>
        </p:nvSpPr>
        <p:spPr>
          <a:xfrm>
            <a:off x="5591695" y="1402080"/>
            <a:ext cx="5320696" cy="4053840"/>
          </a:xfrm>
        </p:spPr>
        <p:txBody>
          <a:bodyPr anchor="ctr">
            <a:normAutofit/>
          </a:bodyPr>
          <a:lstStyle/>
          <a:p>
            <a:r>
              <a:rPr lang="fr-FR" dirty="0"/>
              <a:t>insuffisance </a:t>
            </a:r>
            <a:r>
              <a:rPr lang="fr-FR" dirty="0" err="1"/>
              <a:t>rénale</a:t>
            </a:r>
            <a:r>
              <a:rPr lang="fr-FR" dirty="0"/>
              <a:t> aiguë </a:t>
            </a:r>
          </a:p>
          <a:p>
            <a:r>
              <a:rPr lang="fr-FR" dirty="0"/>
              <a:t>syndrome de </a:t>
            </a:r>
            <a:r>
              <a:rPr lang="fr-FR" dirty="0" err="1"/>
              <a:t>levée</a:t>
            </a:r>
            <a:r>
              <a:rPr lang="fr-FR" dirty="0"/>
              <a:t> d'obstacle </a:t>
            </a:r>
          </a:p>
          <a:p>
            <a:pPr lvl="1"/>
            <a:r>
              <a:rPr lang="fr-FR" dirty="0"/>
              <a:t>associe une polyurie et une </a:t>
            </a:r>
            <a:r>
              <a:rPr lang="fr-FR" dirty="0" err="1"/>
              <a:t>natriurèse</a:t>
            </a:r>
            <a:r>
              <a:rPr lang="fr-FR" dirty="0"/>
              <a:t> massives</a:t>
            </a:r>
          </a:p>
          <a:p>
            <a:pPr lvl="1"/>
            <a:r>
              <a:rPr lang="fr-FR" dirty="0"/>
              <a:t>le SLO est une </a:t>
            </a:r>
            <a:r>
              <a:rPr lang="fr-FR" dirty="0" err="1"/>
              <a:t>véritable</a:t>
            </a:r>
            <a:r>
              <a:rPr lang="fr-FR" dirty="0"/>
              <a:t> tubulopathie </a:t>
            </a:r>
            <a:r>
              <a:rPr lang="fr-FR" dirty="0" err="1"/>
              <a:t>associée</a:t>
            </a:r>
            <a:r>
              <a:rPr lang="fr-FR" dirty="0"/>
              <a:t> à de nombreux </a:t>
            </a:r>
            <a:r>
              <a:rPr lang="fr-FR" dirty="0" err="1"/>
              <a:t>désordres</a:t>
            </a:r>
            <a:r>
              <a:rPr lang="fr-FR" dirty="0"/>
              <a:t> immunologiques pouvant aboutir à la fibrose </a:t>
            </a:r>
            <a:r>
              <a:rPr lang="fr-FR" dirty="0" err="1"/>
              <a:t>rénale</a:t>
            </a:r>
            <a:r>
              <a:rPr lang="fr-FR" dirty="0"/>
              <a:t>. </a:t>
            </a:r>
          </a:p>
          <a:p>
            <a:r>
              <a:rPr lang="fr-FR" dirty="0" err="1"/>
              <a:t>hématurie</a:t>
            </a:r>
            <a:r>
              <a:rPr lang="fr-FR" dirty="0"/>
              <a:t> </a:t>
            </a:r>
          </a:p>
          <a:p>
            <a:r>
              <a:rPr lang="fr-FR" dirty="0"/>
              <a:t>vessie </a:t>
            </a:r>
            <a:r>
              <a:rPr lang="fr-FR" dirty="0" err="1"/>
              <a:t>claquée</a:t>
            </a:r>
            <a:r>
              <a:rPr lang="fr-FR" dirty="0"/>
              <a:t>  et </a:t>
            </a:r>
            <a:r>
              <a:rPr lang="fr-FR" dirty="0" err="1"/>
              <a:t>rétention</a:t>
            </a:r>
            <a:r>
              <a:rPr lang="fr-FR" dirty="0"/>
              <a:t> chronique d'urine</a:t>
            </a:r>
          </a:p>
          <a:p>
            <a:endParaRPr lang="fr-FR" dirty="0"/>
          </a:p>
        </p:txBody>
      </p:sp>
    </p:spTree>
    <p:extLst>
      <p:ext uri="{BB962C8B-B14F-4D97-AF65-F5344CB8AC3E}">
        <p14:creationId xmlns:p14="http://schemas.microsoft.com/office/powerpoint/2010/main" val="120555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2348A938-7E05-B94D-A434-87108B70A317}"/>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3000">
                <a:solidFill>
                  <a:srgbClr val="FFFFFF"/>
                </a:solidFill>
              </a:rPr>
              <a:t>HBP</a:t>
            </a:r>
          </a:p>
        </p:txBody>
      </p:sp>
      <p:sp>
        <p:nvSpPr>
          <p:cNvPr id="5" name="Espace réservé du contenu 4">
            <a:extLst>
              <a:ext uri="{FF2B5EF4-FFF2-40B4-BE49-F238E27FC236}">
                <a16:creationId xmlns:a16="http://schemas.microsoft.com/office/drawing/2014/main" id="{D5750D96-E2E3-AF4B-AFAD-BD0017BB7DB5}"/>
              </a:ext>
            </a:extLst>
          </p:cNvPr>
          <p:cNvSpPr>
            <a:spLocks noGrp="1"/>
          </p:cNvSpPr>
          <p:nvPr>
            <p:ph idx="1"/>
          </p:nvPr>
        </p:nvSpPr>
        <p:spPr>
          <a:xfrm>
            <a:off x="5591695" y="1402080"/>
            <a:ext cx="5320696" cy="4053840"/>
          </a:xfrm>
        </p:spPr>
        <p:txBody>
          <a:bodyPr anchor="ctr">
            <a:normAutofit/>
          </a:bodyPr>
          <a:lstStyle/>
          <a:p>
            <a:pPr>
              <a:lnSpc>
                <a:spcPct val="90000"/>
              </a:lnSpc>
            </a:pPr>
            <a:r>
              <a:rPr lang="fr-FR"/>
              <a:t>Histologie de l'HBP : hyperplasie </a:t>
            </a:r>
            <a:r>
              <a:rPr lang="fr-FR" err="1"/>
              <a:t>épithéliale</a:t>
            </a:r>
            <a:r>
              <a:rPr lang="fr-FR"/>
              <a:t> et </a:t>
            </a:r>
            <a:r>
              <a:rPr lang="fr-FR" err="1"/>
              <a:t>stromale</a:t>
            </a:r>
            <a:r>
              <a:rPr lang="fr-FR"/>
              <a:t> de la zone </a:t>
            </a:r>
            <a:r>
              <a:rPr lang="fr-FR" err="1"/>
              <a:t>péri-urétrale</a:t>
            </a:r>
            <a:r>
              <a:rPr lang="fr-FR"/>
              <a:t> et de transition de la prostate. </a:t>
            </a:r>
          </a:p>
          <a:p>
            <a:pPr>
              <a:lnSpc>
                <a:spcPct val="90000"/>
              </a:lnSpc>
            </a:pPr>
            <a:r>
              <a:rPr lang="fr-FR"/>
              <a:t>Maladie </a:t>
            </a:r>
            <a:r>
              <a:rPr lang="fr-FR" err="1"/>
              <a:t>fréquente</a:t>
            </a:r>
            <a:r>
              <a:rPr lang="fr-FR"/>
              <a:t>, progressive, </a:t>
            </a:r>
            <a:r>
              <a:rPr lang="fr-FR" err="1"/>
              <a:t>liée</a:t>
            </a:r>
            <a:r>
              <a:rPr lang="fr-FR"/>
              <a:t> à l'</a:t>
            </a:r>
            <a:r>
              <a:rPr lang="fr-FR" err="1"/>
              <a:t>âge</a:t>
            </a:r>
            <a:r>
              <a:rPr lang="fr-FR"/>
              <a:t>. </a:t>
            </a:r>
          </a:p>
          <a:p>
            <a:pPr>
              <a:lnSpc>
                <a:spcPct val="90000"/>
              </a:lnSpc>
            </a:pPr>
            <a:r>
              <a:rPr lang="fr-FR"/>
              <a:t>Affection bégnine : il n'existe pas de lien </a:t>
            </a:r>
            <a:r>
              <a:rPr lang="fr-FR" err="1"/>
              <a:t>démontre</a:t>
            </a:r>
            <a:r>
              <a:rPr lang="fr-FR"/>
              <a:t>́ entre HBP et cancer de la prostate, en dehors  d'une association </a:t>
            </a:r>
            <a:r>
              <a:rPr lang="fr-FR" err="1"/>
              <a:t>épidémiologique</a:t>
            </a:r>
            <a:r>
              <a:rPr lang="fr-FR"/>
              <a:t> </a:t>
            </a:r>
            <a:r>
              <a:rPr lang="fr-FR" err="1"/>
              <a:t>liée</a:t>
            </a:r>
            <a:r>
              <a:rPr lang="fr-FR"/>
              <a:t> vraisemblablement à l'</a:t>
            </a:r>
            <a:r>
              <a:rPr lang="fr-FR" err="1"/>
              <a:t>âge</a:t>
            </a:r>
            <a:r>
              <a:rPr lang="fr-FR"/>
              <a:t> et à un </a:t>
            </a:r>
            <a:r>
              <a:rPr lang="fr-FR" err="1"/>
              <a:t>dépistage</a:t>
            </a:r>
            <a:r>
              <a:rPr lang="fr-FR"/>
              <a:t> plus </a:t>
            </a:r>
            <a:r>
              <a:rPr lang="fr-FR" err="1"/>
              <a:t>fréquent</a:t>
            </a:r>
            <a:r>
              <a:rPr lang="fr-FR"/>
              <a:t> chez les patients suivis pour HBP ; </a:t>
            </a:r>
          </a:p>
          <a:p>
            <a:pPr marL="0" indent="0">
              <a:lnSpc>
                <a:spcPct val="90000"/>
              </a:lnSpc>
              <a:buNone/>
            </a:pPr>
            <a:endParaRPr lang="fr-FR"/>
          </a:p>
          <a:p>
            <a:pPr>
              <a:lnSpc>
                <a:spcPct val="90000"/>
              </a:lnSpc>
            </a:pPr>
            <a:r>
              <a:rPr lang="fr-FR"/>
              <a:t>L'HBP est dite clinique lorsqu'elle provoque des </a:t>
            </a:r>
            <a:r>
              <a:rPr lang="fr-FR" err="1"/>
              <a:t>symptômes</a:t>
            </a:r>
            <a:r>
              <a:rPr lang="fr-FR"/>
              <a:t> du bas appareil urinaire ou une obstruction sous- </a:t>
            </a:r>
            <a:r>
              <a:rPr lang="fr-FR" err="1"/>
              <a:t>vésicale</a:t>
            </a:r>
            <a:r>
              <a:rPr lang="fr-FR"/>
              <a:t>.  30%  hommes &gt; 65  ans</a:t>
            </a:r>
          </a:p>
        </p:txBody>
      </p:sp>
    </p:spTree>
    <p:extLst>
      <p:ext uri="{BB962C8B-B14F-4D97-AF65-F5344CB8AC3E}">
        <p14:creationId xmlns:p14="http://schemas.microsoft.com/office/powerpoint/2010/main" val="2301648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879C7067-0337-374C-9AEB-15163ED8107B}"/>
              </a:ext>
            </a:extLst>
          </p:cNvPr>
          <p:cNvSpPr>
            <a:spLocks noGrp="1"/>
          </p:cNvSpPr>
          <p:nvPr>
            <p:ph idx="1"/>
          </p:nvPr>
        </p:nvSpPr>
        <p:spPr>
          <a:xfrm>
            <a:off x="1316984" y="1283546"/>
            <a:ext cx="5715917" cy="3914063"/>
          </a:xfrm>
        </p:spPr>
        <p:txBody>
          <a:bodyPr anchor="ctr">
            <a:normAutofit/>
          </a:bodyPr>
          <a:lstStyle/>
          <a:p>
            <a:pPr>
              <a:lnSpc>
                <a:spcPct val="90000"/>
              </a:lnSpc>
            </a:pPr>
            <a:r>
              <a:rPr lang="fr-FR" sz="1100">
                <a:solidFill>
                  <a:srgbClr val="404040"/>
                </a:solidFill>
              </a:rPr>
              <a:t>Indications thérapeutiques : </a:t>
            </a:r>
          </a:p>
          <a:p>
            <a:pPr lvl="1">
              <a:lnSpc>
                <a:spcPct val="90000"/>
              </a:lnSpc>
            </a:pPr>
            <a:r>
              <a:rPr lang="fr-FR" sz="1100">
                <a:solidFill>
                  <a:srgbClr val="404040"/>
                </a:solidFill>
              </a:rPr>
              <a:t>patient non gêné non compliqué : rassurer et surveiller ; </a:t>
            </a:r>
          </a:p>
          <a:p>
            <a:pPr lvl="1">
              <a:lnSpc>
                <a:spcPct val="90000"/>
              </a:lnSpc>
            </a:pPr>
            <a:r>
              <a:rPr lang="fr-FR" sz="1100">
                <a:solidFill>
                  <a:srgbClr val="404040"/>
                </a:solidFill>
              </a:rPr>
              <a:t>patient gêné sans complication : traitement médicamenteux ; </a:t>
            </a:r>
          </a:p>
          <a:p>
            <a:pPr lvl="1">
              <a:lnSpc>
                <a:spcPct val="90000"/>
              </a:lnSpc>
            </a:pPr>
            <a:r>
              <a:rPr lang="fr-FR" sz="1100">
                <a:solidFill>
                  <a:srgbClr val="404040"/>
                </a:solidFill>
              </a:rPr>
              <a:t>traitement chirurgical (RTUP) indiqué en cas de complication (insuffisance rénale obstructive, hématurie ou  infections récidivantes, rétention d'urine sans sevrage possible du drainage) ou de traitement médical inefficace ou mal toléré. </a:t>
            </a:r>
          </a:p>
          <a:p>
            <a:pPr>
              <a:lnSpc>
                <a:spcPct val="90000"/>
              </a:lnSpc>
            </a:pPr>
            <a:r>
              <a:rPr lang="fr-FR" sz="1100">
                <a:solidFill>
                  <a:srgbClr val="404040"/>
                </a:solidFill>
              </a:rPr>
              <a:t>Traitement de 1re intention : alpha-bloquant ou phytothérapie.</a:t>
            </a:r>
          </a:p>
          <a:p>
            <a:pPr>
              <a:lnSpc>
                <a:spcPct val="90000"/>
              </a:lnSpc>
            </a:pPr>
            <a:r>
              <a:rPr lang="fr-FR" sz="1100">
                <a:solidFill>
                  <a:srgbClr val="404040"/>
                </a:solidFill>
              </a:rPr>
              <a:t>Traitements de seconde intention : I5AR (inhibiteur de la 5 alpha réductase), anticholinergique, IPDE5  (inhibiteur de la phosphodiestérase) (non remboursés)</a:t>
            </a:r>
          </a:p>
          <a:p>
            <a:pPr>
              <a:lnSpc>
                <a:spcPct val="90000"/>
              </a:lnSpc>
            </a:pPr>
            <a:r>
              <a:rPr lang="fr-FR" sz="1100">
                <a:solidFill>
                  <a:srgbClr val="404040"/>
                </a:solidFill>
              </a:rPr>
              <a:t>Complications du traitement chirurgical : rétention aiguë d'urine postopératoire, hématurie, infection urinaire postopératoire, complications thromboemboliques, sténose de l'urètre ou du col, persistance de l'obstruction par résection incomplète, troubles irritatifs persistants, TURP syndrome (avec le courant monopolaire). L'incontinence urinaire définitive et la dysfonction érectile sont très rares. La perte de l'éjaculation antégrade doit être acceptée par le patient. </a:t>
            </a:r>
          </a:p>
          <a:p>
            <a:pPr>
              <a:lnSpc>
                <a:spcPct val="90000"/>
              </a:lnSpc>
            </a:pPr>
            <a:r>
              <a:rPr lang="fr-FR" sz="1100">
                <a:solidFill>
                  <a:srgbClr val="404040"/>
                </a:solidFill>
              </a:rPr>
              <a:t>Le suivi d'un patient présentant une HBP est avant tout clinique. Il repose sur un interrogatoire centré sur les symptômes urinaires et sexuels, et sur la recherche d'effets indésirables des traitements. </a:t>
            </a:r>
          </a:p>
          <a:p>
            <a:pPr>
              <a:lnSpc>
                <a:spcPct val="90000"/>
              </a:lnSpc>
            </a:pPr>
            <a:endParaRPr lang="fr-FR" sz="1100">
              <a:solidFill>
                <a:srgbClr val="404040"/>
              </a:solidFill>
            </a:endParaRPr>
          </a:p>
        </p:txBody>
      </p:sp>
      <p:sp>
        <p:nvSpPr>
          <p:cNvPr id="16" name="Oval 11">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33766C-ACC8-1947-85BA-C81163CE9226}"/>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fr-FR" sz="2600">
                <a:solidFill>
                  <a:srgbClr val="FFFFFF"/>
                </a:solidFill>
              </a:rPr>
              <a:t>Traitement </a:t>
            </a:r>
          </a:p>
        </p:txBody>
      </p:sp>
    </p:spTree>
    <p:extLst>
      <p:ext uri="{BB962C8B-B14F-4D97-AF65-F5344CB8AC3E}">
        <p14:creationId xmlns:p14="http://schemas.microsoft.com/office/powerpoint/2010/main" val="6479652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530FE0-C542-45A1-BCD8-935787009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51" y="640080"/>
            <a:ext cx="8924024" cy="520099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0543" y="825096"/>
            <a:ext cx="8549640" cy="48309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B5BF8424-760B-374B-9F42-36C58E29E508}"/>
              </a:ext>
            </a:extLst>
          </p:cNvPr>
          <p:cNvSpPr>
            <a:spLocks noGrp="1"/>
          </p:cNvSpPr>
          <p:nvPr>
            <p:ph idx="1"/>
          </p:nvPr>
        </p:nvSpPr>
        <p:spPr>
          <a:xfrm>
            <a:off x="1316984" y="1283546"/>
            <a:ext cx="5715917" cy="3914063"/>
          </a:xfrm>
        </p:spPr>
        <p:txBody>
          <a:bodyPr anchor="ctr">
            <a:normAutofit/>
          </a:bodyPr>
          <a:lstStyle/>
          <a:p>
            <a:r>
              <a:rPr lang="fr-FR" dirty="0">
                <a:solidFill>
                  <a:srgbClr val="404040"/>
                </a:solidFill>
              </a:rPr>
              <a:t>Le cancer de la prostate est le cancer le plus </a:t>
            </a:r>
            <a:r>
              <a:rPr lang="fr-FR" dirty="0" err="1">
                <a:solidFill>
                  <a:srgbClr val="404040"/>
                </a:solidFill>
              </a:rPr>
              <a:t>fréquent</a:t>
            </a:r>
            <a:r>
              <a:rPr lang="fr-FR" dirty="0">
                <a:solidFill>
                  <a:srgbClr val="404040"/>
                </a:solidFill>
              </a:rPr>
              <a:t> de l'homme de plus de 50 ans en France (environ 54 000 nouveaux cas </a:t>
            </a:r>
            <a:r>
              <a:rPr lang="fr-FR" dirty="0" err="1">
                <a:solidFill>
                  <a:srgbClr val="404040"/>
                </a:solidFill>
              </a:rPr>
              <a:t>observés</a:t>
            </a:r>
            <a:r>
              <a:rPr lang="fr-FR" dirty="0">
                <a:solidFill>
                  <a:srgbClr val="404040"/>
                </a:solidFill>
              </a:rPr>
              <a:t> en 2011) et en Europe. </a:t>
            </a:r>
          </a:p>
          <a:p>
            <a:r>
              <a:rPr lang="fr-FR" dirty="0">
                <a:solidFill>
                  <a:srgbClr val="404040"/>
                </a:solidFill>
              </a:rPr>
              <a:t>L'incidence du cancer de la prostate a connu une forte augmentation entre 1980 et 2005 probablement  lié à la découverte de son marqueur le PSA </a:t>
            </a:r>
          </a:p>
          <a:p>
            <a:r>
              <a:rPr lang="fr-FR" dirty="0">
                <a:solidFill>
                  <a:srgbClr val="404040"/>
                </a:solidFill>
              </a:rPr>
              <a:t>L'</a:t>
            </a:r>
            <a:r>
              <a:rPr lang="fr-FR" dirty="0" err="1">
                <a:solidFill>
                  <a:srgbClr val="404040"/>
                </a:solidFill>
              </a:rPr>
              <a:t>âge</a:t>
            </a:r>
            <a:r>
              <a:rPr lang="fr-FR" dirty="0">
                <a:solidFill>
                  <a:srgbClr val="404040"/>
                </a:solidFill>
              </a:rPr>
              <a:t> moyen au diagnostic est actuellement de 70 ans </a:t>
            </a:r>
            <a:endParaRPr lang="fr-FR" dirty="0">
              <a:solidFill>
                <a:srgbClr val="404040"/>
              </a:solidFill>
              <a:effectLst/>
            </a:endParaRPr>
          </a:p>
          <a:p>
            <a:endParaRPr lang="fr-FR" dirty="0">
              <a:solidFill>
                <a:srgbClr val="404040"/>
              </a:solidFill>
              <a:effectLst/>
            </a:endParaRPr>
          </a:p>
          <a:p>
            <a:endParaRPr lang="fr-FR" dirty="0">
              <a:solidFill>
                <a:srgbClr val="404040"/>
              </a:solidFill>
            </a:endParaRPr>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6718" y="1443035"/>
            <a:ext cx="3971932" cy="3971930"/>
          </a:xfrm>
          <a:prstGeom prst="ellipse">
            <a:avLst/>
          </a:prstGeom>
          <a:solidFill>
            <a:srgbClr val="FFFFFF"/>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30652A26-3BA7-F843-A9CF-E80FBA176E84}"/>
              </a:ext>
            </a:extLst>
          </p:cNvPr>
          <p:cNvSpPr>
            <a:spLocks noGrp="1"/>
          </p:cNvSpPr>
          <p:nvPr>
            <p:ph type="title"/>
          </p:nvPr>
        </p:nvSpPr>
        <p:spPr>
          <a:xfrm>
            <a:off x="7720168" y="1586484"/>
            <a:ext cx="3685032" cy="3685032"/>
          </a:xfrm>
          <a:prstGeom prst="ellipse">
            <a:avLst/>
          </a:prstGeom>
          <a:solidFill>
            <a:schemeClr val="accent2"/>
          </a:solidFill>
          <a:ln>
            <a:noFill/>
          </a:ln>
        </p:spPr>
        <p:txBody>
          <a:bodyPr>
            <a:normAutofit/>
          </a:bodyPr>
          <a:lstStyle/>
          <a:p>
            <a:r>
              <a:rPr lang="fr-FR" sz="3000" dirty="0">
                <a:solidFill>
                  <a:srgbClr val="FFFFFF"/>
                </a:solidFill>
              </a:rPr>
              <a:t>CANCER PROSTATE </a:t>
            </a:r>
          </a:p>
        </p:txBody>
      </p:sp>
    </p:spTree>
    <p:extLst>
      <p:ext uri="{BB962C8B-B14F-4D97-AF65-F5344CB8AC3E}">
        <p14:creationId xmlns:p14="http://schemas.microsoft.com/office/powerpoint/2010/main" val="377206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50C5FB50-6ACD-BD43-9779-6D4B66A5F3C1}"/>
              </a:ext>
            </a:extLst>
          </p:cNvPr>
          <p:cNvSpPr>
            <a:spLocks noGrp="1"/>
          </p:cNvSpPr>
          <p:nvPr>
            <p:ph idx="1"/>
          </p:nvPr>
        </p:nvSpPr>
        <p:spPr>
          <a:xfrm>
            <a:off x="1706062" y="2291262"/>
            <a:ext cx="8779512" cy="2879256"/>
          </a:xfrm>
        </p:spPr>
        <p:txBody>
          <a:bodyPr>
            <a:normAutofit/>
          </a:bodyPr>
          <a:lstStyle/>
          <a:p>
            <a:r>
              <a:rPr lang="fr-FR">
                <a:solidFill>
                  <a:srgbClr val="404040"/>
                </a:solidFill>
              </a:rPr>
              <a:t>Incontinence</a:t>
            </a:r>
          </a:p>
          <a:p>
            <a:r>
              <a:rPr lang="fr-FR">
                <a:solidFill>
                  <a:srgbClr val="404040"/>
                </a:solidFill>
              </a:rPr>
              <a:t>Rétention </a:t>
            </a:r>
          </a:p>
          <a:p>
            <a:r>
              <a:rPr lang="fr-FR">
                <a:solidFill>
                  <a:srgbClr val="404040"/>
                </a:solidFill>
              </a:rPr>
              <a:t>Infections urinaires</a:t>
            </a:r>
          </a:p>
          <a:p>
            <a:r>
              <a:rPr lang="fr-FR">
                <a:solidFill>
                  <a:srgbClr val="404040"/>
                </a:solidFill>
              </a:rPr>
              <a:t>HBP, tumeur prostate </a:t>
            </a:r>
          </a:p>
          <a:p>
            <a:r>
              <a:rPr lang="fr-FR">
                <a:solidFill>
                  <a:srgbClr val="404040"/>
                </a:solidFill>
              </a:rPr>
              <a:t>Insuffisance rénale </a:t>
            </a:r>
          </a:p>
        </p:txBody>
      </p:sp>
    </p:spTree>
    <p:extLst>
      <p:ext uri="{BB962C8B-B14F-4D97-AF65-F5344CB8AC3E}">
        <p14:creationId xmlns:p14="http://schemas.microsoft.com/office/powerpoint/2010/main" val="3590986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040A6E0-992F-B943-914F-A001D76A50D3}"/>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fr-FR" sz="2400">
                <a:solidFill>
                  <a:schemeClr val="bg1"/>
                </a:solidFill>
              </a:rPr>
              <a:t>Morbimortalité </a:t>
            </a:r>
          </a:p>
        </p:txBody>
      </p:sp>
      <p:sp>
        <p:nvSpPr>
          <p:cNvPr id="3" name="Espace réservé du contenu 2">
            <a:extLst>
              <a:ext uri="{FF2B5EF4-FFF2-40B4-BE49-F238E27FC236}">
                <a16:creationId xmlns:a16="http://schemas.microsoft.com/office/drawing/2014/main" id="{18AFC743-005A-5E42-8DC1-AABAEC1F6578}"/>
              </a:ext>
            </a:extLst>
          </p:cNvPr>
          <p:cNvSpPr>
            <a:spLocks noGrp="1"/>
          </p:cNvSpPr>
          <p:nvPr>
            <p:ph idx="1"/>
          </p:nvPr>
        </p:nvSpPr>
        <p:spPr>
          <a:xfrm>
            <a:off x="643468" y="2638044"/>
            <a:ext cx="3363974" cy="3415622"/>
          </a:xfrm>
        </p:spPr>
        <p:txBody>
          <a:bodyPr>
            <a:normAutofit/>
          </a:bodyPr>
          <a:lstStyle/>
          <a:p>
            <a:pPr>
              <a:lnSpc>
                <a:spcPct val="90000"/>
              </a:lnSpc>
            </a:pPr>
            <a:r>
              <a:rPr lang="fr-FR" sz="1500" dirty="0">
                <a:solidFill>
                  <a:schemeClr val="bg1"/>
                </a:solidFill>
              </a:rPr>
              <a:t>La </a:t>
            </a:r>
            <a:r>
              <a:rPr lang="fr-FR" sz="1500" dirty="0" err="1">
                <a:solidFill>
                  <a:schemeClr val="bg1"/>
                </a:solidFill>
              </a:rPr>
              <a:t>mortalite</a:t>
            </a:r>
            <a:r>
              <a:rPr lang="fr-FR" sz="1500" dirty="0">
                <a:solidFill>
                  <a:schemeClr val="bg1"/>
                </a:solidFill>
              </a:rPr>
              <a:t>́ secondaire au cancer de la prostate est en diminution depuis la fin des </a:t>
            </a:r>
            <a:r>
              <a:rPr lang="fr-FR" sz="1500" dirty="0" err="1">
                <a:solidFill>
                  <a:schemeClr val="bg1"/>
                </a:solidFill>
              </a:rPr>
              <a:t>années</a:t>
            </a:r>
            <a:r>
              <a:rPr lang="fr-FR" sz="1500" dirty="0">
                <a:solidFill>
                  <a:schemeClr val="bg1"/>
                </a:solidFill>
              </a:rPr>
              <a:t> 1990 . </a:t>
            </a:r>
          </a:p>
          <a:p>
            <a:pPr>
              <a:lnSpc>
                <a:spcPct val="90000"/>
              </a:lnSpc>
            </a:pPr>
            <a:endParaRPr lang="fr-FR" sz="1500" dirty="0">
              <a:solidFill>
                <a:schemeClr val="bg1"/>
              </a:solidFill>
            </a:endParaRPr>
          </a:p>
          <a:p>
            <a:pPr>
              <a:lnSpc>
                <a:spcPct val="90000"/>
              </a:lnSpc>
            </a:pPr>
            <a:r>
              <a:rPr lang="fr-FR" sz="1500" dirty="0">
                <a:solidFill>
                  <a:schemeClr val="bg1"/>
                </a:solidFill>
              </a:rPr>
              <a:t>Le cancer de la prostate </a:t>
            </a:r>
            <a:r>
              <a:rPr lang="fr-FR" sz="1500" dirty="0" err="1">
                <a:solidFill>
                  <a:schemeClr val="bg1"/>
                </a:solidFill>
              </a:rPr>
              <a:t>représente</a:t>
            </a:r>
            <a:r>
              <a:rPr lang="fr-FR" sz="1500" dirty="0">
                <a:solidFill>
                  <a:schemeClr val="bg1"/>
                </a:solidFill>
              </a:rPr>
              <a:t> cependant toujours </a:t>
            </a:r>
            <a:r>
              <a:rPr lang="fr-FR" sz="1500" b="1" dirty="0">
                <a:solidFill>
                  <a:schemeClr val="bg1"/>
                </a:solidFill>
              </a:rPr>
              <a:t>la seconde cause de </a:t>
            </a:r>
            <a:r>
              <a:rPr lang="fr-FR" sz="1500" b="1" dirty="0" err="1">
                <a:solidFill>
                  <a:schemeClr val="bg1"/>
                </a:solidFill>
              </a:rPr>
              <a:t>décès</a:t>
            </a:r>
            <a:r>
              <a:rPr lang="fr-FR" sz="1500" b="1" dirty="0">
                <a:solidFill>
                  <a:schemeClr val="bg1"/>
                </a:solidFill>
              </a:rPr>
              <a:t> par cancer chez l'homme de plus de 50 ans, et la </a:t>
            </a:r>
            <a:r>
              <a:rPr lang="fr-FR" sz="1500" b="1" dirty="0" err="1">
                <a:solidFill>
                  <a:schemeClr val="bg1"/>
                </a:solidFill>
              </a:rPr>
              <a:t>cinquième</a:t>
            </a:r>
            <a:r>
              <a:rPr lang="fr-FR" sz="1500" b="1" dirty="0">
                <a:solidFill>
                  <a:schemeClr val="bg1"/>
                </a:solidFill>
              </a:rPr>
              <a:t> cause de </a:t>
            </a:r>
            <a:r>
              <a:rPr lang="fr-FR" sz="1500" b="1" dirty="0" err="1">
                <a:solidFill>
                  <a:schemeClr val="bg1"/>
                </a:solidFill>
              </a:rPr>
              <a:t>décès</a:t>
            </a:r>
            <a:r>
              <a:rPr lang="fr-FR" sz="1500" b="1" dirty="0">
                <a:solidFill>
                  <a:schemeClr val="bg1"/>
                </a:solidFill>
              </a:rPr>
              <a:t> par cancer tous sexes confondus. </a:t>
            </a:r>
          </a:p>
          <a:p>
            <a:pPr>
              <a:lnSpc>
                <a:spcPct val="90000"/>
              </a:lnSpc>
            </a:pPr>
            <a:endParaRPr lang="fr-FR" sz="1500" dirty="0">
              <a:solidFill>
                <a:schemeClr val="bg1"/>
              </a:solidFill>
            </a:endParaRPr>
          </a:p>
        </p:txBody>
      </p:sp>
      <p:pic>
        <p:nvPicPr>
          <p:cNvPr id="4" name="Image 3">
            <a:extLst>
              <a:ext uri="{FF2B5EF4-FFF2-40B4-BE49-F238E27FC236}">
                <a16:creationId xmlns:a16="http://schemas.microsoft.com/office/drawing/2014/main" id="{6AB870EB-7B1C-254E-93D1-133BE1722B6F}"/>
              </a:ext>
            </a:extLst>
          </p:cNvPr>
          <p:cNvPicPr>
            <a:picLocks noChangeAspect="1"/>
          </p:cNvPicPr>
          <p:nvPr/>
        </p:nvPicPr>
        <p:blipFill>
          <a:blip r:embed="rId2"/>
          <a:stretch>
            <a:fillRect/>
          </a:stretch>
        </p:blipFill>
        <p:spPr>
          <a:xfrm>
            <a:off x="5297763" y="645109"/>
            <a:ext cx="6250769" cy="5406914"/>
          </a:xfrm>
          <a:prstGeom prst="rect">
            <a:avLst/>
          </a:prstGeom>
        </p:spPr>
      </p:pic>
    </p:spTree>
    <p:extLst>
      <p:ext uri="{BB962C8B-B14F-4D97-AF65-F5344CB8AC3E}">
        <p14:creationId xmlns:p14="http://schemas.microsoft.com/office/powerpoint/2010/main" val="1840307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97FE6ED-726A-0344-AD20-D150BD1F5E0C}"/>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3000">
                <a:solidFill>
                  <a:srgbClr val="FFFFFF"/>
                </a:solidFill>
              </a:rPr>
              <a:t>Facteurs de risque</a:t>
            </a:r>
          </a:p>
        </p:txBody>
      </p:sp>
      <p:sp>
        <p:nvSpPr>
          <p:cNvPr id="3" name="Espace réservé du contenu 2">
            <a:extLst>
              <a:ext uri="{FF2B5EF4-FFF2-40B4-BE49-F238E27FC236}">
                <a16:creationId xmlns:a16="http://schemas.microsoft.com/office/drawing/2014/main" id="{E0BA7754-567B-A343-ADC3-51F669DF29BA}"/>
              </a:ext>
            </a:extLst>
          </p:cNvPr>
          <p:cNvSpPr>
            <a:spLocks noGrp="1"/>
          </p:cNvSpPr>
          <p:nvPr>
            <p:ph idx="1"/>
          </p:nvPr>
        </p:nvSpPr>
        <p:spPr>
          <a:xfrm>
            <a:off x="5591695" y="1402080"/>
            <a:ext cx="5320696" cy="4053840"/>
          </a:xfrm>
        </p:spPr>
        <p:txBody>
          <a:bodyPr anchor="ctr">
            <a:normAutofit/>
          </a:bodyPr>
          <a:lstStyle/>
          <a:p>
            <a:r>
              <a:rPr lang="fr-FR" err="1"/>
              <a:t>âge</a:t>
            </a:r>
            <a:r>
              <a:rPr lang="fr-FR"/>
              <a:t> </a:t>
            </a:r>
          </a:p>
          <a:p>
            <a:r>
              <a:rPr lang="fr-FR"/>
              <a:t>Facteurs génétiques  (trois </a:t>
            </a:r>
            <a:r>
              <a:rPr lang="fr-FR" err="1"/>
              <a:t>gènes</a:t>
            </a:r>
            <a:r>
              <a:rPr lang="fr-FR"/>
              <a:t> sont actuellement identifiés : HOXB13 et, surtout, BRCA1 et BRCA2)</a:t>
            </a:r>
          </a:p>
          <a:p>
            <a:r>
              <a:rPr lang="fr-FR"/>
              <a:t>Facteurs ethniques notamment en cas d'ascendants originaires d'Afrique noire.</a:t>
            </a:r>
          </a:p>
          <a:p>
            <a:r>
              <a:rPr lang="fr-FR"/>
              <a:t>La pollution à la </a:t>
            </a:r>
            <a:r>
              <a:rPr lang="fr-FR" err="1"/>
              <a:t>chlordécone</a:t>
            </a:r>
            <a:r>
              <a:rPr lang="fr-FR"/>
              <a:t> est reconnue comme un facteur de risque possible de cancer de la prostate. </a:t>
            </a:r>
            <a:br>
              <a:rPr lang="fr-FR"/>
            </a:br>
            <a:endParaRPr lang="fr-FR">
              <a:effectLst/>
            </a:endParaRPr>
          </a:p>
          <a:p>
            <a:pPr marL="0" indent="0">
              <a:buNone/>
            </a:pPr>
            <a:endParaRPr lang="fr-FR"/>
          </a:p>
          <a:p>
            <a:pPr lvl="1"/>
            <a:endParaRPr lang="fr-FR"/>
          </a:p>
        </p:txBody>
      </p:sp>
    </p:spTree>
    <p:extLst>
      <p:ext uri="{BB962C8B-B14F-4D97-AF65-F5344CB8AC3E}">
        <p14:creationId xmlns:p14="http://schemas.microsoft.com/office/powerpoint/2010/main" val="320481022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EC8BED-95E6-7E46-9F54-B9426225C43C}"/>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a:solidFill>
                  <a:schemeClr val="tx1"/>
                </a:solidFill>
              </a:rPr>
              <a:t>Diagnostic</a:t>
            </a:r>
          </a:p>
        </p:txBody>
      </p:sp>
      <p:sp>
        <p:nvSpPr>
          <p:cNvPr id="14" name="Rectangle 13">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D9C4810F-3A80-0D44-AFDD-9F744240F483}"/>
              </a:ext>
            </a:extLst>
          </p:cNvPr>
          <p:cNvSpPr>
            <a:spLocks noGrp="1"/>
          </p:cNvSpPr>
          <p:nvPr>
            <p:ph idx="1"/>
          </p:nvPr>
        </p:nvSpPr>
        <p:spPr>
          <a:xfrm>
            <a:off x="5443539" y="114299"/>
            <a:ext cx="6395536" cy="6599322"/>
          </a:xfrm>
        </p:spPr>
        <p:txBody>
          <a:bodyPr anchor="ctr">
            <a:normAutofit/>
          </a:bodyPr>
          <a:lstStyle/>
          <a:p>
            <a:pPr marL="0" indent="0">
              <a:lnSpc>
                <a:spcPct val="90000"/>
              </a:lnSpc>
              <a:buNone/>
            </a:pPr>
            <a:r>
              <a:rPr lang="fr-FR" sz="1600" dirty="0">
                <a:solidFill>
                  <a:schemeClr val="bg1"/>
                </a:solidFill>
              </a:rPr>
              <a:t>Dépistage  individuel </a:t>
            </a:r>
            <a:r>
              <a:rPr lang="fr-FR" sz="1600" dirty="0" err="1">
                <a:solidFill>
                  <a:schemeClr val="bg1"/>
                </a:solidFill>
              </a:rPr>
              <a:t>précoce</a:t>
            </a:r>
            <a:r>
              <a:rPr lang="fr-FR" sz="1600" dirty="0">
                <a:solidFill>
                  <a:schemeClr val="bg1"/>
                </a:solidFill>
              </a:rPr>
              <a:t> : </a:t>
            </a:r>
          </a:p>
          <a:p>
            <a:pPr lvl="1">
              <a:lnSpc>
                <a:spcPct val="90000"/>
              </a:lnSpc>
            </a:pPr>
            <a:r>
              <a:rPr lang="fr-FR" dirty="0" err="1">
                <a:solidFill>
                  <a:schemeClr val="bg1"/>
                </a:solidFill>
              </a:rPr>
              <a:t>après</a:t>
            </a:r>
            <a:r>
              <a:rPr lang="fr-FR" dirty="0">
                <a:solidFill>
                  <a:schemeClr val="bg1"/>
                </a:solidFill>
              </a:rPr>
              <a:t> 50 ans en l'absence de facteurs de risque, 45 ans en cas de facteur de risque identifié (familial ou  ethnique)</a:t>
            </a:r>
          </a:p>
          <a:p>
            <a:pPr lvl="1">
              <a:lnSpc>
                <a:spcPct val="90000"/>
              </a:lnSpc>
            </a:pPr>
            <a:r>
              <a:rPr lang="fr-FR" dirty="0">
                <a:solidFill>
                  <a:schemeClr val="bg1"/>
                </a:solidFill>
              </a:rPr>
              <a:t>interrompu </a:t>
            </a:r>
            <a:r>
              <a:rPr lang="fr-FR" dirty="0" err="1">
                <a:solidFill>
                  <a:schemeClr val="bg1"/>
                </a:solidFill>
              </a:rPr>
              <a:t>au-dela</a:t>
            </a:r>
            <a:r>
              <a:rPr lang="fr-FR" dirty="0">
                <a:solidFill>
                  <a:schemeClr val="bg1"/>
                </a:solidFill>
              </a:rPr>
              <a:t>̀ de 75 ans </a:t>
            </a:r>
            <a:r>
              <a:rPr lang="fr-FR" dirty="0" err="1">
                <a:solidFill>
                  <a:schemeClr val="bg1"/>
                </a:solidFill>
              </a:rPr>
              <a:t>généralement</a:t>
            </a:r>
            <a:r>
              <a:rPr lang="fr-FR" dirty="0">
                <a:solidFill>
                  <a:schemeClr val="bg1"/>
                </a:solidFill>
              </a:rPr>
              <a:t> </a:t>
            </a:r>
            <a:br>
              <a:rPr lang="fr-FR" dirty="0">
                <a:solidFill>
                  <a:schemeClr val="bg1"/>
                </a:solidFill>
              </a:rPr>
            </a:br>
            <a:endParaRPr lang="fr-FR" dirty="0">
              <a:solidFill>
                <a:schemeClr val="bg1"/>
              </a:solidFill>
            </a:endParaRPr>
          </a:p>
          <a:p>
            <a:pPr marL="0" indent="0">
              <a:lnSpc>
                <a:spcPct val="90000"/>
              </a:lnSpc>
              <a:buNone/>
            </a:pPr>
            <a:r>
              <a:rPr lang="fr-FR" sz="1600" b="1" dirty="0">
                <a:solidFill>
                  <a:schemeClr val="bg1"/>
                </a:solidFill>
              </a:rPr>
              <a:t>Diagnostic </a:t>
            </a:r>
            <a:endParaRPr lang="fr-FR" sz="1600" dirty="0">
              <a:solidFill>
                <a:schemeClr val="bg1"/>
              </a:solidFill>
            </a:endParaRPr>
          </a:p>
          <a:p>
            <a:pPr>
              <a:lnSpc>
                <a:spcPct val="90000"/>
              </a:lnSpc>
            </a:pPr>
            <a:r>
              <a:rPr lang="fr-FR" sz="1600" dirty="0">
                <a:solidFill>
                  <a:schemeClr val="bg1"/>
                </a:solidFill>
              </a:rPr>
              <a:t>Interrogatoire/clinique :</a:t>
            </a:r>
            <a:br>
              <a:rPr lang="fr-FR" sz="1600" dirty="0">
                <a:solidFill>
                  <a:schemeClr val="bg1"/>
                </a:solidFill>
              </a:rPr>
            </a:br>
            <a:r>
              <a:rPr lang="fr-FR" sz="1600" dirty="0">
                <a:solidFill>
                  <a:schemeClr val="bg1"/>
                </a:solidFill>
              </a:rPr>
              <a:t>	asymptomatique en </a:t>
            </a:r>
            <a:r>
              <a:rPr lang="fr-FR" sz="1600" dirty="0" err="1">
                <a:solidFill>
                  <a:schemeClr val="bg1"/>
                </a:solidFill>
              </a:rPr>
              <a:t>majorite</a:t>
            </a:r>
            <a:r>
              <a:rPr lang="fr-FR" sz="1600" dirty="0">
                <a:solidFill>
                  <a:schemeClr val="bg1"/>
                </a:solidFill>
              </a:rPr>
              <a:t>́ ;</a:t>
            </a:r>
            <a:br>
              <a:rPr lang="fr-FR" sz="1600" dirty="0">
                <a:solidFill>
                  <a:schemeClr val="bg1"/>
                </a:solidFill>
              </a:rPr>
            </a:br>
            <a:r>
              <a:rPr lang="fr-FR" sz="1600" dirty="0">
                <a:solidFill>
                  <a:schemeClr val="bg1"/>
                </a:solidFill>
              </a:rPr>
              <a:t>	anomalies TR : nodule pierreux, blindage pelvien ;</a:t>
            </a:r>
            <a:br>
              <a:rPr lang="fr-FR" sz="1600" dirty="0">
                <a:solidFill>
                  <a:schemeClr val="bg1"/>
                </a:solidFill>
              </a:rPr>
            </a:br>
            <a:r>
              <a:rPr lang="fr-FR" sz="1600" dirty="0">
                <a:solidFill>
                  <a:schemeClr val="bg1"/>
                </a:solidFill>
              </a:rPr>
              <a:t>	</a:t>
            </a:r>
            <a:r>
              <a:rPr lang="fr-FR" sz="1600" dirty="0" err="1">
                <a:solidFill>
                  <a:schemeClr val="bg1"/>
                </a:solidFill>
              </a:rPr>
              <a:t>symptômes</a:t>
            </a:r>
            <a:r>
              <a:rPr lang="fr-FR" sz="1600" dirty="0">
                <a:solidFill>
                  <a:schemeClr val="bg1"/>
                </a:solidFill>
              </a:rPr>
              <a:t> de </a:t>
            </a:r>
            <a:r>
              <a:rPr lang="fr-FR" sz="1600" dirty="0" err="1">
                <a:solidFill>
                  <a:schemeClr val="bg1"/>
                </a:solidFill>
              </a:rPr>
              <a:t>lésions</a:t>
            </a:r>
            <a:r>
              <a:rPr lang="fr-FR" sz="1600" dirty="0">
                <a:solidFill>
                  <a:schemeClr val="bg1"/>
                </a:solidFill>
              </a:rPr>
              <a:t> secondaires : </a:t>
            </a:r>
            <a:r>
              <a:rPr lang="fr-FR" sz="1600" dirty="0" err="1">
                <a:solidFill>
                  <a:schemeClr val="bg1"/>
                </a:solidFill>
              </a:rPr>
              <a:t>altération</a:t>
            </a:r>
            <a:r>
              <a:rPr lang="fr-FR" sz="1600" dirty="0">
                <a:solidFill>
                  <a:schemeClr val="bg1"/>
                </a:solidFill>
              </a:rPr>
              <a:t> de l'</a:t>
            </a:r>
            <a:r>
              <a:rPr lang="fr-FR" sz="1600" dirty="0" err="1">
                <a:solidFill>
                  <a:schemeClr val="bg1"/>
                </a:solidFill>
              </a:rPr>
              <a:t>état</a:t>
            </a:r>
            <a:r>
              <a:rPr lang="fr-FR" sz="1600" dirty="0">
                <a:solidFill>
                  <a:schemeClr val="bg1"/>
                </a:solidFill>
              </a:rPr>
              <a:t> </a:t>
            </a:r>
            <a:r>
              <a:rPr lang="fr-FR" sz="1600" dirty="0" err="1">
                <a:solidFill>
                  <a:schemeClr val="bg1"/>
                </a:solidFill>
              </a:rPr>
              <a:t>général</a:t>
            </a:r>
            <a:r>
              <a:rPr lang="fr-FR" sz="1600" dirty="0">
                <a:solidFill>
                  <a:schemeClr val="bg1"/>
                </a:solidFill>
              </a:rPr>
              <a:t>, douleurs osseuses, signes neurologiques. </a:t>
            </a:r>
          </a:p>
          <a:p>
            <a:pPr>
              <a:lnSpc>
                <a:spcPct val="90000"/>
              </a:lnSpc>
            </a:pPr>
            <a:r>
              <a:rPr lang="fr-FR" sz="1600" dirty="0">
                <a:solidFill>
                  <a:schemeClr val="bg1"/>
                </a:solidFill>
              </a:rPr>
              <a:t>Biologie : Si </a:t>
            </a:r>
            <a:r>
              <a:rPr lang="fr-FR" sz="1600" dirty="0" err="1">
                <a:solidFill>
                  <a:schemeClr val="bg1"/>
                </a:solidFill>
              </a:rPr>
              <a:t>densite</a:t>
            </a:r>
            <a:r>
              <a:rPr lang="fr-FR" sz="1600" dirty="0">
                <a:solidFill>
                  <a:schemeClr val="bg1"/>
                </a:solidFill>
              </a:rPr>
              <a:t>́ du PSA suspecte entre 2,5 et 10 </a:t>
            </a:r>
            <a:r>
              <a:rPr lang="fr-FR" sz="1600" dirty="0" err="1">
                <a:solidFill>
                  <a:schemeClr val="bg1"/>
                </a:solidFill>
              </a:rPr>
              <a:t>ng</a:t>
            </a:r>
            <a:r>
              <a:rPr lang="fr-FR" sz="1600" dirty="0">
                <a:solidFill>
                  <a:schemeClr val="bg1"/>
                </a:solidFill>
              </a:rPr>
              <a:t>/ml, et </a:t>
            </a:r>
            <a:r>
              <a:rPr lang="fr-FR" sz="1600" dirty="0" err="1">
                <a:solidFill>
                  <a:schemeClr val="bg1"/>
                </a:solidFill>
              </a:rPr>
              <a:t>au-déla</a:t>
            </a:r>
            <a:r>
              <a:rPr lang="fr-FR" sz="1600" dirty="0">
                <a:solidFill>
                  <a:schemeClr val="bg1"/>
                </a:solidFill>
              </a:rPr>
              <a:t>̀ de 10 </a:t>
            </a:r>
            <a:r>
              <a:rPr lang="fr-FR" sz="1600" dirty="0" err="1">
                <a:solidFill>
                  <a:schemeClr val="bg1"/>
                </a:solidFill>
              </a:rPr>
              <a:t>ng</a:t>
            </a:r>
            <a:r>
              <a:rPr lang="fr-FR" sz="1600" dirty="0">
                <a:solidFill>
                  <a:schemeClr val="bg1"/>
                </a:solidFill>
              </a:rPr>
              <a:t>/ml ; discuter PBP. </a:t>
            </a:r>
          </a:p>
          <a:p>
            <a:pPr>
              <a:lnSpc>
                <a:spcPct val="90000"/>
              </a:lnSpc>
            </a:pPr>
            <a:r>
              <a:rPr lang="fr-FR" sz="1600" dirty="0">
                <a:solidFill>
                  <a:schemeClr val="bg1"/>
                </a:solidFill>
              </a:rPr>
              <a:t>Imagerie : pas d'imagerie </a:t>
            </a:r>
            <a:r>
              <a:rPr lang="fr-FR" sz="1600" dirty="0" err="1">
                <a:solidFill>
                  <a:schemeClr val="bg1"/>
                </a:solidFill>
              </a:rPr>
              <a:t>recommandée</a:t>
            </a:r>
            <a:r>
              <a:rPr lang="fr-FR" sz="1600" dirty="0">
                <a:solidFill>
                  <a:schemeClr val="bg1"/>
                </a:solidFill>
              </a:rPr>
              <a:t> pour le diagnostic. </a:t>
            </a:r>
          </a:p>
          <a:p>
            <a:pPr>
              <a:lnSpc>
                <a:spcPct val="90000"/>
              </a:lnSpc>
            </a:pPr>
            <a:r>
              <a:rPr lang="fr-FR" sz="1600" dirty="0">
                <a:solidFill>
                  <a:schemeClr val="bg1"/>
                </a:solidFill>
              </a:rPr>
              <a:t>Anatomopathologique :  ponction-biopsie de prostate sous </a:t>
            </a:r>
            <a:r>
              <a:rPr lang="fr-FR" sz="1600" dirty="0" err="1">
                <a:solidFill>
                  <a:schemeClr val="bg1"/>
                </a:solidFill>
              </a:rPr>
              <a:t>anesthésie</a:t>
            </a:r>
            <a:r>
              <a:rPr lang="fr-FR" sz="1600" dirty="0">
                <a:solidFill>
                  <a:schemeClr val="bg1"/>
                </a:solidFill>
              </a:rPr>
              <a:t> locale, 12 biopsies ; </a:t>
            </a:r>
            <a:r>
              <a:rPr lang="fr-FR" sz="1600" dirty="0" err="1">
                <a:solidFill>
                  <a:schemeClr val="bg1"/>
                </a:solidFill>
              </a:rPr>
              <a:t>adénocarcinome</a:t>
            </a:r>
            <a:r>
              <a:rPr lang="fr-FR" sz="1600" dirty="0">
                <a:solidFill>
                  <a:schemeClr val="bg1"/>
                </a:solidFill>
              </a:rPr>
              <a:t> le plus </a:t>
            </a:r>
            <a:r>
              <a:rPr lang="fr-FR" sz="1600" dirty="0" err="1">
                <a:solidFill>
                  <a:schemeClr val="bg1"/>
                </a:solidFill>
              </a:rPr>
              <a:t>fréquent</a:t>
            </a:r>
            <a:r>
              <a:rPr lang="fr-FR" sz="1600" dirty="0">
                <a:solidFill>
                  <a:schemeClr val="bg1"/>
                </a:solidFill>
              </a:rPr>
              <a:t> ; </a:t>
            </a:r>
          </a:p>
          <a:p>
            <a:pPr>
              <a:lnSpc>
                <a:spcPct val="90000"/>
              </a:lnSpc>
            </a:pPr>
            <a:r>
              <a:rPr lang="fr-FR" sz="1600" dirty="0">
                <a:solidFill>
                  <a:schemeClr val="bg1"/>
                </a:solidFill>
              </a:rPr>
              <a:t>score Gleason (</a:t>
            </a:r>
            <a:r>
              <a:rPr lang="fr-FR" sz="1600" dirty="0" err="1">
                <a:solidFill>
                  <a:schemeClr val="bg1"/>
                </a:solidFill>
              </a:rPr>
              <a:t>histopronostique</a:t>
            </a:r>
            <a:r>
              <a:rPr lang="fr-FR" sz="1600" dirty="0">
                <a:solidFill>
                  <a:schemeClr val="bg1"/>
                </a:solidFill>
              </a:rPr>
              <a:t>) :  </a:t>
            </a:r>
            <a:r>
              <a:rPr lang="fr-FR" sz="1600" dirty="0" err="1">
                <a:solidFill>
                  <a:schemeClr val="bg1"/>
                </a:solidFill>
              </a:rPr>
              <a:t>calssification</a:t>
            </a:r>
            <a:r>
              <a:rPr lang="fr-FR" sz="1600" dirty="0">
                <a:solidFill>
                  <a:schemeClr val="bg1"/>
                </a:solidFill>
              </a:rPr>
              <a:t> en 5 grades histologiques . </a:t>
            </a:r>
          </a:p>
        </p:txBody>
      </p:sp>
    </p:spTree>
    <p:extLst>
      <p:ext uri="{BB962C8B-B14F-4D97-AF65-F5344CB8AC3E}">
        <p14:creationId xmlns:p14="http://schemas.microsoft.com/office/powerpoint/2010/main" val="3207348675"/>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EA3CC36C-210F-452E-B0C6-CAE94609D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4900"/>
            <a:ext cx="12192000" cy="19431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a:extLst>
              <a:ext uri="{FF2B5EF4-FFF2-40B4-BE49-F238E27FC236}">
                <a16:creationId xmlns:a16="http://schemas.microsoft.com/office/drawing/2014/main" id="{FD77E017-7BFF-4018-BF75-AF8C6DDF08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9185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re 5">
            <a:extLst>
              <a:ext uri="{FF2B5EF4-FFF2-40B4-BE49-F238E27FC236}">
                <a16:creationId xmlns:a16="http://schemas.microsoft.com/office/drawing/2014/main" id="{D3ADCAD8-C6DE-F24C-80D1-9F90C3C3D45E}"/>
              </a:ext>
            </a:extLst>
          </p:cNvPr>
          <p:cNvSpPr>
            <a:spLocks noGrp="1"/>
          </p:cNvSpPr>
          <p:nvPr>
            <p:ph type="title"/>
          </p:nvPr>
        </p:nvSpPr>
        <p:spPr>
          <a:xfrm>
            <a:off x="2231136" y="4325791"/>
            <a:ext cx="7729728" cy="1188720"/>
          </a:xfrm>
        </p:spPr>
        <p:txBody>
          <a:bodyPr>
            <a:normAutofit/>
          </a:bodyPr>
          <a:lstStyle/>
          <a:p>
            <a:r>
              <a:rPr lang="fr-FR"/>
              <a:t>Stratégie thérapeutique</a:t>
            </a:r>
          </a:p>
        </p:txBody>
      </p:sp>
      <p:graphicFrame>
        <p:nvGraphicFramePr>
          <p:cNvPr id="16" name="Espace réservé du contenu 6">
            <a:extLst>
              <a:ext uri="{FF2B5EF4-FFF2-40B4-BE49-F238E27FC236}">
                <a16:creationId xmlns:a16="http://schemas.microsoft.com/office/drawing/2014/main" id="{5BF44A7A-96DE-4777-A73C-26CE8B99A1CA}"/>
              </a:ext>
            </a:extLst>
          </p:cNvPr>
          <p:cNvGraphicFramePr>
            <a:graphicFrameLocks noGrp="1"/>
          </p:cNvGraphicFramePr>
          <p:nvPr>
            <p:ph idx="1"/>
            <p:extLst>
              <p:ext uri="{D42A27DB-BD31-4B8C-83A1-F6EECF244321}">
                <p14:modId xmlns:p14="http://schemas.microsoft.com/office/powerpoint/2010/main" val="2723820723"/>
              </p:ext>
            </p:extLst>
          </p:nvPr>
        </p:nvGraphicFramePr>
        <p:xfrm>
          <a:off x="921592" y="941466"/>
          <a:ext cx="10340658" cy="278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63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CA3CB-1F1D-2F45-96B1-E8FD8CAB2D8C}"/>
              </a:ext>
            </a:extLst>
          </p:cNvPr>
          <p:cNvSpPr>
            <a:spLocks noGrp="1"/>
          </p:cNvSpPr>
          <p:nvPr>
            <p:ph type="title"/>
          </p:nvPr>
        </p:nvSpPr>
        <p:spPr>
          <a:xfrm>
            <a:off x="2231136" y="550355"/>
            <a:ext cx="7729728" cy="1188720"/>
          </a:xfrm>
        </p:spPr>
        <p:txBody>
          <a:bodyPr>
            <a:normAutofit/>
          </a:bodyPr>
          <a:lstStyle/>
          <a:p>
            <a:r>
              <a:rPr lang="fr-FR" dirty="0"/>
              <a:t>INFECTIONS URINAIRES (IU) </a:t>
            </a:r>
          </a:p>
        </p:txBody>
      </p:sp>
      <p:graphicFrame>
        <p:nvGraphicFramePr>
          <p:cNvPr id="5" name="Espace réservé du contenu 2">
            <a:extLst>
              <a:ext uri="{FF2B5EF4-FFF2-40B4-BE49-F238E27FC236}">
                <a16:creationId xmlns:a16="http://schemas.microsoft.com/office/drawing/2014/main" id="{FD6663AD-6831-442C-8BCB-6E165D5F12AC}"/>
              </a:ext>
            </a:extLst>
          </p:cNvPr>
          <p:cNvGraphicFramePr>
            <a:graphicFrameLocks noGrp="1"/>
          </p:cNvGraphicFramePr>
          <p:nvPr>
            <p:ph idx="1"/>
            <p:extLst>
              <p:ext uri="{D42A27DB-BD31-4B8C-83A1-F6EECF244321}">
                <p14:modId xmlns:p14="http://schemas.microsoft.com/office/powerpoint/2010/main" val="3597863219"/>
              </p:ext>
            </p:extLst>
          </p:nvPr>
        </p:nvGraphicFramePr>
        <p:xfrm>
          <a:off x="573882" y="2453449"/>
          <a:ext cx="11044236" cy="4314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0180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C6B279-B387-244F-B040-6D8FAFB2FFE7}"/>
              </a:ext>
            </a:extLst>
          </p:cNvPr>
          <p:cNvSpPr>
            <a:spLocks noGrp="1"/>
          </p:cNvSpPr>
          <p:nvPr>
            <p:ph type="title"/>
          </p:nvPr>
        </p:nvSpPr>
        <p:spPr>
          <a:xfrm>
            <a:off x="2231136" y="964692"/>
            <a:ext cx="7729728" cy="1188720"/>
          </a:xfrm>
        </p:spPr>
        <p:txBody>
          <a:bodyPr>
            <a:normAutofit/>
          </a:bodyPr>
          <a:lstStyle/>
          <a:p>
            <a:r>
              <a:rPr lang="fr-FR" err="1"/>
              <a:t>morbimortalité</a:t>
            </a:r>
            <a:endParaRPr lang="fr-FR"/>
          </a:p>
        </p:txBody>
      </p:sp>
      <p:graphicFrame>
        <p:nvGraphicFramePr>
          <p:cNvPr id="5" name="Espace réservé du contenu 2">
            <a:extLst>
              <a:ext uri="{FF2B5EF4-FFF2-40B4-BE49-F238E27FC236}">
                <a16:creationId xmlns:a16="http://schemas.microsoft.com/office/drawing/2014/main" id="{6926D07C-EE9D-4F78-B3C0-6563602AFFE0}"/>
              </a:ext>
            </a:extLst>
          </p:cNvPr>
          <p:cNvGraphicFramePr>
            <a:graphicFrameLocks noGrp="1"/>
          </p:cNvGraphicFramePr>
          <p:nvPr>
            <p:ph idx="1"/>
            <p:extLst>
              <p:ext uri="{D42A27DB-BD31-4B8C-83A1-F6EECF244321}">
                <p14:modId xmlns:p14="http://schemas.microsoft.com/office/powerpoint/2010/main" val="500442348"/>
              </p:ext>
            </p:extLst>
          </p:nvPr>
        </p:nvGraphicFramePr>
        <p:xfrm>
          <a:off x="965200" y="2638425"/>
          <a:ext cx="102616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0011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FF3F80-6168-924B-A2EE-4384598EF989}"/>
              </a:ext>
            </a:extLst>
          </p:cNvPr>
          <p:cNvSpPr>
            <a:spLocks noGrp="1"/>
          </p:cNvSpPr>
          <p:nvPr>
            <p:ph type="title"/>
          </p:nvPr>
        </p:nvSpPr>
        <p:spPr>
          <a:xfrm>
            <a:off x="594360" y="637125"/>
            <a:ext cx="3163448" cy="5256371"/>
          </a:xfrm>
        </p:spPr>
        <p:txBody>
          <a:bodyPr>
            <a:normAutofit/>
          </a:bodyPr>
          <a:lstStyle/>
          <a:p>
            <a:r>
              <a:rPr lang="fr-FR" dirty="0"/>
              <a:t>Spécificités  des IU du SA </a:t>
            </a:r>
          </a:p>
        </p:txBody>
      </p:sp>
      <p:graphicFrame>
        <p:nvGraphicFramePr>
          <p:cNvPr id="5" name="Espace réservé du contenu 2">
            <a:extLst>
              <a:ext uri="{FF2B5EF4-FFF2-40B4-BE49-F238E27FC236}">
                <a16:creationId xmlns:a16="http://schemas.microsoft.com/office/drawing/2014/main" id="{0C52DFB4-DACA-452D-868B-1A4D8D87A83B}"/>
              </a:ext>
            </a:extLst>
          </p:cNvPr>
          <p:cNvGraphicFramePr>
            <a:graphicFrameLocks noGrp="1"/>
          </p:cNvGraphicFramePr>
          <p:nvPr>
            <p:ph idx="1"/>
            <p:extLst>
              <p:ext uri="{D42A27DB-BD31-4B8C-83A1-F6EECF244321}">
                <p14:modId xmlns:p14="http://schemas.microsoft.com/office/powerpoint/2010/main" val="1249658589"/>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5633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AD9BFC-2D41-6543-9A7A-459E3F04B169}"/>
              </a:ext>
            </a:extLst>
          </p:cNvPr>
          <p:cNvSpPr>
            <a:spLocks noGrp="1"/>
          </p:cNvSpPr>
          <p:nvPr>
            <p:ph type="title"/>
          </p:nvPr>
        </p:nvSpPr>
        <p:spPr>
          <a:xfrm>
            <a:off x="2545461" y="257175"/>
            <a:ext cx="7729728" cy="1188720"/>
          </a:xfrm>
        </p:spPr>
        <p:txBody>
          <a:bodyPr/>
          <a:lstStyle/>
          <a:p>
            <a:r>
              <a:rPr lang="fr-FR" dirty="0" err="1"/>
              <a:t>Bactiurie</a:t>
            </a:r>
            <a:r>
              <a:rPr lang="fr-FR" dirty="0"/>
              <a:t> asymptomatique </a:t>
            </a:r>
          </a:p>
        </p:txBody>
      </p:sp>
      <p:sp>
        <p:nvSpPr>
          <p:cNvPr id="3" name="Espace réservé du contenu 2">
            <a:extLst>
              <a:ext uri="{FF2B5EF4-FFF2-40B4-BE49-F238E27FC236}">
                <a16:creationId xmlns:a16="http://schemas.microsoft.com/office/drawing/2014/main" id="{B2324DCF-7A7A-A14E-BB1E-9996F5F6D6C2}"/>
              </a:ext>
            </a:extLst>
          </p:cNvPr>
          <p:cNvSpPr>
            <a:spLocks noGrp="1"/>
          </p:cNvSpPr>
          <p:nvPr>
            <p:ph idx="1"/>
          </p:nvPr>
        </p:nvSpPr>
        <p:spPr>
          <a:xfrm>
            <a:off x="385763" y="1825625"/>
            <a:ext cx="11601450" cy="4775200"/>
          </a:xfrm>
        </p:spPr>
        <p:txBody>
          <a:bodyPr>
            <a:normAutofit lnSpcReduction="10000"/>
          </a:bodyPr>
          <a:lstStyle/>
          <a:p>
            <a:pPr marL="0" indent="0">
              <a:buNone/>
            </a:pPr>
            <a:r>
              <a:rPr lang="fr-FR" dirty="0"/>
              <a:t>Elle est fréquente chez le SA , favorisée par :</a:t>
            </a:r>
          </a:p>
          <a:p>
            <a:r>
              <a:rPr lang="fr-FR" dirty="0"/>
              <a:t>le diabète ;</a:t>
            </a:r>
          </a:p>
          <a:p>
            <a:r>
              <a:rPr lang="fr-FR" dirty="0"/>
              <a:t>l’alitement ;</a:t>
            </a:r>
          </a:p>
          <a:p>
            <a:r>
              <a:rPr lang="fr-FR" dirty="0"/>
              <a:t>l’incontinence ;</a:t>
            </a:r>
          </a:p>
          <a:p>
            <a:r>
              <a:rPr lang="fr-FR" dirty="0"/>
              <a:t>le sondage à demeure ;</a:t>
            </a:r>
          </a:p>
          <a:p>
            <a:r>
              <a:rPr lang="fr-FR" dirty="0"/>
              <a:t>la carence hormonale chez la femme ;</a:t>
            </a:r>
          </a:p>
          <a:p>
            <a:r>
              <a:rPr lang="fr-FR" dirty="0"/>
              <a:t>l’hyperplasie bénigne de prostate chez l’homme.</a:t>
            </a:r>
          </a:p>
          <a:p>
            <a:endParaRPr lang="fr-FR" dirty="0"/>
          </a:p>
          <a:p>
            <a:pPr marL="0" indent="0">
              <a:buNone/>
            </a:pPr>
            <a:r>
              <a:rPr lang="fr-FR" dirty="0"/>
              <a:t>Il est bien établi qu’il n’existe pas de bénéfice au traitement. L’efficacité du traitement est seulement transitoire sur la bactériurie et n’a pas d’efficacité sur la </a:t>
            </a:r>
            <a:r>
              <a:rPr lang="fr-FR" dirty="0" err="1"/>
              <a:t>morbi</a:t>
            </a:r>
            <a:r>
              <a:rPr lang="fr-FR" dirty="0"/>
              <a:t>-mortalité. Le traitement risque de sélectionner des germes résistants dans le réservoir digestif.</a:t>
            </a:r>
          </a:p>
          <a:p>
            <a:pPr marL="0" indent="0">
              <a:buNone/>
            </a:pPr>
            <a:br>
              <a:rPr lang="fr-FR" dirty="0"/>
            </a:br>
            <a:endParaRPr lang="fr-FR" dirty="0"/>
          </a:p>
        </p:txBody>
      </p:sp>
    </p:spTree>
    <p:extLst>
      <p:ext uri="{BB962C8B-B14F-4D97-AF65-F5344CB8AC3E}">
        <p14:creationId xmlns:p14="http://schemas.microsoft.com/office/powerpoint/2010/main" val="2098482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EFFFF2-9EB4-4B6C-B9F8-2BA3EF89A2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07017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D65299F-028F-4AFC-B46A-8DB33E20F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0172" y="0"/>
            <a:ext cx="912182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BAC87F6E-526A-49B5-995D-42DB65659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423" y="1443035"/>
            <a:ext cx="3971932" cy="3971930"/>
          </a:xfrm>
          <a:prstGeom prst="ellipse">
            <a:avLst/>
          </a:prstGeom>
          <a:solidFill>
            <a:srgbClr val="FFFFFF"/>
          </a:solidFill>
          <a:ln w="317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419D5685-4EA8-D440-9DDC-29434E1185F3}"/>
              </a:ext>
            </a:extLst>
          </p:cNvPr>
          <p:cNvSpPr>
            <a:spLocks noGrp="1"/>
          </p:cNvSpPr>
          <p:nvPr>
            <p:ph type="title"/>
          </p:nvPr>
        </p:nvSpPr>
        <p:spPr>
          <a:xfrm>
            <a:off x="1260873" y="1586484"/>
            <a:ext cx="3685032" cy="3685032"/>
          </a:xfrm>
          <a:prstGeom prst="ellipse">
            <a:avLst/>
          </a:prstGeom>
          <a:solidFill>
            <a:schemeClr val="accent2">
              <a:lumMod val="75000"/>
            </a:schemeClr>
          </a:solidFill>
          <a:ln>
            <a:noFill/>
          </a:ln>
        </p:spPr>
        <p:txBody>
          <a:bodyPr>
            <a:normAutofit/>
          </a:bodyPr>
          <a:lstStyle/>
          <a:p>
            <a:r>
              <a:rPr lang="fr-FR" sz="2100">
                <a:solidFill>
                  <a:srgbClr val="FFFFFF"/>
                </a:solidFill>
              </a:rPr>
              <a:t>Vieillissement rénal</a:t>
            </a:r>
          </a:p>
        </p:txBody>
      </p:sp>
      <p:sp>
        <p:nvSpPr>
          <p:cNvPr id="5" name="Espace réservé du contenu 4">
            <a:extLst>
              <a:ext uri="{FF2B5EF4-FFF2-40B4-BE49-F238E27FC236}">
                <a16:creationId xmlns:a16="http://schemas.microsoft.com/office/drawing/2014/main" id="{2D932347-ED50-234B-B122-A580575DBCA7}"/>
              </a:ext>
            </a:extLst>
          </p:cNvPr>
          <p:cNvSpPr>
            <a:spLocks noGrp="1"/>
          </p:cNvSpPr>
          <p:nvPr>
            <p:ph idx="1"/>
          </p:nvPr>
        </p:nvSpPr>
        <p:spPr>
          <a:xfrm>
            <a:off x="5232806" y="185737"/>
            <a:ext cx="6440082" cy="6357937"/>
          </a:xfrm>
        </p:spPr>
        <p:txBody>
          <a:bodyPr anchor="ctr">
            <a:normAutofit/>
          </a:bodyPr>
          <a:lstStyle/>
          <a:p>
            <a:pPr>
              <a:lnSpc>
                <a:spcPct val="90000"/>
              </a:lnSpc>
            </a:pPr>
            <a:r>
              <a:rPr lang="fr-FR" sz="1400" dirty="0"/>
              <a:t>Le vieillissement s’accompagne dès l’âge adulte, sans effet de seuil, d’une </a:t>
            </a:r>
            <a:r>
              <a:rPr lang="fr-FR" sz="1400" b="1" dirty="0"/>
              <a:t>baisse du débit de filtration glomérulaire</a:t>
            </a:r>
            <a:r>
              <a:rPr lang="fr-FR" sz="1400" dirty="0"/>
              <a:t> ; cette baisse est continue et de l’ordre </a:t>
            </a:r>
            <a:r>
              <a:rPr lang="fr-FR" sz="1400" b="1" dirty="0"/>
              <a:t>de 0,7 ml/min et par an</a:t>
            </a:r>
            <a:r>
              <a:rPr lang="fr-FR" sz="1400" dirty="0"/>
              <a:t>. Cette baisse progressive du débit de filtration glomérulaire peut être estimée à environ 10 ml/min/décennie après 40 ans.</a:t>
            </a:r>
          </a:p>
          <a:p>
            <a:pPr marL="0" indent="0">
              <a:lnSpc>
                <a:spcPct val="90000"/>
              </a:lnSpc>
              <a:buNone/>
            </a:pPr>
            <a:endParaRPr lang="fr-FR" sz="1400" dirty="0"/>
          </a:p>
          <a:p>
            <a:pPr>
              <a:lnSpc>
                <a:spcPct val="90000"/>
              </a:lnSpc>
            </a:pPr>
            <a:r>
              <a:rPr lang="fr-FR" sz="1400" b="1" dirty="0"/>
              <a:t>Les troubles </a:t>
            </a:r>
            <a:r>
              <a:rPr lang="fr-FR" sz="1400" b="1" dirty="0" err="1"/>
              <a:t>hydro-électrolytiques</a:t>
            </a:r>
            <a:r>
              <a:rPr lang="fr-FR" sz="1400" dirty="0"/>
              <a:t> sont fréquents chez le sujet âgé car les capacités d’adaptation du rein sont rapidement dépassées en cas de modifications des apports, de pathologies associées ou de prescription médicamenteuse. </a:t>
            </a:r>
          </a:p>
          <a:p>
            <a:pPr>
              <a:lnSpc>
                <a:spcPct val="90000"/>
              </a:lnSpc>
            </a:pPr>
            <a:r>
              <a:rPr lang="fr-FR" sz="1400" dirty="0"/>
              <a:t>Les apports osmolaires tendent à diminuer. </a:t>
            </a:r>
          </a:p>
          <a:p>
            <a:pPr>
              <a:lnSpc>
                <a:spcPct val="90000"/>
              </a:lnSpc>
            </a:pPr>
            <a:r>
              <a:rPr lang="fr-FR" sz="1400" dirty="0"/>
              <a:t>La diminution du fonctionnement du système rénine angiotensine aldostérone (baisse de la rénine, de l’angiotensine II, et de l’aldostérone) concourt à ces perturbations </a:t>
            </a:r>
            <a:br>
              <a:rPr lang="fr-FR" sz="1400" dirty="0"/>
            </a:br>
            <a:endParaRPr lang="fr-FR" sz="1400" dirty="0"/>
          </a:p>
          <a:p>
            <a:pPr>
              <a:lnSpc>
                <a:spcPct val="90000"/>
              </a:lnSpc>
            </a:pPr>
            <a:r>
              <a:rPr lang="fr-FR" sz="1400" b="1" dirty="0"/>
              <a:t>La prévalence de l’hyponatrémie</a:t>
            </a:r>
            <a:r>
              <a:rPr lang="fr-FR" sz="1400" dirty="0"/>
              <a:t> (&lt; 135 </a:t>
            </a:r>
            <a:r>
              <a:rPr lang="fr-FR" sz="1400" dirty="0" err="1"/>
              <a:t>mmol</a:t>
            </a:r>
            <a:r>
              <a:rPr lang="fr-FR" sz="1400" dirty="0"/>
              <a:t>/L) atteint 16 % en milieu gériatrique. Souvent multifactorielle, l’hyponatrémie augmente le risque de chutes, altère les fonctions cognitives et expose au risque de complications neurologiques graves (directes ou indirectes, liées au traitement) d’autant plus qu’elle est brutale et profonde.</a:t>
            </a:r>
          </a:p>
        </p:txBody>
      </p:sp>
    </p:spTree>
    <p:extLst>
      <p:ext uri="{BB962C8B-B14F-4D97-AF65-F5344CB8AC3E}">
        <p14:creationId xmlns:p14="http://schemas.microsoft.com/office/powerpoint/2010/main" val="4120282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2C916C-9CCB-E747-89ED-D0FC33BA1E76}"/>
              </a:ext>
            </a:extLst>
          </p:cNvPr>
          <p:cNvSpPr>
            <a:spLocks noGrp="1"/>
          </p:cNvSpPr>
          <p:nvPr>
            <p:ph type="title"/>
          </p:nvPr>
        </p:nvSpPr>
        <p:spPr>
          <a:xfrm>
            <a:off x="804672" y="964692"/>
            <a:ext cx="3066937" cy="1188720"/>
          </a:xfrm>
        </p:spPr>
        <p:txBody>
          <a:bodyPr>
            <a:normAutofit/>
          </a:bodyPr>
          <a:lstStyle/>
          <a:p>
            <a:r>
              <a:rPr lang="fr-FR"/>
              <a:t>IRA du SA</a:t>
            </a:r>
          </a:p>
        </p:txBody>
      </p:sp>
      <p:sp>
        <p:nvSpPr>
          <p:cNvPr id="3" name="Espace réservé du contenu 2">
            <a:extLst>
              <a:ext uri="{FF2B5EF4-FFF2-40B4-BE49-F238E27FC236}">
                <a16:creationId xmlns:a16="http://schemas.microsoft.com/office/drawing/2014/main" id="{FE06661F-C1D0-C242-9CD3-B2FED8D8A87D}"/>
              </a:ext>
            </a:extLst>
          </p:cNvPr>
          <p:cNvSpPr>
            <a:spLocks noGrp="1"/>
          </p:cNvSpPr>
          <p:nvPr>
            <p:ph idx="1"/>
          </p:nvPr>
        </p:nvSpPr>
        <p:spPr>
          <a:xfrm>
            <a:off x="803244" y="2638044"/>
            <a:ext cx="3063765" cy="3263206"/>
          </a:xfrm>
        </p:spPr>
        <p:txBody>
          <a:bodyPr>
            <a:normAutofit/>
          </a:bodyPr>
          <a:lstStyle/>
          <a:p>
            <a:pPr>
              <a:lnSpc>
                <a:spcPct val="90000"/>
              </a:lnSpc>
            </a:pPr>
            <a:r>
              <a:rPr lang="fr-FR" sz="1500"/>
              <a:t>La symptomatologie et le diagnostic n’ont pas de spécificités particulières. Certaines étiologies sont cependant plus fréquentes chez le sujet âgé</a:t>
            </a:r>
          </a:p>
          <a:p>
            <a:pPr>
              <a:lnSpc>
                <a:spcPct val="90000"/>
              </a:lnSpc>
            </a:pPr>
            <a:r>
              <a:rPr lang="fr-FR" sz="1500" b="1"/>
              <a:t>L’incidence de l’insuffisance rénale aiguë augmente</a:t>
            </a:r>
            <a:r>
              <a:rPr lang="fr-FR" sz="1500"/>
              <a:t> exponentiellement avec l’âge.</a:t>
            </a:r>
          </a:p>
          <a:p>
            <a:pPr>
              <a:lnSpc>
                <a:spcPct val="90000"/>
              </a:lnSpc>
            </a:pPr>
            <a:r>
              <a:rPr lang="fr-FR" sz="1500"/>
              <a:t>Le risque d’insuffisance rénale chronique séquellaire d’un épisode d’IRA augmente avec l’âge</a:t>
            </a:r>
          </a:p>
          <a:p>
            <a:pPr>
              <a:lnSpc>
                <a:spcPct val="90000"/>
              </a:lnSpc>
            </a:pPr>
            <a:endParaRPr lang="fr-FR" sz="1500"/>
          </a:p>
        </p:txBody>
      </p:sp>
      <p:sp>
        <p:nvSpPr>
          <p:cNvPr id="9" name="Rectangle 8">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a:extLst>
              <a:ext uri="{FF2B5EF4-FFF2-40B4-BE49-F238E27FC236}">
                <a16:creationId xmlns:a16="http://schemas.microsoft.com/office/drawing/2014/main" id="{906EB889-233B-2C44-BE92-A6C98983EF3D}"/>
              </a:ext>
            </a:extLst>
          </p:cNvPr>
          <p:cNvPicPr>
            <a:picLocks noChangeAspect="1"/>
          </p:cNvPicPr>
          <p:nvPr/>
        </p:nvPicPr>
        <p:blipFill>
          <a:blip r:embed="rId2"/>
          <a:stretch>
            <a:fillRect/>
          </a:stretch>
        </p:blipFill>
        <p:spPr>
          <a:xfrm>
            <a:off x="4912592" y="1293275"/>
            <a:ext cx="6048612" cy="4279392"/>
          </a:xfrm>
          <a:prstGeom prst="rect">
            <a:avLst/>
          </a:prstGeom>
        </p:spPr>
      </p:pic>
    </p:spTree>
    <p:extLst>
      <p:ext uri="{BB962C8B-B14F-4D97-AF65-F5344CB8AC3E}">
        <p14:creationId xmlns:p14="http://schemas.microsoft.com/office/powerpoint/2010/main" val="3697101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FCCA3A-A449-E248-8F85-EC772218D550}"/>
              </a:ext>
            </a:extLst>
          </p:cNvPr>
          <p:cNvSpPr>
            <a:spLocks noGrp="1"/>
          </p:cNvSpPr>
          <p:nvPr>
            <p:ph type="title"/>
          </p:nvPr>
        </p:nvSpPr>
        <p:spPr>
          <a:xfrm>
            <a:off x="643467" y="321734"/>
            <a:ext cx="10905066" cy="1135737"/>
          </a:xfrm>
        </p:spPr>
        <p:txBody>
          <a:bodyPr>
            <a:normAutofit/>
          </a:bodyPr>
          <a:lstStyle/>
          <a:p>
            <a:r>
              <a:rPr lang="fr-FR" sz="3600"/>
              <a:t>Schéma mictionnel normal </a:t>
            </a:r>
          </a:p>
        </p:txBody>
      </p:sp>
      <p:sp>
        <p:nvSpPr>
          <p:cNvPr id="3" name="Espace réservé du contenu 2">
            <a:extLst>
              <a:ext uri="{FF2B5EF4-FFF2-40B4-BE49-F238E27FC236}">
                <a16:creationId xmlns:a16="http://schemas.microsoft.com/office/drawing/2014/main" id="{E8E45CA2-62FF-8D48-84CC-742876C9F864}"/>
              </a:ext>
            </a:extLst>
          </p:cNvPr>
          <p:cNvSpPr>
            <a:spLocks noGrp="1"/>
          </p:cNvSpPr>
          <p:nvPr>
            <p:ph idx="1"/>
          </p:nvPr>
        </p:nvSpPr>
        <p:spPr>
          <a:xfrm>
            <a:off x="643469" y="1782981"/>
            <a:ext cx="4008384" cy="4393982"/>
          </a:xfrm>
        </p:spPr>
        <p:txBody>
          <a:bodyPr>
            <a:normAutofit fontScale="92500"/>
          </a:bodyPr>
          <a:lstStyle/>
          <a:p>
            <a:r>
              <a:rPr lang="fr-FR" sz="1700"/>
              <a:t>Le bas appareil urinaire comprend schématiquement un réservoir (la </a:t>
            </a:r>
            <a:r>
              <a:rPr lang="fr-FR" sz="1700" b="1"/>
              <a:t>vessie</a:t>
            </a:r>
            <a:r>
              <a:rPr lang="fr-FR" sz="1700"/>
              <a:t>) et un conduit d'élimination (l'</a:t>
            </a:r>
            <a:r>
              <a:rPr lang="fr-FR" sz="1700" b="1"/>
              <a:t>urètre</a:t>
            </a:r>
            <a:r>
              <a:rPr lang="fr-FR" sz="1700"/>
              <a:t>) muni d'une vanne d'ouverture le </a:t>
            </a:r>
            <a:r>
              <a:rPr lang="fr-FR" sz="1700" b="1"/>
              <a:t>sphincter </a:t>
            </a:r>
            <a:r>
              <a:rPr lang="fr-FR" sz="1700"/>
              <a:t>(ou zone sphinctérienne qui comprend le sphincter lisse involontaire et le sphincter strié volontaire).</a:t>
            </a:r>
            <a:br>
              <a:rPr lang="fr-FR" sz="1700"/>
            </a:br>
            <a:r>
              <a:rPr lang="fr-FR" sz="1700"/>
              <a:t>Le rôle du bas appareil urinaire est binaire : </a:t>
            </a:r>
            <a:r>
              <a:rPr lang="fr-FR" sz="1700" b="1"/>
              <a:t>stocker l'urine </a:t>
            </a:r>
            <a:r>
              <a:rPr lang="fr-FR" sz="1700"/>
              <a:t>produite en permanence par les reins et </a:t>
            </a:r>
            <a:r>
              <a:rPr lang="fr-FR" sz="1700" b="1"/>
              <a:t>l'éliminer </a:t>
            </a:r>
            <a:r>
              <a:rPr lang="fr-FR" sz="1700"/>
              <a:t>de façon rapide, volontaire et socialement adaptée en quelques mictions (normalement moins de 8/24 heures). </a:t>
            </a:r>
          </a:p>
          <a:p>
            <a:r>
              <a:rPr lang="fr-FR" sz="1700"/>
              <a:t>Le </a:t>
            </a:r>
            <a:r>
              <a:rPr lang="fr-FR" sz="1700" b="1"/>
              <a:t>cycle mictionnel </a:t>
            </a:r>
            <a:r>
              <a:rPr lang="fr-FR" sz="1700"/>
              <a:t>est l'alternance permanente entre </a:t>
            </a:r>
            <a:r>
              <a:rPr lang="fr-FR" sz="1700" b="1"/>
              <a:t>phase de stockage </a:t>
            </a:r>
            <a:r>
              <a:rPr lang="fr-FR" sz="1700"/>
              <a:t>de l'urine et </a:t>
            </a:r>
            <a:r>
              <a:rPr lang="fr-FR" sz="1700" b="1"/>
              <a:t>phase de vidange </a:t>
            </a:r>
            <a:r>
              <a:rPr lang="fr-FR" sz="1700"/>
              <a:t>de l'urine </a:t>
            </a:r>
          </a:p>
          <a:p>
            <a:endParaRPr lang="fr-FR" sz="1700"/>
          </a:p>
        </p:txBody>
      </p:sp>
      <p:pic>
        <p:nvPicPr>
          <p:cNvPr id="5" name="Image 4">
            <a:extLst>
              <a:ext uri="{FF2B5EF4-FFF2-40B4-BE49-F238E27FC236}">
                <a16:creationId xmlns:a16="http://schemas.microsoft.com/office/drawing/2014/main" id="{6E11AC5A-21DF-994F-B60C-93C2ADC891F3}"/>
              </a:ext>
            </a:extLst>
          </p:cNvPr>
          <p:cNvPicPr>
            <a:picLocks noChangeAspect="1"/>
          </p:cNvPicPr>
          <p:nvPr/>
        </p:nvPicPr>
        <p:blipFill>
          <a:blip r:embed="rId2"/>
          <a:stretch>
            <a:fillRect/>
          </a:stretch>
        </p:blipFill>
        <p:spPr>
          <a:xfrm>
            <a:off x="4784778" y="2586439"/>
            <a:ext cx="7128061" cy="2762124"/>
          </a:xfrm>
          <a:prstGeom prst="rect">
            <a:avLst/>
          </a:prstGeom>
        </p:spPr>
      </p:pic>
    </p:spTree>
    <p:extLst>
      <p:ext uri="{BB962C8B-B14F-4D97-AF65-F5344CB8AC3E}">
        <p14:creationId xmlns:p14="http://schemas.microsoft.com/office/powerpoint/2010/main" val="2821799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4960D57-A5C0-0B41-A252-903E835EB584}"/>
              </a:ext>
            </a:extLst>
          </p:cNvPr>
          <p:cNvSpPr>
            <a:spLocks noGrp="1"/>
          </p:cNvSpPr>
          <p:nvPr>
            <p:ph type="title"/>
          </p:nvPr>
        </p:nvSpPr>
        <p:spPr>
          <a:xfrm>
            <a:off x="2231136" y="467418"/>
            <a:ext cx="7729728" cy="1188720"/>
          </a:xfrm>
          <a:solidFill>
            <a:srgbClr val="FFFFFF"/>
          </a:solidFill>
        </p:spPr>
        <p:txBody>
          <a:bodyPr>
            <a:normAutofit/>
          </a:bodyPr>
          <a:lstStyle/>
          <a:p>
            <a:r>
              <a:rPr lang="fr-FR"/>
              <a:t>IRC du SA </a:t>
            </a:r>
          </a:p>
        </p:txBody>
      </p:sp>
      <p:sp>
        <p:nvSpPr>
          <p:cNvPr id="3" name="Espace réservé du contenu 2">
            <a:extLst>
              <a:ext uri="{FF2B5EF4-FFF2-40B4-BE49-F238E27FC236}">
                <a16:creationId xmlns:a16="http://schemas.microsoft.com/office/drawing/2014/main" id="{0F541594-3A80-6A47-AB79-9054256F6F91}"/>
              </a:ext>
            </a:extLst>
          </p:cNvPr>
          <p:cNvSpPr>
            <a:spLocks noGrp="1"/>
          </p:cNvSpPr>
          <p:nvPr>
            <p:ph idx="1"/>
          </p:nvPr>
        </p:nvSpPr>
        <p:spPr>
          <a:xfrm>
            <a:off x="1706062" y="2291262"/>
            <a:ext cx="8779512" cy="2879256"/>
          </a:xfrm>
        </p:spPr>
        <p:txBody>
          <a:bodyPr>
            <a:normAutofit fontScale="92500" lnSpcReduction="10000"/>
          </a:bodyPr>
          <a:lstStyle/>
          <a:p>
            <a:pPr>
              <a:lnSpc>
                <a:spcPct val="90000"/>
              </a:lnSpc>
            </a:pPr>
            <a:r>
              <a:rPr lang="fr-FR" dirty="0">
                <a:solidFill>
                  <a:srgbClr val="404040"/>
                </a:solidFill>
              </a:rPr>
              <a:t>L’incidence de l’insuffisance rénale augmente avec l’âge  :</a:t>
            </a:r>
          </a:p>
          <a:p>
            <a:pPr lvl="1">
              <a:lnSpc>
                <a:spcPct val="90000"/>
              </a:lnSpc>
            </a:pPr>
            <a:r>
              <a:rPr lang="fr-FR" dirty="0">
                <a:solidFill>
                  <a:srgbClr val="404040"/>
                </a:solidFill>
              </a:rPr>
              <a:t> entre 65 et 75 ans, plus de 15 % de la population a un DFG estimé inférieur à 60 ml/min/1,73 m</a:t>
            </a:r>
            <a:r>
              <a:rPr lang="fr-FR" baseline="30000" dirty="0">
                <a:solidFill>
                  <a:srgbClr val="404040"/>
                </a:solidFill>
              </a:rPr>
              <a:t>2</a:t>
            </a:r>
            <a:r>
              <a:rPr lang="fr-FR" dirty="0">
                <a:solidFill>
                  <a:srgbClr val="404040"/>
                </a:solidFill>
              </a:rPr>
              <a:t> </a:t>
            </a:r>
          </a:p>
          <a:p>
            <a:pPr lvl="1">
              <a:lnSpc>
                <a:spcPct val="90000"/>
              </a:lnSpc>
            </a:pPr>
            <a:r>
              <a:rPr lang="fr-FR" dirty="0">
                <a:solidFill>
                  <a:srgbClr val="404040"/>
                </a:solidFill>
              </a:rPr>
              <a:t> ce chiffre atteint 50 % après 85 ans. </a:t>
            </a:r>
          </a:p>
          <a:p>
            <a:pPr lvl="1">
              <a:lnSpc>
                <a:spcPct val="90000"/>
              </a:lnSpc>
            </a:pPr>
            <a:r>
              <a:rPr lang="fr-FR" dirty="0">
                <a:solidFill>
                  <a:srgbClr val="404040"/>
                </a:solidFill>
              </a:rPr>
              <a:t>L’hypertension artérielle et les autres facteurs de risque vasculaire (hyperlipidémie…) participent au vieillissement rénal</a:t>
            </a:r>
          </a:p>
          <a:p>
            <a:pPr>
              <a:lnSpc>
                <a:spcPct val="90000"/>
              </a:lnSpc>
            </a:pPr>
            <a:r>
              <a:rPr lang="fr-FR" dirty="0">
                <a:solidFill>
                  <a:srgbClr val="404040"/>
                </a:solidFill>
              </a:rPr>
              <a:t>L’IRC peut être la conséquence de maladies rénales anciennes d’évolution lente (par exemple la polykystose rénale) ou de maladies plus spécifiques au sujet âgé : néphropathies par obstacle, néphropathies ischémiques (sténoses athéromateuses des artères rénales…).</a:t>
            </a:r>
          </a:p>
          <a:p>
            <a:pPr>
              <a:lnSpc>
                <a:spcPct val="90000"/>
              </a:lnSpc>
            </a:pPr>
            <a:r>
              <a:rPr lang="fr-FR" b="1" dirty="0"/>
              <a:t>L’IRC modifie la pharmacocinétique de nombreux médicaments: l’adaptation des posologies est nécessaire en gériatrie </a:t>
            </a:r>
            <a:endParaRPr lang="en-US" b="1" dirty="0"/>
          </a:p>
          <a:p>
            <a:pPr>
              <a:lnSpc>
                <a:spcPct val="90000"/>
              </a:lnSpc>
            </a:pPr>
            <a:endParaRPr lang="fr-FR" dirty="0">
              <a:solidFill>
                <a:srgbClr val="404040"/>
              </a:solidFill>
            </a:endParaRPr>
          </a:p>
        </p:txBody>
      </p:sp>
    </p:spTree>
    <p:extLst>
      <p:ext uri="{BB962C8B-B14F-4D97-AF65-F5344CB8AC3E}">
        <p14:creationId xmlns:p14="http://schemas.microsoft.com/office/powerpoint/2010/main" val="276645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4" name="Rectangle 4103">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6" name="Rectangle 4105">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BA9862E-8D1F-9242-8681-3B7049FCCBBE}"/>
              </a:ext>
            </a:extLst>
          </p:cNvPr>
          <p:cNvSpPr>
            <a:spLocks noGrp="1"/>
          </p:cNvSpPr>
          <p:nvPr>
            <p:ph type="title"/>
          </p:nvPr>
        </p:nvSpPr>
        <p:spPr>
          <a:xfrm>
            <a:off x="643467" y="2681103"/>
            <a:ext cx="3363974" cy="1495794"/>
          </a:xfrm>
          <a:noFill/>
          <a:ln>
            <a:solidFill>
              <a:schemeClr val="bg1"/>
            </a:solidFill>
          </a:ln>
        </p:spPr>
        <p:txBody>
          <a:bodyPr wrap="square">
            <a:normAutofit/>
          </a:bodyPr>
          <a:lstStyle/>
          <a:p>
            <a:r>
              <a:rPr lang="fr-FR">
                <a:solidFill>
                  <a:schemeClr val="bg1"/>
                </a:solidFill>
              </a:rPr>
              <a:t>Traitement </a:t>
            </a:r>
          </a:p>
        </p:txBody>
      </p:sp>
      <p:pic>
        <p:nvPicPr>
          <p:cNvPr id="4098" name="Picture 2">
            <a:extLst>
              <a:ext uri="{FF2B5EF4-FFF2-40B4-BE49-F238E27FC236}">
                <a16:creationId xmlns:a16="http://schemas.microsoft.com/office/drawing/2014/main" id="{967F68F6-DAD5-8349-9F1D-07ADE9984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0"/>
            <a:ext cx="635000" cy="127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100" name="Espace réservé du contenu 2">
            <a:extLst>
              <a:ext uri="{FF2B5EF4-FFF2-40B4-BE49-F238E27FC236}">
                <a16:creationId xmlns:a16="http://schemas.microsoft.com/office/drawing/2014/main" id="{7DD4500E-CDB1-1FC5-AE40-C0EEDD7FB44D}"/>
              </a:ext>
            </a:extLst>
          </p:cNvPr>
          <p:cNvGraphicFramePr>
            <a:graphicFrameLocks noGrp="1"/>
          </p:cNvGraphicFramePr>
          <p:nvPr>
            <p:ph idx="1"/>
            <p:extLst>
              <p:ext uri="{D42A27DB-BD31-4B8C-83A1-F6EECF244321}">
                <p14:modId xmlns:p14="http://schemas.microsoft.com/office/powerpoint/2010/main" val="1344566613"/>
              </p:ext>
            </p:extLst>
          </p:nvPr>
        </p:nvGraphicFramePr>
        <p:xfrm>
          <a:off x="5297763" y="288757"/>
          <a:ext cx="6120205" cy="6268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4740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195B70-B615-3F40-BADE-E1224A15984E}"/>
              </a:ext>
            </a:extLst>
          </p:cNvPr>
          <p:cNvSpPr>
            <a:spLocks noGrp="1"/>
          </p:cNvSpPr>
          <p:nvPr>
            <p:ph type="title"/>
          </p:nvPr>
        </p:nvSpPr>
        <p:spPr>
          <a:xfrm>
            <a:off x="829781" y="2708804"/>
            <a:ext cx="3698803" cy="1440394"/>
          </a:xfrm>
          <a:noFill/>
          <a:ln>
            <a:solidFill>
              <a:schemeClr val="tx1"/>
            </a:solidFill>
          </a:ln>
        </p:spPr>
        <p:txBody>
          <a:bodyPr>
            <a:normAutofit/>
          </a:bodyPr>
          <a:lstStyle/>
          <a:p>
            <a:r>
              <a:rPr lang="fr-FR" sz="2400">
                <a:solidFill>
                  <a:schemeClr val="tx1"/>
                </a:solidFill>
              </a:rPr>
              <a:t>Définitions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19474C1D-3A38-E34E-932E-05FC3BB1F8C4}"/>
              </a:ext>
            </a:extLst>
          </p:cNvPr>
          <p:cNvSpPr>
            <a:spLocks noGrp="1"/>
          </p:cNvSpPr>
          <p:nvPr>
            <p:ph idx="1"/>
          </p:nvPr>
        </p:nvSpPr>
        <p:spPr>
          <a:xfrm>
            <a:off x="5543550" y="142875"/>
            <a:ext cx="6186488" cy="6329363"/>
          </a:xfrm>
        </p:spPr>
        <p:txBody>
          <a:bodyPr anchor="ctr">
            <a:normAutofit/>
          </a:bodyPr>
          <a:lstStyle/>
          <a:p>
            <a:pPr>
              <a:lnSpc>
                <a:spcPct val="90000"/>
              </a:lnSpc>
            </a:pPr>
            <a:r>
              <a:rPr lang="fr-FR" sz="1400" b="1" dirty="0">
                <a:solidFill>
                  <a:schemeClr val="bg1"/>
                </a:solidFill>
              </a:rPr>
              <a:t>Incontinence urinaire </a:t>
            </a:r>
            <a:r>
              <a:rPr lang="fr-FR" sz="1400" dirty="0">
                <a:solidFill>
                  <a:schemeClr val="bg1"/>
                </a:solidFill>
              </a:rPr>
              <a:t>(IU) = </a:t>
            </a:r>
            <a:r>
              <a:rPr lang="fr-FR" sz="1400" b="1" dirty="0">
                <a:solidFill>
                  <a:schemeClr val="bg1"/>
                </a:solidFill>
              </a:rPr>
              <a:t>fuite involontaire d'urine</a:t>
            </a:r>
            <a:r>
              <a:rPr lang="fr-FR" sz="1400" dirty="0">
                <a:solidFill>
                  <a:schemeClr val="bg1"/>
                </a:solidFill>
              </a:rPr>
              <a:t>.</a:t>
            </a:r>
          </a:p>
          <a:p>
            <a:pPr>
              <a:lnSpc>
                <a:spcPct val="90000"/>
              </a:lnSpc>
            </a:pPr>
            <a:r>
              <a:rPr lang="fr-FR" sz="1400" b="1" dirty="0" err="1">
                <a:solidFill>
                  <a:schemeClr val="bg1"/>
                </a:solidFill>
              </a:rPr>
              <a:t>Énurésie</a:t>
            </a:r>
            <a:r>
              <a:rPr lang="fr-FR" sz="1400" b="1" dirty="0">
                <a:solidFill>
                  <a:schemeClr val="bg1"/>
                </a:solidFill>
              </a:rPr>
              <a:t> </a:t>
            </a:r>
            <a:r>
              <a:rPr lang="fr-FR" sz="1400" dirty="0">
                <a:solidFill>
                  <a:schemeClr val="bg1"/>
                </a:solidFill>
              </a:rPr>
              <a:t>: miction </a:t>
            </a:r>
            <a:r>
              <a:rPr lang="fr-FR" sz="1400" dirty="0" err="1">
                <a:solidFill>
                  <a:schemeClr val="bg1"/>
                </a:solidFill>
              </a:rPr>
              <a:t>complète</a:t>
            </a:r>
            <a:r>
              <a:rPr lang="fr-FR" sz="1400" dirty="0">
                <a:solidFill>
                  <a:schemeClr val="bg1"/>
                </a:solidFill>
              </a:rPr>
              <a:t> involontaire (elle peut </a:t>
            </a:r>
            <a:r>
              <a:rPr lang="fr-FR" sz="1400" dirty="0" err="1">
                <a:solidFill>
                  <a:schemeClr val="bg1"/>
                </a:solidFill>
              </a:rPr>
              <a:t>être</a:t>
            </a:r>
            <a:r>
              <a:rPr lang="fr-FR" sz="1400" dirty="0">
                <a:solidFill>
                  <a:schemeClr val="bg1"/>
                </a:solidFill>
              </a:rPr>
              <a:t> diurne : miction </a:t>
            </a:r>
            <a:r>
              <a:rPr lang="fr-FR" sz="1400" dirty="0" err="1">
                <a:solidFill>
                  <a:schemeClr val="bg1"/>
                </a:solidFill>
              </a:rPr>
              <a:t>complète</a:t>
            </a:r>
            <a:r>
              <a:rPr lang="fr-FR" sz="1400" dirty="0">
                <a:solidFill>
                  <a:schemeClr val="bg1"/>
                </a:solidFill>
              </a:rPr>
              <a:t> involontaire lors d'un paroxysme </a:t>
            </a:r>
            <a:r>
              <a:rPr lang="fr-FR" sz="1400" dirty="0" err="1">
                <a:solidFill>
                  <a:schemeClr val="bg1"/>
                </a:solidFill>
              </a:rPr>
              <a:t>émotionnel</a:t>
            </a:r>
            <a:r>
              <a:rPr lang="fr-FR" sz="1400" dirty="0">
                <a:solidFill>
                  <a:schemeClr val="bg1"/>
                </a:solidFill>
              </a:rPr>
              <a:t> ; ou nocturne : miction </a:t>
            </a:r>
            <a:r>
              <a:rPr lang="fr-FR" sz="1400" dirty="0" err="1">
                <a:solidFill>
                  <a:schemeClr val="bg1"/>
                </a:solidFill>
              </a:rPr>
              <a:t>complète</a:t>
            </a:r>
            <a:r>
              <a:rPr lang="fr-FR" sz="1400" dirty="0">
                <a:solidFill>
                  <a:schemeClr val="bg1"/>
                </a:solidFill>
              </a:rPr>
              <a:t> involontaire durant le sommeil). </a:t>
            </a:r>
          </a:p>
          <a:p>
            <a:pPr>
              <a:lnSpc>
                <a:spcPct val="90000"/>
              </a:lnSpc>
            </a:pPr>
            <a:r>
              <a:rPr lang="fr-FR" sz="1400" b="1" dirty="0">
                <a:solidFill>
                  <a:schemeClr val="bg1"/>
                </a:solidFill>
              </a:rPr>
              <a:t>Pollakiurie diurne </a:t>
            </a:r>
            <a:r>
              <a:rPr lang="fr-FR" sz="1400" dirty="0">
                <a:solidFill>
                  <a:schemeClr val="bg1"/>
                </a:solidFill>
              </a:rPr>
              <a:t>: augmentation du nombre de mictions par 24 heures ; ≥ 8 en </a:t>
            </a:r>
            <a:r>
              <a:rPr lang="fr-FR" sz="1400" dirty="0" err="1">
                <a:solidFill>
                  <a:schemeClr val="bg1"/>
                </a:solidFill>
              </a:rPr>
              <a:t>période</a:t>
            </a:r>
            <a:r>
              <a:rPr lang="fr-FR" sz="1400" dirty="0">
                <a:solidFill>
                  <a:schemeClr val="bg1"/>
                </a:solidFill>
              </a:rPr>
              <a:t> d'</a:t>
            </a:r>
            <a:r>
              <a:rPr lang="fr-FR" sz="1400" dirty="0" err="1">
                <a:solidFill>
                  <a:schemeClr val="bg1"/>
                </a:solidFill>
              </a:rPr>
              <a:t>éveil</a:t>
            </a:r>
            <a:r>
              <a:rPr lang="fr-FR" sz="1400" dirty="0">
                <a:solidFill>
                  <a:schemeClr val="bg1"/>
                </a:solidFill>
              </a:rPr>
              <a:t> (pollakiurie diurne). </a:t>
            </a:r>
          </a:p>
          <a:p>
            <a:pPr>
              <a:lnSpc>
                <a:spcPct val="90000"/>
              </a:lnSpc>
            </a:pPr>
            <a:r>
              <a:rPr lang="fr-FR" sz="1400" b="1" dirty="0">
                <a:solidFill>
                  <a:schemeClr val="bg1"/>
                </a:solidFill>
              </a:rPr>
              <a:t>Nycturie </a:t>
            </a:r>
            <a:r>
              <a:rPr lang="fr-FR" sz="1400" dirty="0">
                <a:solidFill>
                  <a:schemeClr val="bg1"/>
                </a:solidFill>
              </a:rPr>
              <a:t>: fait d'</a:t>
            </a:r>
            <a:r>
              <a:rPr lang="fr-FR" sz="1400" dirty="0" err="1">
                <a:solidFill>
                  <a:schemeClr val="bg1"/>
                </a:solidFill>
              </a:rPr>
              <a:t>être</a:t>
            </a:r>
            <a:r>
              <a:rPr lang="fr-FR" sz="1400" dirty="0">
                <a:solidFill>
                  <a:schemeClr val="bg1"/>
                </a:solidFill>
              </a:rPr>
              <a:t> </a:t>
            </a:r>
            <a:r>
              <a:rPr lang="fr-FR" sz="1400" dirty="0" err="1">
                <a:solidFill>
                  <a:schemeClr val="bg1"/>
                </a:solidFill>
              </a:rPr>
              <a:t>réveille</a:t>
            </a:r>
            <a:r>
              <a:rPr lang="fr-FR" sz="1400" dirty="0">
                <a:solidFill>
                  <a:schemeClr val="bg1"/>
                </a:solidFill>
              </a:rPr>
              <a:t>́ par l'envie d'uriner. </a:t>
            </a:r>
            <a:r>
              <a:rPr lang="fr-FR" sz="1400" dirty="0" err="1">
                <a:solidFill>
                  <a:schemeClr val="bg1"/>
                </a:solidFill>
              </a:rPr>
              <a:t>Considére</a:t>
            </a:r>
            <a:r>
              <a:rPr lang="fr-FR" sz="1400" dirty="0">
                <a:solidFill>
                  <a:schemeClr val="bg1"/>
                </a:solidFill>
              </a:rPr>
              <a:t>́ comme anormal </a:t>
            </a:r>
            <a:r>
              <a:rPr lang="fr-FR" sz="1400" dirty="0" err="1">
                <a:solidFill>
                  <a:schemeClr val="bg1"/>
                </a:solidFill>
              </a:rPr>
              <a:t>dès</a:t>
            </a:r>
            <a:r>
              <a:rPr lang="fr-FR" sz="1400" dirty="0">
                <a:solidFill>
                  <a:schemeClr val="bg1"/>
                </a:solidFill>
              </a:rPr>
              <a:t> 1 </a:t>
            </a:r>
            <a:r>
              <a:rPr lang="fr-FR" sz="1400" dirty="0" err="1">
                <a:solidFill>
                  <a:schemeClr val="bg1"/>
                </a:solidFill>
              </a:rPr>
              <a:t>leve</a:t>
            </a:r>
            <a:r>
              <a:rPr lang="fr-FR" sz="1400" dirty="0">
                <a:solidFill>
                  <a:schemeClr val="bg1"/>
                </a:solidFill>
              </a:rPr>
              <a:t>́ si celui-ci </a:t>
            </a:r>
            <a:r>
              <a:rPr lang="fr-FR" sz="1400" dirty="0" err="1">
                <a:solidFill>
                  <a:schemeClr val="bg1"/>
                </a:solidFill>
              </a:rPr>
              <a:t>entraîne</a:t>
            </a:r>
            <a:r>
              <a:rPr lang="fr-FR" sz="1400" dirty="0">
                <a:solidFill>
                  <a:schemeClr val="bg1"/>
                </a:solidFill>
              </a:rPr>
              <a:t> une </a:t>
            </a:r>
            <a:r>
              <a:rPr lang="fr-FR" sz="1400" dirty="0" err="1">
                <a:solidFill>
                  <a:schemeClr val="bg1"/>
                </a:solidFill>
              </a:rPr>
              <a:t>gêne</a:t>
            </a:r>
            <a:r>
              <a:rPr lang="fr-FR" sz="1400" dirty="0">
                <a:solidFill>
                  <a:schemeClr val="bg1"/>
                </a:solidFill>
              </a:rPr>
              <a:t> pour le patient (</a:t>
            </a:r>
            <a:r>
              <a:rPr lang="fr-FR" sz="1400" dirty="0" err="1">
                <a:solidFill>
                  <a:schemeClr val="bg1"/>
                </a:solidFill>
              </a:rPr>
              <a:t>difficulte</a:t>
            </a:r>
            <a:r>
              <a:rPr lang="fr-FR" sz="1400" dirty="0">
                <a:solidFill>
                  <a:schemeClr val="bg1"/>
                </a:solidFill>
              </a:rPr>
              <a:t>́ à se rendormir par exemple). </a:t>
            </a:r>
          </a:p>
          <a:p>
            <a:pPr>
              <a:lnSpc>
                <a:spcPct val="90000"/>
              </a:lnSpc>
            </a:pPr>
            <a:r>
              <a:rPr lang="fr-FR" sz="1400" b="1" dirty="0">
                <a:solidFill>
                  <a:schemeClr val="bg1"/>
                </a:solidFill>
              </a:rPr>
              <a:t>Urgenturie </a:t>
            </a:r>
            <a:r>
              <a:rPr lang="fr-FR" sz="1400" dirty="0">
                <a:solidFill>
                  <a:schemeClr val="bg1"/>
                </a:solidFill>
              </a:rPr>
              <a:t>: </a:t>
            </a:r>
            <a:r>
              <a:rPr lang="fr-FR" sz="1400" dirty="0" err="1">
                <a:solidFill>
                  <a:schemeClr val="bg1"/>
                </a:solidFill>
              </a:rPr>
              <a:t>désir</a:t>
            </a:r>
            <a:r>
              <a:rPr lang="fr-FR" sz="1400" dirty="0">
                <a:solidFill>
                  <a:schemeClr val="bg1"/>
                </a:solidFill>
              </a:rPr>
              <a:t> soudain </a:t>
            </a:r>
            <a:r>
              <a:rPr lang="fr-FR" sz="1400" dirty="0" err="1">
                <a:solidFill>
                  <a:schemeClr val="bg1"/>
                </a:solidFill>
              </a:rPr>
              <a:t>impérieux</a:t>
            </a:r>
            <a:r>
              <a:rPr lang="fr-FR" sz="1400" dirty="0">
                <a:solidFill>
                  <a:schemeClr val="bg1"/>
                </a:solidFill>
              </a:rPr>
              <a:t> et </a:t>
            </a:r>
            <a:r>
              <a:rPr lang="fr-FR" sz="1400" dirty="0" err="1">
                <a:solidFill>
                  <a:schemeClr val="bg1"/>
                </a:solidFill>
              </a:rPr>
              <a:t>irrépressible</a:t>
            </a:r>
            <a:r>
              <a:rPr lang="fr-FR" sz="1400" dirty="0">
                <a:solidFill>
                  <a:schemeClr val="bg1"/>
                </a:solidFill>
              </a:rPr>
              <a:t> d'uriner. C'est un besoin pathologique </a:t>
            </a:r>
            <a:r>
              <a:rPr lang="fr-FR" sz="1400" dirty="0" err="1">
                <a:solidFill>
                  <a:schemeClr val="bg1"/>
                </a:solidFill>
              </a:rPr>
              <a:t>différent</a:t>
            </a:r>
            <a:r>
              <a:rPr lang="fr-FR" sz="1400" dirty="0">
                <a:solidFill>
                  <a:schemeClr val="bg1"/>
                </a:solidFill>
              </a:rPr>
              <a:t> d'une forte envie d'uriner en particulier par ce qu'il ne </a:t>
            </a:r>
            <a:r>
              <a:rPr lang="fr-FR" sz="1400" dirty="0" err="1">
                <a:solidFill>
                  <a:schemeClr val="bg1"/>
                </a:solidFill>
              </a:rPr>
              <a:t>prévient</a:t>
            </a:r>
            <a:r>
              <a:rPr lang="fr-FR" sz="1400" dirty="0">
                <a:solidFill>
                  <a:schemeClr val="bg1"/>
                </a:solidFill>
              </a:rPr>
              <a:t> pas : « le besoin </a:t>
            </a:r>
            <a:r>
              <a:rPr lang="fr-FR" sz="1400" dirty="0" err="1">
                <a:solidFill>
                  <a:schemeClr val="bg1"/>
                </a:solidFill>
              </a:rPr>
              <a:t>dérange</a:t>
            </a:r>
            <a:r>
              <a:rPr lang="fr-FR" sz="1400" dirty="0">
                <a:solidFill>
                  <a:schemeClr val="bg1"/>
                </a:solidFill>
              </a:rPr>
              <a:t>, l'urgenturie surprend ». </a:t>
            </a:r>
          </a:p>
          <a:p>
            <a:pPr>
              <a:lnSpc>
                <a:spcPct val="90000"/>
              </a:lnSpc>
            </a:pPr>
            <a:r>
              <a:rPr lang="fr-FR" sz="1400" dirty="0">
                <a:solidFill>
                  <a:schemeClr val="bg1"/>
                </a:solidFill>
              </a:rPr>
              <a:t> </a:t>
            </a:r>
            <a:r>
              <a:rPr lang="fr-FR" sz="1400" b="1" dirty="0">
                <a:solidFill>
                  <a:schemeClr val="bg1"/>
                </a:solidFill>
              </a:rPr>
              <a:t>dysurie </a:t>
            </a:r>
            <a:r>
              <a:rPr lang="fr-FR" sz="1400" dirty="0">
                <a:solidFill>
                  <a:schemeClr val="bg1"/>
                </a:solidFill>
              </a:rPr>
              <a:t>ou </a:t>
            </a:r>
            <a:r>
              <a:rPr lang="fr-FR" sz="1400" b="1" dirty="0">
                <a:solidFill>
                  <a:schemeClr val="bg1"/>
                </a:solidFill>
              </a:rPr>
              <a:t>syndrome dysurique </a:t>
            </a:r>
            <a:r>
              <a:rPr lang="fr-FR" sz="1400" dirty="0">
                <a:solidFill>
                  <a:schemeClr val="bg1"/>
                </a:solidFill>
              </a:rPr>
              <a:t>(un ou plusieurs des </a:t>
            </a:r>
            <a:r>
              <a:rPr lang="fr-FR" sz="1400" dirty="0" err="1">
                <a:solidFill>
                  <a:schemeClr val="bg1"/>
                </a:solidFill>
              </a:rPr>
              <a:t>symptômes</a:t>
            </a:r>
            <a:r>
              <a:rPr lang="fr-FR" sz="1400" dirty="0">
                <a:solidFill>
                  <a:schemeClr val="bg1"/>
                </a:solidFill>
              </a:rPr>
              <a:t> suivant) : retard au </a:t>
            </a:r>
            <a:r>
              <a:rPr lang="fr-FR" sz="1400" dirty="0" err="1">
                <a:solidFill>
                  <a:schemeClr val="bg1"/>
                </a:solidFill>
              </a:rPr>
              <a:t>démarrage</a:t>
            </a:r>
            <a:r>
              <a:rPr lang="fr-FR" sz="1400" dirty="0">
                <a:solidFill>
                  <a:schemeClr val="bg1"/>
                </a:solidFill>
              </a:rPr>
              <a:t> de la miction, </a:t>
            </a:r>
            <a:r>
              <a:rPr lang="fr-FR" sz="1400" dirty="0" err="1">
                <a:solidFill>
                  <a:schemeClr val="bg1"/>
                </a:solidFill>
              </a:rPr>
              <a:t>nécessite</a:t>
            </a:r>
            <a:r>
              <a:rPr lang="fr-FR" sz="1400" dirty="0">
                <a:solidFill>
                  <a:schemeClr val="bg1"/>
                </a:solidFill>
              </a:rPr>
              <a:t>́ de pousser pour initier la miction, jet faible et/ou en arrosoir, jet interrompu, miction en plusieurs temps. </a:t>
            </a:r>
          </a:p>
          <a:p>
            <a:pPr>
              <a:lnSpc>
                <a:spcPct val="90000"/>
              </a:lnSpc>
            </a:pPr>
            <a:r>
              <a:rPr lang="fr-FR" sz="1400" b="1" dirty="0" err="1">
                <a:solidFill>
                  <a:schemeClr val="bg1"/>
                </a:solidFill>
              </a:rPr>
              <a:t>Brûlures</a:t>
            </a:r>
            <a:r>
              <a:rPr lang="fr-FR" sz="1400" b="1" dirty="0">
                <a:solidFill>
                  <a:schemeClr val="bg1"/>
                </a:solidFill>
              </a:rPr>
              <a:t> mictionnelles </a:t>
            </a:r>
            <a:r>
              <a:rPr lang="fr-FR" sz="1400" dirty="0">
                <a:solidFill>
                  <a:schemeClr val="bg1"/>
                </a:solidFill>
              </a:rPr>
              <a:t>: </a:t>
            </a:r>
            <a:r>
              <a:rPr lang="fr-FR" sz="1400" dirty="0" err="1">
                <a:solidFill>
                  <a:schemeClr val="bg1"/>
                </a:solidFill>
              </a:rPr>
              <a:t>brûlures</a:t>
            </a:r>
            <a:r>
              <a:rPr lang="fr-FR" sz="1400" dirty="0">
                <a:solidFill>
                  <a:schemeClr val="bg1"/>
                </a:solidFill>
              </a:rPr>
              <a:t> ressenties dans l'</a:t>
            </a:r>
            <a:r>
              <a:rPr lang="fr-FR" sz="1400" dirty="0" err="1">
                <a:solidFill>
                  <a:schemeClr val="bg1"/>
                </a:solidFill>
              </a:rPr>
              <a:t>urètre</a:t>
            </a:r>
            <a:r>
              <a:rPr lang="fr-FR" sz="1400" dirty="0">
                <a:solidFill>
                  <a:schemeClr val="bg1"/>
                </a:solidFill>
              </a:rPr>
              <a:t> durant le passage de l'urine. </a:t>
            </a:r>
          </a:p>
          <a:p>
            <a:pPr lvl="1">
              <a:lnSpc>
                <a:spcPct val="90000"/>
              </a:lnSpc>
            </a:pPr>
            <a:endParaRPr lang="fr-FR" sz="900" dirty="0">
              <a:solidFill>
                <a:schemeClr val="bg1"/>
              </a:solidFill>
            </a:endParaRPr>
          </a:p>
          <a:p>
            <a:pPr>
              <a:lnSpc>
                <a:spcPct val="90000"/>
              </a:lnSpc>
            </a:pPr>
            <a:endParaRPr lang="fr-FR" sz="900" dirty="0">
              <a:solidFill>
                <a:schemeClr val="bg1"/>
              </a:solidFill>
            </a:endParaRPr>
          </a:p>
        </p:txBody>
      </p:sp>
    </p:spTree>
    <p:extLst>
      <p:ext uri="{BB962C8B-B14F-4D97-AF65-F5344CB8AC3E}">
        <p14:creationId xmlns:p14="http://schemas.microsoft.com/office/powerpoint/2010/main" val="37329723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F2C125-7F77-2A47-8336-1211221C7C6A}"/>
              </a:ext>
            </a:extLst>
          </p:cNvPr>
          <p:cNvSpPr>
            <a:spLocks noGrp="1"/>
          </p:cNvSpPr>
          <p:nvPr>
            <p:ph type="title"/>
          </p:nvPr>
        </p:nvSpPr>
        <p:spPr>
          <a:xfrm>
            <a:off x="2231136" y="467418"/>
            <a:ext cx="7729728" cy="1188720"/>
          </a:xfrm>
          <a:solidFill>
            <a:srgbClr val="FFFFFF"/>
          </a:solidFill>
        </p:spPr>
        <p:txBody>
          <a:bodyPr>
            <a:normAutofit/>
          </a:bodyPr>
          <a:lstStyle/>
          <a:p>
            <a:r>
              <a:rPr lang="fr-FR"/>
              <a:t>Incontinence urinaire </a:t>
            </a:r>
          </a:p>
        </p:txBody>
      </p:sp>
      <mc:AlternateContent xmlns:mc="http://schemas.openxmlformats.org/markup-compatibility/2006">
        <mc:Choice xmlns:a14="http://schemas.microsoft.com/office/drawing/2010/main" Requires="a14">
          <p:sp>
            <p:nvSpPr>
              <p:cNvPr id="3" name="Espace réservé du contenu 2">
                <a:extLst>
                  <a:ext uri="{FF2B5EF4-FFF2-40B4-BE49-F238E27FC236}">
                    <a16:creationId xmlns:a16="http://schemas.microsoft.com/office/drawing/2014/main" id="{F87399E9-8A9A-034E-A0CE-0D11C7FB0998}"/>
                  </a:ext>
                </a:extLst>
              </p:cNvPr>
              <p:cNvSpPr>
                <a:spLocks noGrp="1"/>
              </p:cNvSpPr>
              <p:nvPr>
                <p:ph idx="1"/>
              </p:nvPr>
            </p:nvSpPr>
            <p:spPr>
              <a:xfrm>
                <a:off x="1600200" y="1843590"/>
                <a:ext cx="9144000" cy="3766254"/>
              </a:xfrm>
            </p:spPr>
            <p:txBody>
              <a:bodyPr>
                <a:normAutofit/>
              </a:bodyPr>
              <a:lstStyle/>
              <a:p>
                <a:pPr>
                  <a:lnSpc>
                    <a:spcPct val="90000"/>
                  </a:lnSpc>
                </a:pPr>
                <a:r>
                  <a:rPr lang="fr-FR" dirty="0">
                    <a:solidFill>
                      <a:srgbClr val="404040"/>
                    </a:solidFill>
                  </a:rPr>
                  <a:t>Perte involontaire d’urines</a:t>
                </a:r>
              </a:p>
              <a:p>
                <a:pPr>
                  <a:lnSpc>
                    <a:spcPct val="90000"/>
                  </a:lnSpc>
                </a:pPr>
                <a:r>
                  <a:rPr lang="fr-FR" dirty="0">
                    <a:solidFill>
                      <a:srgbClr val="404040"/>
                    </a:solidFill>
                  </a:rPr>
                  <a:t>Gêne  </a:t>
                </a:r>
                <a14:m>
                  <m:oMath xmlns:m="http://schemas.openxmlformats.org/officeDocument/2006/math">
                    <m:r>
                      <a:rPr lang="fr-FR" i="1">
                        <a:solidFill>
                          <a:srgbClr val="404040"/>
                        </a:solidFill>
                        <a:latin typeface="Cambria Math" panose="02040503050406030204" pitchFamily="18" charset="0"/>
                        <a:ea typeface="Cambria Math" panose="02040503050406030204" pitchFamily="18" charset="0"/>
                      </a:rPr>
                      <m:t>→</m:t>
                    </m:r>
                    <m:r>
                      <a:rPr lang="fr-FR" b="0" i="1">
                        <a:solidFill>
                          <a:srgbClr val="404040"/>
                        </a:solidFill>
                        <a:latin typeface="Cambria Math" panose="02040503050406030204" pitchFamily="18" charset="0"/>
                        <a:ea typeface="Cambria Math" panose="02040503050406030204" pitchFamily="18" charset="0"/>
                      </a:rPr>
                      <m:t>𝑝𝑒𝑟𝑡𝑒</m:t>
                    </m:r>
                    <m:r>
                      <a:rPr lang="fr-FR" b="0" i="1">
                        <a:solidFill>
                          <a:srgbClr val="404040"/>
                        </a:solidFill>
                        <a:latin typeface="Cambria Math" panose="02040503050406030204" pitchFamily="18" charset="0"/>
                        <a:ea typeface="Cambria Math" panose="02040503050406030204" pitchFamily="18" charset="0"/>
                      </a:rPr>
                      <m:t> </m:t>
                    </m:r>
                    <m:r>
                      <a:rPr lang="fr-FR" b="0" i="1">
                        <a:solidFill>
                          <a:srgbClr val="404040"/>
                        </a:solidFill>
                        <a:latin typeface="Cambria Math" panose="02040503050406030204" pitchFamily="18" charset="0"/>
                        <a:ea typeface="Cambria Math" panose="02040503050406030204" pitchFamily="18" charset="0"/>
                      </a:rPr>
                      <m:t>𝑑𝑒</m:t>
                    </m:r>
                    <m:r>
                      <a:rPr lang="fr-FR" b="0" i="1">
                        <a:solidFill>
                          <a:srgbClr val="404040"/>
                        </a:solidFill>
                        <a:latin typeface="Cambria Math" panose="02040503050406030204" pitchFamily="18" charset="0"/>
                        <a:ea typeface="Cambria Math" panose="02040503050406030204" pitchFamily="18" charset="0"/>
                      </a:rPr>
                      <m:t> </m:t>
                    </m:r>
                    <m:sSup>
                      <m:sSupPr>
                        <m:ctrlPr>
                          <a:rPr lang="fr-FR" b="0" i="1">
                            <a:solidFill>
                              <a:srgbClr val="404040"/>
                            </a:solidFill>
                            <a:latin typeface="Cambria Math" panose="02040503050406030204" pitchFamily="18" charset="0"/>
                            <a:ea typeface="Cambria Math" panose="02040503050406030204" pitchFamily="18" charset="0"/>
                          </a:rPr>
                        </m:ctrlPr>
                      </m:sSupPr>
                      <m:e>
                        <m:r>
                          <a:rPr lang="fr-FR" b="0" i="1">
                            <a:solidFill>
                              <a:srgbClr val="404040"/>
                            </a:solidFill>
                            <a:latin typeface="Cambria Math" panose="02040503050406030204" pitchFamily="18" charset="0"/>
                            <a:ea typeface="Cambria Math" panose="02040503050406030204" pitchFamily="18" charset="0"/>
                          </a:rPr>
                          <m:t>𝑙</m:t>
                        </m:r>
                      </m:e>
                      <m:sup>
                        <m:r>
                          <a:rPr lang="fr-FR" b="0" i="1">
                            <a:solidFill>
                              <a:srgbClr val="404040"/>
                            </a:solidFill>
                            <a:latin typeface="Cambria Math" panose="02040503050406030204" pitchFamily="18" charset="0"/>
                            <a:ea typeface="Cambria Math" panose="02040503050406030204" pitchFamily="18" charset="0"/>
                          </a:rPr>
                          <m:t>′</m:t>
                        </m:r>
                      </m:sup>
                    </m:sSup>
                    <m:r>
                      <a:rPr lang="fr-FR" b="0" i="1">
                        <a:solidFill>
                          <a:srgbClr val="404040"/>
                        </a:solidFill>
                        <a:latin typeface="Cambria Math" panose="02040503050406030204" pitchFamily="18" charset="0"/>
                        <a:ea typeface="Cambria Math" panose="02040503050406030204" pitchFamily="18" charset="0"/>
                      </a:rPr>
                      <m:t>𝑒𝑠𝑡𝑖𝑚𝑒</m:t>
                    </m:r>
                    <m:r>
                      <a:rPr lang="fr-FR" b="0" i="1">
                        <a:solidFill>
                          <a:srgbClr val="404040"/>
                        </a:solidFill>
                        <a:latin typeface="Cambria Math" panose="02040503050406030204" pitchFamily="18" charset="0"/>
                        <a:ea typeface="Cambria Math" panose="02040503050406030204" pitchFamily="18" charset="0"/>
                      </a:rPr>
                      <m:t> </m:t>
                    </m:r>
                    <m:r>
                      <a:rPr lang="fr-FR" b="0" i="1">
                        <a:solidFill>
                          <a:srgbClr val="404040"/>
                        </a:solidFill>
                        <a:latin typeface="Cambria Math" panose="02040503050406030204" pitchFamily="18" charset="0"/>
                        <a:ea typeface="Cambria Math" panose="02040503050406030204" pitchFamily="18" charset="0"/>
                      </a:rPr>
                      <m:t>𝑑𝑒</m:t>
                    </m:r>
                    <m:r>
                      <a:rPr lang="fr-FR" b="0" i="1">
                        <a:solidFill>
                          <a:srgbClr val="404040"/>
                        </a:solidFill>
                        <a:latin typeface="Cambria Math" panose="02040503050406030204" pitchFamily="18" charset="0"/>
                        <a:ea typeface="Cambria Math" panose="02040503050406030204" pitchFamily="18" charset="0"/>
                      </a:rPr>
                      <m:t> </m:t>
                    </m:r>
                    <m:r>
                      <a:rPr lang="fr-FR" b="0" i="1">
                        <a:solidFill>
                          <a:srgbClr val="404040"/>
                        </a:solidFill>
                        <a:latin typeface="Cambria Math" panose="02040503050406030204" pitchFamily="18" charset="0"/>
                        <a:ea typeface="Cambria Math" panose="02040503050406030204" pitchFamily="18" charset="0"/>
                      </a:rPr>
                      <m:t>𝑠𝑜𝑖</m:t>
                    </m:r>
                  </m:oMath>
                </a14:m>
                <a:endParaRPr lang="fr-FR" dirty="0">
                  <a:solidFill>
                    <a:srgbClr val="404040"/>
                  </a:solidFill>
                </a:endParaRPr>
              </a:p>
              <a:p>
                <a:pPr>
                  <a:lnSpc>
                    <a:spcPct val="90000"/>
                  </a:lnSpc>
                </a:pPr>
                <a:r>
                  <a:rPr lang="fr-FR" dirty="0">
                    <a:solidFill>
                      <a:srgbClr val="404040"/>
                    </a:solidFill>
                  </a:rPr>
                  <a:t>Fréquente , touche tous les âges </a:t>
                </a:r>
                <a:r>
                  <a:rPr lang="fr-FR" b="1" dirty="0">
                    <a:solidFill>
                      <a:srgbClr val="404040"/>
                    </a:solidFill>
                  </a:rPr>
                  <a:t>mais augmente  +++ avec l’âge, en particulier incontinence sévère  </a:t>
                </a:r>
              </a:p>
              <a:p>
                <a:pPr>
                  <a:lnSpc>
                    <a:spcPct val="90000"/>
                  </a:lnSpc>
                </a:pPr>
                <a:r>
                  <a:rPr lang="fr-FR" dirty="0">
                    <a:solidFill>
                      <a:srgbClr val="404040"/>
                    </a:solidFill>
                  </a:rPr>
                  <a:t>Prévalence </a:t>
                </a:r>
                <a:r>
                  <a:rPr lang="fr-FR" dirty="0" err="1">
                    <a:solidFill>
                      <a:srgbClr val="404040"/>
                    </a:solidFill>
                  </a:rPr>
                  <a:t>Fémimine</a:t>
                </a:r>
                <a:r>
                  <a:rPr lang="fr-FR" dirty="0">
                    <a:solidFill>
                      <a:srgbClr val="404040"/>
                    </a:solidFill>
                  </a:rPr>
                  <a:t>  </a:t>
                </a:r>
              </a:p>
              <a:p>
                <a:pPr lvl="1">
                  <a:lnSpc>
                    <a:spcPct val="90000"/>
                  </a:lnSpc>
                </a:pPr>
                <a:r>
                  <a:rPr lang="fr-FR" sz="1800" dirty="0">
                    <a:solidFill>
                      <a:srgbClr val="404040"/>
                    </a:solidFill>
                  </a:rPr>
                  <a:t>De 10-20%&lt; 65 ans</a:t>
                </a:r>
              </a:p>
              <a:p>
                <a:pPr lvl="1">
                  <a:lnSpc>
                    <a:spcPct val="90000"/>
                  </a:lnSpc>
                </a:pPr>
                <a:r>
                  <a:rPr lang="fr-FR" sz="1800" dirty="0">
                    <a:solidFill>
                      <a:srgbClr val="404040"/>
                    </a:solidFill>
                  </a:rPr>
                  <a:t>&gt; 50 %  en EHPAD </a:t>
                </a:r>
              </a:p>
              <a:p>
                <a:pPr>
                  <a:lnSpc>
                    <a:spcPct val="90000"/>
                  </a:lnSpc>
                </a:pPr>
                <a:r>
                  <a:rPr lang="fr-FR" dirty="0">
                    <a:solidFill>
                      <a:srgbClr val="404040"/>
                    </a:solidFill>
                  </a:rPr>
                  <a:t>Prévalence masculine moins bien étudiée</a:t>
                </a:r>
              </a:p>
              <a:p>
                <a:pPr lvl="1">
                  <a:lnSpc>
                    <a:spcPct val="90000"/>
                  </a:lnSpc>
                </a:pPr>
                <a:r>
                  <a:rPr lang="fr-FR" sz="1800" dirty="0">
                    <a:solidFill>
                      <a:srgbClr val="404040"/>
                    </a:solidFill>
                  </a:rPr>
                  <a:t>Très rare &lt; 60 ans</a:t>
                </a:r>
              </a:p>
              <a:p>
                <a:pPr lvl="1">
                  <a:lnSpc>
                    <a:spcPct val="90000"/>
                  </a:lnSpc>
                </a:pPr>
                <a:r>
                  <a:rPr lang="fr-FR" sz="1800" dirty="0">
                    <a:solidFill>
                      <a:srgbClr val="404040"/>
                    </a:solidFill>
                  </a:rPr>
                  <a:t>43% &gt; 80 ans </a:t>
                </a:r>
                <a:endParaRPr lang="fr-FR" sz="1400" dirty="0">
                  <a:solidFill>
                    <a:srgbClr val="404040"/>
                  </a:solidFill>
                </a:endParaRPr>
              </a:p>
            </p:txBody>
          </p:sp>
        </mc:Choice>
        <mc:Fallback>
          <p:sp>
            <p:nvSpPr>
              <p:cNvPr id="3" name="Espace réservé du contenu 2">
                <a:extLst>
                  <a:ext uri="{FF2B5EF4-FFF2-40B4-BE49-F238E27FC236}">
                    <a16:creationId xmlns:a16="http://schemas.microsoft.com/office/drawing/2014/main" id="{F87399E9-8A9A-034E-A0CE-0D11C7FB0998}"/>
                  </a:ext>
                </a:extLst>
              </p:cNvPr>
              <p:cNvSpPr>
                <a:spLocks noGrp="1" noRot="1" noChangeAspect="1" noMove="1" noResize="1" noEditPoints="1" noAdjustHandles="1" noChangeArrowheads="1" noChangeShapeType="1" noTextEdit="1"/>
              </p:cNvSpPr>
              <p:nvPr>
                <p:ph idx="1"/>
              </p:nvPr>
            </p:nvSpPr>
            <p:spPr>
              <a:xfrm>
                <a:off x="1600200" y="1843590"/>
                <a:ext cx="9144000" cy="3766254"/>
              </a:xfrm>
              <a:blipFill>
                <a:blip r:embed="rId2"/>
                <a:stretch>
                  <a:fillRect l="-555" t="-1007"/>
                </a:stretch>
              </a:blipFill>
            </p:spPr>
            <p:txBody>
              <a:bodyPr/>
              <a:lstStyle/>
              <a:p>
                <a:r>
                  <a:rPr lang="fr-FR">
                    <a:noFill/>
                  </a:rPr>
                  <a:t> </a:t>
                </a:r>
              </a:p>
            </p:txBody>
          </p:sp>
        </mc:Fallback>
      </mc:AlternateContent>
    </p:spTree>
    <p:extLst>
      <p:ext uri="{BB962C8B-B14F-4D97-AF65-F5344CB8AC3E}">
        <p14:creationId xmlns:p14="http://schemas.microsoft.com/office/powerpoint/2010/main" val="344131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3E87C6-8855-2D42-9F40-043FBAA5AAE7}"/>
              </a:ext>
            </a:extLst>
          </p:cNvPr>
          <p:cNvSpPr>
            <a:spLocks noGrp="1"/>
          </p:cNvSpPr>
          <p:nvPr>
            <p:ph type="title"/>
          </p:nvPr>
        </p:nvSpPr>
        <p:spPr>
          <a:xfrm>
            <a:off x="804672" y="964692"/>
            <a:ext cx="3066937" cy="1188720"/>
          </a:xfrm>
        </p:spPr>
        <p:txBody>
          <a:bodyPr>
            <a:normAutofit/>
          </a:bodyPr>
          <a:lstStyle/>
          <a:p>
            <a:r>
              <a:rPr lang="fr-FR" sz="1500"/>
              <a:t>Types d’incontinence Référentiel: ICS 2017 </a:t>
            </a:r>
          </a:p>
        </p:txBody>
      </p:sp>
      <p:sp>
        <p:nvSpPr>
          <p:cNvPr id="3" name="Espace réservé du contenu 2">
            <a:extLst>
              <a:ext uri="{FF2B5EF4-FFF2-40B4-BE49-F238E27FC236}">
                <a16:creationId xmlns:a16="http://schemas.microsoft.com/office/drawing/2014/main" id="{1929EB7D-7E19-F84C-864E-E3BBEB690652}"/>
              </a:ext>
            </a:extLst>
          </p:cNvPr>
          <p:cNvSpPr>
            <a:spLocks noGrp="1"/>
          </p:cNvSpPr>
          <p:nvPr>
            <p:ph idx="1"/>
          </p:nvPr>
        </p:nvSpPr>
        <p:spPr>
          <a:xfrm>
            <a:off x="803244" y="2638044"/>
            <a:ext cx="3063765" cy="3263206"/>
          </a:xfrm>
        </p:spPr>
        <p:txBody>
          <a:bodyPr>
            <a:normAutofit/>
          </a:bodyPr>
          <a:lstStyle/>
          <a:p>
            <a:pPr marL="0" indent="0">
              <a:buNone/>
            </a:pPr>
            <a:r>
              <a:rPr lang="fr-FR">
                <a:hlinkClick r:id="rId2"/>
              </a:rPr>
              <a:t>https://www.ics.org/publications/ici_6/Incontinence_6th_Edition_2017_eBook_v2.pdf</a:t>
            </a:r>
            <a:endParaRPr lang="fr-FR"/>
          </a:p>
          <a:p>
            <a:endParaRPr lang="fr-FR"/>
          </a:p>
          <a:p>
            <a:endParaRPr lang="fr-FR"/>
          </a:p>
        </p:txBody>
      </p:sp>
      <p:sp>
        <p:nvSpPr>
          <p:cNvPr id="11" name="Rectangle 10">
            <a:extLst>
              <a:ext uri="{FF2B5EF4-FFF2-40B4-BE49-F238E27FC236}">
                <a16:creationId xmlns:a16="http://schemas.microsoft.com/office/drawing/2014/main" id="{6515FC82-3453-4CBE-8895-4CCFF33952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4182"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5FD847B-65C0-4027-8DFC-70CB42451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7802"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au 6">
            <a:extLst>
              <a:ext uri="{FF2B5EF4-FFF2-40B4-BE49-F238E27FC236}">
                <a16:creationId xmlns:a16="http://schemas.microsoft.com/office/drawing/2014/main" id="{8D16E710-CE88-9849-B3D2-856A78BE82F2}"/>
              </a:ext>
            </a:extLst>
          </p:cNvPr>
          <p:cNvGraphicFramePr>
            <a:graphicFrameLocks noGrp="1"/>
          </p:cNvGraphicFramePr>
          <p:nvPr>
            <p:extLst>
              <p:ext uri="{D42A27DB-BD31-4B8C-83A1-F6EECF244321}">
                <p14:modId xmlns:p14="http://schemas.microsoft.com/office/powerpoint/2010/main" val="2961324330"/>
              </p:ext>
            </p:extLst>
          </p:nvPr>
        </p:nvGraphicFramePr>
        <p:xfrm>
          <a:off x="4823366" y="1580023"/>
          <a:ext cx="6227065" cy="3705903"/>
        </p:xfrm>
        <a:graphic>
          <a:graphicData uri="http://schemas.openxmlformats.org/drawingml/2006/table">
            <a:tbl>
              <a:tblPr firstRow="1" bandRow="1">
                <a:tableStyleId>{5FD0F851-EC5A-4D38-B0AD-8093EC10F338}</a:tableStyleId>
              </a:tblPr>
              <a:tblGrid>
                <a:gridCol w="1541476">
                  <a:extLst>
                    <a:ext uri="{9D8B030D-6E8A-4147-A177-3AD203B41FA5}">
                      <a16:colId xmlns:a16="http://schemas.microsoft.com/office/drawing/2014/main" val="2325179797"/>
                    </a:ext>
                  </a:extLst>
                </a:gridCol>
                <a:gridCol w="4685589">
                  <a:extLst>
                    <a:ext uri="{9D8B030D-6E8A-4147-A177-3AD203B41FA5}">
                      <a16:colId xmlns:a16="http://schemas.microsoft.com/office/drawing/2014/main" val="718031667"/>
                    </a:ext>
                  </a:extLst>
                </a:gridCol>
              </a:tblGrid>
              <a:tr h="259261">
                <a:tc>
                  <a:txBody>
                    <a:bodyPr/>
                    <a:lstStyle/>
                    <a:p>
                      <a:r>
                        <a:rPr lang="fr-FR" sz="1000"/>
                        <a:t>Type</a:t>
                      </a:r>
                    </a:p>
                  </a:txBody>
                  <a:tcPr marL="76253" marR="76253" marT="38126" marB="38126"/>
                </a:tc>
                <a:tc>
                  <a:txBody>
                    <a:bodyPr/>
                    <a:lstStyle/>
                    <a:p>
                      <a:r>
                        <a:rPr lang="fr-FR" sz="1000"/>
                        <a:t>Description</a:t>
                      </a:r>
                    </a:p>
                  </a:txBody>
                  <a:tcPr marL="76253" marR="76253" marT="38126" marB="38126"/>
                </a:tc>
                <a:extLst>
                  <a:ext uri="{0D108BD9-81ED-4DB2-BD59-A6C34878D82A}">
                    <a16:rowId xmlns:a16="http://schemas.microsoft.com/office/drawing/2014/main" val="3581588391"/>
                  </a:ext>
                </a:extLst>
              </a:tr>
              <a:tr h="411767">
                <a:tc>
                  <a:txBody>
                    <a:bodyPr/>
                    <a:lstStyle/>
                    <a:p>
                      <a:r>
                        <a:rPr lang="fr-FR" sz="1000"/>
                        <a:t>IU d’effort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Fuite involontaire d'urine lors d'un effort physique, de toux, d'éternuements (le jet d'urine débute avec l'effort et s'arrête avec lui) </a:t>
                      </a:r>
                      <a:endParaRPr lang="fr-FR" sz="1000">
                        <a:effectLst/>
                      </a:endParaRPr>
                    </a:p>
                  </a:txBody>
                  <a:tcPr marL="76253" marR="76253" marT="38126" marB="38126"/>
                </a:tc>
                <a:extLst>
                  <a:ext uri="{0D108BD9-81ED-4DB2-BD59-A6C34878D82A}">
                    <a16:rowId xmlns:a16="http://schemas.microsoft.com/office/drawing/2014/main" val="926906767"/>
                  </a:ext>
                </a:extLst>
              </a:tr>
              <a:tr h="411767">
                <a:tc>
                  <a:txBody>
                    <a:bodyPr/>
                    <a:lstStyle/>
                    <a:p>
                      <a:r>
                        <a:rPr lang="fr-FR" sz="1000"/>
                        <a:t>IU urgenturie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a:t>   </a:t>
                      </a:r>
                      <a:r>
                        <a:rPr lang="fr-FR" sz="1000" kern="1200">
                          <a:solidFill>
                            <a:schemeClr val="tx1"/>
                          </a:solidFill>
                          <a:effectLst/>
                          <a:latin typeface="+mn-lt"/>
                          <a:ea typeface="+mn-ea"/>
                          <a:cs typeface="+mn-cs"/>
                        </a:rPr>
                        <a:t>Fuite involontaire d'urine accompagnée ou précédée par une urgenturie (en général vidange complète impossible à arrêter) </a:t>
                      </a:r>
                      <a:endParaRPr lang="fr-FR" sz="1000">
                        <a:effectLst/>
                      </a:endParaRPr>
                    </a:p>
                  </a:txBody>
                  <a:tcPr marL="76253" marR="76253" marT="38126" marB="38126"/>
                </a:tc>
                <a:extLst>
                  <a:ext uri="{0D108BD9-81ED-4DB2-BD59-A6C34878D82A}">
                    <a16:rowId xmlns:a16="http://schemas.microsoft.com/office/drawing/2014/main" val="2157887054"/>
                  </a:ext>
                </a:extLst>
              </a:tr>
              <a:tr h="259261">
                <a:tc>
                  <a:txBody>
                    <a:bodyPr/>
                    <a:lstStyle/>
                    <a:p>
                      <a:r>
                        <a:rPr lang="fr-FR" sz="1000"/>
                        <a:t>IU mixte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Coexistence des deux types : effort et urgence </a:t>
                      </a:r>
                      <a:endParaRPr lang="fr-FR" sz="1000"/>
                    </a:p>
                  </a:txBody>
                  <a:tcPr marL="76253" marR="76253" marT="38126" marB="38126"/>
                </a:tc>
                <a:extLst>
                  <a:ext uri="{0D108BD9-81ED-4DB2-BD59-A6C34878D82A}">
                    <a16:rowId xmlns:a16="http://schemas.microsoft.com/office/drawing/2014/main" val="3645665440"/>
                  </a:ext>
                </a:extLst>
              </a:tr>
              <a:tr h="564273">
                <a:tc>
                  <a:txBody>
                    <a:bodyPr/>
                    <a:lstStyle/>
                    <a:p>
                      <a:r>
                        <a:rPr lang="fr-FR" sz="1000"/>
                        <a:t>IU fonctionelle</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Fuite involontaire d'urine liée à une difficulté cognitive ou de mouvement empêchant d'atteindre les toilettes malgré un bas appareil normal </a:t>
                      </a:r>
                      <a:endParaRPr lang="fr-FR" sz="1000"/>
                    </a:p>
                    <a:p>
                      <a:endParaRPr lang="fr-FR" sz="1000"/>
                    </a:p>
                  </a:txBody>
                  <a:tcPr marL="76253" marR="76253" marT="38126" marB="38126"/>
                </a:tc>
                <a:extLst>
                  <a:ext uri="{0D108BD9-81ED-4DB2-BD59-A6C34878D82A}">
                    <a16:rowId xmlns:a16="http://schemas.microsoft.com/office/drawing/2014/main" val="4236969469"/>
                  </a:ext>
                </a:extLst>
              </a:tr>
              <a:tr h="564273">
                <a:tc>
                  <a:txBody>
                    <a:bodyPr/>
                    <a:lstStyle/>
                    <a:p>
                      <a:r>
                        <a:rPr lang="fr-FR" sz="1000"/>
                        <a:t>IU multifactorielle</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Perte involontaire d'urine résultant de facteurs multiples à la fois liés au bas appareil urinaire et extra-urinaire (polymédication, changements liés à l'âge, à l'environnement...)</a:t>
                      </a:r>
                      <a:endParaRPr lang="fr-FR" sz="1000">
                        <a:effectLst/>
                      </a:endParaRPr>
                    </a:p>
                  </a:txBody>
                  <a:tcPr marL="76253" marR="76253" marT="38126" marB="38126"/>
                </a:tc>
                <a:extLst>
                  <a:ext uri="{0D108BD9-81ED-4DB2-BD59-A6C34878D82A}">
                    <a16:rowId xmlns:a16="http://schemas.microsoft.com/office/drawing/2014/main" val="1941901481"/>
                  </a:ext>
                </a:extLst>
              </a:tr>
              <a:tr h="259261">
                <a:tc>
                  <a:txBody>
                    <a:bodyPr/>
                    <a:lstStyle/>
                    <a:p>
                      <a:r>
                        <a:rPr lang="fr-FR" sz="1000"/>
                        <a:t>IU continue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Perte involontaire continue d'urine</a:t>
                      </a:r>
                    </a:p>
                  </a:txBody>
                  <a:tcPr marL="76253" marR="76253" marT="38126" marB="38126"/>
                </a:tc>
                <a:extLst>
                  <a:ext uri="{0D108BD9-81ED-4DB2-BD59-A6C34878D82A}">
                    <a16:rowId xmlns:a16="http://schemas.microsoft.com/office/drawing/2014/main" val="552986220"/>
                  </a:ext>
                </a:extLst>
              </a:tr>
              <a:tr h="411767">
                <a:tc>
                  <a:txBody>
                    <a:bodyPr/>
                    <a:lstStyle/>
                    <a:p>
                      <a:r>
                        <a:rPr lang="fr-FR" sz="1000"/>
                        <a:t>IU insensible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Perte involontaire d'urine que le patient ne ressent pas</a:t>
                      </a:r>
                      <a:endParaRPr lang="fr-FR" sz="100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a:solidFill>
                          <a:schemeClr val="tx1"/>
                        </a:solidFill>
                        <a:effectLst/>
                        <a:latin typeface="+mn-lt"/>
                        <a:ea typeface="+mn-ea"/>
                        <a:cs typeface="+mn-cs"/>
                      </a:endParaRPr>
                    </a:p>
                  </a:txBody>
                  <a:tcPr marL="76253" marR="76253" marT="38126" marB="38126"/>
                </a:tc>
                <a:extLst>
                  <a:ext uri="{0D108BD9-81ED-4DB2-BD59-A6C34878D82A}">
                    <a16:rowId xmlns:a16="http://schemas.microsoft.com/office/drawing/2014/main" val="3540475892"/>
                  </a:ext>
                </a:extLst>
              </a:tr>
              <a:tr h="564273">
                <a:tc>
                  <a:txBody>
                    <a:bodyPr/>
                    <a:lstStyle/>
                    <a:p>
                      <a:r>
                        <a:rPr lang="fr-FR" sz="1000"/>
                        <a:t>IU associée à rétention chronique </a:t>
                      </a:r>
                    </a:p>
                  </a:txBody>
                  <a:tcPr marL="76253" marR="76253" marT="38126" marB="3812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kern="1200">
                          <a:solidFill>
                            <a:schemeClr val="tx1"/>
                          </a:solidFill>
                          <a:effectLst/>
                          <a:latin typeface="+mn-lt"/>
                          <a:ea typeface="+mn-ea"/>
                          <a:cs typeface="+mn-cs"/>
                        </a:rPr>
                        <a:t>Fuites d'urines survenant chez un patient avec résidu post-mictionnel important (&gt; 300 ml) et/ou une vessie restant palpable et indolore après la miction </a:t>
                      </a:r>
                      <a:endParaRPr lang="fr-FR" sz="100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kern="1200">
                        <a:solidFill>
                          <a:schemeClr val="tx1"/>
                        </a:solidFill>
                        <a:effectLst/>
                        <a:latin typeface="+mn-lt"/>
                        <a:ea typeface="+mn-ea"/>
                        <a:cs typeface="+mn-cs"/>
                      </a:endParaRPr>
                    </a:p>
                  </a:txBody>
                  <a:tcPr marL="76253" marR="76253" marT="38126" marB="38126"/>
                </a:tc>
                <a:extLst>
                  <a:ext uri="{0D108BD9-81ED-4DB2-BD59-A6C34878D82A}">
                    <a16:rowId xmlns:a16="http://schemas.microsoft.com/office/drawing/2014/main" val="3180024100"/>
                  </a:ext>
                </a:extLst>
              </a:tr>
            </a:tbl>
          </a:graphicData>
        </a:graphic>
      </p:graphicFrame>
    </p:spTree>
    <p:extLst>
      <p:ext uri="{BB962C8B-B14F-4D97-AF65-F5344CB8AC3E}">
        <p14:creationId xmlns:p14="http://schemas.microsoft.com/office/powerpoint/2010/main" val="2931480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7E3C972-308F-E247-B28A-4C268D25D8FA}"/>
              </a:ext>
            </a:extLst>
          </p:cNvPr>
          <p:cNvPicPr>
            <a:picLocks noChangeAspect="1"/>
          </p:cNvPicPr>
          <p:nvPr/>
        </p:nvPicPr>
        <p:blipFill>
          <a:blip r:embed="rId2"/>
          <a:stretch>
            <a:fillRect/>
          </a:stretch>
        </p:blipFill>
        <p:spPr>
          <a:xfrm>
            <a:off x="1284732" y="261112"/>
            <a:ext cx="10134600" cy="5994400"/>
          </a:xfrm>
          <a:prstGeom prst="rect">
            <a:avLst/>
          </a:prstGeom>
        </p:spPr>
      </p:pic>
    </p:spTree>
    <p:extLst>
      <p:ext uri="{BB962C8B-B14F-4D97-AF65-F5344CB8AC3E}">
        <p14:creationId xmlns:p14="http://schemas.microsoft.com/office/powerpoint/2010/main" val="168026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60E788-AFA9-4A1B-9991-6AA74632A1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6959B6-EB24-B641-B9AA-B2C88F51C708}"/>
              </a:ext>
            </a:extLst>
          </p:cNvPr>
          <p:cNvSpPr>
            <a:spLocks noGrp="1"/>
          </p:cNvSpPr>
          <p:nvPr>
            <p:ph type="title"/>
          </p:nvPr>
        </p:nvSpPr>
        <p:spPr>
          <a:xfrm>
            <a:off x="643467" y="643467"/>
            <a:ext cx="3363974" cy="1728044"/>
          </a:xfrm>
          <a:noFill/>
          <a:ln>
            <a:solidFill>
              <a:schemeClr val="bg1"/>
            </a:solidFill>
          </a:ln>
        </p:spPr>
        <p:txBody>
          <a:bodyPr wrap="square">
            <a:normAutofit/>
          </a:bodyPr>
          <a:lstStyle/>
          <a:p>
            <a:r>
              <a:rPr lang="fr-FR">
                <a:solidFill>
                  <a:schemeClr val="bg1"/>
                </a:solidFill>
              </a:rPr>
              <a:t>Spécificités sujets agés</a:t>
            </a:r>
          </a:p>
        </p:txBody>
      </p:sp>
      <p:sp>
        <p:nvSpPr>
          <p:cNvPr id="3" name="Espace réservé du contenu 2">
            <a:extLst>
              <a:ext uri="{FF2B5EF4-FFF2-40B4-BE49-F238E27FC236}">
                <a16:creationId xmlns:a16="http://schemas.microsoft.com/office/drawing/2014/main" id="{10C9C3F1-C81B-CD43-8DC3-FEF2269E5CEB}"/>
              </a:ext>
            </a:extLst>
          </p:cNvPr>
          <p:cNvSpPr>
            <a:spLocks noGrp="1"/>
          </p:cNvSpPr>
          <p:nvPr>
            <p:ph idx="1"/>
          </p:nvPr>
        </p:nvSpPr>
        <p:spPr>
          <a:xfrm>
            <a:off x="643468" y="2638044"/>
            <a:ext cx="3363974" cy="3415622"/>
          </a:xfrm>
        </p:spPr>
        <p:txBody>
          <a:bodyPr>
            <a:normAutofit/>
          </a:bodyPr>
          <a:lstStyle/>
          <a:p>
            <a:pPr marL="0" indent="0">
              <a:buNone/>
            </a:pPr>
            <a:endParaRPr lang="fr-FR" b="1" dirty="0">
              <a:solidFill>
                <a:schemeClr val="bg1"/>
              </a:solidFill>
            </a:endParaRPr>
          </a:p>
          <a:p>
            <a:r>
              <a:rPr lang="fr-FR" dirty="0">
                <a:solidFill>
                  <a:schemeClr val="bg1"/>
                </a:solidFill>
              </a:rPr>
              <a:t>l'urgenturie est plus </a:t>
            </a:r>
            <a:r>
              <a:rPr lang="fr-FR" dirty="0" err="1">
                <a:solidFill>
                  <a:schemeClr val="bg1"/>
                </a:solidFill>
              </a:rPr>
              <a:t>fréquente</a:t>
            </a:r>
            <a:endParaRPr lang="fr-FR" dirty="0">
              <a:solidFill>
                <a:schemeClr val="bg1"/>
              </a:solidFill>
            </a:endParaRPr>
          </a:p>
          <a:p>
            <a:r>
              <a:rPr lang="fr-FR" dirty="0">
                <a:solidFill>
                  <a:schemeClr val="bg1"/>
                </a:solidFill>
              </a:rPr>
              <a:t>On observe plus d'incontinence urinaire fonctionnelle et multifactorielle </a:t>
            </a:r>
          </a:p>
          <a:p>
            <a:endParaRPr lang="fr-FR" dirty="0">
              <a:solidFill>
                <a:schemeClr val="bg1"/>
              </a:solidFill>
            </a:endParaRPr>
          </a:p>
          <a:p>
            <a:pPr marL="0" indent="0">
              <a:buNone/>
            </a:pPr>
            <a:endParaRPr lang="fr-FR" dirty="0">
              <a:solidFill>
                <a:schemeClr val="bg1"/>
              </a:solidFill>
            </a:endParaRPr>
          </a:p>
          <a:p>
            <a:endParaRPr lang="fr-FR" dirty="0">
              <a:solidFill>
                <a:schemeClr val="bg1"/>
              </a:solidFill>
            </a:endParaRPr>
          </a:p>
        </p:txBody>
      </p:sp>
      <p:pic>
        <p:nvPicPr>
          <p:cNvPr id="4" name="Image 3">
            <a:extLst>
              <a:ext uri="{FF2B5EF4-FFF2-40B4-BE49-F238E27FC236}">
                <a16:creationId xmlns:a16="http://schemas.microsoft.com/office/drawing/2014/main" id="{96DFF0E6-6EBE-0445-BF27-BFEDCB52A8B1}"/>
              </a:ext>
            </a:extLst>
          </p:cNvPr>
          <p:cNvPicPr>
            <a:picLocks noChangeAspect="1"/>
          </p:cNvPicPr>
          <p:nvPr/>
        </p:nvPicPr>
        <p:blipFill>
          <a:blip r:embed="rId2"/>
          <a:stretch>
            <a:fillRect/>
          </a:stretch>
        </p:blipFill>
        <p:spPr>
          <a:xfrm>
            <a:off x="5366538" y="643467"/>
            <a:ext cx="6113219" cy="5410199"/>
          </a:xfrm>
          <a:prstGeom prst="rect">
            <a:avLst/>
          </a:prstGeom>
        </p:spPr>
      </p:pic>
    </p:spTree>
    <p:extLst>
      <p:ext uri="{BB962C8B-B14F-4D97-AF65-F5344CB8AC3E}">
        <p14:creationId xmlns:p14="http://schemas.microsoft.com/office/powerpoint/2010/main" val="3848277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FDB576-044E-BC43-A430-799421033DFB}"/>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a:t>Prise en charge IUE </a:t>
            </a:r>
          </a:p>
        </p:txBody>
      </p:sp>
      <p:pic>
        <p:nvPicPr>
          <p:cNvPr id="4" name="Image 3">
            <a:extLst>
              <a:ext uri="{FF2B5EF4-FFF2-40B4-BE49-F238E27FC236}">
                <a16:creationId xmlns:a16="http://schemas.microsoft.com/office/drawing/2014/main" id="{020691FE-24AE-0A48-8EC8-47210B3D911E}"/>
              </a:ext>
            </a:extLst>
          </p:cNvPr>
          <p:cNvPicPr>
            <a:picLocks noChangeAspect="1"/>
          </p:cNvPicPr>
          <p:nvPr/>
        </p:nvPicPr>
        <p:blipFill>
          <a:blip r:embed="rId2"/>
          <a:stretch>
            <a:fillRect/>
          </a:stretch>
        </p:blipFill>
        <p:spPr>
          <a:xfrm>
            <a:off x="4661931" y="80661"/>
            <a:ext cx="7360897" cy="6276214"/>
          </a:xfrm>
          <a:prstGeom prst="rect">
            <a:avLst/>
          </a:prstGeom>
        </p:spPr>
      </p:pic>
    </p:spTree>
    <p:extLst>
      <p:ext uri="{BB962C8B-B14F-4D97-AF65-F5344CB8AC3E}">
        <p14:creationId xmlns:p14="http://schemas.microsoft.com/office/powerpoint/2010/main" val="3126131908"/>
      </p:ext>
    </p:extLst>
  </p:cSld>
  <p:clrMapOvr>
    <a:masterClrMapping/>
  </p:clrMapOvr>
</p:sld>
</file>

<file path=ppt/theme/theme1.xml><?xml version="1.0" encoding="utf-8"?>
<a:theme xmlns:a="http://schemas.openxmlformats.org/drawingml/2006/main" name="Colis">
  <a:themeElements>
    <a:clrScheme name="Colis">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Coli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oli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{AD7EB86E-84E2-9040-8919-B5805D5B3F33}tf10001120</Template>
  <TotalTime>807</TotalTime>
  <Words>2781</Words>
  <Application>Microsoft Macintosh PowerPoint</Application>
  <PresentationFormat>Grand écran</PresentationFormat>
  <Paragraphs>199</Paragraphs>
  <Slides>31</Slides>
  <Notes>4</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31</vt:i4>
      </vt:variant>
    </vt:vector>
  </HeadingPairs>
  <TitlesOfParts>
    <vt:vector size="37" baseType="lpstr">
      <vt:lpstr>-apple-system</vt:lpstr>
      <vt:lpstr>Arial</vt:lpstr>
      <vt:lpstr>Calibri</vt:lpstr>
      <vt:lpstr>Cambria Math</vt:lpstr>
      <vt:lpstr>Gill Sans MT</vt:lpstr>
      <vt:lpstr>Colis</vt:lpstr>
      <vt:lpstr>Troubles urinaires  chez les sujets âgés </vt:lpstr>
      <vt:lpstr>Présentation PowerPoint</vt:lpstr>
      <vt:lpstr>Schéma mictionnel normal </vt:lpstr>
      <vt:lpstr>Définitions</vt:lpstr>
      <vt:lpstr>Incontinence urinaire </vt:lpstr>
      <vt:lpstr>Types d’incontinence Référentiel: ICS 2017 </vt:lpstr>
      <vt:lpstr>Présentation PowerPoint</vt:lpstr>
      <vt:lpstr>Spécificités sujets agés</vt:lpstr>
      <vt:lpstr>Prise en charge IUE </vt:lpstr>
      <vt:lpstr>Prise en charge IUU </vt:lpstr>
      <vt:lpstr>Rétention aigue  d’urines (RAU) </vt:lpstr>
      <vt:lpstr>épidémiologie</vt:lpstr>
      <vt:lpstr>ETIOLOGIES</vt:lpstr>
      <vt:lpstr>Diagnostics différentiels </vt:lpstr>
      <vt:lpstr>Présentation PowerPoint</vt:lpstr>
      <vt:lpstr>complications</vt:lpstr>
      <vt:lpstr>HBP</vt:lpstr>
      <vt:lpstr>Traitement </vt:lpstr>
      <vt:lpstr>CANCER PROSTATE </vt:lpstr>
      <vt:lpstr>Morbimortalité </vt:lpstr>
      <vt:lpstr>Facteurs de risque</vt:lpstr>
      <vt:lpstr>Diagnostic</vt:lpstr>
      <vt:lpstr>Stratégie thérapeutique</vt:lpstr>
      <vt:lpstr>INFECTIONS URINAIRES (IU) </vt:lpstr>
      <vt:lpstr>morbimortalité</vt:lpstr>
      <vt:lpstr>Spécificités  des IU du SA </vt:lpstr>
      <vt:lpstr>Bactiurie asymptomatique </vt:lpstr>
      <vt:lpstr>Vieillissement rénal</vt:lpstr>
      <vt:lpstr>IRA du SA</vt:lpstr>
      <vt:lpstr>IRC du SA </vt:lpstr>
      <vt:lpstr>Traitement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Troubles urinaires  chez les sujets âgés </dc:title>
  <dc:creator>caroline roubaud</dc:creator>
  <cp:lastModifiedBy>caroline roubaud</cp:lastModifiedBy>
  <cp:revision>11</cp:revision>
  <dcterms:created xsi:type="dcterms:W3CDTF">2021-11-21T14:01:49Z</dcterms:created>
  <dcterms:modified xsi:type="dcterms:W3CDTF">2024-09-15T22:29:09Z</dcterms:modified>
</cp:coreProperties>
</file>