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74" r:id="rId3"/>
    <p:sldId id="270" r:id="rId4"/>
    <p:sldId id="262" r:id="rId5"/>
    <p:sldId id="263" r:id="rId6"/>
    <p:sldId id="264" r:id="rId7"/>
    <p:sldId id="266" r:id="rId8"/>
    <p:sldId id="269" r:id="rId9"/>
    <p:sldId id="282" r:id="rId10"/>
    <p:sldId id="271" r:id="rId11"/>
    <p:sldId id="272" r:id="rId12"/>
    <p:sldId id="273" r:id="rId13"/>
    <p:sldId id="275" r:id="rId14"/>
    <p:sldId id="279" r:id="rId15"/>
    <p:sldId id="280" r:id="rId16"/>
    <p:sldId id="28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07"/>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5DBC6-032F-264F-A193-AE91D3D88A2B}" type="datetimeFigureOut">
              <a:rPr lang="fr-FR" smtClean="0"/>
              <a:t>15/09/2024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1BD5A-D58E-0040-BFB0-70D2F67BA01B}" type="slidenum">
              <a:rPr lang="fr-FR" smtClean="0"/>
              <a:t>‹N°›</a:t>
            </a:fld>
            <a:endParaRPr lang="fr-FR"/>
          </a:p>
        </p:txBody>
      </p:sp>
    </p:spTree>
    <p:extLst>
      <p:ext uri="{BB962C8B-B14F-4D97-AF65-F5344CB8AC3E}">
        <p14:creationId xmlns:p14="http://schemas.microsoft.com/office/powerpoint/2010/main" val="294757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D1BD5A-D58E-0040-BFB0-70D2F67BA01B}" type="slidenum">
              <a:rPr lang="fr-FR" smtClean="0"/>
              <a:t>8</a:t>
            </a:fld>
            <a:endParaRPr lang="fr-FR"/>
          </a:p>
        </p:txBody>
      </p:sp>
    </p:spTree>
    <p:extLst>
      <p:ext uri="{BB962C8B-B14F-4D97-AF65-F5344CB8AC3E}">
        <p14:creationId xmlns:p14="http://schemas.microsoft.com/office/powerpoint/2010/main" val="306548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3DB4381E-05FF-6C41-BABA-532BE8BAE15C}"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40550345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DB4381E-05FF-6C41-BABA-532BE8BAE15C}" type="datetimeFigureOut">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23121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DB4381E-05FF-6C41-BABA-532BE8BAE15C}" type="datetimeFigureOut">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401784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DB4381E-05FF-6C41-BABA-532BE8BAE15C}"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329237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3DB4381E-05FF-6C41-BABA-532BE8BAE15C}"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1404385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3DB4381E-05FF-6C41-BABA-532BE8BAE15C}" type="datetimeFigureOut">
              <a:rPr lang="fr-FR" smtClean="0"/>
              <a:t>15/09/2024</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71336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3DB4381E-05FF-6C41-BABA-532BE8BAE15C}"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BB1DED1-81F8-1F4C-8751-4CB9A396B6FF}"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32931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DB4381E-05FF-6C41-BABA-532BE8BAE15C}" type="datetimeFigureOut">
              <a:rPr lang="fr-FR" smtClean="0"/>
              <a:t>15/09/2024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15838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4381E-05FF-6C41-BABA-532BE8BAE15C}" type="datetimeFigureOut">
              <a:rPr lang="fr-FR" smtClean="0"/>
              <a:t>15/09/2024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374144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3DB4381E-05FF-6C41-BABA-532BE8BAE15C}" type="datetimeFigureOut">
              <a:rPr lang="fr-FR" smtClean="0"/>
              <a:t>15/09/2024</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223306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DB4381E-05FF-6C41-BABA-532BE8BAE15C}" type="datetimeFigureOut">
              <a:rPr lang="fr-FR" smtClean="0"/>
              <a:t>15/09/2024</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9BB1DED1-81F8-1F4C-8751-4CB9A396B6FF}" type="slidenum">
              <a:rPr lang="fr-FR" smtClean="0"/>
              <a:t>‹N°›</a:t>
            </a:fld>
            <a:endParaRPr lang="fr-FR"/>
          </a:p>
        </p:txBody>
      </p:sp>
    </p:spTree>
    <p:extLst>
      <p:ext uri="{BB962C8B-B14F-4D97-AF65-F5344CB8AC3E}">
        <p14:creationId xmlns:p14="http://schemas.microsoft.com/office/powerpoint/2010/main" val="289890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DB4381E-05FF-6C41-BABA-532BE8BAE15C}" type="datetimeFigureOut">
              <a:rPr lang="fr-FR" smtClean="0"/>
              <a:t>15/09/2024</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BB1DED1-81F8-1F4C-8751-4CB9A396B6FF}" type="slidenum">
              <a:rPr lang="fr-FR" smtClean="0"/>
              <a:t>‹N°›</a:t>
            </a:fld>
            <a:endParaRPr lang="fr-FR"/>
          </a:p>
        </p:txBody>
      </p:sp>
    </p:spTree>
    <p:extLst>
      <p:ext uri="{BB962C8B-B14F-4D97-AF65-F5344CB8AC3E}">
        <p14:creationId xmlns:p14="http://schemas.microsoft.com/office/powerpoint/2010/main" val="375228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as-sante.fr/upload/docs/application/pdf/2018-03/deficience_resi_aut_230117.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nstitut-laser-vision.paris/glossaire/cristall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C4E0245-1A64-2E46-9E04-6CBF334BEFF6}"/>
              </a:ext>
            </a:extLst>
          </p:cNvPr>
          <p:cNvSpPr>
            <a:spLocks noGrp="1"/>
          </p:cNvSpPr>
          <p:nvPr>
            <p:ph type="subTitle" idx="1"/>
          </p:nvPr>
        </p:nvSpPr>
        <p:spPr>
          <a:xfrm>
            <a:off x="1262729" y="5499895"/>
            <a:ext cx="9638443" cy="484633"/>
          </a:xfrm>
        </p:spPr>
        <p:txBody>
          <a:bodyPr>
            <a:normAutofit/>
          </a:bodyPr>
          <a:lstStyle/>
          <a:p>
            <a:r>
              <a:rPr lang="fr-FR" dirty="0"/>
              <a:t>DR ROUBAUD </a:t>
            </a:r>
            <a:endParaRPr lang="fr-FR"/>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F878C12-4EFA-F74B-8EC1-881998CE5F98}"/>
              </a:ext>
            </a:extLst>
          </p:cNvPr>
          <p:cNvSpPr>
            <a:spLocks noGrp="1"/>
          </p:cNvSpPr>
          <p:nvPr>
            <p:ph type="ctrTitle"/>
          </p:nvPr>
        </p:nvSpPr>
        <p:spPr>
          <a:xfrm>
            <a:off x="1262729" y="1289303"/>
            <a:ext cx="9638443" cy="3339303"/>
          </a:xfrm>
          <a:ln>
            <a:noFill/>
          </a:ln>
        </p:spPr>
        <p:txBody>
          <a:bodyPr>
            <a:normAutofit/>
          </a:bodyPr>
          <a:lstStyle/>
          <a:p>
            <a:r>
              <a:rPr lang="fr-FR" sz="5000"/>
              <a:t>Vieillissement et sensorialité </a:t>
            </a:r>
          </a:p>
        </p:txBody>
      </p:sp>
    </p:spTree>
    <p:extLst>
      <p:ext uri="{BB962C8B-B14F-4D97-AF65-F5344CB8AC3E}">
        <p14:creationId xmlns:p14="http://schemas.microsoft.com/office/powerpoint/2010/main" val="40104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E2BDDB9-5825-D04E-B6CD-53B1293D9873}"/>
              </a:ext>
            </a:extLst>
          </p:cNvPr>
          <p:cNvSpPr>
            <a:spLocks noGrp="1"/>
          </p:cNvSpPr>
          <p:nvPr>
            <p:ph type="title"/>
          </p:nvPr>
        </p:nvSpPr>
        <p:spPr>
          <a:xfrm>
            <a:off x="504247" y="247989"/>
            <a:ext cx="6242719" cy="1071033"/>
          </a:xfrm>
          <a:prstGeom prst="ellipse">
            <a:avLst/>
          </a:prstGeom>
          <a:noFill/>
          <a:ln>
            <a:solidFill>
              <a:schemeClr val="bg1"/>
            </a:solidFill>
          </a:ln>
        </p:spPr>
        <p:txBody>
          <a:bodyPr wrap="square">
            <a:normAutofit fontScale="90000"/>
          </a:bodyPr>
          <a:lstStyle/>
          <a:p>
            <a:r>
              <a:rPr lang="fr-FR" dirty="0">
                <a:solidFill>
                  <a:schemeClr val="bg1"/>
                </a:solidFill>
              </a:rPr>
              <a:t>Facteurs favorisants </a:t>
            </a:r>
          </a:p>
        </p:txBody>
      </p:sp>
      <p:sp>
        <p:nvSpPr>
          <p:cNvPr id="3" name="Espace réservé du contenu 2">
            <a:extLst>
              <a:ext uri="{FF2B5EF4-FFF2-40B4-BE49-F238E27FC236}">
                <a16:creationId xmlns:a16="http://schemas.microsoft.com/office/drawing/2014/main" id="{E29B83CD-DB38-304A-B604-2227BFDB7FB5}"/>
              </a:ext>
            </a:extLst>
          </p:cNvPr>
          <p:cNvSpPr>
            <a:spLocks noGrp="1"/>
          </p:cNvSpPr>
          <p:nvPr>
            <p:ph idx="1"/>
          </p:nvPr>
        </p:nvSpPr>
        <p:spPr>
          <a:xfrm>
            <a:off x="84222" y="1685925"/>
            <a:ext cx="7426240" cy="4924086"/>
          </a:xfrm>
        </p:spPr>
        <p:txBody>
          <a:bodyPr>
            <a:noAutofit/>
          </a:bodyPr>
          <a:lstStyle/>
          <a:p>
            <a:pPr marL="0" indent="0" fontAlgn="base">
              <a:lnSpc>
                <a:spcPct val="90000"/>
              </a:lnSpc>
              <a:buNone/>
            </a:pPr>
            <a:r>
              <a:rPr lang="fr-FR" sz="1200" b="1" i="0" u="none" strike="noStrike" dirty="0">
                <a:solidFill>
                  <a:schemeClr val="bg1"/>
                </a:solidFill>
                <a:effectLst/>
              </a:rPr>
              <a:t>Les deux principaux facteurs impliqués dans ces différences interindividuelles sont </a:t>
            </a:r>
          </a:p>
          <a:p>
            <a:pPr marL="0" indent="0" fontAlgn="base">
              <a:lnSpc>
                <a:spcPct val="90000"/>
              </a:lnSpc>
              <a:buNone/>
            </a:pPr>
            <a:r>
              <a:rPr lang="fr-FR" sz="1200" b="1" dirty="0">
                <a:solidFill>
                  <a:schemeClr val="bg1"/>
                </a:solidFill>
              </a:rPr>
              <a:t>1 </a:t>
            </a:r>
            <a:r>
              <a:rPr lang="fr-FR" sz="1200" b="1" i="0" u="none" strike="noStrike" dirty="0">
                <a:solidFill>
                  <a:schemeClr val="bg1"/>
                </a:solidFill>
                <a:effectLst/>
              </a:rPr>
              <a:t>génétique  </a:t>
            </a:r>
          </a:p>
          <a:p>
            <a:pPr marL="0" indent="0">
              <a:lnSpc>
                <a:spcPct val="90000"/>
              </a:lnSpc>
              <a:buNone/>
            </a:pPr>
            <a:r>
              <a:rPr lang="fr-FR" sz="1200" b="1" dirty="0">
                <a:solidFill>
                  <a:schemeClr val="bg1"/>
                </a:solidFill>
              </a:rPr>
              <a:t>2 </a:t>
            </a:r>
            <a:r>
              <a:rPr lang="fr-FR" sz="1200" b="1" i="0" u="none" strike="noStrike" dirty="0">
                <a:solidFill>
                  <a:schemeClr val="bg1"/>
                </a:solidFill>
                <a:effectLst/>
              </a:rPr>
              <a:t>environnemental = exposition au bruit</a:t>
            </a:r>
            <a:r>
              <a:rPr lang="fr-FR" sz="1200" b="1" dirty="0">
                <a:solidFill>
                  <a:schemeClr val="bg1"/>
                </a:solidFill>
              </a:rPr>
              <a:t> </a:t>
            </a:r>
            <a:endParaRPr lang="fr-FR" sz="1200" dirty="0">
              <a:solidFill>
                <a:schemeClr val="bg1"/>
              </a:solidFill>
            </a:endParaRPr>
          </a:p>
          <a:p>
            <a:pPr marL="0" indent="0">
              <a:lnSpc>
                <a:spcPct val="90000"/>
              </a:lnSpc>
              <a:buNone/>
            </a:pPr>
            <a:r>
              <a:rPr lang="fr-FR" sz="1200" b="0" i="0" dirty="0">
                <a:solidFill>
                  <a:schemeClr val="bg1"/>
                </a:solidFill>
                <a:effectLst/>
              </a:rPr>
              <a:t>L’exposition au bruit est la principale cause de surdité. </a:t>
            </a:r>
            <a:r>
              <a:rPr lang="fr-FR" sz="1200" b="1" i="0" dirty="0">
                <a:solidFill>
                  <a:schemeClr val="bg1"/>
                </a:solidFill>
                <a:effectLst/>
              </a:rPr>
              <a:t>L'intensité du bruit mais aussi la durée d'exposition au bruit</a:t>
            </a:r>
            <a:r>
              <a:rPr lang="fr-FR" sz="1200" b="0" i="0" dirty="0">
                <a:solidFill>
                  <a:schemeClr val="bg1"/>
                </a:solidFill>
                <a:effectLst/>
              </a:rPr>
              <a:t> sont en cause dans la survenue ou l'aggravation de la surdité. En effet, l'exposition prolongée à des niveaux de bruits intenses détruit peu à peu les cellules de l'oreille interne. Elle conduit progressivement à une surdité irréversible.</a:t>
            </a:r>
            <a:br>
              <a:rPr lang="fr-FR" sz="1200" dirty="0">
                <a:solidFill>
                  <a:schemeClr val="bg1"/>
                </a:solidFill>
              </a:rPr>
            </a:br>
            <a:endParaRPr lang="fr-FR" sz="1200" b="1" i="0" u="none" strike="noStrike" dirty="0">
              <a:solidFill>
                <a:schemeClr val="bg1"/>
              </a:solidFill>
              <a:effectLst/>
            </a:endParaRPr>
          </a:p>
          <a:p>
            <a:pPr marL="0" indent="0" fontAlgn="base">
              <a:lnSpc>
                <a:spcPct val="90000"/>
              </a:lnSpc>
              <a:buNone/>
            </a:pPr>
            <a:endParaRPr lang="fr-FR" sz="1200" dirty="0">
              <a:solidFill>
                <a:schemeClr val="bg1"/>
              </a:solidFill>
            </a:endParaRPr>
          </a:p>
          <a:p>
            <a:pPr marL="0" indent="0" fontAlgn="base">
              <a:lnSpc>
                <a:spcPct val="90000"/>
              </a:lnSpc>
              <a:buNone/>
            </a:pPr>
            <a:r>
              <a:rPr lang="fr-FR" sz="1200" dirty="0">
                <a:solidFill>
                  <a:schemeClr val="bg1"/>
                </a:solidFill>
              </a:rPr>
              <a:t>Certaines situations peuvent accélérer la date d’apparition et l’évolution de la presbyacousie : </a:t>
            </a:r>
          </a:p>
          <a:p>
            <a:pPr marL="0" indent="0" fontAlgn="base">
              <a:lnSpc>
                <a:spcPct val="90000"/>
              </a:lnSpc>
              <a:buNone/>
            </a:pPr>
            <a:r>
              <a:rPr lang="fr-FR" sz="1200" dirty="0">
                <a:solidFill>
                  <a:schemeClr val="bg1"/>
                </a:solidFill>
              </a:rPr>
              <a:t>- les pathologies aiguës et chroniques de l’oreille moyenne</a:t>
            </a:r>
          </a:p>
          <a:p>
            <a:pPr marL="0" indent="0" fontAlgn="base">
              <a:lnSpc>
                <a:spcPct val="90000"/>
              </a:lnSpc>
              <a:buNone/>
            </a:pPr>
            <a:r>
              <a:rPr lang="fr-FR" sz="1200" dirty="0">
                <a:solidFill>
                  <a:schemeClr val="bg1"/>
                </a:solidFill>
              </a:rPr>
              <a:t> - les troubles métaboliques (diabète ou dyslipidémies) </a:t>
            </a:r>
          </a:p>
          <a:p>
            <a:pPr marL="0" indent="0" fontAlgn="base">
              <a:lnSpc>
                <a:spcPct val="90000"/>
              </a:lnSpc>
              <a:buNone/>
            </a:pPr>
            <a:r>
              <a:rPr lang="fr-FR" sz="1200" dirty="0">
                <a:solidFill>
                  <a:schemeClr val="bg1"/>
                </a:solidFill>
              </a:rPr>
              <a:t>- l’hypertension artérielle, par le biais d’un facteur vasculaire </a:t>
            </a:r>
          </a:p>
          <a:p>
            <a:pPr marL="0" indent="0" fontAlgn="base">
              <a:lnSpc>
                <a:spcPct val="90000"/>
              </a:lnSpc>
              <a:buNone/>
            </a:pPr>
            <a:r>
              <a:rPr lang="fr-FR" sz="1200" dirty="0">
                <a:solidFill>
                  <a:schemeClr val="bg1"/>
                </a:solidFill>
              </a:rPr>
              <a:t>- l’exposition à des médicaments ototoxiques (</a:t>
            </a:r>
            <a:r>
              <a:rPr lang="fr-FR" sz="1200" b="0" i="0" dirty="0">
                <a:solidFill>
                  <a:schemeClr val="bg1"/>
                </a:solidFill>
                <a:effectLst/>
              </a:rPr>
              <a:t>antibiotiques streptomycine, </a:t>
            </a:r>
            <a:r>
              <a:rPr lang="fr-FR" sz="1200" b="0" i="0" dirty="0" err="1">
                <a:solidFill>
                  <a:schemeClr val="bg1"/>
                </a:solidFill>
                <a:effectLst/>
              </a:rPr>
              <a:t>tobramycine</a:t>
            </a:r>
            <a:r>
              <a:rPr lang="fr-FR" sz="1200" b="0" i="0" dirty="0">
                <a:solidFill>
                  <a:schemeClr val="bg1"/>
                </a:solidFill>
                <a:effectLst/>
              </a:rPr>
              <a:t>, gentamicine, néomycine et vancomycine, certains médicaments de chimiothérapie ,  furosémide et l’aspirine)</a:t>
            </a:r>
            <a:endParaRPr lang="fr-FR" sz="1200" b="0" i="0" u="none" strike="noStrike" dirty="0">
              <a:solidFill>
                <a:schemeClr val="bg1"/>
              </a:solidFill>
              <a:effectLst/>
            </a:endParaRPr>
          </a:p>
          <a:p>
            <a:pPr marL="0" indent="0" fontAlgn="base">
              <a:lnSpc>
                <a:spcPct val="90000"/>
              </a:lnSpc>
              <a:buNone/>
            </a:pPr>
            <a:endParaRPr lang="fr-FR" sz="1200" b="0" i="0" u="none" strike="noStrike" dirty="0">
              <a:solidFill>
                <a:schemeClr val="bg1"/>
              </a:solidFill>
              <a:effectLst/>
            </a:endParaRPr>
          </a:p>
          <a:p>
            <a:pPr marL="0" indent="0" fontAlgn="base">
              <a:lnSpc>
                <a:spcPct val="90000"/>
              </a:lnSpc>
              <a:buNone/>
            </a:pPr>
            <a:r>
              <a:rPr lang="fr-FR" sz="1200" b="1" i="0" u="none" strike="noStrike" dirty="0">
                <a:solidFill>
                  <a:schemeClr val="bg1"/>
                </a:solidFill>
                <a:effectLst/>
              </a:rPr>
              <a:t>Elle est associée à une plus grande fréquence de la dépression et de la démence</a:t>
            </a:r>
            <a:r>
              <a:rPr lang="fr-FR" sz="1200" b="1" dirty="0">
                <a:solidFill>
                  <a:schemeClr val="bg1"/>
                </a:solidFill>
              </a:rPr>
              <a:t> : </a:t>
            </a:r>
            <a:r>
              <a:rPr lang="fr-FR" sz="1200" dirty="0">
                <a:solidFill>
                  <a:schemeClr val="bg1"/>
                </a:solidFill>
              </a:rPr>
              <a:t>Les personnes ayant une perte </a:t>
            </a:r>
            <a:r>
              <a:rPr lang="fr-FR" sz="1200" b="1" dirty="0">
                <a:solidFill>
                  <a:schemeClr val="bg1"/>
                </a:solidFill>
              </a:rPr>
              <a:t>auditive</a:t>
            </a:r>
            <a:r>
              <a:rPr lang="fr-FR" sz="1200" dirty="0">
                <a:solidFill>
                  <a:schemeClr val="bg1"/>
                </a:solidFill>
              </a:rPr>
              <a:t> modérée à sévère sont jusqu'à 5 fois plus susceptibles de développer une démence</a:t>
            </a:r>
            <a:endParaRPr lang="fr-FR" sz="1200" b="1" i="0" u="none" strike="noStrike" dirty="0">
              <a:solidFill>
                <a:schemeClr val="bg1"/>
              </a:solidFill>
              <a:effectLst/>
            </a:endParaRPr>
          </a:p>
        </p:txBody>
      </p:sp>
      <p:pic>
        <p:nvPicPr>
          <p:cNvPr id="6" name="Image 5">
            <a:extLst>
              <a:ext uri="{FF2B5EF4-FFF2-40B4-BE49-F238E27FC236}">
                <a16:creationId xmlns:a16="http://schemas.microsoft.com/office/drawing/2014/main" id="{DE78A648-F90D-7A51-DB8F-4C793D886E45}"/>
              </a:ext>
            </a:extLst>
          </p:cNvPr>
          <p:cNvPicPr>
            <a:picLocks noChangeAspect="1"/>
          </p:cNvPicPr>
          <p:nvPr/>
        </p:nvPicPr>
        <p:blipFill>
          <a:blip r:embed="rId2"/>
          <a:stretch>
            <a:fillRect/>
          </a:stretch>
        </p:blipFill>
        <p:spPr>
          <a:xfrm>
            <a:off x="7843837" y="257634"/>
            <a:ext cx="4014787" cy="6449460"/>
          </a:xfrm>
          <a:prstGeom prst="rect">
            <a:avLst/>
          </a:prstGeom>
        </p:spPr>
      </p:pic>
    </p:spTree>
    <p:extLst>
      <p:ext uri="{BB962C8B-B14F-4D97-AF65-F5344CB8AC3E}">
        <p14:creationId xmlns:p14="http://schemas.microsoft.com/office/powerpoint/2010/main" val="348900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76094-90DB-D046-9C77-4EDBC46924CB}"/>
              </a:ext>
            </a:extLst>
          </p:cNvPr>
          <p:cNvSpPr>
            <a:spLocks noGrp="1"/>
          </p:cNvSpPr>
          <p:nvPr>
            <p:ph type="title"/>
          </p:nvPr>
        </p:nvSpPr>
        <p:spPr>
          <a:xfrm>
            <a:off x="489858" y="90059"/>
            <a:ext cx="5251316" cy="970189"/>
          </a:xfrm>
        </p:spPr>
        <p:txBody>
          <a:bodyPr>
            <a:normAutofit/>
          </a:bodyPr>
          <a:lstStyle/>
          <a:p>
            <a:r>
              <a:rPr lang="fr-FR" dirty="0"/>
              <a:t>symptômes</a:t>
            </a:r>
          </a:p>
        </p:txBody>
      </p:sp>
      <p:sp>
        <p:nvSpPr>
          <p:cNvPr id="3" name="Espace réservé du contenu 2">
            <a:extLst>
              <a:ext uri="{FF2B5EF4-FFF2-40B4-BE49-F238E27FC236}">
                <a16:creationId xmlns:a16="http://schemas.microsoft.com/office/drawing/2014/main" id="{16352B66-296F-524C-B9DB-B19857297755}"/>
              </a:ext>
            </a:extLst>
          </p:cNvPr>
          <p:cNvSpPr>
            <a:spLocks noGrp="1"/>
          </p:cNvSpPr>
          <p:nvPr>
            <p:ph idx="1"/>
          </p:nvPr>
        </p:nvSpPr>
        <p:spPr>
          <a:xfrm>
            <a:off x="214314" y="1277257"/>
            <a:ext cx="6158572" cy="5490684"/>
          </a:xfrm>
        </p:spPr>
        <p:txBody>
          <a:bodyPr>
            <a:normAutofit fontScale="92500" lnSpcReduction="10000"/>
          </a:bodyPr>
          <a:lstStyle/>
          <a:p>
            <a:pPr marL="0" indent="0" fontAlgn="base">
              <a:buNone/>
            </a:pPr>
            <a:r>
              <a:rPr lang="fr-FR" sz="1600" b="1" i="0" u="none" strike="noStrike" dirty="0">
                <a:effectLst/>
              </a:rPr>
              <a:t>La gêne auditive concerne surtout les fréquences aiguës (2000, 4000, 6000, 8000 HZ) = fréquences </a:t>
            </a:r>
            <a:r>
              <a:rPr lang="fr-FR" sz="1600" b="1" i="0" u="none" strike="noStrike" dirty="0" err="1">
                <a:effectLst/>
              </a:rPr>
              <a:t>conversationelles</a:t>
            </a:r>
            <a:r>
              <a:rPr lang="fr-FR" sz="1600" b="1" i="0" u="none" strike="noStrike" dirty="0">
                <a:effectLst/>
              </a:rPr>
              <a:t> </a:t>
            </a:r>
          </a:p>
          <a:p>
            <a:pPr marL="0" indent="0" fontAlgn="base">
              <a:buNone/>
            </a:pPr>
            <a:r>
              <a:rPr lang="fr-FR" sz="1600" b="0" i="1" dirty="0">
                <a:solidFill>
                  <a:srgbClr val="222222"/>
                </a:solidFill>
                <a:effectLst/>
              </a:rPr>
              <a:t>	Légère</a:t>
            </a:r>
            <a:r>
              <a:rPr lang="fr-FR" sz="1600" b="0" i="0" dirty="0">
                <a:solidFill>
                  <a:srgbClr val="222222"/>
                </a:solidFill>
                <a:effectLst/>
              </a:rPr>
              <a:t> (comprise entre 20dB et 40dB) </a:t>
            </a:r>
            <a:endParaRPr lang="fr-FR" sz="1600" dirty="0">
              <a:solidFill>
                <a:srgbClr val="222222"/>
              </a:solidFill>
            </a:endParaRPr>
          </a:p>
          <a:p>
            <a:pPr marL="0" indent="0" fontAlgn="base">
              <a:buNone/>
            </a:pPr>
            <a:r>
              <a:rPr lang="fr-FR" sz="1600" b="0" i="1" dirty="0">
                <a:solidFill>
                  <a:srgbClr val="222222"/>
                </a:solidFill>
                <a:effectLst/>
              </a:rPr>
              <a:t>	modérée</a:t>
            </a:r>
            <a:r>
              <a:rPr lang="fr-FR" sz="1600" b="0" i="0" dirty="0">
                <a:solidFill>
                  <a:srgbClr val="222222"/>
                </a:solidFill>
                <a:effectLst/>
              </a:rPr>
              <a:t> (comprise entre 40dB et 70dB). </a:t>
            </a:r>
          </a:p>
          <a:p>
            <a:pPr marL="0" indent="0" fontAlgn="base">
              <a:buNone/>
            </a:pPr>
            <a:r>
              <a:rPr lang="fr-FR" sz="1600" b="1" dirty="0"/>
              <a:t>Se</a:t>
            </a:r>
            <a:r>
              <a:rPr lang="fr-FR" sz="1600" b="1" i="0" u="none" strike="noStrike" dirty="0">
                <a:effectLst/>
              </a:rPr>
              <a:t> manifeste par une altération de la discrimination du langage et un phénomène de recrutement des sons, notamment en environnement bruyant. </a:t>
            </a:r>
            <a:endParaRPr lang="fr-FR" sz="1600" b="0" i="0" u="none" strike="noStrike" dirty="0">
              <a:effectLst/>
            </a:endParaRPr>
          </a:p>
          <a:p>
            <a:pPr fontAlgn="base"/>
            <a:r>
              <a:rPr lang="fr-FR" sz="1600" b="0" i="0" u="none" strike="noStrike" dirty="0">
                <a:effectLst/>
              </a:rPr>
              <a:t>difficultés à comprendre ses interlocuteurs dans les situations bruyantes (restaurants, grands magasins…) ; fait souvent répéter ses interlocuteurs ;</a:t>
            </a:r>
          </a:p>
          <a:p>
            <a:pPr fontAlgn="base"/>
            <a:r>
              <a:rPr lang="fr-FR" sz="1600" b="0" i="0" u="none" strike="noStrike" dirty="0">
                <a:effectLst/>
              </a:rPr>
              <a:t>difficultés à comprendre les conversations en groupe ; participe moins aux discussions familiales, associatives…</a:t>
            </a:r>
          </a:p>
          <a:p>
            <a:pPr fontAlgn="base"/>
            <a:r>
              <a:rPr lang="fr-FR" sz="1600" b="0" i="0" u="none" strike="noStrike" dirty="0">
                <a:effectLst/>
              </a:rPr>
              <a:t>augmente le volume de la télévision ;</a:t>
            </a:r>
          </a:p>
          <a:p>
            <a:pPr fontAlgn="base"/>
            <a:r>
              <a:rPr lang="fr-FR" sz="1600" b="0" i="0" u="none" strike="noStrike" dirty="0">
                <a:effectLst/>
              </a:rPr>
              <a:t>a l’impression d’avoir « les oreilles bouchées ».</a:t>
            </a:r>
          </a:p>
          <a:p>
            <a:pPr marL="0" indent="0" fontAlgn="base">
              <a:buNone/>
            </a:pPr>
            <a:endParaRPr lang="fr-FR" sz="1600" b="0" i="0" u="none" strike="noStrike" dirty="0">
              <a:effectLst/>
            </a:endParaRPr>
          </a:p>
          <a:p>
            <a:pPr marL="0" indent="0" fontAlgn="base">
              <a:buNone/>
            </a:pPr>
            <a:r>
              <a:rPr lang="fr-FR" sz="1600" b="0" i="0" u="none" strike="noStrike" dirty="0">
                <a:effectLst/>
              </a:rPr>
              <a:t>Les acouphènes sont fréquents lors de la presbyacousie et sont d’ailleurs parfois le motif de consultation. Ils sont alors bilatéraux et le plus souvent à type de sifflements. </a:t>
            </a:r>
          </a:p>
          <a:p>
            <a:pPr marL="0" indent="0" fontAlgn="base">
              <a:buNone/>
            </a:pPr>
            <a:r>
              <a:rPr lang="fr-FR" sz="1600" b="0" i="0" u="none" strike="noStrike" dirty="0">
                <a:effectLst/>
              </a:rPr>
              <a:t>Ces symptômes doivent conduire à une consultation spécialisée pour un bilan auditif complet.</a:t>
            </a:r>
            <a:br>
              <a:rPr lang="fr-FR" sz="1600" b="0" i="0" u="none" strike="noStrike" dirty="0">
                <a:effectLst/>
              </a:rPr>
            </a:br>
            <a:r>
              <a:rPr lang="fr-FR" sz="1600" b="0" i="0" u="none" strike="noStrike" dirty="0">
                <a:effectLst/>
              </a:rPr>
              <a:t> </a:t>
            </a:r>
          </a:p>
          <a:p>
            <a:endParaRPr lang="fr-FR" sz="1100" dirty="0"/>
          </a:p>
        </p:txBody>
      </p:sp>
      <p:pic>
        <p:nvPicPr>
          <p:cNvPr id="4" name="Image 3">
            <a:extLst>
              <a:ext uri="{FF2B5EF4-FFF2-40B4-BE49-F238E27FC236}">
                <a16:creationId xmlns:a16="http://schemas.microsoft.com/office/drawing/2014/main" id="{3065E47C-3338-2444-B735-27C7A0046D74}"/>
              </a:ext>
            </a:extLst>
          </p:cNvPr>
          <p:cNvPicPr>
            <a:picLocks noChangeAspect="1"/>
          </p:cNvPicPr>
          <p:nvPr/>
        </p:nvPicPr>
        <p:blipFill rotWithShape="1">
          <a:blip r:embed="rId2"/>
          <a:srcRect l="10637" r="23720"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2914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8176F9-C6F2-8D44-A8B8-CD7AD0A2A49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3000">
                <a:solidFill>
                  <a:srgbClr val="FFFFFF"/>
                </a:solidFill>
              </a:rPr>
              <a:t>Prise en charge</a:t>
            </a:r>
          </a:p>
        </p:txBody>
      </p:sp>
      <p:sp>
        <p:nvSpPr>
          <p:cNvPr id="3" name="Espace réservé du contenu 2">
            <a:extLst>
              <a:ext uri="{FF2B5EF4-FFF2-40B4-BE49-F238E27FC236}">
                <a16:creationId xmlns:a16="http://schemas.microsoft.com/office/drawing/2014/main" id="{E60EA73B-FD40-4A4C-AFA1-0E29E2EB7831}"/>
              </a:ext>
            </a:extLst>
          </p:cNvPr>
          <p:cNvSpPr>
            <a:spLocks noGrp="1"/>
          </p:cNvSpPr>
          <p:nvPr>
            <p:ph idx="1"/>
          </p:nvPr>
        </p:nvSpPr>
        <p:spPr>
          <a:xfrm>
            <a:off x="5232805" y="240632"/>
            <a:ext cx="6762678" cy="6328610"/>
          </a:xfrm>
        </p:spPr>
        <p:txBody>
          <a:bodyPr anchor="ctr">
            <a:normAutofit/>
          </a:bodyPr>
          <a:lstStyle/>
          <a:p>
            <a:pPr marL="0" indent="0" fontAlgn="base">
              <a:lnSpc>
                <a:spcPct val="90000"/>
              </a:lnSpc>
              <a:buNone/>
            </a:pPr>
            <a:r>
              <a:rPr lang="fr-FR" sz="1600" b="1" i="1" u="none" strike="noStrike" dirty="0">
                <a:effectLst/>
              </a:rPr>
              <a:t>Il n y’a pas de traitement médicamenteux. Le traitement est basé sur l’appareillage auditif </a:t>
            </a:r>
            <a:r>
              <a:rPr lang="fr-FR" sz="1600" b="0" i="1" u="none" strike="noStrike" dirty="0">
                <a:effectLst/>
              </a:rPr>
              <a:t>:</a:t>
            </a:r>
          </a:p>
          <a:p>
            <a:pPr marL="0" indent="0" fontAlgn="base">
              <a:lnSpc>
                <a:spcPct val="90000"/>
              </a:lnSpc>
              <a:buNone/>
            </a:pPr>
            <a:r>
              <a:rPr lang="fr-FR" sz="1600" dirty="0"/>
              <a:t>Il est indiqué dès que la perte dépasse 30 dB sur les fréquences conversationnelles  ou 30 % en audiométrie vocale sur la meilleure oreille. </a:t>
            </a:r>
          </a:p>
          <a:p>
            <a:pPr marL="0" indent="0" fontAlgn="base">
              <a:lnSpc>
                <a:spcPct val="90000"/>
              </a:lnSpc>
              <a:buNone/>
            </a:pPr>
            <a:r>
              <a:rPr lang="fr-FR" sz="1600" dirty="0"/>
              <a:t>L’appareillage doit être bilatéral pour favoriser chaque fois que cela est possible la stéréophonie qui permet une meilleure localisation spatiale et une meilleure discrimination verbale en milieu bruyant.</a:t>
            </a:r>
          </a:p>
          <a:p>
            <a:pPr marL="0" indent="0" fontAlgn="base">
              <a:lnSpc>
                <a:spcPct val="90000"/>
              </a:lnSpc>
              <a:buNone/>
            </a:pPr>
            <a:r>
              <a:rPr lang="fr-FR" sz="1600" dirty="0"/>
              <a:t>Il est important d’appareiller précocement, car l’adaptation du patient se fait d’autant mieux qu’il est moins âgé et que sa surdité est moins marquée.</a:t>
            </a:r>
            <a:endParaRPr lang="fr-FR" sz="1600" b="0" i="0" u="none" strike="noStrike" dirty="0">
              <a:effectLst/>
            </a:endParaRPr>
          </a:p>
          <a:p>
            <a:pPr marL="0" indent="0" fontAlgn="base">
              <a:lnSpc>
                <a:spcPct val="90000"/>
              </a:lnSpc>
              <a:buNone/>
            </a:pPr>
            <a:r>
              <a:rPr lang="fr-FR" sz="1600" b="0" i="0" u="none" strike="noStrike" dirty="0">
                <a:effectLst/>
              </a:rPr>
              <a:t>l’accompagnement par un orthophoniste est utile en cas de surdité profonde.</a:t>
            </a:r>
          </a:p>
          <a:p>
            <a:pPr marL="0" indent="0" fontAlgn="base">
              <a:lnSpc>
                <a:spcPct val="90000"/>
              </a:lnSpc>
              <a:buNone/>
            </a:pPr>
            <a:r>
              <a:rPr lang="fr-FR" sz="1600" b="1" dirty="0"/>
              <a:t>L’objectif principal de l’appareillage est d’améliorer la communication au quotidien</a:t>
            </a:r>
          </a:p>
          <a:p>
            <a:pPr marL="0" indent="0" fontAlgn="base">
              <a:lnSpc>
                <a:spcPct val="90000"/>
              </a:lnSpc>
              <a:buNone/>
            </a:pPr>
            <a:endParaRPr lang="fr-FR" sz="1600" b="1" i="0" u="none" strike="noStrike" dirty="0">
              <a:effectLst/>
            </a:endParaRPr>
          </a:p>
          <a:p>
            <a:pPr marL="0" indent="0" fontAlgn="base">
              <a:lnSpc>
                <a:spcPct val="90000"/>
              </a:lnSpc>
              <a:buNone/>
            </a:pPr>
            <a:r>
              <a:rPr lang="fr-FR" sz="1600" b="1" i="1" u="none" strike="noStrike" dirty="0">
                <a:effectLst/>
              </a:rPr>
              <a:t>La prévention de la presbyacousie se fait </a:t>
            </a:r>
            <a:r>
              <a:rPr lang="fr-FR" sz="1600" b="0" i="1" u="none" strike="noStrike" dirty="0">
                <a:effectLst/>
              </a:rPr>
              <a:t>:</a:t>
            </a:r>
            <a:endParaRPr lang="fr-FR" sz="1600" b="0" i="0" u="none" strike="noStrike" dirty="0">
              <a:effectLst/>
            </a:endParaRPr>
          </a:p>
          <a:p>
            <a:pPr fontAlgn="base">
              <a:lnSpc>
                <a:spcPct val="90000"/>
              </a:lnSpc>
            </a:pPr>
            <a:r>
              <a:rPr lang="fr-FR" sz="1600" b="0" i="0" u="none" strike="noStrike" dirty="0">
                <a:effectLst/>
              </a:rPr>
              <a:t>Au long de la vie en évitant les traumatismes sonores et l’exposition au bruit </a:t>
            </a:r>
          </a:p>
          <a:p>
            <a:pPr fontAlgn="base">
              <a:lnSpc>
                <a:spcPct val="90000"/>
              </a:lnSpc>
            </a:pPr>
            <a:r>
              <a:rPr lang="fr-FR" sz="1600" b="0" i="0" u="none" strike="noStrike" dirty="0">
                <a:effectLst/>
              </a:rPr>
              <a:t>en évitant les médicaments ototoxiques </a:t>
            </a:r>
          </a:p>
        </p:txBody>
      </p:sp>
    </p:spTree>
    <p:extLst>
      <p:ext uri="{BB962C8B-B14F-4D97-AF65-F5344CB8AC3E}">
        <p14:creationId xmlns:p14="http://schemas.microsoft.com/office/powerpoint/2010/main" val="119262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9FDC4-C730-6745-AEE7-8DF762C2398E}"/>
              </a:ext>
            </a:extLst>
          </p:cNvPr>
          <p:cNvSpPr>
            <a:spLocks noGrp="1"/>
          </p:cNvSpPr>
          <p:nvPr>
            <p:ph type="title"/>
          </p:nvPr>
        </p:nvSpPr>
        <p:spPr>
          <a:xfrm>
            <a:off x="661987" y="81936"/>
            <a:ext cx="4476806" cy="1188720"/>
          </a:xfrm>
          <a:prstGeom prst="ellipse">
            <a:avLst/>
          </a:prstGeom>
        </p:spPr>
        <p:txBody>
          <a:bodyPr>
            <a:normAutofit/>
          </a:bodyPr>
          <a:lstStyle/>
          <a:p>
            <a:r>
              <a:rPr lang="fr-FR" sz="1500"/>
              <a:t>Equilibre et troubles vestibulaires</a:t>
            </a:r>
          </a:p>
        </p:txBody>
      </p:sp>
      <p:sp>
        <p:nvSpPr>
          <p:cNvPr id="3" name="Espace réservé du contenu 2">
            <a:extLst>
              <a:ext uri="{FF2B5EF4-FFF2-40B4-BE49-F238E27FC236}">
                <a16:creationId xmlns:a16="http://schemas.microsoft.com/office/drawing/2014/main" id="{A302CAEF-EF0E-6E4C-B212-4F7A7EF6A277}"/>
              </a:ext>
            </a:extLst>
          </p:cNvPr>
          <p:cNvSpPr>
            <a:spLocks noGrp="1"/>
          </p:cNvSpPr>
          <p:nvPr>
            <p:ph idx="1"/>
          </p:nvPr>
        </p:nvSpPr>
        <p:spPr>
          <a:xfrm>
            <a:off x="200025" y="1576137"/>
            <a:ext cx="5576487" cy="5089358"/>
          </a:xfrm>
        </p:spPr>
        <p:txBody>
          <a:bodyPr>
            <a:normAutofit/>
          </a:bodyPr>
          <a:lstStyle/>
          <a:p>
            <a:pPr marL="0" indent="0" fontAlgn="base">
              <a:lnSpc>
                <a:spcPct val="90000"/>
              </a:lnSpc>
              <a:buNone/>
            </a:pPr>
            <a:r>
              <a:rPr lang="fr-FR" sz="1400" dirty="0"/>
              <a:t>L’oreille interne est un organe impliqué dans deux fonctions : l’audition et l’équilibre. </a:t>
            </a:r>
          </a:p>
          <a:p>
            <a:pPr marL="0" indent="0" fontAlgn="base">
              <a:lnSpc>
                <a:spcPct val="90000"/>
              </a:lnSpc>
              <a:buNone/>
            </a:pPr>
            <a:r>
              <a:rPr lang="fr-FR" sz="1400" dirty="0"/>
              <a:t>Les capteurs sensoriels impliqués dans la fonction d’équilibration sont localisés au niveau du vestibule, ou labyrinthe postérieur, comportant les trois canaux semi-circulaires ainsi que l’utricule et le saccule. </a:t>
            </a:r>
          </a:p>
          <a:p>
            <a:pPr marL="0" indent="0" fontAlgn="base">
              <a:lnSpc>
                <a:spcPct val="90000"/>
              </a:lnSpc>
              <a:buNone/>
            </a:pPr>
            <a:r>
              <a:rPr lang="fr-FR" sz="1400" dirty="0"/>
              <a:t>L’impact du vieillissement de l’oreille interne sur la fonction d’équilibration avec l’âge est probable mais encore mal connu </a:t>
            </a:r>
          </a:p>
          <a:p>
            <a:pPr marL="0" indent="0" fontAlgn="base">
              <a:lnSpc>
                <a:spcPct val="90000"/>
              </a:lnSpc>
              <a:buNone/>
            </a:pPr>
            <a:r>
              <a:rPr lang="fr-FR" sz="1400" dirty="0"/>
              <a:t>L’approche clinique  devant des troubles de l’équilibre doit être globale</a:t>
            </a:r>
          </a:p>
          <a:p>
            <a:pPr marL="228600" lvl="1" indent="0" fontAlgn="base">
              <a:lnSpc>
                <a:spcPct val="90000"/>
              </a:lnSpc>
              <a:buNone/>
            </a:pPr>
            <a:r>
              <a:rPr lang="fr-FR" sz="1400" dirty="0"/>
              <a:t>rôle de nombreux facteurs impliqués dans les modifications de l’équilibre avec l’âge : atteinte visuelle, réduction de la masse et de la force musculaires, pathologies neurologiques, iatrogénie, sédentarité ..</a:t>
            </a:r>
          </a:p>
          <a:p>
            <a:pPr marL="228600" lvl="1" indent="0" fontAlgn="base">
              <a:lnSpc>
                <a:spcPct val="90000"/>
              </a:lnSpc>
              <a:buNone/>
            </a:pPr>
            <a:r>
              <a:rPr lang="fr-FR" sz="1400" dirty="0"/>
              <a:t>pathologies spécifiquement vestibulaires qui peuvent apparaître chez les personnes âgées : vertiges paroxystiques bénins, maladie de Ménière, névrite vestibulaire…</a:t>
            </a:r>
          </a:p>
          <a:p>
            <a:pPr marL="0" indent="0" fontAlgn="base">
              <a:lnSpc>
                <a:spcPct val="90000"/>
              </a:lnSpc>
              <a:buNone/>
            </a:pPr>
            <a:r>
              <a:rPr lang="fr-FR" sz="1400" dirty="0"/>
              <a:t>Les troubles de l’équilibre nécessitent un bilan clinique très soigneux, complété en cas de suspicion d’atteinte vestibulaire par des explorations labyrinthiques.</a:t>
            </a:r>
          </a:p>
          <a:p>
            <a:pPr marL="0" indent="0" fontAlgn="base">
              <a:lnSpc>
                <a:spcPct val="90000"/>
              </a:lnSpc>
              <a:buNone/>
            </a:pPr>
            <a:r>
              <a:rPr lang="fr-FR" sz="1400" b="1" dirty="0"/>
              <a:t>LES VERTIGES SONT UN FORT PREDICTEUR DE CHUTE CHEZ LA PERSONNE AGEE</a:t>
            </a:r>
          </a:p>
        </p:txBody>
      </p:sp>
      <p:sp>
        <p:nvSpPr>
          <p:cNvPr id="33" name="Rectangle 32">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1F69EBFD-0CAD-A8D7-903A-3DF854290FF2}"/>
              </a:ext>
            </a:extLst>
          </p:cNvPr>
          <p:cNvPicPr>
            <a:picLocks noChangeAspect="1"/>
          </p:cNvPicPr>
          <p:nvPr/>
        </p:nvPicPr>
        <p:blipFill>
          <a:blip r:embed="rId2"/>
          <a:stretch>
            <a:fillRect/>
          </a:stretch>
        </p:blipFill>
        <p:spPr>
          <a:xfrm>
            <a:off x="6272789" y="1974366"/>
            <a:ext cx="4782312" cy="2917210"/>
          </a:xfrm>
          <a:prstGeom prst="rect">
            <a:avLst/>
          </a:prstGeom>
        </p:spPr>
      </p:pic>
    </p:spTree>
    <p:extLst>
      <p:ext uri="{BB962C8B-B14F-4D97-AF65-F5344CB8AC3E}">
        <p14:creationId xmlns:p14="http://schemas.microsoft.com/office/powerpoint/2010/main" val="309690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21CCF-E853-AB49-9C06-CF3E20741FA4}"/>
              </a:ext>
            </a:extLst>
          </p:cNvPr>
          <p:cNvSpPr>
            <a:spLocks noGrp="1"/>
          </p:cNvSpPr>
          <p:nvPr>
            <p:ph type="title"/>
          </p:nvPr>
        </p:nvSpPr>
        <p:spPr>
          <a:xfrm>
            <a:off x="6513788" y="365125"/>
            <a:ext cx="4840010" cy="1006465"/>
          </a:xfrm>
        </p:spPr>
        <p:txBody>
          <a:bodyPr>
            <a:normAutofit/>
          </a:bodyPr>
          <a:lstStyle/>
          <a:p>
            <a:r>
              <a:rPr lang="fr-FR" dirty="0"/>
              <a:t>Le gout</a:t>
            </a:r>
          </a:p>
        </p:txBody>
      </p:sp>
      <p:sp>
        <p:nvSpPr>
          <p:cNvPr id="3" name="Espace réservé du contenu 2">
            <a:extLst>
              <a:ext uri="{FF2B5EF4-FFF2-40B4-BE49-F238E27FC236}">
                <a16:creationId xmlns:a16="http://schemas.microsoft.com/office/drawing/2014/main" id="{CF9D6417-358C-5C42-AD38-635FD52691C1}"/>
              </a:ext>
            </a:extLst>
          </p:cNvPr>
          <p:cNvSpPr>
            <a:spLocks noGrp="1"/>
          </p:cNvSpPr>
          <p:nvPr>
            <p:ph idx="1"/>
          </p:nvPr>
        </p:nvSpPr>
        <p:spPr>
          <a:xfrm>
            <a:off x="5083647" y="1795615"/>
            <a:ext cx="6835689" cy="4697260"/>
          </a:xfrm>
        </p:spPr>
        <p:txBody>
          <a:bodyPr>
            <a:normAutofit fontScale="77500" lnSpcReduction="20000"/>
          </a:bodyPr>
          <a:lstStyle/>
          <a:p>
            <a:pPr marL="0" indent="0" fontAlgn="base">
              <a:buNone/>
            </a:pPr>
            <a:endParaRPr lang="fr-FR" sz="800" dirty="0"/>
          </a:p>
          <a:p>
            <a:pPr fontAlgn="base"/>
            <a:r>
              <a:rPr lang="fr-FR" sz="1600" dirty="0"/>
              <a:t>Le seuil de détection des 4 sensations de base du goût est augmenté (</a:t>
            </a:r>
            <a:r>
              <a:rPr lang="fr-FR" sz="1600" dirty="0" err="1"/>
              <a:t>hypogueusie</a:t>
            </a:r>
            <a:r>
              <a:rPr lang="fr-FR" sz="1600" dirty="0"/>
              <a:t>) chez les personnes âgées. </a:t>
            </a:r>
          </a:p>
          <a:p>
            <a:pPr fontAlgn="base"/>
            <a:r>
              <a:rPr lang="fr-FR" sz="1600" dirty="0"/>
              <a:t>Cette modification affecte surtout la détection du salé et de l’amer, et moins celle du sucré et de l’acide. </a:t>
            </a:r>
          </a:p>
          <a:p>
            <a:pPr fontAlgn="base"/>
            <a:r>
              <a:rPr lang="fr-FR" sz="1600" dirty="0"/>
              <a:t>Elle est encore plus importante pour les saveurs complexes. La capacité discriminative diminue</a:t>
            </a:r>
          </a:p>
          <a:p>
            <a:pPr marL="0" indent="0" algn="l">
              <a:buNone/>
            </a:pPr>
            <a:endParaRPr lang="fr-FR" sz="1600" b="0" i="0" dirty="0">
              <a:solidFill>
                <a:srgbClr val="000000"/>
              </a:solidFill>
              <a:effectLst/>
              <a:latin typeface="source_sans_proregular"/>
            </a:endParaRPr>
          </a:p>
          <a:p>
            <a:pPr marL="0" indent="0" algn="l">
              <a:buNone/>
            </a:pPr>
            <a:r>
              <a:rPr lang="fr-FR" sz="1600" b="0" i="0" dirty="0">
                <a:solidFill>
                  <a:srgbClr val="000000"/>
                </a:solidFill>
                <a:effectLst/>
                <a:latin typeface="source_sans_proregular"/>
              </a:rPr>
              <a:t>ETIOLOGIES AGUEUSIES </a:t>
            </a:r>
          </a:p>
          <a:p>
            <a:pPr algn="l"/>
            <a:r>
              <a:rPr lang="fr-FR" sz="1600" b="0" i="0" dirty="0">
                <a:solidFill>
                  <a:srgbClr val="000000"/>
                </a:solidFill>
                <a:effectLst/>
                <a:latin typeface="source_sans_proregular"/>
              </a:rPr>
              <a:t>Les médicaments : certains antihypertenseurs (comme les inhibiteurs de l'enzyme de conversion ou IEC, par exemple), mais aussi certains anxiolytiques (les benzodiazépines , en particulier), certains antibiotiques (la pénicilline, en particulier) et certains anti-inflammatoires (anti-inflammatoires non-stéroïdiens ou AINS, par exemple) peuvent induire une sécheresse de la bouche, donc une perte du goût. Idem pour certains traitements </a:t>
            </a:r>
            <a:r>
              <a:rPr lang="fr-FR" sz="1600" b="0" i="0" dirty="0" err="1">
                <a:solidFill>
                  <a:srgbClr val="000000"/>
                </a:solidFill>
                <a:effectLst/>
                <a:latin typeface="source_sans_proregular"/>
              </a:rPr>
              <a:t>anti-cancer</a:t>
            </a:r>
            <a:r>
              <a:rPr lang="fr-FR" sz="1600" b="0" i="0" dirty="0">
                <a:solidFill>
                  <a:srgbClr val="000000"/>
                </a:solidFill>
                <a:effectLst/>
                <a:latin typeface="source_sans_proregular"/>
              </a:rPr>
              <a:t> (comme la radiothérapie, par exemple) ;</a:t>
            </a:r>
          </a:p>
          <a:p>
            <a:pPr algn="l"/>
            <a:r>
              <a:rPr lang="fr-FR" sz="1600" b="0" i="0" dirty="0">
                <a:solidFill>
                  <a:srgbClr val="000000"/>
                </a:solidFill>
                <a:effectLst/>
                <a:latin typeface="source_sans_proregular"/>
              </a:rPr>
              <a:t>Une infection virale ou bactérienne : par exemple, la grippe peut être à l'origine d'une agueusie ;</a:t>
            </a:r>
          </a:p>
          <a:p>
            <a:pPr algn="l">
              <a:buFont typeface="Arial" panose="020B0604020202020204" pitchFamily="34" charset="0"/>
              <a:buChar char="•"/>
            </a:pPr>
            <a:r>
              <a:rPr lang="fr-FR" sz="1600" b="0" i="0" dirty="0">
                <a:solidFill>
                  <a:srgbClr val="000000"/>
                </a:solidFill>
                <a:effectLst/>
                <a:latin typeface="source_sans_proregular"/>
              </a:rPr>
              <a:t>Une maladie du système endocrinien : le diabète ou l' hypothyroïdie , par exemple, peuvent favoriser l'apparition d'une agueusie ;</a:t>
            </a:r>
          </a:p>
          <a:p>
            <a:pPr algn="l">
              <a:buFont typeface="Arial" panose="020B0604020202020204" pitchFamily="34" charset="0"/>
              <a:buChar char="•"/>
            </a:pPr>
            <a:r>
              <a:rPr lang="fr-FR" sz="1600" b="0" i="0" dirty="0">
                <a:solidFill>
                  <a:srgbClr val="000000"/>
                </a:solidFill>
                <a:effectLst/>
                <a:latin typeface="source_sans_proregular"/>
              </a:rPr>
              <a:t>Une maladie auto-immune : le syndrome sec ou une déficience en zinc </a:t>
            </a:r>
            <a:r>
              <a:rPr lang="fr-FR" sz="1600" b="0" i="0" dirty="0" err="1">
                <a:solidFill>
                  <a:srgbClr val="000000"/>
                </a:solidFill>
                <a:effectLst/>
                <a:latin typeface="source_sans_proregular"/>
              </a:rPr>
              <a:t>autoimmune</a:t>
            </a:r>
            <a:r>
              <a:rPr lang="fr-FR" sz="1600" b="0" i="0" dirty="0">
                <a:solidFill>
                  <a:srgbClr val="000000"/>
                </a:solidFill>
                <a:effectLst/>
                <a:latin typeface="source_sans_proregular"/>
              </a:rPr>
              <a:t>, par exemple, peuvent aboutir à une agueusie.</a:t>
            </a:r>
          </a:p>
          <a:p>
            <a:pPr algn="l">
              <a:buFont typeface="Arial" panose="020B0604020202020204" pitchFamily="34" charset="0"/>
              <a:buChar char="•"/>
            </a:pPr>
            <a:r>
              <a:rPr lang="fr-FR" sz="1600" b="0" i="0" dirty="0">
                <a:solidFill>
                  <a:srgbClr val="000000"/>
                </a:solidFill>
                <a:effectLst/>
                <a:latin typeface="source_sans_proregular"/>
              </a:rPr>
              <a:t>Une maladie neurodégénérative : la maladie de Parkinson , par exemple, peut causer une agueusie.</a:t>
            </a:r>
          </a:p>
          <a:p>
            <a:pPr marL="0" indent="0" fontAlgn="base">
              <a:buNone/>
            </a:pPr>
            <a:endParaRPr lang="fr-FR" sz="1600" dirty="0"/>
          </a:p>
          <a:p>
            <a:pPr marL="0" indent="0" fontAlgn="base">
              <a:buNone/>
            </a:pPr>
            <a:endParaRPr lang="fr-FR" sz="1600" dirty="0"/>
          </a:p>
          <a:p>
            <a:pPr marL="0" indent="0">
              <a:buNone/>
            </a:pPr>
            <a:endParaRPr lang="fr-FR" sz="800" dirty="0"/>
          </a:p>
        </p:txBody>
      </p:sp>
      <p:pic>
        <p:nvPicPr>
          <p:cNvPr id="4" name="Image 3">
            <a:extLst>
              <a:ext uri="{FF2B5EF4-FFF2-40B4-BE49-F238E27FC236}">
                <a16:creationId xmlns:a16="http://schemas.microsoft.com/office/drawing/2014/main" id="{1A3DD504-9919-944C-A113-911CD460938B}"/>
              </a:ext>
            </a:extLst>
          </p:cNvPr>
          <p:cNvPicPr>
            <a:picLocks noChangeAspect="1"/>
          </p:cNvPicPr>
          <p:nvPr/>
        </p:nvPicPr>
        <p:blipFill rotWithShape="1">
          <a:blip r:embed="rId2"/>
          <a:srcRect t="16730" r="-1" b="3663"/>
          <a:stretch/>
        </p:blipFill>
        <p:spPr>
          <a:xfrm>
            <a:off x="20" y="10"/>
            <a:ext cx="523722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29381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F2C06-16F4-9341-8C79-411D94138CE8}"/>
              </a:ext>
            </a:extLst>
          </p:cNvPr>
          <p:cNvSpPr>
            <a:spLocks noGrp="1"/>
          </p:cNvSpPr>
          <p:nvPr>
            <p:ph type="title"/>
          </p:nvPr>
        </p:nvSpPr>
        <p:spPr>
          <a:xfrm>
            <a:off x="1071373" y="310896"/>
            <a:ext cx="7729728" cy="791394"/>
          </a:xfrm>
        </p:spPr>
        <p:txBody>
          <a:bodyPr/>
          <a:lstStyle/>
          <a:p>
            <a:r>
              <a:rPr lang="fr-FR" dirty="0"/>
              <a:t>L’odorat</a:t>
            </a:r>
          </a:p>
        </p:txBody>
      </p:sp>
      <p:sp>
        <p:nvSpPr>
          <p:cNvPr id="3" name="Espace réservé du contenu 2">
            <a:extLst>
              <a:ext uri="{FF2B5EF4-FFF2-40B4-BE49-F238E27FC236}">
                <a16:creationId xmlns:a16="http://schemas.microsoft.com/office/drawing/2014/main" id="{332548E3-49EC-9C48-9FEE-69BAA21DABF8}"/>
              </a:ext>
            </a:extLst>
          </p:cNvPr>
          <p:cNvSpPr>
            <a:spLocks noGrp="1"/>
          </p:cNvSpPr>
          <p:nvPr>
            <p:ph idx="1"/>
          </p:nvPr>
        </p:nvSpPr>
        <p:spPr>
          <a:xfrm>
            <a:off x="838200" y="1499616"/>
            <a:ext cx="11073063" cy="5239387"/>
          </a:xfrm>
        </p:spPr>
        <p:txBody>
          <a:bodyPr>
            <a:normAutofit fontScale="85000" lnSpcReduction="20000"/>
          </a:bodyPr>
          <a:lstStyle/>
          <a:p>
            <a:pPr marL="0" indent="0" fontAlgn="base">
              <a:buNone/>
            </a:pPr>
            <a:r>
              <a:rPr lang="fr-FR" dirty="0"/>
              <a:t>PRESBYOSMIE:  Diminution de la capacité de discrimination des odeurs qui s’accélère progressivement à partir de 60 ans. Cette diminution d’abord lente commence plus tôt chez l’homme que chez la femme.</a:t>
            </a:r>
          </a:p>
          <a:p>
            <a:pPr fontAlgn="base"/>
            <a:r>
              <a:rPr lang="fr-FR" dirty="0"/>
              <a:t> La diminution du seuil de perception des odeurs touche plus précocement les odeurs volatiles que les odeurs alimentaires.  Elle aboutit à une anosmie totale chez 10 à 15 % des personnes de 80 ans.</a:t>
            </a:r>
          </a:p>
          <a:p>
            <a:pPr fontAlgn="base"/>
            <a:r>
              <a:rPr lang="fr-FR" dirty="0"/>
              <a:t>L’anosmie peut mettre en danger la personne âgée : non-perception d’odeurs de gaz ou de brûlé. De même, la stimulation olfactive de l’appétit est moins grande, avec pour conséquence une diminution progressive des apports alimentaires.</a:t>
            </a:r>
          </a:p>
          <a:p>
            <a:pPr fontAlgn="base"/>
            <a:endParaRPr lang="fr-FR" dirty="0"/>
          </a:p>
          <a:p>
            <a:pPr fontAlgn="base"/>
            <a:r>
              <a:rPr lang="fr-FR" dirty="0"/>
              <a:t>Certaines pathologies, parfois fréquentes, peuvent aggraver les troubles de l’odorat</a:t>
            </a:r>
          </a:p>
          <a:p>
            <a:pPr lvl="1" fontAlgn="base"/>
            <a:r>
              <a:rPr lang="fr-FR" dirty="0"/>
              <a:t>Infections ORL, COVID :</a:t>
            </a:r>
            <a:r>
              <a:rPr lang="fr-FR" b="0" i="0" dirty="0">
                <a:solidFill>
                  <a:srgbClr val="000000"/>
                </a:solidFill>
                <a:effectLst/>
                <a:latin typeface="freight-sans-pro"/>
              </a:rPr>
              <a:t>Contrairement aux autres systèmes sensoriels (vue, </a:t>
            </a:r>
            <a:r>
              <a:rPr lang="fr-FR" b="0" i="0" dirty="0" err="1">
                <a:solidFill>
                  <a:srgbClr val="000000"/>
                </a:solidFill>
                <a:effectLst/>
                <a:latin typeface="freight-sans-pro"/>
              </a:rPr>
              <a:t>ouie</a:t>
            </a:r>
            <a:r>
              <a:rPr lang="fr-FR" b="0" i="0" dirty="0">
                <a:solidFill>
                  <a:srgbClr val="000000"/>
                </a:solidFill>
                <a:effectLst/>
                <a:latin typeface="freight-sans-pro"/>
              </a:rPr>
              <a:t>), l’olfaction humaine a la capacité d’un renouvellement régulier. Chez un sujet sain, tout l’épithélium olfactif se renouvelle à peu près tous les trois </a:t>
            </a:r>
            <a:r>
              <a:rPr lang="fr-FR" b="0" i="0" dirty="0" err="1">
                <a:solidFill>
                  <a:srgbClr val="000000"/>
                </a:solidFill>
                <a:effectLst/>
                <a:latin typeface="freight-sans-pro"/>
              </a:rPr>
              <a:t>mois,</a:t>
            </a:r>
            <a:r>
              <a:rPr lang="fr-FR" baseline="30000" dirty="0" err="1">
                <a:solidFill>
                  <a:srgbClr val="CA121E"/>
                </a:solidFill>
                <a:latin typeface="freight-sans-pro"/>
              </a:rPr>
              <a:t>c</a:t>
            </a:r>
            <a:r>
              <a:rPr lang="fr-FR" b="0" i="0" dirty="0" err="1">
                <a:solidFill>
                  <a:srgbClr val="000000"/>
                </a:solidFill>
                <a:effectLst/>
                <a:latin typeface="freight-sans-pro"/>
              </a:rPr>
              <a:t>omme</a:t>
            </a:r>
            <a:r>
              <a:rPr lang="fr-FR" b="0" i="0" dirty="0">
                <a:solidFill>
                  <a:srgbClr val="000000"/>
                </a:solidFill>
                <a:effectLst/>
                <a:latin typeface="freight-sans-pro"/>
              </a:rPr>
              <a:t> la peau. En cas d’accident ou de perte après IVRS, une régénération spontanée de la fonction olfactive peut donc être attendue. Malheureusement, il n’y a aucune possibilité médicale d’agir sur cette régénération</a:t>
            </a:r>
            <a:endParaRPr lang="fr-FR" dirty="0"/>
          </a:p>
          <a:p>
            <a:pPr lvl="1" fontAlgn="base"/>
            <a:r>
              <a:rPr lang="fr-FR" dirty="0"/>
              <a:t>les traumatismes crâniens ;</a:t>
            </a:r>
          </a:p>
          <a:p>
            <a:pPr lvl="1" fontAlgn="base"/>
            <a:r>
              <a:rPr lang="fr-FR" dirty="0"/>
              <a:t>certaines maladies neurologiques : maladie de Parkinson, épilepsie, maladie d’Alzheimer &gt;&gt; </a:t>
            </a:r>
            <a:r>
              <a:rPr lang="fr-FR" b="0" i="0" dirty="0">
                <a:solidFill>
                  <a:srgbClr val="000000"/>
                </a:solidFill>
                <a:effectLst/>
                <a:latin typeface="open_sanslight"/>
              </a:rPr>
              <a:t>80 % des patients Alzheimer souffrent d’un trouble olfactif, ce qui en fait un signal précoce de la maladie.</a:t>
            </a:r>
          </a:p>
          <a:p>
            <a:pPr lvl="1" fontAlgn="base"/>
            <a:r>
              <a:rPr lang="fr-FR" b="0" i="0" dirty="0">
                <a:solidFill>
                  <a:srgbClr val="000000"/>
                </a:solidFill>
                <a:effectLst/>
                <a:latin typeface="open_sanslight"/>
              </a:rPr>
              <a:t> </a:t>
            </a:r>
            <a:r>
              <a:rPr lang="fr-FR" b="0" i="0" dirty="0">
                <a:solidFill>
                  <a:srgbClr val="212121"/>
                </a:solidFill>
                <a:effectLst/>
                <a:latin typeface="system-ui"/>
              </a:rPr>
              <a:t>Les performances du test d'identification olfactive représentent un biomarqueur non invasif et peu coûteux de la MA qui peut avoir une précision prédictive comparable aux mesures de neuroimagerie et aux biomarqueurs évalués dans le liquide céphalorachidien. Les enchevêtrements neurofibrillaires dans le bulbe olfactif sont parmi les premières caractéristiques pathologiques de la MA et sont également observés dans les voies de projection du bulbe olfactif vers les régions cérébrales olfactives secondaires, y compris le cortex piriforme et temporal médian, le cortex orbitofrontal et d'autres régions limbiques. Une altération de l'identification des odeurs caractérise la MA et prédit la transition clinique d'une déficience cognitive légère à la MA dans les échantillons cliniques et communautaires. </a:t>
            </a:r>
            <a:endParaRPr lang="fr-FR" dirty="0"/>
          </a:p>
          <a:p>
            <a:pPr lvl="2" fontAlgn="base"/>
            <a:endParaRPr lang="fr-FR" dirty="0"/>
          </a:p>
          <a:p>
            <a:pPr lvl="1" fontAlgn="base"/>
            <a:endParaRPr lang="fr-FR" dirty="0"/>
          </a:p>
          <a:p>
            <a:endParaRPr lang="fr-FR" dirty="0"/>
          </a:p>
        </p:txBody>
      </p:sp>
    </p:spTree>
    <p:extLst>
      <p:ext uri="{BB962C8B-B14F-4D97-AF65-F5344CB8AC3E}">
        <p14:creationId xmlns:p14="http://schemas.microsoft.com/office/powerpoint/2010/main" val="82430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BDDC81-793B-EBB2-3832-BEFC74D6D9B3}"/>
              </a:ext>
            </a:extLst>
          </p:cNvPr>
          <p:cNvSpPr>
            <a:spLocks noGrp="1"/>
          </p:cNvSpPr>
          <p:nvPr>
            <p:ph type="title"/>
          </p:nvPr>
        </p:nvSpPr>
        <p:spPr>
          <a:xfrm>
            <a:off x="5853295" y="1010852"/>
            <a:ext cx="5894832" cy="1188720"/>
          </a:xfrm>
        </p:spPr>
        <p:txBody>
          <a:bodyPr>
            <a:normAutofit/>
          </a:bodyPr>
          <a:lstStyle/>
          <a:p>
            <a:r>
              <a:rPr lang="fr-FR" dirty="0"/>
              <a:t>MESSAGE important pour les futurs KINES</a:t>
            </a:r>
          </a:p>
        </p:txBody>
      </p:sp>
      <p:sp>
        <p:nvSpPr>
          <p:cNvPr id="13" name="Rectangle 12">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58EFE9FB-D41B-62BB-B8E6-452F2E03C5BC}"/>
              </a:ext>
            </a:extLst>
          </p:cNvPr>
          <p:cNvPicPr>
            <a:picLocks noChangeAspect="1"/>
          </p:cNvPicPr>
          <p:nvPr/>
        </p:nvPicPr>
        <p:blipFill>
          <a:blip r:embed="rId2"/>
          <a:stretch>
            <a:fillRect/>
          </a:stretch>
        </p:blipFill>
        <p:spPr>
          <a:xfrm>
            <a:off x="154002" y="307181"/>
            <a:ext cx="5275410" cy="6243637"/>
          </a:xfrm>
          <a:prstGeom prst="rect">
            <a:avLst/>
          </a:prstGeom>
        </p:spPr>
      </p:pic>
      <p:sp>
        <p:nvSpPr>
          <p:cNvPr id="3" name="Espace réservé du contenu 2">
            <a:extLst>
              <a:ext uri="{FF2B5EF4-FFF2-40B4-BE49-F238E27FC236}">
                <a16:creationId xmlns:a16="http://schemas.microsoft.com/office/drawing/2014/main" id="{8A57FCA4-813E-F0E5-11E8-A2C273394CD5}"/>
              </a:ext>
            </a:extLst>
          </p:cNvPr>
          <p:cNvSpPr>
            <a:spLocks noGrp="1"/>
          </p:cNvSpPr>
          <p:nvPr>
            <p:ph idx="1"/>
          </p:nvPr>
        </p:nvSpPr>
        <p:spPr>
          <a:xfrm>
            <a:off x="5853295" y="2638044"/>
            <a:ext cx="6210118" cy="3263206"/>
          </a:xfrm>
        </p:spPr>
        <p:txBody>
          <a:bodyPr>
            <a:normAutofit/>
          </a:bodyPr>
          <a:lstStyle/>
          <a:p>
            <a:r>
              <a:rPr lang="fr-FR" dirty="0">
                <a:hlinkClick r:id="rId3"/>
              </a:rPr>
              <a:t>https://www.has-sante.fr/upload/docs/application/pdf/2018-03/deficience_resi_aut_230117.pdf</a:t>
            </a:r>
            <a:endParaRPr lang="fr-FR" dirty="0"/>
          </a:p>
          <a:p>
            <a:endParaRPr lang="fr-FR" dirty="0"/>
          </a:p>
        </p:txBody>
      </p:sp>
    </p:spTree>
    <p:extLst>
      <p:ext uri="{BB962C8B-B14F-4D97-AF65-F5344CB8AC3E}">
        <p14:creationId xmlns:p14="http://schemas.microsoft.com/office/powerpoint/2010/main" val="236664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5E6686A-82B5-9647-81F7-FD574E76A5F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2100" dirty="0">
                <a:solidFill>
                  <a:srgbClr val="FFFFFF"/>
                </a:solidFill>
              </a:rPr>
              <a:t>VIEILLISSEMENT</a:t>
            </a:r>
            <a:br>
              <a:rPr lang="fr-FR" sz="2100" dirty="0">
                <a:solidFill>
                  <a:srgbClr val="FFFFFF"/>
                </a:solidFill>
              </a:rPr>
            </a:br>
            <a:r>
              <a:rPr lang="fr-FR" sz="2100" dirty="0">
                <a:solidFill>
                  <a:srgbClr val="FFFFFF"/>
                </a:solidFill>
              </a:rPr>
              <a:t>SENSORIEL </a:t>
            </a:r>
          </a:p>
        </p:txBody>
      </p:sp>
      <p:sp>
        <p:nvSpPr>
          <p:cNvPr id="3" name="Espace réservé du contenu 2">
            <a:extLst>
              <a:ext uri="{FF2B5EF4-FFF2-40B4-BE49-F238E27FC236}">
                <a16:creationId xmlns:a16="http://schemas.microsoft.com/office/drawing/2014/main" id="{3A9F01A1-6F0D-E94F-9520-DA222022E1EE}"/>
              </a:ext>
            </a:extLst>
          </p:cNvPr>
          <p:cNvSpPr>
            <a:spLocks noGrp="1"/>
          </p:cNvSpPr>
          <p:nvPr>
            <p:ph idx="1"/>
          </p:nvPr>
        </p:nvSpPr>
        <p:spPr>
          <a:xfrm>
            <a:off x="5232804" y="885825"/>
            <a:ext cx="6711545" cy="5829300"/>
          </a:xfrm>
        </p:spPr>
        <p:txBody>
          <a:bodyPr anchor="ctr">
            <a:normAutofit/>
          </a:bodyPr>
          <a:lstStyle/>
          <a:p>
            <a:pPr marL="0" indent="0">
              <a:lnSpc>
                <a:spcPct val="90000"/>
              </a:lnSpc>
              <a:buNone/>
            </a:pPr>
            <a:r>
              <a:rPr lang="fr-FR" dirty="0"/>
              <a:t>Avec l’âge  diminution progressive de la qualité des sensations perçues.</a:t>
            </a:r>
            <a:br>
              <a:rPr lang="fr-FR" dirty="0"/>
            </a:br>
            <a:endParaRPr lang="fr-FR" dirty="0"/>
          </a:p>
          <a:p>
            <a:pPr marL="0" indent="0">
              <a:lnSpc>
                <a:spcPct val="90000"/>
              </a:lnSpc>
              <a:buNone/>
            </a:pPr>
            <a:r>
              <a:rPr lang="fr-FR" dirty="0"/>
              <a:t>&gt;&gt; Goût, odorat, audition, vision, sensibilité peuvent être atteints de façon variable selon les personnes.</a:t>
            </a:r>
          </a:p>
          <a:p>
            <a:pPr marL="0" indent="0">
              <a:lnSpc>
                <a:spcPct val="90000"/>
              </a:lnSpc>
              <a:buNone/>
            </a:pPr>
            <a:r>
              <a:rPr lang="fr-FR" dirty="0"/>
              <a:t>Les déficits neurosensoriels peuvent retentir, entre autres  sur l’autonomie et la qualité de vie.</a:t>
            </a:r>
          </a:p>
          <a:p>
            <a:pPr marL="0" indent="0">
              <a:lnSpc>
                <a:spcPct val="90000"/>
              </a:lnSpc>
              <a:buNone/>
            </a:pPr>
            <a:r>
              <a:rPr lang="fr-FR" dirty="0"/>
              <a:t>Les déficits de goût et l’odorat peuvent entraîner une baisse de l’appétit, et des troubles nutritionnels. </a:t>
            </a:r>
          </a:p>
          <a:p>
            <a:pPr marL="0" indent="0">
              <a:lnSpc>
                <a:spcPct val="90000"/>
              </a:lnSpc>
              <a:buNone/>
            </a:pPr>
            <a:r>
              <a:rPr lang="fr-FR" dirty="0"/>
              <a:t>L’audition et la vision sont les sens essentiels pour la communication, l’interaction avec l’environnement et l’acquisition des informations; </a:t>
            </a:r>
            <a:r>
              <a:rPr lang="fr-FR" dirty="0" err="1"/>
              <a:t>eurs</a:t>
            </a:r>
            <a:r>
              <a:rPr lang="fr-FR" dirty="0"/>
              <a:t> troubles peuvent entraîner en fonction de leur gravité des chutes, le repli sur soi, la dépression voire les troubles cognitifs ( en particulier pour les pertes de l’audition)</a:t>
            </a:r>
          </a:p>
        </p:txBody>
      </p:sp>
    </p:spTree>
    <p:extLst>
      <p:ext uri="{BB962C8B-B14F-4D97-AF65-F5344CB8AC3E}">
        <p14:creationId xmlns:p14="http://schemas.microsoft.com/office/powerpoint/2010/main" val="232692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66848-B29D-2849-8D31-A4594E91628A}"/>
              </a:ext>
            </a:extLst>
          </p:cNvPr>
          <p:cNvSpPr>
            <a:spLocks noGrp="1"/>
          </p:cNvSpPr>
          <p:nvPr>
            <p:ph type="title"/>
          </p:nvPr>
        </p:nvSpPr>
        <p:spPr>
          <a:xfrm>
            <a:off x="829781" y="2708804"/>
            <a:ext cx="3698803" cy="1440394"/>
          </a:xfrm>
          <a:noFill/>
          <a:ln>
            <a:solidFill>
              <a:schemeClr val="tx1"/>
            </a:solidFill>
          </a:ln>
        </p:spPr>
        <p:txBody>
          <a:bodyPr>
            <a:normAutofit/>
          </a:bodyPr>
          <a:lstStyle/>
          <a:p>
            <a:r>
              <a:rPr lang="fr-FR" sz="2400">
                <a:solidFill>
                  <a:schemeClr val="tx1"/>
                </a:solidFill>
              </a:rPr>
              <a:t>Presbytie</a:t>
            </a:r>
          </a:p>
        </p:txBody>
      </p:sp>
      <p:sp>
        <p:nvSpPr>
          <p:cNvPr id="14"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94694F8-740A-3349-8C20-E6A4C23E2519}"/>
              </a:ext>
            </a:extLst>
          </p:cNvPr>
          <p:cNvSpPr>
            <a:spLocks noGrp="1"/>
          </p:cNvSpPr>
          <p:nvPr>
            <p:ph idx="1"/>
          </p:nvPr>
        </p:nvSpPr>
        <p:spPr>
          <a:xfrm>
            <a:off x="5498926" y="802638"/>
            <a:ext cx="6693074" cy="5252722"/>
          </a:xfrm>
        </p:spPr>
        <p:txBody>
          <a:bodyPr anchor="ctr">
            <a:normAutofit/>
          </a:bodyPr>
          <a:lstStyle/>
          <a:p>
            <a:pPr marL="0" indent="0">
              <a:buNone/>
            </a:pPr>
            <a:r>
              <a:rPr lang="fr-FR" dirty="0">
                <a:solidFill>
                  <a:schemeClr val="bg1"/>
                </a:solidFill>
              </a:rPr>
              <a:t>La presbytie est un défaut visuel qui apparaît avec l’âge. Généralement autour de 40 – 45 ans, il devient difficile de voir net de près.</a:t>
            </a:r>
          </a:p>
          <a:p>
            <a:pPr marL="0" indent="0">
              <a:buNone/>
            </a:pPr>
            <a:r>
              <a:rPr lang="fr-FR" dirty="0">
                <a:solidFill>
                  <a:schemeClr val="bg1"/>
                </a:solidFill>
              </a:rPr>
              <a:t>Ce défaut s’installe naturellement avec le vieillissement du </a:t>
            </a:r>
            <a:r>
              <a:rPr lang="fr-FR" dirty="0">
                <a:solidFill>
                  <a:schemeClr val="bg1"/>
                </a:solidFill>
                <a:hlinkClick r:id="rId2"/>
              </a:rPr>
              <a:t>cristallin</a:t>
            </a:r>
            <a:r>
              <a:rPr lang="fr-FR" dirty="0">
                <a:solidFill>
                  <a:schemeClr val="bg1"/>
                </a:solidFill>
              </a:rPr>
              <a:t> et de sa capsule. Le cristallin, véritable lentille permettant l’accommodation, perd en souplesse et en élasticité.</a:t>
            </a:r>
          </a:p>
          <a:p>
            <a:pPr marL="0" indent="0">
              <a:buNone/>
            </a:pPr>
            <a:r>
              <a:rPr lang="fr-FR" dirty="0">
                <a:solidFill>
                  <a:schemeClr val="bg1"/>
                </a:solidFill>
              </a:rPr>
              <a:t> Concrètement, une personne presbyte éprouve des difficultés en vision de près.  Quant à la vision de loin, elle n’est pas affectée.</a:t>
            </a:r>
          </a:p>
          <a:p>
            <a:pPr marL="0" indent="0">
              <a:buNone/>
            </a:pPr>
            <a:r>
              <a:rPr lang="fr-FR" dirty="0">
                <a:solidFill>
                  <a:schemeClr val="bg1"/>
                </a:solidFill>
              </a:rPr>
              <a:t>Cette perte d’accommodation visuelle est inévitable, il n’est pas possible de l’enrayer ou de la stopper. </a:t>
            </a:r>
          </a:p>
          <a:p>
            <a:pPr marL="0" indent="0">
              <a:buNone/>
            </a:pPr>
            <a:r>
              <a:rPr lang="fr-FR" dirty="0">
                <a:solidFill>
                  <a:schemeClr val="bg1"/>
                </a:solidFill>
              </a:rPr>
              <a:t>La presbytie évolue sur une quinzaine d’années, avant de se stabiliser vers 55 – 60 ans</a:t>
            </a:r>
          </a:p>
          <a:p>
            <a:pPr marL="0" indent="0">
              <a:buNone/>
            </a:pPr>
            <a:r>
              <a:rPr lang="fr-FR" dirty="0">
                <a:solidFill>
                  <a:schemeClr val="bg1"/>
                </a:solidFill>
              </a:rPr>
              <a:t>Correction avec verres sphériques ou progressifs si associée à myopie, ou chirurgie ( LASIK )</a:t>
            </a:r>
          </a:p>
        </p:txBody>
      </p:sp>
    </p:spTree>
    <p:extLst>
      <p:ext uri="{BB962C8B-B14F-4D97-AF65-F5344CB8AC3E}">
        <p14:creationId xmlns:p14="http://schemas.microsoft.com/office/powerpoint/2010/main" val="21737734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56B19B-5D2D-164B-8468-5E0E92EF0F57}"/>
              </a:ext>
            </a:extLst>
          </p:cNvPr>
          <p:cNvSpPr>
            <a:spLocks noGrp="1"/>
          </p:cNvSpPr>
          <p:nvPr>
            <p:ph type="title"/>
          </p:nvPr>
        </p:nvSpPr>
        <p:spPr>
          <a:xfrm>
            <a:off x="643466" y="643467"/>
            <a:ext cx="6242719" cy="1028922"/>
          </a:xfrm>
          <a:noFill/>
          <a:ln>
            <a:solidFill>
              <a:schemeClr val="bg1"/>
            </a:solidFill>
          </a:ln>
        </p:spPr>
        <p:txBody>
          <a:bodyPr wrap="square">
            <a:normAutofit fontScale="90000"/>
          </a:bodyPr>
          <a:lstStyle/>
          <a:p>
            <a:r>
              <a:rPr lang="fr-FR" dirty="0">
                <a:solidFill>
                  <a:schemeClr val="bg1"/>
                </a:solidFill>
              </a:rPr>
              <a:t>La cataracte</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34D2CA5-D6CE-D341-8F7A-B07BA5E229A3}"/>
              </a:ext>
            </a:extLst>
          </p:cNvPr>
          <p:cNvSpPr>
            <a:spLocks noGrp="1"/>
          </p:cNvSpPr>
          <p:nvPr>
            <p:ph idx="1"/>
          </p:nvPr>
        </p:nvSpPr>
        <p:spPr>
          <a:xfrm>
            <a:off x="96253" y="2009273"/>
            <a:ext cx="7122694" cy="4704347"/>
          </a:xfrm>
        </p:spPr>
        <p:txBody>
          <a:bodyPr>
            <a:normAutofit/>
          </a:bodyPr>
          <a:lstStyle/>
          <a:p>
            <a:pPr fontAlgn="base">
              <a:lnSpc>
                <a:spcPct val="90000"/>
              </a:lnSpc>
            </a:pPr>
            <a:r>
              <a:rPr lang="fr-FR" sz="1400" b="1" i="0" u="none" strike="noStrike" dirty="0">
                <a:solidFill>
                  <a:schemeClr val="bg1"/>
                </a:solidFill>
                <a:effectLst/>
              </a:rPr>
              <a:t>une des principales causes de cécité dans le monde </a:t>
            </a:r>
            <a:endParaRPr lang="fr-FR" sz="1400" b="1" dirty="0">
              <a:solidFill>
                <a:schemeClr val="bg1"/>
              </a:solidFill>
            </a:endParaRPr>
          </a:p>
          <a:p>
            <a:pPr fontAlgn="base">
              <a:lnSpc>
                <a:spcPct val="90000"/>
              </a:lnSpc>
            </a:pPr>
            <a:r>
              <a:rPr lang="fr-FR" sz="1400" b="0" i="0" u="none" strike="noStrike" dirty="0">
                <a:solidFill>
                  <a:schemeClr val="bg1"/>
                </a:solidFill>
                <a:effectLst/>
              </a:rPr>
              <a:t>Elle est définie par l’opacification du cristallin et nécessite d’être opérée lorsqu’elle s’accompagne d’un retentissement visuel significatif.</a:t>
            </a:r>
          </a:p>
          <a:p>
            <a:pPr fontAlgn="base">
              <a:lnSpc>
                <a:spcPct val="90000"/>
              </a:lnSpc>
            </a:pPr>
            <a:r>
              <a:rPr lang="fr-FR" sz="1400" b="0" i="0" u="none" strike="noStrike" dirty="0">
                <a:solidFill>
                  <a:schemeClr val="bg1"/>
                </a:solidFill>
                <a:effectLst/>
              </a:rPr>
              <a:t>Plus de 95 % des sujets &gt; 65 ans présentent à un degré variable une opacification cristallinienne. </a:t>
            </a:r>
          </a:p>
          <a:p>
            <a:pPr fontAlgn="base">
              <a:lnSpc>
                <a:spcPct val="90000"/>
              </a:lnSpc>
            </a:pPr>
            <a:r>
              <a:rPr lang="fr-FR" sz="1400" b="0" i="0" u="none" strike="noStrike" dirty="0">
                <a:solidFill>
                  <a:schemeClr val="bg1"/>
                </a:solidFill>
                <a:effectLst/>
              </a:rPr>
              <a:t>Les mécanismes physiopathologiques de la cataracte sont encore incomplètement compris </a:t>
            </a:r>
          </a:p>
          <a:p>
            <a:pPr fontAlgn="base">
              <a:lnSpc>
                <a:spcPct val="90000"/>
              </a:lnSpc>
            </a:pPr>
            <a:endParaRPr lang="fr-FR" sz="1400" b="1" dirty="0">
              <a:solidFill>
                <a:schemeClr val="bg1"/>
              </a:solidFill>
            </a:endParaRPr>
          </a:p>
          <a:p>
            <a:pPr fontAlgn="base">
              <a:lnSpc>
                <a:spcPct val="90000"/>
              </a:lnSpc>
            </a:pPr>
            <a:r>
              <a:rPr lang="fr-FR" sz="1400" b="1" dirty="0" err="1">
                <a:solidFill>
                  <a:schemeClr val="bg1"/>
                </a:solidFill>
              </a:rPr>
              <a:t>Lâge</a:t>
            </a:r>
            <a:r>
              <a:rPr lang="fr-FR" sz="1400" b="1" dirty="0">
                <a:solidFill>
                  <a:schemeClr val="bg1"/>
                </a:solidFill>
              </a:rPr>
              <a:t> est le principal Facteur de risque </a:t>
            </a:r>
          </a:p>
          <a:p>
            <a:pPr fontAlgn="base">
              <a:lnSpc>
                <a:spcPct val="90000"/>
              </a:lnSpc>
            </a:pPr>
            <a:r>
              <a:rPr lang="fr-FR" sz="1400" b="0" i="0" u="none" strike="noStrike" dirty="0">
                <a:solidFill>
                  <a:schemeClr val="bg1"/>
                </a:solidFill>
                <a:effectLst/>
              </a:rPr>
              <a:t>les </a:t>
            </a:r>
            <a:r>
              <a:rPr lang="fr-FR" sz="1400" dirty="0">
                <a:solidFill>
                  <a:schemeClr val="bg1"/>
                </a:solidFill>
              </a:rPr>
              <a:t>au</a:t>
            </a:r>
            <a:r>
              <a:rPr lang="fr-FR" sz="1400" b="0" i="0" u="none" strike="noStrike" dirty="0">
                <a:solidFill>
                  <a:schemeClr val="bg1"/>
                </a:solidFill>
                <a:effectLst/>
              </a:rPr>
              <a:t>tres Facteurs de risque sont :</a:t>
            </a:r>
          </a:p>
          <a:p>
            <a:pPr lvl="1" fontAlgn="base">
              <a:lnSpc>
                <a:spcPct val="90000"/>
              </a:lnSpc>
            </a:pPr>
            <a:r>
              <a:rPr lang="fr-FR" sz="1400" b="0" i="0" u="none" strike="noStrike" dirty="0">
                <a:solidFill>
                  <a:schemeClr val="bg1"/>
                </a:solidFill>
                <a:effectLst/>
              </a:rPr>
              <a:t>diabète ;</a:t>
            </a:r>
          </a:p>
          <a:p>
            <a:pPr lvl="1" fontAlgn="base">
              <a:lnSpc>
                <a:spcPct val="90000"/>
              </a:lnSpc>
            </a:pPr>
            <a:r>
              <a:rPr lang="fr-FR" sz="1400" b="0" i="0" u="none" strike="noStrike" dirty="0">
                <a:solidFill>
                  <a:schemeClr val="bg1"/>
                </a:solidFill>
                <a:effectLst/>
              </a:rPr>
              <a:t>hypothyroïdie ;</a:t>
            </a:r>
          </a:p>
          <a:p>
            <a:pPr lvl="1" fontAlgn="base">
              <a:lnSpc>
                <a:spcPct val="90000"/>
              </a:lnSpc>
            </a:pPr>
            <a:r>
              <a:rPr lang="fr-FR" sz="1400" b="0" i="0" u="none" strike="noStrike" dirty="0">
                <a:solidFill>
                  <a:schemeClr val="bg1"/>
                </a:solidFill>
                <a:effectLst/>
              </a:rPr>
              <a:t>exposition aux corticoïdes ou aux rayonnements (UV, X ou infrarouges) ;</a:t>
            </a:r>
          </a:p>
          <a:p>
            <a:pPr lvl="1" fontAlgn="base">
              <a:lnSpc>
                <a:spcPct val="90000"/>
              </a:lnSpc>
            </a:pPr>
            <a:r>
              <a:rPr lang="fr-FR" sz="1400" b="0" i="0" u="none" strike="noStrike" dirty="0">
                <a:solidFill>
                  <a:schemeClr val="bg1"/>
                </a:solidFill>
                <a:effectLst/>
              </a:rPr>
              <a:t>atteintes oculaires : uvéites, trauma, glaucome, forte myopie, tumeur intra-oculaire.</a:t>
            </a:r>
          </a:p>
          <a:p>
            <a:pPr fontAlgn="base">
              <a:lnSpc>
                <a:spcPct val="90000"/>
              </a:lnSpc>
            </a:pPr>
            <a:endParaRPr lang="fr-FR" sz="1100" b="0" i="0" u="none" strike="noStrike" dirty="0">
              <a:solidFill>
                <a:schemeClr val="bg1"/>
              </a:solidFill>
              <a:effectLst/>
            </a:endParaRPr>
          </a:p>
          <a:p>
            <a:pPr marL="0" indent="0">
              <a:lnSpc>
                <a:spcPct val="90000"/>
              </a:lnSpc>
              <a:buNone/>
            </a:pPr>
            <a:endParaRPr lang="fr-FR" sz="1100" dirty="0">
              <a:solidFill>
                <a:schemeClr val="bg1"/>
              </a:solidFill>
            </a:endParaRPr>
          </a:p>
        </p:txBody>
      </p:sp>
      <p:pic>
        <p:nvPicPr>
          <p:cNvPr id="4" name="Espace réservé du contenu 3">
            <a:extLst>
              <a:ext uri="{FF2B5EF4-FFF2-40B4-BE49-F238E27FC236}">
                <a16:creationId xmlns:a16="http://schemas.microsoft.com/office/drawing/2014/main" id="{98661DF4-99B2-E865-6261-990F6CB10F9E}"/>
              </a:ext>
            </a:extLst>
          </p:cNvPr>
          <p:cNvPicPr>
            <a:picLocks noChangeAspect="1"/>
          </p:cNvPicPr>
          <p:nvPr/>
        </p:nvPicPr>
        <p:blipFill>
          <a:blip r:embed="rId2"/>
          <a:stretch>
            <a:fillRect/>
          </a:stretch>
        </p:blipFill>
        <p:spPr>
          <a:xfrm>
            <a:off x="7269279" y="491752"/>
            <a:ext cx="4492884" cy="2706962"/>
          </a:xfrm>
          <a:prstGeom prst="rect">
            <a:avLst/>
          </a:prstGeom>
        </p:spPr>
      </p:pic>
      <p:pic>
        <p:nvPicPr>
          <p:cNvPr id="5" name="Image 4">
            <a:extLst>
              <a:ext uri="{FF2B5EF4-FFF2-40B4-BE49-F238E27FC236}">
                <a16:creationId xmlns:a16="http://schemas.microsoft.com/office/drawing/2014/main" id="{8EB104AB-BC2C-C64A-AC77-DAA5CA507678}"/>
              </a:ext>
            </a:extLst>
          </p:cNvPr>
          <p:cNvPicPr>
            <a:picLocks noChangeAspect="1"/>
          </p:cNvPicPr>
          <p:nvPr/>
        </p:nvPicPr>
        <p:blipFill>
          <a:blip r:embed="rId3"/>
          <a:stretch>
            <a:fillRect/>
          </a:stretch>
        </p:blipFill>
        <p:spPr>
          <a:xfrm>
            <a:off x="7226170" y="4006658"/>
            <a:ext cx="4877413" cy="2706962"/>
          </a:xfrm>
          <a:prstGeom prst="rect">
            <a:avLst/>
          </a:prstGeom>
        </p:spPr>
      </p:pic>
    </p:spTree>
    <p:extLst>
      <p:ext uri="{BB962C8B-B14F-4D97-AF65-F5344CB8AC3E}">
        <p14:creationId xmlns:p14="http://schemas.microsoft.com/office/powerpoint/2010/main" val="401240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56D9C-5020-EB43-BA6B-D39E211B5187}"/>
              </a:ext>
            </a:extLst>
          </p:cNvPr>
          <p:cNvSpPr>
            <a:spLocks noGrp="1"/>
          </p:cNvSpPr>
          <p:nvPr>
            <p:ph type="title"/>
          </p:nvPr>
        </p:nvSpPr>
        <p:spPr>
          <a:xfrm>
            <a:off x="829781" y="2708804"/>
            <a:ext cx="3698803" cy="1440394"/>
          </a:xfrm>
          <a:noFill/>
          <a:ln>
            <a:solidFill>
              <a:schemeClr val="tx1"/>
            </a:solidFill>
          </a:ln>
        </p:spPr>
        <p:txBody>
          <a:bodyPr>
            <a:normAutofit/>
          </a:bodyPr>
          <a:lstStyle/>
          <a:p>
            <a:r>
              <a:rPr lang="fr-FR" sz="2400">
                <a:solidFill>
                  <a:schemeClr val="tx1"/>
                </a:solidFill>
              </a:rPr>
              <a:t>Diagnostic et traitement de la cataracte </a:t>
            </a:r>
          </a:p>
        </p:txBody>
      </p:sp>
      <p:sp>
        <p:nvSpPr>
          <p:cNvPr id="14"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969A261-75E9-CE42-BF2C-06DF988F346D}"/>
              </a:ext>
            </a:extLst>
          </p:cNvPr>
          <p:cNvSpPr>
            <a:spLocks noGrp="1"/>
          </p:cNvSpPr>
          <p:nvPr>
            <p:ph idx="1"/>
          </p:nvPr>
        </p:nvSpPr>
        <p:spPr>
          <a:xfrm>
            <a:off x="5315061" y="1"/>
            <a:ext cx="6876939" cy="6734628"/>
          </a:xfrm>
        </p:spPr>
        <p:txBody>
          <a:bodyPr anchor="ctr">
            <a:normAutofit/>
          </a:bodyPr>
          <a:lstStyle/>
          <a:p>
            <a:pPr fontAlgn="base">
              <a:lnSpc>
                <a:spcPct val="90000"/>
              </a:lnSpc>
            </a:pPr>
            <a:r>
              <a:rPr lang="fr-FR" sz="1600" b="1" i="0" u="none" strike="noStrike" dirty="0">
                <a:solidFill>
                  <a:schemeClr val="bg1"/>
                </a:solidFill>
                <a:effectLst/>
              </a:rPr>
              <a:t>Signes fonctionnels : </a:t>
            </a:r>
            <a:r>
              <a:rPr lang="fr-FR" sz="1600" b="0" i="0" u="none" strike="noStrike" dirty="0">
                <a:solidFill>
                  <a:schemeClr val="bg1"/>
                </a:solidFill>
                <a:effectLst/>
              </a:rPr>
              <a:t>baisse d’acuité visuelle, halos colorés, éblouissement, diplopie monoculaire, baisse de sensibilité aux contrastes.</a:t>
            </a:r>
          </a:p>
          <a:p>
            <a:pPr fontAlgn="base">
              <a:lnSpc>
                <a:spcPct val="90000"/>
              </a:lnSpc>
            </a:pPr>
            <a:r>
              <a:rPr lang="fr-FR" sz="1600" b="1" i="0" u="none" strike="noStrike" dirty="0">
                <a:solidFill>
                  <a:schemeClr val="bg1"/>
                </a:solidFill>
                <a:effectLst/>
              </a:rPr>
              <a:t>Examen :</a:t>
            </a:r>
            <a:r>
              <a:rPr lang="fr-FR" sz="1600" b="0" i="0" u="none" strike="noStrike" dirty="0">
                <a:solidFill>
                  <a:schemeClr val="bg1"/>
                </a:solidFill>
                <a:effectLst/>
              </a:rPr>
              <a:t> mesure l’acuité visuelle, examen du segment antérieur au </a:t>
            </a:r>
            <a:r>
              <a:rPr lang="fr-FR" sz="1600" b="0" i="0" u="none" strike="noStrike" dirty="0" err="1">
                <a:solidFill>
                  <a:schemeClr val="bg1"/>
                </a:solidFill>
                <a:effectLst/>
              </a:rPr>
              <a:t>biomicroscope</a:t>
            </a:r>
            <a:r>
              <a:rPr lang="fr-FR" sz="1600" b="0" i="0" u="none" strike="noStrike" dirty="0">
                <a:solidFill>
                  <a:schemeClr val="bg1"/>
                </a:solidFill>
                <a:effectLst/>
              </a:rPr>
              <a:t> qui affirme le diagnostic, examen du fond d’œil ;</a:t>
            </a:r>
            <a:br>
              <a:rPr lang="fr-FR" sz="1600" b="0" i="0" u="none" strike="noStrike" dirty="0">
                <a:solidFill>
                  <a:schemeClr val="bg1"/>
                </a:solidFill>
                <a:effectLst/>
              </a:rPr>
            </a:br>
            <a:r>
              <a:rPr lang="fr-FR" sz="1600" b="0" i="0" u="none" strike="noStrike" dirty="0">
                <a:solidFill>
                  <a:schemeClr val="bg1"/>
                </a:solidFill>
                <a:effectLst/>
              </a:rPr>
              <a:t>il précise le type de cataracte : sous-capsulaire, corticale, nucléaire ; il recherche des signes de pathologie oculaire associée en particulier DMLA.</a:t>
            </a:r>
          </a:p>
          <a:p>
            <a:pPr fontAlgn="base">
              <a:lnSpc>
                <a:spcPct val="90000"/>
              </a:lnSpc>
            </a:pPr>
            <a:r>
              <a:rPr lang="fr-FR" sz="1600" b="1" i="0" u="none" strike="noStrike" dirty="0">
                <a:solidFill>
                  <a:schemeClr val="bg1"/>
                </a:solidFill>
                <a:effectLst/>
              </a:rPr>
              <a:t>Indication opératoire :</a:t>
            </a:r>
            <a:r>
              <a:rPr lang="fr-FR" sz="1600" b="0" i="0" u="none" strike="noStrike" dirty="0">
                <a:solidFill>
                  <a:schemeClr val="bg1"/>
                </a:solidFill>
                <a:effectLst/>
              </a:rPr>
              <a:t> elle repose sur la gêne visuelle : une acuité visuelle de 5/10 est le seuil habituellement utilisé.</a:t>
            </a:r>
          </a:p>
          <a:p>
            <a:pPr fontAlgn="base">
              <a:lnSpc>
                <a:spcPct val="90000"/>
              </a:lnSpc>
            </a:pPr>
            <a:r>
              <a:rPr lang="fr-FR" sz="1600" b="1" i="0" u="none" strike="noStrike" dirty="0">
                <a:solidFill>
                  <a:schemeClr val="bg1"/>
                </a:solidFill>
                <a:effectLst/>
              </a:rPr>
              <a:t>Traitement :</a:t>
            </a:r>
            <a:endParaRPr lang="fr-FR" sz="1600" b="0" i="0" u="none" strike="noStrike" dirty="0">
              <a:solidFill>
                <a:schemeClr val="bg1"/>
              </a:solidFill>
              <a:effectLst/>
            </a:endParaRPr>
          </a:p>
          <a:p>
            <a:pPr fontAlgn="base">
              <a:lnSpc>
                <a:spcPct val="90000"/>
              </a:lnSpc>
            </a:pPr>
            <a:r>
              <a:rPr lang="fr-FR" sz="1600" b="0" i="0" u="none" strike="noStrike" dirty="0">
                <a:solidFill>
                  <a:schemeClr val="bg1"/>
                </a:solidFill>
                <a:effectLst/>
              </a:rPr>
              <a:t>aucun traitement médical n’a montré d’efficacité ;</a:t>
            </a:r>
          </a:p>
          <a:p>
            <a:pPr fontAlgn="base">
              <a:lnSpc>
                <a:spcPct val="90000"/>
              </a:lnSpc>
            </a:pPr>
            <a:r>
              <a:rPr lang="fr-FR" sz="1600" b="0" i="0" u="none" strike="noStrike" dirty="0">
                <a:solidFill>
                  <a:schemeClr val="bg1"/>
                </a:solidFill>
                <a:effectLst/>
              </a:rPr>
              <a:t>chirurgie : retrait du cristallin (</a:t>
            </a:r>
            <a:r>
              <a:rPr lang="fr-FR" sz="1600" b="0" i="0" u="none" strike="noStrike" dirty="0" err="1">
                <a:solidFill>
                  <a:schemeClr val="bg1"/>
                </a:solidFill>
                <a:effectLst/>
              </a:rPr>
              <a:t>phako</a:t>
            </a:r>
            <a:r>
              <a:rPr lang="fr-FR" sz="1600" b="0" i="0" u="none" strike="noStrike" dirty="0">
                <a:solidFill>
                  <a:schemeClr val="bg1"/>
                </a:solidFill>
                <a:effectLst/>
              </a:rPr>
              <a:t>-exérèse) par émulsification aux ultrasons et la mise en place d’un implant dans le sac capsulaire ; les implants </a:t>
            </a:r>
            <a:r>
              <a:rPr lang="fr-FR" sz="1600" b="0" i="0" u="none" strike="noStrike" dirty="0" err="1">
                <a:solidFill>
                  <a:schemeClr val="bg1"/>
                </a:solidFill>
                <a:effectLst/>
              </a:rPr>
              <a:t>monofocaux</a:t>
            </a:r>
            <a:r>
              <a:rPr lang="fr-FR" sz="1600" b="0" i="0" u="none" strike="noStrike" dirty="0">
                <a:solidFill>
                  <a:schemeClr val="bg1"/>
                </a:solidFill>
                <a:effectLst/>
              </a:rPr>
              <a:t>, les plus répandus impliquent le port de lunettes pour corriger une myopie de près.</a:t>
            </a:r>
          </a:p>
          <a:p>
            <a:pPr fontAlgn="base">
              <a:lnSpc>
                <a:spcPct val="90000"/>
              </a:lnSpc>
            </a:pPr>
            <a:r>
              <a:rPr lang="fr-FR" sz="1600" b="1" i="0" u="none" strike="noStrike" dirty="0">
                <a:solidFill>
                  <a:schemeClr val="bg1"/>
                </a:solidFill>
                <a:effectLst/>
              </a:rPr>
              <a:t>Complications</a:t>
            </a:r>
            <a:r>
              <a:rPr lang="fr-FR" sz="1600" b="0" i="0" u="none" strike="noStrike" dirty="0">
                <a:solidFill>
                  <a:schemeClr val="bg1"/>
                </a:solidFill>
                <a:effectLst/>
              </a:rPr>
              <a:t> (elles sont rares) :</a:t>
            </a:r>
          </a:p>
          <a:p>
            <a:pPr lvl="1" fontAlgn="base">
              <a:lnSpc>
                <a:spcPct val="90000"/>
              </a:lnSpc>
            </a:pPr>
            <a:r>
              <a:rPr lang="fr-FR" b="0" i="0" u="none" strike="noStrike" dirty="0">
                <a:solidFill>
                  <a:schemeClr val="bg1"/>
                </a:solidFill>
                <a:effectLst/>
              </a:rPr>
              <a:t>peropératoires : rupture de la capsule postérieure, hémorragie choroïdienne, lésions de la cornée ;</a:t>
            </a:r>
          </a:p>
          <a:p>
            <a:pPr lvl="1" fontAlgn="base">
              <a:lnSpc>
                <a:spcPct val="90000"/>
              </a:lnSpc>
            </a:pPr>
            <a:r>
              <a:rPr lang="fr-FR" b="0" i="0" u="none" strike="noStrike" dirty="0">
                <a:solidFill>
                  <a:schemeClr val="bg1"/>
                </a:solidFill>
                <a:effectLst/>
              </a:rPr>
              <a:t>postopératoires précoces : infection (endophtalmie) bactérienne, hypertonie oculaire, œdème de cornée ;</a:t>
            </a:r>
          </a:p>
          <a:p>
            <a:pPr lvl="1" fontAlgn="base">
              <a:lnSpc>
                <a:spcPct val="90000"/>
              </a:lnSpc>
            </a:pPr>
            <a:r>
              <a:rPr lang="fr-FR" b="0" i="0" u="none" strike="noStrike" dirty="0">
                <a:solidFill>
                  <a:schemeClr val="bg1"/>
                </a:solidFill>
                <a:effectLst/>
              </a:rPr>
              <a:t>postopératoires tardives : opacification de la capsule postérieure, décollement de rétine, œdème maculaire, œdème de cornée.</a:t>
            </a:r>
          </a:p>
        </p:txBody>
      </p:sp>
    </p:spTree>
    <p:extLst>
      <p:ext uri="{BB962C8B-B14F-4D97-AF65-F5344CB8AC3E}">
        <p14:creationId xmlns:p14="http://schemas.microsoft.com/office/powerpoint/2010/main" val="40136916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C2283-84CE-B247-9F31-B67BC8C0A9BB}"/>
              </a:ext>
            </a:extLst>
          </p:cNvPr>
          <p:cNvSpPr>
            <a:spLocks noGrp="1"/>
          </p:cNvSpPr>
          <p:nvPr>
            <p:ph type="title"/>
          </p:nvPr>
        </p:nvSpPr>
        <p:spPr>
          <a:xfrm>
            <a:off x="1136397" y="502020"/>
            <a:ext cx="5323715" cy="810166"/>
          </a:xfrm>
        </p:spPr>
        <p:txBody>
          <a:bodyPr anchor="b">
            <a:normAutofit fontScale="90000"/>
          </a:bodyPr>
          <a:lstStyle/>
          <a:p>
            <a:r>
              <a:rPr lang="fr-FR" sz="4000" dirty="0"/>
              <a:t>DMLA</a:t>
            </a:r>
          </a:p>
        </p:txBody>
      </p:sp>
      <p:sp>
        <p:nvSpPr>
          <p:cNvPr id="3" name="Espace réservé du contenu 2">
            <a:extLst>
              <a:ext uri="{FF2B5EF4-FFF2-40B4-BE49-F238E27FC236}">
                <a16:creationId xmlns:a16="http://schemas.microsoft.com/office/drawing/2014/main" id="{707C814F-9CED-D747-856F-BD12527EBF4D}"/>
              </a:ext>
            </a:extLst>
          </p:cNvPr>
          <p:cNvSpPr>
            <a:spLocks noGrp="1"/>
          </p:cNvSpPr>
          <p:nvPr>
            <p:ph idx="1"/>
          </p:nvPr>
        </p:nvSpPr>
        <p:spPr>
          <a:xfrm>
            <a:off x="416435" y="1414464"/>
            <a:ext cx="7464257" cy="5100636"/>
          </a:xfrm>
        </p:spPr>
        <p:txBody>
          <a:bodyPr anchor="t">
            <a:normAutofit/>
          </a:bodyPr>
          <a:lstStyle/>
          <a:p>
            <a:pPr marL="0" indent="0" fontAlgn="base">
              <a:buNone/>
            </a:pPr>
            <a:r>
              <a:rPr lang="fr-FR" sz="1500" b="0" i="0" u="none" strike="noStrike" dirty="0">
                <a:effectLst/>
              </a:rPr>
              <a:t>Il s’agit d’une perte de la vision centrale par </a:t>
            </a:r>
            <a:r>
              <a:rPr lang="fr-FR" sz="1500" b="1" i="0" u="none" strike="noStrike" dirty="0">
                <a:effectLst/>
              </a:rPr>
              <a:t>détérioration de la macula.</a:t>
            </a:r>
          </a:p>
          <a:p>
            <a:pPr marL="0" indent="0" fontAlgn="base">
              <a:buNone/>
            </a:pPr>
            <a:r>
              <a:rPr lang="fr-FR" sz="1500" dirty="0"/>
              <a:t>La macula est la zone centrale de la rétine. Elle contient des millions de photorécepteurs qui permettent la vision fine, utilisée lors de la lecture notamment.</a:t>
            </a:r>
            <a:br>
              <a:rPr lang="fr-FR" sz="1500" dirty="0"/>
            </a:br>
            <a:endParaRPr lang="fr-FR" sz="1500" dirty="0"/>
          </a:p>
          <a:p>
            <a:pPr marL="0" indent="0" fontAlgn="base">
              <a:buNone/>
            </a:pPr>
            <a:r>
              <a:rPr lang="fr-FR" sz="1500" b="1" i="0" u="none" strike="noStrike" dirty="0">
                <a:effectLst/>
              </a:rPr>
              <a:t>C’est la première cause de cécité des personnes âgées de plus de 50 ans.</a:t>
            </a:r>
          </a:p>
          <a:p>
            <a:pPr marL="0" indent="0" fontAlgn="base">
              <a:buNone/>
            </a:pPr>
            <a:r>
              <a:rPr lang="fr-FR" sz="1500" b="0" i="0" u="none" strike="noStrike" dirty="0">
                <a:effectLst/>
              </a:rPr>
              <a:t> En France, un million de personnes seraient concernées.</a:t>
            </a:r>
          </a:p>
          <a:p>
            <a:pPr marL="0" indent="0" fontAlgn="base">
              <a:buNone/>
            </a:pPr>
            <a:r>
              <a:rPr lang="fr-FR" sz="1500" dirty="0"/>
              <a:t>&gt;</a:t>
            </a:r>
            <a:r>
              <a:rPr lang="fr-FR" sz="1500" b="0" i="0" u="none" strike="noStrike" dirty="0">
                <a:effectLst/>
              </a:rPr>
              <a:t>75 ans, une personne sur quatre est atteinte de la DMLA.</a:t>
            </a:r>
          </a:p>
          <a:p>
            <a:pPr marL="0" indent="0" fontAlgn="base">
              <a:buNone/>
            </a:pPr>
            <a:r>
              <a:rPr lang="fr-FR" sz="1500" b="0" i="0" u="none" strike="noStrike" dirty="0">
                <a:effectLst/>
              </a:rPr>
              <a:t> Dans 20 % des cas les plus graves, la DMLA conduit à l’installation d’une basse vision. </a:t>
            </a:r>
          </a:p>
          <a:p>
            <a:pPr marL="0" indent="0" fontAlgn="base">
              <a:buNone/>
            </a:pPr>
            <a:endParaRPr lang="fr-FR" sz="1500" dirty="0"/>
          </a:p>
          <a:p>
            <a:pPr marL="0" indent="0" fontAlgn="base">
              <a:buNone/>
            </a:pPr>
            <a:r>
              <a:rPr lang="fr-FR" sz="1500" b="0" i="0" u="none" strike="noStrike" dirty="0">
                <a:effectLst/>
              </a:rPr>
              <a:t>Outre l’âge, les autres facteurs de risque sont </a:t>
            </a:r>
          </a:p>
          <a:p>
            <a:pPr marL="0" indent="0" fontAlgn="base">
              <a:buNone/>
            </a:pPr>
            <a:r>
              <a:rPr lang="fr-FR" sz="1500" b="0" i="0" u="none" strike="noStrike" dirty="0">
                <a:effectLst/>
              </a:rPr>
              <a:t>le tabagisme</a:t>
            </a:r>
          </a:p>
          <a:p>
            <a:pPr marL="0" indent="0" fontAlgn="base">
              <a:buNone/>
            </a:pPr>
            <a:r>
              <a:rPr lang="fr-FR" sz="1500" b="0" i="0" u="none" strike="noStrike" dirty="0">
                <a:effectLst/>
              </a:rPr>
              <a:t> l’HTA</a:t>
            </a:r>
          </a:p>
          <a:p>
            <a:pPr marL="0" indent="0" fontAlgn="base">
              <a:buNone/>
            </a:pPr>
            <a:r>
              <a:rPr lang="fr-FR" sz="1500" b="0" i="0" u="none" strike="noStrike" dirty="0">
                <a:effectLst/>
              </a:rPr>
              <a:t>un surpoids</a:t>
            </a:r>
          </a:p>
          <a:p>
            <a:pPr marL="0" indent="0" fontAlgn="base">
              <a:buNone/>
            </a:pPr>
            <a:r>
              <a:rPr lang="fr-FR" sz="1500" b="0" i="0" u="none" strike="noStrike" dirty="0">
                <a:effectLst/>
              </a:rPr>
              <a:t> l’exposition solaire, </a:t>
            </a:r>
          </a:p>
          <a:p>
            <a:pPr marL="0" indent="0" fontAlgn="base">
              <a:buNone/>
            </a:pPr>
            <a:r>
              <a:rPr lang="fr-FR" sz="1500" b="0" i="0" u="none" strike="noStrike" dirty="0">
                <a:effectLst/>
              </a:rPr>
              <a:t> prédisposition génétique (facteurs familiaux)</a:t>
            </a:r>
          </a:p>
          <a:p>
            <a:endParaRPr lang="fr-FR" sz="1000" dirty="0"/>
          </a:p>
        </p:txBody>
      </p:sp>
      <p:pic>
        <p:nvPicPr>
          <p:cNvPr id="4" name="Image 3">
            <a:extLst>
              <a:ext uri="{FF2B5EF4-FFF2-40B4-BE49-F238E27FC236}">
                <a16:creationId xmlns:a16="http://schemas.microsoft.com/office/drawing/2014/main" id="{3A1AD895-FCAA-5F40-BB06-1B9C66853164}"/>
              </a:ext>
            </a:extLst>
          </p:cNvPr>
          <p:cNvPicPr>
            <a:picLocks noChangeAspect="1"/>
          </p:cNvPicPr>
          <p:nvPr/>
        </p:nvPicPr>
        <p:blipFill>
          <a:blip r:embed="rId2"/>
          <a:stretch>
            <a:fillRect/>
          </a:stretch>
        </p:blipFill>
        <p:spPr>
          <a:xfrm>
            <a:off x="7605035" y="1573103"/>
            <a:ext cx="4170530" cy="3711770"/>
          </a:xfrm>
          <a:prstGeom prst="rect">
            <a:avLst/>
          </a:prstGeom>
        </p:spPr>
      </p:pic>
    </p:spTree>
    <p:extLst>
      <p:ext uri="{BB962C8B-B14F-4D97-AF65-F5344CB8AC3E}">
        <p14:creationId xmlns:p14="http://schemas.microsoft.com/office/powerpoint/2010/main" val="231973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0AD4E-9CCD-7446-94AA-07394D937815}"/>
              </a:ext>
            </a:extLst>
          </p:cNvPr>
          <p:cNvSpPr>
            <a:spLocks noGrp="1"/>
          </p:cNvSpPr>
          <p:nvPr>
            <p:ph type="title"/>
          </p:nvPr>
        </p:nvSpPr>
        <p:spPr>
          <a:xfrm>
            <a:off x="757209" y="101601"/>
            <a:ext cx="3698803" cy="1440394"/>
          </a:xfrm>
          <a:noFill/>
          <a:ln>
            <a:solidFill>
              <a:schemeClr val="tx1"/>
            </a:solidFill>
          </a:ln>
        </p:spPr>
        <p:txBody>
          <a:bodyPr>
            <a:normAutofit/>
          </a:bodyPr>
          <a:lstStyle/>
          <a:p>
            <a:r>
              <a:rPr lang="fr-FR" sz="2400">
                <a:solidFill>
                  <a:schemeClr val="tx1"/>
                </a:solidFill>
              </a:rPr>
              <a:t>Diagnostic et traitement </a:t>
            </a:r>
          </a:p>
        </p:txBody>
      </p:sp>
      <p:sp>
        <p:nvSpPr>
          <p:cNvPr id="19" name="Rectangle 12">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671FD6A-1CAE-5F4E-A8B0-4F46C929110A}"/>
              </a:ext>
            </a:extLst>
          </p:cNvPr>
          <p:cNvSpPr>
            <a:spLocks noGrp="1"/>
          </p:cNvSpPr>
          <p:nvPr>
            <p:ph idx="1"/>
          </p:nvPr>
        </p:nvSpPr>
        <p:spPr>
          <a:xfrm>
            <a:off x="5383634" y="101601"/>
            <a:ext cx="6808366" cy="6516913"/>
          </a:xfrm>
        </p:spPr>
        <p:txBody>
          <a:bodyPr anchor="ctr">
            <a:normAutofit lnSpcReduction="10000"/>
          </a:bodyPr>
          <a:lstStyle/>
          <a:p>
            <a:pPr marL="0" indent="0" fontAlgn="base">
              <a:lnSpc>
                <a:spcPct val="90000"/>
              </a:lnSpc>
              <a:buNone/>
            </a:pPr>
            <a:r>
              <a:rPr lang="fr-FR" sz="1600" b="0" i="0" u="none" strike="noStrike" dirty="0">
                <a:solidFill>
                  <a:schemeClr val="bg1"/>
                </a:solidFill>
                <a:effectLst/>
              </a:rPr>
              <a:t>Les symptômes habituels sont une baisse progressive de la vision globale (« les lunettes ne vont plus »), mais certains patients voient des images déformées (lignes) ou des trous visuels (scotomes). Le diagnostic est porté par l’examen ophtalmologique montrant les altérations de la rétine.</a:t>
            </a:r>
          </a:p>
          <a:p>
            <a:pPr fontAlgn="base">
              <a:lnSpc>
                <a:spcPct val="90000"/>
              </a:lnSpc>
            </a:pPr>
            <a:endParaRPr lang="fr-FR" sz="1600" b="0" i="0" u="sng" strike="noStrike" dirty="0">
              <a:solidFill>
                <a:schemeClr val="bg1"/>
              </a:solidFill>
              <a:effectLst/>
            </a:endParaRPr>
          </a:p>
          <a:p>
            <a:pPr marL="0" indent="0" fontAlgn="base">
              <a:lnSpc>
                <a:spcPct val="90000"/>
              </a:lnSpc>
              <a:buNone/>
            </a:pPr>
            <a:r>
              <a:rPr lang="fr-FR" sz="1600" u="sng" dirty="0">
                <a:solidFill>
                  <a:schemeClr val="bg1"/>
                </a:solidFill>
              </a:rPr>
              <a:t>3 stades : </a:t>
            </a:r>
          </a:p>
          <a:p>
            <a:pPr fontAlgn="base">
              <a:lnSpc>
                <a:spcPct val="90000"/>
              </a:lnSpc>
            </a:pPr>
            <a:r>
              <a:rPr lang="fr-FR" sz="1600" b="0" i="0" u="sng" strike="noStrike" dirty="0">
                <a:solidFill>
                  <a:schemeClr val="bg1"/>
                </a:solidFill>
                <a:effectLst/>
              </a:rPr>
              <a:t>Stade initial, ou </a:t>
            </a:r>
            <a:r>
              <a:rPr lang="fr-FR" sz="1600" b="0" i="0" u="sng" strike="noStrike" dirty="0" err="1">
                <a:solidFill>
                  <a:schemeClr val="bg1"/>
                </a:solidFill>
                <a:effectLst/>
              </a:rPr>
              <a:t>maculopathie</a:t>
            </a:r>
            <a:r>
              <a:rPr lang="fr-FR" sz="1600" b="0" i="0" u="sng" strike="noStrike" dirty="0">
                <a:solidFill>
                  <a:schemeClr val="bg1"/>
                </a:solidFill>
                <a:effectLst/>
              </a:rPr>
              <a:t> liée à l’âge : pas de symptômes, diagnostic par Fond d’œil (</a:t>
            </a:r>
            <a:r>
              <a:rPr lang="fr-FR" sz="1600" b="0" i="0" u="sng" strike="noStrike" dirty="0" err="1">
                <a:solidFill>
                  <a:schemeClr val="bg1"/>
                </a:solidFill>
                <a:effectLst/>
              </a:rPr>
              <a:t>drusen</a:t>
            </a:r>
            <a:r>
              <a:rPr lang="fr-FR" sz="1600" b="0" i="0" u="sng" strike="noStrike" dirty="0">
                <a:solidFill>
                  <a:schemeClr val="bg1"/>
                </a:solidFill>
                <a:effectLst/>
              </a:rPr>
              <a:t>) </a:t>
            </a:r>
          </a:p>
          <a:p>
            <a:pPr fontAlgn="base">
              <a:lnSpc>
                <a:spcPct val="90000"/>
              </a:lnSpc>
            </a:pPr>
            <a:r>
              <a:rPr lang="fr-FR" sz="1600" b="0" i="0" u="none" strike="noStrike" dirty="0">
                <a:solidFill>
                  <a:schemeClr val="bg1"/>
                </a:solidFill>
                <a:effectLst/>
              </a:rPr>
              <a:t> </a:t>
            </a:r>
            <a:r>
              <a:rPr lang="fr-FR" sz="1600" b="0" i="0" u="sng" strike="noStrike" dirty="0">
                <a:solidFill>
                  <a:schemeClr val="bg1"/>
                </a:solidFill>
                <a:effectLst/>
              </a:rPr>
              <a:t>Forme « atrophique » dite « sèche »</a:t>
            </a:r>
            <a:r>
              <a:rPr lang="fr-FR" sz="1600" dirty="0">
                <a:solidFill>
                  <a:schemeClr val="bg1"/>
                </a:solidFill>
              </a:rPr>
              <a:t> </a:t>
            </a:r>
            <a:r>
              <a:rPr lang="fr-FR" sz="1600" b="0" i="0" u="none" strike="noStrike" dirty="0">
                <a:solidFill>
                  <a:schemeClr val="bg1"/>
                </a:solidFill>
                <a:effectLst/>
              </a:rPr>
              <a:t>dégénérescence atrophique des cellules rétiniennes. </a:t>
            </a:r>
            <a:r>
              <a:rPr lang="fr-FR" sz="1600" dirty="0">
                <a:solidFill>
                  <a:schemeClr val="bg1"/>
                </a:solidFill>
              </a:rPr>
              <a:t> Se manifeste par </a:t>
            </a:r>
            <a:r>
              <a:rPr lang="fr-FR" sz="1600" b="0" i="0" u="none" strike="noStrike" dirty="0">
                <a:solidFill>
                  <a:schemeClr val="bg1"/>
                </a:solidFill>
                <a:effectLst/>
              </a:rPr>
              <a:t>une gêne à la lecture ou à l’écriture, ou une baisse progressive de l’acuité visuelle. Cette forme évolue en général lentement, permettant aux patients atteints de conserver longtemps une vision relativement satisfaisante, malgré une gêne pour les activités nécessitant la reconnaissance des détails.</a:t>
            </a:r>
          </a:p>
          <a:p>
            <a:pPr fontAlgn="base">
              <a:lnSpc>
                <a:spcPct val="90000"/>
              </a:lnSpc>
            </a:pPr>
            <a:r>
              <a:rPr lang="fr-FR" sz="1600" b="0" i="0" u="sng" strike="noStrike" dirty="0">
                <a:solidFill>
                  <a:schemeClr val="bg1"/>
                </a:solidFill>
                <a:effectLst/>
              </a:rPr>
              <a:t>Forme « exsudative » ou « </a:t>
            </a:r>
            <a:r>
              <a:rPr lang="fr-FR" sz="1600" b="0" i="0" u="sng" strike="noStrike" dirty="0" err="1">
                <a:solidFill>
                  <a:schemeClr val="bg1"/>
                </a:solidFill>
                <a:effectLst/>
              </a:rPr>
              <a:t>néovasculaire</a:t>
            </a:r>
            <a:r>
              <a:rPr lang="fr-FR" sz="1600" b="0" i="0" u="sng" strike="noStrike" dirty="0">
                <a:solidFill>
                  <a:schemeClr val="bg1"/>
                </a:solidFill>
                <a:effectLst/>
              </a:rPr>
              <a:t> » dite « humide »</a:t>
            </a:r>
            <a:r>
              <a:rPr lang="fr-FR" sz="1600" u="sng" dirty="0">
                <a:solidFill>
                  <a:schemeClr val="bg1"/>
                </a:solidFill>
              </a:rPr>
              <a:t> : </a:t>
            </a:r>
            <a:r>
              <a:rPr lang="fr-FR" sz="1600" b="0" i="0" u="none" strike="noStrike" dirty="0">
                <a:solidFill>
                  <a:schemeClr val="bg1"/>
                </a:solidFill>
                <a:effectLst/>
              </a:rPr>
              <a:t>caractérisée par le développement de vaisseaux dits « néovaisseaux » dans la région maculaire.</a:t>
            </a:r>
            <a:br>
              <a:rPr lang="fr-FR" sz="1600" b="0" i="0" u="none" strike="noStrike" dirty="0">
                <a:solidFill>
                  <a:schemeClr val="bg1"/>
                </a:solidFill>
                <a:effectLst/>
              </a:rPr>
            </a:br>
            <a:r>
              <a:rPr lang="fr-FR" sz="1600" i="0" u="none" strike="noStrike" dirty="0">
                <a:solidFill>
                  <a:schemeClr val="bg1"/>
                </a:solidFill>
                <a:effectLst/>
              </a:rPr>
              <a:t>Les premiers signes d’alerte – déformations des lignes droites, diminution brutale d’acuité visuelle ou des contrastes, tache sombre centrale – </a:t>
            </a:r>
            <a:r>
              <a:rPr lang="fr-FR" sz="1600" b="1" i="0" u="none" strike="noStrike" dirty="0">
                <a:solidFill>
                  <a:schemeClr val="bg1"/>
                </a:solidFill>
                <a:effectLst/>
              </a:rPr>
              <a:t>doivent entraîner une consultation rapide par un médecin ophtalmologiste</a:t>
            </a:r>
            <a:r>
              <a:rPr lang="fr-FR" sz="1600" i="0" u="none" strike="noStrike" dirty="0">
                <a:solidFill>
                  <a:schemeClr val="bg1"/>
                </a:solidFill>
                <a:effectLst/>
              </a:rPr>
              <a:t>. </a:t>
            </a:r>
            <a:r>
              <a:rPr lang="fr-FR" sz="1600" dirty="0">
                <a:solidFill>
                  <a:schemeClr val="bg1"/>
                </a:solidFill>
              </a:rPr>
              <a:t>. </a:t>
            </a:r>
            <a:r>
              <a:rPr lang="fr-FR" sz="1600" i="0" u="none" strike="noStrike" dirty="0">
                <a:solidFill>
                  <a:schemeClr val="bg1"/>
                </a:solidFill>
                <a:effectLst/>
              </a:rPr>
              <a:t>les traitements sont d’autant plus efficaces que le diagnostic est posé tôt.</a:t>
            </a:r>
            <a:endParaRPr lang="fr-FR" sz="1600" b="0" i="0" u="none" strike="noStrike" dirty="0">
              <a:solidFill>
                <a:schemeClr val="bg1"/>
              </a:solidFill>
              <a:effectLst/>
            </a:endParaRPr>
          </a:p>
          <a:p>
            <a:pPr marL="0" indent="0" fontAlgn="base">
              <a:lnSpc>
                <a:spcPct val="90000"/>
              </a:lnSpc>
              <a:buNone/>
            </a:pPr>
            <a:r>
              <a:rPr lang="fr-FR" sz="1600" dirty="0">
                <a:solidFill>
                  <a:schemeClr val="bg1"/>
                </a:solidFill>
              </a:rPr>
              <a:t>P</a:t>
            </a:r>
            <a:r>
              <a:rPr lang="fr-FR" sz="1600" i="0" u="none" strike="noStrike" dirty="0">
                <a:solidFill>
                  <a:schemeClr val="bg1"/>
                </a:solidFill>
                <a:effectLst/>
              </a:rPr>
              <a:t>lusieurs traitements sont disponibles mais ils sont actifs surtout sur la DMLA exsudative : laser, photothérapie dynamique, et les injections vitréennes d’anticorps anti-VEGF (</a:t>
            </a:r>
            <a:r>
              <a:rPr lang="fr-FR" sz="1600" i="0" u="none" strike="noStrike" dirty="0" err="1">
                <a:solidFill>
                  <a:schemeClr val="bg1"/>
                </a:solidFill>
                <a:effectLst/>
              </a:rPr>
              <a:t>vascular</a:t>
            </a:r>
            <a:r>
              <a:rPr lang="fr-FR" sz="1600" i="0" u="none" strike="noStrike" dirty="0">
                <a:solidFill>
                  <a:schemeClr val="bg1"/>
                </a:solidFill>
                <a:effectLst/>
              </a:rPr>
              <a:t> </a:t>
            </a:r>
            <a:r>
              <a:rPr lang="fr-FR" sz="1600" i="0" u="none" strike="noStrike" dirty="0" err="1">
                <a:solidFill>
                  <a:schemeClr val="bg1"/>
                </a:solidFill>
                <a:effectLst/>
              </a:rPr>
              <a:t>endothelial</a:t>
            </a:r>
            <a:r>
              <a:rPr lang="fr-FR" sz="1600" i="0" u="none" strike="noStrike" dirty="0">
                <a:solidFill>
                  <a:schemeClr val="bg1"/>
                </a:solidFill>
                <a:effectLst/>
              </a:rPr>
              <a:t> </a:t>
            </a:r>
            <a:r>
              <a:rPr lang="fr-FR" sz="1600" i="0" u="none" strike="noStrike" dirty="0" err="1">
                <a:solidFill>
                  <a:schemeClr val="bg1"/>
                </a:solidFill>
                <a:effectLst/>
              </a:rPr>
              <a:t>growth</a:t>
            </a:r>
            <a:r>
              <a:rPr lang="fr-FR" sz="1600" i="0" u="none" strike="noStrike" dirty="0">
                <a:solidFill>
                  <a:schemeClr val="bg1"/>
                </a:solidFill>
                <a:effectLst/>
              </a:rPr>
              <a:t> factor) </a:t>
            </a:r>
            <a:br>
              <a:rPr lang="fr-FR" sz="1600" i="0" u="none" strike="noStrike" dirty="0">
                <a:solidFill>
                  <a:schemeClr val="bg1"/>
                </a:solidFill>
                <a:effectLst/>
              </a:rPr>
            </a:br>
            <a:r>
              <a:rPr lang="fr-FR" sz="1600" i="0" u="none" strike="noStrike" dirty="0">
                <a:solidFill>
                  <a:schemeClr val="bg1"/>
                </a:solidFill>
                <a:effectLst/>
              </a:rPr>
              <a:t>Dans la DMLA atrophique, on conseille la supplémentation par le bêtacarotène, les vitamines C et E, le zinc et le cuivre. La rééducation basse vision, les aides optiques sont valables pour tous les types de DMLA. </a:t>
            </a:r>
          </a:p>
        </p:txBody>
      </p:sp>
      <p:pic>
        <p:nvPicPr>
          <p:cNvPr id="4" name="Espace réservé du contenu 3">
            <a:extLst>
              <a:ext uri="{FF2B5EF4-FFF2-40B4-BE49-F238E27FC236}">
                <a16:creationId xmlns:a16="http://schemas.microsoft.com/office/drawing/2014/main" id="{EB570611-F06D-02E6-A5DA-9FBD91E81FC3}"/>
              </a:ext>
            </a:extLst>
          </p:cNvPr>
          <p:cNvPicPr>
            <a:picLocks noChangeAspect="1"/>
          </p:cNvPicPr>
          <p:nvPr/>
        </p:nvPicPr>
        <p:blipFill>
          <a:blip r:embed="rId2"/>
          <a:stretch>
            <a:fillRect/>
          </a:stretch>
        </p:blipFill>
        <p:spPr>
          <a:xfrm>
            <a:off x="0" y="2125800"/>
            <a:ext cx="5155215" cy="3645074"/>
          </a:xfrm>
          <a:prstGeom prst="rect">
            <a:avLst/>
          </a:prstGeom>
        </p:spPr>
      </p:pic>
    </p:spTree>
    <p:extLst>
      <p:ext uri="{BB962C8B-B14F-4D97-AF65-F5344CB8AC3E}">
        <p14:creationId xmlns:p14="http://schemas.microsoft.com/office/powerpoint/2010/main" val="24493211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30789BE-F62B-C441-A8AE-34D5355EEC3E}"/>
              </a:ext>
            </a:extLst>
          </p:cNvPr>
          <p:cNvSpPr>
            <a:spLocks noGrp="1"/>
          </p:cNvSpPr>
          <p:nvPr>
            <p:ph idx="1"/>
          </p:nvPr>
        </p:nvSpPr>
        <p:spPr>
          <a:xfrm>
            <a:off x="1316984" y="1283546"/>
            <a:ext cx="5715917" cy="3914063"/>
          </a:xfrm>
        </p:spPr>
        <p:txBody>
          <a:bodyPr anchor="ctr">
            <a:normAutofit/>
          </a:bodyPr>
          <a:lstStyle/>
          <a:p>
            <a:pPr marL="0" indent="0">
              <a:lnSpc>
                <a:spcPct val="90000"/>
              </a:lnSpc>
              <a:buNone/>
            </a:pPr>
            <a:r>
              <a:rPr lang="fr-FR" sz="1500">
                <a:solidFill>
                  <a:srgbClr val="404040"/>
                </a:solidFill>
              </a:rPr>
              <a:t>C’est une altération progressive de la rétine liée à une microangiopathie du diabète aboutissant à la baisse de la vision. </a:t>
            </a:r>
          </a:p>
          <a:p>
            <a:pPr marL="0" indent="0">
              <a:lnSpc>
                <a:spcPct val="90000"/>
              </a:lnSpc>
              <a:buNone/>
            </a:pPr>
            <a:r>
              <a:rPr lang="fr-FR" sz="1500">
                <a:solidFill>
                  <a:srgbClr val="404040"/>
                </a:solidFill>
              </a:rPr>
              <a:t>Au début de la rétinopathie diabétique, aucun symptôme n’est ressenti par le patient, la vision est conservée.</a:t>
            </a:r>
          </a:p>
          <a:p>
            <a:pPr marL="0" indent="0">
              <a:lnSpc>
                <a:spcPct val="90000"/>
              </a:lnSpc>
              <a:buNone/>
            </a:pPr>
            <a:r>
              <a:rPr lang="fr-FR" sz="1500">
                <a:solidFill>
                  <a:srgbClr val="404040"/>
                </a:solidFill>
              </a:rPr>
              <a:t> </a:t>
            </a:r>
            <a:r>
              <a:rPr lang="fr-FR" sz="1500" b="1">
                <a:solidFill>
                  <a:srgbClr val="404040"/>
                </a:solidFill>
              </a:rPr>
              <a:t>Un fond d’œil annuel </a:t>
            </a:r>
            <a:r>
              <a:rPr lang="fr-FR" sz="1500">
                <a:solidFill>
                  <a:srgbClr val="404040"/>
                </a:solidFill>
              </a:rPr>
              <a:t>systématique est nécessaire pour dépister ces stades précoces et évaluer le possible retentissement général de cette maladie. </a:t>
            </a:r>
          </a:p>
          <a:p>
            <a:pPr marL="0" indent="0">
              <a:lnSpc>
                <a:spcPct val="90000"/>
              </a:lnSpc>
              <a:buNone/>
            </a:pPr>
            <a:r>
              <a:rPr lang="fr-FR" sz="1500">
                <a:solidFill>
                  <a:srgbClr val="404040"/>
                </a:solidFill>
              </a:rPr>
              <a:t>A un stade évolué, une baisse de la vision brutale ou progressive témoigne de l’apparition des complications de gravité variable tels que l’œdème maculaire qui fait baisser la vision centrale, l’hémorragie intra vitréenne ou le décollement de rétine. </a:t>
            </a:r>
            <a:br>
              <a:rPr lang="fr-FR" sz="1500">
                <a:solidFill>
                  <a:srgbClr val="404040"/>
                </a:solidFill>
              </a:rPr>
            </a:br>
            <a:br>
              <a:rPr lang="fr-FR" sz="1500">
                <a:solidFill>
                  <a:srgbClr val="404040"/>
                </a:solidFill>
              </a:rPr>
            </a:br>
            <a:r>
              <a:rPr lang="fr-FR" sz="1500">
                <a:solidFill>
                  <a:srgbClr val="404040"/>
                </a:solidFill>
              </a:rPr>
              <a:t>Outre l'équilibration du diabète et de l’hypertension artérielle, le traitement de la rétinopathie diabétique consiste à traiter les zones pathologiques au laser. </a:t>
            </a:r>
          </a:p>
          <a:p>
            <a:pPr marL="0" indent="0">
              <a:lnSpc>
                <a:spcPct val="90000"/>
              </a:lnSpc>
              <a:buNone/>
            </a:pPr>
            <a:r>
              <a:rPr lang="fr-FR" sz="1500">
                <a:solidFill>
                  <a:srgbClr val="404040"/>
                </a:solidFill>
              </a:rPr>
              <a:t>Certaines complications nécessitent une intervention chirurgicale</a:t>
            </a: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DC10D31-0A6E-2D4F-8A75-D13000DC0986}"/>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fr-FR" sz="2100">
                <a:solidFill>
                  <a:srgbClr val="FFFFFF"/>
                </a:solidFill>
              </a:rPr>
              <a:t>Rétinopathie diabétique</a:t>
            </a:r>
          </a:p>
        </p:txBody>
      </p:sp>
    </p:spTree>
    <p:extLst>
      <p:ext uri="{BB962C8B-B14F-4D97-AF65-F5344CB8AC3E}">
        <p14:creationId xmlns:p14="http://schemas.microsoft.com/office/powerpoint/2010/main" val="149204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6DBC6-DB28-D2B1-7124-857B06E5F64B}"/>
              </a:ext>
            </a:extLst>
          </p:cNvPr>
          <p:cNvSpPr>
            <a:spLocks noGrp="1"/>
          </p:cNvSpPr>
          <p:nvPr>
            <p:ph type="title"/>
          </p:nvPr>
        </p:nvSpPr>
        <p:spPr>
          <a:xfrm>
            <a:off x="6879787" y="964692"/>
            <a:ext cx="4476806" cy="1188720"/>
          </a:xfrm>
        </p:spPr>
        <p:txBody>
          <a:bodyPr>
            <a:normAutofit/>
          </a:bodyPr>
          <a:lstStyle/>
          <a:p>
            <a:r>
              <a:rPr lang="fr-FR"/>
              <a:t>PRESBYACOUSIE </a:t>
            </a:r>
          </a:p>
        </p:txBody>
      </p:sp>
      <p:sp>
        <p:nvSpPr>
          <p:cNvPr id="18" name="Rectangle 17">
            <a:extLst>
              <a:ext uri="{FF2B5EF4-FFF2-40B4-BE49-F238E27FC236}">
                <a16:creationId xmlns:a16="http://schemas.microsoft.com/office/drawing/2014/main" id="{DE6656AB-B8B3-4895-AD32-B928A43C4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88BDAE2-5EE0-4B2F-9C9B-7E86A0B4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texte, capture d’écran&#10;&#10;Description générée automatiquement">
            <a:extLst>
              <a:ext uri="{FF2B5EF4-FFF2-40B4-BE49-F238E27FC236}">
                <a16:creationId xmlns:a16="http://schemas.microsoft.com/office/drawing/2014/main" id="{C6C579E2-7401-CFD5-801A-5049C537970E}"/>
              </a:ext>
            </a:extLst>
          </p:cNvPr>
          <p:cNvPicPr>
            <a:picLocks noChangeAspect="1"/>
          </p:cNvPicPr>
          <p:nvPr/>
        </p:nvPicPr>
        <p:blipFill>
          <a:blip r:embed="rId2"/>
          <a:stretch>
            <a:fillRect/>
          </a:stretch>
        </p:blipFill>
        <p:spPr>
          <a:xfrm>
            <a:off x="1082363" y="1963672"/>
            <a:ext cx="4925472" cy="2930655"/>
          </a:xfrm>
          <a:prstGeom prst="rect">
            <a:avLst/>
          </a:prstGeom>
        </p:spPr>
      </p:pic>
      <p:sp>
        <p:nvSpPr>
          <p:cNvPr id="8" name="Content Placeholder 7">
            <a:extLst>
              <a:ext uri="{FF2B5EF4-FFF2-40B4-BE49-F238E27FC236}">
                <a16:creationId xmlns:a16="http://schemas.microsoft.com/office/drawing/2014/main" id="{1EBAF98B-7CC1-F38B-E92E-6A839F9DEA06}"/>
              </a:ext>
            </a:extLst>
          </p:cNvPr>
          <p:cNvSpPr>
            <a:spLocks noGrp="1"/>
          </p:cNvSpPr>
          <p:nvPr>
            <p:ph idx="1"/>
          </p:nvPr>
        </p:nvSpPr>
        <p:spPr>
          <a:xfrm>
            <a:off x="6427530" y="2443162"/>
            <a:ext cx="5645407" cy="4243388"/>
          </a:xfrm>
        </p:spPr>
        <p:txBody>
          <a:bodyPr>
            <a:normAutofit/>
          </a:bodyPr>
          <a:lstStyle/>
          <a:p>
            <a:pPr marL="0" indent="0" fontAlgn="base">
              <a:lnSpc>
                <a:spcPct val="90000"/>
              </a:lnSpc>
              <a:buNone/>
            </a:pPr>
            <a:r>
              <a:rPr lang="fr-FR" sz="1400" b="0" i="0" u="none" strike="noStrike" dirty="0">
                <a:effectLst/>
              </a:rPr>
              <a:t>L’audition tient une place importante du fait de son rôle fondamental dans la communication.  Outre cette fonction, l’audition constitue également un sens de l’alerte, protégeant du danger et permet d’avoir une perception des volumes et des distances.</a:t>
            </a:r>
          </a:p>
          <a:p>
            <a:pPr marL="0" indent="0" fontAlgn="base">
              <a:lnSpc>
                <a:spcPct val="90000"/>
              </a:lnSpc>
              <a:buNone/>
            </a:pPr>
            <a:r>
              <a:rPr lang="fr-FR" sz="1400" b="1" i="0" u="none" strike="noStrike" dirty="0">
                <a:effectLst/>
              </a:rPr>
              <a:t>La presbyacousie est définie comme une altération de la fonction auditive liée au vieillissement. </a:t>
            </a:r>
          </a:p>
          <a:p>
            <a:pPr marL="0" indent="0" fontAlgn="base">
              <a:lnSpc>
                <a:spcPct val="90000"/>
              </a:lnSpc>
              <a:buNone/>
            </a:pPr>
            <a:r>
              <a:rPr lang="fr-FR" sz="1400" b="1" i="0" u="none" strike="noStrike" dirty="0">
                <a:effectLst/>
              </a:rPr>
              <a:t>C’est un effet attendu du vieillissement, mais sa date de début et sa sévérité sont très variables d’une personne à l’autre.</a:t>
            </a:r>
          </a:p>
          <a:p>
            <a:pPr marL="0" indent="0" fontAlgn="base">
              <a:lnSpc>
                <a:spcPct val="90000"/>
              </a:lnSpc>
              <a:buNone/>
            </a:pPr>
            <a:r>
              <a:rPr lang="fr-FR" sz="1400" b="1" dirty="0"/>
              <a:t>S</a:t>
            </a:r>
            <a:r>
              <a:rPr lang="fr-FR" sz="1400" b="1" i="0" u="none" strike="noStrike" dirty="0">
                <a:effectLst/>
              </a:rPr>
              <a:t>urdité de perception bilatérale, symétrique, progressive </a:t>
            </a:r>
            <a:r>
              <a:rPr lang="fr-FR" sz="1400" b="0" i="0" u="none" strike="noStrike" dirty="0">
                <a:effectLst/>
              </a:rPr>
              <a:t>que l’on peut observer à partir de 50 ans</a:t>
            </a:r>
            <a:endParaRPr lang="fr-FR" sz="1400" dirty="0"/>
          </a:p>
          <a:p>
            <a:pPr marL="0" indent="0" fontAlgn="base">
              <a:lnSpc>
                <a:spcPct val="90000"/>
              </a:lnSpc>
              <a:buNone/>
            </a:pPr>
            <a:r>
              <a:rPr lang="fr-FR" sz="1400" b="0" i="0" u="none" strike="noStrike" dirty="0">
                <a:effectLst/>
              </a:rPr>
              <a:t>Elle touche environ 30 % des personnes de plus de 60 ans et 50 % des plus de 85 ans</a:t>
            </a:r>
            <a:r>
              <a:rPr lang="fr-FR" sz="1400" b="1" i="0" u="none" strike="noStrike" dirty="0">
                <a:effectLst/>
              </a:rPr>
              <a:t> </a:t>
            </a:r>
          </a:p>
          <a:p>
            <a:pPr marL="0" indent="0" fontAlgn="base">
              <a:lnSpc>
                <a:spcPct val="90000"/>
              </a:lnSpc>
              <a:buNone/>
            </a:pPr>
            <a:r>
              <a:rPr lang="fr-FR" sz="1400" b="1" dirty="0"/>
              <a:t>Principale cause de surdité </a:t>
            </a:r>
            <a:endParaRPr lang="fr-FR" sz="1400" b="1" i="0" u="none" strike="noStrike" dirty="0">
              <a:effectLst/>
            </a:endParaRPr>
          </a:p>
          <a:p>
            <a:pPr marL="0" indent="0" fontAlgn="base">
              <a:lnSpc>
                <a:spcPct val="90000"/>
              </a:lnSpc>
              <a:buNone/>
            </a:pPr>
            <a:r>
              <a:rPr lang="fr-FR" sz="1400" b="0" i="0" dirty="0">
                <a:effectLst/>
                <a:latin typeface="Arial" panose="020B0604020202020204" pitchFamily="34" charset="0"/>
              </a:rPr>
              <a:t> La </a:t>
            </a:r>
            <a:r>
              <a:rPr lang="fr-FR" sz="1400" b="1" i="0" dirty="0">
                <a:effectLst/>
                <a:latin typeface="Arial" panose="020B0604020202020204" pitchFamily="34" charset="0"/>
              </a:rPr>
              <a:t>perte auditive </a:t>
            </a:r>
            <a:r>
              <a:rPr lang="fr-FR" sz="1400" b="0" i="0" dirty="0">
                <a:effectLst/>
                <a:latin typeface="Arial" panose="020B0604020202020204" pitchFamily="34" charset="0"/>
              </a:rPr>
              <a:t>est de 0,5 décibel en moyenne par an, à partir de 65 ans, un décibel par an à partir de 75 ans, deux décibels par an à partir de 85 ans.</a:t>
            </a:r>
            <a:endParaRPr lang="fr-FR" sz="1400" b="1" dirty="0"/>
          </a:p>
        </p:txBody>
      </p:sp>
    </p:spTree>
    <p:extLst>
      <p:ext uri="{BB962C8B-B14F-4D97-AF65-F5344CB8AC3E}">
        <p14:creationId xmlns:p14="http://schemas.microsoft.com/office/powerpoint/2010/main" val="1534074945"/>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{AD7EB86E-84E2-9040-8919-B5805D5B3F33}tf10001120</Template>
  <TotalTime>467</TotalTime>
  <Words>2565</Words>
  <Application>Microsoft Macintosh PowerPoint</Application>
  <PresentationFormat>Grand écran</PresentationFormat>
  <Paragraphs>146</Paragraphs>
  <Slides>16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freight-sans-pro</vt:lpstr>
      <vt:lpstr>Gill Sans MT</vt:lpstr>
      <vt:lpstr>open_sanslight</vt:lpstr>
      <vt:lpstr>source_sans_proregular</vt:lpstr>
      <vt:lpstr>system-ui</vt:lpstr>
      <vt:lpstr>Colis</vt:lpstr>
      <vt:lpstr>Vieillissement et sensorialité </vt:lpstr>
      <vt:lpstr>VIEILLISSEMENT SENSORIEL </vt:lpstr>
      <vt:lpstr>Presbytie</vt:lpstr>
      <vt:lpstr>La cataracte </vt:lpstr>
      <vt:lpstr>Diagnostic et traitement de la cataracte </vt:lpstr>
      <vt:lpstr>DMLA</vt:lpstr>
      <vt:lpstr>Diagnostic et traitement </vt:lpstr>
      <vt:lpstr>Rétinopathie diabétique</vt:lpstr>
      <vt:lpstr>PRESBYACOUSIE </vt:lpstr>
      <vt:lpstr>Facteurs favorisants </vt:lpstr>
      <vt:lpstr>symptômes</vt:lpstr>
      <vt:lpstr>Prise en charge</vt:lpstr>
      <vt:lpstr>Equilibre et troubles vestibulaires</vt:lpstr>
      <vt:lpstr>Le gout</vt:lpstr>
      <vt:lpstr>L’odorat</vt:lpstr>
      <vt:lpstr>MESSAGE important pour les futurs KINES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Vieillissement et sensorialité </dc:title>
  <dc:creator>caroline roubaud</dc:creator>
  <cp:lastModifiedBy>caroline roubaud</cp:lastModifiedBy>
  <cp:revision>14</cp:revision>
  <dcterms:created xsi:type="dcterms:W3CDTF">2021-11-07T18:41:43Z</dcterms:created>
  <dcterms:modified xsi:type="dcterms:W3CDTF">2024-09-15T21:12:55Z</dcterms:modified>
</cp:coreProperties>
</file>