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8" r:id="rId4"/>
    <p:sldId id="274" r:id="rId5"/>
    <p:sldId id="257" r:id="rId6"/>
    <p:sldId id="272" r:id="rId7"/>
    <p:sldId id="273" r:id="rId8"/>
    <p:sldId id="271" r:id="rId9"/>
    <p:sldId id="260" r:id="rId10"/>
    <p:sldId id="263" r:id="rId11"/>
    <p:sldId id="264" r:id="rId12"/>
    <p:sldId id="261" r:id="rId13"/>
    <p:sldId id="265" r:id="rId14"/>
    <p:sldId id="267" r:id="rId15"/>
    <p:sldId id="268" r:id="rId16"/>
    <p:sldId id="269" r:id="rId17"/>
    <p:sldId id="270" r:id="rId18"/>
    <p:sldId id="26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763"/>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C602E-CAE5-4E58-9D4F-5FC09DF3E97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B08285F-0907-4944-A476-18E356AABE61}">
      <dgm:prSet/>
      <dgm:spPr/>
      <dgm:t>
        <a:bodyPr/>
        <a:lstStyle/>
        <a:p>
          <a:r>
            <a:rPr lang="fr-FR"/>
            <a:t>Le traitement médicamenteux de l’ostéoporose vise à corriger la fragilité osseuse liée à ce trouble afin de </a:t>
          </a:r>
          <a:r>
            <a:rPr lang="fr-FR" b="1"/>
            <a:t>réduire le risque de fracture</a:t>
          </a:r>
          <a:r>
            <a:rPr lang="fr-FR"/>
            <a:t>.</a:t>
          </a:r>
          <a:endParaRPr lang="en-US"/>
        </a:p>
      </dgm:t>
    </dgm:pt>
    <dgm:pt modelId="{43F56045-1D97-46E3-97E5-51747C49E11D}" type="parTrans" cxnId="{C22BEA2F-F3DE-4883-B3A6-2958D5D39120}">
      <dgm:prSet/>
      <dgm:spPr/>
      <dgm:t>
        <a:bodyPr/>
        <a:lstStyle/>
        <a:p>
          <a:endParaRPr lang="en-US"/>
        </a:p>
      </dgm:t>
    </dgm:pt>
    <dgm:pt modelId="{D59D3751-6349-4A12-B28B-27E2F315ACCC}" type="sibTrans" cxnId="{C22BEA2F-F3DE-4883-B3A6-2958D5D39120}">
      <dgm:prSet/>
      <dgm:spPr/>
      <dgm:t>
        <a:bodyPr/>
        <a:lstStyle/>
        <a:p>
          <a:endParaRPr lang="en-US"/>
        </a:p>
      </dgm:t>
    </dgm:pt>
    <dgm:pt modelId="{AE59FC1A-7841-457C-A056-716D13EF75B2}">
      <dgm:prSet/>
      <dgm:spPr/>
      <dgm:t>
        <a:bodyPr/>
        <a:lstStyle/>
        <a:p>
          <a:r>
            <a:rPr lang="fr-FR" dirty="0"/>
            <a:t>Il s’envisage </a:t>
          </a:r>
          <a:r>
            <a:rPr lang="fr-FR" dirty="0" err="1"/>
            <a:t>différemment</a:t>
          </a:r>
          <a:r>
            <a:rPr lang="fr-FR" dirty="0"/>
            <a:t> selon la cause de l’</a:t>
          </a:r>
          <a:r>
            <a:rPr lang="fr-FR" dirty="0" err="1"/>
            <a:t>ostéoporose</a:t>
          </a:r>
          <a:r>
            <a:rPr lang="fr-FR" dirty="0"/>
            <a:t> et </a:t>
          </a:r>
          <a:r>
            <a:rPr lang="fr-FR" b="1" dirty="0"/>
            <a:t>est basé sur l’</a:t>
          </a:r>
          <a:r>
            <a:rPr lang="fr-FR" b="1" dirty="0" err="1"/>
            <a:t>évaluation</a:t>
          </a:r>
          <a:r>
            <a:rPr lang="fr-FR" b="1" dirty="0"/>
            <a:t> individuelle du risque de fracture qui prend en compte non seulement la DMO </a:t>
          </a:r>
          <a:r>
            <a:rPr lang="fr-FR" b="1" dirty="0" err="1"/>
            <a:t>mesurée</a:t>
          </a:r>
          <a:r>
            <a:rPr lang="fr-FR" b="1" dirty="0"/>
            <a:t> par </a:t>
          </a:r>
          <a:r>
            <a:rPr lang="fr-FR" b="1" dirty="0" err="1"/>
            <a:t>ostéodensitométrie</a:t>
          </a:r>
          <a:r>
            <a:rPr lang="fr-FR" b="1" dirty="0"/>
            <a:t>, mais </a:t>
          </a:r>
          <a:r>
            <a:rPr lang="fr-FR" b="1" dirty="0" err="1"/>
            <a:t>également</a:t>
          </a:r>
          <a:r>
            <a:rPr lang="fr-FR" b="1" dirty="0"/>
            <a:t> la </a:t>
          </a:r>
          <a:r>
            <a:rPr lang="fr-FR" b="1" dirty="0" err="1"/>
            <a:t>présence</a:t>
          </a:r>
          <a:r>
            <a:rPr lang="fr-FR" b="1" dirty="0"/>
            <a:t> des autres facteurs de risque de fracture.</a:t>
          </a:r>
          <a:endParaRPr lang="en-US" b="1" dirty="0"/>
        </a:p>
      </dgm:t>
    </dgm:pt>
    <dgm:pt modelId="{83723483-BE72-4077-B866-9DA1E0A6EAFA}" type="parTrans" cxnId="{E8ABF3E8-831C-49D4-A0B9-B6AB1D0912F2}">
      <dgm:prSet/>
      <dgm:spPr/>
      <dgm:t>
        <a:bodyPr/>
        <a:lstStyle/>
        <a:p>
          <a:endParaRPr lang="en-US"/>
        </a:p>
      </dgm:t>
    </dgm:pt>
    <dgm:pt modelId="{52F4CCB6-F327-4D9C-B220-42CC35DB9BC3}" type="sibTrans" cxnId="{E8ABF3E8-831C-49D4-A0B9-B6AB1D0912F2}">
      <dgm:prSet/>
      <dgm:spPr/>
      <dgm:t>
        <a:bodyPr/>
        <a:lstStyle/>
        <a:p>
          <a:endParaRPr lang="en-US"/>
        </a:p>
      </dgm:t>
    </dgm:pt>
    <dgm:pt modelId="{164E227F-60F6-4362-B6FF-722A41622AA9}">
      <dgm:prSet/>
      <dgm:spPr/>
      <dgm:t>
        <a:bodyPr/>
        <a:lstStyle/>
        <a:p>
          <a:r>
            <a:rPr lang="fr-FR"/>
            <a:t>ce traitement ne doit jamais faire négliger </a:t>
          </a:r>
          <a:r>
            <a:rPr lang="fr-FR" b="1"/>
            <a:t>la prévention des chutes </a:t>
          </a:r>
          <a:r>
            <a:rPr lang="fr-FR"/>
            <a:t>(correction de l’acuité visuelle, traitement de troubles neuromusculaires ou orthopédiques, action sur l’environnement domestique du patient, précautions particulières avec les traitements pouvant altérer la vigilance tels que les somnifères ou les tranquillisants...). </a:t>
          </a:r>
          <a:endParaRPr lang="en-US"/>
        </a:p>
      </dgm:t>
    </dgm:pt>
    <dgm:pt modelId="{15B5BA20-2B02-4070-96A7-51BE2D6DCC02}" type="parTrans" cxnId="{4177AD63-64B4-4411-8A45-49B3CF6509A7}">
      <dgm:prSet/>
      <dgm:spPr/>
      <dgm:t>
        <a:bodyPr/>
        <a:lstStyle/>
        <a:p>
          <a:endParaRPr lang="en-US"/>
        </a:p>
      </dgm:t>
    </dgm:pt>
    <dgm:pt modelId="{869D2272-BD96-451E-B906-CA8741ED6641}" type="sibTrans" cxnId="{4177AD63-64B4-4411-8A45-49B3CF6509A7}">
      <dgm:prSet/>
      <dgm:spPr/>
      <dgm:t>
        <a:bodyPr/>
        <a:lstStyle/>
        <a:p>
          <a:endParaRPr lang="en-US"/>
        </a:p>
      </dgm:t>
    </dgm:pt>
    <dgm:pt modelId="{7C2243C0-0E3E-4915-B7A6-6C465F869188}">
      <dgm:prSet/>
      <dgm:spPr/>
      <dgm:t>
        <a:bodyPr/>
        <a:lstStyle/>
        <a:p>
          <a:r>
            <a:rPr lang="fr-FR"/>
            <a:t>De plus, </a:t>
          </a:r>
          <a:r>
            <a:rPr lang="fr-FR" b="1"/>
            <a:t>la recherche et la correction d’un déficit en calcium et/ou en vitamine D </a:t>
          </a:r>
          <a:r>
            <a:rPr lang="fr-FR"/>
            <a:t>est un préalable indispensable à la mise en route d’un traitement anti-ostéoporotique.  </a:t>
          </a:r>
          <a:endParaRPr lang="en-US"/>
        </a:p>
      </dgm:t>
    </dgm:pt>
    <dgm:pt modelId="{C50DD0ED-5EA8-42D2-9699-5EE0FD3055A0}" type="parTrans" cxnId="{CD4BC0A6-F31B-406D-8FB9-147C47116E9D}">
      <dgm:prSet/>
      <dgm:spPr/>
      <dgm:t>
        <a:bodyPr/>
        <a:lstStyle/>
        <a:p>
          <a:endParaRPr lang="en-US"/>
        </a:p>
      </dgm:t>
    </dgm:pt>
    <dgm:pt modelId="{241BC995-F41F-4175-8881-D3DB1CAF12AD}" type="sibTrans" cxnId="{CD4BC0A6-F31B-406D-8FB9-147C47116E9D}">
      <dgm:prSet/>
      <dgm:spPr/>
      <dgm:t>
        <a:bodyPr/>
        <a:lstStyle/>
        <a:p>
          <a:endParaRPr lang="en-US"/>
        </a:p>
      </dgm:t>
    </dgm:pt>
    <dgm:pt modelId="{D83E12CD-7150-EE48-A31A-A5DABE70005F}" type="pres">
      <dgm:prSet presAssocID="{BEFC602E-CAE5-4E58-9D4F-5FC09DF3E97A}" presName="vert0" presStyleCnt="0">
        <dgm:presLayoutVars>
          <dgm:dir/>
          <dgm:animOne val="branch"/>
          <dgm:animLvl val="lvl"/>
        </dgm:presLayoutVars>
      </dgm:prSet>
      <dgm:spPr/>
    </dgm:pt>
    <dgm:pt modelId="{A842662F-817C-FD48-A9A1-E6E514A5E744}" type="pres">
      <dgm:prSet presAssocID="{CB08285F-0907-4944-A476-18E356AABE61}" presName="thickLine" presStyleLbl="alignNode1" presStyleIdx="0" presStyleCnt="4"/>
      <dgm:spPr/>
    </dgm:pt>
    <dgm:pt modelId="{31F38781-538E-EC4A-A62D-EA1D997A5CD5}" type="pres">
      <dgm:prSet presAssocID="{CB08285F-0907-4944-A476-18E356AABE61}" presName="horz1" presStyleCnt="0"/>
      <dgm:spPr/>
    </dgm:pt>
    <dgm:pt modelId="{55CB56EC-94FB-404B-99E9-14D4AE11AAE9}" type="pres">
      <dgm:prSet presAssocID="{CB08285F-0907-4944-A476-18E356AABE61}" presName="tx1" presStyleLbl="revTx" presStyleIdx="0" presStyleCnt="4"/>
      <dgm:spPr/>
    </dgm:pt>
    <dgm:pt modelId="{EA4EEA6D-D983-5947-A84D-340F642BC906}" type="pres">
      <dgm:prSet presAssocID="{CB08285F-0907-4944-A476-18E356AABE61}" presName="vert1" presStyleCnt="0"/>
      <dgm:spPr/>
    </dgm:pt>
    <dgm:pt modelId="{225BA406-B5B6-9544-B5C7-83A9A148D13A}" type="pres">
      <dgm:prSet presAssocID="{AE59FC1A-7841-457C-A056-716D13EF75B2}" presName="thickLine" presStyleLbl="alignNode1" presStyleIdx="1" presStyleCnt="4"/>
      <dgm:spPr/>
    </dgm:pt>
    <dgm:pt modelId="{42DEBF0B-E676-CB42-83B0-CE99927AB74F}" type="pres">
      <dgm:prSet presAssocID="{AE59FC1A-7841-457C-A056-716D13EF75B2}" presName="horz1" presStyleCnt="0"/>
      <dgm:spPr/>
    </dgm:pt>
    <dgm:pt modelId="{7E48FB08-8FD9-6F48-9163-C1E0A9CC83F6}" type="pres">
      <dgm:prSet presAssocID="{AE59FC1A-7841-457C-A056-716D13EF75B2}" presName="tx1" presStyleLbl="revTx" presStyleIdx="1" presStyleCnt="4"/>
      <dgm:spPr/>
    </dgm:pt>
    <dgm:pt modelId="{96332C8F-3EA0-6F47-9E2E-42B42C9575A7}" type="pres">
      <dgm:prSet presAssocID="{AE59FC1A-7841-457C-A056-716D13EF75B2}" presName="vert1" presStyleCnt="0"/>
      <dgm:spPr/>
    </dgm:pt>
    <dgm:pt modelId="{4ACC9F3B-02E7-4B4A-876E-3E28261F88C6}" type="pres">
      <dgm:prSet presAssocID="{164E227F-60F6-4362-B6FF-722A41622AA9}" presName="thickLine" presStyleLbl="alignNode1" presStyleIdx="2" presStyleCnt="4"/>
      <dgm:spPr/>
    </dgm:pt>
    <dgm:pt modelId="{6F5F60A2-755D-8741-8D02-1F8F9C5F649F}" type="pres">
      <dgm:prSet presAssocID="{164E227F-60F6-4362-B6FF-722A41622AA9}" presName="horz1" presStyleCnt="0"/>
      <dgm:spPr/>
    </dgm:pt>
    <dgm:pt modelId="{22D6F649-272F-4042-B5D5-E0F4501CE277}" type="pres">
      <dgm:prSet presAssocID="{164E227F-60F6-4362-B6FF-722A41622AA9}" presName="tx1" presStyleLbl="revTx" presStyleIdx="2" presStyleCnt="4"/>
      <dgm:spPr/>
    </dgm:pt>
    <dgm:pt modelId="{E2C5A5F6-5877-534D-B3C5-7FA1418594A0}" type="pres">
      <dgm:prSet presAssocID="{164E227F-60F6-4362-B6FF-722A41622AA9}" presName="vert1" presStyleCnt="0"/>
      <dgm:spPr/>
    </dgm:pt>
    <dgm:pt modelId="{1D8E20A0-5E14-4449-BC8E-9095FB3A4DE9}" type="pres">
      <dgm:prSet presAssocID="{7C2243C0-0E3E-4915-B7A6-6C465F869188}" presName="thickLine" presStyleLbl="alignNode1" presStyleIdx="3" presStyleCnt="4"/>
      <dgm:spPr/>
    </dgm:pt>
    <dgm:pt modelId="{8A9716A4-4BC7-D84F-B501-6389D4155358}" type="pres">
      <dgm:prSet presAssocID="{7C2243C0-0E3E-4915-B7A6-6C465F869188}" presName="horz1" presStyleCnt="0"/>
      <dgm:spPr/>
    </dgm:pt>
    <dgm:pt modelId="{E8BF706A-74B0-F548-94FA-9604351D0683}" type="pres">
      <dgm:prSet presAssocID="{7C2243C0-0E3E-4915-B7A6-6C465F869188}" presName="tx1" presStyleLbl="revTx" presStyleIdx="3" presStyleCnt="4"/>
      <dgm:spPr/>
    </dgm:pt>
    <dgm:pt modelId="{670EAFE3-B2D3-D04C-9264-F05F8C1CA4C3}" type="pres">
      <dgm:prSet presAssocID="{7C2243C0-0E3E-4915-B7A6-6C465F869188}" presName="vert1" presStyleCnt="0"/>
      <dgm:spPr/>
    </dgm:pt>
  </dgm:ptLst>
  <dgm:cxnLst>
    <dgm:cxn modelId="{F6649714-49CD-E543-9DCA-7365058D3E08}" type="presOf" srcId="{7C2243C0-0E3E-4915-B7A6-6C465F869188}" destId="{E8BF706A-74B0-F548-94FA-9604351D0683}" srcOrd="0" destOrd="0" presId="urn:microsoft.com/office/officeart/2008/layout/LinedList"/>
    <dgm:cxn modelId="{C22BEA2F-F3DE-4883-B3A6-2958D5D39120}" srcId="{BEFC602E-CAE5-4E58-9D4F-5FC09DF3E97A}" destId="{CB08285F-0907-4944-A476-18E356AABE61}" srcOrd="0" destOrd="0" parTransId="{43F56045-1D97-46E3-97E5-51747C49E11D}" sibTransId="{D59D3751-6349-4A12-B28B-27E2F315ACCC}"/>
    <dgm:cxn modelId="{4177AD63-64B4-4411-8A45-49B3CF6509A7}" srcId="{BEFC602E-CAE5-4E58-9D4F-5FC09DF3E97A}" destId="{164E227F-60F6-4362-B6FF-722A41622AA9}" srcOrd="2" destOrd="0" parTransId="{15B5BA20-2B02-4070-96A7-51BE2D6DCC02}" sibTransId="{869D2272-BD96-451E-B906-CA8741ED6641}"/>
    <dgm:cxn modelId="{116BB36D-7746-A944-96D5-E85A0C4BE2E5}" type="presOf" srcId="{164E227F-60F6-4362-B6FF-722A41622AA9}" destId="{22D6F649-272F-4042-B5D5-E0F4501CE277}" srcOrd="0" destOrd="0" presId="urn:microsoft.com/office/officeart/2008/layout/LinedList"/>
    <dgm:cxn modelId="{62D11687-F067-4E41-90F9-AC6D683AC4C2}" type="presOf" srcId="{AE59FC1A-7841-457C-A056-716D13EF75B2}" destId="{7E48FB08-8FD9-6F48-9163-C1E0A9CC83F6}" srcOrd="0" destOrd="0" presId="urn:microsoft.com/office/officeart/2008/layout/LinedList"/>
    <dgm:cxn modelId="{CD4BC0A6-F31B-406D-8FB9-147C47116E9D}" srcId="{BEFC602E-CAE5-4E58-9D4F-5FC09DF3E97A}" destId="{7C2243C0-0E3E-4915-B7A6-6C465F869188}" srcOrd="3" destOrd="0" parTransId="{C50DD0ED-5EA8-42D2-9699-5EE0FD3055A0}" sibTransId="{241BC995-F41F-4175-8881-D3DB1CAF12AD}"/>
    <dgm:cxn modelId="{431D36DC-F695-3445-A669-15E9B624BB9B}" type="presOf" srcId="{BEFC602E-CAE5-4E58-9D4F-5FC09DF3E97A}" destId="{D83E12CD-7150-EE48-A31A-A5DABE70005F}" srcOrd="0" destOrd="0" presId="urn:microsoft.com/office/officeart/2008/layout/LinedList"/>
    <dgm:cxn modelId="{E8ABF3E8-831C-49D4-A0B9-B6AB1D0912F2}" srcId="{BEFC602E-CAE5-4E58-9D4F-5FC09DF3E97A}" destId="{AE59FC1A-7841-457C-A056-716D13EF75B2}" srcOrd="1" destOrd="0" parTransId="{83723483-BE72-4077-B866-9DA1E0A6EAFA}" sibTransId="{52F4CCB6-F327-4D9C-B220-42CC35DB9BC3}"/>
    <dgm:cxn modelId="{7E484DED-3E97-0A42-80A9-EFF0A273480C}" type="presOf" srcId="{CB08285F-0907-4944-A476-18E356AABE61}" destId="{55CB56EC-94FB-404B-99E9-14D4AE11AAE9}" srcOrd="0" destOrd="0" presId="urn:microsoft.com/office/officeart/2008/layout/LinedList"/>
    <dgm:cxn modelId="{09AB9A21-8333-A444-8A74-B9CDB365AE87}" type="presParOf" srcId="{D83E12CD-7150-EE48-A31A-A5DABE70005F}" destId="{A842662F-817C-FD48-A9A1-E6E514A5E744}" srcOrd="0" destOrd="0" presId="urn:microsoft.com/office/officeart/2008/layout/LinedList"/>
    <dgm:cxn modelId="{065F2E80-877A-4443-9C89-8CC16450EB5D}" type="presParOf" srcId="{D83E12CD-7150-EE48-A31A-A5DABE70005F}" destId="{31F38781-538E-EC4A-A62D-EA1D997A5CD5}" srcOrd="1" destOrd="0" presId="urn:microsoft.com/office/officeart/2008/layout/LinedList"/>
    <dgm:cxn modelId="{F1261530-E2FF-4A47-930B-D17C9A685F0D}" type="presParOf" srcId="{31F38781-538E-EC4A-A62D-EA1D997A5CD5}" destId="{55CB56EC-94FB-404B-99E9-14D4AE11AAE9}" srcOrd="0" destOrd="0" presId="urn:microsoft.com/office/officeart/2008/layout/LinedList"/>
    <dgm:cxn modelId="{C5CCE492-D3E4-7644-B955-1EEEB70DC0A1}" type="presParOf" srcId="{31F38781-538E-EC4A-A62D-EA1D997A5CD5}" destId="{EA4EEA6D-D983-5947-A84D-340F642BC906}" srcOrd="1" destOrd="0" presId="urn:microsoft.com/office/officeart/2008/layout/LinedList"/>
    <dgm:cxn modelId="{25067F73-50F6-544D-9494-D022F5634B1F}" type="presParOf" srcId="{D83E12CD-7150-EE48-A31A-A5DABE70005F}" destId="{225BA406-B5B6-9544-B5C7-83A9A148D13A}" srcOrd="2" destOrd="0" presId="urn:microsoft.com/office/officeart/2008/layout/LinedList"/>
    <dgm:cxn modelId="{E85AFD5A-ED96-E446-B398-19FADFA3BA97}" type="presParOf" srcId="{D83E12CD-7150-EE48-A31A-A5DABE70005F}" destId="{42DEBF0B-E676-CB42-83B0-CE99927AB74F}" srcOrd="3" destOrd="0" presId="urn:microsoft.com/office/officeart/2008/layout/LinedList"/>
    <dgm:cxn modelId="{E25F3F9F-D7CD-5146-9582-FD10870AD8A1}" type="presParOf" srcId="{42DEBF0B-E676-CB42-83B0-CE99927AB74F}" destId="{7E48FB08-8FD9-6F48-9163-C1E0A9CC83F6}" srcOrd="0" destOrd="0" presId="urn:microsoft.com/office/officeart/2008/layout/LinedList"/>
    <dgm:cxn modelId="{71EECFB2-A5CA-B24C-B623-E45409B30129}" type="presParOf" srcId="{42DEBF0B-E676-CB42-83B0-CE99927AB74F}" destId="{96332C8F-3EA0-6F47-9E2E-42B42C9575A7}" srcOrd="1" destOrd="0" presId="urn:microsoft.com/office/officeart/2008/layout/LinedList"/>
    <dgm:cxn modelId="{9A2BC1C9-126C-6C4D-A753-D57709BAF46D}" type="presParOf" srcId="{D83E12CD-7150-EE48-A31A-A5DABE70005F}" destId="{4ACC9F3B-02E7-4B4A-876E-3E28261F88C6}" srcOrd="4" destOrd="0" presId="urn:microsoft.com/office/officeart/2008/layout/LinedList"/>
    <dgm:cxn modelId="{AADC7017-72D6-3B4A-89A2-6783F1770847}" type="presParOf" srcId="{D83E12CD-7150-EE48-A31A-A5DABE70005F}" destId="{6F5F60A2-755D-8741-8D02-1F8F9C5F649F}" srcOrd="5" destOrd="0" presId="urn:microsoft.com/office/officeart/2008/layout/LinedList"/>
    <dgm:cxn modelId="{38B8EF90-C3AF-1F45-9B0A-21A327488FF2}" type="presParOf" srcId="{6F5F60A2-755D-8741-8D02-1F8F9C5F649F}" destId="{22D6F649-272F-4042-B5D5-E0F4501CE277}" srcOrd="0" destOrd="0" presId="urn:microsoft.com/office/officeart/2008/layout/LinedList"/>
    <dgm:cxn modelId="{A4987A77-6904-6F46-8416-8F4360B45A1A}" type="presParOf" srcId="{6F5F60A2-755D-8741-8D02-1F8F9C5F649F}" destId="{E2C5A5F6-5877-534D-B3C5-7FA1418594A0}" srcOrd="1" destOrd="0" presId="urn:microsoft.com/office/officeart/2008/layout/LinedList"/>
    <dgm:cxn modelId="{72FB438F-CC96-FA42-A1B9-B4C939F8514F}" type="presParOf" srcId="{D83E12CD-7150-EE48-A31A-A5DABE70005F}" destId="{1D8E20A0-5E14-4449-BC8E-9095FB3A4DE9}" srcOrd="6" destOrd="0" presId="urn:microsoft.com/office/officeart/2008/layout/LinedList"/>
    <dgm:cxn modelId="{57D885EB-FB31-324D-8487-564A927D5F68}" type="presParOf" srcId="{D83E12CD-7150-EE48-A31A-A5DABE70005F}" destId="{8A9716A4-4BC7-D84F-B501-6389D4155358}" srcOrd="7" destOrd="0" presId="urn:microsoft.com/office/officeart/2008/layout/LinedList"/>
    <dgm:cxn modelId="{0DDB2E5E-69DF-CE46-95DA-559FAC2D0D7F}" type="presParOf" srcId="{8A9716A4-4BC7-D84F-B501-6389D4155358}" destId="{E8BF706A-74B0-F548-94FA-9604351D0683}" srcOrd="0" destOrd="0" presId="urn:microsoft.com/office/officeart/2008/layout/LinedList"/>
    <dgm:cxn modelId="{88FDA69F-128D-824B-BE91-108C9A11B845}" type="presParOf" srcId="{8A9716A4-4BC7-D84F-B501-6389D4155358}" destId="{670EAFE3-B2D3-D04C-9264-F05F8C1CA4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A072B-63A3-436C-B4FC-642205C209F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CF680C7-4069-42E4-8683-350D8EB38F80}">
      <dgm:prSet/>
      <dgm:spPr/>
      <dgm:t>
        <a:bodyPr/>
        <a:lstStyle/>
        <a:p>
          <a:r>
            <a:rPr lang="fr-FR"/>
            <a:t>Anciens:</a:t>
          </a:r>
          <a:endParaRPr lang="en-US"/>
        </a:p>
      </dgm:t>
    </dgm:pt>
    <dgm:pt modelId="{21D036B0-7837-42ED-9593-A468A4AB23F0}" type="parTrans" cxnId="{EADF3FE9-0F4E-4D83-9889-81A6C7EE534B}">
      <dgm:prSet/>
      <dgm:spPr/>
      <dgm:t>
        <a:bodyPr/>
        <a:lstStyle/>
        <a:p>
          <a:endParaRPr lang="en-US"/>
        </a:p>
      </dgm:t>
    </dgm:pt>
    <dgm:pt modelId="{7AAF902A-9CB0-420B-B730-FB32418177E0}" type="sibTrans" cxnId="{EADF3FE9-0F4E-4D83-9889-81A6C7EE534B}">
      <dgm:prSet/>
      <dgm:spPr/>
      <dgm:t>
        <a:bodyPr/>
        <a:lstStyle/>
        <a:p>
          <a:endParaRPr lang="en-US"/>
        </a:p>
      </dgm:t>
    </dgm:pt>
    <dgm:pt modelId="{B6FDF59F-8F88-4787-8E1F-970DEAF12BBE}">
      <dgm:prSet/>
      <dgm:spPr/>
      <dgm:t>
        <a:bodyPr/>
        <a:lstStyle/>
        <a:p>
          <a:r>
            <a:rPr lang="fr-FR"/>
            <a:t>alendronate (70 mg en une prise orale par semaine) et risédronate (35 mg en une prise orale par semaine)</a:t>
          </a:r>
          <a:endParaRPr lang="en-US"/>
        </a:p>
      </dgm:t>
    </dgm:pt>
    <dgm:pt modelId="{28419B81-8E61-4378-8533-960CA663F1DD}" type="parTrans" cxnId="{13872F4A-A9EC-4543-B99B-51A7D156ADA7}">
      <dgm:prSet/>
      <dgm:spPr/>
      <dgm:t>
        <a:bodyPr/>
        <a:lstStyle/>
        <a:p>
          <a:endParaRPr lang="en-US"/>
        </a:p>
      </dgm:t>
    </dgm:pt>
    <dgm:pt modelId="{9282B2EF-92B2-4C62-B02B-B51A6111EFCD}" type="sibTrans" cxnId="{13872F4A-A9EC-4543-B99B-51A7D156ADA7}">
      <dgm:prSet/>
      <dgm:spPr/>
      <dgm:t>
        <a:bodyPr/>
        <a:lstStyle/>
        <a:p>
          <a:endParaRPr lang="en-US"/>
        </a:p>
      </dgm:t>
    </dgm:pt>
    <dgm:pt modelId="{07B60140-D550-41C3-8FF8-E5397CB37E60}">
      <dgm:prSet/>
      <dgm:spPr/>
      <dgm:t>
        <a:bodyPr/>
        <a:lstStyle/>
        <a:p>
          <a:r>
            <a:rPr lang="fr-FR" b="1"/>
            <a:t>freinent le remodelage </a:t>
          </a:r>
          <a:r>
            <a:rPr lang="fr-FR"/>
            <a:t>osseux, augmentent la densité osseuse et </a:t>
          </a:r>
          <a:r>
            <a:rPr lang="fr-FR" b="1"/>
            <a:t>diminuent l’incidence des fractures vertébrales et des fractures de l’extrémité supérieure du fémur. </a:t>
          </a:r>
          <a:endParaRPr lang="en-US"/>
        </a:p>
      </dgm:t>
    </dgm:pt>
    <dgm:pt modelId="{2AF5A3B2-785A-441F-B3ED-DA99796FA30D}" type="parTrans" cxnId="{E768D35F-C152-4D98-ABE7-25C8A9D080E4}">
      <dgm:prSet/>
      <dgm:spPr/>
      <dgm:t>
        <a:bodyPr/>
        <a:lstStyle/>
        <a:p>
          <a:endParaRPr lang="en-US"/>
        </a:p>
      </dgm:t>
    </dgm:pt>
    <dgm:pt modelId="{F30D57FC-5D4B-4886-B332-3A5466B64D32}" type="sibTrans" cxnId="{E768D35F-C152-4D98-ABE7-25C8A9D080E4}">
      <dgm:prSet/>
      <dgm:spPr/>
      <dgm:t>
        <a:bodyPr/>
        <a:lstStyle/>
        <a:p>
          <a:endParaRPr lang="en-US"/>
        </a:p>
      </dgm:t>
    </dgm:pt>
    <dgm:pt modelId="{1221BC0C-93E4-4E61-8312-07262E244AB3}">
      <dgm:prSet/>
      <dgm:spPr/>
      <dgm:t>
        <a:bodyPr/>
        <a:lstStyle/>
        <a:p>
          <a:r>
            <a:rPr lang="fr-FR" dirty="0"/>
            <a:t>Ils sont </a:t>
          </a:r>
          <a:r>
            <a:rPr lang="fr-FR" dirty="0" err="1"/>
            <a:t>contre-indiqués</a:t>
          </a:r>
          <a:r>
            <a:rPr lang="fr-FR" dirty="0"/>
            <a:t> en cas d’</a:t>
          </a:r>
          <a:r>
            <a:rPr lang="fr-FR" dirty="0" err="1"/>
            <a:t>antécédent</a:t>
          </a:r>
          <a:r>
            <a:rPr lang="fr-FR" dirty="0"/>
            <a:t> d’</a:t>
          </a:r>
          <a:r>
            <a:rPr lang="fr-FR" dirty="0" err="1"/>
            <a:t>oesophagite</a:t>
          </a:r>
          <a:r>
            <a:rPr lang="fr-FR" dirty="0"/>
            <a:t> , d ’insuffisance </a:t>
          </a:r>
          <a:r>
            <a:rPr lang="fr-FR" dirty="0" err="1"/>
            <a:t>rénale</a:t>
          </a:r>
          <a:r>
            <a:rPr lang="fr-FR" dirty="0"/>
            <a:t> avec clearance &lt;30 ml/mn, </a:t>
          </a:r>
          <a:endParaRPr lang="en-US" dirty="0"/>
        </a:p>
      </dgm:t>
    </dgm:pt>
    <dgm:pt modelId="{E35E8106-76FE-4D3A-A380-B518B2E2101B}" type="parTrans" cxnId="{330986D1-BE41-47B3-B86A-04FF605F695B}">
      <dgm:prSet/>
      <dgm:spPr/>
      <dgm:t>
        <a:bodyPr/>
        <a:lstStyle/>
        <a:p>
          <a:endParaRPr lang="en-US"/>
        </a:p>
      </dgm:t>
    </dgm:pt>
    <dgm:pt modelId="{45B057C4-870B-4433-900B-F085979BB20E}" type="sibTrans" cxnId="{330986D1-BE41-47B3-B86A-04FF605F695B}">
      <dgm:prSet/>
      <dgm:spPr/>
      <dgm:t>
        <a:bodyPr/>
        <a:lstStyle/>
        <a:p>
          <a:endParaRPr lang="en-US"/>
        </a:p>
      </dgm:t>
    </dgm:pt>
    <dgm:pt modelId="{3EB12134-B538-4CF4-8D2F-C2538C767D08}">
      <dgm:prSet/>
      <dgm:spPr/>
      <dgm:t>
        <a:bodyPr/>
        <a:lstStyle/>
        <a:p>
          <a:r>
            <a:rPr lang="fr-FR" dirty="0" err="1"/>
            <a:t>nécessitent</a:t>
          </a:r>
          <a:r>
            <a:rPr lang="fr-FR" dirty="0"/>
            <a:t> que les </a:t>
          </a:r>
          <a:r>
            <a:rPr lang="fr-FR" dirty="0" err="1"/>
            <a:t>règles</a:t>
          </a:r>
          <a:r>
            <a:rPr lang="fr-FR" dirty="0"/>
            <a:t> d’administration soient scrupuleusement </a:t>
          </a:r>
          <a:r>
            <a:rPr lang="fr-FR" dirty="0" err="1"/>
            <a:t>respectées</a:t>
          </a:r>
          <a:r>
            <a:rPr lang="fr-FR" dirty="0"/>
            <a:t> ; </a:t>
          </a:r>
          <a:r>
            <a:rPr lang="fr-FR" dirty="0" err="1"/>
            <a:t>particulièrement</a:t>
          </a:r>
          <a:r>
            <a:rPr lang="fr-FR" dirty="0"/>
            <a:t> la prise le matin à jeun avec un grand verre d’eau du robinet en dehors de toute prise alimentaire, </a:t>
          </a:r>
          <a:r>
            <a:rPr lang="fr-FR" dirty="0" err="1"/>
            <a:t>médicamenteuse</a:t>
          </a:r>
          <a:r>
            <a:rPr lang="fr-FR" dirty="0"/>
            <a:t> ou calcique sous peine que le produit ne soit pas absorbé. Les patients ne doivent pas se coucher dans les30 minutes suivant la prise pour </a:t>
          </a:r>
          <a:r>
            <a:rPr lang="fr-FR" dirty="0" err="1"/>
            <a:t>éviter</a:t>
          </a:r>
          <a:r>
            <a:rPr lang="fr-FR" dirty="0"/>
            <a:t> les effets secondaires </a:t>
          </a:r>
          <a:r>
            <a:rPr lang="fr-FR" dirty="0" err="1"/>
            <a:t>oesophagiens</a:t>
          </a:r>
          <a:r>
            <a:rPr lang="fr-FR" dirty="0"/>
            <a:t>.</a:t>
          </a:r>
          <a:endParaRPr lang="en-US" dirty="0"/>
        </a:p>
      </dgm:t>
    </dgm:pt>
    <dgm:pt modelId="{1EEAAC92-BD6D-4F56-B014-C1570C4C5FCC}" type="parTrans" cxnId="{F4FCFA8D-C734-443D-AE02-3E3AC774D122}">
      <dgm:prSet/>
      <dgm:spPr/>
      <dgm:t>
        <a:bodyPr/>
        <a:lstStyle/>
        <a:p>
          <a:endParaRPr lang="en-US"/>
        </a:p>
      </dgm:t>
    </dgm:pt>
    <dgm:pt modelId="{A70341E5-4CB8-4662-B1E0-6A256DDADF21}" type="sibTrans" cxnId="{F4FCFA8D-C734-443D-AE02-3E3AC774D122}">
      <dgm:prSet/>
      <dgm:spPr/>
      <dgm:t>
        <a:bodyPr/>
        <a:lstStyle/>
        <a:p>
          <a:endParaRPr lang="en-US"/>
        </a:p>
      </dgm:t>
    </dgm:pt>
    <dgm:pt modelId="{F6A4DE2A-215F-4B4A-A95B-884E446C1C13}">
      <dgm:prSet/>
      <dgm:spPr/>
      <dgm:t>
        <a:bodyPr/>
        <a:lstStyle/>
        <a:p>
          <a:r>
            <a:rPr lang="fr-FR"/>
            <a:t>le zolédronate 5 mg, administré sous la forme d'une perfusion de 15 minutes une fois par an dans la prévention des fractures vertébrales et non vertébrales. </a:t>
          </a:r>
          <a:endParaRPr lang="en-US"/>
        </a:p>
      </dgm:t>
    </dgm:pt>
    <dgm:pt modelId="{0386BB7F-4415-4663-A95D-72B2C554C8F4}" type="parTrans" cxnId="{786949F0-156E-4362-8C37-2C3478CADFAC}">
      <dgm:prSet/>
      <dgm:spPr/>
      <dgm:t>
        <a:bodyPr/>
        <a:lstStyle/>
        <a:p>
          <a:endParaRPr lang="en-US"/>
        </a:p>
      </dgm:t>
    </dgm:pt>
    <dgm:pt modelId="{822E330D-B70C-4E2D-ACF3-633BECFABD04}" type="sibTrans" cxnId="{786949F0-156E-4362-8C37-2C3478CADFAC}">
      <dgm:prSet/>
      <dgm:spPr/>
      <dgm:t>
        <a:bodyPr/>
        <a:lstStyle/>
        <a:p>
          <a:endParaRPr lang="en-US"/>
        </a:p>
      </dgm:t>
    </dgm:pt>
    <dgm:pt modelId="{A0F9273C-0898-824A-93BE-ECFC46F4D6A2}">
      <dgm:prSet/>
      <dgm:spPr/>
      <dgm:t>
        <a:bodyPr/>
        <a:lstStyle/>
        <a:p>
          <a:r>
            <a:rPr lang="en-US" dirty="0"/>
            <a:t>Recherche de foyer </a:t>
          </a:r>
          <a:r>
            <a:rPr lang="en-US" dirty="0" err="1"/>
            <a:t>dentaire</a:t>
          </a:r>
          <a:r>
            <a:rPr lang="en-US" dirty="0"/>
            <a:t> </a:t>
          </a:r>
          <a:r>
            <a:rPr lang="en-US" dirty="0" err="1"/>
            <a:t>avant</a:t>
          </a:r>
          <a:r>
            <a:rPr lang="en-US" dirty="0"/>
            <a:t> </a:t>
          </a:r>
          <a:r>
            <a:rPr lang="en-US" dirty="0" err="1"/>
            <a:t>toute</a:t>
          </a:r>
          <a:r>
            <a:rPr lang="en-US" dirty="0"/>
            <a:t> prescription + </a:t>
          </a:r>
          <a:r>
            <a:rPr lang="en-US" dirty="0" err="1"/>
            <a:t>suivi</a:t>
          </a:r>
          <a:r>
            <a:rPr lang="en-US" dirty="0"/>
            <a:t> </a:t>
          </a:r>
        </a:p>
      </dgm:t>
    </dgm:pt>
    <dgm:pt modelId="{746E05AE-A0D0-4342-A8FE-85A7B1869B33}" type="parTrans" cxnId="{62EE1443-7869-3442-9291-6041827D44BD}">
      <dgm:prSet/>
      <dgm:spPr/>
      <dgm:t>
        <a:bodyPr/>
        <a:lstStyle/>
        <a:p>
          <a:endParaRPr lang="fr-FR"/>
        </a:p>
      </dgm:t>
    </dgm:pt>
    <dgm:pt modelId="{F21BA6E6-2ABB-FA43-9C4A-AE153FB24F68}" type="sibTrans" cxnId="{62EE1443-7869-3442-9291-6041827D44BD}">
      <dgm:prSet/>
      <dgm:spPr/>
      <dgm:t>
        <a:bodyPr/>
        <a:lstStyle/>
        <a:p>
          <a:endParaRPr lang="fr-FR"/>
        </a:p>
      </dgm:t>
    </dgm:pt>
    <dgm:pt modelId="{F42B2D3E-32C1-6C47-B411-40938A8B5714}" type="pres">
      <dgm:prSet presAssocID="{961A072B-63A3-436C-B4FC-642205C209F7}" presName="linear" presStyleCnt="0">
        <dgm:presLayoutVars>
          <dgm:animLvl val="lvl"/>
          <dgm:resizeHandles val="exact"/>
        </dgm:presLayoutVars>
      </dgm:prSet>
      <dgm:spPr/>
    </dgm:pt>
    <dgm:pt modelId="{BC3E955A-F195-E14C-BD06-A41C4AF5CD93}" type="pres">
      <dgm:prSet presAssocID="{ACF680C7-4069-42E4-8683-350D8EB38F80}" presName="parentText" presStyleLbl="node1" presStyleIdx="0" presStyleCnt="2">
        <dgm:presLayoutVars>
          <dgm:chMax val="0"/>
          <dgm:bulletEnabled val="1"/>
        </dgm:presLayoutVars>
      </dgm:prSet>
      <dgm:spPr/>
    </dgm:pt>
    <dgm:pt modelId="{6F93D8A8-F684-4247-8778-06D418F8EBB2}" type="pres">
      <dgm:prSet presAssocID="{ACF680C7-4069-42E4-8683-350D8EB38F80}" presName="childText" presStyleLbl="revTx" presStyleIdx="0" presStyleCnt="1">
        <dgm:presLayoutVars>
          <dgm:bulletEnabled val="1"/>
        </dgm:presLayoutVars>
      </dgm:prSet>
      <dgm:spPr/>
    </dgm:pt>
    <dgm:pt modelId="{DAE6992C-4655-D246-8D59-D04E62409324}" type="pres">
      <dgm:prSet presAssocID="{F6A4DE2A-215F-4B4A-A95B-884E446C1C13}" presName="parentText" presStyleLbl="node1" presStyleIdx="1" presStyleCnt="2">
        <dgm:presLayoutVars>
          <dgm:chMax val="0"/>
          <dgm:bulletEnabled val="1"/>
        </dgm:presLayoutVars>
      </dgm:prSet>
      <dgm:spPr/>
    </dgm:pt>
  </dgm:ptLst>
  <dgm:cxnLst>
    <dgm:cxn modelId="{A1DA6302-09C5-3E48-B9E7-9765687BDE98}" type="presOf" srcId="{A0F9273C-0898-824A-93BE-ECFC46F4D6A2}" destId="{6F93D8A8-F684-4247-8778-06D418F8EBB2}" srcOrd="0" destOrd="3" presId="urn:microsoft.com/office/officeart/2005/8/layout/vList2"/>
    <dgm:cxn modelId="{7AACB217-00F3-3240-A59B-75AE6362499D}" type="presOf" srcId="{F6A4DE2A-215F-4B4A-A95B-884E446C1C13}" destId="{DAE6992C-4655-D246-8D59-D04E62409324}" srcOrd="0" destOrd="0" presId="urn:microsoft.com/office/officeart/2005/8/layout/vList2"/>
    <dgm:cxn modelId="{62EE1443-7869-3442-9291-6041827D44BD}" srcId="{ACF680C7-4069-42E4-8683-350D8EB38F80}" destId="{A0F9273C-0898-824A-93BE-ECFC46F4D6A2}" srcOrd="3" destOrd="0" parTransId="{746E05AE-A0D0-4342-A8FE-85A7B1869B33}" sibTransId="{F21BA6E6-2ABB-FA43-9C4A-AE153FB24F68}"/>
    <dgm:cxn modelId="{C38E4E48-F69F-FF4F-BCF0-949F4C2EC69D}" type="presOf" srcId="{3EB12134-B538-4CF4-8D2F-C2538C767D08}" destId="{6F93D8A8-F684-4247-8778-06D418F8EBB2}" srcOrd="0" destOrd="4" presId="urn:microsoft.com/office/officeart/2005/8/layout/vList2"/>
    <dgm:cxn modelId="{13872F4A-A9EC-4543-B99B-51A7D156ADA7}" srcId="{ACF680C7-4069-42E4-8683-350D8EB38F80}" destId="{B6FDF59F-8F88-4787-8E1F-970DEAF12BBE}" srcOrd="0" destOrd="0" parTransId="{28419B81-8E61-4378-8533-960CA663F1DD}" sibTransId="{9282B2EF-92B2-4C62-B02B-B51A6111EFCD}"/>
    <dgm:cxn modelId="{E768D35F-C152-4D98-ABE7-25C8A9D080E4}" srcId="{ACF680C7-4069-42E4-8683-350D8EB38F80}" destId="{07B60140-D550-41C3-8FF8-E5397CB37E60}" srcOrd="1" destOrd="0" parTransId="{2AF5A3B2-785A-441F-B3ED-DA99796FA30D}" sibTransId="{F30D57FC-5D4B-4886-B332-3A5466B64D32}"/>
    <dgm:cxn modelId="{9327BA8B-BB4C-124D-970E-F194D00C3058}" type="presOf" srcId="{961A072B-63A3-436C-B4FC-642205C209F7}" destId="{F42B2D3E-32C1-6C47-B411-40938A8B5714}" srcOrd="0" destOrd="0" presId="urn:microsoft.com/office/officeart/2005/8/layout/vList2"/>
    <dgm:cxn modelId="{F4FCFA8D-C734-443D-AE02-3E3AC774D122}" srcId="{ACF680C7-4069-42E4-8683-350D8EB38F80}" destId="{3EB12134-B538-4CF4-8D2F-C2538C767D08}" srcOrd="4" destOrd="0" parTransId="{1EEAAC92-BD6D-4F56-B014-C1570C4C5FCC}" sibTransId="{A70341E5-4CB8-4662-B1E0-6A256DDADF21}"/>
    <dgm:cxn modelId="{EE208EBD-3178-5A45-BA6A-64DA481AA267}" type="presOf" srcId="{07B60140-D550-41C3-8FF8-E5397CB37E60}" destId="{6F93D8A8-F684-4247-8778-06D418F8EBB2}" srcOrd="0" destOrd="1" presId="urn:microsoft.com/office/officeart/2005/8/layout/vList2"/>
    <dgm:cxn modelId="{87B42FC4-8A83-C641-9B52-896EDC011B8A}" type="presOf" srcId="{ACF680C7-4069-42E4-8683-350D8EB38F80}" destId="{BC3E955A-F195-E14C-BD06-A41C4AF5CD93}" srcOrd="0" destOrd="0" presId="urn:microsoft.com/office/officeart/2005/8/layout/vList2"/>
    <dgm:cxn modelId="{B02E95CC-4F79-C647-BED4-8EDCFA29A639}" type="presOf" srcId="{B6FDF59F-8F88-4787-8E1F-970DEAF12BBE}" destId="{6F93D8A8-F684-4247-8778-06D418F8EBB2}" srcOrd="0" destOrd="0" presId="urn:microsoft.com/office/officeart/2005/8/layout/vList2"/>
    <dgm:cxn modelId="{330986D1-BE41-47B3-B86A-04FF605F695B}" srcId="{ACF680C7-4069-42E4-8683-350D8EB38F80}" destId="{1221BC0C-93E4-4E61-8312-07262E244AB3}" srcOrd="2" destOrd="0" parTransId="{E35E8106-76FE-4D3A-A380-B518B2E2101B}" sibTransId="{45B057C4-870B-4433-900B-F085979BB20E}"/>
    <dgm:cxn modelId="{8A6501D4-0CAE-8E49-96D5-4B586362D495}" type="presOf" srcId="{1221BC0C-93E4-4E61-8312-07262E244AB3}" destId="{6F93D8A8-F684-4247-8778-06D418F8EBB2}" srcOrd="0" destOrd="2" presId="urn:microsoft.com/office/officeart/2005/8/layout/vList2"/>
    <dgm:cxn modelId="{EADF3FE9-0F4E-4D83-9889-81A6C7EE534B}" srcId="{961A072B-63A3-436C-B4FC-642205C209F7}" destId="{ACF680C7-4069-42E4-8683-350D8EB38F80}" srcOrd="0" destOrd="0" parTransId="{21D036B0-7837-42ED-9593-A468A4AB23F0}" sibTransId="{7AAF902A-9CB0-420B-B730-FB32418177E0}"/>
    <dgm:cxn modelId="{786949F0-156E-4362-8C37-2C3478CADFAC}" srcId="{961A072B-63A3-436C-B4FC-642205C209F7}" destId="{F6A4DE2A-215F-4B4A-A95B-884E446C1C13}" srcOrd="1" destOrd="0" parTransId="{0386BB7F-4415-4663-A95D-72B2C554C8F4}" sibTransId="{822E330D-B70C-4E2D-ACF3-633BECFABD04}"/>
    <dgm:cxn modelId="{6CE79137-6A20-0540-BD22-55EC754EFF3F}" type="presParOf" srcId="{F42B2D3E-32C1-6C47-B411-40938A8B5714}" destId="{BC3E955A-F195-E14C-BD06-A41C4AF5CD93}" srcOrd="0" destOrd="0" presId="urn:microsoft.com/office/officeart/2005/8/layout/vList2"/>
    <dgm:cxn modelId="{DBAC053A-E3BC-A347-95AA-9030333D5A5C}" type="presParOf" srcId="{F42B2D3E-32C1-6C47-B411-40938A8B5714}" destId="{6F93D8A8-F684-4247-8778-06D418F8EBB2}" srcOrd="1" destOrd="0" presId="urn:microsoft.com/office/officeart/2005/8/layout/vList2"/>
    <dgm:cxn modelId="{BB4313AE-C845-3F46-85C3-44AFDA19D95F}" type="presParOf" srcId="{F42B2D3E-32C1-6C47-B411-40938A8B5714}" destId="{DAE6992C-4655-D246-8D59-D04E6240932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2662F-817C-FD48-A9A1-E6E514A5E744}">
      <dsp:nvSpPr>
        <dsp:cNvPr id="0" name=""/>
        <dsp:cNvSpPr/>
      </dsp:nvSpPr>
      <dsp:spPr>
        <a:xfrm>
          <a:off x="0" y="0"/>
          <a:ext cx="10916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B56EC-94FB-404B-99E9-14D4AE11AAE9}">
      <dsp:nvSpPr>
        <dsp:cNvPr id="0" name=""/>
        <dsp:cNvSpPr/>
      </dsp:nvSpPr>
      <dsp:spPr>
        <a:xfrm>
          <a:off x="0" y="0"/>
          <a:ext cx="10916265" cy="116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Le traitement médicamenteux de l’ostéoporose vise à corriger la fragilité osseuse liée à ce trouble afin de </a:t>
          </a:r>
          <a:r>
            <a:rPr lang="fr-FR" sz="1800" b="1" kern="1200"/>
            <a:t>réduire le risque de fracture</a:t>
          </a:r>
          <a:r>
            <a:rPr lang="fr-FR" sz="1800" kern="1200"/>
            <a:t>.</a:t>
          </a:r>
          <a:endParaRPr lang="en-US" sz="1800" kern="1200"/>
        </a:p>
      </dsp:txBody>
      <dsp:txXfrm>
        <a:off x="0" y="0"/>
        <a:ext cx="10916265" cy="1166812"/>
      </dsp:txXfrm>
    </dsp:sp>
    <dsp:sp modelId="{225BA406-B5B6-9544-B5C7-83A9A148D13A}">
      <dsp:nvSpPr>
        <dsp:cNvPr id="0" name=""/>
        <dsp:cNvSpPr/>
      </dsp:nvSpPr>
      <dsp:spPr>
        <a:xfrm>
          <a:off x="0" y="1166812"/>
          <a:ext cx="10916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8FB08-8FD9-6F48-9163-C1E0A9CC83F6}">
      <dsp:nvSpPr>
        <dsp:cNvPr id="0" name=""/>
        <dsp:cNvSpPr/>
      </dsp:nvSpPr>
      <dsp:spPr>
        <a:xfrm>
          <a:off x="0" y="1166812"/>
          <a:ext cx="10916265" cy="116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Il s’envisage </a:t>
          </a:r>
          <a:r>
            <a:rPr lang="fr-FR" sz="1800" kern="1200" dirty="0" err="1"/>
            <a:t>différemment</a:t>
          </a:r>
          <a:r>
            <a:rPr lang="fr-FR" sz="1800" kern="1200" dirty="0"/>
            <a:t> selon la cause de l’</a:t>
          </a:r>
          <a:r>
            <a:rPr lang="fr-FR" sz="1800" kern="1200" dirty="0" err="1"/>
            <a:t>ostéoporose</a:t>
          </a:r>
          <a:r>
            <a:rPr lang="fr-FR" sz="1800" kern="1200" dirty="0"/>
            <a:t> et </a:t>
          </a:r>
          <a:r>
            <a:rPr lang="fr-FR" sz="1800" b="1" kern="1200" dirty="0"/>
            <a:t>est basé sur l’</a:t>
          </a:r>
          <a:r>
            <a:rPr lang="fr-FR" sz="1800" b="1" kern="1200" dirty="0" err="1"/>
            <a:t>évaluation</a:t>
          </a:r>
          <a:r>
            <a:rPr lang="fr-FR" sz="1800" b="1" kern="1200" dirty="0"/>
            <a:t> individuelle du risque de fracture qui prend en compte non seulement la DMO </a:t>
          </a:r>
          <a:r>
            <a:rPr lang="fr-FR" sz="1800" b="1" kern="1200" dirty="0" err="1"/>
            <a:t>mesurée</a:t>
          </a:r>
          <a:r>
            <a:rPr lang="fr-FR" sz="1800" b="1" kern="1200" dirty="0"/>
            <a:t> par </a:t>
          </a:r>
          <a:r>
            <a:rPr lang="fr-FR" sz="1800" b="1" kern="1200" dirty="0" err="1"/>
            <a:t>ostéodensitométrie</a:t>
          </a:r>
          <a:r>
            <a:rPr lang="fr-FR" sz="1800" b="1" kern="1200" dirty="0"/>
            <a:t>, mais </a:t>
          </a:r>
          <a:r>
            <a:rPr lang="fr-FR" sz="1800" b="1" kern="1200" dirty="0" err="1"/>
            <a:t>également</a:t>
          </a:r>
          <a:r>
            <a:rPr lang="fr-FR" sz="1800" b="1" kern="1200" dirty="0"/>
            <a:t> la </a:t>
          </a:r>
          <a:r>
            <a:rPr lang="fr-FR" sz="1800" b="1" kern="1200" dirty="0" err="1"/>
            <a:t>présence</a:t>
          </a:r>
          <a:r>
            <a:rPr lang="fr-FR" sz="1800" b="1" kern="1200" dirty="0"/>
            <a:t> des autres facteurs de risque de fracture.</a:t>
          </a:r>
          <a:endParaRPr lang="en-US" sz="1800" b="1" kern="1200" dirty="0"/>
        </a:p>
      </dsp:txBody>
      <dsp:txXfrm>
        <a:off x="0" y="1166812"/>
        <a:ext cx="10916265" cy="1166812"/>
      </dsp:txXfrm>
    </dsp:sp>
    <dsp:sp modelId="{4ACC9F3B-02E7-4B4A-876E-3E28261F88C6}">
      <dsp:nvSpPr>
        <dsp:cNvPr id="0" name=""/>
        <dsp:cNvSpPr/>
      </dsp:nvSpPr>
      <dsp:spPr>
        <a:xfrm>
          <a:off x="0" y="2333624"/>
          <a:ext cx="10916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6F649-272F-4042-B5D5-E0F4501CE277}">
      <dsp:nvSpPr>
        <dsp:cNvPr id="0" name=""/>
        <dsp:cNvSpPr/>
      </dsp:nvSpPr>
      <dsp:spPr>
        <a:xfrm>
          <a:off x="0" y="2333624"/>
          <a:ext cx="10916265" cy="116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ce traitement ne doit jamais faire négliger </a:t>
          </a:r>
          <a:r>
            <a:rPr lang="fr-FR" sz="1800" b="1" kern="1200"/>
            <a:t>la prévention des chutes </a:t>
          </a:r>
          <a:r>
            <a:rPr lang="fr-FR" sz="1800" kern="1200"/>
            <a:t>(correction de l’acuité visuelle, traitement de troubles neuromusculaires ou orthopédiques, action sur l’environnement domestique du patient, précautions particulières avec les traitements pouvant altérer la vigilance tels que les somnifères ou les tranquillisants...). </a:t>
          </a:r>
          <a:endParaRPr lang="en-US" sz="1800" kern="1200"/>
        </a:p>
      </dsp:txBody>
      <dsp:txXfrm>
        <a:off x="0" y="2333624"/>
        <a:ext cx="10916265" cy="1166812"/>
      </dsp:txXfrm>
    </dsp:sp>
    <dsp:sp modelId="{1D8E20A0-5E14-4449-BC8E-9095FB3A4DE9}">
      <dsp:nvSpPr>
        <dsp:cNvPr id="0" name=""/>
        <dsp:cNvSpPr/>
      </dsp:nvSpPr>
      <dsp:spPr>
        <a:xfrm>
          <a:off x="0" y="3500437"/>
          <a:ext cx="10916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F706A-74B0-F548-94FA-9604351D0683}">
      <dsp:nvSpPr>
        <dsp:cNvPr id="0" name=""/>
        <dsp:cNvSpPr/>
      </dsp:nvSpPr>
      <dsp:spPr>
        <a:xfrm>
          <a:off x="0" y="3500437"/>
          <a:ext cx="10916265" cy="116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De plus, </a:t>
          </a:r>
          <a:r>
            <a:rPr lang="fr-FR" sz="1800" b="1" kern="1200"/>
            <a:t>la recherche et la correction d’un déficit en calcium et/ou en vitamine D </a:t>
          </a:r>
          <a:r>
            <a:rPr lang="fr-FR" sz="1800" kern="1200"/>
            <a:t>est un préalable indispensable à la mise en route d’un traitement anti-ostéoporotique.  </a:t>
          </a:r>
          <a:endParaRPr lang="en-US" sz="1800" kern="1200"/>
        </a:p>
      </dsp:txBody>
      <dsp:txXfrm>
        <a:off x="0" y="3500437"/>
        <a:ext cx="10916265" cy="1166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E955A-F195-E14C-BD06-A41C4AF5CD93}">
      <dsp:nvSpPr>
        <dsp:cNvPr id="0" name=""/>
        <dsp:cNvSpPr/>
      </dsp:nvSpPr>
      <dsp:spPr>
        <a:xfrm>
          <a:off x="0" y="25827"/>
          <a:ext cx="7174408" cy="122023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Anciens:</a:t>
          </a:r>
          <a:endParaRPr lang="en-US" sz="2200" kern="1200"/>
        </a:p>
      </dsp:txBody>
      <dsp:txXfrm>
        <a:off x="59567" y="85394"/>
        <a:ext cx="7055274" cy="1101102"/>
      </dsp:txXfrm>
    </dsp:sp>
    <dsp:sp modelId="{6F93D8A8-F684-4247-8778-06D418F8EBB2}">
      <dsp:nvSpPr>
        <dsp:cNvPr id="0" name=""/>
        <dsp:cNvSpPr/>
      </dsp:nvSpPr>
      <dsp:spPr>
        <a:xfrm>
          <a:off x="0" y="1246064"/>
          <a:ext cx="7174408" cy="36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FR" sz="1700" kern="1200"/>
            <a:t>alendronate (70 mg en une prise orale par semaine) et risédronate (35 mg en une prise orale par semaine)</a:t>
          </a:r>
          <a:endParaRPr lang="en-US" sz="1700" kern="1200"/>
        </a:p>
        <a:p>
          <a:pPr marL="171450" lvl="1" indent="-171450" algn="l" defTabSz="755650">
            <a:lnSpc>
              <a:spcPct val="90000"/>
            </a:lnSpc>
            <a:spcBef>
              <a:spcPct val="0"/>
            </a:spcBef>
            <a:spcAft>
              <a:spcPct val="20000"/>
            </a:spcAft>
            <a:buChar char="•"/>
          </a:pPr>
          <a:r>
            <a:rPr lang="fr-FR" sz="1700" b="1" kern="1200"/>
            <a:t>freinent le remodelage </a:t>
          </a:r>
          <a:r>
            <a:rPr lang="fr-FR" sz="1700" kern="1200"/>
            <a:t>osseux, augmentent la densité osseuse et </a:t>
          </a:r>
          <a:r>
            <a:rPr lang="fr-FR" sz="1700" b="1" kern="1200"/>
            <a:t>diminuent l’incidence des fractures vertébrales et des fractures de l’extrémité supérieure du fémur. </a:t>
          </a:r>
          <a:endParaRPr lang="en-US" sz="1700" kern="1200"/>
        </a:p>
        <a:p>
          <a:pPr marL="171450" lvl="1" indent="-171450" algn="l" defTabSz="755650">
            <a:lnSpc>
              <a:spcPct val="90000"/>
            </a:lnSpc>
            <a:spcBef>
              <a:spcPct val="0"/>
            </a:spcBef>
            <a:spcAft>
              <a:spcPct val="20000"/>
            </a:spcAft>
            <a:buChar char="•"/>
          </a:pPr>
          <a:r>
            <a:rPr lang="fr-FR" sz="1700" kern="1200" dirty="0"/>
            <a:t>Ils sont </a:t>
          </a:r>
          <a:r>
            <a:rPr lang="fr-FR" sz="1700" kern="1200" dirty="0" err="1"/>
            <a:t>contre-indiqués</a:t>
          </a:r>
          <a:r>
            <a:rPr lang="fr-FR" sz="1700" kern="1200" dirty="0"/>
            <a:t> en cas d’</a:t>
          </a:r>
          <a:r>
            <a:rPr lang="fr-FR" sz="1700" kern="1200" dirty="0" err="1"/>
            <a:t>antécédent</a:t>
          </a:r>
          <a:r>
            <a:rPr lang="fr-FR" sz="1700" kern="1200" dirty="0"/>
            <a:t> d’</a:t>
          </a:r>
          <a:r>
            <a:rPr lang="fr-FR" sz="1700" kern="1200" dirty="0" err="1"/>
            <a:t>oesophagite</a:t>
          </a:r>
          <a:r>
            <a:rPr lang="fr-FR" sz="1700" kern="1200" dirty="0"/>
            <a:t> , d ’insuffisance </a:t>
          </a:r>
          <a:r>
            <a:rPr lang="fr-FR" sz="1700" kern="1200" dirty="0" err="1"/>
            <a:t>rénale</a:t>
          </a:r>
          <a:r>
            <a:rPr lang="fr-FR" sz="1700" kern="1200" dirty="0"/>
            <a:t> avec clearance &lt;30 ml/mn, </a:t>
          </a:r>
          <a:endParaRPr lang="en-US" sz="1700" kern="1200" dirty="0"/>
        </a:p>
        <a:p>
          <a:pPr marL="171450" lvl="1" indent="-171450" algn="l" defTabSz="755650">
            <a:lnSpc>
              <a:spcPct val="90000"/>
            </a:lnSpc>
            <a:spcBef>
              <a:spcPct val="0"/>
            </a:spcBef>
            <a:spcAft>
              <a:spcPct val="20000"/>
            </a:spcAft>
            <a:buChar char="•"/>
          </a:pPr>
          <a:r>
            <a:rPr lang="en-US" sz="1700" kern="1200" dirty="0"/>
            <a:t>Recherche de foyer </a:t>
          </a:r>
          <a:r>
            <a:rPr lang="en-US" sz="1700" kern="1200" dirty="0" err="1"/>
            <a:t>dentaire</a:t>
          </a:r>
          <a:r>
            <a:rPr lang="en-US" sz="1700" kern="1200" dirty="0"/>
            <a:t> </a:t>
          </a:r>
          <a:r>
            <a:rPr lang="en-US" sz="1700" kern="1200" dirty="0" err="1"/>
            <a:t>avant</a:t>
          </a:r>
          <a:r>
            <a:rPr lang="en-US" sz="1700" kern="1200" dirty="0"/>
            <a:t> </a:t>
          </a:r>
          <a:r>
            <a:rPr lang="en-US" sz="1700" kern="1200" dirty="0" err="1"/>
            <a:t>toute</a:t>
          </a:r>
          <a:r>
            <a:rPr lang="en-US" sz="1700" kern="1200" dirty="0"/>
            <a:t> prescription + </a:t>
          </a:r>
          <a:r>
            <a:rPr lang="en-US" sz="1700" kern="1200" dirty="0" err="1"/>
            <a:t>suivi</a:t>
          </a:r>
          <a:r>
            <a:rPr lang="en-US" sz="1700" kern="1200" dirty="0"/>
            <a:t> </a:t>
          </a:r>
        </a:p>
        <a:p>
          <a:pPr marL="171450" lvl="1" indent="-171450" algn="l" defTabSz="755650">
            <a:lnSpc>
              <a:spcPct val="90000"/>
            </a:lnSpc>
            <a:spcBef>
              <a:spcPct val="0"/>
            </a:spcBef>
            <a:spcAft>
              <a:spcPct val="20000"/>
            </a:spcAft>
            <a:buChar char="•"/>
          </a:pPr>
          <a:r>
            <a:rPr lang="fr-FR" sz="1700" kern="1200" dirty="0" err="1"/>
            <a:t>nécessitent</a:t>
          </a:r>
          <a:r>
            <a:rPr lang="fr-FR" sz="1700" kern="1200" dirty="0"/>
            <a:t> que les </a:t>
          </a:r>
          <a:r>
            <a:rPr lang="fr-FR" sz="1700" kern="1200" dirty="0" err="1"/>
            <a:t>règles</a:t>
          </a:r>
          <a:r>
            <a:rPr lang="fr-FR" sz="1700" kern="1200" dirty="0"/>
            <a:t> d’administration soient scrupuleusement </a:t>
          </a:r>
          <a:r>
            <a:rPr lang="fr-FR" sz="1700" kern="1200" dirty="0" err="1"/>
            <a:t>respectées</a:t>
          </a:r>
          <a:r>
            <a:rPr lang="fr-FR" sz="1700" kern="1200" dirty="0"/>
            <a:t> ; </a:t>
          </a:r>
          <a:r>
            <a:rPr lang="fr-FR" sz="1700" kern="1200" dirty="0" err="1"/>
            <a:t>particulièrement</a:t>
          </a:r>
          <a:r>
            <a:rPr lang="fr-FR" sz="1700" kern="1200" dirty="0"/>
            <a:t> la prise le matin à jeun avec un grand verre d’eau du robinet en dehors de toute prise alimentaire, </a:t>
          </a:r>
          <a:r>
            <a:rPr lang="fr-FR" sz="1700" kern="1200" dirty="0" err="1"/>
            <a:t>médicamenteuse</a:t>
          </a:r>
          <a:r>
            <a:rPr lang="fr-FR" sz="1700" kern="1200" dirty="0"/>
            <a:t> ou calcique sous peine que le produit ne soit pas absorbé. Les patients ne doivent pas se coucher dans les30 minutes suivant la prise pour </a:t>
          </a:r>
          <a:r>
            <a:rPr lang="fr-FR" sz="1700" kern="1200" dirty="0" err="1"/>
            <a:t>éviter</a:t>
          </a:r>
          <a:r>
            <a:rPr lang="fr-FR" sz="1700" kern="1200" dirty="0"/>
            <a:t> les effets secondaires </a:t>
          </a:r>
          <a:r>
            <a:rPr lang="fr-FR" sz="1700" kern="1200" dirty="0" err="1"/>
            <a:t>oesophagiens</a:t>
          </a:r>
          <a:r>
            <a:rPr lang="fr-FR" sz="1700" kern="1200" dirty="0"/>
            <a:t>.</a:t>
          </a:r>
          <a:endParaRPr lang="en-US" sz="1700" kern="1200" dirty="0"/>
        </a:p>
      </dsp:txBody>
      <dsp:txXfrm>
        <a:off x="0" y="1246064"/>
        <a:ext cx="7174408" cy="3643200"/>
      </dsp:txXfrm>
    </dsp:sp>
    <dsp:sp modelId="{DAE6992C-4655-D246-8D59-D04E62409324}">
      <dsp:nvSpPr>
        <dsp:cNvPr id="0" name=""/>
        <dsp:cNvSpPr/>
      </dsp:nvSpPr>
      <dsp:spPr>
        <a:xfrm>
          <a:off x="0" y="4889264"/>
          <a:ext cx="7174408" cy="122023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le zolédronate 5 mg, administré sous la forme d'une perfusion de 15 minutes une fois par an dans la prévention des fractures vertébrales et non vertébrales. </a:t>
          </a:r>
          <a:endParaRPr lang="en-US" sz="2200" kern="1200"/>
        </a:p>
      </dsp:txBody>
      <dsp:txXfrm>
        <a:off x="59567" y="4948831"/>
        <a:ext cx="7055274" cy="11011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051B1-E12C-C148-9D40-B7040A82162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DB24AA-87F7-694E-8A70-B431B8D2C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5CF58-7CE8-A248-B1BD-4CDF1C54D333}"/>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4C0DE986-3CA8-554E-96C4-DF6B4C242B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DE2144-9D88-4344-A25C-00F8650EFB2D}"/>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35522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231DD-E389-3C41-A1DA-15992CA330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D7F8DF-6C45-824B-BC9B-D3565B8D79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649361-399D-024F-8A5D-CCF0FC06F27F}"/>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7BA63F31-748D-E944-910D-E8D6EE5D2A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582BF5-2AC3-084D-BCE2-EA20B1414519}"/>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4333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4C15B2-698D-814D-ACE2-A9EF5BF1A2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8BAF69E-5770-CE4C-B1DC-2247835897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ECD3DA-FF8B-FA4E-A335-82FA536C3B5A}"/>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AEB3D0E1-4F9B-FC4A-A30D-4731B09F37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5F89B5-3A0B-D24A-9261-28885594BB0A}"/>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328076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3894F-972D-3142-9244-8C0FE68F31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EA0DC6-F307-9340-A027-D68522AEEE4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4F9178-E637-944C-AA3A-6C58BDF8E753}"/>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238634BF-E652-9A49-972D-4A06747D60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A85AB0-1413-1A4A-9DA3-7AFC8F163A1F}"/>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350008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D7A5E-BD27-DE4E-BEA9-3E1EDF5348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D2889F4-C3F2-3F45-959D-D4604C1B7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1039843-FE05-B34E-B04E-B357B477B3C4}"/>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1771B7D2-B876-184F-8949-07A38307B9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15DBAB-684B-CE4B-B791-22DFD67BA4D5}"/>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305422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36211-129D-AA4C-818A-43DB67B116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FEAE45-B584-B44B-8223-A50D42F18D9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8A09422-7C4B-644B-9A77-D8955EF41B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1B5B64B-0686-0344-8FE8-9A748A382E9D}"/>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6" name="Espace réservé du pied de page 5">
            <a:extLst>
              <a:ext uri="{FF2B5EF4-FFF2-40B4-BE49-F238E27FC236}">
                <a16:creationId xmlns:a16="http://schemas.microsoft.com/office/drawing/2014/main" id="{C035F5D7-FD16-FE49-A6CE-02B6DA7CDC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1DE5BF-B4E7-7B43-9A8C-7E70B62DD194}"/>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232345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C168F-5A4C-684E-BEDB-D4C2703AD1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F2FD358-AE4E-424D-AF70-0EB44B124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C9FB23-88F3-9540-B5F1-2381CD39F3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4ABEB2-BBC6-3D45-ADDC-4CE336DA42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FF446E-BA47-774C-AEA2-43723B7501A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0432C4C-AE03-C044-B65E-7664DF48C858}"/>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8" name="Espace réservé du pied de page 7">
            <a:extLst>
              <a:ext uri="{FF2B5EF4-FFF2-40B4-BE49-F238E27FC236}">
                <a16:creationId xmlns:a16="http://schemas.microsoft.com/office/drawing/2014/main" id="{4068F92D-475B-884A-9622-613E8922D8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1B42E6-B101-C440-A039-E330CF1E5FB3}"/>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429297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5E595-58BD-7247-81E6-5B382479EC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E52479B-0EDE-B74D-B0DC-5DB354D5063F}"/>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4" name="Espace réservé du pied de page 3">
            <a:extLst>
              <a:ext uri="{FF2B5EF4-FFF2-40B4-BE49-F238E27FC236}">
                <a16:creationId xmlns:a16="http://schemas.microsoft.com/office/drawing/2014/main" id="{26B00A72-8625-D549-BF37-DE77951E5DE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1E9BD5C-0325-FC47-B144-1F45BFBBD8B4}"/>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102771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3D45A8-711D-7B4E-9A63-5A023F328C71}"/>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3" name="Espace réservé du pied de page 2">
            <a:extLst>
              <a:ext uri="{FF2B5EF4-FFF2-40B4-BE49-F238E27FC236}">
                <a16:creationId xmlns:a16="http://schemas.microsoft.com/office/drawing/2014/main" id="{F15710AD-8592-554D-8BEC-EFEB32FC82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91F93B-6D87-EF49-9CD9-152B30322093}"/>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298290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03845-ADA5-5641-AC12-9DD372108E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37078C0-1CC8-A24E-B1B1-7278CB850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499D49-0919-DA44-A987-54C6FA330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287E88-2002-894F-891A-3CB711AD93C4}"/>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6" name="Espace réservé du pied de page 5">
            <a:extLst>
              <a:ext uri="{FF2B5EF4-FFF2-40B4-BE49-F238E27FC236}">
                <a16:creationId xmlns:a16="http://schemas.microsoft.com/office/drawing/2014/main" id="{1555EE22-532E-0B4F-8171-E78DD36961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922D35-BDF2-654B-8909-99A74179DF5C}"/>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141409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49AD8-3FE6-AE47-A1A2-214D9CCBBB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5DFED68-B8B4-E74A-B62E-98CBAA731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2AC37E3-FD62-D449-BEE4-8A52AD240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312C39-B9D7-D845-8CDD-2C942F8999D2}"/>
              </a:ext>
            </a:extLst>
          </p:cNvPr>
          <p:cNvSpPr>
            <a:spLocks noGrp="1"/>
          </p:cNvSpPr>
          <p:nvPr>
            <p:ph type="dt" sz="half" idx="10"/>
          </p:nvPr>
        </p:nvSpPr>
        <p:spPr/>
        <p:txBody>
          <a:bodyPr/>
          <a:lstStyle/>
          <a:p>
            <a:fld id="{DF9C9EAE-E503-CE44-B530-AF41FA18806F}" type="datetimeFigureOut">
              <a:rPr lang="fr-FR" smtClean="0"/>
              <a:t>23/09/2024</a:t>
            </a:fld>
            <a:endParaRPr lang="fr-FR"/>
          </a:p>
        </p:txBody>
      </p:sp>
      <p:sp>
        <p:nvSpPr>
          <p:cNvPr id="6" name="Espace réservé du pied de page 5">
            <a:extLst>
              <a:ext uri="{FF2B5EF4-FFF2-40B4-BE49-F238E27FC236}">
                <a16:creationId xmlns:a16="http://schemas.microsoft.com/office/drawing/2014/main" id="{D8596FDA-FB9A-D048-9A0D-35E7490C1F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92727C-6F0B-EB4C-A6A4-0EDCA0EA4AFB}"/>
              </a:ext>
            </a:extLst>
          </p:cNvPr>
          <p:cNvSpPr>
            <a:spLocks noGrp="1"/>
          </p:cNvSpPr>
          <p:nvPr>
            <p:ph type="sldNum" sz="quarter" idx="12"/>
          </p:nvPr>
        </p:nvSpPr>
        <p:spPr/>
        <p:txBody>
          <a:bodyPr/>
          <a:lstStyle/>
          <a:p>
            <a:fld id="{2D3BA1D9-75D2-F443-94F5-C6A29B6DF6BE}" type="slidenum">
              <a:rPr lang="fr-FR" smtClean="0"/>
              <a:t>‹N°›</a:t>
            </a:fld>
            <a:endParaRPr lang="fr-FR"/>
          </a:p>
        </p:txBody>
      </p:sp>
    </p:spTree>
    <p:extLst>
      <p:ext uri="{BB962C8B-B14F-4D97-AF65-F5344CB8AC3E}">
        <p14:creationId xmlns:p14="http://schemas.microsoft.com/office/powerpoint/2010/main" val="133447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A838B9-0209-354A-8651-89DE3E37C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87AC41F-EF84-BE46-A2FC-0F1CDE6B8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89491C-39C5-A942-A8CE-4A7178319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C9EAE-E503-CE44-B530-AF41FA18806F}"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95705D45-AFA5-9348-A544-B2E943E1A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756638B-9248-234B-A192-071EB197B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BA1D9-75D2-F443-94F5-C6A29B6DF6BE}" type="slidenum">
              <a:rPr lang="fr-FR" smtClean="0"/>
              <a:t>‹N°›</a:t>
            </a:fld>
            <a:endParaRPr lang="fr-FR"/>
          </a:p>
        </p:txBody>
      </p:sp>
    </p:spTree>
    <p:extLst>
      <p:ext uri="{BB962C8B-B14F-4D97-AF65-F5344CB8AC3E}">
        <p14:creationId xmlns:p14="http://schemas.microsoft.com/office/powerpoint/2010/main" val="398909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s://www.sheffield.ac.uk/FRA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mj.com/content/351/bmj.h4580.full" TargetMode="External"/><Relationship Id="rId2" Type="http://schemas.openxmlformats.org/officeDocument/2006/relationships/hyperlink" Target="http://www.grio.org/documents/page85/alimentation-assurant-apport-calcique-1.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bmj.com/content/351/bmj.h4183.full.pdf+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publi.inserm.fr/bitstream/handle/10608/2832/MS_1993_11_1192.pdf?sequence=1&amp;isAllowed=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erm.fr/dossier/polyarthrite-rhumatoide" TargetMode="External"/><Relationship Id="rId2" Type="http://schemas.openxmlformats.org/officeDocument/2006/relationships/hyperlink" Target="https://www.inserm.fr/dossier/menopau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as-sante.fr/upload/docs/application/pdf/osteoporose_synthes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8BC2398E-224F-EB49-B216-9E9838CC82FB}"/>
              </a:ext>
            </a:extLst>
          </p:cNvPr>
          <p:cNvSpPr>
            <a:spLocks noGrp="1"/>
          </p:cNvSpPr>
          <p:nvPr>
            <p:ph type="ctrTitle"/>
          </p:nvPr>
        </p:nvSpPr>
        <p:spPr>
          <a:xfrm>
            <a:off x="1314824" y="735106"/>
            <a:ext cx="10053763" cy="2928470"/>
          </a:xfrm>
        </p:spPr>
        <p:txBody>
          <a:bodyPr anchor="b">
            <a:normAutofit/>
          </a:bodyPr>
          <a:lstStyle/>
          <a:p>
            <a:pPr algn="l"/>
            <a:r>
              <a:rPr lang="fr-FR" sz="4800">
                <a:solidFill>
                  <a:srgbClr val="FFFFFF"/>
                </a:solidFill>
              </a:rPr>
              <a:t>Ostéoporose </a:t>
            </a:r>
          </a:p>
        </p:txBody>
      </p:sp>
      <p:sp>
        <p:nvSpPr>
          <p:cNvPr id="3" name="Sous-titre 2">
            <a:extLst>
              <a:ext uri="{FF2B5EF4-FFF2-40B4-BE49-F238E27FC236}">
                <a16:creationId xmlns:a16="http://schemas.microsoft.com/office/drawing/2014/main" id="{E0909115-C8C4-894A-91E5-952099C189D9}"/>
              </a:ext>
            </a:extLst>
          </p:cNvPr>
          <p:cNvSpPr>
            <a:spLocks noGrp="1"/>
          </p:cNvSpPr>
          <p:nvPr>
            <p:ph type="subTitle" idx="1"/>
          </p:nvPr>
        </p:nvSpPr>
        <p:spPr>
          <a:xfrm>
            <a:off x="1350682" y="4870824"/>
            <a:ext cx="10005951" cy="1458258"/>
          </a:xfrm>
        </p:spPr>
        <p:txBody>
          <a:bodyPr anchor="ctr">
            <a:normAutofit/>
          </a:bodyPr>
          <a:lstStyle/>
          <a:p>
            <a:pPr algn="l"/>
            <a:r>
              <a:rPr lang="fr-FR" dirty="0"/>
              <a:t>Dr Roubaud</a:t>
            </a:r>
            <a:endParaRPr lang="fr-FR"/>
          </a:p>
        </p:txBody>
      </p:sp>
    </p:spTree>
    <p:extLst>
      <p:ext uri="{BB962C8B-B14F-4D97-AF65-F5344CB8AC3E}">
        <p14:creationId xmlns:p14="http://schemas.microsoft.com/office/powerpoint/2010/main" val="6959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DD9ADABB-9762-5A4D-AA4F-40E5F7F57CB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Indication DMO</a:t>
            </a:r>
          </a:p>
        </p:txBody>
      </p:sp>
      <p:pic>
        <p:nvPicPr>
          <p:cNvPr id="4" name="Espace réservé du contenu 3">
            <a:extLst>
              <a:ext uri="{FF2B5EF4-FFF2-40B4-BE49-F238E27FC236}">
                <a16:creationId xmlns:a16="http://schemas.microsoft.com/office/drawing/2014/main" id="{DC80F2E0-7744-2A45-9DC9-FEA65F626389}"/>
              </a:ext>
            </a:extLst>
          </p:cNvPr>
          <p:cNvPicPr>
            <a:picLocks noGrp="1" noChangeAspect="1"/>
          </p:cNvPicPr>
          <p:nvPr>
            <p:ph idx="1"/>
          </p:nvPr>
        </p:nvPicPr>
        <p:blipFill>
          <a:blip r:embed="rId2"/>
          <a:stretch>
            <a:fillRect/>
          </a:stretch>
        </p:blipFill>
        <p:spPr>
          <a:xfrm>
            <a:off x="4244195" y="228600"/>
            <a:ext cx="7230383" cy="6409596"/>
          </a:xfrm>
          <a:prstGeom prst="rect">
            <a:avLst/>
          </a:prstGeom>
        </p:spPr>
      </p:pic>
    </p:spTree>
    <p:extLst>
      <p:ext uri="{BB962C8B-B14F-4D97-AF65-F5344CB8AC3E}">
        <p14:creationId xmlns:p14="http://schemas.microsoft.com/office/powerpoint/2010/main" val="220422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56626-5CCB-DE4E-832C-028CB99718E4}"/>
              </a:ext>
            </a:extLst>
          </p:cNvPr>
          <p:cNvSpPr>
            <a:spLocks noGrp="1"/>
          </p:cNvSpPr>
          <p:nvPr>
            <p:ph type="title"/>
          </p:nvPr>
        </p:nvSpPr>
        <p:spPr/>
        <p:txBody>
          <a:bodyPr/>
          <a:lstStyle/>
          <a:p>
            <a:r>
              <a:rPr lang="fr-FR"/>
              <a:t>Le traitement</a:t>
            </a:r>
            <a:endParaRPr lang="fr-FR" dirty="0"/>
          </a:p>
        </p:txBody>
      </p:sp>
      <p:graphicFrame>
        <p:nvGraphicFramePr>
          <p:cNvPr id="21" name="Espace réservé du contenu 2">
            <a:extLst>
              <a:ext uri="{FF2B5EF4-FFF2-40B4-BE49-F238E27FC236}">
                <a16:creationId xmlns:a16="http://schemas.microsoft.com/office/drawing/2014/main" id="{300A124C-C5EC-4A58-9AE5-277C79D52C44}"/>
              </a:ext>
            </a:extLst>
          </p:cNvPr>
          <p:cNvGraphicFramePr>
            <a:graphicFrameLocks noGrp="1"/>
          </p:cNvGraphicFramePr>
          <p:nvPr>
            <p:ph idx="1"/>
            <p:extLst>
              <p:ext uri="{D42A27DB-BD31-4B8C-83A1-F6EECF244321}">
                <p14:modId xmlns:p14="http://schemas.microsoft.com/office/powerpoint/2010/main" val="1551607079"/>
              </p:ext>
            </p:extLst>
          </p:nvPr>
        </p:nvGraphicFramePr>
        <p:xfrm>
          <a:off x="838199" y="1825625"/>
          <a:ext cx="10916265"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89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CBDBB-C6E0-3543-B008-B321BDE3124F}"/>
              </a:ext>
            </a:extLst>
          </p:cNvPr>
          <p:cNvSpPr>
            <a:spLocks noGrp="1"/>
          </p:cNvSpPr>
          <p:nvPr>
            <p:ph type="title"/>
          </p:nvPr>
        </p:nvSpPr>
        <p:spPr/>
        <p:txBody>
          <a:bodyPr/>
          <a:lstStyle/>
          <a:p>
            <a:r>
              <a:rPr lang="fr-FR" dirty="0"/>
              <a:t>Calcul du risque </a:t>
            </a:r>
            <a:r>
              <a:rPr lang="fr-FR" dirty="0" err="1"/>
              <a:t>fracturaire</a:t>
            </a:r>
            <a:r>
              <a:rPr lang="fr-FR" dirty="0"/>
              <a:t> </a:t>
            </a:r>
          </a:p>
        </p:txBody>
      </p:sp>
      <p:sp>
        <p:nvSpPr>
          <p:cNvPr id="3" name="Espace réservé du contenu 2">
            <a:extLst>
              <a:ext uri="{FF2B5EF4-FFF2-40B4-BE49-F238E27FC236}">
                <a16:creationId xmlns:a16="http://schemas.microsoft.com/office/drawing/2014/main" id="{465801DF-4A36-864B-A785-B65B979E03B2}"/>
              </a:ext>
            </a:extLst>
          </p:cNvPr>
          <p:cNvSpPr>
            <a:spLocks noGrp="1"/>
          </p:cNvSpPr>
          <p:nvPr>
            <p:ph idx="1"/>
          </p:nvPr>
        </p:nvSpPr>
        <p:spPr>
          <a:xfrm>
            <a:off x="385763" y="1690688"/>
            <a:ext cx="10968037" cy="4486275"/>
          </a:xfrm>
        </p:spPr>
        <p:txBody>
          <a:bodyPr/>
          <a:lstStyle/>
          <a:p>
            <a:r>
              <a:rPr lang="fr-FR" dirty="0"/>
              <a:t>L'index de risque </a:t>
            </a:r>
            <a:r>
              <a:rPr lang="fr-FR" dirty="0" err="1"/>
              <a:t>fracturaire</a:t>
            </a:r>
            <a:r>
              <a:rPr lang="fr-FR" dirty="0"/>
              <a:t>, intitulé "</a:t>
            </a:r>
            <a:r>
              <a:rPr lang="fr-FR" b="1" dirty="0"/>
              <a:t>WHO Fracture </a:t>
            </a:r>
            <a:r>
              <a:rPr lang="fr-FR" b="1" dirty="0" err="1"/>
              <a:t>Assessment</a:t>
            </a:r>
            <a:r>
              <a:rPr lang="fr-FR" b="1" dirty="0"/>
              <a:t> Fracture </a:t>
            </a:r>
            <a:r>
              <a:rPr lang="fr-FR" b="1" dirty="0" err="1"/>
              <a:t>tool</a:t>
            </a:r>
            <a:r>
              <a:rPr lang="fr-FR" dirty="0"/>
              <a:t>" ou plus simplement "</a:t>
            </a:r>
            <a:r>
              <a:rPr lang="fr-FR" b="1" dirty="0"/>
              <a:t>FRAX®-</a:t>
            </a:r>
            <a:r>
              <a:rPr lang="fr-FR" b="1" dirty="0" err="1"/>
              <a:t>tool</a:t>
            </a:r>
            <a:r>
              <a:rPr lang="fr-FR" dirty="0"/>
              <a:t>" permet de calculer de manière rapide le risque individuel de fracture.</a:t>
            </a:r>
          </a:p>
          <a:p>
            <a:r>
              <a:rPr lang="fr-FR" dirty="0">
                <a:hlinkClick r:id="rId2"/>
              </a:rPr>
              <a:t>https://www.sheffield.ac.uk/FRAX/</a:t>
            </a:r>
            <a:endParaRPr lang="fr-FR" dirty="0"/>
          </a:p>
          <a:p>
            <a:pPr marL="0" indent="0">
              <a:buNone/>
            </a:pPr>
            <a:endParaRPr lang="fr-FR" dirty="0"/>
          </a:p>
          <a:p>
            <a:r>
              <a:rPr lang="fr-FR" dirty="0"/>
              <a:t>Les algorithmes du FRAX® donnent une probabilité de fracture sur 10 ans (fracture majeure ostéoporotique : de la colonne vertébrale, l'avant-bras, la hanche ou de l'épaule).</a:t>
            </a:r>
          </a:p>
          <a:p>
            <a:pPr marL="0" indent="0">
              <a:buNone/>
            </a:pPr>
            <a:endParaRPr lang="fr-FR" dirty="0"/>
          </a:p>
        </p:txBody>
      </p:sp>
    </p:spTree>
    <p:extLst>
      <p:ext uri="{BB962C8B-B14F-4D97-AF65-F5344CB8AC3E}">
        <p14:creationId xmlns:p14="http://schemas.microsoft.com/office/powerpoint/2010/main" val="20408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F445FF8-C19F-4241-8471-2982BB13A519}"/>
              </a:ext>
            </a:extLst>
          </p:cNvPr>
          <p:cNvPicPr>
            <a:picLocks noChangeAspect="1"/>
          </p:cNvPicPr>
          <p:nvPr/>
        </p:nvPicPr>
        <p:blipFill>
          <a:blip r:embed="rId2"/>
          <a:stretch>
            <a:fillRect/>
          </a:stretch>
        </p:blipFill>
        <p:spPr>
          <a:xfrm>
            <a:off x="1134152" y="0"/>
            <a:ext cx="9923695" cy="6858000"/>
          </a:xfrm>
          <a:prstGeom prst="rect">
            <a:avLst/>
          </a:prstGeom>
        </p:spPr>
      </p:pic>
      <p:sp>
        <p:nvSpPr>
          <p:cNvPr id="5" name="Rectangle 4">
            <a:extLst>
              <a:ext uri="{FF2B5EF4-FFF2-40B4-BE49-F238E27FC236}">
                <a16:creationId xmlns:a16="http://schemas.microsoft.com/office/drawing/2014/main" id="{F78144BF-A31D-874E-A971-CD91C3721021}"/>
              </a:ext>
            </a:extLst>
          </p:cNvPr>
          <p:cNvSpPr/>
          <p:nvPr/>
        </p:nvSpPr>
        <p:spPr>
          <a:xfrm>
            <a:off x="4675239" y="5353665"/>
            <a:ext cx="2536722" cy="126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142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A93013-3FCB-0049-8F9F-754AF277AEF4}"/>
              </a:ext>
            </a:extLst>
          </p:cNvPr>
          <p:cNvSpPr>
            <a:spLocks noGrp="1"/>
          </p:cNvSpPr>
          <p:nvPr>
            <p:ph type="title"/>
          </p:nvPr>
        </p:nvSpPr>
        <p:spPr>
          <a:xfrm>
            <a:off x="466722" y="586855"/>
            <a:ext cx="3201366" cy="3387497"/>
          </a:xfrm>
        </p:spPr>
        <p:txBody>
          <a:bodyPr anchor="b">
            <a:normAutofit/>
          </a:bodyPr>
          <a:lstStyle/>
          <a:p>
            <a:pPr algn="r"/>
            <a:r>
              <a:rPr lang="fr-FR" sz="3700">
                <a:solidFill>
                  <a:srgbClr val="FFFFFF"/>
                </a:solidFill>
              </a:rPr>
              <a:t>Indications thérapeutiques </a:t>
            </a:r>
          </a:p>
        </p:txBody>
      </p:sp>
      <p:sp>
        <p:nvSpPr>
          <p:cNvPr id="3" name="Espace réservé du contenu 2">
            <a:extLst>
              <a:ext uri="{FF2B5EF4-FFF2-40B4-BE49-F238E27FC236}">
                <a16:creationId xmlns:a16="http://schemas.microsoft.com/office/drawing/2014/main" id="{521FB931-96A8-7C4A-9E73-CE76BE40E006}"/>
              </a:ext>
            </a:extLst>
          </p:cNvPr>
          <p:cNvSpPr>
            <a:spLocks noGrp="1"/>
          </p:cNvSpPr>
          <p:nvPr>
            <p:ph idx="1"/>
          </p:nvPr>
        </p:nvSpPr>
        <p:spPr>
          <a:xfrm>
            <a:off x="4810259" y="649480"/>
            <a:ext cx="6555347" cy="5546047"/>
          </a:xfrm>
        </p:spPr>
        <p:txBody>
          <a:bodyPr anchor="ctr">
            <a:normAutofit/>
          </a:bodyPr>
          <a:lstStyle/>
          <a:p>
            <a:r>
              <a:rPr lang="fr-FR" sz="3200" dirty="0" err="1"/>
              <a:t>T</a:t>
            </a:r>
            <a:r>
              <a:rPr lang="fr-FR" sz="3200" dirty="0"/>
              <a:t> score &lt;-3 </a:t>
            </a:r>
            <a:endParaRPr lang="fr-FR" sz="3200" dirty="0">
              <a:effectLst/>
            </a:endParaRPr>
          </a:p>
          <a:p>
            <a:r>
              <a:rPr lang="fr-FR" sz="3200" dirty="0"/>
              <a:t>-3&lt; </a:t>
            </a:r>
            <a:r>
              <a:rPr lang="fr-FR" sz="3200" dirty="0" err="1"/>
              <a:t>Tscore</a:t>
            </a:r>
            <a:r>
              <a:rPr lang="fr-FR" sz="3200" dirty="0"/>
              <a:t> &lt;-2,5 et</a:t>
            </a:r>
            <a:br>
              <a:rPr lang="fr-FR" sz="3200" dirty="0"/>
            </a:br>
            <a:r>
              <a:rPr lang="fr-FR" sz="3200" dirty="0"/>
              <a:t>– Fracture à basse </a:t>
            </a:r>
            <a:r>
              <a:rPr lang="fr-FR" sz="3200" dirty="0" err="1"/>
              <a:t>énergie</a:t>
            </a:r>
            <a:r>
              <a:rPr lang="fr-FR" sz="3200" dirty="0"/>
              <a:t> ou</a:t>
            </a:r>
            <a:br>
              <a:rPr lang="fr-FR" sz="3200" dirty="0"/>
            </a:br>
            <a:r>
              <a:rPr lang="fr-FR" sz="3200" dirty="0"/>
              <a:t>– Facteurs de risques de fracture </a:t>
            </a:r>
            <a:r>
              <a:rPr lang="fr-FR" sz="3200" dirty="0" err="1"/>
              <a:t>associés</a:t>
            </a:r>
            <a:r>
              <a:rPr lang="fr-FR" sz="3200" dirty="0"/>
              <a:t>  </a:t>
            </a:r>
            <a:endParaRPr lang="fr-FR" sz="3200" dirty="0">
              <a:effectLst/>
            </a:endParaRPr>
          </a:p>
          <a:p>
            <a:r>
              <a:rPr lang="fr-FR" sz="3200" dirty="0"/>
              <a:t>-2,5&lt; </a:t>
            </a:r>
            <a:r>
              <a:rPr lang="fr-FR" sz="3200" dirty="0" err="1"/>
              <a:t>T</a:t>
            </a:r>
            <a:r>
              <a:rPr lang="fr-FR" sz="3200" dirty="0"/>
              <a:t> score &lt;-1,5 et fracture </a:t>
            </a:r>
            <a:r>
              <a:rPr lang="fr-FR" sz="3200" dirty="0" err="1"/>
              <a:t>vertébrale</a:t>
            </a:r>
            <a:r>
              <a:rPr lang="fr-FR" sz="3200" dirty="0"/>
              <a:t>  ou du col du </a:t>
            </a:r>
            <a:r>
              <a:rPr lang="fr-FR" sz="3200" dirty="0" err="1"/>
              <a:t>fémur</a:t>
            </a:r>
            <a:r>
              <a:rPr lang="fr-FR" sz="3200" dirty="0"/>
              <a:t> </a:t>
            </a:r>
            <a:endParaRPr lang="fr-FR" sz="3200" dirty="0">
              <a:effectLst/>
            </a:endParaRPr>
          </a:p>
          <a:p>
            <a:pPr marL="0" indent="0">
              <a:buNone/>
            </a:pPr>
            <a:endParaRPr lang="fr-FR" sz="2000" dirty="0"/>
          </a:p>
        </p:txBody>
      </p:sp>
    </p:spTree>
    <p:extLst>
      <p:ext uri="{BB962C8B-B14F-4D97-AF65-F5344CB8AC3E}">
        <p14:creationId xmlns:p14="http://schemas.microsoft.com/office/powerpoint/2010/main" val="350752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CD3F91-CEDD-3846-9B1F-89BDFB5924D9}"/>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tériparatide</a:t>
            </a:r>
          </a:p>
        </p:txBody>
      </p:sp>
      <p:sp>
        <p:nvSpPr>
          <p:cNvPr id="3" name="Espace réservé du contenu 2">
            <a:extLst>
              <a:ext uri="{FF2B5EF4-FFF2-40B4-BE49-F238E27FC236}">
                <a16:creationId xmlns:a16="http://schemas.microsoft.com/office/drawing/2014/main" id="{588C470E-46E6-7044-9CE9-8E8D95E100BA}"/>
              </a:ext>
            </a:extLst>
          </p:cNvPr>
          <p:cNvSpPr>
            <a:spLocks noGrp="1"/>
          </p:cNvSpPr>
          <p:nvPr>
            <p:ph idx="1"/>
          </p:nvPr>
        </p:nvSpPr>
        <p:spPr>
          <a:xfrm>
            <a:off x="4504548" y="649480"/>
            <a:ext cx="7530135" cy="6046288"/>
          </a:xfrm>
        </p:spPr>
        <p:txBody>
          <a:bodyPr anchor="ctr">
            <a:normAutofit/>
          </a:bodyPr>
          <a:lstStyle/>
          <a:p>
            <a:pPr marL="0" indent="0">
              <a:buNone/>
            </a:pPr>
            <a:r>
              <a:rPr lang="fr-FR" sz="2000" dirty="0"/>
              <a:t>Le </a:t>
            </a:r>
            <a:r>
              <a:rPr lang="fr-FR" sz="2000" dirty="0" err="1"/>
              <a:t>tériparatide</a:t>
            </a:r>
            <a:r>
              <a:rPr lang="fr-FR" sz="2000" dirty="0"/>
              <a:t> est un fragment recombinant 1-34 de la parathormone. </a:t>
            </a:r>
          </a:p>
          <a:p>
            <a:pPr marL="0" indent="0">
              <a:buNone/>
            </a:pPr>
            <a:r>
              <a:rPr lang="fr-FR" sz="2000" dirty="0"/>
              <a:t>C’est un </a:t>
            </a:r>
            <a:r>
              <a:rPr lang="fr-FR" sz="2000" b="1" dirty="0"/>
              <a:t>traitement </a:t>
            </a:r>
            <a:r>
              <a:rPr lang="fr-FR" sz="2000" b="1" dirty="0" err="1"/>
              <a:t>ostéoformateur</a:t>
            </a:r>
            <a:r>
              <a:rPr lang="fr-FR" sz="2000" b="1" dirty="0"/>
              <a:t> administré quotidiennement par voie </a:t>
            </a:r>
            <a:r>
              <a:rPr lang="fr-FR" sz="2000" b="1" dirty="0" err="1"/>
              <a:t>sous-cutanée</a:t>
            </a:r>
            <a:r>
              <a:rPr lang="fr-FR" sz="2000" b="1" dirty="0"/>
              <a:t> à la dose de 20 </a:t>
            </a:r>
            <a:r>
              <a:rPr lang="el-GR" sz="2000" b="1" dirty="0"/>
              <a:t>μ</a:t>
            </a:r>
            <a:r>
              <a:rPr lang="fr-FR" sz="2000" b="1" dirty="0"/>
              <a:t>g pendant une </a:t>
            </a:r>
            <a:r>
              <a:rPr lang="fr-FR" sz="2000" b="1" dirty="0" err="1"/>
              <a:t>durée</a:t>
            </a:r>
            <a:r>
              <a:rPr lang="fr-FR" sz="2000" b="1" dirty="0"/>
              <a:t> de 18 mois. </a:t>
            </a:r>
          </a:p>
          <a:p>
            <a:pPr marL="0" indent="0">
              <a:buNone/>
            </a:pPr>
            <a:r>
              <a:rPr lang="fr-FR" sz="2000" dirty="0"/>
              <a:t>Il augmente le remodelage osseux au </a:t>
            </a:r>
            <a:r>
              <a:rPr lang="fr-FR" sz="2000" dirty="0" err="1"/>
              <a:t>bénéfice</a:t>
            </a:r>
            <a:r>
              <a:rPr lang="fr-FR" sz="2000" dirty="0"/>
              <a:t> de la formation osseuse et induit une augmentation de la DMO et une diminution de l’incidence des fractures </a:t>
            </a:r>
            <a:r>
              <a:rPr lang="fr-FR" sz="2000" dirty="0" err="1"/>
              <a:t>vertébrales</a:t>
            </a:r>
            <a:r>
              <a:rPr lang="fr-FR" sz="2000" dirty="0"/>
              <a:t> et non </a:t>
            </a:r>
            <a:r>
              <a:rPr lang="fr-FR" sz="2000" dirty="0" err="1"/>
              <a:t>vertébrales</a:t>
            </a:r>
            <a:r>
              <a:rPr lang="fr-FR" sz="2000" dirty="0"/>
              <a:t>. </a:t>
            </a:r>
          </a:p>
          <a:p>
            <a:pPr marL="0" indent="0">
              <a:buNone/>
            </a:pPr>
            <a:r>
              <a:rPr lang="fr-FR" sz="2000" dirty="0"/>
              <a:t>Il est </a:t>
            </a:r>
            <a:r>
              <a:rPr lang="fr-FR" sz="2000" b="1" dirty="0" err="1"/>
              <a:t>réserve</a:t>
            </a:r>
            <a:r>
              <a:rPr lang="fr-FR" sz="2000" b="1" dirty="0"/>
              <a:t>́ aux formes </a:t>
            </a:r>
            <a:r>
              <a:rPr lang="fr-FR" sz="2000" b="1" dirty="0" err="1"/>
              <a:t>sévères</a:t>
            </a:r>
            <a:r>
              <a:rPr lang="fr-FR" sz="2000" b="1" dirty="0"/>
              <a:t>. </a:t>
            </a:r>
          </a:p>
          <a:p>
            <a:pPr marL="0" indent="0">
              <a:buNone/>
            </a:pPr>
            <a:r>
              <a:rPr lang="fr-FR" sz="2000" b="1" dirty="0"/>
              <a:t>Le libellé de l’AMM n’autorise le remboursement en France que lorsqu’il existe deux fractures </a:t>
            </a:r>
            <a:r>
              <a:rPr lang="fr-FR" sz="2000" b="1" dirty="0" err="1"/>
              <a:t>vertébrales</a:t>
            </a:r>
            <a:r>
              <a:rPr lang="fr-FR" sz="2000" b="1" dirty="0"/>
              <a:t> </a:t>
            </a:r>
            <a:r>
              <a:rPr lang="fr-FR" sz="2000" b="1" dirty="0" err="1"/>
              <a:t>prévalentes</a:t>
            </a:r>
            <a:r>
              <a:rPr lang="fr-FR" sz="2000" b="1" dirty="0"/>
              <a:t>. </a:t>
            </a:r>
          </a:p>
          <a:p>
            <a:pPr marL="0" indent="0">
              <a:buNone/>
            </a:pPr>
            <a:r>
              <a:rPr lang="fr-FR" sz="2000" dirty="0"/>
              <a:t>Son utilisation est </a:t>
            </a:r>
            <a:r>
              <a:rPr lang="fr-FR" sz="2000" dirty="0" err="1"/>
              <a:t>contre-indiquée</a:t>
            </a:r>
            <a:r>
              <a:rPr lang="fr-FR" sz="2000" dirty="0"/>
              <a:t> en cas d’</a:t>
            </a:r>
            <a:r>
              <a:rPr lang="fr-FR" sz="2000" dirty="0" err="1"/>
              <a:t>hypercalcémie</a:t>
            </a:r>
            <a:r>
              <a:rPr lang="fr-FR" sz="2000" dirty="0"/>
              <a:t>, de maladies </a:t>
            </a:r>
            <a:r>
              <a:rPr lang="fr-FR" sz="2000" dirty="0" err="1"/>
              <a:t>métaboliques</a:t>
            </a:r>
            <a:r>
              <a:rPr lang="fr-FR" sz="2000" dirty="0"/>
              <a:t> osseuses autres que l’</a:t>
            </a:r>
            <a:r>
              <a:rPr lang="fr-FR" sz="2000" dirty="0" err="1"/>
              <a:t>ostéoporose</a:t>
            </a:r>
            <a:r>
              <a:rPr lang="fr-FR" sz="2000" dirty="0"/>
              <a:t> </a:t>
            </a:r>
            <a:r>
              <a:rPr lang="fr-FR" sz="2000" dirty="0" err="1"/>
              <a:t>postménopausique</a:t>
            </a:r>
            <a:r>
              <a:rPr lang="fr-FR" sz="2000" dirty="0"/>
              <a:t> (dont l’</a:t>
            </a:r>
            <a:r>
              <a:rPr lang="fr-FR" sz="2000" dirty="0" err="1"/>
              <a:t>hyperparathyroïdie</a:t>
            </a:r>
            <a:r>
              <a:rPr lang="fr-FR" sz="2000" dirty="0"/>
              <a:t> primitive et la maladie de Paget), d’</a:t>
            </a:r>
            <a:r>
              <a:rPr lang="fr-FR" sz="2000" dirty="0" err="1"/>
              <a:t>élévation</a:t>
            </a:r>
            <a:r>
              <a:rPr lang="fr-FR" sz="2000" dirty="0"/>
              <a:t> </a:t>
            </a:r>
            <a:r>
              <a:rPr lang="fr-FR" sz="2000" dirty="0" err="1"/>
              <a:t>inexpliquée</a:t>
            </a:r>
            <a:r>
              <a:rPr lang="fr-FR" sz="2000" dirty="0"/>
              <a:t> des phosphatases alcalines, d’</a:t>
            </a:r>
            <a:r>
              <a:rPr lang="fr-FR" sz="2000" dirty="0" err="1"/>
              <a:t>antécédent</a:t>
            </a:r>
            <a:r>
              <a:rPr lang="fr-FR" sz="2000" dirty="0"/>
              <a:t> de </a:t>
            </a:r>
            <a:r>
              <a:rPr lang="fr-FR" sz="2000" dirty="0" err="1"/>
              <a:t>radiothérapie</a:t>
            </a:r>
            <a:r>
              <a:rPr lang="fr-FR" sz="2000" dirty="0"/>
              <a:t> et en cas de tumeur osseuse ou de </a:t>
            </a:r>
            <a:r>
              <a:rPr lang="fr-FR" sz="2000" dirty="0" err="1"/>
              <a:t>métastases</a:t>
            </a:r>
            <a:r>
              <a:rPr lang="fr-FR" sz="2000" dirty="0"/>
              <a:t>. </a:t>
            </a:r>
          </a:p>
          <a:p>
            <a:pPr marL="0" indent="0">
              <a:buNone/>
            </a:pPr>
            <a:endParaRPr lang="fr-FR" sz="1900" dirty="0"/>
          </a:p>
        </p:txBody>
      </p:sp>
    </p:spTree>
    <p:extLst>
      <p:ext uri="{BB962C8B-B14F-4D97-AF65-F5344CB8AC3E}">
        <p14:creationId xmlns:p14="http://schemas.microsoft.com/office/powerpoint/2010/main" val="295306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2EAF1D8-CE87-C547-9ED0-0C2A0DD04AB5}"/>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Raloxifène</a:t>
            </a:r>
          </a:p>
        </p:txBody>
      </p:sp>
      <p:sp>
        <p:nvSpPr>
          <p:cNvPr id="3" name="Espace réservé du contenu 2">
            <a:extLst>
              <a:ext uri="{FF2B5EF4-FFF2-40B4-BE49-F238E27FC236}">
                <a16:creationId xmlns:a16="http://schemas.microsoft.com/office/drawing/2014/main" id="{B9E7894E-9459-694F-8D06-C9E80896AC52}"/>
              </a:ext>
            </a:extLst>
          </p:cNvPr>
          <p:cNvSpPr>
            <a:spLocks noGrp="1"/>
          </p:cNvSpPr>
          <p:nvPr>
            <p:ph idx="1"/>
          </p:nvPr>
        </p:nvSpPr>
        <p:spPr>
          <a:xfrm>
            <a:off x="4367695" y="309716"/>
            <a:ext cx="7357583" cy="6371303"/>
          </a:xfrm>
        </p:spPr>
        <p:txBody>
          <a:bodyPr anchor="ctr">
            <a:normAutofit/>
          </a:bodyPr>
          <a:lstStyle/>
          <a:p>
            <a:pPr marL="0" indent="0">
              <a:buNone/>
            </a:pPr>
            <a:r>
              <a:rPr lang="fr-FR" sz="2400" dirty="0"/>
              <a:t>NON INDIQUE chez les personnes </a:t>
            </a:r>
            <a:r>
              <a:rPr lang="fr-FR" sz="2400" dirty="0" err="1"/>
              <a:t>agées</a:t>
            </a:r>
            <a:r>
              <a:rPr lang="fr-FR" sz="2400" dirty="0"/>
              <a:t> car pas de prévention du risque de fracture du col </a:t>
            </a:r>
          </a:p>
          <a:p>
            <a:pPr marL="0" indent="0">
              <a:buNone/>
            </a:pPr>
            <a:endParaRPr lang="fr-FR" sz="2400" dirty="0"/>
          </a:p>
          <a:p>
            <a:pPr marL="0" indent="0">
              <a:buNone/>
            </a:pPr>
            <a:r>
              <a:rPr lang="fr-FR" sz="2400" dirty="0"/>
              <a:t>Le </a:t>
            </a:r>
            <a:r>
              <a:rPr lang="fr-FR" sz="2400" dirty="0" err="1"/>
              <a:t>raloxifène</a:t>
            </a:r>
            <a:r>
              <a:rPr lang="fr-FR" sz="2400" dirty="0"/>
              <a:t> appartient à la classe des SERM (modulateurs </a:t>
            </a:r>
            <a:r>
              <a:rPr lang="fr-FR" sz="2400" dirty="0" err="1"/>
              <a:t>sélectifs</a:t>
            </a:r>
            <a:r>
              <a:rPr lang="fr-FR" sz="2400" dirty="0"/>
              <a:t> du </a:t>
            </a:r>
            <a:r>
              <a:rPr lang="fr-FR" sz="2400" dirty="0" err="1"/>
              <a:t>récepteur</a:t>
            </a:r>
            <a:r>
              <a:rPr lang="fr-FR" sz="2400" dirty="0"/>
              <a:t> aux </a:t>
            </a:r>
            <a:r>
              <a:rPr lang="fr-FR" sz="2400" dirty="0" err="1"/>
              <a:t>oestrogènes</a:t>
            </a:r>
            <a:r>
              <a:rPr lang="fr-FR" sz="2400" dirty="0"/>
              <a:t>).</a:t>
            </a:r>
          </a:p>
          <a:p>
            <a:pPr marL="0" indent="0">
              <a:buNone/>
            </a:pPr>
            <a:r>
              <a:rPr lang="fr-FR" sz="2400" dirty="0"/>
              <a:t> Il est </a:t>
            </a:r>
            <a:r>
              <a:rPr lang="fr-FR" sz="2400" b="1" dirty="0"/>
              <a:t>prescrit à la dose de 60 mg par jour.</a:t>
            </a:r>
          </a:p>
          <a:p>
            <a:pPr marL="0" indent="0">
              <a:buNone/>
            </a:pPr>
            <a:r>
              <a:rPr lang="fr-FR" sz="2400" dirty="0"/>
              <a:t>Il </a:t>
            </a:r>
            <a:r>
              <a:rPr lang="fr-FR" sz="2400" b="1" dirty="0"/>
              <a:t>freine le remodelage osseux, </a:t>
            </a:r>
            <a:r>
              <a:rPr lang="fr-FR" sz="2400" dirty="0"/>
              <a:t>augmente la DMO et diminue l’incidence des fractures </a:t>
            </a:r>
            <a:r>
              <a:rPr lang="fr-FR" sz="2400" dirty="0" err="1"/>
              <a:t>vertébrales</a:t>
            </a:r>
            <a:r>
              <a:rPr lang="fr-FR" sz="2400" dirty="0"/>
              <a:t>. </a:t>
            </a:r>
            <a:r>
              <a:rPr lang="fr-FR" sz="2400" b="1" dirty="0"/>
              <a:t>Il n’a pas montré d’</a:t>
            </a:r>
            <a:r>
              <a:rPr lang="fr-FR" sz="2400" b="1" dirty="0" err="1"/>
              <a:t>efficacite</a:t>
            </a:r>
            <a:r>
              <a:rPr lang="fr-FR" sz="2400" b="1" dirty="0"/>
              <a:t>́ sur les fractures </a:t>
            </a:r>
            <a:r>
              <a:rPr lang="fr-FR" sz="2400" b="1" dirty="0" err="1"/>
              <a:t>périphériques</a:t>
            </a:r>
            <a:r>
              <a:rPr lang="fr-FR" sz="2400" b="1" dirty="0"/>
              <a:t>.</a:t>
            </a:r>
          </a:p>
          <a:p>
            <a:pPr marL="0" indent="0">
              <a:buNone/>
            </a:pPr>
            <a:r>
              <a:rPr lang="fr-FR" sz="2400" dirty="0"/>
              <a:t> Il est contre indiqué en cas d’</a:t>
            </a:r>
            <a:r>
              <a:rPr lang="fr-FR" sz="2400" dirty="0" err="1"/>
              <a:t>antécédent</a:t>
            </a:r>
            <a:r>
              <a:rPr lang="fr-FR" sz="2400" dirty="0"/>
              <a:t> thromboembolique et n’a aucune action contre les </a:t>
            </a:r>
            <a:r>
              <a:rPr lang="fr-FR" sz="2400" dirty="0" err="1"/>
              <a:t>bouffées</a:t>
            </a:r>
            <a:r>
              <a:rPr lang="fr-FR" sz="2400" dirty="0"/>
              <a:t> de chaleur qu’il peut parfois accentuer. </a:t>
            </a:r>
          </a:p>
          <a:p>
            <a:pPr marL="0" indent="0">
              <a:buNone/>
            </a:pPr>
            <a:endParaRPr lang="fr-FR" sz="2000" dirty="0"/>
          </a:p>
        </p:txBody>
      </p:sp>
    </p:spTree>
    <p:extLst>
      <p:ext uri="{BB962C8B-B14F-4D97-AF65-F5344CB8AC3E}">
        <p14:creationId xmlns:p14="http://schemas.microsoft.com/office/powerpoint/2010/main" val="271518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7A56B2-6BED-4845-98E9-7120E168CB0C}"/>
              </a:ext>
            </a:extLst>
          </p:cNvPr>
          <p:cNvSpPr>
            <a:spLocks noGrp="1"/>
          </p:cNvSpPr>
          <p:nvPr>
            <p:ph type="title"/>
          </p:nvPr>
        </p:nvSpPr>
        <p:spPr>
          <a:xfrm>
            <a:off x="586478" y="1683756"/>
            <a:ext cx="3115265" cy="2396359"/>
          </a:xfrm>
        </p:spPr>
        <p:txBody>
          <a:bodyPr anchor="b">
            <a:normAutofit/>
          </a:bodyPr>
          <a:lstStyle/>
          <a:p>
            <a:pPr algn="r"/>
            <a:r>
              <a:rPr lang="fr-FR" sz="3400" dirty="0" err="1">
                <a:solidFill>
                  <a:srgbClr val="FFFFFF"/>
                </a:solidFill>
              </a:rPr>
              <a:t>Biphosphonates</a:t>
            </a:r>
            <a:endParaRPr lang="fr-FR" sz="3400" dirty="0">
              <a:solidFill>
                <a:srgbClr val="FFFFFF"/>
              </a:solidFill>
            </a:endParaRPr>
          </a:p>
        </p:txBody>
      </p:sp>
      <p:graphicFrame>
        <p:nvGraphicFramePr>
          <p:cNvPr id="5" name="Espace réservé du contenu 2">
            <a:extLst>
              <a:ext uri="{FF2B5EF4-FFF2-40B4-BE49-F238E27FC236}">
                <a16:creationId xmlns:a16="http://schemas.microsoft.com/office/drawing/2014/main" id="{A551B728-31C2-47D6-9E2B-A9FAFC3175A4}"/>
              </a:ext>
            </a:extLst>
          </p:cNvPr>
          <p:cNvGraphicFramePr>
            <a:graphicFrameLocks noGrp="1"/>
          </p:cNvGraphicFramePr>
          <p:nvPr>
            <p:ph idx="1"/>
            <p:extLst>
              <p:ext uri="{D42A27DB-BD31-4B8C-83A1-F6EECF244321}">
                <p14:modId xmlns:p14="http://schemas.microsoft.com/office/powerpoint/2010/main" val="1219737637"/>
              </p:ext>
            </p:extLst>
          </p:nvPr>
        </p:nvGraphicFramePr>
        <p:xfrm>
          <a:off x="4624302" y="280219"/>
          <a:ext cx="7174408" cy="613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83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DD4D4578-9029-3548-A74E-FF20CE551624}"/>
              </a:ext>
            </a:extLst>
          </p:cNvPr>
          <p:cNvSpPr>
            <a:spLocks noGrp="1"/>
          </p:cNvSpPr>
          <p:nvPr>
            <p:ph type="title"/>
          </p:nvPr>
        </p:nvSpPr>
        <p:spPr>
          <a:xfrm>
            <a:off x="181374" y="339214"/>
            <a:ext cx="4396168" cy="1460090"/>
          </a:xfrm>
        </p:spPr>
        <p:txBody>
          <a:bodyPr>
            <a:normAutofit/>
          </a:bodyPr>
          <a:lstStyle/>
          <a:p>
            <a:r>
              <a:rPr lang="fr-FR" dirty="0"/>
              <a:t>Apports en calcium ? </a:t>
            </a:r>
          </a:p>
        </p:txBody>
      </p:sp>
      <p:sp>
        <p:nvSpPr>
          <p:cNvPr id="3" name="Espace réservé du contenu 2">
            <a:extLst>
              <a:ext uri="{FF2B5EF4-FFF2-40B4-BE49-F238E27FC236}">
                <a16:creationId xmlns:a16="http://schemas.microsoft.com/office/drawing/2014/main" id="{4BF45C2A-144B-934D-81FE-E381BA2F352D}"/>
              </a:ext>
            </a:extLst>
          </p:cNvPr>
          <p:cNvSpPr>
            <a:spLocks noGrp="1"/>
          </p:cNvSpPr>
          <p:nvPr>
            <p:ph idx="1"/>
          </p:nvPr>
        </p:nvSpPr>
        <p:spPr>
          <a:xfrm>
            <a:off x="181374" y="1940439"/>
            <a:ext cx="4107994" cy="4917561"/>
          </a:xfrm>
        </p:spPr>
        <p:txBody>
          <a:bodyPr>
            <a:normAutofit fontScale="77500" lnSpcReduction="20000"/>
          </a:bodyPr>
          <a:lstStyle/>
          <a:p>
            <a:pPr marL="0" indent="0">
              <a:buNone/>
            </a:pPr>
            <a:r>
              <a:rPr lang="fr-FR" sz="2200" b="1" dirty="0">
                <a:hlinkClick r:id="rId2">
                  <a:extLst>
                    <a:ext uri="{A12FA001-AC4F-418D-AE19-62706E023703}">
                      <ahyp:hlinkClr xmlns:ahyp="http://schemas.microsoft.com/office/drawing/2018/hyperlinkcolor" val="tx"/>
                    </a:ext>
                  </a:extLst>
                </a:hlinkClick>
              </a:rPr>
              <a:t>1200 mg/j recommandés/ le GRIO </a:t>
            </a:r>
          </a:p>
          <a:p>
            <a:pPr marL="0" indent="0">
              <a:buNone/>
            </a:pPr>
            <a:r>
              <a:rPr lang="fr-FR" sz="2200" dirty="0">
                <a:solidFill>
                  <a:srgbClr val="0563C1"/>
                </a:solidFill>
                <a:hlinkClick r:id="rId2">
                  <a:extLst>
                    <a:ext uri="{A12FA001-AC4F-418D-AE19-62706E023703}">
                      <ahyp:hlinkClr xmlns:ahyp="http://schemas.microsoft.com/office/drawing/2018/hyperlinkcolor" val="tx"/>
                    </a:ext>
                  </a:extLst>
                </a:hlinkClick>
              </a:rPr>
              <a:t>http://www.grio.org/documents/page85/alimentation-assurant-apport-calcique-1.pdf</a:t>
            </a:r>
            <a:endParaRPr lang="fr-FR" sz="2200" dirty="0"/>
          </a:p>
          <a:p>
            <a:pPr marL="0" indent="0">
              <a:buNone/>
            </a:pPr>
            <a:endParaRPr lang="fr-FR" sz="2200" dirty="0"/>
          </a:p>
          <a:p>
            <a:pPr marL="0" indent="0">
              <a:buNone/>
            </a:pPr>
            <a:r>
              <a:rPr lang="fr-FR" sz="2200" dirty="0"/>
              <a:t>Selon 2 articles du BMJ  : </a:t>
            </a:r>
          </a:p>
          <a:p>
            <a:pPr marL="0" indent="0">
              <a:buNone/>
            </a:pPr>
            <a:r>
              <a:rPr lang="fr-FR" sz="2200" dirty="0"/>
              <a:t>Calcium </a:t>
            </a:r>
            <a:r>
              <a:rPr lang="fr-FR" sz="2200" dirty="0" err="1"/>
              <a:t>intake</a:t>
            </a:r>
            <a:r>
              <a:rPr lang="fr-FR" sz="2200" dirty="0"/>
              <a:t> and </a:t>
            </a:r>
            <a:r>
              <a:rPr lang="fr-FR" sz="2200" dirty="0" err="1"/>
              <a:t>bone</a:t>
            </a:r>
            <a:r>
              <a:rPr lang="fr-FR" sz="2200" dirty="0"/>
              <a:t> </a:t>
            </a:r>
            <a:r>
              <a:rPr lang="fr-FR" sz="2200" dirty="0" err="1"/>
              <a:t>mineral</a:t>
            </a:r>
            <a:r>
              <a:rPr lang="fr-FR" sz="2200" dirty="0"/>
              <a:t> </a:t>
            </a:r>
            <a:r>
              <a:rPr lang="fr-FR" sz="2200" dirty="0" err="1"/>
              <a:t>density</a:t>
            </a:r>
            <a:r>
              <a:rPr lang="fr-FR" sz="2200" dirty="0"/>
              <a:t>: </a:t>
            </a:r>
            <a:r>
              <a:rPr lang="fr-FR" sz="2200" dirty="0" err="1"/>
              <a:t>systematic</a:t>
            </a:r>
            <a:r>
              <a:rPr lang="fr-FR" sz="2200" dirty="0"/>
              <a:t> </a:t>
            </a:r>
            <a:r>
              <a:rPr lang="fr-FR" sz="2200" dirty="0" err="1"/>
              <a:t>review</a:t>
            </a:r>
            <a:r>
              <a:rPr lang="fr-FR" sz="2200" dirty="0"/>
              <a:t> and </a:t>
            </a:r>
            <a:r>
              <a:rPr lang="fr-FR" sz="2200" dirty="0" err="1"/>
              <a:t>meta-analysis</a:t>
            </a:r>
            <a:r>
              <a:rPr lang="fr-FR" sz="2200" dirty="0"/>
              <a:t>, Tai V et al; 2015 </a:t>
            </a:r>
          </a:p>
          <a:p>
            <a:pPr marL="0" indent="0">
              <a:buNone/>
            </a:pPr>
            <a:r>
              <a:rPr lang="fr-FR" sz="2200" dirty="0">
                <a:hlinkClick r:id="rId3"/>
              </a:rPr>
              <a:t>https://www.bmj.com/content/351/bmj.h4580.full</a:t>
            </a:r>
            <a:endParaRPr lang="fr-FR" sz="2200" dirty="0"/>
          </a:p>
          <a:p>
            <a:pPr marL="0" indent="0">
              <a:buNone/>
            </a:pPr>
            <a:endParaRPr lang="fr-FR" sz="2200" b="1" dirty="0"/>
          </a:p>
          <a:p>
            <a:pPr marL="0" indent="0">
              <a:buNone/>
            </a:pPr>
            <a:r>
              <a:rPr lang="fr-FR" sz="2200" dirty="0"/>
              <a:t>Calcium </a:t>
            </a:r>
            <a:r>
              <a:rPr lang="fr-FR" sz="2200" dirty="0" err="1"/>
              <a:t>intake</a:t>
            </a:r>
            <a:r>
              <a:rPr lang="fr-FR" sz="2200" dirty="0"/>
              <a:t> and </a:t>
            </a:r>
            <a:r>
              <a:rPr lang="fr-FR" sz="2200" dirty="0" err="1"/>
              <a:t>risk</a:t>
            </a:r>
            <a:r>
              <a:rPr lang="fr-FR" sz="2200" dirty="0"/>
              <a:t> of fracture: </a:t>
            </a:r>
            <a:r>
              <a:rPr lang="fr-FR" sz="2200" dirty="0" err="1"/>
              <a:t>systematic</a:t>
            </a:r>
            <a:r>
              <a:rPr lang="fr-FR" sz="2200" dirty="0"/>
              <a:t> </a:t>
            </a:r>
            <a:r>
              <a:rPr lang="fr-FR" sz="2200" dirty="0" err="1"/>
              <a:t>review</a:t>
            </a:r>
            <a:r>
              <a:rPr lang="fr-FR" sz="2200" dirty="0"/>
              <a:t> </a:t>
            </a:r>
            <a:r>
              <a:rPr lang="fr-FR" sz="2200" dirty="0" err="1"/>
              <a:t>Bollan</a:t>
            </a:r>
            <a:r>
              <a:rPr lang="fr-FR" sz="2200" dirty="0"/>
              <a:t> M et al </a:t>
            </a:r>
          </a:p>
          <a:p>
            <a:pPr marL="0" indent="0">
              <a:buNone/>
            </a:pPr>
            <a:r>
              <a:rPr lang="fr-FR" sz="2200" dirty="0">
                <a:hlinkClick r:id="rId4"/>
              </a:rPr>
              <a:t>https://www.bmj.com/content/351/bmj.h4183.full.pdf+html</a:t>
            </a:r>
            <a:endParaRPr lang="fr-FR" sz="2200" dirty="0"/>
          </a:p>
          <a:p>
            <a:pPr marL="0" indent="0">
              <a:buNone/>
            </a:pPr>
            <a:endParaRPr lang="fr-FR" sz="2200" b="1" dirty="0"/>
          </a:p>
          <a:p>
            <a:pPr marL="0" indent="0">
              <a:buNone/>
            </a:pPr>
            <a:r>
              <a:rPr lang="fr-FR" sz="2600" b="1" dirty="0"/>
              <a:t> l’apport en calcium ne prévient pas le risque de chutes chez les personnes âgées </a:t>
            </a:r>
          </a:p>
          <a:p>
            <a:pPr marL="0" indent="0">
              <a:buNone/>
            </a:pPr>
            <a:endParaRPr lang="fr-FR" sz="4500" b="1" dirty="0"/>
          </a:p>
          <a:p>
            <a:pPr marL="0" indent="0">
              <a:buNone/>
            </a:pPr>
            <a:endParaRPr lang="fr-FR" sz="4500" b="1" dirty="0"/>
          </a:p>
          <a:p>
            <a:pPr marL="0" indent="0">
              <a:buNone/>
            </a:pPr>
            <a:endParaRPr lang="fr-FR" sz="2000" dirty="0"/>
          </a:p>
        </p:txBody>
      </p:sp>
      <p:pic>
        <p:nvPicPr>
          <p:cNvPr id="4" name="Image 3">
            <a:extLst>
              <a:ext uri="{FF2B5EF4-FFF2-40B4-BE49-F238E27FC236}">
                <a16:creationId xmlns:a16="http://schemas.microsoft.com/office/drawing/2014/main" id="{2B16512F-6515-4C48-950B-80EF667CB257}"/>
              </a:ext>
            </a:extLst>
          </p:cNvPr>
          <p:cNvPicPr>
            <a:picLocks noChangeAspect="1"/>
          </p:cNvPicPr>
          <p:nvPr/>
        </p:nvPicPr>
        <p:blipFill>
          <a:blip r:embed="rId5"/>
          <a:stretch>
            <a:fillRect/>
          </a:stretch>
        </p:blipFill>
        <p:spPr>
          <a:xfrm>
            <a:off x="4439265" y="639492"/>
            <a:ext cx="7571362" cy="5356735"/>
          </a:xfrm>
          <a:prstGeom prst="rect">
            <a:avLst/>
          </a:prstGeom>
        </p:spPr>
      </p:pic>
    </p:spTree>
    <p:extLst>
      <p:ext uri="{BB962C8B-B14F-4D97-AF65-F5344CB8AC3E}">
        <p14:creationId xmlns:p14="http://schemas.microsoft.com/office/powerpoint/2010/main" val="957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D55B39-A97B-A84B-8297-365745C4D364}"/>
              </a:ext>
            </a:extLst>
          </p:cNvPr>
          <p:cNvPicPr>
            <a:picLocks noChangeAspect="1"/>
          </p:cNvPicPr>
          <p:nvPr/>
        </p:nvPicPr>
        <p:blipFill>
          <a:blip r:embed="rId2"/>
          <a:stretch>
            <a:fillRect/>
          </a:stretch>
        </p:blipFill>
        <p:spPr>
          <a:xfrm>
            <a:off x="293666" y="825730"/>
            <a:ext cx="7085116" cy="5206540"/>
          </a:xfrm>
          <a:prstGeom prst="rect">
            <a:avLst/>
          </a:prstGeom>
        </p:spPr>
      </p:pic>
      <p:sp>
        <p:nvSpPr>
          <p:cNvPr id="2" name="ZoneTexte 1">
            <a:extLst>
              <a:ext uri="{FF2B5EF4-FFF2-40B4-BE49-F238E27FC236}">
                <a16:creationId xmlns:a16="http://schemas.microsoft.com/office/drawing/2014/main" id="{EE88BC12-B89F-AE75-DAFC-3FB38EAE4DEA}"/>
              </a:ext>
            </a:extLst>
          </p:cNvPr>
          <p:cNvSpPr txBox="1"/>
          <p:nvPr/>
        </p:nvSpPr>
        <p:spPr>
          <a:xfrm>
            <a:off x="7132618" y="176275"/>
            <a:ext cx="4897086" cy="6186309"/>
          </a:xfrm>
          <a:prstGeom prst="rect">
            <a:avLst/>
          </a:prstGeom>
          <a:noFill/>
        </p:spPr>
        <p:txBody>
          <a:bodyPr wrap="square" rtlCol="0">
            <a:spAutoFit/>
          </a:bodyPr>
          <a:lstStyle/>
          <a:p>
            <a:pPr algn="l" fontAlgn="base"/>
            <a:r>
              <a:rPr lang="fr-FR" b="0" i="0" dirty="0">
                <a:effectLst/>
              </a:rPr>
              <a:t>La vitesse et l’ampleur de la perte osseuse physiologique   ont des valeurs différentes </a:t>
            </a:r>
          </a:p>
          <a:p>
            <a:pPr algn="l" fontAlgn="base"/>
            <a:r>
              <a:rPr lang="fr-FR" dirty="0"/>
              <a:t>*pour Hommes et Femmes</a:t>
            </a:r>
          </a:p>
          <a:p>
            <a:pPr algn="l" fontAlgn="base"/>
            <a:r>
              <a:rPr lang="fr-FR" b="0" i="0" dirty="0">
                <a:effectLst/>
              </a:rPr>
              <a:t>* pour l’os compact et l’os spongieux.</a:t>
            </a:r>
          </a:p>
          <a:p>
            <a:pPr algn="l" fontAlgn="base"/>
            <a:endParaRPr lang="fr-FR" b="0" i="0" dirty="0">
              <a:effectLst/>
            </a:endParaRPr>
          </a:p>
          <a:p>
            <a:pPr algn="l" fontAlgn="base"/>
            <a:r>
              <a:rPr lang="fr-FR" b="0" i="0" dirty="0">
                <a:effectLst/>
              </a:rPr>
              <a:t>Chez l’homme, la raréfaction est progressive et linéaire. L’os cortical se raréfie en moyenne de 0,3 % par an. La perte de l’os spongieux semble plus importante que celle de l’os cortical, à l’origine de 30 % de perte de masse osseuse entre 20 et 80 ans.</a:t>
            </a:r>
          </a:p>
          <a:p>
            <a:pPr algn="l" fontAlgn="base"/>
            <a:endParaRPr lang="fr-FR" b="0" i="0" dirty="0">
              <a:effectLst/>
            </a:endParaRPr>
          </a:p>
          <a:p>
            <a:pPr algn="l" fontAlgn="base"/>
            <a:r>
              <a:rPr lang="fr-FR" b="0" i="0" dirty="0">
                <a:effectLst/>
              </a:rPr>
              <a:t>Chez la femme, il se produit, pour l’os cortical comme pour l’os spongieux, une accélération de la perte osseuse pendant les 5 à 10 ans qui suivent la ménopause. </a:t>
            </a:r>
          </a:p>
          <a:p>
            <a:pPr algn="l" fontAlgn="base"/>
            <a:r>
              <a:rPr lang="fr-FR" b="0" i="0" dirty="0">
                <a:effectLst/>
              </a:rPr>
              <a:t>L’os cortical se raréfie en moyenne de 1 % par an par rapport à la masse osseuse maximale. L’os spongieux se raréfie de façon telle que la femme perd, entre 20 et 80 ans environ, 40 % de sa masse osseuse.</a:t>
            </a:r>
          </a:p>
          <a:p>
            <a:endParaRPr lang="fr-FR" dirty="0"/>
          </a:p>
        </p:txBody>
      </p:sp>
    </p:spTree>
    <p:extLst>
      <p:ext uri="{BB962C8B-B14F-4D97-AF65-F5344CB8AC3E}">
        <p14:creationId xmlns:p14="http://schemas.microsoft.com/office/powerpoint/2010/main" val="149283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5E5FD-4ECB-FEAC-4676-4044031A0C57}"/>
              </a:ext>
            </a:extLst>
          </p:cNvPr>
          <p:cNvSpPr>
            <a:spLocks noGrp="1"/>
          </p:cNvSpPr>
          <p:nvPr>
            <p:ph type="title"/>
          </p:nvPr>
        </p:nvSpPr>
        <p:spPr/>
        <p:txBody>
          <a:bodyPr/>
          <a:lstStyle/>
          <a:p>
            <a:r>
              <a:rPr lang="fr-FR" dirty="0"/>
              <a:t>OSTEOPENIE PHYSIOLOGIQUE </a:t>
            </a:r>
          </a:p>
        </p:txBody>
      </p:sp>
      <p:sp>
        <p:nvSpPr>
          <p:cNvPr id="3" name="Espace réservé du contenu 2">
            <a:extLst>
              <a:ext uri="{FF2B5EF4-FFF2-40B4-BE49-F238E27FC236}">
                <a16:creationId xmlns:a16="http://schemas.microsoft.com/office/drawing/2014/main" id="{A59F150F-40BC-90BC-2731-3F7003453918}"/>
              </a:ext>
            </a:extLst>
          </p:cNvPr>
          <p:cNvSpPr>
            <a:spLocks noGrp="1"/>
          </p:cNvSpPr>
          <p:nvPr>
            <p:ph idx="1"/>
          </p:nvPr>
        </p:nvSpPr>
        <p:spPr>
          <a:xfrm>
            <a:off x="368135" y="1825625"/>
            <a:ext cx="11542816" cy="4351338"/>
          </a:xfrm>
        </p:spPr>
        <p:txBody>
          <a:bodyPr/>
          <a:lstStyle/>
          <a:p>
            <a:pPr marL="0" indent="0" algn="l" fontAlgn="base">
              <a:buNone/>
            </a:pPr>
            <a:r>
              <a:rPr lang="fr-FR" b="0" i="0" dirty="0">
                <a:effectLst/>
              </a:rPr>
              <a:t>Le mécanisme de cette perte osseuse physiologique fait intervenir deux processus :</a:t>
            </a:r>
          </a:p>
          <a:p>
            <a:pPr algn="l" fontAlgn="base">
              <a:buFont typeface="Arial" panose="020B0604020202020204" pitchFamily="34" charset="0"/>
              <a:buChar char="•"/>
            </a:pPr>
            <a:r>
              <a:rPr lang="fr-FR" b="0" i="0" dirty="0">
                <a:effectLst/>
              </a:rPr>
              <a:t>une perte osseuse rapide : par augmentation d’activité des ostéoclastes ; elle concerne la femme en période post-ménopausique et se traduit par une perforation des travées osseuses et une raréfaction de l’os trabéculaire, et une altération de l’architecture osseuse ;</a:t>
            </a:r>
          </a:p>
          <a:p>
            <a:pPr algn="l" fontAlgn="base">
              <a:buFont typeface="Arial" panose="020B0604020202020204" pitchFamily="34" charset="0"/>
              <a:buChar char="•"/>
            </a:pPr>
            <a:r>
              <a:rPr lang="fr-FR" b="0" i="0" dirty="0">
                <a:effectLst/>
              </a:rPr>
              <a:t>une perte osseuse lente : par diminution d’activité des ostéoblastes ; elle concerne les sujets très âgés, après 75 ans et se traduit par une diminution de l’épaisseur des travées et des corticales osseuses.</a:t>
            </a:r>
          </a:p>
          <a:p>
            <a:endParaRPr lang="fr-FR" dirty="0"/>
          </a:p>
        </p:txBody>
      </p:sp>
    </p:spTree>
    <p:extLst>
      <p:ext uri="{BB962C8B-B14F-4D97-AF65-F5344CB8AC3E}">
        <p14:creationId xmlns:p14="http://schemas.microsoft.com/office/powerpoint/2010/main" val="5817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237B4E-CB0A-72CB-1EA0-4FCF8DAACDE2}"/>
              </a:ext>
            </a:extLst>
          </p:cNvPr>
          <p:cNvSpPr>
            <a:spLocks noGrp="1"/>
          </p:cNvSpPr>
          <p:nvPr>
            <p:ph type="title"/>
          </p:nvPr>
        </p:nvSpPr>
        <p:spPr>
          <a:xfrm>
            <a:off x="836679" y="723898"/>
            <a:ext cx="6002110" cy="1495425"/>
          </a:xfrm>
        </p:spPr>
        <p:txBody>
          <a:bodyPr>
            <a:normAutofit/>
          </a:bodyPr>
          <a:lstStyle/>
          <a:p>
            <a:r>
              <a:rPr lang="fr-FR" sz="4000"/>
              <a:t>Remodelage osseux</a:t>
            </a:r>
          </a:p>
        </p:txBody>
      </p:sp>
      <p:sp>
        <p:nvSpPr>
          <p:cNvPr id="3" name="Espace réservé du contenu 2">
            <a:extLst>
              <a:ext uri="{FF2B5EF4-FFF2-40B4-BE49-F238E27FC236}">
                <a16:creationId xmlns:a16="http://schemas.microsoft.com/office/drawing/2014/main" id="{6D0F24DF-CD69-7007-C8C1-2AC4BD03145A}"/>
              </a:ext>
            </a:extLst>
          </p:cNvPr>
          <p:cNvSpPr>
            <a:spLocks noGrp="1"/>
          </p:cNvSpPr>
          <p:nvPr>
            <p:ph idx="1"/>
          </p:nvPr>
        </p:nvSpPr>
        <p:spPr>
          <a:xfrm>
            <a:off x="171449" y="2405067"/>
            <a:ext cx="7024941" cy="3729034"/>
          </a:xfrm>
        </p:spPr>
        <p:txBody>
          <a:bodyPr>
            <a:normAutofit/>
          </a:bodyPr>
          <a:lstStyle/>
          <a:p>
            <a:pPr marL="0" indent="0">
              <a:buNone/>
            </a:pPr>
            <a:r>
              <a:rPr lang="fr-FR" sz="1100" b="1" i="0">
                <a:effectLst/>
                <a:latin typeface="Open Sans" panose="020B0606030504020204" pitchFamily="34" charset="0"/>
              </a:rPr>
              <a:t>L’os est en permanence soumis à un processus de renouvellement et de réparation : le </a:t>
            </a:r>
            <a:r>
              <a:rPr lang="fr-FR" sz="1100" b="1" i="1">
                <a:effectLst/>
                <a:latin typeface="Open Sans" panose="020B0606030504020204" pitchFamily="34" charset="0"/>
              </a:rPr>
              <a:t>remodelage osseux</a:t>
            </a:r>
            <a:r>
              <a:rPr lang="fr-FR" sz="1100" b="0" i="0">
                <a:effectLst/>
                <a:latin typeface="Open Sans" panose="020B0606030504020204" pitchFamily="34" charset="0"/>
              </a:rPr>
              <a:t>. L’objet de ce processus, essentiel à la solidité de l’os, est de retirer l’os ancien et endommagé, pour le remplacer par un nouvel os sain.</a:t>
            </a:r>
          </a:p>
          <a:p>
            <a:pPr marL="0" indent="0">
              <a:buNone/>
            </a:pPr>
            <a:r>
              <a:rPr lang="fr-FR" sz="1100" b="0" i="0">
                <a:effectLst/>
                <a:latin typeface="Open Sans" panose="020B0606030504020204" pitchFamily="34" charset="0"/>
              </a:rPr>
              <a:t> Le remodelage osseux est équilibré et régulé par différents facteurs, en particulier des hormones et des cytokines. Son efficacité diminue au cours du vieillissement, entraînant une perte osseuse liée à l’âge, chez la femme comme chez l’homme.</a:t>
            </a:r>
          </a:p>
          <a:p>
            <a:pPr marL="0" indent="0">
              <a:buNone/>
            </a:pPr>
            <a:endParaRPr lang="fr-FR" sz="1100" b="0" i="0">
              <a:effectLst/>
              <a:latin typeface="Open Sans" panose="020B0606030504020204" pitchFamily="34" charset="0"/>
            </a:endParaRPr>
          </a:p>
          <a:p>
            <a:pPr marL="0" indent="0">
              <a:buNone/>
            </a:pPr>
            <a:r>
              <a:rPr lang="fr-FR" sz="1100" b="0" i="0">
                <a:effectLst/>
                <a:latin typeface="Open Sans" panose="020B0606030504020204" pitchFamily="34" charset="0"/>
              </a:rPr>
              <a:t>L’ostéoporose correspond à </a:t>
            </a:r>
            <a:r>
              <a:rPr lang="fr-FR" sz="1100" b="1" i="0">
                <a:effectLst/>
                <a:latin typeface="Open Sans" panose="020B0606030504020204" pitchFamily="34" charset="0"/>
              </a:rPr>
              <a:t>une accélération pathologique du </a:t>
            </a:r>
            <a:r>
              <a:rPr lang="fr-FR" sz="1100" b="1" i="1">
                <a:effectLst/>
                <a:latin typeface="Open Sans" panose="020B0606030504020204" pitchFamily="34" charset="0"/>
              </a:rPr>
              <a:t>remodelage</a:t>
            </a:r>
            <a:r>
              <a:rPr lang="fr-FR" sz="1100" b="1" i="0">
                <a:effectLst/>
                <a:latin typeface="Open Sans" panose="020B0606030504020204" pitchFamily="34" charset="0"/>
              </a:rPr>
              <a:t> osseux</a:t>
            </a:r>
            <a:r>
              <a:rPr lang="fr-FR" sz="1100" b="0" i="0">
                <a:effectLst/>
                <a:latin typeface="Open Sans" panose="020B0606030504020204" pitchFamily="34" charset="0"/>
              </a:rPr>
              <a:t>. Elle conduit à une perte excessive de la masse osseuse et de son architecture. </a:t>
            </a:r>
          </a:p>
          <a:p>
            <a:pPr marL="0" indent="0">
              <a:buNone/>
            </a:pPr>
            <a:r>
              <a:rPr lang="fr-FR" sz="1100" b="0" i="0">
                <a:effectLst/>
                <a:latin typeface="Open Sans" panose="020B0606030504020204" pitchFamily="34" charset="0"/>
              </a:rPr>
              <a:t>Elle aboutit à une </a:t>
            </a:r>
            <a:r>
              <a:rPr lang="fr-FR" sz="1100" b="1" i="0">
                <a:effectLst/>
                <a:latin typeface="Open Sans" panose="020B0606030504020204" pitchFamily="34" charset="0"/>
              </a:rPr>
              <a:t>diminution de la résistance osseuse</a:t>
            </a:r>
            <a:r>
              <a:rPr lang="fr-FR" sz="1100" b="0" i="0">
                <a:effectLst/>
                <a:latin typeface="Open Sans" panose="020B0606030504020204" pitchFamily="34" charset="0"/>
              </a:rPr>
              <a:t>, et donc à une augmentation du </a:t>
            </a:r>
            <a:r>
              <a:rPr lang="fr-FR" sz="1100" b="1" i="0">
                <a:effectLst/>
                <a:latin typeface="Open Sans" panose="020B0606030504020204" pitchFamily="34" charset="0"/>
              </a:rPr>
              <a:t>risque de fracture</a:t>
            </a:r>
            <a:r>
              <a:rPr lang="fr-FR" sz="1100" b="0" i="0">
                <a:effectLst/>
                <a:latin typeface="Open Sans" panose="020B0606030504020204" pitchFamily="34" charset="0"/>
              </a:rPr>
              <a:t>.</a:t>
            </a:r>
          </a:p>
          <a:p>
            <a:pPr marL="0" indent="0">
              <a:buNone/>
            </a:pPr>
            <a:endParaRPr lang="fr-FR" sz="1100"/>
          </a:p>
          <a:p>
            <a:pPr marL="0" indent="0">
              <a:buNone/>
            </a:pPr>
            <a:r>
              <a:rPr lang="fr-FR" sz="1100">
                <a:hlinkClick r:id="rId2"/>
              </a:rPr>
              <a:t>https://www.ipubli.inserm.fr/bitstream/handle/10608/2832/MS_1993_11_1192.pdf?sequence=1&amp;isAllowed=y</a:t>
            </a:r>
            <a:endParaRPr lang="fr-FR" sz="1100"/>
          </a:p>
          <a:p>
            <a:pPr marL="0" indent="0">
              <a:buNone/>
            </a:pPr>
            <a:endParaRPr lang="fr-FR" sz="1100"/>
          </a:p>
        </p:txBody>
      </p:sp>
      <p:pic>
        <p:nvPicPr>
          <p:cNvPr id="4" name="Image 3">
            <a:extLst>
              <a:ext uri="{FF2B5EF4-FFF2-40B4-BE49-F238E27FC236}">
                <a16:creationId xmlns:a16="http://schemas.microsoft.com/office/drawing/2014/main" id="{8D9F285E-02D5-56E9-AA56-8CF68A5C4D5E}"/>
              </a:ext>
            </a:extLst>
          </p:cNvPr>
          <p:cNvPicPr>
            <a:picLocks noChangeAspect="1"/>
          </p:cNvPicPr>
          <p:nvPr/>
        </p:nvPicPr>
        <p:blipFill rotWithShape="1">
          <a:blip r:embed="rId3"/>
          <a:srcRect t="2471" r="-2" b="-2"/>
          <a:stretch/>
        </p:blipFill>
        <p:spPr>
          <a:xfrm>
            <a:off x="7199440" y="10"/>
            <a:ext cx="4992560" cy="6857990"/>
          </a:xfrm>
          <a:prstGeom prst="rect">
            <a:avLst/>
          </a:prstGeom>
          <a:effectLst/>
        </p:spPr>
      </p:pic>
    </p:spTree>
    <p:extLst>
      <p:ext uri="{BB962C8B-B14F-4D97-AF65-F5344CB8AC3E}">
        <p14:creationId xmlns:p14="http://schemas.microsoft.com/office/powerpoint/2010/main" val="327967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B85E8628-7892-884B-B121-D61870FA3A0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Définition ostéoporose</a:t>
            </a:r>
          </a:p>
        </p:txBody>
      </p:sp>
      <p:pic>
        <p:nvPicPr>
          <p:cNvPr id="5" name="Espace réservé du contenu 4">
            <a:extLst>
              <a:ext uri="{FF2B5EF4-FFF2-40B4-BE49-F238E27FC236}">
                <a16:creationId xmlns:a16="http://schemas.microsoft.com/office/drawing/2014/main" id="{1549073B-6CE8-D84C-81A1-17D57FF8D7E2}"/>
              </a:ext>
            </a:extLst>
          </p:cNvPr>
          <p:cNvPicPr>
            <a:picLocks noGrp="1" noChangeAspect="1"/>
          </p:cNvPicPr>
          <p:nvPr>
            <p:ph idx="1"/>
          </p:nvPr>
        </p:nvPicPr>
        <p:blipFill>
          <a:blip r:embed="rId2"/>
          <a:stretch>
            <a:fillRect/>
          </a:stretch>
        </p:blipFill>
        <p:spPr>
          <a:xfrm>
            <a:off x="4137658" y="845422"/>
            <a:ext cx="7949473" cy="5167156"/>
          </a:xfrm>
          <a:prstGeom prst="rect">
            <a:avLst/>
          </a:prstGeom>
        </p:spPr>
      </p:pic>
    </p:spTree>
    <p:extLst>
      <p:ext uri="{BB962C8B-B14F-4D97-AF65-F5344CB8AC3E}">
        <p14:creationId xmlns:p14="http://schemas.microsoft.com/office/powerpoint/2010/main" val="237957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A0B708-0E69-0512-8190-1CCB1DF3709F}"/>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Épidémiologie ostéoporose </a:t>
            </a:r>
          </a:p>
        </p:txBody>
      </p:sp>
      <p:sp>
        <p:nvSpPr>
          <p:cNvPr id="3" name="Espace réservé du contenu 2">
            <a:extLst>
              <a:ext uri="{FF2B5EF4-FFF2-40B4-BE49-F238E27FC236}">
                <a16:creationId xmlns:a16="http://schemas.microsoft.com/office/drawing/2014/main" id="{8D7A1532-0163-1637-1225-2C44EAEC2714}"/>
              </a:ext>
            </a:extLst>
          </p:cNvPr>
          <p:cNvSpPr>
            <a:spLocks noGrp="1"/>
          </p:cNvSpPr>
          <p:nvPr>
            <p:ph idx="1"/>
          </p:nvPr>
        </p:nvSpPr>
        <p:spPr>
          <a:xfrm>
            <a:off x="114300" y="1720516"/>
            <a:ext cx="11958637" cy="5137483"/>
          </a:xfrm>
        </p:spPr>
        <p:txBody>
          <a:bodyPr anchor="ctr">
            <a:noAutofit/>
          </a:bodyPr>
          <a:lstStyle/>
          <a:p>
            <a:r>
              <a:rPr lang="fr-FR" sz="1600" dirty="0"/>
              <a:t>Maladie  fréquente principalement liée au vieillissement (mais distincte de la perte physiologique liée au vieillissement) </a:t>
            </a:r>
          </a:p>
          <a:p>
            <a:r>
              <a:rPr lang="fr-FR" sz="1600" dirty="0"/>
              <a:t>Au niveau mondial: 9 millions de fractures /an = 1 fracture toutes les 3 secondes </a:t>
            </a:r>
            <a:br>
              <a:rPr lang="fr-FR" sz="1600" dirty="0"/>
            </a:br>
            <a:endParaRPr lang="fr-FR" sz="1600" dirty="0"/>
          </a:p>
          <a:p>
            <a:r>
              <a:rPr lang="fr-FR" sz="1600" dirty="0"/>
              <a:t>En France : </a:t>
            </a:r>
          </a:p>
          <a:p>
            <a:pPr lvl="1"/>
            <a:r>
              <a:rPr lang="fr-FR" sz="1600" b="1" dirty="0"/>
              <a:t>&gt; </a:t>
            </a:r>
            <a:r>
              <a:rPr lang="fr-FR" sz="1600" b="1" i="0" dirty="0">
                <a:effectLst/>
              </a:rPr>
              <a:t>65 ans, on estime que 39% des femmes souffrent d’ostéoporose</a:t>
            </a:r>
            <a:r>
              <a:rPr lang="fr-FR" sz="1600" b="0" i="0" dirty="0">
                <a:effectLst/>
              </a:rPr>
              <a:t>. </a:t>
            </a:r>
          </a:p>
          <a:p>
            <a:pPr lvl="1"/>
            <a:r>
              <a:rPr lang="fr-FR" sz="1600" b="1" i="0" dirty="0">
                <a:effectLst/>
              </a:rPr>
              <a:t>&gt; 80 ans cette proportion monte à 70%. </a:t>
            </a:r>
          </a:p>
          <a:p>
            <a:pPr lvl="1"/>
            <a:r>
              <a:rPr lang="fr-FR" sz="1600" dirty="0"/>
              <a:t>377000 nouvelles fractures/ an dues à l’ostéoporose </a:t>
            </a:r>
          </a:p>
          <a:p>
            <a:pPr marL="457200" lvl="1" indent="0">
              <a:buNone/>
            </a:pPr>
            <a:endParaRPr lang="fr-FR" sz="1600" dirty="0"/>
          </a:p>
          <a:p>
            <a:r>
              <a:rPr lang="fr-FR" sz="1600" dirty="0"/>
              <a:t>Les fractures de hanche sont associées à un surcroît de mortalité, ainsi qu'à une morbidité accrues.</a:t>
            </a:r>
          </a:p>
          <a:p>
            <a:pPr lvl="1"/>
            <a:r>
              <a:rPr lang="fr-FR" sz="1600" b="0" i="0" dirty="0">
                <a:effectLst/>
              </a:rPr>
              <a:t>20 % de complications postopératoires </a:t>
            </a:r>
          </a:p>
          <a:p>
            <a:pPr lvl="1"/>
            <a:r>
              <a:rPr lang="fr-FR" sz="1600" b="0" i="0" dirty="0">
                <a:effectLst/>
              </a:rPr>
              <a:t>30 à 50 % de réduction de l’autonomie:  10 à 30 % des patients deviennent dépendants, 25 % entrent en institution </a:t>
            </a:r>
          </a:p>
          <a:p>
            <a:pPr lvl="1"/>
            <a:r>
              <a:rPr lang="fr-FR" sz="1600" b="0" i="0" dirty="0">
                <a:effectLst/>
              </a:rPr>
              <a:t>20 à 24 % décèdent dans l’année.</a:t>
            </a:r>
          </a:p>
          <a:p>
            <a:r>
              <a:rPr lang="fr-FR" sz="1600" b="0" i="0" dirty="0">
                <a:effectLst/>
              </a:rPr>
              <a:t>Les coûts induits par la prise en charge des fractures puis du handicap ultérieur sont considérables.  (4 à 6 milliards/an ) </a:t>
            </a:r>
          </a:p>
          <a:p>
            <a:pPr marL="0" indent="0">
              <a:buNone/>
            </a:pPr>
            <a:r>
              <a:rPr lang="fr-FR" sz="1600" b="1" i="0" dirty="0">
                <a:effectLst/>
              </a:rPr>
              <a:t>l’ostéoporose reste sous-diagnostiquée </a:t>
            </a:r>
            <a:r>
              <a:rPr lang="fr-FR" sz="1600" b="0" i="0" dirty="0">
                <a:effectLst/>
              </a:rPr>
              <a:t>. </a:t>
            </a:r>
            <a:br>
              <a:rPr lang="fr-FR" sz="1600" b="0" i="0" dirty="0">
                <a:effectLst/>
              </a:rPr>
            </a:br>
            <a:r>
              <a:rPr lang="fr-FR" sz="1600" b="0" i="0" dirty="0">
                <a:effectLst/>
              </a:rPr>
              <a:t>Des études récentes en France indiquent que le diagnostic d’ostéoporose est établi une fois la fracture déjà survenue dans une proportion allant jusqu’à la moitié du nombre total de patientes  </a:t>
            </a:r>
            <a:r>
              <a:rPr lang="fr-FR" sz="1600" b="1" i="0" dirty="0">
                <a:effectLst/>
              </a:rPr>
              <a:t>Améliorer le diagnostic et le traitement de l’ostéoporose avant la survenue de fractures invalidantes est donc reconnu comme un important défi de santé publique</a:t>
            </a:r>
            <a:r>
              <a:rPr lang="fr-FR" sz="1400" b="1" i="0" dirty="0">
                <a:effectLst/>
              </a:rPr>
              <a:t>.</a:t>
            </a:r>
          </a:p>
        </p:txBody>
      </p:sp>
    </p:spTree>
    <p:extLst>
      <p:ext uri="{BB962C8B-B14F-4D97-AF65-F5344CB8AC3E}">
        <p14:creationId xmlns:p14="http://schemas.microsoft.com/office/powerpoint/2010/main" val="197109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6520EA-AE96-41A5-9501-01F5C4D1DE64}"/>
              </a:ext>
            </a:extLst>
          </p:cNvPr>
          <p:cNvSpPr>
            <a:spLocks noGrp="1"/>
          </p:cNvSpPr>
          <p:nvPr>
            <p:ph type="title"/>
          </p:nvPr>
        </p:nvSpPr>
        <p:spPr>
          <a:xfrm>
            <a:off x="838200" y="365125"/>
            <a:ext cx="10515600" cy="1325563"/>
          </a:xfrm>
        </p:spPr>
        <p:txBody>
          <a:bodyPr>
            <a:normAutofit/>
          </a:bodyPr>
          <a:lstStyle/>
          <a:p>
            <a:r>
              <a:rPr lang="fr-FR" sz="5400" dirty="0"/>
              <a:t>Facteurs de risque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0C0E418-24AE-FAC5-1B3C-58B3675B2F61}"/>
              </a:ext>
            </a:extLst>
          </p:cNvPr>
          <p:cNvSpPr>
            <a:spLocks noGrp="1"/>
          </p:cNvSpPr>
          <p:nvPr>
            <p:ph idx="1"/>
          </p:nvPr>
        </p:nvSpPr>
        <p:spPr>
          <a:xfrm>
            <a:off x="171450" y="1929384"/>
            <a:ext cx="11772900" cy="4855464"/>
          </a:xfrm>
        </p:spPr>
        <p:txBody>
          <a:bodyPr>
            <a:normAutofit lnSpcReduction="10000"/>
          </a:bodyPr>
          <a:lstStyle/>
          <a:p>
            <a:r>
              <a:rPr lang="fr-FR" sz="1600" b="1" i="0" dirty="0">
                <a:effectLst/>
              </a:rPr>
              <a:t>Les ostéoporoses primaires </a:t>
            </a:r>
            <a:r>
              <a:rPr lang="fr-FR" sz="1600" b="0" i="0" dirty="0">
                <a:effectLst/>
              </a:rPr>
              <a:t>(ou </a:t>
            </a:r>
            <a:r>
              <a:rPr lang="fr-FR" sz="1600" b="0" i="1" dirty="0">
                <a:effectLst/>
              </a:rPr>
              <a:t>primitives</a:t>
            </a:r>
            <a:r>
              <a:rPr lang="fr-FR" sz="1600" b="0" i="0" dirty="0">
                <a:effectLst/>
              </a:rPr>
              <a:t>) sont les formes les plus fréquentes.  Liées à </a:t>
            </a:r>
          </a:p>
          <a:p>
            <a:pPr lvl="1"/>
            <a:r>
              <a:rPr lang="fr-FR" sz="1600" b="1" i="0" dirty="0">
                <a:effectLst/>
              </a:rPr>
              <a:t>l’âge</a:t>
            </a:r>
            <a:r>
              <a:rPr lang="fr-FR" sz="1600" b="0" i="0" dirty="0">
                <a:effectLst/>
              </a:rPr>
              <a:t>. </a:t>
            </a:r>
          </a:p>
          <a:p>
            <a:pPr lvl="1"/>
            <a:r>
              <a:rPr lang="fr-FR" sz="1600" b="0" i="0" dirty="0">
                <a:effectLst/>
              </a:rPr>
              <a:t>Le sexe : </a:t>
            </a:r>
            <a:r>
              <a:rPr lang="fr-FR" sz="1600" b="1" i="0" dirty="0">
                <a:effectLst/>
              </a:rPr>
              <a:t>2 à 3 fois plus fréquente chez les femmes que chez les hommes en raison de la </a:t>
            </a:r>
            <a:r>
              <a:rPr lang="fr-FR" sz="1600" b="1" i="0" u="none" strike="noStrike" dirty="0">
                <a:effectLst/>
                <a:hlinkClick r:id="rId2" tooltip="Ménopause"/>
              </a:rPr>
              <a:t>ménopause</a:t>
            </a:r>
            <a:r>
              <a:rPr lang="fr-FR" sz="1600" b="0" i="0" dirty="0">
                <a:effectLst/>
              </a:rPr>
              <a:t>. </a:t>
            </a:r>
            <a:br>
              <a:rPr lang="fr-FR" sz="1600" b="0" i="0" dirty="0">
                <a:effectLst/>
              </a:rPr>
            </a:br>
            <a:r>
              <a:rPr lang="fr-FR" sz="1600" b="0" i="0" dirty="0">
                <a:effectLst/>
              </a:rPr>
              <a:t>Les œstrogènes contrôlent en effet le remodelage osseux : ils freinent la dégradation du tissu osseux et favorisent la formation d’os jeune. Or, au moment de la ménopause, un </a:t>
            </a:r>
            <a:r>
              <a:rPr lang="fr-FR" sz="1600" b="1" i="0" dirty="0">
                <a:effectLst/>
              </a:rPr>
              <a:t>déficit en œstrogènes</a:t>
            </a:r>
            <a:r>
              <a:rPr lang="fr-FR" sz="1600" b="0" i="0" dirty="0">
                <a:effectLst/>
              </a:rPr>
              <a:t> s’installe : avec lui, la perte osseuse va s’accélérer et le risque d’ostéoporose s’élever. </a:t>
            </a:r>
            <a:br>
              <a:rPr lang="fr-FR" sz="1600" b="0" i="0" dirty="0">
                <a:effectLst/>
              </a:rPr>
            </a:br>
            <a:r>
              <a:rPr lang="fr-FR" sz="1600" b="0" i="0" dirty="0">
                <a:effectLst/>
              </a:rPr>
              <a:t>Toutefois ¼ des fractures dues à une fragilité osseuse surviennent chez des hommes.</a:t>
            </a:r>
          </a:p>
          <a:p>
            <a:pPr lvl="1"/>
            <a:r>
              <a:rPr lang="fr-FR" sz="1600" b="0" i="1" dirty="0">
                <a:effectLst/>
              </a:rPr>
              <a:t>facteurs génétiques :</a:t>
            </a:r>
            <a:r>
              <a:rPr lang="fr-FR" sz="1600" b="0" i="0" dirty="0">
                <a:effectLst/>
              </a:rPr>
              <a:t> le risque d’ostéoporose est accru chez un(e) patient(e) dont la mère a un antécédent de fracture vertébrale ou de l’extrémité supérieure du fémur. </a:t>
            </a:r>
          </a:p>
          <a:p>
            <a:pPr lvl="1"/>
            <a:r>
              <a:rPr lang="fr-FR" sz="1600" b="0" i="1" dirty="0">
                <a:effectLst/>
              </a:rPr>
              <a:t>Facteurs nutritionnels et environnementaux:</a:t>
            </a:r>
            <a:r>
              <a:rPr lang="fr-FR" sz="1600" b="0" i="0" dirty="0">
                <a:effectLst/>
              </a:rPr>
              <a:t> un apport calcique faible (inférieur à 1 g par jour), associé ou non à une carence en vitamine D, ces deux facteurs étant fréquemment rencontrés chez des sujets âgés vivant en institution, favorisent la survenue d’une ostéoporose. </a:t>
            </a:r>
          </a:p>
          <a:p>
            <a:pPr lvl="1"/>
            <a:r>
              <a:rPr lang="fr-FR" sz="1600" b="0" i="0" dirty="0">
                <a:effectLst/>
              </a:rPr>
              <a:t>Une faible exposition solaire, une consommation excessive de tabac ou d’alcool, une vie sédentaire, un faible rapport poids-taille sont autant de facteurs favorisant la perte osseuse </a:t>
            </a:r>
          </a:p>
          <a:p>
            <a:r>
              <a:rPr lang="fr-FR" sz="1600" b="0" i="0" dirty="0">
                <a:effectLst/>
              </a:rPr>
              <a:t>Les </a:t>
            </a:r>
            <a:r>
              <a:rPr lang="fr-FR" sz="1600" b="1" i="0" dirty="0">
                <a:effectLst/>
              </a:rPr>
              <a:t>formes secondaires d’ostéoporose</a:t>
            </a:r>
            <a:r>
              <a:rPr lang="fr-FR" sz="1600" b="0" i="0" dirty="0">
                <a:effectLst/>
              </a:rPr>
              <a:t> surviennent </a:t>
            </a:r>
            <a:r>
              <a:rPr lang="fr-FR" sz="1600" b="1" i="0" dirty="0">
                <a:effectLst/>
              </a:rPr>
              <a:t>à la suite de maladies ou de traitements</a:t>
            </a:r>
            <a:r>
              <a:rPr lang="fr-FR" sz="1600" b="0" i="0" dirty="0">
                <a:effectLst/>
              </a:rPr>
              <a:t>. </a:t>
            </a:r>
          </a:p>
          <a:p>
            <a:pPr lvl="1"/>
            <a:r>
              <a:rPr lang="fr-FR" sz="1600" b="0" i="0" dirty="0">
                <a:effectLst/>
              </a:rPr>
              <a:t>Parmi les pathologies qui peuvent entraîner une ostéoporose, on trouve, notamment</a:t>
            </a:r>
          </a:p>
          <a:p>
            <a:pPr lvl="2"/>
            <a:r>
              <a:rPr lang="fr-FR" sz="1600" b="0" i="0" dirty="0">
                <a:effectLst/>
              </a:rPr>
              <a:t>des affections hormonales (</a:t>
            </a:r>
            <a:r>
              <a:rPr lang="fr-FR" sz="1600" b="0" i="0" dirty="0" err="1">
                <a:effectLst/>
              </a:rPr>
              <a:t>hyperthyroidie</a:t>
            </a:r>
            <a:r>
              <a:rPr lang="fr-FR" sz="1600" b="0" i="0" dirty="0">
                <a:effectLst/>
              </a:rPr>
              <a:t>, </a:t>
            </a:r>
            <a:r>
              <a:rPr lang="fr-FR" sz="1600" b="0" i="0" dirty="0" err="1">
                <a:effectLst/>
              </a:rPr>
              <a:t>hyperparathryoidie</a:t>
            </a:r>
            <a:r>
              <a:rPr lang="fr-FR" sz="1600" b="0" i="0" dirty="0">
                <a:effectLst/>
              </a:rPr>
              <a:t>)</a:t>
            </a:r>
          </a:p>
          <a:p>
            <a:pPr lvl="2"/>
            <a:r>
              <a:rPr lang="fr-FR" sz="1600" b="0" i="0" dirty="0">
                <a:effectLst/>
              </a:rPr>
              <a:t>la </a:t>
            </a:r>
            <a:r>
              <a:rPr lang="fr-FR" sz="1600" b="0" i="0" u="none" strike="noStrike" dirty="0">
                <a:effectLst/>
                <a:hlinkClick r:id="rId3" tooltip="Polyarthrite rhumatoïde"/>
              </a:rPr>
              <a:t>polyarthrite rhumatoïde</a:t>
            </a:r>
            <a:r>
              <a:rPr lang="fr-FR" sz="1600" b="0" i="0" dirty="0">
                <a:effectLst/>
              </a:rPr>
              <a:t>, certaines tumeurs, </a:t>
            </a:r>
            <a:r>
              <a:rPr lang="fr-FR" sz="1600" dirty="0"/>
              <a:t>pathologie </a:t>
            </a:r>
            <a:r>
              <a:rPr lang="fr-FR" sz="1600" dirty="0" err="1"/>
              <a:t>inflamamtoires</a:t>
            </a:r>
            <a:r>
              <a:rPr lang="fr-FR" sz="1600" dirty="0"/>
              <a:t> </a:t>
            </a:r>
            <a:r>
              <a:rPr lang="fr-FR" sz="1600" b="0" i="0" dirty="0">
                <a:effectLst/>
              </a:rPr>
              <a:t>de l’intestin, VIH . </a:t>
            </a:r>
          </a:p>
          <a:p>
            <a:pPr lvl="1"/>
            <a:r>
              <a:rPr lang="fr-FR" sz="1600" b="0" i="0" dirty="0">
                <a:effectLst/>
              </a:rPr>
              <a:t>Certains traitements, comme des doses importantes de cortisone ou des médicaments utilisés dans la prise en charge de cancers du sein et de la prostate, peuvent également induire une ostéoporose à long terme. </a:t>
            </a:r>
          </a:p>
        </p:txBody>
      </p:sp>
    </p:spTree>
    <p:extLst>
      <p:ext uri="{BB962C8B-B14F-4D97-AF65-F5344CB8AC3E}">
        <p14:creationId xmlns:p14="http://schemas.microsoft.com/office/powerpoint/2010/main" val="295929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263EDC-7878-0F7C-DA17-FEC4AAD9154B}"/>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Fractures </a:t>
            </a:r>
          </a:p>
        </p:txBody>
      </p:sp>
      <p:sp>
        <p:nvSpPr>
          <p:cNvPr id="3" name="Espace réservé du contenu 2">
            <a:extLst>
              <a:ext uri="{FF2B5EF4-FFF2-40B4-BE49-F238E27FC236}">
                <a16:creationId xmlns:a16="http://schemas.microsoft.com/office/drawing/2014/main" id="{68826F6E-1F9D-1ABB-191F-D0BF3DB7678D}"/>
              </a:ext>
            </a:extLst>
          </p:cNvPr>
          <p:cNvSpPr>
            <a:spLocks noGrp="1"/>
          </p:cNvSpPr>
          <p:nvPr>
            <p:ph idx="1"/>
          </p:nvPr>
        </p:nvSpPr>
        <p:spPr>
          <a:xfrm>
            <a:off x="4810259" y="649480"/>
            <a:ext cx="6555347" cy="5546047"/>
          </a:xfrm>
        </p:spPr>
        <p:txBody>
          <a:bodyPr anchor="ctr">
            <a:normAutofit/>
          </a:bodyPr>
          <a:lstStyle/>
          <a:p>
            <a:pPr marL="0" indent="0">
              <a:buNone/>
            </a:pPr>
            <a:r>
              <a:rPr lang="fr-FR" sz="2000" b="0" i="0" dirty="0">
                <a:effectLst/>
                <a:latin typeface="freight-sans-pro"/>
              </a:rPr>
              <a:t>Les sites fracturaires typiquement ostéoporotiques sont </a:t>
            </a:r>
          </a:p>
          <a:p>
            <a:r>
              <a:rPr lang="fr-FR" sz="2000" b="0" i="0" dirty="0">
                <a:effectLst/>
                <a:latin typeface="freight-sans-pro"/>
              </a:rPr>
              <a:t>la hanche (col fémoral et trochanter)</a:t>
            </a:r>
          </a:p>
          <a:p>
            <a:r>
              <a:rPr lang="fr-FR" sz="2000" b="0" i="0" dirty="0">
                <a:effectLst/>
                <a:latin typeface="freight-sans-pro"/>
              </a:rPr>
              <a:t> la colonne vertébrale (thoracique et lombaire)</a:t>
            </a:r>
          </a:p>
          <a:p>
            <a:r>
              <a:rPr lang="fr-FR" sz="2000" b="0" i="0" dirty="0">
                <a:effectLst/>
                <a:latin typeface="freight-sans-pro"/>
              </a:rPr>
              <a:t> l’extrémité distale de l’avant-bras (radius distal, poignet) </a:t>
            </a:r>
          </a:p>
          <a:p>
            <a:r>
              <a:rPr lang="fr-FR" sz="2000" b="0" i="0" dirty="0">
                <a:effectLst/>
                <a:latin typeface="freight-sans-pro"/>
              </a:rPr>
              <a:t>Épaule </a:t>
            </a:r>
          </a:p>
          <a:p>
            <a:pPr marL="0" indent="0">
              <a:buNone/>
            </a:pPr>
            <a:endParaRPr lang="fr-FR" sz="2000" dirty="0">
              <a:latin typeface="freight-sans-pro"/>
            </a:endParaRPr>
          </a:p>
          <a:p>
            <a:r>
              <a:rPr lang="fr-FR" sz="2000" b="0" i="0" dirty="0">
                <a:effectLst/>
                <a:latin typeface="freight-sans-pro"/>
              </a:rPr>
              <a:t>L’une des caractéristiques essentielles de ces fractures est qu’elles surviennent classiquement à l’occasion d’un traumatisme de faible intensité, tel une chute de sa propre hauteur.</a:t>
            </a:r>
            <a:endParaRPr lang="fr-FR" sz="2000" dirty="0"/>
          </a:p>
        </p:txBody>
      </p:sp>
    </p:spTree>
    <p:extLst>
      <p:ext uri="{BB962C8B-B14F-4D97-AF65-F5344CB8AC3E}">
        <p14:creationId xmlns:p14="http://schemas.microsoft.com/office/powerpoint/2010/main" val="15089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FB0FD-8451-A046-AA7C-645FCF24F4C6}"/>
              </a:ext>
            </a:extLst>
          </p:cNvPr>
          <p:cNvSpPr>
            <a:spLocks noGrp="1"/>
          </p:cNvSpPr>
          <p:nvPr>
            <p:ph type="title"/>
          </p:nvPr>
        </p:nvSpPr>
        <p:spPr/>
        <p:txBody>
          <a:bodyPr/>
          <a:lstStyle/>
          <a:p>
            <a:r>
              <a:rPr lang="fr-FR" dirty="0"/>
              <a:t>Diagnostic/ DMO </a:t>
            </a:r>
          </a:p>
        </p:txBody>
      </p:sp>
      <p:sp>
        <p:nvSpPr>
          <p:cNvPr id="4" name="Espace réservé du contenu 3">
            <a:extLst>
              <a:ext uri="{FF2B5EF4-FFF2-40B4-BE49-F238E27FC236}">
                <a16:creationId xmlns:a16="http://schemas.microsoft.com/office/drawing/2014/main" id="{C0BA3EC9-0F80-9747-A8B4-2D7440A84561}"/>
              </a:ext>
            </a:extLst>
          </p:cNvPr>
          <p:cNvSpPr>
            <a:spLocks noGrp="1"/>
          </p:cNvSpPr>
          <p:nvPr>
            <p:ph idx="1"/>
          </p:nvPr>
        </p:nvSpPr>
        <p:spPr>
          <a:xfrm>
            <a:off x="383458" y="1548581"/>
            <a:ext cx="11808542" cy="4793225"/>
          </a:xfrm>
        </p:spPr>
        <p:txBody>
          <a:bodyPr>
            <a:normAutofit fontScale="77500" lnSpcReduction="20000"/>
          </a:bodyPr>
          <a:lstStyle/>
          <a:p>
            <a:pPr marL="0" indent="0">
              <a:buNone/>
            </a:pPr>
            <a:r>
              <a:rPr lang="fr-FR" dirty="0">
                <a:hlinkClick r:id="rId2"/>
              </a:rPr>
              <a:t>https://has-sante.fr/upload/docs/application/pdf/osteoporose_synthese.pdf</a:t>
            </a:r>
            <a:endParaRPr lang="fr-FR" dirty="0"/>
          </a:p>
          <a:p>
            <a:pPr marL="0" indent="0">
              <a:buNone/>
            </a:pPr>
            <a:endParaRPr lang="fr-FR" dirty="0"/>
          </a:p>
          <a:p>
            <a:pPr marL="0" indent="0">
              <a:buNone/>
            </a:pPr>
            <a:r>
              <a:rPr lang="fr-FR" b="1" dirty="0"/>
              <a:t>La mesure de la DMO </a:t>
            </a:r>
            <a:r>
              <a:rPr lang="fr-FR" dirty="0"/>
              <a:t>constitue actuellement l’approche diagnostique la plus </a:t>
            </a:r>
            <a:r>
              <a:rPr lang="fr-FR" dirty="0" err="1"/>
              <a:t>précise</a:t>
            </a:r>
            <a:r>
              <a:rPr lang="fr-FR" dirty="0"/>
              <a:t> de l’</a:t>
            </a:r>
            <a:r>
              <a:rPr lang="fr-FR" dirty="0" err="1"/>
              <a:t>ostéoporose</a:t>
            </a:r>
            <a:r>
              <a:rPr lang="fr-FR" dirty="0"/>
              <a:t>. Il est reconnu que le risque de fracture est inversement proportionnel à la DMO. </a:t>
            </a:r>
          </a:p>
          <a:p>
            <a:r>
              <a:rPr lang="fr-FR" b="1" dirty="0"/>
              <a:t>normale </a:t>
            </a:r>
            <a:r>
              <a:rPr lang="fr-FR" dirty="0"/>
              <a:t>: DMO </a:t>
            </a:r>
            <a:r>
              <a:rPr lang="fr-FR" dirty="0" err="1"/>
              <a:t>supérieure</a:t>
            </a:r>
            <a:r>
              <a:rPr lang="fr-FR" dirty="0"/>
              <a:t> à la « moyenne de </a:t>
            </a:r>
            <a:r>
              <a:rPr lang="fr-FR" dirty="0" err="1"/>
              <a:t>référence</a:t>
            </a:r>
            <a:r>
              <a:rPr lang="fr-FR" dirty="0"/>
              <a:t> chez l’adulte jeune moins un </a:t>
            </a:r>
            <a:r>
              <a:rPr lang="fr-FR" dirty="0" err="1"/>
              <a:t>écart-type</a:t>
            </a:r>
            <a:r>
              <a:rPr lang="fr-FR" dirty="0"/>
              <a:t> » (</a:t>
            </a:r>
            <a:r>
              <a:rPr lang="fr-FR" dirty="0" err="1"/>
              <a:t>T</a:t>
            </a:r>
            <a:r>
              <a:rPr lang="fr-FR" dirty="0"/>
              <a:t>- score &gt; -1 ) ; </a:t>
            </a:r>
            <a:endParaRPr lang="fr-FR" dirty="0">
              <a:effectLst/>
            </a:endParaRPr>
          </a:p>
          <a:p>
            <a:r>
              <a:rPr lang="fr-FR" b="1" dirty="0" err="1"/>
              <a:t>ostéopénie</a:t>
            </a:r>
            <a:r>
              <a:rPr lang="fr-FR" b="1" dirty="0"/>
              <a:t> </a:t>
            </a:r>
            <a:r>
              <a:rPr lang="fr-FR" dirty="0"/>
              <a:t>: DMO comprise entre la « moyenne de </a:t>
            </a:r>
            <a:r>
              <a:rPr lang="fr-FR" dirty="0" err="1"/>
              <a:t>référence</a:t>
            </a:r>
            <a:r>
              <a:rPr lang="fr-FR" dirty="0"/>
              <a:t> chez l’adulte jeune moins un </a:t>
            </a:r>
            <a:r>
              <a:rPr lang="fr-FR" dirty="0" err="1"/>
              <a:t>écart-type</a:t>
            </a:r>
            <a:r>
              <a:rPr lang="fr-FR" dirty="0"/>
              <a:t> »  et la « moyenne de </a:t>
            </a:r>
            <a:r>
              <a:rPr lang="fr-FR" dirty="0" err="1"/>
              <a:t>référence</a:t>
            </a:r>
            <a:r>
              <a:rPr lang="fr-FR" dirty="0"/>
              <a:t> chez l’adulte jeune moins 2,5 </a:t>
            </a:r>
            <a:r>
              <a:rPr lang="fr-FR" dirty="0" err="1"/>
              <a:t>écart-type</a:t>
            </a:r>
            <a:r>
              <a:rPr lang="fr-FR" dirty="0"/>
              <a:t> » (-2,5 &lt; </a:t>
            </a:r>
            <a:r>
              <a:rPr lang="fr-FR" dirty="0" err="1"/>
              <a:t>T</a:t>
            </a:r>
            <a:r>
              <a:rPr lang="fr-FR" dirty="0"/>
              <a:t>-score ≤ -1) ; </a:t>
            </a:r>
          </a:p>
          <a:p>
            <a:r>
              <a:rPr lang="fr-FR" dirty="0"/>
              <a:t> </a:t>
            </a:r>
            <a:r>
              <a:rPr lang="fr-FR" b="1" dirty="0" err="1"/>
              <a:t>ostéoporose</a:t>
            </a:r>
            <a:r>
              <a:rPr lang="fr-FR" b="1" dirty="0"/>
              <a:t> </a:t>
            </a:r>
            <a:r>
              <a:rPr lang="fr-FR" dirty="0"/>
              <a:t>: DMO </a:t>
            </a:r>
            <a:r>
              <a:rPr lang="fr-FR" dirty="0" err="1"/>
              <a:t>inférieure</a:t>
            </a:r>
            <a:r>
              <a:rPr lang="fr-FR" dirty="0"/>
              <a:t> à la « moyenne de </a:t>
            </a:r>
            <a:r>
              <a:rPr lang="fr-FR" dirty="0" err="1"/>
              <a:t>référence</a:t>
            </a:r>
            <a:r>
              <a:rPr lang="fr-FR" dirty="0"/>
              <a:t> chez l’adulte jeune moins 2,5 </a:t>
            </a:r>
            <a:r>
              <a:rPr lang="fr-FR" dirty="0" err="1"/>
              <a:t>écart-type</a:t>
            </a:r>
            <a:r>
              <a:rPr lang="fr-FR" dirty="0"/>
              <a:t> » (</a:t>
            </a:r>
            <a:r>
              <a:rPr lang="fr-FR" dirty="0" err="1"/>
              <a:t>T</a:t>
            </a:r>
            <a:r>
              <a:rPr lang="fr-FR" dirty="0"/>
              <a:t> score ≤ -2,5). </a:t>
            </a:r>
          </a:p>
          <a:p>
            <a:pPr marL="0" indent="0">
              <a:buNone/>
            </a:pPr>
            <a:endParaRPr lang="fr-FR" b="1" dirty="0"/>
          </a:p>
          <a:p>
            <a:pPr marL="0" indent="0">
              <a:buNone/>
            </a:pPr>
            <a:r>
              <a:rPr lang="fr-FR" b="1" dirty="0"/>
              <a:t>L’</a:t>
            </a:r>
            <a:r>
              <a:rPr lang="fr-FR" b="1" dirty="0" err="1"/>
              <a:t>ostéodensitométrie</a:t>
            </a:r>
            <a:r>
              <a:rPr lang="fr-FR" b="1" dirty="0"/>
              <a:t> </a:t>
            </a:r>
            <a:r>
              <a:rPr lang="fr-FR" b="1" dirty="0" err="1"/>
              <a:t>biphotonique</a:t>
            </a:r>
            <a:r>
              <a:rPr lang="fr-FR" b="1" dirty="0"/>
              <a:t> </a:t>
            </a:r>
            <a:r>
              <a:rPr lang="fr-FR" dirty="0"/>
              <a:t>ou DXA (</a:t>
            </a:r>
            <a:r>
              <a:rPr lang="fr-FR" dirty="0" err="1"/>
              <a:t>absorptiométrie</a:t>
            </a:r>
            <a:r>
              <a:rPr lang="fr-FR" dirty="0"/>
              <a:t> </a:t>
            </a:r>
            <a:r>
              <a:rPr lang="fr-FR" dirty="0" err="1"/>
              <a:t>biphotonique</a:t>
            </a:r>
            <a:r>
              <a:rPr lang="fr-FR" dirty="0"/>
              <a:t> aux rayons X) est la technique de </a:t>
            </a:r>
            <a:r>
              <a:rPr lang="fr-FR" dirty="0" err="1"/>
              <a:t>référence</a:t>
            </a:r>
            <a:r>
              <a:rPr lang="fr-FR" dirty="0"/>
              <a:t> pour mesurer la DMO. Elle doit </a:t>
            </a:r>
            <a:r>
              <a:rPr lang="fr-FR" dirty="0" err="1"/>
              <a:t>être</a:t>
            </a:r>
            <a:r>
              <a:rPr lang="fr-FR" dirty="0"/>
              <a:t> </a:t>
            </a:r>
            <a:r>
              <a:rPr lang="fr-FR" dirty="0" err="1"/>
              <a:t>réalisée</a:t>
            </a:r>
            <a:r>
              <a:rPr lang="fr-FR" dirty="0"/>
              <a:t> sur deux sites (de </a:t>
            </a:r>
            <a:r>
              <a:rPr lang="fr-FR" dirty="0" err="1"/>
              <a:t>préférence</a:t>
            </a:r>
            <a:r>
              <a:rPr lang="fr-FR" dirty="0"/>
              <a:t> rachis lombaire et </a:t>
            </a:r>
            <a:r>
              <a:rPr lang="fr-FR" dirty="0" err="1"/>
              <a:t>extrémite</a:t>
            </a:r>
            <a:r>
              <a:rPr lang="fr-FR" dirty="0"/>
              <a:t>́ </a:t>
            </a:r>
            <a:r>
              <a:rPr lang="fr-FR" dirty="0" err="1"/>
              <a:t>supérieure</a:t>
            </a:r>
            <a:r>
              <a:rPr lang="fr-FR" dirty="0"/>
              <a:t> du </a:t>
            </a:r>
            <a:r>
              <a:rPr lang="fr-FR" dirty="0" err="1"/>
              <a:t>fémur</a:t>
            </a:r>
            <a:r>
              <a:rPr lang="fr-FR" dirty="0"/>
              <a:t>). </a:t>
            </a:r>
          </a:p>
          <a:p>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5321948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1965</Words>
  <Application>Microsoft Macintosh PowerPoint</Application>
  <PresentationFormat>Grand écran</PresentationFormat>
  <Paragraphs>117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freight-sans-pro</vt:lpstr>
      <vt:lpstr>Open Sans</vt:lpstr>
      <vt:lpstr>Thème Office</vt:lpstr>
      <vt:lpstr>Ostéoporose </vt:lpstr>
      <vt:lpstr>Présentation PowerPoint</vt:lpstr>
      <vt:lpstr>OSTEOPENIE PHYSIOLOGIQUE </vt:lpstr>
      <vt:lpstr>Remodelage osseux</vt:lpstr>
      <vt:lpstr>Définition ostéoporose</vt:lpstr>
      <vt:lpstr>Épidémiologie ostéoporose </vt:lpstr>
      <vt:lpstr>Facteurs de risque </vt:lpstr>
      <vt:lpstr>Fractures </vt:lpstr>
      <vt:lpstr>Diagnostic/ DMO </vt:lpstr>
      <vt:lpstr>Indication DMO</vt:lpstr>
      <vt:lpstr>Le traitement</vt:lpstr>
      <vt:lpstr>Calcul du risque fracturaire </vt:lpstr>
      <vt:lpstr>Présentation PowerPoint</vt:lpstr>
      <vt:lpstr>Indications thérapeutiques </vt:lpstr>
      <vt:lpstr>tériparatide</vt:lpstr>
      <vt:lpstr>Raloxifène</vt:lpstr>
      <vt:lpstr>Biphosphonates</vt:lpstr>
      <vt:lpstr>Apports en calcium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Ostéoporose </dc:title>
  <dc:creator>caroline roubaud</dc:creator>
  <cp:lastModifiedBy>caroline roubaud</cp:lastModifiedBy>
  <cp:revision>7</cp:revision>
  <dcterms:created xsi:type="dcterms:W3CDTF">2021-11-14T16:44:34Z</dcterms:created>
  <dcterms:modified xsi:type="dcterms:W3CDTF">2024-09-23T17:40:05Z</dcterms:modified>
</cp:coreProperties>
</file>