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303" r:id="rId7"/>
    <p:sldId id="264" r:id="rId8"/>
    <p:sldId id="266" r:id="rId9"/>
    <p:sldId id="271" r:id="rId10"/>
    <p:sldId id="265" r:id="rId11"/>
    <p:sldId id="268" r:id="rId12"/>
    <p:sldId id="269" r:id="rId13"/>
    <p:sldId id="306" r:id="rId14"/>
    <p:sldId id="308" r:id="rId15"/>
    <p:sldId id="304" r:id="rId16"/>
    <p:sldId id="272" r:id="rId17"/>
    <p:sldId id="275" r:id="rId18"/>
    <p:sldId id="281" r:id="rId19"/>
    <p:sldId id="282" r:id="rId20"/>
    <p:sldId id="283" r:id="rId21"/>
    <p:sldId id="305" r:id="rId22"/>
    <p:sldId id="276" r:id="rId23"/>
    <p:sldId id="274" r:id="rId24"/>
    <p:sldId id="278" r:id="rId25"/>
    <p:sldId id="279" r:id="rId26"/>
    <p:sldId id="277" r:id="rId27"/>
    <p:sldId id="280" r:id="rId28"/>
    <p:sldId id="284" r:id="rId29"/>
    <p:sldId id="285" r:id="rId30"/>
    <p:sldId id="286" r:id="rId31"/>
    <p:sldId id="287" r:id="rId32"/>
    <p:sldId id="288" r:id="rId33"/>
    <p:sldId id="291" r:id="rId34"/>
    <p:sldId id="292" r:id="rId35"/>
    <p:sldId id="293" r:id="rId36"/>
    <p:sldId id="294" r:id="rId37"/>
    <p:sldId id="297" r:id="rId38"/>
    <p:sldId id="273" r:id="rId39"/>
    <p:sldId id="301" r:id="rId40"/>
    <p:sldId id="302"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07"/>
  </p:normalViewPr>
  <p:slideViewPr>
    <p:cSldViewPr snapToGrid="0" snapToObjects="1">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CB306F-3118-49AB-849E-0D42E971860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247B2E1-8DC6-40C8-A87D-01EF9CBBC742}">
      <dgm:prSet/>
      <dgm:spPr/>
      <dgm:t>
        <a:bodyPr/>
        <a:lstStyle/>
        <a:p>
          <a:r>
            <a:rPr lang="fr-FR"/>
            <a:t>Le sujet âgé́ est un patient à haut risque ischémique et à haut risque hémorragique </a:t>
          </a:r>
          <a:endParaRPr lang="en-US"/>
        </a:p>
      </dgm:t>
    </dgm:pt>
    <dgm:pt modelId="{4FD9B0CB-C9B1-473D-823B-B7BA80BC88FE}" type="parTrans" cxnId="{462BE85E-775F-4F37-8958-EE108E886FBC}">
      <dgm:prSet/>
      <dgm:spPr/>
      <dgm:t>
        <a:bodyPr/>
        <a:lstStyle/>
        <a:p>
          <a:endParaRPr lang="en-US"/>
        </a:p>
      </dgm:t>
    </dgm:pt>
    <dgm:pt modelId="{BC633627-0FEF-480B-93C4-7CBF38601E33}" type="sibTrans" cxnId="{462BE85E-775F-4F37-8958-EE108E886FBC}">
      <dgm:prSet/>
      <dgm:spPr/>
      <dgm:t>
        <a:bodyPr/>
        <a:lstStyle/>
        <a:p>
          <a:endParaRPr lang="en-US"/>
        </a:p>
      </dgm:t>
    </dgm:pt>
    <dgm:pt modelId="{9084DE8C-AB41-4F1F-9EE3-C8AD1836A79D}">
      <dgm:prSet/>
      <dgm:spPr/>
      <dgm:t>
        <a:bodyPr/>
        <a:lstStyle/>
        <a:p>
          <a:r>
            <a:rPr lang="fr-FR"/>
            <a:t>La gravité du pronostic est sous tendue par les comorbidités </a:t>
          </a:r>
          <a:endParaRPr lang="en-US"/>
        </a:p>
      </dgm:t>
    </dgm:pt>
    <dgm:pt modelId="{02326352-2070-4005-9C40-9D711264AB16}" type="parTrans" cxnId="{32B329BE-B372-40E6-AB41-BADA533C17A3}">
      <dgm:prSet/>
      <dgm:spPr/>
      <dgm:t>
        <a:bodyPr/>
        <a:lstStyle/>
        <a:p>
          <a:endParaRPr lang="en-US"/>
        </a:p>
      </dgm:t>
    </dgm:pt>
    <dgm:pt modelId="{B6F60B14-7B15-4C1D-B168-379F4942D2AA}" type="sibTrans" cxnId="{32B329BE-B372-40E6-AB41-BADA533C17A3}">
      <dgm:prSet/>
      <dgm:spPr/>
      <dgm:t>
        <a:bodyPr/>
        <a:lstStyle/>
        <a:p>
          <a:endParaRPr lang="en-US"/>
        </a:p>
      </dgm:t>
    </dgm:pt>
    <dgm:pt modelId="{7A2FBFF7-EFDB-4DF8-8C74-AF7ABB448565}">
      <dgm:prSet/>
      <dgm:spPr/>
      <dgm:t>
        <a:bodyPr/>
        <a:lstStyle/>
        <a:p>
          <a:r>
            <a:rPr lang="fr-FR"/>
            <a:t>Leur prise en charge ne doit pas différer du sujet plus jeune en terme de stratégie invasive et de recours à l’angioplastie si bon état général </a:t>
          </a:r>
          <a:endParaRPr lang="en-US"/>
        </a:p>
      </dgm:t>
    </dgm:pt>
    <dgm:pt modelId="{E4DEBF2B-6F86-4A0A-A1BD-631D5E438B71}" type="parTrans" cxnId="{5670B289-0BFE-4272-8938-6DD1936B6554}">
      <dgm:prSet/>
      <dgm:spPr/>
      <dgm:t>
        <a:bodyPr/>
        <a:lstStyle/>
        <a:p>
          <a:endParaRPr lang="en-US"/>
        </a:p>
      </dgm:t>
    </dgm:pt>
    <dgm:pt modelId="{6D813989-055B-4900-8A2D-7186E2B5CFD5}" type="sibTrans" cxnId="{5670B289-0BFE-4272-8938-6DD1936B6554}">
      <dgm:prSet/>
      <dgm:spPr/>
      <dgm:t>
        <a:bodyPr/>
        <a:lstStyle/>
        <a:p>
          <a:endParaRPr lang="en-US"/>
        </a:p>
      </dgm:t>
    </dgm:pt>
    <dgm:pt modelId="{9807AEE2-3D09-4536-A293-21EFD5503A81}">
      <dgm:prSet/>
      <dgm:spPr/>
      <dgm:t>
        <a:bodyPr/>
        <a:lstStyle/>
        <a:p>
          <a:r>
            <a:rPr lang="fr-FR"/>
            <a:t>Il est impératif de limiter le risque hémorragique par le bon choix des drogues anticoagulantes et l’abord radial pour le cathétérisme </a:t>
          </a:r>
          <a:endParaRPr lang="en-US"/>
        </a:p>
      </dgm:t>
    </dgm:pt>
    <dgm:pt modelId="{4D5E8FDA-CD04-405F-A774-7E73D91F7A6A}" type="parTrans" cxnId="{3B5D89D9-EE1F-4E26-B44E-C7D0B72EBC14}">
      <dgm:prSet/>
      <dgm:spPr/>
      <dgm:t>
        <a:bodyPr/>
        <a:lstStyle/>
        <a:p>
          <a:endParaRPr lang="en-US"/>
        </a:p>
      </dgm:t>
    </dgm:pt>
    <dgm:pt modelId="{57B7362D-94E6-4412-960C-0E5B74BB4163}" type="sibTrans" cxnId="{3B5D89D9-EE1F-4E26-B44E-C7D0B72EBC14}">
      <dgm:prSet/>
      <dgm:spPr/>
      <dgm:t>
        <a:bodyPr/>
        <a:lstStyle/>
        <a:p>
          <a:endParaRPr lang="en-US"/>
        </a:p>
      </dgm:t>
    </dgm:pt>
    <dgm:pt modelId="{7BC996FD-41A8-4EFA-BD77-475ACD3C26FB}">
      <dgm:prSet/>
      <dgm:spPr/>
      <dgm:t>
        <a:bodyPr/>
        <a:lstStyle/>
        <a:p>
          <a:r>
            <a:rPr lang="fr-FR"/>
            <a:t>Quand l’état général est détérioré, lorsqu’un syndrome gériatrique est prononcé ou que l’espérance de vie est courte, une stratégie non invasive doit être considérée </a:t>
          </a:r>
          <a:endParaRPr lang="en-US"/>
        </a:p>
      </dgm:t>
    </dgm:pt>
    <dgm:pt modelId="{D4599E2B-92C4-4B20-B249-04FAFE2759E8}" type="parTrans" cxnId="{BF32E36F-A573-4257-B7CE-C9C66753A5E9}">
      <dgm:prSet/>
      <dgm:spPr/>
      <dgm:t>
        <a:bodyPr/>
        <a:lstStyle/>
        <a:p>
          <a:endParaRPr lang="en-US"/>
        </a:p>
      </dgm:t>
    </dgm:pt>
    <dgm:pt modelId="{6C8A441D-680F-4EE3-8A0D-CCE45D3B5941}" type="sibTrans" cxnId="{BF32E36F-A573-4257-B7CE-C9C66753A5E9}">
      <dgm:prSet/>
      <dgm:spPr/>
      <dgm:t>
        <a:bodyPr/>
        <a:lstStyle/>
        <a:p>
          <a:endParaRPr lang="en-US"/>
        </a:p>
      </dgm:t>
    </dgm:pt>
    <dgm:pt modelId="{CBF742CB-C176-F44A-ACCD-6C7DB8DF8C76}" type="pres">
      <dgm:prSet presAssocID="{F1CB306F-3118-49AB-849E-0D42E971860A}" presName="linear" presStyleCnt="0">
        <dgm:presLayoutVars>
          <dgm:animLvl val="lvl"/>
          <dgm:resizeHandles val="exact"/>
        </dgm:presLayoutVars>
      </dgm:prSet>
      <dgm:spPr/>
    </dgm:pt>
    <dgm:pt modelId="{02E8D5BD-4BFB-2148-B19A-47D669F654C6}" type="pres">
      <dgm:prSet presAssocID="{2247B2E1-8DC6-40C8-A87D-01EF9CBBC742}" presName="parentText" presStyleLbl="node1" presStyleIdx="0" presStyleCnt="5">
        <dgm:presLayoutVars>
          <dgm:chMax val="0"/>
          <dgm:bulletEnabled val="1"/>
        </dgm:presLayoutVars>
      </dgm:prSet>
      <dgm:spPr/>
    </dgm:pt>
    <dgm:pt modelId="{CBF0AFD7-2B22-BA41-A4F8-52574597B828}" type="pres">
      <dgm:prSet presAssocID="{BC633627-0FEF-480B-93C4-7CBF38601E33}" presName="spacer" presStyleCnt="0"/>
      <dgm:spPr/>
    </dgm:pt>
    <dgm:pt modelId="{75DCE857-AD57-DA42-9C4B-C188F82872C3}" type="pres">
      <dgm:prSet presAssocID="{9084DE8C-AB41-4F1F-9EE3-C8AD1836A79D}" presName="parentText" presStyleLbl="node1" presStyleIdx="1" presStyleCnt="5">
        <dgm:presLayoutVars>
          <dgm:chMax val="0"/>
          <dgm:bulletEnabled val="1"/>
        </dgm:presLayoutVars>
      </dgm:prSet>
      <dgm:spPr/>
    </dgm:pt>
    <dgm:pt modelId="{F2C05F0F-F10D-1F46-A8FC-8224175FBC62}" type="pres">
      <dgm:prSet presAssocID="{B6F60B14-7B15-4C1D-B168-379F4942D2AA}" presName="spacer" presStyleCnt="0"/>
      <dgm:spPr/>
    </dgm:pt>
    <dgm:pt modelId="{95FDA406-3DD0-1746-A2FF-00CF0C6E2474}" type="pres">
      <dgm:prSet presAssocID="{7A2FBFF7-EFDB-4DF8-8C74-AF7ABB448565}" presName="parentText" presStyleLbl="node1" presStyleIdx="2" presStyleCnt="5">
        <dgm:presLayoutVars>
          <dgm:chMax val="0"/>
          <dgm:bulletEnabled val="1"/>
        </dgm:presLayoutVars>
      </dgm:prSet>
      <dgm:spPr/>
    </dgm:pt>
    <dgm:pt modelId="{9B54897E-786E-3C41-B4AE-132856B97FDC}" type="pres">
      <dgm:prSet presAssocID="{6D813989-055B-4900-8A2D-7186E2B5CFD5}" presName="spacer" presStyleCnt="0"/>
      <dgm:spPr/>
    </dgm:pt>
    <dgm:pt modelId="{F8115A57-F9BD-9F4A-B15C-345214A73348}" type="pres">
      <dgm:prSet presAssocID="{9807AEE2-3D09-4536-A293-21EFD5503A81}" presName="parentText" presStyleLbl="node1" presStyleIdx="3" presStyleCnt="5">
        <dgm:presLayoutVars>
          <dgm:chMax val="0"/>
          <dgm:bulletEnabled val="1"/>
        </dgm:presLayoutVars>
      </dgm:prSet>
      <dgm:spPr/>
    </dgm:pt>
    <dgm:pt modelId="{AEE6CDEB-9D87-CD40-9435-7C0F4D357C4A}" type="pres">
      <dgm:prSet presAssocID="{57B7362D-94E6-4412-960C-0E5B74BB4163}" presName="spacer" presStyleCnt="0"/>
      <dgm:spPr/>
    </dgm:pt>
    <dgm:pt modelId="{ED611074-AC71-FD4D-9EF3-A33D5E63C263}" type="pres">
      <dgm:prSet presAssocID="{7BC996FD-41A8-4EFA-BD77-475ACD3C26FB}" presName="parentText" presStyleLbl="node1" presStyleIdx="4" presStyleCnt="5">
        <dgm:presLayoutVars>
          <dgm:chMax val="0"/>
          <dgm:bulletEnabled val="1"/>
        </dgm:presLayoutVars>
      </dgm:prSet>
      <dgm:spPr/>
    </dgm:pt>
  </dgm:ptLst>
  <dgm:cxnLst>
    <dgm:cxn modelId="{CF20D433-E76B-3E48-B32A-33640AF158E6}" type="presOf" srcId="{7A2FBFF7-EFDB-4DF8-8C74-AF7ABB448565}" destId="{95FDA406-3DD0-1746-A2FF-00CF0C6E2474}" srcOrd="0" destOrd="0" presId="urn:microsoft.com/office/officeart/2005/8/layout/vList2"/>
    <dgm:cxn modelId="{2D766F4C-9852-324A-AE0C-B148238BCE34}" type="presOf" srcId="{9807AEE2-3D09-4536-A293-21EFD5503A81}" destId="{F8115A57-F9BD-9F4A-B15C-345214A73348}" srcOrd="0" destOrd="0" presId="urn:microsoft.com/office/officeart/2005/8/layout/vList2"/>
    <dgm:cxn modelId="{462BE85E-775F-4F37-8958-EE108E886FBC}" srcId="{F1CB306F-3118-49AB-849E-0D42E971860A}" destId="{2247B2E1-8DC6-40C8-A87D-01EF9CBBC742}" srcOrd="0" destOrd="0" parTransId="{4FD9B0CB-C9B1-473D-823B-B7BA80BC88FE}" sibTransId="{BC633627-0FEF-480B-93C4-7CBF38601E33}"/>
    <dgm:cxn modelId="{68B5976A-7118-4A49-9941-4892EEFC1B9D}" type="presOf" srcId="{7BC996FD-41A8-4EFA-BD77-475ACD3C26FB}" destId="{ED611074-AC71-FD4D-9EF3-A33D5E63C263}" srcOrd="0" destOrd="0" presId="urn:microsoft.com/office/officeart/2005/8/layout/vList2"/>
    <dgm:cxn modelId="{BF32E36F-A573-4257-B7CE-C9C66753A5E9}" srcId="{F1CB306F-3118-49AB-849E-0D42E971860A}" destId="{7BC996FD-41A8-4EFA-BD77-475ACD3C26FB}" srcOrd="4" destOrd="0" parTransId="{D4599E2B-92C4-4B20-B249-04FAFE2759E8}" sibTransId="{6C8A441D-680F-4EE3-8A0D-CCE45D3B5941}"/>
    <dgm:cxn modelId="{5670B289-0BFE-4272-8938-6DD1936B6554}" srcId="{F1CB306F-3118-49AB-849E-0D42E971860A}" destId="{7A2FBFF7-EFDB-4DF8-8C74-AF7ABB448565}" srcOrd="2" destOrd="0" parTransId="{E4DEBF2B-6F86-4A0A-A1BD-631D5E438B71}" sibTransId="{6D813989-055B-4900-8A2D-7186E2B5CFD5}"/>
    <dgm:cxn modelId="{F327C990-E519-114D-B49A-A601BA106189}" type="presOf" srcId="{2247B2E1-8DC6-40C8-A87D-01EF9CBBC742}" destId="{02E8D5BD-4BFB-2148-B19A-47D669F654C6}" srcOrd="0" destOrd="0" presId="urn:microsoft.com/office/officeart/2005/8/layout/vList2"/>
    <dgm:cxn modelId="{5B8BDCAB-C28B-A144-80C9-101C8314858D}" type="presOf" srcId="{9084DE8C-AB41-4F1F-9EE3-C8AD1836A79D}" destId="{75DCE857-AD57-DA42-9C4B-C188F82872C3}" srcOrd="0" destOrd="0" presId="urn:microsoft.com/office/officeart/2005/8/layout/vList2"/>
    <dgm:cxn modelId="{15A9D8BC-805F-A44D-A231-F0BC8EA4A211}" type="presOf" srcId="{F1CB306F-3118-49AB-849E-0D42E971860A}" destId="{CBF742CB-C176-F44A-ACCD-6C7DB8DF8C76}" srcOrd="0" destOrd="0" presId="urn:microsoft.com/office/officeart/2005/8/layout/vList2"/>
    <dgm:cxn modelId="{32B329BE-B372-40E6-AB41-BADA533C17A3}" srcId="{F1CB306F-3118-49AB-849E-0D42E971860A}" destId="{9084DE8C-AB41-4F1F-9EE3-C8AD1836A79D}" srcOrd="1" destOrd="0" parTransId="{02326352-2070-4005-9C40-9D711264AB16}" sibTransId="{B6F60B14-7B15-4C1D-B168-379F4942D2AA}"/>
    <dgm:cxn modelId="{3B5D89D9-EE1F-4E26-B44E-C7D0B72EBC14}" srcId="{F1CB306F-3118-49AB-849E-0D42E971860A}" destId="{9807AEE2-3D09-4536-A293-21EFD5503A81}" srcOrd="3" destOrd="0" parTransId="{4D5E8FDA-CD04-405F-A774-7E73D91F7A6A}" sibTransId="{57B7362D-94E6-4412-960C-0E5B74BB4163}"/>
    <dgm:cxn modelId="{7CB81753-024A-DB47-9414-F511E51085DD}" type="presParOf" srcId="{CBF742CB-C176-F44A-ACCD-6C7DB8DF8C76}" destId="{02E8D5BD-4BFB-2148-B19A-47D669F654C6}" srcOrd="0" destOrd="0" presId="urn:microsoft.com/office/officeart/2005/8/layout/vList2"/>
    <dgm:cxn modelId="{BB60738D-5C2C-BF45-9FD0-044E66ACEC49}" type="presParOf" srcId="{CBF742CB-C176-F44A-ACCD-6C7DB8DF8C76}" destId="{CBF0AFD7-2B22-BA41-A4F8-52574597B828}" srcOrd="1" destOrd="0" presId="urn:microsoft.com/office/officeart/2005/8/layout/vList2"/>
    <dgm:cxn modelId="{0FFEB0DC-F0A7-0944-8A17-16225C357868}" type="presParOf" srcId="{CBF742CB-C176-F44A-ACCD-6C7DB8DF8C76}" destId="{75DCE857-AD57-DA42-9C4B-C188F82872C3}" srcOrd="2" destOrd="0" presId="urn:microsoft.com/office/officeart/2005/8/layout/vList2"/>
    <dgm:cxn modelId="{1B57003E-5D87-FA4E-B551-E2C999623A6F}" type="presParOf" srcId="{CBF742CB-C176-F44A-ACCD-6C7DB8DF8C76}" destId="{F2C05F0F-F10D-1F46-A8FC-8224175FBC62}" srcOrd="3" destOrd="0" presId="urn:microsoft.com/office/officeart/2005/8/layout/vList2"/>
    <dgm:cxn modelId="{DB306B9F-8B7D-4E43-B60E-9A8EA7F592A6}" type="presParOf" srcId="{CBF742CB-C176-F44A-ACCD-6C7DB8DF8C76}" destId="{95FDA406-3DD0-1746-A2FF-00CF0C6E2474}" srcOrd="4" destOrd="0" presId="urn:microsoft.com/office/officeart/2005/8/layout/vList2"/>
    <dgm:cxn modelId="{09FC8288-9936-CE49-A9D5-99C8EC6F4021}" type="presParOf" srcId="{CBF742CB-C176-F44A-ACCD-6C7DB8DF8C76}" destId="{9B54897E-786E-3C41-B4AE-132856B97FDC}" srcOrd="5" destOrd="0" presId="urn:microsoft.com/office/officeart/2005/8/layout/vList2"/>
    <dgm:cxn modelId="{42F699A8-3564-484B-A8AC-A5A9577274DF}" type="presParOf" srcId="{CBF742CB-C176-F44A-ACCD-6C7DB8DF8C76}" destId="{F8115A57-F9BD-9F4A-B15C-345214A73348}" srcOrd="6" destOrd="0" presId="urn:microsoft.com/office/officeart/2005/8/layout/vList2"/>
    <dgm:cxn modelId="{3333200A-39FD-7147-A94E-FA6872F04522}" type="presParOf" srcId="{CBF742CB-C176-F44A-ACCD-6C7DB8DF8C76}" destId="{AEE6CDEB-9D87-CD40-9435-7C0F4D357C4A}" srcOrd="7" destOrd="0" presId="urn:microsoft.com/office/officeart/2005/8/layout/vList2"/>
    <dgm:cxn modelId="{2A5F24B4-6DA6-BB4C-935A-1378557F70AE}" type="presParOf" srcId="{CBF742CB-C176-F44A-ACCD-6C7DB8DF8C76}" destId="{ED611074-AC71-FD4D-9EF3-A33D5E63C26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0FEA6-5F0A-44FA-AF65-5D64111CD7E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54B626EC-C979-4B1A-B87B-4BDC1137F19D}">
      <dgm:prSet/>
      <dgm:spPr/>
      <dgm:t>
        <a:bodyPr/>
        <a:lstStyle/>
        <a:p>
          <a:r>
            <a:rPr lang="fr-FR"/>
            <a:t>Diagnostic positif Généralement plus difficile chez les sujet âgé en raison </a:t>
          </a:r>
          <a:endParaRPr lang="en-US"/>
        </a:p>
      </dgm:t>
    </dgm:pt>
    <dgm:pt modelId="{39D312AE-A3E5-44D2-B559-73178EC32A47}" type="parTrans" cxnId="{B8C68493-EEB7-4A06-979A-62A4CE0ABD83}">
      <dgm:prSet/>
      <dgm:spPr/>
      <dgm:t>
        <a:bodyPr/>
        <a:lstStyle/>
        <a:p>
          <a:endParaRPr lang="en-US"/>
        </a:p>
      </dgm:t>
    </dgm:pt>
    <dgm:pt modelId="{0CD117E1-328C-44D5-9840-27F44EB496B2}" type="sibTrans" cxnId="{B8C68493-EEB7-4A06-979A-62A4CE0ABD83}">
      <dgm:prSet/>
      <dgm:spPr/>
      <dgm:t>
        <a:bodyPr/>
        <a:lstStyle/>
        <a:p>
          <a:endParaRPr lang="en-US"/>
        </a:p>
      </dgm:t>
    </dgm:pt>
    <dgm:pt modelId="{A42D8E05-0192-4383-AD33-EE6E45CB2CC1}">
      <dgm:prSet/>
      <dgm:spPr/>
      <dgm:t>
        <a:bodyPr/>
        <a:lstStyle/>
        <a:p>
          <a:r>
            <a:rPr lang="fr-FR"/>
            <a:t>Diagnostic du mécanisme et étiologique </a:t>
          </a:r>
          <a:endParaRPr lang="en-US"/>
        </a:p>
      </dgm:t>
    </dgm:pt>
    <dgm:pt modelId="{4400A44D-1AB4-43AA-AD63-9348090B4FEC}" type="parTrans" cxnId="{98449F6D-2FB6-4421-9CC1-CAE946CB0D7E}">
      <dgm:prSet/>
      <dgm:spPr/>
      <dgm:t>
        <a:bodyPr/>
        <a:lstStyle/>
        <a:p>
          <a:endParaRPr lang="en-US"/>
        </a:p>
      </dgm:t>
    </dgm:pt>
    <dgm:pt modelId="{72AE9BEC-09E2-4258-A9A5-44E9220A5530}" type="sibTrans" cxnId="{98449F6D-2FB6-4421-9CC1-CAE946CB0D7E}">
      <dgm:prSet/>
      <dgm:spPr/>
      <dgm:t>
        <a:bodyPr/>
        <a:lstStyle/>
        <a:p>
          <a:endParaRPr lang="en-US"/>
        </a:p>
      </dgm:t>
    </dgm:pt>
    <dgm:pt modelId="{00DAFD5D-4DEC-4709-9D2E-9048C57A1456}">
      <dgm:prSet/>
      <dgm:spPr/>
      <dgm:t>
        <a:bodyPr/>
        <a:lstStyle/>
        <a:p>
          <a:r>
            <a:rPr lang="fr-FR"/>
            <a:t>Diagnostic des facteurs de décompensation </a:t>
          </a:r>
          <a:endParaRPr lang="en-US"/>
        </a:p>
      </dgm:t>
    </dgm:pt>
    <dgm:pt modelId="{E3BA117A-C107-42DD-9E74-3E1184398399}" type="parTrans" cxnId="{1ABB8D82-5503-4EEC-BD03-F27295130A1C}">
      <dgm:prSet/>
      <dgm:spPr/>
      <dgm:t>
        <a:bodyPr/>
        <a:lstStyle/>
        <a:p>
          <a:endParaRPr lang="en-US"/>
        </a:p>
      </dgm:t>
    </dgm:pt>
    <dgm:pt modelId="{68481F79-12DD-4F84-AF7F-E83A402BDD77}" type="sibTrans" cxnId="{1ABB8D82-5503-4EEC-BD03-F27295130A1C}">
      <dgm:prSet/>
      <dgm:spPr/>
      <dgm:t>
        <a:bodyPr/>
        <a:lstStyle/>
        <a:p>
          <a:endParaRPr lang="en-US"/>
        </a:p>
      </dgm:t>
    </dgm:pt>
    <dgm:pt modelId="{C67B9394-CE11-4A48-B417-15B6EE38D410}">
      <dgm:prSet/>
      <dgm:spPr/>
      <dgm:t>
        <a:bodyPr/>
        <a:lstStyle/>
        <a:p>
          <a:r>
            <a:rPr lang="en-US" dirty="0" err="1"/>
            <a:t>Signes</a:t>
          </a:r>
          <a:r>
            <a:rPr lang="en-US" baseline="0" dirty="0"/>
            <a:t> </a:t>
          </a:r>
          <a:r>
            <a:rPr lang="en-US" baseline="0" dirty="0" err="1"/>
            <a:t>atypiques</a:t>
          </a:r>
          <a:endParaRPr lang="en-US" dirty="0"/>
        </a:p>
      </dgm:t>
    </dgm:pt>
    <dgm:pt modelId="{753A8A30-1482-4648-99A3-FEC107E5A779}" type="parTrans" cxnId="{5D554221-A9CD-C446-B778-6216607D0E02}">
      <dgm:prSet/>
      <dgm:spPr/>
      <dgm:t>
        <a:bodyPr/>
        <a:lstStyle/>
        <a:p>
          <a:endParaRPr lang="fr-FR"/>
        </a:p>
      </dgm:t>
    </dgm:pt>
    <dgm:pt modelId="{1BB08678-AEB7-EB48-91C4-463D294048CF}" type="sibTrans" cxnId="{5D554221-A9CD-C446-B778-6216607D0E02}">
      <dgm:prSet/>
      <dgm:spPr/>
      <dgm:t>
        <a:bodyPr/>
        <a:lstStyle/>
        <a:p>
          <a:endParaRPr lang="fr-FR"/>
        </a:p>
      </dgm:t>
    </dgm:pt>
    <dgm:pt modelId="{3628AC46-E460-A645-8AEF-357AFBE6646D}">
      <dgm:prSet/>
      <dgm:spPr/>
      <dgm:t>
        <a:bodyPr/>
        <a:lstStyle/>
        <a:p>
          <a:r>
            <a:rPr lang="en-US" dirty="0" err="1"/>
            <a:t>Parfois</a:t>
          </a:r>
          <a:r>
            <a:rPr lang="en-US" dirty="0"/>
            <a:t> </a:t>
          </a:r>
          <a:r>
            <a:rPr lang="en-US" dirty="0" err="1"/>
            <a:t>silencieuse</a:t>
          </a:r>
          <a:r>
            <a:rPr lang="en-US" dirty="0"/>
            <a:t> </a:t>
          </a:r>
        </a:p>
      </dgm:t>
    </dgm:pt>
    <dgm:pt modelId="{38A12015-1B47-AD42-A34B-FB45604B5571}" type="parTrans" cxnId="{DE82FF2D-4FD1-0B42-93AE-5CAC0508B4CA}">
      <dgm:prSet/>
      <dgm:spPr/>
      <dgm:t>
        <a:bodyPr/>
        <a:lstStyle/>
        <a:p>
          <a:endParaRPr lang="fr-FR"/>
        </a:p>
      </dgm:t>
    </dgm:pt>
    <dgm:pt modelId="{04E9C2F0-D58E-E644-A4CB-5B64954281D1}" type="sibTrans" cxnId="{DE82FF2D-4FD1-0B42-93AE-5CAC0508B4CA}">
      <dgm:prSet/>
      <dgm:spPr/>
      <dgm:t>
        <a:bodyPr/>
        <a:lstStyle/>
        <a:p>
          <a:endParaRPr lang="fr-FR"/>
        </a:p>
      </dgm:t>
    </dgm:pt>
    <dgm:pt modelId="{F2D18E2F-7401-4842-BB0A-C4487DAB993E}" type="pres">
      <dgm:prSet presAssocID="{D530FEA6-5F0A-44FA-AF65-5D64111CD7E5}" presName="linear" presStyleCnt="0">
        <dgm:presLayoutVars>
          <dgm:animLvl val="lvl"/>
          <dgm:resizeHandles val="exact"/>
        </dgm:presLayoutVars>
      </dgm:prSet>
      <dgm:spPr/>
    </dgm:pt>
    <dgm:pt modelId="{48E912CF-17DC-7A4B-BFE4-BA71F7A14341}" type="pres">
      <dgm:prSet presAssocID="{54B626EC-C979-4B1A-B87B-4BDC1137F19D}" presName="parentText" presStyleLbl="node1" presStyleIdx="0" presStyleCnt="3">
        <dgm:presLayoutVars>
          <dgm:chMax val="0"/>
          <dgm:bulletEnabled val="1"/>
        </dgm:presLayoutVars>
      </dgm:prSet>
      <dgm:spPr/>
    </dgm:pt>
    <dgm:pt modelId="{334568F8-1BA1-3D41-B7AF-3A74EC1ABF30}" type="pres">
      <dgm:prSet presAssocID="{54B626EC-C979-4B1A-B87B-4BDC1137F19D}" presName="childText" presStyleLbl="revTx" presStyleIdx="0" presStyleCnt="1">
        <dgm:presLayoutVars>
          <dgm:bulletEnabled val="1"/>
        </dgm:presLayoutVars>
      </dgm:prSet>
      <dgm:spPr/>
    </dgm:pt>
    <dgm:pt modelId="{77699FE1-A73A-3B49-BA73-425877198778}" type="pres">
      <dgm:prSet presAssocID="{A42D8E05-0192-4383-AD33-EE6E45CB2CC1}" presName="parentText" presStyleLbl="node1" presStyleIdx="1" presStyleCnt="3">
        <dgm:presLayoutVars>
          <dgm:chMax val="0"/>
          <dgm:bulletEnabled val="1"/>
        </dgm:presLayoutVars>
      </dgm:prSet>
      <dgm:spPr/>
    </dgm:pt>
    <dgm:pt modelId="{9111E029-7A82-0142-AB63-467A1D7F6CA5}" type="pres">
      <dgm:prSet presAssocID="{72AE9BEC-09E2-4258-A9A5-44E9220A5530}" presName="spacer" presStyleCnt="0"/>
      <dgm:spPr/>
    </dgm:pt>
    <dgm:pt modelId="{3E05E322-9C67-124F-B719-AEA3BC82496F}" type="pres">
      <dgm:prSet presAssocID="{00DAFD5D-4DEC-4709-9D2E-9048C57A1456}" presName="parentText" presStyleLbl="node1" presStyleIdx="2" presStyleCnt="3">
        <dgm:presLayoutVars>
          <dgm:chMax val="0"/>
          <dgm:bulletEnabled val="1"/>
        </dgm:presLayoutVars>
      </dgm:prSet>
      <dgm:spPr/>
    </dgm:pt>
  </dgm:ptLst>
  <dgm:cxnLst>
    <dgm:cxn modelId="{5D554221-A9CD-C446-B778-6216607D0E02}" srcId="{54B626EC-C979-4B1A-B87B-4BDC1137F19D}" destId="{C67B9394-CE11-4A48-B417-15B6EE38D410}" srcOrd="0" destOrd="0" parTransId="{753A8A30-1482-4648-99A3-FEC107E5A779}" sibTransId="{1BB08678-AEB7-EB48-91C4-463D294048CF}"/>
    <dgm:cxn modelId="{DE82FF2D-4FD1-0B42-93AE-5CAC0508B4CA}" srcId="{54B626EC-C979-4B1A-B87B-4BDC1137F19D}" destId="{3628AC46-E460-A645-8AEF-357AFBE6646D}" srcOrd="1" destOrd="0" parTransId="{38A12015-1B47-AD42-A34B-FB45604B5571}" sibTransId="{04E9C2F0-D58E-E644-A4CB-5B64954281D1}"/>
    <dgm:cxn modelId="{07BFCD2F-F0C8-3B4C-8072-3DFA66430AB5}" type="presOf" srcId="{C67B9394-CE11-4A48-B417-15B6EE38D410}" destId="{334568F8-1BA1-3D41-B7AF-3A74EC1ABF30}" srcOrd="0" destOrd="0" presId="urn:microsoft.com/office/officeart/2005/8/layout/vList2"/>
    <dgm:cxn modelId="{6D3CE731-07CB-7447-B568-ECB176022D62}" type="presOf" srcId="{A42D8E05-0192-4383-AD33-EE6E45CB2CC1}" destId="{77699FE1-A73A-3B49-BA73-425877198778}" srcOrd="0" destOrd="0" presId="urn:microsoft.com/office/officeart/2005/8/layout/vList2"/>
    <dgm:cxn modelId="{98449F6D-2FB6-4421-9CC1-CAE946CB0D7E}" srcId="{D530FEA6-5F0A-44FA-AF65-5D64111CD7E5}" destId="{A42D8E05-0192-4383-AD33-EE6E45CB2CC1}" srcOrd="1" destOrd="0" parTransId="{4400A44D-1AB4-43AA-AD63-9348090B4FEC}" sibTransId="{72AE9BEC-09E2-4258-A9A5-44E9220A5530}"/>
    <dgm:cxn modelId="{1ABB8D82-5503-4EEC-BD03-F27295130A1C}" srcId="{D530FEA6-5F0A-44FA-AF65-5D64111CD7E5}" destId="{00DAFD5D-4DEC-4709-9D2E-9048C57A1456}" srcOrd="2" destOrd="0" parTransId="{E3BA117A-C107-42DD-9E74-3E1184398399}" sibTransId="{68481F79-12DD-4F84-AF7F-E83A402BDD77}"/>
    <dgm:cxn modelId="{3F644085-3258-7340-8B11-4B2C405B4EED}" type="presOf" srcId="{00DAFD5D-4DEC-4709-9D2E-9048C57A1456}" destId="{3E05E322-9C67-124F-B719-AEA3BC82496F}" srcOrd="0" destOrd="0" presId="urn:microsoft.com/office/officeart/2005/8/layout/vList2"/>
    <dgm:cxn modelId="{B8C68493-EEB7-4A06-979A-62A4CE0ABD83}" srcId="{D530FEA6-5F0A-44FA-AF65-5D64111CD7E5}" destId="{54B626EC-C979-4B1A-B87B-4BDC1137F19D}" srcOrd="0" destOrd="0" parTransId="{39D312AE-A3E5-44D2-B559-73178EC32A47}" sibTransId="{0CD117E1-328C-44D5-9840-27F44EB496B2}"/>
    <dgm:cxn modelId="{D30CADA8-5D80-374D-9F2C-BBAB775B3765}" type="presOf" srcId="{D530FEA6-5F0A-44FA-AF65-5D64111CD7E5}" destId="{F2D18E2F-7401-4842-BB0A-C4487DAB993E}" srcOrd="0" destOrd="0" presId="urn:microsoft.com/office/officeart/2005/8/layout/vList2"/>
    <dgm:cxn modelId="{F2EDB7D6-9C1C-134E-B0C8-1F131A0AE47F}" type="presOf" srcId="{54B626EC-C979-4B1A-B87B-4BDC1137F19D}" destId="{48E912CF-17DC-7A4B-BFE4-BA71F7A14341}" srcOrd="0" destOrd="0" presId="urn:microsoft.com/office/officeart/2005/8/layout/vList2"/>
    <dgm:cxn modelId="{901594F6-EA4A-0149-A8F1-83AB3F929880}" type="presOf" srcId="{3628AC46-E460-A645-8AEF-357AFBE6646D}" destId="{334568F8-1BA1-3D41-B7AF-3A74EC1ABF30}" srcOrd="0" destOrd="1" presId="urn:microsoft.com/office/officeart/2005/8/layout/vList2"/>
    <dgm:cxn modelId="{D814FFB4-4378-3A4A-BDB0-3268D150481D}" type="presParOf" srcId="{F2D18E2F-7401-4842-BB0A-C4487DAB993E}" destId="{48E912CF-17DC-7A4B-BFE4-BA71F7A14341}" srcOrd="0" destOrd="0" presId="urn:microsoft.com/office/officeart/2005/8/layout/vList2"/>
    <dgm:cxn modelId="{B2891DE3-F728-ED43-91F1-0B1D7494E677}" type="presParOf" srcId="{F2D18E2F-7401-4842-BB0A-C4487DAB993E}" destId="{334568F8-1BA1-3D41-B7AF-3A74EC1ABF30}" srcOrd="1" destOrd="0" presId="urn:microsoft.com/office/officeart/2005/8/layout/vList2"/>
    <dgm:cxn modelId="{5827525D-327B-9C48-AA11-76171052A493}" type="presParOf" srcId="{F2D18E2F-7401-4842-BB0A-C4487DAB993E}" destId="{77699FE1-A73A-3B49-BA73-425877198778}" srcOrd="2" destOrd="0" presId="urn:microsoft.com/office/officeart/2005/8/layout/vList2"/>
    <dgm:cxn modelId="{6EF61C1A-6710-C84C-BE7A-79CBE7BC41BF}" type="presParOf" srcId="{F2D18E2F-7401-4842-BB0A-C4487DAB993E}" destId="{9111E029-7A82-0142-AB63-467A1D7F6CA5}" srcOrd="3" destOrd="0" presId="urn:microsoft.com/office/officeart/2005/8/layout/vList2"/>
    <dgm:cxn modelId="{B3F9039D-9D76-3045-A631-EC980B6ABEC5}" type="presParOf" srcId="{F2D18E2F-7401-4842-BB0A-C4487DAB993E}" destId="{3E05E322-9C67-124F-B719-AEA3BC82496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8D5BD-4BFB-2148-B19A-47D669F654C6}">
      <dsp:nvSpPr>
        <dsp:cNvPr id="0" name=""/>
        <dsp:cNvSpPr/>
      </dsp:nvSpPr>
      <dsp:spPr>
        <a:xfrm>
          <a:off x="0" y="105951"/>
          <a:ext cx="6666833" cy="100693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Le sujet âgé́ est un patient à haut risque ischémique et à haut risque hémorragique </a:t>
          </a:r>
          <a:endParaRPr lang="en-US" sz="1800" kern="1200"/>
        </a:p>
      </dsp:txBody>
      <dsp:txXfrm>
        <a:off x="49154" y="155105"/>
        <a:ext cx="6568525" cy="908623"/>
      </dsp:txXfrm>
    </dsp:sp>
    <dsp:sp modelId="{75DCE857-AD57-DA42-9C4B-C188F82872C3}">
      <dsp:nvSpPr>
        <dsp:cNvPr id="0" name=""/>
        <dsp:cNvSpPr/>
      </dsp:nvSpPr>
      <dsp:spPr>
        <a:xfrm>
          <a:off x="0" y="1164723"/>
          <a:ext cx="6666833" cy="1006931"/>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La gravité du pronostic est sous tendue par les comorbidités </a:t>
          </a:r>
          <a:endParaRPr lang="en-US" sz="1800" kern="1200"/>
        </a:p>
      </dsp:txBody>
      <dsp:txXfrm>
        <a:off x="49154" y="1213877"/>
        <a:ext cx="6568525" cy="908623"/>
      </dsp:txXfrm>
    </dsp:sp>
    <dsp:sp modelId="{95FDA406-3DD0-1746-A2FF-00CF0C6E2474}">
      <dsp:nvSpPr>
        <dsp:cNvPr id="0" name=""/>
        <dsp:cNvSpPr/>
      </dsp:nvSpPr>
      <dsp:spPr>
        <a:xfrm>
          <a:off x="0" y="2223494"/>
          <a:ext cx="6666833" cy="1006931"/>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Leur prise en charge ne doit pas différer du sujet plus jeune en terme de stratégie invasive et de recours à l’angioplastie si bon état général </a:t>
          </a:r>
          <a:endParaRPr lang="en-US" sz="1800" kern="1200"/>
        </a:p>
      </dsp:txBody>
      <dsp:txXfrm>
        <a:off x="49154" y="2272648"/>
        <a:ext cx="6568525" cy="908623"/>
      </dsp:txXfrm>
    </dsp:sp>
    <dsp:sp modelId="{F8115A57-F9BD-9F4A-B15C-345214A73348}">
      <dsp:nvSpPr>
        <dsp:cNvPr id="0" name=""/>
        <dsp:cNvSpPr/>
      </dsp:nvSpPr>
      <dsp:spPr>
        <a:xfrm>
          <a:off x="0" y="3282265"/>
          <a:ext cx="6666833" cy="1006931"/>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Il est impératif de limiter le risque hémorragique par le bon choix des drogues anticoagulantes et l’abord radial pour le cathétérisme </a:t>
          </a:r>
          <a:endParaRPr lang="en-US" sz="1800" kern="1200"/>
        </a:p>
      </dsp:txBody>
      <dsp:txXfrm>
        <a:off x="49154" y="3331419"/>
        <a:ext cx="6568525" cy="908623"/>
      </dsp:txXfrm>
    </dsp:sp>
    <dsp:sp modelId="{ED611074-AC71-FD4D-9EF3-A33D5E63C263}">
      <dsp:nvSpPr>
        <dsp:cNvPr id="0" name=""/>
        <dsp:cNvSpPr/>
      </dsp:nvSpPr>
      <dsp:spPr>
        <a:xfrm>
          <a:off x="0" y="4341036"/>
          <a:ext cx="6666833" cy="100693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Quand l’état général est détérioré, lorsqu’un syndrome gériatrique est prononcé ou que l’espérance de vie est courte, une stratégie non invasive doit être considérée </a:t>
          </a:r>
          <a:endParaRPr lang="en-US" sz="1800" kern="1200"/>
        </a:p>
      </dsp:txBody>
      <dsp:txXfrm>
        <a:off x="49154" y="4390190"/>
        <a:ext cx="6568525" cy="908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912CF-17DC-7A4B-BFE4-BA71F7A14341}">
      <dsp:nvSpPr>
        <dsp:cNvPr id="0" name=""/>
        <dsp:cNvSpPr/>
      </dsp:nvSpPr>
      <dsp:spPr>
        <a:xfrm>
          <a:off x="0" y="5780"/>
          <a:ext cx="10515600" cy="11536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FR" sz="2900" kern="1200"/>
            <a:t>Diagnostic positif Généralement plus difficile chez les sujet âgé en raison </a:t>
          </a:r>
          <a:endParaRPr lang="en-US" sz="2900" kern="1200"/>
        </a:p>
      </dsp:txBody>
      <dsp:txXfrm>
        <a:off x="56315" y="62095"/>
        <a:ext cx="10402970" cy="1040990"/>
      </dsp:txXfrm>
    </dsp:sp>
    <dsp:sp modelId="{334568F8-1BA1-3D41-B7AF-3A74EC1ABF30}">
      <dsp:nvSpPr>
        <dsp:cNvPr id="0" name=""/>
        <dsp:cNvSpPr/>
      </dsp:nvSpPr>
      <dsp:spPr>
        <a:xfrm>
          <a:off x="0" y="1159400"/>
          <a:ext cx="10515600" cy="79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err="1"/>
            <a:t>Signes</a:t>
          </a:r>
          <a:r>
            <a:rPr lang="en-US" sz="2300" kern="1200" baseline="0" dirty="0"/>
            <a:t> </a:t>
          </a:r>
          <a:r>
            <a:rPr lang="en-US" sz="2300" kern="1200" baseline="0" dirty="0" err="1"/>
            <a:t>atypiques</a:t>
          </a:r>
          <a:endParaRPr lang="en-US" sz="2300" kern="1200" dirty="0"/>
        </a:p>
        <a:p>
          <a:pPr marL="228600" lvl="1" indent="-228600" algn="l" defTabSz="1022350">
            <a:lnSpc>
              <a:spcPct val="90000"/>
            </a:lnSpc>
            <a:spcBef>
              <a:spcPct val="0"/>
            </a:spcBef>
            <a:spcAft>
              <a:spcPct val="20000"/>
            </a:spcAft>
            <a:buChar char="•"/>
          </a:pPr>
          <a:r>
            <a:rPr lang="en-US" sz="2300" kern="1200" dirty="0" err="1"/>
            <a:t>Parfois</a:t>
          </a:r>
          <a:r>
            <a:rPr lang="en-US" sz="2300" kern="1200" dirty="0"/>
            <a:t> </a:t>
          </a:r>
          <a:r>
            <a:rPr lang="en-US" sz="2300" kern="1200" dirty="0" err="1"/>
            <a:t>silencieuse</a:t>
          </a:r>
          <a:r>
            <a:rPr lang="en-US" sz="2300" kern="1200" dirty="0"/>
            <a:t> </a:t>
          </a:r>
        </a:p>
      </dsp:txBody>
      <dsp:txXfrm>
        <a:off x="0" y="1159400"/>
        <a:ext cx="10515600" cy="795397"/>
      </dsp:txXfrm>
    </dsp:sp>
    <dsp:sp modelId="{77699FE1-A73A-3B49-BA73-425877198778}">
      <dsp:nvSpPr>
        <dsp:cNvPr id="0" name=""/>
        <dsp:cNvSpPr/>
      </dsp:nvSpPr>
      <dsp:spPr>
        <a:xfrm>
          <a:off x="0" y="1954797"/>
          <a:ext cx="10515600" cy="11536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FR" sz="2900" kern="1200"/>
            <a:t>Diagnostic du mécanisme et étiologique </a:t>
          </a:r>
          <a:endParaRPr lang="en-US" sz="2900" kern="1200"/>
        </a:p>
      </dsp:txBody>
      <dsp:txXfrm>
        <a:off x="56315" y="2011112"/>
        <a:ext cx="10402970" cy="1040990"/>
      </dsp:txXfrm>
    </dsp:sp>
    <dsp:sp modelId="{3E05E322-9C67-124F-B719-AEA3BC82496F}">
      <dsp:nvSpPr>
        <dsp:cNvPr id="0" name=""/>
        <dsp:cNvSpPr/>
      </dsp:nvSpPr>
      <dsp:spPr>
        <a:xfrm>
          <a:off x="0" y="3191937"/>
          <a:ext cx="10515600" cy="11536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FR" sz="2900" kern="1200"/>
            <a:t>Diagnostic des facteurs de décompensation </a:t>
          </a:r>
          <a:endParaRPr lang="en-US" sz="2900" kern="1200"/>
        </a:p>
      </dsp:txBody>
      <dsp:txXfrm>
        <a:off x="56315" y="3248252"/>
        <a:ext cx="10402970"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E23FD9-2C85-384A-8B97-B40484295D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4C4CFD2-0831-2C4E-AD98-A888A2E49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A930FD-BC31-924C-B73D-4EBD46C59836}"/>
              </a:ext>
            </a:extLst>
          </p:cNvPr>
          <p:cNvSpPr>
            <a:spLocks noGrp="1"/>
          </p:cNvSpPr>
          <p:nvPr>
            <p:ph type="dt" sz="half" idx="10"/>
          </p:nvPr>
        </p:nvSpPr>
        <p:spPr/>
        <p:txBody>
          <a:bodyPr/>
          <a:lstStyle/>
          <a:p>
            <a:fld id="{937BD2E0-DCFF-6647-9508-284C3C739222}" type="datetimeFigureOut">
              <a:rPr lang="fr-FR" smtClean="0"/>
              <a:t>24/09/2024</a:t>
            </a:fld>
            <a:endParaRPr lang="fr-FR"/>
          </a:p>
        </p:txBody>
      </p:sp>
      <p:sp>
        <p:nvSpPr>
          <p:cNvPr id="5" name="Espace réservé du pied de page 4">
            <a:extLst>
              <a:ext uri="{FF2B5EF4-FFF2-40B4-BE49-F238E27FC236}">
                <a16:creationId xmlns:a16="http://schemas.microsoft.com/office/drawing/2014/main" id="{92936345-7B5A-2247-A362-2A7199F2CE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614EF3-EF5B-B246-9DDF-8B31849B6DE6}"/>
              </a:ext>
            </a:extLst>
          </p:cNvPr>
          <p:cNvSpPr>
            <a:spLocks noGrp="1"/>
          </p:cNvSpPr>
          <p:nvPr>
            <p:ph type="sldNum" sz="quarter" idx="12"/>
          </p:nvPr>
        </p:nvSpPr>
        <p:spPr/>
        <p:txBody>
          <a:bodyPr/>
          <a:lstStyle/>
          <a:p>
            <a:fld id="{F6ACEC49-C852-8043-A2C7-76317DE52E72}" type="slidenum">
              <a:rPr lang="fr-FR" smtClean="0"/>
              <a:t>‹N°›</a:t>
            </a:fld>
            <a:endParaRPr lang="fr-FR"/>
          </a:p>
        </p:txBody>
      </p:sp>
    </p:spTree>
    <p:extLst>
      <p:ext uri="{BB962C8B-B14F-4D97-AF65-F5344CB8AC3E}">
        <p14:creationId xmlns:p14="http://schemas.microsoft.com/office/powerpoint/2010/main" val="170729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CED8B-327C-9242-9837-85873E995F3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0B4DA7B-46C6-A746-B45F-31BCE877DB1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87076E-EA63-6B43-A90D-CB008F8ECF30}"/>
              </a:ext>
            </a:extLst>
          </p:cNvPr>
          <p:cNvSpPr>
            <a:spLocks noGrp="1"/>
          </p:cNvSpPr>
          <p:nvPr>
            <p:ph type="dt" sz="half" idx="10"/>
          </p:nvPr>
        </p:nvSpPr>
        <p:spPr/>
        <p:txBody>
          <a:bodyPr/>
          <a:lstStyle/>
          <a:p>
            <a:fld id="{937BD2E0-DCFF-6647-9508-284C3C739222}" type="datetimeFigureOut">
              <a:rPr lang="fr-FR" smtClean="0"/>
              <a:t>24/09/2024</a:t>
            </a:fld>
            <a:endParaRPr lang="fr-FR"/>
          </a:p>
        </p:txBody>
      </p:sp>
      <p:sp>
        <p:nvSpPr>
          <p:cNvPr id="5" name="Espace réservé du pied de page 4">
            <a:extLst>
              <a:ext uri="{FF2B5EF4-FFF2-40B4-BE49-F238E27FC236}">
                <a16:creationId xmlns:a16="http://schemas.microsoft.com/office/drawing/2014/main" id="{D87D6B00-DA55-9749-A614-3308CAEC3F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C124FE-1CBE-134D-9FAA-F878CCEE96EC}"/>
              </a:ext>
            </a:extLst>
          </p:cNvPr>
          <p:cNvSpPr>
            <a:spLocks noGrp="1"/>
          </p:cNvSpPr>
          <p:nvPr>
            <p:ph type="sldNum" sz="quarter" idx="12"/>
          </p:nvPr>
        </p:nvSpPr>
        <p:spPr/>
        <p:txBody>
          <a:bodyPr/>
          <a:lstStyle/>
          <a:p>
            <a:fld id="{F6ACEC49-C852-8043-A2C7-76317DE52E72}" type="slidenum">
              <a:rPr lang="fr-FR" smtClean="0"/>
              <a:t>‹N°›</a:t>
            </a:fld>
            <a:endParaRPr lang="fr-FR"/>
          </a:p>
        </p:txBody>
      </p:sp>
    </p:spTree>
    <p:extLst>
      <p:ext uri="{BB962C8B-B14F-4D97-AF65-F5344CB8AC3E}">
        <p14:creationId xmlns:p14="http://schemas.microsoft.com/office/powerpoint/2010/main" val="235101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4A2C991-286F-0E41-93E9-96FCCDC414F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0E9877F-4347-BC43-957B-17FE9E2BA83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6E9E1E-1E05-AA41-ACB3-D25D8657DEC5}"/>
              </a:ext>
            </a:extLst>
          </p:cNvPr>
          <p:cNvSpPr>
            <a:spLocks noGrp="1"/>
          </p:cNvSpPr>
          <p:nvPr>
            <p:ph type="dt" sz="half" idx="10"/>
          </p:nvPr>
        </p:nvSpPr>
        <p:spPr/>
        <p:txBody>
          <a:bodyPr/>
          <a:lstStyle/>
          <a:p>
            <a:fld id="{937BD2E0-DCFF-6647-9508-284C3C739222}" type="datetimeFigureOut">
              <a:rPr lang="fr-FR" smtClean="0"/>
              <a:t>24/09/2024</a:t>
            </a:fld>
            <a:endParaRPr lang="fr-FR"/>
          </a:p>
        </p:txBody>
      </p:sp>
      <p:sp>
        <p:nvSpPr>
          <p:cNvPr id="5" name="Espace réservé du pied de page 4">
            <a:extLst>
              <a:ext uri="{FF2B5EF4-FFF2-40B4-BE49-F238E27FC236}">
                <a16:creationId xmlns:a16="http://schemas.microsoft.com/office/drawing/2014/main" id="{CB85FDB1-1D9F-FE4A-8221-D77061757C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56883D-BD22-EF42-A786-4960B08437EB}"/>
              </a:ext>
            </a:extLst>
          </p:cNvPr>
          <p:cNvSpPr>
            <a:spLocks noGrp="1"/>
          </p:cNvSpPr>
          <p:nvPr>
            <p:ph type="sldNum" sz="quarter" idx="12"/>
          </p:nvPr>
        </p:nvSpPr>
        <p:spPr/>
        <p:txBody>
          <a:bodyPr/>
          <a:lstStyle/>
          <a:p>
            <a:fld id="{F6ACEC49-C852-8043-A2C7-76317DE52E72}" type="slidenum">
              <a:rPr lang="fr-FR" smtClean="0"/>
              <a:t>‹N°›</a:t>
            </a:fld>
            <a:endParaRPr lang="fr-FR"/>
          </a:p>
        </p:txBody>
      </p:sp>
    </p:spTree>
    <p:extLst>
      <p:ext uri="{BB962C8B-B14F-4D97-AF65-F5344CB8AC3E}">
        <p14:creationId xmlns:p14="http://schemas.microsoft.com/office/powerpoint/2010/main" val="324055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810FE-F54A-584E-B20C-2B08DDE182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C0D3EE0-5CD3-0747-8B3F-A584E55AD1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2F0CE8-8EE0-DC48-8E60-40EFFA8CE201}"/>
              </a:ext>
            </a:extLst>
          </p:cNvPr>
          <p:cNvSpPr>
            <a:spLocks noGrp="1"/>
          </p:cNvSpPr>
          <p:nvPr>
            <p:ph type="dt" sz="half" idx="10"/>
          </p:nvPr>
        </p:nvSpPr>
        <p:spPr/>
        <p:txBody>
          <a:bodyPr/>
          <a:lstStyle/>
          <a:p>
            <a:fld id="{937BD2E0-DCFF-6647-9508-284C3C739222}" type="datetimeFigureOut">
              <a:rPr lang="fr-FR" smtClean="0"/>
              <a:t>24/09/2024</a:t>
            </a:fld>
            <a:endParaRPr lang="fr-FR"/>
          </a:p>
        </p:txBody>
      </p:sp>
      <p:sp>
        <p:nvSpPr>
          <p:cNvPr id="5" name="Espace réservé du pied de page 4">
            <a:extLst>
              <a:ext uri="{FF2B5EF4-FFF2-40B4-BE49-F238E27FC236}">
                <a16:creationId xmlns:a16="http://schemas.microsoft.com/office/drawing/2014/main" id="{8DC32772-314A-FF46-823E-867CF8D14B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890651-CBFF-A545-9E55-9951F64ACA7D}"/>
              </a:ext>
            </a:extLst>
          </p:cNvPr>
          <p:cNvSpPr>
            <a:spLocks noGrp="1"/>
          </p:cNvSpPr>
          <p:nvPr>
            <p:ph type="sldNum" sz="quarter" idx="12"/>
          </p:nvPr>
        </p:nvSpPr>
        <p:spPr/>
        <p:txBody>
          <a:bodyPr/>
          <a:lstStyle/>
          <a:p>
            <a:fld id="{F6ACEC49-C852-8043-A2C7-76317DE52E72}" type="slidenum">
              <a:rPr lang="fr-FR" smtClean="0"/>
              <a:t>‹N°›</a:t>
            </a:fld>
            <a:endParaRPr lang="fr-FR"/>
          </a:p>
        </p:txBody>
      </p:sp>
    </p:spTree>
    <p:extLst>
      <p:ext uri="{BB962C8B-B14F-4D97-AF65-F5344CB8AC3E}">
        <p14:creationId xmlns:p14="http://schemas.microsoft.com/office/powerpoint/2010/main" val="410825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E50DE-E7B0-184F-9928-98D931D00E8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6D5CBE2-911F-FA43-8C6D-7EB60C16BF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448ED13-F4BA-6B4F-B4AA-85174F336F38}"/>
              </a:ext>
            </a:extLst>
          </p:cNvPr>
          <p:cNvSpPr>
            <a:spLocks noGrp="1"/>
          </p:cNvSpPr>
          <p:nvPr>
            <p:ph type="dt" sz="half" idx="10"/>
          </p:nvPr>
        </p:nvSpPr>
        <p:spPr/>
        <p:txBody>
          <a:bodyPr/>
          <a:lstStyle/>
          <a:p>
            <a:fld id="{937BD2E0-DCFF-6647-9508-284C3C739222}" type="datetimeFigureOut">
              <a:rPr lang="fr-FR" smtClean="0"/>
              <a:t>24/09/2024</a:t>
            </a:fld>
            <a:endParaRPr lang="fr-FR"/>
          </a:p>
        </p:txBody>
      </p:sp>
      <p:sp>
        <p:nvSpPr>
          <p:cNvPr id="5" name="Espace réservé du pied de page 4">
            <a:extLst>
              <a:ext uri="{FF2B5EF4-FFF2-40B4-BE49-F238E27FC236}">
                <a16:creationId xmlns:a16="http://schemas.microsoft.com/office/drawing/2014/main" id="{06A0A273-3F7A-2E4F-8FED-6BC4DAFE7A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3C5613-BA18-2046-A718-B4830F7041E1}"/>
              </a:ext>
            </a:extLst>
          </p:cNvPr>
          <p:cNvSpPr>
            <a:spLocks noGrp="1"/>
          </p:cNvSpPr>
          <p:nvPr>
            <p:ph type="sldNum" sz="quarter" idx="12"/>
          </p:nvPr>
        </p:nvSpPr>
        <p:spPr/>
        <p:txBody>
          <a:bodyPr/>
          <a:lstStyle/>
          <a:p>
            <a:fld id="{F6ACEC49-C852-8043-A2C7-76317DE52E72}" type="slidenum">
              <a:rPr lang="fr-FR" smtClean="0"/>
              <a:t>‹N°›</a:t>
            </a:fld>
            <a:endParaRPr lang="fr-FR"/>
          </a:p>
        </p:txBody>
      </p:sp>
    </p:spTree>
    <p:extLst>
      <p:ext uri="{BB962C8B-B14F-4D97-AF65-F5344CB8AC3E}">
        <p14:creationId xmlns:p14="http://schemas.microsoft.com/office/powerpoint/2010/main" val="233272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239E9-C784-4845-93FF-7862FB58C9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A61BD8-37FC-1343-98C8-66422B1060B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41C6CE7-8461-AD48-AF0E-CBD2AFE2F0D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B1EEA55-0779-C946-87CB-9E74C968F43C}"/>
              </a:ext>
            </a:extLst>
          </p:cNvPr>
          <p:cNvSpPr>
            <a:spLocks noGrp="1"/>
          </p:cNvSpPr>
          <p:nvPr>
            <p:ph type="dt" sz="half" idx="10"/>
          </p:nvPr>
        </p:nvSpPr>
        <p:spPr/>
        <p:txBody>
          <a:bodyPr/>
          <a:lstStyle/>
          <a:p>
            <a:fld id="{937BD2E0-DCFF-6647-9508-284C3C739222}" type="datetimeFigureOut">
              <a:rPr lang="fr-FR" smtClean="0"/>
              <a:t>24/09/2024</a:t>
            </a:fld>
            <a:endParaRPr lang="fr-FR"/>
          </a:p>
        </p:txBody>
      </p:sp>
      <p:sp>
        <p:nvSpPr>
          <p:cNvPr id="6" name="Espace réservé du pied de page 5">
            <a:extLst>
              <a:ext uri="{FF2B5EF4-FFF2-40B4-BE49-F238E27FC236}">
                <a16:creationId xmlns:a16="http://schemas.microsoft.com/office/drawing/2014/main" id="{2247BE46-EDCE-0149-99DA-20B298B8BD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D3B3C1-6AAA-1D42-951F-927277B5F74D}"/>
              </a:ext>
            </a:extLst>
          </p:cNvPr>
          <p:cNvSpPr>
            <a:spLocks noGrp="1"/>
          </p:cNvSpPr>
          <p:nvPr>
            <p:ph type="sldNum" sz="quarter" idx="12"/>
          </p:nvPr>
        </p:nvSpPr>
        <p:spPr/>
        <p:txBody>
          <a:bodyPr/>
          <a:lstStyle/>
          <a:p>
            <a:fld id="{F6ACEC49-C852-8043-A2C7-76317DE52E72}" type="slidenum">
              <a:rPr lang="fr-FR" smtClean="0"/>
              <a:t>‹N°›</a:t>
            </a:fld>
            <a:endParaRPr lang="fr-FR"/>
          </a:p>
        </p:txBody>
      </p:sp>
    </p:spTree>
    <p:extLst>
      <p:ext uri="{BB962C8B-B14F-4D97-AF65-F5344CB8AC3E}">
        <p14:creationId xmlns:p14="http://schemas.microsoft.com/office/powerpoint/2010/main" val="350201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282B3-1458-EB4E-A0B1-409B356CB17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E1F07F7-C4C7-C94A-B52C-148222A377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2D8986C-3112-F041-AFE4-FEBCEE4B725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53EACCB-E2A6-7543-AE1C-3664BF4079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C84F369-A3BE-1F48-9ECA-771C2C6812B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8DF7C52-2E3A-9B48-8394-ADCCBF108007}"/>
              </a:ext>
            </a:extLst>
          </p:cNvPr>
          <p:cNvSpPr>
            <a:spLocks noGrp="1"/>
          </p:cNvSpPr>
          <p:nvPr>
            <p:ph type="dt" sz="half" idx="10"/>
          </p:nvPr>
        </p:nvSpPr>
        <p:spPr/>
        <p:txBody>
          <a:bodyPr/>
          <a:lstStyle/>
          <a:p>
            <a:fld id="{937BD2E0-DCFF-6647-9508-284C3C739222}" type="datetimeFigureOut">
              <a:rPr lang="fr-FR" smtClean="0"/>
              <a:t>24/09/2024</a:t>
            </a:fld>
            <a:endParaRPr lang="fr-FR"/>
          </a:p>
        </p:txBody>
      </p:sp>
      <p:sp>
        <p:nvSpPr>
          <p:cNvPr id="8" name="Espace réservé du pied de page 7">
            <a:extLst>
              <a:ext uri="{FF2B5EF4-FFF2-40B4-BE49-F238E27FC236}">
                <a16:creationId xmlns:a16="http://schemas.microsoft.com/office/drawing/2014/main" id="{B50EF002-C4B1-DC4E-B3F6-BFEB4501F3C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645A669-6CEE-0B4A-A305-F756043E23A5}"/>
              </a:ext>
            </a:extLst>
          </p:cNvPr>
          <p:cNvSpPr>
            <a:spLocks noGrp="1"/>
          </p:cNvSpPr>
          <p:nvPr>
            <p:ph type="sldNum" sz="quarter" idx="12"/>
          </p:nvPr>
        </p:nvSpPr>
        <p:spPr/>
        <p:txBody>
          <a:bodyPr/>
          <a:lstStyle/>
          <a:p>
            <a:fld id="{F6ACEC49-C852-8043-A2C7-76317DE52E72}" type="slidenum">
              <a:rPr lang="fr-FR" smtClean="0"/>
              <a:t>‹N°›</a:t>
            </a:fld>
            <a:endParaRPr lang="fr-FR"/>
          </a:p>
        </p:txBody>
      </p:sp>
    </p:spTree>
    <p:extLst>
      <p:ext uri="{BB962C8B-B14F-4D97-AF65-F5344CB8AC3E}">
        <p14:creationId xmlns:p14="http://schemas.microsoft.com/office/powerpoint/2010/main" val="25353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66E81-CDE0-684F-8DFB-82501EC0E16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8DB9F8C-26BE-F747-B8FF-397CACBD442F}"/>
              </a:ext>
            </a:extLst>
          </p:cNvPr>
          <p:cNvSpPr>
            <a:spLocks noGrp="1"/>
          </p:cNvSpPr>
          <p:nvPr>
            <p:ph type="dt" sz="half" idx="10"/>
          </p:nvPr>
        </p:nvSpPr>
        <p:spPr/>
        <p:txBody>
          <a:bodyPr/>
          <a:lstStyle/>
          <a:p>
            <a:fld id="{937BD2E0-DCFF-6647-9508-284C3C739222}" type="datetimeFigureOut">
              <a:rPr lang="fr-FR" smtClean="0"/>
              <a:t>24/09/2024</a:t>
            </a:fld>
            <a:endParaRPr lang="fr-FR"/>
          </a:p>
        </p:txBody>
      </p:sp>
      <p:sp>
        <p:nvSpPr>
          <p:cNvPr id="4" name="Espace réservé du pied de page 3">
            <a:extLst>
              <a:ext uri="{FF2B5EF4-FFF2-40B4-BE49-F238E27FC236}">
                <a16:creationId xmlns:a16="http://schemas.microsoft.com/office/drawing/2014/main" id="{DFFEA3F9-6DEF-DF43-8758-5190741A6CA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B4CC8F2-616C-2241-9E46-78A94576604F}"/>
              </a:ext>
            </a:extLst>
          </p:cNvPr>
          <p:cNvSpPr>
            <a:spLocks noGrp="1"/>
          </p:cNvSpPr>
          <p:nvPr>
            <p:ph type="sldNum" sz="quarter" idx="12"/>
          </p:nvPr>
        </p:nvSpPr>
        <p:spPr/>
        <p:txBody>
          <a:bodyPr/>
          <a:lstStyle/>
          <a:p>
            <a:fld id="{F6ACEC49-C852-8043-A2C7-76317DE52E72}" type="slidenum">
              <a:rPr lang="fr-FR" smtClean="0"/>
              <a:t>‹N°›</a:t>
            </a:fld>
            <a:endParaRPr lang="fr-FR"/>
          </a:p>
        </p:txBody>
      </p:sp>
    </p:spTree>
    <p:extLst>
      <p:ext uri="{BB962C8B-B14F-4D97-AF65-F5344CB8AC3E}">
        <p14:creationId xmlns:p14="http://schemas.microsoft.com/office/powerpoint/2010/main" val="107950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8C1204D-C975-4B4A-AC7E-9418893A9A3B}"/>
              </a:ext>
            </a:extLst>
          </p:cNvPr>
          <p:cNvSpPr>
            <a:spLocks noGrp="1"/>
          </p:cNvSpPr>
          <p:nvPr>
            <p:ph type="dt" sz="half" idx="10"/>
          </p:nvPr>
        </p:nvSpPr>
        <p:spPr/>
        <p:txBody>
          <a:bodyPr/>
          <a:lstStyle/>
          <a:p>
            <a:fld id="{937BD2E0-DCFF-6647-9508-284C3C739222}" type="datetimeFigureOut">
              <a:rPr lang="fr-FR" smtClean="0"/>
              <a:t>24/09/2024</a:t>
            </a:fld>
            <a:endParaRPr lang="fr-FR"/>
          </a:p>
        </p:txBody>
      </p:sp>
      <p:sp>
        <p:nvSpPr>
          <p:cNvPr id="3" name="Espace réservé du pied de page 2">
            <a:extLst>
              <a:ext uri="{FF2B5EF4-FFF2-40B4-BE49-F238E27FC236}">
                <a16:creationId xmlns:a16="http://schemas.microsoft.com/office/drawing/2014/main" id="{E6505A93-8103-B148-A9D1-5E661486963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9BC6ADE-346C-104A-8243-ED6C1F9AA060}"/>
              </a:ext>
            </a:extLst>
          </p:cNvPr>
          <p:cNvSpPr>
            <a:spLocks noGrp="1"/>
          </p:cNvSpPr>
          <p:nvPr>
            <p:ph type="sldNum" sz="quarter" idx="12"/>
          </p:nvPr>
        </p:nvSpPr>
        <p:spPr/>
        <p:txBody>
          <a:bodyPr/>
          <a:lstStyle/>
          <a:p>
            <a:fld id="{F6ACEC49-C852-8043-A2C7-76317DE52E72}" type="slidenum">
              <a:rPr lang="fr-FR" smtClean="0"/>
              <a:t>‹N°›</a:t>
            </a:fld>
            <a:endParaRPr lang="fr-FR"/>
          </a:p>
        </p:txBody>
      </p:sp>
    </p:spTree>
    <p:extLst>
      <p:ext uri="{BB962C8B-B14F-4D97-AF65-F5344CB8AC3E}">
        <p14:creationId xmlns:p14="http://schemas.microsoft.com/office/powerpoint/2010/main" val="308649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432B7C-524A-A64E-BB62-93D849BFE8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C8C4E46-3DD4-5341-BBFA-F2B0D56C5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42C3D01-D4A0-D840-B3E0-CEDEC2062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41485E-6825-A74B-9AA0-32BCCD731B30}"/>
              </a:ext>
            </a:extLst>
          </p:cNvPr>
          <p:cNvSpPr>
            <a:spLocks noGrp="1"/>
          </p:cNvSpPr>
          <p:nvPr>
            <p:ph type="dt" sz="half" idx="10"/>
          </p:nvPr>
        </p:nvSpPr>
        <p:spPr/>
        <p:txBody>
          <a:bodyPr/>
          <a:lstStyle/>
          <a:p>
            <a:fld id="{937BD2E0-DCFF-6647-9508-284C3C739222}" type="datetimeFigureOut">
              <a:rPr lang="fr-FR" smtClean="0"/>
              <a:t>24/09/2024</a:t>
            </a:fld>
            <a:endParaRPr lang="fr-FR"/>
          </a:p>
        </p:txBody>
      </p:sp>
      <p:sp>
        <p:nvSpPr>
          <p:cNvPr id="6" name="Espace réservé du pied de page 5">
            <a:extLst>
              <a:ext uri="{FF2B5EF4-FFF2-40B4-BE49-F238E27FC236}">
                <a16:creationId xmlns:a16="http://schemas.microsoft.com/office/drawing/2014/main" id="{5B75A9F4-5494-0548-86D7-A195F4B22A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4C2D699-E9F2-014C-A0D7-6EEF9B5C1F11}"/>
              </a:ext>
            </a:extLst>
          </p:cNvPr>
          <p:cNvSpPr>
            <a:spLocks noGrp="1"/>
          </p:cNvSpPr>
          <p:nvPr>
            <p:ph type="sldNum" sz="quarter" idx="12"/>
          </p:nvPr>
        </p:nvSpPr>
        <p:spPr/>
        <p:txBody>
          <a:bodyPr/>
          <a:lstStyle/>
          <a:p>
            <a:fld id="{F6ACEC49-C852-8043-A2C7-76317DE52E72}" type="slidenum">
              <a:rPr lang="fr-FR" smtClean="0"/>
              <a:t>‹N°›</a:t>
            </a:fld>
            <a:endParaRPr lang="fr-FR"/>
          </a:p>
        </p:txBody>
      </p:sp>
    </p:spTree>
    <p:extLst>
      <p:ext uri="{BB962C8B-B14F-4D97-AF65-F5344CB8AC3E}">
        <p14:creationId xmlns:p14="http://schemas.microsoft.com/office/powerpoint/2010/main" val="193976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7B868-82FC-A142-9D75-A57752D963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DBB2468-3F0A-3948-B6C6-D24482C44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B519657-8D33-A14D-AE66-375DEF978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93AB90F-0BDF-8946-A50D-E4BCD8C56AB5}"/>
              </a:ext>
            </a:extLst>
          </p:cNvPr>
          <p:cNvSpPr>
            <a:spLocks noGrp="1"/>
          </p:cNvSpPr>
          <p:nvPr>
            <p:ph type="dt" sz="half" idx="10"/>
          </p:nvPr>
        </p:nvSpPr>
        <p:spPr/>
        <p:txBody>
          <a:bodyPr/>
          <a:lstStyle/>
          <a:p>
            <a:fld id="{937BD2E0-DCFF-6647-9508-284C3C739222}" type="datetimeFigureOut">
              <a:rPr lang="fr-FR" smtClean="0"/>
              <a:t>24/09/2024</a:t>
            </a:fld>
            <a:endParaRPr lang="fr-FR"/>
          </a:p>
        </p:txBody>
      </p:sp>
      <p:sp>
        <p:nvSpPr>
          <p:cNvPr id="6" name="Espace réservé du pied de page 5">
            <a:extLst>
              <a:ext uri="{FF2B5EF4-FFF2-40B4-BE49-F238E27FC236}">
                <a16:creationId xmlns:a16="http://schemas.microsoft.com/office/drawing/2014/main" id="{433EB3E1-1442-E746-A4DE-E6F3273128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4C59BB-6581-094D-821C-B3DFB1BF0C25}"/>
              </a:ext>
            </a:extLst>
          </p:cNvPr>
          <p:cNvSpPr>
            <a:spLocks noGrp="1"/>
          </p:cNvSpPr>
          <p:nvPr>
            <p:ph type="sldNum" sz="quarter" idx="12"/>
          </p:nvPr>
        </p:nvSpPr>
        <p:spPr/>
        <p:txBody>
          <a:bodyPr/>
          <a:lstStyle/>
          <a:p>
            <a:fld id="{F6ACEC49-C852-8043-A2C7-76317DE52E72}" type="slidenum">
              <a:rPr lang="fr-FR" smtClean="0"/>
              <a:t>‹N°›</a:t>
            </a:fld>
            <a:endParaRPr lang="fr-FR"/>
          </a:p>
        </p:txBody>
      </p:sp>
    </p:spTree>
    <p:extLst>
      <p:ext uri="{BB962C8B-B14F-4D97-AF65-F5344CB8AC3E}">
        <p14:creationId xmlns:p14="http://schemas.microsoft.com/office/powerpoint/2010/main" val="383580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6D114BB-01C4-8C47-A5B2-CD34F328C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47947F0-7AED-1F40-B037-A435E3417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D2ED82-23DC-C34F-942D-56721ACC6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BD2E0-DCFF-6647-9508-284C3C739222}" type="datetimeFigureOut">
              <a:rPr lang="fr-FR" smtClean="0"/>
              <a:t>24/09/2024</a:t>
            </a:fld>
            <a:endParaRPr lang="fr-FR"/>
          </a:p>
        </p:txBody>
      </p:sp>
      <p:sp>
        <p:nvSpPr>
          <p:cNvPr id="5" name="Espace réservé du pied de page 4">
            <a:extLst>
              <a:ext uri="{FF2B5EF4-FFF2-40B4-BE49-F238E27FC236}">
                <a16:creationId xmlns:a16="http://schemas.microsoft.com/office/drawing/2014/main" id="{980721AD-24FE-D544-9ED5-D0BD0153CA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4F03C01-EB6C-5041-9433-71399EC89F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CEC49-C852-8043-A2C7-76317DE52E72}" type="slidenum">
              <a:rPr lang="fr-FR" smtClean="0"/>
              <a:t>‹N°›</a:t>
            </a:fld>
            <a:endParaRPr lang="fr-FR"/>
          </a:p>
        </p:txBody>
      </p:sp>
    </p:spTree>
    <p:extLst>
      <p:ext uri="{BB962C8B-B14F-4D97-AF65-F5344CB8AC3E}">
        <p14:creationId xmlns:p14="http://schemas.microsoft.com/office/powerpoint/2010/main" val="403552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huv.ch/fr/cardiologie/car-home/patients-et-famille/examens-et-interventions/troubles-du-rythm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0E763C32-FA65-254D-8C05-33F960B51ACE}"/>
              </a:ext>
            </a:extLst>
          </p:cNvPr>
          <p:cNvSpPr>
            <a:spLocks noGrp="1"/>
          </p:cNvSpPr>
          <p:nvPr>
            <p:ph type="ctrTitle"/>
          </p:nvPr>
        </p:nvSpPr>
        <p:spPr>
          <a:xfrm>
            <a:off x="1314824" y="735106"/>
            <a:ext cx="10053763" cy="2928470"/>
          </a:xfrm>
        </p:spPr>
        <p:txBody>
          <a:bodyPr anchor="b">
            <a:normAutofit/>
          </a:bodyPr>
          <a:lstStyle/>
          <a:p>
            <a:pPr algn="l"/>
            <a:r>
              <a:rPr lang="fr-FR" sz="4800">
                <a:solidFill>
                  <a:srgbClr val="FFFFFF"/>
                </a:solidFill>
              </a:rPr>
              <a:t>Pathologies cardiovasculaires du sujet âgé </a:t>
            </a:r>
          </a:p>
        </p:txBody>
      </p:sp>
      <p:sp>
        <p:nvSpPr>
          <p:cNvPr id="3" name="Sous-titre 2">
            <a:extLst>
              <a:ext uri="{FF2B5EF4-FFF2-40B4-BE49-F238E27FC236}">
                <a16:creationId xmlns:a16="http://schemas.microsoft.com/office/drawing/2014/main" id="{A4793C3B-75B0-054E-959C-6CFB0D16FA62}"/>
              </a:ext>
            </a:extLst>
          </p:cNvPr>
          <p:cNvSpPr>
            <a:spLocks noGrp="1"/>
          </p:cNvSpPr>
          <p:nvPr>
            <p:ph type="subTitle" idx="1"/>
          </p:nvPr>
        </p:nvSpPr>
        <p:spPr>
          <a:xfrm>
            <a:off x="1350682" y="4870824"/>
            <a:ext cx="10005951" cy="1458258"/>
          </a:xfrm>
        </p:spPr>
        <p:txBody>
          <a:bodyPr anchor="ctr">
            <a:normAutofit/>
          </a:bodyPr>
          <a:lstStyle/>
          <a:p>
            <a:pPr algn="l"/>
            <a:r>
              <a:rPr lang="fr-FR" dirty="0"/>
              <a:t>Dr ROUBAUD</a:t>
            </a:r>
          </a:p>
        </p:txBody>
      </p:sp>
    </p:spTree>
    <p:extLst>
      <p:ext uri="{BB962C8B-B14F-4D97-AF65-F5344CB8AC3E}">
        <p14:creationId xmlns:p14="http://schemas.microsoft.com/office/powerpoint/2010/main" val="372521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7B31FE1-5BAF-F345-97D5-0260A1519A09}"/>
              </a:ext>
            </a:extLst>
          </p:cNvPr>
          <p:cNvPicPr>
            <a:picLocks noChangeAspect="1"/>
          </p:cNvPicPr>
          <p:nvPr/>
        </p:nvPicPr>
        <p:blipFill>
          <a:blip r:embed="rId2"/>
          <a:stretch>
            <a:fillRect/>
          </a:stretch>
        </p:blipFill>
        <p:spPr>
          <a:xfrm>
            <a:off x="1451493" y="262577"/>
            <a:ext cx="8723021" cy="6097163"/>
          </a:xfrm>
          <a:prstGeom prst="rect">
            <a:avLst/>
          </a:prstGeom>
        </p:spPr>
      </p:pic>
    </p:spTree>
    <p:extLst>
      <p:ext uri="{BB962C8B-B14F-4D97-AF65-F5344CB8AC3E}">
        <p14:creationId xmlns:p14="http://schemas.microsoft.com/office/powerpoint/2010/main" val="165862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5F3AB66-57AD-1444-AC71-652B6E7E1F53}"/>
              </a:ext>
            </a:extLst>
          </p:cNvPr>
          <p:cNvPicPr>
            <a:picLocks noChangeAspect="1"/>
          </p:cNvPicPr>
          <p:nvPr/>
        </p:nvPicPr>
        <p:blipFill>
          <a:blip r:embed="rId2"/>
          <a:stretch>
            <a:fillRect/>
          </a:stretch>
        </p:blipFill>
        <p:spPr>
          <a:xfrm>
            <a:off x="1462509" y="0"/>
            <a:ext cx="9266981" cy="6858000"/>
          </a:xfrm>
          <a:prstGeom prst="rect">
            <a:avLst/>
          </a:prstGeom>
        </p:spPr>
      </p:pic>
    </p:spTree>
    <p:extLst>
      <p:ext uri="{BB962C8B-B14F-4D97-AF65-F5344CB8AC3E}">
        <p14:creationId xmlns:p14="http://schemas.microsoft.com/office/powerpoint/2010/main" val="256913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41B6967-F9A8-5146-B329-191EFD27BD14}"/>
              </a:ext>
            </a:extLst>
          </p:cNvPr>
          <p:cNvPicPr>
            <a:picLocks noChangeAspect="1"/>
          </p:cNvPicPr>
          <p:nvPr/>
        </p:nvPicPr>
        <p:blipFill>
          <a:blip r:embed="rId2"/>
          <a:stretch>
            <a:fillRect/>
          </a:stretch>
        </p:blipFill>
        <p:spPr>
          <a:xfrm>
            <a:off x="1153732" y="0"/>
            <a:ext cx="9884535" cy="6858000"/>
          </a:xfrm>
          <a:prstGeom prst="rect">
            <a:avLst/>
          </a:prstGeom>
        </p:spPr>
      </p:pic>
    </p:spTree>
    <p:extLst>
      <p:ext uri="{BB962C8B-B14F-4D97-AF65-F5344CB8AC3E}">
        <p14:creationId xmlns:p14="http://schemas.microsoft.com/office/powerpoint/2010/main" val="172524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A3CE44E-9B0A-D442-A3C2-A9BFBD4354D5}"/>
              </a:ext>
            </a:extLst>
          </p:cNvPr>
          <p:cNvSpPr>
            <a:spLocks noGrp="1"/>
          </p:cNvSpPr>
          <p:nvPr>
            <p:ph type="title"/>
          </p:nvPr>
        </p:nvSpPr>
        <p:spPr>
          <a:xfrm>
            <a:off x="466722" y="586855"/>
            <a:ext cx="3201366" cy="3387497"/>
          </a:xfrm>
        </p:spPr>
        <p:txBody>
          <a:bodyPr anchor="b">
            <a:normAutofit/>
          </a:bodyPr>
          <a:lstStyle/>
          <a:p>
            <a:pPr algn="r"/>
            <a:r>
              <a:rPr lang="fr-FR" sz="4000">
                <a:solidFill>
                  <a:srgbClr val="FFFFFF"/>
                </a:solidFill>
              </a:rPr>
              <a:t>Bradycardies du sujet âgé  </a:t>
            </a:r>
          </a:p>
        </p:txBody>
      </p:sp>
      <p:sp>
        <p:nvSpPr>
          <p:cNvPr id="3" name="Espace réservé du contenu 2">
            <a:extLst>
              <a:ext uri="{FF2B5EF4-FFF2-40B4-BE49-F238E27FC236}">
                <a16:creationId xmlns:a16="http://schemas.microsoft.com/office/drawing/2014/main" id="{B76B5159-E03F-524F-81A8-891BF1EF0D4A}"/>
              </a:ext>
            </a:extLst>
          </p:cNvPr>
          <p:cNvSpPr>
            <a:spLocks noGrp="1"/>
          </p:cNvSpPr>
          <p:nvPr>
            <p:ph idx="1"/>
          </p:nvPr>
        </p:nvSpPr>
        <p:spPr>
          <a:xfrm>
            <a:off x="4810259" y="649480"/>
            <a:ext cx="6555347" cy="5546047"/>
          </a:xfrm>
        </p:spPr>
        <p:txBody>
          <a:bodyPr anchor="ctr">
            <a:normAutofit/>
          </a:bodyPr>
          <a:lstStyle/>
          <a:p>
            <a:r>
              <a:rPr lang="fr-FR" sz="2000" u="sng"/>
              <a:t>Bradycardie : FC &lt; 60 /min </a:t>
            </a:r>
          </a:p>
          <a:p>
            <a:r>
              <a:rPr lang="fr-FR" sz="2000"/>
              <a:t>diminution du débit cardiaque réduit les apports en oxygène et substances nutritives dans tout le corps, mais surtout dans les organes les plus sensibles: le cerveau, le cœur et les reins.</a:t>
            </a:r>
          </a:p>
          <a:p>
            <a:r>
              <a:rPr lang="fr-FR" sz="2000"/>
              <a:t>La fréquence cardiaque moyenne demeure essentiellement inchangée avec l’âge </a:t>
            </a:r>
          </a:p>
          <a:p>
            <a:r>
              <a:rPr lang="fr-FR" sz="2000"/>
              <a:t>La bradycardie peut être attribuable à des anomalies, à des dommages intrinsèques du système de conduction ou à une réponse physiologique normale à des causes extrinsèques </a:t>
            </a:r>
          </a:p>
          <a:p>
            <a:endParaRPr lang="fr-FR" sz="2000"/>
          </a:p>
          <a:p>
            <a:endParaRPr lang="fr-FR" sz="2000"/>
          </a:p>
          <a:p>
            <a:endParaRPr lang="fr-FR" sz="2000"/>
          </a:p>
        </p:txBody>
      </p:sp>
    </p:spTree>
    <p:extLst>
      <p:ext uri="{BB962C8B-B14F-4D97-AF65-F5344CB8AC3E}">
        <p14:creationId xmlns:p14="http://schemas.microsoft.com/office/powerpoint/2010/main" val="337518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9B29D47B-AA16-974A-9A65-0F048216A68A}"/>
              </a:ext>
            </a:extLst>
          </p:cNvPr>
          <p:cNvSpPr>
            <a:spLocks noGrp="1"/>
          </p:cNvSpPr>
          <p:nvPr>
            <p:ph type="title"/>
          </p:nvPr>
        </p:nvSpPr>
        <p:spPr>
          <a:xfrm>
            <a:off x="731520" y="731520"/>
            <a:ext cx="6089904" cy="1426464"/>
          </a:xfrm>
        </p:spPr>
        <p:txBody>
          <a:bodyPr>
            <a:normAutofit/>
          </a:bodyPr>
          <a:lstStyle/>
          <a:p>
            <a:r>
              <a:rPr lang="fr-FR">
                <a:solidFill>
                  <a:srgbClr val="FFFFFF"/>
                </a:solidFill>
              </a:rPr>
              <a:t>Troubles de conduction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3BDFCD9-FAB4-D747-B49D-E560084F8E50}"/>
              </a:ext>
            </a:extLst>
          </p:cNvPr>
          <p:cNvSpPr>
            <a:spLocks noGrp="1"/>
          </p:cNvSpPr>
          <p:nvPr>
            <p:ph idx="1"/>
          </p:nvPr>
        </p:nvSpPr>
        <p:spPr>
          <a:xfrm>
            <a:off x="468874" y="2524795"/>
            <a:ext cx="11128040" cy="3918122"/>
          </a:xfrm>
        </p:spPr>
        <p:txBody>
          <a:bodyPr anchor="ctr">
            <a:normAutofit fontScale="77500" lnSpcReduction="20000"/>
          </a:bodyPr>
          <a:lstStyle/>
          <a:p>
            <a:endParaRPr lang="fr-FR" sz="2400" dirty="0"/>
          </a:p>
          <a:p>
            <a:pPr marL="0" indent="0">
              <a:buNone/>
            </a:pPr>
            <a:r>
              <a:rPr lang="fr-FR" sz="2000" dirty="0"/>
              <a:t>BAV: Les blocs auriculo-ventriculaires désignent des troubles de la conduction électrique entre les oreillettes et les ventricules.</a:t>
            </a:r>
          </a:p>
          <a:p>
            <a:pPr lvl="1"/>
            <a:r>
              <a:rPr lang="fr-FR" sz="2000" dirty="0"/>
              <a:t>Ils constituent la cause la plus fréquente d'implantation de </a:t>
            </a:r>
            <a:r>
              <a:rPr lang="fr-FR" sz="2000" u="sng" dirty="0">
                <a:hlinkClick r:id="rId2"/>
              </a:rPr>
              <a:t>stimulateurs cardiaques</a:t>
            </a:r>
            <a:endParaRPr lang="fr-FR" sz="2000" u="sng" dirty="0"/>
          </a:p>
          <a:p>
            <a:pPr lvl="1"/>
            <a:r>
              <a:rPr lang="fr-FR" sz="2000" dirty="0"/>
              <a:t>Les BAV sont </a:t>
            </a:r>
            <a:r>
              <a:rPr lang="fr-FR" sz="2000" dirty="0" err="1"/>
              <a:t>fréquents</a:t>
            </a:r>
            <a:r>
              <a:rPr lang="fr-FR" sz="2000" dirty="0"/>
              <a:t> chez le sujet </a:t>
            </a:r>
            <a:r>
              <a:rPr lang="fr-FR" sz="2000" dirty="0" err="1"/>
              <a:t>âge</a:t>
            </a:r>
            <a:r>
              <a:rPr lang="fr-FR" sz="2000" dirty="0"/>
              <a:t>́.</a:t>
            </a:r>
          </a:p>
          <a:p>
            <a:pPr lvl="1"/>
            <a:endParaRPr lang="fr-FR" sz="2000" dirty="0"/>
          </a:p>
          <a:p>
            <a:pPr lvl="1"/>
            <a:r>
              <a:rPr lang="fr-FR" sz="2000" dirty="0"/>
              <a:t>Peut être asymptomatique (1</a:t>
            </a:r>
            <a:r>
              <a:rPr lang="fr-FR" sz="2000" baseline="30000" dirty="0"/>
              <a:t>er</a:t>
            </a:r>
            <a:r>
              <a:rPr lang="fr-FR" sz="2000" dirty="0"/>
              <a:t> et 2</a:t>
            </a:r>
            <a:r>
              <a:rPr lang="fr-FR" sz="2000" baseline="30000" dirty="0"/>
              <a:t>ème</a:t>
            </a:r>
            <a:r>
              <a:rPr lang="fr-FR" sz="2000" dirty="0"/>
              <a:t> degrés)</a:t>
            </a:r>
          </a:p>
          <a:p>
            <a:pPr lvl="1"/>
            <a:r>
              <a:rPr lang="fr-FR" sz="2000" dirty="0"/>
              <a:t>Lipothymies, syncopes d'Adams-Stokes</a:t>
            </a:r>
          </a:p>
          <a:p>
            <a:pPr lvl="1"/>
            <a:r>
              <a:rPr lang="fr-FR" sz="2000" dirty="0"/>
              <a:t>Faux vertiges, dyspnée d'effort, asthénie chronique, angine de poitrine</a:t>
            </a:r>
          </a:p>
          <a:p>
            <a:pPr lvl="1"/>
            <a:r>
              <a:rPr lang="fr-FR" sz="2000" dirty="0"/>
              <a:t>Aggravation d'une insuffisance cardiaque</a:t>
            </a:r>
          </a:p>
          <a:p>
            <a:pPr lvl="1"/>
            <a:endParaRPr lang="fr-FR" sz="2000" dirty="0"/>
          </a:p>
          <a:p>
            <a:pPr lvl="1"/>
            <a:r>
              <a:rPr lang="fr-FR" sz="2000" dirty="0"/>
              <a:t>Traitement: </a:t>
            </a:r>
          </a:p>
          <a:p>
            <a:pPr lvl="2"/>
            <a:r>
              <a:rPr lang="fr-FR" dirty="0"/>
              <a:t>BAV 3</a:t>
            </a:r>
            <a:r>
              <a:rPr lang="fr-FR" baseline="30000" dirty="0"/>
              <a:t>ème</a:t>
            </a:r>
            <a:r>
              <a:rPr lang="fr-FR" dirty="0"/>
              <a:t> degré : </a:t>
            </a:r>
            <a:r>
              <a:rPr lang="fr-FR" b="1" dirty="0"/>
              <a:t>stimulateur</a:t>
            </a:r>
            <a:r>
              <a:rPr lang="fr-FR" dirty="0"/>
              <a:t> sauf cause curable ou réversible</a:t>
            </a:r>
          </a:p>
          <a:p>
            <a:pPr lvl="2"/>
            <a:r>
              <a:rPr lang="fr-FR" dirty="0"/>
              <a:t>BAV 2</a:t>
            </a:r>
            <a:r>
              <a:rPr lang="fr-FR" baseline="30000" dirty="0"/>
              <a:t>ème</a:t>
            </a:r>
            <a:r>
              <a:rPr lang="fr-FR" dirty="0"/>
              <a:t> degré : stimulateur </a:t>
            </a:r>
            <a:r>
              <a:rPr lang="fr-FR" b="1" dirty="0"/>
              <a:t>si siège infra-</a:t>
            </a:r>
            <a:r>
              <a:rPr lang="fr-FR" b="1" dirty="0" err="1"/>
              <a:t>hisien</a:t>
            </a:r>
            <a:r>
              <a:rPr lang="fr-FR" b="1" dirty="0"/>
              <a:t> ou symptomatique</a:t>
            </a:r>
          </a:p>
          <a:p>
            <a:pPr lvl="2"/>
            <a:r>
              <a:rPr lang="fr-FR" dirty="0"/>
              <a:t>BAV 2</a:t>
            </a:r>
            <a:r>
              <a:rPr lang="fr-FR" baseline="30000" dirty="0"/>
              <a:t>ème</a:t>
            </a:r>
            <a:r>
              <a:rPr lang="fr-FR" dirty="0"/>
              <a:t> degré </a:t>
            </a:r>
            <a:r>
              <a:rPr lang="fr-FR" dirty="0" err="1"/>
              <a:t>Möbitz</a:t>
            </a:r>
            <a:r>
              <a:rPr lang="fr-FR" dirty="0"/>
              <a:t> I asymptomatique et 1</a:t>
            </a:r>
            <a:r>
              <a:rPr lang="fr-FR" baseline="30000" dirty="0"/>
              <a:t>er</a:t>
            </a:r>
            <a:r>
              <a:rPr lang="fr-FR" dirty="0"/>
              <a:t> degré : abstention thérapeutique</a:t>
            </a:r>
            <a:br>
              <a:rPr lang="fr-FR" sz="2400" dirty="0"/>
            </a:br>
            <a:endParaRPr lang="fr-FR" sz="2400" dirty="0"/>
          </a:p>
          <a:p>
            <a:endParaRPr lang="fr-FR" sz="2500" dirty="0"/>
          </a:p>
          <a:p>
            <a:endParaRPr lang="fr-FR" sz="2500" dirty="0"/>
          </a:p>
        </p:txBody>
      </p:sp>
    </p:spTree>
    <p:extLst>
      <p:ext uri="{BB962C8B-B14F-4D97-AF65-F5344CB8AC3E}">
        <p14:creationId xmlns:p14="http://schemas.microsoft.com/office/powerpoint/2010/main" val="83463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re 3">
            <a:extLst>
              <a:ext uri="{FF2B5EF4-FFF2-40B4-BE49-F238E27FC236}">
                <a16:creationId xmlns:a16="http://schemas.microsoft.com/office/drawing/2014/main" id="{8B2C3A72-838B-A049-8B4F-4B24C3AC734F}"/>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dirty="0" err="1">
                <a:solidFill>
                  <a:srgbClr val="FFFFFF"/>
                </a:solidFill>
                <a:latin typeface="+mj-lt"/>
                <a:ea typeface="+mj-ea"/>
                <a:cs typeface="+mj-cs"/>
              </a:rPr>
              <a:t>Valvulopathies</a:t>
            </a:r>
            <a:r>
              <a:rPr lang="en-US" sz="6600" kern="1200" dirty="0">
                <a:solidFill>
                  <a:srgbClr val="FFFFFF"/>
                </a:solidFill>
                <a:latin typeface="+mj-lt"/>
                <a:ea typeface="+mj-ea"/>
                <a:cs typeface="+mj-cs"/>
              </a:rPr>
              <a:t>  du </a:t>
            </a:r>
            <a:r>
              <a:rPr lang="en-US" sz="6600" kern="1200" dirty="0" err="1">
                <a:solidFill>
                  <a:srgbClr val="FFFFFF"/>
                </a:solidFill>
                <a:latin typeface="+mj-lt"/>
                <a:ea typeface="+mj-ea"/>
                <a:cs typeface="+mj-cs"/>
              </a:rPr>
              <a:t>sujet</a:t>
            </a:r>
            <a:r>
              <a:rPr lang="en-US" sz="6600" kern="1200" dirty="0">
                <a:solidFill>
                  <a:srgbClr val="FFFFFF"/>
                </a:solidFill>
                <a:latin typeface="+mj-lt"/>
                <a:ea typeface="+mj-ea"/>
                <a:cs typeface="+mj-cs"/>
              </a:rPr>
              <a:t> </a:t>
            </a:r>
            <a:r>
              <a:rPr lang="en-US" sz="6600" kern="1200" dirty="0" err="1">
                <a:solidFill>
                  <a:srgbClr val="FFFFFF"/>
                </a:solidFill>
                <a:latin typeface="+mj-lt"/>
                <a:ea typeface="+mj-ea"/>
                <a:cs typeface="+mj-cs"/>
              </a:rPr>
              <a:t>âgé</a:t>
            </a:r>
            <a:endParaRPr lang="en-US" sz="6600" kern="1200" dirty="0">
              <a:solidFill>
                <a:srgbClr val="FFFFFF"/>
              </a:solidFill>
              <a:latin typeface="+mj-lt"/>
              <a:ea typeface="+mj-ea"/>
              <a:cs typeface="+mj-cs"/>
            </a:endParaRPr>
          </a:p>
        </p:txBody>
      </p:sp>
      <p:sp>
        <p:nvSpPr>
          <p:cNvPr id="5" name="Espace réservé du texte 4">
            <a:extLst>
              <a:ext uri="{FF2B5EF4-FFF2-40B4-BE49-F238E27FC236}">
                <a16:creationId xmlns:a16="http://schemas.microsoft.com/office/drawing/2014/main" id="{42758C55-77EF-1F46-8314-649F90EC1050}"/>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320878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Rectangle 4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2A6745C5-3556-CE42-98EA-D14B1C50A22D}"/>
              </a:ext>
            </a:extLst>
          </p:cNvPr>
          <p:cNvSpPr>
            <a:spLocks noGrp="1"/>
          </p:cNvSpPr>
          <p:nvPr>
            <p:ph type="title"/>
          </p:nvPr>
        </p:nvSpPr>
        <p:spPr>
          <a:xfrm>
            <a:off x="1047280" y="759805"/>
            <a:ext cx="10306520" cy="1325563"/>
          </a:xfrm>
        </p:spPr>
        <p:txBody>
          <a:bodyPr>
            <a:normAutofit/>
          </a:bodyPr>
          <a:lstStyle/>
          <a:p>
            <a:r>
              <a:rPr lang="fr-FR" sz="4000">
                <a:solidFill>
                  <a:srgbClr val="FFFFFF"/>
                </a:solidFill>
              </a:rPr>
              <a:t>Valvulopathies dégénératives</a:t>
            </a:r>
          </a:p>
        </p:txBody>
      </p:sp>
      <p:sp>
        <p:nvSpPr>
          <p:cNvPr id="3" name="Espace réservé du contenu 2">
            <a:extLst>
              <a:ext uri="{FF2B5EF4-FFF2-40B4-BE49-F238E27FC236}">
                <a16:creationId xmlns:a16="http://schemas.microsoft.com/office/drawing/2014/main" id="{BC0ECA99-4923-4D48-AD79-578BECBADB7E}"/>
              </a:ext>
            </a:extLst>
          </p:cNvPr>
          <p:cNvSpPr>
            <a:spLocks noGrp="1"/>
          </p:cNvSpPr>
          <p:nvPr>
            <p:ph idx="1"/>
          </p:nvPr>
        </p:nvSpPr>
        <p:spPr>
          <a:xfrm>
            <a:off x="1047280" y="2494450"/>
            <a:ext cx="7588720" cy="4196636"/>
          </a:xfrm>
        </p:spPr>
        <p:txBody>
          <a:bodyPr>
            <a:normAutofit fontScale="25000" lnSpcReduction="20000"/>
          </a:bodyPr>
          <a:lstStyle/>
          <a:p>
            <a:pPr marL="0" indent="0">
              <a:buNone/>
            </a:pPr>
            <a:r>
              <a:rPr lang="fr-FR" sz="6400" dirty="0"/>
              <a:t>Il s’agit des altérations tissulaires des valves qui ne sont pas d’origine inflammatoire ou infectieuse et qui combinent une dégradation des fibres conjonctives et élastiques avec une accumulation de certaines substances (</a:t>
            </a:r>
            <a:r>
              <a:rPr lang="fr-FR" sz="6400" dirty="0" err="1"/>
              <a:t>protéoglycans</a:t>
            </a:r>
            <a:r>
              <a:rPr lang="fr-FR" sz="6400" dirty="0"/>
              <a:t>). </a:t>
            </a:r>
          </a:p>
          <a:p>
            <a:pPr marL="0" indent="0">
              <a:buNone/>
            </a:pPr>
            <a:r>
              <a:rPr lang="fr-FR" sz="6400" dirty="0"/>
              <a:t>Ces valvulopathies peuvent se voir chez le sujet jeune mais leur apparition est d’autant plus forte que le sujet prend de l’âge.</a:t>
            </a:r>
          </a:p>
          <a:p>
            <a:pPr marL="0" indent="0">
              <a:buNone/>
            </a:pPr>
            <a:endParaRPr lang="fr-FR" sz="6400" dirty="0"/>
          </a:p>
          <a:p>
            <a:pPr marL="0" indent="0">
              <a:buNone/>
            </a:pPr>
            <a:r>
              <a:rPr lang="fr-FR" sz="6400" dirty="0"/>
              <a:t>deux types d’affection peuvent les toucher :</a:t>
            </a:r>
            <a:br>
              <a:rPr lang="fr-FR" sz="6400" dirty="0"/>
            </a:br>
            <a:r>
              <a:rPr lang="fr-FR" sz="6400" b="1" dirty="0"/>
              <a:t>• le </a:t>
            </a:r>
            <a:r>
              <a:rPr lang="fr-FR" sz="6400" b="1" dirty="0" err="1"/>
              <a:t>rétrécissement</a:t>
            </a:r>
            <a:r>
              <a:rPr lang="fr-FR" sz="6400" b="1" dirty="0"/>
              <a:t> (ou </a:t>
            </a:r>
            <a:r>
              <a:rPr lang="fr-FR" sz="6400" b="1" dirty="0" err="1"/>
              <a:t>sténose</a:t>
            </a:r>
            <a:r>
              <a:rPr lang="fr-FR" sz="6400" b="1" dirty="0"/>
              <a:t>) : </a:t>
            </a:r>
            <a:r>
              <a:rPr lang="fr-FR" sz="6400" dirty="0"/>
              <a:t>l’ouverture  insuffisante de la valve freine le passage du sang ; </a:t>
            </a:r>
          </a:p>
          <a:p>
            <a:pPr marL="0" indent="0">
              <a:buNone/>
            </a:pPr>
            <a:r>
              <a:rPr lang="fr-FR" sz="6400" b="1" dirty="0"/>
              <a:t>• la fuite (ou l’insuffisance) : </a:t>
            </a:r>
            <a:r>
              <a:rPr lang="fr-FR" sz="6400" dirty="0"/>
              <a:t>la fermeture  </a:t>
            </a:r>
            <a:r>
              <a:rPr lang="fr-FR" sz="6400" dirty="0" err="1"/>
              <a:t>incomplète</a:t>
            </a:r>
            <a:r>
              <a:rPr lang="fr-FR" sz="6400" dirty="0"/>
              <a:t> de la valve </a:t>
            </a:r>
            <a:r>
              <a:rPr lang="fr-FR" sz="6400" dirty="0" err="1"/>
              <a:t>entraîne</a:t>
            </a:r>
            <a:r>
              <a:rPr lang="fr-FR" sz="6400" dirty="0"/>
              <a:t> une fuite  responsable d’un retour du sang en </a:t>
            </a:r>
            <a:r>
              <a:rPr lang="fr-FR" sz="6400" dirty="0" err="1"/>
              <a:t>arrière</a:t>
            </a:r>
            <a:r>
              <a:rPr lang="fr-FR" sz="6400" dirty="0"/>
              <a:t>.</a:t>
            </a:r>
            <a:br>
              <a:rPr lang="fr-FR" sz="6400" dirty="0"/>
            </a:br>
            <a:endParaRPr lang="fr-FR" sz="6400" dirty="0"/>
          </a:p>
          <a:p>
            <a:pPr marL="0" indent="0">
              <a:buNone/>
            </a:pPr>
            <a:r>
              <a:rPr lang="fr-FR" sz="6400" dirty="0"/>
              <a:t>Ces deux </a:t>
            </a:r>
            <a:r>
              <a:rPr lang="fr-FR" sz="6400" dirty="0" err="1"/>
              <a:t>lésions</a:t>
            </a:r>
            <a:r>
              <a:rPr lang="fr-FR" sz="6400" dirty="0"/>
              <a:t> peuvent </a:t>
            </a:r>
            <a:r>
              <a:rPr lang="fr-FR" sz="6400" dirty="0" err="1"/>
              <a:t>être</a:t>
            </a:r>
            <a:r>
              <a:rPr lang="fr-FR" sz="6400" dirty="0"/>
              <a:t> </a:t>
            </a:r>
            <a:r>
              <a:rPr lang="fr-FR" sz="6400" dirty="0" err="1"/>
              <a:t>associées</a:t>
            </a:r>
            <a:r>
              <a:rPr lang="fr-FR" sz="6400" dirty="0"/>
              <a:t> pour un </a:t>
            </a:r>
            <a:r>
              <a:rPr lang="fr-FR" sz="6400" dirty="0" err="1"/>
              <a:t>même</a:t>
            </a:r>
            <a:r>
              <a:rPr lang="fr-FR" sz="6400" dirty="0"/>
              <a:t> orifice, </a:t>
            </a:r>
            <a:r>
              <a:rPr lang="fr-FR" sz="6400" dirty="0" err="1"/>
              <a:t>réalisant</a:t>
            </a:r>
            <a:r>
              <a:rPr lang="fr-FR" sz="6400" dirty="0"/>
              <a:t> ainsi une maladie valvulaire. </a:t>
            </a:r>
          </a:p>
          <a:p>
            <a:pPr marL="0" indent="0">
              <a:buNone/>
            </a:pPr>
            <a:r>
              <a:rPr lang="fr-FR" sz="6400" b="1" dirty="0"/>
              <a:t>Les plus fréquentes sont</a:t>
            </a:r>
          </a:p>
          <a:p>
            <a:pPr marL="0" indent="0">
              <a:buNone/>
            </a:pPr>
            <a:r>
              <a:rPr lang="fr-FR" sz="6400" b="1" dirty="0"/>
              <a:t>-le RVA (</a:t>
            </a:r>
            <a:r>
              <a:rPr lang="fr-FR" sz="6400" b="1" dirty="0" err="1"/>
              <a:t>rétrecissement</a:t>
            </a:r>
            <a:r>
              <a:rPr lang="fr-FR" sz="6400" b="1" dirty="0"/>
              <a:t> aortique)</a:t>
            </a:r>
          </a:p>
          <a:p>
            <a:pPr marL="0" indent="0">
              <a:buNone/>
            </a:pPr>
            <a:r>
              <a:rPr lang="fr-FR" sz="6400" b="1" dirty="0"/>
              <a:t>- L’IM (insuffisance mitrale) </a:t>
            </a:r>
          </a:p>
          <a:p>
            <a:pPr marL="0" indent="0">
              <a:buNone/>
            </a:pPr>
            <a:endParaRPr lang="fr-FR" sz="2000" dirty="0"/>
          </a:p>
        </p:txBody>
      </p:sp>
      <p:pic>
        <p:nvPicPr>
          <p:cNvPr id="4" name="Image 3">
            <a:extLst>
              <a:ext uri="{FF2B5EF4-FFF2-40B4-BE49-F238E27FC236}">
                <a16:creationId xmlns:a16="http://schemas.microsoft.com/office/drawing/2014/main" id="{1BC5AD6C-89C8-B64C-B11A-86F3EE00C7D9}"/>
              </a:ext>
            </a:extLst>
          </p:cNvPr>
          <p:cNvPicPr>
            <a:picLocks noChangeAspect="1"/>
          </p:cNvPicPr>
          <p:nvPr/>
        </p:nvPicPr>
        <p:blipFill>
          <a:blip r:embed="rId2"/>
          <a:stretch>
            <a:fillRect/>
          </a:stretch>
        </p:blipFill>
        <p:spPr>
          <a:xfrm>
            <a:off x="8080086" y="2534823"/>
            <a:ext cx="3702204" cy="3563372"/>
          </a:xfrm>
          <a:prstGeom prst="rect">
            <a:avLst/>
          </a:prstGeom>
        </p:spPr>
      </p:pic>
    </p:spTree>
    <p:extLst>
      <p:ext uri="{BB962C8B-B14F-4D97-AF65-F5344CB8AC3E}">
        <p14:creationId xmlns:p14="http://schemas.microsoft.com/office/powerpoint/2010/main" val="143976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CD99AF0B-A2D4-0D42-8854-540728C3695A}"/>
              </a:ext>
            </a:extLst>
          </p:cNvPr>
          <p:cNvSpPr>
            <a:spLocks noGrp="1"/>
          </p:cNvSpPr>
          <p:nvPr>
            <p:ph type="title"/>
          </p:nvPr>
        </p:nvSpPr>
        <p:spPr>
          <a:xfrm>
            <a:off x="958506" y="800392"/>
            <a:ext cx="10264697" cy="1212102"/>
          </a:xfrm>
        </p:spPr>
        <p:txBody>
          <a:bodyPr>
            <a:normAutofit/>
          </a:bodyPr>
          <a:lstStyle/>
          <a:p>
            <a:r>
              <a:rPr lang="fr-FR" sz="4000" dirty="0">
                <a:solidFill>
                  <a:srgbClr val="FFFFFF"/>
                </a:solidFill>
              </a:rPr>
              <a:t>RA= </a:t>
            </a:r>
            <a:r>
              <a:rPr lang="fr-FR" sz="4000" dirty="0" err="1">
                <a:solidFill>
                  <a:srgbClr val="FFFFFF"/>
                </a:solidFill>
              </a:rPr>
              <a:t>rétrecissement</a:t>
            </a:r>
            <a:r>
              <a:rPr lang="fr-FR" sz="4000" dirty="0">
                <a:solidFill>
                  <a:srgbClr val="FFFFFF"/>
                </a:solidFill>
              </a:rPr>
              <a:t> aortique</a:t>
            </a:r>
          </a:p>
        </p:txBody>
      </p:sp>
      <p:sp>
        <p:nvSpPr>
          <p:cNvPr id="3" name="Espace réservé du contenu 2">
            <a:extLst>
              <a:ext uri="{FF2B5EF4-FFF2-40B4-BE49-F238E27FC236}">
                <a16:creationId xmlns:a16="http://schemas.microsoft.com/office/drawing/2014/main" id="{F893F6FA-2F02-D042-A3CA-1B03911F45DC}"/>
              </a:ext>
            </a:extLst>
          </p:cNvPr>
          <p:cNvSpPr>
            <a:spLocks noGrp="1"/>
          </p:cNvSpPr>
          <p:nvPr>
            <p:ph idx="1"/>
          </p:nvPr>
        </p:nvSpPr>
        <p:spPr>
          <a:xfrm>
            <a:off x="1119322" y="2197100"/>
            <a:ext cx="10782166" cy="4660900"/>
          </a:xfrm>
        </p:spPr>
        <p:txBody>
          <a:bodyPr anchor="ctr">
            <a:normAutofit/>
          </a:bodyPr>
          <a:lstStyle/>
          <a:p>
            <a:pPr marL="0" indent="0">
              <a:buNone/>
            </a:pPr>
            <a:r>
              <a:rPr lang="fr-FR" sz="1600" b="1" dirty="0"/>
              <a:t>La valvulopathie aortique athéromateuse est une maladie spécifiquement gériatrique</a:t>
            </a:r>
            <a:r>
              <a:rPr lang="fr-FR" sz="1600" dirty="0"/>
              <a:t>. </a:t>
            </a:r>
          </a:p>
          <a:p>
            <a:pPr marL="0" indent="0">
              <a:buNone/>
            </a:pPr>
            <a:r>
              <a:rPr lang="fr-FR" sz="1600" dirty="0"/>
              <a:t> La sclérose valvulaire aortique touche environ </a:t>
            </a:r>
          </a:p>
          <a:p>
            <a:r>
              <a:rPr lang="fr-FR" sz="1600" dirty="0"/>
              <a:t>un quart des adultes après 65 ans </a:t>
            </a:r>
          </a:p>
          <a:p>
            <a:r>
              <a:rPr lang="fr-FR" sz="1600" dirty="0"/>
              <a:t>près de 50 % des patients apparemment sains âgés de 75 à 86 ans.</a:t>
            </a:r>
          </a:p>
          <a:p>
            <a:pPr marL="0" indent="0">
              <a:buNone/>
            </a:pPr>
            <a:r>
              <a:rPr lang="fr-FR" sz="1600" dirty="0"/>
              <a:t> </a:t>
            </a:r>
            <a:r>
              <a:rPr lang="fr-FR" sz="1600" b="1" dirty="0"/>
              <a:t>Son pronostic est mauvais dès l’apparition des symptômes avec un taux de mortalité atteignant 50% à deux ans.</a:t>
            </a:r>
          </a:p>
          <a:p>
            <a:pPr marL="0" indent="0">
              <a:buNone/>
            </a:pPr>
            <a:endParaRPr lang="fr-FR" sz="1600" b="1" dirty="0"/>
          </a:p>
          <a:p>
            <a:pPr marL="0" indent="0">
              <a:buNone/>
            </a:pPr>
            <a:r>
              <a:rPr lang="fr-FR" sz="1600" dirty="0"/>
              <a:t>Diagnostic:</a:t>
            </a:r>
          </a:p>
          <a:p>
            <a:pPr marL="0" indent="0">
              <a:buNone/>
            </a:pPr>
            <a:r>
              <a:rPr lang="fr-FR" sz="1600" dirty="0"/>
              <a:t>-Découverte fortuite à l’échographie </a:t>
            </a:r>
          </a:p>
          <a:p>
            <a:pPr marL="0" indent="0">
              <a:buNone/>
            </a:pPr>
            <a:r>
              <a:rPr lang="fr-FR" sz="1600" dirty="0"/>
              <a:t>- Un souffle audible au foyer aortique combiné à une diminution voire une l’absence de B2 (pathognomonique d’une sténose aortique)</a:t>
            </a:r>
          </a:p>
          <a:p>
            <a:pPr marL="0" indent="0">
              <a:buNone/>
            </a:pPr>
            <a:r>
              <a:rPr lang="fr-FR" sz="1600" dirty="0"/>
              <a:t>Les premiers symptômes seront la dyspnée, l’angor et plus tardivement la syncope. </a:t>
            </a:r>
          </a:p>
          <a:p>
            <a:pPr marL="0" indent="0">
              <a:buNone/>
            </a:pPr>
            <a:r>
              <a:rPr lang="fr-FR" sz="1600" dirty="0"/>
              <a:t>Le bilan par échocardiographie confirmera le diagnostic et permettra au patient de bénéficier d’un remplacement valvulaire aortique</a:t>
            </a:r>
          </a:p>
        </p:txBody>
      </p:sp>
    </p:spTree>
    <p:extLst>
      <p:ext uri="{BB962C8B-B14F-4D97-AF65-F5344CB8AC3E}">
        <p14:creationId xmlns:p14="http://schemas.microsoft.com/office/powerpoint/2010/main" val="2873465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4F92006-BD57-1744-9A70-99D378DE4306}"/>
              </a:ext>
            </a:extLst>
          </p:cNvPr>
          <p:cNvSpPr>
            <a:spLocks noGrp="1"/>
          </p:cNvSpPr>
          <p:nvPr>
            <p:ph type="title"/>
          </p:nvPr>
        </p:nvSpPr>
        <p:spPr>
          <a:xfrm>
            <a:off x="466722" y="586855"/>
            <a:ext cx="3201366" cy="3387497"/>
          </a:xfrm>
        </p:spPr>
        <p:txBody>
          <a:bodyPr anchor="b">
            <a:normAutofit/>
          </a:bodyPr>
          <a:lstStyle/>
          <a:p>
            <a:pPr algn="r"/>
            <a:r>
              <a:rPr lang="fr-FR" sz="4000">
                <a:solidFill>
                  <a:srgbClr val="FFFFFF"/>
                </a:solidFill>
              </a:rPr>
              <a:t>traitement</a:t>
            </a:r>
          </a:p>
        </p:txBody>
      </p:sp>
      <p:sp>
        <p:nvSpPr>
          <p:cNvPr id="3" name="Espace réservé du contenu 2">
            <a:extLst>
              <a:ext uri="{FF2B5EF4-FFF2-40B4-BE49-F238E27FC236}">
                <a16:creationId xmlns:a16="http://schemas.microsoft.com/office/drawing/2014/main" id="{16B5FD59-F7A0-6641-B99A-D02583D05ACA}"/>
              </a:ext>
            </a:extLst>
          </p:cNvPr>
          <p:cNvSpPr>
            <a:spLocks noGrp="1"/>
          </p:cNvSpPr>
          <p:nvPr>
            <p:ph idx="1"/>
          </p:nvPr>
        </p:nvSpPr>
        <p:spPr>
          <a:xfrm>
            <a:off x="4037826" y="10138"/>
            <a:ext cx="8151125" cy="6837724"/>
          </a:xfrm>
        </p:spPr>
        <p:txBody>
          <a:bodyPr anchor="ctr">
            <a:normAutofit/>
          </a:bodyPr>
          <a:lstStyle/>
          <a:p>
            <a:r>
              <a:rPr lang="fr-FR" sz="2000" dirty="0"/>
              <a:t>Remplacement chirurgical  : traitement de référence </a:t>
            </a:r>
          </a:p>
          <a:p>
            <a:pPr lvl="1"/>
            <a:r>
              <a:rPr lang="fr-FR" sz="2000" dirty="0"/>
              <a:t>valve </a:t>
            </a:r>
            <a:r>
              <a:rPr lang="fr-FR" sz="2000" dirty="0" err="1"/>
              <a:t>mécannique</a:t>
            </a:r>
            <a:endParaRPr lang="fr-FR" sz="2000" dirty="0"/>
          </a:p>
          <a:p>
            <a:pPr lvl="1"/>
            <a:r>
              <a:rPr lang="fr-FR" sz="2000" dirty="0" err="1"/>
              <a:t>Bioprothèses</a:t>
            </a:r>
            <a:r>
              <a:rPr lang="fr-FR" sz="2000" dirty="0"/>
              <a:t> (</a:t>
            </a:r>
            <a:r>
              <a:rPr lang="fr-FR" sz="2000" dirty="0" err="1"/>
              <a:t>stentées</a:t>
            </a:r>
            <a:r>
              <a:rPr lang="fr-FR" sz="2000" dirty="0"/>
              <a:t> ou non) </a:t>
            </a:r>
          </a:p>
          <a:p>
            <a:endParaRPr lang="fr-FR" sz="2000" dirty="0"/>
          </a:p>
          <a:p>
            <a:r>
              <a:rPr lang="fr-FR" sz="2000" dirty="0"/>
              <a:t>TAVI =  remplacement valvulaire aortique percutané (</a:t>
            </a:r>
            <a:r>
              <a:rPr lang="fr-FR" sz="2000" i="1" dirty="0" err="1"/>
              <a:t>Transcatheter</a:t>
            </a:r>
            <a:r>
              <a:rPr lang="fr-FR" sz="2000" i="1" dirty="0"/>
              <a:t> </a:t>
            </a:r>
            <a:r>
              <a:rPr lang="fr-FR" sz="2000" i="1" dirty="0" err="1"/>
              <a:t>aortic</a:t>
            </a:r>
            <a:r>
              <a:rPr lang="fr-FR" sz="2000" i="1" dirty="0"/>
              <a:t> valve implantation</a:t>
            </a:r>
            <a:r>
              <a:rPr lang="fr-FR" sz="2000" dirty="0"/>
              <a:t>) est une nouvelle option thérapeutique chez les patients, principalement âgés, à haut risque chirurgical. </a:t>
            </a:r>
          </a:p>
          <a:p>
            <a:pPr lvl="1"/>
            <a:r>
              <a:rPr lang="fr-FR" sz="2000" dirty="0"/>
              <a:t>aussi efficace que la  chirurgie</a:t>
            </a:r>
          </a:p>
          <a:p>
            <a:pPr lvl="1"/>
            <a:r>
              <a:rPr lang="fr-FR" sz="2000" dirty="0"/>
              <a:t>Le TAVI peut être préféré au remplacement chirurgical en fonction des résultats aux échelles pronostiques</a:t>
            </a:r>
          </a:p>
          <a:p>
            <a:pPr lvl="1"/>
            <a:r>
              <a:rPr lang="fr-FR" sz="2000" dirty="0"/>
              <a:t>Une évaluation gériatrique globale permet d’identifier les patients les plus fragiles, ceux dont les réserves physiologiques et la capacité à maintenir l’homéostasie face à un stress sont réduites. </a:t>
            </a:r>
            <a:br>
              <a:rPr lang="fr-FR" sz="2000" dirty="0"/>
            </a:br>
            <a:endParaRPr lang="fr-FR" sz="2000" dirty="0"/>
          </a:p>
          <a:p>
            <a:r>
              <a:rPr lang="fr-FR" dirty="0"/>
              <a:t>Abstention : risque élevé de complications   espérance de vie réduite </a:t>
            </a:r>
          </a:p>
        </p:txBody>
      </p:sp>
    </p:spTree>
    <p:extLst>
      <p:ext uri="{BB962C8B-B14F-4D97-AF65-F5344CB8AC3E}">
        <p14:creationId xmlns:p14="http://schemas.microsoft.com/office/powerpoint/2010/main" val="124481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74232DA-C38C-9F46-8443-A05AE8DBF6CB}"/>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err="1">
                <a:solidFill>
                  <a:srgbClr val="FFFFFF"/>
                </a:solidFill>
              </a:rPr>
              <a:t>Évaluation</a:t>
            </a:r>
            <a:r>
              <a:rPr lang="en-US" sz="5400" dirty="0">
                <a:solidFill>
                  <a:srgbClr val="FFFFFF"/>
                </a:solidFill>
              </a:rPr>
              <a:t> </a:t>
            </a:r>
            <a:r>
              <a:rPr lang="en-US" sz="5400" dirty="0" err="1">
                <a:solidFill>
                  <a:srgbClr val="FFFFFF"/>
                </a:solidFill>
              </a:rPr>
              <a:t>pré</a:t>
            </a:r>
            <a:r>
              <a:rPr lang="en-US" sz="5400" dirty="0">
                <a:solidFill>
                  <a:srgbClr val="FFFFFF"/>
                </a:solidFill>
              </a:rPr>
              <a:t> TAVI </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97EE271A-CA93-904E-8BDC-0781A2FC362D}"/>
              </a:ext>
            </a:extLst>
          </p:cNvPr>
          <p:cNvPicPr>
            <a:picLocks noChangeAspect="1"/>
          </p:cNvPicPr>
          <p:nvPr/>
        </p:nvPicPr>
        <p:blipFill>
          <a:blip r:embed="rId2"/>
          <a:stretch>
            <a:fillRect/>
          </a:stretch>
        </p:blipFill>
        <p:spPr>
          <a:xfrm>
            <a:off x="768616" y="2426818"/>
            <a:ext cx="4581819"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Espace réservé du contenu 3">
            <a:extLst>
              <a:ext uri="{FF2B5EF4-FFF2-40B4-BE49-F238E27FC236}">
                <a16:creationId xmlns:a16="http://schemas.microsoft.com/office/drawing/2014/main" id="{372174A3-4E39-3F4A-BAFC-D0F79E507ED6}"/>
              </a:ext>
            </a:extLst>
          </p:cNvPr>
          <p:cNvPicPr>
            <a:picLocks noGrp="1" noChangeAspect="1"/>
          </p:cNvPicPr>
          <p:nvPr>
            <p:ph idx="1"/>
          </p:nvPr>
        </p:nvPicPr>
        <p:blipFill>
          <a:blip r:embed="rId3"/>
          <a:stretch>
            <a:fillRect/>
          </a:stretch>
        </p:blipFill>
        <p:spPr>
          <a:xfrm>
            <a:off x="6735447" y="2426818"/>
            <a:ext cx="4875168" cy="3997637"/>
          </a:xfrm>
          <a:prstGeom prst="rect">
            <a:avLst/>
          </a:prstGeom>
        </p:spPr>
      </p:pic>
    </p:spTree>
    <p:extLst>
      <p:ext uri="{BB962C8B-B14F-4D97-AF65-F5344CB8AC3E}">
        <p14:creationId xmlns:p14="http://schemas.microsoft.com/office/powerpoint/2010/main" val="27041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0"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43">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213338F3-ADBB-A747-A119-5434AFF644E3}"/>
              </a:ext>
            </a:extLst>
          </p:cNvPr>
          <p:cNvSpPr>
            <a:spLocks noGrp="1"/>
          </p:cNvSpPr>
          <p:nvPr>
            <p:ph type="title"/>
          </p:nvPr>
        </p:nvSpPr>
        <p:spPr>
          <a:xfrm>
            <a:off x="1047280" y="759805"/>
            <a:ext cx="10306520" cy="1325563"/>
          </a:xfrm>
        </p:spPr>
        <p:txBody>
          <a:bodyPr>
            <a:normAutofit/>
          </a:bodyPr>
          <a:lstStyle/>
          <a:p>
            <a:r>
              <a:rPr lang="fr-FR" sz="4000">
                <a:solidFill>
                  <a:srgbClr val="FFFFFF"/>
                </a:solidFill>
              </a:rPr>
              <a:t>HTA</a:t>
            </a:r>
          </a:p>
        </p:txBody>
      </p:sp>
      <p:sp>
        <p:nvSpPr>
          <p:cNvPr id="3" name="Espace réservé du contenu 2">
            <a:extLst>
              <a:ext uri="{FF2B5EF4-FFF2-40B4-BE49-F238E27FC236}">
                <a16:creationId xmlns:a16="http://schemas.microsoft.com/office/drawing/2014/main" id="{8AA21A84-0BBA-4D4C-AF69-2414A343696B}"/>
              </a:ext>
            </a:extLst>
          </p:cNvPr>
          <p:cNvSpPr>
            <a:spLocks noGrp="1"/>
          </p:cNvSpPr>
          <p:nvPr>
            <p:ph idx="1"/>
          </p:nvPr>
        </p:nvSpPr>
        <p:spPr>
          <a:xfrm>
            <a:off x="1424904" y="2494450"/>
            <a:ext cx="4053545" cy="3563159"/>
          </a:xfrm>
        </p:spPr>
        <p:txBody>
          <a:bodyPr>
            <a:normAutofit/>
          </a:bodyPr>
          <a:lstStyle/>
          <a:p>
            <a:pPr marL="0" indent="0">
              <a:buNone/>
            </a:pPr>
            <a:r>
              <a:rPr lang="fr-FR" sz="2000"/>
              <a:t>Définition:</a:t>
            </a:r>
          </a:p>
          <a:p>
            <a:pPr marL="0" indent="0">
              <a:buNone/>
            </a:pPr>
            <a:r>
              <a:rPr lang="fr-FR" sz="2000"/>
              <a:t>pression artérielle (PA) ≥ 140/90 mmHg mesurée en consultation et qui persiste dans le temps.</a:t>
            </a:r>
          </a:p>
          <a:p>
            <a:pPr marL="0" indent="0">
              <a:buNone/>
            </a:pPr>
            <a:r>
              <a:rPr lang="fr-FR" sz="2000"/>
              <a:t>L’HTA  = première maladie chronique dans le monde.</a:t>
            </a:r>
          </a:p>
          <a:p>
            <a:pPr marL="0" indent="0">
              <a:buNone/>
            </a:pPr>
            <a:r>
              <a:rPr lang="fr-FR" sz="2000"/>
              <a:t>Un des premiers FRCV . </a:t>
            </a:r>
          </a:p>
          <a:p>
            <a:pPr marL="0" indent="0">
              <a:buNone/>
            </a:pPr>
            <a:r>
              <a:rPr lang="fr-FR" sz="2000"/>
              <a:t>La prévalence de l’hypertension augmente avec lâge , et atteint 70 % environ après 70 ans.</a:t>
            </a:r>
          </a:p>
          <a:p>
            <a:endParaRPr lang="fr-FR" sz="2000"/>
          </a:p>
          <a:p>
            <a:endParaRPr lang="fr-FR" sz="2000"/>
          </a:p>
        </p:txBody>
      </p:sp>
      <p:pic>
        <p:nvPicPr>
          <p:cNvPr id="5" name="Image 4">
            <a:extLst>
              <a:ext uri="{FF2B5EF4-FFF2-40B4-BE49-F238E27FC236}">
                <a16:creationId xmlns:a16="http://schemas.microsoft.com/office/drawing/2014/main" id="{CBEE6642-C7E9-4544-B73D-9B62A9CDC7A8}"/>
              </a:ext>
            </a:extLst>
          </p:cNvPr>
          <p:cNvPicPr>
            <a:picLocks noChangeAspect="1"/>
          </p:cNvPicPr>
          <p:nvPr/>
        </p:nvPicPr>
        <p:blipFill>
          <a:blip r:embed="rId2"/>
          <a:stretch>
            <a:fillRect/>
          </a:stretch>
        </p:blipFill>
        <p:spPr>
          <a:xfrm>
            <a:off x="5620931" y="2812888"/>
            <a:ext cx="6028133" cy="3059276"/>
          </a:xfrm>
          <a:prstGeom prst="rect">
            <a:avLst/>
          </a:prstGeom>
        </p:spPr>
      </p:pic>
      <p:sp>
        <p:nvSpPr>
          <p:cNvPr id="6" name="ZoneTexte 5">
            <a:extLst>
              <a:ext uri="{FF2B5EF4-FFF2-40B4-BE49-F238E27FC236}">
                <a16:creationId xmlns:a16="http://schemas.microsoft.com/office/drawing/2014/main" id="{9DD98BDD-2A8C-394F-A2A7-31F002DED66A}"/>
              </a:ext>
            </a:extLst>
          </p:cNvPr>
          <p:cNvSpPr txBox="1"/>
          <p:nvPr/>
        </p:nvSpPr>
        <p:spPr>
          <a:xfrm>
            <a:off x="6600825" y="6300788"/>
            <a:ext cx="4622378" cy="369332"/>
          </a:xfrm>
          <a:prstGeom prst="rect">
            <a:avLst/>
          </a:prstGeom>
          <a:noFill/>
        </p:spPr>
        <p:txBody>
          <a:bodyPr wrap="square" rtlCol="0">
            <a:spAutoFit/>
          </a:bodyPr>
          <a:lstStyle/>
          <a:p>
            <a:r>
              <a:rPr lang="fr-FR" dirty="0"/>
              <a:t>Enquête CNAM 2007</a:t>
            </a:r>
          </a:p>
        </p:txBody>
      </p:sp>
    </p:spTree>
    <p:extLst>
      <p:ext uri="{BB962C8B-B14F-4D97-AF65-F5344CB8AC3E}">
        <p14:creationId xmlns:p14="http://schemas.microsoft.com/office/powerpoint/2010/main" val="101650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B1D41A3-006E-1049-86CB-675CE6DB18A6}"/>
              </a:ext>
            </a:extLst>
          </p:cNvPr>
          <p:cNvSpPr>
            <a:spLocks noGrp="1"/>
          </p:cNvSpPr>
          <p:nvPr>
            <p:ph type="title"/>
          </p:nvPr>
        </p:nvSpPr>
        <p:spPr>
          <a:xfrm>
            <a:off x="116114" y="586855"/>
            <a:ext cx="3551974" cy="4362516"/>
          </a:xfrm>
        </p:spPr>
        <p:txBody>
          <a:bodyPr anchor="b">
            <a:normAutofit/>
          </a:bodyPr>
          <a:lstStyle/>
          <a:p>
            <a:r>
              <a:rPr lang="fr-FR" sz="4000" dirty="0">
                <a:solidFill>
                  <a:srgbClr val="FFFFFF"/>
                </a:solidFill>
              </a:rPr>
              <a:t>L’IM  insuffisance mitrale </a:t>
            </a:r>
          </a:p>
        </p:txBody>
      </p:sp>
      <p:sp>
        <p:nvSpPr>
          <p:cNvPr id="3" name="Espace réservé du contenu 2">
            <a:extLst>
              <a:ext uri="{FF2B5EF4-FFF2-40B4-BE49-F238E27FC236}">
                <a16:creationId xmlns:a16="http://schemas.microsoft.com/office/drawing/2014/main" id="{CE74CE2B-9F05-5641-81BE-34F5F7B938FD}"/>
              </a:ext>
            </a:extLst>
          </p:cNvPr>
          <p:cNvSpPr>
            <a:spLocks noGrp="1"/>
          </p:cNvSpPr>
          <p:nvPr>
            <p:ph idx="1"/>
          </p:nvPr>
        </p:nvSpPr>
        <p:spPr>
          <a:xfrm>
            <a:off x="4037827" y="145143"/>
            <a:ext cx="8038060" cy="6702719"/>
          </a:xfrm>
        </p:spPr>
        <p:txBody>
          <a:bodyPr anchor="ctr">
            <a:normAutofit/>
          </a:bodyPr>
          <a:lstStyle/>
          <a:p>
            <a:pPr marL="0" indent="0">
              <a:buNone/>
            </a:pPr>
            <a:r>
              <a:rPr lang="fr-FR" sz="2000" dirty="0"/>
              <a:t>la deuxième forme la plus répandue de cardiopathie valvulaire. </a:t>
            </a:r>
          </a:p>
          <a:p>
            <a:pPr marL="0" indent="0">
              <a:buNone/>
            </a:pPr>
            <a:r>
              <a:rPr lang="fr-FR" sz="2000" dirty="0"/>
              <a:t>On distingue la forme</a:t>
            </a:r>
          </a:p>
          <a:p>
            <a:r>
              <a:rPr lang="fr-FR" sz="2000" dirty="0"/>
              <a:t>primitive (dégénérative) </a:t>
            </a:r>
          </a:p>
          <a:p>
            <a:r>
              <a:rPr lang="fr-FR" sz="2000" dirty="0"/>
              <a:t>secondaire (fonctionnelle), due  une maladie du myocarde </a:t>
            </a:r>
          </a:p>
          <a:p>
            <a:endParaRPr lang="fr-FR" sz="2000" dirty="0"/>
          </a:p>
          <a:p>
            <a:r>
              <a:rPr lang="fr-FR" sz="2000" dirty="0" err="1"/>
              <a:t>Triaitement</a:t>
            </a:r>
            <a:r>
              <a:rPr lang="fr-FR" sz="2000" dirty="0"/>
              <a:t> de référence: remplacement valvulaire. </a:t>
            </a:r>
          </a:p>
          <a:p>
            <a:r>
              <a:rPr lang="fr-FR" sz="2000" dirty="0"/>
              <a:t>50%des patients non éligibles</a:t>
            </a:r>
          </a:p>
          <a:p>
            <a:r>
              <a:rPr lang="fr-FR" sz="2000" dirty="0"/>
              <a:t>Alternative: le </a:t>
            </a:r>
            <a:r>
              <a:rPr lang="fr-FR" sz="2000" dirty="0" err="1"/>
              <a:t>Mitraclip</a:t>
            </a:r>
            <a:r>
              <a:rPr lang="fr-FR" sz="2000" dirty="0"/>
              <a:t>  (plus sur que la chirurgie mais moins efficace), bonne indication pour les sujets </a:t>
            </a:r>
            <a:r>
              <a:rPr lang="fr-FR" sz="2000" dirty="0" err="1"/>
              <a:t>agés</a:t>
            </a:r>
            <a:r>
              <a:rPr lang="fr-FR" sz="2000" dirty="0"/>
              <a:t> fragiles. </a:t>
            </a:r>
            <a:r>
              <a:rPr lang="fr-FR" sz="2000" dirty="0" err="1"/>
              <a:t>Necessite</a:t>
            </a:r>
            <a:r>
              <a:rPr lang="fr-FR" sz="2000" dirty="0"/>
              <a:t> évaluation </a:t>
            </a:r>
            <a:r>
              <a:rPr lang="fr-FR" sz="2000" dirty="0" err="1"/>
              <a:t>mulitdisciplinaire</a:t>
            </a:r>
            <a:r>
              <a:rPr lang="fr-FR" sz="2000" dirty="0"/>
              <a:t>  </a:t>
            </a:r>
          </a:p>
        </p:txBody>
      </p:sp>
    </p:spTree>
    <p:extLst>
      <p:ext uri="{BB962C8B-B14F-4D97-AF65-F5344CB8AC3E}">
        <p14:creationId xmlns:p14="http://schemas.microsoft.com/office/powerpoint/2010/main" val="123496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re 3">
            <a:extLst>
              <a:ext uri="{FF2B5EF4-FFF2-40B4-BE49-F238E27FC236}">
                <a16:creationId xmlns:a16="http://schemas.microsoft.com/office/drawing/2014/main" id="{76A80A43-681A-CD4B-8499-17591EEF43DF}"/>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IDM / coronaropathie</a:t>
            </a:r>
          </a:p>
        </p:txBody>
      </p:sp>
      <p:sp>
        <p:nvSpPr>
          <p:cNvPr id="5" name="Espace réservé du texte 4">
            <a:extLst>
              <a:ext uri="{FF2B5EF4-FFF2-40B4-BE49-F238E27FC236}">
                <a16:creationId xmlns:a16="http://schemas.microsoft.com/office/drawing/2014/main" id="{D326CF34-E182-E745-8889-978B9F5AA922}"/>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038585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6"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4777ED7E-40E8-D542-A4F0-7C54B73F91BD}"/>
              </a:ext>
            </a:extLst>
          </p:cNvPr>
          <p:cNvSpPr>
            <a:spLocks noGrp="1"/>
          </p:cNvSpPr>
          <p:nvPr>
            <p:ph type="title"/>
          </p:nvPr>
        </p:nvSpPr>
        <p:spPr>
          <a:xfrm>
            <a:off x="1047280" y="759805"/>
            <a:ext cx="10306520" cy="1325563"/>
          </a:xfrm>
        </p:spPr>
        <p:txBody>
          <a:bodyPr>
            <a:normAutofit/>
          </a:bodyPr>
          <a:lstStyle/>
          <a:p>
            <a:r>
              <a:rPr lang="fr-FR" sz="4000" dirty="0">
                <a:solidFill>
                  <a:srgbClr val="FFFFFF"/>
                </a:solidFill>
              </a:rPr>
              <a:t>épidémiologie</a:t>
            </a:r>
          </a:p>
        </p:txBody>
      </p:sp>
      <p:sp>
        <p:nvSpPr>
          <p:cNvPr id="3" name="Espace réservé du contenu 2">
            <a:extLst>
              <a:ext uri="{FF2B5EF4-FFF2-40B4-BE49-F238E27FC236}">
                <a16:creationId xmlns:a16="http://schemas.microsoft.com/office/drawing/2014/main" id="{F60E3353-1FE6-3C43-93FD-1EFDFFC6D3CE}"/>
              </a:ext>
            </a:extLst>
          </p:cNvPr>
          <p:cNvSpPr>
            <a:spLocks noGrp="1"/>
          </p:cNvSpPr>
          <p:nvPr>
            <p:ph idx="1"/>
          </p:nvPr>
        </p:nvSpPr>
        <p:spPr>
          <a:xfrm>
            <a:off x="1424904" y="2494450"/>
            <a:ext cx="4053545" cy="3563159"/>
          </a:xfrm>
        </p:spPr>
        <p:txBody>
          <a:bodyPr>
            <a:normAutofit/>
          </a:bodyPr>
          <a:lstStyle/>
          <a:p>
            <a:r>
              <a:rPr lang="fr-FR" sz="2200"/>
              <a:t>L’incidence de l’infarctus chez le sujet âgé progresse depuis 30 ans du fait du vieillissement de la population. </a:t>
            </a:r>
          </a:p>
          <a:p>
            <a:r>
              <a:rPr lang="fr-FR" sz="2200"/>
              <a:t>La prédominance masculine de l’infarctus du myocarde disparait après l’âge de 80 ans : le sex-ratio est de 3 femmes pour 2 hommes après 80 ans (vs 1 femme pour 9 hommes avant 65 ans).</a:t>
            </a:r>
          </a:p>
          <a:p>
            <a:pPr marL="0" indent="0">
              <a:buNone/>
            </a:pPr>
            <a:endParaRPr lang="fr-FR" sz="2200"/>
          </a:p>
        </p:txBody>
      </p:sp>
      <p:pic>
        <p:nvPicPr>
          <p:cNvPr id="4" name="Image 3">
            <a:extLst>
              <a:ext uri="{FF2B5EF4-FFF2-40B4-BE49-F238E27FC236}">
                <a16:creationId xmlns:a16="http://schemas.microsoft.com/office/drawing/2014/main" id="{303ADE25-5895-354B-8335-2C65BDC98485}"/>
              </a:ext>
            </a:extLst>
          </p:cNvPr>
          <p:cNvPicPr>
            <a:picLocks noChangeAspect="1"/>
          </p:cNvPicPr>
          <p:nvPr/>
        </p:nvPicPr>
        <p:blipFill>
          <a:blip r:embed="rId2"/>
          <a:stretch>
            <a:fillRect/>
          </a:stretch>
        </p:blipFill>
        <p:spPr>
          <a:xfrm>
            <a:off x="5784031" y="2646623"/>
            <a:ext cx="5675525" cy="3376937"/>
          </a:xfrm>
          <a:prstGeom prst="rect">
            <a:avLst/>
          </a:prstGeom>
        </p:spPr>
      </p:pic>
    </p:spTree>
    <p:extLst>
      <p:ext uri="{BB962C8B-B14F-4D97-AF65-F5344CB8AC3E}">
        <p14:creationId xmlns:p14="http://schemas.microsoft.com/office/powerpoint/2010/main" val="401707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4F910D01-EEA1-E84B-820D-BE4D2D1BB2F2}"/>
              </a:ext>
            </a:extLst>
          </p:cNvPr>
          <p:cNvSpPr>
            <a:spLocks noGrp="1"/>
          </p:cNvSpPr>
          <p:nvPr>
            <p:ph type="title"/>
          </p:nvPr>
        </p:nvSpPr>
        <p:spPr>
          <a:xfrm>
            <a:off x="958506" y="800392"/>
            <a:ext cx="10264697" cy="1212102"/>
          </a:xfrm>
        </p:spPr>
        <p:txBody>
          <a:bodyPr>
            <a:normAutofit/>
          </a:bodyPr>
          <a:lstStyle/>
          <a:p>
            <a:r>
              <a:rPr lang="fr-FR" sz="4000" dirty="0">
                <a:solidFill>
                  <a:srgbClr val="FFFFFF"/>
                </a:solidFill>
              </a:rPr>
              <a:t>Particularités cliniques du sujet âgé</a:t>
            </a:r>
          </a:p>
        </p:txBody>
      </p:sp>
      <p:sp>
        <p:nvSpPr>
          <p:cNvPr id="3" name="Espace réservé du contenu 2">
            <a:extLst>
              <a:ext uri="{FF2B5EF4-FFF2-40B4-BE49-F238E27FC236}">
                <a16:creationId xmlns:a16="http://schemas.microsoft.com/office/drawing/2014/main" id="{402DB21F-BCB3-D548-A56F-0BA7F2A31BD2}"/>
              </a:ext>
            </a:extLst>
          </p:cNvPr>
          <p:cNvSpPr>
            <a:spLocks noGrp="1"/>
          </p:cNvSpPr>
          <p:nvPr>
            <p:ph idx="1"/>
          </p:nvPr>
        </p:nvSpPr>
        <p:spPr>
          <a:xfrm>
            <a:off x="1222646" y="2177170"/>
            <a:ext cx="10264698" cy="4680830"/>
          </a:xfrm>
        </p:spPr>
        <p:txBody>
          <a:bodyPr anchor="ctr">
            <a:normAutofit fontScale="77500" lnSpcReduction="20000"/>
          </a:bodyPr>
          <a:lstStyle/>
          <a:p>
            <a:pPr marL="0" indent="0">
              <a:buNone/>
            </a:pPr>
            <a:endParaRPr lang="fr-FR" sz="2600" dirty="0"/>
          </a:p>
          <a:p>
            <a:r>
              <a:rPr lang="fr-FR" sz="2600" b="1" dirty="0"/>
              <a:t>Angor typique moins </a:t>
            </a:r>
            <a:r>
              <a:rPr lang="fr-FR" sz="2600" b="1" dirty="0" err="1"/>
              <a:t>fréquent</a:t>
            </a:r>
            <a:r>
              <a:rPr lang="fr-FR" sz="2600" b="1" dirty="0"/>
              <a:t> </a:t>
            </a:r>
          </a:p>
          <a:p>
            <a:pPr marL="0" indent="0">
              <a:buNone/>
            </a:pPr>
            <a:r>
              <a:rPr lang="fr-FR" sz="2600" dirty="0"/>
              <a:t>– Efforts souvent </a:t>
            </a:r>
            <a:r>
              <a:rPr lang="fr-FR" sz="2600" dirty="0" err="1"/>
              <a:t>limités</a:t>
            </a:r>
            <a:br>
              <a:rPr lang="fr-FR" sz="2600" dirty="0"/>
            </a:br>
            <a:r>
              <a:rPr lang="fr-FR" sz="2600" dirty="0"/>
              <a:t>– Douleurs atypiques ( non constrictives ) </a:t>
            </a:r>
            <a:br>
              <a:rPr lang="fr-FR" sz="2600" dirty="0"/>
            </a:br>
            <a:r>
              <a:rPr lang="fr-FR" sz="2600" dirty="0"/>
              <a:t>–  </a:t>
            </a:r>
            <a:r>
              <a:rPr lang="fr-FR" sz="2600" b="1" dirty="0"/>
              <a:t>remplacée par </a:t>
            </a:r>
            <a:r>
              <a:rPr lang="fr-FR" sz="2600" b="1" dirty="0" err="1"/>
              <a:t>Dyspnée</a:t>
            </a:r>
            <a:r>
              <a:rPr lang="fr-FR" sz="2600" b="1" dirty="0"/>
              <a:t> </a:t>
            </a:r>
            <a:r>
              <a:rPr lang="fr-FR" sz="2600" dirty="0"/>
              <a:t>au 1ier plan (30-40 % des cas ) , œdème pulmonaire, OMI </a:t>
            </a:r>
          </a:p>
          <a:p>
            <a:r>
              <a:rPr lang="fr-FR" sz="2600" b="1" dirty="0" err="1">
                <a:effectLst/>
              </a:rPr>
              <a:t>Symptomes</a:t>
            </a:r>
            <a:r>
              <a:rPr lang="fr-FR" sz="2600" b="1" dirty="0">
                <a:effectLst/>
              </a:rPr>
              <a:t> neurologiques </a:t>
            </a:r>
            <a:r>
              <a:rPr lang="fr-FR" sz="2600" dirty="0">
                <a:effectLst/>
              </a:rPr>
              <a:t>(20-30% des cas ) : confusion </a:t>
            </a:r>
          </a:p>
          <a:p>
            <a:r>
              <a:rPr lang="fr-FR" sz="2600" b="1" dirty="0" err="1">
                <a:effectLst/>
              </a:rPr>
              <a:t>Symptomes</a:t>
            </a:r>
            <a:r>
              <a:rPr lang="fr-FR" sz="2600" b="1" dirty="0">
                <a:effectLst/>
              </a:rPr>
              <a:t> digestifs : </a:t>
            </a:r>
            <a:r>
              <a:rPr lang="fr-FR" sz="2600" dirty="0">
                <a:effectLst/>
              </a:rPr>
              <a:t>nausées, vomissements </a:t>
            </a:r>
          </a:p>
          <a:p>
            <a:r>
              <a:rPr lang="fr-FR" sz="2600" dirty="0"/>
              <a:t>Penser à l’</a:t>
            </a:r>
            <a:r>
              <a:rPr lang="fr-FR" sz="2600" dirty="0" err="1"/>
              <a:t>ischémie</a:t>
            </a:r>
            <a:r>
              <a:rPr lang="fr-FR" sz="2600" dirty="0"/>
              <a:t> devant une </a:t>
            </a:r>
            <a:r>
              <a:rPr lang="fr-FR" sz="2600" dirty="0" err="1"/>
              <a:t>insufisance</a:t>
            </a:r>
            <a:r>
              <a:rPr lang="fr-FR" sz="2600" dirty="0"/>
              <a:t> cardiaque  </a:t>
            </a:r>
            <a:r>
              <a:rPr lang="fr-FR" sz="2600" dirty="0" err="1"/>
              <a:t>inexpliquée</a:t>
            </a:r>
            <a:r>
              <a:rPr lang="fr-FR" sz="2600" dirty="0"/>
              <a:t> </a:t>
            </a:r>
          </a:p>
          <a:p>
            <a:r>
              <a:rPr lang="fr-FR" sz="2600" b="1" dirty="0"/>
              <a:t>Angor silencieux </a:t>
            </a:r>
          </a:p>
          <a:p>
            <a:pPr lvl="1"/>
            <a:r>
              <a:rPr lang="fr-FR" sz="2600" dirty="0" err="1"/>
              <a:t>Diabétique</a:t>
            </a:r>
            <a:endParaRPr lang="fr-FR" sz="2600" dirty="0"/>
          </a:p>
          <a:p>
            <a:pPr lvl="1"/>
            <a:r>
              <a:rPr lang="fr-FR" sz="2600" dirty="0"/>
              <a:t> augmente avec l’âge :  42% dans la tranche d’âge 75-84 ans dans la Framingham </a:t>
            </a:r>
            <a:r>
              <a:rPr lang="fr-FR" sz="2600" dirty="0" err="1"/>
              <a:t>Heart</a:t>
            </a:r>
            <a:r>
              <a:rPr lang="fr-FR" sz="2600" dirty="0"/>
              <a:t> </a:t>
            </a:r>
            <a:r>
              <a:rPr lang="fr-FR" sz="2600" dirty="0" err="1"/>
              <a:t>Study</a:t>
            </a:r>
            <a:r>
              <a:rPr lang="fr-FR" sz="2600" dirty="0"/>
              <a:t> et 75% après 85 ans dans certaines séries</a:t>
            </a:r>
          </a:p>
          <a:p>
            <a:pPr marL="0" indent="0">
              <a:buNone/>
            </a:pPr>
            <a:endParaRPr lang="fr-FR" sz="2600" b="1" dirty="0">
              <a:effectLst/>
            </a:endParaRPr>
          </a:p>
          <a:p>
            <a:r>
              <a:rPr lang="fr-FR" sz="3800" b="1" dirty="0">
                <a:effectLst/>
              </a:rPr>
              <a:t>RISQUE: </a:t>
            </a:r>
            <a:r>
              <a:rPr lang="fr-FR" sz="3800" b="1" dirty="0"/>
              <a:t>Délai &gt; retard diagnostic   Retard de revascularisation </a:t>
            </a:r>
            <a:endParaRPr lang="fr-FR" sz="3000" dirty="0">
              <a:effectLst/>
            </a:endParaRPr>
          </a:p>
          <a:p>
            <a:endParaRPr lang="fr-FR" sz="1100" dirty="0"/>
          </a:p>
        </p:txBody>
      </p:sp>
    </p:spTree>
    <p:extLst>
      <p:ext uri="{BB962C8B-B14F-4D97-AF65-F5344CB8AC3E}">
        <p14:creationId xmlns:p14="http://schemas.microsoft.com/office/powerpoint/2010/main" val="744357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15A3BB-55D4-0447-AAB2-562B6448DDC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D0BAC7C-F7F8-754B-A8D2-E62319974B79}"/>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13198885-26A8-A241-8393-11F7635125D0}"/>
              </a:ext>
            </a:extLst>
          </p:cNvPr>
          <p:cNvPicPr>
            <a:picLocks noChangeAspect="1"/>
          </p:cNvPicPr>
          <p:nvPr/>
        </p:nvPicPr>
        <p:blipFill>
          <a:blip r:embed="rId2"/>
          <a:stretch>
            <a:fillRect/>
          </a:stretch>
        </p:blipFill>
        <p:spPr>
          <a:xfrm>
            <a:off x="79887" y="0"/>
            <a:ext cx="12032226" cy="6858000"/>
          </a:xfrm>
          <a:prstGeom prst="rect">
            <a:avLst/>
          </a:prstGeom>
        </p:spPr>
      </p:pic>
    </p:spTree>
    <p:extLst>
      <p:ext uri="{BB962C8B-B14F-4D97-AF65-F5344CB8AC3E}">
        <p14:creationId xmlns:p14="http://schemas.microsoft.com/office/powerpoint/2010/main" val="379254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A248BAE6-47CC-954B-8002-CC2D27BB8A7D}"/>
              </a:ext>
            </a:extLst>
          </p:cNvPr>
          <p:cNvSpPr>
            <a:spLocks noGrp="1"/>
          </p:cNvSpPr>
          <p:nvPr>
            <p:ph type="title"/>
          </p:nvPr>
        </p:nvSpPr>
        <p:spPr>
          <a:xfrm>
            <a:off x="1098468" y="885651"/>
            <a:ext cx="3229803" cy="4624603"/>
          </a:xfrm>
        </p:spPr>
        <p:txBody>
          <a:bodyPr>
            <a:normAutofit/>
          </a:bodyPr>
          <a:lstStyle/>
          <a:p>
            <a:r>
              <a:rPr lang="fr-FR">
                <a:solidFill>
                  <a:srgbClr val="FFFFFF"/>
                </a:solidFill>
              </a:rPr>
              <a:t>Troponine </a:t>
            </a:r>
          </a:p>
        </p:txBody>
      </p:sp>
      <p:sp>
        <p:nvSpPr>
          <p:cNvPr id="3" name="Espace réservé du contenu 2">
            <a:extLst>
              <a:ext uri="{FF2B5EF4-FFF2-40B4-BE49-F238E27FC236}">
                <a16:creationId xmlns:a16="http://schemas.microsoft.com/office/drawing/2014/main" id="{2369ACFF-D127-3546-80D8-3F45760B3952}"/>
              </a:ext>
            </a:extLst>
          </p:cNvPr>
          <p:cNvSpPr>
            <a:spLocks noGrp="1"/>
          </p:cNvSpPr>
          <p:nvPr>
            <p:ph idx="1"/>
          </p:nvPr>
        </p:nvSpPr>
        <p:spPr>
          <a:xfrm>
            <a:off x="4978708" y="885651"/>
            <a:ext cx="6525220" cy="4616849"/>
          </a:xfrm>
        </p:spPr>
        <p:txBody>
          <a:bodyPr anchor="ctr">
            <a:normAutofit/>
          </a:bodyPr>
          <a:lstStyle/>
          <a:p>
            <a:endParaRPr lang="fr-FR" sz="2400" dirty="0"/>
          </a:p>
          <a:p>
            <a:r>
              <a:rPr lang="fr-FR" sz="2400" dirty="0"/>
              <a:t>Élévation de la Troponine A partir de 3-6 heures</a:t>
            </a:r>
          </a:p>
          <a:p>
            <a:r>
              <a:rPr lang="fr-FR" sz="2400" dirty="0"/>
              <a:t>A renouveler +++ (importance de la cinétique) </a:t>
            </a:r>
          </a:p>
          <a:p>
            <a:r>
              <a:rPr lang="fr-FR" sz="2400" dirty="0"/>
              <a:t>Excellente </a:t>
            </a:r>
            <a:r>
              <a:rPr lang="fr-FR" sz="2400" dirty="0" err="1"/>
              <a:t>sensibilite</a:t>
            </a:r>
            <a:r>
              <a:rPr lang="fr-FR" sz="2400" dirty="0"/>
              <a:t>́ et Valeur prédictive négative</a:t>
            </a:r>
          </a:p>
          <a:p>
            <a:pPr marL="0" indent="0">
              <a:buNone/>
            </a:pPr>
            <a:r>
              <a:rPr lang="fr-FR" sz="2400" dirty="0"/>
              <a:t>Mais chez Sujets </a:t>
            </a:r>
            <a:r>
              <a:rPr lang="fr-FR" sz="2400" dirty="0" err="1"/>
              <a:t>âgés</a:t>
            </a:r>
            <a:r>
              <a:rPr lang="fr-FR" sz="2400" dirty="0"/>
              <a:t> dosage  moins Spécifique </a:t>
            </a:r>
          </a:p>
          <a:p>
            <a:pPr marL="0" indent="0">
              <a:buNone/>
            </a:pPr>
            <a:endParaRPr lang="fr-FR" sz="2400" dirty="0"/>
          </a:p>
        </p:txBody>
      </p:sp>
    </p:spTree>
    <p:extLst>
      <p:ext uri="{BB962C8B-B14F-4D97-AF65-F5344CB8AC3E}">
        <p14:creationId xmlns:p14="http://schemas.microsoft.com/office/powerpoint/2010/main" val="2435462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513A130D-9CF1-4945-9659-A83AC023CBB0}"/>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Prise en charge invasive ou non invasive ? </a:t>
            </a:r>
          </a:p>
        </p:txBody>
      </p:sp>
      <p:pic>
        <p:nvPicPr>
          <p:cNvPr id="4" name="Espace réservé du contenu 3">
            <a:extLst>
              <a:ext uri="{FF2B5EF4-FFF2-40B4-BE49-F238E27FC236}">
                <a16:creationId xmlns:a16="http://schemas.microsoft.com/office/drawing/2014/main" id="{DDD282FB-E2E2-4F48-A5B2-6797B2FD3B20}"/>
              </a:ext>
            </a:extLst>
          </p:cNvPr>
          <p:cNvPicPr>
            <a:picLocks noGrp="1" noChangeAspect="1"/>
          </p:cNvPicPr>
          <p:nvPr>
            <p:ph idx="1"/>
          </p:nvPr>
        </p:nvPicPr>
        <p:blipFill>
          <a:blip r:embed="rId2"/>
          <a:stretch>
            <a:fillRect/>
          </a:stretch>
        </p:blipFill>
        <p:spPr>
          <a:xfrm>
            <a:off x="2490441" y="2354239"/>
            <a:ext cx="7211117" cy="3948085"/>
          </a:xfrm>
          <a:prstGeom prst="rect">
            <a:avLst/>
          </a:prstGeom>
        </p:spPr>
      </p:pic>
    </p:spTree>
    <p:extLst>
      <p:ext uri="{BB962C8B-B14F-4D97-AF65-F5344CB8AC3E}">
        <p14:creationId xmlns:p14="http://schemas.microsoft.com/office/powerpoint/2010/main" val="888263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C6377BB-2BF1-8D41-9F59-5371F3EE56E2}"/>
              </a:ext>
            </a:extLst>
          </p:cNvPr>
          <p:cNvSpPr>
            <a:spLocks noGrp="1"/>
          </p:cNvSpPr>
          <p:nvPr>
            <p:ph type="title"/>
          </p:nvPr>
        </p:nvSpPr>
        <p:spPr>
          <a:xfrm>
            <a:off x="586478" y="1683756"/>
            <a:ext cx="3115265" cy="2396359"/>
          </a:xfrm>
        </p:spPr>
        <p:txBody>
          <a:bodyPr anchor="b">
            <a:normAutofit/>
          </a:bodyPr>
          <a:lstStyle/>
          <a:p>
            <a:pPr algn="r"/>
            <a:r>
              <a:rPr lang="fr-FR" sz="4000">
                <a:solidFill>
                  <a:srgbClr val="FFFFFF"/>
                </a:solidFill>
              </a:rPr>
              <a:t>En conclusion </a:t>
            </a:r>
          </a:p>
        </p:txBody>
      </p:sp>
      <p:graphicFrame>
        <p:nvGraphicFramePr>
          <p:cNvPr id="5" name="Espace réservé du contenu 2">
            <a:extLst>
              <a:ext uri="{FF2B5EF4-FFF2-40B4-BE49-F238E27FC236}">
                <a16:creationId xmlns:a16="http://schemas.microsoft.com/office/drawing/2014/main" id="{4E176F36-0980-425B-AE7E-AEE0EA7A2B95}"/>
              </a:ext>
            </a:extLst>
          </p:cNvPr>
          <p:cNvGraphicFramePr>
            <a:graphicFrameLocks noGrp="1"/>
          </p:cNvGraphicFramePr>
          <p:nvPr>
            <p:ph idx="1"/>
            <p:extLst>
              <p:ext uri="{D42A27DB-BD31-4B8C-83A1-F6EECF244321}">
                <p14:modId xmlns:p14="http://schemas.microsoft.com/office/powerpoint/2010/main" val="147718164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210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362DC75-511D-8947-8B23-5CCEAFDB0F4C}"/>
              </a:ext>
            </a:extLst>
          </p:cNvPr>
          <p:cNvSpPr>
            <a:spLocks noGrp="1"/>
          </p:cNvSpPr>
          <p:nvPr>
            <p:ph type="ctrTitle"/>
          </p:nvPr>
        </p:nvSpPr>
        <p:spPr>
          <a:xfrm>
            <a:off x="795342" y="637953"/>
            <a:ext cx="8272458" cy="3189507"/>
          </a:xfrm>
        </p:spPr>
        <p:txBody>
          <a:bodyPr>
            <a:normAutofit/>
          </a:bodyPr>
          <a:lstStyle/>
          <a:p>
            <a:pPr algn="l"/>
            <a:r>
              <a:rPr lang="fr-FR" sz="6800">
                <a:solidFill>
                  <a:srgbClr val="FFFFFF"/>
                </a:solidFill>
              </a:rPr>
              <a:t>Particularités de l’Insuffisance cardiaque du sujet âgé </a:t>
            </a:r>
          </a:p>
        </p:txBody>
      </p:sp>
      <p:sp>
        <p:nvSpPr>
          <p:cNvPr id="1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B8B782E1-410F-1E4D-9E43-19F033F3305F}"/>
              </a:ext>
            </a:extLst>
          </p:cNvPr>
          <p:cNvSpPr>
            <a:spLocks noGrp="1"/>
          </p:cNvSpPr>
          <p:nvPr>
            <p:ph type="subTitle" idx="1"/>
          </p:nvPr>
        </p:nvSpPr>
        <p:spPr>
          <a:xfrm>
            <a:off x="795342" y="4377268"/>
            <a:ext cx="7970903" cy="1280582"/>
          </a:xfrm>
        </p:spPr>
        <p:txBody>
          <a:bodyPr anchor="t">
            <a:normAutofit/>
          </a:bodyPr>
          <a:lstStyle/>
          <a:p>
            <a:pPr algn="l"/>
            <a:r>
              <a:rPr lang="fr-FR" sz="3200">
                <a:solidFill>
                  <a:srgbClr val="FEFFFF"/>
                </a:solidFill>
              </a:rPr>
              <a:t>Dr ROUBAUD</a:t>
            </a:r>
          </a:p>
        </p:txBody>
      </p:sp>
      <p:sp>
        <p:nvSpPr>
          <p:cNvPr id="1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649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202145C-DADF-5B44-9BBD-89F4BC86B3F6}"/>
              </a:ext>
            </a:extLst>
          </p:cNvPr>
          <p:cNvSpPr>
            <a:spLocks noGrp="1"/>
          </p:cNvSpPr>
          <p:nvPr>
            <p:ph type="title"/>
          </p:nvPr>
        </p:nvSpPr>
        <p:spPr>
          <a:xfrm>
            <a:off x="964760" y="804328"/>
            <a:ext cx="6091312" cy="1205821"/>
          </a:xfrm>
        </p:spPr>
        <p:txBody>
          <a:bodyPr>
            <a:normAutofit/>
          </a:bodyPr>
          <a:lstStyle/>
          <a:p>
            <a:r>
              <a:rPr lang="fr-FR" sz="4000">
                <a:solidFill>
                  <a:srgbClr val="FEFFFF"/>
                </a:solidFill>
              </a:rPr>
              <a:t>Épidémiologie </a:t>
            </a:r>
          </a:p>
        </p:txBody>
      </p:sp>
      <p:sp>
        <p:nvSpPr>
          <p:cNvPr id="3" name="Espace réservé du contenu 2">
            <a:extLst>
              <a:ext uri="{FF2B5EF4-FFF2-40B4-BE49-F238E27FC236}">
                <a16:creationId xmlns:a16="http://schemas.microsoft.com/office/drawing/2014/main" id="{89F9BD3D-5BD7-7F48-9B86-2F6CF6ED4003}"/>
              </a:ext>
            </a:extLst>
          </p:cNvPr>
          <p:cNvSpPr>
            <a:spLocks noGrp="1"/>
          </p:cNvSpPr>
          <p:nvPr>
            <p:ph idx="1"/>
          </p:nvPr>
        </p:nvSpPr>
        <p:spPr>
          <a:xfrm>
            <a:off x="1221121" y="2378076"/>
            <a:ext cx="6091312" cy="4479924"/>
          </a:xfrm>
        </p:spPr>
        <p:txBody>
          <a:bodyPr>
            <a:normAutofit/>
          </a:bodyPr>
          <a:lstStyle/>
          <a:p>
            <a:pPr marL="0" indent="0">
              <a:buNone/>
            </a:pPr>
            <a:r>
              <a:rPr lang="fr-FR" sz="1800" dirty="0"/>
              <a:t>L’insuffisance cardiaque aiguë est </a:t>
            </a:r>
            <a:r>
              <a:rPr lang="fr-FR" sz="1800" b="1" dirty="0" err="1"/>
              <a:t>fréquente</a:t>
            </a:r>
            <a:r>
              <a:rPr lang="fr-FR" sz="1800" b="1" dirty="0"/>
              <a:t> chez les sujets </a:t>
            </a:r>
            <a:r>
              <a:rPr lang="fr-FR" sz="1800" b="1" dirty="0" err="1"/>
              <a:t>âgés</a:t>
            </a:r>
            <a:endParaRPr lang="fr-FR" sz="1800" b="1" dirty="0"/>
          </a:p>
          <a:p>
            <a:pPr marL="0" indent="0">
              <a:buNone/>
            </a:pPr>
            <a:r>
              <a:rPr lang="fr-FR" sz="1800" dirty="0"/>
              <a:t>La </a:t>
            </a:r>
            <a:r>
              <a:rPr lang="fr-FR" sz="1800" dirty="0" err="1"/>
              <a:t>prévalence</a:t>
            </a:r>
            <a:r>
              <a:rPr lang="fr-FR" sz="1800" dirty="0"/>
              <a:t> augmente progressivement avec l’</a:t>
            </a:r>
            <a:r>
              <a:rPr lang="fr-FR" sz="1800" dirty="0" err="1"/>
              <a:t>âge</a:t>
            </a:r>
            <a:r>
              <a:rPr lang="fr-FR" sz="1800" dirty="0"/>
              <a:t> puisqu’elle touche 0,7 % des personnes entre 45 et 54 ans et 8,4 % des personnes de plus de 75 ans </a:t>
            </a:r>
          </a:p>
          <a:p>
            <a:pPr marL="0" indent="0">
              <a:buNone/>
            </a:pPr>
            <a:r>
              <a:rPr lang="fr-FR" sz="1800" dirty="0"/>
              <a:t> 80% des insuffisants cardiaques &gt; 65 ans </a:t>
            </a:r>
            <a:br>
              <a:rPr lang="fr-FR" sz="1800" dirty="0"/>
            </a:br>
            <a:endParaRPr lang="fr-FR" sz="1800" dirty="0"/>
          </a:p>
          <a:p>
            <a:pPr marL="0" indent="0">
              <a:buNone/>
            </a:pPr>
            <a:r>
              <a:rPr lang="fr-FR" sz="1800" dirty="0"/>
              <a:t>Cette pathologie </a:t>
            </a:r>
            <a:r>
              <a:rPr lang="fr-FR" sz="1800" dirty="0" err="1"/>
              <a:t>présente</a:t>
            </a:r>
            <a:r>
              <a:rPr lang="fr-FR" sz="1800" dirty="0"/>
              <a:t> une </a:t>
            </a:r>
            <a:r>
              <a:rPr lang="fr-FR" sz="1800" b="1" dirty="0" err="1"/>
              <a:t>morbidite</a:t>
            </a:r>
            <a:r>
              <a:rPr lang="fr-FR" sz="1800" b="1" dirty="0"/>
              <a:t>́ et une </a:t>
            </a:r>
            <a:r>
              <a:rPr lang="fr-FR" sz="1800" b="1" dirty="0" err="1"/>
              <a:t>mortalite</a:t>
            </a:r>
            <a:r>
              <a:rPr lang="fr-FR" sz="1800" b="1" dirty="0"/>
              <a:t>́ </a:t>
            </a:r>
            <a:r>
              <a:rPr lang="fr-FR" sz="1800" b="1" dirty="0" err="1"/>
              <a:t>élevée</a:t>
            </a:r>
            <a:r>
              <a:rPr lang="fr-FR" sz="1800" b="1" dirty="0"/>
              <a:t>. </a:t>
            </a:r>
          </a:p>
          <a:p>
            <a:pPr marL="0" indent="0">
              <a:buNone/>
            </a:pPr>
            <a:r>
              <a:rPr lang="fr-FR" sz="1800" dirty="0"/>
              <a:t>La </a:t>
            </a:r>
            <a:r>
              <a:rPr lang="fr-FR" sz="1800" dirty="0" err="1"/>
              <a:t>mortalite</a:t>
            </a:r>
            <a:r>
              <a:rPr lang="fr-FR" sz="1800" dirty="0"/>
              <a:t>́ </a:t>
            </a:r>
            <a:r>
              <a:rPr lang="fr-FR" sz="1800" dirty="0" err="1"/>
              <a:t>intrahospitalière</a:t>
            </a:r>
            <a:r>
              <a:rPr lang="fr-FR" sz="1800" dirty="0"/>
              <a:t> est </a:t>
            </a:r>
            <a:r>
              <a:rPr lang="fr-FR" sz="1800" dirty="0" err="1"/>
              <a:t>évaluée</a:t>
            </a:r>
            <a:r>
              <a:rPr lang="fr-FR" sz="1800" dirty="0"/>
              <a:t> entre 4 et 7 % selon les </a:t>
            </a:r>
            <a:r>
              <a:rPr lang="fr-FR" sz="1800" dirty="0" err="1"/>
              <a:t>études</a:t>
            </a:r>
            <a:r>
              <a:rPr lang="fr-FR" sz="1800" dirty="0"/>
              <a:t> et le taux de survie moyen à 5 ans est de 50 % </a:t>
            </a:r>
          </a:p>
          <a:p>
            <a:pPr marL="0" indent="0">
              <a:buNone/>
            </a:pPr>
            <a:r>
              <a:rPr lang="fr-FR" sz="1800" dirty="0"/>
              <a:t> Le taux de </a:t>
            </a:r>
            <a:r>
              <a:rPr lang="fr-FR" sz="1800" dirty="0" err="1"/>
              <a:t>réhospitalisation</a:t>
            </a:r>
            <a:r>
              <a:rPr lang="fr-FR" sz="1800" dirty="0"/>
              <a:t> et ou de </a:t>
            </a:r>
            <a:r>
              <a:rPr lang="fr-FR" sz="1800" dirty="0" err="1"/>
              <a:t>décès</a:t>
            </a:r>
            <a:r>
              <a:rPr lang="fr-FR" sz="1800" dirty="0"/>
              <a:t> à 60 jours varie de 30 % à 60 %. </a:t>
            </a:r>
          </a:p>
          <a:p>
            <a:pPr marL="0" indent="0">
              <a:buNone/>
            </a:pPr>
            <a:r>
              <a:rPr lang="fr-FR" sz="1800" b="1" dirty="0"/>
              <a:t>Elle altère la qualité de vie </a:t>
            </a:r>
          </a:p>
          <a:p>
            <a:pPr marL="0" indent="0">
              <a:buNone/>
            </a:pPr>
            <a:endParaRPr lang="fr-FR" sz="1500" dirty="0"/>
          </a:p>
        </p:txBody>
      </p:sp>
      <p:pic>
        <p:nvPicPr>
          <p:cNvPr id="5" name="Image 4">
            <a:extLst>
              <a:ext uri="{FF2B5EF4-FFF2-40B4-BE49-F238E27FC236}">
                <a16:creationId xmlns:a16="http://schemas.microsoft.com/office/drawing/2014/main" id="{3F27F5E8-95D3-D149-8256-BF66538E8427}"/>
              </a:ext>
            </a:extLst>
          </p:cNvPr>
          <p:cNvPicPr>
            <a:picLocks noChangeAspect="1"/>
          </p:cNvPicPr>
          <p:nvPr/>
        </p:nvPicPr>
        <p:blipFill>
          <a:blip r:embed="rId2"/>
          <a:stretch>
            <a:fillRect/>
          </a:stretch>
        </p:blipFill>
        <p:spPr>
          <a:xfrm>
            <a:off x="8024706" y="917278"/>
            <a:ext cx="3343407" cy="2139780"/>
          </a:xfrm>
          <a:prstGeom prst="rect">
            <a:avLst/>
          </a:prstGeom>
        </p:spPr>
      </p:pic>
      <p:pic>
        <p:nvPicPr>
          <p:cNvPr id="4" name="Image 3">
            <a:extLst>
              <a:ext uri="{FF2B5EF4-FFF2-40B4-BE49-F238E27FC236}">
                <a16:creationId xmlns:a16="http://schemas.microsoft.com/office/drawing/2014/main" id="{B0592BFE-763F-3242-85E9-6FEE7FD0E84A}"/>
              </a:ext>
            </a:extLst>
          </p:cNvPr>
          <p:cNvPicPr>
            <a:picLocks noChangeAspect="1"/>
          </p:cNvPicPr>
          <p:nvPr/>
        </p:nvPicPr>
        <p:blipFill>
          <a:blip r:embed="rId3"/>
          <a:stretch>
            <a:fillRect/>
          </a:stretch>
        </p:blipFill>
        <p:spPr>
          <a:xfrm>
            <a:off x="8024706" y="3775187"/>
            <a:ext cx="3340358" cy="2229688"/>
          </a:xfrm>
          <a:prstGeom prst="rect">
            <a:avLst/>
          </a:prstGeom>
        </p:spPr>
      </p:pic>
    </p:spTree>
    <p:extLst>
      <p:ext uri="{BB962C8B-B14F-4D97-AF65-F5344CB8AC3E}">
        <p14:creationId xmlns:p14="http://schemas.microsoft.com/office/powerpoint/2010/main" val="419928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ED292D60-2B9F-6F49-9490-7175D1453ED9}"/>
              </a:ext>
            </a:extLst>
          </p:cNvPr>
          <p:cNvSpPr>
            <a:spLocks noGrp="1"/>
          </p:cNvSpPr>
          <p:nvPr>
            <p:ph type="title"/>
          </p:nvPr>
        </p:nvSpPr>
        <p:spPr>
          <a:xfrm>
            <a:off x="958506" y="800392"/>
            <a:ext cx="10264697" cy="1212102"/>
          </a:xfrm>
        </p:spPr>
        <p:txBody>
          <a:bodyPr>
            <a:normAutofit/>
          </a:bodyPr>
          <a:lstStyle/>
          <a:p>
            <a:r>
              <a:rPr lang="fr-FR" sz="4000">
                <a:solidFill>
                  <a:srgbClr val="FFFFFF"/>
                </a:solidFill>
              </a:rPr>
              <a:t>Particularités chez les sujets âgés</a:t>
            </a:r>
          </a:p>
        </p:txBody>
      </p:sp>
      <p:sp>
        <p:nvSpPr>
          <p:cNvPr id="3" name="Espace réservé du contenu 2">
            <a:extLst>
              <a:ext uri="{FF2B5EF4-FFF2-40B4-BE49-F238E27FC236}">
                <a16:creationId xmlns:a16="http://schemas.microsoft.com/office/drawing/2014/main" id="{73DFCD33-5331-4447-9EBB-B0D7F6C1D1F9}"/>
              </a:ext>
            </a:extLst>
          </p:cNvPr>
          <p:cNvSpPr>
            <a:spLocks noGrp="1"/>
          </p:cNvSpPr>
          <p:nvPr>
            <p:ph idx="1"/>
          </p:nvPr>
        </p:nvSpPr>
        <p:spPr>
          <a:xfrm>
            <a:off x="1222646" y="2542753"/>
            <a:ext cx="10559644" cy="4114690"/>
          </a:xfrm>
        </p:spPr>
        <p:txBody>
          <a:bodyPr anchor="ctr">
            <a:normAutofit fontScale="92500" lnSpcReduction="10000"/>
          </a:bodyPr>
          <a:lstStyle/>
          <a:p>
            <a:r>
              <a:rPr lang="fr-FR" sz="1900" dirty="0"/>
              <a:t>L’HTA chez le sujet </a:t>
            </a:r>
            <a:r>
              <a:rPr lang="fr-FR" sz="1900" dirty="0" err="1"/>
              <a:t>âge</a:t>
            </a:r>
            <a:r>
              <a:rPr lang="fr-FR" sz="1900" dirty="0"/>
              <a:t>́ est un facteur de risque de </a:t>
            </a:r>
            <a:r>
              <a:rPr lang="fr-FR" sz="1900" dirty="0" err="1"/>
              <a:t>morbimortalite</a:t>
            </a:r>
            <a:r>
              <a:rPr lang="fr-FR" sz="1900" dirty="0"/>
              <a:t>́ principalement cardio-neuro-vasculaire :</a:t>
            </a:r>
          </a:p>
          <a:p>
            <a:pPr marL="0" indent="0">
              <a:buNone/>
            </a:pPr>
            <a:r>
              <a:rPr lang="fr-FR" sz="1900" dirty="0"/>
              <a:t>-accident vasculaire </a:t>
            </a:r>
            <a:r>
              <a:rPr lang="fr-FR" sz="1900" dirty="0" err="1"/>
              <a:t>cérébral</a:t>
            </a:r>
            <a:r>
              <a:rPr lang="fr-FR" sz="1900" dirty="0"/>
              <a:t> (ischémique et </a:t>
            </a:r>
            <a:r>
              <a:rPr lang="fr-FR" sz="1900" dirty="0" err="1"/>
              <a:t>hémorragique</a:t>
            </a:r>
            <a:r>
              <a:rPr lang="fr-FR" sz="1900" dirty="0"/>
              <a:t>), </a:t>
            </a:r>
          </a:p>
          <a:p>
            <a:pPr marL="0" indent="0">
              <a:buNone/>
            </a:pPr>
            <a:r>
              <a:rPr lang="fr-FR" sz="1900" dirty="0"/>
              <a:t>-Coronaropathie</a:t>
            </a:r>
          </a:p>
          <a:p>
            <a:pPr marL="0" indent="0">
              <a:buNone/>
            </a:pPr>
            <a:r>
              <a:rPr lang="fr-FR" sz="1900" dirty="0"/>
              <a:t>-insuffisance cardiaque et </a:t>
            </a:r>
            <a:r>
              <a:rPr lang="fr-FR" sz="1900" dirty="0" err="1"/>
              <a:t>rénale</a:t>
            </a:r>
            <a:endParaRPr lang="fr-FR" sz="1900" dirty="0"/>
          </a:p>
          <a:p>
            <a:pPr marL="0" indent="0">
              <a:buNone/>
            </a:pPr>
            <a:r>
              <a:rPr lang="fr-FR" sz="1900" dirty="0"/>
              <a:t>-troubles neurocognitifs majeurs (vasculaire et Alzheimer). </a:t>
            </a:r>
          </a:p>
          <a:p>
            <a:pPr marL="0" indent="0">
              <a:buNone/>
            </a:pPr>
            <a:r>
              <a:rPr lang="fr-FR" sz="1900" dirty="0"/>
              <a:t>-pathologies visuelles (DMLA, glaucome) </a:t>
            </a:r>
          </a:p>
          <a:p>
            <a:pPr marL="0" indent="0">
              <a:buNone/>
            </a:pPr>
            <a:endParaRPr lang="fr-FR" sz="1900" dirty="0"/>
          </a:p>
          <a:p>
            <a:r>
              <a:rPr lang="fr-FR" sz="1900" dirty="0"/>
              <a:t>La PAS augmente  avec l’</a:t>
            </a:r>
            <a:r>
              <a:rPr lang="fr-FR" sz="1900" dirty="0" err="1"/>
              <a:t>âge</a:t>
            </a:r>
            <a:r>
              <a:rPr lang="fr-FR" sz="1900" dirty="0"/>
              <a:t>, la PAD augmente jusqu’à 50-60 ans, se stabilise puis </a:t>
            </a:r>
            <a:r>
              <a:rPr lang="fr-FR" sz="1900" dirty="0" err="1"/>
              <a:t>décroît</a:t>
            </a:r>
            <a:r>
              <a:rPr lang="fr-FR" sz="1900" dirty="0"/>
              <a:t>. D’où la </a:t>
            </a:r>
            <a:r>
              <a:rPr lang="fr-FR" sz="1900" dirty="0" err="1"/>
              <a:t>fréquente</a:t>
            </a:r>
            <a:r>
              <a:rPr lang="fr-FR" sz="1900" dirty="0"/>
              <a:t> </a:t>
            </a:r>
            <a:r>
              <a:rPr lang="fr-FR" sz="1900" dirty="0" err="1"/>
              <a:t>présentation</a:t>
            </a:r>
            <a:r>
              <a:rPr lang="fr-FR" sz="1900" dirty="0"/>
              <a:t> d’HTA systolique </a:t>
            </a:r>
            <a:r>
              <a:rPr lang="fr-FR" sz="1900" dirty="0" err="1"/>
              <a:t>isolée</a:t>
            </a:r>
            <a:r>
              <a:rPr lang="fr-FR" sz="1900" dirty="0"/>
              <a:t> dans la population </a:t>
            </a:r>
            <a:r>
              <a:rPr lang="fr-FR" sz="1900" dirty="0" err="1"/>
              <a:t>âgée</a:t>
            </a:r>
            <a:r>
              <a:rPr lang="fr-FR" sz="1900" dirty="0"/>
              <a:t>.  </a:t>
            </a:r>
          </a:p>
          <a:p>
            <a:r>
              <a:rPr lang="fr-FR" sz="1900" dirty="0"/>
              <a:t>la PA différentielle ou PA pulsée, c’est à dire l’écart entre PA systolique et PA diastolique augmente </a:t>
            </a:r>
          </a:p>
          <a:p>
            <a:r>
              <a:rPr lang="fr-FR" sz="1900" dirty="0"/>
              <a:t>Plusieurs </a:t>
            </a:r>
            <a:r>
              <a:rPr lang="fr-FR" sz="1900" dirty="0" err="1"/>
              <a:t>études</a:t>
            </a:r>
            <a:r>
              <a:rPr lang="fr-FR" sz="1900" dirty="0"/>
              <a:t> observationnelles ont montré que, chez les sujets </a:t>
            </a:r>
            <a:r>
              <a:rPr lang="fr-FR" sz="1900" dirty="0" err="1"/>
              <a:t>âgés</a:t>
            </a:r>
            <a:r>
              <a:rPr lang="fr-FR" sz="1900" dirty="0"/>
              <a:t>, le risque est directement proportionnel à la PAS , </a:t>
            </a:r>
          </a:p>
          <a:p>
            <a:endParaRPr lang="fr-FR" sz="1700" dirty="0"/>
          </a:p>
          <a:p>
            <a:pPr marL="0" indent="0">
              <a:buNone/>
            </a:pPr>
            <a:endParaRPr lang="fr-FR" sz="1700" dirty="0"/>
          </a:p>
        </p:txBody>
      </p:sp>
    </p:spTree>
    <p:extLst>
      <p:ext uri="{BB962C8B-B14F-4D97-AF65-F5344CB8AC3E}">
        <p14:creationId xmlns:p14="http://schemas.microsoft.com/office/powerpoint/2010/main" val="3121789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F600D2B9-13C3-F14F-8454-AA71258E9CF9}"/>
              </a:ext>
            </a:extLst>
          </p:cNvPr>
          <p:cNvSpPr>
            <a:spLocks noGrp="1"/>
          </p:cNvSpPr>
          <p:nvPr>
            <p:ph type="title"/>
          </p:nvPr>
        </p:nvSpPr>
        <p:spPr>
          <a:xfrm>
            <a:off x="1146879" y="998002"/>
            <a:ext cx="3182940" cy="1471959"/>
          </a:xfrm>
        </p:spPr>
        <p:txBody>
          <a:bodyPr>
            <a:normAutofit/>
          </a:bodyPr>
          <a:lstStyle/>
          <a:p>
            <a:r>
              <a:rPr lang="fr-FR" sz="3600">
                <a:solidFill>
                  <a:srgbClr val="FFFFFF"/>
                </a:solidFill>
              </a:rPr>
              <a:t>Un coût important </a:t>
            </a:r>
          </a:p>
        </p:txBody>
      </p:sp>
      <p:sp>
        <p:nvSpPr>
          <p:cNvPr id="3" name="Espace réservé du contenu 2">
            <a:extLst>
              <a:ext uri="{FF2B5EF4-FFF2-40B4-BE49-F238E27FC236}">
                <a16:creationId xmlns:a16="http://schemas.microsoft.com/office/drawing/2014/main" id="{C09779B0-A382-E441-8547-634DCDBE58DD}"/>
              </a:ext>
            </a:extLst>
          </p:cNvPr>
          <p:cNvSpPr>
            <a:spLocks noGrp="1"/>
          </p:cNvSpPr>
          <p:nvPr>
            <p:ph idx="1"/>
          </p:nvPr>
        </p:nvSpPr>
        <p:spPr>
          <a:xfrm>
            <a:off x="1139635" y="2546161"/>
            <a:ext cx="3200451" cy="2985929"/>
          </a:xfrm>
        </p:spPr>
        <p:txBody>
          <a:bodyPr anchor="t">
            <a:normAutofit/>
          </a:bodyPr>
          <a:lstStyle/>
          <a:p>
            <a:pPr marL="0" indent="0">
              <a:buNone/>
            </a:pPr>
            <a:r>
              <a:rPr lang="fr-FR" sz="2200" dirty="0">
                <a:solidFill>
                  <a:srgbClr val="FEFFFF"/>
                </a:solidFill>
              </a:rPr>
              <a:t>Dans les pays </a:t>
            </a:r>
            <a:r>
              <a:rPr lang="fr-FR" sz="2200" dirty="0" err="1">
                <a:solidFill>
                  <a:srgbClr val="FEFFFF"/>
                </a:solidFill>
              </a:rPr>
              <a:t>développés</a:t>
            </a:r>
            <a:r>
              <a:rPr lang="fr-FR" sz="2200" dirty="0">
                <a:solidFill>
                  <a:srgbClr val="FEFFFF"/>
                </a:solidFill>
              </a:rPr>
              <a:t> pays, les </a:t>
            </a:r>
            <a:r>
              <a:rPr lang="fr-FR" sz="2200" dirty="0" err="1">
                <a:solidFill>
                  <a:srgbClr val="FEFFFF"/>
                </a:solidFill>
              </a:rPr>
              <a:t>dépenses</a:t>
            </a:r>
            <a:r>
              <a:rPr lang="fr-FR" sz="2200" dirty="0">
                <a:solidFill>
                  <a:srgbClr val="FEFFFF"/>
                </a:solidFill>
              </a:rPr>
              <a:t> pour l’Insuffisance cardiaque </a:t>
            </a:r>
            <a:r>
              <a:rPr lang="fr-FR" sz="2200" dirty="0" err="1">
                <a:solidFill>
                  <a:srgbClr val="FEFFFF"/>
                </a:solidFill>
              </a:rPr>
              <a:t>représentent</a:t>
            </a:r>
            <a:r>
              <a:rPr lang="fr-FR" sz="2200" dirty="0">
                <a:solidFill>
                  <a:srgbClr val="FEFFFF"/>
                </a:solidFill>
              </a:rPr>
              <a:t> entre 1 % et 2 % du budget total des soins de santé</a:t>
            </a:r>
          </a:p>
          <a:p>
            <a:pPr marL="0" indent="0">
              <a:buNone/>
            </a:pPr>
            <a:r>
              <a:rPr lang="fr-FR" sz="2200" dirty="0">
                <a:solidFill>
                  <a:srgbClr val="FEFFFF"/>
                </a:solidFill>
              </a:rPr>
              <a:t>75% de ce budget </a:t>
            </a:r>
            <a:r>
              <a:rPr lang="fr-FR" sz="2200" dirty="0" err="1">
                <a:solidFill>
                  <a:srgbClr val="FEFFFF"/>
                </a:solidFill>
              </a:rPr>
              <a:t>étant</a:t>
            </a:r>
            <a:r>
              <a:rPr lang="fr-FR" sz="2200" dirty="0">
                <a:solidFill>
                  <a:srgbClr val="FEFFFF"/>
                </a:solidFill>
              </a:rPr>
              <a:t> utilisé par les soins hospitaliers </a:t>
            </a:r>
          </a:p>
          <a:p>
            <a:pPr marL="0" indent="0">
              <a:buNone/>
            </a:pPr>
            <a:endParaRPr lang="fr-FR" sz="2200" dirty="0">
              <a:solidFill>
                <a:srgbClr val="FEFFFF"/>
              </a:solidFill>
            </a:endParaRPr>
          </a:p>
          <a:p>
            <a:endParaRPr lang="fr-FR" sz="2200" dirty="0">
              <a:solidFill>
                <a:srgbClr val="FEFFFF"/>
              </a:solidFill>
            </a:endParaRPr>
          </a:p>
        </p:txBody>
      </p:sp>
      <p:pic>
        <p:nvPicPr>
          <p:cNvPr id="4" name="Image 3">
            <a:extLst>
              <a:ext uri="{FF2B5EF4-FFF2-40B4-BE49-F238E27FC236}">
                <a16:creationId xmlns:a16="http://schemas.microsoft.com/office/drawing/2014/main" id="{0F22464E-0EBC-4847-AA87-EC707BBC8584}"/>
              </a:ext>
            </a:extLst>
          </p:cNvPr>
          <p:cNvPicPr>
            <a:picLocks noChangeAspect="1"/>
          </p:cNvPicPr>
          <p:nvPr/>
        </p:nvPicPr>
        <p:blipFill>
          <a:blip r:embed="rId2"/>
          <a:stretch>
            <a:fillRect/>
          </a:stretch>
        </p:blipFill>
        <p:spPr>
          <a:xfrm>
            <a:off x="4686801" y="1072776"/>
            <a:ext cx="7502151" cy="4459313"/>
          </a:xfrm>
          <a:prstGeom prst="rect">
            <a:avLst/>
          </a:prstGeom>
        </p:spPr>
      </p:pic>
    </p:spTree>
    <p:extLst>
      <p:ext uri="{BB962C8B-B14F-4D97-AF65-F5344CB8AC3E}">
        <p14:creationId xmlns:p14="http://schemas.microsoft.com/office/powerpoint/2010/main" val="556933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2C692CF-A2F9-BE45-B340-407CA5B09907}"/>
              </a:ext>
            </a:extLst>
          </p:cNvPr>
          <p:cNvSpPr>
            <a:spLocks noGrp="1"/>
          </p:cNvSpPr>
          <p:nvPr>
            <p:ph type="title"/>
          </p:nvPr>
        </p:nvSpPr>
        <p:spPr>
          <a:xfrm>
            <a:off x="838200" y="556995"/>
            <a:ext cx="10515600" cy="1133693"/>
          </a:xfrm>
        </p:spPr>
        <p:txBody>
          <a:bodyPr>
            <a:normAutofit/>
          </a:bodyPr>
          <a:lstStyle/>
          <a:p>
            <a:r>
              <a:rPr lang="fr-FR" sz="5200"/>
              <a:t>Diagnostic </a:t>
            </a:r>
          </a:p>
        </p:txBody>
      </p:sp>
      <p:graphicFrame>
        <p:nvGraphicFramePr>
          <p:cNvPr id="5" name="Espace réservé du contenu 2">
            <a:extLst>
              <a:ext uri="{FF2B5EF4-FFF2-40B4-BE49-F238E27FC236}">
                <a16:creationId xmlns:a16="http://schemas.microsoft.com/office/drawing/2014/main" id="{EEBC53F4-3D3F-4DBA-A39D-0BB4FEC7C9C1}"/>
              </a:ext>
            </a:extLst>
          </p:cNvPr>
          <p:cNvGraphicFramePr>
            <a:graphicFrameLocks noGrp="1"/>
          </p:cNvGraphicFramePr>
          <p:nvPr>
            <p:ph idx="1"/>
            <p:extLst>
              <p:ext uri="{D42A27DB-BD31-4B8C-83A1-F6EECF244321}">
                <p14:modId xmlns:p14="http://schemas.microsoft.com/office/powerpoint/2010/main" val="25299294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746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ce réservé du contenu 3">
            <a:extLst>
              <a:ext uri="{FF2B5EF4-FFF2-40B4-BE49-F238E27FC236}">
                <a16:creationId xmlns:a16="http://schemas.microsoft.com/office/drawing/2014/main" id="{07F3EF65-B5C9-F14B-A8EF-C933C9FF397A}"/>
              </a:ext>
            </a:extLst>
          </p:cNvPr>
          <p:cNvPicPr>
            <a:picLocks noGrp="1" noChangeAspect="1"/>
          </p:cNvPicPr>
          <p:nvPr>
            <p:ph idx="1"/>
          </p:nvPr>
        </p:nvPicPr>
        <p:blipFill>
          <a:blip r:embed="rId2"/>
          <a:stretch>
            <a:fillRect/>
          </a:stretch>
        </p:blipFill>
        <p:spPr>
          <a:xfrm>
            <a:off x="1541516" y="457200"/>
            <a:ext cx="9108968" cy="5943600"/>
          </a:xfrm>
          <a:prstGeom prst="rect">
            <a:avLst/>
          </a:prstGeom>
        </p:spPr>
      </p:pic>
    </p:spTree>
    <p:extLst>
      <p:ext uri="{BB962C8B-B14F-4D97-AF65-F5344CB8AC3E}">
        <p14:creationId xmlns:p14="http://schemas.microsoft.com/office/powerpoint/2010/main" val="3082444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6C5C1C39-8E01-914A-AEA6-2260A8CBA75F}"/>
              </a:ext>
            </a:extLst>
          </p:cNvPr>
          <p:cNvPicPr>
            <a:picLocks noChangeAspect="1"/>
          </p:cNvPicPr>
          <p:nvPr/>
        </p:nvPicPr>
        <p:blipFill>
          <a:blip r:embed="rId2"/>
          <a:stretch>
            <a:fillRect/>
          </a:stretch>
        </p:blipFill>
        <p:spPr>
          <a:xfrm>
            <a:off x="1322022" y="457200"/>
            <a:ext cx="9547955" cy="5943600"/>
          </a:xfrm>
          <a:prstGeom prst="rect">
            <a:avLst/>
          </a:prstGeom>
        </p:spPr>
      </p:pic>
    </p:spTree>
    <p:extLst>
      <p:ext uri="{BB962C8B-B14F-4D97-AF65-F5344CB8AC3E}">
        <p14:creationId xmlns:p14="http://schemas.microsoft.com/office/powerpoint/2010/main" val="2067375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5F0999BD-4234-DD47-889B-3BE7FEB755DD}"/>
              </a:ext>
            </a:extLst>
          </p:cNvPr>
          <p:cNvPicPr>
            <a:picLocks noChangeAspect="1"/>
          </p:cNvPicPr>
          <p:nvPr/>
        </p:nvPicPr>
        <p:blipFill>
          <a:blip r:embed="rId2"/>
          <a:stretch>
            <a:fillRect/>
          </a:stretch>
        </p:blipFill>
        <p:spPr>
          <a:xfrm>
            <a:off x="1850570" y="457200"/>
            <a:ext cx="8490860" cy="5943600"/>
          </a:xfrm>
          <a:prstGeom prst="rect">
            <a:avLst/>
          </a:prstGeom>
        </p:spPr>
      </p:pic>
    </p:spTree>
    <p:extLst>
      <p:ext uri="{BB962C8B-B14F-4D97-AF65-F5344CB8AC3E}">
        <p14:creationId xmlns:p14="http://schemas.microsoft.com/office/powerpoint/2010/main" val="1355628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F6382802-2828-9A43-8BF4-D8842AA1CCFB}"/>
              </a:ext>
            </a:extLst>
          </p:cNvPr>
          <p:cNvPicPr>
            <a:picLocks noChangeAspect="1"/>
          </p:cNvPicPr>
          <p:nvPr/>
        </p:nvPicPr>
        <p:blipFill>
          <a:blip r:embed="rId2"/>
          <a:stretch>
            <a:fillRect/>
          </a:stretch>
        </p:blipFill>
        <p:spPr>
          <a:xfrm>
            <a:off x="1341120" y="457200"/>
            <a:ext cx="9509759" cy="5943600"/>
          </a:xfrm>
          <a:prstGeom prst="rect">
            <a:avLst/>
          </a:prstGeom>
        </p:spPr>
      </p:pic>
    </p:spTree>
    <p:extLst>
      <p:ext uri="{BB962C8B-B14F-4D97-AF65-F5344CB8AC3E}">
        <p14:creationId xmlns:p14="http://schemas.microsoft.com/office/powerpoint/2010/main" val="381739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69D5C0D3-FEE5-1E4F-81D8-E9BB55D72943}"/>
              </a:ext>
            </a:extLst>
          </p:cNvPr>
          <p:cNvPicPr>
            <a:picLocks noChangeAspect="1"/>
          </p:cNvPicPr>
          <p:nvPr/>
        </p:nvPicPr>
        <p:blipFill>
          <a:blip r:embed="rId2"/>
          <a:stretch>
            <a:fillRect/>
          </a:stretch>
        </p:blipFill>
        <p:spPr>
          <a:xfrm>
            <a:off x="1576152" y="457200"/>
            <a:ext cx="9039696" cy="5943600"/>
          </a:xfrm>
          <a:prstGeom prst="rect">
            <a:avLst/>
          </a:prstGeom>
        </p:spPr>
      </p:pic>
    </p:spTree>
    <p:extLst>
      <p:ext uri="{BB962C8B-B14F-4D97-AF65-F5344CB8AC3E}">
        <p14:creationId xmlns:p14="http://schemas.microsoft.com/office/powerpoint/2010/main" val="3510912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3D2309C6-E98F-AD49-B1A8-0948588F5D22}"/>
              </a:ext>
            </a:extLst>
          </p:cNvPr>
          <p:cNvPicPr>
            <a:picLocks noChangeAspect="1"/>
          </p:cNvPicPr>
          <p:nvPr/>
        </p:nvPicPr>
        <p:blipFill>
          <a:blip r:embed="rId2"/>
          <a:stretch>
            <a:fillRect/>
          </a:stretch>
        </p:blipFill>
        <p:spPr>
          <a:xfrm>
            <a:off x="1302774" y="457200"/>
            <a:ext cx="9586452" cy="5943600"/>
          </a:xfrm>
          <a:prstGeom prst="rect">
            <a:avLst/>
          </a:prstGeom>
        </p:spPr>
      </p:pic>
    </p:spTree>
    <p:extLst>
      <p:ext uri="{BB962C8B-B14F-4D97-AF65-F5344CB8AC3E}">
        <p14:creationId xmlns:p14="http://schemas.microsoft.com/office/powerpoint/2010/main" val="715762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F78C592B-2090-944F-BC48-EAA879C6CF9D}"/>
              </a:ext>
            </a:extLst>
          </p:cNvPr>
          <p:cNvSpPr>
            <a:spLocks noGrp="1"/>
          </p:cNvSpPr>
          <p:nvPr>
            <p:ph type="title"/>
          </p:nvPr>
        </p:nvSpPr>
        <p:spPr>
          <a:xfrm>
            <a:off x="958506" y="800392"/>
            <a:ext cx="10264697" cy="1212102"/>
          </a:xfrm>
        </p:spPr>
        <p:txBody>
          <a:bodyPr>
            <a:normAutofit/>
          </a:bodyPr>
          <a:lstStyle/>
          <a:p>
            <a:r>
              <a:rPr lang="fr-FR" sz="4000">
                <a:solidFill>
                  <a:srgbClr val="FFFFFF"/>
                </a:solidFill>
              </a:rPr>
              <a:t>Traitement</a:t>
            </a:r>
            <a:br>
              <a:rPr lang="fr-FR" sz="4000">
                <a:solidFill>
                  <a:srgbClr val="FFFFFF"/>
                </a:solidFill>
              </a:rPr>
            </a:br>
            <a:endParaRPr lang="fr-FR" sz="4000">
              <a:solidFill>
                <a:srgbClr val="FFFFFF"/>
              </a:solidFill>
            </a:endParaRPr>
          </a:p>
        </p:txBody>
      </p:sp>
      <p:sp>
        <p:nvSpPr>
          <p:cNvPr id="3" name="Espace réservé du contenu 2">
            <a:extLst>
              <a:ext uri="{FF2B5EF4-FFF2-40B4-BE49-F238E27FC236}">
                <a16:creationId xmlns:a16="http://schemas.microsoft.com/office/drawing/2014/main" id="{17CFBC86-D7DD-1D40-85F6-2B2F1BE2C184}"/>
              </a:ext>
            </a:extLst>
          </p:cNvPr>
          <p:cNvSpPr>
            <a:spLocks noGrp="1"/>
          </p:cNvSpPr>
          <p:nvPr>
            <p:ph idx="1"/>
          </p:nvPr>
        </p:nvSpPr>
        <p:spPr>
          <a:xfrm>
            <a:off x="1222646" y="2490436"/>
            <a:ext cx="10907862" cy="4367564"/>
          </a:xfrm>
        </p:spPr>
        <p:txBody>
          <a:bodyPr anchor="ctr">
            <a:normAutofit/>
          </a:bodyPr>
          <a:lstStyle/>
          <a:p>
            <a:pPr marL="0" indent="0">
              <a:buNone/>
            </a:pPr>
            <a:r>
              <a:rPr lang="fr-FR" sz="1800" b="1" dirty="0"/>
              <a:t>Prévention:</a:t>
            </a:r>
          </a:p>
          <a:p>
            <a:pPr>
              <a:buFont typeface="Wingdings" pitchFamily="2" charset="2"/>
              <a:buChar char="Ø"/>
            </a:pPr>
            <a:r>
              <a:rPr lang="fr-FR" sz="1800" dirty="0"/>
              <a:t>correction des Facteurs de risque cardiovasculaires </a:t>
            </a:r>
          </a:p>
          <a:p>
            <a:pPr>
              <a:buFont typeface="Wingdings" pitchFamily="2" charset="2"/>
              <a:buChar char="Ø"/>
            </a:pPr>
            <a:r>
              <a:rPr lang="fr-FR" sz="1800" dirty="0"/>
              <a:t>traitement de la carence en fer  (</a:t>
            </a:r>
            <a:r>
              <a:rPr lang="fr-FR" sz="1800" dirty="0" err="1"/>
              <a:t>venofer</a:t>
            </a:r>
            <a:r>
              <a:rPr lang="fr-FR" sz="1800" dirty="0"/>
              <a:t>/ </a:t>
            </a:r>
            <a:r>
              <a:rPr lang="fr-FR" sz="1800" dirty="0" err="1"/>
              <a:t>ferinject</a:t>
            </a:r>
            <a:r>
              <a:rPr lang="fr-FR" sz="1800" dirty="0"/>
              <a:t>)  Recos ESC 2016: importance de la </a:t>
            </a:r>
            <a:r>
              <a:rPr lang="fr-FR" sz="1800" dirty="0" err="1"/>
              <a:t>ferritinémie</a:t>
            </a:r>
            <a:r>
              <a:rPr lang="fr-FR" sz="1800" dirty="0"/>
              <a:t>.  Des </a:t>
            </a:r>
            <a:r>
              <a:rPr lang="fr-FR" sz="1800" dirty="0" err="1"/>
              <a:t>réserves</a:t>
            </a:r>
            <a:r>
              <a:rPr lang="fr-FR" sz="1800" dirty="0"/>
              <a:t> en fer basses sont </a:t>
            </a:r>
            <a:r>
              <a:rPr lang="fr-FR" sz="1800" dirty="0" err="1"/>
              <a:t>corrélées</a:t>
            </a:r>
            <a:r>
              <a:rPr lang="fr-FR" sz="1800" dirty="0"/>
              <a:t> à un mauvais pronostic (</a:t>
            </a:r>
            <a:r>
              <a:rPr lang="fr-FR" sz="1800" dirty="0" err="1"/>
              <a:t>qualite</a:t>
            </a:r>
            <a:r>
              <a:rPr lang="fr-FR" sz="1800" dirty="0"/>
              <a:t>́ de vie </a:t>
            </a:r>
            <a:r>
              <a:rPr lang="fr-FR" sz="1800" dirty="0" err="1"/>
              <a:t>inférieure</a:t>
            </a:r>
            <a:r>
              <a:rPr lang="fr-FR" sz="1800" dirty="0"/>
              <a:t>, capacité fonctionnelle </a:t>
            </a:r>
            <a:r>
              <a:rPr lang="fr-FR" sz="1800" dirty="0" err="1"/>
              <a:t>réduite</a:t>
            </a:r>
            <a:r>
              <a:rPr lang="fr-FR" sz="1800" dirty="0"/>
              <a:t>, augmentation du risque d’hospitalisation)</a:t>
            </a:r>
          </a:p>
          <a:p>
            <a:pPr>
              <a:buFont typeface="Wingdings" pitchFamily="2" charset="2"/>
              <a:buChar char="Ø"/>
            </a:pPr>
            <a:r>
              <a:rPr lang="fr-FR" sz="1800" dirty="0"/>
              <a:t>vaccin pneumo </a:t>
            </a:r>
          </a:p>
          <a:p>
            <a:pPr>
              <a:buFont typeface="Wingdings" pitchFamily="2" charset="2"/>
              <a:buChar char="Ø"/>
            </a:pPr>
            <a:r>
              <a:rPr lang="fr-FR" sz="1800" dirty="0"/>
              <a:t>Traitement des comorbidités </a:t>
            </a:r>
          </a:p>
          <a:p>
            <a:pPr marL="0" indent="0">
              <a:buNone/>
            </a:pPr>
            <a:endParaRPr lang="fr-FR" sz="1800" b="1" dirty="0"/>
          </a:p>
          <a:p>
            <a:pPr marL="0" indent="0">
              <a:buNone/>
            </a:pPr>
            <a:r>
              <a:rPr lang="fr-FR" sz="1800" b="1" dirty="0"/>
              <a:t>Traitement spécifique</a:t>
            </a:r>
            <a:r>
              <a:rPr lang="fr-FR" sz="1800" dirty="0"/>
              <a:t>: </a:t>
            </a:r>
            <a:r>
              <a:rPr lang="fr-FR" sz="1800" b="1" dirty="0"/>
              <a:t>uniquement pour l’ insuffisance cardiaque à fraction d’éjection diminuée  (ICFED) </a:t>
            </a:r>
          </a:p>
          <a:p>
            <a:pPr marL="0" indent="0">
              <a:buNone/>
            </a:pPr>
            <a:r>
              <a:rPr lang="fr-FR" sz="1800" dirty="0"/>
              <a:t>Concernant l’insuffisance cardiaque à fraction d’</a:t>
            </a:r>
            <a:r>
              <a:rPr lang="fr-FR" sz="1800" dirty="0" err="1"/>
              <a:t>éjection</a:t>
            </a:r>
            <a:r>
              <a:rPr lang="fr-FR" sz="1800" dirty="0"/>
              <a:t> </a:t>
            </a:r>
            <a:r>
              <a:rPr lang="fr-FR" sz="1800" dirty="0" err="1"/>
              <a:t>préservée</a:t>
            </a:r>
            <a:r>
              <a:rPr lang="fr-FR" sz="1800" dirty="0"/>
              <a:t> (ICFEP), aucun traitement pharmacologique </a:t>
            </a:r>
            <a:r>
              <a:rPr lang="fr-FR" sz="1800" dirty="0" err="1"/>
              <a:t>spécifique</a:t>
            </a:r>
            <a:r>
              <a:rPr lang="fr-FR" sz="1800" dirty="0"/>
              <a:t> n’a fait ses preuves pour la </a:t>
            </a:r>
            <a:r>
              <a:rPr lang="fr-FR" sz="1800" dirty="0" err="1"/>
              <a:t>réduction</a:t>
            </a:r>
            <a:r>
              <a:rPr lang="fr-FR" sz="1800" dirty="0"/>
              <a:t> de la </a:t>
            </a:r>
            <a:r>
              <a:rPr lang="fr-FR" sz="1800" dirty="0" err="1"/>
              <a:t>mortalite</a:t>
            </a:r>
            <a:r>
              <a:rPr lang="fr-FR" sz="1800" dirty="0"/>
              <a:t>́ ou du nombre d’hospitalisations. </a:t>
            </a:r>
          </a:p>
        </p:txBody>
      </p:sp>
    </p:spTree>
    <p:extLst>
      <p:ext uri="{BB962C8B-B14F-4D97-AF65-F5344CB8AC3E}">
        <p14:creationId xmlns:p14="http://schemas.microsoft.com/office/powerpoint/2010/main" val="3499270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7DE8CE4-2A7D-9A44-9C19-3A9841D41AE5}"/>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Programme de réadaptation</a:t>
            </a:r>
          </a:p>
        </p:txBody>
      </p:sp>
      <p:sp>
        <p:nvSpPr>
          <p:cNvPr id="3" name="Espace réservé du contenu 2">
            <a:extLst>
              <a:ext uri="{FF2B5EF4-FFF2-40B4-BE49-F238E27FC236}">
                <a16:creationId xmlns:a16="http://schemas.microsoft.com/office/drawing/2014/main" id="{95FB391E-D09A-4F48-9DED-A0FD7B03B4AB}"/>
              </a:ext>
            </a:extLst>
          </p:cNvPr>
          <p:cNvSpPr>
            <a:spLocks noGrp="1"/>
          </p:cNvSpPr>
          <p:nvPr>
            <p:ph idx="1"/>
          </p:nvPr>
        </p:nvSpPr>
        <p:spPr>
          <a:xfrm>
            <a:off x="4037826" y="116114"/>
            <a:ext cx="8154174" cy="6752024"/>
          </a:xfrm>
        </p:spPr>
        <p:txBody>
          <a:bodyPr anchor="ctr">
            <a:normAutofit fontScale="92500" lnSpcReduction="10000"/>
          </a:bodyPr>
          <a:lstStyle/>
          <a:p>
            <a:pPr marL="0" indent="0">
              <a:buNone/>
            </a:pPr>
            <a:r>
              <a:rPr lang="fr-FR" sz="1600" b="1" i="0" dirty="0">
                <a:solidFill>
                  <a:srgbClr val="404040"/>
                </a:solidFill>
                <a:effectLst/>
                <a:latin typeface="merriweather" pitchFamily="2" charset="77"/>
              </a:rPr>
              <a:t>La réadaptation cardiaque s’adresse à toutes les personnes souffrant d’insuffisance cardiaque </a:t>
            </a:r>
          </a:p>
          <a:p>
            <a:pPr marL="0" indent="0">
              <a:buNone/>
            </a:pPr>
            <a:endParaRPr lang="fr-FR" sz="1600" b="0" i="0" dirty="0">
              <a:solidFill>
                <a:srgbClr val="404040"/>
              </a:solidFill>
              <a:effectLst/>
              <a:latin typeface="merriweather" pitchFamily="2" charset="77"/>
            </a:endParaRPr>
          </a:p>
          <a:p>
            <a:pPr marL="0" indent="0">
              <a:buNone/>
            </a:pPr>
            <a:r>
              <a:rPr lang="fr-FR" sz="1600" b="0" i="0" dirty="0">
                <a:solidFill>
                  <a:srgbClr val="404040"/>
                </a:solidFill>
                <a:effectLst/>
                <a:latin typeface="merriweather" pitchFamily="2" charset="77"/>
              </a:rPr>
              <a:t>processus interdisciplinaire qui repose sur l’encadrement et la supervision d’exercice physique, des recommandations de prévention secondaire et la prise en charge adéquate des facteurs de risque et des habitudes de vie</a:t>
            </a:r>
            <a:endParaRPr lang="fr-FR" sz="1600" dirty="0">
              <a:solidFill>
                <a:srgbClr val="404040"/>
              </a:solidFill>
              <a:latin typeface="merriweather" pitchFamily="2" charset="77"/>
            </a:endParaRPr>
          </a:p>
          <a:p>
            <a:pPr algn="l">
              <a:buFont typeface="Arial" panose="020B0604020202020204" pitchFamily="34" charset="0"/>
              <a:buChar char="•"/>
            </a:pPr>
            <a:r>
              <a:rPr lang="fr-FR" sz="1600" b="0" i="0" dirty="0">
                <a:solidFill>
                  <a:srgbClr val="404040"/>
                </a:solidFill>
                <a:effectLst/>
                <a:latin typeface="merriweather" pitchFamily="2" charset="77"/>
              </a:rPr>
              <a:t>L’amélioration de la condition physique globale et les capacités cardiovasculaires ;</a:t>
            </a:r>
          </a:p>
          <a:p>
            <a:pPr algn="l">
              <a:buFont typeface="Arial" panose="020B0604020202020204" pitchFamily="34" charset="0"/>
              <a:buChar char="•"/>
            </a:pPr>
            <a:r>
              <a:rPr lang="fr-FR" sz="1600" b="0" i="0" dirty="0">
                <a:solidFill>
                  <a:srgbClr val="404040"/>
                </a:solidFill>
                <a:effectLst/>
                <a:latin typeface="merriweather" pitchFamily="2" charset="77"/>
              </a:rPr>
              <a:t>L’amélioration de la qualité de vie des patients ;</a:t>
            </a:r>
          </a:p>
          <a:p>
            <a:pPr algn="l">
              <a:buFont typeface="Arial" panose="020B0604020202020204" pitchFamily="34" charset="0"/>
              <a:buChar char="•"/>
            </a:pPr>
            <a:r>
              <a:rPr lang="fr-FR" sz="1600" b="0" i="0" dirty="0">
                <a:solidFill>
                  <a:srgbClr val="404040"/>
                </a:solidFill>
                <a:effectLst/>
                <a:latin typeface="merriweather" pitchFamily="2" charset="77"/>
              </a:rPr>
              <a:t>L’optimisation du traitement pharmacologique et la prévention secondaire ;</a:t>
            </a:r>
          </a:p>
          <a:p>
            <a:pPr algn="l">
              <a:buFont typeface="Arial" panose="020B0604020202020204" pitchFamily="34" charset="0"/>
              <a:buChar char="•"/>
            </a:pPr>
            <a:r>
              <a:rPr lang="fr-FR" sz="1600" b="0" i="0" dirty="0">
                <a:solidFill>
                  <a:srgbClr val="404040"/>
                </a:solidFill>
                <a:effectLst/>
                <a:latin typeface="merriweather" pitchFamily="2" charset="77"/>
              </a:rPr>
              <a:t>Le contrôle des facteurs de risques (sédentarité, alimentation, tabagisme, etc.) ;</a:t>
            </a:r>
          </a:p>
          <a:p>
            <a:pPr algn="l">
              <a:buFont typeface="Arial" panose="020B0604020202020204" pitchFamily="34" charset="0"/>
              <a:buChar char="•"/>
            </a:pPr>
            <a:r>
              <a:rPr lang="fr-FR" sz="1600" b="0" i="0" dirty="0">
                <a:solidFill>
                  <a:srgbClr val="404040"/>
                </a:solidFill>
                <a:effectLst/>
                <a:latin typeface="merriweather" pitchFamily="2" charset="77"/>
              </a:rPr>
              <a:t>L’amélioration des connaissances des patients et de leurs familles sur leur maladie et le traitement, ainsi que sur les facteurs de risques.</a:t>
            </a:r>
          </a:p>
          <a:p>
            <a:pPr marL="0" indent="0">
              <a:buNone/>
            </a:pPr>
            <a:endParaRPr lang="fr-FR" sz="2400" dirty="0"/>
          </a:p>
          <a:p>
            <a:pPr algn="just"/>
            <a:r>
              <a:rPr lang="fr-FR" sz="1600" b="1" i="0" dirty="0">
                <a:solidFill>
                  <a:srgbClr val="404040"/>
                </a:solidFill>
                <a:effectLst/>
                <a:latin typeface="merriweather" pitchFamily="2" charset="77"/>
              </a:rPr>
              <a:t>Le kinésithérapeute s’occupe principalement, mais pas seulement, de l’exercice physique (appelé réentrainement à l’effort)</a:t>
            </a:r>
            <a:r>
              <a:rPr lang="fr-FR" sz="1600" b="0" i="0" dirty="0">
                <a:solidFill>
                  <a:srgbClr val="404040"/>
                </a:solidFill>
                <a:effectLst/>
                <a:latin typeface="merriweather" pitchFamily="2" charset="77"/>
              </a:rPr>
              <a:t>. Il s’agit le plus souvent de travail cardio vasculaire sur un vélo et de renforcement musculaire.</a:t>
            </a:r>
          </a:p>
          <a:p>
            <a:pPr algn="just"/>
            <a:r>
              <a:rPr lang="fr-FR" sz="1600" b="0" i="0" dirty="0">
                <a:solidFill>
                  <a:srgbClr val="404040"/>
                </a:solidFill>
                <a:effectLst/>
                <a:latin typeface="merriweather" pitchFamily="2" charset="77"/>
              </a:rPr>
              <a:t>Une séance de réentrainement à l’effort dure généralement une heure cette durée varie bien sûr en fonction des patients et de leurs capacités, ainsi que selon leur niveau d’avancement dans le programme </a:t>
            </a:r>
          </a:p>
          <a:p>
            <a:pPr algn="just"/>
            <a:endParaRPr lang="fr-FR" sz="1600" dirty="0">
              <a:solidFill>
                <a:srgbClr val="404040"/>
              </a:solidFill>
              <a:latin typeface="merriweather" pitchFamily="2" charset="77"/>
            </a:endParaRPr>
          </a:p>
          <a:p>
            <a:pPr algn="just"/>
            <a:r>
              <a:rPr lang="fr-FR" sz="1600" b="0" i="0" dirty="0">
                <a:solidFill>
                  <a:srgbClr val="404040"/>
                </a:solidFill>
                <a:effectLst/>
                <a:latin typeface="merriweather" pitchFamily="2" charset="77"/>
              </a:rPr>
              <a:t>Résultats de la méta analyse COCHRANE (29/01/2019) </a:t>
            </a:r>
            <a:r>
              <a:rPr lang="fr-FR" sz="1500" b="0" i="0" dirty="0">
                <a:solidFill>
                  <a:srgbClr val="002D64"/>
                </a:solidFill>
                <a:effectLst/>
                <a:latin typeface="Source Sans Pro" panose="020B0503030403020204" pitchFamily="34" charset="0"/>
              </a:rPr>
              <a:t>Comparativement à l'absence d'exercice, la réhabilitation cardiaque à l’effort ne semble pas avoir d'impact sur la mortalité à court terme (&lt; 12 mois de suivi). Des données de qualité faible à modérée montrent que la réhabilitation cardiaque à l’effort réduit probablement le risque d'hospitalisations toutes causes confondues et peut réduire à court terme (jusqu'à 12 mois) le nombre d'hospitalisations spécifiques à l’IC. La réhabilitation cardiaque à l’effort peut conférer une amélioration cliniquement importante de la qualité de vie liée à la santé,</a:t>
            </a:r>
            <a:endParaRPr lang="fr-FR" sz="2200" b="0" i="0" dirty="0">
              <a:solidFill>
                <a:srgbClr val="404040"/>
              </a:solidFill>
              <a:effectLst/>
              <a:latin typeface="merriweather" pitchFamily="2" charset="77"/>
            </a:endParaRPr>
          </a:p>
          <a:p>
            <a:pPr marL="0" indent="0">
              <a:buNone/>
            </a:pPr>
            <a:endParaRPr lang="fr-FR" sz="2000" dirty="0"/>
          </a:p>
        </p:txBody>
      </p:sp>
    </p:spTree>
    <p:extLst>
      <p:ext uri="{BB962C8B-B14F-4D97-AF65-F5344CB8AC3E}">
        <p14:creationId xmlns:p14="http://schemas.microsoft.com/office/powerpoint/2010/main" val="305438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8299EB21-23FB-EF4C-8EA8-3CA50BFEECD4}"/>
              </a:ext>
            </a:extLst>
          </p:cNvPr>
          <p:cNvSpPr>
            <a:spLocks noGrp="1"/>
          </p:cNvSpPr>
          <p:nvPr>
            <p:ph type="title"/>
          </p:nvPr>
        </p:nvSpPr>
        <p:spPr>
          <a:xfrm>
            <a:off x="958506" y="800392"/>
            <a:ext cx="10264697" cy="1212102"/>
          </a:xfrm>
        </p:spPr>
        <p:txBody>
          <a:bodyPr>
            <a:normAutofit/>
          </a:bodyPr>
          <a:lstStyle/>
          <a:p>
            <a:r>
              <a:rPr lang="fr-FR" sz="4000" dirty="0">
                <a:solidFill>
                  <a:srgbClr val="FFFFFF"/>
                </a:solidFill>
              </a:rPr>
              <a:t>Bénéfice du traitement  chez les sujets âgés </a:t>
            </a:r>
          </a:p>
        </p:txBody>
      </p:sp>
      <p:sp>
        <p:nvSpPr>
          <p:cNvPr id="3" name="Espace réservé du contenu 2">
            <a:extLst>
              <a:ext uri="{FF2B5EF4-FFF2-40B4-BE49-F238E27FC236}">
                <a16:creationId xmlns:a16="http://schemas.microsoft.com/office/drawing/2014/main" id="{A7C9E133-9623-A449-9164-08B1232A2A29}"/>
              </a:ext>
            </a:extLst>
          </p:cNvPr>
          <p:cNvSpPr>
            <a:spLocks noGrp="1"/>
          </p:cNvSpPr>
          <p:nvPr>
            <p:ph idx="1"/>
          </p:nvPr>
        </p:nvSpPr>
        <p:spPr>
          <a:xfrm>
            <a:off x="1222645" y="2490436"/>
            <a:ext cx="10329170" cy="4367564"/>
          </a:xfrm>
        </p:spPr>
        <p:txBody>
          <a:bodyPr anchor="ctr">
            <a:normAutofit/>
          </a:bodyPr>
          <a:lstStyle/>
          <a:p>
            <a:pPr marL="0" indent="0">
              <a:buNone/>
            </a:pPr>
            <a:r>
              <a:rPr lang="fr-FR" sz="1700" dirty="0"/>
              <a:t>Le traitement antihypertenseur </a:t>
            </a:r>
            <a:r>
              <a:rPr lang="fr-FR" sz="1700" dirty="0" err="1"/>
              <a:t>réduit</a:t>
            </a:r>
            <a:r>
              <a:rPr lang="fr-FR" sz="1700" dirty="0"/>
              <a:t> la </a:t>
            </a:r>
            <a:r>
              <a:rPr lang="fr-FR" sz="1700" dirty="0" err="1"/>
              <a:t>morbimortalite</a:t>
            </a:r>
            <a:r>
              <a:rPr lang="fr-FR" sz="1700" dirty="0"/>
              <a:t>́ cardiovasculaire des sujets </a:t>
            </a:r>
            <a:r>
              <a:rPr lang="fr-FR" sz="1700" dirty="0" err="1"/>
              <a:t>âgés</a:t>
            </a:r>
            <a:r>
              <a:rPr lang="fr-FR" sz="1700" dirty="0"/>
              <a:t>, que leur hypertension soit </a:t>
            </a:r>
            <a:r>
              <a:rPr lang="fr-FR" sz="1700" dirty="0" err="1"/>
              <a:t>systolo</a:t>
            </a:r>
            <a:r>
              <a:rPr lang="fr-FR" sz="1700" dirty="0"/>
              <a:t>-diastolique ou systolique </a:t>
            </a:r>
            <a:r>
              <a:rPr lang="fr-FR" sz="1700" dirty="0" err="1"/>
              <a:t>isolée</a:t>
            </a:r>
            <a:r>
              <a:rPr lang="fr-FR" sz="1700" dirty="0"/>
              <a:t> </a:t>
            </a:r>
          </a:p>
          <a:p>
            <a:pPr marL="0" indent="0">
              <a:buNone/>
            </a:pPr>
            <a:endParaRPr lang="fr-FR" sz="1700" dirty="0"/>
          </a:p>
          <a:p>
            <a:pPr marL="0" indent="0">
              <a:buNone/>
            </a:pPr>
            <a:r>
              <a:rPr lang="fr-FR" sz="1700" dirty="0"/>
              <a:t>Méta-analyse de 5 essais randomisés, </a:t>
            </a:r>
            <a:r>
              <a:rPr lang="fr-FR" sz="1700" dirty="0" err="1"/>
              <a:t>controllés</a:t>
            </a:r>
            <a:r>
              <a:rPr lang="fr-FR" sz="1700" dirty="0"/>
              <a:t> (n=12 483)  montre une </a:t>
            </a:r>
            <a:r>
              <a:rPr lang="fr-FR" sz="1700" dirty="0" err="1"/>
              <a:t>réduction</a:t>
            </a:r>
            <a:r>
              <a:rPr lang="fr-FR" sz="1700" dirty="0"/>
              <a:t> de risque relatif </a:t>
            </a:r>
          </a:p>
          <a:p>
            <a:pPr marL="0" indent="0">
              <a:buNone/>
            </a:pPr>
            <a:r>
              <a:rPr lang="fr-FR" sz="1700" dirty="0"/>
              <a:t>de 34 % pour les AVC (p &lt; 0,001)</a:t>
            </a:r>
          </a:p>
          <a:p>
            <a:pPr marL="0" indent="0">
              <a:buNone/>
            </a:pPr>
            <a:r>
              <a:rPr lang="fr-FR" sz="1700" dirty="0"/>
              <a:t>De 19 % pour les cardiopathies </a:t>
            </a:r>
            <a:r>
              <a:rPr lang="fr-FR" sz="1700" dirty="0" err="1"/>
              <a:t>ischémiques</a:t>
            </a:r>
            <a:r>
              <a:rPr lang="fr-FR" sz="1700" dirty="0"/>
              <a:t> (p &lt; 0,005)</a:t>
            </a:r>
          </a:p>
          <a:p>
            <a:pPr marL="0" indent="0">
              <a:buNone/>
            </a:pPr>
            <a:r>
              <a:rPr lang="fr-FR" sz="1700" dirty="0"/>
              <a:t> de 23 % pour les </a:t>
            </a:r>
            <a:r>
              <a:rPr lang="fr-FR" sz="1700" dirty="0" err="1"/>
              <a:t>décès</a:t>
            </a:r>
            <a:r>
              <a:rPr lang="fr-FR" sz="1700" dirty="0"/>
              <a:t> vasculaires (p &lt; 0,001) </a:t>
            </a:r>
          </a:p>
          <a:p>
            <a:pPr marL="0" indent="0">
              <a:buNone/>
            </a:pPr>
            <a:r>
              <a:rPr lang="fr-FR" sz="1700" dirty="0"/>
              <a:t>STAESSEN JA, GASOWSKI J, WANG JG </a:t>
            </a:r>
            <a:r>
              <a:rPr lang="fr-FR" sz="1700" i="1" dirty="0"/>
              <a:t>et al. </a:t>
            </a:r>
            <a:r>
              <a:rPr lang="fr-FR" sz="1700" dirty="0" err="1"/>
              <a:t>Risks</a:t>
            </a:r>
            <a:r>
              <a:rPr lang="fr-FR" sz="1700" dirty="0"/>
              <a:t> of </a:t>
            </a:r>
            <a:r>
              <a:rPr lang="fr-FR" sz="1700" dirty="0" err="1"/>
              <a:t>untreated</a:t>
            </a:r>
            <a:r>
              <a:rPr lang="fr-FR" sz="1700" dirty="0"/>
              <a:t> and </a:t>
            </a:r>
            <a:r>
              <a:rPr lang="fr-FR" sz="1700" dirty="0" err="1"/>
              <a:t>treated</a:t>
            </a:r>
            <a:r>
              <a:rPr lang="fr-FR" sz="1700" dirty="0"/>
              <a:t> </a:t>
            </a:r>
            <a:r>
              <a:rPr lang="fr-FR" sz="1700" dirty="0" err="1"/>
              <a:t>isolated</a:t>
            </a:r>
            <a:r>
              <a:rPr lang="fr-FR" sz="1700" dirty="0"/>
              <a:t> </a:t>
            </a:r>
            <a:r>
              <a:rPr lang="fr-FR" sz="1700" dirty="0" err="1"/>
              <a:t>systolic</a:t>
            </a:r>
            <a:r>
              <a:rPr lang="fr-FR" sz="1700" dirty="0"/>
              <a:t> hypertension in the </a:t>
            </a:r>
            <a:r>
              <a:rPr lang="fr-FR" sz="1700" dirty="0" err="1"/>
              <a:t>elderly</a:t>
            </a:r>
            <a:r>
              <a:rPr lang="fr-FR" sz="1700" dirty="0"/>
              <a:t> : Meta-</a:t>
            </a:r>
            <a:r>
              <a:rPr lang="fr-FR" sz="1700" dirty="0" err="1"/>
              <a:t>analysis</a:t>
            </a:r>
            <a:r>
              <a:rPr lang="fr-FR" sz="1700" dirty="0"/>
              <a:t> of </a:t>
            </a:r>
            <a:r>
              <a:rPr lang="fr-FR" sz="1700" dirty="0" err="1"/>
              <a:t>outcome</a:t>
            </a:r>
            <a:r>
              <a:rPr lang="fr-FR" sz="1700" dirty="0"/>
              <a:t> trials. </a:t>
            </a:r>
            <a:r>
              <a:rPr lang="fr-FR" sz="1700" i="1" dirty="0"/>
              <a:t>Lancet</a:t>
            </a:r>
            <a:r>
              <a:rPr lang="fr-FR" sz="1700" dirty="0"/>
              <a:t>, 2000; 355: 865-872. </a:t>
            </a:r>
          </a:p>
          <a:p>
            <a:pPr marL="0" indent="0">
              <a:buNone/>
            </a:pPr>
            <a:endParaRPr lang="fr-FR" sz="1700" dirty="0"/>
          </a:p>
          <a:p>
            <a:pPr marL="0" indent="0">
              <a:buNone/>
            </a:pPr>
            <a:r>
              <a:rPr lang="fr-FR" sz="1700" dirty="0"/>
              <a:t>L’</a:t>
            </a:r>
            <a:r>
              <a:rPr lang="fr-FR" sz="1700" dirty="0" err="1"/>
              <a:t>étude</a:t>
            </a:r>
            <a:r>
              <a:rPr lang="fr-FR" sz="1700" dirty="0"/>
              <a:t> MONA LISA 2 a montré que si l’HTA du sujet </a:t>
            </a:r>
            <a:r>
              <a:rPr lang="fr-FR" sz="1700" dirty="0" err="1"/>
              <a:t>âge</a:t>
            </a:r>
            <a:r>
              <a:rPr lang="fr-FR" sz="1700" dirty="0"/>
              <a:t>́ est connue et </a:t>
            </a:r>
            <a:r>
              <a:rPr lang="fr-FR" sz="1700" dirty="0" err="1"/>
              <a:t>traitée</a:t>
            </a:r>
            <a:r>
              <a:rPr lang="fr-FR" sz="1700" dirty="0"/>
              <a:t> dans </a:t>
            </a:r>
            <a:r>
              <a:rPr lang="fr-FR" sz="1700" dirty="0" err="1"/>
              <a:t>près</a:t>
            </a:r>
            <a:r>
              <a:rPr lang="fr-FR" sz="1700" dirty="0"/>
              <a:t> de 90 % des cas, elle n’est </a:t>
            </a:r>
            <a:r>
              <a:rPr lang="fr-FR" sz="1700" dirty="0" err="1"/>
              <a:t>contrôlée</a:t>
            </a:r>
            <a:r>
              <a:rPr lang="fr-FR" sz="1700" dirty="0"/>
              <a:t> qu’entre 20 et 28 % des cas </a:t>
            </a:r>
          </a:p>
          <a:p>
            <a:pPr marL="0" indent="0">
              <a:buNone/>
            </a:pPr>
            <a:r>
              <a:rPr lang="fr-FR" sz="1700" dirty="0"/>
              <a:t>Causes sous traitement: troubles cognitifs, isolement social, inobservance</a:t>
            </a:r>
          </a:p>
          <a:p>
            <a:pPr marL="0" indent="0">
              <a:buNone/>
            </a:pPr>
            <a:endParaRPr lang="fr-FR" sz="1700" dirty="0"/>
          </a:p>
        </p:txBody>
      </p:sp>
    </p:spTree>
    <p:extLst>
      <p:ext uri="{BB962C8B-B14F-4D97-AF65-F5344CB8AC3E}">
        <p14:creationId xmlns:p14="http://schemas.microsoft.com/office/powerpoint/2010/main" val="977322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87503C2-8F20-634B-80A6-E6E1C3C607EF}"/>
              </a:ext>
            </a:extLst>
          </p:cNvPr>
          <p:cNvSpPr>
            <a:spLocks noGrp="1"/>
          </p:cNvSpPr>
          <p:nvPr>
            <p:ph type="title"/>
          </p:nvPr>
        </p:nvSpPr>
        <p:spPr>
          <a:xfrm>
            <a:off x="466722" y="586855"/>
            <a:ext cx="3201366" cy="3387497"/>
          </a:xfrm>
        </p:spPr>
        <p:txBody>
          <a:bodyPr anchor="b">
            <a:normAutofit/>
          </a:bodyPr>
          <a:lstStyle/>
          <a:p>
            <a:pPr algn="r"/>
            <a:r>
              <a:rPr lang="fr-FR" sz="4000" dirty="0">
                <a:solidFill>
                  <a:srgbClr val="FFFFFF"/>
                </a:solidFill>
              </a:rPr>
              <a:t>Fin de vie et insuffisance cardiaque </a:t>
            </a:r>
          </a:p>
        </p:txBody>
      </p:sp>
      <p:sp>
        <p:nvSpPr>
          <p:cNvPr id="3" name="Espace réservé du contenu 2">
            <a:extLst>
              <a:ext uri="{FF2B5EF4-FFF2-40B4-BE49-F238E27FC236}">
                <a16:creationId xmlns:a16="http://schemas.microsoft.com/office/drawing/2014/main" id="{45D35125-A55B-E44E-9BF4-5F6CC0C04644}"/>
              </a:ext>
            </a:extLst>
          </p:cNvPr>
          <p:cNvSpPr>
            <a:spLocks noGrp="1"/>
          </p:cNvSpPr>
          <p:nvPr>
            <p:ph idx="1"/>
          </p:nvPr>
        </p:nvSpPr>
        <p:spPr>
          <a:xfrm>
            <a:off x="4134810" y="220855"/>
            <a:ext cx="7768155" cy="6437119"/>
          </a:xfrm>
        </p:spPr>
        <p:txBody>
          <a:bodyPr anchor="ctr">
            <a:normAutofit/>
          </a:bodyPr>
          <a:lstStyle/>
          <a:p>
            <a:r>
              <a:rPr lang="fr-FR" sz="2400" dirty="0"/>
              <a:t>avant tout </a:t>
            </a:r>
            <a:r>
              <a:rPr lang="fr-FR" sz="2400" dirty="0" err="1"/>
              <a:t>éviter</a:t>
            </a:r>
            <a:r>
              <a:rPr lang="fr-FR" sz="2400" dirty="0"/>
              <a:t> la </a:t>
            </a:r>
            <a:r>
              <a:rPr lang="fr-FR" sz="2400" dirty="0" err="1"/>
              <a:t>détresse</a:t>
            </a:r>
            <a:r>
              <a:rPr lang="fr-FR" sz="2400" dirty="0"/>
              <a:t> respiratoire et l’</a:t>
            </a:r>
            <a:r>
              <a:rPr lang="fr-FR" sz="2400" dirty="0" err="1"/>
              <a:t>anxiéte</a:t>
            </a:r>
            <a:r>
              <a:rPr lang="fr-FR" sz="2400" dirty="0"/>
              <a:t>́ qui lui est </a:t>
            </a:r>
            <a:r>
              <a:rPr lang="fr-FR" sz="2400" dirty="0" err="1"/>
              <a:t>associée</a:t>
            </a:r>
            <a:r>
              <a:rPr lang="fr-FR" sz="2400" dirty="0"/>
              <a:t>. </a:t>
            </a:r>
          </a:p>
          <a:p>
            <a:r>
              <a:rPr lang="fr-FR" sz="2400" dirty="0"/>
              <a:t>Le but est de soulager les </a:t>
            </a:r>
            <a:r>
              <a:rPr lang="fr-FR" sz="2400" dirty="0" err="1"/>
              <a:t>symptômes</a:t>
            </a:r>
            <a:r>
              <a:rPr lang="fr-FR" sz="2400" dirty="0"/>
              <a:t> et d’</a:t>
            </a:r>
            <a:r>
              <a:rPr lang="fr-FR" sz="2400" dirty="0" err="1"/>
              <a:t>améliorer</a:t>
            </a:r>
            <a:r>
              <a:rPr lang="fr-FR" sz="2400" dirty="0"/>
              <a:t> la </a:t>
            </a:r>
            <a:r>
              <a:rPr lang="fr-FR" sz="2400" dirty="0" err="1"/>
              <a:t>qualite</a:t>
            </a:r>
            <a:r>
              <a:rPr lang="fr-FR" sz="2400" dirty="0"/>
              <a:t>́ de vie. </a:t>
            </a:r>
            <a:endParaRPr lang="fr-FR" sz="2400" dirty="0">
              <a:effectLst/>
            </a:endParaRPr>
          </a:p>
          <a:p>
            <a:r>
              <a:rPr lang="fr-FR" sz="2400" dirty="0"/>
              <a:t>La morphine est utile, car elle </a:t>
            </a:r>
            <a:r>
              <a:rPr lang="fr-FR" sz="2400" dirty="0" err="1"/>
              <a:t>réduit</a:t>
            </a:r>
            <a:r>
              <a:rPr lang="fr-FR" sz="2400" dirty="0"/>
              <a:t> la </a:t>
            </a:r>
            <a:r>
              <a:rPr lang="fr-FR" sz="2400" dirty="0" err="1"/>
              <a:t>dyspnée</a:t>
            </a:r>
            <a:r>
              <a:rPr lang="fr-FR" sz="2400" dirty="0"/>
              <a:t>, la douleur et l’</a:t>
            </a:r>
            <a:r>
              <a:rPr lang="fr-FR" sz="2400" dirty="0" err="1"/>
              <a:t>anxiéte</a:t>
            </a:r>
            <a:r>
              <a:rPr lang="fr-FR" sz="2400" dirty="0"/>
              <a:t>́. </a:t>
            </a:r>
          </a:p>
          <a:p>
            <a:r>
              <a:rPr lang="fr-FR" sz="2400" dirty="0"/>
              <a:t>Augmenter la concentration d’O2 peut </a:t>
            </a:r>
            <a:r>
              <a:rPr lang="fr-FR" sz="2400" dirty="0" err="1"/>
              <a:t>améliorer</a:t>
            </a:r>
            <a:r>
              <a:rPr lang="fr-FR" sz="2400" dirty="0"/>
              <a:t> la sensation de </a:t>
            </a:r>
            <a:r>
              <a:rPr lang="fr-FR" sz="2400" dirty="0" err="1"/>
              <a:t>dyspnée</a:t>
            </a:r>
            <a:r>
              <a:rPr lang="fr-FR" sz="2400" dirty="0"/>
              <a:t> (cependant, faire attention à l’hypercapnie chez les patients BPCO ou en insuffisance cardiaque terminale).</a:t>
            </a:r>
          </a:p>
          <a:p>
            <a:r>
              <a:rPr lang="fr-FR" sz="2400" dirty="0"/>
              <a:t> Les </a:t>
            </a:r>
            <a:r>
              <a:rPr lang="fr-FR" sz="2400" dirty="0" err="1"/>
              <a:t>diurétiques</a:t>
            </a:r>
            <a:r>
              <a:rPr lang="fr-FR" sz="2400" dirty="0"/>
              <a:t> peuvent </a:t>
            </a:r>
            <a:r>
              <a:rPr lang="fr-FR" sz="2400" dirty="0" err="1"/>
              <a:t>être</a:t>
            </a:r>
            <a:r>
              <a:rPr lang="fr-FR" sz="2400" dirty="0"/>
              <a:t> </a:t>
            </a:r>
            <a:r>
              <a:rPr lang="fr-FR" sz="2400" dirty="0" err="1"/>
              <a:t>indiqués</a:t>
            </a:r>
            <a:r>
              <a:rPr lang="fr-FR" sz="2400" dirty="0"/>
              <a:t> en cas de congestion </a:t>
            </a:r>
            <a:r>
              <a:rPr lang="fr-FR" sz="2400" dirty="0" err="1"/>
              <a:t>sévère</a:t>
            </a:r>
            <a:r>
              <a:rPr lang="fr-FR" sz="2400" dirty="0"/>
              <a:t>. </a:t>
            </a:r>
          </a:p>
        </p:txBody>
      </p:sp>
    </p:spTree>
    <p:extLst>
      <p:ext uri="{BB962C8B-B14F-4D97-AF65-F5344CB8AC3E}">
        <p14:creationId xmlns:p14="http://schemas.microsoft.com/office/powerpoint/2010/main" val="275513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D4DBF059-93A6-414E-9C70-BA5FA97AEAE1}"/>
              </a:ext>
            </a:extLst>
          </p:cNvPr>
          <p:cNvSpPr>
            <a:spLocks noGrp="1"/>
          </p:cNvSpPr>
          <p:nvPr>
            <p:ph type="title"/>
          </p:nvPr>
        </p:nvSpPr>
        <p:spPr>
          <a:xfrm>
            <a:off x="958506" y="800392"/>
            <a:ext cx="10264697" cy="1212102"/>
          </a:xfrm>
        </p:spPr>
        <p:txBody>
          <a:bodyPr>
            <a:normAutofit/>
          </a:bodyPr>
          <a:lstStyle/>
          <a:p>
            <a:r>
              <a:rPr lang="fr-FR" sz="4000" dirty="0">
                <a:solidFill>
                  <a:srgbClr val="FFFFFF"/>
                </a:solidFill>
              </a:rPr>
              <a:t>Risques du traitement chez les sujets âgés</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61BC6A7A-3F63-C44F-9658-8DF6FAAD680C}"/>
                  </a:ext>
                </a:extLst>
              </p:cNvPr>
              <p:cNvSpPr>
                <a:spLocks noGrp="1"/>
              </p:cNvSpPr>
              <p:nvPr>
                <p:ph idx="1"/>
              </p:nvPr>
            </p:nvSpPr>
            <p:spPr>
              <a:xfrm>
                <a:off x="1119322" y="2341848"/>
                <a:ext cx="10553566" cy="4287552"/>
              </a:xfrm>
            </p:spPr>
            <p:txBody>
              <a:bodyPr anchor="ctr">
                <a:normAutofit/>
              </a:bodyPr>
              <a:lstStyle/>
              <a:p>
                <a:r>
                  <a:rPr lang="fr-FR" sz="1800" b="1" dirty="0"/>
                  <a:t>Iatrogénie </a:t>
                </a:r>
              </a:p>
              <a:p>
                <a:pPr lvl="1"/>
                <a:r>
                  <a:rPr lang="fr-FR" sz="1800" dirty="0"/>
                  <a:t>Les médicaments à visée Cardiovasculaire sont les + consommés &gt; 65ans (51% </a:t>
                </a:r>
                <a14:m>
                  <m:oMath xmlns:m="http://schemas.openxmlformats.org/officeDocument/2006/math">
                    <m:r>
                      <a:rPr lang="fr-FR" sz="1800" i="1">
                        <a:latin typeface="Cambria Math" panose="02040503050406030204" pitchFamily="18" charset="0"/>
                        <a:ea typeface="Cambria Math" panose="02040503050406030204" pitchFamily="18" charset="0"/>
                      </a:rPr>
                      <m:t>≥</m:t>
                    </m:r>
                    <m:r>
                      <a:rPr lang="fr-FR" sz="1800" b="0" i="1">
                        <a:latin typeface="Cambria Math" panose="02040503050406030204" pitchFamily="18" charset="0"/>
                        <a:ea typeface="Cambria Math" panose="02040503050406030204" pitchFamily="18" charset="0"/>
                      </a:rPr>
                      <m:t>1 </m:t>
                    </m:r>
                    <m:r>
                      <a:rPr lang="fr-FR" sz="1800" b="0" i="1">
                        <a:latin typeface="Cambria Math" panose="02040503050406030204" pitchFamily="18" charset="0"/>
                        <a:ea typeface="Cambria Math" panose="02040503050406030204" pitchFamily="18" charset="0"/>
                      </a:rPr>
                      <m:t>𝑚𝑒𝑑</m:t>
                    </m:r>
                    <m:r>
                      <a:rPr lang="fr-FR" sz="1800" b="0" i="1">
                        <a:latin typeface="Cambria Math" panose="02040503050406030204" pitchFamily="18" charset="0"/>
                        <a:ea typeface="Cambria Math" panose="02040503050406030204" pitchFamily="18" charset="0"/>
                      </a:rPr>
                      <m:t> </m:t>
                    </m:r>
                    <m:r>
                      <a:rPr lang="fr-FR" sz="1800" b="0" i="1">
                        <a:latin typeface="Cambria Math" panose="02040503050406030204" pitchFamily="18" charset="0"/>
                        <a:ea typeface="Cambria Math" panose="02040503050406030204" pitchFamily="18" charset="0"/>
                      </a:rPr>
                      <m:t>𝐶𝑉</m:t>
                    </m:r>
                    <m:r>
                      <a:rPr lang="fr-FR" sz="1800" b="0" i="1">
                        <a:latin typeface="Cambria Math" panose="02040503050406030204" pitchFamily="18" charset="0"/>
                        <a:ea typeface="Cambria Math" panose="02040503050406030204" pitchFamily="18" charset="0"/>
                      </a:rPr>
                      <m:t>) </m:t>
                    </m:r>
                  </m:oMath>
                </a14:m>
                <a:endParaRPr lang="fr-FR" sz="1800" dirty="0"/>
              </a:p>
              <a:p>
                <a:pPr lvl="1"/>
                <a:r>
                  <a:rPr lang="fr-FR" sz="1800" dirty="0"/>
                  <a:t> médicaments à visée Cardiovasculaire 1</a:t>
                </a:r>
                <a:r>
                  <a:rPr lang="fr-FR" sz="1800" baseline="30000" dirty="0"/>
                  <a:t>ère</a:t>
                </a:r>
                <a:r>
                  <a:rPr lang="fr-FR" sz="1800" dirty="0"/>
                  <a:t> cause de iatrogénie (impliqués dans plus de 2/3 des interactions) </a:t>
                </a:r>
              </a:p>
              <a:p>
                <a:r>
                  <a:rPr lang="fr-FR" sz="1800" b="1" dirty="0" err="1"/>
                  <a:t>Polymédication</a:t>
                </a:r>
                <a:r>
                  <a:rPr lang="fr-FR" sz="1800" dirty="0"/>
                  <a:t> (cumul des </a:t>
                </a:r>
                <a:r>
                  <a:rPr lang="fr-FR" sz="1800" dirty="0" err="1"/>
                  <a:t>frcv</a:t>
                </a:r>
                <a:r>
                  <a:rPr lang="fr-FR" sz="1800" dirty="0"/>
                  <a:t>, bithérapie souvent </a:t>
                </a:r>
                <a:r>
                  <a:rPr lang="fr-FR" sz="1800" dirty="0" err="1"/>
                  <a:t>necessaire</a:t>
                </a:r>
                <a:r>
                  <a:rPr lang="fr-FR" sz="1800" dirty="0"/>
                  <a:t>) </a:t>
                </a:r>
              </a:p>
              <a:p>
                <a:r>
                  <a:rPr lang="fr-FR" sz="1800" b="1" dirty="0"/>
                  <a:t>HTO  : </a:t>
                </a:r>
              </a:p>
              <a:p>
                <a:pPr lvl="1"/>
                <a:r>
                  <a:rPr lang="fr-FR" sz="1800" dirty="0"/>
                  <a:t>définie diminution de la PAS </a:t>
                </a:r>
                <a14:m>
                  <m:oMath xmlns:m="http://schemas.openxmlformats.org/officeDocument/2006/math">
                    <m:r>
                      <a:rPr lang="fr-FR" sz="1800" i="1">
                        <a:latin typeface="Cambria Math" panose="02040503050406030204" pitchFamily="18" charset="0"/>
                        <a:ea typeface="Cambria Math" panose="02040503050406030204" pitchFamily="18" charset="0"/>
                      </a:rPr>
                      <m:t>≥</m:t>
                    </m:r>
                  </m:oMath>
                </a14:m>
                <a:r>
                  <a:rPr lang="fr-FR" sz="1800" dirty="0"/>
                  <a:t>20 </a:t>
                </a:r>
                <a:r>
                  <a:rPr lang="fr-FR" sz="1800" dirty="0" err="1"/>
                  <a:t>mmHg</a:t>
                </a:r>
                <a:r>
                  <a:rPr lang="fr-FR" sz="1800" dirty="0"/>
                  <a:t> et/ou de la PAD d’au moins 10 </a:t>
                </a:r>
                <a:r>
                  <a:rPr lang="fr-FR" sz="1800" dirty="0" err="1"/>
                  <a:t>mmHg</a:t>
                </a:r>
                <a:r>
                  <a:rPr lang="fr-FR" sz="1800" dirty="0"/>
                  <a:t>, 1, 2, ou 3 minutes </a:t>
                </a:r>
                <a:r>
                  <a:rPr lang="fr-FR" sz="1800" dirty="0" err="1"/>
                  <a:t>après</a:t>
                </a:r>
                <a:r>
                  <a:rPr lang="fr-FR" sz="1800" dirty="0"/>
                  <a:t> l’orthostatisme </a:t>
                </a:r>
                <a:br>
                  <a:rPr lang="fr-FR" sz="1800" dirty="0"/>
                </a:br>
                <a:r>
                  <a:rPr lang="fr-FR" sz="1800" dirty="0"/>
                  <a:t>principal risque </a:t>
                </a:r>
              </a:p>
              <a:p>
                <a:pPr lvl="1"/>
                <a:r>
                  <a:rPr lang="fr-FR" sz="1800" dirty="0"/>
                  <a:t>Favorisé par </a:t>
                </a:r>
                <a:r>
                  <a:rPr lang="fr-FR" sz="1800" dirty="0" err="1"/>
                  <a:t>polymédication</a:t>
                </a:r>
                <a:endParaRPr lang="fr-FR" sz="1800" dirty="0"/>
              </a:p>
              <a:p>
                <a:pPr lvl="1"/>
                <a:r>
                  <a:rPr lang="fr-FR" sz="1800" b="1" dirty="0"/>
                  <a:t>Facteur de risque de chute</a:t>
                </a:r>
              </a:p>
              <a:p>
                <a:r>
                  <a:rPr lang="fr-FR" sz="1800" b="1" dirty="0"/>
                  <a:t>Sous perfusion d’organes vitaux </a:t>
                </a:r>
              </a:p>
              <a:p>
                <a:pPr marL="0" indent="0">
                  <a:buNone/>
                </a:pPr>
                <a:r>
                  <a:rPr lang="fr-FR" sz="1800" b="1" dirty="0"/>
                  <a:t>ENJEU : savoir comment traiter l’HTA du sujet </a:t>
                </a:r>
                <a:r>
                  <a:rPr lang="fr-FR" sz="1800" b="1" dirty="0" err="1"/>
                  <a:t>âge</a:t>
                </a:r>
                <a:r>
                  <a:rPr lang="fr-FR" sz="1800" b="1" dirty="0"/>
                  <a:t>́ sans </a:t>
                </a:r>
                <a:r>
                  <a:rPr lang="fr-FR" sz="1800" b="1" dirty="0" err="1"/>
                  <a:t>être</a:t>
                </a:r>
                <a:r>
                  <a:rPr lang="fr-FR" sz="1800" b="1" dirty="0"/>
                  <a:t> </a:t>
                </a:r>
                <a:r>
                  <a:rPr lang="fr-FR" sz="1800" b="1" dirty="0" err="1"/>
                  <a:t>iatrogène</a:t>
                </a:r>
                <a:r>
                  <a:rPr lang="fr-FR" sz="1800" b="1" dirty="0"/>
                  <a:t>. </a:t>
                </a:r>
              </a:p>
              <a:p>
                <a:pPr marL="0" indent="0">
                  <a:buNone/>
                </a:pPr>
                <a:endParaRPr lang="fr-FR" sz="1500" dirty="0"/>
              </a:p>
            </p:txBody>
          </p:sp>
        </mc:Choice>
        <mc:Fallback xmlns="">
          <p:sp>
            <p:nvSpPr>
              <p:cNvPr id="3" name="Espace réservé du contenu 2">
                <a:extLst>
                  <a:ext uri="{FF2B5EF4-FFF2-40B4-BE49-F238E27FC236}">
                    <a16:creationId xmlns:a16="http://schemas.microsoft.com/office/drawing/2014/main" id="{61BC6A7A-3F63-C44F-9658-8DF6FAAD680C}"/>
                  </a:ext>
                </a:extLst>
              </p:cNvPr>
              <p:cNvSpPr>
                <a:spLocks noGrp="1" noRot="1" noChangeAspect="1" noMove="1" noResize="1" noEditPoints="1" noAdjustHandles="1" noChangeArrowheads="1" noChangeShapeType="1" noTextEdit="1"/>
              </p:cNvSpPr>
              <p:nvPr>
                <p:ph idx="1"/>
              </p:nvPr>
            </p:nvSpPr>
            <p:spPr>
              <a:xfrm>
                <a:off x="1119322" y="2341848"/>
                <a:ext cx="10553566" cy="4287552"/>
              </a:xfrm>
              <a:blipFill>
                <a:blip r:embed="rId2"/>
                <a:stretch>
                  <a:fillRect l="-481" t="-3245"/>
                </a:stretch>
              </a:blipFill>
            </p:spPr>
            <p:txBody>
              <a:bodyPr/>
              <a:lstStyle/>
              <a:p>
                <a:r>
                  <a:rPr lang="fr-FR">
                    <a:noFill/>
                  </a:rPr>
                  <a:t> </a:t>
                </a:r>
              </a:p>
            </p:txBody>
          </p:sp>
        </mc:Fallback>
      </mc:AlternateContent>
    </p:spTree>
    <p:extLst>
      <p:ext uri="{BB962C8B-B14F-4D97-AF65-F5344CB8AC3E}">
        <p14:creationId xmlns:p14="http://schemas.microsoft.com/office/powerpoint/2010/main" val="169664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re 3">
            <a:extLst>
              <a:ext uri="{FF2B5EF4-FFF2-40B4-BE49-F238E27FC236}">
                <a16:creationId xmlns:a16="http://schemas.microsoft.com/office/drawing/2014/main" id="{BB2A5224-7947-D641-84FC-3FA72701FEEA}"/>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dirty="0">
                <a:solidFill>
                  <a:srgbClr val="FFFFFF"/>
                </a:solidFill>
                <a:latin typeface="+mj-lt"/>
                <a:ea typeface="+mj-ea"/>
                <a:cs typeface="+mj-cs"/>
              </a:rPr>
              <a:t>Troubles du </a:t>
            </a:r>
            <a:r>
              <a:rPr lang="en-US" sz="6600" kern="1200" dirty="0" err="1">
                <a:solidFill>
                  <a:srgbClr val="FFFFFF"/>
                </a:solidFill>
                <a:latin typeface="+mj-lt"/>
                <a:ea typeface="+mj-ea"/>
                <a:cs typeface="+mj-cs"/>
              </a:rPr>
              <a:t>rythme</a:t>
            </a:r>
            <a:r>
              <a:rPr lang="en-US" sz="6600" kern="1200" dirty="0">
                <a:solidFill>
                  <a:srgbClr val="FFFFFF"/>
                </a:solidFill>
                <a:latin typeface="+mj-lt"/>
                <a:ea typeface="+mj-ea"/>
                <a:cs typeface="+mj-cs"/>
              </a:rPr>
              <a:t> du </a:t>
            </a:r>
            <a:r>
              <a:rPr lang="en-US" sz="6600" kern="1200" dirty="0" err="1">
                <a:solidFill>
                  <a:srgbClr val="FFFFFF"/>
                </a:solidFill>
                <a:latin typeface="+mj-lt"/>
                <a:ea typeface="+mj-ea"/>
                <a:cs typeface="+mj-cs"/>
              </a:rPr>
              <a:t>sujet</a:t>
            </a:r>
            <a:r>
              <a:rPr lang="en-US" sz="6600" kern="1200" dirty="0">
                <a:solidFill>
                  <a:srgbClr val="FFFFFF"/>
                </a:solidFill>
                <a:latin typeface="+mj-lt"/>
                <a:ea typeface="+mj-ea"/>
                <a:cs typeface="+mj-cs"/>
              </a:rPr>
              <a:t> </a:t>
            </a:r>
            <a:r>
              <a:rPr lang="en-US" sz="6600" kern="1200" dirty="0" err="1">
                <a:solidFill>
                  <a:srgbClr val="FFFFFF"/>
                </a:solidFill>
                <a:latin typeface="+mj-lt"/>
                <a:ea typeface="+mj-ea"/>
                <a:cs typeface="+mj-cs"/>
              </a:rPr>
              <a:t>âgé</a:t>
            </a:r>
            <a:endParaRPr lang="en-US" sz="6600" kern="1200" dirty="0">
              <a:solidFill>
                <a:srgbClr val="FFFFFF"/>
              </a:solidFill>
              <a:latin typeface="+mj-lt"/>
              <a:ea typeface="+mj-ea"/>
              <a:cs typeface="+mj-cs"/>
            </a:endParaRPr>
          </a:p>
        </p:txBody>
      </p:sp>
      <p:sp>
        <p:nvSpPr>
          <p:cNvPr id="5" name="Espace réservé du texte 4">
            <a:extLst>
              <a:ext uri="{FF2B5EF4-FFF2-40B4-BE49-F238E27FC236}">
                <a16:creationId xmlns:a16="http://schemas.microsoft.com/office/drawing/2014/main" id="{6FBE568B-6454-6B4E-B95B-3B850161E6C0}"/>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290894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37523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1AAF69BD-B872-5A4A-9A40-515166E981C1}"/>
              </a:ext>
            </a:extLst>
          </p:cNvPr>
          <p:cNvSpPr>
            <a:spLocks noGrp="1"/>
          </p:cNvSpPr>
          <p:nvPr>
            <p:ph type="title"/>
          </p:nvPr>
        </p:nvSpPr>
        <p:spPr>
          <a:xfrm>
            <a:off x="731520" y="731520"/>
            <a:ext cx="6089904" cy="1426464"/>
          </a:xfrm>
        </p:spPr>
        <p:txBody>
          <a:bodyPr>
            <a:normAutofit/>
          </a:bodyPr>
          <a:lstStyle/>
          <a:p>
            <a:r>
              <a:rPr lang="fr-FR">
                <a:solidFill>
                  <a:srgbClr val="FFFFFF"/>
                </a:solidFill>
              </a:rPr>
              <a:t>ACFA= arythmie complète par fibrillation auriculaire</a:t>
            </a:r>
          </a:p>
        </p:txBody>
      </p:sp>
      <p:sp>
        <p:nvSpPr>
          <p:cNvPr id="25" name="Rectangle 2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EE5C3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0EBDCE7-55E3-564E-9378-DC56611B9DAA}"/>
              </a:ext>
            </a:extLst>
          </p:cNvPr>
          <p:cNvSpPr>
            <a:spLocks noGrp="1"/>
          </p:cNvSpPr>
          <p:nvPr>
            <p:ph idx="1"/>
          </p:nvPr>
        </p:nvSpPr>
        <p:spPr>
          <a:xfrm>
            <a:off x="789456" y="2798385"/>
            <a:ext cx="6031967" cy="3283260"/>
          </a:xfrm>
        </p:spPr>
        <p:txBody>
          <a:bodyPr anchor="ctr">
            <a:normAutofit/>
          </a:bodyPr>
          <a:lstStyle/>
          <a:p>
            <a:pPr marL="0" indent="0">
              <a:buNone/>
            </a:pPr>
            <a:r>
              <a:rPr lang="fr-FR" sz="2000"/>
              <a:t>La fibrillation auriculaire est une pathologie grave.</a:t>
            </a:r>
          </a:p>
          <a:p>
            <a:pPr marL="0" indent="0">
              <a:buNone/>
            </a:pPr>
            <a:r>
              <a:rPr lang="fr-FR" sz="2000"/>
              <a:t>Le taux de mortalité des patients en fibrillation auriculaire est le double de celui des patients en rythme sinusal.</a:t>
            </a:r>
          </a:p>
          <a:p>
            <a:pPr marL="0" indent="0">
              <a:buNone/>
            </a:pPr>
            <a:endParaRPr lang="fr-FR" sz="2000"/>
          </a:p>
          <a:p>
            <a:pPr marL="0" indent="0">
              <a:buNone/>
            </a:pPr>
            <a:r>
              <a:rPr lang="fr-FR" sz="2000"/>
              <a:t>C’est une pathologie fréquente du sujet âgé</a:t>
            </a:r>
          </a:p>
          <a:p>
            <a:pPr marL="0" indent="0">
              <a:buNone/>
            </a:pPr>
            <a:r>
              <a:rPr lang="fr-FR" sz="2000"/>
              <a:t> 70 % des patients en fibrillation auriculaire ont entre 65 et 85 ans.</a:t>
            </a:r>
          </a:p>
        </p:txBody>
      </p:sp>
      <p:pic>
        <p:nvPicPr>
          <p:cNvPr id="4" name="Image 3">
            <a:extLst>
              <a:ext uri="{FF2B5EF4-FFF2-40B4-BE49-F238E27FC236}">
                <a16:creationId xmlns:a16="http://schemas.microsoft.com/office/drawing/2014/main" id="{5EF3B7B7-A520-62B8-A3EA-B493D554560A}"/>
              </a:ext>
            </a:extLst>
          </p:cNvPr>
          <p:cNvPicPr>
            <a:picLocks noChangeAspect="1"/>
          </p:cNvPicPr>
          <p:nvPr/>
        </p:nvPicPr>
        <p:blipFill rotWithShape="1">
          <a:blip r:embed="rId2"/>
          <a:srcRect l="4761" r="7100" b="-1"/>
          <a:stretch/>
        </p:blipFill>
        <p:spPr>
          <a:xfrm>
            <a:off x="7277100" y="2480954"/>
            <a:ext cx="4755059" cy="4181103"/>
          </a:xfrm>
          <a:prstGeom prst="rect">
            <a:avLst/>
          </a:prstGeom>
        </p:spPr>
      </p:pic>
    </p:spTree>
    <p:extLst>
      <p:ext uri="{BB962C8B-B14F-4D97-AF65-F5344CB8AC3E}">
        <p14:creationId xmlns:p14="http://schemas.microsoft.com/office/powerpoint/2010/main" val="91844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C3A50B4-B8FB-0341-B420-BAC72921D431}"/>
              </a:ext>
            </a:extLst>
          </p:cNvPr>
          <p:cNvPicPr>
            <a:picLocks noChangeAspect="1"/>
          </p:cNvPicPr>
          <p:nvPr/>
        </p:nvPicPr>
        <p:blipFill>
          <a:blip r:embed="rId2"/>
          <a:stretch>
            <a:fillRect/>
          </a:stretch>
        </p:blipFill>
        <p:spPr>
          <a:xfrm>
            <a:off x="1817960" y="273132"/>
            <a:ext cx="8163500" cy="5717969"/>
          </a:xfrm>
          <a:prstGeom prst="rect">
            <a:avLst/>
          </a:prstGeom>
        </p:spPr>
      </p:pic>
    </p:spTree>
    <p:extLst>
      <p:ext uri="{BB962C8B-B14F-4D97-AF65-F5344CB8AC3E}">
        <p14:creationId xmlns:p14="http://schemas.microsoft.com/office/powerpoint/2010/main" val="118178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CC4CB45-4E33-DA41-B96B-95F2FB37BD53}"/>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3925794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2166</Words>
  <Application>Microsoft Macintosh PowerPoint</Application>
  <PresentationFormat>Grand écran</PresentationFormat>
  <Paragraphs>190</Paragraphs>
  <Slides>40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40</vt:i4>
      </vt:variant>
    </vt:vector>
  </HeadingPairs>
  <TitlesOfParts>
    <vt:vector size="48" baseType="lpstr">
      <vt:lpstr>Arial</vt:lpstr>
      <vt:lpstr>Calibri</vt:lpstr>
      <vt:lpstr>Calibri Light</vt:lpstr>
      <vt:lpstr>Cambria Math</vt:lpstr>
      <vt:lpstr>merriweather</vt:lpstr>
      <vt:lpstr>Source Sans Pro</vt:lpstr>
      <vt:lpstr>Wingdings</vt:lpstr>
      <vt:lpstr>Thème Office</vt:lpstr>
      <vt:lpstr>Pathologies cardiovasculaires du sujet âgé </vt:lpstr>
      <vt:lpstr>HTA</vt:lpstr>
      <vt:lpstr>Particularités chez les sujets âgés</vt:lpstr>
      <vt:lpstr>Bénéfice du traitement  chez les sujets âgés </vt:lpstr>
      <vt:lpstr>Risques du traitement chez les sujets âgés</vt:lpstr>
      <vt:lpstr>Troubles du rythme du sujet âgé</vt:lpstr>
      <vt:lpstr>ACFA= arythmie complète par fibrillation auriculaire</vt:lpstr>
      <vt:lpstr>Présentation PowerPoint</vt:lpstr>
      <vt:lpstr>Présentation PowerPoint</vt:lpstr>
      <vt:lpstr>Présentation PowerPoint</vt:lpstr>
      <vt:lpstr>Présentation PowerPoint</vt:lpstr>
      <vt:lpstr>Présentation PowerPoint</vt:lpstr>
      <vt:lpstr>Bradycardies du sujet âgé  </vt:lpstr>
      <vt:lpstr>Troubles de conduction</vt:lpstr>
      <vt:lpstr>Valvulopathies  du sujet âgé</vt:lpstr>
      <vt:lpstr>Valvulopathies dégénératives</vt:lpstr>
      <vt:lpstr>RA= rétrecissement aortique</vt:lpstr>
      <vt:lpstr>traitement</vt:lpstr>
      <vt:lpstr>Évaluation pré TAVI </vt:lpstr>
      <vt:lpstr>L’IM  insuffisance mitrale </vt:lpstr>
      <vt:lpstr>IDM / coronaropathie</vt:lpstr>
      <vt:lpstr>épidémiologie</vt:lpstr>
      <vt:lpstr>Particularités cliniques du sujet âgé</vt:lpstr>
      <vt:lpstr>Présentation PowerPoint</vt:lpstr>
      <vt:lpstr>Troponine </vt:lpstr>
      <vt:lpstr>Prise en charge invasive ou non invasive ? </vt:lpstr>
      <vt:lpstr>En conclusion </vt:lpstr>
      <vt:lpstr>Particularités de l’Insuffisance cardiaque du sujet âgé </vt:lpstr>
      <vt:lpstr>Épidémiologie </vt:lpstr>
      <vt:lpstr>Un coût important </vt:lpstr>
      <vt:lpstr>Diagnostic </vt:lpstr>
      <vt:lpstr>Présentation PowerPoint</vt:lpstr>
      <vt:lpstr>Présentation PowerPoint</vt:lpstr>
      <vt:lpstr>Présentation PowerPoint</vt:lpstr>
      <vt:lpstr>Présentation PowerPoint</vt:lpstr>
      <vt:lpstr>Présentation PowerPoint</vt:lpstr>
      <vt:lpstr>Présentation PowerPoint</vt:lpstr>
      <vt:lpstr>Traitement </vt:lpstr>
      <vt:lpstr>Programme de réadaptation</vt:lpstr>
      <vt:lpstr>Fin de vie et insuffisance cardiaque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Pathologies cardiovasculaires du sujet âgé </dc:title>
  <dc:creator>caroline roubaud</dc:creator>
  <cp:lastModifiedBy>caroline roubaud</cp:lastModifiedBy>
  <cp:revision>6</cp:revision>
  <dcterms:created xsi:type="dcterms:W3CDTF">2021-11-14T20:10:44Z</dcterms:created>
  <dcterms:modified xsi:type="dcterms:W3CDTF">2024-09-24T06:39:40Z</dcterms:modified>
</cp:coreProperties>
</file>