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9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78" r:id="rId12"/>
    <p:sldId id="280" r:id="rId13"/>
    <p:sldId id="283" r:id="rId14"/>
    <p:sldId id="281" r:id="rId15"/>
    <p:sldId id="284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46"/>
  </p:normalViewPr>
  <p:slideViewPr>
    <p:cSldViewPr snapToGrid="0" snapToObjects="1">
      <p:cViewPr varScale="1">
        <p:scale>
          <a:sx n="90" d="100"/>
          <a:sy n="90" d="100"/>
        </p:scale>
        <p:origin x="232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253365-CB73-AF48-B146-625411BB5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29A4BB8-1371-9844-9659-4379B8CD44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4017A8-37C5-F842-9FFF-9D80670CC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DF98-EEB3-7E4A-8E02-F3A2878142B7}" type="datetimeFigureOut">
              <a:rPr lang="fr-FR" smtClean="0"/>
              <a:t>24/09/2024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A07942-80DD-804A-9F71-0CE1A5AE4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5D4324-2335-274B-A2EB-C46D3E1A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C691A-4FAC-3D44-B172-A404E6051E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9575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868C44-41D3-D543-923D-4B873511B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541B8FB-8D18-9946-B611-4E9DF4DF6C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AF4F30-CEBC-7842-92FC-CE53517A7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DF98-EEB3-7E4A-8E02-F3A2878142B7}" type="datetimeFigureOut">
              <a:rPr lang="fr-FR" smtClean="0"/>
              <a:t>24/09/2024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1AB79E-5C18-8945-A884-5352614EA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4975AF-E5FB-BD4F-8D2B-16CEDAC5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C691A-4FAC-3D44-B172-A404E6051E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1193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2B446B5-FEF8-9345-928D-6149B0DDD6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F3A1A32-8686-CD42-98AD-7F76F0E452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F2C330-334B-CF45-B9AB-C68E821E2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DF98-EEB3-7E4A-8E02-F3A2878142B7}" type="datetimeFigureOut">
              <a:rPr lang="fr-FR" smtClean="0"/>
              <a:t>24/09/2024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FDB3C1-1E63-934D-A187-EE4D4424B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BD8B2F-C94B-AB45-86C1-9AD2425E4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C691A-4FAC-3D44-B172-A404E6051E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3607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915052-AA0B-F840-933F-D1F602C4A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440217-E52B-5540-B1B5-BD56E57D8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AE803A-7841-CF45-9588-5F02657D2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DF98-EEB3-7E4A-8E02-F3A2878142B7}" type="datetimeFigureOut">
              <a:rPr lang="fr-FR" smtClean="0"/>
              <a:t>24/09/2024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274C1D0-924E-804E-89C5-CF146A872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14891C-09BD-0648-98EC-90112E27D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C691A-4FAC-3D44-B172-A404E6051E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680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E43F61-7BEA-3940-9F25-7806A3968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763E390-61B3-9743-A2FB-F0F0CF6BF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20A9B6-0646-594F-AFA2-BCA05CA36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DF98-EEB3-7E4A-8E02-F3A2878142B7}" type="datetimeFigureOut">
              <a:rPr lang="fr-FR" smtClean="0"/>
              <a:t>24/09/2024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631005-7892-EC45-BBE0-D23B40483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A9DDFE-9213-3B49-B6F1-96F37C851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C691A-4FAC-3D44-B172-A404E6051E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177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555CA6-A3FC-6E48-990E-F2EE52A85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88DDC9-5397-FA45-9073-064CD596F4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9F0507E-E1F2-AC4A-8813-405FCFA0CB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EAAA6AD-E671-A842-82E1-E1DA301C3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DF98-EEB3-7E4A-8E02-F3A2878142B7}" type="datetimeFigureOut">
              <a:rPr lang="fr-FR" smtClean="0"/>
              <a:t>24/09/2024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16D5960-5ED0-154A-BB4A-A65B854AC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48F30D9-7087-6C4E-A4F1-0A3113195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C691A-4FAC-3D44-B172-A404E6051E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5181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813E06-E019-6442-B337-423E04A88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727FC94-2C1A-4147-A87D-790BD9FB2C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A0177CA-C25B-0349-8189-993AD2EE5C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AA589EE-24D7-1040-A844-BE58DC6B27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D148532-7E46-364C-BBCE-7D014CFB39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BA830D8-8585-4A49-B277-D1D8E1E58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DF98-EEB3-7E4A-8E02-F3A2878142B7}" type="datetimeFigureOut">
              <a:rPr lang="fr-FR" smtClean="0"/>
              <a:t>24/09/2024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A1D4E1C-18D0-7E4B-B796-4B08690AF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0ED48B9-11D1-5B47-8D44-0F83592B1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C691A-4FAC-3D44-B172-A404E6051E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0175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B8C52B-EC43-6B48-B8F1-CB6713971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E4DEC9-05F3-D645-9C67-4679337D0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DF98-EEB3-7E4A-8E02-F3A2878142B7}" type="datetimeFigureOut">
              <a:rPr lang="fr-FR" smtClean="0"/>
              <a:t>24/09/2024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104892A-C275-2E4D-A56E-38CCC33A4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498E6D8-33FD-B24B-A8EE-5C2577BC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C691A-4FAC-3D44-B172-A404E6051E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764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BD139D9-5282-9942-B89B-C85102E56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DF98-EEB3-7E4A-8E02-F3A2878142B7}" type="datetimeFigureOut">
              <a:rPr lang="fr-FR" smtClean="0"/>
              <a:t>24/09/2024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3D00F41-8421-1B4E-ACC0-489AA2AD4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9250B67-C022-5E4E-86B1-9037238DE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C691A-4FAC-3D44-B172-A404E6051E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5823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52A8BB-CA76-BA40-B2D1-5120417AE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F23EAA-5070-9841-8B04-AFE43CDB5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F49052C-6CB9-6A4E-AED4-E75B55C90D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1D735C9-F9F1-8742-9112-2A574AD67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DF98-EEB3-7E4A-8E02-F3A2878142B7}" type="datetimeFigureOut">
              <a:rPr lang="fr-FR" smtClean="0"/>
              <a:t>24/09/2024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7A93716-3AFB-F043-BDAF-7B0FE7A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ED4E766-DF85-AF4B-ABBF-3E651668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C691A-4FAC-3D44-B172-A404E6051E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0145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6B9E1E-2073-AC4D-BB58-AFA0E747E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0F83FCA-D602-1C48-AD77-92871B1178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291BA42-36B9-EF47-A152-E105C3A048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B25335E-B583-C848-97FA-14588210F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DF98-EEB3-7E4A-8E02-F3A2878142B7}" type="datetimeFigureOut">
              <a:rPr lang="fr-FR" smtClean="0"/>
              <a:t>24/09/2024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A7BC349-7F46-5942-A5BC-96F128D5D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CBA0B25-AE72-CB40-AE64-0E319A4EB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C691A-4FAC-3D44-B172-A404E6051E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387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9E18667-8817-8A46-8BFD-C2976BEC1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8D91D9-3C9E-CD48-AD50-6CB397080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E91241-D2CB-AD4C-B6B1-A40A0B930A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EDF98-EEB3-7E4A-8E02-F3A2878142B7}" type="datetimeFigureOut">
              <a:rPr lang="fr-FR" smtClean="0"/>
              <a:t>24/09/2024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5B66AC-569B-A74F-AD8A-5246F51B87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5BB332-9551-4341-9B30-195AAA61A5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C691A-4FAC-3D44-B172-A404E6051E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593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8814A9F3-1254-474E-9F44-D554710BC4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0676"/>
            <a:ext cx="7021513" cy="2308324"/>
          </a:xfrm>
        </p:spPr>
        <p:txBody>
          <a:bodyPr>
            <a:normAutofit/>
          </a:bodyPr>
          <a:lstStyle/>
          <a:p>
            <a:pPr algn="l"/>
            <a:r>
              <a:rPr lang="fr-FR" sz="7200" dirty="0">
                <a:solidFill>
                  <a:schemeClr val="bg1"/>
                </a:solidFill>
              </a:rPr>
              <a:t>Pathologies respiratoires SA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A45C146-C1FD-B349-ADD7-CFAB7089A3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024" y="3809999"/>
            <a:ext cx="7025753" cy="1012778"/>
          </a:xfrm>
        </p:spPr>
        <p:txBody>
          <a:bodyPr>
            <a:normAutofit/>
          </a:bodyPr>
          <a:lstStyle/>
          <a:p>
            <a:pPr algn="l"/>
            <a:r>
              <a:rPr lang="fr-FR">
                <a:solidFill>
                  <a:schemeClr val="bg1"/>
                </a:solidFill>
              </a:rPr>
              <a:t>Dr ROUBAUD </a:t>
            </a:r>
          </a:p>
        </p:txBody>
      </p:sp>
    </p:spTree>
    <p:extLst>
      <p:ext uri="{BB962C8B-B14F-4D97-AF65-F5344CB8AC3E}">
        <p14:creationId xmlns:p14="http://schemas.microsoft.com/office/powerpoint/2010/main" val="670985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1E1D547-FE17-B743-9DAA-D501EFDC1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8" y="662400"/>
            <a:ext cx="10055721" cy="1325563"/>
          </a:xfrm>
        </p:spPr>
        <p:txBody>
          <a:bodyPr anchor="t">
            <a:normAutofit/>
          </a:bodyPr>
          <a:lstStyle/>
          <a:p>
            <a:r>
              <a:rPr lang="fr-FR" dirty="0"/>
              <a:t>COVID 19 spécificités chez le SA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150C0C-BAA8-354A-ABC7-4B7A03D0C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4425" y="1643063"/>
            <a:ext cx="10587037" cy="4872037"/>
          </a:xfrm>
        </p:spPr>
        <p:txBody>
          <a:bodyPr>
            <a:normAutofit/>
          </a:bodyPr>
          <a:lstStyle/>
          <a:p>
            <a:r>
              <a:rPr lang="fr-FR" sz="1600" dirty="0">
                <a:solidFill>
                  <a:schemeClr val="tx1">
                    <a:alpha val="60000"/>
                  </a:schemeClr>
                </a:solidFill>
              </a:rPr>
              <a:t>Age= principal FDR  de forme sévères</a:t>
            </a:r>
          </a:p>
          <a:p>
            <a:r>
              <a:rPr lang="fr-FR" sz="1600" dirty="0">
                <a:solidFill>
                  <a:schemeClr val="tx1">
                    <a:alpha val="60000"/>
                  </a:schemeClr>
                </a:solidFill>
              </a:rPr>
              <a:t>Le spectre clinique de la COVID-19 s’étend depuis les formes asymptomatiques ou paucisymptomatiques jusqu’aux formes graves, caractérisées par une détresse respiratoire, nécessitant une ventilation mécanique</a:t>
            </a:r>
          </a:p>
          <a:p>
            <a:r>
              <a:rPr lang="fr-FR" sz="1600" dirty="0">
                <a:solidFill>
                  <a:schemeClr val="tx1">
                    <a:alpha val="60000"/>
                  </a:schemeClr>
                </a:solidFill>
              </a:rPr>
              <a:t>il ne semble pas exister de tableau clinique spécifique à la personne âgée. Cependant, et comme pour toute pathologie en gériatrie, l’expression clinique peut en être diminuée ou partiellement modifiée:</a:t>
            </a:r>
          </a:p>
          <a:p>
            <a:pPr lvl="1"/>
            <a:r>
              <a:rPr lang="fr-FR" sz="1600" dirty="0">
                <a:solidFill>
                  <a:schemeClr val="tx1">
                    <a:alpha val="60000"/>
                  </a:schemeClr>
                </a:solidFill>
              </a:rPr>
              <a:t>une manifestation tardive de la fièvre et des autres symptômes</a:t>
            </a:r>
          </a:p>
          <a:p>
            <a:pPr lvl="1"/>
            <a:r>
              <a:rPr lang="fr-FR" sz="1600" dirty="0">
                <a:solidFill>
                  <a:schemeClr val="tx1">
                    <a:alpha val="60000"/>
                  </a:schemeClr>
                </a:solidFill>
              </a:rPr>
              <a:t>L'état confusionnel aigu , les chutes, le </a:t>
            </a:r>
            <a:r>
              <a:rPr lang="fr-FR" sz="1600" dirty="0" err="1">
                <a:solidFill>
                  <a:schemeClr val="tx1">
                    <a:alpha val="60000"/>
                  </a:schemeClr>
                </a:solidFill>
              </a:rPr>
              <a:t>délin</a:t>
            </a:r>
            <a:r>
              <a:rPr lang="fr-FR" sz="1600" dirty="0">
                <a:solidFill>
                  <a:schemeClr val="tx1">
                    <a:alpha val="60000"/>
                  </a:schemeClr>
                </a:solidFill>
              </a:rPr>
              <a:t> fonctionnel</a:t>
            </a:r>
          </a:p>
          <a:p>
            <a:pPr lvl="1"/>
            <a:r>
              <a:rPr lang="fr-FR" sz="1600" dirty="0">
                <a:solidFill>
                  <a:schemeClr val="tx1">
                    <a:alpha val="60000"/>
                  </a:schemeClr>
                </a:solidFill>
              </a:rPr>
              <a:t>une diminution de la pression artérielle</a:t>
            </a:r>
          </a:p>
          <a:p>
            <a:pPr lvl="1"/>
            <a:r>
              <a:rPr lang="fr-FR" sz="1600" dirty="0">
                <a:solidFill>
                  <a:schemeClr val="tx1">
                    <a:alpha val="60000"/>
                  </a:schemeClr>
                </a:solidFill>
              </a:rPr>
              <a:t>l'hypoxie sans symptômes respiratoires</a:t>
            </a:r>
          </a:p>
          <a:p>
            <a:endParaRPr lang="fr-FR" sz="1600" dirty="0">
              <a:solidFill>
                <a:schemeClr val="tx1">
                  <a:alpha val="60000"/>
                </a:schemeClr>
              </a:solidFill>
            </a:endParaRPr>
          </a:p>
          <a:p>
            <a:pPr lvl="1"/>
            <a:r>
              <a:rPr lang="fr-FR" sz="1600" dirty="0">
                <a:solidFill>
                  <a:schemeClr val="tx1">
                    <a:alpha val="60000"/>
                  </a:schemeClr>
                </a:solidFill>
              </a:rPr>
              <a:t>Une méta-analyse portant sur 17 études et 1285 patients âgés rapporte que les symptômes de la COVID-19 chez le sujet âgé </a:t>
            </a:r>
          </a:p>
          <a:p>
            <a:pPr lvl="1"/>
            <a:r>
              <a:rPr lang="fr-FR" sz="1600" dirty="0" err="1">
                <a:solidFill>
                  <a:schemeClr val="tx1">
                    <a:alpha val="60000"/>
                  </a:schemeClr>
                </a:solidFill>
              </a:rPr>
              <a:t>Fievre</a:t>
            </a:r>
            <a:r>
              <a:rPr lang="fr-FR" sz="1600" dirty="0">
                <a:solidFill>
                  <a:schemeClr val="tx1">
                    <a:alpha val="60000"/>
                  </a:schemeClr>
                </a:solidFill>
              </a:rPr>
              <a:t> dans 83,6 % des cas et une toux dans 62,7 % des cas.  </a:t>
            </a:r>
          </a:p>
          <a:p>
            <a:pPr lvl="1"/>
            <a:r>
              <a:rPr lang="fr-FR" sz="1600" dirty="0">
                <a:solidFill>
                  <a:schemeClr val="tx1">
                    <a:alpha val="60000"/>
                  </a:schemeClr>
                </a:solidFill>
              </a:rPr>
              <a:t>Les symptômes les plus fréquemment présents chez le sujet âgé sont ensuite la dyspnée (25,5 %), l’asthénie (19,9 %) les expectorations (17,7 %) et la diarrhée (13 %).</a:t>
            </a:r>
          </a:p>
          <a:p>
            <a:endParaRPr lang="fr-FR" sz="1600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832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05640B-56D8-7E94-26CE-E1C4B3DD4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Prévention infections respiratoires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8477AE-7C02-86E9-9EB0-585BFCB1E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VACCINS : grippe / pneumo/COVID</a:t>
            </a:r>
          </a:p>
          <a:p>
            <a:r>
              <a:rPr lang="fr-FR" dirty="0"/>
              <a:t>Bon état Nutritionnel</a:t>
            </a:r>
          </a:p>
          <a:p>
            <a:r>
              <a:rPr lang="fr-FR" dirty="0"/>
              <a:t>Stop tabac</a:t>
            </a:r>
          </a:p>
          <a:p>
            <a:r>
              <a:rPr lang="fr-FR" dirty="0"/>
              <a:t>Hygiène dentaire , repérage des troubles de déglutition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2551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6FED075-0BF5-6685-2F08-7F0EBCCEA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fr-FR" sz="4000">
                <a:solidFill>
                  <a:srgbClr val="FFFFFF"/>
                </a:solidFill>
              </a:rPr>
              <a:t>SAOS Sujet agé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17F73F-CEBD-C267-84AC-FF1D8CF9D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fr-FR" sz="1900" b="0" i="0">
                <a:effectLst/>
                <a:latin typeface="Verdana" panose="020B0604030504040204" pitchFamily="34" charset="0"/>
              </a:rPr>
              <a:t>Le syndrome d’apnées obstructives du sommeil (SAOS) est une affection hautement prévalente chez le sujet âgé. </a:t>
            </a:r>
          </a:p>
          <a:p>
            <a:r>
              <a:rPr lang="fr-FR" sz="1900" b="0" i="0">
                <a:effectLst/>
                <a:latin typeface="Verdana" panose="020B0604030504040204" pitchFamily="34" charset="0"/>
              </a:rPr>
              <a:t>Malgré sa haute prévalence, le SAOS est largement sous-diagnostiqué et sous-traité dans cette population.</a:t>
            </a:r>
          </a:p>
          <a:p>
            <a:r>
              <a:rPr lang="fr-FR" sz="1900" b="0" i="0">
                <a:effectLst/>
                <a:latin typeface="Verdana" panose="020B0604030504040204" pitchFamily="34" charset="0"/>
              </a:rPr>
              <a:t> Plusieurs facteurs peuvent être à l’origine de cette méconnaissance, avec en particulier, la présentation atypique du SAOS chez le sujet âgé.</a:t>
            </a:r>
          </a:p>
          <a:p>
            <a:r>
              <a:rPr lang="fr-FR" sz="1900" b="0" i="0">
                <a:effectLst/>
                <a:latin typeface="NexusSerif"/>
              </a:rPr>
              <a:t>Les sujets âgés sont souvent inconscients de leurs symptômes nocturnes et rapportent rarement une plainte de somnolence diurne classiquement présente dans le SAOS.</a:t>
            </a:r>
          </a:p>
          <a:p>
            <a:r>
              <a:rPr lang="fr-FR" sz="1900" b="0" i="0">
                <a:effectLst/>
                <a:latin typeface="NexusSerif"/>
              </a:rPr>
              <a:t> Cependant, les chutes, les troubles cognitifs, les accidents vasculaires cérébraux, le glaucome, l’altération de la qualité de vie, bien que non spécifiques, sont souvent associés au SAOS du sujet âgé.</a:t>
            </a:r>
            <a:endParaRPr lang="fr-FR" sz="1900" b="0" i="0"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494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F8A556-5D87-CFB6-736D-FA5DE1639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Prévalence SAOS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F2DB1C-4382-B612-DF51-BA7EA15BE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Etudes d’</a:t>
            </a:r>
            <a:r>
              <a:rPr lang="fr-FR" dirty="0" err="1"/>
              <a:t>Ancoli-Israel</a:t>
            </a:r>
            <a:r>
              <a:rPr lang="fr-FR" dirty="0"/>
              <a:t>: </a:t>
            </a:r>
          </a:p>
          <a:p>
            <a:r>
              <a:rPr lang="fr-FR" dirty="0"/>
              <a:t>Prévalence de 24% au sein d’une population générale de sujets &gt; 65 ans </a:t>
            </a:r>
          </a:p>
          <a:p>
            <a:r>
              <a:rPr lang="fr-FR" dirty="0"/>
              <a:t>33 % des sujets hospitalisés pour des pathologies cardiovasculaires</a:t>
            </a:r>
          </a:p>
          <a:p>
            <a:endParaRPr lang="fr-FR" dirty="0"/>
          </a:p>
          <a:p>
            <a:r>
              <a:rPr lang="fr-FR" dirty="0"/>
              <a:t>Augmentation de la prévalence des troubles respiratoires avec l’âge</a:t>
            </a:r>
          </a:p>
          <a:p>
            <a:r>
              <a:rPr lang="fr-FR" dirty="0"/>
              <a:t> Causes: </a:t>
            </a:r>
          </a:p>
          <a:p>
            <a:pPr lvl="1"/>
            <a:r>
              <a:rPr lang="fr-FR" dirty="0"/>
              <a:t>Anomalies anatomiques </a:t>
            </a:r>
          </a:p>
          <a:p>
            <a:pPr lvl="1"/>
            <a:r>
              <a:rPr lang="fr-FR" dirty="0"/>
              <a:t>Instabilité du contrôle ventilatoire </a:t>
            </a:r>
          </a:p>
          <a:p>
            <a:pPr lvl="1"/>
            <a:r>
              <a:rPr lang="fr-FR" dirty="0"/>
              <a:t>Association avec une pathologie cardiovasculaire ou neurologique </a:t>
            </a:r>
          </a:p>
          <a:p>
            <a:pPr lvl="1"/>
            <a:r>
              <a:rPr lang="fr-FR" dirty="0"/>
              <a:t>Sédatifs, hypnotiques</a:t>
            </a:r>
          </a:p>
        </p:txBody>
      </p:sp>
    </p:spTree>
    <p:extLst>
      <p:ext uri="{BB962C8B-B14F-4D97-AF65-F5344CB8AC3E}">
        <p14:creationId xmlns:p14="http://schemas.microsoft.com/office/powerpoint/2010/main" val="3494231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6BD5AF1-324B-84DF-1C95-63436CE62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fr-FR" sz="4000"/>
              <a:t>Diagnostic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F51D78-0994-650C-7EDA-EA041FDB8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anchor="t">
            <a:normAutofit/>
          </a:bodyPr>
          <a:lstStyle/>
          <a:p>
            <a:r>
              <a:rPr lang="fr-FR" sz="1700" b="0" i="0">
                <a:effectLst/>
                <a:latin typeface="NexusSerif"/>
              </a:rPr>
              <a:t>Le diagnostic du SAOS est confirmé par la polysomnographie (PSG) en général réalisée dans un laboratoire de sommeil et présente un coût élevé. </a:t>
            </a:r>
          </a:p>
          <a:p>
            <a:r>
              <a:rPr lang="fr-FR" sz="1700" b="0" i="0">
                <a:effectLst/>
                <a:latin typeface="NexusSerif"/>
              </a:rPr>
              <a:t>Cet examen n’est pas toujours bien toléré par les patients âgés polypathologiques. </a:t>
            </a:r>
          </a:p>
          <a:p>
            <a:r>
              <a:rPr lang="fr-FR" sz="1700" b="0" i="0">
                <a:effectLst/>
                <a:latin typeface="NexusSerif"/>
              </a:rPr>
              <a:t>Le test Observation-based Nocturnal Sleep Inventory (ONSI) réalisé au lit du patient est un test simple qui permet de dépister le SAOS chez le sujet âgé. </a:t>
            </a:r>
          </a:p>
          <a:p>
            <a:r>
              <a:rPr lang="fr-FR" sz="1700" b="0" i="0">
                <a:effectLst/>
                <a:latin typeface="NexusSerif"/>
              </a:rPr>
              <a:t>Le ONSI est pratique à réaliser dans les situations où la PSG est impossible et il permet aussi d’optimiser les indications de la PSG et la prise en charge du SAOS chez le sujet âgé. </a:t>
            </a:r>
            <a:endParaRPr lang="fr-FR" sz="17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7D6A5E5-2EA5-CD43-2ED9-471B5641F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0555" y="1157288"/>
            <a:ext cx="4797417" cy="524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936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7482D6-B20D-9C63-524A-50246B6D3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Traitement SAOS du sujet âgé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71DC79-18FD-0B41-6D2E-B019FA4B1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70000" lnSpcReduction="20000"/>
          </a:bodyPr>
          <a:lstStyle/>
          <a:p>
            <a:r>
              <a:rPr lang="fr-FR" dirty="0"/>
              <a:t>Conseils hygiéno-diététiques </a:t>
            </a:r>
          </a:p>
          <a:p>
            <a:r>
              <a:rPr lang="fr-FR" dirty="0"/>
              <a:t> Limitation : Sédatifs / Hypnotiques /Alcool</a:t>
            </a:r>
          </a:p>
          <a:p>
            <a:endParaRPr lang="fr-FR" dirty="0"/>
          </a:p>
          <a:p>
            <a:r>
              <a:rPr lang="fr-FR" dirty="0"/>
              <a:t>PPC</a:t>
            </a:r>
          </a:p>
          <a:p>
            <a:pPr lvl="1"/>
            <a:r>
              <a:rPr lang="fr-FR" dirty="0"/>
              <a:t>Effets positifs PPC </a:t>
            </a:r>
          </a:p>
          <a:p>
            <a:pPr lvl="1"/>
            <a:r>
              <a:rPr lang="fr-FR" dirty="0"/>
              <a:t> Importance évaluation gériatrique  pour </a:t>
            </a:r>
          </a:p>
          <a:p>
            <a:pPr lvl="2"/>
            <a:r>
              <a:rPr lang="fr-FR" dirty="0"/>
              <a:t>Identifier les situations cliniques à risques (I cardiaque, antécédent AVC…) </a:t>
            </a:r>
          </a:p>
          <a:p>
            <a:pPr lvl="2"/>
            <a:r>
              <a:rPr lang="fr-FR" dirty="0"/>
              <a:t>Identification préalable facteurs péjoratifs observance  (</a:t>
            </a:r>
            <a:r>
              <a:rPr lang="fr-FR" b="1" dirty="0"/>
              <a:t>en particulier les troubles cognitifs) </a:t>
            </a:r>
            <a:endParaRPr lang="fr-FR" dirty="0"/>
          </a:p>
          <a:p>
            <a:pPr lvl="1"/>
            <a:r>
              <a:rPr lang="fr-FR" dirty="0"/>
              <a:t> Importance implication des proches </a:t>
            </a:r>
          </a:p>
          <a:p>
            <a:pPr lvl="1"/>
            <a:r>
              <a:rPr lang="fr-FR" dirty="0"/>
              <a:t>Éducation thérapeutique essentielle </a:t>
            </a:r>
          </a:p>
          <a:p>
            <a:pPr lvl="1"/>
            <a:r>
              <a:rPr lang="fr-FR" dirty="0"/>
              <a:t>Premiers jours = étape cruciale (titration P efficace …)  Suivi rapproché initial, et renforcé à long terme si besoin (visites à domicile/prestataires et/ou consultations à 1, 3, 6 mois…) </a:t>
            </a:r>
          </a:p>
          <a:p>
            <a:pPr lvl="1"/>
            <a:r>
              <a:rPr lang="fr-FR" dirty="0"/>
              <a:t> Bonne gestion effets secondaires </a:t>
            </a:r>
          </a:p>
          <a:p>
            <a:pPr lvl="1"/>
            <a:endParaRPr lang="fr-FR" dirty="0"/>
          </a:p>
          <a:p>
            <a:pPr marL="457200" lvl="1" indent="0">
              <a:buNone/>
            </a:pPr>
            <a:r>
              <a:rPr lang="fr-FR" dirty="0"/>
              <a:t>MAIS EFFETS BENEFIQUES DEMONTRES UNIQUEMENT CHEZ L’ADULTE , PAS CHEZ Le SUJET AGE </a:t>
            </a:r>
          </a:p>
          <a:p>
            <a:endParaRPr lang="fr-FR" dirty="0"/>
          </a:p>
          <a:p>
            <a:r>
              <a:rPr lang="fr-FR" dirty="0"/>
              <a:t>Alternatives: orthèses non  évaluées chez SA . Peu adaptées du fait </a:t>
            </a:r>
            <a:r>
              <a:rPr lang="fr-FR" dirty="0" err="1"/>
              <a:t>parodontopathies</a:t>
            </a:r>
            <a:r>
              <a:rPr lang="fr-FR" dirty="0"/>
              <a:t> 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165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7F3732-6ADA-2041-8BA5-4D128CE6D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Vieillissement pulmonaire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FDD1D9-A6CF-3C4F-A616-02D6BB2B1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b="1" dirty="0"/>
              <a:t>Fragilisation du poumon </a:t>
            </a:r>
            <a:endParaRPr lang="fr-FR" dirty="0">
              <a:effectLst/>
            </a:endParaRPr>
          </a:p>
          <a:p>
            <a:pPr lvl="1"/>
            <a:r>
              <a:rPr lang="fr-FR" dirty="0"/>
              <a:t>perte de compliance du parenchyme pulmonaire </a:t>
            </a:r>
            <a:endParaRPr lang="fr-FR" dirty="0">
              <a:effectLst/>
            </a:endParaRPr>
          </a:p>
          <a:p>
            <a:pPr lvl="1"/>
            <a:r>
              <a:rPr lang="fr-FR" dirty="0"/>
              <a:t>diminution de la clairance muco ciliaire </a:t>
            </a:r>
            <a:endParaRPr lang="fr-FR" dirty="0">
              <a:effectLst/>
            </a:endParaRPr>
          </a:p>
          <a:p>
            <a:pPr lvl="1"/>
            <a:r>
              <a:rPr lang="fr-FR" dirty="0" err="1"/>
              <a:t>réduction</a:t>
            </a:r>
            <a:r>
              <a:rPr lang="fr-FR" dirty="0"/>
              <a:t> des masses musculaire respiratoire/</a:t>
            </a:r>
            <a:r>
              <a:rPr lang="fr-FR" dirty="0" err="1"/>
              <a:t>rigidite</a:t>
            </a:r>
            <a:r>
              <a:rPr lang="fr-FR" dirty="0"/>
              <a:t>́ articulaire (amyotrophie et arthrose) </a:t>
            </a:r>
            <a:endParaRPr lang="fr-FR" dirty="0">
              <a:effectLst/>
            </a:endParaRPr>
          </a:p>
          <a:p>
            <a:r>
              <a:rPr lang="fr-FR" b="1" dirty="0"/>
              <a:t>Modification du carrefour </a:t>
            </a:r>
            <a:r>
              <a:rPr lang="fr-FR" b="1" dirty="0" err="1"/>
              <a:t>glossopharynge</a:t>
            </a:r>
            <a:r>
              <a:rPr lang="fr-FR" b="1" dirty="0"/>
              <a:t>́ </a:t>
            </a:r>
            <a:endParaRPr lang="fr-FR" dirty="0">
              <a:effectLst/>
            </a:endParaRPr>
          </a:p>
          <a:p>
            <a:pPr lvl="1"/>
            <a:r>
              <a:rPr lang="fr-FR" dirty="0"/>
              <a:t>diminution du reflexe de toux</a:t>
            </a:r>
          </a:p>
          <a:p>
            <a:pPr lvl="1"/>
            <a:r>
              <a:rPr lang="fr-FR" dirty="0"/>
              <a:t>modification de la flore commensale : mauvaise </a:t>
            </a:r>
            <a:r>
              <a:rPr lang="fr-FR" dirty="0" err="1"/>
              <a:t>hygiène</a:t>
            </a:r>
            <a:r>
              <a:rPr lang="fr-FR" dirty="0"/>
              <a:t> buccodentaire,</a:t>
            </a:r>
          </a:p>
          <a:p>
            <a:pPr lvl="1"/>
            <a:r>
              <a:rPr lang="fr-FR" dirty="0"/>
              <a:t>diminution du flux salivaire, atrophie muqueuses </a:t>
            </a:r>
          </a:p>
          <a:p>
            <a:r>
              <a:rPr lang="fr-FR" b="1" dirty="0"/>
              <a:t>Inhalation silencieuses nocturnes</a:t>
            </a:r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r>
              <a:rPr lang="fr-FR" sz="2800" dirty="0"/>
              <a:t>Cette dégradation n’est pas inéluctable dans tous ses aspects. L’entraînement physique prudent, adapté à l’âge, permet d’améliorer les performances respiratoires.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4781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39B4523-9B85-AE13-5884-E6E16EF66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fr-FR" sz="3600"/>
              <a:t>Vieillissement pulmonaire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57CBFDA8-7ABD-4AF3-53D6-A80048745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685" y="1277880"/>
            <a:ext cx="9859729" cy="534119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81291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666DE11-17E1-4DC7-B2B7-6DA2E6A9C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D251B30-442B-1546-BD58-F07C51275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7" y="609600"/>
            <a:ext cx="6650303" cy="1330518"/>
          </a:xfrm>
        </p:spPr>
        <p:txBody>
          <a:bodyPr>
            <a:normAutofit/>
          </a:bodyPr>
          <a:lstStyle/>
          <a:p>
            <a:r>
              <a:rPr lang="fr-FR" dirty="0"/>
              <a:t>Épidémiologie infections pulmonaires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2544F8-B2E2-A74A-9AED-3F8BEBB51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866" y="2057400"/>
            <a:ext cx="6501164" cy="4045288"/>
          </a:xfrm>
        </p:spPr>
        <p:txBody>
          <a:bodyPr>
            <a:normAutofit/>
          </a:bodyPr>
          <a:lstStyle/>
          <a:p>
            <a:r>
              <a:rPr lang="fr-FR" sz="2000" dirty="0"/>
              <a:t>1ère cause de </a:t>
            </a:r>
            <a:r>
              <a:rPr lang="fr-FR" sz="2000" b="1" dirty="0" err="1"/>
              <a:t>décès</a:t>
            </a:r>
            <a:r>
              <a:rPr lang="fr-FR" sz="2000" b="1" dirty="0"/>
              <a:t> </a:t>
            </a:r>
            <a:r>
              <a:rPr lang="fr-FR" sz="2000" dirty="0"/>
              <a:t>d’origine infectieuse chez le sujet </a:t>
            </a:r>
            <a:r>
              <a:rPr lang="fr-FR" sz="2000" dirty="0" err="1"/>
              <a:t>âge</a:t>
            </a:r>
            <a:r>
              <a:rPr lang="fr-FR" sz="2000" dirty="0"/>
              <a:t>́ </a:t>
            </a:r>
            <a:endParaRPr lang="fr-FR" sz="2000" dirty="0">
              <a:effectLst/>
            </a:endParaRPr>
          </a:p>
          <a:p>
            <a:r>
              <a:rPr lang="fr-FR" sz="2000" dirty="0" err="1"/>
              <a:t>Deuxième</a:t>
            </a:r>
            <a:r>
              <a:rPr lang="fr-FR" sz="2000" dirty="0"/>
              <a:t> cause d’infection nosocomiale </a:t>
            </a:r>
          </a:p>
          <a:p>
            <a:r>
              <a:rPr lang="fr-FR" sz="2000" dirty="0"/>
              <a:t>Incidence annuelle en EHPAD=21% </a:t>
            </a:r>
            <a:endParaRPr lang="fr-FR" sz="2000" dirty="0">
              <a:effectLst/>
            </a:endParaRPr>
          </a:p>
          <a:p>
            <a:r>
              <a:rPr lang="fr-FR" sz="2000" dirty="0"/>
              <a:t>Facteurs favorisants</a:t>
            </a:r>
          </a:p>
          <a:p>
            <a:pPr lvl="1"/>
            <a:r>
              <a:rPr lang="fr-FR" sz="2000" dirty="0"/>
              <a:t>Troubles de la </a:t>
            </a:r>
            <a:r>
              <a:rPr lang="fr-FR" sz="2000" dirty="0" err="1"/>
              <a:t>déglutition</a:t>
            </a:r>
            <a:r>
              <a:rPr lang="fr-FR" sz="2000" dirty="0"/>
              <a:t> </a:t>
            </a:r>
          </a:p>
          <a:p>
            <a:pPr lvl="1"/>
            <a:r>
              <a:rPr lang="fr-FR" sz="2000" dirty="0"/>
              <a:t>Mauvais </a:t>
            </a:r>
            <a:r>
              <a:rPr lang="fr-FR" sz="2000" dirty="0" err="1"/>
              <a:t>état</a:t>
            </a:r>
            <a:r>
              <a:rPr lang="fr-FR" sz="2000" dirty="0"/>
              <a:t> buccodentaire </a:t>
            </a:r>
          </a:p>
          <a:p>
            <a:pPr lvl="1"/>
            <a:r>
              <a:rPr lang="fr-FR" sz="2000" dirty="0"/>
              <a:t>BPCO </a:t>
            </a:r>
          </a:p>
          <a:p>
            <a:pPr lvl="1"/>
            <a:r>
              <a:rPr lang="fr-FR" sz="2000" dirty="0"/>
              <a:t>RGO=reflux </a:t>
            </a:r>
            <a:r>
              <a:rPr lang="fr-FR" sz="2000" dirty="0" err="1"/>
              <a:t>gastro-oesophagien</a:t>
            </a:r>
            <a:r>
              <a:rPr lang="fr-FR" sz="2000" dirty="0"/>
              <a:t> </a:t>
            </a:r>
          </a:p>
          <a:p>
            <a:pPr lvl="1"/>
            <a:r>
              <a:rPr lang="fr-FR" sz="2000" dirty="0" err="1"/>
              <a:t>Altération</a:t>
            </a:r>
            <a:r>
              <a:rPr lang="fr-FR" sz="2000" dirty="0"/>
              <a:t> de </a:t>
            </a:r>
            <a:r>
              <a:rPr lang="fr-FR" sz="2000" dirty="0" err="1"/>
              <a:t>défense</a:t>
            </a:r>
            <a:r>
              <a:rPr lang="fr-FR" sz="2000" dirty="0"/>
              <a:t> des VAS</a:t>
            </a:r>
          </a:p>
          <a:p>
            <a:pPr lvl="1"/>
            <a:r>
              <a:rPr lang="fr-FR" sz="2000" dirty="0"/>
              <a:t>Hypnotiques... </a:t>
            </a:r>
            <a:endParaRPr lang="fr-FR" sz="2000" dirty="0">
              <a:effectLst/>
            </a:endParaRPr>
          </a:p>
          <a:p>
            <a:endParaRPr lang="fr-FR" sz="200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1008504-D2A4-4E91-8DFB-8E297027A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569892" y="-4"/>
            <a:ext cx="3622108" cy="6859295"/>
          </a:xfrm>
          <a:custGeom>
            <a:avLst/>
            <a:gdLst>
              <a:gd name="connsiteX0" fmla="*/ 0 w 7037119"/>
              <a:gd name="connsiteY0" fmla="*/ 0 h 6857999"/>
              <a:gd name="connsiteX1" fmla="*/ 6964192 w 7037119"/>
              <a:gd name="connsiteY1" fmla="*/ 0 h 6857999"/>
              <a:gd name="connsiteX2" fmla="*/ 6958160 w 7037119"/>
              <a:gd name="connsiteY2" fmla="*/ 70714 h 6857999"/>
              <a:gd name="connsiteX3" fmla="*/ 6922034 w 7037119"/>
              <a:gd name="connsiteY3" fmla="*/ 154825 h 6857999"/>
              <a:gd name="connsiteX4" fmla="*/ 6864029 w 7037119"/>
              <a:gd name="connsiteY4" fmla="*/ 301580 h 6857999"/>
              <a:gd name="connsiteX5" fmla="*/ 6842156 w 7037119"/>
              <a:gd name="connsiteY5" fmla="*/ 642469 h 6857999"/>
              <a:gd name="connsiteX6" fmla="*/ 6802087 w 7037119"/>
              <a:gd name="connsiteY6" fmla="*/ 818449 h 6857999"/>
              <a:gd name="connsiteX7" fmla="*/ 6798684 w 7037119"/>
              <a:gd name="connsiteY7" fmla="*/ 875396 h 6857999"/>
              <a:gd name="connsiteX8" fmla="*/ 6756983 w 7037119"/>
              <a:gd name="connsiteY8" fmla="*/ 952375 h 6857999"/>
              <a:gd name="connsiteX9" fmla="*/ 6758478 w 7037119"/>
              <a:gd name="connsiteY9" fmla="*/ 972424 h 6857999"/>
              <a:gd name="connsiteX10" fmla="*/ 6752651 w 7037119"/>
              <a:gd name="connsiteY10" fmla="*/ 996407 h 6857999"/>
              <a:gd name="connsiteX11" fmla="*/ 6716997 w 7037119"/>
              <a:gd name="connsiteY11" fmla="*/ 1091248 h 6857999"/>
              <a:gd name="connsiteX12" fmla="*/ 6657090 w 7037119"/>
              <a:gd name="connsiteY12" fmla="*/ 1307489 h 6857999"/>
              <a:gd name="connsiteX13" fmla="*/ 6508075 w 7037119"/>
              <a:gd name="connsiteY13" fmla="*/ 1709568 h 6857999"/>
              <a:gd name="connsiteX14" fmla="*/ 6462759 w 7037119"/>
              <a:gd name="connsiteY14" fmla="*/ 1811874 h 6857999"/>
              <a:gd name="connsiteX15" fmla="*/ 6383790 w 7037119"/>
              <a:gd name="connsiteY15" fmla="*/ 2228963 h 6857999"/>
              <a:gd name="connsiteX16" fmla="*/ 6369096 w 7037119"/>
              <a:gd name="connsiteY16" fmla="*/ 2404942 h 6857999"/>
              <a:gd name="connsiteX17" fmla="*/ 6365696 w 7037119"/>
              <a:gd name="connsiteY17" fmla="*/ 2461889 h 6857999"/>
              <a:gd name="connsiteX18" fmla="*/ 6323990 w 7037119"/>
              <a:gd name="connsiteY18" fmla="*/ 2538869 h 6857999"/>
              <a:gd name="connsiteX19" fmla="*/ 6299971 w 7037119"/>
              <a:gd name="connsiteY19" fmla="*/ 2852842 h 6857999"/>
              <a:gd name="connsiteX20" fmla="*/ 6305256 w 7037119"/>
              <a:gd name="connsiteY20" fmla="*/ 2965146 h 6857999"/>
              <a:gd name="connsiteX21" fmla="*/ 6297430 w 7037119"/>
              <a:gd name="connsiteY21" fmla="*/ 3010980 h 6857999"/>
              <a:gd name="connsiteX22" fmla="*/ 6301903 w 7037119"/>
              <a:gd name="connsiteY22" fmla="*/ 3017531 h 6857999"/>
              <a:gd name="connsiteX23" fmla="*/ 6312288 w 7037119"/>
              <a:gd name="connsiteY23" fmla="*/ 3141762 h 6857999"/>
              <a:gd name="connsiteX24" fmla="*/ 6317307 w 7037119"/>
              <a:gd name="connsiteY24" fmla="*/ 3167974 h 6857999"/>
              <a:gd name="connsiteX25" fmla="*/ 6319343 w 7037119"/>
              <a:gd name="connsiteY25" fmla="*/ 3170223 h 6857999"/>
              <a:gd name="connsiteX26" fmla="*/ 6388791 w 7037119"/>
              <a:gd name="connsiteY26" fmla="*/ 3425292 h 6857999"/>
              <a:gd name="connsiteX27" fmla="*/ 6473625 w 7037119"/>
              <a:gd name="connsiteY27" fmla="*/ 3778499 h 6857999"/>
              <a:gd name="connsiteX28" fmla="*/ 6488572 w 7037119"/>
              <a:gd name="connsiteY28" fmla="*/ 4010514 h 6857999"/>
              <a:gd name="connsiteX29" fmla="*/ 6542727 w 7037119"/>
              <a:gd name="connsiteY29" fmla="*/ 4142824 h 6857999"/>
              <a:gd name="connsiteX30" fmla="*/ 6574700 w 7037119"/>
              <a:gd name="connsiteY30" fmla="*/ 4253089 h 6857999"/>
              <a:gd name="connsiteX31" fmla="*/ 6630782 w 7037119"/>
              <a:gd name="connsiteY31" fmla="*/ 4495230 h 6857999"/>
              <a:gd name="connsiteX32" fmla="*/ 6657121 w 7037119"/>
              <a:gd name="connsiteY32" fmla="*/ 4592798 h 6857999"/>
              <a:gd name="connsiteX33" fmla="*/ 6675304 w 7037119"/>
              <a:gd name="connsiteY33" fmla="*/ 4625784 h 6857999"/>
              <a:gd name="connsiteX34" fmla="*/ 6695194 w 7037119"/>
              <a:gd name="connsiteY34" fmla="*/ 4674587 h 6857999"/>
              <a:gd name="connsiteX35" fmla="*/ 6694674 w 7037119"/>
              <a:gd name="connsiteY35" fmla="*/ 4706669 h 6857999"/>
              <a:gd name="connsiteX36" fmla="*/ 6696125 w 7037119"/>
              <a:gd name="connsiteY36" fmla="*/ 4712312 h 6857999"/>
              <a:gd name="connsiteX37" fmla="*/ 6683308 w 7037119"/>
              <a:gd name="connsiteY37" fmla="*/ 4752491 h 6857999"/>
              <a:gd name="connsiteX38" fmla="*/ 6662625 w 7037119"/>
              <a:gd name="connsiteY38" fmla="*/ 4924134 h 6857999"/>
              <a:gd name="connsiteX39" fmla="*/ 6666282 w 7037119"/>
              <a:gd name="connsiteY39" fmla="*/ 5049729 h 6857999"/>
              <a:gd name="connsiteX40" fmla="*/ 6674923 w 7037119"/>
              <a:gd name="connsiteY40" fmla="*/ 5092608 h 6857999"/>
              <a:gd name="connsiteX41" fmla="*/ 6688949 w 7037119"/>
              <a:gd name="connsiteY41" fmla="*/ 5164561 h 6857999"/>
              <a:gd name="connsiteX42" fmla="*/ 6713476 w 7037119"/>
              <a:gd name="connsiteY42" fmla="*/ 5227429 h 6857999"/>
              <a:gd name="connsiteX43" fmla="*/ 6699741 w 7037119"/>
              <a:gd name="connsiteY43" fmla="*/ 5295738 h 6857999"/>
              <a:gd name="connsiteX44" fmla="*/ 6698438 w 7037119"/>
              <a:gd name="connsiteY44" fmla="*/ 5353315 h 6857999"/>
              <a:gd name="connsiteX45" fmla="*/ 6705394 w 7037119"/>
              <a:gd name="connsiteY45" fmla="*/ 5356747 h 6857999"/>
              <a:gd name="connsiteX46" fmla="*/ 6705941 w 7037119"/>
              <a:gd name="connsiteY46" fmla="*/ 5364029 h 6857999"/>
              <a:gd name="connsiteX47" fmla="*/ 6698760 w 7037119"/>
              <a:gd name="connsiteY47" fmla="*/ 5369188 h 6857999"/>
              <a:gd name="connsiteX48" fmla="*/ 6674560 w 7037119"/>
              <a:gd name="connsiteY48" fmla="*/ 5465115 h 6857999"/>
              <a:gd name="connsiteX49" fmla="*/ 6698322 w 7037119"/>
              <a:gd name="connsiteY49" fmla="*/ 5543278 h 6857999"/>
              <a:gd name="connsiteX50" fmla="*/ 6673987 w 7037119"/>
              <a:gd name="connsiteY50" fmla="*/ 5606762 h 6857999"/>
              <a:gd name="connsiteX51" fmla="*/ 6665359 w 7037119"/>
              <a:gd name="connsiteY51" fmla="*/ 5656986 h 6857999"/>
              <a:gd name="connsiteX52" fmla="*/ 6718420 w 7037119"/>
              <a:gd name="connsiteY52" fmla="*/ 5747675 h 6857999"/>
              <a:gd name="connsiteX53" fmla="*/ 6786357 w 7037119"/>
              <a:gd name="connsiteY53" fmla="*/ 5797270 h 6857999"/>
              <a:gd name="connsiteX54" fmla="*/ 6834299 w 7037119"/>
              <a:gd name="connsiteY54" fmla="*/ 5897781 h 6857999"/>
              <a:gd name="connsiteX55" fmla="*/ 6848771 w 7037119"/>
              <a:gd name="connsiteY55" fmla="*/ 5936497 h 6857999"/>
              <a:gd name="connsiteX56" fmla="*/ 6883460 w 7037119"/>
              <a:gd name="connsiteY56" fmla="*/ 6064046 h 6857999"/>
              <a:gd name="connsiteX57" fmla="*/ 6896072 w 7037119"/>
              <a:gd name="connsiteY57" fmla="*/ 6107188 h 6857999"/>
              <a:gd name="connsiteX58" fmla="*/ 6980725 w 7037119"/>
              <a:gd name="connsiteY58" fmla="*/ 6197444 h 6857999"/>
              <a:gd name="connsiteX59" fmla="*/ 6999028 w 7037119"/>
              <a:gd name="connsiteY59" fmla="*/ 6288610 h 6857999"/>
              <a:gd name="connsiteX60" fmla="*/ 7021306 w 7037119"/>
              <a:gd name="connsiteY60" fmla="*/ 6426700 h 6857999"/>
              <a:gd name="connsiteX61" fmla="*/ 7033259 w 7037119"/>
              <a:gd name="connsiteY61" fmla="*/ 6489284 h 6857999"/>
              <a:gd name="connsiteX62" fmla="*/ 7037119 w 7037119"/>
              <a:gd name="connsiteY62" fmla="*/ 6501140 h 6857999"/>
              <a:gd name="connsiteX63" fmla="*/ 7037119 w 7037119"/>
              <a:gd name="connsiteY63" fmla="*/ 6557754 h 6857999"/>
              <a:gd name="connsiteX64" fmla="*/ 7031649 w 7037119"/>
              <a:gd name="connsiteY64" fmla="*/ 6569925 h 6857999"/>
              <a:gd name="connsiteX65" fmla="*/ 7011548 w 7037119"/>
              <a:gd name="connsiteY65" fmla="*/ 6615002 h 6857999"/>
              <a:gd name="connsiteX66" fmla="*/ 7021837 w 7037119"/>
              <a:gd name="connsiteY66" fmla="*/ 6743644 h 6857999"/>
              <a:gd name="connsiteX67" fmla="*/ 7006394 w 7037119"/>
              <a:gd name="connsiteY67" fmla="*/ 6856390 h 6857999"/>
              <a:gd name="connsiteX68" fmla="*/ 7037119 w 7037119"/>
              <a:gd name="connsiteY68" fmla="*/ 6856494 h 6857999"/>
              <a:gd name="connsiteX69" fmla="*/ 7037119 w 7037119"/>
              <a:gd name="connsiteY69" fmla="*/ 6857999 h 6857999"/>
              <a:gd name="connsiteX70" fmla="*/ 0 w 7037119"/>
              <a:gd name="connsiteY70" fmla="*/ 6857999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6958160 w 8515751"/>
              <a:gd name="connsiteY2" fmla="*/ 70714 h 6857999"/>
              <a:gd name="connsiteX3" fmla="*/ 6922034 w 8515751"/>
              <a:gd name="connsiteY3" fmla="*/ 154825 h 6857999"/>
              <a:gd name="connsiteX4" fmla="*/ 6864029 w 8515751"/>
              <a:gd name="connsiteY4" fmla="*/ 301580 h 6857999"/>
              <a:gd name="connsiteX5" fmla="*/ 6842156 w 8515751"/>
              <a:gd name="connsiteY5" fmla="*/ 642469 h 6857999"/>
              <a:gd name="connsiteX6" fmla="*/ 6802087 w 8515751"/>
              <a:gd name="connsiteY6" fmla="*/ 818449 h 6857999"/>
              <a:gd name="connsiteX7" fmla="*/ 6798684 w 8515751"/>
              <a:gd name="connsiteY7" fmla="*/ 875396 h 6857999"/>
              <a:gd name="connsiteX8" fmla="*/ 6756983 w 8515751"/>
              <a:gd name="connsiteY8" fmla="*/ 952375 h 6857999"/>
              <a:gd name="connsiteX9" fmla="*/ 6758478 w 8515751"/>
              <a:gd name="connsiteY9" fmla="*/ 972424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7037119 w 8515751"/>
              <a:gd name="connsiteY69" fmla="*/ 6857999 h 6857999"/>
              <a:gd name="connsiteX70" fmla="*/ 0 w 8515751"/>
              <a:gd name="connsiteY70" fmla="*/ 6857999 h 6857999"/>
              <a:gd name="connsiteX71" fmla="*/ 0 w 8515751"/>
              <a:gd name="connsiteY71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6922034 w 8515751"/>
              <a:gd name="connsiteY3" fmla="*/ 154825 h 6857999"/>
              <a:gd name="connsiteX4" fmla="*/ 6864029 w 8515751"/>
              <a:gd name="connsiteY4" fmla="*/ 301580 h 6857999"/>
              <a:gd name="connsiteX5" fmla="*/ 6842156 w 8515751"/>
              <a:gd name="connsiteY5" fmla="*/ 642469 h 6857999"/>
              <a:gd name="connsiteX6" fmla="*/ 6802087 w 8515751"/>
              <a:gd name="connsiteY6" fmla="*/ 818449 h 6857999"/>
              <a:gd name="connsiteX7" fmla="*/ 6798684 w 8515751"/>
              <a:gd name="connsiteY7" fmla="*/ 875396 h 6857999"/>
              <a:gd name="connsiteX8" fmla="*/ 6756983 w 8515751"/>
              <a:gd name="connsiteY8" fmla="*/ 952375 h 6857999"/>
              <a:gd name="connsiteX9" fmla="*/ 6758478 w 8515751"/>
              <a:gd name="connsiteY9" fmla="*/ 972424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7037119 w 8515751"/>
              <a:gd name="connsiteY69" fmla="*/ 6857999 h 6857999"/>
              <a:gd name="connsiteX70" fmla="*/ 0 w 8515751"/>
              <a:gd name="connsiteY70" fmla="*/ 6857999 h 6857999"/>
              <a:gd name="connsiteX71" fmla="*/ 0 w 8515751"/>
              <a:gd name="connsiteY71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6864029 w 8515751"/>
              <a:gd name="connsiteY4" fmla="*/ 301580 h 6857999"/>
              <a:gd name="connsiteX5" fmla="*/ 6842156 w 8515751"/>
              <a:gd name="connsiteY5" fmla="*/ 642469 h 6857999"/>
              <a:gd name="connsiteX6" fmla="*/ 6802087 w 8515751"/>
              <a:gd name="connsiteY6" fmla="*/ 818449 h 6857999"/>
              <a:gd name="connsiteX7" fmla="*/ 6798684 w 8515751"/>
              <a:gd name="connsiteY7" fmla="*/ 875396 h 6857999"/>
              <a:gd name="connsiteX8" fmla="*/ 6756983 w 8515751"/>
              <a:gd name="connsiteY8" fmla="*/ 952375 h 6857999"/>
              <a:gd name="connsiteX9" fmla="*/ 6758478 w 8515751"/>
              <a:gd name="connsiteY9" fmla="*/ 972424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7037119 w 8515751"/>
              <a:gd name="connsiteY69" fmla="*/ 6857999 h 6857999"/>
              <a:gd name="connsiteX70" fmla="*/ 0 w 8515751"/>
              <a:gd name="connsiteY70" fmla="*/ 6857999 h 6857999"/>
              <a:gd name="connsiteX71" fmla="*/ 0 w 8515751"/>
              <a:gd name="connsiteY71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6842156 w 8515751"/>
              <a:gd name="connsiteY5" fmla="*/ 642469 h 6857999"/>
              <a:gd name="connsiteX6" fmla="*/ 6802087 w 8515751"/>
              <a:gd name="connsiteY6" fmla="*/ 818449 h 6857999"/>
              <a:gd name="connsiteX7" fmla="*/ 6798684 w 8515751"/>
              <a:gd name="connsiteY7" fmla="*/ 875396 h 6857999"/>
              <a:gd name="connsiteX8" fmla="*/ 6756983 w 8515751"/>
              <a:gd name="connsiteY8" fmla="*/ 952375 h 6857999"/>
              <a:gd name="connsiteX9" fmla="*/ 6758478 w 8515751"/>
              <a:gd name="connsiteY9" fmla="*/ 972424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7037119 w 8515751"/>
              <a:gd name="connsiteY69" fmla="*/ 6857999 h 6857999"/>
              <a:gd name="connsiteX70" fmla="*/ 0 w 8515751"/>
              <a:gd name="connsiteY70" fmla="*/ 6857999 h 6857999"/>
              <a:gd name="connsiteX71" fmla="*/ 0 w 8515751"/>
              <a:gd name="connsiteY71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6802087 w 8515751"/>
              <a:gd name="connsiteY6" fmla="*/ 818449 h 6857999"/>
              <a:gd name="connsiteX7" fmla="*/ 6798684 w 8515751"/>
              <a:gd name="connsiteY7" fmla="*/ 875396 h 6857999"/>
              <a:gd name="connsiteX8" fmla="*/ 6756983 w 8515751"/>
              <a:gd name="connsiteY8" fmla="*/ 952375 h 6857999"/>
              <a:gd name="connsiteX9" fmla="*/ 6758478 w 8515751"/>
              <a:gd name="connsiteY9" fmla="*/ 972424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7037119 w 8515751"/>
              <a:gd name="connsiteY69" fmla="*/ 6857999 h 6857999"/>
              <a:gd name="connsiteX70" fmla="*/ 0 w 8515751"/>
              <a:gd name="connsiteY70" fmla="*/ 6857999 h 6857999"/>
              <a:gd name="connsiteX71" fmla="*/ 0 w 8515751"/>
              <a:gd name="connsiteY71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6551836 w 8515751"/>
              <a:gd name="connsiteY6" fmla="*/ 669593 h 6857999"/>
              <a:gd name="connsiteX7" fmla="*/ 6798684 w 8515751"/>
              <a:gd name="connsiteY7" fmla="*/ 875396 h 6857999"/>
              <a:gd name="connsiteX8" fmla="*/ 6756983 w 8515751"/>
              <a:gd name="connsiteY8" fmla="*/ 952375 h 6857999"/>
              <a:gd name="connsiteX9" fmla="*/ 6758478 w 8515751"/>
              <a:gd name="connsiteY9" fmla="*/ 972424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7037119 w 8515751"/>
              <a:gd name="connsiteY69" fmla="*/ 6857999 h 6857999"/>
              <a:gd name="connsiteX70" fmla="*/ 0 w 8515751"/>
              <a:gd name="connsiteY70" fmla="*/ 6857999 h 6857999"/>
              <a:gd name="connsiteX71" fmla="*/ 0 w 8515751"/>
              <a:gd name="connsiteY71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6798684 w 8515751"/>
              <a:gd name="connsiteY7" fmla="*/ 875396 h 6857999"/>
              <a:gd name="connsiteX8" fmla="*/ 6756983 w 8515751"/>
              <a:gd name="connsiteY8" fmla="*/ 952375 h 6857999"/>
              <a:gd name="connsiteX9" fmla="*/ 6758478 w 8515751"/>
              <a:gd name="connsiteY9" fmla="*/ 972424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7037119 w 8515751"/>
              <a:gd name="connsiteY69" fmla="*/ 6857999 h 6857999"/>
              <a:gd name="connsiteX70" fmla="*/ 0 w 8515751"/>
              <a:gd name="connsiteY70" fmla="*/ 6857999 h 6857999"/>
              <a:gd name="connsiteX71" fmla="*/ 0 w 8515751"/>
              <a:gd name="connsiteY71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6758478 w 8515751"/>
              <a:gd name="connsiteY9" fmla="*/ 972424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7037119 w 8515751"/>
              <a:gd name="connsiteY69" fmla="*/ 6857999 h 6857999"/>
              <a:gd name="connsiteX70" fmla="*/ 0 w 8515751"/>
              <a:gd name="connsiteY70" fmla="*/ 6857999 h 6857999"/>
              <a:gd name="connsiteX71" fmla="*/ 0 w 8515751"/>
              <a:gd name="connsiteY71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7037119 w 8515751"/>
              <a:gd name="connsiteY69" fmla="*/ 6857999 h 6857999"/>
              <a:gd name="connsiteX70" fmla="*/ 0 w 8515751"/>
              <a:gd name="connsiteY70" fmla="*/ 6857999 h 6857999"/>
              <a:gd name="connsiteX71" fmla="*/ 0 w 8515751"/>
              <a:gd name="connsiteY71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0 w 8515751"/>
              <a:gd name="connsiteY69" fmla="*/ 6857999 h 6857999"/>
              <a:gd name="connsiteX70" fmla="*/ 0 w 8515751"/>
              <a:gd name="connsiteY70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563966 w 8515751"/>
              <a:gd name="connsiteY26" fmla="*/ 3563516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519546 w 8515751"/>
              <a:gd name="connsiteY25" fmla="*/ 3404139 h 6857999"/>
              <a:gd name="connsiteX26" fmla="*/ 6563966 w 8515751"/>
              <a:gd name="connsiteY26" fmla="*/ 3563516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519546 w 8515751"/>
              <a:gd name="connsiteY25" fmla="*/ 3404139 h 6857999"/>
              <a:gd name="connsiteX26" fmla="*/ 6563966 w 8515751"/>
              <a:gd name="connsiteY26" fmla="*/ 3563516 h 6857999"/>
              <a:gd name="connsiteX27" fmla="*/ 6598751 w 8515751"/>
              <a:gd name="connsiteY27" fmla="*/ 3704071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519546 w 8515751"/>
              <a:gd name="connsiteY25" fmla="*/ 3404139 h 6857999"/>
              <a:gd name="connsiteX26" fmla="*/ 6563966 w 8515751"/>
              <a:gd name="connsiteY26" fmla="*/ 3563516 h 6857999"/>
              <a:gd name="connsiteX27" fmla="*/ 6598751 w 8515751"/>
              <a:gd name="connsiteY27" fmla="*/ 3704071 h 6857999"/>
              <a:gd name="connsiteX28" fmla="*/ 6488573 w 8515751"/>
              <a:gd name="connsiteY28" fmla="*/ 3882923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519546 w 8515751"/>
              <a:gd name="connsiteY25" fmla="*/ 3404139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488573 w 8515751"/>
              <a:gd name="connsiteY28" fmla="*/ 3882923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594404 w 8515751"/>
              <a:gd name="connsiteY25" fmla="*/ 3539311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488573 w 8515751"/>
              <a:gd name="connsiteY28" fmla="*/ 3882923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594404 w 8515751"/>
              <a:gd name="connsiteY25" fmla="*/ 3539311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488573 w 8515751"/>
              <a:gd name="connsiteY28" fmla="*/ 3882923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594404 w 8515751"/>
              <a:gd name="connsiteY25" fmla="*/ 3539311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488573 w 8515751"/>
              <a:gd name="connsiteY28" fmla="*/ 3882923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594404 w 8515751"/>
              <a:gd name="connsiteY25" fmla="*/ 3539311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554074 w 8515751"/>
              <a:gd name="connsiteY28" fmla="*/ 3775580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585046 w 8515751"/>
              <a:gd name="connsiteY25" fmla="*/ 3571116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554074 w 8515751"/>
              <a:gd name="connsiteY28" fmla="*/ 3775580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495097 w 8515751"/>
              <a:gd name="connsiteY24" fmla="*/ 3398562 h 6857999"/>
              <a:gd name="connsiteX25" fmla="*/ 6585046 w 8515751"/>
              <a:gd name="connsiteY25" fmla="*/ 3571116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554074 w 8515751"/>
              <a:gd name="connsiteY28" fmla="*/ 3775580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495097 w 8515751"/>
              <a:gd name="connsiteY24" fmla="*/ 3398562 h 6857999"/>
              <a:gd name="connsiteX25" fmla="*/ 6585046 w 8515751"/>
              <a:gd name="connsiteY25" fmla="*/ 3571116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554074 w 8515751"/>
              <a:gd name="connsiteY28" fmla="*/ 3775580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588668 w 8515751"/>
              <a:gd name="connsiteY24" fmla="*/ 3486026 h 6857999"/>
              <a:gd name="connsiteX25" fmla="*/ 6585046 w 8515751"/>
              <a:gd name="connsiteY25" fmla="*/ 3571116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554074 w 8515751"/>
              <a:gd name="connsiteY28" fmla="*/ 3775580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588668 w 8515751"/>
              <a:gd name="connsiteY24" fmla="*/ 3486026 h 6857999"/>
              <a:gd name="connsiteX25" fmla="*/ 6585046 w 8515751"/>
              <a:gd name="connsiteY25" fmla="*/ 3571116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554074 w 8515751"/>
              <a:gd name="connsiteY28" fmla="*/ 3775580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7033754 w 8515751"/>
              <a:gd name="connsiteY8" fmla="*/ 727875 h 6857999"/>
              <a:gd name="connsiteX9" fmla="*/ 6752651 w 8515751"/>
              <a:gd name="connsiteY9" fmla="*/ 996407 h 6857999"/>
              <a:gd name="connsiteX10" fmla="*/ 6716997 w 8515751"/>
              <a:gd name="connsiteY10" fmla="*/ 1091248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443166 w 8515751"/>
              <a:gd name="connsiteY6" fmla="*/ 466189 h 6857999"/>
              <a:gd name="connsiteX7" fmla="*/ 7249137 w 8515751"/>
              <a:gd name="connsiteY7" fmla="*/ 577684 h 6857999"/>
              <a:gd name="connsiteX8" fmla="*/ 7033754 w 8515751"/>
              <a:gd name="connsiteY8" fmla="*/ 727875 h 6857999"/>
              <a:gd name="connsiteX9" fmla="*/ 6752651 w 8515751"/>
              <a:gd name="connsiteY9" fmla="*/ 996407 h 6857999"/>
              <a:gd name="connsiteX10" fmla="*/ 6716997 w 8515751"/>
              <a:gd name="connsiteY10" fmla="*/ 1091248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443166 w 8515751"/>
              <a:gd name="connsiteY6" fmla="*/ 466189 h 6857999"/>
              <a:gd name="connsiteX7" fmla="*/ 7249137 w 8515751"/>
              <a:gd name="connsiteY7" fmla="*/ 577684 h 6857999"/>
              <a:gd name="connsiteX8" fmla="*/ 7033754 w 8515751"/>
              <a:gd name="connsiteY8" fmla="*/ 727875 h 6857999"/>
              <a:gd name="connsiteX9" fmla="*/ 6752651 w 8515751"/>
              <a:gd name="connsiteY9" fmla="*/ 996407 h 6857999"/>
              <a:gd name="connsiteX10" fmla="*/ 6716997 w 8515751"/>
              <a:gd name="connsiteY10" fmla="*/ 1091248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546095 w 8515751"/>
              <a:gd name="connsiteY6" fmla="*/ 438359 h 6857999"/>
              <a:gd name="connsiteX7" fmla="*/ 7249137 w 8515751"/>
              <a:gd name="connsiteY7" fmla="*/ 577684 h 6857999"/>
              <a:gd name="connsiteX8" fmla="*/ 7033754 w 8515751"/>
              <a:gd name="connsiteY8" fmla="*/ 727875 h 6857999"/>
              <a:gd name="connsiteX9" fmla="*/ 6752651 w 8515751"/>
              <a:gd name="connsiteY9" fmla="*/ 996407 h 6857999"/>
              <a:gd name="connsiteX10" fmla="*/ 6716997 w 8515751"/>
              <a:gd name="connsiteY10" fmla="*/ 1091248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546095 w 8515751"/>
              <a:gd name="connsiteY6" fmla="*/ 438359 h 6857999"/>
              <a:gd name="connsiteX7" fmla="*/ 7249137 w 8515751"/>
              <a:gd name="connsiteY7" fmla="*/ 577684 h 6857999"/>
              <a:gd name="connsiteX8" fmla="*/ 7033754 w 8515751"/>
              <a:gd name="connsiteY8" fmla="*/ 727875 h 6857999"/>
              <a:gd name="connsiteX9" fmla="*/ 6752651 w 8515751"/>
              <a:gd name="connsiteY9" fmla="*/ 996407 h 6857999"/>
              <a:gd name="connsiteX10" fmla="*/ 6716997 w 8515751"/>
              <a:gd name="connsiteY10" fmla="*/ 1091248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249137 w 8515751"/>
              <a:gd name="connsiteY7" fmla="*/ 577684 h 6857999"/>
              <a:gd name="connsiteX8" fmla="*/ 7033754 w 8515751"/>
              <a:gd name="connsiteY8" fmla="*/ 727875 h 6857999"/>
              <a:gd name="connsiteX9" fmla="*/ 6752651 w 8515751"/>
              <a:gd name="connsiteY9" fmla="*/ 996407 h 6857999"/>
              <a:gd name="connsiteX10" fmla="*/ 6716997 w 8515751"/>
              <a:gd name="connsiteY10" fmla="*/ 1091248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033754 w 8515751"/>
              <a:gd name="connsiteY8" fmla="*/ 727875 h 6857999"/>
              <a:gd name="connsiteX9" fmla="*/ 6752651 w 8515751"/>
              <a:gd name="connsiteY9" fmla="*/ 996407 h 6857999"/>
              <a:gd name="connsiteX10" fmla="*/ 6716997 w 8515751"/>
              <a:gd name="connsiteY10" fmla="*/ 1091248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6752651 w 8515751"/>
              <a:gd name="connsiteY9" fmla="*/ 996407 h 6857999"/>
              <a:gd name="connsiteX10" fmla="*/ 6716997 w 8515751"/>
              <a:gd name="connsiteY10" fmla="*/ 1091248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6716997 w 8515751"/>
              <a:gd name="connsiteY10" fmla="*/ 1091248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597190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597190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434189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434189 h 6857999"/>
              <a:gd name="connsiteX14" fmla="*/ 6308934 w 8515751"/>
              <a:gd name="connsiteY14" fmla="*/ 2181255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434189 h 6857999"/>
              <a:gd name="connsiteX14" fmla="*/ 6308934 w 8515751"/>
              <a:gd name="connsiteY14" fmla="*/ 2181255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434189 h 6857999"/>
              <a:gd name="connsiteX14" fmla="*/ 6262148 w 8515751"/>
              <a:gd name="connsiteY14" fmla="*/ 1966570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434189 h 6857999"/>
              <a:gd name="connsiteX14" fmla="*/ 6262148 w 8515751"/>
              <a:gd name="connsiteY14" fmla="*/ 1966570 h 6857999"/>
              <a:gd name="connsiteX15" fmla="*/ 6378456 w 8515751"/>
              <a:gd name="connsiteY15" fmla="*/ 2261818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434189 h 6857999"/>
              <a:gd name="connsiteX14" fmla="*/ 6262148 w 8515751"/>
              <a:gd name="connsiteY14" fmla="*/ 1966570 h 6857999"/>
              <a:gd name="connsiteX15" fmla="*/ 6378456 w 8515751"/>
              <a:gd name="connsiteY15" fmla="*/ 2261818 h 6857999"/>
              <a:gd name="connsiteX16" fmla="*/ 6346980 w 8515751"/>
              <a:gd name="connsiteY16" fmla="*/ 242610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434189 h 6857999"/>
              <a:gd name="connsiteX14" fmla="*/ 6262148 w 8515751"/>
              <a:gd name="connsiteY14" fmla="*/ 1966570 h 6857999"/>
              <a:gd name="connsiteX15" fmla="*/ 6378456 w 8515751"/>
              <a:gd name="connsiteY15" fmla="*/ 2261818 h 6857999"/>
              <a:gd name="connsiteX16" fmla="*/ 6346980 w 8515751"/>
              <a:gd name="connsiteY16" fmla="*/ 242610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434189 h 6857999"/>
              <a:gd name="connsiteX14" fmla="*/ 6262148 w 8515751"/>
              <a:gd name="connsiteY14" fmla="*/ 1966570 h 6857999"/>
              <a:gd name="connsiteX15" fmla="*/ 6378456 w 8515751"/>
              <a:gd name="connsiteY15" fmla="*/ 2261818 h 6857999"/>
              <a:gd name="connsiteX16" fmla="*/ 6346980 w 8515751"/>
              <a:gd name="connsiteY16" fmla="*/ 242610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09516 w 8525109"/>
              <a:gd name="connsiteY2" fmla="*/ 93273 h 6859293"/>
              <a:gd name="connsiteX3" fmla="*/ 8048164 w 8525109"/>
              <a:gd name="connsiteY3" fmla="*/ 156119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7033259 w 8525109"/>
              <a:gd name="connsiteY60" fmla="*/ 6490578 h 6859293"/>
              <a:gd name="connsiteX61" fmla="*/ 7037119 w 8525109"/>
              <a:gd name="connsiteY61" fmla="*/ 6502434 h 6859293"/>
              <a:gd name="connsiteX62" fmla="*/ 7037119 w 8525109"/>
              <a:gd name="connsiteY62" fmla="*/ 6559048 h 6859293"/>
              <a:gd name="connsiteX63" fmla="*/ 7031649 w 8525109"/>
              <a:gd name="connsiteY63" fmla="*/ 6571219 h 6859293"/>
              <a:gd name="connsiteX64" fmla="*/ 7011548 w 8525109"/>
              <a:gd name="connsiteY64" fmla="*/ 6616296 h 6859293"/>
              <a:gd name="connsiteX65" fmla="*/ 7096913 w 8525109"/>
              <a:gd name="connsiteY65" fmla="*/ 6734305 h 6859293"/>
              <a:gd name="connsiteX66" fmla="*/ 7006394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048164 w 8525109"/>
              <a:gd name="connsiteY3" fmla="*/ 156119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7033259 w 8525109"/>
              <a:gd name="connsiteY60" fmla="*/ 6490578 h 6859293"/>
              <a:gd name="connsiteX61" fmla="*/ 7037119 w 8525109"/>
              <a:gd name="connsiteY61" fmla="*/ 6502434 h 6859293"/>
              <a:gd name="connsiteX62" fmla="*/ 7037119 w 8525109"/>
              <a:gd name="connsiteY62" fmla="*/ 6559048 h 6859293"/>
              <a:gd name="connsiteX63" fmla="*/ 7031649 w 8525109"/>
              <a:gd name="connsiteY63" fmla="*/ 6571219 h 6859293"/>
              <a:gd name="connsiteX64" fmla="*/ 7011548 w 8525109"/>
              <a:gd name="connsiteY64" fmla="*/ 6616296 h 6859293"/>
              <a:gd name="connsiteX65" fmla="*/ 7096913 w 8525109"/>
              <a:gd name="connsiteY65" fmla="*/ 6734305 h 6859293"/>
              <a:gd name="connsiteX66" fmla="*/ 7006394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7033259 w 8525109"/>
              <a:gd name="connsiteY60" fmla="*/ 6490578 h 6859293"/>
              <a:gd name="connsiteX61" fmla="*/ 7037119 w 8525109"/>
              <a:gd name="connsiteY61" fmla="*/ 6502434 h 6859293"/>
              <a:gd name="connsiteX62" fmla="*/ 7037119 w 8525109"/>
              <a:gd name="connsiteY62" fmla="*/ 6559048 h 6859293"/>
              <a:gd name="connsiteX63" fmla="*/ 7031649 w 8525109"/>
              <a:gd name="connsiteY63" fmla="*/ 6571219 h 6859293"/>
              <a:gd name="connsiteX64" fmla="*/ 7011548 w 8525109"/>
              <a:gd name="connsiteY64" fmla="*/ 6616296 h 6859293"/>
              <a:gd name="connsiteX65" fmla="*/ 7096913 w 8525109"/>
              <a:gd name="connsiteY65" fmla="*/ 6734305 h 6859293"/>
              <a:gd name="connsiteX66" fmla="*/ 7006394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7033259 w 8525109"/>
              <a:gd name="connsiteY60" fmla="*/ 6490578 h 6859293"/>
              <a:gd name="connsiteX61" fmla="*/ 7037119 w 8525109"/>
              <a:gd name="connsiteY61" fmla="*/ 6502434 h 6859293"/>
              <a:gd name="connsiteX62" fmla="*/ 7037119 w 8525109"/>
              <a:gd name="connsiteY62" fmla="*/ 6559048 h 6859293"/>
              <a:gd name="connsiteX63" fmla="*/ 7031649 w 8525109"/>
              <a:gd name="connsiteY63" fmla="*/ 6571219 h 6859293"/>
              <a:gd name="connsiteX64" fmla="*/ 7011548 w 8525109"/>
              <a:gd name="connsiteY64" fmla="*/ 6616296 h 6859293"/>
              <a:gd name="connsiteX65" fmla="*/ 7096913 w 8525109"/>
              <a:gd name="connsiteY65" fmla="*/ 6734305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7033259 w 8525109"/>
              <a:gd name="connsiteY60" fmla="*/ 6490578 h 6859293"/>
              <a:gd name="connsiteX61" fmla="*/ 7037119 w 8525109"/>
              <a:gd name="connsiteY61" fmla="*/ 6502434 h 6859293"/>
              <a:gd name="connsiteX62" fmla="*/ 7037119 w 8525109"/>
              <a:gd name="connsiteY62" fmla="*/ 6559048 h 6859293"/>
              <a:gd name="connsiteX63" fmla="*/ 7031649 w 8525109"/>
              <a:gd name="connsiteY63" fmla="*/ 6571219 h 6859293"/>
              <a:gd name="connsiteX64" fmla="*/ 7011548 w 8525109"/>
              <a:gd name="connsiteY64" fmla="*/ 6616296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7033259 w 8525109"/>
              <a:gd name="connsiteY60" fmla="*/ 6490578 h 6859293"/>
              <a:gd name="connsiteX61" fmla="*/ 7037119 w 8525109"/>
              <a:gd name="connsiteY61" fmla="*/ 6502434 h 6859293"/>
              <a:gd name="connsiteX62" fmla="*/ 7037119 w 8525109"/>
              <a:gd name="connsiteY62" fmla="*/ 6559048 h 6859293"/>
              <a:gd name="connsiteX63" fmla="*/ 7031649 w 8525109"/>
              <a:gd name="connsiteY63" fmla="*/ 6571219 h 6859293"/>
              <a:gd name="connsiteX64" fmla="*/ 6271742 w 8525109"/>
              <a:gd name="connsiteY64" fmla="*/ 6740121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7033259 w 8525109"/>
              <a:gd name="connsiteY60" fmla="*/ 6490578 h 6859293"/>
              <a:gd name="connsiteX61" fmla="*/ 7037119 w 8525109"/>
              <a:gd name="connsiteY61" fmla="*/ 6502434 h 6859293"/>
              <a:gd name="connsiteX62" fmla="*/ 7037119 w 8525109"/>
              <a:gd name="connsiteY62" fmla="*/ 6559048 h 6859293"/>
              <a:gd name="connsiteX63" fmla="*/ 6284371 w 8525109"/>
              <a:gd name="connsiteY63" fmla="*/ 6698219 h 6859293"/>
              <a:gd name="connsiteX64" fmla="*/ 6271742 w 8525109"/>
              <a:gd name="connsiteY64" fmla="*/ 6740121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7033259 w 8525109"/>
              <a:gd name="connsiteY60" fmla="*/ 6490578 h 6859293"/>
              <a:gd name="connsiteX61" fmla="*/ 7037119 w 8525109"/>
              <a:gd name="connsiteY61" fmla="*/ 6502434 h 6859293"/>
              <a:gd name="connsiteX62" fmla="*/ 6342151 w 8525109"/>
              <a:gd name="connsiteY62" fmla="*/ 6663823 h 6859293"/>
              <a:gd name="connsiteX63" fmla="*/ 6284371 w 8525109"/>
              <a:gd name="connsiteY63" fmla="*/ 6698219 h 6859293"/>
              <a:gd name="connsiteX64" fmla="*/ 6271742 w 8525109"/>
              <a:gd name="connsiteY64" fmla="*/ 6740121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7033259 w 8525109"/>
              <a:gd name="connsiteY60" fmla="*/ 6490578 h 6859293"/>
              <a:gd name="connsiteX61" fmla="*/ 6319732 w 8525109"/>
              <a:gd name="connsiteY61" fmla="*/ 6616734 h 6859293"/>
              <a:gd name="connsiteX62" fmla="*/ 6342151 w 8525109"/>
              <a:gd name="connsiteY62" fmla="*/ 6663823 h 6859293"/>
              <a:gd name="connsiteX63" fmla="*/ 6284371 w 8525109"/>
              <a:gd name="connsiteY63" fmla="*/ 6698219 h 6859293"/>
              <a:gd name="connsiteX64" fmla="*/ 6271742 w 8525109"/>
              <a:gd name="connsiteY64" fmla="*/ 6740121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6345764 w 8525109"/>
              <a:gd name="connsiteY60" fmla="*/ 6582653 h 6859293"/>
              <a:gd name="connsiteX61" fmla="*/ 6319732 w 8525109"/>
              <a:gd name="connsiteY61" fmla="*/ 6616734 h 6859293"/>
              <a:gd name="connsiteX62" fmla="*/ 6342151 w 8525109"/>
              <a:gd name="connsiteY62" fmla="*/ 6663823 h 6859293"/>
              <a:gd name="connsiteX63" fmla="*/ 6284371 w 8525109"/>
              <a:gd name="connsiteY63" fmla="*/ 6698219 h 6859293"/>
              <a:gd name="connsiteX64" fmla="*/ 6271742 w 8525109"/>
              <a:gd name="connsiteY64" fmla="*/ 6740121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6416010 w 8525109"/>
              <a:gd name="connsiteY59" fmla="*/ 6532769 h 6859293"/>
              <a:gd name="connsiteX60" fmla="*/ 6345764 w 8525109"/>
              <a:gd name="connsiteY60" fmla="*/ 6582653 h 6859293"/>
              <a:gd name="connsiteX61" fmla="*/ 6319732 w 8525109"/>
              <a:gd name="connsiteY61" fmla="*/ 6616734 h 6859293"/>
              <a:gd name="connsiteX62" fmla="*/ 6342151 w 8525109"/>
              <a:gd name="connsiteY62" fmla="*/ 6663823 h 6859293"/>
              <a:gd name="connsiteX63" fmla="*/ 6284371 w 8525109"/>
              <a:gd name="connsiteY63" fmla="*/ 6698219 h 6859293"/>
              <a:gd name="connsiteX64" fmla="*/ 6271742 w 8525109"/>
              <a:gd name="connsiteY64" fmla="*/ 6740121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378787 w 8525109"/>
              <a:gd name="connsiteY58" fmla="*/ 6426429 h 6859293"/>
              <a:gd name="connsiteX59" fmla="*/ 6416010 w 8525109"/>
              <a:gd name="connsiteY59" fmla="*/ 6532769 h 6859293"/>
              <a:gd name="connsiteX60" fmla="*/ 6345764 w 8525109"/>
              <a:gd name="connsiteY60" fmla="*/ 6582653 h 6859293"/>
              <a:gd name="connsiteX61" fmla="*/ 6319732 w 8525109"/>
              <a:gd name="connsiteY61" fmla="*/ 6616734 h 6859293"/>
              <a:gd name="connsiteX62" fmla="*/ 6342151 w 8525109"/>
              <a:gd name="connsiteY62" fmla="*/ 6663823 h 6859293"/>
              <a:gd name="connsiteX63" fmla="*/ 6284371 w 8525109"/>
              <a:gd name="connsiteY63" fmla="*/ 6698219 h 6859293"/>
              <a:gd name="connsiteX64" fmla="*/ 6271742 w 8525109"/>
              <a:gd name="connsiteY64" fmla="*/ 6740121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378787 w 8525109"/>
              <a:gd name="connsiteY58" fmla="*/ 6426429 h 6859293"/>
              <a:gd name="connsiteX59" fmla="*/ 6386119 w 8525109"/>
              <a:gd name="connsiteY59" fmla="*/ 6529594 h 6859293"/>
              <a:gd name="connsiteX60" fmla="*/ 6345764 w 8525109"/>
              <a:gd name="connsiteY60" fmla="*/ 6582653 h 6859293"/>
              <a:gd name="connsiteX61" fmla="*/ 6319732 w 8525109"/>
              <a:gd name="connsiteY61" fmla="*/ 6616734 h 6859293"/>
              <a:gd name="connsiteX62" fmla="*/ 6342151 w 8525109"/>
              <a:gd name="connsiteY62" fmla="*/ 6663823 h 6859293"/>
              <a:gd name="connsiteX63" fmla="*/ 6284371 w 8525109"/>
              <a:gd name="connsiteY63" fmla="*/ 6698219 h 6859293"/>
              <a:gd name="connsiteX64" fmla="*/ 6271742 w 8525109"/>
              <a:gd name="connsiteY64" fmla="*/ 6740121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524887 w 8525109"/>
              <a:gd name="connsiteY57" fmla="*/ 6249538 h 6859293"/>
              <a:gd name="connsiteX58" fmla="*/ 6378787 w 8525109"/>
              <a:gd name="connsiteY58" fmla="*/ 6426429 h 6859293"/>
              <a:gd name="connsiteX59" fmla="*/ 6386119 w 8525109"/>
              <a:gd name="connsiteY59" fmla="*/ 6529594 h 6859293"/>
              <a:gd name="connsiteX60" fmla="*/ 6345764 w 8525109"/>
              <a:gd name="connsiteY60" fmla="*/ 6582653 h 6859293"/>
              <a:gd name="connsiteX61" fmla="*/ 6319732 w 8525109"/>
              <a:gd name="connsiteY61" fmla="*/ 6616734 h 6859293"/>
              <a:gd name="connsiteX62" fmla="*/ 6342151 w 8525109"/>
              <a:gd name="connsiteY62" fmla="*/ 6663823 h 6859293"/>
              <a:gd name="connsiteX63" fmla="*/ 6284371 w 8525109"/>
              <a:gd name="connsiteY63" fmla="*/ 6698219 h 6859293"/>
              <a:gd name="connsiteX64" fmla="*/ 6271742 w 8525109"/>
              <a:gd name="connsiteY64" fmla="*/ 6740121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96072 w 8525109"/>
              <a:gd name="connsiteY55" fmla="*/ 6108482 h 6859293"/>
              <a:gd name="connsiteX56" fmla="*/ 6524887 w 8525109"/>
              <a:gd name="connsiteY56" fmla="*/ 6249538 h 6859293"/>
              <a:gd name="connsiteX57" fmla="*/ 6378787 w 8525109"/>
              <a:gd name="connsiteY57" fmla="*/ 6426429 h 6859293"/>
              <a:gd name="connsiteX58" fmla="*/ 6386119 w 8525109"/>
              <a:gd name="connsiteY58" fmla="*/ 6529594 h 6859293"/>
              <a:gd name="connsiteX59" fmla="*/ 6345764 w 8525109"/>
              <a:gd name="connsiteY59" fmla="*/ 6582653 h 6859293"/>
              <a:gd name="connsiteX60" fmla="*/ 6319732 w 8525109"/>
              <a:gd name="connsiteY60" fmla="*/ 6616734 h 6859293"/>
              <a:gd name="connsiteX61" fmla="*/ 6342151 w 8525109"/>
              <a:gd name="connsiteY61" fmla="*/ 6663823 h 6859293"/>
              <a:gd name="connsiteX62" fmla="*/ 6284371 w 8525109"/>
              <a:gd name="connsiteY62" fmla="*/ 6698219 h 6859293"/>
              <a:gd name="connsiteX63" fmla="*/ 6271742 w 8525109"/>
              <a:gd name="connsiteY63" fmla="*/ 6740121 h 6859293"/>
              <a:gd name="connsiteX64" fmla="*/ 6297326 w 8525109"/>
              <a:gd name="connsiteY64" fmla="*/ 6788280 h 6859293"/>
              <a:gd name="connsiteX65" fmla="*/ 6229226 w 8525109"/>
              <a:gd name="connsiteY65" fmla="*/ 6857684 h 6859293"/>
              <a:gd name="connsiteX66" fmla="*/ 0 w 8525109"/>
              <a:gd name="connsiteY66" fmla="*/ 6859293 h 6859293"/>
              <a:gd name="connsiteX67" fmla="*/ 0 w 8525109"/>
              <a:gd name="connsiteY67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96072 w 8525109"/>
              <a:gd name="connsiteY54" fmla="*/ 6108482 h 6859293"/>
              <a:gd name="connsiteX55" fmla="*/ 6524887 w 8525109"/>
              <a:gd name="connsiteY55" fmla="*/ 6249538 h 6859293"/>
              <a:gd name="connsiteX56" fmla="*/ 6378787 w 8525109"/>
              <a:gd name="connsiteY56" fmla="*/ 6426429 h 6859293"/>
              <a:gd name="connsiteX57" fmla="*/ 6386119 w 8525109"/>
              <a:gd name="connsiteY57" fmla="*/ 6529594 h 6859293"/>
              <a:gd name="connsiteX58" fmla="*/ 6345764 w 8525109"/>
              <a:gd name="connsiteY58" fmla="*/ 6582653 h 6859293"/>
              <a:gd name="connsiteX59" fmla="*/ 6319732 w 8525109"/>
              <a:gd name="connsiteY59" fmla="*/ 6616734 h 6859293"/>
              <a:gd name="connsiteX60" fmla="*/ 6342151 w 8525109"/>
              <a:gd name="connsiteY60" fmla="*/ 6663823 h 6859293"/>
              <a:gd name="connsiteX61" fmla="*/ 6284371 w 8525109"/>
              <a:gd name="connsiteY61" fmla="*/ 6698219 h 6859293"/>
              <a:gd name="connsiteX62" fmla="*/ 6271742 w 8525109"/>
              <a:gd name="connsiteY62" fmla="*/ 6740121 h 6859293"/>
              <a:gd name="connsiteX63" fmla="*/ 6297326 w 8525109"/>
              <a:gd name="connsiteY63" fmla="*/ 6788280 h 6859293"/>
              <a:gd name="connsiteX64" fmla="*/ 6229226 w 8525109"/>
              <a:gd name="connsiteY64" fmla="*/ 6857684 h 6859293"/>
              <a:gd name="connsiteX65" fmla="*/ 0 w 8525109"/>
              <a:gd name="connsiteY65" fmla="*/ 6859293 h 6859293"/>
              <a:gd name="connsiteX66" fmla="*/ 0 w 8525109"/>
              <a:gd name="connsiteY66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544853 w 8525109"/>
              <a:gd name="connsiteY54" fmla="*/ 6019582 h 6859293"/>
              <a:gd name="connsiteX55" fmla="*/ 6524887 w 8525109"/>
              <a:gd name="connsiteY55" fmla="*/ 6249538 h 6859293"/>
              <a:gd name="connsiteX56" fmla="*/ 6378787 w 8525109"/>
              <a:gd name="connsiteY56" fmla="*/ 6426429 h 6859293"/>
              <a:gd name="connsiteX57" fmla="*/ 6386119 w 8525109"/>
              <a:gd name="connsiteY57" fmla="*/ 6529594 h 6859293"/>
              <a:gd name="connsiteX58" fmla="*/ 6345764 w 8525109"/>
              <a:gd name="connsiteY58" fmla="*/ 6582653 h 6859293"/>
              <a:gd name="connsiteX59" fmla="*/ 6319732 w 8525109"/>
              <a:gd name="connsiteY59" fmla="*/ 6616734 h 6859293"/>
              <a:gd name="connsiteX60" fmla="*/ 6342151 w 8525109"/>
              <a:gd name="connsiteY60" fmla="*/ 6663823 h 6859293"/>
              <a:gd name="connsiteX61" fmla="*/ 6284371 w 8525109"/>
              <a:gd name="connsiteY61" fmla="*/ 6698219 h 6859293"/>
              <a:gd name="connsiteX62" fmla="*/ 6271742 w 8525109"/>
              <a:gd name="connsiteY62" fmla="*/ 6740121 h 6859293"/>
              <a:gd name="connsiteX63" fmla="*/ 6297326 w 8525109"/>
              <a:gd name="connsiteY63" fmla="*/ 6788280 h 6859293"/>
              <a:gd name="connsiteX64" fmla="*/ 6229226 w 8525109"/>
              <a:gd name="connsiteY64" fmla="*/ 6857684 h 6859293"/>
              <a:gd name="connsiteX65" fmla="*/ 0 w 8525109"/>
              <a:gd name="connsiteY65" fmla="*/ 6859293 h 6859293"/>
              <a:gd name="connsiteX66" fmla="*/ 0 w 8525109"/>
              <a:gd name="connsiteY66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544853 w 8525109"/>
              <a:gd name="connsiteY53" fmla="*/ 6019582 h 6859293"/>
              <a:gd name="connsiteX54" fmla="*/ 6524887 w 8525109"/>
              <a:gd name="connsiteY54" fmla="*/ 6249538 h 6859293"/>
              <a:gd name="connsiteX55" fmla="*/ 6378787 w 8525109"/>
              <a:gd name="connsiteY55" fmla="*/ 6426429 h 6859293"/>
              <a:gd name="connsiteX56" fmla="*/ 6386119 w 8525109"/>
              <a:gd name="connsiteY56" fmla="*/ 6529594 h 6859293"/>
              <a:gd name="connsiteX57" fmla="*/ 6345764 w 8525109"/>
              <a:gd name="connsiteY57" fmla="*/ 6582653 h 6859293"/>
              <a:gd name="connsiteX58" fmla="*/ 6319732 w 8525109"/>
              <a:gd name="connsiteY58" fmla="*/ 6616734 h 6859293"/>
              <a:gd name="connsiteX59" fmla="*/ 6342151 w 8525109"/>
              <a:gd name="connsiteY59" fmla="*/ 6663823 h 6859293"/>
              <a:gd name="connsiteX60" fmla="*/ 6284371 w 8525109"/>
              <a:gd name="connsiteY60" fmla="*/ 6698219 h 6859293"/>
              <a:gd name="connsiteX61" fmla="*/ 6271742 w 8525109"/>
              <a:gd name="connsiteY61" fmla="*/ 6740121 h 6859293"/>
              <a:gd name="connsiteX62" fmla="*/ 6297326 w 8525109"/>
              <a:gd name="connsiteY62" fmla="*/ 6788280 h 6859293"/>
              <a:gd name="connsiteX63" fmla="*/ 6229226 w 8525109"/>
              <a:gd name="connsiteY63" fmla="*/ 6857684 h 6859293"/>
              <a:gd name="connsiteX64" fmla="*/ 0 w 8525109"/>
              <a:gd name="connsiteY64" fmla="*/ 6859293 h 6859293"/>
              <a:gd name="connsiteX65" fmla="*/ 0 w 8525109"/>
              <a:gd name="connsiteY65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554700 w 8525109"/>
              <a:gd name="connsiteY52" fmla="*/ 5893814 h 6859293"/>
              <a:gd name="connsiteX53" fmla="*/ 6544853 w 8525109"/>
              <a:gd name="connsiteY53" fmla="*/ 6019582 h 6859293"/>
              <a:gd name="connsiteX54" fmla="*/ 6524887 w 8525109"/>
              <a:gd name="connsiteY54" fmla="*/ 6249538 h 6859293"/>
              <a:gd name="connsiteX55" fmla="*/ 6378787 w 8525109"/>
              <a:gd name="connsiteY55" fmla="*/ 6426429 h 6859293"/>
              <a:gd name="connsiteX56" fmla="*/ 6386119 w 8525109"/>
              <a:gd name="connsiteY56" fmla="*/ 6529594 h 6859293"/>
              <a:gd name="connsiteX57" fmla="*/ 6345764 w 8525109"/>
              <a:gd name="connsiteY57" fmla="*/ 6582653 h 6859293"/>
              <a:gd name="connsiteX58" fmla="*/ 6319732 w 8525109"/>
              <a:gd name="connsiteY58" fmla="*/ 6616734 h 6859293"/>
              <a:gd name="connsiteX59" fmla="*/ 6342151 w 8525109"/>
              <a:gd name="connsiteY59" fmla="*/ 6663823 h 6859293"/>
              <a:gd name="connsiteX60" fmla="*/ 6284371 w 8525109"/>
              <a:gd name="connsiteY60" fmla="*/ 6698219 h 6859293"/>
              <a:gd name="connsiteX61" fmla="*/ 6271742 w 8525109"/>
              <a:gd name="connsiteY61" fmla="*/ 6740121 h 6859293"/>
              <a:gd name="connsiteX62" fmla="*/ 6297326 w 8525109"/>
              <a:gd name="connsiteY62" fmla="*/ 6788280 h 6859293"/>
              <a:gd name="connsiteX63" fmla="*/ 6229226 w 8525109"/>
              <a:gd name="connsiteY63" fmla="*/ 6857684 h 6859293"/>
              <a:gd name="connsiteX64" fmla="*/ 0 w 8525109"/>
              <a:gd name="connsiteY64" fmla="*/ 6859293 h 6859293"/>
              <a:gd name="connsiteX65" fmla="*/ 0 w 8525109"/>
              <a:gd name="connsiteY65" fmla="*/ 1294 h 6859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8525109" h="6859293">
                <a:moveTo>
                  <a:pt x="0" y="1294"/>
                </a:moveTo>
                <a:lnTo>
                  <a:pt x="8525109" y="0"/>
                </a:lnTo>
                <a:cubicBezTo>
                  <a:pt x="8523098" y="23571"/>
                  <a:pt x="8348955" y="57775"/>
                  <a:pt x="8346944" y="81346"/>
                </a:cubicBezTo>
                <a:cubicBezTo>
                  <a:pt x="8339785" y="115716"/>
                  <a:pt x="8136408" y="130310"/>
                  <a:pt x="8132380" y="160094"/>
                </a:cubicBezTo>
                <a:cubicBezTo>
                  <a:pt x="8099084" y="189352"/>
                  <a:pt x="7801155" y="220285"/>
                  <a:pt x="7789959" y="249711"/>
                </a:cubicBezTo>
                <a:cubicBezTo>
                  <a:pt x="7776471" y="330607"/>
                  <a:pt x="7755406" y="238056"/>
                  <a:pt x="7739796" y="336899"/>
                </a:cubicBezTo>
                <a:cubicBezTo>
                  <a:pt x="7725890" y="409983"/>
                  <a:pt x="7660792" y="339224"/>
                  <a:pt x="7630310" y="391945"/>
                </a:cubicBezTo>
                <a:cubicBezTo>
                  <a:pt x="7656374" y="404037"/>
                  <a:pt x="7551098" y="439421"/>
                  <a:pt x="7548568" y="455733"/>
                </a:cubicBezTo>
                <a:cubicBezTo>
                  <a:pt x="7491249" y="502661"/>
                  <a:pt x="7481432" y="488429"/>
                  <a:pt x="7398684" y="558216"/>
                </a:cubicBezTo>
                <a:lnTo>
                  <a:pt x="7183085" y="655795"/>
                </a:lnTo>
                <a:cubicBezTo>
                  <a:pt x="7174635" y="699934"/>
                  <a:pt x="7119917" y="697845"/>
                  <a:pt x="7100644" y="702928"/>
                </a:cubicBezTo>
                <a:cubicBezTo>
                  <a:pt x="7061979" y="734029"/>
                  <a:pt x="6931985" y="812752"/>
                  <a:pt x="6881664" y="879412"/>
                </a:cubicBezTo>
                <a:cubicBezTo>
                  <a:pt x="6845709" y="1016310"/>
                  <a:pt x="6664543" y="1086816"/>
                  <a:pt x="6648434" y="1205955"/>
                </a:cubicBezTo>
                <a:cubicBezTo>
                  <a:pt x="6615139" y="1235215"/>
                  <a:pt x="6502026" y="1398108"/>
                  <a:pt x="6378545" y="1435483"/>
                </a:cubicBezTo>
                <a:cubicBezTo>
                  <a:pt x="6365056" y="1516378"/>
                  <a:pt x="6193544" y="1821313"/>
                  <a:pt x="6262148" y="1967864"/>
                </a:cubicBezTo>
                <a:cubicBezTo>
                  <a:pt x="6248241" y="2040947"/>
                  <a:pt x="6408938" y="2174610"/>
                  <a:pt x="6378456" y="2263112"/>
                </a:cubicBezTo>
                <a:cubicBezTo>
                  <a:pt x="6404521" y="2275205"/>
                  <a:pt x="6349508" y="2411091"/>
                  <a:pt x="6346980" y="2427403"/>
                </a:cubicBezTo>
                <a:cubicBezTo>
                  <a:pt x="6378138" y="2455016"/>
                  <a:pt x="6329861" y="2500252"/>
                  <a:pt x="6323990" y="2540163"/>
                </a:cubicBezTo>
                <a:cubicBezTo>
                  <a:pt x="6270937" y="2648388"/>
                  <a:pt x="6317811" y="2724717"/>
                  <a:pt x="6299971" y="2854136"/>
                </a:cubicBezTo>
                <a:cubicBezTo>
                  <a:pt x="6296888" y="2891114"/>
                  <a:pt x="6314227" y="2925363"/>
                  <a:pt x="6305256" y="2966440"/>
                </a:cubicBezTo>
                <a:lnTo>
                  <a:pt x="6297430" y="3012274"/>
                </a:lnTo>
                <a:lnTo>
                  <a:pt x="6301903" y="3018825"/>
                </a:lnTo>
                <a:lnTo>
                  <a:pt x="6312288" y="3143056"/>
                </a:lnTo>
                <a:cubicBezTo>
                  <a:pt x="6310891" y="3149752"/>
                  <a:pt x="6583014" y="3475947"/>
                  <a:pt x="6588668" y="3487320"/>
                </a:cubicBezTo>
                <a:cubicBezTo>
                  <a:pt x="6634248" y="3519659"/>
                  <a:pt x="6614325" y="3540071"/>
                  <a:pt x="6585046" y="3572410"/>
                </a:cubicBezTo>
                <a:lnTo>
                  <a:pt x="6629468" y="3624445"/>
                </a:lnTo>
                <a:cubicBezTo>
                  <a:pt x="6652241" y="3718251"/>
                  <a:pt x="6641921" y="3680584"/>
                  <a:pt x="6598751" y="3705365"/>
                </a:cubicBezTo>
                <a:cubicBezTo>
                  <a:pt x="6586841" y="3803279"/>
                  <a:pt x="6545297" y="3677859"/>
                  <a:pt x="6554074" y="3776874"/>
                </a:cubicBezTo>
                <a:cubicBezTo>
                  <a:pt x="6603160" y="3807688"/>
                  <a:pt x="6522549" y="4096085"/>
                  <a:pt x="6542727" y="4144118"/>
                </a:cubicBezTo>
                <a:cubicBezTo>
                  <a:pt x="6562367" y="4176079"/>
                  <a:pt x="6560025" y="4195650"/>
                  <a:pt x="6574700" y="4254383"/>
                </a:cubicBezTo>
                <a:lnTo>
                  <a:pt x="6630782" y="4496524"/>
                </a:lnTo>
                <a:cubicBezTo>
                  <a:pt x="6629041" y="4519390"/>
                  <a:pt x="6642831" y="4584907"/>
                  <a:pt x="6657121" y="4594092"/>
                </a:cubicBezTo>
                <a:cubicBezTo>
                  <a:pt x="6662404" y="4607092"/>
                  <a:pt x="6661388" y="4624229"/>
                  <a:pt x="6675304" y="4627078"/>
                </a:cubicBezTo>
                <a:cubicBezTo>
                  <a:pt x="6692614" y="4633342"/>
                  <a:pt x="6678575" y="4687642"/>
                  <a:pt x="6695194" y="4675881"/>
                </a:cubicBezTo>
                <a:cubicBezTo>
                  <a:pt x="6692850" y="4685480"/>
                  <a:pt x="6692968" y="4696468"/>
                  <a:pt x="6694674" y="4707963"/>
                </a:cubicBezTo>
                <a:lnTo>
                  <a:pt x="6696125" y="4713606"/>
                </a:lnTo>
                <a:lnTo>
                  <a:pt x="6683308" y="4753785"/>
                </a:lnTo>
                <a:cubicBezTo>
                  <a:pt x="6668335" y="4815923"/>
                  <a:pt x="6667993" y="4871470"/>
                  <a:pt x="6662625" y="4925428"/>
                </a:cubicBezTo>
                <a:cubicBezTo>
                  <a:pt x="6658601" y="5005991"/>
                  <a:pt x="6700287" y="4944554"/>
                  <a:pt x="6666282" y="5051023"/>
                </a:cubicBezTo>
                <a:cubicBezTo>
                  <a:pt x="6680923" y="5058719"/>
                  <a:pt x="6681720" y="5071193"/>
                  <a:pt x="6674923" y="5093902"/>
                </a:cubicBezTo>
                <a:cubicBezTo>
                  <a:pt x="6674055" y="5132824"/>
                  <a:pt x="6710642" y="5122188"/>
                  <a:pt x="6688949" y="5165855"/>
                </a:cubicBezTo>
                <a:lnTo>
                  <a:pt x="6713476" y="5228723"/>
                </a:lnTo>
                <a:cubicBezTo>
                  <a:pt x="6707551" y="5226289"/>
                  <a:pt x="6700321" y="5281266"/>
                  <a:pt x="6699741" y="5297032"/>
                </a:cubicBezTo>
                <a:cubicBezTo>
                  <a:pt x="6701613" y="5329833"/>
                  <a:pt x="6674230" y="5339676"/>
                  <a:pt x="6698438" y="5354609"/>
                </a:cubicBezTo>
                <a:lnTo>
                  <a:pt x="6705394" y="5358041"/>
                </a:lnTo>
                <a:cubicBezTo>
                  <a:pt x="6705576" y="5360469"/>
                  <a:pt x="6705758" y="5362897"/>
                  <a:pt x="6705941" y="5365323"/>
                </a:cubicBezTo>
                <a:cubicBezTo>
                  <a:pt x="6705372" y="5369193"/>
                  <a:pt x="6703413" y="5371317"/>
                  <a:pt x="6698760" y="5370482"/>
                </a:cubicBezTo>
                <a:cubicBezTo>
                  <a:pt x="6715543" y="5401859"/>
                  <a:pt x="6682626" y="5435742"/>
                  <a:pt x="6674560" y="5466409"/>
                </a:cubicBezTo>
                <a:cubicBezTo>
                  <a:pt x="6691190" y="5490459"/>
                  <a:pt x="6702277" y="5480278"/>
                  <a:pt x="6698322" y="5544572"/>
                </a:cubicBezTo>
                <a:lnTo>
                  <a:pt x="6673987" y="5608056"/>
                </a:lnTo>
                <a:lnTo>
                  <a:pt x="6665359" y="5658280"/>
                </a:lnTo>
                <a:lnTo>
                  <a:pt x="6718420" y="5748969"/>
                </a:lnTo>
                <a:cubicBezTo>
                  <a:pt x="6736039" y="5789564"/>
                  <a:pt x="6562893" y="5836768"/>
                  <a:pt x="6554700" y="5893814"/>
                </a:cubicBezTo>
                <a:cubicBezTo>
                  <a:pt x="6525772" y="5938916"/>
                  <a:pt x="6588431" y="5944420"/>
                  <a:pt x="6544853" y="6019582"/>
                </a:cubicBezTo>
                <a:cubicBezTo>
                  <a:pt x="6561064" y="6041815"/>
                  <a:pt x="6507729" y="6219301"/>
                  <a:pt x="6524887" y="6249538"/>
                </a:cubicBezTo>
                <a:cubicBezTo>
                  <a:pt x="6491924" y="6350069"/>
                  <a:pt x="6375368" y="6363960"/>
                  <a:pt x="6378787" y="6426429"/>
                </a:cubicBezTo>
                <a:cubicBezTo>
                  <a:pt x="6377191" y="6484448"/>
                  <a:pt x="6423364" y="6440545"/>
                  <a:pt x="6386119" y="6529594"/>
                </a:cubicBezTo>
                <a:cubicBezTo>
                  <a:pt x="6385279" y="6550368"/>
                  <a:pt x="6339298" y="6562912"/>
                  <a:pt x="6345764" y="6582653"/>
                </a:cubicBezTo>
                <a:lnTo>
                  <a:pt x="6319732" y="6616734"/>
                </a:lnTo>
                <a:lnTo>
                  <a:pt x="6342151" y="6663823"/>
                </a:lnTo>
                <a:lnTo>
                  <a:pt x="6284371" y="6698219"/>
                </a:lnTo>
                <a:cubicBezTo>
                  <a:pt x="6275919" y="6719928"/>
                  <a:pt x="6288754" y="6713569"/>
                  <a:pt x="6271742" y="6740121"/>
                </a:cubicBezTo>
                <a:cubicBezTo>
                  <a:pt x="6276761" y="6763000"/>
                  <a:pt x="6287023" y="6777558"/>
                  <a:pt x="6297326" y="6788280"/>
                </a:cubicBezTo>
                <a:cubicBezTo>
                  <a:pt x="6298521" y="6802579"/>
                  <a:pt x="6228030" y="6843385"/>
                  <a:pt x="6229226" y="6857684"/>
                </a:cubicBezTo>
                <a:lnTo>
                  <a:pt x="0" y="6859293"/>
                </a:lnTo>
                <a:lnTo>
                  <a:pt x="0" y="1294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17F535C9-7CC8-4CF6-ACB6-19C8F963D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777009">
            <a:off x="10382160" y="813415"/>
            <a:ext cx="1367625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BDED224-1C09-48A0-B193-062E88A12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7316" y="3422445"/>
            <a:ext cx="3638020" cy="2732102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BD13600-884A-294D-9274-CBC092F505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7" r="-2" b="2089"/>
          <a:stretch/>
        </p:blipFill>
        <p:spPr>
          <a:xfrm>
            <a:off x="7787340" y="3538338"/>
            <a:ext cx="4269958" cy="3106223"/>
          </a:xfrm>
          <a:prstGeom prst="rect">
            <a:avLst/>
          </a:prstGeom>
        </p:spPr>
      </p:pic>
      <p:sp>
        <p:nvSpPr>
          <p:cNvPr id="31" name="Rectangle 6">
            <a:extLst>
              <a:ext uri="{FF2B5EF4-FFF2-40B4-BE49-F238E27FC236}">
                <a16:creationId xmlns:a16="http://schemas.microsoft.com/office/drawing/2014/main" id="{AFB74E1F-5C8C-4335-9A1B-CD83BD044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2293">
            <a:off x="10731872" y="3188358"/>
            <a:ext cx="123140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DB288CF-D271-4269-9FD5-964BE4D4B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5733" y="540333"/>
            <a:ext cx="3636267" cy="2751661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B337F51-DD25-E24C-8919-D828C49655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984" r="-4" b="-4"/>
          <a:stretch/>
        </p:blipFill>
        <p:spPr>
          <a:xfrm>
            <a:off x="7801499" y="350030"/>
            <a:ext cx="4269958" cy="313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698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DA3C0BE-0888-9D49-8400-F40A71413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926" y="0"/>
            <a:ext cx="96861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926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6E26010-4827-CC45-BAD0-7990E9D56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709" y="0"/>
            <a:ext cx="98505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068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821511A-9520-5540-BAF0-F5054A3C8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069" y="0"/>
            <a:ext cx="89418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89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1E0C27B-93A7-BD46-88F5-3A3ABCB51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629" y="0"/>
            <a:ext cx="93607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572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BBE91E-C46B-D54A-A692-928BD2F8E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Atypie paraclinique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9F189C-FA7D-5E40-BFEB-B6B1A3253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1471613"/>
            <a:ext cx="11472862" cy="5021262"/>
          </a:xfrm>
        </p:spPr>
        <p:txBody>
          <a:bodyPr>
            <a:normAutofit lnSpcReduction="10000"/>
          </a:bodyPr>
          <a:lstStyle/>
          <a:p>
            <a:r>
              <a:rPr lang="fr-FR" dirty="0"/>
              <a:t>1/3 cas radio normale</a:t>
            </a:r>
          </a:p>
          <a:p>
            <a:r>
              <a:rPr lang="fr-FR" dirty="0"/>
              <a:t>D’autant plus que le patient est </a:t>
            </a:r>
            <a:r>
              <a:rPr lang="fr-FR" dirty="0" err="1"/>
              <a:t>âge</a:t>
            </a:r>
            <a:r>
              <a:rPr lang="fr-FR" dirty="0"/>
              <a:t>́, </a:t>
            </a:r>
            <a:r>
              <a:rPr lang="fr-FR" dirty="0" err="1"/>
              <a:t>comorbide</a:t>
            </a:r>
            <a:r>
              <a:rPr lang="fr-FR" dirty="0"/>
              <a:t> et a une autonomie fonctionnelle </a:t>
            </a:r>
            <a:r>
              <a:rPr lang="fr-FR" dirty="0" err="1"/>
              <a:t>limitée</a:t>
            </a:r>
            <a:r>
              <a:rPr lang="fr-FR" dirty="0"/>
              <a:t> </a:t>
            </a:r>
            <a:endParaRPr lang="fr-FR" dirty="0">
              <a:effectLst/>
            </a:endParaRPr>
          </a:p>
          <a:p>
            <a:r>
              <a:rPr lang="fr-FR" dirty="0"/>
              <a:t>Performance du TDM &gt; Radio </a:t>
            </a:r>
            <a:endParaRPr lang="fr-FR" dirty="0">
              <a:effectLst/>
            </a:endParaRPr>
          </a:p>
          <a:p>
            <a:pPr marL="0" indent="0">
              <a:buNone/>
            </a:pPr>
            <a:endParaRPr lang="fr-FR" dirty="0"/>
          </a:p>
          <a:p>
            <a:r>
              <a:rPr lang="fr-FR" b="1" dirty="0" err="1"/>
              <a:t>Bactériologie</a:t>
            </a:r>
            <a:r>
              <a:rPr lang="fr-FR" b="1" dirty="0"/>
              <a:t> =&gt; </a:t>
            </a:r>
            <a:r>
              <a:rPr lang="fr-FR" dirty="0"/>
              <a:t>Rarement isolé (&lt;20%) </a:t>
            </a:r>
          </a:p>
          <a:p>
            <a:pPr lvl="1"/>
            <a:r>
              <a:rPr lang="fr-FR" dirty="0" err="1"/>
              <a:t>S.pneumoniae</a:t>
            </a:r>
            <a:r>
              <a:rPr lang="fr-FR" dirty="0"/>
              <a:t> dans 50% des germes </a:t>
            </a:r>
            <a:r>
              <a:rPr lang="fr-FR" dirty="0" err="1"/>
              <a:t>isolés</a:t>
            </a:r>
            <a:r>
              <a:rPr lang="fr-FR" dirty="0"/>
              <a:t> </a:t>
            </a:r>
            <a:endParaRPr lang="fr-FR" dirty="0">
              <a:effectLst/>
            </a:endParaRPr>
          </a:p>
          <a:p>
            <a:pPr lvl="1"/>
            <a:r>
              <a:rPr lang="fr-FR" dirty="0"/>
              <a:t>BGN dont H. influenzae</a:t>
            </a:r>
          </a:p>
          <a:p>
            <a:pPr lvl="1"/>
            <a:r>
              <a:rPr lang="fr-FR" dirty="0" err="1"/>
              <a:t>Anaérobies</a:t>
            </a:r>
            <a:r>
              <a:rPr lang="fr-FR" dirty="0"/>
              <a:t>, L. </a:t>
            </a:r>
            <a:r>
              <a:rPr lang="fr-FR" dirty="0" err="1"/>
              <a:t>pneumophila</a:t>
            </a:r>
            <a:r>
              <a:rPr lang="fr-FR" dirty="0"/>
              <a:t>, S. aureus </a:t>
            </a:r>
          </a:p>
          <a:p>
            <a:pPr marL="457200" lvl="1" indent="0">
              <a:buNone/>
            </a:pPr>
            <a:endParaRPr lang="fr-FR" dirty="0">
              <a:effectLst/>
            </a:endParaRPr>
          </a:p>
          <a:p>
            <a:r>
              <a:rPr lang="fr-FR" b="1" dirty="0"/>
              <a:t>Virologie  </a:t>
            </a:r>
            <a:r>
              <a:rPr lang="fr-FR" dirty="0"/>
              <a:t>Rhinovirus, influenzae, COVID 19 </a:t>
            </a:r>
          </a:p>
          <a:p>
            <a:r>
              <a:rPr lang="fr-FR" dirty="0"/>
              <a:t>Risque de surinfection </a:t>
            </a:r>
            <a:r>
              <a:rPr lang="fr-FR" dirty="0" err="1"/>
              <a:t>bactérienne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98760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815</Words>
  <Application>Microsoft Macintosh PowerPoint</Application>
  <PresentationFormat>Grand écran</PresentationFormat>
  <Paragraphs>94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NexusSerif</vt:lpstr>
      <vt:lpstr>Verdana</vt:lpstr>
      <vt:lpstr>Thème Office</vt:lpstr>
      <vt:lpstr>Pathologies respiratoires SA </vt:lpstr>
      <vt:lpstr>Vieillissement pulmonaire </vt:lpstr>
      <vt:lpstr>Vieillissement pulmonaire</vt:lpstr>
      <vt:lpstr>Épidémiologie infections pulmonaires </vt:lpstr>
      <vt:lpstr>Présentation PowerPoint</vt:lpstr>
      <vt:lpstr>Présentation PowerPoint</vt:lpstr>
      <vt:lpstr>Présentation PowerPoint</vt:lpstr>
      <vt:lpstr>Présentation PowerPoint</vt:lpstr>
      <vt:lpstr>Atypie paraclinique</vt:lpstr>
      <vt:lpstr>COVID 19 spécificités chez le SA</vt:lpstr>
      <vt:lpstr>Prévention infections respiratoires</vt:lpstr>
      <vt:lpstr>SAOS Sujet agé</vt:lpstr>
      <vt:lpstr>Prévalence SAOS</vt:lpstr>
      <vt:lpstr>Diagnostic </vt:lpstr>
      <vt:lpstr>Traitement SAOS du sujet âgé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Infections respiratoires SA </dc:title>
  <dc:creator>caroline roubaud</dc:creator>
  <cp:lastModifiedBy>caroline roubaud</cp:lastModifiedBy>
  <cp:revision>8</cp:revision>
  <dcterms:created xsi:type="dcterms:W3CDTF">2021-11-22T01:23:01Z</dcterms:created>
  <dcterms:modified xsi:type="dcterms:W3CDTF">2024-09-24T06:31:57Z</dcterms:modified>
</cp:coreProperties>
</file>