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6" r:id="rId2"/>
    <p:sldId id="257" r:id="rId3"/>
    <p:sldId id="279" r:id="rId4"/>
    <p:sldId id="283" r:id="rId5"/>
    <p:sldId id="280" r:id="rId6"/>
    <p:sldId id="281" r:id="rId7"/>
    <p:sldId id="282" r:id="rId8"/>
    <p:sldId id="285" r:id="rId9"/>
    <p:sldId id="289" r:id="rId10"/>
    <p:sldId id="260" r:id="rId11"/>
    <p:sldId id="261" r:id="rId12"/>
    <p:sldId id="259" r:id="rId13"/>
    <p:sldId id="263" r:id="rId14"/>
    <p:sldId id="264" r:id="rId15"/>
    <p:sldId id="265" r:id="rId16"/>
    <p:sldId id="262" r:id="rId17"/>
    <p:sldId id="287" r:id="rId18"/>
    <p:sldId id="266" r:id="rId19"/>
    <p:sldId id="267" r:id="rId20"/>
    <p:sldId id="268" r:id="rId21"/>
    <p:sldId id="269" r:id="rId22"/>
    <p:sldId id="270" r:id="rId23"/>
    <p:sldId id="288" r:id="rId24"/>
    <p:sldId id="271" r:id="rId25"/>
    <p:sldId id="272" r:id="rId26"/>
    <p:sldId id="273" r:id="rId27"/>
    <p:sldId id="274" r:id="rId28"/>
    <p:sldId id="276" r:id="rId29"/>
    <p:sldId id="275" r:id="rId30"/>
    <p:sldId id="277" r:id="rId31"/>
    <p:sldId id="27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7"/>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7425F-EE11-4059-93A8-A17D60B2014C}"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FB0EBD87-DD60-4886-80B1-FE51EEBC463D}">
      <dgm:prSet custT="1"/>
      <dgm:spPr/>
      <dgm:t>
        <a:bodyPr/>
        <a:lstStyle/>
        <a:p>
          <a:r>
            <a:rPr lang="fr-FR" sz="1600" dirty="0"/>
            <a:t>Une </a:t>
          </a:r>
          <a:r>
            <a:rPr lang="fr-FR" sz="1600" dirty="0" err="1"/>
            <a:t>prévalence</a:t>
          </a:r>
          <a:r>
            <a:rPr lang="fr-FR" sz="1600" dirty="0"/>
            <a:t> </a:t>
          </a:r>
          <a:r>
            <a:rPr lang="fr-FR" sz="1600" dirty="0" err="1"/>
            <a:t>considérable</a:t>
          </a:r>
          <a:endParaRPr lang="en-US" sz="1600" dirty="0"/>
        </a:p>
      </dgm:t>
    </dgm:pt>
    <dgm:pt modelId="{2FC3AF57-C694-4D62-9C70-005210E36137}" type="parTrans" cxnId="{B1D06BAE-001E-4C92-9F5C-D06F327D2B3D}">
      <dgm:prSet/>
      <dgm:spPr/>
      <dgm:t>
        <a:bodyPr/>
        <a:lstStyle/>
        <a:p>
          <a:endParaRPr lang="en-US"/>
        </a:p>
      </dgm:t>
    </dgm:pt>
    <dgm:pt modelId="{14FBF28F-F9F2-4716-8803-1AD0B8C48A70}" type="sibTrans" cxnId="{B1D06BAE-001E-4C92-9F5C-D06F327D2B3D}">
      <dgm:prSet/>
      <dgm:spPr/>
      <dgm:t>
        <a:bodyPr/>
        <a:lstStyle/>
        <a:p>
          <a:endParaRPr lang="en-US"/>
        </a:p>
      </dgm:t>
    </dgm:pt>
    <dgm:pt modelId="{6039DF38-F2AB-4DAD-BE9C-57844BA11D15}">
      <dgm:prSet custT="1"/>
      <dgm:spPr/>
      <dgm:t>
        <a:bodyPr/>
        <a:lstStyle/>
        <a:p>
          <a:r>
            <a:rPr lang="fr-FR" sz="1600" dirty="0" err="1"/>
            <a:t>Prévalence</a:t>
          </a:r>
          <a:r>
            <a:rPr lang="fr-FR" sz="1600" dirty="0"/>
            <a:t> de la douleur chez la personne </a:t>
          </a:r>
          <a:r>
            <a:rPr lang="fr-FR" sz="1600" dirty="0" err="1"/>
            <a:t>âgée</a:t>
          </a:r>
          <a:r>
            <a:rPr lang="fr-FR" sz="1600" dirty="0"/>
            <a:t>:</a:t>
          </a:r>
          <a:endParaRPr lang="en-US" sz="1600" dirty="0"/>
        </a:p>
      </dgm:t>
    </dgm:pt>
    <dgm:pt modelId="{A97ACFAC-24A7-4D5C-8AE4-8A3C2B21858D}" type="parTrans" cxnId="{F416EAE0-101F-4451-AA88-DCA291FF7044}">
      <dgm:prSet/>
      <dgm:spPr/>
      <dgm:t>
        <a:bodyPr/>
        <a:lstStyle/>
        <a:p>
          <a:endParaRPr lang="en-US"/>
        </a:p>
      </dgm:t>
    </dgm:pt>
    <dgm:pt modelId="{08D560AD-15AF-47EB-8928-0C995A4553DC}" type="sibTrans" cxnId="{F416EAE0-101F-4451-AA88-DCA291FF7044}">
      <dgm:prSet/>
      <dgm:spPr/>
      <dgm:t>
        <a:bodyPr/>
        <a:lstStyle/>
        <a:p>
          <a:endParaRPr lang="en-US"/>
        </a:p>
      </dgm:t>
    </dgm:pt>
    <dgm:pt modelId="{EE0BD345-1A7E-453B-8B8B-8791DFD7C5BB}">
      <dgm:prSet custT="1"/>
      <dgm:spPr/>
      <dgm:t>
        <a:bodyPr/>
        <a:lstStyle/>
        <a:p>
          <a:r>
            <a:rPr lang="fr-FR" sz="1600" dirty="0"/>
            <a:t>70% douleurs chroniques en institution</a:t>
          </a:r>
          <a:endParaRPr lang="en-US" sz="1600" dirty="0"/>
        </a:p>
      </dgm:t>
    </dgm:pt>
    <dgm:pt modelId="{E8959F99-F265-4455-8989-AC3596277331}" type="parTrans" cxnId="{700D26F3-3E2D-4256-8B6A-D7DD4A08E224}">
      <dgm:prSet/>
      <dgm:spPr/>
      <dgm:t>
        <a:bodyPr/>
        <a:lstStyle/>
        <a:p>
          <a:endParaRPr lang="en-US"/>
        </a:p>
      </dgm:t>
    </dgm:pt>
    <dgm:pt modelId="{54FFA015-5ABB-4366-B77B-BD0BE88C0F01}" type="sibTrans" cxnId="{700D26F3-3E2D-4256-8B6A-D7DD4A08E224}">
      <dgm:prSet/>
      <dgm:spPr/>
      <dgm:t>
        <a:bodyPr/>
        <a:lstStyle/>
        <a:p>
          <a:endParaRPr lang="en-US"/>
        </a:p>
      </dgm:t>
    </dgm:pt>
    <dgm:pt modelId="{E36EC776-5E5F-4898-893E-3D7FC3E2DF89}">
      <dgm:prSet custT="1"/>
      <dgm:spPr/>
      <dgm:t>
        <a:bodyPr/>
        <a:lstStyle/>
        <a:p>
          <a:r>
            <a:rPr lang="fr-FR" sz="1600" dirty="0"/>
            <a:t>Plus de 80% en fin de vie.</a:t>
          </a:r>
          <a:endParaRPr lang="en-US" sz="1600" dirty="0"/>
        </a:p>
      </dgm:t>
    </dgm:pt>
    <dgm:pt modelId="{AAC42F2F-15C2-4BAE-B178-43093E3E1F8F}" type="parTrans" cxnId="{0F15C890-33ED-4E82-83A3-10B4FF475280}">
      <dgm:prSet/>
      <dgm:spPr/>
      <dgm:t>
        <a:bodyPr/>
        <a:lstStyle/>
        <a:p>
          <a:endParaRPr lang="en-US"/>
        </a:p>
      </dgm:t>
    </dgm:pt>
    <dgm:pt modelId="{1169511F-FC15-4FFA-821E-33D7B0F549F6}" type="sibTrans" cxnId="{0F15C890-33ED-4E82-83A3-10B4FF475280}">
      <dgm:prSet/>
      <dgm:spPr/>
      <dgm:t>
        <a:bodyPr/>
        <a:lstStyle/>
        <a:p>
          <a:endParaRPr lang="en-US"/>
        </a:p>
      </dgm:t>
    </dgm:pt>
    <dgm:pt modelId="{119B7507-E38A-4C00-93B7-BB956907CFAD}">
      <dgm:prSet custT="1"/>
      <dgm:spPr/>
      <dgm:t>
        <a:bodyPr/>
        <a:lstStyle/>
        <a:p>
          <a:r>
            <a:rPr lang="fr-FR" sz="1600" dirty="0"/>
            <a:t>Constamment suspecter la douleur</a:t>
          </a:r>
          <a:endParaRPr lang="en-US" sz="1600" dirty="0"/>
        </a:p>
      </dgm:t>
    </dgm:pt>
    <dgm:pt modelId="{8FDB9B4F-D5BB-4C54-A469-01DE95106023}" type="parTrans" cxnId="{EF246BB0-76F0-4887-96D5-884343738D96}">
      <dgm:prSet/>
      <dgm:spPr/>
      <dgm:t>
        <a:bodyPr/>
        <a:lstStyle/>
        <a:p>
          <a:endParaRPr lang="en-US"/>
        </a:p>
      </dgm:t>
    </dgm:pt>
    <dgm:pt modelId="{AF697F47-8627-4555-911A-89219A9C521B}" type="sibTrans" cxnId="{EF246BB0-76F0-4887-96D5-884343738D96}">
      <dgm:prSet/>
      <dgm:spPr/>
      <dgm:t>
        <a:bodyPr/>
        <a:lstStyle/>
        <a:p>
          <a:endParaRPr lang="en-US"/>
        </a:p>
      </dgm:t>
    </dgm:pt>
    <dgm:pt modelId="{64DB9BF2-B0F3-425E-8029-BD29921AE801}">
      <dgm:prSet custT="1"/>
      <dgm:spPr/>
      <dgm:t>
        <a:bodyPr/>
        <a:lstStyle/>
        <a:p>
          <a:r>
            <a:rPr lang="fr-FR" sz="1600" dirty="0"/>
            <a:t>Ne pas considérer qu’il est normal d’avoir mal en vieillissant </a:t>
          </a:r>
          <a:endParaRPr lang="en-US" sz="1600" dirty="0"/>
        </a:p>
      </dgm:t>
    </dgm:pt>
    <dgm:pt modelId="{08F0C208-E5DB-477C-9A51-C1CDA015D89B}" type="parTrans" cxnId="{22E53EB2-DF39-4FEC-B6E2-B40BA4F15FF5}">
      <dgm:prSet/>
      <dgm:spPr/>
      <dgm:t>
        <a:bodyPr/>
        <a:lstStyle/>
        <a:p>
          <a:endParaRPr lang="en-US"/>
        </a:p>
      </dgm:t>
    </dgm:pt>
    <dgm:pt modelId="{811D49ED-B1E6-44AF-9188-BBA5A652F51A}" type="sibTrans" cxnId="{22E53EB2-DF39-4FEC-B6E2-B40BA4F15FF5}">
      <dgm:prSet/>
      <dgm:spPr/>
      <dgm:t>
        <a:bodyPr/>
        <a:lstStyle/>
        <a:p>
          <a:endParaRPr lang="en-US"/>
        </a:p>
      </dgm:t>
    </dgm:pt>
    <dgm:pt modelId="{86755849-F3AF-49FC-9E12-E73FAF967BDA}">
      <dgm:prSet custT="1"/>
      <dgm:spPr/>
      <dgm:t>
        <a:bodyPr/>
        <a:lstStyle/>
        <a:p>
          <a:r>
            <a:rPr lang="fr-FR" sz="1600" dirty="0" err="1"/>
            <a:t>Démarche</a:t>
          </a:r>
          <a:r>
            <a:rPr lang="fr-FR" sz="1600" dirty="0"/>
            <a:t> non pas compassionnelle mais scientifique et humaine : Evaluer, classer, traiter, ré-</a:t>
          </a:r>
          <a:r>
            <a:rPr lang="fr-FR" sz="1600" dirty="0" err="1"/>
            <a:t>évaluer</a:t>
          </a:r>
          <a:r>
            <a:rPr lang="fr-FR" sz="1600" dirty="0"/>
            <a:t>...</a:t>
          </a:r>
          <a:endParaRPr lang="en-US" sz="1600" dirty="0"/>
        </a:p>
      </dgm:t>
    </dgm:pt>
    <dgm:pt modelId="{8EF1FA1E-224A-4607-B549-043172FFF3E8}" type="parTrans" cxnId="{2F9C8560-7A53-4A8E-9486-82A968ED7BB7}">
      <dgm:prSet/>
      <dgm:spPr/>
      <dgm:t>
        <a:bodyPr/>
        <a:lstStyle/>
        <a:p>
          <a:endParaRPr lang="en-US"/>
        </a:p>
      </dgm:t>
    </dgm:pt>
    <dgm:pt modelId="{7FB6D97B-BB0D-4163-95AC-85769150954A}" type="sibTrans" cxnId="{2F9C8560-7A53-4A8E-9486-82A968ED7BB7}">
      <dgm:prSet/>
      <dgm:spPr/>
      <dgm:t>
        <a:bodyPr/>
        <a:lstStyle/>
        <a:p>
          <a:endParaRPr lang="en-US"/>
        </a:p>
      </dgm:t>
    </dgm:pt>
    <dgm:pt modelId="{78A6D7AF-D687-4845-96B1-5870F7DC5D29}">
      <dgm:prSet custT="1"/>
      <dgm:spPr/>
      <dgm:t>
        <a:bodyPr/>
        <a:lstStyle/>
        <a:p>
          <a:r>
            <a:rPr lang="fr-FR" sz="1600" dirty="0"/>
            <a:t>50% douleurs chroniques à domicile</a:t>
          </a:r>
          <a:endParaRPr lang="en-US" sz="1600" dirty="0"/>
        </a:p>
      </dgm:t>
    </dgm:pt>
    <dgm:pt modelId="{C6873D17-0D7D-B44A-AF99-24453B836B66}" type="parTrans" cxnId="{68593FA8-1249-B445-A4A2-A6FD4A054271}">
      <dgm:prSet/>
      <dgm:spPr/>
      <dgm:t>
        <a:bodyPr/>
        <a:lstStyle/>
        <a:p>
          <a:endParaRPr lang="fr-FR"/>
        </a:p>
      </dgm:t>
    </dgm:pt>
    <dgm:pt modelId="{63789179-929D-954D-9258-D1AE64F813B7}" type="sibTrans" cxnId="{68593FA8-1249-B445-A4A2-A6FD4A054271}">
      <dgm:prSet/>
      <dgm:spPr/>
      <dgm:t>
        <a:bodyPr/>
        <a:lstStyle/>
        <a:p>
          <a:endParaRPr lang="fr-FR"/>
        </a:p>
      </dgm:t>
    </dgm:pt>
    <dgm:pt modelId="{674DD888-347A-904F-A58B-C8EF459B2290}" type="pres">
      <dgm:prSet presAssocID="{8207425F-EE11-4059-93A8-A17D60B2014C}" presName="linear" presStyleCnt="0">
        <dgm:presLayoutVars>
          <dgm:dir/>
          <dgm:animLvl val="lvl"/>
          <dgm:resizeHandles val="exact"/>
        </dgm:presLayoutVars>
      </dgm:prSet>
      <dgm:spPr/>
    </dgm:pt>
    <dgm:pt modelId="{AEBA4AED-9AFF-9E4E-B2C3-B42C391B2BBE}" type="pres">
      <dgm:prSet presAssocID="{FB0EBD87-DD60-4886-80B1-FE51EEBC463D}" presName="parentLin" presStyleCnt="0"/>
      <dgm:spPr/>
    </dgm:pt>
    <dgm:pt modelId="{B1BD4B47-6F9D-C54F-8CA0-1EB6B1DE4159}" type="pres">
      <dgm:prSet presAssocID="{FB0EBD87-DD60-4886-80B1-FE51EEBC463D}" presName="parentLeftMargin" presStyleLbl="node1" presStyleIdx="0" presStyleCnt="4"/>
      <dgm:spPr/>
    </dgm:pt>
    <dgm:pt modelId="{DE04D687-C93E-E343-8189-DEE3D8FB8806}" type="pres">
      <dgm:prSet presAssocID="{FB0EBD87-DD60-4886-80B1-FE51EEBC463D}" presName="parentText" presStyleLbl="node1" presStyleIdx="0" presStyleCnt="4">
        <dgm:presLayoutVars>
          <dgm:chMax val="0"/>
          <dgm:bulletEnabled val="1"/>
        </dgm:presLayoutVars>
      </dgm:prSet>
      <dgm:spPr/>
    </dgm:pt>
    <dgm:pt modelId="{536E8A97-FF2D-4042-A933-00E514A6D6BB}" type="pres">
      <dgm:prSet presAssocID="{FB0EBD87-DD60-4886-80B1-FE51EEBC463D}" presName="negativeSpace" presStyleCnt="0"/>
      <dgm:spPr/>
    </dgm:pt>
    <dgm:pt modelId="{FDA65BE1-AE2F-7D40-B653-BFF8CCE407D8}" type="pres">
      <dgm:prSet presAssocID="{FB0EBD87-DD60-4886-80B1-FE51EEBC463D}" presName="childText" presStyleLbl="conFgAcc1" presStyleIdx="0" presStyleCnt="4">
        <dgm:presLayoutVars>
          <dgm:bulletEnabled val="1"/>
        </dgm:presLayoutVars>
      </dgm:prSet>
      <dgm:spPr/>
    </dgm:pt>
    <dgm:pt modelId="{0ED53F62-B154-0448-9269-83C31170C6EB}" type="pres">
      <dgm:prSet presAssocID="{14FBF28F-F9F2-4716-8803-1AD0B8C48A70}" presName="spaceBetweenRectangles" presStyleCnt="0"/>
      <dgm:spPr/>
    </dgm:pt>
    <dgm:pt modelId="{6A3D0277-C333-0A4B-83C0-4D87354199C8}" type="pres">
      <dgm:prSet presAssocID="{119B7507-E38A-4C00-93B7-BB956907CFAD}" presName="parentLin" presStyleCnt="0"/>
      <dgm:spPr/>
    </dgm:pt>
    <dgm:pt modelId="{4F4D5FCC-E21A-4A4D-AC48-38147ACEF310}" type="pres">
      <dgm:prSet presAssocID="{119B7507-E38A-4C00-93B7-BB956907CFAD}" presName="parentLeftMargin" presStyleLbl="node1" presStyleIdx="0" presStyleCnt="4"/>
      <dgm:spPr/>
    </dgm:pt>
    <dgm:pt modelId="{D01FD187-9E9F-0D41-A234-1CD6B4BDA0D5}" type="pres">
      <dgm:prSet presAssocID="{119B7507-E38A-4C00-93B7-BB956907CFAD}" presName="parentText" presStyleLbl="node1" presStyleIdx="1" presStyleCnt="4">
        <dgm:presLayoutVars>
          <dgm:chMax val="0"/>
          <dgm:bulletEnabled val="1"/>
        </dgm:presLayoutVars>
      </dgm:prSet>
      <dgm:spPr/>
    </dgm:pt>
    <dgm:pt modelId="{31963B4A-0DAD-E84E-A40C-B53AA2ABE9E8}" type="pres">
      <dgm:prSet presAssocID="{119B7507-E38A-4C00-93B7-BB956907CFAD}" presName="negativeSpace" presStyleCnt="0"/>
      <dgm:spPr/>
    </dgm:pt>
    <dgm:pt modelId="{985E1BBC-1B34-4645-B8F5-6B1360B9982D}" type="pres">
      <dgm:prSet presAssocID="{119B7507-E38A-4C00-93B7-BB956907CFAD}" presName="childText" presStyleLbl="conFgAcc1" presStyleIdx="1" presStyleCnt="4">
        <dgm:presLayoutVars>
          <dgm:bulletEnabled val="1"/>
        </dgm:presLayoutVars>
      </dgm:prSet>
      <dgm:spPr/>
    </dgm:pt>
    <dgm:pt modelId="{C52E873F-A105-DF4F-BAB4-897EE5FE6EA0}" type="pres">
      <dgm:prSet presAssocID="{AF697F47-8627-4555-911A-89219A9C521B}" presName="spaceBetweenRectangles" presStyleCnt="0"/>
      <dgm:spPr/>
    </dgm:pt>
    <dgm:pt modelId="{C6C042E0-B400-3943-B967-5DB43DE2D06F}" type="pres">
      <dgm:prSet presAssocID="{64DB9BF2-B0F3-425E-8029-BD29921AE801}" presName="parentLin" presStyleCnt="0"/>
      <dgm:spPr/>
    </dgm:pt>
    <dgm:pt modelId="{662214DF-5C6E-8347-9844-EE9939B0C363}" type="pres">
      <dgm:prSet presAssocID="{64DB9BF2-B0F3-425E-8029-BD29921AE801}" presName="parentLeftMargin" presStyleLbl="node1" presStyleIdx="1" presStyleCnt="4"/>
      <dgm:spPr/>
    </dgm:pt>
    <dgm:pt modelId="{1151299E-E58A-C840-9EFB-A065F004DBB0}" type="pres">
      <dgm:prSet presAssocID="{64DB9BF2-B0F3-425E-8029-BD29921AE801}" presName="parentText" presStyleLbl="node1" presStyleIdx="2" presStyleCnt="4">
        <dgm:presLayoutVars>
          <dgm:chMax val="0"/>
          <dgm:bulletEnabled val="1"/>
        </dgm:presLayoutVars>
      </dgm:prSet>
      <dgm:spPr/>
    </dgm:pt>
    <dgm:pt modelId="{50D9A0E0-E7B3-FB4D-AA56-A1634B2EF06B}" type="pres">
      <dgm:prSet presAssocID="{64DB9BF2-B0F3-425E-8029-BD29921AE801}" presName="negativeSpace" presStyleCnt="0"/>
      <dgm:spPr/>
    </dgm:pt>
    <dgm:pt modelId="{222D7DD5-2796-DF4E-9FCB-06852F28B020}" type="pres">
      <dgm:prSet presAssocID="{64DB9BF2-B0F3-425E-8029-BD29921AE801}" presName="childText" presStyleLbl="conFgAcc1" presStyleIdx="2" presStyleCnt="4">
        <dgm:presLayoutVars>
          <dgm:bulletEnabled val="1"/>
        </dgm:presLayoutVars>
      </dgm:prSet>
      <dgm:spPr/>
    </dgm:pt>
    <dgm:pt modelId="{7D911560-0725-2D4C-B80B-F3A5572126DD}" type="pres">
      <dgm:prSet presAssocID="{811D49ED-B1E6-44AF-9188-BBA5A652F51A}" presName="spaceBetweenRectangles" presStyleCnt="0"/>
      <dgm:spPr/>
    </dgm:pt>
    <dgm:pt modelId="{67057C68-2F8B-CA45-A455-8C726E927CE9}" type="pres">
      <dgm:prSet presAssocID="{86755849-F3AF-49FC-9E12-E73FAF967BDA}" presName="parentLin" presStyleCnt="0"/>
      <dgm:spPr/>
    </dgm:pt>
    <dgm:pt modelId="{B52D5C48-416B-434B-A27F-F0F88BAEEBFA}" type="pres">
      <dgm:prSet presAssocID="{86755849-F3AF-49FC-9E12-E73FAF967BDA}" presName="parentLeftMargin" presStyleLbl="node1" presStyleIdx="2" presStyleCnt="4"/>
      <dgm:spPr/>
    </dgm:pt>
    <dgm:pt modelId="{4D07715E-0991-6341-A597-B83D44432E2F}" type="pres">
      <dgm:prSet presAssocID="{86755849-F3AF-49FC-9E12-E73FAF967BDA}" presName="parentText" presStyleLbl="node1" presStyleIdx="3" presStyleCnt="4">
        <dgm:presLayoutVars>
          <dgm:chMax val="0"/>
          <dgm:bulletEnabled val="1"/>
        </dgm:presLayoutVars>
      </dgm:prSet>
      <dgm:spPr/>
    </dgm:pt>
    <dgm:pt modelId="{3475D579-BE33-FF41-875B-AFB173CAE42C}" type="pres">
      <dgm:prSet presAssocID="{86755849-F3AF-49FC-9E12-E73FAF967BDA}" presName="negativeSpace" presStyleCnt="0"/>
      <dgm:spPr/>
    </dgm:pt>
    <dgm:pt modelId="{A5191374-1C4F-3244-BAEF-4D769563BF46}" type="pres">
      <dgm:prSet presAssocID="{86755849-F3AF-49FC-9E12-E73FAF967BDA}" presName="childText" presStyleLbl="conFgAcc1" presStyleIdx="3" presStyleCnt="4">
        <dgm:presLayoutVars>
          <dgm:bulletEnabled val="1"/>
        </dgm:presLayoutVars>
      </dgm:prSet>
      <dgm:spPr/>
    </dgm:pt>
  </dgm:ptLst>
  <dgm:cxnLst>
    <dgm:cxn modelId="{1D2F311D-F533-2645-B748-77071EBD66DA}" type="presOf" srcId="{FB0EBD87-DD60-4886-80B1-FE51EEBC463D}" destId="{DE04D687-C93E-E343-8189-DEE3D8FB8806}" srcOrd="1" destOrd="0" presId="urn:microsoft.com/office/officeart/2005/8/layout/list1"/>
    <dgm:cxn modelId="{8DCAC33A-6460-7B4E-B5CD-78A6519B85C6}" type="presOf" srcId="{119B7507-E38A-4C00-93B7-BB956907CFAD}" destId="{4F4D5FCC-E21A-4A4D-AC48-38147ACEF310}" srcOrd="0" destOrd="0" presId="urn:microsoft.com/office/officeart/2005/8/layout/list1"/>
    <dgm:cxn modelId="{4744B247-9D97-D24C-A469-98929F82929B}" type="presOf" srcId="{86755849-F3AF-49FC-9E12-E73FAF967BDA}" destId="{4D07715E-0991-6341-A597-B83D44432E2F}" srcOrd="1" destOrd="0" presId="urn:microsoft.com/office/officeart/2005/8/layout/list1"/>
    <dgm:cxn modelId="{01D2E14D-64D8-644B-B771-008DDAA954FC}" type="presOf" srcId="{EE0BD345-1A7E-453B-8B8B-8791DFD7C5BB}" destId="{FDA65BE1-AE2F-7D40-B653-BFF8CCE407D8}" srcOrd="0" destOrd="2" presId="urn:microsoft.com/office/officeart/2005/8/layout/list1"/>
    <dgm:cxn modelId="{C7C86E51-E426-7F45-890E-C80BD438B6AB}" type="presOf" srcId="{119B7507-E38A-4C00-93B7-BB956907CFAD}" destId="{D01FD187-9E9F-0D41-A234-1CD6B4BDA0D5}" srcOrd="1" destOrd="0" presId="urn:microsoft.com/office/officeart/2005/8/layout/list1"/>
    <dgm:cxn modelId="{2F9C8560-7A53-4A8E-9486-82A968ED7BB7}" srcId="{8207425F-EE11-4059-93A8-A17D60B2014C}" destId="{86755849-F3AF-49FC-9E12-E73FAF967BDA}" srcOrd="3" destOrd="0" parTransId="{8EF1FA1E-224A-4607-B549-043172FFF3E8}" sibTransId="{7FB6D97B-BB0D-4163-95AC-85769150954A}"/>
    <dgm:cxn modelId="{EB357A84-9E19-C34B-A761-962C621B0C94}" type="presOf" srcId="{FB0EBD87-DD60-4886-80B1-FE51EEBC463D}" destId="{B1BD4B47-6F9D-C54F-8CA0-1EB6B1DE4159}" srcOrd="0" destOrd="0" presId="urn:microsoft.com/office/officeart/2005/8/layout/list1"/>
    <dgm:cxn modelId="{E051EE8E-6065-B74F-94FB-46303BEF446F}" type="presOf" srcId="{64DB9BF2-B0F3-425E-8029-BD29921AE801}" destId="{1151299E-E58A-C840-9EFB-A065F004DBB0}" srcOrd="1" destOrd="0" presId="urn:microsoft.com/office/officeart/2005/8/layout/list1"/>
    <dgm:cxn modelId="{0F15C890-33ED-4E82-83A3-10B4FF475280}" srcId="{FB0EBD87-DD60-4886-80B1-FE51EEBC463D}" destId="{E36EC776-5E5F-4898-893E-3D7FC3E2DF89}" srcOrd="3" destOrd="0" parTransId="{AAC42F2F-15C2-4BAE-B178-43093E3E1F8F}" sibTransId="{1169511F-FC15-4FFA-821E-33D7B0F549F6}"/>
    <dgm:cxn modelId="{68593FA8-1249-B445-A4A2-A6FD4A054271}" srcId="{FB0EBD87-DD60-4886-80B1-FE51EEBC463D}" destId="{78A6D7AF-D687-4845-96B1-5870F7DC5D29}" srcOrd="1" destOrd="0" parTransId="{C6873D17-0D7D-B44A-AF99-24453B836B66}" sibTransId="{63789179-929D-954D-9258-D1AE64F813B7}"/>
    <dgm:cxn modelId="{4D9BE3AD-8E9A-3B44-9146-CBB34536D6FB}" type="presOf" srcId="{78A6D7AF-D687-4845-96B1-5870F7DC5D29}" destId="{FDA65BE1-AE2F-7D40-B653-BFF8CCE407D8}" srcOrd="0" destOrd="1" presId="urn:microsoft.com/office/officeart/2005/8/layout/list1"/>
    <dgm:cxn modelId="{B1D06BAE-001E-4C92-9F5C-D06F327D2B3D}" srcId="{8207425F-EE11-4059-93A8-A17D60B2014C}" destId="{FB0EBD87-DD60-4886-80B1-FE51EEBC463D}" srcOrd="0" destOrd="0" parTransId="{2FC3AF57-C694-4D62-9C70-005210E36137}" sibTransId="{14FBF28F-F9F2-4716-8803-1AD0B8C48A70}"/>
    <dgm:cxn modelId="{EF246BB0-76F0-4887-96D5-884343738D96}" srcId="{8207425F-EE11-4059-93A8-A17D60B2014C}" destId="{119B7507-E38A-4C00-93B7-BB956907CFAD}" srcOrd="1" destOrd="0" parTransId="{8FDB9B4F-D5BB-4C54-A469-01DE95106023}" sibTransId="{AF697F47-8627-4555-911A-89219A9C521B}"/>
    <dgm:cxn modelId="{22E53EB2-DF39-4FEC-B6E2-B40BA4F15FF5}" srcId="{8207425F-EE11-4059-93A8-A17D60B2014C}" destId="{64DB9BF2-B0F3-425E-8029-BD29921AE801}" srcOrd="2" destOrd="0" parTransId="{08F0C208-E5DB-477C-9A51-C1CDA015D89B}" sibTransId="{811D49ED-B1E6-44AF-9188-BBA5A652F51A}"/>
    <dgm:cxn modelId="{8A68E0B8-8547-3F46-827A-4AA889B98F75}" type="presOf" srcId="{E36EC776-5E5F-4898-893E-3D7FC3E2DF89}" destId="{FDA65BE1-AE2F-7D40-B653-BFF8CCE407D8}" srcOrd="0" destOrd="3" presId="urn:microsoft.com/office/officeart/2005/8/layout/list1"/>
    <dgm:cxn modelId="{DFCC86C2-FF45-A743-BEA1-3D7B22CD8FC3}" type="presOf" srcId="{6039DF38-F2AB-4DAD-BE9C-57844BA11D15}" destId="{FDA65BE1-AE2F-7D40-B653-BFF8CCE407D8}" srcOrd="0" destOrd="0" presId="urn:microsoft.com/office/officeart/2005/8/layout/list1"/>
    <dgm:cxn modelId="{F5CB02C3-EE31-F14F-83DA-A64FD7DD905F}" type="presOf" srcId="{64DB9BF2-B0F3-425E-8029-BD29921AE801}" destId="{662214DF-5C6E-8347-9844-EE9939B0C363}" srcOrd="0" destOrd="0" presId="urn:microsoft.com/office/officeart/2005/8/layout/list1"/>
    <dgm:cxn modelId="{F0A662DE-BEF7-594F-9A1E-F7515B326A7B}" type="presOf" srcId="{8207425F-EE11-4059-93A8-A17D60B2014C}" destId="{674DD888-347A-904F-A58B-C8EF459B2290}" srcOrd="0" destOrd="0" presId="urn:microsoft.com/office/officeart/2005/8/layout/list1"/>
    <dgm:cxn modelId="{5F803CDF-DCEB-0947-840D-C9C6566F5E61}" type="presOf" srcId="{86755849-F3AF-49FC-9E12-E73FAF967BDA}" destId="{B52D5C48-416B-434B-A27F-F0F88BAEEBFA}" srcOrd="0" destOrd="0" presId="urn:microsoft.com/office/officeart/2005/8/layout/list1"/>
    <dgm:cxn modelId="{F416EAE0-101F-4451-AA88-DCA291FF7044}" srcId="{FB0EBD87-DD60-4886-80B1-FE51EEBC463D}" destId="{6039DF38-F2AB-4DAD-BE9C-57844BA11D15}" srcOrd="0" destOrd="0" parTransId="{A97ACFAC-24A7-4D5C-8AE4-8A3C2B21858D}" sibTransId="{08D560AD-15AF-47EB-8928-0C995A4553DC}"/>
    <dgm:cxn modelId="{700D26F3-3E2D-4256-8B6A-D7DD4A08E224}" srcId="{FB0EBD87-DD60-4886-80B1-FE51EEBC463D}" destId="{EE0BD345-1A7E-453B-8B8B-8791DFD7C5BB}" srcOrd="2" destOrd="0" parTransId="{E8959F99-F265-4455-8989-AC3596277331}" sibTransId="{54FFA015-5ABB-4366-B77B-BD0BE88C0F01}"/>
    <dgm:cxn modelId="{469B1002-6A6A-DC4D-8DBC-B4110ADAAC49}" type="presParOf" srcId="{674DD888-347A-904F-A58B-C8EF459B2290}" destId="{AEBA4AED-9AFF-9E4E-B2C3-B42C391B2BBE}" srcOrd="0" destOrd="0" presId="urn:microsoft.com/office/officeart/2005/8/layout/list1"/>
    <dgm:cxn modelId="{3A04AC08-3EC7-2B45-8433-FE2C5E9AABC3}" type="presParOf" srcId="{AEBA4AED-9AFF-9E4E-B2C3-B42C391B2BBE}" destId="{B1BD4B47-6F9D-C54F-8CA0-1EB6B1DE4159}" srcOrd="0" destOrd="0" presId="urn:microsoft.com/office/officeart/2005/8/layout/list1"/>
    <dgm:cxn modelId="{BBA84BD7-9B95-DA48-BCB1-F88657F9C613}" type="presParOf" srcId="{AEBA4AED-9AFF-9E4E-B2C3-B42C391B2BBE}" destId="{DE04D687-C93E-E343-8189-DEE3D8FB8806}" srcOrd="1" destOrd="0" presId="urn:microsoft.com/office/officeart/2005/8/layout/list1"/>
    <dgm:cxn modelId="{D5F670E3-9A86-114D-8A90-B93C5C3DD2F1}" type="presParOf" srcId="{674DD888-347A-904F-A58B-C8EF459B2290}" destId="{536E8A97-FF2D-4042-A933-00E514A6D6BB}" srcOrd="1" destOrd="0" presId="urn:microsoft.com/office/officeart/2005/8/layout/list1"/>
    <dgm:cxn modelId="{E2B545C7-7F14-3E47-990E-9030D71AAF44}" type="presParOf" srcId="{674DD888-347A-904F-A58B-C8EF459B2290}" destId="{FDA65BE1-AE2F-7D40-B653-BFF8CCE407D8}" srcOrd="2" destOrd="0" presId="urn:microsoft.com/office/officeart/2005/8/layout/list1"/>
    <dgm:cxn modelId="{B56CA890-84B9-3F4B-995B-3EFE3BE905A0}" type="presParOf" srcId="{674DD888-347A-904F-A58B-C8EF459B2290}" destId="{0ED53F62-B154-0448-9269-83C31170C6EB}" srcOrd="3" destOrd="0" presId="urn:microsoft.com/office/officeart/2005/8/layout/list1"/>
    <dgm:cxn modelId="{C42725E0-68D7-E74F-8CB1-95AE7B56B2C3}" type="presParOf" srcId="{674DD888-347A-904F-A58B-C8EF459B2290}" destId="{6A3D0277-C333-0A4B-83C0-4D87354199C8}" srcOrd="4" destOrd="0" presId="urn:microsoft.com/office/officeart/2005/8/layout/list1"/>
    <dgm:cxn modelId="{6631D3ED-7E16-F54C-85C0-03394CF79DFA}" type="presParOf" srcId="{6A3D0277-C333-0A4B-83C0-4D87354199C8}" destId="{4F4D5FCC-E21A-4A4D-AC48-38147ACEF310}" srcOrd="0" destOrd="0" presId="urn:microsoft.com/office/officeart/2005/8/layout/list1"/>
    <dgm:cxn modelId="{8953EE0A-A0BD-9C4E-A0DE-B5AFC35BBD45}" type="presParOf" srcId="{6A3D0277-C333-0A4B-83C0-4D87354199C8}" destId="{D01FD187-9E9F-0D41-A234-1CD6B4BDA0D5}" srcOrd="1" destOrd="0" presId="urn:microsoft.com/office/officeart/2005/8/layout/list1"/>
    <dgm:cxn modelId="{E84D3FFD-38AE-B54B-A3DE-454E007C1C69}" type="presParOf" srcId="{674DD888-347A-904F-A58B-C8EF459B2290}" destId="{31963B4A-0DAD-E84E-A40C-B53AA2ABE9E8}" srcOrd="5" destOrd="0" presId="urn:microsoft.com/office/officeart/2005/8/layout/list1"/>
    <dgm:cxn modelId="{4E0E50C5-8707-1D4F-A139-FD171578609E}" type="presParOf" srcId="{674DD888-347A-904F-A58B-C8EF459B2290}" destId="{985E1BBC-1B34-4645-B8F5-6B1360B9982D}" srcOrd="6" destOrd="0" presId="urn:microsoft.com/office/officeart/2005/8/layout/list1"/>
    <dgm:cxn modelId="{7B537029-A510-7E45-A5CF-A46B88FE19B0}" type="presParOf" srcId="{674DD888-347A-904F-A58B-C8EF459B2290}" destId="{C52E873F-A105-DF4F-BAB4-897EE5FE6EA0}" srcOrd="7" destOrd="0" presId="urn:microsoft.com/office/officeart/2005/8/layout/list1"/>
    <dgm:cxn modelId="{BB28FE15-8D70-4E46-9AB3-E2D3E93A251A}" type="presParOf" srcId="{674DD888-347A-904F-A58B-C8EF459B2290}" destId="{C6C042E0-B400-3943-B967-5DB43DE2D06F}" srcOrd="8" destOrd="0" presId="urn:microsoft.com/office/officeart/2005/8/layout/list1"/>
    <dgm:cxn modelId="{6973BC9C-B639-1F44-8FCA-FE32B928F72F}" type="presParOf" srcId="{C6C042E0-B400-3943-B967-5DB43DE2D06F}" destId="{662214DF-5C6E-8347-9844-EE9939B0C363}" srcOrd="0" destOrd="0" presId="urn:microsoft.com/office/officeart/2005/8/layout/list1"/>
    <dgm:cxn modelId="{97EAD822-46E9-9F41-BD18-CF715D4AF306}" type="presParOf" srcId="{C6C042E0-B400-3943-B967-5DB43DE2D06F}" destId="{1151299E-E58A-C840-9EFB-A065F004DBB0}" srcOrd="1" destOrd="0" presId="urn:microsoft.com/office/officeart/2005/8/layout/list1"/>
    <dgm:cxn modelId="{03A91B42-AB8A-394F-8CE8-5E48468B868B}" type="presParOf" srcId="{674DD888-347A-904F-A58B-C8EF459B2290}" destId="{50D9A0E0-E7B3-FB4D-AA56-A1634B2EF06B}" srcOrd="9" destOrd="0" presId="urn:microsoft.com/office/officeart/2005/8/layout/list1"/>
    <dgm:cxn modelId="{A50EBFB5-718E-1247-B863-747E8971F51D}" type="presParOf" srcId="{674DD888-347A-904F-A58B-C8EF459B2290}" destId="{222D7DD5-2796-DF4E-9FCB-06852F28B020}" srcOrd="10" destOrd="0" presId="urn:microsoft.com/office/officeart/2005/8/layout/list1"/>
    <dgm:cxn modelId="{A4E397F3-D4D0-A048-B712-0EAD875521E7}" type="presParOf" srcId="{674DD888-347A-904F-A58B-C8EF459B2290}" destId="{7D911560-0725-2D4C-B80B-F3A5572126DD}" srcOrd="11" destOrd="0" presId="urn:microsoft.com/office/officeart/2005/8/layout/list1"/>
    <dgm:cxn modelId="{5FC2DE94-BDA4-EC4B-9DE2-4F598EAD3CEF}" type="presParOf" srcId="{674DD888-347A-904F-A58B-C8EF459B2290}" destId="{67057C68-2F8B-CA45-A455-8C726E927CE9}" srcOrd="12" destOrd="0" presId="urn:microsoft.com/office/officeart/2005/8/layout/list1"/>
    <dgm:cxn modelId="{5559B9FC-5B74-8A4F-806B-57CAB4FEFC24}" type="presParOf" srcId="{67057C68-2F8B-CA45-A455-8C726E927CE9}" destId="{B52D5C48-416B-434B-A27F-F0F88BAEEBFA}" srcOrd="0" destOrd="0" presId="urn:microsoft.com/office/officeart/2005/8/layout/list1"/>
    <dgm:cxn modelId="{203D9EDC-5867-CC42-A704-2ECD9255B0C1}" type="presParOf" srcId="{67057C68-2F8B-CA45-A455-8C726E927CE9}" destId="{4D07715E-0991-6341-A597-B83D44432E2F}" srcOrd="1" destOrd="0" presId="urn:microsoft.com/office/officeart/2005/8/layout/list1"/>
    <dgm:cxn modelId="{73B138A3-4D26-E048-BC6E-748DD57E8B3A}" type="presParOf" srcId="{674DD888-347A-904F-A58B-C8EF459B2290}" destId="{3475D579-BE33-FF41-875B-AFB173CAE42C}" srcOrd="13" destOrd="0" presId="urn:microsoft.com/office/officeart/2005/8/layout/list1"/>
    <dgm:cxn modelId="{F426301E-D3DF-5E42-94D8-B18826E9FAC9}" type="presParOf" srcId="{674DD888-347A-904F-A58B-C8EF459B2290}" destId="{A5191374-1C4F-3244-BAEF-4D769563BF4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5BE1-AE2F-7D40-B653-BFF8CCE407D8}">
      <dsp:nvSpPr>
        <dsp:cNvPr id="0" name=""/>
        <dsp:cNvSpPr/>
      </dsp:nvSpPr>
      <dsp:spPr>
        <a:xfrm>
          <a:off x="0" y="388935"/>
          <a:ext cx="11701462" cy="16253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8163" tIns="499872" rIns="908163"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err="1"/>
            <a:t>Prévalence</a:t>
          </a:r>
          <a:r>
            <a:rPr lang="fr-FR" sz="1600" kern="1200" dirty="0"/>
            <a:t> de la douleur chez la personne </a:t>
          </a:r>
          <a:r>
            <a:rPr lang="fr-FR" sz="1600" kern="1200" dirty="0" err="1"/>
            <a:t>âgée</a:t>
          </a:r>
          <a:r>
            <a:rPr lang="fr-FR" sz="1600" kern="1200" dirty="0"/>
            <a:t>:</a:t>
          </a:r>
          <a:endParaRPr lang="en-US" sz="1600" kern="1200" dirty="0"/>
        </a:p>
        <a:p>
          <a:pPr marL="171450" lvl="1" indent="-171450" algn="l" defTabSz="711200">
            <a:lnSpc>
              <a:spcPct val="90000"/>
            </a:lnSpc>
            <a:spcBef>
              <a:spcPct val="0"/>
            </a:spcBef>
            <a:spcAft>
              <a:spcPct val="15000"/>
            </a:spcAft>
            <a:buChar char="•"/>
          </a:pPr>
          <a:r>
            <a:rPr lang="fr-FR" sz="1600" kern="1200" dirty="0"/>
            <a:t>50% douleurs chroniques à domicile</a:t>
          </a:r>
          <a:endParaRPr lang="en-US" sz="1600" kern="1200" dirty="0"/>
        </a:p>
        <a:p>
          <a:pPr marL="171450" lvl="1" indent="-171450" algn="l" defTabSz="711200">
            <a:lnSpc>
              <a:spcPct val="90000"/>
            </a:lnSpc>
            <a:spcBef>
              <a:spcPct val="0"/>
            </a:spcBef>
            <a:spcAft>
              <a:spcPct val="15000"/>
            </a:spcAft>
            <a:buChar char="•"/>
          </a:pPr>
          <a:r>
            <a:rPr lang="fr-FR" sz="1600" kern="1200" dirty="0"/>
            <a:t>70% douleurs chroniques en institution</a:t>
          </a:r>
          <a:endParaRPr lang="en-US" sz="1600" kern="1200" dirty="0"/>
        </a:p>
        <a:p>
          <a:pPr marL="171450" lvl="1" indent="-171450" algn="l" defTabSz="711200">
            <a:lnSpc>
              <a:spcPct val="90000"/>
            </a:lnSpc>
            <a:spcBef>
              <a:spcPct val="0"/>
            </a:spcBef>
            <a:spcAft>
              <a:spcPct val="15000"/>
            </a:spcAft>
            <a:buChar char="•"/>
          </a:pPr>
          <a:r>
            <a:rPr lang="fr-FR" sz="1600" kern="1200" dirty="0"/>
            <a:t>Plus de 80% en fin de vie.</a:t>
          </a:r>
          <a:endParaRPr lang="en-US" sz="1600" kern="1200" dirty="0"/>
        </a:p>
      </dsp:txBody>
      <dsp:txXfrm>
        <a:off x="0" y="388935"/>
        <a:ext cx="11701462" cy="1625399"/>
      </dsp:txXfrm>
    </dsp:sp>
    <dsp:sp modelId="{DE04D687-C93E-E343-8189-DEE3D8FB8806}">
      <dsp:nvSpPr>
        <dsp:cNvPr id="0" name=""/>
        <dsp:cNvSpPr/>
      </dsp:nvSpPr>
      <dsp:spPr>
        <a:xfrm>
          <a:off x="585073" y="34695"/>
          <a:ext cx="819102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9601" tIns="0" rIns="309601" bIns="0" numCol="1" spcCol="1270" anchor="ctr" anchorCtr="0">
          <a:noAutofit/>
        </a:bodyPr>
        <a:lstStyle/>
        <a:p>
          <a:pPr marL="0" lvl="0" indent="0" algn="l" defTabSz="711200">
            <a:lnSpc>
              <a:spcPct val="90000"/>
            </a:lnSpc>
            <a:spcBef>
              <a:spcPct val="0"/>
            </a:spcBef>
            <a:spcAft>
              <a:spcPct val="35000"/>
            </a:spcAft>
            <a:buNone/>
          </a:pPr>
          <a:r>
            <a:rPr lang="fr-FR" sz="1600" kern="1200" dirty="0"/>
            <a:t>Une </a:t>
          </a:r>
          <a:r>
            <a:rPr lang="fr-FR" sz="1600" kern="1200" dirty="0" err="1"/>
            <a:t>prévalence</a:t>
          </a:r>
          <a:r>
            <a:rPr lang="fr-FR" sz="1600" kern="1200" dirty="0"/>
            <a:t> </a:t>
          </a:r>
          <a:r>
            <a:rPr lang="fr-FR" sz="1600" kern="1200" dirty="0" err="1"/>
            <a:t>considérable</a:t>
          </a:r>
          <a:endParaRPr lang="en-US" sz="1600" kern="1200" dirty="0"/>
        </a:p>
      </dsp:txBody>
      <dsp:txXfrm>
        <a:off x="619658" y="69280"/>
        <a:ext cx="8121853" cy="639310"/>
      </dsp:txXfrm>
    </dsp:sp>
    <dsp:sp modelId="{985E1BBC-1B34-4645-B8F5-6B1360B9982D}">
      <dsp:nvSpPr>
        <dsp:cNvPr id="0" name=""/>
        <dsp:cNvSpPr/>
      </dsp:nvSpPr>
      <dsp:spPr>
        <a:xfrm>
          <a:off x="0" y="2498175"/>
          <a:ext cx="11701462" cy="60479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01FD187-9E9F-0D41-A234-1CD6B4BDA0D5}">
      <dsp:nvSpPr>
        <dsp:cNvPr id="0" name=""/>
        <dsp:cNvSpPr/>
      </dsp:nvSpPr>
      <dsp:spPr>
        <a:xfrm>
          <a:off x="585073" y="2143935"/>
          <a:ext cx="8191023" cy="70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9601" tIns="0" rIns="309601" bIns="0" numCol="1" spcCol="1270" anchor="ctr" anchorCtr="0">
          <a:noAutofit/>
        </a:bodyPr>
        <a:lstStyle/>
        <a:p>
          <a:pPr marL="0" lvl="0" indent="0" algn="l" defTabSz="711200">
            <a:lnSpc>
              <a:spcPct val="90000"/>
            </a:lnSpc>
            <a:spcBef>
              <a:spcPct val="0"/>
            </a:spcBef>
            <a:spcAft>
              <a:spcPct val="35000"/>
            </a:spcAft>
            <a:buNone/>
          </a:pPr>
          <a:r>
            <a:rPr lang="fr-FR" sz="1600" kern="1200" dirty="0"/>
            <a:t>Constamment suspecter la douleur</a:t>
          </a:r>
          <a:endParaRPr lang="en-US" sz="1600" kern="1200" dirty="0"/>
        </a:p>
      </dsp:txBody>
      <dsp:txXfrm>
        <a:off x="619658" y="2178520"/>
        <a:ext cx="8121853" cy="639310"/>
      </dsp:txXfrm>
    </dsp:sp>
    <dsp:sp modelId="{222D7DD5-2796-DF4E-9FCB-06852F28B020}">
      <dsp:nvSpPr>
        <dsp:cNvPr id="0" name=""/>
        <dsp:cNvSpPr/>
      </dsp:nvSpPr>
      <dsp:spPr>
        <a:xfrm>
          <a:off x="0" y="3586815"/>
          <a:ext cx="11701462" cy="604799"/>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151299E-E58A-C840-9EFB-A065F004DBB0}">
      <dsp:nvSpPr>
        <dsp:cNvPr id="0" name=""/>
        <dsp:cNvSpPr/>
      </dsp:nvSpPr>
      <dsp:spPr>
        <a:xfrm>
          <a:off x="585073" y="3232575"/>
          <a:ext cx="8191023" cy="70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9601" tIns="0" rIns="309601" bIns="0" numCol="1" spcCol="1270" anchor="ctr" anchorCtr="0">
          <a:noAutofit/>
        </a:bodyPr>
        <a:lstStyle/>
        <a:p>
          <a:pPr marL="0" lvl="0" indent="0" algn="l" defTabSz="711200">
            <a:lnSpc>
              <a:spcPct val="90000"/>
            </a:lnSpc>
            <a:spcBef>
              <a:spcPct val="0"/>
            </a:spcBef>
            <a:spcAft>
              <a:spcPct val="35000"/>
            </a:spcAft>
            <a:buNone/>
          </a:pPr>
          <a:r>
            <a:rPr lang="fr-FR" sz="1600" kern="1200" dirty="0"/>
            <a:t>Ne pas considérer qu’il est normal d’avoir mal en vieillissant </a:t>
          </a:r>
          <a:endParaRPr lang="en-US" sz="1600" kern="1200" dirty="0"/>
        </a:p>
      </dsp:txBody>
      <dsp:txXfrm>
        <a:off x="619658" y="3267160"/>
        <a:ext cx="8121853" cy="639310"/>
      </dsp:txXfrm>
    </dsp:sp>
    <dsp:sp modelId="{A5191374-1C4F-3244-BAEF-4D769563BF46}">
      <dsp:nvSpPr>
        <dsp:cNvPr id="0" name=""/>
        <dsp:cNvSpPr/>
      </dsp:nvSpPr>
      <dsp:spPr>
        <a:xfrm>
          <a:off x="0" y="4675454"/>
          <a:ext cx="11701462" cy="604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D07715E-0991-6341-A597-B83D44432E2F}">
      <dsp:nvSpPr>
        <dsp:cNvPr id="0" name=""/>
        <dsp:cNvSpPr/>
      </dsp:nvSpPr>
      <dsp:spPr>
        <a:xfrm>
          <a:off x="585073" y="4321215"/>
          <a:ext cx="819102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9601" tIns="0" rIns="309601" bIns="0" numCol="1" spcCol="1270" anchor="ctr" anchorCtr="0">
          <a:noAutofit/>
        </a:bodyPr>
        <a:lstStyle/>
        <a:p>
          <a:pPr marL="0" lvl="0" indent="0" algn="l" defTabSz="711200">
            <a:lnSpc>
              <a:spcPct val="90000"/>
            </a:lnSpc>
            <a:spcBef>
              <a:spcPct val="0"/>
            </a:spcBef>
            <a:spcAft>
              <a:spcPct val="35000"/>
            </a:spcAft>
            <a:buNone/>
          </a:pPr>
          <a:r>
            <a:rPr lang="fr-FR" sz="1600" kern="1200" dirty="0" err="1"/>
            <a:t>Démarche</a:t>
          </a:r>
          <a:r>
            <a:rPr lang="fr-FR" sz="1600" kern="1200" dirty="0"/>
            <a:t> non pas compassionnelle mais scientifique et humaine : Evaluer, classer, traiter, ré-</a:t>
          </a:r>
          <a:r>
            <a:rPr lang="fr-FR" sz="1600" kern="1200" dirty="0" err="1"/>
            <a:t>évaluer</a:t>
          </a:r>
          <a:r>
            <a:rPr lang="fr-FR" sz="1600" kern="1200" dirty="0"/>
            <a:t>...</a:t>
          </a:r>
          <a:endParaRPr lang="en-US" sz="1600" kern="1200" dirty="0"/>
        </a:p>
      </dsp:txBody>
      <dsp:txXfrm>
        <a:off x="619658" y="4355800"/>
        <a:ext cx="812185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D5365-74F2-D941-9348-135EBF36D202}" type="datetimeFigureOut">
              <a:rPr lang="fr-FR" smtClean="0"/>
              <a:t>24/09/2024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EC378-DFBE-944A-8A29-C65F46B06DDD}" type="slidenum">
              <a:rPr lang="fr-FR" smtClean="0"/>
              <a:t>‹N°›</a:t>
            </a:fld>
            <a:endParaRPr lang="fr-FR"/>
          </a:p>
        </p:txBody>
      </p:sp>
    </p:spTree>
    <p:extLst>
      <p:ext uri="{BB962C8B-B14F-4D97-AF65-F5344CB8AC3E}">
        <p14:creationId xmlns:p14="http://schemas.microsoft.com/office/powerpoint/2010/main" val="200763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2EC378-DFBE-944A-8A29-C65F46B06DDD}" type="slidenum">
              <a:rPr lang="fr-FR" smtClean="0"/>
              <a:t>7</a:t>
            </a:fld>
            <a:endParaRPr lang="fr-FR"/>
          </a:p>
        </p:txBody>
      </p:sp>
    </p:spTree>
    <p:extLst>
      <p:ext uri="{BB962C8B-B14F-4D97-AF65-F5344CB8AC3E}">
        <p14:creationId xmlns:p14="http://schemas.microsoft.com/office/powerpoint/2010/main" val="17090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4CF6D9-AF0A-7A45-8E75-55075BBB04C0}" type="datetimeFigureOut">
              <a:rPr lang="fr-FR" smtClean="0"/>
              <a:t>24/09/2024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201196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4CF6D9-AF0A-7A45-8E75-55075BBB04C0}" type="datetimeFigureOut">
              <a:rPr lang="fr-FR" smtClean="0"/>
              <a:t>24/09/2024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367073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4CF6D9-AF0A-7A45-8E75-55075BBB04C0}" type="datetimeFigureOut">
              <a:rPr lang="fr-FR" smtClean="0"/>
              <a:t>24/09/2024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424016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4CF6D9-AF0A-7A45-8E75-55075BBB04C0}" type="datetimeFigureOut">
              <a:rPr lang="fr-FR" smtClean="0"/>
              <a:t>24/09/2024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41920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4CF6D9-AF0A-7A45-8E75-55075BBB04C0}" type="datetimeFigureOut">
              <a:rPr lang="fr-FR" smtClean="0"/>
              <a:t>24/09/2024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22482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4CF6D9-AF0A-7A45-8E75-55075BBB04C0}" type="datetimeFigureOut">
              <a:rPr lang="fr-FR" smtClean="0"/>
              <a:t>24/09/2024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300554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4CF6D9-AF0A-7A45-8E75-55075BBB04C0}" type="datetimeFigureOut">
              <a:rPr lang="fr-FR" smtClean="0"/>
              <a:t>24/09/2024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165260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4CF6D9-AF0A-7A45-8E75-55075BBB04C0}" type="datetimeFigureOut">
              <a:rPr lang="fr-FR" smtClean="0"/>
              <a:t>24/09/2024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269505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CF6D9-AF0A-7A45-8E75-55075BBB04C0}" type="datetimeFigureOut">
              <a:rPr lang="fr-FR" smtClean="0"/>
              <a:t>24/09/2024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88521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4CF6D9-AF0A-7A45-8E75-55075BBB04C0}" type="datetimeFigureOut">
              <a:rPr lang="fr-FR" smtClean="0"/>
              <a:t>24/09/2024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86570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4CF6D9-AF0A-7A45-8E75-55075BBB04C0}" type="datetimeFigureOut">
              <a:rPr lang="fr-FR" smtClean="0"/>
              <a:t>24/09/2024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1F5C163-A8F6-1C4E-A344-BA93C302986C}" type="slidenum">
              <a:rPr lang="fr-FR" smtClean="0"/>
              <a:t>‹N°›</a:t>
            </a:fld>
            <a:endParaRPr lang="fr-FR"/>
          </a:p>
        </p:txBody>
      </p:sp>
    </p:spTree>
    <p:extLst>
      <p:ext uri="{BB962C8B-B14F-4D97-AF65-F5344CB8AC3E}">
        <p14:creationId xmlns:p14="http://schemas.microsoft.com/office/powerpoint/2010/main" val="321455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CF6D9-AF0A-7A45-8E75-55075BBB04C0}" type="datetimeFigureOut">
              <a:rPr lang="fr-FR" smtClean="0"/>
              <a:t>24/09/2024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5C163-A8F6-1C4E-A344-BA93C302986C}" type="slidenum">
              <a:rPr lang="fr-FR" smtClean="0"/>
              <a:t>‹N°›</a:t>
            </a:fld>
            <a:endParaRPr lang="fr-FR"/>
          </a:p>
        </p:txBody>
      </p:sp>
    </p:spTree>
    <p:extLst>
      <p:ext uri="{BB962C8B-B14F-4D97-AF65-F5344CB8AC3E}">
        <p14:creationId xmlns:p14="http://schemas.microsoft.com/office/powerpoint/2010/main" val="3771582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fetd-douleur.org/wp-content/uploads/2019/08/doloplus-echell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fap.org/system/files/ecp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olidarites-sante.gouv.fr/soins-et-maladies/prises-en-charge-specialisees/findevie/les-droits-en-faveur-des-personnes-malades-et-des-personnes-en-fin-de-vie/article/soins-et-maladies/prises-en-charge-specialisees/findevie/les-droits-en-faveur-des-personnes-malades-et-des-personnes-en-fin-de-vie/article/refuser-l-obstination-deraisonnable" TargetMode="External"/><Relationship Id="rId2" Type="http://schemas.openxmlformats.org/officeDocument/2006/relationships/hyperlink" Target="https://solidarites-sante.gouv.fr/soins-et-maladies/prises-en-charge-specialisees/findevie/les-droits-en-faveur-des-personnes-malades-et-des-personnes-en-fin-de-vie/article/soins-et-maladies/prises-en-charge-specialisees/findevie/les-droits-en-faveur-des-personnes-malades-et-des-personnes-en-fin-de-vie/article/rediger-ses-directives-anticipees" TargetMode="External"/><Relationship Id="rId1" Type="http://schemas.openxmlformats.org/officeDocument/2006/relationships/slideLayout" Target="../slideLayouts/slideLayout2.xml"/><Relationship Id="rId4" Type="http://schemas.openxmlformats.org/officeDocument/2006/relationships/hyperlink" Target="https://solidarites-sante.gouv.fr/soins-et-maladies/prises-en-charge-specialisees/findevie/les-droits-en-faveur-des-personnes-malades-et-des-personnes-en-fin-de-vie/article/soins-et-maladies/prises-en-charge-specialisees/findevie/les-droits-en-faveur-des-personnes-malades-et-des-personnes-en-fin-de-vie/article/beneficier-de-la-sedation-profonde-et-continu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5D421831-3F83-2449-B8B1-72D3BF422724}"/>
              </a:ext>
            </a:extLst>
          </p:cNvPr>
          <p:cNvSpPr>
            <a:spLocks noGrp="1"/>
          </p:cNvSpPr>
          <p:nvPr>
            <p:ph type="ctrTitle"/>
          </p:nvPr>
        </p:nvSpPr>
        <p:spPr>
          <a:xfrm>
            <a:off x="1314824" y="735106"/>
            <a:ext cx="10053763" cy="2928470"/>
          </a:xfrm>
        </p:spPr>
        <p:txBody>
          <a:bodyPr anchor="b">
            <a:normAutofit/>
          </a:bodyPr>
          <a:lstStyle/>
          <a:p>
            <a:pPr algn="l"/>
            <a:r>
              <a:rPr lang="fr-FR" sz="4800">
                <a:solidFill>
                  <a:srgbClr val="FFFFFF"/>
                </a:solidFill>
              </a:rPr>
              <a:t>Douleur et fin de vie </a:t>
            </a:r>
          </a:p>
        </p:txBody>
      </p:sp>
      <p:sp>
        <p:nvSpPr>
          <p:cNvPr id="3" name="Sous-titre 2">
            <a:extLst>
              <a:ext uri="{FF2B5EF4-FFF2-40B4-BE49-F238E27FC236}">
                <a16:creationId xmlns:a16="http://schemas.microsoft.com/office/drawing/2014/main" id="{189463A9-174E-2143-8462-FEB21E420672}"/>
              </a:ext>
            </a:extLst>
          </p:cNvPr>
          <p:cNvSpPr>
            <a:spLocks noGrp="1"/>
          </p:cNvSpPr>
          <p:nvPr>
            <p:ph type="subTitle" idx="1"/>
          </p:nvPr>
        </p:nvSpPr>
        <p:spPr>
          <a:xfrm>
            <a:off x="1350682" y="4870824"/>
            <a:ext cx="10005951" cy="1458258"/>
          </a:xfrm>
        </p:spPr>
        <p:txBody>
          <a:bodyPr anchor="ctr">
            <a:normAutofit/>
          </a:bodyPr>
          <a:lstStyle/>
          <a:p>
            <a:pPr algn="l"/>
            <a:r>
              <a:rPr lang="fr-FR" dirty="0"/>
              <a:t>DR ROUBAUD </a:t>
            </a:r>
            <a:endParaRPr lang="fr-FR"/>
          </a:p>
        </p:txBody>
      </p:sp>
    </p:spTree>
    <p:extLst>
      <p:ext uri="{BB962C8B-B14F-4D97-AF65-F5344CB8AC3E}">
        <p14:creationId xmlns:p14="http://schemas.microsoft.com/office/powerpoint/2010/main" val="41357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248ED0-566C-0D42-8ED5-032B4035436C}"/>
              </a:ext>
            </a:extLst>
          </p:cNvPr>
          <p:cNvSpPr>
            <a:spLocks noGrp="1"/>
          </p:cNvSpPr>
          <p:nvPr>
            <p:ph type="title"/>
          </p:nvPr>
        </p:nvSpPr>
        <p:spPr>
          <a:xfrm>
            <a:off x="686834" y="1153572"/>
            <a:ext cx="3200400" cy="4461163"/>
          </a:xfrm>
        </p:spPr>
        <p:txBody>
          <a:bodyPr>
            <a:normAutofit/>
          </a:bodyPr>
          <a:lstStyle/>
          <a:p>
            <a:r>
              <a:rPr lang="fr-FR">
                <a:solidFill>
                  <a:srgbClr val="FFFFFF"/>
                </a:solidFill>
              </a:rPr>
              <a:t>Identification et évaluation de la douleur </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E9964E09-D232-8C45-805D-AB262AA14291}"/>
              </a:ext>
            </a:extLst>
          </p:cNvPr>
          <p:cNvSpPr>
            <a:spLocks noGrp="1"/>
          </p:cNvSpPr>
          <p:nvPr>
            <p:ph idx="1"/>
          </p:nvPr>
        </p:nvSpPr>
        <p:spPr>
          <a:xfrm>
            <a:off x="4447308" y="591344"/>
            <a:ext cx="6906491" cy="5585619"/>
          </a:xfrm>
        </p:spPr>
        <p:txBody>
          <a:bodyPr anchor="ctr">
            <a:normAutofit/>
          </a:bodyPr>
          <a:lstStyle/>
          <a:p>
            <a:r>
              <a:rPr lang="fr-FR" sz="2400"/>
              <a:t> Interrogatoire et examen clinique </a:t>
            </a:r>
          </a:p>
          <a:p>
            <a:r>
              <a:rPr lang="fr-FR" sz="2400">
                <a:effectLst/>
              </a:rPr>
              <a:t>Utilisation échelles validées </a:t>
            </a:r>
            <a:br>
              <a:rPr lang="fr-FR" sz="2400">
                <a:effectLst/>
              </a:rPr>
            </a:br>
            <a:endParaRPr lang="fr-FR" sz="2400">
              <a:effectLst/>
            </a:endParaRPr>
          </a:p>
          <a:p>
            <a:r>
              <a:rPr lang="fr-FR" sz="2400"/>
              <a:t>BUTS : </a:t>
            </a:r>
            <a:endParaRPr lang="fr-FR" sz="2400">
              <a:effectLst/>
            </a:endParaRPr>
          </a:p>
          <a:p>
            <a:pPr marL="0" indent="0">
              <a:buNone/>
            </a:pPr>
            <a:r>
              <a:rPr lang="fr-FR" sz="2400" b="1"/>
              <a:t>1/définir les zones douloureuses </a:t>
            </a:r>
            <a:endParaRPr lang="fr-FR" sz="2400">
              <a:effectLst/>
            </a:endParaRPr>
          </a:p>
          <a:p>
            <a:pPr marL="0" indent="0">
              <a:buNone/>
            </a:pPr>
            <a:r>
              <a:rPr lang="fr-FR" sz="2400" b="1"/>
              <a:t>2/définir les caractéristiques de la douleur </a:t>
            </a:r>
            <a:endParaRPr lang="fr-FR" sz="2400">
              <a:effectLst/>
            </a:endParaRPr>
          </a:p>
          <a:p>
            <a:pPr marL="0" indent="0">
              <a:buNone/>
            </a:pPr>
            <a:r>
              <a:rPr lang="fr-FR" sz="2400" b="1"/>
              <a:t>3/évaluer l</a:t>
            </a:r>
            <a:r>
              <a:rPr lang="fr-FR" sz="2400"/>
              <a:t>’</a:t>
            </a:r>
            <a:r>
              <a:rPr lang="fr-FR" sz="2400" b="1"/>
              <a:t>intensité de la douleur </a:t>
            </a:r>
          </a:p>
          <a:p>
            <a:pPr marL="0" indent="0">
              <a:buNone/>
            </a:pPr>
            <a:r>
              <a:rPr lang="fr-FR" sz="2400"/>
              <a:t>4</a:t>
            </a:r>
            <a:r>
              <a:rPr lang="fr-FR" sz="2400" b="1"/>
              <a:t>/ définir le retentissement sur l</a:t>
            </a:r>
            <a:r>
              <a:rPr lang="fr-FR" sz="2400"/>
              <a:t>’</a:t>
            </a:r>
            <a:r>
              <a:rPr lang="fr-FR" sz="2400" b="1"/>
              <a:t>état psychique (composante anxieuse et dépressive), l</a:t>
            </a:r>
            <a:r>
              <a:rPr lang="fr-FR" sz="2400"/>
              <a:t>’</a:t>
            </a:r>
            <a:r>
              <a:rPr lang="fr-FR" sz="2400" b="1"/>
              <a:t>autonomie fonctionnelle et la qualité de vie </a:t>
            </a:r>
            <a:endParaRPr lang="fr-FR" sz="2400">
              <a:effectLst/>
            </a:endParaRPr>
          </a:p>
          <a:p>
            <a:pPr marL="0" indent="0">
              <a:buNone/>
            </a:pPr>
            <a:endParaRPr lang="fr-FR" sz="2400">
              <a:effectLst/>
            </a:endParaRPr>
          </a:p>
          <a:p>
            <a:pPr marL="0" indent="0">
              <a:buNone/>
            </a:pPr>
            <a:r>
              <a:rPr lang="fr-FR" sz="2400" b="1"/>
              <a:t>Prise en charge du PATIENT DOULOUREUX plus que de la DOULEUR </a:t>
            </a:r>
            <a:endParaRPr lang="fr-FR" sz="2400">
              <a:effectLst/>
            </a:endParaRPr>
          </a:p>
          <a:p>
            <a:pPr marL="0" indent="0">
              <a:buNone/>
            </a:pPr>
            <a:endParaRPr lang="fr-FR" sz="2400"/>
          </a:p>
        </p:txBody>
      </p:sp>
    </p:spTree>
    <p:extLst>
      <p:ext uri="{BB962C8B-B14F-4D97-AF65-F5344CB8AC3E}">
        <p14:creationId xmlns:p14="http://schemas.microsoft.com/office/powerpoint/2010/main" val="177069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84B80F7-222F-F446-BC51-1AA70A4EFB1B}"/>
              </a:ext>
            </a:extLst>
          </p:cNvPr>
          <p:cNvSpPr>
            <a:spLocks noGrp="1"/>
          </p:cNvSpPr>
          <p:nvPr>
            <p:ph type="title"/>
          </p:nvPr>
        </p:nvSpPr>
        <p:spPr>
          <a:xfrm>
            <a:off x="1043631" y="873940"/>
            <a:ext cx="4928291" cy="1035781"/>
          </a:xfrm>
        </p:spPr>
        <p:txBody>
          <a:bodyPr anchor="ctr">
            <a:normAutofit/>
          </a:bodyPr>
          <a:lstStyle/>
          <a:p>
            <a:r>
              <a:rPr lang="fr-FR" sz="3600"/>
              <a:t>Échelles d’autoévaluaions</a:t>
            </a:r>
          </a:p>
        </p:txBody>
      </p:sp>
      <p:sp>
        <p:nvSpPr>
          <p:cNvPr id="3" name="Espace réservé du contenu 2">
            <a:extLst>
              <a:ext uri="{FF2B5EF4-FFF2-40B4-BE49-F238E27FC236}">
                <a16:creationId xmlns:a16="http://schemas.microsoft.com/office/drawing/2014/main" id="{E23C012E-73EB-2643-A1C2-097E1034BF31}"/>
              </a:ext>
            </a:extLst>
          </p:cNvPr>
          <p:cNvSpPr>
            <a:spLocks noGrp="1"/>
          </p:cNvSpPr>
          <p:nvPr>
            <p:ph idx="1"/>
          </p:nvPr>
        </p:nvSpPr>
        <p:spPr>
          <a:xfrm>
            <a:off x="1045029" y="2524721"/>
            <a:ext cx="4991629" cy="3677123"/>
          </a:xfrm>
        </p:spPr>
        <p:txBody>
          <a:bodyPr anchor="ctr">
            <a:normAutofit lnSpcReduction="10000"/>
          </a:bodyPr>
          <a:lstStyle/>
          <a:p>
            <a:pPr marL="0" indent="0">
              <a:buNone/>
            </a:pPr>
            <a:r>
              <a:rPr lang="fr-FR" sz="1400" dirty="0"/>
              <a:t>Unidimensionnelles = </a:t>
            </a:r>
            <a:r>
              <a:rPr lang="fr-FR" sz="1400" b="1" dirty="0" err="1"/>
              <a:t>Intensite</a:t>
            </a:r>
            <a:r>
              <a:rPr lang="fr-FR" sz="1400" b="1" dirty="0"/>
              <a:t>́</a:t>
            </a:r>
            <a:br>
              <a:rPr lang="fr-FR" sz="1400" b="1" dirty="0"/>
            </a:br>
            <a:endParaRPr lang="fr-FR" sz="1400" b="1" dirty="0"/>
          </a:p>
          <a:p>
            <a:pPr marL="0" indent="0">
              <a:buNone/>
            </a:pPr>
            <a:r>
              <a:rPr lang="fr-FR" sz="1400" dirty="0"/>
              <a:t>Les </a:t>
            </a:r>
            <a:r>
              <a:rPr lang="fr-FR" sz="1400" dirty="0" err="1"/>
              <a:t>échelles</a:t>
            </a:r>
            <a:r>
              <a:rPr lang="fr-FR" sz="1400" dirty="0"/>
              <a:t> suivantes sont </a:t>
            </a:r>
            <a:r>
              <a:rPr lang="fr-FR" sz="1400" dirty="0" err="1"/>
              <a:t>recommandées</a:t>
            </a:r>
            <a:r>
              <a:rPr lang="fr-FR" sz="1400" dirty="0"/>
              <a:t> par la HAS </a:t>
            </a:r>
          </a:p>
          <a:p>
            <a:pPr marL="0" indent="0">
              <a:buNone/>
            </a:pPr>
            <a:r>
              <a:rPr lang="fr-FR" sz="1400" dirty="0"/>
              <a:t>l’</a:t>
            </a:r>
            <a:r>
              <a:rPr lang="fr-FR" sz="1400" dirty="0" err="1"/>
              <a:t>échelle</a:t>
            </a:r>
            <a:r>
              <a:rPr lang="fr-FR" sz="1400" dirty="0"/>
              <a:t> verbale simple (EVS) </a:t>
            </a:r>
          </a:p>
          <a:p>
            <a:pPr marL="0" indent="0">
              <a:buNone/>
            </a:pPr>
            <a:r>
              <a:rPr lang="fr-FR" sz="1400" dirty="0"/>
              <a:t>l’</a:t>
            </a:r>
            <a:r>
              <a:rPr lang="fr-FR" sz="1400" dirty="0" err="1"/>
              <a:t>échelle</a:t>
            </a:r>
            <a:r>
              <a:rPr lang="fr-FR" sz="1400" dirty="0"/>
              <a:t> </a:t>
            </a:r>
            <a:r>
              <a:rPr lang="fr-FR" sz="1400" dirty="0" err="1"/>
              <a:t>numérique</a:t>
            </a:r>
            <a:r>
              <a:rPr lang="fr-FR" sz="1400" dirty="0"/>
              <a:t> (EN) </a:t>
            </a:r>
          </a:p>
          <a:p>
            <a:pPr marL="0" indent="0">
              <a:buNone/>
            </a:pPr>
            <a:r>
              <a:rPr lang="fr-FR" sz="1400" dirty="0"/>
              <a:t>l’</a:t>
            </a:r>
            <a:r>
              <a:rPr lang="fr-FR" sz="1400" dirty="0" err="1"/>
              <a:t>échelle</a:t>
            </a:r>
            <a:r>
              <a:rPr lang="fr-FR" sz="1400" dirty="0"/>
              <a:t> visuelle analogique (EVA) </a:t>
            </a:r>
          </a:p>
          <a:p>
            <a:pPr marL="0" indent="0">
              <a:buNone/>
            </a:pPr>
            <a:r>
              <a:rPr lang="fr-FR" sz="1400" dirty="0"/>
              <a:t>les planches de visages  </a:t>
            </a:r>
            <a:br>
              <a:rPr lang="fr-FR" sz="1400" dirty="0"/>
            </a:br>
            <a:endParaRPr lang="fr-FR" sz="1400" dirty="0">
              <a:effectLst/>
            </a:endParaRPr>
          </a:p>
          <a:p>
            <a:r>
              <a:rPr lang="fr-FR" sz="1400" b="1" dirty="0"/>
              <a:t>LIMITEES CHEZ LE sujet </a:t>
            </a:r>
            <a:r>
              <a:rPr lang="fr-FR" sz="1400" b="1" dirty="0" err="1"/>
              <a:t>agé</a:t>
            </a:r>
            <a:r>
              <a:rPr lang="fr-FR" sz="1400" b="1" dirty="0"/>
              <a:t>: </a:t>
            </a:r>
          </a:p>
          <a:p>
            <a:r>
              <a:rPr lang="fr-FR" sz="1400" b="1" dirty="0"/>
              <a:t>ont </a:t>
            </a:r>
            <a:r>
              <a:rPr lang="fr-FR" sz="1400" b="1" dirty="0" err="1"/>
              <a:t>éte</a:t>
            </a:r>
            <a:r>
              <a:rPr lang="fr-FR" sz="1400" b="1" dirty="0"/>
              <a:t>́ </a:t>
            </a:r>
            <a:r>
              <a:rPr lang="fr-FR" sz="1400" b="1" dirty="0" err="1"/>
              <a:t>validées</a:t>
            </a:r>
            <a:r>
              <a:rPr lang="fr-FR" sz="1400" b="1" dirty="0"/>
              <a:t> chez les patients  aux fonctions cognitives intactes ou  ayant des troubles cognitifs </a:t>
            </a:r>
            <a:r>
              <a:rPr lang="fr-FR" sz="1400" b="1" dirty="0" err="1"/>
              <a:t>modérés</a:t>
            </a:r>
            <a:r>
              <a:rPr lang="fr-FR" sz="1400" b="1" dirty="0"/>
              <a:t> (MMSE ≥ 18) </a:t>
            </a:r>
          </a:p>
          <a:p>
            <a:r>
              <a:rPr lang="fr-FR" sz="1400" b="1" dirty="0">
                <a:effectLst/>
              </a:rPr>
              <a:t>Echelles visuelles peu utilisables du fait des atteintes visuelles fréquentes </a:t>
            </a:r>
            <a:r>
              <a:rPr lang="fr-FR" sz="1400" b="1" dirty="0"/>
              <a:t> </a:t>
            </a:r>
            <a:r>
              <a:rPr lang="fr-FR" sz="1400" b="1" dirty="0">
                <a:effectLst/>
              </a:rPr>
              <a:t>chez le sujet </a:t>
            </a:r>
            <a:r>
              <a:rPr lang="fr-FR" sz="1400" b="1" dirty="0" err="1">
                <a:effectLst/>
              </a:rPr>
              <a:t>agé</a:t>
            </a:r>
            <a:r>
              <a:rPr lang="fr-FR" sz="1400" b="1" dirty="0">
                <a:effectLst/>
              </a:rPr>
              <a:t> .</a:t>
            </a:r>
          </a:p>
          <a:p>
            <a:r>
              <a:rPr lang="fr-FR" sz="1400" b="1" dirty="0"/>
              <a:t>Pas d’évaluation du changement comportemental </a:t>
            </a:r>
            <a:endParaRPr lang="fr-FR" sz="1400" dirty="0"/>
          </a:p>
        </p:txBody>
      </p:sp>
      <p:sp>
        <p:nvSpPr>
          <p:cNvPr id="19" name="Rectangle 18">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B1E32F8-4B65-ACDF-41FD-0DE0A8026EED}"/>
              </a:ext>
            </a:extLst>
          </p:cNvPr>
          <p:cNvPicPr>
            <a:picLocks noChangeAspect="1"/>
          </p:cNvPicPr>
          <p:nvPr/>
        </p:nvPicPr>
        <p:blipFill>
          <a:blip r:embed="rId2"/>
          <a:stretch>
            <a:fillRect/>
          </a:stretch>
        </p:blipFill>
        <p:spPr>
          <a:xfrm>
            <a:off x="8046872" y="841905"/>
            <a:ext cx="1894292" cy="2317178"/>
          </a:xfrm>
          <a:prstGeom prst="rect">
            <a:avLst/>
          </a:prstGeom>
        </p:spPr>
      </p:pic>
      <p:sp>
        <p:nvSpPr>
          <p:cNvPr id="21" name="Rectangle 20">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E6EE06DE-CC5B-C39C-86E5-02482A9E09F5}"/>
              </a:ext>
            </a:extLst>
          </p:cNvPr>
          <p:cNvPicPr>
            <a:picLocks noChangeAspect="1"/>
          </p:cNvPicPr>
          <p:nvPr/>
        </p:nvPicPr>
        <p:blipFill>
          <a:blip r:embed="rId3"/>
          <a:stretch>
            <a:fillRect/>
          </a:stretch>
        </p:blipFill>
        <p:spPr>
          <a:xfrm>
            <a:off x="6841066" y="4415511"/>
            <a:ext cx="4305905" cy="893474"/>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1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EB72C-0DF0-7D49-BB34-6CA319C52455}"/>
              </a:ext>
            </a:extLst>
          </p:cNvPr>
          <p:cNvSpPr>
            <a:spLocks noGrp="1"/>
          </p:cNvSpPr>
          <p:nvPr>
            <p:ph type="title"/>
          </p:nvPr>
        </p:nvSpPr>
        <p:spPr>
          <a:xfrm>
            <a:off x="838200" y="453456"/>
            <a:ext cx="10714918" cy="1303907"/>
          </a:xfrm>
        </p:spPr>
        <p:txBody>
          <a:bodyPr vert="horz" lIns="91440" tIns="45720" rIns="91440" bIns="45720" rtlCol="0" anchor="b">
            <a:normAutofit fontScale="90000"/>
          </a:bodyPr>
          <a:lstStyle/>
          <a:p>
            <a:r>
              <a:rPr lang="en-US" sz="4600" kern="1200" dirty="0" err="1">
                <a:solidFill>
                  <a:schemeClr val="tx1"/>
                </a:solidFill>
                <a:latin typeface="+mj-lt"/>
                <a:ea typeface="+mj-ea"/>
                <a:cs typeface="+mj-cs"/>
              </a:rPr>
              <a:t>Nécéssité</a:t>
            </a:r>
            <a:r>
              <a:rPr lang="en-US" sz="4600" kern="1200" dirty="0">
                <a:solidFill>
                  <a:schemeClr val="tx1"/>
                </a:solidFill>
                <a:latin typeface="+mj-lt"/>
                <a:ea typeface="+mj-ea"/>
                <a:cs typeface="+mj-cs"/>
              </a:rPr>
              <a:t> accrue de </a:t>
            </a:r>
            <a:r>
              <a:rPr lang="en-US" sz="4600" kern="1200" dirty="0" err="1">
                <a:solidFill>
                  <a:schemeClr val="tx1"/>
                </a:solidFill>
                <a:latin typeface="+mj-lt"/>
                <a:ea typeface="+mj-ea"/>
                <a:cs typeface="+mj-cs"/>
              </a:rPr>
              <a:t>recours</a:t>
            </a:r>
            <a:r>
              <a:rPr lang="en-US" sz="4600" kern="1200" dirty="0">
                <a:solidFill>
                  <a:schemeClr val="tx1"/>
                </a:solidFill>
                <a:latin typeface="+mj-lt"/>
                <a:ea typeface="+mj-ea"/>
                <a:cs typeface="+mj-cs"/>
              </a:rPr>
              <a:t> aux </a:t>
            </a:r>
            <a:r>
              <a:rPr lang="en-US" sz="4600" kern="1200" dirty="0" err="1">
                <a:solidFill>
                  <a:schemeClr val="tx1"/>
                </a:solidFill>
                <a:latin typeface="+mj-lt"/>
                <a:ea typeface="+mj-ea"/>
                <a:cs typeface="+mj-cs"/>
              </a:rPr>
              <a:t>hétéro-évaluations</a:t>
            </a:r>
            <a:endParaRPr lang="en-US" sz="4600" kern="1200" dirty="0">
              <a:solidFill>
                <a:schemeClr val="tx1"/>
              </a:solidFill>
              <a:latin typeface="+mj-lt"/>
              <a:ea typeface="+mj-ea"/>
              <a:cs typeface="+mj-cs"/>
            </a:endParaRPr>
          </a:p>
        </p:txBody>
      </p:sp>
      <p:sp>
        <p:nvSpPr>
          <p:cNvPr id="5" name="Espace réservé du contenu 4">
            <a:extLst>
              <a:ext uri="{FF2B5EF4-FFF2-40B4-BE49-F238E27FC236}">
                <a16:creationId xmlns:a16="http://schemas.microsoft.com/office/drawing/2014/main" id="{56A4C946-102E-4E0F-283A-A89AB9285EEC}"/>
              </a:ext>
            </a:extLst>
          </p:cNvPr>
          <p:cNvSpPr>
            <a:spLocks noGrp="1"/>
          </p:cNvSpPr>
          <p:nvPr>
            <p:ph idx="1"/>
          </p:nvPr>
        </p:nvSpPr>
        <p:spPr>
          <a:xfrm>
            <a:off x="838200" y="2343149"/>
            <a:ext cx="10515600" cy="3833813"/>
          </a:xfrm>
        </p:spPr>
        <p:txBody>
          <a:bodyPr/>
          <a:lstStyle/>
          <a:p>
            <a:r>
              <a:rPr lang="fr-FR" dirty="0"/>
              <a:t>Évaluation comportementale</a:t>
            </a:r>
          </a:p>
          <a:p>
            <a:endParaRPr lang="fr-FR" dirty="0"/>
          </a:p>
          <a:p>
            <a:pPr marL="0" indent="0">
              <a:buNone/>
            </a:pPr>
            <a:r>
              <a:rPr lang="fr-FR" dirty="0"/>
              <a:t>Douleurs  chroniques  &gt;&gt; DOLOPLUS/ ECPA</a:t>
            </a:r>
          </a:p>
          <a:p>
            <a:pPr marL="0" indent="0">
              <a:buNone/>
            </a:pPr>
            <a:r>
              <a:rPr lang="fr-FR" dirty="0"/>
              <a:t>Douleurs aigue ou induite par  les soins &gt;&gt; ALGOPLUS </a:t>
            </a:r>
          </a:p>
          <a:p>
            <a:endParaRPr lang="fr-FR" dirty="0"/>
          </a:p>
        </p:txBody>
      </p:sp>
    </p:spTree>
    <p:extLst>
      <p:ext uri="{BB962C8B-B14F-4D97-AF65-F5344CB8AC3E}">
        <p14:creationId xmlns:p14="http://schemas.microsoft.com/office/powerpoint/2010/main" val="275947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D48A8-BD84-4A47-8017-F8E4E1846FEE}"/>
              </a:ext>
            </a:extLst>
          </p:cNvPr>
          <p:cNvSpPr>
            <a:spLocks noGrp="1"/>
          </p:cNvSpPr>
          <p:nvPr>
            <p:ph type="title"/>
          </p:nvPr>
        </p:nvSpPr>
        <p:spPr>
          <a:xfrm>
            <a:off x="734949" y="304038"/>
            <a:ext cx="4818888" cy="1481328"/>
          </a:xfrm>
        </p:spPr>
        <p:txBody>
          <a:bodyPr anchor="b">
            <a:normAutofit/>
          </a:bodyPr>
          <a:lstStyle/>
          <a:p>
            <a:r>
              <a:rPr lang="fr-FR" sz="5400" dirty="0"/>
              <a:t>DOLOPLUS </a:t>
            </a:r>
          </a:p>
        </p:txBody>
      </p:sp>
      <p:sp>
        <p:nvSpPr>
          <p:cNvPr id="3" name="Espace réservé du contenu 2">
            <a:extLst>
              <a:ext uri="{FF2B5EF4-FFF2-40B4-BE49-F238E27FC236}">
                <a16:creationId xmlns:a16="http://schemas.microsoft.com/office/drawing/2014/main" id="{27A47D42-D886-574F-8E21-3F9B41043C9D}"/>
              </a:ext>
            </a:extLst>
          </p:cNvPr>
          <p:cNvSpPr>
            <a:spLocks noGrp="1"/>
          </p:cNvSpPr>
          <p:nvPr>
            <p:ph idx="1"/>
          </p:nvPr>
        </p:nvSpPr>
        <p:spPr>
          <a:xfrm>
            <a:off x="128588" y="1928813"/>
            <a:ext cx="5762286" cy="4707909"/>
          </a:xfrm>
        </p:spPr>
        <p:txBody>
          <a:bodyPr anchor="t">
            <a:normAutofit/>
          </a:bodyPr>
          <a:lstStyle/>
          <a:p>
            <a:r>
              <a:rPr lang="fr-FR" sz="1400" dirty="0">
                <a:hlinkClick r:id="rId2"/>
              </a:rPr>
              <a:t>https://www.sfetd-douleur.org/wp-content/uploads/2019/08/doloplus-echelle.pdf</a:t>
            </a:r>
            <a:endParaRPr lang="fr-FR" sz="1400" dirty="0"/>
          </a:p>
          <a:p>
            <a:r>
              <a:rPr lang="fr-FR" sz="1400" b="1" dirty="0"/>
              <a:t>L’</a:t>
            </a:r>
            <a:r>
              <a:rPr lang="fr-FR" sz="1400" b="1" dirty="0" err="1"/>
              <a:t>échelle</a:t>
            </a:r>
            <a:r>
              <a:rPr lang="fr-FR" sz="1400" b="1" dirty="0"/>
              <a:t> comporte 10 items </a:t>
            </a:r>
            <a:r>
              <a:rPr lang="fr-FR" sz="1400" dirty="0" err="1"/>
              <a:t>répartis</a:t>
            </a:r>
            <a:r>
              <a:rPr lang="fr-FR" sz="1400" dirty="0"/>
              <a:t> en </a:t>
            </a:r>
            <a:r>
              <a:rPr lang="fr-FR" sz="1400" b="1" dirty="0"/>
              <a:t>3 sous-groupes</a:t>
            </a:r>
            <a:r>
              <a:rPr lang="fr-FR" sz="1400" dirty="0"/>
              <a:t>, proportionnellement à la </a:t>
            </a:r>
            <a:r>
              <a:rPr lang="fr-FR" sz="1400" dirty="0" err="1"/>
              <a:t>fréquence</a:t>
            </a:r>
            <a:r>
              <a:rPr lang="fr-FR" sz="1400" dirty="0"/>
              <a:t> </a:t>
            </a:r>
            <a:r>
              <a:rPr lang="fr-FR" sz="1400" dirty="0" err="1"/>
              <a:t>rencontrée</a:t>
            </a:r>
            <a:r>
              <a:rPr lang="fr-FR" sz="1400" dirty="0"/>
              <a:t> (5 items somatiques, 2 items psychomoteurs et 3 items psychosociaux). </a:t>
            </a:r>
            <a:endParaRPr lang="fr-FR" sz="1400" dirty="0">
              <a:effectLst/>
            </a:endParaRPr>
          </a:p>
          <a:p>
            <a:r>
              <a:rPr lang="fr-FR" sz="1400" b="1" dirty="0"/>
              <a:t>Chaque item est coté de 0 à 3 </a:t>
            </a:r>
            <a:r>
              <a:rPr lang="fr-FR" sz="1400" dirty="0"/>
              <a:t>(cotation à 4 niveaux). </a:t>
            </a:r>
            <a:br>
              <a:rPr lang="fr-FR" sz="1400" dirty="0"/>
            </a:br>
            <a:endParaRPr lang="fr-FR" sz="1400" dirty="0"/>
          </a:p>
          <a:p>
            <a:r>
              <a:rPr lang="fr-FR" sz="1400" dirty="0"/>
              <a:t>L’utilisation de cette </a:t>
            </a:r>
            <a:r>
              <a:rPr lang="fr-FR" sz="1400" dirty="0" err="1"/>
              <a:t>échelle</a:t>
            </a:r>
            <a:r>
              <a:rPr lang="fr-FR" sz="1400" dirty="0"/>
              <a:t> </a:t>
            </a:r>
            <a:r>
              <a:rPr lang="fr-FR" sz="1400" dirty="0" err="1"/>
              <a:t>nécessite</a:t>
            </a:r>
            <a:r>
              <a:rPr lang="fr-FR" sz="1400" dirty="0"/>
              <a:t> un apprentissage et une cotation si possible en </a:t>
            </a:r>
            <a:r>
              <a:rPr lang="fr-FR" sz="1400" dirty="0" err="1"/>
              <a:t>équipe</a:t>
            </a:r>
            <a:r>
              <a:rPr lang="fr-FR" sz="1400" dirty="0"/>
              <a:t> pluridisciplinaire. </a:t>
            </a:r>
          </a:p>
          <a:p>
            <a:r>
              <a:rPr lang="fr-FR" sz="1400" dirty="0"/>
              <a:t>En cas d’item </a:t>
            </a:r>
            <a:r>
              <a:rPr lang="fr-FR" sz="1400" dirty="0" err="1"/>
              <a:t>inadapte</a:t>
            </a:r>
            <a:r>
              <a:rPr lang="fr-FR" sz="1400" dirty="0"/>
              <a:t>́ (ex item 7 pour un malade grabataire en position fœtale), il faut coter 0.</a:t>
            </a:r>
            <a:endParaRPr lang="fr-FR" sz="1400" dirty="0">
              <a:effectLst/>
            </a:endParaRPr>
          </a:p>
          <a:p>
            <a:r>
              <a:rPr lang="fr-FR" sz="1400" b="1" dirty="0"/>
              <a:t>Un score </a:t>
            </a:r>
            <a:r>
              <a:rPr lang="fr-FR" sz="1400" b="1" dirty="0" err="1"/>
              <a:t>supérieur</a:t>
            </a:r>
            <a:r>
              <a:rPr lang="fr-FR" sz="1400" b="1" dirty="0"/>
              <a:t> ou </a:t>
            </a:r>
            <a:r>
              <a:rPr lang="fr-FR" sz="1400" b="1" dirty="0" err="1"/>
              <a:t>égal</a:t>
            </a:r>
            <a:r>
              <a:rPr lang="fr-FR" sz="1400" b="1" dirty="0"/>
              <a:t> à 5/30 signe la douleur. </a:t>
            </a:r>
          </a:p>
          <a:p>
            <a:endParaRPr lang="fr-FR" sz="1400" b="1" dirty="0">
              <a:effectLst/>
            </a:endParaRPr>
          </a:p>
          <a:p>
            <a:r>
              <a:rPr lang="fr-FR" sz="1400" b="1" dirty="0"/>
              <a:t>Particulièrement </a:t>
            </a:r>
            <a:r>
              <a:rPr lang="fr-FR" sz="1400" b="1" dirty="0" err="1"/>
              <a:t>interessante</a:t>
            </a:r>
            <a:r>
              <a:rPr lang="fr-FR" sz="1400" b="1" dirty="0"/>
              <a:t> pour la Douleur chronique</a:t>
            </a:r>
            <a:endParaRPr lang="fr-FR" sz="1400" dirty="0">
              <a:effectLst/>
            </a:endParaRPr>
          </a:p>
          <a:p>
            <a:endParaRPr lang="fr-FR" sz="1400" dirty="0"/>
          </a:p>
          <a:p>
            <a:endParaRPr lang="fr-FR" sz="1400" dirty="0"/>
          </a:p>
        </p:txBody>
      </p:sp>
      <p:pic>
        <p:nvPicPr>
          <p:cNvPr id="4" name="Image 3" descr="Une image contenant table&#10;&#10;Description générée automatiquement">
            <a:extLst>
              <a:ext uri="{FF2B5EF4-FFF2-40B4-BE49-F238E27FC236}">
                <a16:creationId xmlns:a16="http://schemas.microsoft.com/office/drawing/2014/main" id="{94AA99C6-7C74-3E47-BCEF-AABB6B45FAE9}"/>
              </a:ext>
            </a:extLst>
          </p:cNvPr>
          <p:cNvPicPr>
            <a:picLocks noChangeAspect="1"/>
          </p:cNvPicPr>
          <p:nvPr/>
        </p:nvPicPr>
        <p:blipFill>
          <a:blip r:embed="rId3"/>
          <a:stretch>
            <a:fillRect/>
          </a:stretch>
        </p:blipFill>
        <p:spPr>
          <a:xfrm>
            <a:off x="6301127" y="398679"/>
            <a:ext cx="4818887" cy="6238043"/>
          </a:xfrm>
          <a:prstGeom prst="rect">
            <a:avLst/>
          </a:prstGeom>
        </p:spPr>
      </p:pic>
    </p:spTree>
    <p:extLst>
      <p:ext uri="{BB962C8B-B14F-4D97-AF65-F5344CB8AC3E}">
        <p14:creationId xmlns:p14="http://schemas.microsoft.com/office/powerpoint/2010/main" val="21922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CA888-D67B-984C-96AC-49A62903C36B}"/>
              </a:ext>
            </a:extLst>
          </p:cNvPr>
          <p:cNvSpPr>
            <a:spLocks noGrp="1"/>
          </p:cNvSpPr>
          <p:nvPr>
            <p:ph type="title"/>
          </p:nvPr>
        </p:nvSpPr>
        <p:spPr/>
        <p:txBody>
          <a:bodyPr/>
          <a:lstStyle/>
          <a:p>
            <a:r>
              <a:rPr lang="fr-FR" dirty="0"/>
              <a:t>ECPA</a:t>
            </a:r>
          </a:p>
        </p:txBody>
      </p:sp>
      <p:sp>
        <p:nvSpPr>
          <p:cNvPr id="3" name="Espace réservé du contenu 2">
            <a:extLst>
              <a:ext uri="{FF2B5EF4-FFF2-40B4-BE49-F238E27FC236}">
                <a16:creationId xmlns:a16="http://schemas.microsoft.com/office/drawing/2014/main" id="{F5915B1C-0D24-5A48-98AB-B75EA65DDA50}"/>
              </a:ext>
            </a:extLst>
          </p:cNvPr>
          <p:cNvSpPr>
            <a:spLocks noGrp="1"/>
          </p:cNvSpPr>
          <p:nvPr>
            <p:ph idx="1"/>
          </p:nvPr>
        </p:nvSpPr>
        <p:spPr>
          <a:xfrm>
            <a:off x="838200" y="1825625"/>
            <a:ext cx="4462463" cy="4351338"/>
          </a:xfrm>
        </p:spPr>
        <p:txBody>
          <a:bodyPr>
            <a:normAutofit fontScale="77500" lnSpcReduction="20000"/>
          </a:bodyPr>
          <a:lstStyle/>
          <a:p>
            <a:r>
              <a:rPr lang="fr-FR" dirty="0">
                <a:hlinkClick r:id="rId2"/>
              </a:rPr>
              <a:t>http://www.sfap.org/system/files/ecpa.pdf</a:t>
            </a:r>
            <a:endParaRPr lang="fr-FR" dirty="0"/>
          </a:p>
          <a:p>
            <a:r>
              <a:rPr lang="fr-FR" dirty="0"/>
              <a:t>L’échelle se compose de 8 items, évalués selon 5 modes de réponse, de 0 à 4. </a:t>
            </a:r>
          </a:p>
          <a:p>
            <a:r>
              <a:rPr lang="fr-FR" dirty="0"/>
              <a:t>Chaque niveau représente un degré de douleur, différent des autres pour le même objet.</a:t>
            </a:r>
          </a:p>
          <a:p>
            <a:r>
              <a:rPr lang="fr-FR" dirty="0"/>
              <a:t>Le score total va donc de 0 (aucune douleur) à 32 (douleur totale).</a:t>
            </a:r>
          </a:p>
          <a:p>
            <a:r>
              <a:rPr lang="fr-FR" dirty="0"/>
              <a:t>Il y a deux aspects à l’ECPA</a:t>
            </a:r>
          </a:p>
          <a:p>
            <a:pPr lvl="1"/>
            <a:r>
              <a:rPr lang="fr-FR" dirty="0"/>
              <a:t>Observation avant soins.</a:t>
            </a:r>
          </a:p>
          <a:p>
            <a:pPr lvl="1"/>
            <a:r>
              <a:rPr lang="fr-FR" dirty="0"/>
              <a:t>Observation pendant les soins</a:t>
            </a:r>
          </a:p>
          <a:p>
            <a:r>
              <a:rPr lang="fr-FR" dirty="0"/>
              <a:t>Particulièrement intéressante en EHPAD </a:t>
            </a:r>
          </a:p>
          <a:p>
            <a:endParaRPr lang="fr-FR" dirty="0"/>
          </a:p>
        </p:txBody>
      </p:sp>
      <p:pic>
        <p:nvPicPr>
          <p:cNvPr id="4" name="Image 3">
            <a:extLst>
              <a:ext uri="{FF2B5EF4-FFF2-40B4-BE49-F238E27FC236}">
                <a16:creationId xmlns:a16="http://schemas.microsoft.com/office/drawing/2014/main" id="{22A8AF31-F016-D645-89E6-75F6D0CBD6A3}"/>
              </a:ext>
            </a:extLst>
          </p:cNvPr>
          <p:cNvPicPr>
            <a:picLocks noChangeAspect="1"/>
          </p:cNvPicPr>
          <p:nvPr/>
        </p:nvPicPr>
        <p:blipFill>
          <a:blip r:embed="rId3"/>
          <a:stretch>
            <a:fillRect/>
          </a:stretch>
        </p:blipFill>
        <p:spPr>
          <a:xfrm>
            <a:off x="6197607" y="0"/>
            <a:ext cx="5768961" cy="6858000"/>
          </a:xfrm>
          <a:prstGeom prst="rect">
            <a:avLst/>
          </a:prstGeom>
        </p:spPr>
      </p:pic>
    </p:spTree>
    <p:extLst>
      <p:ext uri="{BB962C8B-B14F-4D97-AF65-F5344CB8AC3E}">
        <p14:creationId xmlns:p14="http://schemas.microsoft.com/office/powerpoint/2010/main" val="119240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0CF46-DBD2-CE4A-8192-B726549EBC44}"/>
              </a:ext>
            </a:extLst>
          </p:cNvPr>
          <p:cNvSpPr>
            <a:spLocks noGrp="1"/>
          </p:cNvSpPr>
          <p:nvPr>
            <p:ph type="title"/>
          </p:nvPr>
        </p:nvSpPr>
        <p:spPr>
          <a:xfrm>
            <a:off x="630936" y="640080"/>
            <a:ext cx="4818888" cy="1017270"/>
          </a:xfrm>
        </p:spPr>
        <p:txBody>
          <a:bodyPr anchor="b">
            <a:normAutofit/>
          </a:bodyPr>
          <a:lstStyle/>
          <a:p>
            <a:r>
              <a:rPr lang="fr-FR" sz="5400" dirty="0"/>
              <a:t>ALGOPLUS</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C1C436D2-DB34-6D46-95D2-060502505553}"/>
                  </a:ext>
                </a:extLst>
              </p:cNvPr>
              <p:cNvSpPr>
                <a:spLocks noGrp="1"/>
              </p:cNvSpPr>
              <p:nvPr>
                <p:ph idx="1"/>
              </p:nvPr>
            </p:nvSpPr>
            <p:spPr>
              <a:xfrm>
                <a:off x="442913" y="1883665"/>
                <a:ext cx="5006911" cy="4831459"/>
              </a:xfrm>
            </p:spPr>
            <p:txBody>
              <a:bodyPr anchor="t">
                <a:normAutofit lnSpcReduction="10000"/>
              </a:bodyPr>
              <a:lstStyle/>
              <a:p>
                <a:r>
                  <a:rPr lang="fr-FR" sz="1400" b="1" dirty="0"/>
                  <a:t>L’</a:t>
                </a:r>
                <a:r>
                  <a:rPr lang="fr-FR" sz="1400" b="1" dirty="0" err="1"/>
                  <a:t>échelle</a:t>
                </a:r>
                <a:r>
                  <a:rPr lang="fr-FR" sz="1400" b="1" dirty="0"/>
                  <a:t> ALGOPLUS® n’est pas un mini DOLOPLUS®.</a:t>
                </a:r>
              </a:p>
              <a:p>
                <a:pPr lvl="1"/>
                <a:r>
                  <a:rPr lang="fr-FR" sz="1400" dirty="0"/>
                  <a:t>Elle a </a:t>
                </a:r>
                <a:r>
                  <a:rPr lang="fr-FR" sz="1400" dirty="0" err="1"/>
                  <a:t>éte</a:t>
                </a:r>
                <a:r>
                  <a:rPr lang="fr-FR" sz="1400" dirty="0"/>
                  <a:t>́ </a:t>
                </a:r>
                <a:r>
                  <a:rPr lang="fr-FR" sz="1400" b="1" dirty="0" err="1"/>
                  <a:t>spécifiquement</a:t>
                </a:r>
                <a:r>
                  <a:rPr lang="fr-FR" sz="1400" b="1" dirty="0"/>
                  <a:t> </a:t>
                </a:r>
                <a:r>
                  <a:rPr lang="fr-FR" sz="1400" b="1" dirty="0" err="1"/>
                  <a:t>développée</a:t>
                </a:r>
                <a:r>
                  <a:rPr lang="fr-FR" sz="1400" b="1" dirty="0"/>
                  <a:t> pour l’</a:t>
                </a:r>
                <a:r>
                  <a:rPr lang="fr-FR" sz="1400" b="1" dirty="0" err="1"/>
                  <a:t>hétéro-évaluation</a:t>
                </a:r>
                <a:r>
                  <a:rPr lang="fr-FR" sz="1400" b="1" dirty="0"/>
                  <a:t> de la douleur aiguë </a:t>
                </a:r>
                <a:r>
                  <a:rPr lang="fr-FR" sz="1400" dirty="0"/>
                  <a:t>chez la personne </a:t>
                </a:r>
                <a:r>
                  <a:rPr lang="fr-FR" sz="1400" dirty="0" err="1"/>
                  <a:t>âgée</a:t>
                </a:r>
                <a:r>
                  <a:rPr lang="fr-FR" sz="1400" dirty="0"/>
                  <a:t> </a:t>
                </a:r>
              </a:p>
              <a:p>
                <a:pPr lvl="1"/>
                <a:r>
                  <a:rPr lang="fr-FR" sz="1400" b="1" dirty="0"/>
                  <a:t>et repose sur une observation somatique, </a:t>
                </a:r>
                <a:r>
                  <a:rPr lang="fr-FR" sz="1400" dirty="0"/>
                  <a:t>et non pas sur des changements de comportements. Sa passation dure moins d’une minute. </a:t>
                </a:r>
              </a:p>
              <a:p>
                <a:r>
                  <a:rPr lang="fr-FR" sz="1400" dirty="0"/>
                  <a:t>L’utilisation </a:t>
                </a:r>
                <a:r>
                  <a:rPr lang="fr-FR" sz="1400" dirty="0" err="1"/>
                  <a:t>d’ALgopLuS</a:t>
                </a:r>
                <a:r>
                  <a:rPr lang="fr-FR" sz="1400" dirty="0"/>
                  <a:t>® est </a:t>
                </a:r>
                <a:r>
                  <a:rPr lang="fr-FR" sz="1400" b="1" dirty="0" err="1"/>
                  <a:t>particulièrement</a:t>
                </a:r>
                <a:r>
                  <a:rPr lang="fr-FR" sz="1400" b="1" dirty="0"/>
                  <a:t> </a:t>
                </a:r>
                <a:r>
                  <a:rPr lang="fr-FR" sz="1400" b="1" dirty="0" err="1"/>
                  <a:t>recommandée</a:t>
                </a:r>
                <a:r>
                  <a:rPr lang="fr-FR" sz="1400" b="1" dirty="0"/>
                  <a:t> </a:t>
                </a:r>
                <a:r>
                  <a:rPr lang="fr-FR" sz="1400" dirty="0"/>
                  <a:t>pour le </a:t>
                </a:r>
                <a:r>
                  <a:rPr lang="fr-FR" sz="1400" dirty="0" err="1"/>
                  <a:t>dépistage</a:t>
                </a:r>
                <a:r>
                  <a:rPr lang="fr-FR" sz="1400" dirty="0"/>
                  <a:t> et l’</a:t>
                </a:r>
                <a:r>
                  <a:rPr lang="fr-FR" sz="1400" dirty="0" err="1"/>
                  <a:t>évaluation</a:t>
                </a:r>
                <a:r>
                  <a:rPr lang="fr-FR" sz="1400" dirty="0"/>
                  <a:t> des : </a:t>
                </a:r>
              </a:p>
              <a:p>
                <a:pPr lvl="1"/>
                <a:r>
                  <a:rPr lang="fr-FR" sz="1400" b="1" dirty="0"/>
                  <a:t>pathologies douloureuses </a:t>
                </a:r>
                <a:r>
                  <a:rPr lang="fr-FR" sz="1400" b="1" dirty="0" err="1"/>
                  <a:t>aiguës</a:t>
                </a:r>
                <a:r>
                  <a:rPr lang="fr-FR" sz="1400" b="1" dirty="0"/>
                  <a:t>  </a:t>
                </a:r>
                <a:r>
                  <a:rPr lang="fr-FR" sz="1400" dirty="0"/>
                  <a:t>(par exemple : fracture, </a:t>
                </a:r>
                <a:r>
                  <a:rPr lang="fr-FR" sz="1400" dirty="0" err="1"/>
                  <a:t>période</a:t>
                </a:r>
                <a:r>
                  <a:rPr lang="fr-FR" sz="1400" dirty="0"/>
                  <a:t> </a:t>
                </a:r>
                <a:r>
                  <a:rPr lang="fr-FR" sz="1400" dirty="0" err="1"/>
                  <a:t>post-opératoire</a:t>
                </a:r>
                <a:r>
                  <a:rPr lang="fr-FR" sz="1400" dirty="0"/>
                  <a:t>, </a:t>
                </a:r>
                <a:r>
                  <a:rPr lang="fr-FR" sz="1400" dirty="0" err="1"/>
                  <a:t>ischémie</a:t>
                </a:r>
                <a:r>
                  <a:rPr lang="fr-FR" sz="1400" dirty="0"/>
                  <a:t>, lumbago, zona, </a:t>
                </a:r>
                <a:r>
                  <a:rPr lang="fr-FR" sz="1400" dirty="0" err="1"/>
                  <a:t>rétention</a:t>
                </a:r>
                <a:r>
                  <a:rPr lang="fr-FR" sz="1400" dirty="0"/>
                  <a:t> urinaire), </a:t>
                </a:r>
              </a:p>
              <a:p>
                <a:pPr lvl="1"/>
                <a:r>
                  <a:rPr lang="fr-FR" sz="1400" dirty="0"/>
                  <a:t> </a:t>
                </a:r>
                <a:r>
                  <a:rPr lang="fr-FR" sz="1400" b="1" dirty="0" err="1"/>
                  <a:t>accès</a:t>
                </a:r>
                <a:r>
                  <a:rPr lang="fr-FR" sz="1400" b="1" dirty="0"/>
                  <a:t> douloureux transitoires </a:t>
                </a:r>
                <a:r>
                  <a:rPr lang="fr-FR" sz="1400" dirty="0"/>
                  <a:t>(par exemple : </a:t>
                </a:r>
                <a:r>
                  <a:rPr lang="fr-FR" sz="1400" dirty="0" err="1"/>
                  <a:t>névralgie</a:t>
                </a:r>
                <a:r>
                  <a:rPr lang="fr-FR" sz="1400" dirty="0"/>
                  <a:t> faciale, </a:t>
                </a:r>
                <a:r>
                  <a:rPr lang="fr-FR" sz="1400" dirty="0" err="1"/>
                  <a:t>poussée</a:t>
                </a:r>
                <a:r>
                  <a:rPr lang="fr-FR" sz="1400" dirty="0"/>
                  <a:t> douloureuse sur cancer), </a:t>
                </a:r>
              </a:p>
              <a:p>
                <a:pPr lvl="1"/>
                <a:r>
                  <a:rPr lang="fr-FR" sz="1400" b="1" dirty="0"/>
                  <a:t>douleurs </a:t>
                </a:r>
                <a:r>
                  <a:rPr lang="fr-FR" sz="1400" b="1" dirty="0" err="1"/>
                  <a:t>provoquées</a:t>
                </a:r>
                <a:r>
                  <a:rPr lang="fr-FR" sz="1400" b="1" dirty="0"/>
                  <a:t> par les soins </a:t>
                </a:r>
                <a:r>
                  <a:rPr lang="fr-FR" sz="1400" dirty="0"/>
                  <a:t>ou les actes </a:t>
                </a:r>
                <a:r>
                  <a:rPr lang="fr-FR" sz="1400" dirty="0" err="1"/>
                  <a:t>médicaux</a:t>
                </a:r>
                <a:r>
                  <a:rPr lang="fr-FR" sz="1400" dirty="0"/>
                  <a:t> diagnostiques. </a:t>
                </a:r>
              </a:p>
              <a:p>
                <a:r>
                  <a:rPr lang="fr-FR" sz="1400" dirty="0"/>
                  <a:t>5 items</a:t>
                </a:r>
              </a:p>
              <a:p>
                <a:r>
                  <a:rPr lang="fr-FR" sz="1400" dirty="0"/>
                  <a:t>Un score supérieur </a:t>
                </a:r>
                <a14:m>
                  <m:oMath xmlns:m="http://schemas.openxmlformats.org/officeDocument/2006/math">
                    <m:r>
                      <a:rPr lang="fr-FR" sz="1400" i="1">
                        <a:latin typeface="Cambria Math" panose="02040503050406030204" pitchFamily="18" charset="0"/>
                        <a:ea typeface="Cambria Math" panose="02040503050406030204" pitchFamily="18" charset="0"/>
                      </a:rPr>
                      <m:t>≥</m:t>
                    </m:r>
                    <m:r>
                      <a:rPr lang="fr-FR" sz="1400" b="0" i="1">
                        <a:latin typeface="Cambria Math" panose="02040503050406030204" pitchFamily="18" charset="0"/>
                        <a:ea typeface="Cambria Math" panose="02040503050406030204" pitchFamily="18" charset="0"/>
                      </a:rPr>
                      <m:t>2 </m:t>
                    </m:r>
                  </m:oMath>
                </a14:m>
                <a:r>
                  <a:rPr lang="fr-FR" sz="1400" dirty="0"/>
                  <a:t> deux établit la présence d’une douleur avec une sensibilité de 87% et une spécificité de 80% </a:t>
                </a:r>
              </a:p>
              <a:p>
                <a:r>
                  <a:rPr lang="fr-FR" sz="1400" dirty="0"/>
                  <a:t> Il est ensuite nécessaire de pratiquer régulièrement de nouvelles cotations afin de vérifier l’efficacité du traitement antalgique. La prise en charge est satisfaisante quand le score redevient &lt; 2 </a:t>
                </a:r>
              </a:p>
            </p:txBody>
          </p:sp>
        </mc:Choice>
        <mc:Fallback>
          <p:sp>
            <p:nvSpPr>
              <p:cNvPr id="3" name="Espace réservé du contenu 2">
                <a:extLst>
                  <a:ext uri="{FF2B5EF4-FFF2-40B4-BE49-F238E27FC236}">
                    <a16:creationId xmlns:a16="http://schemas.microsoft.com/office/drawing/2014/main" id="{C1C436D2-DB34-6D46-95D2-060502505553}"/>
                  </a:ext>
                </a:extLst>
              </p:cNvPr>
              <p:cNvSpPr>
                <a:spLocks noGrp="1" noRot="1" noChangeAspect="1" noMove="1" noResize="1" noEditPoints="1" noAdjustHandles="1" noChangeArrowheads="1" noChangeShapeType="1" noTextEdit="1"/>
              </p:cNvSpPr>
              <p:nvPr>
                <p:ph idx="1"/>
              </p:nvPr>
            </p:nvSpPr>
            <p:spPr>
              <a:xfrm>
                <a:off x="442913" y="1883665"/>
                <a:ext cx="5006911" cy="4831459"/>
              </a:xfrm>
              <a:blipFill>
                <a:blip r:embed="rId2"/>
                <a:stretch>
                  <a:fillRect l="-506" t="-1050" r="-759"/>
                </a:stretch>
              </a:blipFill>
            </p:spPr>
            <p:txBody>
              <a:bodyPr/>
              <a:lstStyle/>
              <a:p>
                <a:r>
                  <a:rPr lang="fr-FR">
                    <a:noFill/>
                  </a:rPr>
                  <a:t> </a:t>
                </a:r>
              </a:p>
            </p:txBody>
          </p:sp>
        </mc:Fallback>
      </mc:AlternateContent>
      <p:pic>
        <p:nvPicPr>
          <p:cNvPr id="4" name="Image 3">
            <a:extLst>
              <a:ext uri="{FF2B5EF4-FFF2-40B4-BE49-F238E27FC236}">
                <a16:creationId xmlns:a16="http://schemas.microsoft.com/office/drawing/2014/main" id="{24C85B88-EAE7-9E45-A774-FA2E692F3799}"/>
              </a:ext>
            </a:extLst>
          </p:cNvPr>
          <p:cNvPicPr>
            <a:picLocks noChangeAspect="1"/>
          </p:cNvPicPr>
          <p:nvPr/>
        </p:nvPicPr>
        <p:blipFill>
          <a:blip r:embed="rId3"/>
          <a:stretch>
            <a:fillRect/>
          </a:stretch>
        </p:blipFill>
        <p:spPr>
          <a:xfrm>
            <a:off x="5750199" y="1883665"/>
            <a:ext cx="6141425" cy="3547872"/>
          </a:xfrm>
          <a:prstGeom prst="rect">
            <a:avLst/>
          </a:prstGeom>
        </p:spPr>
      </p:pic>
    </p:spTree>
    <p:extLst>
      <p:ext uri="{BB962C8B-B14F-4D97-AF65-F5344CB8AC3E}">
        <p14:creationId xmlns:p14="http://schemas.microsoft.com/office/powerpoint/2010/main" val="276224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C6518-44BB-5F40-BB7E-9B1F240A263B}"/>
              </a:ext>
            </a:extLst>
          </p:cNvPr>
          <p:cNvSpPr>
            <a:spLocks noGrp="1"/>
          </p:cNvSpPr>
          <p:nvPr>
            <p:ph type="title"/>
          </p:nvPr>
        </p:nvSpPr>
        <p:spPr>
          <a:xfrm>
            <a:off x="630936" y="640080"/>
            <a:ext cx="4818888" cy="1481328"/>
          </a:xfrm>
        </p:spPr>
        <p:txBody>
          <a:bodyPr anchor="b">
            <a:normAutofit/>
          </a:bodyPr>
          <a:lstStyle/>
          <a:p>
            <a:r>
              <a:rPr lang="fr-FR" sz="5000"/>
              <a:t>Questionnaire DN4 </a:t>
            </a:r>
          </a:p>
        </p:txBody>
      </p:sp>
      <p:sp>
        <p:nvSpPr>
          <p:cNvPr id="3" name="Espace réservé du contenu 2">
            <a:extLst>
              <a:ext uri="{FF2B5EF4-FFF2-40B4-BE49-F238E27FC236}">
                <a16:creationId xmlns:a16="http://schemas.microsoft.com/office/drawing/2014/main" id="{D67346EE-789B-0643-96D9-295837BA15E3}"/>
              </a:ext>
            </a:extLst>
          </p:cNvPr>
          <p:cNvSpPr>
            <a:spLocks noGrp="1"/>
          </p:cNvSpPr>
          <p:nvPr>
            <p:ph idx="1"/>
          </p:nvPr>
        </p:nvSpPr>
        <p:spPr>
          <a:xfrm>
            <a:off x="630936" y="2660904"/>
            <a:ext cx="4818888" cy="2614041"/>
          </a:xfrm>
        </p:spPr>
        <p:txBody>
          <a:bodyPr anchor="t">
            <a:normAutofit/>
          </a:bodyPr>
          <a:lstStyle/>
          <a:p>
            <a:r>
              <a:rPr lang="fr-FR" sz="2000" dirty="0"/>
              <a:t>Il n’a pas </a:t>
            </a:r>
            <a:r>
              <a:rPr lang="fr-FR" sz="2000" dirty="0" err="1"/>
              <a:t>éte</a:t>
            </a:r>
            <a:r>
              <a:rPr lang="fr-FR" sz="2000" dirty="0"/>
              <a:t>́ validé </a:t>
            </a:r>
            <a:r>
              <a:rPr lang="fr-FR" sz="2000" dirty="0" err="1"/>
              <a:t>spécifiquement</a:t>
            </a:r>
            <a:r>
              <a:rPr lang="fr-FR" sz="2000" dirty="0"/>
              <a:t> en </a:t>
            </a:r>
            <a:r>
              <a:rPr lang="fr-FR" sz="2000" dirty="0" err="1"/>
              <a:t>gériatrie</a:t>
            </a:r>
            <a:r>
              <a:rPr lang="fr-FR" sz="2000" dirty="0"/>
              <a:t> mais peut </a:t>
            </a:r>
            <a:r>
              <a:rPr lang="fr-FR" sz="2000" dirty="0" err="1"/>
              <a:t>être</a:t>
            </a:r>
            <a:r>
              <a:rPr lang="fr-FR" sz="2000" dirty="0"/>
              <a:t> utilisé dans cette population </a:t>
            </a:r>
            <a:endParaRPr lang="fr-FR" sz="2000" dirty="0">
              <a:effectLst/>
            </a:endParaRPr>
          </a:p>
          <a:p>
            <a:r>
              <a:rPr lang="fr-FR" sz="2000" dirty="0"/>
              <a:t>Il explore la </a:t>
            </a:r>
            <a:r>
              <a:rPr lang="fr-FR" sz="2000" dirty="0" err="1"/>
              <a:t>probabilite</a:t>
            </a:r>
            <a:r>
              <a:rPr lang="fr-FR" sz="2000" dirty="0"/>
              <a:t>́ </a:t>
            </a:r>
            <a:r>
              <a:rPr lang="fr-FR" sz="2000" b="1" dirty="0"/>
              <a:t>d</a:t>
            </a:r>
            <a:r>
              <a:rPr lang="fr-FR" sz="2000" dirty="0"/>
              <a:t>’</a:t>
            </a:r>
            <a:r>
              <a:rPr lang="fr-FR" sz="2000" b="1" dirty="0"/>
              <a:t>une douleur neuropathique</a:t>
            </a:r>
            <a:br>
              <a:rPr lang="fr-FR" sz="2000" b="1" dirty="0"/>
            </a:br>
            <a:r>
              <a:rPr lang="fr-FR" sz="2000" dirty="0"/>
              <a:t>Il suppose une certaine </a:t>
            </a:r>
            <a:r>
              <a:rPr lang="fr-FR" sz="2000" dirty="0" err="1"/>
              <a:t>capacite</a:t>
            </a:r>
            <a:r>
              <a:rPr lang="fr-FR" sz="2000" dirty="0"/>
              <a:t>́ de communication verbale et  d’abstraction</a:t>
            </a:r>
          </a:p>
          <a:p>
            <a:r>
              <a:rPr lang="fr-FR" sz="2000" dirty="0"/>
              <a:t>Le score seuil est de 4/10</a:t>
            </a:r>
          </a:p>
        </p:txBody>
      </p:sp>
      <p:pic>
        <p:nvPicPr>
          <p:cNvPr id="4" name="Image 3">
            <a:extLst>
              <a:ext uri="{FF2B5EF4-FFF2-40B4-BE49-F238E27FC236}">
                <a16:creationId xmlns:a16="http://schemas.microsoft.com/office/drawing/2014/main" id="{91B6BFFC-4DDD-0A44-8063-5B9C211AEA9B}"/>
              </a:ext>
            </a:extLst>
          </p:cNvPr>
          <p:cNvPicPr>
            <a:picLocks noChangeAspect="1"/>
          </p:cNvPicPr>
          <p:nvPr/>
        </p:nvPicPr>
        <p:blipFill>
          <a:blip r:embed="rId2"/>
          <a:stretch>
            <a:fillRect/>
          </a:stretch>
        </p:blipFill>
        <p:spPr>
          <a:xfrm>
            <a:off x="6229351" y="156958"/>
            <a:ext cx="5331714" cy="6521976"/>
          </a:xfrm>
          <a:prstGeom prst="rect">
            <a:avLst/>
          </a:prstGeom>
        </p:spPr>
      </p:pic>
    </p:spTree>
    <p:extLst>
      <p:ext uri="{BB962C8B-B14F-4D97-AF65-F5344CB8AC3E}">
        <p14:creationId xmlns:p14="http://schemas.microsoft.com/office/powerpoint/2010/main" val="79628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911ABE1-D1B5-F93B-7E8A-92BD7A97BAF9}"/>
              </a:ext>
            </a:extLst>
          </p:cNvPr>
          <p:cNvPicPr>
            <a:picLocks noGrp="1" noChangeAspect="1"/>
          </p:cNvPicPr>
          <p:nvPr>
            <p:ph idx="1"/>
          </p:nvPr>
        </p:nvPicPr>
        <p:blipFill rotWithShape="1">
          <a:blip r:embed="rId2"/>
          <a:srcRect t="6116" r="-2" b="3196"/>
          <a:stretch/>
        </p:blipFill>
        <p:spPr>
          <a:xfrm>
            <a:off x="2551176" y="448056"/>
            <a:ext cx="9180576" cy="5952744"/>
          </a:xfrm>
          <a:prstGeom prst="rect">
            <a:avLst/>
          </a:prstGeom>
        </p:spPr>
      </p:pic>
    </p:spTree>
    <p:extLst>
      <p:ext uri="{BB962C8B-B14F-4D97-AF65-F5344CB8AC3E}">
        <p14:creationId xmlns:p14="http://schemas.microsoft.com/office/powerpoint/2010/main" val="29154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EB783-37B7-1041-BBC4-A3AFED24FCAB}"/>
              </a:ext>
            </a:extLst>
          </p:cNvPr>
          <p:cNvSpPr>
            <a:spLocks noGrp="1"/>
          </p:cNvSpPr>
          <p:nvPr>
            <p:ph type="title"/>
          </p:nvPr>
        </p:nvSpPr>
        <p:spPr>
          <a:xfrm>
            <a:off x="630936" y="640080"/>
            <a:ext cx="4818888" cy="1481328"/>
          </a:xfrm>
        </p:spPr>
        <p:txBody>
          <a:bodyPr anchor="b">
            <a:normAutofit/>
          </a:bodyPr>
          <a:lstStyle/>
          <a:p>
            <a:r>
              <a:rPr lang="fr-FR" sz="5400"/>
              <a:t>Prise en charge</a:t>
            </a:r>
          </a:p>
        </p:txBody>
      </p:sp>
      <p:sp>
        <p:nvSpPr>
          <p:cNvPr id="3" name="Espace réservé du contenu 2">
            <a:extLst>
              <a:ext uri="{FF2B5EF4-FFF2-40B4-BE49-F238E27FC236}">
                <a16:creationId xmlns:a16="http://schemas.microsoft.com/office/drawing/2014/main" id="{D930E88D-52BC-C845-AF78-6EB4A4ABE7FE}"/>
              </a:ext>
            </a:extLst>
          </p:cNvPr>
          <p:cNvSpPr>
            <a:spLocks noGrp="1"/>
          </p:cNvSpPr>
          <p:nvPr>
            <p:ph idx="1"/>
          </p:nvPr>
        </p:nvSpPr>
        <p:spPr>
          <a:xfrm>
            <a:off x="630936" y="2660904"/>
            <a:ext cx="4818888" cy="3547872"/>
          </a:xfrm>
        </p:spPr>
        <p:txBody>
          <a:bodyPr anchor="t">
            <a:normAutofit/>
          </a:bodyPr>
          <a:lstStyle/>
          <a:p>
            <a:r>
              <a:rPr lang="fr-FR" sz="2200"/>
              <a:t>Traitements</a:t>
            </a:r>
          </a:p>
          <a:p>
            <a:pPr lvl="1"/>
            <a:r>
              <a:rPr lang="fr-FR" sz="2200"/>
              <a:t>Les mêmes que chez l’adulte MAIS</a:t>
            </a:r>
          </a:p>
          <a:p>
            <a:pPr lvl="2"/>
            <a:r>
              <a:rPr lang="fr-FR" sz="2200"/>
              <a:t>Fonction rénale vieillissante</a:t>
            </a:r>
          </a:p>
          <a:p>
            <a:pPr lvl="2"/>
            <a:r>
              <a:rPr lang="fr-FR" sz="2200"/>
              <a:t>Diminution masse maigre</a:t>
            </a:r>
          </a:p>
          <a:p>
            <a:pPr lvl="2"/>
            <a:r>
              <a:rPr lang="fr-FR" sz="2200"/>
              <a:t>Diminution du métabolisme hépatique</a:t>
            </a:r>
          </a:p>
          <a:p>
            <a:pPr lvl="2"/>
            <a:r>
              <a:rPr lang="fr-FR" sz="2200"/>
              <a:t>hypoalbuminémie (augmentation de la fraction libre des med à forte fixation protéique)</a:t>
            </a:r>
          </a:p>
        </p:txBody>
      </p:sp>
      <p:pic>
        <p:nvPicPr>
          <p:cNvPr id="4" name="Image 3">
            <a:extLst>
              <a:ext uri="{FF2B5EF4-FFF2-40B4-BE49-F238E27FC236}">
                <a16:creationId xmlns:a16="http://schemas.microsoft.com/office/drawing/2014/main" id="{F4502A3F-1405-BD46-8B6D-F44A6270AF5E}"/>
              </a:ext>
            </a:extLst>
          </p:cNvPr>
          <p:cNvPicPr>
            <a:picLocks noChangeAspect="1"/>
          </p:cNvPicPr>
          <p:nvPr/>
        </p:nvPicPr>
        <p:blipFill>
          <a:blip r:embed="rId2"/>
          <a:stretch>
            <a:fillRect/>
          </a:stretch>
        </p:blipFill>
        <p:spPr>
          <a:xfrm>
            <a:off x="6430062" y="640080"/>
            <a:ext cx="4796940" cy="5577840"/>
          </a:xfrm>
          <a:prstGeom prst="rect">
            <a:avLst/>
          </a:prstGeom>
        </p:spPr>
      </p:pic>
    </p:spTree>
    <p:extLst>
      <p:ext uri="{BB962C8B-B14F-4D97-AF65-F5344CB8AC3E}">
        <p14:creationId xmlns:p14="http://schemas.microsoft.com/office/powerpoint/2010/main" val="164190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42C86B2-2E41-534B-B4D4-373DC1F4FF36}"/>
              </a:ext>
            </a:extLst>
          </p:cNvPr>
          <p:cNvSpPr>
            <a:spLocks noGrp="1"/>
          </p:cNvSpPr>
          <p:nvPr>
            <p:ph type="title"/>
          </p:nvPr>
        </p:nvSpPr>
        <p:spPr/>
        <p:txBody>
          <a:bodyPr/>
          <a:lstStyle/>
          <a:p>
            <a:r>
              <a:rPr lang="fr-FR" dirty="0"/>
              <a:t>Spécificités SA </a:t>
            </a:r>
          </a:p>
        </p:txBody>
      </p:sp>
      <p:pic>
        <p:nvPicPr>
          <p:cNvPr id="5" name="Espace réservé du contenu 4">
            <a:extLst>
              <a:ext uri="{FF2B5EF4-FFF2-40B4-BE49-F238E27FC236}">
                <a16:creationId xmlns:a16="http://schemas.microsoft.com/office/drawing/2014/main" id="{2C0BCCEB-D2E9-594E-855C-5BD048EDA966}"/>
              </a:ext>
            </a:extLst>
          </p:cNvPr>
          <p:cNvPicPr>
            <a:picLocks noGrp="1" noChangeAspect="1"/>
          </p:cNvPicPr>
          <p:nvPr>
            <p:ph sz="half" idx="1"/>
          </p:nvPr>
        </p:nvPicPr>
        <p:blipFill>
          <a:blip r:embed="rId2"/>
          <a:stretch>
            <a:fillRect/>
          </a:stretch>
        </p:blipFill>
        <p:spPr>
          <a:xfrm>
            <a:off x="381000" y="1825625"/>
            <a:ext cx="5181600" cy="3886200"/>
          </a:xfrm>
        </p:spPr>
      </p:pic>
      <mc:AlternateContent xmlns:mc="http://schemas.openxmlformats.org/markup-compatibility/2006" xmlns:a14="http://schemas.microsoft.com/office/drawing/2010/main">
        <mc:Choice Requires="a14">
          <p:sp>
            <p:nvSpPr>
              <p:cNvPr id="7" name="Espace réservé du contenu 6">
                <a:extLst>
                  <a:ext uri="{FF2B5EF4-FFF2-40B4-BE49-F238E27FC236}">
                    <a16:creationId xmlns:a16="http://schemas.microsoft.com/office/drawing/2014/main" id="{A30F5527-8D36-7245-B617-FBBCC1596B61}"/>
                  </a:ext>
                </a:extLst>
              </p:cNvPr>
              <p:cNvSpPr>
                <a:spLocks noGrp="1"/>
              </p:cNvSpPr>
              <p:nvPr>
                <p:ph sz="half" idx="2"/>
              </p:nvPr>
            </p:nvSpPr>
            <p:spPr>
              <a:xfrm>
                <a:off x="5872163" y="1690688"/>
                <a:ext cx="5481637" cy="4486275"/>
              </a:xfrm>
            </p:spPr>
            <p:txBody>
              <a:bodyPr>
                <a:normAutofit fontScale="92500" lnSpcReduction="10000"/>
              </a:bodyPr>
              <a:lstStyle/>
              <a:p>
                <a:r>
                  <a:rPr lang="fr-FR" dirty="0"/>
                  <a:t>Peu de place pour le palier 2 chez le SA</a:t>
                </a:r>
              </a:p>
              <a:p>
                <a:pPr>
                  <a:buFontTx/>
                  <a:buChar char="-"/>
                </a:pPr>
                <a:r>
                  <a:rPr lang="fr-FR" dirty="0" err="1"/>
                  <a:t>Tramadol</a:t>
                </a:r>
                <a:r>
                  <a:rPr lang="fr-FR" dirty="0"/>
                  <a:t>: mal toléré:</a:t>
                </a:r>
                <a:r>
                  <a:rPr lang="fr-FR" sz="2200" dirty="0"/>
                  <a:t> confusion, chutes, vertiges, </a:t>
                </a:r>
                <a14:m>
                  <m:oMath xmlns:m="http://schemas.openxmlformats.org/officeDocument/2006/math">
                    <m:r>
                      <a:rPr lang="fr-FR" sz="2200" i="1" smtClean="0">
                        <a:latin typeface="Cambria Math" panose="02040503050406030204" pitchFamily="18" charset="0"/>
                        <a:ea typeface="Cambria Math" panose="02040503050406030204" pitchFamily="18" charset="0"/>
                      </a:rPr>
                      <m:t>↓</m:t>
                    </m:r>
                    <m:r>
                      <a:rPr lang="fr-FR" sz="2200" b="0" i="1" smtClean="0">
                        <a:latin typeface="Cambria Math" panose="02040503050406030204" pitchFamily="18" charset="0"/>
                        <a:ea typeface="Cambria Math" panose="02040503050406030204" pitchFamily="18" charset="0"/>
                      </a:rPr>
                      <m:t> </m:t>
                    </m:r>
                    <m:r>
                      <a:rPr lang="fr-FR" sz="2200" b="0" i="1" smtClean="0">
                        <a:latin typeface="Cambria Math" panose="02040503050406030204" pitchFamily="18" charset="0"/>
                        <a:ea typeface="Cambria Math" panose="02040503050406030204" pitchFamily="18" charset="0"/>
                      </a:rPr>
                      <m:t>𝑠𝑒𝑢𝑖𝑙</m:t>
                    </m:r>
                    <m:r>
                      <a:rPr lang="fr-FR" sz="2200" b="0" i="1" smtClean="0">
                        <a:latin typeface="Cambria Math" panose="02040503050406030204" pitchFamily="18" charset="0"/>
                        <a:ea typeface="Cambria Math" panose="02040503050406030204" pitchFamily="18" charset="0"/>
                      </a:rPr>
                      <m:t> é</m:t>
                    </m:r>
                    <m:r>
                      <a:rPr lang="fr-FR" sz="2200" b="0" i="1" smtClean="0">
                        <a:latin typeface="Cambria Math" panose="02040503050406030204" pitchFamily="18" charset="0"/>
                        <a:ea typeface="Cambria Math" panose="02040503050406030204" pitchFamily="18" charset="0"/>
                      </a:rPr>
                      <m:t>𝑝𝑖𝑙𝑒𝑝𝑡𝑜𝑔</m:t>
                    </m:r>
                    <m:r>
                      <a:rPr lang="fr-FR" sz="2200" b="0" i="1" smtClean="0">
                        <a:latin typeface="Cambria Math" panose="02040503050406030204" pitchFamily="18" charset="0"/>
                        <a:ea typeface="Cambria Math" panose="02040503050406030204" pitchFamily="18" charset="0"/>
                      </a:rPr>
                      <m:t>è</m:t>
                    </m:r>
                    <m:r>
                      <a:rPr lang="fr-FR" sz="2200" b="0" i="1" smtClean="0">
                        <a:latin typeface="Cambria Math" panose="02040503050406030204" pitchFamily="18" charset="0"/>
                        <a:ea typeface="Cambria Math" panose="02040503050406030204" pitchFamily="18" charset="0"/>
                      </a:rPr>
                      <m:t>𝑛𝑒</m:t>
                    </m:r>
                  </m:oMath>
                </a14:m>
                <a:endParaRPr lang="fr-FR" sz="2200" dirty="0"/>
              </a:p>
              <a:p>
                <a:pPr>
                  <a:buFontTx/>
                  <a:buChar char="-"/>
                </a:pPr>
                <a:r>
                  <a:rPr lang="fr-FR" dirty="0"/>
                  <a:t>Opium : constipation , sédation, RAU</a:t>
                </a:r>
              </a:p>
              <a:p>
                <a:pPr>
                  <a:buFontTx/>
                  <a:buChar char="-"/>
                </a:pPr>
                <a:r>
                  <a:rPr lang="fr-FR" dirty="0"/>
                  <a:t>Codéine: constipation, sédation, résistance , RAU</a:t>
                </a:r>
              </a:p>
              <a:p>
                <a:pPr>
                  <a:buFontTx/>
                  <a:buChar char="-"/>
                </a:pPr>
                <a:r>
                  <a:rPr lang="fr-FR" dirty="0"/>
                  <a:t>Pas d’antidote </a:t>
                </a:r>
              </a:p>
              <a:p>
                <a:pPr>
                  <a:buFontTx/>
                  <a:buChar char="-"/>
                </a:pPr>
                <a:endParaRPr lang="fr-FR" dirty="0"/>
              </a:p>
              <a:p>
                <a:pPr>
                  <a:buFontTx/>
                  <a:buChar char="-"/>
                </a:pPr>
                <a:r>
                  <a:rPr lang="fr-FR" dirty="0"/>
                  <a:t>Recours au palier 3 plus rapidement avec de faibles doses</a:t>
                </a:r>
              </a:p>
              <a:p>
                <a:pPr marL="0" indent="0">
                  <a:buNone/>
                </a:pPr>
                <a:endParaRPr lang="fr-FR" dirty="0"/>
              </a:p>
              <a:p>
                <a:pPr marL="0" indent="0">
                  <a:buNone/>
                </a:pPr>
                <a:endParaRPr lang="fr-FR" dirty="0"/>
              </a:p>
            </p:txBody>
          </p:sp>
        </mc:Choice>
        <mc:Fallback xmlns="">
          <p:sp>
            <p:nvSpPr>
              <p:cNvPr id="7" name="Espace réservé du contenu 6">
                <a:extLst>
                  <a:ext uri="{FF2B5EF4-FFF2-40B4-BE49-F238E27FC236}">
                    <a16:creationId xmlns:a16="http://schemas.microsoft.com/office/drawing/2014/main" id="{A30F5527-8D36-7245-B617-FBBCC1596B61}"/>
                  </a:ext>
                </a:extLst>
              </p:cNvPr>
              <p:cNvSpPr>
                <a:spLocks noGrp="1" noRot="1" noChangeAspect="1" noMove="1" noResize="1" noEditPoints="1" noAdjustHandles="1" noChangeArrowheads="1" noChangeShapeType="1" noTextEdit="1"/>
              </p:cNvSpPr>
              <p:nvPr>
                <p:ph sz="half" idx="2"/>
              </p:nvPr>
            </p:nvSpPr>
            <p:spPr>
              <a:xfrm>
                <a:off x="5872163" y="1690688"/>
                <a:ext cx="5481637" cy="4486275"/>
              </a:xfrm>
              <a:blipFill>
                <a:blip r:embed="rId3"/>
                <a:stretch>
                  <a:fillRect l="-2079" t="-2535"/>
                </a:stretch>
              </a:blipFill>
            </p:spPr>
            <p:txBody>
              <a:bodyPr/>
              <a:lstStyle/>
              <a:p>
                <a:r>
                  <a:rPr lang="fr-FR">
                    <a:noFill/>
                  </a:rPr>
                  <a:t> </a:t>
                </a:r>
              </a:p>
            </p:txBody>
          </p:sp>
        </mc:Fallback>
      </mc:AlternateContent>
    </p:spTree>
    <p:extLst>
      <p:ext uri="{BB962C8B-B14F-4D97-AF65-F5344CB8AC3E}">
        <p14:creationId xmlns:p14="http://schemas.microsoft.com/office/powerpoint/2010/main" val="166376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958772-F5F5-4AF2-8AE0-5B3BC084D763}"/>
              </a:ext>
            </a:extLst>
          </p:cNvPr>
          <p:cNvPicPr>
            <a:picLocks noChangeAspect="1"/>
          </p:cNvPicPr>
          <p:nvPr/>
        </p:nvPicPr>
        <p:blipFill rotWithShape="1">
          <a:blip r:embed="rId2">
            <a:duotone>
              <a:schemeClr val="bg2">
                <a:shade val="45000"/>
                <a:satMod val="135000"/>
              </a:schemeClr>
              <a:prstClr val="white"/>
            </a:duotone>
          </a:blip>
          <a:srcRect l="909" t="23391" r="8182"/>
          <a:stretch/>
        </p:blipFill>
        <p:spPr>
          <a:xfrm>
            <a:off x="-61893" y="-11429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F70A80-0C02-5745-A279-FD46F760111E}"/>
              </a:ext>
            </a:extLst>
          </p:cNvPr>
          <p:cNvSpPr>
            <a:spLocks noGrp="1"/>
          </p:cNvSpPr>
          <p:nvPr>
            <p:ph type="title"/>
          </p:nvPr>
        </p:nvSpPr>
        <p:spPr>
          <a:xfrm>
            <a:off x="838200" y="365125"/>
            <a:ext cx="10515600" cy="1325563"/>
          </a:xfrm>
        </p:spPr>
        <p:txBody>
          <a:bodyPr>
            <a:normAutofit/>
          </a:bodyPr>
          <a:lstStyle/>
          <a:p>
            <a:r>
              <a:rPr lang="fr-FR"/>
              <a:t>Douleur SA </a:t>
            </a:r>
            <a:endParaRPr lang="fr-FR" dirty="0"/>
          </a:p>
        </p:txBody>
      </p:sp>
      <p:graphicFrame>
        <p:nvGraphicFramePr>
          <p:cNvPr id="5" name="Espace réservé du contenu 2">
            <a:extLst>
              <a:ext uri="{FF2B5EF4-FFF2-40B4-BE49-F238E27FC236}">
                <a16:creationId xmlns:a16="http://schemas.microsoft.com/office/drawing/2014/main" id="{768D7ABF-A9CB-42D4-9788-64DDD6428F3C}"/>
              </a:ext>
            </a:extLst>
          </p:cNvPr>
          <p:cNvGraphicFramePr>
            <a:graphicFrameLocks noGrp="1"/>
          </p:cNvGraphicFramePr>
          <p:nvPr>
            <p:ph idx="1"/>
            <p:extLst>
              <p:ext uri="{D42A27DB-BD31-4B8C-83A1-F6EECF244321}">
                <p14:modId xmlns:p14="http://schemas.microsoft.com/office/powerpoint/2010/main" val="2400228661"/>
              </p:ext>
            </p:extLst>
          </p:nvPr>
        </p:nvGraphicFramePr>
        <p:xfrm>
          <a:off x="228601" y="1314450"/>
          <a:ext cx="11701462" cy="53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80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A0F8175-C72D-DD42-B805-AC431C4E24D0}"/>
              </a:ext>
            </a:extLst>
          </p:cNvPr>
          <p:cNvSpPr>
            <a:spLocks noGrp="1"/>
          </p:cNvSpPr>
          <p:nvPr>
            <p:ph type="title"/>
          </p:nvPr>
        </p:nvSpPr>
        <p:spPr>
          <a:xfrm>
            <a:off x="777240" y="731519"/>
            <a:ext cx="2845191" cy="3237579"/>
          </a:xfrm>
        </p:spPr>
        <p:txBody>
          <a:bodyPr>
            <a:normAutofit/>
          </a:bodyPr>
          <a:lstStyle/>
          <a:p>
            <a:r>
              <a:rPr lang="fr-FR" sz="3800">
                <a:solidFill>
                  <a:srgbClr val="FFFFFF"/>
                </a:solidFill>
              </a:rPr>
              <a:t>Opioides</a:t>
            </a:r>
          </a:p>
        </p:txBody>
      </p:sp>
      <p:sp>
        <p:nvSpPr>
          <p:cNvPr id="6" name="Espace réservé du contenu 5">
            <a:extLst>
              <a:ext uri="{FF2B5EF4-FFF2-40B4-BE49-F238E27FC236}">
                <a16:creationId xmlns:a16="http://schemas.microsoft.com/office/drawing/2014/main" id="{54CF4563-29B6-894C-9DAD-F2716CB3577A}"/>
              </a:ext>
            </a:extLst>
          </p:cNvPr>
          <p:cNvSpPr>
            <a:spLocks noGrp="1"/>
          </p:cNvSpPr>
          <p:nvPr>
            <p:ph idx="1"/>
          </p:nvPr>
        </p:nvSpPr>
        <p:spPr>
          <a:xfrm>
            <a:off x="3933327" y="446334"/>
            <a:ext cx="7799751" cy="5952745"/>
          </a:xfrm>
        </p:spPr>
        <p:txBody>
          <a:bodyPr anchor="ctr">
            <a:normAutofit/>
          </a:bodyPr>
          <a:lstStyle/>
          <a:p>
            <a:r>
              <a:rPr lang="fr-FR" sz="1400" dirty="0"/>
              <a:t>Les </a:t>
            </a:r>
            <a:r>
              <a:rPr lang="fr-FR" sz="1400" b="1" dirty="0" err="1"/>
              <a:t>opioïdes</a:t>
            </a:r>
            <a:r>
              <a:rPr lang="fr-FR" sz="1400" b="1" dirty="0"/>
              <a:t> </a:t>
            </a:r>
            <a:r>
              <a:rPr lang="fr-FR" sz="1400" dirty="0"/>
              <a:t>dont la morphine peuvent </a:t>
            </a:r>
            <a:r>
              <a:rPr lang="fr-FR" sz="1400" dirty="0" err="1"/>
              <a:t>être</a:t>
            </a:r>
            <a:r>
              <a:rPr lang="fr-FR" sz="1400" dirty="0"/>
              <a:t> prescrits en </a:t>
            </a:r>
            <a:r>
              <a:rPr lang="fr-FR" sz="1400" dirty="0" err="1"/>
              <a:t>première</a:t>
            </a:r>
            <a:r>
              <a:rPr lang="fr-FR" sz="1400" dirty="0"/>
              <a:t> intention pour les douleurs intenses nociceptives à la posologie initiale </a:t>
            </a:r>
            <a:r>
              <a:rPr lang="fr-FR" sz="1400" b="1" dirty="0"/>
              <a:t>orale </a:t>
            </a:r>
            <a:r>
              <a:rPr lang="fr-FR" sz="1400" dirty="0"/>
              <a:t>de 2,5 mg à 5 mg de morphine toutes les 4 heures, avec un ajustement progressif toutes les 24 heures. Le relais par une forme à </a:t>
            </a:r>
            <a:r>
              <a:rPr lang="fr-FR" sz="1400" dirty="0" err="1"/>
              <a:t>libération</a:t>
            </a:r>
            <a:r>
              <a:rPr lang="fr-FR" sz="1400" dirty="0"/>
              <a:t> </a:t>
            </a:r>
            <a:r>
              <a:rPr lang="fr-FR" sz="1400" dirty="0" err="1"/>
              <a:t>prolongée</a:t>
            </a:r>
            <a:r>
              <a:rPr lang="fr-FR" sz="1400" dirty="0"/>
              <a:t> pourra </a:t>
            </a:r>
            <a:r>
              <a:rPr lang="fr-FR" sz="1400" dirty="0" err="1"/>
              <a:t>être</a:t>
            </a:r>
            <a:r>
              <a:rPr lang="fr-FR" sz="1400" dirty="0"/>
              <a:t> pris une fois </a:t>
            </a:r>
            <a:r>
              <a:rPr lang="fr-FR" sz="1400" dirty="0" err="1"/>
              <a:t>déterminée</a:t>
            </a:r>
            <a:r>
              <a:rPr lang="fr-FR" sz="1400" dirty="0"/>
              <a:t> la dose quotidienne efficace. </a:t>
            </a:r>
          </a:p>
          <a:p>
            <a:r>
              <a:rPr lang="fr-FR" sz="1400" dirty="0"/>
              <a:t>Du fait de la </a:t>
            </a:r>
            <a:r>
              <a:rPr lang="fr-FR" sz="1400" dirty="0" err="1"/>
              <a:t>rarete</a:t>
            </a:r>
            <a:r>
              <a:rPr lang="fr-FR" sz="1400" dirty="0"/>
              <a:t>́ des essais </a:t>
            </a:r>
            <a:r>
              <a:rPr lang="fr-FR" sz="1400" dirty="0" err="1"/>
              <a:t>thérapeutiques</a:t>
            </a:r>
            <a:r>
              <a:rPr lang="fr-FR" sz="1400" dirty="0"/>
              <a:t> chez les personnes </a:t>
            </a:r>
            <a:r>
              <a:rPr lang="fr-FR" sz="1400" dirty="0" err="1"/>
              <a:t>âgées</a:t>
            </a:r>
            <a:r>
              <a:rPr lang="fr-FR" sz="1400" dirty="0"/>
              <a:t> de plus de 75 ans, les </a:t>
            </a:r>
            <a:r>
              <a:rPr lang="fr-FR" sz="1400" dirty="0" err="1"/>
              <a:t>règles</a:t>
            </a:r>
            <a:r>
              <a:rPr lang="fr-FR" sz="1400" dirty="0"/>
              <a:t> de prescription sont </a:t>
            </a:r>
            <a:r>
              <a:rPr lang="fr-FR" sz="1400" dirty="0" err="1"/>
              <a:t>extrapolées</a:t>
            </a:r>
            <a:r>
              <a:rPr lang="fr-FR" sz="1400" dirty="0"/>
              <a:t> à partir des </a:t>
            </a:r>
            <a:r>
              <a:rPr lang="fr-FR" sz="1400" dirty="0" err="1"/>
              <a:t>études</a:t>
            </a:r>
            <a:r>
              <a:rPr lang="fr-FR" sz="1400" dirty="0"/>
              <a:t> disponibles chez l'adulte plus jeune et sont </a:t>
            </a:r>
            <a:r>
              <a:rPr lang="fr-FR" sz="1400" dirty="0" err="1"/>
              <a:t>corrigées</a:t>
            </a:r>
            <a:r>
              <a:rPr lang="fr-FR" sz="1400" dirty="0"/>
              <a:t> par les </a:t>
            </a:r>
            <a:r>
              <a:rPr lang="fr-FR" sz="1400" dirty="0" err="1"/>
              <a:t>données</a:t>
            </a:r>
            <a:r>
              <a:rPr lang="fr-FR" sz="1400" dirty="0"/>
              <a:t> de la pharmacovigilance. </a:t>
            </a:r>
          </a:p>
          <a:p>
            <a:r>
              <a:rPr lang="fr-FR" sz="1400" dirty="0"/>
              <a:t>Un </a:t>
            </a:r>
            <a:r>
              <a:rPr lang="fr-FR" sz="1400" dirty="0" err="1"/>
              <a:t>supplément</a:t>
            </a:r>
            <a:r>
              <a:rPr lang="fr-FR" sz="1400" dirty="0"/>
              <a:t> d'antalgie peut </a:t>
            </a:r>
            <a:r>
              <a:rPr lang="fr-FR" sz="1400" dirty="0" err="1"/>
              <a:t>être</a:t>
            </a:r>
            <a:r>
              <a:rPr lang="fr-FR" sz="1400" dirty="0"/>
              <a:t> </a:t>
            </a:r>
            <a:r>
              <a:rPr lang="fr-FR" sz="1400" dirty="0" err="1"/>
              <a:t>nécessaire</a:t>
            </a:r>
            <a:r>
              <a:rPr lang="fr-FR" sz="1400" dirty="0"/>
              <a:t> pour </a:t>
            </a:r>
            <a:r>
              <a:rPr lang="fr-FR" sz="1400" dirty="0" err="1"/>
              <a:t>prévenir</a:t>
            </a:r>
            <a:r>
              <a:rPr lang="fr-FR" sz="1400" dirty="0"/>
              <a:t> les douleurs induites, en particulier par la mobilisation et les soins. Un </a:t>
            </a:r>
            <a:r>
              <a:rPr lang="fr-FR" sz="1400" dirty="0" err="1"/>
              <a:t>opioïde</a:t>
            </a:r>
            <a:r>
              <a:rPr lang="fr-FR" sz="1400" dirty="0"/>
              <a:t> à </a:t>
            </a:r>
            <a:r>
              <a:rPr lang="fr-FR" sz="1400" dirty="0" err="1"/>
              <a:t>libération</a:t>
            </a:r>
            <a:r>
              <a:rPr lang="fr-FR" sz="1400" dirty="0"/>
              <a:t> </a:t>
            </a:r>
            <a:r>
              <a:rPr lang="fr-FR" sz="1400" dirty="0" err="1"/>
              <a:t>immédiate</a:t>
            </a:r>
            <a:r>
              <a:rPr lang="fr-FR" sz="1400" dirty="0"/>
              <a:t> peut </a:t>
            </a:r>
            <a:r>
              <a:rPr lang="fr-FR" sz="1400" dirty="0" err="1"/>
              <a:t>être</a:t>
            </a:r>
            <a:r>
              <a:rPr lang="fr-FR" sz="1400" dirty="0"/>
              <a:t> alors associé aux </a:t>
            </a:r>
            <a:r>
              <a:rPr lang="fr-FR" sz="1400" dirty="0" err="1"/>
              <a:t>opioïdes</a:t>
            </a:r>
            <a:r>
              <a:rPr lang="fr-FR" sz="1400" dirty="0"/>
              <a:t> à </a:t>
            </a:r>
            <a:r>
              <a:rPr lang="fr-FR" sz="1400" dirty="0" err="1"/>
              <a:t>libération</a:t>
            </a:r>
            <a:r>
              <a:rPr lang="fr-FR" sz="1400" dirty="0"/>
              <a:t> </a:t>
            </a:r>
            <a:r>
              <a:rPr lang="fr-FR" sz="1400" dirty="0" err="1"/>
              <a:t>prolongée</a:t>
            </a:r>
            <a:r>
              <a:rPr lang="fr-FR" sz="1400" dirty="0"/>
              <a:t>, et ce au moins 45 minutes avant la mobilisation aux soins douloureux. </a:t>
            </a:r>
          </a:p>
          <a:p>
            <a:r>
              <a:rPr lang="fr-FR" sz="1400" dirty="0"/>
              <a:t>Pour les </a:t>
            </a:r>
            <a:r>
              <a:rPr lang="fr-FR" sz="1400" dirty="0" err="1"/>
              <a:t>opioïdes</a:t>
            </a:r>
            <a:r>
              <a:rPr lang="fr-FR" sz="1400" dirty="0"/>
              <a:t> et la morphine en particulier</a:t>
            </a:r>
            <a:r>
              <a:rPr lang="fr-FR" sz="1400" b="1" dirty="0"/>
              <a:t>, la surveillance des effets secondaires chez la personne </a:t>
            </a:r>
            <a:r>
              <a:rPr lang="fr-FR" sz="1400" b="1" dirty="0" err="1"/>
              <a:t>âgée</a:t>
            </a:r>
            <a:r>
              <a:rPr lang="fr-FR" sz="1400" b="1" dirty="0"/>
              <a:t> ayant des troubles de la communication verbale doit se focaliser sur les effets respiratoires et neuropsychiques</a:t>
            </a:r>
            <a:r>
              <a:rPr lang="fr-FR" sz="1400" dirty="0"/>
              <a:t>. </a:t>
            </a:r>
          </a:p>
          <a:p>
            <a:r>
              <a:rPr lang="fr-FR" sz="1400" dirty="0"/>
              <a:t>Parmi les autres effets secondaires, la constipation doit </a:t>
            </a:r>
            <a:r>
              <a:rPr lang="fr-FR" sz="1400" dirty="0" err="1"/>
              <a:t>être</a:t>
            </a:r>
            <a:r>
              <a:rPr lang="fr-FR" sz="1400" dirty="0"/>
              <a:t> </a:t>
            </a:r>
            <a:r>
              <a:rPr lang="fr-FR" sz="1400" b="1" dirty="0" err="1"/>
              <a:t>précocement</a:t>
            </a:r>
            <a:r>
              <a:rPr lang="fr-FR" sz="1400" b="1" dirty="0"/>
              <a:t> et </a:t>
            </a:r>
            <a:r>
              <a:rPr lang="fr-FR" sz="1400" b="1" dirty="0" err="1"/>
              <a:t>systématiquement</a:t>
            </a:r>
            <a:r>
              <a:rPr lang="fr-FR" sz="1400" b="1" dirty="0"/>
              <a:t> </a:t>
            </a:r>
            <a:r>
              <a:rPr lang="fr-FR" sz="1400" b="1" dirty="0" err="1"/>
              <a:t>prévenue</a:t>
            </a:r>
            <a:r>
              <a:rPr lang="fr-FR" sz="1400" b="1" dirty="0"/>
              <a:t> </a:t>
            </a:r>
            <a:r>
              <a:rPr lang="fr-FR" sz="1400" dirty="0"/>
              <a:t>et la </a:t>
            </a:r>
            <a:r>
              <a:rPr lang="fr-FR" sz="1400" dirty="0" err="1"/>
              <a:t>rétention</a:t>
            </a:r>
            <a:r>
              <a:rPr lang="fr-FR" sz="1400" dirty="0"/>
              <a:t> d'urines </a:t>
            </a:r>
            <a:r>
              <a:rPr lang="fr-FR" sz="1400" dirty="0" err="1"/>
              <a:t>recherchée</a:t>
            </a:r>
            <a:r>
              <a:rPr lang="fr-FR" sz="1400" dirty="0"/>
              <a:t> </a:t>
            </a:r>
          </a:p>
          <a:p>
            <a:endParaRPr lang="fr-FR" sz="1400" dirty="0"/>
          </a:p>
          <a:p>
            <a:r>
              <a:rPr lang="fr-FR" sz="1400" b="1" dirty="0"/>
              <a:t>Risque accru de SURDOSAGE </a:t>
            </a:r>
            <a:r>
              <a:rPr lang="fr-FR" sz="1400" dirty="0"/>
              <a:t>: </a:t>
            </a:r>
            <a:endParaRPr lang="fr-FR" sz="1400" dirty="0">
              <a:effectLst/>
            </a:endParaRPr>
          </a:p>
          <a:p>
            <a:pPr lvl="1"/>
            <a:r>
              <a:rPr lang="fr-FR" sz="1400" dirty="0"/>
              <a:t> Troubles de conscience, myoclonies, convulsions </a:t>
            </a:r>
            <a:endParaRPr lang="fr-FR" sz="1400" dirty="0">
              <a:effectLst/>
            </a:endParaRPr>
          </a:p>
          <a:p>
            <a:pPr lvl="1"/>
            <a:r>
              <a:rPr lang="fr-FR" sz="1400" dirty="0"/>
              <a:t>Hallucinations visuelles, cauchemars </a:t>
            </a:r>
            <a:endParaRPr lang="fr-FR" sz="1400" dirty="0">
              <a:effectLst/>
            </a:endParaRPr>
          </a:p>
          <a:p>
            <a:pPr lvl="1"/>
            <a:r>
              <a:rPr lang="fr-FR" sz="1400" dirty="0"/>
              <a:t> </a:t>
            </a:r>
            <a:r>
              <a:rPr lang="fr-FR" sz="1400" dirty="0" err="1"/>
              <a:t>Dépression</a:t>
            </a:r>
            <a:r>
              <a:rPr lang="fr-FR" sz="1400" dirty="0"/>
              <a:t> respiratoire </a:t>
            </a:r>
          </a:p>
          <a:p>
            <a:pPr marL="457200" lvl="1" indent="0">
              <a:buNone/>
            </a:pPr>
            <a:r>
              <a:rPr lang="fr-FR" sz="1400" dirty="0"/>
              <a:t> Antidote = NALOXONE = NARCAN® 1ml/0,4 mg ( IV, SC)</a:t>
            </a:r>
          </a:p>
        </p:txBody>
      </p:sp>
    </p:spTree>
    <p:extLst>
      <p:ext uri="{BB962C8B-B14F-4D97-AF65-F5344CB8AC3E}">
        <p14:creationId xmlns:p14="http://schemas.microsoft.com/office/powerpoint/2010/main" val="225649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3D940-A71A-D444-845D-C7E7B9CE6BE7}"/>
              </a:ext>
            </a:extLst>
          </p:cNvPr>
          <p:cNvSpPr>
            <a:spLocks noGrp="1"/>
          </p:cNvSpPr>
          <p:nvPr>
            <p:ph type="title"/>
          </p:nvPr>
        </p:nvSpPr>
        <p:spPr>
          <a:xfrm>
            <a:off x="777240" y="731519"/>
            <a:ext cx="2845191" cy="3237579"/>
          </a:xfrm>
        </p:spPr>
        <p:txBody>
          <a:bodyPr>
            <a:normAutofit/>
          </a:bodyPr>
          <a:lstStyle/>
          <a:p>
            <a:r>
              <a:rPr lang="fr-FR" sz="3200">
                <a:solidFill>
                  <a:srgbClr val="FFFFFF"/>
                </a:solidFill>
              </a:rPr>
              <a:t>Voies d’administration alternatives </a:t>
            </a:r>
          </a:p>
        </p:txBody>
      </p:sp>
      <p:sp>
        <p:nvSpPr>
          <p:cNvPr id="3" name="Espace réservé du contenu 2">
            <a:extLst>
              <a:ext uri="{FF2B5EF4-FFF2-40B4-BE49-F238E27FC236}">
                <a16:creationId xmlns:a16="http://schemas.microsoft.com/office/drawing/2014/main" id="{9E0AF61F-63C2-464C-BAE4-B1DD4AC1F8E8}"/>
              </a:ext>
            </a:extLst>
          </p:cNvPr>
          <p:cNvSpPr>
            <a:spLocks noGrp="1"/>
          </p:cNvSpPr>
          <p:nvPr>
            <p:ph idx="1"/>
          </p:nvPr>
        </p:nvSpPr>
        <p:spPr>
          <a:xfrm>
            <a:off x="4379709" y="686862"/>
            <a:ext cx="7037591" cy="5475129"/>
          </a:xfrm>
        </p:spPr>
        <p:txBody>
          <a:bodyPr anchor="ctr">
            <a:normAutofit/>
          </a:bodyPr>
          <a:lstStyle/>
          <a:p>
            <a:r>
              <a:rPr lang="fr-FR" sz="2600"/>
              <a:t>Plus fréquentes: tb de déglutition, tb cognitifs </a:t>
            </a:r>
          </a:p>
          <a:p>
            <a:r>
              <a:rPr lang="fr-FR" sz="2600"/>
              <a:t>Voie cutanée : patch fentanyl</a:t>
            </a:r>
          </a:p>
          <a:p>
            <a:r>
              <a:rPr lang="fr-FR" sz="2600"/>
              <a:t>Voie sous cutanée </a:t>
            </a:r>
          </a:p>
          <a:p>
            <a:r>
              <a:rPr lang="fr-FR" sz="2600"/>
              <a:t>Voie sublinguale  (actiq)  ou forme liquide (oramorph)</a:t>
            </a:r>
          </a:p>
        </p:txBody>
      </p:sp>
    </p:spTree>
    <p:extLst>
      <p:ext uri="{BB962C8B-B14F-4D97-AF65-F5344CB8AC3E}">
        <p14:creationId xmlns:p14="http://schemas.microsoft.com/office/powerpoint/2010/main" val="134331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EFF4B-0E32-F947-9AEC-41F491F81BD9}"/>
              </a:ext>
            </a:extLst>
          </p:cNvPr>
          <p:cNvSpPr>
            <a:spLocks noGrp="1"/>
          </p:cNvSpPr>
          <p:nvPr>
            <p:ph type="title"/>
          </p:nvPr>
        </p:nvSpPr>
        <p:spPr>
          <a:xfrm>
            <a:off x="777240" y="731519"/>
            <a:ext cx="2845191" cy="3237579"/>
          </a:xfrm>
        </p:spPr>
        <p:txBody>
          <a:bodyPr>
            <a:normAutofit/>
          </a:bodyPr>
          <a:lstStyle/>
          <a:p>
            <a:r>
              <a:rPr lang="fr-FR" sz="3200">
                <a:solidFill>
                  <a:srgbClr val="FFFFFF"/>
                </a:solidFill>
              </a:rPr>
              <a:t>Traitement des douleurs neuropathiques</a:t>
            </a:r>
          </a:p>
        </p:txBody>
      </p:sp>
      <p:sp>
        <p:nvSpPr>
          <p:cNvPr id="3" name="Espace réservé du contenu 2">
            <a:extLst>
              <a:ext uri="{FF2B5EF4-FFF2-40B4-BE49-F238E27FC236}">
                <a16:creationId xmlns:a16="http://schemas.microsoft.com/office/drawing/2014/main" id="{3D4A9CCA-3218-BB48-AE37-3D23BA7DAB5F}"/>
              </a:ext>
            </a:extLst>
          </p:cNvPr>
          <p:cNvSpPr>
            <a:spLocks noGrp="1"/>
          </p:cNvSpPr>
          <p:nvPr>
            <p:ph idx="1"/>
          </p:nvPr>
        </p:nvSpPr>
        <p:spPr>
          <a:xfrm>
            <a:off x="4379709" y="686862"/>
            <a:ext cx="7037591" cy="5475129"/>
          </a:xfrm>
        </p:spPr>
        <p:txBody>
          <a:bodyPr anchor="ctr">
            <a:normAutofit/>
          </a:bodyPr>
          <a:lstStyle/>
          <a:p>
            <a:r>
              <a:rPr lang="fr-FR" sz="2200"/>
              <a:t>Composante douloureuse </a:t>
            </a:r>
            <a:r>
              <a:rPr lang="fr-FR" sz="2200" b="1"/>
              <a:t>AIGUE </a:t>
            </a:r>
            <a:r>
              <a:rPr lang="fr-FR" sz="2200"/>
              <a:t>: Antiépileptiques </a:t>
            </a:r>
          </a:p>
          <a:p>
            <a:pPr lvl="1"/>
            <a:r>
              <a:rPr lang="fr-FR" sz="2200"/>
              <a:t>GABAPENTINE = NEURONTIN® (posologie initiale : 100 à 300 mg /j), agit aussi sur la composante permanente </a:t>
            </a:r>
          </a:p>
          <a:p>
            <a:pPr lvl="1"/>
            <a:r>
              <a:rPr lang="fr-FR" sz="2200"/>
              <a:t>PREGABALINE = LYRICA® </a:t>
            </a:r>
          </a:p>
          <a:p>
            <a:pPr lvl="1"/>
            <a:r>
              <a:rPr lang="fr-FR" sz="2200"/>
              <a:t>CLONAZEPAM = RIVOTRIL® ( posologie initiale : 5 gouttes au coucher par exemple, soit 0,5 mg/prise) </a:t>
            </a:r>
          </a:p>
          <a:p>
            <a:pPr lvl="1"/>
            <a:r>
              <a:rPr lang="fr-FR" sz="2200"/>
              <a:t>CARBAMAZEPINE = TEGRETOL® </a:t>
            </a:r>
          </a:p>
          <a:p>
            <a:r>
              <a:rPr lang="fr-FR" sz="2200"/>
              <a:t>Composante douloureuse </a:t>
            </a:r>
            <a:r>
              <a:rPr lang="fr-FR" sz="2200" b="1"/>
              <a:t>PERMANENTE : antidépresseurs </a:t>
            </a:r>
            <a:endParaRPr lang="fr-FR" sz="2200"/>
          </a:p>
          <a:p>
            <a:r>
              <a:rPr lang="fr-FR" sz="2200"/>
              <a:t>La Venlafaxine et la Duloxétine, Antidépresseurs inhibiteurs de la recapture de la sérotonine et de la noradrénaline, ont été démontrées efficaces pour la douleur neuropathique, avec un profil de tolérance meilleure chez la Personne âgée que les tricycliques </a:t>
            </a:r>
          </a:p>
          <a:p>
            <a:endParaRPr lang="fr-FR" sz="2200"/>
          </a:p>
        </p:txBody>
      </p:sp>
    </p:spTree>
    <p:extLst>
      <p:ext uri="{BB962C8B-B14F-4D97-AF65-F5344CB8AC3E}">
        <p14:creationId xmlns:p14="http://schemas.microsoft.com/office/powerpoint/2010/main" val="116532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B75FC-B2E8-881F-13C9-BF80DB05C08D}"/>
              </a:ext>
            </a:extLst>
          </p:cNvPr>
          <p:cNvSpPr>
            <a:spLocks noGrp="1"/>
          </p:cNvSpPr>
          <p:nvPr>
            <p:ph type="title"/>
          </p:nvPr>
        </p:nvSpPr>
        <p:spPr>
          <a:xfrm>
            <a:off x="648929" y="629266"/>
            <a:ext cx="3505495" cy="1622321"/>
          </a:xfrm>
        </p:spPr>
        <p:txBody>
          <a:bodyPr>
            <a:normAutofit/>
          </a:bodyPr>
          <a:lstStyle/>
          <a:p>
            <a:r>
              <a:rPr lang="fr-FR" sz="3700"/>
              <a:t>Bien penser à la douleur associée au soin</a:t>
            </a:r>
          </a:p>
        </p:txBody>
      </p:sp>
      <p:sp>
        <p:nvSpPr>
          <p:cNvPr id="3" name="Espace réservé du contenu 2">
            <a:extLst>
              <a:ext uri="{FF2B5EF4-FFF2-40B4-BE49-F238E27FC236}">
                <a16:creationId xmlns:a16="http://schemas.microsoft.com/office/drawing/2014/main" id="{7AFD6DBC-62A5-4756-4EF1-265C81B8D332}"/>
              </a:ext>
            </a:extLst>
          </p:cNvPr>
          <p:cNvSpPr>
            <a:spLocks noGrp="1"/>
          </p:cNvSpPr>
          <p:nvPr>
            <p:ph idx="1"/>
          </p:nvPr>
        </p:nvSpPr>
        <p:spPr>
          <a:xfrm>
            <a:off x="648931" y="2438400"/>
            <a:ext cx="3505494" cy="3785419"/>
          </a:xfrm>
        </p:spPr>
        <p:txBody>
          <a:bodyPr>
            <a:normAutofit/>
          </a:bodyPr>
          <a:lstStyle/>
          <a:p>
            <a:r>
              <a:rPr lang="fr-FR" sz="2000" b="0" i="0">
                <a:effectLst/>
                <a:latin typeface="Google Sans"/>
              </a:rPr>
              <a:t>La douleur induite par les soins est une douleur de courte durée, causée par les soignants ou par une thérapeutique dans des circonstances de survenue prévisibles et susceptibles d'être prévenues par des mesures adaptées.</a:t>
            </a:r>
          </a:p>
          <a:p>
            <a:endParaRPr lang="fr-FR" sz="2000"/>
          </a:p>
        </p:txBody>
      </p:sp>
      <p:pic>
        <p:nvPicPr>
          <p:cNvPr id="4" name="Image 3">
            <a:extLst>
              <a:ext uri="{FF2B5EF4-FFF2-40B4-BE49-F238E27FC236}">
                <a16:creationId xmlns:a16="http://schemas.microsoft.com/office/drawing/2014/main" id="{6D615874-7B69-C055-00B0-083B1D776E47}"/>
              </a:ext>
            </a:extLst>
          </p:cNvPr>
          <p:cNvPicPr>
            <a:picLocks noChangeAspect="1"/>
          </p:cNvPicPr>
          <p:nvPr/>
        </p:nvPicPr>
        <p:blipFill>
          <a:blip r:embed="rId2"/>
          <a:stretch>
            <a:fillRect/>
          </a:stretch>
        </p:blipFill>
        <p:spPr>
          <a:xfrm>
            <a:off x="5405862" y="1305563"/>
            <a:ext cx="6019331" cy="4243627"/>
          </a:xfrm>
          <a:prstGeom prst="rect">
            <a:avLst/>
          </a:prstGeom>
          <a:effectLst/>
        </p:spPr>
      </p:pic>
    </p:spTree>
    <p:extLst>
      <p:ext uri="{BB962C8B-B14F-4D97-AF65-F5344CB8AC3E}">
        <p14:creationId xmlns:p14="http://schemas.microsoft.com/office/powerpoint/2010/main" val="400127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D5EB8-4FDA-BC47-A95D-3AD6C9407BA2}"/>
              </a:ext>
            </a:extLst>
          </p:cNvPr>
          <p:cNvSpPr>
            <a:spLocks noGrp="1"/>
          </p:cNvSpPr>
          <p:nvPr>
            <p:ph type="title"/>
          </p:nvPr>
        </p:nvSpPr>
        <p:spPr/>
        <p:txBody>
          <a:bodyPr/>
          <a:lstStyle/>
          <a:p>
            <a:r>
              <a:rPr lang="fr-FR" dirty="0"/>
              <a:t>Prise en charge globale </a:t>
            </a:r>
          </a:p>
        </p:txBody>
      </p:sp>
      <p:sp>
        <p:nvSpPr>
          <p:cNvPr id="3" name="Espace réservé du contenu 2">
            <a:extLst>
              <a:ext uri="{FF2B5EF4-FFF2-40B4-BE49-F238E27FC236}">
                <a16:creationId xmlns:a16="http://schemas.microsoft.com/office/drawing/2014/main" id="{AE552A93-56C5-9348-895B-53ABE51C402F}"/>
              </a:ext>
            </a:extLst>
          </p:cNvPr>
          <p:cNvSpPr>
            <a:spLocks noGrp="1"/>
          </p:cNvSpPr>
          <p:nvPr>
            <p:ph idx="1"/>
          </p:nvPr>
        </p:nvSpPr>
        <p:spPr>
          <a:xfrm>
            <a:off x="838199" y="1825624"/>
            <a:ext cx="10920413" cy="4818063"/>
          </a:xfrm>
        </p:spPr>
        <p:txBody>
          <a:bodyPr>
            <a:normAutofit fontScale="85000" lnSpcReduction="20000"/>
          </a:bodyPr>
          <a:lstStyle/>
          <a:p>
            <a:r>
              <a:rPr lang="fr-FR" dirty="0"/>
              <a:t>Chez la PA, de nombreuses </a:t>
            </a:r>
            <a:r>
              <a:rPr lang="fr-FR" b="1" dirty="0"/>
              <a:t>douleurs sont induites </a:t>
            </a:r>
            <a:r>
              <a:rPr lang="fr-FR" dirty="0"/>
              <a:t> </a:t>
            </a:r>
            <a:r>
              <a:rPr lang="fr-FR" b="1" dirty="0"/>
              <a:t>par les soins </a:t>
            </a:r>
            <a:endParaRPr lang="fr-FR" dirty="0">
              <a:effectLst/>
            </a:endParaRPr>
          </a:p>
          <a:p>
            <a:pPr marL="0" indent="0">
              <a:buNone/>
            </a:pPr>
            <a:r>
              <a:rPr lang="fr-FR" dirty="0"/>
              <a:t>	Pansements, soins d’escarres, ablation de drain... </a:t>
            </a:r>
          </a:p>
          <a:p>
            <a:pPr marL="0" indent="0">
              <a:buNone/>
            </a:pPr>
            <a:r>
              <a:rPr lang="fr-FR" dirty="0"/>
              <a:t>	Toilette, habillage, transferts, les mobilisations... </a:t>
            </a:r>
          </a:p>
          <a:p>
            <a:pPr marL="0" indent="0">
              <a:buNone/>
            </a:pPr>
            <a:r>
              <a:rPr lang="fr-FR" dirty="0"/>
              <a:t>	Lors des </a:t>
            </a:r>
            <a:r>
              <a:rPr lang="fr-FR" dirty="0" err="1"/>
              <a:t>déplacements</a:t>
            </a:r>
            <a:r>
              <a:rPr lang="fr-FR" dirty="0"/>
              <a:t> pour des examens </a:t>
            </a:r>
            <a:r>
              <a:rPr lang="fr-FR" dirty="0" err="1"/>
              <a:t>complémentaires</a:t>
            </a:r>
            <a:r>
              <a:rPr lang="fr-FR" dirty="0"/>
              <a:t>... </a:t>
            </a:r>
          </a:p>
          <a:p>
            <a:pPr marL="0" indent="0">
              <a:buNone/>
            </a:pPr>
            <a:r>
              <a:rPr lang="fr-FR" dirty="0">
                <a:effectLst/>
              </a:rPr>
              <a:t>Tt anticipatif ++++</a:t>
            </a:r>
          </a:p>
          <a:p>
            <a:pPr marL="0" indent="0">
              <a:buNone/>
            </a:pPr>
            <a:endParaRPr lang="fr-FR" dirty="0"/>
          </a:p>
          <a:p>
            <a:pPr marL="0" indent="0">
              <a:buNone/>
            </a:pPr>
            <a:r>
              <a:rPr lang="fr-FR" dirty="0">
                <a:effectLst/>
              </a:rPr>
              <a:t>Pec non </a:t>
            </a:r>
            <a:r>
              <a:rPr lang="fr-FR" dirty="0" err="1">
                <a:effectLst/>
              </a:rPr>
              <a:t>medicamenteuses</a:t>
            </a:r>
            <a:r>
              <a:rPr lang="fr-FR" dirty="0">
                <a:effectLst/>
              </a:rPr>
              <a:t> </a:t>
            </a:r>
          </a:p>
          <a:p>
            <a:r>
              <a:rPr lang="fr-FR" dirty="0" err="1"/>
              <a:t>Ergothérapeutes</a:t>
            </a:r>
            <a:r>
              <a:rPr lang="fr-FR" dirty="0"/>
              <a:t> : installation... </a:t>
            </a:r>
            <a:endParaRPr lang="fr-FR" dirty="0">
              <a:effectLst/>
            </a:endParaRPr>
          </a:p>
          <a:p>
            <a:r>
              <a:rPr lang="fr-FR" dirty="0"/>
              <a:t> </a:t>
            </a:r>
            <a:r>
              <a:rPr lang="fr-FR" dirty="0" err="1"/>
              <a:t>Kinésithérapeutes</a:t>
            </a:r>
            <a:r>
              <a:rPr lang="fr-FR" dirty="0"/>
              <a:t> : </a:t>
            </a:r>
            <a:r>
              <a:rPr lang="fr-FR" dirty="0" err="1"/>
              <a:t>physiothérapie</a:t>
            </a:r>
            <a:r>
              <a:rPr lang="fr-FR" dirty="0"/>
              <a:t>, </a:t>
            </a:r>
            <a:r>
              <a:rPr lang="fr-FR" dirty="0" err="1"/>
              <a:t>balnéothérapie</a:t>
            </a:r>
            <a:r>
              <a:rPr lang="fr-FR" dirty="0"/>
              <a:t>, reprise d’une </a:t>
            </a:r>
            <a:r>
              <a:rPr lang="fr-FR" dirty="0" err="1"/>
              <a:t>activite</a:t>
            </a:r>
            <a:r>
              <a:rPr lang="fr-FR" dirty="0"/>
              <a:t>́ physique... </a:t>
            </a:r>
            <a:endParaRPr lang="fr-FR" dirty="0">
              <a:effectLst/>
            </a:endParaRPr>
          </a:p>
          <a:p>
            <a:r>
              <a:rPr lang="fr-FR" dirty="0"/>
              <a:t>Psychomotriciennes : massages, relaxation </a:t>
            </a:r>
          </a:p>
          <a:p>
            <a:r>
              <a:rPr lang="fr-FR" dirty="0"/>
              <a:t>L’Acupuncture </a:t>
            </a:r>
            <a:endParaRPr lang="fr-FR" dirty="0">
              <a:effectLst/>
            </a:endParaRPr>
          </a:p>
          <a:p>
            <a:r>
              <a:rPr lang="fr-FR" dirty="0"/>
              <a:t>Prise en charge Psychologique, </a:t>
            </a:r>
          </a:p>
          <a:p>
            <a:endParaRPr lang="fr-FR" dirty="0">
              <a:effectLst/>
            </a:endParaRPr>
          </a:p>
          <a:p>
            <a:pPr marL="0" indent="0">
              <a:buNone/>
            </a:pPr>
            <a:endParaRPr lang="fr-FR" dirty="0">
              <a:effectLst/>
            </a:endParaRPr>
          </a:p>
          <a:p>
            <a:endParaRPr lang="fr-FR" dirty="0"/>
          </a:p>
        </p:txBody>
      </p:sp>
    </p:spTree>
    <p:extLst>
      <p:ext uri="{BB962C8B-B14F-4D97-AF65-F5344CB8AC3E}">
        <p14:creationId xmlns:p14="http://schemas.microsoft.com/office/powerpoint/2010/main" val="169583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32C4E0B-DC99-C142-99A9-AF19D26C541D}"/>
              </a:ext>
            </a:extLst>
          </p:cNvPr>
          <p:cNvSpPr>
            <a:spLocks noGrp="1"/>
          </p:cNvSpPr>
          <p:nvPr>
            <p:ph type="title"/>
          </p:nvPr>
        </p:nvSpPr>
        <p:spPr/>
        <p:txBody>
          <a:bodyPr/>
          <a:lstStyle/>
          <a:p>
            <a:r>
              <a:rPr lang="fr-FR" dirty="0"/>
              <a:t>Fin de vie </a:t>
            </a:r>
          </a:p>
        </p:txBody>
      </p:sp>
      <p:sp>
        <p:nvSpPr>
          <p:cNvPr id="5" name="Espace réservé du texte 4">
            <a:extLst>
              <a:ext uri="{FF2B5EF4-FFF2-40B4-BE49-F238E27FC236}">
                <a16:creationId xmlns:a16="http://schemas.microsoft.com/office/drawing/2014/main" id="{034EE1CC-1AFE-7942-A68A-BDD79E4E18E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57440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E9DDB773-8DF2-8F4D-A94F-0F5EF79732DA}"/>
              </a:ext>
            </a:extLst>
          </p:cNvPr>
          <p:cNvSpPr>
            <a:spLocks noGrp="1"/>
          </p:cNvSpPr>
          <p:nvPr>
            <p:ph idx="1"/>
          </p:nvPr>
        </p:nvSpPr>
        <p:spPr>
          <a:xfrm>
            <a:off x="1251678" y="2286001"/>
            <a:ext cx="10089112" cy="3909599"/>
          </a:xfrm>
        </p:spPr>
        <p:txBody>
          <a:bodyPr>
            <a:normAutofit/>
          </a:bodyPr>
          <a:lstStyle/>
          <a:p>
            <a:r>
              <a:rPr lang="fr-FR" sz="2000" b="1">
                <a:solidFill>
                  <a:schemeClr val="tx1">
                    <a:alpha val="60000"/>
                  </a:schemeClr>
                </a:solidFill>
              </a:rPr>
              <a:t>La « fin de vie » désigne les derniers moments de vie d’une personne arrivant en phase avancée ou terminale d’une affection/ maladie grave et incurable. </a:t>
            </a:r>
            <a:br>
              <a:rPr lang="fr-FR" sz="2000" b="1">
                <a:solidFill>
                  <a:schemeClr val="tx1">
                    <a:alpha val="60000"/>
                  </a:schemeClr>
                </a:solidFill>
              </a:rPr>
            </a:br>
            <a:endParaRPr lang="fr-FR" sz="2000" b="1">
              <a:solidFill>
                <a:schemeClr val="tx1">
                  <a:alpha val="60000"/>
                </a:schemeClr>
              </a:solidFill>
            </a:endParaRPr>
          </a:p>
          <a:p>
            <a:r>
              <a:rPr lang="fr-FR" sz="2000" b="1">
                <a:solidFill>
                  <a:schemeClr val="tx1">
                    <a:alpha val="60000"/>
                  </a:schemeClr>
                </a:solidFill>
              </a:rPr>
              <a:t>à ce stade, l’objectif n’est pas de guérir mais plutôt de préserver jusqu’à la fin la qualité de vie des personnes et de leur entourage face aux symptômes et aux conséquences d’une maladie évolutive, avancée et à l’issue irrémédiable.</a:t>
            </a:r>
          </a:p>
          <a:p>
            <a:endParaRPr lang="fr-FR" sz="2000">
              <a:solidFill>
                <a:schemeClr val="tx1">
                  <a:alpha val="60000"/>
                </a:schemeClr>
              </a:solidFill>
            </a:endParaRPr>
          </a:p>
        </p:txBody>
      </p:sp>
    </p:spTree>
    <p:extLst>
      <p:ext uri="{BB962C8B-B14F-4D97-AF65-F5344CB8AC3E}">
        <p14:creationId xmlns:p14="http://schemas.microsoft.com/office/powerpoint/2010/main" val="428134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5D350-BCC0-354E-8B51-2305BC104582}"/>
              </a:ext>
            </a:extLst>
          </p:cNvPr>
          <p:cNvSpPr>
            <a:spLocks noGrp="1"/>
          </p:cNvSpPr>
          <p:nvPr>
            <p:ph type="title"/>
          </p:nvPr>
        </p:nvSpPr>
        <p:spPr>
          <a:xfrm>
            <a:off x="1653363" y="365760"/>
            <a:ext cx="9367203" cy="1188720"/>
          </a:xfrm>
        </p:spPr>
        <p:txBody>
          <a:bodyPr>
            <a:normAutofit/>
          </a:bodyPr>
          <a:lstStyle/>
          <a:p>
            <a:r>
              <a:rPr lang="fr-FR"/>
              <a:t>Loi Claeys Leonetti  (02 février 2016) </a:t>
            </a:r>
          </a:p>
        </p:txBody>
      </p:sp>
      <p:sp>
        <p:nvSpPr>
          <p:cNvPr id="3" name="Espace réservé du contenu 2">
            <a:extLst>
              <a:ext uri="{FF2B5EF4-FFF2-40B4-BE49-F238E27FC236}">
                <a16:creationId xmlns:a16="http://schemas.microsoft.com/office/drawing/2014/main" id="{E041AF69-1980-6F4A-AF61-352CFA86121A}"/>
              </a:ext>
            </a:extLst>
          </p:cNvPr>
          <p:cNvSpPr>
            <a:spLocks noGrp="1"/>
          </p:cNvSpPr>
          <p:nvPr>
            <p:ph idx="1"/>
          </p:nvPr>
        </p:nvSpPr>
        <p:spPr>
          <a:xfrm>
            <a:off x="1643043" y="2176272"/>
            <a:ext cx="9877567" cy="4681728"/>
          </a:xfrm>
        </p:spPr>
        <p:txBody>
          <a:bodyPr anchor="t">
            <a:normAutofit lnSpcReduction="10000"/>
          </a:bodyPr>
          <a:lstStyle/>
          <a:p>
            <a:r>
              <a:rPr lang="fr-FR" sz="1600" b="1" dirty="0"/>
              <a:t>Qu’est-ce qu’apporte la loi ?</a:t>
            </a:r>
          </a:p>
          <a:p>
            <a:r>
              <a:rPr lang="fr-FR" sz="1600" dirty="0"/>
              <a:t>Elle met à disposition </a:t>
            </a:r>
          </a:p>
          <a:p>
            <a:pPr lvl="1"/>
            <a:r>
              <a:rPr lang="fr-FR" sz="1600" dirty="0"/>
              <a:t>les </a:t>
            </a:r>
            <a:r>
              <a:rPr lang="fr-FR" sz="1600" dirty="0">
                <a:hlinkClick r:id="rId2"/>
              </a:rPr>
              <a:t>directives anticipées</a:t>
            </a:r>
            <a:r>
              <a:rPr lang="fr-FR" sz="1600" dirty="0"/>
              <a:t> </a:t>
            </a:r>
          </a:p>
          <a:p>
            <a:pPr lvl="1"/>
            <a:r>
              <a:rPr lang="fr-FR" sz="1600" dirty="0"/>
              <a:t>la désignation de la personne de confiance</a:t>
            </a:r>
          </a:p>
          <a:p>
            <a:r>
              <a:rPr lang="fr-FR" sz="1600" dirty="0"/>
              <a:t> pour permettre à nos concitoyens d’exprimer leurs volontés. </a:t>
            </a:r>
          </a:p>
          <a:p>
            <a:endParaRPr lang="fr-FR" sz="1600" dirty="0"/>
          </a:p>
          <a:p>
            <a:r>
              <a:rPr lang="fr-FR" sz="1600" dirty="0"/>
              <a:t>Elle a clarifié les conditions de l’arrêt des traitements au titre du </a:t>
            </a:r>
            <a:r>
              <a:rPr lang="fr-FR" sz="1600" dirty="0">
                <a:hlinkClick r:id="rId3"/>
              </a:rPr>
              <a:t>refus de l’obstination déraisonnable</a:t>
            </a:r>
            <a:r>
              <a:rPr lang="fr-FR" sz="1600" dirty="0"/>
              <a:t>, en réaffirmant le droit du malade à l’arrêt de tout traitement, à bénéficier de </a:t>
            </a:r>
            <a:r>
              <a:rPr lang="fr-FR" sz="1600" dirty="0">
                <a:hlinkClick r:id="rId4"/>
              </a:rPr>
              <a:t>la sédation profonde et continue</a:t>
            </a:r>
            <a:r>
              <a:rPr lang="fr-FR" sz="1600" dirty="0"/>
              <a:t> jusqu’au décès lorsque le pronostic vital est engagé à court terme</a:t>
            </a:r>
          </a:p>
          <a:p>
            <a:r>
              <a:rPr lang="fr-FR" sz="1600" dirty="0"/>
              <a:t> en plaçant le patient au cœur du processus décisionnel </a:t>
            </a:r>
          </a:p>
          <a:p>
            <a:r>
              <a:rPr lang="fr-FR" sz="1600" dirty="0"/>
              <a:t>en rendant ses </a:t>
            </a:r>
            <a:r>
              <a:rPr lang="fr-FR" sz="1600" b="1" dirty="0">
                <a:hlinkClick r:id="rId2"/>
              </a:rPr>
              <a:t>directives anticipées</a:t>
            </a:r>
            <a:r>
              <a:rPr lang="fr-FR" sz="1600" b="1" dirty="0"/>
              <a:t> contraignantes pour le médecin</a:t>
            </a:r>
            <a:r>
              <a:rPr lang="fr-FR" sz="1600" dirty="0"/>
              <a:t>. </a:t>
            </a:r>
          </a:p>
          <a:p>
            <a:r>
              <a:rPr lang="fr-FR" sz="1600" dirty="0"/>
              <a:t>La loi érige les droits en terme d’accès aux soins palliatifs et d’accompagnement de la fin de vie et pose le cadre de la procédure collégiale et de la décision médicale.</a:t>
            </a:r>
          </a:p>
          <a:p>
            <a:r>
              <a:rPr lang="fr-FR" sz="1600" dirty="0"/>
              <a:t>Les </a:t>
            </a:r>
            <a:r>
              <a:rPr lang="fr-FR" sz="1600" dirty="0">
                <a:hlinkClick r:id="rId2"/>
              </a:rPr>
              <a:t>directives anticipées</a:t>
            </a:r>
            <a:r>
              <a:rPr lang="fr-FR" sz="1600" dirty="0"/>
              <a:t> deviennent l’expression privilégiée de la volonté du patient hors d’état de le faire et s’imposent désormais aux médecins. Cette évolution de la loi qui concerne les directives anticipées et qui porte sur leur opposabilité à l’égard du médecin est la plus significative.</a:t>
            </a:r>
          </a:p>
          <a:p>
            <a:endParaRPr lang="fr-FR" sz="1100" dirty="0"/>
          </a:p>
        </p:txBody>
      </p:sp>
    </p:spTree>
    <p:extLst>
      <p:ext uri="{BB962C8B-B14F-4D97-AF65-F5344CB8AC3E}">
        <p14:creationId xmlns:p14="http://schemas.microsoft.com/office/powerpoint/2010/main" val="190352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49202-0879-2A46-BCB3-E99ACB69C5D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https://www.has-sante.fr/jcms/c_2834548/fr/fin-de-vie-en-parler-la-preparer-et-l-accompagner</a:t>
            </a:r>
          </a:p>
        </p:txBody>
      </p:sp>
      <p:pic>
        <p:nvPicPr>
          <p:cNvPr id="4" name="Espace réservé du contenu 3">
            <a:extLst>
              <a:ext uri="{FF2B5EF4-FFF2-40B4-BE49-F238E27FC236}">
                <a16:creationId xmlns:a16="http://schemas.microsoft.com/office/drawing/2014/main" id="{0FB0C2FB-ECD6-7341-B647-02F9A57FDB69}"/>
              </a:ext>
            </a:extLst>
          </p:cNvPr>
          <p:cNvPicPr>
            <a:picLocks noGrp="1" noChangeAspect="1"/>
          </p:cNvPicPr>
          <p:nvPr>
            <p:ph idx="1"/>
          </p:nvPr>
        </p:nvPicPr>
        <p:blipFill>
          <a:blip r:embed="rId2"/>
          <a:stretch>
            <a:fillRect/>
          </a:stretch>
        </p:blipFill>
        <p:spPr>
          <a:xfrm>
            <a:off x="643467" y="2045728"/>
            <a:ext cx="10905066" cy="3653197"/>
          </a:xfrm>
          <a:prstGeom prst="rect">
            <a:avLst/>
          </a:prstGeom>
        </p:spPr>
      </p:pic>
    </p:spTree>
    <p:extLst>
      <p:ext uri="{BB962C8B-B14F-4D97-AF65-F5344CB8AC3E}">
        <p14:creationId xmlns:p14="http://schemas.microsoft.com/office/powerpoint/2010/main" val="249810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02C3C-000E-344C-9344-2EFDAC7DBA22}"/>
              </a:ext>
            </a:extLst>
          </p:cNvPr>
          <p:cNvSpPr>
            <a:spLocks noGrp="1"/>
          </p:cNvSpPr>
          <p:nvPr>
            <p:ph type="title"/>
          </p:nvPr>
        </p:nvSpPr>
        <p:spPr>
          <a:xfrm>
            <a:off x="1156851" y="637762"/>
            <a:ext cx="9888496" cy="900131"/>
          </a:xfrm>
        </p:spPr>
        <p:txBody>
          <a:bodyPr anchor="t">
            <a:normAutofit fontScale="90000"/>
          </a:bodyPr>
          <a:lstStyle/>
          <a:p>
            <a:r>
              <a:rPr lang="fr-FR" sz="4000" dirty="0">
                <a:solidFill>
                  <a:schemeClr val="bg1"/>
                </a:solidFill>
              </a:rPr>
              <a:t>Actuellement un débat en cours sur la légalisation de l’euthanasie </a:t>
            </a:r>
          </a:p>
        </p:txBody>
      </p:sp>
      <p:sp>
        <p:nvSpPr>
          <p:cNvPr id="3" name="Espace réservé du contenu 2">
            <a:extLst>
              <a:ext uri="{FF2B5EF4-FFF2-40B4-BE49-F238E27FC236}">
                <a16:creationId xmlns:a16="http://schemas.microsoft.com/office/drawing/2014/main" id="{1DB4EA42-257A-4440-986B-1EAB295C44AC}"/>
              </a:ext>
            </a:extLst>
          </p:cNvPr>
          <p:cNvSpPr>
            <a:spLocks noGrp="1"/>
          </p:cNvSpPr>
          <p:nvPr>
            <p:ph idx="1"/>
          </p:nvPr>
        </p:nvSpPr>
        <p:spPr>
          <a:xfrm>
            <a:off x="1155548" y="2217343"/>
            <a:ext cx="9880893" cy="3959619"/>
          </a:xfrm>
        </p:spPr>
        <p:txBody>
          <a:bodyPr>
            <a:normAutofit/>
          </a:bodyPr>
          <a:lstStyle/>
          <a:p>
            <a:r>
              <a:rPr lang="fr-FR" sz="1700" dirty="0"/>
              <a:t>Convention citoyenne lancée en octobre 2022</a:t>
            </a:r>
          </a:p>
          <a:p>
            <a:endParaRPr lang="fr-FR" sz="1700" dirty="0"/>
          </a:p>
          <a:p>
            <a:r>
              <a:rPr lang="fr-FR" sz="1700" dirty="0"/>
              <a:t>Ce qui se fait à l’étranger </a:t>
            </a:r>
          </a:p>
          <a:p>
            <a:pPr lvl="1"/>
            <a:r>
              <a:rPr lang="fr-FR" sz="1800" dirty="0"/>
              <a:t>Euthanasie passive</a:t>
            </a:r>
          </a:p>
          <a:p>
            <a:pPr lvl="1"/>
            <a:r>
              <a:rPr lang="fr-FR" sz="1800" dirty="0"/>
              <a:t>Euthanasie active</a:t>
            </a:r>
          </a:p>
          <a:p>
            <a:pPr lvl="1"/>
            <a:r>
              <a:rPr lang="fr-FR" sz="1800" dirty="0"/>
              <a:t>Suicide assisté</a:t>
            </a:r>
          </a:p>
          <a:p>
            <a:pPr lvl="1"/>
            <a:endParaRPr lang="fr-FR" sz="1300" dirty="0"/>
          </a:p>
        </p:txBody>
      </p:sp>
    </p:spTree>
    <p:extLst>
      <p:ext uri="{BB962C8B-B14F-4D97-AF65-F5344CB8AC3E}">
        <p14:creationId xmlns:p14="http://schemas.microsoft.com/office/powerpoint/2010/main" val="315791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2AC450-C1C4-D86C-379C-10126EA11903}"/>
              </a:ext>
            </a:extLst>
          </p:cNvPr>
          <p:cNvSpPr>
            <a:spLocks noGrp="1"/>
          </p:cNvSpPr>
          <p:nvPr>
            <p:ph type="title"/>
          </p:nvPr>
        </p:nvSpPr>
        <p:spPr>
          <a:xfrm>
            <a:off x="466722" y="586855"/>
            <a:ext cx="3201366" cy="3387497"/>
          </a:xfrm>
        </p:spPr>
        <p:txBody>
          <a:bodyPr anchor="b">
            <a:normAutofit/>
          </a:bodyPr>
          <a:lstStyle/>
          <a:p>
            <a:pPr algn="r"/>
            <a:r>
              <a:rPr lang="fr-FR" sz="4000">
                <a:solidFill>
                  <a:srgbClr val="FFFFFF"/>
                </a:solidFill>
              </a:rPr>
              <a:t>Définition</a:t>
            </a:r>
          </a:p>
        </p:txBody>
      </p:sp>
      <p:sp>
        <p:nvSpPr>
          <p:cNvPr id="15" name="Espace réservé du contenu 2">
            <a:extLst>
              <a:ext uri="{FF2B5EF4-FFF2-40B4-BE49-F238E27FC236}">
                <a16:creationId xmlns:a16="http://schemas.microsoft.com/office/drawing/2014/main" id="{A4727CF3-E4E4-539B-A6A5-61DE71B8FE96}"/>
              </a:ext>
            </a:extLst>
          </p:cNvPr>
          <p:cNvSpPr>
            <a:spLocks noGrp="1"/>
          </p:cNvSpPr>
          <p:nvPr>
            <p:ph idx="1"/>
          </p:nvPr>
        </p:nvSpPr>
        <p:spPr>
          <a:xfrm>
            <a:off x="4810259" y="649480"/>
            <a:ext cx="6555347" cy="5546047"/>
          </a:xfrm>
        </p:spPr>
        <p:txBody>
          <a:bodyPr anchor="ctr">
            <a:normAutofit/>
          </a:bodyPr>
          <a:lstStyle/>
          <a:p>
            <a:r>
              <a:rPr lang="fr-FR" sz="2000"/>
              <a:t>Définition : « La douleur est une expérience sensorielle émotionnelle désagréable, due à une lésion tissulaire potentielle ou réelle, ou décrite par les termes d’une telle lésion » Autrement dit, au delà de ce qui est senti, la douleur correspond au ressenti et au vécu.</a:t>
            </a:r>
          </a:p>
          <a:p>
            <a:r>
              <a:rPr lang="fr-FR" sz="2000"/>
              <a:t>Il faut distinguer douleur aigue /douleur chronique </a:t>
            </a:r>
          </a:p>
          <a:p>
            <a:r>
              <a:rPr lang="fr-FR" sz="2000"/>
              <a:t>2 mécanismes de douleur</a:t>
            </a:r>
          </a:p>
          <a:p>
            <a:pPr lvl="1"/>
            <a:r>
              <a:rPr lang="fr-FR" sz="2000"/>
              <a:t>Douleur par excès de nociception</a:t>
            </a:r>
          </a:p>
          <a:p>
            <a:pPr lvl="1"/>
            <a:r>
              <a:rPr lang="fr-FR" sz="2000"/>
              <a:t>Douleur neuropathique</a:t>
            </a:r>
          </a:p>
        </p:txBody>
      </p:sp>
    </p:spTree>
    <p:extLst>
      <p:ext uri="{BB962C8B-B14F-4D97-AF65-F5344CB8AC3E}">
        <p14:creationId xmlns:p14="http://schemas.microsoft.com/office/powerpoint/2010/main" val="424667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1BD19-AB8E-2848-BB19-8A8D63627B2A}"/>
              </a:ext>
            </a:extLst>
          </p:cNvPr>
          <p:cNvSpPr>
            <a:spLocks noGrp="1"/>
          </p:cNvSpPr>
          <p:nvPr>
            <p:ph type="title"/>
          </p:nvPr>
        </p:nvSpPr>
        <p:spPr>
          <a:xfrm>
            <a:off x="777240" y="731519"/>
            <a:ext cx="2845191" cy="3237579"/>
          </a:xfrm>
        </p:spPr>
        <p:txBody>
          <a:bodyPr>
            <a:normAutofit/>
          </a:bodyPr>
          <a:lstStyle/>
          <a:p>
            <a:r>
              <a:rPr lang="fr-FR" sz="3800">
                <a:solidFill>
                  <a:srgbClr val="FFFFFF"/>
                </a:solidFill>
              </a:rPr>
              <a:t>Symptômes à rechercher et à traiter </a:t>
            </a:r>
          </a:p>
        </p:txBody>
      </p:sp>
      <p:sp>
        <p:nvSpPr>
          <p:cNvPr id="3" name="Espace réservé du contenu 2">
            <a:extLst>
              <a:ext uri="{FF2B5EF4-FFF2-40B4-BE49-F238E27FC236}">
                <a16:creationId xmlns:a16="http://schemas.microsoft.com/office/drawing/2014/main" id="{C5718469-DD9F-AC4D-9090-580D4E80A70A}"/>
              </a:ext>
            </a:extLst>
          </p:cNvPr>
          <p:cNvSpPr>
            <a:spLocks noGrp="1"/>
          </p:cNvSpPr>
          <p:nvPr>
            <p:ph idx="1"/>
          </p:nvPr>
        </p:nvSpPr>
        <p:spPr>
          <a:xfrm>
            <a:off x="4379709" y="686862"/>
            <a:ext cx="7037591" cy="5475129"/>
          </a:xfrm>
        </p:spPr>
        <p:txBody>
          <a:bodyPr anchor="ctr">
            <a:normAutofit/>
          </a:bodyPr>
          <a:lstStyle/>
          <a:p>
            <a:r>
              <a:rPr lang="fr-FR" sz="1800" dirty="0"/>
              <a:t>Douleur : </a:t>
            </a:r>
            <a:r>
              <a:rPr lang="fr-FR" sz="1800" dirty="0" err="1"/>
              <a:t>cf</a:t>
            </a:r>
            <a:r>
              <a:rPr lang="fr-FR" sz="1800" dirty="0"/>
              <a:t> cours </a:t>
            </a:r>
          </a:p>
          <a:p>
            <a:r>
              <a:rPr lang="fr-FR" sz="1800" dirty="0"/>
              <a:t>Dyspnée</a:t>
            </a:r>
          </a:p>
          <a:p>
            <a:pPr lvl="1"/>
            <a:r>
              <a:rPr lang="fr-FR" sz="1800" dirty="0"/>
              <a:t>O2</a:t>
            </a:r>
          </a:p>
          <a:p>
            <a:pPr lvl="1"/>
            <a:r>
              <a:rPr lang="fr-FR" sz="1800" dirty="0"/>
              <a:t>Morphine</a:t>
            </a:r>
          </a:p>
          <a:p>
            <a:pPr lvl="1"/>
            <a:r>
              <a:rPr lang="fr-FR" sz="1800" dirty="0"/>
              <a:t>Arrêt hydratation en cas de signes de surcharge </a:t>
            </a:r>
          </a:p>
          <a:p>
            <a:r>
              <a:rPr lang="fr-FR" sz="1800" dirty="0"/>
              <a:t>Confusion</a:t>
            </a:r>
          </a:p>
          <a:p>
            <a:pPr lvl="1"/>
            <a:r>
              <a:rPr lang="fr-FR" sz="1800" dirty="0"/>
              <a:t>Arrêt des traitement, traitement étiologique</a:t>
            </a:r>
          </a:p>
          <a:p>
            <a:r>
              <a:rPr lang="fr-FR" sz="1800" dirty="0"/>
              <a:t>Agitation</a:t>
            </a:r>
          </a:p>
          <a:p>
            <a:pPr lvl="1"/>
            <a:r>
              <a:rPr lang="fr-FR" sz="1800" dirty="0"/>
              <a:t>Benzodiazépines, Neuroleptiques</a:t>
            </a:r>
          </a:p>
          <a:p>
            <a:r>
              <a:rPr lang="fr-FR" sz="1800" dirty="0"/>
              <a:t>Anxiété</a:t>
            </a:r>
          </a:p>
          <a:p>
            <a:pPr lvl="1"/>
            <a:r>
              <a:rPr lang="fr-FR" sz="1800" dirty="0"/>
              <a:t>Benzodiazépines,  neuroleptiques</a:t>
            </a:r>
          </a:p>
          <a:p>
            <a:pPr lvl="1"/>
            <a:r>
              <a:rPr lang="fr-FR" sz="1800" dirty="0"/>
              <a:t>Pec non </a:t>
            </a:r>
            <a:r>
              <a:rPr lang="fr-FR" sz="1800" dirty="0" err="1"/>
              <a:t>medicamenteuse</a:t>
            </a:r>
            <a:endParaRPr lang="fr-FR" sz="1800" dirty="0"/>
          </a:p>
          <a:p>
            <a:r>
              <a:rPr lang="fr-FR" sz="1800" dirty="0"/>
              <a:t>Constipation tt laxatifs, </a:t>
            </a:r>
            <a:r>
              <a:rPr lang="fr-FR" sz="1800" dirty="0" err="1"/>
              <a:t>prostigmine</a:t>
            </a:r>
            <a:r>
              <a:rPr lang="fr-FR" sz="1800" dirty="0"/>
              <a:t> </a:t>
            </a:r>
          </a:p>
          <a:p>
            <a:r>
              <a:rPr lang="fr-FR" sz="1800" dirty="0"/>
              <a:t>Nausées, vomissements  </a:t>
            </a:r>
          </a:p>
          <a:p>
            <a:r>
              <a:rPr lang="fr-FR" sz="1800" dirty="0"/>
              <a:t>Sécheresse buccale: SOINS DE BOUCHE +++ </a:t>
            </a:r>
          </a:p>
        </p:txBody>
      </p:sp>
    </p:spTree>
    <p:extLst>
      <p:ext uri="{BB962C8B-B14F-4D97-AF65-F5344CB8AC3E}">
        <p14:creationId xmlns:p14="http://schemas.microsoft.com/office/powerpoint/2010/main" val="181735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66EA3A-9EFA-CA41-8275-1CE17323DBC1}"/>
              </a:ext>
            </a:extLst>
          </p:cNvPr>
          <p:cNvSpPr>
            <a:spLocks noGrp="1"/>
          </p:cNvSpPr>
          <p:nvPr>
            <p:ph type="title"/>
          </p:nvPr>
        </p:nvSpPr>
        <p:spPr>
          <a:xfrm>
            <a:off x="777240" y="731519"/>
            <a:ext cx="2845191" cy="3237579"/>
          </a:xfrm>
        </p:spPr>
        <p:txBody>
          <a:bodyPr>
            <a:normAutofit/>
          </a:bodyPr>
          <a:lstStyle/>
          <a:p>
            <a:r>
              <a:rPr lang="fr-FR" sz="3800">
                <a:solidFill>
                  <a:srgbClr val="FFFFFF"/>
                </a:solidFill>
              </a:rPr>
              <a:t>Phase terminale </a:t>
            </a:r>
          </a:p>
        </p:txBody>
      </p:sp>
      <p:sp>
        <p:nvSpPr>
          <p:cNvPr id="3" name="Espace réservé du contenu 2">
            <a:extLst>
              <a:ext uri="{FF2B5EF4-FFF2-40B4-BE49-F238E27FC236}">
                <a16:creationId xmlns:a16="http://schemas.microsoft.com/office/drawing/2014/main" id="{3BA1C6FB-B968-E34F-826E-85ACD2B192CC}"/>
              </a:ext>
            </a:extLst>
          </p:cNvPr>
          <p:cNvSpPr>
            <a:spLocks noGrp="1"/>
          </p:cNvSpPr>
          <p:nvPr>
            <p:ph idx="1"/>
          </p:nvPr>
        </p:nvSpPr>
        <p:spPr>
          <a:xfrm>
            <a:off x="4379709" y="686862"/>
            <a:ext cx="7037591" cy="5475129"/>
          </a:xfrm>
        </p:spPr>
        <p:txBody>
          <a:bodyPr anchor="ctr">
            <a:normAutofit/>
          </a:bodyPr>
          <a:lstStyle/>
          <a:p>
            <a:r>
              <a:rPr lang="fr-FR" sz="1200" b="1"/>
              <a:t>La phase terminale</a:t>
            </a:r>
            <a:r>
              <a:rPr lang="fr-FR" sz="1200"/>
              <a:t>, qui conduit au décès, est souvent annoncée par des signes dits annonciateurs non spécifiques : troubles neuropsychiques (agitation, somnolence), angoisse de mort, modification des téguments : pâleur, teint cireux, respiration bouche ouverte avec chute des mandibules…</a:t>
            </a:r>
            <a:br>
              <a:rPr lang="fr-FR" sz="1200"/>
            </a:br>
            <a:br>
              <a:rPr lang="fr-FR" sz="1200"/>
            </a:br>
            <a:r>
              <a:rPr lang="fr-FR" sz="1200"/>
              <a:t>La phase terminale est définie par l’apparition d’une défaillance d’une ou de plusieurs fonctions vitales.</a:t>
            </a:r>
          </a:p>
          <a:p>
            <a:pPr marL="0" indent="0">
              <a:buNone/>
            </a:pPr>
            <a:br>
              <a:rPr lang="fr-FR" sz="1200"/>
            </a:br>
            <a:r>
              <a:rPr lang="fr-FR" sz="1200"/>
              <a:t>Elle est divisée en 4 étapes :</a:t>
            </a:r>
          </a:p>
          <a:p>
            <a:pPr lvl="1"/>
            <a:r>
              <a:rPr lang="fr-FR" sz="1200" b="1"/>
              <a:t>Une phase pré-agonique</a:t>
            </a:r>
          </a:p>
          <a:p>
            <a:r>
              <a:rPr lang="fr-FR" sz="1200" u="sng"/>
              <a:t>Une défaillance des fonctions neurologiques :</a:t>
            </a:r>
            <a:r>
              <a:rPr lang="fr-FR" sz="1200"/>
              <a:t> somnolence, fluctuation de la conscience, syndrome confusionnel avec hallucinations ou agitation, diminution  du tonus musculaire, troubles du carrefour oro-pharyngé…</a:t>
            </a:r>
          </a:p>
          <a:p>
            <a:r>
              <a:rPr lang="fr-FR" sz="1200" u="sng"/>
              <a:t>Une défaillance des fonctions respiratoires :</a:t>
            </a:r>
            <a:r>
              <a:rPr lang="fr-FR" sz="1200"/>
              <a:t> polypnée, respiration de Cheyne-Stockes, cyanose des extrémités et péribuccale …</a:t>
            </a:r>
          </a:p>
          <a:p>
            <a:r>
              <a:rPr lang="fr-FR" sz="1200" u="sng"/>
              <a:t>Une défaillance des fonctions cardio-circulatoires :</a:t>
            </a:r>
            <a:r>
              <a:rPr lang="fr-FR" sz="1200"/>
              <a:t> une tachycardie, pouls filant, signes d’hypo perfusions périphériques cutanées (marbrures, cyanose), fluctuation tensionnelle avec d’abord hypertension (liée à l’hypercapnie de la polypnée) puis hypotension, signes d’hypo perfusions viscéraux (par exemple diarrhées profuses sur l’hypo perfusion mésentérique ou oligurie sur hypo perfusion rénale)</a:t>
            </a:r>
          </a:p>
          <a:p>
            <a:pPr lvl="1"/>
            <a:endParaRPr lang="fr-FR" sz="1200"/>
          </a:p>
          <a:p>
            <a:pPr lvl="1"/>
            <a:r>
              <a:rPr lang="fr-FR" sz="1200" b="1"/>
              <a:t>Une phase agonique</a:t>
            </a:r>
          </a:p>
          <a:p>
            <a:pPr marL="457200" lvl="1" indent="0">
              <a:buNone/>
            </a:pPr>
            <a:r>
              <a:rPr lang="fr-FR" sz="1200"/>
              <a:t>Le passage entre phase pré-agonique et agonique, est marqué par la disparition du réflexe cornéen, dernier réflexe neuro-végétatif du tronc cérébral. Ce passage marque une transition entre un état de défaillance des fonctions vitales réversible à non réversible.</a:t>
            </a:r>
          </a:p>
          <a:p>
            <a:pPr lvl="1"/>
            <a:r>
              <a:rPr lang="fr-FR" sz="1200" b="1"/>
              <a:t>La mort cérébrale</a:t>
            </a:r>
          </a:p>
          <a:p>
            <a:pPr lvl="1"/>
            <a:r>
              <a:rPr lang="fr-FR" sz="1200" b="1"/>
              <a:t>Puis la mort.</a:t>
            </a:r>
          </a:p>
          <a:p>
            <a:endParaRPr lang="fr-FR" sz="1200"/>
          </a:p>
        </p:txBody>
      </p:sp>
    </p:spTree>
    <p:extLst>
      <p:ext uri="{BB962C8B-B14F-4D97-AF65-F5344CB8AC3E}">
        <p14:creationId xmlns:p14="http://schemas.microsoft.com/office/powerpoint/2010/main" val="10372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2721E1-EDDF-D7C4-1043-53FBD9638341}"/>
              </a:ext>
            </a:extLst>
          </p:cNvPr>
          <p:cNvSpPr>
            <a:spLocks noGrp="1"/>
          </p:cNvSpPr>
          <p:nvPr>
            <p:ph type="title"/>
          </p:nvPr>
        </p:nvSpPr>
        <p:spPr>
          <a:xfrm>
            <a:off x="466722" y="586855"/>
            <a:ext cx="3201366" cy="3387497"/>
          </a:xfrm>
        </p:spPr>
        <p:txBody>
          <a:bodyPr anchor="b">
            <a:normAutofit/>
          </a:bodyPr>
          <a:lstStyle/>
          <a:p>
            <a:pPr algn="r"/>
            <a:r>
              <a:rPr lang="fr-FR" sz="3400">
                <a:solidFill>
                  <a:srgbClr val="FFFFFF"/>
                </a:solidFill>
              </a:rPr>
              <a:t>Douleur aigue/chronique</a:t>
            </a:r>
          </a:p>
        </p:txBody>
      </p:sp>
      <p:sp>
        <p:nvSpPr>
          <p:cNvPr id="3" name="Espace réservé du contenu 2">
            <a:extLst>
              <a:ext uri="{FF2B5EF4-FFF2-40B4-BE49-F238E27FC236}">
                <a16:creationId xmlns:a16="http://schemas.microsoft.com/office/drawing/2014/main" id="{73E87DB8-133E-FE02-5F44-432FAD255740}"/>
              </a:ext>
            </a:extLst>
          </p:cNvPr>
          <p:cNvSpPr>
            <a:spLocks noGrp="1"/>
          </p:cNvSpPr>
          <p:nvPr>
            <p:ph idx="1"/>
          </p:nvPr>
        </p:nvSpPr>
        <p:spPr>
          <a:xfrm>
            <a:off x="4810259" y="649480"/>
            <a:ext cx="6555347" cy="5546047"/>
          </a:xfrm>
        </p:spPr>
        <p:txBody>
          <a:bodyPr anchor="ctr">
            <a:normAutofit/>
          </a:bodyPr>
          <a:lstStyle/>
          <a:p>
            <a:r>
              <a:rPr lang="fr-FR" sz="1700" b="1" i="0">
                <a:effectLst/>
              </a:rPr>
              <a:t>La douleur aiguë </a:t>
            </a:r>
            <a:r>
              <a:rPr lang="fr-FR" sz="1700" b="0" i="0">
                <a:effectLst/>
              </a:rPr>
              <a:t>est un signal d'alarme qui protège l'organisme. </a:t>
            </a:r>
          </a:p>
          <a:p>
            <a:pPr lvl="1"/>
            <a:r>
              <a:rPr lang="fr-FR" sz="1700" b="0" i="0">
                <a:effectLst/>
              </a:rPr>
              <a:t>C'est un symptôme souvent utile dont il faudra rapidement déterminer l'origine et la nature afin de mettre en œuvre le traitement adapté à la suppression de la cause (si possible) et à la disparition si possible complète de la douleur.</a:t>
            </a:r>
          </a:p>
          <a:p>
            <a:pPr lvl="1"/>
            <a:r>
              <a:rPr lang="fr-FR" sz="1700" b="0" i="0">
                <a:effectLst/>
              </a:rPr>
              <a:t>Comme dans toute douleur, une composante affective intervient souvent sous la forme de manifestations anxieuses. En cas de douleurs intenses, un traitement antalgique puissant, éventuellement par opioïde fort, est utile et nécessaire, sur une durée limitée.</a:t>
            </a:r>
          </a:p>
          <a:p>
            <a:pPr marL="457200" lvl="1" indent="0">
              <a:buNone/>
            </a:pPr>
            <a:endParaRPr lang="fr-FR" sz="1700" b="0" i="0">
              <a:effectLst/>
            </a:endParaRPr>
          </a:p>
          <a:p>
            <a:r>
              <a:rPr lang="fr-FR" sz="1700" b="1" i="0">
                <a:effectLst/>
              </a:rPr>
              <a:t>La douleur chronique </a:t>
            </a:r>
            <a:r>
              <a:rPr lang="fr-FR" sz="1700" b="0" i="0">
                <a:effectLst/>
              </a:rPr>
              <a:t>Dans le cadre de la 11e version de la classification internationale des maladies (ICD-11, OMS, 2019), la douleur chronique est définie : </a:t>
            </a:r>
          </a:p>
          <a:p>
            <a:pPr lvl="1"/>
            <a:r>
              <a:rPr lang="fr-FR" sz="1700" b="0" i="0">
                <a:effectLst/>
              </a:rPr>
              <a:t>par la persistance de la douleur &gt; 3 mois et/ou la présence d'épisodes douloureux récurrents sur une période &gt; 3 mois ;</a:t>
            </a:r>
          </a:p>
          <a:p>
            <a:pPr lvl="1"/>
            <a:r>
              <a:rPr lang="fr-FR" sz="1700" b="0" i="0">
                <a:effectLst/>
              </a:rPr>
              <a:t>selon son caractère primaire  (= douleur maladie )  ou secondaire  </a:t>
            </a:r>
            <a:br>
              <a:rPr lang="fr-FR" sz="1700"/>
            </a:br>
            <a:endParaRPr lang="fr-FR" sz="1700"/>
          </a:p>
        </p:txBody>
      </p:sp>
    </p:spTree>
    <p:extLst>
      <p:ext uri="{BB962C8B-B14F-4D97-AF65-F5344CB8AC3E}">
        <p14:creationId xmlns:p14="http://schemas.microsoft.com/office/powerpoint/2010/main" val="240397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7EC475-7B77-7C5A-CEAA-BF038E31AB6E}"/>
              </a:ext>
            </a:extLst>
          </p:cNvPr>
          <p:cNvSpPr>
            <a:spLocks noGrp="1"/>
          </p:cNvSpPr>
          <p:nvPr>
            <p:ph type="title"/>
          </p:nvPr>
        </p:nvSpPr>
        <p:spPr>
          <a:xfrm>
            <a:off x="1136397" y="502021"/>
            <a:ext cx="4959603" cy="1642969"/>
          </a:xfrm>
        </p:spPr>
        <p:txBody>
          <a:bodyPr anchor="b">
            <a:normAutofit/>
          </a:bodyPr>
          <a:lstStyle/>
          <a:p>
            <a:r>
              <a:rPr lang="fr-FR" sz="4000"/>
              <a:t>Douleur nociceptive</a:t>
            </a:r>
          </a:p>
        </p:txBody>
      </p:sp>
      <p:sp>
        <p:nvSpPr>
          <p:cNvPr id="3" name="Espace réservé du contenu 2">
            <a:extLst>
              <a:ext uri="{FF2B5EF4-FFF2-40B4-BE49-F238E27FC236}">
                <a16:creationId xmlns:a16="http://schemas.microsoft.com/office/drawing/2014/main" id="{2C8A1D80-5241-2CBE-E4EF-2A5C838E8A1A}"/>
              </a:ext>
            </a:extLst>
          </p:cNvPr>
          <p:cNvSpPr>
            <a:spLocks noGrp="1"/>
          </p:cNvSpPr>
          <p:nvPr>
            <p:ph idx="1"/>
          </p:nvPr>
        </p:nvSpPr>
        <p:spPr>
          <a:xfrm>
            <a:off x="1136397" y="2418408"/>
            <a:ext cx="4959603" cy="3522569"/>
          </a:xfrm>
        </p:spPr>
        <p:txBody>
          <a:bodyPr anchor="t">
            <a:normAutofit/>
          </a:bodyPr>
          <a:lstStyle/>
          <a:p>
            <a:r>
              <a:rPr lang="fr-FR" sz="2000"/>
              <a:t>Le mécanisme est un excès de stimulations nociceptives qu'on rencontre dans les situations de douleur aiguë, comme les traumatismes ou les brûlures, ou encore lors de douleurs chroniques, comme les rhumatismes ou le cancer. </a:t>
            </a:r>
          </a:p>
          <a:p>
            <a:r>
              <a:rPr lang="fr-FR" sz="2000"/>
              <a:t>Le stimulus douloureux est causé par la stimulation de récepteurs, les nocicepteurs, puis il est transmis par les voies de la douleur jusqu’au cortex cérébral, provoquant ainsi la perception de la douleur. </a:t>
            </a:r>
          </a:p>
        </p:txBody>
      </p:sp>
      <p:pic>
        <p:nvPicPr>
          <p:cNvPr id="4" name="Image 3">
            <a:extLst>
              <a:ext uri="{FF2B5EF4-FFF2-40B4-BE49-F238E27FC236}">
                <a16:creationId xmlns:a16="http://schemas.microsoft.com/office/drawing/2014/main" id="{1BBB7408-9889-5674-AB24-B1A0C3782E7C}"/>
              </a:ext>
            </a:extLst>
          </p:cNvPr>
          <p:cNvPicPr>
            <a:picLocks noChangeAspect="1"/>
          </p:cNvPicPr>
          <p:nvPr/>
        </p:nvPicPr>
        <p:blipFill rotWithShape="1">
          <a:blip r:embed="rId2"/>
          <a:srcRect l="7019"/>
          <a:stretch/>
        </p:blipFill>
        <p:spPr>
          <a:xfrm>
            <a:off x="6512442" y="1718832"/>
            <a:ext cx="5201023" cy="3006579"/>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8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489215-13CE-338E-6FB5-C018C21E519E}"/>
              </a:ext>
            </a:extLst>
          </p:cNvPr>
          <p:cNvSpPr>
            <a:spLocks noGrp="1"/>
          </p:cNvSpPr>
          <p:nvPr>
            <p:ph type="title"/>
          </p:nvPr>
        </p:nvSpPr>
        <p:spPr>
          <a:xfrm>
            <a:off x="1371599" y="294538"/>
            <a:ext cx="9895951" cy="1033669"/>
          </a:xfrm>
        </p:spPr>
        <p:txBody>
          <a:bodyPr>
            <a:normAutofit/>
          </a:bodyPr>
          <a:lstStyle/>
          <a:p>
            <a:r>
              <a:rPr lang="fr-FR" sz="4000">
                <a:solidFill>
                  <a:srgbClr val="FFFFFF"/>
                </a:solidFill>
              </a:rPr>
              <a:t>Douleur neuropathique</a:t>
            </a:r>
          </a:p>
        </p:txBody>
      </p:sp>
      <p:sp>
        <p:nvSpPr>
          <p:cNvPr id="3" name="Espace réservé du contenu 2">
            <a:extLst>
              <a:ext uri="{FF2B5EF4-FFF2-40B4-BE49-F238E27FC236}">
                <a16:creationId xmlns:a16="http://schemas.microsoft.com/office/drawing/2014/main" id="{C817B60A-7E64-07BA-3682-DBC99E2074F5}"/>
              </a:ext>
            </a:extLst>
          </p:cNvPr>
          <p:cNvSpPr>
            <a:spLocks noGrp="1"/>
          </p:cNvSpPr>
          <p:nvPr>
            <p:ph idx="1"/>
          </p:nvPr>
        </p:nvSpPr>
        <p:spPr>
          <a:xfrm>
            <a:off x="459351" y="2069432"/>
            <a:ext cx="11102996" cy="4138863"/>
          </a:xfrm>
        </p:spPr>
        <p:txBody>
          <a:bodyPr anchor="ctr">
            <a:normAutofit/>
          </a:bodyPr>
          <a:lstStyle/>
          <a:p>
            <a:pPr marL="0" indent="0">
              <a:buNone/>
            </a:pPr>
            <a:r>
              <a:rPr lang="fr-FR" sz="1600" dirty="0"/>
              <a:t>Résulte d’une lésion et/ou d’une irritation de l’un des éléments constitutifs, périphérique et/ou central des voies nociceptives. </a:t>
            </a:r>
          </a:p>
          <a:p>
            <a:pPr marL="0" indent="0">
              <a:buNone/>
            </a:pPr>
            <a:r>
              <a:rPr lang="fr-FR" sz="1600" dirty="0"/>
              <a:t>Ce terme inclus des dysfonctionnements des voies nociceptives qui génère des sensations anormales qui sont ressenties comme douloureuses, en l’absence de dégât tissulaire apparent. </a:t>
            </a:r>
          </a:p>
          <a:p>
            <a:pPr marL="0" indent="0">
              <a:buNone/>
            </a:pPr>
            <a:r>
              <a:rPr lang="fr-FR" sz="1600" dirty="0"/>
              <a:t>Presque toujours des douleurs chroniques. </a:t>
            </a:r>
          </a:p>
          <a:p>
            <a:pPr marL="0" indent="0">
              <a:buNone/>
            </a:pPr>
            <a:r>
              <a:rPr lang="fr-FR" sz="1600" b="0" i="0" dirty="0">
                <a:effectLst/>
              </a:rPr>
              <a:t>Les descriptifs utilisés par le patient sont souvent évocateurs de DN : douleurs continues à type de brûlures, de froid douloureux, de torsion ; douleurs paroxystiques à type de décharge électriques, des paresthésies ou dysesthésies (picotements, fourmillements), avec systématisation neurologique. </a:t>
            </a:r>
            <a:endParaRPr lang="fr-FR" sz="1600" dirty="0"/>
          </a:p>
          <a:p>
            <a:pPr marL="0" indent="0">
              <a:buNone/>
            </a:pPr>
            <a:endParaRPr lang="fr-FR" sz="1600" dirty="0"/>
          </a:p>
          <a:p>
            <a:pPr marL="0" indent="0">
              <a:buNone/>
            </a:pPr>
            <a:r>
              <a:rPr lang="fr-FR" sz="1600" dirty="0"/>
              <a:t>Etiologies périphérique : Post-zona  / diabète /  Post-chimio/</a:t>
            </a:r>
            <a:r>
              <a:rPr lang="fr-FR" sz="1600" dirty="0" err="1"/>
              <a:t>postradiothérapie</a:t>
            </a:r>
            <a:r>
              <a:rPr lang="fr-FR" sz="1600" dirty="0"/>
              <a:t>  / Post-chirurgie: thoracique, mastectomie Sciatalgie/cruralgie /  Séquelles d’ amputation... </a:t>
            </a:r>
          </a:p>
          <a:p>
            <a:pPr marL="0" indent="0">
              <a:buNone/>
            </a:pPr>
            <a:r>
              <a:rPr lang="fr-FR" sz="1600" dirty="0"/>
              <a:t>Etiologies centrales : Accident Vasculaire Cérébral  / </a:t>
            </a:r>
            <a:r>
              <a:rPr lang="fr-FR" sz="1600" dirty="0" err="1"/>
              <a:t>Lesions</a:t>
            </a:r>
            <a:r>
              <a:rPr lang="fr-FR" sz="1600" dirty="0"/>
              <a:t> au niveau de la moelle épinière/ Tumeurs cérébrales ., Maladie de Parkinson</a:t>
            </a:r>
          </a:p>
        </p:txBody>
      </p:sp>
    </p:spTree>
    <p:extLst>
      <p:ext uri="{BB962C8B-B14F-4D97-AF65-F5344CB8AC3E}">
        <p14:creationId xmlns:p14="http://schemas.microsoft.com/office/powerpoint/2010/main" val="212135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BBB3E36-E28D-F67B-654D-1077FC4D59C6}"/>
              </a:ext>
            </a:extLst>
          </p:cNvPr>
          <p:cNvSpPr>
            <a:spLocks noGrp="1"/>
          </p:cNvSpPr>
          <p:nvPr>
            <p:ph type="title"/>
          </p:nvPr>
        </p:nvSpPr>
        <p:spPr>
          <a:xfrm>
            <a:off x="1136397" y="502021"/>
            <a:ext cx="4959603" cy="1642969"/>
          </a:xfrm>
        </p:spPr>
        <p:txBody>
          <a:bodyPr anchor="b">
            <a:normAutofit/>
          </a:bodyPr>
          <a:lstStyle/>
          <a:p>
            <a:r>
              <a:rPr lang="fr-FR" sz="4000"/>
              <a:t>Symptômes DN</a:t>
            </a:r>
          </a:p>
        </p:txBody>
      </p:sp>
      <p:sp>
        <p:nvSpPr>
          <p:cNvPr id="3" name="Espace réservé du contenu 2">
            <a:extLst>
              <a:ext uri="{FF2B5EF4-FFF2-40B4-BE49-F238E27FC236}">
                <a16:creationId xmlns:a16="http://schemas.microsoft.com/office/drawing/2014/main" id="{0F4BDDF4-E84E-E02D-4388-D56084F0E4ED}"/>
              </a:ext>
            </a:extLst>
          </p:cNvPr>
          <p:cNvSpPr>
            <a:spLocks noGrp="1"/>
          </p:cNvSpPr>
          <p:nvPr>
            <p:ph idx="1"/>
          </p:nvPr>
        </p:nvSpPr>
        <p:spPr>
          <a:xfrm>
            <a:off x="1136397" y="2418408"/>
            <a:ext cx="4959603" cy="3522569"/>
          </a:xfrm>
        </p:spPr>
        <p:txBody>
          <a:bodyPr anchor="t">
            <a:normAutofit/>
          </a:bodyPr>
          <a:lstStyle/>
          <a:p>
            <a:r>
              <a:rPr lang="fr-FR" sz="2000" dirty="0"/>
              <a:t>Allodynie=</a:t>
            </a:r>
            <a:r>
              <a:rPr lang="fr-FR" sz="2000" b="0" i="0" dirty="0">
                <a:effectLst/>
              </a:rPr>
              <a:t>douleur provoquée par un stimulus qui ne cause habituellement pas de douleur.</a:t>
            </a:r>
          </a:p>
          <a:p>
            <a:r>
              <a:rPr lang="fr-FR" sz="2000" dirty="0"/>
              <a:t>Hyperalgie= </a:t>
            </a:r>
            <a:r>
              <a:rPr lang="fr-FR" sz="2000" b="0" i="0" dirty="0">
                <a:effectLst/>
              </a:rPr>
              <a:t>une sensibilité excessive à un stimulus nociceptif.</a:t>
            </a:r>
          </a:p>
          <a:p>
            <a:r>
              <a:rPr lang="fr-FR" sz="2000" dirty="0"/>
              <a:t>Hypoesthésie = diminution de la sensibilité : épicritique/ thermoalgique </a:t>
            </a:r>
          </a:p>
          <a:p>
            <a:r>
              <a:rPr lang="fr-FR" sz="2000" b="0" i="0" dirty="0">
                <a:effectLst/>
              </a:rPr>
              <a:t>Paresthésies = sensation de fourmillement ressentie dans les doigts/orteils/membres en particulier</a:t>
            </a:r>
            <a:endParaRPr lang="fr-FR" sz="2000" dirty="0"/>
          </a:p>
          <a:p>
            <a:endParaRPr lang="fr-FR" sz="2000" dirty="0"/>
          </a:p>
        </p:txBody>
      </p:sp>
      <p:pic>
        <p:nvPicPr>
          <p:cNvPr id="4" name="Image 3">
            <a:extLst>
              <a:ext uri="{FF2B5EF4-FFF2-40B4-BE49-F238E27FC236}">
                <a16:creationId xmlns:a16="http://schemas.microsoft.com/office/drawing/2014/main" id="{0B93ED89-D868-65ED-97CB-66C9217C0729}"/>
              </a:ext>
            </a:extLst>
          </p:cNvPr>
          <p:cNvPicPr>
            <a:picLocks noChangeAspect="1"/>
          </p:cNvPicPr>
          <p:nvPr/>
        </p:nvPicPr>
        <p:blipFill rotWithShape="1">
          <a:blip r:embed="rId3"/>
          <a:srcRect r="2033" b="1"/>
          <a:stretch/>
        </p:blipFill>
        <p:spPr>
          <a:xfrm>
            <a:off x="6512442" y="1695813"/>
            <a:ext cx="5201023" cy="3052616"/>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4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1FAD4FF-AC98-90A5-46F6-92D0DCACCDE8}"/>
              </a:ext>
            </a:extLst>
          </p:cNvPr>
          <p:cNvPicPr>
            <a:picLocks noGrp="1" noChangeAspect="1"/>
          </p:cNvPicPr>
          <p:nvPr>
            <p:ph idx="1"/>
          </p:nvPr>
        </p:nvPicPr>
        <p:blipFill>
          <a:blip r:embed="rId2"/>
          <a:stretch>
            <a:fillRect/>
          </a:stretch>
        </p:blipFill>
        <p:spPr>
          <a:xfrm>
            <a:off x="713327" y="643466"/>
            <a:ext cx="10765345" cy="5571067"/>
          </a:xfrm>
          <a:prstGeom prst="rect">
            <a:avLst/>
          </a:prstGeom>
        </p:spPr>
      </p:pic>
    </p:spTree>
    <p:extLst>
      <p:ext uri="{BB962C8B-B14F-4D97-AF65-F5344CB8AC3E}">
        <p14:creationId xmlns:p14="http://schemas.microsoft.com/office/powerpoint/2010/main" val="286431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F5D9C-0A97-AB8C-21B9-6F92C33669B8}"/>
              </a:ext>
            </a:extLst>
          </p:cNvPr>
          <p:cNvSpPr>
            <a:spLocks noGrp="1"/>
          </p:cNvSpPr>
          <p:nvPr>
            <p:ph type="title"/>
          </p:nvPr>
        </p:nvSpPr>
        <p:spPr/>
        <p:txBody>
          <a:bodyPr/>
          <a:lstStyle/>
          <a:p>
            <a:r>
              <a:rPr lang="fr-FR" dirty="0"/>
              <a:t>SPECIFICITES  expression de la douleur en gériatrie </a:t>
            </a:r>
          </a:p>
        </p:txBody>
      </p:sp>
      <p:pic>
        <p:nvPicPr>
          <p:cNvPr id="4" name="Espace réservé du contenu 3">
            <a:extLst>
              <a:ext uri="{FF2B5EF4-FFF2-40B4-BE49-F238E27FC236}">
                <a16:creationId xmlns:a16="http://schemas.microsoft.com/office/drawing/2014/main" id="{A7B302C3-7A36-057C-252B-60A9C9BDDE14}"/>
              </a:ext>
            </a:extLst>
          </p:cNvPr>
          <p:cNvPicPr>
            <a:picLocks noGrp="1" noChangeAspect="1"/>
          </p:cNvPicPr>
          <p:nvPr>
            <p:ph idx="1"/>
          </p:nvPr>
        </p:nvPicPr>
        <p:blipFill>
          <a:blip r:embed="rId2"/>
          <a:stretch>
            <a:fillRect/>
          </a:stretch>
        </p:blipFill>
        <p:spPr>
          <a:xfrm>
            <a:off x="2006600" y="2045494"/>
            <a:ext cx="8178800" cy="3911600"/>
          </a:xfrm>
          <a:prstGeom prst="rect">
            <a:avLst/>
          </a:prstGeom>
        </p:spPr>
      </p:pic>
    </p:spTree>
    <p:extLst>
      <p:ext uri="{BB962C8B-B14F-4D97-AF65-F5344CB8AC3E}">
        <p14:creationId xmlns:p14="http://schemas.microsoft.com/office/powerpoint/2010/main" val="31714637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2262</TotalTime>
  <Words>2398</Words>
  <Application>Microsoft Macintosh PowerPoint</Application>
  <PresentationFormat>Grand écran</PresentationFormat>
  <Paragraphs>209</Paragraphs>
  <Slides>31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Cambria Math</vt:lpstr>
      <vt:lpstr>Google Sans</vt:lpstr>
      <vt:lpstr>Thème Office</vt:lpstr>
      <vt:lpstr>Douleur et fin de vie </vt:lpstr>
      <vt:lpstr>Douleur SA </vt:lpstr>
      <vt:lpstr>Définition</vt:lpstr>
      <vt:lpstr>Douleur aigue/chronique</vt:lpstr>
      <vt:lpstr>Douleur nociceptive</vt:lpstr>
      <vt:lpstr>Douleur neuropathique</vt:lpstr>
      <vt:lpstr>Symptômes DN</vt:lpstr>
      <vt:lpstr>Présentation PowerPoint</vt:lpstr>
      <vt:lpstr>SPECIFICITES  expression de la douleur en gériatrie </vt:lpstr>
      <vt:lpstr>Identification et évaluation de la douleur </vt:lpstr>
      <vt:lpstr>Échelles d’autoévaluaions</vt:lpstr>
      <vt:lpstr>Nécéssité accrue de recours aux hétéro-évaluations</vt:lpstr>
      <vt:lpstr>DOLOPLUS </vt:lpstr>
      <vt:lpstr>ECPA</vt:lpstr>
      <vt:lpstr>ALGOPLUS</vt:lpstr>
      <vt:lpstr>Questionnaire DN4 </vt:lpstr>
      <vt:lpstr>Présentation PowerPoint</vt:lpstr>
      <vt:lpstr>Prise en charge</vt:lpstr>
      <vt:lpstr>Spécificités SA </vt:lpstr>
      <vt:lpstr>Opioides</vt:lpstr>
      <vt:lpstr>Voies d’administration alternatives </vt:lpstr>
      <vt:lpstr>Traitement des douleurs neuropathiques</vt:lpstr>
      <vt:lpstr>Bien penser à la douleur associée au soin</vt:lpstr>
      <vt:lpstr>Prise en charge globale </vt:lpstr>
      <vt:lpstr>Fin de vie </vt:lpstr>
      <vt:lpstr>Présentation PowerPoint</vt:lpstr>
      <vt:lpstr>Loi Claeys Leonetti  (02 février 2016) </vt:lpstr>
      <vt:lpstr>https://www.has-sante.fr/jcms/c_2834548/fr/fin-de-vie-en-parler-la-preparer-et-l-accompagner</vt:lpstr>
      <vt:lpstr>Actuellement un débat en cours sur la légalisation de l’euthanasie </vt:lpstr>
      <vt:lpstr>Symptômes à rechercher et à traiter </vt:lpstr>
      <vt:lpstr>Phase terminale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Douleur et fin de vie </dc:title>
  <dc:creator>caroline roubaud</dc:creator>
  <cp:lastModifiedBy>caroline roubaud</cp:lastModifiedBy>
  <cp:revision>7</cp:revision>
  <dcterms:created xsi:type="dcterms:W3CDTF">2021-11-22T10:05:37Z</dcterms:created>
  <dcterms:modified xsi:type="dcterms:W3CDTF">2024-09-24T07:02:22Z</dcterms:modified>
</cp:coreProperties>
</file>