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317" r:id="rId3"/>
    <p:sldId id="318" r:id="rId4"/>
    <p:sldId id="323" r:id="rId5"/>
    <p:sldId id="324" r:id="rId6"/>
    <p:sldId id="325" r:id="rId7"/>
    <p:sldId id="310" r:id="rId8"/>
    <p:sldId id="321" r:id="rId9"/>
    <p:sldId id="320" r:id="rId10"/>
    <p:sldId id="257" r:id="rId11"/>
    <p:sldId id="258" r:id="rId12"/>
    <p:sldId id="260" r:id="rId13"/>
    <p:sldId id="261" r:id="rId14"/>
    <p:sldId id="319" r:id="rId15"/>
    <p:sldId id="262" r:id="rId16"/>
    <p:sldId id="311" r:id="rId17"/>
    <p:sldId id="263" r:id="rId18"/>
    <p:sldId id="264" r:id="rId19"/>
    <p:sldId id="266" r:id="rId20"/>
    <p:sldId id="316" r:id="rId21"/>
    <p:sldId id="312" r:id="rId22"/>
    <p:sldId id="313" r:id="rId23"/>
    <p:sldId id="314" r:id="rId24"/>
    <p:sldId id="315" r:id="rId25"/>
    <p:sldId id="337" r:id="rId26"/>
    <p:sldId id="326" r:id="rId27"/>
    <p:sldId id="338" r:id="rId28"/>
    <p:sldId id="339" r:id="rId29"/>
    <p:sldId id="329" r:id="rId30"/>
    <p:sldId id="328" r:id="rId31"/>
    <p:sldId id="330" r:id="rId32"/>
    <p:sldId id="336" r:id="rId33"/>
    <p:sldId id="334" r:id="rId34"/>
    <p:sldId id="335" r:id="rId35"/>
    <p:sldId id="331" r:id="rId36"/>
    <p:sldId id="33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07"/>
  </p:normalViewPr>
  <p:slideViewPr>
    <p:cSldViewPr snapToGrid="0" snapToObjects="1">
      <p:cViewPr>
        <p:scale>
          <a:sx n="113" d="100"/>
          <a:sy n="113" d="100"/>
        </p:scale>
        <p:origin x="5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823E7-93FB-4D05-80C4-31AA13A519F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A809951-D5A8-49B8-A0E5-BE3F5A285C0D}">
      <dgm:prSet/>
      <dgm:spPr/>
      <dgm:t>
        <a:bodyPr/>
        <a:lstStyle/>
        <a:p>
          <a:r>
            <a:rPr lang="fr-FR"/>
            <a:t>les cancers </a:t>
          </a:r>
          <a:endParaRPr lang="en-US" dirty="0"/>
        </a:p>
      </dgm:t>
    </dgm:pt>
    <dgm:pt modelId="{D3ED8281-76E5-4E69-8D5D-662BEC6A3202}" type="parTrans" cxnId="{A27982B7-829C-4029-8E49-96EB1CD8C9D1}">
      <dgm:prSet/>
      <dgm:spPr/>
      <dgm:t>
        <a:bodyPr/>
        <a:lstStyle/>
        <a:p>
          <a:endParaRPr lang="en-US"/>
        </a:p>
      </dgm:t>
    </dgm:pt>
    <dgm:pt modelId="{E679898C-BCBC-4344-B6CE-DC0782DA175F}" type="sibTrans" cxnId="{A27982B7-829C-4029-8E49-96EB1CD8C9D1}">
      <dgm:prSet/>
      <dgm:spPr/>
      <dgm:t>
        <a:bodyPr/>
        <a:lstStyle/>
        <a:p>
          <a:endParaRPr lang="en-US"/>
        </a:p>
      </dgm:t>
    </dgm:pt>
    <dgm:pt modelId="{24A45A81-D02B-445B-AFB6-F3D4F6B540D4}">
      <dgm:prSet/>
      <dgm:spPr/>
      <dgm:t>
        <a:bodyPr/>
        <a:lstStyle/>
        <a:p>
          <a:r>
            <a:rPr lang="fr-FR" dirty="0"/>
            <a:t>les </a:t>
          </a:r>
          <a:r>
            <a:rPr lang="fr-FR" dirty="0" err="1"/>
            <a:t>défaillances</a:t>
          </a:r>
          <a:r>
            <a:rPr lang="fr-FR" dirty="0"/>
            <a:t> d’organes chroniques et </a:t>
          </a:r>
          <a:r>
            <a:rPr lang="fr-FR" dirty="0" err="1"/>
            <a:t>sévères</a:t>
          </a:r>
          <a:r>
            <a:rPr lang="fr-FR" dirty="0"/>
            <a:t> (cardiaque, respiratoire, </a:t>
          </a:r>
          <a:r>
            <a:rPr lang="fr-FR" dirty="0" err="1"/>
            <a:t>rénale</a:t>
          </a:r>
          <a:r>
            <a:rPr lang="fr-FR" dirty="0"/>
            <a:t> ou </a:t>
          </a:r>
          <a:r>
            <a:rPr lang="fr-FR" dirty="0" err="1"/>
            <a:t>hépatique</a:t>
          </a:r>
          <a:r>
            <a:rPr lang="fr-FR" dirty="0"/>
            <a:t>) ; </a:t>
          </a:r>
          <a:endParaRPr lang="en-US" dirty="0"/>
        </a:p>
      </dgm:t>
    </dgm:pt>
    <dgm:pt modelId="{54D798A1-95FF-4B31-9454-30D7E64E6E00}" type="parTrans" cxnId="{0A17A1C8-EB87-48BA-A291-920B91088F92}">
      <dgm:prSet/>
      <dgm:spPr/>
      <dgm:t>
        <a:bodyPr/>
        <a:lstStyle/>
        <a:p>
          <a:endParaRPr lang="en-US"/>
        </a:p>
      </dgm:t>
    </dgm:pt>
    <dgm:pt modelId="{7109061E-BB50-427B-B770-828ADA5FF0B4}" type="sibTrans" cxnId="{0A17A1C8-EB87-48BA-A291-920B91088F92}">
      <dgm:prSet/>
      <dgm:spPr/>
      <dgm:t>
        <a:bodyPr/>
        <a:lstStyle/>
        <a:p>
          <a:endParaRPr lang="en-US"/>
        </a:p>
      </dgm:t>
    </dgm:pt>
    <dgm:pt modelId="{AA071AEC-E9A7-420D-85C4-09C5F19FD2B7}">
      <dgm:prSet/>
      <dgm:spPr/>
      <dgm:t>
        <a:bodyPr/>
        <a:lstStyle/>
        <a:p>
          <a:r>
            <a:rPr lang="fr-FR" dirty="0"/>
            <a:t>les pathologies digestives à l’origine de </a:t>
          </a:r>
          <a:r>
            <a:rPr lang="fr-FR" dirty="0" err="1"/>
            <a:t>maldigestion</a:t>
          </a:r>
          <a:r>
            <a:rPr lang="fr-FR" dirty="0"/>
            <a:t> et/ou de malabsorption ; </a:t>
          </a:r>
          <a:endParaRPr lang="en-US" dirty="0"/>
        </a:p>
      </dgm:t>
    </dgm:pt>
    <dgm:pt modelId="{BCFAC8D2-22E0-45CC-A562-262FF1137EB3}" type="parTrans" cxnId="{6653ABA1-4A04-409D-A47E-4616E96CFD29}">
      <dgm:prSet/>
      <dgm:spPr/>
      <dgm:t>
        <a:bodyPr/>
        <a:lstStyle/>
        <a:p>
          <a:endParaRPr lang="en-US"/>
        </a:p>
      </dgm:t>
    </dgm:pt>
    <dgm:pt modelId="{15F05F22-BCBB-403B-9D68-A19C3EFF4DE9}" type="sibTrans" cxnId="{6653ABA1-4A04-409D-A47E-4616E96CFD29}">
      <dgm:prSet/>
      <dgm:spPr/>
      <dgm:t>
        <a:bodyPr/>
        <a:lstStyle/>
        <a:p>
          <a:endParaRPr lang="en-US"/>
        </a:p>
      </dgm:t>
    </dgm:pt>
    <dgm:pt modelId="{F4EC9AD8-2CE3-4DC9-BCF3-09664C989EB7}">
      <dgm:prSet/>
      <dgm:spPr/>
      <dgm:t>
        <a:bodyPr/>
        <a:lstStyle/>
        <a:p>
          <a:r>
            <a:rPr lang="fr-FR"/>
            <a:t>l’alcoolisme chronique ; </a:t>
          </a:r>
          <a:endParaRPr lang="en-US"/>
        </a:p>
      </dgm:t>
    </dgm:pt>
    <dgm:pt modelId="{BBE542A2-A9E0-49EB-B420-E693CF9133F4}" type="parTrans" cxnId="{72E2F705-AE6D-481E-87D5-6AF65FB29A93}">
      <dgm:prSet/>
      <dgm:spPr/>
      <dgm:t>
        <a:bodyPr/>
        <a:lstStyle/>
        <a:p>
          <a:endParaRPr lang="en-US"/>
        </a:p>
      </dgm:t>
    </dgm:pt>
    <dgm:pt modelId="{F93A5376-D99B-4D00-BDFC-56F24C269D93}" type="sibTrans" cxnId="{72E2F705-AE6D-481E-87D5-6AF65FB29A93}">
      <dgm:prSet/>
      <dgm:spPr/>
      <dgm:t>
        <a:bodyPr/>
        <a:lstStyle/>
        <a:p>
          <a:endParaRPr lang="en-US"/>
        </a:p>
      </dgm:t>
    </dgm:pt>
    <dgm:pt modelId="{6E521F1E-10E9-4AF8-B0BE-06618966F502}">
      <dgm:prSet/>
      <dgm:spPr/>
      <dgm:t>
        <a:bodyPr/>
        <a:lstStyle/>
        <a:p>
          <a:r>
            <a:rPr lang="fr-FR"/>
            <a:t>les pathologies infectieuses ou inflammatoires chroniques ; </a:t>
          </a:r>
          <a:endParaRPr lang="en-US"/>
        </a:p>
      </dgm:t>
    </dgm:pt>
    <dgm:pt modelId="{78602C4C-FF95-49AA-8C97-35A9186037CC}" type="parTrans" cxnId="{5F60D3F9-7431-4FE3-A9EC-979BF51145CA}">
      <dgm:prSet/>
      <dgm:spPr/>
      <dgm:t>
        <a:bodyPr/>
        <a:lstStyle/>
        <a:p>
          <a:endParaRPr lang="en-US"/>
        </a:p>
      </dgm:t>
    </dgm:pt>
    <dgm:pt modelId="{B9467DF6-C745-423D-9295-F042B7FEBDF5}" type="sibTrans" cxnId="{5F60D3F9-7431-4FE3-A9EC-979BF51145CA}">
      <dgm:prSet/>
      <dgm:spPr/>
      <dgm:t>
        <a:bodyPr/>
        <a:lstStyle/>
        <a:p>
          <a:endParaRPr lang="en-US"/>
        </a:p>
      </dgm:t>
    </dgm:pt>
    <dgm:pt modelId="{F66D283D-FADF-42B5-8991-8C54826507C0}">
      <dgm:prSet/>
      <dgm:spPr/>
      <dgm:t>
        <a:bodyPr/>
        <a:lstStyle/>
        <a:p>
          <a:r>
            <a:rPr lang="fr-FR" dirty="0"/>
            <a:t>toutes les situations susceptibles d’</a:t>
          </a:r>
          <a:r>
            <a:rPr lang="fr-FR" dirty="0" err="1"/>
            <a:t>entraîner</a:t>
          </a:r>
          <a:r>
            <a:rPr lang="fr-FR" dirty="0"/>
            <a:t> une diminution des apports alimentaires</a:t>
          </a:r>
          <a:endParaRPr lang="en-US" dirty="0"/>
        </a:p>
      </dgm:t>
    </dgm:pt>
    <dgm:pt modelId="{C7D43175-7311-4E43-937D-B2957CAFC285}" type="parTrans" cxnId="{9546F0A9-3CF5-408B-8966-25ACC5BC558D}">
      <dgm:prSet/>
      <dgm:spPr/>
      <dgm:t>
        <a:bodyPr/>
        <a:lstStyle/>
        <a:p>
          <a:endParaRPr lang="en-US"/>
        </a:p>
      </dgm:t>
    </dgm:pt>
    <dgm:pt modelId="{233376A7-B3D3-4965-B33F-BF17841CAA39}" type="sibTrans" cxnId="{9546F0A9-3CF5-408B-8966-25ACC5BC558D}">
      <dgm:prSet/>
      <dgm:spPr/>
      <dgm:t>
        <a:bodyPr/>
        <a:lstStyle/>
        <a:p>
          <a:endParaRPr lang="en-US"/>
        </a:p>
      </dgm:t>
    </dgm:pt>
    <dgm:pt modelId="{BAEC37FE-0016-934E-BBF4-8DB3112826A5}" type="pres">
      <dgm:prSet presAssocID="{87C823E7-93FB-4D05-80C4-31AA13A519FF}" presName="vert0" presStyleCnt="0">
        <dgm:presLayoutVars>
          <dgm:dir/>
          <dgm:animOne val="branch"/>
          <dgm:animLvl val="lvl"/>
        </dgm:presLayoutVars>
      </dgm:prSet>
      <dgm:spPr/>
    </dgm:pt>
    <dgm:pt modelId="{0B99182D-1F3D-894B-A549-D3A51BF62924}" type="pres">
      <dgm:prSet presAssocID="{CA809951-D5A8-49B8-A0E5-BE3F5A285C0D}" presName="thickLine" presStyleLbl="alignNode1" presStyleIdx="0" presStyleCnt="6"/>
      <dgm:spPr/>
    </dgm:pt>
    <dgm:pt modelId="{C41E09DD-0D7D-074A-B6A9-D6457B42F86A}" type="pres">
      <dgm:prSet presAssocID="{CA809951-D5A8-49B8-A0E5-BE3F5A285C0D}" presName="horz1" presStyleCnt="0"/>
      <dgm:spPr/>
    </dgm:pt>
    <dgm:pt modelId="{6771FFE0-C3EB-D545-A0DC-50371EE74C56}" type="pres">
      <dgm:prSet presAssocID="{CA809951-D5A8-49B8-A0E5-BE3F5A285C0D}" presName="tx1" presStyleLbl="revTx" presStyleIdx="0" presStyleCnt="6"/>
      <dgm:spPr/>
    </dgm:pt>
    <dgm:pt modelId="{CDAFBCD3-A3ED-E14B-B716-A28AD9804ED0}" type="pres">
      <dgm:prSet presAssocID="{CA809951-D5A8-49B8-A0E5-BE3F5A285C0D}" presName="vert1" presStyleCnt="0"/>
      <dgm:spPr/>
    </dgm:pt>
    <dgm:pt modelId="{369B0EC5-60D7-A645-91F3-62DCFC0B5A2C}" type="pres">
      <dgm:prSet presAssocID="{24A45A81-D02B-445B-AFB6-F3D4F6B540D4}" presName="thickLine" presStyleLbl="alignNode1" presStyleIdx="1" presStyleCnt="6"/>
      <dgm:spPr/>
    </dgm:pt>
    <dgm:pt modelId="{49961EAA-82CA-2B41-8820-D79BC029D11D}" type="pres">
      <dgm:prSet presAssocID="{24A45A81-D02B-445B-AFB6-F3D4F6B540D4}" presName="horz1" presStyleCnt="0"/>
      <dgm:spPr/>
    </dgm:pt>
    <dgm:pt modelId="{A715D1A8-B358-EE45-9107-5E51D68DFA89}" type="pres">
      <dgm:prSet presAssocID="{24A45A81-D02B-445B-AFB6-F3D4F6B540D4}" presName="tx1" presStyleLbl="revTx" presStyleIdx="1" presStyleCnt="6"/>
      <dgm:spPr/>
    </dgm:pt>
    <dgm:pt modelId="{7CB8E7A9-4904-0D44-A7C2-D6346F280FC2}" type="pres">
      <dgm:prSet presAssocID="{24A45A81-D02B-445B-AFB6-F3D4F6B540D4}" presName="vert1" presStyleCnt="0"/>
      <dgm:spPr/>
    </dgm:pt>
    <dgm:pt modelId="{48B73057-E312-1742-946D-958ADB0CAA78}" type="pres">
      <dgm:prSet presAssocID="{AA071AEC-E9A7-420D-85C4-09C5F19FD2B7}" presName="thickLine" presStyleLbl="alignNode1" presStyleIdx="2" presStyleCnt="6"/>
      <dgm:spPr/>
    </dgm:pt>
    <dgm:pt modelId="{3CB7B925-B344-1946-92FD-CE8699C476E5}" type="pres">
      <dgm:prSet presAssocID="{AA071AEC-E9A7-420D-85C4-09C5F19FD2B7}" presName="horz1" presStyleCnt="0"/>
      <dgm:spPr/>
    </dgm:pt>
    <dgm:pt modelId="{34A995AC-4363-AA46-8E5A-605C66DA2080}" type="pres">
      <dgm:prSet presAssocID="{AA071AEC-E9A7-420D-85C4-09C5F19FD2B7}" presName="tx1" presStyleLbl="revTx" presStyleIdx="2" presStyleCnt="6"/>
      <dgm:spPr/>
    </dgm:pt>
    <dgm:pt modelId="{B4452AC6-7225-3944-883A-C9B263FC7239}" type="pres">
      <dgm:prSet presAssocID="{AA071AEC-E9A7-420D-85C4-09C5F19FD2B7}" presName="vert1" presStyleCnt="0"/>
      <dgm:spPr/>
    </dgm:pt>
    <dgm:pt modelId="{AFD34443-4623-C441-9409-A17CF3A46FA9}" type="pres">
      <dgm:prSet presAssocID="{F4EC9AD8-2CE3-4DC9-BCF3-09664C989EB7}" presName="thickLine" presStyleLbl="alignNode1" presStyleIdx="3" presStyleCnt="6"/>
      <dgm:spPr/>
    </dgm:pt>
    <dgm:pt modelId="{665519D0-76E0-A64C-AFD8-327225327005}" type="pres">
      <dgm:prSet presAssocID="{F4EC9AD8-2CE3-4DC9-BCF3-09664C989EB7}" presName="horz1" presStyleCnt="0"/>
      <dgm:spPr/>
    </dgm:pt>
    <dgm:pt modelId="{41B8C960-6F94-9A4A-8EA7-762C23531B15}" type="pres">
      <dgm:prSet presAssocID="{F4EC9AD8-2CE3-4DC9-BCF3-09664C989EB7}" presName="tx1" presStyleLbl="revTx" presStyleIdx="3" presStyleCnt="6"/>
      <dgm:spPr/>
    </dgm:pt>
    <dgm:pt modelId="{D3848021-2E0E-AE44-A7A6-C47FB45253F4}" type="pres">
      <dgm:prSet presAssocID="{F4EC9AD8-2CE3-4DC9-BCF3-09664C989EB7}" presName="vert1" presStyleCnt="0"/>
      <dgm:spPr/>
    </dgm:pt>
    <dgm:pt modelId="{F205654D-2946-4C44-9583-67D567569920}" type="pres">
      <dgm:prSet presAssocID="{6E521F1E-10E9-4AF8-B0BE-06618966F502}" presName="thickLine" presStyleLbl="alignNode1" presStyleIdx="4" presStyleCnt="6"/>
      <dgm:spPr/>
    </dgm:pt>
    <dgm:pt modelId="{F8A11ECF-B9D2-0B47-813A-F451B4CB852D}" type="pres">
      <dgm:prSet presAssocID="{6E521F1E-10E9-4AF8-B0BE-06618966F502}" presName="horz1" presStyleCnt="0"/>
      <dgm:spPr/>
    </dgm:pt>
    <dgm:pt modelId="{FE1AC657-6155-864D-80C7-82F5ED8358F1}" type="pres">
      <dgm:prSet presAssocID="{6E521F1E-10E9-4AF8-B0BE-06618966F502}" presName="tx1" presStyleLbl="revTx" presStyleIdx="4" presStyleCnt="6"/>
      <dgm:spPr/>
    </dgm:pt>
    <dgm:pt modelId="{3662B39F-F06E-7E44-A707-64D20309D6D9}" type="pres">
      <dgm:prSet presAssocID="{6E521F1E-10E9-4AF8-B0BE-06618966F502}" presName="vert1" presStyleCnt="0"/>
      <dgm:spPr/>
    </dgm:pt>
    <dgm:pt modelId="{BE89E7FA-D5F1-DC41-9220-D23A44C6928A}" type="pres">
      <dgm:prSet presAssocID="{F66D283D-FADF-42B5-8991-8C54826507C0}" presName="thickLine" presStyleLbl="alignNode1" presStyleIdx="5" presStyleCnt="6"/>
      <dgm:spPr/>
    </dgm:pt>
    <dgm:pt modelId="{38600E7B-C2CC-224D-AC14-D8911E1F2637}" type="pres">
      <dgm:prSet presAssocID="{F66D283D-FADF-42B5-8991-8C54826507C0}" presName="horz1" presStyleCnt="0"/>
      <dgm:spPr/>
    </dgm:pt>
    <dgm:pt modelId="{D6FA1EA5-8E7C-B649-8F78-BCB2AEE8DC24}" type="pres">
      <dgm:prSet presAssocID="{F66D283D-FADF-42B5-8991-8C54826507C0}" presName="tx1" presStyleLbl="revTx" presStyleIdx="5" presStyleCnt="6"/>
      <dgm:spPr/>
    </dgm:pt>
    <dgm:pt modelId="{2DE04325-B5C2-7045-A34A-5F7B794869C2}" type="pres">
      <dgm:prSet presAssocID="{F66D283D-FADF-42B5-8991-8C54826507C0}" presName="vert1" presStyleCnt="0"/>
      <dgm:spPr/>
    </dgm:pt>
  </dgm:ptLst>
  <dgm:cxnLst>
    <dgm:cxn modelId="{72E2F705-AE6D-481E-87D5-6AF65FB29A93}" srcId="{87C823E7-93FB-4D05-80C4-31AA13A519FF}" destId="{F4EC9AD8-2CE3-4DC9-BCF3-09664C989EB7}" srcOrd="3" destOrd="0" parTransId="{BBE542A2-A9E0-49EB-B420-E693CF9133F4}" sibTransId="{F93A5376-D99B-4D00-BDFC-56F24C269D93}"/>
    <dgm:cxn modelId="{D7D90018-CE2C-4F40-AE21-82480D62A917}" type="presOf" srcId="{CA809951-D5A8-49B8-A0E5-BE3F5A285C0D}" destId="{6771FFE0-C3EB-D545-A0DC-50371EE74C56}" srcOrd="0" destOrd="0" presId="urn:microsoft.com/office/officeart/2008/layout/LinedList"/>
    <dgm:cxn modelId="{63D92129-E2AF-DE4A-ADA7-9B3177204F96}" type="presOf" srcId="{6E521F1E-10E9-4AF8-B0BE-06618966F502}" destId="{FE1AC657-6155-864D-80C7-82F5ED8358F1}" srcOrd="0" destOrd="0" presId="urn:microsoft.com/office/officeart/2008/layout/LinedList"/>
    <dgm:cxn modelId="{A9DF1C71-B35D-5849-A2CB-6CEB97BD5D59}" type="presOf" srcId="{87C823E7-93FB-4D05-80C4-31AA13A519FF}" destId="{BAEC37FE-0016-934E-BBF4-8DB3112826A5}" srcOrd="0" destOrd="0" presId="urn:microsoft.com/office/officeart/2008/layout/LinedList"/>
    <dgm:cxn modelId="{5B2E8498-22FB-E545-9B33-A25159F0CCB9}" type="presOf" srcId="{AA071AEC-E9A7-420D-85C4-09C5F19FD2B7}" destId="{34A995AC-4363-AA46-8E5A-605C66DA2080}" srcOrd="0" destOrd="0" presId="urn:microsoft.com/office/officeart/2008/layout/LinedList"/>
    <dgm:cxn modelId="{6653ABA1-4A04-409D-A47E-4616E96CFD29}" srcId="{87C823E7-93FB-4D05-80C4-31AA13A519FF}" destId="{AA071AEC-E9A7-420D-85C4-09C5F19FD2B7}" srcOrd="2" destOrd="0" parTransId="{BCFAC8D2-22E0-45CC-A562-262FF1137EB3}" sibTransId="{15F05F22-BCBB-403B-9D68-A19C3EFF4DE9}"/>
    <dgm:cxn modelId="{9546F0A9-3CF5-408B-8966-25ACC5BC558D}" srcId="{87C823E7-93FB-4D05-80C4-31AA13A519FF}" destId="{F66D283D-FADF-42B5-8991-8C54826507C0}" srcOrd="5" destOrd="0" parTransId="{C7D43175-7311-4E43-937D-B2957CAFC285}" sibTransId="{233376A7-B3D3-4965-B33F-BF17841CAA39}"/>
    <dgm:cxn modelId="{A27982B7-829C-4029-8E49-96EB1CD8C9D1}" srcId="{87C823E7-93FB-4D05-80C4-31AA13A519FF}" destId="{CA809951-D5A8-49B8-A0E5-BE3F5A285C0D}" srcOrd="0" destOrd="0" parTransId="{D3ED8281-76E5-4E69-8D5D-662BEC6A3202}" sibTransId="{E679898C-BCBC-4344-B6CE-DC0782DA175F}"/>
    <dgm:cxn modelId="{DBC8D8BC-0122-344E-ACCE-1F9C79B83A6D}" type="presOf" srcId="{24A45A81-D02B-445B-AFB6-F3D4F6B540D4}" destId="{A715D1A8-B358-EE45-9107-5E51D68DFA89}" srcOrd="0" destOrd="0" presId="urn:microsoft.com/office/officeart/2008/layout/LinedList"/>
    <dgm:cxn modelId="{0A17A1C8-EB87-48BA-A291-920B91088F92}" srcId="{87C823E7-93FB-4D05-80C4-31AA13A519FF}" destId="{24A45A81-D02B-445B-AFB6-F3D4F6B540D4}" srcOrd="1" destOrd="0" parTransId="{54D798A1-95FF-4B31-9454-30D7E64E6E00}" sibTransId="{7109061E-BB50-427B-B770-828ADA5FF0B4}"/>
    <dgm:cxn modelId="{AAA165D9-00B1-A74A-9941-A4F96E4EB920}" type="presOf" srcId="{F66D283D-FADF-42B5-8991-8C54826507C0}" destId="{D6FA1EA5-8E7C-B649-8F78-BCB2AEE8DC24}" srcOrd="0" destOrd="0" presId="urn:microsoft.com/office/officeart/2008/layout/LinedList"/>
    <dgm:cxn modelId="{5F60D3F9-7431-4FE3-A9EC-979BF51145CA}" srcId="{87C823E7-93FB-4D05-80C4-31AA13A519FF}" destId="{6E521F1E-10E9-4AF8-B0BE-06618966F502}" srcOrd="4" destOrd="0" parTransId="{78602C4C-FF95-49AA-8C97-35A9186037CC}" sibTransId="{B9467DF6-C745-423D-9295-F042B7FEBDF5}"/>
    <dgm:cxn modelId="{100240FF-64E1-884D-A941-55A7C6FD0EDD}" type="presOf" srcId="{F4EC9AD8-2CE3-4DC9-BCF3-09664C989EB7}" destId="{41B8C960-6F94-9A4A-8EA7-762C23531B15}" srcOrd="0" destOrd="0" presId="urn:microsoft.com/office/officeart/2008/layout/LinedList"/>
    <dgm:cxn modelId="{6F121DE7-5F4E-FC48-B07A-3C949D239771}" type="presParOf" srcId="{BAEC37FE-0016-934E-BBF4-8DB3112826A5}" destId="{0B99182D-1F3D-894B-A549-D3A51BF62924}" srcOrd="0" destOrd="0" presId="urn:microsoft.com/office/officeart/2008/layout/LinedList"/>
    <dgm:cxn modelId="{41DA7D99-2A0C-4E40-9116-1B3486233978}" type="presParOf" srcId="{BAEC37FE-0016-934E-BBF4-8DB3112826A5}" destId="{C41E09DD-0D7D-074A-B6A9-D6457B42F86A}" srcOrd="1" destOrd="0" presId="urn:microsoft.com/office/officeart/2008/layout/LinedList"/>
    <dgm:cxn modelId="{6DEBF8F2-D97F-FB42-BA53-92582CACC964}" type="presParOf" srcId="{C41E09DD-0D7D-074A-B6A9-D6457B42F86A}" destId="{6771FFE0-C3EB-D545-A0DC-50371EE74C56}" srcOrd="0" destOrd="0" presId="urn:microsoft.com/office/officeart/2008/layout/LinedList"/>
    <dgm:cxn modelId="{288F7955-F4E2-F84C-BA68-B4F28AB0E07E}" type="presParOf" srcId="{C41E09DD-0D7D-074A-B6A9-D6457B42F86A}" destId="{CDAFBCD3-A3ED-E14B-B716-A28AD9804ED0}" srcOrd="1" destOrd="0" presId="urn:microsoft.com/office/officeart/2008/layout/LinedList"/>
    <dgm:cxn modelId="{35BAB235-D66D-E64F-8DF4-47745A85A27E}" type="presParOf" srcId="{BAEC37FE-0016-934E-BBF4-8DB3112826A5}" destId="{369B0EC5-60D7-A645-91F3-62DCFC0B5A2C}" srcOrd="2" destOrd="0" presId="urn:microsoft.com/office/officeart/2008/layout/LinedList"/>
    <dgm:cxn modelId="{52E4848A-4D49-134C-8A13-C8A21EBDEA5A}" type="presParOf" srcId="{BAEC37FE-0016-934E-BBF4-8DB3112826A5}" destId="{49961EAA-82CA-2B41-8820-D79BC029D11D}" srcOrd="3" destOrd="0" presId="urn:microsoft.com/office/officeart/2008/layout/LinedList"/>
    <dgm:cxn modelId="{F054F986-12AE-EA41-BB87-1E761E1D327B}" type="presParOf" srcId="{49961EAA-82CA-2B41-8820-D79BC029D11D}" destId="{A715D1A8-B358-EE45-9107-5E51D68DFA89}" srcOrd="0" destOrd="0" presId="urn:microsoft.com/office/officeart/2008/layout/LinedList"/>
    <dgm:cxn modelId="{304BFF4E-90C9-AB4B-A2B7-A543A0367455}" type="presParOf" srcId="{49961EAA-82CA-2B41-8820-D79BC029D11D}" destId="{7CB8E7A9-4904-0D44-A7C2-D6346F280FC2}" srcOrd="1" destOrd="0" presId="urn:microsoft.com/office/officeart/2008/layout/LinedList"/>
    <dgm:cxn modelId="{905F7AC1-41C7-174B-860F-2FAD536A5456}" type="presParOf" srcId="{BAEC37FE-0016-934E-BBF4-8DB3112826A5}" destId="{48B73057-E312-1742-946D-958ADB0CAA78}" srcOrd="4" destOrd="0" presId="urn:microsoft.com/office/officeart/2008/layout/LinedList"/>
    <dgm:cxn modelId="{26600E65-F39A-5944-97A5-30030A9A1213}" type="presParOf" srcId="{BAEC37FE-0016-934E-BBF4-8DB3112826A5}" destId="{3CB7B925-B344-1946-92FD-CE8699C476E5}" srcOrd="5" destOrd="0" presId="urn:microsoft.com/office/officeart/2008/layout/LinedList"/>
    <dgm:cxn modelId="{5A2F63D1-8B09-494E-BDBF-07D2E2E8D3B9}" type="presParOf" srcId="{3CB7B925-B344-1946-92FD-CE8699C476E5}" destId="{34A995AC-4363-AA46-8E5A-605C66DA2080}" srcOrd="0" destOrd="0" presId="urn:microsoft.com/office/officeart/2008/layout/LinedList"/>
    <dgm:cxn modelId="{6A446BE3-DB7F-AE47-A635-F049C308C12E}" type="presParOf" srcId="{3CB7B925-B344-1946-92FD-CE8699C476E5}" destId="{B4452AC6-7225-3944-883A-C9B263FC7239}" srcOrd="1" destOrd="0" presId="urn:microsoft.com/office/officeart/2008/layout/LinedList"/>
    <dgm:cxn modelId="{264294D3-A559-7242-8868-52F7D2510621}" type="presParOf" srcId="{BAEC37FE-0016-934E-BBF4-8DB3112826A5}" destId="{AFD34443-4623-C441-9409-A17CF3A46FA9}" srcOrd="6" destOrd="0" presId="urn:microsoft.com/office/officeart/2008/layout/LinedList"/>
    <dgm:cxn modelId="{DFF31747-EEA6-904D-B81D-FF175BBEDAAC}" type="presParOf" srcId="{BAEC37FE-0016-934E-BBF4-8DB3112826A5}" destId="{665519D0-76E0-A64C-AFD8-327225327005}" srcOrd="7" destOrd="0" presId="urn:microsoft.com/office/officeart/2008/layout/LinedList"/>
    <dgm:cxn modelId="{F9A330C1-722D-7242-80D1-F0776CCC12CD}" type="presParOf" srcId="{665519D0-76E0-A64C-AFD8-327225327005}" destId="{41B8C960-6F94-9A4A-8EA7-762C23531B15}" srcOrd="0" destOrd="0" presId="urn:microsoft.com/office/officeart/2008/layout/LinedList"/>
    <dgm:cxn modelId="{9938DEC1-1B45-1D4D-A17A-81C03A9FD605}" type="presParOf" srcId="{665519D0-76E0-A64C-AFD8-327225327005}" destId="{D3848021-2E0E-AE44-A7A6-C47FB45253F4}" srcOrd="1" destOrd="0" presId="urn:microsoft.com/office/officeart/2008/layout/LinedList"/>
    <dgm:cxn modelId="{49631800-D814-6E49-ABFC-3023E51FAA56}" type="presParOf" srcId="{BAEC37FE-0016-934E-BBF4-8DB3112826A5}" destId="{F205654D-2946-4C44-9583-67D567569920}" srcOrd="8" destOrd="0" presId="urn:microsoft.com/office/officeart/2008/layout/LinedList"/>
    <dgm:cxn modelId="{59B101E8-8688-5447-A2EE-948582C51800}" type="presParOf" srcId="{BAEC37FE-0016-934E-BBF4-8DB3112826A5}" destId="{F8A11ECF-B9D2-0B47-813A-F451B4CB852D}" srcOrd="9" destOrd="0" presId="urn:microsoft.com/office/officeart/2008/layout/LinedList"/>
    <dgm:cxn modelId="{36EBA764-49EA-3F4E-8E39-A34A65134256}" type="presParOf" srcId="{F8A11ECF-B9D2-0B47-813A-F451B4CB852D}" destId="{FE1AC657-6155-864D-80C7-82F5ED8358F1}" srcOrd="0" destOrd="0" presId="urn:microsoft.com/office/officeart/2008/layout/LinedList"/>
    <dgm:cxn modelId="{9E4AB49F-899D-6E41-B455-25D505754F6D}" type="presParOf" srcId="{F8A11ECF-B9D2-0B47-813A-F451B4CB852D}" destId="{3662B39F-F06E-7E44-A707-64D20309D6D9}" srcOrd="1" destOrd="0" presId="urn:microsoft.com/office/officeart/2008/layout/LinedList"/>
    <dgm:cxn modelId="{424E06CC-BBD9-FB47-AA65-CA6A5D934557}" type="presParOf" srcId="{BAEC37FE-0016-934E-BBF4-8DB3112826A5}" destId="{BE89E7FA-D5F1-DC41-9220-D23A44C6928A}" srcOrd="10" destOrd="0" presId="urn:microsoft.com/office/officeart/2008/layout/LinedList"/>
    <dgm:cxn modelId="{1C1ACDAF-ACF6-2B4A-8A61-70593E62D5CA}" type="presParOf" srcId="{BAEC37FE-0016-934E-BBF4-8DB3112826A5}" destId="{38600E7B-C2CC-224D-AC14-D8911E1F2637}" srcOrd="11" destOrd="0" presId="urn:microsoft.com/office/officeart/2008/layout/LinedList"/>
    <dgm:cxn modelId="{662004D5-BC3A-3C40-A216-546F34526141}" type="presParOf" srcId="{38600E7B-C2CC-224D-AC14-D8911E1F2637}" destId="{D6FA1EA5-8E7C-B649-8F78-BCB2AEE8DC24}" srcOrd="0" destOrd="0" presId="urn:microsoft.com/office/officeart/2008/layout/LinedList"/>
    <dgm:cxn modelId="{37AC2F0B-2586-FA44-8EE0-F9BD4C187F45}" type="presParOf" srcId="{38600E7B-C2CC-224D-AC14-D8911E1F2637}" destId="{2DE04325-B5C2-7045-A34A-5F7B794869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59727-0896-4358-BD17-8F56FF0539E4}"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E6DC731C-B1C6-4345-ACE7-75266B11A309}">
      <dgm:prSet/>
      <dgm:spPr/>
      <dgm:t>
        <a:bodyPr/>
        <a:lstStyle/>
        <a:p>
          <a:r>
            <a:rPr lang="fr-FR" dirty="0"/>
            <a:t>Les critères de diagnostic  associent au moins un  critère </a:t>
          </a:r>
          <a:r>
            <a:rPr lang="fr-FR" dirty="0" err="1"/>
            <a:t>phénotypique</a:t>
          </a:r>
          <a:r>
            <a:rPr lang="fr-FR" dirty="0"/>
            <a:t> et au moins un critère étiologique </a:t>
          </a:r>
          <a:endParaRPr lang="en-US" dirty="0"/>
        </a:p>
      </dgm:t>
    </dgm:pt>
    <dgm:pt modelId="{B5D54151-874D-4695-A9EC-47B5F0BEF978}" type="parTrans" cxnId="{B793EB55-860B-4D03-9746-CD31F2C7344A}">
      <dgm:prSet/>
      <dgm:spPr/>
      <dgm:t>
        <a:bodyPr/>
        <a:lstStyle/>
        <a:p>
          <a:endParaRPr lang="en-US"/>
        </a:p>
      </dgm:t>
    </dgm:pt>
    <dgm:pt modelId="{77BD99BD-E674-49DD-A7CD-EB4EAE8C4825}" type="sibTrans" cxnId="{B793EB55-860B-4D03-9746-CD31F2C7344A}">
      <dgm:prSet/>
      <dgm:spPr/>
      <dgm:t>
        <a:bodyPr/>
        <a:lstStyle/>
        <a:p>
          <a:endParaRPr lang="en-US"/>
        </a:p>
      </dgm:t>
    </dgm:pt>
    <dgm:pt modelId="{7D447094-9319-4C04-A370-2D5B426831F8}">
      <dgm:prSet/>
      <dgm:spPr/>
      <dgm:t>
        <a:bodyPr/>
        <a:lstStyle/>
        <a:p>
          <a:r>
            <a:rPr lang="en-US" dirty="0" err="1"/>
            <a:t>Critères</a:t>
          </a:r>
          <a:r>
            <a:rPr lang="en-US" baseline="0" dirty="0"/>
            <a:t> </a:t>
          </a:r>
          <a:r>
            <a:rPr lang="en-US" baseline="0" dirty="0" err="1"/>
            <a:t>phénotypiques</a:t>
          </a:r>
          <a:r>
            <a:rPr lang="en-US" baseline="0" dirty="0"/>
            <a:t> </a:t>
          </a:r>
          <a:endParaRPr lang="en-US" dirty="0"/>
        </a:p>
      </dgm:t>
    </dgm:pt>
    <dgm:pt modelId="{79DD4F0F-2C01-4362-98E5-AADC52D1AAE2}" type="parTrans" cxnId="{55645F96-95D8-4902-B2CF-FA2ADA746592}">
      <dgm:prSet/>
      <dgm:spPr/>
      <dgm:t>
        <a:bodyPr/>
        <a:lstStyle/>
        <a:p>
          <a:endParaRPr lang="en-US"/>
        </a:p>
      </dgm:t>
    </dgm:pt>
    <dgm:pt modelId="{2C1CD4A1-4E48-46FC-A69F-428ABEC45F7A}" type="sibTrans" cxnId="{55645F96-95D8-4902-B2CF-FA2ADA746592}">
      <dgm:prSet/>
      <dgm:spPr/>
      <dgm:t>
        <a:bodyPr/>
        <a:lstStyle/>
        <a:p>
          <a:endParaRPr lang="en-US"/>
        </a:p>
      </dgm:t>
    </dgm:pt>
    <dgm:pt modelId="{70B544D8-C588-4415-88B7-99CFAE8EEBE6}">
      <dgm:prSet/>
      <dgm:spPr/>
      <dgm:t>
        <a:bodyPr/>
        <a:lstStyle/>
        <a:p>
          <a:r>
            <a:rPr lang="fr-FR"/>
            <a:t>Perte de poids&gt;5% dans les 6 mois précédents ou &gt; 10 % au-delà des 6 mois précédents. </a:t>
          </a:r>
          <a:endParaRPr lang="en-US"/>
        </a:p>
      </dgm:t>
    </dgm:pt>
    <dgm:pt modelId="{49274772-BA4A-4F80-8395-F118182E0A4D}" type="parTrans" cxnId="{D654645D-C4E1-454C-BCC1-0BA19935640C}">
      <dgm:prSet/>
      <dgm:spPr/>
      <dgm:t>
        <a:bodyPr/>
        <a:lstStyle/>
        <a:p>
          <a:endParaRPr lang="en-US"/>
        </a:p>
      </dgm:t>
    </dgm:pt>
    <dgm:pt modelId="{611CF5BA-D22B-4449-B262-D77549101E31}" type="sibTrans" cxnId="{D654645D-C4E1-454C-BCC1-0BA19935640C}">
      <dgm:prSet/>
      <dgm:spPr/>
      <dgm:t>
        <a:bodyPr/>
        <a:lstStyle/>
        <a:p>
          <a:endParaRPr lang="en-US"/>
        </a:p>
      </dgm:t>
    </dgm:pt>
    <dgm:pt modelId="{27D7C0BF-6EA1-4D4C-AC64-62E0871C1D3C}">
      <dgm:prSet/>
      <dgm:spPr/>
      <dgm:t>
        <a:bodyPr/>
        <a:lstStyle/>
        <a:p>
          <a:r>
            <a:rPr lang="fr-FR" dirty="0"/>
            <a:t>IMC&lt;20 pour les moins de 70 ans et &lt; 22 pour les plus de 70 ans (respectivement 18,5 et 20 pour les Asiatiques). </a:t>
          </a:r>
          <a:endParaRPr lang="en-US" dirty="0"/>
        </a:p>
      </dgm:t>
    </dgm:pt>
    <dgm:pt modelId="{14D2F748-A4B4-4AFF-BF5F-521F8F7694C8}" type="parTrans" cxnId="{733E6BE2-0C93-43A4-A435-EEFB3B2A424C}">
      <dgm:prSet/>
      <dgm:spPr/>
      <dgm:t>
        <a:bodyPr/>
        <a:lstStyle/>
        <a:p>
          <a:endParaRPr lang="en-US"/>
        </a:p>
      </dgm:t>
    </dgm:pt>
    <dgm:pt modelId="{1F58B16F-D4A6-485C-BA7A-0F18F92CA258}" type="sibTrans" cxnId="{733E6BE2-0C93-43A4-A435-EEFB3B2A424C}">
      <dgm:prSet/>
      <dgm:spPr/>
      <dgm:t>
        <a:bodyPr/>
        <a:lstStyle/>
        <a:p>
          <a:endParaRPr lang="en-US"/>
        </a:p>
      </dgm:t>
    </dgm:pt>
    <dgm:pt modelId="{897A6C4D-936D-4CDE-B653-4B76155144DC}">
      <dgm:prSet/>
      <dgm:spPr/>
      <dgm:t>
        <a:bodyPr/>
        <a:lstStyle/>
        <a:p>
          <a:r>
            <a:rPr lang="fr-FR" b="1" dirty="0"/>
            <a:t>Sarcopénie confirmée</a:t>
          </a:r>
          <a:br>
            <a:rPr lang="fr-FR" dirty="0"/>
          </a:br>
          <a:endParaRPr lang="en-US" dirty="0"/>
        </a:p>
      </dgm:t>
    </dgm:pt>
    <dgm:pt modelId="{6FE73B26-D215-42A1-9B8D-F788AA4DAB53}" type="parTrans" cxnId="{04D36604-A301-41E1-82BC-314B86370F58}">
      <dgm:prSet/>
      <dgm:spPr/>
      <dgm:t>
        <a:bodyPr/>
        <a:lstStyle/>
        <a:p>
          <a:endParaRPr lang="en-US"/>
        </a:p>
      </dgm:t>
    </dgm:pt>
    <dgm:pt modelId="{A2E50816-8885-4D0C-8CF6-06A683ED6006}" type="sibTrans" cxnId="{04D36604-A301-41E1-82BC-314B86370F58}">
      <dgm:prSet/>
      <dgm:spPr/>
      <dgm:t>
        <a:bodyPr/>
        <a:lstStyle/>
        <a:p>
          <a:endParaRPr lang="en-US"/>
        </a:p>
      </dgm:t>
    </dgm:pt>
    <dgm:pt modelId="{4121E128-D22C-4EF3-880D-BD77AFE76F36}">
      <dgm:prSet/>
      <dgm:spPr/>
      <dgm:t>
        <a:bodyPr/>
        <a:lstStyle/>
        <a:p>
          <a:r>
            <a:rPr lang="en-US" dirty="0" err="1"/>
            <a:t>Critères</a:t>
          </a:r>
          <a:r>
            <a:rPr lang="en-US" baseline="0" dirty="0"/>
            <a:t> </a:t>
          </a:r>
          <a:r>
            <a:rPr lang="en-US" baseline="0" dirty="0" err="1"/>
            <a:t>étiologiques</a:t>
          </a:r>
          <a:r>
            <a:rPr lang="en-US" baseline="0" dirty="0"/>
            <a:t> </a:t>
          </a:r>
          <a:endParaRPr lang="en-US" dirty="0"/>
        </a:p>
      </dgm:t>
    </dgm:pt>
    <dgm:pt modelId="{369AA8DF-7DFF-4A76-B586-44D874CCAC28}" type="parTrans" cxnId="{B4FFC5A5-8885-49C8-AEA4-9CA6FADA0E1D}">
      <dgm:prSet/>
      <dgm:spPr/>
      <dgm:t>
        <a:bodyPr/>
        <a:lstStyle/>
        <a:p>
          <a:endParaRPr lang="en-US"/>
        </a:p>
      </dgm:t>
    </dgm:pt>
    <dgm:pt modelId="{68E5FE7D-A7D2-4284-B0EA-BFDBD637B5F5}" type="sibTrans" cxnId="{B4FFC5A5-8885-49C8-AEA4-9CA6FADA0E1D}">
      <dgm:prSet/>
      <dgm:spPr/>
      <dgm:t>
        <a:bodyPr/>
        <a:lstStyle/>
        <a:p>
          <a:endParaRPr lang="en-US"/>
        </a:p>
      </dgm:t>
    </dgm:pt>
    <dgm:pt modelId="{453D8852-C563-4E26-A265-E2B5CE0D254E}">
      <dgm:prSet/>
      <dgm:spPr/>
      <dgm:t>
        <a:bodyPr/>
        <a:lstStyle/>
        <a:p>
          <a:pPr>
            <a:buFont typeface="Arial" panose="020B0604020202020204" pitchFamily="34" charset="0"/>
            <a:buChar char="•"/>
          </a:pPr>
          <a:r>
            <a:rPr lang="fr-FR"/>
            <a:t>réduction de la prise alimentaire ≥ 50 % pendant plus d’1 semaine, ou toute réduction des apports pendant plus de 2 semaines par rapport à la consommation alimentaire habituelle,ou aux besoins protéino-énergétiques ;</a:t>
          </a:r>
          <a:endParaRPr lang="en-US"/>
        </a:p>
      </dgm:t>
    </dgm:pt>
    <dgm:pt modelId="{F6C3E80D-B46A-4600-B240-BBE7EC03C2A0}" type="parTrans" cxnId="{ABB37FA7-2D2E-4E65-ACAC-4F9181E08274}">
      <dgm:prSet/>
      <dgm:spPr/>
      <dgm:t>
        <a:bodyPr/>
        <a:lstStyle/>
        <a:p>
          <a:endParaRPr lang="en-US"/>
        </a:p>
      </dgm:t>
    </dgm:pt>
    <dgm:pt modelId="{226D57C9-6AA5-4CE2-8988-A34F7FE50BC2}" type="sibTrans" cxnId="{ABB37FA7-2D2E-4E65-ACAC-4F9181E08274}">
      <dgm:prSet/>
      <dgm:spPr/>
      <dgm:t>
        <a:bodyPr/>
        <a:lstStyle/>
        <a:p>
          <a:endParaRPr lang="en-US"/>
        </a:p>
      </dgm:t>
    </dgm:pt>
    <dgm:pt modelId="{55F51AC5-2450-4B43-BFEC-E1028F58D8DD}">
      <dgm:prSet/>
      <dgm:spPr/>
      <dgm:t>
        <a:bodyPr/>
        <a:lstStyle/>
        <a:p>
          <a:pPr>
            <a:buFont typeface="Arial" panose="020B0604020202020204" pitchFamily="34" charset="0"/>
            <a:buChar char="•"/>
          </a:pPr>
          <a:r>
            <a:rPr lang="fr-FR"/>
            <a:t>pathologie aiguë, </a:t>
          </a:r>
          <a:endParaRPr lang="en-US"/>
        </a:p>
      </dgm:t>
    </dgm:pt>
    <dgm:pt modelId="{72D7956A-F136-6F40-941B-E45A7EA1E749}" type="parTrans" cxnId="{2BAFAB24-2E92-3C40-BC90-23F064CE4D0E}">
      <dgm:prSet/>
      <dgm:spPr/>
      <dgm:t>
        <a:bodyPr/>
        <a:lstStyle/>
        <a:p>
          <a:endParaRPr lang="fr-FR"/>
        </a:p>
      </dgm:t>
    </dgm:pt>
    <dgm:pt modelId="{9973B213-0E72-AD48-8F42-DE757EBB5B94}" type="sibTrans" cxnId="{2BAFAB24-2E92-3C40-BC90-23F064CE4D0E}">
      <dgm:prSet/>
      <dgm:spPr/>
      <dgm:t>
        <a:bodyPr/>
        <a:lstStyle/>
        <a:p>
          <a:endParaRPr lang="en-US"/>
        </a:p>
      </dgm:t>
    </dgm:pt>
    <dgm:pt modelId="{A0461DDD-B14B-5B48-B9A0-D243FDF12096}">
      <dgm:prSet/>
      <dgm:spPr/>
      <dgm:t>
        <a:bodyPr/>
        <a:lstStyle/>
        <a:p>
          <a:pPr>
            <a:buFont typeface="Arial" panose="020B0604020202020204" pitchFamily="34" charset="0"/>
            <a:buChar char="•"/>
          </a:pPr>
          <a:r>
            <a:rPr lang="fr-FR" dirty="0"/>
            <a:t>ou pathologie chronique, </a:t>
          </a:r>
          <a:endParaRPr lang="en-US" dirty="0"/>
        </a:p>
      </dgm:t>
    </dgm:pt>
    <dgm:pt modelId="{D6F36D16-B168-1343-A3F8-F479A8522C0A}" type="parTrans" cxnId="{A8903FD3-AEA9-2040-97C9-B819D449E9EE}">
      <dgm:prSet/>
      <dgm:spPr/>
      <dgm:t>
        <a:bodyPr/>
        <a:lstStyle/>
        <a:p>
          <a:endParaRPr lang="fr-FR"/>
        </a:p>
      </dgm:t>
    </dgm:pt>
    <dgm:pt modelId="{5BF19A45-C081-2B41-859F-209A82BBF88B}" type="sibTrans" cxnId="{A8903FD3-AEA9-2040-97C9-B819D449E9EE}">
      <dgm:prSet/>
      <dgm:spPr/>
      <dgm:t>
        <a:bodyPr/>
        <a:lstStyle/>
        <a:p>
          <a:endParaRPr lang="en-US"/>
        </a:p>
      </dgm:t>
    </dgm:pt>
    <dgm:pt modelId="{53B96111-F4A4-8C41-8199-06446C7DF2C7}">
      <dgm:prSet/>
      <dgm:spPr/>
      <dgm:t>
        <a:bodyPr/>
        <a:lstStyle/>
        <a:p>
          <a:pPr>
            <a:buFont typeface="Arial" panose="020B0604020202020204" pitchFamily="34" charset="0"/>
            <a:buChar char="•"/>
          </a:pPr>
          <a:r>
            <a:rPr lang="fr-FR"/>
            <a:t>ou pathologie maligne évolutive. </a:t>
          </a:r>
          <a:endParaRPr lang="en-US"/>
        </a:p>
      </dgm:t>
    </dgm:pt>
    <dgm:pt modelId="{3EE80A59-85E8-A147-A43E-489F9245C1A0}" type="parTrans" cxnId="{1AB4AC4D-A033-DA4E-BEA3-2530A12928D1}">
      <dgm:prSet/>
      <dgm:spPr/>
      <dgm:t>
        <a:bodyPr/>
        <a:lstStyle/>
        <a:p>
          <a:endParaRPr lang="fr-FR"/>
        </a:p>
      </dgm:t>
    </dgm:pt>
    <dgm:pt modelId="{F37C461B-E69C-E140-AC55-EE78411553E9}" type="sibTrans" cxnId="{1AB4AC4D-A033-DA4E-BEA3-2530A12928D1}">
      <dgm:prSet/>
      <dgm:spPr/>
      <dgm:t>
        <a:bodyPr/>
        <a:lstStyle/>
        <a:p>
          <a:endParaRPr lang="en-US"/>
        </a:p>
      </dgm:t>
    </dgm:pt>
    <dgm:pt modelId="{6F5E021C-448F-124D-AD3F-092D4D4FDF6B}">
      <dgm:prSet/>
      <dgm:spPr/>
      <dgm:t>
        <a:bodyPr/>
        <a:lstStyle/>
        <a:p>
          <a:pPr>
            <a:buFont typeface="Arial" panose="020B0604020202020204" pitchFamily="34" charset="0"/>
            <a:buChar char="•"/>
          </a:pPr>
          <a:r>
            <a:rPr lang="fr-FR"/>
            <a:t>absorption réduite (malabsorption/maldigestion) ; </a:t>
          </a:r>
          <a:endParaRPr lang="en-US"/>
        </a:p>
      </dgm:t>
    </dgm:pt>
    <dgm:pt modelId="{22EEF72B-6A99-324F-AB65-7C5AA91AD1EB}" type="parTrans" cxnId="{EA42D31D-5643-D846-844E-96F7F9189CF6}">
      <dgm:prSet/>
      <dgm:spPr/>
      <dgm:t>
        <a:bodyPr/>
        <a:lstStyle/>
        <a:p>
          <a:endParaRPr lang="fr-FR"/>
        </a:p>
      </dgm:t>
    </dgm:pt>
    <dgm:pt modelId="{82229975-2488-0845-8416-7B1510B3BE73}" type="sibTrans" cxnId="{EA42D31D-5643-D846-844E-96F7F9189CF6}">
      <dgm:prSet/>
      <dgm:spPr/>
      <dgm:t>
        <a:bodyPr/>
        <a:lstStyle/>
        <a:p>
          <a:endParaRPr lang="en-US"/>
        </a:p>
      </dgm:t>
    </dgm:pt>
    <dgm:pt modelId="{046963A8-50F7-7F41-9541-945BAE4FF37D}">
      <dgm:prSet/>
      <dgm:spPr/>
      <dgm:t>
        <a:bodyPr/>
        <a:lstStyle/>
        <a:p>
          <a:pPr>
            <a:buFont typeface="Arial" panose="020B0604020202020204" pitchFamily="34" charset="0"/>
            <a:buChar char="•"/>
          </a:pPr>
          <a:r>
            <a:rPr lang="fr-FR"/>
            <a:t>situation pathologique (avec ou sans syndrome inflammatoire) :</a:t>
          </a:r>
          <a:endParaRPr lang="en-US"/>
        </a:p>
      </dgm:t>
    </dgm:pt>
    <dgm:pt modelId="{483CB202-280B-004D-8FA2-D7231C40834C}" type="parTrans" cxnId="{2C686F99-4955-334E-9374-5AEB40174453}">
      <dgm:prSet/>
      <dgm:spPr/>
      <dgm:t>
        <a:bodyPr/>
        <a:lstStyle/>
        <a:p>
          <a:endParaRPr lang="fr-FR"/>
        </a:p>
      </dgm:t>
    </dgm:pt>
    <dgm:pt modelId="{EEAE27ED-1B6C-8341-A0D5-B27BE55E51D7}" type="sibTrans" cxnId="{2C686F99-4955-334E-9374-5AEB40174453}">
      <dgm:prSet/>
      <dgm:spPr/>
      <dgm:t>
        <a:bodyPr/>
        <a:lstStyle/>
        <a:p>
          <a:endParaRPr lang="fr-FR"/>
        </a:p>
      </dgm:t>
    </dgm:pt>
    <dgm:pt modelId="{340A522F-A878-764E-A1D0-CDAEAE65B75D}" type="pres">
      <dgm:prSet presAssocID="{8BB59727-0896-4358-BD17-8F56FF0539E4}" presName="linear" presStyleCnt="0">
        <dgm:presLayoutVars>
          <dgm:animLvl val="lvl"/>
          <dgm:resizeHandles val="exact"/>
        </dgm:presLayoutVars>
      </dgm:prSet>
      <dgm:spPr/>
    </dgm:pt>
    <dgm:pt modelId="{482A80EB-FD5B-344E-A649-2B2D553534BC}" type="pres">
      <dgm:prSet presAssocID="{E6DC731C-B1C6-4345-ACE7-75266B11A309}" presName="parentText" presStyleLbl="node1" presStyleIdx="0" presStyleCnt="3">
        <dgm:presLayoutVars>
          <dgm:chMax val="0"/>
          <dgm:bulletEnabled val="1"/>
        </dgm:presLayoutVars>
      </dgm:prSet>
      <dgm:spPr/>
    </dgm:pt>
    <dgm:pt modelId="{BC2159F2-727E-4F41-AC4F-6E1EC1E01C57}" type="pres">
      <dgm:prSet presAssocID="{77BD99BD-E674-49DD-A7CD-EB4EAE8C4825}" presName="spacer" presStyleCnt="0"/>
      <dgm:spPr/>
    </dgm:pt>
    <dgm:pt modelId="{8A63CBCA-F4F9-C646-A928-FA0CA20E781D}" type="pres">
      <dgm:prSet presAssocID="{7D447094-9319-4C04-A370-2D5B426831F8}" presName="parentText" presStyleLbl="node1" presStyleIdx="1" presStyleCnt="3">
        <dgm:presLayoutVars>
          <dgm:chMax val="0"/>
          <dgm:bulletEnabled val="1"/>
        </dgm:presLayoutVars>
      </dgm:prSet>
      <dgm:spPr/>
    </dgm:pt>
    <dgm:pt modelId="{0D1DDBD0-4AE3-A24D-A454-5924D6B39E13}" type="pres">
      <dgm:prSet presAssocID="{7D447094-9319-4C04-A370-2D5B426831F8}" presName="childText" presStyleLbl="revTx" presStyleIdx="0" presStyleCnt="2">
        <dgm:presLayoutVars>
          <dgm:bulletEnabled val="1"/>
        </dgm:presLayoutVars>
      </dgm:prSet>
      <dgm:spPr/>
    </dgm:pt>
    <dgm:pt modelId="{7CE4E1C3-B771-4F4A-82EE-6986F0CBFB91}" type="pres">
      <dgm:prSet presAssocID="{4121E128-D22C-4EF3-880D-BD77AFE76F36}" presName="parentText" presStyleLbl="node1" presStyleIdx="2" presStyleCnt="3">
        <dgm:presLayoutVars>
          <dgm:chMax val="0"/>
          <dgm:bulletEnabled val="1"/>
        </dgm:presLayoutVars>
      </dgm:prSet>
      <dgm:spPr/>
    </dgm:pt>
    <dgm:pt modelId="{90C35F06-F0B6-3A4E-8E27-2EF209DF65F2}" type="pres">
      <dgm:prSet presAssocID="{4121E128-D22C-4EF3-880D-BD77AFE76F36}" presName="childText" presStyleLbl="revTx" presStyleIdx="1" presStyleCnt="2">
        <dgm:presLayoutVars>
          <dgm:bulletEnabled val="1"/>
        </dgm:presLayoutVars>
      </dgm:prSet>
      <dgm:spPr/>
    </dgm:pt>
  </dgm:ptLst>
  <dgm:cxnLst>
    <dgm:cxn modelId="{04D36604-A301-41E1-82BC-314B86370F58}" srcId="{7D447094-9319-4C04-A370-2D5B426831F8}" destId="{897A6C4D-936D-4CDE-B653-4B76155144DC}" srcOrd="2" destOrd="0" parTransId="{6FE73B26-D215-42A1-9B8D-F788AA4DAB53}" sibTransId="{A2E50816-8885-4D0C-8CF6-06A683ED6006}"/>
    <dgm:cxn modelId="{7BC06A0C-7432-4341-A09D-0B4CF301D35B}" type="presOf" srcId="{4121E128-D22C-4EF3-880D-BD77AFE76F36}" destId="{7CE4E1C3-B771-4F4A-82EE-6986F0CBFB91}" srcOrd="0" destOrd="0" presId="urn:microsoft.com/office/officeart/2005/8/layout/vList2"/>
    <dgm:cxn modelId="{8FBFFA0D-B007-E149-98E3-84C80275C52C}" type="presOf" srcId="{6F5E021C-448F-124D-AD3F-092D4D4FDF6B}" destId="{90C35F06-F0B6-3A4E-8E27-2EF209DF65F2}" srcOrd="0" destOrd="1" presId="urn:microsoft.com/office/officeart/2005/8/layout/vList2"/>
    <dgm:cxn modelId="{EA42D31D-5643-D846-844E-96F7F9189CF6}" srcId="{4121E128-D22C-4EF3-880D-BD77AFE76F36}" destId="{6F5E021C-448F-124D-AD3F-092D4D4FDF6B}" srcOrd="1" destOrd="0" parTransId="{22EEF72B-6A99-324F-AB65-7C5AA91AD1EB}" sibTransId="{82229975-2488-0845-8416-7B1510B3BE73}"/>
    <dgm:cxn modelId="{2BAFAB24-2E92-3C40-BC90-23F064CE4D0E}" srcId="{046963A8-50F7-7F41-9541-945BAE4FF37D}" destId="{55F51AC5-2450-4B43-BFEC-E1028F58D8DD}" srcOrd="0" destOrd="0" parTransId="{72D7956A-F136-6F40-941B-E45A7EA1E749}" sibTransId="{9973B213-0E72-AD48-8F42-DE757EBB5B94}"/>
    <dgm:cxn modelId="{1FD16234-03BF-494B-85F9-55FEC9D880C1}" type="presOf" srcId="{8BB59727-0896-4358-BD17-8F56FF0539E4}" destId="{340A522F-A878-764E-A1D0-CDAEAE65B75D}" srcOrd="0" destOrd="0" presId="urn:microsoft.com/office/officeart/2005/8/layout/vList2"/>
    <dgm:cxn modelId="{8312D738-68A7-0140-8606-FA646C1305B6}" type="presOf" srcId="{7D447094-9319-4C04-A370-2D5B426831F8}" destId="{8A63CBCA-F4F9-C646-A928-FA0CA20E781D}" srcOrd="0" destOrd="0" presId="urn:microsoft.com/office/officeart/2005/8/layout/vList2"/>
    <dgm:cxn modelId="{569DA94C-80A2-7743-B66B-08AADCBB68F5}" type="presOf" srcId="{55F51AC5-2450-4B43-BFEC-E1028F58D8DD}" destId="{90C35F06-F0B6-3A4E-8E27-2EF209DF65F2}" srcOrd="0" destOrd="3" presId="urn:microsoft.com/office/officeart/2005/8/layout/vList2"/>
    <dgm:cxn modelId="{1AB4AC4D-A033-DA4E-BEA3-2530A12928D1}" srcId="{046963A8-50F7-7F41-9541-945BAE4FF37D}" destId="{53B96111-F4A4-8C41-8199-06446C7DF2C7}" srcOrd="2" destOrd="0" parTransId="{3EE80A59-85E8-A147-A43E-489F9245C1A0}" sibTransId="{F37C461B-E69C-E140-AC55-EE78411553E9}"/>
    <dgm:cxn modelId="{B793EB55-860B-4D03-9746-CD31F2C7344A}" srcId="{8BB59727-0896-4358-BD17-8F56FF0539E4}" destId="{E6DC731C-B1C6-4345-ACE7-75266B11A309}" srcOrd="0" destOrd="0" parTransId="{B5D54151-874D-4695-A9EC-47B5F0BEF978}" sibTransId="{77BD99BD-E674-49DD-A7CD-EB4EAE8C4825}"/>
    <dgm:cxn modelId="{D654645D-C4E1-454C-BCC1-0BA19935640C}" srcId="{7D447094-9319-4C04-A370-2D5B426831F8}" destId="{70B544D8-C588-4415-88B7-99CFAE8EEBE6}" srcOrd="0" destOrd="0" parTransId="{49274772-BA4A-4F80-8395-F118182E0A4D}" sibTransId="{611CF5BA-D22B-4449-B262-D77549101E31}"/>
    <dgm:cxn modelId="{8BFBD570-8FD5-D545-9FEC-2BB4091688B2}" type="presOf" srcId="{A0461DDD-B14B-5B48-B9A0-D243FDF12096}" destId="{90C35F06-F0B6-3A4E-8E27-2EF209DF65F2}" srcOrd="0" destOrd="4" presId="urn:microsoft.com/office/officeart/2005/8/layout/vList2"/>
    <dgm:cxn modelId="{44AAFD7D-232C-5348-BFF2-E920E388D436}" type="presOf" srcId="{53B96111-F4A4-8C41-8199-06446C7DF2C7}" destId="{90C35F06-F0B6-3A4E-8E27-2EF209DF65F2}" srcOrd="0" destOrd="5" presId="urn:microsoft.com/office/officeart/2005/8/layout/vList2"/>
    <dgm:cxn modelId="{3E206F89-D305-464B-9EEC-4564AA739BBE}" type="presOf" srcId="{046963A8-50F7-7F41-9541-945BAE4FF37D}" destId="{90C35F06-F0B6-3A4E-8E27-2EF209DF65F2}" srcOrd="0" destOrd="2" presId="urn:microsoft.com/office/officeart/2005/8/layout/vList2"/>
    <dgm:cxn modelId="{FF20AC8B-514C-FC45-927B-DCB56A790812}" type="presOf" srcId="{453D8852-C563-4E26-A265-E2B5CE0D254E}" destId="{90C35F06-F0B6-3A4E-8E27-2EF209DF65F2}" srcOrd="0" destOrd="0" presId="urn:microsoft.com/office/officeart/2005/8/layout/vList2"/>
    <dgm:cxn modelId="{55645F96-95D8-4902-B2CF-FA2ADA746592}" srcId="{8BB59727-0896-4358-BD17-8F56FF0539E4}" destId="{7D447094-9319-4C04-A370-2D5B426831F8}" srcOrd="1" destOrd="0" parTransId="{79DD4F0F-2C01-4362-98E5-AADC52D1AAE2}" sibTransId="{2C1CD4A1-4E48-46FC-A69F-428ABEC45F7A}"/>
    <dgm:cxn modelId="{2C686F99-4955-334E-9374-5AEB40174453}" srcId="{4121E128-D22C-4EF3-880D-BD77AFE76F36}" destId="{046963A8-50F7-7F41-9541-945BAE4FF37D}" srcOrd="2" destOrd="0" parTransId="{483CB202-280B-004D-8FA2-D7231C40834C}" sibTransId="{EEAE27ED-1B6C-8341-A0D5-B27BE55E51D7}"/>
    <dgm:cxn modelId="{B4FFC5A5-8885-49C8-AEA4-9CA6FADA0E1D}" srcId="{8BB59727-0896-4358-BD17-8F56FF0539E4}" destId="{4121E128-D22C-4EF3-880D-BD77AFE76F36}" srcOrd="2" destOrd="0" parTransId="{369AA8DF-7DFF-4A76-B586-44D874CCAC28}" sibTransId="{68E5FE7D-A7D2-4284-B0EA-BFDBD637B5F5}"/>
    <dgm:cxn modelId="{ABB37FA7-2D2E-4E65-ACAC-4F9181E08274}" srcId="{4121E128-D22C-4EF3-880D-BD77AFE76F36}" destId="{453D8852-C563-4E26-A265-E2B5CE0D254E}" srcOrd="0" destOrd="0" parTransId="{F6C3E80D-B46A-4600-B240-BBE7EC03C2A0}" sibTransId="{226D57C9-6AA5-4CE2-8988-A34F7FE50BC2}"/>
    <dgm:cxn modelId="{13944BB0-E884-AA43-A9CB-6B41A96A0728}" type="presOf" srcId="{E6DC731C-B1C6-4345-ACE7-75266B11A309}" destId="{482A80EB-FD5B-344E-A649-2B2D553534BC}" srcOrd="0" destOrd="0" presId="urn:microsoft.com/office/officeart/2005/8/layout/vList2"/>
    <dgm:cxn modelId="{476E0EB5-1E0F-E94F-8294-B04F45CED3EB}" type="presOf" srcId="{70B544D8-C588-4415-88B7-99CFAE8EEBE6}" destId="{0D1DDBD0-4AE3-A24D-A454-5924D6B39E13}" srcOrd="0" destOrd="0" presId="urn:microsoft.com/office/officeart/2005/8/layout/vList2"/>
    <dgm:cxn modelId="{A8903FD3-AEA9-2040-97C9-B819D449E9EE}" srcId="{046963A8-50F7-7F41-9541-945BAE4FF37D}" destId="{A0461DDD-B14B-5B48-B9A0-D243FDF12096}" srcOrd="1" destOrd="0" parTransId="{D6F36D16-B168-1343-A3F8-F479A8522C0A}" sibTransId="{5BF19A45-C081-2B41-859F-209A82BBF88B}"/>
    <dgm:cxn modelId="{733E6BE2-0C93-43A4-A435-EEFB3B2A424C}" srcId="{7D447094-9319-4C04-A370-2D5B426831F8}" destId="{27D7C0BF-6EA1-4D4C-AC64-62E0871C1D3C}" srcOrd="1" destOrd="0" parTransId="{14D2F748-A4B4-4AFF-BF5F-521F8F7694C8}" sibTransId="{1F58B16F-D4A6-485C-BA7A-0F18F92CA258}"/>
    <dgm:cxn modelId="{D291D3E6-69E8-9A48-AE92-51BD18C09F58}" type="presOf" srcId="{897A6C4D-936D-4CDE-B653-4B76155144DC}" destId="{0D1DDBD0-4AE3-A24D-A454-5924D6B39E13}" srcOrd="0" destOrd="2" presId="urn:microsoft.com/office/officeart/2005/8/layout/vList2"/>
    <dgm:cxn modelId="{64D881ED-B21C-CF4D-9F70-7C6E29D21940}" type="presOf" srcId="{27D7C0BF-6EA1-4D4C-AC64-62E0871C1D3C}" destId="{0D1DDBD0-4AE3-A24D-A454-5924D6B39E13}" srcOrd="0" destOrd="1" presId="urn:microsoft.com/office/officeart/2005/8/layout/vList2"/>
    <dgm:cxn modelId="{39A8ABAA-322A-E542-9EDE-0C4C90DFA001}" type="presParOf" srcId="{340A522F-A878-764E-A1D0-CDAEAE65B75D}" destId="{482A80EB-FD5B-344E-A649-2B2D553534BC}" srcOrd="0" destOrd="0" presId="urn:microsoft.com/office/officeart/2005/8/layout/vList2"/>
    <dgm:cxn modelId="{A39B611F-7DF4-3945-A00E-164B510F44DC}" type="presParOf" srcId="{340A522F-A878-764E-A1D0-CDAEAE65B75D}" destId="{BC2159F2-727E-4F41-AC4F-6E1EC1E01C57}" srcOrd="1" destOrd="0" presId="urn:microsoft.com/office/officeart/2005/8/layout/vList2"/>
    <dgm:cxn modelId="{8ABF97B6-B4FA-3E4F-BD4C-1C8CB18C74C0}" type="presParOf" srcId="{340A522F-A878-764E-A1D0-CDAEAE65B75D}" destId="{8A63CBCA-F4F9-C646-A928-FA0CA20E781D}" srcOrd="2" destOrd="0" presId="urn:microsoft.com/office/officeart/2005/8/layout/vList2"/>
    <dgm:cxn modelId="{62D4ADBB-E09F-3D49-8B3B-0E31383B20FA}" type="presParOf" srcId="{340A522F-A878-764E-A1D0-CDAEAE65B75D}" destId="{0D1DDBD0-4AE3-A24D-A454-5924D6B39E13}" srcOrd="3" destOrd="0" presId="urn:microsoft.com/office/officeart/2005/8/layout/vList2"/>
    <dgm:cxn modelId="{1EEF974A-EB5A-A54B-AFD6-19703644F000}" type="presParOf" srcId="{340A522F-A878-764E-A1D0-CDAEAE65B75D}" destId="{7CE4E1C3-B771-4F4A-82EE-6986F0CBFB91}" srcOrd="4" destOrd="0" presId="urn:microsoft.com/office/officeart/2005/8/layout/vList2"/>
    <dgm:cxn modelId="{2299AAA0-A166-8143-9363-0947ACBAF97E}" type="presParOf" srcId="{340A522F-A878-764E-A1D0-CDAEAE65B75D}" destId="{90C35F06-F0B6-3A4E-8E27-2EF209DF65F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D47E1DB-73CB-4E61-A189-A2D32519BDB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F9CA6B20-61A1-43F4-89A6-2ADC8D6C6B7B}">
      <dgm:prSet/>
      <dgm:spPr/>
      <dgm:t>
        <a:bodyPr/>
        <a:lstStyle/>
        <a:p>
          <a:r>
            <a:rPr lang="en-US" dirty="0" err="1"/>
            <a:t>Dénutrition</a:t>
          </a:r>
          <a:r>
            <a:rPr lang="en-US" baseline="0" dirty="0"/>
            <a:t> </a:t>
          </a:r>
          <a:r>
            <a:rPr lang="en-US" baseline="0" dirty="0" err="1"/>
            <a:t>modérée</a:t>
          </a:r>
          <a:r>
            <a:rPr lang="en-US" baseline="0" dirty="0"/>
            <a:t> </a:t>
          </a:r>
          <a:endParaRPr lang="en-US" dirty="0"/>
        </a:p>
      </dgm:t>
    </dgm:pt>
    <dgm:pt modelId="{EA1B8F85-C662-4E7C-8136-112A9C8C4609}" type="parTrans" cxnId="{C5678BF4-E320-4CED-97EC-ED9806B42B08}">
      <dgm:prSet/>
      <dgm:spPr/>
      <dgm:t>
        <a:bodyPr/>
        <a:lstStyle/>
        <a:p>
          <a:endParaRPr lang="en-US"/>
        </a:p>
      </dgm:t>
    </dgm:pt>
    <dgm:pt modelId="{C666AF81-F655-4CA4-810D-005E48E4628F}" type="sibTrans" cxnId="{C5678BF4-E320-4CED-97EC-ED9806B42B08}">
      <dgm:prSet/>
      <dgm:spPr/>
      <dgm:t>
        <a:bodyPr/>
        <a:lstStyle/>
        <a:p>
          <a:endParaRPr lang="en-US"/>
        </a:p>
      </dgm:t>
    </dgm:pt>
    <dgm:pt modelId="{1DDDF89B-050A-440B-90F1-2F4803920DAB}">
      <dgm:prSet/>
      <dgm:spPr/>
      <dgm:t>
        <a:bodyPr/>
        <a:lstStyle/>
        <a:p>
          <a:endParaRPr lang="en-US" dirty="0"/>
        </a:p>
      </dgm:t>
    </dgm:pt>
    <dgm:pt modelId="{77FA1256-F12F-45BE-8154-C558E8D75A26}" type="parTrans" cxnId="{3E2EA1E8-5E36-41F2-AB8A-F1FFE80BB991}">
      <dgm:prSet/>
      <dgm:spPr/>
      <dgm:t>
        <a:bodyPr/>
        <a:lstStyle/>
        <a:p>
          <a:endParaRPr lang="en-US"/>
        </a:p>
      </dgm:t>
    </dgm:pt>
    <dgm:pt modelId="{8ECF3127-7437-479E-8A9E-7AF52B5E2D9F}" type="sibTrans" cxnId="{3E2EA1E8-5E36-41F2-AB8A-F1FFE80BB991}">
      <dgm:prSet/>
      <dgm:spPr/>
      <dgm:t>
        <a:bodyPr/>
        <a:lstStyle/>
        <a:p>
          <a:endParaRPr lang="en-US"/>
        </a:p>
      </dgm:t>
    </dgm:pt>
    <dgm:pt modelId="{6C70FE0D-35F8-4648-B251-2053D41A02AD}">
      <dgm:prSet/>
      <dgm:spPr/>
      <dgm:t>
        <a:bodyPr/>
        <a:lstStyle/>
        <a:p>
          <a:r>
            <a:rPr lang="fr-FR" dirty="0"/>
            <a:t>Perte de poids</a:t>
          </a:r>
          <a:endParaRPr lang="en-US" dirty="0"/>
        </a:p>
      </dgm:t>
    </dgm:pt>
    <dgm:pt modelId="{CFFDE5EC-6C7B-4A43-8344-CE307F541FC4}" type="parTrans" cxnId="{D637440F-54B4-4191-A60B-0DDBBCA192C6}">
      <dgm:prSet/>
      <dgm:spPr/>
      <dgm:t>
        <a:bodyPr/>
        <a:lstStyle/>
        <a:p>
          <a:endParaRPr lang="en-US"/>
        </a:p>
      </dgm:t>
    </dgm:pt>
    <dgm:pt modelId="{8BD5F313-2CA2-405E-87D8-0B2F3F52019F}" type="sibTrans" cxnId="{D637440F-54B4-4191-A60B-0DDBBCA192C6}">
      <dgm:prSet/>
      <dgm:spPr/>
      <dgm:t>
        <a:bodyPr/>
        <a:lstStyle/>
        <a:p>
          <a:endParaRPr lang="en-US"/>
        </a:p>
      </dgm:t>
    </dgm:pt>
    <dgm:pt modelId="{819F5082-91CE-4F95-931C-09ADE0D4AFCB}">
      <dgm:prSet/>
      <dgm:spPr/>
      <dgm:t>
        <a:bodyPr/>
        <a:lstStyle/>
        <a:p>
          <a:r>
            <a:rPr lang="en-US" dirty="0" err="1"/>
            <a:t>Dénutrition</a:t>
          </a:r>
          <a:r>
            <a:rPr lang="en-US" baseline="0" dirty="0"/>
            <a:t> </a:t>
          </a:r>
          <a:r>
            <a:rPr lang="en-US" baseline="0" dirty="0" err="1"/>
            <a:t>sévère</a:t>
          </a:r>
          <a:r>
            <a:rPr lang="en-US" baseline="0" dirty="0"/>
            <a:t> </a:t>
          </a:r>
          <a:endParaRPr lang="en-US" dirty="0"/>
        </a:p>
      </dgm:t>
    </dgm:pt>
    <dgm:pt modelId="{38E51C8B-3125-4064-8BF6-C2360C37174E}" type="parTrans" cxnId="{67D1B5FC-C8F4-4DBD-9BC0-AB6E4AEC9835}">
      <dgm:prSet/>
      <dgm:spPr/>
      <dgm:t>
        <a:bodyPr/>
        <a:lstStyle/>
        <a:p>
          <a:endParaRPr lang="en-US"/>
        </a:p>
      </dgm:t>
    </dgm:pt>
    <dgm:pt modelId="{CF398C73-F31D-48A8-91E0-E6A940C39438}" type="sibTrans" cxnId="{67D1B5FC-C8F4-4DBD-9BC0-AB6E4AEC9835}">
      <dgm:prSet/>
      <dgm:spPr/>
      <dgm:t>
        <a:bodyPr/>
        <a:lstStyle/>
        <a:p>
          <a:endParaRPr lang="en-US"/>
        </a:p>
      </dgm:t>
    </dgm:pt>
    <dgm:pt modelId="{B1756EFF-5426-45AD-803A-9B319E31AF72}">
      <dgm:prSet/>
      <dgm:spPr/>
      <dgm:t>
        <a:bodyPr/>
        <a:lstStyle/>
        <a:p>
          <a:endParaRPr lang="en-US" dirty="0"/>
        </a:p>
      </dgm:t>
    </dgm:pt>
    <dgm:pt modelId="{F4624D8F-764C-4763-909E-7C561AF60ADD}" type="parTrans" cxnId="{08C2385D-7A97-4600-B2F9-50D82279C56A}">
      <dgm:prSet/>
      <dgm:spPr/>
      <dgm:t>
        <a:bodyPr/>
        <a:lstStyle/>
        <a:p>
          <a:endParaRPr lang="en-US"/>
        </a:p>
      </dgm:t>
    </dgm:pt>
    <dgm:pt modelId="{FF741F86-9908-4680-8E47-794901671635}" type="sibTrans" cxnId="{08C2385D-7A97-4600-B2F9-50D82279C56A}">
      <dgm:prSet/>
      <dgm:spPr/>
      <dgm:t>
        <a:bodyPr/>
        <a:lstStyle/>
        <a:p>
          <a:endParaRPr lang="en-US"/>
        </a:p>
      </dgm:t>
    </dgm:pt>
    <dgm:pt modelId="{51856F39-EE45-48CE-8960-2D3F5BCDAEED}">
      <dgm:prSet/>
      <dgm:spPr/>
      <dgm:t>
        <a:bodyPr/>
        <a:lstStyle/>
        <a:p>
          <a:r>
            <a:rPr lang="fr-FR" dirty="0"/>
            <a:t>IMC &lt; 20</a:t>
          </a:r>
          <a:br>
            <a:rPr lang="fr-FR" dirty="0"/>
          </a:br>
          <a:r>
            <a:rPr lang="fr-FR" dirty="0"/>
            <a:t> </a:t>
          </a:r>
          <a:endParaRPr lang="en-US" dirty="0"/>
        </a:p>
      </dgm:t>
    </dgm:pt>
    <dgm:pt modelId="{507E7840-1CCB-4943-A634-1363FB1DEBFA}" type="parTrans" cxnId="{43683978-C5D1-4543-9C45-0CDFC75DCEE6}">
      <dgm:prSet/>
      <dgm:spPr/>
      <dgm:t>
        <a:bodyPr/>
        <a:lstStyle/>
        <a:p>
          <a:endParaRPr lang="en-US"/>
        </a:p>
      </dgm:t>
    </dgm:pt>
    <dgm:pt modelId="{DBB652DC-466A-460A-993C-A7AB3DA821E8}" type="sibTrans" cxnId="{43683978-C5D1-4543-9C45-0CDFC75DCEE6}">
      <dgm:prSet/>
      <dgm:spPr/>
      <dgm:t>
        <a:bodyPr/>
        <a:lstStyle/>
        <a:p>
          <a:endParaRPr lang="en-US"/>
        </a:p>
      </dgm:t>
    </dgm:pt>
    <dgm:pt modelId="{6E7A82A0-96C6-5B4E-9F0D-14B8CE288229}">
      <dgm:prSet/>
      <dgm:spPr/>
      <dgm:t>
        <a:bodyPr/>
        <a:lstStyle/>
        <a:p>
          <a:pPr>
            <a:buFont typeface="Arial" panose="020B0604020202020204" pitchFamily="34" charset="0"/>
            <a:buChar char="•"/>
          </a:pPr>
          <a:r>
            <a:rPr lang="fr-FR" dirty="0"/>
            <a:t>perte de poids : </a:t>
          </a:r>
        </a:p>
      </dgm:t>
    </dgm:pt>
    <dgm:pt modelId="{48C5C1EC-9FAC-B44C-B557-A7625A702DD8}" type="parTrans" cxnId="{34BC9E3C-AAE9-8346-B478-C5ACDF528DF4}">
      <dgm:prSet/>
      <dgm:spPr/>
      <dgm:t>
        <a:bodyPr/>
        <a:lstStyle/>
        <a:p>
          <a:endParaRPr lang="fr-FR"/>
        </a:p>
      </dgm:t>
    </dgm:pt>
    <dgm:pt modelId="{C266046A-6711-A84C-AEEF-F76204C2A319}" type="sibTrans" cxnId="{34BC9E3C-AAE9-8346-B478-C5ACDF528DF4}">
      <dgm:prSet/>
      <dgm:spPr/>
      <dgm:t>
        <a:bodyPr/>
        <a:lstStyle/>
        <a:p>
          <a:endParaRPr lang="fr-FR"/>
        </a:p>
      </dgm:t>
    </dgm:pt>
    <dgm:pt modelId="{CEE06AAE-5E71-4A4A-8AA6-87AA908EF54B}">
      <dgm:prSet/>
      <dgm:spPr/>
      <dgm:t>
        <a:bodyPr/>
        <a:lstStyle/>
        <a:p>
          <a:pPr>
            <a:buFont typeface="Arial" panose="020B0604020202020204" pitchFamily="34" charset="0"/>
            <a:buChar char="•"/>
          </a:pPr>
          <a:r>
            <a:rPr lang="fr-FR" dirty="0"/>
            <a:t>≥10% en 1mois, </a:t>
          </a:r>
        </a:p>
      </dgm:t>
    </dgm:pt>
    <dgm:pt modelId="{5CCE3404-5B30-8943-9EDB-9BE2B71AB38F}" type="parTrans" cxnId="{22137198-AACA-BE40-8BFF-C62594068924}">
      <dgm:prSet/>
      <dgm:spPr/>
      <dgm:t>
        <a:bodyPr/>
        <a:lstStyle/>
        <a:p>
          <a:endParaRPr lang="fr-FR"/>
        </a:p>
      </dgm:t>
    </dgm:pt>
    <dgm:pt modelId="{E3233C94-3372-084C-8EBF-052F12432E37}" type="sibTrans" cxnId="{22137198-AACA-BE40-8BFF-C62594068924}">
      <dgm:prSet/>
      <dgm:spPr/>
      <dgm:t>
        <a:bodyPr/>
        <a:lstStyle/>
        <a:p>
          <a:endParaRPr lang="fr-FR"/>
        </a:p>
      </dgm:t>
    </dgm:pt>
    <dgm:pt modelId="{31CC3C82-450A-7043-920A-1EE26F91B642}">
      <dgm:prSet/>
      <dgm:spPr/>
      <dgm:t>
        <a:bodyPr/>
        <a:lstStyle/>
        <a:p>
          <a:pPr>
            <a:buFont typeface="Arial" panose="020B0604020202020204" pitchFamily="34" charset="0"/>
            <a:buChar char="•"/>
          </a:pPr>
          <a:r>
            <a:rPr lang="fr-FR" dirty="0"/>
            <a:t>ou≥15% en  6 mois, </a:t>
          </a:r>
        </a:p>
      </dgm:t>
    </dgm:pt>
    <dgm:pt modelId="{76A5F39D-4B81-074B-8135-4EB915F4D39E}" type="parTrans" cxnId="{B3573B84-D313-054C-9B0C-D192A3F78C42}">
      <dgm:prSet/>
      <dgm:spPr/>
      <dgm:t>
        <a:bodyPr/>
        <a:lstStyle/>
        <a:p>
          <a:endParaRPr lang="fr-FR"/>
        </a:p>
      </dgm:t>
    </dgm:pt>
    <dgm:pt modelId="{CFA8554C-48A0-9440-A185-1FD5C9776E5C}" type="sibTrans" cxnId="{B3573B84-D313-054C-9B0C-D192A3F78C42}">
      <dgm:prSet/>
      <dgm:spPr/>
      <dgm:t>
        <a:bodyPr/>
        <a:lstStyle/>
        <a:p>
          <a:endParaRPr lang="fr-FR"/>
        </a:p>
      </dgm:t>
    </dgm:pt>
    <dgm:pt modelId="{FDA40A21-02EA-C34B-9CE9-A448AC27DACA}">
      <dgm:prSet/>
      <dgm:spPr/>
      <dgm:t>
        <a:bodyPr/>
        <a:lstStyle/>
        <a:p>
          <a:pPr>
            <a:buFont typeface="Arial" panose="020B0604020202020204" pitchFamily="34" charset="0"/>
            <a:buChar char="•"/>
          </a:pPr>
          <a:r>
            <a:rPr lang="fr-FR" dirty="0"/>
            <a:t>ou ≥ 15 % par rapport au poids habituel avant le </a:t>
          </a:r>
          <a:r>
            <a:rPr lang="fr-FR" dirty="0" err="1"/>
            <a:t>début</a:t>
          </a:r>
          <a:r>
            <a:rPr lang="fr-FR" dirty="0"/>
            <a:t> de la maladie </a:t>
          </a:r>
          <a:br>
            <a:rPr lang="fr-FR" dirty="0"/>
          </a:br>
          <a:endParaRPr lang="fr-FR" dirty="0"/>
        </a:p>
      </dgm:t>
    </dgm:pt>
    <dgm:pt modelId="{0FF4BB74-F37D-D943-B3C9-7D2213B9417B}" type="parTrans" cxnId="{E12F6B62-86EE-A942-B4A7-CE08E98CF0B0}">
      <dgm:prSet/>
      <dgm:spPr/>
      <dgm:t>
        <a:bodyPr/>
        <a:lstStyle/>
        <a:p>
          <a:endParaRPr lang="fr-FR"/>
        </a:p>
      </dgm:t>
    </dgm:pt>
    <dgm:pt modelId="{F6A6BD5C-E5DB-8047-AE44-DEAE82D3CF40}" type="sibTrans" cxnId="{E12F6B62-86EE-A942-B4A7-CE08E98CF0B0}">
      <dgm:prSet/>
      <dgm:spPr/>
      <dgm:t>
        <a:bodyPr/>
        <a:lstStyle/>
        <a:p>
          <a:endParaRPr lang="fr-FR"/>
        </a:p>
      </dgm:t>
    </dgm:pt>
    <dgm:pt modelId="{77475B97-1918-8846-B1CE-2D8EE414CE01}">
      <dgm:prSet/>
      <dgm:spPr/>
      <dgm:t>
        <a:bodyPr/>
        <a:lstStyle/>
        <a:p>
          <a:pPr>
            <a:buFont typeface="Arial" panose="020B0604020202020204" pitchFamily="34" charset="0"/>
            <a:buChar char="•"/>
          </a:pPr>
          <a:r>
            <a:rPr lang="fr-FR" dirty="0" err="1"/>
            <a:t>albuminémie</a:t>
          </a:r>
          <a:r>
            <a:rPr lang="fr-FR" dirty="0"/>
            <a:t> &lt; 30 g/L</a:t>
          </a:r>
        </a:p>
      </dgm:t>
    </dgm:pt>
    <dgm:pt modelId="{FA147C73-CF59-C44F-9B2F-1CBC4643CB43}" type="parTrans" cxnId="{22D09FEB-B766-8941-BE36-A2D2831E5EFB}">
      <dgm:prSet/>
      <dgm:spPr/>
      <dgm:t>
        <a:bodyPr/>
        <a:lstStyle/>
        <a:p>
          <a:endParaRPr lang="fr-FR"/>
        </a:p>
      </dgm:t>
    </dgm:pt>
    <dgm:pt modelId="{17299A8D-E8D9-7D41-BAE7-EA8DAB96BA04}" type="sibTrans" cxnId="{22D09FEB-B766-8941-BE36-A2D2831E5EFB}">
      <dgm:prSet/>
      <dgm:spPr/>
      <dgm:t>
        <a:bodyPr/>
        <a:lstStyle/>
        <a:p>
          <a:endParaRPr lang="fr-FR"/>
        </a:p>
      </dgm:t>
    </dgm:pt>
    <dgm:pt modelId="{34071D74-763F-CA4B-8266-D910FC3B719D}">
      <dgm:prSet/>
      <dgm:spPr/>
      <dgm:t>
        <a:bodyPr/>
        <a:lstStyle/>
        <a:p>
          <a:r>
            <a:rPr lang="fr-FR" dirty="0"/>
            <a:t>20 &lt;IMC &lt; 22</a:t>
          </a:r>
          <a:endParaRPr lang="en-US" dirty="0"/>
        </a:p>
      </dgm:t>
    </dgm:pt>
    <dgm:pt modelId="{7FFEDCD2-BA3A-5C4C-A348-200C5932A6ED}" type="parTrans" cxnId="{74E86A6F-3E27-BA46-B790-0D95F12F2DFB}">
      <dgm:prSet/>
      <dgm:spPr/>
      <dgm:t>
        <a:bodyPr/>
        <a:lstStyle/>
        <a:p>
          <a:endParaRPr lang="fr-FR"/>
        </a:p>
      </dgm:t>
    </dgm:pt>
    <dgm:pt modelId="{3AEEE595-DF41-794F-9E12-0161D7A1F911}" type="sibTrans" cxnId="{74E86A6F-3E27-BA46-B790-0D95F12F2DFB}">
      <dgm:prSet/>
      <dgm:spPr/>
      <dgm:t>
        <a:bodyPr/>
        <a:lstStyle/>
        <a:p>
          <a:endParaRPr lang="fr-FR"/>
        </a:p>
      </dgm:t>
    </dgm:pt>
    <dgm:pt modelId="{BB93FF4D-53E4-2541-BA34-E32B58598019}">
      <dgm:prSet/>
      <dgm:spPr/>
      <dgm:t>
        <a:bodyPr/>
        <a:lstStyle/>
        <a:p>
          <a:r>
            <a:rPr lang="fr-FR" dirty="0"/>
            <a:t>Albuminémie &gt; 30 g/l </a:t>
          </a:r>
        </a:p>
      </dgm:t>
    </dgm:pt>
    <dgm:pt modelId="{679DD87B-38C9-A24B-BAA5-DFDE824AD7E6}" type="parTrans" cxnId="{86907C84-A1A0-9D4F-A00C-1C5DC6B34025}">
      <dgm:prSet/>
      <dgm:spPr/>
      <dgm:t>
        <a:bodyPr/>
        <a:lstStyle/>
        <a:p>
          <a:endParaRPr lang="fr-FR"/>
        </a:p>
      </dgm:t>
    </dgm:pt>
    <dgm:pt modelId="{F55B53F8-3051-8243-BED3-91881F25C841}" type="sibTrans" cxnId="{86907C84-A1A0-9D4F-A00C-1C5DC6B34025}">
      <dgm:prSet/>
      <dgm:spPr/>
      <dgm:t>
        <a:bodyPr/>
        <a:lstStyle/>
        <a:p>
          <a:endParaRPr lang="fr-FR"/>
        </a:p>
      </dgm:t>
    </dgm:pt>
    <dgm:pt modelId="{FEEE05B7-CF78-654B-AB6C-EA6E326CB9DC}">
      <dgm:prSet/>
      <dgm:spPr/>
      <dgm:t>
        <a:bodyPr/>
        <a:lstStyle/>
        <a:p>
          <a:r>
            <a:rPr lang="fr-FR" dirty="0"/>
            <a:t>&gt;5% dans les 6 mois </a:t>
          </a:r>
          <a:r>
            <a:rPr lang="fr-FR" dirty="0" err="1"/>
            <a:t>précédents</a:t>
          </a:r>
          <a:endParaRPr lang="en-US" dirty="0"/>
        </a:p>
      </dgm:t>
    </dgm:pt>
    <dgm:pt modelId="{64C6B668-BE5D-764F-BBF0-C46D5AF0452A}" type="parTrans" cxnId="{CF7C219D-B4D9-C642-9307-7FA1C4E2086D}">
      <dgm:prSet/>
      <dgm:spPr/>
      <dgm:t>
        <a:bodyPr/>
        <a:lstStyle/>
        <a:p>
          <a:endParaRPr lang="fr-FR"/>
        </a:p>
      </dgm:t>
    </dgm:pt>
    <dgm:pt modelId="{161744F6-DE53-7C41-AB66-B93714C0A7AF}" type="sibTrans" cxnId="{CF7C219D-B4D9-C642-9307-7FA1C4E2086D}">
      <dgm:prSet/>
      <dgm:spPr/>
      <dgm:t>
        <a:bodyPr/>
        <a:lstStyle/>
        <a:p>
          <a:endParaRPr lang="fr-FR"/>
        </a:p>
      </dgm:t>
    </dgm:pt>
    <dgm:pt modelId="{E0B6E1F9-0E60-CF4C-B17A-2B9356E4C85B}">
      <dgm:prSet/>
      <dgm:spPr/>
      <dgm:t>
        <a:bodyPr/>
        <a:lstStyle/>
        <a:p>
          <a:r>
            <a:rPr lang="fr-FR" dirty="0"/>
            <a:t>ou &gt; 10 % </a:t>
          </a:r>
          <a:r>
            <a:rPr lang="fr-FR" dirty="0" err="1"/>
            <a:t>au-dela</a:t>
          </a:r>
          <a:r>
            <a:rPr lang="fr-FR" dirty="0"/>
            <a:t>̀ des 6 mois </a:t>
          </a:r>
          <a:r>
            <a:rPr lang="fr-FR" dirty="0" err="1"/>
            <a:t>précédents</a:t>
          </a:r>
          <a:r>
            <a:rPr lang="fr-FR" dirty="0"/>
            <a:t>. </a:t>
          </a:r>
          <a:br>
            <a:rPr lang="fr-FR" dirty="0"/>
          </a:br>
          <a:endParaRPr lang="en-US" dirty="0"/>
        </a:p>
      </dgm:t>
    </dgm:pt>
    <dgm:pt modelId="{7B087030-DB17-3048-B5B6-BFB9FB22C47A}" type="parTrans" cxnId="{9B2CB3B4-4EF3-C041-8DA7-C9BC85E62D1C}">
      <dgm:prSet/>
      <dgm:spPr/>
      <dgm:t>
        <a:bodyPr/>
        <a:lstStyle/>
        <a:p>
          <a:endParaRPr lang="fr-FR"/>
        </a:p>
      </dgm:t>
    </dgm:pt>
    <dgm:pt modelId="{FA2E8CE2-45EE-4449-855A-1692C16F7E68}" type="sibTrans" cxnId="{9B2CB3B4-4EF3-C041-8DA7-C9BC85E62D1C}">
      <dgm:prSet/>
      <dgm:spPr/>
      <dgm:t>
        <a:bodyPr/>
        <a:lstStyle/>
        <a:p>
          <a:endParaRPr lang="fr-FR"/>
        </a:p>
      </dgm:t>
    </dgm:pt>
    <dgm:pt modelId="{5A281CE6-CA1F-EB4A-9FDC-25108DC58919}">
      <dgm:prSet/>
      <dgm:spPr/>
      <dgm:t>
        <a:bodyPr/>
        <a:lstStyle/>
        <a:p>
          <a:endParaRPr lang="en-US" dirty="0"/>
        </a:p>
      </dgm:t>
    </dgm:pt>
    <dgm:pt modelId="{2D9B107A-AC3A-F344-87D5-CE5CAE0C8A72}" type="parTrans" cxnId="{6D3468B6-36FA-E44C-93E6-71A3AF1858BA}">
      <dgm:prSet/>
      <dgm:spPr/>
      <dgm:t>
        <a:bodyPr/>
        <a:lstStyle/>
        <a:p>
          <a:endParaRPr lang="fr-FR"/>
        </a:p>
      </dgm:t>
    </dgm:pt>
    <dgm:pt modelId="{D31ABE0C-A663-B54B-8333-32B1FF6CB8FA}" type="sibTrans" cxnId="{6D3468B6-36FA-E44C-93E6-71A3AF1858BA}">
      <dgm:prSet/>
      <dgm:spPr/>
      <dgm:t>
        <a:bodyPr/>
        <a:lstStyle/>
        <a:p>
          <a:endParaRPr lang="fr-FR"/>
        </a:p>
      </dgm:t>
    </dgm:pt>
    <dgm:pt modelId="{58A1F743-5E77-DD4D-BD75-AECB2C7FA297}" type="pres">
      <dgm:prSet presAssocID="{6D47E1DB-73CB-4E61-A189-A2D32519BDBB}" presName="Name0" presStyleCnt="0">
        <dgm:presLayoutVars>
          <dgm:dir/>
          <dgm:animLvl val="lvl"/>
          <dgm:resizeHandles val="exact"/>
        </dgm:presLayoutVars>
      </dgm:prSet>
      <dgm:spPr/>
    </dgm:pt>
    <dgm:pt modelId="{56A57A3C-FBC7-9A4B-BAC4-058C460F99AD}" type="pres">
      <dgm:prSet presAssocID="{F9CA6B20-61A1-43F4-89A6-2ADC8D6C6B7B}" presName="composite" presStyleCnt="0"/>
      <dgm:spPr/>
    </dgm:pt>
    <dgm:pt modelId="{6D406245-E156-734C-A741-C89AAD50CC7B}" type="pres">
      <dgm:prSet presAssocID="{F9CA6B20-61A1-43F4-89A6-2ADC8D6C6B7B}" presName="parTx" presStyleLbl="alignNode1" presStyleIdx="0" presStyleCnt="2">
        <dgm:presLayoutVars>
          <dgm:chMax val="0"/>
          <dgm:chPref val="0"/>
          <dgm:bulletEnabled val="1"/>
        </dgm:presLayoutVars>
      </dgm:prSet>
      <dgm:spPr/>
    </dgm:pt>
    <dgm:pt modelId="{DB043DCE-47AF-5040-B24E-4A997C66156B}" type="pres">
      <dgm:prSet presAssocID="{F9CA6B20-61A1-43F4-89A6-2ADC8D6C6B7B}" presName="desTx" presStyleLbl="alignAccFollowNode1" presStyleIdx="0" presStyleCnt="2">
        <dgm:presLayoutVars>
          <dgm:bulletEnabled val="1"/>
        </dgm:presLayoutVars>
      </dgm:prSet>
      <dgm:spPr/>
    </dgm:pt>
    <dgm:pt modelId="{F56660EA-76C2-854A-BE9B-236A808050FD}" type="pres">
      <dgm:prSet presAssocID="{C666AF81-F655-4CA4-810D-005E48E4628F}" presName="space" presStyleCnt="0"/>
      <dgm:spPr/>
    </dgm:pt>
    <dgm:pt modelId="{B3CFFE54-4FAA-B449-A937-6D374C4FA75E}" type="pres">
      <dgm:prSet presAssocID="{819F5082-91CE-4F95-931C-09ADE0D4AFCB}" presName="composite" presStyleCnt="0"/>
      <dgm:spPr/>
    </dgm:pt>
    <dgm:pt modelId="{C947B3A9-3BE9-CE4B-B549-8E065AA27E82}" type="pres">
      <dgm:prSet presAssocID="{819F5082-91CE-4F95-931C-09ADE0D4AFCB}" presName="parTx" presStyleLbl="alignNode1" presStyleIdx="1" presStyleCnt="2">
        <dgm:presLayoutVars>
          <dgm:chMax val="0"/>
          <dgm:chPref val="0"/>
          <dgm:bulletEnabled val="1"/>
        </dgm:presLayoutVars>
      </dgm:prSet>
      <dgm:spPr/>
    </dgm:pt>
    <dgm:pt modelId="{3015B425-90F7-7244-9B28-1363D84C6200}" type="pres">
      <dgm:prSet presAssocID="{819F5082-91CE-4F95-931C-09ADE0D4AFCB}" presName="desTx" presStyleLbl="alignAccFollowNode1" presStyleIdx="1" presStyleCnt="2">
        <dgm:presLayoutVars>
          <dgm:bulletEnabled val="1"/>
        </dgm:presLayoutVars>
      </dgm:prSet>
      <dgm:spPr/>
    </dgm:pt>
  </dgm:ptLst>
  <dgm:cxnLst>
    <dgm:cxn modelId="{FFA43803-DCA9-5B46-9CFE-8C70575A92A8}" type="presOf" srcId="{31CC3C82-450A-7043-920A-1EE26F91B642}" destId="{3015B425-90F7-7244-9B28-1363D84C6200}" srcOrd="0" destOrd="4" presId="urn:microsoft.com/office/officeart/2005/8/layout/hList1"/>
    <dgm:cxn modelId="{D637440F-54B4-4191-A60B-0DDBBCA192C6}" srcId="{F9CA6B20-61A1-43F4-89A6-2ADC8D6C6B7B}" destId="{6C70FE0D-35F8-4648-B251-2053D41A02AD}" srcOrd="1" destOrd="0" parTransId="{CFFDE5EC-6C7B-4A43-8344-CE307F541FC4}" sibTransId="{8BD5F313-2CA2-405E-87D8-0B2F3F52019F}"/>
    <dgm:cxn modelId="{2A389634-3307-1544-A748-2EADC26123C4}" type="presOf" srcId="{5A281CE6-CA1F-EB4A-9FDC-25108DC58919}" destId="{DB043DCE-47AF-5040-B24E-4A997C66156B}" srcOrd="0" destOrd="5" presId="urn:microsoft.com/office/officeart/2005/8/layout/hList1"/>
    <dgm:cxn modelId="{34BC9E3C-AAE9-8346-B478-C5ACDF528DF4}" srcId="{819F5082-91CE-4F95-931C-09ADE0D4AFCB}" destId="{6E7A82A0-96C6-5B4E-9F0D-14B8CE288229}" srcOrd="2" destOrd="0" parTransId="{48C5C1EC-9FAC-B44C-B557-A7625A702DD8}" sibTransId="{C266046A-6711-A84C-AEEF-F76204C2A319}"/>
    <dgm:cxn modelId="{41301351-EFAC-994E-89A6-F0592A39D36E}" type="presOf" srcId="{34071D74-763F-CA4B-8266-D910FC3B719D}" destId="{DB043DCE-47AF-5040-B24E-4A997C66156B}" srcOrd="0" destOrd="4" presId="urn:microsoft.com/office/officeart/2005/8/layout/hList1"/>
    <dgm:cxn modelId="{AB7BCB55-D2D7-E146-AC67-449B47759741}" type="presOf" srcId="{FEEE05B7-CF78-654B-AB6C-EA6E326CB9DC}" destId="{DB043DCE-47AF-5040-B24E-4A997C66156B}" srcOrd="0" destOrd="2" presId="urn:microsoft.com/office/officeart/2005/8/layout/hList1"/>
    <dgm:cxn modelId="{08C2385D-7A97-4600-B2F9-50D82279C56A}" srcId="{819F5082-91CE-4F95-931C-09ADE0D4AFCB}" destId="{B1756EFF-5426-45AD-803A-9B319E31AF72}" srcOrd="0" destOrd="0" parTransId="{F4624D8F-764C-4763-909E-7C561AF60ADD}" sibTransId="{FF741F86-9908-4680-8E47-794901671635}"/>
    <dgm:cxn modelId="{A3035B5F-44BC-1A4E-ACFE-DD97ABB25437}" type="presOf" srcId="{1DDDF89B-050A-440B-90F1-2F4803920DAB}" destId="{DB043DCE-47AF-5040-B24E-4A997C66156B}" srcOrd="0" destOrd="0" presId="urn:microsoft.com/office/officeart/2005/8/layout/hList1"/>
    <dgm:cxn modelId="{E12F6B62-86EE-A942-B4A7-CE08E98CF0B0}" srcId="{6E7A82A0-96C6-5B4E-9F0D-14B8CE288229}" destId="{FDA40A21-02EA-C34B-9CE9-A448AC27DACA}" srcOrd="2" destOrd="0" parTransId="{0FF4BB74-F37D-D943-B3C9-7D2213B9417B}" sibTransId="{F6A6BD5C-E5DB-8047-AE44-DEAE82D3CF40}"/>
    <dgm:cxn modelId="{2CA30C65-E76A-A041-9A3A-28AFF66922DB}" type="presOf" srcId="{6E7A82A0-96C6-5B4E-9F0D-14B8CE288229}" destId="{3015B425-90F7-7244-9B28-1363D84C6200}" srcOrd="0" destOrd="2" presId="urn:microsoft.com/office/officeart/2005/8/layout/hList1"/>
    <dgm:cxn modelId="{BC8B9067-13E4-414E-B8E0-55780E8C9AEC}" type="presOf" srcId="{819F5082-91CE-4F95-931C-09ADE0D4AFCB}" destId="{C947B3A9-3BE9-CE4B-B549-8E065AA27E82}" srcOrd="0" destOrd="0" presId="urn:microsoft.com/office/officeart/2005/8/layout/hList1"/>
    <dgm:cxn modelId="{74E86A6F-3E27-BA46-B790-0D95F12F2DFB}" srcId="{F9CA6B20-61A1-43F4-89A6-2ADC8D6C6B7B}" destId="{34071D74-763F-CA4B-8266-D910FC3B719D}" srcOrd="2" destOrd="0" parTransId="{7FFEDCD2-BA3A-5C4C-A348-200C5932A6ED}" sibTransId="{3AEEE595-DF41-794F-9E12-0161D7A1F911}"/>
    <dgm:cxn modelId="{67749A75-7F74-7646-B37A-8D718B355DAE}" type="presOf" srcId="{6D47E1DB-73CB-4E61-A189-A2D32519BDBB}" destId="{58A1F743-5E77-DD4D-BD75-AECB2C7FA297}" srcOrd="0" destOrd="0" presId="urn:microsoft.com/office/officeart/2005/8/layout/hList1"/>
    <dgm:cxn modelId="{43683978-C5D1-4543-9C45-0CDFC75DCEE6}" srcId="{819F5082-91CE-4F95-931C-09ADE0D4AFCB}" destId="{51856F39-EE45-48CE-8960-2D3F5BCDAEED}" srcOrd="1" destOrd="0" parTransId="{507E7840-1CCB-4943-A634-1363FB1DEBFA}" sibTransId="{DBB652DC-466A-460A-993C-A7AB3DA821E8}"/>
    <dgm:cxn modelId="{ED0B6A78-925A-D54E-89EA-4D1550E712C3}" type="presOf" srcId="{FDA40A21-02EA-C34B-9CE9-A448AC27DACA}" destId="{3015B425-90F7-7244-9B28-1363D84C6200}" srcOrd="0" destOrd="5" presId="urn:microsoft.com/office/officeart/2005/8/layout/hList1"/>
    <dgm:cxn modelId="{B3573B84-D313-054C-9B0C-D192A3F78C42}" srcId="{6E7A82A0-96C6-5B4E-9F0D-14B8CE288229}" destId="{31CC3C82-450A-7043-920A-1EE26F91B642}" srcOrd="1" destOrd="0" parTransId="{76A5F39D-4B81-074B-8135-4EB915F4D39E}" sibTransId="{CFA8554C-48A0-9440-A185-1FD5C9776E5C}"/>
    <dgm:cxn modelId="{86907C84-A1A0-9D4F-A00C-1C5DC6B34025}" srcId="{F9CA6B20-61A1-43F4-89A6-2ADC8D6C6B7B}" destId="{BB93FF4D-53E4-2541-BA34-E32B58598019}" srcOrd="4" destOrd="0" parTransId="{679DD87B-38C9-A24B-BAA5-DFDE824AD7E6}" sibTransId="{F55B53F8-3051-8243-BED3-91881F25C841}"/>
    <dgm:cxn modelId="{60C58889-23C3-284E-9891-51D6E6966152}" type="presOf" srcId="{BB93FF4D-53E4-2541-BA34-E32B58598019}" destId="{DB043DCE-47AF-5040-B24E-4A997C66156B}" srcOrd="0" destOrd="6" presId="urn:microsoft.com/office/officeart/2005/8/layout/hList1"/>
    <dgm:cxn modelId="{CE5F8592-CD96-8740-B859-DB44999BE740}" type="presOf" srcId="{77475B97-1918-8846-B1CE-2D8EE414CE01}" destId="{3015B425-90F7-7244-9B28-1363D84C6200}" srcOrd="0" destOrd="6" presId="urn:microsoft.com/office/officeart/2005/8/layout/hList1"/>
    <dgm:cxn modelId="{23456D96-887E-0449-ADBA-54F22C37AA2A}" type="presOf" srcId="{E0B6E1F9-0E60-CF4C-B17A-2B9356E4C85B}" destId="{DB043DCE-47AF-5040-B24E-4A997C66156B}" srcOrd="0" destOrd="3" presId="urn:microsoft.com/office/officeart/2005/8/layout/hList1"/>
    <dgm:cxn modelId="{22137198-AACA-BE40-8BFF-C62594068924}" srcId="{6E7A82A0-96C6-5B4E-9F0D-14B8CE288229}" destId="{CEE06AAE-5E71-4A4A-8AA6-87AA908EF54B}" srcOrd="0" destOrd="0" parTransId="{5CCE3404-5B30-8943-9EDB-9BE2B71AB38F}" sibTransId="{E3233C94-3372-084C-8EBF-052F12432E37}"/>
    <dgm:cxn modelId="{CF7C219D-B4D9-C642-9307-7FA1C4E2086D}" srcId="{6C70FE0D-35F8-4648-B251-2053D41A02AD}" destId="{FEEE05B7-CF78-654B-AB6C-EA6E326CB9DC}" srcOrd="0" destOrd="0" parTransId="{64C6B668-BE5D-764F-BBF0-C46D5AF0452A}" sibTransId="{161744F6-DE53-7C41-AB66-B93714C0A7AF}"/>
    <dgm:cxn modelId="{9D8A419E-F554-F147-B2A1-17EC34E1031F}" type="presOf" srcId="{6C70FE0D-35F8-4648-B251-2053D41A02AD}" destId="{DB043DCE-47AF-5040-B24E-4A997C66156B}" srcOrd="0" destOrd="1" presId="urn:microsoft.com/office/officeart/2005/8/layout/hList1"/>
    <dgm:cxn modelId="{82C3DFB0-49F9-0244-86DF-5B0F49AB6FD4}" type="presOf" srcId="{51856F39-EE45-48CE-8960-2D3F5BCDAEED}" destId="{3015B425-90F7-7244-9B28-1363D84C6200}" srcOrd="0" destOrd="1" presId="urn:microsoft.com/office/officeart/2005/8/layout/hList1"/>
    <dgm:cxn modelId="{9B2CB3B4-4EF3-C041-8DA7-C9BC85E62D1C}" srcId="{6C70FE0D-35F8-4648-B251-2053D41A02AD}" destId="{E0B6E1F9-0E60-CF4C-B17A-2B9356E4C85B}" srcOrd="1" destOrd="0" parTransId="{7B087030-DB17-3048-B5B6-BFB9FB22C47A}" sibTransId="{FA2E8CE2-45EE-4449-855A-1692C16F7E68}"/>
    <dgm:cxn modelId="{6D3468B6-36FA-E44C-93E6-71A3AF1858BA}" srcId="{F9CA6B20-61A1-43F4-89A6-2ADC8D6C6B7B}" destId="{5A281CE6-CA1F-EB4A-9FDC-25108DC58919}" srcOrd="3" destOrd="0" parTransId="{2D9B107A-AC3A-F344-87D5-CE5CAE0C8A72}" sibTransId="{D31ABE0C-A663-B54B-8333-32B1FF6CB8FA}"/>
    <dgm:cxn modelId="{EB188ABF-BB5B-8D4F-B6EE-2E0D35FF4912}" type="presOf" srcId="{CEE06AAE-5E71-4A4A-8AA6-87AA908EF54B}" destId="{3015B425-90F7-7244-9B28-1363D84C6200}" srcOrd="0" destOrd="3" presId="urn:microsoft.com/office/officeart/2005/8/layout/hList1"/>
    <dgm:cxn modelId="{23C3FDDB-C14C-E249-B2BB-48C7257324B0}" type="presOf" srcId="{F9CA6B20-61A1-43F4-89A6-2ADC8D6C6B7B}" destId="{6D406245-E156-734C-A741-C89AAD50CC7B}" srcOrd="0" destOrd="0" presId="urn:microsoft.com/office/officeart/2005/8/layout/hList1"/>
    <dgm:cxn modelId="{3E2EA1E8-5E36-41F2-AB8A-F1FFE80BB991}" srcId="{F9CA6B20-61A1-43F4-89A6-2ADC8D6C6B7B}" destId="{1DDDF89B-050A-440B-90F1-2F4803920DAB}" srcOrd="0" destOrd="0" parTransId="{77FA1256-F12F-45BE-8154-C558E8D75A26}" sibTransId="{8ECF3127-7437-479E-8A9E-7AF52B5E2D9F}"/>
    <dgm:cxn modelId="{22D09FEB-B766-8941-BE36-A2D2831E5EFB}" srcId="{819F5082-91CE-4F95-931C-09ADE0D4AFCB}" destId="{77475B97-1918-8846-B1CE-2D8EE414CE01}" srcOrd="3" destOrd="0" parTransId="{FA147C73-CF59-C44F-9B2F-1CBC4643CB43}" sibTransId="{17299A8D-E8D9-7D41-BAE7-EA8DAB96BA04}"/>
    <dgm:cxn modelId="{AF0356ED-8486-BF4A-89C8-946A5273CBE3}" type="presOf" srcId="{B1756EFF-5426-45AD-803A-9B319E31AF72}" destId="{3015B425-90F7-7244-9B28-1363D84C6200}" srcOrd="0" destOrd="0" presId="urn:microsoft.com/office/officeart/2005/8/layout/hList1"/>
    <dgm:cxn modelId="{C5678BF4-E320-4CED-97EC-ED9806B42B08}" srcId="{6D47E1DB-73CB-4E61-A189-A2D32519BDBB}" destId="{F9CA6B20-61A1-43F4-89A6-2ADC8D6C6B7B}" srcOrd="0" destOrd="0" parTransId="{EA1B8F85-C662-4E7C-8136-112A9C8C4609}" sibTransId="{C666AF81-F655-4CA4-810D-005E48E4628F}"/>
    <dgm:cxn modelId="{67D1B5FC-C8F4-4DBD-9BC0-AB6E4AEC9835}" srcId="{6D47E1DB-73CB-4E61-A189-A2D32519BDBB}" destId="{819F5082-91CE-4F95-931C-09ADE0D4AFCB}" srcOrd="1" destOrd="0" parTransId="{38E51C8B-3125-4064-8BF6-C2360C37174E}" sibTransId="{CF398C73-F31D-48A8-91E0-E6A940C39438}"/>
    <dgm:cxn modelId="{BDD95478-F371-A045-A9C3-178AB6E3994D}" type="presParOf" srcId="{58A1F743-5E77-DD4D-BD75-AECB2C7FA297}" destId="{56A57A3C-FBC7-9A4B-BAC4-058C460F99AD}" srcOrd="0" destOrd="0" presId="urn:microsoft.com/office/officeart/2005/8/layout/hList1"/>
    <dgm:cxn modelId="{E86623F3-311E-CB45-8D2D-ADFD1D627636}" type="presParOf" srcId="{56A57A3C-FBC7-9A4B-BAC4-058C460F99AD}" destId="{6D406245-E156-734C-A741-C89AAD50CC7B}" srcOrd="0" destOrd="0" presId="urn:microsoft.com/office/officeart/2005/8/layout/hList1"/>
    <dgm:cxn modelId="{2D253332-964B-414A-B9FB-81829FD59B83}" type="presParOf" srcId="{56A57A3C-FBC7-9A4B-BAC4-058C460F99AD}" destId="{DB043DCE-47AF-5040-B24E-4A997C66156B}" srcOrd="1" destOrd="0" presId="urn:microsoft.com/office/officeart/2005/8/layout/hList1"/>
    <dgm:cxn modelId="{F8C7DE16-D06C-954F-8E88-F66F48B7E031}" type="presParOf" srcId="{58A1F743-5E77-DD4D-BD75-AECB2C7FA297}" destId="{F56660EA-76C2-854A-BE9B-236A808050FD}" srcOrd="1" destOrd="0" presId="urn:microsoft.com/office/officeart/2005/8/layout/hList1"/>
    <dgm:cxn modelId="{F1725A50-9783-B24A-BD3E-BB7737E34CED}" type="presParOf" srcId="{58A1F743-5E77-DD4D-BD75-AECB2C7FA297}" destId="{B3CFFE54-4FAA-B449-A937-6D374C4FA75E}" srcOrd="2" destOrd="0" presId="urn:microsoft.com/office/officeart/2005/8/layout/hList1"/>
    <dgm:cxn modelId="{9CFC97A8-D4EE-7049-9DA5-E5320B2B22AF}" type="presParOf" srcId="{B3CFFE54-4FAA-B449-A937-6D374C4FA75E}" destId="{C947B3A9-3BE9-CE4B-B549-8E065AA27E82}" srcOrd="0" destOrd="0" presId="urn:microsoft.com/office/officeart/2005/8/layout/hList1"/>
    <dgm:cxn modelId="{61D61FC2-7CE4-0E44-B9D4-E62986974674}" type="presParOf" srcId="{B3CFFE54-4FAA-B449-A937-6D374C4FA75E}" destId="{3015B425-90F7-7244-9B28-1363D84C62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9182D-1F3D-894B-A549-D3A51BF62924}">
      <dsp:nvSpPr>
        <dsp:cNvPr id="0" name=""/>
        <dsp:cNvSpPr/>
      </dsp:nvSpPr>
      <dsp:spPr>
        <a:xfrm>
          <a:off x="0" y="1514"/>
          <a:ext cx="77311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1FFE0-C3EB-D545-A0DC-50371EE74C56}">
      <dsp:nvSpPr>
        <dsp:cNvPr id="0" name=""/>
        <dsp:cNvSpPr/>
      </dsp:nvSpPr>
      <dsp:spPr>
        <a:xfrm>
          <a:off x="0" y="1514"/>
          <a:ext cx="7731125" cy="51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FR" sz="1500" kern="1200"/>
            <a:t>les cancers </a:t>
          </a:r>
          <a:endParaRPr lang="en-US" sz="1500" kern="1200" dirty="0"/>
        </a:p>
      </dsp:txBody>
      <dsp:txXfrm>
        <a:off x="0" y="1514"/>
        <a:ext cx="7731125" cy="516490"/>
      </dsp:txXfrm>
    </dsp:sp>
    <dsp:sp modelId="{369B0EC5-60D7-A645-91F3-62DCFC0B5A2C}">
      <dsp:nvSpPr>
        <dsp:cNvPr id="0" name=""/>
        <dsp:cNvSpPr/>
      </dsp:nvSpPr>
      <dsp:spPr>
        <a:xfrm>
          <a:off x="0" y="518005"/>
          <a:ext cx="77311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5D1A8-B358-EE45-9107-5E51D68DFA89}">
      <dsp:nvSpPr>
        <dsp:cNvPr id="0" name=""/>
        <dsp:cNvSpPr/>
      </dsp:nvSpPr>
      <dsp:spPr>
        <a:xfrm>
          <a:off x="0" y="518005"/>
          <a:ext cx="7731125" cy="51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FR" sz="1500" kern="1200" dirty="0"/>
            <a:t>les </a:t>
          </a:r>
          <a:r>
            <a:rPr lang="fr-FR" sz="1500" kern="1200" dirty="0" err="1"/>
            <a:t>défaillances</a:t>
          </a:r>
          <a:r>
            <a:rPr lang="fr-FR" sz="1500" kern="1200" dirty="0"/>
            <a:t> d’organes chroniques et </a:t>
          </a:r>
          <a:r>
            <a:rPr lang="fr-FR" sz="1500" kern="1200" dirty="0" err="1"/>
            <a:t>sévères</a:t>
          </a:r>
          <a:r>
            <a:rPr lang="fr-FR" sz="1500" kern="1200" dirty="0"/>
            <a:t> (cardiaque, respiratoire, </a:t>
          </a:r>
          <a:r>
            <a:rPr lang="fr-FR" sz="1500" kern="1200" dirty="0" err="1"/>
            <a:t>rénale</a:t>
          </a:r>
          <a:r>
            <a:rPr lang="fr-FR" sz="1500" kern="1200" dirty="0"/>
            <a:t> ou </a:t>
          </a:r>
          <a:r>
            <a:rPr lang="fr-FR" sz="1500" kern="1200" dirty="0" err="1"/>
            <a:t>hépatique</a:t>
          </a:r>
          <a:r>
            <a:rPr lang="fr-FR" sz="1500" kern="1200" dirty="0"/>
            <a:t>) ; </a:t>
          </a:r>
          <a:endParaRPr lang="en-US" sz="1500" kern="1200" dirty="0"/>
        </a:p>
      </dsp:txBody>
      <dsp:txXfrm>
        <a:off x="0" y="518005"/>
        <a:ext cx="7731125" cy="516490"/>
      </dsp:txXfrm>
    </dsp:sp>
    <dsp:sp modelId="{48B73057-E312-1742-946D-958ADB0CAA78}">
      <dsp:nvSpPr>
        <dsp:cNvPr id="0" name=""/>
        <dsp:cNvSpPr/>
      </dsp:nvSpPr>
      <dsp:spPr>
        <a:xfrm>
          <a:off x="0" y="1034496"/>
          <a:ext cx="77311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995AC-4363-AA46-8E5A-605C66DA2080}">
      <dsp:nvSpPr>
        <dsp:cNvPr id="0" name=""/>
        <dsp:cNvSpPr/>
      </dsp:nvSpPr>
      <dsp:spPr>
        <a:xfrm>
          <a:off x="0" y="1034496"/>
          <a:ext cx="7731125" cy="51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FR" sz="1500" kern="1200" dirty="0"/>
            <a:t>les pathologies digestives à l’origine de </a:t>
          </a:r>
          <a:r>
            <a:rPr lang="fr-FR" sz="1500" kern="1200" dirty="0" err="1"/>
            <a:t>maldigestion</a:t>
          </a:r>
          <a:r>
            <a:rPr lang="fr-FR" sz="1500" kern="1200" dirty="0"/>
            <a:t> et/ou de malabsorption ; </a:t>
          </a:r>
          <a:endParaRPr lang="en-US" sz="1500" kern="1200" dirty="0"/>
        </a:p>
      </dsp:txBody>
      <dsp:txXfrm>
        <a:off x="0" y="1034496"/>
        <a:ext cx="7731125" cy="516490"/>
      </dsp:txXfrm>
    </dsp:sp>
    <dsp:sp modelId="{AFD34443-4623-C441-9409-A17CF3A46FA9}">
      <dsp:nvSpPr>
        <dsp:cNvPr id="0" name=""/>
        <dsp:cNvSpPr/>
      </dsp:nvSpPr>
      <dsp:spPr>
        <a:xfrm>
          <a:off x="0" y="1550987"/>
          <a:ext cx="77311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8C960-6F94-9A4A-8EA7-762C23531B15}">
      <dsp:nvSpPr>
        <dsp:cNvPr id="0" name=""/>
        <dsp:cNvSpPr/>
      </dsp:nvSpPr>
      <dsp:spPr>
        <a:xfrm>
          <a:off x="0" y="1550987"/>
          <a:ext cx="7731125" cy="51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FR" sz="1500" kern="1200"/>
            <a:t>l’alcoolisme chronique ; </a:t>
          </a:r>
          <a:endParaRPr lang="en-US" sz="1500" kern="1200"/>
        </a:p>
      </dsp:txBody>
      <dsp:txXfrm>
        <a:off x="0" y="1550987"/>
        <a:ext cx="7731125" cy="516490"/>
      </dsp:txXfrm>
    </dsp:sp>
    <dsp:sp modelId="{F205654D-2946-4C44-9583-67D567569920}">
      <dsp:nvSpPr>
        <dsp:cNvPr id="0" name=""/>
        <dsp:cNvSpPr/>
      </dsp:nvSpPr>
      <dsp:spPr>
        <a:xfrm>
          <a:off x="0" y="2067478"/>
          <a:ext cx="77311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AC657-6155-864D-80C7-82F5ED8358F1}">
      <dsp:nvSpPr>
        <dsp:cNvPr id="0" name=""/>
        <dsp:cNvSpPr/>
      </dsp:nvSpPr>
      <dsp:spPr>
        <a:xfrm>
          <a:off x="0" y="2067478"/>
          <a:ext cx="7731125" cy="51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FR" sz="1500" kern="1200"/>
            <a:t>les pathologies infectieuses ou inflammatoires chroniques ; </a:t>
          </a:r>
          <a:endParaRPr lang="en-US" sz="1500" kern="1200"/>
        </a:p>
      </dsp:txBody>
      <dsp:txXfrm>
        <a:off x="0" y="2067478"/>
        <a:ext cx="7731125" cy="516490"/>
      </dsp:txXfrm>
    </dsp:sp>
    <dsp:sp modelId="{BE89E7FA-D5F1-DC41-9220-D23A44C6928A}">
      <dsp:nvSpPr>
        <dsp:cNvPr id="0" name=""/>
        <dsp:cNvSpPr/>
      </dsp:nvSpPr>
      <dsp:spPr>
        <a:xfrm>
          <a:off x="0" y="2583969"/>
          <a:ext cx="77311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A1EA5-8E7C-B649-8F78-BCB2AEE8DC24}">
      <dsp:nvSpPr>
        <dsp:cNvPr id="0" name=""/>
        <dsp:cNvSpPr/>
      </dsp:nvSpPr>
      <dsp:spPr>
        <a:xfrm>
          <a:off x="0" y="2583969"/>
          <a:ext cx="7731125" cy="51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FR" sz="1500" kern="1200" dirty="0"/>
            <a:t>toutes les situations susceptibles d’</a:t>
          </a:r>
          <a:r>
            <a:rPr lang="fr-FR" sz="1500" kern="1200" dirty="0" err="1"/>
            <a:t>entraîner</a:t>
          </a:r>
          <a:r>
            <a:rPr lang="fr-FR" sz="1500" kern="1200" dirty="0"/>
            <a:t> une diminution des apports alimentaires</a:t>
          </a:r>
          <a:endParaRPr lang="en-US" sz="1500" kern="1200" dirty="0"/>
        </a:p>
      </dsp:txBody>
      <dsp:txXfrm>
        <a:off x="0" y="2583969"/>
        <a:ext cx="7731125" cy="516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A80EB-FD5B-344E-A649-2B2D553534BC}">
      <dsp:nvSpPr>
        <dsp:cNvPr id="0" name=""/>
        <dsp:cNvSpPr/>
      </dsp:nvSpPr>
      <dsp:spPr>
        <a:xfrm>
          <a:off x="0" y="208304"/>
          <a:ext cx="7006070" cy="810809"/>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dirty="0"/>
            <a:t>Les critères de diagnostic  associent au moins un  critère </a:t>
          </a:r>
          <a:r>
            <a:rPr lang="fr-FR" sz="2100" kern="1200" dirty="0" err="1"/>
            <a:t>phénotypique</a:t>
          </a:r>
          <a:r>
            <a:rPr lang="fr-FR" sz="2100" kern="1200" dirty="0"/>
            <a:t> et au moins un critère étiologique </a:t>
          </a:r>
          <a:endParaRPr lang="en-US" sz="2100" kern="1200" dirty="0"/>
        </a:p>
      </dsp:txBody>
      <dsp:txXfrm>
        <a:off x="39580" y="247884"/>
        <a:ext cx="6926910" cy="731649"/>
      </dsp:txXfrm>
    </dsp:sp>
    <dsp:sp modelId="{8A63CBCA-F4F9-C646-A928-FA0CA20E781D}">
      <dsp:nvSpPr>
        <dsp:cNvPr id="0" name=""/>
        <dsp:cNvSpPr/>
      </dsp:nvSpPr>
      <dsp:spPr>
        <a:xfrm>
          <a:off x="0" y="1079594"/>
          <a:ext cx="7006070" cy="810809"/>
        </a:xfrm>
        <a:prstGeom prst="roundRect">
          <a:avLst/>
        </a:prstGeom>
        <a:solidFill>
          <a:schemeClr val="accent2">
            <a:shade val="50000"/>
            <a:hueOff val="32004"/>
            <a:satOff val="2829"/>
            <a:lumOff val="259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err="1"/>
            <a:t>Critères</a:t>
          </a:r>
          <a:r>
            <a:rPr lang="en-US" sz="2100" kern="1200" baseline="0" dirty="0"/>
            <a:t> </a:t>
          </a:r>
          <a:r>
            <a:rPr lang="en-US" sz="2100" kern="1200" baseline="0" dirty="0" err="1"/>
            <a:t>phénotypiques</a:t>
          </a:r>
          <a:r>
            <a:rPr lang="en-US" sz="2100" kern="1200" baseline="0" dirty="0"/>
            <a:t> </a:t>
          </a:r>
          <a:endParaRPr lang="en-US" sz="2100" kern="1200" dirty="0"/>
        </a:p>
      </dsp:txBody>
      <dsp:txXfrm>
        <a:off x="39580" y="1119174"/>
        <a:ext cx="6926910" cy="731649"/>
      </dsp:txXfrm>
    </dsp:sp>
    <dsp:sp modelId="{0D1DDBD0-4AE3-A24D-A454-5924D6B39E13}">
      <dsp:nvSpPr>
        <dsp:cNvPr id="0" name=""/>
        <dsp:cNvSpPr/>
      </dsp:nvSpPr>
      <dsp:spPr>
        <a:xfrm>
          <a:off x="0" y="1890404"/>
          <a:ext cx="7006070" cy="143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4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FR" sz="1600" kern="1200"/>
            <a:t>Perte de poids&gt;5% dans les 6 mois précédents ou &gt; 10 % au-delà des 6 mois précédents. </a:t>
          </a:r>
          <a:endParaRPr lang="en-US" sz="1600" kern="1200"/>
        </a:p>
        <a:p>
          <a:pPr marL="171450" lvl="1" indent="-171450" algn="l" defTabSz="711200">
            <a:lnSpc>
              <a:spcPct val="90000"/>
            </a:lnSpc>
            <a:spcBef>
              <a:spcPct val="0"/>
            </a:spcBef>
            <a:spcAft>
              <a:spcPct val="20000"/>
            </a:spcAft>
            <a:buChar char="•"/>
          </a:pPr>
          <a:r>
            <a:rPr lang="fr-FR" sz="1600" kern="1200" dirty="0"/>
            <a:t>IMC&lt;20 pour les moins de 70 ans et &lt; 22 pour les plus de 70 ans (respectivement 18,5 et 20 pour les Asiatiques). </a:t>
          </a:r>
          <a:endParaRPr lang="en-US" sz="1600" kern="1200" dirty="0"/>
        </a:p>
        <a:p>
          <a:pPr marL="171450" lvl="1" indent="-171450" algn="l" defTabSz="711200">
            <a:lnSpc>
              <a:spcPct val="90000"/>
            </a:lnSpc>
            <a:spcBef>
              <a:spcPct val="0"/>
            </a:spcBef>
            <a:spcAft>
              <a:spcPct val="20000"/>
            </a:spcAft>
            <a:buChar char="•"/>
          </a:pPr>
          <a:r>
            <a:rPr lang="fr-FR" sz="1600" b="1" kern="1200" dirty="0"/>
            <a:t>Sarcopénie confirmée</a:t>
          </a:r>
          <a:br>
            <a:rPr lang="fr-FR" sz="1600" kern="1200" dirty="0"/>
          </a:br>
          <a:endParaRPr lang="en-US" sz="1600" kern="1200" dirty="0"/>
        </a:p>
      </dsp:txBody>
      <dsp:txXfrm>
        <a:off x="0" y="1890404"/>
        <a:ext cx="7006070" cy="1434509"/>
      </dsp:txXfrm>
    </dsp:sp>
    <dsp:sp modelId="{7CE4E1C3-B771-4F4A-82EE-6986F0CBFB91}">
      <dsp:nvSpPr>
        <dsp:cNvPr id="0" name=""/>
        <dsp:cNvSpPr/>
      </dsp:nvSpPr>
      <dsp:spPr>
        <a:xfrm>
          <a:off x="0" y="3324914"/>
          <a:ext cx="7006070" cy="810809"/>
        </a:xfrm>
        <a:prstGeom prst="roundRect">
          <a:avLst/>
        </a:prstGeom>
        <a:solidFill>
          <a:schemeClr val="accent2">
            <a:shade val="50000"/>
            <a:hueOff val="32004"/>
            <a:satOff val="2829"/>
            <a:lumOff val="259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err="1"/>
            <a:t>Critères</a:t>
          </a:r>
          <a:r>
            <a:rPr lang="en-US" sz="2100" kern="1200" baseline="0" dirty="0"/>
            <a:t> </a:t>
          </a:r>
          <a:r>
            <a:rPr lang="en-US" sz="2100" kern="1200" baseline="0" dirty="0" err="1"/>
            <a:t>étiologiques</a:t>
          </a:r>
          <a:r>
            <a:rPr lang="en-US" sz="2100" kern="1200" baseline="0" dirty="0"/>
            <a:t> </a:t>
          </a:r>
          <a:endParaRPr lang="en-US" sz="2100" kern="1200" dirty="0"/>
        </a:p>
      </dsp:txBody>
      <dsp:txXfrm>
        <a:off x="39580" y="3364494"/>
        <a:ext cx="6926910" cy="731649"/>
      </dsp:txXfrm>
    </dsp:sp>
    <dsp:sp modelId="{90C35F06-F0B6-3A4E-8E27-2EF209DF65F2}">
      <dsp:nvSpPr>
        <dsp:cNvPr id="0" name=""/>
        <dsp:cNvSpPr/>
      </dsp:nvSpPr>
      <dsp:spPr>
        <a:xfrm>
          <a:off x="0" y="4135724"/>
          <a:ext cx="7006070" cy="199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443" tIns="26670" rIns="149352" bIns="2667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fr-FR" sz="1600" kern="1200"/>
            <a:t>réduction de la prise alimentaire ≥ 50 % pendant plus d’1 semaine, ou toute réduction des apports pendant plus de 2 semaines par rapport à la consommation alimentaire habituelle,ou aux besoins protéino-énergétiques ;</a:t>
          </a:r>
          <a:endParaRPr lang="en-US" sz="1600" kern="1200"/>
        </a:p>
        <a:p>
          <a:pPr marL="171450" lvl="1" indent="-171450" algn="l" defTabSz="711200">
            <a:lnSpc>
              <a:spcPct val="90000"/>
            </a:lnSpc>
            <a:spcBef>
              <a:spcPct val="0"/>
            </a:spcBef>
            <a:spcAft>
              <a:spcPct val="20000"/>
            </a:spcAft>
            <a:buFont typeface="Arial" panose="020B0604020202020204" pitchFamily="34" charset="0"/>
            <a:buChar char="•"/>
          </a:pPr>
          <a:r>
            <a:rPr lang="fr-FR" sz="1600" kern="1200"/>
            <a:t>absorption réduite (malabsorption/maldigestion) ; </a:t>
          </a:r>
          <a:endParaRPr lang="en-US" sz="1600" kern="1200"/>
        </a:p>
        <a:p>
          <a:pPr marL="171450" lvl="1" indent="-171450" algn="l" defTabSz="711200">
            <a:lnSpc>
              <a:spcPct val="90000"/>
            </a:lnSpc>
            <a:spcBef>
              <a:spcPct val="0"/>
            </a:spcBef>
            <a:spcAft>
              <a:spcPct val="20000"/>
            </a:spcAft>
            <a:buFont typeface="Arial" panose="020B0604020202020204" pitchFamily="34" charset="0"/>
            <a:buChar char="•"/>
          </a:pPr>
          <a:r>
            <a:rPr lang="fr-FR" sz="1600" kern="1200"/>
            <a:t>situation pathologique (avec ou sans syndrome inflammatoire) :</a:t>
          </a:r>
          <a:endParaRPr lang="en-US" sz="1600" kern="1200"/>
        </a:p>
        <a:p>
          <a:pPr marL="342900" lvl="2" indent="-171450" algn="l" defTabSz="711200">
            <a:lnSpc>
              <a:spcPct val="90000"/>
            </a:lnSpc>
            <a:spcBef>
              <a:spcPct val="0"/>
            </a:spcBef>
            <a:spcAft>
              <a:spcPct val="20000"/>
            </a:spcAft>
            <a:buFont typeface="Arial" panose="020B0604020202020204" pitchFamily="34" charset="0"/>
            <a:buChar char="•"/>
          </a:pPr>
          <a:r>
            <a:rPr lang="fr-FR" sz="1600" kern="1200"/>
            <a:t>pathologie aiguë, </a:t>
          </a:r>
          <a:endParaRPr lang="en-US" sz="1600" kern="1200"/>
        </a:p>
        <a:p>
          <a:pPr marL="342900" lvl="2" indent="-171450" algn="l" defTabSz="711200">
            <a:lnSpc>
              <a:spcPct val="90000"/>
            </a:lnSpc>
            <a:spcBef>
              <a:spcPct val="0"/>
            </a:spcBef>
            <a:spcAft>
              <a:spcPct val="20000"/>
            </a:spcAft>
            <a:buFont typeface="Arial" panose="020B0604020202020204" pitchFamily="34" charset="0"/>
            <a:buChar char="•"/>
          </a:pPr>
          <a:r>
            <a:rPr lang="fr-FR" sz="1600" kern="1200" dirty="0"/>
            <a:t>ou pathologie chronique, </a:t>
          </a:r>
          <a:endParaRPr lang="en-US" sz="1600" kern="1200" dirty="0"/>
        </a:p>
        <a:p>
          <a:pPr marL="342900" lvl="2" indent="-171450" algn="l" defTabSz="711200">
            <a:lnSpc>
              <a:spcPct val="90000"/>
            </a:lnSpc>
            <a:spcBef>
              <a:spcPct val="0"/>
            </a:spcBef>
            <a:spcAft>
              <a:spcPct val="20000"/>
            </a:spcAft>
            <a:buFont typeface="Arial" panose="020B0604020202020204" pitchFamily="34" charset="0"/>
            <a:buChar char="•"/>
          </a:pPr>
          <a:r>
            <a:rPr lang="fr-FR" sz="1600" kern="1200"/>
            <a:t>ou pathologie maligne évolutive. </a:t>
          </a:r>
          <a:endParaRPr lang="en-US" sz="1600" kern="1200"/>
        </a:p>
      </dsp:txBody>
      <dsp:txXfrm>
        <a:off x="0" y="4135724"/>
        <a:ext cx="7006070" cy="1999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06245-E156-734C-A741-C89AAD50CC7B}">
      <dsp:nvSpPr>
        <dsp:cNvPr id="0" name=""/>
        <dsp:cNvSpPr/>
      </dsp:nvSpPr>
      <dsp:spPr>
        <a:xfrm>
          <a:off x="51" y="76079"/>
          <a:ext cx="4913783" cy="633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err="1"/>
            <a:t>Dénutrition</a:t>
          </a:r>
          <a:r>
            <a:rPr lang="en-US" sz="2200" kern="1200" baseline="0" dirty="0"/>
            <a:t> </a:t>
          </a:r>
          <a:r>
            <a:rPr lang="en-US" sz="2200" kern="1200" baseline="0" dirty="0" err="1"/>
            <a:t>modérée</a:t>
          </a:r>
          <a:r>
            <a:rPr lang="en-US" sz="2200" kern="1200" baseline="0" dirty="0"/>
            <a:t> </a:t>
          </a:r>
          <a:endParaRPr lang="en-US" sz="2200" kern="1200" dirty="0"/>
        </a:p>
      </dsp:txBody>
      <dsp:txXfrm>
        <a:off x="51" y="76079"/>
        <a:ext cx="4913783" cy="633600"/>
      </dsp:txXfrm>
    </dsp:sp>
    <dsp:sp modelId="{DB043DCE-47AF-5040-B24E-4A997C66156B}">
      <dsp:nvSpPr>
        <dsp:cNvPr id="0" name=""/>
        <dsp:cNvSpPr/>
      </dsp:nvSpPr>
      <dsp:spPr>
        <a:xfrm>
          <a:off x="51" y="709679"/>
          <a:ext cx="4913783" cy="356678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fr-FR" sz="2200" kern="1200" dirty="0"/>
            <a:t>Perte de poids</a:t>
          </a:r>
          <a:endParaRPr lang="en-US" sz="2200" kern="1200" dirty="0"/>
        </a:p>
        <a:p>
          <a:pPr marL="457200" lvl="2" indent="-228600" algn="l" defTabSz="977900">
            <a:lnSpc>
              <a:spcPct val="90000"/>
            </a:lnSpc>
            <a:spcBef>
              <a:spcPct val="0"/>
            </a:spcBef>
            <a:spcAft>
              <a:spcPct val="15000"/>
            </a:spcAft>
            <a:buChar char="•"/>
          </a:pPr>
          <a:r>
            <a:rPr lang="fr-FR" sz="2200" kern="1200" dirty="0"/>
            <a:t>&gt;5% dans les 6 mois </a:t>
          </a:r>
          <a:r>
            <a:rPr lang="fr-FR" sz="2200" kern="1200" dirty="0" err="1"/>
            <a:t>précédents</a:t>
          </a:r>
          <a:endParaRPr lang="en-US" sz="2200" kern="1200" dirty="0"/>
        </a:p>
        <a:p>
          <a:pPr marL="457200" lvl="2" indent="-228600" algn="l" defTabSz="977900">
            <a:lnSpc>
              <a:spcPct val="90000"/>
            </a:lnSpc>
            <a:spcBef>
              <a:spcPct val="0"/>
            </a:spcBef>
            <a:spcAft>
              <a:spcPct val="15000"/>
            </a:spcAft>
            <a:buChar char="•"/>
          </a:pPr>
          <a:r>
            <a:rPr lang="fr-FR" sz="2200" kern="1200" dirty="0"/>
            <a:t>ou &gt; 10 % </a:t>
          </a:r>
          <a:r>
            <a:rPr lang="fr-FR" sz="2200" kern="1200" dirty="0" err="1"/>
            <a:t>au-dela</a:t>
          </a:r>
          <a:r>
            <a:rPr lang="fr-FR" sz="2200" kern="1200" dirty="0"/>
            <a:t>̀ des 6 mois </a:t>
          </a:r>
          <a:r>
            <a:rPr lang="fr-FR" sz="2200" kern="1200" dirty="0" err="1"/>
            <a:t>précédents</a:t>
          </a:r>
          <a:r>
            <a:rPr lang="fr-FR" sz="2200" kern="1200" dirty="0"/>
            <a:t>. </a:t>
          </a:r>
          <a:br>
            <a:rPr lang="fr-FR" sz="2200" kern="1200" dirty="0"/>
          </a:br>
          <a:endParaRPr lang="en-US" sz="2200" kern="1200" dirty="0"/>
        </a:p>
        <a:p>
          <a:pPr marL="228600" lvl="1" indent="-228600" algn="l" defTabSz="977900">
            <a:lnSpc>
              <a:spcPct val="90000"/>
            </a:lnSpc>
            <a:spcBef>
              <a:spcPct val="0"/>
            </a:spcBef>
            <a:spcAft>
              <a:spcPct val="15000"/>
            </a:spcAft>
            <a:buChar char="•"/>
          </a:pPr>
          <a:r>
            <a:rPr lang="fr-FR" sz="2200" kern="1200" dirty="0"/>
            <a:t>20 &lt;IMC &lt; 22</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fr-FR" sz="2200" kern="1200" dirty="0"/>
            <a:t>Albuminémie &gt; 30 g/l </a:t>
          </a:r>
        </a:p>
      </dsp:txBody>
      <dsp:txXfrm>
        <a:off x="51" y="709679"/>
        <a:ext cx="4913783" cy="3566784"/>
      </dsp:txXfrm>
    </dsp:sp>
    <dsp:sp modelId="{C947B3A9-3BE9-CE4B-B549-8E065AA27E82}">
      <dsp:nvSpPr>
        <dsp:cNvPr id="0" name=""/>
        <dsp:cNvSpPr/>
      </dsp:nvSpPr>
      <dsp:spPr>
        <a:xfrm>
          <a:off x="5601764" y="76079"/>
          <a:ext cx="4913783" cy="633600"/>
        </a:xfrm>
        <a:prstGeom prst="rect">
          <a:avLst/>
        </a:prstGeom>
        <a:solidFill>
          <a:schemeClr val="accent5">
            <a:hueOff val="-239873"/>
            <a:satOff val="-8897"/>
            <a:lumOff val="14117"/>
            <a:alphaOff val="0"/>
          </a:schemeClr>
        </a:solidFill>
        <a:ln w="12700" cap="flat" cmpd="sng" algn="ctr">
          <a:solidFill>
            <a:schemeClr val="accent5">
              <a:hueOff val="-239873"/>
              <a:satOff val="-8897"/>
              <a:lumOff val="141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err="1"/>
            <a:t>Dénutrition</a:t>
          </a:r>
          <a:r>
            <a:rPr lang="en-US" sz="2200" kern="1200" baseline="0" dirty="0"/>
            <a:t> </a:t>
          </a:r>
          <a:r>
            <a:rPr lang="en-US" sz="2200" kern="1200" baseline="0" dirty="0" err="1"/>
            <a:t>sévère</a:t>
          </a:r>
          <a:r>
            <a:rPr lang="en-US" sz="2200" kern="1200" baseline="0" dirty="0"/>
            <a:t> </a:t>
          </a:r>
          <a:endParaRPr lang="en-US" sz="2200" kern="1200" dirty="0"/>
        </a:p>
      </dsp:txBody>
      <dsp:txXfrm>
        <a:off x="5601764" y="76079"/>
        <a:ext cx="4913783" cy="633600"/>
      </dsp:txXfrm>
    </dsp:sp>
    <dsp:sp modelId="{3015B425-90F7-7244-9B28-1363D84C6200}">
      <dsp:nvSpPr>
        <dsp:cNvPr id="0" name=""/>
        <dsp:cNvSpPr/>
      </dsp:nvSpPr>
      <dsp:spPr>
        <a:xfrm>
          <a:off x="5601764" y="709679"/>
          <a:ext cx="4913783" cy="3566784"/>
        </a:xfrm>
        <a:prstGeom prst="rect">
          <a:avLst/>
        </a:prstGeom>
        <a:solidFill>
          <a:schemeClr val="accent5">
            <a:tint val="40000"/>
            <a:alpha val="90000"/>
            <a:hueOff val="-135881"/>
            <a:satOff val="-1995"/>
            <a:lumOff val="2856"/>
            <a:alphaOff val="0"/>
          </a:schemeClr>
        </a:solidFill>
        <a:ln w="12700" cap="flat" cmpd="sng" algn="ctr">
          <a:solidFill>
            <a:schemeClr val="accent5">
              <a:tint val="40000"/>
              <a:alpha val="90000"/>
              <a:hueOff val="-135881"/>
              <a:satOff val="-1995"/>
              <a:lumOff val="28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fr-FR" sz="2200" kern="1200" dirty="0"/>
            <a:t>IMC &lt; 20</a:t>
          </a:r>
          <a:br>
            <a:rPr lang="fr-FR" sz="2200" kern="1200" dirty="0"/>
          </a:br>
          <a:r>
            <a:rPr lang="fr-FR" sz="2200" kern="1200" dirty="0"/>
            <a:t> </a:t>
          </a:r>
          <a:endParaRPr lang="en-US" sz="2200" kern="1200" dirty="0"/>
        </a:p>
        <a:p>
          <a:pPr marL="228600" lvl="1" indent="-228600" algn="l" defTabSz="977900">
            <a:lnSpc>
              <a:spcPct val="90000"/>
            </a:lnSpc>
            <a:spcBef>
              <a:spcPct val="0"/>
            </a:spcBef>
            <a:spcAft>
              <a:spcPct val="15000"/>
            </a:spcAft>
            <a:buFont typeface="Arial" panose="020B0604020202020204" pitchFamily="34" charset="0"/>
            <a:buChar char="•"/>
          </a:pPr>
          <a:r>
            <a:rPr lang="fr-FR" sz="2200" kern="1200" dirty="0"/>
            <a:t>perte de poids : </a:t>
          </a:r>
        </a:p>
        <a:p>
          <a:pPr marL="457200" lvl="2" indent="-228600" algn="l" defTabSz="977900">
            <a:lnSpc>
              <a:spcPct val="90000"/>
            </a:lnSpc>
            <a:spcBef>
              <a:spcPct val="0"/>
            </a:spcBef>
            <a:spcAft>
              <a:spcPct val="15000"/>
            </a:spcAft>
            <a:buFont typeface="Arial" panose="020B0604020202020204" pitchFamily="34" charset="0"/>
            <a:buChar char="•"/>
          </a:pPr>
          <a:r>
            <a:rPr lang="fr-FR" sz="2200" kern="1200" dirty="0"/>
            <a:t>≥10% en 1mois, </a:t>
          </a:r>
        </a:p>
        <a:p>
          <a:pPr marL="457200" lvl="2" indent="-228600" algn="l" defTabSz="977900">
            <a:lnSpc>
              <a:spcPct val="90000"/>
            </a:lnSpc>
            <a:spcBef>
              <a:spcPct val="0"/>
            </a:spcBef>
            <a:spcAft>
              <a:spcPct val="15000"/>
            </a:spcAft>
            <a:buFont typeface="Arial" panose="020B0604020202020204" pitchFamily="34" charset="0"/>
            <a:buChar char="•"/>
          </a:pPr>
          <a:r>
            <a:rPr lang="fr-FR" sz="2200" kern="1200" dirty="0"/>
            <a:t>ou≥15% en  6 mois, </a:t>
          </a:r>
        </a:p>
        <a:p>
          <a:pPr marL="457200" lvl="2" indent="-228600" algn="l" defTabSz="977900">
            <a:lnSpc>
              <a:spcPct val="90000"/>
            </a:lnSpc>
            <a:spcBef>
              <a:spcPct val="0"/>
            </a:spcBef>
            <a:spcAft>
              <a:spcPct val="15000"/>
            </a:spcAft>
            <a:buFont typeface="Arial" panose="020B0604020202020204" pitchFamily="34" charset="0"/>
            <a:buChar char="•"/>
          </a:pPr>
          <a:r>
            <a:rPr lang="fr-FR" sz="2200" kern="1200" dirty="0"/>
            <a:t>ou ≥ 15 % par rapport au poids habituel avant le </a:t>
          </a:r>
          <a:r>
            <a:rPr lang="fr-FR" sz="2200" kern="1200" dirty="0" err="1"/>
            <a:t>début</a:t>
          </a:r>
          <a:r>
            <a:rPr lang="fr-FR" sz="2200" kern="1200" dirty="0"/>
            <a:t> de la maladie </a:t>
          </a:r>
          <a:br>
            <a:rPr lang="fr-FR" sz="2200" kern="1200" dirty="0"/>
          </a:br>
          <a:endParaRPr lang="fr-FR" sz="2200" kern="1200" dirty="0"/>
        </a:p>
        <a:p>
          <a:pPr marL="228600" lvl="1" indent="-228600" algn="l" defTabSz="977900">
            <a:lnSpc>
              <a:spcPct val="90000"/>
            </a:lnSpc>
            <a:spcBef>
              <a:spcPct val="0"/>
            </a:spcBef>
            <a:spcAft>
              <a:spcPct val="15000"/>
            </a:spcAft>
            <a:buFont typeface="Arial" panose="020B0604020202020204" pitchFamily="34" charset="0"/>
            <a:buChar char="•"/>
          </a:pPr>
          <a:r>
            <a:rPr lang="fr-FR" sz="2200" kern="1200" dirty="0" err="1"/>
            <a:t>albuminémie</a:t>
          </a:r>
          <a:r>
            <a:rPr lang="fr-FR" sz="2200" kern="1200" dirty="0"/>
            <a:t> &lt; 30 g/L</a:t>
          </a:r>
        </a:p>
      </dsp:txBody>
      <dsp:txXfrm>
        <a:off x="5601764" y="709679"/>
        <a:ext cx="4913783" cy="35667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AEFA9-11E6-8C4E-A00A-583C7881C4E7}" type="datetimeFigureOut">
              <a:rPr lang="fr-FR" smtClean="0"/>
              <a:t>15/09/2024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32617-700E-214B-89D3-D61787577E0F}" type="slidenum">
              <a:rPr lang="fr-FR" smtClean="0"/>
              <a:t>‹N°›</a:t>
            </a:fld>
            <a:endParaRPr lang="fr-FR"/>
          </a:p>
        </p:txBody>
      </p:sp>
    </p:spTree>
    <p:extLst>
      <p:ext uri="{BB962C8B-B14F-4D97-AF65-F5344CB8AC3E}">
        <p14:creationId xmlns:p14="http://schemas.microsoft.com/office/powerpoint/2010/main" val="117732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0E32617-700E-214B-89D3-D61787577E0F}" type="slidenum">
              <a:rPr lang="fr-FR" smtClean="0"/>
              <a:t>24</a:t>
            </a:fld>
            <a:endParaRPr lang="fr-FR"/>
          </a:p>
        </p:txBody>
      </p:sp>
    </p:spTree>
    <p:extLst>
      <p:ext uri="{BB962C8B-B14F-4D97-AF65-F5344CB8AC3E}">
        <p14:creationId xmlns:p14="http://schemas.microsoft.com/office/powerpoint/2010/main" val="246337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0E32617-700E-214B-89D3-D61787577E0F}" type="slidenum">
              <a:rPr lang="fr-FR" smtClean="0"/>
              <a:t>32</a:t>
            </a:fld>
            <a:endParaRPr lang="fr-FR"/>
          </a:p>
        </p:txBody>
      </p:sp>
    </p:spTree>
    <p:extLst>
      <p:ext uri="{BB962C8B-B14F-4D97-AF65-F5344CB8AC3E}">
        <p14:creationId xmlns:p14="http://schemas.microsoft.com/office/powerpoint/2010/main" val="26976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E44DFC39-FEB6-A149-856F-AA89F6F6F5F5}"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B3FC26-9D87-5641-9130-F5F3D2F11748}" type="slidenum">
              <a:rPr lang="fr-FR" smtClean="0"/>
              <a:t>‹N°›</a:t>
            </a:fld>
            <a:endParaRPr lang="fr-FR"/>
          </a:p>
        </p:txBody>
      </p:sp>
    </p:spTree>
    <p:extLst>
      <p:ext uri="{BB962C8B-B14F-4D97-AF65-F5344CB8AC3E}">
        <p14:creationId xmlns:p14="http://schemas.microsoft.com/office/powerpoint/2010/main" val="29103268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4DFC39-FEB6-A149-856F-AA89F6F6F5F5}" type="datetimeFigureOut">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B3FC26-9D87-5641-9130-F5F3D2F11748}" type="slidenum">
              <a:rPr lang="fr-FR" smtClean="0"/>
              <a:t>‹N°›</a:t>
            </a:fld>
            <a:endParaRPr lang="fr-FR"/>
          </a:p>
        </p:txBody>
      </p:sp>
    </p:spTree>
    <p:extLst>
      <p:ext uri="{BB962C8B-B14F-4D97-AF65-F5344CB8AC3E}">
        <p14:creationId xmlns:p14="http://schemas.microsoft.com/office/powerpoint/2010/main" val="372975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4DFC39-FEB6-A149-856F-AA89F6F6F5F5}" type="datetimeFigureOut">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B3FC26-9D87-5641-9130-F5F3D2F11748}" type="slidenum">
              <a:rPr lang="fr-FR" smtClean="0"/>
              <a:t>‹N°›</a:t>
            </a:fld>
            <a:endParaRPr lang="fr-FR"/>
          </a:p>
        </p:txBody>
      </p:sp>
    </p:spTree>
    <p:extLst>
      <p:ext uri="{BB962C8B-B14F-4D97-AF65-F5344CB8AC3E}">
        <p14:creationId xmlns:p14="http://schemas.microsoft.com/office/powerpoint/2010/main" val="279290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DFC39-FEB6-A149-856F-AA89F6F6F5F5}"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B3FC26-9D87-5641-9130-F5F3D2F11748}" type="slidenum">
              <a:rPr lang="fr-FR" smtClean="0"/>
              <a:t>‹N°›</a:t>
            </a:fld>
            <a:endParaRPr lang="fr-FR"/>
          </a:p>
        </p:txBody>
      </p:sp>
    </p:spTree>
    <p:extLst>
      <p:ext uri="{BB962C8B-B14F-4D97-AF65-F5344CB8AC3E}">
        <p14:creationId xmlns:p14="http://schemas.microsoft.com/office/powerpoint/2010/main" val="330871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E44DFC39-FEB6-A149-856F-AA89F6F6F5F5}"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B3FC26-9D87-5641-9130-F5F3D2F11748}" type="slidenum">
              <a:rPr lang="fr-FR" smtClean="0"/>
              <a:t>‹N°›</a:t>
            </a:fld>
            <a:endParaRPr lang="fr-FR"/>
          </a:p>
        </p:txBody>
      </p:sp>
    </p:spTree>
    <p:extLst>
      <p:ext uri="{BB962C8B-B14F-4D97-AF65-F5344CB8AC3E}">
        <p14:creationId xmlns:p14="http://schemas.microsoft.com/office/powerpoint/2010/main" val="5101523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E44DFC39-FEB6-A149-856F-AA89F6F6F5F5}" type="datetimeFigureOut">
              <a:rPr lang="fr-FR" smtClean="0"/>
              <a:t>15/09/2024</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D5B3FC26-9D87-5641-9130-F5F3D2F11748}" type="slidenum">
              <a:rPr lang="fr-FR" smtClean="0"/>
              <a:t>‹N°›</a:t>
            </a:fld>
            <a:endParaRPr lang="fr-FR"/>
          </a:p>
        </p:txBody>
      </p:sp>
    </p:spTree>
    <p:extLst>
      <p:ext uri="{BB962C8B-B14F-4D97-AF65-F5344CB8AC3E}">
        <p14:creationId xmlns:p14="http://schemas.microsoft.com/office/powerpoint/2010/main" val="50798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E44DFC39-FEB6-A149-856F-AA89F6F6F5F5}"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B3FC26-9D87-5641-9130-F5F3D2F11748}"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355404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44DFC39-FEB6-A149-856F-AA89F6F6F5F5}" type="datetimeFigureOut">
              <a:rPr lang="fr-FR" smtClean="0"/>
              <a:t>15/09/2024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5B3FC26-9D87-5641-9130-F5F3D2F11748}" type="slidenum">
              <a:rPr lang="fr-FR" smtClean="0"/>
              <a:t>‹N°›</a:t>
            </a:fld>
            <a:endParaRPr lang="fr-FR"/>
          </a:p>
        </p:txBody>
      </p:sp>
    </p:spTree>
    <p:extLst>
      <p:ext uri="{BB962C8B-B14F-4D97-AF65-F5344CB8AC3E}">
        <p14:creationId xmlns:p14="http://schemas.microsoft.com/office/powerpoint/2010/main" val="306691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DFC39-FEB6-A149-856F-AA89F6F6F5F5}" type="datetimeFigureOut">
              <a:rPr lang="fr-FR" smtClean="0"/>
              <a:t>15/09/2024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5B3FC26-9D87-5641-9130-F5F3D2F11748}" type="slidenum">
              <a:rPr lang="fr-FR" smtClean="0"/>
              <a:t>‹N°›</a:t>
            </a:fld>
            <a:endParaRPr lang="fr-FR"/>
          </a:p>
        </p:txBody>
      </p:sp>
    </p:spTree>
    <p:extLst>
      <p:ext uri="{BB962C8B-B14F-4D97-AF65-F5344CB8AC3E}">
        <p14:creationId xmlns:p14="http://schemas.microsoft.com/office/powerpoint/2010/main" val="41239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E44DFC39-FEB6-A149-856F-AA89F6F6F5F5}" type="datetimeFigureOut">
              <a:rPr lang="fr-FR" smtClean="0"/>
              <a:t>15/09/2024</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D5B3FC26-9D87-5641-9130-F5F3D2F11748}" type="slidenum">
              <a:rPr lang="fr-FR" smtClean="0"/>
              <a:t>‹N°›</a:t>
            </a:fld>
            <a:endParaRPr lang="fr-FR"/>
          </a:p>
        </p:txBody>
      </p:sp>
    </p:spTree>
    <p:extLst>
      <p:ext uri="{BB962C8B-B14F-4D97-AF65-F5344CB8AC3E}">
        <p14:creationId xmlns:p14="http://schemas.microsoft.com/office/powerpoint/2010/main" val="402765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44DFC39-FEB6-A149-856F-AA89F6F6F5F5}" type="datetimeFigureOut">
              <a:rPr lang="fr-FR" smtClean="0"/>
              <a:t>15/09/2024</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D5B3FC26-9D87-5641-9130-F5F3D2F11748}" type="slidenum">
              <a:rPr lang="fr-FR" smtClean="0"/>
              <a:t>‹N°›</a:t>
            </a:fld>
            <a:endParaRPr lang="fr-FR"/>
          </a:p>
        </p:txBody>
      </p:sp>
    </p:spTree>
    <p:extLst>
      <p:ext uri="{BB962C8B-B14F-4D97-AF65-F5344CB8AC3E}">
        <p14:creationId xmlns:p14="http://schemas.microsoft.com/office/powerpoint/2010/main" val="372607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44DFC39-FEB6-A149-856F-AA89F6F6F5F5}" type="datetimeFigureOut">
              <a:rPr lang="fr-FR" smtClean="0"/>
              <a:t>15/09/2024</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B3FC26-9D87-5641-9130-F5F3D2F11748}" type="slidenum">
              <a:rPr lang="fr-FR" smtClean="0"/>
              <a:t>‹N°›</a:t>
            </a:fld>
            <a:endParaRPr lang="fr-FR"/>
          </a:p>
        </p:txBody>
      </p:sp>
    </p:spTree>
    <p:extLst>
      <p:ext uri="{BB962C8B-B14F-4D97-AF65-F5344CB8AC3E}">
        <p14:creationId xmlns:p14="http://schemas.microsoft.com/office/powerpoint/2010/main" val="2693740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ante.gouv.fr/IMG/pdf/brochure_denutrition.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has-sante.fr/jcms/p_3165944/fr/diagnostic-de-la-denutrition-chez-la-personne-de-70-ans-et-plus"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na-elderly.com/sites/default/files/2021-10/mna-mini-french.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2.dijon.inrae.fr/senior-et-sens/guide.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kenhub.com/fr/library/anatomie/oesophage" TargetMode="External"/><Relationship Id="rId2" Type="http://schemas.openxmlformats.org/officeDocument/2006/relationships/hyperlink" Target="https://www.youtube.com/watch?v=r-8XX5EkTzs" TargetMode="External"/><Relationship Id="rId1" Type="http://schemas.openxmlformats.org/officeDocument/2006/relationships/slideLayout" Target="../slideLayouts/slideLayout2.xml"/><Relationship Id="rId5" Type="http://schemas.openxmlformats.org/officeDocument/2006/relationships/hyperlink" Target="https://www.kenhub.com/fr/library/anatomie/larynx-gorge" TargetMode="External"/><Relationship Id="rId4" Type="http://schemas.openxmlformats.org/officeDocument/2006/relationships/hyperlink" Target="https://www.kenhub.com/fr/library/anatomie/estoma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nses.fr/fr/system/files/PRES2019DPA02.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grio.org/documents/page250/actualites-professionnelles-250-131056082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D7D7E-DC79-6E4A-BB39-125213DA1EA0}"/>
              </a:ext>
            </a:extLst>
          </p:cNvPr>
          <p:cNvSpPr>
            <a:spLocks noGrp="1"/>
          </p:cNvSpPr>
          <p:nvPr>
            <p:ph type="ctrTitle"/>
          </p:nvPr>
        </p:nvSpPr>
        <p:spPr>
          <a:xfrm>
            <a:off x="3315031" y="1380754"/>
            <a:ext cx="5561938" cy="2513516"/>
          </a:xfrm>
        </p:spPr>
        <p:txBody>
          <a:bodyPr>
            <a:normAutofit/>
          </a:bodyPr>
          <a:lstStyle/>
          <a:p>
            <a:r>
              <a:rPr lang="fr-FR"/>
              <a:t>nutrition et dénutrition du SA </a:t>
            </a:r>
          </a:p>
        </p:txBody>
      </p:sp>
      <p:sp>
        <p:nvSpPr>
          <p:cNvPr id="3" name="Sous-titre 2">
            <a:extLst>
              <a:ext uri="{FF2B5EF4-FFF2-40B4-BE49-F238E27FC236}">
                <a16:creationId xmlns:a16="http://schemas.microsoft.com/office/drawing/2014/main" id="{4EFC5972-D2E8-8B47-A87F-27C4B96B2DA0}"/>
              </a:ext>
            </a:extLst>
          </p:cNvPr>
          <p:cNvSpPr>
            <a:spLocks noGrp="1"/>
          </p:cNvSpPr>
          <p:nvPr>
            <p:ph type="subTitle" idx="1"/>
          </p:nvPr>
        </p:nvSpPr>
        <p:spPr>
          <a:xfrm>
            <a:off x="3315031" y="4076802"/>
            <a:ext cx="5561938" cy="1534587"/>
          </a:xfrm>
        </p:spPr>
        <p:txBody>
          <a:bodyPr>
            <a:normAutofit/>
          </a:bodyPr>
          <a:lstStyle/>
          <a:p>
            <a:r>
              <a:rPr lang="fr-FR"/>
              <a:t>Dr ROUBAUD </a:t>
            </a:r>
          </a:p>
        </p:txBody>
      </p:sp>
    </p:spTree>
    <p:extLst>
      <p:ext uri="{BB962C8B-B14F-4D97-AF65-F5344CB8AC3E}">
        <p14:creationId xmlns:p14="http://schemas.microsoft.com/office/powerpoint/2010/main" val="23300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EDC9A8-0A73-F44B-8B16-3BBCEDB811AF}"/>
              </a:ext>
            </a:extLst>
          </p:cNvPr>
          <p:cNvSpPr>
            <a:spLocks noGrp="1"/>
          </p:cNvSpPr>
          <p:nvPr>
            <p:ph type="title"/>
          </p:nvPr>
        </p:nvSpPr>
        <p:spPr>
          <a:xfrm>
            <a:off x="2231136" y="467418"/>
            <a:ext cx="7729728" cy="1188720"/>
          </a:xfrm>
          <a:solidFill>
            <a:srgbClr val="FFFFFF"/>
          </a:solidFill>
        </p:spPr>
        <p:txBody>
          <a:bodyPr>
            <a:normAutofit/>
          </a:bodyPr>
          <a:lstStyle/>
          <a:p>
            <a:r>
              <a:rPr lang="fr-FR"/>
              <a:t>Les troubles nutritionnels  </a:t>
            </a:r>
          </a:p>
        </p:txBody>
      </p:sp>
      <p:sp>
        <p:nvSpPr>
          <p:cNvPr id="3" name="Espace réservé du contenu 2">
            <a:extLst>
              <a:ext uri="{FF2B5EF4-FFF2-40B4-BE49-F238E27FC236}">
                <a16:creationId xmlns:a16="http://schemas.microsoft.com/office/drawing/2014/main" id="{E4CEDC71-5282-0348-A330-11EB4984210C}"/>
              </a:ext>
            </a:extLst>
          </p:cNvPr>
          <p:cNvSpPr>
            <a:spLocks noGrp="1"/>
          </p:cNvSpPr>
          <p:nvPr>
            <p:ph idx="1"/>
          </p:nvPr>
        </p:nvSpPr>
        <p:spPr>
          <a:xfrm>
            <a:off x="1443788" y="1656138"/>
            <a:ext cx="9240253" cy="3953706"/>
          </a:xfrm>
        </p:spPr>
        <p:txBody>
          <a:bodyPr>
            <a:normAutofit lnSpcReduction="10000"/>
          </a:bodyPr>
          <a:lstStyle/>
          <a:p>
            <a:pPr>
              <a:lnSpc>
                <a:spcPct val="90000"/>
              </a:lnSpc>
            </a:pPr>
            <a:r>
              <a:rPr lang="fr-FR" sz="1600" b="1" dirty="0">
                <a:solidFill>
                  <a:srgbClr val="404040"/>
                </a:solidFill>
              </a:rPr>
              <a:t>Malnutrition:</a:t>
            </a:r>
          </a:p>
          <a:p>
            <a:pPr lvl="1">
              <a:lnSpc>
                <a:spcPct val="90000"/>
              </a:lnSpc>
            </a:pPr>
            <a:r>
              <a:rPr lang="fr-FR" dirty="0">
                <a:solidFill>
                  <a:srgbClr val="404040"/>
                </a:solidFill>
              </a:rPr>
              <a:t>par </a:t>
            </a:r>
            <a:r>
              <a:rPr lang="fr-FR" dirty="0" err="1">
                <a:solidFill>
                  <a:srgbClr val="404040"/>
                </a:solidFill>
              </a:rPr>
              <a:t>déficit</a:t>
            </a:r>
            <a:r>
              <a:rPr lang="fr-FR" dirty="0">
                <a:solidFill>
                  <a:srgbClr val="404040"/>
                </a:solidFill>
              </a:rPr>
              <a:t> (amenant le plus souvent à un amaigrissement)</a:t>
            </a:r>
          </a:p>
          <a:p>
            <a:pPr lvl="1">
              <a:lnSpc>
                <a:spcPct val="90000"/>
              </a:lnSpc>
            </a:pPr>
            <a:r>
              <a:rPr lang="fr-FR" dirty="0">
                <a:solidFill>
                  <a:srgbClr val="404040"/>
                </a:solidFill>
              </a:rPr>
              <a:t> la malnutrition par </a:t>
            </a:r>
            <a:r>
              <a:rPr lang="fr-FR" dirty="0" err="1">
                <a:solidFill>
                  <a:srgbClr val="404040"/>
                </a:solidFill>
              </a:rPr>
              <a:t>excès</a:t>
            </a:r>
            <a:r>
              <a:rPr lang="fr-FR" dirty="0">
                <a:solidFill>
                  <a:srgbClr val="404040"/>
                </a:solidFill>
              </a:rPr>
              <a:t> (surpoids et </a:t>
            </a:r>
            <a:r>
              <a:rPr lang="fr-FR" dirty="0" err="1">
                <a:solidFill>
                  <a:srgbClr val="404040"/>
                </a:solidFill>
              </a:rPr>
              <a:t>obésite</a:t>
            </a:r>
            <a:r>
              <a:rPr lang="fr-FR" dirty="0">
                <a:solidFill>
                  <a:srgbClr val="404040"/>
                </a:solidFill>
              </a:rPr>
              <a:t>́) </a:t>
            </a:r>
          </a:p>
          <a:p>
            <a:pPr lvl="1">
              <a:lnSpc>
                <a:spcPct val="90000"/>
              </a:lnSpc>
            </a:pPr>
            <a:r>
              <a:rPr lang="fr-FR" dirty="0">
                <a:solidFill>
                  <a:srgbClr val="404040"/>
                </a:solidFill>
              </a:rPr>
              <a:t>la malnutrition </a:t>
            </a:r>
            <a:r>
              <a:rPr lang="fr-FR" dirty="0" err="1">
                <a:solidFill>
                  <a:srgbClr val="404040"/>
                </a:solidFill>
              </a:rPr>
              <a:t>caractérisée</a:t>
            </a:r>
            <a:r>
              <a:rPr lang="fr-FR" dirty="0">
                <a:solidFill>
                  <a:srgbClr val="404040"/>
                </a:solidFill>
              </a:rPr>
              <a:t> par des carences </a:t>
            </a:r>
            <a:r>
              <a:rPr lang="fr-FR" dirty="0" err="1">
                <a:solidFill>
                  <a:srgbClr val="404040"/>
                </a:solidFill>
              </a:rPr>
              <a:t>spécifiques</a:t>
            </a:r>
            <a:endParaRPr lang="fr-FR" dirty="0">
              <a:solidFill>
                <a:srgbClr val="404040"/>
              </a:solidFill>
            </a:endParaRPr>
          </a:p>
          <a:p>
            <a:pPr marL="0" indent="0">
              <a:lnSpc>
                <a:spcPct val="90000"/>
              </a:lnSpc>
              <a:buNone/>
            </a:pPr>
            <a:endParaRPr lang="fr-FR" sz="1600" dirty="0">
              <a:solidFill>
                <a:srgbClr val="404040"/>
              </a:solidFill>
            </a:endParaRPr>
          </a:p>
          <a:p>
            <a:pPr>
              <a:lnSpc>
                <a:spcPct val="90000"/>
              </a:lnSpc>
            </a:pPr>
            <a:r>
              <a:rPr lang="fr-FR" sz="1600" b="1" dirty="0">
                <a:solidFill>
                  <a:srgbClr val="404040"/>
                </a:solidFill>
              </a:rPr>
              <a:t>Dénutrition</a:t>
            </a:r>
            <a:r>
              <a:rPr lang="fr-FR" sz="1600" dirty="0">
                <a:solidFill>
                  <a:srgbClr val="404040"/>
                </a:solidFill>
              </a:rPr>
              <a:t>  </a:t>
            </a:r>
            <a:r>
              <a:rPr lang="fr-FR" sz="1600" b="1" dirty="0">
                <a:solidFill>
                  <a:srgbClr val="FF0000"/>
                </a:solidFill>
              </a:rPr>
              <a:t>:  l’état d’un organisme  en déséquilibre  caractérisé par un bilan énergétique  et/ ou protéique négatif </a:t>
            </a:r>
            <a:br>
              <a:rPr lang="fr-FR" sz="1600" b="1" dirty="0">
                <a:solidFill>
                  <a:srgbClr val="FF0000"/>
                </a:solidFill>
              </a:rPr>
            </a:br>
            <a:r>
              <a:rPr lang="fr-FR" sz="1600" dirty="0">
                <a:solidFill>
                  <a:srgbClr val="404040"/>
                </a:solidFill>
              </a:rPr>
              <a:t>Ce déséquilibre entraine des pertes tissulaires, notamment musculaires, qui ont des conséquences fonctionnelles (sarcopénie) </a:t>
            </a:r>
          </a:p>
          <a:p>
            <a:pPr lvl="1">
              <a:lnSpc>
                <a:spcPct val="90000"/>
              </a:lnSpc>
            </a:pPr>
            <a:r>
              <a:rPr lang="fr-FR" dirty="0">
                <a:solidFill>
                  <a:srgbClr val="404040"/>
                </a:solidFill>
              </a:rPr>
              <a:t>3 mécanismes (pouvant être associés)</a:t>
            </a:r>
          </a:p>
          <a:p>
            <a:pPr lvl="2">
              <a:lnSpc>
                <a:spcPct val="90000"/>
              </a:lnSpc>
            </a:pPr>
            <a:r>
              <a:rPr lang="fr-FR" dirty="0">
                <a:solidFill>
                  <a:srgbClr val="404040"/>
                </a:solidFill>
              </a:rPr>
              <a:t>un </a:t>
            </a:r>
            <a:r>
              <a:rPr lang="fr-FR" dirty="0" err="1">
                <a:solidFill>
                  <a:srgbClr val="404040"/>
                </a:solidFill>
              </a:rPr>
              <a:t>deficit</a:t>
            </a:r>
            <a:r>
              <a:rPr lang="fr-FR" dirty="0">
                <a:solidFill>
                  <a:srgbClr val="404040"/>
                </a:solidFill>
              </a:rPr>
              <a:t> d’apport isolé</a:t>
            </a:r>
          </a:p>
          <a:p>
            <a:pPr lvl="2">
              <a:lnSpc>
                <a:spcPct val="90000"/>
              </a:lnSpc>
            </a:pPr>
            <a:r>
              <a:rPr lang="fr-FR" dirty="0">
                <a:solidFill>
                  <a:srgbClr val="404040"/>
                </a:solidFill>
              </a:rPr>
              <a:t>une augmentation des dépenses énergétiques  journalières </a:t>
            </a:r>
          </a:p>
          <a:p>
            <a:pPr lvl="2">
              <a:lnSpc>
                <a:spcPct val="90000"/>
              </a:lnSpc>
            </a:pPr>
            <a:r>
              <a:rPr lang="fr-FR" dirty="0">
                <a:solidFill>
                  <a:srgbClr val="404040"/>
                </a:solidFill>
              </a:rPr>
              <a:t>une augmentation des pertes </a:t>
            </a:r>
          </a:p>
          <a:p>
            <a:pPr>
              <a:lnSpc>
                <a:spcPct val="90000"/>
              </a:lnSpc>
            </a:pPr>
            <a:endParaRPr lang="fr-FR" sz="1100" dirty="0">
              <a:solidFill>
                <a:srgbClr val="404040"/>
              </a:solidFill>
            </a:endParaRPr>
          </a:p>
          <a:p>
            <a:pPr>
              <a:lnSpc>
                <a:spcPct val="90000"/>
              </a:lnSpc>
            </a:pPr>
            <a:endParaRPr lang="fr-FR" sz="1100" dirty="0">
              <a:solidFill>
                <a:srgbClr val="404040"/>
              </a:solidFill>
            </a:endParaRPr>
          </a:p>
          <a:p>
            <a:pPr>
              <a:lnSpc>
                <a:spcPct val="90000"/>
              </a:lnSpc>
            </a:pPr>
            <a:endParaRPr lang="fr-FR" sz="1100" dirty="0">
              <a:solidFill>
                <a:srgbClr val="404040"/>
              </a:solidFill>
            </a:endParaRPr>
          </a:p>
        </p:txBody>
      </p:sp>
    </p:spTree>
    <p:extLst>
      <p:ext uri="{BB962C8B-B14F-4D97-AF65-F5344CB8AC3E}">
        <p14:creationId xmlns:p14="http://schemas.microsoft.com/office/powerpoint/2010/main" val="298006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E05CF50-C6E5-6146-886D-9E4652FE143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2300">
                <a:solidFill>
                  <a:srgbClr val="FFFFFF"/>
                </a:solidFill>
              </a:rPr>
              <a:t>La dénutrition</a:t>
            </a:r>
            <a:br>
              <a:rPr lang="fr-FR" sz="2300">
                <a:solidFill>
                  <a:srgbClr val="FFFFFF"/>
                </a:solidFill>
              </a:rPr>
            </a:br>
            <a:r>
              <a:rPr lang="fr-FR" sz="2300">
                <a:solidFill>
                  <a:srgbClr val="FFFFFF"/>
                </a:solidFill>
              </a:rPr>
              <a:t>Fréquente mais sous estimée </a:t>
            </a:r>
          </a:p>
        </p:txBody>
      </p:sp>
      <p:sp>
        <p:nvSpPr>
          <p:cNvPr id="27" name="Espace réservé du contenu 2">
            <a:extLst>
              <a:ext uri="{FF2B5EF4-FFF2-40B4-BE49-F238E27FC236}">
                <a16:creationId xmlns:a16="http://schemas.microsoft.com/office/drawing/2014/main" id="{13C55883-CF9F-D446-87B8-3DF1A0C95692}"/>
              </a:ext>
            </a:extLst>
          </p:cNvPr>
          <p:cNvSpPr>
            <a:spLocks noGrp="1"/>
          </p:cNvSpPr>
          <p:nvPr>
            <p:ph idx="1"/>
          </p:nvPr>
        </p:nvSpPr>
        <p:spPr>
          <a:xfrm>
            <a:off x="5089355" y="214313"/>
            <a:ext cx="6955008" cy="5608971"/>
          </a:xfrm>
        </p:spPr>
        <p:txBody>
          <a:bodyPr anchor="ctr">
            <a:normAutofit/>
          </a:bodyPr>
          <a:lstStyle/>
          <a:p>
            <a:pPr marL="0" indent="0">
              <a:lnSpc>
                <a:spcPct val="90000"/>
              </a:lnSpc>
              <a:buNone/>
            </a:pPr>
            <a:r>
              <a:rPr lang="fr-FR" sz="2000" dirty="0"/>
              <a:t>Chez la personne âgée la dénutrition </a:t>
            </a:r>
          </a:p>
          <a:p>
            <a:pPr>
              <a:lnSpc>
                <a:spcPct val="90000"/>
              </a:lnSpc>
              <a:buFont typeface="Wingdings" pitchFamily="2" charset="2"/>
              <a:buChar char="Ø"/>
            </a:pPr>
            <a:r>
              <a:rPr lang="fr-FR" sz="2000" dirty="0"/>
              <a:t>entraine ou aggrave un état de fragilité ou de dépendance </a:t>
            </a:r>
          </a:p>
          <a:p>
            <a:pPr>
              <a:lnSpc>
                <a:spcPct val="90000"/>
              </a:lnSpc>
              <a:buFont typeface="Wingdings" pitchFamily="2" charset="2"/>
              <a:buChar char="Ø"/>
            </a:pPr>
            <a:r>
              <a:rPr lang="fr-FR" sz="2000" dirty="0"/>
              <a:t> elle  favorise la survenue de </a:t>
            </a:r>
            <a:r>
              <a:rPr lang="fr-FR" sz="2000" dirty="0" err="1"/>
              <a:t>comorbidités</a:t>
            </a:r>
            <a:r>
              <a:rPr lang="fr-FR" sz="2000" dirty="0"/>
              <a:t> (</a:t>
            </a:r>
            <a:r>
              <a:rPr lang="fr-FR" sz="2000" dirty="0" err="1"/>
              <a:t>escarrres</a:t>
            </a:r>
            <a:r>
              <a:rPr lang="fr-FR" sz="2000" dirty="0"/>
              <a:t> , infections .. ) </a:t>
            </a:r>
          </a:p>
          <a:p>
            <a:pPr>
              <a:lnSpc>
                <a:spcPct val="90000"/>
              </a:lnSpc>
              <a:buFont typeface="Wingdings" pitchFamily="2" charset="2"/>
              <a:buChar char="Ø"/>
            </a:pPr>
            <a:r>
              <a:rPr lang="fr-FR" sz="2000" dirty="0"/>
              <a:t>elle  est </a:t>
            </a:r>
            <a:r>
              <a:rPr lang="fr-FR" sz="2000" dirty="0" err="1"/>
              <a:t>associée</a:t>
            </a:r>
            <a:r>
              <a:rPr lang="fr-FR" sz="2000" dirty="0"/>
              <a:t> à une aggravation du pronostic des maladies sous-jacentes </a:t>
            </a:r>
          </a:p>
          <a:p>
            <a:pPr>
              <a:lnSpc>
                <a:spcPct val="90000"/>
              </a:lnSpc>
              <a:buFont typeface="Wingdings" pitchFamily="2" charset="2"/>
              <a:buChar char="Ø"/>
            </a:pPr>
            <a:r>
              <a:rPr lang="fr-FR" sz="2000" dirty="0"/>
              <a:t>Elle augmente le risque de décès </a:t>
            </a:r>
          </a:p>
          <a:p>
            <a:pPr marL="0" indent="0">
              <a:lnSpc>
                <a:spcPct val="90000"/>
              </a:lnSpc>
              <a:buNone/>
            </a:pPr>
            <a:endParaRPr lang="fr-FR" sz="2000" dirty="0"/>
          </a:p>
          <a:p>
            <a:pPr>
              <a:lnSpc>
                <a:spcPct val="90000"/>
              </a:lnSpc>
            </a:pPr>
            <a:r>
              <a:rPr lang="fr-FR" sz="2000" dirty="0"/>
              <a:t>La </a:t>
            </a:r>
            <a:r>
              <a:rPr lang="fr-FR" sz="2000" dirty="0" err="1"/>
              <a:t>prévalence</a:t>
            </a:r>
            <a:r>
              <a:rPr lang="fr-FR" sz="2000" dirty="0"/>
              <a:t> de la </a:t>
            </a:r>
            <a:r>
              <a:rPr lang="fr-FR" sz="2000" dirty="0" err="1"/>
              <a:t>dénutrition</a:t>
            </a:r>
            <a:r>
              <a:rPr lang="fr-FR" sz="2000" dirty="0"/>
              <a:t> </a:t>
            </a:r>
            <a:r>
              <a:rPr lang="fr-FR" sz="2000" dirty="0" err="1"/>
              <a:t>protéino-énergétique</a:t>
            </a:r>
            <a:r>
              <a:rPr lang="fr-FR" sz="2000" dirty="0"/>
              <a:t> augmente avec l’</a:t>
            </a:r>
            <a:r>
              <a:rPr lang="fr-FR" sz="2000" dirty="0" err="1"/>
              <a:t>âge</a:t>
            </a:r>
            <a:r>
              <a:rPr lang="fr-FR" sz="2000" dirty="0"/>
              <a:t> &gt;&gt; </a:t>
            </a:r>
            <a:r>
              <a:rPr lang="fr-FR" sz="2000" b="1" dirty="0"/>
              <a:t>Concerne plus de 2 millions de personnes en France </a:t>
            </a:r>
            <a:endParaRPr lang="fr-FR" sz="2000" dirty="0"/>
          </a:p>
          <a:p>
            <a:pPr lvl="1">
              <a:lnSpc>
                <a:spcPct val="90000"/>
              </a:lnSpc>
            </a:pPr>
            <a:r>
              <a:rPr lang="fr-FR" sz="1800" dirty="0"/>
              <a:t>Elle est de 4 à 10 % chez les personnes </a:t>
            </a:r>
            <a:r>
              <a:rPr lang="fr-FR" sz="1800" dirty="0" err="1"/>
              <a:t>âgées</a:t>
            </a:r>
            <a:r>
              <a:rPr lang="fr-FR" sz="1800" dirty="0"/>
              <a:t> vivant à domicile</a:t>
            </a:r>
          </a:p>
          <a:p>
            <a:pPr lvl="1">
              <a:lnSpc>
                <a:spcPct val="90000"/>
              </a:lnSpc>
            </a:pPr>
            <a:r>
              <a:rPr lang="fr-FR" sz="1800" dirty="0"/>
              <a:t>de 15 à 38 % chez celles vivant en institution </a:t>
            </a:r>
          </a:p>
          <a:p>
            <a:pPr lvl="1">
              <a:lnSpc>
                <a:spcPct val="90000"/>
              </a:lnSpc>
            </a:pPr>
            <a:r>
              <a:rPr lang="fr-FR" sz="1800" dirty="0"/>
              <a:t>De  30 à 70 % chez les malades </a:t>
            </a:r>
            <a:r>
              <a:rPr lang="fr-FR" sz="1800" dirty="0" err="1"/>
              <a:t>âgés</a:t>
            </a:r>
            <a:r>
              <a:rPr lang="fr-FR" sz="1800" dirty="0"/>
              <a:t> </a:t>
            </a:r>
            <a:r>
              <a:rPr lang="fr-FR" sz="1800" dirty="0" err="1"/>
              <a:t>hospitalisés</a:t>
            </a:r>
            <a:r>
              <a:rPr lang="fr-FR" sz="1800" dirty="0"/>
              <a:t>. </a:t>
            </a:r>
          </a:p>
          <a:p>
            <a:pPr marL="0" indent="0">
              <a:lnSpc>
                <a:spcPct val="90000"/>
              </a:lnSpc>
              <a:buNone/>
            </a:pPr>
            <a:endParaRPr lang="fr-FR" sz="2000" dirty="0"/>
          </a:p>
          <a:p>
            <a:pPr>
              <a:lnSpc>
                <a:spcPct val="90000"/>
              </a:lnSpc>
            </a:pPr>
            <a:endParaRPr lang="fr-FR" sz="1100" dirty="0"/>
          </a:p>
        </p:txBody>
      </p:sp>
      <p:sp>
        <p:nvSpPr>
          <p:cNvPr id="3" name="ZoneTexte 2">
            <a:extLst>
              <a:ext uri="{FF2B5EF4-FFF2-40B4-BE49-F238E27FC236}">
                <a16:creationId xmlns:a16="http://schemas.microsoft.com/office/drawing/2014/main" id="{C64D939B-58BA-8E5E-68F4-08BFE06E9AF3}"/>
              </a:ext>
            </a:extLst>
          </p:cNvPr>
          <p:cNvSpPr txBox="1"/>
          <p:nvPr/>
        </p:nvSpPr>
        <p:spPr>
          <a:xfrm>
            <a:off x="3272589" y="5657671"/>
            <a:ext cx="8771774" cy="1200329"/>
          </a:xfrm>
          <a:prstGeom prst="rect">
            <a:avLst/>
          </a:prstGeom>
          <a:noFill/>
        </p:spPr>
        <p:txBody>
          <a:bodyPr wrap="square" rtlCol="0">
            <a:spAutoFit/>
          </a:bodyPr>
          <a:lstStyle/>
          <a:p>
            <a:r>
              <a:rPr lang="fr-FR" sz="1800" dirty="0"/>
              <a:t>Elle reste </a:t>
            </a:r>
            <a:r>
              <a:rPr lang="fr-FR" sz="1800" dirty="0" err="1"/>
              <a:t>très</a:t>
            </a:r>
            <a:r>
              <a:rPr lang="fr-FR" sz="1800" dirty="0"/>
              <a:t> souvent non </a:t>
            </a:r>
            <a:r>
              <a:rPr lang="fr-FR" sz="1800" dirty="0" err="1"/>
              <a:t>dépistée</a:t>
            </a:r>
            <a:r>
              <a:rPr lang="fr-FR" sz="1800" dirty="0"/>
              <a:t> et/ou insuffisamment </a:t>
            </a:r>
            <a:r>
              <a:rPr lang="fr-FR" sz="1800" dirty="0" err="1"/>
              <a:t>traitée</a:t>
            </a:r>
            <a:r>
              <a:rPr lang="fr-FR" sz="1800" dirty="0"/>
              <a:t> considérée comme un symptôme d’une maladie et donc devant guérir avec la maladie , or </a:t>
            </a:r>
            <a:r>
              <a:rPr lang="fr-FR" sz="1800" b="1" dirty="0">
                <a:solidFill>
                  <a:srgbClr val="FF0000"/>
                </a:solidFill>
              </a:rPr>
              <a:t>elle ne guérit pas spontanément chez le sujet âgé </a:t>
            </a:r>
          </a:p>
          <a:p>
            <a:endParaRPr lang="fr-FR" dirty="0"/>
          </a:p>
        </p:txBody>
      </p:sp>
    </p:spTree>
    <p:extLst>
      <p:ext uri="{BB962C8B-B14F-4D97-AF65-F5344CB8AC3E}">
        <p14:creationId xmlns:p14="http://schemas.microsoft.com/office/powerpoint/2010/main" val="302434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1EAF43-BBE4-4EE4-9831-3421B3336338}"/>
              </a:ext>
            </a:extLst>
          </p:cNvPr>
          <p:cNvPicPr>
            <a:picLocks noChangeAspect="1"/>
          </p:cNvPicPr>
          <p:nvPr/>
        </p:nvPicPr>
        <p:blipFill rotWithShape="1">
          <a:blip r:embed="rId2">
            <a:duotone>
              <a:schemeClr val="bg2">
                <a:shade val="45000"/>
                <a:satMod val="135000"/>
              </a:schemeClr>
              <a:prstClr val="white"/>
            </a:duotone>
          </a:blip>
          <a:srcRect t="6250"/>
          <a:stretch/>
        </p:blipFill>
        <p:spPr>
          <a:xfrm>
            <a:off x="20" y="10"/>
            <a:ext cx="12191980" cy="6857990"/>
          </a:xfrm>
          <a:prstGeom prst="rect">
            <a:avLst/>
          </a:prstGeom>
        </p:spPr>
      </p:pic>
      <p:sp>
        <p:nvSpPr>
          <p:cNvPr id="2" name="Titre 1">
            <a:extLst>
              <a:ext uri="{FF2B5EF4-FFF2-40B4-BE49-F238E27FC236}">
                <a16:creationId xmlns:a16="http://schemas.microsoft.com/office/drawing/2014/main" id="{79280C5C-E17A-C84E-8D60-827D990C8C49}"/>
              </a:ext>
            </a:extLst>
          </p:cNvPr>
          <p:cNvSpPr>
            <a:spLocks noGrp="1"/>
          </p:cNvSpPr>
          <p:nvPr>
            <p:ph type="title"/>
          </p:nvPr>
        </p:nvSpPr>
        <p:spPr/>
        <p:txBody>
          <a:bodyPr>
            <a:normAutofit/>
          </a:bodyPr>
          <a:lstStyle/>
          <a:p>
            <a:r>
              <a:rPr lang="fr-FR" dirty="0"/>
              <a:t>Situations à risques sans lien avec l’âge </a:t>
            </a:r>
          </a:p>
        </p:txBody>
      </p:sp>
      <p:graphicFrame>
        <p:nvGraphicFramePr>
          <p:cNvPr id="5" name="Espace réservé du contenu 2">
            <a:extLst>
              <a:ext uri="{FF2B5EF4-FFF2-40B4-BE49-F238E27FC236}">
                <a16:creationId xmlns:a16="http://schemas.microsoft.com/office/drawing/2014/main" id="{61AE710B-B555-4211-A21B-AA0138B5765C}"/>
              </a:ext>
            </a:extLst>
          </p:cNvPr>
          <p:cNvGraphicFramePr>
            <a:graphicFrameLocks noGrp="1"/>
          </p:cNvGraphicFramePr>
          <p:nvPr>
            <p:ph idx="1"/>
            <p:extLst>
              <p:ext uri="{D42A27DB-BD31-4B8C-83A1-F6EECF244321}">
                <p14:modId xmlns:p14="http://schemas.microsoft.com/office/powerpoint/2010/main" val="371433427"/>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85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5">
            <a:extLst>
              <a:ext uri="{FF2B5EF4-FFF2-40B4-BE49-F238E27FC236}">
                <a16:creationId xmlns:a16="http://schemas.microsoft.com/office/drawing/2014/main" id="{145D867F-C4D0-A742-9899-BD6ADE970BF8}"/>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SPECIFIQUES SUJET AGE</a:t>
            </a:r>
          </a:p>
        </p:txBody>
      </p:sp>
      <p:pic>
        <p:nvPicPr>
          <p:cNvPr id="10" name="Espace réservé du contenu 9">
            <a:extLst>
              <a:ext uri="{FF2B5EF4-FFF2-40B4-BE49-F238E27FC236}">
                <a16:creationId xmlns:a16="http://schemas.microsoft.com/office/drawing/2014/main" id="{5B8BBC75-C405-F153-EBE9-5CC5CA027D7E}"/>
              </a:ext>
            </a:extLst>
          </p:cNvPr>
          <p:cNvPicPr>
            <a:picLocks noGrp="1" noChangeAspect="1"/>
          </p:cNvPicPr>
          <p:nvPr>
            <p:ph idx="1"/>
          </p:nvPr>
        </p:nvPicPr>
        <p:blipFill>
          <a:blip r:embed="rId2"/>
          <a:stretch>
            <a:fillRect/>
          </a:stretch>
        </p:blipFill>
        <p:spPr>
          <a:xfrm>
            <a:off x="4866989" y="400050"/>
            <a:ext cx="7062094" cy="5702638"/>
          </a:xfrm>
          <a:prstGeom prst="rect">
            <a:avLst/>
          </a:prstGeom>
        </p:spPr>
      </p:pic>
      <p:sp>
        <p:nvSpPr>
          <p:cNvPr id="5" name="ZoneTexte 4">
            <a:extLst>
              <a:ext uri="{FF2B5EF4-FFF2-40B4-BE49-F238E27FC236}">
                <a16:creationId xmlns:a16="http://schemas.microsoft.com/office/drawing/2014/main" id="{03573F20-F1C8-524A-8A7A-C7C5159680BD}"/>
              </a:ext>
            </a:extLst>
          </p:cNvPr>
          <p:cNvSpPr txBox="1"/>
          <p:nvPr/>
        </p:nvSpPr>
        <p:spPr>
          <a:xfrm>
            <a:off x="862366" y="2194102"/>
            <a:ext cx="3427001" cy="3908586"/>
          </a:xfrm>
          <a:prstGeom prst="rect">
            <a:avLst/>
          </a:prstGeom>
        </p:spPr>
        <p:txBody>
          <a:bodyPr vert="horz" lIns="91440" tIns="45720" rIns="91440" bIns="45720" rtlCol="0">
            <a:normAutofit/>
          </a:bodyPr>
          <a:lstStyle/>
          <a:p>
            <a:pPr>
              <a:lnSpc>
                <a:spcPct val="90000"/>
              </a:lnSpc>
              <a:spcAft>
                <a:spcPts val="600"/>
              </a:spcAft>
            </a:pPr>
            <a:endParaRPr lang="en-US" sz="2000" dirty="0"/>
          </a:p>
        </p:txBody>
      </p:sp>
      <p:sp>
        <p:nvSpPr>
          <p:cNvPr id="11" name="ZoneTexte 10">
            <a:extLst>
              <a:ext uri="{FF2B5EF4-FFF2-40B4-BE49-F238E27FC236}">
                <a16:creationId xmlns:a16="http://schemas.microsoft.com/office/drawing/2014/main" id="{79E92276-5BF1-FD98-3411-540BB6F2284E}"/>
              </a:ext>
            </a:extLst>
          </p:cNvPr>
          <p:cNvSpPr txBox="1"/>
          <p:nvPr/>
        </p:nvSpPr>
        <p:spPr>
          <a:xfrm>
            <a:off x="5100638" y="6229350"/>
            <a:ext cx="6828445" cy="646331"/>
          </a:xfrm>
          <a:prstGeom prst="rect">
            <a:avLst/>
          </a:prstGeom>
          <a:noFill/>
        </p:spPr>
        <p:txBody>
          <a:bodyPr wrap="square" rtlCol="0">
            <a:spAutoFit/>
          </a:bodyPr>
          <a:lstStyle/>
          <a:p>
            <a:r>
              <a:rPr lang="fr-FR" dirty="0">
                <a:hlinkClick r:id="rId3"/>
              </a:rPr>
              <a:t>https://sante.gouv.fr/IMG/pdf/brochure_denutrition.pdf</a:t>
            </a:r>
            <a:endParaRPr lang="fr-FR" dirty="0"/>
          </a:p>
          <a:p>
            <a:endParaRPr lang="fr-FR" dirty="0"/>
          </a:p>
        </p:txBody>
      </p:sp>
    </p:spTree>
    <p:extLst>
      <p:ext uri="{BB962C8B-B14F-4D97-AF65-F5344CB8AC3E}">
        <p14:creationId xmlns:p14="http://schemas.microsoft.com/office/powerpoint/2010/main" val="378254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2C1B1-5049-669A-D77F-44B6CED80D2D}"/>
              </a:ext>
            </a:extLst>
          </p:cNvPr>
          <p:cNvSpPr>
            <a:spLocks noGrp="1"/>
          </p:cNvSpPr>
          <p:nvPr>
            <p:ph type="title"/>
          </p:nvPr>
        </p:nvSpPr>
        <p:spPr>
          <a:xfrm>
            <a:off x="2086757" y="236775"/>
            <a:ext cx="7729728" cy="1188720"/>
          </a:xfrm>
        </p:spPr>
        <p:txBody>
          <a:bodyPr/>
          <a:lstStyle/>
          <a:p>
            <a:r>
              <a:rPr lang="fr-FR" dirty="0"/>
              <a:t>Focus état buccodentaire </a:t>
            </a:r>
          </a:p>
        </p:txBody>
      </p:sp>
      <p:pic>
        <p:nvPicPr>
          <p:cNvPr id="10" name="Espace réservé du contenu 9">
            <a:extLst>
              <a:ext uri="{FF2B5EF4-FFF2-40B4-BE49-F238E27FC236}">
                <a16:creationId xmlns:a16="http://schemas.microsoft.com/office/drawing/2014/main" id="{9CF9F1A8-FC75-7BC7-6162-AD98B610750A}"/>
              </a:ext>
            </a:extLst>
          </p:cNvPr>
          <p:cNvPicPr>
            <a:picLocks noGrp="1" noChangeAspect="1"/>
          </p:cNvPicPr>
          <p:nvPr>
            <p:ph idx="1"/>
          </p:nvPr>
        </p:nvPicPr>
        <p:blipFill>
          <a:blip r:embed="rId2"/>
          <a:stretch>
            <a:fillRect/>
          </a:stretch>
        </p:blipFill>
        <p:spPr>
          <a:xfrm>
            <a:off x="6179457" y="2222174"/>
            <a:ext cx="4394200" cy="3096976"/>
          </a:xfrm>
          <a:prstGeom prst="rect">
            <a:avLst/>
          </a:prstGeom>
        </p:spPr>
      </p:pic>
      <p:sp>
        <p:nvSpPr>
          <p:cNvPr id="5" name="ZoneTexte 4">
            <a:extLst>
              <a:ext uri="{FF2B5EF4-FFF2-40B4-BE49-F238E27FC236}">
                <a16:creationId xmlns:a16="http://schemas.microsoft.com/office/drawing/2014/main" id="{8715A013-795C-0B16-7261-1B956F5CCDB5}"/>
              </a:ext>
            </a:extLst>
          </p:cNvPr>
          <p:cNvSpPr txBox="1"/>
          <p:nvPr/>
        </p:nvSpPr>
        <p:spPr>
          <a:xfrm>
            <a:off x="838200" y="1733953"/>
            <a:ext cx="5341257" cy="369332"/>
          </a:xfrm>
          <a:prstGeom prst="rect">
            <a:avLst/>
          </a:prstGeom>
          <a:noFill/>
        </p:spPr>
        <p:txBody>
          <a:bodyPr wrap="square" rtlCol="0">
            <a:spAutoFit/>
          </a:bodyPr>
          <a:lstStyle/>
          <a:p>
            <a:r>
              <a:rPr lang="fr-FR" dirty="0"/>
              <a:t>Candidose </a:t>
            </a:r>
            <a:r>
              <a:rPr lang="fr-FR" dirty="0" err="1"/>
              <a:t>orobuccale</a:t>
            </a:r>
            <a:endParaRPr lang="fr-FR" dirty="0"/>
          </a:p>
        </p:txBody>
      </p:sp>
      <p:pic>
        <p:nvPicPr>
          <p:cNvPr id="6" name="Espace réservé du contenu 3">
            <a:extLst>
              <a:ext uri="{FF2B5EF4-FFF2-40B4-BE49-F238E27FC236}">
                <a16:creationId xmlns:a16="http://schemas.microsoft.com/office/drawing/2014/main" id="{835C24C7-6EF4-1BAE-F365-CD7A42A2DB18}"/>
              </a:ext>
            </a:extLst>
          </p:cNvPr>
          <p:cNvPicPr>
            <a:picLocks noChangeAspect="1"/>
          </p:cNvPicPr>
          <p:nvPr/>
        </p:nvPicPr>
        <p:blipFill>
          <a:blip r:embed="rId3"/>
          <a:stretch>
            <a:fillRect/>
          </a:stretch>
        </p:blipFill>
        <p:spPr>
          <a:xfrm>
            <a:off x="344905" y="2222174"/>
            <a:ext cx="4152900" cy="2413651"/>
          </a:xfrm>
          <a:prstGeom prst="rect">
            <a:avLst/>
          </a:prstGeom>
        </p:spPr>
      </p:pic>
      <p:sp>
        <p:nvSpPr>
          <p:cNvPr id="12" name="ZoneTexte 11">
            <a:extLst>
              <a:ext uri="{FF2B5EF4-FFF2-40B4-BE49-F238E27FC236}">
                <a16:creationId xmlns:a16="http://schemas.microsoft.com/office/drawing/2014/main" id="{1EC16EAC-A162-F073-6F2F-7D715C8E4E46}"/>
              </a:ext>
            </a:extLst>
          </p:cNvPr>
          <p:cNvSpPr txBox="1"/>
          <p:nvPr/>
        </p:nvSpPr>
        <p:spPr>
          <a:xfrm>
            <a:off x="6179457" y="1707271"/>
            <a:ext cx="4677229" cy="369332"/>
          </a:xfrm>
          <a:prstGeom prst="rect">
            <a:avLst/>
          </a:prstGeom>
          <a:noFill/>
        </p:spPr>
        <p:txBody>
          <a:bodyPr wrap="square" rtlCol="0">
            <a:spAutoFit/>
          </a:bodyPr>
          <a:lstStyle/>
          <a:p>
            <a:r>
              <a:rPr lang="fr-FR" dirty="0"/>
              <a:t>édentation, caries, tartre, </a:t>
            </a:r>
            <a:r>
              <a:rPr lang="fr-FR" dirty="0" err="1"/>
              <a:t>parodontopathie</a:t>
            </a:r>
            <a:r>
              <a:rPr lang="fr-FR" dirty="0"/>
              <a:t> </a:t>
            </a:r>
          </a:p>
        </p:txBody>
      </p:sp>
    </p:spTree>
    <p:extLst>
      <p:ext uri="{BB962C8B-B14F-4D97-AF65-F5344CB8AC3E}">
        <p14:creationId xmlns:p14="http://schemas.microsoft.com/office/powerpoint/2010/main" val="3286640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28A207B-CF59-8042-967C-E09545E11A7C}"/>
              </a:ext>
            </a:extLst>
          </p:cNvPr>
          <p:cNvSpPr>
            <a:spLocks noGrp="1"/>
          </p:cNvSpPr>
          <p:nvPr>
            <p:ph type="title"/>
          </p:nvPr>
        </p:nvSpPr>
        <p:spPr>
          <a:xfrm>
            <a:off x="640080" y="1428750"/>
            <a:ext cx="3717608" cy="2748149"/>
          </a:xfrm>
          <a:solidFill>
            <a:srgbClr val="FFFFFF"/>
          </a:solidFill>
          <a:ln>
            <a:solidFill>
              <a:srgbClr val="262626"/>
            </a:solidFill>
          </a:ln>
        </p:spPr>
        <p:txBody>
          <a:bodyPr>
            <a:normAutofit/>
          </a:bodyPr>
          <a:lstStyle/>
          <a:p>
            <a:r>
              <a:rPr lang="fr-FR" sz="2400" dirty="0"/>
              <a:t>Diagnostic DENUTRITION chez LA PERSONNE DE 70 ANS ET PLUS </a:t>
            </a:r>
          </a:p>
        </p:txBody>
      </p:sp>
      <p:sp useBgFill="1">
        <p:nvSpPr>
          <p:cNvPr id="20" name="Rectangle 19">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6BED6A37-AAB2-47D4-9DF0-B619CD86F072}"/>
              </a:ext>
            </a:extLst>
          </p:cNvPr>
          <p:cNvGraphicFramePr>
            <a:graphicFrameLocks noGrp="1"/>
          </p:cNvGraphicFramePr>
          <p:nvPr>
            <p:ph idx="1"/>
            <p:extLst>
              <p:ext uri="{D42A27DB-BD31-4B8C-83A1-F6EECF244321}">
                <p14:modId xmlns:p14="http://schemas.microsoft.com/office/powerpoint/2010/main" val="54371384"/>
              </p:ext>
            </p:extLst>
          </p:nvPr>
        </p:nvGraphicFramePr>
        <p:xfrm>
          <a:off x="5066868" y="300038"/>
          <a:ext cx="7006070" cy="6343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id="{580C6017-7761-1B80-D6BD-2D51DD3B29AD}"/>
              </a:ext>
            </a:extLst>
          </p:cNvPr>
          <p:cNvSpPr txBox="1"/>
          <p:nvPr/>
        </p:nvSpPr>
        <p:spPr>
          <a:xfrm>
            <a:off x="328613" y="5000625"/>
            <a:ext cx="4029075" cy="1477328"/>
          </a:xfrm>
          <a:prstGeom prst="rect">
            <a:avLst/>
          </a:prstGeom>
          <a:noFill/>
        </p:spPr>
        <p:txBody>
          <a:bodyPr wrap="square" rtlCol="0">
            <a:spAutoFit/>
          </a:bodyPr>
          <a:lstStyle/>
          <a:p>
            <a:r>
              <a:rPr lang="fr-FR" sz="1800" dirty="0">
                <a:hlinkClick r:id="rId7"/>
              </a:rPr>
              <a:t>https://www.has-sante.fr/jcms/p_3165944/fr/diagnostic-de-la-denutrition-chez-la-personne-de-70-ans-et-plus</a:t>
            </a:r>
            <a:br>
              <a:rPr lang="fr-FR" sz="1800" dirty="0"/>
            </a:br>
            <a:endParaRPr lang="fr-FR" dirty="0"/>
          </a:p>
        </p:txBody>
      </p:sp>
    </p:spTree>
    <p:extLst>
      <p:ext uri="{BB962C8B-B14F-4D97-AF65-F5344CB8AC3E}">
        <p14:creationId xmlns:p14="http://schemas.microsoft.com/office/powerpoint/2010/main" val="143847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515B0-5F41-8DB0-1537-8BD2669BAE0D}"/>
              </a:ext>
            </a:extLst>
          </p:cNvPr>
          <p:cNvSpPr>
            <a:spLocks noGrp="1"/>
          </p:cNvSpPr>
          <p:nvPr>
            <p:ph type="title"/>
          </p:nvPr>
        </p:nvSpPr>
        <p:spPr/>
        <p:txBody>
          <a:bodyPr/>
          <a:lstStyle/>
          <a:p>
            <a:r>
              <a:rPr lang="fr-FR" dirty="0"/>
              <a:t>Obésité et dénutrition</a:t>
            </a:r>
          </a:p>
        </p:txBody>
      </p:sp>
      <p:sp>
        <p:nvSpPr>
          <p:cNvPr id="3" name="Espace réservé du contenu 2">
            <a:extLst>
              <a:ext uri="{FF2B5EF4-FFF2-40B4-BE49-F238E27FC236}">
                <a16:creationId xmlns:a16="http://schemas.microsoft.com/office/drawing/2014/main" id="{5095CDE3-853E-8390-C78F-FA88D480D211}"/>
              </a:ext>
            </a:extLst>
          </p:cNvPr>
          <p:cNvSpPr>
            <a:spLocks noGrp="1"/>
          </p:cNvSpPr>
          <p:nvPr>
            <p:ph idx="1"/>
          </p:nvPr>
        </p:nvSpPr>
        <p:spPr>
          <a:xfrm>
            <a:off x="1034716" y="2695074"/>
            <a:ext cx="10287000" cy="3501189"/>
          </a:xfrm>
        </p:spPr>
        <p:txBody>
          <a:bodyPr>
            <a:normAutofit/>
          </a:bodyPr>
          <a:lstStyle/>
          <a:p>
            <a:r>
              <a:rPr lang="fr-FR" b="1" dirty="0"/>
              <a:t>Une personne âgée en situation d’obésité peut être dénutrie.</a:t>
            </a:r>
          </a:p>
          <a:p>
            <a:r>
              <a:rPr lang="fr-FR" dirty="0"/>
              <a:t> Le diagnostic repose sur l’association  d’1 critère phénotypique et d’1 critère étiologique. </a:t>
            </a:r>
          </a:p>
          <a:p>
            <a:r>
              <a:rPr lang="fr-FR" dirty="0"/>
              <a:t>Pour faire le diagnostic de dénutrition chez la personne âgée en situation d’obésité, il est recommandé d’utiliser les critères phénotypiques suivants (1 seul critère suffit) : </a:t>
            </a:r>
          </a:p>
          <a:p>
            <a:pPr lvl="1"/>
            <a:r>
              <a:rPr lang="fr-FR" dirty="0"/>
              <a:t>perte de poids ≥ 5 % en 1 mois ou ≥ 10 % en 6 mois ou ≥ 10 % par rapport au poids habituel avant le début de la maladie</a:t>
            </a:r>
          </a:p>
          <a:p>
            <a:pPr lvl="1"/>
            <a:r>
              <a:rPr lang="fr-FR" dirty="0"/>
              <a:t>sarcopénie confirmée</a:t>
            </a:r>
          </a:p>
          <a:p>
            <a:r>
              <a:rPr lang="fr-FR" dirty="0"/>
              <a:t>En présence d’un critère étiologique, une telle perte de poids, qu’elle soit volontaire, à visée thérapeutique ou involontaire, est un critère phénotypique de dénutrition. </a:t>
            </a:r>
          </a:p>
        </p:txBody>
      </p:sp>
    </p:spTree>
    <p:extLst>
      <p:ext uri="{BB962C8B-B14F-4D97-AF65-F5344CB8AC3E}">
        <p14:creationId xmlns:p14="http://schemas.microsoft.com/office/powerpoint/2010/main" val="9158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627BE3-63F5-D24A-8788-6AEDF18143F9}"/>
              </a:ext>
            </a:extLst>
          </p:cNvPr>
          <p:cNvSpPr>
            <a:spLocks noGrp="1"/>
          </p:cNvSpPr>
          <p:nvPr>
            <p:ph type="title"/>
          </p:nvPr>
        </p:nvSpPr>
        <p:spPr>
          <a:xfrm>
            <a:off x="838200" y="557188"/>
            <a:ext cx="10515600" cy="1133499"/>
          </a:xfrm>
        </p:spPr>
        <p:txBody>
          <a:bodyPr>
            <a:normAutofit/>
          </a:bodyPr>
          <a:lstStyle/>
          <a:p>
            <a:pPr algn="ctr"/>
            <a:r>
              <a:rPr lang="fr-FR" sz="5200" dirty="0"/>
              <a:t>Classification</a:t>
            </a:r>
          </a:p>
        </p:txBody>
      </p:sp>
      <p:graphicFrame>
        <p:nvGraphicFramePr>
          <p:cNvPr id="5" name="Espace réservé du contenu 2">
            <a:extLst>
              <a:ext uri="{FF2B5EF4-FFF2-40B4-BE49-F238E27FC236}">
                <a16:creationId xmlns:a16="http://schemas.microsoft.com/office/drawing/2014/main" id="{EDF360F0-8971-49DA-B73B-2E2A753FB002}"/>
              </a:ext>
            </a:extLst>
          </p:cNvPr>
          <p:cNvGraphicFramePr>
            <a:graphicFrameLocks noGrp="1"/>
          </p:cNvGraphicFramePr>
          <p:nvPr>
            <p:ph idx="1"/>
            <p:extLst>
              <p:ext uri="{D42A27DB-BD31-4B8C-83A1-F6EECF244321}">
                <p14:modId xmlns:p14="http://schemas.microsoft.com/office/powerpoint/2010/main" val="364655252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82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5DD65-20F4-BF4A-8880-E8FD379334FB}"/>
              </a:ext>
            </a:extLst>
          </p:cNvPr>
          <p:cNvSpPr>
            <a:spLocks noGrp="1"/>
          </p:cNvSpPr>
          <p:nvPr>
            <p:ph type="title"/>
          </p:nvPr>
        </p:nvSpPr>
        <p:spPr>
          <a:xfrm>
            <a:off x="630936" y="362903"/>
            <a:ext cx="3429000" cy="1287781"/>
          </a:xfrm>
        </p:spPr>
        <p:txBody>
          <a:bodyPr anchor="b">
            <a:normAutofit/>
          </a:bodyPr>
          <a:lstStyle/>
          <a:p>
            <a:r>
              <a:rPr lang="fr-FR" sz="4400" dirty="0"/>
              <a:t>MNA</a:t>
            </a:r>
          </a:p>
        </p:txBody>
      </p:sp>
      <p:sp>
        <p:nvSpPr>
          <p:cNvPr id="3" name="Espace réservé du contenu 2">
            <a:extLst>
              <a:ext uri="{FF2B5EF4-FFF2-40B4-BE49-F238E27FC236}">
                <a16:creationId xmlns:a16="http://schemas.microsoft.com/office/drawing/2014/main" id="{260A8060-CA10-8E4F-8E36-7473BA834D84}"/>
              </a:ext>
            </a:extLst>
          </p:cNvPr>
          <p:cNvSpPr>
            <a:spLocks noGrp="1"/>
          </p:cNvSpPr>
          <p:nvPr>
            <p:ph idx="1"/>
          </p:nvPr>
        </p:nvSpPr>
        <p:spPr>
          <a:xfrm>
            <a:off x="336883" y="2097345"/>
            <a:ext cx="4199021" cy="3268739"/>
          </a:xfrm>
        </p:spPr>
        <p:txBody>
          <a:bodyPr anchor="t">
            <a:normAutofit/>
          </a:bodyPr>
          <a:lstStyle/>
          <a:p>
            <a:r>
              <a:rPr lang="fr-FR" sz="2200" b="1" dirty="0"/>
              <a:t>un outil de </a:t>
            </a:r>
            <a:r>
              <a:rPr lang="fr-FR" sz="2200" b="1" dirty="0" err="1"/>
              <a:t>repérage</a:t>
            </a:r>
            <a:r>
              <a:rPr lang="fr-FR" sz="2200" b="1" dirty="0"/>
              <a:t> du risque de </a:t>
            </a:r>
            <a:r>
              <a:rPr lang="fr-FR" sz="2200" b="1" dirty="0" err="1"/>
              <a:t>dénutrition</a:t>
            </a:r>
            <a:r>
              <a:rPr lang="fr-FR" sz="2200" dirty="0"/>
              <a:t> mais ne constitue plus un </a:t>
            </a:r>
            <a:r>
              <a:rPr lang="fr-FR" sz="2200" dirty="0" err="1"/>
              <a:t>critère</a:t>
            </a:r>
            <a:r>
              <a:rPr lang="fr-FR" sz="2200" dirty="0"/>
              <a:t> de diagnostic de </a:t>
            </a:r>
            <a:r>
              <a:rPr lang="fr-FR" sz="2200" dirty="0" err="1"/>
              <a:t>dénutrition</a:t>
            </a:r>
            <a:r>
              <a:rPr lang="fr-FR" sz="2200" dirty="0"/>
              <a:t>. </a:t>
            </a:r>
          </a:p>
          <a:p>
            <a:r>
              <a:rPr lang="fr-FR" sz="2200" dirty="0">
                <a:hlinkClick r:id="rId2"/>
              </a:rPr>
              <a:t>https://www.mna-elderly.com/sites/default/files/2021-10/mna-mini-french.pdf</a:t>
            </a:r>
            <a:endParaRPr lang="fr-FR" sz="2200" dirty="0"/>
          </a:p>
          <a:p>
            <a:endParaRPr lang="fr-FR" sz="2200" dirty="0"/>
          </a:p>
        </p:txBody>
      </p:sp>
      <p:pic>
        <p:nvPicPr>
          <p:cNvPr id="4" name="Image 3">
            <a:extLst>
              <a:ext uri="{FF2B5EF4-FFF2-40B4-BE49-F238E27FC236}">
                <a16:creationId xmlns:a16="http://schemas.microsoft.com/office/drawing/2014/main" id="{1DC6EB9D-48C9-B44A-9EBC-101291E7E68B}"/>
              </a:ext>
            </a:extLst>
          </p:cNvPr>
          <p:cNvPicPr>
            <a:picLocks noChangeAspect="1"/>
          </p:cNvPicPr>
          <p:nvPr/>
        </p:nvPicPr>
        <p:blipFill>
          <a:blip r:embed="rId3"/>
          <a:stretch>
            <a:fillRect/>
          </a:stretch>
        </p:blipFill>
        <p:spPr>
          <a:xfrm>
            <a:off x="5214939" y="184469"/>
            <a:ext cx="6229350" cy="6489061"/>
          </a:xfrm>
          <a:prstGeom prst="rect">
            <a:avLst/>
          </a:prstGeom>
        </p:spPr>
      </p:pic>
    </p:spTree>
    <p:extLst>
      <p:ext uri="{BB962C8B-B14F-4D97-AF65-F5344CB8AC3E}">
        <p14:creationId xmlns:p14="http://schemas.microsoft.com/office/powerpoint/2010/main" val="84140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B4F88B16-56E5-E54D-853A-52CC885EAC74}"/>
              </a:ext>
            </a:extLst>
          </p:cNvPr>
          <p:cNvPicPr>
            <a:picLocks noGrp="1" noChangeAspect="1"/>
          </p:cNvPicPr>
          <p:nvPr>
            <p:ph idx="1"/>
          </p:nvPr>
        </p:nvPicPr>
        <p:blipFill>
          <a:blip r:embed="rId2"/>
          <a:stretch>
            <a:fillRect/>
          </a:stretch>
        </p:blipFill>
        <p:spPr>
          <a:xfrm>
            <a:off x="643467" y="1506982"/>
            <a:ext cx="10905066" cy="3844035"/>
          </a:xfrm>
          <a:prstGeom prst="rect">
            <a:avLst/>
          </a:prstGeom>
          <a:ln>
            <a:noFill/>
          </a:ln>
        </p:spPr>
      </p:pic>
    </p:spTree>
    <p:extLst>
      <p:ext uri="{BB962C8B-B14F-4D97-AF65-F5344CB8AC3E}">
        <p14:creationId xmlns:p14="http://schemas.microsoft.com/office/powerpoint/2010/main" val="393259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F31AFEC-150E-BA24-8C46-C4B64D4ADC2F}"/>
              </a:ext>
            </a:extLst>
          </p:cNvPr>
          <p:cNvSpPr>
            <a:spLocks noGrp="1"/>
          </p:cNvSpPr>
          <p:nvPr>
            <p:ph type="title"/>
          </p:nvPr>
        </p:nvSpPr>
        <p:spPr>
          <a:xfrm>
            <a:off x="2231136" y="467418"/>
            <a:ext cx="7729728" cy="1188720"/>
          </a:xfrm>
          <a:solidFill>
            <a:srgbClr val="FFFFFF"/>
          </a:solidFill>
        </p:spPr>
        <p:txBody>
          <a:bodyPr>
            <a:normAutofit/>
          </a:bodyPr>
          <a:lstStyle/>
          <a:p>
            <a:r>
              <a:rPr lang="fr-FR" dirty="0"/>
              <a:t>Définitions</a:t>
            </a:r>
          </a:p>
        </p:txBody>
      </p:sp>
      <p:sp>
        <p:nvSpPr>
          <p:cNvPr id="3" name="Espace réservé du contenu 2">
            <a:extLst>
              <a:ext uri="{FF2B5EF4-FFF2-40B4-BE49-F238E27FC236}">
                <a16:creationId xmlns:a16="http://schemas.microsoft.com/office/drawing/2014/main" id="{676655F0-1BD3-AE6C-88C7-41655DB78B15}"/>
              </a:ext>
            </a:extLst>
          </p:cNvPr>
          <p:cNvSpPr>
            <a:spLocks noGrp="1"/>
          </p:cNvSpPr>
          <p:nvPr>
            <p:ph idx="1"/>
          </p:nvPr>
        </p:nvSpPr>
        <p:spPr>
          <a:xfrm>
            <a:off x="1706062" y="2291262"/>
            <a:ext cx="8779512" cy="2879256"/>
          </a:xfrm>
        </p:spPr>
        <p:txBody>
          <a:bodyPr>
            <a:normAutofit/>
          </a:bodyPr>
          <a:lstStyle/>
          <a:p>
            <a:pPr>
              <a:lnSpc>
                <a:spcPct val="90000"/>
              </a:lnSpc>
            </a:pPr>
            <a:r>
              <a:rPr lang="fr-FR" sz="1400" b="1" dirty="0">
                <a:solidFill>
                  <a:srgbClr val="404040"/>
                </a:solidFill>
              </a:rPr>
              <a:t>Métabolisme = </a:t>
            </a:r>
            <a:r>
              <a:rPr lang="fr-FR" sz="1400" dirty="0">
                <a:solidFill>
                  <a:srgbClr val="404040"/>
                </a:solidFill>
              </a:rPr>
              <a:t>ensemble des réactions biochimiques qui s’effectuent au sein de la matière vivante  à partir des nutriments fournis par l’alimentation sous l’action de catalyseurs spécifiques (enzymes) </a:t>
            </a:r>
          </a:p>
          <a:p>
            <a:pPr marL="0" indent="0">
              <a:lnSpc>
                <a:spcPct val="90000"/>
              </a:lnSpc>
              <a:buNone/>
            </a:pPr>
            <a:r>
              <a:rPr lang="fr-FR" sz="1400" dirty="0">
                <a:solidFill>
                  <a:srgbClr val="404040"/>
                </a:solidFill>
              </a:rPr>
              <a:t>Processus ordonné faisant intervenir des étapes de:</a:t>
            </a:r>
          </a:p>
          <a:p>
            <a:pPr>
              <a:lnSpc>
                <a:spcPct val="90000"/>
              </a:lnSpc>
              <a:buFont typeface="Wingdings" pitchFamily="2" charset="2"/>
              <a:buChar char="Ø"/>
            </a:pPr>
            <a:r>
              <a:rPr lang="fr-FR" sz="1400" b="1" dirty="0">
                <a:solidFill>
                  <a:srgbClr val="404040"/>
                </a:solidFill>
              </a:rPr>
              <a:t>Dégradation = catabolisme</a:t>
            </a:r>
          </a:p>
          <a:p>
            <a:pPr>
              <a:lnSpc>
                <a:spcPct val="90000"/>
              </a:lnSpc>
              <a:buFont typeface="Wingdings" pitchFamily="2" charset="2"/>
              <a:buChar char="Ø"/>
            </a:pPr>
            <a:r>
              <a:rPr lang="fr-FR" sz="1400" b="1" dirty="0">
                <a:solidFill>
                  <a:srgbClr val="404040"/>
                </a:solidFill>
              </a:rPr>
              <a:t>Synthèse = anabolisme</a:t>
            </a:r>
            <a:endParaRPr lang="fr-FR" sz="1400" dirty="0">
              <a:solidFill>
                <a:srgbClr val="404040"/>
              </a:solidFill>
            </a:endParaRPr>
          </a:p>
          <a:p>
            <a:pPr>
              <a:lnSpc>
                <a:spcPct val="90000"/>
              </a:lnSpc>
            </a:pPr>
            <a:r>
              <a:rPr lang="fr-FR" sz="1400" dirty="0">
                <a:solidFill>
                  <a:srgbClr val="404040"/>
                </a:solidFill>
              </a:rPr>
              <a:t>Nutriments= tout composé organique ou non organique contenu dans les aliments métabolisé par l’organisme</a:t>
            </a:r>
          </a:p>
          <a:p>
            <a:pPr>
              <a:lnSpc>
                <a:spcPct val="90000"/>
              </a:lnSpc>
            </a:pPr>
            <a:r>
              <a:rPr lang="fr-FR" sz="1400" dirty="0">
                <a:solidFill>
                  <a:srgbClr val="404040"/>
                </a:solidFill>
              </a:rPr>
              <a:t>Macronutriments (énergétiques): glucides, lipides, protéines</a:t>
            </a:r>
          </a:p>
          <a:p>
            <a:pPr>
              <a:lnSpc>
                <a:spcPct val="90000"/>
              </a:lnSpc>
            </a:pPr>
            <a:r>
              <a:rPr lang="fr-FR" sz="1400" dirty="0">
                <a:solidFill>
                  <a:srgbClr val="404040"/>
                </a:solidFill>
              </a:rPr>
              <a:t>Micronutriments (non énergétiques ): vitamines et </a:t>
            </a:r>
            <a:r>
              <a:rPr lang="fr-FR" sz="1400" dirty="0" err="1">
                <a:solidFill>
                  <a:srgbClr val="404040"/>
                </a:solidFill>
              </a:rPr>
              <a:t>oligo-élements</a:t>
            </a:r>
            <a:endParaRPr lang="fr-FR" sz="1400" dirty="0">
              <a:solidFill>
                <a:srgbClr val="404040"/>
              </a:solidFill>
            </a:endParaRPr>
          </a:p>
        </p:txBody>
      </p:sp>
    </p:spTree>
    <p:extLst>
      <p:ext uri="{BB962C8B-B14F-4D97-AF65-F5344CB8AC3E}">
        <p14:creationId xmlns:p14="http://schemas.microsoft.com/office/powerpoint/2010/main" val="101079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3C3223-3BF2-30C1-B578-F7ACB9367E88}"/>
              </a:ext>
            </a:extLst>
          </p:cNvPr>
          <p:cNvSpPr>
            <a:spLocks noGrp="1"/>
          </p:cNvSpPr>
          <p:nvPr>
            <p:ph type="title"/>
          </p:nvPr>
        </p:nvSpPr>
        <p:spPr>
          <a:xfrm>
            <a:off x="1137034" y="609597"/>
            <a:ext cx="9392421" cy="1330841"/>
          </a:xfrm>
        </p:spPr>
        <p:txBody>
          <a:bodyPr>
            <a:normAutofit/>
          </a:bodyPr>
          <a:lstStyle/>
          <a:p>
            <a:r>
              <a:rPr lang="fr-FR" dirty="0"/>
              <a:t>La dénutrition est réversible mais pas  spontanément</a:t>
            </a:r>
          </a:p>
        </p:txBody>
      </p:sp>
      <p:sp>
        <p:nvSpPr>
          <p:cNvPr id="3" name="Espace réservé du contenu 2">
            <a:extLst>
              <a:ext uri="{FF2B5EF4-FFF2-40B4-BE49-F238E27FC236}">
                <a16:creationId xmlns:a16="http://schemas.microsoft.com/office/drawing/2014/main" id="{E240A161-FA6D-8E94-3060-8C820600C56C}"/>
              </a:ext>
            </a:extLst>
          </p:cNvPr>
          <p:cNvSpPr>
            <a:spLocks noGrp="1"/>
          </p:cNvSpPr>
          <p:nvPr>
            <p:ph idx="1"/>
          </p:nvPr>
        </p:nvSpPr>
        <p:spPr>
          <a:xfrm>
            <a:off x="180474" y="2198362"/>
            <a:ext cx="5915526" cy="4394943"/>
          </a:xfrm>
        </p:spPr>
        <p:txBody>
          <a:bodyPr>
            <a:normAutofit/>
          </a:bodyPr>
          <a:lstStyle/>
          <a:p>
            <a:pPr marL="0" indent="0">
              <a:buNone/>
            </a:pPr>
            <a:r>
              <a:rPr lang="fr-FR" sz="1900" b="0" i="0" dirty="0">
                <a:effectLst/>
                <a:latin typeface="-apple-system"/>
              </a:rPr>
              <a:t>En l’absence de prise en charge, la dénutrition du sujet âgé évolue vers les complications: </a:t>
            </a:r>
          </a:p>
          <a:p>
            <a:r>
              <a:rPr lang="fr-FR" sz="1900" b="0" i="0" dirty="0" err="1">
                <a:effectLst/>
                <a:latin typeface="-apple-system"/>
              </a:rPr>
              <a:t>Morbimortalité</a:t>
            </a:r>
            <a:endParaRPr lang="fr-FR" sz="1900" dirty="0">
              <a:latin typeface="-apple-system"/>
            </a:endParaRPr>
          </a:p>
          <a:p>
            <a:r>
              <a:rPr lang="fr-FR" sz="1900" b="0" i="0" dirty="0">
                <a:effectLst/>
                <a:latin typeface="-apple-system"/>
              </a:rPr>
              <a:t>Aggravation de la sarcopénie</a:t>
            </a:r>
            <a:endParaRPr lang="fr-FR" sz="1900" dirty="0">
              <a:latin typeface="-apple-system"/>
            </a:endParaRPr>
          </a:p>
          <a:p>
            <a:r>
              <a:rPr lang="fr-FR" sz="1900" b="0" i="0" dirty="0">
                <a:effectLst/>
                <a:latin typeface="-apple-system"/>
              </a:rPr>
              <a:t>Immunodépression</a:t>
            </a:r>
          </a:p>
          <a:p>
            <a:r>
              <a:rPr lang="fr-FR" sz="1900" b="0" i="0" dirty="0">
                <a:effectLst/>
                <a:latin typeface="-apple-system"/>
              </a:rPr>
              <a:t>Escarres</a:t>
            </a:r>
          </a:p>
          <a:p>
            <a:r>
              <a:rPr lang="fr-FR" sz="1900" b="0" i="0" dirty="0">
                <a:effectLst/>
                <a:latin typeface="-apple-system"/>
              </a:rPr>
              <a:t>Déshydratation</a:t>
            </a:r>
          </a:p>
          <a:p>
            <a:r>
              <a:rPr lang="fr-FR" sz="1900" b="0" i="0" dirty="0">
                <a:effectLst/>
                <a:latin typeface="-apple-system"/>
              </a:rPr>
              <a:t>Déficit en micronutriment</a:t>
            </a:r>
          </a:p>
          <a:p>
            <a:r>
              <a:rPr lang="fr-FR" sz="1900" dirty="0">
                <a:latin typeface="-apple-system"/>
              </a:rPr>
              <a:t>Décès </a:t>
            </a:r>
            <a:br>
              <a:rPr lang="fr-FR" sz="1900" dirty="0"/>
            </a:br>
            <a:endParaRPr lang="fr-FR" sz="1900" dirty="0"/>
          </a:p>
        </p:txBody>
      </p:sp>
      <p:pic>
        <p:nvPicPr>
          <p:cNvPr id="4" name="Image 3">
            <a:extLst>
              <a:ext uri="{FF2B5EF4-FFF2-40B4-BE49-F238E27FC236}">
                <a16:creationId xmlns:a16="http://schemas.microsoft.com/office/drawing/2014/main" id="{1FA0B6FE-E871-C68E-B3D1-52A8A583725F}"/>
              </a:ext>
            </a:extLst>
          </p:cNvPr>
          <p:cNvPicPr>
            <a:picLocks noChangeAspect="1"/>
          </p:cNvPicPr>
          <p:nvPr/>
        </p:nvPicPr>
        <p:blipFill>
          <a:blip r:embed="rId2"/>
          <a:stretch>
            <a:fillRect/>
          </a:stretch>
        </p:blipFill>
        <p:spPr>
          <a:xfrm>
            <a:off x="6096000" y="2198362"/>
            <a:ext cx="5821008" cy="4496727"/>
          </a:xfrm>
          <a:prstGeom prst="rect">
            <a:avLst/>
          </a:prstGeom>
        </p:spPr>
      </p:pic>
    </p:spTree>
    <p:extLst>
      <p:ext uri="{BB962C8B-B14F-4D97-AF65-F5344CB8AC3E}">
        <p14:creationId xmlns:p14="http://schemas.microsoft.com/office/powerpoint/2010/main" val="292399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A52A6-F573-6B0A-C6CC-B626BBA35756}"/>
              </a:ext>
            </a:extLst>
          </p:cNvPr>
          <p:cNvSpPr>
            <a:spLocks noGrp="1"/>
          </p:cNvSpPr>
          <p:nvPr>
            <p:ph type="title"/>
          </p:nvPr>
        </p:nvSpPr>
        <p:spPr>
          <a:xfrm>
            <a:off x="2098788" y="110848"/>
            <a:ext cx="7729728" cy="1188720"/>
          </a:xfrm>
        </p:spPr>
        <p:txBody>
          <a:bodyPr/>
          <a:lstStyle/>
          <a:p>
            <a:r>
              <a:rPr lang="fr-FR" dirty="0"/>
              <a:t>Stratégie de prise en charge nutritionnelle</a:t>
            </a:r>
          </a:p>
        </p:txBody>
      </p:sp>
      <p:sp>
        <p:nvSpPr>
          <p:cNvPr id="3" name="Espace réservé du contenu 2">
            <a:extLst>
              <a:ext uri="{FF2B5EF4-FFF2-40B4-BE49-F238E27FC236}">
                <a16:creationId xmlns:a16="http://schemas.microsoft.com/office/drawing/2014/main" id="{C571DF29-41AD-E2F3-61BB-453A42F0D46C}"/>
              </a:ext>
            </a:extLst>
          </p:cNvPr>
          <p:cNvSpPr>
            <a:spLocks noGrp="1"/>
          </p:cNvSpPr>
          <p:nvPr>
            <p:ph idx="1"/>
          </p:nvPr>
        </p:nvSpPr>
        <p:spPr>
          <a:xfrm>
            <a:off x="838200" y="1436914"/>
            <a:ext cx="10515600" cy="4740049"/>
          </a:xfrm>
        </p:spPr>
        <p:txBody>
          <a:bodyPr/>
          <a:lstStyle/>
          <a:p>
            <a:r>
              <a:rPr lang="fr-FR" dirty="0"/>
              <a:t>Privilégier la voie orale autant que possible </a:t>
            </a:r>
          </a:p>
        </p:txBody>
      </p:sp>
      <p:pic>
        <p:nvPicPr>
          <p:cNvPr id="4" name="Image 3">
            <a:extLst>
              <a:ext uri="{FF2B5EF4-FFF2-40B4-BE49-F238E27FC236}">
                <a16:creationId xmlns:a16="http://schemas.microsoft.com/office/drawing/2014/main" id="{90E632F3-D5D7-3745-938E-DD6B5740CA3C}"/>
              </a:ext>
            </a:extLst>
          </p:cNvPr>
          <p:cNvPicPr>
            <a:picLocks noChangeAspect="1"/>
          </p:cNvPicPr>
          <p:nvPr/>
        </p:nvPicPr>
        <p:blipFill>
          <a:blip r:embed="rId2"/>
          <a:stretch>
            <a:fillRect/>
          </a:stretch>
        </p:blipFill>
        <p:spPr>
          <a:xfrm>
            <a:off x="224589" y="1878142"/>
            <a:ext cx="11819022" cy="4740048"/>
          </a:xfrm>
          <a:prstGeom prst="rect">
            <a:avLst/>
          </a:prstGeom>
        </p:spPr>
      </p:pic>
      <p:sp>
        <p:nvSpPr>
          <p:cNvPr id="5" name="ZoneTexte 4">
            <a:extLst>
              <a:ext uri="{FF2B5EF4-FFF2-40B4-BE49-F238E27FC236}">
                <a16:creationId xmlns:a16="http://schemas.microsoft.com/office/drawing/2014/main" id="{3E8D023C-35D9-22B2-7108-CB7D9DEE689F}"/>
              </a:ext>
            </a:extLst>
          </p:cNvPr>
          <p:cNvSpPr txBox="1"/>
          <p:nvPr/>
        </p:nvSpPr>
        <p:spPr>
          <a:xfrm>
            <a:off x="7333148" y="5846544"/>
            <a:ext cx="4020652" cy="646331"/>
          </a:xfrm>
          <a:prstGeom prst="rect">
            <a:avLst/>
          </a:prstGeom>
          <a:noFill/>
        </p:spPr>
        <p:txBody>
          <a:bodyPr wrap="none" rtlCol="0">
            <a:spAutoFit/>
          </a:bodyPr>
          <a:lstStyle/>
          <a:p>
            <a:r>
              <a:rPr lang="fr-FR" dirty="0"/>
              <a:t>CNO:=compléments nutritionnels oraux</a:t>
            </a:r>
          </a:p>
          <a:p>
            <a:r>
              <a:rPr lang="fr-FR" dirty="0"/>
              <a:t>NE=nutrition entérale</a:t>
            </a:r>
          </a:p>
        </p:txBody>
      </p:sp>
    </p:spTree>
    <p:extLst>
      <p:ext uri="{BB962C8B-B14F-4D97-AF65-F5344CB8AC3E}">
        <p14:creationId xmlns:p14="http://schemas.microsoft.com/office/powerpoint/2010/main" val="70593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53F5E3D5-FA8A-2300-E688-3E717B09B63D}"/>
              </a:ext>
            </a:extLst>
          </p:cNvPr>
          <p:cNvPicPr>
            <a:picLocks noGrp="1" noChangeAspect="1"/>
          </p:cNvPicPr>
          <p:nvPr>
            <p:ph idx="1"/>
          </p:nvPr>
        </p:nvPicPr>
        <p:blipFill>
          <a:blip r:embed="rId2"/>
          <a:stretch>
            <a:fillRect/>
          </a:stretch>
        </p:blipFill>
        <p:spPr>
          <a:xfrm>
            <a:off x="922083" y="130628"/>
            <a:ext cx="10552741" cy="6727371"/>
          </a:xfrm>
          <a:prstGeom prst="rect">
            <a:avLst/>
          </a:prstGeom>
        </p:spPr>
      </p:pic>
    </p:spTree>
    <p:extLst>
      <p:ext uri="{BB962C8B-B14F-4D97-AF65-F5344CB8AC3E}">
        <p14:creationId xmlns:p14="http://schemas.microsoft.com/office/powerpoint/2010/main" val="202855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0EFB867-EB48-DC6B-DB29-68ADBFA6F800}"/>
              </a:ext>
            </a:extLst>
          </p:cNvPr>
          <p:cNvSpPr>
            <a:spLocks noGrp="1"/>
          </p:cNvSpPr>
          <p:nvPr>
            <p:ph type="title"/>
          </p:nvPr>
        </p:nvSpPr>
        <p:spPr>
          <a:xfrm>
            <a:off x="643466" y="643467"/>
            <a:ext cx="6242719" cy="1728044"/>
          </a:xfrm>
          <a:noFill/>
          <a:ln>
            <a:solidFill>
              <a:schemeClr val="bg1"/>
            </a:solidFill>
          </a:ln>
        </p:spPr>
        <p:txBody>
          <a:bodyPr wrap="square">
            <a:normAutofit/>
          </a:bodyPr>
          <a:lstStyle/>
          <a:p>
            <a:r>
              <a:rPr lang="fr-FR">
                <a:solidFill>
                  <a:schemeClr val="bg1"/>
                </a:solidFill>
              </a:rPr>
              <a:t>Nutrition artificielle</a:t>
            </a:r>
          </a:p>
        </p:txBody>
      </p:sp>
      <p:pic>
        <p:nvPicPr>
          <p:cNvPr id="4" name="Espace réservé du contenu 3" descr="Une image contenant texte, capture d’écran, Police&#10;&#10;Description générée automatiquement">
            <a:extLst>
              <a:ext uri="{FF2B5EF4-FFF2-40B4-BE49-F238E27FC236}">
                <a16:creationId xmlns:a16="http://schemas.microsoft.com/office/drawing/2014/main" id="{48FC88A4-AADA-813F-BBE0-50CF4BB78B3D}"/>
              </a:ext>
            </a:extLst>
          </p:cNvPr>
          <p:cNvPicPr>
            <a:picLocks noChangeAspect="1"/>
          </p:cNvPicPr>
          <p:nvPr/>
        </p:nvPicPr>
        <p:blipFill>
          <a:blip r:embed="rId2"/>
          <a:stretch>
            <a:fillRect/>
          </a:stretch>
        </p:blipFill>
        <p:spPr>
          <a:xfrm>
            <a:off x="390525" y="2551962"/>
            <a:ext cx="6584013" cy="4115009"/>
          </a:xfrm>
          <a:prstGeom prst="rect">
            <a:avLst/>
          </a:prstGeom>
        </p:spPr>
      </p:pic>
      <p:pic>
        <p:nvPicPr>
          <p:cNvPr id="3" name="Image 2" descr="Une image contenant dessin, croquis, Dessin au trait, diagramme&#10;&#10;Description générée automatiquement">
            <a:extLst>
              <a:ext uri="{FF2B5EF4-FFF2-40B4-BE49-F238E27FC236}">
                <a16:creationId xmlns:a16="http://schemas.microsoft.com/office/drawing/2014/main" id="{09553215-16B8-9271-6230-E4FB32FCDA21}"/>
              </a:ext>
            </a:extLst>
          </p:cNvPr>
          <p:cNvPicPr>
            <a:picLocks noChangeAspect="1"/>
          </p:cNvPicPr>
          <p:nvPr/>
        </p:nvPicPr>
        <p:blipFill>
          <a:blip r:embed="rId3"/>
          <a:stretch>
            <a:fillRect/>
          </a:stretch>
        </p:blipFill>
        <p:spPr>
          <a:xfrm>
            <a:off x="8029575" y="122777"/>
            <a:ext cx="3953124" cy="3449099"/>
          </a:xfrm>
          <a:prstGeom prst="rect">
            <a:avLst/>
          </a:prstGeom>
        </p:spPr>
      </p:pic>
      <p:pic>
        <p:nvPicPr>
          <p:cNvPr id="5" name="Image 4" descr="Une image contenant peau, fleur, accessoire, intérieur&#10;&#10;Description générée automatiquement">
            <a:extLst>
              <a:ext uri="{FF2B5EF4-FFF2-40B4-BE49-F238E27FC236}">
                <a16:creationId xmlns:a16="http://schemas.microsoft.com/office/drawing/2014/main" id="{63436332-88A6-9619-F03E-F4E157366395}"/>
              </a:ext>
            </a:extLst>
          </p:cNvPr>
          <p:cNvPicPr>
            <a:picLocks noChangeAspect="1"/>
          </p:cNvPicPr>
          <p:nvPr/>
        </p:nvPicPr>
        <p:blipFill>
          <a:blip r:embed="rId4"/>
          <a:stretch>
            <a:fillRect/>
          </a:stretch>
        </p:blipFill>
        <p:spPr>
          <a:xfrm>
            <a:off x="8188119" y="3685745"/>
            <a:ext cx="3613356" cy="2872619"/>
          </a:xfrm>
          <a:prstGeom prst="rect">
            <a:avLst/>
          </a:prstGeom>
        </p:spPr>
      </p:pic>
    </p:spTree>
    <p:extLst>
      <p:ext uri="{BB962C8B-B14F-4D97-AF65-F5344CB8AC3E}">
        <p14:creationId xmlns:p14="http://schemas.microsoft.com/office/powerpoint/2010/main" val="4287576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BE3A26E2-6BF6-1950-453F-4D357412ACB8}"/>
              </a:ext>
            </a:extLst>
          </p:cNvPr>
          <p:cNvPicPr>
            <a:picLocks noGrp="1" noChangeAspect="1"/>
          </p:cNvPicPr>
          <p:nvPr>
            <p:ph idx="1"/>
          </p:nvPr>
        </p:nvPicPr>
        <p:blipFill>
          <a:blip r:embed="rId3"/>
          <a:stretch>
            <a:fillRect/>
          </a:stretch>
        </p:blipFill>
        <p:spPr>
          <a:xfrm>
            <a:off x="1858855" y="134621"/>
            <a:ext cx="8474290" cy="6588758"/>
          </a:xfrm>
          <a:prstGeom prst="rect">
            <a:avLst/>
          </a:prstGeom>
        </p:spPr>
      </p:pic>
    </p:spTree>
    <p:extLst>
      <p:ext uri="{BB962C8B-B14F-4D97-AF65-F5344CB8AC3E}">
        <p14:creationId xmlns:p14="http://schemas.microsoft.com/office/powerpoint/2010/main" val="1353592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1487AA-EED4-3645-1E04-2261C7811583}"/>
              </a:ext>
            </a:extLst>
          </p:cNvPr>
          <p:cNvSpPr>
            <a:spLocks noGrp="1"/>
          </p:cNvSpPr>
          <p:nvPr>
            <p:ph type="title"/>
          </p:nvPr>
        </p:nvSpPr>
        <p:spPr/>
        <p:txBody>
          <a:bodyPr/>
          <a:lstStyle/>
          <a:p>
            <a:r>
              <a:rPr lang="fr-FR" dirty="0"/>
              <a:t>Recommandations </a:t>
            </a:r>
            <a:r>
              <a:rPr lang="fr-FR" dirty="0" err="1"/>
              <a:t>pREVENTION</a:t>
            </a:r>
            <a:r>
              <a:rPr lang="fr-FR" dirty="0"/>
              <a:t> </a:t>
            </a:r>
          </a:p>
        </p:txBody>
      </p:sp>
      <p:sp>
        <p:nvSpPr>
          <p:cNvPr id="3" name="Espace réservé du contenu 2">
            <a:extLst>
              <a:ext uri="{FF2B5EF4-FFF2-40B4-BE49-F238E27FC236}">
                <a16:creationId xmlns:a16="http://schemas.microsoft.com/office/drawing/2014/main" id="{8294535A-4958-6765-DC45-8B4389B38487}"/>
              </a:ext>
            </a:extLst>
          </p:cNvPr>
          <p:cNvSpPr>
            <a:spLocks noGrp="1"/>
          </p:cNvSpPr>
          <p:nvPr>
            <p:ph idx="1"/>
          </p:nvPr>
        </p:nvSpPr>
        <p:spPr>
          <a:xfrm>
            <a:off x="421105" y="2638044"/>
            <a:ext cx="11261558" cy="3991356"/>
          </a:xfrm>
        </p:spPr>
        <p:txBody>
          <a:bodyPr>
            <a:normAutofit fontScale="85000" lnSpcReduction="10000"/>
          </a:bodyPr>
          <a:lstStyle/>
          <a:p>
            <a:r>
              <a:rPr lang="fr-FR" dirty="0"/>
              <a:t>GUIDE RENESSENS </a:t>
            </a:r>
            <a:r>
              <a:rPr lang="fr-FR" dirty="0">
                <a:hlinkClick r:id="rId2"/>
              </a:rPr>
              <a:t>https://www2.dijon.inrae.fr/senior-et-sens/guide.php</a:t>
            </a:r>
            <a:endParaRPr lang="fr-FR" dirty="0"/>
          </a:p>
          <a:p>
            <a:endParaRPr lang="fr-FR" sz="1800" b="0" dirty="0">
              <a:effectLst/>
              <a:latin typeface="RotisSansSerif"/>
            </a:endParaRPr>
          </a:p>
          <a:p>
            <a:r>
              <a:rPr lang="fr-FR" sz="1800" b="0" dirty="0">
                <a:effectLst/>
                <a:latin typeface="RotisSansSerif"/>
              </a:rPr>
              <a:t>Il est essentiel d’interroger la personne </a:t>
            </a:r>
            <a:r>
              <a:rPr lang="fr-FR" sz="1800" b="0" dirty="0" err="1">
                <a:effectLst/>
                <a:latin typeface="RotisSansSerif"/>
              </a:rPr>
              <a:t>âgée</a:t>
            </a:r>
            <a:r>
              <a:rPr lang="fr-FR" sz="1800" b="0" dirty="0">
                <a:effectLst/>
                <a:latin typeface="RotisSansSerif"/>
              </a:rPr>
              <a:t> sur les aliments qu’elle </a:t>
            </a:r>
            <a:r>
              <a:rPr lang="fr-FR" sz="1800" b="0" dirty="0" err="1">
                <a:effectLst/>
                <a:latin typeface="RotisSansSerif"/>
              </a:rPr>
              <a:t>apprécie</a:t>
            </a:r>
            <a:r>
              <a:rPr lang="fr-FR" sz="1800" b="0" dirty="0">
                <a:effectLst/>
                <a:latin typeface="RotisSansSerif"/>
              </a:rPr>
              <a:t> pour lui proposer une alimentation qui satisfait vraiment ses </a:t>
            </a:r>
            <a:r>
              <a:rPr lang="fr-FR" sz="1800" b="0" dirty="0" err="1">
                <a:effectLst/>
                <a:latin typeface="RotisSansSerif"/>
              </a:rPr>
              <a:t>goûts</a:t>
            </a:r>
            <a:r>
              <a:rPr lang="fr-FR" sz="1800" b="0" dirty="0">
                <a:effectLst/>
                <a:latin typeface="RotisSansSerif"/>
              </a:rPr>
              <a:t> et ses habitudes alimentaires . Attention à certains aliments peu </a:t>
            </a:r>
            <a:r>
              <a:rPr lang="fr-FR" sz="1800" b="0" dirty="0" err="1">
                <a:effectLst/>
                <a:latin typeface="RotisSansSerif"/>
              </a:rPr>
              <a:t>appréciés</a:t>
            </a:r>
            <a:r>
              <a:rPr lang="fr-FR" sz="1800" b="0" dirty="0">
                <a:effectLst/>
                <a:latin typeface="RotisSansSerif"/>
              </a:rPr>
              <a:t> des personnes </a:t>
            </a:r>
            <a:r>
              <a:rPr lang="fr-FR" sz="1800" b="0" dirty="0" err="1">
                <a:effectLst/>
                <a:latin typeface="RotisSansSerif"/>
              </a:rPr>
              <a:t>âgées</a:t>
            </a:r>
            <a:r>
              <a:rPr lang="fr-FR" sz="1800" b="0" dirty="0">
                <a:effectLst/>
                <a:latin typeface="RotisSansSerif"/>
              </a:rPr>
              <a:t> : </a:t>
            </a:r>
            <a:endParaRPr lang="fr-FR" dirty="0">
              <a:effectLst/>
            </a:endParaRPr>
          </a:p>
          <a:p>
            <a:r>
              <a:rPr lang="fr-FR" sz="1800" b="0" dirty="0">
                <a:effectLst/>
                <a:latin typeface="RotisSansSerif"/>
              </a:rPr>
              <a:t>• </a:t>
            </a:r>
            <a:r>
              <a:rPr lang="fr-FR" sz="1800" b="0" dirty="0" err="1">
                <a:effectLst/>
                <a:latin typeface="RotisSansSerif"/>
              </a:rPr>
              <a:t>Éviter</a:t>
            </a:r>
            <a:r>
              <a:rPr lang="fr-FR" sz="1800" b="0" dirty="0">
                <a:effectLst/>
                <a:latin typeface="RotisSansSerif"/>
              </a:rPr>
              <a:t> les aliments fades, les aliments sans sel </a:t>
            </a:r>
            <a:endParaRPr lang="fr-FR" dirty="0">
              <a:effectLst/>
            </a:endParaRPr>
          </a:p>
          <a:p>
            <a:r>
              <a:rPr lang="fr-FR" sz="1800" b="0" dirty="0">
                <a:effectLst/>
                <a:latin typeface="RotisSansSerif"/>
              </a:rPr>
              <a:t>• </a:t>
            </a:r>
            <a:r>
              <a:rPr lang="fr-FR" sz="1800" b="0" dirty="0" err="1">
                <a:effectLst/>
                <a:latin typeface="RotisSansSerif"/>
              </a:rPr>
              <a:t>Éviter</a:t>
            </a:r>
            <a:r>
              <a:rPr lang="fr-FR" sz="1800" b="0" dirty="0">
                <a:effectLst/>
                <a:latin typeface="RotisSansSerif"/>
              </a:rPr>
              <a:t> les aliments durs (difficiles à </a:t>
            </a:r>
            <a:r>
              <a:rPr lang="fr-FR" sz="1800" b="0" dirty="0" err="1">
                <a:effectLst/>
                <a:latin typeface="RotisSansSerif"/>
              </a:rPr>
              <a:t>mâcher</a:t>
            </a:r>
            <a:r>
              <a:rPr lang="fr-FR" sz="1800" b="0" dirty="0">
                <a:effectLst/>
                <a:latin typeface="RotisSansSerif"/>
              </a:rPr>
              <a:t>) </a:t>
            </a:r>
            <a:endParaRPr lang="fr-FR" dirty="0">
              <a:effectLst/>
            </a:endParaRPr>
          </a:p>
          <a:p>
            <a:r>
              <a:rPr lang="fr-FR" sz="1800" b="0" dirty="0">
                <a:effectLst/>
                <a:latin typeface="RotisSansSerif"/>
              </a:rPr>
              <a:t>• </a:t>
            </a:r>
            <a:r>
              <a:rPr lang="fr-FR" sz="1800" b="0" dirty="0" err="1">
                <a:effectLst/>
                <a:latin typeface="RotisSansSerif"/>
              </a:rPr>
              <a:t>Éviter</a:t>
            </a:r>
            <a:r>
              <a:rPr lang="fr-FR" sz="1800" b="0" dirty="0">
                <a:effectLst/>
                <a:latin typeface="RotisSansSerif"/>
              </a:rPr>
              <a:t> les aliments secs </a:t>
            </a:r>
            <a:endParaRPr lang="fr-FR" dirty="0">
              <a:effectLst/>
            </a:endParaRPr>
          </a:p>
          <a:p>
            <a:r>
              <a:rPr lang="fr-FR" sz="1800" b="0" dirty="0">
                <a:effectLst/>
                <a:latin typeface="RotisSansSerif"/>
              </a:rPr>
              <a:t>• </a:t>
            </a:r>
            <a:r>
              <a:rPr lang="fr-FR" sz="1800" b="0" dirty="0" err="1">
                <a:effectLst/>
                <a:latin typeface="RotisSansSerif"/>
              </a:rPr>
              <a:t>Éviter</a:t>
            </a:r>
            <a:r>
              <a:rPr lang="fr-FR" sz="1800" b="0" dirty="0">
                <a:effectLst/>
                <a:latin typeface="RotisSansSerif"/>
              </a:rPr>
              <a:t> les aliments qui ne font pas partie des habitudes propres aux </a:t>
            </a:r>
            <a:r>
              <a:rPr lang="fr-FR" sz="1800" b="0" dirty="0" err="1">
                <a:effectLst/>
                <a:latin typeface="RotisSansSerif"/>
              </a:rPr>
              <a:t>générations</a:t>
            </a:r>
            <a:r>
              <a:rPr lang="fr-FR" sz="1800" b="0" dirty="0">
                <a:effectLst/>
                <a:latin typeface="RotisSansSerif"/>
              </a:rPr>
              <a:t> seniors (fruits exotiques, sauce au curry, nuggets de </a:t>
            </a:r>
            <a:r>
              <a:rPr lang="fr-FR" sz="1800" b="0" dirty="0" err="1">
                <a:effectLst/>
                <a:latin typeface="RotisSansSerif"/>
              </a:rPr>
              <a:t>ble</a:t>
            </a:r>
            <a:r>
              <a:rPr lang="fr-FR" sz="1800" b="0" dirty="0">
                <a:effectLst/>
                <a:latin typeface="RotisSansSerif"/>
              </a:rPr>
              <a:t>́...) </a:t>
            </a:r>
          </a:p>
          <a:p>
            <a:r>
              <a:rPr lang="fr-FR" sz="1800" b="0" dirty="0">
                <a:effectLst/>
                <a:latin typeface="RotisSansSerif"/>
              </a:rPr>
              <a:t>Un bon repas, c’est aussi des plats bien </a:t>
            </a:r>
            <a:r>
              <a:rPr lang="fr-FR" sz="1800" b="0" dirty="0" err="1">
                <a:effectLst/>
                <a:latin typeface="RotisSansSerif"/>
              </a:rPr>
              <a:t>présentés</a:t>
            </a:r>
            <a:r>
              <a:rPr lang="fr-FR" sz="1800" b="0" dirty="0">
                <a:effectLst/>
                <a:latin typeface="RotisSansSerif"/>
              </a:rPr>
              <a:t> pour mettre en </a:t>
            </a:r>
            <a:r>
              <a:rPr lang="fr-FR" sz="1800" b="0" dirty="0" err="1">
                <a:effectLst/>
                <a:latin typeface="RotisSansSerif"/>
              </a:rPr>
              <a:t>appétit</a:t>
            </a:r>
            <a:r>
              <a:rPr lang="fr-FR" sz="1800" b="0" dirty="0">
                <a:effectLst/>
                <a:latin typeface="RotisSansSerif"/>
              </a:rPr>
              <a:t>, des horaires </a:t>
            </a:r>
            <a:r>
              <a:rPr lang="fr-FR" sz="1800" b="0" dirty="0" err="1">
                <a:effectLst/>
                <a:latin typeface="RotisSansSerif"/>
              </a:rPr>
              <a:t>adaptés</a:t>
            </a:r>
            <a:r>
              <a:rPr lang="fr-FR" sz="1800" b="0" dirty="0">
                <a:effectLst/>
                <a:latin typeface="RotisSansSerif"/>
              </a:rPr>
              <a:t> qui permettent notamment de </a:t>
            </a:r>
            <a:r>
              <a:rPr lang="fr-FR" sz="1800" b="0" dirty="0" err="1">
                <a:effectLst/>
                <a:latin typeface="RotisSansSerif"/>
              </a:rPr>
              <a:t>prévenir</a:t>
            </a:r>
            <a:r>
              <a:rPr lang="fr-FR" sz="1800" b="0" dirty="0">
                <a:effectLst/>
                <a:latin typeface="RotisSansSerif"/>
              </a:rPr>
              <a:t> le </a:t>
            </a:r>
            <a:r>
              <a:rPr lang="fr-FR" sz="1800" b="0" dirty="0" err="1">
                <a:effectLst/>
                <a:latin typeface="RotisSansSerif"/>
              </a:rPr>
              <a:t>jeûne</a:t>
            </a:r>
            <a:r>
              <a:rPr lang="fr-FR" sz="1800" b="0" dirty="0">
                <a:effectLst/>
                <a:latin typeface="RotisSansSerif"/>
              </a:rPr>
              <a:t> nocturne (moins de 12 heures entre le </a:t>
            </a:r>
            <a:r>
              <a:rPr lang="fr-FR" sz="1800" b="0" dirty="0" err="1">
                <a:effectLst/>
                <a:latin typeface="RotisSansSerif"/>
              </a:rPr>
              <a:t>dîner</a:t>
            </a:r>
            <a:r>
              <a:rPr lang="fr-FR" sz="1800" b="0" dirty="0">
                <a:effectLst/>
                <a:latin typeface="RotisSansSerif"/>
              </a:rPr>
              <a:t> et le </a:t>
            </a:r>
            <a:r>
              <a:rPr lang="fr-FR" sz="1800" b="0" dirty="0" err="1">
                <a:effectLst/>
                <a:latin typeface="RotisSansSerif"/>
              </a:rPr>
              <a:t>petit-déjeuner</a:t>
            </a:r>
            <a:r>
              <a:rPr lang="fr-FR" sz="1800" b="0" dirty="0">
                <a:effectLst/>
                <a:latin typeface="RotisSansSerif"/>
              </a:rPr>
              <a:t>), une table correctement </a:t>
            </a:r>
            <a:r>
              <a:rPr lang="fr-FR" sz="1800" b="0" dirty="0" err="1">
                <a:effectLst/>
                <a:latin typeface="RotisSansSerif"/>
              </a:rPr>
              <a:t>dressée</a:t>
            </a:r>
            <a:r>
              <a:rPr lang="fr-FR" sz="1800" b="0" dirty="0">
                <a:effectLst/>
                <a:latin typeface="RotisSansSerif"/>
              </a:rPr>
              <a:t> (pas de barquettes en plastique), une salle à manger paisible (attention aux ambiances bruyantes), et un moment convivial, partagé avec d’autres. </a:t>
            </a:r>
            <a:endParaRPr lang="fr-FR" dirty="0">
              <a:effectLst/>
            </a:endParaRPr>
          </a:p>
          <a:p>
            <a:r>
              <a:rPr lang="fr-FR" dirty="0">
                <a:effectLst/>
              </a:rPr>
              <a:t>Etc… </a:t>
            </a:r>
          </a:p>
          <a:p>
            <a:endParaRPr lang="fr-FR" dirty="0"/>
          </a:p>
        </p:txBody>
      </p:sp>
    </p:spTree>
    <p:extLst>
      <p:ext uri="{BB962C8B-B14F-4D97-AF65-F5344CB8AC3E}">
        <p14:creationId xmlns:p14="http://schemas.microsoft.com/office/powerpoint/2010/main" val="1778982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6D209-7033-8167-5E1D-5D8ADB71C3AE}"/>
              </a:ext>
            </a:extLst>
          </p:cNvPr>
          <p:cNvSpPr>
            <a:spLocks noGrp="1"/>
          </p:cNvSpPr>
          <p:nvPr>
            <p:ph type="ctrTitle"/>
          </p:nvPr>
        </p:nvSpPr>
        <p:spPr/>
        <p:txBody>
          <a:bodyPr/>
          <a:lstStyle/>
          <a:p>
            <a:r>
              <a:rPr lang="fr-FR" dirty="0"/>
              <a:t>TROUBLES DE LA</a:t>
            </a:r>
            <a:br>
              <a:rPr lang="fr-FR" dirty="0"/>
            </a:br>
            <a:r>
              <a:rPr lang="fr-FR" dirty="0"/>
              <a:t> DEGLUTITION du sujet </a:t>
            </a:r>
            <a:r>
              <a:rPr lang="fr-FR" dirty="0" err="1"/>
              <a:t>âGE</a:t>
            </a:r>
            <a:endParaRPr lang="fr-FR" dirty="0"/>
          </a:p>
        </p:txBody>
      </p:sp>
      <p:sp>
        <p:nvSpPr>
          <p:cNvPr id="4" name="Sous-titre 3">
            <a:extLst>
              <a:ext uri="{FF2B5EF4-FFF2-40B4-BE49-F238E27FC236}">
                <a16:creationId xmlns:a16="http://schemas.microsoft.com/office/drawing/2014/main" id="{D0187C4A-5137-5DCB-EB21-A021002182B1}"/>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934366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99B8B4-C228-9848-C33D-3B37B2F03729}"/>
              </a:ext>
            </a:extLst>
          </p:cNvPr>
          <p:cNvSpPr>
            <a:spLocks noGrp="1"/>
          </p:cNvSpPr>
          <p:nvPr>
            <p:ph type="title"/>
          </p:nvPr>
        </p:nvSpPr>
        <p:spPr>
          <a:xfrm>
            <a:off x="2231136" y="252663"/>
            <a:ext cx="7729728" cy="1188720"/>
          </a:xfrm>
        </p:spPr>
        <p:txBody>
          <a:bodyPr/>
          <a:lstStyle/>
          <a:p>
            <a:r>
              <a:rPr lang="fr-FR" dirty="0"/>
              <a:t>PHYSIOLOGIE De LA </a:t>
            </a:r>
            <a:r>
              <a:rPr lang="fr-FR" dirty="0" err="1"/>
              <a:t>DEGLUTItiON</a:t>
            </a:r>
            <a:endParaRPr lang="fr-FR" dirty="0"/>
          </a:p>
        </p:txBody>
      </p:sp>
      <p:sp>
        <p:nvSpPr>
          <p:cNvPr id="3" name="Espace réservé du contenu 2">
            <a:extLst>
              <a:ext uri="{FF2B5EF4-FFF2-40B4-BE49-F238E27FC236}">
                <a16:creationId xmlns:a16="http://schemas.microsoft.com/office/drawing/2014/main" id="{11BBD378-4642-58A5-DB33-915FC099B967}"/>
              </a:ext>
            </a:extLst>
          </p:cNvPr>
          <p:cNvSpPr>
            <a:spLocks noGrp="1"/>
          </p:cNvSpPr>
          <p:nvPr>
            <p:ph idx="1"/>
          </p:nvPr>
        </p:nvSpPr>
        <p:spPr>
          <a:xfrm>
            <a:off x="84221" y="1588168"/>
            <a:ext cx="11947358" cy="5149516"/>
          </a:xfrm>
        </p:spPr>
        <p:txBody>
          <a:bodyPr>
            <a:normAutofit fontScale="62500" lnSpcReduction="20000"/>
          </a:bodyPr>
          <a:lstStyle/>
          <a:p>
            <a:r>
              <a:rPr lang="fr-FR" dirty="0">
                <a:hlinkClick r:id="rId2"/>
              </a:rPr>
              <a:t>https://www.youtube.com/watch?v=r-8XX5EkTzs</a:t>
            </a:r>
            <a:endParaRPr lang="fr-FR" dirty="0"/>
          </a:p>
          <a:p>
            <a:endParaRPr lang="fr-FR" dirty="0"/>
          </a:p>
          <a:p>
            <a:r>
              <a:rPr lang="fr-FR" b="0" i="0" dirty="0">
                <a:solidFill>
                  <a:srgbClr val="495354"/>
                </a:solidFill>
                <a:effectLst/>
              </a:rPr>
              <a:t>La déglutition est un mécanisme réflexe complexe par lequel les aliments sont poussés de la cavité orale vers l'</a:t>
            </a:r>
            <a:r>
              <a:rPr lang="fr-FR" b="0" i="0" u="sng" dirty="0">
                <a:solidFill>
                  <a:srgbClr val="495354"/>
                </a:solidFill>
                <a:effectLst/>
                <a:hlinkClick r:id="rId3"/>
              </a:rPr>
              <a:t>œsophage</a:t>
            </a:r>
            <a:r>
              <a:rPr lang="fr-FR" b="0" i="0" dirty="0">
                <a:solidFill>
                  <a:srgbClr val="495354"/>
                </a:solidFill>
                <a:effectLst/>
              </a:rPr>
              <a:t>, puis vers l'</a:t>
            </a:r>
            <a:r>
              <a:rPr lang="fr-FR" b="0" i="0" u="sng" dirty="0">
                <a:solidFill>
                  <a:srgbClr val="495354"/>
                </a:solidFill>
                <a:effectLst/>
                <a:hlinkClick r:id="rId4"/>
              </a:rPr>
              <a:t>estomac</a:t>
            </a:r>
            <a:r>
              <a:rPr lang="fr-FR" b="0" i="0" dirty="0">
                <a:solidFill>
                  <a:srgbClr val="495354"/>
                </a:solidFill>
                <a:effectLst/>
              </a:rPr>
              <a:t>.</a:t>
            </a:r>
          </a:p>
          <a:p>
            <a:r>
              <a:rPr lang="fr-FR" dirty="0">
                <a:solidFill>
                  <a:srgbClr val="00B0F0"/>
                </a:solidFill>
              </a:rPr>
              <a:t>PHASE ORALE </a:t>
            </a:r>
            <a:r>
              <a:rPr lang="fr-FR" dirty="0">
                <a:solidFill>
                  <a:srgbClr val="495354"/>
                </a:solidFill>
              </a:rPr>
              <a:t>: </a:t>
            </a:r>
            <a:r>
              <a:rPr lang="fr-FR" b="0" i="0" dirty="0">
                <a:solidFill>
                  <a:srgbClr val="495354"/>
                </a:solidFill>
                <a:effectLst/>
              </a:rPr>
              <a:t>Le bol alimentaire passe de la cavité orale à l'oropharynx ; </a:t>
            </a:r>
            <a:r>
              <a:rPr lang="fr-FR" b="1" i="0" dirty="0">
                <a:solidFill>
                  <a:srgbClr val="495354"/>
                </a:solidFill>
                <a:effectLst/>
              </a:rPr>
              <a:t>processus volontaire.</a:t>
            </a:r>
          </a:p>
          <a:p>
            <a:pPr lvl="1"/>
            <a:r>
              <a:rPr lang="fr-FR" b="0" i="0" dirty="0">
                <a:solidFill>
                  <a:srgbClr val="495354"/>
                </a:solidFill>
                <a:effectLst/>
              </a:rPr>
              <a:t>Elle implique la contraction de la langue pour pousser le bol contre le palais mou, puis vers l'arrière dans l'oropharynx, à la fois par la langue et par le palais mou.</a:t>
            </a:r>
          </a:p>
          <a:p>
            <a:pPr lvl="1"/>
            <a:r>
              <a:rPr lang="fr-FR" b="0" i="0" dirty="0">
                <a:solidFill>
                  <a:srgbClr val="495354"/>
                </a:solidFill>
                <a:effectLst/>
              </a:rPr>
              <a:t>La pression exercée par le bol alimentaire sur l'oropharynx postérieur active les récepteurs sensoriels oropharyngés du nerf glossopharyngien (IX), qui envoient ensuite des signaux au noyau solitaire du centre de déglutition situé dans la partie inférieure du pont </a:t>
            </a:r>
            <a:endParaRPr lang="fr-FR" b="1" dirty="0">
              <a:solidFill>
                <a:srgbClr val="495354"/>
              </a:solidFill>
            </a:endParaRPr>
          </a:p>
          <a:p>
            <a:pPr lvl="1"/>
            <a:r>
              <a:rPr lang="fr-FR" b="0" i="0" dirty="0">
                <a:solidFill>
                  <a:srgbClr val="495354"/>
                </a:solidFill>
                <a:effectLst/>
              </a:rPr>
              <a:t>Pendant la phase orale, le sphincter supérieur de l'œsophage est fermé et les aliments ne peuvent pas passer dans l'œsophage tant qu'il n'est pas ouvert.</a:t>
            </a:r>
            <a:endParaRPr lang="fr-FR" b="1" i="0" dirty="0">
              <a:solidFill>
                <a:srgbClr val="495354"/>
              </a:solidFill>
              <a:effectLst/>
            </a:endParaRPr>
          </a:p>
          <a:p>
            <a:r>
              <a:rPr lang="fr-FR" b="0" i="0" dirty="0">
                <a:solidFill>
                  <a:srgbClr val="00B0F0"/>
                </a:solidFill>
                <a:effectLst/>
              </a:rPr>
              <a:t>PHASE PHARYNGEE </a:t>
            </a:r>
            <a:r>
              <a:rPr lang="fr-FR" b="0" i="0" dirty="0">
                <a:solidFill>
                  <a:srgbClr val="495354"/>
                </a:solidFill>
                <a:effectLst/>
              </a:rPr>
              <a:t>:Le bol alimentaire passe de l'oropharynx à l'œsophage ; </a:t>
            </a:r>
            <a:r>
              <a:rPr lang="fr-FR" b="1" i="0" dirty="0">
                <a:solidFill>
                  <a:srgbClr val="495354"/>
                </a:solidFill>
                <a:effectLst/>
              </a:rPr>
              <a:t>processus involontaire</a:t>
            </a:r>
            <a:r>
              <a:rPr lang="fr-FR" b="0" i="0" dirty="0">
                <a:solidFill>
                  <a:srgbClr val="495354"/>
                </a:solidFill>
                <a:effectLst/>
              </a:rPr>
              <a:t>.</a:t>
            </a:r>
          </a:p>
          <a:p>
            <a:pPr lvl="1"/>
            <a:r>
              <a:rPr lang="fr-FR" b="0" i="0" dirty="0">
                <a:solidFill>
                  <a:srgbClr val="495354"/>
                </a:solidFill>
                <a:effectLst/>
              </a:rPr>
              <a:t>Tout d'abord, la langue bloque la cavité orale. </a:t>
            </a:r>
          </a:p>
          <a:p>
            <a:pPr lvl="1"/>
            <a:r>
              <a:rPr lang="fr-FR" b="0" i="0" dirty="0">
                <a:solidFill>
                  <a:srgbClr val="495354"/>
                </a:solidFill>
                <a:effectLst/>
              </a:rPr>
              <a:t>Ensuite, le nasopharynx est isolé de l'oropharynx et du laryngopharynx par l'élévation du palais mou et de l’uvule du palais. Le pharynx reçoit alors le bol après s'être raccourci et élargi, tandis que le</a:t>
            </a:r>
            <a:r>
              <a:rPr lang="fr-FR" b="0" i="0" dirty="0">
                <a:solidFill>
                  <a:schemeClr val="tx1"/>
                </a:solidFill>
                <a:effectLst/>
              </a:rPr>
              <a:t> </a:t>
            </a:r>
            <a:r>
              <a:rPr lang="fr-FR" b="0" i="0" u="sng" dirty="0">
                <a:solidFill>
                  <a:schemeClr val="tx1"/>
                </a:solidFill>
                <a:effectLst/>
                <a:hlinkClick r:id="rId5">
                  <a:extLst>
                    <a:ext uri="{A12FA001-AC4F-418D-AE19-62706E023703}">
                      <ahyp:hlinkClr xmlns:ahyp="http://schemas.microsoft.com/office/drawing/2018/hyperlinkcolor" val="tx"/>
                    </a:ext>
                  </a:extLst>
                </a:hlinkClick>
              </a:rPr>
              <a:t>larynx</a:t>
            </a:r>
            <a:r>
              <a:rPr lang="fr-FR" b="0" i="0" dirty="0">
                <a:solidFill>
                  <a:schemeClr val="tx1"/>
                </a:solidFill>
                <a:effectLst/>
              </a:rPr>
              <a:t> s'élève </a:t>
            </a:r>
            <a:r>
              <a:rPr lang="fr-FR" b="0" i="0" dirty="0">
                <a:solidFill>
                  <a:srgbClr val="495354"/>
                </a:solidFill>
                <a:effectLst/>
              </a:rPr>
              <a:t>en raison de la contraction des muscles </a:t>
            </a:r>
            <a:r>
              <a:rPr lang="fr-FR" b="0" i="0" dirty="0" err="1">
                <a:solidFill>
                  <a:srgbClr val="495354"/>
                </a:solidFill>
                <a:effectLst/>
              </a:rPr>
              <a:t>suprahyoïdiens</a:t>
            </a:r>
            <a:r>
              <a:rPr lang="fr-FR" b="0" i="0" dirty="0">
                <a:solidFill>
                  <a:srgbClr val="495354"/>
                </a:solidFill>
                <a:effectLst/>
              </a:rPr>
              <a:t> et des muscles pharyngiens longitudinaux, ce qui entraîne le blocage de la trachée par l'épiglotte.</a:t>
            </a:r>
          </a:p>
          <a:p>
            <a:pPr lvl="1"/>
            <a:r>
              <a:rPr lang="fr-FR" b="0" i="0" dirty="0">
                <a:solidFill>
                  <a:srgbClr val="495354"/>
                </a:solidFill>
                <a:effectLst/>
              </a:rPr>
              <a:t> Enfin, le sphincter supérieur de l'œsophage se détend et s'ouvre, permettant aux aliments de pénétrer dans l'œsophage.</a:t>
            </a:r>
          </a:p>
          <a:p>
            <a:pPr lvl="1"/>
            <a:r>
              <a:rPr lang="fr-FR" b="0" i="0" dirty="0">
                <a:solidFill>
                  <a:srgbClr val="495354"/>
                </a:solidFill>
                <a:effectLst/>
              </a:rPr>
              <a:t>Pendant cette phase, la respiration est inhibée et l'épiglotte bloque les voies aériennes supérieures pour empêcher le bol alimentaire et les liquides de pénétrer dans les voies aériennes et d'être inhalés. Si des aliments pénètrent dans les voies respiratoires, le réflexe de toux est déclenché. Cela peut se produire si quelqu'un parle ou inhale pendant qu'il avale.</a:t>
            </a:r>
          </a:p>
          <a:p>
            <a:pPr lvl="1"/>
            <a:r>
              <a:rPr lang="fr-FR" b="0" i="0" dirty="0">
                <a:solidFill>
                  <a:srgbClr val="495354"/>
                </a:solidFill>
                <a:effectLst/>
              </a:rPr>
              <a:t>La phase pharyngée est sous le contrôle autonome du centre de déglutition</a:t>
            </a:r>
          </a:p>
          <a:p>
            <a:r>
              <a:rPr lang="fr-FR" dirty="0">
                <a:solidFill>
                  <a:srgbClr val="00B0F0"/>
                </a:solidFill>
              </a:rPr>
              <a:t>PHASE OESOPHAGIENNE</a:t>
            </a:r>
            <a:r>
              <a:rPr lang="fr-FR" dirty="0">
                <a:solidFill>
                  <a:srgbClr val="495354"/>
                </a:solidFill>
              </a:rPr>
              <a:t>: </a:t>
            </a:r>
            <a:r>
              <a:rPr lang="fr-FR" b="0" i="0" dirty="0">
                <a:solidFill>
                  <a:srgbClr val="495354"/>
                </a:solidFill>
                <a:effectLst/>
              </a:rPr>
              <a:t>Le bol alimentaire traverse l'œsophage et pénètre dans l'estomac ; </a:t>
            </a:r>
            <a:r>
              <a:rPr lang="fr-FR" b="1" i="0" dirty="0">
                <a:solidFill>
                  <a:srgbClr val="495354"/>
                </a:solidFill>
                <a:effectLst/>
              </a:rPr>
              <a:t>processus involontaire.</a:t>
            </a:r>
          </a:p>
          <a:p>
            <a:pPr lvl="1"/>
            <a:r>
              <a:rPr lang="fr-FR" b="0" i="0" dirty="0">
                <a:solidFill>
                  <a:srgbClr val="495354"/>
                </a:solidFill>
                <a:effectLst/>
              </a:rPr>
              <a:t>Le bol alimentaire est poussé vers le bas du pharynx dans l'œsophage après la contraction séquentielle des trois muscles constricteurs du pharynx (les muscles constricteurs supérieur, moyen et inférieur), qui constituent ensemble la couche circulaire externe du pharynx. Cette contraction musculaire crée une crête péristaltique. Une fois que le bol alimentaire a entièrement pénétré dans l'œsophage, le sphincter supérieur de l'œsophage se contracte et se referme.</a:t>
            </a:r>
          </a:p>
          <a:p>
            <a:pPr lvl="1"/>
            <a:r>
              <a:rPr lang="fr-FR" b="0" i="0" dirty="0">
                <a:solidFill>
                  <a:srgbClr val="495354"/>
                </a:solidFill>
                <a:effectLst/>
              </a:rPr>
              <a:t>Le bol alimentaire se déplace ensuite dans l'œsophage par péristaltisme, c'est-à-dire par les contractions séquentielles des muscles lisses adjacents qui propulsent les aliments </a:t>
            </a:r>
            <a:endParaRPr lang="fr-FR" b="1" dirty="0"/>
          </a:p>
          <a:p>
            <a:pPr lvl="1"/>
            <a:r>
              <a:rPr lang="fr-FR" b="0" i="0" dirty="0">
                <a:solidFill>
                  <a:srgbClr val="495354"/>
                </a:solidFill>
                <a:effectLst/>
              </a:rPr>
              <a:t>Lorsque le bol alimentaire s'approche de l'estomac, le sphincter œsophagien inférieur s'ouvre et permet au bol alimentaire de passer dans l'estomac. Une fois le bol alimentaire entré, le sphincter œsophagien inférieur se referme pour empêcher la régurgitation du contenu de l'estomac, protégeant ainsi l'œsophage du reflux acide.</a:t>
            </a:r>
            <a:endParaRPr lang="fr-FR" dirty="0"/>
          </a:p>
        </p:txBody>
      </p:sp>
    </p:spTree>
    <p:extLst>
      <p:ext uri="{BB962C8B-B14F-4D97-AF65-F5344CB8AC3E}">
        <p14:creationId xmlns:p14="http://schemas.microsoft.com/office/powerpoint/2010/main" val="245726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17EB9-8B6F-36BF-892F-77D8FED89115}"/>
              </a:ext>
            </a:extLst>
          </p:cNvPr>
          <p:cNvSpPr>
            <a:spLocks noGrp="1"/>
          </p:cNvSpPr>
          <p:nvPr>
            <p:ph type="title"/>
          </p:nvPr>
        </p:nvSpPr>
        <p:spPr/>
        <p:txBody>
          <a:bodyPr/>
          <a:lstStyle/>
          <a:p>
            <a:r>
              <a:rPr lang="fr-FR" dirty="0"/>
              <a:t>DEFINITIONS</a:t>
            </a:r>
          </a:p>
        </p:txBody>
      </p:sp>
      <p:sp>
        <p:nvSpPr>
          <p:cNvPr id="3" name="Espace réservé du contenu 2">
            <a:extLst>
              <a:ext uri="{FF2B5EF4-FFF2-40B4-BE49-F238E27FC236}">
                <a16:creationId xmlns:a16="http://schemas.microsoft.com/office/drawing/2014/main" id="{63247786-3FB7-01E6-571C-5E12F7C5C236}"/>
              </a:ext>
            </a:extLst>
          </p:cNvPr>
          <p:cNvSpPr>
            <a:spLocks noGrp="1"/>
          </p:cNvSpPr>
          <p:nvPr>
            <p:ph idx="1"/>
          </p:nvPr>
        </p:nvSpPr>
        <p:spPr>
          <a:xfrm>
            <a:off x="336883" y="2638044"/>
            <a:ext cx="11357811" cy="3101983"/>
          </a:xfrm>
        </p:spPr>
        <p:txBody>
          <a:bodyPr>
            <a:normAutofit lnSpcReduction="10000"/>
          </a:bodyPr>
          <a:lstStyle/>
          <a:p>
            <a:pPr algn="l"/>
            <a:r>
              <a:rPr lang="fr-FR" dirty="0"/>
              <a:t>Dysphagie =</a:t>
            </a:r>
            <a:r>
              <a:rPr lang="fr-FR" b="0" i="0" dirty="0">
                <a:solidFill>
                  <a:srgbClr val="004164"/>
                </a:solidFill>
                <a:effectLst/>
              </a:rPr>
              <a:t>La dysphagie se caractérise par une sensation de gêne  et de blocage à la déglutition.</a:t>
            </a:r>
          </a:p>
          <a:p>
            <a:pPr algn="l"/>
            <a:r>
              <a:rPr lang="fr-FR" dirty="0">
                <a:solidFill>
                  <a:srgbClr val="004164"/>
                </a:solidFill>
              </a:rPr>
              <a:t>La dysphagie est un symptôme  </a:t>
            </a:r>
          </a:p>
          <a:p>
            <a:pPr algn="l"/>
            <a:r>
              <a:rPr lang="fr-FR" dirty="0">
                <a:solidFill>
                  <a:srgbClr val="004164"/>
                </a:solidFill>
              </a:rPr>
              <a:t>On distingue </a:t>
            </a:r>
          </a:p>
          <a:p>
            <a:pPr lvl="1"/>
            <a:r>
              <a:rPr lang="fr-FR" dirty="0">
                <a:solidFill>
                  <a:srgbClr val="004164"/>
                </a:solidFill>
              </a:rPr>
              <a:t>Dysphagie oropharyngée (=haute)  &gt;&gt; </a:t>
            </a:r>
            <a:r>
              <a:rPr lang="fr-FR" b="0" i="0" dirty="0">
                <a:solidFill>
                  <a:srgbClr val="212529"/>
                </a:solidFill>
                <a:effectLst/>
              </a:rPr>
              <a:t>difficulté à initier la déglutition, régurgitations nasales </a:t>
            </a:r>
            <a:r>
              <a:rPr lang="fr-FR" dirty="0">
                <a:solidFill>
                  <a:srgbClr val="212529"/>
                </a:solidFill>
              </a:rPr>
              <a:t>, </a:t>
            </a:r>
            <a:r>
              <a:rPr lang="fr-FR" b="0" i="0" dirty="0">
                <a:solidFill>
                  <a:srgbClr val="212529"/>
                </a:solidFill>
                <a:effectLst/>
              </a:rPr>
              <a:t> fausses routes, toux</a:t>
            </a:r>
          </a:p>
          <a:p>
            <a:pPr lvl="1"/>
            <a:r>
              <a:rPr lang="fr-FR" dirty="0"/>
              <a:t>Ce type de dysphagie relève essentiellement de causes ORL (infectieuses, inflammatoires ou tumorales) ou neuro-musculaires</a:t>
            </a:r>
            <a:endParaRPr lang="fr-FR" dirty="0">
              <a:solidFill>
                <a:srgbClr val="004164"/>
              </a:solidFill>
            </a:endParaRPr>
          </a:p>
          <a:p>
            <a:pPr lvl="1"/>
            <a:r>
              <a:rPr lang="fr-FR" dirty="0">
                <a:solidFill>
                  <a:srgbClr val="004164"/>
                </a:solidFill>
              </a:rPr>
              <a:t>Dysphagie  </a:t>
            </a:r>
            <a:r>
              <a:rPr lang="fr-FR" dirty="0" err="1">
                <a:solidFill>
                  <a:srgbClr val="004164"/>
                </a:solidFill>
              </a:rPr>
              <a:t>oesophagienne</a:t>
            </a:r>
            <a:r>
              <a:rPr lang="fr-FR" dirty="0">
                <a:solidFill>
                  <a:srgbClr val="004164"/>
                </a:solidFill>
              </a:rPr>
              <a:t> (=basse) &gt;&gt; d</a:t>
            </a:r>
            <a:r>
              <a:rPr lang="fr-FR" b="0" i="0" dirty="0">
                <a:solidFill>
                  <a:srgbClr val="212529"/>
                </a:solidFill>
                <a:effectLst/>
              </a:rPr>
              <a:t>ifficulté à propulser les aliments à travers l'œsophage.</a:t>
            </a:r>
            <a:r>
              <a:rPr lang="fr-FR" dirty="0"/>
              <a:t> </a:t>
            </a:r>
            <a:r>
              <a:rPr lang="fr-FR" dirty="0" err="1"/>
              <a:t>Ondistingue</a:t>
            </a:r>
            <a:r>
              <a:rPr lang="fr-FR" dirty="0"/>
              <a:t> la dysphagie </a:t>
            </a:r>
            <a:r>
              <a:rPr lang="fr-FR" dirty="0" err="1"/>
              <a:t>mécannique</a:t>
            </a:r>
            <a:r>
              <a:rPr lang="fr-FR" dirty="0"/>
              <a:t> due à un obstacle au niveau de l’œsophage et la dysphagie fonctionnelle due à un trouble moteur.</a:t>
            </a:r>
            <a:endParaRPr lang="fr-FR" dirty="0">
              <a:solidFill>
                <a:srgbClr val="004164"/>
              </a:solidFill>
            </a:endParaRPr>
          </a:p>
          <a:p>
            <a:pPr marL="228600" lvl="1" indent="0">
              <a:buNone/>
            </a:pPr>
            <a:endParaRPr lang="fr-FR" b="0" i="0" dirty="0">
              <a:solidFill>
                <a:srgbClr val="004164"/>
              </a:solidFill>
              <a:effectLst/>
            </a:endParaRPr>
          </a:p>
          <a:p>
            <a:r>
              <a:rPr lang="fr-FR" sz="1800" dirty="0">
                <a:effectLst/>
              </a:rPr>
              <a:t>Menace vitale si  fausse route avec </a:t>
            </a:r>
            <a:r>
              <a:rPr lang="fr-FR" sz="1800" dirty="0" err="1">
                <a:effectLst/>
              </a:rPr>
              <a:t>sd</a:t>
            </a:r>
            <a:r>
              <a:rPr lang="fr-FR" sz="1800" dirty="0">
                <a:effectLst/>
              </a:rPr>
              <a:t> asphyxique, pneumopathie d’inhalation, </a:t>
            </a:r>
            <a:r>
              <a:rPr lang="fr-FR" sz="1800" dirty="0" err="1">
                <a:effectLst/>
              </a:rPr>
              <a:t>dénutrition</a:t>
            </a:r>
            <a:r>
              <a:rPr lang="fr-FR" sz="1800" dirty="0">
                <a:effectLst/>
              </a:rPr>
              <a:t>, </a:t>
            </a:r>
            <a:r>
              <a:rPr lang="fr-FR" sz="1800" dirty="0" err="1">
                <a:effectLst/>
              </a:rPr>
              <a:t>déshydratation</a:t>
            </a:r>
            <a:r>
              <a:rPr lang="fr-FR" sz="1800" dirty="0">
                <a:effectLst/>
              </a:rPr>
              <a:t> </a:t>
            </a:r>
          </a:p>
          <a:p>
            <a:endParaRPr lang="fr-FR" b="0" i="0" dirty="0">
              <a:solidFill>
                <a:srgbClr val="004164"/>
              </a:solidFill>
              <a:effectLst/>
            </a:endParaRPr>
          </a:p>
        </p:txBody>
      </p:sp>
    </p:spTree>
    <p:extLst>
      <p:ext uri="{BB962C8B-B14F-4D97-AF65-F5344CB8AC3E}">
        <p14:creationId xmlns:p14="http://schemas.microsoft.com/office/powerpoint/2010/main" val="189323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FFF1769-5BCC-B8F5-3785-AF6D44170371}"/>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REPERAGE</a:t>
            </a:r>
          </a:p>
        </p:txBody>
      </p:sp>
      <p:pic>
        <p:nvPicPr>
          <p:cNvPr id="4" name="Espace réservé du contenu 3">
            <a:extLst>
              <a:ext uri="{FF2B5EF4-FFF2-40B4-BE49-F238E27FC236}">
                <a16:creationId xmlns:a16="http://schemas.microsoft.com/office/drawing/2014/main" id="{CCFA2A1F-3E25-F772-F9CB-6F91E02CA7D3}"/>
              </a:ext>
            </a:extLst>
          </p:cNvPr>
          <p:cNvPicPr>
            <a:picLocks noGrp="1" noChangeAspect="1"/>
          </p:cNvPicPr>
          <p:nvPr>
            <p:ph idx="1"/>
          </p:nvPr>
        </p:nvPicPr>
        <p:blipFill>
          <a:blip r:embed="rId2"/>
          <a:stretch>
            <a:fillRect/>
          </a:stretch>
        </p:blipFill>
        <p:spPr>
          <a:xfrm>
            <a:off x="4872681" y="914399"/>
            <a:ext cx="7100934" cy="4828634"/>
          </a:xfrm>
          <a:prstGeom prst="rect">
            <a:avLst/>
          </a:prstGeom>
        </p:spPr>
      </p:pic>
    </p:spTree>
    <p:extLst>
      <p:ext uri="{BB962C8B-B14F-4D97-AF65-F5344CB8AC3E}">
        <p14:creationId xmlns:p14="http://schemas.microsoft.com/office/powerpoint/2010/main" val="362142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05CE7E9-B7B3-838F-B6DC-E6751ACAB2B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2100" dirty="0">
                <a:solidFill>
                  <a:srgbClr val="FFFFFF"/>
                </a:solidFill>
              </a:rPr>
              <a:t>Besoins énergétiques</a:t>
            </a:r>
            <a:br>
              <a:rPr lang="fr-FR" sz="2100" dirty="0">
                <a:solidFill>
                  <a:srgbClr val="FFFFFF"/>
                </a:solidFill>
              </a:rPr>
            </a:br>
            <a:endParaRPr lang="fr-FR" sz="2100" dirty="0">
              <a:solidFill>
                <a:srgbClr val="FFFFFF"/>
              </a:solidFill>
            </a:endParaRPr>
          </a:p>
        </p:txBody>
      </p:sp>
      <p:sp>
        <p:nvSpPr>
          <p:cNvPr id="3" name="Espace réservé du contenu 2">
            <a:extLst>
              <a:ext uri="{FF2B5EF4-FFF2-40B4-BE49-F238E27FC236}">
                <a16:creationId xmlns:a16="http://schemas.microsoft.com/office/drawing/2014/main" id="{8235A6A7-4E8D-7CEB-4197-C54D67A744C5}"/>
              </a:ext>
            </a:extLst>
          </p:cNvPr>
          <p:cNvSpPr>
            <a:spLocks noGrp="1"/>
          </p:cNvSpPr>
          <p:nvPr>
            <p:ph idx="1"/>
          </p:nvPr>
        </p:nvSpPr>
        <p:spPr>
          <a:xfrm>
            <a:off x="5232805" y="433138"/>
            <a:ext cx="6768695" cy="6256420"/>
          </a:xfrm>
        </p:spPr>
        <p:txBody>
          <a:bodyPr anchor="ctr">
            <a:normAutofit fontScale="85000" lnSpcReduction="20000"/>
          </a:bodyPr>
          <a:lstStyle/>
          <a:p>
            <a:pPr marL="0" indent="0">
              <a:lnSpc>
                <a:spcPct val="90000"/>
              </a:lnSpc>
              <a:buNone/>
            </a:pPr>
            <a:r>
              <a:rPr lang="fr-FR" dirty="0"/>
              <a:t>RECOMMANDATIONS ANSES 2019</a:t>
            </a:r>
          </a:p>
          <a:p>
            <a:pPr marL="0" indent="0">
              <a:lnSpc>
                <a:spcPct val="90000"/>
              </a:lnSpc>
              <a:buNone/>
            </a:pPr>
            <a:r>
              <a:rPr lang="fr-FR" dirty="0">
                <a:hlinkClick r:id="rId2"/>
              </a:rPr>
              <a:t>https://www.anses.fr/fr/system/files/PRES2019DPA02.pdf</a:t>
            </a:r>
            <a:endParaRPr lang="fr-FR" dirty="0"/>
          </a:p>
          <a:p>
            <a:pPr marL="0" indent="0">
              <a:lnSpc>
                <a:spcPct val="90000"/>
              </a:lnSpc>
              <a:buNone/>
            </a:pPr>
            <a:endParaRPr lang="fr-FR" b="1" dirty="0"/>
          </a:p>
          <a:p>
            <a:pPr marL="0" indent="0">
              <a:lnSpc>
                <a:spcPct val="90000"/>
              </a:lnSpc>
              <a:buNone/>
            </a:pPr>
            <a:r>
              <a:rPr lang="fr-FR" b="1" dirty="0"/>
              <a:t>Les besoins en macronutriments  : </a:t>
            </a:r>
            <a:r>
              <a:rPr lang="fr-FR" dirty="0"/>
              <a:t>Les personnes âgées ont des besoins spécifiques.  Ces besoins sont différents selon : ­ </a:t>
            </a:r>
          </a:p>
          <a:p>
            <a:pPr marL="0" indent="0">
              <a:lnSpc>
                <a:spcPct val="90000"/>
              </a:lnSpc>
              <a:buNone/>
            </a:pPr>
            <a:r>
              <a:rPr lang="fr-FR" dirty="0"/>
              <a:t>→ le sexe ­ </a:t>
            </a:r>
          </a:p>
          <a:p>
            <a:pPr marL="0" indent="0">
              <a:lnSpc>
                <a:spcPct val="90000"/>
              </a:lnSpc>
              <a:buNone/>
            </a:pPr>
            <a:r>
              <a:rPr lang="fr-FR" dirty="0"/>
              <a:t>→ la tranche d’âge ­ </a:t>
            </a:r>
          </a:p>
          <a:p>
            <a:pPr marL="0" indent="0">
              <a:lnSpc>
                <a:spcPct val="90000"/>
              </a:lnSpc>
              <a:buNone/>
            </a:pPr>
            <a:r>
              <a:rPr lang="fr-FR" dirty="0"/>
              <a:t>→ le niveau d’activité physique ­ </a:t>
            </a:r>
          </a:p>
          <a:p>
            <a:pPr marL="0" indent="0">
              <a:lnSpc>
                <a:spcPct val="90000"/>
              </a:lnSpc>
              <a:buNone/>
            </a:pPr>
            <a:r>
              <a:rPr lang="fr-FR" dirty="0"/>
              <a:t>→ le lieu de vie </a:t>
            </a:r>
          </a:p>
          <a:p>
            <a:pPr marL="0" indent="0">
              <a:lnSpc>
                <a:spcPct val="90000"/>
              </a:lnSpc>
              <a:buNone/>
            </a:pPr>
            <a:r>
              <a:rPr lang="fr-FR" dirty="0"/>
              <a:t>La diminution des besoins liée à l’âge est pour 1/3 liée a la diminution du métabolisme basal et pour 2/3 liée à la réduction de l’activité physique </a:t>
            </a:r>
            <a:br>
              <a:rPr lang="fr-FR" dirty="0"/>
            </a:br>
            <a:endParaRPr lang="fr-FR" dirty="0"/>
          </a:p>
          <a:p>
            <a:pPr marL="0" indent="0">
              <a:lnSpc>
                <a:spcPct val="90000"/>
              </a:lnSpc>
              <a:buNone/>
            </a:pPr>
            <a:r>
              <a:rPr lang="fr-FR" b="1" dirty="0">
                <a:effectLst/>
                <a:latin typeface="RotisSansSerif"/>
              </a:rPr>
              <a:t>Chez la personne </a:t>
            </a:r>
            <a:r>
              <a:rPr lang="fr-FR" b="1" dirty="0" err="1">
                <a:effectLst/>
                <a:latin typeface="RotisSansSerif"/>
              </a:rPr>
              <a:t>âgée</a:t>
            </a:r>
            <a:r>
              <a:rPr lang="fr-FR" b="1" dirty="0">
                <a:effectLst/>
                <a:latin typeface="RotisSansSerif"/>
              </a:rPr>
              <a:t>, il est recommandé de maintenir 3 à 4 repas par jour contenant </a:t>
            </a:r>
          </a:p>
          <a:p>
            <a:pPr lvl="1">
              <a:lnSpc>
                <a:spcPct val="90000"/>
              </a:lnSpc>
            </a:pPr>
            <a:r>
              <a:rPr lang="fr-FR" b="1" dirty="0">
                <a:effectLst/>
                <a:latin typeface="RotisSansSerif"/>
              </a:rPr>
              <a:t>1 </a:t>
            </a:r>
            <a:r>
              <a:rPr lang="fr-FR" b="0" dirty="0">
                <a:effectLst/>
                <a:latin typeface="RotisSansSerif"/>
              </a:rPr>
              <a:t>à 2 portions de viande, poisson, œuf par jour</a:t>
            </a:r>
          </a:p>
          <a:p>
            <a:pPr lvl="1">
              <a:lnSpc>
                <a:spcPct val="90000"/>
              </a:lnSpc>
            </a:pPr>
            <a:r>
              <a:rPr lang="fr-FR" b="0" dirty="0">
                <a:effectLst/>
                <a:latin typeface="RotisSansSerif"/>
              </a:rPr>
              <a:t>5 fruits et </a:t>
            </a:r>
            <a:r>
              <a:rPr lang="fr-FR" b="0" dirty="0" err="1">
                <a:effectLst/>
                <a:latin typeface="RotisSansSerif"/>
              </a:rPr>
              <a:t>légumes</a:t>
            </a:r>
            <a:r>
              <a:rPr lang="fr-FR" b="0" dirty="0">
                <a:effectLst/>
                <a:latin typeface="RotisSansSerif"/>
              </a:rPr>
              <a:t> par jour </a:t>
            </a:r>
          </a:p>
          <a:p>
            <a:pPr lvl="1">
              <a:lnSpc>
                <a:spcPct val="90000"/>
              </a:lnSpc>
            </a:pPr>
            <a:r>
              <a:rPr lang="fr-FR" b="0" dirty="0">
                <a:effectLst/>
                <a:latin typeface="RotisSansSerif"/>
              </a:rPr>
              <a:t>1 </a:t>
            </a:r>
            <a:r>
              <a:rPr lang="fr-FR" b="0" dirty="0" err="1">
                <a:effectLst/>
                <a:latin typeface="RotisSansSerif"/>
              </a:rPr>
              <a:t>féculent</a:t>
            </a:r>
            <a:r>
              <a:rPr lang="fr-FR" b="0" dirty="0">
                <a:effectLst/>
                <a:latin typeface="RotisSansSerif"/>
              </a:rPr>
              <a:t> ou produit </a:t>
            </a:r>
            <a:r>
              <a:rPr lang="fr-FR" b="0" dirty="0" err="1">
                <a:effectLst/>
                <a:latin typeface="RotisSansSerif"/>
              </a:rPr>
              <a:t>céréalier</a:t>
            </a:r>
            <a:r>
              <a:rPr lang="fr-FR" b="0" dirty="0">
                <a:effectLst/>
                <a:latin typeface="RotisSansSerif"/>
              </a:rPr>
              <a:t> pa</a:t>
            </a:r>
            <a:r>
              <a:rPr lang="fr-FR" dirty="0">
                <a:latin typeface="RotisSansSerif"/>
              </a:rPr>
              <a:t>r repas</a:t>
            </a:r>
          </a:p>
          <a:p>
            <a:pPr lvl="1">
              <a:lnSpc>
                <a:spcPct val="90000"/>
              </a:lnSpc>
            </a:pPr>
            <a:r>
              <a:rPr lang="fr-FR" sz="1800" b="0" dirty="0">
                <a:effectLst/>
                <a:latin typeface="RotisSansSerif"/>
              </a:rPr>
              <a:t>1 produit laitier par repas </a:t>
            </a:r>
            <a:endParaRPr lang="fr-FR" dirty="0">
              <a:effectLst/>
            </a:endParaRPr>
          </a:p>
          <a:p>
            <a:pPr marL="228600" lvl="1" indent="0">
              <a:lnSpc>
                <a:spcPct val="90000"/>
              </a:lnSpc>
              <a:buNone/>
            </a:pPr>
            <a:endParaRPr lang="fr-FR" dirty="0"/>
          </a:p>
          <a:p>
            <a:pPr marL="0" indent="0">
              <a:lnSpc>
                <a:spcPct val="90000"/>
              </a:lnSpc>
              <a:buNone/>
            </a:pPr>
            <a:r>
              <a:rPr lang="fr-FR" b="1" dirty="0"/>
              <a:t>Les apports énergétiques ne doivent pas être inférieurs à 35 kcal/kg/jour et par jour.</a:t>
            </a:r>
          </a:p>
          <a:p>
            <a:pPr marL="0" indent="0">
              <a:lnSpc>
                <a:spcPct val="90000"/>
              </a:lnSpc>
              <a:buNone/>
            </a:pPr>
            <a:r>
              <a:rPr lang="fr-FR" dirty="0"/>
              <a:t> → Soit environ 1800 kcal pour une femme âgée et 2100 kcal pour un homme. </a:t>
            </a:r>
          </a:p>
          <a:p>
            <a:pPr marL="0" indent="0">
              <a:lnSpc>
                <a:spcPct val="90000"/>
              </a:lnSpc>
              <a:buNone/>
            </a:pPr>
            <a:r>
              <a:rPr lang="fr-FR" dirty="0"/>
              <a:t>→ Pour un sujet inactif, on ne devrait pas descendre en dessous de 1700 kcal</a:t>
            </a:r>
          </a:p>
          <a:p>
            <a:pPr marL="0" indent="0">
              <a:lnSpc>
                <a:spcPct val="90000"/>
              </a:lnSpc>
              <a:buNone/>
            </a:pPr>
            <a:endParaRPr lang="fr-FR" dirty="0"/>
          </a:p>
        </p:txBody>
      </p:sp>
    </p:spTree>
    <p:extLst>
      <p:ext uri="{BB962C8B-B14F-4D97-AF65-F5344CB8AC3E}">
        <p14:creationId xmlns:p14="http://schemas.microsoft.com/office/powerpoint/2010/main" val="632649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1C8A8-CB53-0E61-8E79-6A8F8EC161EC}"/>
              </a:ext>
            </a:extLst>
          </p:cNvPr>
          <p:cNvSpPr>
            <a:spLocks noGrp="1"/>
          </p:cNvSpPr>
          <p:nvPr>
            <p:ph type="title"/>
          </p:nvPr>
        </p:nvSpPr>
        <p:spPr>
          <a:xfrm>
            <a:off x="2110820" y="351081"/>
            <a:ext cx="7729728" cy="1188720"/>
          </a:xfrm>
        </p:spPr>
        <p:txBody>
          <a:bodyPr/>
          <a:lstStyle/>
          <a:p>
            <a:r>
              <a:rPr lang="fr-FR" dirty="0"/>
              <a:t>PRESBYPHAGIE </a:t>
            </a:r>
          </a:p>
        </p:txBody>
      </p:sp>
      <p:sp>
        <p:nvSpPr>
          <p:cNvPr id="3" name="Espace réservé du contenu 2">
            <a:extLst>
              <a:ext uri="{FF2B5EF4-FFF2-40B4-BE49-F238E27FC236}">
                <a16:creationId xmlns:a16="http://schemas.microsoft.com/office/drawing/2014/main" id="{E12F8524-DF33-A250-C005-6E6068F8F404}"/>
              </a:ext>
            </a:extLst>
          </p:cNvPr>
          <p:cNvSpPr>
            <a:spLocks noGrp="1"/>
          </p:cNvSpPr>
          <p:nvPr>
            <p:ph idx="1"/>
          </p:nvPr>
        </p:nvSpPr>
        <p:spPr>
          <a:xfrm>
            <a:off x="409075" y="1780674"/>
            <a:ext cx="10503568" cy="4836694"/>
          </a:xfrm>
        </p:spPr>
        <p:txBody>
          <a:bodyPr>
            <a:normAutofit/>
          </a:bodyPr>
          <a:lstStyle/>
          <a:p>
            <a:pPr>
              <a:buFont typeface="Arial" panose="020B0604020202020204" pitchFamily="34" charset="0"/>
              <a:buChar char="•"/>
            </a:pPr>
            <a:r>
              <a:rPr lang="fr-FR" sz="2000" b="1" dirty="0">
                <a:effectLst/>
              </a:rPr>
              <a:t>PRESBYPHAGIE</a:t>
            </a:r>
            <a:r>
              <a:rPr lang="fr-FR" sz="2000" dirty="0">
                <a:effectLst/>
              </a:rPr>
              <a:t>= Vieillissement de la </a:t>
            </a:r>
            <a:r>
              <a:rPr lang="fr-FR" sz="2000" dirty="0" err="1">
                <a:effectLst/>
              </a:rPr>
              <a:t>déglutition</a:t>
            </a:r>
            <a:r>
              <a:rPr lang="fr-FR" sz="2000" dirty="0">
                <a:effectLst/>
              </a:rPr>
              <a:t>  (senescence des fonctions neurologiques/musculaires /sensorielles ) </a:t>
            </a:r>
          </a:p>
          <a:p>
            <a:pPr>
              <a:buFont typeface="Arial" panose="020B0604020202020204" pitchFamily="34" charset="0"/>
              <a:buChar char="•"/>
            </a:pPr>
            <a:endParaRPr lang="fr-FR" sz="2000" b="0" i="0" dirty="0">
              <a:solidFill>
                <a:srgbClr val="111111"/>
              </a:solidFill>
              <a:effectLst/>
            </a:endParaRPr>
          </a:p>
          <a:p>
            <a:pPr>
              <a:buFont typeface="Arial" panose="020B0604020202020204" pitchFamily="34" charset="0"/>
              <a:buChar char="•"/>
            </a:pPr>
            <a:r>
              <a:rPr lang="fr-FR" sz="2000" dirty="0">
                <a:solidFill>
                  <a:srgbClr val="111111"/>
                </a:solidFill>
              </a:rPr>
              <a:t>Fréquence </a:t>
            </a:r>
          </a:p>
          <a:p>
            <a:pPr lvl="1"/>
            <a:r>
              <a:rPr lang="fr-FR" sz="1800" b="0" i="0" dirty="0">
                <a:solidFill>
                  <a:srgbClr val="111111"/>
                </a:solidFill>
                <a:effectLst/>
              </a:rPr>
              <a:t>Il est assez difficile aujourd'hui de connaître leur prévalence exacte dans la population âgée, d'autant que les outils d'évaluation utilisés dans les études publiées sont de qualité variable (dépistage systématique ou non, biais de sélection, techniques d'évaluation diverses , parfois simple questionnaire déclaratif)</a:t>
            </a:r>
          </a:p>
          <a:p>
            <a:pPr lvl="1"/>
            <a:r>
              <a:rPr lang="fr-FR" sz="2000" dirty="0">
                <a:solidFill>
                  <a:srgbClr val="111111"/>
                </a:solidFill>
              </a:rPr>
              <a:t>Augmente  à partir de  80 ans </a:t>
            </a:r>
            <a:endParaRPr lang="fr-FR" sz="2000" dirty="0">
              <a:effectLst/>
            </a:endParaRPr>
          </a:p>
          <a:p>
            <a:pPr>
              <a:buFont typeface="Arial" panose="020B0604020202020204" pitchFamily="34" charset="0"/>
              <a:buChar char="•"/>
            </a:pPr>
            <a:endParaRPr lang="fr-FR" sz="2000" dirty="0">
              <a:effectLst/>
            </a:endParaRPr>
          </a:p>
          <a:p>
            <a:pPr>
              <a:buFont typeface="Arial" panose="020B0604020202020204" pitchFamily="34" charset="0"/>
              <a:buChar char="•"/>
            </a:pPr>
            <a:r>
              <a:rPr lang="fr-FR" sz="2000" dirty="0">
                <a:effectLst/>
              </a:rPr>
              <a:t>Dysphagie et </a:t>
            </a:r>
            <a:r>
              <a:rPr lang="fr-FR" sz="2000" dirty="0" err="1">
                <a:effectLst/>
              </a:rPr>
              <a:t>dénutrition</a:t>
            </a:r>
            <a:r>
              <a:rPr lang="fr-FR" sz="2000" dirty="0">
                <a:effectLst/>
              </a:rPr>
              <a:t> vont de pair-&gt;</a:t>
            </a:r>
            <a:r>
              <a:rPr lang="fr-FR" sz="2000" dirty="0" err="1">
                <a:effectLst/>
              </a:rPr>
              <a:t>dégradation</a:t>
            </a:r>
            <a:r>
              <a:rPr lang="fr-FR" sz="2000" dirty="0">
                <a:effectLst/>
              </a:rPr>
              <a:t> progressive de la </a:t>
            </a:r>
            <a:r>
              <a:rPr lang="fr-FR" sz="2000" dirty="0" err="1">
                <a:effectLst/>
              </a:rPr>
              <a:t>qualite</a:t>
            </a:r>
            <a:r>
              <a:rPr lang="fr-FR" sz="2000" dirty="0">
                <a:effectLst/>
              </a:rPr>
              <a:t>́ de vie </a:t>
            </a:r>
          </a:p>
          <a:p>
            <a:pPr>
              <a:buFont typeface="Arial" panose="020B0604020202020204" pitchFamily="34" charset="0"/>
              <a:buChar char="•"/>
            </a:pPr>
            <a:r>
              <a:rPr lang="fr-FR" sz="2000" dirty="0">
                <a:solidFill>
                  <a:srgbClr val="DB7F44"/>
                </a:solidFill>
                <a:effectLst/>
              </a:rPr>
              <a:t> </a:t>
            </a:r>
            <a:r>
              <a:rPr lang="fr-FR" sz="2000" dirty="0" err="1">
                <a:effectLst/>
              </a:rPr>
              <a:t>Majorée</a:t>
            </a:r>
            <a:r>
              <a:rPr lang="fr-FR" sz="2000" dirty="0">
                <a:effectLst/>
              </a:rPr>
              <a:t> ou </a:t>
            </a:r>
            <a:r>
              <a:rPr lang="fr-FR" sz="2000" dirty="0" err="1">
                <a:effectLst/>
              </a:rPr>
              <a:t>décompensée</a:t>
            </a:r>
            <a:r>
              <a:rPr lang="fr-FR" sz="2000" dirty="0">
                <a:effectLst/>
              </a:rPr>
              <a:t> lors de pathologies intercurrentes (Covid..) , de maladies </a:t>
            </a:r>
            <a:r>
              <a:rPr lang="fr-FR" sz="2000" dirty="0" err="1">
                <a:effectLst/>
              </a:rPr>
              <a:t>neurodégénératives</a:t>
            </a:r>
            <a:r>
              <a:rPr lang="fr-FR" sz="2000" dirty="0">
                <a:effectLst/>
              </a:rPr>
              <a:t>, de traitements , d’AVC ..</a:t>
            </a:r>
          </a:p>
        </p:txBody>
      </p:sp>
    </p:spTree>
    <p:extLst>
      <p:ext uri="{BB962C8B-B14F-4D97-AF65-F5344CB8AC3E}">
        <p14:creationId xmlns:p14="http://schemas.microsoft.com/office/powerpoint/2010/main" val="862898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104F09-9F5F-80A0-0341-B5A8EC30794F}"/>
              </a:ext>
            </a:extLst>
          </p:cNvPr>
          <p:cNvSpPr>
            <a:spLocks noGrp="1"/>
          </p:cNvSpPr>
          <p:nvPr>
            <p:ph type="title"/>
          </p:nvPr>
        </p:nvSpPr>
        <p:spPr>
          <a:xfrm>
            <a:off x="2010773" y="172995"/>
            <a:ext cx="7729728" cy="1188720"/>
          </a:xfrm>
        </p:spPr>
        <p:txBody>
          <a:bodyPr/>
          <a:lstStyle/>
          <a:p>
            <a:r>
              <a:rPr lang="fr-FR" dirty="0"/>
              <a:t>Facteurs favorisants  PRESBYPAGIE </a:t>
            </a:r>
          </a:p>
        </p:txBody>
      </p:sp>
      <p:sp>
        <p:nvSpPr>
          <p:cNvPr id="3" name="Espace réservé du contenu 2">
            <a:extLst>
              <a:ext uri="{FF2B5EF4-FFF2-40B4-BE49-F238E27FC236}">
                <a16:creationId xmlns:a16="http://schemas.microsoft.com/office/drawing/2014/main" id="{01EBD39E-4C55-1BA9-0F84-DC16816FE5A8}"/>
              </a:ext>
            </a:extLst>
          </p:cNvPr>
          <p:cNvSpPr>
            <a:spLocks noGrp="1"/>
          </p:cNvSpPr>
          <p:nvPr>
            <p:ph idx="1"/>
          </p:nvPr>
        </p:nvSpPr>
        <p:spPr>
          <a:xfrm>
            <a:off x="308919" y="1482812"/>
            <a:ext cx="11133437" cy="5202194"/>
          </a:xfrm>
        </p:spPr>
        <p:txBody>
          <a:bodyPr>
            <a:normAutofit lnSpcReduction="10000"/>
          </a:bodyPr>
          <a:lstStyle/>
          <a:p>
            <a:pPr marL="0" indent="0">
              <a:buNone/>
            </a:pPr>
            <a:r>
              <a:rPr lang="fr-FR" sz="1800" b="1" dirty="0">
                <a:effectLst/>
                <a:latin typeface="TwCenMT"/>
              </a:rPr>
              <a:t>1. Atrophie musculature (</a:t>
            </a:r>
            <a:r>
              <a:rPr lang="fr-FR" sz="1800" b="1" dirty="0" err="1">
                <a:effectLst/>
                <a:latin typeface="TwCenMT"/>
              </a:rPr>
              <a:t>lèvres</a:t>
            </a:r>
            <a:r>
              <a:rPr lang="fr-FR" sz="1800" b="1" dirty="0">
                <a:effectLst/>
                <a:latin typeface="TwCenMT"/>
              </a:rPr>
              <a:t>, pharynx, respiration, sangle abdominale) </a:t>
            </a:r>
            <a:endParaRPr lang="fr-FR" b="1" dirty="0"/>
          </a:p>
          <a:p>
            <a:pPr lvl="1"/>
            <a:r>
              <a:rPr lang="fr-FR" dirty="0">
                <a:effectLst/>
                <a:latin typeface="TwCenMT"/>
              </a:rPr>
              <a:t>troubles de la mastication</a:t>
            </a:r>
            <a:endParaRPr lang="fr-FR" dirty="0">
              <a:latin typeface="TwCenMT"/>
            </a:endParaRPr>
          </a:p>
          <a:p>
            <a:pPr lvl="1"/>
            <a:r>
              <a:rPr lang="fr-FR" dirty="0">
                <a:effectLst/>
                <a:latin typeface="TwCenMT"/>
              </a:rPr>
              <a:t>baisse de la force linguale qui modifie le </a:t>
            </a:r>
            <a:r>
              <a:rPr lang="fr-FR" dirty="0"/>
              <a:t> </a:t>
            </a:r>
            <a:r>
              <a:rPr lang="fr-FR" dirty="0" err="1">
                <a:effectLst/>
                <a:latin typeface="TwCenMT"/>
              </a:rPr>
              <a:t>déclenchement</a:t>
            </a:r>
            <a:r>
              <a:rPr lang="fr-FR" dirty="0">
                <a:effectLst/>
                <a:latin typeface="TwCenMT"/>
              </a:rPr>
              <a:t> de la </a:t>
            </a:r>
            <a:r>
              <a:rPr lang="fr-FR" dirty="0" err="1">
                <a:effectLst/>
                <a:latin typeface="TwCenMT"/>
              </a:rPr>
              <a:t>déglutition</a:t>
            </a:r>
            <a:r>
              <a:rPr lang="fr-FR" dirty="0">
                <a:effectLst/>
                <a:latin typeface="TwCenMT"/>
              </a:rPr>
              <a:t> </a:t>
            </a:r>
          </a:p>
          <a:p>
            <a:r>
              <a:rPr lang="fr-FR" sz="1800" b="1" dirty="0">
                <a:effectLst/>
                <a:latin typeface="TwCenMT"/>
              </a:rPr>
              <a:t>2. Hyposialie </a:t>
            </a:r>
            <a:r>
              <a:rPr lang="fr-FR" sz="1800" dirty="0">
                <a:effectLst/>
                <a:latin typeface="TwCenMT"/>
              </a:rPr>
              <a:t>: bouche trop </a:t>
            </a:r>
            <a:r>
              <a:rPr lang="fr-FR" sz="1800" dirty="0" err="1">
                <a:effectLst/>
                <a:latin typeface="TwCenMT"/>
              </a:rPr>
              <a:t>sèche</a:t>
            </a:r>
            <a:r>
              <a:rPr lang="fr-FR" sz="1800" dirty="0">
                <a:effectLst/>
                <a:latin typeface="TwCenMT"/>
              </a:rPr>
              <a:t> </a:t>
            </a:r>
            <a:endParaRPr lang="fr-FR" dirty="0"/>
          </a:p>
          <a:p>
            <a:pPr lvl="1"/>
            <a:r>
              <a:rPr lang="fr-FR" dirty="0">
                <a:solidFill>
                  <a:srgbClr val="DB7F44"/>
                </a:solidFill>
                <a:effectLst/>
                <a:latin typeface="Helvetica" pitchFamily="2" charset="0"/>
              </a:rPr>
              <a:t> </a:t>
            </a:r>
            <a:r>
              <a:rPr lang="fr-FR" dirty="0">
                <a:effectLst/>
                <a:latin typeface="TwCenMT"/>
              </a:rPr>
              <a:t>atrophie progressive des glandes salivaires </a:t>
            </a:r>
            <a:endParaRPr lang="fr-FR" dirty="0">
              <a:effectLst/>
            </a:endParaRPr>
          </a:p>
          <a:p>
            <a:pPr lvl="1"/>
            <a:r>
              <a:rPr lang="fr-FR" dirty="0">
                <a:effectLst/>
                <a:latin typeface="TwCenMT"/>
              </a:rPr>
              <a:t>modification de la salive, qui devient plus visqueuse (diminution de son contenu en mucine) </a:t>
            </a:r>
            <a:endParaRPr lang="fr-FR" dirty="0">
              <a:effectLst/>
            </a:endParaRPr>
          </a:p>
          <a:p>
            <a:pPr lvl="1"/>
            <a:r>
              <a:rPr lang="fr-FR" dirty="0">
                <a:effectLst/>
                <a:latin typeface="TwCenMT"/>
              </a:rPr>
              <a:t>Le flux salivaire est diminué par la plupart des </a:t>
            </a:r>
            <a:r>
              <a:rPr lang="fr-FR" dirty="0" err="1">
                <a:effectLst/>
                <a:latin typeface="TwCenMT"/>
              </a:rPr>
              <a:t>médicaments</a:t>
            </a:r>
            <a:r>
              <a:rPr lang="fr-FR" dirty="0">
                <a:effectLst/>
                <a:latin typeface="TwCenMT"/>
              </a:rPr>
              <a:t> (antihistaminiques, antihypertenseurs, </a:t>
            </a:r>
            <a:r>
              <a:rPr lang="fr-FR" dirty="0" err="1">
                <a:effectLst/>
                <a:latin typeface="TwCenMT"/>
              </a:rPr>
              <a:t>diurétiques</a:t>
            </a:r>
            <a:r>
              <a:rPr lang="fr-FR" dirty="0">
                <a:effectLst/>
                <a:latin typeface="TwCenMT"/>
              </a:rPr>
              <a:t>, </a:t>
            </a:r>
            <a:r>
              <a:rPr lang="fr-FR" dirty="0" err="1">
                <a:effectLst/>
                <a:latin typeface="TwCenMT"/>
              </a:rPr>
              <a:t>antidépresseurs</a:t>
            </a:r>
            <a:r>
              <a:rPr lang="fr-FR" dirty="0">
                <a:effectLst/>
                <a:latin typeface="TwCenMT"/>
              </a:rPr>
              <a:t>) </a:t>
            </a:r>
            <a:endParaRPr lang="fr-FR" dirty="0">
              <a:effectLst/>
            </a:endParaRPr>
          </a:p>
          <a:p>
            <a:pPr lvl="1"/>
            <a:r>
              <a:rPr lang="fr-FR" dirty="0" err="1">
                <a:effectLst/>
                <a:latin typeface="TwCenMT"/>
              </a:rPr>
              <a:t>Développement</a:t>
            </a:r>
            <a:r>
              <a:rPr lang="fr-FR" dirty="0">
                <a:effectLst/>
                <a:latin typeface="TwCenMT"/>
              </a:rPr>
              <a:t> de mycoses -&gt; augmentent la sensation de </a:t>
            </a:r>
            <a:r>
              <a:rPr lang="fr-FR" dirty="0" err="1">
                <a:effectLst/>
                <a:latin typeface="TwCenMT"/>
              </a:rPr>
              <a:t>sécheresse</a:t>
            </a:r>
            <a:r>
              <a:rPr lang="fr-FR" dirty="0">
                <a:effectLst/>
                <a:latin typeface="TwCenMT"/>
              </a:rPr>
              <a:t> buccale et peuvent provoquer une dysphagie </a:t>
            </a:r>
            <a:r>
              <a:rPr lang="fr-FR" dirty="0" err="1">
                <a:effectLst/>
                <a:latin typeface="TwCenMT"/>
              </a:rPr>
              <a:t>marquée</a:t>
            </a:r>
            <a:r>
              <a:rPr lang="fr-FR" dirty="0">
                <a:effectLst/>
                <a:latin typeface="TwCenMT"/>
              </a:rPr>
              <a:t>, douloureuse </a:t>
            </a:r>
            <a:endParaRPr lang="fr-FR" dirty="0">
              <a:effectLst/>
            </a:endParaRPr>
          </a:p>
          <a:p>
            <a:r>
              <a:rPr lang="fr-FR" sz="1800" b="1" dirty="0">
                <a:effectLst/>
                <a:latin typeface="TwCenMT"/>
              </a:rPr>
              <a:t>3. Dentition </a:t>
            </a:r>
            <a:endParaRPr lang="fr-FR" dirty="0"/>
          </a:p>
          <a:p>
            <a:pPr lvl="1"/>
            <a:r>
              <a:rPr lang="fr-FR" dirty="0">
                <a:solidFill>
                  <a:srgbClr val="DB7F44"/>
                </a:solidFill>
                <a:effectLst/>
                <a:latin typeface="Helvetica" pitchFamily="2" charset="0"/>
              </a:rPr>
              <a:t> </a:t>
            </a:r>
            <a:r>
              <a:rPr lang="fr-FR" dirty="0">
                <a:effectLst/>
                <a:latin typeface="TwCenMT"/>
              </a:rPr>
              <a:t>60% des plus de 65 ans = </a:t>
            </a:r>
            <a:r>
              <a:rPr lang="fr-FR" dirty="0" err="1">
                <a:effectLst/>
                <a:latin typeface="TwCenMT"/>
              </a:rPr>
              <a:t>édentées</a:t>
            </a:r>
            <a:r>
              <a:rPr lang="fr-FR" dirty="0">
                <a:effectLst/>
                <a:latin typeface="TwCenMT"/>
              </a:rPr>
              <a:t> et portent des </a:t>
            </a:r>
            <a:r>
              <a:rPr lang="fr-FR" dirty="0" err="1">
                <a:effectLst/>
                <a:latin typeface="TwCenMT"/>
              </a:rPr>
              <a:t>prothèses</a:t>
            </a:r>
            <a:r>
              <a:rPr lang="fr-FR" dirty="0">
                <a:effectLst/>
                <a:latin typeface="TwCenMT"/>
              </a:rPr>
              <a:t> </a:t>
            </a:r>
            <a:r>
              <a:rPr lang="fr-FR" dirty="0" err="1">
                <a:effectLst/>
                <a:latin typeface="TwCenMT"/>
              </a:rPr>
              <a:t>plutôt</a:t>
            </a:r>
            <a:r>
              <a:rPr lang="fr-FR" dirty="0">
                <a:effectLst/>
                <a:latin typeface="TwCenMT"/>
              </a:rPr>
              <a:t> anciennes, </a:t>
            </a:r>
            <a:r>
              <a:rPr lang="fr-FR" dirty="0" err="1">
                <a:effectLst/>
                <a:latin typeface="TwCenMT"/>
              </a:rPr>
              <a:t>usées</a:t>
            </a:r>
            <a:r>
              <a:rPr lang="fr-FR" dirty="0">
                <a:effectLst/>
                <a:latin typeface="TwCenMT"/>
              </a:rPr>
              <a:t> et mal </a:t>
            </a:r>
            <a:r>
              <a:rPr lang="fr-FR" dirty="0" err="1">
                <a:effectLst/>
                <a:latin typeface="TwCenMT"/>
              </a:rPr>
              <a:t>adaptées</a:t>
            </a:r>
            <a:r>
              <a:rPr lang="fr-FR" dirty="0">
                <a:effectLst/>
                <a:latin typeface="TwCenMT"/>
              </a:rPr>
              <a:t> </a:t>
            </a:r>
            <a:endParaRPr lang="fr-FR" dirty="0"/>
          </a:p>
          <a:p>
            <a:pPr lvl="1"/>
            <a:r>
              <a:rPr lang="fr-FR" dirty="0" err="1">
                <a:effectLst/>
                <a:latin typeface="TwCenMT"/>
              </a:rPr>
              <a:t>Efficacite</a:t>
            </a:r>
            <a:r>
              <a:rPr lang="fr-FR" dirty="0">
                <a:effectLst/>
                <a:latin typeface="TwCenMT"/>
              </a:rPr>
              <a:t>́ </a:t>
            </a:r>
            <a:r>
              <a:rPr lang="fr-FR" dirty="0" err="1">
                <a:effectLst/>
                <a:latin typeface="TwCenMT"/>
              </a:rPr>
              <a:t>diminuée</a:t>
            </a:r>
            <a:r>
              <a:rPr lang="fr-FR" dirty="0">
                <a:effectLst/>
                <a:latin typeface="TwCenMT"/>
              </a:rPr>
              <a:t> de 30 à 75% lors du port de </a:t>
            </a:r>
            <a:r>
              <a:rPr lang="fr-FR" dirty="0" err="1">
                <a:effectLst/>
                <a:latin typeface="TwCenMT"/>
              </a:rPr>
              <a:t>prothèses</a:t>
            </a:r>
            <a:r>
              <a:rPr lang="fr-FR" dirty="0">
                <a:effectLst/>
                <a:latin typeface="TwCenMT"/>
              </a:rPr>
              <a:t> dentaires ; ces </a:t>
            </a:r>
            <a:r>
              <a:rPr lang="fr-FR" dirty="0" err="1">
                <a:effectLst/>
                <a:latin typeface="TwCenMT"/>
              </a:rPr>
              <a:t>dernières</a:t>
            </a:r>
            <a:r>
              <a:rPr lang="fr-FR" dirty="0">
                <a:effectLst/>
                <a:latin typeface="TwCenMT"/>
              </a:rPr>
              <a:t> </a:t>
            </a:r>
            <a:r>
              <a:rPr lang="fr-FR" dirty="0" err="1">
                <a:effectLst/>
                <a:latin typeface="TwCenMT"/>
              </a:rPr>
              <a:t>altèrent</a:t>
            </a:r>
            <a:r>
              <a:rPr lang="fr-FR" dirty="0">
                <a:effectLst/>
                <a:latin typeface="TwCenMT"/>
              </a:rPr>
              <a:t> les sensations gustatives et la </a:t>
            </a:r>
            <a:r>
              <a:rPr lang="fr-FR" dirty="0" err="1">
                <a:effectLst/>
                <a:latin typeface="TwCenMT"/>
              </a:rPr>
              <a:t>sensibilite</a:t>
            </a:r>
            <a:r>
              <a:rPr lang="fr-FR" dirty="0">
                <a:effectLst/>
                <a:latin typeface="TwCenMT"/>
              </a:rPr>
              <a:t>́ buccale </a:t>
            </a:r>
            <a:br>
              <a:rPr lang="fr-FR" dirty="0">
                <a:effectLst/>
                <a:latin typeface="TwCenMT"/>
              </a:rPr>
            </a:br>
            <a:endParaRPr lang="fr-FR" dirty="0">
              <a:effectLst/>
              <a:latin typeface="TwCenMT"/>
            </a:endParaRPr>
          </a:p>
          <a:p>
            <a:r>
              <a:rPr lang="fr-FR" b="1" dirty="0">
                <a:latin typeface="TwCenMT"/>
              </a:rPr>
              <a:t>Altération du goût et de l’odorat</a:t>
            </a:r>
            <a:endParaRPr lang="fr-FR" b="1" dirty="0">
              <a:effectLst/>
              <a:latin typeface="TwCenMT"/>
            </a:endParaRPr>
          </a:p>
          <a:p>
            <a:pPr lvl="1"/>
            <a:endParaRPr lang="fr-FR" dirty="0"/>
          </a:p>
          <a:p>
            <a:endParaRPr lang="fr-FR" dirty="0"/>
          </a:p>
          <a:p>
            <a:endParaRPr lang="fr-FR" dirty="0"/>
          </a:p>
        </p:txBody>
      </p:sp>
    </p:spTree>
    <p:extLst>
      <p:ext uri="{BB962C8B-B14F-4D97-AF65-F5344CB8AC3E}">
        <p14:creationId xmlns:p14="http://schemas.microsoft.com/office/powerpoint/2010/main" val="686809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8B83DF-5954-B4EE-1848-3E5BD9F62285}"/>
              </a:ext>
            </a:extLst>
          </p:cNvPr>
          <p:cNvSpPr>
            <a:spLocks noGrp="1"/>
          </p:cNvSpPr>
          <p:nvPr>
            <p:ph type="title"/>
          </p:nvPr>
        </p:nvSpPr>
        <p:spPr>
          <a:xfrm>
            <a:off x="729048" y="395416"/>
            <a:ext cx="10441460" cy="1024310"/>
          </a:xfrm>
        </p:spPr>
        <p:txBody>
          <a:bodyPr>
            <a:normAutofit fontScale="90000"/>
          </a:bodyPr>
          <a:lstStyle/>
          <a:p>
            <a:r>
              <a:rPr lang="fr-FR" dirty="0"/>
              <a:t>ETIOLOGIES DES DYSPHAGIES </a:t>
            </a:r>
            <a:br>
              <a:rPr lang="fr-FR" dirty="0"/>
            </a:br>
            <a:endParaRPr lang="fr-FR" dirty="0"/>
          </a:p>
        </p:txBody>
      </p:sp>
      <p:sp>
        <p:nvSpPr>
          <p:cNvPr id="3" name="Espace réservé du contenu 2">
            <a:extLst>
              <a:ext uri="{FF2B5EF4-FFF2-40B4-BE49-F238E27FC236}">
                <a16:creationId xmlns:a16="http://schemas.microsoft.com/office/drawing/2014/main" id="{961323D4-A9BB-B9A2-3862-5EF5BB0F692D}"/>
              </a:ext>
            </a:extLst>
          </p:cNvPr>
          <p:cNvSpPr>
            <a:spLocks noGrp="1"/>
          </p:cNvSpPr>
          <p:nvPr>
            <p:ph idx="1"/>
          </p:nvPr>
        </p:nvSpPr>
        <p:spPr>
          <a:xfrm>
            <a:off x="259644" y="1580445"/>
            <a:ext cx="11672712" cy="5005706"/>
          </a:xfrm>
        </p:spPr>
        <p:txBody>
          <a:bodyPr>
            <a:normAutofit lnSpcReduction="10000"/>
          </a:bodyPr>
          <a:lstStyle/>
          <a:p>
            <a:r>
              <a:rPr lang="fr-FR" dirty="0"/>
              <a:t>Cancers ++  : ORL, œsophage, </a:t>
            </a:r>
            <a:r>
              <a:rPr lang="fr-FR" dirty="0" err="1"/>
              <a:t>thyroide</a:t>
            </a:r>
            <a:r>
              <a:rPr lang="fr-FR" dirty="0"/>
              <a:t>, lymphome </a:t>
            </a:r>
            <a:r>
              <a:rPr lang="fr-FR" dirty="0" err="1"/>
              <a:t>mediastinal</a:t>
            </a:r>
            <a:r>
              <a:rPr lang="fr-FR" dirty="0"/>
              <a:t> , </a:t>
            </a:r>
            <a:r>
              <a:rPr lang="fr-FR" dirty="0" err="1">
                <a:latin typeface="TwCenMT"/>
              </a:rPr>
              <a:t>r</a:t>
            </a:r>
            <a:r>
              <a:rPr lang="fr-FR" dirty="0" err="1">
                <a:effectLst/>
                <a:latin typeface="TwCenMT"/>
              </a:rPr>
              <a:t>adiothérapie</a:t>
            </a:r>
            <a:r>
              <a:rPr lang="fr-FR" dirty="0">
                <a:effectLst/>
                <a:latin typeface="TwCenMT"/>
              </a:rPr>
              <a:t> cervico-faciale, </a:t>
            </a:r>
            <a:r>
              <a:rPr lang="fr-FR" dirty="0" err="1">
                <a:effectLst/>
                <a:latin typeface="TwCenMT"/>
              </a:rPr>
              <a:t>médiastinale</a:t>
            </a:r>
            <a:r>
              <a:rPr lang="fr-FR" dirty="0">
                <a:effectLst/>
                <a:latin typeface="TwCenMT"/>
              </a:rPr>
              <a:t> </a:t>
            </a:r>
            <a:endParaRPr lang="fr-FR" dirty="0">
              <a:effectLst/>
            </a:endParaRPr>
          </a:p>
          <a:p>
            <a:pPr>
              <a:buFont typeface="Arial" panose="020B0604020202020204" pitchFamily="34" charset="0"/>
              <a:buChar char="•"/>
            </a:pPr>
            <a:r>
              <a:rPr lang="fr-FR" dirty="0">
                <a:effectLst/>
                <a:latin typeface="TwCenMT"/>
              </a:rPr>
              <a:t>Troubles neuromusculaires </a:t>
            </a:r>
          </a:p>
          <a:p>
            <a:pPr lvl="1"/>
            <a:r>
              <a:rPr lang="fr-FR" dirty="0">
                <a:effectLst/>
                <a:latin typeface="TwCenMT"/>
              </a:rPr>
              <a:t>Atteinte  neuro  centrale: </a:t>
            </a:r>
            <a:r>
              <a:rPr lang="fr-FR" dirty="0"/>
              <a:t>AVC, Parkinson, Sclérose en plaque, Sclérose latérale amyotrophique, tumeur cérébrale, Maladie corps de </a:t>
            </a:r>
            <a:r>
              <a:rPr lang="fr-FR" dirty="0" err="1"/>
              <a:t>lewy</a:t>
            </a:r>
            <a:r>
              <a:rPr lang="fr-FR" dirty="0"/>
              <a:t>, maladie </a:t>
            </a:r>
            <a:r>
              <a:rPr lang="fr-FR" dirty="0" err="1"/>
              <a:t>d’alzheimer</a:t>
            </a:r>
            <a:r>
              <a:rPr lang="fr-FR" dirty="0"/>
              <a:t> , PSP</a:t>
            </a:r>
            <a:endParaRPr lang="fr-FR" dirty="0">
              <a:effectLst/>
              <a:latin typeface="TwCenMT"/>
            </a:endParaRPr>
          </a:p>
          <a:p>
            <a:pPr lvl="1"/>
            <a:r>
              <a:rPr lang="fr-FR" dirty="0">
                <a:effectLst/>
                <a:latin typeface="TwCenMT"/>
              </a:rPr>
              <a:t>polyneuropathies</a:t>
            </a:r>
          </a:p>
          <a:p>
            <a:pPr lvl="1"/>
            <a:r>
              <a:rPr lang="fr-FR" dirty="0" err="1">
                <a:effectLst/>
                <a:latin typeface="TwCenMT"/>
              </a:rPr>
              <a:t>Atteitnes</a:t>
            </a:r>
            <a:r>
              <a:rPr lang="fr-FR" dirty="0">
                <a:effectLst/>
                <a:latin typeface="TwCenMT"/>
              </a:rPr>
              <a:t> musculaires: myasthénie, (polymyosites, myopathies )</a:t>
            </a:r>
          </a:p>
          <a:p>
            <a:r>
              <a:rPr lang="fr-FR" dirty="0">
                <a:effectLst/>
                <a:latin typeface="TwCenMT"/>
              </a:rPr>
              <a:t>Causes </a:t>
            </a:r>
            <a:r>
              <a:rPr lang="fr-FR" dirty="0" err="1">
                <a:effectLst/>
                <a:latin typeface="TwCenMT"/>
              </a:rPr>
              <a:t>oesophagiennes</a:t>
            </a:r>
            <a:r>
              <a:rPr lang="fr-FR" dirty="0">
                <a:effectLst/>
                <a:latin typeface="TwCenMT"/>
              </a:rPr>
              <a:t>:</a:t>
            </a:r>
          </a:p>
          <a:p>
            <a:pPr lvl="1"/>
            <a:r>
              <a:rPr lang="fr-FR" dirty="0">
                <a:effectLst/>
                <a:latin typeface="TwCenMT"/>
              </a:rPr>
              <a:t>Diverticule de </a:t>
            </a:r>
            <a:r>
              <a:rPr lang="fr-FR" dirty="0" err="1">
                <a:effectLst/>
                <a:latin typeface="TwCenMT"/>
              </a:rPr>
              <a:t>Zencker</a:t>
            </a:r>
            <a:r>
              <a:rPr lang="fr-FR" dirty="0">
                <a:effectLst/>
                <a:latin typeface="TwCenMT"/>
              </a:rPr>
              <a:t>  ( Dysphagie et </a:t>
            </a:r>
            <a:r>
              <a:rPr lang="fr-FR" dirty="0" err="1">
                <a:effectLst/>
                <a:latin typeface="TwCenMT"/>
              </a:rPr>
              <a:t>régurgitation</a:t>
            </a:r>
            <a:r>
              <a:rPr lang="fr-FR" dirty="0">
                <a:effectLst/>
                <a:latin typeface="TwCenMT"/>
              </a:rPr>
              <a:t> post prandiale /</a:t>
            </a:r>
            <a:r>
              <a:rPr lang="fr-FR" dirty="0">
                <a:latin typeface="TwCenMT"/>
              </a:rPr>
              <a:t>c</a:t>
            </a:r>
            <a:r>
              <a:rPr lang="fr-FR" dirty="0">
                <a:effectLst/>
                <a:latin typeface="TwCenMT"/>
              </a:rPr>
              <a:t>ompression de l</a:t>
            </a:r>
            <a:r>
              <a:rPr lang="fr-FR" dirty="0">
                <a:effectLst/>
                <a:latin typeface="MS"/>
              </a:rPr>
              <a:t>’</a:t>
            </a:r>
            <a:r>
              <a:rPr lang="fr-FR" dirty="0">
                <a:effectLst/>
                <a:latin typeface="TwCenMT"/>
              </a:rPr>
              <a:t>œsophage /</a:t>
            </a:r>
            <a:r>
              <a:rPr lang="fr-FR" dirty="0"/>
              <a:t> </a:t>
            </a:r>
            <a:r>
              <a:rPr lang="fr-FR" dirty="0" err="1">
                <a:latin typeface="TwCenMT"/>
              </a:rPr>
              <a:t>d</a:t>
            </a:r>
            <a:r>
              <a:rPr lang="fr-FR" dirty="0" err="1">
                <a:effectLst/>
                <a:latin typeface="TwCenMT"/>
              </a:rPr>
              <a:t>yspnée</a:t>
            </a:r>
            <a:r>
              <a:rPr lang="fr-FR" dirty="0">
                <a:latin typeface="TwCenMT"/>
              </a:rPr>
              <a:t> </a:t>
            </a:r>
            <a:r>
              <a:rPr lang="fr-FR" dirty="0">
                <a:effectLst/>
                <a:latin typeface="TwCenMT"/>
              </a:rPr>
              <a:t> )&gt;&gt; Traitement endoscopique le plus souvent (section du collet au laser) </a:t>
            </a:r>
          </a:p>
          <a:p>
            <a:pPr lvl="1"/>
            <a:r>
              <a:rPr lang="fr-FR" dirty="0" err="1">
                <a:effectLst/>
                <a:latin typeface="TwCenMT"/>
              </a:rPr>
              <a:t>Oesophagite</a:t>
            </a:r>
            <a:r>
              <a:rPr lang="fr-FR" dirty="0">
                <a:effectLst/>
                <a:latin typeface="TwCenMT"/>
              </a:rPr>
              <a:t> peptique par Hernie hiatale ou incontinence cardiale . (RGO /pyrosis/ dysphagie basse/ </a:t>
            </a:r>
            <a:r>
              <a:rPr lang="fr-FR" dirty="0" err="1">
                <a:effectLst/>
                <a:latin typeface="TwCenMT"/>
              </a:rPr>
              <a:t>anémie</a:t>
            </a:r>
            <a:r>
              <a:rPr lang="fr-FR" dirty="0">
                <a:effectLst/>
                <a:latin typeface="TwCenMT"/>
              </a:rPr>
              <a:t> par saignement )&gt;&gt; Traitement  </a:t>
            </a:r>
            <a:r>
              <a:rPr lang="fr-FR" dirty="0" err="1">
                <a:effectLst/>
                <a:latin typeface="TwCenMT"/>
              </a:rPr>
              <a:t>médical</a:t>
            </a:r>
            <a:r>
              <a:rPr lang="fr-FR" dirty="0">
                <a:effectLst/>
                <a:latin typeface="TwCenMT"/>
              </a:rPr>
              <a:t> </a:t>
            </a:r>
            <a:r>
              <a:rPr lang="fr-FR" dirty="0" err="1">
                <a:effectLst/>
                <a:latin typeface="TwCenMT"/>
              </a:rPr>
              <a:t>antireflux</a:t>
            </a:r>
            <a:r>
              <a:rPr lang="fr-FR" dirty="0">
                <a:effectLst/>
                <a:latin typeface="TwCenMT"/>
              </a:rPr>
              <a:t> par inhibiteurs de la pompe à protons </a:t>
            </a:r>
            <a:r>
              <a:rPr lang="fr-FR" dirty="0">
                <a:latin typeface="TwCenMT"/>
              </a:rPr>
              <a:t> voire </a:t>
            </a:r>
            <a:r>
              <a:rPr lang="fr-FR" dirty="0">
                <a:solidFill>
                  <a:srgbClr val="DB7F44"/>
                </a:solidFill>
                <a:effectLst/>
                <a:latin typeface="Helvetica" pitchFamily="2" charset="0"/>
              </a:rPr>
              <a:t> </a:t>
            </a:r>
            <a:r>
              <a:rPr lang="fr-FR" dirty="0">
                <a:effectLst/>
                <a:latin typeface="TwCenMT"/>
              </a:rPr>
              <a:t>Dilatation –chirurgie </a:t>
            </a:r>
            <a:r>
              <a:rPr lang="fr-FR" dirty="0" err="1">
                <a:effectLst/>
                <a:latin typeface="TwCenMT"/>
              </a:rPr>
              <a:t>antireflux</a:t>
            </a:r>
            <a:r>
              <a:rPr lang="fr-FR" dirty="0">
                <a:effectLst/>
                <a:latin typeface="TwCenMT"/>
              </a:rPr>
              <a:t> </a:t>
            </a:r>
          </a:p>
          <a:p>
            <a:pPr lvl="1"/>
            <a:r>
              <a:rPr lang="fr-FR" dirty="0">
                <a:effectLst/>
                <a:latin typeface="TwCenMT"/>
              </a:rPr>
              <a:t>Anomalies de la motilité </a:t>
            </a:r>
            <a:r>
              <a:rPr lang="fr-FR" dirty="0" err="1">
                <a:effectLst/>
                <a:latin typeface="TwCenMT"/>
              </a:rPr>
              <a:t>oesophagienne</a:t>
            </a:r>
            <a:r>
              <a:rPr lang="fr-FR" dirty="0">
                <a:effectLst/>
                <a:latin typeface="TwCenMT"/>
              </a:rPr>
              <a:t> : Achalasie ou </a:t>
            </a:r>
            <a:r>
              <a:rPr lang="fr-FR" dirty="0" err="1">
                <a:effectLst/>
                <a:latin typeface="TwCenMT"/>
              </a:rPr>
              <a:t>cardiospasme</a:t>
            </a:r>
            <a:r>
              <a:rPr lang="fr-FR" dirty="0">
                <a:effectLst/>
                <a:latin typeface="TwCenMT"/>
              </a:rPr>
              <a:t> ou </a:t>
            </a:r>
            <a:r>
              <a:rPr lang="fr-FR" dirty="0" err="1">
                <a:effectLst/>
                <a:latin typeface="TwCenMT"/>
              </a:rPr>
              <a:t>mégaoesophage</a:t>
            </a:r>
            <a:r>
              <a:rPr lang="fr-FR" dirty="0">
                <a:effectLst/>
                <a:latin typeface="TwCenMT"/>
              </a:rPr>
              <a:t> :dysphagie aux solides et liquides, </a:t>
            </a:r>
            <a:r>
              <a:rPr lang="fr-FR" dirty="0" err="1">
                <a:effectLst/>
                <a:latin typeface="TwCenMT"/>
              </a:rPr>
              <a:t>régurgitations</a:t>
            </a:r>
            <a:r>
              <a:rPr lang="fr-FR" dirty="0">
                <a:effectLst/>
                <a:latin typeface="TwCenMT"/>
              </a:rPr>
              <a:t> alimentaires non acides .&gt;&gt; </a:t>
            </a:r>
            <a:r>
              <a:rPr lang="fr-FR" b="0" i="0" dirty="0">
                <a:solidFill>
                  <a:srgbClr val="1A272B"/>
                </a:solidFill>
                <a:effectLst/>
                <a:latin typeface="Calibri" panose="020F0502020204030204" pitchFamily="34" charset="0"/>
              </a:rPr>
              <a:t>dilatation endoscopique, myotomie chirurgicale</a:t>
            </a:r>
            <a:endParaRPr lang="fr-FR" dirty="0">
              <a:effectLst/>
              <a:latin typeface="TwCenMT"/>
            </a:endParaRPr>
          </a:p>
          <a:p>
            <a:r>
              <a:rPr lang="fr-FR" dirty="0"/>
              <a:t>Infectieuses : COVID , candidose </a:t>
            </a:r>
            <a:r>
              <a:rPr lang="fr-FR" dirty="0" err="1"/>
              <a:t>oro</a:t>
            </a:r>
            <a:r>
              <a:rPr lang="fr-FR" dirty="0"/>
              <a:t>- </a:t>
            </a:r>
            <a:r>
              <a:rPr lang="fr-FR" dirty="0" err="1"/>
              <a:t>oesophagienne</a:t>
            </a:r>
            <a:r>
              <a:rPr lang="fr-FR" dirty="0"/>
              <a:t>..</a:t>
            </a:r>
          </a:p>
          <a:p>
            <a:r>
              <a:rPr lang="fr-FR" dirty="0">
                <a:solidFill>
                  <a:srgbClr val="DB7F44"/>
                </a:solidFill>
                <a:effectLst/>
              </a:rPr>
              <a:t>Iatrogène </a:t>
            </a:r>
            <a:r>
              <a:rPr lang="fr-FR" dirty="0">
                <a:solidFill>
                  <a:srgbClr val="DB7F44"/>
                </a:solidFill>
              </a:rPr>
              <a:t>: </a:t>
            </a:r>
            <a:r>
              <a:rPr lang="fr-FR" dirty="0">
                <a:effectLst/>
                <a:latin typeface="TwCenMT"/>
              </a:rPr>
              <a:t>Neuroleptiques, </a:t>
            </a:r>
            <a:r>
              <a:rPr lang="fr-FR" dirty="0" err="1">
                <a:effectLst/>
                <a:latin typeface="TwCenMT"/>
              </a:rPr>
              <a:t>antidépresseurs</a:t>
            </a:r>
            <a:r>
              <a:rPr lang="fr-FR" dirty="0">
                <a:effectLst/>
                <a:latin typeface="TwCenMT"/>
              </a:rPr>
              <a:t> </a:t>
            </a:r>
            <a:r>
              <a:rPr lang="fr-FR" dirty="0"/>
              <a:t> , </a:t>
            </a:r>
            <a:r>
              <a:rPr lang="fr-FR" dirty="0" err="1">
                <a:effectLst/>
                <a:latin typeface="TwCenMT"/>
              </a:rPr>
              <a:t>médicaments</a:t>
            </a:r>
            <a:r>
              <a:rPr lang="fr-FR" dirty="0">
                <a:effectLst/>
                <a:latin typeface="TwCenMT"/>
              </a:rPr>
              <a:t> cardio-vasculaires , anticholinergiques .. </a:t>
            </a:r>
            <a:endParaRPr lang="fr-FR" dirty="0">
              <a:latin typeface="TwCenMT"/>
            </a:endParaRPr>
          </a:p>
          <a:p>
            <a:endParaRPr lang="fr-FR" dirty="0"/>
          </a:p>
          <a:p>
            <a:pPr marL="0" indent="0">
              <a:buNone/>
            </a:pPr>
            <a:endParaRPr lang="fr-FR" dirty="0"/>
          </a:p>
          <a:p>
            <a:endParaRPr lang="fr-FR" dirty="0"/>
          </a:p>
          <a:p>
            <a:endParaRPr lang="fr-FR" dirty="0"/>
          </a:p>
          <a:p>
            <a:endParaRPr lang="fr-FR" dirty="0">
              <a:effectLst/>
            </a:endParaRPr>
          </a:p>
          <a:p>
            <a:pPr>
              <a:buFont typeface="Arial" panose="020B0604020202020204" pitchFamily="34" charset="0"/>
              <a:buChar char="•"/>
            </a:pPr>
            <a:endParaRPr lang="fr-FR" dirty="0">
              <a:effectLst/>
            </a:endParaRPr>
          </a:p>
          <a:p>
            <a:endParaRPr lang="fr-FR" dirty="0">
              <a:effectLst/>
            </a:endParaRPr>
          </a:p>
          <a:p>
            <a:endParaRPr lang="fr-FR" dirty="0"/>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416968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D95393-0C53-88EF-B084-4F1118BFB77F}"/>
              </a:ext>
            </a:extLst>
          </p:cNvPr>
          <p:cNvSpPr>
            <a:spLocks noGrp="1"/>
          </p:cNvSpPr>
          <p:nvPr>
            <p:ph type="title"/>
          </p:nvPr>
        </p:nvSpPr>
        <p:spPr>
          <a:xfrm>
            <a:off x="2301158" y="507492"/>
            <a:ext cx="7729728" cy="1188720"/>
          </a:xfrm>
        </p:spPr>
        <p:txBody>
          <a:bodyPr/>
          <a:lstStyle/>
          <a:p>
            <a:r>
              <a:rPr lang="fr-FR" dirty="0"/>
              <a:t>EXAMENS</a:t>
            </a:r>
          </a:p>
        </p:txBody>
      </p:sp>
      <p:sp>
        <p:nvSpPr>
          <p:cNvPr id="3" name="Espace réservé du contenu 2">
            <a:extLst>
              <a:ext uri="{FF2B5EF4-FFF2-40B4-BE49-F238E27FC236}">
                <a16:creationId xmlns:a16="http://schemas.microsoft.com/office/drawing/2014/main" id="{AB399146-4AD2-4ADE-5F47-4E3476AE897C}"/>
              </a:ext>
            </a:extLst>
          </p:cNvPr>
          <p:cNvSpPr>
            <a:spLocks noGrp="1"/>
          </p:cNvSpPr>
          <p:nvPr>
            <p:ph idx="1"/>
          </p:nvPr>
        </p:nvSpPr>
        <p:spPr>
          <a:xfrm>
            <a:off x="271849" y="2261286"/>
            <a:ext cx="11788346" cy="4510217"/>
          </a:xfrm>
        </p:spPr>
        <p:txBody>
          <a:bodyPr>
            <a:normAutofit/>
          </a:bodyPr>
          <a:lstStyle/>
          <a:p>
            <a:pPr>
              <a:buFont typeface="Arial" panose="020B0604020202020204" pitchFamily="34" charset="0"/>
              <a:buChar char="•"/>
            </a:pPr>
            <a:r>
              <a:rPr lang="fr-FR" sz="1600" dirty="0"/>
              <a:t>1. CS ORL  +/- </a:t>
            </a:r>
            <a:r>
              <a:rPr lang="fr-FR" sz="1600" dirty="0" err="1"/>
              <a:t>nasopharyngoscopie</a:t>
            </a:r>
            <a:r>
              <a:rPr lang="fr-FR" sz="1600" dirty="0"/>
              <a:t> </a:t>
            </a:r>
          </a:p>
          <a:p>
            <a:pPr lvl="1"/>
            <a:r>
              <a:rPr lang="fr-FR" dirty="0" err="1">
                <a:effectLst/>
              </a:rPr>
              <a:t>Élimine</a:t>
            </a:r>
            <a:r>
              <a:rPr lang="fr-FR" dirty="0">
                <a:effectLst/>
              </a:rPr>
              <a:t> les causes les plus </a:t>
            </a:r>
            <a:r>
              <a:rPr lang="fr-FR" dirty="0" err="1">
                <a:effectLst/>
              </a:rPr>
              <a:t>fréquentes</a:t>
            </a:r>
            <a:r>
              <a:rPr lang="fr-FR" dirty="0">
                <a:effectLst/>
              </a:rPr>
              <a:t> </a:t>
            </a:r>
            <a:r>
              <a:rPr lang="fr-FR" dirty="0"/>
              <a:t> </a:t>
            </a:r>
            <a:r>
              <a:rPr lang="fr-FR" dirty="0">
                <a:solidFill>
                  <a:srgbClr val="DB7F44"/>
                </a:solidFill>
                <a:effectLst/>
              </a:rPr>
              <a:t> </a:t>
            </a:r>
            <a:r>
              <a:rPr lang="fr-FR" dirty="0">
                <a:effectLst/>
              </a:rPr>
              <a:t>Bouche : angine, aphtose, </a:t>
            </a:r>
            <a:r>
              <a:rPr lang="fr-FR" dirty="0" err="1">
                <a:effectLst/>
              </a:rPr>
              <a:t>abcès</a:t>
            </a:r>
            <a:r>
              <a:rPr lang="fr-FR" dirty="0">
                <a:effectLst/>
              </a:rPr>
              <a:t> de la langue ou du plancher, </a:t>
            </a:r>
            <a:r>
              <a:rPr lang="fr-FR" dirty="0" err="1">
                <a:effectLst/>
              </a:rPr>
              <a:t>abcès</a:t>
            </a:r>
            <a:r>
              <a:rPr lang="fr-FR" dirty="0">
                <a:effectLst/>
              </a:rPr>
              <a:t> dentaire, </a:t>
            </a:r>
            <a:r>
              <a:rPr lang="fr-FR" dirty="0" err="1">
                <a:effectLst/>
              </a:rPr>
              <a:t>abcès</a:t>
            </a:r>
            <a:r>
              <a:rPr lang="fr-FR" dirty="0">
                <a:effectLst/>
              </a:rPr>
              <a:t> sur lithiase </a:t>
            </a:r>
            <a:r>
              <a:rPr lang="fr-FR" dirty="0"/>
              <a:t>; </a:t>
            </a:r>
            <a:r>
              <a:rPr lang="fr-FR" dirty="0">
                <a:solidFill>
                  <a:srgbClr val="DB7F44"/>
                </a:solidFill>
                <a:effectLst/>
              </a:rPr>
              <a:t> </a:t>
            </a:r>
            <a:r>
              <a:rPr lang="fr-FR" dirty="0">
                <a:effectLst/>
              </a:rPr>
              <a:t>cancer </a:t>
            </a:r>
            <a:r>
              <a:rPr lang="fr-FR" dirty="0" err="1">
                <a:effectLst/>
              </a:rPr>
              <a:t>oropharynge</a:t>
            </a:r>
            <a:r>
              <a:rPr lang="fr-FR" dirty="0">
                <a:effectLst/>
              </a:rPr>
              <a:t>́ </a:t>
            </a:r>
            <a:r>
              <a:rPr lang="fr-FR" dirty="0"/>
              <a:t>; </a:t>
            </a:r>
            <a:r>
              <a:rPr lang="fr-FR" dirty="0">
                <a:solidFill>
                  <a:srgbClr val="DB7F44"/>
                </a:solidFill>
                <a:effectLst/>
              </a:rPr>
              <a:t> </a:t>
            </a:r>
            <a:r>
              <a:rPr lang="fr-FR" dirty="0">
                <a:effectLst/>
              </a:rPr>
              <a:t>Trouble neurologique </a:t>
            </a:r>
          </a:p>
          <a:p>
            <a:pPr marL="228600" lvl="1" indent="0">
              <a:buNone/>
            </a:pPr>
            <a:endParaRPr lang="fr-FR" dirty="0"/>
          </a:p>
          <a:p>
            <a:r>
              <a:rPr lang="fr-FR" sz="1600" dirty="0"/>
              <a:t>2. CS gastro </a:t>
            </a:r>
          </a:p>
          <a:p>
            <a:r>
              <a:rPr lang="fr-FR" sz="1600" dirty="0"/>
              <a:t> Endoscopie </a:t>
            </a:r>
            <a:r>
              <a:rPr lang="fr-FR" sz="1600" dirty="0" err="1"/>
              <a:t>oesophagienne</a:t>
            </a:r>
            <a:r>
              <a:rPr lang="fr-FR" sz="1600" dirty="0"/>
              <a:t> </a:t>
            </a:r>
          </a:p>
          <a:p>
            <a:pPr lvl="1"/>
            <a:r>
              <a:rPr lang="fr-FR" dirty="0">
                <a:effectLst/>
              </a:rPr>
              <a:t>Difficile sous </a:t>
            </a:r>
            <a:r>
              <a:rPr lang="fr-FR" dirty="0" err="1">
                <a:effectLst/>
              </a:rPr>
              <a:t>anesthésie</a:t>
            </a:r>
            <a:r>
              <a:rPr lang="fr-FR" dirty="0">
                <a:effectLst/>
              </a:rPr>
              <a:t> locale (</a:t>
            </a:r>
            <a:r>
              <a:rPr lang="fr-FR" dirty="0" err="1">
                <a:effectLst/>
              </a:rPr>
              <a:t>coopération</a:t>
            </a:r>
            <a:r>
              <a:rPr lang="fr-FR" dirty="0">
                <a:effectLst/>
              </a:rPr>
              <a:t>) </a:t>
            </a:r>
            <a:r>
              <a:rPr lang="fr-FR" dirty="0"/>
              <a:t> </a:t>
            </a:r>
            <a:r>
              <a:rPr lang="fr-FR" dirty="0">
                <a:effectLst/>
              </a:rPr>
              <a:t>Souvent </a:t>
            </a:r>
            <a:r>
              <a:rPr lang="fr-FR" dirty="0" err="1">
                <a:effectLst/>
              </a:rPr>
              <a:t>nécessite</a:t>
            </a:r>
            <a:r>
              <a:rPr lang="fr-FR" dirty="0">
                <a:effectLst/>
              </a:rPr>
              <a:t>́ </a:t>
            </a:r>
            <a:r>
              <a:rPr lang="fr-FR" dirty="0" err="1">
                <a:effectLst/>
              </a:rPr>
              <a:t>anesthésie</a:t>
            </a:r>
            <a:r>
              <a:rPr lang="fr-FR" dirty="0">
                <a:effectLst/>
              </a:rPr>
              <a:t> </a:t>
            </a:r>
            <a:r>
              <a:rPr lang="fr-FR" dirty="0" err="1">
                <a:effectLst/>
              </a:rPr>
              <a:t>générale</a:t>
            </a:r>
            <a:r>
              <a:rPr lang="fr-FR" dirty="0">
                <a:effectLst/>
              </a:rPr>
              <a:t> ou NLA </a:t>
            </a:r>
          </a:p>
          <a:p>
            <a:pPr lvl="1"/>
            <a:r>
              <a:rPr lang="fr-FR" dirty="0">
                <a:solidFill>
                  <a:srgbClr val="DB7F44"/>
                </a:solidFill>
                <a:effectLst/>
              </a:rPr>
              <a:t> </a:t>
            </a:r>
            <a:r>
              <a:rPr lang="fr-FR" dirty="0">
                <a:effectLst/>
              </a:rPr>
              <a:t>Recherche :diverticule, reflux, </a:t>
            </a:r>
            <a:r>
              <a:rPr lang="fr-FR" dirty="0" err="1">
                <a:effectLst/>
              </a:rPr>
              <a:t>sténose</a:t>
            </a:r>
            <a:r>
              <a:rPr lang="fr-FR" dirty="0">
                <a:effectLst/>
              </a:rPr>
              <a:t> , cancer, spasme, corps </a:t>
            </a:r>
            <a:r>
              <a:rPr lang="fr-FR" dirty="0" err="1">
                <a:effectLst/>
              </a:rPr>
              <a:t>étranger</a:t>
            </a:r>
            <a:r>
              <a:rPr lang="fr-FR" dirty="0">
                <a:effectLst/>
              </a:rPr>
              <a:t> </a:t>
            </a:r>
          </a:p>
          <a:p>
            <a:r>
              <a:rPr lang="fr-FR" sz="1600" dirty="0">
                <a:effectLst/>
              </a:rPr>
              <a:t>Transit pharyngo </a:t>
            </a:r>
            <a:r>
              <a:rPr lang="fr-FR" sz="1600" dirty="0" err="1">
                <a:effectLst/>
              </a:rPr>
              <a:t>oesophagien</a:t>
            </a:r>
            <a:r>
              <a:rPr lang="fr-FR" sz="1600" dirty="0">
                <a:effectLst/>
              </a:rPr>
              <a:t> avec radio </a:t>
            </a:r>
            <a:r>
              <a:rPr lang="fr-FR" sz="1600" dirty="0" err="1">
                <a:effectLst/>
              </a:rPr>
              <a:t>cinéma</a:t>
            </a:r>
            <a:r>
              <a:rPr lang="fr-FR" sz="1600" dirty="0">
                <a:effectLst/>
              </a:rPr>
              <a:t> </a:t>
            </a:r>
          </a:p>
          <a:p>
            <a:r>
              <a:rPr lang="fr-FR" sz="1600" dirty="0" err="1"/>
              <a:t>Mannnométrie</a:t>
            </a:r>
            <a:r>
              <a:rPr lang="fr-FR" sz="1600" dirty="0"/>
              <a:t> </a:t>
            </a:r>
            <a:r>
              <a:rPr lang="fr-FR" sz="1600" dirty="0" err="1"/>
              <a:t>oesophagienne</a:t>
            </a:r>
            <a:r>
              <a:rPr lang="fr-FR" sz="1600" dirty="0"/>
              <a:t> </a:t>
            </a:r>
            <a:endParaRPr lang="fr-FR" sz="1600" dirty="0">
              <a:effectLst/>
            </a:endParaRPr>
          </a:p>
          <a:p>
            <a:pPr marL="0" indent="0">
              <a:buNone/>
            </a:pPr>
            <a:endParaRPr lang="fr-FR" sz="1600" dirty="0"/>
          </a:p>
          <a:p>
            <a:pPr marL="0" indent="0">
              <a:buNone/>
            </a:pPr>
            <a:r>
              <a:rPr lang="fr-FR" sz="1600" dirty="0"/>
              <a:t>Selon examen initial Radio pulmonaire / Bilan biologique </a:t>
            </a:r>
          </a:p>
          <a:p>
            <a:endParaRPr lang="fr-FR" dirty="0">
              <a:effectLst/>
            </a:endParaRPr>
          </a:p>
          <a:p>
            <a:pPr lvl="1"/>
            <a:endParaRPr lang="fr-FR" dirty="0"/>
          </a:p>
          <a:p>
            <a:endParaRPr lang="fr-FR" dirty="0"/>
          </a:p>
        </p:txBody>
      </p:sp>
    </p:spTree>
    <p:extLst>
      <p:ext uri="{BB962C8B-B14F-4D97-AF65-F5344CB8AC3E}">
        <p14:creationId xmlns:p14="http://schemas.microsoft.com/office/powerpoint/2010/main" val="1167228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592565-A729-99C6-88E6-0F72B4FCCED5}"/>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1800"/>
              <a:t>Bilan orthophonique </a:t>
            </a:r>
          </a:p>
        </p:txBody>
      </p:sp>
      <p:pic>
        <p:nvPicPr>
          <p:cNvPr id="4" name="Espace réservé du contenu 3">
            <a:extLst>
              <a:ext uri="{FF2B5EF4-FFF2-40B4-BE49-F238E27FC236}">
                <a16:creationId xmlns:a16="http://schemas.microsoft.com/office/drawing/2014/main" id="{46AA5D40-96EB-78C9-BDBD-311382D7DC5D}"/>
              </a:ext>
            </a:extLst>
          </p:cNvPr>
          <p:cNvPicPr>
            <a:picLocks noGrp="1" noChangeAspect="1"/>
          </p:cNvPicPr>
          <p:nvPr>
            <p:ph idx="1"/>
          </p:nvPr>
        </p:nvPicPr>
        <p:blipFill>
          <a:blip r:embed="rId2"/>
          <a:stretch>
            <a:fillRect/>
          </a:stretch>
        </p:blipFill>
        <p:spPr>
          <a:xfrm>
            <a:off x="5294376" y="956356"/>
            <a:ext cx="6257544" cy="4630582"/>
          </a:xfrm>
          <a:prstGeom prst="rect">
            <a:avLst/>
          </a:prstGeom>
        </p:spPr>
      </p:pic>
    </p:spTree>
    <p:extLst>
      <p:ext uri="{BB962C8B-B14F-4D97-AF65-F5344CB8AC3E}">
        <p14:creationId xmlns:p14="http://schemas.microsoft.com/office/powerpoint/2010/main" val="380797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62" name="Rectangle 1061">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4" name="Rectangle 106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6F60DCE-0435-7E4A-D1EF-EF360B3212F2}"/>
              </a:ext>
            </a:extLst>
          </p:cNvPr>
          <p:cNvSpPr>
            <a:spLocks noGrp="1"/>
          </p:cNvSpPr>
          <p:nvPr>
            <p:ph idx="1"/>
          </p:nvPr>
        </p:nvSpPr>
        <p:spPr>
          <a:xfrm>
            <a:off x="830543" y="825096"/>
            <a:ext cx="6702433" cy="4830965"/>
          </a:xfrm>
        </p:spPr>
        <p:txBody>
          <a:bodyPr anchor="ctr">
            <a:normAutofit/>
          </a:bodyPr>
          <a:lstStyle/>
          <a:p>
            <a:pPr eaLnBrk="0" fontAlgn="base" hangingPunct="0">
              <a:lnSpc>
                <a:spcPct val="90000"/>
              </a:lnSpc>
              <a:spcBef>
                <a:spcPct val="0"/>
              </a:spcBef>
              <a:spcAft>
                <a:spcPts val="600"/>
              </a:spcAft>
              <a:buClrTx/>
              <a:buFont typeface="Wingdings" pitchFamily="2" charset="2"/>
              <a:buChar char="Ø"/>
            </a:pPr>
            <a:r>
              <a:rPr kumimoji="0" lang="fr-FR" altLang="fr-FR" b="0" i="0" u="none" strike="noStrike" cap="none" normalizeH="0" baseline="0" dirty="0" err="1">
                <a:ln>
                  <a:noFill/>
                </a:ln>
                <a:solidFill>
                  <a:srgbClr val="404040"/>
                </a:solidFill>
                <a:effectLst/>
              </a:rPr>
              <a:t>hygiène</a:t>
            </a:r>
            <a:r>
              <a:rPr kumimoji="0" lang="fr-FR" altLang="fr-FR" b="0" i="0" u="none" strike="noStrike" cap="none" normalizeH="0" baseline="0" dirty="0">
                <a:ln>
                  <a:noFill/>
                </a:ln>
                <a:solidFill>
                  <a:srgbClr val="404040"/>
                </a:solidFill>
                <a:effectLst/>
              </a:rPr>
              <a:t> buccale, brossage des dents  (diminuer la charge </a:t>
            </a:r>
            <a:r>
              <a:rPr kumimoji="0" lang="fr-FR" altLang="fr-FR" b="0" i="0" u="none" strike="noStrike" cap="none" normalizeH="0" baseline="0" dirty="0" err="1">
                <a:ln>
                  <a:noFill/>
                </a:ln>
                <a:solidFill>
                  <a:srgbClr val="404040"/>
                </a:solidFill>
                <a:effectLst/>
              </a:rPr>
              <a:t>bactérienne</a:t>
            </a:r>
            <a:r>
              <a:rPr kumimoji="0" lang="fr-FR" altLang="fr-FR" b="0" i="0" u="none" strike="noStrike" cap="none" normalizeH="0" baseline="0" dirty="0">
                <a:ln>
                  <a:noFill/>
                </a:ln>
                <a:solidFill>
                  <a:srgbClr val="404040"/>
                </a:solidFill>
                <a:effectLst/>
              </a:rPr>
              <a:t> salivaire et son </a:t>
            </a:r>
            <a:r>
              <a:rPr kumimoji="0" lang="fr-FR" altLang="fr-FR" b="0" i="0" u="none" strike="noStrike" cap="none" normalizeH="0" baseline="0" dirty="0" err="1">
                <a:ln>
                  <a:noFill/>
                </a:ln>
                <a:solidFill>
                  <a:srgbClr val="404040"/>
                </a:solidFill>
                <a:effectLst/>
              </a:rPr>
              <a:t>rôle</a:t>
            </a:r>
            <a:r>
              <a:rPr kumimoji="0" lang="fr-FR" altLang="fr-FR" b="0" i="0" u="none" strike="noStrike" cap="none" normalizeH="0" baseline="0" dirty="0">
                <a:ln>
                  <a:noFill/>
                </a:ln>
                <a:solidFill>
                  <a:srgbClr val="404040"/>
                </a:solidFill>
                <a:effectLst/>
              </a:rPr>
              <a:t> </a:t>
            </a:r>
            <a:r>
              <a:rPr kumimoji="0" lang="fr-FR" altLang="fr-FR" b="0" i="0" u="none" strike="noStrike" cap="none" normalizeH="0" baseline="0" dirty="0" err="1">
                <a:ln>
                  <a:noFill/>
                </a:ln>
                <a:solidFill>
                  <a:srgbClr val="404040"/>
                </a:solidFill>
                <a:effectLst/>
              </a:rPr>
              <a:t>pathogène</a:t>
            </a:r>
            <a:r>
              <a:rPr kumimoji="0" lang="fr-FR" altLang="fr-FR" b="0" i="0" u="none" strike="noStrike" cap="none" normalizeH="0" baseline="0" dirty="0">
                <a:ln>
                  <a:noFill/>
                </a:ln>
                <a:solidFill>
                  <a:srgbClr val="404040"/>
                </a:solidFill>
                <a:effectLst/>
              </a:rPr>
              <a:t> dans les surinfections bronchiques)   </a:t>
            </a:r>
          </a:p>
          <a:p>
            <a:pPr eaLnBrk="0" fontAlgn="base" hangingPunct="0">
              <a:lnSpc>
                <a:spcPct val="90000"/>
              </a:lnSpc>
              <a:spcBef>
                <a:spcPct val="0"/>
              </a:spcBef>
              <a:spcAft>
                <a:spcPts val="600"/>
              </a:spcAft>
              <a:buClrTx/>
              <a:buFont typeface="Wingdings" pitchFamily="2" charset="2"/>
              <a:buChar char="Ø"/>
            </a:pPr>
            <a:r>
              <a:rPr kumimoji="0" lang="fr-FR" altLang="fr-FR" b="0" i="0" u="none" strike="noStrike" cap="none" normalizeH="0" baseline="0" dirty="0">
                <a:ln>
                  <a:noFill/>
                </a:ln>
                <a:solidFill>
                  <a:srgbClr val="404040"/>
                </a:solidFill>
                <a:effectLst/>
              </a:rPr>
              <a:t>Position assise, </a:t>
            </a:r>
            <a:r>
              <a:rPr kumimoji="0" lang="fr-FR" altLang="fr-FR" b="0" i="0" u="none" strike="noStrike" cap="none" normalizeH="0" baseline="0" dirty="0" err="1">
                <a:ln>
                  <a:noFill/>
                </a:ln>
                <a:solidFill>
                  <a:srgbClr val="404040"/>
                </a:solidFill>
                <a:effectLst/>
              </a:rPr>
              <a:t>redressée</a:t>
            </a:r>
            <a:r>
              <a:rPr kumimoji="0" lang="fr-FR" altLang="fr-FR" b="0" i="0" u="none" strike="noStrike" cap="none" normalizeH="0" baseline="0" dirty="0">
                <a:ln>
                  <a:noFill/>
                </a:ln>
                <a:solidFill>
                  <a:srgbClr val="404040"/>
                </a:solidFill>
                <a:effectLst/>
              </a:rPr>
              <a:t>, du sujet pour toute prise de boisson ou d’aliment. </a:t>
            </a:r>
          </a:p>
          <a:p>
            <a:pPr eaLnBrk="0" fontAlgn="base" hangingPunct="0">
              <a:lnSpc>
                <a:spcPct val="90000"/>
              </a:lnSpc>
              <a:spcBef>
                <a:spcPct val="0"/>
              </a:spcBef>
              <a:spcAft>
                <a:spcPts val="600"/>
              </a:spcAft>
              <a:buClrTx/>
              <a:buFont typeface="Wingdings" pitchFamily="2" charset="2"/>
              <a:buChar char="Ø"/>
            </a:pPr>
            <a:r>
              <a:rPr kumimoji="0" lang="fr-FR" altLang="fr-FR" b="0" i="0" u="none" strike="noStrike" cap="none" normalizeH="0" baseline="0" dirty="0">
                <a:ln>
                  <a:noFill/>
                </a:ln>
                <a:solidFill>
                  <a:srgbClr val="404040"/>
                </a:solidFill>
                <a:effectLst/>
              </a:rPr>
              <a:t>verre  à découpe nasale </a:t>
            </a:r>
            <a:r>
              <a:rPr kumimoji="0" lang="fr-FR" altLang="fr-FR" b="0" i="0" u="none" strike="noStrike" cap="none" normalizeH="0" baseline="0" dirty="0" err="1">
                <a:ln>
                  <a:noFill/>
                </a:ln>
                <a:solidFill>
                  <a:srgbClr val="404040"/>
                </a:solidFill>
                <a:effectLst/>
              </a:rPr>
              <a:t>éviter</a:t>
            </a:r>
            <a:r>
              <a:rPr kumimoji="0" lang="fr-FR" altLang="fr-FR" b="0" i="0" u="none" strike="noStrike" cap="none" normalizeH="0" baseline="0" dirty="0">
                <a:ln>
                  <a:noFill/>
                </a:ln>
                <a:solidFill>
                  <a:srgbClr val="404040"/>
                </a:solidFill>
                <a:effectLst/>
              </a:rPr>
              <a:t> le redressement mentonnier </a:t>
            </a:r>
            <a:r>
              <a:rPr lang="fr-FR" altLang="fr-FR" dirty="0">
                <a:solidFill>
                  <a:srgbClr val="404040"/>
                </a:solidFill>
              </a:rPr>
              <a:t> </a:t>
            </a:r>
            <a:r>
              <a:rPr kumimoji="0" lang="fr-FR" altLang="fr-FR" b="0" i="0" u="none" strike="noStrike" cap="none" normalizeH="0" baseline="0" dirty="0">
                <a:ln>
                  <a:noFill/>
                </a:ln>
                <a:solidFill>
                  <a:srgbClr val="404040"/>
                </a:solidFill>
                <a:effectLst/>
              </a:rPr>
              <a:t>(risque de fuite </a:t>
            </a:r>
            <a:r>
              <a:rPr kumimoji="0" lang="fr-FR" altLang="fr-FR" b="0" i="0" u="none" strike="noStrike" cap="none" normalizeH="0" baseline="0" dirty="0" err="1">
                <a:ln>
                  <a:noFill/>
                </a:ln>
                <a:solidFill>
                  <a:srgbClr val="404040"/>
                </a:solidFill>
                <a:effectLst/>
              </a:rPr>
              <a:t>pharyngée</a:t>
            </a:r>
            <a:r>
              <a:rPr kumimoji="0" lang="fr-FR" altLang="fr-FR" b="0" i="0" u="none" strike="noStrike" cap="none" normalizeH="0" baseline="0" dirty="0">
                <a:ln>
                  <a:noFill/>
                </a:ln>
                <a:solidFill>
                  <a:srgbClr val="404040"/>
                </a:solidFill>
                <a:effectLst/>
              </a:rPr>
              <a:t> </a:t>
            </a:r>
            <a:r>
              <a:rPr kumimoji="0" lang="fr-FR" altLang="fr-FR" b="0" i="0" u="none" strike="noStrike" cap="none" normalizeH="0" baseline="0" dirty="0" err="1">
                <a:ln>
                  <a:noFill/>
                </a:ln>
                <a:solidFill>
                  <a:srgbClr val="404040"/>
                </a:solidFill>
                <a:effectLst/>
              </a:rPr>
              <a:t>précoce</a:t>
            </a:r>
            <a:r>
              <a:rPr kumimoji="0" lang="fr-FR" altLang="fr-FR" b="0" i="0" u="none" strike="noStrike" cap="none" normalizeH="0" baseline="0" dirty="0">
                <a:ln>
                  <a:noFill/>
                </a:ln>
                <a:solidFill>
                  <a:srgbClr val="404040"/>
                </a:solidFill>
                <a:effectLst/>
              </a:rPr>
              <a:t> et de fausse route). </a:t>
            </a:r>
          </a:p>
          <a:p>
            <a:pPr eaLnBrk="0" fontAlgn="base" hangingPunct="0">
              <a:lnSpc>
                <a:spcPct val="90000"/>
              </a:lnSpc>
              <a:spcBef>
                <a:spcPct val="0"/>
              </a:spcBef>
              <a:spcAft>
                <a:spcPts val="600"/>
              </a:spcAft>
              <a:buClrTx/>
              <a:buFont typeface="Wingdings" pitchFamily="2" charset="2"/>
              <a:buChar char="Ø"/>
            </a:pPr>
            <a:r>
              <a:rPr kumimoji="0" lang="fr-FR" altLang="fr-FR" b="0" i="0" u="none" strike="noStrike" cap="none" normalizeH="0" baseline="0" dirty="0" err="1">
                <a:ln>
                  <a:noFill/>
                </a:ln>
                <a:solidFill>
                  <a:srgbClr val="404040"/>
                </a:solidFill>
                <a:effectLst/>
              </a:rPr>
              <a:t>Adapation</a:t>
            </a:r>
            <a:r>
              <a:rPr kumimoji="0" lang="fr-FR" altLang="fr-FR" b="0" i="0" u="none" strike="noStrike" cap="none" normalizeH="0" baseline="0" dirty="0">
                <a:ln>
                  <a:noFill/>
                </a:ln>
                <a:solidFill>
                  <a:srgbClr val="404040"/>
                </a:solidFill>
                <a:effectLst/>
              </a:rPr>
              <a:t> des textures  selon l’ IDDSI  </a:t>
            </a:r>
          </a:p>
          <a:p>
            <a:pPr eaLnBrk="0" fontAlgn="base" hangingPunct="0">
              <a:lnSpc>
                <a:spcPct val="90000"/>
              </a:lnSpc>
              <a:spcBef>
                <a:spcPct val="0"/>
              </a:spcBef>
              <a:spcAft>
                <a:spcPts val="600"/>
              </a:spcAft>
              <a:buClrTx/>
              <a:buFont typeface="Wingdings" pitchFamily="2" charset="2"/>
              <a:buChar char="Ø"/>
            </a:pPr>
            <a:r>
              <a:rPr kumimoji="0" lang="fr-FR" altLang="fr-FR" b="0" i="0" u="none" strike="noStrike" cap="none" normalizeH="0" baseline="0" dirty="0">
                <a:ln>
                  <a:noFill/>
                </a:ln>
                <a:solidFill>
                  <a:srgbClr val="404040"/>
                </a:solidFill>
                <a:effectLst/>
              </a:rPr>
              <a:t>La </a:t>
            </a:r>
            <a:r>
              <a:rPr kumimoji="0" lang="fr-FR" altLang="fr-FR" b="0" i="0" u="none" strike="noStrike" cap="none" normalizeH="0" baseline="0" dirty="0" err="1">
                <a:ln>
                  <a:noFill/>
                </a:ln>
                <a:solidFill>
                  <a:srgbClr val="404040"/>
                </a:solidFill>
                <a:effectLst/>
              </a:rPr>
              <a:t>réadaptation</a:t>
            </a:r>
            <a:r>
              <a:rPr kumimoji="0" lang="fr-FR" altLang="fr-FR" b="0" i="0" u="none" strike="noStrike" cap="none" normalizeH="0" baseline="0" dirty="0">
                <a:ln>
                  <a:noFill/>
                </a:ln>
                <a:solidFill>
                  <a:srgbClr val="404040"/>
                </a:solidFill>
                <a:effectLst/>
              </a:rPr>
              <a:t> des </a:t>
            </a:r>
            <a:r>
              <a:rPr kumimoji="0" lang="fr-FR" altLang="fr-FR" b="0" i="0" u="none" strike="noStrike" cap="none" normalizeH="0" baseline="0" dirty="0" err="1">
                <a:ln>
                  <a:noFill/>
                </a:ln>
                <a:solidFill>
                  <a:srgbClr val="404040"/>
                </a:solidFill>
                <a:effectLst/>
              </a:rPr>
              <a:t>prothèses</a:t>
            </a:r>
            <a:r>
              <a:rPr kumimoji="0" lang="fr-FR" altLang="fr-FR" b="0" i="0" u="none" strike="noStrike" cap="none" normalizeH="0" baseline="0" dirty="0">
                <a:ln>
                  <a:noFill/>
                </a:ln>
                <a:solidFill>
                  <a:srgbClr val="404040"/>
                </a:solidFill>
                <a:effectLst/>
              </a:rPr>
              <a:t> dentaires est souvent </a:t>
            </a:r>
            <a:r>
              <a:rPr kumimoji="0" lang="fr-FR" altLang="fr-FR" b="0" i="0" u="none" strike="noStrike" cap="none" normalizeH="0" baseline="0" dirty="0" err="1">
                <a:ln>
                  <a:noFill/>
                </a:ln>
                <a:solidFill>
                  <a:srgbClr val="404040"/>
                </a:solidFill>
                <a:effectLst/>
              </a:rPr>
              <a:t>nécessaire</a:t>
            </a:r>
            <a:r>
              <a:rPr kumimoji="0" lang="fr-FR" altLang="fr-FR" b="0" i="0" u="none" strike="noStrike" cap="none" normalizeH="0" baseline="0" dirty="0">
                <a:ln>
                  <a:noFill/>
                </a:ln>
                <a:solidFill>
                  <a:srgbClr val="404040"/>
                </a:solidFill>
                <a:effectLst/>
              </a:rPr>
              <a:t>. </a:t>
            </a:r>
          </a:p>
          <a:p>
            <a:pPr marL="0" marR="0" lvl="0" indent="0" defTabSz="914400" rtl="0" eaLnBrk="0" fontAlgn="base" latinLnBrk="0" hangingPunct="0">
              <a:lnSpc>
                <a:spcPct val="90000"/>
              </a:lnSpc>
              <a:spcBef>
                <a:spcPct val="0"/>
              </a:spcBef>
              <a:spcAft>
                <a:spcPts val="600"/>
              </a:spcAft>
              <a:buClrTx/>
              <a:buSzTx/>
              <a:buNone/>
              <a:tabLst/>
            </a:pPr>
            <a:endParaRPr lang="fr-FR" altLang="fr-FR" dirty="0">
              <a:solidFill>
                <a:srgbClr val="404040"/>
              </a:solidFill>
            </a:endParaRPr>
          </a:p>
          <a:p>
            <a:pPr marL="0" marR="0" lvl="0" indent="0" defTabSz="914400" rtl="0" eaLnBrk="0" fontAlgn="base" latinLnBrk="0" hangingPunct="0">
              <a:lnSpc>
                <a:spcPct val="90000"/>
              </a:lnSpc>
              <a:spcBef>
                <a:spcPct val="0"/>
              </a:spcBef>
              <a:spcAft>
                <a:spcPts val="600"/>
              </a:spcAft>
              <a:buClrTx/>
              <a:buSzTx/>
              <a:buNone/>
              <a:tabLst/>
            </a:pPr>
            <a:r>
              <a:rPr kumimoji="0" lang="fr-FR" altLang="fr-FR" b="0" i="0" u="none" strike="noStrike" cap="none" normalizeH="0" baseline="0" dirty="0">
                <a:ln>
                  <a:noFill/>
                </a:ln>
                <a:solidFill>
                  <a:srgbClr val="404040"/>
                </a:solidFill>
                <a:effectLst/>
              </a:rPr>
              <a:t>PEC coordonnée  </a:t>
            </a:r>
            <a:r>
              <a:rPr kumimoji="0" lang="fr-FR" altLang="fr-FR" b="0" i="0" u="none" strike="noStrike" cap="none" normalizeH="0" baseline="0" dirty="0" err="1">
                <a:ln>
                  <a:noFill/>
                </a:ln>
                <a:solidFill>
                  <a:srgbClr val="404040"/>
                </a:solidFill>
                <a:effectLst/>
              </a:rPr>
              <a:t>Diététicienne</a:t>
            </a:r>
            <a:r>
              <a:rPr kumimoji="0" lang="fr-FR" altLang="fr-FR" b="0" i="0" u="none" strike="noStrike" cap="none" normalizeH="0" baseline="0" dirty="0">
                <a:ln>
                  <a:noFill/>
                </a:ln>
                <a:solidFill>
                  <a:srgbClr val="404040"/>
                </a:solidFill>
                <a:effectLst/>
              </a:rPr>
              <a:t>, </a:t>
            </a:r>
            <a:r>
              <a:rPr kumimoji="0" lang="fr-FR" altLang="fr-FR" b="0" i="0" u="none" strike="noStrike" cap="none" normalizeH="0" baseline="0" dirty="0" err="1">
                <a:ln>
                  <a:noFill/>
                </a:ln>
                <a:solidFill>
                  <a:srgbClr val="404040"/>
                </a:solidFill>
                <a:effectLst/>
              </a:rPr>
              <a:t>ergothérapeute</a:t>
            </a:r>
            <a:r>
              <a:rPr kumimoji="0" lang="fr-FR" altLang="fr-FR" b="0" i="0" u="none" strike="noStrike" cap="none" normalizeH="0" baseline="0" dirty="0">
                <a:ln>
                  <a:noFill/>
                </a:ln>
                <a:solidFill>
                  <a:srgbClr val="404040"/>
                </a:solidFill>
                <a:effectLst/>
              </a:rPr>
              <a:t> et orthophoniste </a:t>
            </a:r>
            <a:endParaRPr kumimoji="0" lang="fr-FR" altLang="fr-FR" sz="1700" b="0" i="0" u="none" strike="noStrike" cap="none" normalizeH="0" baseline="0" dirty="0">
              <a:ln>
                <a:noFill/>
              </a:ln>
              <a:solidFill>
                <a:srgbClr val="404040"/>
              </a:solidFill>
              <a:effectLst/>
            </a:endParaRPr>
          </a:p>
        </p:txBody>
      </p:sp>
      <p:sp>
        <p:nvSpPr>
          <p:cNvPr id="1066" name="Oval 106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F3CFD4A-558D-D5E0-A06A-553C0A1610FA}"/>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fr-FR" sz="3000">
                <a:solidFill>
                  <a:srgbClr val="FFFFFF"/>
                </a:solidFill>
              </a:rPr>
              <a:t>PRISE EN CHARGE</a:t>
            </a:r>
          </a:p>
        </p:txBody>
      </p:sp>
      <p:pic>
        <p:nvPicPr>
          <p:cNvPr id="1029" name="Picture 5" descr="page17image1387200">
            <a:extLst>
              <a:ext uri="{FF2B5EF4-FFF2-40B4-BE49-F238E27FC236}">
                <a16:creationId xmlns:a16="http://schemas.microsoft.com/office/drawing/2014/main" id="{7AE805F2-C731-A31F-035F-17A9E69CD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1" y="-1266284"/>
            <a:ext cx="695121" cy="2979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7image1387968">
            <a:extLst>
              <a:ext uri="{FF2B5EF4-FFF2-40B4-BE49-F238E27FC236}">
                <a16:creationId xmlns:a16="http://schemas.microsoft.com/office/drawing/2014/main" id="{5A3AED08-0F23-340F-0A21-67712EFE7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399" y="-1266284"/>
            <a:ext cx="11155037" cy="29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3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EDFA78-B8FD-BA46-6BDD-0D348DA8255D}"/>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9439000D-0753-5F2B-1398-5FCBF2A424F5}"/>
              </a:ext>
            </a:extLst>
          </p:cNvPr>
          <p:cNvSpPr>
            <a:spLocks noGrp="1"/>
          </p:cNvSpPr>
          <p:nvPr>
            <p:ph idx="1"/>
          </p:nvPr>
        </p:nvSpPr>
        <p:spPr>
          <a:xfrm>
            <a:off x="420129" y="2638044"/>
            <a:ext cx="11195221" cy="3101983"/>
          </a:xfrm>
        </p:spPr>
        <p:txBody>
          <a:bodyPr/>
          <a:lstStyle/>
          <a:p>
            <a:pPr marL="0" indent="0">
              <a:buNone/>
            </a:pPr>
            <a:r>
              <a:rPr lang="fr-FR" sz="1800" dirty="0">
                <a:effectLst/>
                <a:latin typeface="TwCenMT"/>
              </a:rPr>
              <a:t>Importance du </a:t>
            </a:r>
            <a:r>
              <a:rPr lang="fr-FR" sz="1800" dirty="0" err="1">
                <a:effectLst/>
                <a:latin typeface="TwCenMT"/>
              </a:rPr>
              <a:t>dépistage</a:t>
            </a:r>
            <a:r>
              <a:rPr lang="fr-FR" sz="1800" dirty="0">
                <a:effectLst/>
                <a:latin typeface="TwCenMT"/>
              </a:rPr>
              <a:t> des troubles de déglutition</a:t>
            </a:r>
            <a:br>
              <a:rPr lang="fr-FR" sz="1800" dirty="0">
                <a:effectLst/>
                <a:latin typeface="TwCenMT"/>
              </a:rPr>
            </a:br>
            <a:endParaRPr lang="fr-FR" dirty="0">
              <a:effectLst/>
            </a:endParaRPr>
          </a:p>
          <a:p>
            <a:pPr marL="0" indent="0">
              <a:buNone/>
            </a:pPr>
            <a:r>
              <a:rPr lang="fr-FR" sz="1800" dirty="0">
                <a:effectLst/>
                <a:latin typeface="TwCenMT"/>
              </a:rPr>
              <a:t>Objectif: </a:t>
            </a:r>
            <a:r>
              <a:rPr lang="fr-FR" sz="1800" dirty="0" err="1">
                <a:effectLst/>
                <a:latin typeface="TwCenMT"/>
              </a:rPr>
              <a:t>sécuriser</a:t>
            </a:r>
            <a:r>
              <a:rPr lang="fr-FR" sz="1800" dirty="0">
                <a:effectLst/>
                <a:latin typeface="TwCenMT"/>
              </a:rPr>
              <a:t> la </a:t>
            </a:r>
            <a:r>
              <a:rPr lang="fr-FR" sz="1800" dirty="0" err="1">
                <a:effectLst/>
                <a:latin typeface="TwCenMT"/>
              </a:rPr>
              <a:t>déglutition</a:t>
            </a:r>
            <a:r>
              <a:rPr lang="fr-FR" sz="1800" dirty="0">
                <a:effectLst/>
                <a:latin typeface="TwCenMT"/>
              </a:rPr>
              <a:t>, minimiser les risques de </a:t>
            </a:r>
            <a:r>
              <a:rPr lang="fr-FR" sz="1800" dirty="0" err="1">
                <a:effectLst/>
                <a:latin typeface="TwCenMT"/>
              </a:rPr>
              <a:t>bronchoaspiration</a:t>
            </a:r>
            <a:r>
              <a:rPr lang="fr-FR" sz="1800" dirty="0">
                <a:effectLst/>
                <a:latin typeface="TwCenMT"/>
              </a:rPr>
              <a:t>, enrayer une perte </a:t>
            </a:r>
            <a:r>
              <a:rPr lang="fr-FR" sz="1800" dirty="0" err="1">
                <a:effectLst/>
                <a:latin typeface="TwCenMT"/>
              </a:rPr>
              <a:t>pondérale</a:t>
            </a:r>
            <a:r>
              <a:rPr lang="fr-FR" sz="1800" dirty="0">
                <a:effectLst/>
                <a:latin typeface="TwCenMT"/>
              </a:rPr>
              <a:t> progressive </a:t>
            </a:r>
            <a:endParaRPr lang="fr-FR" dirty="0">
              <a:effectLst/>
            </a:endParaRPr>
          </a:p>
          <a:p>
            <a:pPr marL="0" indent="0">
              <a:buNone/>
            </a:pPr>
            <a:endParaRPr lang="fr-FR" dirty="0"/>
          </a:p>
        </p:txBody>
      </p:sp>
    </p:spTree>
    <p:extLst>
      <p:ext uri="{BB962C8B-B14F-4D97-AF65-F5344CB8AC3E}">
        <p14:creationId xmlns:p14="http://schemas.microsoft.com/office/powerpoint/2010/main" val="265090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21421A0-BF8A-A709-D4C7-885B83F72332}"/>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3000">
                <a:solidFill>
                  <a:srgbClr val="FFFFFF"/>
                </a:solidFill>
              </a:rPr>
              <a:t>Les proteines</a:t>
            </a:r>
          </a:p>
        </p:txBody>
      </p:sp>
      <p:sp>
        <p:nvSpPr>
          <p:cNvPr id="3" name="Espace réservé du contenu 2">
            <a:extLst>
              <a:ext uri="{FF2B5EF4-FFF2-40B4-BE49-F238E27FC236}">
                <a16:creationId xmlns:a16="http://schemas.microsoft.com/office/drawing/2014/main" id="{2879B399-1233-5D6D-B2CD-D70A8736BAA7}"/>
              </a:ext>
            </a:extLst>
          </p:cNvPr>
          <p:cNvSpPr>
            <a:spLocks noGrp="1"/>
          </p:cNvSpPr>
          <p:nvPr>
            <p:ph idx="1"/>
          </p:nvPr>
        </p:nvSpPr>
        <p:spPr>
          <a:xfrm>
            <a:off x="5329989" y="1402080"/>
            <a:ext cx="5582402" cy="4986688"/>
          </a:xfrm>
        </p:spPr>
        <p:txBody>
          <a:bodyPr anchor="ctr">
            <a:normAutofit/>
          </a:bodyPr>
          <a:lstStyle/>
          <a:p>
            <a:r>
              <a:rPr lang="fr-FR" dirty="0"/>
              <a:t>Elles doivent représenter environ </a:t>
            </a:r>
            <a:r>
              <a:rPr lang="fr-FR" b="1" dirty="0"/>
              <a:t>15% de l’apport énergétique total </a:t>
            </a:r>
            <a:r>
              <a:rPr lang="fr-FR" dirty="0"/>
              <a:t>avec un apport de sécurité de 0,83 g/kg de poids/jour </a:t>
            </a:r>
          </a:p>
          <a:p>
            <a:r>
              <a:rPr lang="fr-FR" dirty="0"/>
              <a:t>Soit environ 65 g par jour pour une femme et 80 g pour un homme </a:t>
            </a:r>
          </a:p>
          <a:p>
            <a:r>
              <a:rPr lang="fr-FR" dirty="0"/>
              <a:t>Elles pourront être d’origine : ­Animales (Viande, poisson, œufs, abats, produits laitiers  ) ou Végétales (Produits céréaliers, légumes secs …) </a:t>
            </a:r>
          </a:p>
          <a:p>
            <a:r>
              <a:rPr lang="fr-FR" dirty="0"/>
              <a:t>L’apport en Protéines animales doit être supérieur à l’apport de protéines végétales</a:t>
            </a:r>
          </a:p>
        </p:txBody>
      </p:sp>
    </p:spTree>
    <p:extLst>
      <p:ext uri="{BB962C8B-B14F-4D97-AF65-F5344CB8AC3E}">
        <p14:creationId xmlns:p14="http://schemas.microsoft.com/office/powerpoint/2010/main" val="270827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64A37-D74A-5CA5-623E-F6C7A5DD2C75}"/>
              </a:ext>
            </a:extLst>
          </p:cNvPr>
          <p:cNvSpPr>
            <a:spLocks noGrp="1"/>
          </p:cNvSpPr>
          <p:nvPr>
            <p:ph type="title"/>
          </p:nvPr>
        </p:nvSpPr>
        <p:spPr>
          <a:xfrm>
            <a:off x="2231136" y="204537"/>
            <a:ext cx="7729728" cy="1188720"/>
          </a:xfrm>
        </p:spPr>
        <p:txBody>
          <a:bodyPr/>
          <a:lstStyle/>
          <a:p>
            <a:r>
              <a:rPr lang="fr-FR" dirty="0"/>
              <a:t>LES LIPIDES </a:t>
            </a:r>
          </a:p>
        </p:txBody>
      </p:sp>
      <p:sp>
        <p:nvSpPr>
          <p:cNvPr id="3" name="Espace réservé du contenu 2">
            <a:extLst>
              <a:ext uri="{FF2B5EF4-FFF2-40B4-BE49-F238E27FC236}">
                <a16:creationId xmlns:a16="http://schemas.microsoft.com/office/drawing/2014/main" id="{E2052F9A-2287-52CF-E068-FBE4AD92C175}"/>
              </a:ext>
            </a:extLst>
          </p:cNvPr>
          <p:cNvSpPr>
            <a:spLocks noGrp="1"/>
          </p:cNvSpPr>
          <p:nvPr>
            <p:ph idx="1"/>
          </p:nvPr>
        </p:nvSpPr>
        <p:spPr>
          <a:xfrm>
            <a:off x="156411" y="1588168"/>
            <a:ext cx="11899232" cy="5065295"/>
          </a:xfrm>
        </p:spPr>
        <p:txBody>
          <a:bodyPr>
            <a:noAutofit/>
          </a:bodyPr>
          <a:lstStyle/>
          <a:p>
            <a:pPr marL="0" indent="0">
              <a:buNone/>
            </a:pPr>
            <a:r>
              <a:rPr lang="fr-FR" sz="1400" dirty="0"/>
              <a:t>Ils doivent représenter environ </a:t>
            </a:r>
            <a:r>
              <a:rPr lang="fr-FR" sz="1400" b="1" dirty="0"/>
              <a:t>35 à 40 % de l’apport énergétique total  </a:t>
            </a:r>
            <a:r>
              <a:rPr lang="fr-FR" sz="1400" dirty="0"/>
              <a:t>=  environ 70 à 80 g par jour pour une femme et 80 à 93 g pour un homme</a:t>
            </a:r>
          </a:p>
          <a:p>
            <a:pPr marL="0" indent="0">
              <a:buNone/>
            </a:pPr>
            <a:r>
              <a:rPr lang="fr-FR" sz="1400" dirty="0"/>
              <a:t> Ils sont apportés par :</a:t>
            </a:r>
          </a:p>
          <a:p>
            <a:pPr marL="228600" lvl="1" indent="0">
              <a:buNone/>
            </a:pPr>
            <a:r>
              <a:rPr lang="fr-FR" sz="1400" dirty="0"/>
              <a:t> - les aliments eux mêmes ou cachés dans les produits de l’industrie agroalimentaires </a:t>
            </a:r>
          </a:p>
          <a:p>
            <a:pPr marL="228600" lvl="1" indent="0">
              <a:buNone/>
            </a:pPr>
            <a:r>
              <a:rPr lang="fr-FR" sz="1400" dirty="0"/>
              <a:t>- les matières grasses (beurre, huile, margarine, crème fraiche ou autre graisses animales)</a:t>
            </a:r>
          </a:p>
          <a:p>
            <a:endParaRPr lang="fr-FR" sz="1400" dirty="0"/>
          </a:p>
          <a:p>
            <a:r>
              <a:rPr lang="fr-FR" sz="1400" b="1" dirty="0"/>
              <a:t>FOCUS sur Les oméga 3 et 6  &gt;&gt; Constituants des membranes cellulaires et sources d’énergie, ils sont surtout nécessaires à la synthèse de nombreuses substances impliquées dans la coagulation, l’inflammation, l’immunité ́ , le métabolisme.... </a:t>
            </a:r>
          </a:p>
          <a:p>
            <a:r>
              <a:rPr lang="fr-FR" sz="1400" dirty="0"/>
              <a:t>Les besoins en oméga 6 sont largement couverts par l’alimentation (Huile de tournesol, huile de Maïs…) </a:t>
            </a:r>
          </a:p>
          <a:p>
            <a:r>
              <a:rPr lang="fr-FR" sz="1400" dirty="0"/>
              <a:t>Mais les besoins sont très insuffisants en Oméga 3 (Huile de Colza, Noix …) </a:t>
            </a:r>
          </a:p>
          <a:p>
            <a:r>
              <a:rPr lang="fr-FR" sz="1400" dirty="0"/>
              <a:t>Ce déséquilibre peut contribuer à augmenter : </a:t>
            </a:r>
          </a:p>
          <a:p>
            <a:pPr marL="228600" lvl="1" indent="0">
              <a:buNone/>
            </a:pPr>
            <a:r>
              <a:rPr lang="fr-FR" sz="1400" dirty="0"/>
              <a:t>- le risque d’obésité </a:t>
            </a:r>
          </a:p>
          <a:p>
            <a:pPr marL="228600" lvl="1" indent="0">
              <a:buNone/>
            </a:pPr>
            <a:r>
              <a:rPr lang="fr-FR" sz="1400" dirty="0"/>
              <a:t>- le diabète </a:t>
            </a:r>
          </a:p>
          <a:p>
            <a:pPr marL="228600" lvl="1" indent="0">
              <a:buNone/>
            </a:pPr>
            <a:r>
              <a:rPr lang="fr-FR" sz="1400" dirty="0"/>
              <a:t>- les maladies cardio-vasculaires</a:t>
            </a:r>
          </a:p>
          <a:p>
            <a:pPr marL="228600" lvl="1" indent="0">
              <a:buNone/>
            </a:pPr>
            <a:r>
              <a:rPr lang="fr-FR" sz="1400" dirty="0"/>
              <a:t> - les cancers</a:t>
            </a:r>
          </a:p>
          <a:p>
            <a:pPr marL="228600" lvl="1" indent="0">
              <a:buNone/>
            </a:pPr>
            <a:r>
              <a:rPr lang="fr-FR" sz="1400" dirty="0"/>
              <a:t> - les pathologies inflammatoires </a:t>
            </a:r>
          </a:p>
        </p:txBody>
      </p:sp>
      <p:sp>
        <p:nvSpPr>
          <p:cNvPr id="5" name="ZoneTexte 4">
            <a:extLst>
              <a:ext uri="{FF2B5EF4-FFF2-40B4-BE49-F238E27FC236}">
                <a16:creationId xmlns:a16="http://schemas.microsoft.com/office/drawing/2014/main" id="{8AD7BB3F-C49E-C265-5EC6-487DD321E9D2}"/>
              </a:ext>
            </a:extLst>
          </p:cNvPr>
          <p:cNvSpPr txBox="1"/>
          <p:nvPr/>
        </p:nvSpPr>
        <p:spPr>
          <a:xfrm>
            <a:off x="6641431" y="5366084"/>
            <a:ext cx="4572001" cy="369332"/>
          </a:xfrm>
          <a:prstGeom prst="rect">
            <a:avLst/>
          </a:prstGeom>
          <a:noFill/>
        </p:spPr>
        <p:txBody>
          <a:bodyPr wrap="square" rtlCol="0">
            <a:spAutoFit/>
          </a:bodyPr>
          <a:lstStyle/>
          <a:p>
            <a:r>
              <a:rPr lang="fr-FR" b="1" dirty="0">
                <a:solidFill>
                  <a:srgbClr val="FF0000"/>
                </a:solidFill>
              </a:rPr>
              <a:t>Rapport souhaitable est </a:t>
            </a:r>
            <a:r>
              <a:rPr lang="el-GR" b="1" dirty="0">
                <a:solidFill>
                  <a:srgbClr val="FF0000"/>
                </a:solidFill>
              </a:rPr>
              <a:t>ω6/ω3 &lt;5</a:t>
            </a:r>
            <a:endParaRPr lang="fr-FR" b="1" dirty="0">
              <a:solidFill>
                <a:srgbClr val="FF0000"/>
              </a:solidFill>
            </a:endParaRPr>
          </a:p>
        </p:txBody>
      </p:sp>
    </p:spTree>
    <p:extLst>
      <p:ext uri="{BB962C8B-B14F-4D97-AF65-F5344CB8AC3E}">
        <p14:creationId xmlns:p14="http://schemas.microsoft.com/office/powerpoint/2010/main" val="137944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68AE6B-8679-6867-29FC-85A3E1FCB3E9}"/>
              </a:ext>
            </a:extLst>
          </p:cNvPr>
          <p:cNvSpPr>
            <a:spLocks noGrp="1"/>
          </p:cNvSpPr>
          <p:nvPr>
            <p:ph type="title"/>
          </p:nvPr>
        </p:nvSpPr>
        <p:spPr>
          <a:xfrm>
            <a:off x="2231136" y="555619"/>
            <a:ext cx="7729728" cy="1188720"/>
          </a:xfrm>
        </p:spPr>
        <p:txBody>
          <a:bodyPr/>
          <a:lstStyle/>
          <a:p>
            <a:r>
              <a:rPr lang="fr-FR" dirty="0"/>
              <a:t>LES GLUCIDES</a:t>
            </a:r>
          </a:p>
        </p:txBody>
      </p:sp>
      <p:sp>
        <p:nvSpPr>
          <p:cNvPr id="3" name="Espace réservé du contenu 2">
            <a:extLst>
              <a:ext uri="{FF2B5EF4-FFF2-40B4-BE49-F238E27FC236}">
                <a16:creationId xmlns:a16="http://schemas.microsoft.com/office/drawing/2014/main" id="{9F3224D9-F494-E8AE-AB83-23D24E161611}"/>
              </a:ext>
            </a:extLst>
          </p:cNvPr>
          <p:cNvSpPr>
            <a:spLocks noGrp="1"/>
          </p:cNvSpPr>
          <p:nvPr>
            <p:ph idx="1"/>
          </p:nvPr>
        </p:nvSpPr>
        <p:spPr>
          <a:xfrm>
            <a:off x="577516" y="2103360"/>
            <a:ext cx="10852484" cy="4574166"/>
          </a:xfrm>
        </p:spPr>
        <p:txBody>
          <a:bodyPr>
            <a:normAutofit fontScale="92500" lnSpcReduction="20000"/>
          </a:bodyPr>
          <a:lstStyle/>
          <a:p>
            <a:r>
              <a:rPr lang="fr-FR" dirty="0"/>
              <a:t>Ils doivent représenter environ </a:t>
            </a:r>
            <a:r>
              <a:rPr lang="fr-FR" b="1" dirty="0"/>
              <a:t>45 à 50 % de l’apport énergétique total  &gt;&gt; </a:t>
            </a:r>
            <a:r>
              <a:rPr lang="fr-FR" dirty="0"/>
              <a:t>Dont 55% de glucides complexes et 45% de glucides simples </a:t>
            </a:r>
            <a:br>
              <a:rPr lang="fr-FR" dirty="0"/>
            </a:br>
            <a:endParaRPr lang="fr-FR" dirty="0"/>
          </a:p>
          <a:p>
            <a:r>
              <a:rPr lang="fr-FR" dirty="0"/>
              <a:t>3 types de sources de glucides : </a:t>
            </a:r>
          </a:p>
          <a:p>
            <a:pPr marL="228600" lvl="1" indent="0">
              <a:buNone/>
            </a:pPr>
            <a:r>
              <a:rPr lang="fr-FR" dirty="0"/>
              <a:t>- les aliments (fruits, légumes, produits céréaliers, produits laitiers …) </a:t>
            </a:r>
          </a:p>
          <a:p>
            <a:pPr marL="228600" lvl="1" indent="0">
              <a:buNone/>
            </a:pPr>
            <a:r>
              <a:rPr lang="fr-FR" dirty="0"/>
              <a:t>- les sucres « ajoutés » (sucre, miel, chocolat …) </a:t>
            </a:r>
          </a:p>
          <a:p>
            <a:pPr marL="228600" lvl="1" indent="0">
              <a:buNone/>
            </a:pPr>
            <a:r>
              <a:rPr lang="fr-FR" dirty="0"/>
              <a:t>- les sucres cachés, ajoutés par l’industrie agroalimentaire </a:t>
            </a:r>
            <a:br>
              <a:rPr lang="fr-FR" dirty="0"/>
            </a:br>
            <a:endParaRPr lang="fr-FR" dirty="0"/>
          </a:p>
          <a:p>
            <a:r>
              <a:rPr lang="fr-FR" b="1" dirty="0"/>
              <a:t>MAXI  25-50 g de sucres ajoutés par jour</a:t>
            </a:r>
            <a:br>
              <a:rPr lang="fr-FR" b="1" dirty="0"/>
            </a:br>
            <a:r>
              <a:rPr lang="fr-FR" dirty="0"/>
              <a:t>Exemples de sucre ajouté et poids correspondant : ­</a:t>
            </a:r>
          </a:p>
          <a:p>
            <a:pPr lvl="1"/>
            <a:r>
              <a:rPr lang="fr-FR" dirty="0"/>
              <a:t>1 morceau = 5 g </a:t>
            </a:r>
          </a:p>
          <a:p>
            <a:pPr lvl="1"/>
            <a:r>
              <a:rPr lang="fr-FR" dirty="0"/>
              <a:t>­1 cuillère à café de sucre = 5 g ­</a:t>
            </a:r>
          </a:p>
          <a:p>
            <a:pPr lvl="1"/>
            <a:r>
              <a:rPr lang="fr-FR" dirty="0"/>
              <a:t>1 cuillère à café de confiture = 15 g</a:t>
            </a:r>
          </a:p>
          <a:p>
            <a:pPr lvl="1"/>
            <a:r>
              <a:rPr lang="fr-FR" dirty="0"/>
              <a:t> ­1 cuillère à café de miel = 15 g</a:t>
            </a:r>
          </a:p>
          <a:p>
            <a:pPr marL="228600" lvl="1" indent="0">
              <a:buNone/>
            </a:pPr>
            <a:r>
              <a:rPr lang="fr-FR" dirty="0"/>
              <a:t>Exemples des sucres cachées ­ 1 yaourt aux fruits = 15 g de sucre ­ 1 crème dessert = 20 g de sucre ­ Carottes râpées du commerce (150 g) = 5 g ­ 1 bol de soupe en brique = environ 6 g  </a:t>
            </a:r>
          </a:p>
        </p:txBody>
      </p:sp>
    </p:spTree>
    <p:extLst>
      <p:ext uri="{BB962C8B-B14F-4D97-AF65-F5344CB8AC3E}">
        <p14:creationId xmlns:p14="http://schemas.microsoft.com/office/powerpoint/2010/main" val="275527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EA17DC0-95EF-2F42-A5EE-BE30151E67C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1400" b="1" dirty="0">
                <a:solidFill>
                  <a:srgbClr val="FFFFFF"/>
                </a:solidFill>
              </a:rPr>
              <a:t>Le comportement alimentaire , un enjeu majeur dans la prévention du vieillissement </a:t>
            </a:r>
          </a:p>
        </p:txBody>
      </p:sp>
      <p:sp>
        <p:nvSpPr>
          <p:cNvPr id="3" name="Espace réservé du contenu 2">
            <a:extLst>
              <a:ext uri="{FF2B5EF4-FFF2-40B4-BE49-F238E27FC236}">
                <a16:creationId xmlns:a16="http://schemas.microsoft.com/office/drawing/2014/main" id="{F7E9584B-EC54-814B-9C43-314BE5DD8D4E}"/>
              </a:ext>
            </a:extLst>
          </p:cNvPr>
          <p:cNvSpPr>
            <a:spLocks noGrp="1"/>
          </p:cNvSpPr>
          <p:nvPr>
            <p:ph idx="1"/>
          </p:nvPr>
        </p:nvSpPr>
        <p:spPr>
          <a:xfrm>
            <a:off x="5232804" y="142875"/>
            <a:ext cx="6959195" cy="6715125"/>
          </a:xfrm>
        </p:spPr>
        <p:txBody>
          <a:bodyPr anchor="ctr">
            <a:normAutofit/>
          </a:bodyPr>
          <a:lstStyle/>
          <a:p>
            <a:pPr>
              <a:lnSpc>
                <a:spcPct val="90000"/>
              </a:lnSpc>
            </a:pPr>
            <a:r>
              <a:rPr lang="fr-FR" sz="1600" b="1" dirty="0"/>
              <a:t>PREVENTION DE LA PERTE DE LA MASSE MUSCULAIRE   </a:t>
            </a:r>
            <a:br>
              <a:rPr lang="fr-FR" sz="1600" b="1" dirty="0"/>
            </a:br>
            <a:r>
              <a:rPr lang="fr-FR" sz="1600" dirty="0"/>
              <a:t>Le vieillissement est souvent associé à une diminution de l’appétit et une satiété précoce, l’apport </a:t>
            </a:r>
            <a:r>
              <a:rPr lang="fr-FR" sz="1600" dirty="0" err="1"/>
              <a:t>protéino</a:t>
            </a:r>
            <a:r>
              <a:rPr lang="fr-FR" sz="1600" dirty="0"/>
              <a:t>-calorique peut devenir ainsi progressivement insuffisant et mal équilibré. De plus, le vieillissement génère des modifications métaboliques aboutissant à un état catabolique.</a:t>
            </a:r>
          </a:p>
          <a:p>
            <a:pPr>
              <a:lnSpc>
                <a:spcPct val="90000"/>
              </a:lnSpc>
            </a:pPr>
            <a:r>
              <a:rPr lang="fr-FR" sz="1600" dirty="0"/>
              <a:t>Des suppléments d’acides aminés à chaînes ramifiées comme la leucine, pourraient se révéler intéressants d’un point de vue métabolique. Cependant, le nombre d’études pour obtenir un consensus est insuffisant pour le moment. </a:t>
            </a:r>
            <a:br>
              <a:rPr lang="fr-FR" sz="1600" dirty="0"/>
            </a:br>
            <a:endParaRPr lang="fr-FR" sz="1600" dirty="0"/>
          </a:p>
          <a:p>
            <a:pPr>
              <a:lnSpc>
                <a:spcPct val="90000"/>
              </a:lnSpc>
            </a:pPr>
            <a:r>
              <a:rPr lang="fr-FR" sz="1600" b="1" dirty="0"/>
              <a:t>PREVENTION DE LA PERTE OSSEUSE &gt;&gt;  </a:t>
            </a:r>
            <a:r>
              <a:rPr lang="fr-FR" sz="1600" dirty="0"/>
              <a:t>Recommandations du GRIO (= groupe de recherche et d’information sur l’ostéoporose) </a:t>
            </a:r>
            <a:br>
              <a:rPr lang="fr-FR" sz="1600" dirty="0"/>
            </a:br>
            <a:r>
              <a:rPr lang="fr-FR" sz="1600" dirty="0">
                <a:hlinkClick r:id="rId2"/>
              </a:rPr>
              <a:t>https://www.grio.org/documents/page250/actualites-professionnelles-250-1310560824.pdf</a:t>
            </a:r>
            <a:endParaRPr lang="fr-FR" sz="1600" dirty="0"/>
          </a:p>
          <a:p>
            <a:pPr marL="0" indent="0">
              <a:lnSpc>
                <a:spcPct val="90000"/>
              </a:lnSpc>
              <a:buNone/>
            </a:pPr>
            <a:r>
              <a:rPr lang="fr-FR" sz="1600" b="1" dirty="0"/>
              <a:t>supplémentation conjointe Calcium et Vitamine D  </a:t>
            </a:r>
          </a:p>
          <a:p>
            <a:pPr>
              <a:lnSpc>
                <a:spcPct val="90000"/>
              </a:lnSpc>
              <a:buFont typeface="Wingdings" pitchFamily="2" charset="2"/>
              <a:buChar char="Ø"/>
            </a:pPr>
            <a:r>
              <a:rPr lang="fr-FR" sz="1600" b="1" dirty="0"/>
              <a:t>Vit D 800 –UI/j</a:t>
            </a:r>
          </a:p>
          <a:p>
            <a:pPr>
              <a:lnSpc>
                <a:spcPct val="90000"/>
              </a:lnSpc>
              <a:buFont typeface="Wingdings" pitchFamily="2" charset="2"/>
              <a:buChar char="Ø"/>
            </a:pPr>
            <a:r>
              <a:rPr lang="fr-FR" sz="1600" b="1" dirty="0"/>
              <a:t>Calcium : 1000 à 1200 mg/j </a:t>
            </a:r>
          </a:p>
          <a:p>
            <a:pPr marL="0" indent="0">
              <a:lnSpc>
                <a:spcPct val="90000"/>
              </a:lnSpc>
              <a:buNone/>
            </a:pPr>
            <a:br>
              <a:rPr lang="fr-FR" sz="1600" dirty="0"/>
            </a:br>
            <a:r>
              <a:rPr lang="fr-FR" sz="1600" dirty="0"/>
              <a:t>La vitamine D, considérée comme une véritable hormone joue deux rôles essentiels :</a:t>
            </a:r>
          </a:p>
          <a:p>
            <a:pPr lvl="1">
              <a:lnSpc>
                <a:spcPct val="90000"/>
              </a:lnSpc>
            </a:pPr>
            <a:r>
              <a:rPr lang="fr-FR" sz="1400" dirty="0"/>
              <a:t>assurer une minéralisation optimale des os lors de la croissance,  et tout au long de la vie pour leur renouvellement et moduler l'absorption intestinale du calcium </a:t>
            </a:r>
          </a:p>
          <a:p>
            <a:pPr lvl="1">
              <a:lnSpc>
                <a:spcPct val="90000"/>
              </a:lnSpc>
            </a:pPr>
            <a:r>
              <a:rPr lang="fr-FR" sz="1400" dirty="0"/>
              <a:t> contribuer à la stabilité du taux de cal </a:t>
            </a:r>
            <a:r>
              <a:rPr lang="fr-FR" sz="1400" dirty="0" err="1"/>
              <a:t>cium</a:t>
            </a:r>
            <a:r>
              <a:rPr lang="fr-FR" sz="1400" dirty="0"/>
              <a:t> dans le sang et dans les tissus</a:t>
            </a:r>
          </a:p>
        </p:txBody>
      </p:sp>
    </p:spTree>
    <p:extLst>
      <p:ext uri="{BB962C8B-B14F-4D97-AF65-F5344CB8AC3E}">
        <p14:creationId xmlns:p14="http://schemas.microsoft.com/office/powerpoint/2010/main" val="113315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7ED2B-E4AE-0645-7EB9-3EB13FBBE73D}"/>
              </a:ext>
            </a:extLst>
          </p:cNvPr>
          <p:cNvSpPr>
            <a:spLocks noGrp="1"/>
          </p:cNvSpPr>
          <p:nvPr>
            <p:ph type="title"/>
          </p:nvPr>
        </p:nvSpPr>
        <p:spPr>
          <a:xfrm>
            <a:off x="2231136" y="266860"/>
            <a:ext cx="7729728" cy="1188720"/>
          </a:xfrm>
        </p:spPr>
        <p:txBody>
          <a:bodyPr/>
          <a:lstStyle/>
          <a:p>
            <a:r>
              <a:rPr lang="fr-FR" dirty="0"/>
              <a:t>VITAMINE D </a:t>
            </a:r>
          </a:p>
        </p:txBody>
      </p:sp>
      <p:pic>
        <p:nvPicPr>
          <p:cNvPr id="4" name="Espace réservé du contenu 3">
            <a:extLst>
              <a:ext uri="{FF2B5EF4-FFF2-40B4-BE49-F238E27FC236}">
                <a16:creationId xmlns:a16="http://schemas.microsoft.com/office/drawing/2014/main" id="{EBC56E08-7786-BDEC-6C89-534949977B77}"/>
              </a:ext>
            </a:extLst>
          </p:cNvPr>
          <p:cNvPicPr>
            <a:picLocks noGrp="1" noChangeAspect="1"/>
          </p:cNvPicPr>
          <p:nvPr>
            <p:ph idx="1"/>
          </p:nvPr>
        </p:nvPicPr>
        <p:blipFill>
          <a:blip r:embed="rId2"/>
          <a:stretch>
            <a:fillRect/>
          </a:stretch>
        </p:blipFill>
        <p:spPr>
          <a:xfrm>
            <a:off x="287957" y="1582562"/>
            <a:ext cx="4877601" cy="2218830"/>
          </a:xfrm>
          <a:prstGeom prst="rect">
            <a:avLst/>
          </a:prstGeom>
        </p:spPr>
      </p:pic>
      <p:sp>
        <p:nvSpPr>
          <p:cNvPr id="5" name="ZoneTexte 4">
            <a:extLst>
              <a:ext uri="{FF2B5EF4-FFF2-40B4-BE49-F238E27FC236}">
                <a16:creationId xmlns:a16="http://schemas.microsoft.com/office/drawing/2014/main" id="{B9557372-876B-6F3A-66AF-87A2D08C10B8}"/>
              </a:ext>
            </a:extLst>
          </p:cNvPr>
          <p:cNvSpPr txBox="1"/>
          <p:nvPr/>
        </p:nvSpPr>
        <p:spPr>
          <a:xfrm>
            <a:off x="5390147" y="2244856"/>
            <a:ext cx="6537158" cy="1323439"/>
          </a:xfrm>
          <a:prstGeom prst="rect">
            <a:avLst/>
          </a:prstGeom>
          <a:noFill/>
        </p:spPr>
        <p:txBody>
          <a:bodyPr wrap="square" rtlCol="0">
            <a:spAutoFit/>
          </a:bodyPr>
          <a:lstStyle/>
          <a:p>
            <a:r>
              <a:rPr lang="fr-FR" sz="1600" dirty="0"/>
              <a:t>Le GRIO recommande tout d’abord de retenir pour les taux de 25-(OH)-vitamine D les valeurs seuils suivantes : </a:t>
            </a:r>
          </a:p>
          <a:p>
            <a:r>
              <a:rPr lang="fr-FR" sz="1600" b="1" dirty="0">
                <a:solidFill>
                  <a:srgbClr val="FF0000"/>
                </a:solidFill>
              </a:rPr>
              <a:t>carence :≤ 10 </a:t>
            </a:r>
            <a:r>
              <a:rPr lang="fr-FR" sz="1600" b="1" dirty="0" err="1">
                <a:solidFill>
                  <a:srgbClr val="FF0000"/>
                </a:solidFill>
              </a:rPr>
              <a:t>ng</a:t>
            </a:r>
            <a:r>
              <a:rPr lang="fr-FR" sz="1600" b="1" dirty="0">
                <a:solidFill>
                  <a:srgbClr val="FF0000"/>
                </a:solidFill>
              </a:rPr>
              <a:t>/ml ;</a:t>
            </a:r>
          </a:p>
          <a:p>
            <a:r>
              <a:rPr lang="fr-FR" sz="1600" b="1" dirty="0">
                <a:solidFill>
                  <a:srgbClr val="FF0000"/>
                </a:solidFill>
              </a:rPr>
              <a:t>insuffisance :entre 10 et 30 </a:t>
            </a:r>
            <a:r>
              <a:rPr lang="fr-FR" sz="1600" b="1" dirty="0" err="1">
                <a:solidFill>
                  <a:srgbClr val="FF0000"/>
                </a:solidFill>
              </a:rPr>
              <a:t>ng</a:t>
            </a:r>
            <a:r>
              <a:rPr lang="fr-FR" sz="1600" b="1" dirty="0">
                <a:solidFill>
                  <a:srgbClr val="FF0000"/>
                </a:solidFill>
              </a:rPr>
              <a:t>/ml ; </a:t>
            </a:r>
          </a:p>
          <a:p>
            <a:r>
              <a:rPr lang="fr-FR" sz="1600" b="1" dirty="0">
                <a:solidFill>
                  <a:srgbClr val="FF0000"/>
                </a:solidFill>
              </a:rPr>
              <a:t>taux souhaitable ≥ 30 </a:t>
            </a:r>
            <a:r>
              <a:rPr lang="fr-FR" sz="1600" b="1" dirty="0" err="1">
                <a:solidFill>
                  <a:srgbClr val="FF0000"/>
                </a:solidFill>
              </a:rPr>
              <a:t>ng</a:t>
            </a:r>
            <a:r>
              <a:rPr lang="fr-FR" sz="1600" b="1" dirty="0">
                <a:solidFill>
                  <a:srgbClr val="FF0000"/>
                </a:solidFill>
              </a:rPr>
              <a:t>/ml.</a:t>
            </a:r>
          </a:p>
        </p:txBody>
      </p:sp>
      <p:sp>
        <p:nvSpPr>
          <p:cNvPr id="6" name="ZoneTexte 5">
            <a:extLst>
              <a:ext uri="{FF2B5EF4-FFF2-40B4-BE49-F238E27FC236}">
                <a16:creationId xmlns:a16="http://schemas.microsoft.com/office/drawing/2014/main" id="{53EDB40C-DA51-BA75-86E3-6D550C5BA17D}"/>
              </a:ext>
            </a:extLst>
          </p:cNvPr>
          <p:cNvSpPr txBox="1"/>
          <p:nvPr/>
        </p:nvSpPr>
        <p:spPr>
          <a:xfrm>
            <a:off x="107483" y="3951424"/>
            <a:ext cx="11819822" cy="2308324"/>
          </a:xfrm>
          <a:prstGeom prst="rect">
            <a:avLst/>
          </a:prstGeom>
          <a:noFill/>
        </p:spPr>
        <p:txBody>
          <a:bodyPr wrap="square" rtlCol="0">
            <a:spAutoFit/>
          </a:bodyPr>
          <a:lstStyle/>
          <a:p>
            <a:r>
              <a:rPr lang="fr-FR" sz="1600" dirty="0"/>
              <a:t>le GRIO recommande les schémas thérapeutiques suivants : </a:t>
            </a:r>
          </a:p>
          <a:p>
            <a:r>
              <a:rPr lang="fr-FR" sz="1600" dirty="0"/>
              <a:t>• En cas d’insuffisance ou de carence vitaminique D mesurée il faut prescrire un traitement « d’attaque » qui permettra de ramener le taux de 25-(OH)-vitamine D au-dessus d’une valeur cible recommandée de 30 </a:t>
            </a:r>
            <a:r>
              <a:rPr lang="fr-FR" sz="1600" dirty="0" err="1"/>
              <a:t>ng</a:t>
            </a:r>
            <a:r>
              <a:rPr lang="fr-FR" sz="1600" dirty="0"/>
              <a:t>/</a:t>
            </a:r>
            <a:r>
              <a:rPr lang="fr-FR" sz="1600" dirty="0" err="1"/>
              <a:t>mL</a:t>
            </a:r>
            <a:r>
              <a:rPr lang="fr-FR" sz="1600" dirty="0"/>
              <a:t>.</a:t>
            </a:r>
          </a:p>
          <a:p>
            <a:r>
              <a:rPr lang="fr-FR" sz="1600" dirty="0"/>
              <a:t>• En situation de traitement d’entretien, la posologie est autour d’une dose moyenne de 800 à 1200 UI/j, qui peuvent être apportées sous des formes diverses allant d’une administration quotidienne à trimestrielle. En l’état actuel des connaissances, il ne parait pas souhaitable de proposer la prise d’une forte dose une fois par an.</a:t>
            </a:r>
          </a:p>
          <a:p>
            <a:r>
              <a:rPr lang="fr-FR" sz="1600" dirty="0"/>
              <a:t> </a:t>
            </a:r>
          </a:p>
          <a:p>
            <a:r>
              <a:rPr lang="fr-FR" sz="1600" b="1" dirty="0"/>
              <a:t>la correction des insuffisances par l’alimentation n’est pas réaliste, et à un moindre degré, l’ensoleillement ne paraît pas apte à résoudre la question de l’imprégnation vitaminique D dans les populations âgées.</a:t>
            </a:r>
          </a:p>
        </p:txBody>
      </p:sp>
    </p:spTree>
    <p:extLst>
      <p:ext uri="{BB962C8B-B14F-4D97-AF65-F5344CB8AC3E}">
        <p14:creationId xmlns:p14="http://schemas.microsoft.com/office/powerpoint/2010/main" val="12677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B3E5358-D3C3-2F46-8C0D-B812706D82F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3000">
                <a:solidFill>
                  <a:srgbClr val="FFFFFF"/>
                </a:solidFill>
              </a:rPr>
              <a:t>Apports en vitamines et minéraux </a:t>
            </a:r>
          </a:p>
        </p:txBody>
      </p:sp>
      <p:sp>
        <p:nvSpPr>
          <p:cNvPr id="3" name="Espace réservé du contenu 2">
            <a:extLst>
              <a:ext uri="{FF2B5EF4-FFF2-40B4-BE49-F238E27FC236}">
                <a16:creationId xmlns:a16="http://schemas.microsoft.com/office/drawing/2014/main" id="{68DD6534-4476-4E47-A621-CCEABB00969B}"/>
              </a:ext>
            </a:extLst>
          </p:cNvPr>
          <p:cNvSpPr>
            <a:spLocks noGrp="1"/>
          </p:cNvSpPr>
          <p:nvPr>
            <p:ph idx="1"/>
          </p:nvPr>
        </p:nvSpPr>
        <p:spPr>
          <a:xfrm>
            <a:off x="4945905" y="457200"/>
            <a:ext cx="6869106" cy="6229350"/>
          </a:xfrm>
        </p:spPr>
        <p:txBody>
          <a:bodyPr anchor="ctr">
            <a:normAutofit/>
          </a:bodyPr>
          <a:lstStyle/>
          <a:p>
            <a:pPr>
              <a:lnSpc>
                <a:spcPct val="90000"/>
              </a:lnSpc>
            </a:pPr>
            <a:r>
              <a:rPr lang="fr-FR" dirty="0"/>
              <a:t>Un apport alimentaire quotidien inférieur à 1500 à 1600 kcal/j ne permet pas d’atteindre un statut optimal en vitamines et minéraux.</a:t>
            </a:r>
          </a:p>
          <a:p>
            <a:pPr>
              <a:lnSpc>
                <a:spcPct val="90000"/>
              </a:lnSpc>
            </a:pPr>
            <a:r>
              <a:rPr lang="fr-FR" dirty="0"/>
              <a:t>Un statut optimal en oligo-éléments et vitamines participe à :</a:t>
            </a:r>
          </a:p>
          <a:p>
            <a:pPr marL="0" indent="0">
              <a:lnSpc>
                <a:spcPct val="90000"/>
              </a:lnSpc>
              <a:buNone/>
            </a:pPr>
            <a:r>
              <a:rPr lang="fr-FR" dirty="0"/>
              <a:t>1.  </a:t>
            </a:r>
            <a:r>
              <a:rPr lang="fr-FR" b="1" dirty="0"/>
              <a:t>combattre le stress oxydant et maintenir l ’immunité </a:t>
            </a:r>
          </a:p>
          <a:p>
            <a:pPr lvl="1">
              <a:lnSpc>
                <a:spcPct val="90000"/>
              </a:lnSpc>
            </a:pPr>
            <a:r>
              <a:rPr lang="fr-FR" sz="1800" dirty="0"/>
              <a:t>avec le sélénium, dont les Apports Nutritionnels Conseillés (ANC) ont été relevés à 80</a:t>
            </a:r>
            <a:r>
              <a:rPr lang="el-GR" sz="1800" dirty="0"/>
              <a:t>μ</a:t>
            </a:r>
            <a:r>
              <a:rPr lang="fr-FR" sz="1800" dirty="0"/>
              <a:t>g/j, </a:t>
            </a:r>
          </a:p>
          <a:p>
            <a:pPr lvl="1">
              <a:lnSpc>
                <a:spcPct val="90000"/>
              </a:lnSpc>
            </a:pPr>
            <a:r>
              <a:rPr lang="fr-FR" sz="1800" dirty="0"/>
              <a:t>ainsi que la vitamine C à 100 à 120mg/j </a:t>
            </a:r>
          </a:p>
          <a:p>
            <a:pPr lvl="1">
              <a:lnSpc>
                <a:spcPct val="90000"/>
              </a:lnSpc>
            </a:pPr>
            <a:r>
              <a:rPr lang="fr-FR" sz="1800" dirty="0"/>
              <a:t>la  vitamine E de 20 à 50 mg/j ;</a:t>
            </a:r>
          </a:p>
          <a:p>
            <a:pPr lvl="1">
              <a:lnSpc>
                <a:spcPct val="90000"/>
              </a:lnSpc>
            </a:pPr>
            <a:r>
              <a:rPr lang="fr-FR" sz="1800" dirty="0"/>
              <a:t>le zinc, le cuivre </a:t>
            </a:r>
          </a:p>
          <a:p>
            <a:pPr marL="228600" lvl="1" indent="0">
              <a:lnSpc>
                <a:spcPct val="90000"/>
              </a:lnSpc>
              <a:buNone/>
            </a:pPr>
            <a:endParaRPr lang="fr-FR" sz="1800" dirty="0"/>
          </a:p>
          <a:p>
            <a:pPr marL="0" indent="0">
              <a:lnSpc>
                <a:spcPct val="90000"/>
              </a:lnSpc>
              <a:buNone/>
            </a:pPr>
            <a:r>
              <a:rPr lang="fr-FR" b="1" dirty="0"/>
              <a:t>2. lutter contre l’insulino-résistance </a:t>
            </a:r>
            <a:r>
              <a:rPr lang="fr-FR" dirty="0"/>
              <a:t>qui s’installe avec l’âge et participer au maintien de la masse maigre (chrome)</a:t>
            </a:r>
            <a:br>
              <a:rPr lang="fr-FR" dirty="0"/>
            </a:br>
            <a:endParaRPr lang="fr-FR" dirty="0"/>
          </a:p>
          <a:p>
            <a:pPr marL="0" indent="0">
              <a:lnSpc>
                <a:spcPct val="90000"/>
              </a:lnSpc>
              <a:buNone/>
            </a:pPr>
            <a:r>
              <a:rPr lang="fr-FR" dirty="0"/>
              <a:t>3. </a:t>
            </a:r>
            <a:r>
              <a:rPr lang="fr-FR" b="1" dirty="0"/>
              <a:t>ralentir le déclin des fonctions cognitives </a:t>
            </a:r>
            <a:r>
              <a:rPr lang="fr-FR" dirty="0"/>
              <a:t>(sélénium, caroténoïdes, vitamine E, folates) </a:t>
            </a:r>
          </a:p>
          <a:p>
            <a:pPr marL="0" indent="0">
              <a:lnSpc>
                <a:spcPct val="90000"/>
              </a:lnSpc>
              <a:buNone/>
            </a:pPr>
            <a:endParaRPr lang="fr-FR" sz="1600" dirty="0"/>
          </a:p>
          <a:p>
            <a:pPr marL="0" indent="0">
              <a:lnSpc>
                <a:spcPct val="90000"/>
              </a:lnSpc>
              <a:buNone/>
            </a:pPr>
            <a:endParaRPr lang="fr-FR" sz="1300" dirty="0"/>
          </a:p>
        </p:txBody>
      </p:sp>
    </p:spTree>
    <p:extLst>
      <p:ext uri="{BB962C8B-B14F-4D97-AF65-F5344CB8AC3E}">
        <p14:creationId xmlns:p14="http://schemas.microsoft.com/office/powerpoint/2010/main" val="4095088922"/>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{AD7EB86E-84E2-9040-8919-B5805D5B3F33}tf10001120</Template>
  <TotalTime>2303</TotalTime>
  <Words>3516</Words>
  <Application>Microsoft Macintosh PowerPoint</Application>
  <PresentationFormat>Grand écran</PresentationFormat>
  <Paragraphs>291</Paragraphs>
  <Slides>36</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36</vt:i4>
      </vt:variant>
    </vt:vector>
  </HeadingPairs>
  <TitlesOfParts>
    <vt:vector size="47" baseType="lpstr">
      <vt:lpstr>-apple-system</vt:lpstr>
      <vt:lpstr>Arial</vt:lpstr>
      <vt:lpstr>Calibri</vt:lpstr>
      <vt:lpstr>Corbel</vt:lpstr>
      <vt:lpstr>Gill Sans MT</vt:lpstr>
      <vt:lpstr>Helvetica</vt:lpstr>
      <vt:lpstr>MS</vt:lpstr>
      <vt:lpstr>RotisSansSerif</vt:lpstr>
      <vt:lpstr>TwCenMT</vt:lpstr>
      <vt:lpstr>Wingdings</vt:lpstr>
      <vt:lpstr>Colis</vt:lpstr>
      <vt:lpstr>nutrition et dénutrition du SA </vt:lpstr>
      <vt:lpstr>Définitions</vt:lpstr>
      <vt:lpstr>Besoins énergétiques </vt:lpstr>
      <vt:lpstr>Les proteines</vt:lpstr>
      <vt:lpstr>LES LIPIDES </vt:lpstr>
      <vt:lpstr>LES GLUCIDES</vt:lpstr>
      <vt:lpstr>Le comportement alimentaire , un enjeu majeur dans la prévention du vieillissement </vt:lpstr>
      <vt:lpstr>VITAMINE D </vt:lpstr>
      <vt:lpstr>Apports en vitamines et minéraux </vt:lpstr>
      <vt:lpstr>Les troubles nutritionnels  </vt:lpstr>
      <vt:lpstr>La dénutrition Fréquente mais sous estimée </vt:lpstr>
      <vt:lpstr>Situations à risques sans lien avec l’âge </vt:lpstr>
      <vt:lpstr>SPECIFIQUES SUJET AGE</vt:lpstr>
      <vt:lpstr>Focus état buccodentaire </vt:lpstr>
      <vt:lpstr>Diagnostic DENUTRITION chez LA PERSONNE DE 70 ANS ET PLUS </vt:lpstr>
      <vt:lpstr>Obésité et dénutrition</vt:lpstr>
      <vt:lpstr>Classification</vt:lpstr>
      <vt:lpstr>MNA</vt:lpstr>
      <vt:lpstr>Présentation PowerPoint</vt:lpstr>
      <vt:lpstr>La dénutrition est réversible mais pas  spontanément</vt:lpstr>
      <vt:lpstr>Stratégie de prise en charge nutritionnelle</vt:lpstr>
      <vt:lpstr>Présentation PowerPoint</vt:lpstr>
      <vt:lpstr>Nutrition artificielle</vt:lpstr>
      <vt:lpstr>Présentation PowerPoint</vt:lpstr>
      <vt:lpstr>Recommandations pREVENTION </vt:lpstr>
      <vt:lpstr>TROUBLES DE LA  DEGLUTITION du sujet âGE</vt:lpstr>
      <vt:lpstr>PHYSIOLOGIE De LA DEGLUTItiON</vt:lpstr>
      <vt:lpstr>DEFINITIONS</vt:lpstr>
      <vt:lpstr>REPERAGE</vt:lpstr>
      <vt:lpstr>PRESBYPHAGIE </vt:lpstr>
      <vt:lpstr>Facteurs favorisants  PRESBYPAGIE </vt:lpstr>
      <vt:lpstr>ETIOLOGIES DES DYSPHAGIES  </vt:lpstr>
      <vt:lpstr>EXAMENS</vt:lpstr>
      <vt:lpstr>Bilan orthophonique </vt:lpstr>
      <vt:lpstr>PRISE EN CHARGE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Dénutrition du SA </dc:title>
  <dc:creator>caroline roubaud</dc:creator>
  <cp:lastModifiedBy>caroline roubaud</cp:lastModifiedBy>
  <cp:revision>17</cp:revision>
  <dcterms:created xsi:type="dcterms:W3CDTF">2021-11-22T00:51:43Z</dcterms:created>
  <dcterms:modified xsi:type="dcterms:W3CDTF">2024-09-15T10:28:09Z</dcterms:modified>
</cp:coreProperties>
</file>