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305" r:id="rId3"/>
    <p:sldId id="279" r:id="rId4"/>
    <p:sldId id="306" r:id="rId5"/>
    <p:sldId id="316" r:id="rId6"/>
    <p:sldId id="318" r:id="rId7"/>
    <p:sldId id="321" r:id="rId8"/>
    <p:sldId id="322" r:id="rId9"/>
    <p:sldId id="320" r:id="rId10"/>
    <p:sldId id="284" r:id="rId11"/>
    <p:sldId id="260" r:id="rId12"/>
    <p:sldId id="261" r:id="rId13"/>
    <p:sldId id="263" r:id="rId14"/>
    <p:sldId id="288" r:id="rId15"/>
    <p:sldId id="266" r:id="rId16"/>
    <p:sldId id="269" r:id="rId17"/>
    <p:sldId id="272" r:id="rId18"/>
    <p:sldId id="267" r:id="rId19"/>
    <p:sldId id="323" r:id="rId20"/>
    <p:sldId id="324" r:id="rId21"/>
    <p:sldId id="311" r:id="rId22"/>
    <p:sldId id="285" r:id="rId23"/>
    <p:sldId id="310" r:id="rId24"/>
    <p:sldId id="326" r:id="rId25"/>
    <p:sldId id="303" r:id="rId26"/>
    <p:sldId id="302" r:id="rId27"/>
    <p:sldId id="304" r:id="rId28"/>
    <p:sldId id="274" r:id="rId29"/>
    <p:sldId id="275" r:id="rId30"/>
    <p:sldId id="276" r:id="rId31"/>
    <p:sldId id="277" r:id="rId32"/>
    <p:sldId id="278" r:id="rId33"/>
    <p:sldId id="280" r:id="rId34"/>
    <p:sldId id="281" r:id="rId35"/>
    <p:sldId id="282" r:id="rId36"/>
    <p:sldId id="270"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631"/>
  </p:normalViewPr>
  <p:slideViewPr>
    <p:cSldViewPr snapToGrid="0">
      <p:cViewPr varScale="1">
        <p:scale>
          <a:sx n="93" d="100"/>
          <a:sy n="93" d="100"/>
        </p:scale>
        <p:origin x="216" y="384"/>
      </p:cViewPr>
      <p:guideLst/>
    </p:cSldViewPr>
  </p:slideViewPr>
  <p:notesTextViewPr>
    <p:cViewPr>
      <p:scale>
        <a:sx n="90" d="100"/>
        <a:sy n="9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45613-754C-824F-8FC2-1708BDCBC6CF}" type="datetimeFigureOut">
              <a:rPr lang="fr-FR" smtClean="0"/>
              <a:t>06/05/2025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2D376-DA00-8448-8DA1-045A90A9EF59}" type="slidenum">
              <a:rPr lang="fr-FR" smtClean="0"/>
              <a:t>‹N°›</a:t>
            </a:fld>
            <a:endParaRPr lang="fr-FR"/>
          </a:p>
        </p:txBody>
      </p:sp>
    </p:spTree>
    <p:extLst>
      <p:ext uri="{BB962C8B-B14F-4D97-AF65-F5344CB8AC3E}">
        <p14:creationId xmlns:p14="http://schemas.microsoft.com/office/powerpoint/2010/main" val="375227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5A72D376-DA00-8448-8DA1-045A90A9EF59}" type="slidenum">
              <a:rPr lang="fr-FR" smtClean="0"/>
              <a:t>20</a:t>
            </a:fld>
            <a:endParaRPr lang="fr-FR"/>
          </a:p>
        </p:txBody>
      </p:sp>
    </p:spTree>
    <p:extLst>
      <p:ext uri="{BB962C8B-B14F-4D97-AF65-F5344CB8AC3E}">
        <p14:creationId xmlns:p14="http://schemas.microsoft.com/office/powerpoint/2010/main" val="119367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95E204-B879-A9F0-1239-C1BB6175CB5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B2AF1D0-9084-CC8B-7FA0-EF00B4FC29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899E3D4-D491-6510-E1BB-4217602ADDCD}"/>
              </a:ext>
            </a:extLst>
          </p:cNvPr>
          <p:cNvSpPr>
            <a:spLocks noGrp="1"/>
          </p:cNvSpPr>
          <p:nvPr>
            <p:ph type="dt" sz="half" idx="10"/>
          </p:nvPr>
        </p:nvSpPr>
        <p:spPr/>
        <p:txBody>
          <a:bodyPr/>
          <a:lstStyle/>
          <a:p>
            <a:fld id="{6DF6DC40-7985-5347-8ECE-3D3888EAAB42}" type="datetimeFigureOut">
              <a:rPr lang="fr-FR" smtClean="0"/>
              <a:t>06/05/2025</a:t>
            </a:fld>
            <a:endParaRPr lang="fr-FR"/>
          </a:p>
        </p:txBody>
      </p:sp>
      <p:sp>
        <p:nvSpPr>
          <p:cNvPr id="5" name="Espace réservé du pied de page 4">
            <a:extLst>
              <a:ext uri="{FF2B5EF4-FFF2-40B4-BE49-F238E27FC236}">
                <a16:creationId xmlns:a16="http://schemas.microsoft.com/office/drawing/2014/main" id="{C0A09AEC-994B-CD0C-32C6-722FBB4CFD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F2E2E9-F93C-13A0-9A99-6B2A17715E03}"/>
              </a:ext>
            </a:extLst>
          </p:cNvPr>
          <p:cNvSpPr>
            <a:spLocks noGrp="1"/>
          </p:cNvSpPr>
          <p:nvPr>
            <p:ph type="sldNum" sz="quarter" idx="12"/>
          </p:nvPr>
        </p:nvSpPr>
        <p:spPr/>
        <p:txBody>
          <a:bodyPr/>
          <a:lstStyle/>
          <a:p>
            <a:fld id="{AF3F4662-3CF4-3941-BA8B-911AB151170F}" type="slidenum">
              <a:rPr lang="fr-FR" smtClean="0"/>
              <a:t>‹N°›</a:t>
            </a:fld>
            <a:endParaRPr lang="fr-FR"/>
          </a:p>
        </p:txBody>
      </p:sp>
    </p:spTree>
    <p:extLst>
      <p:ext uri="{BB962C8B-B14F-4D97-AF65-F5344CB8AC3E}">
        <p14:creationId xmlns:p14="http://schemas.microsoft.com/office/powerpoint/2010/main" val="21843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639D35-EABF-1759-29B7-4CABD159FCF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2FC1AC4-D985-1FEB-589D-A5F7AA70B61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C03F4E-5258-ABD2-12E6-09D478CEDA0A}"/>
              </a:ext>
            </a:extLst>
          </p:cNvPr>
          <p:cNvSpPr>
            <a:spLocks noGrp="1"/>
          </p:cNvSpPr>
          <p:nvPr>
            <p:ph type="dt" sz="half" idx="10"/>
          </p:nvPr>
        </p:nvSpPr>
        <p:spPr/>
        <p:txBody>
          <a:bodyPr/>
          <a:lstStyle/>
          <a:p>
            <a:fld id="{6DF6DC40-7985-5347-8ECE-3D3888EAAB42}" type="datetimeFigureOut">
              <a:rPr lang="fr-FR" smtClean="0"/>
              <a:t>06/05/2025</a:t>
            </a:fld>
            <a:endParaRPr lang="fr-FR"/>
          </a:p>
        </p:txBody>
      </p:sp>
      <p:sp>
        <p:nvSpPr>
          <p:cNvPr id="5" name="Espace réservé du pied de page 4">
            <a:extLst>
              <a:ext uri="{FF2B5EF4-FFF2-40B4-BE49-F238E27FC236}">
                <a16:creationId xmlns:a16="http://schemas.microsoft.com/office/drawing/2014/main" id="{DF83A90B-5AC4-822D-F440-9F728987A0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333866-9801-880F-6BFE-0E9F0E9546B7}"/>
              </a:ext>
            </a:extLst>
          </p:cNvPr>
          <p:cNvSpPr>
            <a:spLocks noGrp="1"/>
          </p:cNvSpPr>
          <p:nvPr>
            <p:ph type="sldNum" sz="quarter" idx="12"/>
          </p:nvPr>
        </p:nvSpPr>
        <p:spPr/>
        <p:txBody>
          <a:bodyPr/>
          <a:lstStyle/>
          <a:p>
            <a:fld id="{AF3F4662-3CF4-3941-BA8B-911AB151170F}" type="slidenum">
              <a:rPr lang="fr-FR" smtClean="0"/>
              <a:t>‹N°›</a:t>
            </a:fld>
            <a:endParaRPr lang="fr-FR"/>
          </a:p>
        </p:txBody>
      </p:sp>
    </p:spTree>
    <p:extLst>
      <p:ext uri="{BB962C8B-B14F-4D97-AF65-F5344CB8AC3E}">
        <p14:creationId xmlns:p14="http://schemas.microsoft.com/office/powerpoint/2010/main" val="278230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0318429-E43B-B712-F579-7967F6691EE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3825588-CE70-8B17-3732-05670AC14E1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A47D5F-0D00-18F4-1059-961080ED7B07}"/>
              </a:ext>
            </a:extLst>
          </p:cNvPr>
          <p:cNvSpPr>
            <a:spLocks noGrp="1"/>
          </p:cNvSpPr>
          <p:nvPr>
            <p:ph type="dt" sz="half" idx="10"/>
          </p:nvPr>
        </p:nvSpPr>
        <p:spPr/>
        <p:txBody>
          <a:bodyPr/>
          <a:lstStyle/>
          <a:p>
            <a:fld id="{6DF6DC40-7985-5347-8ECE-3D3888EAAB42}" type="datetimeFigureOut">
              <a:rPr lang="fr-FR" smtClean="0"/>
              <a:t>06/05/2025</a:t>
            </a:fld>
            <a:endParaRPr lang="fr-FR"/>
          </a:p>
        </p:txBody>
      </p:sp>
      <p:sp>
        <p:nvSpPr>
          <p:cNvPr id="5" name="Espace réservé du pied de page 4">
            <a:extLst>
              <a:ext uri="{FF2B5EF4-FFF2-40B4-BE49-F238E27FC236}">
                <a16:creationId xmlns:a16="http://schemas.microsoft.com/office/drawing/2014/main" id="{25F978E7-7D12-638C-6A09-CBBD4ADC13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8A87A3-38FF-7755-C72C-18B9091C890B}"/>
              </a:ext>
            </a:extLst>
          </p:cNvPr>
          <p:cNvSpPr>
            <a:spLocks noGrp="1"/>
          </p:cNvSpPr>
          <p:nvPr>
            <p:ph type="sldNum" sz="quarter" idx="12"/>
          </p:nvPr>
        </p:nvSpPr>
        <p:spPr/>
        <p:txBody>
          <a:bodyPr/>
          <a:lstStyle/>
          <a:p>
            <a:fld id="{AF3F4662-3CF4-3941-BA8B-911AB151170F}" type="slidenum">
              <a:rPr lang="fr-FR" smtClean="0"/>
              <a:t>‹N°›</a:t>
            </a:fld>
            <a:endParaRPr lang="fr-FR"/>
          </a:p>
        </p:txBody>
      </p:sp>
    </p:spTree>
    <p:extLst>
      <p:ext uri="{BB962C8B-B14F-4D97-AF65-F5344CB8AC3E}">
        <p14:creationId xmlns:p14="http://schemas.microsoft.com/office/powerpoint/2010/main" val="423968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603AA1-D6CF-AB96-0F8A-6E71D58183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72033D-CD16-AAD1-8799-70D0C17BF07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35DAAE-F148-4AB5-B64F-95911288718E}"/>
              </a:ext>
            </a:extLst>
          </p:cNvPr>
          <p:cNvSpPr>
            <a:spLocks noGrp="1"/>
          </p:cNvSpPr>
          <p:nvPr>
            <p:ph type="dt" sz="half" idx="10"/>
          </p:nvPr>
        </p:nvSpPr>
        <p:spPr/>
        <p:txBody>
          <a:bodyPr/>
          <a:lstStyle/>
          <a:p>
            <a:fld id="{6DF6DC40-7985-5347-8ECE-3D3888EAAB42}" type="datetimeFigureOut">
              <a:rPr lang="fr-FR" smtClean="0"/>
              <a:t>06/05/2025</a:t>
            </a:fld>
            <a:endParaRPr lang="fr-FR"/>
          </a:p>
        </p:txBody>
      </p:sp>
      <p:sp>
        <p:nvSpPr>
          <p:cNvPr id="5" name="Espace réservé du pied de page 4">
            <a:extLst>
              <a:ext uri="{FF2B5EF4-FFF2-40B4-BE49-F238E27FC236}">
                <a16:creationId xmlns:a16="http://schemas.microsoft.com/office/drawing/2014/main" id="{F90C0E27-4888-91E1-0CD9-918C2845D00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5286622-8C69-7438-7ACF-4F5460B3AD75}"/>
              </a:ext>
            </a:extLst>
          </p:cNvPr>
          <p:cNvSpPr>
            <a:spLocks noGrp="1"/>
          </p:cNvSpPr>
          <p:nvPr>
            <p:ph type="sldNum" sz="quarter" idx="12"/>
          </p:nvPr>
        </p:nvSpPr>
        <p:spPr/>
        <p:txBody>
          <a:bodyPr/>
          <a:lstStyle/>
          <a:p>
            <a:fld id="{AF3F4662-3CF4-3941-BA8B-911AB151170F}" type="slidenum">
              <a:rPr lang="fr-FR" smtClean="0"/>
              <a:t>‹N°›</a:t>
            </a:fld>
            <a:endParaRPr lang="fr-FR"/>
          </a:p>
        </p:txBody>
      </p:sp>
    </p:spTree>
    <p:extLst>
      <p:ext uri="{BB962C8B-B14F-4D97-AF65-F5344CB8AC3E}">
        <p14:creationId xmlns:p14="http://schemas.microsoft.com/office/powerpoint/2010/main" val="221206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8ACDC5-C3C1-BBBF-4AB5-B9BECD6F434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3BCC6AA-B7C2-389F-89F8-D9D953DB0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5B2D5CE-2F14-5017-341C-DA00792D1B3C}"/>
              </a:ext>
            </a:extLst>
          </p:cNvPr>
          <p:cNvSpPr>
            <a:spLocks noGrp="1"/>
          </p:cNvSpPr>
          <p:nvPr>
            <p:ph type="dt" sz="half" idx="10"/>
          </p:nvPr>
        </p:nvSpPr>
        <p:spPr/>
        <p:txBody>
          <a:bodyPr/>
          <a:lstStyle/>
          <a:p>
            <a:fld id="{6DF6DC40-7985-5347-8ECE-3D3888EAAB42}" type="datetimeFigureOut">
              <a:rPr lang="fr-FR" smtClean="0"/>
              <a:t>06/05/2025</a:t>
            </a:fld>
            <a:endParaRPr lang="fr-FR"/>
          </a:p>
        </p:txBody>
      </p:sp>
      <p:sp>
        <p:nvSpPr>
          <p:cNvPr id="5" name="Espace réservé du pied de page 4">
            <a:extLst>
              <a:ext uri="{FF2B5EF4-FFF2-40B4-BE49-F238E27FC236}">
                <a16:creationId xmlns:a16="http://schemas.microsoft.com/office/drawing/2014/main" id="{7B39CC87-6063-E9A0-F8D0-9244B500BA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0DEDDA-B4F1-F2F4-8FF7-DB2633A31AEA}"/>
              </a:ext>
            </a:extLst>
          </p:cNvPr>
          <p:cNvSpPr>
            <a:spLocks noGrp="1"/>
          </p:cNvSpPr>
          <p:nvPr>
            <p:ph type="sldNum" sz="quarter" idx="12"/>
          </p:nvPr>
        </p:nvSpPr>
        <p:spPr/>
        <p:txBody>
          <a:bodyPr/>
          <a:lstStyle/>
          <a:p>
            <a:fld id="{AF3F4662-3CF4-3941-BA8B-911AB151170F}" type="slidenum">
              <a:rPr lang="fr-FR" smtClean="0"/>
              <a:t>‹N°›</a:t>
            </a:fld>
            <a:endParaRPr lang="fr-FR"/>
          </a:p>
        </p:txBody>
      </p:sp>
    </p:spTree>
    <p:extLst>
      <p:ext uri="{BB962C8B-B14F-4D97-AF65-F5344CB8AC3E}">
        <p14:creationId xmlns:p14="http://schemas.microsoft.com/office/powerpoint/2010/main" val="335810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E9235A-C950-A932-2D46-A8817C9BCDD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88319F-C22E-F2EE-B968-0F2F652490E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B8E2E44-5DA5-C1AF-A774-250C4D20399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8D9A8A1-3928-18D7-95BC-13A2EC5F48F0}"/>
              </a:ext>
            </a:extLst>
          </p:cNvPr>
          <p:cNvSpPr>
            <a:spLocks noGrp="1"/>
          </p:cNvSpPr>
          <p:nvPr>
            <p:ph type="dt" sz="half" idx="10"/>
          </p:nvPr>
        </p:nvSpPr>
        <p:spPr/>
        <p:txBody>
          <a:bodyPr/>
          <a:lstStyle/>
          <a:p>
            <a:fld id="{6DF6DC40-7985-5347-8ECE-3D3888EAAB42}" type="datetimeFigureOut">
              <a:rPr lang="fr-FR" smtClean="0"/>
              <a:t>06/05/2025</a:t>
            </a:fld>
            <a:endParaRPr lang="fr-FR"/>
          </a:p>
        </p:txBody>
      </p:sp>
      <p:sp>
        <p:nvSpPr>
          <p:cNvPr id="6" name="Espace réservé du pied de page 5">
            <a:extLst>
              <a:ext uri="{FF2B5EF4-FFF2-40B4-BE49-F238E27FC236}">
                <a16:creationId xmlns:a16="http://schemas.microsoft.com/office/drawing/2014/main" id="{F6E6229C-5707-E375-921A-30D5611D6C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962583-08FD-B056-B35A-3A59EF844D02}"/>
              </a:ext>
            </a:extLst>
          </p:cNvPr>
          <p:cNvSpPr>
            <a:spLocks noGrp="1"/>
          </p:cNvSpPr>
          <p:nvPr>
            <p:ph type="sldNum" sz="quarter" idx="12"/>
          </p:nvPr>
        </p:nvSpPr>
        <p:spPr/>
        <p:txBody>
          <a:bodyPr/>
          <a:lstStyle/>
          <a:p>
            <a:fld id="{AF3F4662-3CF4-3941-BA8B-911AB151170F}" type="slidenum">
              <a:rPr lang="fr-FR" smtClean="0"/>
              <a:t>‹N°›</a:t>
            </a:fld>
            <a:endParaRPr lang="fr-FR"/>
          </a:p>
        </p:txBody>
      </p:sp>
    </p:spTree>
    <p:extLst>
      <p:ext uri="{BB962C8B-B14F-4D97-AF65-F5344CB8AC3E}">
        <p14:creationId xmlns:p14="http://schemas.microsoft.com/office/powerpoint/2010/main" val="372530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BB9122-0DE1-050F-D974-3C5B217A049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79B4202-6C7D-46EB-740E-FC0002B28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92B57CC-C205-0739-262E-3773F7DDCA8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6F4C7AC-403A-14D2-0A14-9FCDB7890E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CCDF2B4-E116-7807-85DB-7DD009B1FEE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C705F32-A359-A7A8-EC5A-F01D4548FC73}"/>
              </a:ext>
            </a:extLst>
          </p:cNvPr>
          <p:cNvSpPr>
            <a:spLocks noGrp="1"/>
          </p:cNvSpPr>
          <p:nvPr>
            <p:ph type="dt" sz="half" idx="10"/>
          </p:nvPr>
        </p:nvSpPr>
        <p:spPr/>
        <p:txBody>
          <a:bodyPr/>
          <a:lstStyle/>
          <a:p>
            <a:fld id="{6DF6DC40-7985-5347-8ECE-3D3888EAAB42}" type="datetimeFigureOut">
              <a:rPr lang="fr-FR" smtClean="0"/>
              <a:t>06/05/2025</a:t>
            </a:fld>
            <a:endParaRPr lang="fr-FR"/>
          </a:p>
        </p:txBody>
      </p:sp>
      <p:sp>
        <p:nvSpPr>
          <p:cNvPr id="8" name="Espace réservé du pied de page 7">
            <a:extLst>
              <a:ext uri="{FF2B5EF4-FFF2-40B4-BE49-F238E27FC236}">
                <a16:creationId xmlns:a16="http://schemas.microsoft.com/office/drawing/2014/main" id="{FC0F3064-0C14-58A6-5F1F-D5FEC8FE8CD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5C7A975-EAE2-EDAC-1582-8F30CF13AE5F}"/>
              </a:ext>
            </a:extLst>
          </p:cNvPr>
          <p:cNvSpPr>
            <a:spLocks noGrp="1"/>
          </p:cNvSpPr>
          <p:nvPr>
            <p:ph type="sldNum" sz="quarter" idx="12"/>
          </p:nvPr>
        </p:nvSpPr>
        <p:spPr/>
        <p:txBody>
          <a:bodyPr/>
          <a:lstStyle/>
          <a:p>
            <a:fld id="{AF3F4662-3CF4-3941-BA8B-911AB151170F}" type="slidenum">
              <a:rPr lang="fr-FR" smtClean="0"/>
              <a:t>‹N°›</a:t>
            </a:fld>
            <a:endParaRPr lang="fr-FR"/>
          </a:p>
        </p:txBody>
      </p:sp>
    </p:spTree>
    <p:extLst>
      <p:ext uri="{BB962C8B-B14F-4D97-AF65-F5344CB8AC3E}">
        <p14:creationId xmlns:p14="http://schemas.microsoft.com/office/powerpoint/2010/main" val="40882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2D14A0-20D0-CE44-118B-D73A0FA6485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133671E-1B26-4BA6-4B93-4C2796366000}"/>
              </a:ext>
            </a:extLst>
          </p:cNvPr>
          <p:cNvSpPr>
            <a:spLocks noGrp="1"/>
          </p:cNvSpPr>
          <p:nvPr>
            <p:ph type="dt" sz="half" idx="10"/>
          </p:nvPr>
        </p:nvSpPr>
        <p:spPr/>
        <p:txBody>
          <a:bodyPr/>
          <a:lstStyle/>
          <a:p>
            <a:fld id="{6DF6DC40-7985-5347-8ECE-3D3888EAAB42}" type="datetimeFigureOut">
              <a:rPr lang="fr-FR" smtClean="0"/>
              <a:t>06/05/2025</a:t>
            </a:fld>
            <a:endParaRPr lang="fr-FR"/>
          </a:p>
        </p:txBody>
      </p:sp>
      <p:sp>
        <p:nvSpPr>
          <p:cNvPr id="4" name="Espace réservé du pied de page 3">
            <a:extLst>
              <a:ext uri="{FF2B5EF4-FFF2-40B4-BE49-F238E27FC236}">
                <a16:creationId xmlns:a16="http://schemas.microsoft.com/office/drawing/2014/main" id="{711BCB39-3FBE-59EC-CA9B-0BD249C70B6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41E0F1-03E8-91EB-43DC-E62CBB51B1CE}"/>
              </a:ext>
            </a:extLst>
          </p:cNvPr>
          <p:cNvSpPr>
            <a:spLocks noGrp="1"/>
          </p:cNvSpPr>
          <p:nvPr>
            <p:ph type="sldNum" sz="quarter" idx="12"/>
          </p:nvPr>
        </p:nvSpPr>
        <p:spPr/>
        <p:txBody>
          <a:bodyPr/>
          <a:lstStyle/>
          <a:p>
            <a:fld id="{AF3F4662-3CF4-3941-BA8B-911AB151170F}" type="slidenum">
              <a:rPr lang="fr-FR" smtClean="0"/>
              <a:t>‹N°›</a:t>
            </a:fld>
            <a:endParaRPr lang="fr-FR"/>
          </a:p>
        </p:txBody>
      </p:sp>
    </p:spTree>
    <p:extLst>
      <p:ext uri="{BB962C8B-B14F-4D97-AF65-F5344CB8AC3E}">
        <p14:creationId xmlns:p14="http://schemas.microsoft.com/office/powerpoint/2010/main" val="397584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D3D19C8-21BE-E027-E690-5454B3622DCC}"/>
              </a:ext>
            </a:extLst>
          </p:cNvPr>
          <p:cNvSpPr>
            <a:spLocks noGrp="1"/>
          </p:cNvSpPr>
          <p:nvPr>
            <p:ph type="dt" sz="half" idx="10"/>
          </p:nvPr>
        </p:nvSpPr>
        <p:spPr/>
        <p:txBody>
          <a:bodyPr/>
          <a:lstStyle/>
          <a:p>
            <a:fld id="{6DF6DC40-7985-5347-8ECE-3D3888EAAB42}" type="datetimeFigureOut">
              <a:rPr lang="fr-FR" smtClean="0"/>
              <a:t>06/05/2025</a:t>
            </a:fld>
            <a:endParaRPr lang="fr-FR"/>
          </a:p>
        </p:txBody>
      </p:sp>
      <p:sp>
        <p:nvSpPr>
          <p:cNvPr id="3" name="Espace réservé du pied de page 2">
            <a:extLst>
              <a:ext uri="{FF2B5EF4-FFF2-40B4-BE49-F238E27FC236}">
                <a16:creationId xmlns:a16="http://schemas.microsoft.com/office/drawing/2014/main" id="{BF40335A-77BB-FCA5-339B-DB1A62E54A4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1A3A647-5A02-DB29-EFB0-4AD9650172FD}"/>
              </a:ext>
            </a:extLst>
          </p:cNvPr>
          <p:cNvSpPr>
            <a:spLocks noGrp="1"/>
          </p:cNvSpPr>
          <p:nvPr>
            <p:ph type="sldNum" sz="quarter" idx="12"/>
          </p:nvPr>
        </p:nvSpPr>
        <p:spPr/>
        <p:txBody>
          <a:bodyPr/>
          <a:lstStyle/>
          <a:p>
            <a:fld id="{AF3F4662-3CF4-3941-BA8B-911AB151170F}" type="slidenum">
              <a:rPr lang="fr-FR" smtClean="0"/>
              <a:t>‹N°›</a:t>
            </a:fld>
            <a:endParaRPr lang="fr-FR"/>
          </a:p>
        </p:txBody>
      </p:sp>
    </p:spTree>
    <p:extLst>
      <p:ext uri="{BB962C8B-B14F-4D97-AF65-F5344CB8AC3E}">
        <p14:creationId xmlns:p14="http://schemas.microsoft.com/office/powerpoint/2010/main" val="4158997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33AFED-E491-BF75-43E3-25E7BED5A11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30B2009-911D-DD34-A93B-B91216EBA7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E44B179-0DCB-58BD-FF1D-FE181ABB0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537A02D-AE9F-71A0-88BD-C47C3611B061}"/>
              </a:ext>
            </a:extLst>
          </p:cNvPr>
          <p:cNvSpPr>
            <a:spLocks noGrp="1"/>
          </p:cNvSpPr>
          <p:nvPr>
            <p:ph type="dt" sz="half" idx="10"/>
          </p:nvPr>
        </p:nvSpPr>
        <p:spPr/>
        <p:txBody>
          <a:bodyPr/>
          <a:lstStyle/>
          <a:p>
            <a:fld id="{6DF6DC40-7985-5347-8ECE-3D3888EAAB42}" type="datetimeFigureOut">
              <a:rPr lang="fr-FR" smtClean="0"/>
              <a:t>06/05/2025</a:t>
            </a:fld>
            <a:endParaRPr lang="fr-FR"/>
          </a:p>
        </p:txBody>
      </p:sp>
      <p:sp>
        <p:nvSpPr>
          <p:cNvPr id="6" name="Espace réservé du pied de page 5">
            <a:extLst>
              <a:ext uri="{FF2B5EF4-FFF2-40B4-BE49-F238E27FC236}">
                <a16:creationId xmlns:a16="http://schemas.microsoft.com/office/drawing/2014/main" id="{85536488-A229-A172-2E64-D19205910F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F5205C-159A-E806-68C1-AE2570C3DDF0}"/>
              </a:ext>
            </a:extLst>
          </p:cNvPr>
          <p:cNvSpPr>
            <a:spLocks noGrp="1"/>
          </p:cNvSpPr>
          <p:nvPr>
            <p:ph type="sldNum" sz="quarter" idx="12"/>
          </p:nvPr>
        </p:nvSpPr>
        <p:spPr/>
        <p:txBody>
          <a:bodyPr/>
          <a:lstStyle/>
          <a:p>
            <a:fld id="{AF3F4662-3CF4-3941-BA8B-911AB151170F}" type="slidenum">
              <a:rPr lang="fr-FR" smtClean="0"/>
              <a:t>‹N°›</a:t>
            </a:fld>
            <a:endParaRPr lang="fr-FR"/>
          </a:p>
        </p:txBody>
      </p:sp>
    </p:spTree>
    <p:extLst>
      <p:ext uri="{BB962C8B-B14F-4D97-AF65-F5344CB8AC3E}">
        <p14:creationId xmlns:p14="http://schemas.microsoft.com/office/powerpoint/2010/main" val="3575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A23CA-C474-45FE-0927-79FF424525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CF51437-570F-FC21-1372-96BFC9744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9922E8D-F054-D368-5CAC-6F55473BE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F00C646-3F31-11F5-77BB-D89068DA20E2}"/>
              </a:ext>
            </a:extLst>
          </p:cNvPr>
          <p:cNvSpPr>
            <a:spLocks noGrp="1"/>
          </p:cNvSpPr>
          <p:nvPr>
            <p:ph type="dt" sz="half" idx="10"/>
          </p:nvPr>
        </p:nvSpPr>
        <p:spPr/>
        <p:txBody>
          <a:bodyPr/>
          <a:lstStyle/>
          <a:p>
            <a:fld id="{6DF6DC40-7985-5347-8ECE-3D3888EAAB42}" type="datetimeFigureOut">
              <a:rPr lang="fr-FR" smtClean="0"/>
              <a:t>06/05/2025</a:t>
            </a:fld>
            <a:endParaRPr lang="fr-FR"/>
          </a:p>
        </p:txBody>
      </p:sp>
      <p:sp>
        <p:nvSpPr>
          <p:cNvPr id="6" name="Espace réservé du pied de page 5">
            <a:extLst>
              <a:ext uri="{FF2B5EF4-FFF2-40B4-BE49-F238E27FC236}">
                <a16:creationId xmlns:a16="http://schemas.microsoft.com/office/drawing/2014/main" id="{6B0A85E1-B88B-6ADE-7699-06736A4A6BA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72F9568-FDDF-2939-8B55-2732365D3686}"/>
              </a:ext>
            </a:extLst>
          </p:cNvPr>
          <p:cNvSpPr>
            <a:spLocks noGrp="1"/>
          </p:cNvSpPr>
          <p:nvPr>
            <p:ph type="sldNum" sz="quarter" idx="12"/>
          </p:nvPr>
        </p:nvSpPr>
        <p:spPr/>
        <p:txBody>
          <a:bodyPr/>
          <a:lstStyle/>
          <a:p>
            <a:fld id="{AF3F4662-3CF4-3941-BA8B-911AB151170F}" type="slidenum">
              <a:rPr lang="fr-FR" smtClean="0"/>
              <a:t>‹N°›</a:t>
            </a:fld>
            <a:endParaRPr lang="fr-FR"/>
          </a:p>
        </p:txBody>
      </p:sp>
    </p:spTree>
    <p:extLst>
      <p:ext uri="{BB962C8B-B14F-4D97-AF65-F5344CB8AC3E}">
        <p14:creationId xmlns:p14="http://schemas.microsoft.com/office/powerpoint/2010/main" val="139367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7C053E6-3B3E-1877-7810-E54B04BC4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978BB80-94BD-BFF7-DD2B-E3540D3AE9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E82078-93B8-2F17-9E54-AEBC93541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6DC40-7985-5347-8ECE-3D3888EAAB42}" type="datetimeFigureOut">
              <a:rPr lang="fr-FR" smtClean="0"/>
              <a:t>06/05/2025</a:t>
            </a:fld>
            <a:endParaRPr lang="fr-FR"/>
          </a:p>
        </p:txBody>
      </p:sp>
      <p:sp>
        <p:nvSpPr>
          <p:cNvPr id="5" name="Espace réservé du pied de page 4">
            <a:extLst>
              <a:ext uri="{FF2B5EF4-FFF2-40B4-BE49-F238E27FC236}">
                <a16:creationId xmlns:a16="http://schemas.microsoft.com/office/drawing/2014/main" id="{FCED9309-EB71-A476-F03F-491639340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4379C72-D700-82D0-BC43-101BDADC3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F4662-3CF4-3941-BA8B-911AB151170F}" type="slidenum">
              <a:rPr lang="fr-FR" smtClean="0"/>
              <a:t>‹N°›</a:t>
            </a:fld>
            <a:endParaRPr lang="fr-FR"/>
          </a:p>
        </p:txBody>
      </p:sp>
    </p:spTree>
    <p:extLst>
      <p:ext uri="{BB962C8B-B14F-4D97-AF65-F5344CB8AC3E}">
        <p14:creationId xmlns:p14="http://schemas.microsoft.com/office/powerpoint/2010/main" val="3013506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E32079-1393-BE72-281F-53D28B3059F5}"/>
              </a:ext>
            </a:extLst>
          </p:cNvPr>
          <p:cNvSpPr>
            <a:spLocks noGrp="1"/>
          </p:cNvSpPr>
          <p:nvPr>
            <p:ph type="ctrTitle"/>
          </p:nvPr>
        </p:nvSpPr>
        <p:spPr>
          <a:xfrm>
            <a:off x="1179871" y="1122363"/>
            <a:ext cx="9488129" cy="2387600"/>
          </a:xfrm>
        </p:spPr>
        <p:txBody>
          <a:bodyPr anchor="ctr">
            <a:normAutofit/>
          </a:bodyPr>
          <a:lstStyle/>
          <a:p>
            <a:r>
              <a:rPr lang="fr-FR" sz="4800" b="1" dirty="0">
                <a:solidFill>
                  <a:schemeClr val="accent1"/>
                </a:solidFill>
                <a:latin typeface="Arial" panose="020B0604020202020204" pitchFamily="34" charset="0"/>
                <a:cs typeface="Arial" panose="020B0604020202020204" pitchFamily="34" charset="0"/>
              </a:rPr>
              <a:t>S</a:t>
            </a:r>
            <a:r>
              <a:rPr lang="fr-FR" sz="4800" b="1" dirty="0">
                <a:solidFill>
                  <a:schemeClr val="accent1"/>
                </a:solidFill>
                <a:effectLst/>
                <a:latin typeface="Arial" panose="020B0604020202020204" pitchFamily="34" charset="0"/>
                <a:cs typeface="Arial" panose="020B0604020202020204" pitchFamily="34" charset="0"/>
              </a:rPr>
              <a:t>urpoids et obésité de l’adulte :</a:t>
            </a:r>
            <a:br>
              <a:rPr lang="fr-FR" sz="4800" b="1" dirty="0">
                <a:solidFill>
                  <a:schemeClr val="accent1"/>
                </a:solidFill>
                <a:latin typeface="Arial" panose="020B0604020202020204" pitchFamily="34" charset="0"/>
                <a:cs typeface="Arial" panose="020B0604020202020204" pitchFamily="34" charset="0"/>
              </a:rPr>
            </a:br>
            <a:r>
              <a:rPr lang="fr-FR" sz="4800" b="1" dirty="0">
                <a:solidFill>
                  <a:schemeClr val="accent1"/>
                </a:solidFill>
                <a:latin typeface="Arial" panose="020B0604020202020204" pitchFamily="34" charset="0"/>
                <a:cs typeface="Arial" panose="020B0604020202020204" pitchFamily="34" charset="0"/>
              </a:rPr>
              <a:t>Place du kinésithérapeute</a:t>
            </a:r>
          </a:p>
        </p:txBody>
      </p:sp>
      <p:sp>
        <p:nvSpPr>
          <p:cNvPr id="3" name="Sous-titre 2">
            <a:extLst>
              <a:ext uri="{FF2B5EF4-FFF2-40B4-BE49-F238E27FC236}">
                <a16:creationId xmlns:a16="http://schemas.microsoft.com/office/drawing/2014/main" id="{25D9FE4D-EAE0-FC11-49E4-8B07C87AC5A0}"/>
              </a:ext>
            </a:extLst>
          </p:cNvPr>
          <p:cNvSpPr>
            <a:spLocks noGrp="1"/>
          </p:cNvSpPr>
          <p:nvPr>
            <p:ph type="subTitle" idx="1"/>
          </p:nvPr>
        </p:nvSpPr>
        <p:spPr/>
        <p:txBody>
          <a:bodyPr/>
          <a:lstStyle/>
          <a:p>
            <a:pPr algn="r"/>
            <a:r>
              <a:rPr lang="fr-FR" b="1" dirty="0"/>
              <a:t>Hervé FUNDENBERGER , MKDE, PhD</a:t>
            </a:r>
          </a:p>
          <a:p>
            <a:pPr algn="r"/>
            <a:r>
              <a:rPr lang="fr-FR" b="1" dirty="0"/>
              <a:t>07/05/2025</a:t>
            </a:r>
          </a:p>
        </p:txBody>
      </p:sp>
      <p:pic>
        <p:nvPicPr>
          <p:cNvPr id="5" name="Picture 2">
            <a:extLst>
              <a:ext uri="{FF2B5EF4-FFF2-40B4-BE49-F238E27FC236}">
                <a16:creationId xmlns:a16="http://schemas.microsoft.com/office/drawing/2014/main" id="{5F06F076-59FB-EC8A-98BD-63455D728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24" y="5626102"/>
            <a:ext cx="2571197" cy="114933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7714E775-E078-4760-3036-A09A737F3876}"/>
              </a:ext>
            </a:extLst>
          </p:cNvPr>
          <p:cNvPicPr>
            <a:picLocks noChangeAspect="1"/>
          </p:cNvPicPr>
          <p:nvPr/>
        </p:nvPicPr>
        <p:blipFill>
          <a:blip r:embed="rId3"/>
          <a:stretch>
            <a:fillRect/>
          </a:stretch>
        </p:blipFill>
        <p:spPr>
          <a:xfrm>
            <a:off x="4905755" y="5626102"/>
            <a:ext cx="2380489" cy="1149330"/>
          </a:xfrm>
          <a:prstGeom prst="rect">
            <a:avLst/>
          </a:prstGeom>
        </p:spPr>
      </p:pic>
      <p:pic>
        <p:nvPicPr>
          <p:cNvPr id="7" name="Image 6">
            <a:extLst>
              <a:ext uri="{FF2B5EF4-FFF2-40B4-BE49-F238E27FC236}">
                <a16:creationId xmlns:a16="http://schemas.microsoft.com/office/drawing/2014/main" id="{CECCFB63-06A2-4E0D-99BB-76E7EE0D27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96500" y="5298742"/>
            <a:ext cx="2095500" cy="1572152"/>
          </a:xfrm>
          <a:prstGeom prst="rect">
            <a:avLst/>
          </a:prstGeom>
          <a:noFill/>
          <a:ln>
            <a:noFill/>
          </a:ln>
        </p:spPr>
      </p:pic>
    </p:spTree>
    <p:extLst>
      <p:ext uri="{BB962C8B-B14F-4D97-AF65-F5344CB8AC3E}">
        <p14:creationId xmlns:p14="http://schemas.microsoft.com/office/powerpoint/2010/main" val="308049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EA9A20-1FB4-35FF-FD12-ABD059445168}"/>
              </a:ext>
            </a:extLst>
          </p:cNvPr>
          <p:cNvSpPr>
            <a:spLocks noGrp="1"/>
          </p:cNvSpPr>
          <p:nvPr>
            <p:ph type="title"/>
          </p:nvPr>
        </p:nvSpPr>
        <p:spPr>
          <a:xfrm>
            <a:off x="427703" y="365125"/>
            <a:ext cx="11577484" cy="1325563"/>
          </a:xfrm>
        </p:spPr>
        <p:txBody>
          <a:bodyPr>
            <a:normAutofit/>
          </a:bodyPr>
          <a:lstStyle/>
          <a:p>
            <a:pPr algn="ctr"/>
            <a:r>
              <a:rPr lang="en-US" sz="3600" b="1" dirty="0">
                <a:solidFill>
                  <a:srgbClr val="0070C0"/>
                </a:solidFill>
                <a:latin typeface="Arial" panose="020B0604020202020204" pitchFamily="34" charset="0"/>
                <a:ea typeface="Calibri" panose="020F0502020204030204" pitchFamily="34" charset="0"/>
              </a:rPr>
              <a:t> </a:t>
            </a:r>
            <a:r>
              <a:rPr lang="en-US" sz="3600" b="1" dirty="0" err="1">
                <a:solidFill>
                  <a:srgbClr val="0070C0"/>
                </a:solidFill>
                <a:latin typeface="Arial" panose="020B0604020202020204" pitchFamily="34" charset="0"/>
                <a:ea typeface="Calibri" panose="020F0502020204030204" pitchFamily="34" charset="0"/>
              </a:rPr>
              <a:t>R</a:t>
            </a:r>
            <a:r>
              <a:rPr lang="en-US" sz="3600" b="1" dirty="0" err="1">
                <a:solidFill>
                  <a:srgbClr val="0070C0"/>
                </a:solidFill>
                <a:effectLst/>
                <a:latin typeface="Arial" panose="020B0604020202020204" pitchFamily="34" charset="0"/>
                <a:ea typeface="Calibri" panose="020F0502020204030204" pitchFamily="34" charset="0"/>
              </a:rPr>
              <a:t>ôle</a:t>
            </a:r>
            <a:r>
              <a:rPr lang="en-US" sz="3600" b="1" dirty="0">
                <a:solidFill>
                  <a:srgbClr val="0070C0"/>
                </a:solidFill>
                <a:effectLst/>
                <a:latin typeface="Arial" panose="020B0604020202020204" pitchFamily="34" charset="0"/>
                <a:ea typeface="Calibri" panose="020F0502020204030204" pitchFamily="34" charset="0"/>
              </a:rPr>
              <a:t> du </a:t>
            </a:r>
            <a:r>
              <a:rPr lang="en-US" sz="3600" b="1" dirty="0" err="1">
                <a:solidFill>
                  <a:srgbClr val="0070C0"/>
                </a:solidFill>
                <a:effectLst/>
                <a:latin typeface="Arial" panose="020B0604020202020204" pitchFamily="34" charset="0"/>
                <a:ea typeface="Calibri" panose="020F0502020204030204" pitchFamily="34" charset="0"/>
              </a:rPr>
              <a:t>masseur-kinésithérapeute</a:t>
            </a:r>
            <a:r>
              <a:rPr lang="en-US" sz="3600" b="1" dirty="0">
                <a:solidFill>
                  <a:srgbClr val="0070C0"/>
                </a:solidFill>
                <a:effectLst/>
                <a:latin typeface="Arial" panose="020B0604020202020204" pitchFamily="34" charset="0"/>
                <a:ea typeface="Calibri" panose="020F0502020204030204" pitchFamily="34" charset="0"/>
              </a:rPr>
              <a:t>  (Fiche 6)</a:t>
            </a:r>
            <a:endParaRPr lang="fr-FR" sz="3600" dirty="0">
              <a:solidFill>
                <a:srgbClr val="0070C0"/>
              </a:solidFill>
            </a:endParaRPr>
          </a:p>
        </p:txBody>
      </p:sp>
      <p:pic>
        <p:nvPicPr>
          <p:cNvPr id="4" name="Espace réservé du contenu 3">
            <a:extLst>
              <a:ext uri="{FF2B5EF4-FFF2-40B4-BE49-F238E27FC236}">
                <a16:creationId xmlns:a16="http://schemas.microsoft.com/office/drawing/2014/main" id="{8D47C375-9556-0496-C9AD-9D6C21CBA47B}"/>
              </a:ext>
            </a:extLst>
          </p:cNvPr>
          <p:cNvPicPr>
            <a:picLocks noGrp="1" noChangeAspect="1"/>
          </p:cNvPicPr>
          <p:nvPr>
            <p:ph idx="1"/>
          </p:nvPr>
        </p:nvPicPr>
        <p:blipFill>
          <a:blip r:embed="rId2"/>
          <a:stretch>
            <a:fillRect/>
          </a:stretch>
        </p:blipFill>
        <p:spPr>
          <a:xfrm>
            <a:off x="4547219" y="1825625"/>
            <a:ext cx="3097562" cy="4351338"/>
          </a:xfrm>
          <a:prstGeom prst="rect">
            <a:avLst/>
          </a:prstGeom>
          <a:ln w="19050">
            <a:solidFill>
              <a:schemeClr val="tx1"/>
            </a:solidFill>
          </a:ln>
        </p:spPr>
      </p:pic>
    </p:spTree>
    <p:extLst>
      <p:ext uri="{BB962C8B-B14F-4D97-AF65-F5344CB8AC3E}">
        <p14:creationId xmlns:p14="http://schemas.microsoft.com/office/powerpoint/2010/main" val="357537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68B8A9-9879-23BA-3B66-6DD53E12CB45}"/>
              </a:ext>
            </a:extLst>
          </p:cNvPr>
          <p:cNvSpPr>
            <a:spLocks noGrp="1"/>
          </p:cNvSpPr>
          <p:nvPr>
            <p:ph type="title"/>
          </p:nvPr>
        </p:nvSpPr>
        <p:spPr>
          <a:xfrm>
            <a:off x="838199" y="365125"/>
            <a:ext cx="10918371" cy="1325563"/>
          </a:xfrm>
        </p:spPr>
        <p:txBody>
          <a:bodyPr>
            <a:normAutofit/>
          </a:bodyPr>
          <a:lstStyle/>
          <a:p>
            <a:pPr algn="ctr"/>
            <a:r>
              <a:rPr lang="fr-FR" sz="3600" b="1" dirty="0">
                <a:solidFill>
                  <a:schemeClr val="accent1"/>
                </a:solidFill>
                <a:effectLst/>
                <a:latin typeface="Arial" panose="020B0604020202020204" pitchFamily="34" charset="0"/>
                <a:ea typeface="Times New Roman" panose="02020603050405020304" pitchFamily="18" charset="0"/>
              </a:rPr>
              <a:t>Quand faire appel au </a:t>
            </a:r>
            <a:r>
              <a:rPr lang="fr-FR" sz="3600" b="1" dirty="0" err="1">
                <a:solidFill>
                  <a:schemeClr val="accent1"/>
                </a:solidFill>
                <a:effectLst/>
                <a:latin typeface="Arial" panose="020B0604020202020204" pitchFamily="34" charset="0"/>
                <a:ea typeface="Times New Roman" panose="02020603050405020304" pitchFamily="18" charset="0"/>
              </a:rPr>
              <a:t>masseur-kinésithérapeute</a:t>
            </a:r>
            <a:r>
              <a:rPr lang="fr-FR" sz="3600" b="1" dirty="0">
                <a:solidFill>
                  <a:schemeClr val="accent1"/>
                </a:solidFill>
                <a:effectLst/>
                <a:latin typeface="Arial" panose="020B0604020202020204" pitchFamily="34" charset="0"/>
                <a:ea typeface="Times New Roman" panose="02020603050405020304" pitchFamily="18" charset="0"/>
              </a:rPr>
              <a:t> ? </a:t>
            </a:r>
            <a:endParaRPr lang="fr-FR" sz="3600" dirty="0">
              <a:solidFill>
                <a:schemeClr val="accent1"/>
              </a:solidFill>
            </a:endParaRPr>
          </a:p>
        </p:txBody>
      </p:sp>
      <p:sp>
        <p:nvSpPr>
          <p:cNvPr id="3" name="Espace réservé du contenu 2">
            <a:extLst>
              <a:ext uri="{FF2B5EF4-FFF2-40B4-BE49-F238E27FC236}">
                <a16:creationId xmlns:a16="http://schemas.microsoft.com/office/drawing/2014/main" id="{D425F257-FF78-2496-458E-47C338CFCD91}"/>
              </a:ext>
            </a:extLst>
          </p:cNvPr>
          <p:cNvSpPr>
            <a:spLocks noGrp="1"/>
          </p:cNvSpPr>
          <p:nvPr>
            <p:ph idx="1"/>
          </p:nvPr>
        </p:nvSpPr>
        <p:spPr/>
        <p:txBody>
          <a:bodyPr>
            <a:normAutofit/>
          </a:bodyPr>
          <a:lstStyle/>
          <a:p>
            <a:pPr marL="0" indent="0" algn="just">
              <a:lnSpc>
                <a:spcPct val="100000"/>
              </a:lnSpc>
              <a:spcBef>
                <a:spcPts val="0"/>
              </a:spcBef>
              <a:buNone/>
            </a:pP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Le médecin fait appel au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masseur-kinésithérapeute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dès lors qu’il s’agit : </a:t>
            </a:r>
          </a:p>
          <a:p>
            <a:pPr marL="0" indent="0" algn="just">
              <a:lnSpc>
                <a:spcPct val="100000"/>
              </a:lnSpc>
              <a:spcBef>
                <a:spcPts val="0"/>
              </a:spcBef>
              <a:buNone/>
            </a:pPr>
            <a:endParaRPr lang="fr-FR" sz="24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None/>
            </a:pPr>
            <a:r>
              <a:rPr lang="fr-FR" sz="24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d’</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évaluer</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les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capacités</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physiques</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et de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dispenser une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activite</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physique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adaptée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sur prescription d’un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médecin</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généraliste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ou autre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spécialiste</a:t>
            </a:r>
            <a:endPar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fr-FR" sz="24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d</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’accompagner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une personne en surpoids ou en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obésite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dans sa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volonte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gérer</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des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douleurs</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ou des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comportements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kinésiophobiques</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0"/>
              </a:spcBef>
              <a:buNone/>
            </a:pPr>
            <a:endParaRPr lang="fr-FR" sz="24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None/>
            </a:pPr>
            <a:r>
              <a:rPr lang="fr-FR" sz="24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de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l’aider à augmenter ses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capacités</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fonctionnelles</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86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BE1D9F-06D1-F672-2414-A1B4972762FA}"/>
              </a:ext>
            </a:extLst>
          </p:cNvPr>
          <p:cNvSpPr>
            <a:spLocks noGrp="1"/>
          </p:cNvSpPr>
          <p:nvPr>
            <p:ph type="title"/>
          </p:nvPr>
        </p:nvSpPr>
        <p:spPr/>
        <p:txBody>
          <a:bodyPr>
            <a:normAutofit/>
          </a:bodyPr>
          <a:lstStyle/>
          <a:p>
            <a:pPr algn="ctr"/>
            <a:r>
              <a:rPr lang="fr-FR" sz="36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Contenu des évaluations préalables à des séances de kinésithérapie </a:t>
            </a:r>
            <a:endParaRPr lang="fr-FR" sz="3600" dirty="0">
              <a:solidFill>
                <a:schemeClr val="accent1"/>
              </a:solidFill>
            </a:endParaRPr>
          </a:p>
        </p:txBody>
      </p:sp>
      <p:sp>
        <p:nvSpPr>
          <p:cNvPr id="3" name="Espace réservé du contenu 2">
            <a:extLst>
              <a:ext uri="{FF2B5EF4-FFF2-40B4-BE49-F238E27FC236}">
                <a16:creationId xmlns:a16="http://schemas.microsoft.com/office/drawing/2014/main" id="{A4051A12-86D8-B165-B6F0-E1BDFBA8A057}"/>
              </a:ext>
            </a:extLst>
          </p:cNvPr>
          <p:cNvSpPr>
            <a:spLocks noGrp="1"/>
          </p:cNvSpPr>
          <p:nvPr>
            <p:ph idx="1"/>
          </p:nvPr>
        </p:nvSpPr>
        <p:spPr>
          <a:xfrm>
            <a:off x="838200" y="1825625"/>
            <a:ext cx="10515600" cy="4667250"/>
          </a:xfrm>
        </p:spPr>
        <p:txBody>
          <a:bodyPr>
            <a:normAutofit lnSpcReduction="10000"/>
          </a:bodyPr>
          <a:lstStyle/>
          <a:p>
            <a:pPr marL="0" indent="0" algn="just">
              <a:lnSpc>
                <a:spcPct val="100000"/>
              </a:lnSpc>
              <a:spcBef>
                <a:spcPts val="0"/>
              </a:spcBef>
              <a:buNone/>
            </a:pPr>
            <a:r>
              <a:rPr lang="fr-FR" sz="2400"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Plusieurs bilans peuvent être demandes par le prescripteur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évaluation morphologique, orthopédique</a:t>
            </a:r>
            <a:r>
              <a:rPr lang="fr-FR" sz="2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de la marche, de l’</a:t>
            </a:r>
            <a:r>
              <a:rPr lang="fr-FR" sz="24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équilibre</a:t>
            </a:r>
            <a:r>
              <a:rPr lang="fr-FR" sz="2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cardiorespiratoire</a:t>
            </a:r>
            <a:r>
              <a:rPr lang="fr-FR" sz="2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des troubles urinaires.</a:t>
            </a:r>
            <a:endParaRPr lang="fr-FR" sz="2400" b="1"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fr-FR" sz="2400" dirty="0">
              <a:solidFill>
                <a:srgbClr val="ED7028"/>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endParaRPr lang="fr-FR" sz="2400" dirty="0">
              <a:solidFill>
                <a:srgbClr val="ED7028"/>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fr-FR" sz="2400"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Co-construction d’un projet de suivi entre la personne et le MK: </a:t>
            </a:r>
            <a:endParaRPr lang="fr-FR"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Bef>
                <a:spcPts val="0"/>
              </a:spcBef>
              <a:buSzPts val="1000"/>
              <a:buFont typeface="Symbol" pitchFamily="2" charset="2"/>
              <a:buChar char=""/>
              <a:tabLst>
                <a:tab pos="457200" algn="l"/>
              </a:tabLst>
            </a:pPr>
            <a:r>
              <a:rPr lang="fr-FR" sz="2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exploration des </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attentes, des objectifs de la</a:t>
            </a:r>
            <a:r>
              <a:rPr lang="fr-FR" sz="2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personne afin d’</a:t>
            </a:r>
            <a:r>
              <a:rPr lang="fr-FR" sz="2400"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établir</a:t>
            </a:r>
            <a:r>
              <a:rPr lang="fr-FR" sz="2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une </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alliance </a:t>
            </a:r>
            <a:r>
              <a:rPr lang="fr-FR" sz="24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thérapeutique</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endParaRPr lang="fr-FR" sz="2400" dirty="0">
              <a:solidFill>
                <a:srgbClr val="ED7028"/>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Bef>
                <a:spcPts val="0"/>
              </a:spcBef>
              <a:buSzPts val="1000"/>
              <a:buFont typeface="Symbol" pitchFamily="2" charset="2"/>
              <a:buChar char=""/>
              <a:tabLst>
                <a:tab pos="457200" algn="l"/>
              </a:tabLst>
            </a:pP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évaluation</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des aptitudes de la personne, de </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sa confiance en ses </a:t>
            </a:r>
            <a:r>
              <a:rPr lang="fr-FR" sz="24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capacités</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et en son corps, de ses croyances, des </a:t>
            </a:r>
            <a:r>
              <a:rPr lang="fr-FR" sz="24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éventuelles</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fr-FR" sz="24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barrières</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psychologiques et sociales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endParaRPr lang="fr-FR" sz="2400" dirty="0">
              <a:solidFill>
                <a:srgbClr val="ED7028"/>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Bef>
                <a:spcPts val="0"/>
              </a:spcBef>
              <a:buSzPts val="1000"/>
              <a:buFont typeface="Symbol" pitchFamily="2" charset="2"/>
              <a:buChar char=""/>
              <a:tabLst>
                <a:tab pos="457200" algn="l"/>
              </a:tabLst>
            </a:pP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établissement</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avec la personne d’un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projet de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rééducation</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et de suivi formulé ensemble. </a:t>
            </a:r>
            <a:endParaRPr lang="fr-FR" sz="2400" dirty="0">
              <a:solidFill>
                <a:srgbClr val="ED7028"/>
              </a:solidFill>
              <a:effectLst/>
              <a:latin typeface="Arial" panose="020B0604020202020204" pitchFamily="34" charset="0"/>
              <a:ea typeface="Calibri" panose="020F0502020204030204" pitchFamily="34" charset="0"/>
              <a:cs typeface="Arial" panose="020B0604020202020204" pitchFamily="34" charset="0"/>
            </a:endParaRPr>
          </a:p>
          <a:p>
            <a:pPr marL="742950" lvl="1" indent="-285750">
              <a:buSzPts val="1000"/>
              <a:buFont typeface="Symbol" pitchFamily="2" charset="2"/>
              <a:buChar char=""/>
              <a:tabLst>
                <a:tab pos="914400" algn="l"/>
              </a:tabLst>
            </a:pPr>
            <a:endParaRPr lang="fr-FR" sz="1800" dirty="0">
              <a:solidFill>
                <a:srgbClr val="ED7028"/>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Symbol" pitchFamily="2" charset="2"/>
              <a:buChar char=""/>
              <a:tabLst>
                <a:tab pos="914400" algn="l"/>
              </a:tabLs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Symbol" pitchFamily="2" charset="2"/>
              <a:buChar char=""/>
              <a:tabLst>
                <a:tab pos="914400" algn="l"/>
              </a:tabLst>
            </a:pPr>
            <a:endParaRPr lang="fr-FR" sz="1200" dirty="0">
              <a:solidFill>
                <a:srgbClr val="ED7028"/>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049537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CE707-D253-D2D2-22E4-A0B3B50F5DF2}"/>
              </a:ext>
            </a:extLst>
          </p:cNvPr>
          <p:cNvSpPr>
            <a:spLocks noGrp="1"/>
          </p:cNvSpPr>
          <p:nvPr>
            <p:ph type="title"/>
          </p:nvPr>
        </p:nvSpPr>
        <p:spPr/>
        <p:txBody>
          <a:bodyPr>
            <a:normAutofit/>
          </a:bodyPr>
          <a:lstStyle/>
          <a:p>
            <a:pPr algn="ctr"/>
            <a:r>
              <a:rPr lang="fr-FR" sz="36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Objectifs des interventions </a:t>
            </a:r>
            <a:endParaRPr lang="fr-FR" sz="3600" dirty="0">
              <a:solidFill>
                <a:schemeClr val="accent1"/>
              </a:solidFill>
            </a:endParaRPr>
          </a:p>
        </p:txBody>
      </p:sp>
      <p:sp>
        <p:nvSpPr>
          <p:cNvPr id="3" name="Espace réservé du contenu 2">
            <a:extLst>
              <a:ext uri="{FF2B5EF4-FFF2-40B4-BE49-F238E27FC236}">
                <a16:creationId xmlns:a16="http://schemas.microsoft.com/office/drawing/2014/main" id="{C08F9E69-CDAA-DEF9-7922-A8955F79E98A}"/>
              </a:ext>
            </a:extLst>
          </p:cNvPr>
          <p:cNvSpPr>
            <a:spLocks noGrp="1"/>
          </p:cNvSpPr>
          <p:nvPr>
            <p:ph idx="1"/>
          </p:nvPr>
        </p:nvSpPr>
        <p:spPr>
          <a:xfrm>
            <a:off x="471948" y="1690688"/>
            <a:ext cx="10881852" cy="4802187"/>
          </a:xfrm>
        </p:spPr>
        <p:txBody>
          <a:bodyPr>
            <a:noAutofit/>
          </a:bodyPr>
          <a:lstStyle/>
          <a:p>
            <a:pPr indent="0" algn="just">
              <a:buNone/>
            </a:pPr>
            <a:r>
              <a:rPr lang="fr-FR" sz="20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Travailler sur les </a:t>
            </a:r>
            <a:r>
              <a:rPr lang="fr-FR" sz="20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idées</a:t>
            </a:r>
            <a:r>
              <a:rPr lang="fr-FR" sz="20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fr-FR" sz="20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reçues</a:t>
            </a:r>
            <a:r>
              <a:rPr lang="fr-FR" sz="20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sur l’</a:t>
            </a:r>
            <a:r>
              <a:rPr lang="fr-FR" sz="20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activite</a:t>
            </a:r>
            <a:r>
              <a:rPr lang="fr-FR" sz="20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physique et les craintes de la personne</a:t>
            </a:r>
            <a:r>
              <a:rPr lang="fr-FR" sz="20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indent="0" algn="just">
              <a:buNone/>
            </a:pPr>
            <a:r>
              <a:rPr lang="fr-FR" sz="20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0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Redonner le </a:t>
            </a:r>
            <a:r>
              <a:rPr lang="fr-FR" sz="20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goût</a:t>
            </a:r>
            <a:r>
              <a:rPr lang="fr-FR" sz="20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du mouvement, redonner confiance en son corps et en ses </a:t>
            </a:r>
            <a:r>
              <a:rPr lang="fr-FR" sz="20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capacités</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améliorer</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la </a:t>
            </a:r>
            <a:r>
              <a:rPr lang="fr-FR" sz="20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qualite</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 vie. </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indent="0" algn="just">
              <a:buNone/>
            </a:pPr>
            <a:r>
              <a:rPr lang="fr-FR" sz="20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Permettre à la personne d’exprimer son ressenti et son </a:t>
            </a:r>
            <a:r>
              <a:rPr lang="fr-FR" sz="20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expérience</a:t>
            </a:r>
            <a:r>
              <a:rPr lang="fr-FR" sz="20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du mouvement </a:t>
            </a:r>
            <a:r>
              <a:rPr lang="fr-FR" sz="20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qui peut </a:t>
            </a:r>
            <a:r>
              <a:rPr lang="fr-FR" sz="20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être</a:t>
            </a:r>
            <a:r>
              <a:rPr lang="fr-FR" sz="20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douloureux et subi dans les premiers temps</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puis choisi et </a:t>
            </a:r>
            <a:r>
              <a:rPr lang="fr-FR" sz="20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vécu</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positivement. </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indent="0" algn="just">
              <a:buNone/>
            </a:pPr>
            <a:r>
              <a:rPr lang="fr-FR" sz="20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0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Mettre en œuvre un programme d’</a:t>
            </a:r>
            <a:r>
              <a:rPr lang="fr-FR" sz="2000" b="1" dirty="0">
                <a:solidFill>
                  <a:srgbClr val="232323"/>
                </a:solidFill>
                <a:latin typeface="Arial" panose="020B0604020202020204" pitchFamily="34" charset="0"/>
                <a:ea typeface="Times New Roman" panose="02020603050405020304" pitchFamily="18" charset="0"/>
                <a:cs typeface="Arial" panose="020B0604020202020204" pitchFamily="34" charset="0"/>
              </a:rPr>
              <a:t>APA </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si prescrit</a:t>
            </a:r>
            <a:r>
              <a:rPr lang="fr-FR" sz="2000" dirty="0">
                <a:effectLst/>
                <a:latin typeface="Arial" panose="020B0604020202020204" pitchFamily="34" charset="0"/>
                <a:cs typeface="Arial" panose="020B0604020202020204" pitchFamily="34" charset="0"/>
              </a:rPr>
              <a:t> </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Accompagner la diminution du temps total de </a:t>
            </a:r>
            <a:r>
              <a:rPr lang="fr-FR" sz="20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sédentarite</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par jour et rompre les temps </a:t>
            </a:r>
            <a:r>
              <a:rPr lang="fr-FR" sz="20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prolongés</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assis en se levant et en bougeant au moins une minute toutes les heures. </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indent="0" algn="just">
              <a:buNone/>
            </a:pPr>
            <a:r>
              <a:rPr lang="fr-FR" sz="20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0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Conseiller </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si besoin et orienter vers le </a:t>
            </a:r>
            <a:r>
              <a:rPr lang="fr-FR" sz="20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médecin</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pour la prescription de dispositifs </a:t>
            </a:r>
            <a:r>
              <a:rPr lang="fr-FR" sz="20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destinés</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 faciliter l’</a:t>
            </a:r>
            <a:r>
              <a:rPr lang="fr-FR" sz="20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activite</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physique à l’</a:t>
            </a:r>
            <a:r>
              <a:rPr lang="fr-FR" sz="20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extérieur</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ou en milieu aquatique, </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indent="0" algn="just">
              <a:buNone/>
            </a:pPr>
            <a:r>
              <a:rPr lang="fr-FR" sz="20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Mettre en œuvre une </a:t>
            </a:r>
            <a:r>
              <a:rPr lang="fr-FR" sz="20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réadaptation</a:t>
            </a:r>
            <a:r>
              <a:rPr lang="fr-FR" sz="20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fonctionnelle</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indent="0" algn="just">
              <a:buNone/>
            </a:pPr>
            <a:r>
              <a:rPr lang="fr-FR" sz="20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Permettre à la personne de </a:t>
            </a:r>
            <a:r>
              <a:rPr lang="fr-FR" sz="20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gérer</a:t>
            </a:r>
            <a:r>
              <a:rPr lang="fr-FR" sz="20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sa douleur, </a:t>
            </a:r>
          </a:p>
          <a:p>
            <a:pPr indent="0" algn="just">
              <a:buNone/>
            </a:pPr>
            <a:r>
              <a:rPr lang="fr-FR" sz="20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Mettre en œuvre une </a:t>
            </a:r>
            <a:r>
              <a:rPr lang="fr-FR" sz="20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rééducation</a:t>
            </a:r>
            <a:r>
              <a:rPr lang="fr-FR" sz="20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0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périnéale</a:t>
            </a:r>
            <a:r>
              <a:rPr lang="fr-FR" sz="20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en cas d’incontinence urinaire. </a:t>
            </a:r>
            <a:endParaRPr lang="fr-F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61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B927C4-2D5B-9B2F-AF58-F6368B65A30C}"/>
              </a:ext>
            </a:extLst>
          </p:cNvPr>
          <p:cNvSpPr>
            <a:spLocks noGrp="1"/>
          </p:cNvSpPr>
          <p:nvPr>
            <p:ph type="title"/>
          </p:nvPr>
        </p:nvSpPr>
        <p:spPr>
          <a:xfrm>
            <a:off x="290286" y="365125"/>
            <a:ext cx="11611428" cy="1325563"/>
          </a:xfrm>
        </p:spPr>
        <p:txBody>
          <a:bodyPr>
            <a:normAutofit fontScale="90000"/>
          </a:bodyPr>
          <a:lstStyle/>
          <a:p>
            <a:pPr algn="ctr"/>
            <a:r>
              <a:rPr lang="fr-FR" sz="3700" b="1" dirty="0" err="1">
                <a:solidFill>
                  <a:schemeClr val="accent1"/>
                </a:solidFill>
                <a:latin typeface="Arial" panose="020B0604020202020204" pitchFamily="34" charset="0"/>
                <a:ea typeface="Times New Roman" panose="02020603050405020304" pitchFamily="18" charset="0"/>
                <a:cs typeface="Times New Roman" panose="02020603050405020304" pitchFamily="18" charset="0"/>
              </a:rPr>
              <a:t>Modalités</a:t>
            </a:r>
            <a:r>
              <a:rPr lang="fr-FR" sz="37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de mise en œuvre des </a:t>
            </a:r>
            <a:r>
              <a:rPr lang="fr-FR" sz="3700" b="1" dirty="0" err="1">
                <a:solidFill>
                  <a:schemeClr val="accent1"/>
                </a:solidFill>
                <a:latin typeface="Arial" panose="020B0604020202020204" pitchFamily="34" charset="0"/>
                <a:ea typeface="Times New Roman" panose="02020603050405020304" pitchFamily="18" charset="0"/>
                <a:cs typeface="Times New Roman" panose="02020603050405020304" pitchFamily="18" charset="0"/>
              </a:rPr>
              <a:t>séances</a:t>
            </a:r>
            <a:r>
              <a:rPr lang="fr-FR" sz="37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une approche multi composante (1) : L’activité physique adaptée </a:t>
            </a:r>
            <a:br>
              <a:rPr lang="fr-FR" sz="3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br>
            <a:endParaRPr lang="fr-FR" sz="900" b="1" dirty="0">
              <a:solidFill>
                <a:schemeClr val="accent1"/>
              </a:solidFill>
            </a:endParaRPr>
          </a:p>
        </p:txBody>
      </p:sp>
      <p:sp>
        <p:nvSpPr>
          <p:cNvPr id="3" name="Espace réservé du contenu 2">
            <a:extLst>
              <a:ext uri="{FF2B5EF4-FFF2-40B4-BE49-F238E27FC236}">
                <a16:creationId xmlns:a16="http://schemas.microsoft.com/office/drawing/2014/main" id="{BE82967D-82B3-A6A9-98B4-BAA90655131F}"/>
              </a:ext>
            </a:extLst>
          </p:cNvPr>
          <p:cNvSpPr>
            <a:spLocks noGrp="1"/>
          </p:cNvSpPr>
          <p:nvPr>
            <p:ph idx="1"/>
          </p:nvPr>
        </p:nvSpPr>
        <p:spPr>
          <a:xfrm>
            <a:off x="290286" y="1690688"/>
            <a:ext cx="11372318" cy="5167312"/>
          </a:xfrm>
        </p:spPr>
        <p:txBody>
          <a:bodyPr>
            <a:noAutofit/>
          </a:bodyPr>
          <a:lstStyle/>
          <a:p>
            <a:pPr marL="0" indent="0" algn="just">
              <a:lnSpc>
                <a:spcPct val="100000"/>
              </a:lnSpc>
              <a:spcBef>
                <a:spcPts val="0"/>
              </a:spcBef>
              <a:buNone/>
            </a:pPr>
            <a:r>
              <a:rPr lang="fr-FR" sz="22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L’</a:t>
            </a:r>
            <a:r>
              <a:rPr lang="fr-FR" sz="22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activite</a:t>
            </a:r>
            <a:r>
              <a:rPr lang="fr-FR" sz="22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physique </a:t>
            </a:r>
            <a:r>
              <a:rPr lang="fr-FR" sz="22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adaptée</a:t>
            </a:r>
            <a:r>
              <a:rPr lang="fr-FR" sz="22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2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est </a:t>
            </a:r>
            <a:r>
              <a:rPr lang="fr-FR" sz="22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proposée</a:t>
            </a:r>
            <a:r>
              <a:rPr lang="fr-FR" sz="22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sous la forme d’un programme de </a:t>
            </a:r>
            <a:r>
              <a:rPr lang="fr-FR" sz="22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2 à 3 </a:t>
            </a:r>
            <a:r>
              <a:rPr lang="fr-FR" sz="22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séances</a:t>
            </a:r>
            <a:r>
              <a:rPr lang="fr-FR" sz="22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d’AP </a:t>
            </a:r>
            <a:r>
              <a:rPr lang="fr-FR" sz="22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par semaine, sur une </a:t>
            </a:r>
            <a:r>
              <a:rPr lang="fr-FR" sz="22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période</a:t>
            </a:r>
            <a:r>
              <a:rPr lang="fr-FR" sz="22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 3 mois</a:t>
            </a:r>
            <a:r>
              <a:rPr lang="fr-FR" sz="22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2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éventuellement</a:t>
            </a:r>
            <a:r>
              <a:rPr lang="fr-FR" sz="22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renouvelable. Chaque </a:t>
            </a:r>
            <a:r>
              <a:rPr lang="fr-FR" sz="22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séance</a:t>
            </a:r>
            <a:r>
              <a:rPr lang="fr-FR" sz="22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d’APA dure </a:t>
            </a:r>
            <a:r>
              <a:rPr lang="fr-FR" sz="22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entre 45 minutes à 60 minutes</a:t>
            </a:r>
            <a:r>
              <a:rPr lang="fr-FR" sz="22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0"/>
              </a:spcBef>
              <a:buNone/>
            </a:pPr>
            <a:endParaRPr lang="fr-FR" sz="1600" dirty="0">
              <a:effectLst/>
              <a:latin typeface="Arial" panose="020B0604020202020204" pitchFamily="34" charset="0"/>
              <a:ea typeface="Calibri" panose="020F0502020204030204" pitchFamily="34" charset="0"/>
              <a:cs typeface="Arial" panose="020B0604020202020204" pitchFamily="34" charset="0"/>
            </a:endParaRPr>
          </a:p>
          <a:p>
            <a:pPr marL="0" indent="-285750" algn="just">
              <a:lnSpc>
                <a:spcPct val="100000"/>
              </a:lnSpc>
              <a:spcBef>
                <a:spcPts val="0"/>
              </a:spcBef>
              <a:buFontTx/>
              <a:buChar char="-"/>
            </a:pPr>
            <a:r>
              <a:rPr lang="fr-FR" sz="2100" dirty="0">
                <a:latin typeface="Arial" panose="020B0604020202020204" pitchFamily="34" charset="0"/>
                <a:ea typeface="Times New Roman" panose="02020603050405020304" pitchFamily="18" charset="0"/>
                <a:cs typeface="Arial" panose="020B0604020202020204" pitchFamily="34" charset="0"/>
              </a:rPr>
              <a:t>P</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our </a:t>
            </a:r>
            <a:r>
              <a:rPr lang="fr-FR" sz="21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accompagner une perte de poids,</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augmenter progressivement l’AP d’endurance d’</a:t>
            </a:r>
            <a:r>
              <a:rPr lang="fr-FR" sz="21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intensite</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1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modérée</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 au moins </a:t>
            </a:r>
            <a:r>
              <a:rPr lang="fr-FR" sz="21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150 minutes par semaine </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pour</a:t>
            </a:r>
            <a:r>
              <a:rPr lang="fr-FR" sz="21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fr-FR" sz="21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réduire</a:t>
            </a:r>
            <a:r>
              <a:rPr lang="fr-FR" sz="21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la perte de masse musculaire</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et combiner avec </a:t>
            </a:r>
            <a:r>
              <a:rPr lang="fr-FR" sz="21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quelques </a:t>
            </a:r>
            <a:r>
              <a:rPr lang="fr-FR" sz="21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séances</a:t>
            </a:r>
            <a:r>
              <a:rPr lang="fr-FR" sz="21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de renforcement musculaire </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endParaRPr lang="fr-FR" sz="2100" dirty="0">
              <a:latin typeface="Arial" panose="020B0604020202020204" pitchFamily="34" charset="0"/>
              <a:ea typeface="Times New Roman" panose="02020603050405020304" pitchFamily="18" charset="0"/>
              <a:cs typeface="Arial" panose="020B0604020202020204" pitchFamily="34" charset="0"/>
            </a:endParaRPr>
          </a:p>
          <a:p>
            <a:pPr marL="0" indent="-285750" algn="just">
              <a:lnSpc>
                <a:spcPct val="100000"/>
              </a:lnSpc>
              <a:spcBef>
                <a:spcPts val="0"/>
              </a:spcBef>
              <a:buFontTx/>
              <a:buChar char="-"/>
            </a:pPr>
            <a:r>
              <a:rPr lang="fr-FR" sz="2100" dirty="0">
                <a:solidFill>
                  <a:srgbClr val="232323"/>
                </a:solidFill>
                <a:latin typeface="Arial" panose="020B0604020202020204" pitchFamily="34" charset="0"/>
                <a:ea typeface="Times New Roman" panose="02020603050405020304" pitchFamily="18" charset="0"/>
                <a:cs typeface="Arial" panose="020B0604020202020204" pitchFamily="34" charset="0"/>
              </a:rPr>
              <a:t>P</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our accompagner le maintien du poids sur le long terme </a:t>
            </a:r>
            <a:r>
              <a:rPr lang="fr-FR" sz="21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après</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la phase de perte de poids, augmenter progressivement l’AP pour atteindre </a:t>
            </a:r>
            <a:r>
              <a:rPr lang="fr-FR" sz="21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200-300 minutes d’AP</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d’endurance par semaine </a:t>
            </a:r>
            <a:r>
              <a:rPr lang="fr-FR" sz="21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associée</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 des AP en renforcement musculaire au </a:t>
            </a:r>
            <a:r>
              <a:rPr lang="fr-FR" sz="21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moins 2 fois par semaine</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pour maintenir la masse musculaire et </a:t>
            </a:r>
            <a:r>
              <a:rPr lang="fr-FR" sz="21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améliorer</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la force et l’endurance musculaire; </a:t>
            </a:r>
          </a:p>
          <a:p>
            <a:pPr marL="0" indent="0" algn="just">
              <a:lnSpc>
                <a:spcPct val="100000"/>
              </a:lnSpc>
              <a:spcBef>
                <a:spcPts val="0"/>
              </a:spcBef>
              <a:buNone/>
            </a:pPr>
            <a:r>
              <a:rPr lang="fr-FR" sz="2100" dirty="0">
                <a:solidFill>
                  <a:srgbClr val="ED7028"/>
                </a:solidFill>
                <a:latin typeface="Arial" panose="020B0604020202020204" pitchFamily="34" charset="0"/>
                <a:ea typeface="Times New Roman" panose="02020603050405020304" pitchFamily="18" charset="0"/>
                <a:cs typeface="Arial" panose="020B0604020202020204" pitchFamily="34" charset="0"/>
              </a:rPr>
              <a:t>- </a:t>
            </a:r>
            <a:r>
              <a:rPr lang="fr-FR" sz="2100"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L’</a:t>
            </a:r>
            <a:r>
              <a:rPr lang="fr-FR" sz="21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activite</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physique doit </a:t>
            </a:r>
            <a:r>
              <a:rPr lang="fr-FR" sz="21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être</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1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adaptée</a:t>
            </a:r>
            <a:r>
              <a:rPr lang="fr-FR" sz="21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 chaque personne </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et </a:t>
            </a:r>
            <a:r>
              <a:rPr lang="fr-FR" sz="21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réalisée</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 </a:t>
            </a:r>
            <a:r>
              <a:rPr lang="fr-FR" sz="21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manière</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1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progressive ;</a:t>
            </a:r>
            <a:endParaRPr lang="fr-FR" sz="2100" dirty="0">
              <a:solidFill>
                <a:srgbClr val="232323"/>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Selon la situation, d’autres types d’exercices peuvent </a:t>
            </a:r>
            <a:r>
              <a:rPr lang="fr-FR" sz="21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être</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1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associés</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 </a:t>
            </a:r>
            <a:r>
              <a:rPr lang="fr-FR" sz="21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exercices d’</a:t>
            </a:r>
            <a:r>
              <a:rPr lang="fr-FR" sz="21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équilibre</a:t>
            </a:r>
            <a:r>
              <a:rPr lang="fr-FR" sz="21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 coordination, d’assouplissement ou respiratoires</a:t>
            </a:r>
            <a:r>
              <a:rPr lang="fr-FR" sz="21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endParaRPr lang="fr-FR" sz="2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17731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B927C4-2D5B-9B2F-AF58-F6368B65A30C}"/>
              </a:ext>
            </a:extLst>
          </p:cNvPr>
          <p:cNvSpPr>
            <a:spLocks noGrp="1"/>
          </p:cNvSpPr>
          <p:nvPr>
            <p:ph type="title"/>
          </p:nvPr>
        </p:nvSpPr>
        <p:spPr>
          <a:xfrm>
            <a:off x="185351" y="365125"/>
            <a:ext cx="11850129" cy="1325563"/>
          </a:xfrm>
        </p:spPr>
        <p:txBody>
          <a:bodyPr>
            <a:noAutofit/>
          </a:bodyPr>
          <a:lstStyle/>
          <a:p>
            <a:pPr algn="ctr"/>
            <a:r>
              <a:rPr lang="fr-FR" sz="3400" b="1" dirty="0" err="1">
                <a:solidFill>
                  <a:schemeClr val="accent1"/>
                </a:solidFill>
                <a:latin typeface="Arial" panose="020B0604020202020204" pitchFamily="34" charset="0"/>
                <a:ea typeface="Times New Roman" panose="02020603050405020304" pitchFamily="18" charset="0"/>
                <a:cs typeface="Times New Roman" panose="02020603050405020304" pitchFamily="18" charset="0"/>
              </a:rPr>
              <a:t>Modalités</a:t>
            </a:r>
            <a:r>
              <a:rPr lang="fr-FR" sz="3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de mise en œuvre des </a:t>
            </a:r>
            <a:r>
              <a:rPr lang="fr-FR" sz="3400" b="1" dirty="0" err="1">
                <a:solidFill>
                  <a:schemeClr val="accent1"/>
                </a:solidFill>
                <a:latin typeface="Arial" panose="020B0604020202020204" pitchFamily="34" charset="0"/>
                <a:ea typeface="Times New Roman" panose="02020603050405020304" pitchFamily="18" charset="0"/>
                <a:cs typeface="Times New Roman" panose="02020603050405020304" pitchFamily="18" charset="0"/>
              </a:rPr>
              <a:t>séances</a:t>
            </a:r>
            <a:r>
              <a:rPr lang="fr-FR" sz="3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une approche multi composante (2):</a:t>
            </a:r>
            <a:br>
              <a:rPr lang="fr-FR" sz="3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br>
            <a:r>
              <a:rPr lang="fr-FR" sz="3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la dimension psychologique et éducative</a:t>
            </a:r>
            <a:endParaRPr lang="fr-FR" sz="3400" dirty="0">
              <a:solidFill>
                <a:schemeClr val="accent1"/>
              </a:solidFill>
            </a:endParaRPr>
          </a:p>
        </p:txBody>
      </p:sp>
      <p:sp>
        <p:nvSpPr>
          <p:cNvPr id="3" name="Espace réservé du contenu 2">
            <a:extLst>
              <a:ext uri="{FF2B5EF4-FFF2-40B4-BE49-F238E27FC236}">
                <a16:creationId xmlns:a16="http://schemas.microsoft.com/office/drawing/2014/main" id="{BE82967D-82B3-A6A9-98B4-BAA90655131F}"/>
              </a:ext>
            </a:extLst>
          </p:cNvPr>
          <p:cNvSpPr>
            <a:spLocks noGrp="1"/>
          </p:cNvSpPr>
          <p:nvPr>
            <p:ph idx="1"/>
          </p:nvPr>
        </p:nvSpPr>
        <p:spPr>
          <a:xfrm>
            <a:off x="309630" y="1851735"/>
            <a:ext cx="11324478" cy="5126945"/>
          </a:xfrm>
        </p:spPr>
        <p:txBody>
          <a:bodyPr>
            <a:noAutofit/>
          </a:bodyPr>
          <a:lstStyle/>
          <a:p>
            <a:pPr indent="0" algn="just">
              <a:buNone/>
            </a:pPr>
            <a:endParaRPr lang="fr-FR" sz="18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endParaRPr>
          </a:p>
          <a:p>
            <a:pPr indent="0" algn="just">
              <a:buNone/>
            </a:pPr>
            <a:r>
              <a:rPr lang="fr-FR" sz="23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L’utilisation d’une </a:t>
            </a:r>
            <a:r>
              <a:rPr lang="fr-FR" sz="23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démarche</a:t>
            </a:r>
            <a:r>
              <a:rPr lang="fr-FR" sz="23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d’</a:t>
            </a:r>
            <a:r>
              <a:rPr lang="fr-FR" sz="23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éducation</a:t>
            </a:r>
            <a:r>
              <a:rPr lang="fr-FR" sz="23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fr-FR" sz="23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thérapeutique</a:t>
            </a:r>
            <a:r>
              <a:rPr lang="fr-FR" sz="23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permet d’aider la personne à </a:t>
            </a:r>
            <a:r>
              <a:rPr lang="fr-FR" sz="23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développer</a:t>
            </a:r>
            <a:r>
              <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les </a:t>
            </a:r>
            <a:r>
              <a:rPr lang="fr-FR" sz="23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compétences</a:t>
            </a:r>
            <a:r>
              <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pour </a:t>
            </a:r>
            <a:r>
              <a:rPr lang="fr-FR" sz="23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gérer</a:t>
            </a:r>
            <a:r>
              <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les  douleurs. </a:t>
            </a:r>
          </a:p>
          <a:p>
            <a:pPr indent="0" algn="just">
              <a:buNone/>
            </a:pPr>
            <a:endParaRPr lang="fr-FR" sz="2300" dirty="0">
              <a:effectLst/>
              <a:latin typeface="Arial" panose="020B0604020202020204" pitchFamily="34" charset="0"/>
              <a:ea typeface="Calibri" panose="020F0502020204030204" pitchFamily="34" charset="0"/>
              <a:cs typeface="Arial" panose="020B0604020202020204" pitchFamily="34" charset="0"/>
            </a:endParaRPr>
          </a:p>
          <a:p>
            <a:pPr indent="0" algn="just">
              <a:buNone/>
            </a:pPr>
            <a:r>
              <a:rPr lang="fr-FR" sz="23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Outre la composante </a:t>
            </a:r>
            <a:r>
              <a:rPr lang="fr-FR" sz="23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biomécanique</a:t>
            </a:r>
            <a:r>
              <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 la douleur, il s’agit </a:t>
            </a:r>
            <a:r>
              <a:rPr lang="fr-FR" sz="23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grâce</a:t>
            </a:r>
            <a:r>
              <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 une approche de neurosciences d’explorer la </a:t>
            </a:r>
            <a:r>
              <a:rPr lang="fr-FR" sz="23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dimension psychoaffective </a:t>
            </a:r>
            <a:r>
              <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a:t>
            </a:r>
            <a:r>
              <a:rPr lang="fr-FR" sz="23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dédramatisation</a:t>
            </a:r>
            <a:r>
              <a:rPr lang="fr-FR" sz="23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fr-FR" sz="23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éducation</a:t>
            </a:r>
            <a:r>
              <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a:t>
            </a:r>
          </a:p>
          <a:p>
            <a:pPr indent="0" algn="just">
              <a:buNone/>
            </a:pPr>
            <a:endPar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endParaRPr>
          </a:p>
          <a:p>
            <a:pPr indent="0" algn="just">
              <a:buNone/>
            </a:pPr>
            <a:r>
              <a:rPr lang="fr-FR" sz="23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Les personnes en situation d’</a:t>
            </a:r>
            <a:r>
              <a:rPr lang="fr-FR" sz="23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obésite</a:t>
            </a:r>
            <a:r>
              <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3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présentant</a:t>
            </a:r>
            <a:r>
              <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souvent des </a:t>
            </a:r>
            <a:r>
              <a:rPr lang="fr-FR" sz="23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barrières</a:t>
            </a:r>
            <a:r>
              <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psychosociales complexes à la participation à une </a:t>
            </a:r>
            <a:r>
              <a:rPr lang="fr-FR" sz="23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activite</a:t>
            </a:r>
            <a:r>
              <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physique, </a:t>
            </a:r>
            <a:r>
              <a:rPr lang="fr-FR" sz="23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le MK formé à l’entretien motivationnel a les </a:t>
            </a:r>
            <a:r>
              <a:rPr lang="fr-FR" sz="23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compétences</a:t>
            </a:r>
            <a:r>
              <a:rPr lang="fr-FR" sz="23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pour accompagner les changements de comportements</a:t>
            </a:r>
            <a:r>
              <a:rPr lang="fr-FR" sz="23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a:t>
            </a:r>
            <a:endParaRPr lang="fr-FR" sz="23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6062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D861BA-86B3-730D-3384-92746CB26BE8}"/>
              </a:ext>
            </a:extLst>
          </p:cNvPr>
          <p:cNvSpPr>
            <a:spLocks noGrp="1"/>
          </p:cNvSpPr>
          <p:nvPr>
            <p:ph type="title"/>
          </p:nvPr>
        </p:nvSpPr>
        <p:spPr/>
        <p:txBody>
          <a:bodyPr>
            <a:normAutofit/>
          </a:bodyPr>
          <a:lstStyle/>
          <a:p>
            <a:pPr algn="ctr"/>
            <a:r>
              <a:rPr lang="fr-FR" sz="3600" b="1" dirty="0">
                <a:solidFill>
                  <a:schemeClr val="accent1"/>
                </a:solidFill>
                <a:effectLst/>
                <a:latin typeface="Arial" panose="020B0604020202020204" pitchFamily="34" charset="0"/>
              </a:rPr>
              <a:t>Deux registres de </a:t>
            </a:r>
            <a:r>
              <a:rPr lang="fr-FR" sz="3600" b="1" dirty="0" err="1">
                <a:solidFill>
                  <a:schemeClr val="accent1"/>
                </a:solidFill>
                <a:effectLst/>
                <a:latin typeface="Arial" panose="020B0604020202020204" pitchFamily="34" charset="0"/>
              </a:rPr>
              <a:t>compétences</a:t>
            </a:r>
            <a:r>
              <a:rPr lang="fr-FR" sz="3600" b="1" dirty="0">
                <a:solidFill>
                  <a:schemeClr val="accent1"/>
                </a:solidFill>
                <a:effectLst/>
                <a:latin typeface="Arial" panose="020B0604020202020204" pitchFamily="34" charset="0"/>
              </a:rPr>
              <a:t> indissociables à </a:t>
            </a:r>
            <a:r>
              <a:rPr lang="fr-FR" sz="3600" b="1" dirty="0" err="1">
                <a:solidFill>
                  <a:schemeClr val="accent1"/>
                </a:solidFill>
                <a:effectLst/>
                <a:latin typeface="Arial" panose="020B0604020202020204" pitchFamily="34" charset="0"/>
              </a:rPr>
              <a:t>développer</a:t>
            </a:r>
            <a:r>
              <a:rPr lang="fr-FR" sz="3600" b="1" dirty="0">
                <a:solidFill>
                  <a:schemeClr val="accent1"/>
                </a:solidFill>
                <a:effectLst/>
                <a:latin typeface="Arial" panose="020B0604020202020204" pitchFamily="34" charset="0"/>
              </a:rPr>
              <a:t> (</a:t>
            </a:r>
            <a:r>
              <a:rPr lang="fr-FR" sz="3600" b="1" i="1" dirty="0">
                <a:solidFill>
                  <a:schemeClr val="accent1"/>
                </a:solidFill>
                <a:latin typeface="Arial" panose="020B0604020202020204" pitchFamily="34" charset="0"/>
                <a:cs typeface="Arial" panose="020B0604020202020204" pitchFamily="34" charset="0"/>
              </a:rPr>
              <a:t>Annexe 2 )</a:t>
            </a:r>
            <a:endParaRPr lang="fr-FR" sz="3600" b="1" dirty="0">
              <a:solidFill>
                <a:schemeClr val="accent1"/>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26E4084E-046E-89DC-C7F1-56352189A899}"/>
              </a:ext>
            </a:extLst>
          </p:cNvPr>
          <p:cNvSpPr>
            <a:spLocks noGrp="1"/>
          </p:cNvSpPr>
          <p:nvPr>
            <p:ph idx="1"/>
          </p:nvPr>
        </p:nvSpPr>
        <p:spPr>
          <a:xfrm>
            <a:off x="617839" y="1825625"/>
            <a:ext cx="11257004" cy="4884094"/>
          </a:xfrm>
        </p:spPr>
        <p:txBody>
          <a:bodyPr>
            <a:normAutofit fontScale="40000" lnSpcReduction="20000"/>
          </a:bodyPr>
          <a:lstStyle/>
          <a:p>
            <a:pPr marL="0" indent="0" algn="just">
              <a:lnSpc>
                <a:spcPct val="170000"/>
              </a:lnSpc>
              <a:spcBef>
                <a:spcPts val="0"/>
              </a:spcBef>
              <a:buNone/>
            </a:pPr>
            <a:r>
              <a:rPr lang="fr-FR" sz="6000" b="1" dirty="0" err="1">
                <a:solidFill>
                  <a:srgbClr val="00478E"/>
                </a:solidFill>
                <a:effectLst/>
                <a:latin typeface="Arial" panose="020B0604020202020204" pitchFamily="34" charset="0"/>
                <a:cs typeface="Arial" panose="020B0604020202020204" pitchFamily="34" charset="0"/>
              </a:rPr>
              <a:t>Compétences</a:t>
            </a:r>
            <a:r>
              <a:rPr lang="fr-FR" sz="6000" b="1" dirty="0">
                <a:solidFill>
                  <a:srgbClr val="00478E"/>
                </a:solidFill>
                <a:effectLst/>
                <a:latin typeface="Arial" panose="020B0604020202020204" pitchFamily="34" charset="0"/>
                <a:cs typeface="Arial" panose="020B0604020202020204" pitchFamily="34" charset="0"/>
              </a:rPr>
              <a:t> d’adaptation ou psychosociales visant à agir en situation :</a:t>
            </a:r>
          </a:p>
          <a:p>
            <a:pPr marL="0" indent="0" algn="just">
              <a:lnSpc>
                <a:spcPct val="120000"/>
              </a:lnSpc>
              <a:spcBef>
                <a:spcPts val="0"/>
              </a:spcBef>
              <a:buNone/>
            </a:pPr>
            <a:r>
              <a:rPr lang="fr-FR" sz="5500" dirty="0">
                <a:solidFill>
                  <a:srgbClr val="ED7028"/>
                </a:solidFill>
                <a:effectLst/>
                <a:latin typeface="Arial" panose="020B0604020202020204" pitchFamily="34" charset="0"/>
                <a:cs typeface="Arial" panose="020B0604020202020204" pitchFamily="34" charset="0"/>
              </a:rPr>
              <a:t>− </a:t>
            </a:r>
            <a:r>
              <a:rPr lang="fr-FR" sz="5500" dirty="0">
                <a:solidFill>
                  <a:schemeClr val="accent1"/>
                </a:solidFill>
                <a:effectLst/>
                <a:latin typeface="Arial" panose="020B0604020202020204" pitchFamily="34" charset="0"/>
                <a:cs typeface="Arial" panose="020B0604020202020204" pitchFamily="34" charset="0"/>
              </a:rPr>
              <a:t>faire face, </a:t>
            </a:r>
            <a:r>
              <a:rPr lang="fr-FR" sz="5500" dirty="0">
                <a:solidFill>
                  <a:srgbClr val="232323"/>
                </a:solidFill>
                <a:effectLst/>
                <a:latin typeface="Arial" panose="020B0604020202020204" pitchFamily="34" charset="0"/>
                <a:cs typeface="Arial" panose="020B0604020202020204" pitchFamily="34" charset="0"/>
              </a:rPr>
              <a:t>sans </a:t>
            </a:r>
            <a:r>
              <a:rPr lang="fr-FR" sz="5500" dirty="0" err="1">
                <a:solidFill>
                  <a:srgbClr val="232323"/>
                </a:solidFill>
                <a:effectLst/>
                <a:latin typeface="Arial" panose="020B0604020202020204" pitchFamily="34" charset="0"/>
                <a:cs typeface="Arial" panose="020B0604020202020204" pitchFamily="34" charset="0"/>
              </a:rPr>
              <a:t>culpabilite</a:t>
            </a:r>
            <a:r>
              <a:rPr lang="fr-FR" sz="5500" dirty="0">
                <a:solidFill>
                  <a:srgbClr val="232323"/>
                </a:solidFill>
                <a:effectLst/>
                <a:latin typeface="Arial" panose="020B0604020202020204" pitchFamily="34" charset="0"/>
                <a:cs typeface="Arial" panose="020B0604020202020204" pitchFamily="34" charset="0"/>
              </a:rPr>
              <a:t>́, </a:t>
            </a:r>
            <a:r>
              <a:rPr lang="fr-FR" sz="5500" b="1" dirty="0">
                <a:solidFill>
                  <a:srgbClr val="232323"/>
                </a:solidFill>
                <a:effectLst/>
                <a:latin typeface="Arial" panose="020B0604020202020204" pitchFamily="34" charset="0"/>
                <a:cs typeface="Arial" panose="020B0604020202020204" pitchFamily="34" charset="0"/>
              </a:rPr>
              <a:t>à un </a:t>
            </a:r>
            <a:r>
              <a:rPr lang="fr-FR" sz="5500" b="1" dirty="0" err="1">
                <a:solidFill>
                  <a:srgbClr val="232323"/>
                </a:solidFill>
                <a:effectLst/>
                <a:latin typeface="Arial" panose="020B0604020202020204" pitchFamily="34" charset="0"/>
                <a:cs typeface="Arial" panose="020B0604020202020204" pitchFamily="34" charset="0"/>
              </a:rPr>
              <a:t>écart</a:t>
            </a:r>
            <a:r>
              <a:rPr lang="fr-FR" sz="5500" b="1" dirty="0">
                <a:solidFill>
                  <a:srgbClr val="232323"/>
                </a:solidFill>
                <a:effectLst/>
                <a:latin typeface="Arial" panose="020B0604020202020204" pitchFamily="34" charset="0"/>
                <a:cs typeface="Arial" panose="020B0604020202020204" pitchFamily="34" charset="0"/>
              </a:rPr>
              <a:t> par rapport aux objectifs </a:t>
            </a:r>
            <a:r>
              <a:rPr lang="fr-FR" sz="5500" dirty="0">
                <a:solidFill>
                  <a:srgbClr val="232323"/>
                </a:solidFill>
                <a:effectLst/>
                <a:latin typeface="Arial" panose="020B0604020202020204" pitchFamily="34" charset="0"/>
                <a:cs typeface="Arial" panose="020B0604020202020204" pitchFamily="34" charset="0"/>
              </a:rPr>
              <a:t>ou aux acquis et poursuivre ses engagements</a:t>
            </a:r>
            <a:endParaRPr lang="fr-FR" sz="5500" dirty="0">
              <a:effectLst/>
              <a:latin typeface="Arial" panose="020B0604020202020204" pitchFamily="34" charset="0"/>
              <a:cs typeface="Arial" panose="020B0604020202020204" pitchFamily="34" charset="0"/>
            </a:endParaRPr>
          </a:p>
          <a:p>
            <a:pPr marL="0" indent="0" algn="just">
              <a:lnSpc>
                <a:spcPct val="120000"/>
              </a:lnSpc>
              <a:spcBef>
                <a:spcPts val="0"/>
              </a:spcBef>
              <a:buNone/>
            </a:pPr>
            <a:r>
              <a:rPr lang="fr-FR" sz="5500" dirty="0">
                <a:solidFill>
                  <a:srgbClr val="ED7028"/>
                </a:solidFill>
                <a:effectLst/>
                <a:latin typeface="Arial" panose="020B0604020202020204" pitchFamily="34" charset="0"/>
                <a:cs typeface="Arial" panose="020B0604020202020204" pitchFamily="34" charset="0"/>
              </a:rPr>
              <a:t>−</a:t>
            </a:r>
            <a:r>
              <a:rPr lang="fr-FR" sz="5500" b="1" dirty="0">
                <a:solidFill>
                  <a:srgbClr val="ED7028"/>
                </a:solidFill>
                <a:effectLst/>
                <a:latin typeface="Arial" panose="020B0604020202020204" pitchFamily="34" charset="0"/>
                <a:cs typeface="Arial" panose="020B0604020202020204" pitchFamily="34" charset="0"/>
              </a:rPr>
              <a:t>  </a:t>
            </a:r>
            <a:r>
              <a:rPr lang="fr-FR" sz="5500" b="1" dirty="0">
                <a:solidFill>
                  <a:schemeClr val="accent1"/>
                </a:solidFill>
                <a:effectLst/>
                <a:latin typeface="Arial" panose="020B0604020202020204" pitchFamily="34" charset="0"/>
                <a:cs typeface="Arial" panose="020B0604020202020204" pitchFamily="34" charset="0"/>
              </a:rPr>
              <a:t>anticiper les </a:t>
            </a:r>
            <a:r>
              <a:rPr lang="fr-FR" sz="5500" b="1" dirty="0" err="1">
                <a:solidFill>
                  <a:schemeClr val="accent1"/>
                </a:solidFill>
                <a:effectLst/>
                <a:latin typeface="Arial" panose="020B0604020202020204" pitchFamily="34" charset="0"/>
                <a:cs typeface="Arial" panose="020B0604020202020204" pitchFamily="34" charset="0"/>
              </a:rPr>
              <a:t>difficultés</a:t>
            </a:r>
            <a:r>
              <a:rPr lang="fr-FR" sz="5500" b="1" dirty="0">
                <a:solidFill>
                  <a:schemeClr val="accent1"/>
                </a:solidFill>
                <a:effectLst/>
                <a:latin typeface="Arial" panose="020B0604020202020204" pitchFamily="34" charset="0"/>
                <a:cs typeface="Arial" panose="020B0604020202020204" pitchFamily="34" charset="0"/>
              </a:rPr>
              <a:t> </a:t>
            </a:r>
            <a:r>
              <a:rPr lang="fr-FR" sz="5500" dirty="0">
                <a:solidFill>
                  <a:srgbClr val="232323"/>
                </a:solidFill>
                <a:effectLst/>
                <a:latin typeface="Arial" panose="020B0604020202020204" pitchFamily="34" charset="0"/>
                <a:cs typeface="Arial" panose="020B0604020202020204" pitchFamily="34" charset="0"/>
              </a:rPr>
              <a:t>en </a:t>
            </a:r>
            <a:r>
              <a:rPr lang="fr-FR" sz="5500" dirty="0" err="1">
                <a:solidFill>
                  <a:srgbClr val="232323"/>
                </a:solidFill>
                <a:effectLst/>
                <a:latin typeface="Arial" panose="020B0604020202020204" pitchFamily="34" charset="0"/>
                <a:cs typeface="Arial" panose="020B0604020202020204" pitchFamily="34" charset="0"/>
              </a:rPr>
              <a:t>préparant</a:t>
            </a:r>
            <a:r>
              <a:rPr lang="fr-FR" sz="5500" dirty="0">
                <a:solidFill>
                  <a:srgbClr val="232323"/>
                </a:solidFill>
                <a:effectLst/>
                <a:latin typeface="Arial" panose="020B0604020202020204" pitchFamily="34" charset="0"/>
                <a:cs typeface="Arial" panose="020B0604020202020204" pitchFamily="34" charset="0"/>
              </a:rPr>
              <a:t> des plans d’action </a:t>
            </a:r>
            <a:r>
              <a:rPr lang="fr-FR" sz="5500" dirty="0" err="1">
                <a:solidFill>
                  <a:srgbClr val="232323"/>
                </a:solidFill>
                <a:effectLst/>
                <a:latin typeface="Arial" panose="020B0604020202020204" pitchFamily="34" charset="0"/>
                <a:cs typeface="Arial" panose="020B0604020202020204" pitchFamily="34" charset="0"/>
              </a:rPr>
              <a:t>personnalisés</a:t>
            </a:r>
            <a:r>
              <a:rPr lang="fr-FR" sz="5500" dirty="0">
                <a:solidFill>
                  <a:srgbClr val="232323"/>
                </a:solidFill>
                <a:effectLst/>
                <a:latin typeface="Arial" panose="020B0604020202020204" pitchFamily="34" charset="0"/>
                <a:cs typeface="Arial" panose="020B0604020202020204" pitchFamily="34" charset="0"/>
              </a:rPr>
              <a:t> : </a:t>
            </a:r>
            <a:r>
              <a:rPr lang="fr-FR" sz="5500" b="1" dirty="0">
                <a:solidFill>
                  <a:schemeClr val="accent1"/>
                </a:solidFill>
                <a:effectLst/>
                <a:latin typeface="Arial" panose="020B0604020202020204" pitchFamily="34" charset="0"/>
                <a:cs typeface="Arial" panose="020B0604020202020204" pitchFamily="34" charset="0"/>
              </a:rPr>
              <a:t>«Si je suis confronté à... alors...»</a:t>
            </a:r>
          </a:p>
          <a:p>
            <a:pPr marL="0" indent="0" algn="just">
              <a:lnSpc>
                <a:spcPct val="120000"/>
              </a:lnSpc>
              <a:spcBef>
                <a:spcPts val="0"/>
              </a:spcBef>
              <a:buNone/>
            </a:pPr>
            <a:r>
              <a:rPr lang="fr-FR" sz="5500" dirty="0">
                <a:solidFill>
                  <a:srgbClr val="ED7028"/>
                </a:solidFill>
                <a:effectLst/>
                <a:latin typeface="Arial" panose="020B0604020202020204" pitchFamily="34" charset="0"/>
                <a:cs typeface="Arial" panose="020B0604020202020204" pitchFamily="34" charset="0"/>
              </a:rPr>
              <a:t>− </a:t>
            </a:r>
            <a:r>
              <a:rPr lang="fr-FR" sz="5500" b="1" dirty="0">
                <a:solidFill>
                  <a:srgbClr val="232323"/>
                </a:solidFill>
                <a:effectLst/>
                <a:latin typeface="Arial" panose="020B0604020202020204" pitchFamily="34" charset="0"/>
                <a:cs typeface="Arial" panose="020B0604020202020204" pitchFamily="34" charset="0"/>
              </a:rPr>
              <a:t>recherche d’un appui </a:t>
            </a:r>
            <a:r>
              <a:rPr lang="fr-FR" sz="5500" dirty="0">
                <a:solidFill>
                  <a:srgbClr val="232323"/>
                </a:solidFill>
                <a:effectLst/>
                <a:latin typeface="Arial" panose="020B0604020202020204" pitchFamily="34" charset="0"/>
                <a:cs typeface="Arial" panose="020B0604020202020204" pitchFamily="34" charset="0"/>
              </a:rPr>
              <a:t>dans l’environnement familial, amical, social, pour soutenir la motivation et les changements. </a:t>
            </a:r>
          </a:p>
          <a:p>
            <a:pPr marL="0" indent="0" algn="just">
              <a:lnSpc>
                <a:spcPct val="120000"/>
              </a:lnSpc>
              <a:spcBef>
                <a:spcPts val="0"/>
              </a:spcBef>
              <a:buNone/>
            </a:pPr>
            <a:endParaRPr lang="fr-FR" sz="4800" dirty="0">
              <a:solidFill>
                <a:srgbClr val="232323"/>
              </a:solidFill>
              <a:effectLst/>
              <a:latin typeface="Arial" panose="020B0604020202020204" pitchFamily="34" charset="0"/>
              <a:cs typeface="Arial" panose="020B0604020202020204" pitchFamily="34" charset="0"/>
            </a:endParaRPr>
          </a:p>
          <a:p>
            <a:pPr marL="0" indent="0" algn="just">
              <a:lnSpc>
                <a:spcPct val="170000"/>
              </a:lnSpc>
              <a:spcBef>
                <a:spcPts val="0"/>
              </a:spcBef>
              <a:buNone/>
            </a:pPr>
            <a:r>
              <a:rPr lang="fr-FR" sz="6000" b="1" dirty="0" err="1">
                <a:solidFill>
                  <a:srgbClr val="00478E"/>
                </a:solidFill>
                <a:effectLst/>
                <a:latin typeface="Arial" panose="020B0604020202020204" pitchFamily="34" charset="0"/>
                <a:cs typeface="Arial" panose="020B0604020202020204" pitchFamily="34" charset="0"/>
              </a:rPr>
              <a:t>Compétences</a:t>
            </a:r>
            <a:r>
              <a:rPr lang="fr-FR" sz="6000" b="1" dirty="0">
                <a:solidFill>
                  <a:srgbClr val="00478E"/>
                </a:solidFill>
                <a:effectLst/>
                <a:latin typeface="Arial" panose="020B0604020202020204" pitchFamily="34" charset="0"/>
                <a:cs typeface="Arial" panose="020B0604020202020204" pitchFamily="34" charset="0"/>
              </a:rPr>
              <a:t> d’autosoins visant à modifier les habitudes de vie :</a:t>
            </a:r>
            <a:endParaRPr lang="fr-FR" sz="6000" dirty="0">
              <a:effectLst/>
              <a:latin typeface="Arial" panose="020B0604020202020204" pitchFamily="34" charset="0"/>
              <a:cs typeface="Arial" panose="020B0604020202020204" pitchFamily="34" charset="0"/>
            </a:endParaRPr>
          </a:p>
          <a:p>
            <a:pPr marL="0" indent="0" algn="just">
              <a:lnSpc>
                <a:spcPct val="120000"/>
              </a:lnSpc>
              <a:spcBef>
                <a:spcPts val="0"/>
              </a:spcBef>
              <a:buNone/>
            </a:pPr>
            <a:r>
              <a:rPr lang="fr-FR" sz="5500" dirty="0">
                <a:solidFill>
                  <a:srgbClr val="232323"/>
                </a:solidFill>
                <a:effectLst/>
                <a:latin typeface="Arial" panose="020B0604020202020204" pitchFamily="34" charset="0"/>
                <a:cs typeface="Arial" panose="020B0604020202020204" pitchFamily="34" charset="0"/>
              </a:rPr>
              <a:t>Toute </a:t>
            </a:r>
            <a:r>
              <a:rPr lang="fr-FR" sz="5500" dirty="0" err="1">
                <a:solidFill>
                  <a:srgbClr val="232323"/>
                </a:solidFill>
                <a:effectLst/>
                <a:latin typeface="Arial" panose="020B0604020202020204" pitchFamily="34" charset="0"/>
                <a:cs typeface="Arial" panose="020B0604020202020204" pitchFamily="34" charset="0"/>
              </a:rPr>
              <a:t>activite</a:t>
            </a:r>
            <a:r>
              <a:rPr lang="fr-FR" sz="5500" dirty="0">
                <a:solidFill>
                  <a:srgbClr val="232323"/>
                </a:solidFill>
                <a:effectLst/>
                <a:latin typeface="Arial" panose="020B0604020202020204" pitchFamily="34" charset="0"/>
                <a:cs typeface="Arial" panose="020B0604020202020204" pitchFamily="34" charset="0"/>
              </a:rPr>
              <a:t>́ </a:t>
            </a:r>
            <a:r>
              <a:rPr lang="fr-FR" sz="5500" dirty="0" err="1">
                <a:solidFill>
                  <a:srgbClr val="232323"/>
                </a:solidFill>
                <a:effectLst/>
                <a:latin typeface="Arial" panose="020B0604020202020204" pitchFamily="34" charset="0"/>
                <a:cs typeface="Arial" panose="020B0604020202020204" pitchFamily="34" charset="0"/>
              </a:rPr>
              <a:t>éducative</a:t>
            </a:r>
            <a:r>
              <a:rPr lang="fr-FR" sz="5500" dirty="0">
                <a:solidFill>
                  <a:srgbClr val="232323"/>
                </a:solidFill>
                <a:effectLst/>
                <a:latin typeface="Arial" panose="020B0604020202020204" pitchFamily="34" charset="0"/>
                <a:cs typeface="Arial" panose="020B0604020202020204" pitchFamily="34" charset="0"/>
              </a:rPr>
              <a:t> visant à </a:t>
            </a:r>
            <a:r>
              <a:rPr lang="fr-FR" sz="5500" b="1" dirty="0">
                <a:solidFill>
                  <a:srgbClr val="232323"/>
                </a:solidFill>
                <a:effectLst/>
                <a:latin typeface="Arial" panose="020B0604020202020204" pitchFamily="34" charset="0"/>
                <a:cs typeface="Arial" panose="020B0604020202020204" pitchFamily="34" charset="0"/>
              </a:rPr>
              <a:t>changer les perceptions </a:t>
            </a:r>
            <a:r>
              <a:rPr lang="fr-FR" sz="5500" dirty="0">
                <a:solidFill>
                  <a:srgbClr val="232323"/>
                </a:solidFill>
                <a:effectLst/>
                <a:latin typeface="Arial" panose="020B0604020202020204" pitchFamily="34" charset="0"/>
                <a:cs typeface="Arial" panose="020B0604020202020204" pitchFamily="34" charset="0"/>
              </a:rPr>
              <a:t>de l’</a:t>
            </a:r>
            <a:r>
              <a:rPr lang="fr-FR" sz="5500" dirty="0" err="1">
                <a:solidFill>
                  <a:srgbClr val="232323"/>
                </a:solidFill>
                <a:effectLst/>
                <a:latin typeface="Arial" panose="020B0604020202020204" pitchFamily="34" charset="0"/>
                <a:cs typeface="Arial" panose="020B0604020202020204" pitchFamily="34" charset="0"/>
              </a:rPr>
              <a:t>activite</a:t>
            </a:r>
            <a:r>
              <a:rPr lang="fr-FR" sz="5500" dirty="0">
                <a:solidFill>
                  <a:srgbClr val="232323"/>
                </a:solidFill>
                <a:effectLst/>
                <a:latin typeface="Arial" panose="020B0604020202020204" pitchFamily="34" charset="0"/>
                <a:cs typeface="Arial" panose="020B0604020202020204" pitchFamily="34" charset="0"/>
              </a:rPr>
              <a:t>́ physique, à travailler les </a:t>
            </a:r>
            <a:r>
              <a:rPr lang="fr-FR" sz="5500" b="1" dirty="0">
                <a:solidFill>
                  <a:srgbClr val="232323"/>
                </a:solidFill>
                <a:effectLst/>
                <a:latin typeface="Arial" panose="020B0604020202020204" pitchFamily="34" charset="0"/>
                <a:cs typeface="Arial" panose="020B0604020202020204" pitchFamily="34" charset="0"/>
              </a:rPr>
              <a:t>sensations corporelles</a:t>
            </a:r>
            <a:r>
              <a:rPr lang="fr-FR" sz="5500" dirty="0">
                <a:solidFill>
                  <a:srgbClr val="232323"/>
                </a:solidFill>
                <a:effectLst/>
                <a:latin typeface="Arial" panose="020B0604020202020204" pitchFamily="34" charset="0"/>
                <a:cs typeface="Arial" panose="020B0604020202020204" pitchFamily="34" charset="0"/>
              </a:rPr>
              <a:t>, le </a:t>
            </a:r>
            <a:r>
              <a:rPr lang="fr-FR" sz="5500" b="1" dirty="0" err="1">
                <a:solidFill>
                  <a:srgbClr val="232323"/>
                </a:solidFill>
                <a:effectLst/>
                <a:latin typeface="Arial" panose="020B0604020202020204" pitchFamily="34" charset="0"/>
                <a:cs typeface="Arial" panose="020B0604020202020204" pitchFamily="34" charset="0"/>
              </a:rPr>
              <a:t>bien-être</a:t>
            </a:r>
            <a:r>
              <a:rPr lang="fr-FR" sz="5500" dirty="0">
                <a:solidFill>
                  <a:srgbClr val="232323"/>
                </a:solidFill>
                <a:effectLst/>
                <a:latin typeface="Arial" panose="020B0604020202020204" pitchFamily="34" charset="0"/>
                <a:cs typeface="Arial" panose="020B0604020202020204" pitchFamily="34" charset="0"/>
              </a:rPr>
              <a:t>, </a:t>
            </a:r>
            <a:r>
              <a:rPr lang="fr-FR" sz="5500" b="1" dirty="0">
                <a:solidFill>
                  <a:srgbClr val="232323"/>
                </a:solidFill>
                <a:effectLst/>
                <a:latin typeface="Arial" panose="020B0604020202020204" pitchFamily="34" charset="0"/>
                <a:cs typeface="Arial" panose="020B0604020202020204" pitchFamily="34" charset="0"/>
              </a:rPr>
              <a:t>le plaisir du mouvement</a:t>
            </a:r>
            <a:r>
              <a:rPr lang="fr-FR" sz="5500" dirty="0">
                <a:solidFill>
                  <a:srgbClr val="232323"/>
                </a:solidFill>
                <a:effectLst/>
                <a:latin typeface="Arial" panose="020B0604020202020204" pitchFamily="34" charset="0"/>
                <a:cs typeface="Arial" panose="020B0604020202020204" pitchFamily="34" charset="0"/>
              </a:rPr>
              <a:t>, à encourager toute occasion de bouger au quotidien, toute forme d’exercice physique ou de mouvements (</a:t>
            </a:r>
            <a:r>
              <a:rPr lang="fr-FR" sz="5500" b="1" dirty="0">
                <a:solidFill>
                  <a:srgbClr val="232323"/>
                </a:solidFill>
                <a:effectLst/>
                <a:latin typeface="Arial" panose="020B0604020202020204" pitchFamily="34" charset="0"/>
                <a:cs typeface="Arial" panose="020B0604020202020204" pitchFamily="34" charset="0"/>
              </a:rPr>
              <a:t>sans se limiter au sport</a:t>
            </a:r>
            <a:r>
              <a:rPr lang="fr-FR" sz="5500" dirty="0">
                <a:solidFill>
                  <a:srgbClr val="232323"/>
                </a:solidFill>
                <a:effectLst/>
                <a:latin typeface="Arial" panose="020B0604020202020204" pitchFamily="34" charset="0"/>
                <a:cs typeface="Arial" panose="020B0604020202020204" pitchFamily="34" charset="0"/>
              </a:rPr>
              <a:t>);</a:t>
            </a:r>
            <a:endParaRPr lang="fr-FR" sz="5500" dirty="0">
              <a:effectLst/>
            </a:endParaRPr>
          </a:p>
        </p:txBody>
      </p:sp>
    </p:spTree>
    <p:extLst>
      <p:ext uri="{BB962C8B-B14F-4D97-AF65-F5344CB8AC3E}">
        <p14:creationId xmlns:p14="http://schemas.microsoft.com/office/powerpoint/2010/main" val="2370067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B927C4-2D5B-9B2F-AF58-F6368B65A30C}"/>
              </a:ext>
            </a:extLst>
          </p:cNvPr>
          <p:cNvSpPr>
            <a:spLocks noGrp="1"/>
          </p:cNvSpPr>
          <p:nvPr>
            <p:ph type="title"/>
          </p:nvPr>
        </p:nvSpPr>
        <p:spPr>
          <a:xfrm>
            <a:off x="185351" y="365125"/>
            <a:ext cx="11850129" cy="1325563"/>
          </a:xfrm>
        </p:spPr>
        <p:txBody>
          <a:bodyPr>
            <a:normAutofit/>
          </a:bodyPr>
          <a:lstStyle/>
          <a:p>
            <a:pPr algn="ctr"/>
            <a:r>
              <a:rPr lang="fr-FR" sz="3600" b="1" dirty="0" err="1">
                <a:solidFill>
                  <a:schemeClr val="accent1"/>
                </a:solidFill>
                <a:latin typeface="Arial" panose="020B0604020202020204" pitchFamily="34" charset="0"/>
                <a:ea typeface="Times New Roman" panose="02020603050405020304" pitchFamily="18" charset="0"/>
                <a:cs typeface="Times New Roman" panose="02020603050405020304" pitchFamily="18" charset="0"/>
              </a:rPr>
              <a:t>Modalités</a:t>
            </a:r>
            <a:r>
              <a:rPr lang="fr-FR" sz="3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de mise en œuvre des </a:t>
            </a:r>
            <a:r>
              <a:rPr lang="fr-FR" sz="3600" b="1" dirty="0" err="1">
                <a:solidFill>
                  <a:schemeClr val="accent1"/>
                </a:solidFill>
                <a:latin typeface="Arial" panose="020B0604020202020204" pitchFamily="34" charset="0"/>
                <a:ea typeface="Times New Roman" panose="02020603050405020304" pitchFamily="18" charset="0"/>
                <a:cs typeface="Times New Roman" panose="02020603050405020304" pitchFamily="18" charset="0"/>
              </a:rPr>
              <a:t>séances</a:t>
            </a:r>
            <a:r>
              <a:rPr lang="fr-FR" sz="3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une approche multi composante (3): la rééducation</a:t>
            </a:r>
            <a:endParaRPr lang="fr-FR" sz="3600" dirty="0">
              <a:solidFill>
                <a:schemeClr val="accent1"/>
              </a:solidFill>
            </a:endParaRPr>
          </a:p>
        </p:txBody>
      </p:sp>
      <p:sp>
        <p:nvSpPr>
          <p:cNvPr id="3" name="Espace réservé du contenu 2">
            <a:extLst>
              <a:ext uri="{FF2B5EF4-FFF2-40B4-BE49-F238E27FC236}">
                <a16:creationId xmlns:a16="http://schemas.microsoft.com/office/drawing/2014/main" id="{BE82967D-82B3-A6A9-98B4-BAA90655131F}"/>
              </a:ext>
            </a:extLst>
          </p:cNvPr>
          <p:cNvSpPr>
            <a:spLocks noGrp="1"/>
          </p:cNvSpPr>
          <p:nvPr>
            <p:ph idx="1"/>
          </p:nvPr>
        </p:nvSpPr>
        <p:spPr>
          <a:xfrm>
            <a:off x="820946" y="1944688"/>
            <a:ext cx="11005457" cy="4913312"/>
          </a:xfrm>
        </p:spPr>
        <p:txBody>
          <a:bodyPr>
            <a:normAutofit fontScale="92500"/>
          </a:bodyPr>
          <a:lstStyle/>
          <a:p>
            <a:pPr marL="0" indent="0" algn="just">
              <a:lnSpc>
                <a:spcPct val="100000"/>
              </a:lnSpc>
              <a:spcBef>
                <a:spcPts val="0"/>
              </a:spcBef>
              <a:buNone/>
            </a:pPr>
            <a:r>
              <a:rPr lang="fr-FR" sz="24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La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rééducation</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des troubles douloureux par les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thérapies</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manuelles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(mobilisations, manipulations, massages) et les exercices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thérapeutiques</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visée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antalgique. </a:t>
            </a:r>
          </a:p>
          <a:p>
            <a:pPr marL="0" indent="0" algn="just">
              <a:lnSpc>
                <a:spcPct val="100000"/>
              </a:lnSpc>
              <a:spcBef>
                <a:spcPts val="0"/>
              </a:spcBef>
              <a:buNone/>
            </a:pPr>
            <a:endParaRPr lang="fr-FR" sz="15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fr-FR" sz="24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La rééducation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des troubles de la marche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avec notamment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la fourniture d’aides techniques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soulageant la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dyspnée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d’effort ou la douleur.</a:t>
            </a:r>
          </a:p>
          <a:p>
            <a:pPr marL="0" indent="0" algn="just">
              <a:lnSpc>
                <a:spcPct val="100000"/>
              </a:lnSpc>
              <a:spcBef>
                <a:spcPts val="0"/>
              </a:spcBef>
              <a:buNone/>
            </a:pPr>
            <a:endParaRPr lang="fr-FR"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None/>
            </a:pPr>
            <a:r>
              <a:rPr lang="fr-FR" sz="24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La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rééducation</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des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troubles de l’</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équilibre</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et travail de la proprioception.</a:t>
            </a:r>
          </a:p>
          <a:p>
            <a:pPr marL="0" indent="0" algn="just">
              <a:lnSpc>
                <a:spcPct val="100000"/>
              </a:lnSpc>
              <a:spcBef>
                <a:spcPts val="0"/>
              </a:spcBef>
              <a:buNone/>
            </a:pPr>
            <a:endParaRPr lang="fr-FR"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None/>
            </a:pPr>
            <a:r>
              <a:rPr lang="fr-FR" sz="24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La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réadaptation</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cardiorespiratoire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par le reconditionnement à l’effort. </a:t>
            </a:r>
          </a:p>
          <a:p>
            <a:pPr marL="0" indent="0" algn="just">
              <a:lnSpc>
                <a:spcPct val="100000"/>
              </a:lnSpc>
              <a:spcBef>
                <a:spcPts val="0"/>
              </a:spcBef>
              <a:buNone/>
            </a:pPr>
            <a:endParaRPr lang="fr-FR"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buNone/>
            </a:pPr>
            <a:r>
              <a:rPr lang="fr-FR" sz="24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Les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séances</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balnéothérapie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permettent de travailler en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décharge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et de faciliter l’</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activite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physique en cas de douleur importante ou de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dyspnée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a:t>
            </a:r>
          </a:p>
          <a:p>
            <a:pPr marL="0" indent="0" algn="just">
              <a:lnSpc>
                <a:spcPct val="100000"/>
              </a:lnSpc>
              <a:spcBef>
                <a:spcPts val="0"/>
              </a:spcBef>
              <a:buNone/>
            </a:pPr>
            <a:endParaRPr lang="fr-FR" sz="16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fr-FR" sz="24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En fonction de la situation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clinique et de la prescription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médicale</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kinésithérapie</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respiratoire,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rééducation</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périnéale</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rééducation</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vestibulaire,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etc</a:t>
            </a:r>
            <a:r>
              <a:rPr lang="fr-FR" sz="2400" dirty="0">
                <a:effectLst/>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99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9BA384-AC08-A3C1-87CB-F85027A7FACF}"/>
              </a:ext>
            </a:extLst>
          </p:cNvPr>
          <p:cNvSpPr>
            <a:spLocks noGrp="1"/>
          </p:cNvSpPr>
          <p:nvPr>
            <p:ph type="title"/>
          </p:nvPr>
        </p:nvSpPr>
        <p:spPr/>
        <p:txBody>
          <a:bodyPr>
            <a:normAutofit/>
          </a:bodyPr>
          <a:lstStyle/>
          <a:p>
            <a:pPr algn="ctr"/>
            <a:r>
              <a:rPr lang="fr-FR" sz="3600" b="1" dirty="0" err="1">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Synthèse</a:t>
            </a:r>
            <a:r>
              <a:rPr lang="fr-FR" sz="3600"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et partage des informations </a:t>
            </a:r>
            <a:endParaRPr lang="fr-FR" sz="3600" dirty="0">
              <a:solidFill>
                <a:schemeClr val="accent1"/>
              </a:solidFill>
            </a:endParaRPr>
          </a:p>
        </p:txBody>
      </p:sp>
      <p:sp>
        <p:nvSpPr>
          <p:cNvPr id="3" name="Espace réservé du contenu 2">
            <a:extLst>
              <a:ext uri="{FF2B5EF4-FFF2-40B4-BE49-F238E27FC236}">
                <a16:creationId xmlns:a16="http://schemas.microsoft.com/office/drawing/2014/main" id="{6419CCC1-AD78-182C-5C5E-E39574A22949}"/>
              </a:ext>
            </a:extLst>
          </p:cNvPr>
          <p:cNvSpPr>
            <a:spLocks noGrp="1"/>
          </p:cNvSpPr>
          <p:nvPr>
            <p:ph idx="1"/>
          </p:nvPr>
        </p:nvSpPr>
        <p:spPr>
          <a:xfrm>
            <a:off x="838200" y="1825625"/>
            <a:ext cx="10515600" cy="4667250"/>
          </a:xfrm>
        </p:spPr>
        <p:txBody>
          <a:bodyPr>
            <a:normAutofit/>
          </a:bodyPr>
          <a:lstStyle/>
          <a:p>
            <a:pPr indent="0" algn="just">
              <a:buNone/>
            </a:pPr>
            <a:r>
              <a:rPr lang="fr-FR" sz="24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Croiser si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nécessaire</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les informations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avec les autres intervenants dans la prise en charge pour une </a:t>
            </a:r>
            <a:r>
              <a:rPr lang="fr-FR" sz="24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complémentarite</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d’action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EAPA</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etc.). </a:t>
            </a:r>
            <a:endParaRPr lang="fr-FR" sz="2400" dirty="0">
              <a:effectLst/>
              <a:latin typeface="Arial" panose="020B0604020202020204" pitchFamily="34" charset="0"/>
              <a:ea typeface="Calibri" panose="020F0502020204030204" pitchFamily="34" charset="0"/>
              <a:cs typeface="Arial" panose="020B0604020202020204" pitchFamily="34" charset="0"/>
            </a:endParaRPr>
          </a:p>
          <a:p>
            <a:pPr indent="0" algn="just">
              <a:buNone/>
            </a:pPr>
            <a:r>
              <a:rPr lang="fr-FR" sz="24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Partager la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synthèse</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initiale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avec le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médecin</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prescripteur et les autres professionnels :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évaluation</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initiale; les objectifs; une proposition d’interventions; une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fréquence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et une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durée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endParaRPr lang="fr-FR" sz="2400" dirty="0">
              <a:solidFill>
                <a:srgbClr val="ED7028"/>
              </a:solidFill>
              <a:effectLst/>
              <a:latin typeface="Arial" panose="020B0604020202020204" pitchFamily="34" charset="0"/>
              <a:ea typeface="Calibri" panose="020F0502020204030204" pitchFamily="34" charset="0"/>
              <a:cs typeface="Arial" panose="020B0604020202020204" pitchFamily="34" charset="0"/>
            </a:endParaRPr>
          </a:p>
          <a:p>
            <a:pPr indent="0" algn="just">
              <a:buNone/>
            </a:pPr>
            <a:r>
              <a:rPr lang="fr-FR" sz="24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Transmettre au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médecin</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prescripteur un compte-rendu sur le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déroulement</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les effets sur la condition physique et l’</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état</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fonctionnel de la personne, son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degre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d’autonomie dans la pratique de l’</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activite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physique.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Une copie de ce compte-rendu est remise à la personne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endParaRPr lang="fr-FR" sz="2400" dirty="0">
              <a:effectLst/>
              <a:latin typeface="Arial" panose="020B0604020202020204" pitchFamily="34" charset="0"/>
              <a:ea typeface="Calibri" panose="020F0502020204030204" pitchFamily="34" charset="0"/>
              <a:cs typeface="Arial" panose="020B0604020202020204" pitchFamily="34" charset="0"/>
            </a:endParaRPr>
          </a:p>
          <a:p>
            <a:pPr indent="0" algn="just">
              <a:buNone/>
            </a:pPr>
            <a:r>
              <a:rPr lang="fr-FR" sz="2400" b="1" dirty="0">
                <a:solidFill>
                  <a:srgbClr val="ED7028"/>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La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prescription de renouvellement d’APA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peut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être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effectuée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par le </a:t>
            </a:r>
            <a:r>
              <a:rPr lang="fr-FR" sz="2400" dirty="0">
                <a:solidFill>
                  <a:srgbClr val="232323"/>
                </a:solidFill>
                <a:latin typeface="Arial" panose="020B0604020202020204" pitchFamily="34" charset="0"/>
                <a:ea typeface="Times New Roman" panose="02020603050405020304" pitchFamily="18" charset="0"/>
                <a:cs typeface="Arial" panose="020B0604020202020204" pitchFamily="34" charset="0"/>
              </a:rPr>
              <a:t>MK</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sauf avis contraire du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médecin</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prescripteur.</a:t>
            </a:r>
            <a:endParaRPr lang="fr-F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03810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4D1A2-A0F7-DDC6-A4F5-43A621913BAD}"/>
              </a:ext>
            </a:extLst>
          </p:cNvPr>
          <p:cNvSpPr>
            <a:spLocks noGrp="1"/>
          </p:cNvSpPr>
          <p:nvPr>
            <p:ph type="title"/>
          </p:nvPr>
        </p:nvSpPr>
        <p:spPr/>
        <p:txBody>
          <a:bodyPr/>
          <a:lstStyle/>
          <a:p>
            <a:pPr algn="ctr"/>
            <a:r>
              <a:rPr lang="fr-FR" sz="4400" b="1" dirty="0">
                <a:solidFill>
                  <a:schemeClr val="accent4">
                    <a:lumMod val="75000"/>
                  </a:schemeClr>
                </a:solidFill>
                <a:latin typeface="Arial" panose="020B0604020202020204" pitchFamily="34" charset="0"/>
                <a:cs typeface="Arial" panose="020B0604020202020204" pitchFamily="34" charset="0"/>
              </a:rPr>
              <a:t>II. Exemple d’une intervention kiné </a:t>
            </a:r>
            <a:br>
              <a:rPr lang="fr-FR" sz="4400" b="1" dirty="0">
                <a:solidFill>
                  <a:schemeClr val="accent4">
                    <a:lumMod val="75000"/>
                  </a:schemeClr>
                </a:solidFill>
                <a:latin typeface="Arial" panose="020B0604020202020204" pitchFamily="34" charset="0"/>
                <a:cs typeface="Arial" panose="020B0604020202020204" pitchFamily="34" charset="0"/>
              </a:rPr>
            </a:br>
            <a:r>
              <a:rPr lang="fr-FR" sz="4400" b="1" dirty="0">
                <a:solidFill>
                  <a:schemeClr val="accent4">
                    <a:lumMod val="75000"/>
                  </a:schemeClr>
                </a:solidFill>
                <a:latin typeface="Arial" panose="020B0604020202020204" pitchFamily="34" charset="0"/>
                <a:cs typeface="Arial" panose="020B0604020202020204" pitchFamily="34" charset="0"/>
              </a:rPr>
              <a:t>dans un programme d’ETP </a:t>
            </a:r>
            <a:endParaRPr lang="fr-FR" dirty="0"/>
          </a:p>
        </p:txBody>
      </p:sp>
      <p:sp>
        <p:nvSpPr>
          <p:cNvPr id="3" name="Espace réservé du contenu 2">
            <a:extLst>
              <a:ext uri="{FF2B5EF4-FFF2-40B4-BE49-F238E27FC236}">
                <a16:creationId xmlns:a16="http://schemas.microsoft.com/office/drawing/2014/main" id="{F75D3C01-676C-5C45-D726-25EB968B9698}"/>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6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5A1DBC-0EBE-75BB-AA84-C4FC951126FB}"/>
              </a:ext>
            </a:extLst>
          </p:cNvPr>
          <p:cNvSpPr>
            <a:spLocks noGrp="1"/>
          </p:cNvSpPr>
          <p:nvPr>
            <p:ph type="title"/>
          </p:nvPr>
        </p:nvSpPr>
        <p:spPr/>
        <p:txBody>
          <a:bodyPr/>
          <a:lstStyle/>
          <a:p>
            <a:pPr algn="ctr"/>
            <a:r>
              <a:rPr lang="fr-FR" sz="4400" b="1" dirty="0">
                <a:solidFill>
                  <a:schemeClr val="accent1"/>
                </a:solidFill>
                <a:latin typeface="Arial" panose="020B0604020202020204" pitchFamily="34" charset="0"/>
                <a:cs typeface="Arial" panose="020B0604020202020204" pitchFamily="34" charset="0"/>
              </a:rPr>
              <a:t>Place du kinésithérapeute?</a:t>
            </a:r>
            <a:endParaRPr lang="fr-FR" dirty="0"/>
          </a:p>
        </p:txBody>
      </p:sp>
      <p:sp>
        <p:nvSpPr>
          <p:cNvPr id="3" name="Espace réservé du contenu 2">
            <a:extLst>
              <a:ext uri="{FF2B5EF4-FFF2-40B4-BE49-F238E27FC236}">
                <a16:creationId xmlns:a16="http://schemas.microsoft.com/office/drawing/2014/main" id="{E398E74B-DDD4-B114-18FB-F193D6584485}"/>
              </a:ext>
            </a:extLst>
          </p:cNvPr>
          <p:cNvSpPr>
            <a:spLocks noGrp="1"/>
          </p:cNvSpPr>
          <p:nvPr>
            <p:ph idx="1"/>
          </p:nvPr>
        </p:nvSpPr>
        <p:spPr/>
        <p:txBody>
          <a:bodyPr>
            <a:normAutofit/>
          </a:bodyPr>
          <a:lstStyle/>
          <a:p>
            <a:pPr marL="0" indent="0">
              <a:buNone/>
            </a:pPr>
            <a:endParaRPr lang="fr-FR" dirty="0"/>
          </a:p>
          <a:p>
            <a:r>
              <a:rPr lang="fr-FR" dirty="0"/>
              <a:t>Pourquoi s’impliquer dans un programme ETP obésité? </a:t>
            </a:r>
          </a:p>
          <a:p>
            <a:pPr lvl="1">
              <a:buFont typeface="Wingdings" pitchFamily="2" charset="2"/>
              <a:buChar char="Ø"/>
            </a:pPr>
            <a:r>
              <a:rPr lang="fr-FR" b="1" i="1" dirty="0"/>
              <a:t>C’est le rôle des EAPA! </a:t>
            </a:r>
          </a:p>
          <a:p>
            <a:pPr marL="457200" lvl="1" indent="0">
              <a:buNone/>
            </a:pPr>
            <a:endParaRPr lang="fr-FR" b="1" i="1" dirty="0"/>
          </a:p>
          <a:p>
            <a:r>
              <a:rPr lang="fr-FR" dirty="0"/>
              <a:t>Pourquoi les MK (libéraux) s’impliquer dans la prise en charge de patient présentant une  obésité ?</a:t>
            </a:r>
          </a:p>
          <a:p>
            <a:pPr lvl="1">
              <a:buFont typeface="Wingdings" pitchFamily="2" charset="2"/>
              <a:buChar char="Ø"/>
            </a:pPr>
            <a:r>
              <a:rPr lang="fr-FR" dirty="0"/>
              <a:t> </a:t>
            </a:r>
            <a:r>
              <a:rPr lang="fr-FR" b="1" i="1" dirty="0"/>
              <a:t>Pas dans notre nomenclature !</a:t>
            </a:r>
          </a:p>
          <a:p>
            <a:pPr marL="457200" lvl="1" indent="0">
              <a:buNone/>
            </a:pPr>
            <a:endParaRPr lang="fr-FR" b="1" i="1" dirty="0"/>
          </a:p>
          <a:p>
            <a:pPr marL="0" indent="0">
              <a:buNone/>
            </a:pPr>
            <a:endParaRPr lang="fr-FR" b="1" dirty="0"/>
          </a:p>
          <a:p>
            <a:endParaRPr lang="fr-FR" b="1" dirty="0"/>
          </a:p>
          <a:p>
            <a:endParaRPr lang="fr-FR" dirty="0"/>
          </a:p>
          <a:p>
            <a:pPr marL="0" indent="0">
              <a:buNone/>
            </a:pPr>
            <a:endParaRPr lang="fr-FR" dirty="0"/>
          </a:p>
          <a:p>
            <a:endParaRPr lang="fr-FR" dirty="0"/>
          </a:p>
          <a:p>
            <a:endParaRPr lang="fr-FR" dirty="0"/>
          </a:p>
          <a:p>
            <a:endParaRPr lang="fr-FR" dirty="0"/>
          </a:p>
        </p:txBody>
      </p:sp>
    </p:spTree>
    <p:extLst>
      <p:ext uri="{BB962C8B-B14F-4D97-AF65-F5344CB8AC3E}">
        <p14:creationId xmlns:p14="http://schemas.microsoft.com/office/powerpoint/2010/main" val="2925106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A4108A-1AB6-281C-7F59-AC99B219CAEB}"/>
              </a:ext>
            </a:extLst>
          </p:cNvPr>
          <p:cNvSpPr>
            <a:spLocks noGrp="1"/>
          </p:cNvSpPr>
          <p:nvPr>
            <p:ph type="title"/>
          </p:nvPr>
        </p:nvSpPr>
        <p:spPr>
          <a:xfrm>
            <a:off x="0" y="-31690"/>
            <a:ext cx="11353800" cy="1325563"/>
          </a:xfrm>
        </p:spPr>
        <p:txBody>
          <a:bodyPr>
            <a:normAutofit/>
          </a:bodyPr>
          <a:lstStyle/>
          <a:p>
            <a:pPr algn="ctr"/>
            <a:r>
              <a:rPr lang="fr-FR" sz="3600" b="1" dirty="0">
                <a:solidFill>
                  <a:schemeClr val="accent4">
                    <a:lumMod val="75000"/>
                  </a:schemeClr>
                </a:solidFill>
                <a:latin typeface="Arial" panose="020B0604020202020204" pitchFamily="34" charset="0"/>
                <a:cs typeface="Arial" panose="020B0604020202020204" pitchFamily="34" charset="0"/>
              </a:rPr>
              <a:t>Exemple d’une intervention kiné </a:t>
            </a:r>
            <a:br>
              <a:rPr lang="fr-FR" sz="3600" b="1" dirty="0">
                <a:solidFill>
                  <a:schemeClr val="accent4">
                    <a:lumMod val="75000"/>
                  </a:schemeClr>
                </a:solidFill>
                <a:latin typeface="Arial" panose="020B0604020202020204" pitchFamily="34" charset="0"/>
                <a:cs typeface="Arial" panose="020B0604020202020204" pitchFamily="34" charset="0"/>
              </a:rPr>
            </a:br>
            <a:r>
              <a:rPr lang="fr-FR" sz="3600" b="1" dirty="0">
                <a:solidFill>
                  <a:schemeClr val="accent4">
                    <a:lumMod val="75000"/>
                  </a:schemeClr>
                </a:solidFill>
                <a:latin typeface="Arial" panose="020B0604020202020204" pitchFamily="34" charset="0"/>
                <a:cs typeface="Arial" panose="020B0604020202020204" pitchFamily="34" charset="0"/>
              </a:rPr>
              <a:t>dans un programme d’ETP </a:t>
            </a:r>
          </a:p>
        </p:txBody>
      </p:sp>
      <p:sp>
        <p:nvSpPr>
          <p:cNvPr id="3" name="Espace réservé du contenu 2">
            <a:extLst>
              <a:ext uri="{FF2B5EF4-FFF2-40B4-BE49-F238E27FC236}">
                <a16:creationId xmlns:a16="http://schemas.microsoft.com/office/drawing/2014/main" id="{8BAAAAE7-63D3-F825-D3AF-7FE9D5DDB69C}"/>
              </a:ext>
            </a:extLst>
          </p:cNvPr>
          <p:cNvSpPr>
            <a:spLocks noGrp="1"/>
          </p:cNvSpPr>
          <p:nvPr>
            <p:ph idx="1"/>
          </p:nvPr>
        </p:nvSpPr>
        <p:spPr>
          <a:xfrm>
            <a:off x="741872" y="1690776"/>
            <a:ext cx="10611928" cy="5167223"/>
          </a:xfrm>
        </p:spPr>
        <p:txBody>
          <a:bodyPr>
            <a:normAutofit/>
          </a:bodyPr>
          <a:lstStyle/>
          <a:p>
            <a:pPr marL="0" indent="0" algn="just">
              <a:lnSpc>
                <a:spcPct val="110000"/>
              </a:lnSpc>
              <a:spcBef>
                <a:spcPts val="0"/>
              </a:spcBef>
              <a:buNone/>
            </a:pPr>
            <a:r>
              <a:rPr lang="fr-FR" dirty="0">
                <a:latin typeface="Arial" panose="020B0604020202020204" pitchFamily="34" charset="0"/>
                <a:cs typeface="Arial" panose="020B0604020202020204" pitchFamily="34" charset="0"/>
              </a:rPr>
              <a:t>Intervention </a:t>
            </a:r>
            <a:r>
              <a:rPr lang="fr-FR" b="1" dirty="0">
                <a:latin typeface="Arial" panose="020B0604020202020204" pitchFamily="34" charset="0"/>
                <a:cs typeface="Arial" panose="020B0604020202020204" pitchFamily="34" charset="0"/>
              </a:rPr>
              <a:t>libérale</a:t>
            </a:r>
            <a:r>
              <a:rPr lang="fr-FR" dirty="0">
                <a:latin typeface="Arial" panose="020B0604020202020204" pitchFamily="34" charset="0"/>
                <a:cs typeface="Arial" panose="020B0604020202020204" pitchFamily="34" charset="0"/>
              </a:rPr>
              <a:t> en SMR </a:t>
            </a:r>
            <a:r>
              <a:rPr lang="fr-FR" b="1"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interventions individuelles ou en groupe) + </a:t>
            </a:r>
            <a:r>
              <a:rPr lang="fr-FR" b="1" dirty="0">
                <a:latin typeface="Arial" panose="020B0604020202020204" pitchFamily="34" charset="0"/>
                <a:cs typeface="Arial" panose="020B0604020202020204" pitchFamily="34" charset="0"/>
              </a:rPr>
              <a:t>prestations financées par le SMR  </a:t>
            </a:r>
            <a:r>
              <a:rPr lang="fr-FR" dirty="0">
                <a:latin typeface="Arial" panose="020B0604020202020204" pitchFamily="34" charset="0"/>
                <a:cs typeface="Arial" panose="020B0604020202020204" pitchFamily="34" charset="0"/>
              </a:rPr>
              <a:t>(2 interventions éducatives + 2 réunions interdisciplinaires)</a:t>
            </a:r>
          </a:p>
          <a:p>
            <a:pPr algn="just">
              <a:lnSpc>
                <a:spcPct val="110000"/>
              </a:lnSpc>
              <a:spcBef>
                <a:spcPts val="0"/>
              </a:spcBef>
            </a:pPr>
            <a:endParaRPr lang="fr-FR" sz="1100" dirty="0">
              <a:latin typeface="Arial" panose="020B0604020202020204" pitchFamily="34" charset="0"/>
              <a:cs typeface="Arial" panose="020B0604020202020204" pitchFamily="34" charset="0"/>
            </a:endParaRPr>
          </a:p>
          <a:p>
            <a:pPr lvl="1" algn="just">
              <a:lnSpc>
                <a:spcPct val="110000"/>
              </a:lnSpc>
              <a:spcBef>
                <a:spcPts val="0"/>
              </a:spcBef>
            </a:pPr>
            <a:r>
              <a:rPr lang="fr-FR" sz="2600" b="1" dirty="0">
                <a:latin typeface="Arial" panose="020B0604020202020204" pitchFamily="34" charset="0"/>
                <a:cs typeface="Arial" panose="020B0604020202020204" pitchFamily="34" charset="0"/>
              </a:rPr>
              <a:t>Evaluations</a:t>
            </a:r>
            <a:r>
              <a:rPr lang="fr-FR" sz="2600" dirty="0">
                <a:latin typeface="Arial" panose="020B0604020202020204" pitchFamily="34" charset="0"/>
                <a:cs typeface="Arial" panose="020B0604020202020204" pitchFamily="34" charset="0"/>
              </a:rPr>
              <a:t> (1 heure)</a:t>
            </a:r>
          </a:p>
          <a:p>
            <a:pPr lvl="1" algn="just">
              <a:lnSpc>
                <a:spcPct val="110000"/>
              </a:lnSpc>
              <a:spcBef>
                <a:spcPts val="0"/>
              </a:spcBef>
            </a:pPr>
            <a:r>
              <a:rPr lang="fr-FR" sz="2600" b="1" dirty="0">
                <a:latin typeface="Arial" panose="020B0604020202020204" pitchFamily="34" charset="0"/>
                <a:cs typeface="Arial" panose="020B0604020202020204" pitchFamily="34" charset="0"/>
              </a:rPr>
              <a:t>Modalités: </a:t>
            </a:r>
            <a:r>
              <a:rPr lang="fr-FR" sz="2600" dirty="0">
                <a:latin typeface="Arial" panose="020B0604020202020204" pitchFamily="34" charset="0"/>
                <a:cs typeface="Arial" panose="020B0604020202020204" pitchFamily="34" charset="0"/>
              </a:rPr>
              <a:t>tous les jours (30min à 1h30), démarche éducative, progression, douleur, posture, prise de conscience corporelle, APA, rééducation</a:t>
            </a:r>
          </a:p>
          <a:p>
            <a:pPr lvl="1" algn="just">
              <a:lnSpc>
                <a:spcPct val="110000"/>
              </a:lnSpc>
              <a:spcBef>
                <a:spcPts val="0"/>
              </a:spcBef>
            </a:pPr>
            <a:r>
              <a:rPr lang="fr-FR" sz="2600" b="1" dirty="0">
                <a:latin typeface="Arial" panose="020B0604020202020204" pitchFamily="34" charset="0"/>
                <a:cs typeface="Arial" panose="020B0604020202020204" pitchFamily="34" charset="0"/>
              </a:rPr>
              <a:t>Collaboration Enseignant en Activité Physique Adaptée </a:t>
            </a:r>
            <a:r>
              <a:rPr lang="fr-FR" sz="2600" dirty="0">
                <a:latin typeface="Arial" panose="020B0604020202020204" pitchFamily="34" charset="0"/>
                <a:cs typeface="Arial" panose="020B0604020202020204" pitchFamily="34" charset="0"/>
              </a:rPr>
              <a:t>(séances éducatives,…)</a:t>
            </a:r>
            <a:endParaRPr lang="fr-FR" dirty="0"/>
          </a:p>
        </p:txBody>
      </p:sp>
      <p:pic>
        <p:nvPicPr>
          <p:cNvPr id="4" name="Image 3">
            <a:extLst>
              <a:ext uri="{FF2B5EF4-FFF2-40B4-BE49-F238E27FC236}">
                <a16:creationId xmlns:a16="http://schemas.microsoft.com/office/drawing/2014/main" id="{47F4C668-A454-29B7-53C5-B8BBF33C3E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07337" y="0"/>
            <a:ext cx="2095500" cy="1572152"/>
          </a:xfrm>
          <a:prstGeom prst="rect">
            <a:avLst/>
          </a:prstGeom>
          <a:noFill/>
          <a:ln>
            <a:noFill/>
          </a:ln>
        </p:spPr>
      </p:pic>
    </p:spTree>
    <p:extLst>
      <p:ext uri="{BB962C8B-B14F-4D97-AF65-F5344CB8AC3E}">
        <p14:creationId xmlns:p14="http://schemas.microsoft.com/office/powerpoint/2010/main" val="2758648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FD36F-34E1-992D-DBE2-A5CCE83844FF}"/>
              </a:ext>
            </a:extLst>
          </p:cNvPr>
          <p:cNvSpPr>
            <a:spLocks noGrp="1"/>
          </p:cNvSpPr>
          <p:nvPr>
            <p:ph type="title"/>
          </p:nvPr>
        </p:nvSpPr>
        <p:spPr/>
        <p:txBody>
          <a:bodyPr>
            <a:normAutofit/>
          </a:bodyPr>
          <a:lstStyle/>
          <a:p>
            <a:pPr algn="ctr"/>
            <a:r>
              <a:rPr lang="fr-FR" b="1" kern="0" dirty="0">
                <a:solidFill>
                  <a:schemeClr val="accent4">
                    <a:lumMod val="75000"/>
                  </a:schemeClr>
                </a:solidFill>
                <a:latin typeface="+mn-lt"/>
                <a:ea typeface="Times New Roman" panose="02020603050405020304" pitchFamily="18" charset="0"/>
                <a:cs typeface="Times New Roman" panose="02020603050405020304" pitchFamily="18" charset="0"/>
              </a:rPr>
              <a:t>S</a:t>
            </a:r>
            <a:r>
              <a:rPr lang="fr-FR" b="1" kern="0" dirty="0">
                <a:solidFill>
                  <a:schemeClr val="accent4">
                    <a:lumMod val="75000"/>
                  </a:schemeClr>
                </a:solidFill>
                <a:effectLst/>
                <a:latin typeface="+mn-lt"/>
                <a:ea typeface="Times New Roman" panose="02020603050405020304" pitchFamily="18" charset="0"/>
                <a:cs typeface="Times New Roman" panose="02020603050405020304" pitchFamily="18" charset="0"/>
              </a:rPr>
              <a:t>éances éducatives</a:t>
            </a:r>
            <a:r>
              <a:rPr lang="fr-FR" b="1" dirty="0">
                <a:solidFill>
                  <a:schemeClr val="accent4">
                    <a:lumMod val="75000"/>
                  </a:schemeClr>
                </a:solidFill>
                <a:effectLst/>
                <a:latin typeface="+mn-lt"/>
              </a:rPr>
              <a:t> </a:t>
            </a:r>
            <a:endParaRPr lang="fr-FR" b="1" dirty="0">
              <a:solidFill>
                <a:schemeClr val="accent4">
                  <a:lumMod val="75000"/>
                </a:schemeClr>
              </a:solidFill>
              <a:latin typeface="+mn-lt"/>
            </a:endParaRPr>
          </a:p>
        </p:txBody>
      </p:sp>
      <p:sp>
        <p:nvSpPr>
          <p:cNvPr id="3" name="Espace réservé du contenu 2">
            <a:extLst>
              <a:ext uri="{FF2B5EF4-FFF2-40B4-BE49-F238E27FC236}">
                <a16:creationId xmlns:a16="http://schemas.microsoft.com/office/drawing/2014/main" id="{11DB8555-AA68-E480-BA81-FAA3E8453A25}"/>
              </a:ext>
            </a:extLst>
          </p:cNvPr>
          <p:cNvSpPr>
            <a:spLocks noGrp="1"/>
          </p:cNvSpPr>
          <p:nvPr>
            <p:ph idx="1"/>
          </p:nvPr>
        </p:nvSpPr>
        <p:spPr>
          <a:xfrm>
            <a:off x="401782" y="1690688"/>
            <a:ext cx="10952018" cy="4917929"/>
          </a:xfrm>
        </p:spPr>
        <p:txBody>
          <a:bodyPr>
            <a:normAutofit fontScale="62500" lnSpcReduction="20000"/>
          </a:bodyPr>
          <a:lstStyle/>
          <a:p>
            <a:pPr marL="342900" lvl="0" indent="-342900" algn="just">
              <a:lnSpc>
                <a:spcPct val="150000"/>
              </a:lnSpc>
              <a:buFont typeface="Wingdings" pitchFamily="2" charset="2"/>
              <a:buChar char=""/>
            </a:pPr>
            <a:r>
              <a:rPr lang="fr-FR" sz="3200" b="1" dirty="0">
                <a:effectLst/>
                <a:latin typeface="Arial" panose="020B0604020202020204" pitchFamily="34" charset="0"/>
                <a:ea typeface="Times New Roman" panose="02020603050405020304" pitchFamily="18" charset="0"/>
                <a:cs typeface="Arial" panose="020B0604020202020204" pitchFamily="34" charset="0"/>
              </a:rPr>
              <a:t>Les avantages et inconvénients de l’AP </a:t>
            </a:r>
            <a:r>
              <a:rPr lang="fr-FR" sz="3200" dirty="0">
                <a:effectLst/>
                <a:latin typeface="Arial" panose="020B0604020202020204" pitchFamily="34" charset="0"/>
                <a:ea typeface="Times New Roman" panose="02020603050405020304" pitchFamily="18" charset="0"/>
                <a:cs typeface="Arial" panose="020B0604020202020204" pitchFamily="34" charset="0"/>
              </a:rPr>
              <a:t>: Par l’intermédiaire de la méthode </a:t>
            </a:r>
            <a:r>
              <a:rPr lang="fr-FR" sz="3200" b="1" dirty="0">
                <a:effectLst/>
                <a:latin typeface="Arial" panose="020B0604020202020204" pitchFamily="34" charset="0"/>
                <a:ea typeface="Times New Roman" panose="02020603050405020304" pitchFamily="18" charset="0"/>
                <a:cs typeface="Arial" panose="020B0604020202020204" pitchFamily="34" charset="0"/>
              </a:rPr>
              <a:t>du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méta-plan</a:t>
            </a:r>
            <a:r>
              <a:rPr lang="fr-FR" sz="3200" dirty="0">
                <a:effectLst/>
                <a:latin typeface="Arial" panose="020B0604020202020204" pitchFamily="34" charset="0"/>
                <a:ea typeface="Times New Roman" panose="02020603050405020304" pitchFamily="18" charset="0"/>
                <a:cs typeface="Arial" panose="020B0604020202020204" pitchFamily="34" charset="0"/>
              </a:rPr>
              <a:t>, une analyse des perceptions des patients sur l’AP est réalisée, identifiant les leviers motivationnels et les freins perçus. Cet atelier aide à cibler les éléments influençant la motivation et à adapter les interventions pour surmonter les obstacles.</a:t>
            </a:r>
          </a:p>
          <a:p>
            <a:pPr marL="342900" lvl="0" indent="-342900" algn="just">
              <a:lnSpc>
                <a:spcPct val="150000"/>
              </a:lnSpc>
              <a:buFont typeface="Wingdings" pitchFamily="2" charset="2"/>
              <a:buChar char=""/>
            </a:pPr>
            <a:r>
              <a:rPr lang="fr-FR" sz="3200" b="1" dirty="0">
                <a:effectLst/>
                <a:latin typeface="Arial" panose="020B0604020202020204" pitchFamily="34" charset="0"/>
                <a:ea typeface="Times New Roman" panose="02020603050405020304" pitchFamily="18" charset="0"/>
                <a:cs typeface="Arial" panose="020B0604020202020204" pitchFamily="34" charset="0"/>
              </a:rPr>
              <a:t>Les perceptions de l’AP </a:t>
            </a:r>
            <a:r>
              <a:rPr lang="fr-FR" sz="3200" dirty="0">
                <a:effectLst/>
                <a:latin typeface="Arial" panose="020B0604020202020204" pitchFamily="34" charset="0"/>
                <a:ea typeface="Times New Roman" panose="02020603050405020304" pitchFamily="18" charset="0"/>
                <a:cs typeface="Arial" panose="020B0604020202020204" pitchFamily="34" charset="0"/>
              </a:rPr>
              <a:t>: À l’aide d’images, </a:t>
            </a:r>
            <a:r>
              <a:rPr lang="fr-FR" sz="3200" b="1" dirty="0">
                <a:effectLst/>
                <a:latin typeface="Arial" panose="020B0604020202020204" pitchFamily="34" charset="0"/>
                <a:ea typeface="Times New Roman" panose="02020603050405020304" pitchFamily="18" charset="0"/>
                <a:cs typeface="Arial" panose="020B0604020202020204" pitchFamily="34" charset="0"/>
              </a:rPr>
              <a:t>la méthode du photolangage permet </a:t>
            </a:r>
            <a:r>
              <a:rPr lang="fr-FR" sz="3200" dirty="0">
                <a:effectLst/>
                <a:latin typeface="Arial" panose="020B0604020202020204" pitchFamily="34" charset="0"/>
                <a:ea typeface="Times New Roman" panose="02020603050405020304" pitchFamily="18" charset="0"/>
                <a:cs typeface="Arial" panose="020B0604020202020204" pitchFamily="34" charset="0"/>
              </a:rPr>
              <a:t>d</a:t>
            </a:r>
            <a:r>
              <a:rPr lang="fr-FR" sz="3200" b="1" dirty="0">
                <a:effectLst/>
                <a:latin typeface="Arial" panose="020B0604020202020204" pitchFamily="34" charset="0"/>
                <a:ea typeface="Times New Roman" panose="02020603050405020304" pitchFamily="18" charset="0"/>
                <a:cs typeface="Arial" panose="020B0604020202020204" pitchFamily="34" charset="0"/>
              </a:rPr>
              <a:t>’</a:t>
            </a:r>
            <a:r>
              <a:rPr lang="fr-FR" sz="3200" dirty="0">
                <a:effectLst/>
                <a:latin typeface="Arial" panose="020B0604020202020204" pitchFamily="34" charset="0"/>
                <a:ea typeface="Times New Roman" panose="02020603050405020304" pitchFamily="18" charset="0"/>
                <a:cs typeface="Arial" panose="020B0604020202020204" pitchFamily="34" charset="0"/>
              </a:rPr>
              <a:t>explorer et faciliter la discussion sur les représentations des participants. Cet outil favorise la compréhension des émotions qui influencent la pratique de l’AP.</a:t>
            </a:r>
          </a:p>
          <a:p>
            <a:pPr marL="342900" lvl="0" indent="-342900" algn="just">
              <a:lnSpc>
                <a:spcPct val="150000"/>
              </a:lnSpc>
              <a:buFont typeface="Wingdings" pitchFamily="2" charset="2"/>
              <a:buChar char=""/>
            </a:pPr>
            <a:r>
              <a:rPr lang="fr-FR" sz="3200" b="1" dirty="0">
                <a:effectLst/>
                <a:latin typeface="Arial" panose="020B0604020202020204" pitchFamily="34" charset="0"/>
                <a:ea typeface="Times New Roman" panose="02020603050405020304" pitchFamily="18" charset="0"/>
                <a:cs typeface="Arial" panose="020B0604020202020204" pitchFamily="34" charset="0"/>
              </a:rPr>
              <a:t>La réalisation d’un planning hebdomadaire d’AP pour le retour à domicile </a:t>
            </a:r>
            <a:r>
              <a:rPr lang="fr-FR" sz="3200" dirty="0">
                <a:effectLst/>
                <a:latin typeface="Arial" panose="020B0604020202020204" pitchFamily="34" charset="0"/>
                <a:ea typeface="Times New Roman" panose="02020603050405020304" pitchFamily="18" charset="0"/>
                <a:cs typeface="Arial" panose="020B0604020202020204" pitchFamily="34" charset="0"/>
              </a:rPr>
              <a:t>: Cet atelier guide les patients dans la définition d’objectifs SMART (spécifiques, mesurables, atteignables, réalistes et temporellement définis) en prenant en compte les contraintes et capacités individuelles pour assurer un retour progressif à l’AP.</a:t>
            </a:r>
          </a:p>
          <a:p>
            <a:endParaRPr lang="fr-FR" dirty="0"/>
          </a:p>
        </p:txBody>
      </p:sp>
      <p:pic>
        <p:nvPicPr>
          <p:cNvPr id="4" name="Image 3">
            <a:extLst>
              <a:ext uri="{FF2B5EF4-FFF2-40B4-BE49-F238E27FC236}">
                <a16:creationId xmlns:a16="http://schemas.microsoft.com/office/drawing/2014/main" id="{36E8E11A-3230-44A9-3E65-D3345ECC2C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6500" y="118536"/>
            <a:ext cx="2095500" cy="1572152"/>
          </a:xfrm>
          <a:prstGeom prst="rect">
            <a:avLst/>
          </a:prstGeom>
          <a:noFill/>
          <a:ln>
            <a:noFill/>
          </a:ln>
        </p:spPr>
      </p:pic>
    </p:spTree>
    <p:extLst>
      <p:ext uri="{BB962C8B-B14F-4D97-AF65-F5344CB8AC3E}">
        <p14:creationId xmlns:p14="http://schemas.microsoft.com/office/powerpoint/2010/main" val="2190310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2AD73F-AE0F-67EE-A16B-981A8E2E88C6}"/>
              </a:ext>
            </a:extLst>
          </p:cNvPr>
          <p:cNvSpPr>
            <a:spLocks noGrp="1"/>
          </p:cNvSpPr>
          <p:nvPr>
            <p:ph type="title"/>
          </p:nvPr>
        </p:nvSpPr>
        <p:spPr>
          <a:xfrm>
            <a:off x="0" y="365125"/>
            <a:ext cx="12192000" cy="1325563"/>
          </a:xfrm>
        </p:spPr>
        <p:txBody>
          <a:bodyPr>
            <a:normAutofit/>
          </a:bodyPr>
          <a:lstStyle/>
          <a:p>
            <a:pPr algn="ctr"/>
            <a:r>
              <a:rPr lang="en-US" sz="3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III. Points </a:t>
            </a:r>
            <a:r>
              <a:rPr lang="fr-FR" sz="3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pertinents</a:t>
            </a:r>
            <a:r>
              <a:rPr lang="en-US" sz="3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pour les MK</a:t>
            </a:r>
            <a:br>
              <a:rPr lang="fr-FR" dirty="0"/>
            </a:br>
            <a:endParaRPr lang="fr-FR" dirty="0"/>
          </a:p>
        </p:txBody>
      </p:sp>
      <p:sp>
        <p:nvSpPr>
          <p:cNvPr id="3" name="Espace réservé du contenu 2">
            <a:extLst>
              <a:ext uri="{FF2B5EF4-FFF2-40B4-BE49-F238E27FC236}">
                <a16:creationId xmlns:a16="http://schemas.microsoft.com/office/drawing/2014/main" id="{2E4CF77A-4C9F-20FA-471A-2EBB7A258599}"/>
              </a:ext>
            </a:extLst>
          </p:cNvPr>
          <p:cNvSpPr>
            <a:spLocks noGrp="1"/>
          </p:cNvSpPr>
          <p:nvPr>
            <p:ph idx="1"/>
          </p:nvPr>
        </p:nvSpPr>
        <p:spPr/>
        <p:txBody>
          <a:bodyPr/>
          <a:lstStyle/>
          <a:p>
            <a:pPr marL="0" indent="0">
              <a:buNone/>
            </a:pPr>
            <a:r>
              <a:rPr lang="fr-FR" dirty="0"/>
              <a:t> </a:t>
            </a:r>
          </a:p>
        </p:txBody>
      </p:sp>
    </p:spTree>
    <p:extLst>
      <p:ext uri="{BB962C8B-B14F-4D97-AF65-F5344CB8AC3E}">
        <p14:creationId xmlns:p14="http://schemas.microsoft.com/office/powerpoint/2010/main" val="836908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7F2C7D-CF10-6359-FBE4-B35A05F95FE1}"/>
              </a:ext>
            </a:extLst>
          </p:cNvPr>
          <p:cNvSpPr>
            <a:spLocks noGrp="1"/>
          </p:cNvSpPr>
          <p:nvPr>
            <p:ph type="title"/>
          </p:nvPr>
        </p:nvSpPr>
        <p:spPr/>
        <p:txBody>
          <a:bodyPr/>
          <a:lstStyle/>
          <a:p>
            <a:r>
              <a:rPr lang="fr-FR" sz="1800" b="1" u="sng" kern="0" dirty="0">
                <a:effectLst/>
                <a:latin typeface="Helvetica" pitchFamily="2" charset="0"/>
                <a:ea typeface="Times New Roman" panose="02020603050405020304" pitchFamily="18" charset="0"/>
                <a:cs typeface="Times New Roman" panose="02020603050405020304" pitchFamily="18" charset="0"/>
              </a:rPr>
              <a:t>Stades de changement de comportement et activité physique</a:t>
            </a:r>
            <a:r>
              <a:rPr lang="fr-FR" sz="1800" u="sng" kern="0" dirty="0">
                <a:effectLst/>
                <a:latin typeface="Helvetica" pitchFamily="2" charset="0"/>
                <a:ea typeface="Times New Roman" panose="02020603050405020304" pitchFamily="18" charset="0"/>
                <a:cs typeface="Times New Roman" panose="02020603050405020304" pitchFamily="18" charset="0"/>
              </a:rPr>
              <a:t> (adaptée de </a:t>
            </a:r>
            <a:r>
              <a:rPr lang="fr-FR" sz="1800" b="1" u="sng" kern="0" dirty="0">
                <a:solidFill>
                  <a:srgbClr val="000000"/>
                </a:solidFill>
                <a:effectLst/>
                <a:latin typeface="Helvetica" pitchFamily="2" charset="0"/>
                <a:ea typeface="Times New Roman" panose="02020603050405020304" pitchFamily="18" charset="0"/>
              </a:rPr>
              <a:t>Marcus BH, </a:t>
            </a:r>
            <a:r>
              <a:rPr lang="fr-FR" sz="1800" b="1" u="sng" kern="0" dirty="0" err="1">
                <a:solidFill>
                  <a:srgbClr val="000000"/>
                </a:solidFill>
                <a:effectLst/>
                <a:latin typeface="Helvetica" pitchFamily="2" charset="0"/>
                <a:ea typeface="Times New Roman" panose="02020603050405020304" pitchFamily="18" charset="0"/>
              </a:rPr>
              <a:t>Selby</a:t>
            </a:r>
            <a:r>
              <a:rPr lang="fr-FR" sz="1800" b="1" u="sng" kern="0" dirty="0">
                <a:solidFill>
                  <a:srgbClr val="000000"/>
                </a:solidFill>
                <a:effectLst/>
                <a:latin typeface="Helvetica" pitchFamily="2" charset="0"/>
                <a:ea typeface="Times New Roman" panose="02020603050405020304" pitchFamily="18" charset="0"/>
              </a:rPr>
              <a:t> VC, </a:t>
            </a:r>
            <a:r>
              <a:rPr lang="fr-FR" sz="1800" b="1" u="sng" kern="0" dirty="0" err="1">
                <a:solidFill>
                  <a:srgbClr val="000000"/>
                </a:solidFill>
                <a:effectLst/>
                <a:latin typeface="Helvetica" pitchFamily="2" charset="0"/>
                <a:ea typeface="Times New Roman" panose="02020603050405020304" pitchFamily="18" charset="0"/>
              </a:rPr>
              <a:t>Niaura</a:t>
            </a:r>
            <a:r>
              <a:rPr lang="fr-FR" sz="1800" b="1" u="sng" kern="0" dirty="0">
                <a:solidFill>
                  <a:srgbClr val="000000"/>
                </a:solidFill>
                <a:effectLst/>
                <a:latin typeface="Helvetica" pitchFamily="2" charset="0"/>
                <a:ea typeface="Times New Roman" panose="02020603050405020304" pitchFamily="18" charset="0"/>
              </a:rPr>
              <a:t> RS, Rossi JS ; </a:t>
            </a:r>
            <a:r>
              <a:rPr lang="fr-FR" sz="1800" u="sng" kern="0" dirty="0">
                <a:solidFill>
                  <a:srgbClr val="000000"/>
                </a:solidFill>
                <a:effectLst/>
                <a:latin typeface="Helvetica" pitchFamily="2" charset="0"/>
                <a:ea typeface="Times New Roman" panose="02020603050405020304" pitchFamily="18" charset="0"/>
                <a:cs typeface="Times New Roman" panose="02020603050405020304" pitchFamily="18" charset="0"/>
              </a:rPr>
              <a:t>1992. </a:t>
            </a:r>
            <a:r>
              <a:rPr lang="en-US" sz="1800" i="1" u="sng" kern="0" dirty="0">
                <a:effectLst/>
                <a:latin typeface="Helvetica" pitchFamily="2" charset="0"/>
                <a:ea typeface="Times New Roman" panose="02020603050405020304" pitchFamily="18" charset="0"/>
              </a:rPr>
              <a:t>Stages and processes of exercise adoption and maintenance in a worksite sample</a:t>
            </a:r>
            <a:r>
              <a:rPr lang="en-US" sz="1800" u="sng" kern="0" dirty="0">
                <a:solidFill>
                  <a:srgbClr val="000000"/>
                </a:solidFill>
                <a:effectLst/>
                <a:latin typeface="Helvetica" pitchFamily="2" charset="0"/>
                <a:ea typeface="Times New Roman" panose="02020603050405020304" pitchFamily="18" charset="0"/>
                <a:cs typeface="Times New Roman" panose="02020603050405020304" pitchFamily="18" charset="0"/>
              </a:rPr>
              <a:t>. </a:t>
            </a:r>
            <a:r>
              <a:rPr lang="fr-FR" sz="1800" u="sng" kern="0" dirty="0" err="1">
                <a:solidFill>
                  <a:srgbClr val="000000"/>
                </a:solidFill>
                <a:effectLst/>
                <a:latin typeface="Helvetica" pitchFamily="2" charset="0"/>
                <a:ea typeface="Times New Roman" panose="02020603050405020304" pitchFamily="18" charset="0"/>
                <a:cs typeface="Times New Roman" panose="02020603050405020304" pitchFamily="18" charset="0"/>
              </a:rPr>
              <a:t>Health</a:t>
            </a:r>
            <a:r>
              <a:rPr lang="fr-FR" sz="1800" u="sng" kern="0" dirty="0">
                <a:solidFill>
                  <a:srgbClr val="000000"/>
                </a:solidFill>
                <a:effectLst/>
                <a:latin typeface="Helvetica" pitchFamily="2" charset="0"/>
                <a:ea typeface="Times New Roman" panose="02020603050405020304" pitchFamily="18" charset="0"/>
                <a:cs typeface="Times New Roman" panose="02020603050405020304" pitchFamily="18" charset="0"/>
              </a:rPr>
              <a:t> Psychology, 11(6), 386–395)</a:t>
            </a:r>
            <a:endParaRPr lang="fr-FR" dirty="0"/>
          </a:p>
        </p:txBody>
      </p:sp>
      <p:pic>
        <p:nvPicPr>
          <p:cNvPr id="4" name="Espace réservé du contenu 3">
            <a:extLst>
              <a:ext uri="{FF2B5EF4-FFF2-40B4-BE49-F238E27FC236}">
                <a16:creationId xmlns:a16="http://schemas.microsoft.com/office/drawing/2014/main" id="{75021E5C-9622-889C-A64E-9E22A189247F}"/>
              </a:ext>
            </a:extLst>
          </p:cNvPr>
          <p:cNvPicPr>
            <a:picLocks noGrp="1" noChangeAspect="1"/>
          </p:cNvPicPr>
          <p:nvPr>
            <p:ph idx="1"/>
          </p:nvPr>
        </p:nvPicPr>
        <p:blipFill>
          <a:blip r:embed="rId2"/>
          <a:stretch>
            <a:fillRect/>
          </a:stretch>
        </p:blipFill>
        <p:spPr>
          <a:xfrm>
            <a:off x="1177635" y="1562028"/>
            <a:ext cx="9254837" cy="5205846"/>
          </a:xfrm>
          <a:prstGeom prst="rect">
            <a:avLst/>
          </a:prstGeom>
        </p:spPr>
      </p:pic>
    </p:spTree>
    <p:extLst>
      <p:ext uri="{BB962C8B-B14F-4D97-AF65-F5344CB8AC3E}">
        <p14:creationId xmlns:p14="http://schemas.microsoft.com/office/powerpoint/2010/main" val="1701013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2AD73F-AE0F-67EE-A16B-981A8E2E88C6}"/>
              </a:ext>
            </a:extLst>
          </p:cNvPr>
          <p:cNvSpPr>
            <a:spLocks noGrp="1"/>
          </p:cNvSpPr>
          <p:nvPr>
            <p:ph type="title"/>
          </p:nvPr>
        </p:nvSpPr>
        <p:spPr>
          <a:xfrm>
            <a:off x="0" y="365125"/>
            <a:ext cx="12192000" cy="1325563"/>
          </a:xfrm>
        </p:spPr>
        <p:txBody>
          <a:bodyPr>
            <a:normAutofit/>
          </a:bodyPr>
          <a:lstStyle/>
          <a:p>
            <a:pPr algn="ctr"/>
            <a:br>
              <a:rPr lang="fr-FR" dirty="0"/>
            </a:br>
            <a:endParaRPr lang="fr-FR" dirty="0"/>
          </a:p>
        </p:txBody>
      </p:sp>
      <p:sp>
        <p:nvSpPr>
          <p:cNvPr id="3" name="Espace réservé du contenu 2">
            <a:extLst>
              <a:ext uri="{FF2B5EF4-FFF2-40B4-BE49-F238E27FC236}">
                <a16:creationId xmlns:a16="http://schemas.microsoft.com/office/drawing/2014/main" id="{2E4CF77A-4C9F-20FA-471A-2EBB7A258599}"/>
              </a:ext>
            </a:extLst>
          </p:cNvPr>
          <p:cNvSpPr>
            <a:spLocks noGrp="1"/>
          </p:cNvSpPr>
          <p:nvPr>
            <p:ph idx="1"/>
          </p:nvPr>
        </p:nvSpPr>
        <p:spPr/>
        <p:txBody>
          <a:bodyPr/>
          <a:lstStyle/>
          <a:p>
            <a:pPr marL="0" indent="0">
              <a:buNone/>
            </a:pPr>
            <a:r>
              <a:rPr lang="fr-FR" dirty="0"/>
              <a:t> </a:t>
            </a:r>
          </a:p>
        </p:txBody>
      </p:sp>
      <p:pic>
        <p:nvPicPr>
          <p:cNvPr id="5" name="Image 4">
            <a:extLst>
              <a:ext uri="{FF2B5EF4-FFF2-40B4-BE49-F238E27FC236}">
                <a16:creationId xmlns:a16="http://schemas.microsoft.com/office/drawing/2014/main" id="{5CE74741-1532-C634-2CE9-28848C8D1485}"/>
              </a:ext>
            </a:extLst>
          </p:cNvPr>
          <p:cNvPicPr>
            <a:picLocks noChangeAspect="1"/>
          </p:cNvPicPr>
          <p:nvPr/>
        </p:nvPicPr>
        <p:blipFill>
          <a:blip r:embed="rId2"/>
          <a:stretch>
            <a:fillRect/>
          </a:stretch>
        </p:blipFill>
        <p:spPr>
          <a:xfrm>
            <a:off x="4058685" y="1360570"/>
            <a:ext cx="3759675" cy="5281448"/>
          </a:xfrm>
          <a:prstGeom prst="rect">
            <a:avLst/>
          </a:prstGeom>
          <a:ln w="19050">
            <a:solidFill>
              <a:schemeClr val="tx1"/>
            </a:solidFill>
          </a:ln>
        </p:spPr>
      </p:pic>
    </p:spTree>
    <p:extLst>
      <p:ext uri="{BB962C8B-B14F-4D97-AF65-F5344CB8AC3E}">
        <p14:creationId xmlns:p14="http://schemas.microsoft.com/office/powerpoint/2010/main" val="3595858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27DE7-B467-4701-9BEB-0AD276F9BEC6}"/>
              </a:ext>
            </a:extLst>
          </p:cNvPr>
          <p:cNvSpPr>
            <a:spLocks noGrp="1"/>
          </p:cNvSpPr>
          <p:nvPr>
            <p:ph type="title"/>
          </p:nvPr>
        </p:nvSpPr>
        <p:spPr/>
        <p:txBody>
          <a:bodyPr>
            <a:normAutofit/>
          </a:bodyPr>
          <a:lstStyle/>
          <a:p>
            <a:pPr algn="ct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Deux éléments sont pris en compte de manière transversale dans ce guide (1)</a:t>
            </a:r>
            <a:endParaRPr lang="fr-FR" sz="360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5BBA09D4-3198-AE1C-6B7D-349E35DFB1AE}"/>
              </a:ext>
            </a:extLst>
          </p:cNvPr>
          <p:cNvSpPr>
            <a:spLocks noGrp="1"/>
          </p:cNvSpPr>
          <p:nvPr>
            <p:ph idx="1"/>
          </p:nvPr>
        </p:nvSpPr>
        <p:spPr>
          <a:xfrm>
            <a:off x="0" y="1690688"/>
            <a:ext cx="12192000" cy="5215256"/>
          </a:xfrm>
        </p:spPr>
        <p:txBody>
          <a:bodyPr>
            <a:normAutofit/>
          </a:bodyPr>
          <a:lstStyle/>
          <a:p>
            <a:pPr marL="457200" lvl="0" indent="-457200" algn="just">
              <a:buSzPct val="100000"/>
              <a:buFont typeface="+mj-lt"/>
              <a:buAutoNum type="arabicPeriod"/>
              <a:tabLst>
                <a:tab pos="457200" algn="l"/>
              </a:tabLst>
            </a:pPr>
            <a:r>
              <a:rPr lang="fr-FR" sz="2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L’importance du gradient social de l’</a:t>
            </a:r>
            <a:r>
              <a:rPr lang="fr-FR" sz="22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obésite</a:t>
            </a:r>
            <a:r>
              <a:rPr lang="fr-FR" sz="2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p>
            <a:pPr marL="457200" lvl="0" indent="-457200" algn="just">
              <a:buSzPct val="100000"/>
              <a:buFont typeface="+mj-lt"/>
              <a:buAutoNum type="arabicPeriod"/>
              <a:tabLst>
                <a:tab pos="457200" algn="l"/>
              </a:tabLst>
            </a:pPr>
            <a:endParaRPr lang="fr-FR" sz="2200"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buSzPct val="100000"/>
              <a:buFont typeface="+mj-lt"/>
              <a:buAutoNum type="arabicPeriod"/>
              <a:tabLst>
                <a:tab pos="457200" algn="l"/>
              </a:tabLst>
            </a:pPr>
            <a:endParaRPr lang="fr-FR" sz="2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buSzPct val="100000"/>
              <a:buFont typeface="+mj-lt"/>
              <a:buAutoNum type="arabicPeriod"/>
              <a:tabLst>
                <a:tab pos="457200" algn="l"/>
              </a:tabLst>
            </a:pPr>
            <a:endParaRPr lang="fr-FR" sz="2200"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buSzPct val="100000"/>
              <a:buFont typeface="+mj-lt"/>
              <a:buAutoNum type="arabicPeriod"/>
              <a:tabLst>
                <a:tab pos="457200" algn="l"/>
              </a:tabLst>
            </a:pPr>
            <a:endParaRPr lang="fr-FR" sz="2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buSzPct val="100000"/>
              <a:buFont typeface="+mj-lt"/>
              <a:buAutoNum type="arabicPeriod"/>
              <a:tabLst>
                <a:tab pos="457200" algn="l"/>
              </a:tabLst>
            </a:pPr>
            <a:endParaRPr lang="fr-FR" sz="2200"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buSzPct val="100000"/>
              <a:buFont typeface="+mj-lt"/>
              <a:buAutoNum type="arabicPeriod"/>
              <a:tabLst>
                <a:tab pos="457200" algn="l"/>
              </a:tabLst>
            </a:pPr>
            <a:endParaRPr lang="fr-FR" sz="2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buSzPct val="100000"/>
              <a:buFont typeface="+mj-lt"/>
              <a:buAutoNum type="arabicPeriod"/>
              <a:tabLst>
                <a:tab pos="457200" algn="l"/>
              </a:tabLst>
            </a:pPr>
            <a:endParaRPr lang="fr-FR" sz="2200"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buSzPct val="100000"/>
              <a:buFont typeface="+mj-lt"/>
              <a:buAutoNum type="arabicPeriod"/>
              <a:tabLst>
                <a:tab pos="457200" algn="l"/>
              </a:tabLst>
            </a:pPr>
            <a:endParaRPr lang="fr-FR" sz="2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buSzPct val="100000"/>
              <a:buFont typeface="+mj-lt"/>
              <a:buAutoNum type="arabicPeriod"/>
              <a:tabLst>
                <a:tab pos="457200" algn="l"/>
              </a:tabLst>
            </a:pPr>
            <a:endParaRPr lang="fr-FR" sz="2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buSzPts val="1000"/>
              <a:buNone/>
              <a:tabLst>
                <a:tab pos="457200" algn="l"/>
              </a:tabLst>
            </a:pPr>
            <a:endParaRPr lang="fr-FR" sz="2000" b="1" dirty="0">
              <a:latin typeface="Arial" panose="020B0604020202020204" pitchFamily="34" charset="0"/>
              <a:ea typeface="Times New Roman" panose="02020603050405020304" pitchFamily="18" charset="0"/>
              <a:cs typeface="Arial" panose="020B0604020202020204" pitchFamily="34" charset="0"/>
            </a:endParaRPr>
          </a:p>
          <a:p>
            <a:pPr marL="0" lvl="0" indent="0" algn="just">
              <a:buSzPts val="1000"/>
              <a:buNone/>
              <a:tabLst>
                <a:tab pos="457200" algn="l"/>
              </a:tabLst>
            </a:pPr>
            <a:r>
              <a:rPr lang="fr-FR" sz="2200" b="1" dirty="0">
                <a:latin typeface="Arial" panose="020B0604020202020204" pitchFamily="34" charset="0"/>
                <a:ea typeface="Times New Roman" panose="02020603050405020304" pitchFamily="18" charset="0"/>
                <a:cs typeface="Arial" panose="020B0604020202020204" pitchFamily="34" charset="0"/>
              </a:rPr>
              <a:t>P</a:t>
            </a:r>
            <a:r>
              <a:rPr lang="fr-FR" sz="2200" b="1" dirty="0">
                <a:effectLst/>
                <a:latin typeface="Arial" panose="020B0604020202020204" pitchFamily="34" charset="0"/>
                <a:ea typeface="Times New Roman" panose="02020603050405020304" pitchFamily="18" charset="0"/>
                <a:cs typeface="Arial" panose="020B0604020202020204" pitchFamily="34" charset="0"/>
              </a:rPr>
              <a:t>ourquoi ?</a:t>
            </a:r>
            <a:r>
              <a:rPr lang="fr-FR" sz="22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déficit de connaissances; faible estime de soi;  difficulté à se projeter vers l’avenir;…</a:t>
            </a:r>
          </a:p>
        </p:txBody>
      </p:sp>
      <p:pic>
        <p:nvPicPr>
          <p:cNvPr id="4" name="Espace réservé du contenu 4">
            <a:extLst>
              <a:ext uri="{FF2B5EF4-FFF2-40B4-BE49-F238E27FC236}">
                <a16:creationId xmlns:a16="http://schemas.microsoft.com/office/drawing/2014/main" id="{29A84DBE-3DFD-FD21-08CC-50C56C0007E2}"/>
              </a:ext>
            </a:extLst>
          </p:cNvPr>
          <p:cNvPicPr>
            <a:picLocks noChangeArrowheads="1"/>
          </p:cNvPicPr>
          <p:nvPr/>
        </p:nvPicPr>
        <p:blipFill rotWithShape="1">
          <a:blip r:embed="rId2">
            <a:extLst>
              <a:ext uri="{28A0092B-C50C-407E-A947-70E740481C1C}">
                <a14:useLocalDpi xmlns:a14="http://schemas.microsoft.com/office/drawing/2010/main" val="0"/>
              </a:ext>
            </a:extLst>
          </a:blip>
          <a:srcRect t="-9034" b="8939"/>
          <a:stretch/>
        </p:blipFill>
        <p:spPr>
          <a:xfrm>
            <a:off x="419100" y="1825624"/>
            <a:ext cx="10370820" cy="4407535"/>
          </a:xfrm>
          <a:prstGeom prst="rect">
            <a:avLst/>
          </a:prstGeom>
        </p:spPr>
      </p:pic>
    </p:spTree>
    <p:extLst>
      <p:ext uri="{BB962C8B-B14F-4D97-AF65-F5344CB8AC3E}">
        <p14:creationId xmlns:p14="http://schemas.microsoft.com/office/powerpoint/2010/main" val="275897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27DE7-B467-4701-9BEB-0AD276F9BEC6}"/>
              </a:ext>
            </a:extLst>
          </p:cNvPr>
          <p:cNvSpPr>
            <a:spLocks noGrp="1"/>
          </p:cNvSpPr>
          <p:nvPr>
            <p:ph type="title"/>
          </p:nvPr>
        </p:nvSpPr>
        <p:spPr/>
        <p:txBody>
          <a:bodyPr>
            <a:normAutofit/>
          </a:bodyPr>
          <a:lstStyle/>
          <a:p>
            <a:pPr algn="ct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Deux éléments sont pris en compte de manière transversale dans ce guide (2)</a:t>
            </a:r>
            <a:endParaRPr lang="fr-FR" sz="360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5BBA09D4-3198-AE1C-6B7D-349E35DFB1AE}"/>
              </a:ext>
            </a:extLst>
          </p:cNvPr>
          <p:cNvSpPr>
            <a:spLocks noGrp="1"/>
          </p:cNvSpPr>
          <p:nvPr>
            <p:ph idx="1"/>
          </p:nvPr>
        </p:nvSpPr>
        <p:spPr>
          <a:xfrm>
            <a:off x="838200" y="1825624"/>
            <a:ext cx="10515600" cy="5032376"/>
          </a:xfrm>
        </p:spPr>
        <p:txBody>
          <a:bodyPr>
            <a:normAutofit/>
          </a:bodyPr>
          <a:lstStyle/>
          <a:p>
            <a:pPr marL="0" indent="0" algn="just">
              <a:buSzPct val="100000"/>
              <a:buNone/>
              <a:tabLst>
                <a:tab pos="457200" algn="l"/>
              </a:tabLst>
            </a:pPr>
            <a:r>
              <a:rPr lang="fr-FR"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2. La sensibilisation des professionnels de santé aux effets </a:t>
            </a:r>
            <a:r>
              <a:rPr lang="fr-FR"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délétères</a:t>
            </a:r>
            <a:r>
              <a:rPr lang="fr-FR"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de la stigmatisation chez les personnes en situation d’</a:t>
            </a:r>
            <a:r>
              <a:rPr lang="fr-FR" sz="2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obésite</a:t>
            </a:r>
            <a:r>
              <a:rPr lang="fr-FR" sz="2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p>
            <a:pPr marL="0" lvl="0" indent="0" algn="just">
              <a:buSzPts val="1000"/>
              <a:buNone/>
              <a:tabLst>
                <a:tab pos="457200" algn="l"/>
              </a:tabLst>
            </a:pPr>
            <a:endPar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endParaRPr>
          </a:p>
          <a:p>
            <a:pPr lvl="0" algn="just">
              <a:buSzPct val="100000"/>
              <a:buFont typeface="Wingdings" pitchFamily="2" charset="2"/>
              <a:buChar char="ü"/>
              <a:tabLst>
                <a:tab pos="457200" algn="l"/>
              </a:tabLst>
            </a:pP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56 à 61 % des adultes en situation d’</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obésité</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ont vécu une expérience de stigmatisation et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2/3 d’entre eux par des médecins ou autres soignants</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p>
          <a:p>
            <a:pPr lvl="0" algn="just">
              <a:buSzPct val="100000"/>
              <a:buFont typeface="Wingdings" pitchFamily="2" charset="2"/>
              <a:buChar char="ü"/>
              <a:tabLst>
                <a:tab pos="457200" algn="l"/>
              </a:tabLst>
            </a:pPr>
            <a:r>
              <a:rPr lang="fr-FR" sz="2400" dirty="0">
                <a:solidFill>
                  <a:srgbClr val="232323"/>
                </a:solidFill>
                <a:latin typeface="Arial" panose="020B0604020202020204" pitchFamily="34" charset="0"/>
                <a:ea typeface="Times New Roman" panose="02020603050405020304" pitchFamily="18" charset="0"/>
                <a:cs typeface="Arial" panose="020B0604020202020204" pitchFamily="34" charset="0"/>
              </a:rPr>
              <a:t>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Ces attitudes négatives sont généralement liées à une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perception </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erronée</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des causes de l’</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obésite</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a:t>
            </a:r>
            <a:r>
              <a:rPr lang="fr-FR" sz="2400" b="1" dirty="0">
                <a:solidFill>
                  <a:srgbClr val="232323"/>
                </a:solidFill>
                <a:latin typeface="Arial" panose="020B0604020202020204" pitchFamily="34" charset="0"/>
                <a:ea typeface="Times New Roman" panose="02020603050405020304" pitchFamily="18" charset="0"/>
                <a:cs typeface="Arial" panose="020B0604020202020204" pitchFamily="34" charset="0"/>
              </a:rPr>
              <a:t>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(une alimentation peu saine et à un manque d’activité physique).</a:t>
            </a:r>
          </a:p>
          <a:p>
            <a:pPr lvl="0" algn="just">
              <a:buSzPct val="100000"/>
              <a:buFont typeface="Wingdings" pitchFamily="2" charset="2"/>
              <a:buChar char="ü"/>
              <a:tabLst>
                <a:tab pos="457200" algn="l"/>
              </a:tabLst>
            </a:pPr>
            <a:r>
              <a:rPr lang="fr-FR" sz="2400" dirty="0">
                <a:solidFill>
                  <a:srgbClr val="232323"/>
                </a:solidFill>
                <a:latin typeface="Arial" panose="020B0604020202020204" pitchFamily="34" charset="0"/>
                <a:ea typeface="Times New Roman" panose="02020603050405020304" pitchFamily="18" charset="0"/>
                <a:cs typeface="Arial" panose="020B0604020202020204" pitchFamily="34" charset="0"/>
              </a:rPr>
              <a:t> L</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a stigmatisation peut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entraîner</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des troubles psychologiques, des troubles de l’alimentation, un stress,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l’</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évitement</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 l’</a:t>
            </a:r>
            <a:r>
              <a:rPr lang="fr-FR" sz="2400"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activite</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physique</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a:t>
            </a:r>
            <a:endParaRPr lang="fr-FR"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2133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91CF3-9616-35A8-8CBF-CB8AC5D1313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489D806-9961-4DCB-9F6B-924E2848A23C}"/>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69DFE2D1-9437-A893-3A4B-0157227B8B7A}"/>
              </a:ext>
            </a:extLst>
          </p:cNvPr>
          <p:cNvPicPr>
            <a:picLocks noChangeAspect="1"/>
          </p:cNvPicPr>
          <p:nvPr/>
        </p:nvPicPr>
        <p:blipFill rotWithShape="1">
          <a:blip r:embed="rId2"/>
          <a:srcRect b="17953"/>
          <a:stretch/>
        </p:blipFill>
        <p:spPr>
          <a:xfrm>
            <a:off x="1502434" y="132331"/>
            <a:ext cx="9851366" cy="6593337"/>
          </a:xfrm>
          <a:prstGeom prst="rect">
            <a:avLst/>
          </a:prstGeom>
        </p:spPr>
      </p:pic>
    </p:spTree>
    <p:extLst>
      <p:ext uri="{BB962C8B-B14F-4D97-AF65-F5344CB8AC3E}">
        <p14:creationId xmlns:p14="http://schemas.microsoft.com/office/powerpoint/2010/main" val="1483757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77017-7DDA-C9EC-696E-8CD5411A9455}"/>
              </a:ext>
            </a:extLst>
          </p:cNvPr>
          <p:cNvSpPr>
            <a:spLocks noGrp="1"/>
          </p:cNvSpPr>
          <p:nvPr>
            <p:ph type="title"/>
          </p:nvPr>
        </p:nvSpPr>
        <p:spPr/>
        <p:txBody>
          <a:bodyPr>
            <a:normAutofit/>
          </a:bodyPr>
          <a:lstStyle/>
          <a:p>
            <a:pPr algn="ctr"/>
            <a:r>
              <a:rPr lang="en-US" sz="3600" b="1" err="1">
                <a:solidFill>
                  <a:srgbClr val="0070C0"/>
                </a:solidFill>
                <a:effectLst/>
                <a:latin typeface="Arial" panose="020B0604020202020204" pitchFamily="34" charset="0"/>
                <a:ea typeface="Calibri" panose="020F0502020204030204" pitchFamily="34" charset="0"/>
                <a:cs typeface="Arial" panose="020B0604020202020204" pitchFamily="34" charset="0"/>
              </a:rPr>
              <a:t>Dépister</a:t>
            </a:r>
            <a:r>
              <a:rPr lang="en-US" sz="3600" b="1">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err="1">
                <a:solidFill>
                  <a:srgbClr val="0070C0"/>
                </a:solidFill>
                <a:effectLst/>
                <a:latin typeface="Arial" panose="020B0604020202020204" pitchFamily="34" charset="0"/>
                <a:ea typeface="Calibri" panose="020F0502020204030204" pitchFamily="34" charset="0"/>
                <a:cs typeface="Arial" panose="020B0604020202020204" pitchFamily="34" charset="0"/>
              </a:rPr>
              <a:t>une</a:t>
            </a:r>
            <a:r>
              <a:rPr lang="en-US" sz="3600" b="1">
                <a:solidFill>
                  <a:srgbClr val="0070C0"/>
                </a:solidFill>
                <a:effectLst/>
                <a:latin typeface="Arial" panose="020B0604020202020204" pitchFamily="34" charset="0"/>
                <a:ea typeface="Calibri" panose="020F0502020204030204" pitchFamily="34" charset="0"/>
                <a:cs typeface="Arial" panose="020B0604020202020204" pitchFamily="34" charset="0"/>
              </a:rPr>
              <a:t> situation de </a:t>
            </a:r>
            <a:r>
              <a:rPr lang="en-US" sz="3600" b="1" err="1">
                <a:solidFill>
                  <a:srgbClr val="0070C0"/>
                </a:solidFill>
                <a:effectLst/>
                <a:latin typeface="Arial" panose="020B0604020202020204" pitchFamily="34" charset="0"/>
                <a:ea typeface="Calibri" panose="020F0502020204030204" pitchFamily="34" charset="0"/>
                <a:cs typeface="Arial" panose="020B0604020202020204" pitchFamily="34" charset="0"/>
              </a:rPr>
              <a:t>surpoids</a:t>
            </a:r>
            <a:r>
              <a:rPr lang="en-US" sz="3600" b="1">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err="1">
                <a:solidFill>
                  <a:srgbClr val="0070C0"/>
                </a:solidFill>
                <a:effectLst/>
                <a:latin typeface="Arial" panose="020B0604020202020204" pitchFamily="34" charset="0"/>
                <a:ea typeface="Calibri" panose="020F0502020204030204" pitchFamily="34" charset="0"/>
                <a:cs typeface="Arial" panose="020B0604020202020204" pitchFamily="34" charset="0"/>
              </a:rPr>
              <a:t>ou</a:t>
            </a:r>
            <a:r>
              <a:rPr lang="en-US" sz="3600" b="1">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err="1">
                <a:solidFill>
                  <a:srgbClr val="0070C0"/>
                </a:solidFill>
                <a:effectLst/>
                <a:latin typeface="Arial" panose="020B0604020202020204" pitchFamily="34" charset="0"/>
                <a:ea typeface="Calibri" panose="020F0502020204030204" pitchFamily="34" charset="0"/>
                <a:cs typeface="Arial" panose="020B0604020202020204" pitchFamily="34" charset="0"/>
              </a:rPr>
              <a:t>d’obésite</a:t>
            </a:r>
            <a:r>
              <a:rPr lang="en-US" sz="3600" b="1">
                <a:solidFill>
                  <a:srgbClr val="0070C0"/>
                </a:solidFill>
                <a:effectLst/>
                <a:latin typeface="Arial" panose="020B0604020202020204" pitchFamily="34" charset="0"/>
                <a:ea typeface="Calibri" panose="020F0502020204030204" pitchFamily="34" charset="0"/>
                <a:cs typeface="Arial" panose="020B0604020202020204" pitchFamily="34" charset="0"/>
              </a:rPr>
              <a:t>́ et </a:t>
            </a:r>
            <a:r>
              <a:rPr lang="en-US" sz="3600" b="1" err="1">
                <a:solidFill>
                  <a:srgbClr val="0070C0"/>
                </a:solidFill>
                <a:effectLst/>
                <a:latin typeface="Arial" panose="020B0604020202020204" pitchFamily="34" charset="0"/>
                <a:ea typeface="Calibri" panose="020F0502020204030204" pitchFamily="34" charset="0"/>
                <a:cs typeface="Arial" panose="020B0604020202020204" pitchFamily="34" charset="0"/>
              </a:rPr>
              <a:t>accompagner</a:t>
            </a:r>
            <a:r>
              <a:rPr lang="en-US" sz="3600" b="1">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err="1">
                <a:solidFill>
                  <a:srgbClr val="0070C0"/>
                </a:solidFill>
                <a:effectLst/>
                <a:latin typeface="Arial" panose="020B0604020202020204" pitchFamily="34" charset="0"/>
                <a:ea typeface="Calibri" panose="020F0502020204030204" pitchFamily="34" charset="0"/>
                <a:cs typeface="Arial" panose="020B0604020202020204" pitchFamily="34" charset="0"/>
              </a:rPr>
              <a:t>si</a:t>
            </a:r>
            <a:r>
              <a:rPr lang="en-US" sz="3600" b="1">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err="1">
                <a:solidFill>
                  <a:srgbClr val="0070C0"/>
                </a:solidFill>
                <a:effectLst/>
                <a:latin typeface="Arial" panose="020B0604020202020204" pitchFamily="34" charset="0"/>
                <a:ea typeface="Calibri" panose="020F0502020204030204" pitchFamily="34" charset="0"/>
                <a:cs typeface="Arial" panose="020B0604020202020204" pitchFamily="34" charset="0"/>
              </a:rPr>
              <a:t>besoin</a:t>
            </a:r>
            <a:r>
              <a:rPr lang="en-US" sz="3600" b="1">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fr-FR" sz="3600">
              <a:solidFill>
                <a:srgbClr val="0070C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9CF98C6F-810D-0E8D-B557-36CEA9E498FD}"/>
              </a:ext>
            </a:extLst>
          </p:cNvPr>
          <p:cNvSpPr>
            <a:spLocks noGrp="1"/>
          </p:cNvSpPr>
          <p:nvPr>
            <p:ph idx="1"/>
          </p:nvPr>
        </p:nvSpPr>
        <p:spPr/>
        <p:txBody>
          <a:bodyPr/>
          <a:lstStyle/>
          <a:p>
            <a:pPr marL="0" lvl="0" indent="0" algn="just">
              <a:lnSpc>
                <a:spcPct val="150000"/>
              </a:lnSpc>
              <a:spcBef>
                <a:spcPts val="0"/>
              </a:spcBef>
              <a:buSzPts val="1000"/>
              <a:buNone/>
              <a:tabLst>
                <a:tab pos="457200" algn="l"/>
              </a:tabLst>
            </a:pPr>
            <a:endParaRPr lang="fr-FR" sz="2400" b="1"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lnSpc>
                <a:spcPct val="100000"/>
              </a:lnSpc>
              <a:spcBef>
                <a:spcPts val="0"/>
              </a:spcBef>
              <a:buSzPts val="1000"/>
              <a:buNone/>
              <a:tabLst>
                <a:tab pos="457200" algn="l"/>
              </a:tabLst>
            </a:pPr>
            <a:r>
              <a:rPr lang="fr-FR" sz="2400" b="1" dirty="0">
                <a:effectLst/>
                <a:latin typeface="Arial" panose="020B0604020202020204" pitchFamily="34" charset="0"/>
                <a:ea typeface="Times New Roman" panose="02020603050405020304" pitchFamily="18" charset="0"/>
                <a:cs typeface="Arial" panose="020B0604020202020204" pitchFamily="34" charset="0"/>
              </a:rPr>
              <a:t>Tout professionnel de santé</a:t>
            </a:r>
            <a:r>
              <a:rPr lang="fr-FR" sz="2400" dirty="0">
                <a:effectLst/>
                <a:latin typeface="Arial" panose="020B0604020202020204" pitchFamily="34" charset="0"/>
                <a:ea typeface="Times New Roman" panose="02020603050405020304" pitchFamily="18" charset="0"/>
                <a:cs typeface="Arial" panose="020B0604020202020204" pitchFamily="34" charset="0"/>
              </a:rPr>
              <a:t> peut repérer une situation de surpoids ou d’</a:t>
            </a:r>
            <a:r>
              <a:rPr lang="fr-FR" sz="2400" dirty="0" err="1">
                <a:effectLst/>
                <a:latin typeface="Arial" panose="020B0604020202020204" pitchFamily="34" charset="0"/>
                <a:ea typeface="Times New Roman" panose="02020603050405020304" pitchFamily="18" charset="0"/>
                <a:cs typeface="Arial" panose="020B0604020202020204" pitchFamily="34" charset="0"/>
              </a:rPr>
              <a:t>obésite</a:t>
            </a:r>
            <a:r>
              <a:rPr lang="fr-FR" sz="2400" dirty="0">
                <a:effectLst/>
                <a:latin typeface="Arial" panose="020B0604020202020204" pitchFamily="34" charset="0"/>
                <a:ea typeface="Times New Roman" panose="02020603050405020304" pitchFamily="18" charset="0"/>
                <a:cs typeface="Arial" panose="020B0604020202020204" pitchFamily="34" charset="0"/>
              </a:rPr>
              <a:t>́, l’aborder avec l’accord de la personne, </a:t>
            </a:r>
            <a:r>
              <a:rPr lang="fr-FR" sz="2400" b="1" dirty="0">
                <a:effectLst/>
                <a:latin typeface="Arial" panose="020B0604020202020204" pitchFamily="34" charset="0"/>
                <a:ea typeface="Times New Roman" panose="02020603050405020304" pitchFamily="18" charset="0"/>
                <a:cs typeface="Arial" panose="020B0604020202020204" pitchFamily="34" charset="0"/>
              </a:rPr>
              <a:t>et lui conseiller d’en parler à son </a:t>
            </a:r>
            <a:r>
              <a:rPr lang="fr-FR" sz="2400" b="1" dirty="0" err="1">
                <a:effectLst/>
                <a:latin typeface="Arial" panose="020B0604020202020204" pitchFamily="34" charset="0"/>
                <a:ea typeface="Times New Roman" panose="02020603050405020304" pitchFamily="18" charset="0"/>
                <a:cs typeface="Arial" panose="020B0604020202020204" pitchFamily="34" charset="0"/>
              </a:rPr>
              <a:t>médecin</a:t>
            </a:r>
            <a:r>
              <a:rPr lang="fr-FR" sz="2400" b="1" dirty="0">
                <a:effectLst/>
                <a:latin typeface="Arial" panose="020B0604020202020204" pitchFamily="34" charset="0"/>
                <a:ea typeface="Times New Roman" panose="02020603050405020304" pitchFamily="18" charset="0"/>
                <a:cs typeface="Arial" panose="020B0604020202020204" pitchFamily="34" charset="0"/>
              </a:rPr>
              <a:t> </a:t>
            </a:r>
            <a:r>
              <a:rPr lang="fr-FR" sz="2400" dirty="0" err="1">
                <a:effectLst/>
                <a:latin typeface="Arial" panose="020B0604020202020204" pitchFamily="34" charset="0"/>
                <a:ea typeface="Times New Roman" panose="02020603050405020304" pitchFamily="18" charset="0"/>
                <a:cs typeface="Arial" panose="020B0604020202020204" pitchFamily="34" charset="0"/>
              </a:rPr>
              <a:t>généraliste</a:t>
            </a:r>
            <a:r>
              <a:rPr lang="fr-FR" sz="2400" dirty="0">
                <a:effectLst/>
                <a:latin typeface="Arial" panose="020B0604020202020204" pitchFamily="34" charset="0"/>
                <a:ea typeface="Times New Roman" panose="02020603050405020304" pitchFamily="18" charset="0"/>
                <a:cs typeface="Arial" panose="020B0604020202020204" pitchFamily="34" charset="0"/>
              </a:rPr>
              <a:t>, </a:t>
            </a:r>
            <a:r>
              <a:rPr lang="fr-FR" sz="2400" dirty="0" err="1">
                <a:effectLst/>
                <a:latin typeface="Arial" panose="020B0604020202020204" pitchFamily="34" charset="0"/>
                <a:ea typeface="Times New Roman" panose="02020603050405020304" pitchFamily="18" charset="0"/>
                <a:cs typeface="Arial" panose="020B0604020202020204" pitchFamily="34" charset="0"/>
              </a:rPr>
              <a:t>gynécologue</a:t>
            </a:r>
            <a:r>
              <a:rPr lang="fr-FR" sz="2400" dirty="0">
                <a:effectLst/>
                <a:latin typeface="Arial" panose="020B0604020202020204" pitchFamily="34" charset="0"/>
                <a:ea typeface="Times New Roman" panose="02020603050405020304" pitchFamily="18" charset="0"/>
                <a:cs typeface="Arial" panose="020B0604020202020204" pitchFamily="34" charset="0"/>
              </a:rPr>
              <a:t>, sage-femme, autres </a:t>
            </a:r>
            <a:r>
              <a:rPr lang="fr-FR" sz="2400" dirty="0" err="1">
                <a:effectLst/>
                <a:latin typeface="Arial" panose="020B0604020202020204" pitchFamily="34" charset="0"/>
                <a:ea typeface="Times New Roman" panose="02020603050405020304" pitchFamily="18" charset="0"/>
                <a:cs typeface="Arial" panose="020B0604020202020204" pitchFamily="34" charset="0"/>
              </a:rPr>
              <a:t>médecins</a:t>
            </a:r>
            <a:r>
              <a:rPr lang="fr-FR" sz="2400" dirty="0">
                <a:effectLst/>
                <a:latin typeface="Arial" panose="020B0604020202020204" pitchFamily="34" charset="0"/>
                <a:ea typeface="Times New Roman" panose="02020603050405020304" pitchFamily="18" charset="0"/>
                <a:cs typeface="Arial" panose="020B0604020202020204" pitchFamily="34" charset="0"/>
              </a:rPr>
              <a:t> </a:t>
            </a:r>
            <a:r>
              <a:rPr lang="fr-FR" sz="2400" dirty="0" err="1">
                <a:effectLst/>
                <a:latin typeface="Arial" panose="020B0604020202020204" pitchFamily="34" charset="0"/>
                <a:ea typeface="Times New Roman" panose="02020603050405020304" pitchFamily="18" charset="0"/>
                <a:cs typeface="Arial" panose="020B0604020202020204" pitchFamily="34" charset="0"/>
              </a:rPr>
              <a:t>spécialistes</a:t>
            </a:r>
            <a:r>
              <a:rPr lang="fr-FR" sz="2400" dirty="0">
                <a:effectLst/>
                <a:latin typeface="Arial" panose="020B0604020202020204" pitchFamily="34" charset="0"/>
                <a:ea typeface="Times New Roman" panose="02020603050405020304" pitchFamily="18" charset="0"/>
                <a:cs typeface="Arial" panose="020B0604020202020204" pitchFamily="34" charset="0"/>
              </a:rPr>
              <a:t>, infirmier, </a:t>
            </a:r>
            <a:r>
              <a:rPr lang="fr-FR" sz="2400" dirty="0" err="1">
                <a:effectLst/>
                <a:latin typeface="Arial" panose="020B0604020202020204" pitchFamily="34" charset="0"/>
                <a:ea typeface="Times New Roman" panose="02020603050405020304" pitchFamily="18" charset="0"/>
                <a:cs typeface="Arial" panose="020B0604020202020204" pitchFamily="34" charset="0"/>
              </a:rPr>
              <a:t>médecin</a:t>
            </a:r>
            <a:r>
              <a:rPr lang="fr-FR" sz="2400" dirty="0">
                <a:effectLst/>
                <a:latin typeface="Arial" panose="020B0604020202020204" pitchFamily="34" charset="0"/>
                <a:ea typeface="Times New Roman" panose="02020603050405020304" pitchFamily="18" charset="0"/>
                <a:cs typeface="Arial" panose="020B0604020202020204" pitchFamily="34" charset="0"/>
              </a:rPr>
              <a:t> ou infirmier de la santé scolaire, universitaire ou de la santé du travail. </a:t>
            </a:r>
          </a:p>
          <a:p>
            <a:pPr marL="0" lvl="0" indent="0" algn="just">
              <a:buSzPts val="1000"/>
              <a:buNone/>
              <a:tabLst>
                <a:tab pos="457200" algn="l"/>
              </a:tabLst>
            </a:pPr>
            <a:endParaRPr lang="fr-FR" sz="20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60665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CA158C-7C16-7D59-21A7-9BC664F982D6}"/>
              </a:ext>
            </a:extLst>
          </p:cNvPr>
          <p:cNvSpPr>
            <a:spLocks noGrp="1"/>
          </p:cNvSpPr>
          <p:nvPr>
            <p:ph type="title"/>
          </p:nvPr>
        </p:nvSpPr>
        <p:spPr>
          <a:xfrm>
            <a:off x="472965" y="365125"/>
            <a:ext cx="11372193" cy="1325563"/>
          </a:xfrm>
        </p:spPr>
        <p:txBody>
          <a:bodyPr>
            <a:noAutofit/>
          </a:bodyPr>
          <a:lstStyle/>
          <a:p>
            <a:pPr algn="ct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S’appuyer sur une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évaluation</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multidimensionnelle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dès</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le diagnostic du surpoids ou de l’</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obésite</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fr-FR" sz="3600" dirty="0">
              <a:solidFill>
                <a:srgbClr val="0070C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F6D0DC60-DCD6-D1F0-3781-14B6656ECDC7}"/>
              </a:ext>
            </a:extLst>
          </p:cNvPr>
          <p:cNvSpPr>
            <a:spLocks noGrp="1"/>
          </p:cNvSpPr>
          <p:nvPr>
            <p:ph idx="1"/>
          </p:nvPr>
        </p:nvSpPr>
        <p:spPr>
          <a:xfrm>
            <a:off x="838200" y="1825625"/>
            <a:ext cx="10515600" cy="4667250"/>
          </a:xfrm>
        </p:spPr>
        <p:txBody>
          <a:bodyPr>
            <a:normAutofit/>
          </a:bodyPr>
          <a:lstStyle/>
          <a:p>
            <a:pPr marL="0" indent="0" algn="just">
              <a:buNone/>
            </a:pPr>
            <a:endParaRPr lang="fr-FR" sz="2000" dirty="0">
              <a:solidFill>
                <a:srgbClr val="232323"/>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Bef>
                <a:spcPts val="0"/>
              </a:spcBef>
              <a:buNone/>
            </a:pPr>
            <a:endParaRPr lang="fr-FR" sz="2400" dirty="0">
              <a:solidFill>
                <a:srgbClr val="232323"/>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buNone/>
            </a:pPr>
            <a:r>
              <a:rPr lang="fr-FR" sz="2400" dirty="0">
                <a:solidFill>
                  <a:srgbClr val="232323"/>
                </a:solidFill>
                <a:latin typeface="Arial" panose="020B0604020202020204" pitchFamily="34" charset="0"/>
                <a:ea typeface="Times New Roman" panose="02020603050405020304" pitchFamily="18" charset="0"/>
                <a:cs typeface="Arial" panose="020B0604020202020204" pitchFamily="34" charset="0"/>
              </a:rPr>
              <a:t>L</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e groupe de travail souligne que seule une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évaluation</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400" b="1" dirty="0">
                <a:effectLst/>
                <a:latin typeface="Arial" panose="020B0604020202020204" pitchFamily="34" charset="0"/>
                <a:ea typeface="Times New Roman" panose="02020603050405020304" pitchFamily="18" charset="0"/>
                <a:cs typeface="Arial" panose="020B0604020202020204" pitchFamily="34" charset="0"/>
              </a:rPr>
              <a:t>multidimensionnelle et pluriprofessionnelle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permet de comprendre la situation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en allant au-del</a:t>
            </a:r>
            <a:r>
              <a:rPr lang="fr-FR" sz="2400" b="1" dirty="0">
                <a:solidFill>
                  <a:srgbClr val="232323"/>
                </a:solidFill>
                <a:latin typeface="Arial" panose="020B0604020202020204" pitchFamily="34" charset="0"/>
                <a:ea typeface="Times New Roman" panose="02020603050405020304" pitchFamily="18" charset="0"/>
                <a:cs typeface="Arial" panose="020B0604020202020204" pitchFamily="34" charset="0"/>
              </a:rPr>
              <a:t>à</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de l’indice de masse corporelle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(IMC).</a:t>
            </a:r>
          </a:p>
          <a:p>
            <a:pPr marL="0" indent="0">
              <a:buNone/>
            </a:pPr>
            <a:endParaRPr lang="fr-FR" dirty="0"/>
          </a:p>
        </p:txBody>
      </p:sp>
    </p:spTree>
    <p:extLst>
      <p:ext uri="{BB962C8B-B14F-4D97-AF65-F5344CB8AC3E}">
        <p14:creationId xmlns:p14="http://schemas.microsoft.com/office/powerpoint/2010/main" val="149624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A2E29E-ACD0-5978-74D4-199FC4C1C54E}"/>
              </a:ext>
            </a:extLst>
          </p:cNvPr>
          <p:cNvSpPr>
            <a:spLocks noGrp="1"/>
          </p:cNvSpPr>
          <p:nvPr>
            <p:ph type="title"/>
          </p:nvPr>
        </p:nvSpPr>
        <p:spPr/>
        <p:txBody>
          <a:bodyPr>
            <a:normAutofit/>
          </a:bodyPr>
          <a:lstStyle/>
          <a:p>
            <a:pPr algn="ctr"/>
            <a:r>
              <a:rPr lang="fr-FR"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Pourquoi obésité et kiné?</a:t>
            </a:r>
            <a:endParaRPr lang="fr-FR" b="1" dirty="0">
              <a:solidFill>
                <a:schemeClr val="accent1"/>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FFDB7BF2-0A09-3B1D-CAC7-6E3E4FB20B8E}"/>
              </a:ext>
            </a:extLst>
          </p:cNvPr>
          <p:cNvSpPr>
            <a:spLocks noGrp="1"/>
          </p:cNvSpPr>
          <p:nvPr>
            <p:ph idx="1"/>
          </p:nvPr>
        </p:nvSpPr>
        <p:spPr>
          <a:xfrm>
            <a:off x="457200" y="1469054"/>
            <a:ext cx="10896600" cy="4707909"/>
          </a:xfrm>
        </p:spPr>
        <p:txBody>
          <a:bodyPr>
            <a:normAutofit/>
          </a:bodyPr>
          <a:lstStyle/>
          <a:p>
            <a:pPr marL="0" indent="0" algn="just">
              <a:buNone/>
            </a:pPr>
            <a:r>
              <a:rPr lang="fr-FR" sz="2400" kern="0" dirty="0">
                <a:solidFill>
                  <a:srgbClr val="000000"/>
                </a:solidFill>
                <a:effectLst/>
                <a:ea typeface="Times New Roman" panose="02020603050405020304" pitchFamily="18" charset="0"/>
                <a:cs typeface="Arial" panose="020B0604020202020204" pitchFamily="34" charset="0"/>
              </a:rPr>
              <a:t>18,1 % des adultes en France seraient en situation d’obésité </a:t>
            </a:r>
            <a:r>
              <a:rPr lang="fr-FR" sz="2400" i="1" kern="0" dirty="0">
                <a:solidFill>
                  <a:srgbClr val="000000"/>
                </a:solidFill>
                <a:effectLst/>
                <a:ea typeface="Times New Roman" panose="02020603050405020304" pitchFamily="18" charset="0"/>
                <a:cs typeface="Arial" panose="020B0604020202020204" pitchFamily="34" charset="0"/>
              </a:rPr>
              <a:t> (Observatoire Français d'Épidémiologie de l'Obésité, 2024)</a:t>
            </a:r>
            <a:r>
              <a:rPr lang="fr-FR" sz="2400" kern="0" dirty="0">
                <a:solidFill>
                  <a:srgbClr val="000000"/>
                </a:solidFill>
                <a:effectLst/>
                <a:ea typeface="Times New Roman" panose="02020603050405020304" pitchFamily="18" charset="0"/>
                <a:cs typeface="Arial" panose="020B0604020202020204" pitchFamily="34" charset="0"/>
              </a:rPr>
              <a:t>.</a:t>
            </a:r>
          </a:p>
          <a:p>
            <a:pPr marL="0" indent="0" algn="just">
              <a:buNone/>
            </a:pPr>
            <a:r>
              <a:rPr lang="fr-FR" sz="2400" dirty="0">
                <a:effectLst/>
                <a:cs typeface="Arial" panose="020B0604020202020204" pitchFamily="34" charset="0"/>
              </a:rPr>
              <a:t> </a:t>
            </a:r>
            <a:endParaRPr lang="fr-FR" sz="2400" dirty="0">
              <a:effectLst/>
              <a:ea typeface="Calibri" panose="020F0502020204030204" pitchFamily="34" charset="0"/>
              <a:cs typeface="Arial" panose="020B0604020202020204" pitchFamily="34" charset="0"/>
            </a:endParaRPr>
          </a:p>
          <a:p>
            <a:pPr lvl="0" algn="just">
              <a:buFont typeface="Wingdings" pitchFamily="2" charset="2"/>
              <a:buChar char="Ø"/>
            </a:pPr>
            <a:r>
              <a:rPr lang="fr-FR" sz="2400" dirty="0">
                <a:effectLst/>
                <a:ea typeface="Times New Roman" panose="02020603050405020304" pitchFamily="18" charset="0"/>
                <a:cs typeface="Arial" panose="020B0604020202020204" pitchFamily="34" charset="0"/>
              </a:rPr>
              <a:t> Soit cette obésité </a:t>
            </a:r>
            <a:r>
              <a:rPr lang="fr-FR" sz="2400" b="1" dirty="0">
                <a:effectLst/>
                <a:ea typeface="Times New Roman" panose="02020603050405020304" pitchFamily="18" charset="0"/>
                <a:cs typeface="Arial" panose="020B0604020202020204" pitchFamily="34" charset="0"/>
              </a:rPr>
              <a:t>va influencer notre PEC </a:t>
            </a:r>
            <a:r>
              <a:rPr lang="fr-FR" sz="2400" dirty="0">
                <a:effectLst/>
                <a:ea typeface="Times New Roman" panose="02020603050405020304" pitchFamily="18" charset="0"/>
                <a:cs typeface="Arial" panose="020B0604020202020204" pitchFamily="34" charset="0"/>
              </a:rPr>
              <a:t>:  arthrose genou, maladies chroniques (BPCO, lombalgie,…).</a:t>
            </a:r>
          </a:p>
          <a:p>
            <a:pPr algn="just">
              <a:buFont typeface="Wingdings" pitchFamily="2" charset="2"/>
              <a:buChar char="Ø"/>
            </a:pPr>
            <a:r>
              <a:rPr lang="fr-FR" sz="2400" dirty="0">
                <a:effectLst/>
                <a:ea typeface="Times New Roman" panose="02020603050405020304" pitchFamily="18" charset="0"/>
                <a:cs typeface="Arial" panose="020B0604020202020204" pitchFamily="34" charset="0"/>
              </a:rPr>
              <a:t> Soit cette obésité </a:t>
            </a:r>
            <a:r>
              <a:rPr lang="fr-FR" sz="2400" b="1" dirty="0">
                <a:effectLst/>
                <a:ea typeface="Times New Roman" panose="02020603050405020304" pitchFamily="18" charset="0"/>
                <a:cs typeface="Arial" panose="020B0604020202020204" pitchFamily="34" charset="0"/>
              </a:rPr>
              <a:t>ne va pas influencer directement notre PEC </a:t>
            </a:r>
            <a:r>
              <a:rPr lang="fr-FR" sz="2400" dirty="0">
                <a:effectLst/>
                <a:ea typeface="Times New Roman" panose="02020603050405020304" pitchFamily="18" charset="0"/>
                <a:cs typeface="Arial" panose="020B0604020202020204" pitchFamily="34" charset="0"/>
              </a:rPr>
              <a:t>mais notre rôle « d’acteur de santé publique» doit nous pousser à aborder ce sujet et être un relai. </a:t>
            </a:r>
          </a:p>
          <a:p>
            <a:pPr marL="342900" lvl="0" indent="-342900" algn="just">
              <a:buFont typeface="Symbol" pitchFamily="2" charset="2"/>
              <a:buChar char=""/>
            </a:pPr>
            <a:endParaRPr lang="fr-FR"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pPr>
            <a:endParaRPr lang="fr-FR"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pPr>
            <a:endParaRPr lang="fr-FR" sz="24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800" b="1" u="sng" dirty="0">
              <a:effectLst/>
              <a:latin typeface="Calibri" panose="020F0502020204030204" pitchFamily="34" charset="0"/>
              <a:ea typeface="Times New Roman" panose="02020603050405020304" pitchFamily="18" charset="0"/>
            </a:endParaRPr>
          </a:p>
        </p:txBody>
      </p:sp>
      <p:pic>
        <p:nvPicPr>
          <p:cNvPr id="8" name="Image 7">
            <a:extLst>
              <a:ext uri="{FF2B5EF4-FFF2-40B4-BE49-F238E27FC236}">
                <a16:creationId xmlns:a16="http://schemas.microsoft.com/office/drawing/2014/main" id="{DF80C79A-6FC2-6B6C-5559-54D69E632B5D}"/>
              </a:ext>
            </a:extLst>
          </p:cNvPr>
          <p:cNvPicPr>
            <a:picLocks noChangeAspect="1"/>
          </p:cNvPicPr>
          <p:nvPr/>
        </p:nvPicPr>
        <p:blipFill>
          <a:blip r:embed="rId2"/>
          <a:stretch>
            <a:fillRect/>
          </a:stretch>
        </p:blipFill>
        <p:spPr>
          <a:xfrm>
            <a:off x="1329581" y="5399490"/>
            <a:ext cx="8652619" cy="1217209"/>
          </a:xfrm>
          <a:prstGeom prst="rect">
            <a:avLst/>
          </a:prstGeom>
          <a:ln>
            <a:solidFill>
              <a:schemeClr val="tx1"/>
            </a:solidFill>
          </a:ln>
        </p:spPr>
      </p:pic>
      <p:pic>
        <p:nvPicPr>
          <p:cNvPr id="10" name="Image 9">
            <a:extLst>
              <a:ext uri="{FF2B5EF4-FFF2-40B4-BE49-F238E27FC236}">
                <a16:creationId xmlns:a16="http://schemas.microsoft.com/office/drawing/2014/main" id="{CB9E2D9A-D7E2-2269-29A2-1D2E32E9F974}"/>
              </a:ext>
            </a:extLst>
          </p:cNvPr>
          <p:cNvPicPr>
            <a:picLocks noChangeAspect="1"/>
          </p:cNvPicPr>
          <p:nvPr/>
        </p:nvPicPr>
        <p:blipFill>
          <a:blip r:embed="rId3"/>
          <a:stretch>
            <a:fillRect/>
          </a:stretch>
        </p:blipFill>
        <p:spPr>
          <a:xfrm>
            <a:off x="1329581" y="4778212"/>
            <a:ext cx="8652619" cy="610734"/>
          </a:xfrm>
          <a:prstGeom prst="rect">
            <a:avLst/>
          </a:prstGeom>
          <a:ln>
            <a:solidFill>
              <a:schemeClr val="tx1"/>
            </a:solidFill>
          </a:ln>
        </p:spPr>
      </p:pic>
      <p:sp>
        <p:nvSpPr>
          <p:cNvPr id="11" name="ZoneTexte 10">
            <a:extLst>
              <a:ext uri="{FF2B5EF4-FFF2-40B4-BE49-F238E27FC236}">
                <a16:creationId xmlns:a16="http://schemas.microsoft.com/office/drawing/2014/main" id="{E6593F70-9B9E-D58D-FDB0-FCA2F55A0EDE}"/>
              </a:ext>
            </a:extLst>
          </p:cNvPr>
          <p:cNvSpPr txBox="1"/>
          <p:nvPr/>
        </p:nvSpPr>
        <p:spPr>
          <a:xfrm>
            <a:off x="2209800" y="4450449"/>
            <a:ext cx="7249100" cy="584775"/>
          </a:xfrm>
          <a:prstGeom prst="rect">
            <a:avLst/>
          </a:prstGeom>
          <a:noFill/>
        </p:spPr>
        <p:txBody>
          <a:bodyPr wrap="none" rtlCol="0">
            <a:spAutoFit/>
          </a:bodyPr>
          <a:lstStyle/>
          <a:p>
            <a:r>
              <a:rPr lang="fr-FR" sz="1600" b="1" dirty="0" err="1">
                <a:solidFill>
                  <a:schemeClr val="accent1"/>
                </a:solidFill>
                <a:effectLst/>
                <a:latin typeface="UniversLTStd"/>
              </a:rPr>
              <a:t>Arrête</a:t>
            </a:r>
            <a:r>
              <a:rPr lang="fr-FR" sz="1600" b="1" dirty="0">
                <a:solidFill>
                  <a:schemeClr val="accent1"/>
                </a:solidFill>
                <a:effectLst/>
                <a:latin typeface="UniversLTStd"/>
              </a:rPr>
              <a:t>́ du 2 septembre 2015 relatif au </a:t>
            </a:r>
            <a:r>
              <a:rPr lang="fr-FR" sz="1600" b="1" dirty="0" err="1">
                <a:solidFill>
                  <a:schemeClr val="accent1"/>
                </a:solidFill>
                <a:effectLst/>
                <a:latin typeface="UniversLTStd"/>
              </a:rPr>
              <a:t>diplôme</a:t>
            </a:r>
            <a:r>
              <a:rPr lang="fr-FR" sz="1600" b="1" dirty="0">
                <a:solidFill>
                  <a:schemeClr val="accent1"/>
                </a:solidFill>
                <a:effectLst/>
                <a:latin typeface="UniversLTStd"/>
              </a:rPr>
              <a:t> d’</a:t>
            </a:r>
            <a:r>
              <a:rPr lang="fr-FR" sz="1600" b="1" dirty="0" err="1">
                <a:solidFill>
                  <a:schemeClr val="accent1"/>
                </a:solidFill>
                <a:effectLst/>
                <a:latin typeface="UniversLTStd"/>
              </a:rPr>
              <a:t>État</a:t>
            </a:r>
            <a:r>
              <a:rPr lang="fr-FR" sz="1600" b="1" dirty="0">
                <a:solidFill>
                  <a:schemeClr val="accent1"/>
                </a:solidFill>
                <a:effectLst/>
                <a:latin typeface="UniversLTStd"/>
              </a:rPr>
              <a:t> de </a:t>
            </a:r>
            <a:r>
              <a:rPr lang="fr-FR" sz="1600" b="1" dirty="0" err="1">
                <a:solidFill>
                  <a:schemeClr val="accent1"/>
                </a:solidFill>
                <a:effectLst/>
                <a:latin typeface="UniversLTStd"/>
              </a:rPr>
              <a:t>masseur-kinésithérapeute</a:t>
            </a:r>
            <a:r>
              <a:rPr lang="fr-FR" sz="1600" b="1" dirty="0">
                <a:solidFill>
                  <a:schemeClr val="accent1"/>
                </a:solidFill>
                <a:effectLst/>
                <a:latin typeface="UniversLTStd"/>
              </a:rPr>
              <a:t> </a:t>
            </a:r>
            <a:endParaRPr lang="fr-FR" sz="1600" dirty="0">
              <a:solidFill>
                <a:schemeClr val="accent1"/>
              </a:solidFill>
            </a:endParaRPr>
          </a:p>
          <a:p>
            <a:endParaRPr lang="fr-FR" sz="1600" u="sng" dirty="0"/>
          </a:p>
        </p:txBody>
      </p:sp>
    </p:spTree>
    <p:extLst>
      <p:ext uri="{BB962C8B-B14F-4D97-AF65-F5344CB8AC3E}">
        <p14:creationId xmlns:p14="http://schemas.microsoft.com/office/powerpoint/2010/main" val="4226741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9F005-7E3E-0D3B-797B-88F7ABC10662}"/>
              </a:ext>
            </a:extLst>
          </p:cNvPr>
          <p:cNvSpPr>
            <a:spLocks noGrp="1"/>
          </p:cNvSpPr>
          <p:nvPr>
            <p:ph type="title"/>
          </p:nvPr>
        </p:nvSpPr>
        <p:spPr>
          <a:xfrm>
            <a:off x="148281" y="365125"/>
            <a:ext cx="11862487" cy="1325563"/>
          </a:xfrm>
        </p:spPr>
        <p:txBody>
          <a:bodyPr>
            <a:normAutofit/>
          </a:bodyPr>
          <a:lstStyle/>
          <a:p>
            <a:pPr algn="ct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Points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communs</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des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soins</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et de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l’accompagnement</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dès</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le diagnostic d’un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surpoids</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ou</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d’une</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obésite</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fr-FR" sz="3600" dirty="0">
              <a:solidFill>
                <a:srgbClr val="0070C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E1F2E96D-FFCB-21AD-EBDA-0D51D154986D}"/>
              </a:ext>
            </a:extLst>
          </p:cNvPr>
          <p:cNvSpPr>
            <a:spLocks noGrp="1"/>
          </p:cNvSpPr>
          <p:nvPr>
            <p:ph idx="1"/>
          </p:nvPr>
        </p:nvSpPr>
        <p:spPr>
          <a:xfrm>
            <a:off x="838200" y="1825625"/>
            <a:ext cx="10515600" cy="4795892"/>
          </a:xfrm>
        </p:spPr>
        <p:txBody>
          <a:bodyPr>
            <a:noAutofit/>
          </a:bodyPr>
          <a:lstStyle/>
          <a:p>
            <a:pPr algn="just">
              <a:buFont typeface="Wingdings" pitchFamily="2" charset="2"/>
              <a:buChar char="Ø"/>
            </a:pPr>
            <a:endParaRPr lang="fr-FR" sz="2100" b="1" dirty="0">
              <a:effectLst/>
              <a:latin typeface="Arial" panose="020B0604020202020204" pitchFamily="34" charset="0"/>
              <a:ea typeface="Times New Roman" panose="02020603050405020304" pitchFamily="18" charset="0"/>
              <a:cs typeface="Arial" panose="020B0604020202020204" pitchFamily="34" charset="0"/>
            </a:endParaRPr>
          </a:p>
          <a:p>
            <a:pPr algn="just">
              <a:buFont typeface="Wingdings" pitchFamily="2" charset="2"/>
              <a:buChar char="Ø"/>
            </a:pPr>
            <a:r>
              <a:rPr lang="fr-FR" sz="2300" dirty="0">
                <a:effectLst/>
                <a:latin typeface="Arial" panose="020B0604020202020204" pitchFamily="34" charset="0"/>
                <a:ea typeface="Times New Roman" panose="02020603050405020304" pitchFamily="18" charset="0"/>
                <a:cs typeface="Arial" panose="020B0604020202020204" pitchFamily="34" charset="0"/>
              </a:rPr>
              <a:t>Tous professionnels devraient fonder leur action sur une </a:t>
            </a:r>
            <a:r>
              <a:rPr lang="fr-FR" sz="2300" b="1" dirty="0">
                <a:effectLst/>
                <a:latin typeface="Arial" panose="020B0604020202020204" pitchFamily="34" charset="0"/>
                <a:ea typeface="Times New Roman" panose="02020603050405020304" pitchFamily="18" charset="0"/>
                <a:cs typeface="Arial" panose="020B0604020202020204" pitchFamily="34" charset="0"/>
              </a:rPr>
              <a:t>posture </a:t>
            </a:r>
            <a:r>
              <a:rPr lang="fr-FR" sz="2300" b="1" dirty="0" err="1">
                <a:effectLst/>
                <a:latin typeface="Arial" panose="020B0604020202020204" pitchFamily="34" charset="0"/>
                <a:ea typeface="Times New Roman" panose="02020603050405020304" pitchFamily="18" charset="0"/>
                <a:cs typeface="Arial" panose="020B0604020202020204" pitchFamily="34" charset="0"/>
              </a:rPr>
              <a:t>éducative</a:t>
            </a:r>
            <a:r>
              <a:rPr lang="fr-FR" sz="2300" b="1" dirty="0">
                <a:effectLst/>
                <a:latin typeface="Arial" panose="020B0604020202020204" pitchFamily="34" charset="0"/>
                <a:ea typeface="Times New Roman" panose="02020603050405020304" pitchFamily="18" charset="0"/>
                <a:cs typeface="Arial" panose="020B0604020202020204" pitchFamily="34" charset="0"/>
              </a:rPr>
              <a:t> et une </a:t>
            </a:r>
            <a:r>
              <a:rPr lang="fr-FR" sz="2300" b="1" dirty="0" err="1">
                <a:effectLst/>
                <a:latin typeface="Arial" panose="020B0604020202020204" pitchFamily="34" charset="0"/>
                <a:ea typeface="Times New Roman" panose="02020603050405020304" pitchFamily="18" charset="0"/>
                <a:cs typeface="Arial" panose="020B0604020202020204" pitchFamily="34" charset="0"/>
              </a:rPr>
              <a:t>écoute</a:t>
            </a:r>
            <a:r>
              <a:rPr lang="fr-FR" sz="2300" b="1" dirty="0">
                <a:effectLst/>
                <a:latin typeface="Arial" panose="020B0604020202020204" pitchFamily="34" charset="0"/>
                <a:ea typeface="Times New Roman" panose="02020603050405020304" pitchFamily="18" charset="0"/>
                <a:cs typeface="Arial" panose="020B0604020202020204" pitchFamily="34" charset="0"/>
              </a:rPr>
              <a:t> empathique</a:t>
            </a:r>
            <a:r>
              <a:rPr lang="fr-FR" sz="2300" dirty="0">
                <a:effectLst/>
                <a:latin typeface="Arial" panose="020B0604020202020204" pitchFamily="34" charset="0"/>
                <a:ea typeface="Times New Roman" panose="02020603050405020304" pitchFamily="18" charset="0"/>
                <a:cs typeface="Arial" panose="020B0604020202020204" pitchFamily="34" charset="0"/>
              </a:rPr>
              <a:t>, </a:t>
            </a:r>
          </a:p>
          <a:p>
            <a:pPr algn="just">
              <a:buFont typeface="Wingdings" pitchFamily="2" charset="2"/>
              <a:buChar char="Ø"/>
            </a:pPr>
            <a:r>
              <a:rPr lang="fr-FR" sz="2300" dirty="0">
                <a:effectLst/>
                <a:latin typeface="Arial" panose="020B0604020202020204" pitchFamily="34" charset="0"/>
                <a:ea typeface="Times New Roman" panose="02020603050405020304" pitchFamily="18" charset="0"/>
                <a:cs typeface="Arial" panose="020B0604020202020204" pitchFamily="34" charset="0"/>
              </a:rPr>
              <a:t> Assurer un </a:t>
            </a:r>
            <a:r>
              <a:rPr lang="fr-FR" sz="2300" b="1" dirty="0">
                <a:effectLst/>
                <a:latin typeface="Arial" panose="020B0604020202020204" pitchFamily="34" charset="0"/>
                <a:ea typeface="Times New Roman" panose="02020603050405020304" pitchFamily="18" charset="0"/>
                <a:cs typeface="Arial" panose="020B0604020202020204" pitchFamily="34" charset="0"/>
              </a:rPr>
              <a:t>suivi global, </a:t>
            </a:r>
            <a:r>
              <a:rPr lang="fr-FR" sz="2300" b="1" dirty="0" err="1">
                <a:effectLst/>
                <a:latin typeface="Arial" panose="020B0604020202020204" pitchFamily="34" charset="0"/>
                <a:ea typeface="Times New Roman" panose="02020603050405020304" pitchFamily="18" charset="0"/>
                <a:cs typeface="Arial" panose="020B0604020202020204" pitchFamily="34" charset="0"/>
              </a:rPr>
              <a:t>régulier</a:t>
            </a:r>
            <a:r>
              <a:rPr lang="fr-FR" sz="2300" b="1" dirty="0">
                <a:effectLst/>
                <a:latin typeface="Arial" panose="020B0604020202020204" pitchFamily="34" charset="0"/>
                <a:ea typeface="Times New Roman" panose="02020603050405020304" pitchFamily="18" charset="0"/>
                <a:cs typeface="Arial" panose="020B0604020202020204" pitchFamily="34" charset="0"/>
              </a:rPr>
              <a:t> </a:t>
            </a:r>
            <a:r>
              <a:rPr lang="fr-FR" sz="2300" dirty="0">
                <a:effectLst/>
                <a:latin typeface="Arial" panose="020B0604020202020204" pitchFamily="34" charset="0"/>
                <a:ea typeface="Times New Roman" panose="02020603050405020304" pitchFamily="18" charset="0"/>
                <a:cs typeface="Arial" panose="020B0604020202020204" pitchFamily="34" charset="0"/>
              </a:rPr>
              <a:t>et dans </a:t>
            </a:r>
            <a:r>
              <a:rPr lang="fr-FR" sz="2300" b="1" dirty="0">
                <a:effectLst/>
                <a:latin typeface="Arial" panose="020B0604020202020204" pitchFamily="34" charset="0"/>
                <a:ea typeface="Times New Roman" panose="02020603050405020304" pitchFamily="18" charset="0"/>
                <a:cs typeface="Arial" panose="020B0604020202020204" pitchFamily="34" charset="0"/>
              </a:rPr>
              <a:t>la </a:t>
            </a:r>
            <a:r>
              <a:rPr lang="fr-FR" sz="2300" b="1" dirty="0" err="1">
                <a:effectLst/>
                <a:latin typeface="Arial" panose="020B0604020202020204" pitchFamily="34" charset="0"/>
                <a:ea typeface="Times New Roman" panose="02020603050405020304" pitchFamily="18" charset="0"/>
                <a:cs typeface="Arial" panose="020B0604020202020204" pitchFamily="34" charset="0"/>
              </a:rPr>
              <a:t>durée</a:t>
            </a:r>
            <a:r>
              <a:rPr lang="fr-FR" sz="2300" b="1" dirty="0">
                <a:effectLst/>
                <a:latin typeface="Arial" panose="020B0604020202020204" pitchFamily="34" charset="0"/>
                <a:ea typeface="Times New Roman" panose="02020603050405020304" pitchFamily="18" charset="0"/>
                <a:cs typeface="Arial" panose="020B0604020202020204" pitchFamily="34" charset="0"/>
              </a:rPr>
              <a:t>,</a:t>
            </a:r>
          </a:p>
          <a:p>
            <a:pPr algn="just">
              <a:buFont typeface="Wingdings" pitchFamily="2" charset="2"/>
              <a:buChar char="Ø"/>
            </a:pPr>
            <a:r>
              <a:rPr lang="fr-FR" sz="2300" dirty="0">
                <a:effectLst/>
                <a:latin typeface="Arial" panose="020B0604020202020204" pitchFamily="34" charset="0"/>
                <a:ea typeface="Times New Roman" panose="02020603050405020304" pitchFamily="18" charset="0"/>
                <a:cs typeface="Arial" panose="020B0604020202020204" pitchFamily="34" charset="0"/>
              </a:rPr>
              <a:t> Expliquer que la </a:t>
            </a:r>
            <a:r>
              <a:rPr lang="fr-FR" sz="2300" b="1" dirty="0">
                <a:effectLst/>
                <a:latin typeface="Arial" panose="020B0604020202020204" pitchFamily="34" charset="0"/>
                <a:ea typeface="Times New Roman" panose="02020603050405020304" pitchFamily="18" charset="0"/>
                <a:cs typeface="Arial" panose="020B0604020202020204" pitchFamily="34" charset="0"/>
              </a:rPr>
              <a:t>stabilisation du poids est </a:t>
            </a:r>
            <a:r>
              <a:rPr lang="fr-FR" sz="2300" b="1" dirty="0" err="1">
                <a:effectLst/>
                <a:latin typeface="Arial" panose="020B0604020202020204" pitchFamily="34" charset="0"/>
                <a:ea typeface="Times New Roman" panose="02020603050405020304" pitchFamily="18" charset="0"/>
                <a:cs typeface="Arial" panose="020B0604020202020204" pitchFamily="34" charset="0"/>
              </a:rPr>
              <a:t>déja</a:t>
            </a:r>
            <a:r>
              <a:rPr lang="fr-FR" sz="2300" b="1" dirty="0">
                <a:effectLst/>
                <a:latin typeface="Arial" panose="020B0604020202020204" pitchFamily="34" charset="0"/>
                <a:ea typeface="Times New Roman" panose="02020603050405020304" pitchFamily="18" charset="0"/>
                <a:cs typeface="Arial" panose="020B0604020202020204" pitchFamily="34" charset="0"/>
              </a:rPr>
              <a:t>̀ un </a:t>
            </a:r>
            <a:r>
              <a:rPr lang="fr-FR" sz="2300" b="1" dirty="0" err="1">
                <a:effectLst/>
                <a:latin typeface="Arial" panose="020B0604020202020204" pitchFamily="34" charset="0"/>
                <a:ea typeface="Times New Roman" panose="02020603050405020304" pitchFamily="18" charset="0"/>
                <a:cs typeface="Arial" panose="020B0604020202020204" pitchFamily="34" charset="0"/>
              </a:rPr>
              <a:t>succès</a:t>
            </a:r>
            <a:r>
              <a:rPr lang="fr-FR" sz="2300" b="1" dirty="0">
                <a:effectLst/>
                <a:latin typeface="Arial" panose="020B0604020202020204" pitchFamily="34" charset="0"/>
                <a:ea typeface="Times New Roman" panose="02020603050405020304" pitchFamily="18" charset="0"/>
                <a:cs typeface="Arial" panose="020B0604020202020204" pitchFamily="34" charset="0"/>
              </a:rPr>
              <a:t> en soi,</a:t>
            </a:r>
          </a:p>
          <a:p>
            <a:pPr algn="just">
              <a:buFont typeface="Wingdings" pitchFamily="2" charset="2"/>
              <a:buChar char="Ø"/>
            </a:pPr>
            <a:r>
              <a:rPr lang="fr-FR" sz="2300" b="1" dirty="0">
                <a:effectLst/>
                <a:latin typeface="Arial" panose="020B0604020202020204" pitchFamily="34" charset="0"/>
                <a:ea typeface="Times New Roman" panose="02020603050405020304" pitchFamily="18" charset="0"/>
                <a:cs typeface="Arial" panose="020B0604020202020204" pitchFamily="34" charset="0"/>
              </a:rPr>
              <a:t> Anticiper les </a:t>
            </a:r>
            <a:r>
              <a:rPr lang="fr-FR" sz="2300" b="1" dirty="0" err="1">
                <a:effectLst/>
                <a:latin typeface="Arial" panose="020B0604020202020204" pitchFamily="34" charset="0"/>
                <a:ea typeface="Times New Roman" panose="02020603050405020304" pitchFamily="18" charset="0"/>
                <a:cs typeface="Arial" panose="020B0604020202020204" pitchFamily="34" charset="0"/>
              </a:rPr>
              <a:t>difficultés</a:t>
            </a:r>
            <a:r>
              <a:rPr lang="fr-FR" sz="2300" b="1" dirty="0">
                <a:effectLst/>
                <a:latin typeface="Arial" panose="020B0604020202020204" pitchFamily="34" charset="0"/>
                <a:ea typeface="Times New Roman" panose="02020603050405020304" pitchFamily="18" charset="0"/>
                <a:cs typeface="Arial" panose="020B0604020202020204" pitchFamily="34" charset="0"/>
              </a:rPr>
              <a:t> et </a:t>
            </a:r>
            <a:r>
              <a:rPr lang="fr-FR" sz="2300" b="1" dirty="0" err="1">
                <a:effectLst/>
                <a:latin typeface="Arial" panose="020B0604020202020204" pitchFamily="34" charset="0"/>
                <a:ea typeface="Times New Roman" panose="02020603050405020304" pitchFamily="18" charset="0"/>
                <a:cs typeface="Arial" panose="020B0604020202020204" pitchFamily="34" charset="0"/>
              </a:rPr>
              <a:t>prévoir</a:t>
            </a:r>
            <a:r>
              <a:rPr lang="fr-FR" sz="2300" b="1" dirty="0">
                <a:effectLst/>
                <a:latin typeface="Arial" panose="020B0604020202020204" pitchFamily="34" charset="0"/>
                <a:ea typeface="Times New Roman" panose="02020603050405020304" pitchFamily="18" charset="0"/>
                <a:cs typeface="Arial" panose="020B0604020202020204" pitchFamily="34" charset="0"/>
              </a:rPr>
              <a:t> des </a:t>
            </a:r>
            <a:r>
              <a:rPr lang="fr-FR" sz="2300" b="1" dirty="0" err="1">
                <a:effectLst/>
                <a:latin typeface="Arial" panose="020B0604020202020204" pitchFamily="34" charset="0"/>
                <a:ea typeface="Times New Roman" panose="02020603050405020304" pitchFamily="18" charset="0"/>
                <a:cs typeface="Arial" panose="020B0604020202020204" pitchFamily="34" charset="0"/>
              </a:rPr>
              <a:t>stratégies</a:t>
            </a:r>
            <a:r>
              <a:rPr lang="fr-FR" sz="2300" b="1" dirty="0">
                <a:effectLst/>
                <a:latin typeface="Arial" panose="020B0604020202020204" pitchFamily="34" charset="0"/>
                <a:ea typeface="Times New Roman" panose="02020603050405020304" pitchFamily="18" charset="0"/>
                <a:cs typeface="Arial" panose="020B0604020202020204" pitchFamily="34" charset="0"/>
              </a:rPr>
              <a:t> </a:t>
            </a:r>
            <a:r>
              <a:rPr lang="fr-FR" sz="2300" dirty="0">
                <a:effectLst/>
                <a:latin typeface="Arial" panose="020B0604020202020204" pitchFamily="34" charset="0"/>
                <a:ea typeface="Times New Roman" panose="02020603050405020304" pitchFamily="18" charset="0"/>
                <a:cs typeface="Arial" panose="020B0604020202020204" pitchFamily="34" charset="0"/>
              </a:rPr>
              <a:t>pour maintenir les modifications des habitudes de vie sur la </a:t>
            </a:r>
            <a:r>
              <a:rPr lang="fr-FR" sz="2300" dirty="0" err="1">
                <a:effectLst/>
                <a:latin typeface="Arial" panose="020B0604020202020204" pitchFamily="34" charset="0"/>
                <a:ea typeface="Times New Roman" panose="02020603050405020304" pitchFamily="18" charset="0"/>
                <a:cs typeface="Arial" panose="020B0604020202020204" pitchFamily="34" charset="0"/>
              </a:rPr>
              <a:t>durée</a:t>
            </a:r>
            <a:r>
              <a:rPr lang="fr-FR" sz="2300" dirty="0">
                <a:effectLst/>
                <a:latin typeface="Arial" panose="020B0604020202020204" pitchFamily="34" charset="0"/>
                <a:ea typeface="Times New Roman" panose="02020603050405020304" pitchFamily="18" charset="0"/>
                <a:cs typeface="Arial" panose="020B0604020202020204" pitchFamily="34" charset="0"/>
              </a:rPr>
              <a:t>, </a:t>
            </a:r>
          </a:p>
          <a:p>
            <a:pPr algn="just">
              <a:buFont typeface="Wingdings" pitchFamily="2" charset="2"/>
              <a:buChar char="Ø"/>
            </a:pPr>
            <a:r>
              <a:rPr lang="fr-FR" sz="2300" b="1" dirty="0">
                <a:effectLst/>
                <a:latin typeface="Arial" panose="020B0604020202020204" pitchFamily="34" charset="0"/>
                <a:ea typeface="Times New Roman" panose="02020603050405020304" pitchFamily="18" charset="0"/>
                <a:cs typeface="Arial" panose="020B0604020202020204" pitchFamily="34" charset="0"/>
              </a:rPr>
              <a:t> Lutter contre les </a:t>
            </a:r>
            <a:r>
              <a:rPr lang="fr-FR" sz="2300" b="1" dirty="0" err="1">
                <a:effectLst/>
                <a:latin typeface="Arial" panose="020B0604020202020204" pitchFamily="34" charset="0"/>
                <a:ea typeface="Times New Roman" panose="02020603050405020304" pitchFamily="18" charset="0"/>
                <a:cs typeface="Arial" panose="020B0604020202020204" pitchFamily="34" charset="0"/>
              </a:rPr>
              <a:t>règles</a:t>
            </a:r>
            <a:r>
              <a:rPr lang="fr-FR" sz="2300" b="1" dirty="0">
                <a:effectLst/>
                <a:latin typeface="Arial" panose="020B0604020202020204" pitchFamily="34" charset="0"/>
                <a:ea typeface="Times New Roman" panose="02020603050405020304" pitchFamily="18" charset="0"/>
                <a:cs typeface="Arial" panose="020B0604020202020204" pitchFamily="34" charset="0"/>
              </a:rPr>
              <a:t> rigides que certaines personnes s’imposent ou qui leur sont </a:t>
            </a:r>
            <a:r>
              <a:rPr lang="fr-FR" sz="2300" b="1" dirty="0" err="1">
                <a:effectLst/>
                <a:latin typeface="Arial" panose="020B0604020202020204" pitchFamily="34" charset="0"/>
                <a:ea typeface="Times New Roman" panose="02020603050405020304" pitchFamily="18" charset="0"/>
                <a:cs typeface="Arial" panose="020B0604020202020204" pitchFamily="34" charset="0"/>
              </a:rPr>
              <a:t>imposées</a:t>
            </a:r>
            <a:r>
              <a:rPr lang="fr-FR" sz="2300" b="1" dirty="0">
                <a:effectLst/>
                <a:latin typeface="Arial" panose="020B0604020202020204" pitchFamily="34" charset="0"/>
                <a:ea typeface="Times New Roman" panose="02020603050405020304" pitchFamily="18" charset="0"/>
                <a:cs typeface="Arial" panose="020B0604020202020204" pitchFamily="34" charset="0"/>
              </a:rPr>
              <a:t> par les professionnels de santé </a:t>
            </a:r>
            <a:r>
              <a:rPr lang="fr-FR" sz="2300" dirty="0">
                <a:effectLst/>
                <a:latin typeface="Arial" panose="020B0604020202020204" pitchFamily="34" charset="0"/>
                <a:ea typeface="Times New Roman" panose="02020603050405020304" pitchFamily="18" charset="0"/>
                <a:cs typeface="Arial" panose="020B0604020202020204" pitchFamily="34" charset="0"/>
              </a:rPr>
              <a:t>et qui conduisent à la frustration, à un sentiment d’</a:t>
            </a:r>
            <a:r>
              <a:rPr lang="fr-FR" sz="2300" dirty="0" err="1">
                <a:effectLst/>
                <a:latin typeface="Arial" panose="020B0604020202020204" pitchFamily="34" charset="0"/>
                <a:ea typeface="Times New Roman" panose="02020603050405020304" pitchFamily="18" charset="0"/>
                <a:cs typeface="Arial" panose="020B0604020202020204" pitchFamily="34" charset="0"/>
              </a:rPr>
              <a:t>échec</a:t>
            </a:r>
            <a:r>
              <a:rPr lang="fr-FR" sz="2300" dirty="0">
                <a:effectLst/>
                <a:latin typeface="Arial" panose="020B0604020202020204" pitchFamily="34" charset="0"/>
                <a:ea typeface="Times New Roman" panose="02020603050405020304" pitchFamily="18" charset="0"/>
                <a:cs typeface="Arial" panose="020B0604020202020204" pitchFamily="34" charset="0"/>
              </a:rPr>
              <a:t>, à la </a:t>
            </a:r>
            <a:r>
              <a:rPr lang="fr-FR" sz="2300" dirty="0" err="1">
                <a:effectLst/>
                <a:latin typeface="Arial" panose="020B0604020202020204" pitchFamily="34" charset="0"/>
                <a:ea typeface="Times New Roman" panose="02020603050405020304" pitchFamily="18" charset="0"/>
                <a:cs typeface="Arial" panose="020B0604020202020204" pitchFamily="34" charset="0"/>
              </a:rPr>
              <a:t>culpabilite</a:t>
            </a:r>
            <a:r>
              <a:rPr lang="fr-FR" sz="2300" dirty="0">
                <a:effectLst/>
                <a:latin typeface="Arial" panose="020B0604020202020204" pitchFamily="34" charset="0"/>
                <a:ea typeface="Times New Roman" panose="02020603050405020304" pitchFamily="18" charset="0"/>
                <a:cs typeface="Arial" panose="020B0604020202020204" pitchFamily="34" charset="0"/>
              </a:rPr>
              <a:t>́ (</a:t>
            </a:r>
            <a:r>
              <a:rPr lang="fr-FR" sz="2300" b="1" dirty="0">
                <a:effectLst/>
                <a:latin typeface="Arial" panose="020B0604020202020204" pitchFamily="34" charset="0"/>
                <a:ea typeface="Times New Roman" panose="02020603050405020304" pitchFamily="18" charset="0"/>
                <a:cs typeface="Arial" panose="020B0604020202020204" pitchFamily="34" charset="0"/>
              </a:rPr>
              <a:t>objectifs </a:t>
            </a:r>
            <a:r>
              <a:rPr lang="fr-FR" sz="2300" b="1" dirty="0" err="1">
                <a:effectLst/>
                <a:latin typeface="Arial" panose="020B0604020202020204" pitchFamily="34" charset="0"/>
                <a:ea typeface="Times New Roman" panose="02020603050405020304" pitchFamily="18" charset="0"/>
                <a:cs typeface="Arial" panose="020B0604020202020204" pitchFamily="34" charset="0"/>
              </a:rPr>
              <a:t>irréalistes</a:t>
            </a:r>
            <a:r>
              <a:rPr lang="fr-FR" sz="2300" dirty="0">
                <a:effectLst/>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554674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E65A61-9F04-3682-66A3-BE719BF70815}"/>
              </a:ext>
            </a:extLst>
          </p:cNvPr>
          <p:cNvSpPr>
            <a:spLocks noGrp="1"/>
          </p:cNvSpPr>
          <p:nvPr>
            <p:ph type="title"/>
          </p:nvPr>
        </p:nvSpPr>
        <p:spPr/>
        <p:txBody>
          <a:bodyPr>
            <a:normAutofit/>
          </a:bodyPr>
          <a:lstStyle/>
          <a:p>
            <a:pPr algn="ct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Situation de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surpoids</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ou</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d’obésite</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non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complexe</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spécificités</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fr-FR" sz="3600" dirty="0">
              <a:solidFill>
                <a:srgbClr val="0070C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F3EF56E9-2FFE-2E19-F64E-545E51348061}"/>
              </a:ext>
            </a:extLst>
          </p:cNvPr>
          <p:cNvSpPr>
            <a:spLocks noGrp="1"/>
          </p:cNvSpPr>
          <p:nvPr>
            <p:ph idx="1"/>
          </p:nvPr>
        </p:nvSpPr>
        <p:spPr/>
        <p:txBody>
          <a:bodyPr>
            <a:normAutofit lnSpcReduction="10000"/>
          </a:bodyPr>
          <a:lstStyle/>
          <a:p>
            <a:pPr marL="0" indent="0" algn="just">
              <a:buNone/>
            </a:pPr>
            <a:r>
              <a:rPr lang="fr-FR" sz="2400" dirty="0">
                <a:latin typeface="Arial" panose="020B0604020202020204" pitchFamily="34" charset="0"/>
                <a:cs typeface="Arial" panose="020B0604020202020204" pitchFamily="34" charset="0"/>
              </a:rPr>
              <a:t>➔  </a:t>
            </a:r>
            <a:r>
              <a:rPr lang="fr-FR" sz="2400" b="1" dirty="0">
                <a:latin typeface="Arial" panose="020B0604020202020204" pitchFamily="34" charset="0"/>
                <a:cs typeface="Arial" panose="020B0604020202020204" pitchFamily="34" charset="0"/>
              </a:rPr>
              <a:t>La perte de poids n’est pas prioritaire </a:t>
            </a:r>
            <a:r>
              <a:rPr lang="fr-FR" sz="2400" dirty="0">
                <a:latin typeface="Arial" panose="020B0604020202020204" pitchFamily="34" charset="0"/>
                <a:cs typeface="Arial" panose="020B0604020202020204" pitchFamily="34" charset="0"/>
              </a:rPr>
              <a:t>chez un adulte en situation de surpoids ou d’</a:t>
            </a:r>
            <a:r>
              <a:rPr lang="fr-FR" sz="2400" dirty="0" err="1">
                <a:latin typeface="Arial" panose="020B0604020202020204" pitchFamily="34" charset="0"/>
                <a:cs typeface="Arial" panose="020B0604020202020204" pitchFamily="34" charset="0"/>
              </a:rPr>
              <a:t>obésite</a:t>
            </a:r>
            <a:r>
              <a:rPr lang="fr-FR" sz="2400" dirty="0">
                <a:latin typeface="Arial" panose="020B0604020202020204" pitchFamily="34" charset="0"/>
                <a:cs typeface="Arial" panose="020B0604020202020204" pitchFamily="34" charset="0"/>
              </a:rPr>
              <a:t>́ non complexe. </a:t>
            </a:r>
          </a:p>
          <a:p>
            <a:pPr marL="742950" lvl="1" indent="-285750" algn="just">
              <a:buSzPts val="1000"/>
              <a:buFont typeface="Symbol" pitchFamily="2" charset="2"/>
              <a:buChar char=""/>
              <a:tabLst>
                <a:tab pos="914400" algn="l"/>
              </a:tabLst>
            </a:pPr>
            <a:endParaRPr lang="fr-FR" dirty="0">
              <a:solidFill>
                <a:srgbClr val="232323"/>
              </a:solidFill>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buSzPts val="1000"/>
              <a:buFont typeface="Symbol" pitchFamily="2" charset="2"/>
              <a:buChar char=""/>
              <a:tabLst>
                <a:tab pos="914400" algn="l"/>
              </a:tabLst>
            </a:pPr>
            <a:r>
              <a:rPr lang="fr-FR"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Dans un premier temps, aider la personne à </a:t>
            </a:r>
            <a:r>
              <a:rPr lang="fr-FR"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stabiliser son poids</a:t>
            </a:r>
            <a:r>
              <a:rPr lang="fr-FR"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p>
          <a:p>
            <a:pPr marL="742950" lvl="1" indent="-285750" algn="just">
              <a:buSzPts val="1000"/>
              <a:buFont typeface="Symbol" pitchFamily="2" charset="2"/>
              <a:buChar char=""/>
              <a:tabLst>
                <a:tab pos="914400" algn="l"/>
              </a:tabLst>
            </a:pPr>
            <a:endParaRPr lang="fr-FR"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buSzPts val="1000"/>
              <a:buFont typeface="Symbol" pitchFamily="2" charset="2"/>
              <a:buChar char=""/>
              <a:tabLst>
                <a:tab pos="914400" algn="l"/>
              </a:tabLst>
            </a:pPr>
            <a:r>
              <a:rPr lang="fr-FR"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Dans un </a:t>
            </a:r>
            <a:r>
              <a:rPr lang="fr-FR"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deuxième</a:t>
            </a:r>
            <a:r>
              <a:rPr lang="fr-FR"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temps, en </a:t>
            </a:r>
            <a:r>
              <a:rPr lang="fr-FR"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perdre </a:t>
            </a:r>
            <a:r>
              <a:rPr lang="fr-FR" b="1"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très</a:t>
            </a:r>
            <a:r>
              <a:rPr lang="fr-FR"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progressivement </a:t>
            </a:r>
            <a:r>
              <a:rPr lang="fr-FR"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pour atteindre un poids de forme (celui dans lequel la personne se sent bien physiquement et psychologiquement). </a:t>
            </a:r>
          </a:p>
          <a:p>
            <a:pPr marL="742950" lvl="1" indent="-285750" algn="just">
              <a:buSzPts val="1000"/>
              <a:buFont typeface="Symbol" pitchFamily="2" charset="2"/>
              <a:buChar char=""/>
              <a:tabLst>
                <a:tab pos="914400" algn="l"/>
              </a:tabLst>
            </a:pPr>
            <a:endParaRPr lang="fr-FR"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buSzPts val="1000"/>
              <a:buFont typeface="Symbol" pitchFamily="2" charset="2"/>
              <a:buChar char=""/>
              <a:tabLst>
                <a:tab pos="914400" algn="l"/>
              </a:tabLst>
            </a:pPr>
            <a:r>
              <a:rPr lang="fr-FR"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Dans un </a:t>
            </a:r>
            <a:r>
              <a:rPr lang="fr-FR"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troisième</a:t>
            </a:r>
            <a:r>
              <a:rPr lang="fr-FR"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temps, l’aider à </a:t>
            </a:r>
            <a:r>
              <a:rPr lang="fr-FR"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maintenir ce poids de forme</a:t>
            </a:r>
            <a:r>
              <a:rPr lang="fr-FR"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ainsi qu’une bonne condition physique avec un niveau de masse musculaire satisfaisant. </a:t>
            </a:r>
            <a:endParaRPr lang="fr-FR"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658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F0367C-FC28-F035-A490-A9C37FD653A7}"/>
              </a:ext>
            </a:extLst>
          </p:cNvPr>
          <p:cNvSpPr>
            <a:spLocks noGrp="1"/>
          </p:cNvSpPr>
          <p:nvPr>
            <p:ph type="title"/>
          </p:nvPr>
        </p:nvSpPr>
        <p:spPr/>
        <p:txBody>
          <a:bodyPr>
            <a:normAutofit/>
          </a:bodyPr>
          <a:lstStyle/>
          <a:p>
            <a:pPr algn="ctr"/>
            <a:r>
              <a:rPr lang="fr-FR" sz="3600" b="1" dirty="0">
                <a:solidFill>
                  <a:srgbClr val="0070C0"/>
                </a:solidFill>
                <a:latin typeface="Arial" panose="020B0604020202020204" pitchFamily="34" charset="0"/>
                <a:cs typeface="Arial" panose="020B0604020202020204" pitchFamily="34" charset="0"/>
              </a:rPr>
              <a:t>Situation d’</a:t>
            </a:r>
            <a:r>
              <a:rPr lang="fr-FR" sz="3600" b="1" dirty="0" err="1">
                <a:solidFill>
                  <a:srgbClr val="0070C0"/>
                </a:solidFill>
                <a:latin typeface="Arial" panose="020B0604020202020204" pitchFamily="34" charset="0"/>
                <a:cs typeface="Arial" panose="020B0604020202020204" pitchFamily="34" charset="0"/>
              </a:rPr>
              <a:t>obésite</a:t>
            </a:r>
            <a:r>
              <a:rPr lang="fr-FR" sz="3600" b="1" dirty="0">
                <a:solidFill>
                  <a:srgbClr val="0070C0"/>
                </a:solidFill>
                <a:latin typeface="Arial" panose="020B0604020202020204" pitchFamily="34" charset="0"/>
                <a:cs typeface="Arial" panose="020B0604020202020204" pitchFamily="34" charset="0"/>
              </a:rPr>
              <a:t>́ complexe : </a:t>
            </a:r>
            <a:r>
              <a:rPr lang="fr-FR" sz="3600" b="1" dirty="0" err="1">
                <a:solidFill>
                  <a:srgbClr val="0070C0"/>
                </a:solidFill>
                <a:latin typeface="Arial" panose="020B0604020202020204" pitchFamily="34" charset="0"/>
                <a:cs typeface="Arial" panose="020B0604020202020204" pitchFamily="34" charset="0"/>
              </a:rPr>
              <a:t>spécificités</a:t>
            </a:r>
            <a:r>
              <a:rPr lang="fr-FR" sz="3600" b="1" dirty="0">
                <a:solidFill>
                  <a:srgbClr val="0070C0"/>
                </a:solidFill>
                <a:latin typeface="Arial" panose="020B0604020202020204" pitchFamily="34" charset="0"/>
                <a:cs typeface="Arial" panose="020B0604020202020204" pitchFamily="34" charset="0"/>
              </a:rPr>
              <a:t> </a:t>
            </a:r>
          </a:p>
        </p:txBody>
      </p:sp>
      <p:sp>
        <p:nvSpPr>
          <p:cNvPr id="3" name="Espace réservé du contenu 2">
            <a:extLst>
              <a:ext uri="{FF2B5EF4-FFF2-40B4-BE49-F238E27FC236}">
                <a16:creationId xmlns:a16="http://schemas.microsoft.com/office/drawing/2014/main" id="{A5F13731-F407-EB39-D4F1-EF08C91422DC}"/>
              </a:ext>
            </a:extLst>
          </p:cNvPr>
          <p:cNvSpPr>
            <a:spLocks noGrp="1"/>
          </p:cNvSpPr>
          <p:nvPr>
            <p:ph idx="1"/>
          </p:nvPr>
        </p:nvSpPr>
        <p:spPr/>
        <p:txBody>
          <a:bodyPr/>
          <a:lstStyle/>
          <a:p>
            <a:pPr marL="0" indent="0" algn="just">
              <a:buNone/>
            </a:pPr>
            <a:endParaRPr lang="fr-FR" sz="24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fr-FR" sz="2400" dirty="0">
                <a:effectLst/>
                <a:latin typeface="Arial" panose="020B0604020202020204" pitchFamily="34" charset="0"/>
                <a:ea typeface="Times New Roman" panose="02020603050405020304" pitchFamily="18" charset="0"/>
                <a:cs typeface="Arial" panose="020B0604020202020204" pitchFamily="34" charset="0"/>
              </a:rPr>
              <a:t>➔ Quelle que soit la corpulence, l’objectif primordial est d’accompagner </a:t>
            </a:r>
            <a:r>
              <a:rPr lang="fr-FR" sz="2400" b="1" dirty="0">
                <a:effectLst/>
                <a:latin typeface="Arial" panose="020B0604020202020204" pitchFamily="34" charset="0"/>
                <a:ea typeface="Times New Roman" panose="02020603050405020304" pitchFamily="18" charset="0"/>
                <a:cs typeface="Arial" panose="020B0604020202020204" pitchFamily="34" charset="0"/>
              </a:rPr>
              <a:t>progressivement</a:t>
            </a:r>
            <a:r>
              <a:rPr lang="fr-FR" sz="2400" dirty="0">
                <a:effectLst/>
                <a:latin typeface="Arial" panose="020B0604020202020204" pitchFamily="34" charset="0"/>
                <a:ea typeface="Times New Roman" panose="02020603050405020304" pitchFamily="18" charset="0"/>
                <a:cs typeface="Arial" panose="020B0604020202020204" pitchFamily="34" charset="0"/>
              </a:rPr>
              <a:t> les modifications des habitudes de vie pour promouvoir la santé et le </a:t>
            </a:r>
            <a:r>
              <a:rPr lang="fr-FR" sz="2400" dirty="0" err="1">
                <a:effectLst/>
                <a:latin typeface="Arial" panose="020B0604020202020204" pitchFamily="34" charset="0"/>
                <a:ea typeface="Times New Roman" panose="02020603050405020304" pitchFamily="18" charset="0"/>
                <a:cs typeface="Arial" panose="020B0604020202020204" pitchFamily="34" charset="0"/>
              </a:rPr>
              <a:t>bien-être</a:t>
            </a:r>
            <a:r>
              <a:rPr lang="fr-FR" sz="2400" dirty="0">
                <a:effectLst/>
                <a:latin typeface="Arial" panose="020B0604020202020204" pitchFamily="34" charset="0"/>
                <a:ea typeface="Times New Roman" panose="02020603050405020304" pitchFamily="18" charset="0"/>
                <a:cs typeface="Arial" panose="020B0604020202020204" pitchFamily="34" charset="0"/>
              </a:rPr>
              <a:t>. </a:t>
            </a:r>
          </a:p>
          <a:p>
            <a:pPr marL="0" indent="0" algn="just">
              <a:buNone/>
            </a:pPr>
            <a:endParaRPr lang="fr-FR" sz="24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fr-FR" sz="2400" dirty="0">
                <a:effectLst/>
                <a:latin typeface="Arial" panose="020B0604020202020204" pitchFamily="34" charset="0"/>
                <a:ea typeface="Times New Roman" panose="02020603050405020304" pitchFamily="18" charset="0"/>
                <a:cs typeface="Arial" panose="020B0604020202020204" pitchFamily="34" charset="0"/>
              </a:rPr>
              <a:t>➔ Objectifs </a:t>
            </a:r>
            <a:r>
              <a:rPr lang="fr-FR" sz="2400" dirty="0" err="1">
                <a:effectLst/>
                <a:latin typeface="Arial" panose="020B0604020202020204" pitchFamily="34" charset="0"/>
                <a:ea typeface="Times New Roman" panose="02020603050405020304" pitchFamily="18" charset="0"/>
                <a:cs typeface="Arial" panose="020B0604020202020204" pitchFamily="34" charset="0"/>
              </a:rPr>
              <a:t>spécifiques</a:t>
            </a:r>
            <a:r>
              <a:rPr lang="fr-FR" sz="2400" dirty="0">
                <a:effectLst/>
                <a:latin typeface="Arial" panose="020B0604020202020204" pitchFamily="34" charset="0"/>
                <a:ea typeface="Times New Roman" panose="02020603050405020304" pitchFamily="18" charset="0"/>
                <a:cs typeface="Arial" panose="020B0604020202020204" pitchFamily="34" charset="0"/>
              </a:rPr>
              <a:t> : </a:t>
            </a:r>
            <a:r>
              <a:rPr lang="fr-FR" sz="2400" b="1"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personnaliser la perte de poids </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et améliorer les comorbidités, les facteurs de risque, la qualité́ de vie et la mobilité́ (se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déplacer</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réaliser</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les </a:t>
            </a:r>
            <a:r>
              <a:rPr lang="fr-FR" sz="2400" dirty="0" err="1">
                <a:solidFill>
                  <a:srgbClr val="232323"/>
                </a:solidFill>
                <a:effectLst/>
                <a:latin typeface="Arial" panose="020B0604020202020204" pitchFamily="34" charset="0"/>
                <a:ea typeface="Times New Roman" panose="02020603050405020304" pitchFamily="18" charset="0"/>
                <a:cs typeface="Arial" panose="020B0604020202020204" pitchFamily="34" charset="0"/>
              </a:rPr>
              <a:t>activités</a:t>
            </a:r>
            <a:r>
              <a:rPr lang="fr-FR" sz="2400" dirty="0">
                <a:solidFill>
                  <a:srgbClr val="232323"/>
                </a:solidFill>
                <a:effectLst/>
                <a:latin typeface="Arial" panose="020B0604020202020204" pitchFamily="34" charset="0"/>
                <a:ea typeface="Times New Roman" panose="02020603050405020304" pitchFamily="18" charset="0"/>
                <a:cs typeface="Arial" panose="020B0604020202020204" pitchFamily="34" charset="0"/>
              </a:rPr>
              <a:t> et gestes de la vie quotidienne) </a:t>
            </a:r>
            <a:endParaRPr lang="fr-FR" sz="2400" dirty="0">
              <a:effectLst/>
              <a:latin typeface="Arial" panose="020B0604020202020204" pitchFamily="34" charset="0"/>
              <a:ea typeface="Times New Roman" panose="02020603050405020304" pitchFamily="18" charset="0"/>
              <a:cs typeface="Arial" panose="020B0604020202020204" pitchFamily="34" charset="0"/>
            </a:endParaRPr>
          </a:p>
          <a:p>
            <a:endParaRPr lang="fr-FR" dirty="0"/>
          </a:p>
        </p:txBody>
      </p:sp>
    </p:spTree>
    <p:extLst>
      <p:ext uri="{BB962C8B-B14F-4D97-AF65-F5344CB8AC3E}">
        <p14:creationId xmlns:p14="http://schemas.microsoft.com/office/powerpoint/2010/main" val="342048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786BD-7F59-24CC-B180-47EF80995441}"/>
              </a:ext>
            </a:extLst>
          </p:cNvPr>
          <p:cNvSpPr>
            <a:spLocks noGrp="1"/>
          </p:cNvSpPr>
          <p:nvPr>
            <p:ph type="title"/>
          </p:nvPr>
        </p:nvSpPr>
        <p:spPr>
          <a:xfrm>
            <a:off x="838200" y="365125"/>
            <a:ext cx="10922876" cy="1325563"/>
          </a:xfrm>
        </p:spPr>
        <p:txBody>
          <a:bodyPr>
            <a:normAutofit/>
          </a:bodyPr>
          <a:lstStyle/>
          <a:p>
            <a:pPr algn="ct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Surpoids</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ou</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obésite</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chez la femme :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spécificités</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fr-FR" sz="3600" dirty="0">
              <a:solidFill>
                <a:srgbClr val="0070C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38D04539-406E-78B7-659A-B978EF7579CB}"/>
              </a:ext>
            </a:extLst>
          </p:cNvPr>
          <p:cNvSpPr>
            <a:spLocks noGrp="1"/>
          </p:cNvSpPr>
          <p:nvPr>
            <p:ph idx="1"/>
          </p:nvPr>
        </p:nvSpPr>
        <p:spPr>
          <a:xfrm>
            <a:off x="838199" y="1825625"/>
            <a:ext cx="10604157" cy="4836432"/>
          </a:xfrm>
        </p:spPr>
        <p:txBody>
          <a:bodyPr>
            <a:normAutofit lnSpcReduction="10000"/>
          </a:bodyPr>
          <a:lstStyle/>
          <a:p>
            <a:pPr marL="0" lvl="0" indent="0" algn="just">
              <a:buSzPts val="1000"/>
              <a:buNone/>
              <a:tabLst>
                <a:tab pos="457200" algn="l"/>
              </a:tabLst>
            </a:pPr>
            <a:r>
              <a:rPr lang="en-US" sz="2400" b="1" dirty="0">
                <a:solidFill>
                  <a:srgbClr val="00478E"/>
                </a:solidFill>
                <a:effectLst/>
                <a:latin typeface="Arial" panose="020B0604020202020204" pitchFamily="34" charset="0"/>
                <a:ea typeface="Calibri" panose="020F0502020204030204" pitchFamily="34" charset="0"/>
              </a:rPr>
              <a:t>Tout </a:t>
            </a:r>
            <a:r>
              <a:rPr lang="en-US" sz="2400" b="1" dirty="0" err="1">
                <a:solidFill>
                  <a:srgbClr val="00478E"/>
                </a:solidFill>
                <a:effectLst/>
                <a:latin typeface="Arial" panose="020B0604020202020204" pitchFamily="34" charset="0"/>
                <a:ea typeface="Calibri" panose="020F0502020204030204" pitchFamily="34" charset="0"/>
              </a:rPr>
              <a:t>professionnel</a:t>
            </a:r>
            <a:r>
              <a:rPr lang="en-US" sz="2400" b="1" dirty="0">
                <a:solidFill>
                  <a:srgbClr val="00478E"/>
                </a:solidFill>
                <a:effectLst/>
                <a:latin typeface="Arial" panose="020B0604020202020204" pitchFamily="34" charset="0"/>
                <a:ea typeface="Calibri" panose="020F0502020204030204" pitchFamily="34" charset="0"/>
              </a:rPr>
              <a:t> de </a:t>
            </a:r>
            <a:r>
              <a:rPr lang="en-US" sz="2400" b="1" dirty="0" err="1">
                <a:solidFill>
                  <a:srgbClr val="00478E"/>
                </a:solidFill>
                <a:effectLst/>
                <a:latin typeface="Arial" panose="020B0604020202020204" pitchFamily="34" charset="0"/>
                <a:ea typeface="Calibri" panose="020F0502020204030204" pitchFamily="34" charset="0"/>
              </a:rPr>
              <a:t>sante</a:t>
            </a:r>
            <a:r>
              <a:rPr lang="en-US" sz="2400" b="1" dirty="0">
                <a:solidFill>
                  <a:srgbClr val="00478E"/>
                </a:solidFill>
                <a:effectLst/>
                <a:latin typeface="Arial" panose="020B0604020202020204" pitchFamily="34" charset="0"/>
                <a:ea typeface="Calibri" panose="020F0502020204030204" pitchFamily="34" charset="0"/>
              </a:rPr>
              <a:t>́ qui suit </a:t>
            </a:r>
            <a:r>
              <a:rPr lang="en-US" sz="2400" b="1" dirty="0" err="1">
                <a:solidFill>
                  <a:srgbClr val="00478E"/>
                </a:solidFill>
                <a:effectLst/>
                <a:latin typeface="Arial" panose="020B0604020202020204" pitchFamily="34" charset="0"/>
                <a:ea typeface="Calibri" panose="020F0502020204030204" pitchFamily="34" charset="0"/>
              </a:rPr>
              <a:t>une</a:t>
            </a:r>
            <a:r>
              <a:rPr lang="en-US" sz="2400" b="1" dirty="0">
                <a:solidFill>
                  <a:srgbClr val="00478E"/>
                </a:solidFill>
                <a:effectLst/>
                <a:latin typeface="Arial" panose="020B0604020202020204" pitchFamily="34" charset="0"/>
                <a:ea typeface="Calibri" panose="020F0502020204030204" pitchFamily="34" charset="0"/>
              </a:rPr>
              <a:t> femme enceinte </a:t>
            </a:r>
            <a:r>
              <a:rPr lang="en-US" sz="2400" b="1" dirty="0" err="1">
                <a:solidFill>
                  <a:srgbClr val="00478E"/>
                </a:solidFill>
                <a:effectLst/>
                <a:latin typeface="Arial" panose="020B0604020202020204" pitchFamily="34" charset="0"/>
                <a:ea typeface="Calibri" panose="020F0502020204030204" pitchFamily="34" charset="0"/>
              </a:rPr>
              <a:t>en</a:t>
            </a:r>
            <a:r>
              <a:rPr lang="en-US" sz="2400" b="1" dirty="0">
                <a:solidFill>
                  <a:srgbClr val="00478E"/>
                </a:solidFill>
                <a:effectLst/>
                <a:latin typeface="Arial" panose="020B0604020202020204" pitchFamily="34" charset="0"/>
                <a:ea typeface="Calibri" panose="020F0502020204030204" pitchFamily="34" charset="0"/>
              </a:rPr>
              <a:t> </a:t>
            </a:r>
            <a:r>
              <a:rPr lang="en-US" sz="2400" b="1" dirty="0" err="1">
                <a:solidFill>
                  <a:srgbClr val="00478E"/>
                </a:solidFill>
                <a:effectLst/>
                <a:latin typeface="Arial" panose="020B0604020202020204" pitchFamily="34" charset="0"/>
                <a:ea typeface="Calibri" panose="020F0502020204030204" pitchFamily="34" charset="0"/>
              </a:rPr>
              <a:t>surpoids</a:t>
            </a:r>
            <a:r>
              <a:rPr lang="en-US" sz="2400" b="1" dirty="0">
                <a:solidFill>
                  <a:srgbClr val="00478E"/>
                </a:solidFill>
                <a:effectLst/>
                <a:latin typeface="Arial" panose="020B0604020202020204" pitchFamily="34" charset="0"/>
                <a:ea typeface="Calibri" panose="020F0502020204030204" pitchFamily="34" charset="0"/>
              </a:rPr>
              <a:t> </a:t>
            </a:r>
            <a:r>
              <a:rPr lang="en-US" sz="2400" b="1" dirty="0" err="1">
                <a:solidFill>
                  <a:srgbClr val="00478E"/>
                </a:solidFill>
                <a:effectLst/>
                <a:latin typeface="Arial" panose="020B0604020202020204" pitchFamily="34" charset="0"/>
                <a:ea typeface="Calibri" panose="020F0502020204030204" pitchFamily="34" charset="0"/>
              </a:rPr>
              <a:t>ou</a:t>
            </a:r>
            <a:r>
              <a:rPr lang="en-US" sz="2400" b="1" dirty="0">
                <a:solidFill>
                  <a:srgbClr val="00478E"/>
                </a:solidFill>
                <a:effectLst/>
                <a:latin typeface="Arial" panose="020B0604020202020204" pitchFamily="34" charset="0"/>
                <a:ea typeface="Calibri" panose="020F0502020204030204" pitchFamily="34" charset="0"/>
              </a:rPr>
              <a:t> </a:t>
            </a:r>
            <a:r>
              <a:rPr lang="en-US" sz="2400" b="1" dirty="0" err="1">
                <a:solidFill>
                  <a:srgbClr val="00478E"/>
                </a:solidFill>
                <a:effectLst/>
                <a:latin typeface="Arial" panose="020B0604020202020204" pitchFamily="34" charset="0"/>
                <a:ea typeface="Calibri" panose="020F0502020204030204" pitchFamily="34" charset="0"/>
              </a:rPr>
              <a:t>en</a:t>
            </a:r>
            <a:r>
              <a:rPr lang="en-US" sz="2400" b="1" dirty="0">
                <a:solidFill>
                  <a:srgbClr val="00478E"/>
                </a:solidFill>
                <a:latin typeface="Arial" panose="020B0604020202020204" pitchFamily="34" charset="0"/>
                <a:ea typeface="Calibri" panose="020F0502020204030204" pitchFamily="34" charset="0"/>
              </a:rPr>
              <a:t> </a:t>
            </a:r>
            <a:r>
              <a:rPr lang="en-US" sz="2400" b="1" dirty="0" err="1">
                <a:solidFill>
                  <a:srgbClr val="00478E"/>
                </a:solidFill>
                <a:latin typeface="Arial" panose="020B0604020202020204" pitchFamily="34" charset="0"/>
                <a:ea typeface="Calibri" panose="020F0502020204030204" pitchFamily="34" charset="0"/>
              </a:rPr>
              <a:t>obésité</a:t>
            </a:r>
            <a:r>
              <a:rPr lang="en-US" sz="2400" b="1" dirty="0">
                <a:solidFill>
                  <a:srgbClr val="00478E"/>
                </a:solidFill>
                <a:latin typeface="Arial" panose="020B0604020202020204" pitchFamily="34" charset="0"/>
                <a:ea typeface="Calibri" panose="020F0502020204030204" pitchFamily="34" charset="0"/>
              </a:rPr>
              <a:t> : </a:t>
            </a:r>
            <a:r>
              <a:rPr lang="fr-FR" sz="2400" dirty="0">
                <a:latin typeface="Arial" panose="020B0604020202020204" pitchFamily="34" charset="0"/>
                <a:ea typeface="Times New Roman" panose="02020603050405020304" pitchFamily="18" charset="0"/>
                <a:cs typeface="Arial" panose="020B0604020202020204" pitchFamily="34" charset="0"/>
              </a:rPr>
              <a:t>E</a:t>
            </a:r>
            <a:r>
              <a:rPr lang="fr-FR" sz="2400" dirty="0">
                <a:effectLst/>
                <a:latin typeface="Arial" panose="020B0604020202020204" pitchFamily="34" charset="0"/>
                <a:ea typeface="Times New Roman" panose="02020603050405020304" pitchFamily="18" charset="0"/>
                <a:cs typeface="Arial" panose="020B0604020202020204" pitchFamily="34" charset="0"/>
              </a:rPr>
              <a:t>value l’aptitude à la pratique d’</a:t>
            </a:r>
            <a:r>
              <a:rPr lang="fr-FR" sz="2400" dirty="0" err="1">
                <a:effectLst/>
                <a:latin typeface="Arial" panose="020B0604020202020204" pitchFamily="34" charset="0"/>
                <a:ea typeface="Times New Roman" panose="02020603050405020304" pitchFamily="18" charset="0"/>
                <a:cs typeface="Arial" panose="020B0604020202020204" pitchFamily="34" charset="0"/>
              </a:rPr>
              <a:t>activite</a:t>
            </a:r>
            <a:r>
              <a:rPr lang="fr-FR" sz="2400" dirty="0">
                <a:effectLst/>
                <a:latin typeface="Arial" panose="020B0604020202020204" pitchFamily="34" charset="0"/>
                <a:ea typeface="Times New Roman" panose="02020603050405020304" pitchFamily="18" charset="0"/>
                <a:cs typeface="Arial" panose="020B0604020202020204" pitchFamily="34" charset="0"/>
              </a:rPr>
              <a:t>́ physique et </a:t>
            </a:r>
            <a:r>
              <a:rPr lang="fr-FR" sz="2400" b="1" dirty="0">
                <a:effectLst/>
                <a:latin typeface="Arial" panose="020B0604020202020204" pitchFamily="34" charset="0"/>
                <a:ea typeface="Times New Roman" panose="02020603050405020304" pitchFamily="18" charset="0"/>
                <a:cs typeface="Arial" panose="020B0604020202020204" pitchFamily="34" charset="0"/>
              </a:rPr>
              <a:t>encourage vivement l’</a:t>
            </a:r>
            <a:r>
              <a:rPr lang="fr-FR" sz="2400" b="1" dirty="0" err="1">
                <a:effectLst/>
                <a:latin typeface="Arial" panose="020B0604020202020204" pitchFamily="34" charset="0"/>
                <a:ea typeface="Times New Roman" panose="02020603050405020304" pitchFamily="18" charset="0"/>
                <a:cs typeface="Arial" panose="020B0604020202020204" pitchFamily="34" charset="0"/>
              </a:rPr>
              <a:t>activite</a:t>
            </a:r>
            <a:r>
              <a:rPr lang="fr-FR" sz="2400" b="1" dirty="0">
                <a:effectLst/>
                <a:latin typeface="Arial" panose="020B0604020202020204" pitchFamily="34" charset="0"/>
                <a:ea typeface="Times New Roman" panose="02020603050405020304" pitchFamily="18" charset="0"/>
                <a:cs typeface="Arial" panose="020B0604020202020204" pitchFamily="34" charset="0"/>
              </a:rPr>
              <a:t>́ physique et sportive pendant la grossesse</a:t>
            </a:r>
            <a:r>
              <a:rPr lang="fr-FR" sz="2400" dirty="0">
                <a:effectLst/>
                <a:latin typeface="Arial" panose="020B0604020202020204" pitchFamily="34" charset="0"/>
                <a:ea typeface="Times New Roman" panose="02020603050405020304" pitchFamily="18" charset="0"/>
                <a:cs typeface="Arial" panose="020B0604020202020204" pitchFamily="34" charset="0"/>
              </a:rPr>
              <a:t> et </a:t>
            </a:r>
            <a:r>
              <a:rPr lang="fr-FR" sz="2400" dirty="0" err="1">
                <a:effectLst/>
                <a:latin typeface="Arial" panose="020B0604020202020204" pitchFamily="34" charset="0"/>
                <a:ea typeface="Times New Roman" panose="02020603050405020304" pitchFamily="18" charset="0"/>
                <a:cs typeface="Arial" panose="020B0604020202020204" pitchFamily="34" charset="0"/>
              </a:rPr>
              <a:t>après</a:t>
            </a:r>
            <a:r>
              <a:rPr lang="fr-FR" sz="2400" dirty="0">
                <a:effectLst/>
                <a:latin typeface="Arial" panose="020B0604020202020204" pitchFamily="34" charset="0"/>
                <a:ea typeface="Times New Roman" panose="02020603050405020304" pitchFamily="18" charset="0"/>
                <a:cs typeface="Arial" panose="020B0604020202020204" pitchFamily="34" charset="0"/>
              </a:rPr>
              <a:t> l’accouchement, quelle que soit la corpulence (avec des adaptations si l’IMC est &gt; 40 kg/m2).</a:t>
            </a:r>
          </a:p>
          <a:p>
            <a:pPr marL="0" lvl="0" indent="0" algn="just">
              <a:buSzPts val="1000"/>
              <a:buNone/>
              <a:tabLst>
                <a:tab pos="457200" algn="l"/>
              </a:tabLst>
            </a:pPr>
            <a:endParaRPr lang="fr-FR" sz="24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buSzPts val="1000"/>
              <a:buFont typeface="Symbol" pitchFamily="2" charset="2"/>
              <a:buChar char=""/>
              <a:tabLst>
                <a:tab pos="914400" algn="l"/>
              </a:tabLst>
            </a:pPr>
            <a:r>
              <a:rPr lang="fr-FR" dirty="0">
                <a:effectLst/>
                <a:latin typeface="Arial" panose="020B0604020202020204" pitchFamily="34" charset="0"/>
                <a:ea typeface="Times New Roman" panose="02020603050405020304" pitchFamily="18" charset="0"/>
                <a:cs typeface="Arial" panose="020B0604020202020204" pitchFamily="34" charset="0"/>
              </a:rPr>
              <a:t>si la femme n’avait pas d’activit</a:t>
            </a:r>
            <a:r>
              <a:rPr lang="fr-FR" dirty="0">
                <a:latin typeface="Arial" panose="020B0604020202020204" pitchFamily="34" charset="0"/>
                <a:ea typeface="Times New Roman" panose="02020603050405020304" pitchFamily="18" charset="0"/>
                <a:cs typeface="Arial" panose="020B0604020202020204" pitchFamily="34" charset="0"/>
              </a:rPr>
              <a:t>é</a:t>
            </a:r>
            <a:r>
              <a:rPr lang="fr-FR" dirty="0">
                <a:effectLst/>
                <a:latin typeface="Arial" panose="020B0604020202020204" pitchFamily="34" charset="0"/>
                <a:ea typeface="Times New Roman" panose="02020603050405020304" pitchFamily="18" charset="0"/>
                <a:cs typeface="Arial" panose="020B0604020202020204" pitchFamily="34" charset="0"/>
              </a:rPr>
              <a:t> physique de loisirs </a:t>
            </a:r>
            <a:r>
              <a:rPr lang="fr-FR" dirty="0" err="1">
                <a:effectLst/>
                <a:latin typeface="Arial" panose="020B0604020202020204" pitchFamily="34" charset="0"/>
                <a:ea typeface="Times New Roman" panose="02020603050405020304" pitchFamily="18" charset="0"/>
                <a:cs typeface="Arial" panose="020B0604020202020204" pitchFamily="34" charset="0"/>
              </a:rPr>
              <a:t>régulière</a:t>
            </a:r>
            <a:r>
              <a:rPr lang="fr-FR" dirty="0">
                <a:effectLst/>
                <a:latin typeface="Arial" panose="020B0604020202020204" pitchFamily="34" charset="0"/>
                <a:ea typeface="Times New Roman" panose="02020603050405020304" pitchFamily="18" charset="0"/>
                <a:cs typeface="Arial" panose="020B0604020202020204" pitchFamily="34" charset="0"/>
              </a:rPr>
              <a:t> : </a:t>
            </a:r>
            <a:r>
              <a:rPr lang="fr-FR" b="1" dirty="0">
                <a:effectLst/>
                <a:latin typeface="Arial" panose="020B0604020202020204" pitchFamily="34" charset="0"/>
                <a:ea typeface="Times New Roman" panose="02020603050405020304" pitchFamily="18" charset="0"/>
                <a:cs typeface="Arial" panose="020B0604020202020204" pitchFamily="34" charset="0"/>
              </a:rPr>
              <a:t>commencer par 15 minutes </a:t>
            </a:r>
            <a:r>
              <a:rPr lang="fr-FR" dirty="0">
                <a:effectLst/>
                <a:latin typeface="Arial" panose="020B0604020202020204" pitchFamily="34" charset="0"/>
                <a:ea typeface="Times New Roman" panose="02020603050405020304" pitchFamily="18" charset="0"/>
                <a:cs typeface="Arial" panose="020B0604020202020204" pitchFamily="34" charset="0"/>
              </a:rPr>
              <a:t>d’activité continue au maximum, trois fois par semaine, puis augmenter peu à peu pour aboutir à </a:t>
            </a:r>
            <a:r>
              <a:rPr lang="fr-FR" b="1" dirty="0">
                <a:effectLst/>
                <a:latin typeface="Arial" panose="020B0604020202020204" pitchFamily="34" charset="0"/>
                <a:ea typeface="Times New Roman" panose="02020603050405020304" pitchFamily="18" charset="0"/>
                <a:cs typeface="Arial" panose="020B0604020202020204" pitchFamily="34" charset="0"/>
              </a:rPr>
              <a:t>30 minutes quotidiennement </a:t>
            </a:r>
            <a:r>
              <a:rPr lang="fr-FR" dirty="0">
                <a:effectLst/>
                <a:latin typeface="Arial" panose="020B0604020202020204" pitchFamily="34" charset="0"/>
                <a:ea typeface="Times New Roman" panose="02020603050405020304" pitchFamily="18" charset="0"/>
                <a:cs typeface="Arial" panose="020B0604020202020204" pitchFamily="34" charset="0"/>
              </a:rPr>
              <a:t>; </a:t>
            </a:r>
          </a:p>
          <a:p>
            <a:pPr marL="457200" lvl="1" indent="0" algn="just">
              <a:buSzPts val="1000"/>
              <a:buNone/>
              <a:tabLst>
                <a:tab pos="914400" algn="l"/>
              </a:tabLst>
            </a:pPr>
            <a:endParaRPr lang="fr-FR"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buSzPts val="1000"/>
              <a:buFont typeface="Symbol" pitchFamily="2" charset="2"/>
              <a:buChar char=""/>
              <a:tabLst>
                <a:tab pos="914400" algn="l"/>
              </a:tabLst>
            </a:pPr>
            <a:r>
              <a:rPr lang="fr-FR" dirty="0">
                <a:effectLst/>
                <a:latin typeface="Arial" panose="020B0604020202020204" pitchFamily="34" charset="0"/>
                <a:ea typeface="Times New Roman" panose="02020603050405020304" pitchFamily="18" charset="0"/>
                <a:cs typeface="Arial" panose="020B0604020202020204" pitchFamily="34" charset="0"/>
              </a:rPr>
              <a:t>si la femme avait une </a:t>
            </a:r>
            <a:r>
              <a:rPr lang="fr-FR" dirty="0" err="1">
                <a:effectLst/>
                <a:latin typeface="Arial" panose="020B0604020202020204" pitchFamily="34" charset="0"/>
                <a:ea typeface="Times New Roman" panose="02020603050405020304" pitchFamily="18" charset="0"/>
                <a:cs typeface="Arial" panose="020B0604020202020204" pitchFamily="34" charset="0"/>
              </a:rPr>
              <a:t>activite</a:t>
            </a:r>
            <a:r>
              <a:rPr lang="fr-FR" dirty="0">
                <a:effectLst/>
                <a:latin typeface="Arial" panose="020B0604020202020204" pitchFamily="34" charset="0"/>
                <a:ea typeface="Times New Roman" panose="02020603050405020304" pitchFamily="18" charset="0"/>
                <a:cs typeface="Arial" panose="020B0604020202020204" pitchFamily="34" charset="0"/>
              </a:rPr>
              <a:t>́ physique de loisirs </a:t>
            </a:r>
            <a:r>
              <a:rPr lang="fr-FR" dirty="0" err="1">
                <a:effectLst/>
                <a:latin typeface="Arial" panose="020B0604020202020204" pitchFamily="34" charset="0"/>
                <a:ea typeface="Times New Roman" panose="02020603050405020304" pitchFamily="18" charset="0"/>
                <a:cs typeface="Arial" panose="020B0604020202020204" pitchFamily="34" charset="0"/>
              </a:rPr>
              <a:t>régulière</a:t>
            </a:r>
            <a:r>
              <a:rPr lang="fr-FR" dirty="0">
                <a:effectLst/>
                <a:latin typeface="Arial" panose="020B0604020202020204" pitchFamily="34" charset="0"/>
                <a:ea typeface="Times New Roman" panose="02020603050405020304" pitchFamily="18" charset="0"/>
                <a:cs typeface="Arial" panose="020B0604020202020204" pitchFamily="34" charset="0"/>
              </a:rPr>
              <a:t> avant la grossesse: continuer à condition que cette </a:t>
            </a:r>
            <a:r>
              <a:rPr lang="fr-FR" dirty="0" err="1">
                <a:effectLst/>
                <a:latin typeface="Arial" panose="020B0604020202020204" pitchFamily="34" charset="0"/>
                <a:ea typeface="Times New Roman" panose="02020603050405020304" pitchFamily="18" charset="0"/>
                <a:cs typeface="Arial" panose="020B0604020202020204" pitchFamily="34" charset="0"/>
              </a:rPr>
              <a:t>activite</a:t>
            </a:r>
            <a:r>
              <a:rPr lang="fr-FR" dirty="0">
                <a:effectLst/>
                <a:latin typeface="Arial" panose="020B0604020202020204" pitchFamily="34" charset="0"/>
                <a:ea typeface="Times New Roman" panose="02020603050405020304" pitchFamily="18" charset="0"/>
                <a:cs typeface="Arial" panose="020B0604020202020204" pitchFamily="34" charset="0"/>
              </a:rPr>
              <a:t>́ de loisirs soit </a:t>
            </a:r>
            <a:r>
              <a:rPr lang="fr-FR" dirty="0" err="1">
                <a:effectLst/>
                <a:latin typeface="Arial" panose="020B0604020202020204" pitchFamily="34" charset="0"/>
                <a:ea typeface="Times New Roman" panose="02020603050405020304" pitchFamily="18" charset="0"/>
                <a:cs typeface="Arial" panose="020B0604020202020204" pitchFamily="34" charset="0"/>
              </a:rPr>
              <a:t>adaptée</a:t>
            </a:r>
            <a:r>
              <a:rPr lang="fr-FR" dirty="0">
                <a:effectLst/>
                <a:latin typeface="Arial" panose="020B0604020202020204" pitchFamily="34" charset="0"/>
                <a:ea typeface="Times New Roman" panose="02020603050405020304" pitchFamily="18" charset="0"/>
                <a:cs typeface="Arial" panose="020B0604020202020204" pitchFamily="34" charset="0"/>
              </a:rPr>
              <a:t> ; </a:t>
            </a:r>
          </a:p>
          <a:p>
            <a:pPr marL="0" indent="0">
              <a:buNone/>
            </a:pPr>
            <a:endParaRPr lang="fr-FR" dirty="0"/>
          </a:p>
        </p:txBody>
      </p:sp>
    </p:spTree>
    <p:extLst>
      <p:ext uri="{BB962C8B-B14F-4D97-AF65-F5344CB8AC3E}">
        <p14:creationId xmlns:p14="http://schemas.microsoft.com/office/powerpoint/2010/main" val="490533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DF2E63-2EAA-9834-DB8D-1B8AE16600D6}"/>
              </a:ext>
            </a:extLst>
          </p:cNvPr>
          <p:cNvSpPr>
            <a:spLocks noGrp="1"/>
          </p:cNvSpPr>
          <p:nvPr>
            <p:ph type="title"/>
          </p:nvPr>
        </p:nvSpPr>
        <p:spPr/>
        <p:txBody>
          <a:bodyPr>
            <a:normAutofit/>
          </a:bodyPr>
          <a:lstStyle/>
          <a:p>
            <a:pPr algn="ct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Surpoids</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ou</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obésite</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dans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une</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situation de handicap</a:t>
            </a:r>
            <a:endParaRPr lang="fr-FR" sz="3600" dirty="0">
              <a:solidFill>
                <a:srgbClr val="0070C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153051A0-C16A-3451-2757-ECC03A90F514}"/>
              </a:ext>
            </a:extLst>
          </p:cNvPr>
          <p:cNvSpPr>
            <a:spLocks noGrp="1"/>
          </p:cNvSpPr>
          <p:nvPr>
            <p:ph idx="1"/>
          </p:nvPr>
        </p:nvSpPr>
        <p:spPr/>
        <p:txBody>
          <a:bodyPr/>
          <a:lstStyle/>
          <a:p>
            <a:pPr marL="342900" lvl="0" indent="-342900" algn="just">
              <a:buFont typeface="Symbol" pitchFamily="2" charset="2"/>
              <a:buChar char=""/>
            </a:pPr>
            <a:endParaRPr lang="fr-FR" sz="2400" b="1" dirty="0">
              <a:solidFill>
                <a:srgbClr val="00478E"/>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pPr>
            <a:r>
              <a:rPr lang="fr-FR" sz="2400" b="1" dirty="0">
                <a:effectLst/>
                <a:latin typeface="Arial" panose="020B0604020202020204" pitchFamily="34" charset="0"/>
                <a:ea typeface="Times New Roman" panose="02020603050405020304" pitchFamily="18" charset="0"/>
                <a:cs typeface="Arial" panose="020B0604020202020204" pitchFamily="34" charset="0"/>
              </a:rPr>
              <a:t>Favoriser l’</a:t>
            </a:r>
            <a:r>
              <a:rPr lang="fr-FR" sz="2400" b="1" dirty="0" err="1">
                <a:effectLst/>
                <a:latin typeface="Arial" panose="020B0604020202020204" pitchFamily="34" charset="0"/>
                <a:ea typeface="Times New Roman" panose="02020603050405020304" pitchFamily="18" charset="0"/>
                <a:cs typeface="Arial" panose="020B0604020202020204" pitchFamily="34" charset="0"/>
              </a:rPr>
              <a:t>accès</a:t>
            </a:r>
            <a:r>
              <a:rPr lang="fr-FR" sz="2400" b="1" dirty="0">
                <a:effectLst/>
                <a:latin typeface="Arial" panose="020B0604020202020204" pitchFamily="34" charset="0"/>
                <a:ea typeface="Times New Roman" panose="02020603050405020304" pitchFamily="18" charset="0"/>
                <a:cs typeface="Arial" panose="020B0604020202020204" pitchFamily="34" charset="0"/>
              </a:rPr>
              <a:t> aux messages de prévention et à l’</a:t>
            </a:r>
            <a:r>
              <a:rPr lang="fr-FR" sz="2400" b="1" dirty="0" err="1">
                <a:effectLst/>
                <a:latin typeface="Arial" panose="020B0604020202020204" pitchFamily="34" charset="0"/>
                <a:ea typeface="Times New Roman" panose="02020603050405020304" pitchFamily="18" charset="0"/>
                <a:cs typeface="Arial" panose="020B0604020202020204" pitchFamily="34" charset="0"/>
              </a:rPr>
              <a:t>éducation</a:t>
            </a:r>
            <a:r>
              <a:rPr lang="fr-FR" sz="2400" b="1" dirty="0">
                <a:effectLst/>
                <a:latin typeface="Arial" panose="020B0604020202020204" pitchFamily="34" charset="0"/>
                <a:ea typeface="Times New Roman" panose="02020603050405020304" pitchFamily="18" charset="0"/>
                <a:cs typeface="Arial" panose="020B0604020202020204" pitchFamily="34" charset="0"/>
              </a:rPr>
              <a:t> thérapeutique</a:t>
            </a:r>
          </a:p>
          <a:p>
            <a:pPr marL="342900" lvl="0" indent="-342900" algn="just">
              <a:buFont typeface="Symbol" pitchFamily="2" charset="2"/>
              <a:buChar char=""/>
            </a:pPr>
            <a:endParaRPr lang="fr-FR"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itchFamily="2" charset="2"/>
              <a:buChar char=""/>
            </a:pPr>
            <a:r>
              <a:rPr lang="fr-FR" sz="2400" dirty="0">
                <a:effectLst/>
                <a:latin typeface="Arial" panose="020B0604020202020204" pitchFamily="34" charset="0"/>
                <a:ea typeface="Times New Roman" panose="02020603050405020304" pitchFamily="18" charset="0"/>
                <a:cs typeface="Arial" panose="020B0604020202020204" pitchFamily="34" charset="0"/>
              </a:rPr>
              <a:t>La prévention </a:t>
            </a:r>
            <a:r>
              <a:rPr lang="fr-FR" sz="2400" dirty="0" err="1">
                <a:effectLst/>
                <a:latin typeface="Arial" panose="020B0604020202020204" pitchFamily="34" charset="0"/>
                <a:ea typeface="Times New Roman" panose="02020603050405020304" pitchFamily="18" charset="0"/>
                <a:cs typeface="Arial" panose="020B0604020202020204" pitchFamily="34" charset="0"/>
              </a:rPr>
              <a:t>précoce</a:t>
            </a:r>
            <a:r>
              <a:rPr lang="fr-FR" sz="2400" dirty="0">
                <a:effectLst/>
                <a:latin typeface="Arial" panose="020B0604020202020204" pitchFamily="34" charset="0"/>
                <a:ea typeface="Times New Roman" panose="02020603050405020304" pitchFamily="18" charset="0"/>
                <a:cs typeface="Arial" panose="020B0604020202020204" pitchFamily="34" charset="0"/>
              </a:rPr>
              <a:t> d’un surpoids et d’une évolution vers l’</a:t>
            </a:r>
            <a:r>
              <a:rPr lang="fr-FR" sz="2400" dirty="0" err="1">
                <a:effectLst/>
                <a:latin typeface="Arial" panose="020B0604020202020204" pitchFamily="34" charset="0"/>
                <a:ea typeface="Times New Roman" panose="02020603050405020304" pitchFamily="18" charset="0"/>
                <a:cs typeface="Arial" panose="020B0604020202020204" pitchFamily="34" charset="0"/>
              </a:rPr>
              <a:t>obésité</a:t>
            </a:r>
            <a:r>
              <a:rPr lang="fr-FR" sz="2400" dirty="0">
                <a:effectLst/>
                <a:latin typeface="Arial" panose="020B0604020202020204" pitchFamily="34" charset="0"/>
                <a:ea typeface="Times New Roman" panose="02020603050405020304" pitchFamily="18" charset="0"/>
                <a:cs typeface="Arial" panose="020B0604020202020204" pitchFamily="34" charset="0"/>
              </a:rPr>
              <a:t> repose sur la </a:t>
            </a:r>
            <a:r>
              <a:rPr lang="fr-FR" sz="2400" b="1" dirty="0" err="1">
                <a:effectLst/>
                <a:latin typeface="Arial" panose="020B0604020202020204" pitchFamily="34" charset="0"/>
                <a:ea typeface="Times New Roman" panose="02020603050405020304" pitchFamily="18" charset="0"/>
                <a:cs typeface="Arial" panose="020B0604020202020204" pitchFamily="34" charset="0"/>
              </a:rPr>
              <a:t>même</a:t>
            </a:r>
            <a:r>
              <a:rPr lang="fr-FR" sz="2400" b="1" dirty="0">
                <a:effectLst/>
                <a:latin typeface="Arial" panose="020B0604020202020204" pitchFamily="34" charset="0"/>
                <a:ea typeface="Times New Roman" panose="02020603050405020304" pitchFamily="18" charset="0"/>
                <a:cs typeface="Arial" panose="020B0604020202020204" pitchFamily="34" charset="0"/>
              </a:rPr>
              <a:t> </a:t>
            </a:r>
            <a:r>
              <a:rPr lang="fr-FR" sz="2400" b="1" dirty="0" err="1">
                <a:effectLst/>
                <a:latin typeface="Arial" panose="020B0604020202020204" pitchFamily="34" charset="0"/>
                <a:ea typeface="Times New Roman" panose="02020603050405020304" pitchFamily="18" charset="0"/>
                <a:cs typeface="Arial" panose="020B0604020202020204" pitchFamily="34" charset="0"/>
              </a:rPr>
              <a:t>évaluation</a:t>
            </a:r>
            <a:r>
              <a:rPr lang="fr-FR" sz="2400" b="1" dirty="0">
                <a:effectLst/>
                <a:latin typeface="Arial" panose="020B0604020202020204" pitchFamily="34" charset="0"/>
                <a:ea typeface="Times New Roman" panose="02020603050405020304" pitchFamily="18" charset="0"/>
                <a:cs typeface="Arial" panose="020B0604020202020204" pitchFamily="34" charset="0"/>
              </a:rPr>
              <a:t> multidimensionnelle </a:t>
            </a:r>
            <a:r>
              <a:rPr lang="fr-FR" sz="2400" dirty="0">
                <a:effectLst/>
                <a:latin typeface="Arial" panose="020B0604020202020204" pitchFamily="34" charset="0"/>
                <a:ea typeface="Times New Roman" panose="02020603050405020304" pitchFamily="18" charset="0"/>
                <a:cs typeface="Arial" panose="020B0604020202020204" pitchFamily="34" charset="0"/>
              </a:rPr>
              <a:t>que celle </a:t>
            </a:r>
            <a:r>
              <a:rPr lang="fr-FR" sz="2400" dirty="0" err="1">
                <a:effectLst/>
                <a:latin typeface="Arial" panose="020B0604020202020204" pitchFamily="34" charset="0"/>
                <a:ea typeface="Times New Roman" panose="02020603050405020304" pitchFamily="18" charset="0"/>
                <a:cs typeface="Arial" panose="020B0604020202020204" pitchFamily="34" charset="0"/>
              </a:rPr>
              <a:t>proposée</a:t>
            </a:r>
            <a:r>
              <a:rPr lang="fr-FR" sz="2400" dirty="0">
                <a:effectLst/>
                <a:latin typeface="Arial" panose="020B0604020202020204" pitchFamily="34" charset="0"/>
                <a:ea typeface="Times New Roman" panose="02020603050405020304" pitchFamily="18" charset="0"/>
                <a:cs typeface="Arial" panose="020B0604020202020204" pitchFamily="34" charset="0"/>
              </a:rPr>
              <a:t> à toute autre personne mais avec une </a:t>
            </a:r>
            <a:r>
              <a:rPr lang="fr-FR" sz="2400" b="1" dirty="0">
                <a:effectLst/>
                <a:latin typeface="Arial" panose="020B0604020202020204" pitchFamily="34" charset="0"/>
                <a:ea typeface="Times New Roman" panose="02020603050405020304" pitchFamily="18" charset="0"/>
                <a:cs typeface="Arial" panose="020B0604020202020204" pitchFamily="34" charset="0"/>
              </a:rPr>
              <a:t>vigilance </a:t>
            </a:r>
            <a:r>
              <a:rPr lang="fr-FR" sz="2400" b="1" dirty="0" err="1">
                <a:effectLst/>
                <a:latin typeface="Arial" panose="020B0604020202020204" pitchFamily="34" charset="0"/>
                <a:ea typeface="Times New Roman" panose="02020603050405020304" pitchFamily="18" charset="0"/>
                <a:cs typeface="Arial" panose="020B0604020202020204" pitchFamily="34" charset="0"/>
              </a:rPr>
              <a:t>complémentaire</a:t>
            </a:r>
            <a:r>
              <a:rPr lang="fr-FR" sz="2400" b="1" dirty="0">
                <a:effectLst/>
                <a:latin typeface="Arial" panose="020B0604020202020204" pitchFamily="34" charset="0"/>
                <a:ea typeface="Times New Roman" panose="02020603050405020304" pitchFamily="18" charset="0"/>
                <a:cs typeface="Arial" panose="020B0604020202020204" pitchFamily="34" charset="0"/>
              </a:rPr>
              <a:t> et une adaptation </a:t>
            </a:r>
            <a:r>
              <a:rPr lang="fr-FR" sz="2400" dirty="0">
                <a:effectLst/>
                <a:latin typeface="Arial" panose="020B0604020202020204" pitchFamily="34" charset="0"/>
                <a:ea typeface="Times New Roman" panose="02020603050405020304" pitchFamily="18" charset="0"/>
                <a:cs typeface="Arial" panose="020B0604020202020204" pitchFamily="34" charset="0"/>
              </a:rPr>
              <a:t>selon le handicap. </a:t>
            </a:r>
          </a:p>
          <a:p>
            <a:endParaRPr lang="fr-FR" dirty="0"/>
          </a:p>
        </p:txBody>
      </p:sp>
    </p:spTree>
    <p:extLst>
      <p:ext uri="{BB962C8B-B14F-4D97-AF65-F5344CB8AC3E}">
        <p14:creationId xmlns:p14="http://schemas.microsoft.com/office/powerpoint/2010/main" val="757155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D0F7FD-4DEA-406E-53CB-32470EF998F4}"/>
              </a:ext>
            </a:extLst>
          </p:cNvPr>
          <p:cNvSpPr>
            <a:spLocks noGrp="1"/>
          </p:cNvSpPr>
          <p:nvPr>
            <p:ph type="title"/>
          </p:nvPr>
        </p:nvSpPr>
        <p:spPr>
          <a:xfrm>
            <a:off x="693056" y="365125"/>
            <a:ext cx="11078029" cy="1325563"/>
          </a:xfrm>
        </p:spPr>
        <p:txBody>
          <a:bodyPr>
            <a:normAutofit/>
          </a:bodyPr>
          <a:lstStyle/>
          <a:p>
            <a:pPr algn="ct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Conditions pour un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parcours</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36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fluide</a:t>
            </a:r>
            <a:r>
              <a:rPr lang="en-US" sz="36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sans rupture </a:t>
            </a:r>
            <a:endParaRPr lang="fr-FR" sz="3600" dirty="0">
              <a:solidFill>
                <a:srgbClr val="0070C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49B04390-56D4-972F-3669-ED1BB3E5042E}"/>
              </a:ext>
            </a:extLst>
          </p:cNvPr>
          <p:cNvSpPr>
            <a:spLocks noGrp="1"/>
          </p:cNvSpPr>
          <p:nvPr>
            <p:ph idx="1"/>
          </p:nvPr>
        </p:nvSpPr>
        <p:spPr>
          <a:xfrm>
            <a:off x="838200" y="1825625"/>
            <a:ext cx="10515600" cy="4667250"/>
          </a:xfrm>
        </p:spPr>
        <p:txBody>
          <a:bodyPr>
            <a:normAutofit fontScale="92500"/>
          </a:bodyPr>
          <a:lstStyle/>
          <a:p>
            <a:pPr marL="514350" indent="-514350" algn="just">
              <a:buFont typeface="+mj-lt"/>
              <a:buAutoNum type="arabicPeriod"/>
            </a:pPr>
            <a:r>
              <a:rPr lang="fr-FR" sz="2600" b="1" dirty="0">
                <a:effectLst/>
                <a:latin typeface="Arial" panose="020B0604020202020204" pitchFamily="34" charset="0"/>
                <a:ea typeface="Times New Roman" panose="02020603050405020304" pitchFamily="18" charset="0"/>
                <a:cs typeface="Arial" panose="020B0604020202020204" pitchFamily="34" charset="0"/>
              </a:rPr>
              <a:t>Des dispositifs qui favorisent l’exercice partagé et l’</a:t>
            </a:r>
            <a:r>
              <a:rPr lang="fr-FR" sz="2600" b="1" dirty="0" err="1">
                <a:effectLst/>
                <a:latin typeface="Arial" panose="020B0604020202020204" pitchFamily="34" charset="0"/>
                <a:ea typeface="Times New Roman" panose="02020603050405020304" pitchFamily="18" charset="0"/>
                <a:cs typeface="Arial" panose="020B0604020202020204" pitchFamily="34" charset="0"/>
              </a:rPr>
              <a:t>accès</a:t>
            </a:r>
            <a:r>
              <a:rPr lang="fr-FR" sz="2600" b="1" dirty="0">
                <a:effectLst/>
                <a:latin typeface="Arial" panose="020B0604020202020204" pitchFamily="34" charset="0"/>
                <a:ea typeface="Times New Roman" panose="02020603050405020304" pitchFamily="18" charset="0"/>
                <a:cs typeface="Arial" panose="020B0604020202020204" pitchFamily="34" charset="0"/>
              </a:rPr>
              <a:t> à l’expertise :</a:t>
            </a:r>
            <a:r>
              <a:rPr lang="fr-FR" sz="2600" b="1" dirty="0">
                <a:latin typeface="Arial" panose="020B0604020202020204" pitchFamily="34" charset="0"/>
                <a:ea typeface="Times New Roman" panose="02020603050405020304" pitchFamily="18" charset="0"/>
                <a:cs typeface="Arial" panose="020B0604020202020204" pitchFamily="34" charset="0"/>
              </a:rPr>
              <a:t> </a:t>
            </a:r>
            <a:r>
              <a:rPr lang="fr-FR" sz="2400" dirty="0">
                <a:effectLst/>
                <a:latin typeface="Arial" panose="020B0604020202020204" pitchFamily="34" charset="0"/>
                <a:ea typeface="Times New Roman" panose="02020603050405020304" pitchFamily="18" charset="0"/>
                <a:cs typeface="Arial" panose="020B0604020202020204" pitchFamily="34" charset="0"/>
              </a:rPr>
              <a:t>co-construction d’un parcours de soins, MSP,  CPTS</a:t>
            </a:r>
          </a:p>
          <a:p>
            <a:pPr marL="0" indent="0" algn="just">
              <a:buNone/>
            </a:pPr>
            <a:endParaRPr lang="fr-FR" sz="2600" dirty="0">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buFont typeface="+mj-lt"/>
              <a:buAutoNum type="arabicPeriod" startAt="2"/>
            </a:pPr>
            <a:r>
              <a:rPr lang="fr-FR" sz="2600" b="1" dirty="0">
                <a:effectLst/>
                <a:latin typeface="Arial" panose="020B0604020202020204" pitchFamily="34" charset="0"/>
                <a:ea typeface="Times New Roman" panose="02020603050405020304" pitchFamily="18" charset="0"/>
                <a:cs typeface="Arial" panose="020B0604020202020204" pitchFamily="34" charset="0"/>
              </a:rPr>
              <a:t>Tout professionnel de santé impliqué dans les soins et l’accompagnement des personnes en surpoids ou en obésité́ devrait être formé à </a:t>
            </a:r>
            <a:r>
              <a:rPr lang="fr-FR" sz="2600" dirty="0">
                <a:effectLst/>
                <a:latin typeface="Arial" panose="020B0604020202020204" pitchFamily="34" charset="0"/>
                <a:ea typeface="Times New Roman" panose="02020603050405020304" pitchFamily="18" charset="0"/>
                <a:cs typeface="Arial" panose="020B0604020202020204" pitchFamily="34" charset="0"/>
              </a:rPr>
              <a:t>: </a:t>
            </a:r>
          </a:p>
          <a:p>
            <a:pPr marL="0" lvl="0" indent="0" algn="just">
              <a:buSzPts val="1000"/>
              <a:buNone/>
              <a:tabLst>
                <a:tab pos="457200" algn="l"/>
              </a:tabLst>
            </a:pPr>
            <a:r>
              <a:rPr lang="fr-FR" sz="2400" b="1"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a:t>
            </a:r>
            <a:r>
              <a:rPr lang="fr-FR" sz="2400" b="1" dirty="0">
                <a:effectLst/>
                <a:latin typeface="Arial" panose="020B0604020202020204" pitchFamily="34" charset="0"/>
                <a:ea typeface="Times New Roman" panose="02020603050405020304" pitchFamily="18" charset="0"/>
                <a:cs typeface="Arial" panose="020B0604020202020204" pitchFamily="34" charset="0"/>
              </a:rPr>
              <a:t> </a:t>
            </a:r>
            <a:r>
              <a:rPr lang="fr-FR" sz="2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la mise en œuvre </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d’une </a:t>
            </a:r>
            <a:r>
              <a:rPr lang="fr-FR" sz="24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démarche</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fr-FR" sz="24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réflexive</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visant à </a:t>
            </a:r>
            <a:r>
              <a:rPr lang="fr-FR" sz="2400"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reconnaître</a:t>
            </a:r>
            <a:r>
              <a:rPr lang="fr-FR" sz="2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et analyser des pratiques stigmatisantes dans son </a:t>
            </a:r>
            <a:r>
              <a:rPr lang="fr-FR" sz="2400"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activite</a:t>
            </a:r>
            <a:r>
              <a:rPr lang="fr-FR" sz="2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p>
          <a:p>
            <a:pPr marL="0" lvl="0" indent="0" algn="just">
              <a:buSzPts val="1000"/>
              <a:buNone/>
              <a:tabLst>
                <a:tab pos="457200" algn="l"/>
              </a:tabLst>
            </a:pPr>
            <a:r>
              <a:rPr lang="fr-FR" sz="2400" b="1"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a:t>
            </a:r>
            <a:r>
              <a:rPr lang="fr-FR" sz="2400" b="1" dirty="0">
                <a:effectLst/>
                <a:latin typeface="Arial" panose="020B0604020202020204" pitchFamily="34" charset="0"/>
                <a:ea typeface="Times New Roman" panose="02020603050405020304" pitchFamily="18" charset="0"/>
                <a:cs typeface="Arial" panose="020B0604020202020204" pitchFamily="34" charset="0"/>
              </a:rPr>
              <a:t> </a:t>
            </a:r>
            <a:r>
              <a:rPr lang="fr-FR" sz="2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l’adoption </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d’une posture </a:t>
            </a:r>
            <a:r>
              <a:rPr lang="fr-FR" sz="24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éducative</a:t>
            </a:r>
            <a:r>
              <a:rPr lang="fr-FR" sz="24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fr-FR" sz="2400"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centrée</a:t>
            </a:r>
            <a:r>
              <a:rPr lang="fr-FR" sz="2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sur l’apprentissage de </a:t>
            </a:r>
            <a:r>
              <a:rPr lang="fr-FR" sz="2400"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compétences</a:t>
            </a:r>
            <a:r>
              <a:rPr lang="fr-FR" sz="2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par la personne </a:t>
            </a:r>
            <a:r>
              <a:rPr lang="fr-FR" sz="2400"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soignée</a:t>
            </a:r>
            <a:r>
              <a:rPr lang="fr-FR" sz="2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l’</a:t>
            </a:r>
            <a:r>
              <a:rPr lang="fr-FR" sz="2400"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évaluation</a:t>
            </a:r>
            <a:r>
              <a:rPr lang="fr-FR" sz="2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des besoins </a:t>
            </a:r>
            <a:r>
              <a:rPr lang="fr-FR" sz="2400"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éducatifs</a:t>
            </a:r>
            <a:r>
              <a:rPr lang="fr-FR" sz="24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p>
          <a:p>
            <a:pPr marL="0" lvl="0" indent="0" algn="just">
              <a:buSzPts val="1000"/>
              <a:buNone/>
              <a:tabLst>
                <a:tab pos="457200" algn="l"/>
              </a:tabLst>
            </a:pPr>
            <a:r>
              <a:rPr lang="fr-FR" sz="2400" b="1"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 </a:t>
            </a:r>
            <a:r>
              <a:rPr lang="fr-FR" sz="2400" b="1" dirty="0">
                <a:effectLst/>
                <a:latin typeface="Arial" panose="020B0604020202020204" pitchFamily="34" charset="0"/>
                <a:ea typeface="Times New Roman" panose="02020603050405020304" pitchFamily="18" charset="0"/>
                <a:cs typeface="Arial" panose="020B0604020202020204" pitchFamily="34" charset="0"/>
              </a:rPr>
              <a:t> </a:t>
            </a:r>
            <a:r>
              <a:rPr lang="fr-FR" sz="2400" dirty="0">
                <a:effectLst/>
                <a:latin typeface="Arial" panose="020B0604020202020204" pitchFamily="34" charset="0"/>
                <a:ea typeface="Times New Roman" panose="02020603050405020304" pitchFamily="18" charset="0"/>
                <a:cs typeface="Arial" panose="020B0604020202020204" pitchFamily="34" charset="0"/>
              </a:rPr>
              <a:t>au </a:t>
            </a:r>
            <a:r>
              <a:rPr lang="fr-FR" sz="2400" b="1" dirty="0">
                <a:effectLst/>
                <a:latin typeface="Arial" panose="020B0604020202020204" pitchFamily="34" charset="0"/>
                <a:ea typeface="Times New Roman" panose="02020603050405020304" pitchFamily="18" charset="0"/>
                <a:cs typeface="Arial" panose="020B0604020202020204" pitchFamily="34" charset="0"/>
              </a:rPr>
              <a:t>partage des </a:t>
            </a:r>
            <a:r>
              <a:rPr lang="fr-FR" sz="2400" b="1" dirty="0" err="1">
                <a:effectLst/>
                <a:latin typeface="Arial" panose="020B0604020202020204" pitchFamily="34" charset="0"/>
                <a:ea typeface="Times New Roman" panose="02020603050405020304" pitchFamily="18" charset="0"/>
                <a:cs typeface="Arial" panose="020B0604020202020204" pitchFamily="34" charset="0"/>
              </a:rPr>
              <a:t>données</a:t>
            </a:r>
            <a:r>
              <a:rPr lang="fr-FR" sz="2400" b="1" dirty="0">
                <a:effectLst/>
                <a:latin typeface="Arial" panose="020B0604020202020204" pitchFamily="34" charset="0"/>
                <a:ea typeface="Times New Roman" panose="02020603050405020304" pitchFamily="18" charset="0"/>
                <a:cs typeface="Arial" panose="020B0604020202020204" pitchFamily="34" charset="0"/>
              </a:rPr>
              <a:t> </a:t>
            </a:r>
            <a:r>
              <a:rPr lang="fr-FR" sz="2400" dirty="0">
                <a:effectLst/>
                <a:latin typeface="Arial" panose="020B0604020202020204" pitchFamily="34" charset="0"/>
                <a:ea typeface="Times New Roman" panose="02020603050405020304" pitchFamily="18" charset="0"/>
                <a:cs typeface="Arial" panose="020B0604020202020204" pitchFamily="34" charset="0"/>
              </a:rPr>
              <a:t>et à l’utilisation des outils de coordination des situations complexes, au </a:t>
            </a:r>
            <a:r>
              <a:rPr lang="fr-FR" sz="2400" b="1" dirty="0">
                <a:effectLst/>
                <a:latin typeface="Arial" panose="020B0604020202020204" pitchFamily="34" charset="0"/>
                <a:ea typeface="Times New Roman" panose="02020603050405020304" pitchFamily="18" charset="0"/>
                <a:cs typeface="Arial" panose="020B0604020202020204" pitchFamily="34" charset="0"/>
              </a:rPr>
              <a:t>travail pluriprofessionnel </a:t>
            </a:r>
            <a:r>
              <a:rPr lang="fr-FR" sz="2400" dirty="0">
                <a:effectLst/>
                <a:latin typeface="Arial" panose="020B0604020202020204" pitchFamily="34" charset="0"/>
                <a:ea typeface="Times New Roman" panose="02020603050405020304" pitchFamily="18" charset="0"/>
                <a:cs typeface="Arial" panose="020B0604020202020204" pitchFamily="34" charset="0"/>
              </a:rPr>
              <a:t>et/ou pluridisciplinaire.  </a:t>
            </a:r>
          </a:p>
          <a:p>
            <a:endParaRPr lang="fr-FR" dirty="0"/>
          </a:p>
        </p:txBody>
      </p:sp>
    </p:spTree>
    <p:extLst>
      <p:ext uri="{BB962C8B-B14F-4D97-AF65-F5344CB8AC3E}">
        <p14:creationId xmlns:p14="http://schemas.microsoft.com/office/powerpoint/2010/main" val="2343118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042EF7-4BFB-5294-BED4-0DD1FC9D5497}"/>
              </a:ext>
            </a:extLst>
          </p:cNvPr>
          <p:cNvSpPr>
            <a:spLocks noGrp="1"/>
          </p:cNvSpPr>
          <p:nvPr>
            <p:ph type="title"/>
          </p:nvPr>
        </p:nvSpPr>
        <p:spPr/>
        <p:txBody>
          <a:bodyPr>
            <a:normAutofit/>
          </a:bodyPr>
          <a:lstStyle/>
          <a:p>
            <a:pPr algn="ctr"/>
            <a:r>
              <a:rPr lang="fr-FR" sz="4000" b="1" dirty="0">
                <a:solidFill>
                  <a:schemeClr val="accent1"/>
                </a:solidFill>
                <a:latin typeface="Arial" panose="020B0604020202020204" pitchFamily="34" charset="0"/>
                <a:cs typeface="Arial" panose="020B0604020202020204" pitchFamily="34" charset="0"/>
              </a:rPr>
              <a:t>Conclusion</a:t>
            </a:r>
          </a:p>
        </p:txBody>
      </p:sp>
      <p:sp>
        <p:nvSpPr>
          <p:cNvPr id="3" name="Espace réservé du contenu 2">
            <a:extLst>
              <a:ext uri="{FF2B5EF4-FFF2-40B4-BE49-F238E27FC236}">
                <a16:creationId xmlns:a16="http://schemas.microsoft.com/office/drawing/2014/main" id="{E10EF8FC-1FBB-2138-714D-AFCF93C3DE6A}"/>
              </a:ext>
            </a:extLst>
          </p:cNvPr>
          <p:cNvSpPr>
            <a:spLocks noGrp="1"/>
          </p:cNvSpPr>
          <p:nvPr>
            <p:ph idx="1"/>
          </p:nvPr>
        </p:nvSpPr>
        <p:spPr/>
        <p:txBody>
          <a:bodyPr>
            <a:normAutofit/>
          </a:bodyPr>
          <a:lstStyle/>
          <a:p>
            <a:pPr marL="0" indent="0" algn="just">
              <a:buNone/>
            </a:pPr>
            <a:r>
              <a:rPr lang="fr-FR" sz="2600" b="1" dirty="0">
                <a:solidFill>
                  <a:schemeClr val="accent1"/>
                </a:solidFill>
                <a:latin typeface="Arial" panose="020B0604020202020204" pitchFamily="34" charset="0"/>
                <a:cs typeface="Arial" panose="020B0604020202020204" pitchFamily="34" charset="0"/>
              </a:rPr>
              <a:t>2 points clés</a:t>
            </a:r>
          </a:p>
          <a:p>
            <a:pPr algn="just">
              <a:buFont typeface="Wingdings" pitchFamily="2" charset="2"/>
              <a:buChar char="ü"/>
            </a:pPr>
            <a:r>
              <a:rPr lang="fr-FR" sz="2400" dirty="0">
                <a:latin typeface="Arial" panose="020B0604020202020204" pitchFamily="34" charset="0"/>
                <a:cs typeface="Arial" panose="020B0604020202020204" pitchFamily="34" charset="0"/>
              </a:rPr>
              <a:t>  Recommandation HAS montre </a:t>
            </a:r>
            <a:r>
              <a:rPr lang="fr-FR" sz="2400" b="1" dirty="0">
                <a:latin typeface="Arial" panose="020B0604020202020204" pitchFamily="34" charset="0"/>
                <a:cs typeface="Arial" panose="020B0604020202020204" pitchFamily="34" charset="0"/>
              </a:rPr>
              <a:t>l’expertise MK </a:t>
            </a:r>
            <a:r>
              <a:rPr lang="fr-FR" sz="2400" dirty="0">
                <a:latin typeface="Arial" panose="020B0604020202020204" pitchFamily="34" charset="0"/>
                <a:cs typeface="Arial" panose="020B0604020202020204" pitchFamily="34" charset="0"/>
              </a:rPr>
              <a:t>mais qui reste </a:t>
            </a:r>
            <a:r>
              <a:rPr lang="fr-FR" sz="2400" b="1" dirty="0">
                <a:latin typeface="Arial" panose="020B0604020202020204" pitchFamily="34" charset="0"/>
                <a:cs typeface="Arial" panose="020B0604020202020204" pitchFamily="34" charset="0"/>
              </a:rPr>
              <a:t>à valoriser</a:t>
            </a:r>
          </a:p>
          <a:p>
            <a:pPr algn="just">
              <a:buFont typeface="Wingdings" pitchFamily="2" charset="2"/>
              <a:buChar char="ü"/>
            </a:pPr>
            <a:r>
              <a:rPr lang="fr-FR" sz="2400" dirty="0">
                <a:latin typeface="Arial" panose="020B0604020202020204" pitchFamily="34" charset="0"/>
                <a:cs typeface="Arial" panose="020B0604020202020204" pitchFamily="34" charset="0"/>
              </a:rPr>
              <a:t>  Importance de la </a:t>
            </a:r>
            <a:r>
              <a:rPr lang="fr-FR" sz="2400" b="1" dirty="0">
                <a:latin typeface="Arial" panose="020B0604020202020204" pitchFamily="34" charset="0"/>
                <a:cs typeface="Arial" panose="020B0604020202020204" pitchFamily="34" charset="0"/>
              </a:rPr>
              <a:t>posture et démarche éducative du MK </a:t>
            </a:r>
          </a:p>
          <a:p>
            <a:pPr algn="just">
              <a:buFont typeface="Wingdings" pitchFamily="2" charset="2"/>
              <a:buChar char="ü"/>
            </a:pPr>
            <a:endParaRPr lang="fr-FR" sz="2400" dirty="0">
              <a:latin typeface="Arial" panose="020B0604020202020204" pitchFamily="34" charset="0"/>
              <a:cs typeface="Arial" panose="020B0604020202020204" pitchFamily="34" charset="0"/>
            </a:endParaRPr>
          </a:p>
          <a:p>
            <a:pPr marL="0" indent="0" algn="just">
              <a:buNone/>
            </a:pPr>
            <a:r>
              <a:rPr lang="fr-FR" sz="2600" b="1" dirty="0">
                <a:solidFill>
                  <a:schemeClr val="accent1"/>
                </a:solidFill>
                <a:latin typeface="Arial" panose="020B0604020202020204" pitchFamily="34" charset="0"/>
                <a:cs typeface="Arial" panose="020B0604020202020204" pitchFamily="34" charset="0"/>
              </a:rPr>
              <a:t>2 solutions/perspectives:</a:t>
            </a:r>
          </a:p>
          <a:p>
            <a:pPr algn="just">
              <a:buFont typeface="Wingdings" pitchFamily="2" charset="2"/>
              <a:buChar char="ü"/>
            </a:pPr>
            <a:r>
              <a:rPr lang="fr-FR" sz="2400" dirty="0">
                <a:latin typeface="Arial" panose="020B0604020202020204" pitchFamily="34" charset="0"/>
                <a:cs typeface="Arial" panose="020B0604020202020204" pitchFamily="34" charset="0"/>
              </a:rPr>
              <a:t>  Intégrer les MK dans le parcours de soin : </a:t>
            </a:r>
            <a:r>
              <a:rPr lang="fr-FR" sz="2400" b="1" dirty="0">
                <a:latin typeface="Arial" panose="020B0604020202020204" pitchFamily="34" charset="0"/>
                <a:cs typeface="Arial" panose="020B0604020202020204" pitchFamily="34" charset="0"/>
              </a:rPr>
              <a:t>utiliser les CPTS </a:t>
            </a:r>
          </a:p>
          <a:p>
            <a:pPr algn="just">
              <a:buFont typeface="Wingdings" pitchFamily="2" charset="2"/>
              <a:buChar char="ü"/>
            </a:pPr>
            <a:r>
              <a:rPr lang="fr-FR" sz="2400" b="1" dirty="0">
                <a:latin typeface="Arial" panose="020B0604020202020204" pitchFamily="34" charset="0"/>
                <a:cs typeface="Arial" panose="020B0604020202020204" pitchFamily="34" charset="0"/>
              </a:rPr>
              <a:t>  Renforcer des projets de recherche </a:t>
            </a:r>
            <a:r>
              <a:rPr lang="fr-FR" sz="2400" dirty="0">
                <a:latin typeface="Arial" panose="020B0604020202020204" pitchFamily="34" charset="0"/>
                <a:cs typeface="Arial" panose="020B0604020202020204" pitchFamily="34" charset="0"/>
              </a:rPr>
              <a:t>pour définir les modalités d’intervention et améliorer la complémentarité EAPA/MK</a:t>
            </a:r>
          </a:p>
        </p:txBody>
      </p:sp>
    </p:spTree>
    <p:extLst>
      <p:ext uri="{BB962C8B-B14F-4D97-AF65-F5344CB8AC3E}">
        <p14:creationId xmlns:p14="http://schemas.microsoft.com/office/powerpoint/2010/main" val="4117848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C8B11E-68BC-CDE6-8865-D64DB46A1DEE}"/>
              </a:ext>
            </a:extLst>
          </p:cNvPr>
          <p:cNvSpPr>
            <a:spLocks noGrp="1"/>
          </p:cNvSpPr>
          <p:nvPr>
            <p:ph type="title"/>
          </p:nvPr>
        </p:nvSpPr>
        <p:spPr/>
        <p:txBody>
          <a:bodyPr/>
          <a:lstStyle/>
          <a:p>
            <a:pPr algn="ctr"/>
            <a:r>
              <a:rPr lang="fr-FR" b="1" dirty="0">
                <a:solidFill>
                  <a:schemeClr val="accent1"/>
                </a:solidFill>
                <a:latin typeface="Arial" panose="020B0604020202020204" pitchFamily="34" charset="0"/>
                <a:cs typeface="Arial" panose="020B0604020202020204" pitchFamily="34" charset="0"/>
              </a:rPr>
              <a:t>Sommaire</a:t>
            </a:r>
          </a:p>
        </p:txBody>
      </p:sp>
      <p:sp>
        <p:nvSpPr>
          <p:cNvPr id="3" name="Espace réservé du contenu 2">
            <a:extLst>
              <a:ext uri="{FF2B5EF4-FFF2-40B4-BE49-F238E27FC236}">
                <a16:creationId xmlns:a16="http://schemas.microsoft.com/office/drawing/2014/main" id="{AC65AE4E-AE69-24A4-0890-68499A1354FB}"/>
              </a:ext>
            </a:extLst>
          </p:cNvPr>
          <p:cNvSpPr>
            <a:spLocks noGrp="1"/>
          </p:cNvSpPr>
          <p:nvPr>
            <p:ph idx="1"/>
          </p:nvPr>
        </p:nvSpPr>
        <p:spPr>
          <a:xfrm>
            <a:off x="838200" y="2308225"/>
            <a:ext cx="10515600" cy="4351338"/>
          </a:xfrm>
        </p:spPr>
        <p:txBody>
          <a:bodyPr/>
          <a:lstStyle/>
          <a:p>
            <a:pPr marL="514350" indent="-514350">
              <a:buFont typeface="+mj-lt"/>
              <a:buAutoNum type="arabicPeriod"/>
            </a:pPr>
            <a:r>
              <a:rPr lang="fr-FR" b="1" dirty="0"/>
              <a:t>Rôle du MK (Recommandation HAS)</a:t>
            </a:r>
          </a:p>
          <a:p>
            <a:pPr marL="514350" indent="-514350">
              <a:buFont typeface="+mj-lt"/>
              <a:buAutoNum type="arabicPeriod"/>
            </a:pPr>
            <a:r>
              <a:rPr lang="fr-FR" b="1" dirty="0"/>
              <a:t>ETP et obésité , exemple d’un programme ETP</a:t>
            </a:r>
          </a:p>
          <a:p>
            <a:pPr marL="514350" indent="-514350">
              <a:buFont typeface="+mj-lt"/>
              <a:buAutoNum type="arabicPeriod"/>
            </a:pPr>
            <a:r>
              <a:rPr lang="fr-FR" b="1" dirty="0"/>
              <a:t>Points de vigilances (Recommandation HAS)</a:t>
            </a:r>
          </a:p>
        </p:txBody>
      </p:sp>
    </p:spTree>
    <p:extLst>
      <p:ext uri="{BB962C8B-B14F-4D97-AF65-F5344CB8AC3E}">
        <p14:creationId xmlns:p14="http://schemas.microsoft.com/office/powerpoint/2010/main" val="213213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26DC0-A3A4-48ED-F29A-9B3A7DDAE0B6}"/>
              </a:ext>
            </a:extLst>
          </p:cNvPr>
          <p:cNvSpPr>
            <a:spLocks noGrp="1"/>
          </p:cNvSpPr>
          <p:nvPr>
            <p:ph type="title"/>
          </p:nvPr>
        </p:nvSpPr>
        <p:spPr/>
        <p:txBody>
          <a:bodyPr/>
          <a:lstStyle/>
          <a:p>
            <a:pPr algn="ctr"/>
            <a:r>
              <a:rPr lang="fr-FR" b="1" dirty="0">
                <a:solidFill>
                  <a:schemeClr val="accent1"/>
                </a:solidFill>
                <a:latin typeface="+mn-lt"/>
                <a:ea typeface="Times New Roman" panose="02020603050405020304" pitchFamily="18" charset="0"/>
                <a:cs typeface="Times New Roman" panose="02020603050405020304" pitchFamily="18" charset="0"/>
              </a:rPr>
              <a:t>R</a:t>
            </a:r>
            <a:r>
              <a:rPr lang="fr-FR" sz="4400" b="1" dirty="0">
                <a:solidFill>
                  <a:schemeClr val="accent1"/>
                </a:solidFill>
                <a:effectLst/>
                <a:latin typeface="+mn-lt"/>
                <a:ea typeface="Times New Roman" panose="02020603050405020304" pitchFamily="18" charset="0"/>
                <a:cs typeface="Times New Roman" panose="02020603050405020304" pitchFamily="18" charset="0"/>
              </a:rPr>
              <a:t>ôle du MK</a:t>
            </a:r>
            <a:endParaRPr lang="fr-FR" dirty="0">
              <a:latin typeface="+mn-lt"/>
            </a:endParaRPr>
          </a:p>
        </p:txBody>
      </p:sp>
      <p:sp>
        <p:nvSpPr>
          <p:cNvPr id="3" name="Espace réservé du contenu 2">
            <a:extLst>
              <a:ext uri="{FF2B5EF4-FFF2-40B4-BE49-F238E27FC236}">
                <a16:creationId xmlns:a16="http://schemas.microsoft.com/office/drawing/2014/main" id="{88ADC5E5-A89B-5FCB-EB9B-4378935353FB}"/>
              </a:ext>
            </a:extLst>
          </p:cNvPr>
          <p:cNvSpPr>
            <a:spLocks noGrp="1"/>
          </p:cNvSpPr>
          <p:nvPr>
            <p:ph idx="1"/>
          </p:nvPr>
        </p:nvSpPr>
        <p:spPr>
          <a:xfrm>
            <a:off x="520700" y="1812925"/>
            <a:ext cx="10515600" cy="4351338"/>
          </a:xfrm>
        </p:spPr>
        <p:txBody>
          <a:bodyPr>
            <a:normAutofit/>
          </a:bodyPr>
          <a:lstStyle/>
          <a:p>
            <a:pPr algn="just"/>
            <a:r>
              <a:rPr lang="fr-FR" sz="2700" dirty="0">
                <a:solidFill>
                  <a:srgbClr val="000000"/>
                </a:solidFill>
                <a:effectLst/>
                <a:ea typeface="Times New Roman" panose="02020603050405020304" pitchFamily="18" charset="0"/>
                <a:cs typeface="Arial" panose="020B0604020202020204" pitchFamily="34" charset="0"/>
              </a:rPr>
              <a:t>L’objectif est d’augmenter progressivement la quantité d’AP réalisée, en visant à terme </a:t>
            </a:r>
            <a:r>
              <a:rPr lang="fr-FR" sz="2700" b="1" dirty="0">
                <a:solidFill>
                  <a:srgbClr val="232323"/>
                </a:solidFill>
                <a:effectLst/>
                <a:ea typeface="Times New Roman" panose="02020603050405020304" pitchFamily="18" charset="0"/>
                <a:cs typeface="Arial" panose="020B0604020202020204" pitchFamily="34" charset="0"/>
              </a:rPr>
              <a:t>200-300 minutes d’AP </a:t>
            </a:r>
            <a:r>
              <a:rPr lang="fr-FR" sz="2700" b="1" dirty="0">
                <a:solidFill>
                  <a:srgbClr val="000000"/>
                </a:solidFill>
                <a:effectLst/>
                <a:ea typeface="Times New Roman" panose="02020603050405020304" pitchFamily="18" charset="0"/>
                <a:cs typeface="Arial" panose="020B0604020202020204" pitchFamily="34" charset="0"/>
              </a:rPr>
              <a:t>d’intensité modérée,</a:t>
            </a:r>
            <a:r>
              <a:rPr lang="fr-FR" sz="2700" dirty="0">
                <a:solidFill>
                  <a:srgbClr val="000000"/>
                </a:solidFill>
                <a:effectLst/>
                <a:ea typeface="Times New Roman" panose="02020603050405020304" pitchFamily="18" charset="0"/>
                <a:cs typeface="Arial" panose="020B0604020202020204" pitchFamily="34" charset="0"/>
              </a:rPr>
              <a:t> associées à </a:t>
            </a:r>
            <a:r>
              <a:rPr lang="fr-FR" sz="2700" b="1" dirty="0">
                <a:solidFill>
                  <a:srgbClr val="000000"/>
                </a:solidFill>
                <a:effectLst/>
                <a:ea typeface="Times New Roman" panose="02020603050405020304" pitchFamily="18" charset="0"/>
                <a:cs typeface="Arial" panose="020B0604020202020204" pitchFamily="34" charset="0"/>
              </a:rPr>
              <a:t>deux séances de renforcement musculaire par semaine </a:t>
            </a:r>
            <a:r>
              <a:rPr lang="fr-FR" sz="2700" dirty="0">
                <a:solidFill>
                  <a:srgbClr val="232323"/>
                </a:solidFill>
                <a:effectLst/>
                <a:ea typeface="Times New Roman" panose="02020603050405020304" pitchFamily="18" charset="0"/>
                <a:cs typeface="Arial" panose="020B0604020202020204" pitchFamily="34" charset="0"/>
              </a:rPr>
              <a:t>.</a:t>
            </a:r>
            <a:r>
              <a:rPr lang="fr-FR" sz="2700" dirty="0">
                <a:solidFill>
                  <a:srgbClr val="000000"/>
                </a:solidFill>
                <a:effectLst/>
                <a:ea typeface="Times New Roman" panose="02020603050405020304" pitchFamily="18" charset="0"/>
                <a:cs typeface="Arial" panose="020B0604020202020204" pitchFamily="34" charset="0"/>
              </a:rPr>
              <a:t> </a:t>
            </a:r>
          </a:p>
          <a:p>
            <a:pPr algn="just"/>
            <a:r>
              <a:rPr lang="fr-FR" sz="2700" dirty="0">
                <a:solidFill>
                  <a:srgbClr val="000000"/>
                </a:solidFill>
                <a:effectLst/>
                <a:ea typeface="Times New Roman" panose="02020603050405020304" pitchFamily="18" charset="0"/>
                <a:cs typeface="Arial" panose="020B0604020202020204" pitchFamily="34" charset="0"/>
              </a:rPr>
              <a:t>Toutefois, cette progression doit être adaptée aux capacités de chaque patient. L’enjeu n’est pas d’imposer l’AP comme un élément central dès le départ, d’autant plus que </a:t>
            </a:r>
            <a:r>
              <a:rPr lang="fr-FR" sz="2700" b="1" dirty="0">
                <a:solidFill>
                  <a:srgbClr val="000000"/>
                </a:solidFill>
                <a:effectLst/>
                <a:ea typeface="Times New Roman" panose="02020603050405020304" pitchFamily="18" charset="0"/>
                <a:cs typeface="Arial" panose="020B0604020202020204" pitchFamily="34" charset="0"/>
              </a:rPr>
              <a:t>son effet isolé sur la perte de poids initiale reste limité.</a:t>
            </a:r>
          </a:p>
          <a:p>
            <a:pPr algn="just"/>
            <a:r>
              <a:rPr lang="fr-FR" sz="2700" dirty="0">
                <a:solidFill>
                  <a:srgbClr val="000000"/>
                </a:solidFill>
                <a:effectLst/>
                <a:ea typeface="Times New Roman" panose="02020603050405020304" pitchFamily="18" charset="0"/>
                <a:cs typeface="Arial" panose="020B0604020202020204" pitchFamily="34" charset="0"/>
              </a:rPr>
              <a:t> Il s’agit plutôt de l’intégrer progressivement dans le mode de vie du patient, car ses bénéfices pour </a:t>
            </a:r>
            <a:r>
              <a:rPr lang="fr-FR" sz="2700" b="1" dirty="0">
                <a:solidFill>
                  <a:srgbClr val="000000"/>
                </a:solidFill>
                <a:effectLst/>
                <a:ea typeface="Times New Roman" panose="02020603050405020304" pitchFamily="18" charset="0"/>
                <a:cs typeface="Arial" panose="020B0604020202020204" pitchFamily="34" charset="0"/>
              </a:rPr>
              <a:t>prévenir la reprise de poids sont largement reconnus </a:t>
            </a:r>
            <a:r>
              <a:rPr lang="fr-FR" sz="1600" i="1" dirty="0">
                <a:solidFill>
                  <a:schemeClr val="accent1"/>
                </a:solidFill>
                <a:effectLst/>
                <a:ea typeface="Times New Roman" panose="02020603050405020304" pitchFamily="18" charset="0"/>
                <a:cs typeface="Arial" panose="020B0604020202020204" pitchFamily="34" charset="0"/>
              </a:rPr>
              <a:t>[</a:t>
            </a:r>
            <a:r>
              <a:rPr lang="en-US" sz="1600" i="1" dirty="0" err="1">
                <a:solidFill>
                  <a:schemeClr val="accent1"/>
                </a:solidFill>
                <a:effectLst/>
                <a:ea typeface="Times New Roman" panose="02020603050405020304" pitchFamily="18" charset="0"/>
                <a:cs typeface="Calibri" panose="020F0502020204030204" pitchFamily="34" charset="0"/>
              </a:rPr>
              <a:t>Bourdier</a:t>
            </a:r>
            <a:r>
              <a:rPr lang="en-US" sz="1600" i="1" dirty="0">
                <a:solidFill>
                  <a:schemeClr val="accent1"/>
                </a:solidFill>
                <a:effectLst/>
                <a:ea typeface="Times New Roman" panose="02020603050405020304" pitchFamily="18" charset="0"/>
                <a:cs typeface="Calibri" panose="020F0502020204030204" pitchFamily="34" charset="0"/>
              </a:rPr>
              <a:t> P, et </a:t>
            </a:r>
            <a:r>
              <a:rPr lang="en-US" sz="1600" i="1" dirty="0" err="1">
                <a:solidFill>
                  <a:schemeClr val="accent1"/>
                </a:solidFill>
                <a:effectLst/>
                <a:ea typeface="Times New Roman" panose="02020603050405020304" pitchFamily="18" charset="0"/>
                <a:cs typeface="Calibri" panose="020F0502020204030204" pitchFamily="34" charset="0"/>
              </a:rPr>
              <a:t>al.The</a:t>
            </a:r>
            <a:r>
              <a:rPr lang="en-US" sz="1600" i="1" dirty="0">
                <a:solidFill>
                  <a:schemeClr val="accent1"/>
                </a:solidFill>
                <a:effectLst/>
                <a:ea typeface="Times New Roman" panose="02020603050405020304" pitchFamily="18" charset="0"/>
                <a:cs typeface="Calibri" panose="020F0502020204030204" pitchFamily="34" charset="0"/>
              </a:rPr>
              <a:t> role of physical activity in the regulation of body weight: The overlooked contribution of light physical activity and sedentary behaviors. 2023</a:t>
            </a:r>
            <a:r>
              <a:rPr lang="fr-FR" sz="1600" i="1" dirty="0">
                <a:solidFill>
                  <a:schemeClr val="accent1"/>
                </a:solidFill>
                <a:effectLst/>
                <a:ea typeface="Times New Roman" panose="02020603050405020304" pitchFamily="18" charset="0"/>
                <a:cs typeface="Arial" panose="020B0604020202020204" pitchFamily="34" charset="0"/>
              </a:rPr>
              <a:t>]</a:t>
            </a:r>
          </a:p>
          <a:p>
            <a:endParaRPr lang="fr-FR" dirty="0"/>
          </a:p>
        </p:txBody>
      </p:sp>
    </p:spTree>
    <p:extLst>
      <p:ext uri="{BB962C8B-B14F-4D97-AF65-F5344CB8AC3E}">
        <p14:creationId xmlns:p14="http://schemas.microsoft.com/office/powerpoint/2010/main" val="257372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F2F75A-229C-24CB-7AB3-03A5B2B77218}"/>
              </a:ext>
            </a:extLst>
          </p:cNvPr>
          <p:cNvSpPr>
            <a:spLocks noGrp="1"/>
          </p:cNvSpPr>
          <p:nvPr>
            <p:ph type="title"/>
          </p:nvPr>
        </p:nvSpPr>
        <p:spPr/>
        <p:txBody>
          <a:bodyPr/>
          <a:lstStyle/>
          <a:p>
            <a:pPr algn="ctr"/>
            <a:r>
              <a:rPr lang="fr-FR" b="1" dirty="0">
                <a:solidFill>
                  <a:schemeClr val="accent1"/>
                </a:solidFill>
                <a:latin typeface="+mn-lt"/>
              </a:rPr>
              <a:t>Freins à l’AP</a:t>
            </a:r>
          </a:p>
        </p:txBody>
      </p:sp>
      <p:sp>
        <p:nvSpPr>
          <p:cNvPr id="3" name="Espace réservé du contenu 2">
            <a:extLst>
              <a:ext uri="{FF2B5EF4-FFF2-40B4-BE49-F238E27FC236}">
                <a16:creationId xmlns:a16="http://schemas.microsoft.com/office/drawing/2014/main" id="{75C6707B-BBD1-E63C-22F4-8603974267E1}"/>
              </a:ext>
            </a:extLst>
          </p:cNvPr>
          <p:cNvSpPr>
            <a:spLocks noGrp="1"/>
          </p:cNvSpPr>
          <p:nvPr>
            <p:ph idx="1"/>
          </p:nvPr>
        </p:nvSpPr>
        <p:spPr>
          <a:xfrm>
            <a:off x="512618" y="1690688"/>
            <a:ext cx="10841182" cy="4802187"/>
          </a:xfrm>
        </p:spPr>
        <p:txBody>
          <a:bodyPr>
            <a:normAutofit lnSpcReduction="10000"/>
          </a:bodyPr>
          <a:lstStyle/>
          <a:p>
            <a:pPr algn="just"/>
            <a:r>
              <a:rPr lang="fr-FR" sz="2600" kern="0" dirty="0">
                <a:solidFill>
                  <a:srgbClr val="000000"/>
                </a:solidFill>
                <a:effectLst/>
                <a:ea typeface="Times New Roman" panose="02020603050405020304" pitchFamily="18" charset="0"/>
                <a:cs typeface="Times New Roman" panose="02020603050405020304" pitchFamily="18" charset="0"/>
              </a:rPr>
              <a:t>Une méta-analyse a identifié plusieurs obstacles à la pratique, parmi lesquels le </a:t>
            </a:r>
            <a:r>
              <a:rPr lang="fr-FR" sz="2600" b="1" kern="0" dirty="0">
                <a:solidFill>
                  <a:srgbClr val="000000"/>
                </a:solidFill>
                <a:effectLst/>
                <a:ea typeface="Times New Roman" panose="02020603050405020304" pitchFamily="18" charset="0"/>
                <a:cs typeface="Times New Roman" panose="02020603050405020304" pitchFamily="18" charset="0"/>
              </a:rPr>
              <a:t>manque de motivation constitue le principal frein</a:t>
            </a:r>
            <a:r>
              <a:rPr lang="fr-FR" sz="2600" kern="0" dirty="0">
                <a:solidFill>
                  <a:srgbClr val="000000"/>
                </a:solidFill>
                <a:effectLst/>
                <a:ea typeface="Times New Roman" panose="02020603050405020304" pitchFamily="18" charset="0"/>
                <a:cs typeface="Times New Roman" panose="02020603050405020304" pitchFamily="18" charset="0"/>
              </a:rPr>
              <a:t>, suivi par </a:t>
            </a:r>
            <a:r>
              <a:rPr lang="fr-FR" sz="2600" b="1" kern="0" dirty="0">
                <a:solidFill>
                  <a:srgbClr val="000000"/>
                </a:solidFill>
                <a:effectLst/>
                <a:ea typeface="Times New Roman" panose="02020603050405020304" pitchFamily="18" charset="0"/>
                <a:cs typeface="Times New Roman" panose="02020603050405020304" pitchFamily="18" charset="0"/>
              </a:rPr>
              <a:t>la douleur </a:t>
            </a:r>
            <a:r>
              <a:rPr lang="fr-FR" sz="1900" kern="0" dirty="0">
                <a:solidFill>
                  <a:schemeClr val="accent1"/>
                </a:solidFill>
                <a:effectLst/>
                <a:ea typeface="Times New Roman" panose="02020603050405020304" pitchFamily="18" charset="0"/>
                <a:cs typeface="Times New Roman" panose="02020603050405020304" pitchFamily="18" charset="0"/>
              </a:rPr>
              <a:t>[</a:t>
            </a:r>
            <a:r>
              <a:rPr lang="fr-FR" sz="1900" i="1" dirty="0">
                <a:solidFill>
                  <a:schemeClr val="accent1"/>
                </a:solidFill>
                <a:effectLst/>
                <a:ea typeface="Times New Roman" panose="02020603050405020304" pitchFamily="18" charset="0"/>
                <a:cs typeface="Calibri" panose="020F0502020204030204" pitchFamily="34" charset="0"/>
              </a:rPr>
              <a:t>Baillot A, et al. </a:t>
            </a:r>
            <a:r>
              <a:rPr lang="en-US" sz="1900" i="1" dirty="0">
                <a:solidFill>
                  <a:schemeClr val="accent1"/>
                </a:solidFill>
                <a:effectLst/>
                <a:ea typeface="Times New Roman" panose="02020603050405020304" pitchFamily="18" charset="0"/>
                <a:cs typeface="Calibri" panose="020F0502020204030204" pitchFamily="34" charset="0"/>
              </a:rPr>
              <a:t>Physical activity motives, barriers, and preferences in people with obesity: A systematic review.</a:t>
            </a:r>
            <a:r>
              <a:rPr lang="fr-FR" sz="1900" i="1" dirty="0">
                <a:solidFill>
                  <a:schemeClr val="accent1"/>
                </a:solidFill>
                <a:effectLst/>
                <a:ea typeface="Times New Roman" panose="02020603050405020304" pitchFamily="18" charset="0"/>
                <a:cs typeface="Calibri" panose="020F0502020204030204" pitchFamily="34" charset="0"/>
              </a:rPr>
              <a:t> 2021</a:t>
            </a:r>
            <a:r>
              <a:rPr lang="fr-FR" sz="1900" i="1" kern="0" dirty="0">
                <a:solidFill>
                  <a:schemeClr val="accent1"/>
                </a:solidFill>
                <a:effectLst/>
                <a:ea typeface="Times New Roman" panose="02020603050405020304" pitchFamily="18" charset="0"/>
                <a:cs typeface="Times New Roman" panose="02020603050405020304" pitchFamily="18" charset="0"/>
              </a:rPr>
              <a:t>].</a:t>
            </a:r>
            <a:endParaRPr lang="fr-FR" sz="1900" kern="0" dirty="0">
              <a:solidFill>
                <a:schemeClr val="accent1"/>
              </a:solidFill>
              <a:ea typeface="Times New Roman" panose="02020603050405020304" pitchFamily="18" charset="0"/>
              <a:cs typeface="Times New Roman" panose="02020603050405020304" pitchFamily="18" charset="0"/>
            </a:endParaRPr>
          </a:p>
          <a:p>
            <a:pPr algn="just"/>
            <a:r>
              <a:rPr lang="fr-FR" sz="2600" kern="0" dirty="0">
                <a:solidFill>
                  <a:srgbClr val="000000"/>
                </a:solidFill>
                <a:ea typeface="Times New Roman" panose="02020603050405020304" pitchFamily="18" charset="0"/>
                <a:cs typeface="Times New Roman" panose="02020603050405020304" pitchFamily="18" charset="0"/>
              </a:rPr>
              <a:t>L</a:t>
            </a:r>
            <a:r>
              <a:rPr lang="fr-FR" sz="2600" kern="0" dirty="0">
                <a:solidFill>
                  <a:srgbClr val="000000"/>
                </a:solidFill>
                <a:effectLst/>
                <a:ea typeface="Times New Roman" panose="02020603050405020304" pitchFamily="18" charset="0"/>
                <a:cs typeface="Times New Roman" panose="02020603050405020304" pitchFamily="18" charset="0"/>
              </a:rPr>
              <a:t>a </a:t>
            </a:r>
            <a:r>
              <a:rPr lang="fr-FR" sz="2600" b="1" kern="0" dirty="0">
                <a:solidFill>
                  <a:srgbClr val="000000"/>
                </a:solidFill>
                <a:effectLst/>
                <a:ea typeface="Times New Roman" panose="02020603050405020304" pitchFamily="18" charset="0"/>
              </a:rPr>
              <a:t>peur du mouvement</a:t>
            </a:r>
            <a:r>
              <a:rPr lang="fr-FR" sz="2600" kern="0" dirty="0">
                <a:solidFill>
                  <a:srgbClr val="000000"/>
                </a:solidFill>
                <a:effectLst/>
                <a:ea typeface="Times New Roman" panose="02020603050405020304" pitchFamily="18" charset="0"/>
                <a:cs typeface="Times New Roman" panose="02020603050405020304" pitchFamily="18" charset="0"/>
              </a:rPr>
              <a:t>, souvent liée à la crainte de se blesser ou de chuter, constitue un frein psychologique significatif.</a:t>
            </a:r>
          </a:p>
          <a:p>
            <a:pPr algn="just"/>
            <a:r>
              <a:rPr lang="fr-FR" sz="2600" b="1" kern="0" dirty="0">
                <a:solidFill>
                  <a:srgbClr val="000000"/>
                </a:solidFill>
                <a:ea typeface="Times New Roman" panose="02020603050405020304" pitchFamily="18" charset="0"/>
                <a:cs typeface="Times New Roman" panose="02020603050405020304" pitchFamily="18" charset="0"/>
              </a:rPr>
              <a:t>I</a:t>
            </a:r>
            <a:r>
              <a:rPr lang="fr-FR" sz="2600" b="1" kern="0" dirty="0">
                <a:solidFill>
                  <a:srgbClr val="000000"/>
                </a:solidFill>
                <a:effectLst/>
                <a:ea typeface="Times New Roman" panose="02020603050405020304" pitchFamily="18" charset="0"/>
                <a:cs typeface="Times New Roman" panose="02020603050405020304" pitchFamily="18" charset="0"/>
              </a:rPr>
              <a:t>ncontinence urinaire </a:t>
            </a:r>
            <a:r>
              <a:rPr lang="fr-FR" sz="2600" kern="0" dirty="0">
                <a:solidFill>
                  <a:srgbClr val="000000"/>
                </a:solidFill>
                <a:effectLst/>
                <a:ea typeface="Times New Roman" panose="02020603050405020304" pitchFamily="18" charset="0"/>
                <a:cs typeface="Times New Roman" panose="02020603050405020304" pitchFamily="18" charset="0"/>
              </a:rPr>
              <a:t>et la réduction de l’AP </a:t>
            </a:r>
            <a:r>
              <a:rPr lang="fr-FR" sz="1900" kern="0" dirty="0">
                <a:solidFill>
                  <a:schemeClr val="accent1"/>
                </a:solidFill>
                <a:effectLst/>
                <a:ea typeface="Times New Roman" panose="02020603050405020304" pitchFamily="18" charset="0"/>
                <a:cs typeface="Times New Roman" panose="02020603050405020304" pitchFamily="18" charset="0"/>
              </a:rPr>
              <a:t>[</a:t>
            </a:r>
            <a:r>
              <a:rPr lang="fr-FR" sz="1900" i="1" dirty="0" err="1">
                <a:solidFill>
                  <a:schemeClr val="accent1"/>
                </a:solidFill>
                <a:effectLst/>
                <a:ea typeface="Times New Roman" panose="02020603050405020304" pitchFamily="18" charset="0"/>
              </a:rPr>
              <a:t>Peinado</a:t>
            </a:r>
            <a:r>
              <a:rPr lang="fr-FR" sz="1900" i="1" dirty="0">
                <a:solidFill>
                  <a:schemeClr val="accent1"/>
                </a:solidFill>
                <a:effectLst/>
                <a:ea typeface="Times New Roman" panose="02020603050405020304" pitchFamily="18" charset="0"/>
              </a:rPr>
              <a:t>-Molina RA, et al. </a:t>
            </a:r>
            <a:r>
              <a:rPr lang="en-US" sz="1900" i="1" dirty="0">
                <a:solidFill>
                  <a:schemeClr val="accent1"/>
                </a:solidFill>
                <a:effectLst/>
                <a:ea typeface="Times New Roman" panose="02020603050405020304" pitchFamily="18" charset="0"/>
              </a:rPr>
              <a:t>Impact and influence of urinary incontinence on physical activity levels</a:t>
            </a:r>
            <a:r>
              <a:rPr lang="fr-FR" sz="1900" i="1" dirty="0">
                <a:solidFill>
                  <a:schemeClr val="accent1"/>
                </a:solidFill>
                <a:effectLst/>
                <a:ea typeface="Times New Roman" panose="02020603050405020304" pitchFamily="18" charset="0"/>
              </a:rPr>
              <a:t>. 2023</a:t>
            </a:r>
            <a:r>
              <a:rPr lang="fr-FR" sz="1900" i="1" kern="0" dirty="0">
                <a:solidFill>
                  <a:schemeClr val="accent1"/>
                </a:solidFill>
                <a:effectLst/>
                <a:ea typeface="Times New Roman" panose="02020603050405020304" pitchFamily="18" charset="0"/>
                <a:cs typeface="Times New Roman" panose="02020603050405020304" pitchFamily="18" charset="0"/>
              </a:rPr>
              <a:t>]. </a:t>
            </a:r>
          </a:p>
          <a:p>
            <a:pPr algn="just"/>
            <a:r>
              <a:rPr lang="fr-FR" sz="2600" b="1" kern="0" dirty="0">
                <a:solidFill>
                  <a:srgbClr val="000000"/>
                </a:solidFill>
                <a:ea typeface="Times New Roman" panose="02020603050405020304" pitchFamily="18" charset="0"/>
                <a:cs typeface="Times New Roman" panose="02020603050405020304" pitchFamily="18" charset="0"/>
              </a:rPr>
              <a:t>L</a:t>
            </a:r>
            <a:r>
              <a:rPr lang="fr-FR" sz="2600" b="1" kern="0" dirty="0">
                <a:solidFill>
                  <a:srgbClr val="000000"/>
                </a:solidFill>
                <a:effectLst/>
                <a:ea typeface="Times New Roman" panose="02020603050405020304" pitchFamily="18" charset="0"/>
                <a:cs typeface="Times New Roman" panose="02020603050405020304" pitchFamily="18" charset="0"/>
              </a:rPr>
              <a:t>’apnée </a:t>
            </a:r>
            <a:r>
              <a:rPr lang="fr-FR" sz="2600" b="1" dirty="0">
                <a:solidFill>
                  <a:srgbClr val="000000"/>
                </a:solidFill>
                <a:effectLst/>
                <a:ea typeface="Times New Roman" panose="02020603050405020304" pitchFamily="18" charset="0"/>
              </a:rPr>
              <a:t>du sommeil </a:t>
            </a:r>
            <a:r>
              <a:rPr lang="fr-FR" sz="2600" dirty="0">
                <a:solidFill>
                  <a:srgbClr val="000000"/>
                </a:solidFill>
                <a:effectLst/>
                <a:ea typeface="Times New Roman" panose="02020603050405020304" pitchFamily="18" charset="0"/>
              </a:rPr>
              <a:t>ne soit pas mentionnée dans les recommandations de la </a:t>
            </a:r>
            <a:r>
              <a:rPr lang="fr-FR" sz="2600" i="1" dirty="0">
                <a:solidFill>
                  <a:srgbClr val="000000"/>
                </a:solidFill>
                <a:effectLst/>
                <a:ea typeface="Times New Roman" panose="02020603050405020304" pitchFamily="18" charset="0"/>
              </a:rPr>
              <a:t>HAS</a:t>
            </a:r>
            <a:r>
              <a:rPr lang="fr-FR" sz="2600" dirty="0">
                <a:solidFill>
                  <a:srgbClr val="000000"/>
                </a:solidFill>
                <a:effectLst/>
                <a:ea typeface="Times New Roman" panose="02020603050405020304" pitchFamily="18" charset="0"/>
              </a:rPr>
              <a:t>, elle est fréquemment associée à l’obésité et constitue une problématique sur laquelle les MK peuvent intervenir </a:t>
            </a:r>
            <a:r>
              <a:rPr lang="fr-FR" sz="1900" i="1" dirty="0">
                <a:solidFill>
                  <a:schemeClr val="accent1"/>
                </a:solidFill>
                <a:effectLst/>
                <a:ea typeface="Times New Roman" panose="02020603050405020304" pitchFamily="18" charset="0"/>
              </a:rPr>
              <a:t>[</a:t>
            </a:r>
            <a:r>
              <a:rPr lang="en-US" sz="1900" i="1" dirty="0" err="1">
                <a:solidFill>
                  <a:schemeClr val="accent1"/>
                </a:solidFill>
                <a:effectLst/>
                <a:ea typeface="Times New Roman" panose="02020603050405020304" pitchFamily="18" charset="0"/>
              </a:rPr>
              <a:t>Framnes</a:t>
            </a:r>
            <a:r>
              <a:rPr lang="en-US" sz="1900" i="1" dirty="0">
                <a:solidFill>
                  <a:schemeClr val="accent1"/>
                </a:solidFill>
                <a:effectLst/>
                <a:ea typeface="Times New Roman" panose="02020603050405020304" pitchFamily="18" charset="0"/>
              </a:rPr>
              <a:t> SN, </a:t>
            </a:r>
            <a:r>
              <a:rPr lang="en-US" sz="1900" i="1" dirty="0" err="1">
                <a:solidFill>
                  <a:schemeClr val="accent1"/>
                </a:solidFill>
                <a:effectLst/>
                <a:ea typeface="Times New Roman" panose="02020603050405020304" pitchFamily="18" charset="0"/>
              </a:rPr>
              <a:t>Arble</a:t>
            </a:r>
            <a:r>
              <a:rPr lang="en-US" sz="1900" i="1" dirty="0">
                <a:solidFill>
                  <a:schemeClr val="accent1"/>
                </a:solidFill>
                <a:effectLst/>
                <a:ea typeface="Times New Roman" panose="02020603050405020304" pitchFamily="18" charset="0"/>
              </a:rPr>
              <a:t> DM. The bidirectional relationship between obstructive sleep apnea and metabolic disease</a:t>
            </a:r>
            <a:r>
              <a:rPr lang="fr-FR" sz="1900" i="1" dirty="0">
                <a:solidFill>
                  <a:schemeClr val="accent1"/>
                </a:solidFill>
                <a:effectLst/>
                <a:ea typeface="Times New Roman" panose="02020603050405020304" pitchFamily="18" charset="0"/>
              </a:rPr>
              <a:t>. 2018].</a:t>
            </a:r>
          </a:p>
          <a:p>
            <a:pPr algn="just"/>
            <a:r>
              <a:rPr lang="fr-FR" sz="2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fr-FR" sz="2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echniques conventionnelles de la kinésithérapie (massages, mobilisations, étirements, stimulation de l’équilibre, ...).</a:t>
            </a:r>
            <a:endParaRPr lang="fr-FR"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225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015A6B-0DA8-8CF2-1F4C-E3408B140F75}"/>
              </a:ext>
            </a:extLst>
          </p:cNvPr>
          <p:cNvSpPr>
            <a:spLocks noGrp="1"/>
          </p:cNvSpPr>
          <p:nvPr>
            <p:ph type="title"/>
          </p:nvPr>
        </p:nvSpPr>
        <p:spPr>
          <a:xfrm>
            <a:off x="838200" y="697634"/>
            <a:ext cx="10515600" cy="1325563"/>
          </a:xfrm>
        </p:spPr>
        <p:txBody>
          <a:bodyPr>
            <a:normAutofit fontScale="90000"/>
          </a:bodyPr>
          <a:lstStyle/>
          <a:p>
            <a:pPr algn="ctr"/>
            <a:r>
              <a:rPr lang="fr-FR"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Développer l</a:t>
            </a:r>
            <a:r>
              <a:rPr lang="fr-FR" sz="4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es compétences d’autosoins et les compétences d’adaptation : un enjeu clé pour l’engagement du patient </a:t>
            </a:r>
            <a:br>
              <a:rPr lang="fr-FR" sz="4400" dirty="0">
                <a:effectLst/>
                <a:latin typeface="Times New Roman" panose="02020603050405020304" pitchFamily="18" charset="0"/>
                <a:ea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56B9CA5F-CDDE-025F-9174-4BA6E80B5B7F}"/>
              </a:ext>
            </a:extLst>
          </p:cNvPr>
          <p:cNvSpPr>
            <a:spLocks noGrp="1"/>
          </p:cNvSpPr>
          <p:nvPr>
            <p:ph idx="1"/>
          </p:nvPr>
        </p:nvSpPr>
        <p:spPr>
          <a:xfrm>
            <a:off x="838200" y="2506662"/>
            <a:ext cx="10515600" cy="4351338"/>
          </a:xfrm>
        </p:spPr>
        <p:txBody>
          <a:bodyPr>
            <a:normAutofit/>
          </a:bodyPr>
          <a:lstStyle/>
          <a:p>
            <a:pPr marL="0" indent="0" algn="just">
              <a:buNone/>
            </a:pPr>
            <a:r>
              <a:rPr lang="fr-FR"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Dans le cadre de l’ETP:</a:t>
            </a:r>
          </a:p>
          <a:p>
            <a:pPr algn="just">
              <a:buFont typeface="Wingdings" pitchFamily="2" charset="2"/>
              <a:buChar char="Ø"/>
            </a:pPr>
            <a:r>
              <a:rPr lang="fr-FR"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FR"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t>
            </a:r>
            <a:r>
              <a:rPr lang="fr-FR"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 compétences d’autosoins désignent les actions mises en place par le patient pour atténuer l’effet de la maladie sur sa santé. </a:t>
            </a:r>
          </a:p>
          <a:p>
            <a:pPr algn="just">
              <a:buFont typeface="Wingdings" pitchFamily="2" charset="2"/>
              <a:buChar char="Ø"/>
            </a:pPr>
            <a:r>
              <a:rPr lang="fr-FR"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Les compétences d’adaptation, elles peuvent être résumées comme la capacité à faire face aux exigences et aux défis de la vie quotidienne . </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3489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3A58F-181D-F6CF-2234-4DC49C5E65A6}"/>
              </a:ext>
            </a:extLst>
          </p:cNvPr>
          <p:cNvSpPr>
            <a:spLocks noGrp="1"/>
          </p:cNvSpPr>
          <p:nvPr>
            <p:ph type="title"/>
          </p:nvPr>
        </p:nvSpPr>
        <p:spPr>
          <a:xfrm>
            <a:off x="734291" y="-277091"/>
            <a:ext cx="11159836" cy="1325563"/>
          </a:xfrm>
        </p:spPr>
        <p:txBody>
          <a:bodyPr>
            <a:normAutofit/>
          </a:bodyPr>
          <a:lstStyle/>
          <a:p>
            <a:r>
              <a:rPr lang="fr-FR" sz="2400" b="1" u="sng" kern="0" dirty="0">
                <a:solidFill>
                  <a:schemeClr val="accent1"/>
                </a:solidFill>
                <a:effectLst/>
                <a:latin typeface="+mn-lt"/>
                <a:ea typeface="Times New Roman" panose="02020603050405020304" pitchFamily="18" charset="0"/>
                <a:cs typeface="Times New Roman" panose="02020603050405020304" pitchFamily="18" charset="0"/>
              </a:rPr>
              <a:t>Exemples de compétences d’autosoins et d’adaptation en lien avec l’activité physique</a:t>
            </a:r>
            <a:endParaRPr lang="fr-FR" sz="2400" dirty="0">
              <a:solidFill>
                <a:schemeClr val="accent1"/>
              </a:solidFill>
              <a:latin typeface="+mn-lt"/>
            </a:endParaRPr>
          </a:p>
        </p:txBody>
      </p:sp>
      <p:graphicFrame>
        <p:nvGraphicFramePr>
          <p:cNvPr id="6" name="Espace réservé du contenu 5">
            <a:extLst>
              <a:ext uri="{FF2B5EF4-FFF2-40B4-BE49-F238E27FC236}">
                <a16:creationId xmlns:a16="http://schemas.microsoft.com/office/drawing/2014/main" id="{815F384B-782B-1370-0DE9-16B071287F48}"/>
              </a:ext>
            </a:extLst>
          </p:cNvPr>
          <p:cNvGraphicFramePr>
            <a:graphicFrameLocks noGrp="1"/>
          </p:cNvGraphicFramePr>
          <p:nvPr>
            <p:ph idx="1"/>
            <p:extLst>
              <p:ext uri="{D42A27DB-BD31-4B8C-83A1-F6EECF244321}">
                <p14:modId xmlns:p14="http://schemas.microsoft.com/office/powerpoint/2010/main" val="1141899105"/>
              </p:ext>
            </p:extLst>
          </p:nvPr>
        </p:nvGraphicFramePr>
        <p:xfrm>
          <a:off x="450272" y="725977"/>
          <a:ext cx="11291456" cy="5930362"/>
        </p:xfrm>
        <a:graphic>
          <a:graphicData uri="http://schemas.openxmlformats.org/drawingml/2006/table">
            <a:tbl>
              <a:tblPr firstRow="1" firstCol="1" bandRow="1">
                <a:tableStyleId>{5C22544A-7EE6-4342-B048-85BDC9FD1C3A}</a:tableStyleId>
              </a:tblPr>
              <a:tblGrid>
                <a:gridCol w="5645728">
                  <a:extLst>
                    <a:ext uri="{9D8B030D-6E8A-4147-A177-3AD203B41FA5}">
                      <a16:colId xmlns:a16="http://schemas.microsoft.com/office/drawing/2014/main" val="2107886167"/>
                    </a:ext>
                  </a:extLst>
                </a:gridCol>
                <a:gridCol w="5645728">
                  <a:extLst>
                    <a:ext uri="{9D8B030D-6E8A-4147-A177-3AD203B41FA5}">
                      <a16:colId xmlns:a16="http://schemas.microsoft.com/office/drawing/2014/main" val="43855848"/>
                    </a:ext>
                  </a:extLst>
                </a:gridCol>
              </a:tblGrid>
              <a:tr h="329122">
                <a:tc>
                  <a:txBody>
                    <a:bodyPr/>
                    <a:lstStyle/>
                    <a:p>
                      <a:pPr algn="ctr">
                        <a:lnSpc>
                          <a:spcPct val="100000"/>
                        </a:lnSpc>
                      </a:pPr>
                      <a:r>
                        <a:rPr lang="fr-FR" sz="2200" kern="100" dirty="0">
                          <a:effectLst/>
                        </a:rPr>
                        <a:t>Compétences d’autosoins</a:t>
                      </a:r>
                      <a:endParaRPr lang="fr-FR" sz="22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93" marR="49893" marT="0" marB="0"/>
                </a:tc>
                <a:tc>
                  <a:txBody>
                    <a:bodyPr/>
                    <a:lstStyle/>
                    <a:p>
                      <a:pPr algn="ctr">
                        <a:lnSpc>
                          <a:spcPct val="100000"/>
                        </a:lnSpc>
                      </a:pPr>
                      <a:r>
                        <a:rPr lang="fr-FR" sz="2200" kern="100">
                          <a:effectLst/>
                        </a:rPr>
                        <a:t>Compétences d’adaptation</a:t>
                      </a:r>
                      <a:endParaRPr lang="fr-FR" sz="22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49893" marR="49893" marT="0" marB="0"/>
                </a:tc>
                <a:extLst>
                  <a:ext uri="{0D108BD9-81ED-4DB2-BD59-A6C34878D82A}">
                    <a16:rowId xmlns:a16="http://schemas.microsoft.com/office/drawing/2014/main" val="2611522989"/>
                  </a:ext>
                </a:extLst>
              </a:tr>
              <a:tr h="5595082">
                <a:tc>
                  <a:txBody>
                    <a:bodyPr/>
                    <a:lstStyle/>
                    <a:p>
                      <a:pPr marL="342900" lvl="0" indent="-342900" algn="just">
                        <a:lnSpc>
                          <a:spcPct val="100000"/>
                        </a:lnSpc>
                        <a:buSzPts val="1000"/>
                        <a:buFont typeface="Symbol" pitchFamily="2" charset="2"/>
                        <a:buChar char=""/>
                      </a:pPr>
                      <a:r>
                        <a:rPr lang="fr-FR" sz="2200" kern="100" dirty="0">
                          <a:effectLst/>
                        </a:rPr>
                        <a:t>Élaborer un programme hebdomadaire d’AP adapté à ses capacités physiques.</a:t>
                      </a:r>
                    </a:p>
                    <a:p>
                      <a:pPr marL="342900" lvl="0" indent="-342900" algn="just">
                        <a:lnSpc>
                          <a:spcPct val="100000"/>
                        </a:lnSpc>
                        <a:buSzPts val="1000"/>
                        <a:buFont typeface="Symbol" pitchFamily="2" charset="2"/>
                        <a:buChar char=""/>
                      </a:pPr>
                      <a:r>
                        <a:rPr lang="fr-FR" sz="2200" kern="100" dirty="0">
                          <a:effectLst/>
                        </a:rPr>
                        <a:t>Connaître et réaliser des exercices adaptés pour préserver la souplesse et la force musculaire.</a:t>
                      </a:r>
                    </a:p>
                    <a:p>
                      <a:pPr marL="342900" lvl="0" indent="-342900" algn="just">
                        <a:lnSpc>
                          <a:spcPct val="100000"/>
                        </a:lnSpc>
                        <a:buSzPts val="1000"/>
                        <a:buFont typeface="Symbol" pitchFamily="2" charset="2"/>
                        <a:buChar char=""/>
                      </a:pPr>
                      <a:r>
                        <a:rPr lang="fr-FR" sz="2200" kern="100" dirty="0">
                          <a:effectLst/>
                        </a:rPr>
                        <a:t>Reconnaître les signes de complications nécessitant une adaptation de l’AP.</a:t>
                      </a:r>
                    </a:p>
                    <a:p>
                      <a:pPr marL="342900" lvl="0" indent="-342900" algn="just">
                        <a:lnSpc>
                          <a:spcPct val="100000"/>
                        </a:lnSpc>
                        <a:buSzPts val="1000"/>
                        <a:buFont typeface="Symbol" pitchFamily="2" charset="2"/>
                        <a:buChar char=""/>
                      </a:pPr>
                      <a:r>
                        <a:rPr lang="fr-FR" sz="2200" kern="100" dirty="0">
                          <a:effectLst/>
                        </a:rPr>
                        <a:t>Réguler l’intensité de l’AP en adaptant l’effort aux différents freins (fatigue, douleur, dyspnée).</a:t>
                      </a:r>
                    </a:p>
                    <a:p>
                      <a:pPr marL="342900" lvl="0" indent="-342900" algn="just">
                        <a:lnSpc>
                          <a:spcPct val="100000"/>
                        </a:lnSpc>
                        <a:buSzPts val="1000"/>
                        <a:buFont typeface="Symbol" pitchFamily="2" charset="2"/>
                        <a:buChar char=""/>
                      </a:pPr>
                      <a:r>
                        <a:rPr lang="fr-FR" sz="2200" kern="100" dirty="0">
                          <a:effectLst/>
                        </a:rPr>
                        <a:t>Pratiquer une AP sans compensation articulaire excessive.</a:t>
                      </a:r>
                    </a:p>
                    <a:p>
                      <a:pPr marL="342900" lvl="0" indent="-342900" algn="just">
                        <a:lnSpc>
                          <a:spcPct val="100000"/>
                        </a:lnSpc>
                        <a:buSzPts val="1000"/>
                        <a:buFont typeface="Symbol" pitchFamily="2" charset="2"/>
                        <a:buChar char=""/>
                      </a:pPr>
                      <a:r>
                        <a:rPr lang="fr-FR" sz="2200" kern="100" dirty="0">
                          <a:effectLst/>
                        </a:rPr>
                        <a:t>Identifier les situations où des aides techniques sont bénéfiques et savoir les utiliser.</a:t>
                      </a:r>
                      <a:endParaRPr lang="fr-FR" sz="22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93" marR="49893" marT="0" marB="0"/>
                </a:tc>
                <a:tc>
                  <a:txBody>
                    <a:bodyPr/>
                    <a:lstStyle/>
                    <a:p>
                      <a:pPr marL="342900" lvl="0" indent="-342900" algn="just">
                        <a:lnSpc>
                          <a:spcPct val="100000"/>
                        </a:lnSpc>
                        <a:buSzPts val="1000"/>
                        <a:buFont typeface="Symbol" pitchFamily="2" charset="2"/>
                        <a:buChar char=""/>
                        <a:tabLst>
                          <a:tab pos="457200" algn="l"/>
                        </a:tabLst>
                      </a:pPr>
                      <a:r>
                        <a:rPr lang="fr-FR" sz="2200" kern="100" dirty="0">
                          <a:effectLst/>
                        </a:rPr>
                        <a:t>Pratiquer une activité physique sans crainte du regard des autres.</a:t>
                      </a:r>
                    </a:p>
                    <a:p>
                      <a:pPr marL="342900" lvl="0" indent="-342900" algn="just">
                        <a:lnSpc>
                          <a:spcPct val="100000"/>
                        </a:lnSpc>
                        <a:buSzPts val="1000"/>
                        <a:buFont typeface="Symbol" pitchFamily="2" charset="2"/>
                        <a:buChar char=""/>
                        <a:tabLst>
                          <a:tab pos="457200" algn="l"/>
                        </a:tabLst>
                      </a:pPr>
                      <a:r>
                        <a:rPr lang="fr-FR" sz="2200" kern="100" dirty="0">
                          <a:effectLst/>
                        </a:rPr>
                        <a:t>Comprendre que l’obésité est une maladie chronique multifactorielle, et non un simple manque de volonté.</a:t>
                      </a:r>
                    </a:p>
                    <a:p>
                      <a:pPr marL="342900" lvl="0" indent="-342900" algn="just">
                        <a:lnSpc>
                          <a:spcPct val="100000"/>
                        </a:lnSpc>
                        <a:buSzPts val="1000"/>
                        <a:buFont typeface="Symbol" pitchFamily="2" charset="2"/>
                        <a:buChar char=""/>
                        <a:tabLst>
                          <a:tab pos="457200" algn="l"/>
                        </a:tabLst>
                      </a:pPr>
                      <a:r>
                        <a:rPr lang="fr-FR" sz="2200" kern="100" dirty="0">
                          <a:effectLst/>
                        </a:rPr>
                        <a:t>Développer des stratégies pour gérer le stress ou l’anxiété qui pourrait freiner la pratique d’AP.</a:t>
                      </a:r>
                    </a:p>
                    <a:p>
                      <a:pPr marL="342900" lvl="0" indent="-342900" algn="just">
                        <a:lnSpc>
                          <a:spcPct val="100000"/>
                        </a:lnSpc>
                        <a:buSzPts val="1000"/>
                        <a:buFont typeface="Symbol" pitchFamily="2" charset="2"/>
                        <a:buChar char=""/>
                        <a:tabLst>
                          <a:tab pos="457200" algn="l"/>
                        </a:tabLst>
                      </a:pPr>
                      <a:r>
                        <a:rPr lang="fr-FR" sz="2200" kern="100" dirty="0">
                          <a:effectLst/>
                        </a:rPr>
                        <a:t>Accepter son corps et lutter contre la stigmatisation.</a:t>
                      </a:r>
                    </a:p>
                    <a:p>
                      <a:pPr marL="342900" lvl="0" indent="-342900" algn="just">
                        <a:lnSpc>
                          <a:spcPct val="100000"/>
                        </a:lnSpc>
                        <a:buSzPts val="1000"/>
                        <a:buFont typeface="Symbol" pitchFamily="2" charset="2"/>
                        <a:buChar char=""/>
                        <a:tabLst>
                          <a:tab pos="457200" algn="l"/>
                        </a:tabLst>
                      </a:pPr>
                      <a:r>
                        <a:rPr lang="fr-FR" sz="2200" kern="100" dirty="0">
                          <a:effectLst/>
                        </a:rPr>
                        <a:t>Apprendre à communiquer et ainsi répondre aux remarques négatives et à solliciter un soutien social.</a:t>
                      </a:r>
                    </a:p>
                    <a:p>
                      <a:pPr marL="342900" lvl="0" indent="-342900" algn="just">
                        <a:lnSpc>
                          <a:spcPct val="100000"/>
                        </a:lnSpc>
                        <a:buSzPts val="1000"/>
                        <a:buFont typeface="Symbol" pitchFamily="2" charset="2"/>
                        <a:buChar char=""/>
                        <a:tabLst>
                          <a:tab pos="457200" algn="l"/>
                        </a:tabLst>
                      </a:pPr>
                      <a:r>
                        <a:rPr lang="fr-FR" sz="2200" kern="100" dirty="0">
                          <a:effectLst/>
                        </a:rPr>
                        <a:t>Adapter ses comportements en fonction des imprévus et des contraintes de temps.</a:t>
                      </a:r>
                    </a:p>
                    <a:p>
                      <a:pPr marL="23495" indent="-113665" algn="just">
                        <a:lnSpc>
                          <a:spcPct val="100000"/>
                        </a:lnSpc>
                      </a:pPr>
                      <a:r>
                        <a:rPr lang="fr-FR" sz="2200" kern="100" dirty="0">
                          <a:effectLst/>
                        </a:rPr>
                        <a:t> </a:t>
                      </a:r>
                      <a:endParaRPr lang="fr-FR" sz="22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893" marR="49893" marT="0" marB="0"/>
                </a:tc>
                <a:extLst>
                  <a:ext uri="{0D108BD9-81ED-4DB2-BD59-A6C34878D82A}">
                    <a16:rowId xmlns:a16="http://schemas.microsoft.com/office/drawing/2014/main" val="3043754864"/>
                  </a:ext>
                </a:extLst>
              </a:tr>
            </a:tbl>
          </a:graphicData>
        </a:graphic>
      </p:graphicFrame>
    </p:spTree>
    <p:extLst>
      <p:ext uri="{BB962C8B-B14F-4D97-AF65-F5344CB8AC3E}">
        <p14:creationId xmlns:p14="http://schemas.microsoft.com/office/powerpoint/2010/main" val="263733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39713-8E89-623C-CBA4-E18A16EF489A}"/>
              </a:ext>
            </a:extLst>
          </p:cNvPr>
          <p:cNvSpPr>
            <a:spLocks noGrp="1"/>
          </p:cNvSpPr>
          <p:nvPr>
            <p:ph type="title"/>
          </p:nvPr>
        </p:nvSpPr>
        <p:spPr>
          <a:xfrm>
            <a:off x="720436" y="365125"/>
            <a:ext cx="10751128" cy="1325563"/>
          </a:xfrm>
        </p:spPr>
        <p:txBody>
          <a:bodyPr>
            <a:normAutofit/>
          </a:bodyPr>
          <a:lstStyle/>
          <a:p>
            <a:r>
              <a:rPr lang="fr-FR" sz="2000" b="1" u="sng"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Modèle contextuel de l’intervention en kinésithérapie dans la prise en charge de l’obésité</a:t>
            </a:r>
            <a:br>
              <a:rPr lang="fr-FR" sz="20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br>
            <a:endParaRPr lang="fr-FR" sz="2000" dirty="0">
              <a:solidFill>
                <a:schemeClr val="accent1"/>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A6B204E6-ED9A-B88F-7CD9-06CEFBF9EC77}"/>
              </a:ext>
            </a:extLst>
          </p:cNvPr>
          <p:cNvSpPr>
            <a:spLocks noGrp="1"/>
          </p:cNvSpPr>
          <p:nvPr>
            <p:ph idx="1"/>
          </p:nvPr>
        </p:nvSpPr>
        <p:spPr/>
        <p:txBody>
          <a:bodyPr/>
          <a:lstStyle/>
          <a:p>
            <a:endParaRPr lang="fr-FR" dirty="0"/>
          </a:p>
        </p:txBody>
      </p:sp>
      <p:sp>
        <p:nvSpPr>
          <p:cNvPr id="4" name="Rectangle 2">
            <a:extLst>
              <a:ext uri="{FF2B5EF4-FFF2-40B4-BE49-F238E27FC236}">
                <a16:creationId xmlns:a16="http://schemas.microsoft.com/office/drawing/2014/main" id="{75048109-C54B-B7BF-4CD5-00D192C7E3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49" name="Image 1">
            <a:extLst>
              <a:ext uri="{FF2B5EF4-FFF2-40B4-BE49-F238E27FC236}">
                <a16:creationId xmlns:a16="http://schemas.microsoft.com/office/drawing/2014/main" id="{B26746E3-A931-DAFD-D230-07B9BAA7B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36" y="1143468"/>
            <a:ext cx="10252364" cy="57711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8CF0086-2659-C8A9-7289-8D80A3B287F8}"/>
              </a:ext>
            </a:extLst>
          </p:cNvPr>
          <p:cNvSpPr>
            <a:spLocks noChangeArrowheads="1"/>
          </p:cNvSpPr>
          <p:nvPr/>
        </p:nvSpPr>
        <p:spPr bwMode="auto">
          <a:xfrm>
            <a:off x="0" y="3695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9594651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5147</TotalTime>
  <Words>2989</Words>
  <Application>Microsoft Macintosh PowerPoint</Application>
  <PresentationFormat>Grand écran</PresentationFormat>
  <Paragraphs>216</Paragraphs>
  <Slides>36</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36</vt:i4>
      </vt:variant>
    </vt:vector>
  </HeadingPairs>
  <TitlesOfParts>
    <vt:vector size="45" baseType="lpstr">
      <vt:lpstr>Arial</vt:lpstr>
      <vt:lpstr>Calibri</vt:lpstr>
      <vt:lpstr>Calibri Light</vt:lpstr>
      <vt:lpstr>Helvetica</vt:lpstr>
      <vt:lpstr>Symbol</vt:lpstr>
      <vt:lpstr>Times New Roman</vt:lpstr>
      <vt:lpstr>UniversLTStd</vt:lpstr>
      <vt:lpstr>Wingdings</vt:lpstr>
      <vt:lpstr>Thème Office</vt:lpstr>
      <vt:lpstr>Surpoids et obésité de l’adulte : Place du kinésithérapeute</vt:lpstr>
      <vt:lpstr>Place du kinésithérapeute?</vt:lpstr>
      <vt:lpstr>Pourquoi obésité et kiné?</vt:lpstr>
      <vt:lpstr>Sommaire</vt:lpstr>
      <vt:lpstr>Rôle du MK</vt:lpstr>
      <vt:lpstr>Freins à l’AP</vt:lpstr>
      <vt:lpstr>Développer les compétences d’autosoins et les compétences d’adaptation : un enjeu clé pour l’engagement du patient  </vt:lpstr>
      <vt:lpstr>Exemples de compétences d’autosoins et d’adaptation en lien avec l’activité physique</vt:lpstr>
      <vt:lpstr>Modèle contextuel de l’intervention en kinésithérapie dans la prise en charge de l’obésité </vt:lpstr>
      <vt:lpstr> Rôle du masseur-kinésithérapeute  (Fiche 6)</vt:lpstr>
      <vt:lpstr>Quand faire appel au masseur-kinésithérapeute ? </vt:lpstr>
      <vt:lpstr>Contenu des évaluations préalables à des séances de kinésithérapie </vt:lpstr>
      <vt:lpstr>Objectifs des interventions </vt:lpstr>
      <vt:lpstr>Modalités de mise en œuvre des séances, une approche multi composante (1) : L’activité physique adaptée  </vt:lpstr>
      <vt:lpstr>Modalités de mise en œuvre des séances, une approche multi composante (2):  la dimension psychologique et éducative</vt:lpstr>
      <vt:lpstr>Deux registres de compétences indissociables à développer (Annexe 2 )</vt:lpstr>
      <vt:lpstr>Modalités de mise en œuvre des séances, une approche multi composante (3): la rééducation</vt:lpstr>
      <vt:lpstr>Synthèse et partage des informations </vt:lpstr>
      <vt:lpstr>II. Exemple d’une intervention kiné  dans un programme d’ETP </vt:lpstr>
      <vt:lpstr>Exemple d’une intervention kiné  dans un programme d’ETP </vt:lpstr>
      <vt:lpstr>Séances éducatives </vt:lpstr>
      <vt:lpstr>III. Points pertinents pour les MK </vt:lpstr>
      <vt:lpstr>Stades de changement de comportement et activité physique (adaptée de Marcus BH, Selby VC, Niaura RS, Rossi JS ; 1992. Stages and processes of exercise adoption and maintenance in a worksite sample. Health Psychology, 11(6), 386–395)</vt:lpstr>
      <vt:lpstr> </vt:lpstr>
      <vt:lpstr>Deux éléments sont pris en compte de manière transversale dans ce guide (1)</vt:lpstr>
      <vt:lpstr>Deux éléments sont pris en compte de manière transversale dans ce guide (2)</vt:lpstr>
      <vt:lpstr>Présentation PowerPoint</vt:lpstr>
      <vt:lpstr>Dépister une situation de surpoids ou d’obésité et accompagner si besoin </vt:lpstr>
      <vt:lpstr>S’appuyer sur une évaluation multidimensionnelle dès le diagnostic du surpoids ou de l’obésité </vt:lpstr>
      <vt:lpstr>Points communs des soins et de l’accompagnement dès le diagnostic d’un surpoids ou d’une obésité </vt:lpstr>
      <vt:lpstr>Situation de surpoids ou d’obésité non complexe : spécificités </vt:lpstr>
      <vt:lpstr>Situation d’obésité complexe : spécificités </vt:lpstr>
      <vt:lpstr>Surpoids ou obésité chez la femme : spécificités </vt:lpstr>
      <vt:lpstr>Surpoids ou obésité dans une situation de handicap</vt:lpstr>
      <vt:lpstr>Conditions pour un parcours fluide sans rupture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herve Fundenberger</dc:creator>
  <cp:lastModifiedBy>herve Fundenberger</cp:lastModifiedBy>
  <cp:revision>39</cp:revision>
  <dcterms:created xsi:type="dcterms:W3CDTF">2024-02-26T10:23:34Z</dcterms:created>
  <dcterms:modified xsi:type="dcterms:W3CDTF">2025-05-06T19:27:07Z</dcterms:modified>
</cp:coreProperties>
</file>