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Lst>
  <p:notesMasterIdLst>
    <p:notesMasterId r:id="rId68"/>
  </p:notesMasterIdLst>
  <p:sldIdLst>
    <p:sldId id="257" r:id="rId20"/>
    <p:sldId id="258" r:id="rId21"/>
    <p:sldId id="259" r:id="rId22"/>
    <p:sldId id="260" r:id="rId23"/>
    <p:sldId id="261" r:id="rId24"/>
    <p:sldId id="303" r:id="rId25"/>
    <p:sldId id="304" r:id="rId26"/>
    <p:sldId id="288" r:id="rId27"/>
    <p:sldId id="262" r:id="rId28"/>
    <p:sldId id="263" r:id="rId29"/>
    <p:sldId id="264" r:id="rId30"/>
    <p:sldId id="265" r:id="rId31"/>
    <p:sldId id="266" r:id="rId32"/>
    <p:sldId id="267" r:id="rId33"/>
    <p:sldId id="268" r:id="rId34"/>
    <p:sldId id="269" r:id="rId35"/>
    <p:sldId id="293" r:id="rId36"/>
    <p:sldId id="289" r:id="rId37"/>
    <p:sldId id="292" r:id="rId38"/>
    <p:sldId id="287" r:id="rId39"/>
    <p:sldId id="280" r:id="rId40"/>
    <p:sldId id="285" r:id="rId41"/>
    <p:sldId id="297" r:id="rId42"/>
    <p:sldId id="298" r:id="rId43"/>
    <p:sldId id="282" r:id="rId44"/>
    <p:sldId id="270" r:id="rId45"/>
    <p:sldId id="274" r:id="rId46"/>
    <p:sldId id="275" r:id="rId47"/>
    <p:sldId id="278" r:id="rId48"/>
    <p:sldId id="300" r:id="rId49"/>
    <p:sldId id="277" r:id="rId50"/>
    <p:sldId id="284" r:id="rId51"/>
    <p:sldId id="301" r:id="rId52"/>
    <p:sldId id="271" r:id="rId53"/>
    <p:sldId id="272" r:id="rId54"/>
    <p:sldId id="273" r:id="rId55"/>
    <p:sldId id="299" r:id="rId56"/>
    <p:sldId id="305" r:id="rId57"/>
    <p:sldId id="307" r:id="rId58"/>
    <p:sldId id="306" r:id="rId59"/>
    <p:sldId id="308" r:id="rId60"/>
    <p:sldId id="309" r:id="rId61"/>
    <p:sldId id="294" r:id="rId62"/>
    <p:sldId id="295" r:id="rId63"/>
    <p:sldId id="302" r:id="rId64"/>
    <p:sldId id="310" r:id="rId65"/>
    <p:sldId id="283" r:id="rId66"/>
    <p:sldId id="276" r:id="rId6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9"/>
    <p:restoredTop sz="74697" autoAdjust="0"/>
  </p:normalViewPr>
  <p:slideViewPr>
    <p:cSldViewPr>
      <p:cViewPr varScale="1">
        <p:scale>
          <a:sx n="82" d="100"/>
          <a:sy n="82" d="100"/>
        </p:scale>
        <p:origin x="295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5" Type="http://schemas.openxmlformats.org/officeDocument/2006/relationships/slideMaster" Target="slideMasters/slideMaster5.xml"/><Relationship Id="rId61"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BA3737-B94D-4F90-8908-301FF36F2540}" type="datetimeFigureOut">
              <a:rPr lang="fr-FR" smtClean="0"/>
              <a:t>11/02/2025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82E02C-F535-4E59-8527-FB4680156C1E}" type="slidenum">
              <a:rPr lang="fr-FR" smtClean="0"/>
              <a:t>‹N°›</a:t>
            </a:fld>
            <a:endParaRPr lang="fr-FR"/>
          </a:p>
        </p:txBody>
      </p:sp>
    </p:spTree>
    <p:extLst>
      <p:ext uri="{BB962C8B-B14F-4D97-AF65-F5344CB8AC3E}">
        <p14:creationId xmlns:p14="http://schemas.microsoft.com/office/powerpoint/2010/main" val="801600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Recouvert de muscle sur la paroi</a:t>
            </a:r>
            <a:r>
              <a:rPr lang="fr-FR" baseline="0" dirty="0"/>
              <a:t> </a:t>
            </a:r>
            <a:r>
              <a:rPr lang="fr-FR" baseline="0" dirty="0" err="1"/>
              <a:t>ant</a:t>
            </a:r>
            <a:r>
              <a:rPr lang="fr-FR" baseline="0" dirty="0"/>
              <a:t>: grand et petit pectoral, sur partie </a:t>
            </a:r>
            <a:r>
              <a:rPr lang="fr-FR" baseline="0" dirty="0" err="1"/>
              <a:t>lat</a:t>
            </a:r>
            <a:r>
              <a:rPr lang="fr-FR" baseline="0" dirty="0"/>
              <a:t>: muscle grand dentelé, paroi post: grand </a:t>
            </a:r>
            <a:r>
              <a:rPr lang="fr-FR" baseline="0" dirty="0" err="1"/>
              <a:t>drosal</a:t>
            </a:r>
            <a:r>
              <a:rPr lang="fr-FR" baseline="0" dirty="0"/>
              <a:t> et trapèze puis dentelés postéro sup et postéro </a:t>
            </a:r>
            <a:r>
              <a:rPr lang="fr-FR" baseline="0" dirty="0" err="1"/>
              <a:t>inf</a:t>
            </a:r>
            <a:endParaRPr lang="fr-FR" dirty="0"/>
          </a:p>
          <a:p>
            <a:r>
              <a:rPr lang="fr-FR" dirty="0"/>
              <a:t>Cage</a:t>
            </a:r>
            <a:r>
              <a:rPr lang="fr-FR" baseline="0" dirty="0"/>
              <a:t> thoracique= grill costal et muscle intercostaux protégeant son contenu</a:t>
            </a:r>
          </a:p>
          <a:p>
            <a:r>
              <a:rPr lang="fr-FR" baseline="0" dirty="0"/>
              <a:t>Grill costal fait de 10 côtes « rattachées au de la vertèbre jusqu’au sternum » et 2 côtes flottantes (les 11 et 12è côtes)</a:t>
            </a:r>
          </a:p>
          <a:p>
            <a:r>
              <a:rPr lang="fr-FR" baseline="0" dirty="0"/>
              <a:t>Muscle respiratoire fait des muscles intercostaux (3 couches) mais surtout du diaphragme délimitant le thorax de </a:t>
            </a:r>
            <a:r>
              <a:rPr lang="fr-FR" baseline="0" dirty="0" err="1"/>
              <a:t>l’abdo</a:t>
            </a:r>
            <a:r>
              <a:rPr lang="fr-FR" baseline="0" dirty="0"/>
              <a:t> et assume 80% de ventilation, il est traversé par veine cave, œsophage et aorte</a:t>
            </a:r>
          </a:p>
          <a:p>
            <a:r>
              <a:rPr lang="fr-FR" baseline="0" dirty="0"/>
              <a:t>Muscles accessoires: muscles de paroi thoracique (</a:t>
            </a:r>
            <a:r>
              <a:rPr lang="fr-FR" baseline="0" dirty="0" err="1"/>
              <a:t>grd</a:t>
            </a:r>
            <a:r>
              <a:rPr lang="fr-FR" baseline="0" dirty="0"/>
              <a:t>/petit pectoraux, grand dentelé), muscle du cou et de </a:t>
            </a:r>
            <a:r>
              <a:rPr lang="fr-FR" baseline="0" dirty="0" err="1"/>
              <a:t>l’abdo</a:t>
            </a:r>
            <a:endParaRPr lang="fr-FR" baseline="0"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203697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Résection pulmonaires possible</a:t>
            </a:r>
          </a:p>
          <a:p>
            <a:r>
              <a:rPr lang="fr-FR" dirty="0" err="1"/>
              <a:t>Wedge</a:t>
            </a:r>
            <a:r>
              <a:rPr lang="fr-FR" baseline="0" dirty="0"/>
              <a:t> / segment / lobe / </a:t>
            </a:r>
            <a:r>
              <a:rPr lang="fr-FR" baseline="0" dirty="0" err="1"/>
              <a:t>pneumonec</a:t>
            </a:r>
            <a:endParaRPr lang="fr-FR" baseline="0" dirty="0"/>
          </a:p>
          <a:p>
            <a:r>
              <a:rPr lang="fr-FR" baseline="0" dirty="0"/>
              <a:t>Indication lobe + curage</a:t>
            </a:r>
          </a:p>
          <a:p>
            <a:r>
              <a:rPr lang="fr-FR" baseline="0" dirty="0" err="1"/>
              <a:t>Wedge</a:t>
            </a:r>
            <a:r>
              <a:rPr lang="fr-FR" baseline="0" dirty="0"/>
              <a:t> non indiqué pour cancer, juste pour biopsie</a:t>
            </a:r>
          </a:p>
          <a:p>
            <a:r>
              <a:rPr lang="fr-FR" baseline="0" dirty="0"/>
              <a:t>Segment si &lt; 2cm, pas de </a:t>
            </a:r>
            <a:r>
              <a:rPr lang="fr-FR" baseline="0" dirty="0" err="1"/>
              <a:t>gg</a:t>
            </a:r>
            <a:r>
              <a:rPr lang="fr-FR" baseline="0" dirty="0"/>
              <a:t> atteint</a:t>
            </a:r>
          </a:p>
          <a:p>
            <a:r>
              <a:rPr lang="fr-FR" baseline="0" dirty="0"/>
              <a:t>Sinon lobe voire </a:t>
            </a:r>
            <a:r>
              <a:rPr lang="fr-FR" baseline="0" dirty="0" err="1"/>
              <a:t>pneumonec</a:t>
            </a:r>
            <a:r>
              <a:rPr lang="fr-FR" baseline="0" dirty="0"/>
              <a:t> en fonction de envahissement</a:t>
            </a:r>
          </a:p>
          <a:p>
            <a:r>
              <a:rPr lang="fr-FR" baseline="0" dirty="0"/>
              <a:t>Curage ganglionnaire: radical </a:t>
            </a:r>
            <a:r>
              <a:rPr lang="fr-FR" baseline="0" dirty="0" err="1"/>
              <a:t>ie</a:t>
            </a:r>
            <a:r>
              <a:rPr lang="fr-FR" baseline="0" dirty="0"/>
              <a:t> on enlève tous les ganglions accessibles </a:t>
            </a:r>
            <a:r>
              <a:rPr lang="fr-FR" baseline="0" dirty="0" err="1"/>
              <a:t>ie</a:t>
            </a:r>
            <a:r>
              <a:rPr lang="fr-FR" baseline="0" dirty="0"/>
              <a:t> station 4, 5 +/- 6, 7, 8, 9 et 10</a:t>
            </a:r>
          </a:p>
          <a:p>
            <a:r>
              <a:rPr lang="fr-FR" baseline="0" dirty="0"/>
              <a:t>Stations 11 et 12 partent avec la pièce</a:t>
            </a:r>
          </a:p>
          <a:p>
            <a:endParaRPr lang="fr-FR" baseline="0" dirty="0"/>
          </a:p>
          <a:p>
            <a:r>
              <a:rPr lang="fr-FR" baseline="0" dirty="0"/>
              <a:t>But est la résection complète!</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3150749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Intubation</a:t>
            </a:r>
            <a:r>
              <a:rPr lang="fr-FR" baseline="0" dirty="0"/>
              <a:t> sélective</a:t>
            </a:r>
          </a:p>
          <a:p>
            <a:r>
              <a:rPr lang="fr-FR" baseline="0" dirty="0"/>
              <a:t>Décubitus latéral</a:t>
            </a:r>
          </a:p>
          <a:p>
            <a:r>
              <a:rPr lang="fr-FR" baseline="0" dirty="0"/>
              <a:t>Bras avec épaule en regard de la tête pour libérer l’omoplate et avoir accès au 5è EIC qui permet un meilleur écartement des côtes et accès au hile pulmonaire</a:t>
            </a:r>
          </a:p>
          <a:p>
            <a:r>
              <a:rPr lang="fr-FR" baseline="0" dirty="0"/>
              <a:t>Intubation sélective</a:t>
            </a:r>
            <a:endParaRPr lang="fr-FR" dirty="0"/>
          </a:p>
          <a:p>
            <a:r>
              <a:rPr lang="fr-FR" dirty="0"/>
              <a:t>Thoraco:</a:t>
            </a:r>
            <a:r>
              <a:rPr lang="fr-FR" baseline="0" dirty="0"/>
              <a:t> écartement des côtes, instruments longs</a:t>
            </a:r>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5170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Incision standard en</a:t>
            </a:r>
            <a:r>
              <a:rPr lang="fr-FR" baseline="0" dirty="0"/>
              <a:t> regard du 5è EIC</a:t>
            </a:r>
          </a:p>
          <a:p>
            <a:r>
              <a:rPr lang="fr-FR" baseline="0" dirty="0"/>
              <a:t>Longueur de incision dépend du type de chirurgie</a:t>
            </a:r>
          </a:p>
          <a:p>
            <a:r>
              <a:rPr lang="fr-FR" baseline="0" dirty="0"/>
              <a:t>Remonte verticalement entre la partie médiane de omoplate et le rachis</a:t>
            </a:r>
          </a:p>
          <a:p>
            <a:r>
              <a:rPr lang="fr-FR" baseline="0" dirty="0"/>
              <a:t>Incisions musculaire</a:t>
            </a:r>
          </a:p>
          <a:p>
            <a:endParaRPr lang="fr-FR" baseline="0" dirty="0"/>
          </a:p>
          <a:p>
            <a:r>
              <a:rPr lang="fr-FR" baseline="0" dirty="0"/>
              <a:t>Muscle </a:t>
            </a:r>
            <a:r>
              <a:rPr lang="fr-FR" baseline="0" dirty="0" err="1"/>
              <a:t>sparing</a:t>
            </a:r>
            <a:r>
              <a:rPr lang="fr-FR" baseline="0" dirty="0"/>
              <a:t>:</a:t>
            </a:r>
          </a:p>
          <a:p>
            <a:r>
              <a:rPr lang="fr-FR" baseline="0" dirty="0"/>
              <a:t>Section du triangle </a:t>
            </a:r>
            <a:r>
              <a:rPr lang="fr-FR" baseline="0" dirty="0" err="1"/>
              <a:t>rhomboidoserratique</a:t>
            </a:r>
            <a:r>
              <a:rPr lang="fr-FR" baseline="0" dirty="0"/>
              <a:t> jusqu’en regard des 7/8è cotes</a:t>
            </a:r>
          </a:p>
          <a:p>
            <a:r>
              <a:rPr lang="fr-FR" baseline="0" dirty="0"/>
              <a:t>Permet de récliner le muscle serratus antérieur</a:t>
            </a:r>
            <a:endParaRPr lang="fr-FR" dirty="0"/>
          </a:p>
        </p:txBody>
      </p:sp>
      <p:sp>
        <p:nvSpPr>
          <p:cNvPr id="4" name="Espace réservé du pied de page 3"/>
          <p:cNvSpPr>
            <a:spLocks noGrp="1"/>
          </p:cNvSpPr>
          <p:nvPr>
            <p:ph type="ftr" sz="quarter" idx="10"/>
          </p:nvPr>
        </p:nvSpPr>
        <p:spPr/>
        <p:txBody>
          <a:bodyPr/>
          <a:lstStyle/>
          <a:p>
            <a:r>
              <a:rPr lang="fr-FR"/>
              <a:t>Collège de Chirurgie Thoracique et Cardio-Vasculaire &amp; Collège Français de Chirurgie Thoracique et Cardio-Vasculaire</a:t>
            </a:r>
          </a:p>
        </p:txBody>
      </p:sp>
    </p:spTree>
    <p:extLst>
      <p:ext uri="{BB962C8B-B14F-4D97-AF65-F5344CB8AC3E}">
        <p14:creationId xmlns:p14="http://schemas.microsoft.com/office/powerpoint/2010/main" val="35261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Incision de face </a:t>
            </a:r>
            <a:r>
              <a:rPr lang="fr-FR" dirty="0" err="1"/>
              <a:t>anterieur</a:t>
            </a:r>
            <a:r>
              <a:rPr lang="fr-FR" dirty="0"/>
              <a:t> du </a:t>
            </a:r>
            <a:r>
              <a:rPr lang="fr-FR" dirty="0" err="1"/>
              <a:t>latissimus</a:t>
            </a:r>
            <a:r>
              <a:rPr lang="fr-FR" baseline="0" dirty="0"/>
              <a:t> </a:t>
            </a:r>
            <a:r>
              <a:rPr lang="fr-FR" baseline="0" dirty="0" err="1"/>
              <a:t>dorsi</a:t>
            </a:r>
            <a:r>
              <a:rPr lang="fr-FR" baseline="0" dirty="0"/>
              <a:t> en se dirigeant vers le mamelon en regard de EIC</a:t>
            </a:r>
            <a:endParaRPr lang="fr-FR" dirty="0"/>
          </a:p>
          <a:p>
            <a:r>
              <a:rPr lang="fr-FR" dirty="0"/>
              <a:t>Sans section</a:t>
            </a:r>
            <a:r>
              <a:rPr lang="fr-FR" baseline="0" dirty="0"/>
              <a:t> musculaire car muscle traversé dans le sens des fibres</a:t>
            </a:r>
          </a:p>
          <a:p>
            <a:endParaRPr lang="fr-FR" baseline="0" dirty="0"/>
          </a:p>
          <a:p>
            <a:r>
              <a:rPr lang="fr-FR" baseline="0" dirty="0"/>
              <a:t>Scapula </a:t>
            </a:r>
            <a:r>
              <a:rPr lang="fr-FR" baseline="0" dirty="0" err="1"/>
              <a:t>alata</a:t>
            </a:r>
            <a:endParaRPr lang="fr-FR" baseline="0" dirty="0"/>
          </a:p>
          <a:p>
            <a:r>
              <a:rPr lang="fr-FR" baseline="0" dirty="0"/>
              <a:t>Décollement de pointe de omoplate lié à une atteinte du nerf thoracique long qui peut être lésé lors de cette incision surtout si prolongée en arrière car le nerf court dans la graisse en arrière du serratus antérieur et en avant du </a:t>
            </a:r>
            <a:r>
              <a:rPr lang="fr-FR" baseline="0" dirty="0" err="1"/>
              <a:t>latissimus</a:t>
            </a:r>
            <a:r>
              <a:rPr lang="fr-FR" baseline="0" dirty="0"/>
              <a:t> </a:t>
            </a:r>
            <a:r>
              <a:rPr lang="fr-FR" baseline="0" dirty="0" err="1"/>
              <a:t>dorsi</a:t>
            </a:r>
            <a:endParaRPr lang="fr-FR" dirty="0"/>
          </a:p>
        </p:txBody>
      </p:sp>
      <p:sp>
        <p:nvSpPr>
          <p:cNvPr id="4" name="Espace réservé du pied de page 3"/>
          <p:cNvSpPr>
            <a:spLocks noGrp="1"/>
          </p:cNvSpPr>
          <p:nvPr>
            <p:ph type="ftr" sz="quarter" idx="10"/>
          </p:nvPr>
        </p:nvSpPr>
        <p:spPr/>
        <p:txBody>
          <a:bodyPr/>
          <a:lstStyle/>
          <a:p>
            <a:r>
              <a:rPr lang="fr-FR"/>
              <a:t>Collège de Chirurgie Thoracique et Cardio-Vasculaire &amp; Collège Français de Chirurgie Thoracique et Cardio-Vasculaire</a:t>
            </a:r>
          </a:p>
        </p:txBody>
      </p:sp>
    </p:spTree>
    <p:extLst>
      <p:ext uri="{BB962C8B-B14F-4D97-AF65-F5344CB8AC3E}">
        <p14:creationId xmlns:p14="http://schemas.microsoft.com/office/powerpoint/2010/main" val="26400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Installation</a:t>
            </a:r>
            <a:r>
              <a:rPr lang="fr-FR" baseline="0" dirty="0"/>
              <a:t> en décubitus latéral</a:t>
            </a:r>
          </a:p>
          <a:p>
            <a:r>
              <a:rPr lang="fr-FR" baseline="0" dirty="0"/>
              <a:t>Bras en l’air ou allongé comme pour les thoracotomies</a:t>
            </a:r>
          </a:p>
          <a:p>
            <a:r>
              <a:rPr lang="fr-FR" baseline="0" dirty="0"/>
              <a:t>2 incisions pour trocarts: 1 pour caméra autre pour instruments</a:t>
            </a:r>
          </a:p>
          <a:p>
            <a:r>
              <a:rPr lang="fr-FR" baseline="0" dirty="0"/>
              <a:t>Incision d’utilité plus grande pour instruments puis pour ablation de la pièce opératoire</a:t>
            </a:r>
          </a:p>
          <a:p>
            <a:r>
              <a:rPr lang="fr-FR" baseline="0" dirty="0"/>
              <a:t>De plus en plus utilisée car récupération plus rapide car moins de douleurs (</a:t>
            </a:r>
            <a:r>
              <a:rPr lang="fr-FR" baseline="0" dirty="0" err="1"/>
              <a:t>fast</a:t>
            </a:r>
            <a:r>
              <a:rPr lang="fr-FR" baseline="0" dirty="0"/>
              <a:t> RAAC)</a:t>
            </a:r>
          </a:p>
          <a:p>
            <a:r>
              <a:rPr lang="fr-FR" baseline="0" dirty="0"/>
              <a:t>Mais seulement pour tumeurs limitée en taille périphérique sans atteinte ganglionnaire</a:t>
            </a:r>
          </a:p>
          <a:p>
            <a:r>
              <a:rPr lang="fr-FR" baseline="0" dirty="0"/>
              <a:t>Car but de toute chirurgie carcinologique= résection complète!!!</a:t>
            </a:r>
          </a:p>
          <a:p>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355166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Après avoir vérifier l’absence</a:t>
            </a:r>
            <a:r>
              <a:rPr lang="fr-FR" baseline="0" dirty="0"/>
              <a:t> de compresses résiduelle et avoir lavé la cavité pleurale au sérum physiologique chaud</a:t>
            </a:r>
            <a:endParaRPr lang="fr-FR" dirty="0"/>
          </a:p>
          <a:p>
            <a:endParaRPr lang="fr-FR" dirty="0"/>
          </a:p>
          <a:p>
            <a:r>
              <a:rPr lang="fr-FR" dirty="0"/>
              <a:t>Cas de la thoracotomie</a:t>
            </a:r>
            <a:r>
              <a:rPr lang="fr-FR" baseline="0" dirty="0"/>
              <a:t> postérolatérale</a:t>
            </a:r>
            <a:endParaRPr lang="fr-FR" dirty="0"/>
          </a:p>
          <a:p>
            <a:r>
              <a:rPr lang="fr-FR" dirty="0"/>
              <a:t>Parois</a:t>
            </a:r>
          </a:p>
          <a:p>
            <a:r>
              <a:rPr lang="fr-FR" dirty="0"/>
              <a:t>Rapprochement des côtes avec des fils à résorption lente selon plusieurs techniques: </a:t>
            </a:r>
          </a:p>
          <a:p>
            <a:r>
              <a:rPr lang="fr-FR" dirty="0"/>
              <a:t>technique conventionnelle consiste à passer les fils en </a:t>
            </a:r>
            <a:r>
              <a:rPr lang="fr-FR" dirty="0" err="1"/>
              <a:t>péricostal</a:t>
            </a:r>
            <a:endParaRPr lang="fr-FR" dirty="0"/>
          </a:p>
          <a:p>
            <a:r>
              <a:rPr lang="fr-FR" dirty="0"/>
              <a:t>De nouvelles techniques ont été tenté afin de diminuer les douleurs post opératoires comme les points </a:t>
            </a:r>
            <a:r>
              <a:rPr lang="fr-FR" dirty="0" err="1"/>
              <a:t>transcostaux</a:t>
            </a:r>
            <a:r>
              <a:rPr lang="fr-FR" dirty="0"/>
              <a:t> ou les fils sont passés</a:t>
            </a:r>
            <a:r>
              <a:rPr lang="fr-FR" baseline="0" dirty="0"/>
              <a:t> dans la côte inférieure après percer à l’aide d’un foret de 5mm et ce </a:t>
            </a:r>
            <a:r>
              <a:rPr lang="fr-FR" dirty="0"/>
              <a:t>afin d’éviter la compression du paquet </a:t>
            </a:r>
            <a:r>
              <a:rPr lang="fr-FR" dirty="0" err="1"/>
              <a:t>vasculo</a:t>
            </a:r>
            <a:r>
              <a:rPr lang="fr-FR" dirty="0"/>
              <a:t> nerveux </a:t>
            </a:r>
          </a:p>
          <a:p>
            <a:r>
              <a:rPr lang="fr-FR" dirty="0"/>
              <a:t>ou la technique double </a:t>
            </a:r>
            <a:r>
              <a:rPr lang="fr-FR" dirty="0" err="1"/>
              <a:t>edge</a:t>
            </a:r>
            <a:r>
              <a:rPr lang="fr-FR" dirty="0"/>
              <a:t> où le muscle intercostal avec le paquet vasculo-nerveux est pelé, éloigné de la côte afin de pouvoir passer le fil à côte derrière la côté sans prendre ni comprimer le paquet </a:t>
            </a:r>
            <a:r>
              <a:rPr lang="fr-FR" dirty="0" err="1"/>
              <a:t>vasculo</a:t>
            </a:r>
            <a:r>
              <a:rPr lang="fr-FR" dirty="0"/>
              <a:t> nerveux </a:t>
            </a:r>
          </a:p>
          <a:p>
            <a:endParaRPr lang="fr-FR" dirty="0"/>
          </a:p>
          <a:p>
            <a:r>
              <a:rPr lang="fr-FR" dirty="0"/>
              <a:t>Puis l’aide pousse l’épaule</a:t>
            </a:r>
            <a:r>
              <a:rPr lang="fr-FR" baseline="0" dirty="0"/>
              <a:t> en arrière et en bas</a:t>
            </a:r>
          </a:p>
          <a:p>
            <a:r>
              <a:rPr lang="fr-FR" dirty="0"/>
              <a:t>Fermeture du plan musculaire</a:t>
            </a:r>
            <a:r>
              <a:rPr lang="fr-FR" baseline="0" dirty="0"/>
              <a:t> avec rapprochement du muscle serratus </a:t>
            </a:r>
            <a:r>
              <a:rPr lang="fr-FR" baseline="0" dirty="0" err="1"/>
              <a:t>antérior</a:t>
            </a:r>
            <a:r>
              <a:rPr lang="fr-FR" baseline="0" dirty="0"/>
              <a:t> à l’aide d’un fil résorbable, suture fragile qui a surtout pour but l’étanchéité de la paroi</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Rapprochement du </a:t>
            </a:r>
            <a:r>
              <a:rPr lang="fr-FR" baseline="0" dirty="0" err="1"/>
              <a:t>latissimus</a:t>
            </a:r>
            <a:r>
              <a:rPr lang="fr-FR" baseline="0" dirty="0"/>
              <a:t> </a:t>
            </a:r>
            <a:r>
              <a:rPr lang="fr-FR" baseline="0" dirty="0" err="1"/>
              <a:t>dorsi</a:t>
            </a:r>
            <a:r>
              <a:rPr lang="fr-FR" baseline="0" dirty="0"/>
              <a:t> avec un surjet continu de fil résorbable, attention ce muscle puissant se rétracte et « se décale », il faut donc être particulièrement vigilant lors de la fermeture, une mauvaise fermeture aura des conséquences esthétiques mais aussi sur la fonction de l’épaule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Fermeture des plans sous cutané par un surjet de fil résorbable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Fermeture cutanée par surjet de fil résorbable ou agrafes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Lors de thoracotomies latérales, la fermeture est plus simple et rapide et comprend le rapprochement des côtes, le rapprochement du serratus </a:t>
            </a:r>
            <a:r>
              <a:rPr lang="fr-FR" baseline="0" dirty="0" err="1"/>
              <a:t>antérior</a:t>
            </a:r>
            <a:r>
              <a:rPr lang="fr-FR" baseline="0" dirty="0"/>
              <a:t> et des plans sous cutané et cutané comme on vient de le voir.</a:t>
            </a:r>
          </a:p>
          <a:p>
            <a:endParaRPr lang="fr-FR" dirty="0"/>
          </a:p>
        </p:txBody>
      </p:sp>
      <p:sp>
        <p:nvSpPr>
          <p:cNvPr id="4" name="Espace réservé du pied de page 3"/>
          <p:cNvSpPr>
            <a:spLocks noGrp="1"/>
          </p:cNvSpPr>
          <p:nvPr>
            <p:ph type="ftr" sz="quarter" idx="10"/>
          </p:nvPr>
        </p:nvSpPr>
        <p:spPr/>
        <p:txBody>
          <a:bodyPr/>
          <a:lstStyle/>
          <a:p>
            <a:r>
              <a:rPr lang="fr-FR"/>
              <a:t>Collège de Chirurgie Thoracique et Cardio-Vasculaire &amp; Collège Français de Chirurgie Thoracique et Cardio-Vasculaire</a:t>
            </a:r>
          </a:p>
        </p:txBody>
      </p:sp>
    </p:spTree>
    <p:extLst>
      <p:ext uri="{BB962C8B-B14F-4D97-AF65-F5344CB8AC3E}">
        <p14:creationId xmlns:p14="http://schemas.microsoft.com/office/powerpoint/2010/main" val="3580911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En avant de la lige axillaire moyenne pour éviter trop</a:t>
            </a:r>
            <a:r>
              <a:rPr lang="fr-FR" baseline="0" dirty="0"/>
              <a:t> de douleurs</a:t>
            </a:r>
          </a:p>
          <a:p>
            <a:r>
              <a:rPr lang="fr-FR" baseline="0" dirty="0"/>
              <a:t>Fixé à la peau pour éviter les mobilisations secondaires avec bourse d’attente</a:t>
            </a:r>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18</a:t>
            </a:fld>
            <a:endParaRPr lang="fr-FR"/>
          </a:p>
        </p:txBody>
      </p:sp>
    </p:spTree>
    <p:extLst>
      <p:ext uri="{BB962C8B-B14F-4D97-AF65-F5344CB8AC3E}">
        <p14:creationId xmlns:p14="http://schemas.microsoft.com/office/powerpoint/2010/main" val="4117763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Douleur</a:t>
            </a:r>
            <a:r>
              <a:rPr lang="fr-FR" baseline="0" dirty="0"/>
              <a:t> </a:t>
            </a:r>
            <a:r>
              <a:rPr lang="fr-FR" baseline="0" dirty="0" err="1"/>
              <a:t>chir</a:t>
            </a:r>
            <a:r>
              <a:rPr lang="fr-FR" baseline="0" dirty="0"/>
              <a:t> + position du drain</a:t>
            </a:r>
          </a:p>
          <a:p>
            <a:r>
              <a:rPr lang="fr-FR" baseline="0" dirty="0"/>
              <a:t>Contrôle de douleur par antalgiques classiques</a:t>
            </a:r>
          </a:p>
          <a:p>
            <a:r>
              <a:rPr lang="fr-FR" baseline="0" dirty="0"/>
              <a:t>PCA morphine</a:t>
            </a:r>
          </a:p>
          <a:p>
            <a:r>
              <a:rPr lang="fr-FR" baseline="0" dirty="0"/>
              <a:t>Péridurale</a:t>
            </a:r>
          </a:p>
          <a:p>
            <a:r>
              <a:rPr lang="fr-FR" baseline="0" dirty="0"/>
              <a:t>Bloc </a:t>
            </a:r>
            <a:r>
              <a:rPr lang="fr-FR" baseline="0" dirty="0" err="1"/>
              <a:t>paravertébral</a:t>
            </a:r>
            <a:r>
              <a:rPr lang="fr-FR" baseline="0" dirty="0"/>
              <a:t> / serratus / </a:t>
            </a:r>
            <a:r>
              <a:rPr lang="fr-FR" baseline="0" dirty="0" err="1"/>
              <a:t>erector</a:t>
            </a:r>
            <a:r>
              <a:rPr lang="fr-FR" baseline="0" dirty="0"/>
              <a:t> </a:t>
            </a:r>
            <a:r>
              <a:rPr lang="fr-FR" baseline="0" dirty="0" err="1"/>
              <a:t>spinae</a:t>
            </a:r>
            <a:endParaRPr lang="fr-FR" baseline="0" dirty="0"/>
          </a:p>
          <a:p>
            <a:r>
              <a:rPr lang="fr-FR" baseline="0" dirty="0"/>
              <a:t>Mobilisation</a:t>
            </a:r>
          </a:p>
          <a:p>
            <a:endParaRPr lang="fr-FR" baseline="0" dirty="0"/>
          </a:p>
          <a:p>
            <a:r>
              <a:rPr lang="fr-FR" baseline="0" dirty="0"/>
              <a:t>La gestion de la douleur est essentielle, elle permet une mobilisation précoce et un meilleur travail avec les kinésithérapeutes respiratoires et évitant l’encombrement bronchique</a:t>
            </a:r>
          </a:p>
          <a:p>
            <a:r>
              <a:rPr lang="fr-FR" baseline="0" dirty="0"/>
              <a:t>Plusieurs moyens sont à notre disposition</a:t>
            </a:r>
          </a:p>
          <a:p>
            <a:r>
              <a:rPr lang="fr-FR" baseline="0" dirty="0"/>
              <a:t>En particulier la péridurale thoracique avec une mise en place en regard de T6/T7 qui est un élément clé dans le traitement antalgique post thoracotomie, qui permettrait, en diminuant la douleur, une diminution du risque de pneumonie post opératoire, de ventilation prolongée et de ré intubation, Il n’y aurait, par contre, pas de bénéfices sur la chronicisation de la douleur,</a:t>
            </a:r>
          </a:p>
          <a:p>
            <a:r>
              <a:rPr lang="fr-FR" baseline="0" dirty="0"/>
              <a:t>D’autres moyens existent: tels que les blocs </a:t>
            </a:r>
            <a:r>
              <a:rPr lang="fr-FR" baseline="0" dirty="0" err="1"/>
              <a:t>paravertébraux</a:t>
            </a:r>
            <a:r>
              <a:rPr lang="fr-FR" baseline="0" dirty="0"/>
              <a:t> ou le cathéter para vertébral placé dans l’espace para vertébral thoracique comprenant où chemine le nerf spinal qui donne 1 branche sympathique, un rameau pour l’innervation </a:t>
            </a:r>
            <a:r>
              <a:rPr lang="fr-FR" baseline="0" dirty="0" err="1"/>
              <a:t>paravertébrale</a:t>
            </a:r>
            <a:r>
              <a:rPr lang="fr-FR" baseline="0" dirty="0"/>
              <a:t> et une branche constituant le nerf intercostal Le niveau métamérique le plus adapté est T4/T7, posé par l’</a:t>
            </a:r>
            <a:r>
              <a:rPr lang="fr-FR" baseline="0" dirty="0" err="1"/>
              <a:t>anesthesiste</a:t>
            </a:r>
            <a:endParaRPr lang="fr-FR" baseline="0" dirty="0"/>
          </a:p>
          <a:p>
            <a:r>
              <a:rPr lang="fr-FR" baseline="0" dirty="0"/>
              <a:t>Le cathéter serratus est placé par le chirurgien sous vision directe ou par l’</a:t>
            </a:r>
            <a:r>
              <a:rPr lang="fr-FR" baseline="0" dirty="0" err="1"/>
              <a:t>anesthesiste</a:t>
            </a:r>
            <a:r>
              <a:rPr lang="fr-FR" baseline="0" dirty="0"/>
              <a:t> sous </a:t>
            </a:r>
            <a:r>
              <a:rPr lang="fr-FR" baseline="0" dirty="0" err="1"/>
              <a:t>echographie</a:t>
            </a:r>
            <a:r>
              <a:rPr lang="fr-FR" baseline="0" dirty="0"/>
              <a:t> entre le serratus </a:t>
            </a:r>
            <a:r>
              <a:rPr lang="fr-FR" baseline="0" dirty="0" err="1"/>
              <a:t>anterior</a:t>
            </a:r>
            <a:r>
              <a:rPr lang="fr-FR" baseline="0" dirty="0"/>
              <a:t> et le </a:t>
            </a:r>
            <a:r>
              <a:rPr lang="fr-FR" baseline="0" dirty="0" err="1"/>
              <a:t>latissimus</a:t>
            </a:r>
            <a:r>
              <a:rPr lang="fr-FR" baseline="0" dirty="0"/>
              <a:t> </a:t>
            </a:r>
            <a:r>
              <a:rPr lang="fr-FR" baseline="0" dirty="0" err="1"/>
              <a:t>dorsi</a:t>
            </a:r>
            <a:r>
              <a:rPr lang="fr-FR" baseline="0" dirty="0"/>
              <a:t>, orienté vers l’avant de la cicatrice</a:t>
            </a:r>
          </a:p>
          <a:p>
            <a:r>
              <a:rPr lang="fr-FR" baseline="0" dirty="0"/>
              <a:t>Ces 2 techniques seraient en terme de gestion de la douleur équivalent à la péridurale mais qui permettrait d’éviter ses désagréments</a:t>
            </a:r>
          </a:p>
          <a:p>
            <a:endParaRPr lang="fr-FR" baseline="0"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20</a:t>
            </a:fld>
            <a:endParaRPr lang="fr-FR"/>
          </a:p>
        </p:txBody>
      </p:sp>
    </p:spTree>
    <p:extLst>
      <p:ext uri="{BB962C8B-B14F-4D97-AF65-F5344CB8AC3E}">
        <p14:creationId xmlns:p14="http://schemas.microsoft.com/office/powerpoint/2010/main" val="147054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Par contre, les exercices respiratoires, la marche seront encouragés</a:t>
            </a:r>
          </a:p>
          <a:p>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21</a:t>
            </a:fld>
            <a:endParaRPr lang="fr-FR"/>
          </a:p>
        </p:txBody>
      </p:sp>
    </p:spTree>
    <p:extLst>
      <p:ext uri="{BB962C8B-B14F-4D97-AF65-F5344CB8AC3E}">
        <p14:creationId xmlns:p14="http://schemas.microsoft.com/office/powerpoint/2010/main" val="1631763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Traumatisme des muscles respiratoires</a:t>
            </a:r>
          </a:p>
          <a:p>
            <a:r>
              <a:rPr lang="fr-FR" dirty="0"/>
              <a:t>Pressions modifiées, a </a:t>
            </a:r>
            <a:r>
              <a:rPr lang="fr-FR" dirty="0" err="1"/>
              <a:t>etat</a:t>
            </a:r>
            <a:r>
              <a:rPr lang="fr-FR" dirty="0"/>
              <a:t> normal pression cavité thoracique </a:t>
            </a:r>
            <a:r>
              <a:rPr lang="fr-FR" dirty="0" err="1"/>
              <a:t>inf</a:t>
            </a:r>
            <a:r>
              <a:rPr lang="fr-FR" dirty="0"/>
              <a:t> a pression </a:t>
            </a:r>
            <a:r>
              <a:rPr lang="fr-FR" dirty="0" err="1"/>
              <a:t>atmo</a:t>
            </a:r>
            <a:endParaRPr lang="fr-FR" dirty="0"/>
          </a:p>
          <a:p>
            <a:r>
              <a:rPr lang="fr-FR" dirty="0"/>
              <a:t>Douleurs </a:t>
            </a:r>
            <a:r>
              <a:rPr lang="fr-FR" dirty="0" err="1"/>
              <a:t>chir</a:t>
            </a:r>
            <a:r>
              <a:rPr lang="fr-FR" dirty="0"/>
              <a:t> + drain</a:t>
            </a:r>
          </a:p>
          <a:p>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23</a:t>
            </a:fld>
            <a:endParaRPr lang="fr-FR"/>
          </a:p>
        </p:txBody>
      </p:sp>
    </p:spTree>
    <p:extLst>
      <p:ext uri="{BB962C8B-B14F-4D97-AF65-F5344CB8AC3E}">
        <p14:creationId xmlns:p14="http://schemas.microsoft.com/office/powerpoint/2010/main" val="284197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 La cage thoracique renferme deux régions</a:t>
            </a:r>
            <a:r>
              <a:rPr lang="fr-FR" baseline="0" dirty="0"/>
              <a:t> </a:t>
            </a:r>
            <a:r>
              <a:rPr lang="fr-FR" dirty="0" err="1"/>
              <a:t>pleuro-pulmonaires</a:t>
            </a:r>
            <a:r>
              <a:rPr lang="fr-FR" dirty="0"/>
              <a:t> latéralement et le médiastin en son</a:t>
            </a:r>
            <a:r>
              <a:rPr lang="fr-FR" baseline="0" dirty="0"/>
              <a:t> </a:t>
            </a:r>
            <a:r>
              <a:rPr lang="fr-FR" dirty="0"/>
              <a:t>centre. Elle est ouverte en haut sur la base du cou et</a:t>
            </a:r>
            <a:r>
              <a:rPr lang="fr-FR" baseline="0" dirty="0"/>
              <a:t> </a:t>
            </a:r>
            <a:r>
              <a:rPr lang="fr-FR" dirty="0"/>
              <a:t>fermée en bas par le diaphragme.</a:t>
            </a:r>
          </a:p>
          <a:p>
            <a:endParaRPr lang="fr-FR" baseline="0" dirty="0"/>
          </a:p>
          <a:p>
            <a:r>
              <a:rPr lang="fr-FR" baseline="0" dirty="0"/>
              <a:t>Plèvre pariétale tapisse l’intérieur du grill costal, sécrète du liquide pleural pour permettre le glissement avec la plèvre viscérale lors des mouvements respiratoires et permet de maintenir la pression négative dans le poumon de sorte que les alvéoles et les bronches restent ouvertes.</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2036978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différents temps</a:t>
            </a:r>
          </a:p>
          <a:p>
            <a:r>
              <a:rPr lang="fr-FR" dirty="0"/>
              <a:t>Préopératoire</a:t>
            </a:r>
          </a:p>
          <a:p>
            <a:r>
              <a:rPr lang="fr-FR" dirty="0"/>
              <a:t>Post opératoire immédiat</a:t>
            </a:r>
          </a:p>
          <a:p>
            <a:r>
              <a:rPr lang="fr-FR" dirty="0"/>
              <a:t>Jusqu’à reprise d’une activité normale</a:t>
            </a:r>
          </a:p>
          <a:p>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24</a:t>
            </a:fld>
            <a:endParaRPr lang="fr-FR"/>
          </a:p>
        </p:txBody>
      </p:sp>
    </p:spTree>
    <p:extLst>
      <p:ext uri="{BB962C8B-B14F-4D97-AF65-F5344CB8AC3E}">
        <p14:creationId xmlns:p14="http://schemas.microsoft.com/office/powerpoint/2010/main" val="2971158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Voldyne</a:t>
            </a:r>
            <a:r>
              <a:rPr lang="fr-FR" dirty="0"/>
              <a:t>: auto rééducation du patient, </a:t>
            </a:r>
            <a:r>
              <a:rPr lang="fr-FR" dirty="0" err="1"/>
              <a:t>education</a:t>
            </a:r>
            <a:r>
              <a:rPr lang="fr-FR" dirty="0"/>
              <a:t> +++</a:t>
            </a:r>
          </a:p>
          <a:p>
            <a:r>
              <a:rPr lang="fr-FR" dirty="0" err="1"/>
              <a:t>Aerosol</a:t>
            </a:r>
            <a:r>
              <a:rPr lang="fr-FR" dirty="0"/>
              <a:t> </a:t>
            </a:r>
            <a:r>
              <a:rPr lang="fr-FR" dirty="0" err="1"/>
              <a:t>ventoline</a:t>
            </a:r>
            <a:r>
              <a:rPr lang="fr-FR" dirty="0"/>
              <a:t> / </a:t>
            </a:r>
            <a:r>
              <a:rPr lang="fr-FR" dirty="0" err="1"/>
              <a:t>salbu</a:t>
            </a:r>
            <a:r>
              <a:rPr lang="fr-FR" dirty="0"/>
              <a:t> +/- muco avec kiné +++</a:t>
            </a:r>
            <a:r>
              <a:rPr lang="fr-FR" baseline="0" dirty="0"/>
              <a:t> &gt; drainage bronchique</a:t>
            </a:r>
          </a:p>
          <a:p>
            <a:r>
              <a:rPr lang="fr-FR" baseline="0" dirty="0" err="1"/>
              <a:t>Thopaz</a:t>
            </a:r>
            <a:r>
              <a:rPr lang="fr-FR" baseline="0" dirty="0"/>
              <a:t> / </a:t>
            </a:r>
            <a:r>
              <a:rPr lang="fr-FR" baseline="0" dirty="0" err="1"/>
              <a:t>Medela</a:t>
            </a:r>
            <a:r>
              <a:rPr lang="fr-FR" baseline="0" dirty="0"/>
              <a:t>: drain aspiratif fonctionne </a:t>
            </a:r>
            <a:r>
              <a:rPr lang="fr-FR" baseline="0" dirty="0" err="1"/>
              <a:t>grace</a:t>
            </a:r>
            <a:r>
              <a:rPr lang="fr-FR" baseline="0" dirty="0"/>
              <a:t> à une batterie &gt; mobilisation précoce du patient</a:t>
            </a:r>
          </a:p>
          <a:p>
            <a:r>
              <a:rPr lang="fr-FR" baseline="0" dirty="0"/>
              <a:t>Pédalier dès J1 pour éviter perte musculaire</a:t>
            </a:r>
          </a:p>
          <a:p>
            <a:r>
              <a:rPr lang="fr-FR" baseline="0" dirty="0"/>
              <a:t>VNI &gt; souffle de air dans les bronches, installation explication par kiné, surtout pour </a:t>
            </a:r>
            <a:r>
              <a:rPr lang="fr-FR" baseline="0" dirty="0" err="1"/>
              <a:t>patho</a:t>
            </a:r>
            <a:r>
              <a:rPr lang="fr-FR" baseline="0" dirty="0"/>
              <a:t> pleurale pour aider à la </a:t>
            </a:r>
            <a:r>
              <a:rPr lang="fr-FR" baseline="0" dirty="0" err="1"/>
              <a:t>réexpansion</a:t>
            </a:r>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25</a:t>
            </a:fld>
            <a:endParaRPr lang="fr-FR"/>
          </a:p>
        </p:txBody>
      </p:sp>
    </p:spTree>
    <p:extLst>
      <p:ext uri="{BB962C8B-B14F-4D97-AF65-F5344CB8AC3E}">
        <p14:creationId xmlns:p14="http://schemas.microsoft.com/office/powerpoint/2010/main" val="981057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Epanchement</a:t>
            </a:r>
            <a:r>
              <a:rPr lang="fr-FR" baseline="0" dirty="0"/>
              <a:t> néo primitif = </a:t>
            </a:r>
            <a:r>
              <a:rPr lang="fr-FR" baseline="0" dirty="0" err="1"/>
              <a:t>mésothéliome</a:t>
            </a:r>
            <a:r>
              <a:rPr lang="fr-FR" baseline="0" dirty="0"/>
              <a:t> « cancer de la plèvre lié à amiante » avec masse pleurale et épanchement liquidien</a:t>
            </a:r>
          </a:p>
          <a:p>
            <a:r>
              <a:rPr lang="fr-FR" baseline="0" dirty="0"/>
              <a:t>Epanchement méta= poumon, sein, hémopathie (lymphome), ovaire, mélanome</a:t>
            </a:r>
          </a:p>
          <a:p>
            <a:r>
              <a:rPr lang="fr-FR" baseline="0" dirty="0"/>
              <a:t>Réactionnel= en général à une pneumopathie</a:t>
            </a:r>
          </a:p>
          <a:p>
            <a:r>
              <a:rPr lang="fr-FR" baseline="0" dirty="0"/>
              <a:t>Inflammatoire= PR, lupus notamment</a:t>
            </a:r>
          </a:p>
          <a:p>
            <a:r>
              <a:rPr lang="fr-FR" baseline="0" dirty="0" err="1"/>
              <a:t>Diag</a:t>
            </a:r>
            <a:r>
              <a:rPr lang="fr-FR" baseline="0" dirty="0"/>
              <a:t> différentiel entre différents épanchements grâce à ponction pleurale &gt; exsudat riche en </a:t>
            </a:r>
            <a:r>
              <a:rPr lang="fr-FR" baseline="0" dirty="0" err="1"/>
              <a:t>prot</a:t>
            </a:r>
            <a:r>
              <a:rPr lang="fr-FR" baseline="0" dirty="0"/>
              <a:t> et cellules inflammatoires vs transsudat pauvre en </a:t>
            </a:r>
            <a:r>
              <a:rPr lang="fr-FR" baseline="0" dirty="0" err="1"/>
              <a:t>prot</a:t>
            </a:r>
            <a:r>
              <a:rPr lang="fr-FR" baseline="0" dirty="0"/>
              <a:t> et cellules inflammatoires</a:t>
            </a:r>
          </a:p>
          <a:p>
            <a:r>
              <a:rPr lang="fr-FR" baseline="0" dirty="0"/>
              <a:t>Je passe sur l’hémothorax c’est-à-dire présence de sang secondaire à un traumatisme </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3449002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Présence de liquide</a:t>
            </a:r>
            <a:r>
              <a:rPr lang="fr-FR" baseline="0" dirty="0"/>
              <a:t> entre le feuillet viscéral et le feuillet pariétal de la plèvre de quantité variable et refoulant le poumon</a:t>
            </a:r>
          </a:p>
          <a:p>
            <a:r>
              <a:rPr lang="fr-FR" baseline="0" dirty="0"/>
              <a:t>Les </a:t>
            </a:r>
            <a:r>
              <a:rPr lang="fr-FR" baseline="0" dirty="0" err="1"/>
              <a:t>symptomes</a:t>
            </a:r>
            <a:r>
              <a:rPr lang="fr-FR" baseline="0" dirty="0"/>
              <a:t> les plus fréquents sont la dyspnée, les douleurs thoraciques du côté de l’épanchement et toux aux changements de position car mobilisation du liquide</a:t>
            </a:r>
          </a:p>
          <a:p>
            <a:r>
              <a:rPr lang="fr-FR" baseline="0" dirty="0"/>
              <a:t>RP= ligne de </a:t>
            </a:r>
            <a:r>
              <a:rPr lang="fr-FR" baseline="0" dirty="0" err="1"/>
              <a:t>damoiseauavec</a:t>
            </a:r>
            <a:r>
              <a:rPr lang="fr-FR" baseline="0" dirty="0"/>
              <a:t> limite supérieure de l’opacité concave en haut et en dedans, signe de gravité ) déviation du médiastin que l’on commence à voir sur la RP de droite</a:t>
            </a:r>
          </a:p>
          <a:p>
            <a:r>
              <a:rPr lang="fr-FR" baseline="0" dirty="0"/>
              <a:t>Signes cliniques: toux </a:t>
            </a:r>
            <a:r>
              <a:rPr lang="fr-FR" baseline="0" dirty="0" err="1"/>
              <a:t>positionelle</a:t>
            </a:r>
            <a:r>
              <a:rPr lang="fr-FR" baseline="0" dirty="0"/>
              <a:t>, douleur irradiant à omoplate, dyspnée</a:t>
            </a:r>
          </a:p>
          <a:p>
            <a:r>
              <a:rPr lang="fr-FR" baseline="0" dirty="0"/>
              <a:t>Si récidivant&gt; chirurgie</a:t>
            </a:r>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597460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Indications initialement réservées aux</a:t>
            </a:r>
            <a:r>
              <a:rPr lang="fr-FR" baseline="0" dirty="0"/>
              <a:t> interventions dites simples comme des biopsies pulmonaires ou pleurales</a:t>
            </a:r>
          </a:p>
          <a:p>
            <a:r>
              <a:rPr lang="fr-FR" baseline="0" dirty="0"/>
              <a:t>Indications plus récemment élargies aux interventions plus complexes telles que lobectomies ou </a:t>
            </a:r>
            <a:r>
              <a:rPr lang="fr-FR" baseline="0" dirty="0" err="1"/>
              <a:t>segmentectomies</a:t>
            </a:r>
            <a:endParaRPr lang="fr-FR" dirty="0"/>
          </a:p>
          <a:p>
            <a:endParaRPr lang="fr-FR" dirty="0"/>
          </a:p>
          <a:p>
            <a:r>
              <a:rPr lang="fr-FR" dirty="0"/>
              <a:t>Tout épanchement pleural</a:t>
            </a:r>
            <a:r>
              <a:rPr lang="fr-FR" baseline="0" dirty="0"/>
              <a:t> est </a:t>
            </a:r>
            <a:r>
              <a:rPr lang="fr-FR" baseline="0" dirty="0" err="1"/>
              <a:t>patho</a:t>
            </a:r>
            <a:r>
              <a:rPr lang="fr-FR" baseline="0" dirty="0"/>
              <a:t> mais </a:t>
            </a:r>
            <a:r>
              <a:rPr lang="fr-FR" baseline="0" dirty="0" err="1"/>
              <a:t>chir</a:t>
            </a:r>
            <a:r>
              <a:rPr lang="fr-FR" baseline="0" dirty="0"/>
              <a:t> </a:t>
            </a:r>
            <a:r>
              <a:rPr lang="fr-FR" baseline="0" dirty="0" err="1"/>
              <a:t>qd</a:t>
            </a:r>
            <a:r>
              <a:rPr lang="fr-FR" baseline="0" dirty="0"/>
              <a:t> exsudat récidivant sans </a:t>
            </a:r>
            <a:r>
              <a:rPr lang="fr-FR" baseline="0" dirty="0" err="1"/>
              <a:t>étio</a:t>
            </a:r>
            <a:endParaRPr lang="fr-FR" dirty="0"/>
          </a:p>
          <a:p>
            <a:r>
              <a:rPr lang="fr-FR" dirty="0"/>
              <a:t>Chirurgie diagnostique</a:t>
            </a:r>
            <a:r>
              <a:rPr lang="fr-FR" baseline="0" dirty="0"/>
              <a:t> souvent par biopsie pleurale </a:t>
            </a:r>
          </a:p>
          <a:p>
            <a:r>
              <a:rPr lang="fr-FR" baseline="0" dirty="0"/>
              <a:t>Palliative pour drainage et éviter récidive de épanchement pleural</a:t>
            </a:r>
          </a:p>
          <a:p>
            <a:r>
              <a:rPr lang="fr-FR" baseline="0" dirty="0"/>
              <a:t>Pronostic sombre</a:t>
            </a:r>
          </a:p>
          <a:p>
            <a:r>
              <a:rPr lang="fr-FR" baseline="0" dirty="0"/>
              <a:t>Alternatives </a:t>
            </a:r>
            <a:r>
              <a:rPr lang="fr-FR" baseline="0" dirty="0" err="1"/>
              <a:t>qd</a:t>
            </a:r>
            <a:r>
              <a:rPr lang="fr-FR" baseline="0" dirty="0"/>
              <a:t> non éligibles à une </a:t>
            </a:r>
            <a:r>
              <a:rPr lang="fr-FR" baseline="0" dirty="0" err="1"/>
              <a:t>chir</a:t>
            </a:r>
            <a:r>
              <a:rPr lang="fr-FR" baseline="0" dirty="0"/>
              <a:t>: </a:t>
            </a:r>
            <a:r>
              <a:rPr lang="fr-FR" baseline="0" dirty="0" err="1"/>
              <a:t>pleurX</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584619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Epanchement réactionnel à une pneumopathie, cloisonné</a:t>
            </a:r>
            <a:r>
              <a:rPr lang="fr-FR" baseline="0" dirty="0"/>
              <a:t> +/- surinfecté</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Double enjeu pour le kiné &gt; drainage bronchique car pneumopathie et travail sur ré expansion pulmonaire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err="1"/>
              <a:t>Pachypleurite</a:t>
            </a:r>
            <a:r>
              <a:rPr lang="fr-FR" baseline="0" dirty="0"/>
              <a:t> viscérale &gt; défaut d’expansion du poumon &gt; décortication, but éviter les séquelles </a:t>
            </a:r>
            <a:r>
              <a:rPr lang="fr-FR" baseline="0" dirty="0" err="1"/>
              <a:t>respi</a:t>
            </a:r>
            <a:r>
              <a:rPr lang="fr-FR" baseline="0" dirty="0"/>
              <a:t> tardives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Indication </a:t>
            </a:r>
            <a:r>
              <a:rPr lang="fr-FR" baseline="0" dirty="0" err="1"/>
              <a:t>chir</a:t>
            </a:r>
            <a:r>
              <a:rPr lang="fr-FR" baseline="0" dirty="0"/>
              <a:t>: défaut de </a:t>
            </a:r>
            <a:r>
              <a:rPr lang="fr-FR" baseline="0" dirty="0" err="1"/>
              <a:t>réexpansion</a:t>
            </a:r>
            <a:r>
              <a:rPr lang="fr-FR" baseline="0" dirty="0"/>
              <a:t> et/ou </a:t>
            </a:r>
            <a:r>
              <a:rPr lang="fr-FR" baseline="0" dirty="0" err="1"/>
              <a:t>sepsis</a:t>
            </a: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err="1"/>
              <a:t>Chir</a:t>
            </a:r>
            <a:r>
              <a:rPr lang="fr-FR" baseline="0" dirty="0"/>
              <a:t>: drainage / lavage pleural +/- décortication, vidéo ou thoraco</a:t>
            </a:r>
          </a:p>
          <a:p>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31</a:t>
            </a:fld>
            <a:endParaRPr lang="fr-FR"/>
          </a:p>
        </p:txBody>
      </p:sp>
    </p:spTree>
    <p:extLst>
      <p:ext uri="{BB962C8B-B14F-4D97-AF65-F5344CB8AC3E}">
        <p14:creationId xmlns:p14="http://schemas.microsoft.com/office/powerpoint/2010/main" val="3216589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Air dans cavité</a:t>
            </a:r>
            <a:r>
              <a:rPr lang="fr-FR" baseline="0" dirty="0"/>
              <a:t> pleurale </a:t>
            </a:r>
          </a:p>
          <a:p>
            <a:r>
              <a:rPr lang="fr-FR" baseline="0" dirty="0"/>
              <a:t>Peu fréquent </a:t>
            </a:r>
            <a:r>
              <a:rPr lang="fr-FR" baseline="0" dirty="0" err="1"/>
              <a:t>ds</a:t>
            </a:r>
            <a:r>
              <a:rPr lang="fr-FR" baseline="0" dirty="0"/>
              <a:t> la population, </a:t>
            </a:r>
          </a:p>
          <a:p>
            <a:r>
              <a:rPr lang="fr-FR" baseline="0" dirty="0"/>
              <a:t>touche surtout l’homme jeune, fumeur, grand et longiligne &gt; pneumothorax idiopathique </a:t>
            </a:r>
            <a:r>
              <a:rPr lang="fr-FR" baseline="0" dirty="0" err="1"/>
              <a:t>ie</a:t>
            </a:r>
            <a:r>
              <a:rPr lang="fr-FR" baseline="0" dirty="0"/>
              <a:t> sur poumon sain avec présence de bulles d’emphysème à l’apex</a:t>
            </a:r>
          </a:p>
          <a:p>
            <a:r>
              <a:rPr lang="fr-FR" baseline="0" dirty="0" err="1"/>
              <a:t>Pno</a:t>
            </a:r>
            <a:r>
              <a:rPr lang="fr-FR" baseline="0" dirty="0"/>
              <a:t> secondaire </a:t>
            </a:r>
            <a:r>
              <a:rPr lang="fr-FR" baseline="0" dirty="0" err="1"/>
              <a:t>ie</a:t>
            </a:r>
            <a:r>
              <a:rPr lang="fr-FR" baseline="0" dirty="0"/>
              <a:t> sur poumon pathologique vs idiopathique</a:t>
            </a:r>
          </a:p>
          <a:p>
            <a:r>
              <a:rPr lang="fr-FR" baseline="0" dirty="0" err="1"/>
              <a:t>FdR</a:t>
            </a:r>
            <a:r>
              <a:rPr lang="fr-FR" baseline="0" dirty="0"/>
              <a:t> le plus important = tabac, multiplie le risque par 20: favorise l’apparition de bulle d’emphysème et dc de survenue de </a:t>
            </a:r>
            <a:r>
              <a:rPr lang="fr-FR" baseline="0" dirty="0" err="1"/>
              <a:t>pno</a:t>
            </a:r>
            <a:endParaRPr lang="fr-FR" baseline="0" dirty="0"/>
          </a:p>
          <a:p>
            <a:r>
              <a:rPr lang="fr-FR" baseline="0" dirty="0"/>
              <a:t>Favorise aussi les récidives</a:t>
            </a:r>
          </a:p>
          <a:p>
            <a:r>
              <a:rPr lang="fr-FR" baseline="0" dirty="0"/>
              <a:t>Signes cliniques: douleurs thoracique et dyspnée +/- toux</a:t>
            </a:r>
          </a:p>
          <a:p>
            <a:r>
              <a:rPr lang="fr-FR" baseline="0" dirty="0"/>
              <a:t>RP: </a:t>
            </a:r>
            <a:r>
              <a:rPr lang="fr-FR" baseline="0" dirty="0" err="1"/>
              <a:t>hyperclarté</a:t>
            </a:r>
            <a:r>
              <a:rPr lang="fr-FR" baseline="0" dirty="0"/>
              <a:t> caractéristique</a:t>
            </a:r>
          </a:p>
          <a:p>
            <a:endParaRPr lang="fr-FR" baseline="0" dirty="0"/>
          </a:p>
          <a:p>
            <a:r>
              <a:rPr lang="fr-FR" baseline="0" dirty="0"/>
              <a:t>Critères gravité: si bilatéral, compressif, hémothorax associé</a:t>
            </a:r>
          </a:p>
          <a:p>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297414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Pneumothorax idiopathique: pneumothorax</a:t>
            </a:r>
            <a:r>
              <a:rPr lang="fr-FR" baseline="0" dirty="0"/>
              <a:t> sur « poumon sain » </a:t>
            </a:r>
          </a:p>
          <a:p>
            <a:r>
              <a:rPr lang="fr-FR" baseline="0" dirty="0" err="1"/>
              <a:t>Pno</a:t>
            </a:r>
            <a:r>
              <a:rPr lang="fr-FR" baseline="0" dirty="0"/>
              <a:t> de l’homme jeune fumeur grand et longiligne</a:t>
            </a:r>
          </a:p>
          <a:p>
            <a:r>
              <a:rPr lang="fr-FR" baseline="0" dirty="0"/>
              <a:t>Là aussi favorisé par le tabac, présence de </a:t>
            </a:r>
            <a:r>
              <a:rPr lang="fr-FR" baseline="0" dirty="0" err="1"/>
              <a:t>blebs</a:t>
            </a:r>
            <a:r>
              <a:rPr lang="fr-FR" baseline="0" dirty="0"/>
              <a:t> ou petites bulles d’emphysème  aux apex, reste du poumon sans particularité</a:t>
            </a:r>
          </a:p>
          <a:p>
            <a:r>
              <a:rPr lang="fr-FR" baseline="0" dirty="0" err="1"/>
              <a:t>Pno</a:t>
            </a:r>
            <a:r>
              <a:rPr lang="fr-FR" baseline="0" dirty="0"/>
              <a:t> secondaire: </a:t>
            </a:r>
            <a:r>
              <a:rPr lang="fr-FR" baseline="0" dirty="0" err="1"/>
              <a:t>pno</a:t>
            </a:r>
            <a:r>
              <a:rPr lang="fr-FR" baseline="0" dirty="0"/>
              <a:t> sur poumon pathologique sous jacent</a:t>
            </a:r>
          </a:p>
          <a:p>
            <a:r>
              <a:rPr lang="fr-FR" baseline="0" dirty="0"/>
              <a:t>Plus fréquemment le patient plus </a:t>
            </a:r>
            <a:r>
              <a:rPr lang="fr-FR" baseline="0" dirty="0" err="1"/>
              <a:t>agé</a:t>
            </a:r>
            <a:r>
              <a:rPr lang="fr-FR" baseline="0" dirty="0"/>
              <a:t> !toujours tabagique! </a:t>
            </a:r>
            <a:r>
              <a:rPr lang="fr-FR" baseline="0" dirty="0" err="1"/>
              <a:t>Enphysèmateux</a:t>
            </a:r>
            <a:r>
              <a:rPr lang="fr-FR" baseline="0" dirty="0"/>
              <a:t> BPCO</a:t>
            </a:r>
          </a:p>
          <a:p>
            <a:r>
              <a:rPr lang="fr-FR" baseline="0" dirty="0"/>
              <a:t>Mais peut survenir sur d’autres </a:t>
            </a:r>
            <a:r>
              <a:rPr lang="fr-FR" baseline="0" dirty="0" err="1"/>
              <a:t>patho</a:t>
            </a:r>
            <a:r>
              <a:rPr lang="fr-FR" baseline="0" dirty="0"/>
              <a:t> telles que muco, </a:t>
            </a:r>
            <a:r>
              <a:rPr lang="fr-FR" baseline="0" dirty="0" err="1"/>
              <a:t>lymphangioléiomyomatose</a:t>
            </a:r>
            <a:r>
              <a:rPr lang="fr-FR" baseline="0" dirty="0"/>
              <a:t> (donne des kyste </a:t>
            </a:r>
            <a:r>
              <a:rPr lang="fr-FR" baseline="0" dirty="0" err="1"/>
              <a:t>pulm</a:t>
            </a:r>
            <a:r>
              <a:rPr lang="fr-FR" baseline="0" dirty="0"/>
              <a:t> qui se rompent dans la plèvre), une tumeur ou un abcès qui s’ouvrent dans la plèvre (</a:t>
            </a:r>
            <a:r>
              <a:rPr lang="fr-FR" baseline="0" dirty="0" err="1"/>
              <a:t>ép</a:t>
            </a:r>
            <a:r>
              <a:rPr lang="fr-FR" baseline="0" dirty="0"/>
              <a:t> </a:t>
            </a:r>
            <a:r>
              <a:rPr lang="fr-FR" baseline="0" dirty="0" err="1"/>
              <a:t>asso</a:t>
            </a:r>
            <a:r>
              <a:rPr lang="fr-FR" baseline="0" dirty="0"/>
              <a:t>)</a:t>
            </a:r>
          </a:p>
          <a:p>
            <a:r>
              <a:rPr lang="fr-FR" baseline="0" dirty="0"/>
              <a:t>Ce sont des causes de </a:t>
            </a:r>
            <a:r>
              <a:rPr lang="fr-FR" baseline="0" dirty="0" err="1"/>
              <a:t>pno</a:t>
            </a:r>
            <a:r>
              <a:rPr lang="fr-FR" baseline="0" dirty="0"/>
              <a:t> spontané</a:t>
            </a:r>
          </a:p>
          <a:p>
            <a:endParaRPr lang="fr-FR" baseline="0" dirty="0"/>
          </a:p>
          <a:p>
            <a:r>
              <a:rPr lang="fr-FR" baseline="0" dirty="0"/>
              <a:t>Il existe d’autres causes comme </a:t>
            </a:r>
            <a:r>
              <a:rPr lang="fr-FR" baseline="0" dirty="0" err="1"/>
              <a:t>pno</a:t>
            </a:r>
            <a:r>
              <a:rPr lang="fr-FR" baseline="0" dirty="0"/>
              <a:t> post traumatique ou iatrogène par brèche de la plèvre pariétale</a:t>
            </a:r>
          </a:p>
          <a:p>
            <a:endParaRPr lang="fr-FR" baseline="0" dirty="0"/>
          </a:p>
          <a:p>
            <a:r>
              <a:rPr lang="fr-FR" baseline="0" dirty="0"/>
              <a:t>Le traitement va donc dépendre de la cause du </a:t>
            </a:r>
            <a:r>
              <a:rPr lang="fr-FR" baseline="0" dirty="0" err="1"/>
              <a:t>pno</a:t>
            </a:r>
            <a:endParaRPr lang="fr-FR" baseline="0"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4165244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Indications:</a:t>
            </a:r>
          </a:p>
          <a:p>
            <a:r>
              <a:rPr lang="fr-FR" dirty="0"/>
              <a:t>1</a:t>
            </a:r>
            <a:r>
              <a:rPr lang="fr-FR" baseline="30000" dirty="0"/>
              <a:t>er</a:t>
            </a:r>
            <a:r>
              <a:rPr lang="fr-FR" dirty="0"/>
              <a:t> épisode mais bullage</a:t>
            </a:r>
            <a:r>
              <a:rPr lang="fr-FR" baseline="0" dirty="0"/>
              <a:t> persistant &gt; 7 jours, but traiter l’épisode actuel en maitrisant la </a:t>
            </a:r>
            <a:r>
              <a:rPr lang="fr-FR" baseline="0" dirty="0" err="1"/>
              <a:t>breche</a:t>
            </a:r>
            <a:r>
              <a:rPr lang="fr-FR" baseline="0" dirty="0"/>
              <a:t> </a:t>
            </a:r>
            <a:r>
              <a:rPr lang="fr-FR" baseline="0" dirty="0" err="1"/>
              <a:t>pulm</a:t>
            </a:r>
            <a:r>
              <a:rPr lang="fr-FR" baseline="0" dirty="0"/>
              <a:t> et éviter les récidives</a:t>
            </a:r>
          </a:p>
          <a:p>
            <a:r>
              <a:rPr lang="fr-FR" baseline="0" dirty="0"/>
              <a:t>À partir du 2è épisode: pour éviter les récidives</a:t>
            </a:r>
          </a:p>
          <a:p>
            <a:r>
              <a:rPr lang="fr-FR" baseline="0" dirty="0"/>
              <a:t>Si </a:t>
            </a:r>
            <a:r>
              <a:rPr lang="fr-FR" baseline="0" dirty="0" err="1"/>
              <a:t>pno</a:t>
            </a:r>
            <a:r>
              <a:rPr lang="fr-FR" baseline="0" dirty="0"/>
              <a:t> bilatéral: pour sécuriser un coté</a:t>
            </a:r>
          </a:p>
          <a:p>
            <a:endParaRPr lang="fr-FR" baseline="0" dirty="0"/>
          </a:p>
          <a:p>
            <a:r>
              <a:rPr lang="fr-FR" baseline="0" dirty="0"/>
              <a:t>Principe de chirurgie</a:t>
            </a:r>
          </a:p>
          <a:p>
            <a:r>
              <a:rPr lang="fr-FR" baseline="0" dirty="0"/>
              <a:t>Installation en décubitus latéral</a:t>
            </a:r>
          </a:p>
          <a:p>
            <a:r>
              <a:rPr lang="fr-FR" baseline="0" dirty="0"/>
              <a:t>Intubation sélective</a:t>
            </a:r>
          </a:p>
          <a:p>
            <a:r>
              <a:rPr lang="fr-FR" baseline="0" dirty="0"/>
              <a:t>Trois incisions d’1cm</a:t>
            </a:r>
          </a:p>
          <a:p>
            <a:r>
              <a:rPr lang="fr-FR" baseline="0" dirty="0"/>
              <a:t>Trocarts pour optique et 2 autres pour instruments</a:t>
            </a:r>
          </a:p>
          <a:p>
            <a:r>
              <a:rPr lang="fr-FR" baseline="0" dirty="0"/>
              <a:t>Résection de bulles par agrafeuse type </a:t>
            </a:r>
            <a:r>
              <a:rPr lang="fr-FR" baseline="0" dirty="0" err="1"/>
              <a:t>endogia</a:t>
            </a:r>
            <a:endParaRPr lang="fr-FR" baseline="0" dirty="0"/>
          </a:p>
          <a:p>
            <a:r>
              <a:rPr lang="fr-FR" baseline="0" dirty="0"/>
              <a:t>Symphyse pleurale par abrasion pleurale ou instillation d’alcool iodé pour créer une inflammation, des adhérences et éviter les récidives</a:t>
            </a:r>
          </a:p>
          <a:p>
            <a:r>
              <a:rPr lang="fr-FR" baseline="0" dirty="0"/>
              <a:t>Mise en place d’un drain </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3630805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diagnostic de la hernie diaphragmatique repose essentiellement sur la radiographie pulmonaire standard mais dans certain cas il faut avoir recours à d’autres examens pour confirmer le diagnostic. Les HDC sont soit isolées, soit associées à d’autres malformations (hypoplasie pulmonaire, HTAP, PCA, FO, </a:t>
            </a:r>
            <a:r>
              <a:rPr lang="fr-FR" dirty="0" err="1"/>
              <a:t>malrotation</a:t>
            </a:r>
            <a:r>
              <a:rPr lang="fr-FR" dirty="0"/>
              <a:t> intestinale, diverticule de Meckel et/ou des anomalies chromosomiques (trisomie 13,18)</a:t>
            </a:r>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38</a:t>
            </a:fld>
            <a:endParaRPr lang="fr-FR"/>
          </a:p>
        </p:txBody>
      </p:sp>
    </p:spTree>
    <p:extLst>
      <p:ext uri="{BB962C8B-B14F-4D97-AF65-F5344CB8AC3E}">
        <p14:creationId xmlns:p14="http://schemas.microsoft.com/office/powerpoint/2010/main" val="268166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a:t>À droite= 3 lobes (sup, </a:t>
            </a:r>
            <a:r>
              <a:rPr lang="fr-FR" baseline="0" dirty="0" err="1"/>
              <a:t>moy</a:t>
            </a:r>
            <a:r>
              <a:rPr lang="fr-FR" baseline="0" dirty="0"/>
              <a:t> et </a:t>
            </a:r>
            <a:r>
              <a:rPr lang="fr-FR" baseline="0" dirty="0" err="1"/>
              <a:t>inf</a:t>
            </a:r>
            <a:r>
              <a:rPr lang="fr-FR" baseline="0" dirty="0"/>
              <a:t>)</a:t>
            </a:r>
          </a:p>
          <a:p>
            <a:r>
              <a:rPr lang="fr-FR" baseline="0" dirty="0"/>
              <a:t>À gauche = 2 lobes (sup et </a:t>
            </a:r>
            <a:r>
              <a:rPr lang="fr-FR" baseline="0" dirty="0" err="1"/>
              <a:t>inf</a:t>
            </a:r>
            <a:r>
              <a:rPr lang="fr-FR" baseline="0" dirty="0"/>
              <a:t>)</a:t>
            </a:r>
          </a:p>
          <a:p>
            <a:endParaRPr lang="fr-FR" baseline="0" dirty="0"/>
          </a:p>
          <a:p>
            <a:r>
              <a:rPr lang="fr-FR" baseline="0" dirty="0"/>
              <a:t>La trachée est le conduit </a:t>
            </a:r>
            <a:r>
              <a:rPr lang="fr-FR" baseline="0" dirty="0" err="1"/>
              <a:t>fibro</a:t>
            </a:r>
            <a:r>
              <a:rPr lang="fr-FR" baseline="0" dirty="0"/>
              <a:t>-cartilagineux qui unit le larynx aux bronches principales, descend presque verticalement en avant de l’œsophage.</a:t>
            </a:r>
          </a:p>
          <a:p>
            <a:r>
              <a:rPr lang="fr-FR" baseline="0" dirty="0"/>
              <a:t>La trachée se termine dans le thorax en regard de T4, sa bifurcation se fait au niveau de l’angle de Louis. Faite d’une partie </a:t>
            </a:r>
            <a:r>
              <a:rPr lang="fr-FR" baseline="0" dirty="0" err="1"/>
              <a:t>fibro</a:t>
            </a:r>
            <a:r>
              <a:rPr lang="fr-FR" baseline="0" dirty="0"/>
              <a:t>-cartilagineuse en avant et membraneuse en arrière.</a:t>
            </a:r>
          </a:p>
          <a:p>
            <a:r>
              <a:rPr lang="fr-FR" baseline="0" dirty="0"/>
              <a:t>Elle se divise donc en 2 bronches souches (droites et gauches). Trachée et bronches vascularisée par artères bronchiques venant de aorte.</a:t>
            </a:r>
          </a:p>
          <a:p>
            <a:r>
              <a:rPr lang="fr-FR" baseline="0" dirty="0"/>
              <a:t>La bronche principale droite donne trois troncs importants : les bronches lobaires supérieure, moyenne et inférieure, chacune ventilant le lobe pulmonaire correspondant.</a:t>
            </a:r>
          </a:p>
          <a:p>
            <a:r>
              <a:rPr lang="fr-FR" baseline="0" dirty="0"/>
              <a:t>La bronche souche gauche donne successivement la bronche lobaire supérieure et la bronche lobaire inférieure.</a:t>
            </a:r>
          </a:p>
          <a:p>
            <a:endParaRPr lang="fr-FR" baseline="0" dirty="0"/>
          </a:p>
          <a:p>
            <a:r>
              <a:rPr lang="fr-FR" baseline="0" dirty="0"/>
              <a:t>Volume : 850 </a:t>
            </a:r>
            <a:r>
              <a:rPr lang="fr-FR" baseline="0" dirty="0" err="1"/>
              <a:t>mL</a:t>
            </a:r>
            <a:r>
              <a:rPr lang="fr-FR" baseline="0" dirty="0"/>
              <a:t> à droite, 750 </a:t>
            </a:r>
            <a:r>
              <a:rPr lang="fr-FR" baseline="0" dirty="0" err="1"/>
              <a:t>mL</a:t>
            </a:r>
            <a:r>
              <a:rPr lang="fr-FR" baseline="0" dirty="0"/>
              <a:t> à gauche.</a:t>
            </a:r>
          </a:p>
          <a:p>
            <a:r>
              <a:rPr lang="fr-FR" baseline="0" dirty="0"/>
              <a:t>- Capacité totale : 5 L.</a:t>
            </a:r>
          </a:p>
          <a:p>
            <a:r>
              <a:rPr lang="fr-FR" baseline="0" dirty="0"/>
              <a:t>- Poids : 600 g à droite, 500 g à gauche</a:t>
            </a:r>
          </a:p>
          <a:p>
            <a:endParaRPr lang="fr-FR" baseline="0"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1216733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L’exploration de l’ensemble de la cavité abdominale est faite à la recherche de lésions viscérales et avec visualisation des coupoles diaphragmatiques à la recherche d’une plaie (évaluation de la localisation sur le diaphragme, de la taille et de la présence d’un </a:t>
            </a:r>
            <a:r>
              <a:rPr lang="fr-FR" dirty="0" err="1"/>
              <a:t>defect</a:t>
            </a:r>
            <a:r>
              <a:rPr lang="fr-FR" dirty="0"/>
              <a:t>).</a:t>
            </a:r>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40</a:t>
            </a:fld>
            <a:endParaRPr lang="fr-FR"/>
          </a:p>
        </p:txBody>
      </p:sp>
    </p:spTree>
    <p:extLst>
      <p:ext uri="{BB962C8B-B14F-4D97-AF65-F5344CB8AC3E}">
        <p14:creationId xmlns:p14="http://schemas.microsoft.com/office/powerpoint/2010/main" val="1583893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Dyspnée / orthopnée / </a:t>
            </a:r>
            <a:r>
              <a:rPr lang="fr-FR" dirty="0" err="1"/>
              <a:t>antépnée</a:t>
            </a:r>
            <a:endParaRPr lang="fr-FR" dirty="0"/>
          </a:p>
          <a:p>
            <a:r>
              <a:rPr lang="fr-FR" dirty="0"/>
              <a:t>Diminution de 20% de CV en décubitus dorsal</a:t>
            </a:r>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41</a:t>
            </a:fld>
            <a:endParaRPr lang="fr-FR"/>
          </a:p>
        </p:txBody>
      </p:sp>
    </p:spTree>
    <p:extLst>
      <p:ext uri="{BB962C8B-B14F-4D97-AF65-F5344CB8AC3E}">
        <p14:creationId xmlns:p14="http://schemas.microsoft.com/office/powerpoint/2010/main" val="14466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L’exploration de l’ensemble de la cavité abdominale est faite à la recherche de lésions viscérales et avec visualisation des coupoles diaphragmatiques à la recherche d’une plaie (évaluation de la localisation sur le diaphragme, de la taille et de la présence d’un </a:t>
            </a:r>
            <a:r>
              <a:rPr lang="fr-FR" dirty="0" err="1"/>
              <a:t>defect</a:t>
            </a:r>
            <a:r>
              <a:rPr lang="fr-FR" dirty="0"/>
              <a:t>).</a:t>
            </a:r>
          </a:p>
          <a:p>
            <a:r>
              <a:rPr lang="fr-FR" dirty="0"/>
              <a:t>Traitement étiologique</a:t>
            </a:r>
          </a:p>
          <a:p>
            <a:r>
              <a:rPr lang="fr-FR" dirty="0"/>
              <a:t>PPC</a:t>
            </a:r>
            <a:r>
              <a:rPr lang="fr-FR" baseline="0" dirty="0"/>
              <a:t> pour contre balancer l’absence de fonctionnement du diaphragme</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82E02C-F535-4E59-8527-FB4680156C1E}"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54442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Sous AG</a:t>
            </a:r>
          </a:p>
          <a:p>
            <a:r>
              <a:rPr lang="fr-FR" dirty="0"/>
              <a:t>Permet désobstruction bronchique (</a:t>
            </a:r>
            <a:r>
              <a:rPr lang="fr-FR" dirty="0" err="1"/>
              <a:t>électrocoag</a:t>
            </a:r>
            <a:r>
              <a:rPr lang="fr-FR" dirty="0"/>
              <a:t>, laser, </a:t>
            </a:r>
            <a:r>
              <a:rPr lang="fr-FR" dirty="0" err="1"/>
              <a:t>cryocoag</a:t>
            </a:r>
            <a:r>
              <a:rPr lang="fr-FR" dirty="0"/>
              <a:t>), pose de prothèse </a:t>
            </a:r>
            <a:r>
              <a:rPr lang="fr-FR" dirty="0" err="1"/>
              <a:t>endobronchique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t>43</a:t>
            </a:fld>
            <a:endParaRPr lang="fr-FR"/>
          </a:p>
        </p:txBody>
      </p:sp>
    </p:spTree>
    <p:extLst>
      <p:ext uri="{BB962C8B-B14F-4D97-AF65-F5344CB8AC3E}">
        <p14:creationId xmlns:p14="http://schemas.microsoft.com/office/powerpoint/2010/main" val="2540794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Prothèse: désobstruction</a:t>
            </a:r>
            <a:r>
              <a:rPr lang="fr-FR" baseline="0" dirty="0"/>
              <a:t> sur </a:t>
            </a:r>
            <a:r>
              <a:rPr lang="fr-FR" baseline="0" dirty="0" err="1"/>
              <a:t>trachéomalacie</a:t>
            </a:r>
            <a:r>
              <a:rPr lang="fr-FR" baseline="0" dirty="0"/>
              <a:t> ou tumeur</a:t>
            </a:r>
          </a:p>
          <a:p>
            <a:r>
              <a:rPr lang="fr-FR" baseline="0" dirty="0"/>
              <a:t>Laser: </a:t>
            </a:r>
            <a:r>
              <a:rPr lang="fr-FR" baseline="0" dirty="0" err="1"/>
              <a:t>resection</a:t>
            </a:r>
            <a:r>
              <a:rPr lang="fr-FR" baseline="0" dirty="0"/>
              <a:t> de tumeur limitée ou désobstruction</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t>44</a:t>
            </a:fld>
            <a:endParaRPr lang="fr-FR"/>
          </a:p>
        </p:txBody>
      </p:sp>
    </p:spTree>
    <p:extLst>
      <p:ext uri="{BB962C8B-B14F-4D97-AF65-F5344CB8AC3E}">
        <p14:creationId xmlns:p14="http://schemas.microsoft.com/office/powerpoint/2010/main" val="2809823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Au final, la kinésithérapie </a:t>
            </a:r>
            <a:r>
              <a:rPr lang="fr-FR" dirty="0" err="1"/>
              <a:t>périopératoire</a:t>
            </a:r>
            <a:r>
              <a:rPr lang="fr-FR" dirty="0"/>
              <a:t> est un des acteurs de la restauration de la qualité de vie de l'opéré thoracique.</a:t>
            </a:r>
          </a:p>
          <a:p>
            <a:endParaRPr lang="fr-FR" dirty="0"/>
          </a:p>
          <a:p>
            <a:r>
              <a:rPr lang="fr-FR" dirty="0"/>
              <a:t>Message principal: post op de chirurgie thoracique = gestion de douleur + kiné</a:t>
            </a:r>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47</a:t>
            </a:fld>
            <a:endParaRPr lang="fr-FR"/>
          </a:p>
        </p:txBody>
      </p:sp>
    </p:spTree>
    <p:extLst>
      <p:ext uri="{BB962C8B-B14F-4D97-AF65-F5344CB8AC3E}">
        <p14:creationId xmlns:p14="http://schemas.microsoft.com/office/powerpoint/2010/main" val="2912320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Rôle des poumons:</a:t>
            </a:r>
          </a:p>
          <a:p>
            <a:r>
              <a:rPr lang="fr-FR" baseline="0" dirty="0"/>
              <a:t>Hématose </a:t>
            </a:r>
            <a:r>
              <a:rPr lang="fr-FR" baseline="0" dirty="0" err="1"/>
              <a:t>ie</a:t>
            </a:r>
            <a:r>
              <a:rPr lang="fr-FR" baseline="0" dirty="0"/>
              <a:t> échanges gazeux, extraction O2 et évacuation de CO2</a:t>
            </a:r>
          </a:p>
          <a:p>
            <a:r>
              <a:rPr lang="fr-FR" baseline="0" dirty="0"/>
              <a:t>Echanges thermiques: </a:t>
            </a:r>
          </a:p>
          <a:p>
            <a:r>
              <a:rPr lang="fr-FR" baseline="0" dirty="0"/>
              <a:t>Epuration pulmonaire: muqueuse bronchique tapis de cils </a:t>
            </a:r>
            <a:r>
              <a:rPr lang="fr-FR" baseline="0" dirty="0" err="1"/>
              <a:t>vibratils</a:t>
            </a:r>
            <a:r>
              <a:rPr lang="fr-FR" baseline="0" dirty="0"/>
              <a:t> et macrophages pour transporter particules et germes inhalés vers le </a:t>
            </a:r>
            <a:r>
              <a:rPr lang="fr-FR" baseline="0" dirty="0" err="1"/>
              <a:t>phraynx</a:t>
            </a:r>
            <a:r>
              <a:rPr lang="fr-FR" baseline="0" dirty="0"/>
              <a:t> et mucus à activité bactéricide et virucide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1582E02C-F535-4E59-8527-FB4680156C1E}" type="slidenum">
              <a:rPr lang="fr-FR" smtClean="0"/>
              <a:t>6</a:t>
            </a:fld>
            <a:endParaRPr lang="fr-FR"/>
          </a:p>
        </p:txBody>
      </p:sp>
    </p:spTree>
    <p:extLst>
      <p:ext uri="{BB962C8B-B14F-4D97-AF65-F5344CB8AC3E}">
        <p14:creationId xmlns:p14="http://schemas.microsoft.com/office/powerpoint/2010/main" val="240264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Equilibre </a:t>
            </a:r>
            <a:r>
              <a:rPr lang="fr-FR" dirty="0" err="1"/>
              <a:t>acido</a:t>
            </a:r>
            <a:r>
              <a:rPr lang="fr-FR" dirty="0"/>
              <a:t> basique </a:t>
            </a:r>
            <a:r>
              <a:rPr lang="fr-FR" dirty="0" err="1"/>
              <a:t>expi</a:t>
            </a:r>
            <a:r>
              <a:rPr lang="fr-FR" dirty="0"/>
              <a:t> de CO2</a:t>
            </a:r>
          </a:p>
          <a:p>
            <a:endParaRPr lang="fr-FR" dirty="0"/>
          </a:p>
          <a:p>
            <a:r>
              <a:rPr lang="fr-FR" dirty="0"/>
              <a:t>Défense contre inhalation de substances étrangères</a:t>
            </a:r>
            <a:r>
              <a:rPr lang="fr-FR" baseline="0" dirty="0"/>
              <a:t> fonction muco ciliaire (mucus, cils </a:t>
            </a:r>
            <a:r>
              <a:rPr lang="fr-FR" baseline="0" dirty="0" err="1"/>
              <a:t>vibratils</a:t>
            </a:r>
            <a:r>
              <a:rPr lang="fr-FR" baseline="0" dirty="0"/>
              <a:t> et macrophages)</a:t>
            </a:r>
            <a:endParaRPr lang="fr-FR" dirty="0"/>
          </a:p>
          <a:p>
            <a:endParaRPr lang="fr-FR" dirty="0"/>
          </a:p>
          <a:p>
            <a:r>
              <a:rPr lang="fr-FR" dirty="0"/>
              <a:t>Perte d’eau et de chaleur air </a:t>
            </a:r>
            <a:r>
              <a:rPr lang="fr-FR" dirty="0" err="1"/>
              <a:t>atmo</a:t>
            </a:r>
            <a:r>
              <a:rPr lang="fr-FR" baseline="0" dirty="0"/>
              <a:t> doit </a:t>
            </a:r>
            <a:r>
              <a:rPr lang="fr-FR" baseline="0" dirty="0" err="1"/>
              <a:t>etre</a:t>
            </a:r>
            <a:r>
              <a:rPr lang="fr-FR" baseline="0" dirty="0"/>
              <a:t> </a:t>
            </a:r>
            <a:r>
              <a:rPr lang="fr-FR" baseline="0" dirty="0" err="1"/>
              <a:t>rechauffé</a:t>
            </a:r>
            <a:r>
              <a:rPr lang="fr-FR" baseline="0" dirty="0"/>
              <a:t> et humidifié pour </a:t>
            </a:r>
            <a:r>
              <a:rPr lang="fr-FR" baseline="0" dirty="0" err="1"/>
              <a:t>eviter</a:t>
            </a:r>
            <a:r>
              <a:rPr lang="fr-FR" baseline="0" dirty="0"/>
              <a:t> </a:t>
            </a:r>
            <a:r>
              <a:rPr lang="fr-FR" baseline="0" dirty="0" err="1"/>
              <a:t>dessechelent</a:t>
            </a:r>
            <a:r>
              <a:rPr lang="fr-FR" baseline="0" dirty="0"/>
              <a:t> de surf alvéolaire et bonne diffusion de CO2 et O2</a:t>
            </a:r>
            <a:endParaRPr lang="fr-FR" dirty="0"/>
          </a:p>
          <a:p>
            <a:endParaRPr lang="fr-FR" dirty="0"/>
          </a:p>
          <a:p>
            <a:r>
              <a:rPr lang="fr-FR" dirty="0"/>
              <a:t>Facilite le retour veineux vers cavité cardiaques: lors de </a:t>
            </a:r>
            <a:r>
              <a:rPr lang="fr-FR" dirty="0" err="1"/>
              <a:t>inspi</a:t>
            </a:r>
            <a:r>
              <a:rPr lang="fr-FR" dirty="0"/>
              <a:t> la pression sur les veines du thorax deviennent</a:t>
            </a:r>
            <a:r>
              <a:rPr lang="fr-FR" baseline="0" dirty="0"/>
              <a:t> </a:t>
            </a:r>
            <a:r>
              <a:rPr lang="fr-FR" baseline="0" dirty="0" err="1"/>
              <a:t>inf</a:t>
            </a:r>
            <a:r>
              <a:rPr lang="fr-FR" baseline="0" dirty="0"/>
              <a:t> a pression </a:t>
            </a:r>
            <a:r>
              <a:rPr lang="fr-FR" baseline="0" dirty="0" err="1"/>
              <a:t>atmo</a:t>
            </a:r>
            <a:r>
              <a:rPr lang="fr-FR" baseline="0" dirty="0"/>
              <a:t> alors que P sur veines du reste du corps sont a P </a:t>
            </a:r>
            <a:r>
              <a:rPr lang="fr-FR" baseline="0" dirty="0" err="1"/>
              <a:t>atmo</a:t>
            </a:r>
            <a:r>
              <a:rPr lang="fr-FR" baseline="0" dirty="0"/>
              <a:t> donc facilitation du retour veineux vers cavités cardiaques</a:t>
            </a:r>
            <a:endParaRPr lang="fr-FR" dirty="0"/>
          </a:p>
          <a:p>
            <a:endParaRPr lang="fr-FR" dirty="0"/>
          </a:p>
          <a:p>
            <a:r>
              <a:rPr lang="fr-FR" dirty="0"/>
              <a:t>Emissions des sons</a:t>
            </a:r>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7</a:t>
            </a:fld>
            <a:endParaRPr lang="fr-FR"/>
          </a:p>
        </p:txBody>
      </p:sp>
    </p:spTree>
    <p:extLst>
      <p:ext uri="{BB962C8B-B14F-4D97-AF65-F5344CB8AC3E}">
        <p14:creationId xmlns:p14="http://schemas.microsoft.com/office/powerpoint/2010/main" val="286929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Inspi</a:t>
            </a:r>
            <a:r>
              <a:rPr lang="fr-FR" dirty="0"/>
              <a:t> = contraction des muscles</a:t>
            </a:r>
            <a:r>
              <a:rPr lang="fr-FR" baseline="0" dirty="0"/>
              <a:t> </a:t>
            </a:r>
            <a:r>
              <a:rPr lang="fr-FR" baseline="0" dirty="0" err="1"/>
              <a:t>inspi</a:t>
            </a:r>
            <a:r>
              <a:rPr lang="fr-FR" baseline="0" dirty="0"/>
              <a:t> = </a:t>
            </a:r>
            <a:r>
              <a:rPr lang="fr-FR" baseline="0" dirty="0" err="1"/>
              <a:t>diaphr</a:t>
            </a:r>
            <a:r>
              <a:rPr lang="fr-FR" baseline="0" dirty="0"/>
              <a:t> ++ (</a:t>
            </a:r>
            <a:r>
              <a:rPr lang="fr-FR" baseline="0" dirty="0" err="1"/>
              <a:t>innerv</a:t>
            </a:r>
            <a:r>
              <a:rPr lang="fr-FR" baseline="0" dirty="0"/>
              <a:t> par n </a:t>
            </a:r>
            <a:r>
              <a:rPr lang="fr-FR" baseline="0" dirty="0" err="1"/>
              <a:t>phrenique</a:t>
            </a:r>
            <a:r>
              <a:rPr lang="fr-FR" baseline="0" dirty="0"/>
              <a:t>) qui s’abaisse et m IC externes augmente les EIC et remonte le sternum vers le haut, entraine l’augmentation de volume de cage thoracique</a:t>
            </a:r>
          </a:p>
          <a:p>
            <a:r>
              <a:rPr lang="fr-FR" baseline="0" dirty="0"/>
              <a:t>Muscle </a:t>
            </a:r>
            <a:r>
              <a:rPr lang="fr-FR" baseline="0" dirty="0" err="1"/>
              <a:t>inspi</a:t>
            </a:r>
            <a:r>
              <a:rPr lang="fr-FR" baseline="0" dirty="0"/>
              <a:t> accessoire: lors de </a:t>
            </a:r>
            <a:r>
              <a:rPr lang="fr-FR" baseline="0" dirty="0" err="1"/>
              <a:t>inspi</a:t>
            </a:r>
            <a:r>
              <a:rPr lang="fr-FR" baseline="0" dirty="0"/>
              <a:t> profonde par ex, muscle du cou tire le sternum et 2 1eres cotes vers haut</a:t>
            </a:r>
          </a:p>
          <a:p>
            <a:r>
              <a:rPr lang="fr-FR" baseline="0" dirty="0" err="1"/>
              <a:t>Debut</a:t>
            </a:r>
            <a:r>
              <a:rPr lang="fr-FR" baseline="0" dirty="0"/>
              <a:t> </a:t>
            </a:r>
            <a:r>
              <a:rPr lang="fr-FR" baseline="0" dirty="0" err="1"/>
              <a:t>expi</a:t>
            </a:r>
            <a:r>
              <a:rPr lang="fr-FR" baseline="0" dirty="0"/>
              <a:t> = </a:t>
            </a:r>
            <a:r>
              <a:rPr lang="fr-FR" baseline="0" dirty="0" err="1"/>
              <a:t>relachement</a:t>
            </a:r>
            <a:r>
              <a:rPr lang="fr-FR" baseline="0" dirty="0"/>
              <a:t> les m </a:t>
            </a:r>
            <a:r>
              <a:rPr lang="fr-FR" baseline="0" dirty="0" err="1"/>
              <a:t>inspi</a:t>
            </a:r>
            <a:r>
              <a:rPr lang="fr-FR" baseline="0" dirty="0"/>
              <a:t>, permet au </a:t>
            </a:r>
            <a:r>
              <a:rPr lang="fr-FR" baseline="0" dirty="0" err="1"/>
              <a:t>diaphr</a:t>
            </a:r>
            <a:r>
              <a:rPr lang="fr-FR" baseline="0" dirty="0"/>
              <a:t> et m IC </a:t>
            </a:r>
            <a:r>
              <a:rPr lang="fr-FR" baseline="0" dirty="0" err="1"/>
              <a:t>ext</a:t>
            </a:r>
            <a:r>
              <a:rPr lang="fr-FR" baseline="0" dirty="0"/>
              <a:t> de reprendre leur position initiale, conduit à une augmentation de pression </a:t>
            </a:r>
            <a:r>
              <a:rPr lang="fr-FR" baseline="0" dirty="0" err="1"/>
              <a:t>alveoilaire</a:t>
            </a:r>
            <a:r>
              <a:rPr lang="fr-FR" baseline="0" dirty="0"/>
              <a:t> dc air s’</a:t>
            </a:r>
            <a:r>
              <a:rPr lang="fr-FR" baseline="0" dirty="0" err="1"/>
              <a:t>ecoule</a:t>
            </a:r>
            <a:r>
              <a:rPr lang="fr-FR" baseline="0" dirty="0"/>
              <a:t> hors des poumons</a:t>
            </a:r>
          </a:p>
          <a:p>
            <a:r>
              <a:rPr lang="fr-FR" baseline="0" dirty="0"/>
              <a:t>En fin </a:t>
            </a:r>
            <a:r>
              <a:rPr lang="fr-FR" baseline="0" dirty="0" err="1"/>
              <a:t>expi</a:t>
            </a:r>
            <a:r>
              <a:rPr lang="fr-FR" baseline="0" dirty="0"/>
              <a:t>, pression </a:t>
            </a:r>
            <a:r>
              <a:rPr lang="fr-FR" baseline="0" dirty="0" err="1"/>
              <a:t>alv</a:t>
            </a:r>
            <a:r>
              <a:rPr lang="fr-FR" baseline="0" dirty="0"/>
              <a:t> et pression </a:t>
            </a:r>
            <a:r>
              <a:rPr lang="fr-FR" baseline="0" dirty="0" err="1"/>
              <a:t>atmo</a:t>
            </a:r>
            <a:r>
              <a:rPr lang="fr-FR" baseline="0" dirty="0"/>
              <a:t> sont =, il n’y a plus d’écoulement d’air, d’où </a:t>
            </a:r>
            <a:r>
              <a:rPr lang="fr-FR" baseline="0" dirty="0" err="1"/>
              <a:t>inspi</a:t>
            </a:r>
            <a:r>
              <a:rPr lang="fr-FR" baseline="0" dirty="0"/>
              <a:t> « active » pour augmenter volume cage </a:t>
            </a:r>
            <a:r>
              <a:rPr lang="fr-FR" baseline="0" dirty="0" err="1"/>
              <a:t>tho</a:t>
            </a:r>
            <a:r>
              <a:rPr lang="fr-FR" baseline="0" dirty="0"/>
              <a:t> et </a:t>
            </a:r>
            <a:r>
              <a:rPr lang="fr-FR" baseline="0" dirty="0" err="1"/>
              <a:t>et</a:t>
            </a:r>
            <a:r>
              <a:rPr lang="fr-FR" baseline="0" dirty="0"/>
              <a:t> dc diminution p </a:t>
            </a:r>
            <a:r>
              <a:rPr lang="fr-FR" baseline="0" dirty="0" err="1"/>
              <a:t>alv</a:t>
            </a:r>
            <a:r>
              <a:rPr lang="fr-FR" baseline="0" dirty="0"/>
              <a:t> d’où </a:t>
            </a:r>
            <a:r>
              <a:rPr lang="fr-FR" baseline="0" dirty="0" err="1"/>
              <a:t>ecoulement</a:t>
            </a:r>
            <a:r>
              <a:rPr lang="fr-FR" baseline="0" dirty="0"/>
              <a:t> d’air vers les alvéoles</a:t>
            </a:r>
          </a:p>
          <a:p>
            <a:r>
              <a:rPr lang="fr-FR" baseline="0" dirty="0" err="1"/>
              <a:t>Expi</a:t>
            </a:r>
            <a:r>
              <a:rPr lang="fr-FR" baseline="0" dirty="0"/>
              <a:t> forcée: contraction m </a:t>
            </a:r>
            <a:r>
              <a:rPr lang="fr-FR" baseline="0" dirty="0" err="1"/>
              <a:t>abdo</a:t>
            </a:r>
            <a:r>
              <a:rPr lang="fr-FR" baseline="0" dirty="0"/>
              <a:t> qui poussent le </a:t>
            </a:r>
            <a:r>
              <a:rPr lang="fr-FR" baseline="0" dirty="0" err="1"/>
              <a:t>diaphr</a:t>
            </a:r>
            <a:r>
              <a:rPr lang="fr-FR" baseline="0" dirty="0"/>
              <a:t> vers le haut et m IC internes qui attire les cotes vers le bas et en dedans diminuant le volume de cage thoracique</a:t>
            </a:r>
            <a:endParaRPr lang="fr-FR" dirty="0"/>
          </a:p>
          <a:p>
            <a:endParaRPr lang="fr-FR" dirty="0"/>
          </a:p>
          <a:p>
            <a:r>
              <a:rPr lang="fr-FR" dirty="0"/>
              <a:t>Traumatisme des muscles respiratoires</a:t>
            </a:r>
          </a:p>
          <a:p>
            <a:r>
              <a:rPr lang="fr-FR" dirty="0"/>
              <a:t>Pressions modifiées, a </a:t>
            </a:r>
            <a:r>
              <a:rPr lang="fr-FR" dirty="0" err="1"/>
              <a:t>etat</a:t>
            </a:r>
            <a:r>
              <a:rPr lang="fr-FR" dirty="0"/>
              <a:t> normal</a:t>
            </a:r>
            <a:r>
              <a:rPr lang="fr-FR" baseline="0" dirty="0"/>
              <a:t> pression cavité thoracique </a:t>
            </a:r>
            <a:r>
              <a:rPr lang="fr-FR" baseline="0" dirty="0" err="1"/>
              <a:t>inf</a:t>
            </a:r>
            <a:r>
              <a:rPr lang="fr-FR" baseline="0" dirty="0"/>
              <a:t> a pression </a:t>
            </a:r>
            <a:r>
              <a:rPr lang="fr-FR" baseline="0" dirty="0" err="1"/>
              <a:t>atmo</a:t>
            </a:r>
            <a:endParaRPr lang="fr-FR" dirty="0"/>
          </a:p>
          <a:p>
            <a:r>
              <a:rPr lang="fr-FR" dirty="0"/>
              <a:t>Douleurs </a:t>
            </a:r>
            <a:r>
              <a:rPr lang="fr-FR" dirty="0" err="1"/>
              <a:t>chir</a:t>
            </a:r>
            <a:r>
              <a:rPr lang="fr-FR" baseline="0" dirty="0"/>
              <a:t> + drain</a:t>
            </a:r>
            <a:endParaRPr lang="fr-FR" dirty="0"/>
          </a:p>
        </p:txBody>
      </p:sp>
      <p:sp>
        <p:nvSpPr>
          <p:cNvPr id="4" name="Espace réservé du numéro de diapositive 3"/>
          <p:cNvSpPr>
            <a:spLocks noGrp="1"/>
          </p:cNvSpPr>
          <p:nvPr>
            <p:ph type="sldNum" sz="quarter" idx="10"/>
          </p:nvPr>
        </p:nvSpPr>
        <p:spPr/>
        <p:txBody>
          <a:bodyPr/>
          <a:lstStyle/>
          <a:p>
            <a:fld id="{1582E02C-F535-4E59-8527-FB4680156C1E}" type="slidenum">
              <a:rPr lang="fr-FR" smtClean="0"/>
              <a:t>8</a:t>
            </a:fld>
            <a:endParaRPr lang="fr-FR"/>
          </a:p>
        </p:txBody>
      </p:sp>
    </p:spTree>
    <p:extLst>
      <p:ext uri="{BB962C8B-B14F-4D97-AF65-F5344CB8AC3E}">
        <p14:creationId xmlns:p14="http://schemas.microsoft.com/office/powerpoint/2010/main" val="427924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1 ère cause de mortalité pour cancer chez homme</a:t>
            </a:r>
          </a:p>
          <a:p>
            <a:r>
              <a:rPr lang="fr-FR" dirty="0"/>
              <a:t>3è cause de mortalité pour cancer chez femme</a:t>
            </a:r>
          </a:p>
          <a:p>
            <a:r>
              <a:rPr lang="fr-FR" dirty="0"/>
              <a:t>Age moyen 66 ans, </a:t>
            </a:r>
            <a:r>
              <a:rPr lang="fr-FR" dirty="0" err="1"/>
              <a:t>age</a:t>
            </a:r>
            <a:r>
              <a:rPr lang="fr-FR" dirty="0"/>
              <a:t> </a:t>
            </a:r>
            <a:r>
              <a:rPr lang="fr-FR" dirty="0" err="1"/>
              <a:t>median</a:t>
            </a:r>
            <a:r>
              <a:rPr lang="fr-FR" dirty="0"/>
              <a:t> du </a:t>
            </a:r>
            <a:r>
              <a:rPr lang="fr-FR" dirty="0" err="1"/>
              <a:t>deces</a:t>
            </a:r>
            <a:r>
              <a:rPr lang="fr-FR" dirty="0"/>
              <a:t> 68 ans</a:t>
            </a:r>
          </a:p>
          <a:p>
            <a:r>
              <a:rPr lang="fr-FR" dirty="0"/>
              <a:t>Survie à 5</a:t>
            </a:r>
            <a:r>
              <a:rPr lang="fr-FR" baseline="0" dirty="0"/>
              <a:t> ans de 15% tous stades confondus</a:t>
            </a:r>
            <a:endParaRPr lang="fr-FR" dirty="0"/>
          </a:p>
          <a:p>
            <a:r>
              <a:rPr lang="fr-FR" dirty="0"/>
              <a:t>Maladie pro: manipulation de cuivre, uranium, amiante</a:t>
            </a:r>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3555828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On laisse de côté le CPC (15% des K </a:t>
            </a:r>
            <a:r>
              <a:rPr lang="fr-FR" dirty="0" err="1"/>
              <a:t>pulm</a:t>
            </a:r>
            <a:r>
              <a:rPr lang="fr-FR" dirty="0"/>
              <a:t>), traitement non chirurgical (chimio ou radio chimio avec pronostic très sombre)</a:t>
            </a:r>
          </a:p>
          <a:p>
            <a:r>
              <a:rPr lang="fr-FR" dirty="0"/>
              <a:t>Toujours aider au sevrage tabagique</a:t>
            </a:r>
          </a:p>
          <a:p>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41632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Bilan permet de classer la lésion (on parle de CBNPC!!!)</a:t>
            </a:r>
          </a:p>
          <a:p>
            <a:r>
              <a:rPr lang="fr-FR" dirty="0"/>
              <a:t>En fonction du stade,</a:t>
            </a:r>
            <a:r>
              <a:rPr lang="fr-FR" baseline="0" dirty="0"/>
              <a:t> on sait à peu près le pronostic correspondant</a:t>
            </a:r>
            <a:endParaRPr lang="fr-FR" dirty="0"/>
          </a:p>
          <a:p>
            <a:r>
              <a:rPr lang="fr-FR" dirty="0"/>
              <a:t>Le traitement chirurgical</a:t>
            </a:r>
            <a:r>
              <a:rPr lang="fr-FR" baseline="0" dirty="0"/>
              <a:t> est indiqué pour: stades I et II</a:t>
            </a:r>
          </a:p>
          <a:p>
            <a:r>
              <a:rPr lang="fr-FR" baseline="0" dirty="0"/>
              <a:t>Stade IIIA se discute au cas par cas en fonction de la lésion, de l’état général du patient, peut se discuter un traitement </a:t>
            </a:r>
            <a:r>
              <a:rPr lang="fr-FR" baseline="0" dirty="0" err="1"/>
              <a:t>néoadjuvant</a:t>
            </a:r>
            <a:endParaRPr lang="fr-FR" baseline="0" dirty="0"/>
          </a:p>
          <a:p>
            <a:r>
              <a:rPr lang="fr-FR" baseline="0" dirty="0"/>
              <a:t>Pour le reste, chimiothérapie et radiothérapie pour stade IIIA non </a:t>
            </a:r>
            <a:r>
              <a:rPr lang="fr-FR" baseline="0" dirty="0" err="1"/>
              <a:t>résécables</a:t>
            </a:r>
            <a:r>
              <a:rPr lang="fr-FR" baseline="0" dirty="0"/>
              <a:t> , stade IIIB et patients non opérables</a:t>
            </a:r>
          </a:p>
          <a:p>
            <a:r>
              <a:rPr lang="fr-FR" baseline="0" dirty="0"/>
              <a:t>Stade IV: chimiothérapie à base de sels de platine ou thérapie ciblée si mutations</a:t>
            </a:r>
          </a:p>
          <a:p>
            <a:r>
              <a:rPr lang="fr-FR" baseline="0" dirty="0"/>
              <a:t>Le traitement se discute toujours en RCP</a:t>
            </a:r>
            <a:endParaRPr lang="fr-FR" dirty="0"/>
          </a:p>
        </p:txBody>
      </p:sp>
      <p:sp>
        <p:nvSpPr>
          <p:cNvPr id="4" name="Espace réservé du numéro de diapositive 3"/>
          <p:cNvSpPr>
            <a:spLocks noGrp="1"/>
          </p:cNvSpPr>
          <p:nvPr>
            <p:ph type="sldNum" sz="quarter" idx="10"/>
          </p:nvPr>
        </p:nvSpPr>
        <p:spPr/>
        <p:txBody>
          <a:bodyPr/>
          <a:lstStyle/>
          <a:p>
            <a:fld id="{6C9C883D-80AA-491D-8149-37E51C7CAA09}"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8992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7573661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5051133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534931399"/>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581522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990501309"/>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271700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670834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137281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67277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747751049"/>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9394853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523646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9650301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1689994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512975324"/>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5121604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990369176"/>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35042055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1539685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1059499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5353986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758982145"/>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950688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625096600"/>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0727775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293270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282296437"/>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7263165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939880893"/>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901199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712445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7618354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194700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58637828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4623621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8215547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8380090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989703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553182264"/>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092909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268835629"/>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5335349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38644835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3517570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30708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607485841"/>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865495105"/>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619036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0160661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0459187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6253870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2859273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667057043"/>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6539038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36434933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90623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25122341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4165227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59147903"/>
      </p:ext>
    </p:extLst>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9880305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2194642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30097781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186826387"/>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4E6AD630-6D59-4C9F-9C0F-F2AB7C469C70}"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9514839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6E1359B5-DFA1-4B02-BFB2-DDB1FA784935}"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2373837291"/>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4E6AD630-6D59-4C9F-9C0F-F2AB7C469C70}"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39902479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4E6AD630-6D59-4C9F-9C0F-F2AB7C469C70}"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1789178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12598200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4E6AD630-6D59-4C9F-9C0F-F2AB7C469C70}"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6417408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1194097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4E6AD630-6D59-4C9F-9C0F-F2AB7C469C70}"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856554153"/>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4E6AD630-6D59-4C9F-9C0F-F2AB7C469C70}"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2933022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36729419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3442594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694984462"/>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6028808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2994034"/>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176666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0962291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2737570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5099980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9534905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073625896"/>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0032138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8509078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6172697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908720793"/>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4E6AD630-6D59-4C9F-9C0F-F2AB7C469C70}"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3109239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6E1359B5-DFA1-4B02-BFB2-DDB1FA784935}"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393277059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5934336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4E6AD630-6D59-4C9F-9C0F-F2AB7C469C70}"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15116851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4E6AD630-6D59-4C9F-9C0F-F2AB7C469C70}"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32213177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4E6AD630-6D59-4C9F-9C0F-F2AB7C469C70}"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9496939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30936145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4E6AD630-6D59-4C9F-9C0F-F2AB7C469C70}"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719600690"/>
      </p:ext>
    </p:extLst>
  </p:cSld>
  <p:clrMapOvr>
    <a:overrideClrMapping bg1="lt1" tx1="dk1" bg2="lt2" tx2="dk2" accent1="accent1" accent2="accent2" accent3="accent3" accent4="accent4" accent5="accent5" accent6="accent6" hlink="hlink" folHlink="folHlink"/>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6E1359B5-DFA1-4B02-BFB2-DDB1FA784935}"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4E6AD630-6D59-4C9F-9C0F-F2AB7C469C70}"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1741471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25564594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4E6AD630-6D59-4C9F-9C0F-F2AB7C469C70}" type="slidenum">
              <a:rPr lang="fr-FR" smtClean="0"/>
              <a:pPr/>
              <a:t>‹N°›</a:t>
            </a:fld>
            <a:endParaRPr lang="fr-FR"/>
          </a:p>
        </p:txBody>
      </p:sp>
    </p:spTree>
    <p:extLst>
      <p:ext uri="{BB962C8B-B14F-4D97-AF65-F5344CB8AC3E}">
        <p14:creationId xmlns:p14="http://schemas.microsoft.com/office/powerpoint/2010/main" val="39855825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534093567"/>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63573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361802060"/>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691556758"/>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34972728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1861080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9451602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4029940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631091669"/>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4252157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2802358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4792065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12314972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4184864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6335617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611099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035305717"/>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24713971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22447017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5196636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1013532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743900960"/>
      </p:ext>
    </p:extLst>
  </p:cSld>
  <p:clrMapOvr>
    <a:overrideClrMapping bg1="lt1" tx1="dk1" bg2="lt2" tx2="dk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9544742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9771579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277450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739880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784902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06764491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968988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91522116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3463366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3805850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489893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46820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92481168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369455782"/>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091297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901730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155728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580913871"/>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381138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27469733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729217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2717401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68092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3626767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921900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35170303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4485564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978414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697405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52430972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11093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484724010"/>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567265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389954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1876307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84778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877253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10862685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4255999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697759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9247436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287127641"/>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20392552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92620813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3700584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3666326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29236042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949478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2839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368779477"/>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034232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375645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268218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18490501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572514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56902315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265840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2162712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23655407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752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413195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841324416"/>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1172367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8105916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29215932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137624119"/>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03411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59702090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769059248"/>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13205684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3534947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924468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614139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4000040699"/>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551526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837604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9805751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1"/>
      </p:bgRef>
    </p:bg>
    <p:spTree>
      <p:nvGrpSpPr>
        <p:cNvPr id="1" name=""/>
        <p:cNvGrpSpPr/>
        <p:nvPr/>
      </p:nvGrpSpPr>
      <p:grpSpPr>
        <a:xfrm>
          <a:off x="0" y="0"/>
          <a:ext cx="0" cy="0"/>
          <a:chOff x="0" y="0"/>
          <a:chExt cx="0" cy="0"/>
        </a:xfrm>
      </p:grpSpPr>
      <p:sp>
        <p:nvSpPr>
          <p:cNvPr id="8" name="Titre 7"/>
          <p:cNvSpPr>
            <a:spLocks noGrp="1"/>
          </p:cNvSpPr>
          <p:nvPr>
            <p:ph type="ctrTitle"/>
          </p:nvPr>
        </p:nvSpPr>
        <p:spPr>
          <a:xfrm>
            <a:off x="2286000" y="3124200"/>
            <a:ext cx="6172200" cy="1894362"/>
          </a:xfrm>
        </p:spPr>
        <p:txBody>
          <a:bodyPr/>
          <a:lstStyle>
            <a:lvl1pPr>
              <a:defRPr b="1"/>
            </a:lvl1pPr>
          </a:lstStyle>
          <a:p>
            <a:r>
              <a:rPr kumimoji="0" lang="fr-FR"/>
              <a:t>Modifiez le style du titre</a:t>
            </a:r>
            <a:endParaRPr kumimoji="0"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28" name="Espace réservé de la date 27"/>
          <p:cNvSpPr>
            <a:spLocks noGrp="1"/>
          </p:cNvSpPr>
          <p:nvPr>
            <p:ph type="dt" sz="half" idx="10"/>
          </p:nvPr>
        </p:nvSpPr>
        <p:spPr bwMode="auto">
          <a:xfrm rot="5400000">
            <a:off x="7764621" y="1174097"/>
            <a:ext cx="2286000" cy="381000"/>
          </a:xfrm>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7" name="Espace réservé du pied de page 16"/>
          <p:cNvSpPr>
            <a:spLocks noGrp="1"/>
          </p:cNvSpPr>
          <p:nvPr>
            <p:ph type="ftr" sz="quarter" idx="11"/>
          </p:nvPr>
        </p:nvSpPr>
        <p:spPr bwMode="auto">
          <a:xfrm rot="5400000">
            <a:off x="7077269" y="4181669"/>
            <a:ext cx="3657600" cy="384048"/>
          </a:xfrm>
        </p:spPr>
        <p:txBody>
          <a:bodyPr/>
          <a:lstStyle/>
          <a:p>
            <a:endParaRPr lang="fr-FR">
              <a:solidFill>
                <a:srgbClr val="575F6D"/>
              </a:solidFill>
            </a:endParaRP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Connecteur droit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Connecteur droit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Ellips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Ellips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Ellips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Espace réservé du numéro de diapositive 28"/>
          <p:cNvSpPr>
            <a:spLocks noGrp="1"/>
          </p:cNvSpPr>
          <p:nvPr>
            <p:ph type="sldNum" sz="quarter" idx="12"/>
          </p:nvPr>
        </p:nvSpPr>
        <p:spPr bwMode="auto">
          <a:xfrm>
            <a:off x="1325544"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79030563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8122500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8" name="Espace réservé du contenu 7"/>
          <p:cNvSpPr>
            <a:spLocks noGrp="1"/>
          </p:cNvSpPr>
          <p:nvPr>
            <p:ph sz="quarter" idx="1"/>
          </p:nvPr>
        </p:nvSpPr>
        <p:spPr>
          <a:xfrm>
            <a:off x="457200" y="1600200"/>
            <a:ext cx="7467600" cy="4873752"/>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9" name="Espace réservé du numéro de diapositive 8"/>
          <p:cNvSpPr>
            <a:spLocks noGrp="1"/>
          </p:cNvSpPr>
          <p:nvPr>
            <p:ph type="sldNum" sz="quarter" idx="15"/>
          </p:nvPr>
        </p:nvSpPr>
        <p:spPr/>
        <p:txBody>
          <a:bodyPr rtlCol="0"/>
          <a:lstStyle/>
          <a:p>
            <a:fld id="{B1C5AF48-DCAB-4BE1-BC94-A38BE57B795C}" type="slidenum">
              <a:rPr lang="fr-FR" smtClean="0"/>
              <a:pPr/>
              <a:t>‹N°›</a:t>
            </a:fld>
            <a:endParaRPr lang="fr-FR"/>
          </a:p>
        </p:txBody>
      </p:sp>
      <p:sp>
        <p:nvSpPr>
          <p:cNvPr id="10" name="Espace réservé du pied de page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1582255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kumimoji="0" lang="fr-FR"/>
              <a:t>Modifiez le style du titre</a:t>
            </a:r>
            <a:endParaRPr kumimoji="0" lang="en-US"/>
          </a:p>
        </p:txBody>
      </p:sp>
      <p:sp>
        <p:nvSpPr>
          <p:cNvPr id="3" name="Espace réservé du texte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bwMode="auto">
          <a:xfrm rot="5400000">
            <a:off x="7763256" y="1170432"/>
            <a:ext cx="2286000" cy="381000"/>
          </a:xfrm>
        </p:spPr>
        <p:txBody>
          <a:bodyPr/>
          <a:lstStyle/>
          <a:p>
            <a:fld id="{CD6D7417-496E-406F-A85E-29E36DB10DD8}" type="datetimeFigureOut">
              <a:rPr lang="fr-FR" smtClean="0">
                <a:solidFill>
                  <a:srgbClr val="FFF39D"/>
                </a:solidFill>
              </a:rPr>
              <a:pPr/>
              <a:t>11/02/2025</a:t>
            </a:fld>
            <a:endParaRPr lang="fr-FR">
              <a:solidFill>
                <a:srgbClr val="FFF39D"/>
              </a:solidFill>
            </a:endParaRPr>
          </a:p>
        </p:txBody>
      </p:sp>
      <p:sp>
        <p:nvSpPr>
          <p:cNvPr id="5" name="Espace réservé du pied de page 4"/>
          <p:cNvSpPr>
            <a:spLocks noGrp="1"/>
          </p:cNvSpPr>
          <p:nvPr>
            <p:ph type="ftr" sz="quarter" idx="11"/>
          </p:nvPr>
        </p:nvSpPr>
        <p:spPr bwMode="auto">
          <a:xfrm rot="5400000">
            <a:off x="7077456" y="4178808"/>
            <a:ext cx="3657600" cy="384048"/>
          </a:xfrm>
        </p:spPr>
        <p:txBody>
          <a:bodyPr/>
          <a:lstStyle/>
          <a:p>
            <a:endParaRPr lang="fr-FR">
              <a:solidFill>
                <a:srgbClr val="FFF39D"/>
              </a:solidFill>
            </a:endParaRP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Connecteur droit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Connecteur droit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Ellips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Ellips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Ellips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llips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Connecteur droit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Espace réservé du numéro de diapositive 5"/>
          <p:cNvSpPr>
            <a:spLocks noGrp="1"/>
          </p:cNvSpPr>
          <p:nvPr>
            <p:ph type="sldNum" sz="quarter" idx="12"/>
          </p:nvPr>
        </p:nvSpPr>
        <p:spPr bwMode="auto">
          <a:xfrm>
            <a:off x="1340616" y="4928702"/>
            <a:ext cx="609600" cy="517524"/>
          </a:xfrm>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849259283"/>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5" name="Espace réservé de la date 4"/>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6" name="Espace réservé du pied de page 5"/>
          <p:cNvSpPr>
            <a:spLocks noGrp="1"/>
          </p:cNvSpPr>
          <p:nvPr>
            <p:ph type="ftr" sz="quarter" idx="11"/>
          </p:nvPr>
        </p:nvSpPr>
        <p:spPr/>
        <p:txBody>
          <a:bodyPr/>
          <a:lstStyle/>
          <a:p>
            <a:endParaRPr lang="fr-FR">
              <a:solidFill>
                <a:srgbClr val="575F6D"/>
              </a:solidFill>
            </a:endParaRPr>
          </a:p>
        </p:txBody>
      </p:sp>
      <p:sp>
        <p:nvSpPr>
          <p:cNvPr id="7" name="Espace réservé du numéro de diapositive 6"/>
          <p:cNvSpPr>
            <a:spLocks noGrp="1"/>
          </p:cNvSpPr>
          <p:nvPr>
            <p:ph type="sldNum" sz="quarter" idx="12"/>
          </p:nvPr>
        </p:nvSpPr>
        <p:spPr/>
        <p:txBody>
          <a:bodyPr/>
          <a:lstStyle/>
          <a:p>
            <a:fld id="{B1C5AF48-DCAB-4BE1-BC94-A38BE57B795C}" type="slidenum">
              <a:rPr lang="fr-FR" smtClean="0"/>
              <a:pPr/>
              <a:t>‹N°›</a:t>
            </a:fld>
            <a:endParaRPr lang="fr-FR"/>
          </a:p>
        </p:txBody>
      </p:sp>
      <p:sp>
        <p:nvSpPr>
          <p:cNvPr id="9" name="Espace réservé du contenu 8"/>
          <p:cNvSpPr>
            <a:spLocks noGrp="1"/>
          </p:cNvSpPr>
          <p:nvPr>
            <p:ph sz="quarter" idx="1"/>
          </p:nvPr>
        </p:nvSpPr>
        <p:spPr>
          <a:xfrm>
            <a:off x="457200"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1" name="Espace réservé du contenu 10"/>
          <p:cNvSpPr>
            <a:spLocks noGrp="1"/>
          </p:cNvSpPr>
          <p:nvPr>
            <p:ph sz="quarter" idx="2"/>
          </p:nvPr>
        </p:nvSpPr>
        <p:spPr>
          <a:xfrm>
            <a:off x="4270248" y="1600200"/>
            <a:ext cx="3657600" cy="45720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Tree>
    <p:extLst>
      <p:ext uri="{BB962C8B-B14F-4D97-AF65-F5344CB8AC3E}">
        <p14:creationId xmlns:p14="http://schemas.microsoft.com/office/powerpoint/2010/main" val="11130252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nchor="b"/>
          <a:lstStyle>
            <a:lvl1pPr>
              <a:defRPr/>
            </a:lvl1pPr>
          </a:lstStyle>
          <a:p>
            <a:r>
              <a:rPr kumimoji="0" lang="fr-FR"/>
              <a:t>Modifiez le style du titre</a:t>
            </a:r>
            <a:endParaRPr kumimoji="0" lang="en-US"/>
          </a:p>
        </p:txBody>
      </p:sp>
      <p:sp>
        <p:nvSpPr>
          <p:cNvPr id="7" name="Espace réservé de la date 6"/>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8" name="Espace réservé du pied de page 7"/>
          <p:cNvSpPr>
            <a:spLocks noGrp="1"/>
          </p:cNvSpPr>
          <p:nvPr>
            <p:ph type="ftr" sz="quarter" idx="11"/>
          </p:nvPr>
        </p:nvSpPr>
        <p:spPr/>
        <p:txBody>
          <a:bodyPr/>
          <a:lstStyle/>
          <a:p>
            <a:endParaRPr lang="fr-FR">
              <a:solidFill>
                <a:srgbClr val="575F6D"/>
              </a:solidFill>
            </a:endParaRPr>
          </a:p>
        </p:txBody>
      </p:sp>
      <p:sp>
        <p:nvSpPr>
          <p:cNvPr id="9" name="Espace réservé du numéro de diapositive 8"/>
          <p:cNvSpPr>
            <a:spLocks noGrp="1"/>
          </p:cNvSpPr>
          <p:nvPr>
            <p:ph type="sldNum" sz="quarter" idx="12"/>
          </p:nvPr>
        </p:nvSpPr>
        <p:spPr/>
        <p:txBody>
          <a:bodyPr/>
          <a:lstStyle/>
          <a:p>
            <a:fld id="{B1C5AF48-DCAB-4BE1-BC94-A38BE57B795C}" type="slidenum">
              <a:rPr lang="fr-FR" smtClean="0"/>
              <a:pPr/>
              <a:t>‹N°›</a:t>
            </a:fld>
            <a:endParaRPr lang="fr-FR"/>
          </a:p>
        </p:txBody>
      </p:sp>
      <p:sp>
        <p:nvSpPr>
          <p:cNvPr id="11" name="Espace réservé du contenu 10"/>
          <p:cNvSpPr>
            <a:spLocks noGrp="1"/>
          </p:cNvSpPr>
          <p:nvPr>
            <p:ph sz="quarter" idx="2"/>
          </p:nvPr>
        </p:nvSpPr>
        <p:spPr>
          <a:xfrm>
            <a:off x="457200"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quarter" idx="4"/>
          </p:nvPr>
        </p:nvSpPr>
        <p:spPr>
          <a:xfrm>
            <a:off x="4371975" y="2362200"/>
            <a:ext cx="3657600" cy="3886200"/>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fr-FR"/>
              <a:t>Modifiez les styles du texte du masque</a:t>
            </a:r>
          </a:p>
        </p:txBody>
      </p:sp>
    </p:spTree>
    <p:extLst>
      <p:ext uri="{BB962C8B-B14F-4D97-AF65-F5344CB8AC3E}">
        <p14:creationId xmlns:p14="http://schemas.microsoft.com/office/powerpoint/2010/main" val="7354134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6" name="Espace réservé de la date 5"/>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7" name="Espace réservé du numéro de diapositive 6"/>
          <p:cNvSpPr>
            <a:spLocks noGrp="1"/>
          </p:cNvSpPr>
          <p:nvPr>
            <p:ph type="sldNum" sz="quarter" idx="11"/>
          </p:nvPr>
        </p:nvSpPr>
        <p:spPr/>
        <p:txBody>
          <a:bodyPr rtlCol="0"/>
          <a:lstStyle/>
          <a:p>
            <a:fld id="{B1C5AF48-DCAB-4BE1-BC94-A38BE57B795C}" type="slidenum">
              <a:rPr lang="fr-FR" smtClean="0"/>
              <a:pPr/>
              <a:t>‹N°›</a:t>
            </a:fld>
            <a:endParaRPr lang="fr-FR"/>
          </a:p>
        </p:txBody>
      </p:sp>
      <p:sp>
        <p:nvSpPr>
          <p:cNvPr id="8" name="Espace réservé du pied de page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16033033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11"/>
          </p:nvPr>
        </p:nvSpPr>
        <p:spPr/>
        <p:txBody>
          <a:bodyPr/>
          <a:lstStyle/>
          <a:p>
            <a:endParaRPr lang="fr-FR">
              <a:solidFill>
                <a:srgbClr val="575F6D"/>
              </a:solidFill>
            </a:endParaRPr>
          </a:p>
        </p:txBody>
      </p:sp>
      <p:sp>
        <p:nvSpPr>
          <p:cNvPr id="4" name="Espace réservé du numéro de diapositive 3"/>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4232405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Titr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fr-FR"/>
              <a:t>Modifiez le style du titre</a:t>
            </a:r>
            <a:endParaRPr kumimoji="0"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8"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Connecteur droit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Ellips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Espace réservé du contenu 17"/>
          <p:cNvSpPr>
            <a:spLocks noGrp="1"/>
          </p:cNvSpPr>
          <p:nvPr>
            <p:ph sz="quarter" idx="1"/>
          </p:nvPr>
        </p:nvSpPr>
        <p:spPr>
          <a:xfrm>
            <a:off x="304800" y="274320"/>
            <a:ext cx="5638800" cy="6327648"/>
          </a:xfrm>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4"/>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22" name="Espace réservé du numéro de diapositive 21"/>
          <p:cNvSpPr>
            <a:spLocks noGrp="1"/>
          </p:cNvSpPr>
          <p:nvPr>
            <p:ph type="sldNum" sz="quarter" idx="15"/>
          </p:nvPr>
        </p:nvSpPr>
        <p:spPr/>
        <p:txBody>
          <a:bodyPr rtlCol="0"/>
          <a:lstStyle/>
          <a:p>
            <a:fld id="{B1C5AF48-DCAB-4BE1-BC94-A38BE57B795C}" type="slidenum">
              <a:rPr lang="fr-FR" smtClean="0"/>
              <a:pPr/>
              <a:t>‹N°›</a:t>
            </a:fld>
            <a:endParaRPr lang="fr-FR"/>
          </a:p>
        </p:txBody>
      </p:sp>
      <p:sp>
        <p:nvSpPr>
          <p:cNvPr id="23" name="Espace réservé du pied de page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val="3819245166"/>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Ellips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re 1"/>
          <p:cNvSpPr>
            <a:spLocks noGrp="1"/>
          </p:cNvSpPr>
          <p:nvPr>
            <p:ph type="title"/>
          </p:nvPr>
        </p:nvSpPr>
        <p:spPr>
          <a:xfrm rot="5400000">
            <a:off x="3350133" y="3200400"/>
            <a:ext cx="6309360" cy="457200"/>
          </a:xfrm>
        </p:spPr>
        <p:txBody>
          <a:bodyPr anchor="b"/>
          <a:lstStyle>
            <a:lvl1pPr algn="l">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fr-FR"/>
              <a:t>Cliquez sur l'icône pour ajouter une image</a:t>
            </a:r>
            <a:endParaRPr kumimoji="0" lang="en-US"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10"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Connecteur droit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Espace réservé de la date 16"/>
          <p:cNvSpPr>
            <a:spLocks noGrp="1"/>
          </p:cNvSpPr>
          <p:nvPr>
            <p:ph type="dt" sz="half" idx="10"/>
          </p:nvPr>
        </p:nvSpPr>
        <p:spPr/>
        <p:txBody>
          <a:bodyPr rtlCol="0"/>
          <a:lstStyle/>
          <a:p>
            <a:fld id="{CD6D7417-496E-406F-A85E-29E36DB10DD8}" type="datetimeFigureOut">
              <a:rPr lang="fr-FR" smtClean="0">
                <a:solidFill>
                  <a:srgbClr val="575F6D"/>
                </a:solidFill>
              </a:rPr>
              <a:pPr/>
              <a:t>11/02/2025</a:t>
            </a:fld>
            <a:endParaRPr lang="fr-FR">
              <a:solidFill>
                <a:srgbClr val="575F6D"/>
              </a:solidFill>
            </a:endParaRPr>
          </a:p>
        </p:txBody>
      </p:sp>
      <p:sp>
        <p:nvSpPr>
          <p:cNvPr id="18" name="Espace réservé du numéro de diapositive 17"/>
          <p:cNvSpPr>
            <a:spLocks noGrp="1"/>
          </p:cNvSpPr>
          <p:nvPr>
            <p:ph type="sldNum" sz="quarter" idx="11"/>
          </p:nvPr>
        </p:nvSpPr>
        <p:spPr/>
        <p:txBody>
          <a:bodyPr rtlCol="0"/>
          <a:lstStyle/>
          <a:p>
            <a:fld id="{B1C5AF48-DCAB-4BE1-BC94-A38BE57B795C}" type="slidenum">
              <a:rPr lang="fr-FR" smtClean="0"/>
              <a:pPr/>
              <a:t>‹N°›</a:t>
            </a:fld>
            <a:endParaRPr lang="fr-FR"/>
          </a:p>
        </p:txBody>
      </p:sp>
      <p:sp>
        <p:nvSpPr>
          <p:cNvPr id="21" name="Espace réservé du pied de page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val="20988249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1423515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5" name="Espace réservé du pied de page 4"/>
          <p:cNvSpPr>
            <a:spLocks noGrp="1"/>
          </p:cNvSpPr>
          <p:nvPr>
            <p:ph type="ftr" sz="quarter" idx="11"/>
          </p:nvPr>
        </p:nvSpPr>
        <p:spPr/>
        <p:txBody>
          <a:bodyPr/>
          <a:lstStyle/>
          <a:p>
            <a:endParaRPr lang="fr-FR">
              <a:solidFill>
                <a:srgbClr val="575F6D"/>
              </a:solidFill>
            </a:endParaRPr>
          </a:p>
        </p:txBody>
      </p:sp>
      <p:sp>
        <p:nvSpPr>
          <p:cNvPr id="6" name="Espace réservé du numéro de diapositive 5"/>
          <p:cNvSpPr>
            <a:spLocks noGrp="1"/>
          </p:cNvSpPr>
          <p:nvPr>
            <p:ph type="sldNum" sz="quarter" idx="12"/>
          </p:nvPr>
        </p:nvSpPr>
        <p:spPr/>
        <p:txBody>
          <a:bodyPr/>
          <a:lstStyle/>
          <a:p>
            <a:fld id="{B1C5AF48-DCAB-4BE1-BC94-A38BE57B795C}" type="slidenum">
              <a:rPr lang="fr-FR" smtClean="0"/>
              <a:pPr/>
              <a:t>‹N°›</a:t>
            </a:fld>
            <a:endParaRPr lang="fr-FR"/>
          </a:p>
        </p:txBody>
      </p:sp>
    </p:spTree>
    <p:extLst>
      <p:ext uri="{BB962C8B-B14F-4D97-AF65-F5344CB8AC3E}">
        <p14:creationId xmlns:p14="http://schemas.microsoft.com/office/powerpoint/2010/main" val="3937710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12924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7974874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17618128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392994987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399372109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6826046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E6AD630-6D59-4C9F-9C0F-F2AB7C469C70}" type="slidenum">
              <a:rPr lang="fr-FR" smtClean="0"/>
              <a:pPr/>
              <a:t>‹N°›</a:t>
            </a:fld>
            <a:endParaRPr lang="fr-FR"/>
          </a:p>
        </p:txBody>
      </p:sp>
    </p:spTree>
    <p:extLst>
      <p:ext uri="{BB962C8B-B14F-4D97-AF65-F5344CB8AC3E}">
        <p14:creationId xmlns:p14="http://schemas.microsoft.com/office/powerpoint/2010/main" val="51840736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377016576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6E1359B5-DFA1-4B02-BFB2-DDB1FA784935}"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E6AD630-6D59-4C9F-9C0F-F2AB7C469C70}" type="slidenum">
              <a:rPr lang="fr-FR" smtClean="0"/>
              <a:pPr/>
              <a:t>‹N°›</a:t>
            </a:fld>
            <a:endParaRPr lang="fr-FR"/>
          </a:p>
        </p:txBody>
      </p:sp>
    </p:spTree>
    <p:extLst>
      <p:ext uri="{BB962C8B-B14F-4D97-AF65-F5344CB8AC3E}">
        <p14:creationId xmlns:p14="http://schemas.microsoft.com/office/powerpoint/2010/main" val="64117027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30051496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1406012519"/>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10161399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4794692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1048675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581799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6836231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57732253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546771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CD6D7417-496E-406F-A85E-29E36DB10DD8}" type="datetimeFigureOut">
              <a:rPr lang="fr-FR" smtClean="0">
                <a:solidFill>
                  <a:srgbClr val="575F6D"/>
                </a:solidFill>
              </a:rPr>
              <a:pPr/>
              <a:t>11/02/2025</a:t>
            </a:fld>
            <a:endParaRPr lang="fr-FR">
              <a:solidFill>
                <a:srgbClr val="575F6D"/>
              </a:solidFill>
            </a:endParaRPr>
          </a:p>
        </p:txBody>
      </p:sp>
      <p:sp>
        <p:nvSpPr>
          <p:cNvPr id="3" name="Espace réservé du pied de page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Ellips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Espace réservé du numéro de diapositive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1C5AF48-DCAB-4BE1-BC94-A38BE57B795C}" type="slidenum">
              <a:rPr lang="fr-FR" smtClean="0"/>
              <a:pPr/>
              <a:t>‹N°›</a:t>
            </a:fld>
            <a:endParaRPr lang="fr-FR"/>
          </a:p>
        </p:txBody>
      </p:sp>
    </p:spTree>
    <p:extLst>
      <p:ext uri="{BB962C8B-B14F-4D97-AF65-F5344CB8AC3E}">
        <p14:creationId xmlns:p14="http://schemas.microsoft.com/office/powerpoint/2010/main" val="243371801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0.xml"/><Relationship Id="rId5" Type="http://schemas.openxmlformats.org/officeDocument/2006/relationships/image" Target="../media/image15.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0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1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12.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78.xml"/><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78.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78.xml"/><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7.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78.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78.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3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45.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56.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7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78.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78.xml"/><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7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8.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39752" y="2996952"/>
            <a:ext cx="6172200" cy="1894362"/>
          </a:xfrm>
        </p:spPr>
        <p:txBody>
          <a:bodyPr>
            <a:normAutofit fontScale="90000"/>
          </a:bodyPr>
          <a:lstStyle/>
          <a:p>
            <a:r>
              <a:rPr lang="fr-FR" dirty="0"/>
              <a:t>Conséquences et complications respiratoires des interventions chirurgicales -</a:t>
            </a:r>
            <a:br>
              <a:rPr lang="fr-FR" dirty="0"/>
            </a:br>
            <a:r>
              <a:rPr lang="fr-FR" dirty="0"/>
              <a:t>Chirurgie Thoracique </a:t>
            </a:r>
          </a:p>
        </p:txBody>
      </p:sp>
      <p:sp>
        <p:nvSpPr>
          <p:cNvPr id="3" name="Sous-titre 2"/>
          <p:cNvSpPr>
            <a:spLocks noGrp="1"/>
          </p:cNvSpPr>
          <p:nvPr>
            <p:ph type="subTitle" idx="1"/>
          </p:nvPr>
        </p:nvSpPr>
        <p:spPr>
          <a:xfrm>
            <a:off x="2339752" y="5229200"/>
            <a:ext cx="6172200" cy="1224136"/>
          </a:xfrm>
        </p:spPr>
        <p:txBody>
          <a:bodyPr>
            <a:noAutofit/>
          </a:bodyPr>
          <a:lstStyle/>
          <a:p>
            <a:r>
              <a:rPr lang="fr-FR" sz="1300" dirty="0"/>
              <a:t>Dr Gabrielle </a:t>
            </a:r>
            <a:r>
              <a:rPr lang="fr-FR" sz="1300" dirty="0" err="1"/>
              <a:t>Drevet</a:t>
            </a:r>
            <a:endParaRPr lang="fr-FR" sz="1300" dirty="0"/>
          </a:p>
          <a:p>
            <a:r>
              <a:rPr lang="fr-FR" sz="1300" dirty="0"/>
              <a:t>Praticien Hospitalier – Chirurgie thoracique</a:t>
            </a:r>
          </a:p>
          <a:p>
            <a:r>
              <a:rPr lang="fr-FR" sz="1300" dirty="0"/>
              <a:t>Hôpital Cardiologique – Hospices Civils de Lyon</a:t>
            </a:r>
          </a:p>
          <a:p>
            <a:r>
              <a:rPr lang="fr-FR" sz="1300" dirty="0"/>
              <a:t>UE 17 Sémiologie, physiopathologie et pathologie dans les champs respiratoire, cardiovasculaire, interne et tégumentaire</a:t>
            </a:r>
          </a:p>
        </p:txBody>
      </p:sp>
    </p:spTree>
    <p:extLst>
      <p:ext uri="{BB962C8B-B14F-4D97-AF65-F5344CB8AC3E}">
        <p14:creationId xmlns:p14="http://schemas.microsoft.com/office/powerpoint/2010/main" val="352310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19256" cy="1143000"/>
          </a:xfrm>
        </p:spPr>
        <p:txBody>
          <a:bodyPr/>
          <a:lstStyle/>
          <a:p>
            <a:pPr algn="ctr"/>
            <a:r>
              <a:rPr lang="fr-FR" dirty="0"/>
              <a:t>Cancer broncho-pulmonaire : traitement</a:t>
            </a:r>
          </a:p>
        </p:txBody>
      </p:sp>
      <p:sp>
        <p:nvSpPr>
          <p:cNvPr id="3" name="Espace réservé du contenu 2"/>
          <p:cNvSpPr>
            <a:spLocks noGrp="1"/>
          </p:cNvSpPr>
          <p:nvPr>
            <p:ph sz="quarter" idx="1"/>
          </p:nvPr>
        </p:nvSpPr>
        <p:spPr>
          <a:xfrm>
            <a:off x="467544" y="1412776"/>
            <a:ext cx="7467600" cy="4873752"/>
          </a:xfrm>
        </p:spPr>
        <p:txBody>
          <a:bodyPr/>
          <a:lstStyle/>
          <a:p>
            <a:r>
              <a:rPr lang="fr-FR" dirty="0"/>
              <a:t>Sevrage tabagique</a:t>
            </a:r>
          </a:p>
          <a:p>
            <a:endParaRPr lang="fr-FR" dirty="0"/>
          </a:p>
          <a:p>
            <a:r>
              <a:rPr lang="fr-FR" dirty="0"/>
              <a:t>Traitement dépend:</a:t>
            </a:r>
          </a:p>
          <a:p>
            <a:pPr lvl="1"/>
            <a:r>
              <a:rPr lang="fr-FR" dirty="0"/>
              <a:t>Type histologique</a:t>
            </a:r>
          </a:p>
          <a:p>
            <a:pPr lvl="1"/>
            <a:r>
              <a:rPr lang="fr-FR" dirty="0"/>
              <a:t>Extension tumorale</a:t>
            </a:r>
          </a:p>
          <a:p>
            <a:pPr lvl="1"/>
            <a:r>
              <a:rPr lang="fr-FR" dirty="0"/>
              <a:t>Etat général du patient</a:t>
            </a:r>
          </a:p>
          <a:p>
            <a:endParaRPr lang="fr-FR" dirty="0"/>
          </a:p>
          <a:p>
            <a:r>
              <a:rPr lang="fr-FR" dirty="0"/>
              <a:t>Traitement multimodal:</a:t>
            </a:r>
          </a:p>
          <a:p>
            <a:pPr lvl="1"/>
            <a:r>
              <a:rPr lang="fr-FR" dirty="0"/>
              <a:t>Chirurgie</a:t>
            </a:r>
          </a:p>
          <a:p>
            <a:pPr lvl="1"/>
            <a:r>
              <a:rPr lang="fr-FR" dirty="0"/>
              <a:t>Chimiothérapie</a:t>
            </a:r>
          </a:p>
          <a:p>
            <a:pPr lvl="1"/>
            <a:r>
              <a:rPr lang="fr-FR" dirty="0"/>
              <a:t>Radiothérapie</a:t>
            </a:r>
          </a:p>
        </p:txBody>
      </p:sp>
      <p:cxnSp>
        <p:nvCxnSpPr>
          <p:cNvPr id="5" name="Connecteur droit avec flèche 4"/>
          <p:cNvCxnSpPr/>
          <p:nvPr/>
        </p:nvCxnSpPr>
        <p:spPr>
          <a:xfrm flipV="1">
            <a:off x="3995936" y="2780928"/>
            <a:ext cx="1296144"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a:off x="4067944" y="3789040"/>
            <a:ext cx="1224136"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652120" y="2132856"/>
            <a:ext cx="2952328" cy="12618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u="sng" dirty="0">
                <a:solidFill>
                  <a:prstClr val="black"/>
                </a:solidFill>
              </a:rPr>
              <a:t>Bilan de résécabilité:</a:t>
            </a:r>
          </a:p>
          <a:p>
            <a:r>
              <a:rPr lang="fr-FR" sz="1200" dirty="0">
                <a:solidFill>
                  <a:prstClr val="black"/>
                </a:solidFill>
              </a:rPr>
              <a:t>Fibroscopie bronchique</a:t>
            </a:r>
          </a:p>
          <a:p>
            <a:r>
              <a:rPr lang="fr-FR" sz="1200" dirty="0">
                <a:solidFill>
                  <a:prstClr val="black"/>
                </a:solidFill>
              </a:rPr>
              <a:t>TDM TAP</a:t>
            </a:r>
          </a:p>
          <a:p>
            <a:r>
              <a:rPr lang="fr-FR" sz="1200" dirty="0">
                <a:solidFill>
                  <a:prstClr val="black"/>
                </a:solidFill>
              </a:rPr>
              <a:t>IRM cérébrale</a:t>
            </a:r>
          </a:p>
          <a:p>
            <a:r>
              <a:rPr lang="fr-FR" sz="1200" dirty="0">
                <a:solidFill>
                  <a:prstClr val="black"/>
                </a:solidFill>
              </a:rPr>
              <a:t>TEP scanner</a:t>
            </a:r>
          </a:p>
          <a:p>
            <a:r>
              <a:rPr lang="fr-FR" sz="1200" dirty="0">
                <a:solidFill>
                  <a:prstClr val="black"/>
                </a:solidFill>
              </a:rPr>
              <a:t>+/- EBUS / médiastinoscopie</a:t>
            </a:r>
          </a:p>
        </p:txBody>
      </p:sp>
      <p:sp>
        <p:nvSpPr>
          <p:cNvPr id="10" name="ZoneTexte 9"/>
          <p:cNvSpPr txBox="1"/>
          <p:nvPr/>
        </p:nvSpPr>
        <p:spPr>
          <a:xfrm>
            <a:off x="5652120" y="3966484"/>
            <a:ext cx="2952328" cy="89255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600" u="sng" dirty="0">
                <a:solidFill>
                  <a:prstClr val="black"/>
                </a:solidFill>
              </a:rPr>
              <a:t>Bilan d’opérabilité:</a:t>
            </a:r>
            <a:endParaRPr lang="fr-FR" sz="1200" dirty="0">
              <a:solidFill>
                <a:prstClr val="black"/>
              </a:solidFill>
            </a:endParaRPr>
          </a:p>
          <a:p>
            <a:r>
              <a:rPr lang="fr-FR" sz="1200" dirty="0">
                <a:solidFill>
                  <a:prstClr val="black"/>
                </a:solidFill>
              </a:rPr>
              <a:t>EFR</a:t>
            </a:r>
          </a:p>
          <a:p>
            <a:r>
              <a:rPr lang="fr-FR" sz="1200" dirty="0">
                <a:solidFill>
                  <a:prstClr val="black"/>
                </a:solidFill>
              </a:rPr>
              <a:t>+/- VO2 max / scintigraphie pulmonaire</a:t>
            </a:r>
          </a:p>
          <a:p>
            <a:r>
              <a:rPr lang="fr-FR" sz="1200" dirty="0">
                <a:solidFill>
                  <a:prstClr val="black"/>
                </a:solidFill>
              </a:rPr>
              <a:t>ETT</a:t>
            </a:r>
          </a:p>
        </p:txBody>
      </p:sp>
    </p:spTree>
    <p:extLst>
      <p:ext uri="{BB962C8B-B14F-4D97-AF65-F5344CB8AC3E}">
        <p14:creationId xmlns:p14="http://schemas.microsoft.com/office/powerpoint/2010/main" val="1702591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19256" cy="1143000"/>
          </a:xfrm>
        </p:spPr>
        <p:txBody>
          <a:bodyPr/>
          <a:lstStyle/>
          <a:p>
            <a:pPr algn="ctr"/>
            <a:r>
              <a:rPr lang="fr-FR" dirty="0"/>
              <a:t>Classification TNM</a:t>
            </a:r>
          </a:p>
        </p:txBody>
      </p:sp>
      <p:pic>
        <p:nvPicPr>
          <p:cNvPr id="4" name="Espace réservé du conten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267744" y="1412776"/>
            <a:ext cx="4752528" cy="3243432"/>
          </a:xfr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67743" y="4615941"/>
            <a:ext cx="4753843" cy="1368152"/>
          </a:xfrm>
          <a:prstGeom prst="rect">
            <a:avLst/>
          </a:prstGeom>
        </p:spPr>
      </p:pic>
      <p:sp>
        <p:nvSpPr>
          <p:cNvPr id="3" name="Rectangle 2"/>
          <p:cNvSpPr/>
          <p:nvPr/>
        </p:nvSpPr>
        <p:spPr>
          <a:xfrm>
            <a:off x="2267743" y="1988840"/>
            <a:ext cx="2592289" cy="1728192"/>
          </a:xfrm>
          <a:prstGeom prst="rect">
            <a:avLst/>
          </a:prstGeom>
          <a:noFill/>
          <a:ln>
            <a:solidFill>
              <a:srgbClr val="00CC6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solidFill>
                <a:prstClr val="black"/>
              </a:solidFill>
            </a:endParaRPr>
          </a:p>
        </p:txBody>
      </p:sp>
      <p:sp>
        <p:nvSpPr>
          <p:cNvPr id="6" name="Rectangle 5"/>
          <p:cNvSpPr/>
          <p:nvPr/>
        </p:nvSpPr>
        <p:spPr>
          <a:xfrm>
            <a:off x="2267743" y="3717032"/>
            <a:ext cx="2592289" cy="89890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106007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19256" cy="1143000"/>
          </a:xfrm>
        </p:spPr>
        <p:txBody>
          <a:bodyPr anchor="ctr"/>
          <a:lstStyle/>
          <a:p>
            <a:pPr algn="ctr"/>
            <a:r>
              <a:rPr lang="fr-FR" dirty="0"/>
              <a:t>Chirurgie du cancer broncho-pulmonaire</a:t>
            </a:r>
          </a:p>
        </p:txBody>
      </p:sp>
      <p:pic>
        <p:nvPicPr>
          <p:cNvPr id="4" name="Espace réservé du conten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14398" y="1268760"/>
            <a:ext cx="4464700" cy="2797161"/>
          </a:xfr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4242" t="15227" r="2382" b="8863"/>
          <a:stretch/>
        </p:blipFill>
        <p:spPr>
          <a:xfrm>
            <a:off x="539552" y="4149078"/>
            <a:ext cx="4511554" cy="2608243"/>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15505" t="1750" r="47125" b="1572"/>
          <a:stretch/>
        </p:blipFill>
        <p:spPr>
          <a:xfrm>
            <a:off x="5508104" y="1268760"/>
            <a:ext cx="2352675" cy="5210175"/>
          </a:xfrm>
          <a:prstGeom prst="rect">
            <a:avLst/>
          </a:prstGeom>
        </p:spPr>
      </p:pic>
    </p:spTree>
    <p:extLst>
      <p:ext uri="{BB962C8B-B14F-4D97-AF65-F5344CB8AC3E}">
        <p14:creationId xmlns:p14="http://schemas.microsoft.com/office/powerpoint/2010/main" val="1116961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19256" cy="1143000"/>
          </a:xfrm>
        </p:spPr>
        <p:txBody>
          <a:bodyPr anchor="ctr"/>
          <a:lstStyle/>
          <a:p>
            <a:pPr algn="ctr"/>
            <a:r>
              <a:rPr lang="fr-FR" dirty="0"/>
              <a:t>Voies d’abord d’une chirurgie pulmonaire</a:t>
            </a:r>
          </a:p>
        </p:txBody>
      </p:sp>
      <p:pic>
        <p:nvPicPr>
          <p:cNvPr id="6" name="Espace réservé du contenu 5"/>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79512" y="1196752"/>
            <a:ext cx="5715000" cy="3009900"/>
          </a:xfrm>
        </p:spPr>
      </p:pic>
      <p:pic>
        <p:nvPicPr>
          <p:cNvPr id="9" name="Image 8"/>
          <p:cNvPicPr>
            <a:picLocks noChangeAspect="1"/>
          </p:cNvPicPr>
          <p:nvPr/>
        </p:nvPicPr>
        <p:blipFill rotWithShape="1">
          <a:blip r:embed="rId4">
            <a:extLst>
              <a:ext uri="{28A0092B-C50C-407E-A947-70E740481C1C}">
                <a14:useLocalDpi xmlns:a14="http://schemas.microsoft.com/office/drawing/2010/main" val="0"/>
              </a:ext>
            </a:extLst>
          </a:blip>
          <a:srcRect l="1617" b="4193"/>
          <a:stretch/>
        </p:blipFill>
        <p:spPr>
          <a:xfrm>
            <a:off x="2411760" y="4005064"/>
            <a:ext cx="5689407" cy="2755416"/>
          </a:xfrm>
          <a:prstGeom prst="rect">
            <a:avLst/>
          </a:prstGeom>
        </p:spPr>
      </p:pic>
    </p:spTree>
    <p:extLst>
      <p:ext uri="{BB962C8B-B14F-4D97-AF65-F5344CB8AC3E}">
        <p14:creationId xmlns:p14="http://schemas.microsoft.com/office/powerpoint/2010/main" val="386873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8255" y="116632"/>
            <a:ext cx="8229600" cy="1143000"/>
          </a:xfrm>
        </p:spPr>
        <p:txBody>
          <a:bodyPr anchor="ctr"/>
          <a:lstStyle/>
          <a:p>
            <a:pPr algn="ctr"/>
            <a:r>
              <a:rPr lang="fr-FR" dirty="0"/>
              <a:t>Thoracotomie postéro-latérale</a:t>
            </a:r>
          </a:p>
        </p:txBody>
      </p:sp>
      <p:sp>
        <p:nvSpPr>
          <p:cNvPr id="3" name="Espace réservé du contenu 2"/>
          <p:cNvSpPr>
            <a:spLocks noGrp="1"/>
          </p:cNvSpPr>
          <p:nvPr>
            <p:ph idx="1"/>
          </p:nvPr>
        </p:nvSpPr>
        <p:spPr>
          <a:xfrm>
            <a:off x="179512" y="1484784"/>
            <a:ext cx="8229600" cy="5040560"/>
          </a:xfrm>
        </p:spPr>
        <p:txBody>
          <a:bodyPr>
            <a:normAutofit/>
          </a:bodyPr>
          <a:lstStyle/>
          <a:p>
            <a:r>
              <a:rPr lang="fr-FR" dirty="0"/>
              <a:t>Incision en regard du 5è EIC</a:t>
            </a:r>
          </a:p>
          <a:p>
            <a:pPr lvl="2"/>
            <a:r>
              <a:rPr lang="fr-FR" sz="2000" dirty="0"/>
              <a:t>De la ligne axillaire antérieure</a:t>
            </a:r>
          </a:p>
          <a:p>
            <a:pPr lvl="2"/>
            <a:r>
              <a:rPr lang="fr-FR" sz="2000" dirty="0"/>
              <a:t>1 à 2 cm sous pointe de scapula</a:t>
            </a:r>
          </a:p>
          <a:p>
            <a:pPr lvl="2"/>
            <a:r>
              <a:rPr lang="fr-FR" sz="2000" dirty="0"/>
              <a:t>Remonte verticalement</a:t>
            </a:r>
          </a:p>
          <a:p>
            <a:pPr lvl="2"/>
            <a:r>
              <a:rPr lang="fr-FR" sz="2000" dirty="0"/>
              <a:t>Ecartement des côtes</a:t>
            </a:r>
          </a:p>
          <a:p>
            <a:pPr lvl="2"/>
            <a:endParaRPr lang="fr-FR" sz="2000" dirty="0"/>
          </a:p>
          <a:p>
            <a:r>
              <a:rPr lang="fr-FR" dirty="0"/>
              <a:t>Muscle </a:t>
            </a:r>
            <a:r>
              <a:rPr lang="fr-FR" dirty="0" err="1"/>
              <a:t>sparing</a:t>
            </a:r>
            <a:r>
              <a:rPr lang="fr-FR" dirty="0"/>
              <a:t> </a:t>
            </a:r>
            <a:endParaRPr lang="fr-FR" sz="1000" dirty="0"/>
          </a:p>
          <a:p>
            <a:pPr lvl="2"/>
            <a:r>
              <a:rPr lang="fr-FR" sz="2000" dirty="0"/>
              <a:t>Préservation du Serratus </a:t>
            </a:r>
            <a:r>
              <a:rPr lang="fr-FR" sz="2000" dirty="0" err="1"/>
              <a:t>Anterior</a:t>
            </a:r>
            <a:endParaRPr lang="fr-FR" sz="2000" dirty="0"/>
          </a:p>
          <a:p>
            <a:pPr lvl="2"/>
            <a:r>
              <a:rPr lang="fr-FR" sz="2000" dirty="0"/>
              <a:t>Amélioration</a:t>
            </a:r>
          </a:p>
          <a:p>
            <a:pPr lvl="3"/>
            <a:r>
              <a:rPr lang="fr-FR" sz="1600" dirty="0"/>
              <a:t>Mouvements de rotation d’épaule</a:t>
            </a:r>
          </a:p>
          <a:p>
            <a:pPr lvl="3"/>
            <a:r>
              <a:rPr lang="fr-FR" sz="1600" dirty="0"/>
              <a:t>Scores de douleur à J7</a:t>
            </a:r>
          </a:p>
          <a:p>
            <a:pPr lvl="2"/>
            <a:r>
              <a:rPr lang="fr-FR" sz="2000" dirty="0"/>
              <a:t>Mais</a:t>
            </a:r>
          </a:p>
          <a:p>
            <a:pPr lvl="3"/>
            <a:r>
              <a:rPr lang="fr-FR" sz="1600" dirty="0"/>
              <a:t>Pas de différence significative sur fonction pulmonaire</a:t>
            </a:r>
          </a:p>
          <a:p>
            <a:pPr lvl="3"/>
            <a:r>
              <a:rPr lang="fr-FR" sz="1600" dirty="0"/>
              <a:t>Plus de </a:t>
            </a:r>
            <a:r>
              <a:rPr lang="fr-FR" sz="1600" dirty="0" err="1"/>
              <a:t>séromes</a:t>
            </a:r>
            <a:r>
              <a:rPr lang="fr-FR" sz="1600" dirty="0"/>
              <a:t> post opératoires</a:t>
            </a:r>
          </a:p>
        </p:txBody>
      </p:sp>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3526" r="5017"/>
          <a:stretch/>
        </p:blipFill>
        <p:spPr>
          <a:xfrm>
            <a:off x="5076056" y="1124744"/>
            <a:ext cx="3811979" cy="4176464"/>
          </a:xfrm>
          <a:prstGeom prst="rect">
            <a:avLst/>
          </a:prstGeom>
        </p:spPr>
      </p:pic>
    </p:spTree>
    <p:extLst>
      <p:ext uri="{BB962C8B-B14F-4D97-AF65-F5344CB8AC3E}">
        <p14:creationId xmlns:p14="http://schemas.microsoft.com/office/powerpoint/2010/main" val="7412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7467600" cy="1143000"/>
          </a:xfrm>
        </p:spPr>
        <p:txBody>
          <a:bodyPr anchor="ctr"/>
          <a:lstStyle/>
          <a:p>
            <a:pPr algn="ctr"/>
            <a:r>
              <a:rPr lang="fr-FR" dirty="0"/>
              <a:t>Thoracotomie latérale</a:t>
            </a:r>
          </a:p>
        </p:txBody>
      </p:sp>
      <p:sp>
        <p:nvSpPr>
          <p:cNvPr id="3" name="Espace réservé du contenu 2"/>
          <p:cNvSpPr>
            <a:spLocks noGrp="1"/>
          </p:cNvSpPr>
          <p:nvPr>
            <p:ph idx="1"/>
          </p:nvPr>
        </p:nvSpPr>
        <p:spPr>
          <a:xfrm>
            <a:off x="467544" y="1700808"/>
            <a:ext cx="8229600" cy="4525963"/>
          </a:xfrm>
        </p:spPr>
        <p:txBody>
          <a:bodyPr>
            <a:normAutofit/>
          </a:bodyPr>
          <a:lstStyle/>
          <a:p>
            <a:r>
              <a:rPr lang="fr-FR" dirty="0"/>
              <a:t>Voie d’abord</a:t>
            </a:r>
          </a:p>
          <a:p>
            <a:pPr lvl="2"/>
            <a:r>
              <a:rPr lang="fr-FR" sz="2000" dirty="0"/>
              <a:t>Rapide et plus esthétique</a:t>
            </a:r>
          </a:p>
          <a:p>
            <a:pPr lvl="2"/>
            <a:r>
              <a:rPr lang="fr-FR" sz="2000" dirty="0"/>
              <a:t>Sous axillaire</a:t>
            </a:r>
          </a:p>
          <a:p>
            <a:pPr lvl="2"/>
            <a:r>
              <a:rPr lang="fr-FR" sz="2000" dirty="0"/>
              <a:t>En regard du 4 ou 5è EIC</a:t>
            </a:r>
          </a:p>
          <a:p>
            <a:pPr lvl="2"/>
            <a:r>
              <a:rPr lang="fr-FR" sz="2000" dirty="0"/>
              <a:t>Pas de section musculaire</a:t>
            </a:r>
          </a:p>
          <a:p>
            <a:pPr lvl="2"/>
            <a:r>
              <a:rPr lang="fr-FR" sz="2000" dirty="0"/>
              <a:t>A éviter si curage ou RT axillaire</a:t>
            </a:r>
          </a:p>
          <a:p>
            <a:endParaRPr lang="fr-FR" sz="2800" dirty="0"/>
          </a:p>
          <a:p>
            <a:r>
              <a:rPr lang="fr-FR" dirty="0"/>
              <a:t>Risque de Scapula Alata</a:t>
            </a:r>
          </a:p>
          <a:p>
            <a:pPr lvl="2"/>
            <a:r>
              <a:rPr lang="fr-FR" sz="2000" dirty="0"/>
              <a:t>Lésion du nerf thoracique long</a:t>
            </a:r>
          </a:p>
        </p:txBody>
      </p:sp>
      <p:pic>
        <p:nvPicPr>
          <p:cNvPr id="8" name="Image 7"/>
          <p:cNvPicPr>
            <a:picLocks noChangeAspect="1"/>
          </p:cNvPicPr>
          <p:nvPr/>
        </p:nvPicPr>
        <p:blipFill rotWithShape="1">
          <a:blip r:embed="rId3">
            <a:extLst>
              <a:ext uri="{28A0092B-C50C-407E-A947-70E740481C1C}">
                <a14:useLocalDpi xmlns:a14="http://schemas.microsoft.com/office/drawing/2010/main" val="0"/>
              </a:ext>
            </a:extLst>
          </a:blip>
          <a:srcRect l="7001" r="6082"/>
          <a:stretch/>
        </p:blipFill>
        <p:spPr>
          <a:xfrm>
            <a:off x="5220071" y="1556792"/>
            <a:ext cx="3596889" cy="3960440"/>
          </a:xfrm>
          <a:prstGeom prst="rect">
            <a:avLst/>
          </a:prstGeom>
        </p:spPr>
      </p:pic>
    </p:spTree>
    <p:extLst>
      <p:ext uri="{BB962C8B-B14F-4D97-AF65-F5344CB8AC3E}">
        <p14:creationId xmlns:p14="http://schemas.microsoft.com/office/powerpoint/2010/main" val="186462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4624"/>
            <a:ext cx="8208912" cy="1143000"/>
          </a:xfrm>
        </p:spPr>
        <p:txBody>
          <a:bodyPr anchor="ctr"/>
          <a:lstStyle/>
          <a:p>
            <a:pPr algn="ctr"/>
            <a:r>
              <a:rPr lang="fr-FR" dirty="0"/>
              <a:t>Vidéothoracoscopie</a:t>
            </a:r>
          </a:p>
        </p:txBody>
      </p:sp>
      <p:pic>
        <p:nvPicPr>
          <p:cNvPr id="4" name="Espace réservé du contenu 3"/>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r="57019"/>
          <a:stretch/>
        </p:blipFill>
        <p:spPr>
          <a:xfrm>
            <a:off x="755576" y="1703259"/>
            <a:ext cx="3380478" cy="4274502"/>
          </a:xfrm>
        </p:spPr>
      </p:pic>
      <p:grpSp>
        <p:nvGrpSpPr>
          <p:cNvPr id="7" name="Groupe 6"/>
          <p:cNvGrpSpPr/>
          <p:nvPr/>
        </p:nvGrpSpPr>
        <p:grpSpPr>
          <a:xfrm>
            <a:off x="4716016" y="1556792"/>
            <a:ext cx="3044958" cy="4567436"/>
            <a:chOff x="4860031" y="1772816"/>
            <a:chExt cx="3044958" cy="4567436"/>
          </a:xfrm>
        </p:grpSpPr>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1772816"/>
              <a:ext cx="3044957" cy="228371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1" y="4056534"/>
              <a:ext cx="3044957" cy="2283718"/>
            </a:xfrm>
            <a:prstGeom prst="rect">
              <a:avLst/>
            </a:prstGeom>
          </p:spPr>
        </p:pic>
      </p:grpSp>
    </p:spTree>
    <p:extLst>
      <p:ext uri="{BB962C8B-B14F-4D97-AF65-F5344CB8AC3E}">
        <p14:creationId xmlns:p14="http://schemas.microsoft.com/office/powerpoint/2010/main" val="1377763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922705"/>
            <a:ext cx="7467600" cy="5949280"/>
          </a:xfrm>
        </p:spPr>
        <p:txBody>
          <a:bodyPr>
            <a:normAutofit/>
          </a:bodyPr>
          <a:lstStyle/>
          <a:p>
            <a:pPr marL="0" lvl="0" indent="0">
              <a:buNone/>
            </a:pPr>
            <a:endParaRPr lang="fr-FR" sz="2800" dirty="0">
              <a:solidFill>
                <a:prstClr val="black"/>
              </a:solidFill>
            </a:endParaRPr>
          </a:p>
          <a:p>
            <a:pPr lvl="0"/>
            <a:r>
              <a:rPr lang="fr-FR" dirty="0">
                <a:solidFill>
                  <a:prstClr val="black"/>
                </a:solidFill>
              </a:rPr>
              <a:t>Paroi - Thoracotomie</a:t>
            </a:r>
          </a:p>
          <a:p>
            <a:pPr lvl="2"/>
            <a:r>
              <a:rPr lang="fr-FR" sz="2000" dirty="0">
                <a:solidFill>
                  <a:prstClr val="black"/>
                </a:solidFill>
              </a:rPr>
              <a:t>Rapprochement des côtes</a:t>
            </a:r>
            <a:r>
              <a:rPr lang="fr-FR" sz="1200" dirty="0">
                <a:solidFill>
                  <a:prstClr val="black"/>
                </a:solidFill>
              </a:rPr>
              <a:t> </a:t>
            </a:r>
            <a:endParaRPr lang="fr-FR" sz="2000" dirty="0">
              <a:solidFill>
                <a:prstClr val="black"/>
              </a:solidFill>
            </a:endParaRPr>
          </a:p>
          <a:p>
            <a:pPr lvl="3"/>
            <a:r>
              <a:rPr lang="fr-FR" sz="1600" dirty="0">
                <a:solidFill>
                  <a:prstClr val="black"/>
                </a:solidFill>
              </a:rPr>
              <a:t>Conventionnel péri-costal</a:t>
            </a:r>
          </a:p>
          <a:p>
            <a:pPr lvl="3"/>
            <a:r>
              <a:rPr lang="fr-FR" sz="1600" dirty="0">
                <a:solidFill>
                  <a:prstClr val="black"/>
                </a:solidFill>
              </a:rPr>
              <a:t>Points </a:t>
            </a:r>
            <a:r>
              <a:rPr lang="fr-FR" sz="1600" dirty="0" err="1">
                <a:solidFill>
                  <a:prstClr val="black"/>
                </a:solidFill>
              </a:rPr>
              <a:t>trans</a:t>
            </a:r>
            <a:r>
              <a:rPr lang="fr-FR" sz="1600" dirty="0">
                <a:solidFill>
                  <a:prstClr val="black"/>
                </a:solidFill>
              </a:rPr>
              <a:t>-costaux </a:t>
            </a:r>
            <a:endParaRPr lang="fr-FR" sz="1000" dirty="0">
              <a:solidFill>
                <a:prstClr val="black"/>
              </a:solidFill>
            </a:endParaRPr>
          </a:p>
          <a:p>
            <a:pPr lvl="3"/>
            <a:r>
              <a:rPr lang="fr-FR" sz="1600" dirty="0">
                <a:solidFill>
                  <a:prstClr val="black"/>
                </a:solidFill>
              </a:rPr>
              <a:t>Technique « double </a:t>
            </a:r>
            <a:r>
              <a:rPr lang="fr-FR" sz="1600" dirty="0" err="1">
                <a:solidFill>
                  <a:prstClr val="black"/>
                </a:solidFill>
              </a:rPr>
              <a:t>edge</a:t>
            </a:r>
            <a:r>
              <a:rPr lang="fr-FR" sz="1600" dirty="0">
                <a:solidFill>
                  <a:prstClr val="black"/>
                </a:solidFill>
              </a:rPr>
              <a:t> » </a:t>
            </a:r>
            <a:endParaRPr lang="fr-FR" sz="1000" dirty="0">
              <a:solidFill>
                <a:prstClr val="black"/>
              </a:solidFill>
            </a:endParaRPr>
          </a:p>
          <a:p>
            <a:pPr lvl="2"/>
            <a:r>
              <a:rPr lang="fr-FR" sz="2000" dirty="0">
                <a:solidFill>
                  <a:prstClr val="black"/>
                </a:solidFill>
              </a:rPr>
              <a:t>Fermeture du plan musculaire</a:t>
            </a:r>
          </a:p>
          <a:p>
            <a:pPr lvl="3"/>
            <a:r>
              <a:rPr lang="fr-FR" sz="1600" dirty="0">
                <a:solidFill>
                  <a:prstClr val="black"/>
                </a:solidFill>
              </a:rPr>
              <a:t>Serratus </a:t>
            </a:r>
            <a:r>
              <a:rPr lang="fr-FR" sz="1600" dirty="0" err="1">
                <a:solidFill>
                  <a:prstClr val="black"/>
                </a:solidFill>
              </a:rPr>
              <a:t>antérior</a:t>
            </a:r>
            <a:endParaRPr lang="fr-FR" sz="1600" dirty="0">
              <a:solidFill>
                <a:prstClr val="black"/>
              </a:solidFill>
            </a:endParaRPr>
          </a:p>
          <a:p>
            <a:pPr lvl="3"/>
            <a:r>
              <a:rPr lang="fr-FR" sz="1600" dirty="0" err="1">
                <a:solidFill>
                  <a:prstClr val="black"/>
                </a:solidFill>
              </a:rPr>
              <a:t>Latissimus</a:t>
            </a:r>
            <a:r>
              <a:rPr lang="fr-FR" sz="1600" dirty="0">
                <a:solidFill>
                  <a:prstClr val="black"/>
                </a:solidFill>
              </a:rPr>
              <a:t> </a:t>
            </a:r>
            <a:r>
              <a:rPr lang="fr-FR" sz="1600" dirty="0" err="1">
                <a:solidFill>
                  <a:prstClr val="black"/>
                </a:solidFill>
              </a:rPr>
              <a:t>dorsi</a:t>
            </a:r>
            <a:endParaRPr lang="fr-FR" sz="1600" dirty="0">
              <a:solidFill>
                <a:prstClr val="black"/>
              </a:solidFill>
            </a:endParaRPr>
          </a:p>
          <a:p>
            <a:pPr lvl="2"/>
            <a:r>
              <a:rPr lang="fr-FR" sz="2000" dirty="0">
                <a:solidFill>
                  <a:prstClr val="black"/>
                </a:solidFill>
              </a:rPr>
              <a:t>Fermeture du plan sous cutané</a:t>
            </a:r>
          </a:p>
          <a:p>
            <a:pPr lvl="2"/>
            <a:r>
              <a:rPr lang="fr-FR" sz="2000" dirty="0">
                <a:solidFill>
                  <a:prstClr val="black"/>
                </a:solidFill>
              </a:rPr>
              <a:t>Fermeture de la peau</a:t>
            </a:r>
          </a:p>
          <a:p>
            <a:pPr lvl="2"/>
            <a:endParaRPr lang="fr-FR" sz="2000" dirty="0">
              <a:solidFill>
                <a:prstClr val="black"/>
              </a:solidFill>
            </a:endParaRPr>
          </a:p>
          <a:p>
            <a:r>
              <a:rPr lang="fr-FR" dirty="0"/>
              <a:t>Paroi – </a:t>
            </a:r>
            <a:r>
              <a:rPr lang="fr-FR" dirty="0" err="1"/>
              <a:t>Vidéothoracoscopie</a:t>
            </a:r>
            <a:endParaRPr lang="fr-FR" dirty="0"/>
          </a:p>
          <a:p>
            <a:pPr lvl="1"/>
            <a:r>
              <a:rPr lang="fr-FR" dirty="0"/>
              <a:t>Fermeture du plan musculaire</a:t>
            </a:r>
          </a:p>
          <a:p>
            <a:pPr lvl="1"/>
            <a:r>
              <a:rPr lang="fr-FR" dirty="0"/>
              <a:t>Fermeture du plan sous cutané et peau</a:t>
            </a:r>
          </a:p>
        </p:txBody>
      </p:sp>
      <p:sp>
        <p:nvSpPr>
          <p:cNvPr id="7" name="Titre 1"/>
          <p:cNvSpPr>
            <a:spLocks noGrp="1"/>
          </p:cNvSpPr>
          <p:nvPr>
            <p:ph type="title"/>
          </p:nvPr>
        </p:nvSpPr>
        <p:spPr>
          <a:xfrm>
            <a:off x="432170" y="0"/>
            <a:ext cx="8229600" cy="998984"/>
          </a:xfrm>
        </p:spPr>
        <p:txBody>
          <a:bodyPr>
            <a:normAutofit/>
          </a:bodyPr>
          <a:lstStyle/>
          <a:p>
            <a:pPr algn="ctr"/>
            <a:r>
              <a:rPr lang="fr-FR" sz="3200" dirty="0"/>
              <a:t>Techniques - Fermeture</a:t>
            </a:r>
          </a:p>
        </p:txBody>
      </p:sp>
      <p:grpSp>
        <p:nvGrpSpPr>
          <p:cNvPr id="8" name="Groupe 7"/>
          <p:cNvGrpSpPr/>
          <p:nvPr/>
        </p:nvGrpSpPr>
        <p:grpSpPr>
          <a:xfrm>
            <a:off x="4620421" y="1062361"/>
            <a:ext cx="4041349" cy="5127116"/>
            <a:chOff x="4347075" y="1052736"/>
            <a:chExt cx="4041349" cy="5127116"/>
          </a:xfrm>
        </p:grpSpPr>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2144" y="1052736"/>
              <a:ext cx="1798076" cy="1672011"/>
            </a:xfrm>
            <a:prstGeom prst="rect">
              <a:avLst/>
            </a:prstGeom>
          </p:spPr>
        </p:pic>
        <p:cxnSp>
          <p:nvCxnSpPr>
            <p:cNvPr id="10" name="Connecteur droit avec flèche 9"/>
            <p:cNvCxnSpPr/>
            <p:nvPr/>
          </p:nvCxnSpPr>
          <p:spPr>
            <a:xfrm flipV="1">
              <a:off x="4369271" y="1937506"/>
              <a:ext cx="1426865" cy="46234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1" name="Image 10"/>
            <p:cNvPicPr>
              <a:picLocks noChangeAspect="1"/>
            </p:cNvPicPr>
            <p:nvPr/>
          </p:nvPicPr>
          <p:blipFill rotWithShape="1">
            <a:blip r:embed="rId4">
              <a:extLst>
                <a:ext uri="{28A0092B-C50C-407E-A947-70E740481C1C}">
                  <a14:useLocalDpi xmlns:a14="http://schemas.microsoft.com/office/drawing/2010/main" val="0"/>
                </a:ext>
              </a:extLst>
            </a:blip>
            <a:srcRect b="6727"/>
            <a:stretch/>
          </p:blipFill>
          <p:spPr>
            <a:xfrm>
              <a:off x="6417491" y="4377563"/>
              <a:ext cx="1970933" cy="1802289"/>
            </a:xfrm>
            <a:prstGeom prst="rect">
              <a:avLst/>
            </a:prstGeom>
          </p:spPr>
        </p:pic>
        <p:cxnSp>
          <p:nvCxnSpPr>
            <p:cNvPr id="12" name="Connecteur droit avec flèche 11"/>
            <p:cNvCxnSpPr/>
            <p:nvPr/>
          </p:nvCxnSpPr>
          <p:spPr>
            <a:xfrm>
              <a:off x="4347075" y="3016868"/>
              <a:ext cx="1319731" cy="130107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91" y="2692735"/>
              <a:ext cx="1632729" cy="1625204"/>
            </a:xfrm>
            <a:prstGeom prst="rect">
              <a:avLst/>
            </a:prstGeom>
          </p:spPr>
        </p:pic>
        <p:cxnSp>
          <p:nvCxnSpPr>
            <p:cNvPr id="14" name="Connecteur droit avec flèche 13"/>
            <p:cNvCxnSpPr/>
            <p:nvPr/>
          </p:nvCxnSpPr>
          <p:spPr>
            <a:xfrm>
              <a:off x="4366739" y="2724747"/>
              <a:ext cx="1557586" cy="4065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7288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0"/>
            <a:ext cx="7467600" cy="899592"/>
          </a:xfrm>
        </p:spPr>
        <p:txBody>
          <a:bodyPr/>
          <a:lstStyle/>
          <a:p>
            <a:pPr algn="ctr"/>
            <a:r>
              <a:rPr lang="fr-FR" dirty="0"/>
              <a:t>Surveillance des drains thoraciques</a:t>
            </a:r>
          </a:p>
        </p:txBody>
      </p:sp>
      <p:sp>
        <p:nvSpPr>
          <p:cNvPr id="3" name="Espace réservé du contenu 2"/>
          <p:cNvSpPr>
            <a:spLocks noGrp="1"/>
          </p:cNvSpPr>
          <p:nvPr>
            <p:ph sz="quarter" idx="1"/>
          </p:nvPr>
        </p:nvSpPr>
        <p:spPr>
          <a:xfrm>
            <a:off x="4644008" y="1412776"/>
            <a:ext cx="3898776" cy="2188840"/>
          </a:xfrm>
        </p:spPr>
        <p:txBody>
          <a:bodyPr/>
          <a:lstStyle/>
          <a:p>
            <a:pPr lvl="0">
              <a:buClr>
                <a:srgbClr val="FE8637"/>
              </a:buClr>
            </a:pPr>
            <a:r>
              <a:rPr lang="fr-FR" dirty="0">
                <a:solidFill>
                  <a:prstClr val="black"/>
                </a:solidFill>
              </a:rPr>
              <a:t>Surveillance des drains</a:t>
            </a:r>
          </a:p>
          <a:p>
            <a:pPr lvl="1">
              <a:buClr>
                <a:srgbClr val="FE8637"/>
              </a:buClr>
            </a:pPr>
            <a:r>
              <a:rPr lang="fr-FR" dirty="0">
                <a:solidFill>
                  <a:prstClr val="black"/>
                </a:solidFill>
              </a:rPr>
              <a:t>Aspect</a:t>
            </a:r>
          </a:p>
          <a:p>
            <a:pPr lvl="1">
              <a:buClr>
                <a:srgbClr val="FE8637"/>
              </a:buClr>
            </a:pPr>
            <a:r>
              <a:rPr lang="fr-FR" dirty="0">
                <a:solidFill>
                  <a:prstClr val="black"/>
                </a:solidFill>
              </a:rPr>
              <a:t>Quantité de liquide</a:t>
            </a:r>
          </a:p>
          <a:p>
            <a:pPr lvl="1">
              <a:buClr>
                <a:srgbClr val="FE8637"/>
              </a:buClr>
            </a:pPr>
            <a:r>
              <a:rPr lang="fr-FR" dirty="0">
                <a:solidFill>
                  <a:prstClr val="black"/>
                </a:solidFill>
              </a:rPr>
              <a:t>Fuites aériennes</a:t>
            </a: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291663"/>
            <a:ext cx="3291136" cy="3220899"/>
          </a:xfrm>
          <a:prstGeom prst="rect">
            <a:avLst/>
          </a:prstGeom>
        </p:spPr>
      </p:pic>
      <p:pic>
        <p:nvPicPr>
          <p:cNvPr id="10" name="Espace réservé du contenu 5"/>
          <p:cNvPicPr>
            <a:picLocks noChangeAspect="1"/>
          </p:cNvPicPr>
          <p:nvPr/>
        </p:nvPicPr>
        <p:blipFill rotWithShape="1">
          <a:blip r:embed="rId4">
            <a:extLst>
              <a:ext uri="{28A0092B-C50C-407E-A947-70E740481C1C}">
                <a14:useLocalDpi xmlns:a14="http://schemas.microsoft.com/office/drawing/2010/main" val="0"/>
              </a:ext>
            </a:extLst>
          </a:blip>
          <a:srcRect r="3355" b="7698"/>
          <a:stretch/>
        </p:blipFill>
        <p:spPr>
          <a:xfrm>
            <a:off x="755576" y="1524743"/>
            <a:ext cx="3198453" cy="2249974"/>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3988653"/>
            <a:ext cx="3411877" cy="2873160"/>
          </a:xfrm>
          <a:prstGeom prst="rect">
            <a:avLst/>
          </a:prstGeom>
        </p:spPr>
      </p:pic>
    </p:spTree>
    <p:extLst>
      <p:ext uri="{BB962C8B-B14F-4D97-AF65-F5344CB8AC3E}">
        <p14:creationId xmlns:p14="http://schemas.microsoft.com/office/powerpoint/2010/main" val="3304731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0"/>
            <a:ext cx="7467600" cy="1143000"/>
          </a:xfrm>
        </p:spPr>
        <p:txBody>
          <a:bodyPr anchor="ctr"/>
          <a:lstStyle/>
          <a:p>
            <a:pPr algn="ctr"/>
            <a:r>
              <a:rPr lang="fr-FR" dirty="0"/>
              <a:t>Plusieurs types de drains</a:t>
            </a:r>
          </a:p>
        </p:txBody>
      </p:sp>
      <p:pic>
        <p:nvPicPr>
          <p:cNvPr id="4" name="Espace réservé du contenu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078842" y="1262199"/>
            <a:ext cx="3519722" cy="2792263"/>
          </a:xfrm>
          <a:prstGeom prst="rect">
            <a:avLst/>
          </a:prstGeom>
        </p:spPr>
      </p:pic>
      <p:grpSp>
        <p:nvGrpSpPr>
          <p:cNvPr id="5" name="Groupe 4"/>
          <p:cNvGrpSpPr/>
          <p:nvPr/>
        </p:nvGrpSpPr>
        <p:grpSpPr>
          <a:xfrm>
            <a:off x="1659074" y="3811555"/>
            <a:ext cx="5372571" cy="3046445"/>
            <a:chOff x="224790" y="1412776"/>
            <a:chExt cx="8029633" cy="4704605"/>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90" y="1412776"/>
              <a:ext cx="4117548" cy="4704605"/>
            </a:xfrm>
            <a:prstGeom prst="rect">
              <a:avLst/>
            </a:prstGeom>
          </p:spPr>
        </p:pic>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1838" r="1592"/>
            <a:stretch/>
          </p:blipFill>
          <p:spPr>
            <a:xfrm>
              <a:off x="4342338" y="1787896"/>
              <a:ext cx="3912085" cy="3954364"/>
            </a:xfrm>
            <a:prstGeom prst="rect">
              <a:avLst/>
            </a:prstGeom>
          </p:spPr>
        </p:pic>
      </p:gr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33" y="1143000"/>
            <a:ext cx="2576297" cy="2976668"/>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068" y="1080401"/>
            <a:ext cx="2424607" cy="3039673"/>
          </a:xfrm>
          <a:prstGeom prst="rect">
            <a:avLst/>
          </a:prstGeom>
        </p:spPr>
      </p:pic>
    </p:spTree>
    <p:extLst>
      <p:ext uri="{BB962C8B-B14F-4D97-AF65-F5344CB8AC3E}">
        <p14:creationId xmlns:p14="http://schemas.microsoft.com/office/powerpoint/2010/main" val="84149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08912" cy="1143000"/>
          </a:xfrm>
        </p:spPr>
        <p:txBody>
          <a:bodyPr/>
          <a:lstStyle/>
          <a:p>
            <a:pPr algn="ctr"/>
            <a:r>
              <a:rPr lang="fr-FR" dirty="0"/>
              <a:t>Plan</a:t>
            </a:r>
          </a:p>
        </p:txBody>
      </p:sp>
      <p:sp>
        <p:nvSpPr>
          <p:cNvPr id="3" name="Espace réservé du contenu 2"/>
          <p:cNvSpPr>
            <a:spLocks noGrp="1"/>
          </p:cNvSpPr>
          <p:nvPr>
            <p:ph sz="quarter" idx="1"/>
          </p:nvPr>
        </p:nvSpPr>
        <p:spPr>
          <a:xfrm>
            <a:off x="467544" y="1484784"/>
            <a:ext cx="8219256" cy="4824536"/>
          </a:xfrm>
        </p:spPr>
        <p:txBody>
          <a:bodyPr>
            <a:normAutofit lnSpcReduction="10000"/>
          </a:bodyPr>
          <a:lstStyle/>
          <a:p>
            <a:r>
              <a:rPr lang="fr-FR" dirty="0"/>
              <a:t>Rappels anatomiques et physiologiques</a:t>
            </a:r>
          </a:p>
          <a:p>
            <a:endParaRPr lang="fr-FR" dirty="0"/>
          </a:p>
          <a:p>
            <a:r>
              <a:rPr lang="fr-FR" dirty="0"/>
              <a:t>Principales interventions chirurgicales</a:t>
            </a:r>
          </a:p>
          <a:p>
            <a:pPr lvl="1"/>
            <a:r>
              <a:rPr lang="fr-FR" dirty="0"/>
              <a:t>Cancer et résection pulmonaire</a:t>
            </a:r>
          </a:p>
          <a:p>
            <a:pPr lvl="1"/>
            <a:r>
              <a:rPr lang="fr-FR" dirty="0"/>
              <a:t>Pathologies pleurales</a:t>
            </a:r>
          </a:p>
          <a:p>
            <a:pPr lvl="2"/>
            <a:r>
              <a:rPr lang="fr-FR" dirty="0"/>
              <a:t>Epanchement pleural</a:t>
            </a:r>
          </a:p>
          <a:p>
            <a:pPr lvl="2"/>
            <a:r>
              <a:rPr lang="fr-FR" dirty="0"/>
              <a:t>Pleurésie purulente</a:t>
            </a:r>
          </a:p>
          <a:p>
            <a:pPr lvl="2"/>
            <a:r>
              <a:rPr lang="fr-FR" dirty="0"/>
              <a:t>Pneumothorax</a:t>
            </a:r>
          </a:p>
          <a:p>
            <a:pPr lvl="1"/>
            <a:r>
              <a:rPr lang="fr-FR" dirty="0"/>
              <a:t>Pathologies diaphragmatiques</a:t>
            </a:r>
          </a:p>
          <a:p>
            <a:pPr lvl="2"/>
            <a:endParaRPr lang="fr-FR" dirty="0"/>
          </a:p>
          <a:p>
            <a:r>
              <a:rPr lang="fr-FR" dirty="0"/>
              <a:t>Complications post opératoires</a:t>
            </a:r>
          </a:p>
          <a:p>
            <a:endParaRPr lang="fr-FR" dirty="0"/>
          </a:p>
          <a:p>
            <a:r>
              <a:rPr lang="fr-FR" dirty="0"/>
              <a:t>Gestion post opératoire</a:t>
            </a:r>
          </a:p>
          <a:p>
            <a:endParaRPr lang="fr-FR" dirty="0"/>
          </a:p>
        </p:txBody>
      </p:sp>
    </p:spTree>
    <p:extLst>
      <p:ext uri="{BB962C8B-B14F-4D97-AF65-F5344CB8AC3E}">
        <p14:creationId xmlns:p14="http://schemas.microsoft.com/office/powerpoint/2010/main" val="221061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4184" y="-1355"/>
            <a:ext cx="7467600" cy="1143000"/>
          </a:xfrm>
        </p:spPr>
        <p:txBody>
          <a:bodyPr/>
          <a:lstStyle/>
          <a:p>
            <a:pPr algn="ctr"/>
            <a:r>
              <a:rPr lang="fr-FR" dirty="0"/>
              <a:t>Gestion de la douleur post opératoire</a:t>
            </a:r>
          </a:p>
        </p:txBody>
      </p:sp>
      <p:sp>
        <p:nvSpPr>
          <p:cNvPr id="3" name="Espace réservé du contenu 2"/>
          <p:cNvSpPr>
            <a:spLocks noGrp="1"/>
          </p:cNvSpPr>
          <p:nvPr>
            <p:ph sz="quarter" idx="1"/>
          </p:nvPr>
        </p:nvSpPr>
        <p:spPr>
          <a:xfrm>
            <a:off x="467544" y="1340768"/>
            <a:ext cx="7467600" cy="4873752"/>
          </a:xfrm>
        </p:spPr>
        <p:txBody>
          <a:bodyPr/>
          <a:lstStyle/>
          <a:p>
            <a:pPr lvl="0">
              <a:buClr>
                <a:srgbClr val="FE8637"/>
              </a:buClr>
            </a:pPr>
            <a:r>
              <a:rPr lang="fr-FR" dirty="0">
                <a:solidFill>
                  <a:prstClr val="black"/>
                </a:solidFill>
              </a:rPr>
              <a:t>Gestion de la douleur</a:t>
            </a:r>
          </a:p>
          <a:p>
            <a:pPr lvl="1">
              <a:buClr>
                <a:srgbClr val="FE8637"/>
              </a:buClr>
            </a:pPr>
            <a:r>
              <a:rPr lang="fr-FR" dirty="0">
                <a:solidFill>
                  <a:prstClr val="black"/>
                </a:solidFill>
              </a:rPr>
              <a:t>Péridurale / Cathéter para-vertébral</a:t>
            </a:r>
          </a:p>
          <a:p>
            <a:pPr lvl="1">
              <a:buClr>
                <a:srgbClr val="FE8637"/>
              </a:buClr>
            </a:pPr>
            <a:r>
              <a:rPr lang="fr-FR" dirty="0">
                <a:solidFill>
                  <a:prstClr val="black"/>
                </a:solidFill>
              </a:rPr>
              <a:t>Bloc serratus</a:t>
            </a:r>
          </a:p>
          <a:p>
            <a:pPr lvl="1">
              <a:buClr>
                <a:srgbClr val="FE8637"/>
              </a:buClr>
            </a:pPr>
            <a:r>
              <a:rPr lang="fr-FR" dirty="0">
                <a:solidFill>
                  <a:prstClr val="black"/>
                </a:solidFill>
              </a:rPr>
              <a:t>PCA morphine</a:t>
            </a:r>
          </a:p>
          <a:p>
            <a:pPr lvl="1">
              <a:buClr>
                <a:srgbClr val="FE8637"/>
              </a:buClr>
            </a:pPr>
            <a:r>
              <a:rPr lang="fr-FR" dirty="0">
                <a:solidFill>
                  <a:prstClr val="black"/>
                </a:solidFill>
              </a:rPr>
              <a:t>Antalgiques per os de différents paliers</a:t>
            </a:r>
          </a:p>
          <a:p>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584446"/>
            <a:ext cx="4176464" cy="3121801"/>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65953" t="2231" r="1161" b="22923"/>
          <a:stretch/>
        </p:blipFill>
        <p:spPr>
          <a:xfrm>
            <a:off x="5148064" y="3584445"/>
            <a:ext cx="2880319" cy="3165621"/>
          </a:xfrm>
          <a:prstGeom prst="rect">
            <a:avLst/>
          </a:prstGeom>
        </p:spPr>
      </p:pic>
    </p:spTree>
    <p:extLst>
      <p:ext uri="{BB962C8B-B14F-4D97-AF65-F5344CB8AC3E}">
        <p14:creationId xmlns:p14="http://schemas.microsoft.com/office/powerpoint/2010/main" val="3440430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7467600" cy="1143000"/>
          </a:xfrm>
        </p:spPr>
        <p:txBody>
          <a:bodyPr anchor="ctr"/>
          <a:lstStyle/>
          <a:p>
            <a:pPr algn="ctr"/>
            <a:r>
              <a:rPr lang="fr-FR" dirty="0"/>
              <a:t>Gestion post opératoire</a:t>
            </a:r>
          </a:p>
        </p:txBody>
      </p:sp>
      <p:sp>
        <p:nvSpPr>
          <p:cNvPr id="3" name="Espace réservé du contenu 2"/>
          <p:cNvSpPr>
            <a:spLocks noGrp="1"/>
          </p:cNvSpPr>
          <p:nvPr>
            <p:ph sz="quarter" idx="1"/>
          </p:nvPr>
        </p:nvSpPr>
        <p:spPr>
          <a:xfrm>
            <a:off x="323528" y="1412776"/>
            <a:ext cx="7467600" cy="5112568"/>
          </a:xfrm>
        </p:spPr>
        <p:txBody>
          <a:bodyPr>
            <a:normAutofit lnSpcReduction="10000"/>
          </a:bodyPr>
          <a:lstStyle/>
          <a:p>
            <a:r>
              <a:rPr lang="fr-FR" dirty="0"/>
              <a:t>Gestion hospitalière:</a:t>
            </a:r>
          </a:p>
          <a:p>
            <a:pPr lvl="1"/>
            <a:r>
              <a:rPr lang="fr-FR" dirty="0"/>
              <a:t>Constantes classiques</a:t>
            </a:r>
          </a:p>
          <a:p>
            <a:pPr lvl="1"/>
            <a:r>
              <a:rPr lang="fr-FR" dirty="0"/>
              <a:t>Surveillance des drains</a:t>
            </a:r>
          </a:p>
          <a:p>
            <a:pPr lvl="1"/>
            <a:r>
              <a:rPr lang="fr-FR" dirty="0"/>
              <a:t>Gestion de la douleur</a:t>
            </a:r>
          </a:p>
          <a:p>
            <a:pPr lvl="1"/>
            <a:r>
              <a:rPr lang="fr-FR" dirty="0"/>
              <a:t>Drainage bronchique</a:t>
            </a:r>
          </a:p>
          <a:p>
            <a:pPr lvl="1"/>
            <a:r>
              <a:rPr lang="fr-FR" dirty="0"/>
              <a:t>Mobilisation précoce</a:t>
            </a:r>
          </a:p>
          <a:p>
            <a:pPr lvl="1"/>
            <a:r>
              <a:rPr lang="fr-FR" dirty="0"/>
              <a:t>Radiographie pulmonaire</a:t>
            </a:r>
          </a:p>
          <a:p>
            <a:endParaRPr lang="fr-FR" dirty="0"/>
          </a:p>
          <a:p>
            <a:r>
              <a:rPr lang="fr-FR" dirty="0"/>
              <a:t>Gestion à domicile – Restrictions</a:t>
            </a:r>
          </a:p>
          <a:p>
            <a:pPr lvl="1"/>
            <a:r>
              <a:rPr lang="fr-FR" dirty="0"/>
              <a:t>Contre-indication au port de charges lourdes</a:t>
            </a:r>
          </a:p>
          <a:p>
            <a:pPr lvl="1"/>
            <a:r>
              <a:rPr lang="fr-FR" dirty="0"/>
              <a:t>Contre-indication aux sports violents</a:t>
            </a:r>
          </a:p>
          <a:p>
            <a:pPr lvl="1"/>
            <a:r>
              <a:rPr lang="fr-FR" dirty="0"/>
              <a:t>Eviter la conduite </a:t>
            </a:r>
          </a:p>
          <a:p>
            <a:pPr lvl="1"/>
            <a:r>
              <a:rPr lang="fr-FR" dirty="0"/>
              <a:t>Arrêt de travail</a:t>
            </a:r>
          </a:p>
          <a:p>
            <a:pPr lvl="1"/>
            <a:r>
              <a:rPr lang="fr-FR" dirty="0"/>
              <a:t>Exercices respiratoires et marche seront encouragés</a:t>
            </a:r>
          </a:p>
        </p:txBody>
      </p:sp>
    </p:spTree>
    <p:extLst>
      <p:ext uri="{BB962C8B-B14F-4D97-AF65-F5344CB8AC3E}">
        <p14:creationId xmlns:p14="http://schemas.microsoft.com/office/powerpoint/2010/main" val="1224292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2843808" y="2636912"/>
            <a:ext cx="3384376" cy="1143000"/>
          </a:xfrm>
        </p:spPr>
        <p:txBody>
          <a:bodyPr anchor="ctr">
            <a:normAutofit/>
          </a:bodyPr>
          <a:lstStyle/>
          <a:p>
            <a:pPr algn="ctr"/>
            <a:r>
              <a:rPr lang="fr-FR" dirty="0"/>
              <a:t>Complications </a:t>
            </a:r>
            <a:br>
              <a:rPr lang="fr-FR" dirty="0"/>
            </a:br>
            <a:r>
              <a:rPr lang="fr-FR" dirty="0"/>
              <a:t>post opératoires</a:t>
            </a:r>
          </a:p>
        </p:txBody>
      </p:sp>
      <p:grpSp>
        <p:nvGrpSpPr>
          <p:cNvPr id="12" name="Groupe 11"/>
          <p:cNvGrpSpPr/>
          <p:nvPr/>
        </p:nvGrpSpPr>
        <p:grpSpPr>
          <a:xfrm>
            <a:off x="652938" y="657668"/>
            <a:ext cx="2982957" cy="1915762"/>
            <a:chOff x="683567" y="980728"/>
            <a:chExt cx="2982957" cy="1915762"/>
          </a:xfrm>
        </p:grpSpPr>
        <p:sp>
          <p:nvSpPr>
            <p:cNvPr id="5" name="Rectangle à coins arrondis 4"/>
            <p:cNvSpPr/>
            <p:nvPr/>
          </p:nvSpPr>
          <p:spPr>
            <a:xfrm>
              <a:off x="683567" y="980728"/>
              <a:ext cx="2982957" cy="1915762"/>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6" name="ZoneTexte 5"/>
            <p:cNvSpPr txBox="1"/>
            <p:nvPr/>
          </p:nvSpPr>
          <p:spPr>
            <a:xfrm>
              <a:off x="756385" y="1079807"/>
              <a:ext cx="2837319" cy="1754326"/>
            </a:xfrm>
            <a:prstGeom prst="rect">
              <a:avLst/>
            </a:prstGeom>
            <a:noFill/>
          </p:spPr>
          <p:txBody>
            <a:bodyPr wrap="square" rtlCol="0">
              <a:spAutoFit/>
            </a:bodyPr>
            <a:lstStyle/>
            <a:p>
              <a:r>
                <a:rPr lang="fr-FR" b="1" u="sng" dirty="0"/>
                <a:t>Pulmonaires</a:t>
              </a:r>
              <a:r>
                <a:rPr lang="fr-FR" b="1" dirty="0"/>
                <a:t>:</a:t>
              </a:r>
            </a:p>
            <a:p>
              <a:r>
                <a:rPr lang="fr-FR" dirty="0"/>
                <a:t>Hémorragie post op</a:t>
              </a:r>
            </a:p>
            <a:p>
              <a:r>
                <a:rPr lang="fr-FR" dirty="0"/>
                <a:t>Bullage persistant</a:t>
              </a:r>
            </a:p>
            <a:p>
              <a:r>
                <a:rPr lang="fr-FR" dirty="0"/>
                <a:t>Pneumopathie</a:t>
              </a:r>
            </a:p>
            <a:p>
              <a:r>
                <a:rPr lang="fr-FR" dirty="0"/>
                <a:t>Fistule / Empyème</a:t>
              </a:r>
            </a:p>
            <a:p>
              <a:r>
                <a:rPr lang="fr-FR" dirty="0"/>
                <a:t>Paralysie récurrentielle</a:t>
              </a:r>
            </a:p>
          </p:txBody>
        </p:sp>
      </p:grpSp>
      <p:grpSp>
        <p:nvGrpSpPr>
          <p:cNvPr id="13" name="Groupe 12"/>
          <p:cNvGrpSpPr/>
          <p:nvPr/>
        </p:nvGrpSpPr>
        <p:grpSpPr>
          <a:xfrm>
            <a:off x="2762997" y="4155217"/>
            <a:ext cx="3681210" cy="1638764"/>
            <a:chOff x="5868144" y="980728"/>
            <a:chExt cx="2597038" cy="1800200"/>
          </a:xfrm>
        </p:grpSpPr>
        <p:sp>
          <p:nvSpPr>
            <p:cNvPr id="7" name="Rectangle à coins arrondis 6"/>
            <p:cNvSpPr/>
            <p:nvPr/>
          </p:nvSpPr>
          <p:spPr>
            <a:xfrm>
              <a:off x="5868144" y="980728"/>
              <a:ext cx="2520280" cy="1800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ZoneTexte 7"/>
            <p:cNvSpPr txBox="1"/>
            <p:nvPr/>
          </p:nvSpPr>
          <p:spPr>
            <a:xfrm>
              <a:off x="5940151" y="1096422"/>
              <a:ext cx="2525031" cy="1318574"/>
            </a:xfrm>
            <a:prstGeom prst="rect">
              <a:avLst/>
            </a:prstGeom>
            <a:noFill/>
          </p:spPr>
          <p:txBody>
            <a:bodyPr wrap="square" rtlCol="0">
              <a:spAutoFit/>
            </a:bodyPr>
            <a:lstStyle/>
            <a:p>
              <a:r>
                <a:rPr lang="fr-FR" b="1" u="sng" dirty="0"/>
                <a:t>Générales</a:t>
              </a:r>
              <a:r>
                <a:rPr lang="fr-FR" b="1" dirty="0"/>
                <a:t>:</a:t>
              </a:r>
            </a:p>
            <a:p>
              <a:r>
                <a:rPr lang="fr-FR" dirty="0"/>
                <a:t>Décompensation d’organe</a:t>
              </a:r>
            </a:p>
            <a:p>
              <a:r>
                <a:rPr lang="fr-FR" dirty="0"/>
                <a:t>Trouble du rythme</a:t>
              </a:r>
            </a:p>
            <a:p>
              <a:r>
                <a:rPr lang="fr-FR" dirty="0"/>
                <a:t>Phlébite / Embolie pulmonaire</a:t>
              </a:r>
            </a:p>
          </p:txBody>
        </p:sp>
      </p:grpSp>
      <p:grpSp>
        <p:nvGrpSpPr>
          <p:cNvPr id="14" name="Groupe 13"/>
          <p:cNvGrpSpPr/>
          <p:nvPr/>
        </p:nvGrpSpPr>
        <p:grpSpPr>
          <a:xfrm>
            <a:off x="5868144" y="657668"/>
            <a:ext cx="2520280" cy="1800200"/>
            <a:chOff x="683568" y="4005064"/>
            <a:chExt cx="2520280" cy="1800200"/>
          </a:xfrm>
        </p:grpSpPr>
        <p:sp>
          <p:nvSpPr>
            <p:cNvPr id="9" name="Rectangle à coins arrondis 8"/>
            <p:cNvSpPr/>
            <p:nvPr/>
          </p:nvSpPr>
          <p:spPr>
            <a:xfrm>
              <a:off x="683568" y="4005064"/>
              <a:ext cx="2520280" cy="1800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0" name="ZoneTexte 9"/>
            <p:cNvSpPr txBox="1"/>
            <p:nvPr/>
          </p:nvSpPr>
          <p:spPr>
            <a:xfrm>
              <a:off x="755576" y="4304999"/>
              <a:ext cx="2376264" cy="1200329"/>
            </a:xfrm>
            <a:prstGeom prst="rect">
              <a:avLst/>
            </a:prstGeom>
            <a:noFill/>
          </p:spPr>
          <p:txBody>
            <a:bodyPr wrap="square" rtlCol="0">
              <a:spAutoFit/>
            </a:bodyPr>
            <a:lstStyle/>
            <a:p>
              <a:r>
                <a:rPr lang="fr-FR" b="1" u="sng" dirty="0"/>
                <a:t>Pariétales</a:t>
              </a:r>
              <a:r>
                <a:rPr lang="fr-FR" b="1" dirty="0"/>
                <a:t>:</a:t>
              </a:r>
            </a:p>
            <a:p>
              <a:r>
                <a:rPr lang="fr-FR" dirty="0"/>
                <a:t>Désunion cicatrice</a:t>
              </a:r>
            </a:p>
            <a:p>
              <a:r>
                <a:rPr lang="fr-FR" dirty="0"/>
                <a:t>Abcès de paroi</a:t>
              </a:r>
            </a:p>
            <a:p>
              <a:r>
                <a:rPr lang="fr-FR" dirty="0"/>
                <a:t>Hernie pulmonaire</a:t>
              </a:r>
            </a:p>
          </p:txBody>
        </p:sp>
      </p:grpSp>
    </p:spTree>
    <p:extLst>
      <p:ext uri="{BB962C8B-B14F-4D97-AF65-F5344CB8AC3E}">
        <p14:creationId xmlns:p14="http://schemas.microsoft.com/office/powerpoint/2010/main" val="330777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Problématiques liées a une lobectomie</a:t>
            </a:r>
          </a:p>
        </p:txBody>
      </p:sp>
      <p:sp>
        <p:nvSpPr>
          <p:cNvPr id="3" name="Espace réservé du contenu 2"/>
          <p:cNvSpPr>
            <a:spLocks noGrp="1"/>
          </p:cNvSpPr>
          <p:nvPr>
            <p:ph sz="quarter" idx="1"/>
          </p:nvPr>
        </p:nvSpPr>
        <p:spPr/>
        <p:txBody>
          <a:bodyPr/>
          <a:lstStyle/>
          <a:p>
            <a:r>
              <a:rPr lang="fr-FR" dirty="0"/>
              <a:t>Agents anesthésiques</a:t>
            </a:r>
          </a:p>
          <a:p>
            <a:r>
              <a:rPr lang="fr-FR" dirty="0"/>
              <a:t>Ventilation per opératoire</a:t>
            </a:r>
          </a:p>
          <a:p>
            <a:endParaRPr lang="fr-FR" dirty="0"/>
          </a:p>
          <a:p>
            <a:r>
              <a:rPr lang="fr-FR" dirty="0"/>
              <a:t>Traumatisme thoracique</a:t>
            </a:r>
          </a:p>
          <a:p>
            <a:endParaRPr lang="fr-FR" dirty="0"/>
          </a:p>
          <a:p>
            <a:r>
              <a:rPr lang="fr-FR" dirty="0"/>
              <a:t>Résection de parenchyme</a:t>
            </a:r>
          </a:p>
          <a:p>
            <a:pPr lvl="1"/>
            <a:r>
              <a:rPr lang="fr-FR" dirty="0"/>
              <a:t>Déviation du médiastin du côté opéré</a:t>
            </a:r>
          </a:p>
          <a:p>
            <a:pPr lvl="1"/>
            <a:r>
              <a:rPr lang="fr-FR" dirty="0"/>
              <a:t>Elévation de la coupole diaphragmatique</a:t>
            </a:r>
          </a:p>
          <a:p>
            <a:endParaRPr lang="fr-FR" dirty="0"/>
          </a:p>
        </p:txBody>
      </p:sp>
      <p:grpSp>
        <p:nvGrpSpPr>
          <p:cNvPr id="7" name="Groupe 6"/>
          <p:cNvGrpSpPr/>
          <p:nvPr/>
        </p:nvGrpSpPr>
        <p:grpSpPr>
          <a:xfrm>
            <a:off x="5796136" y="2260030"/>
            <a:ext cx="2952328" cy="1777046"/>
            <a:chOff x="5508104" y="1877270"/>
            <a:chExt cx="2952328" cy="1777046"/>
          </a:xfrm>
        </p:grpSpPr>
        <p:sp>
          <p:nvSpPr>
            <p:cNvPr id="4" name="ZoneTexte 3"/>
            <p:cNvSpPr txBox="1"/>
            <p:nvPr/>
          </p:nvSpPr>
          <p:spPr>
            <a:xfrm>
              <a:off x="5508104" y="1877270"/>
              <a:ext cx="2952328" cy="369332"/>
            </a:xfrm>
            <a:prstGeom prst="rect">
              <a:avLst/>
            </a:prstGeom>
            <a:noFill/>
          </p:spPr>
          <p:txBody>
            <a:bodyPr wrap="square" rtlCol="0">
              <a:spAutoFit/>
            </a:bodyPr>
            <a:lstStyle/>
            <a:p>
              <a:r>
                <a:rPr lang="fr-FR" dirty="0"/>
                <a:t>Encombrement bronchique</a:t>
              </a:r>
            </a:p>
          </p:txBody>
        </p:sp>
        <p:sp>
          <p:nvSpPr>
            <p:cNvPr id="5" name="ZoneTexte 4"/>
            <p:cNvSpPr txBox="1"/>
            <p:nvPr/>
          </p:nvSpPr>
          <p:spPr>
            <a:xfrm>
              <a:off x="5508104" y="2636912"/>
              <a:ext cx="2952328" cy="369332"/>
            </a:xfrm>
            <a:prstGeom prst="rect">
              <a:avLst/>
            </a:prstGeom>
            <a:noFill/>
          </p:spPr>
          <p:txBody>
            <a:bodyPr wrap="square" rtlCol="0">
              <a:spAutoFit/>
            </a:bodyPr>
            <a:lstStyle/>
            <a:p>
              <a:r>
                <a:rPr lang="fr-FR" dirty="0"/>
                <a:t>Douleurs </a:t>
              </a:r>
            </a:p>
          </p:txBody>
        </p:sp>
        <p:sp>
          <p:nvSpPr>
            <p:cNvPr id="6" name="ZoneTexte 5"/>
            <p:cNvSpPr txBox="1"/>
            <p:nvPr/>
          </p:nvSpPr>
          <p:spPr>
            <a:xfrm>
              <a:off x="5508104" y="3284984"/>
              <a:ext cx="2952328" cy="369332"/>
            </a:xfrm>
            <a:prstGeom prst="rect">
              <a:avLst/>
            </a:prstGeom>
            <a:noFill/>
          </p:spPr>
          <p:txBody>
            <a:bodyPr wrap="square" rtlCol="0">
              <a:spAutoFit/>
            </a:bodyPr>
            <a:lstStyle/>
            <a:p>
              <a:r>
                <a:rPr lang="fr-FR" dirty="0"/>
                <a:t>Syndrome restrictif </a:t>
              </a:r>
            </a:p>
          </p:txBody>
        </p:sp>
      </p:grpSp>
      <p:sp>
        <p:nvSpPr>
          <p:cNvPr id="8" name="Rectangle à coins arrondis 7"/>
          <p:cNvSpPr/>
          <p:nvPr/>
        </p:nvSpPr>
        <p:spPr>
          <a:xfrm>
            <a:off x="5796136" y="2233626"/>
            <a:ext cx="2880320" cy="645279"/>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5796136" y="3019672"/>
            <a:ext cx="1296144" cy="372125"/>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796136" y="3667744"/>
            <a:ext cx="2344688" cy="36933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p:nvPr/>
        </p:nvCxnSpPr>
        <p:spPr>
          <a:xfrm>
            <a:off x="4283968" y="2060848"/>
            <a:ext cx="1296144" cy="495418"/>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a:off x="4283968" y="3204338"/>
            <a:ext cx="1296144" cy="0"/>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flipV="1">
            <a:off x="4472967" y="3852410"/>
            <a:ext cx="1107145" cy="239554"/>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0" name="Flèche à angle droit 19"/>
          <p:cNvSpPr/>
          <p:nvPr/>
        </p:nvSpPr>
        <p:spPr>
          <a:xfrm>
            <a:off x="7308304" y="2908102"/>
            <a:ext cx="360040" cy="351402"/>
          </a:xfrm>
          <a:prstGeom prst="bentUpArrow">
            <a:avLst>
              <a:gd name="adj1" fmla="val 3087"/>
              <a:gd name="adj2" fmla="val 22261"/>
              <a:gd name="adj3" fmla="val 38696"/>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11184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Prise en charge post opératoire</a:t>
            </a:r>
            <a:br>
              <a:rPr lang="fr-FR" dirty="0"/>
            </a:br>
            <a:r>
              <a:rPr lang="fr-FR" dirty="0"/>
              <a:t>Lobectomie</a:t>
            </a:r>
          </a:p>
        </p:txBody>
      </p:sp>
      <p:sp>
        <p:nvSpPr>
          <p:cNvPr id="3" name="Espace réservé du contenu 2"/>
          <p:cNvSpPr>
            <a:spLocks noGrp="1"/>
          </p:cNvSpPr>
          <p:nvPr>
            <p:ph sz="quarter" idx="1"/>
          </p:nvPr>
        </p:nvSpPr>
        <p:spPr>
          <a:xfrm>
            <a:off x="466099" y="1628800"/>
            <a:ext cx="7467600" cy="5112568"/>
          </a:xfrm>
        </p:spPr>
        <p:txBody>
          <a:bodyPr>
            <a:normAutofit fontScale="85000" lnSpcReduction="10000"/>
          </a:bodyPr>
          <a:lstStyle/>
          <a:p>
            <a:r>
              <a:rPr lang="fr-FR" dirty="0"/>
              <a:t>Favoriser expansion des lobes restants</a:t>
            </a:r>
          </a:p>
          <a:p>
            <a:pPr lvl="2"/>
            <a:r>
              <a:rPr lang="fr-FR" dirty="0">
                <a:solidFill>
                  <a:srgbClr val="339966"/>
                </a:solidFill>
              </a:rPr>
              <a:t>Spirométrie incitative, aérosols, VNI</a:t>
            </a:r>
          </a:p>
          <a:p>
            <a:pPr lvl="2"/>
            <a:endParaRPr lang="fr-FR" dirty="0"/>
          </a:p>
          <a:p>
            <a:r>
              <a:rPr lang="fr-FR" dirty="0"/>
              <a:t>Drainage bronchique et pleural</a:t>
            </a:r>
          </a:p>
          <a:p>
            <a:pPr lvl="2"/>
            <a:r>
              <a:rPr lang="fr-FR" dirty="0">
                <a:solidFill>
                  <a:srgbClr val="339966"/>
                </a:solidFill>
              </a:rPr>
              <a:t>AFE, </a:t>
            </a:r>
            <a:r>
              <a:rPr lang="fr-FR" dirty="0" err="1">
                <a:solidFill>
                  <a:srgbClr val="339966"/>
                </a:solidFill>
              </a:rPr>
              <a:t>expi</a:t>
            </a:r>
            <a:r>
              <a:rPr lang="fr-FR" dirty="0">
                <a:solidFill>
                  <a:srgbClr val="339966"/>
                </a:solidFill>
              </a:rPr>
              <a:t> forcée, aérosols / expiration active</a:t>
            </a:r>
          </a:p>
          <a:p>
            <a:pPr lvl="2"/>
            <a:endParaRPr lang="fr-FR" dirty="0"/>
          </a:p>
          <a:p>
            <a:r>
              <a:rPr lang="fr-FR" dirty="0"/>
              <a:t>Lutte contre la douleur</a:t>
            </a:r>
          </a:p>
          <a:p>
            <a:pPr lvl="2"/>
            <a:r>
              <a:rPr lang="fr-FR" dirty="0">
                <a:solidFill>
                  <a:srgbClr val="339966"/>
                </a:solidFill>
              </a:rPr>
              <a:t>Massages, bon positionnement</a:t>
            </a:r>
          </a:p>
          <a:p>
            <a:pPr lvl="2"/>
            <a:endParaRPr lang="fr-FR" dirty="0"/>
          </a:p>
          <a:p>
            <a:r>
              <a:rPr lang="fr-FR" dirty="0"/>
              <a:t>Réadaptation à l’effort</a:t>
            </a:r>
          </a:p>
          <a:p>
            <a:pPr lvl="2"/>
            <a:r>
              <a:rPr lang="fr-FR" dirty="0">
                <a:solidFill>
                  <a:srgbClr val="339966"/>
                </a:solidFill>
              </a:rPr>
              <a:t>Marches, escaliers</a:t>
            </a:r>
          </a:p>
          <a:p>
            <a:pPr lvl="2"/>
            <a:endParaRPr lang="fr-FR" dirty="0"/>
          </a:p>
          <a:p>
            <a:r>
              <a:rPr lang="fr-FR" dirty="0"/>
              <a:t>Rétablir le bon positionnement du thorax</a:t>
            </a:r>
          </a:p>
          <a:p>
            <a:pPr lvl="2"/>
            <a:r>
              <a:rPr lang="fr-FR" dirty="0">
                <a:solidFill>
                  <a:srgbClr val="339966"/>
                </a:solidFill>
              </a:rPr>
              <a:t>Éducation, travail musculaire</a:t>
            </a:r>
          </a:p>
          <a:p>
            <a:pPr lvl="2"/>
            <a:endParaRPr lang="fr-FR" dirty="0"/>
          </a:p>
          <a:p>
            <a:r>
              <a:rPr lang="fr-FR" dirty="0"/>
              <a:t>Education thérapeutique</a:t>
            </a:r>
          </a:p>
          <a:p>
            <a:pPr lvl="2"/>
            <a:r>
              <a:rPr lang="fr-FR" dirty="0">
                <a:solidFill>
                  <a:srgbClr val="339966"/>
                </a:solidFill>
              </a:rPr>
              <a:t>Expiration lors des efforts, bon positionnement dans vie quotidienne, exercices adaptés à état de santé</a:t>
            </a:r>
          </a:p>
        </p:txBody>
      </p:sp>
    </p:spTree>
    <p:extLst>
      <p:ext uri="{BB962C8B-B14F-4D97-AF65-F5344CB8AC3E}">
        <p14:creationId xmlns:p14="http://schemas.microsoft.com/office/powerpoint/2010/main" val="300576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554806" cy="1143000"/>
          </a:xfrm>
        </p:spPr>
        <p:txBody>
          <a:bodyPr anchor="ctr"/>
          <a:lstStyle/>
          <a:p>
            <a:pPr algn="ctr"/>
            <a:r>
              <a:rPr lang="fr-FR" dirty="0"/>
              <a:t>Arsenal du kinésithérapeute </a:t>
            </a:r>
            <a:br>
              <a:rPr lang="fr-FR" dirty="0"/>
            </a:br>
            <a:r>
              <a:rPr lang="fr-FR" dirty="0"/>
              <a:t>en chirurgie thoracique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644537"/>
            <a:ext cx="2376264" cy="211658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4190" y="2636912"/>
            <a:ext cx="3537477" cy="281811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1489346"/>
            <a:ext cx="3059262" cy="2426972"/>
          </a:xfrm>
          <a:prstGeom prst="rect">
            <a:avLst/>
          </a:prstGeom>
        </p:spPr>
      </p:pic>
      <p:pic>
        <p:nvPicPr>
          <p:cNvPr id="7" name="Image 6"/>
          <p:cNvPicPr>
            <a:picLocks noChangeAspect="1"/>
          </p:cNvPicPr>
          <p:nvPr/>
        </p:nvPicPr>
        <p:blipFill rotWithShape="1">
          <a:blip r:embed="rId6" cstate="print">
            <a:extLst>
              <a:ext uri="{28A0092B-C50C-407E-A947-70E740481C1C}">
                <a14:useLocalDpi xmlns:a14="http://schemas.microsoft.com/office/drawing/2010/main" val="0"/>
              </a:ext>
            </a:extLst>
          </a:blip>
          <a:srcRect t="6330" b="1145"/>
          <a:stretch/>
        </p:blipFill>
        <p:spPr>
          <a:xfrm>
            <a:off x="370022" y="4509120"/>
            <a:ext cx="2283276" cy="2054346"/>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184" y="5037350"/>
            <a:ext cx="2506134" cy="1664789"/>
          </a:xfrm>
          <a:prstGeom prst="rect">
            <a:avLst/>
          </a:prstGeom>
        </p:spPr>
      </p:pic>
    </p:spTree>
    <p:extLst>
      <p:ext uri="{BB962C8B-B14F-4D97-AF65-F5344CB8AC3E}">
        <p14:creationId xmlns:p14="http://schemas.microsoft.com/office/powerpoint/2010/main" val="625201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08912" cy="994122"/>
          </a:xfrm>
        </p:spPr>
        <p:txBody>
          <a:bodyPr>
            <a:normAutofit/>
          </a:bodyPr>
          <a:lstStyle/>
          <a:p>
            <a:pPr algn="ctr"/>
            <a:r>
              <a:rPr lang="fr-FR" sz="3200" dirty="0"/>
              <a:t>Pathologies pleurales</a:t>
            </a:r>
          </a:p>
        </p:txBody>
      </p:sp>
      <p:sp>
        <p:nvSpPr>
          <p:cNvPr id="3" name="Espace réservé du contenu 2"/>
          <p:cNvSpPr>
            <a:spLocks noGrp="1"/>
          </p:cNvSpPr>
          <p:nvPr>
            <p:ph sz="quarter" idx="1"/>
          </p:nvPr>
        </p:nvSpPr>
        <p:spPr>
          <a:xfrm>
            <a:off x="457200" y="1600200"/>
            <a:ext cx="8291264" cy="4873752"/>
          </a:xfrm>
        </p:spPr>
        <p:txBody>
          <a:bodyPr/>
          <a:lstStyle/>
          <a:p>
            <a:r>
              <a:rPr lang="fr-FR" dirty="0"/>
              <a:t>Pneumothorax</a:t>
            </a:r>
          </a:p>
          <a:p>
            <a:endParaRPr lang="fr-FR" dirty="0"/>
          </a:p>
          <a:p>
            <a:r>
              <a:rPr lang="fr-FR" dirty="0"/>
              <a:t>Epanchement liquidien</a:t>
            </a:r>
          </a:p>
          <a:p>
            <a:pPr lvl="4"/>
            <a:endParaRPr lang="fr-FR" dirty="0"/>
          </a:p>
          <a:p>
            <a:pPr lvl="1"/>
            <a:r>
              <a:rPr lang="fr-FR" dirty="0"/>
              <a:t>Néoplasique primitif ou métastatique</a:t>
            </a:r>
          </a:p>
          <a:p>
            <a:pPr lvl="1"/>
            <a:r>
              <a:rPr lang="fr-FR" dirty="0"/>
              <a:t>Réactionnel / inflammatoire</a:t>
            </a:r>
          </a:p>
          <a:p>
            <a:pPr lvl="1"/>
            <a:r>
              <a:rPr lang="fr-FR" dirty="0"/>
              <a:t>Infectieux / purulent</a:t>
            </a:r>
          </a:p>
          <a:p>
            <a:pPr marL="365760" lvl="1" indent="0">
              <a:buNone/>
            </a:pPr>
            <a:endParaRPr lang="fr-FR" dirty="0"/>
          </a:p>
          <a:p>
            <a:pPr lvl="1"/>
            <a:r>
              <a:rPr lang="fr-FR" dirty="0"/>
              <a:t>Insuffisance cardiaque </a:t>
            </a:r>
          </a:p>
          <a:p>
            <a:pPr lvl="1"/>
            <a:r>
              <a:rPr lang="fr-FR" dirty="0"/>
              <a:t>Insuffisance rénale</a:t>
            </a:r>
          </a:p>
          <a:p>
            <a:pPr lvl="1"/>
            <a:r>
              <a:rPr lang="fr-FR" dirty="0"/>
              <a:t>Insuffisance hépatique</a:t>
            </a:r>
          </a:p>
        </p:txBody>
      </p:sp>
      <p:sp>
        <p:nvSpPr>
          <p:cNvPr id="5" name="Accolade fermante 4"/>
          <p:cNvSpPr/>
          <p:nvPr/>
        </p:nvSpPr>
        <p:spPr>
          <a:xfrm>
            <a:off x="5702296" y="3284984"/>
            <a:ext cx="309864" cy="93610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endParaRPr>
          </a:p>
        </p:txBody>
      </p:sp>
      <p:sp>
        <p:nvSpPr>
          <p:cNvPr id="6" name="Accolade fermante 5"/>
          <p:cNvSpPr/>
          <p:nvPr/>
        </p:nvSpPr>
        <p:spPr>
          <a:xfrm>
            <a:off x="5702296" y="4869160"/>
            <a:ext cx="309864" cy="936104"/>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prstClr val="black"/>
              </a:solidFill>
            </a:endParaRPr>
          </a:p>
        </p:txBody>
      </p:sp>
      <p:sp>
        <p:nvSpPr>
          <p:cNvPr id="7" name="ZoneTexte 6"/>
          <p:cNvSpPr txBox="1"/>
          <p:nvPr/>
        </p:nvSpPr>
        <p:spPr>
          <a:xfrm>
            <a:off x="6137703" y="3568370"/>
            <a:ext cx="1872208" cy="369332"/>
          </a:xfrm>
          <a:prstGeom prst="rect">
            <a:avLst/>
          </a:prstGeom>
          <a:noFill/>
        </p:spPr>
        <p:txBody>
          <a:bodyPr wrap="square" rtlCol="0">
            <a:spAutoFit/>
          </a:bodyPr>
          <a:lstStyle/>
          <a:p>
            <a:r>
              <a:rPr lang="fr-FR" dirty="0">
                <a:solidFill>
                  <a:prstClr val="black"/>
                </a:solidFill>
              </a:rPr>
              <a:t>Exsudat</a:t>
            </a:r>
          </a:p>
        </p:txBody>
      </p:sp>
      <p:sp>
        <p:nvSpPr>
          <p:cNvPr id="8" name="ZoneTexte 7"/>
          <p:cNvSpPr txBox="1"/>
          <p:nvPr/>
        </p:nvSpPr>
        <p:spPr>
          <a:xfrm>
            <a:off x="6137703" y="5152546"/>
            <a:ext cx="1781727" cy="369332"/>
          </a:xfrm>
          <a:prstGeom prst="rect">
            <a:avLst/>
          </a:prstGeom>
          <a:noFill/>
        </p:spPr>
        <p:txBody>
          <a:bodyPr wrap="square" rtlCol="0">
            <a:spAutoFit/>
          </a:bodyPr>
          <a:lstStyle/>
          <a:p>
            <a:r>
              <a:rPr lang="fr-FR" dirty="0">
                <a:solidFill>
                  <a:prstClr val="black"/>
                </a:solidFill>
              </a:rPr>
              <a:t>Transsudat</a:t>
            </a:r>
          </a:p>
        </p:txBody>
      </p:sp>
    </p:spTree>
    <p:extLst>
      <p:ext uri="{BB962C8B-B14F-4D97-AF65-F5344CB8AC3E}">
        <p14:creationId xmlns:p14="http://schemas.microsoft.com/office/powerpoint/2010/main" val="386880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3149"/>
            <a:ext cx="8136904" cy="994122"/>
          </a:xfrm>
        </p:spPr>
        <p:txBody>
          <a:bodyPr>
            <a:normAutofit/>
          </a:bodyPr>
          <a:lstStyle/>
          <a:p>
            <a:pPr algn="ctr"/>
            <a:r>
              <a:rPr lang="fr-FR" sz="3200" dirty="0"/>
              <a:t>Epanchement Pleural</a:t>
            </a:r>
          </a:p>
        </p:txBody>
      </p:sp>
      <p:pic>
        <p:nvPicPr>
          <p:cNvPr id="4" name="Espace réservé du conten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400454" y="1772816"/>
            <a:ext cx="3839174" cy="3887044"/>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772816"/>
            <a:ext cx="3532332" cy="3887044"/>
          </a:xfrm>
          <a:prstGeom prst="rect">
            <a:avLst/>
          </a:prstGeom>
        </p:spPr>
      </p:pic>
    </p:spTree>
    <p:extLst>
      <p:ext uri="{BB962C8B-B14F-4D97-AF65-F5344CB8AC3E}">
        <p14:creationId xmlns:p14="http://schemas.microsoft.com/office/powerpoint/2010/main" val="2798721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332"/>
            <a:ext cx="8075240" cy="1143000"/>
          </a:xfrm>
        </p:spPr>
        <p:txBody>
          <a:bodyPr/>
          <a:lstStyle/>
          <a:p>
            <a:pPr algn="ctr"/>
            <a:r>
              <a:rPr lang="fr-FR" dirty="0"/>
              <a:t>Epanchement pleural récidivant</a:t>
            </a:r>
          </a:p>
        </p:txBody>
      </p:sp>
      <p:pic>
        <p:nvPicPr>
          <p:cNvPr id="205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51520" y="1628800"/>
            <a:ext cx="3468925" cy="462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055" y="1556792"/>
            <a:ext cx="4732246" cy="192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879332" y="3645024"/>
            <a:ext cx="4744794" cy="2668947"/>
          </a:xfrm>
          <a:prstGeom prst="rect">
            <a:avLst/>
          </a:prstGeom>
        </p:spPr>
      </p:pic>
    </p:spTree>
    <p:extLst>
      <p:ext uri="{BB962C8B-B14F-4D97-AF65-F5344CB8AC3E}">
        <p14:creationId xmlns:p14="http://schemas.microsoft.com/office/powerpoint/2010/main" val="2698398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7467600" cy="1143000"/>
          </a:xfrm>
        </p:spPr>
        <p:txBody>
          <a:bodyPr anchor="ctr"/>
          <a:lstStyle/>
          <a:p>
            <a:pPr algn="ctr"/>
            <a:r>
              <a:rPr lang="fr-FR" dirty="0"/>
              <a:t>Drainage thoracique à demeure</a:t>
            </a:r>
          </a:p>
        </p:txBody>
      </p:sp>
      <p:grpSp>
        <p:nvGrpSpPr>
          <p:cNvPr id="3" name="Groupe 2"/>
          <p:cNvGrpSpPr/>
          <p:nvPr/>
        </p:nvGrpSpPr>
        <p:grpSpPr>
          <a:xfrm>
            <a:off x="224790" y="1412776"/>
            <a:ext cx="8029633" cy="4704605"/>
            <a:chOff x="224790" y="1412776"/>
            <a:chExt cx="8029633" cy="4704605"/>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 y="1412776"/>
              <a:ext cx="4117548" cy="4704605"/>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838" r="1592"/>
            <a:stretch/>
          </p:blipFill>
          <p:spPr>
            <a:xfrm>
              <a:off x="4342338" y="1787896"/>
              <a:ext cx="3912085" cy="3954364"/>
            </a:xfrm>
            <a:prstGeom prst="rect">
              <a:avLst/>
            </a:prstGeom>
          </p:spPr>
        </p:pic>
      </p:grpSp>
    </p:spTree>
    <p:extLst>
      <p:ext uri="{BB962C8B-B14F-4D97-AF65-F5344CB8AC3E}">
        <p14:creationId xmlns:p14="http://schemas.microsoft.com/office/powerpoint/2010/main" val="365591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136904" cy="1143000"/>
          </a:xfrm>
        </p:spPr>
        <p:txBody>
          <a:bodyPr anchor="ctr"/>
          <a:lstStyle/>
          <a:p>
            <a:pPr algn="ctr"/>
            <a:r>
              <a:rPr lang="fr-FR" dirty="0"/>
              <a:t>Rappels Anatomiques</a:t>
            </a:r>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6696" t="3614" r="2971"/>
          <a:stretch/>
        </p:blipFill>
        <p:spPr>
          <a:xfrm>
            <a:off x="179512" y="1124744"/>
            <a:ext cx="4156365" cy="5178677"/>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t="1760" b="2200"/>
          <a:stretch/>
        </p:blipFill>
        <p:spPr>
          <a:xfrm>
            <a:off x="4323511" y="1798982"/>
            <a:ext cx="4340578" cy="3901713"/>
          </a:xfrm>
          <a:prstGeom prst="rect">
            <a:avLst/>
          </a:prstGeom>
        </p:spPr>
      </p:pic>
    </p:spTree>
    <p:extLst>
      <p:ext uri="{BB962C8B-B14F-4D97-AF65-F5344CB8AC3E}">
        <p14:creationId xmlns:p14="http://schemas.microsoft.com/office/powerpoint/2010/main" val="1903465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Prise en charge post opératoire</a:t>
            </a:r>
            <a:br>
              <a:rPr lang="fr-FR" dirty="0"/>
            </a:br>
            <a:r>
              <a:rPr lang="fr-FR" dirty="0"/>
              <a:t>Epanchement pleural</a:t>
            </a:r>
          </a:p>
        </p:txBody>
      </p:sp>
      <p:sp>
        <p:nvSpPr>
          <p:cNvPr id="3" name="Espace réservé du contenu 2"/>
          <p:cNvSpPr>
            <a:spLocks noGrp="1"/>
          </p:cNvSpPr>
          <p:nvPr>
            <p:ph sz="quarter" idx="1"/>
          </p:nvPr>
        </p:nvSpPr>
        <p:spPr>
          <a:xfrm>
            <a:off x="457200" y="1965737"/>
            <a:ext cx="7467600" cy="3983543"/>
          </a:xfrm>
        </p:spPr>
        <p:txBody>
          <a:bodyPr/>
          <a:lstStyle/>
          <a:p>
            <a:r>
              <a:rPr lang="fr-FR" dirty="0"/>
              <a:t>Favoriser l’expansion pulmonaire </a:t>
            </a:r>
          </a:p>
          <a:p>
            <a:r>
              <a:rPr lang="fr-FR" dirty="0"/>
              <a:t>Drainage bronchique et pleural</a:t>
            </a:r>
          </a:p>
          <a:p>
            <a:r>
              <a:rPr lang="fr-FR" dirty="0"/>
              <a:t>Lutte contre la douleur</a:t>
            </a:r>
          </a:p>
          <a:p>
            <a:endParaRPr lang="fr-FR" dirty="0"/>
          </a:p>
          <a:p>
            <a:r>
              <a:rPr lang="fr-FR" sz="2000" dirty="0"/>
              <a:t>Réadaptation à l’effort </a:t>
            </a:r>
          </a:p>
          <a:p>
            <a:r>
              <a:rPr lang="fr-FR" sz="2000" dirty="0"/>
              <a:t>Education thérapeutique</a:t>
            </a:r>
          </a:p>
          <a:p>
            <a:r>
              <a:rPr lang="fr-FR" sz="2000" dirty="0"/>
              <a:t>Rétablir un bon positionnement du thorax</a:t>
            </a:r>
          </a:p>
          <a:p>
            <a:endParaRPr lang="fr-FR" dirty="0"/>
          </a:p>
        </p:txBody>
      </p:sp>
    </p:spTree>
    <p:extLst>
      <p:ext uri="{BB962C8B-B14F-4D97-AF65-F5344CB8AC3E}">
        <p14:creationId xmlns:p14="http://schemas.microsoft.com/office/powerpoint/2010/main" val="1606774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Pleurésie purulente</a:t>
            </a:r>
          </a:p>
        </p:txBody>
      </p:sp>
      <p:sp>
        <p:nvSpPr>
          <p:cNvPr id="3" name="Espace réservé du contenu 2"/>
          <p:cNvSpPr>
            <a:spLocks noGrp="1"/>
          </p:cNvSpPr>
          <p:nvPr>
            <p:ph sz="quarter" idx="1"/>
          </p:nvPr>
        </p:nvSpPr>
        <p:spPr>
          <a:xfrm>
            <a:off x="323528" y="1484784"/>
            <a:ext cx="7467600" cy="4989168"/>
          </a:xfrm>
        </p:spPr>
        <p:txBody>
          <a:bodyPr>
            <a:normAutofit fontScale="92500" lnSpcReduction="10000"/>
          </a:bodyPr>
          <a:lstStyle/>
          <a:p>
            <a:r>
              <a:rPr lang="fr-FR" dirty="0"/>
              <a:t>Plusieurs mécanismes</a:t>
            </a:r>
          </a:p>
          <a:p>
            <a:pPr lvl="1"/>
            <a:r>
              <a:rPr lang="fr-FR" dirty="0"/>
              <a:t>Para-pneumonique +++</a:t>
            </a:r>
          </a:p>
          <a:p>
            <a:pPr lvl="1"/>
            <a:r>
              <a:rPr lang="fr-FR" dirty="0"/>
              <a:t>Contamination sous phrénique</a:t>
            </a:r>
          </a:p>
          <a:p>
            <a:pPr lvl="1"/>
            <a:r>
              <a:rPr lang="fr-FR" dirty="0"/>
              <a:t>Ensemencement direct (iatrogène ou traumatique)</a:t>
            </a:r>
          </a:p>
          <a:p>
            <a:pPr lvl="1"/>
            <a:endParaRPr lang="fr-FR" dirty="0"/>
          </a:p>
          <a:p>
            <a:r>
              <a:rPr lang="fr-FR" dirty="0"/>
              <a:t>Plusieurs phases</a:t>
            </a:r>
          </a:p>
          <a:p>
            <a:pPr lvl="1"/>
            <a:r>
              <a:rPr lang="fr-FR" dirty="0"/>
              <a:t>S1: phase exsudative</a:t>
            </a:r>
          </a:p>
          <a:p>
            <a:pPr lvl="1"/>
            <a:r>
              <a:rPr lang="fr-FR" dirty="0"/>
              <a:t>S2: phase </a:t>
            </a:r>
            <a:r>
              <a:rPr lang="fr-FR" dirty="0" err="1"/>
              <a:t>fibrino</a:t>
            </a:r>
            <a:r>
              <a:rPr lang="fr-FR" dirty="0"/>
              <a:t>-purulente</a:t>
            </a:r>
          </a:p>
          <a:p>
            <a:pPr lvl="1"/>
            <a:r>
              <a:rPr lang="fr-FR" dirty="0"/>
              <a:t>S3/4: Enkystement</a:t>
            </a:r>
          </a:p>
          <a:p>
            <a:pPr lvl="1"/>
            <a:endParaRPr lang="fr-FR" dirty="0"/>
          </a:p>
          <a:p>
            <a:r>
              <a:rPr lang="fr-FR" dirty="0"/>
              <a:t>Principes du traitement</a:t>
            </a:r>
          </a:p>
          <a:p>
            <a:pPr lvl="1"/>
            <a:r>
              <a:rPr lang="fr-FR" dirty="0"/>
              <a:t>Drainage pleural</a:t>
            </a:r>
          </a:p>
          <a:p>
            <a:pPr lvl="1"/>
            <a:r>
              <a:rPr lang="fr-FR" dirty="0"/>
              <a:t>Antibiothérapie adaptée et prolongée</a:t>
            </a:r>
          </a:p>
          <a:p>
            <a:pPr lvl="1"/>
            <a:r>
              <a:rPr lang="fr-FR" dirty="0"/>
              <a:t>Kinésithérapie</a:t>
            </a:r>
          </a:p>
          <a:p>
            <a:pPr lvl="1"/>
            <a:r>
              <a:rPr lang="fr-FR" dirty="0"/>
              <a:t>+/- Chirurgie</a:t>
            </a:r>
          </a:p>
          <a:p>
            <a:pPr lvl="1"/>
            <a:endParaRPr lang="fr-FR" dirty="0"/>
          </a:p>
        </p:txBody>
      </p:sp>
      <p:cxnSp>
        <p:nvCxnSpPr>
          <p:cNvPr id="6" name="Connecteur droit avec flèche 5"/>
          <p:cNvCxnSpPr/>
          <p:nvPr/>
        </p:nvCxnSpPr>
        <p:spPr>
          <a:xfrm flipV="1">
            <a:off x="3563888" y="3140968"/>
            <a:ext cx="2520280" cy="504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a:off x="4101142" y="4005064"/>
            <a:ext cx="212704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3175552" y="4310337"/>
            <a:ext cx="2908616" cy="1062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1043608" y="5445224"/>
            <a:ext cx="1800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6" name="Groupe 15"/>
          <p:cNvGrpSpPr/>
          <p:nvPr/>
        </p:nvGrpSpPr>
        <p:grpSpPr>
          <a:xfrm>
            <a:off x="6558038" y="1668562"/>
            <a:ext cx="1913470" cy="4961036"/>
            <a:chOff x="6558038" y="1750275"/>
            <a:chExt cx="1913470" cy="4961036"/>
          </a:xfrm>
        </p:grpSpPr>
        <p:pic>
          <p:nvPicPr>
            <p:cNvPr id="11"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039" y="1750275"/>
              <a:ext cx="1913469" cy="1937328"/>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8039" y="3687603"/>
              <a:ext cx="1913469" cy="1397582"/>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8038" y="5061575"/>
              <a:ext cx="1913469" cy="1649736"/>
            </a:xfrm>
            <a:prstGeom prst="rect">
              <a:avLst/>
            </a:prstGeom>
          </p:spPr>
        </p:pic>
      </p:grpSp>
    </p:spTree>
    <p:extLst>
      <p:ext uri="{BB962C8B-B14F-4D97-AF65-F5344CB8AC3E}">
        <p14:creationId xmlns:p14="http://schemas.microsoft.com/office/powerpoint/2010/main" val="2310001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chor="ctr"/>
          <a:lstStyle/>
          <a:p>
            <a:pPr algn="ctr"/>
            <a:r>
              <a:rPr lang="fr-FR" dirty="0"/>
              <a:t>Pleurésie purulente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340768"/>
            <a:ext cx="7560840" cy="4742626"/>
          </a:xfrm>
          <a:prstGeom prst="rect">
            <a:avLst/>
          </a:prstGeom>
        </p:spPr>
      </p:pic>
    </p:spTree>
    <p:extLst>
      <p:ext uri="{BB962C8B-B14F-4D97-AF65-F5344CB8AC3E}">
        <p14:creationId xmlns:p14="http://schemas.microsoft.com/office/powerpoint/2010/main" val="1287170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Prise en charge post opératoire</a:t>
            </a:r>
            <a:br>
              <a:rPr lang="fr-FR" dirty="0"/>
            </a:br>
            <a:r>
              <a:rPr lang="fr-FR" dirty="0"/>
              <a:t>Pleurésie purulente</a:t>
            </a:r>
          </a:p>
        </p:txBody>
      </p:sp>
      <p:sp>
        <p:nvSpPr>
          <p:cNvPr id="3" name="Espace réservé du contenu 2"/>
          <p:cNvSpPr>
            <a:spLocks noGrp="1"/>
          </p:cNvSpPr>
          <p:nvPr>
            <p:ph sz="quarter" idx="1"/>
          </p:nvPr>
        </p:nvSpPr>
        <p:spPr>
          <a:xfrm>
            <a:off x="457200" y="2132856"/>
            <a:ext cx="7467600" cy="3672408"/>
          </a:xfrm>
        </p:spPr>
        <p:txBody>
          <a:bodyPr/>
          <a:lstStyle/>
          <a:p>
            <a:r>
              <a:rPr lang="fr-FR" dirty="0"/>
              <a:t>Drainage bronchique et pleural +++</a:t>
            </a:r>
          </a:p>
          <a:p>
            <a:r>
              <a:rPr lang="fr-FR" dirty="0"/>
              <a:t>Favoriser l’expansion pulmonaire</a:t>
            </a:r>
          </a:p>
          <a:p>
            <a:r>
              <a:rPr lang="fr-FR" dirty="0"/>
              <a:t>Lutte contre la douleur</a:t>
            </a:r>
          </a:p>
          <a:p>
            <a:endParaRPr lang="fr-FR" dirty="0"/>
          </a:p>
          <a:p>
            <a:r>
              <a:rPr lang="fr-FR" sz="2000" dirty="0"/>
              <a:t>Rétablir un bon positionnement du thorax</a:t>
            </a:r>
          </a:p>
          <a:p>
            <a:r>
              <a:rPr lang="fr-FR" sz="2000" dirty="0"/>
              <a:t>Réadaptation à l’effort</a:t>
            </a:r>
          </a:p>
          <a:p>
            <a:r>
              <a:rPr lang="fr-FR" sz="2000" dirty="0"/>
              <a:t>Education thérapeutique</a:t>
            </a:r>
          </a:p>
          <a:p>
            <a:endParaRPr lang="fr-FR" dirty="0"/>
          </a:p>
        </p:txBody>
      </p:sp>
    </p:spTree>
    <p:extLst>
      <p:ext uri="{BB962C8B-B14F-4D97-AF65-F5344CB8AC3E}">
        <p14:creationId xmlns:p14="http://schemas.microsoft.com/office/powerpoint/2010/main" val="2933495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136904" cy="1143000"/>
          </a:xfrm>
        </p:spPr>
        <p:txBody>
          <a:bodyPr anchor="ctr"/>
          <a:lstStyle/>
          <a:p>
            <a:pPr algn="ctr"/>
            <a:r>
              <a:rPr lang="fr-FR" dirty="0"/>
              <a:t>Pneumothorax</a:t>
            </a:r>
          </a:p>
        </p:txBody>
      </p:sp>
      <p:pic>
        <p:nvPicPr>
          <p:cNvPr id="4" name="Espace réservé du conten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096" y="1396273"/>
            <a:ext cx="3150436" cy="2592288"/>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1217712"/>
            <a:ext cx="2736304" cy="2949411"/>
          </a:xfrm>
          <a:prstGeom prst="rect">
            <a:avLst/>
          </a:prstGeom>
        </p:spPr>
      </p:pic>
      <p:sp>
        <p:nvSpPr>
          <p:cNvPr id="6" name="Espace réservé du contenu 5"/>
          <p:cNvSpPr>
            <a:spLocks noGrp="1"/>
          </p:cNvSpPr>
          <p:nvPr>
            <p:ph sz="quarter" idx="1"/>
          </p:nvPr>
        </p:nvSpPr>
        <p:spPr>
          <a:xfrm>
            <a:off x="395536" y="4725144"/>
            <a:ext cx="8262724" cy="1381071"/>
          </a:xfrm>
        </p:spPr>
        <p:txBody>
          <a:bodyPr>
            <a:normAutofit fontScale="92500" lnSpcReduction="10000"/>
          </a:bodyPr>
          <a:lstStyle/>
          <a:p>
            <a:r>
              <a:rPr lang="fr-FR" sz="2000" dirty="0"/>
              <a:t>Air dans cavité pleurale</a:t>
            </a:r>
          </a:p>
          <a:p>
            <a:r>
              <a:rPr lang="fr-FR" sz="2000" dirty="0"/>
              <a:t>Peu fréquent: 20/100 000 pour hommes; 2/100 000 pour femmes</a:t>
            </a:r>
          </a:p>
          <a:p>
            <a:r>
              <a:rPr lang="fr-FR" sz="2000" dirty="0"/>
              <a:t>Pneumothorax spontané idiopathique vs secondaire</a:t>
            </a:r>
          </a:p>
          <a:p>
            <a:r>
              <a:rPr lang="fr-FR" sz="2000" dirty="0" err="1"/>
              <a:t>FdR</a:t>
            </a:r>
            <a:r>
              <a:rPr lang="fr-FR" sz="2000" dirty="0"/>
              <a:t> de survenue et de récidive: tabac</a:t>
            </a:r>
          </a:p>
        </p:txBody>
      </p:sp>
    </p:spTree>
    <p:extLst>
      <p:ext uri="{BB962C8B-B14F-4D97-AF65-F5344CB8AC3E}">
        <p14:creationId xmlns:p14="http://schemas.microsoft.com/office/powerpoint/2010/main" val="3064872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147248" cy="1143000"/>
          </a:xfrm>
        </p:spPr>
        <p:txBody>
          <a:bodyPr anchor="ctr"/>
          <a:lstStyle/>
          <a:p>
            <a:pPr algn="ctr"/>
            <a:r>
              <a:rPr lang="fr-FR" dirty="0"/>
              <a:t>Pneumothorax </a:t>
            </a:r>
            <a:r>
              <a:rPr lang="fr-FR" dirty="0" err="1"/>
              <a:t>spontane</a:t>
            </a:r>
            <a:r>
              <a:rPr lang="fr-FR" dirty="0"/>
              <a:t> vs secondaire</a:t>
            </a:r>
          </a:p>
        </p:txBody>
      </p:sp>
      <p:pic>
        <p:nvPicPr>
          <p:cNvPr id="4" name="Espace réservé du contenu 3"/>
          <p:cNvPicPr>
            <a:picLocks noGrp="1" noChangeAspect="1"/>
          </p:cNvPicPr>
          <p:nvPr>
            <p:ph sz="quarter" idx="1"/>
          </p:nvPr>
        </p:nvPicPr>
        <p:blipFill rotWithShape="1">
          <a:blip r:embed="rId3">
            <a:extLst>
              <a:ext uri="{28A0092B-C50C-407E-A947-70E740481C1C}">
                <a14:useLocalDpi xmlns:a14="http://schemas.microsoft.com/office/drawing/2010/main" val="0"/>
              </a:ext>
            </a:extLst>
          </a:blip>
          <a:srcRect l="24173" r="18440"/>
          <a:stretch/>
        </p:blipFill>
        <p:spPr>
          <a:xfrm>
            <a:off x="755576" y="1628800"/>
            <a:ext cx="3502403" cy="2573553"/>
          </a:xfr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8819" t="4314" r="6317" b="4836"/>
          <a:stretch/>
        </p:blipFill>
        <p:spPr>
          <a:xfrm>
            <a:off x="754063" y="4137890"/>
            <a:ext cx="3529905" cy="2448272"/>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7422" t="3092" r="2282" b="4586"/>
          <a:stretch/>
        </p:blipFill>
        <p:spPr>
          <a:xfrm>
            <a:off x="4572000" y="2492896"/>
            <a:ext cx="3960440" cy="3181232"/>
          </a:xfrm>
          <a:prstGeom prst="rect">
            <a:avLst/>
          </a:prstGeom>
        </p:spPr>
      </p:pic>
    </p:spTree>
    <p:extLst>
      <p:ext uri="{BB962C8B-B14F-4D97-AF65-F5344CB8AC3E}">
        <p14:creationId xmlns:p14="http://schemas.microsoft.com/office/powerpoint/2010/main" val="388206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064896" cy="1143000"/>
          </a:xfrm>
        </p:spPr>
        <p:txBody>
          <a:bodyPr anchor="ctr"/>
          <a:lstStyle/>
          <a:p>
            <a:pPr algn="ctr"/>
            <a:r>
              <a:rPr lang="fr-FR" dirty="0"/>
              <a:t>Chirurgie du pneumothorax</a:t>
            </a: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39552" y="1484784"/>
            <a:ext cx="3468925" cy="462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e 4"/>
          <p:cNvGrpSpPr/>
          <p:nvPr/>
        </p:nvGrpSpPr>
        <p:grpSpPr>
          <a:xfrm>
            <a:off x="4572000" y="1196752"/>
            <a:ext cx="3312368" cy="5342005"/>
            <a:chOff x="4572000" y="1274076"/>
            <a:chExt cx="3506247" cy="5558029"/>
          </a:xfrm>
        </p:grpSpPr>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74076"/>
              <a:ext cx="3506247" cy="2753161"/>
            </a:xfrm>
            <a:prstGeom prst="rect">
              <a:avLst/>
            </a:prstGeom>
          </p:spPr>
        </p:pic>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r="6112"/>
            <a:stretch/>
          </p:blipFill>
          <p:spPr>
            <a:xfrm>
              <a:off x="4572000" y="4027237"/>
              <a:ext cx="3506247" cy="2804868"/>
            </a:xfrm>
            <a:prstGeom prst="rect">
              <a:avLst/>
            </a:prstGeom>
          </p:spPr>
        </p:pic>
      </p:grpSp>
    </p:spTree>
    <p:extLst>
      <p:ext uri="{BB962C8B-B14F-4D97-AF65-F5344CB8AC3E}">
        <p14:creationId xmlns:p14="http://schemas.microsoft.com/office/powerpoint/2010/main" val="4038713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Prise en charge post opératoire</a:t>
            </a:r>
            <a:br>
              <a:rPr lang="fr-FR" dirty="0"/>
            </a:br>
            <a:r>
              <a:rPr lang="fr-FR" dirty="0"/>
              <a:t>Pneumothorax</a:t>
            </a:r>
          </a:p>
        </p:txBody>
      </p:sp>
      <p:sp>
        <p:nvSpPr>
          <p:cNvPr id="3" name="Espace réservé du contenu 2"/>
          <p:cNvSpPr>
            <a:spLocks noGrp="1"/>
          </p:cNvSpPr>
          <p:nvPr>
            <p:ph sz="quarter" idx="1"/>
          </p:nvPr>
        </p:nvSpPr>
        <p:spPr>
          <a:xfrm>
            <a:off x="457200" y="2156864"/>
            <a:ext cx="7467600" cy="4701136"/>
          </a:xfrm>
        </p:spPr>
        <p:txBody>
          <a:bodyPr/>
          <a:lstStyle/>
          <a:p>
            <a:r>
              <a:rPr lang="fr-FR" dirty="0"/>
              <a:t>Lutte contre la douleur</a:t>
            </a:r>
          </a:p>
          <a:p>
            <a:r>
              <a:rPr lang="fr-FR" dirty="0"/>
              <a:t>Rétablir un bon positionnement du thorax</a:t>
            </a:r>
          </a:p>
          <a:p>
            <a:endParaRPr lang="fr-FR" dirty="0"/>
          </a:p>
          <a:p>
            <a:r>
              <a:rPr lang="fr-FR" sz="2000" dirty="0"/>
              <a:t>Réadaptation à l’effort et éducation thérapeutique</a:t>
            </a:r>
          </a:p>
          <a:p>
            <a:endParaRPr lang="fr-FR" dirty="0"/>
          </a:p>
          <a:p>
            <a:r>
              <a:rPr lang="fr-FR" dirty="0"/>
              <a:t>Favoriser l’expansion pulmonaire et drainage bronchique à éviter</a:t>
            </a:r>
          </a:p>
        </p:txBody>
      </p:sp>
    </p:spTree>
    <p:extLst>
      <p:ext uri="{BB962C8B-B14F-4D97-AF65-F5344CB8AC3E}">
        <p14:creationId xmlns:p14="http://schemas.microsoft.com/office/powerpoint/2010/main" val="2051591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74143"/>
            <a:ext cx="7467600" cy="649629"/>
          </a:xfrm>
        </p:spPr>
        <p:txBody>
          <a:bodyPr anchor="ctr"/>
          <a:lstStyle/>
          <a:p>
            <a:pPr algn="ctr"/>
            <a:r>
              <a:rPr lang="fr-FR" dirty="0"/>
              <a:t>Pathologies Diaphragmatiques</a:t>
            </a:r>
          </a:p>
        </p:txBody>
      </p:sp>
      <p:sp>
        <p:nvSpPr>
          <p:cNvPr id="3" name="Espace réservé du contenu 2"/>
          <p:cNvSpPr>
            <a:spLocks noGrp="1"/>
          </p:cNvSpPr>
          <p:nvPr>
            <p:ph sz="quarter" idx="1"/>
          </p:nvPr>
        </p:nvSpPr>
        <p:spPr>
          <a:xfrm>
            <a:off x="271736" y="1412776"/>
            <a:ext cx="8291264" cy="3311221"/>
          </a:xfrm>
        </p:spPr>
        <p:txBody>
          <a:bodyPr>
            <a:normAutofit/>
          </a:bodyPr>
          <a:lstStyle/>
          <a:p>
            <a:r>
              <a:rPr lang="fr-FR" dirty="0"/>
              <a:t>Hernie diaphragmatique </a:t>
            </a:r>
          </a:p>
          <a:p>
            <a:pPr lvl="1"/>
            <a:r>
              <a:rPr lang="fr-FR" dirty="0"/>
              <a:t>Congénitale</a:t>
            </a:r>
          </a:p>
          <a:p>
            <a:pPr lvl="2"/>
            <a:r>
              <a:rPr lang="fr-FR" dirty="0"/>
              <a:t>Absence de développement de tout ou d'une partie d'une coupole</a:t>
            </a:r>
          </a:p>
          <a:p>
            <a:pPr lvl="3"/>
            <a:r>
              <a:rPr lang="fr-FR" dirty="0"/>
              <a:t>Hernie de </a:t>
            </a:r>
            <a:r>
              <a:rPr lang="fr-FR" dirty="0" err="1"/>
              <a:t>Bochdalek</a:t>
            </a:r>
            <a:r>
              <a:rPr lang="fr-FR" dirty="0"/>
              <a:t>: 80% des cas, postéro-latérale, gauche++</a:t>
            </a:r>
          </a:p>
          <a:p>
            <a:pPr lvl="3"/>
            <a:r>
              <a:rPr lang="fr-FR" dirty="0"/>
              <a:t>Hernie de Morgagni: hiatus </a:t>
            </a:r>
            <a:r>
              <a:rPr lang="fr-FR" dirty="0" err="1"/>
              <a:t>sternocostal</a:t>
            </a:r>
            <a:r>
              <a:rPr lang="fr-FR" dirty="0"/>
              <a:t> droit</a:t>
            </a:r>
          </a:p>
          <a:p>
            <a:pPr lvl="1"/>
            <a:r>
              <a:rPr lang="fr-FR" dirty="0"/>
              <a:t>Acquise</a:t>
            </a:r>
          </a:p>
          <a:p>
            <a:pPr lvl="2"/>
            <a:r>
              <a:rPr lang="fr-FR" dirty="0"/>
              <a:t>Traumatique</a:t>
            </a:r>
          </a:p>
          <a:p>
            <a:pPr lvl="2"/>
            <a:r>
              <a:rPr lang="fr-FR" dirty="0"/>
              <a:t>Obésité, grossesse</a:t>
            </a:r>
          </a:p>
        </p:txBody>
      </p:sp>
      <p:grpSp>
        <p:nvGrpSpPr>
          <p:cNvPr id="8" name="Groupe 7"/>
          <p:cNvGrpSpPr/>
          <p:nvPr/>
        </p:nvGrpSpPr>
        <p:grpSpPr>
          <a:xfrm>
            <a:off x="3779912" y="3488936"/>
            <a:ext cx="4314576" cy="3207286"/>
            <a:chOff x="3763955" y="3651543"/>
            <a:chExt cx="4314576" cy="3207286"/>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3651543"/>
              <a:ext cx="4298619" cy="2902486"/>
            </a:xfrm>
            <a:prstGeom prst="rect">
              <a:avLst/>
            </a:prstGeom>
          </p:spPr>
        </p:pic>
        <p:sp>
          <p:nvSpPr>
            <p:cNvPr id="7" name="ZoneTexte 6"/>
            <p:cNvSpPr txBox="1"/>
            <p:nvPr/>
          </p:nvSpPr>
          <p:spPr>
            <a:xfrm>
              <a:off x="3763955" y="6458719"/>
              <a:ext cx="4298619" cy="400110"/>
            </a:xfrm>
            <a:prstGeom prst="rect">
              <a:avLst/>
            </a:prstGeom>
            <a:noFill/>
          </p:spPr>
          <p:txBody>
            <a:bodyPr wrap="square" rtlCol="0">
              <a:spAutoFit/>
            </a:bodyPr>
            <a:lstStyle/>
            <a:p>
              <a:pPr algn="r"/>
              <a:r>
                <a:rPr lang="fr-FR" sz="1000" dirty="0" err="1">
                  <a:solidFill>
                    <a:schemeClr val="bg1">
                      <a:lumMod val="50000"/>
                    </a:schemeClr>
                  </a:solidFill>
                </a:rPr>
                <a:t>Facy</a:t>
              </a:r>
              <a:r>
                <a:rPr lang="fr-FR" sz="1000" dirty="0">
                  <a:solidFill>
                    <a:schemeClr val="bg1">
                      <a:lumMod val="50000"/>
                    </a:schemeClr>
                  </a:solidFill>
                </a:rPr>
                <a:t> o, et al. Traitement chirurgical des hernies diaphragmatiques rares. EMC, Techniques chirurgicales – Appareil digestif, 40-247,2012</a:t>
              </a:r>
            </a:p>
          </p:txBody>
        </p:sp>
      </p:grpSp>
    </p:spTree>
    <p:extLst>
      <p:ext uri="{BB962C8B-B14F-4D97-AF65-F5344CB8AC3E}">
        <p14:creationId xmlns:p14="http://schemas.microsoft.com/office/powerpoint/2010/main" val="2398317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88640"/>
            <a:ext cx="7467600" cy="940966"/>
          </a:xfrm>
        </p:spPr>
        <p:txBody>
          <a:bodyPr anchor="ctr"/>
          <a:lstStyle/>
          <a:p>
            <a:pPr algn="ctr"/>
            <a:r>
              <a:rPr lang="fr-FR" dirty="0"/>
              <a:t>Rupture / Plaie du Diaphragme</a:t>
            </a:r>
          </a:p>
        </p:txBody>
      </p:sp>
      <p:sp>
        <p:nvSpPr>
          <p:cNvPr id="3" name="Espace réservé du contenu 2"/>
          <p:cNvSpPr>
            <a:spLocks noGrp="1"/>
          </p:cNvSpPr>
          <p:nvPr>
            <p:ph sz="quarter" idx="1"/>
          </p:nvPr>
        </p:nvSpPr>
        <p:spPr>
          <a:xfrm>
            <a:off x="467544" y="1844824"/>
            <a:ext cx="7467600" cy="4349080"/>
          </a:xfrm>
        </p:spPr>
        <p:txBody>
          <a:bodyPr/>
          <a:lstStyle/>
          <a:p>
            <a:r>
              <a:rPr lang="fr-FR" dirty="0"/>
              <a:t>Rare</a:t>
            </a:r>
          </a:p>
          <a:p>
            <a:pPr lvl="1"/>
            <a:r>
              <a:rPr lang="fr-FR" dirty="0"/>
              <a:t>1 à 5 % des victimes d’accident de la voie publique</a:t>
            </a:r>
          </a:p>
          <a:p>
            <a:pPr lvl="1"/>
            <a:r>
              <a:rPr lang="fr-FR" dirty="0"/>
              <a:t>10 à 15 % des victimes de traumatisme pénétrant</a:t>
            </a:r>
          </a:p>
          <a:p>
            <a:endParaRPr lang="fr-FR" dirty="0"/>
          </a:p>
          <a:p>
            <a:r>
              <a:rPr lang="fr-FR" dirty="0"/>
              <a:t>Risques</a:t>
            </a:r>
          </a:p>
          <a:p>
            <a:pPr lvl="1"/>
            <a:r>
              <a:rPr lang="fr-FR" dirty="0"/>
              <a:t>Organes digestifs dans la cavité thoracique</a:t>
            </a:r>
          </a:p>
          <a:p>
            <a:pPr lvl="1"/>
            <a:r>
              <a:rPr lang="fr-FR" dirty="0"/>
              <a:t>Etranglement avec souffrance digestive</a:t>
            </a:r>
          </a:p>
          <a:p>
            <a:pPr lvl="1"/>
            <a:r>
              <a:rPr lang="fr-FR" dirty="0"/>
              <a:t>Plaie viscérale</a:t>
            </a:r>
          </a:p>
        </p:txBody>
      </p:sp>
    </p:spTree>
    <p:extLst>
      <p:ext uri="{BB962C8B-B14F-4D97-AF65-F5344CB8AC3E}">
        <p14:creationId xmlns:p14="http://schemas.microsoft.com/office/powerpoint/2010/main" val="1875491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136904" cy="1143000"/>
          </a:xfrm>
        </p:spPr>
        <p:txBody>
          <a:bodyPr anchor="ctr"/>
          <a:lstStyle/>
          <a:p>
            <a:pPr algn="ctr"/>
            <a:r>
              <a:rPr lang="fr-FR" dirty="0"/>
              <a:t>Rappels Anatomiques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556792"/>
            <a:ext cx="3960440" cy="4235765"/>
          </a:xfrm>
          <a:prstGeom prst="rect">
            <a:avLst/>
          </a:prstGeom>
        </p:spPr>
      </p:pic>
      <p:pic>
        <p:nvPicPr>
          <p:cNvPr id="5" name="Espace réservé du contenu 4"/>
          <p:cNvPicPr>
            <a:picLocks noGrp="1" noChangeAspect="1"/>
          </p:cNvPicPr>
          <p:nvPr>
            <p:ph sz="quarter" idx="1"/>
          </p:nvPr>
        </p:nvPicPr>
        <p:blipFill rotWithShape="1">
          <a:blip r:embed="rId4">
            <a:extLst>
              <a:ext uri="{28A0092B-C50C-407E-A947-70E740481C1C}">
                <a14:useLocalDpi xmlns:a14="http://schemas.microsoft.com/office/drawing/2010/main" val="0"/>
              </a:ext>
            </a:extLst>
          </a:blip>
          <a:srcRect r="2271"/>
          <a:stretch/>
        </p:blipFill>
        <p:spPr>
          <a:xfrm>
            <a:off x="4139952" y="1196752"/>
            <a:ext cx="3997284" cy="4854835"/>
          </a:xfrm>
        </p:spPr>
      </p:pic>
    </p:spTree>
    <p:extLst>
      <p:ext uri="{BB962C8B-B14F-4D97-AF65-F5344CB8AC3E}">
        <p14:creationId xmlns:p14="http://schemas.microsoft.com/office/powerpoint/2010/main" val="2792111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83568" y="264396"/>
            <a:ext cx="7467600" cy="649629"/>
          </a:xfrm>
        </p:spPr>
        <p:txBody>
          <a:bodyPr anchor="ctr"/>
          <a:lstStyle/>
          <a:p>
            <a:pPr algn="ctr"/>
            <a:r>
              <a:rPr lang="fr-FR" dirty="0"/>
              <a:t>Réparation chirurgicale du Diaphragme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884" y="1466335"/>
            <a:ext cx="2906711" cy="2044672"/>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9051" t="1964" r="9051" b="8826"/>
          <a:stretch/>
        </p:blipFill>
        <p:spPr>
          <a:xfrm>
            <a:off x="683568" y="3212976"/>
            <a:ext cx="3600400" cy="1800200"/>
          </a:xfrm>
          <a:prstGeom prst="rect">
            <a:avLst/>
          </a:prstGeom>
        </p:spPr>
      </p:pic>
      <p:sp>
        <p:nvSpPr>
          <p:cNvPr id="7" name="ZoneTexte 6"/>
          <p:cNvSpPr txBox="1"/>
          <p:nvPr/>
        </p:nvSpPr>
        <p:spPr>
          <a:xfrm>
            <a:off x="539552" y="1466335"/>
            <a:ext cx="5256584" cy="1508105"/>
          </a:xfrm>
          <a:prstGeom prst="rect">
            <a:avLst/>
          </a:prstGeom>
          <a:noFill/>
        </p:spPr>
        <p:txBody>
          <a:bodyPr wrap="square" rtlCol="0">
            <a:spAutoFit/>
          </a:bodyPr>
          <a:lstStyle/>
          <a:p>
            <a:pPr marL="285750" indent="-285750">
              <a:buClr>
                <a:schemeClr val="accent1">
                  <a:lumMod val="60000"/>
                  <a:lumOff val="40000"/>
                </a:schemeClr>
              </a:buClr>
              <a:buFont typeface="Courier New" panose="02070309020205020404" pitchFamily="49" charset="0"/>
              <a:buChar char="o"/>
            </a:pPr>
            <a:r>
              <a:rPr lang="fr-FR" sz="2000" dirty="0"/>
              <a:t>Indication chirurgicale +++</a:t>
            </a:r>
          </a:p>
          <a:p>
            <a:pPr marL="742950" lvl="1" indent="-285750">
              <a:buClr>
                <a:schemeClr val="accent1">
                  <a:lumMod val="60000"/>
                  <a:lumOff val="40000"/>
                </a:schemeClr>
              </a:buClr>
              <a:buFont typeface="Courier New" panose="02070309020205020404" pitchFamily="49" charset="0"/>
              <a:buChar char="o"/>
            </a:pPr>
            <a:r>
              <a:rPr lang="fr-FR" dirty="0"/>
              <a:t>En urgence en contexte néonatal</a:t>
            </a:r>
          </a:p>
          <a:p>
            <a:pPr marL="742950" lvl="1" indent="-285750">
              <a:buClr>
                <a:schemeClr val="accent1">
                  <a:lumMod val="60000"/>
                  <a:lumOff val="40000"/>
                </a:schemeClr>
              </a:buClr>
              <a:buFont typeface="Courier New" panose="02070309020205020404" pitchFamily="49" charset="0"/>
              <a:buChar char="o"/>
            </a:pPr>
            <a:r>
              <a:rPr lang="fr-FR" dirty="0"/>
              <a:t>Chez adulte: risque de complications</a:t>
            </a:r>
          </a:p>
          <a:p>
            <a:pPr marL="742950" lvl="1" indent="-285750">
              <a:buClr>
                <a:schemeClr val="accent1">
                  <a:lumMod val="60000"/>
                  <a:lumOff val="40000"/>
                </a:schemeClr>
              </a:buClr>
              <a:buFont typeface="Courier New" panose="02070309020205020404" pitchFamily="49" charset="0"/>
              <a:buChar char="o"/>
            </a:pPr>
            <a:r>
              <a:rPr lang="fr-FR" dirty="0"/>
              <a:t>Suture directe</a:t>
            </a:r>
          </a:p>
          <a:p>
            <a:pPr marL="742950" lvl="1" indent="-285750">
              <a:buClr>
                <a:schemeClr val="accent1">
                  <a:lumMod val="60000"/>
                  <a:lumOff val="40000"/>
                </a:schemeClr>
              </a:buClr>
              <a:buFont typeface="Courier New" panose="02070309020205020404" pitchFamily="49" charset="0"/>
              <a:buChar char="o"/>
            </a:pPr>
            <a:r>
              <a:rPr lang="fr-FR" dirty="0"/>
              <a:t>Prothèse</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3" y="3996468"/>
            <a:ext cx="2448272" cy="240172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00" y="5085184"/>
            <a:ext cx="2924858" cy="1654013"/>
          </a:xfrm>
          <a:prstGeom prst="rect">
            <a:avLst/>
          </a:prstGeom>
        </p:spPr>
      </p:pic>
    </p:spTree>
    <p:extLst>
      <p:ext uri="{BB962C8B-B14F-4D97-AF65-F5344CB8AC3E}">
        <p14:creationId xmlns:p14="http://schemas.microsoft.com/office/powerpoint/2010/main" val="27426550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395536" y="1340768"/>
            <a:ext cx="8219256" cy="4873752"/>
          </a:xfrm>
        </p:spPr>
        <p:txBody>
          <a:bodyPr>
            <a:normAutofit fontScale="92500" lnSpcReduction="10000"/>
          </a:bodyPr>
          <a:lstStyle/>
          <a:p>
            <a:r>
              <a:rPr lang="fr-FR" dirty="0"/>
              <a:t>Surélévation anormale du diaphragme sans communication entre cavité abdominale et thoracique</a:t>
            </a:r>
            <a:endParaRPr lang="en-US" dirty="0"/>
          </a:p>
          <a:p>
            <a:endParaRPr lang="en-US" dirty="0"/>
          </a:p>
          <a:p>
            <a:r>
              <a:rPr lang="en-US" dirty="0" err="1"/>
              <a:t>Eventration</a:t>
            </a:r>
            <a:endParaRPr lang="en-US" dirty="0"/>
          </a:p>
          <a:p>
            <a:pPr lvl="1"/>
            <a:r>
              <a:rPr lang="en-US" dirty="0"/>
              <a:t>Malformation </a:t>
            </a:r>
            <a:r>
              <a:rPr lang="en-US" dirty="0" err="1"/>
              <a:t>congénitale</a:t>
            </a:r>
            <a:endParaRPr lang="en-US" dirty="0"/>
          </a:p>
          <a:p>
            <a:pPr lvl="1"/>
            <a:r>
              <a:rPr lang="en-US" dirty="0"/>
              <a:t>Rare (&lt; 0.05%)</a:t>
            </a:r>
          </a:p>
          <a:p>
            <a:pPr lvl="1"/>
            <a:r>
              <a:rPr lang="en-US" dirty="0"/>
              <a:t>Portion </a:t>
            </a:r>
            <a:r>
              <a:rPr lang="en-US" dirty="0" err="1"/>
              <a:t>musculaire</a:t>
            </a:r>
            <a:r>
              <a:rPr lang="en-US" dirty="0"/>
              <a:t> du diaphragm </a:t>
            </a:r>
          </a:p>
          <a:p>
            <a:pPr lvl="3"/>
            <a:r>
              <a:rPr lang="en-US" dirty="0"/>
              <a:t>&gt; </a:t>
            </a:r>
            <a:r>
              <a:rPr lang="en-US" dirty="0" err="1"/>
              <a:t>tissu</a:t>
            </a:r>
            <a:r>
              <a:rPr lang="en-US" dirty="0"/>
              <a:t> </a:t>
            </a:r>
            <a:r>
              <a:rPr lang="en-US" dirty="0" err="1"/>
              <a:t>fibroélastique</a:t>
            </a:r>
            <a:endParaRPr lang="en-US" dirty="0"/>
          </a:p>
          <a:p>
            <a:pPr lvl="1"/>
            <a:r>
              <a:rPr lang="en-US" dirty="0"/>
              <a:t>Attaches au sternum / </a:t>
            </a:r>
            <a:r>
              <a:rPr lang="en-US" dirty="0" err="1"/>
              <a:t>côtes</a:t>
            </a:r>
            <a:r>
              <a:rPr lang="en-US" dirty="0"/>
              <a:t> / </a:t>
            </a:r>
            <a:r>
              <a:rPr lang="en-US" dirty="0" err="1"/>
              <a:t>dorsolombaires</a:t>
            </a:r>
            <a:endParaRPr lang="en-US" dirty="0"/>
          </a:p>
          <a:p>
            <a:pPr lvl="1"/>
            <a:endParaRPr lang="en-US" dirty="0"/>
          </a:p>
          <a:p>
            <a:r>
              <a:rPr lang="en-US" dirty="0" err="1"/>
              <a:t>Paralysie</a:t>
            </a:r>
            <a:endParaRPr lang="en-US" dirty="0"/>
          </a:p>
          <a:p>
            <a:pPr lvl="1"/>
            <a:r>
              <a:rPr lang="en-US" dirty="0" err="1"/>
              <a:t>Acquise</a:t>
            </a:r>
            <a:endParaRPr lang="en-US" dirty="0"/>
          </a:p>
          <a:p>
            <a:pPr lvl="1"/>
            <a:r>
              <a:rPr lang="en-US" dirty="0" err="1"/>
              <a:t>Lésion</a:t>
            </a:r>
            <a:r>
              <a:rPr lang="en-US" dirty="0"/>
              <a:t> du nerf </a:t>
            </a:r>
            <a:r>
              <a:rPr lang="en-US" dirty="0" err="1"/>
              <a:t>phrénique</a:t>
            </a:r>
            <a:r>
              <a:rPr lang="en-US" dirty="0"/>
              <a:t> </a:t>
            </a:r>
            <a:r>
              <a:rPr lang="en-US" dirty="0" err="1"/>
              <a:t>traumatique</a:t>
            </a:r>
            <a:r>
              <a:rPr lang="en-US" dirty="0"/>
              <a:t>, </a:t>
            </a:r>
            <a:r>
              <a:rPr lang="en-US" dirty="0" err="1"/>
              <a:t>tumorale</a:t>
            </a:r>
            <a:r>
              <a:rPr lang="en-US" dirty="0"/>
              <a:t>, </a:t>
            </a:r>
            <a:r>
              <a:rPr lang="en-US" dirty="0" err="1"/>
              <a:t>inflammatoire</a:t>
            </a:r>
            <a:endParaRPr lang="en-US" dirty="0"/>
          </a:p>
          <a:p>
            <a:pPr lvl="1"/>
            <a:r>
              <a:rPr lang="en-US" dirty="0" err="1"/>
              <a:t>Nombre</a:t>
            </a:r>
            <a:r>
              <a:rPr lang="en-US" dirty="0"/>
              <a:t> de cellules </a:t>
            </a:r>
            <a:r>
              <a:rPr lang="en-US" dirty="0" err="1"/>
              <a:t>musculaires</a:t>
            </a:r>
            <a:r>
              <a:rPr lang="en-US" dirty="0"/>
              <a:t> </a:t>
            </a:r>
            <a:r>
              <a:rPr lang="en-US" dirty="0" err="1"/>
              <a:t>normales</a:t>
            </a:r>
            <a:r>
              <a:rPr lang="en-US" dirty="0"/>
              <a:t> </a:t>
            </a:r>
            <a:r>
              <a:rPr lang="en-US" dirty="0" err="1"/>
              <a:t>mais</a:t>
            </a:r>
            <a:r>
              <a:rPr lang="en-US" dirty="0"/>
              <a:t> muscle </a:t>
            </a:r>
            <a:r>
              <a:rPr lang="en-US" dirty="0" err="1"/>
              <a:t>atrophique</a:t>
            </a:r>
            <a:endParaRPr lang="en-US" dirty="0"/>
          </a:p>
        </p:txBody>
      </p:sp>
      <p:sp>
        <p:nvSpPr>
          <p:cNvPr id="4" name="Titre 1"/>
          <p:cNvSpPr>
            <a:spLocks noGrp="1"/>
          </p:cNvSpPr>
          <p:nvPr>
            <p:ph type="title"/>
          </p:nvPr>
        </p:nvSpPr>
        <p:spPr>
          <a:xfrm>
            <a:off x="611560" y="188640"/>
            <a:ext cx="7467600" cy="940966"/>
          </a:xfrm>
        </p:spPr>
        <p:txBody>
          <a:bodyPr anchor="ctr">
            <a:normAutofit fontScale="90000"/>
          </a:bodyPr>
          <a:lstStyle/>
          <a:p>
            <a:pPr algn="ctr"/>
            <a:r>
              <a:rPr lang="fr-FR" dirty="0"/>
              <a:t>Eventration / Paralysie Diaphragmatique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760" y="2420888"/>
            <a:ext cx="2216032" cy="2340956"/>
          </a:xfrm>
          <a:prstGeom prst="rect">
            <a:avLst/>
          </a:prstGeom>
        </p:spPr>
      </p:pic>
    </p:spTree>
    <p:extLst>
      <p:ext uri="{BB962C8B-B14F-4D97-AF65-F5344CB8AC3E}">
        <p14:creationId xmlns:p14="http://schemas.microsoft.com/office/powerpoint/2010/main" val="4164548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83568" y="264396"/>
            <a:ext cx="7467600" cy="649629"/>
          </a:xfrm>
        </p:spPr>
        <p:txBody>
          <a:bodyPr anchor="ctr"/>
          <a:lstStyle/>
          <a:p>
            <a:pPr algn="ctr"/>
            <a:r>
              <a:rPr lang="fr-FR" dirty="0"/>
              <a:t>Réparation chirurgicale du Diaphragme</a:t>
            </a:r>
          </a:p>
        </p:txBody>
      </p:sp>
      <p:sp>
        <p:nvSpPr>
          <p:cNvPr id="7" name="ZoneTexte 6"/>
          <p:cNvSpPr txBox="1"/>
          <p:nvPr/>
        </p:nvSpPr>
        <p:spPr>
          <a:xfrm>
            <a:off x="539552" y="1466335"/>
            <a:ext cx="5256584"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E8637">
                  <a:lumMod val="60000"/>
                  <a:lumOff val="40000"/>
                </a:srgbClr>
              </a:buClr>
              <a:buSzTx/>
              <a:buFont typeface="Courier New" panose="02070309020205020404" pitchFamily="49" charset="0"/>
              <a:buChar char="o"/>
              <a:tabLst/>
              <a:defRPr/>
            </a:pPr>
            <a:r>
              <a:rPr kumimoji="0" lang="fr-FR" sz="2000" b="0" i="0" u="none" strike="noStrike" kern="1200" cap="none" spc="0" normalizeH="0" baseline="0" noProof="0" dirty="0">
                <a:ln>
                  <a:noFill/>
                </a:ln>
                <a:solidFill>
                  <a:prstClr val="black"/>
                </a:solidFill>
                <a:effectLst/>
                <a:uLnTx/>
                <a:uFillTx/>
                <a:latin typeface="Century Schoolbook"/>
                <a:ea typeface="+mn-ea"/>
                <a:cs typeface="+mn-cs"/>
              </a:rPr>
              <a:t>Indication chirurgicale</a:t>
            </a:r>
          </a:p>
          <a:p>
            <a:pPr marL="742950" marR="0" lvl="1" indent="-285750" algn="l" defTabSz="914400" rtl="0" eaLnBrk="1" fontAlgn="auto" latinLnBrk="0" hangingPunct="1">
              <a:lnSpc>
                <a:spcPct val="100000"/>
              </a:lnSpc>
              <a:spcBef>
                <a:spcPts val="0"/>
              </a:spcBef>
              <a:spcAft>
                <a:spcPts val="0"/>
              </a:spcAft>
              <a:buClr>
                <a:srgbClr val="FE8637">
                  <a:lumMod val="60000"/>
                  <a:lumOff val="40000"/>
                </a:srgbClr>
              </a:buClr>
              <a:buSzTx/>
              <a:buFont typeface="Courier New" panose="02070309020205020404" pitchFamily="49" charset="0"/>
              <a:buChar char="o"/>
              <a:tabLst/>
              <a:defRPr/>
            </a:pPr>
            <a:r>
              <a:rPr kumimoji="0" lang="fr-FR" sz="1800" b="0" i="0" u="none" strike="noStrike" kern="1200" cap="none" spc="0" normalizeH="0" baseline="0" noProof="0" dirty="0">
                <a:ln>
                  <a:noFill/>
                </a:ln>
                <a:solidFill>
                  <a:prstClr val="black"/>
                </a:solidFill>
                <a:effectLst/>
                <a:uLnTx/>
                <a:uFillTx/>
                <a:latin typeface="Century Schoolbook"/>
                <a:ea typeface="+mn-ea"/>
                <a:cs typeface="+mn-cs"/>
              </a:rPr>
              <a:t>Traiter la dyspnée</a:t>
            </a:r>
            <a:r>
              <a:rPr kumimoji="0" lang="fr-FR" sz="1800" b="0" i="0" u="none" strike="noStrike" kern="1200" cap="none" spc="0" normalizeH="0" noProof="0" dirty="0">
                <a:ln>
                  <a:noFill/>
                </a:ln>
                <a:solidFill>
                  <a:prstClr val="black"/>
                </a:solidFill>
                <a:effectLst/>
                <a:uLnTx/>
                <a:uFillTx/>
                <a:latin typeface="Century Schoolbook"/>
                <a:ea typeface="+mn-ea"/>
                <a:cs typeface="+mn-cs"/>
              </a:rPr>
              <a:t> +++</a:t>
            </a:r>
          </a:p>
          <a:p>
            <a:pPr marL="742950" marR="0" lvl="1" indent="-285750" algn="l" defTabSz="914400" rtl="0" eaLnBrk="1" fontAlgn="auto" latinLnBrk="0" hangingPunct="1">
              <a:lnSpc>
                <a:spcPct val="100000"/>
              </a:lnSpc>
              <a:spcBef>
                <a:spcPts val="0"/>
              </a:spcBef>
              <a:spcAft>
                <a:spcPts val="0"/>
              </a:spcAft>
              <a:buClr>
                <a:srgbClr val="FE8637">
                  <a:lumMod val="60000"/>
                  <a:lumOff val="40000"/>
                </a:srgbClr>
              </a:buClr>
              <a:buSzTx/>
              <a:buFont typeface="Courier New" panose="02070309020205020404" pitchFamily="49" charset="0"/>
              <a:buChar char="o"/>
              <a:tabLst/>
              <a:defRPr/>
            </a:pPr>
            <a:r>
              <a:rPr lang="fr-FR" baseline="0" dirty="0">
                <a:solidFill>
                  <a:prstClr val="black"/>
                </a:solidFill>
                <a:latin typeface="Century Schoolbook"/>
              </a:rPr>
              <a:t>Plicature</a:t>
            </a:r>
            <a:r>
              <a:rPr lang="fr-FR" dirty="0">
                <a:solidFill>
                  <a:prstClr val="black"/>
                </a:solidFill>
                <a:latin typeface="Century Schoolbook"/>
              </a:rPr>
              <a:t> en paletot</a:t>
            </a:r>
            <a:endParaRPr kumimoji="0" lang="fr-FR" sz="1800" b="0" i="0" u="none" strike="noStrike" kern="1200" cap="none" spc="0" normalizeH="0" baseline="0" noProof="0" dirty="0">
              <a:ln>
                <a:noFill/>
              </a:ln>
              <a:solidFill>
                <a:prstClr val="black"/>
              </a:solidFill>
              <a:effectLst/>
              <a:uLnTx/>
              <a:uFillTx/>
              <a:latin typeface="Century Schoolbook"/>
              <a:ea typeface="+mn-ea"/>
              <a:cs typeface="+mn-cs"/>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3068960"/>
            <a:ext cx="2316868" cy="2625346"/>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714" y="3228984"/>
            <a:ext cx="4348454" cy="2465322"/>
          </a:xfrm>
          <a:prstGeom prst="rect">
            <a:avLst/>
          </a:prstGeom>
        </p:spPr>
      </p:pic>
    </p:spTree>
    <p:extLst>
      <p:ext uri="{BB962C8B-B14F-4D97-AF65-F5344CB8AC3E}">
        <p14:creationId xmlns:p14="http://schemas.microsoft.com/office/powerpoint/2010/main" val="4033356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9392"/>
            <a:ext cx="8147248" cy="1143000"/>
          </a:xfrm>
        </p:spPr>
        <p:txBody>
          <a:bodyPr/>
          <a:lstStyle/>
          <a:p>
            <a:pPr algn="ctr"/>
            <a:r>
              <a:rPr lang="fr-FR" dirty="0"/>
              <a:t>Bronchoscopie rigide</a:t>
            </a:r>
          </a:p>
        </p:txBody>
      </p:sp>
      <p:pic>
        <p:nvPicPr>
          <p:cNvPr id="4" name="Espace réservé du conten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47664" y="3707641"/>
            <a:ext cx="5616624" cy="3010320"/>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1206839"/>
            <a:ext cx="2952328" cy="242486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411159"/>
            <a:ext cx="2569197" cy="2016224"/>
          </a:xfrm>
          <a:prstGeom prst="rect">
            <a:avLst/>
          </a:prstGeom>
        </p:spPr>
      </p:pic>
    </p:spTree>
    <p:extLst>
      <p:ext uri="{BB962C8B-B14F-4D97-AF65-F5344CB8AC3E}">
        <p14:creationId xmlns:p14="http://schemas.microsoft.com/office/powerpoint/2010/main" val="3425590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19256" cy="1143000"/>
          </a:xfrm>
        </p:spPr>
        <p:txBody>
          <a:bodyPr/>
          <a:lstStyle/>
          <a:p>
            <a:pPr algn="ctr"/>
            <a:r>
              <a:rPr lang="fr-FR" dirty="0"/>
              <a:t>Bronchoscopie rigide</a:t>
            </a:r>
          </a:p>
        </p:txBody>
      </p:sp>
      <p:pic>
        <p:nvPicPr>
          <p:cNvPr id="4" name="Espace réservé du contenu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29282" y="4221088"/>
            <a:ext cx="4305901" cy="2181530"/>
          </a:xfr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700808"/>
            <a:ext cx="4296375" cy="2248214"/>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1892" t="10117" b="10117"/>
          <a:stretch/>
        </p:blipFill>
        <p:spPr>
          <a:xfrm>
            <a:off x="5405844" y="1670365"/>
            <a:ext cx="2934910" cy="2309097"/>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0585" y="4365102"/>
            <a:ext cx="3665428" cy="1943017"/>
          </a:xfrm>
          <a:prstGeom prst="rect">
            <a:avLst/>
          </a:prstGeom>
        </p:spPr>
      </p:pic>
    </p:spTree>
    <p:extLst>
      <p:ext uri="{BB962C8B-B14F-4D97-AF65-F5344CB8AC3E}">
        <p14:creationId xmlns:p14="http://schemas.microsoft.com/office/powerpoint/2010/main" val="3901184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Kinésithérapie respiratoire et bronchoscopie rigide</a:t>
            </a:r>
          </a:p>
        </p:txBody>
      </p:sp>
      <p:sp>
        <p:nvSpPr>
          <p:cNvPr id="3" name="Espace réservé du contenu 2"/>
          <p:cNvSpPr>
            <a:spLocks noGrp="1"/>
          </p:cNvSpPr>
          <p:nvPr>
            <p:ph sz="quarter" idx="1"/>
          </p:nvPr>
        </p:nvSpPr>
        <p:spPr>
          <a:xfrm>
            <a:off x="457200" y="2204864"/>
            <a:ext cx="7467600" cy="3888432"/>
          </a:xfrm>
        </p:spPr>
        <p:txBody>
          <a:bodyPr/>
          <a:lstStyle/>
          <a:p>
            <a:r>
              <a:rPr lang="fr-FR" dirty="0"/>
              <a:t>Pas de contre indication</a:t>
            </a:r>
          </a:p>
          <a:p>
            <a:endParaRPr lang="fr-FR" dirty="0"/>
          </a:p>
          <a:p>
            <a:r>
              <a:rPr lang="fr-FR" dirty="0"/>
              <a:t>Drainage bronchique</a:t>
            </a:r>
          </a:p>
          <a:p>
            <a:pPr lvl="1"/>
            <a:r>
              <a:rPr lang="fr-FR" dirty="0"/>
              <a:t>Levée d’un obstacle</a:t>
            </a:r>
          </a:p>
          <a:p>
            <a:pPr lvl="1"/>
            <a:r>
              <a:rPr lang="fr-FR" dirty="0"/>
              <a:t>Prothèse bronchique: aérosol +++</a:t>
            </a:r>
          </a:p>
          <a:p>
            <a:endParaRPr lang="fr-FR" dirty="0"/>
          </a:p>
          <a:p>
            <a:r>
              <a:rPr lang="fr-FR" dirty="0"/>
              <a:t>Expansion pulmonaire</a:t>
            </a:r>
          </a:p>
        </p:txBody>
      </p:sp>
    </p:spTree>
    <p:extLst>
      <p:ext uri="{BB962C8B-B14F-4D97-AF65-F5344CB8AC3E}">
        <p14:creationId xmlns:p14="http://schemas.microsoft.com/office/powerpoint/2010/main" val="3992598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4904"/>
            <a:ext cx="7467600" cy="1143000"/>
          </a:xfrm>
        </p:spPr>
        <p:txBody>
          <a:bodyPr anchor="ctr"/>
          <a:lstStyle/>
          <a:p>
            <a:pPr algn="ctr"/>
            <a:r>
              <a:rPr lang="fr-FR" dirty="0"/>
              <a:t>Complications respiratoires de la chirurgie abdominale</a:t>
            </a:r>
          </a:p>
        </p:txBody>
      </p:sp>
      <p:sp>
        <p:nvSpPr>
          <p:cNvPr id="3" name="Espace réservé du contenu 2"/>
          <p:cNvSpPr>
            <a:spLocks noGrp="1"/>
          </p:cNvSpPr>
          <p:nvPr>
            <p:ph sz="quarter" idx="1"/>
          </p:nvPr>
        </p:nvSpPr>
        <p:spPr>
          <a:xfrm>
            <a:off x="597856" y="1157904"/>
            <a:ext cx="7467600" cy="5502312"/>
          </a:xfrm>
        </p:spPr>
        <p:txBody>
          <a:bodyPr>
            <a:normAutofit fontScale="77500" lnSpcReduction="20000"/>
          </a:bodyPr>
          <a:lstStyle/>
          <a:p>
            <a:r>
              <a:rPr lang="fr-FR" dirty="0"/>
              <a:t>Syndrome restrictif et dysfonction diaphragmatique liés à chirurgie + anesthésie</a:t>
            </a:r>
          </a:p>
          <a:p>
            <a:endParaRPr lang="fr-FR" dirty="0"/>
          </a:p>
          <a:p>
            <a:r>
              <a:rPr lang="fr-FR" dirty="0"/>
              <a:t>Facteurs de risque:</a:t>
            </a:r>
          </a:p>
          <a:p>
            <a:pPr lvl="1"/>
            <a:r>
              <a:rPr lang="fr-FR" dirty="0"/>
              <a:t>Age</a:t>
            </a:r>
          </a:p>
          <a:p>
            <a:pPr lvl="1"/>
            <a:r>
              <a:rPr lang="fr-FR" dirty="0"/>
              <a:t>ASA</a:t>
            </a:r>
          </a:p>
          <a:p>
            <a:pPr lvl="1"/>
            <a:r>
              <a:rPr lang="fr-FR" dirty="0"/>
              <a:t>Tabagisme actif</a:t>
            </a:r>
          </a:p>
          <a:p>
            <a:pPr lvl="1"/>
            <a:r>
              <a:rPr lang="fr-FR" dirty="0"/>
              <a:t>Bronchopneumonie chronique</a:t>
            </a:r>
          </a:p>
          <a:p>
            <a:pPr lvl="1"/>
            <a:r>
              <a:rPr lang="fr-FR" dirty="0"/>
              <a:t>Incision proche du diaphragme</a:t>
            </a:r>
          </a:p>
          <a:p>
            <a:pPr lvl="1"/>
            <a:r>
              <a:rPr lang="fr-FR" dirty="0"/>
              <a:t>Douleurs</a:t>
            </a:r>
          </a:p>
          <a:p>
            <a:pPr lvl="1"/>
            <a:endParaRPr lang="fr-FR" dirty="0"/>
          </a:p>
          <a:p>
            <a:r>
              <a:rPr lang="fr-FR" dirty="0"/>
              <a:t>Etiologies</a:t>
            </a:r>
          </a:p>
          <a:p>
            <a:pPr lvl="1"/>
            <a:r>
              <a:rPr lang="fr-FR" dirty="0"/>
              <a:t>Atélectasie</a:t>
            </a:r>
          </a:p>
          <a:p>
            <a:pPr lvl="1"/>
            <a:r>
              <a:rPr lang="fr-FR" dirty="0"/>
              <a:t>Epanchement pleural</a:t>
            </a:r>
          </a:p>
          <a:p>
            <a:pPr lvl="1"/>
            <a:r>
              <a:rPr lang="fr-FR" dirty="0"/>
              <a:t>Encombrement bronchique / pneumopathie</a:t>
            </a:r>
          </a:p>
          <a:p>
            <a:pPr lvl="1"/>
            <a:endParaRPr lang="fr-FR" dirty="0"/>
          </a:p>
          <a:p>
            <a:r>
              <a:rPr lang="fr-FR" dirty="0"/>
              <a:t>Prévention</a:t>
            </a:r>
          </a:p>
          <a:p>
            <a:pPr lvl="1"/>
            <a:r>
              <a:rPr lang="fr-FR" dirty="0"/>
              <a:t>Kinésithérapie préopératoire</a:t>
            </a:r>
          </a:p>
          <a:p>
            <a:pPr lvl="1"/>
            <a:r>
              <a:rPr lang="fr-FR" dirty="0"/>
              <a:t>Kinésithérapie postopératoire &gt; spirométrie incitative</a:t>
            </a:r>
          </a:p>
          <a:p>
            <a:pPr lvl="1"/>
            <a:r>
              <a:rPr lang="fr-FR" dirty="0"/>
              <a:t>Sonde nasogastrique à la demande et non systématique</a:t>
            </a:r>
          </a:p>
          <a:p>
            <a:pPr lvl="1"/>
            <a:r>
              <a:rPr lang="fr-FR" dirty="0"/>
              <a:t>VNI si insuffisance respiratoire aigue</a:t>
            </a:r>
          </a:p>
        </p:txBody>
      </p:sp>
    </p:spTree>
    <p:extLst>
      <p:ext uri="{BB962C8B-B14F-4D97-AF65-F5344CB8AC3E}">
        <p14:creationId xmlns:p14="http://schemas.microsoft.com/office/powerpoint/2010/main" val="3089969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Conclusion</a:t>
            </a:r>
          </a:p>
        </p:txBody>
      </p:sp>
      <p:sp>
        <p:nvSpPr>
          <p:cNvPr id="3" name="Espace réservé du contenu 2"/>
          <p:cNvSpPr>
            <a:spLocks noGrp="1"/>
          </p:cNvSpPr>
          <p:nvPr>
            <p:ph sz="quarter" idx="1"/>
          </p:nvPr>
        </p:nvSpPr>
        <p:spPr>
          <a:xfrm>
            <a:off x="457200" y="1484784"/>
            <a:ext cx="8219256" cy="4989168"/>
          </a:xfrm>
        </p:spPr>
        <p:txBody>
          <a:bodyPr/>
          <a:lstStyle/>
          <a:p>
            <a:r>
              <a:rPr lang="fr-FR" dirty="0"/>
              <a:t>Chirurgie thoracique</a:t>
            </a:r>
          </a:p>
          <a:p>
            <a:pPr lvl="1"/>
            <a:r>
              <a:rPr lang="fr-FR" dirty="0"/>
              <a:t>Douloureuse</a:t>
            </a:r>
          </a:p>
          <a:p>
            <a:pPr lvl="1"/>
            <a:r>
              <a:rPr lang="fr-FR" dirty="0"/>
              <a:t>Perturbation de la mécanique </a:t>
            </a:r>
            <a:r>
              <a:rPr lang="fr-FR" dirty="0" err="1"/>
              <a:t>ventilatoire</a:t>
            </a:r>
            <a:endParaRPr lang="fr-FR" dirty="0"/>
          </a:p>
          <a:p>
            <a:pPr lvl="1"/>
            <a:r>
              <a:rPr lang="fr-FR" dirty="0"/>
              <a:t>Effraction de la paroi thoracique / résection de parenchyme</a:t>
            </a:r>
          </a:p>
          <a:p>
            <a:pPr lvl="1"/>
            <a:endParaRPr lang="fr-FR" dirty="0"/>
          </a:p>
          <a:p>
            <a:r>
              <a:rPr lang="fr-FR" dirty="0"/>
              <a:t>Implication du patient nécessaire</a:t>
            </a:r>
          </a:p>
          <a:p>
            <a:endParaRPr lang="fr-FR" dirty="0"/>
          </a:p>
          <a:p>
            <a:r>
              <a:rPr lang="fr-FR" dirty="0"/>
              <a:t>Rôle du kinésithérapeute essentiel</a:t>
            </a:r>
          </a:p>
          <a:p>
            <a:pPr lvl="1"/>
            <a:r>
              <a:rPr lang="fr-FR" dirty="0"/>
              <a:t>Agit à différents temps de la chirurgie</a:t>
            </a:r>
          </a:p>
          <a:p>
            <a:pPr lvl="1"/>
            <a:r>
              <a:rPr lang="fr-FR" dirty="0"/>
              <a:t>Drainage bronchique +++</a:t>
            </a:r>
          </a:p>
          <a:p>
            <a:pPr lvl="1"/>
            <a:r>
              <a:rPr lang="fr-FR" dirty="0" err="1"/>
              <a:t>Réexpansion</a:t>
            </a:r>
            <a:r>
              <a:rPr lang="fr-FR" dirty="0"/>
              <a:t> pulmonaire</a:t>
            </a:r>
          </a:p>
          <a:p>
            <a:pPr lvl="1"/>
            <a:r>
              <a:rPr lang="fr-FR" dirty="0"/>
              <a:t>Mobilisations</a:t>
            </a:r>
          </a:p>
        </p:txBody>
      </p:sp>
    </p:spTree>
    <p:extLst>
      <p:ext uri="{BB962C8B-B14F-4D97-AF65-F5344CB8AC3E}">
        <p14:creationId xmlns:p14="http://schemas.microsoft.com/office/powerpoint/2010/main" val="3895241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55776" y="4869160"/>
            <a:ext cx="3672408" cy="369332"/>
          </a:xfrm>
          <a:prstGeom prst="rect">
            <a:avLst/>
          </a:prstGeom>
          <a:noFill/>
        </p:spPr>
        <p:txBody>
          <a:bodyPr wrap="square" rtlCol="0">
            <a:spAutoFit/>
          </a:bodyPr>
          <a:lstStyle/>
          <a:p>
            <a:pPr algn="ctr"/>
            <a:r>
              <a:rPr lang="fr-FR" dirty="0">
                <a:solidFill>
                  <a:prstClr val="black"/>
                </a:solidFill>
              </a:rPr>
              <a:t>Merci de votre attention</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772816"/>
            <a:ext cx="6630326" cy="2362530"/>
          </a:xfrm>
          <a:prstGeom prst="rect">
            <a:avLst/>
          </a:prstGeom>
        </p:spPr>
      </p:pic>
    </p:spTree>
    <p:extLst>
      <p:ext uri="{BB962C8B-B14F-4D97-AF65-F5344CB8AC3E}">
        <p14:creationId xmlns:p14="http://schemas.microsoft.com/office/powerpoint/2010/main" val="4178113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0"/>
            <a:ext cx="8208912" cy="1143000"/>
          </a:xfrm>
        </p:spPr>
        <p:txBody>
          <a:bodyPr/>
          <a:lstStyle/>
          <a:p>
            <a:pPr algn="ctr"/>
            <a:r>
              <a:rPr lang="fr-FR" dirty="0"/>
              <a:t>Rappels Anatomiques</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871"/>
          <a:stretch/>
        </p:blipFill>
        <p:spPr>
          <a:xfrm>
            <a:off x="179512" y="1705769"/>
            <a:ext cx="3767083" cy="3900753"/>
          </a:xfrm>
          <a:prstGeom prst="rect">
            <a:avLst/>
          </a:prstGeom>
        </p:spPr>
      </p:pic>
      <p:pic>
        <p:nvPicPr>
          <p:cNvPr id="6" name="Espace réservé du contenu 4"/>
          <p:cNvPicPr>
            <a:picLocks noGrp="1" noChangeAspect="1"/>
          </p:cNvPicPr>
          <p:nvPr>
            <p:ph sz="quarter" idx="1"/>
          </p:nvPr>
        </p:nvPicPr>
        <p:blipFill rotWithShape="1">
          <a:blip r:embed="rId4">
            <a:extLst>
              <a:ext uri="{28A0092B-C50C-407E-A947-70E740481C1C}">
                <a14:useLocalDpi xmlns:a14="http://schemas.microsoft.com/office/drawing/2010/main" val="0"/>
              </a:ext>
            </a:extLst>
          </a:blip>
          <a:srcRect l="1368" r="1883"/>
          <a:stretch/>
        </p:blipFill>
        <p:spPr>
          <a:xfrm>
            <a:off x="3779912" y="1340768"/>
            <a:ext cx="4278615" cy="5112568"/>
          </a:xfrm>
        </p:spPr>
      </p:pic>
    </p:spTree>
    <p:extLst>
      <p:ext uri="{BB962C8B-B14F-4D97-AF65-F5344CB8AC3E}">
        <p14:creationId xmlns:p14="http://schemas.microsoft.com/office/powerpoint/2010/main" val="186023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7996" y="110478"/>
            <a:ext cx="7467600" cy="1143000"/>
          </a:xfrm>
        </p:spPr>
        <p:txBody>
          <a:bodyPr anchor="ctr"/>
          <a:lstStyle/>
          <a:p>
            <a:pPr algn="ctr"/>
            <a:r>
              <a:rPr lang="fr-FR" dirty="0"/>
              <a:t>Rappels physiologiques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295" y="1417638"/>
            <a:ext cx="6516009" cy="4706007"/>
          </a:xfrm>
          <a:prstGeom prst="rect">
            <a:avLst/>
          </a:prstGeom>
        </p:spPr>
      </p:pic>
      <p:pic>
        <p:nvPicPr>
          <p:cNvPr id="4" name="Espace réservé du contenu 3"/>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851572" y="1417638"/>
            <a:ext cx="3322562" cy="4351863"/>
          </a:xfrm>
        </p:spPr>
      </p:pic>
      <p:sp>
        <p:nvSpPr>
          <p:cNvPr id="6" name="Ellipse 5"/>
          <p:cNvSpPr/>
          <p:nvPr/>
        </p:nvSpPr>
        <p:spPr>
          <a:xfrm>
            <a:off x="7524328" y="5769501"/>
            <a:ext cx="288032" cy="2517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5112332" y="1127700"/>
            <a:ext cx="3013264" cy="307777"/>
          </a:xfrm>
          <a:prstGeom prst="rect">
            <a:avLst/>
          </a:prstGeom>
          <a:noFill/>
        </p:spPr>
        <p:txBody>
          <a:bodyPr wrap="square" rtlCol="0">
            <a:spAutoFit/>
          </a:bodyPr>
          <a:lstStyle/>
          <a:p>
            <a:r>
              <a:rPr lang="fr-FR" sz="1400" b="1" dirty="0"/>
              <a:t>RESPIRATION EXTERNE</a:t>
            </a:r>
          </a:p>
        </p:txBody>
      </p:sp>
    </p:spTree>
    <p:extLst>
      <p:ext uri="{BB962C8B-B14F-4D97-AF65-F5344CB8AC3E}">
        <p14:creationId xmlns:p14="http://schemas.microsoft.com/office/powerpoint/2010/main" val="128321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algn="ctr"/>
            <a:r>
              <a:rPr lang="fr-FR" dirty="0"/>
              <a:t>Rappels physiologiques</a:t>
            </a:r>
            <a:br>
              <a:rPr lang="fr-FR" dirty="0"/>
            </a:br>
            <a:r>
              <a:rPr lang="fr-FR" dirty="0"/>
              <a:t>Appareil respiratoire</a:t>
            </a:r>
          </a:p>
        </p:txBody>
      </p:sp>
      <p:sp>
        <p:nvSpPr>
          <p:cNvPr id="3" name="Espace réservé du contenu 2"/>
          <p:cNvSpPr>
            <a:spLocks noGrp="1"/>
          </p:cNvSpPr>
          <p:nvPr>
            <p:ph sz="quarter" idx="1"/>
          </p:nvPr>
        </p:nvSpPr>
        <p:spPr>
          <a:xfrm>
            <a:off x="457200" y="1700808"/>
            <a:ext cx="8075240" cy="4873752"/>
          </a:xfrm>
        </p:spPr>
        <p:txBody>
          <a:bodyPr/>
          <a:lstStyle/>
          <a:p>
            <a:r>
              <a:rPr lang="fr-FR" dirty="0"/>
              <a:t>Equilibre </a:t>
            </a:r>
            <a:r>
              <a:rPr lang="fr-FR" dirty="0" err="1"/>
              <a:t>acido</a:t>
            </a:r>
            <a:r>
              <a:rPr lang="fr-FR" dirty="0"/>
              <a:t> basique</a:t>
            </a:r>
          </a:p>
          <a:p>
            <a:endParaRPr lang="fr-FR" dirty="0"/>
          </a:p>
          <a:p>
            <a:r>
              <a:rPr lang="fr-FR" dirty="0"/>
              <a:t>Défense contre inhalation de substances étrangères</a:t>
            </a:r>
          </a:p>
          <a:p>
            <a:endParaRPr lang="fr-FR" dirty="0"/>
          </a:p>
          <a:p>
            <a:r>
              <a:rPr lang="fr-FR" dirty="0"/>
              <a:t>Perte d’eau et de chaleur</a:t>
            </a:r>
          </a:p>
          <a:p>
            <a:endParaRPr lang="fr-FR" dirty="0"/>
          </a:p>
          <a:p>
            <a:r>
              <a:rPr lang="fr-FR" dirty="0"/>
              <a:t>Facilite le retour veineux vers cavités cardiaques</a:t>
            </a:r>
          </a:p>
          <a:p>
            <a:endParaRPr lang="fr-FR" dirty="0"/>
          </a:p>
          <a:p>
            <a:r>
              <a:rPr lang="fr-FR" dirty="0"/>
              <a:t>Emissions des sons</a:t>
            </a:r>
          </a:p>
        </p:txBody>
      </p:sp>
    </p:spTree>
    <p:extLst>
      <p:ext uri="{BB962C8B-B14F-4D97-AF65-F5344CB8AC3E}">
        <p14:creationId xmlns:p14="http://schemas.microsoft.com/office/powerpoint/2010/main" val="323150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7467600" cy="1143000"/>
          </a:xfrm>
        </p:spPr>
        <p:txBody>
          <a:bodyPr anchor="ctr"/>
          <a:lstStyle/>
          <a:p>
            <a:pPr algn="ctr"/>
            <a:r>
              <a:rPr lang="fr-FR" dirty="0"/>
              <a:t>Mécanique respiratoire</a:t>
            </a:r>
          </a:p>
        </p:txBody>
      </p:sp>
      <p:sp>
        <p:nvSpPr>
          <p:cNvPr id="3" name="Espace réservé du contenu 2"/>
          <p:cNvSpPr>
            <a:spLocks noGrp="1"/>
          </p:cNvSpPr>
          <p:nvPr>
            <p:ph sz="quarter" idx="1"/>
          </p:nvPr>
        </p:nvSpPr>
        <p:spPr>
          <a:xfrm>
            <a:off x="35496" y="1988840"/>
            <a:ext cx="7467600" cy="4248473"/>
          </a:xfrm>
        </p:spPr>
        <p:txBody>
          <a:bodyPr/>
          <a:lstStyle/>
          <a:p>
            <a:pPr marL="0" indent="0">
              <a:buNone/>
            </a:pPr>
            <a:endParaRPr lang="fr-FR" dirty="0"/>
          </a:p>
          <a:p>
            <a:r>
              <a:rPr lang="fr-FR" dirty="0"/>
              <a:t>Muscles respiratoires</a:t>
            </a:r>
          </a:p>
          <a:p>
            <a:pPr lvl="1"/>
            <a:r>
              <a:rPr lang="fr-FR" dirty="0"/>
              <a:t>Inspiration </a:t>
            </a:r>
          </a:p>
          <a:p>
            <a:pPr lvl="2"/>
            <a:r>
              <a:rPr lang="fr-FR" dirty="0"/>
              <a:t>diaphragme </a:t>
            </a:r>
          </a:p>
          <a:p>
            <a:pPr lvl="2"/>
            <a:r>
              <a:rPr lang="fr-FR" dirty="0"/>
              <a:t>intercostaux externes</a:t>
            </a:r>
          </a:p>
          <a:p>
            <a:pPr lvl="1"/>
            <a:r>
              <a:rPr lang="fr-FR" dirty="0"/>
              <a:t>Expiration</a:t>
            </a:r>
          </a:p>
          <a:p>
            <a:pPr lvl="2"/>
            <a:r>
              <a:rPr lang="fr-FR" dirty="0"/>
              <a:t>passive</a:t>
            </a:r>
          </a:p>
          <a:p>
            <a:pPr lvl="2"/>
            <a:r>
              <a:rPr lang="fr-FR" dirty="0"/>
              <a:t>relâchement m. inspiratoires</a:t>
            </a:r>
          </a:p>
          <a:p>
            <a:endParaRPr lang="fr-FR" dirty="0"/>
          </a:p>
          <a:p>
            <a:endParaRPr lang="fr-FR" dirty="0"/>
          </a:p>
          <a:p>
            <a:pPr marL="365760" lvl="1" indent="0">
              <a:buNone/>
            </a:pP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664" y="1844824"/>
            <a:ext cx="4934594" cy="4507475"/>
          </a:xfrm>
          <a:prstGeom prst="rect">
            <a:avLst/>
          </a:prstGeom>
        </p:spPr>
      </p:pic>
    </p:spTree>
    <p:extLst>
      <p:ext uri="{BB962C8B-B14F-4D97-AF65-F5344CB8AC3E}">
        <p14:creationId xmlns:p14="http://schemas.microsoft.com/office/powerpoint/2010/main" val="26734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147248" cy="922114"/>
          </a:xfrm>
        </p:spPr>
        <p:txBody>
          <a:bodyPr>
            <a:normAutofit/>
          </a:bodyPr>
          <a:lstStyle/>
          <a:p>
            <a:pPr algn="ctr"/>
            <a:r>
              <a:rPr lang="fr-FR" sz="3200" dirty="0"/>
              <a:t>Cancer broncho-pulmonaire</a:t>
            </a:r>
          </a:p>
        </p:txBody>
      </p:sp>
      <p:sp>
        <p:nvSpPr>
          <p:cNvPr id="3" name="Espace réservé du contenu 2"/>
          <p:cNvSpPr>
            <a:spLocks noGrp="1"/>
          </p:cNvSpPr>
          <p:nvPr>
            <p:ph sz="quarter" idx="1"/>
          </p:nvPr>
        </p:nvSpPr>
        <p:spPr>
          <a:xfrm>
            <a:off x="323528" y="1412776"/>
            <a:ext cx="8352928" cy="5184576"/>
          </a:xfrm>
        </p:spPr>
        <p:txBody>
          <a:bodyPr>
            <a:normAutofit lnSpcReduction="10000"/>
          </a:bodyPr>
          <a:lstStyle/>
          <a:p>
            <a:r>
              <a:rPr lang="fr-FR" sz="2000" dirty="0"/>
              <a:t>Incidence:</a:t>
            </a:r>
          </a:p>
          <a:p>
            <a:pPr lvl="1"/>
            <a:r>
              <a:rPr lang="fr-FR" sz="1700" dirty="0"/>
              <a:t>30 000 nouveaux cas par an chez homme</a:t>
            </a:r>
          </a:p>
          <a:p>
            <a:pPr lvl="1"/>
            <a:r>
              <a:rPr lang="fr-FR" sz="1700" dirty="0"/>
              <a:t>15 000 nouveaux cas par an chez femme</a:t>
            </a:r>
          </a:p>
          <a:p>
            <a:endParaRPr lang="fr-FR" dirty="0"/>
          </a:p>
          <a:p>
            <a:r>
              <a:rPr lang="fr-FR" sz="2000" dirty="0"/>
              <a:t>Mortalité: 30 000 décès par an</a:t>
            </a:r>
          </a:p>
          <a:p>
            <a:endParaRPr lang="fr-FR" sz="2000" dirty="0"/>
          </a:p>
          <a:p>
            <a:r>
              <a:rPr lang="fr-FR" sz="2000" dirty="0"/>
              <a:t>Risque relatif de cancer bronchique chez fumeur vs non fumeur x 15</a:t>
            </a:r>
          </a:p>
          <a:p>
            <a:pPr lvl="1"/>
            <a:r>
              <a:rPr lang="fr-FR" sz="1700" dirty="0"/>
              <a:t>Particulièrement liée à durée tabagisme</a:t>
            </a:r>
          </a:p>
          <a:p>
            <a:pPr lvl="1"/>
            <a:r>
              <a:rPr lang="fr-FR" sz="1700" dirty="0"/>
              <a:t>Quelques maladies professionnelles</a:t>
            </a:r>
          </a:p>
          <a:p>
            <a:endParaRPr lang="fr-FR" dirty="0"/>
          </a:p>
          <a:p>
            <a:r>
              <a:rPr lang="fr-FR" sz="2000" dirty="0"/>
              <a:t>3 grands types histologiques</a:t>
            </a:r>
          </a:p>
          <a:p>
            <a:pPr lvl="1"/>
            <a:r>
              <a:rPr lang="fr-FR" sz="1700" dirty="0"/>
              <a:t>Adénocarcinomes</a:t>
            </a:r>
          </a:p>
          <a:p>
            <a:pPr lvl="1"/>
            <a:r>
              <a:rPr lang="fr-FR" sz="1700" dirty="0"/>
              <a:t>Carcinome malpighien</a:t>
            </a:r>
          </a:p>
          <a:p>
            <a:pPr lvl="1"/>
            <a:r>
              <a:rPr lang="fr-FR" sz="1700" dirty="0"/>
              <a:t>Carcinome </a:t>
            </a:r>
            <a:r>
              <a:rPr lang="fr-FR" sz="1700" dirty="0" err="1"/>
              <a:t>neuro-endocrine</a:t>
            </a:r>
            <a:r>
              <a:rPr lang="fr-FR" sz="1700" dirty="0"/>
              <a:t> dont carcinome à petites cellules</a:t>
            </a:r>
          </a:p>
          <a:p>
            <a:endParaRPr lang="fr-FR" dirty="0"/>
          </a:p>
          <a:p>
            <a:endParaRPr lang="fr-FR" dirty="0"/>
          </a:p>
          <a:p>
            <a:endParaRPr lang="fr-FR" dirty="0"/>
          </a:p>
        </p:txBody>
      </p:sp>
    </p:spTree>
    <p:extLst>
      <p:ext uri="{BB962C8B-B14F-4D97-AF65-F5344CB8AC3E}">
        <p14:creationId xmlns:p14="http://schemas.microsoft.com/office/powerpoint/2010/main" val="41966474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9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1.xml><?xml version="1.0" encoding="utf-8"?>
<a:theme xmlns:a="http://schemas.openxmlformats.org/drawingml/2006/main" name="10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2.xml><?xml version="1.0" encoding="utf-8"?>
<a:theme xmlns:a="http://schemas.openxmlformats.org/drawingml/2006/main" name="1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3.xml><?xml version="1.0" encoding="utf-8"?>
<a:theme xmlns:a="http://schemas.openxmlformats.org/drawingml/2006/main" name="12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4.xml><?xml version="1.0" encoding="utf-8"?>
<a:theme xmlns:a="http://schemas.openxmlformats.org/drawingml/2006/main" name="13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5.xml><?xml version="1.0" encoding="utf-8"?>
<a:theme xmlns:a="http://schemas.openxmlformats.org/drawingml/2006/main" name="14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6.xml><?xml version="1.0" encoding="utf-8"?>
<a:theme xmlns:a="http://schemas.openxmlformats.org/drawingml/2006/main" name="15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7.xml><?xml version="1.0" encoding="utf-8"?>
<a:theme xmlns:a="http://schemas.openxmlformats.org/drawingml/2006/main" name="16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8.xml><?xml version="1.0" encoding="utf-8"?>
<a:theme xmlns:a="http://schemas.openxmlformats.org/drawingml/2006/main" name="17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9.xml><?xml version="1.0" encoding="utf-8"?>
<a:theme xmlns:a="http://schemas.openxmlformats.org/drawingml/2006/main" name="18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3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4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6.xml><?xml version="1.0" encoding="utf-8"?>
<a:theme xmlns:a="http://schemas.openxmlformats.org/drawingml/2006/main" name="5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6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8.xml><?xml version="1.0" encoding="utf-8"?>
<a:theme xmlns:a="http://schemas.openxmlformats.org/drawingml/2006/main" name="7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9.xml><?xml version="1.0" encoding="utf-8"?>
<a:theme xmlns:a="http://schemas.openxmlformats.org/drawingml/2006/main" name="8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TotalTime>
  <Words>3947</Words>
  <Application>Microsoft Office PowerPoint</Application>
  <PresentationFormat>Affichage à l'écran (4:3)</PresentationFormat>
  <Paragraphs>594</Paragraphs>
  <Slides>48</Slides>
  <Notes>35</Notes>
  <HiddenSlides>0</HiddenSlides>
  <MMClips>0</MMClips>
  <ScaleCrop>false</ScaleCrop>
  <HeadingPairs>
    <vt:vector size="6" baseType="variant">
      <vt:variant>
        <vt:lpstr>Polices utilisées</vt:lpstr>
      </vt:variant>
      <vt:variant>
        <vt:i4>5</vt:i4>
      </vt:variant>
      <vt:variant>
        <vt:lpstr>Thème</vt:lpstr>
      </vt:variant>
      <vt:variant>
        <vt:i4>19</vt:i4>
      </vt:variant>
      <vt:variant>
        <vt:lpstr>Titres des diapositives</vt:lpstr>
      </vt:variant>
      <vt:variant>
        <vt:i4>48</vt:i4>
      </vt:variant>
    </vt:vector>
  </HeadingPairs>
  <TitlesOfParts>
    <vt:vector size="72" baseType="lpstr">
      <vt:lpstr>Calibri</vt:lpstr>
      <vt:lpstr>Century Schoolbook</vt:lpstr>
      <vt:lpstr>Courier New</vt:lpstr>
      <vt:lpstr>Wingdings</vt:lpstr>
      <vt:lpstr>Wingdings 2</vt:lpstr>
      <vt:lpstr>Oriel</vt:lpstr>
      <vt:lpstr>1_Oriel</vt:lpstr>
      <vt:lpstr>2_Oriel</vt:lpstr>
      <vt:lpstr>3_Oriel</vt:lpstr>
      <vt:lpstr>4_Oriel</vt:lpstr>
      <vt:lpstr>5_Oriel</vt:lpstr>
      <vt:lpstr>6_Oriel</vt:lpstr>
      <vt:lpstr>7_Oriel</vt:lpstr>
      <vt:lpstr>8_Oriel</vt:lpstr>
      <vt:lpstr>9_Oriel</vt:lpstr>
      <vt:lpstr>10_Oriel</vt:lpstr>
      <vt:lpstr>11_Oriel</vt:lpstr>
      <vt:lpstr>12_Oriel</vt:lpstr>
      <vt:lpstr>13_Oriel</vt:lpstr>
      <vt:lpstr>14_Oriel</vt:lpstr>
      <vt:lpstr>15_Oriel</vt:lpstr>
      <vt:lpstr>16_Oriel</vt:lpstr>
      <vt:lpstr>17_Oriel</vt:lpstr>
      <vt:lpstr>18_Oriel</vt:lpstr>
      <vt:lpstr>Conséquences et complications respiratoires des interventions chirurgicales - Chirurgie Thoracique </vt:lpstr>
      <vt:lpstr>Plan</vt:lpstr>
      <vt:lpstr>Rappels Anatomiques</vt:lpstr>
      <vt:lpstr>Rappels Anatomiques</vt:lpstr>
      <vt:lpstr>Rappels Anatomiques</vt:lpstr>
      <vt:lpstr>Rappels physiologiques</vt:lpstr>
      <vt:lpstr>Rappels physiologiques Appareil respiratoire</vt:lpstr>
      <vt:lpstr>Mécanique respiratoire</vt:lpstr>
      <vt:lpstr>Cancer broncho-pulmonaire</vt:lpstr>
      <vt:lpstr>Cancer broncho-pulmonaire : traitement</vt:lpstr>
      <vt:lpstr>Classification TNM</vt:lpstr>
      <vt:lpstr>Chirurgie du cancer broncho-pulmonaire</vt:lpstr>
      <vt:lpstr>Voies d’abord d’une chirurgie pulmonaire</vt:lpstr>
      <vt:lpstr>Thoracotomie postéro-latérale</vt:lpstr>
      <vt:lpstr>Thoracotomie latérale</vt:lpstr>
      <vt:lpstr>Vidéothoracoscopie</vt:lpstr>
      <vt:lpstr>Techniques - Fermeture</vt:lpstr>
      <vt:lpstr>Surveillance des drains thoraciques</vt:lpstr>
      <vt:lpstr>Plusieurs types de drains</vt:lpstr>
      <vt:lpstr>Gestion de la douleur post opératoire</vt:lpstr>
      <vt:lpstr>Gestion post opératoire</vt:lpstr>
      <vt:lpstr>Complications  post opératoires</vt:lpstr>
      <vt:lpstr>Problématiques liées a une lobectomie</vt:lpstr>
      <vt:lpstr>Prise en charge post opératoire Lobectomie</vt:lpstr>
      <vt:lpstr>Arsenal du kinésithérapeute  en chirurgie thoracique</vt:lpstr>
      <vt:lpstr>Pathologies pleurales</vt:lpstr>
      <vt:lpstr>Epanchement Pleural</vt:lpstr>
      <vt:lpstr>Epanchement pleural récidivant</vt:lpstr>
      <vt:lpstr>Drainage thoracique à demeure</vt:lpstr>
      <vt:lpstr>Prise en charge post opératoire Epanchement pleural</vt:lpstr>
      <vt:lpstr>Pleurésie purulente</vt:lpstr>
      <vt:lpstr>Pleurésie purulente</vt:lpstr>
      <vt:lpstr>Prise en charge post opératoire Pleurésie purulente</vt:lpstr>
      <vt:lpstr>Pneumothorax</vt:lpstr>
      <vt:lpstr>Pneumothorax spontane vs secondaire</vt:lpstr>
      <vt:lpstr>Chirurgie du pneumothorax</vt:lpstr>
      <vt:lpstr>Prise en charge post opératoire Pneumothorax</vt:lpstr>
      <vt:lpstr>Pathologies Diaphragmatiques</vt:lpstr>
      <vt:lpstr>Rupture / Plaie du Diaphragme</vt:lpstr>
      <vt:lpstr>Réparation chirurgicale du Diaphragme</vt:lpstr>
      <vt:lpstr>Eventration / Paralysie Diaphragmatique</vt:lpstr>
      <vt:lpstr>Réparation chirurgicale du Diaphragme</vt:lpstr>
      <vt:lpstr>Bronchoscopie rigide</vt:lpstr>
      <vt:lpstr>Bronchoscopie rigide</vt:lpstr>
      <vt:lpstr>Kinésithérapie respiratoire et bronchoscopie rigide</vt:lpstr>
      <vt:lpstr>Complications respiratoires de la chirurgie abdominale</vt:lpstr>
      <vt:lpstr>Conclusion</vt:lpstr>
      <vt:lpstr>Présentation PowerPoint</vt:lpstr>
    </vt:vector>
  </TitlesOfParts>
  <Company>Hospices Civils de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Chirurgie Thoracique - Conséquences et complications respiratoires des interventions chirurgicales</dc:title>
  <dc:creator>DREVET, Gabrielle</dc:creator>
  <cp:lastModifiedBy>Gabrielle Drevet</cp:lastModifiedBy>
  <cp:revision>84</cp:revision>
  <dcterms:created xsi:type="dcterms:W3CDTF">2019-02-08T10:30:22Z</dcterms:created>
  <dcterms:modified xsi:type="dcterms:W3CDTF">2025-02-11T21:08:07Z</dcterms:modified>
</cp:coreProperties>
</file>