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tiff" ContentType="image/tiff"/>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 id="2147483660" r:id="rId2"/>
    <p:sldMasterId id="2147483672" r:id="rId3"/>
    <p:sldMasterId id="2147483684" r:id="rId4"/>
  </p:sldMasterIdLst>
  <p:notesMasterIdLst>
    <p:notesMasterId r:id="rId193"/>
  </p:notesMasterIdLst>
  <p:sldIdLst>
    <p:sldId id="256" r:id="rId5"/>
    <p:sldId id="257" r:id="rId6"/>
    <p:sldId id="258" r:id="rId7"/>
    <p:sldId id="318" r:id="rId8"/>
    <p:sldId id="259" r:id="rId9"/>
    <p:sldId id="260" r:id="rId10"/>
    <p:sldId id="261" r:id="rId11"/>
    <p:sldId id="264" r:id="rId12"/>
    <p:sldId id="265" r:id="rId13"/>
    <p:sldId id="271" r:id="rId14"/>
    <p:sldId id="311" r:id="rId15"/>
    <p:sldId id="312" r:id="rId16"/>
    <p:sldId id="262" r:id="rId17"/>
    <p:sldId id="275" r:id="rId18"/>
    <p:sldId id="263" r:id="rId19"/>
    <p:sldId id="267" r:id="rId20"/>
    <p:sldId id="272" r:id="rId21"/>
    <p:sldId id="274" r:id="rId22"/>
    <p:sldId id="418" r:id="rId23"/>
    <p:sldId id="273" r:id="rId24"/>
    <p:sldId id="280" r:id="rId25"/>
    <p:sldId id="266" r:id="rId26"/>
    <p:sldId id="346" r:id="rId27"/>
    <p:sldId id="433" r:id="rId28"/>
    <p:sldId id="268" r:id="rId29"/>
    <p:sldId id="269" r:id="rId30"/>
    <p:sldId id="290" r:id="rId31"/>
    <p:sldId id="291" r:id="rId32"/>
    <p:sldId id="309" r:id="rId33"/>
    <p:sldId id="270" r:id="rId34"/>
    <p:sldId id="308" r:id="rId35"/>
    <p:sldId id="283" r:id="rId36"/>
    <p:sldId id="276" r:id="rId37"/>
    <p:sldId id="277" r:id="rId38"/>
    <p:sldId id="281" r:id="rId39"/>
    <p:sldId id="289" r:id="rId40"/>
    <p:sldId id="278" r:id="rId41"/>
    <p:sldId id="282" r:id="rId42"/>
    <p:sldId id="279" r:id="rId43"/>
    <p:sldId id="313" r:id="rId44"/>
    <p:sldId id="435" r:id="rId45"/>
    <p:sldId id="434" r:id="rId46"/>
    <p:sldId id="431" r:id="rId47"/>
    <p:sldId id="314" r:id="rId48"/>
    <p:sldId id="284" r:id="rId49"/>
    <p:sldId id="285" r:id="rId50"/>
    <p:sldId id="286" r:id="rId51"/>
    <p:sldId id="293" r:id="rId52"/>
    <p:sldId id="287" r:id="rId53"/>
    <p:sldId id="295" r:id="rId54"/>
    <p:sldId id="294" r:id="rId55"/>
    <p:sldId id="316" r:id="rId56"/>
    <p:sldId id="438" r:id="rId57"/>
    <p:sldId id="305" r:id="rId58"/>
    <p:sldId id="306" r:id="rId59"/>
    <p:sldId id="296" r:id="rId60"/>
    <p:sldId id="298" r:id="rId61"/>
    <p:sldId id="304" r:id="rId62"/>
    <p:sldId id="297" r:id="rId63"/>
    <p:sldId id="300" r:id="rId64"/>
    <p:sldId id="302" r:id="rId65"/>
    <p:sldId id="301" r:id="rId66"/>
    <p:sldId id="299" r:id="rId67"/>
    <p:sldId id="303" r:id="rId68"/>
    <p:sldId id="315" r:id="rId69"/>
    <p:sldId id="340" r:id="rId70"/>
    <p:sldId id="359" r:id="rId71"/>
    <p:sldId id="317" r:id="rId72"/>
    <p:sldId id="439" r:id="rId73"/>
    <p:sldId id="424" r:id="rId74"/>
    <p:sldId id="443" r:id="rId75"/>
    <p:sldId id="444" r:id="rId76"/>
    <p:sldId id="426" r:id="rId77"/>
    <p:sldId id="440" r:id="rId78"/>
    <p:sldId id="441" r:id="rId79"/>
    <p:sldId id="442" r:id="rId80"/>
    <p:sldId id="445" r:id="rId81"/>
    <p:sldId id="446" r:id="rId82"/>
    <p:sldId id="450" r:id="rId83"/>
    <p:sldId id="452" r:id="rId84"/>
    <p:sldId id="453" r:id="rId85"/>
    <p:sldId id="474" r:id="rId86"/>
    <p:sldId id="319" r:id="rId87"/>
    <p:sldId id="320" r:id="rId88"/>
    <p:sldId id="322" r:id="rId89"/>
    <p:sldId id="292" r:id="rId90"/>
    <p:sldId id="321" r:id="rId91"/>
    <p:sldId id="323" r:id="rId92"/>
    <p:sldId id="324" r:id="rId93"/>
    <p:sldId id="325" r:id="rId94"/>
    <p:sldId id="326" r:id="rId95"/>
    <p:sldId id="327" r:id="rId96"/>
    <p:sldId id="328" r:id="rId97"/>
    <p:sldId id="329" r:id="rId98"/>
    <p:sldId id="330" r:id="rId99"/>
    <p:sldId id="332" r:id="rId100"/>
    <p:sldId id="334" r:id="rId101"/>
    <p:sldId id="335" r:id="rId102"/>
    <p:sldId id="353" r:id="rId103"/>
    <p:sldId id="336" r:id="rId104"/>
    <p:sldId id="470" r:id="rId105"/>
    <p:sldId id="338" r:id="rId106"/>
    <p:sldId id="337" r:id="rId107"/>
    <p:sldId id="339" r:id="rId108"/>
    <p:sldId id="365" r:id="rId109"/>
    <p:sldId id="366" r:id="rId110"/>
    <p:sldId id="463" r:id="rId111"/>
    <p:sldId id="475" r:id="rId112"/>
    <p:sldId id="388" r:id="rId113"/>
    <p:sldId id="386" r:id="rId114"/>
    <p:sldId id="387" r:id="rId115"/>
    <p:sldId id="448" r:id="rId116"/>
    <p:sldId id="389" r:id="rId117"/>
    <p:sldId id="420" r:id="rId118"/>
    <p:sldId id="422" r:id="rId119"/>
    <p:sldId id="423" r:id="rId120"/>
    <p:sldId id="437" r:id="rId121"/>
    <p:sldId id="427" r:id="rId122"/>
    <p:sldId id="430" r:id="rId123"/>
    <p:sldId id="451" r:id="rId124"/>
    <p:sldId id="460" r:id="rId125"/>
    <p:sldId id="468" r:id="rId126"/>
    <p:sldId id="456" r:id="rId127"/>
    <p:sldId id="471" r:id="rId128"/>
    <p:sldId id="457" r:id="rId129"/>
    <p:sldId id="458" r:id="rId130"/>
    <p:sldId id="461" r:id="rId131"/>
    <p:sldId id="363" r:id="rId132"/>
    <p:sldId id="459" r:id="rId133"/>
    <p:sldId id="354" r:id="rId134"/>
    <p:sldId id="369" r:id="rId135"/>
    <p:sldId id="370" r:id="rId136"/>
    <p:sldId id="371" r:id="rId137"/>
    <p:sldId id="372" r:id="rId138"/>
    <p:sldId id="373" r:id="rId139"/>
    <p:sldId id="374" r:id="rId140"/>
    <p:sldId id="375" r:id="rId141"/>
    <p:sldId id="368" r:id="rId142"/>
    <p:sldId id="361" r:id="rId143"/>
    <p:sldId id="377" r:id="rId144"/>
    <p:sldId id="378" r:id="rId145"/>
    <p:sldId id="379" r:id="rId146"/>
    <p:sldId id="384" r:id="rId147"/>
    <p:sldId id="380" r:id="rId148"/>
    <p:sldId id="381" r:id="rId149"/>
    <p:sldId id="382" r:id="rId150"/>
    <p:sldId id="385" r:id="rId151"/>
    <p:sldId id="344" r:id="rId152"/>
    <p:sldId id="351" r:id="rId153"/>
    <p:sldId id="350" r:id="rId154"/>
    <p:sldId id="357" r:id="rId155"/>
    <p:sldId id="345" r:id="rId156"/>
    <p:sldId id="356" r:id="rId157"/>
    <p:sldId id="352" r:id="rId158"/>
    <p:sldId id="355" r:id="rId159"/>
    <p:sldId id="417" r:id="rId160"/>
    <p:sldId id="425" r:id="rId161"/>
    <p:sldId id="358" r:id="rId162"/>
    <p:sldId id="421" r:id="rId163"/>
    <p:sldId id="436" r:id="rId164"/>
    <p:sldId id="393" r:id="rId165"/>
    <p:sldId id="394" r:id="rId166"/>
    <p:sldId id="396" r:id="rId167"/>
    <p:sldId id="397" r:id="rId168"/>
    <p:sldId id="399" r:id="rId169"/>
    <p:sldId id="401" r:id="rId170"/>
    <p:sldId id="402" r:id="rId171"/>
    <p:sldId id="403" r:id="rId172"/>
    <p:sldId id="410" r:id="rId173"/>
    <p:sldId id="404" r:id="rId174"/>
    <p:sldId id="405" r:id="rId175"/>
    <p:sldId id="406" r:id="rId176"/>
    <p:sldId id="454" r:id="rId177"/>
    <p:sldId id="407" r:id="rId178"/>
    <p:sldId id="467" r:id="rId179"/>
    <p:sldId id="416" r:id="rId180"/>
    <p:sldId id="414" r:id="rId181"/>
    <p:sldId id="476" r:id="rId182"/>
    <p:sldId id="411" r:id="rId183"/>
    <p:sldId id="466" r:id="rId184"/>
    <p:sldId id="413" r:id="rId185"/>
    <p:sldId id="465" r:id="rId186"/>
    <p:sldId id="415" r:id="rId187"/>
    <p:sldId id="473" r:id="rId188"/>
    <p:sldId id="469" r:id="rId189"/>
    <p:sldId id="464" r:id="rId190"/>
    <p:sldId id="408" r:id="rId191"/>
    <p:sldId id="462" r:id="rId192"/>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0F81C4B5-7658-4769-8255-402973A22E74}">
          <p14:sldIdLst>
            <p14:sldId id="256"/>
            <p14:sldId id="257"/>
          </p14:sldIdLst>
        </p14:section>
        <p14:section name="Anatomie de l’appareil respiratoire, rappels physiologiques et physiopathologiques" id="{B2E10000-2EFA-4442-8559-CF27A0ADAD47}">
          <p14:sldIdLst>
            <p14:sldId id="258"/>
            <p14:sldId id="318"/>
            <p14:sldId id="259"/>
            <p14:sldId id="260"/>
            <p14:sldId id="261"/>
            <p14:sldId id="264"/>
            <p14:sldId id="265"/>
            <p14:sldId id="271"/>
            <p14:sldId id="311"/>
            <p14:sldId id="312"/>
            <p14:sldId id="262"/>
            <p14:sldId id="275"/>
            <p14:sldId id="263"/>
            <p14:sldId id="267"/>
            <p14:sldId id="272"/>
            <p14:sldId id="274"/>
            <p14:sldId id="418"/>
            <p14:sldId id="273"/>
            <p14:sldId id="280"/>
            <p14:sldId id="266"/>
            <p14:sldId id="346"/>
            <p14:sldId id="433"/>
            <p14:sldId id="268"/>
            <p14:sldId id="269"/>
            <p14:sldId id="290"/>
            <p14:sldId id="291"/>
            <p14:sldId id="309"/>
            <p14:sldId id="270"/>
            <p14:sldId id="308"/>
            <p14:sldId id="283"/>
            <p14:sldId id="276"/>
            <p14:sldId id="277"/>
            <p14:sldId id="281"/>
            <p14:sldId id="289"/>
            <p14:sldId id="278"/>
            <p14:sldId id="282"/>
            <p14:sldId id="279"/>
            <p14:sldId id="313"/>
            <p14:sldId id="435"/>
            <p14:sldId id="434"/>
            <p14:sldId id="431"/>
            <p14:sldId id="314"/>
          </p14:sldIdLst>
        </p14:section>
        <p14:section name="Les patients en réanimation," id="{0E3E68DA-4159-4397-BB56-C65290056079}">
          <p14:sldIdLst>
            <p14:sldId id="284"/>
            <p14:sldId id="285"/>
            <p14:sldId id="286"/>
            <p14:sldId id="293"/>
            <p14:sldId id="287"/>
            <p14:sldId id="295"/>
            <p14:sldId id="294"/>
            <p14:sldId id="316"/>
            <p14:sldId id="438"/>
            <p14:sldId id="305"/>
            <p14:sldId id="306"/>
            <p14:sldId id="296"/>
            <p14:sldId id="298"/>
            <p14:sldId id="304"/>
            <p14:sldId id="297"/>
            <p14:sldId id="300"/>
            <p14:sldId id="302"/>
            <p14:sldId id="301"/>
            <p14:sldId id="299"/>
            <p14:sldId id="303"/>
            <p14:sldId id="315"/>
            <p14:sldId id="340"/>
            <p14:sldId id="359"/>
          </p14:sldIdLst>
        </p14:section>
        <p14:section name="Ventilation Mécanique Conventionnelle" id="{677A44ED-D8DE-406C-9373-7D969DB298F3}">
          <p14:sldIdLst>
            <p14:sldId id="317"/>
            <p14:sldId id="439"/>
            <p14:sldId id="424"/>
            <p14:sldId id="443"/>
            <p14:sldId id="444"/>
            <p14:sldId id="426"/>
            <p14:sldId id="440"/>
            <p14:sldId id="441"/>
            <p14:sldId id="442"/>
            <p14:sldId id="445"/>
            <p14:sldId id="446"/>
            <p14:sldId id="450"/>
            <p14:sldId id="452"/>
            <p14:sldId id="453"/>
            <p14:sldId id="474"/>
          </p14:sldIdLst>
        </p14:section>
        <p14:section name="PEC Kiné en réa" id="{CA840F26-DA62-44C4-BF26-E08ED27D022B}">
          <p14:sldIdLst>
            <p14:sldId id="319"/>
          </p14:sldIdLst>
        </p14:section>
        <p14:section name="Bilan MKREA" id="{DBBF2CDC-6B82-7C41-8F2E-DE3EE53C53D4}">
          <p14:sldIdLst>
            <p14:sldId id="320"/>
            <p14:sldId id="322"/>
            <p14:sldId id="292"/>
            <p14:sldId id="321"/>
            <p14:sldId id="323"/>
            <p14:sldId id="324"/>
            <p14:sldId id="325"/>
            <p14:sldId id="326"/>
            <p14:sldId id="327"/>
            <p14:sldId id="328"/>
            <p14:sldId id="329"/>
            <p14:sldId id="330"/>
            <p14:sldId id="332"/>
            <p14:sldId id="334"/>
            <p14:sldId id="335"/>
            <p14:sldId id="353"/>
            <p14:sldId id="336"/>
            <p14:sldId id="470"/>
            <p14:sldId id="338"/>
            <p14:sldId id="337"/>
            <p14:sldId id="339"/>
            <p14:sldId id="365"/>
            <p14:sldId id="366"/>
            <p14:sldId id="463"/>
            <p14:sldId id="475"/>
          </p14:sldIdLst>
        </p14:section>
        <p14:section name="Soins du MKREA" id="{D8045880-575F-FE4C-B500-F92949782366}">
          <p14:sldIdLst>
            <p14:sldId id="388"/>
            <p14:sldId id="386"/>
            <p14:sldId id="387"/>
            <p14:sldId id="448"/>
            <p14:sldId id="389"/>
            <p14:sldId id="420"/>
            <p14:sldId id="422"/>
            <p14:sldId id="423"/>
            <p14:sldId id="437"/>
            <p14:sldId id="427"/>
            <p14:sldId id="430"/>
            <p14:sldId id="451"/>
            <p14:sldId id="460"/>
            <p14:sldId id="468"/>
            <p14:sldId id="456"/>
            <p14:sldId id="471"/>
            <p14:sldId id="457"/>
            <p14:sldId id="458"/>
            <p14:sldId id="461"/>
            <p14:sldId id="363"/>
            <p14:sldId id="459"/>
            <p14:sldId id="354"/>
            <p14:sldId id="369"/>
            <p14:sldId id="370"/>
            <p14:sldId id="371"/>
            <p14:sldId id="372"/>
            <p14:sldId id="373"/>
            <p14:sldId id="374"/>
            <p14:sldId id="375"/>
            <p14:sldId id="368"/>
            <p14:sldId id="361"/>
            <p14:sldId id="377"/>
            <p14:sldId id="378"/>
            <p14:sldId id="379"/>
            <p14:sldId id="384"/>
            <p14:sldId id="380"/>
            <p14:sldId id="381"/>
            <p14:sldId id="382"/>
            <p14:sldId id="385"/>
            <p14:sldId id="344"/>
            <p14:sldId id="351"/>
            <p14:sldId id="350"/>
            <p14:sldId id="357"/>
            <p14:sldId id="345"/>
            <p14:sldId id="356"/>
            <p14:sldId id="352"/>
            <p14:sldId id="355"/>
            <p14:sldId id="417"/>
            <p14:sldId id="425"/>
            <p14:sldId id="358"/>
            <p14:sldId id="421"/>
            <p14:sldId id="436"/>
            <p14:sldId id="393"/>
            <p14:sldId id="394"/>
            <p14:sldId id="396"/>
            <p14:sldId id="397"/>
            <p14:sldId id="399"/>
            <p14:sldId id="401"/>
            <p14:sldId id="402"/>
            <p14:sldId id="403"/>
            <p14:sldId id="410"/>
            <p14:sldId id="404"/>
            <p14:sldId id="405"/>
            <p14:sldId id="406"/>
            <p14:sldId id="454"/>
            <p14:sldId id="407"/>
            <p14:sldId id="467"/>
            <p14:sldId id="416"/>
            <p14:sldId id="414"/>
            <p14:sldId id="476"/>
            <p14:sldId id="411"/>
            <p14:sldId id="466"/>
            <p14:sldId id="413"/>
            <p14:sldId id="465"/>
            <p14:sldId id="415"/>
            <p14:sldId id="473"/>
            <p14:sldId id="469"/>
            <p14:sldId id="464"/>
            <p14:sldId id="408"/>
            <p14:sldId id="462"/>
          </p14:sldIdLst>
        </p14:section>
        <p14:section name="Section sans titre" id="{49915BA2-4C07-4EA5-BB56-6B13F3AB9BF4}">
          <p14:sldIdLst/>
        </p14:section>
      </p14:sectionLst>
    </p:ext>
    <p:ext uri="{EFAFB233-063F-42B5-8137-9DF3F51BA10A}">
      <p15:sldGuideLst xmlns:p15="http://schemas.microsoft.com/office/powerpoint/2012/main">
        <p15:guide id="1" pos="3840" userDrawn="1">
          <p15:clr>
            <a:srgbClr val="A4A3A4"/>
          </p15:clr>
        </p15:guide>
        <p15:guide id="2" pos="3940" userDrawn="1">
          <p15:clr>
            <a:srgbClr val="A4A3A4"/>
          </p15:clr>
        </p15:guide>
        <p15:guide id="3" orient="horz" pos="216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ARON Olivier" initials="BO" lastIdx="2" clrIdx="0">
    <p:extLst>
      <p:ext uri="{19B8F6BF-5375-455C-9EA6-DF929625EA0E}">
        <p15:presenceInfo xmlns:p15="http://schemas.microsoft.com/office/powerpoint/2012/main" userId="S-1-5-21-299502267-507921405-839522115-1905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CCCC"/>
    <a:srgbClr val="FF7C80"/>
    <a:srgbClr val="FF0000"/>
    <a:srgbClr val="DDECF6"/>
    <a:srgbClr val="5B9BD5"/>
    <a:srgbClr val="C89E7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5" autoAdjust="0"/>
    <p:restoredTop sz="84871" autoAdjust="0"/>
  </p:normalViewPr>
  <p:slideViewPr>
    <p:cSldViewPr snapToGrid="0">
      <p:cViewPr varScale="1">
        <p:scale>
          <a:sx n="98" d="100"/>
          <a:sy n="98" d="100"/>
        </p:scale>
        <p:origin x="900" y="78"/>
      </p:cViewPr>
      <p:guideLst>
        <p:guide pos="3840"/>
        <p:guide pos="3940"/>
        <p:guide orient="horz" pos="2160"/>
      </p:guideLst>
    </p:cSldViewPr>
  </p:slideViewPr>
  <p:outlineViewPr>
    <p:cViewPr>
      <p:scale>
        <a:sx n="33" d="100"/>
        <a:sy n="33" d="100"/>
      </p:scale>
      <p:origin x="0" y="-6645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54" Type="http://schemas.openxmlformats.org/officeDocument/2006/relationships/slide" Target="slides/slide150.xml"/><Relationship Id="rId159" Type="http://schemas.openxmlformats.org/officeDocument/2006/relationships/slide" Target="slides/slide155.xml"/><Relationship Id="rId175" Type="http://schemas.openxmlformats.org/officeDocument/2006/relationships/slide" Target="slides/slide171.xml"/><Relationship Id="rId170" Type="http://schemas.openxmlformats.org/officeDocument/2006/relationships/slide" Target="slides/slide166.xml"/><Relationship Id="rId191" Type="http://schemas.openxmlformats.org/officeDocument/2006/relationships/slide" Target="slides/slide187.xml"/><Relationship Id="rId196" Type="http://schemas.openxmlformats.org/officeDocument/2006/relationships/viewProps" Target="viewProp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slide" Target="slides/slide140.xml"/><Relationship Id="rId149" Type="http://schemas.openxmlformats.org/officeDocument/2006/relationships/slide" Target="slides/slide14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160" Type="http://schemas.openxmlformats.org/officeDocument/2006/relationships/slide" Target="slides/slide156.xml"/><Relationship Id="rId165" Type="http://schemas.openxmlformats.org/officeDocument/2006/relationships/slide" Target="slides/slide161.xml"/><Relationship Id="rId181" Type="http://schemas.openxmlformats.org/officeDocument/2006/relationships/slide" Target="slides/slide177.xml"/><Relationship Id="rId186" Type="http://schemas.openxmlformats.org/officeDocument/2006/relationships/slide" Target="slides/slide182.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slide" Target="slides/slide146.xml"/><Relationship Id="rId155" Type="http://schemas.openxmlformats.org/officeDocument/2006/relationships/slide" Target="slides/slide151.xml"/><Relationship Id="rId171" Type="http://schemas.openxmlformats.org/officeDocument/2006/relationships/slide" Target="slides/slide167.xml"/><Relationship Id="rId176" Type="http://schemas.openxmlformats.org/officeDocument/2006/relationships/slide" Target="slides/slide172.xml"/><Relationship Id="rId192" Type="http://schemas.openxmlformats.org/officeDocument/2006/relationships/slide" Target="slides/slide188.xml"/><Relationship Id="rId197" Type="http://schemas.openxmlformats.org/officeDocument/2006/relationships/theme" Target="theme/theme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slide" Target="slides/slide157.xml"/><Relationship Id="rId166" Type="http://schemas.openxmlformats.org/officeDocument/2006/relationships/slide" Target="slides/slide162.xml"/><Relationship Id="rId182" Type="http://schemas.openxmlformats.org/officeDocument/2006/relationships/slide" Target="slides/slide178.xml"/><Relationship Id="rId187" Type="http://schemas.openxmlformats.org/officeDocument/2006/relationships/slide" Target="slides/slide183.xml"/><Relationship Id="rId1" Type="http://schemas.openxmlformats.org/officeDocument/2006/relationships/slideMaster" Target="slideMasters/slideMaster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slide" Target="slides/slide152.xml"/><Relationship Id="rId177" Type="http://schemas.openxmlformats.org/officeDocument/2006/relationships/slide" Target="slides/slide173.xml"/><Relationship Id="rId198" Type="http://schemas.openxmlformats.org/officeDocument/2006/relationships/tableStyles" Target="tableStyles.xml"/><Relationship Id="rId172" Type="http://schemas.openxmlformats.org/officeDocument/2006/relationships/slide" Target="slides/slide168.xml"/><Relationship Id="rId193" Type="http://schemas.openxmlformats.org/officeDocument/2006/relationships/notesMaster" Target="notesMasters/notesMaster1.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slide" Target="slides/slide184.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183" Type="http://schemas.openxmlformats.org/officeDocument/2006/relationships/slide" Target="slides/slide179.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73" Type="http://schemas.openxmlformats.org/officeDocument/2006/relationships/slide" Target="slides/slide169.xml"/><Relationship Id="rId194" Type="http://schemas.openxmlformats.org/officeDocument/2006/relationships/commentAuthors" Target="commentAuthors.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slide" Target="slides/slide180.xml"/><Relationship Id="rId189" Type="http://schemas.openxmlformats.org/officeDocument/2006/relationships/slide" Target="slides/slide185.xml"/><Relationship Id="rId3" Type="http://schemas.openxmlformats.org/officeDocument/2006/relationships/slideMaster" Target="slideMasters/slideMaster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slide" Target="slides/slide175.xml"/><Relationship Id="rId195" Type="http://schemas.openxmlformats.org/officeDocument/2006/relationships/presProps" Target="presProps.xml"/><Relationship Id="rId190" Type="http://schemas.openxmlformats.org/officeDocument/2006/relationships/slide" Target="slides/slide186.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185" Type="http://schemas.openxmlformats.org/officeDocument/2006/relationships/slide" Target="slides/slide181.xml"/><Relationship Id="rId4" Type="http://schemas.openxmlformats.org/officeDocument/2006/relationships/slideMaster" Target="slideMasters/slideMaster4.xml"/><Relationship Id="rId9" Type="http://schemas.openxmlformats.org/officeDocument/2006/relationships/slide" Target="slides/slide5.xml"/><Relationship Id="rId180" Type="http://schemas.openxmlformats.org/officeDocument/2006/relationships/slide" Target="slides/slide176.xml"/><Relationship Id="rId26" Type="http://schemas.openxmlformats.org/officeDocument/2006/relationships/slide" Target="slides/slide2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B02A2F-D1F8-4D35-94E4-6F7986AFB244}" type="doc">
      <dgm:prSet loTypeId="urn:microsoft.com/office/officeart/2005/8/layout/gear1" loCatId="cycle" qsTypeId="urn:microsoft.com/office/officeart/2005/8/quickstyle/simple1" qsCatId="simple" csTypeId="urn:microsoft.com/office/officeart/2005/8/colors/accent1_2" csCatId="accent1" phldr="1"/>
      <dgm:spPr/>
    </dgm:pt>
    <dgm:pt modelId="{1BDB2D16-38F1-4771-AD6D-CC752D4D7454}">
      <dgm:prSet phldrT="[Texte]"/>
      <dgm:spPr>
        <a:solidFill>
          <a:schemeClr val="accent6">
            <a:lumMod val="60000"/>
            <a:lumOff val="40000"/>
          </a:schemeClr>
        </a:solidFill>
        <a:ln>
          <a:solidFill>
            <a:schemeClr val="accent6">
              <a:lumMod val="50000"/>
            </a:schemeClr>
          </a:solidFill>
        </a:ln>
      </dgm:spPr>
      <dgm:t>
        <a:bodyPr/>
        <a:lstStyle/>
        <a:p>
          <a:r>
            <a:rPr lang="fr-FR" dirty="0" smtClean="0">
              <a:solidFill>
                <a:schemeClr val="accent6">
                  <a:lumMod val="50000"/>
                </a:schemeClr>
              </a:solidFill>
            </a:rPr>
            <a:t>MESSAGE</a:t>
          </a:r>
          <a:endParaRPr lang="fr-FR" dirty="0">
            <a:solidFill>
              <a:schemeClr val="accent6">
                <a:lumMod val="50000"/>
              </a:schemeClr>
            </a:solidFill>
          </a:endParaRPr>
        </a:p>
      </dgm:t>
    </dgm:pt>
    <dgm:pt modelId="{E917D124-8CD3-4F66-A862-3D978919BB71}" type="parTrans" cxnId="{D38AD906-3316-46BF-8211-22470ED2536F}">
      <dgm:prSet/>
      <dgm:spPr/>
      <dgm:t>
        <a:bodyPr/>
        <a:lstStyle/>
        <a:p>
          <a:endParaRPr lang="fr-FR"/>
        </a:p>
      </dgm:t>
    </dgm:pt>
    <dgm:pt modelId="{1CF8DFAF-7DA8-4E25-89E5-98F3C4783F63}" type="sibTrans" cxnId="{D38AD906-3316-46BF-8211-22470ED2536F}">
      <dgm:prSet/>
      <dgm:spPr>
        <a:solidFill>
          <a:schemeClr val="accent6">
            <a:lumMod val="20000"/>
            <a:lumOff val="80000"/>
          </a:schemeClr>
        </a:solidFill>
      </dgm:spPr>
      <dgm:t>
        <a:bodyPr/>
        <a:lstStyle/>
        <a:p>
          <a:endParaRPr lang="fr-FR"/>
        </a:p>
      </dgm:t>
    </dgm:pt>
    <dgm:pt modelId="{7C26C52B-31DE-4A73-9717-CCAF9143FA23}">
      <dgm:prSet phldrT="[Texte]"/>
      <dgm:spPr>
        <a:solidFill>
          <a:schemeClr val="accent4">
            <a:lumMod val="60000"/>
            <a:lumOff val="40000"/>
          </a:schemeClr>
        </a:solidFill>
        <a:ln>
          <a:solidFill>
            <a:schemeClr val="accent4">
              <a:lumMod val="50000"/>
            </a:schemeClr>
          </a:solidFill>
        </a:ln>
      </dgm:spPr>
      <dgm:t>
        <a:bodyPr/>
        <a:lstStyle/>
        <a:p>
          <a:r>
            <a:rPr lang="fr-FR" dirty="0" smtClean="0">
              <a:solidFill>
                <a:schemeClr val="accent4">
                  <a:lumMod val="50000"/>
                </a:schemeClr>
              </a:solidFill>
            </a:rPr>
            <a:t>HOME</a:t>
          </a:r>
          <a:endParaRPr lang="fr-FR" dirty="0">
            <a:solidFill>
              <a:schemeClr val="accent4">
                <a:lumMod val="50000"/>
              </a:schemeClr>
            </a:solidFill>
          </a:endParaRPr>
        </a:p>
      </dgm:t>
    </dgm:pt>
    <dgm:pt modelId="{BDAB9B40-2C7E-4AF2-B223-5291E34D3F44}" type="parTrans" cxnId="{F281D09C-57DE-4D75-BB0C-AF7593B89628}">
      <dgm:prSet/>
      <dgm:spPr/>
      <dgm:t>
        <a:bodyPr/>
        <a:lstStyle/>
        <a:p>
          <a:endParaRPr lang="fr-FR"/>
        </a:p>
      </dgm:t>
    </dgm:pt>
    <dgm:pt modelId="{A67818B3-F96C-48DA-B4E2-D4C98BB52CE1}" type="sibTrans" cxnId="{F281D09C-57DE-4D75-BB0C-AF7593B89628}">
      <dgm:prSet/>
      <dgm:spPr>
        <a:solidFill>
          <a:schemeClr val="accent4">
            <a:lumMod val="20000"/>
            <a:lumOff val="80000"/>
          </a:schemeClr>
        </a:solidFill>
      </dgm:spPr>
      <dgm:t>
        <a:bodyPr/>
        <a:lstStyle/>
        <a:p>
          <a:endParaRPr lang="fr-FR"/>
        </a:p>
      </dgm:t>
    </dgm:pt>
    <dgm:pt modelId="{BFCB7164-6672-40C6-A601-30E798186524}">
      <dgm:prSet phldrT="[Texte]"/>
      <dgm:spPr>
        <a:solidFill>
          <a:schemeClr val="accent2">
            <a:lumMod val="60000"/>
            <a:lumOff val="40000"/>
          </a:schemeClr>
        </a:solidFill>
        <a:ln>
          <a:solidFill>
            <a:schemeClr val="accent2">
              <a:lumMod val="50000"/>
            </a:schemeClr>
          </a:solidFill>
        </a:ln>
      </dgm:spPr>
      <dgm:t>
        <a:bodyPr/>
        <a:lstStyle/>
        <a:p>
          <a:r>
            <a:rPr lang="fr-FR" dirty="0" smtClean="0">
              <a:solidFill>
                <a:schemeClr val="accent2">
                  <a:lumMod val="50000"/>
                </a:schemeClr>
              </a:solidFill>
            </a:rPr>
            <a:t>TAKE</a:t>
          </a:r>
          <a:endParaRPr lang="fr-FR" dirty="0">
            <a:solidFill>
              <a:schemeClr val="accent2">
                <a:lumMod val="50000"/>
              </a:schemeClr>
            </a:solidFill>
          </a:endParaRPr>
        </a:p>
      </dgm:t>
    </dgm:pt>
    <dgm:pt modelId="{2859C872-B83D-464C-9404-0BA32CCEDF41}" type="parTrans" cxnId="{87D42D91-7216-4E23-9BAF-9CC44C19ABDE}">
      <dgm:prSet/>
      <dgm:spPr/>
      <dgm:t>
        <a:bodyPr/>
        <a:lstStyle/>
        <a:p>
          <a:endParaRPr lang="fr-FR"/>
        </a:p>
      </dgm:t>
    </dgm:pt>
    <dgm:pt modelId="{C1B69F43-0D76-4F98-93EC-D8634948B12F}" type="sibTrans" cxnId="{87D42D91-7216-4E23-9BAF-9CC44C19ABDE}">
      <dgm:prSet/>
      <dgm:spPr>
        <a:solidFill>
          <a:schemeClr val="accent2">
            <a:lumMod val="20000"/>
            <a:lumOff val="80000"/>
          </a:schemeClr>
        </a:solidFill>
      </dgm:spPr>
      <dgm:t>
        <a:bodyPr/>
        <a:lstStyle/>
        <a:p>
          <a:endParaRPr lang="fr-FR"/>
        </a:p>
      </dgm:t>
    </dgm:pt>
    <dgm:pt modelId="{A7446CD0-7F47-4339-9D73-3DECF15DF3AA}" type="pres">
      <dgm:prSet presAssocID="{15B02A2F-D1F8-4D35-94E4-6F7986AFB244}" presName="composite" presStyleCnt="0">
        <dgm:presLayoutVars>
          <dgm:chMax val="3"/>
          <dgm:animLvl val="lvl"/>
          <dgm:resizeHandles val="exact"/>
        </dgm:presLayoutVars>
      </dgm:prSet>
      <dgm:spPr/>
    </dgm:pt>
    <dgm:pt modelId="{9CD183AB-5E11-4D71-AC9E-4CC21EB6D786}" type="pres">
      <dgm:prSet presAssocID="{1BDB2D16-38F1-4771-AD6D-CC752D4D7454}" presName="gear1" presStyleLbl="node1" presStyleIdx="0" presStyleCnt="3" custLinFactNeighborX="-292" custLinFactNeighborY="0">
        <dgm:presLayoutVars>
          <dgm:chMax val="1"/>
          <dgm:bulletEnabled val="1"/>
        </dgm:presLayoutVars>
      </dgm:prSet>
      <dgm:spPr/>
      <dgm:t>
        <a:bodyPr/>
        <a:lstStyle/>
        <a:p>
          <a:endParaRPr lang="fr-FR"/>
        </a:p>
      </dgm:t>
    </dgm:pt>
    <dgm:pt modelId="{10FD25E6-B02C-486E-88A2-C4BA7C57D268}" type="pres">
      <dgm:prSet presAssocID="{1BDB2D16-38F1-4771-AD6D-CC752D4D7454}" presName="gear1srcNode" presStyleLbl="node1" presStyleIdx="0" presStyleCnt="3"/>
      <dgm:spPr/>
      <dgm:t>
        <a:bodyPr/>
        <a:lstStyle/>
        <a:p>
          <a:endParaRPr lang="fr-FR"/>
        </a:p>
      </dgm:t>
    </dgm:pt>
    <dgm:pt modelId="{794982DD-957D-4EFA-81ED-EA01E88599D6}" type="pres">
      <dgm:prSet presAssocID="{1BDB2D16-38F1-4771-AD6D-CC752D4D7454}" presName="gear1dstNode" presStyleLbl="node1" presStyleIdx="0" presStyleCnt="3"/>
      <dgm:spPr/>
      <dgm:t>
        <a:bodyPr/>
        <a:lstStyle/>
        <a:p>
          <a:endParaRPr lang="fr-FR"/>
        </a:p>
      </dgm:t>
    </dgm:pt>
    <dgm:pt modelId="{7A35DFFD-B2A3-4007-9688-76EBEFAE06A5}" type="pres">
      <dgm:prSet presAssocID="{7C26C52B-31DE-4A73-9717-CCAF9143FA23}" presName="gear2" presStyleLbl="node1" presStyleIdx="1" presStyleCnt="3" custLinFactNeighborX="-402" custLinFactNeighborY="0">
        <dgm:presLayoutVars>
          <dgm:chMax val="1"/>
          <dgm:bulletEnabled val="1"/>
        </dgm:presLayoutVars>
      </dgm:prSet>
      <dgm:spPr/>
      <dgm:t>
        <a:bodyPr/>
        <a:lstStyle/>
        <a:p>
          <a:endParaRPr lang="fr-FR"/>
        </a:p>
      </dgm:t>
    </dgm:pt>
    <dgm:pt modelId="{0E0E3DEF-1AB7-421A-9E7A-0197F2F54FAB}" type="pres">
      <dgm:prSet presAssocID="{7C26C52B-31DE-4A73-9717-CCAF9143FA23}" presName="gear2srcNode" presStyleLbl="node1" presStyleIdx="1" presStyleCnt="3"/>
      <dgm:spPr/>
      <dgm:t>
        <a:bodyPr/>
        <a:lstStyle/>
        <a:p>
          <a:endParaRPr lang="fr-FR"/>
        </a:p>
      </dgm:t>
    </dgm:pt>
    <dgm:pt modelId="{51F028D2-86F2-4267-B8AA-4A9EA211D616}" type="pres">
      <dgm:prSet presAssocID="{7C26C52B-31DE-4A73-9717-CCAF9143FA23}" presName="gear2dstNode" presStyleLbl="node1" presStyleIdx="1" presStyleCnt="3"/>
      <dgm:spPr/>
      <dgm:t>
        <a:bodyPr/>
        <a:lstStyle/>
        <a:p>
          <a:endParaRPr lang="fr-FR"/>
        </a:p>
      </dgm:t>
    </dgm:pt>
    <dgm:pt modelId="{FA47C27D-3159-488B-ADCD-268203D8A5B4}" type="pres">
      <dgm:prSet presAssocID="{BFCB7164-6672-40C6-A601-30E798186524}" presName="gear3" presStyleLbl="node1" presStyleIdx="2" presStyleCnt="3"/>
      <dgm:spPr/>
      <dgm:t>
        <a:bodyPr/>
        <a:lstStyle/>
        <a:p>
          <a:endParaRPr lang="fr-FR"/>
        </a:p>
      </dgm:t>
    </dgm:pt>
    <dgm:pt modelId="{C39497A9-8D83-499C-AAAA-96A2BD59E941}" type="pres">
      <dgm:prSet presAssocID="{BFCB7164-6672-40C6-A601-30E798186524}" presName="gear3tx" presStyleLbl="node1" presStyleIdx="2" presStyleCnt="3">
        <dgm:presLayoutVars>
          <dgm:chMax val="1"/>
          <dgm:bulletEnabled val="1"/>
        </dgm:presLayoutVars>
      </dgm:prSet>
      <dgm:spPr/>
      <dgm:t>
        <a:bodyPr/>
        <a:lstStyle/>
        <a:p>
          <a:endParaRPr lang="fr-FR"/>
        </a:p>
      </dgm:t>
    </dgm:pt>
    <dgm:pt modelId="{A2725514-A1BC-46C6-8C37-A3C59D80F571}" type="pres">
      <dgm:prSet presAssocID="{BFCB7164-6672-40C6-A601-30E798186524}" presName="gear3srcNode" presStyleLbl="node1" presStyleIdx="2" presStyleCnt="3"/>
      <dgm:spPr/>
      <dgm:t>
        <a:bodyPr/>
        <a:lstStyle/>
        <a:p>
          <a:endParaRPr lang="fr-FR"/>
        </a:p>
      </dgm:t>
    </dgm:pt>
    <dgm:pt modelId="{86A831E2-7974-46F3-96D2-84AC226B8B8E}" type="pres">
      <dgm:prSet presAssocID="{BFCB7164-6672-40C6-A601-30E798186524}" presName="gear3dstNode" presStyleLbl="node1" presStyleIdx="2" presStyleCnt="3"/>
      <dgm:spPr/>
      <dgm:t>
        <a:bodyPr/>
        <a:lstStyle/>
        <a:p>
          <a:endParaRPr lang="fr-FR"/>
        </a:p>
      </dgm:t>
    </dgm:pt>
    <dgm:pt modelId="{9BDD3C47-FB70-49EA-8AD4-B5CF7DA54D6D}" type="pres">
      <dgm:prSet presAssocID="{1CF8DFAF-7DA8-4E25-89E5-98F3C4783F63}" presName="connector1" presStyleLbl="sibTrans2D1" presStyleIdx="0" presStyleCnt="3"/>
      <dgm:spPr/>
      <dgm:t>
        <a:bodyPr/>
        <a:lstStyle/>
        <a:p>
          <a:endParaRPr lang="fr-FR"/>
        </a:p>
      </dgm:t>
    </dgm:pt>
    <dgm:pt modelId="{F2C7DC20-E3AF-450A-91EA-4BFD0E197771}" type="pres">
      <dgm:prSet presAssocID="{A67818B3-F96C-48DA-B4E2-D4C98BB52CE1}" presName="connector2" presStyleLbl="sibTrans2D1" presStyleIdx="1" presStyleCnt="3"/>
      <dgm:spPr/>
      <dgm:t>
        <a:bodyPr/>
        <a:lstStyle/>
        <a:p>
          <a:endParaRPr lang="fr-FR"/>
        </a:p>
      </dgm:t>
    </dgm:pt>
    <dgm:pt modelId="{8122B28F-1075-4363-8182-D295DCD35912}" type="pres">
      <dgm:prSet presAssocID="{C1B69F43-0D76-4F98-93EC-D8634948B12F}" presName="connector3" presStyleLbl="sibTrans2D1" presStyleIdx="2" presStyleCnt="3" custLinFactNeighborX="-291" custLinFactNeighborY="0"/>
      <dgm:spPr/>
      <dgm:t>
        <a:bodyPr/>
        <a:lstStyle/>
        <a:p>
          <a:endParaRPr lang="fr-FR"/>
        </a:p>
      </dgm:t>
    </dgm:pt>
  </dgm:ptLst>
  <dgm:cxnLst>
    <dgm:cxn modelId="{B3AD9B68-C70F-4ADC-864B-00FA99646293}" type="presOf" srcId="{1BDB2D16-38F1-4771-AD6D-CC752D4D7454}" destId="{9CD183AB-5E11-4D71-AC9E-4CC21EB6D786}" srcOrd="0" destOrd="0" presId="urn:microsoft.com/office/officeart/2005/8/layout/gear1"/>
    <dgm:cxn modelId="{2BD0B153-A6BC-4A0A-A4C4-8A7BD149FAB9}" type="presOf" srcId="{BFCB7164-6672-40C6-A601-30E798186524}" destId="{C39497A9-8D83-499C-AAAA-96A2BD59E941}" srcOrd="1" destOrd="0" presId="urn:microsoft.com/office/officeart/2005/8/layout/gear1"/>
    <dgm:cxn modelId="{608BF842-7387-484C-8A85-AE417C175707}" type="presOf" srcId="{7C26C52B-31DE-4A73-9717-CCAF9143FA23}" destId="{0E0E3DEF-1AB7-421A-9E7A-0197F2F54FAB}" srcOrd="1" destOrd="0" presId="urn:microsoft.com/office/officeart/2005/8/layout/gear1"/>
    <dgm:cxn modelId="{C35D610D-3AF3-4450-AC76-873683805448}" type="presOf" srcId="{A67818B3-F96C-48DA-B4E2-D4C98BB52CE1}" destId="{F2C7DC20-E3AF-450A-91EA-4BFD0E197771}" srcOrd="0" destOrd="0" presId="urn:microsoft.com/office/officeart/2005/8/layout/gear1"/>
    <dgm:cxn modelId="{77FBE317-761A-40ED-B5D4-64457ACE944D}" type="presOf" srcId="{15B02A2F-D1F8-4D35-94E4-6F7986AFB244}" destId="{A7446CD0-7F47-4339-9D73-3DECF15DF3AA}" srcOrd="0" destOrd="0" presId="urn:microsoft.com/office/officeart/2005/8/layout/gear1"/>
    <dgm:cxn modelId="{284A24C6-E7CF-4B27-AF77-C6A1009752C3}" type="presOf" srcId="{1CF8DFAF-7DA8-4E25-89E5-98F3C4783F63}" destId="{9BDD3C47-FB70-49EA-8AD4-B5CF7DA54D6D}" srcOrd="0" destOrd="0" presId="urn:microsoft.com/office/officeart/2005/8/layout/gear1"/>
    <dgm:cxn modelId="{BB35D507-A5B5-412E-9287-DC42399287C0}" type="presOf" srcId="{BFCB7164-6672-40C6-A601-30E798186524}" destId="{86A831E2-7974-46F3-96D2-84AC226B8B8E}" srcOrd="3" destOrd="0" presId="urn:microsoft.com/office/officeart/2005/8/layout/gear1"/>
    <dgm:cxn modelId="{3FAF6C56-0DFF-42D7-810D-3A7FD5DA6DE9}" type="presOf" srcId="{BFCB7164-6672-40C6-A601-30E798186524}" destId="{FA47C27D-3159-488B-ADCD-268203D8A5B4}" srcOrd="0" destOrd="0" presId="urn:microsoft.com/office/officeart/2005/8/layout/gear1"/>
    <dgm:cxn modelId="{845FC7ED-DAB4-4F8B-A898-2B8C51FDFA76}" type="presOf" srcId="{7C26C52B-31DE-4A73-9717-CCAF9143FA23}" destId="{51F028D2-86F2-4267-B8AA-4A9EA211D616}" srcOrd="2" destOrd="0" presId="urn:microsoft.com/office/officeart/2005/8/layout/gear1"/>
    <dgm:cxn modelId="{A0F26975-F9C2-4436-B82B-309237A9DC4A}" type="presOf" srcId="{1BDB2D16-38F1-4771-AD6D-CC752D4D7454}" destId="{794982DD-957D-4EFA-81ED-EA01E88599D6}" srcOrd="2" destOrd="0" presId="urn:microsoft.com/office/officeart/2005/8/layout/gear1"/>
    <dgm:cxn modelId="{D38AD906-3316-46BF-8211-22470ED2536F}" srcId="{15B02A2F-D1F8-4D35-94E4-6F7986AFB244}" destId="{1BDB2D16-38F1-4771-AD6D-CC752D4D7454}" srcOrd="0" destOrd="0" parTransId="{E917D124-8CD3-4F66-A862-3D978919BB71}" sibTransId="{1CF8DFAF-7DA8-4E25-89E5-98F3C4783F63}"/>
    <dgm:cxn modelId="{D2A872E7-5FD4-461D-BB80-A7D663534B0F}" type="presOf" srcId="{BFCB7164-6672-40C6-A601-30E798186524}" destId="{A2725514-A1BC-46C6-8C37-A3C59D80F571}" srcOrd="2" destOrd="0" presId="urn:microsoft.com/office/officeart/2005/8/layout/gear1"/>
    <dgm:cxn modelId="{8D2C01A4-5C65-4B1F-9EDE-E97F957C3B8F}" type="presOf" srcId="{1BDB2D16-38F1-4771-AD6D-CC752D4D7454}" destId="{10FD25E6-B02C-486E-88A2-C4BA7C57D268}" srcOrd="1" destOrd="0" presId="urn:microsoft.com/office/officeart/2005/8/layout/gear1"/>
    <dgm:cxn modelId="{87D42D91-7216-4E23-9BAF-9CC44C19ABDE}" srcId="{15B02A2F-D1F8-4D35-94E4-6F7986AFB244}" destId="{BFCB7164-6672-40C6-A601-30E798186524}" srcOrd="2" destOrd="0" parTransId="{2859C872-B83D-464C-9404-0BA32CCEDF41}" sibTransId="{C1B69F43-0D76-4F98-93EC-D8634948B12F}"/>
    <dgm:cxn modelId="{F281D09C-57DE-4D75-BB0C-AF7593B89628}" srcId="{15B02A2F-D1F8-4D35-94E4-6F7986AFB244}" destId="{7C26C52B-31DE-4A73-9717-CCAF9143FA23}" srcOrd="1" destOrd="0" parTransId="{BDAB9B40-2C7E-4AF2-B223-5291E34D3F44}" sibTransId="{A67818B3-F96C-48DA-B4E2-D4C98BB52CE1}"/>
    <dgm:cxn modelId="{C9AD150B-6ACC-44A4-8028-260B73A85BC0}" type="presOf" srcId="{C1B69F43-0D76-4F98-93EC-D8634948B12F}" destId="{8122B28F-1075-4363-8182-D295DCD35912}" srcOrd="0" destOrd="0" presId="urn:microsoft.com/office/officeart/2005/8/layout/gear1"/>
    <dgm:cxn modelId="{177701B6-BDBE-4080-8C12-943E014A0D30}" type="presOf" srcId="{7C26C52B-31DE-4A73-9717-CCAF9143FA23}" destId="{7A35DFFD-B2A3-4007-9688-76EBEFAE06A5}" srcOrd="0" destOrd="0" presId="urn:microsoft.com/office/officeart/2005/8/layout/gear1"/>
    <dgm:cxn modelId="{BA2446F1-F6BB-4D54-A66B-EEABEB7E80D2}" type="presParOf" srcId="{A7446CD0-7F47-4339-9D73-3DECF15DF3AA}" destId="{9CD183AB-5E11-4D71-AC9E-4CC21EB6D786}" srcOrd="0" destOrd="0" presId="urn:microsoft.com/office/officeart/2005/8/layout/gear1"/>
    <dgm:cxn modelId="{DEF19B85-A3A2-470D-8CCB-58BCB698D2D4}" type="presParOf" srcId="{A7446CD0-7F47-4339-9D73-3DECF15DF3AA}" destId="{10FD25E6-B02C-486E-88A2-C4BA7C57D268}" srcOrd="1" destOrd="0" presId="urn:microsoft.com/office/officeart/2005/8/layout/gear1"/>
    <dgm:cxn modelId="{6F7A07AC-6171-4E79-AB3B-34FEEE5C304D}" type="presParOf" srcId="{A7446CD0-7F47-4339-9D73-3DECF15DF3AA}" destId="{794982DD-957D-4EFA-81ED-EA01E88599D6}" srcOrd="2" destOrd="0" presId="urn:microsoft.com/office/officeart/2005/8/layout/gear1"/>
    <dgm:cxn modelId="{4BD98C53-D3B8-46B2-A400-CA20F8B3F06D}" type="presParOf" srcId="{A7446CD0-7F47-4339-9D73-3DECF15DF3AA}" destId="{7A35DFFD-B2A3-4007-9688-76EBEFAE06A5}" srcOrd="3" destOrd="0" presId="urn:microsoft.com/office/officeart/2005/8/layout/gear1"/>
    <dgm:cxn modelId="{BFE355D3-4514-4957-B9B2-9C355D5726A6}" type="presParOf" srcId="{A7446CD0-7F47-4339-9D73-3DECF15DF3AA}" destId="{0E0E3DEF-1AB7-421A-9E7A-0197F2F54FAB}" srcOrd="4" destOrd="0" presId="urn:microsoft.com/office/officeart/2005/8/layout/gear1"/>
    <dgm:cxn modelId="{103B4D7B-B486-4EFC-B230-7E8635AEC2DA}" type="presParOf" srcId="{A7446CD0-7F47-4339-9D73-3DECF15DF3AA}" destId="{51F028D2-86F2-4267-B8AA-4A9EA211D616}" srcOrd="5" destOrd="0" presId="urn:microsoft.com/office/officeart/2005/8/layout/gear1"/>
    <dgm:cxn modelId="{7BDC3AD8-2AA1-4E03-A7EA-CD753E6D1CE0}" type="presParOf" srcId="{A7446CD0-7F47-4339-9D73-3DECF15DF3AA}" destId="{FA47C27D-3159-488B-ADCD-268203D8A5B4}" srcOrd="6" destOrd="0" presId="urn:microsoft.com/office/officeart/2005/8/layout/gear1"/>
    <dgm:cxn modelId="{5C33AF54-A309-428F-859B-C414E72D82AA}" type="presParOf" srcId="{A7446CD0-7F47-4339-9D73-3DECF15DF3AA}" destId="{C39497A9-8D83-499C-AAAA-96A2BD59E941}" srcOrd="7" destOrd="0" presId="urn:microsoft.com/office/officeart/2005/8/layout/gear1"/>
    <dgm:cxn modelId="{7AF92ABD-AD90-4DB6-BBB0-89CA21EF70F4}" type="presParOf" srcId="{A7446CD0-7F47-4339-9D73-3DECF15DF3AA}" destId="{A2725514-A1BC-46C6-8C37-A3C59D80F571}" srcOrd="8" destOrd="0" presId="urn:microsoft.com/office/officeart/2005/8/layout/gear1"/>
    <dgm:cxn modelId="{D2D27B90-F0E3-458B-B5FA-F9A783FD895C}" type="presParOf" srcId="{A7446CD0-7F47-4339-9D73-3DECF15DF3AA}" destId="{86A831E2-7974-46F3-96D2-84AC226B8B8E}" srcOrd="9" destOrd="0" presId="urn:microsoft.com/office/officeart/2005/8/layout/gear1"/>
    <dgm:cxn modelId="{FFCB1AD0-46D0-4A5D-82BD-7EBCD0B6BFA0}" type="presParOf" srcId="{A7446CD0-7F47-4339-9D73-3DECF15DF3AA}" destId="{9BDD3C47-FB70-49EA-8AD4-B5CF7DA54D6D}" srcOrd="10" destOrd="0" presId="urn:microsoft.com/office/officeart/2005/8/layout/gear1"/>
    <dgm:cxn modelId="{132AA001-B718-47D9-B01A-41C17C3DF7AE}" type="presParOf" srcId="{A7446CD0-7F47-4339-9D73-3DECF15DF3AA}" destId="{F2C7DC20-E3AF-450A-91EA-4BFD0E197771}" srcOrd="11" destOrd="0" presId="urn:microsoft.com/office/officeart/2005/8/layout/gear1"/>
    <dgm:cxn modelId="{F65A7C1F-D904-4BAF-BB39-596023BEB4B1}" type="presParOf" srcId="{A7446CD0-7F47-4339-9D73-3DECF15DF3AA}" destId="{8122B28F-1075-4363-8182-D295DCD35912}" srcOrd="12"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B06288-7253-484E-9441-F6F2436D2144}" type="doc">
      <dgm:prSet loTypeId="urn:microsoft.com/office/officeart/2008/layout/HexagonCluster" loCatId="relationship" qsTypeId="urn:microsoft.com/office/officeart/2005/8/quickstyle/simple1" qsCatId="simple" csTypeId="urn:microsoft.com/office/officeart/2005/8/colors/accent1_2" csCatId="accent1"/>
      <dgm:spPr/>
      <dgm:t>
        <a:bodyPr/>
        <a:lstStyle/>
        <a:p>
          <a:endParaRPr lang="fr-FR"/>
        </a:p>
      </dgm:t>
    </dgm:pt>
    <dgm:pt modelId="{B046C27E-5173-6F4C-9322-5812CB8055DB}">
      <dgm:prSet/>
      <dgm:spPr/>
      <dgm:t>
        <a:bodyPr/>
        <a:lstStyle/>
        <a:p>
          <a:r>
            <a:rPr lang="fr-FR" b="0" i="0" baseline="0"/>
            <a:t>Aérosols</a:t>
          </a:r>
          <a:endParaRPr lang="fr-FR"/>
        </a:p>
      </dgm:t>
    </dgm:pt>
    <dgm:pt modelId="{3449CA2C-EE0C-B64A-896F-DACAA131AE17}" type="parTrans" cxnId="{92D5423F-6572-574B-B700-C8878D212FB2}">
      <dgm:prSet/>
      <dgm:spPr/>
      <dgm:t>
        <a:bodyPr/>
        <a:lstStyle/>
        <a:p>
          <a:endParaRPr lang="fr-FR"/>
        </a:p>
      </dgm:t>
    </dgm:pt>
    <dgm:pt modelId="{75909DD0-584B-0841-9AAE-7E0DBC97369B}" type="sibTrans" cxnId="{92D5423F-6572-574B-B700-C8878D212FB2}">
      <dgm:prSet/>
      <dgm:spPr/>
      <dgm:t>
        <a:bodyPr/>
        <a:lstStyle/>
        <a:p>
          <a:endParaRPr lang="fr-FR"/>
        </a:p>
      </dgm:t>
    </dgm:pt>
    <dgm:pt modelId="{A9E8B44B-6FBA-AF4E-8438-D8B5D4A94C08}">
      <dgm:prSet/>
      <dgm:spPr/>
      <dgm:t>
        <a:bodyPr/>
        <a:lstStyle/>
        <a:p>
          <a:r>
            <a:rPr lang="fr-FR" b="0" i="0" baseline="0"/>
            <a:t>Oxygénothérapie</a:t>
          </a:r>
          <a:endParaRPr lang="fr-FR"/>
        </a:p>
      </dgm:t>
    </dgm:pt>
    <dgm:pt modelId="{C23D2856-AA2D-854D-BBBB-01E1B6C01633}" type="parTrans" cxnId="{042045E7-4B60-5A42-B999-8FD281AB4344}">
      <dgm:prSet/>
      <dgm:spPr/>
      <dgm:t>
        <a:bodyPr/>
        <a:lstStyle/>
        <a:p>
          <a:endParaRPr lang="fr-FR"/>
        </a:p>
      </dgm:t>
    </dgm:pt>
    <dgm:pt modelId="{B2B25D68-FD27-9C4A-8B08-3AC49702C3BD}" type="sibTrans" cxnId="{042045E7-4B60-5A42-B999-8FD281AB4344}">
      <dgm:prSet/>
      <dgm:spPr/>
      <dgm:t>
        <a:bodyPr/>
        <a:lstStyle/>
        <a:p>
          <a:endParaRPr lang="fr-FR"/>
        </a:p>
      </dgm:t>
    </dgm:pt>
    <dgm:pt modelId="{05735B38-7257-8C45-88FF-8C2E66B6E514}">
      <dgm:prSet/>
      <dgm:spPr/>
      <dgm:t>
        <a:bodyPr/>
        <a:lstStyle/>
        <a:p>
          <a:r>
            <a:rPr lang="fr-FR" b="0" i="0" baseline="0"/>
            <a:t>- Conventionnelle</a:t>
          </a:r>
          <a:endParaRPr lang="fr-FR"/>
        </a:p>
      </dgm:t>
    </dgm:pt>
    <dgm:pt modelId="{8B0AF55C-BC96-8549-B1CB-83CBB0279C08}" type="parTrans" cxnId="{3D6A7525-6F42-EA44-8B0C-123850F428A7}">
      <dgm:prSet/>
      <dgm:spPr/>
      <dgm:t>
        <a:bodyPr/>
        <a:lstStyle/>
        <a:p>
          <a:endParaRPr lang="fr-FR"/>
        </a:p>
      </dgm:t>
    </dgm:pt>
    <dgm:pt modelId="{AA15FFFB-EA1A-CF44-AC12-A75B9BDA8193}" type="sibTrans" cxnId="{3D6A7525-6F42-EA44-8B0C-123850F428A7}">
      <dgm:prSet/>
      <dgm:spPr/>
      <dgm:t>
        <a:bodyPr/>
        <a:lstStyle/>
        <a:p>
          <a:endParaRPr lang="fr-FR"/>
        </a:p>
      </dgm:t>
    </dgm:pt>
    <dgm:pt modelId="{96B745FA-DE14-BE4F-BF1C-DBC54B6A8725}">
      <dgm:prSet/>
      <dgm:spPr/>
      <dgm:t>
        <a:bodyPr/>
        <a:lstStyle/>
        <a:p>
          <a:r>
            <a:rPr lang="fr-FR" b="0" i="0" baseline="0"/>
            <a:t>- HFO</a:t>
          </a:r>
          <a:endParaRPr lang="fr-FR"/>
        </a:p>
      </dgm:t>
    </dgm:pt>
    <dgm:pt modelId="{E7755E0B-6873-D04D-9ED7-EBEFC206E767}" type="parTrans" cxnId="{D4A854EF-3B08-4841-AE7D-7C70645AA4EF}">
      <dgm:prSet/>
      <dgm:spPr/>
      <dgm:t>
        <a:bodyPr/>
        <a:lstStyle/>
        <a:p>
          <a:endParaRPr lang="fr-FR"/>
        </a:p>
      </dgm:t>
    </dgm:pt>
    <dgm:pt modelId="{4AA32CD1-5EBF-374E-9D01-C09DE3AAEFCA}" type="sibTrans" cxnId="{D4A854EF-3B08-4841-AE7D-7C70645AA4EF}">
      <dgm:prSet/>
      <dgm:spPr/>
      <dgm:t>
        <a:bodyPr/>
        <a:lstStyle/>
        <a:p>
          <a:endParaRPr lang="fr-FR"/>
        </a:p>
      </dgm:t>
    </dgm:pt>
    <dgm:pt modelId="{E6B89161-012C-464E-8C02-FC304EAE5DAF}">
      <dgm:prSet/>
      <dgm:spPr/>
      <dgm:t>
        <a:bodyPr/>
        <a:lstStyle/>
        <a:p>
          <a:r>
            <a:rPr lang="fr-FR"/>
            <a:t>Ventilation non invasive</a:t>
          </a:r>
        </a:p>
      </dgm:t>
    </dgm:pt>
    <dgm:pt modelId="{E194345A-0773-8E4A-8487-3E7123C26BD4}" type="parTrans" cxnId="{04ABB476-3FDF-4745-85CE-BF44EB12E2B1}">
      <dgm:prSet/>
      <dgm:spPr/>
      <dgm:t>
        <a:bodyPr/>
        <a:lstStyle/>
        <a:p>
          <a:endParaRPr lang="fr-FR"/>
        </a:p>
      </dgm:t>
    </dgm:pt>
    <dgm:pt modelId="{4EA0AD28-C033-D44D-8B12-F096BDB50031}" type="sibTrans" cxnId="{04ABB476-3FDF-4745-85CE-BF44EB12E2B1}">
      <dgm:prSet/>
      <dgm:spPr/>
      <dgm:t>
        <a:bodyPr/>
        <a:lstStyle/>
        <a:p>
          <a:endParaRPr lang="fr-FR"/>
        </a:p>
      </dgm:t>
    </dgm:pt>
    <dgm:pt modelId="{0BB4C516-D3A0-964C-ACA2-16429D5B8D1C}">
      <dgm:prSet/>
      <dgm:spPr/>
      <dgm:t>
        <a:bodyPr/>
        <a:lstStyle/>
        <a:p>
          <a:r>
            <a:rPr lang="fr-FR" b="0" i="0" baseline="0"/>
            <a:t>Désencombrement</a:t>
          </a:r>
          <a:endParaRPr lang="fr-FR"/>
        </a:p>
      </dgm:t>
    </dgm:pt>
    <dgm:pt modelId="{B6EA8EE7-6F45-2843-BF41-DF173897DA27}" type="parTrans" cxnId="{322D69AB-4008-BA41-8B8C-5A9E2237849F}">
      <dgm:prSet/>
      <dgm:spPr/>
      <dgm:t>
        <a:bodyPr/>
        <a:lstStyle/>
        <a:p>
          <a:endParaRPr lang="fr-FR"/>
        </a:p>
      </dgm:t>
    </dgm:pt>
    <dgm:pt modelId="{1A5765AB-9457-E54E-ABD5-0F834E13D55C}" type="sibTrans" cxnId="{322D69AB-4008-BA41-8B8C-5A9E2237849F}">
      <dgm:prSet/>
      <dgm:spPr/>
      <dgm:t>
        <a:bodyPr/>
        <a:lstStyle/>
        <a:p>
          <a:endParaRPr lang="fr-FR"/>
        </a:p>
      </dgm:t>
    </dgm:pt>
    <dgm:pt modelId="{13E56907-347F-BB4B-881F-B511DA86B773}">
      <dgm:prSet/>
      <dgm:spPr/>
      <dgm:t>
        <a:bodyPr/>
        <a:lstStyle/>
        <a:p>
          <a:r>
            <a:rPr lang="fr-FR" b="0" i="0" baseline="0"/>
            <a:t>- Manuel</a:t>
          </a:r>
          <a:endParaRPr lang="fr-FR"/>
        </a:p>
      </dgm:t>
    </dgm:pt>
    <dgm:pt modelId="{1BD6E933-4B79-1F4F-AAD7-3A16438825F8}" type="parTrans" cxnId="{938AB607-8674-764B-9DE0-462D640E1F5F}">
      <dgm:prSet/>
      <dgm:spPr/>
      <dgm:t>
        <a:bodyPr/>
        <a:lstStyle/>
        <a:p>
          <a:endParaRPr lang="fr-FR"/>
        </a:p>
      </dgm:t>
    </dgm:pt>
    <dgm:pt modelId="{CC6F08D4-B973-2641-83EA-13F12FB067A5}" type="sibTrans" cxnId="{938AB607-8674-764B-9DE0-462D640E1F5F}">
      <dgm:prSet/>
      <dgm:spPr/>
      <dgm:t>
        <a:bodyPr/>
        <a:lstStyle/>
        <a:p>
          <a:endParaRPr lang="fr-FR"/>
        </a:p>
      </dgm:t>
    </dgm:pt>
    <dgm:pt modelId="{13023033-87F6-F846-A46E-88500DBA9FBD}">
      <dgm:prSet/>
      <dgm:spPr/>
      <dgm:t>
        <a:bodyPr/>
        <a:lstStyle/>
        <a:p>
          <a:r>
            <a:rPr lang="fr-FR" b="0" i="0" baseline="0"/>
            <a:t>- Sous VMC</a:t>
          </a:r>
          <a:endParaRPr lang="fr-FR"/>
        </a:p>
      </dgm:t>
    </dgm:pt>
    <dgm:pt modelId="{C431D713-77D8-9E48-AEA4-E4A36FD2F375}" type="parTrans" cxnId="{40431E03-543A-4643-A98A-308FE884E974}">
      <dgm:prSet/>
      <dgm:spPr/>
      <dgm:t>
        <a:bodyPr/>
        <a:lstStyle/>
        <a:p>
          <a:endParaRPr lang="fr-FR"/>
        </a:p>
      </dgm:t>
    </dgm:pt>
    <dgm:pt modelId="{ED6AAFD7-F81B-0142-9184-3CE2E304A63F}" type="sibTrans" cxnId="{40431E03-543A-4643-A98A-308FE884E974}">
      <dgm:prSet/>
      <dgm:spPr/>
      <dgm:t>
        <a:bodyPr/>
        <a:lstStyle/>
        <a:p>
          <a:endParaRPr lang="fr-FR"/>
        </a:p>
      </dgm:t>
    </dgm:pt>
    <dgm:pt modelId="{D7DC163E-1CC0-F044-9FCB-C13BE9BB64CA}">
      <dgm:prSet/>
      <dgm:spPr/>
      <dgm:t>
        <a:bodyPr/>
        <a:lstStyle/>
        <a:p>
          <a:r>
            <a:rPr lang="fr-FR" b="0" i="0" baseline="0"/>
            <a:t>- Instrumental</a:t>
          </a:r>
          <a:endParaRPr lang="fr-FR"/>
        </a:p>
      </dgm:t>
    </dgm:pt>
    <dgm:pt modelId="{2CD40B59-6804-714A-86BB-1E875B4F48D1}" type="parTrans" cxnId="{4BB1E80E-0329-D94A-929A-C9C28741FBB6}">
      <dgm:prSet/>
      <dgm:spPr/>
      <dgm:t>
        <a:bodyPr/>
        <a:lstStyle/>
        <a:p>
          <a:endParaRPr lang="fr-FR"/>
        </a:p>
      </dgm:t>
    </dgm:pt>
    <dgm:pt modelId="{4E515BA8-CAD4-284F-BC01-50FAA62A2946}" type="sibTrans" cxnId="{4BB1E80E-0329-D94A-929A-C9C28741FBB6}">
      <dgm:prSet/>
      <dgm:spPr/>
      <dgm:t>
        <a:bodyPr/>
        <a:lstStyle/>
        <a:p>
          <a:endParaRPr lang="fr-FR"/>
        </a:p>
      </dgm:t>
    </dgm:pt>
    <dgm:pt modelId="{BDF3F726-1847-9949-939D-FBD80FFB260E}">
      <dgm:prSet/>
      <dgm:spPr/>
      <dgm:t>
        <a:bodyPr/>
        <a:lstStyle/>
        <a:p>
          <a:r>
            <a:rPr lang="fr-FR" b="0" i="0" baseline="0"/>
            <a:t>Prévention PAVM</a:t>
          </a:r>
          <a:endParaRPr lang="fr-FR"/>
        </a:p>
      </dgm:t>
    </dgm:pt>
    <dgm:pt modelId="{1A933A6D-D6E5-F24E-81C8-4B25C3037A20}" type="parTrans" cxnId="{F7A6C2CB-57B5-8D48-8B30-5E1F7B6A3287}">
      <dgm:prSet/>
      <dgm:spPr/>
      <dgm:t>
        <a:bodyPr/>
        <a:lstStyle/>
        <a:p>
          <a:endParaRPr lang="fr-FR"/>
        </a:p>
      </dgm:t>
    </dgm:pt>
    <dgm:pt modelId="{FB4C2F6C-3A1D-724F-8651-149317A87D38}" type="sibTrans" cxnId="{F7A6C2CB-57B5-8D48-8B30-5E1F7B6A3287}">
      <dgm:prSet/>
      <dgm:spPr/>
      <dgm:t>
        <a:bodyPr/>
        <a:lstStyle/>
        <a:p>
          <a:endParaRPr lang="fr-FR"/>
        </a:p>
      </dgm:t>
    </dgm:pt>
    <dgm:pt modelId="{6B69BFAB-CD35-B342-B814-B75B24D54A2A}">
      <dgm:prSet/>
      <dgm:spPr/>
      <dgm:t>
        <a:bodyPr/>
        <a:lstStyle/>
        <a:p>
          <a:r>
            <a:rPr lang="fr-FR" b="0" i="0" baseline="0"/>
            <a:t>Aspirations</a:t>
          </a:r>
          <a:endParaRPr lang="fr-FR"/>
        </a:p>
      </dgm:t>
    </dgm:pt>
    <dgm:pt modelId="{0E19820A-F0AF-F04E-9871-9194F44299CB}" type="parTrans" cxnId="{6308BC72-379D-5143-85F6-F62E9A6FF870}">
      <dgm:prSet/>
      <dgm:spPr/>
      <dgm:t>
        <a:bodyPr/>
        <a:lstStyle/>
        <a:p>
          <a:endParaRPr lang="fr-FR"/>
        </a:p>
      </dgm:t>
    </dgm:pt>
    <dgm:pt modelId="{EFABD95D-1834-5F46-AAC0-B5F8E26BBE03}" type="sibTrans" cxnId="{6308BC72-379D-5143-85F6-F62E9A6FF870}">
      <dgm:prSet/>
      <dgm:spPr/>
      <dgm:t>
        <a:bodyPr/>
        <a:lstStyle/>
        <a:p>
          <a:endParaRPr lang="fr-FR"/>
        </a:p>
      </dgm:t>
    </dgm:pt>
    <dgm:pt modelId="{7FE782D4-F84B-D048-B24D-3ED09190512C}">
      <dgm:prSet/>
      <dgm:spPr/>
      <dgm:t>
        <a:bodyPr/>
        <a:lstStyle/>
        <a:p>
          <a:r>
            <a:rPr lang="fr-FR" b="0" i="0" baseline="0"/>
            <a:t>Installation/ Mobilisation  passive</a:t>
          </a:r>
          <a:endParaRPr lang="fr-FR"/>
        </a:p>
      </dgm:t>
    </dgm:pt>
    <dgm:pt modelId="{341B1A40-EA70-F641-8838-46777B6A706D}" type="parTrans" cxnId="{17DB3F25-376F-8742-8A16-EB7D668C096E}">
      <dgm:prSet/>
      <dgm:spPr/>
      <dgm:t>
        <a:bodyPr/>
        <a:lstStyle/>
        <a:p>
          <a:endParaRPr lang="fr-FR"/>
        </a:p>
      </dgm:t>
    </dgm:pt>
    <dgm:pt modelId="{A4F23F98-5D8E-D441-9C0F-121A4072E70D}" type="sibTrans" cxnId="{17DB3F25-376F-8742-8A16-EB7D668C096E}">
      <dgm:prSet/>
      <dgm:spPr/>
      <dgm:t>
        <a:bodyPr/>
        <a:lstStyle/>
        <a:p>
          <a:endParaRPr lang="fr-FR"/>
        </a:p>
      </dgm:t>
    </dgm:pt>
    <dgm:pt modelId="{803F0796-3BDC-3C47-8570-2A3294E5E828}">
      <dgm:prSet/>
      <dgm:spPr/>
      <dgm:t>
        <a:bodyPr/>
        <a:lstStyle/>
        <a:p>
          <a:r>
            <a:rPr lang="fr-FR" b="0" i="0" baseline="0"/>
            <a:t>Réhabilitation</a:t>
          </a:r>
          <a:endParaRPr lang="fr-FR"/>
        </a:p>
      </dgm:t>
    </dgm:pt>
    <dgm:pt modelId="{8AD90E33-3109-3D4A-8FFB-218A8FB4DBD1}" type="parTrans" cxnId="{76AEA575-E79E-9745-94F1-82A2A0FD800A}">
      <dgm:prSet/>
      <dgm:spPr/>
      <dgm:t>
        <a:bodyPr/>
        <a:lstStyle/>
        <a:p>
          <a:endParaRPr lang="fr-FR"/>
        </a:p>
      </dgm:t>
    </dgm:pt>
    <dgm:pt modelId="{DE1F1CDA-16DA-CB47-A7CC-5C3DA53A3DBC}" type="sibTrans" cxnId="{76AEA575-E79E-9745-94F1-82A2A0FD800A}">
      <dgm:prSet/>
      <dgm:spPr/>
      <dgm:t>
        <a:bodyPr/>
        <a:lstStyle/>
        <a:p>
          <a:endParaRPr lang="fr-FR"/>
        </a:p>
      </dgm:t>
    </dgm:pt>
    <dgm:pt modelId="{D6FD6580-B786-CB4B-BAD3-59D748675814}">
      <dgm:prSet/>
      <dgm:spPr/>
      <dgm:t>
        <a:bodyPr/>
        <a:lstStyle/>
        <a:p>
          <a:r>
            <a:rPr lang="fr-FR" b="0" i="0" baseline="0"/>
            <a:t>Sevrage de la VMC</a:t>
          </a:r>
          <a:endParaRPr lang="fr-FR"/>
        </a:p>
      </dgm:t>
    </dgm:pt>
    <dgm:pt modelId="{700F934A-2C2A-EE4E-AB22-8520F3558ECE}" type="parTrans" cxnId="{AE858860-86A5-F847-AF40-D4BA60C342F7}">
      <dgm:prSet/>
      <dgm:spPr/>
      <dgm:t>
        <a:bodyPr/>
        <a:lstStyle/>
        <a:p>
          <a:endParaRPr lang="fr-FR"/>
        </a:p>
      </dgm:t>
    </dgm:pt>
    <dgm:pt modelId="{8750E624-B59D-ED42-907C-44E070BE96F5}" type="sibTrans" cxnId="{AE858860-86A5-F847-AF40-D4BA60C342F7}">
      <dgm:prSet/>
      <dgm:spPr/>
      <dgm:t>
        <a:bodyPr/>
        <a:lstStyle/>
        <a:p>
          <a:endParaRPr lang="fr-FR"/>
        </a:p>
      </dgm:t>
    </dgm:pt>
    <dgm:pt modelId="{E09F2B80-C236-AB47-BBA2-9E1D81379D35}">
      <dgm:prSet/>
      <dgm:spPr/>
      <dgm:t>
        <a:bodyPr/>
        <a:lstStyle/>
        <a:p>
          <a:r>
            <a:rPr lang="fr-FR"/>
            <a:t>Spirométrie incitative</a:t>
          </a:r>
        </a:p>
      </dgm:t>
    </dgm:pt>
    <dgm:pt modelId="{A8E4E108-8B76-5148-9F5A-0F227715911F}" type="parTrans" cxnId="{30E32000-363B-5E48-AF3B-71AB89446849}">
      <dgm:prSet/>
      <dgm:spPr/>
      <dgm:t>
        <a:bodyPr/>
        <a:lstStyle/>
        <a:p>
          <a:endParaRPr lang="fr-FR"/>
        </a:p>
      </dgm:t>
    </dgm:pt>
    <dgm:pt modelId="{8C0ECA14-2384-6F4C-AD81-690C999D0DEB}" type="sibTrans" cxnId="{30E32000-363B-5E48-AF3B-71AB89446849}">
      <dgm:prSet/>
      <dgm:spPr/>
      <dgm:t>
        <a:bodyPr/>
        <a:lstStyle/>
        <a:p>
          <a:endParaRPr lang="fr-FR"/>
        </a:p>
      </dgm:t>
    </dgm:pt>
    <dgm:pt modelId="{89B4ADFA-6333-E440-8C48-BD9AAF8C08C1}">
      <dgm:prSet/>
      <dgm:spPr/>
      <dgm:t>
        <a:bodyPr/>
        <a:lstStyle/>
        <a:p>
          <a:r>
            <a:rPr lang="fr-FR"/>
            <a:t>Soins spécifiques </a:t>
          </a:r>
        </a:p>
      </dgm:t>
    </dgm:pt>
    <dgm:pt modelId="{58B1548E-988D-8540-8FFE-9B2C48D5B312}" type="parTrans" cxnId="{192C7A80-05F8-5945-A3D1-1F79C5631EC7}">
      <dgm:prSet/>
      <dgm:spPr/>
      <dgm:t>
        <a:bodyPr/>
        <a:lstStyle/>
        <a:p>
          <a:endParaRPr lang="fr-FR"/>
        </a:p>
      </dgm:t>
    </dgm:pt>
    <dgm:pt modelId="{4414C84B-EEBF-5940-A6D3-B4E69CDC2E60}" type="sibTrans" cxnId="{192C7A80-05F8-5945-A3D1-1F79C5631EC7}">
      <dgm:prSet/>
      <dgm:spPr/>
      <dgm:t>
        <a:bodyPr/>
        <a:lstStyle/>
        <a:p>
          <a:endParaRPr lang="fr-FR"/>
        </a:p>
      </dgm:t>
    </dgm:pt>
    <dgm:pt modelId="{447EE8E1-5426-3D43-875B-1F477B47084E}">
      <dgm:prSet/>
      <dgm:spPr/>
      <dgm:t>
        <a:bodyPr/>
        <a:lstStyle/>
        <a:p>
          <a:r>
            <a:rPr lang="fr-FR"/>
            <a:t>Trachéotomie</a:t>
          </a:r>
        </a:p>
      </dgm:t>
    </dgm:pt>
    <dgm:pt modelId="{430D38D4-769F-E746-BFA5-F0EDC29F9D17}" type="parTrans" cxnId="{83A7AE5B-AFDA-D843-A714-B8B7F6F19FE8}">
      <dgm:prSet/>
      <dgm:spPr/>
      <dgm:t>
        <a:bodyPr/>
        <a:lstStyle/>
        <a:p>
          <a:endParaRPr lang="fr-FR"/>
        </a:p>
      </dgm:t>
    </dgm:pt>
    <dgm:pt modelId="{D0DD9C3E-299C-0B40-A98A-DA1652E23B26}" type="sibTrans" cxnId="{83A7AE5B-AFDA-D843-A714-B8B7F6F19FE8}">
      <dgm:prSet/>
      <dgm:spPr/>
      <dgm:t>
        <a:bodyPr/>
        <a:lstStyle/>
        <a:p>
          <a:endParaRPr lang="fr-FR"/>
        </a:p>
      </dgm:t>
    </dgm:pt>
    <dgm:pt modelId="{BB4F0982-ABA7-834D-90B5-F3CD7BE3EC31}">
      <dgm:prSet/>
      <dgm:spPr/>
      <dgm:t>
        <a:bodyPr/>
        <a:lstStyle/>
        <a:p>
          <a:r>
            <a:rPr lang="fr-FR" b="0" i="0" baseline="0"/>
            <a:t>Décubitus Ventral</a:t>
          </a:r>
          <a:endParaRPr lang="fr-FR"/>
        </a:p>
      </dgm:t>
    </dgm:pt>
    <dgm:pt modelId="{3346872E-79C7-A049-B233-5F832AD84976}" type="parTrans" cxnId="{2342854A-AC85-5C43-B73D-CEFECB34FBE9}">
      <dgm:prSet/>
      <dgm:spPr/>
      <dgm:t>
        <a:bodyPr/>
        <a:lstStyle/>
        <a:p>
          <a:endParaRPr lang="fr-FR"/>
        </a:p>
      </dgm:t>
    </dgm:pt>
    <dgm:pt modelId="{C635D0E0-3FC5-DB40-ACAE-8360B5182DFF}" type="sibTrans" cxnId="{2342854A-AC85-5C43-B73D-CEFECB34FBE9}">
      <dgm:prSet/>
      <dgm:spPr/>
      <dgm:t>
        <a:bodyPr/>
        <a:lstStyle/>
        <a:p>
          <a:endParaRPr lang="fr-FR"/>
        </a:p>
      </dgm:t>
    </dgm:pt>
    <dgm:pt modelId="{C024849F-0BDC-CE4A-AD62-53DFF250D54F}">
      <dgm:prSet/>
      <dgm:spPr/>
      <dgm:t>
        <a:bodyPr/>
        <a:lstStyle/>
        <a:p>
          <a:r>
            <a:rPr lang="fr-FR"/>
            <a:t>Déglutition</a:t>
          </a:r>
        </a:p>
      </dgm:t>
    </dgm:pt>
    <dgm:pt modelId="{8238157F-0EC5-3E43-AF19-79BE6CB446A1}" type="parTrans" cxnId="{7D1076E5-046B-C14C-B1B2-8F731CCC6F59}">
      <dgm:prSet/>
      <dgm:spPr/>
      <dgm:t>
        <a:bodyPr/>
        <a:lstStyle/>
        <a:p>
          <a:endParaRPr lang="fr-FR"/>
        </a:p>
      </dgm:t>
    </dgm:pt>
    <dgm:pt modelId="{1BE7D039-BC32-DE41-9C5F-29486BAF8B0E}" type="sibTrans" cxnId="{7D1076E5-046B-C14C-B1B2-8F731CCC6F59}">
      <dgm:prSet/>
      <dgm:spPr/>
      <dgm:t>
        <a:bodyPr/>
        <a:lstStyle/>
        <a:p>
          <a:endParaRPr lang="fr-FR"/>
        </a:p>
      </dgm:t>
    </dgm:pt>
    <dgm:pt modelId="{3520C8A6-C813-E04E-9421-0C9EC823053F}" type="pres">
      <dgm:prSet presAssocID="{76B06288-7253-484E-9441-F6F2436D2144}" presName="Name0" presStyleCnt="0">
        <dgm:presLayoutVars>
          <dgm:chMax val="21"/>
          <dgm:chPref val="21"/>
        </dgm:presLayoutVars>
      </dgm:prSet>
      <dgm:spPr/>
      <dgm:t>
        <a:bodyPr/>
        <a:lstStyle/>
        <a:p>
          <a:endParaRPr lang="fr-FR"/>
        </a:p>
      </dgm:t>
    </dgm:pt>
    <dgm:pt modelId="{F3FB5CD9-7526-1F40-94C7-4FA561DD6906}" type="pres">
      <dgm:prSet presAssocID="{B046C27E-5173-6F4C-9322-5812CB8055DB}" presName="text1" presStyleCnt="0"/>
      <dgm:spPr/>
    </dgm:pt>
    <dgm:pt modelId="{A9A76CA5-D5E1-6846-8885-198E0E9587F4}" type="pres">
      <dgm:prSet presAssocID="{B046C27E-5173-6F4C-9322-5812CB8055DB}" presName="textRepeatNode" presStyleLbl="alignNode1" presStyleIdx="0" presStyleCnt="11">
        <dgm:presLayoutVars>
          <dgm:chMax val="0"/>
          <dgm:chPref val="0"/>
          <dgm:bulletEnabled val="1"/>
        </dgm:presLayoutVars>
      </dgm:prSet>
      <dgm:spPr/>
      <dgm:t>
        <a:bodyPr/>
        <a:lstStyle/>
        <a:p>
          <a:endParaRPr lang="fr-FR"/>
        </a:p>
      </dgm:t>
    </dgm:pt>
    <dgm:pt modelId="{AF181EF8-22D7-EC4B-8573-E8AFEE67BA3E}" type="pres">
      <dgm:prSet presAssocID="{B046C27E-5173-6F4C-9322-5812CB8055DB}" presName="textaccent1" presStyleCnt="0"/>
      <dgm:spPr/>
    </dgm:pt>
    <dgm:pt modelId="{0D36295A-D9B9-D64F-99A8-4CDD9873B934}" type="pres">
      <dgm:prSet presAssocID="{B046C27E-5173-6F4C-9322-5812CB8055DB}" presName="accentRepeatNode" presStyleLbl="solidAlignAcc1" presStyleIdx="0" presStyleCnt="22"/>
      <dgm:spPr/>
    </dgm:pt>
    <dgm:pt modelId="{2CBA482C-DDE2-9543-A7AE-5ECF55EA86DE}" type="pres">
      <dgm:prSet presAssocID="{75909DD0-584B-0841-9AAE-7E0DBC97369B}" presName="image1" presStyleCnt="0"/>
      <dgm:spPr/>
    </dgm:pt>
    <dgm:pt modelId="{2212ABA4-BC64-5049-95C8-282489DCF5BD}" type="pres">
      <dgm:prSet presAssocID="{75909DD0-584B-0841-9AAE-7E0DBC97369B}" presName="imageRepeatNode" presStyleLbl="alignAcc1" presStyleIdx="0" presStyleCnt="11"/>
      <dgm:spPr/>
      <dgm:t>
        <a:bodyPr/>
        <a:lstStyle/>
        <a:p>
          <a:endParaRPr lang="fr-FR"/>
        </a:p>
      </dgm:t>
    </dgm:pt>
    <dgm:pt modelId="{E9C7EC34-1235-094E-B2AC-67529BEBA7DD}" type="pres">
      <dgm:prSet presAssocID="{75909DD0-584B-0841-9AAE-7E0DBC97369B}" presName="imageaccent1" presStyleCnt="0"/>
      <dgm:spPr/>
    </dgm:pt>
    <dgm:pt modelId="{C15577DC-79E7-6241-80FF-B192E4D1F06E}" type="pres">
      <dgm:prSet presAssocID="{75909DD0-584B-0841-9AAE-7E0DBC97369B}" presName="accentRepeatNode" presStyleLbl="solidAlignAcc1" presStyleIdx="1" presStyleCnt="22"/>
      <dgm:spPr/>
    </dgm:pt>
    <dgm:pt modelId="{729C1BD6-DD08-DB4C-A451-350D03FF9A76}" type="pres">
      <dgm:prSet presAssocID="{A9E8B44B-6FBA-AF4E-8438-D8B5D4A94C08}" presName="text2" presStyleCnt="0"/>
      <dgm:spPr/>
    </dgm:pt>
    <dgm:pt modelId="{07D94179-BF91-4140-A738-E300E705511C}" type="pres">
      <dgm:prSet presAssocID="{A9E8B44B-6FBA-AF4E-8438-D8B5D4A94C08}" presName="textRepeatNode" presStyleLbl="alignNode1" presStyleIdx="1" presStyleCnt="11">
        <dgm:presLayoutVars>
          <dgm:chMax val="0"/>
          <dgm:chPref val="0"/>
          <dgm:bulletEnabled val="1"/>
        </dgm:presLayoutVars>
      </dgm:prSet>
      <dgm:spPr/>
      <dgm:t>
        <a:bodyPr/>
        <a:lstStyle/>
        <a:p>
          <a:endParaRPr lang="fr-FR"/>
        </a:p>
      </dgm:t>
    </dgm:pt>
    <dgm:pt modelId="{BF370706-CD78-F54D-934D-94167496B201}" type="pres">
      <dgm:prSet presAssocID="{A9E8B44B-6FBA-AF4E-8438-D8B5D4A94C08}" presName="textaccent2" presStyleCnt="0"/>
      <dgm:spPr/>
    </dgm:pt>
    <dgm:pt modelId="{C626C1E0-518F-8B43-8DFB-94C9BF70F621}" type="pres">
      <dgm:prSet presAssocID="{A9E8B44B-6FBA-AF4E-8438-D8B5D4A94C08}" presName="accentRepeatNode" presStyleLbl="solidAlignAcc1" presStyleIdx="2" presStyleCnt="22"/>
      <dgm:spPr/>
    </dgm:pt>
    <dgm:pt modelId="{DD7BA676-547B-9548-9FFC-DF492D5CB039}" type="pres">
      <dgm:prSet presAssocID="{B2B25D68-FD27-9C4A-8B08-3AC49702C3BD}" presName="image2" presStyleCnt="0"/>
      <dgm:spPr/>
    </dgm:pt>
    <dgm:pt modelId="{DFAF6C4D-2806-DA4E-8C1C-C3E40C9059F9}" type="pres">
      <dgm:prSet presAssocID="{B2B25D68-FD27-9C4A-8B08-3AC49702C3BD}" presName="imageRepeatNode" presStyleLbl="alignAcc1" presStyleIdx="1" presStyleCnt="11"/>
      <dgm:spPr/>
      <dgm:t>
        <a:bodyPr/>
        <a:lstStyle/>
        <a:p>
          <a:endParaRPr lang="fr-FR"/>
        </a:p>
      </dgm:t>
    </dgm:pt>
    <dgm:pt modelId="{19E21678-7A64-F54C-A005-75073C471F53}" type="pres">
      <dgm:prSet presAssocID="{B2B25D68-FD27-9C4A-8B08-3AC49702C3BD}" presName="imageaccent2" presStyleCnt="0"/>
      <dgm:spPr/>
    </dgm:pt>
    <dgm:pt modelId="{D53901BB-9113-A94A-8656-B32E7D69F597}" type="pres">
      <dgm:prSet presAssocID="{B2B25D68-FD27-9C4A-8B08-3AC49702C3BD}" presName="accentRepeatNode" presStyleLbl="solidAlignAcc1" presStyleIdx="3" presStyleCnt="22"/>
      <dgm:spPr/>
    </dgm:pt>
    <dgm:pt modelId="{00828CAB-F6C0-F04E-9694-3675218993F1}" type="pres">
      <dgm:prSet presAssocID="{E6B89161-012C-464E-8C02-FC304EAE5DAF}" presName="text3" presStyleCnt="0"/>
      <dgm:spPr/>
    </dgm:pt>
    <dgm:pt modelId="{F2D75F2F-4618-CB4B-BB7C-F75C65F412E0}" type="pres">
      <dgm:prSet presAssocID="{E6B89161-012C-464E-8C02-FC304EAE5DAF}" presName="textRepeatNode" presStyleLbl="alignNode1" presStyleIdx="2" presStyleCnt="11">
        <dgm:presLayoutVars>
          <dgm:chMax val="0"/>
          <dgm:chPref val="0"/>
          <dgm:bulletEnabled val="1"/>
        </dgm:presLayoutVars>
      </dgm:prSet>
      <dgm:spPr/>
      <dgm:t>
        <a:bodyPr/>
        <a:lstStyle/>
        <a:p>
          <a:endParaRPr lang="fr-FR"/>
        </a:p>
      </dgm:t>
    </dgm:pt>
    <dgm:pt modelId="{CB411446-AD09-3248-9BE3-6C564C96C997}" type="pres">
      <dgm:prSet presAssocID="{E6B89161-012C-464E-8C02-FC304EAE5DAF}" presName="textaccent3" presStyleCnt="0"/>
      <dgm:spPr/>
    </dgm:pt>
    <dgm:pt modelId="{D08E7545-BDE9-CD4C-8A5C-43EBD38FDFDA}" type="pres">
      <dgm:prSet presAssocID="{E6B89161-012C-464E-8C02-FC304EAE5DAF}" presName="accentRepeatNode" presStyleLbl="solidAlignAcc1" presStyleIdx="4" presStyleCnt="22"/>
      <dgm:spPr/>
    </dgm:pt>
    <dgm:pt modelId="{651DEE5D-4DD3-B94D-9CDB-4857B609406D}" type="pres">
      <dgm:prSet presAssocID="{4EA0AD28-C033-D44D-8B12-F096BDB50031}" presName="image3" presStyleCnt="0"/>
      <dgm:spPr/>
    </dgm:pt>
    <dgm:pt modelId="{FEAAEA55-05B1-9C47-B349-27E77463818F}" type="pres">
      <dgm:prSet presAssocID="{4EA0AD28-C033-D44D-8B12-F096BDB50031}" presName="imageRepeatNode" presStyleLbl="alignAcc1" presStyleIdx="2" presStyleCnt="11"/>
      <dgm:spPr/>
      <dgm:t>
        <a:bodyPr/>
        <a:lstStyle/>
        <a:p>
          <a:endParaRPr lang="fr-FR"/>
        </a:p>
      </dgm:t>
    </dgm:pt>
    <dgm:pt modelId="{21581293-AA17-3743-9139-6CD643037CBB}" type="pres">
      <dgm:prSet presAssocID="{4EA0AD28-C033-D44D-8B12-F096BDB50031}" presName="imageaccent3" presStyleCnt="0"/>
      <dgm:spPr/>
    </dgm:pt>
    <dgm:pt modelId="{EE9E47A5-BC29-C04A-BFBD-77944431338D}" type="pres">
      <dgm:prSet presAssocID="{4EA0AD28-C033-D44D-8B12-F096BDB50031}" presName="accentRepeatNode" presStyleLbl="solidAlignAcc1" presStyleIdx="5" presStyleCnt="22"/>
      <dgm:spPr/>
    </dgm:pt>
    <dgm:pt modelId="{9E983CB0-84ED-0348-AC25-203289AF0644}" type="pres">
      <dgm:prSet presAssocID="{0BB4C516-D3A0-964C-ACA2-16429D5B8D1C}" presName="text4" presStyleCnt="0"/>
      <dgm:spPr/>
    </dgm:pt>
    <dgm:pt modelId="{FDE8F027-4A47-E14D-BBC1-E6613AAF36B7}" type="pres">
      <dgm:prSet presAssocID="{0BB4C516-D3A0-964C-ACA2-16429D5B8D1C}" presName="textRepeatNode" presStyleLbl="alignNode1" presStyleIdx="3" presStyleCnt="11">
        <dgm:presLayoutVars>
          <dgm:chMax val="0"/>
          <dgm:chPref val="0"/>
          <dgm:bulletEnabled val="1"/>
        </dgm:presLayoutVars>
      </dgm:prSet>
      <dgm:spPr/>
      <dgm:t>
        <a:bodyPr/>
        <a:lstStyle/>
        <a:p>
          <a:endParaRPr lang="fr-FR"/>
        </a:p>
      </dgm:t>
    </dgm:pt>
    <dgm:pt modelId="{2DB94180-0D65-1F4D-9F13-2F63394A54EC}" type="pres">
      <dgm:prSet presAssocID="{0BB4C516-D3A0-964C-ACA2-16429D5B8D1C}" presName="textaccent4" presStyleCnt="0"/>
      <dgm:spPr/>
    </dgm:pt>
    <dgm:pt modelId="{C45466D7-C06F-5F4D-88A7-864EA4A38F80}" type="pres">
      <dgm:prSet presAssocID="{0BB4C516-D3A0-964C-ACA2-16429D5B8D1C}" presName="accentRepeatNode" presStyleLbl="solidAlignAcc1" presStyleIdx="6" presStyleCnt="22"/>
      <dgm:spPr/>
    </dgm:pt>
    <dgm:pt modelId="{B68551D1-96B1-C744-B669-D3234FA5CFFB}" type="pres">
      <dgm:prSet presAssocID="{1A5765AB-9457-E54E-ABD5-0F834E13D55C}" presName="image4" presStyleCnt="0"/>
      <dgm:spPr/>
    </dgm:pt>
    <dgm:pt modelId="{9FF3272F-47C6-AE4E-A1C8-5C2EC8BF7C5C}" type="pres">
      <dgm:prSet presAssocID="{1A5765AB-9457-E54E-ABD5-0F834E13D55C}" presName="imageRepeatNode" presStyleLbl="alignAcc1" presStyleIdx="3" presStyleCnt="11"/>
      <dgm:spPr/>
      <dgm:t>
        <a:bodyPr/>
        <a:lstStyle/>
        <a:p>
          <a:endParaRPr lang="fr-FR"/>
        </a:p>
      </dgm:t>
    </dgm:pt>
    <dgm:pt modelId="{E4366F48-3456-4A4B-BB52-3A46FE300AC9}" type="pres">
      <dgm:prSet presAssocID="{1A5765AB-9457-E54E-ABD5-0F834E13D55C}" presName="imageaccent4" presStyleCnt="0"/>
      <dgm:spPr/>
    </dgm:pt>
    <dgm:pt modelId="{144B28AE-1E1D-ED44-8B9F-EEC403B8B108}" type="pres">
      <dgm:prSet presAssocID="{1A5765AB-9457-E54E-ABD5-0F834E13D55C}" presName="accentRepeatNode" presStyleLbl="solidAlignAcc1" presStyleIdx="7" presStyleCnt="22"/>
      <dgm:spPr/>
    </dgm:pt>
    <dgm:pt modelId="{9173638E-CA83-B446-B8F7-03A68C0D1AA0}" type="pres">
      <dgm:prSet presAssocID="{BDF3F726-1847-9949-939D-FBD80FFB260E}" presName="text5" presStyleCnt="0"/>
      <dgm:spPr/>
    </dgm:pt>
    <dgm:pt modelId="{073D18D9-9278-DB46-8BD9-EB24809762ED}" type="pres">
      <dgm:prSet presAssocID="{BDF3F726-1847-9949-939D-FBD80FFB260E}" presName="textRepeatNode" presStyleLbl="alignNode1" presStyleIdx="4" presStyleCnt="11">
        <dgm:presLayoutVars>
          <dgm:chMax val="0"/>
          <dgm:chPref val="0"/>
          <dgm:bulletEnabled val="1"/>
        </dgm:presLayoutVars>
      </dgm:prSet>
      <dgm:spPr/>
      <dgm:t>
        <a:bodyPr/>
        <a:lstStyle/>
        <a:p>
          <a:endParaRPr lang="fr-FR"/>
        </a:p>
      </dgm:t>
    </dgm:pt>
    <dgm:pt modelId="{F9E7D338-F538-664E-8E31-D29B65DDBD80}" type="pres">
      <dgm:prSet presAssocID="{BDF3F726-1847-9949-939D-FBD80FFB260E}" presName="textaccent5" presStyleCnt="0"/>
      <dgm:spPr/>
    </dgm:pt>
    <dgm:pt modelId="{F0DC78BD-B9C9-A148-BFF5-1DCBC0350572}" type="pres">
      <dgm:prSet presAssocID="{BDF3F726-1847-9949-939D-FBD80FFB260E}" presName="accentRepeatNode" presStyleLbl="solidAlignAcc1" presStyleIdx="8" presStyleCnt="22"/>
      <dgm:spPr/>
    </dgm:pt>
    <dgm:pt modelId="{064AEAC0-93CB-C546-9040-01236E2330E8}" type="pres">
      <dgm:prSet presAssocID="{FB4C2F6C-3A1D-724F-8651-149317A87D38}" presName="image5" presStyleCnt="0"/>
      <dgm:spPr/>
    </dgm:pt>
    <dgm:pt modelId="{C13AD71E-A7B7-634D-92E3-9FB77A764620}" type="pres">
      <dgm:prSet presAssocID="{FB4C2F6C-3A1D-724F-8651-149317A87D38}" presName="imageRepeatNode" presStyleLbl="alignAcc1" presStyleIdx="4" presStyleCnt="11"/>
      <dgm:spPr/>
      <dgm:t>
        <a:bodyPr/>
        <a:lstStyle/>
        <a:p>
          <a:endParaRPr lang="fr-FR"/>
        </a:p>
      </dgm:t>
    </dgm:pt>
    <dgm:pt modelId="{BBAA7B9B-4168-7949-8AF8-B36BD8F2E29A}" type="pres">
      <dgm:prSet presAssocID="{FB4C2F6C-3A1D-724F-8651-149317A87D38}" presName="imageaccent5" presStyleCnt="0"/>
      <dgm:spPr/>
    </dgm:pt>
    <dgm:pt modelId="{243C2D3A-B600-E14B-AAF6-19E72963429C}" type="pres">
      <dgm:prSet presAssocID="{FB4C2F6C-3A1D-724F-8651-149317A87D38}" presName="accentRepeatNode" presStyleLbl="solidAlignAcc1" presStyleIdx="9" presStyleCnt="22"/>
      <dgm:spPr/>
    </dgm:pt>
    <dgm:pt modelId="{68AD9BB9-E446-4F4D-8759-D8AB319BF4FF}" type="pres">
      <dgm:prSet presAssocID="{6B69BFAB-CD35-B342-B814-B75B24D54A2A}" presName="text6" presStyleCnt="0"/>
      <dgm:spPr/>
    </dgm:pt>
    <dgm:pt modelId="{5F05811E-9794-4045-9E36-3D309809B9B6}" type="pres">
      <dgm:prSet presAssocID="{6B69BFAB-CD35-B342-B814-B75B24D54A2A}" presName="textRepeatNode" presStyleLbl="alignNode1" presStyleIdx="5" presStyleCnt="11">
        <dgm:presLayoutVars>
          <dgm:chMax val="0"/>
          <dgm:chPref val="0"/>
          <dgm:bulletEnabled val="1"/>
        </dgm:presLayoutVars>
      </dgm:prSet>
      <dgm:spPr/>
      <dgm:t>
        <a:bodyPr/>
        <a:lstStyle/>
        <a:p>
          <a:endParaRPr lang="fr-FR"/>
        </a:p>
      </dgm:t>
    </dgm:pt>
    <dgm:pt modelId="{60F50E15-7B1E-064E-9173-06FC604607A4}" type="pres">
      <dgm:prSet presAssocID="{6B69BFAB-CD35-B342-B814-B75B24D54A2A}" presName="textaccent6" presStyleCnt="0"/>
      <dgm:spPr/>
    </dgm:pt>
    <dgm:pt modelId="{05FA9775-1888-6A4E-ABF9-B08D5E16A923}" type="pres">
      <dgm:prSet presAssocID="{6B69BFAB-CD35-B342-B814-B75B24D54A2A}" presName="accentRepeatNode" presStyleLbl="solidAlignAcc1" presStyleIdx="10" presStyleCnt="22"/>
      <dgm:spPr/>
    </dgm:pt>
    <dgm:pt modelId="{440AFEAC-6ED2-EF4B-AA15-2DF1FC159940}" type="pres">
      <dgm:prSet presAssocID="{EFABD95D-1834-5F46-AAC0-B5F8E26BBE03}" presName="image6" presStyleCnt="0"/>
      <dgm:spPr/>
    </dgm:pt>
    <dgm:pt modelId="{1FD29944-447F-6D4B-B68D-55A09041B691}" type="pres">
      <dgm:prSet presAssocID="{EFABD95D-1834-5F46-AAC0-B5F8E26BBE03}" presName="imageRepeatNode" presStyleLbl="alignAcc1" presStyleIdx="5" presStyleCnt="11"/>
      <dgm:spPr/>
      <dgm:t>
        <a:bodyPr/>
        <a:lstStyle/>
        <a:p>
          <a:endParaRPr lang="fr-FR"/>
        </a:p>
      </dgm:t>
    </dgm:pt>
    <dgm:pt modelId="{4B4667C8-0341-E74B-B5B1-F3A816E0258A}" type="pres">
      <dgm:prSet presAssocID="{EFABD95D-1834-5F46-AAC0-B5F8E26BBE03}" presName="imageaccent6" presStyleCnt="0"/>
      <dgm:spPr/>
    </dgm:pt>
    <dgm:pt modelId="{7CB63412-B8C8-2A4B-BBEA-941D02042318}" type="pres">
      <dgm:prSet presAssocID="{EFABD95D-1834-5F46-AAC0-B5F8E26BBE03}" presName="accentRepeatNode" presStyleLbl="solidAlignAcc1" presStyleIdx="11" presStyleCnt="22"/>
      <dgm:spPr/>
    </dgm:pt>
    <dgm:pt modelId="{6634F26C-36F7-A34B-B230-676E35BAFEA0}" type="pres">
      <dgm:prSet presAssocID="{7FE782D4-F84B-D048-B24D-3ED09190512C}" presName="text7" presStyleCnt="0"/>
      <dgm:spPr/>
    </dgm:pt>
    <dgm:pt modelId="{B89A3368-EA8F-684E-A701-5883B91756FE}" type="pres">
      <dgm:prSet presAssocID="{7FE782D4-F84B-D048-B24D-3ED09190512C}" presName="textRepeatNode" presStyleLbl="alignNode1" presStyleIdx="6" presStyleCnt="11">
        <dgm:presLayoutVars>
          <dgm:chMax val="0"/>
          <dgm:chPref val="0"/>
          <dgm:bulletEnabled val="1"/>
        </dgm:presLayoutVars>
      </dgm:prSet>
      <dgm:spPr/>
      <dgm:t>
        <a:bodyPr/>
        <a:lstStyle/>
        <a:p>
          <a:endParaRPr lang="fr-FR"/>
        </a:p>
      </dgm:t>
    </dgm:pt>
    <dgm:pt modelId="{763898B8-744B-AE48-919B-6D5FA6E12ADE}" type="pres">
      <dgm:prSet presAssocID="{7FE782D4-F84B-D048-B24D-3ED09190512C}" presName="textaccent7" presStyleCnt="0"/>
      <dgm:spPr/>
    </dgm:pt>
    <dgm:pt modelId="{A01AADEB-F2BC-5341-81E8-70FC1A858F1F}" type="pres">
      <dgm:prSet presAssocID="{7FE782D4-F84B-D048-B24D-3ED09190512C}" presName="accentRepeatNode" presStyleLbl="solidAlignAcc1" presStyleIdx="12" presStyleCnt="22"/>
      <dgm:spPr/>
    </dgm:pt>
    <dgm:pt modelId="{264F749B-2895-8B4B-94E1-23E031187CBB}" type="pres">
      <dgm:prSet presAssocID="{A4F23F98-5D8E-D441-9C0F-121A4072E70D}" presName="image7" presStyleCnt="0"/>
      <dgm:spPr/>
    </dgm:pt>
    <dgm:pt modelId="{2A4CC515-1E06-CA4D-9E2A-55D2062BE5AB}" type="pres">
      <dgm:prSet presAssocID="{A4F23F98-5D8E-D441-9C0F-121A4072E70D}" presName="imageRepeatNode" presStyleLbl="alignAcc1" presStyleIdx="6" presStyleCnt="11"/>
      <dgm:spPr/>
      <dgm:t>
        <a:bodyPr/>
        <a:lstStyle/>
        <a:p>
          <a:endParaRPr lang="fr-FR"/>
        </a:p>
      </dgm:t>
    </dgm:pt>
    <dgm:pt modelId="{53D26F7C-8EC5-E541-8A1C-1BA573DA2A11}" type="pres">
      <dgm:prSet presAssocID="{A4F23F98-5D8E-D441-9C0F-121A4072E70D}" presName="imageaccent7" presStyleCnt="0"/>
      <dgm:spPr/>
    </dgm:pt>
    <dgm:pt modelId="{A173740F-1684-C545-AA8B-6EF58BC65C98}" type="pres">
      <dgm:prSet presAssocID="{A4F23F98-5D8E-D441-9C0F-121A4072E70D}" presName="accentRepeatNode" presStyleLbl="solidAlignAcc1" presStyleIdx="13" presStyleCnt="22"/>
      <dgm:spPr/>
    </dgm:pt>
    <dgm:pt modelId="{D1B9F8F5-048F-324C-B776-1652EB8E6688}" type="pres">
      <dgm:prSet presAssocID="{803F0796-3BDC-3C47-8570-2A3294E5E828}" presName="text8" presStyleCnt="0"/>
      <dgm:spPr/>
    </dgm:pt>
    <dgm:pt modelId="{06770113-EAB0-AF4E-A622-78FCCDE90BC1}" type="pres">
      <dgm:prSet presAssocID="{803F0796-3BDC-3C47-8570-2A3294E5E828}" presName="textRepeatNode" presStyleLbl="alignNode1" presStyleIdx="7" presStyleCnt="11">
        <dgm:presLayoutVars>
          <dgm:chMax val="0"/>
          <dgm:chPref val="0"/>
          <dgm:bulletEnabled val="1"/>
        </dgm:presLayoutVars>
      </dgm:prSet>
      <dgm:spPr/>
      <dgm:t>
        <a:bodyPr/>
        <a:lstStyle/>
        <a:p>
          <a:endParaRPr lang="fr-FR"/>
        </a:p>
      </dgm:t>
    </dgm:pt>
    <dgm:pt modelId="{F6E3FC82-79CC-7F45-87FC-DC33AC070676}" type="pres">
      <dgm:prSet presAssocID="{803F0796-3BDC-3C47-8570-2A3294E5E828}" presName="textaccent8" presStyleCnt="0"/>
      <dgm:spPr/>
    </dgm:pt>
    <dgm:pt modelId="{A19231BE-4C01-3F47-92E3-8892A68A78DB}" type="pres">
      <dgm:prSet presAssocID="{803F0796-3BDC-3C47-8570-2A3294E5E828}" presName="accentRepeatNode" presStyleLbl="solidAlignAcc1" presStyleIdx="14" presStyleCnt="22"/>
      <dgm:spPr/>
    </dgm:pt>
    <dgm:pt modelId="{3F9861B0-D5BD-4048-AC20-C89C753718E3}" type="pres">
      <dgm:prSet presAssocID="{DE1F1CDA-16DA-CB47-A7CC-5C3DA53A3DBC}" presName="image8" presStyleCnt="0"/>
      <dgm:spPr/>
    </dgm:pt>
    <dgm:pt modelId="{11767CF0-AE3F-B244-9C4F-20A1CA0BD91A}" type="pres">
      <dgm:prSet presAssocID="{DE1F1CDA-16DA-CB47-A7CC-5C3DA53A3DBC}" presName="imageRepeatNode" presStyleLbl="alignAcc1" presStyleIdx="7" presStyleCnt="11"/>
      <dgm:spPr/>
      <dgm:t>
        <a:bodyPr/>
        <a:lstStyle/>
        <a:p>
          <a:endParaRPr lang="fr-FR"/>
        </a:p>
      </dgm:t>
    </dgm:pt>
    <dgm:pt modelId="{AA4EEE5D-3792-1848-9C98-DF7BCD114E93}" type="pres">
      <dgm:prSet presAssocID="{DE1F1CDA-16DA-CB47-A7CC-5C3DA53A3DBC}" presName="imageaccent8" presStyleCnt="0"/>
      <dgm:spPr/>
    </dgm:pt>
    <dgm:pt modelId="{994B641B-CC55-3045-8FBB-27C66A2776B5}" type="pres">
      <dgm:prSet presAssocID="{DE1F1CDA-16DA-CB47-A7CC-5C3DA53A3DBC}" presName="accentRepeatNode" presStyleLbl="solidAlignAcc1" presStyleIdx="15" presStyleCnt="22"/>
      <dgm:spPr/>
    </dgm:pt>
    <dgm:pt modelId="{E7F5632D-CEF5-C549-94D6-2BE13D696AB1}" type="pres">
      <dgm:prSet presAssocID="{D6FD6580-B786-CB4B-BAD3-59D748675814}" presName="text9" presStyleCnt="0"/>
      <dgm:spPr/>
    </dgm:pt>
    <dgm:pt modelId="{7D5959D0-E75C-754D-93CD-C5A17F46E550}" type="pres">
      <dgm:prSet presAssocID="{D6FD6580-B786-CB4B-BAD3-59D748675814}" presName="textRepeatNode" presStyleLbl="alignNode1" presStyleIdx="8" presStyleCnt="11">
        <dgm:presLayoutVars>
          <dgm:chMax val="0"/>
          <dgm:chPref val="0"/>
          <dgm:bulletEnabled val="1"/>
        </dgm:presLayoutVars>
      </dgm:prSet>
      <dgm:spPr/>
      <dgm:t>
        <a:bodyPr/>
        <a:lstStyle/>
        <a:p>
          <a:endParaRPr lang="fr-FR"/>
        </a:p>
      </dgm:t>
    </dgm:pt>
    <dgm:pt modelId="{92A6585B-49F8-1047-A331-6ACD3105091F}" type="pres">
      <dgm:prSet presAssocID="{D6FD6580-B786-CB4B-BAD3-59D748675814}" presName="textaccent9" presStyleCnt="0"/>
      <dgm:spPr/>
    </dgm:pt>
    <dgm:pt modelId="{4449C77A-40D5-0245-8431-3592BF562B1B}" type="pres">
      <dgm:prSet presAssocID="{D6FD6580-B786-CB4B-BAD3-59D748675814}" presName="accentRepeatNode" presStyleLbl="solidAlignAcc1" presStyleIdx="16" presStyleCnt="22"/>
      <dgm:spPr/>
    </dgm:pt>
    <dgm:pt modelId="{3DCB74AF-7AA2-C34C-9070-30081EA1130E}" type="pres">
      <dgm:prSet presAssocID="{8750E624-B59D-ED42-907C-44E070BE96F5}" presName="image9" presStyleCnt="0"/>
      <dgm:spPr/>
    </dgm:pt>
    <dgm:pt modelId="{520A61FD-7BBC-B84B-9BED-86CD8A5767E4}" type="pres">
      <dgm:prSet presAssocID="{8750E624-B59D-ED42-907C-44E070BE96F5}" presName="imageRepeatNode" presStyleLbl="alignAcc1" presStyleIdx="8" presStyleCnt="11"/>
      <dgm:spPr/>
      <dgm:t>
        <a:bodyPr/>
        <a:lstStyle/>
        <a:p>
          <a:endParaRPr lang="fr-FR"/>
        </a:p>
      </dgm:t>
    </dgm:pt>
    <dgm:pt modelId="{6AD35187-4F3B-244A-B8FC-234C4E592362}" type="pres">
      <dgm:prSet presAssocID="{8750E624-B59D-ED42-907C-44E070BE96F5}" presName="imageaccent9" presStyleCnt="0"/>
      <dgm:spPr/>
    </dgm:pt>
    <dgm:pt modelId="{2DC1BC3F-E532-4748-9FF4-81E7FB4E853A}" type="pres">
      <dgm:prSet presAssocID="{8750E624-B59D-ED42-907C-44E070BE96F5}" presName="accentRepeatNode" presStyleLbl="solidAlignAcc1" presStyleIdx="17" presStyleCnt="22"/>
      <dgm:spPr/>
    </dgm:pt>
    <dgm:pt modelId="{E763FE61-B9AE-114F-BDE9-EDB04142F66A}" type="pres">
      <dgm:prSet presAssocID="{E09F2B80-C236-AB47-BBA2-9E1D81379D35}" presName="text10" presStyleCnt="0"/>
      <dgm:spPr/>
    </dgm:pt>
    <dgm:pt modelId="{FFE85362-B175-804D-BC22-BFEC46F6F684}" type="pres">
      <dgm:prSet presAssocID="{E09F2B80-C236-AB47-BBA2-9E1D81379D35}" presName="textRepeatNode" presStyleLbl="alignNode1" presStyleIdx="9" presStyleCnt="11">
        <dgm:presLayoutVars>
          <dgm:chMax val="0"/>
          <dgm:chPref val="0"/>
          <dgm:bulletEnabled val="1"/>
        </dgm:presLayoutVars>
      </dgm:prSet>
      <dgm:spPr/>
      <dgm:t>
        <a:bodyPr/>
        <a:lstStyle/>
        <a:p>
          <a:endParaRPr lang="fr-FR"/>
        </a:p>
      </dgm:t>
    </dgm:pt>
    <dgm:pt modelId="{44EFAC46-9BCC-BE43-89FE-DFD3CD5050B9}" type="pres">
      <dgm:prSet presAssocID="{E09F2B80-C236-AB47-BBA2-9E1D81379D35}" presName="textaccent10" presStyleCnt="0"/>
      <dgm:spPr/>
    </dgm:pt>
    <dgm:pt modelId="{CEA2E3CC-E004-DA49-BC40-D01ACFDA2502}" type="pres">
      <dgm:prSet presAssocID="{E09F2B80-C236-AB47-BBA2-9E1D81379D35}" presName="accentRepeatNode" presStyleLbl="solidAlignAcc1" presStyleIdx="18" presStyleCnt="22"/>
      <dgm:spPr/>
    </dgm:pt>
    <dgm:pt modelId="{294697C9-7719-1547-8542-A39E9515A566}" type="pres">
      <dgm:prSet presAssocID="{8C0ECA14-2384-6F4C-AD81-690C999D0DEB}" presName="image10" presStyleCnt="0"/>
      <dgm:spPr/>
    </dgm:pt>
    <dgm:pt modelId="{DE13F362-B48F-5740-843B-CFC7BDEF4EC5}" type="pres">
      <dgm:prSet presAssocID="{8C0ECA14-2384-6F4C-AD81-690C999D0DEB}" presName="imageRepeatNode" presStyleLbl="alignAcc1" presStyleIdx="9" presStyleCnt="11"/>
      <dgm:spPr/>
      <dgm:t>
        <a:bodyPr/>
        <a:lstStyle/>
        <a:p>
          <a:endParaRPr lang="fr-FR"/>
        </a:p>
      </dgm:t>
    </dgm:pt>
    <dgm:pt modelId="{D9182AF1-15DA-A94F-8D86-5EACF81429E1}" type="pres">
      <dgm:prSet presAssocID="{8C0ECA14-2384-6F4C-AD81-690C999D0DEB}" presName="imageaccent10" presStyleCnt="0"/>
      <dgm:spPr/>
    </dgm:pt>
    <dgm:pt modelId="{9357D4DD-1F1C-C044-BD09-9D0E01C5783C}" type="pres">
      <dgm:prSet presAssocID="{8C0ECA14-2384-6F4C-AD81-690C999D0DEB}" presName="accentRepeatNode" presStyleLbl="solidAlignAcc1" presStyleIdx="19" presStyleCnt="22"/>
      <dgm:spPr/>
    </dgm:pt>
    <dgm:pt modelId="{D944FCEF-CDEF-4746-906D-E86D7871407E}" type="pres">
      <dgm:prSet presAssocID="{89B4ADFA-6333-E440-8C48-BD9AAF8C08C1}" presName="text11" presStyleCnt="0"/>
      <dgm:spPr/>
    </dgm:pt>
    <dgm:pt modelId="{F2136B3C-2D1F-A240-B8FE-26B09E6F5829}" type="pres">
      <dgm:prSet presAssocID="{89B4ADFA-6333-E440-8C48-BD9AAF8C08C1}" presName="textRepeatNode" presStyleLbl="alignNode1" presStyleIdx="10" presStyleCnt="11">
        <dgm:presLayoutVars>
          <dgm:chMax val="0"/>
          <dgm:chPref val="0"/>
          <dgm:bulletEnabled val="1"/>
        </dgm:presLayoutVars>
      </dgm:prSet>
      <dgm:spPr/>
      <dgm:t>
        <a:bodyPr/>
        <a:lstStyle/>
        <a:p>
          <a:endParaRPr lang="fr-FR"/>
        </a:p>
      </dgm:t>
    </dgm:pt>
    <dgm:pt modelId="{2918E2A7-8B97-624C-90D2-FB95C7E42085}" type="pres">
      <dgm:prSet presAssocID="{89B4ADFA-6333-E440-8C48-BD9AAF8C08C1}" presName="textaccent11" presStyleCnt="0"/>
      <dgm:spPr/>
    </dgm:pt>
    <dgm:pt modelId="{722EC2DD-ABF5-C642-AE67-41913426F28D}" type="pres">
      <dgm:prSet presAssocID="{89B4ADFA-6333-E440-8C48-BD9AAF8C08C1}" presName="accentRepeatNode" presStyleLbl="solidAlignAcc1" presStyleIdx="20" presStyleCnt="22"/>
      <dgm:spPr/>
    </dgm:pt>
    <dgm:pt modelId="{581D9A24-74D2-494C-959F-3195CE66B826}" type="pres">
      <dgm:prSet presAssocID="{4414C84B-EEBF-5940-A6D3-B4E69CDC2E60}" presName="image11" presStyleCnt="0"/>
      <dgm:spPr/>
    </dgm:pt>
    <dgm:pt modelId="{024E4879-CC87-FE4A-BB34-475DB4F67E79}" type="pres">
      <dgm:prSet presAssocID="{4414C84B-EEBF-5940-A6D3-B4E69CDC2E60}" presName="imageRepeatNode" presStyleLbl="alignAcc1" presStyleIdx="10" presStyleCnt="11"/>
      <dgm:spPr/>
      <dgm:t>
        <a:bodyPr/>
        <a:lstStyle/>
        <a:p>
          <a:endParaRPr lang="fr-FR"/>
        </a:p>
      </dgm:t>
    </dgm:pt>
    <dgm:pt modelId="{5D8E8798-D412-0045-B649-D225B76932C3}" type="pres">
      <dgm:prSet presAssocID="{4414C84B-EEBF-5940-A6D3-B4E69CDC2E60}" presName="imageaccent11" presStyleCnt="0"/>
      <dgm:spPr/>
    </dgm:pt>
    <dgm:pt modelId="{8A715D57-C8F9-784B-90FF-EBE1DAE1FF24}" type="pres">
      <dgm:prSet presAssocID="{4414C84B-EEBF-5940-A6D3-B4E69CDC2E60}" presName="accentRepeatNode" presStyleLbl="solidAlignAcc1" presStyleIdx="21" presStyleCnt="22"/>
      <dgm:spPr/>
    </dgm:pt>
  </dgm:ptLst>
  <dgm:cxnLst>
    <dgm:cxn modelId="{30E32000-363B-5E48-AF3B-71AB89446849}" srcId="{76B06288-7253-484E-9441-F6F2436D2144}" destId="{E09F2B80-C236-AB47-BBA2-9E1D81379D35}" srcOrd="9" destOrd="0" parTransId="{A8E4E108-8B76-5148-9F5A-0F227715911F}" sibTransId="{8C0ECA14-2384-6F4C-AD81-690C999D0DEB}"/>
    <dgm:cxn modelId="{3375987F-2A10-E64E-AD9A-9D6305404D87}" type="presOf" srcId="{E6B89161-012C-464E-8C02-FC304EAE5DAF}" destId="{F2D75F2F-4618-CB4B-BB7C-F75C65F412E0}" srcOrd="0" destOrd="0" presId="urn:microsoft.com/office/officeart/2008/layout/HexagonCluster"/>
    <dgm:cxn modelId="{192C7A80-05F8-5945-A3D1-1F79C5631EC7}" srcId="{76B06288-7253-484E-9441-F6F2436D2144}" destId="{89B4ADFA-6333-E440-8C48-BD9AAF8C08C1}" srcOrd="10" destOrd="0" parTransId="{58B1548E-988D-8540-8FFE-9B2C48D5B312}" sibTransId="{4414C84B-EEBF-5940-A6D3-B4E69CDC2E60}"/>
    <dgm:cxn modelId="{EE8FB368-CADE-A344-8B2E-28A4522B8B97}" type="presOf" srcId="{89B4ADFA-6333-E440-8C48-BD9AAF8C08C1}" destId="{F2136B3C-2D1F-A240-B8FE-26B09E6F5829}" srcOrd="0" destOrd="0" presId="urn:microsoft.com/office/officeart/2008/layout/HexagonCluster"/>
    <dgm:cxn modelId="{D4A854EF-3B08-4841-AE7D-7C70645AA4EF}" srcId="{A9E8B44B-6FBA-AF4E-8438-D8B5D4A94C08}" destId="{96B745FA-DE14-BE4F-BF1C-DBC54B6A8725}" srcOrd="1" destOrd="0" parTransId="{E7755E0B-6873-D04D-9ED7-EBEFC206E767}" sibTransId="{4AA32CD1-5EBF-374E-9D01-C09DE3AAEFCA}"/>
    <dgm:cxn modelId="{47AF78EB-213F-0A47-B872-DB581C4C7D0C}" type="presOf" srcId="{96B745FA-DE14-BE4F-BF1C-DBC54B6A8725}" destId="{07D94179-BF91-4140-A738-E300E705511C}" srcOrd="0" destOrd="2" presId="urn:microsoft.com/office/officeart/2008/layout/HexagonCluster"/>
    <dgm:cxn modelId="{4BB1E80E-0329-D94A-929A-C9C28741FBB6}" srcId="{0BB4C516-D3A0-964C-ACA2-16429D5B8D1C}" destId="{D7DC163E-1CC0-F044-9FCB-C13BE9BB64CA}" srcOrd="2" destOrd="0" parTransId="{2CD40B59-6804-714A-86BB-1E875B4F48D1}" sibTransId="{4E515BA8-CAD4-284F-BC01-50FAA62A2946}"/>
    <dgm:cxn modelId="{0F0EDDCE-1F85-8A4D-B00A-AE9ACD85E2A6}" type="presOf" srcId="{7FE782D4-F84B-D048-B24D-3ED09190512C}" destId="{B89A3368-EA8F-684E-A701-5883B91756FE}" srcOrd="0" destOrd="0" presId="urn:microsoft.com/office/officeart/2008/layout/HexagonCluster"/>
    <dgm:cxn modelId="{C2EEF574-5C56-A948-8207-FDC8689B0D6D}" type="presOf" srcId="{8C0ECA14-2384-6F4C-AD81-690C999D0DEB}" destId="{DE13F362-B48F-5740-843B-CFC7BDEF4EC5}" srcOrd="0" destOrd="0" presId="urn:microsoft.com/office/officeart/2008/layout/HexagonCluster"/>
    <dgm:cxn modelId="{774FD253-28F6-DB45-AE2C-940CB457071B}" type="presOf" srcId="{75909DD0-584B-0841-9AAE-7E0DBC97369B}" destId="{2212ABA4-BC64-5049-95C8-282489DCF5BD}" srcOrd="0" destOrd="0" presId="urn:microsoft.com/office/officeart/2008/layout/HexagonCluster"/>
    <dgm:cxn modelId="{C56BE679-C2EC-A64F-B440-4597163F0987}" type="presOf" srcId="{6B69BFAB-CD35-B342-B814-B75B24D54A2A}" destId="{5F05811E-9794-4045-9E36-3D309809B9B6}" srcOrd="0" destOrd="0" presId="urn:microsoft.com/office/officeart/2008/layout/HexagonCluster"/>
    <dgm:cxn modelId="{6118EC7F-9FCA-0C46-880C-A5F839467ED0}" type="presOf" srcId="{4EA0AD28-C033-D44D-8B12-F096BDB50031}" destId="{FEAAEA55-05B1-9C47-B349-27E77463818F}" srcOrd="0" destOrd="0" presId="urn:microsoft.com/office/officeart/2008/layout/HexagonCluster"/>
    <dgm:cxn modelId="{2B789354-387D-8D40-BDDF-AE9676B35E4F}" type="presOf" srcId="{13023033-87F6-F846-A46E-88500DBA9FBD}" destId="{FDE8F027-4A47-E14D-BBC1-E6613AAF36B7}" srcOrd="0" destOrd="2" presId="urn:microsoft.com/office/officeart/2008/layout/HexagonCluster"/>
    <dgm:cxn modelId="{92D5423F-6572-574B-B700-C8878D212FB2}" srcId="{76B06288-7253-484E-9441-F6F2436D2144}" destId="{B046C27E-5173-6F4C-9322-5812CB8055DB}" srcOrd="0" destOrd="0" parTransId="{3449CA2C-EE0C-B64A-896F-DACAA131AE17}" sibTransId="{75909DD0-584B-0841-9AAE-7E0DBC97369B}"/>
    <dgm:cxn modelId="{30B521A5-DB9B-5040-841A-24E2D7471440}" type="presOf" srcId="{B046C27E-5173-6F4C-9322-5812CB8055DB}" destId="{A9A76CA5-D5E1-6846-8885-198E0E9587F4}" srcOrd="0" destOrd="0" presId="urn:microsoft.com/office/officeart/2008/layout/HexagonCluster"/>
    <dgm:cxn modelId="{FB1C8E9B-DA40-E745-8E11-CA50C17EC7E2}" type="presOf" srcId="{1A5765AB-9457-E54E-ABD5-0F834E13D55C}" destId="{9FF3272F-47C6-AE4E-A1C8-5C2EC8BF7C5C}" srcOrd="0" destOrd="0" presId="urn:microsoft.com/office/officeart/2008/layout/HexagonCluster"/>
    <dgm:cxn modelId="{DCE05777-FDC9-F34C-99D1-618E26E78866}" type="presOf" srcId="{DE1F1CDA-16DA-CB47-A7CC-5C3DA53A3DBC}" destId="{11767CF0-AE3F-B244-9C4F-20A1CA0BD91A}" srcOrd="0" destOrd="0" presId="urn:microsoft.com/office/officeart/2008/layout/HexagonCluster"/>
    <dgm:cxn modelId="{BC4D6BCA-F5DA-0C4D-BD4B-483D91460B55}" type="presOf" srcId="{803F0796-3BDC-3C47-8570-2A3294E5E828}" destId="{06770113-EAB0-AF4E-A622-78FCCDE90BC1}" srcOrd="0" destOrd="0" presId="urn:microsoft.com/office/officeart/2008/layout/HexagonCluster"/>
    <dgm:cxn modelId="{09C40BDF-E546-0542-8C2B-593C30785CCB}" type="presOf" srcId="{EFABD95D-1834-5F46-AAC0-B5F8E26BBE03}" destId="{1FD29944-447F-6D4B-B68D-55A09041B691}" srcOrd="0" destOrd="0" presId="urn:microsoft.com/office/officeart/2008/layout/HexagonCluster"/>
    <dgm:cxn modelId="{09D287A2-F4FB-4C4A-B44F-BA6845D76120}" type="presOf" srcId="{A4F23F98-5D8E-D441-9C0F-121A4072E70D}" destId="{2A4CC515-1E06-CA4D-9E2A-55D2062BE5AB}" srcOrd="0" destOrd="0" presId="urn:microsoft.com/office/officeart/2008/layout/HexagonCluster"/>
    <dgm:cxn modelId="{6308BC72-379D-5143-85F6-F62E9A6FF870}" srcId="{76B06288-7253-484E-9441-F6F2436D2144}" destId="{6B69BFAB-CD35-B342-B814-B75B24D54A2A}" srcOrd="5" destOrd="0" parTransId="{0E19820A-F0AF-F04E-9871-9194F44299CB}" sibTransId="{EFABD95D-1834-5F46-AAC0-B5F8E26BBE03}"/>
    <dgm:cxn modelId="{322D69AB-4008-BA41-8B8C-5A9E2237849F}" srcId="{76B06288-7253-484E-9441-F6F2436D2144}" destId="{0BB4C516-D3A0-964C-ACA2-16429D5B8D1C}" srcOrd="3" destOrd="0" parTransId="{B6EA8EE7-6F45-2843-BF41-DF173897DA27}" sibTransId="{1A5765AB-9457-E54E-ABD5-0F834E13D55C}"/>
    <dgm:cxn modelId="{AA892247-1205-4C47-B22C-3928CF25B57C}" type="presOf" srcId="{0BB4C516-D3A0-964C-ACA2-16429D5B8D1C}" destId="{FDE8F027-4A47-E14D-BBC1-E6613AAF36B7}" srcOrd="0" destOrd="0" presId="urn:microsoft.com/office/officeart/2008/layout/HexagonCluster"/>
    <dgm:cxn modelId="{21ADF87C-3062-B84C-9414-2759125C9FDE}" type="presOf" srcId="{4414C84B-EEBF-5940-A6D3-B4E69CDC2E60}" destId="{024E4879-CC87-FE4A-BB34-475DB4F67E79}" srcOrd="0" destOrd="0" presId="urn:microsoft.com/office/officeart/2008/layout/HexagonCluster"/>
    <dgm:cxn modelId="{187509C2-602E-F04A-8F05-2AB69A1BC8FE}" type="presOf" srcId="{A9E8B44B-6FBA-AF4E-8438-D8B5D4A94C08}" destId="{07D94179-BF91-4140-A738-E300E705511C}" srcOrd="0" destOrd="0" presId="urn:microsoft.com/office/officeart/2008/layout/HexagonCluster"/>
    <dgm:cxn modelId="{FC9246D6-5713-AB44-A24D-CF6978723B12}" type="presOf" srcId="{BB4F0982-ABA7-834D-90B5-F3CD7BE3EC31}" destId="{F2136B3C-2D1F-A240-B8FE-26B09E6F5829}" srcOrd="0" destOrd="2" presId="urn:microsoft.com/office/officeart/2008/layout/HexagonCluster"/>
    <dgm:cxn modelId="{042045E7-4B60-5A42-B999-8FD281AB4344}" srcId="{76B06288-7253-484E-9441-F6F2436D2144}" destId="{A9E8B44B-6FBA-AF4E-8438-D8B5D4A94C08}" srcOrd="1" destOrd="0" parTransId="{C23D2856-AA2D-854D-BBBB-01E1B6C01633}" sibTransId="{B2B25D68-FD27-9C4A-8B08-3AC49702C3BD}"/>
    <dgm:cxn modelId="{1AFEEB56-2845-D343-80A0-F03E4BCFD515}" type="presOf" srcId="{8750E624-B59D-ED42-907C-44E070BE96F5}" destId="{520A61FD-7BBC-B84B-9BED-86CD8A5767E4}" srcOrd="0" destOrd="0" presId="urn:microsoft.com/office/officeart/2008/layout/HexagonCluster"/>
    <dgm:cxn modelId="{2342854A-AC85-5C43-B73D-CEFECB34FBE9}" srcId="{89B4ADFA-6333-E440-8C48-BD9AAF8C08C1}" destId="{BB4F0982-ABA7-834D-90B5-F3CD7BE3EC31}" srcOrd="1" destOrd="0" parTransId="{3346872E-79C7-A049-B233-5F832AD84976}" sibTransId="{C635D0E0-3FC5-DB40-ACAE-8360B5182DFF}"/>
    <dgm:cxn modelId="{28A1B0D3-45C9-4446-997E-B340D5450777}" type="presOf" srcId="{D6FD6580-B786-CB4B-BAD3-59D748675814}" destId="{7D5959D0-E75C-754D-93CD-C5A17F46E550}" srcOrd="0" destOrd="0" presId="urn:microsoft.com/office/officeart/2008/layout/HexagonCluster"/>
    <dgm:cxn modelId="{F98E858A-2136-494D-A094-1C8D9D69B476}" type="presOf" srcId="{76B06288-7253-484E-9441-F6F2436D2144}" destId="{3520C8A6-C813-E04E-9421-0C9EC823053F}" srcOrd="0" destOrd="0" presId="urn:microsoft.com/office/officeart/2008/layout/HexagonCluster"/>
    <dgm:cxn modelId="{51CC28D6-57EF-5843-B58B-233AD2E00921}" type="presOf" srcId="{B2B25D68-FD27-9C4A-8B08-3AC49702C3BD}" destId="{DFAF6C4D-2806-DA4E-8C1C-C3E40C9059F9}" srcOrd="0" destOrd="0" presId="urn:microsoft.com/office/officeart/2008/layout/HexagonCluster"/>
    <dgm:cxn modelId="{7D1076E5-046B-C14C-B1B2-8F731CCC6F59}" srcId="{89B4ADFA-6333-E440-8C48-BD9AAF8C08C1}" destId="{C024849F-0BDC-CE4A-AD62-53DFF250D54F}" srcOrd="2" destOrd="0" parTransId="{8238157F-0EC5-3E43-AF19-79BE6CB446A1}" sibTransId="{1BE7D039-BC32-DE41-9C5F-29486BAF8B0E}"/>
    <dgm:cxn modelId="{B80D6112-DE76-1542-B619-11CE9F4A484A}" type="presOf" srcId="{05735B38-7257-8C45-88FF-8C2E66B6E514}" destId="{07D94179-BF91-4140-A738-E300E705511C}" srcOrd="0" destOrd="1" presId="urn:microsoft.com/office/officeart/2008/layout/HexagonCluster"/>
    <dgm:cxn modelId="{92363F0F-C369-944E-A976-690464E554D6}" type="presOf" srcId="{D7DC163E-1CC0-F044-9FCB-C13BE9BB64CA}" destId="{FDE8F027-4A47-E14D-BBC1-E6613AAF36B7}" srcOrd="0" destOrd="3" presId="urn:microsoft.com/office/officeart/2008/layout/HexagonCluster"/>
    <dgm:cxn modelId="{40431E03-543A-4643-A98A-308FE884E974}" srcId="{0BB4C516-D3A0-964C-ACA2-16429D5B8D1C}" destId="{13023033-87F6-F846-A46E-88500DBA9FBD}" srcOrd="1" destOrd="0" parTransId="{C431D713-77D8-9E48-AEA4-E4A36FD2F375}" sibTransId="{ED6AAFD7-F81B-0142-9184-3CE2E304A63F}"/>
    <dgm:cxn modelId="{04ABB476-3FDF-4745-85CE-BF44EB12E2B1}" srcId="{76B06288-7253-484E-9441-F6F2436D2144}" destId="{E6B89161-012C-464E-8C02-FC304EAE5DAF}" srcOrd="2" destOrd="0" parTransId="{E194345A-0773-8E4A-8487-3E7123C26BD4}" sibTransId="{4EA0AD28-C033-D44D-8B12-F096BDB50031}"/>
    <dgm:cxn modelId="{4353C12E-8935-BA47-8C1E-57DDEFA7BBC4}" type="presOf" srcId="{13E56907-347F-BB4B-881F-B511DA86B773}" destId="{FDE8F027-4A47-E14D-BBC1-E6613AAF36B7}" srcOrd="0" destOrd="1" presId="urn:microsoft.com/office/officeart/2008/layout/HexagonCluster"/>
    <dgm:cxn modelId="{3D6A7525-6F42-EA44-8B0C-123850F428A7}" srcId="{A9E8B44B-6FBA-AF4E-8438-D8B5D4A94C08}" destId="{05735B38-7257-8C45-88FF-8C2E66B6E514}" srcOrd="0" destOrd="0" parTransId="{8B0AF55C-BC96-8549-B1CB-83CBB0279C08}" sibTransId="{AA15FFFB-EA1A-CF44-AC12-A75B9BDA8193}"/>
    <dgm:cxn modelId="{938AB607-8674-764B-9DE0-462D640E1F5F}" srcId="{0BB4C516-D3A0-964C-ACA2-16429D5B8D1C}" destId="{13E56907-347F-BB4B-881F-B511DA86B773}" srcOrd="0" destOrd="0" parTransId="{1BD6E933-4B79-1F4F-AAD7-3A16438825F8}" sibTransId="{CC6F08D4-B973-2641-83EA-13F12FB067A5}"/>
    <dgm:cxn modelId="{FBE218AA-42EA-7D46-9DB7-FFFA0DCE7C6B}" type="presOf" srcId="{C024849F-0BDC-CE4A-AD62-53DFF250D54F}" destId="{F2136B3C-2D1F-A240-B8FE-26B09E6F5829}" srcOrd="0" destOrd="3" presId="urn:microsoft.com/office/officeart/2008/layout/HexagonCluster"/>
    <dgm:cxn modelId="{231C2B90-407D-754A-92C5-6CFD4019EBB1}" type="presOf" srcId="{447EE8E1-5426-3D43-875B-1F477B47084E}" destId="{F2136B3C-2D1F-A240-B8FE-26B09E6F5829}" srcOrd="0" destOrd="1" presId="urn:microsoft.com/office/officeart/2008/layout/HexagonCluster"/>
    <dgm:cxn modelId="{69BF8619-985B-D247-A885-16EA9C24A9C0}" type="presOf" srcId="{E09F2B80-C236-AB47-BBA2-9E1D81379D35}" destId="{FFE85362-B175-804D-BC22-BFEC46F6F684}" srcOrd="0" destOrd="0" presId="urn:microsoft.com/office/officeart/2008/layout/HexagonCluster"/>
    <dgm:cxn modelId="{9BCA2203-6318-274D-A4FC-C1CF73217590}" type="presOf" srcId="{FB4C2F6C-3A1D-724F-8651-149317A87D38}" destId="{C13AD71E-A7B7-634D-92E3-9FB77A764620}" srcOrd="0" destOrd="0" presId="urn:microsoft.com/office/officeart/2008/layout/HexagonCluster"/>
    <dgm:cxn modelId="{68776CF3-6977-094F-A98E-421245F6CDEC}" type="presOf" srcId="{BDF3F726-1847-9949-939D-FBD80FFB260E}" destId="{073D18D9-9278-DB46-8BD9-EB24809762ED}" srcOrd="0" destOrd="0" presId="urn:microsoft.com/office/officeart/2008/layout/HexagonCluster"/>
    <dgm:cxn modelId="{76AEA575-E79E-9745-94F1-82A2A0FD800A}" srcId="{76B06288-7253-484E-9441-F6F2436D2144}" destId="{803F0796-3BDC-3C47-8570-2A3294E5E828}" srcOrd="7" destOrd="0" parTransId="{8AD90E33-3109-3D4A-8FFB-218A8FB4DBD1}" sibTransId="{DE1F1CDA-16DA-CB47-A7CC-5C3DA53A3DBC}"/>
    <dgm:cxn modelId="{17DB3F25-376F-8742-8A16-EB7D668C096E}" srcId="{76B06288-7253-484E-9441-F6F2436D2144}" destId="{7FE782D4-F84B-D048-B24D-3ED09190512C}" srcOrd="6" destOrd="0" parTransId="{341B1A40-EA70-F641-8838-46777B6A706D}" sibTransId="{A4F23F98-5D8E-D441-9C0F-121A4072E70D}"/>
    <dgm:cxn modelId="{F7A6C2CB-57B5-8D48-8B30-5E1F7B6A3287}" srcId="{76B06288-7253-484E-9441-F6F2436D2144}" destId="{BDF3F726-1847-9949-939D-FBD80FFB260E}" srcOrd="4" destOrd="0" parTransId="{1A933A6D-D6E5-F24E-81C8-4B25C3037A20}" sibTransId="{FB4C2F6C-3A1D-724F-8651-149317A87D38}"/>
    <dgm:cxn modelId="{AE858860-86A5-F847-AF40-D4BA60C342F7}" srcId="{76B06288-7253-484E-9441-F6F2436D2144}" destId="{D6FD6580-B786-CB4B-BAD3-59D748675814}" srcOrd="8" destOrd="0" parTransId="{700F934A-2C2A-EE4E-AB22-8520F3558ECE}" sibTransId="{8750E624-B59D-ED42-907C-44E070BE96F5}"/>
    <dgm:cxn modelId="{83A7AE5B-AFDA-D843-A714-B8B7F6F19FE8}" srcId="{89B4ADFA-6333-E440-8C48-BD9AAF8C08C1}" destId="{447EE8E1-5426-3D43-875B-1F477B47084E}" srcOrd="0" destOrd="0" parTransId="{430D38D4-769F-E746-BFA5-F0EDC29F9D17}" sibTransId="{D0DD9C3E-299C-0B40-A98A-DA1652E23B26}"/>
    <dgm:cxn modelId="{7E4BF176-8380-B547-8B19-73F8DCC860A9}" type="presParOf" srcId="{3520C8A6-C813-E04E-9421-0C9EC823053F}" destId="{F3FB5CD9-7526-1F40-94C7-4FA561DD6906}" srcOrd="0" destOrd="0" presId="urn:microsoft.com/office/officeart/2008/layout/HexagonCluster"/>
    <dgm:cxn modelId="{299DA264-0F76-2A40-87D1-8319AF93543E}" type="presParOf" srcId="{F3FB5CD9-7526-1F40-94C7-4FA561DD6906}" destId="{A9A76CA5-D5E1-6846-8885-198E0E9587F4}" srcOrd="0" destOrd="0" presId="urn:microsoft.com/office/officeart/2008/layout/HexagonCluster"/>
    <dgm:cxn modelId="{0ECDB906-9126-3C44-9E5C-1F3270E13F04}" type="presParOf" srcId="{3520C8A6-C813-E04E-9421-0C9EC823053F}" destId="{AF181EF8-22D7-EC4B-8573-E8AFEE67BA3E}" srcOrd="1" destOrd="0" presId="urn:microsoft.com/office/officeart/2008/layout/HexagonCluster"/>
    <dgm:cxn modelId="{5B1F6181-F7E5-8243-A44B-0829C1338358}" type="presParOf" srcId="{AF181EF8-22D7-EC4B-8573-E8AFEE67BA3E}" destId="{0D36295A-D9B9-D64F-99A8-4CDD9873B934}" srcOrd="0" destOrd="0" presId="urn:microsoft.com/office/officeart/2008/layout/HexagonCluster"/>
    <dgm:cxn modelId="{2F672CC1-18C7-6449-898D-F5E55DA95680}" type="presParOf" srcId="{3520C8A6-C813-E04E-9421-0C9EC823053F}" destId="{2CBA482C-DDE2-9543-A7AE-5ECF55EA86DE}" srcOrd="2" destOrd="0" presId="urn:microsoft.com/office/officeart/2008/layout/HexagonCluster"/>
    <dgm:cxn modelId="{B748ACA5-8955-1D43-BF15-B5350CE4706D}" type="presParOf" srcId="{2CBA482C-DDE2-9543-A7AE-5ECF55EA86DE}" destId="{2212ABA4-BC64-5049-95C8-282489DCF5BD}" srcOrd="0" destOrd="0" presId="urn:microsoft.com/office/officeart/2008/layout/HexagonCluster"/>
    <dgm:cxn modelId="{D1AE5FCD-55B3-894B-9476-E5A741D146A4}" type="presParOf" srcId="{3520C8A6-C813-E04E-9421-0C9EC823053F}" destId="{E9C7EC34-1235-094E-B2AC-67529BEBA7DD}" srcOrd="3" destOrd="0" presId="urn:microsoft.com/office/officeart/2008/layout/HexagonCluster"/>
    <dgm:cxn modelId="{9936ADE6-EBCA-C34E-A1CE-C57E871407E5}" type="presParOf" srcId="{E9C7EC34-1235-094E-B2AC-67529BEBA7DD}" destId="{C15577DC-79E7-6241-80FF-B192E4D1F06E}" srcOrd="0" destOrd="0" presId="urn:microsoft.com/office/officeart/2008/layout/HexagonCluster"/>
    <dgm:cxn modelId="{13E4217D-2E30-7540-9F84-10C9DA298D66}" type="presParOf" srcId="{3520C8A6-C813-E04E-9421-0C9EC823053F}" destId="{729C1BD6-DD08-DB4C-A451-350D03FF9A76}" srcOrd="4" destOrd="0" presId="urn:microsoft.com/office/officeart/2008/layout/HexagonCluster"/>
    <dgm:cxn modelId="{1C33E83F-7286-734E-8705-4E28E6DD7FAE}" type="presParOf" srcId="{729C1BD6-DD08-DB4C-A451-350D03FF9A76}" destId="{07D94179-BF91-4140-A738-E300E705511C}" srcOrd="0" destOrd="0" presId="urn:microsoft.com/office/officeart/2008/layout/HexagonCluster"/>
    <dgm:cxn modelId="{142CE9DD-6025-794C-AEFA-202F715ED98E}" type="presParOf" srcId="{3520C8A6-C813-E04E-9421-0C9EC823053F}" destId="{BF370706-CD78-F54D-934D-94167496B201}" srcOrd="5" destOrd="0" presId="urn:microsoft.com/office/officeart/2008/layout/HexagonCluster"/>
    <dgm:cxn modelId="{55C5D78E-7343-5D4C-9BB1-28B47F31C261}" type="presParOf" srcId="{BF370706-CD78-F54D-934D-94167496B201}" destId="{C626C1E0-518F-8B43-8DFB-94C9BF70F621}" srcOrd="0" destOrd="0" presId="urn:microsoft.com/office/officeart/2008/layout/HexagonCluster"/>
    <dgm:cxn modelId="{C9202799-50EE-0B46-A46B-CEC3C6A8083B}" type="presParOf" srcId="{3520C8A6-C813-E04E-9421-0C9EC823053F}" destId="{DD7BA676-547B-9548-9FFC-DF492D5CB039}" srcOrd="6" destOrd="0" presId="urn:microsoft.com/office/officeart/2008/layout/HexagonCluster"/>
    <dgm:cxn modelId="{D09E08F8-FBA5-1A43-B7DF-82C870916C0E}" type="presParOf" srcId="{DD7BA676-547B-9548-9FFC-DF492D5CB039}" destId="{DFAF6C4D-2806-DA4E-8C1C-C3E40C9059F9}" srcOrd="0" destOrd="0" presId="urn:microsoft.com/office/officeart/2008/layout/HexagonCluster"/>
    <dgm:cxn modelId="{8688B865-E818-E041-B3FD-87424A9493C4}" type="presParOf" srcId="{3520C8A6-C813-E04E-9421-0C9EC823053F}" destId="{19E21678-7A64-F54C-A005-75073C471F53}" srcOrd="7" destOrd="0" presId="urn:microsoft.com/office/officeart/2008/layout/HexagonCluster"/>
    <dgm:cxn modelId="{2A53921E-023D-DC4A-B051-A1AAF5760988}" type="presParOf" srcId="{19E21678-7A64-F54C-A005-75073C471F53}" destId="{D53901BB-9113-A94A-8656-B32E7D69F597}" srcOrd="0" destOrd="0" presId="urn:microsoft.com/office/officeart/2008/layout/HexagonCluster"/>
    <dgm:cxn modelId="{E110ACBC-A5A2-E549-8641-7FA11FF8FF77}" type="presParOf" srcId="{3520C8A6-C813-E04E-9421-0C9EC823053F}" destId="{00828CAB-F6C0-F04E-9694-3675218993F1}" srcOrd="8" destOrd="0" presId="urn:microsoft.com/office/officeart/2008/layout/HexagonCluster"/>
    <dgm:cxn modelId="{E2615DA5-A965-A54E-957C-E0F6906F754B}" type="presParOf" srcId="{00828CAB-F6C0-F04E-9694-3675218993F1}" destId="{F2D75F2F-4618-CB4B-BB7C-F75C65F412E0}" srcOrd="0" destOrd="0" presId="urn:microsoft.com/office/officeart/2008/layout/HexagonCluster"/>
    <dgm:cxn modelId="{4004100D-BD62-614C-9B9C-9080881A57AD}" type="presParOf" srcId="{3520C8A6-C813-E04E-9421-0C9EC823053F}" destId="{CB411446-AD09-3248-9BE3-6C564C96C997}" srcOrd="9" destOrd="0" presId="urn:microsoft.com/office/officeart/2008/layout/HexagonCluster"/>
    <dgm:cxn modelId="{262F89DE-390B-CE4A-A8C3-F5723684A578}" type="presParOf" srcId="{CB411446-AD09-3248-9BE3-6C564C96C997}" destId="{D08E7545-BDE9-CD4C-8A5C-43EBD38FDFDA}" srcOrd="0" destOrd="0" presId="urn:microsoft.com/office/officeart/2008/layout/HexagonCluster"/>
    <dgm:cxn modelId="{2302338D-A86F-D348-9A93-211B07060BFD}" type="presParOf" srcId="{3520C8A6-C813-E04E-9421-0C9EC823053F}" destId="{651DEE5D-4DD3-B94D-9CDB-4857B609406D}" srcOrd="10" destOrd="0" presId="urn:microsoft.com/office/officeart/2008/layout/HexagonCluster"/>
    <dgm:cxn modelId="{F8FB8D33-688D-F649-B61A-366CA0A2BC30}" type="presParOf" srcId="{651DEE5D-4DD3-B94D-9CDB-4857B609406D}" destId="{FEAAEA55-05B1-9C47-B349-27E77463818F}" srcOrd="0" destOrd="0" presId="urn:microsoft.com/office/officeart/2008/layout/HexagonCluster"/>
    <dgm:cxn modelId="{FFAB56CE-13DD-EF4C-9023-EB5A5793ED75}" type="presParOf" srcId="{3520C8A6-C813-E04E-9421-0C9EC823053F}" destId="{21581293-AA17-3743-9139-6CD643037CBB}" srcOrd="11" destOrd="0" presId="urn:microsoft.com/office/officeart/2008/layout/HexagonCluster"/>
    <dgm:cxn modelId="{EB06FA09-2881-C04C-A642-06E596C74E64}" type="presParOf" srcId="{21581293-AA17-3743-9139-6CD643037CBB}" destId="{EE9E47A5-BC29-C04A-BFBD-77944431338D}" srcOrd="0" destOrd="0" presId="urn:microsoft.com/office/officeart/2008/layout/HexagonCluster"/>
    <dgm:cxn modelId="{A0F8BEE9-BD3D-844C-B059-E118192B5F64}" type="presParOf" srcId="{3520C8A6-C813-E04E-9421-0C9EC823053F}" destId="{9E983CB0-84ED-0348-AC25-203289AF0644}" srcOrd="12" destOrd="0" presId="urn:microsoft.com/office/officeart/2008/layout/HexagonCluster"/>
    <dgm:cxn modelId="{42BD913B-A67E-494F-9C99-D1DBE3AAFEA2}" type="presParOf" srcId="{9E983CB0-84ED-0348-AC25-203289AF0644}" destId="{FDE8F027-4A47-E14D-BBC1-E6613AAF36B7}" srcOrd="0" destOrd="0" presId="urn:microsoft.com/office/officeart/2008/layout/HexagonCluster"/>
    <dgm:cxn modelId="{9A7DC350-62A7-0A4F-8699-97B8E0CFB630}" type="presParOf" srcId="{3520C8A6-C813-E04E-9421-0C9EC823053F}" destId="{2DB94180-0D65-1F4D-9F13-2F63394A54EC}" srcOrd="13" destOrd="0" presId="urn:microsoft.com/office/officeart/2008/layout/HexagonCluster"/>
    <dgm:cxn modelId="{DCFFEB94-13B0-7849-B5D3-62588E08715C}" type="presParOf" srcId="{2DB94180-0D65-1F4D-9F13-2F63394A54EC}" destId="{C45466D7-C06F-5F4D-88A7-864EA4A38F80}" srcOrd="0" destOrd="0" presId="urn:microsoft.com/office/officeart/2008/layout/HexagonCluster"/>
    <dgm:cxn modelId="{64D30CC9-807C-434F-A189-7D6666998926}" type="presParOf" srcId="{3520C8A6-C813-E04E-9421-0C9EC823053F}" destId="{B68551D1-96B1-C744-B669-D3234FA5CFFB}" srcOrd="14" destOrd="0" presId="urn:microsoft.com/office/officeart/2008/layout/HexagonCluster"/>
    <dgm:cxn modelId="{F0263EAD-6140-BB48-9E75-416E454B76E6}" type="presParOf" srcId="{B68551D1-96B1-C744-B669-D3234FA5CFFB}" destId="{9FF3272F-47C6-AE4E-A1C8-5C2EC8BF7C5C}" srcOrd="0" destOrd="0" presId="urn:microsoft.com/office/officeart/2008/layout/HexagonCluster"/>
    <dgm:cxn modelId="{FEDBFCA3-0FE4-3442-B15F-4CE3BAAE30AC}" type="presParOf" srcId="{3520C8A6-C813-E04E-9421-0C9EC823053F}" destId="{E4366F48-3456-4A4B-BB52-3A46FE300AC9}" srcOrd="15" destOrd="0" presId="urn:microsoft.com/office/officeart/2008/layout/HexagonCluster"/>
    <dgm:cxn modelId="{7C696D0E-B85C-984F-A568-BD4C3AC6BDD7}" type="presParOf" srcId="{E4366F48-3456-4A4B-BB52-3A46FE300AC9}" destId="{144B28AE-1E1D-ED44-8B9F-EEC403B8B108}" srcOrd="0" destOrd="0" presId="urn:microsoft.com/office/officeart/2008/layout/HexagonCluster"/>
    <dgm:cxn modelId="{B98358F4-E440-934E-9F8E-EC5C70B3FFD2}" type="presParOf" srcId="{3520C8A6-C813-E04E-9421-0C9EC823053F}" destId="{9173638E-CA83-B446-B8F7-03A68C0D1AA0}" srcOrd="16" destOrd="0" presId="urn:microsoft.com/office/officeart/2008/layout/HexagonCluster"/>
    <dgm:cxn modelId="{5515F0FD-C8D3-8F4C-898A-5F6940AEEF4A}" type="presParOf" srcId="{9173638E-CA83-B446-B8F7-03A68C0D1AA0}" destId="{073D18D9-9278-DB46-8BD9-EB24809762ED}" srcOrd="0" destOrd="0" presId="urn:microsoft.com/office/officeart/2008/layout/HexagonCluster"/>
    <dgm:cxn modelId="{4E677886-882E-6542-A9C4-1F73E54959BE}" type="presParOf" srcId="{3520C8A6-C813-E04E-9421-0C9EC823053F}" destId="{F9E7D338-F538-664E-8E31-D29B65DDBD80}" srcOrd="17" destOrd="0" presId="urn:microsoft.com/office/officeart/2008/layout/HexagonCluster"/>
    <dgm:cxn modelId="{A680CE3C-8169-8D4F-913E-465E54862259}" type="presParOf" srcId="{F9E7D338-F538-664E-8E31-D29B65DDBD80}" destId="{F0DC78BD-B9C9-A148-BFF5-1DCBC0350572}" srcOrd="0" destOrd="0" presId="urn:microsoft.com/office/officeart/2008/layout/HexagonCluster"/>
    <dgm:cxn modelId="{B8D16106-72F6-5249-880F-1FD8CB57127A}" type="presParOf" srcId="{3520C8A6-C813-E04E-9421-0C9EC823053F}" destId="{064AEAC0-93CB-C546-9040-01236E2330E8}" srcOrd="18" destOrd="0" presId="urn:microsoft.com/office/officeart/2008/layout/HexagonCluster"/>
    <dgm:cxn modelId="{70E4A1DB-844B-0B45-B0C7-52E0C50C34CE}" type="presParOf" srcId="{064AEAC0-93CB-C546-9040-01236E2330E8}" destId="{C13AD71E-A7B7-634D-92E3-9FB77A764620}" srcOrd="0" destOrd="0" presId="urn:microsoft.com/office/officeart/2008/layout/HexagonCluster"/>
    <dgm:cxn modelId="{BA1C4A13-5669-4F40-9F67-DC97ACCE6674}" type="presParOf" srcId="{3520C8A6-C813-E04E-9421-0C9EC823053F}" destId="{BBAA7B9B-4168-7949-8AF8-B36BD8F2E29A}" srcOrd="19" destOrd="0" presId="urn:microsoft.com/office/officeart/2008/layout/HexagonCluster"/>
    <dgm:cxn modelId="{8E8EDE99-CEBF-094E-9094-D444423C53B2}" type="presParOf" srcId="{BBAA7B9B-4168-7949-8AF8-B36BD8F2E29A}" destId="{243C2D3A-B600-E14B-AAF6-19E72963429C}" srcOrd="0" destOrd="0" presId="urn:microsoft.com/office/officeart/2008/layout/HexagonCluster"/>
    <dgm:cxn modelId="{40785B0C-77BF-F743-8D01-EDA701429565}" type="presParOf" srcId="{3520C8A6-C813-E04E-9421-0C9EC823053F}" destId="{68AD9BB9-E446-4F4D-8759-D8AB319BF4FF}" srcOrd="20" destOrd="0" presId="urn:microsoft.com/office/officeart/2008/layout/HexagonCluster"/>
    <dgm:cxn modelId="{363A88F1-158C-9749-B227-CE01CB5D1ACC}" type="presParOf" srcId="{68AD9BB9-E446-4F4D-8759-D8AB319BF4FF}" destId="{5F05811E-9794-4045-9E36-3D309809B9B6}" srcOrd="0" destOrd="0" presId="urn:microsoft.com/office/officeart/2008/layout/HexagonCluster"/>
    <dgm:cxn modelId="{A44DD40D-AF9E-3147-BD79-5322266A5FFF}" type="presParOf" srcId="{3520C8A6-C813-E04E-9421-0C9EC823053F}" destId="{60F50E15-7B1E-064E-9173-06FC604607A4}" srcOrd="21" destOrd="0" presId="urn:microsoft.com/office/officeart/2008/layout/HexagonCluster"/>
    <dgm:cxn modelId="{92881E41-2EC0-DF49-B748-5BF184C078ED}" type="presParOf" srcId="{60F50E15-7B1E-064E-9173-06FC604607A4}" destId="{05FA9775-1888-6A4E-ABF9-B08D5E16A923}" srcOrd="0" destOrd="0" presId="urn:microsoft.com/office/officeart/2008/layout/HexagonCluster"/>
    <dgm:cxn modelId="{7AFB7951-0611-4242-BD8B-4EDC1DF8ACA3}" type="presParOf" srcId="{3520C8A6-C813-E04E-9421-0C9EC823053F}" destId="{440AFEAC-6ED2-EF4B-AA15-2DF1FC159940}" srcOrd="22" destOrd="0" presId="urn:microsoft.com/office/officeart/2008/layout/HexagonCluster"/>
    <dgm:cxn modelId="{172820DC-7CF4-B243-A8E6-C24E266F0936}" type="presParOf" srcId="{440AFEAC-6ED2-EF4B-AA15-2DF1FC159940}" destId="{1FD29944-447F-6D4B-B68D-55A09041B691}" srcOrd="0" destOrd="0" presId="urn:microsoft.com/office/officeart/2008/layout/HexagonCluster"/>
    <dgm:cxn modelId="{BF2A7531-AC85-9B4D-A5FF-E06C12ED6B72}" type="presParOf" srcId="{3520C8A6-C813-E04E-9421-0C9EC823053F}" destId="{4B4667C8-0341-E74B-B5B1-F3A816E0258A}" srcOrd="23" destOrd="0" presId="urn:microsoft.com/office/officeart/2008/layout/HexagonCluster"/>
    <dgm:cxn modelId="{5AE4273B-2EAE-2B4C-BBB9-E3010C9EA312}" type="presParOf" srcId="{4B4667C8-0341-E74B-B5B1-F3A816E0258A}" destId="{7CB63412-B8C8-2A4B-BBEA-941D02042318}" srcOrd="0" destOrd="0" presId="urn:microsoft.com/office/officeart/2008/layout/HexagonCluster"/>
    <dgm:cxn modelId="{F41D3C85-6B28-A14C-A47C-6795D21FAAA2}" type="presParOf" srcId="{3520C8A6-C813-E04E-9421-0C9EC823053F}" destId="{6634F26C-36F7-A34B-B230-676E35BAFEA0}" srcOrd="24" destOrd="0" presId="urn:microsoft.com/office/officeart/2008/layout/HexagonCluster"/>
    <dgm:cxn modelId="{84F3D8A8-31B9-C64E-90FB-CAF4D5D27DF3}" type="presParOf" srcId="{6634F26C-36F7-A34B-B230-676E35BAFEA0}" destId="{B89A3368-EA8F-684E-A701-5883B91756FE}" srcOrd="0" destOrd="0" presId="urn:microsoft.com/office/officeart/2008/layout/HexagonCluster"/>
    <dgm:cxn modelId="{B5A5716C-B36F-0A42-86FB-1CEF4D589269}" type="presParOf" srcId="{3520C8A6-C813-E04E-9421-0C9EC823053F}" destId="{763898B8-744B-AE48-919B-6D5FA6E12ADE}" srcOrd="25" destOrd="0" presId="urn:microsoft.com/office/officeart/2008/layout/HexagonCluster"/>
    <dgm:cxn modelId="{F2646BC1-C51E-6E4E-AD2C-BA1D80E1001A}" type="presParOf" srcId="{763898B8-744B-AE48-919B-6D5FA6E12ADE}" destId="{A01AADEB-F2BC-5341-81E8-70FC1A858F1F}" srcOrd="0" destOrd="0" presId="urn:microsoft.com/office/officeart/2008/layout/HexagonCluster"/>
    <dgm:cxn modelId="{3AB5FB4D-FF9C-044A-BB36-D9AE90F47232}" type="presParOf" srcId="{3520C8A6-C813-E04E-9421-0C9EC823053F}" destId="{264F749B-2895-8B4B-94E1-23E031187CBB}" srcOrd="26" destOrd="0" presId="urn:microsoft.com/office/officeart/2008/layout/HexagonCluster"/>
    <dgm:cxn modelId="{FB2D27B7-EEE0-2048-BF80-179575706926}" type="presParOf" srcId="{264F749B-2895-8B4B-94E1-23E031187CBB}" destId="{2A4CC515-1E06-CA4D-9E2A-55D2062BE5AB}" srcOrd="0" destOrd="0" presId="urn:microsoft.com/office/officeart/2008/layout/HexagonCluster"/>
    <dgm:cxn modelId="{A0EAE636-110A-DF49-B764-D42BCDF9DAEE}" type="presParOf" srcId="{3520C8A6-C813-E04E-9421-0C9EC823053F}" destId="{53D26F7C-8EC5-E541-8A1C-1BA573DA2A11}" srcOrd="27" destOrd="0" presId="urn:microsoft.com/office/officeart/2008/layout/HexagonCluster"/>
    <dgm:cxn modelId="{5AA42D0A-44EA-864D-B600-9DF9E8803AF3}" type="presParOf" srcId="{53D26F7C-8EC5-E541-8A1C-1BA573DA2A11}" destId="{A173740F-1684-C545-AA8B-6EF58BC65C98}" srcOrd="0" destOrd="0" presId="urn:microsoft.com/office/officeart/2008/layout/HexagonCluster"/>
    <dgm:cxn modelId="{EC79B20F-840C-E342-9E23-DAC2F0A823A2}" type="presParOf" srcId="{3520C8A6-C813-E04E-9421-0C9EC823053F}" destId="{D1B9F8F5-048F-324C-B776-1652EB8E6688}" srcOrd="28" destOrd="0" presId="urn:microsoft.com/office/officeart/2008/layout/HexagonCluster"/>
    <dgm:cxn modelId="{F953CFF0-CB74-6A46-91EF-354DB9E4AFA2}" type="presParOf" srcId="{D1B9F8F5-048F-324C-B776-1652EB8E6688}" destId="{06770113-EAB0-AF4E-A622-78FCCDE90BC1}" srcOrd="0" destOrd="0" presId="urn:microsoft.com/office/officeart/2008/layout/HexagonCluster"/>
    <dgm:cxn modelId="{8B1E0A65-8E39-A94A-9EFA-F4C83CB5AF6F}" type="presParOf" srcId="{3520C8A6-C813-E04E-9421-0C9EC823053F}" destId="{F6E3FC82-79CC-7F45-87FC-DC33AC070676}" srcOrd="29" destOrd="0" presId="urn:microsoft.com/office/officeart/2008/layout/HexagonCluster"/>
    <dgm:cxn modelId="{B77FB2FC-0DCF-E948-94E6-FC89A1FE081D}" type="presParOf" srcId="{F6E3FC82-79CC-7F45-87FC-DC33AC070676}" destId="{A19231BE-4C01-3F47-92E3-8892A68A78DB}" srcOrd="0" destOrd="0" presId="urn:microsoft.com/office/officeart/2008/layout/HexagonCluster"/>
    <dgm:cxn modelId="{287279A6-9EB2-CE4A-96AA-2282B6B20DCE}" type="presParOf" srcId="{3520C8A6-C813-E04E-9421-0C9EC823053F}" destId="{3F9861B0-D5BD-4048-AC20-C89C753718E3}" srcOrd="30" destOrd="0" presId="urn:microsoft.com/office/officeart/2008/layout/HexagonCluster"/>
    <dgm:cxn modelId="{36135CCE-C454-EA4D-8AF9-01164A860983}" type="presParOf" srcId="{3F9861B0-D5BD-4048-AC20-C89C753718E3}" destId="{11767CF0-AE3F-B244-9C4F-20A1CA0BD91A}" srcOrd="0" destOrd="0" presId="urn:microsoft.com/office/officeart/2008/layout/HexagonCluster"/>
    <dgm:cxn modelId="{FED313A0-0A57-5144-A4EF-A2400530CA43}" type="presParOf" srcId="{3520C8A6-C813-E04E-9421-0C9EC823053F}" destId="{AA4EEE5D-3792-1848-9C98-DF7BCD114E93}" srcOrd="31" destOrd="0" presId="urn:microsoft.com/office/officeart/2008/layout/HexagonCluster"/>
    <dgm:cxn modelId="{97992FE6-8467-B74A-AEE1-6073B33B52B7}" type="presParOf" srcId="{AA4EEE5D-3792-1848-9C98-DF7BCD114E93}" destId="{994B641B-CC55-3045-8FBB-27C66A2776B5}" srcOrd="0" destOrd="0" presId="urn:microsoft.com/office/officeart/2008/layout/HexagonCluster"/>
    <dgm:cxn modelId="{F1F82505-F87F-2346-83DE-098383D48765}" type="presParOf" srcId="{3520C8A6-C813-E04E-9421-0C9EC823053F}" destId="{E7F5632D-CEF5-C549-94D6-2BE13D696AB1}" srcOrd="32" destOrd="0" presId="urn:microsoft.com/office/officeart/2008/layout/HexagonCluster"/>
    <dgm:cxn modelId="{AD27D822-AA4C-D148-A19A-2253EF78A171}" type="presParOf" srcId="{E7F5632D-CEF5-C549-94D6-2BE13D696AB1}" destId="{7D5959D0-E75C-754D-93CD-C5A17F46E550}" srcOrd="0" destOrd="0" presId="urn:microsoft.com/office/officeart/2008/layout/HexagonCluster"/>
    <dgm:cxn modelId="{3D399A10-A25E-5D44-8E69-1038785B49E3}" type="presParOf" srcId="{3520C8A6-C813-E04E-9421-0C9EC823053F}" destId="{92A6585B-49F8-1047-A331-6ACD3105091F}" srcOrd="33" destOrd="0" presId="urn:microsoft.com/office/officeart/2008/layout/HexagonCluster"/>
    <dgm:cxn modelId="{69838E92-2A7D-0C4A-93C0-D6A1523F5BE6}" type="presParOf" srcId="{92A6585B-49F8-1047-A331-6ACD3105091F}" destId="{4449C77A-40D5-0245-8431-3592BF562B1B}" srcOrd="0" destOrd="0" presId="urn:microsoft.com/office/officeart/2008/layout/HexagonCluster"/>
    <dgm:cxn modelId="{ADEF9F8F-3BFB-4E42-81E1-58103F9F6280}" type="presParOf" srcId="{3520C8A6-C813-E04E-9421-0C9EC823053F}" destId="{3DCB74AF-7AA2-C34C-9070-30081EA1130E}" srcOrd="34" destOrd="0" presId="urn:microsoft.com/office/officeart/2008/layout/HexagonCluster"/>
    <dgm:cxn modelId="{843AEB6A-A3EF-D945-BA22-9B06C7297EB9}" type="presParOf" srcId="{3DCB74AF-7AA2-C34C-9070-30081EA1130E}" destId="{520A61FD-7BBC-B84B-9BED-86CD8A5767E4}" srcOrd="0" destOrd="0" presId="urn:microsoft.com/office/officeart/2008/layout/HexagonCluster"/>
    <dgm:cxn modelId="{0BE7155D-C743-3A4E-A438-8EBF500F45EB}" type="presParOf" srcId="{3520C8A6-C813-E04E-9421-0C9EC823053F}" destId="{6AD35187-4F3B-244A-B8FC-234C4E592362}" srcOrd="35" destOrd="0" presId="urn:microsoft.com/office/officeart/2008/layout/HexagonCluster"/>
    <dgm:cxn modelId="{3EC4E05A-2F96-7A48-95AA-49489DE601E6}" type="presParOf" srcId="{6AD35187-4F3B-244A-B8FC-234C4E592362}" destId="{2DC1BC3F-E532-4748-9FF4-81E7FB4E853A}" srcOrd="0" destOrd="0" presId="urn:microsoft.com/office/officeart/2008/layout/HexagonCluster"/>
    <dgm:cxn modelId="{D3D60994-0CE2-8342-854A-CBB4BFBA778D}" type="presParOf" srcId="{3520C8A6-C813-E04E-9421-0C9EC823053F}" destId="{E763FE61-B9AE-114F-BDE9-EDB04142F66A}" srcOrd="36" destOrd="0" presId="urn:microsoft.com/office/officeart/2008/layout/HexagonCluster"/>
    <dgm:cxn modelId="{AF5C1D05-CB2C-7548-B904-AA1BDF66F3DF}" type="presParOf" srcId="{E763FE61-B9AE-114F-BDE9-EDB04142F66A}" destId="{FFE85362-B175-804D-BC22-BFEC46F6F684}" srcOrd="0" destOrd="0" presId="urn:microsoft.com/office/officeart/2008/layout/HexagonCluster"/>
    <dgm:cxn modelId="{214F4DC8-EBE0-FF40-B824-2C9FAB18467B}" type="presParOf" srcId="{3520C8A6-C813-E04E-9421-0C9EC823053F}" destId="{44EFAC46-9BCC-BE43-89FE-DFD3CD5050B9}" srcOrd="37" destOrd="0" presId="urn:microsoft.com/office/officeart/2008/layout/HexagonCluster"/>
    <dgm:cxn modelId="{B93BFD84-6927-304D-A553-A43D5D93F536}" type="presParOf" srcId="{44EFAC46-9BCC-BE43-89FE-DFD3CD5050B9}" destId="{CEA2E3CC-E004-DA49-BC40-D01ACFDA2502}" srcOrd="0" destOrd="0" presId="urn:microsoft.com/office/officeart/2008/layout/HexagonCluster"/>
    <dgm:cxn modelId="{916AFD93-4957-E445-B4C3-AAD37FEFE586}" type="presParOf" srcId="{3520C8A6-C813-E04E-9421-0C9EC823053F}" destId="{294697C9-7719-1547-8542-A39E9515A566}" srcOrd="38" destOrd="0" presId="urn:microsoft.com/office/officeart/2008/layout/HexagonCluster"/>
    <dgm:cxn modelId="{984B3E82-7CCD-794A-B77E-4F569E8A122D}" type="presParOf" srcId="{294697C9-7719-1547-8542-A39E9515A566}" destId="{DE13F362-B48F-5740-843B-CFC7BDEF4EC5}" srcOrd="0" destOrd="0" presId="urn:microsoft.com/office/officeart/2008/layout/HexagonCluster"/>
    <dgm:cxn modelId="{DF6B4B40-FA70-5D4A-A9F5-DD86BD5B5283}" type="presParOf" srcId="{3520C8A6-C813-E04E-9421-0C9EC823053F}" destId="{D9182AF1-15DA-A94F-8D86-5EACF81429E1}" srcOrd="39" destOrd="0" presId="urn:microsoft.com/office/officeart/2008/layout/HexagonCluster"/>
    <dgm:cxn modelId="{90146A50-3BE4-4E45-AABE-B4A5A54DC6C5}" type="presParOf" srcId="{D9182AF1-15DA-A94F-8D86-5EACF81429E1}" destId="{9357D4DD-1F1C-C044-BD09-9D0E01C5783C}" srcOrd="0" destOrd="0" presId="urn:microsoft.com/office/officeart/2008/layout/HexagonCluster"/>
    <dgm:cxn modelId="{573E0C98-8720-8A4D-94D3-8610AB34F227}" type="presParOf" srcId="{3520C8A6-C813-E04E-9421-0C9EC823053F}" destId="{D944FCEF-CDEF-4746-906D-E86D7871407E}" srcOrd="40" destOrd="0" presId="urn:microsoft.com/office/officeart/2008/layout/HexagonCluster"/>
    <dgm:cxn modelId="{E9AE8D95-0A8D-864D-B122-10FAE49E0E01}" type="presParOf" srcId="{D944FCEF-CDEF-4746-906D-E86D7871407E}" destId="{F2136B3C-2D1F-A240-B8FE-26B09E6F5829}" srcOrd="0" destOrd="0" presId="urn:microsoft.com/office/officeart/2008/layout/HexagonCluster"/>
    <dgm:cxn modelId="{D3DB6C0C-E803-5C47-8899-3B352E6D294C}" type="presParOf" srcId="{3520C8A6-C813-E04E-9421-0C9EC823053F}" destId="{2918E2A7-8B97-624C-90D2-FB95C7E42085}" srcOrd="41" destOrd="0" presId="urn:microsoft.com/office/officeart/2008/layout/HexagonCluster"/>
    <dgm:cxn modelId="{C2D39CE7-E389-A546-B8CC-CE243BEF2332}" type="presParOf" srcId="{2918E2A7-8B97-624C-90D2-FB95C7E42085}" destId="{722EC2DD-ABF5-C642-AE67-41913426F28D}" srcOrd="0" destOrd="0" presId="urn:microsoft.com/office/officeart/2008/layout/HexagonCluster"/>
    <dgm:cxn modelId="{CB32D28A-BBB2-B244-B667-28ABE8F03280}" type="presParOf" srcId="{3520C8A6-C813-E04E-9421-0C9EC823053F}" destId="{581D9A24-74D2-494C-959F-3195CE66B826}" srcOrd="42" destOrd="0" presId="urn:microsoft.com/office/officeart/2008/layout/HexagonCluster"/>
    <dgm:cxn modelId="{5FC4221C-79C1-7842-A27B-C92CD806FCF5}" type="presParOf" srcId="{581D9A24-74D2-494C-959F-3195CE66B826}" destId="{024E4879-CC87-FE4A-BB34-475DB4F67E79}" srcOrd="0" destOrd="0" presId="urn:microsoft.com/office/officeart/2008/layout/HexagonCluster"/>
    <dgm:cxn modelId="{829485F1-0C17-3B49-AFDC-FD89707FA759}" type="presParOf" srcId="{3520C8A6-C813-E04E-9421-0C9EC823053F}" destId="{5D8E8798-D412-0045-B649-D225B76932C3}" srcOrd="43" destOrd="0" presId="urn:microsoft.com/office/officeart/2008/layout/HexagonCluster"/>
    <dgm:cxn modelId="{80B221B0-D521-5A45-8BA7-ED3479584EA9}" type="presParOf" srcId="{5D8E8798-D412-0045-B649-D225B76932C3}" destId="{8A715D57-C8F9-784B-90FF-EBE1DAE1FF24}" srcOrd="0" destOrd="0" presId="urn:microsoft.com/office/officeart/2008/layout/Hexagon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24A3B2-48A4-4BAA-AE55-E1BBD91ED721}"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fr-FR"/>
        </a:p>
      </dgm:t>
    </dgm:pt>
    <dgm:pt modelId="{303BD1B6-D65A-408D-B16E-E4D8E1109DA8}">
      <dgm:prSet phldrT="[Texte]" custT="1"/>
      <dgm:spPr>
        <a:solidFill>
          <a:schemeClr val="accent6">
            <a:lumMod val="20000"/>
            <a:lumOff val="80000"/>
          </a:schemeClr>
        </a:solidFill>
        <a:ln>
          <a:solidFill>
            <a:schemeClr val="accent6">
              <a:lumMod val="50000"/>
            </a:schemeClr>
          </a:solidFill>
        </a:ln>
      </dgm:spPr>
      <dgm:t>
        <a:bodyPr/>
        <a:lstStyle/>
        <a:p>
          <a:r>
            <a:rPr lang="fr-FR" sz="1400" b="1" dirty="0" smtClean="0">
              <a:solidFill>
                <a:schemeClr val="tx1"/>
              </a:solidFill>
            </a:rPr>
            <a:t>Clairance muco-ciliaire et toux dégradées </a:t>
          </a:r>
          <a:r>
            <a:rPr lang="fr-FR" sz="1400" dirty="0" smtClean="0">
              <a:solidFill>
                <a:schemeClr val="tx1"/>
              </a:solidFill>
            </a:rPr>
            <a:t>par:</a:t>
          </a:r>
        </a:p>
        <a:p>
          <a:r>
            <a:rPr lang="fr-FR" sz="1400" u="sng" dirty="0" smtClean="0">
              <a:solidFill>
                <a:schemeClr val="tx1"/>
              </a:solidFill>
            </a:rPr>
            <a:t>- le dispositif invasif et la pression positive</a:t>
          </a:r>
          <a:r>
            <a:rPr lang="fr-FR" sz="1400" dirty="0" smtClean="0">
              <a:solidFill>
                <a:schemeClr val="tx1"/>
              </a:solidFill>
            </a:rPr>
            <a:t>,</a:t>
          </a:r>
        </a:p>
        <a:p>
          <a:r>
            <a:rPr lang="fr-FR" sz="1400" dirty="0" smtClean="0">
              <a:solidFill>
                <a:schemeClr val="tx1"/>
              </a:solidFill>
            </a:rPr>
            <a:t>- la limitation de mouvement,</a:t>
          </a:r>
        </a:p>
        <a:p>
          <a:r>
            <a:rPr lang="fr-FR" sz="1400" dirty="0" smtClean="0">
              <a:solidFill>
                <a:schemeClr val="tx1"/>
              </a:solidFill>
            </a:rPr>
            <a:t>- faible humidification des gaz inhalés,</a:t>
          </a:r>
        </a:p>
        <a:p>
          <a:r>
            <a:rPr lang="fr-FR" sz="1400" dirty="0" smtClean="0">
              <a:solidFill>
                <a:schemeClr val="tx1"/>
              </a:solidFill>
            </a:rPr>
            <a:t>- DIP/PIF souvent &gt; au DEP/PEF </a:t>
          </a:r>
          <a:r>
            <a:rPr lang="fr-FR" sz="1000" dirty="0" smtClean="0">
              <a:solidFill>
                <a:schemeClr val="tx1"/>
              </a:solidFill>
            </a:rPr>
            <a:t>(</a:t>
          </a:r>
          <a:r>
            <a:rPr lang="fr-FR" sz="1000" dirty="0" err="1" smtClean="0">
              <a:solidFill>
                <a:schemeClr val="tx1"/>
              </a:solidFill>
            </a:rPr>
            <a:t>Ntoumenopoulos</a:t>
          </a:r>
          <a:r>
            <a:rPr lang="fr-FR" sz="1000" dirty="0" smtClean="0">
              <a:solidFill>
                <a:schemeClr val="tx1"/>
              </a:solidFill>
            </a:rPr>
            <a:t>, 2011)</a:t>
          </a:r>
          <a:r>
            <a:rPr lang="fr-FR" sz="1400" dirty="0" smtClean="0">
              <a:solidFill>
                <a:schemeClr val="tx1"/>
              </a:solidFill>
            </a:rPr>
            <a:t>.</a:t>
          </a:r>
          <a:endParaRPr lang="fr-FR" sz="1400" dirty="0">
            <a:solidFill>
              <a:schemeClr val="tx1"/>
            </a:solidFill>
          </a:endParaRPr>
        </a:p>
      </dgm:t>
    </dgm:pt>
    <dgm:pt modelId="{39BC1780-BF18-43A2-862F-10A475D304BD}" type="parTrans" cxnId="{B5083C66-30CA-4C2A-BAC5-2EB395325C44}">
      <dgm:prSet/>
      <dgm:spPr/>
      <dgm:t>
        <a:bodyPr/>
        <a:lstStyle/>
        <a:p>
          <a:endParaRPr lang="fr-FR"/>
        </a:p>
      </dgm:t>
    </dgm:pt>
    <dgm:pt modelId="{EC94AA64-892F-430A-9C8B-28D18B547444}" type="sibTrans" cxnId="{B5083C66-30CA-4C2A-BAC5-2EB395325C44}">
      <dgm:prSet/>
      <dgm:spPr>
        <a:solidFill>
          <a:schemeClr val="accent6">
            <a:lumMod val="75000"/>
          </a:schemeClr>
        </a:solidFill>
        <a:ln>
          <a:solidFill>
            <a:schemeClr val="accent6">
              <a:lumMod val="50000"/>
            </a:schemeClr>
          </a:solidFill>
        </a:ln>
      </dgm:spPr>
      <dgm:t>
        <a:bodyPr/>
        <a:lstStyle/>
        <a:p>
          <a:endParaRPr lang="fr-FR"/>
        </a:p>
      </dgm:t>
    </dgm:pt>
    <dgm:pt modelId="{21ACED8F-872D-4E70-87D2-15B20AA14E2D}">
      <dgm:prSet phldrT="[Texte]"/>
      <dgm:spPr>
        <a:solidFill>
          <a:schemeClr val="accent6">
            <a:lumMod val="20000"/>
            <a:lumOff val="80000"/>
          </a:schemeClr>
        </a:solidFill>
        <a:ln>
          <a:solidFill>
            <a:schemeClr val="accent6">
              <a:lumMod val="50000"/>
            </a:schemeClr>
          </a:solidFill>
        </a:ln>
      </dgm:spPr>
      <dgm:t>
        <a:bodyPr/>
        <a:lstStyle/>
        <a:p>
          <a:r>
            <a:rPr lang="fr-FR" b="1" dirty="0" smtClean="0">
              <a:solidFill>
                <a:schemeClr val="tx1"/>
              </a:solidFill>
            </a:rPr>
            <a:t>Stase de sécrétions bronchique</a:t>
          </a:r>
          <a:r>
            <a:rPr lang="fr-FR" dirty="0" smtClean="0">
              <a:solidFill>
                <a:schemeClr val="tx1"/>
              </a:solidFill>
            </a:rPr>
            <a:t>:</a:t>
          </a:r>
        </a:p>
        <a:p>
          <a:r>
            <a:rPr lang="fr-FR" dirty="0" smtClean="0">
              <a:solidFill>
                <a:schemeClr val="tx1"/>
              </a:solidFill>
            </a:rPr>
            <a:t>- à l’origine d’une </a:t>
          </a:r>
          <a:r>
            <a:rPr lang="fr-FR" b="1" dirty="0" smtClean="0">
              <a:solidFill>
                <a:schemeClr val="tx1"/>
              </a:solidFill>
            </a:rPr>
            <a:t>dégradation de l’hématose </a:t>
          </a:r>
          <a:r>
            <a:rPr lang="fr-FR" dirty="0" smtClean="0">
              <a:solidFill>
                <a:schemeClr val="tx1"/>
              </a:solidFill>
            </a:rPr>
            <a:t>(atélectasies, shunts…),</a:t>
          </a:r>
        </a:p>
        <a:p>
          <a:r>
            <a:rPr lang="fr-FR" dirty="0" smtClean="0">
              <a:solidFill>
                <a:schemeClr val="tx1"/>
              </a:solidFill>
            </a:rPr>
            <a:t>- à l’origine d’une </a:t>
          </a:r>
          <a:r>
            <a:rPr lang="fr-FR" b="1" dirty="0" smtClean="0">
              <a:solidFill>
                <a:schemeClr val="tx1"/>
              </a:solidFill>
            </a:rPr>
            <a:t>augmentation du WOB</a:t>
          </a:r>
          <a:r>
            <a:rPr lang="fr-FR" dirty="0" smtClean="0">
              <a:solidFill>
                <a:schemeClr val="tx1"/>
              </a:solidFill>
            </a:rPr>
            <a:t>,</a:t>
          </a:r>
        </a:p>
        <a:p>
          <a:r>
            <a:rPr lang="fr-FR" dirty="0" smtClean="0">
              <a:solidFill>
                <a:schemeClr val="tx1"/>
              </a:solidFill>
            </a:rPr>
            <a:t>- favorise le développement des </a:t>
          </a:r>
          <a:r>
            <a:rPr lang="fr-FR" b="1" dirty="0" smtClean="0">
              <a:solidFill>
                <a:schemeClr val="tx1"/>
              </a:solidFill>
            </a:rPr>
            <a:t>PAVM</a:t>
          </a:r>
          <a:r>
            <a:rPr lang="fr-FR" dirty="0" smtClean="0">
              <a:solidFill>
                <a:schemeClr val="tx1"/>
              </a:solidFill>
            </a:rPr>
            <a:t> par la stase d’un médium propice au développement bactérien,</a:t>
          </a:r>
          <a:endParaRPr lang="fr-FR" dirty="0">
            <a:solidFill>
              <a:schemeClr val="tx1"/>
            </a:solidFill>
          </a:endParaRPr>
        </a:p>
      </dgm:t>
    </dgm:pt>
    <dgm:pt modelId="{A029208B-8373-428E-AC96-8C926F061854}" type="parTrans" cxnId="{70223342-3579-454C-AB3B-5F582ED42E8F}">
      <dgm:prSet/>
      <dgm:spPr/>
      <dgm:t>
        <a:bodyPr/>
        <a:lstStyle/>
        <a:p>
          <a:endParaRPr lang="fr-FR"/>
        </a:p>
      </dgm:t>
    </dgm:pt>
    <dgm:pt modelId="{6282772A-282E-46F1-809E-120C84B684C5}" type="sibTrans" cxnId="{70223342-3579-454C-AB3B-5F582ED42E8F}">
      <dgm:prSet/>
      <dgm:spPr/>
      <dgm:t>
        <a:bodyPr/>
        <a:lstStyle/>
        <a:p>
          <a:endParaRPr lang="fr-FR"/>
        </a:p>
      </dgm:t>
    </dgm:pt>
    <dgm:pt modelId="{F6D56DDA-8E47-4315-822E-B41E32DD032C}">
      <dgm:prSet phldrT="[Texte]"/>
      <dgm:spPr>
        <a:solidFill>
          <a:schemeClr val="accent6">
            <a:lumMod val="20000"/>
            <a:lumOff val="80000"/>
          </a:schemeClr>
        </a:solidFill>
        <a:ln>
          <a:solidFill>
            <a:schemeClr val="accent6">
              <a:lumMod val="50000"/>
            </a:schemeClr>
          </a:solidFill>
        </a:ln>
      </dgm:spPr>
      <dgm:t>
        <a:bodyPr/>
        <a:lstStyle/>
        <a:p>
          <a:r>
            <a:rPr lang="fr-FR" b="1" dirty="0" smtClean="0">
              <a:solidFill>
                <a:schemeClr val="tx1"/>
              </a:solidFill>
            </a:rPr>
            <a:t>Maintient de la dépendance au respirateur</a:t>
          </a:r>
          <a:endParaRPr lang="fr-FR" dirty="0">
            <a:solidFill>
              <a:schemeClr val="tx1"/>
            </a:solidFill>
          </a:endParaRPr>
        </a:p>
      </dgm:t>
    </dgm:pt>
    <dgm:pt modelId="{F52155E2-017F-48FC-87EE-D785B2C732FF}" type="parTrans" cxnId="{7E76AC73-B30F-4114-A5D1-D53A10A04EA0}">
      <dgm:prSet/>
      <dgm:spPr/>
      <dgm:t>
        <a:bodyPr/>
        <a:lstStyle/>
        <a:p>
          <a:endParaRPr lang="fr-FR"/>
        </a:p>
      </dgm:t>
    </dgm:pt>
    <dgm:pt modelId="{80F4774A-6E52-4E0B-9202-DF45586F79A2}" type="sibTrans" cxnId="{7E76AC73-B30F-4114-A5D1-D53A10A04EA0}">
      <dgm:prSet/>
      <dgm:spPr/>
      <dgm:t>
        <a:bodyPr/>
        <a:lstStyle/>
        <a:p>
          <a:endParaRPr lang="fr-FR"/>
        </a:p>
      </dgm:t>
    </dgm:pt>
    <dgm:pt modelId="{605233B1-C055-43D8-A55D-EE117A5A42A1}" type="pres">
      <dgm:prSet presAssocID="{B824A3B2-48A4-4BAA-AE55-E1BBD91ED721}" presName="Name0" presStyleCnt="0">
        <dgm:presLayoutVars>
          <dgm:dir/>
          <dgm:resizeHandles val="exact"/>
        </dgm:presLayoutVars>
      </dgm:prSet>
      <dgm:spPr/>
      <dgm:t>
        <a:bodyPr/>
        <a:lstStyle/>
        <a:p>
          <a:endParaRPr lang="fr-FR"/>
        </a:p>
      </dgm:t>
    </dgm:pt>
    <dgm:pt modelId="{FD1DA8DE-83EA-4FC0-89EE-27BC332D61AF}" type="pres">
      <dgm:prSet presAssocID="{B824A3B2-48A4-4BAA-AE55-E1BBD91ED721}" presName="cycle" presStyleCnt="0"/>
      <dgm:spPr/>
    </dgm:pt>
    <dgm:pt modelId="{426D6CB4-AA87-42B1-B04E-80BE19799FE2}" type="pres">
      <dgm:prSet presAssocID="{303BD1B6-D65A-408D-B16E-E4D8E1109DA8}" presName="nodeFirstNode" presStyleLbl="node1" presStyleIdx="0" presStyleCnt="3" custScaleX="112234" custRadScaleRad="96812" custRadScaleInc="0">
        <dgm:presLayoutVars>
          <dgm:bulletEnabled val="1"/>
        </dgm:presLayoutVars>
      </dgm:prSet>
      <dgm:spPr/>
      <dgm:t>
        <a:bodyPr/>
        <a:lstStyle/>
        <a:p>
          <a:endParaRPr lang="fr-FR"/>
        </a:p>
      </dgm:t>
    </dgm:pt>
    <dgm:pt modelId="{C78F9478-DC47-427D-A967-0B9616F2081B}" type="pres">
      <dgm:prSet presAssocID="{EC94AA64-892F-430A-9C8B-28D18B547444}" presName="sibTransFirstNode" presStyleLbl="bgShp" presStyleIdx="0" presStyleCnt="1" custScaleX="111689" custLinFactNeighborX="0" custLinFactNeighborY="9587"/>
      <dgm:spPr/>
      <dgm:t>
        <a:bodyPr/>
        <a:lstStyle/>
        <a:p>
          <a:endParaRPr lang="fr-FR"/>
        </a:p>
      </dgm:t>
    </dgm:pt>
    <dgm:pt modelId="{57FDF757-DE62-4606-B04B-EB34F660F7F5}" type="pres">
      <dgm:prSet presAssocID="{21ACED8F-872D-4E70-87D2-15B20AA14E2D}" presName="nodeFollowingNodes" presStyleLbl="node1" presStyleIdx="1" presStyleCnt="3" custRadScaleRad="114992" custRadScaleInc="-28371">
        <dgm:presLayoutVars>
          <dgm:bulletEnabled val="1"/>
        </dgm:presLayoutVars>
      </dgm:prSet>
      <dgm:spPr/>
      <dgm:t>
        <a:bodyPr/>
        <a:lstStyle/>
        <a:p>
          <a:endParaRPr lang="fr-FR"/>
        </a:p>
      </dgm:t>
    </dgm:pt>
    <dgm:pt modelId="{E414A32E-A86C-44BB-9848-937703F699ED}" type="pres">
      <dgm:prSet presAssocID="{F6D56DDA-8E47-4315-822E-B41E32DD032C}" presName="nodeFollowingNodes" presStyleLbl="node1" presStyleIdx="2" presStyleCnt="3" custRadScaleRad="97544" custRadScaleInc="27747">
        <dgm:presLayoutVars>
          <dgm:bulletEnabled val="1"/>
        </dgm:presLayoutVars>
      </dgm:prSet>
      <dgm:spPr/>
      <dgm:t>
        <a:bodyPr/>
        <a:lstStyle/>
        <a:p>
          <a:endParaRPr lang="fr-FR"/>
        </a:p>
      </dgm:t>
    </dgm:pt>
  </dgm:ptLst>
  <dgm:cxnLst>
    <dgm:cxn modelId="{70223342-3579-454C-AB3B-5F582ED42E8F}" srcId="{B824A3B2-48A4-4BAA-AE55-E1BBD91ED721}" destId="{21ACED8F-872D-4E70-87D2-15B20AA14E2D}" srcOrd="1" destOrd="0" parTransId="{A029208B-8373-428E-AC96-8C926F061854}" sibTransId="{6282772A-282E-46F1-809E-120C84B684C5}"/>
    <dgm:cxn modelId="{2CE44624-342B-46C4-983D-FDBCEFDCABD8}" type="presOf" srcId="{303BD1B6-D65A-408D-B16E-E4D8E1109DA8}" destId="{426D6CB4-AA87-42B1-B04E-80BE19799FE2}" srcOrd="0" destOrd="0" presId="urn:microsoft.com/office/officeart/2005/8/layout/cycle3"/>
    <dgm:cxn modelId="{AA905B9D-C08C-4FD5-803D-60287397387E}" type="presOf" srcId="{B824A3B2-48A4-4BAA-AE55-E1BBD91ED721}" destId="{605233B1-C055-43D8-A55D-EE117A5A42A1}" srcOrd="0" destOrd="0" presId="urn:microsoft.com/office/officeart/2005/8/layout/cycle3"/>
    <dgm:cxn modelId="{21718BB1-7246-4955-9144-C501452636BF}" type="presOf" srcId="{EC94AA64-892F-430A-9C8B-28D18B547444}" destId="{C78F9478-DC47-427D-A967-0B9616F2081B}" srcOrd="0" destOrd="0" presId="urn:microsoft.com/office/officeart/2005/8/layout/cycle3"/>
    <dgm:cxn modelId="{2983EC76-8C0F-496F-8AE6-15AE61D81562}" type="presOf" srcId="{21ACED8F-872D-4E70-87D2-15B20AA14E2D}" destId="{57FDF757-DE62-4606-B04B-EB34F660F7F5}" srcOrd="0" destOrd="0" presId="urn:microsoft.com/office/officeart/2005/8/layout/cycle3"/>
    <dgm:cxn modelId="{6E2BD52F-C9DF-41D7-9464-E923A837C12F}" type="presOf" srcId="{F6D56DDA-8E47-4315-822E-B41E32DD032C}" destId="{E414A32E-A86C-44BB-9848-937703F699ED}" srcOrd="0" destOrd="0" presId="urn:microsoft.com/office/officeart/2005/8/layout/cycle3"/>
    <dgm:cxn modelId="{B5083C66-30CA-4C2A-BAC5-2EB395325C44}" srcId="{B824A3B2-48A4-4BAA-AE55-E1BBD91ED721}" destId="{303BD1B6-D65A-408D-B16E-E4D8E1109DA8}" srcOrd="0" destOrd="0" parTransId="{39BC1780-BF18-43A2-862F-10A475D304BD}" sibTransId="{EC94AA64-892F-430A-9C8B-28D18B547444}"/>
    <dgm:cxn modelId="{7E76AC73-B30F-4114-A5D1-D53A10A04EA0}" srcId="{B824A3B2-48A4-4BAA-AE55-E1BBD91ED721}" destId="{F6D56DDA-8E47-4315-822E-B41E32DD032C}" srcOrd="2" destOrd="0" parTransId="{F52155E2-017F-48FC-87EE-D785B2C732FF}" sibTransId="{80F4774A-6E52-4E0B-9202-DF45586F79A2}"/>
    <dgm:cxn modelId="{405BF27D-5625-452D-9114-586E67213AEF}" type="presParOf" srcId="{605233B1-C055-43D8-A55D-EE117A5A42A1}" destId="{FD1DA8DE-83EA-4FC0-89EE-27BC332D61AF}" srcOrd="0" destOrd="0" presId="urn:microsoft.com/office/officeart/2005/8/layout/cycle3"/>
    <dgm:cxn modelId="{61EB4932-9733-4F05-B781-21F3282322B7}" type="presParOf" srcId="{FD1DA8DE-83EA-4FC0-89EE-27BC332D61AF}" destId="{426D6CB4-AA87-42B1-B04E-80BE19799FE2}" srcOrd="0" destOrd="0" presId="urn:microsoft.com/office/officeart/2005/8/layout/cycle3"/>
    <dgm:cxn modelId="{346844B2-2E09-417E-A8FF-010AA3AEAB34}" type="presParOf" srcId="{FD1DA8DE-83EA-4FC0-89EE-27BC332D61AF}" destId="{C78F9478-DC47-427D-A967-0B9616F2081B}" srcOrd="1" destOrd="0" presId="urn:microsoft.com/office/officeart/2005/8/layout/cycle3"/>
    <dgm:cxn modelId="{418894E4-23E9-4F63-9E3C-06C9AAA6A2F0}" type="presParOf" srcId="{FD1DA8DE-83EA-4FC0-89EE-27BC332D61AF}" destId="{57FDF757-DE62-4606-B04B-EB34F660F7F5}" srcOrd="2" destOrd="0" presId="urn:microsoft.com/office/officeart/2005/8/layout/cycle3"/>
    <dgm:cxn modelId="{81D9A818-DE8D-40A6-8E57-AA268FE56596}" type="presParOf" srcId="{FD1DA8DE-83EA-4FC0-89EE-27BC332D61AF}" destId="{E414A32E-A86C-44BB-9848-937703F699ED}" srcOrd="3"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B02A2F-D1F8-4D35-94E4-6F7986AFB244}" type="doc">
      <dgm:prSet loTypeId="urn:microsoft.com/office/officeart/2005/8/layout/gear1" loCatId="cycle" qsTypeId="urn:microsoft.com/office/officeart/2005/8/quickstyle/simple1" qsCatId="simple" csTypeId="urn:microsoft.com/office/officeart/2005/8/colors/accent1_2" csCatId="accent1" phldr="1"/>
      <dgm:spPr/>
    </dgm:pt>
    <dgm:pt modelId="{1BDB2D16-38F1-4771-AD6D-CC752D4D7454}">
      <dgm:prSet phldrT="[Texte]"/>
      <dgm:spPr>
        <a:solidFill>
          <a:schemeClr val="accent6">
            <a:lumMod val="60000"/>
            <a:lumOff val="40000"/>
          </a:schemeClr>
        </a:solidFill>
        <a:ln>
          <a:solidFill>
            <a:schemeClr val="accent6">
              <a:lumMod val="50000"/>
            </a:schemeClr>
          </a:solidFill>
        </a:ln>
      </dgm:spPr>
      <dgm:t>
        <a:bodyPr/>
        <a:lstStyle/>
        <a:p>
          <a:r>
            <a:rPr lang="fr-FR" dirty="0" smtClean="0">
              <a:solidFill>
                <a:schemeClr val="accent6">
                  <a:lumMod val="50000"/>
                </a:schemeClr>
              </a:solidFill>
            </a:rPr>
            <a:t>MESSAGE</a:t>
          </a:r>
          <a:endParaRPr lang="fr-FR" dirty="0">
            <a:solidFill>
              <a:schemeClr val="accent6">
                <a:lumMod val="50000"/>
              </a:schemeClr>
            </a:solidFill>
          </a:endParaRPr>
        </a:p>
      </dgm:t>
    </dgm:pt>
    <dgm:pt modelId="{E917D124-8CD3-4F66-A862-3D978919BB71}" type="parTrans" cxnId="{D38AD906-3316-46BF-8211-22470ED2536F}">
      <dgm:prSet/>
      <dgm:spPr/>
      <dgm:t>
        <a:bodyPr/>
        <a:lstStyle/>
        <a:p>
          <a:endParaRPr lang="fr-FR"/>
        </a:p>
      </dgm:t>
    </dgm:pt>
    <dgm:pt modelId="{1CF8DFAF-7DA8-4E25-89E5-98F3C4783F63}" type="sibTrans" cxnId="{D38AD906-3316-46BF-8211-22470ED2536F}">
      <dgm:prSet/>
      <dgm:spPr>
        <a:solidFill>
          <a:schemeClr val="accent6">
            <a:lumMod val="20000"/>
            <a:lumOff val="80000"/>
          </a:schemeClr>
        </a:solidFill>
      </dgm:spPr>
      <dgm:t>
        <a:bodyPr/>
        <a:lstStyle/>
        <a:p>
          <a:endParaRPr lang="fr-FR"/>
        </a:p>
      </dgm:t>
    </dgm:pt>
    <dgm:pt modelId="{7C26C52B-31DE-4A73-9717-CCAF9143FA23}">
      <dgm:prSet phldrT="[Texte]"/>
      <dgm:spPr>
        <a:solidFill>
          <a:schemeClr val="accent4">
            <a:lumMod val="60000"/>
            <a:lumOff val="40000"/>
          </a:schemeClr>
        </a:solidFill>
        <a:ln>
          <a:solidFill>
            <a:schemeClr val="accent4">
              <a:lumMod val="50000"/>
            </a:schemeClr>
          </a:solidFill>
        </a:ln>
      </dgm:spPr>
      <dgm:t>
        <a:bodyPr/>
        <a:lstStyle/>
        <a:p>
          <a:r>
            <a:rPr lang="fr-FR" dirty="0" smtClean="0">
              <a:solidFill>
                <a:schemeClr val="accent4">
                  <a:lumMod val="50000"/>
                </a:schemeClr>
              </a:solidFill>
            </a:rPr>
            <a:t>HOME</a:t>
          </a:r>
          <a:endParaRPr lang="fr-FR" dirty="0">
            <a:solidFill>
              <a:schemeClr val="accent4">
                <a:lumMod val="50000"/>
              </a:schemeClr>
            </a:solidFill>
          </a:endParaRPr>
        </a:p>
      </dgm:t>
    </dgm:pt>
    <dgm:pt modelId="{BDAB9B40-2C7E-4AF2-B223-5291E34D3F44}" type="parTrans" cxnId="{F281D09C-57DE-4D75-BB0C-AF7593B89628}">
      <dgm:prSet/>
      <dgm:spPr/>
      <dgm:t>
        <a:bodyPr/>
        <a:lstStyle/>
        <a:p>
          <a:endParaRPr lang="fr-FR"/>
        </a:p>
      </dgm:t>
    </dgm:pt>
    <dgm:pt modelId="{A67818B3-F96C-48DA-B4E2-D4C98BB52CE1}" type="sibTrans" cxnId="{F281D09C-57DE-4D75-BB0C-AF7593B89628}">
      <dgm:prSet/>
      <dgm:spPr>
        <a:solidFill>
          <a:schemeClr val="accent4">
            <a:lumMod val="20000"/>
            <a:lumOff val="80000"/>
          </a:schemeClr>
        </a:solidFill>
      </dgm:spPr>
      <dgm:t>
        <a:bodyPr/>
        <a:lstStyle/>
        <a:p>
          <a:endParaRPr lang="fr-FR"/>
        </a:p>
      </dgm:t>
    </dgm:pt>
    <dgm:pt modelId="{BFCB7164-6672-40C6-A601-30E798186524}">
      <dgm:prSet phldrT="[Texte]"/>
      <dgm:spPr>
        <a:solidFill>
          <a:schemeClr val="accent2">
            <a:lumMod val="60000"/>
            <a:lumOff val="40000"/>
          </a:schemeClr>
        </a:solidFill>
        <a:ln>
          <a:solidFill>
            <a:schemeClr val="accent2">
              <a:lumMod val="50000"/>
            </a:schemeClr>
          </a:solidFill>
        </a:ln>
      </dgm:spPr>
      <dgm:t>
        <a:bodyPr/>
        <a:lstStyle/>
        <a:p>
          <a:r>
            <a:rPr lang="fr-FR" dirty="0" smtClean="0">
              <a:solidFill>
                <a:schemeClr val="accent2">
                  <a:lumMod val="50000"/>
                </a:schemeClr>
              </a:solidFill>
            </a:rPr>
            <a:t>TAKE</a:t>
          </a:r>
          <a:endParaRPr lang="fr-FR" dirty="0">
            <a:solidFill>
              <a:schemeClr val="accent2">
                <a:lumMod val="50000"/>
              </a:schemeClr>
            </a:solidFill>
          </a:endParaRPr>
        </a:p>
      </dgm:t>
    </dgm:pt>
    <dgm:pt modelId="{2859C872-B83D-464C-9404-0BA32CCEDF41}" type="parTrans" cxnId="{87D42D91-7216-4E23-9BAF-9CC44C19ABDE}">
      <dgm:prSet/>
      <dgm:spPr/>
      <dgm:t>
        <a:bodyPr/>
        <a:lstStyle/>
        <a:p>
          <a:endParaRPr lang="fr-FR"/>
        </a:p>
      </dgm:t>
    </dgm:pt>
    <dgm:pt modelId="{C1B69F43-0D76-4F98-93EC-D8634948B12F}" type="sibTrans" cxnId="{87D42D91-7216-4E23-9BAF-9CC44C19ABDE}">
      <dgm:prSet/>
      <dgm:spPr>
        <a:solidFill>
          <a:schemeClr val="accent2">
            <a:lumMod val="20000"/>
            <a:lumOff val="80000"/>
          </a:schemeClr>
        </a:solidFill>
      </dgm:spPr>
      <dgm:t>
        <a:bodyPr/>
        <a:lstStyle/>
        <a:p>
          <a:endParaRPr lang="fr-FR"/>
        </a:p>
      </dgm:t>
    </dgm:pt>
    <dgm:pt modelId="{A7446CD0-7F47-4339-9D73-3DECF15DF3AA}" type="pres">
      <dgm:prSet presAssocID="{15B02A2F-D1F8-4D35-94E4-6F7986AFB244}" presName="composite" presStyleCnt="0">
        <dgm:presLayoutVars>
          <dgm:chMax val="3"/>
          <dgm:animLvl val="lvl"/>
          <dgm:resizeHandles val="exact"/>
        </dgm:presLayoutVars>
      </dgm:prSet>
      <dgm:spPr/>
    </dgm:pt>
    <dgm:pt modelId="{9CD183AB-5E11-4D71-AC9E-4CC21EB6D786}" type="pres">
      <dgm:prSet presAssocID="{1BDB2D16-38F1-4771-AD6D-CC752D4D7454}" presName="gear1" presStyleLbl="node1" presStyleIdx="0" presStyleCnt="3" custLinFactNeighborX="-292" custLinFactNeighborY="0">
        <dgm:presLayoutVars>
          <dgm:chMax val="1"/>
          <dgm:bulletEnabled val="1"/>
        </dgm:presLayoutVars>
      </dgm:prSet>
      <dgm:spPr/>
      <dgm:t>
        <a:bodyPr/>
        <a:lstStyle/>
        <a:p>
          <a:endParaRPr lang="fr-FR"/>
        </a:p>
      </dgm:t>
    </dgm:pt>
    <dgm:pt modelId="{10FD25E6-B02C-486E-88A2-C4BA7C57D268}" type="pres">
      <dgm:prSet presAssocID="{1BDB2D16-38F1-4771-AD6D-CC752D4D7454}" presName="gear1srcNode" presStyleLbl="node1" presStyleIdx="0" presStyleCnt="3"/>
      <dgm:spPr/>
      <dgm:t>
        <a:bodyPr/>
        <a:lstStyle/>
        <a:p>
          <a:endParaRPr lang="fr-FR"/>
        </a:p>
      </dgm:t>
    </dgm:pt>
    <dgm:pt modelId="{794982DD-957D-4EFA-81ED-EA01E88599D6}" type="pres">
      <dgm:prSet presAssocID="{1BDB2D16-38F1-4771-AD6D-CC752D4D7454}" presName="gear1dstNode" presStyleLbl="node1" presStyleIdx="0" presStyleCnt="3"/>
      <dgm:spPr/>
      <dgm:t>
        <a:bodyPr/>
        <a:lstStyle/>
        <a:p>
          <a:endParaRPr lang="fr-FR"/>
        </a:p>
      </dgm:t>
    </dgm:pt>
    <dgm:pt modelId="{7A35DFFD-B2A3-4007-9688-76EBEFAE06A5}" type="pres">
      <dgm:prSet presAssocID="{7C26C52B-31DE-4A73-9717-CCAF9143FA23}" presName="gear2" presStyleLbl="node1" presStyleIdx="1" presStyleCnt="3" custLinFactNeighborX="-402" custLinFactNeighborY="0">
        <dgm:presLayoutVars>
          <dgm:chMax val="1"/>
          <dgm:bulletEnabled val="1"/>
        </dgm:presLayoutVars>
      </dgm:prSet>
      <dgm:spPr/>
      <dgm:t>
        <a:bodyPr/>
        <a:lstStyle/>
        <a:p>
          <a:endParaRPr lang="fr-FR"/>
        </a:p>
      </dgm:t>
    </dgm:pt>
    <dgm:pt modelId="{0E0E3DEF-1AB7-421A-9E7A-0197F2F54FAB}" type="pres">
      <dgm:prSet presAssocID="{7C26C52B-31DE-4A73-9717-CCAF9143FA23}" presName="gear2srcNode" presStyleLbl="node1" presStyleIdx="1" presStyleCnt="3"/>
      <dgm:spPr/>
      <dgm:t>
        <a:bodyPr/>
        <a:lstStyle/>
        <a:p>
          <a:endParaRPr lang="fr-FR"/>
        </a:p>
      </dgm:t>
    </dgm:pt>
    <dgm:pt modelId="{51F028D2-86F2-4267-B8AA-4A9EA211D616}" type="pres">
      <dgm:prSet presAssocID="{7C26C52B-31DE-4A73-9717-CCAF9143FA23}" presName="gear2dstNode" presStyleLbl="node1" presStyleIdx="1" presStyleCnt="3"/>
      <dgm:spPr/>
      <dgm:t>
        <a:bodyPr/>
        <a:lstStyle/>
        <a:p>
          <a:endParaRPr lang="fr-FR"/>
        </a:p>
      </dgm:t>
    </dgm:pt>
    <dgm:pt modelId="{FA47C27D-3159-488B-ADCD-268203D8A5B4}" type="pres">
      <dgm:prSet presAssocID="{BFCB7164-6672-40C6-A601-30E798186524}" presName="gear3" presStyleLbl="node1" presStyleIdx="2" presStyleCnt="3"/>
      <dgm:spPr/>
      <dgm:t>
        <a:bodyPr/>
        <a:lstStyle/>
        <a:p>
          <a:endParaRPr lang="fr-FR"/>
        </a:p>
      </dgm:t>
    </dgm:pt>
    <dgm:pt modelId="{C39497A9-8D83-499C-AAAA-96A2BD59E941}" type="pres">
      <dgm:prSet presAssocID="{BFCB7164-6672-40C6-A601-30E798186524}" presName="gear3tx" presStyleLbl="node1" presStyleIdx="2" presStyleCnt="3">
        <dgm:presLayoutVars>
          <dgm:chMax val="1"/>
          <dgm:bulletEnabled val="1"/>
        </dgm:presLayoutVars>
      </dgm:prSet>
      <dgm:spPr/>
      <dgm:t>
        <a:bodyPr/>
        <a:lstStyle/>
        <a:p>
          <a:endParaRPr lang="fr-FR"/>
        </a:p>
      </dgm:t>
    </dgm:pt>
    <dgm:pt modelId="{A2725514-A1BC-46C6-8C37-A3C59D80F571}" type="pres">
      <dgm:prSet presAssocID="{BFCB7164-6672-40C6-A601-30E798186524}" presName="gear3srcNode" presStyleLbl="node1" presStyleIdx="2" presStyleCnt="3"/>
      <dgm:spPr/>
      <dgm:t>
        <a:bodyPr/>
        <a:lstStyle/>
        <a:p>
          <a:endParaRPr lang="fr-FR"/>
        </a:p>
      </dgm:t>
    </dgm:pt>
    <dgm:pt modelId="{86A831E2-7974-46F3-96D2-84AC226B8B8E}" type="pres">
      <dgm:prSet presAssocID="{BFCB7164-6672-40C6-A601-30E798186524}" presName="gear3dstNode" presStyleLbl="node1" presStyleIdx="2" presStyleCnt="3"/>
      <dgm:spPr/>
      <dgm:t>
        <a:bodyPr/>
        <a:lstStyle/>
        <a:p>
          <a:endParaRPr lang="fr-FR"/>
        </a:p>
      </dgm:t>
    </dgm:pt>
    <dgm:pt modelId="{9BDD3C47-FB70-49EA-8AD4-B5CF7DA54D6D}" type="pres">
      <dgm:prSet presAssocID="{1CF8DFAF-7DA8-4E25-89E5-98F3C4783F63}" presName="connector1" presStyleLbl="sibTrans2D1" presStyleIdx="0" presStyleCnt="3"/>
      <dgm:spPr/>
      <dgm:t>
        <a:bodyPr/>
        <a:lstStyle/>
        <a:p>
          <a:endParaRPr lang="fr-FR"/>
        </a:p>
      </dgm:t>
    </dgm:pt>
    <dgm:pt modelId="{F2C7DC20-E3AF-450A-91EA-4BFD0E197771}" type="pres">
      <dgm:prSet presAssocID="{A67818B3-F96C-48DA-B4E2-D4C98BB52CE1}" presName="connector2" presStyleLbl="sibTrans2D1" presStyleIdx="1" presStyleCnt="3"/>
      <dgm:spPr/>
      <dgm:t>
        <a:bodyPr/>
        <a:lstStyle/>
        <a:p>
          <a:endParaRPr lang="fr-FR"/>
        </a:p>
      </dgm:t>
    </dgm:pt>
    <dgm:pt modelId="{8122B28F-1075-4363-8182-D295DCD35912}" type="pres">
      <dgm:prSet presAssocID="{C1B69F43-0D76-4F98-93EC-D8634948B12F}" presName="connector3" presStyleLbl="sibTrans2D1" presStyleIdx="2" presStyleCnt="3" custLinFactNeighborX="-291" custLinFactNeighborY="0"/>
      <dgm:spPr/>
      <dgm:t>
        <a:bodyPr/>
        <a:lstStyle/>
        <a:p>
          <a:endParaRPr lang="fr-FR"/>
        </a:p>
      </dgm:t>
    </dgm:pt>
  </dgm:ptLst>
  <dgm:cxnLst>
    <dgm:cxn modelId="{B3AD9B68-C70F-4ADC-864B-00FA99646293}" type="presOf" srcId="{1BDB2D16-38F1-4771-AD6D-CC752D4D7454}" destId="{9CD183AB-5E11-4D71-AC9E-4CC21EB6D786}" srcOrd="0" destOrd="0" presId="urn:microsoft.com/office/officeart/2005/8/layout/gear1"/>
    <dgm:cxn modelId="{2BD0B153-A6BC-4A0A-A4C4-8A7BD149FAB9}" type="presOf" srcId="{BFCB7164-6672-40C6-A601-30E798186524}" destId="{C39497A9-8D83-499C-AAAA-96A2BD59E941}" srcOrd="1" destOrd="0" presId="urn:microsoft.com/office/officeart/2005/8/layout/gear1"/>
    <dgm:cxn modelId="{608BF842-7387-484C-8A85-AE417C175707}" type="presOf" srcId="{7C26C52B-31DE-4A73-9717-CCAF9143FA23}" destId="{0E0E3DEF-1AB7-421A-9E7A-0197F2F54FAB}" srcOrd="1" destOrd="0" presId="urn:microsoft.com/office/officeart/2005/8/layout/gear1"/>
    <dgm:cxn modelId="{C35D610D-3AF3-4450-AC76-873683805448}" type="presOf" srcId="{A67818B3-F96C-48DA-B4E2-D4C98BB52CE1}" destId="{F2C7DC20-E3AF-450A-91EA-4BFD0E197771}" srcOrd="0" destOrd="0" presId="urn:microsoft.com/office/officeart/2005/8/layout/gear1"/>
    <dgm:cxn modelId="{77FBE317-761A-40ED-B5D4-64457ACE944D}" type="presOf" srcId="{15B02A2F-D1F8-4D35-94E4-6F7986AFB244}" destId="{A7446CD0-7F47-4339-9D73-3DECF15DF3AA}" srcOrd="0" destOrd="0" presId="urn:microsoft.com/office/officeart/2005/8/layout/gear1"/>
    <dgm:cxn modelId="{284A24C6-E7CF-4B27-AF77-C6A1009752C3}" type="presOf" srcId="{1CF8DFAF-7DA8-4E25-89E5-98F3C4783F63}" destId="{9BDD3C47-FB70-49EA-8AD4-B5CF7DA54D6D}" srcOrd="0" destOrd="0" presId="urn:microsoft.com/office/officeart/2005/8/layout/gear1"/>
    <dgm:cxn modelId="{BB35D507-A5B5-412E-9287-DC42399287C0}" type="presOf" srcId="{BFCB7164-6672-40C6-A601-30E798186524}" destId="{86A831E2-7974-46F3-96D2-84AC226B8B8E}" srcOrd="3" destOrd="0" presId="urn:microsoft.com/office/officeart/2005/8/layout/gear1"/>
    <dgm:cxn modelId="{3FAF6C56-0DFF-42D7-810D-3A7FD5DA6DE9}" type="presOf" srcId="{BFCB7164-6672-40C6-A601-30E798186524}" destId="{FA47C27D-3159-488B-ADCD-268203D8A5B4}" srcOrd="0" destOrd="0" presId="urn:microsoft.com/office/officeart/2005/8/layout/gear1"/>
    <dgm:cxn modelId="{845FC7ED-DAB4-4F8B-A898-2B8C51FDFA76}" type="presOf" srcId="{7C26C52B-31DE-4A73-9717-CCAF9143FA23}" destId="{51F028D2-86F2-4267-B8AA-4A9EA211D616}" srcOrd="2" destOrd="0" presId="urn:microsoft.com/office/officeart/2005/8/layout/gear1"/>
    <dgm:cxn modelId="{A0F26975-F9C2-4436-B82B-309237A9DC4A}" type="presOf" srcId="{1BDB2D16-38F1-4771-AD6D-CC752D4D7454}" destId="{794982DD-957D-4EFA-81ED-EA01E88599D6}" srcOrd="2" destOrd="0" presId="urn:microsoft.com/office/officeart/2005/8/layout/gear1"/>
    <dgm:cxn modelId="{D38AD906-3316-46BF-8211-22470ED2536F}" srcId="{15B02A2F-D1F8-4D35-94E4-6F7986AFB244}" destId="{1BDB2D16-38F1-4771-AD6D-CC752D4D7454}" srcOrd="0" destOrd="0" parTransId="{E917D124-8CD3-4F66-A862-3D978919BB71}" sibTransId="{1CF8DFAF-7DA8-4E25-89E5-98F3C4783F63}"/>
    <dgm:cxn modelId="{D2A872E7-5FD4-461D-BB80-A7D663534B0F}" type="presOf" srcId="{BFCB7164-6672-40C6-A601-30E798186524}" destId="{A2725514-A1BC-46C6-8C37-A3C59D80F571}" srcOrd="2" destOrd="0" presId="urn:microsoft.com/office/officeart/2005/8/layout/gear1"/>
    <dgm:cxn modelId="{8D2C01A4-5C65-4B1F-9EDE-E97F957C3B8F}" type="presOf" srcId="{1BDB2D16-38F1-4771-AD6D-CC752D4D7454}" destId="{10FD25E6-B02C-486E-88A2-C4BA7C57D268}" srcOrd="1" destOrd="0" presId="urn:microsoft.com/office/officeart/2005/8/layout/gear1"/>
    <dgm:cxn modelId="{87D42D91-7216-4E23-9BAF-9CC44C19ABDE}" srcId="{15B02A2F-D1F8-4D35-94E4-6F7986AFB244}" destId="{BFCB7164-6672-40C6-A601-30E798186524}" srcOrd="2" destOrd="0" parTransId="{2859C872-B83D-464C-9404-0BA32CCEDF41}" sibTransId="{C1B69F43-0D76-4F98-93EC-D8634948B12F}"/>
    <dgm:cxn modelId="{F281D09C-57DE-4D75-BB0C-AF7593B89628}" srcId="{15B02A2F-D1F8-4D35-94E4-6F7986AFB244}" destId="{7C26C52B-31DE-4A73-9717-CCAF9143FA23}" srcOrd="1" destOrd="0" parTransId="{BDAB9B40-2C7E-4AF2-B223-5291E34D3F44}" sibTransId="{A67818B3-F96C-48DA-B4E2-D4C98BB52CE1}"/>
    <dgm:cxn modelId="{C9AD150B-6ACC-44A4-8028-260B73A85BC0}" type="presOf" srcId="{C1B69F43-0D76-4F98-93EC-D8634948B12F}" destId="{8122B28F-1075-4363-8182-D295DCD35912}" srcOrd="0" destOrd="0" presId="urn:microsoft.com/office/officeart/2005/8/layout/gear1"/>
    <dgm:cxn modelId="{177701B6-BDBE-4080-8C12-943E014A0D30}" type="presOf" srcId="{7C26C52B-31DE-4A73-9717-CCAF9143FA23}" destId="{7A35DFFD-B2A3-4007-9688-76EBEFAE06A5}" srcOrd="0" destOrd="0" presId="urn:microsoft.com/office/officeart/2005/8/layout/gear1"/>
    <dgm:cxn modelId="{BA2446F1-F6BB-4D54-A66B-EEABEB7E80D2}" type="presParOf" srcId="{A7446CD0-7F47-4339-9D73-3DECF15DF3AA}" destId="{9CD183AB-5E11-4D71-AC9E-4CC21EB6D786}" srcOrd="0" destOrd="0" presId="urn:microsoft.com/office/officeart/2005/8/layout/gear1"/>
    <dgm:cxn modelId="{DEF19B85-A3A2-470D-8CCB-58BCB698D2D4}" type="presParOf" srcId="{A7446CD0-7F47-4339-9D73-3DECF15DF3AA}" destId="{10FD25E6-B02C-486E-88A2-C4BA7C57D268}" srcOrd="1" destOrd="0" presId="urn:microsoft.com/office/officeart/2005/8/layout/gear1"/>
    <dgm:cxn modelId="{6F7A07AC-6171-4E79-AB3B-34FEEE5C304D}" type="presParOf" srcId="{A7446CD0-7F47-4339-9D73-3DECF15DF3AA}" destId="{794982DD-957D-4EFA-81ED-EA01E88599D6}" srcOrd="2" destOrd="0" presId="urn:microsoft.com/office/officeart/2005/8/layout/gear1"/>
    <dgm:cxn modelId="{4BD98C53-D3B8-46B2-A400-CA20F8B3F06D}" type="presParOf" srcId="{A7446CD0-7F47-4339-9D73-3DECF15DF3AA}" destId="{7A35DFFD-B2A3-4007-9688-76EBEFAE06A5}" srcOrd="3" destOrd="0" presId="urn:microsoft.com/office/officeart/2005/8/layout/gear1"/>
    <dgm:cxn modelId="{BFE355D3-4514-4957-B9B2-9C355D5726A6}" type="presParOf" srcId="{A7446CD0-7F47-4339-9D73-3DECF15DF3AA}" destId="{0E0E3DEF-1AB7-421A-9E7A-0197F2F54FAB}" srcOrd="4" destOrd="0" presId="urn:microsoft.com/office/officeart/2005/8/layout/gear1"/>
    <dgm:cxn modelId="{103B4D7B-B486-4EFC-B230-7E8635AEC2DA}" type="presParOf" srcId="{A7446CD0-7F47-4339-9D73-3DECF15DF3AA}" destId="{51F028D2-86F2-4267-B8AA-4A9EA211D616}" srcOrd="5" destOrd="0" presId="urn:microsoft.com/office/officeart/2005/8/layout/gear1"/>
    <dgm:cxn modelId="{7BDC3AD8-2AA1-4E03-A7EA-CD753E6D1CE0}" type="presParOf" srcId="{A7446CD0-7F47-4339-9D73-3DECF15DF3AA}" destId="{FA47C27D-3159-488B-ADCD-268203D8A5B4}" srcOrd="6" destOrd="0" presId="urn:microsoft.com/office/officeart/2005/8/layout/gear1"/>
    <dgm:cxn modelId="{5C33AF54-A309-428F-859B-C414E72D82AA}" type="presParOf" srcId="{A7446CD0-7F47-4339-9D73-3DECF15DF3AA}" destId="{C39497A9-8D83-499C-AAAA-96A2BD59E941}" srcOrd="7" destOrd="0" presId="urn:microsoft.com/office/officeart/2005/8/layout/gear1"/>
    <dgm:cxn modelId="{7AF92ABD-AD90-4DB6-BBB0-89CA21EF70F4}" type="presParOf" srcId="{A7446CD0-7F47-4339-9D73-3DECF15DF3AA}" destId="{A2725514-A1BC-46C6-8C37-A3C59D80F571}" srcOrd="8" destOrd="0" presId="urn:microsoft.com/office/officeart/2005/8/layout/gear1"/>
    <dgm:cxn modelId="{D2D27B90-F0E3-458B-B5FA-F9A783FD895C}" type="presParOf" srcId="{A7446CD0-7F47-4339-9D73-3DECF15DF3AA}" destId="{86A831E2-7974-46F3-96D2-84AC226B8B8E}" srcOrd="9" destOrd="0" presId="urn:microsoft.com/office/officeart/2005/8/layout/gear1"/>
    <dgm:cxn modelId="{FFCB1AD0-46D0-4A5D-82BD-7EBCD0B6BFA0}" type="presParOf" srcId="{A7446CD0-7F47-4339-9D73-3DECF15DF3AA}" destId="{9BDD3C47-FB70-49EA-8AD4-B5CF7DA54D6D}" srcOrd="10" destOrd="0" presId="urn:microsoft.com/office/officeart/2005/8/layout/gear1"/>
    <dgm:cxn modelId="{132AA001-B718-47D9-B01A-41C17C3DF7AE}" type="presParOf" srcId="{A7446CD0-7F47-4339-9D73-3DECF15DF3AA}" destId="{F2C7DC20-E3AF-450A-91EA-4BFD0E197771}" srcOrd="11" destOrd="0" presId="urn:microsoft.com/office/officeart/2005/8/layout/gear1"/>
    <dgm:cxn modelId="{F65A7C1F-D904-4BAF-BB39-596023BEB4B1}" type="presParOf" srcId="{A7446CD0-7F47-4339-9D73-3DECF15DF3AA}" destId="{8122B28F-1075-4363-8182-D295DCD35912}"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B02A2F-D1F8-4D35-94E4-6F7986AFB244}" type="doc">
      <dgm:prSet loTypeId="urn:microsoft.com/office/officeart/2005/8/layout/gear1" loCatId="cycle" qsTypeId="urn:microsoft.com/office/officeart/2005/8/quickstyle/simple1" qsCatId="simple" csTypeId="urn:microsoft.com/office/officeart/2005/8/colors/accent1_2" csCatId="accent1" phldr="1"/>
      <dgm:spPr/>
    </dgm:pt>
    <dgm:pt modelId="{1BDB2D16-38F1-4771-AD6D-CC752D4D7454}">
      <dgm:prSet phldrT="[Texte]"/>
      <dgm:spPr>
        <a:solidFill>
          <a:schemeClr val="accent6">
            <a:lumMod val="60000"/>
            <a:lumOff val="40000"/>
          </a:schemeClr>
        </a:solidFill>
        <a:ln>
          <a:solidFill>
            <a:schemeClr val="accent6">
              <a:lumMod val="50000"/>
            </a:schemeClr>
          </a:solidFill>
        </a:ln>
      </dgm:spPr>
      <dgm:t>
        <a:bodyPr/>
        <a:lstStyle/>
        <a:p>
          <a:r>
            <a:rPr lang="fr-FR" dirty="0" smtClean="0">
              <a:solidFill>
                <a:schemeClr val="accent6">
                  <a:lumMod val="50000"/>
                </a:schemeClr>
              </a:solidFill>
            </a:rPr>
            <a:t>MESSAGE</a:t>
          </a:r>
          <a:endParaRPr lang="fr-FR" dirty="0">
            <a:solidFill>
              <a:schemeClr val="accent6">
                <a:lumMod val="50000"/>
              </a:schemeClr>
            </a:solidFill>
          </a:endParaRPr>
        </a:p>
      </dgm:t>
    </dgm:pt>
    <dgm:pt modelId="{E917D124-8CD3-4F66-A862-3D978919BB71}" type="parTrans" cxnId="{D38AD906-3316-46BF-8211-22470ED2536F}">
      <dgm:prSet/>
      <dgm:spPr/>
      <dgm:t>
        <a:bodyPr/>
        <a:lstStyle/>
        <a:p>
          <a:endParaRPr lang="fr-FR"/>
        </a:p>
      </dgm:t>
    </dgm:pt>
    <dgm:pt modelId="{1CF8DFAF-7DA8-4E25-89E5-98F3C4783F63}" type="sibTrans" cxnId="{D38AD906-3316-46BF-8211-22470ED2536F}">
      <dgm:prSet/>
      <dgm:spPr>
        <a:solidFill>
          <a:schemeClr val="accent6">
            <a:lumMod val="20000"/>
            <a:lumOff val="80000"/>
          </a:schemeClr>
        </a:solidFill>
      </dgm:spPr>
      <dgm:t>
        <a:bodyPr/>
        <a:lstStyle/>
        <a:p>
          <a:endParaRPr lang="fr-FR"/>
        </a:p>
      </dgm:t>
    </dgm:pt>
    <dgm:pt modelId="{7C26C52B-31DE-4A73-9717-CCAF9143FA23}">
      <dgm:prSet phldrT="[Texte]"/>
      <dgm:spPr>
        <a:solidFill>
          <a:schemeClr val="accent4">
            <a:lumMod val="60000"/>
            <a:lumOff val="40000"/>
          </a:schemeClr>
        </a:solidFill>
        <a:ln>
          <a:solidFill>
            <a:schemeClr val="accent4">
              <a:lumMod val="50000"/>
            </a:schemeClr>
          </a:solidFill>
        </a:ln>
      </dgm:spPr>
      <dgm:t>
        <a:bodyPr/>
        <a:lstStyle/>
        <a:p>
          <a:r>
            <a:rPr lang="fr-FR" dirty="0" smtClean="0">
              <a:solidFill>
                <a:schemeClr val="accent4">
                  <a:lumMod val="50000"/>
                </a:schemeClr>
              </a:solidFill>
            </a:rPr>
            <a:t>HOME</a:t>
          </a:r>
          <a:endParaRPr lang="fr-FR" dirty="0">
            <a:solidFill>
              <a:schemeClr val="accent4">
                <a:lumMod val="50000"/>
              </a:schemeClr>
            </a:solidFill>
          </a:endParaRPr>
        </a:p>
      </dgm:t>
    </dgm:pt>
    <dgm:pt modelId="{BDAB9B40-2C7E-4AF2-B223-5291E34D3F44}" type="parTrans" cxnId="{F281D09C-57DE-4D75-BB0C-AF7593B89628}">
      <dgm:prSet/>
      <dgm:spPr/>
      <dgm:t>
        <a:bodyPr/>
        <a:lstStyle/>
        <a:p>
          <a:endParaRPr lang="fr-FR"/>
        </a:p>
      </dgm:t>
    </dgm:pt>
    <dgm:pt modelId="{A67818B3-F96C-48DA-B4E2-D4C98BB52CE1}" type="sibTrans" cxnId="{F281D09C-57DE-4D75-BB0C-AF7593B89628}">
      <dgm:prSet/>
      <dgm:spPr>
        <a:solidFill>
          <a:schemeClr val="accent4">
            <a:lumMod val="20000"/>
            <a:lumOff val="80000"/>
          </a:schemeClr>
        </a:solidFill>
      </dgm:spPr>
      <dgm:t>
        <a:bodyPr/>
        <a:lstStyle/>
        <a:p>
          <a:endParaRPr lang="fr-FR"/>
        </a:p>
      </dgm:t>
    </dgm:pt>
    <dgm:pt modelId="{BFCB7164-6672-40C6-A601-30E798186524}">
      <dgm:prSet phldrT="[Texte]"/>
      <dgm:spPr>
        <a:solidFill>
          <a:schemeClr val="accent2">
            <a:lumMod val="60000"/>
            <a:lumOff val="40000"/>
          </a:schemeClr>
        </a:solidFill>
        <a:ln>
          <a:solidFill>
            <a:schemeClr val="accent2">
              <a:lumMod val="50000"/>
            </a:schemeClr>
          </a:solidFill>
        </a:ln>
      </dgm:spPr>
      <dgm:t>
        <a:bodyPr/>
        <a:lstStyle/>
        <a:p>
          <a:r>
            <a:rPr lang="fr-FR" dirty="0" smtClean="0">
              <a:solidFill>
                <a:schemeClr val="accent2">
                  <a:lumMod val="50000"/>
                </a:schemeClr>
              </a:solidFill>
            </a:rPr>
            <a:t>TAKE</a:t>
          </a:r>
          <a:endParaRPr lang="fr-FR" dirty="0">
            <a:solidFill>
              <a:schemeClr val="accent2">
                <a:lumMod val="50000"/>
              </a:schemeClr>
            </a:solidFill>
          </a:endParaRPr>
        </a:p>
      </dgm:t>
    </dgm:pt>
    <dgm:pt modelId="{2859C872-B83D-464C-9404-0BA32CCEDF41}" type="parTrans" cxnId="{87D42D91-7216-4E23-9BAF-9CC44C19ABDE}">
      <dgm:prSet/>
      <dgm:spPr/>
      <dgm:t>
        <a:bodyPr/>
        <a:lstStyle/>
        <a:p>
          <a:endParaRPr lang="fr-FR"/>
        </a:p>
      </dgm:t>
    </dgm:pt>
    <dgm:pt modelId="{C1B69F43-0D76-4F98-93EC-D8634948B12F}" type="sibTrans" cxnId="{87D42D91-7216-4E23-9BAF-9CC44C19ABDE}">
      <dgm:prSet/>
      <dgm:spPr>
        <a:solidFill>
          <a:schemeClr val="accent2">
            <a:lumMod val="20000"/>
            <a:lumOff val="80000"/>
          </a:schemeClr>
        </a:solidFill>
      </dgm:spPr>
      <dgm:t>
        <a:bodyPr/>
        <a:lstStyle/>
        <a:p>
          <a:endParaRPr lang="fr-FR"/>
        </a:p>
      </dgm:t>
    </dgm:pt>
    <dgm:pt modelId="{A7446CD0-7F47-4339-9D73-3DECF15DF3AA}" type="pres">
      <dgm:prSet presAssocID="{15B02A2F-D1F8-4D35-94E4-6F7986AFB244}" presName="composite" presStyleCnt="0">
        <dgm:presLayoutVars>
          <dgm:chMax val="3"/>
          <dgm:animLvl val="lvl"/>
          <dgm:resizeHandles val="exact"/>
        </dgm:presLayoutVars>
      </dgm:prSet>
      <dgm:spPr/>
    </dgm:pt>
    <dgm:pt modelId="{9CD183AB-5E11-4D71-AC9E-4CC21EB6D786}" type="pres">
      <dgm:prSet presAssocID="{1BDB2D16-38F1-4771-AD6D-CC752D4D7454}" presName="gear1" presStyleLbl="node1" presStyleIdx="0" presStyleCnt="3" custLinFactNeighborX="-292" custLinFactNeighborY="0">
        <dgm:presLayoutVars>
          <dgm:chMax val="1"/>
          <dgm:bulletEnabled val="1"/>
        </dgm:presLayoutVars>
      </dgm:prSet>
      <dgm:spPr/>
      <dgm:t>
        <a:bodyPr/>
        <a:lstStyle/>
        <a:p>
          <a:endParaRPr lang="fr-FR"/>
        </a:p>
      </dgm:t>
    </dgm:pt>
    <dgm:pt modelId="{10FD25E6-B02C-486E-88A2-C4BA7C57D268}" type="pres">
      <dgm:prSet presAssocID="{1BDB2D16-38F1-4771-AD6D-CC752D4D7454}" presName="gear1srcNode" presStyleLbl="node1" presStyleIdx="0" presStyleCnt="3"/>
      <dgm:spPr/>
      <dgm:t>
        <a:bodyPr/>
        <a:lstStyle/>
        <a:p>
          <a:endParaRPr lang="fr-FR"/>
        </a:p>
      </dgm:t>
    </dgm:pt>
    <dgm:pt modelId="{794982DD-957D-4EFA-81ED-EA01E88599D6}" type="pres">
      <dgm:prSet presAssocID="{1BDB2D16-38F1-4771-AD6D-CC752D4D7454}" presName="gear1dstNode" presStyleLbl="node1" presStyleIdx="0" presStyleCnt="3"/>
      <dgm:spPr/>
      <dgm:t>
        <a:bodyPr/>
        <a:lstStyle/>
        <a:p>
          <a:endParaRPr lang="fr-FR"/>
        </a:p>
      </dgm:t>
    </dgm:pt>
    <dgm:pt modelId="{7A35DFFD-B2A3-4007-9688-76EBEFAE06A5}" type="pres">
      <dgm:prSet presAssocID="{7C26C52B-31DE-4A73-9717-CCAF9143FA23}" presName="gear2" presStyleLbl="node1" presStyleIdx="1" presStyleCnt="3" custLinFactNeighborX="-402" custLinFactNeighborY="0">
        <dgm:presLayoutVars>
          <dgm:chMax val="1"/>
          <dgm:bulletEnabled val="1"/>
        </dgm:presLayoutVars>
      </dgm:prSet>
      <dgm:spPr/>
      <dgm:t>
        <a:bodyPr/>
        <a:lstStyle/>
        <a:p>
          <a:endParaRPr lang="fr-FR"/>
        </a:p>
      </dgm:t>
    </dgm:pt>
    <dgm:pt modelId="{0E0E3DEF-1AB7-421A-9E7A-0197F2F54FAB}" type="pres">
      <dgm:prSet presAssocID="{7C26C52B-31DE-4A73-9717-CCAF9143FA23}" presName="gear2srcNode" presStyleLbl="node1" presStyleIdx="1" presStyleCnt="3"/>
      <dgm:spPr/>
      <dgm:t>
        <a:bodyPr/>
        <a:lstStyle/>
        <a:p>
          <a:endParaRPr lang="fr-FR"/>
        </a:p>
      </dgm:t>
    </dgm:pt>
    <dgm:pt modelId="{51F028D2-86F2-4267-B8AA-4A9EA211D616}" type="pres">
      <dgm:prSet presAssocID="{7C26C52B-31DE-4A73-9717-CCAF9143FA23}" presName="gear2dstNode" presStyleLbl="node1" presStyleIdx="1" presStyleCnt="3"/>
      <dgm:spPr/>
      <dgm:t>
        <a:bodyPr/>
        <a:lstStyle/>
        <a:p>
          <a:endParaRPr lang="fr-FR"/>
        </a:p>
      </dgm:t>
    </dgm:pt>
    <dgm:pt modelId="{FA47C27D-3159-488B-ADCD-268203D8A5B4}" type="pres">
      <dgm:prSet presAssocID="{BFCB7164-6672-40C6-A601-30E798186524}" presName="gear3" presStyleLbl="node1" presStyleIdx="2" presStyleCnt="3"/>
      <dgm:spPr/>
      <dgm:t>
        <a:bodyPr/>
        <a:lstStyle/>
        <a:p>
          <a:endParaRPr lang="fr-FR"/>
        </a:p>
      </dgm:t>
    </dgm:pt>
    <dgm:pt modelId="{C39497A9-8D83-499C-AAAA-96A2BD59E941}" type="pres">
      <dgm:prSet presAssocID="{BFCB7164-6672-40C6-A601-30E798186524}" presName="gear3tx" presStyleLbl="node1" presStyleIdx="2" presStyleCnt="3">
        <dgm:presLayoutVars>
          <dgm:chMax val="1"/>
          <dgm:bulletEnabled val="1"/>
        </dgm:presLayoutVars>
      </dgm:prSet>
      <dgm:spPr/>
      <dgm:t>
        <a:bodyPr/>
        <a:lstStyle/>
        <a:p>
          <a:endParaRPr lang="fr-FR"/>
        </a:p>
      </dgm:t>
    </dgm:pt>
    <dgm:pt modelId="{A2725514-A1BC-46C6-8C37-A3C59D80F571}" type="pres">
      <dgm:prSet presAssocID="{BFCB7164-6672-40C6-A601-30E798186524}" presName="gear3srcNode" presStyleLbl="node1" presStyleIdx="2" presStyleCnt="3"/>
      <dgm:spPr/>
      <dgm:t>
        <a:bodyPr/>
        <a:lstStyle/>
        <a:p>
          <a:endParaRPr lang="fr-FR"/>
        </a:p>
      </dgm:t>
    </dgm:pt>
    <dgm:pt modelId="{86A831E2-7974-46F3-96D2-84AC226B8B8E}" type="pres">
      <dgm:prSet presAssocID="{BFCB7164-6672-40C6-A601-30E798186524}" presName="gear3dstNode" presStyleLbl="node1" presStyleIdx="2" presStyleCnt="3"/>
      <dgm:spPr/>
      <dgm:t>
        <a:bodyPr/>
        <a:lstStyle/>
        <a:p>
          <a:endParaRPr lang="fr-FR"/>
        </a:p>
      </dgm:t>
    </dgm:pt>
    <dgm:pt modelId="{9BDD3C47-FB70-49EA-8AD4-B5CF7DA54D6D}" type="pres">
      <dgm:prSet presAssocID="{1CF8DFAF-7DA8-4E25-89E5-98F3C4783F63}" presName="connector1" presStyleLbl="sibTrans2D1" presStyleIdx="0" presStyleCnt="3"/>
      <dgm:spPr/>
      <dgm:t>
        <a:bodyPr/>
        <a:lstStyle/>
        <a:p>
          <a:endParaRPr lang="fr-FR"/>
        </a:p>
      </dgm:t>
    </dgm:pt>
    <dgm:pt modelId="{F2C7DC20-E3AF-450A-91EA-4BFD0E197771}" type="pres">
      <dgm:prSet presAssocID="{A67818B3-F96C-48DA-B4E2-D4C98BB52CE1}" presName="connector2" presStyleLbl="sibTrans2D1" presStyleIdx="1" presStyleCnt="3"/>
      <dgm:spPr/>
      <dgm:t>
        <a:bodyPr/>
        <a:lstStyle/>
        <a:p>
          <a:endParaRPr lang="fr-FR"/>
        </a:p>
      </dgm:t>
    </dgm:pt>
    <dgm:pt modelId="{8122B28F-1075-4363-8182-D295DCD35912}" type="pres">
      <dgm:prSet presAssocID="{C1B69F43-0D76-4F98-93EC-D8634948B12F}" presName="connector3" presStyleLbl="sibTrans2D1" presStyleIdx="2" presStyleCnt="3" custLinFactNeighborX="-291" custLinFactNeighborY="0"/>
      <dgm:spPr/>
      <dgm:t>
        <a:bodyPr/>
        <a:lstStyle/>
        <a:p>
          <a:endParaRPr lang="fr-FR"/>
        </a:p>
      </dgm:t>
    </dgm:pt>
  </dgm:ptLst>
  <dgm:cxnLst>
    <dgm:cxn modelId="{B3AD9B68-C70F-4ADC-864B-00FA99646293}" type="presOf" srcId="{1BDB2D16-38F1-4771-AD6D-CC752D4D7454}" destId="{9CD183AB-5E11-4D71-AC9E-4CC21EB6D786}" srcOrd="0" destOrd="0" presId="urn:microsoft.com/office/officeart/2005/8/layout/gear1"/>
    <dgm:cxn modelId="{2BD0B153-A6BC-4A0A-A4C4-8A7BD149FAB9}" type="presOf" srcId="{BFCB7164-6672-40C6-A601-30E798186524}" destId="{C39497A9-8D83-499C-AAAA-96A2BD59E941}" srcOrd="1" destOrd="0" presId="urn:microsoft.com/office/officeart/2005/8/layout/gear1"/>
    <dgm:cxn modelId="{608BF842-7387-484C-8A85-AE417C175707}" type="presOf" srcId="{7C26C52B-31DE-4A73-9717-CCAF9143FA23}" destId="{0E0E3DEF-1AB7-421A-9E7A-0197F2F54FAB}" srcOrd="1" destOrd="0" presId="urn:microsoft.com/office/officeart/2005/8/layout/gear1"/>
    <dgm:cxn modelId="{C35D610D-3AF3-4450-AC76-873683805448}" type="presOf" srcId="{A67818B3-F96C-48DA-B4E2-D4C98BB52CE1}" destId="{F2C7DC20-E3AF-450A-91EA-4BFD0E197771}" srcOrd="0" destOrd="0" presId="urn:microsoft.com/office/officeart/2005/8/layout/gear1"/>
    <dgm:cxn modelId="{77FBE317-761A-40ED-B5D4-64457ACE944D}" type="presOf" srcId="{15B02A2F-D1F8-4D35-94E4-6F7986AFB244}" destId="{A7446CD0-7F47-4339-9D73-3DECF15DF3AA}" srcOrd="0" destOrd="0" presId="urn:microsoft.com/office/officeart/2005/8/layout/gear1"/>
    <dgm:cxn modelId="{284A24C6-E7CF-4B27-AF77-C6A1009752C3}" type="presOf" srcId="{1CF8DFAF-7DA8-4E25-89E5-98F3C4783F63}" destId="{9BDD3C47-FB70-49EA-8AD4-B5CF7DA54D6D}" srcOrd="0" destOrd="0" presId="urn:microsoft.com/office/officeart/2005/8/layout/gear1"/>
    <dgm:cxn modelId="{BB35D507-A5B5-412E-9287-DC42399287C0}" type="presOf" srcId="{BFCB7164-6672-40C6-A601-30E798186524}" destId="{86A831E2-7974-46F3-96D2-84AC226B8B8E}" srcOrd="3" destOrd="0" presId="urn:microsoft.com/office/officeart/2005/8/layout/gear1"/>
    <dgm:cxn modelId="{3FAF6C56-0DFF-42D7-810D-3A7FD5DA6DE9}" type="presOf" srcId="{BFCB7164-6672-40C6-A601-30E798186524}" destId="{FA47C27D-3159-488B-ADCD-268203D8A5B4}" srcOrd="0" destOrd="0" presId="urn:microsoft.com/office/officeart/2005/8/layout/gear1"/>
    <dgm:cxn modelId="{845FC7ED-DAB4-4F8B-A898-2B8C51FDFA76}" type="presOf" srcId="{7C26C52B-31DE-4A73-9717-CCAF9143FA23}" destId="{51F028D2-86F2-4267-B8AA-4A9EA211D616}" srcOrd="2" destOrd="0" presId="urn:microsoft.com/office/officeart/2005/8/layout/gear1"/>
    <dgm:cxn modelId="{A0F26975-F9C2-4436-B82B-309237A9DC4A}" type="presOf" srcId="{1BDB2D16-38F1-4771-AD6D-CC752D4D7454}" destId="{794982DD-957D-4EFA-81ED-EA01E88599D6}" srcOrd="2" destOrd="0" presId="urn:microsoft.com/office/officeart/2005/8/layout/gear1"/>
    <dgm:cxn modelId="{D38AD906-3316-46BF-8211-22470ED2536F}" srcId="{15B02A2F-D1F8-4D35-94E4-6F7986AFB244}" destId="{1BDB2D16-38F1-4771-AD6D-CC752D4D7454}" srcOrd="0" destOrd="0" parTransId="{E917D124-8CD3-4F66-A862-3D978919BB71}" sibTransId="{1CF8DFAF-7DA8-4E25-89E5-98F3C4783F63}"/>
    <dgm:cxn modelId="{D2A872E7-5FD4-461D-BB80-A7D663534B0F}" type="presOf" srcId="{BFCB7164-6672-40C6-A601-30E798186524}" destId="{A2725514-A1BC-46C6-8C37-A3C59D80F571}" srcOrd="2" destOrd="0" presId="urn:microsoft.com/office/officeart/2005/8/layout/gear1"/>
    <dgm:cxn modelId="{8D2C01A4-5C65-4B1F-9EDE-E97F957C3B8F}" type="presOf" srcId="{1BDB2D16-38F1-4771-AD6D-CC752D4D7454}" destId="{10FD25E6-B02C-486E-88A2-C4BA7C57D268}" srcOrd="1" destOrd="0" presId="urn:microsoft.com/office/officeart/2005/8/layout/gear1"/>
    <dgm:cxn modelId="{87D42D91-7216-4E23-9BAF-9CC44C19ABDE}" srcId="{15B02A2F-D1F8-4D35-94E4-6F7986AFB244}" destId="{BFCB7164-6672-40C6-A601-30E798186524}" srcOrd="2" destOrd="0" parTransId="{2859C872-B83D-464C-9404-0BA32CCEDF41}" sibTransId="{C1B69F43-0D76-4F98-93EC-D8634948B12F}"/>
    <dgm:cxn modelId="{F281D09C-57DE-4D75-BB0C-AF7593B89628}" srcId="{15B02A2F-D1F8-4D35-94E4-6F7986AFB244}" destId="{7C26C52B-31DE-4A73-9717-CCAF9143FA23}" srcOrd="1" destOrd="0" parTransId="{BDAB9B40-2C7E-4AF2-B223-5291E34D3F44}" sibTransId="{A67818B3-F96C-48DA-B4E2-D4C98BB52CE1}"/>
    <dgm:cxn modelId="{C9AD150B-6ACC-44A4-8028-260B73A85BC0}" type="presOf" srcId="{C1B69F43-0D76-4F98-93EC-D8634948B12F}" destId="{8122B28F-1075-4363-8182-D295DCD35912}" srcOrd="0" destOrd="0" presId="urn:microsoft.com/office/officeart/2005/8/layout/gear1"/>
    <dgm:cxn modelId="{177701B6-BDBE-4080-8C12-943E014A0D30}" type="presOf" srcId="{7C26C52B-31DE-4A73-9717-CCAF9143FA23}" destId="{7A35DFFD-B2A3-4007-9688-76EBEFAE06A5}" srcOrd="0" destOrd="0" presId="urn:microsoft.com/office/officeart/2005/8/layout/gear1"/>
    <dgm:cxn modelId="{BA2446F1-F6BB-4D54-A66B-EEABEB7E80D2}" type="presParOf" srcId="{A7446CD0-7F47-4339-9D73-3DECF15DF3AA}" destId="{9CD183AB-5E11-4D71-AC9E-4CC21EB6D786}" srcOrd="0" destOrd="0" presId="urn:microsoft.com/office/officeart/2005/8/layout/gear1"/>
    <dgm:cxn modelId="{DEF19B85-A3A2-470D-8CCB-58BCB698D2D4}" type="presParOf" srcId="{A7446CD0-7F47-4339-9D73-3DECF15DF3AA}" destId="{10FD25E6-B02C-486E-88A2-C4BA7C57D268}" srcOrd="1" destOrd="0" presId="urn:microsoft.com/office/officeart/2005/8/layout/gear1"/>
    <dgm:cxn modelId="{6F7A07AC-6171-4E79-AB3B-34FEEE5C304D}" type="presParOf" srcId="{A7446CD0-7F47-4339-9D73-3DECF15DF3AA}" destId="{794982DD-957D-4EFA-81ED-EA01E88599D6}" srcOrd="2" destOrd="0" presId="urn:microsoft.com/office/officeart/2005/8/layout/gear1"/>
    <dgm:cxn modelId="{4BD98C53-D3B8-46B2-A400-CA20F8B3F06D}" type="presParOf" srcId="{A7446CD0-7F47-4339-9D73-3DECF15DF3AA}" destId="{7A35DFFD-B2A3-4007-9688-76EBEFAE06A5}" srcOrd="3" destOrd="0" presId="urn:microsoft.com/office/officeart/2005/8/layout/gear1"/>
    <dgm:cxn modelId="{BFE355D3-4514-4957-B9B2-9C355D5726A6}" type="presParOf" srcId="{A7446CD0-7F47-4339-9D73-3DECF15DF3AA}" destId="{0E0E3DEF-1AB7-421A-9E7A-0197F2F54FAB}" srcOrd="4" destOrd="0" presId="urn:microsoft.com/office/officeart/2005/8/layout/gear1"/>
    <dgm:cxn modelId="{103B4D7B-B486-4EFC-B230-7E8635AEC2DA}" type="presParOf" srcId="{A7446CD0-7F47-4339-9D73-3DECF15DF3AA}" destId="{51F028D2-86F2-4267-B8AA-4A9EA211D616}" srcOrd="5" destOrd="0" presId="urn:microsoft.com/office/officeart/2005/8/layout/gear1"/>
    <dgm:cxn modelId="{7BDC3AD8-2AA1-4E03-A7EA-CD753E6D1CE0}" type="presParOf" srcId="{A7446CD0-7F47-4339-9D73-3DECF15DF3AA}" destId="{FA47C27D-3159-488B-ADCD-268203D8A5B4}" srcOrd="6" destOrd="0" presId="urn:microsoft.com/office/officeart/2005/8/layout/gear1"/>
    <dgm:cxn modelId="{5C33AF54-A309-428F-859B-C414E72D82AA}" type="presParOf" srcId="{A7446CD0-7F47-4339-9D73-3DECF15DF3AA}" destId="{C39497A9-8D83-499C-AAAA-96A2BD59E941}" srcOrd="7" destOrd="0" presId="urn:microsoft.com/office/officeart/2005/8/layout/gear1"/>
    <dgm:cxn modelId="{7AF92ABD-AD90-4DB6-BBB0-89CA21EF70F4}" type="presParOf" srcId="{A7446CD0-7F47-4339-9D73-3DECF15DF3AA}" destId="{A2725514-A1BC-46C6-8C37-A3C59D80F571}" srcOrd="8" destOrd="0" presId="urn:microsoft.com/office/officeart/2005/8/layout/gear1"/>
    <dgm:cxn modelId="{D2D27B90-F0E3-458B-B5FA-F9A783FD895C}" type="presParOf" srcId="{A7446CD0-7F47-4339-9D73-3DECF15DF3AA}" destId="{86A831E2-7974-46F3-96D2-84AC226B8B8E}" srcOrd="9" destOrd="0" presId="urn:microsoft.com/office/officeart/2005/8/layout/gear1"/>
    <dgm:cxn modelId="{FFCB1AD0-46D0-4A5D-82BD-7EBCD0B6BFA0}" type="presParOf" srcId="{A7446CD0-7F47-4339-9D73-3DECF15DF3AA}" destId="{9BDD3C47-FB70-49EA-8AD4-B5CF7DA54D6D}" srcOrd="10" destOrd="0" presId="urn:microsoft.com/office/officeart/2005/8/layout/gear1"/>
    <dgm:cxn modelId="{132AA001-B718-47D9-B01A-41C17C3DF7AE}" type="presParOf" srcId="{A7446CD0-7F47-4339-9D73-3DECF15DF3AA}" destId="{F2C7DC20-E3AF-450A-91EA-4BFD0E197771}" srcOrd="11" destOrd="0" presId="urn:microsoft.com/office/officeart/2005/8/layout/gear1"/>
    <dgm:cxn modelId="{F65A7C1F-D904-4BAF-BB39-596023BEB4B1}" type="presParOf" srcId="{A7446CD0-7F47-4339-9D73-3DECF15DF3AA}" destId="{8122B28F-1075-4363-8182-D295DCD35912}"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183AB-5E11-4D71-AC9E-4CC21EB6D786}">
      <dsp:nvSpPr>
        <dsp:cNvPr id="0" name=""/>
        <dsp:cNvSpPr/>
      </dsp:nvSpPr>
      <dsp:spPr>
        <a:xfrm>
          <a:off x="872842" y="653470"/>
          <a:ext cx="798685" cy="798685"/>
        </a:xfrm>
        <a:prstGeom prst="gear9">
          <a:avLst/>
        </a:prstGeom>
        <a:solidFill>
          <a:schemeClr val="accent6">
            <a:lumMod val="60000"/>
            <a:lumOff val="40000"/>
          </a:schemeClr>
        </a:solidFill>
        <a:ln w="1270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fr-FR" sz="800" kern="1200" dirty="0" smtClean="0">
              <a:solidFill>
                <a:schemeClr val="accent6">
                  <a:lumMod val="50000"/>
                </a:schemeClr>
              </a:solidFill>
            </a:rPr>
            <a:t>MESSAGE</a:t>
          </a:r>
          <a:endParaRPr lang="fr-FR" sz="800" kern="1200" dirty="0">
            <a:solidFill>
              <a:schemeClr val="accent6">
                <a:lumMod val="50000"/>
              </a:schemeClr>
            </a:solidFill>
          </a:endParaRPr>
        </a:p>
      </dsp:txBody>
      <dsp:txXfrm>
        <a:off x="1033413" y="840558"/>
        <a:ext cx="477543" cy="410541"/>
      </dsp:txXfrm>
    </dsp:sp>
    <dsp:sp modelId="{7A35DFFD-B2A3-4007-9688-76EBEFAE06A5}">
      <dsp:nvSpPr>
        <dsp:cNvPr id="0" name=""/>
        <dsp:cNvSpPr/>
      </dsp:nvSpPr>
      <dsp:spPr>
        <a:xfrm>
          <a:off x="408149" y="464689"/>
          <a:ext cx="580862" cy="580862"/>
        </a:xfrm>
        <a:prstGeom prst="gear6">
          <a:avLst/>
        </a:prstGeom>
        <a:solidFill>
          <a:schemeClr val="accent4">
            <a:lumMod val="60000"/>
            <a:lumOff val="40000"/>
          </a:schemeClr>
        </a:solidFill>
        <a:ln w="12700" cap="flat" cmpd="sng" algn="ctr">
          <a:solidFill>
            <a:schemeClr val="accent4">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fr-FR" sz="800" kern="1200" dirty="0" smtClean="0">
              <a:solidFill>
                <a:schemeClr val="accent4">
                  <a:lumMod val="50000"/>
                </a:schemeClr>
              </a:solidFill>
            </a:rPr>
            <a:t>HOME</a:t>
          </a:r>
          <a:endParaRPr lang="fr-FR" sz="800" kern="1200" dirty="0">
            <a:solidFill>
              <a:schemeClr val="accent4">
                <a:lumMod val="50000"/>
              </a:schemeClr>
            </a:solidFill>
          </a:endParaRPr>
        </a:p>
      </dsp:txBody>
      <dsp:txXfrm>
        <a:off x="554383" y="611807"/>
        <a:ext cx="288394" cy="286626"/>
      </dsp:txXfrm>
    </dsp:sp>
    <dsp:sp modelId="{FA47C27D-3159-488B-ADCD-268203D8A5B4}">
      <dsp:nvSpPr>
        <dsp:cNvPr id="0" name=""/>
        <dsp:cNvSpPr/>
      </dsp:nvSpPr>
      <dsp:spPr>
        <a:xfrm rot="20700000">
          <a:off x="735827" y="63954"/>
          <a:ext cx="569126" cy="569126"/>
        </a:xfrm>
        <a:prstGeom prst="gear6">
          <a:avLst/>
        </a:prstGeom>
        <a:solidFill>
          <a:schemeClr val="accent2">
            <a:lumMod val="60000"/>
            <a:lumOff val="40000"/>
          </a:schemeClr>
        </a:solidFill>
        <a:ln w="1270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fr-FR" sz="800" kern="1200" dirty="0" smtClean="0">
              <a:solidFill>
                <a:schemeClr val="accent2">
                  <a:lumMod val="50000"/>
                </a:schemeClr>
              </a:solidFill>
            </a:rPr>
            <a:t>TAKE</a:t>
          </a:r>
          <a:endParaRPr lang="fr-FR" sz="800" kern="1200" dirty="0">
            <a:solidFill>
              <a:schemeClr val="accent2">
                <a:lumMod val="50000"/>
              </a:schemeClr>
            </a:solidFill>
          </a:endParaRPr>
        </a:p>
      </dsp:txBody>
      <dsp:txXfrm rot="-20700000">
        <a:off x="860653" y="188780"/>
        <a:ext cx="319474" cy="319474"/>
      </dsp:txXfrm>
    </dsp:sp>
    <dsp:sp modelId="{9BDD3C47-FB70-49EA-8AD4-B5CF7DA54D6D}">
      <dsp:nvSpPr>
        <dsp:cNvPr id="0" name=""/>
        <dsp:cNvSpPr/>
      </dsp:nvSpPr>
      <dsp:spPr>
        <a:xfrm>
          <a:off x="787684" y="546926"/>
          <a:ext cx="1022317" cy="1022317"/>
        </a:xfrm>
        <a:prstGeom prst="circularArrow">
          <a:avLst>
            <a:gd name="adj1" fmla="val 4688"/>
            <a:gd name="adj2" fmla="val 299029"/>
            <a:gd name="adj3" fmla="val 2366504"/>
            <a:gd name="adj4" fmla="val 16233040"/>
            <a:gd name="adj5" fmla="val 5469"/>
          </a:avLst>
        </a:prstGeom>
        <a:solidFill>
          <a:schemeClr val="accent6">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F2C7DC20-E3AF-450A-91EA-4BFD0E197771}">
      <dsp:nvSpPr>
        <dsp:cNvPr id="0" name=""/>
        <dsp:cNvSpPr/>
      </dsp:nvSpPr>
      <dsp:spPr>
        <a:xfrm>
          <a:off x="307615" y="347935"/>
          <a:ext cx="742777" cy="742777"/>
        </a:xfrm>
        <a:prstGeom prst="leftCircularArrow">
          <a:avLst>
            <a:gd name="adj1" fmla="val 6452"/>
            <a:gd name="adj2" fmla="val 429999"/>
            <a:gd name="adj3" fmla="val 10489124"/>
            <a:gd name="adj4" fmla="val 14837806"/>
            <a:gd name="adj5" fmla="val 7527"/>
          </a:avLst>
        </a:prstGeom>
        <a:solidFill>
          <a:schemeClr val="accent4">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8122B28F-1075-4363-8182-D295DCD35912}">
      <dsp:nvSpPr>
        <dsp:cNvPr id="0" name=""/>
        <dsp:cNvSpPr/>
      </dsp:nvSpPr>
      <dsp:spPr>
        <a:xfrm>
          <a:off x="601851" y="-48937"/>
          <a:ext cx="800864" cy="800864"/>
        </a:xfrm>
        <a:prstGeom prst="circularArrow">
          <a:avLst>
            <a:gd name="adj1" fmla="val 5984"/>
            <a:gd name="adj2" fmla="val 394124"/>
            <a:gd name="adj3" fmla="val 13313824"/>
            <a:gd name="adj4" fmla="val 10508221"/>
            <a:gd name="adj5" fmla="val 6981"/>
          </a:avLst>
        </a:prstGeom>
        <a:solidFill>
          <a:schemeClr val="accent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76CA5-D5E1-6846-8885-198E0E9587F4}">
      <dsp:nvSpPr>
        <dsp:cNvPr id="0" name=""/>
        <dsp:cNvSpPr/>
      </dsp:nvSpPr>
      <dsp:spPr>
        <a:xfrm>
          <a:off x="1430960" y="1812471"/>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ctr" anchorCtr="0">
          <a:noAutofit/>
        </a:bodyPr>
        <a:lstStyle/>
        <a:p>
          <a:pPr lvl="0" algn="ctr" defTabSz="355600">
            <a:lnSpc>
              <a:spcPct val="90000"/>
            </a:lnSpc>
            <a:spcBef>
              <a:spcPct val="0"/>
            </a:spcBef>
            <a:spcAft>
              <a:spcPct val="35000"/>
            </a:spcAft>
          </a:pPr>
          <a:r>
            <a:rPr lang="fr-FR" sz="800" b="0" i="0" kern="1200" baseline="0"/>
            <a:t>Aérosols</a:t>
          </a:r>
          <a:endParaRPr lang="fr-FR" sz="800" kern="1200"/>
        </a:p>
      </dsp:txBody>
      <dsp:txXfrm>
        <a:off x="1627766" y="1981448"/>
        <a:ext cx="877066" cy="753043"/>
      </dsp:txXfrm>
    </dsp:sp>
    <dsp:sp modelId="{0D36295A-D9B9-D64F-99A8-4CDD9873B934}">
      <dsp:nvSpPr>
        <dsp:cNvPr id="0" name=""/>
        <dsp:cNvSpPr/>
      </dsp:nvSpPr>
      <dsp:spPr>
        <a:xfrm>
          <a:off x="1461494" y="2300199"/>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12ABA4-BC64-5049-95C8-282489DCF5BD}">
      <dsp:nvSpPr>
        <dsp:cNvPr id="0" name=""/>
        <dsp:cNvSpPr/>
      </dsp:nvSpPr>
      <dsp:spPr>
        <a:xfrm>
          <a:off x="338004" y="1209734"/>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5577DC-79E7-6241-80FF-B192E4D1F06E}">
      <dsp:nvSpPr>
        <dsp:cNvPr id="0" name=""/>
        <dsp:cNvSpPr/>
      </dsp:nvSpPr>
      <dsp:spPr>
        <a:xfrm>
          <a:off x="1207828" y="2155371"/>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D94179-BF91-4140-A738-E300E705511C}">
      <dsp:nvSpPr>
        <dsp:cNvPr id="0" name=""/>
        <dsp:cNvSpPr/>
      </dsp:nvSpPr>
      <dsp:spPr>
        <a:xfrm>
          <a:off x="2524698" y="1206007"/>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t" anchorCtr="0">
          <a:noAutofit/>
        </a:bodyPr>
        <a:lstStyle/>
        <a:p>
          <a:pPr lvl="0" algn="l" defTabSz="355600">
            <a:lnSpc>
              <a:spcPct val="90000"/>
            </a:lnSpc>
            <a:spcBef>
              <a:spcPct val="0"/>
            </a:spcBef>
            <a:spcAft>
              <a:spcPct val="35000"/>
            </a:spcAft>
          </a:pPr>
          <a:r>
            <a:rPr lang="fr-FR" sz="800" b="0" i="0" kern="1200" baseline="0"/>
            <a:t>Oxygénothérapie</a:t>
          </a:r>
          <a:endParaRPr lang="fr-FR" sz="800" kern="1200"/>
        </a:p>
        <a:p>
          <a:pPr marL="57150" lvl="1" indent="-57150" algn="l" defTabSz="266700">
            <a:lnSpc>
              <a:spcPct val="90000"/>
            </a:lnSpc>
            <a:spcBef>
              <a:spcPct val="0"/>
            </a:spcBef>
            <a:spcAft>
              <a:spcPct val="15000"/>
            </a:spcAft>
            <a:buChar char="••"/>
          </a:pPr>
          <a:r>
            <a:rPr lang="fr-FR" sz="600" b="0" i="0" kern="1200" baseline="0"/>
            <a:t>- Conventionnelle</a:t>
          </a:r>
          <a:endParaRPr lang="fr-FR" sz="600" kern="1200"/>
        </a:p>
        <a:p>
          <a:pPr marL="57150" lvl="1" indent="-57150" algn="l" defTabSz="266700">
            <a:lnSpc>
              <a:spcPct val="90000"/>
            </a:lnSpc>
            <a:spcBef>
              <a:spcPct val="0"/>
            </a:spcBef>
            <a:spcAft>
              <a:spcPct val="15000"/>
            </a:spcAft>
            <a:buChar char="••"/>
          </a:pPr>
          <a:r>
            <a:rPr lang="fr-FR" sz="600" b="0" i="0" kern="1200" baseline="0"/>
            <a:t>- HFO</a:t>
          </a:r>
          <a:endParaRPr lang="fr-FR" sz="600" kern="1200"/>
        </a:p>
      </dsp:txBody>
      <dsp:txXfrm>
        <a:off x="2721504" y="1374984"/>
        <a:ext cx="877066" cy="753043"/>
      </dsp:txXfrm>
    </dsp:sp>
    <dsp:sp modelId="{C626C1E0-518F-8B43-8DFB-94C9BF70F621}">
      <dsp:nvSpPr>
        <dsp:cNvPr id="0" name=""/>
        <dsp:cNvSpPr/>
      </dsp:nvSpPr>
      <dsp:spPr>
        <a:xfrm>
          <a:off x="3399220" y="2150047"/>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AF6C4D-2806-DA4E-8C1C-C3E40C9059F9}">
      <dsp:nvSpPr>
        <dsp:cNvPr id="0" name=""/>
        <dsp:cNvSpPr/>
      </dsp:nvSpPr>
      <dsp:spPr>
        <a:xfrm>
          <a:off x="3617654" y="1810341"/>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3901BB-9113-A94A-8656-B32E7D69F597}">
      <dsp:nvSpPr>
        <dsp:cNvPr id="0" name=""/>
        <dsp:cNvSpPr/>
      </dsp:nvSpPr>
      <dsp:spPr>
        <a:xfrm>
          <a:off x="3648188" y="2295939"/>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D75F2F-4618-CB4B-BB7C-F75C65F412E0}">
      <dsp:nvSpPr>
        <dsp:cNvPr id="0" name=""/>
        <dsp:cNvSpPr/>
      </dsp:nvSpPr>
      <dsp:spPr>
        <a:xfrm>
          <a:off x="1430960" y="606464"/>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ctr" anchorCtr="0">
          <a:noAutofit/>
        </a:bodyPr>
        <a:lstStyle/>
        <a:p>
          <a:pPr lvl="0" algn="ctr" defTabSz="355600">
            <a:lnSpc>
              <a:spcPct val="90000"/>
            </a:lnSpc>
            <a:spcBef>
              <a:spcPct val="0"/>
            </a:spcBef>
            <a:spcAft>
              <a:spcPct val="35000"/>
            </a:spcAft>
          </a:pPr>
          <a:r>
            <a:rPr lang="fr-FR" sz="800" kern="1200"/>
            <a:t>Ventilation non invasive</a:t>
          </a:r>
        </a:p>
      </dsp:txBody>
      <dsp:txXfrm>
        <a:off x="1627766" y="775441"/>
        <a:ext cx="877066" cy="753043"/>
      </dsp:txXfrm>
    </dsp:sp>
    <dsp:sp modelId="{D08E7545-BDE9-CD4C-8A5C-43EBD38FDFDA}">
      <dsp:nvSpPr>
        <dsp:cNvPr id="0" name=""/>
        <dsp:cNvSpPr/>
      </dsp:nvSpPr>
      <dsp:spPr>
        <a:xfrm>
          <a:off x="2296086" y="621373"/>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AAEA55-05B1-9C47-B349-27E77463818F}">
      <dsp:nvSpPr>
        <dsp:cNvPr id="0" name=""/>
        <dsp:cNvSpPr/>
      </dsp:nvSpPr>
      <dsp:spPr>
        <a:xfrm>
          <a:off x="2524698" y="0"/>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E9E47A5-BC29-C04A-BFBD-77944431338D}">
      <dsp:nvSpPr>
        <dsp:cNvPr id="0" name=""/>
        <dsp:cNvSpPr/>
      </dsp:nvSpPr>
      <dsp:spPr>
        <a:xfrm>
          <a:off x="2560713" y="483467"/>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E8F027-4A47-E14D-BBC1-E6613AAF36B7}">
      <dsp:nvSpPr>
        <dsp:cNvPr id="0" name=""/>
        <dsp:cNvSpPr/>
      </dsp:nvSpPr>
      <dsp:spPr>
        <a:xfrm>
          <a:off x="3617654" y="604334"/>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t" anchorCtr="0">
          <a:noAutofit/>
        </a:bodyPr>
        <a:lstStyle/>
        <a:p>
          <a:pPr lvl="0" algn="l" defTabSz="355600">
            <a:lnSpc>
              <a:spcPct val="90000"/>
            </a:lnSpc>
            <a:spcBef>
              <a:spcPct val="0"/>
            </a:spcBef>
            <a:spcAft>
              <a:spcPct val="35000"/>
            </a:spcAft>
          </a:pPr>
          <a:r>
            <a:rPr lang="fr-FR" sz="800" b="0" i="0" kern="1200" baseline="0"/>
            <a:t>Désencombrement</a:t>
          </a:r>
          <a:endParaRPr lang="fr-FR" sz="800" kern="1200"/>
        </a:p>
        <a:p>
          <a:pPr marL="57150" lvl="1" indent="-57150" algn="l" defTabSz="266700">
            <a:lnSpc>
              <a:spcPct val="90000"/>
            </a:lnSpc>
            <a:spcBef>
              <a:spcPct val="0"/>
            </a:spcBef>
            <a:spcAft>
              <a:spcPct val="15000"/>
            </a:spcAft>
            <a:buChar char="••"/>
          </a:pPr>
          <a:r>
            <a:rPr lang="fr-FR" sz="600" b="0" i="0" kern="1200" baseline="0"/>
            <a:t>- Manuel</a:t>
          </a:r>
          <a:endParaRPr lang="fr-FR" sz="600" kern="1200"/>
        </a:p>
        <a:p>
          <a:pPr marL="57150" lvl="1" indent="-57150" algn="l" defTabSz="266700">
            <a:lnSpc>
              <a:spcPct val="90000"/>
            </a:lnSpc>
            <a:spcBef>
              <a:spcPct val="0"/>
            </a:spcBef>
            <a:spcAft>
              <a:spcPct val="15000"/>
            </a:spcAft>
            <a:buChar char="••"/>
          </a:pPr>
          <a:r>
            <a:rPr lang="fr-FR" sz="600" b="0" i="0" kern="1200" baseline="0"/>
            <a:t>- Sous VMC</a:t>
          </a:r>
          <a:endParaRPr lang="fr-FR" sz="600" kern="1200"/>
        </a:p>
        <a:p>
          <a:pPr marL="57150" lvl="1" indent="-57150" algn="l" defTabSz="266700">
            <a:lnSpc>
              <a:spcPct val="90000"/>
            </a:lnSpc>
            <a:spcBef>
              <a:spcPct val="0"/>
            </a:spcBef>
            <a:spcAft>
              <a:spcPct val="15000"/>
            </a:spcAft>
            <a:buChar char="••"/>
          </a:pPr>
          <a:r>
            <a:rPr lang="fr-FR" sz="600" b="0" i="0" kern="1200" baseline="0"/>
            <a:t>- Instrumental</a:t>
          </a:r>
          <a:endParaRPr lang="fr-FR" sz="600" kern="1200"/>
        </a:p>
      </dsp:txBody>
      <dsp:txXfrm>
        <a:off x="3814460" y="773311"/>
        <a:ext cx="877066" cy="753043"/>
      </dsp:txXfrm>
    </dsp:sp>
    <dsp:sp modelId="{C45466D7-C06F-5F4D-88A7-864EA4A38F80}">
      <dsp:nvSpPr>
        <dsp:cNvPr id="0" name=""/>
        <dsp:cNvSpPr/>
      </dsp:nvSpPr>
      <dsp:spPr>
        <a:xfrm>
          <a:off x="4716873" y="1087270"/>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F3272F-47C6-AE4E-A1C8-5C2EC8BF7C5C}">
      <dsp:nvSpPr>
        <dsp:cNvPr id="0" name=""/>
        <dsp:cNvSpPr/>
      </dsp:nvSpPr>
      <dsp:spPr>
        <a:xfrm>
          <a:off x="4710610" y="1217721"/>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4B28AE-1E1D-ED44-8B9F-EEC403B8B108}">
      <dsp:nvSpPr>
        <dsp:cNvPr id="0" name=""/>
        <dsp:cNvSpPr/>
      </dsp:nvSpPr>
      <dsp:spPr>
        <a:xfrm>
          <a:off x="4958013" y="1236889"/>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3D18D9-9278-DB46-8BD9-EB24809762ED}">
      <dsp:nvSpPr>
        <dsp:cNvPr id="0" name=""/>
        <dsp:cNvSpPr/>
      </dsp:nvSpPr>
      <dsp:spPr>
        <a:xfrm>
          <a:off x="4710610" y="11713"/>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ctr" anchorCtr="0">
          <a:noAutofit/>
        </a:bodyPr>
        <a:lstStyle/>
        <a:p>
          <a:pPr lvl="0" algn="ctr" defTabSz="355600">
            <a:lnSpc>
              <a:spcPct val="90000"/>
            </a:lnSpc>
            <a:spcBef>
              <a:spcPct val="0"/>
            </a:spcBef>
            <a:spcAft>
              <a:spcPct val="35000"/>
            </a:spcAft>
          </a:pPr>
          <a:r>
            <a:rPr lang="fr-FR" sz="800" b="0" i="0" kern="1200" baseline="0"/>
            <a:t>Prévention PAVM</a:t>
          </a:r>
          <a:endParaRPr lang="fr-FR" sz="800" kern="1200"/>
        </a:p>
      </dsp:txBody>
      <dsp:txXfrm>
        <a:off x="4907416" y="180690"/>
        <a:ext cx="877066" cy="753043"/>
      </dsp:txXfrm>
    </dsp:sp>
    <dsp:sp modelId="{F0DC78BD-B9C9-A148-BFF5-1DCBC0350572}">
      <dsp:nvSpPr>
        <dsp:cNvPr id="0" name=""/>
        <dsp:cNvSpPr/>
      </dsp:nvSpPr>
      <dsp:spPr>
        <a:xfrm>
          <a:off x="5809829" y="500506"/>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3AD71E-A7B7-634D-92E3-9FB77A764620}">
      <dsp:nvSpPr>
        <dsp:cNvPr id="0" name=""/>
        <dsp:cNvSpPr/>
      </dsp:nvSpPr>
      <dsp:spPr>
        <a:xfrm>
          <a:off x="5804349" y="620308"/>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3C2D3A-B600-E14B-AAF6-19E72963429C}">
      <dsp:nvSpPr>
        <dsp:cNvPr id="0" name=""/>
        <dsp:cNvSpPr/>
      </dsp:nvSpPr>
      <dsp:spPr>
        <a:xfrm>
          <a:off x="6057232" y="644268"/>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05811E-9794-4045-9E36-3D309809B9B6}">
      <dsp:nvSpPr>
        <dsp:cNvPr id="0" name=""/>
        <dsp:cNvSpPr/>
      </dsp:nvSpPr>
      <dsp:spPr>
        <a:xfrm>
          <a:off x="5804349" y="1824185"/>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ctr" anchorCtr="0">
          <a:noAutofit/>
        </a:bodyPr>
        <a:lstStyle/>
        <a:p>
          <a:pPr lvl="0" algn="ctr" defTabSz="355600">
            <a:lnSpc>
              <a:spcPct val="90000"/>
            </a:lnSpc>
            <a:spcBef>
              <a:spcPct val="0"/>
            </a:spcBef>
            <a:spcAft>
              <a:spcPct val="35000"/>
            </a:spcAft>
          </a:pPr>
          <a:r>
            <a:rPr lang="fr-FR" sz="800" b="0" i="0" kern="1200" baseline="0"/>
            <a:t>Aspirations</a:t>
          </a:r>
          <a:endParaRPr lang="fr-FR" sz="800" kern="1200"/>
        </a:p>
      </dsp:txBody>
      <dsp:txXfrm>
        <a:off x="6001155" y="1993162"/>
        <a:ext cx="877066" cy="753043"/>
      </dsp:txXfrm>
    </dsp:sp>
    <dsp:sp modelId="{05FA9775-1888-6A4E-ABF9-B08D5E16A923}">
      <dsp:nvSpPr>
        <dsp:cNvPr id="0" name=""/>
        <dsp:cNvSpPr/>
      </dsp:nvSpPr>
      <dsp:spPr>
        <a:xfrm>
          <a:off x="6055666" y="2779939"/>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D29944-447F-6D4B-B68D-55A09041B691}">
      <dsp:nvSpPr>
        <dsp:cNvPr id="0" name=""/>
        <dsp:cNvSpPr/>
      </dsp:nvSpPr>
      <dsp:spPr>
        <a:xfrm>
          <a:off x="4710610" y="2421598"/>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B63412-B8C8-2A4B-BBEA-941D02042318}">
      <dsp:nvSpPr>
        <dsp:cNvPr id="0" name=""/>
        <dsp:cNvSpPr/>
      </dsp:nvSpPr>
      <dsp:spPr>
        <a:xfrm>
          <a:off x="5820007" y="2900274"/>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9A3368-EA8F-684E-A701-5883B91756FE}">
      <dsp:nvSpPr>
        <dsp:cNvPr id="0" name=""/>
        <dsp:cNvSpPr/>
      </dsp:nvSpPr>
      <dsp:spPr>
        <a:xfrm>
          <a:off x="2523915" y="2414676"/>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ctr" anchorCtr="0">
          <a:noAutofit/>
        </a:bodyPr>
        <a:lstStyle/>
        <a:p>
          <a:pPr lvl="0" algn="ctr" defTabSz="355600">
            <a:lnSpc>
              <a:spcPct val="90000"/>
            </a:lnSpc>
            <a:spcBef>
              <a:spcPct val="0"/>
            </a:spcBef>
            <a:spcAft>
              <a:spcPct val="35000"/>
            </a:spcAft>
          </a:pPr>
          <a:r>
            <a:rPr lang="fr-FR" sz="800" b="0" i="0" kern="1200" baseline="0"/>
            <a:t>Installation/ Mobilisation  passive</a:t>
          </a:r>
          <a:endParaRPr lang="fr-FR" sz="800" kern="1200"/>
        </a:p>
      </dsp:txBody>
      <dsp:txXfrm>
        <a:off x="2720721" y="2583653"/>
        <a:ext cx="877066" cy="753043"/>
      </dsp:txXfrm>
    </dsp:sp>
    <dsp:sp modelId="{A01AADEB-F2BC-5341-81E8-70FC1A858F1F}">
      <dsp:nvSpPr>
        <dsp:cNvPr id="0" name=""/>
        <dsp:cNvSpPr/>
      </dsp:nvSpPr>
      <dsp:spPr>
        <a:xfrm>
          <a:off x="2559930" y="2898144"/>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4CC515-1E06-CA4D-9E2A-55D2062BE5AB}">
      <dsp:nvSpPr>
        <dsp:cNvPr id="0" name=""/>
        <dsp:cNvSpPr/>
      </dsp:nvSpPr>
      <dsp:spPr>
        <a:xfrm>
          <a:off x="1430177" y="3021141"/>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73740F-1684-C545-AA8B-6EF58BC65C98}">
      <dsp:nvSpPr>
        <dsp:cNvPr id="0" name=""/>
        <dsp:cNvSpPr/>
      </dsp:nvSpPr>
      <dsp:spPr>
        <a:xfrm>
          <a:off x="2295303" y="3036582"/>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770113-EAB0-AF4E-A622-78FCCDE90BC1}">
      <dsp:nvSpPr>
        <dsp:cNvPr id="0" name=""/>
        <dsp:cNvSpPr/>
      </dsp:nvSpPr>
      <dsp:spPr>
        <a:xfrm>
          <a:off x="6891824" y="2435442"/>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ctr" anchorCtr="0">
          <a:noAutofit/>
        </a:bodyPr>
        <a:lstStyle/>
        <a:p>
          <a:pPr lvl="0" algn="ctr" defTabSz="355600">
            <a:lnSpc>
              <a:spcPct val="90000"/>
            </a:lnSpc>
            <a:spcBef>
              <a:spcPct val="0"/>
            </a:spcBef>
            <a:spcAft>
              <a:spcPct val="35000"/>
            </a:spcAft>
          </a:pPr>
          <a:r>
            <a:rPr lang="fr-FR" sz="800" b="0" i="0" kern="1200" baseline="0"/>
            <a:t>Réhabilitation</a:t>
          </a:r>
          <a:endParaRPr lang="fr-FR" sz="800" kern="1200"/>
        </a:p>
      </dsp:txBody>
      <dsp:txXfrm>
        <a:off x="7088630" y="2604419"/>
        <a:ext cx="877066" cy="753043"/>
      </dsp:txXfrm>
    </dsp:sp>
    <dsp:sp modelId="{A19231BE-4C01-3F47-92E3-8892A68A78DB}">
      <dsp:nvSpPr>
        <dsp:cNvPr id="0" name=""/>
        <dsp:cNvSpPr/>
      </dsp:nvSpPr>
      <dsp:spPr>
        <a:xfrm>
          <a:off x="7143924" y="3391196"/>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767CF0-AE3F-B244-9C4F-20A1CA0BD91A}">
      <dsp:nvSpPr>
        <dsp:cNvPr id="0" name=""/>
        <dsp:cNvSpPr/>
      </dsp:nvSpPr>
      <dsp:spPr>
        <a:xfrm>
          <a:off x="5798868" y="3032855"/>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4B641B-CC55-3045-8FBB-27C66A2776B5}">
      <dsp:nvSpPr>
        <dsp:cNvPr id="0" name=""/>
        <dsp:cNvSpPr/>
      </dsp:nvSpPr>
      <dsp:spPr>
        <a:xfrm>
          <a:off x="6908265" y="3511530"/>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5959D0-E75C-754D-93CD-C5A17F46E550}">
      <dsp:nvSpPr>
        <dsp:cNvPr id="0" name=""/>
        <dsp:cNvSpPr/>
      </dsp:nvSpPr>
      <dsp:spPr>
        <a:xfrm>
          <a:off x="6896522" y="23427"/>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ctr" anchorCtr="0">
          <a:noAutofit/>
        </a:bodyPr>
        <a:lstStyle/>
        <a:p>
          <a:pPr lvl="0" algn="ctr" defTabSz="355600">
            <a:lnSpc>
              <a:spcPct val="90000"/>
            </a:lnSpc>
            <a:spcBef>
              <a:spcPct val="0"/>
            </a:spcBef>
            <a:spcAft>
              <a:spcPct val="35000"/>
            </a:spcAft>
          </a:pPr>
          <a:r>
            <a:rPr lang="fr-FR" sz="800" b="0" i="0" kern="1200" baseline="0"/>
            <a:t>Sevrage de la VMC</a:t>
          </a:r>
          <a:endParaRPr lang="fr-FR" sz="800" kern="1200"/>
        </a:p>
      </dsp:txBody>
      <dsp:txXfrm>
        <a:off x="7093328" y="192404"/>
        <a:ext cx="877066" cy="753043"/>
      </dsp:txXfrm>
    </dsp:sp>
    <dsp:sp modelId="{4449C77A-40D5-0245-8431-3592BF562B1B}">
      <dsp:nvSpPr>
        <dsp:cNvPr id="0" name=""/>
        <dsp:cNvSpPr/>
      </dsp:nvSpPr>
      <dsp:spPr>
        <a:xfrm>
          <a:off x="7775740" y="982909"/>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0A61FD-7BBC-B84B-9BED-86CD8A5767E4}">
      <dsp:nvSpPr>
        <dsp:cNvPr id="0" name=""/>
        <dsp:cNvSpPr/>
      </dsp:nvSpPr>
      <dsp:spPr>
        <a:xfrm>
          <a:off x="6896522" y="1227837"/>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C1BC3F-E532-4748-9FF4-81E7FB4E853A}">
      <dsp:nvSpPr>
        <dsp:cNvPr id="0" name=""/>
        <dsp:cNvSpPr/>
      </dsp:nvSpPr>
      <dsp:spPr>
        <a:xfrm>
          <a:off x="7775740" y="1234227"/>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E85362-B175-804D-BC22-BFEC46F6F684}">
      <dsp:nvSpPr>
        <dsp:cNvPr id="0" name=""/>
        <dsp:cNvSpPr/>
      </dsp:nvSpPr>
      <dsp:spPr>
        <a:xfrm>
          <a:off x="3612957" y="3025933"/>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ctr" anchorCtr="0">
          <a:noAutofit/>
        </a:bodyPr>
        <a:lstStyle/>
        <a:p>
          <a:pPr lvl="0" algn="ctr" defTabSz="355600">
            <a:lnSpc>
              <a:spcPct val="90000"/>
            </a:lnSpc>
            <a:spcBef>
              <a:spcPct val="0"/>
            </a:spcBef>
            <a:spcAft>
              <a:spcPct val="35000"/>
            </a:spcAft>
          </a:pPr>
          <a:r>
            <a:rPr lang="fr-FR" sz="800" kern="1200"/>
            <a:t>Spirométrie incitative</a:t>
          </a:r>
        </a:p>
      </dsp:txBody>
      <dsp:txXfrm>
        <a:off x="3809763" y="3194910"/>
        <a:ext cx="877066" cy="753043"/>
      </dsp:txXfrm>
    </dsp:sp>
    <dsp:sp modelId="{CEA2E3CC-E004-DA49-BC40-D01ACFDA2502}">
      <dsp:nvSpPr>
        <dsp:cNvPr id="0" name=""/>
        <dsp:cNvSpPr/>
      </dsp:nvSpPr>
      <dsp:spPr>
        <a:xfrm>
          <a:off x="3864274" y="3981687"/>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13F362-B48F-5740-843B-CFC7BDEF4EC5}">
      <dsp:nvSpPr>
        <dsp:cNvPr id="0" name=""/>
        <dsp:cNvSpPr/>
      </dsp:nvSpPr>
      <dsp:spPr>
        <a:xfrm>
          <a:off x="2519218" y="3623346"/>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57D4DD-1F1C-C044-BD09-9D0E01C5783C}">
      <dsp:nvSpPr>
        <dsp:cNvPr id="0" name=""/>
        <dsp:cNvSpPr/>
      </dsp:nvSpPr>
      <dsp:spPr>
        <a:xfrm>
          <a:off x="3628615" y="4102021"/>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136B3C-2D1F-A240-B8FE-26B09E6F5829}">
      <dsp:nvSpPr>
        <dsp:cNvPr id="0" name=""/>
        <dsp:cNvSpPr/>
      </dsp:nvSpPr>
      <dsp:spPr>
        <a:xfrm>
          <a:off x="5795737" y="4233537"/>
          <a:ext cx="1270678" cy="109099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160" rIns="0" bIns="10160" numCol="1" spcCol="1270" anchor="t" anchorCtr="0">
          <a:noAutofit/>
        </a:bodyPr>
        <a:lstStyle/>
        <a:p>
          <a:pPr lvl="0" algn="l" defTabSz="355600">
            <a:lnSpc>
              <a:spcPct val="90000"/>
            </a:lnSpc>
            <a:spcBef>
              <a:spcPct val="0"/>
            </a:spcBef>
            <a:spcAft>
              <a:spcPct val="35000"/>
            </a:spcAft>
          </a:pPr>
          <a:r>
            <a:rPr lang="fr-FR" sz="800" kern="1200"/>
            <a:t>Soins spécifiques </a:t>
          </a:r>
        </a:p>
        <a:p>
          <a:pPr marL="57150" lvl="1" indent="-57150" algn="l" defTabSz="266700">
            <a:lnSpc>
              <a:spcPct val="90000"/>
            </a:lnSpc>
            <a:spcBef>
              <a:spcPct val="0"/>
            </a:spcBef>
            <a:spcAft>
              <a:spcPct val="15000"/>
            </a:spcAft>
            <a:buChar char="••"/>
          </a:pPr>
          <a:r>
            <a:rPr lang="fr-FR" sz="600" kern="1200"/>
            <a:t>Trachéotomie</a:t>
          </a:r>
        </a:p>
        <a:p>
          <a:pPr marL="57150" lvl="1" indent="-57150" algn="l" defTabSz="266700">
            <a:lnSpc>
              <a:spcPct val="90000"/>
            </a:lnSpc>
            <a:spcBef>
              <a:spcPct val="0"/>
            </a:spcBef>
            <a:spcAft>
              <a:spcPct val="15000"/>
            </a:spcAft>
            <a:buChar char="••"/>
          </a:pPr>
          <a:r>
            <a:rPr lang="fr-FR" sz="600" b="0" i="0" kern="1200" baseline="0"/>
            <a:t>Décubitus Ventral</a:t>
          </a:r>
          <a:endParaRPr lang="fr-FR" sz="600" kern="1200"/>
        </a:p>
        <a:p>
          <a:pPr marL="57150" lvl="1" indent="-57150" algn="l" defTabSz="266700">
            <a:lnSpc>
              <a:spcPct val="90000"/>
            </a:lnSpc>
            <a:spcBef>
              <a:spcPct val="0"/>
            </a:spcBef>
            <a:spcAft>
              <a:spcPct val="15000"/>
            </a:spcAft>
            <a:buChar char="••"/>
          </a:pPr>
          <a:r>
            <a:rPr lang="fr-FR" sz="600" kern="1200"/>
            <a:t>Déglutition</a:t>
          </a:r>
        </a:p>
      </dsp:txBody>
      <dsp:txXfrm>
        <a:off x="5992543" y="4402514"/>
        <a:ext cx="877066" cy="753043"/>
      </dsp:txXfrm>
    </dsp:sp>
    <dsp:sp modelId="{722EC2DD-ABF5-C642-AE67-41913426F28D}">
      <dsp:nvSpPr>
        <dsp:cNvPr id="0" name=""/>
        <dsp:cNvSpPr/>
      </dsp:nvSpPr>
      <dsp:spPr>
        <a:xfrm>
          <a:off x="5826270" y="4719135"/>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4E4879-CC87-FE4A-BB34-475DB4F67E79}">
      <dsp:nvSpPr>
        <dsp:cNvPr id="0" name=""/>
        <dsp:cNvSpPr/>
      </dsp:nvSpPr>
      <dsp:spPr>
        <a:xfrm>
          <a:off x="4702781" y="3629203"/>
          <a:ext cx="1270678" cy="1090997"/>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715D57-C8F9-784B-90FF-EBE1DAE1FF24}">
      <dsp:nvSpPr>
        <dsp:cNvPr id="0" name=""/>
        <dsp:cNvSpPr/>
      </dsp:nvSpPr>
      <dsp:spPr>
        <a:xfrm>
          <a:off x="5577302" y="4573243"/>
          <a:ext cx="147971" cy="1277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F9478-DC47-427D-A967-0B9616F2081B}">
      <dsp:nvSpPr>
        <dsp:cNvPr id="0" name=""/>
        <dsp:cNvSpPr/>
      </dsp:nvSpPr>
      <dsp:spPr>
        <a:xfrm>
          <a:off x="1073153" y="-112670"/>
          <a:ext cx="5981692" cy="5355668"/>
        </a:xfrm>
        <a:prstGeom prst="circularArrow">
          <a:avLst>
            <a:gd name="adj1" fmla="val 5689"/>
            <a:gd name="adj2" fmla="val 340510"/>
            <a:gd name="adj3" fmla="val 11689954"/>
            <a:gd name="adj4" fmla="val 18820331"/>
            <a:gd name="adj5" fmla="val 5908"/>
          </a:avLst>
        </a:prstGeom>
        <a:solidFill>
          <a:schemeClr val="accent6">
            <a:lumMod val="7500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426D6CB4-AA87-42B1-B04E-80BE19799FE2}">
      <dsp:nvSpPr>
        <dsp:cNvPr id="0" name=""/>
        <dsp:cNvSpPr/>
      </dsp:nvSpPr>
      <dsp:spPr>
        <a:xfrm>
          <a:off x="1930396" y="75661"/>
          <a:ext cx="4267206" cy="1901031"/>
        </a:xfrm>
        <a:prstGeom prst="roundRect">
          <a:avLst/>
        </a:prstGeom>
        <a:solidFill>
          <a:schemeClr val="accent6">
            <a:lumMod val="20000"/>
            <a:lumOff val="80000"/>
          </a:schemeClr>
        </a:solidFill>
        <a:ln w="1270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fr-FR" sz="1400" b="1" kern="1200" dirty="0" smtClean="0">
              <a:solidFill>
                <a:schemeClr val="tx1"/>
              </a:solidFill>
            </a:rPr>
            <a:t>Clairance muco-ciliaire et toux dégradées </a:t>
          </a:r>
          <a:r>
            <a:rPr lang="fr-FR" sz="1400" kern="1200" dirty="0" smtClean="0">
              <a:solidFill>
                <a:schemeClr val="tx1"/>
              </a:solidFill>
            </a:rPr>
            <a:t>par:</a:t>
          </a:r>
        </a:p>
        <a:p>
          <a:pPr lvl="0" algn="ctr" defTabSz="622300">
            <a:lnSpc>
              <a:spcPct val="90000"/>
            </a:lnSpc>
            <a:spcBef>
              <a:spcPct val="0"/>
            </a:spcBef>
            <a:spcAft>
              <a:spcPct val="35000"/>
            </a:spcAft>
          </a:pPr>
          <a:r>
            <a:rPr lang="fr-FR" sz="1400" u="sng" kern="1200" dirty="0" smtClean="0">
              <a:solidFill>
                <a:schemeClr val="tx1"/>
              </a:solidFill>
            </a:rPr>
            <a:t>- le dispositif invasif et la pression positive</a:t>
          </a:r>
          <a:r>
            <a:rPr lang="fr-FR" sz="1400" kern="1200" dirty="0" smtClean="0">
              <a:solidFill>
                <a:schemeClr val="tx1"/>
              </a:solidFill>
            </a:rPr>
            <a:t>,</a:t>
          </a:r>
        </a:p>
        <a:p>
          <a:pPr lvl="0" algn="ctr" defTabSz="622300">
            <a:lnSpc>
              <a:spcPct val="90000"/>
            </a:lnSpc>
            <a:spcBef>
              <a:spcPct val="0"/>
            </a:spcBef>
            <a:spcAft>
              <a:spcPct val="35000"/>
            </a:spcAft>
          </a:pPr>
          <a:r>
            <a:rPr lang="fr-FR" sz="1400" kern="1200" dirty="0" smtClean="0">
              <a:solidFill>
                <a:schemeClr val="tx1"/>
              </a:solidFill>
            </a:rPr>
            <a:t>- la limitation de mouvement,</a:t>
          </a:r>
        </a:p>
        <a:p>
          <a:pPr lvl="0" algn="ctr" defTabSz="622300">
            <a:lnSpc>
              <a:spcPct val="90000"/>
            </a:lnSpc>
            <a:spcBef>
              <a:spcPct val="0"/>
            </a:spcBef>
            <a:spcAft>
              <a:spcPct val="35000"/>
            </a:spcAft>
          </a:pPr>
          <a:r>
            <a:rPr lang="fr-FR" sz="1400" kern="1200" dirty="0" smtClean="0">
              <a:solidFill>
                <a:schemeClr val="tx1"/>
              </a:solidFill>
            </a:rPr>
            <a:t>- faible humidification des gaz inhalés,</a:t>
          </a:r>
        </a:p>
        <a:p>
          <a:pPr lvl="0" algn="ctr" defTabSz="622300">
            <a:lnSpc>
              <a:spcPct val="90000"/>
            </a:lnSpc>
            <a:spcBef>
              <a:spcPct val="0"/>
            </a:spcBef>
            <a:spcAft>
              <a:spcPct val="35000"/>
            </a:spcAft>
          </a:pPr>
          <a:r>
            <a:rPr lang="fr-FR" sz="1400" kern="1200" dirty="0" smtClean="0">
              <a:solidFill>
                <a:schemeClr val="tx1"/>
              </a:solidFill>
            </a:rPr>
            <a:t>- DIP/PIF souvent &gt; au DEP/PEF </a:t>
          </a:r>
          <a:r>
            <a:rPr lang="fr-FR" sz="1000" kern="1200" dirty="0" smtClean="0">
              <a:solidFill>
                <a:schemeClr val="tx1"/>
              </a:solidFill>
            </a:rPr>
            <a:t>(</a:t>
          </a:r>
          <a:r>
            <a:rPr lang="fr-FR" sz="1000" kern="1200" dirty="0" err="1" smtClean="0">
              <a:solidFill>
                <a:schemeClr val="tx1"/>
              </a:solidFill>
            </a:rPr>
            <a:t>Ntoumenopoulos</a:t>
          </a:r>
          <a:r>
            <a:rPr lang="fr-FR" sz="1000" kern="1200" dirty="0" smtClean="0">
              <a:solidFill>
                <a:schemeClr val="tx1"/>
              </a:solidFill>
            </a:rPr>
            <a:t>, 2011)</a:t>
          </a:r>
          <a:r>
            <a:rPr lang="fr-FR" sz="1400" kern="1200" dirty="0" smtClean="0">
              <a:solidFill>
                <a:schemeClr val="tx1"/>
              </a:solidFill>
            </a:rPr>
            <a:t>.</a:t>
          </a:r>
          <a:endParaRPr lang="fr-FR" sz="1400" kern="1200" dirty="0">
            <a:solidFill>
              <a:schemeClr val="tx1"/>
            </a:solidFill>
          </a:endParaRPr>
        </a:p>
      </dsp:txBody>
      <dsp:txXfrm>
        <a:off x="2023197" y="168462"/>
        <a:ext cx="4081604" cy="1715429"/>
      </dsp:txXfrm>
    </dsp:sp>
    <dsp:sp modelId="{57FDF757-DE62-4606-B04B-EB34F660F7F5}">
      <dsp:nvSpPr>
        <dsp:cNvPr id="0" name=""/>
        <dsp:cNvSpPr/>
      </dsp:nvSpPr>
      <dsp:spPr>
        <a:xfrm>
          <a:off x="4325937" y="2554652"/>
          <a:ext cx="3802062" cy="1901031"/>
        </a:xfrm>
        <a:prstGeom prst="roundRect">
          <a:avLst/>
        </a:prstGeom>
        <a:solidFill>
          <a:schemeClr val="accent6">
            <a:lumMod val="20000"/>
            <a:lumOff val="80000"/>
          </a:schemeClr>
        </a:solidFill>
        <a:ln w="1270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fr-FR" sz="1400" b="1" kern="1200" dirty="0" smtClean="0">
              <a:solidFill>
                <a:schemeClr val="tx1"/>
              </a:solidFill>
            </a:rPr>
            <a:t>Stase de sécrétions bronchique</a:t>
          </a:r>
          <a:r>
            <a:rPr lang="fr-FR" sz="1400" kern="1200" dirty="0" smtClean="0">
              <a:solidFill>
                <a:schemeClr val="tx1"/>
              </a:solidFill>
            </a:rPr>
            <a:t>:</a:t>
          </a:r>
        </a:p>
        <a:p>
          <a:pPr lvl="0" algn="ctr" defTabSz="622300">
            <a:lnSpc>
              <a:spcPct val="90000"/>
            </a:lnSpc>
            <a:spcBef>
              <a:spcPct val="0"/>
            </a:spcBef>
            <a:spcAft>
              <a:spcPct val="35000"/>
            </a:spcAft>
          </a:pPr>
          <a:r>
            <a:rPr lang="fr-FR" sz="1400" kern="1200" dirty="0" smtClean="0">
              <a:solidFill>
                <a:schemeClr val="tx1"/>
              </a:solidFill>
            </a:rPr>
            <a:t>- à l’origine d’une </a:t>
          </a:r>
          <a:r>
            <a:rPr lang="fr-FR" sz="1400" b="1" kern="1200" dirty="0" smtClean="0">
              <a:solidFill>
                <a:schemeClr val="tx1"/>
              </a:solidFill>
            </a:rPr>
            <a:t>dégradation de l’hématose </a:t>
          </a:r>
          <a:r>
            <a:rPr lang="fr-FR" sz="1400" kern="1200" dirty="0" smtClean="0">
              <a:solidFill>
                <a:schemeClr val="tx1"/>
              </a:solidFill>
            </a:rPr>
            <a:t>(atélectasies, shunts…),</a:t>
          </a:r>
        </a:p>
        <a:p>
          <a:pPr lvl="0" algn="ctr" defTabSz="622300">
            <a:lnSpc>
              <a:spcPct val="90000"/>
            </a:lnSpc>
            <a:spcBef>
              <a:spcPct val="0"/>
            </a:spcBef>
            <a:spcAft>
              <a:spcPct val="35000"/>
            </a:spcAft>
          </a:pPr>
          <a:r>
            <a:rPr lang="fr-FR" sz="1400" kern="1200" dirty="0" smtClean="0">
              <a:solidFill>
                <a:schemeClr val="tx1"/>
              </a:solidFill>
            </a:rPr>
            <a:t>- à l’origine d’une </a:t>
          </a:r>
          <a:r>
            <a:rPr lang="fr-FR" sz="1400" b="1" kern="1200" dirty="0" smtClean="0">
              <a:solidFill>
                <a:schemeClr val="tx1"/>
              </a:solidFill>
            </a:rPr>
            <a:t>augmentation du WOB</a:t>
          </a:r>
          <a:r>
            <a:rPr lang="fr-FR" sz="1400" kern="1200" dirty="0" smtClean="0">
              <a:solidFill>
                <a:schemeClr val="tx1"/>
              </a:solidFill>
            </a:rPr>
            <a:t>,</a:t>
          </a:r>
        </a:p>
        <a:p>
          <a:pPr lvl="0" algn="ctr" defTabSz="622300">
            <a:lnSpc>
              <a:spcPct val="90000"/>
            </a:lnSpc>
            <a:spcBef>
              <a:spcPct val="0"/>
            </a:spcBef>
            <a:spcAft>
              <a:spcPct val="35000"/>
            </a:spcAft>
          </a:pPr>
          <a:r>
            <a:rPr lang="fr-FR" sz="1400" kern="1200" dirty="0" smtClean="0">
              <a:solidFill>
                <a:schemeClr val="tx1"/>
              </a:solidFill>
            </a:rPr>
            <a:t>- favorise le développement des </a:t>
          </a:r>
          <a:r>
            <a:rPr lang="fr-FR" sz="1400" b="1" kern="1200" dirty="0" smtClean="0">
              <a:solidFill>
                <a:schemeClr val="tx1"/>
              </a:solidFill>
            </a:rPr>
            <a:t>PAVM</a:t>
          </a:r>
          <a:r>
            <a:rPr lang="fr-FR" sz="1400" kern="1200" dirty="0" smtClean="0">
              <a:solidFill>
                <a:schemeClr val="tx1"/>
              </a:solidFill>
            </a:rPr>
            <a:t> par la stase d’un médium propice au développement bactérien,</a:t>
          </a:r>
          <a:endParaRPr lang="fr-FR" sz="1400" kern="1200" dirty="0">
            <a:solidFill>
              <a:schemeClr val="tx1"/>
            </a:solidFill>
          </a:endParaRPr>
        </a:p>
      </dsp:txBody>
      <dsp:txXfrm>
        <a:off x="4418738" y="2647453"/>
        <a:ext cx="3616460" cy="1715429"/>
      </dsp:txXfrm>
    </dsp:sp>
    <dsp:sp modelId="{E414A32E-A86C-44BB-9848-937703F699ED}">
      <dsp:nvSpPr>
        <dsp:cNvPr id="0" name=""/>
        <dsp:cNvSpPr/>
      </dsp:nvSpPr>
      <dsp:spPr>
        <a:xfrm>
          <a:off x="0" y="2545140"/>
          <a:ext cx="3802062" cy="1901031"/>
        </a:xfrm>
        <a:prstGeom prst="roundRect">
          <a:avLst/>
        </a:prstGeom>
        <a:solidFill>
          <a:schemeClr val="accent6">
            <a:lumMod val="20000"/>
            <a:lumOff val="80000"/>
          </a:schemeClr>
        </a:solidFill>
        <a:ln w="1270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fr-FR" sz="1400" b="1" kern="1200" dirty="0" smtClean="0">
              <a:solidFill>
                <a:schemeClr val="tx1"/>
              </a:solidFill>
            </a:rPr>
            <a:t>Maintient de la dépendance au respirateur</a:t>
          </a:r>
          <a:endParaRPr lang="fr-FR" sz="1400" kern="1200" dirty="0">
            <a:solidFill>
              <a:schemeClr val="tx1"/>
            </a:solidFill>
          </a:endParaRPr>
        </a:p>
      </dsp:txBody>
      <dsp:txXfrm>
        <a:off x="92801" y="2637941"/>
        <a:ext cx="3616460" cy="17154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183AB-5E11-4D71-AC9E-4CC21EB6D786}">
      <dsp:nvSpPr>
        <dsp:cNvPr id="0" name=""/>
        <dsp:cNvSpPr/>
      </dsp:nvSpPr>
      <dsp:spPr>
        <a:xfrm>
          <a:off x="872842" y="653470"/>
          <a:ext cx="798685" cy="798685"/>
        </a:xfrm>
        <a:prstGeom prst="gear9">
          <a:avLst/>
        </a:prstGeom>
        <a:solidFill>
          <a:schemeClr val="accent6">
            <a:lumMod val="60000"/>
            <a:lumOff val="40000"/>
          </a:schemeClr>
        </a:solidFill>
        <a:ln w="25400" cap="flat"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fr-FR" sz="800" kern="1200" dirty="0" smtClean="0">
              <a:solidFill>
                <a:schemeClr val="accent6">
                  <a:lumMod val="50000"/>
                </a:schemeClr>
              </a:solidFill>
            </a:rPr>
            <a:t>MESSAGE</a:t>
          </a:r>
          <a:endParaRPr lang="fr-FR" sz="800" kern="1200" dirty="0">
            <a:solidFill>
              <a:schemeClr val="accent6">
                <a:lumMod val="50000"/>
              </a:schemeClr>
            </a:solidFill>
          </a:endParaRPr>
        </a:p>
      </dsp:txBody>
      <dsp:txXfrm>
        <a:off x="1033413" y="840558"/>
        <a:ext cx="477543" cy="410541"/>
      </dsp:txXfrm>
    </dsp:sp>
    <dsp:sp modelId="{7A35DFFD-B2A3-4007-9688-76EBEFAE06A5}">
      <dsp:nvSpPr>
        <dsp:cNvPr id="0" name=""/>
        <dsp:cNvSpPr/>
      </dsp:nvSpPr>
      <dsp:spPr>
        <a:xfrm>
          <a:off x="408149" y="464689"/>
          <a:ext cx="580862" cy="580862"/>
        </a:xfrm>
        <a:prstGeom prst="gear6">
          <a:avLst/>
        </a:prstGeom>
        <a:solidFill>
          <a:schemeClr val="accent4">
            <a:lumMod val="60000"/>
            <a:lumOff val="40000"/>
          </a:schemeClr>
        </a:solidFill>
        <a:ln w="25400" cap="flat" cmpd="sng" algn="ctr">
          <a:solidFill>
            <a:schemeClr val="accent4">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fr-FR" sz="800" kern="1200" dirty="0" smtClean="0">
              <a:solidFill>
                <a:schemeClr val="accent4">
                  <a:lumMod val="50000"/>
                </a:schemeClr>
              </a:solidFill>
            </a:rPr>
            <a:t>HOME</a:t>
          </a:r>
          <a:endParaRPr lang="fr-FR" sz="800" kern="1200" dirty="0">
            <a:solidFill>
              <a:schemeClr val="accent4">
                <a:lumMod val="50000"/>
              </a:schemeClr>
            </a:solidFill>
          </a:endParaRPr>
        </a:p>
      </dsp:txBody>
      <dsp:txXfrm>
        <a:off x="554383" y="611807"/>
        <a:ext cx="288394" cy="286626"/>
      </dsp:txXfrm>
    </dsp:sp>
    <dsp:sp modelId="{FA47C27D-3159-488B-ADCD-268203D8A5B4}">
      <dsp:nvSpPr>
        <dsp:cNvPr id="0" name=""/>
        <dsp:cNvSpPr/>
      </dsp:nvSpPr>
      <dsp:spPr>
        <a:xfrm rot="20700000">
          <a:off x="735827" y="63954"/>
          <a:ext cx="569126" cy="569126"/>
        </a:xfrm>
        <a:prstGeom prst="gear6">
          <a:avLst/>
        </a:prstGeom>
        <a:solidFill>
          <a:schemeClr val="accent2">
            <a:lumMod val="60000"/>
            <a:lumOff val="40000"/>
          </a:schemeClr>
        </a:solidFill>
        <a:ln w="25400" cap="flat" cmpd="sng" algn="ctr">
          <a:solidFill>
            <a:schemeClr val="accent2">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fr-FR" sz="800" kern="1200" dirty="0" smtClean="0">
              <a:solidFill>
                <a:schemeClr val="accent2">
                  <a:lumMod val="50000"/>
                </a:schemeClr>
              </a:solidFill>
            </a:rPr>
            <a:t>TAKE</a:t>
          </a:r>
          <a:endParaRPr lang="fr-FR" sz="800" kern="1200" dirty="0">
            <a:solidFill>
              <a:schemeClr val="accent2">
                <a:lumMod val="50000"/>
              </a:schemeClr>
            </a:solidFill>
          </a:endParaRPr>
        </a:p>
      </dsp:txBody>
      <dsp:txXfrm rot="-20700000">
        <a:off x="860653" y="188780"/>
        <a:ext cx="319474" cy="319474"/>
      </dsp:txXfrm>
    </dsp:sp>
    <dsp:sp modelId="{9BDD3C47-FB70-49EA-8AD4-B5CF7DA54D6D}">
      <dsp:nvSpPr>
        <dsp:cNvPr id="0" name=""/>
        <dsp:cNvSpPr/>
      </dsp:nvSpPr>
      <dsp:spPr>
        <a:xfrm>
          <a:off x="787684" y="546926"/>
          <a:ext cx="1022317" cy="1022317"/>
        </a:xfrm>
        <a:prstGeom prst="circularArrow">
          <a:avLst>
            <a:gd name="adj1" fmla="val 4688"/>
            <a:gd name="adj2" fmla="val 299029"/>
            <a:gd name="adj3" fmla="val 2366504"/>
            <a:gd name="adj4" fmla="val 16233040"/>
            <a:gd name="adj5" fmla="val 5469"/>
          </a:avLst>
        </a:prstGeom>
        <a:solidFill>
          <a:schemeClr val="accent6">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F2C7DC20-E3AF-450A-91EA-4BFD0E197771}">
      <dsp:nvSpPr>
        <dsp:cNvPr id="0" name=""/>
        <dsp:cNvSpPr/>
      </dsp:nvSpPr>
      <dsp:spPr>
        <a:xfrm>
          <a:off x="307615" y="347935"/>
          <a:ext cx="742777" cy="742777"/>
        </a:xfrm>
        <a:prstGeom prst="leftCircularArrow">
          <a:avLst>
            <a:gd name="adj1" fmla="val 6452"/>
            <a:gd name="adj2" fmla="val 429999"/>
            <a:gd name="adj3" fmla="val 10489124"/>
            <a:gd name="adj4" fmla="val 14837806"/>
            <a:gd name="adj5" fmla="val 7527"/>
          </a:avLst>
        </a:prstGeom>
        <a:solidFill>
          <a:schemeClr val="accent4">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8122B28F-1075-4363-8182-D295DCD35912}">
      <dsp:nvSpPr>
        <dsp:cNvPr id="0" name=""/>
        <dsp:cNvSpPr/>
      </dsp:nvSpPr>
      <dsp:spPr>
        <a:xfrm>
          <a:off x="601851" y="-48937"/>
          <a:ext cx="800864" cy="800864"/>
        </a:xfrm>
        <a:prstGeom prst="circularArrow">
          <a:avLst>
            <a:gd name="adj1" fmla="val 5984"/>
            <a:gd name="adj2" fmla="val 394124"/>
            <a:gd name="adj3" fmla="val 13313824"/>
            <a:gd name="adj4" fmla="val 10508221"/>
            <a:gd name="adj5" fmla="val 6981"/>
          </a:avLst>
        </a:prstGeom>
        <a:solidFill>
          <a:schemeClr val="accent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183AB-5E11-4D71-AC9E-4CC21EB6D786}">
      <dsp:nvSpPr>
        <dsp:cNvPr id="0" name=""/>
        <dsp:cNvSpPr/>
      </dsp:nvSpPr>
      <dsp:spPr>
        <a:xfrm>
          <a:off x="1036888" y="969580"/>
          <a:ext cx="1185043" cy="1185043"/>
        </a:xfrm>
        <a:prstGeom prst="gear9">
          <a:avLst/>
        </a:prstGeom>
        <a:solidFill>
          <a:schemeClr val="accent6">
            <a:lumMod val="60000"/>
            <a:lumOff val="40000"/>
          </a:schemeClr>
        </a:solidFill>
        <a:ln w="1270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fr-FR" sz="1100" kern="1200" dirty="0" smtClean="0">
              <a:solidFill>
                <a:schemeClr val="accent6">
                  <a:lumMod val="50000"/>
                </a:schemeClr>
              </a:solidFill>
            </a:rPr>
            <a:t>MESSAGE</a:t>
          </a:r>
          <a:endParaRPr lang="fr-FR" sz="1100" kern="1200" dirty="0">
            <a:solidFill>
              <a:schemeClr val="accent6">
                <a:lumMod val="50000"/>
              </a:schemeClr>
            </a:solidFill>
          </a:endParaRPr>
        </a:p>
      </dsp:txBody>
      <dsp:txXfrm>
        <a:off x="1275134" y="1247171"/>
        <a:ext cx="708551" cy="609136"/>
      </dsp:txXfrm>
    </dsp:sp>
    <dsp:sp modelId="{7A35DFFD-B2A3-4007-9688-76EBEFAE06A5}">
      <dsp:nvSpPr>
        <dsp:cNvPr id="0" name=""/>
        <dsp:cNvSpPr/>
      </dsp:nvSpPr>
      <dsp:spPr>
        <a:xfrm>
          <a:off x="347404" y="689479"/>
          <a:ext cx="861849" cy="861849"/>
        </a:xfrm>
        <a:prstGeom prst="gear6">
          <a:avLst/>
        </a:prstGeom>
        <a:solidFill>
          <a:schemeClr val="accent4">
            <a:lumMod val="60000"/>
            <a:lumOff val="40000"/>
          </a:schemeClr>
        </a:solidFill>
        <a:ln w="12700" cap="flat" cmpd="sng" algn="ctr">
          <a:solidFill>
            <a:schemeClr val="accent4">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fr-FR" sz="1100" kern="1200" dirty="0" smtClean="0">
              <a:solidFill>
                <a:schemeClr val="accent4">
                  <a:lumMod val="50000"/>
                </a:schemeClr>
              </a:solidFill>
            </a:rPr>
            <a:t>HOME</a:t>
          </a:r>
          <a:endParaRPr lang="fr-FR" sz="1100" kern="1200" dirty="0">
            <a:solidFill>
              <a:schemeClr val="accent4">
                <a:lumMod val="50000"/>
              </a:schemeClr>
            </a:solidFill>
          </a:endParaRPr>
        </a:p>
      </dsp:txBody>
      <dsp:txXfrm>
        <a:off x="564377" y="907763"/>
        <a:ext cx="427903" cy="425281"/>
      </dsp:txXfrm>
    </dsp:sp>
    <dsp:sp modelId="{FA47C27D-3159-488B-ADCD-268203D8A5B4}">
      <dsp:nvSpPr>
        <dsp:cNvPr id="0" name=""/>
        <dsp:cNvSpPr/>
      </dsp:nvSpPr>
      <dsp:spPr>
        <a:xfrm rot="20700000">
          <a:off x="833592" y="94891"/>
          <a:ext cx="844436" cy="844436"/>
        </a:xfrm>
        <a:prstGeom prst="gear6">
          <a:avLst/>
        </a:prstGeom>
        <a:solidFill>
          <a:schemeClr val="accent2">
            <a:lumMod val="60000"/>
            <a:lumOff val="40000"/>
          </a:schemeClr>
        </a:solidFill>
        <a:ln w="1270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fr-FR" sz="1100" kern="1200" dirty="0" smtClean="0">
              <a:solidFill>
                <a:schemeClr val="accent2">
                  <a:lumMod val="50000"/>
                </a:schemeClr>
              </a:solidFill>
            </a:rPr>
            <a:t>TAKE</a:t>
          </a:r>
          <a:endParaRPr lang="fr-FR" sz="1100" kern="1200" dirty="0">
            <a:solidFill>
              <a:schemeClr val="accent2">
                <a:lumMod val="50000"/>
              </a:schemeClr>
            </a:solidFill>
          </a:endParaRPr>
        </a:p>
      </dsp:txBody>
      <dsp:txXfrm rot="-20700000">
        <a:off x="1018802" y="280101"/>
        <a:ext cx="474017" cy="474017"/>
      </dsp:txXfrm>
    </dsp:sp>
    <dsp:sp modelId="{9BDD3C47-FB70-49EA-8AD4-B5CF7DA54D6D}">
      <dsp:nvSpPr>
        <dsp:cNvPr id="0" name=""/>
        <dsp:cNvSpPr/>
      </dsp:nvSpPr>
      <dsp:spPr>
        <a:xfrm>
          <a:off x="928522" y="802210"/>
          <a:ext cx="1516855" cy="1516855"/>
        </a:xfrm>
        <a:prstGeom prst="circularArrow">
          <a:avLst>
            <a:gd name="adj1" fmla="val 4687"/>
            <a:gd name="adj2" fmla="val 299029"/>
            <a:gd name="adj3" fmla="val 2432741"/>
            <a:gd name="adj4" fmla="val 16054390"/>
            <a:gd name="adj5" fmla="val 5469"/>
          </a:avLst>
        </a:prstGeom>
        <a:solidFill>
          <a:schemeClr val="accent6">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F2C7DC20-E3AF-450A-91EA-4BFD0E197771}">
      <dsp:nvSpPr>
        <dsp:cNvPr id="0" name=""/>
        <dsp:cNvSpPr/>
      </dsp:nvSpPr>
      <dsp:spPr>
        <a:xfrm>
          <a:off x="198237" y="507538"/>
          <a:ext cx="1102090" cy="1102090"/>
        </a:xfrm>
        <a:prstGeom prst="leftCircularArrow">
          <a:avLst>
            <a:gd name="adj1" fmla="val 6452"/>
            <a:gd name="adj2" fmla="val 429999"/>
            <a:gd name="adj3" fmla="val 10489124"/>
            <a:gd name="adj4" fmla="val 14837806"/>
            <a:gd name="adj5" fmla="val 7527"/>
          </a:avLst>
        </a:prstGeom>
        <a:solidFill>
          <a:schemeClr val="accent4">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8122B28F-1075-4363-8182-D295DCD35912}">
      <dsp:nvSpPr>
        <dsp:cNvPr id="0" name=""/>
        <dsp:cNvSpPr/>
      </dsp:nvSpPr>
      <dsp:spPr>
        <a:xfrm>
          <a:off x="634808" y="-81318"/>
          <a:ext cx="1188275" cy="1188275"/>
        </a:xfrm>
        <a:prstGeom prst="circularArrow">
          <a:avLst>
            <a:gd name="adj1" fmla="val 5984"/>
            <a:gd name="adj2" fmla="val 394124"/>
            <a:gd name="adj3" fmla="val 13313824"/>
            <a:gd name="adj4" fmla="val 10508221"/>
            <a:gd name="adj5" fmla="val 6981"/>
          </a:avLst>
        </a:prstGeom>
        <a:solidFill>
          <a:schemeClr val="accent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97.wmf"/><Relationship Id="rId2" Type="http://schemas.openxmlformats.org/officeDocument/2006/relationships/image" Target="../media/image96.wmf"/><Relationship Id="rId1" Type="http://schemas.openxmlformats.org/officeDocument/2006/relationships/image" Target="../media/image95.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203.emf"/><Relationship Id="rId1" Type="http://schemas.openxmlformats.org/officeDocument/2006/relationships/image" Target="../media/image20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82B176-CC83-4E92-BB42-EFFAC9E9A2DE}" type="datetimeFigureOut">
              <a:rPr lang="fr-FR" smtClean="0"/>
              <a:t>27/03/2026</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68321E-9B3C-4F66-A838-9361271E6AF3}" type="slidenum">
              <a:rPr lang="fr-FR" smtClean="0"/>
              <a:t>‹N°›</a:t>
            </a:fld>
            <a:endParaRPr lang="fr-FR"/>
          </a:p>
        </p:txBody>
      </p:sp>
    </p:spTree>
    <p:extLst>
      <p:ext uri="{BB962C8B-B14F-4D97-AF65-F5344CB8AC3E}">
        <p14:creationId xmlns:p14="http://schemas.microsoft.com/office/powerpoint/2010/main" val="3691808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resmedjournal.com/article/S0954-6111(22)00005-1/fulltext"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a:t>
            </a:fld>
            <a:endParaRPr lang="fr-FR"/>
          </a:p>
        </p:txBody>
      </p:sp>
    </p:spTree>
    <p:extLst>
      <p:ext uri="{BB962C8B-B14F-4D97-AF65-F5344CB8AC3E}">
        <p14:creationId xmlns:p14="http://schemas.microsoft.com/office/powerpoint/2010/main" val="1382492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Glomus: petit organe sensoriel, chémorécepteurs,</a:t>
            </a:r>
            <a:r>
              <a:rPr lang="fr-FR" baseline="0" dirty="0"/>
              <a:t> régulation moins puissante mais plus rapide qu’au niveau du SNC</a:t>
            </a:r>
            <a:endParaRPr lang="fr-FR" dirty="0"/>
          </a:p>
          <a:p>
            <a:r>
              <a:rPr lang="fr-FR" dirty="0"/>
              <a:t>Capacité tampon du LCR plus faible que le sang</a:t>
            </a:r>
            <a:r>
              <a:rPr lang="fr-FR" baseline="0" dirty="0"/>
              <a:t> (variations de Ph plus amples): régulation plus sensible.</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6</a:t>
            </a:fld>
            <a:endParaRPr lang="fr-FR"/>
          </a:p>
        </p:txBody>
      </p:sp>
    </p:spTree>
    <p:extLst>
      <p:ext uri="{BB962C8B-B14F-4D97-AF65-F5344CB8AC3E}">
        <p14:creationId xmlns:p14="http://schemas.microsoft.com/office/powerpoint/2010/main" val="2398486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Rôle humidificateur, réchauffeur, filtre.</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8</a:t>
            </a:fld>
            <a:endParaRPr lang="fr-FR"/>
          </a:p>
        </p:txBody>
      </p:sp>
    </p:spTree>
    <p:extLst>
      <p:ext uri="{BB962C8B-B14F-4D97-AF65-F5344CB8AC3E}">
        <p14:creationId xmlns:p14="http://schemas.microsoft.com/office/powerpoint/2010/main" val="366737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9</a:t>
            </a:fld>
            <a:endParaRPr lang="fr-FR"/>
          </a:p>
        </p:txBody>
      </p:sp>
    </p:spTree>
    <p:extLst>
      <p:ext uri="{BB962C8B-B14F-4D97-AF65-F5344CB8AC3E}">
        <p14:creationId xmlns:p14="http://schemas.microsoft.com/office/powerpoint/2010/main" val="839703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1" dirty="0"/>
              <a:t>Lobules de Miler</a:t>
            </a:r>
            <a:r>
              <a:rPr lang="fr-FR" dirty="0"/>
              <a:t> (environ 5000 unités</a:t>
            </a:r>
            <a:r>
              <a:rPr lang="fr-FR" baseline="0" dirty="0"/>
              <a:t> entourés d’une enveloppe septale reliée à la plèvre, constitués de 3 à 5 unités acinaires (grappes))</a:t>
            </a:r>
            <a:r>
              <a:rPr lang="fr-FR" dirty="0"/>
              <a:t>:</a:t>
            </a:r>
          </a:p>
          <a:p>
            <a:r>
              <a:rPr lang="fr-FR" dirty="0"/>
              <a:t>Unité morphologique pulmonaire:</a:t>
            </a:r>
          </a:p>
          <a:p>
            <a:r>
              <a:rPr lang="fr-FR" dirty="0"/>
              <a:t>de taille variable (10 à 25mm) et de répartition hétérogène. Il est traversé à son sommet par un axe broncho vasculaire. </a:t>
            </a:r>
          </a:p>
          <a:p>
            <a:r>
              <a:rPr lang="fr-FR" dirty="0"/>
              <a:t>1- La bronche lobulaire est une bronche de 15ème ordre, elle se ramifie (3) jusqu’aux </a:t>
            </a:r>
          </a:p>
          <a:p>
            <a:r>
              <a:rPr lang="fr-FR" dirty="0"/>
              <a:t>2- artère lobulaires</a:t>
            </a:r>
          </a:p>
          <a:p>
            <a:r>
              <a:rPr lang="fr-FR" dirty="0"/>
              <a:t>3- ramification</a:t>
            </a:r>
          </a:p>
          <a:p>
            <a:r>
              <a:rPr lang="fr-FR" dirty="0"/>
              <a:t>4- bronchioles terminales</a:t>
            </a:r>
          </a:p>
          <a:p>
            <a:r>
              <a:rPr lang="fr-FR" dirty="0"/>
              <a:t>5- bronchioles respiratoires (0,5 à 1 mm) et acinaires suivent l’axe bronchique à la différence des veines et des lymphatiques pulmonaires</a:t>
            </a:r>
          </a:p>
          <a:p>
            <a:r>
              <a:rPr lang="fr-FR" dirty="0"/>
              <a:t>6-alvéoles</a:t>
            </a:r>
          </a:p>
          <a:p>
            <a:r>
              <a:rPr lang="fr-FR" dirty="0"/>
              <a:t>7-arcs alvéolaires</a:t>
            </a:r>
          </a:p>
          <a:p>
            <a:r>
              <a:rPr lang="fr-FR" dirty="0"/>
              <a:t>8-</a:t>
            </a:r>
            <a:r>
              <a:rPr lang="fr-FR" baseline="0" dirty="0"/>
              <a:t> veine et lymphatiques pulmonaires </a:t>
            </a:r>
            <a:r>
              <a:rPr lang="fr-FR" dirty="0"/>
              <a:t>distribués à la périphérie du lobule, dans le tissu péri lobulaire d’ou ils regagnent le hile pulmonaire</a:t>
            </a:r>
          </a:p>
          <a:p>
            <a:r>
              <a:rPr lang="fr-FR" dirty="0"/>
              <a:t>9-</a:t>
            </a:r>
            <a:r>
              <a:rPr lang="fr-FR" baseline="0" dirty="0"/>
              <a:t> </a:t>
            </a:r>
            <a:r>
              <a:rPr lang="fr-FR" dirty="0"/>
              <a:t>capillaires </a:t>
            </a:r>
            <a:r>
              <a:rPr lang="fr-FR" dirty="0" err="1"/>
              <a:t>artérioveineux</a:t>
            </a:r>
            <a:r>
              <a:rPr lang="fr-FR" dirty="0"/>
              <a:t>.</a:t>
            </a:r>
          </a:p>
          <a:p>
            <a:endParaRPr lang="fr-FR" dirty="0"/>
          </a:p>
          <a:p>
            <a:r>
              <a:rPr lang="fr-FR" dirty="0" err="1"/>
              <a:t>Pneumocytes</a:t>
            </a:r>
            <a:r>
              <a:rPr lang="fr-FR" dirty="0"/>
              <a:t> I</a:t>
            </a:r>
            <a:r>
              <a:rPr lang="fr-FR" baseline="0" dirty="0"/>
              <a:t>: membrane fine et perméable (95% de la surface alvéolaire)</a:t>
            </a:r>
          </a:p>
          <a:p>
            <a:r>
              <a:rPr lang="fr-FR" baseline="0" dirty="0" err="1"/>
              <a:t>Pneumocytes</a:t>
            </a:r>
            <a:r>
              <a:rPr lang="fr-FR" baseline="0" dirty="0"/>
              <a:t> II: cellules excrétoires: surfactant, effet tensioactif (réduit la tension superficielle) évite l’affaissement de l’alvéole</a:t>
            </a:r>
          </a:p>
          <a:p>
            <a:r>
              <a:rPr lang="fr-FR" baseline="0" dirty="0"/>
              <a:t>Macrophages: éboueurs des particules &lt;3µm</a:t>
            </a:r>
          </a:p>
          <a:p>
            <a:r>
              <a:rPr lang="fr-FR" baseline="0" dirty="0"/>
              <a:t>Fibres élastiques: responsables </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10</a:t>
            </a:fld>
            <a:endParaRPr lang="fr-FR"/>
          </a:p>
        </p:txBody>
      </p:sp>
    </p:spTree>
    <p:extLst>
      <p:ext uri="{BB962C8B-B14F-4D97-AF65-F5344CB8AC3E}">
        <p14:creationId xmlns:p14="http://schemas.microsoft.com/office/powerpoint/2010/main" val="2792623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CPL: couche péri-ciliaire, pouvoir osmotique</a:t>
            </a:r>
            <a:r>
              <a:rPr lang="fr-FR" baseline="0" dirty="0"/>
              <a:t> supérieur: garanti un niveau d’hydratation suffisant pour la mobilité ciliaire.</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11</a:t>
            </a:fld>
            <a:endParaRPr lang="fr-FR"/>
          </a:p>
        </p:txBody>
      </p:sp>
    </p:spTree>
    <p:extLst>
      <p:ext uri="{BB962C8B-B14F-4D97-AF65-F5344CB8AC3E}">
        <p14:creationId xmlns:p14="http://schemas.microsoft.com/office/powerpoint/2010/main" val="3840409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Mucine:</a:t>
            </a:r>
            <a:r>
              <a:rPr lang="fr-FR" baseline="0" dirty="0"/>
              <a:t> excrétées dans la phase gel, capables d’effectuer des liaisons covalentes entres elles (pont SS): </a:t>
            </a:r>
            <a:r>
              <a:rPr lang="fr-FR" baseline="0" dirty="0" err="1"/>
              <a:t>cf</a:t>
            </a:r>
            <a:r>
              <a:rPr lang="fr-FR" baseline="0" dirty="0"/>
              <a:t> </a:t>
            </a:r>
            <a:r>
              <a:rPr lang="fr-FR" baseline="0" dirty="0" err="1"/>
              <a:t>mucolytiques</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12</a:t>
            </a:fld>
            <a:endParaRPr lang="fr-FR"/>
          </a:p>
        </p:txBody>
      </p:sp>
    </p:spTree>
    <p:extLst>
      <p:ext uri="{BB962C8B-B14F-4D97-AF65-F5344CB8AC3E}">
        <p14:creationId xmlns:p14="http://schemas.microsoft.com/office/powerpoint/2010/main" val="3222697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 flèches indiquent le sens et l'amplitude des forces élastiques ayant pour effet de ramener les poumons et le thorax vers leur point de relaxation. Noter qu'au volume correspondant à la capacité résiduelle fonctionnelle, les forces de rétraction pulmonaire sont égales aux forces d'expansion thoracique et le système est alors à </a:t>
            </a:r>
            <a:r>
              <a:rPr lang="fr-FR" dirty="0" smtClean="0"/>
              <a:t>son </a:t>
            </a:r>
            <a:r>
              <a:rPr lang="fr-FR" dirty="0"/>
              <a:t>point d'équilibre (</a:t>
            </a:r>
            <a:r>
              <a:rPr lang="fr-FR" baseline="0" dirty="0"/>
              <a:t>l’</a:t>
            </a:r>
            <a:r>
              <a:rPr lang="fr-FR" baseline="0" dirty="0" err="1"/>
              <a:t>inspi</a:t>
            </a:r>
            <a:r>
              <a:rPr lang="fr-FR" baseline="0" dirty="0"/>
              <a:t> est donc active et l’</a:t>
            </a:r>
            <a:r>
              <a:rPr lang="fr-FR" baseline="0" dirty="0" err="1"/>
              <a:t>expi</a:t>
            </a:r>
            <a:r>
              <a:rPr lang="fr-FR" baseline="0" dirty="0"/>
              <a:t> passive correspond au </a:t>
            </a:r>
            <a:r>
              <a:rPr lang="fr-FR" baseline="0" dirty="0" err="1"/>
              <a:t>relachement</a:t>
            </a:r>
            <a:r>
              <a:rPr lang="fr-FR" baseline="0" dirty="0"/>
              <a:t> élastique de l’ensemble).</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18</a:t>
            </a:fld>
            <a:endParaRPr lang="fr-FR"/>
          </a:p>
        </p:txBody>
      </p:sp>
    </p:spTree>
    <p:extLst>
      <p:ext uri="{BB962C8B-B14F-4D97-AF65-F5344CB8AC3E}">
        <p14:creationId xmlns:p14="http://schemas.microsoft.com/office/powerpoint/2010/main" val="4236267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latin typeface="helvetica" pitchFamily="2" charset="0"/>
              </a:rPr>
              <a:t>The use of </a:t>
            </a:r>
            <a:r>
              <a:rPr lang="fr-FR" dirty="0" err="1">
                <a:latin typeface="helvetica" pitchFamily="2" charset="0"/>
              </a:rPr>
              <a:t>cough</a:t>
            </a:r>
            <a:r>
              <a:rPr lang="fr-FR" dirty="0">
                <a:latin typeface="helvetica" pitchFamily="2" charset="0"/>
              </a:rPr>
              <a:t> </a:t>
            </a:r>
            <a:r>
              <a:rPr lang="fr-FR" dirty="0" err="1">
                <a:latin typeface="helvetica" pitchFamily="2" charset="0"/>
              </a:rPr>
              <a:t>peak</a:t>
            </a:r>
            <a:r>
              <a:rPr lang="fr-FR" dirty="0">
                <a:latin typeface="helvetica" pitchFamily="2" charset="0"/>
              </a:rPr>
              <a:t> flow in the </a:t>
            </a:r>
            <a:r>
              <a:rPr lang="fr-FR" dirty="0" err="1">
                <a:latin typeface="helvetica" pitchFamily="2" charset="0"/>
              </a:rPr>
              <a:t>assessment</a:t>
            </a:r>
            <a:r>
              <a:rPr lang="fr-FR" dirty="0">
                <a:latin typeface="helvetica" pitchFamily="2" charset="0"/>
              </a:rPr>
              <a:t> of </a:t>
            </a:r>
            <a:r>
              <a:rPr lang="fr-FR" dirty="0" err="1">
                <a:latin typeface="helvetica" pitchFamily="2" charset="0"/>
              </a:rPr>
              <a:t>respiratory</a:t>
            </a:r>
            <a:r>
              <a:rPr lang="fr-FR" dirty="0">
                <a:latin typeface="helvetica" pitchFamily="2" charset="0"/>
              </a:rPr>
              <a:t> </a:t>
            </a:r>
            <a:r>
              <a:rPr lang="fr-FR" dirty="0" err="1">
                <a:latin typeface="helvetica" pitchFamily="2" charset="0"/>
              </a:rPr>
              <a:t>function</a:t>
            </a:r>
            <a:r>
              <a:rPr lang="fr-FR" dirty="0">
                <a:latin typeface="helvetica" pitchFamily="2" charset="0"/>
              </a:rPr>
              <a:t> in </a:t>
            </a:r>
            <a:r>
              <a:rPr lang="fr-FR" dirty="0" err="1">
                <a:latin typeface="helvetica" pitchFamily="2" charset="0"/>
              </a:rPr>
              <a:t>clinical</a:t>
            </a:r>
            <a:r>
              <a:rPr lang="fr-FR" dirty="0">
                <a:latin typeface="helvetica" pitchFamily="2" charset="0"/>
              </a:rPr>
              <a:t> practice- A narrative </a:t>
            </a:r>
            <a:r>
              <a:rPr lang="fr-FR" dirty="0" err="1">
                <a:latin typeface="helvetica" pitchFamily="2" charset="0"/>
              </a:rPr>
              <a:t>literature</a:t>
            </a:r>
            <a:r>
              <a:rPr lang="fr-FR" dirty="0">
                <a:latin typeface="helvetica" pitchFamily="2" charset="0"/>
              </a:rPr>
              <a:t> </a:t>
            </a:r>
            <a:r>
              <a:rPr lang="fr-FR" dirty="0" err="1">
                <a:latin typeface="helvetica" pitchFamily="2" charset="0"/>
              </a:rPr>
              <a:t>review</a:t>
            </a:r>
            <a:endParaRPr lang="fr-FR" dirty="0">
              <a:latin typeface="helvetica" pitchFamily="2" charset="0"/>
            </a:endParaRPr>
          </a:p>
          <a:p>
            <a:pPr>
              <a:buFont typeface="Arial" panose="020B0604020202020204" pitchFamily="34" charset="0"/>
              <a:buChar char="•"/>
            </a:pPr>
            <a:r>
              <a:rPr lang="fr-FR" dirty="0">
                <a:latin typeface="helvetica" pitchFamily="2" charset="0"/>
                <a:hlinkClick r:id="rId3" tooltip="Correspondence information about the author M. Brennan">
                  <a:extLst>
                    <a:ext uri="{A12FA001-AC4F-418D-AE19-62706E023703}">
                      <ahyp:hlinkClr xmlns:ahyp="http://schemas.microsoft.com/office/drawing/2018/hyperlinkcolor" xmlns="" val="tx"/>
                    </a:ext>
                  </a:extLst>
                </a:hlinkClick>
              </a:rPr>
              <a:t>M. Brennan</a:t>
            </a:r>
            <a:endParaRPr lang="fr-FR" b="0" i="0" u="none" strike="noStrike" dirty="0">
              <a:effectLst/>
              <a:latin typeface="helvetica" pitchFamily="2" charset="0"/>
            </a:endParaRPr>
          </a:p>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19</a:t>
            </a:fld>
            <a:endParaRPr lang="fr-FR"/>
          </a:p>
        </p:txBody>
      </p:sp>
    </p:spTree>
    <p:extLst>
      <p:ext uri="{BB962C8B-B14F-4D97-AF65-F5344CB8AC3E}">
        <p14:creationId xmlns:p14="http://schemas.microsoft.com/office/powerpoint/2010/main" val="1156013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Effet shunt ex: BPCO</a:t>
            </a:r>
            <a:r>
              <a:rPr lang="fr-FR" baseline="0" dirty="0"/>
              <a:t> (correctement perfusé mais mal ventilé</a:t>
            </a:r>
          </a:p>
          <a:p>
            <a:r>
              <a:rPr lang="fr-FR" baseline="0" dirty="0"/>
              <a:t>Shunt vrai: </a:t>
            </a:r>
            <a:r>
              <a:rPr lang="fr-FR" baseline="0" dirty="0" err="1"/>
              <a:t>atelectasie</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22</a:t>
            </a:fld>
            <a:endParaRPr lang="fr-FR"/>
          </a:p>
        </p:txBody>
      </p:sp>
    </p:spTree>
    <p:extLst>
      <p:ext uri="{BB962C8B-B14F-4D97-AF65-F5344CB8AC3E}">
        <p14:creationId xmlns:p14="http://schemas.microsoft.com/office/powerpoint/2010/main" val="12534987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b="0" i="0" u="none" strike="noStrike" kern="1200" baseline="0" dirty="0">
                <a:solidFill>
                  <a:schemeClr val="tx1"/>
                </a:solidFill>
                <a:latin typeface="+mn-lt"/>
                <a:ea typeface="+mn-ea"/>
                <a:cs typeface="+mn-cs"/>
              </a:rPr>
              <a:t>Chez l’enfant: Le débit augmente de 7 fois et la vitesse linéaire de 42 fois, tandis que la section trachéale est réduite à son sixième.</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23</a:t>
            </a:fld>
            <a:endParaRPr lang="fr-FR"/>
          </a:p>
        </p:txBody>
      </p:sp>
    </p:spTree>
    <p:extLst>
      <p:ext uri="{BB962C8B-B14F-4D97-AF65-F5344CB8AC3E}">
        <p14:creationId xmlns:p14="http://schemas.microsoft.com/office/powerpoint/2010/main" val="4285295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 </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26</a:t>
            </a:fld>
            <a:endParaRPr lang="fr-FR"/>
          </a:p>
        </p:txBody>
      </p:sp>
    </p:spTree>
    <p:extLst>
      <p:ext uri="{BB962C8B-B14F-4D97-AF65-F5344CB8AC3E}">
        <p14:creationId xmlns:p14="http://schemas.microsoft.com/office/powerpoint/2010/main" val="2534777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27</a:t>
            </a:fld>
            <a:endParaRPr lang="fr-FR"/>
          </a:p>
        </p:txBody>
      </p:sp>
    </p:spTree>
    <p:extLst>
      <p:ext uri="{BB962C8B-B14F-4D97-AF65-F5344CB8AC3E}">
        <p14:creationId xmlns:p14="http://schemas.microsoft.com/office/powerpoint/2010/main" val="2974741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28</a:t>
            </a:fld>
            <a:endParaRPr lang="fr-FR"/>
          </a:p>
        </p:txBody>
      </p:sp>
    </p:spTree>
    <p:extLst>
      <p:ext uri="{BB962C8B-B14F-4D97-AF65-F5344CB8AC3E}">
        <p14:creationId xmlns:p14="http://schemas.microsoft.com/office/powerpoint/2010/main" val="2707614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Cas d’une PNP communautaire LIG,</a:t>
            </a:r>
            <a:r>
              <a:rPr lang="fr-FR" baseline="0" dirty="0"/>
              <a:t> perfusion et ventilation estimées par </a:t>
            </a:r>
            <a:r>
              <a:rPr lang="fr-FR" baseline="0" dirty="0" err="1"/>
              <a:t>impédancemétrie</a:t>
            </a:r>
            <a:r>
              <a:rPr lang="fr-FR" baseline="0" dirty="0"/>
              <a:t>.</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31</a:t>
            </a:fld>
            <a:endParaRPr lang="fr-FR"/>
          </a:p>
        </p:txBody>
      </p:sp>
    </p:spTree>
    <p:extLst>
      <p:ext uri="{BB962C8B-B14F-4D97-AF65-F5344CB8AC3E}">
        <p14:creationId xmlns:p14="http://schemas.microsoft.com/office/powerpoint/2010/main" val="35859780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GOLD: après bronchodilatateurs</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34</a:t>
            </a:fld>
            <a:endParaRPr lang="fr-FR"/>
          </a:p>
        </p:txBody>
      </p:sp>
    </p:spTree>
    <p:extLst>
      <p:ext uri="{BB962C8B-B14F-4D97-AF65-F5344CB8AC3E}">
        <p14:creationId xmlns:p14="http://schemas.microsoft.com/office/powerpoint/2010/main" val="42242334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syndrome restrictif</a:t>
            </a:r>
            <a:r>
              <a:rPr lang="fr-FR" baseline="0" dirty="0"/>
              <a:t> c’est aussi: la ventilation mécanique prolongée, l’alitement lors d’une hospitalisation,…</a:t>
            </a:r>
          </a:p>
          <a:p>
            <a:endParaRPr lang="fr-FR" baseline="0" dirty="0"/>
          </a:p>
          <a:p>
            <a:r>
              <a:rPr lang="fr-FR" baseline="0" dirty="0"/>
              <a:t>TTT des décompensations: VNI, O2, désencombrement.</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38</a:t>
            </a:fld>
            <a:endParaRPr lang="fr-FR"/>
          </a:p>
        </p:txBody>
      </p:sp>
    </p:spTree>
    <p:extLst>
      <p:ext uri="{BB962C8B-B14F-4D97-AF65-F5344CB8AC3E}">
        <p14:creationId xmlns:p14="http://schemas.microsoft.com/office/powerpoint/2010/main" val="27147868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7068321E-9B3C-4F66-A838-9361271E6AF3}" type="slidenum">
              <a:rPr lang="fr-FR" smtClean="0"/>
              <a:t>46</a:t>
            </a:fld>
            <a:endParaRPr lang="fr-FR"/>
          </a:p>
        </p:txBody>
      </p:sp>
    </p:spTree>
    <p:extLst>
      <p:ext uri="{BB962C8B-B14F-4D97-AF65-F5344CB8AC3E}">
        <p14:creationId xmlns:p14="http://schemas.microsoft.com/office/powerpoint/2010/main" val="13291170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Sofa:</a:t>
            </a:r>
          </a:p>
        </p:txBody>
      </p:sp>
      <p:sp>
        <p:nvSpPr>
          <p:cNvPr id="4" name="Espace réservé du numéro de diapositive 3"/>
          <p:cNvSpPr>
            <a:spLocks noGrp="1"/>
          </p:cNvSpPr>
          <p:nvPr>
            <p:ph type="sldNum" sz="quarter" idx="5"/>
          </p:nvPr>
        </p:nvSpPr>
        <p:spPr/>
        <p:txBody>
          <a:bodyPr/>
          <a:lstStyle/>
          <a:p>
            <a:fld id="{7068321E-9B3C-4F66-A838-9361271E6AF3}" type="slidenum">
              <a:rPr lang="fr-FR" smtClean="0"/>
              <a:t>50</a:t>
            </a:fld>
            <a:endParaRPr lang="fr-FR"/>
          </a:p>
        </p:txBody>
      </p:sp>
    </p:spTree>
    <p:extLst>
      <p:ext uri="{BB962C8B-B14F-4D97-AF65-F5344CB8AC3E}">
        <p14:creationId xmlns:p14="http://schemas.microsoft.com/office/powerpoint/2010/main" val="22517255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20% des patients</a:t>
            </a:r>
            <a:r>
              <a:rPr lang="fr-FR" baseline="0" dirty="0"/>
              <a:t> admis décèdent en réanimation, 20% supplémentaires décèderont à 1 an.</a:t>
            </a:r>
          </a:p>
          <a:p>
            <a:endParaRPr lang="fr-FR" baseline="0" dirty="0"/>
          </a:p>
          <a:p>
            <a:r>
              <a:rPr lang="fr-FR" b="0" dirty="0"/>
              <a:t>- sédation profonde chez le patient en fin de vie: désormais inscrit dans la loi</a:t>
            </a:r>
          </a:p>
          <a:p>
            <a:r>
              <a:rPr lang="fr-FR" b="0" dirty="0"/>
              <a:t>- intégration des soins palliatifs aux traitements actifs: lutte contre la douleur</a:t>
            </a:r>
          </a:p>
          <a:p>
            <a:pPr marL="0" marR="0" lvl="0" indent="0" algn="l" defTabSz="914400" rtl="0" eaLnBrk="1" fontAlgn="auto" latinLnBrk="0" hangingPunct="1">
              <a:lnSpc>
                <a:spcPct val="100000"/>
              </a:lnSpc>
              <a:spcBef>
                <a:spcPts val="0"/>
              </a:spcBef>
              <a:spcAft>
                <a:spcPts val="0"/>
              </a:spcAft>
              <a:buClrTx/>
              <a:buSzTx/>
              <a:buFontTx/>
              <a:buNone/>
              <a:tabLst/>
              <a:defRPr/>
            </a:pPr>
            <a:r>
              <a:rPr lang="fr-FR" b="0" dirty="0"/>
              <a:t>- caractère opposable des directives anticipées du patient:</a:t>
            </a:r>
            <a:r>
              <a:rPr lang="fr-FR" b="0" baseline="0" dirty="0"/>
              <a:t> </a:t>
            </a:r>
            <a:r>
              <a:rPr lang="fr-FR" sz="1200" b="0" i="1" kern="1200" dirty="0">
                <a:solidFill>
                  <a:schemeClr val="tx1"/>
                </a:solidFill>
                <a:effectLst/>
                <a:latin typeface="+mn-lt"/>
                <a:ea typeface="+mn-ea"/>
                <a:cs typeface="+mn-cs"/>
              </a:rPr>
              <a:t>la loi prévoit la possibilité du « non-recueil » des directives anticipées, voire de leur « non-respect » dans le contexte de l’urgence</a:t>
            </a:r>
            <a:r>
              <a:rPr lang="fr-FR" sz="1200" b="0" i="0" kern="1200" dirty="0">
                <a:solidFill>
                  <a:schemeClr val="tx1"/>
                </a:solidFill>
                <a:effectLst/>
                <a:latin typeface="+mn-lt"/>
                <a:ea typeface="+mn-ea"/>
                <a:cs typeface="+mn-cs"/>
              </a:rPr>
              <a:t> afin de laisser le temps indispensable au recueil d’informations pertinentes concernant l’état de santé et les souhaits du patient.</a:t>
            </a:r>
            <a:endParaRPr lang="fr-FR" b="0"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51</a:t>
            </a:fld>
            <a:endParaRPr lang="fr-FR"/>
          </a:p>
        </p:txBody>
      </p:sp>
    </p:spTree>
    <p:extLst>
      <p:ext uri="{BB962C8B-B14F-4D97-AF65-F5344CB8AC3E}">
        <p14:creationId xmlns:p14="http://schemas.microsoft.com/office/powerpoint/2010/main" val="38513614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54</a:t>
            </a:fld>
            <a:endParaRPr lang="fr-FR"/>
          </a:p>
        </p:txBody>
      </p:sp>
    </p:spTree>
    <p:extLst>
      <p:ext uri="{BB962C8B-B14F-4D97-AF65-F5344CB8AC3E}">
        <p14:creationId xmlns:p14="http://schemas.microsoft.com/office/powerpoint/2010/main" val="27179987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55</a:t>
            </a:fld>
            <a:endParaRPr lang="fr-FR"/>
          </a:p>
        </p:txBody>
      </p:sp>
    </p:spTree>
    <p:extLst>
      <p:ext uri="{BB962C8B-B14F-4D97-AF65-F5344CB8AC3E}">
        <p14:creationId xmlns:p14="http://schemas.microsoft.com/office/powerpoint/2010/main" val="4372342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58</a:t>
            </a:fld>
            <a:endParaRPr lang="fr-FR"/>
          </a:p>
        </p:txBody>
      </p:sp>
    </p:spTree>
    <p:extLst>
      <p:ext uri="{BB962C8B-B14F-4D97-AF65-F5344CB8AC3E}">
        <p14:creationId xmlns:p14="http://schemas.microsoft.com/office/powerpoint/2010/main" val="23678368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Sepsis 1</a:t>
            </a:r>
            <a:r>
              <a:rPr lang="fr-FR" baseline="30000" dirty="0"/>
              <a:t>ère</a:t>
            </a:r>
            <a:r>
              <a:rPr lang="fr-FR" dirty="0"/>
              <a:t> cause de SDRA.</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60</a:t>
            </a:fld>
            <a:endParaRPr lang="fr-FR"/>
          </a:p>
        </p:txBody>
      </p:sp>
    </p:spTree>
    <p:extLst>
      <p:ext uri="{BB962C8B-B14F-4D97-AF65-F5344CB8AC3E}">
        <p14:creationId xmlns:p14="http://schemas.microsoft.com/office/powerpoint/2010/main" val="12279072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Augmentation perméabilité </a:t>
            </a:r>
            <a:r>
              <a:rPr lang="fr-FR" dirty="0" err="1"/>
              <a:t>capilaire</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61</a:t>
            </a:fld>
            <a:endParaRPr lang="fr-FR"/>
          </a:p>
        </p:txBody>
      </p:sp>
    </p:spTree>
    <p:extLst>
      <p:ext uri="{BB962C8B-B14F-4D97-AF65-F5344CB8AC3E}">
        <p14:creationId xmlns:p14="http://schemas.microsoft.com/office/powerpoint/2010/main" val="19506576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63</a:t>
            </a:fld>
            <a:endParaRPr lang="fr-FR"/>
          </a:p>
        </p:txBody>
      </p:sp>
    </p:spTree>
    <p:extLst>
      <p:ext uri="{BB962C8B-B14F-4D97-AF65-F5344CB8AC3E}">
        <p14:creationId xmlns:p14="http://schemas.microsoft.com/office/powerpoint/2010/main" val="18405669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 Bien qu’il n’existe pas de corrélation entre les taux sériques de cytokines et l’atteinte </a:t>
            </a:r>
            <a:r>
              <a:rPr lang="fr-FR" dirty="0" err="1"/>
              <a:t>électrophysiologique</a:t>
            </a:r>
            <a:r>
              <a:rPr lang="fr-FR" dirty="0"/>
              <a:t> [32], l’ischémie vasculonerveuse ou musculaire et différents médiateurs de l’inflammation sont fortement suspectés [33]. Des études </a:t>
            </a:r>
            <a:r>
              <a:rPr lang="fr-FR" dirty="0" err="1"/>
              <a:t>immunohistochimiques</a:t>
            </a:r>
            <a:r>
              <a:rPr lang="fr-FR" dirty="0"/>
              <a:t> ont montré une activation locale du système immunitaire marquée par la présence dans le muscle de macrophages et de lymphocytes, ainsi que par l’expression de molécules d’adhésion (I-CAM et V-CAM), de cytokines pro- et anti-inflammatoires et d’antigènes d’histocompatibilité [34].</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66</a:t>
            </a:fld>
            <a:endParaRPr lang="fr-FR"/>
          </a:p>
        </p:txBody>
      </p:sp>
    </p:spTree>
    <p:extLst>
      <p:ext uri="{BB962C8B-B14F-4D97-AF65-F5344CB8AC3E}">
        <p14:creationId xmlns:p14="http://schemas.microsoft.com/office/powerpoint/2010/main" val="37006236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67</a:t>
            </a:fld>
            <a:endParaRPr lang="fr-FR"/>
          </a:p>
        </p:txBody>
      </p:sp>
    </p:spTree>
    <p:extLst>
      <p:ext uri="{BB962C8B-B14F-4D97-AF65-F5344CB8AC3E}">
        <p14:creationId xmlns:p14="http://schemas.microsoft.com/office/powerpoint/2010/main" val="16152508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Lellouche: excellente revue de la littérature sur le sujet de l’humidification</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70</a:t>
            </a:fld>
            <a:endParaRPr lang="fr-FR"/>
          </a:p>
        </p:txBody>
      </p:sp>
    </p:spTree>
    <p:extLst>
      <p:ext uri="{BB962C8B-B14F-4D97-AF65-F5344CB8AC3E}">
        <p14:creationId xmlns:p14="http://schemas.microsoft.com/office/powerpoint/2010/main" val="18392651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72</a:t>
            </a:fld>
            <a:endParaRPr lang="fr-FR"/>
          </a:p>
        </p:txBody>
      </p:sp>
    </p:spTree>
    <p:extLst>
      <p:ext uri="{BB962C8B-B14F-4D97-AF65-F5344CB8AC3E}">
        <p14:creationId xmlns:p14="http://schemas.microsoft.com/office/powerpoint/2010/main" val="25842237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76</a:t>
            </a:fld>
            <a:endParaRPr lang="fr-FR"/>
          </a:p>
        </p:txBody>
      </p:sp>
    </p:spTree>
    <p:extLst>
      <p:ext uri="{BB962C8B-B14F-4D97-AF65-F5344CB8AC3E}">
        <p14:creationId xmlns:p14="http://schemas.microsoft.com/office/powerpoint/2010/main" val="2607617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77</a:t>
            </a:fld>
            <a:endParaRPr lang="fr-FR"/>
          </a:p>
        </p:txBody>
      </p:sp>
    </p:spTree>
    <p:extLst>
      <p:ext uri="{BB962C8B-B14F-4D97-AF65-F5344CB8AC3E}">
        <p14:creationId xmlns:p14="http://schemas.microsoft.com/office/powerpoint/2010/main" val="20744393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7068321E-9B3C-4F66-A838-9361271E6AF3}" type="slidenum">
              <a:rPr lang="fr-FR" smtClean="0"/>
              <a:t>78</a:t>
            </a:fld>
            <a:endParaRPr lang="fr-FR"/>
          </a:p>
        </p:txBody>
      </p:sp>
    </p:spTree>
    <p:extLst>
      <p:ext uri="{BB962C8B-B14F-4D97-AF65-F5344CB8AC3E}">
        <p14:creationId xmlns:p14="http://schemas.microsoft.com/office/powerpoint/2010/main" val="38730285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79</a:t>
            </a:fld>
            <a:endParaRPr lang="fr-FR"/>
          </a:p>
        </p:txBody>
      </p:sp>
    </p:spTree>
    <p:extLst>
      <p:ext uri="{BB962C8B-B14F-4D97-AF65-F5344CB8AC3E}">
        <p14:creationId xmlns:p14="http://schemas.microsoft.com/office/powerpoint/2010/main" val="24279911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80</a:t>
            </a:fld>
            <a:endParaRPr lang="fr-FR"/>
          </a:p>
        </p:txBody>
      </p:sp>
    </p:spTree>
    <p:extLst>
      <p:ext uri="{BB962C8B-B14F-4D97-AF65-F5344CB8AC3E}">
        <p14:creationId xmlns:p14="http://schemas.microsoft.com/office/powerpoint/2010/main" val="17467667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81</a:t>
            </a:fld>
            <a:endParaRPr lang="fr-FR"/>
          </a:p>
        </p:txBody>
      </p:sp>
    </p:spTree>
    <p:extLst>
      <p:ext uri="{BB962C8B-B14F-4D97-AF65-F5344CB8AC3E}">
        <p14:creationId xmlns:p14="http://schemas.microsoft.com/office/powerpoint/2010/main" val="36513737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b="1" kern="1200" dirty="0">
                <a:solidFill>
                  <a:schemeClr val="tx1"/>
                </a:solidFill>
                <a:effectLst/>
                <a:latin typeface="+mn-lt"/>
                <a:ea typeface="+mn-ea"/>
                <a:cs typeface="+mn-cs"/>
              </a:rPr>
              <a:t>Prise en charge en kinésithérapie:</a:t>
            </a:r>
          </a:p>
          <a:p>
            <a:r>
              <a:rPr lang="fr-FR" sz="1200" b="1" kern="1200" dirty="0">
                <a:solidFill>
                  <a:schemeClr val="tx1"/>
                </a:solidFill>
                <a:effectLst/>
                <a:latin typeface="+mn-lt"/>
                <a:ea typeface="+mn-ea"/>
                <a:cs typeface="+mn-cs"/>
              </a:rPr>
              <a:t>Bilan MKREA:</a:t>
            </a:r>
          </a:p>
          <a:p>
            <a:r>
              <a:rPr lang="fr-FR" sz="1200" kern="1200" dirty="0">
                <a:solidFill>
                  <a:schemeClr val="tx1"/>
                </a:solidFill>
                <a:effectLst/>
                <a:latin typeface="+mn-lt"/>
                <a:ea typeface="+mn-ea"/>
                <a:cs typeface="+mn-cs"/>
              </a:rPr>
              <a:t>- environnement / dispositifs de soin</a:t>
            </a:r>
          </a:p>
          <a:p>
            <a:r>
              <a:rPr lang="fr-FR" sz="1200" kern="1200" dirty="0">
                <a:solidFill>
                  <a:schemeClr val="tx1"/>
                </a:solidFill>
                <a:effectLst/>
                <a:latin typeface="+mn-lt"/>
                <a:ea typeface="+mn-ea"/>
                <a:cs typeface="+mn-cs"/>
              </a:rPr>
              <a:t>- pharmacologie</a:t>
            </a:r>
          </a:p>
          <a:p>
            <a:r>
              <a:rPr lang="fr-FR" sz="1200" kern="1200" dirty="0">
                <a:solidFill>
                  <a:schemeClr val="tx1"/>
                </a:solidFill>
                <a:effectLst/>
                <a:latin typeface="+mn-lt"/>
                <a:ea typeface="+mn-ea"/>
                <a:cs typeface="+mn-cs"/>
              </a:rPr>
              <a:t>- état de conscience / analgésie </a:t>
            </a:r>
          </a:p>
          <a:p>
            <a:r>
              <a:rPr lang="fr-FR" sz="1200" kern="1200" dirty="0">
                <a:solidFill>
                  <a:schemeClr val="tx1"/>
                </a:solidFill>
                <a:effectLst/>
                <a:latin typeface="+mn-lt"/>
                <a:ea typeface="+mn-ea"/>
                <a:cs typeface="+mn-cs"/>
              </a:rPr>
              <a:t>- respiratoire (auscultation, tirage, signes chroniques, paraclinique : </a:t>
            </a:r>
            <a:r>
              <a:rPr lang="fr-FR" sz="1200" kern="1200" dirty="0" err="1">
                <a:solidFill>
                  <a:schemeClr val="tx1"/>
                </a:solidFill>
                <a:effectLst/>
                <a:latin typeface="+mn-lt"/>
                <a:ea typeface="+mn-ea"/>
                <a:cs typeface="+mn-cs"/>
              </a:rPr>
              <a:t>Rx</a:t>
            </a:r>
            <a:r>
              <a:rPr lang="fr-FR" sz="1200" kern="1200" dirty="0">
                <a:solidFill>
                  <a:schemeClr val="tx1"/>
                </a:solidFill>
                <a:effectLst/>
                <a:latin typeface="+mn-lt"/>
                <a:ea typeface="+mn-ea"/>
                <a:cs typeface="+mn-cs"/>
              </a:rPr>
              <a:t>/TDM/GDS…</a:t>
            </a:r>
          </a:p>
          <a:p>
            <a:r>
              <a:rPr lang="fr-FR" sz="1200" kern="1200" dirty="0">
                <a:solidFill>
                  <a:schemeClr val="tx1"/>
                </a:solidFill>
                <a:effectLst/>
                <a:latin typeface="+mn-lt"/>
                <a:ea typeface="+mn-ea"/>
                <a:cs typeface="+mn-cs"/>
              </a:rPr>
              <a:t>- cardio vasculaire</a:t>
            </a:r>
          </a:p>
          <a:p>
            <a:r>
              <a:rPr lang="fr-FR" sz="1200" kern="1200" dirty="0">
                <a:solidFill>
                  <a:schemeClr val="tx1"/>
                </a:solidFill>
                <a:effectLst/>
                <a:latin typeface="+mn-lt"/>
                <a:ea typeface="+mn-ea"/>
                <a:cs typeface="+mn-cs"/>
              </a:rPr>
              <a:t>- cutané trophique </a:t>
            </a:r>
          </a:p>
          <a:p>
            <a:r>
              <a:rPr lang="fr-FR" sz="1200" kern="1200" dirty="0">
                <a:solidFill>
                  <a:schemeClr val="tx1"/>
                </a:solidFill>
                <a:effectLst/>
                <a:latin typeface="+mn-lt"/>
                <a:ea typeface="+mn-ea"/>
                <a:cs typeface="+mn-cs"/>
              </a:rPr>
              <a:t>- neuro musculo squelettique</a:t>
            </a:r>
          </a:p>
          <a:p>
            <a:pPr marL="171450" indent="-171450">
              <a:buFontTx/>
              <a:buChar char="-"/>
            </a:pPr>
            <a:r>
              <a:rPr lang="fr-FR" sz="1200" kern="1200" dirty="0">
                <a:solidFill>
                  <a:schemeClr val="tx1"/>
                </a:solidFill>
                <a:effectLst/>
                <a:latin typeface="+mn-lt"/>
                <a:ea typeface="+mn-ea"/>
                <a:cs typeface="+mn-cs"/>
              </a:rPr>
              <a:t>balance hydrique</a:t>
            </a:r>
          </a:p>
          <a:p>
            <a:pPr marL="171450" indent="-171450">
              <a:buFontTx/>
              <a:buChar char="-"/>
            </a:pPr>
            <a:endParaRPr lang="fr-FR" sz="1200" kern="1200" dirty="0">
              <a:solidFill>
                <a:schemeClr val="tx1"/>
              </a:solidFill>
              <a:effectLst/>
              <a:latin typeface="+mn-lt"/>
              <a:ea typeface="+mn-ea"/>
              <a:cs typeface="+mn-cs"/>
            </a:endParaRPr>
          </a:p>
          <a:p>
            <a:pPr marL="0" indent="0">
              <a:buFontTx/>
              <a:buNone/>
            </a:pPr>
            <a:r>
              <a:rPr lang="fr-FR" sz="1200" kern="1200" dirty="0">
                <a:solidFill>
                  <a:schemeClr val="tx1"/>
                </a:solidFill>
                <a:effectLst/>
                <a:latin typeface="+mn-lt"/>
                <a:ea typeface="+mn-ea"/>
                <a:cs typeface="+mn-cs"/>
              </a:rPr>
              <a:t>Traitement.</a:t>
            </a:r>
          </a:p>
          <a:p>
            <a:pPr marL="0" indent="0">
              <a:buFontTx/>
              <a:buNone/>
            </a:pPr>
            <a:r>
              <a:rPr lang="fr-FR" sz="1200" kern="1200" dirty="0">
                <a:solidFill>
                  <a:schemeClr val="tx1"/>
                </a:solidFill>
                <a:effectLst/>
                <a:latin typeface="+mn-lt"/>
                <a:ea typeface="+mn-ea"/>
                <a:cs typeface="+mn-cs"/>
              </a:rPr>
              <a:t>Prévention</a:t>
            </a:r>
            <a:r>
              <a:rPr lang="fr-FR" sz="1200" kern="1200" baseline="0" dirty="0">
                <a:solidFill>
                  <a:schemeClr val="tx1"/>
                </a:solidFill>
                <a:effectLst/>
                <a:latin typeface="+mn-lt"/>
                <a:ea typeface="+mn-ea"/>
                <a:cs typeface="+mn-cs"/>
              </a:rPr>
              <a:t> des PAVM</a:t>
            </a:r>
            <a:endParaRPr lang="fr-FR" sz="1200" kern="1200" dirty="0">
              <a:solidFill>
                <a:schemeClr val="tx1"/>
              </a:solidFill>
              <a:effectLst/>
              <a:latin typeface="+mn-lt"/>
              <a:ea typeface="+mn-ea"/>
              <a:cs typeface="+mn-cs"/>
            </a:endParaRPr>
          </a:p>
          <a:p>
            <a:r>
              <a:rPr lang="fr-FR" sz="1200" b="1" kern="1200" dirty="0">
                <a:solidFill>
                  <a:schemeClr val="tx1"/>
                </a:solidFill>
                <a:effectLst/>
                <a:latin typeface="+mn-lt"/>
                <a:ea typeface="+mn-ea"/>
                <a:cs typeface="+mn-cs"/>
              </a:rPr>
              <a:t>Désencombrement</a:t>
            </a:r>
          </a:p>
          <a:p>
            <a:r>
              <a:rPr lang="fr-FR" sz="1200" kern="1200" dirty="0">
                <a:solidFill>
                  <a:schemeClr val="tx1"/>
                </a:solidFill>
                <a:effectLst/>
                <a:latin typeface="+mn-lt"/>
                <a:ea typeface="+mn-ea"/>
                <a:cs typeface="+mn-cs"/>
              </a:rPr>
              <a:t>manuel / instrumental</a:t>
            </a:r>
          </a:p>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83</a:t>
            </a:fld>
            <a:endParaRPr lang="fr-FR"/>
          </a:p>
        </p:txBody>
      </p:sp>
    </p:spTree>
    <p:extLst>
      <p:ext uri="{BB962C8B-B14F-4D97-AF65-F5344CB8AC3E}">
        <p14:creationId xmlns:p14="http://schemas.microsoft.com/office/powerpoint/2010/main" val="5221888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BAVU: ballon auto-</a:t>
            </a:r>
            <a:r>
              <a:rPr lang="fr-FR" dirty="0" err="1"/>
              <a:t>rempliseur</a:t>
            </a:r>
            <a:r>
              <a:rPr lang="fr-FR" dirty="0"/>
              <a:t> à valve unidirectionnelle</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85</a:t>
            </a:fld>
            <a:endParaRPr lang="fr-FR"/>
          </a:p>
        </p:txBody>
      </p:sp>
    </p:spTree>
    <p:extLst>
      <p:ext uri="{BB962C8B-B14F-4D97-AF65-F5344CB8AC3E}">
        <p14:creationId xmlns:p14="http://schemas.microsoft.com/office/powerpoint/2010/main" val="4189620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indent="0">
              <a:buNone/>
            </a:pPr>
            <a:endParaRPr lang="fr-FR" baseline="0" dirty="0"/>
          </a:p>
          <a:p>
            <a:pPr marL="228600" indent="-228600">
              <a:buAutoNum type="arabicPeriod"/>
            </a:pP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86</a:t>
            </a:fld>
            <a:endParaRPr lang="fr-FR"/>
          </a:p>
        </p:txBody>
      </p:sp>
    </p:spTree>
    <p:extLst>
      <p:ext uri="{BB962C8B-B14F-4D97-AF65-F5344CB8AC3E}">
        <p14:creationId xmlns:p14="http://schemas.microsoft.com/office/powerpoint/2010/main" val="372413422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87</a:t>
            </a:fld>
            <a:endParaRPr lang="fr-FR"/>
          </a:p>
        </p:txBody>
      </p:sp>
    </p:spTree>
    <p:extLst>
      <p:ext uri="{BB962C8B-B14F-4D97-AF65-F5344CB8AC3E}">
        <p14:creationId xmlns:p14="http://schemas.microsoft.com/office/powerpoint/2010/main" val="28210259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97</a:t>
            </a:fld>
            <a:endParaRPr lang="fr-FR"/>
          </a:p>
        </p:txBody>
      </p:sp>
    </p:spTree>
    <p:extLst>
      <p:ext uri="{BB962C8B-B14F-4D97-AF65-F5344CB8AC3E}">
        <p14:creationId xmlns:p14="http://schemas.microsoft.com/office/powerpoint/2010/main" val="51106694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99</a:t>
            </a:fld>
            <a:endParaRPr lang="fr-FR"/>
          </a:p>
        </p:txBody>
      </p:sp>
    </p:spTree>
    <p:extLst>
      <p:ext uri="{BB962C8B-B14F-4D97-AF65-F5344CB8AC3E}">
        <p14:creationId xmlns:p14="http://schemas.microsoft.com/office/powerpoint/2010/main" val="224442658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Guide de passation RASS:</a:t>
            </a:r>
          </a:p>
          <a:p>
            <a:r>
              <a:rPr lang="fr-FR" dirty="0"/>
              <a:t> Observer le patient sans faire de bruit ; </a:t>
            </a:r>
          </a:p>
          <a:p>
            <a:r>
              <a:rPr lang="fr-FR" dirty="0"/>
              <a:t> S’il manifeste une activité motrice spontanée : quantifier le niveau d’agitation : </a:t>
            </a:r>
          </a:p>
          <a:p>
            <a:r>
              <a:rPr lang="fr-FR" dirty="0"/>
              <a:t> Si les mouvements sont plutôt orientés, non vigoureux, non agressifs, peu fréquents : coter +1 ; </a:t>
            </a:r>
          </a:p>
          <a:p>
            <a:r>
              <a:rPr lang="fr-FR" dirty="0"/>
              <a:t> Si les mouvements sont plutôt peu orientés, assez vigoureux, fréquents (ou que le patient est désadapté du respirateur) : coter +2 ; </a:t>
            </a:r>
          </a:p>
          <a:p>
            <a:r>
              <a:rPr lang="fr-FR" dirty="0"/>
              <a:t> Si le patient tire sur un cathéter, tente de quitter le lit, et/ou qu’il est agressif envers l’équipe : coter +3 ;  Si le patient présente un danger immédiat pour l’équipe, coter +4 ; </a:t>
            </a:r>
          </a:p>
          <a:p>
            <a:r>
              <a:rPr lang="fr-FR" dirty="0"/>
              <a:t> Si le patient est calme, les yeux ouverts : coter RASS 0. S’il répond aux ordres simples, en plus d’être évalué RASS 0, il peut être estimé comme conscient ; </a:t>
            </a:r>
          </a:p>
          <a:p>
            <a:r>
              <a:rPr lang="fr-FR" dirty="0"/>
              <a:t> Si le patient est calme, les yeux fermés : quantifier le niveau d’hypovigilance (ou d’endormissement) ;  S’adresser au patient par son nom sans le toucher, en utilisant une voix de plus en plus forte et d’autant plus forte que le patient est susceptible d’être sourd (sujet âgé, séjour prolongé en réanimation : bouchon de cérumen, toxicité des antibiotiques et du furosémide) : </a:t>
            </a:r>
          </a:p>
          <a:p>
            <a:r>
              <a:rPr lang="fr-FR" dirty="0"/>
              <a:t> Si le patient ouvre les yeux et vous regarde (contact pupilles à pupilles) de manière soutenue (supérieur à dix secondes) lorsque vous continuer à lui parler : coter –1; </a:t>
            </a:r>
          </a:p>
          <a:p>
            <a:r>
              <a:rPr lang="fr-FR" dirty="0"/>
              <a:t> Si le patient ouvre les yeux et vous regarde (contact pupilles à pupilles) de manière non soutenue (inférieur à dix secondes) lorsque vous continuer à lui parler : coter –2; </a:t>
            </a:r>
          </a:p>
          <a:p>
            <a:r>
              <a:rPr lang="fr-FR" dirty="0"/>
              <a:t> Si le patient fait un mouvement, y compris une ouverture des yeux mais qu’il n’existe pas de contact visuel (contact pupilles à pupilles) : coter– 3; </a:t>
            </a:r>
          </a:p>
          <a:p>
            <a:r>
              <a:rPr lang="fr-FR" dirty="0"/>
              <a:t> Si le patient ne fait aucun mouvement, y compris en l’appelant avec une voix forte : frictionner d’abord l’épaule puis le sternum sans être nociceptif ; </a:t>
            </a:r>
          </a:p>
          <a:p>
            <a:r>
              <a:rPr lang="fr-FR" dirty="0"/>
              <a:t> Si le patient fait un mouvement, y compris une ouverture des yeux, qu’il vous regarde ou non, coter –4;  Si le patient ne fait aucun mouvement : coter –5. </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100</a:t>
            </a:fld>
            <a:endParaRPr lang="fr-FR"/>
          </a:p>
        </p:txBody>
      </p:sp>
    </p:spTree>
    <p:extLst>
      <p:ext uri="{BB962C8B-B14F-4D97-AF65-F5344CB8AC3E}">
        <p14:creationId xmlns:p14="http://schemas.microsoft.com/office/powerpoint/2010/main" val="36107829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102</a:t>
            </a:fld>
            <a:endParaRPr lang="fr-FR"/>
          </a:p>
        </p:txBody>
      </p:sp>
    </p:spTree>
    <p:extLst>
      <p:ext uri="{BB962C8B-B14F-4D97-AF65-F5344CB8AC3E}">
        <p14:creationId xmlns:p14="http://schemas.microsoft.com/office/powerpoint/2010/main" val="5991584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103</a:t>
            </a:fld>
            <a:endParaRPr lang="fr-FR"/>
          </a:p>
        </p:txBody>
      </p:sp>
    </p:spTree>
    <p:extLst>
      <p:ext uri="{BB962C8B-B14F-4D97-AF65-F5344CB8AC3E}">
        <p14:creationId xmlns:p14="http://schemas.microsoft.com/office/powerpoint/2010/main" val="136165157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buccal</a:t>
            </a:r>
            <a:r>
              <a:rPr lang="fr-FR" baseline="0" dirty="0"/>
              <a:t> &lt;20µm, nasal&lt;10µm, &lt;0,5µm expiré</a:t>
            </a:r>
          </a:p>
          <a:p>
            <a:r>
              <a:rPr lang="fr-FR" baseline="0" dirty="0"/>
              <a:t>DDM: diamètre massique </a:t>
            </a:r>
            <a:r>
              <a:rPr lang="fr-FR" baseline="0" dirty="0" err="1"/>
              <a:t>médiant</a:t>
            </a:r>
            <a:endParaRPr lang="fr-FR" baseline="0" dirty="0"/>
          </a:p>
          <a:p>
            <a:r>
              <a:rPr lang="fr-FR" baseline="0" dirty="0"/>
              <a:t>Aérosol </a:t>
            </a:r>
            <a:r>
              <a:rPr lang="fr-FR" baseline="0" dirty="0" err="1"/>
              <a:t>polydispersé</a:t>
            </a:r>
            <a:r>
              <a:rPr lang="fr-FR" baseline="0" dirty="0"/>
              <a:t>: tailles et formes des particules hétérogènes</a:t>
            </a:r>
          </a:p>
          <a:p>
            <a:r>
              <a:rPr lang="fr-FR" baseline="0" dirty="0"/>
              <a:t>Aérosol </a:t>
            </a:r>
            <a:r>
              <a:rPr lang="fr-FR" baseline="0" dirty="0" err="1"/>
              <a:t>monodispersé</a:t>
            </a:r>
            <a:r>
              <a:rPr lang="fr-FR" baseline="0" dirty="0"/>
              <a:t>: forme et taille similaire des particules</a:t>
            </a:r>
          </a:p>
          <a:p>
            <a:r>
              <a:rPr lang="fr-FR" baseline="0" dirty="0"/>
              <a:t>Lors du phénomène de diffusion seul 20% des particules se déposeront par collision dues au mouvements Browniens </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110</a:t>
            </a:fld>
            <a:endParaRPr lang="fr-FR"/>
          </a:p>
        </p:txBody>
      </p:sp>
    </p:spTree>
    <p:extLst>
      <p:ext uri="{BB962C8B-B14F-4D97-AF65-F5344CB8AC3E}">
        <p14:creationId xmlns:p14="http://schemas.microsoft.com/office/powerpoint/2010/main" val="51158769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111</a:t>
            </a:fld>
            <a:endParaRPr lang="fr-FR"/>
          </a:p>
        </p:txBody>
      </p:sp>
    </p:spTree>
    <p:extLst>
      <p:ext uri="{BB962C8B-B14F-4D97-AF65-F5344CB8AC3E}">
        <p14:creationId xmlns:p14="http://schemas.microsoft.com/office/powerpoint/2010/main" val="285199012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112</a:t>
            </a:fld>
            <a:endParaRPr lang="fr-FR"/>
          </a:p>
        </p:txBody>
      </p:sp>
    </p:spTree>
    <p:extLst>
      <p:ext uri="{BB962C8B-B14F-4D97-AF65-F5344CB8AC3E}">
        <p14:creationId xmlns:p14="http://schemas.microsoft.com/office/powerpoint/2010/main" val="71243371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Effet Bohr: diminution affinité de l’</a:t>
            </a:r>
            <a:r>
              <a:rPr lang="fr-FR" dirty="0" err="1"/>
              <a:t>Hb</a:t>
            </a:r>
            <a:r>
              <a:rPr lang="fr-FR" dirty="0"/>
              <a:t> pour O2 en présence d’une concentration importante de CO2 (au niveau du muscle)</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114</a:t>
            </a:fld>
            <a:endParaRPr lang="fr-FR"/>
          </a:p>
        </p:txBody>
      </p:sp>
    </p:spTree>
    <p:extLst>
      <p:ext uri="{BB962C8B-B14F-4D97-AF65-F5344CB8AC3E}">
        <p14:creationId xmlns:p14="http://schemas.microsoft.com/office/powerpoint/2010/main" val="102814040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116</a:t>
            </a:fld>
            <a:endParaRPr lang="fr-FR"/>
          </a:p>
        </p:txBody>
      </p:sp>
    </p:spTree>
    <p:extLst>
      <p:ext uri="{BB962C8B-B14F-4D97-AF65-F5344CB8AC3E}">
        <p14:creationId xmlns:p14="http://schemas.microsoft.com/office/powerpoint/2010/main" val="363370643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Gauche: milieu du temps expiratoire</a:t>
            </a:r>
          </a:p>
          <a:p>
            <a:r>
              <a:rPr lang="fr-FR" dirty="0"/>
              <a:t>Droite: fin</a:t>
            </a:r>
            <a:r>
              <a:rPr lang="fr-FR" baseline="0" dirty="0"/>
              <a:t> d’expiration</a:t>
            </a:r>
          </a:p>
          <a:p>
            <a:r>
              <a:rPr lang="fr-FR" baseline="0" dirty="0"/>
              <a:t>Haut: HFO 0L/min</a:t>
            </a:r>
          </a:p>
          <a:p>
            <a:r>
              <a:rPr lang="fr-FR" baseline="0" dirty="0"/>
              <a:t>Milieu: HFO 30L/min	</a:t>
            </a:r>
          </a:p>
          <a:p>
            <a:r>
              <a:rPr lang="fr-FR" baseline="0"/>
              <a:t>Bas: HFO 60L/min</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117</a:t>
            </a:fld>
            <a:endParaRPr lang="fr-FR"/>
          </a:p>
        </p:txBody>
      </p:sp>
    </p:spTree>
    <p:extLst>
      <p:ext uri="{BB962C8B-B14F-4D97-AF65-F5344CB8AC3E}">
        <p14:creationId xmlns:p14="http://schemas.microsoft.com/office/powerpoint/2010/main" val="350244001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On a cherché a prouver que l’HFO diminuait le taux de </a:t>
            </a:r>
            <a:r>
              <a:rPr lang="fr-FR" dirty="0" err="1"/>
              <a:t>réintubation</a:t>
            </a:r>
            <a:r>
              <a:rPr lang="fr-FR" dirty="0"/>
              <a:t> mais cela n’a pas apporté de preuve de son bénéfice sur une population non </a:t>
            </a:r>
            <a:r>
              <a:rPr lang="fr-FR" dirty="0" err="1"/>
              <a:t>selectionnée</a:t>
            </a:r>
            <a:r>
              <a:rPr lang="fr-FR" dirty="0"/>
              <a:t>. En revanche si on étudie uniquement certaines populations a risque le niveau de preuve de l’</a:t>
            </a:r>
            <a:r>
              <a:rPr lang="fr-FR" dirty="0" err="1"/>
              <a:t>interêt</a:t>
            </a:r>
            <a:r>
              <a:rPr lang="fr-FR" dirty="0"/>
              <a:t> de l’HFO augmente.</a:t>
            </a:r>
          </a:p>
        </p:txBody>
      </p:sp>
      <p:sp>
        <p:nvSpPr>
          <p:cNvPr id="4" name="Espace réservé du numéro de diapositive 3"/>
          <p:cNvSpPr>
            <a:spLocks noGrp="1"/>
          </p:cNvSpPr>
          <p:nvPr>
            <p:ph type="sldNum" sz="quarter" idx="5"/>
          </p:nvPr>
        </p:nvSpPr>
        <p:spPr/>
        <p:txBody>
          <a:bodyPr/>
          <a:lstStyle/>
          <a:p>
            <a:fld id="{7068321E-9B3C-4F66-A838-9361271E6AF3}" type="slidenum">
              <a:rPr lang="fr-FR" smtClean="0"/>
              <a:t>118</a:t>
            </a:fld>
            <a:endParaRPr lang="fr-FR"/>
          </a:p>
        </p:txBody>
      </p:sp>
    </p:spTree>
    <p:extLst>
      <p:ext uri="{BB962C8B-B14F-4D97-AF65-F5344CB8AC3E}">
        <p14:creationId xmlns:p14="http://schemas.microsoft.com/office/powerpoint/2010/main" val="278244432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119</a:t>
            </a:fld>
            <a:endParaRPr lang="fr-FR"/>
          </a:p>
        </p:txBody>
      </p:sp>
    </p:spTree>
    <p:extLst>
      <p:ext uri="{BB962C8B-B14F-4D97-AF65-F5344CB8AC3E}">
        <p14:creationId xmlns:p14="http://schemas.microsoft.com/office/powerpoint/2010/main" val="176923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7068321E-9B3C-4F66-A838-9361271E6AF3}" type="slidenum">
              <a:rPr lang="fr-FR" smtClean="0"/>
              <a:t>123</a:t>
            </a:fld>
            <a:endParaRPr lang="fr-FR"/>
          </a:p>
        </p:txBody>
      </p:sp>
    </p:spTree>
    <p:extLst>
      <p:ext uri="{BB962C8B-B14F-4D97-AF65-F5344CB8AC3E}">
        <p14:creationId xmlns:p14="http://schemas.microsoft.com/office/powerpoint/2010/main" val="253256313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Hyperinflation mécanique: mêmes</a:t>
            </a:r>
            <a:r>
              <a:rPr lang="fr-FR" baseline="0" dirty="0"/>
              <a:t> principes que l’hyperinflation manuelle avec BAVU sans nécessiter de déconnection du circuit.</a:t>
            </a:r>
          </a:p>
          <a:p>
            <a:r>
              <a:rPr lang="fr-FR" dirty="0"/>
              <a:t>PEEP-ZEEP: technique hétérogène, quid des variations rapides de pression et de volume au niveau alvéolaire?</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125</a:t>
            </a:fld>
            <a:endParaRPr lang="fr-FR"/>
          </a:p>
        </p:txBody>
      </p:sp>
    </p:spTree>
    <p:extLst>
      <p:ext uri="{BB962C8B-B14F-4D97-AF65-F5344CB8AC3E}">
        <p14:creationId xmlns:p14="http://schemas.microsoft.com/office/powerpoint/2010/main" val="4838814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126</a:t>
            </a:fld>
            <a:endParaRPr lang="fr-FR"/>
          </a:p>
        </p:txBody>
      </p:sp>
    </p:spTree>
    <p:extLst>
      <p:ext uri="{BB962C8B-B14F-4D97-AF65-F5344CB8AC3E}">
        <p14:creationId xmlns:p14="http://schemas.microsoft.com/office/powerpoint/2010/main" val="130819385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128</a:t>
            </a:fld>
            <a:endParaRPr lang="fr-FR"/>
          </a:p>
        </p:txBody>
      </p:sp>
    </p:spTree>
    <p:extLst>
      <p:ext uri="{BB962C8B-B14F-4D97-AF65-F5344CB8AC3E}">
        <p14:creationId xmlns:p14="http://schemas.microsoft.com/office/powerpoint/2010/main" val="19022886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b="0" i="0" kern="1200" dirty="0">
                <a:solidFill>
                  <a:schemeClr val="tx1"/>
                </a:solidFill>
                <a:effectLst/>
                <a:latin typeface="+mn-lt"/>
                <a:ea typeface="+mn-ea"/>
                <a:cs typeface="+mn-cs"/>
              </a:rPr>
              <a:t>La récente méta-analyse de </a:t>
            </a:r>
            <a:r>
              <a:rPr lang="fr-FR" sz="1200" b="0" i="0" kern="1200" dirty="0" err="1">
                <a:solidFill>
                  <a:schemeClr val="tx1"/>
                </a:solidFill>
                <a:effectLst/>
                <a:latin typeface="+mn-lt"/>
                <a:ea typeface="+mn-ea"/>
                <a:cs typeface="+mn-cs"/>
              </a:rPr>
              <a:t>Melsen</a:t>
            </a:r>
            <a:r>
              <a:rPr lang="fr-FR" sz="1200" b="0" i="0" kern="1200" dirty="0">
                <a:solidFill>
                  <a:schemeClr val="tx1"/>
                </a:solidFill>
                <a:effectLst/>
                <a:latin typeface="+mn-lt"/>
                <a:ea typeface="+mn-ea"/>
                <a:cs typeface="+mn-cs"/>
              </a:rPr>
              <a:t> et al. établie une moralité imputable globale à 13% (</a:t>
            </a:r>
            <a:r>
              <a:rPr lang="fr-FR" sz="1200" b="0" i="0" kern="1200" dirty="0" err="1">
                <a:solidFill>
                  <a:schemeClr val="tx1"/>
                </a:solidFill>
                <a:effectLst/>
                <a:latin typeface="+mn-lt"/>
                <a:ea typeface="+mn-ea"/>
                <a:cs typeface="+mn-cs"/>
              </a:rPr>
              <a:t>Melsen</a:t>
            </a:r>
            <a:r>
              <a:rPr lang="fr-FR" sz="1200" b="0" i="0" kern="1200" dirty="0">
                <a:solidFill>
                  <a:schemeClr val="tx1"/>
                </a:solidFill>
                <a:effectLst/>
                <a:latin typeface="+mn-lt"/>
                <a:ea typeface="+mn-ea"/>
                <a:cs typeface="+mn-cs"/>
              </a:rPr>
              <a:t>, et al. 2013). Les PAVM sont responsables d’une augmentation de la durée de ventilation mécanique de 10 jours, de la durée de séjour en réanimation de 4 à 18 jours et de la durée d’hospitalisation de 11 jours (</a:t>
            </a:r>
            <a:r>
              <a:rPr lang="fr-FR" sz="1200" b="0" i="0" kern="1200" dirty="0" err="1">
                <a:solidFill>
                  <a:schemeClr val="tx1"/>
                </a:solidFill>
                <a:effectLst/>
                <a:latin typeface="+mn-lt"/>
                <a:ea typeface="+mn-ea"/>
                <a:cs typeface="+mn-cs"/>
              </a:rPr>
              <a:t>Hubmayr</a:t>
            </a:r>
            <a:r>
              <a:rPr lang="fr-FR" sz="1200" b="0" i="0" kern="1200" dirty="0">
                <a:solidFill>
                  <a:schemeClr val="tx1"/>
                </a:solidFill>
                <a:effectLst/>
                <a:latin typeface="+mn-lt"/>
                <a:ea typeface="+mn-ea"/>
                <a:cs typeface="+mn-cs"/>
              </a:rPr>
              <a:t>, et al. 2002, </a:t>
            </a:r>
            <a:r>
              <a:rPr lang="fr-FR" sz="1200" b="0" i="0" kern="1200" dirty="0" err="1">
                <a:solidFill>
                  <a:schemeClr val="tx1"/>
                </a:solidFill>
                <a:effectLst/>
                <a:latin typeface="+mn-lt"/>
                <a:ea typeface="+mn-ea"/>
                <a:cs typeface="+mn-cs"/>
              </a:rPr>
              <a:t>Rello</a:t>
            </a:r>
            <a:r>
              <a:rPr lang="fr-FR" sz="1200" b="0" i="0" kern="1200" dirty="0">
                <a:solidFill>
                  <a:schemeClr val="tx1"/>
                </a:solidFill>
                <a:effectLst/>
                <a:latin typeface="+mn-lt"/>
                <a:ea typeface="+mn-ea"/>
                <a:cs typeface="+mn-cs"/>
              </a:rPr>
              <a:t>, et al. 2002, </a:t>
            </a:r>
            <a:r>
              <a:rPr lang="fr-FR" sz="1200" b="0" i="0" kern="1200" dirty="0" err="1">
                <a:solidFill>
                  <a:schemeClr val="tx1"/>
                </a:solidFill>
                <a:effectLst/>
                <a:latin typeface="+mn-lt"/>
                <a:ea typeface="+mn-ea"/>
                <a:cs typeface="+mn-cs"/>
              </a:rPr>
              <a:t>Safdar</a:t>
            </a:r>
            <a:r>
              <a:rPr lang="fr-FR" sz="1200" b="0" i="0" kern="1200" dirty="0">
                <a:solidFill>
                  <a:schemeClr val="tx1"/>
                </a:solidFill>
                <a:effectLst/>
                <a:latin typeface="+mn-lt"/>
                <a:ea typeface="+mn-ea"/>
                <a:cs typeface="+mn-cs"/>
              </a:rPr>
              <a:t>, et al. 2005). Par conséquent, elles représentent un surcoût économique global important évalué entre 5000 et 14000 U.S. dollars par patient et par épisode (Cook, et al. 1998, </a:t>
            </a:r>
            <a:r>
              <a:rPr lang="fr-FR" sz="1200" b="0" i="0" kern="1200" dirty="0" err="1">
                <a:solidFill>
                  <a:schemeClr val="tx1"/>
                </a:solidFill>
                <a:effectLst/>
                <a:latin typeface="+mn-lt"/>
                <a:ea typeface="+mn-ea"/>
                <a:cs typeface="+mn-cs"/>
              </a:rPr>
              <a:t>Rello</a:t>
            </a:r>
            <a:r>
              <a:rPr lang="fr-FR" sz="1200" b="0" i="0" kern="1200" dirty="0">
                <a:solidFill>
                  <a:schemeClr val="tx1"/>
                </a:solidFill>
                <a:effectLst/>
                <a:latin typeface="+mn-lt"/>
                <a:ea typeface="+mn-ea"/>
                <a:cs typeface="+mn-cs"/>
              </a:rPr>
              <a:t>, et al. 2002). Les PAVM motivent jusqu’à 50% des prescriptions d’antibiotiques en réanimation (American </a:t>
            </a:r>
            <a:r>
              <a:rPr lang="fr-FR" sz="1200" b="0" i="0" kern="1200" dirty="0" err="1">
                <a:solidFill>
                  <a:schemeClr val="tx1"/>
                </a:solidFill>
                <a:effectLst/>
                <a:latin typeface="+mn-lt"/>
                <a:ea typeface="+mn-ea"/>
                <a:cs typeface="+mn-cs"/>
              </a:rPr>
              <a:t>Thoracic</a:t>
            </a:r>
            <a:r>
              <a:rPr lang="fr-FR" sz="1200" b="0" i="0" kern="1200" dirty="0">
                <a:solidFill>
                  <a:schemeClr val="tx1"/>
                </a:solidFill>
                <a:effectLst/>
                <a:latin typeface="+mn-lt"/>
                <a:ea typeface="+mn-ea"/>
                <a:cs typeface="+mn-cs"/>
              </a:rPr>
              <a:t> and </a:t>
            </a:r>
            <a:r>
              <a:rPr lang="fr-FR" sz="1200" b="0" i="0" kern="1200" dirty="0" err="1">
                <a:solidFill>
                  <a:schemeClr val="tx1"/>
                </a:solidFill>
                <a:effectLst/>
                <a:latin typeface="+mn-lt"/>
                <a:ea typeface="+mn-ea"/>
                <a:cs typeface="+mn-cs"/>
              </a:rPr>
              <a:t>Infectious</a:t>
            </a:r>
            <a:r>
              <a:rPr lang="fr-FR" sz="1200" b="0" i="0" kern="1200" dirty="0">
                <a:solidFill>
                  <a:schemeClr val="tx1"/>
                </a:solidFill>
                <a:effectLst/>
                <a:latin typeface="+mn-lt"/>
                <a:ea typeface="+mn-ea"/>
                <a:cs typeface="+mn-cs"/>
              </a:rPr>
              <a:t> </a:t>
            </a:r>
            <a:r>
              <a:rPr lang="fr-FR" sz="1200" b="0" i="0" kern="1200" dirty="0" err="1">
                <a:solidFill>
                  <a:schemeClr val="tx1"/>
                </a:solidFill>
                <a:effectLst/>
                <a:latin typeface="+mn-lt"/>
                <a:ea typeface="+mn-ea"/>
                <a:cs typeface="+mn-cs"/>
              </a:rPr>
              <a:t>Diseases</a:t>
            </a:r>
            <a:r>
              <a:rPr lang="fr-FR" sz="1200" b="0" i="0" kern="1200" dirty="0">
                <a:solidFill>
                  <a:schemeClr val="tx1"/>
                </a:solidFill>
                <a:effectLst/>
                <a:latin typeface="+mn-lt"/>
                <a:ea typeface="+mn-ea"/>
                <a:cs typeface="+mn-cs"/>
              </a:rPr>
              <a:t> Society of 2005, Barbut and </a:t>
            </a:r>
            <a:r>
              <a:rPr lang="fr-FR" sz="1200" b="0" i="0" kern="1200" dirty="0" err="1">
                <a:solidFill>
                  <a:schemeClr val="tx1"/>
                </a:solidFill>
                <a:effectLst/>
                <a:latin typeface="+mn-lt"/>
                <a:ea typeface="+mn-ea"/>
                <a:cs typeface="+mn-cs"/>
              </a:rPr>
              <a:t>Coignard</a:t>
            </a:r>
            <a:r>
              <a:rPr lang="fr-FR" sz="1200" b="0" i="0" kern="1200" dirty="0">
                <a:solidFill>
                  <a:schemeClr val="tx1"/>
                </a:solidFill>
                <a:effectLst/>
                <a:latin typeface="+mn-lt"/>
                <a:ea typeface="+mn-ea"/>
                <a:cs typeface="+mn-cs"/>
              </a:rPr>
              <a:t> 2006, </a:t>
            </a:r>
            <a:r>
              <a:rPr lang="fr-FR" sz="1200" b="0" i="0" kern="1200" dirty="0" err="1">
                <a:solidFill>
                  <a:schemeClr val="tx1"/>
                </a:solidFill>
                <a:effectLst/>
                <a:latin typeface="+mn-lt"/>
                <a:ea typeface="+mn-ea"/>
                <a:cs typeface="+mn-cs"/>
              </a:rPr>
              <a:t>Chastre</a:t>
            </a:r>
            <a:r>
              <a:rPr lang="fr-FR" sz="1200" b="0" i="0" kern="1200" dirty="0">
                <a:solidFill>
                  <a:schemeClr val="tx1"/>
                </a:solidFill>
                <a:effectLst/>
                <a:latin typeface="+mn-lt"/>
                <a:ea typeface="+mn-ea"/>
                <a:cs typeface="+mn-cs"/>
              </a:rPr>
              <a:t> 2008). Leurs répercussions sur le pronostic des patients sont d’autant plus sévères que la PAVM est tardive (</a:t>
            </a:r>
            <a:r>
              <a:rPr lang="fr-FR" sz="1200" b="0" i="0" kern="1200" dirty="0" err="1">
                <a:solidFill>
                  <a:schemeClr val="tx1"/>
                </a:solidFill>
                <a:effectLst/>
                <a:latin typeface="+mn-lt"/>
                <a:ea typeface="+mn-ea"/>
                <a:cs typeface="+mn-cs"/>
              </a:rPr>
              <a:t>Kollef</a:t>
            </a:r>
            <a:r>
              <a:rPr lang="fr-FR" sz="1200" b="0" i="0" kern="1200" dirty="0">
                <a:solidFill>
                  <a:schemeClr val="tx1"/>
                </a:solidFill>
                <a:effectLst/>
                <a:latin typeface="+mn-lt"/>
                <a:ea typeface="+mn-ea"/>
                <a:cs typeface="+mn-cs"/>
              </a:rPr>
              <a:t>, et al. 1995).</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130</a:t>
            </a:fld>
            <a:endParaRPr lang="fr-FR"/>
          </a:p>
        </p:txBody>
      </p:sp>
    </p:spTree>
    <p:extLst>
      <p:ext uri="{BB962C8B-B14F-4D97-AF65-F5344CB8AC3E}">
        <p14:creationId xmlns:p14="http://schemas.microsoft.com/office/powerpoint/2010/main" val="316100286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133</a:t>
            </a:fld>
            <a:endParaRPr lang="fr-FR"/>
          </a:p>
        </p:txBody>
      </p:sp>
    </p:spTree>
    <p:extLst>
      <p:ext uri="{BB962C8B-B14F-4D97-AF65-F5344CB8AC3E}">
        <p14:creationId xmlns:p14="http://schemas.microsoft.com/office/powerpoint/2010/main" val="298790497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228600" indent="-228600">
              <a:buAutoNum type="arabicParenR"/>
            </a:pPr>
            <a:r>
              <a:rPr lang="fr-FR" dirty="0"/>
              <a:t>Prévention PAVM et protection individuelle</a:t>
            </a:r>
          </a:p>
          <a:p>
            <a:pPr marL="0" indent="0">
              <a:buNone/>
            </a:pPr>
            <a:r>
              <a:rPr lang="fr-FR" dirty="0"/>
              <a:t>3)</a:t>
            </a:r>
            <a:r>
              <a:rPr lang="fr-FR" baseline="0" dirty="0"/>
              <a:t> </a:t>
            </a:r>
            <a:r>
              <a:rPr lang="fr-FR" baseline="0" dirty="0" err="1"/>
              <a:t>Hyperoxie</a:t>
            </a:r>
            <a:r>
              <a:rPr lang="fr-FR" baseline="0" dirty="0"/>
              <a:t>, effet Lorrain Smith création de radicaux libres. </a:t>
            </a:r>
            <a:r>
              <a:rPr lang="fr-FR" baseline="0" dirty="0" err="1"/>
              <a:t>Dénitrogénation</a:t>
            </a:r>
            <a:r>
              <a:rPr lang="fr-FR" baseline="0" dirty="0"/>
              <a:t> (Hamilton), </a:t>
            </a:r>
            <a:r>
              <a:rPr lang="fr-FR" baseline="0" dirty="0" err="1"/>
              <a:t>atelectasies</a:t>
            </a:r>
            <a:r>
              <a:rPr lang="fr-FR" baseline="0" dirty="0"/>
              <a:t>. </a:t>
            </a:r>
            <a:r>
              <a:rPr lang="fr-FR" sz="1200" b="0" i="0" u="none" strike="noStrike" kern="1200" baseline="0" dirty="0">
                <a:solidFill>
                  <a:schemeClr val="tx1"/>
                </a:solidFill>
                <a:latin typeface="+mn-lt"/>
                <a:ea typeface="+mn-ea"/>
                <a:cs typeface="+mn-cs"/>
              </a:rPr>
              <a:t>Effet Euler </a:t>
            </a:r>
            <a:r>
              <a:rPr lang="fr-FR" sz="1200" b="0" i="0" u="none" strike="noStrike" kern="1200" baseline="0" dirty="0" err="1">
                <a:solidFill>
                  <a:schemeClr val="tx1"/>
                </a:solidFill>
                <a:latin typeface="+mn-lt"/>
                <a:ea typeface="+mn-ea"/>
                <a:cs typeface="+mn-cs"/>
              </a:rPr>
              <a:t>Liljestrand</a:t>
            </a:r>
            <a:r>
              <a:rPr lang="fr-FR" sz="1200" b="0" i="0" u="none" strike="noStrike" kern="1200" baseline="0" dirty="0">
                <a:solidFill>
                  <a:schemeClr val="tx1"/>
                </a:solidFill>
                <a:latin typeface="+mn-lt"/>
                <a:ea typeface="+mn-ea"/>
                <a:cs typeface="+mn-cs"/>
              </a:rPr>
              <a:t>, effet </a:t>
            </a:r>
            <a:r>
              <a:rPr lang="fr-FR" sz="1200" b="0" i="0" u="none" strike="noStrike" kern="1200" baseline="0" dirty="0" err="1">
                <a:solidFill>
                  <a:schemeClr val="tx1"/>
                </a:solidFill>
                <a:latin typeface="+mn-lt"/>
                <a:ea typeface="+mn-ea"/>
                <a:cs typeface="+mn-cs"/>
              </a:rPr>
              <a:t>vasoplégique</a:t>
            </a:r>
            <a:r>
              <a:rPr lang="fr-FR" sz="1200" b="0" i="0" u="none" strike="noStrike" kern="1200" baseline="0" dirty="0">
                <a:solidFill>
                  <a:schemeClr val="tx1"/>
                </a:solidFill>
                <a:latin typeface="+mn-lt"/>
                <a:ea typeface="+mn-ea"/>
                <a:cs typeface="+mn-cs"/>
              </a:rPr>
              <a:t> de l’O2 et par conséquent modification de la </a:t>
            </a:r>
            <a:r>
              <a:rPr lang="fr-FR" sz="1200" b="0" i="0" u="none" strike="noStrike" kern="1200" baseline="0" dirty="0" err="1">
                <a:solidFill>
                  <a:schemeClr val="tx1"/>
                </a:solidFill>
                <a:latin typeface="+mn-lt"/>
                <a:ea typeface="+mn-ea"/>
                <a:cs typeface="+mn-cs"/>
              </a:rPr>
              <a:t>précharge</a:t>
            </a:r>
            <a:r>
              <a:rPr lang="fr-FR" sz="1200" b="0" i="0" u="none" strike="noStrike" kern="1200" baseline="0" dirty="0">
                <a:solidFill>
                  <a:schemeClr val="tx1"/>
                </a:solidFill>
                <a:latin typeface="+mn-lt"/>
                <a:ea typeface="+mn-ea"/>
                <a:cs typeface="+mn-cs"/>
              </a:rPr>
              <a:t>, labilité tensionnelle.</a:t>
            </a:r>
          </a:p>
          <a:p>
            <a:r>
              <a:rPr lang="fr-FR" sz="1200" b="0" i="0" u="none" strike="noStrike" kern="1200" baseline="0" dirty="0">
                <a:solidFill>
                  <a:schemeClr val="tx1"/>
                </a:solidFill>
                <a:latin typeface="+mn-lt"/>
                <a:ea typeface="+mn-ea"/>
                <a:cs typeface="+mn-cs"/>
              </a:rPr>
              <a:t>4) 70-150mmHg, max 200mmHg.</a:t>
            </a:r>
          </a:p>
          <a:p>
            <a:r>
              <a:rPr lang="fr-FR" sz="1200" b="0" i="0" u="none" strike="noStrike" kern="1200" baseline="0" dirty="0">
                <a:solidFill>
                  <a:schemeClr val="tx1"/>
                </a:solidFill>
                <a:latin typeface="+mn-lt"/>
                <a:ea typeface="+mn-ea"/>
                <a:cs typeface="+mn-cs"/>
              </a:rPr>
              <a:t>5) </a:t>
            </a:r>
            <a:r>
              <a:rPr lang="fr-FR" sz="1200" b="0" i="0" u="none" strike="noStrike" kern="1200" baseline="0" dirty="0" err="1">
                <a:solidFill>
                  <a:schemeClr val="tx1"/>
                </a:solidFill>
                <a:latin typeface="+mn-lt"/>
                <a:ea typeface="+mn-ea"/>
                <a:cs typeface="+mn-cs"/>
              </a:rPr>
              <a:t>Ch</a:t>
            </a:r>
            <a:r>
              <a:rPr lang="fr-FR" sz="1200" b="0" i="0" u="none" strike="noStrike" kern="1200" baseline="0" dirty="0">
                <a:solidFill>
                  <a:schemeClr val="tx1"/>
                </a:solidFill>
                <a:latin typeface="+mn-lt"/>
                <a:ea typeface="+mn-ea"/>
                <a:cs typeface="+mn-cs"/>
              </a:rPr>
              <a:t>=(I.D. IOT-1)*2</a:t>
            </a:r>
          </a:p>
          <a:p>
            <a:r>
              <a:rPr lang="fr-FR" sz="1200" b="0" i="0" u="none" strike="noStrike" kern="1200" baseline="0" dirty="0">
                <a:solidFill>
                  <a:schemeClr val="tx1"/>
                </a:solidFill>
                <a:latin typeface="+mn-lt"/>
                <a:ea typeface="+mn-ea"/>
                <a:cs typeface="+mn-cs"/>
              </a:rPr>
              <a:t>6) Hygiène (immunodéprimés, BK…), </a:t>
            </a:r>
            <a:r>
              <a:rPr lang="fr-FR" sz="1200" b="0" i="0" u="none" strike="noStrike" kern="1200" baseline="0" dirty="0" err="1">
                <a:solidFill>
                  <a:schemeClr val="tx1"/>
                </a:solidFill>
                <a:latin typeface="+mn-lt"/>
                <a:ea typeface="+mn-ea"/>
                <a:cs typeface="+mn-cs"/>
              </a:rPr>
              <a:t>dérecrutement</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SDRAs</a:t>
            </a:r>
            <a:r>
              <a:rPr lang="fr-FR" sz="1200" b="0" i="0" u="none" strike="noStrike" kern="1200" baseline="0" dirty="0">
                <a:solidFill>
                  <a:schemeClr val="tx1"/>
                </a:solidFill>
                <a:latin typeface="+mn-lt"/>
                <a:ea typeface="+mn-ea"/>
                <a:cs typeface="+mn-cs"/>
              </a:rPr>
              <a:t>, encombrement important…). Pas de supériorité d’un système. Système clos à changer toutes les 72h+etiquette du jour à changer</a:t>
            </a:r>
          </a:p>
          <a:p>
            <a:r>
              <a:rPr lang="fr-FR" sz="1200" b="0" i="0" u="none" strike="noStrike" kern="1200" baseline="0" dirty="0">
                <a:solidFill>
                  <a:schemeClr val="tx1"/>
                </a:solidFill>
                <a:latin typeface="+mn-lt"/>
                <a:ea typeface="+mn-ea"/>
                <a:cs typeface="+mn-cs"/>
              </a:rPr>
              <a:t>7) La profondeur la plus faible pour être efficace</a:t>
            </a:r>
          </a:p>
          <a:p>
            <a:r>
              <a:rPr lang="fr-FR" sz="1200" b="0" i="0" u="none" strike="noStrike" kern="1200" baseline="0" dirty="0">
                <a:solidFill>
                  <a:schemeClr val="tx1"/>
                </a:solidFill>
                <a:latin typeface="+mn-lt"/>
                <a:ea typeface="+mn-ea"/>
                <a:cs typeface="+mn-cs"/>
              </a:rPr>
              <a:t>9) Pas de </a:t>
            </a:r>
            <a:r>
              <a:rPr lang="fr-FR" sz="1200" b="0" i="0" u="none" strike="noStrike" kern="1200" baseline="0" dirty="0" err="1">
                <a:solidFill>
                  <a:schemeClr val="tx1"/>
                </a:solidFill>
                <a:latin typeface="+mn-lt"/>
                <a:ea typeface="+mn-ea"/>
                <a:cs typeface="+mn-cs"/>
              </a:rPr>
              <a:t>dérecrutement</a:t>
            </a:r>
            <a:r>
              <a:rPr lang="fr-FR" sz="1200" b="0" i="0" u="none" strike="noStrike" kern="1200" baseline="0" dirty="0">
                <a:solidFill>
                  <a:schemeClr val="tx1"/>
                </a:solidFill>
                <a:latin typeface="+mn-lt"/>
                <a:ea typeface="+mn-ea"/>
                <a:cs typeface="+mn-cs"/>
              </a:rPr>
              <a:t> si aspiration de sécrétions. -15 secs.</a:t>
            </a:r>
          </a:p>
          <a:p>
            <a:r>
              <a:rPr lang="fr-FR" sz="1200" b="0" i="0" u="none" strike="noStrike" kern="1200" baseline="0" dirty="0">
                <a:solidFill>
                  <a:schemeClr val="tx1"/>
                </a:solidFill>
                <a:latin typeface="+mn-lt"/>
                <a:ea typeface="+mn-ea"/>
                <a:cs typeface="+mn-cs"/>
              </a:rPr>
              <a:t>10) </a:t>
            </a:r>
            <a:r>
              <a:rPr lang="fr-FR" sz="1200" b="0" i="0" u="none" strike="noStrike" kern="1200" baseline="0" dirty="0" err="1">
                <a:solidFill>
                  <a:schemeClr val="tx1"/>
                </a:solidFill>
                <a:latin typeface="+mn-lt"/>
                <a:ea typeface="+mn-ea"/>
                <a:cs typeface="+mn-cs"/>
              </a:rPr>
              <a:t>NACl</a:t>
            </a:r>
            <a:r>
              <a:rPr lang="fr-FR" sz="1200" b="0" i="0" u="none" strike="noStrike" kern="1200" baseline="0" dirty="0">
                <a:solidFill>
                  <a:schemeClr val="tx1"/>
                </a:solidFill>
                <a:latin typeface="+mn-lt"/>
                <a:ea typeface="+mn-ea"/>
                <a:cs typeface="+mn-cs"/>
              </a:rPr>
              <a:t> non </a:t>
            </a:r>
            <a:r>
              <a:rPr lang="fr-FR" sz="1200" b="0" i="0" u="none" strike="noStrike" kern="1200" baseline="0" dirty="0" err="1">
                <a:solidFill>
                  <a:schemeClr val="tx1"/>
                </a:solidFill>
                <a:latin typeface="+mn-lt"/>
                <a:ea typeface="+mn-ea"/>
                <a:cs typeface="+mn-cs"/>
              </a:rPr>
              <a:t>missible</a:t>
            </a:r>
            <a:r>
              <a:rPr lang="fr-FR" sz="1200" b="0" i="0" u="none" strike="noStrike" kern="1200" baseline="0" dirty="0">
                <a:solidFill>
                  <a:schemeClr val="tx1"/>
                </a:solidFill>
                <a:latin typeface="+mn-lt"/>
                <a:ea typeface="+mn-ea"/>
                <a:cs typeface="+mn-cs"/>
              </a:rPr>
              <a:t> avec </a:t>
            </a:r>
            <a:r>
              <a:rPr lang="fr-FR" sz="1200" b="0" i="0" u="none" strike="noStrike" kern="1200" baseline="0" dirty="0" err="1">
                <a:solidFill>
                  <a:schemeClr val="tx1"/>
                </a:solidFill>
                <a:latin typeface="+mn-lt"/>
                <a:ea typeface="+mn-ea"/>
                <a:cs typeface="+mn-cs"/>
              </a:rPr>
              <a:t>secretions</a:t>
            </a:r>
            <a:r>
              <a:rPr lang="fr-FR" sz="1200" b="0" i="0" u="none" strike="noStrike" kern="1200" baseline="0" dirty="0">
                <a:solidFill>
                  <a:schemeClr val="tx1"/>
                </a:solidFill>
                <a:latin typeface="+mn-lt"/>
                <a:ea typeface="+mn-ea"/>
                <a:cs typeface="+mn-cs"/>
              </a:rPr>
              <a:t> (Day &amp;all, 2002), certes il existe un intérêt mécanique mais risque de portage de contaminant en </a:t>
            </a:r>
            <a:r>
              <a:rPr lang="fr-FR" sz="1200" b="0" i="0" u="none" strike="noStrike" kern="1200" baseline="0" dirty="0" err="1">
                <a:solidFill>
                  <a:schemeClr val="tx1"/>
                </a:solidFill>
                <a:latin typeface="+mn-lt"/>
                <a:ea typeface="+mn-ea"/>
                <a:cs typeface="+mn-cs"/>
              </a:rPr>
              <a:t>distalité</a:t>
            </a:r>
            <a:r>
              <a:rPr lang="fr-FR" sz="1200" b="0" i="0" u="none" strike="noStrike" kern="1200" baseline="0" dirty="0">
                <a:solidFill>
                  <a:schemeClr val="tx1"/>
                </a:solidFill>
                <a:latin typeface="+mn-lt"/>
                <a:ea typeface="+mn-ea"/>
                <a:cs typeface="+mn-cs"/>
              </a:rPr>
              <a:t>.</a:t>
            </a:r>
            <a:endParaRPr lang="fr-FR" dirty="0"/>
          </a:p>
        </p:txBody>
      </p:sp>
      <p:sp>
        <p:nvSpPr>
          <p:cNvPr id="4" name="Espace réservé du numéro de diapositiv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5CE102-2C2F-4FC3-AD9F-3BF4CB68F5CF}" type="slidenum">
              <a:rPr kumimoji="0" lang="fr-FR"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fr-FR"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090086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dirty="0"/>
              <a:t>De nombreuses études ont déjà</a:t>
            </a:r>
            <a:r>
              <a:rPr lang="fr-FR" baseline="0" dirty="0"/>
              <a:t> démontré les atteintes neuromusculaires provoquées chez 25 à 100% des patients de réanimation selon les études ; Faiblesse musculaire des membres et des muscles respiratoires.</a:t>
            </a:r>
          </a:p>
          <a:p>
            <a:pPr marL="171450" indent="-171450">
              <a:buFontTx/>
              <a:buChar char="-"/>
            </a:pPr>
            <a:r>
              <a:rPr lang="en-US" sz="1100" b="0" i="1" u="none" strike="noStrike" kern="1200" baseline="0" dirty="0">
                <a:solidFill>
                  <a:schemeClr val="tx1"/>
                </a:solidFill>
                <a:latin typeface="+mn-lt"/>
                <a:ea typeface="+mn-ea"/>
                <a:cs typeface="+mn-cs"/>
              </a:rPr>
              <a:t>Bolton </a:t>
            </a:r>
            <a:r>
              <a:rPr lang="en-US" sz="1100" b="0" i="1" u="none" strike="noStrike" kern="1200" baseline="0" dirty="0" err="1">
                <a:solidFill>
                  <a:schemeClr val="tx1"/>
                </a:solidFill>
                <a:latin typeface="+mn-lt"/>
                <a:ea typeface="+mn-ea"/>
                <a:cs typeface="+mn-cs"/>
              </a:rPr>
              <a:t>cF</a:t>
            </a:r>
            <a:r>
              <a:rPr lang="en-US" sz="1100" b="0" i="1" u="none" strike="noStrike" kern="1200" baseline="0" dirty="0">
                <a:solidFill>
                  <a:schemeClr val="tx1"/>
                </a:solidFill>
                <a:latin typeface="+mn-lt"/>
                <a:ea typeface="+mn-ea"/>
                <a:cs typeface="+mn-cs"/>
              </a:rPr>
              <a:t> (2005) neuromuscular manifestations of critical illness. </a:t>
            </a:r>
            <a:r>
              <a:rPr lang="fr-FR" sz="1100" b="0" i="1" u="none" strike="noStrike" kern="1200" baseline="0" dirty="0">
                <a:solidFill>
                  <a:schemeClr val="tx1"/>
                </a:solidFill>
                <a:latin typeface="+mn-lt"/>
                <a:ea typeface="+mn-ea"/>
                <a:cs typeface="+mn-cs"/>
              </a:rPr>
              <a:t>muscle nerve 32:140–63 </a:t>
            </a:r>
          </a:p>
          <a:p>
            <a:pPr marL="171450" indent="-171450">
              <a:buFontTx/>
              <a:buChar char="-"/>
            </a:pPr>
            <a:r>
              <a:rPr lang="en-US" sz="1100" b="0" i="1" u="none" strike="noStrike" kern="1200" baseline="0" dirty="0">
                <a:solidFill>
                  <a:schemeClr val="tx1"/>
                </a:solidFill>
                <a:latin typeface="+mn-lt"/>
                <a:ea typeface="+mn-ea"/>
                <a:cs typeface="+mn-cs"/>
              </a:rPr>
              <a:t>6. </a:t>
            </a:r>
            <a:r>
              <a:rPr lang="en-US" sz="1100" b="0" i="1" u="none" strike="noStrike" kern="1200" baseline="0" dirty="0" err="1">
                <a:solidFill>
                  <a:schemeClr val="tx1"/>
                </a:solidFill>
                <a:latin typeface="+mn-lt"/>
                <a:ea typeface="+mn-ea"/>
                <a:cs typeface="+mn-cs"/>
              </a:rPr>
              <a:t>dittmer</a:t>
            </a:r>
            <a:r>
              <a:rPr lang="en-US" sz="1100" b="0" i="1" u="none" strike="noStrike" kern="1200" baseline="0" dirty="0">
                <a:solidFill>
                  <a:schemeClr val="tx1"/>
                </a:solidFill>
                <a:latin typeface="+mn-lt"/>
                <a:ea typeface="+mn-ea"/>
                <a:cs typeface="+mn-cs"/>
              </a:rPr>
              <a:t> </a:t>
            </a:r>
            <a:r>
              <a:rPr lang="en-US" sz="1100" b="0" i="1" u="none" strike="noStrike" kern="1200" baseline="0" dirty="0" err="1">
                <a:solidFill>
                  <a:schemeClr val="tx1"/>
                </a:solidFill>
                <a:latin typeface="+mn-lt"/>
                <a:ea typeface="+mn-ea"/>
                <a:cs typeface="+mn-cs"/>
              </a:rPr>
              <a:t>dK</a:t>
            </a:r>
            <a:r>
              <a:rPr lang="en-US" sz="1100" b="0" i="1" u="none" strike="noStrike" kern="1200" baseline="0" dirty="0">
                <a:solidFill>
                  <a:schemeClr val="tx1"/>
                </a:solidFill>
                <a:latin typeface="+mn-lt"/>
                <a:ea typeface="+mn-ea"/>
                <a:cs typeface="+mn-cs"/>
              </a:rPr>
              <a:t>, </a:t>
            </a:r>
            <a:r>
              <a:rPr lang="en-US" sz="1100" b="0" i="1" u="none" strike="noStrike" kern="1200" baseline="0" dirty="0" err="1">
                <a:solidFill>
                  <a:schemeClr val="tx1"/>
                </a:solidFill>
                <a:latin typeface="+mn-lt"/>
                <a:ea typeface="+mn-ea"/>
                <a:cs typeface="+mn-cs"/>
              </a:rPr>
              <a:t>teasell</a:t>
            </a:r>
            <a:r>
              <a:rPr lang="en-US" sz="1100" b="0" i="1" u="none" strike="noStrike" kern="1200" baseline="0" dirty="0">
                <a:solidFill>
                  <a:schemeClr val="tx1"/>
                </a:solidFill>
                <a:latin typeface="+mn-lt"/>
                <a:ea typeface="+mn-ea"/>
                <a:cs typeface="+mn-cs"/>
              </a:rPr>
              <a:t> R (1993) complications of immobilization and bed rest. Part 1: musculoskeletal and cardiovascular complications. can Fam Physician 39:1428–32, 1435–7 </a:t>
            </a:r>
          </a:p>
          <a:p>
            <a:pPr marL="171450" indent="-171450">
              <a:buFontTx/>
              <a:buChar char="-"/>
            </a:pPr>
            <a:endParaRPr lang="en-US" sz="1200" b="0" i="0" u="none" strike="noStrike" kern="1200" baseline="0" dirty="0">
              <a:solidFill>
                <a:schemeClr val="tx1"/>
              </a:solidFill>
              <a:latin typeface="+mn-lt"/>
              <a:ea typeface="+mn-ea"/>
              <a:cs typeface="+mn-cs"/>
            </a:endParaRPr>
          </a:p>
          <a:p>
            <a:pPr marL="0" indent="0">
              <a:buFontTx/>
              <a:buNone/>
            </a:pPr>
            <a:r>
              <a:rPr lang="en-US" sz="1200" b="0" i="0" u="none" strike="noStrike" kern="1200" baseline="0" dirty="0" err="1">
                <a:solidFill>
                  <a:schemeClr val="tx1"/>
                </a:solidFill>
                <a:latin typeface="+mn-lt"/>
                <a:ea typeface="+mn-ea"/>
                <a:cs typeface="+mn-cs"/>
              </a:rPr>
              <a:t>Très</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peu</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d’études</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randomisées</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contrôlées</a:t>
            </a:r>
            <a:r>
              <a:rPr lang="en-US" sz="1200" b="0" i="0" u="none" strike="noStrike" kern="1200" baseline="0" dirty="0">
                <a:solidFill>
                  <a:schemeClr val="tx1"/>
                </a:solidFill>
                <a:latin typeface="+mn-lt"/>
                <a:ea typeface="+mn-ea"/>
                <a:cs typeface="+mn-cs"/>
              </a:rPr>
              <a:t> sur la </a:t>
            </a:r>
            <a:r>
              <a:rPr lang="en-US" sz="1200" b="0" i="0" u="none" strike="noStrike" kern="1200" baseline="0" dirty="0" err="1">
                <a:solidFill>
                  <a:schemeClr val="tx1"/>
                </a:solidFill>
                <a:latin typeface="+mn-lt"/>
                <a:ea typeface="+mn-ea"/>
                <a:cs typeface="+mn-cs"/>
              </a:rPr>
              <a:t>mobilisation</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précoce</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en</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réa</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mais</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elles</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sont</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toutes</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en</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faveur</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d’une</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mobi</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précoce</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en</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réa</a:t>
            </a:r>
            <a:endParaRPr lang="en-US" sz="1200" b="0" i="0" u="none" strike="noStrike" kern="1200" baseline="0" dirty="0">
              <a:solidFill>
                <a:schemeClr val="tx1"/>
              </a:solidFill>
              <a:latin typeface="+mn-lt"/>
              <a:ea typeface="+mn-ea"/>
              <a:cs typeface="+mn-cs"/>
            </a:endParaRPr>
          </a:p>
          <a:p>
            <a:pPr marL="0" indent="0">
              <a:buFontTx/>
              <a:buNone/>
            </a:pPr>
            <a:r>
              <a:rPr lang="en-US" sz="1200" b="0" i="0" u="none" strike="noStrike" kern="1200" baseline="0" dirty="0">
                <a:solidFill>
                  <a:schemeClr val="tx1"/>
                </a:solidFill>
                <a:latin typeface="+mn-lt"/>
                <a:ea typeface="+mn-ea"/>
                <a:cs typeface="+mn-cs"/>
              </a:rPr>
              <a:t>-</a:t>
            </a:r>
            <a:r>
              <a:rPr lang="fr-FR" sz="1200" b="0" i="0"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Burtin</a:t>
            </a:r>
            <a:r>
              <a:rPr lang="fr-FR" sz="1100" b="0" i="1" u="none" strike="noStrike" kern="1200" baseline="0" dirty="0">
                <a:solidFill>
                  <a:schemeClr val="tx1"/>
                </a:solidFill>
                <a:latin typeface="+mn-lt"/>
                <a:ea typeface="+mn-ea"/>
                <a:cs typeface="+mn-cs"/>
              </a:rPr>
              <a:t> c, </a:t>
            </a:r>
            <a:r>
              <a:rPr lang="fr-FR" sz="1100" b="0" i="1" u="none" strike="noStrike" kern="1200" baseline="0" dirty="0" err="1">
                <a:solidFill>
                  <a:schemeClr val="tx1"/>
                </a:solidFill>
                <a:latin typeface="+mn-lt"/>
                <a:ea typeface="+mn-ea"/>
                <a:cs typeface="+mn-cs"/>
              </a:rPr>
              <a:t>clerckx</a:t>
            </a:r>
            <a:r>
              <a:rPr lang="fr-FR" sz="1100" b="0" i="1" u="none" strike="noStrike" kern="1200" baseline="0" dirty="0">
                <a:solidFill>
                  <a:schemeClr val="tx1"/>
                </a:solidFill>
                <a:latin typeface="+mn-lt"/>
                <a:ea typeface="+mn-ea"/>
                <a:cs typeface="+mn-cs"/>
              </a:rPr>
              <a:t> B, </a:t>
            </a:r>
            <a:r>
              <a:rPr lang="fr-FR" sz="1100" b="0" i="1" u="none" strike="noStrike" kern="1200" baseline="0" dirty="0" err="1">
                <a:solidFill>
                  <a:schemeClr val="tx1"/>
                </a:solidFill>
                <a:latin typeface="+mn-lt"/>
                <a:ea typeface="+mn-ea"/>
                <a:cs typeface="+mn-cs"/>
              </a:rPr>
              <a:t>Robbeets</a:t>
            </a:r>
            <a:r>
              <a:rPr lang="fr-FR" sz="1100" b="0" i="1" u="none" strike="noStrike" kern="1200" baseline="0" dirty="0">
                <a:solidFill>
                  <a:schemeClr val="tx1"/>
                </a:solidFill>
                <a:latin typeface="+mn-lt"/>
                <a:ea typeface="+mn-ea"/>
                <a:cs typeface="+mn-cs"/>
              </a:rPr>
              <a:t> c, et al (2009) </a:t>
            </a:r>
            <a:r>
              <a:rPr lang="fr-FR" sz="1100" b="0" i="1" u="none" strike="noStrike" kern="1200" baseline="0" dirty="0" err="1">
                <a:solidFill>
                  <a:schemeClr val="tx1"/>
                </a:solidFill>
                <a:latin typeface="+mn-lt"/>
                <a:ea typeface="+mn-ea"/>
                <a:cs typeface="+mn-cs"/>
              </a:rPr>
              <a:t>early</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exercise</a:t>
            </a:r>
            <a:r>
              <a:rPr lang="fr-FR" sz="1100" b="0" i="1" u="none" strike="noStrike" kern="1200" baseline="0" dirty="0">
                <a:solidFill>
                  <a:schemeClr val="tx1"/>
                </a:solidFill>
                <a:latin typeface="+mn-lt"/>
                <a:ea typeface="+mn-ea"/>
                <a:cs typeface="+mn-cs"/>
              </a:rPr>
              <a:t> in </a:t>
            </a:r>
            <a:r>
              <a:rPr lang="fr-FR" sz="1100" b="0" i="1" u="none" strike="noStrike" kern="1200" baseline="0" dirty="0" err="1">
                <a:solidFill>
                  <a:schemeClr val="tx1"/>
                </a:solidFill>
                <a:latin typeface="+mn-lt"/>
                <a:ea typeface="+mn-ea"/>
                <a:cs typeface="+mn-cs"/>
              </a:rPr>
              <a:t>critically</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ill</a:t>
            </a:r>
            <a:r>
              <a:rPr lang="fr-FR" sz="1100" b="0" i="1" u="none" strike="noStrike" kern="1200" baseline="0" dirty="0">
                <a:solidFill>
                  <a:schemeClr val="tx1"/>
                </a:solidFill>
                <a:latin typeface="+mn-lt"/>
                <a:ea typeface="+mn-ea"/>
                <a:cs typeface="+mn-cs"/>
              </a:rPr>
              <a:t> patients </a:t>
            </a:r>
            <a:r>
              <a:rPr lang="fr-FR" sz="1100" b="0" i="1" u="none" strike="noStrike" kern="1200" baseline="0" dirty="0" err="1">
                <a:solidFill>
                  <a:schemeClr val="tx1"/>
                </a:solidFill>
                <a:latin typeface="+mn-lt"/>
                <a:ea typeface="+mn-ea"/>
                <a:cs typeface="+mn-cs"/>
              </a:rPr>
              <a:t>enhances</a:t>
            </a:r>
            <a:r>
              <a:rPr lang="fr-FR" sz="1100" b="0" i="1" u="none" strike="noStrike" kern="1200" baseline="0" dirty="0">
                <a:solidFill>
                  <a:schemeClr val="tx1"/>
                </a:solidFill>
                <a:latin typeface="+mn-lt"/>
                <a:ea typeface="+mn-ea"/>
                <a:cs typeface="+mn-cs"/>
              </a:rPr>
              <a:t> short-</a:t>
            </a:r>
            <a:r>
              <a:rPr lang="fr-FR" sz="1100" b="0" i="1" u="none" strike="noStrike" kern="1200" baseline="0" dirty="0" err="1">
                <a:solidFill>
                  <a:schemeClr val="tx1"/>
                </a:solidFill>
                <a:latin typeface="+mn-lt"/>
                <a:ea typeface="+mn-ea"/>
                <a:cs typeface="+mn-cs"/>
              </a:rPr>
              <a:t>term</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functional</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recovery</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crit</a:t>
            </a:r>
            <a:r>
              <a:rPr lang="fr-FR" sz="1100" b="0" i="1" u="none" strike="noStrike" kern="1200" baseline="0" dirty="0">
                <a:solidFill>
                  <a:schemeClr val="tx1"/>
                </a:solidFill>
                <a:latin typeface="+mn-lt"/>
                <a:ea typeface="+mn-ea"/>
                <a:cs typeface="+mn-cs"/>
              </a:rPr>
              <a:t> care </a:t>
            </a:r>
            <a:r>
              <a:rPr lang="fr-FR" sz="1100" b="0" i="1" u="none" strike="noStrike" kern="1200" baseline="0" dirty="0" err="1">
                <a:solidFill>
                  <a:schemeClr val="tx1"/>
                </a:solidFill>
                <a:latin typeface="+mn-lt"/>
                <a:ea typeface="+mn-ea"/>
                <a:cs typeface="+mn-cs"/>
              </a:rPr>
              <a:t>med</a:t>
            </a:r>
            <a:r>
              <a:rPr lang="fr-FR" sz="1100" b="0" i="1" u="none" strike="noStrike" kern="1200" baseline="0" dirty="0">
                <a:solidFill>
                  <a:schemeClr val="tx1"/>
                </a:solidFill>
                <a:latin typeface="+mn-lt"/>
                <a:ea typeface="+mn-ea"/>
                <a:cs typeface="+mn-cs"/>
              </a:rPr>
              <a:t> 37:2499–505 </a:t>
            </a:r>
          </a:p>
          <a:p>
            <a:pPr marL="0" indent="0">
              <a:buFontTx/>
              <a:buNone/>
            </a:pP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morris</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Pe</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Goad</a:t>
            </a:r>
            <a:r>
              <a:rPr lang="fr-FR" sz="1100" b="0" i="1" u="none" strike="noStrike" kern="1200" baseline="0" dirty="0">
                <a:solidFill>
                  <a:schemeClr val="tx1"/>
                </a:solidFill>
                <a:latin typeface="+mn-lt"/>
                <a:ea typeface="+mn-ea"/>
                <a:cs typeface="+mn-cs"/>
              </a:rPr>
              <a:t> a, </a:t>
            </a:r>
            <a:r>
              <a:rPr lang="fr-FR" sz="1100" b="0" i="1" u="none" strike="noStrike" kern="1200" baseline="0" dirty="0" err="1">
                <a:solidFill>
                  <a:schemeClr val="tx1"/>
                </a:solidFill>
                <a:latin typeface="+mn-lt"/>
                <a:ea typeface="+mn-ea"/>
                <a:cs typeface="+mn-cs"/>
              </a:rPr>
              <a:t>thompson</a:t>
            </a:r>
            <a:r>
              <a:rPr lang="fr-FR" sz="1100" b="0" i="1" u="none" strike="noStrike" kern="1200" baseline="0" dirty="0">
                <a:solidFill>
                  <a:schemeClr val="tx1"/>
                </a:solidFill>
                <a:latin typeface="+mn-lt"/>
                <a:ea typeface="+mn-ea"/>
                <a:cs typeface="+mn-cs"/>
              </a:rPr>
              <a:t> c, et al (2008) </a:t>
            </a:r>
            <a:r>
              <a:rPr lang="fr-FR" sz="1100" b="0" i="1" u="none" strike="noStrike" kern="1200" baseline="0" dirty="0" err="1">
                <a:solidFill>
                  <a:schemeClr val="tx1"/>
                </a:solidFill>
                <a:latin typeface="+mn-lt"/>
                <a:ea typeface="+mn-ea"/>
                <a:cs typeface="+mn-cs"/>
              </a:rPr>
              <a:t>early</a:t>
            </a:r>
            <a:r>
              <a:rPr lang="fr-FR" sz="1100" b="0" i="1" u="none" strike="noStrike" kern="1200" baseline="0" dirty="0">
                <a:solidFill>
                  <a:schemeClr val="tx1"/>
                </a:solidFill>
                <a:latin typeface="+mn-lt"/>
                <a:ea typeface="+mn-ea"/>
                <a:cs typeface="+mn-cs"/>
              </a:rPr>
              <a:t> intensive care unit </a:t>
            </a:r>
            <a:r>
              <a:rPr lang="fr-FR" sz="1100" b="0" i="1" u="none" strike="noStrike" kern="1200" baseline="0" dirty="0" err="1">
                <a:solidFill>
                  <a:schemeClr val="tx1"/>
                </a:solidFill>
                <a:latin typeface="+mn-lt"/>
                <a:ea typeface="+mn-ea"/>
                <a:cs typeface="+mn-cs"/>
              </a:rPr>
              <a:t>mobility</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therapy</a:t>
            </a:r>
            <a:r>
              <a:rPr lang="fr-FR" sz="1100" b="0" i="1" u="none" strike="noStrike" kern="1200" baseline="0" dirty="0">
                <a:solidFill>
                  <a:schemeClr val="tx1"/>
                </a:solidFill>
                <a:latin typeface="+mn-lt"/>
                <a:ea typeface="+mn-ea"/>
                <a:cs typeface="+mn-cs"/>
              </a:rPr>
              <a:t> in the </a:t>
            </a:r>
            <a:r>
              <a:rPr lang="fr-FR" sz="1100" b="0" i="1" u="none" strike="noStrike" kern="1200" baseline="0" dirty="0" err="1">
                <a:solidFill>
                  <a:schemeClr val="tx1"/>
                </a:solidFill>
                <a:latin typeface="+mn-lt"/>
                <a:ea typeface="+mn-ea"/>
                <a:cs typeface="+mn-cs"/>
              </a:rPr>
              <a:t>treatment</a:t>
            </a:r>
            <a:r>
              <a:rPr lang="fr-FR" sz="1100" b="0" i="1" u="none" strike="noStrike" kern="1200" baseline="0" dirty="0">
                <a:solidFill>
                  <a:schemeClr val="tx1"/>
                </a:solidFill>
                <a:latin typeface="+mn-lt"/>
                <a:ea typeface="+mn-ea"/>
                <a:cs typeface="+mn-cs"/>
              </a:rPr>
              <a:t> of acute </a:t>
            </a:r>
            <a:r>
              <a:rPr lang="fr-FR" sz="1100" b="0" i="1" u="none" strike="noStrike" kern="1200" baseline="0" dirty="0" err="1">
                <a:solidFill>
                  <a:schemeClr val="tx1"/>
                </a:solidFill>
                <a:latin typeface="+mn-lt"/>
                <a:ea typeface="+mn-ea"/>
                <a:cs typeface="+mn-cs"/>
              </a:rPr>
              <a:t>respiratory</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failure</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crit</a:t>
            </a:r>
            <a:r>
              <a:rPr lang="fr-FR" sz="1100" b="0" i="1" u="none" strike="noStrike" kern="1200" baseline="0" dirty="0">
                <a:solidFill>
                  <a:schemeClr val="tx1"/>
                </a:solidFill>
                <a:latin typeface="+mn-lt"/>
                <a:ea typeface="+mn-ea"/>
                <a:cs typeface="+mn-cs"/>
              </a:rPr>
              <a:t> care </a:t>
            </a:r>
            <a:r>
              <a:rPr lang="fr-FR" sz="1100" b="0" i="1" u="none" strike="noStrike" kern="1200" baseline="0" dirty="0" err="1">
                <a:solidFill>
                  <a:schemeClr val="tx1"/>
                </a:solidFill>
                <a:latin typeface="+mn-lt"/>
                <a:ea typeface="+mn-ea"/>
                <a:cs typeface="+mn-cs"/>
              </a:rPr>
              <a:t>med</a:t>
            </a:r>
            <a:r>
              <a:rPr lang="fr-FR" sz="1100" b="0" i="1" u="none" strike="noStrike" kern="1200" baseline="0" dirty="0">
                <a:solidFill>
                  <a:schemeClr val="tx1"/>
                </a:solidFill>
                <a:latin typeface="+mn-lt"/>
                <a:ea typeface="+mn-ea"/>
                <a:cs typeface="+mn-cs"/>
              </a:rPr>
              <a:t> 36:2238–43 </a:t>
            </a:r>
          </a:p>
          <a:p>
            <a:pPr marL="171450" indent="-171450">
              <a:buFontTx/>
              <a:buChar char="-"/>
            </a:pPr>
            <a:r>
              <a:rPr lang="fr-FR" sz="1100" b="0" i="1" u="none" strike="noStrike" kern="1200" baseline="0" dirty="0" err="1">
                <a:solidFill>
                  <a:schemeClr val="tx1"/>
                </a:solidFill>
                <a:latin typeface="+mn-lt"/>
                <a:ea typeface="+mn-ea"/>
                <a:cs typeface="+mn-cs"/>
              </a:rPr>
              <a:t>schweickert</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Wd</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Pohlman</a:t>
            </a:r>
            <a:r>
              <a:rPr lang="fr-FR" sz="1100" b="0" i="1" u="none" strike="noStrike" kern="1200" baseline="0" dirty="0">
                <a:solidFill>
                  <a:schemeClr val="tx1"/>
                </a:solidFill>
                <a:latin typeface="+mn-lt"/>
                <a:ea typeface="+mn-ea"/>
                <a:cs typeface="+mn-cs"/>
              </a:rPr>
              <a:t> mc, </a:t>
            </a:r>
            <a:r>
              <a:rPr lang="fr-FR" sz="1100" b="0" i="1" u="none" strike="noStrike" kern="1200" baseline="0" dirty="0" err="1">
                <a:solidFill>
                  <a:schemeClr val="tx1"/>
                </a:solidFill>
                <a:latin typeface="+mn-lt"/>
                <a:ea typeface="+mn-ea"/>
                <a:cs typeface="+mn-cs"/>
              </a:rPr>
              <a:t>Pohlman</a:t>
            </a:r>
            <a:r>
              <a:rPr lang="fr-FR" sz="1100" b="0" i="1" u="none" strike="noStrike" kern="1200" baseline="0" dirty="0">
                <a:solidFill>
                  <a:schemeClr val="tx1"/>
                </a:solidFill>
                <a:latin typeface="+mn-lt"/>
                <a:ea typeface="+mn-ea"/>
                <a:cs typeface="+mn-cs"/>
              </a:rPr>
              <a:t> as, et al (2009) </a:t>
            </a:r>
            <a:r>
              <a:rPr lang="fr-FR" sz="1100" b="0" i="1" u="none" strike="noStrike" kern="1200" baseline="0" dirty="0" err="1">
                <a:solidFill>
                  <a:schemeClr val="tx1"/>
                </a:solidFill>
                <a:latin typeface="+mn-lt"/>
                <a:ea typeface="+mn-ea"/>
                <a:cs typeface="+mn-cs"/>
              </a:rPr>
              <a:t>early</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physical</a:t>
            </a:r>
            <a:r>
              <a:rPr lang="fr-FR" sz="1100" b="0" i="1" u="none" strike="noStrike" kern="1200" baseline="0" dirty="0">
                <a:solidFill>
                  <a:schemeClr val="tx1"/>
                </a:solidFill>
                <a:latin typeface="+mn-lt"/>
                <a:ea typeface="+mn-ea"/>
                <a:cs typeface="+mn-cs"/>
              </a:rPr>
              <a:t> and </a:t>
            </a:r>
            <a:r>
              <a:rPr lang="fr-FR" sz="1100" b="0" i="1" u="none" strike="noStrike" kern="1200" baseline="0" dirty="0" err="1">
                <a:solidFill>
                  <a:schemeClr val="tx1"/>
                </a:solidFill>
                <a:latin typeface="+mn-lt"/>
                <a:ea typeface="+mn-ea"/>
                <a:cs typeface="+mn-cs"/>
              </a:rPr>
              <a:t>occupational</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therapy</a:t>
            </a:r>
            <a:r>
              <a:rPr lang="fr-FR" sz="1100" b="0" i="1" u="none" strike="noStrike" kern="1200" baseline="0" dirty="0">
                <a:solidFill>
                  <a:schemeClr val="tx1"/>
                </a:solidFill>
                <a:latin typeface="+mn-lt"/>
                <a:ea typeface="+mn-ea"/>
                <a:cs typeface="+mn-cs"/>
              </a:rPr>
              <a:t> in </a:t>
            </a:r>
            <a:r>
              <a:rPr lang="fr-FR" sz="1100" b="0" i="1" u="none" strike="noStrike" kern="1200" baseline="0" dirty="0" err="1">
                <a:solidFill>
                  <a:schemeClr val="tx1"/>
                </a:solidFill>
                <a:latin typeface="+mn-lt"/>
                <a:ea typeface="+mn-ea"/>
                <a:cs typeface="+mn-cs"/>
              </a:rPr>
              <a:t>mechanically</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ventilated</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critically</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ill</a:t>
            </a:r>
            <a:r>
              <a:rPr lang="fr-FR" sz="1100" b="0" i="1" u="none" strike="noStrike" kern="1200" baseline="0" dirty="0">
                <a:solidFill>
                  <a:schemeClr val="tx1"/>
                </a:solidFill>
                <a:latin typeface="+mn-lt"/>
                <a:ea typeface="+mn-ea"/>
                <a:cs typeface="+mn-cs"/>
              </a:rPr>
              <a:t> patients: a </a:t>
            </a:r>
            <a:r>
              <a:rPr lang="fr-FR" sz="1100" b="0" i="1" u="none" strike="noStrike" kern="1200" baseline="0" dirty="0" err="1">
                <a:solidFill>
                  <a:schemeClr val="tx1"/>
                </a:solidFill>
                <a:latin typeface="+mn-lt"/>
                <a:ea typeface="+mn-ea"/>
                <a:cs typeface="+mn-cs"/>
              </a:rPr>
              <a:t>randomised</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controlled</a:t>
            </a:r>
            <a:r>
              <a:rPr lang="fr-FR" sz="1100" b="0" i="1" u="none" strike="noStrike" kern="1200" baseline="0" dirty="0">
                <a:solidFill>
                  <a:schemeClr val="tx1"/>
                </a:solidFill>
                <a:latin typeface="+mn-lt"/>
                <a:ea typeface="+mn-ea"/>
                <a:cs typeface="+mn-cs"/>
              </a:rPr>
              <a:t> trial. Lancet 373:1874–82</a:t>
            </a:r>
          </a:p>
          <a:p>
            <a:pPr marL="171450" indent="-171450">
              <a:buFontTx/>
              <a:buChar char="-"/>
            </a:pPr>
            <a:r>
              <a:rPr lang="fr-FR" sz="1100" b="0" i="1" u="none" strike="noStrike" kern="1200" baseline="0" dirty="0" err="1">
                <a:solidFill>
                  <a:schemeClr val="tx1"/>
                </a:solidFill>
                <a:latin typeface="+mn-lt"/>
                <a:ea typeface="+mn-ea"/>
                <a:cs typeface="+mn-cs"/>
              </a:rPr>
              <a:t>Kayambu</a:t>
            </a:r>
            <a:r>
              <a:rPr lang="fr-FR" sz="1100" b="0" i="1" u="none" strike="noStrike" kern="1200" baseline="0" dirty="0">
                <a:solidFill>
                  <a:schemeClr val="tx1"/>
                </a:solidFill>
                <a:latin typeface="+mn-lt"/>
                <a:ea typeface="+mn-ea"/>
                <a:cs typeface="+mn-cs"/>
              </a:rPr>
              <a:t> G, Boots RJ, </a:t>
            </a:r>
            <a:r>
              <a:rPr lang="fr-FR" sz="1100" b="0" i="1" u="none" strike="noStrike" kern="1200" baseline="0" dirty="0" err="1">
                <a:solidFill>
                  <a:schemeClr val="tx1"/>
                </a:solidFill>
                <a:latin typeface="+mn-lt"/>
                <a:ea typeface="+mn-ea"/>
                <a:cs typeface="+mn-cs"/>
              </a:rPr>
              <a:t>Paratz</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Jd</a:t>
            </a:r>
            <a:r>
              <a:rPr lang="fr-FR" sz="1100" b="0" i="1" u="none" strike="noStrike" kern="1200" baseline="0" dirty="0">
                <a:solidFill>
                  <a:schemeClr val="tx1"/>
                </a:solidFill>
                <a:latin typeface="+mn-lt"/>
                <a:ea typeface="+mn-ea"/>
                <a:cs typeface="+mn-cs"/>
              </a:rPr>
              <a:t> (2011) </a:t>
            </a:r>
            <a:r>
              <a:rPr lang="fr-FR" sz="1100" b="0" i="1" u="none" strike="noStrike" kern="1200" baseline="0" dirty="0" err="1">
                <a:solidFill>
                  <a:schemeClr val="tx1"/>
                </a:solidFill>
                <a:latin typeface="+mn-lt"/>
                <a:ea typeface="+mn-ea"/>
                <a:cs typeface="+mn-cs"/>
              </a:rPr>
              <a:t>early</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rehabilitation</a:t>
            </a:r>
            <a:r>
              <a:rPr lang="fr-FR" sz="1100" b="0" i="1" u="none" strike="noStrike" kern="1200" baseline="0" dirty="0">
                <a:solidFill>
                  <a:schemeClr val="tx1"/>
                </a:solidFill>
                <a:latin typeface="+mn-lt"/>
                <a:ea typeface="+mn-ea"/>
                <a:cs typeface="+mn-cs"/>
              </a:rPr>
              <a:t> in sepsis: a prospective </a:t>
            </a:r>
            <a:r>
              <a:rPr lang="fr-FR" sz="1100" b="0" i="1" u="none" strike="noStrike" kern="1200" baseline="0" dirty="0" err="1">
                <a:solidFill>
                  <a:schemeClr val="tx1"/>
                </a:solidFill>
                <a:latin typeface="+mn-lt"/>
                <a:ea typeface="+mn-ea"/>
                <a:cs typeface="+mn-cs"/>
              </a:rPr>
              <a:t>randomised</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controlled</a:t>
            </a:r>
            <a:r>
              <a:rPr lang="fr-FR" sz="1100" b="0" i="1" u="none" strike="noStrike" kern="1200" baseline="0" dirty="0">
                <a:solidFill>
                  <a:schemeClr val="tx1"/>
                </a:solidFill>
                <a:latin typeface="+mn-lt"/>
                <a:ea typeface="+mn-ea"/>
                <a:cs typeface="+mn-cs"/>
              </a:rPr>
              <a:t> trial </a:t>
            </a:r>
            <a:r>
              <a:rPr lang="fr-FR" sz="1100" b="0" i="1" u="none" strike="noStrike" kern="1200" baseline="0" dirty="0" err="1">
                <a:solidFill>
                  <a:schemeClr val="tx1"/>
                </a:solidFill>
                <a:latin typeface="+mn-lt"/>
                <a:ea typeface="+mn-ea"/>
                <a:cs typeface="+mn-cs"/>
              </a:rPr>
              <a:t>investigating</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functional</a:t>
            </a:r>
            <a:r>
              <a:rPr lang="fr-FR" sz="1100" b="0" i="1" u="none" strike="noStrike" kern="1200" baseline="0" dirty="0">
                <a:solidFill>
                  <a:schemeClr val="tx1"/>
                </a:solidFill>
                <a:latin typeface="+mn-lt"/>
                <a:ea typeface="+mn-ea"/>
                <a:cs typeface="+mn-cs"/>
              </a:rPr>
              <a:t> and </a:t>
            </a:r>
            <a:r>
              <a:rPr lang="fr-FR" sz="1100" b="0" i="1" u="none" strike="noStrike" kern="1200" baseline="0" dirty="0" err="1">
                <a:solidFill>
                  <a:schemeClr val="tx1"/>
                </a:solidFill>
                <a:latin typeface="+mn-lt"/>
                <a:ea typeface="+mn-ea"/>
                <a:cs typeface="+mn-cs"/>
              </a:rPr>
              <a:t>physiological</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outcomes</a:t>
            </a:r>
            <a:r>
              <a:rPr lang="fr-FR" sz="1100" b="0" i="1" u="none" strike="noStrike" kern="1200" baseline="0" dirty="0">
                <a:solidFill>
                  <a:schemeClr val="tx1"/>
                </a:solidFill>
                <a:latin typeface="+mn-lt"/>
                <a:ea typeface="+mn-ea"/>
                <a:cs typeface="+mn-cs"/>
              </a:rPr>
              <a:t> the i-</a:t>
            </a:r>
            <a:r>
              <a:rPr lang="fr-FR" sz="1100" b="0" i="1" u="none" strike="noStrike" kern="1200" baseline="0" dirty="0" err="1">
                <a:solidFill>
                  <a:schemeClr val="tx1"/>
                </a:solidFill>
                <a:latin typeface="+mn-lt"/>
                <a:ea typeface="+mn-ea"/>
                <a:cs typeface="+mn-cs"/>
              </a:rPr>
              <a:t>PeRFoRm</a:t>
            </a:r>
            <a:r>
              <a:rPr lang="fr-FR" sz="1100" b="0" i="1" u="none" strike="noStrike" kern="1200" baseline="0" dirty="0">
                <a:solidFill>
                  <a:schemeClr val="tx1"/>
                </a:solidFill>
                <a:latin typeface="+mn-lt"/>
                <a:ea typeface="+mn-ea"/>
                <a:cs typeface="+mn-cs"/>
              </a:rPr>
              <a:t> trial (Protocol article). </a:t>
            </a:r>
            <a:r>
              <a:rPr lang="fr-FR" sz="1100" b="0" i="1" u="none" strike="noStrike" kern="1200" baseline="0" dirty="0" err="1">
                <a:solidFill>
                  <a:schemeClr val="tx1"/>
                </a:solidFill>
                <a:latin typeface="+mn-lt"/>
                <a:ea typeface="+mn-ea"/>
                <a:cs typeface="+mn-cs"/>
              </a:rPr>
              <a:t>Bmc</a:t>
            </a:r>
            <a:r>
              <a:rPr lang="fr-FR" sz="1100" b="0" i="1" u="none" strike="noStrike" kern="1200" baseline="0" dirty="0">
                <a:solidFill>
                  <a:schemeClr val="tx1"/>
                </a:solidFill>
                <a:latin typeface="+mn-lt"/>
                <a:ea typeface="+mn-ea"/>
                <a:cs typeface="+mn-cs"/>
              </a:rPr>
              <a:t> </a:t>
            </a:r>
            <a:r>
              <a:rPr lang="fr-FR" sz="1100" b="0" i="1" u="none" strike="noStrike" kern="1200" baseline="0" dirty="0" err="1">
                <a:solidFill>
                  <a:schemeClr val="tx1"/>
                </a:solidFill>
                <a:latin typeface="+mn-lt"/>
                <a:ea typeface="+mn-ea"/>
                <a:cs typeface="+mn-cs"/>
              </a:rPr>
              <a:t>anesthesiol</a:t>
            </a:r>
            <a:r>
              <a:rPr lang="fr-FR" sz="1100" b="0" i="1" u="none" strike="noStrike" kern="1200" baseline="0" dirty="0">
                <a:solidFill>
                  <a:schemeClr val="tx1"/>
                </a:solidFill>
                <a:latin typeface="+mn-lt"/>
                <a:ea typeface="+mn-ea"/>
                <a:cs typeface="+mn-cs"/>
              </a:rPr>
              <a:t> 11:21 </a:t>
            </a:r>
          </a:p>
          <a:p>
            <a:pPr marL="0" indent="0">
              <a:buFontTx/>
              <a:buNone/>
            </a:pPr>
            <a:endParaRPr lang="fr-FR" dirty="0"/>
          </a:p>
        </p:txBody>
      </p:sp>
      <p:sp>
        <p:nvSpPr>
          <p:cNvPr id="4" name="Espace réservé du numéro de diapositiv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AC441B-608A-45FB-806D-5F9A3D949C25}" type="slidenum">
              <a:rPr kumimoji="0" lang="fr-FR"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141</a:t>
            </a:fld>
            <a:endParaRPr kumimoji="0" lang="fr-FR"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6716238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228600" indent="-228600">
              <a:buAutoNum type="arabicParenR"/>
            </a:pPr>
            <a:r>
              <a:rPr lang="fr-FR" dirty="0"/>
              <a:t>L’atrophie musculaire commence dès les 1ers</a:t>
            </a:r>
            <a:r>
              <a:rPr lang="fr-FR" baseline="0" dirty="0"/>
              <a:t> jours de ventilation.  La présence de sédations et/ou vasopresseur n’est pas une contre indication</a:t>
            </a:r>
          </a:p>
          <a:p>
            <a:pPr marL="228600" indent="-228600">
              <a:buAutoNum type="arabicParenR"/>
            </a:pPr>
            <a:r>
              <a:rPr lang="fr-FR" baseline="0" dirty="0"/>
              <a:t>Ex : phlébite non </a:t>
            </a:r>
            <a:r>
              <a:rPr lang="fr-FR" baseline="0" dirty="0" err="1"/>
              <a:t>décoagulée</a:t>
            </a:r>
            <a:r>
              <a:rPr lang="fr-FR" baseline="0" dirty="0"/>
              <a:t>, ECMO ?, orthopédie</a:t>
            </a:r>
          </a:p>
          <a:p>
            <a:pPr marL="228600" indent="-228600">
              <a:buAutoNum type="arabicParenR"/>
            </a:pPr>
            <a:r>
              <a:rPr lang="fr-FR" baseline="0" dirty="0"/>
              <a:t>Mob passive =&gt; amplitudes articulaires, prévention rétractions tendineuses</a:t>
            </a:r>
          </a:p>
          <a:p>
            <a:pPr marL="228600" indent="-228600">
              <a:buAutoNum type="arabicParenR"/>
            </a:pPr>
            <a:r>
              <a:rPr lang="fr-FR" baseline="0" dirty="0"/>
              <a:t>Prévient les rétractions musculo-tendineuses, améliore la force musculaire des MI et la vigilance</a:t>
            </a:r>
          </a:p>
          <a:p>
            <a:pPr marL="171450" indent="-171450">
              <a:buFontTx/>
              <a:buChar char="-"/>
            </a:pPr>
            <a:r>
              <a:rPr lang="en-US" sz="1200" b="0" i="1" u="none" strike="noStrike" kern="1200" baseline="0" dirty="0" err="1">
                <a:solidFill>
                  <a:schemeClr val="tx1"/>
                </a:solidFill>
                <a:latin typeface="+mn-lt"/>
                <a:ea typeface="+mn-ea"/>
                <a:cs typeface="+mn-cs"/>
              </a:rPr>
              <a:t>chang</a:t>
            </a:r>
            <a:r>
              <a:rPr lang="en-US" sz="1200" b="0" i="1" u="none" strike="noStrike" kern="1200" baseline="0" dirty="0">
                <a:solidFill>
                  <a:schemeClr val="tx1"/>
                </a:solidFill>
                <a:latin typeface="+mn-lt"/>
                <a:ea typeface="+mn-ea"/>
                <a:cs typeface="+mn-cs"/>
              </a:rPr>
              <a:t> at, Boots R, Hodges PW, </a:t>
            </a:r>
            <a:r>
              <a:rPr lang="en-US" sz="1200" b="0" i="1" u="none" strike="noStrike" kern="1200" baseline="0" dirty="0" err="1">
                <a:solidFill>
                  <a:schemeClr val="tx1"/>
                </a:solidFill>
                <a:latin typeface="+mn-lt"/>
                <a:ea typeface="+mn-ea"/>
                <a:cs typeface="+mn-cs"/>
              </a:rPr>
              <a:t>Paratz</a:t>
            </a:r>
            <a:r>
              <a:rPr lang="en-US" sz="1200" b="0" i="1" u="none" strike="noStrike" kern="1200" baseline="0" dirty="0">
                <a:solidFill>
                  <a:schemeClr val="tx1"/>
                </a:solidFill>
                <a:latin typeface="+mn-lt"/>
                <a:ea typeface="+mn-ea"/>
                <a:cs typeface="+mn-cs"/>
              </a:rPr>
              <a:t> J (2004) standing with assistance of a tilt table in intensive care: a survey of </a:t>
            </a:r>
            <a:r>
              <a:rPr lang="en-US" sz="1200" b="0" i="1" u="none" strike="noStrike" kern="1200" baseline="0" dirty="0" err="1">
                <a:solidFill>
                  <a:schemeClr val="tx1"/>
                </a:solidFill>
                <a:latin typeface="+mn-lt"/>
                <a:ea typeface="+mn-ea"/>
                <a:cs typeface="+mn-cs"/>
              </a:rPr>
              <a:t>australian</a:t>
            </a:r>
            <a:r>
              <a:rPr lang="en-US" sz="1200" b="0" i="1" u="none" strike="noStrike" kern="1200" baseline="0" dirty="0">
                <a:solidFill>
                  <a:schemeClr val="tx1"/>
                </a:solidFill>
                <a:latin typeface="+mn-lt"/>
                <a:ea typeface="+mn-ea"/>
                <a:cs typeface="+mn-cs"/>
              </a:rPr>
              <a:t> physiotherapy practice. </a:t>
            </a:r>
            <a:r>
              <a:rPr lang="en-US" sz="1200" b="0" i="1" u="none" strike="noStrike" kern="1200" baseline="0" dirty="0" err="1">
                <a:solidFill>
                  <a:schemeClr val="tx1"/>
                </a:solidFill>
                <a:latin typeface="+mn-lt"/>
                <a:ea typeface="+mn-ea"/>
                <a:cs typeface="+mn-cs"/>
              </a:rPr>
              <a:t>aust</a:t>
            </a:r>
            <a:r>
              <a:rPr lang="en-US" sz="1200" b="0" i="1" u="none" strike="noStrike" kern="1200" baseline="0" dirty="0">
                <a:solidFill>
                  <a:schemeClr val="tx1"/>
                </a:solidFill>
                <a:latin typeface="+mn-lt"/>
                <a:ea typeface="+mn-ea"/>
                <a:cs typeface="+mn-cs"/>
              </a:rPr>
              <a:t> J </a:t>
            </a:r>
            <a:r>
              <a:rPr lang="en-US" sz="1200" b="0" i="1" u="none" strike="noStrike" kern="1200" baseline="0" dirty="0" err="1">
                <a:solidFill>
                  <a:schemeClr val="tx1"/>
                </a:solidFill>
                <a:latin typeface="+mn-lt"/>
                <a:ea typeface="+mn-ea"/>
                <a:cs typeface="+mn-cs"/>
              </a:rPr>
              <a:t>Physiother</a:t>
            </a:r>
            <a:r>
              <a:rPr lang="en-US" sz="1200" b="0" i="1" u="none" strike="noStrike" kern="1200" baseline="0" dirty="0">
                <a:solidFill>
                  <a:schemeClr val="tx1"/>
                </a:solidFill>
                <a:latin typeface="+mn-lt"/>
                <a:ea typeface="+mn-ea"/>
                <a:cs typeface="+mn-cs"/>
              </a:rPr>
              <a:t> 50:51–4 35. </a:t>
            </a:r>
          </a:p>
          <a:p>
            <a:pPr marL="0" indent="0">
              <a:buFontTx/>
              <a:buNone/>
            </a:pPr>
            <a:r>
              <a:rPr lang="en-US" sz="1200" b="0" i="0" u="none" strike="noStrike" kern="1200" baseline="0" dirty="0">
                <a:solidFill>
                  <a:schemeClr val="tx1"/>
                </a:solidFill>
                <a:latin typeface="+mn-lt"/>
                <a:ea typeface="+mn-ea"/>
                <a:cs typeface="+mn-cs"/>
              </a:rPr>
              <a:t>5) Diminution du </a:t>
            </a:r>
            <a:r>
              <a:rPr lang="en-US" sz="1200" b="0" i="0" u="none" strike="noStrike" kern="1200" baseline="0" dirty="0" err="1">
                <a:solidFill>
                  <a:schemeClr val="tx1"/>
                </a:solidFill>
                <a:latin typeface="+mn-lt"/>
                <a:ea typeface="+mn-ea"/>
                <a:cs typeface="+mn-cs"/>
              </a:rPr>
              <a:t>catabolisme</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musculaire</a:t>
            </a:r>
            <a:r>
              <a:rPr lang="en-US" sz="1200" b="0" i="0" u="none" strike="noStrike" kern="1200" baseline="0" dirty="0">
                <a:solidFill>
                  <a:schemeClr val="tx1"/>
                </a:solidFill>
                <a:latin typeface="+mn-lt"/>
                <a:ea typeface="+mn-ea"/>
                <a:cs typeface="+mn-cs"/>
              </a:rPr>
              <a:t> et diminution de </a:t>
            </a:r>
            <a:r>
              <a:rPr lang="en-US" sz="1200" b="0" i="0" u="none" strike="noStrike" kern="1200" baseline="0" dirty="0" err="1">
                <a:solidFill>
                  <a:schemeClr val="tx1"/>
                </a:solidFill>
                <a:latin typeface="+mn-lt"/>
                <a:ea typeface="+mn-ea"/>
                <a:cs typeface="+mn-cs"/>
              </a:rPr>
              <a:t>l’atrophie</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musculaire</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en</a:t>
            </a:r>
            <a:r>
              <a:rPr lang="en-US" sz="1200" b="0" i="0" u="none" strike="noStrike" kern="1200" baseline="0" dirty="0">
                <a:solidFill>
                  <a:schemeClr val="tx1"/>
                </a:solidFill>
                <a:latin typeface="+mn-lt"/>
                <a:ea typeface="+mn-ea"/>
                <a:cs typeface="+mn-cs"/>
              </a:rPr>
              <a:t> </a:t>
            </a:r>
            <a:r>
              <a:rPr lang="en-US" sz="1200" b="0" i="0" u="none" strike="noStrike" kern="1200" baseline="0" dirty="0" err="1">
                <a:solidFill>
                  <a:schemeClr val="tx1"/>
                </a:solidFill>
                <a:latin typeface="+mn-lt"/>
                <a:ea typeface="+mn-ea"/>
                <a:cs typeface="+mn-cs"/>
              </a:rPr>
              <a:t>comparaison</a:t>
            </a:r>
            <a:r>
              <a:rPr lang="en-US" sz="1200" b="0" i="0" u="none" strike="noStrike" kern="1200" baseline="0" dirty="0">
                <a:solidFill>
                  <a:schemeClr val="tx1"/>
                </a:solidFill>
                <a:latin typeface="+mn-lt"/>
                <a:ea typeface="+mn-ea"/>
                <a:cs typeface="+mn-cs"/>
              </a:rPr>
              <a:t> à </a:t>
            </a:r>
            <a:r>
              <a:rPr lang="en-US" sz="1200" b="0" i="0" u="none" strike="noStrike" kern="1200" baseline="0" dirty="0" err="1">
                <a:solidFill>
                  <a:schemeClr val="tx1"/>
                </a:solidFill>
                <a:latin typeface="+mn-lt"/>
                <a:ea typeface="+mn-ea"/>
                <a:cs typeface="+mn-cs"/>
              </a:rPr>
              <a:t>une</a:t>
            </a:r>
            <a:r>
              <a:rPr lang="en-US" sz="1200" b="0" i="0" u="none" strike="noStrike" kern="1200" baseline="0" dirty="0">
                <a:solidFill>
                  <a:schemeClr val="tx1"/>
                </a:solidFill>
                <a:latin typeface="+mn-lt"/>
                <a:ea typeface="+mn-ea"/>
                <a:cs typeface="+mn-cs"/>
              </a:rPr>
              <a:t> mob passive </a:t>
            </a:r>
            <a:r>
              <a:rPr lang="en-US" sz="1200" b="0" i="0" u="none" strike="noStrike" kern="1200" baseline="0" dirty="0" err="1">
                <a:solidFill>
                  <a:schemeClr val="tx1"/>
                </a:solidFill>
                <a:latin typeface="+mn-lt"/>
                <a:ea typeface="+mn-ea"/>
                <a:cs typeface="+mn-cs"/>
              </a:rPr>
              <a:t>manuelle</a:t>
            </a:r>
            <a:r>
              <a:rPr lang="en-US" sz="1200" b="0" i="0" u="none" strike="noStrike" kern="1200" baseline="0" dirty="0">
                <a:solidFill>
                  <a:schemeClr val="tx1"/>
                </a:solidFill>
                <a:latin typeface="+mn-lt"/>
                <a:ea typeface="+mn-ea"/>
                <a:cs typeface="+mn-cs"/>
              </a:rPr>
              <a:t> de 2 x 5min / </a:t>
            </a:r>
            <a:r>
              <a:rPr lang="en-US" sz="1200" b="0" i="0" u="none" strike="noStrike" kern="1200" baseline="0" dirty="0" err="1">
                <a:solidFill>
                  <a:schemeClr val="tx1"/>
                </a:solidFill>
                <a:latin typeface="+mn-lt"/>
                <a:ea typeface="+mn-ea"/>
                <a:cs typeface="+mn-cs"/>
              </a:rPr>
              <a:t>jr</a:t>
            </a:r>
            <a:endParaRPr lang="en-US" sz="1200" b="0" i="0" u="none" strike="noStrike" kern="1200" baseline="0" dirty="0">
              <a:solidFill>
                <a:schemeClr val="tx1"/>
              </a:solidFill>
              <a:latin typeface="+mn-lt"/>
              <a:ea typeface="+mn-ea"/>
              <a:cs typeface="+mn-cs"/>
            </a:endParaRPr>
          </a:p>
          <a:p>
            <a:pPr marL="0" indent="0">
              <a:buFontTx/>
              <a:buNone/>
            </a:pPr>
            <a:endParaRPr lang="en-US" sz="1200" b="0" i="0" u="none" strike="noStrike" kern="1200" baseline="0" dirty="0">
              <a:solidFill>
                <a:schemeClr val="tx1"/>
              </a:solidFill>
              <a:latin typeface="+mn-lt"/>
              <a:ea typeface="+mn-ea"/>
              <a:cs typeface="+mn-cs"/>
            </a:endParaRPr>
          </a:p>
          <a:p>
            <a:pPr marL="0" indent="0">
              <a:buFontTx/>
              <a:buNone/>
            </a:pPr>
            <a:endParaRPr lang="fr-FR" i="1" dirty="0"/>
          </a:p>
        </p:txBody>
      </p:sp>
      <p:sp>
        <p:nvSpPr>
          <p:cNvPr id="4" name="Espace réservé du numéro de diapositiv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AC441B-608A-45FB-806D-5F9A3D949C25}" type="slidenum">
              <a:rPr kumimoji="0" lang="fr-FR"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142</a:t>
            </a:fld>
            <a:endParaRPr kumimoji="0" lang="fr-FR"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7564294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143</a:t>
            </a:fld>
            <a:endParaRPr lang="fr-FR"/>
          </a:p>
        </p:txBody>
      </p:sp>
    </p:spTree>
    <p:extLst>
      <p:ext uri="{BB962C8B-B14F-4D97-AF65-F5344CB8AC3E}">
        <p14:creationId xmlns:p14="http://schemas.microsoft.com/office/powerpoint/2010/main" val="428193521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147</a:t>
            </a:fld>
            <a:endParaRPr lang="fr-FR"/>
          </a:p>
        </p:txBody>
      </p:sp>
    </p:spTree>
    <p:extLst>
      <p:ext uri="{BB962C8B-B14F-4D97-AF65-F5344CB8AC3E}">
        <p14:creationId xmlns:p14="http://schemas.microsoft.com/office/powerpoint/2010/main" val="161113264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148</a:t>
            </a:fld>
            <a:endParaRPr lang="fr-FR"/>
          </a:p>
        </p:txBody>
      </p:sp>
    </p:spTree>
    <p:extLst>
      <p:ext uri="{BB962C8B-B14F-4D97-AF65-F5344CB8AC3E}">
        <p14:creationId xmlns:p14="http://schemas.microsoft.com/office/powerpoint/2010/main" val="45164546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Society</a:t>
            </a:r>
          </a:p>
          <a:p>
            <a:r>
              <a:rPr lang="fr-FR" dirty="0"/>
              <a:t>of Critical Care </a:t>
            </a:r>
            <a:r>
              <a:rPr lang="fr-FR" dirty="0" err="1"/>
              <a:t>Medicine</a:t>
            </a:r>
            <a:r>
              <a:rPr lang="fr-FR" dirty="0"/>
              <a:t> Rating System for </a:t>
            </a:r>
            <a:r>
              <a:rPr lang="fr-FR" dirty="0" err="1"/>
              <a:t>Strength</a:t>
            </a:r>
            <a:endParaRPr lang="fr-FR" dirty="0"/>
          </a:p>
          <a:p>
            <a:r>
              <a:rPr lang="fr-FR" dirty="0"/>
              <a:t>of </a:t>
            </a:r>
            <a:r>
              <a:rPr lang="fr-FR" dirty="0" err="1"/>
              <a:t>Recommendation</a:t>
            </a:r>
            <a:r>
              <a:rPr lang="fr-FR" dirty="0"/>
              <a:t> and </a:t>
            </a:r>
            <a:r>
              <a:rPr lang="fr-FR" dirty="0" err="1"/>
              <a:t>Quality</a:t>
            </a:r>
            <a:r>
              <a:rPr lang="fr-FR" dirty="0"/>
              <a:t> of Evidence </a:t>
            </a:r>
            <a:r>
              <a:rPr lang="fr-FR" dirty="0" err="1"/>
              <a:t>Supporting</a:t>
            </a:r>
            <a:r>
              <a:rPr lang="fr-FR" dirty="0"/>
              <a:t> the </a:t>
            </a:r>
            <a:r>
              <a:rPr lang="fr-FR" dirty="0" err="1"/>
              <a:t>References</a:t>
            </a:r>
            <a:r>
              <a:rPr lang="fr-FR" dirty="0"/>
              <a:t>, 1997.</a:t>
            </a:r>
          </a:p>
          <a:p>
            <a:r>
              <a:rPr lang="fr-FR" dirty="0"/>
              <a:t>Le score d’évaluation des références était le suivant :</a:t>
            </a:r>
          </a:p>
          <a:p>
            <a:r>
              <a:rPr lang="fr-FR" dirty="0"/>
              <a:t>– a : études prospectives, contrôlées et randomisées ;</a:t>
            </a:r>
          </a:p>
          <a:p>
            <a:r>
              <a:rPr lang="fr-FR" dirty="0"/>
              <a:t>– b : études non randomisées, comparaisons simultanées ou historiques de cohortes ;</a:t>
            </a:r>
          </a:p>
          <a:p>
            <a:r>
              <a:rPr lang="fr-FR" dirty="0"/>
              <a:t>– c : mises au point, revues générales, éditoriaux et</a:t>
            </a:r>
          </a:p>
          <a:p>
            <a:r>
              <a:rPr lang="fr-FR" dirty="0"/>
              <a:t>études substantielles de cas en série publiés dans des</a:t>
            </a:r>
          </a:p>
          <a:p>
            <a:r>
              <a:rPr lang="fr-FR" dirty="0"/>
              <a:t>revues avec comité de lecture et révisés par des experts</a:t>
            </a:r>
          </a:p>
          <a:p>
            <a:r>
              <a:rPr lang="fr-FR" dirty="0"/>
              <a:t>extérieurs ;</a:t>
            </a:r>
          </a:p>
          <a:p>
            <a:r>
              <a:rPr lang="fr-FR" dirty="0"/>
              <a:t>– d : publications d’opinions telles que monographies</a:t>
            </a:r>
          </a:p>
          <a:p>
            <a:r>
              <a:rPr lang="fr-FR" dirty="0"/>
              <a:t>ou publications d’organisations officielles dans des journaux ou des livres sans comité de lecture et sans révision</a:t>
            </a:r>
          </a:p>
          <a:p>
            <a:r>
              <a:rPr lang="fr-FR" dirty="0"/>
              <a:t>par des experts extérieurs.</a:t>
            </a:r>
          </a:p>
          <a:p>
            <a:r>
              <a:rPr lang="fr-FR" dirty="0"/>
              <a:t>Le score pour les recommandations se composait de</a:t>
            </a:r>
          </a:p>
          <a:p>
            <a:r>
              <a:rPr lang="fr-FR" dirty="0"/>
              <a:t>trois niveaux :</a:t>
            </a:r>
          </a:p>
          <a:p>
            <a:r>
              <a:rPr lang="fr-FR" dirty="0"/>
              <a:t>– niveau 1 : recommandation justifiée en elle-même</a:t>
            </a:r>
          </a:p>
          <a:p>
            <a:r>
              <a:rPr lang="fr-FR" dirty="0"/>
              <a:t>par des preuves scientifiques indiscutables ;</a:t>
            </a:r>
          </a:p>
          <a:p>
            <a:r>
              <a:rPr lang="fr-FR" dirty="0"/>
              <a:t>– niveau 2 : recommandation justifiée par des preuves</a:t>
            </a:r>
          </a:p>
          <a:p>
            <a:r>
              <a:rPr lang="fr-FR" dirty="0"/>
              <a:t>scientifiques et le soutien consensuel des experts ;</a:t>
            </a:r>
          </a:p>
          <a:p>
            <a:r>
              <a:rPr lang="fr-FR" dirty="0"/>
              <a:t>– niveau 3 : recommandation ne reposant pas sur des</a:t>
            </a:r>
          </a:p>
          <a:p>
            <a:r>
              <a:rPr lang="fr-FR" dirty="0"/>
              <a:t>preuves scientifiques adéquates mais soutenue par les</a:t>
            </a:r>
          </a:p>
          <a:p>
            <a:r>
              <a:rPr lang="fr-FR" dirty="0"/>
              <a:t>données disponibles et l’opinion des experts.</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150</a:t>
            </a:fld>
            <a:endParaRPr lang="fr-FR"/>
          </a:p>
        </p:txBody>
      </p:sp>
    </p:spTree>
    <p:extLst>
      <p:ext uri="{BB962C8B-B14F-4D97-AF65-F5344CB8AC3E}">
        <p14:creationId xmlns:p14="http://schemas.microsoft.com/office/powerpoint/2010/main" val="156472338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smtClean="0"/>
              <a:t>PTP:</a:t>
            </a:r>
            <a:r>
              <a:rPr lang="fr-FR" baseline="0" dirty="0" smtClean="0"/>
              <a:t> Pressure Time Product: intègre la pression générée par les muscles respiratoires et le temps de contraction</a:t>
            </a:r>
          </a:p>
          <a:p>
            <a:r>
              <a:rPr lang="fr-FR" baseline="0" dirty="0" smtClean="0"/>
              <a:t>RSBI: Rapid </a:t>
            </a:r>
            <a:r>
              <a:rPr lang="fr-FR" baseline="0" dirty="0" err="1" smtClean="0"/>
              <a:t>Shalowing</a:t>
            </a:r>
            <a:r>
              <a:rPr lang="fr-FR" baseline="0" dirty="0" smtClean="0"/>
              <a:t> </a:t>
            </a:r>
            <a:r>
              <a:rPr lang="fr-FR" baseline="0" dirty="0" err="1" smtClean="0"/>
              <a:t>breathing</a:t>
            </a:r>
            <a:r>
              <a:rPr lang="fr-FR" baseline="0" dirty="0" smtClean="0"/>
              <a:t> index (FR/</a:t>
            </a:r>
            <a:r>
              <a:rPr lang="fr-FR" baseline="0" dirty="0" err="1" smtClean="0"/>
              <a:t>Vt</a:t>
            </a:r>
            <a:r>
              <a:rPr lang="fr-FR" baseline="0" dirty="0" smtClean="0"/>
              <a:t>)</a:t>
            </a:r>
            <a:endParaRPr lang="fr-FR" dirty="0" smtClean="0"/>
          </a:p>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153</a:t>
            </a:fld>
            <a:endParaRPr lang="fr-FR"/>
          </a:p>
        </p:txBody>
      </p:sp>
    </p:spTree>
    <p:extLst>
      <p:ext uri="{BB962C8B-B14F-4D97-AF65-F5344CB8AC3E}">
        <p14:creationId xmlns:p14="http://schemas.microsoft.com/office/powerpoint/2010/main" val="209853529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154</a:t>
            </a:fld>
            <a:endParaRPr lang="fr-FR"/>
          </a:p>
        </p:txBody>
      </p:sp>
    </p:spTree>
    <p:extLst>
      <p:ext uri="{BB962C8B-B14F-4D97-AF65-F5344CB8AC3E}">
        <p14:creationId xmlns:p14="http://schemas.microsoft.com/office/powerpoint/2010/main" val="366909718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155</a:t>
            </a:fld>
            <a:endParaRPr lang="fr-FR"/>
          </a:p>
        </p:txBody>
      </p:sp>
    </p:spTree>
    <p:extLst>
      <p:ext uri="{BB962C8B-B14F-4D97-AF65-F5344CB8AC3E}">
        <p14:creationId xmlns:p14="http://schemas.microsoft.com/office/powerpoint/2010/main" val="342917695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158</a:t>
            </a:fld>
            <a:endParaRPr lang="fr-FR"/>
          </a:p>
        </p:txBody>
      </p:sp>
    </p:spTree>
    <p:extLst>
      <p:ext uri="{BB962C8B-B14F-4D97-AF65-F5344CB8AC3E}">
        <p14:creationId xmlns:p14="http://schemas.microsoft.com/office/powerpoint/2010/main" val="179396053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Tree>
    <p:extLst>
      <p:ext uri="{BB962C8B-B14F-4D97-AF65-F5344CB8AC3E}">
        <p14:creationId xmlns:p14="http://schemas.microsoft.com/office/powerpoint/2010/main" val="326403795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Tree>
    <p:extLst>
      <p:ext uri="{BB962C8B-B14F-4D97-AF65-F5344CB8AC3E}">
        <p14:creationId xmlns:p14="http://schemas.microsoft.com/office/powerpoint/2010/main" val="9762934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175</a:t>
            </a:fld>
            <a:endParaRPr lang="fr-FR"/>
          </a:p>
        </p:txBody>
      </p:sp>
    </p:spTree>
    <p:extLst>
      <p:ext uri="{BB962C8B-B14F-4D97-AF65-F5344CB8AC3E}">
        <p14:creationId xmlns:p14="http://schemas.microsoft.com/office/powerpoint/2010/main" val="132735557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176</a:t>
            </a:fld>
            <a:endParaRPr lang="fr-FR"/>
          </a:p>
        </p:txBody>
      </p:sp>
    </p:spTree>
    <p:extLst>
      <p:ext uri="{BB962C8B-B14F-4D97-AF65-F5344CB8AC3E}">
        <p14:creationId xmlns:p14="http://schemas.microsoft.com/office/powerpoint/2010/main" val="250209448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Tree>
    <p:extLst>
      <p:ext uri="{BB962C8B-B14F-4D97-AF65-F5344CB8AC3E}">
        <p14:creationId xmlns:p14="http://schemas.microsoft.com/office/powerpoint/2010/main" val="335977500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Évaluer</a:t>
            </a:r>
            <a:r>
              <a:rPr lang="fr-FR" baseline="0" dirty="0"/>
              <a:t> les capacités d’expectoration, proposer des aides en cas de déficit (aspiration </a:t>
            </a:r>
            <a:r>
              <a:rPr lang="fr-FR" baseline="0" dirty="0" err="1"/>
              <a:t>yankauer</a:t>
            </a:r>
            <a:r>
              <a:rPr lang="fr-FR" baseline="0" dirty="0"/>
              <a:t> à disposition du patient…)</a:t>
            </a:r>
          </a:p>
          <a:p>
            <a:r>
              <a:rPr lang="fr-FR" baseline="0" dirty="0"/>
              <a:t> </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179</a:t>
            </a:fld>
            <a:endParaRPr lang="fr-FR"/>
          </a:p>
        </p:txBody>
      </p:sp>
    </p:spTree>
    <p:extLst>
      <p:ext uri="{BB962C8B-B14F-4D97-AF65-F5344CB8AC3E}">
        <p14:creationId xmlns:p14="http://schemas.microsoft.com/office/powerpoint/2010/main" val="351313569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180</a:t>
            </a:fld>
            <a:endParaRPr lang="fr-FR"/>
          </a:p>
        </p:txBody>
      </p:sp>
    </p:spTree>
    <p:extLst>
      <p:ext uri="{BB962C8B-B14F-4D97-AF65-F5344CB8AC3E}">
        <p14:creationId xmlns:p14="http://schemas.microsoft.com/office/powerpoint/2010/main" val="166369717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Evoquer</a:t>
            </a:r>
            <a:r>
              <a:rPr lang="fr-FR" baseline="0" dirty="0"/>
              <a:t>: les aides techniques, verre à encoche</a:t>
            </a:r>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181</a:t>
            </a:fld>
            <a:endParaRPr lang="fr-FR"/>
          </a:p>
        </p:txBody>
      </p:sp>
    </p:spTree>
    <p:extLst>
      <p:ext uri="{BB962C8B-B14F-4D97-AF65-F5344CB8AC3E}">
        <p14:creationId xmlns:p14="http://schemas.microsoft.com/office/powerpoint/2010/main" val="361685719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182</a:t>
            </a:fld>
            <a:endParaRPr lang="fr-FR"/>
          </a:p>
        </p:txBody>
      </p:sp>
    </p:spTree>
    <p:extLst>
      <p:ext uri="{BB962C8B-B14F-4D97-AF65-F5344CB8AC3E}">
        <p14:creationId xmlns:p14="http://schemas.microsoft.com/office/powerpoint/2010/main" val="298461139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Attention SNG</a:t>
            </a:r>
          </a:p>
        </p:txBody>
      </p:sp>
      <p:sp>
        <p:nvSpPr>
          <p:cNvPr id="4" name="Espace réservé du numéro de diapositive 3"/>
          <p:cNvSpPr>
            <a:spLocks noGrp="1"/>
          </p:cNvSpPr>
          <p:nvPr>
            <p:ph type="sldNum" sz="quarter" idx="10"/>
          </p:nvPr>
        </p:nvSpPr>
        <p:spPr/>
        <p:txBody>
          <a:bodyPr/>
          <a:lstStyle/>
          <a:p>
            <a:fld id="{7068321E-9B3C-4F66-A838-9361271E6AF3}" type="slidenum">
              <a:rPr lang="fr-FR" smtClean="0"/>
              <a:t>183</a:t>
            </a:fld>
            <a:endParaRPr lang="fr-FR"/>
          </a:p>
        </p:txBody>
      </p:sp>
    </p:spTree>
    <p:extLst>
      <p:ext uri="{BB962C8B-B14F-4D97-AF65-F5344CB8AC3E}">
        <p14:creationId xmlns:p14="http://schemas.microsoft.com/office/powerpoint/2010/main" val="310499833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7068321E-9B3C-4F66-A838-9361271E6AF3}" type="slidenum">
              <a:rPr lang="fr-FR" smtClean="0"/>
              <a:t>187</a:t>
            </a:fld>
            <a:endParaRPr lang="fr-FR"/>
          </a:p>
        </p:txBody>
      </p:sp>
    </p:spTree>
    <p:extLst>
      <p:ext uri="{BB962C8B-B14F-4D97-AF65-F5344CB8AC3E}">
        <p14:creationId xmlns:p14="http://schemas.microsoft.com/office/powerpoint/2010/main" val="4074142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Modifier le style des sous-titres du masque</a:t>
            </a:r>
          </a:p>
        </p:txBody>
      </p:sp>
      <p:sp>
        <p:nvSpPr>
          <p:cNvPr id="4" name="Espace réservé de la date 3"/>
          <p:cNvSpPr>
            <a:spLocks noGrp="1"/>
          </p:cNvSpPr>
          <p:nvPr>
            <p:ph type="dt" sz="half" idx="10"/>
          </p:nvPr>
        </p:nvSpPr>
        <p:spPr/>
        <p:txBody>
          <a:bodyPr/>
          <a:lstStyle/>
          <a:p>
            <a:fld id="{29B90358-B4EA-4270-B555-D7F443C66D93}"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3372448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idx="1"/>
          </p:nvPr>
        </p:nvSpPr>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29B90358-B4EA-4270-B555-D7F443C66D93}"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2321501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Modifier les styles du texte du masque</a:t>
            </a:r>
          </a:p>
        </p:txBody>
      </p:sp>
      <p:sp>
        <p:nvSpPr>
          <p:cNvPr id="4" name="Espace réservé de la date 3"/>
          <p:cNvSpPr>
            <a:spLocks noGrp="1"/>
          </p:cNvSpPr>
          <p:nvPr>
            <p:ph type="dt" sz="half" idx="10"/>
          </p:nvPr>
        </p:nvSpPr>
        <p:spPr/>
        <p:txBody>
          <a:bodyPr/>
          <a:lstStyle/>
          <a:p>
            <a:fld id="{29B90358-B4EA-4270-B555-D7F443C66D93}"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353045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sz="half" idx="1"/>
          </p:nvPr>
        </p:nvSpPr>
        <p:spPr>
          <a:xfrm>
            <a:off x="838200" y="1825625"/>
            <a:ext cx="5181600" cy="4351338"/>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a:spLocks noGrp="1"/>
          </p:cNvSpPr>
          <p:nvPr>
            <p:ph sz="half" idx="2"/>
          </p:nvPr>
        </p:nvSpPr>
        <p:spPr>
          <a:xfrm>
            <a:off x="6172200" y="1825625"/>
            <a:ext cx="5181600" cy="4351338"/>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p:cNvSpPr>
            <a:spLocks noGrp="1"/>
          </p:cNvSpPr>
          <p:nvPr>
            <p:ph type="dt" sz="half" idx="10"/>
          </p:nvPr>
        </p:nvSpPr>
        <p:spPr/>
        <p:txBody>
          <a:bodyPr/>
          <a:lstStyle/>
          <a:p>
            <a:fld id="{29B90358-B4EA-4270-B555-D7F443C66D93}" type="datetimeFigureOut">
              <a:rPr lang="fr-FR" smtClean="0"/>
              <a:t>27/03/2026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2549980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Modifier les styles du texte du masque</a:t>
            </a:r>
          </a:p>
        </p:txBody>
      </p:sp>
      <p:sp>
        <p:nvSpPr>
          <p:cNvPr id="4" name="Espace réservé du contenu 3"/>
          <p:cNvSpPr>
            <a:spLocks noGrp="1"/>
          </p:cNvSpPr>
          <p:nvPr>
            <p:ph sz="half" idx="2"/>
          </p:nvPr>
        </p:nvSpPr>
        <p:spPr>
          <a:xfrm>
            <a:off x="839788" y="2505075"/>
            <a:ext cx="5157787" cy="3684588"/>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Modifier les styles du texte du masque</a:t>
            </a:r>
          </a:p>
        </p:txBody>
      </p:sp>
      <p:sp>
        <p:nvSpPr>
          <p:cNvPr id="6" name="Espace réservé du contenu 5"/>
          <p:cNvSpPr>
            <a:spLocks noGrp="1"/>
          </p:cNvSpPr>
          <p:nvPr>
            <p:ph sz="quarter" idx="4"/>
          </p:nvPr>
        </p:nvSpPr>
        <p:spPr>
          <a:xfrm>
            <a:off x="6172200" y="2505075"/>
            <a:ext cx="5183188" cy="3684588"/>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p:cNvSpPr>
            <a:spLocks noGrp="1"/>
          </p:cNvSpPr>
          <p:nvPr>
            <p:ph type="dt" sz="half" idx="10"/>
          </p:nvPr>
        </p:nvSpPr>
        <p:spPr/>
        <p:txBody>
          <a:bodyPr/>
          <a:lstStyle/>
          <a:p>
            <a:fld id="{29B90358-B4EA-4270-B555-D7F443C66D93}" type="datetimeFigureOut">
              <a:rPr lang="fr-FR" smtClean="0"/>
              <a:t>27/03/2026</a:t>
            </a:fld>
            <a:endParaRPr lang="fr-FR"/>
          </a:p>
        </p:txBody>
      </p:sp>
      <p:sp>
        <p:nvSpPr>
          <p:cNvPr id="8" name="Espace réservé du pied de page 7"/>
          <p:cNvSpPr>
            <a:spLocks noGrp="1"/>
          </p:cNvSpPr>
          <p:nvPr>
            <p:ph type="ftr" sz="quarter" idx="11"/>
          </p:nvPr>
        </p:nvSpPr>
        <p:spPr/>
        <p:txBody>
          <a:bodyPr/>
          <a:lstStyle/>
          <a:p>
            <a:endParaRPr lang="fr-FR"/>
          </a:p>
        </p:txBody>
      </p:sp>
      <p:sp>
        <p:nvSpPr>
          <p:cNvPr id="9" name="Espace réservé du numéro de diapositive 8"/>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3098557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e la date 2"/>
          <p:cNvSpPr>
            <a:spLocks noGrp="1"/>
          </p:cNvSpPr>
          <p:nvPr>
            <p:ph type="dt" sz="half" idx="10"/>
          </p:nvPr>
        </p:nvSpPr>
        <p:spPr/>
        <p:txBody>
          <a:bodyPr/>
          <a:lstStyle/>
          <a:p>
            <a:fld id="{29B90358-B4EA-4270-B555-D7F443C66D93}" type="datetimeFigureOut">
              <a:rPr lang="fr-FR" smtClean="0"/>
              <a:t>27/03/2026</a:t>
            </a:fld>
            <a:endParaRPr lang="fr-FR"/>
          </a:p>
        </p:txBody>
      </p:sp>
      <p:sp>
        <p:nvSpPr>
          <p:cNvPr id="4" name="Espace réservé du pied de page 3"/>
          <p:cNvSpPr>
            <a:spLocks noGrp="1"/>
          </p:cNvSpPr>
          <p:nvPr>
            <p:ph type="ftr" sz="quarter" idx="11"/>
          </p:nvPr>
        </p:nvSpPr>
        <p:spPr/>
        <p:txBody>
          <a:bodyPr/>
          <a:lstStyle/>
          <a:p>
            <a:endParaRPr lang="fr-FR"/>
          </a:p>
        </p:txBody>
      </p:sp>
      <p:sp>
        <p:nvSpPr>
          <p:cNvPr id="5" name="Espace réservé du numéro de diapositive 4"/>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211745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29B90358-B4EA-4270-B555-D7F443C66D93}" type="datetimeFigureOut">
              <a:rPr lang="fr-FR" smtClean="0"/>
              <a:t>27/03/2026</a:t>
            </a:fld>
            <a:endParaRPr lang="fr-FR"/>
          </a:p>
        </p:txBody>
      </p:sp>
      <p:sp>
        <p:nvSpPr>
          <p:cNvPr id="3" name="Espace réservé du pied de page 2"/>
          <p:cNvSpPr>
            <a:spLocks noGrp="1"/>
          </p:cNvSpPr>
          <p:nvPr>
            <p:ph type="ftr" sz="quarter" idx="1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1739949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Modifier les styles du texte du masque</a:t>
            </a:r>
          </a:p>
        </p:txBody>
      </p:sp>
      <p:sp>
        <p:nvSpPr>
          <p:cNvPr id="5" name="Espace réservé de la date 4"/>
          <p:cNvSpPr>
            <a:spLocks noGrp="1"/>
          </p:cNvSpPr>
          <p:nvPr>
            <p:ph type="dt" sz="half" idx="10"/>
          </p:nvPr>
        </p:nvSpPr>
        <p:spPr/>
        <p:txBody>
          <a:bodyPr/>
          <a:lstStyle/>
          <a:p>
            <a:fld id="{29B90358-B4EA-4270-B555-D7F443C66D93}" type="datetimeFigureOut">
              <a:rPr lang="fr-FR" smtClean="0"/>
              <a:t>27/03/2026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3841052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Modifier les styles du texte du masque</a:t>
            </a:r>
          </a:p>
        </p:txBody>
      </p:sp>
      <p:sp>
        <p:nvSpPr>
          <p:cNvPr id="5" name="Espace réservé de la date 4"/>
          <p:cNvSpPr>
            <a:spLocks noGrp="1"/>
          </p:cNvSpPr>
          <p:nvPr>
            <p:ph type="dt" sz="half" idx="10"/>
          </p:nvPr>
        </p:nvSpPr>
        <p:spPr/>
        <p:txBody>
          <a:bodyPr/>
          <a:lstStyle/>
          <a:p>
            <a:fld id="{29B90358-B4EA-4270-B555-D7F443C66D93}" type="datetimeFigureOut">
              <a:rPr lang="fr-FR" smtClean="0"/>
              <a:t>27/03/2026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1994859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texte vertical 2"/>
          <p:cNvSpPr>
            <a:spLocks noGrp="1"/>
          </p:cNvSpPr>
          <p:nvPr>
            <p:ph type="body" orient="vert" idx="1"/>
          </p:nvPr>
        </p:nvSpPr>
        <p:spPr/>
        <p:txBody>
          <a:bodyPr vert="eaVert"/>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29B90358-B4EA-4270-B555-D7F443C66D93}"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4259710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p:cNvSpPr>
            <a:spLocks noGrp="1"/>
          </p:cNvSpPr>
          <p:nvPr>
            <p:ph type="body" orient="vert" idx="1"/>
          </p:nvPr>
        </p:nvSpPr>
        <p:spPr>
          <a:xfrm>
            <a:off x="838200" y="365125"/>
            <a:ext cx="7734300" cy="5811838"/>
          </a:xfrm>
        </p:spPr>
        <p:txBody>
          <a:bodyPr vert="eaVert"/>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29B90358-B4EA-4270-B555-D7F443C66D93}"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AC2D4B87-6CAA-4538-932D-3C5F4FBC6108}" type="slidenum">
              <a:rPr lang="fr-FR" smtClean="0"/>
              <a:t>‹N°›</a:t>
            </a:fld>
            <a:endParaRPr lang="fr-FR"/>
          </a:p>
        </p:txBody>
      </p:sp>
    </p:spTree>
    <p:extLst>
      <p:ext uri="{BB962C8B-B14F-4D97-AF65-F5344CB8AC3E}">
        <p14:creationId xmlns:p14="http://schemas.microsoft.com/office/powerpoint/2010/main" val="38563229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re, puces et photo">
    <p:spTree>
      <p:nvGrpSpPr>
        <p:cNvPr id="1" name=""/>
        <p:cNvGrpSpPr/>
        <p:nvPr/>
      </p:nvGrpSpPr>
      <p:grpSpPr>
        <a:xfrm>
          <a:off x="0" y="0"/>
          <a:ext cx="0" cy="0"/>
          <a:chOff x="0" y="0"/>
          <a:chExt cx="0" cy="0"/>
        </a:xfrm>
      </p:grpSpPr>
      <p:sp>
        <p:nvSpPr>
          <p:cNvPr id="79" name="Shape 79"/>
          <p:cNvSpPr>
            <a:spLocks noGrp="1"/>
          </p:cNvSpPr>
          <p:nvPr>
            <p:ph type="pic" sz="half" idx="13"/>
          </p:nvPr>
        </p:nvSpPr>
        <p:spPr>
          <a:xfrm>
            <a:off x="6393656" y="1866305"/>
            <a:ext cx="5238750" cy="4464844"/>
          </a:xfrm>
          <a:prstGeom prst="rect">
            <a:avLst/>
          </a:prstGeom>
          <a:ln w="9525">
            <a:round/>
          </a:ln>
        </p:spPr>
        <p:txBody>
          <a:bodyPr lIns="91439" tIns="45719" rIns="91439" bIns="45719" anchor="t">
            <a:noAutofit/>
          </a:bodyPr>
          <a:lstStyle/>
          <a:p>
            <a:endParaRPr/>
          </a:p>
        </p:txBody>
      </p:sp>
      <p:sp>
        <p:nvSpPr>
          <p:cNvPr id="80" name="Shape 80"/>
          <p:cNvSpPr>
            <a:spLocks noGrp="1"/>
          </p:cNvSpPr>
          <p:nvPr>
            <p:ph type="title"/>
          </p:nvPr>
        </p:nvSpPr>
        <p:spPr>
          <a:prstGeom prst="rect">
            <a:avLst/>
          </a:prstGeom>
        </p:spPr>
        <p:txBody>
          <a:bodyPr/>
          <a:lstStyle/>
          <a:p>
            <a:r>
              <a:t>Texte du titre</a:t>
            </a:r>
          </a:p>
        </p:txBody>
      </p:sp>
      <p:sp>
        <p:nvSpPr>
          <p:cNvPr id="81" name="Shape 81"/>
          <p:cNvSpPr>
            <a:spLocks noGrp="1"/>
          </p:cNvSpPr>
          <p:nvPr>
            <p:ph type="body" sz="half" idx="1"/>
          </p:nvPr>
        </p:nvSpPr>
        <p:spPr>
          <a:xfrm>
            <a:off x="476250" y="1919883"/>
            <a:ext cx="5453063" cy="4464844"/>
          </a:xfrm>
          <a:prstGeom prst="rect">
            <a:avLst/>
          </a:prstGeom>
        </p:spPr>
        <p:txBody>
          <a:bodyPr/>
          <a:lstStyle>
            <a:lvl1pPr marL="276810" indent="-276810">
              <a:spcBef>
                <a:spcPts val="1266"/>
              </a:spcBef>
              <a:buSzPct val="65000"/>
              <a:defRPr sz="2109"/>
            </a:lvl1pPr>
            <a:lvl2pPr marL="553621" indent="-276810">
              <a:spcBef>
                <a:spcPts val="1266"/>
              </a:spcBef>
              <a:buSzPct val="65000"/>
              <a:defRPr sz="2109"/>
            </a:lvl2pPr>
            <a:lvl3pPr marL="830431" indent="-276810">
              <a:spcBef>
                <a:spcPts val="1266"/>
              </a:spcBef>
              <a:buSzPct val="65000"/>
              <a:defRPr sz="2109"/>
            </a:lvl3pPr>
            <a:lvl4pPr marL="1107242" indent="-276810">
              <a:spcBef>
                <a:spcPts val="1266"/>
              </a:spcBef>
              <a:buSzPct val="65000"/>
              <a:defRPr sz="2109"/>
            </a:lvl4pPr>
            <a:lvl5pPr marL="1384052" indent="-276810">
              <a:spcBef>
                <a:spcPts val="1266"/>
              </a:spcBef>
              <a:buSzPct val="65000"/>
              <a:defRPr sz="2109"/>
            </a:lvl5pPr>
          </a:lstStyle>
          <a:p>
            <a:r>
              <a:t>Texte niveau 1</a:t>
            </a:r>
          </a:p>
          <a:p>
            <a:pPr lvl="1"/>
            <a:r>
              <a:t>Texte niveau 2</a:t>
            </a:r>
          </a:p>
          <a:p>
            <a:pPr lvl="2"/>
            <a:r>
              <a:t>Texte niveau 3</a:t>
            </a:r>
          </a:p>
          <a:p>
            <a:pPr lvl="3"/>
            <a:r>
              <a:t>Texte niveau 4</a:t>
            </a:r>
          </a:p>
          <a:p>
            <a:pPr lvl="4"/>
            <a:r>
              <a:t>Texte niveau 5</a:t>
            </a:r>
          </a:p>
        </p:txBody>
      </p:sp>
      <p:sp>
        <p:nvSpPr>
          <p:cNvPr id="82" name="Shape 82"/>
          <p:cNvSpPr>
            <a:spLocks noGrp="1"/>
          </p:cNvSpPr>
          <p:nvPr>
            <p:ph type="sldNum" sz="quarter" idx="2"/>
          </p:nvPr>
        </p:nvSpPr>
        <p:spPr>
          <a:prstGeom prst="rect">
            <a:avLst/>
          </a:prstGeom>
        </p:spPr>
        <p:txBody>
          <a:bodyPr/>
          <a:lstStyle/>
          <a:p>
            <a:fld id="{86CB4B4D-7CA3-9044-876B-883B54F8677D}" type="slidenum">
              <a:rPr/>
              <a:pPr/>
              <a:t>‹N°›</a:t>
            </a:fld>
            <a:endParaRPr/>
          </a:p>
        </p:txBody>
      </p:sp>
    </p:spTree>
    <p:extLst>
      <p:ext uri="{BB962C8B-B14F-4D97-AF65-F5344CB8AC3E}">
        <p14:creationId xmlns:p14="http://schemas.microsoft.com/office/powerpoint/2010/main" val="4191602433"/>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re et puces">
    <p:spTree>
      <p:nvGrpSpPr>
        <p:cNvPr id="1" name=""/>
        <p:cNvGrpSpPr/>
        <p:nvPr/>
      </p:nvGrpSpPr>
      <p:grpSpPr>
        <a:xfrm>
          <a:off x="0" y="0"/>
          <a:ext cx="0" cy="0"/>
          <a:chOff x="0" y="0"/>
          <a:chExt cx="0" cy="0"/>
        </a:xfrm>
      </p:grpSpPr>
      <p:sp>
        <p:nvSpPr>
          <p:cNvPr id="70" name="Shape 70"/>
          <p:cNvSpPr>
            <a:spLocks noGrp="1"/>
          </p:cNvSpPr>
          <p:nvPr>
            <p:ph type="title"/>
          </p:nvPr>
        </p:nvSpPr>
        <p:spPr>
          <a:prstGeom prst="rect">
            <a:avLst/>
          </a:prstGeom>
        </p:spPr>
        <p:txBody>
          <a:bodyPr/>
          <a:lstStyle/>
          <a:p>
            <a:r>
              <a:t>Texte du titre</a:t>
            </a:r>
          </a:p>
        </p:txBody>
      </p:sp>
      <p:sp>
        <p:nvSpPr>
          <p:cNvPr id="71" name="Shape 71"/>
          <p:cNvSpPr>
            <a:spLocks noGrp="1"/>
          </p:cNvSpPr>
          <p:nvPr>
            <p:ph type="body" idx="1"/>
          </p:nvPr>
        </p:nvSpPr>
        <p:spPr>
          <a:prstGeom prst="rect">
            <a:avLst/>
          </a:prstGeom>
        </p:spPr>
        <p:txBody>
          <a:bodyPr/>
          <a:lstStyle/>
          <a:p>
            <a:r>
              <a:t>Texte niveau 1</a:t>
            </a:r>
          </a:p>
          <a:p>
            <a:pPr lvl="1"/>
            <a:r>
              <a:t>Texte niveau 2</a:t>
            </a:r>
          </a:p>
          <a:p>
            <a:pPr lvl="2"/>
            <a:r>
              <a:t>Texte niveau 3</a:t>
            </a:r>
          </a:p>
          <a:p>
            <a:pPr lvl="3"/>
            <a:r>
              <a:t>Texte niveau 4</a:t>
            </a:r>
          </a:p>
          <a:p>
            <a:pPr lvl="4"/>
            <a:r>
              <a:t>Texte niveau 5</a:t>
            </a:r>
          </a:p>
        </p:txBody>
      </p:sp>
      <p:sp>
        <p:nvSpPr>
          <p:cNvPr id="72" name="Shape 72"/>
          <p:cNvSpPr>
            <a:spLocks noGrp="1"/>
          </p:cNvSpPr>
          <p:nvPr>
            <p:ph type="sldNum" sz="quarter" idx="2"/>
          </p:nvPr>
        </p:nvSpPr>
        <p:spPr>
          <a:prstGeom prst="rect">
            <a:avLst/>
          </a:prstGeom>
        </p:spPr>
        <p:txBody>
          <a:bodyPr/>
          <a:lstStyle/>
          <a:p>
            <a:fld id="{86CB4B4D-7CA3-9044-876B-883B54F8677D}" type="slidenum">
              <a:rPr/>
              <a:pPr/>
              <a:t>‹N°›</a:t>
            </a:fld>
            <a:endParaRPr/>
          </a:p>
        </p:txBody>
      </p:sp>
    </p:spTree>
    <p:extLst>
      <p:ext uri="{BB962C8B-B14F-4D97-AF65-F5344CB8AC3E}">
        <p14:creationId xmlns:p14="http://schemas.microsoft.com/office/powerpoint/2010/main" val="2139308345"/>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914400" y="2130426"/>
            <a:ext cx="10363200" cy="1470025"/>
          </a:xfrm>
        </p:spPr>
        <p:txBody>
          <a:bodyPr/>
          <a:lstStyle/>
          <a:p>
            <a:r>
              <a:rPr lang="fr-FR"/>
              <a:t>Modifiez le style du titre</a:t>
            </a:r>
          </a:p>
        </p:txBody>
      </p:sp>
      <p:sp>
        <p:nvSpPr>
          <p:cNvPr id="3" name="Sous-titr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a:t>Modifiez le style des sous-titres du masque</a:t>
            </a:r>
          </a:p>
        </p:txBody>
      </p:sp>
      <p:sp>
        <p:nvSpPr>
          <p:cNvPr id="4" name="Espace réservé de la date 3"/>
          <p:cNvSpPr>
            <a:spLocks noGrp="1"/>
          </p:cNvSpPr>
          <p:nvPr>
            <p:ph type="dt" sz="half" idx="10"/>
          </p:nvPr>
        </p:nvSpPr>
        <p:spPr/>
        <p:txBody>
          <a:bodyPr/>
          <a:lstStyle/>
          <a:p>
            <a:fld id="{F438B23B-90FF-4070-B430-A0D9E137693E}"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6631504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idx="1"/>
          </p:nvPr>
        </p:nvSpPr>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F438B23B-90FF-4070-B430-A0D9E137693E}"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1397967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963084" y="4406901"/>
            <a:ext cx="10363200" cy="1362075"/>
          </a:xfrm>
        </p:spPr>
        <p:txBody>
          <a:bodyPr anchor="t"/>
          <a:lstStyle>
            <a:lvl1pPr algn="l">
              <a:defRPr sz="4000" b="1" cap="all"/>
            </a:lvl1pPr>
          </a:lstStyle>
          <a:p>
            <a:r>
              <a:rPr lang="fr-FR"/>
              <a:t>Modifiez le style du titre</a:t>
            </a:r>
          </a:p>
        </p:txBody>
      </p:sp>
      <p:sp>
        <p:nvSpPr>
          <p:cNvPr id="3" name="Espace réservé du texte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Modifiez les styles du texte du masque</a:t>
            </a:r>
          </a:p>
        </p:txBody>
      </p:sp>
      <p:sp>
        <p:nvSpPr>
          <p:cNvPr id="4" name="Espace réservé de la date 3"/>
          <p:cNvSpPr>
            <a:spLocks noGrp="1"/>
          </p:cNvSpPr>
          <p:nvPr>
            <p:ph type="dt" sz="half" idx="10"/>
          </p:nvPr>
        </p:nvSpPr>
        <p:spPr/>
        <p:txBody>
          <a:bodyPr/>
          <a:lstStyle/>
          <a:p>
            <a:fld id="{F438B23B-90FF-4070-B430-A0D9E137693E}"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6854893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p:cNvSpPr>
            <a:spLocks noGrp="1"/>
          </p:cNvSpPr>
          <p:nvPr>
            <p:ph type="dt" sz="half" idx="10"/>
          </p:nvPr>
        </p:nvSpPr>
        <p:spPr/>
        <p:txBody>
          <a:bodyPr/>
          <a:lstStyle/>
          <a:p>
            <a:fld id="{F438B23B-90FF-4070-B430-A0D9E137693E}" type="datetimeFigureOut">
              <a:rPr lang="fr-FR" smtClean="0"/>
              <a:t>27/03/2026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42077589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a:t>Modifiez le style du titre</a:t>
            </a:r>
          </a:p>
        </p:txBody>
      </p:sp>
      <p:sp>
        <p:nvSpPr>
          <p:cNvPr id="3" name="Espace réservé du texte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4" name="Espace réservé du contenu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6" name="Espace réservé du contenu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p:cNvSpPr>
            <a:spLocks noGrp="1"/>
          </p:cNvSpPr>
          <p:nvPr>
            <p:ph type="dt" sz="half" idx="10"/>
          </p:nvPr>
        </p:nvSpPr>
        <p:spPr/>
        <p:txBody>
          <a:bodyPr/>
          <a:lstStyle/>
          <a:p>
            <a:fld id="{F438B23B-90FF-4070-B430-A0D9E137693E}" type="datetimeFigureOut">
              <a:rPr lang="fr-FR" smtClean="0"/>
              <a:t>27/03/2026</a:t>
            </a:fld>
            <a:endParaRPr lang="fr-FR"/>
          </a:p>
        </p:txBody>
      </p:sp>
      <p:sp>
        <p:nvSpPr>
          <p:cNvPr id="8" name="Espace réservé du pied de page 7"/>
          <p:cNvSpPr>
            <a:spLocks noGrp="1"/>
          </p:cNvSpPr>
          <p:nvPr>
            <p:ph type="ftr" sz="quarter" idx="11"/>
          </p:nvPr>
        </p:nvSpPr>
        <p:spPr/>
        <p:txBody>
          <a:bodyPr/>
          <a:lstStyle/>
          <a:p>
            <a:endParaRPr lang="fr-FR"/>
          </a:p>
        </p:txBody>
      </p:sp>
      <p:sp>
        <p:nvSpPr>
          <p:cNvPr id="9" name="Espace réservé du numéro de diapositive 8"/>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39785137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e la date 2"/>
          <p:cNvSpPr>
            <a:spLocks noGrp="1"/>
          </p:cNvSpPr>
          <p:nvPr>
            <p:ph type="dt" sz="half" idx="10"/>
          </p:nvPr>
        </p:nvSpPr>
        <p:spPr/>
        <p:txBody>
          <a:bodyPr/>
          <a:lstStyle/>
          <a:p>
            <a:fld id="{F438B23B-90FF-4070-B430-A0D9E137693E}" type="datetimeFigureOut">
              <a:rPr lang="fr-FR" smtClean="0"/>
              <a:t>27/03/2026</a:t>
            </a:fld>
            <a:endParaRPr lang="fr-FR"/>
          </a:p>
        </p:txBody>
      </p:sp>
      <p:sp>
        <p:nvSpPr>
          <p:cNvPr id="4" name="Espace réservé du pied de page 3"/>
          <p:cNvSpPr>
            <a:spLocks noGrp="1"/>
          </p:cNvSpPr>
          <p:nvPr>
            <p:ph type="ftr" sz="quarter" idx="11"/>
          </p:nvPr>
        </p:nvSpPr>
        <p:spPr/>
        <p:txBody>
          <a:bodyPr/>
          <a:lstStyle/>
          <a:p>
            <a:endParaRPr lang="fr-FR"/>
          </a:p>
        </p:txBody>
      </p:sp>
      <p:sp>
        <p:nvSpPr>
          <p:cNvPr id="5" name="Espace réservé du numéro de diapositive 4"/>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30730556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F438B23B-90FF-4070-B430-A0D9E137693E}" type="datetimeFigureOut">
              <a:rPr lang="fr-FR" smtClean="0"/>
              <a:t>27/03/2026</a:t>
            </a:fld>
            <a:endParaRPr lang="fr-FR"/>
          </a:p>
        </p:txBody>
      </p:sp>
      <p:sp>
        <p:nvSpPr>
          <p:cNvPr id="3" name="Espace réservé du pied de page 2"/>
          <p:cNvSpPr>
            <a:spLocks noGrp="1"/>
          </p:cNvSpPr>
          <p:nvPr>
            <p:ph type="ftr" sz="quarter" idx="1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16750971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609601" y="273050"/>
            <a:ext cx="4011084" cy="1162050"/>
          </a:xfrm>
        </p:spPr>
        <p:txBody>
          <a:bodyPr anchor="b"/>
          <a:lstStyle>
            <a:lvl1pPr algn="l">
              <a:defRPr sz="2000" b="1"/>
            </a:lvl1pPr>
          </a:lstStyle>
          <a:p>
            <a:r>
              <a:rPr lang="fr-FR"/>
              <a:t>Modifiez le style du titre</a:t>
            </a:r>
          </a:p>
        </p:txBody>
      </p:sp>
      <p:sp>
        <p:nvSpPr>
          <p:cNvPr id="3" name="Espace réservé du contenu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F438B23B-90FF-4070-B430-A0D9E137693E}" type="datetimeFigureOut">
              <a:rPr lang="fr-FR" smtClean="0"/>
              <a:t>27/03/2026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23648357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2389717" y="4800600"/>
            <a:ext cx="7315200" cy="566738"/>
          </a:xfrm>
        </p:spPr>
        <p:txBody>
          <a:bodyPr anchor="b"/>
          <a:lstStyle>
            <a:lvl1pPr algn="l">
              <a:defRPr sz="2000" b="1"/>
            </a:lvl1pPr>
          </a:lstStyle>
          <a:p>
            <a:r>
              <a:rPr lang="fr-FR"/>
              <a:t>Modifiez le style du titre</a:t>
            </a:r>
          </a:p>
        </p:txBody>
      </p:sp>
      <p:sp>
        <p:nvSpPr>
          <p:cNvPr id="3" name="Espace réservé pour une image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F438B23B-90FF-4070-B430-A0D9E137693E}" type="datetimeFigureOut">
              <a:rPr lang="fr-FR" smtClean="0"/>
              <a:t>27/03/2026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18341126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texte vertical 2"/>
          <p:cNvSpPr>
            <a:spLocks noGrp="1"/>
          </p:cNvSpPr>
          <p:nvPr>
            <p:ph type="body" orient="vert" idx="1"/>
          </p:nvPr>
        </p:nvSpPr>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F438B23B-90FF-4070-B430-A0D9E137693E}"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30567219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8839200" y="274639"/>
            <a:ext cx="2743200" cy="5851525"/>
          </a:xfrm>
        </p:spPr>
        <p:txBody>
          <a:bodyPr vert="eaVert"/>
          <a:lstStyle/>
          <a:p>
            <a:r>
              <a:rPr lang="fr-FR"/>
              <a:t>Modifiez le style du titre</a:t>
            </a:r>
          </a:p>
        </p:txBody>
      </p:sp>
      <p:sp>
        <p:nvSpPr>
          <p:cNvPr id="3" name="Espace réservé du texte vertical 2"/>
          <p:cNvSpPr>
            <a:spLocks noGrp="1"/>
          </p:cNvSpPr>
          <p:nvPr>
            <p:ph type="body" orient="vert" idx="1"/>
          </p:nvPr>
        </p:nvSpPr>
        <p:spPr>
          <a:xfrm>
            <a:off x="609600" y="274639"/>
            <a:ext cx="8026400" cy="5851525"/>
          </a:xfrm>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F438B23B-90FF-4070-B430-A0D9E137693E}"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3B19359E-0DC5-46B3-B05A-2DCFBAF09137}" type="slidenum">
              <a:rPr lang="fr-FR" smtClean="0"/>
              <a:t>‹N°›</a:t>
            </a:fld>
            <a:endParaRPr lang="fr-FR"/>
          </a:p>
        </p:txBody>
      </p:sp>
    </p:spTree>
    <p:extLst>
      <p:ext uri="{BB962C8B-B14F-4D97-AF65-F5344CB8AC3E}">
        <p14:creationId xmlns:p14="http://schemas.microsoft.com/office/powerpoint/2010/main" val="26572173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914400" y="2130426"/>
            <a:ext cx="10363200" cy="1470025"/>
          </a:xfrm>
        </p:spPr>
        <p:txBody>
          <a:bodyPr/>
          <a:lstStyle/>
          <a:p>
            <a:r>
              <a:rPr lang="fr-FR"/>
              <a:t>Modifiez le style du titre</a:t>
            </a:r>
          </a:p>
        </p:txBody>
      </p:sp>
      <p:sp>
        <p:nvSpPr>
          <p:cNvPr id="3" name="Sous-titr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a:t>Modifiez le style des sous-titres du masque</a:t>
            </a:r>
          </a:p>
        </p:txBody>
      </p:sp>
      <p:sp>
        <p:nvSpPr>
          <p:cNvPr id="4" name="Espace réservé de la date 3"/>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5" name="Espace réservé du pied de page 4"/>
          <p:cNvSpPr>
            <a:spLocks noGrp="1"/>
          </p:cNvSpPr>
          <p:nvPr>
            <p:ph type="ftr" sz="quarter" idx="11"/>
          </p:nvPr>
        </p:nvSpPr>
        <p:spPr/>
        <p:txBody>
          <a:bodyPr/>
          <a:lstStyle/>
          <a:p>
            <a:endParaRPr lang="fr-FR">
              <a:solidFill>
                <a:prstClr val="black">
                  <a:tint val="75000"/>
                </a:prstClr>
              </a:solidFill>
            </a:endParaRPr>
          </a:p>
        </p:txBody>
      </p:sp>
      <p:sp>
        <p:nvSpPr>
          <p:cNvPr id="6" name="Espace réservé du numéro de diapositive 5"/>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6437611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idx="1"/>
          </p:nvPr>
        </p:nvSpPr>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5" name="Espace réservé du pied de page 4"/>
          <p:cNvSpPr>
            <a:spLocks noGrp="1"/>
          </p:cNvSpPr>
          <p:nvPr>
            <p:ph type="ftr" sz="quarter" idx="11"/>
          </p:nvPr>
        </p:nvSpPr>
        <p:spPr/>
        <p:txBody>
          <a:bodyPr/>
          <a:lstStyle/>
          <a:p>
            <a:endParaRPr lang="fr-FR">
              <a:solidFill>
                <a:prstClr val="black">
                  <a:tint val="75000"/>
                </a:prstClr>
              </a:solidFill>
            </a:endParaRPr>
          </a:p>
        </p:txBody>
      </p:sp>
      <p:sp>
        <p:nvSpPr>
          <p:cNvPr id="6" name="Espace réservé du numéro de diapositive 5"/>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5550346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963084" y="4406901"/>
            <a:ext cx="10363200" cy="1362075"/>
          </a:xfrm>
        </p:spPr>
        <p:txBody>
          <a:bodyPr anchor="t"/>
          <a:lstStyle>
            <a:lvl1pPr algn="l">
              <a:defRPr sz="4000" b="1" cap="all"/>
            </a:lvl1pPr>
          </a:lstStyle>
          <a:p>
            <a:r>
              <a:rPr lang="fr-FR"/>
              <a:t>Modifiez le style du titre</a:t>
            </a:r>
          </a:p>
        </p:txBody>
      </p:sp>
      <p:sp>
        <p:nvSpPr>
          <p:cNvPr id="3" name="Espace réservé du texte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Modifiez les styles du texte du masque</a:t>
            </a:r>
          </a:p>
        </p:txBody>
      </p:sp>
      <p:sp>
        <p:nvSpPr>
          <p:cNvPr id="4" name="Espace réservé de la date 3"/>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5" name="Espace réservé du pied de page 4"/>
          <p:cNvSpPr>
            <a:spLocks noGrp="1"/>
          </p:cNvSpPr>
          <p:nvPr>
            <p:ph type="ftr" sz="quarter" idx="11"/>
          </p:nvPr>
        </p:nvSpPr>
        <p:spPr/>
        <p:txBody>
          <a:bodyPr/>
          <a:lstStyle/>
          <a:p>
            <a:endParaRPr lang="fr-FR">
              <a:solidFill>
                <a:prstClr val="black">
                  <a:tint val="75000"/>
                </a:prstClr>
              </a:solidFill>
            </a:endParaRPr>
          </a:p>
        </p:txBody>
      </p:sp>
      <p:sp>
        <p:nvSpPr>
          <p:cNvPr id="6" name="Espace réservé du numéro de diapositive 5"/>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11994313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6" name="Espace réservé du pied de page 5"/>
          <p:cNvSpPr>
            <a:spLocks noGrp="1"/>
          </p:cNvSpPr>
          <p:nvPr>
            <p:ph type="ftr" sz="quarter" idx="11"/>
          </p:nvPr>
        </p:nvSpPr>
        <p:spPr/>
        <p:txBody>
          <a:bodyPr/>
          <a:lstStyle/>
          <a:p>
            <a:endParaRPr lang="fr-FR">
              <a:solidFill>
                <a:prstClr val="black">
                  <a:tint val="75000"/>
                </a:prstClr>
              </a:solidFill>
            </a:endParaRPr>
          </a:p>
        </p:txBody>
      </p:sp>
      <p:sp>
        <p:nvSpPr>
          <p:cNvPr id="7" name="Espace réservé du numéro de diapositive 6"/>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16861870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a:t>Modifiez le style du titre</a:t>
            </a:r>
          </a:p>
        </p:txBody>
      </p:sp>
      <p:sp>
        <p:nvSpPr>
          <p:cNvPr id="3" name="Espace réservé du texte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4" name="Espace réservé du contenu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6" name="Espace réservé du contenu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8" name="Espace réservé du pied de page 7"/>
          <p:cNvSpPr>
            <a:spLocks noGrp="1"/>
          </p:cNvSpPr>
          <p:nvPr>
            <p:ph type="ftr" sz="quarter" idx="11"/>
          </p:nvPr>
        </p:nvSpPr>
        <p:spPr/>
        <p:txBody>
          <a:bodyPr/>
          <a:lstStyle/>
          <a:p>
            <a:endParaRPr lang="fr-FR">
              <a:solidFill>
                <a:prstClr val="black">
                  <a:tint val="75000"/>
                </a:prstClr>
              </a:solidFill>
            </a:endParaRPr>
          </a:p>
        </p:txBody>
      </p:sp>
      <p:sp>
        <p:nvSpPr>
          <p:cNvPr id="9" name="Espace réservé du numéro de diapositive 8"/>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2139186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e la date 2"/>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4" name="Espace réservé du pied de page 3"/>
          <p:cNvSpPr>
            <a:spLocks noGrp="1"/>
          </p:cNvSpPr>
          <p:nvPr>
            <p:ph type="ftr" sz="quarter" idx="11"/>
          </p:nvPr>
        </p:nvSpPr>
        <p:spPr/>
        <p:txBody>
          <a:bodyPr/>
          <a:lstStyle/>
          <a:p>
            <a:endParaRPr lang="fr-FR">
              <a:solidFill>
                <a:prstClr val="black">
                  <a:tint val="75000"/>
                </a:prstClr>
              </a:solidFill>
            </a:endParaRPr>
          </a:p>
        </p:txBody>
      </p:sp>
      <p:sp>
        <p:nvSpPr>
          <p:cNvPr id="5" name="Espace réservé du numéro de diapositive 4"/>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13336802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3" name="Espace réservé du pied de page 2"/>
          <p:cNvSpPr>
            <a:spLocks noGrp="1"/>
          </p:cNvSpPr>
          <p:nvPr>
            <p:ph type="ftr" sz="quarter" idx="11"/>
          </p:nvPr>
        </p:nvSpPr>
        <p:spPr/>
        <p:txBody>
          <a:bodyPr/>
          <a:lstStyle/>
          <a:p>
            <a:endParaRPr lang="fr-FR">
              <a:solidFill>
                <a:prstClr val="black">
                  <a:tint val="75000"/>
                </a:prstClr>
              </a:solidFill>
            </a:endParaRPr>
          </a:p>
        </p:txBody>
      </p:sp>
      <p:sp>
        <p:nvSpPr>
          <p:cNvPr id="4" name="Espace réservé du numéro de diapositive 3"/>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2974168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609601" y="273050"/>
            <a:ext cx="4011084" cy="1162050"/>
          </a:xfrm>
        </p:spPr>
        <p:txBody>
          <a:bodyPr anchor="b"/>
          <a:lstStyle>
            <a:lvl1pPr algn="l">
              <a:defRPr sz="2000" b="1"/>
            </a:lvl1pPr>
          </a:lstStyle>
          <a:p>
            <a:r>
              <a:rPr lang="fr-FR"/>
              <a:t>Modifiez le style du titre</a:t>
            </a:r>
          </a:p>
        </p:txBody>
      </p:sp>
      <p:sp>
        <p:nvSpPr>
          <p:cNvPr id="3" name="Espace réservé du contenu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6" name="Espace réservé du pied de page 5"/>
          <p:cNvSpPr>
            <a:spLocks noGrp="1"/>
          </p:cNvSpPr>
          <p:nvPr>
            <p:ph type="ftr" sz="quarter" idx="11"/>
          </p:nvPr>
        </p:nvSpPr>
        <p:spPr/>
        <p:txBody>
          <a:bodyPr/>
          <a:lstStyle/>
          <a:p>
            <a:endParaRPr lang="fr-FR">
              <a:solidFill>
                <a:prstClr val="black">
                  <a:tint val="75000"/>
                </a:prstClr>
              </a:solidFill>
            </a:endParaRPr>
          </a:p>
        </p:txBody>
      </p:sp>
      <p:sp>
        <p:nvSpPr>
          <p:cNvPr id="7" name="Espace réservé du numéro de diapositive 6"/>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38717012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2389717" y="4800600"/>
            <a:ext cx="7315200" cy="566738"/>
          </a:xfrm>
        </p:spPr>
        <p:txBody>
          <a:bodyPr anchor="b"/>
          <a:lstStyle>
            <a:lvl1pPr algn="l">
              <a:defRPr sz="2000" b="1"/>
            </a:lvl1pPr>
          </a:lstStyle>
          <a:p>
            <a:r>
              <a:rPr lang="fr-FR"/>
              <a:t>Modifiez le style du titre</a:t>
            </a:r>
          </a:p>
        </p:txBody>
      </p:sp>
      <p:sp>
        <p:nvSpPr>
          <p:cNvPr id="3" name="Espace réservé pour une image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6" name="Espace réservé du pied de page 5"/>
          <p:cNvSpPr>
            <a:spLocks noGrp="1"/>
          </p:cNvSpPr>
          <p:nvPr>
            <p:ph type="ftr" sz="quarter" idx="11"/>
          </p:nvPr>
        </p:nvSpPr>
        <p:spPr/>
        <p:txBody>
          <a:bodyPr/>
          <a:lstStyle/>
          <a:p>
            <a:endParaRPr lang="fr-FR">
              <a:solidFill>
                <a:prstClr val="black">
                  <a:tint val="75000"/>
                </a:prstClr>
              </a:solidFill>
            </a:endParaRPr>
          </a:p>
        </p:txBody>
      </p:sp>
      <p:sp>
        <p:nvSpPr>
          <p:cNvPr id="7" name="Espace réservé du numéro de diapositive 6"/>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370214747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texte vertical 2"/>
          <p:cNvSpPr>
            <a:spLocks noGrp="1"/>
          </p:cNvSpPr>
          <p:nvPr>
            <p:ph type="body" orient="vert" idx="1"/>
          </p:nvPr>
        </p:nvSpPr>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5" name="Espace réservé du pied de page 4"/>
          <p:cNvSpPr>
            <a:spLocks noGrp="1"/>
          </p:cNvSpPr>
          <p:nvPr>
            <p:ph type="ftr" sz="quarter" idx="11"/>
          </p:nvPr>
        </p:nvSpPr>
        <p:spPr/>
        <p:txBody>
          <a:bodyPr/>
          <a:lstStyle/>
          <a:p>
            <a:endParaRPr lang="fr-FR">
              <a:solidFill>
                <a:prstClr val="black">
                  <a:tint val="75000"/>
                </a:prstClr>
              </a:solidFill>
            </a:endParaRPr>
          </a:p>
        </p:txBody>
      </p:sp>
      <p:sp>
        <p:nvSpPr>
          <p:cNvPr id="6" name="Espace réservé du numéro de diapositive 5"/>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15278107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8839200" y="274639"/>
            <a:ext cx="2743200" cy="5851525"/>
          </a:xfrm>
        </p:spPr>
        <p:txBody>
          <a:bodyPr vert="eaVert"/>
          <a:lstStyle/>
          <a:p>
            <a:r>
              <a:rPr lang="fr-FR"/>
              <a:t>Modifiez le style du titre</a:t>
            </a:r>
          </a:p>
        </p:txBody>
      </p:sp>
      <p:sp>
        <p:nvSpPr>
          <p:cNvPr id="3" name="Espace réservé du texte vertical 2"/>
          <p:cNvSpPr>
            <a:spLocks noGrp="1"/>
          </p:cNvSpPr>
          <p:nvPr>
            <p:ph type="body" orient="vert" idx="1"/>
          </p:nvPr>
        </p:nvSpPr>
        <p:spPr>
          <a:xfrm>
            <a:off x="609600" y="274639"/>
            <a:ext cx="8026400" cy="5851525"/>
          </a:xfrm>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5" name="Espace réservé du pied de page 4"/>
          <p:cNvSpPr>
            <a:spLocks noGrp="1"/>
          </p:cNvSpPr>
          <p:nvPr>
            <p:ph type="ftr" sz="quarter" idx="11"/>
          </p:nvPr>
        </p:nvSpPr>
        <p:spPr/>
        <p:txBody>
          <a:bodyPr/>
          <a:lstStyle/>
          <a:p>
            <a:endParaRPr lang="fr-FR">
              <a:solidFill>
                <a:prstClr val="black">
                  <a:tint val="75000"/>
                </a:prstClr>
              </a:solidFill>
            </a:endParaRPr>
          </a:p>
        </p:txBody>
      </p:sp>
      <p:sp>
        <p:nvSpPr>
          <p:cNvPr id="6" name="Espace réservé du numéro de diapositive 5"/>
          <p:cNvSpPr>
            <a:spLocks noGrp="1"/>
          </p:cNvSpPr>
          <p:nvPr>
            <p:ph type="sldNum" sz="quarter" idx="12"/>
          </p:nvPr>
        </p:nvSpPr>
        <p:spPr/>
        <p:txBody>
          <a:body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6089267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914400" y="2130426"/>
            <a:ext cx="10363200" cy="1470025"/>
          </a:xfrm>
        </p:spPr>
        <p:txBody>
          <a:bodyPr/>
          <a:lstStyle/>
          <a:p>
            <a:r>
              <a:rPr lang="fr-FR"/>
              <a:t>Modifiez le style du titre</a:t>
            </a:r>
          </a:p>
        </p:txBody>
      </p:sp>
      <p:sp>
        <p:nvSpPr>
          <p:cNvPr id="3" name="Sous-titr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a:t>Modifiez le style des sous-titres du masque</a:t>
            </a:r>
          </a:p>
        </p:txBody>
      </p:sp>
      <p:sp>
        <p:nvSpPr>
          <p:cNvPr id="4" name="Espace réservé de la date 3"/>
          <p:cNvSpPr>
            <a:spLocks noGrp="1"/>
          </p:cNvSpPr>
          <p:nvPr>
            <p:ph type="dt" sz="half" idx="10"/>
          </p:nvPr>
        </p:nvSpPr>
        <p:spPr/>
        <p:txBody>
          <a:bodyPr/>
          <a:lstStyle/>
          <a:p>
            <a:fld id="{6E6FD16E-63EC-4FA7-92BE-E2C269427D50}"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4766155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idx="1"/>
          </p:nvPr>
        </p:nvSpPr>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6E6FD16E-63EC-4FA7-92BE-E2C269427D50}"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21471395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963084" y="4406901"/>
            <a:ext cx="10363200" cy="1362075"/>
          </a:xfrm>
        </p:spPr>
        <p:txBody>
          <a:bodyPr anchor="t"/>
          <a:lstStyle>
            <a:lvl1pPr algn="l">
              <a:defRPr sz="4000" b="1" cap="all"/>
            </a:lvl1pPr>
          </a:lstStyle>
          <a:p>
            <a:r>
              <a:rPr lang="fr-FR"/>
              <a:t>Modifiez le style du titre</a:t>
            </a:r>
          </a:p>
        </p:txBody>
      </p:sp>
      <p:sp>
        <p:nvSpPr>
          <p:cNvPr id="3" name="Espace réservé du texte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Modifiez les styles du texte du masque</a:t>
            </a:r>
          </a:p>
        </p:txBody>
      </p:sp>
      <p:sp>
        <p:nvSpPr>
          <p:cNvPr id="4" name="Espace réservé de la date 3"/>
          <p:cNvSpPr>
            <a:spLocks noGrp="1"/>
          </p:cNvSpPr>
          <p:nvPr>
            <p:ph type="dt" sz="half" idx="10"/>
          </p:nvPr>
        </p:nvSpPr>
        <p:spPr/>
        <p:txBody>
          <a:bodyPr/>
          <a:lstStyle/>
          <a:p>
            <a:fld id="{6E6FD16E-63EC-4FA7-92BE-E2C269427D50}"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32344255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p:cNvSpPr>
            <a:spLocks noGrp="1"/>
          </p:cNvSpPr>
          <p:nvPr>
            <p:ph type="dt" sz="half" idx="10"/>
          </p:nvPr>
        </p:nvSpPr>
        <p:spPr/>
        <p:txBody>
          <a:bodyPr/>
          <a:lstStyle/>
          <a:p>
            <a:fld id="{6E6FD16E-63EC-4FA7-92BE-E2C269427D50}" type="datetimeFigureOut">
              <a:rPr lang="fr-FR" smtClean="0"/>
              <a:t>27/03/2026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8501147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a:t>Modifiez le style du titre</a:t>
            </a:r>
          </a:p>
        </p:txBody>
      </p:sp>
      <p:sp>
        <p:nvSpPr>
          <p:cNvPr id="3" name="Espace réservé du texte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4" name="Espace réservé du contenu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6" name="Espace réservé du contenu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p:cNvSpPr>
            <a:spLocks noGrp="1"/>
          </p:cNvSpPr>
          <p:nvPr>
            <p:ph type="dt" sz="half" idx="10"/>
          </p:nvPr>
        </p:nvSpPr>
        <p:spPr/>
        <p:txBody>
          <a:bodyPr/>
          <a:lstStyle/>
          <a:p>
            <a:fld id="{6E6FD16E-63EC-4FA7-92BE-E2C269427D50}" type="datetimeFigureOut">
              <a:rPr lang="fr-FR" smtClean="0"/>
              <a:t>27/03/2026</a:t>
            </a:fld>
            <a:endParaRPr lang="fr-FR"/>
          </a:p>
        </p:txBody>
      </p:sp>
      <p:sp>
        <p:nvSpPr>
          <p:cNvPr id="8" name="Espace réservé du pied de page 7"/>
          <p:cNvSpPr>
            <a:spLocks noGrp="1"/>
          </p:cNvSpPr>
          <p:nvPr>
            <p:ph type="ftr" sz="quarter" idx="11"/>
          </p:nvPr>
        </p:nvSpPr>
        <p:spPr/>
        <p:txBody>
          <a:bodyPr/>
          <a:lstStyle/>
          <a:p>
            <a:endParaRPr lang="fr-FR"/>
          </a:p>
        </p:txBody>
      </p:sp>
      <p:sp>
        <p:nvSpPr>
          <p:cNvPr id="9" name="Espace réservé du numéro de diapositive 8"/>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252052465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e la date 2"/>
          <p:cNvSpPr>
            <a:spLocks noGrp="1"/>
          </p:cNvSpPr>
          <p:nvPr>
            <p:ph type="dt" sz="half" idx="10"/>
          </p:nvPr>
        </p:nvSpPr>
        <p:spPr/>
        <p:txBody>
          <a:bodyPr/>
          <a:lstStyle/>
          <a:p>
            <a:fld id="{6E6FD16E-63EC-4FA7-92BE-E2C269427D50}" type="datetimeFigureOut">
              <a:rPr lang="fr-FR" smtClean="0"/>
              <a:t>27/03/2026</a:t>
            </a:fld>
            <a:endParaRPr lang="fr-FR"/>
          </a:p>
        </p:txBody>
      </p:sp>
      <p:sp>
        <p:nvSpPr>
          <p:cNvPr id="4" name="Espace réservé du pied de page 3"/>
          <p:cNvSpPr>
            <a:spLocks noGrp="1"/>
          </p:cNvSpPr>
          <p:nvPr>
            <p:ph type="ftr" sz="quarter" idx="11"/>
          </p:nvPr>
        </p:nvSpPr>
        <p:spPr/>
        <p:txBody>
          <a:bodyPr/>
          <a:lstStyle/>
          <a:p>
            <a:endParaRPr lang="fr-FR"/>
          </a:p>
        </p:txBody>
      </p:sp>
      <p:sp>
        <p:nvSpPr>
          <p:cNvPr id="5" name="Espace réservé du numéro de diapositive 4"/>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268767510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6E6FD16E-63EC-4FA7-92BE-E2C269427D50}" type="datetimeFigureOut">
              <a:rPr lang="fr-FR" smtClean="0"/>
              <a:t>27/03/2026</a:t>
            </a:fld>
            <a:endParaRPr lang="fr-FR"/>
          </a:p>
        </p:txBody>
      </p:sp>
      <p:sp>
        <p:nvSpPr>
          <p:cNvPr id="3" name="Espace réservé du pied de page 2"/>
          <p:cNvSpPr>
            <a:spLocks noGrp="1"/>
          </p:cNvSpPr>
          <p:nvPr>
            <p:ph type="ftr" sz="quarter" idx="1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209607307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609601" y="273050"/>
            <a:ext cx="4011084" cy="1162050"/>
          </a:xfrm>
        </p:spPr>
        <p:txBody>
          <a:bodyPr anchor="b"/>
          <a:lstStyle>
            <a:lvl1pPr algn="l">
              <a:defRPr sz="2000" b="1"/>
            </a:lvl1pPr>
          </a:lstStyle>
          <a:p>
            <a:r>
              <a:rPr lang="fr-FR"/>
              <a:t>Modifiez le style du titre</a:t>
            </a:r>
          </a:p>
        </p:txBody>
      </p:sp>
      <p:sp>
        <p:nvSpPr>
          <p:cNvPr id="3" name="Espace réservé du contenu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6E6FD16E-63EC-4FA7-92BE-E2C269427D50}" type="datetimeFigureOut">
              <a:rPr lang="fr-FR" smtClean="0"/>
              <a:t>27/03/2026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14559250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2389717" y="4800600"/>
            <a:ext cx="7315200" cy="566738"/>
          </a:xfrm>
        </p:spPr>
        <p:txBody>
          <a:bodyPr anchor="b"/>
          <a:lstStyle>
            <a:lvl1pPr algn="l">
              <a:defRPr sz="2000" b="1"/>
            </a:lvl1pPr>
          </a:lstStyle>
          <a:p>
            <a:r>
              <a:rPr lang="fr-FR"/>
              <a:t>Modifiez le style du titre</a:t>
            </a:r>
          </a:p>
        </p:txBody>
      </p:sp>
      <p:sp>
        <p:nvSpPr>
          <p:cNvPr id="3" name="Espace réservé pour une image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6E6FD16E-63EC-4FA7-92BE-E2C269427D50}" type="datetimeFigureOut">
              <a:rPr lang="fr-FR" smtClean="0"/>
              <a:t>27/03/2026</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164144222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texte vertical 2"/>
          <p:cNvSpPr>
            <a:spLocks noGrp="1"/>
          </p:cNvSpPr>
          <p:nvPr>
            <p:ph type="body" orient="vert" idx="1"/>
          </p:nvPr>
        </p:nvSpPr>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6E6FD16E-63EC-4FA7-92BE-E2C269427D50}"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162701938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8839200" y="274639"/>
            <a:ext cx="2743200" cy="5851525"/>
          </a:xfrm>
        </p:spPr>
        <p:txBody>
          <a:bodyPr vert="eaVert"/>
          <a:lstStyle/>
          <a:p>
            <a:r>
              <a:rPr lang="fr-FR"/>
              <a:t>Modifiez le style du titre</a:t>
            </a:r>
          </a:p>
        </p:txBody>
      </p:sp>
      <p:sp>
        <p:nvSpPr>
          <p:cNvPr id="3" name="Espace réservé du texte vertical 2"/>
          <p:cNvSpPr>
            <a:spLocks noGrp="1"/>
          </p:cNvSpPr>
          <p:nvPr>
            <p:ph type="body" orient="vert" idx="1"/>
          </p:nvPr>
        </p:nvSpPr>
        <p:spPr>
          <a:xfrm>
            <a:off x="609600" y="274639"/>
            <a:ext cx="8026400" cy="5851525"/>
          </a:xfrm>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6E6FD16E-63EC-4FA7-92BE-E2C269427D50}" type="datetimeFigureOut">
              <a:rPr lang="fr-FR" smtClean="0"/>
              <a:t>27/03/2026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C9DBC3B-B39F-4AB6-925A-10DCD460BBE4}" type="slidenum">
              <a:rPr lang="fr-FR" smtClean="0"/>
              <a:t>‹N°›</a:t>
            </a:fld>
            <a:endParaRPr lang="fr-FR"/>
          </a:p>
        </p:txBody>
      </p:sp>
    </p:spTree>
    <p:extLst>
      <p:ext uri="{BB962C8B-B14F-4D97-AF65-F5344CB8AC3E}">
        <p14:creationId xmlns:p14="http://schemas.microsoft.com/office/powerpoint/2010/main" val="4022319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B90358-B4EA-4270-B555-D7F443C66D93}" type="datetimeFigureOut">
              <a:rPr lang="fr-FR" smtClean="0"/>
              <a:t>27/03/2026</a:t>
            </a:fld>
            <a:endParaRPr lang="fr-FR"/>
          </a:p>
        </p:txBody>
      </p:sp>
      <p:sp>
        <p:nvSpPr>
          <p:cNvPr id="5" name="Espace réservé du pied de page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2D4B87-6CAA-4538-932D-3C5F4FBC6108}" type="slidenum">
              <a:rPr lang="fr-FR" smtClean="0"/>
              <a:t>‹N°›</a:t>
            </a:fld>
            <a:endParaRPr lang="fr-FR"/>
          </a:p>
        </p:txBody>
      </p:sp>
    </p:spTree>
    <p:extLst>
      <p:ext uri="{BB962C8B-B14F-4D97-AF65-F5344CB8AC3E}">
        <p14:creationId xmlns:p14="http://schemas.microsoft.com/office/powerpoint/2010/main" val="4013036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97" r:id="rId12"/>
    <p:sldLayoutId id="214748369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38B23B-90FF-4070-B430-A0D9E137693E}" type="datetimeFigureOut">
              <a:rPr lang="fr-FR" smtClean="0"/>
              <a:t>27/03/2026</a:t>
            </a:fld>
            <a:endParaRPr lang="fr-FR"/>
          </a:p>
        </p:txBody>
      </p:sp>
      <p:sp>
        <p:nvSpPr>
          <p:cNvPr id="5" name="Espace réservé du pied de page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19359E-0DC5-46B3-B05A-2DCFBAF09137}" type="slidenum">
              <a:rPr lang="fr-FR" smtClean="0"/>
              <a:t>‹N°›</a:t>
            </a:fld>
            <a:endParaRPr lang="fr-FR"/>
          </a:p>
        </p:txBody>
      </p:sp>
    </p:spTree>
    <p:extLst>
      <p:ext uri="{BB962C8B-B14F-4D97-AF65-F5344CB8AC3E}">
        <p14:creationId xmlns:p14="http://schemas.microsoft.com/office/powerpoint/2010/main" val="28602073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6D30C3-D20F-45EE-8017-E120FFE1FBA8}" type="datetimeFigureOut">
              <a:rPr lang="fr-FR" smtClean="0">
                <a:solidFill>
                  <a:prstClr val="black">
                    <a:tint val="75000"/>
                  </a:prstClr>
                </a:solidFill>
              </a:rPr>
              <a:pPr/>
              <a:t>27/03/2026</a:t>
            </a:fld>
            <a:endParaRPr lang="fr-FR">
              <a:solidFill>
                <a:prstClr val="black">
                  <a:tint val="75000"/>
                </a:prstClr>
              </a:solidFill>
            </a:endParaRPr>
          </a:p>
        </p:txBody>
      </p:sp>
      <p:sp>
        <p:nvSpPr>
          <p:cNvPr id="5" name="Espace réservé du pied de page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solidFill>
                <a:prstClr val="black">
                  <a:tint val="75000"/>
                </a:prstClr>
              </a:solidFill>
            </a:endParaRPr>
          </a:p>
        </p:txBody>
      </p:sp>
      <p:sp>
        <p:nvSpPr>
          <p:cNvPr id="6" name="Espace réservé du numéro de diapositive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37AC87-E3DF-449A-9D4C-4D1466B0576E}" type="slidenum">
              <a:rPr lang="fr-FR" smtClean="0">
                <a:solidFill>
                  <a:prstClr val="black">
                    <a:tint val="75000"/>
                  </a:prstClr>
                </a:solidFill>
              </a:rPr>
              <a:pPr/>
              <a:t>‹N°›</a:t>
            </a:fld>
            <a:endParaRPr lang="fr-FR">
              <a:solidFill>
                <a:prstClr val="black">
                  <a:tint val="75000"/>
                </a:prstClr>
              </a:solidFill>
            </a:endParaRPr>
          </a:p>
        </p:txBody>
      </p:sp>
    </p:spTree>
    <p:extLst>
      <p:ext uri="{BB962C8B-B14F-4D97-AF65-F5344CB8AC3E}">
        <p14:creationId xmlns:p14="http://schemas.microsoft.com/office/powerpoint/2010/main" val="32797378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E2ECEE"/>
        </a:solidFill>
        <a:effectLst/>
      </p:bgPr>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6FD16E-63EC-4FA7-92BE-E2C269427D50}" type="datetimeFigureOut">
              <a:rPr lang="fr-FR" smtClean="0"/>
              <a:t>27/03/2026</a:t>
            </a:fld>
            <a:endParaRPr lang="fr-FR"/>
          </a:p>
        </p:txBody>
      </p:sp>
      <p:sp>
        <p:nvSpPr>
          <p:cNvPr id="5" name="Espace réservé du pied de page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9DBC3B-B39F-4AB6-925A-10DCD460BBE4}" type="slidenum">
              <a:rPr lang="fr-FR" smtClean="0"/>
              <a:t>‹N°›</a:t>
            </a:fld>
            <a:endParaRPr lang="fr-FR"/>
          </a:p>
        </p:txBody>
      </p:sp>
    </p:spTree>
    <p:extLst>
      <p:ext uri="{BB962C8B-B14F-4D97-AF65-F5344CB8AC3E}">
        <p14:creationId xmlns:p14="http://schemas.microsoft.com/office/powerpoint/2010/main" val="21133091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4.tiff"/><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4.tiff"/></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image" Target="../media/image4.tiff"/><Relationship Id="rId4" Type="http://schemas.openxmlformats.org/officeDocument/2006/relationships/image" Target="../media/image27.emf"/></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42.png"/><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43.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3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46.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51.png"/></Relationships>
</file>

<file path=ppt/slides/_rels/slide5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1.xml"/><Relationship Id="rId1" Type="http://schemas.openxmlformats.org/officeDocument/2006/relationships/slideLayout" Target="../slideLayouts/slideLayout6.xml"/><Relationship Id="rId5" Type="http://schemas.openxmlformats.org/officeDocument/2006/relationships/image" Target="../media/image53.png"/><Relationship Id="rId4" Type="http://schemas.openxmlformats.org/officeDocument/2006/relationships/hyperlink" Target="https://www.legifrance.gouv.fr/codes/article_lc/LEGIARTI000006917016/2006-01-26"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2.xml"/><Relationship Id="rId1" Type="http://schemas.openxmlformats.org/officeDocument/2006/relationships/slideLayout" Target="../slideLayouts/slideLayout6.xml"/><Relationship Id="rId5" Type="http://schemas.openxmlformats.org/officeDocument/2006/relationships/image" Target="../media/image56.png"/><Relationship Id="rId4" Type="http://schemas.openxmlformats.org/officeDocument/2006/relationships/image" Target="../media/image55.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57.png"/></Relationships>
</file>

<file path=ppt/slides/_rels/slide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60.png"/></Relationships>
</file>

<file path=ppt/slides/_rels/slide6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4.tiff"/></Relationships>
</file>

<file path=ppt/slides/_rels/slide6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9.xml"/><Relationship Id="rId1" Type="http://schemas.openxmlformats.org/officeDocument/2006/relationships/slideLayout" Target="../slideLayouts/slideLayout6.xml"/><Relationship Id="rId5" Type="http://schemas.openxmlformats.org/officeDocument/2006/relationships/image" Target="../media/image69.emf"/><Relationship Id="rId4" Type="http://schemas.openxmlformats.org/officeDocument/2006/relationships/image" Target="../media/image68.png"/></Relationships>
</file>

<file path=ppt/slides/_rels/slide7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73.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6.xml"/><Relationship Id="rId5" Type="http://schemas.openxmlformats.org/officeDocument/2006/relationships/image" Target="../media/image77.png"/><Relationship Id="rId4" Type="http://schemas.openxmlformats.org/officeDocument/2006/relationships/image" Target="../media/image76.png"/></Relationships>
</file>

<file path=ppt/slides/_rels/slide7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4.tiff"/><Relationship Id="rId1" Type="http://schemas.openxmlformats.org/officeDocument/2006/relationships/slideLayout" Target="../slideLayouts/slideLayout6.xml"/><Relationship Id="rId4" Type="http://schemas.openxmlformats.org/officeDocument/2006/relationships/image" Target="../media/image79.png"/></Relationships>
</file>

<file path=ppt/slides/_rels/slide76.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 Id="rId9" Type="http://schemas.openxmlformats.org/officeDocument/2006/relationships/image" Target="../media/image86.png"/></Relationships>
</file>

<file path=ppt/slides/_rels/slide77.xml.rels><?xml version="1.0" encoding="UTF-8" standalone="yes"?>
<Relationships xmlns="http://schemas.openxmlformats.org/package/2006/relationships"><Relationship Id="rId8" Type="http://schemas.openxmlformats.org/officeDocument/2006/relationships/image" Target="../media/image92.jpeg"/><Relationship Id="rId3" Type="http://schemas.openxmlformats.org/officeDocument/2006/relationships/image" Target="../media/image87.png"/><Relationship Id="rId7" Type="http://schemas.openxmlformats.org/officeDocument/2006/relationships/image" Target="../media/image91.png"/><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image" Target="../media/image90.png"/><Relationship Id="rId5" Type="http://schemas.openxmlformats.org/officeDocument/2006/relationships/image" Target="../media/image89.png"/><Relationship Id="rId10" Type="http://schemas.openxmlformats.org/officeDocument/2006/relationships/image" Target="../media/image94.png"/><Relationship Id="rId4" Type="http://schemas.openxmlformats.org/officeDocument/2006/relationships/image" Target="../media/image88.png"/><Relationship Id="rId9" Type="http://schemas.openxmlformats.org/officeDocument/2006/relationships/image" Target="../media/image93.png"/></Relationships>
</file>

<file path=ppt/slides/_rels/slide78.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notesSlide" Target="../notesSlides/notesSlide33.xml"/><Relationship Id="rId7" Type="http://schemas.openxmlformats.org/officeDocument/2006/relationships/image" Target="../media/image96.wmf"/><Relationship Id="rId2" Type="http://schemas.openxmlformats.org/officeDocument/2006/relationships/slideLayout" Target="../slideLayouts/slideLayout6.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95.wmf"/><Relationship Id="rId10" Type="http://schemas.openxmlformats.org/officeDocument/2006/relationships/image" Target="../media/image4.tiff"/><Relationship Id="rId4" Type="http://schemas.openxmlformats.org/officeDocument/2006/relationships/oleObject" Target="../embeddings/oleObject1.bin"/><Relationship Id="rId9" Type="http://schemas.openxmlformats.org/officeDocument/2006/relationships/image" Target="../media/image97.wmf"/></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image" Target="../media/image102.jpeg"/><Relationship Id="rId5" Type="http://schemas.openxmlformats.org/officeDocument/2006/relationships/image" Target="../media/image4.tiff"/><Relationship Id="rId4" Type="http://schemas.openxmlformats.org/officeDocument/2006/relationships/image" Target="../media/image101.png"/></Relationships>
</file>

<file path=ppt/slides/_rels/slide86.xml.rels><?xml version="1.0" encoding="UTF-8" standalone="yes"?>
<Relationships xmlns="http://schemas.openxmlformats.org/package/2006/relationships"><Relationship Id="rId3" Type="http://schemas.openxmlformats.org/officeDocument/2006/relationships/image" Target="../media/image103.JP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2" Type="http://schemas.openxmlformats.org/officeDocument/2006/relationships/image" Target="../media/image105.gif"/><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100.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114.png"/></Relationships>
</file>

<file path=ppt/slides/_rels/slide101.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11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123.emf"/><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53.xml"/><Relationship Id="rId1" Type="http://schemas.openxmlformats.org/officeDocument/2006/relationships/slideLayout" Target="../slideLayouts/slideLayout6.xml"/><Relationship Id="rId5" Type="http://schemas.openxmlformats.org/officeDocument/2006/relationships/image" Target="../media/image127.png"/><Relationship Id="rId4" Type="http://schemas.openxmlformats.org/officeDocument/2006/relationships/image" Target="../media/image126.png"/></Relationships>
</file>

<file path=ppt/slides/_rels/slide120.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2.xml"/><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image" Target="../media/image131.png"/></Relationships>
</file>

<file path=ppt/slides/_rels/slide123.xml.rels><?xml version="1.0" encoding="UTF-8" standalone="yes"?>
<Relationships xmlns="http://schemas.openxmlformats.org/package/2006/relationships"><Relationship Id="rId8" Type="http://schemas.openxmlformats.org/officeDocument/2006/relationships/image" Target="../media/image139.png"/><Relationship Id="rId3" Type="http://schemas.openxmlformats.org/officeDocument/2006/relationships/image" Target="../media/image134.png"/><Relationship Id="rId7" Type="http://schemas.openxmlformats.org/officeDocument/2006/relationships/image" Target="../media/image138.png"/><Relationship Id="rId2" Type="http://schemas.openxmlformats.org/officeDocument/2006/relationships/notesSlide" Target="../notesSlides/notesSlide54.xml"/><Relationship Id="rId1" Type="http://schemas.openxmlformats.org/officeDocument/2006/relationships/slideLayout" Target="../slideLayouts/slideLayout2.xml"/><Relationship Id="rId6" Type="http://schemas.openxmlformats.org/officeDocument/2006/relationships/image" Target="../media/image137.png"/><Relationship Id="rId5" Type="http://schemas.openxmlformats.org/officeDocument/2006/relationships/image" Target="../media/image136.png"/><Relationship Id="rId10" Type="http://schemas.openxmlformats.org/officeDocument/2006/relationships/image" Target="../media/image4.tiff"/><Relationship Id="rId4" Type="http://schemas.openxmlformats.org/officeDocument/2006/relationships/image" Target="../media/image135.png"/><Relationship Id="rId9" Type="http://schemas.openxmlformats.org/officeDocument/2006/relationships/image" Target="../media/image140.tiff"/></Relationships>
</file>

<file path=ppt/slides/_rels/slide1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56.xml"/><Relationship Id="rId1" Type="http://schemas.openxmlformats.org/officeDocument/2006/relationships/slideLayout" Target="../slideLayouts/slideLayout2.xml"/><Relationship Id="rId4" Type="http://schemas.openxmlformats.org/officeDocument/2006/relationships/image" Target="../media/image142.png"/></Relationships>
</file>

<file path=ppt/slides/_rels/slide127.xml.rels><?xml version="1.0" encoding="UTF-8" standalone="yes"?>
<Relationships xmlns="http://schemas.openxmlformats.org/package/2006/relationships"><Relationship Id="rId3" Type="http://schemas.openxmlformats.org/officeDocument/2006/relationships/image" Target="../media/image144.tiff"/><Relationship Id="rId2" Type="http://schemas.openxmlformats.org/officeDocument/2006/relationships/image" Target="../media/image143.tiff"/><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12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46.png"/><Relationship Id="rId1" Type="http://schemas.openxmlformats.org/officeDocument/2006/relationships/slideLayout" Target="../slideLayouts/slideLayout15.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33.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59.xml"/><Relationship Id="rId1" Type="http://schemas.openxmlformats.org/officeDocument/2006/relationships/slideLayout" Target="../slideLayouts/slideLayout26.xml"/><Relationship Id="rId4" Type="http://schemas.openxmlformats.org/officeDocument/2006/relationships/image" Target="../media/image149.png"/></Relationships>
</file>

<file path=ppt/slides/_rels/slide134.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0.xml"/></Relationships>
</file>

<file path=ppt/slides/_rels/slide13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0.xml"/><Relationship Id="rId1" Type="http://schemas.openxmlformats.org/officeDocument/2006/relationships/slideLayout" Target="../slideLayouts/slideLayout20.xml"/></Relationships>
</file>

<file path=ppt/slides/_rels/slide136.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20.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8.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image" Target="../media/image151.jpe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153.png"/><Relationship Id="rId1" Type="http://schemas.openxmlformats.org/officeDocument/2006/relationships/slideLayout" Target="../slideLayouts/slideLayout37.xml"/></Relationships>
</file>

<file path=ppt/slides/_rels/slide14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1.xml"/><Relationship Id="rId1" Type="http://schemas.openxmlformats.org/officeDocument/2006/relationships/slideLayout" Target="../slideLayouts/slideLayout37.xml"/></Relationships>
</file>

<file path=ppt/slides/_rels/slide14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2.xml"/><Relationship Id="rId1" Type="http://schemas.openxmlformats.org/officeDocument/2006/relationships/slideLayout" Target="../slideLayouts/slideLayout37.xml"/></Relationships>
</file>

<file path=ppt/slides/_rels/slide143.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63.xml"/><Relationship Id="rId1" Type="http://schemas.openxmlformats.org/officeDocument/2006/relationships/slideLayout" Target="../slideLayouts/slideLayout37.xml"/></Relationships>
</file>

<file path=ppt/slides/_rels/slide144.xml.rels><?xml version="1.0" encoding="UTF-8" standalone="yes"?>
<Relationships xmlns="http://schemas.openxmlformats.org/package/2006/relationships"><Relationship Id="rId2" Type="http://schemas.openxmlformats.org/officeDocument/2006/relationships/image" Target="../media/image155.tiff"/><Relationship Id="rId1" Type="http://schemas.openxmlformats.org/officeDocument/2006/relationships/slideLayout" Target="../slideLayouts/slideLayout37.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4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7.xml.rels><?xml version="1.0" encoding="UTF-8" standalone="yes"?>
<Relationships xmlns="http://schemas.openxmlformats.org/package/2006/relationships"><Relationship Id="rId3" Type="http://schemas.openxmlformats.org/officeDocument/2006/relationships/image" Target="../media/image156.png"/><Relationship Id="rId7" Type="http://schemas.openxmlformats.org/officeDocument/2006/relationships/image" Target="../media/image160.png"/><Relationship Id="rId2" Type="http://schemas.openxmlformats.org/officeDocument/2006/relationships/notesSlide" Target="../notesSlides/notesSlide64.xml"/><Relationship Id="rId1" Type="http://schemas.openxmlformats.org/officeDocument/2006/relationships/slideLayout" Target="../slideLayouts/slideLayout37.xml"/><Relationship Id="rId6" Type="http://schemas.openxmlformats.org/officeDocument/2006/relationships/image" Target="../media/image159.jpeg"/><Relationship Id="rId5" Type="http://schemas.openxmlformats.org/officeDocument/2006/relationships/image" Target="../media/image158.jpeg"/><Relationship Id="rId4" Type="http://schemas.openxmlformats.org/officeDocument/2006/relationships/image" Target="../media/image157.jpeg"/></Relationships>
</file>

<file path=ppt/slides/_rels/slide148.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165.emf"/></Relationships>
</file>

<file path=ppt/slides/_rels/slide154.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68.xml"/><Relationship Id="rId1" Type="http://schemas.openxmlformats.org/officeDocument/2006/relationships/slideLayout" Target="../slideLayouts/slideLayout2.xml"/><Relationship Id="rId6" Type="http://schemas.openxmlformats.org/officeDocument/2006/relationships/image" Target="../media/image169.png"/><Relationship Id="rId5" Type="http://schemas.openxmlformats.org/officeDocument/2006/relationships/image" Target="../media/image168.png"/><Relationship Id="rId4" Type="http://schemas.openxmlformats.org/officeDocument/2006/relationships/image" Target="../media/image167.png"/></Relationships>
</file>

<file path=ppt/slides/_rels/slide155.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69.xml"/><Relationship Id="rId1" Type="http://schemas.openxmlformats.org/officeDocument/2006/relationships/slideLayout" Target="../slideLayouts/slideLayout2.xml"/><Relationship Id="rId4" Type="http://schemas.openxmlformats.org/officeDocument/2006/relationships/image" Target="../media/image171.png"/></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146.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70.xml"/><Relationship Id="rId1" Type="http://schemas.openxmlformats.org/officeDocument/2006/relationships/slideLayout" Target="../slideLayouts/slideLayout2.xml"/><Relationship Id="rId4" Type="http://schemas.openxmlformats.org/officeDocument/2006/relationships/image" Target="../media/image173.png"/></Relationships>
</file>

<file path=ppt/slides/_rels/slide159.xml.rels><?xml version="1.0" encoding="UTF-8" standalone="yes"?>
<Relationships xmlns="http://schemas.openxmlformats.org/package/2006/relationships"><Relationship Id="rId2" Type="http://schemas.openxmlformats.org/officeDocument/2006/relationships/image" Target="../media/image174.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36.png"/><Relationship Id="rId1" Type="http://schemas.openxmlformats.org/officeDocument/2006/relationships/slideLayout" Target="../slideLayouts/slideLayout2.xml"/><Relationship Id="rId6" Type="http://schemas.openxmlformats.org/officeDocument/2006/relationships/image" Target="../media/image139.png"/><Relationship Id="rId5" Type="http://schemas.openxmlformats.org/officeDocument/2006/relationships/image" Target="../media/image138.png"/><Relationship Id="rId4" Type="http://schemas.openxmlformats.org/officeDocument/2006/relationships/image" Target="../media/image137.png"/></Relationships>
</file>

<file path=ppt/slides/_rels/slide161.xml.rels><?xml version="1.0" encoding="UTF-8" standalone="yes"?>
<Relationships xmlns="http://schemas.openxmlformats.org/package/2006/relationships"><Relationship Id="rId2" Type="http://schemas.openxmlformats.org/officeDocument/2006/relationships/image" Target="../media/image176.png"/><Relationship Id="rId1" Type="http://schemas.openxmlformats.org/officeDocument/2006/relationships/slideLayout" Target="../slideLayouts/slideLayout12.xml"/></Relationships>
</file>

<file path=ppt/slides/_rels/slide16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146.png"/><Relationship Id="rId1" Type="http://schemas.openxmlformats.org/officeDocument/2006/relationships/slideLayout" Target="../slideLayouts/slideLayout13.xml"/></Relationships>
</file>

<file path=ppt/slides/_rels/slide163.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13.xml"/></Relationships>
</file>

<file path=ppt/slides/_rels/slide164.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image" Target="../media/image178.jpeg"/><Relationship Id="rId1" Type="http://schemas.openxmlformats.org/officeDocument/2006/relationships/slideLayout" Target="../slideLayouts/slideLayout13.xml"/><Relationship Id="rId6" Type="http://schemas.openxmlformats.org/officeDocument/2006/relationships/image" Target="../media/image182.jpeg"/><Relationship Id="rId5" Type="http://schemas.openxmlformats.org/officeDocument/2006/relationships/image" Target="../media/image181.jpeg"/><Relationship Id="rId4" Type="http://schemas.openxmlformats.org/officeDocument/2006/relationships/image" Target="../media/image180.jpeg"/></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6.xml.rels><?xml version="1.0" encoding="UTF-8" standalone="yes"?>
<Relationships xmlns="http://schemas.openxmlformats.org/package/2006/relationships"><Relationship Id="rId3" Type="http://schemas.openxmlformats.org/officeDocument/2006/relationships/image" Target="../media/image184.jpeg"/><Relationship Id="rId7" Type="http://schemas.openxmlformats.org/officeDocument/2006/relationships/image" Target="../media/image146.png"/><Relationship Id="rId2" Type="http://schemas.openxmlformats.org/officeDocument/2006/relationships/image" Target="../media/image183.png"/><Relationship Id="rId1" Type="http://schemas.openxmlformats.org/officeDocument/2006/relationships/slideLayout" Target="../slideLayouts/slideLayout12.xml"/><Relationship Id="rId6" Type="http://schemas.openxmlformats.org/officeDocument/2006/relationships/image" Target="../media/image187.png"/><Relationship Id="rId5" Type="http://schemas.openxmlformats.org/officeDocument/2006/relationships/image" Target="../media/image186.jpeg"/><Relationship Id="rId4" Type="http://schemas.openxmlformats.org/officeDocument/2006/relationships/image" Target="../media/image185.jpeg"/></Relationships>
</file>

<file path=ppt/slides/_rels/slide167.xml.rels><?xml version="1.0" encoding="UTF-8" standalone="yes"?>
<Relationships xmlns="http://schemas.openxmlformats.org/package/2006/relationships"><Relationship Id="rId2" Type="http://schemas.openxmlformats.org/officeDocument/2006/relationships/image" Target="../media/image188.png"/><Relationship Id="rId1" Type="http://schemas.openxmlformats.org/officeDocument/2006/relationships/slideLayout" Target="../slideLayouts/slideLayout12.xml"/></Relationships>
</file>

<file path=ppt/slides/_rels/slide168.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9.png"/><Relationship Id="rId1" Type="http://schemas.openxmlformats.org/officeDocument/2006/relationships/slideLayout" Target="../slideLayouts/slideLayout12.xml"/></Relationships>
</file>

<file path=ppt/slides/_rels/slide169.xml.rels><?xml version="1.0" encoding="UTF-8" standalone="yes"?>
<Relationships xmlns="http://schemas.openxmlformats.org/package/2006/relationships"><Relationship Id="rId3" Type="http://schemas.openxmlformats.org/officeDocument/2006/relationships/image" Target="../media/image1190.png"/><Relationship Id="rId2" Type="http://schemas.openxmlformats.org/officeDocument/2006/relationships/image" Target="../media/image191.tiff"/><Relationship Id="rId1" Type="http://schemas.openxmlformats.org/officeDocument/2006/relationships/slideLayout" Target="../slideLayouts/slideLayout12.xml"/></Relationships>
</file>

<file path=ppt/slides/_rels/slide170.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12.xml"/></Relationships>
</file>

<file path=ppt/slides/_rels/slide171.xml.rels><?xml version="1.0" encoding="UTF-8" standalone="yes"?>
<Relationships xmlns="http://schemas.openxmlformats.org/package/2006/relationships"><Relationship Id="rId8" Type="http://schemas.openxmlformats.org/officeDocument/2006/relationships/image" Target="../media/image4.tiff"/><Relationship Id="rId3" Type="http://schemas.openxmlformats.org/officeDocument/2006/relationships/image" Target="../media/image193.png"/><Relationship Id="rId7" Type="http://schemas.openxmlformats.org/officeDocument/2006/relationships/image" Target="../media/image197.png"/><Relationship Id="rId2" Type="http://schemas.openxmlformats.org/officeDocument/2006/relationships/notesSlide" Target="../notesSlides/notesSlide71.xml"/><Relationship Id="rId1" Type="http://schemas.openxmlformats.org/officeDocument/2006/relationships/slideLayout" Target="../slideLayouts/slideLayout12.xml"/><Relationship Id="rId6" Type="http://schemas.openxmlformats.org/officeDocument/2006/relationships/image" Target="../media/image196.png"/><Relationship Id="rId5" Type="http://schemas.openxmlformats.org/officeDocument/2006/relationships/image" Target="../media/image195.png"/><Relationship Id="rId4" Type="http://schemas.openxmlformats.org/officeDocument/2006/relationships/image" Target="../media/image194.png"/></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12.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13.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9.png"/><Relationship Id="rId1" Type="http://schemas.openxmlformats.org/officeDocument/2006/relationships/slideLayout" Target="../slideLayouts/slideLayout2.xml"/><Relationship Id="rId4" Type="http://schemas.openxmlformats.org/officeDocument/2006/relationships/image" Target="../media/image201.png"/></Relationships>
</file>

<file path=ppt/slides/_rels/slide178.xml.rels><?xml version="1.0" encoding="UTF-8" standalone="yes"?>
<Relationships xmlns="http://schemas.openxmlformats.org/package/2006/relationships"><Relationship Id="rId8" Type="http://schemas.openxmlformats.org/officeDocument/2006/relationships/image" Target="../media/image4.tiff"/><Relationship Id="rId3" Type="http://schemas.openxmlformats.org/officeDocument/2006/relationships/image" Target="../media/image193.png"/><Relationship Id="rId7" Type="http://schemas.openxmlformats.org/officeDocument/2006/relationships/image" Target="../media/image197.png"/><Relationship Id="rId2" Type="http://schemas.openxmlformats.org/officeDocument/2006/relationships/notesSlide" Target="../notesSlides/notesSlide75.xml"/><Relationship Id="rId1" Type="http://schemas.openxmlformats.org/officeDocument/2006/relationships/slideLayout" Target="../slideLayouts/slideLayout12.xml"/><Relationship Id="rId6" Type="http://schemas.openxmlformats.org/officeDocument/2006/relationships/image" Target="../media/image196.png"/><Relationship Id="rId5" Type="http://schemas.openxmlformats.org/officeDocument/2006/relationships/image" Target="../media/image195.png"/><Relationship Id="rId4" Type="http://schemas.openxmlformats.org/officeDocument/2006/relationships/image" Target="../media/image194.png"/></Relationships>
</file>

<file path=ppt/slides/_rels/slide179.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8" Type="http://schemas.openxmlformats.org/officeDocument/2006/relationships/image" Target="../media/image204.png"/><Relationship Id="rId3" Type="http://schemas.openxmlformats.org/officeDocument/2006/relationships/notesSlide" Target="../notesSlides/notesSlide77.xml"/><Relationship Id="rId7" Type="http://schemas.openxmlformats.org/officeDocument/2006/relationships/image" Target="../media/image203.e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5.bin"/><Relationship Id="rId5" Type="http://schemas.openxmlformats.org/officeDocument/2006/relationships/image" Target="../media/image202.emf"/><Relationship Id="rId4" Type="http://schemas.openxmlformats.org/officeDocument/2006/relationships/oleObject" Target="../embeddings/oleObject4.bin"/></Relationships>
</file>

<file path=ppt/slides/_rels/slide181.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3" Type="http://schemas.openxmlformats.org/officeDocument/2006/relationships/image" Target="../media/image207.tiff"/><Relationship Id="rId2" Type="http://schemas.openxmlformats.org/officeDocument/2006/relationships/image" Target="../media/image206.tiff"/><Relationship Id="rId1" Type="http://schemas.openxmlformats.org/officeDocument/2006/relationships/slideLayout" Target="../slideLayouts/slideLayout2.xml"/><Relationship Id="rId5" Type="http://schemas.openxmlformats.org/officeDocument/2006/relationships/image" Target="../media/image209.tiff"/><Relationship Id="rId4" Type="http://schemas.openxmlformats.org/officeDocument/2006/relationships/image" Target="../media/image208.tiff"/></Relationships>
</file>

<file path=ppt/slides/_rels/slide187.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p:cNvSpPr>
            <a:spLocks noGrp="1"/>
          </p:cNvSpPr>
          <p:nvPr>
            <p:ph type="ctrTitle"/>
          </p:nvPr>
        </p:nvSpPr>
        <p:spPr>
          <a:xfrm>
            <a:off x="1543877" y="450574"/>
            <a:ext cx="9144000" cy="952293"/>
          </a:xfrm>
        </p:spPr>
        <p:txBody>
          <a:bodyPr>
            <a:normAutofit/>
          </a:bodyPr>
          <a:lstStyle/>
          <a:p>
            <a:r>
              <a:rPr lang="fr-FR" sz="4800" dirty="0"/>
              <a:t>Kinésithérapie Respiratoire</a:t>
            </a:r>
          </a:p>
        </p:txBody>
      </p:sp>
      <p:sp>
        <p:nvSpPr>
          <p:cNvPr id="3" name="Sous-titre 2"/>
          <p:cNvSpPr>
            <a:spLocks noGrp="1"/>
          </p:cNvSpPr>
          <p:nvPr>
            <p:ph type="subTitle" idx="1"/>
          </p:nvPr>
        </p:nvSpPr>
        <p:spPr>
          <a:xfrm>
            <a:off x="278294" y="2568368"/>
            <a:ext cx="11675165" cy="2904780"/>
          </a:xfrm>
        </p:spPr>
        <p:txBody>
          <a:bodyPr>
            <a:normAutofit/>
          </a:bodyPr>
          <a:lstStyle/>
          <a:p>
            <a:r>
              <a:rPr lang="fr-FR" sz="5400" b="1" u="sng" dirty="0"/>
              <a:t>Réanimation, Ventilation mécanique et Désencombrement Instrumental</a:t>
            </a:r>
          </a:p>
        </p:txBody>
      </p:sp>
      <p:sp>
        <p:nvSpPr>
          <p:cNvPr id="4" name="ZoneTexte 3">
            <a:extLst>
              <a:ext uri="{FF2B5EF4-FFF2-40B4-BE49-F238E27FC236}">
                <a16:creationId xmlns:a16="http://schemas.microsoft.com/office/drawing/2014/main" id="{1CB0F992-8065-B149-B64F-2CA768413643}"/>
              </a:ext>
            </a:extLst>
          </p:cNvPr>
          <p:cNvSpPr txBox="1"/>
          <p:nvPr/>
        </p:nvSpPr>
        <p:spPr>
          <a:xfrm>
            <a:off x="8786189" y="5473148"/>
            <a:ext cx="3167270" cy="646331"/>
          </a:xfrm>
          <a:prstGeom prst="rect">
            <a:avLst/>
          </a:prstGeom>
          <a:noFill/>
        </p:spPr>
        <p:txBody>
          <a:bodyPr wrap="square" rtlCol="0">
            <a:spAutoFit/>
          </a:bodyPr>
          <a:lstStyle/>
          <a:p>
            <a:r>
              <a:rPr lang="fr-FR" dirty="0"/>
              <a:t>Olivier Baron</a:t>
            </a:r>
          </a:p>
          <a:p>
            <a:r>
              <a:rPr lang="fr-FR" dirty="0" err="1"/>
              <a:t>obaron@saintjosephsaintluc.fr</a:t>
            </a:r>
            <a:endParaRPr lang="fr-FR" dirty="0"/>
          </a:p>
        </p:txBody>
      </p:sp>
    </p:spTree>
    <p:extLst>
      <p:ext uri="{BB962C8B-B14F-4D97-AF65-F5344CB8AC3E}">
        <p14:creationId xmlns:p14="http://schemas.microsoft.com/office/powerpoint/2010/main" val="15659283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u="sng" dirty="0"/>
              <a:t>Plan du cours</a:t>
            </a:r>
          </a:p>
        </p:txBody>
      </p:sp>
      <p:sp>
        <p:nvSpPr>
          <p:cNvPr id="3" name="Espace réservé du contenu 2"/>
          <p:cNvSpPr>
            <a:spLocks noGrp="1"/>
          </p:cNvSpPr>
          <p:nvPr>
            <p:ph idx="1"/>
          </p:nvPr>
        </p:nvSpPr>
        <p:spPr>
          <a:xfrm>
            <a:off x="838200" y="1961322"/>
            <a:ext cx="10515600" cy="5009321"/>
          </a:xfrm>
        </p:spPr>
        <p:txBody>
          <a:bodyPr>
            <a:normAutofit/>
          </a:bodyPr>
          <a:lstStyle/>
          <a:p>
            <a:pPr>
              <a:buFont typeface="Wingdings" pitchFamily="2" charset="2"/>
              <a:buChar char="§"/>
            </a:pPr>
            <a:r>
              <a:rPr lang="fr-FR" dirty="0"/>
              <a:t>Anatomie de l’appareil respiratoire, rappels physiologiques et physiopathologiques.</a:t>
            </a:r>
          </a:p>
          <a:p>
            <a:pPr marL="0" indent="0">
              <a:buNone/>
            </a:pPr>
            <a:endParaRPr lang="fr-FR" dirty="0"/>
          </a:p>
          <a:p>
            <a:pPr>
              <a:buFont typeface="Wingdings" pitchFamily="2" charset="2"/>
              <a:buChar char="§"/>
            </a:pPr>
            <a:r>
              <a:rPr lang="fr-FR" dirty="0"/>
              <a:t>Les patients en réanimation, leurs pathologies.</a:t>
            </a:r>
          </a:p>
          <a:p>
            <a:pPr>
              <a:buFont typeface="Wingdings" pitchFamily="2" charset="2"/>
              <a:buChar char="§"/>
            </a:pPr>
            <a:endParaRPr lang="fr-FR" dirty="0"/>
          </a:p>
          <a:p>
            <a:pPr>
              <a:buFont typeface="Wingdings" pitchFamily="2" charset="2"/>
              <a:buChar char="§"/>
            </a:pPr>
            <a:r>
              <a:rPr lang="fr-FR" dirty="0"/>
              <a:t>La ventilation mécanique conventionnelle.</a:t>
            </a:r>
          </a:p>
          <a:p>
            <a:pPr>
              <a:buFont typeface="Wingdings" pitchFamily="2" charset="2"/>
              <a:buChar char="§"/>
            </a:pPr>
            <a:endParaRPr lang="fr-FR" dirty="0"/>
          </a:p>
          <a:p>
            <a:pPr>
              <a:buFont typeface="Wingdings" pitchFamily="2" charset="2"/>
              <a:buChar char="§"/>
            </a:pPr>
            <a:r>
              <a:rPr lang="fr-FR" dirty="0"/>
              <a:t>La prise en charge (PEC) du kinésithérapeute en réanimation.</a:t>
            </a:r>
          </a:p>
        </p:txBody>
      </p:sp>
    </p:spTree>
    <p:extLst>
      <p:ext uri="{BB962C8B-B14F-4D97-AF65-F5344CB8AC3E}">
        <p14:creationId xmlns:p14="http://schemas.microsoft.com/office/powerpoint/2010/main" val="14606674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pPr marL="571500" indent="-571500" algn="ctr"/>
            <a:r>
              <a:rPr lang="fr-FR" dirty="0"/>
              <a:t>	</a:t>
            </a:r>
            <a:r>
              <a:rPr lang="fr-FR" b="1" u="sng" dirty="0"/>
              <a:t>Anatomie de l’appareil respiratoire, rappels physiologiques et physiopathologiques.</a:t>
            </a:r>
          </a:p>
        </p:txBody>
      </p:sp>
    </p:spTree>
    <p:extLst>
      <p:ext uri="{BB962C8B-B14F-4D97-AF65-F5344CB8AC3E}">
        <p14:creationId xmlns:p14="http://schemas.microsoft.com/office/powerpoint/2010/main" val="21308556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u="sng" dirty="0"/>
              <a:t>Anatomie et Physiologie</a:t>
            </a:r>
          </a:p>
        </p:txBody>
      </p:sp>
    </p:spTree>
    <p:extLst>
      <p:ext uri="{BB962C8B-B14F-4D97-AF65-F5344CB8AC3E}">
        <p14:creationId xmlns:p14="http://schemas.microsoft.com/office/powerpoint/2010/main" val="39837018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stretch>
            <a:fillRect/>
          </a:stretch>
        </p:blipFill>
        <p:spPr>
          <a:xfrm>
            <a:off x="205030" y="1655202"/>
            <a:ext cx="6874760" cy="3130038"/>
          </a:xfrm>
          <a:prstGeom prst="rect">
            <a:avLst/>
          </a:prstGeom>
        </p:spPr>
      </p:pic>
      <p:sp>
        <p:nvSpPr>
          <p:cNvPr id="5" name="ZoneTexte 4"/>
          <p:cNvSpPr txBox="1"/>
          <p:nvPr/>
        </p:nvSpPr>
        <p:spPr>
          <a:xfrm>
            <a:off x="512884" y="237390"/>
            <a:ext cx="6942993" cy="707886"/>
          </a:xfrm>
          <a:prstGeom prst="rect">
            <a:avLst/>
          </a:prstGeom>
          <a:noFill/>
        </p:spPr>
        <p:txBody>
          <a:bodyPr wrap="square" rtlCol="0">
            <a:spAutoFit/>
          </a:bodyPr>
          <a:lstStyle/>
          <a:p>
            <a:r>
              <a:rPr lang="fr-FR" sz="4000" b="1" dirty="0"/>
              <a:t>Le système respiratoire:</a:t>
            </a:r>
          </a:p>
        </p:txBody>
      </p:sp>
      <p:pic>
        <p:nvPicPr>
          <p:cNvPr id="2" name="Image 1"/>
          <p:cNvPicPr>
            <a:picLocks noChangeAspect="1"/>
          </p:cNvPicPr>
          <p:nvPr/>
        </p:nvPicPr>
        <p:blipFill>
          <a:blip r:embed="rId3"/>
          <a:stretch>
            <a:fillRect/>
          </a:stretch>
        </p:blipFill>
        <p:spPr>
          <a:xfrm>
            <a:off x="7211674" y="1581149"/>
            <a:ext cx="4762500" cy="3467100"/>
          </a:xfrm>
          <a:prstGeom prst="rect">
            <a:avLst/>
          </a:prstGeom>
        </p:spPr>
      </p:pic>
    </p:spTree>
    <p:extLst>
      <p:ext uri="{BB962C8B-B14F-4D97-AF65-F5344CB8AC3E}">
        <p14:creationId xmlns:p14="http://schemas.microsoft.com/office/powerpoint/2010/main" val="22716770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267998" y="3085996"/>
            <a:ext cx="6043245" cy="1846808"/>
          </a:xfrm>
          <a:ln w="19050">
            <a:solidFill>
              <a:schemeClr val="tx1"/>
            </a:solidFill>
          </a:ln>
        </p:spPr>
        <p:txBody>
          <a:bodyPr>
            <a:normAutofit fontScale="55000" lnSpcReduction="20000"/>
          </a:bodyPr>
          <a:lstStyle/>
          <a:p>
            <a:pPr marL="0" indent="0">
              <a:buNone/>
            </a:pPr>
            <a:r>
              <a:rPr lang="fr-FR" sz="3400" b="1" dirty="0"/>
              <a:t>Afférences multiples </a:t>
            </a:r>
            <a:r>
              <a:rPr lang="fr-FR" sz="3400" dirty="0"/>
              <a:t>mais principalement basées sur des </a:t>
            </a:r>
            <a:r>
              <a:rPr lang="fr-FR" sz="3400" b="1" dirty="0"/>
              <a:t>chémorécepteurs</a:t>
            </a:r>
            <a:r>
              <a:rPr lang="fr-FR" sz="3400" dirty="0"/>
              <a:t>:</a:t>
            </a:r>
          </a:p>
          <a:p>
            <a:pPr marL="0" indent="0">
              <a:buNone/>
            </a:pPr>
            <a:r>
              <a:rPr lang="fr-FR" sz="3400" dirty="0"/>
              <a:t>- Au niveau du 4</a:t>
            </a:r>
            <a:r>
              <a:rPr lang="fr-FR" sz="3400" baseline="30000" dirty="0"/>
              <a:t>ème</a:t>
            </a:r>
            <a:r>
              <a:rPr lang="fr-FR" sz="3400" dirty="0"/>
              <a:t> ventricule, majoration des potentiels d’action quand ↓Ph et ↑CO2,</a:t>
            </a:r>
          </a:p>
          <a:p>
            <a:pPr marL="0" indent="0">
              <a:buNone/>
            </a:pPr>
            <a:r>
              <a:rPr lang="fr-FR" sz="3400" dirty="0"/>
              <a:t>- Au niveau des glomus carotidiens et du glomus aortique, majoration des potentiels d’action (nerf de </a:t>
            </a:r>
            <a:r>
              <a:rPr lang="fr-FR" sz="3400" dirty="0" err="1"/>
              <a:t>Hering</a:t>
            </a:r>
            <a:r>
              <a:rPr lang="fr-FR" sz="3400" dirty="0"/>
              <a:t>, IX glossopharyngien)  quand ↓Ph ↓ O2 et ↑CO2,</a:t>
            </a:r>
          </a:p>
          <a:p>
            <a:pPr>
              <a:buFontTx/>
              <a:buChar char="-"/>
            </a:pPr>
            <a:endParaRPr lang="fr-FR" sz="3400" dirty="0"/>
          </a:p>
          <a:p>
            <a:pPr marL="0" indent="0">
              <a:buNone/>
            </a:pPr>
            <a:endParaRPr lang="fr-FR" dirty="0"/>
          </a:p>
          <a:p>
            <a:pPr marL="0" indent="0">
              <a:buNone/>
            </a:pPr>
            <a:endParaRPr lang="fr-FR" dirty="0"/>
          </a:p>
        </p:txBody>
      </p:sp>
      <p:sp>
        <p:nvSpPr>
          <p:cNvPr id="4" name="ZoneTexte 3"/>
          <p:cNvSpPr txBox="1"/>
          <p:nvPr/>
        </p:nvSpPr>
        <p:spPr>
          <a:xfrm>
            <a:off x="267998" y="1837592"/>
            <a:ext cx="6047809" cy="830997"/>
          </a:xfrm>
          <a:prstGeom prst="rect">
            <a:avLst/>
          </a:prstGeom>
          <a:noFill/>
        </p:spPr>
        <p:txBody>
          <a:bodyPr wrap="none" rtlCol="0">
            <a:spAutoFit/>
          </a:bodyPr>
          <a:lstStyle/>
          <a:p>
            <a:r>
              <a:rPr lang="fr-FR" sz="1600" dirty="0"/>
              <a:t>Centres neurologiques et innervation:</a:t>
            </a:r>
          </a:p>
          <a:p>
            <a:pPr marL="285750" indent="-285750">
              <a:buFontTx/>
              <a:buChar char="-"/>
            </a:pPr>
            <a:r>
              <a:rPr lang="fr-FR" sz="1600" dirty="0"/>
              <a:t>Système nerveux autonome (sympathique et parasympathique)</a:t>
            </a:r>
          </a:p>
          <a:p>
            <a:pPr marL="285750" indent="-285750">
              <a:buFontTx/>
              <a:buChar char="-"/>
            </a:pPr>
            <a:r>
              <a:rPr lang="fr-FR" sz="1600" dirty="0"/>
              <a:t>Commande volontaire de la respiration (dans une certaine mesure)</a:t>
            </a:r>
          </a:p>
        </p:txBody>
      </p:sp>
      <p:pic>
        <p:nvPicPr>
          <p:cNvPr id="5" name="Image 4"/>
          <p:cNvPicPr>
            <a:picLocks noChangeAspect="1"/>
          </p:cNvPicPr>
          <p:nvPr/>
        </p:nvPicPr>
        <p:blipFill>
          <a:blip r:embed="rId3"/>
          <a:stretch>
            <a:fillRect/>
          </a:stretch>
        </p:blipFill>
        <p:spPr>
          <a:xfrm>
            <a:off x="6928338" y="294908"/>
            <a:ext cx="4751486" cy="6123477"/>
          </a:xfrm>
          <a:prstGeom prst="rect">
            <a:avLst/>
          </a:prstGeom>
        </p:spPr>
      </p:pic>
      <p:sp>
        <p:nvSpPr>
          <p:cNvPr id="6" name="ZoneTexte 5"/>
          <p:cNvSpPr txBox="1"/>
          <p:nvPr/>
        </p:nvSpPr>
        <p:spPr>
          <a:xfrm>
            <a:off x="151266" y="5350212"/>
            <a:ext cx="6570547" cy="1384995"/>
          </a:xfrm>
          <a:prstGeom prst="rect">
            <a:avLst/>
          </a:prstGeom>
          <a:noFill/>
        </p:spPr>
        <p:txBody>
          <a:bodyPr wrap="square" rtlCol="0">
            <a:spAutoFit/>
          </a:bodyPr>
          <a:lstStyle/>
          <a:p>
            <a:r>
              <a:rPr lang="fr-FR" sz="1200" dirty="0"/>
              <a:t>Dans une moindre mesure:</a:t>
            </a:r>
          </a:p>
          <a:p>
            <a:r>
              <a:rPr lang="fr-FR" sz="1200" dirty="0"/>
              <a:t>- Mécanorécepteurs </a:t>
            </a:r>
            <a:r>
              <a:rPr lang="fr-FR" sz="1200" dirty="0" err="1"/>
              <a:t>intrapulmonaires</a:t>
            </a:r>
            <a:r>
              <a:rPr lang="fr-FR" sz="1200" dirty="0"/>
              <a:t>: irritations, étirements (afférences part le nerf Vague X), récepteurs J (œdème, ↑Pression veineuse, irritants, médiateurs inflammatoires ou allergiques; provoquent bronchoconstriction et apnée puis tachypnée superficielle),</a:t>
            </a:r>
          </a:p>
          <a:p>
            <a:r>
              <a:rPr lang="fr-FR" sz="1200" dirty="0"/>
              <a:t>- Mécanorécepteurs </a:t>
            </a:r>
            <a:r>
              <a:rPr lang="fr-FR" sz="1200" dirty="0" err="1"/>
              <a:t>extrapulmonaires</a:t>
            </a:r>
            <a:r>
              <a:rPr lang="fr-FR" sz="1200" dirty="0"/>
              <a:t>: mécanorécepteurs au niveau des muqueuses, fuseaux neuromusculaires des muscles respiratoire, cutanés (fièvre / douleur), mais aussi des mécanorécepteurs articulaires.</a:t>
            </a:r>
          </a:p>
        </p:txBody>
      </p:sp>
      <p:sp>
        <p:nvSpPr>
          <p:cNvPr id="2" name="Titre 1"/>
          <p:cNvSpPr>
            <a:spLocks noGrp="1"/>
          </p:cNvSpPr>
          <p:nvPr>
            <p:ph type="title"/>
          </p:nvPr>
        </p:nvSpPr>
        <p:spPr>
          <a:xfrm>
            <a:off x="151266" y="-113830"/>
            <a:ext cx="9554497" cy="1534014"/>
          </a:xfrm>
        </p:spPr>
        <p:txBody>
          <a:bodyPr/>
          <a:lstStyle/>
          <a:p>
            <a:r>
              <a:rPr lang="fr-FR" b="1" dirty="0"/>
              <a:t>Commande et contrôle respiratoire</a:t>
            </a:r>
            <a:r>
              <a:rPr lang="fr-FR" dirty="0"/>
              <a:t>:</a:t>
            </a:r>
          </a:p>
        </p:txBody>
      </p:sp>
      <p:pic>
        <p:nvPicPr>
          <p:cNvPr id="7" name="Image 6">
            <a:extLst>
              <a:ext uri="{FF2B5EF4-FFF2-40B4-BE49-F238E27FC236}">
                <a16:creationId xmlns:a16="http://schemas.microsoft.com/office/drawing/2014/main" id="{9C56693E-4B88-7C4F-B45A-5C406435B007}"/>
              </a:ext>
            </a:extLst>
          </p:cNvPr>
          <p:cNvPicPr>
            <a:picLocks noChangeAspect="1"/>
          </p:cNvPicPr>
          <p:nvPr/>
        </p:nvPicPr>
        <p:blipFill>
          <a:blip r:embed="rId4"/>
          <a:stretch>
            <a:fillRect/>
          </a:stretch>
        </p:blipFill>
        <p:spPr>
          <a:xfrm>
            <a:off x="6126713" y="2897428"/>
            <a:ext cx="986155" cy="918436"/>
          </a:xfrm>
          <a:prstGeom prst="rect">
            <a:avLst/>
          </a:prstGeom>
          <a:ln w="38100">
            <a:solidFill>
              <a:schemeClr val="tx1"/>
            </a:solidFill>
          </a:ln>
        </p:spPr>
      </p:pic>
    </p:spTree>
    <p:extLst>
      <p:ext uri="{BB962C8B-B14F-4D97-AF65-F5344CB8AC3E}">
        <p14:creationId xmlns:p14="http://schemas.microsoft.com/office/powerpoint/2010/main" val="42371434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11823" y="725610"/>
            <a:ext cx="10515600" cy="1325563"/>
          </a:xfrm>
        </p:spPr>
        <p:txBody>
          <a:bodyPr>
            <a:normAutofit fontScale="90000"/>
          </a:bodyPr>
          <a:lstStyle/>
          <a:p>
            <a:r>
              <a:rPr lang="fr-FR" b="1" dirty="0"/>
              <a:t>VAS / Larynx / Arbre </a:t>
            </a:r>
            <a:r>
              <a:rPr lang="fr-FR" b="1" dirty="0" err="1"/>
              <a:t>trachéo</a:t>
            </a:r>
            <a:r>
              <a:rPr lang="fr-FR" b="1" dirty="0"/>
              <a:t>-bronchique / Parenchyme</a:t>
            </a:r>
            <a:r>
              <a:rPr lang="fr-FR" dirty="0"/>
              <a:t/>
            </a:r>
            <a:br>
              <a:rPr lang="fr-FR" dirty="0"/>
            </a:br>
            <a:endParaRPr lang="fr-FR" dirty="0"/>
          </a:p>
        </p:txBody>
      </p:sp>
      <p:pic>
        <p:nvPicPr>
          <p:cNvPr id="3" name="Image 2"/>
          <p:cNvPicPr>
            <a:picLocks noChangeAspect="1"/>
          </p:cNvPicPr>
          <p:nvPr/>
        </p:nvPicPr>
        <p:blipFill>
          <a:blip r:embed="rId2"/>
          <a:stretch>
            <a:fillRect/>
          </a:stretch>
        </p:blipFill>
        <p:spPr>
          <a:xfrm>
            <a:off x="3741493" y="1388391"/>
            <a:ext cx="4656260" cy="5294744"/>
          </a:xfrm>
          <a:prstGeom prst="rect">
            <a:avLst/>
          </a:prstGeom>
        </p:spPr>
      </p:pic>
    </p:spTree>
    <p:extLst>
      <p:ext uri="{BB962C8B-B14F-4D97-AF65-F5344CB8AC3E}">
        <p14:creationId xmlns:p14="http://schemas.microsoft.com/office/powerpoint/2010/main" val="7446335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b="1" dirty="0"/>
              <a:t>VAS:</a:t>
            </a:r>
            <a:r>
              <a:rPr lang="fr-FR" sz="2400" b="1" dirty="0"/>
              <a:t> entre respiration et alimentation</a:t>
            </a:r>
            <a:r>
              <a:rPr lang="fr-FR" dirty="0"/>
              <a:t/>
            </a:r>
            <a:br>
              <a:rPr lang="fr-FR" dirty="0"/>
            </a:br>
            <a:endParaRPr lang="fr-FR" dirty="0"/>
          </a:p>
        </p:txBody>
      </p:sp>
      <p:pic>
        <p:nvPicPr>
          <p:cNvPr id="3" name="Image 2"/>
          <p:cNvPicPr>
            <a:picLocks noChangeAspect="1"/>
          </p:cNvPicPr>
          <p:nvPr/>
        </p:nvPicPr>
        <p:blipFill>
          <a:blip r:embed="rId3"/>
          <a:stretch>
            <a:fillRect/>
          </a:stretch>
        </p:blipFill>
        <p:spPr>
          <a:xfrm>
            <a:off x="838199" y="1527253"/>
            <a:ext cx="6676339" cy="4241249"/>
          </a:xfrm>
          <a:prstGeom prst="rect">
            <a:avLst/>
          </a:prstGeom>
        </p:spPr>
      </p:pic>
      <p:pic>
        <p:nvPicPr>
          <p:cNvPr id="5" name="Image 4"/>
          <p:cNvPicPr>
            <a:picLocks noChangeAspect="1"/>
          </p:cNvPicPr>
          <p:nvPr/>
        </p:nvPicPr>
        <p:blipFill rotWithShape="1">
          <a:blip r:embed="rId4"/>
          <a:srcRect l="37890" t="25650" r="12057" b="15721"/>
          <a:stretch/>
        </p:blipFill>
        <p:spPr>
          <a:xfrm>
            <a:off x="7175769" y="3544360"/>
            <a:ext cx="4910239" cy="3235226"/>
          </a:xfrm>
          <a:prstGeom prst="rect">
            <a:avLst/>
          </a:prstGeom>
        </p:spPr>
      </p:pic>
      <p:sp>
        <p:nvSpPr>
          <p:cNvPr id="6" name="Rectangle 5"/>
          <p:cNvSpPr/>
          <p:nvPr/>
        </p:nvSpPr>
        <p:spPr>
          <a:xfrm>
            <a:off x="8409358" y="528638"/>
            <a:ext cx="3676650" cy="2893100"/>
          </a:xfrm>
          <a:prstGeom prst="rect">
            <a:avLst/>
          </a:prstGeom>
          <a:ln w="12700">
            <a:solidFill>
              <a:schemeClr val="tx1"/>
            </a:solidFill>
          </a:ln>
        </p:spPr>
        <p:txBody>
          <a:bodyPr wrap="square">
            <a:spAutoFit/>
          </a:bodyPr>
          <a:lstStyle/>
          <a:p>
            <a:r>
              <a:rPr lang="fr-FR" sz="1400" b="1" u="sng" dirty="0"/>
              <a:t>Clés de compréhension</a:t>
            </a:r>
          </a:p>
          <a:p>
            <a:pPr marL="285750" indent="-285750">
              <a:buFont typeface="Arial" panose="020B0604020202020204" pitchFamily="34" charset="0"/>
              <a:buChar char="•"/>
            </a:pPr>
            <a:r>
              <a:rPr lang="fr-FR" sz="1400" b="1" dirty="0"/>
              <a:t>Humidité absolue (mg/l): </a:t>
            </a:r>
            <a:r>
              <a:rPr lang="fr-FR" sz="1400" dirty="0"/>
              <a:t>Quantité de vapeur d’eau dans 1 l de gaz exprimé en mg/l </a:t>
            </a:r>
          </a:p>
          <a:p>
            <a:pPr marL="285750" indent="-285750">
              <a:buFont typeface="Arial" panose="020B0604020202020204" pitchFamily="34" charset="0"/>
              <a:buChar char="•"/>
            </a:pPr>
            <a:r>
              <a:rPr lang="fr-FR" sz="1400" b="1" dirty="0"/>
              <a:t>Humidité relative (%) </a:t>
            </a:r>
            <a:r>
              <a:rPr lang="fr-FR" sz="1400" dirty="0"/>
              <a:t>: Quantité de vapeur d’eau dans 1 l de gaz rapportée à la quantité maximum en vapeur d’eau que ce même gaz peut contenir à la même température exprimé en %</a:t>
            </a:r>
          </a:p>
          <a:p>
            <a:pPr marL="285750" indent="-285750">
              <a:buFont typeface="Arial" panose="020B0604020202020204" pitchFamily="34" charset="0"/>
              <a:buChar char="•"/>
            </a:pPr>
            <a:r>
              <a:rPr lang="fr-FR" sz="1400" b="1" dirty="0"/>
              <a:t>Point de rosée (°C) : </a:t>
            </a:r>
            <a:r>
              <a:rPr lang="fr-FR" sz="1400" dirty="0"/>
              <a:t>C’est la température à laquelle un gaz est saturé en humidité 100% d’HR, en deçà de cette température, la vapeur d’eau se condense.</a:t>
            </a:r>
          </a:p>
        </p:txBody>
      </p:sp>
      <p:sp>
        <p:nvSpPr>
          <p:cNvPr id="7" name="ZoneTexte 6"/>
          <p:cNvSpPr txBox="1"/>
          <p:nvPr/>
        </p:nvSpPr>
        <p:spPr>
          <a:xfrm>
            <a:off x="11031167" y="6517976"/>
            <a:ext cx="1160833" cy="261610"/>
          </a:xfrm>
          <a:prstGeom prst="rect">
            <a:avLst/>
          </a:prstGeom>
          <a:noFill/>
        </p:spPr>
        <p:txBody>
          <a:bodyPr wrap="square" rtlCol="0">
            <a:spAutoFit/>
          </a:bodyPr>
          <a:lstStyle/>
          <a:p>
            <a:r>
              <a:rPr lang="fr-FR" sz="1100" dirty="0"/>
              <a:t>Lellouche 2015</a:t>
            </a:r>
          </a:p>
        </p:txBody>
      </p:sp>
      <p:sp>
        <p:nvSpPr>
          <p:cNvPr id="4" name="ZoneTexte 3"/>
          <p:cNvSpPr txBox="1"/>
          <p:nvPr/>
        </p:nvSpPr>
        <p:spPr>
          <a:xfrm>
            <a:off x="749030" y="6031149"/>
            <a:ext cx="6050604" cy="369332"/>
          </a:xfrm>
          <a:prstGeom prst="rect">
            <a:avLst/>
          </a:prstGeom>
          <a:noFill/>
        </p:spPr>
        <p:txBody>
          <a:bodyPr wrap="square" rtlCol="0">
            <a:spAutoFit/>
          </a:bodyPr>
          <a:lstStyle/>
          <a:p>
            <a:pPr algn="ctr"/>
            <a:r>
              <a:rPr lang="fr-FR" b="1" dirty="0"/>
              <a:t>Conditionnement des gaz respiratoires</a:t>
            </a:r>
          </a:p>
        </p:txBody>
      </p:sp>
    </p:spTree>
    <p:extLst>
      <p:ext uri="{BB962C8B-B14F-4D97-AF65-F5344CB8AC3E}">
        <p14:creationId xmlns:p14="http://schemas.microsoft.com/office/powerpoint/2010/main" val="12586533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Voies Aériennes Intra-thoraciques</a:t>
            </a:r>
          </a:p>
        </p:txBody>
      </p:sp>
      <p:pic>
        <p:nvPicPr>
          <p:cNvPr id="3" name="Image 2"/>
          <p:cNvPicPr>
            <a:picLocks noChangeAspect="1"/>
          </p:cNvPicPr>
          <p:nvPr/>
        </p:nvPicPr>
        <p:blipFill>
          <a:blip r:embed="rId3"/>
          <a:stretch>
            <a:fillRect/>
          </a:stretch>
        </p:blipFill>
        <p:spPr>
          <a:xfrm>
            <a:off x="490727" y="1371599"/>
            <a:ext cx="3304602" cy="3310129"/>
          </a:xfrm>
          <a:prstGeom prst="rect">
            <a:avLst/>
          </a:prstGeom>
        </p:spPr>
      </p:pic>
      <p:pic>
        <p:nvPicPr>
          <p:cNvPr id="5" name="Image 4"/>
          <p:cNvPicPr>
            <a:picLocks noChangeAspect="1"/>
          </p:cNvPicPr>
          <p:nvPr/>
        </p:nvPicPr>
        <p:blipFill rotWithShape="1">
          <a:blip r:embed="rId4"/>
          <a:srcRect l="22433" t="19389" r="7619" b="9773"/>
          <a:stretch/>
        </p:blipFill>
        <p:spPr>
          <a:xfrm>
            <a:off x="3993815" y="2290105"/>
            <a:ext cx="8018673" cy="4567895"/>
          </a:xfrm>
          <a:prstGeom prst="rect">
            <a:avLst/>
          </a:prstGeom>
        </p:spPr>
      </p:pic>
    </p:spTree>
    <p:extLst>
      <p:ext uri="{BB962C8B-B14F-4D97-AF65-F5344CB8AC3E}">
        <p14:creationId xmlns:p14="http://schemas.microsoft.com/office/powerpoint/2010/main" val="17553413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Parenchyme pulmonaire:</a:t>
            </a:r>
          </a:p>
        </p:txBody>
      </p:sp>
      <p:pic>
        <p:nvPicPr>
          <p:cNvPr id="3" name="Image 2"/>
          <p:cNvPicPr>
            <a:picLocks noChangeAspect="1"/>
          </p:cNvPicPr>
          <p:nvPr/>
        </p:nvPicPr>
        <p:blipFill>
          <a:blip r:embed="rId3"/>
          <a:stretch>
            <a:fillRect/>
          </a:stretch>
        </p:blipFill>
        <p:spPr>
          <a:xfrm>
            <a:off x="6646984" y="77174"/>
            <a:ext cx="5451597" cy="4225928"/>
          </a:xfrm>
          <a:prstGeom prst="rect">
            <a:avLst/>
          </a:prstGeom>
        </p:spPr>
      </p:pic>
      <p:pic>
        <p:nvPicPr>
          <p:cNvPr id="4" name="Image 3"/>
          <p:cNvPicPr>
            <a:picLocks noChangeAspect="1"/>
          </p:cNvPicPr>
          <p:nvPr/>
        </p:nvPicPr>
        <p:blipFill rotWithShape="1">
          <a:blip r:embed="rId4"/>
          <a:srcRect t="2696" b="1584"/>
          <a:stretch/>
        </p:blipFill>
        <p:spPr>
          <a:xfrm>
            <a:off x="8933497" y="4321277"/>
            <a:ext cx="3165084" cy="2536723"/>
          </a:xfrm>
          <a:prstGeom prst="rect">
            <a:avLst/>
          </a:prstGeom>
        </p:spPr>
      </p:pic>
      <p:pic>
        <p:nvPicPr>
          <p:cNvPr id="5" name="Image 4"/>
          <p:cNvPicPr>
            <a:picLocks noChangeAspect="1"/>
          </p:cNvPicPr>
          <p:nvPr/>
        </p:nvPicPr>
        <p:blipFill>
          <a:blip r:embed="rId5"/>
          <a:stretch>
            <a:fillRect/>
          </a:stretch>
        </p:blipFill>
        <p:spPr>
          <a:xfrm>
            <a:off x="1323975" y="1690688"/>
            <a:ext cx="3888340" cy="4197227"/>
          </a:xfrm>
          <a:prstGeom prst="rect">
            <a:avLst/>
          </a:prstGeom>
        </p:spPr>
      </p:pic>
      <p:sp>
        <p:nvSpPr>
          <p:cNvPr id="6" name="ZoneTexte 5"/>
          <p:cNvSpPr txBox="1"/>
          <p:nvPr/>
        </p:nvSpPr>
        <p:spPr>
          <a:xfrm>
            <a:off x="118935" y="5543521"/>
            <a:ext cx="2734408" cy="369332"/>
          </a:xfrm>
          <a:prstGeom prst="rect">
            <a:avLst/>
          </a:prstGeom>
          <a:noFill/>
        </p:spPr>
        <p:txBody>
          <a:bodyPr wrap="square" rtlCol="0">
            <a:spAutoFit/>
          </a:bodyPr>
          <a:lstStyle/>
          <a:p>
            <a:r>
              <a:rPr lang="fr-FR" dirty="0"/>
              <a:t>Lobule de </a:t>
            </a:r>
            <a:r>
              <a:rPr lang="fr-FR" dirty="0" smtClean="0"/>
              <a:t>Miller</a:t>
            </a:r>
            <a:endParaRPr lang="fr-FR" dirty="0"/>
          </a:p>
        </p:txBody>
      </p:sp>
      <p:sp>
        <p:nvSpPr>
          <p:cNvPr id="7" name="ZoneTexte 6"/>
          <p:cNvSpPr txBox="1"/>
          <p:nvPr/>
        </p:nvSpPr>
        <p:spPr>
          <a:xfrm>
            <a:off x="5698090" y="5029200"/>
            <a:ext cx="2959213" cy="369332"/>
          </a:xfrm>
          <a:prstGeom prst="rect">
            <a:avLst/>
          </a:prstGeom>
          <a:noFill/>
        </p:spPr>
        <p:txBody>
          <a:bodyPr wrap="square" rtlCol="0">
            <a:spAutoFit/>
          </a:bodyPr>
          <a:lstStyle/>
          <a:p>
            <a:r>
              <a:rPr lang="fr-FR" dirty="0"/>
              <a:t>Surface alvéolaire 70-90m2</a:t>
            </a:r>
          </a:p>
        </p:txBody>
      </p:sp>
      <p:cxnSp>
        <p:nvCxnSpPr>
          <p:cNvPr id="9" name="Connecteur droit 8"/>
          <p:cNvCxnSpPr/>
          <p:nvPr/>
        </p:nvCxnSpPr>
        <p:spPr>
          <a:xfrm flipH="1" flipV="1">
            <a:off x="6248400" y="3009900"/>
            <a:ext cx="1257300" cy="20002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ZoneTexte 9"/>
          <p:cNvSpPr txBox="1"/>
          <p:nvPr/>
        </p:nvSpPr>
        <p:spPr>
          <a:xfrm>
            <a:off x="5744249" y="2706106"/>
            <a:ext cx="866775" cy="400110"/>
          </a:xfrm>
          <a:prstGeom prst="rect">
            <a:avLst/>
          </a:prstGeom>
          <a:noFill/>
        </p:spPr>
        <p:txBody>
          <a:bodyPr wrap="square" rtlCol="0">
            <a:spAutoFit/>
          </a:bodyPr>
          <a:lstStyle/>
          <a:p>
            <a:r>
              <a:rPr lang="fr-FR" sz="1000" dirty="0">
                <a:latin typeface="Arial Rounded MT Bold" panose="020F0704030504030204" pitchFamily="34" charset="0"/>
              </a:rPr>
              <a:t>Pore de </a:t>
            </a:r>
            <a:r>
              <a:rPr lang="fr-FR" sz="1000" dirty="0" err="1">
                <a:latin typeface="Arial Rounded MT Bold" panose="020F0704030504030204" pitchFamily="34" charset="0"/>
              </a:rPr>
              <a:t>Köhn</a:t>
            </a:r>
            <a:endParaRPr lang="fr-FR" sz="1000" dirty="0">
              <a:latin typeface="Arial Rounded MT Bold" panose="020F0704030504030204" pitchFamily="34" charset="0"/>
            </a:endParaRPr>
          </a:p>
        </p:txBody>
      </p:sp>
      <p:sp>
        <p:nvSpPr>
          <p:cNvPr id="8" name="Rectangle 7"/>
          <p:cNvSpPr/>
          <p:nvPr/>
        </p:nvSpPr>
        <p:spPr>
          <a:xfrm>
            <a:off x="118935" y="5978563"/>
            <a:ext cx="2884517" cy="738664"/>
          </a:xfrm>
          <a:prstGeom prst="rect">
            <a:avLst/>
          </a:prstGeom>
        </p:spPr>
        <p:txBody>
          <a:bodyPr wrap="square">
            <a:spAutoFit/>
          </a:bodyPr>
          <a:lstStyle/>
          <a:p>
            <a:pPr algn="ctr"/>
            <a:r>
              <a:rPr lang="fr-FR" sz="1400" dirty="0">
                <a:solidFill>
                  <a:srgbClr val="040C28"/>
                </a:solidFill>
                <a:latin typeface="Google Sans"/>
              </a:rPr>
              <a:t>Petite masse polyédrique de parenchyme pulmonaire appendue à une bronche lobulaire</a:t>
            </a:r>
            <a:endParaRPr lang="fr-FR" sz="1400" dirty="0"/>
          </a:p>
        </p:txBody>
      </p:sp>
    </p:spTree>
    <p:extLst>
      <p:ext uri="{BB962C8B-B14F-4D97-AF65-F5344CB8AC3E}">
        <p14:creationId xmlns:p14="http://schemas.microsoft.com/office/powerpoint/2010/main" val="38575889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Tapis </a:t>
            </a:r>
            <a:r>
              <a:rPr lang="fr-FR" b="1" dirty="0" err="1"/>
              <a:t>mucocilliaire</a:t>
            </a:r>
            <a:endParaRPr lang="fr-FR" b="1" dirty="0"/>
          </a:p>
        </p:txBody>
      </p:sp>
      <p:sp>
        <p:nvSpPr>
          <p:cNvPr id="4" name="Rectangle 3"/>
          <p:cNvSpPr/>
          <p:nvPr/>
        </p:nvSpPr>
        <p:spPr>
          <a:xfrm>
            <a:off x="9168005" y="5714944"/>
            <a:ext cx="3023995" cy="1015663"/>
          </a:xfrm>
          <a:prstGeom prst="rect">
            <a:avLst/>
          </a:prstGeom>
        </p:spPr>
        <p:txBody>
          <a:bodyPr wrap="square">
            <a:spAutoFit/>
          </a:bodyPr>
          <a:lstStyle/>
          <a:p>
            <a:r>
              <a:rPr lang="fr-FR" sz="1200" dirty="0"/>
              <a:t>Approche biophysique de la fonction muco-ciliaire de l’épithélium bronchique : propriétés d’écoulement du mucus et coordination du battement ciliaire, Myriam </a:t>
            </a:r>
            <a:r>
              <a:rPr lang="fr-FR" sz="1200" dirty="0" err="1"/>
              <a:t>Jory</a:t>
            </a:r>
            <a:r>
              <a:rPr lang="fr-FR" sz="1200" dirty="0"/>
              <a:t>, 2020</a:t>
            </a:r>
          </a:p>
        </p:txBody>
      </p:sp>
      <p:grpSp>
        <p:nvGrpSpPr>
          <p:cNvPr id="8" name="Groupe 7">
            <a:extLst>
              <a:ext uri="{FF2B5EF4-FFF2-40B4-BE49-F238E27FC236}">
                <a16:creationId xmlns:a16="http://schemas.microsoft.com/office/drawing/2014/main" id="{1C184987-F5BC-8642-B059-812FBB2DA6B5}"/>
              </a:ext>
            </a:extLst>
          </p:cNvPr>
          <p:cNvGrpSpPr/>
          <p:nvPr/>
        </p:nvGrpSpPr>
        <p:grpSpPr>
          <a:xfrm>
            <a:off x="151851" y="172278"/>
            <a:ext cx="12040149" cy="6303435"/>
            <a:chOff x="151851" y="172278"/>
            <a:chExt cx="12040149" cy="6303435"/>
          </a:xfrm>
        </p:grpSpPr>
        <p:pic>
          <p:nvPicPr>
            <p:cNvPr id="6" name="Image 5">
              <a:extLst>
                <a:ext uri="{FF2B5EF4-FFF2-40B4-BE49-F238E27FC236}">
                  <a16:creationId xmlns:a16="http://schemas.microsoft.com/office/drawing/2014/main" id="{7B8D79D2-93E6-1E46-B310-1A1582D94090}"/>
                </a:ext>
              </a:extLst>
            </p:cNvPr>
            <p:cNvPicPr>
              <a:picLocks noChangeAspect="1"/>
            </p:cNvPicPr>
            <p:nvPr/>
          </p:nvPicPr>
          <p:blipFill rotWithShape="1">
            <a:blip r:embed="rId3"/>
            <a:srcRect l="30893" t="12778" r="16545" b="35068"/>
            <a:stretch/>
          </p:blipFill>
          <p:spPr>
            <a:xfrm>
              <a:off x="151851" y="1567226"/>
              <a:ext cx="8794481" cy="4908487"/>
            </a:xfrm>
            <a:prstGeom prst="rect">
              <a:avLst/>
            </a:prstGeom>
          </p:spPr>
        </p:pic>
        <p:pic>
          <p:nvPicPr>
            <p:cNvPr id="3" name="Image 2"/>
            <p:cNvPicPr>
              <a:picLocks noChangeAspect="1"/>
            </p:cNvPicPr>
            <p:nvPr/>
          </p:nvPicPr>
          <p:blipFill rotWithShape="1">
            <a:blip r:embed="rId3"/>
            <a:srcRect l="30893" t="64836" r="16545" b="4321"/>
            <a:stretch/>
          </p:blipFill>
          <p:spPr>
            <a:xfrm>
              <a:off x="5700665" y="172278"/>
              <a:ext cx="6491335" cy="2142580"/>
            </a:xfrm>
            <a:prstGeom prst="rect">
              <a:avLst/>
            </a:prstGeom>
          </p:spPr>
        </p:pic>
        <p:sp>
          <p:nvSpPr>
            <p:cNvPr id="7" name="ZoneTexte 6">
              <a:extLst>
                <a:ext uri="{FF2B5EF4-FFF2-40B4-BE49-F238E27FC236}">
                  <a16:creationId xmlns:a16="http://schemas.microsoft.com/office/drawing/2014/main" id="{613D38EF-3FC0-7E42-9824-6A03765BD65D}"/>
                </a:ext>
              </a:extLst>
            </p:cNvPr>
            <p:cNvSpPr txBox="1"/>
            <p:nvPr/>
          </p:nvSpPr>
          <p:spPr>
            <a:xfrm flipH="1">
              <a:off x="8401876" y="3316904"/>
              <a:ext cx="225289" cy="400110"/>
            </a:xfrm>
            <a:prstGeom prst="rect">
              <a:avLst/>
            </a:prstGeom>
            <a:noFill/>
          </p:spPr>
          <p:txBody>
            <a:bodyPr wrap="square" rtlCol="0">
              <a:spAutoFit/>
            </a:bodyPr>
            <a:lstStyle/>
            <a:p>
              <a:r>
                <a:rPr lang="fr-FR" sz="2000" b="1" dirty="0"/>
                <a:t>B</a:t>
              </a:r>
            </a:p>
          </p:txBody>
        </p:sp>
      </p:grpSp>
    </p:spTree>
    <p:extLst>
      <p:ext uri="{BB962C8B-B14F-4D97-AF65-F5344CB8AC3E}">
        <p14:creationId xmlns:p14="http://schemas.microsoft.com/office/powerpoint/2010/main" val="35228348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122842"/>
            <a:ext cx="10515600" cy="1325563"/>
          </a:xfrm>
        </p:spPr>
        <p:txBody>
          <a:bodyPr/>
          <a:lstStyle/>
          <a:p>
            <a:pPr algn="ctr"/>
            <a:r>
              <a:rPr lang="fr-FR" b="1" dirty="0"/>
              <a:t>Rhéologie des sécrétions bronchiques</a:t>
            </a:r>
          </a:p>
        </p:txBody>
      </p:sp>
      <p:pic>
        <p:nvPicPr>
          <p:cNvPr id="4" name="Image 3"/>
          <p:cNvPicPr>
            <a:picLocks noChangeAspect="1"/>
          </p:cNvPicPr>
          <p:nvPr/>
        </p:nvPicPr>
        <p:blipFill rotWithShape="1">
          <a:blip r:embed="rId3"/>
          <a:srcRect l="31090" t="28690" r="16154" b="33259"/>
          <a:stretch/>
        </p:blipFill>
        <p:spPr>
          <a:xfrm>
            <a:off x="5076092" y="2547260"/>
            <a:ext cx="6811108" cy="2763294"/>
          </a:xfrm>
          <a:prstGeom prst="rect">
            <a:avLst/>
          </a:prstGeom>
        </p:spPr>
      </p:pic>
      <p:sp>
        <p:nvSpPr>
          <p:cNvPr id="5" name="Rectangle 4"/>
          <p:cNvSpPr/>
          <p:nvPr/>
        </p:nvSpPr>
        <p:spPr>
          <a:xfrm>
            <a:off x="6096000" y="5554174"/>
            <a:ext cx="5791200" cy="461665"/>
          </a:xfrm>
          <a:prstGeom prst="rect">
            <a:avLst/>
          </a:prstGeom>
        </p:spPr>
        <p:txBody>
          <a:bodyPr wrap="square">
            <a:spAutoFit/>
          </a:bodyPr>
          <a:lstStyle/>
          <a:p>
            <a:r>
              <a:rPr lang="fr-FR" sz="1200" dirty="0"/>
              <a:t>Approche biophysique de la fonction muco-ciliaire de l’épithélium bronchique : propriétés d’écoulement du mucus et coordination du battement ciliaire, Myriam </a:t>
            </a:r>
            <a:r>
              <a:rPr lang="fr-FR" sz="1200" dirty="0" err="1"/>
              <a:t>Jory</a:t>
            </a:r>
            <a:r>
              <a:rPr lang="fr-FR" sz="1200" dirty="0"/>
              <a:t>, 2020</a:t>
            </a:r>
          </a:p>
        </p:txBody>
      </p:sp>
      <p:sp>
        <p:nvSpPr>
          <p:cNvPr id="6" name="Rectangle 5"/>
          <p:cNvSpPr/>
          <p:nvPr/>
        </p:nvSpPr>
        <p:spPr>
          <a:xfrm>
            <a:off x="183393" y="1668538"/>
            <a:ext cx="5305425" cy="5355312"/>
          </a:xfrm>
          <a:prstGeom prst="rect">
            <a:avLst/>
          </a:prstGeom>
        </p:spPr>
        <p:txBody>
          <a:bodyPr wrap="square">
            <a:spAutoFit/>
          </a:bodyPr>
          <a:lstStyle/>
          <a:p>
            <a:r>
              <a:rPr lang="fr-FR" b="1" u="sng" dirty="0"/>
              <a:t>Rôle:</a:t>
            </a:r>
            <a:r>
              <a:rPr lang="fr-FR" dirty="0"/>
              <a:t> protection, transport, lubrification,… </a:t>
            </a:r>
          </a:p>
          <a:p>
            <a:endParaRPr lang="fr-FR" dirty="0"/>
          </a:p>
          <a:p>
            <a:r>
              <a:rPr lang="fr-FR" b="1" u="sng" dirty="0"/>
              <a:t>Constitution:</a:t>
            </a:r>
            <a:r>
              <a:rPr lang="fr-FR" dirty="0"/>
              <a:t> hydrogel biologique 90% d’eau, ions, protéines (dont les </a:t>
            </a:r>
            <a:r>
              <a:rPr lang="fr-FR" b="1" dirty="0"/>
              <a:t>mucines</a:t>
            </a:r>
            <a:r>
              <a:rPr lang="fr-FR" dirty="0"/>
              <a:t>), lipides, ADN et débris cellulaires. </a:t>
            </a:r>
            <a:r>
              <a:rPr lang="fr-FR" b="1" dirty="0"/>
              <a:t>réseau complexe et hétérogène</a:t>
            </a:r>
          </a:p>
          <a:p>
            <a:endParaRPr lang="fr-FR" b="1" dirty="0"/>
          </a:p>
          <a:p>
            <a:r>
              <a:rPr lang="fr-FR" b="1" u="sng" dirty="0"/>
              <a:t>Caractéristiques rhéologiques et adhésives:</a:t>
            </a:r>
            <a:r>
              <a:rPr lang="fr-FR" dirty="0"/>
              <a:t> liées à sa composition: </a:t>
            </a:r>
            <a:r>
              <a:rPr lang="fr-FR" b="1" dirty="0"/>
              <a:t>taux d’hydratation</a:t>
            </a:r>
            <a:r>
              <a:rPr lang="fr-FR" dirty="0"/>
              <a:t>, concentration en protéines, teneur en lipides et ADN. Varie en fonction de l’inflammation, d’éventuelles infections.</a:t>
            </a:r>
          </a:p>
          <a:p>
            <a:endParaRPr lang="fr-FR" dirty="0"/>
          </a:p>
          <a:p>
            <a:r>
              <a:rPr lang="fr-FR" dirty="0"/>
              <a:t>Il se structure en deux phases distinctes: </a:t>
            </a:r>
          </a:p>
          <a:p>
            <a:pPr marL="285750" indent="-285750">
              <a:buFontTx/>
              <a:buChar char="-"/>
            </a:pPr>
            <a:r>
              <a:rPr lang="fr-FR" dirty="0"/>
              <a:t>couche péri-ciliaire (pouvoir osmotique supérieur pour garantir hydratation) = </a:t>
            </a:r>
            <a:r>
              <a:rPr lang="fr-FR" b="1" dirty="0"/>
              <a:t>phase sol</a:t>
            </a:r>
            <a:r>
              <a:rPr lang="fr-FR" dirty="0"/>
              <a:t>(</a:t>
            </a:r>
            <a:r>
              <a:rPr lang="fr-FR" dirty="0" err="1"/>
              <a:t>ution</a:t>
            </a:r>
            <a:r>
              <a:rPr lang="fr-FR" dirty="0"/>
              <a:t>), </a:t>
            </a:r>
          </a:p>
          <a:p>
            <a:pPr marL="285750" indent="-285750">
              <a:buFontTx/>
              <a:buChar char="-"/>
            </a:pPr>
            <a:r>
              <a:rPr lang="fr-FR" dirty="0"/>
              <a:t>couche supérieure = </a:t>
            </a:r>
            <a:r>
              <a:rPr lang="fr-FR" b="1" dirty="0"/>
              <a:t>phase gel. </a:t>
            </a:r>
            <a:r>
              <a:rPr lang="fr-FR" dirty="0"/>
              <a:t>Fluide viscoélastique, </a:t>
            </a:r>
            <a:r>
              <a:rPr lang="fr-FR" b="1" dirty="0" err="1"/>
              <a:t>rhéo</a:t>
            </a:r>
            <a:r>
              <a:rPr lang="fr-FR" b="1" dirty="0"/>
              <a:t>-fluidifiant</a:t>
            </a:r>
            <a:r>
              <a:rPr lang="fr-FR" dirty="0"/>
              <a:t>, mais également </a:t>
            </a:r>
            <a:r>
              <a:rPr lang="fr-FR" b="1" dirty="0" err="1"/>
              <a:t>rhéosolidifiant</a:t>
            </a:r>
            <a:r>
              <a:rPr lang="fr-FR" dirty="0"/>
              <a:t> à large déformation, et à forte adhésivité et cohésion. </a:t>
            </a:r>
          </a:p>
          <a:p>
            <a:endParaRPr lang="fr-FR" dirty="0"/>
          </a:p>
        </p:txBody>
      </p:sp>
    </p:spTree>
    <p:extLst>
      <p:ext uri="{BB962C8B-B14F-4D97-AF65-F5344CB8AC3E}">
        <p14:creationId xmlns:p14="http://schemas.microsoft.com/office/powerpoint/2010/main" val="37509105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16992" y="4105021"/>
            <a:ext cx="9183624" cy="2545129"/>
          </a:xfrm>
        </p:spPr>
        <p:txBody>
          <a:bodyPr>
            <a:noAutofit/>
          </a:bodyPr>
          <a:lstStyle/>
          <a:p>
            <a:r>
              <a:rPr lang="fr-FR" sz="6000" b="1" dirty="0"/>
              <a:t>Cage thoracique et système musculo-squelettique</a:t>
            </a:r>
          </a:p>
        </p:txBody>
      </p:sp>
      <p:pic>
        <p:nvPicPr>
          <p:cNvPr id="3" name="Image 2"/>
          <p:cNvPicPr>
            <a:picLocks noChangeAspect="1"/>
          </p:cNvPicPr>
          <p:nvPr/>
        </p:nvPicPr>
        <p:blipFill>
          <a:blip r:embed="rId2"/>
          <a:stretch>
            <a:fillRect/>
          </a:stretch>
        </p:blipFill>
        <p:spPr>
          <a:xfrm>
            <a:off x="5608027" y="299304"/>
            <a:ext cx="6286500" cy="3533775"/>
          </a:xfrm>
          <a:prstGeom prst="rect">
            <a:avLst/>
          </a:prstGeom>
        </p:spPr>
      </p:pic>
    </p:spTree>
    <p:extLst>
      <p:ext uri="{BB962C8B-B14F-4D97-AF65-F5344CB8AC3E}">
        <p14:creationId xmlns:p14="http://schemas.microsoft.com/office/powerpoint/2010/main" val="7367767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La plèvre</a:t>
            </a:r>
          </a:p>
        </p:txBody>
      </p:sp>
      <p:sp>
        <p:nvSpPr>
          <p:cNvPr id="3" name="ZoneTexte 2"/>
          <p:cNvSpPr txBox="1"/>
          <p:nvPr/>
        </p:nvSpPr>
        <p:spPr>
          <a:xfrm>
            <a:off x="641075" y="2287036"/>
            <a:ext cx="4116456" cy="3046988"/>
          </a:xfrm>
          <a:prstGeom prst="rect">
            <a:avLst/>
          </a:prstGeom>
          <a:noFill/>
          <a:ln>
            <a:solidFill>
              <a:schemeClr val="tx1"/>
            </a:solidFill>
          </a:ln>
        </p:spPr>
        <p:txBody>
          <a:bodyPr wrap="square" rtlCol="0">
            <a:spAutoFit/>
          </a:bodyPr>
          <a:lstStyle/>
          <a:p>
            <a:r>
              <a:rPr lang="fr-FR" sz="2400" dirty="0"/>
              <a:t>Cavité virtuelle formée de 2 feuillets qui se réfléchissent au niveau des hiles.  Pression négative -3mmHg à la CRF et environ -6mmHg en fin d’inspiration (s’oppose à la résistance élastique du parenchyme).</a:t>
            </a:r>
          </a:p>
        </p:txBody>
      </p:sp>
      <p:pic>
        <p:nvPicPr>
          <p:cNvPr id="4" name="Image 3"/>
          <p:cNvPicPr>
            <a:picLocks noChangeAspect="1"/>
          </p:cNvPicPr>
          <p:nvPr/>
        </p:nvPicPr>
        <p:blipFill>
          <a:blip r:embed="rId2"/>
          <a:stretch>
            <a:fillRect/>
          </a:stretch>
        </p:blipFill>
        <p:spPr>
          <a:xfrm>
            <a:off x="6096000" y="868042"/>
            <a:ext cx="5580185" cy="5177768"/>
          </a:xfrm>
          <a:prstGeom prst="rect">
            <a:avLst/>
          </a:prstGeom>
        </p:spPr>
      </p:pic>
    </p:spTree>
    <p:extLst>
      <p:ext uri="{BB962C8B-B14F-4D97-AF65-F5344CB8AC3E}">
        <p14:creationId xmlns:p14="http://schemas.microsoft.com/office/powerpoint/2010/main" val="9257843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Diaphragme</a:t>
            </a:r>
          </a:p>
        </p:txBody>
      </p:sp>
      <p:pic>
        <p:nvPicPr>
          <p:cNvPr id="3" name="Image 2"/>
          <p:cNvPicPr>
            <a:picLocks noChangeAspect="1"/>
          </p:cNvPicPr>
          <p:nvPr/>
        </p:nvPicPr>
        <p:blipFill>
          <a:blip r:embed="rId2"/>
          <a:stretch>
            <a:fillRect/>
          </a:stretch>
        </p:blipFill>
        <p:spPr>
          <a:xfrm>
            <a:off x="5153769" y="365125"/>
            <a:ext cx="6097829" cy="2900589"/>
          </a:xfrm>
          <a:prstGeom prst="rect">
            <a:avLst/>
          </a:prstGeom>
        </p:spPr>
      </p:pic>
      <p:sp>
        <p:nvSpPr>
          <p:cNvPr id="4" name="ZoneTexte 3"/>
          <p:cNvSpPr txBox="1"/>
          <p:nvPr/>
        </p:nvSpPr>
        <p:spPr>
          <a:xfrm>
            <a:off x="469932" y="3641221"/>
            <a:ext cx="11252136" cy="2554545"/>
          </a:xfrm>
          <a:prstGeom prst="rect">
            <a:avLst/>
          </a:prstGeom>
          <a:noFill/>
        </p:spPr>
        <p:txBody>
          <a:bodyPr wrap="square" rtlCol="0">
            <a:spAutoFit/>
          </a:bodyPr>
          <a:lstStyle/>
          <a:p>
            <a:pPr algn="just"/>
            <a:r>
              <a:rPr lang="fr-FR" sz="3200" dirty="0"/>
              <a:t>Muscle digastrique composé de deux coupoles à convexité </a:t>
            </a:r>
            <a:r>
              <a:rPr lang="fr-FR" sz="3200" dirty="0" smtClean="0"/>
              <a:t>supérieure, il </a:t>
            </a:r>
            <a:r>
              <a:rPr lang="fr-FR" sz="3200" dirty="0"/>
              <a:t>s’insère sur le contour de l’ouverture inférieure du thorax.</a:t>
            </a:r>
          </a:p>
          <a:p>
            <a:pPr algn="just"/>
            <a:endParaRPr lang="fr-FR" sz="3200" dirty="0"/>
          </a:p>
          <a:p>
            <a:pPr algn="just"/>
            <a:r>
              <a:rPr lang="fr-FR" sz="3200" dirty="0"/>
              <a:t>Innervation par le nerf phrénique (racines cervicales C3, C4 et C5).</a:t>
            </a:r>
          </a:p>
        </p:txBody>
      </p:sp>
    </p:spTree>
    <p:extLst>
      <p:ext uri="{BB962C8B-B14F-4D97-AF65-F5344CB8AC3E}">
        <p14:creationId xmlns:p14="http://schemas.microsoft.com/office/powerpoint/2010/main" val="29039120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33820"/>
            <a:ext cx="10515600" cy="1325563"/>
          </a:xfrm>
        </p:spPr>
        <p:txBody>
          <a:bodyPr/>
          <a:lstStyle/>
          <a:p>
            <a:pPr algn="ctr"/>
            <a:r>
              <a:rPr lang="fr-FR" b="1" dirty="0"/>
              <a:t>Musculature respiratoire accessoire</a:t>
            </a:r>
          </a:p>
        </p:txBody>
      </p:sp>
      <p:sp>
        <p:nvSpPr>
          <p:cNvPr id="3" name="ZoneTexte 2"/>
          <p:cNvSpPr txBox="1"/>
          <p:nvPr/>
        </p:nvSpPr>
        <p:spPr>
          <a:xfrm>
            <a:off x="838200" y="1162997"/>
            <a:ext cx="10515600" cy="4893647"/>
          </a:xfrm>
          <a:prstGeom prst="rect">
            <a:avLst/>
          </a:prstGeom>
          <a:noFill/>
        </p:spPr>
        <p:txBody>
          <a:bodyPr wrap="square" rtlCol="0">
            <a:spAutoFit/>
          </a:bodyPr>
          <a:lstStyle/>
          <a:p>
            <a:pPr marL="285750" indent="-285750">
              <a:buFont typeface="Arial" panose="020B0604020202020204" pitchFamily="34" charset="0"/>
              <a:buChar char="•"/>
            </a:pPr>
            <a:r>
              <a:rPr lang="fr-FR" sz="2400" b="1" dirty="0"/>
              <a:t>Scalènes:</a:t>
            </a:r>
            <a:r>
              <a:rPr lang="fr-FR" sz="2400" dirty="0"/>
              <a:t> inspirateurs, tubercules transverses C2 à C7 / </a:t>
            </a:r>
            <a:r>
              <a:rPr lang="fr-FR" sz="2400" dirty="0" smtClean="0"/>
              <a:t>K1-K2, C3-C7</a:t>
            </a:r>
            <a:endParaRPr lang="fr-FR" sz="2400" dirty="0"/>
          </a:p>
          <a:p>
            <a:pPr marL="285750" indent="-285750">
              <a:buFont typeface="Arial" panose="020B0604020202020204" pitchFamily="34" charset="0"/>
              <a:buChar char="•"/>
            </a:pPr>
            <a:r>
              <a:rPr lang="fr-FR" sz="2400" b="1" dirty="0"/>
              <a:t>SCOM:</a:t>
            </a:r>
            <a:r>
              <a:rPr lang="fr-FR" sz="2400" dirty="0"/>
              <a:t> inspirateurs, occiput / processus mastoïdes / sternum / </a:t>
            </a:r>
            <a:r>
              <a:rPr lang="fr-FR" sz="2400" dirty="0" smtClean="0"/>
              <a:t>clavicules, nerf XI (accessoire)</a:t>
            </a:r>
            <a:endParaRPr lang="fr-FR" sz="2400" dirty="0"/>
          </a:p>
          <a:p>
            <a:pPr marL="285750" indent="-285750">
              <a:buFont typeface="Arial" panose="020B0604020202020204" pitchFamily="34" charset="0"/>
              <a:buChar char="•"/>
            </a:pPr>
            <a:r>
              <a:rPr lang="fr-FR" sz="2400" b="1" dirty="0"/>
              <a:t>Intercostaux externes-internes-intimes: </a:t>
            </a:r>
            <a:r>
              <a:rPr lang="fr-FR" sz="2400" dirty="0"/>
              <a:t>action potentiellement mixte en fonction du point fixe et de l’insertion des faisceaux mais globalement expirateurs par diminution de l’espace intercostal, T1-T11</a:t>
            </a:r>
          </a:p>
          <a:p>
            <a:pPr marL="285750" indent="-285750">
              <a:buFont typeface="Arial" panose="020B0604020202020204" pitchFamily="34" charset="0"/>
              <a:buChar char="•"/>
            </a:pPr>
            <a:r>
              <a:rPr lang="fr-FR" sz="2400" b="1" dirty="0"/>
              <a:t>Sous-clavier:</a:t>
            </a:r>
            <a:r>
              <a:rPr lang="fr-FR" sz="2400" dirty="0"/>
              <a:t> inspirateur par inversion de point fixe, K1 et </a:t>
            </a:r>
            <a:r>
              <a:rPr lang="fr-FR" sz="2400" dirty="0" err="1"/>
              <a:t>cart</a:t>
            </a:r>
            <a:r>
              <a:rPr lang="fr-FR" sz="2400" dirty="0"/>
              <a:t>. K1 / clavicule, C5-C6</a:t>
            </a:r>
          </a:p>
          <a:p>
            <a:pPr marL="285750" indent="-285750">
              <a:buFont typeface="Arial" panose="020B0604020202020204" pitchFamily="34" charset="0"/>
              <a:buChar char="•"/>
            </a:pPr>
            <a:r>
              <a:rPr lang="fr-FR" sz="2400" b="1" dirty="0"/>
              <a:t>Grand pectoral: </a:t>
            </a:r>
            <a:r>
              <a:rPr lang="fr-FR" sz="2400" dirty="0"/>
              <a:t>in-</a:t>
            </a:r>
            <a:r>
              <a:rPr lang="fr-FR" sz="2400" dirty="0" err="1"/>
              <a:t>exsuflateur</a:t>
            </a:r>
            <a:r>
              <a:rPr lang="fr-FR" sz="2400" dirty="0"/>
              <a:t> notamment par inversion des points fixes, clavicule / sternum / </a:t>
            </a:r>
            <a:r>
              <a:rPr lang="fr-FR" sz="2400" dirty="0" err="1"/>
              <a:t>cart</a:t>
            </a:r>
            <a:r>
              <a:rPr lang="fr-FR" sz="2400" dirty="0"/>
              <a:t>. </a:t>
            </a:r>
            <a:r>
              <a:rPr lang="fr-FR" sz="2400" dirty="0" smtClean="0"/>
              <a:t>K2-K6 </a:t>
            </a:r>
            <a:r>
              <a:rPr lang="fr-FR" sz="2400" dirty="0"/>
              <a:t>/ humérus, C5-T1</a:t>
            </a:r>
          </a:p>
          <a:p>
            <a:pPr marL="285750" indent="-285750">
              <a:buFont typeface="Arial" panose="020B0604020202020204" pitchFamily="34" charset="0"/>
              <a:buChar char="•"/>
            </a:pPr>
            <a:r>
              <a:rPr lang="fr-FR" sz="2400" b="1" dirty="0"/>
              <a:t>Petit pectoral: </a:t>
            </a:r>
            <a:r>
              <a:rPr lang="fr-FR" sz="2400" dirty="0"/>
              <a:t>inspirateur, </a:t>
            </a:r>
            <a:r>
              <a:rPr lang="fr-FR" sz="2400" dirty="0" smtClean="0"/>
              <a:t>K3-K5 </a:t>
            </a:r>
            <a:r>
              <a:rPr lang="fr-FR" sz="2400" dirty="0"/>
              <a:t>/ processus </a:t>
            </a:r>
            <a:r>
              <a:rPr lang="fr-FR" sz="2400" dirty="0" smtClean="0"/>
              <a:t>coracoïde </a:t>
            </a:r>
            <a:r>
              <a:rPr lang="fr-FR" sz="2400" dirty="0"/>
              <a:t>scapula, C8-T1</a:t>
            </a:r>
          </a:p>
          <a:p>
            <a:pPr marL="285750" indent="-285750">
              <a:buFont typeface="Arial" panose="020B0604020202020204" pitchFamily="34" charset="0"/>
              <a:buChar char="•"/>
            </a:pPr>
            <a:r>
              <a:rPr lang="fr-FR" sz="2400" b="1" dirty="0"/>
              <a:t>Dentelé antérieur: </a:t>
            </a:r>
            <a:r>
              <a:rPr lang="fr-FR" sz="2400" dirty="0"/>
              <a:t>inspirateur, K1 à </a:t>
            </a:r>
            <a:r>
              <a:rPr lang="fr-FR" sz="2400" dirty="0" smtClean="0"/>
              <a:t>K9-10 / scapula, </a:t>
            </a:r>
            <a:r>
              <a:rPr lang="fr-FR" sz="2400" dirty="0"/>
              <a:t>C5-C6-(C7)</a:t>
            </a:r>
          </a:p>
          <a:p>
            <a:pPr marL="285750" indent="-285750">
              <a:buFont typeface="Arial" panose="020B0604020202020204" pitchFamily="34" charset="0"/>
              <a:buChar char="•"/>
            </a:pPr>
            <a:r>
              <a:rPr lang="fr-FR" sz="2400" b="1" dirty="0"/>
              <a:t>Thoraciques transverses: </a:t>
            </a:r>
            <a:r>
              <a:rPr lang="fr-FR" sz="2400" dirty="0"/>
              <a:t>expirateur, </a:t>
            </a:r>
            <a:r>
              <a:rPr lang="fr-FR" sz="2400" dirty="0" smtClean="0"/>
              <a:t>sternum / </a:t>
            </a:r>
            <a:r>
              <a:rPr lang="fr-FR" sz="2400" dirty="0" err="1" smtClean="0"/>
              <a:t>cart</a:t>
            </a:r>
            <a:r>
              <a:rPr lang="fr-FR" sz="2400" dirty="0" smtClean="0"/>
              <a:t>. K3-K6</a:t>
            </a:r>
            <a:r>
              <a:rPr lang="fr-FR" sz="2400" dirty="0"/>
              <a:t>, T1-T11</a:t>
            </a:r>
          </a:p>
        </p:txBody>
      </p:sp>
      <p:sp>
        <p:nvSpPr>
          <p:cNvPr id="4" name="ZoneTexte 3"/>
          <p:cNvSpPr txBox="1"/>
          <p:nvPr/>
        </p:nvSpPr>
        <p:spPr>
          <a:xfrm>
            <a:off x="8472792" y="6056644"/>
            <a:ext cx="3536922" cy="646331"/>
          </a:xfrm>
          <a:prstGeom prst="rect">
            <a:avLst/>
          </a:prstGeom>
          <a:noFill/>
          <a:ln>
            <a:solidFill>
              <a:schemeClr val="tx1"/>
            </a:solidFill>
          </a:ln>
        </p:spPr>
        <p:txBody>
          <a:bodyPr wrap="square" rtlCol="0">
            <a:spAutoFit/>
          </a:bodyPr>
          <a:lstStyle/>
          <a:p>
            <a:r>
              <a:rPr lang="fr-FR" b="1" u="sng" dirty="0"/>
              <a:t>Clef de compréhension:</a:t>
            </a:r>
            <a:r>
              <a:rPr lang="fr-FR" b="1" dirty="0"/>
              <a:t> </a:t>
            </a:r>
          </a:p>
          <a:p>
            <a:r>
              <a:rPr lang="fr-FR" dirty="0"/>
              <a:t>Concept d’inversion des points fixes</a:t>
            </a:r>
          </a:p>
        </p:txBody>
      </p:sp>
      <p:pic>
        <p:nvPicPr>
          <p:cNvPr id="5" name="Image 4"/>
          <p:cNvPicPr>
            <a:picLocks noChangeAspect="1"/>
          </p:cNvPicPr>
          <p:nvPr/>
        </p:nvPicPr>
        <p:blipFill>
          <a:blip r:embed="rId2"/>
          <a:stretch>
            <a:fillRect/>
          </a:stretch>
        </p:blipFill>
        <p:spPr>
          <a:xfrm>
            <a:off x="11353800" y="5641653"/>
            <a:ext cx="655914" cy="611377"/>
          </a:xfrm>
          <a:prstGeom prst="rect">
            <a:avLst/>
          </a:prstGeom>
          <a:ln w="31750" cmpd="sng">
            <a:solidFill>
              <a:schemeClr val="tx1"/>
            </a:solidFill>
          </a:ln>
        </p:spPr>
      </p:pic>
    </p:spTree>
    <p:extLst>
      <p:ext uri="{BB962C8B-B14F-4D97-AF65-F5344CB8AC3E}">
        <p14:creationId xmlns:p14="http://schemas.microsoft.com/office/powerpoint/2010/main" val="9776872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0"/>
            <a:ext cx="10515600" cy="1325563"/>
          </a:xfrm>
        </p:spPr>
        <p:txBody>
          <a:bodyPr/>
          <a:lstStyle/>
          <a:p>
            <a:pPr algn="ctr"/>
            <a:r>
              <a:rPr lang="fr-FR" b="1" dirty="0"/>
              <a:t>Cinétique respiratoire</a:t>
            </a:r>
          </a:p>
        </p:txBody>
      </p:sp>
      <p:sp>
        <p:nvSpPr>
          <p:cNvPr id="3" name="ZoneTexte 2"/>
          <p:cNvSpPr txBox="1"/>
          <p:nvPr/>
        </p:nvSpPr>
        <p:spPr>
          <a:xfrm>
            <a:off x="838200" y="1690688"/>
            <a:ext cx="4102510" cy="4708981"/>
          </a:xfrm>
          <a:prstGeom prst="rect">
            <a:avLst/>
          </a:prstGeom>
          <a:noFill/>
          <a:ln>
            <a:solidFill>
              <a:schemeClr val="tx1"/>
            </a:solidFill>
          </a:ln>
        </p:spPr>
        <p:txBody>
          <a:bodyPr wrap="square" rtlCol="0">
            <a:spAutoFit/>
          </a:bodyPr>
          <a:lstStyle/>
          <a:p>
            <a:r>
              <a:rPr lang="fr-FR" sz="2000" dirty="0"/>
              <a:t>L’abaissement du diaphragme augmente le volume de la cage thoracique, la pression des gaz pulmonaires diminue (</a:t>
            </a:r>
            <a:r>
              <a:rPr lang="fr-FR" sz="2000" b="1" dirty="0"/>
              <a:t>loi de Boyle P1.V1=P2.V2</a:t>
            </a:r>
            <a:r>
              <a:rPr lang="fr-FR" sz="2000" dirty="0"/>
              <a:t>). </a:t>
            </a:r>
          </a:p>
          <a:p>
            <a:endParaRPr lang="fr-FR" sz="2000" dirty="0"/>
          </a:p>
          <a:p>
            <a:r>
              <a:rPr lang="fr-FR" sz="2000" dirty="0"/>
              <a:t>Lorsque la </a:t>
            </a:r>
            <a:r>
              <a:rPr lang="fr-FR" sz="2000" b="1" dirty="0"/>
              <a:t>pressions </a:t>
            </a:r>
            <a:r>
              <a:rPr lang="fr-FR" sz="2000" b="1" dirty="0" err="1"/>
              <a:t>intrapulmonaire</a:t>
            </a:r>
            <a:r>
              <a:rPr lang="fr-FR" sz="2000" b="1" dirty="0"/>
              <a:t> </a:t>
            </a:r>
            <a:r>
              <a:rPr lang="fr-FR" sz="2000" dirty="0"/>
              <a:t>devient inférieure à la </a:t>
            </a:r>
            <a:r>
              <a:rPr lang="fr-FR" sz="2000" b="1" dirty="0" err="1"/>
              <a:t>Patm</a:t>
            </a:r>
            <a:r>
              <a:rPr lang="fr-FR" sz="2000" dirty="0"/>
              <a:t> il y a création d’un débit d’équilibrage: le </a:t>
            </a:r>
            <a:r>
              <a:rPr lang="fr-FR" sz="2000" b="1" dirty="0"/>
              <a:t>débit inspiratoire</a:t>
            </a:r>
            <a:r>
              <a:rPr lang="fr-FR" sz="2000" dirty="0"/>
              <a:t>. </a:t>
            </a:r>
          </a:p>
          <a:p>
            <a:endParaRPr lang="fr-FR" sz="2000" dirty="0"/>
          </a:p>
          <a:p>
            <a:r>
              <a:rPr lang="fr-FR" sz="2000" dirty="0"/>
              <a:t>Le mécanisme inverse se produit à l’expiration.</a:t>
            </a:r>
          </a:p>
          <a:p>
            <a:endParaRPr lang="fr-FR" sz="2000" dirty="0"/>
          </a:p>
          <a:p>
            <a:r>
              <a:rPr lang="fr-FR" sz="2000" dirty="0"/>
              <a:t>Physiologiquement: </a:t>
            </a:r>
            <a:r>
              <a:rPr lang="fr-FR" sz="2000" b="1" dirty="0"/>
              <a:t>I/E= </a:t>
            </a:r>
            <a:r>
              <a:rPr lang="fr-FR" sz="2000" b="1" dirty="0" smtClean="0"/>
              <a:t>1:2</a:t>
            </a:r>
            <a:endParaRPr lang="fr-FR" sz="2000" b="1" dirty="0"/>
          </a:p>
        </p:txBody>
      </p:sp>
      <p:pic>
        <p:nvPicPr>
          <p:cNvPr id="4" name="Picture 2" descr="Chapitre II Le système respiratoire - ppt video online télécharger">
            <a:extLst>
              <a:ext uri="{FF2B5EF4-FFF2-40B4-BE49-F238E27FC236}">
                <a16:creationId xmlns:a16="http://schemas.microsoft.com/office/drawing/2014/main" id="{F88B1464-8607-6E4E-BAA2-D9E9B51985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88" t="1622" r="2207" b="6126"/>
          <a:stretch/>
        </p:blipFill>
        <p:spPr bwMode="auto">
          <a:xfrm>
            <a:off x="5544065" y="1393839"/>
            <a:ext cx="6647935" cy="4821164"/>
          </a:xfrm>
          <a:prstGeom prst="rect">
            <a:avLst/>
          </a:prstGeom>
          <a:noFill/>
          <a:extLst>
            <a:ext uri="{909E8E84-426E-40DD-AFC4-6F175D3DCCD1}">
              <a14:hiddenFill xmlns:a14="http://schemas.microsoft.com/office/drawing/2010/main">
                <a:solidFill>
                  <a:srgbClr val="FFFFFF"/>
                </a:solidFill>
              </a14:hiddenFill>
            </a:ext>
          </a:extLst>
        </p:spPr>
      </p:pic>
      <p:pic>
        <p:nvPicPr>
          <p:cNvPr id="5" name="Image 4"/>
          <p:cNvPicPr>
            <a:picLocks noChangeAspect="1"/>
          </p:cNvPicPr>
          <p:nvPr/>
        </p:nvPicPr>
        <p:blipFill>
          <a:blip r:embed="rId3"/>
          <a:stretch>
            <a:fillRect/>
          </a:stretch>
        </p:blipFill>
        <p:spPr>
          <a:xfrm>
            <a:off x="3948544" y="5970121"/>
            <a:ext cx="322019" cy="300154"/>
          </a:xfrm>
          <a:prstGeom prst="rect">
            <a:avLst/>
          </a:prstGeom>
          <a:ln w="31750" cmpd="sng">
            <a:solidFill>
              <a:schemeClr val="tx1"/>
            </a:solidFill>
          </a:ln>
        </p:spPr>
      </p:pic>
    </p:spTree>
    <p:extLst>
      <p:ext uri="{BB962C8B-B14F-4D97-AF65-F5344CB8AC3E}">
        <p14:creationId xmlns:p14="http://schemas.microsoft.com/office/powerpoint/2010/main" val="5595032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53298" y="201304"/>
            <a:ext cx="10515600" cy="1325563"/>
          </a:xfrm>
        </p:spPr>
        <p:txBody>
          <a:bodyPr/>
          <a:lstStyle/>
          <a:p>
            <a:r>
              <a:rPr lang="fr-FR" b="1" dirty="0"/>
              <a:t>Relation pression-volume de l’ensemble </a:t>
            </a:r>
            <a:r>
              <a:rPr lang="fr-FR" b="1" dirty="0">
                <a:solidFill>
                  <a:srgbClr val="00B0F0"/>
                </a:solidFill>
              </a:rPr>
              <a:t>Thoraco</a:t>
            </a:r>
            <a:r>
              <a:rPr lang="fr-FR" b="1" dirty="0"/>
              <a:t>-</a:t>
            </a:r>
            <a:r>
              <a:rPr lang="fr-FR" b="1" dirty="0">
                <a:solidFill>
                  <a:srgbClr val="C89E7C"/>
                </a:solidFill>
              </a:rPr>
              <a:t>pulmonaire</a:t>
            </a:r>
          </a:p>
        </p:txBody>
      </p:sp>
      <p:pic>
        <p:nvPicPr>
          <p:cNvPr id="3" name="Image 2"/>
          <p:cNvPicPr>
            <a:picLocks noChangeAspect="1"/>
          </p:cNvPicPr>
          <p:nvPr/>
        </p:nvPicPr>
        <p:blipFill>
          <a:blip r:embed="rId3"/>
          <a:stretch>
            <a:fillRect/>
          </a:stretch>
        </p:blipFill>
        <p:spPr>
          <a:xfrm>
            <a:off x="153298" y="1615921"/>
            <a:ext cx="6831623" cy="5015937"/>
          </a:xfrm>
          <a:prstGeom prst="rect">
            <a:avLst/>
          </a:prstGeom>
        </p:spPr>
      </p:pic>
      <p:pic>
        <p:nvPicPr>
          <p:cNvPr id="4" name="Image 3"/>
          <p:cNvPicPr>
            <a:picLocks noChangeAspect="1"/>
          </p:cNvPicPr>
          <p:nvPr/>
        </p:nvPicPr>
        <p:blipFill>
          <a:blip r:embed="rId4"/>
          <a:stretch>
            <a:fillRect/>
          </a:stretch>
        </p:blipFill>
        <p:spPr>
          <a:xfrm>
            <a:off x="7542902" y="1484516"/>
            <a:ext cx="4495800" cy="3495675"/>
          </a:xfrm>
          <a:prstGeom prst="rect">
            <a:avLst/>
          </a:prstGeom>
        </p:spPr>
      </p:pic>
      <p:sp>
        <p:nvSpPr>
          <p:cNvPr id="5" name="Rectangle 4"/>
          <p:cNvSpPr/>
          <p:nvPr/>
        </p:nvSpPr>
        <p:spPr>
          <a:xfrm>
            <a:off x="7542902" y="5158298"/>
            <a:ext cx="4284406" cy="400110"/>
          </a:xfrm>
          <a:prstGeom prst="rect">
            <a:avLst/>
          </a:prstGeom>
        </p:spPr>
        <p:txBody>
          <a:bodyPr wrap="square">
            <a:spAutoFit/>
          </a:bodyPr>
          <a:lstStyle/>
          <a:p>
            <a:r>
              <a:rPr lang="en-US" sz="1000" dirty="0" err="1"/>
              <a:t>Lutfi</a:t>
            </a:r>
            <a:r>
              <a:rPr lang="en-US" sz="1000" dirty="0"/>
              <a:t>, M.F. The physiological basis and clinical significance of lung volume measurements. </a:t>
            </a:r>
            <a:r>
              <a:rPr lang="en-US" sz="1000" dirty="0" err="1"/>
              <a:t>Multidiscip</a:t>
            </a:r>
            <a:r>
              <a:rPr lang="en-US" sz="1000" dirty="0"/>
              <a:t> </a:t>
            </a:r>
            <a:r>
              <a:rPr lang="en-US" sz="1000" dirty="0" err="1"/>
              <a:t>Respir</a:t>
            </a:r>
            <a:r>
              <a:rPr lang="en-US" sz="1000" dirty="0"/>
              <a:t> Med, 2017.</a:t>
            </a:r>
            <a:endParaRPr lang="fr-FR" sz="1000" dirty="0"/>
          </a:p>
        </p:txBody>
      </p:sp>
      <p:pic>
        <p:nvPicPr>
          <p:cNvPr id="6" name="Image 5">
            <a:extLst>
              <a:ext uri="{FF2B5EF4-FFF2-40B4-BE49-F238E27FC236}">
                <a16:creationId xmlns:a16="http://schemas.microsoft.com/office/drawing/2014/main" id="{5CBB1686-D890-CA4D-9113-ED584AF2D903}"/>
              </a:ext>
            </a:extLst>
          </p:cNvPr>
          <p:cNvPicPr>
            <a:picLocks noChangeAspect="1"/>
          </p:cNvPicPr>
          <p:nvPr/>
        </p:nvPicPr>
        <p:blipFill>
          <a:blip r:embed="rId5"/>
          <a:stretch>
            <a:fillRect/>
          </a:stretch>
        </p:blipFill>
        <p:spPr>
          <a:xfrm>
            <a:off x="11052547" y="201304"/>
            <a:ext cx="986155" cy="918436"/>
          </a:xfrm>
          <a:prstGeom prst="rect">
            <a:avLst/>
          </a:prstGeom>
        </p:spPr>
      </p:pic>
    </p:spTree>
    <p:extLst>
      <p:ext uri="{BB962C8B-B14F-4D97-AF65-F5344CB8AC3E}">
        <p14:creationId xmlns:p14="http://schemas.microsoft.com/office/powerpoint/2010/main" val="37701134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0" y="2302"/>
            <a:ext cx="10515600" cy="1325563"/>
          </a:xfrm>
        </p:spPr>
        <p:txBody>
          <a:bodyPr/>
          <a:lstStyle/>
          <a:p>
            <a:pPr algn="ctr"/>
            <a:r>
              <a:rPr lang="fr-FR" b="1" dirty="0"/>
              <a:t>Physiologie de la Toux</a:t>
            </a:r>
          </a:p>
        </p:txBody>
      </p:sp>
      <p:pic>
        <p:nvPicPr>
          <p:cNvPr id="3" name="Image 2"/>
          <p:cNvPicPr>
            <a:picLocks noChangeAspect="1"/>
          </p:cNvPicPr>
          <p:nvPr/>
        </p:nvPicPr>
        <p:blipFill>
          <a:blip r:embed="rId3"/>
          <a:stretch>
            <a:fillRect/>
          </a:stretch>
        </p:blipFill>
        <p:spPr>
          <a:xfrm>
            <a:off x="550041" y="1089325"/>
            <a:ext cx="4592379" cy="5008563"/>
          </a:xfrm>
          <a:prstGeom prst="rect">
            <a:avLst/>
          </a:prstGeom>
        </p:spPr>
      </p:pic>
      <p:sp>
        <p:nvSpPr>
          <p:cNvPr id="5" name="ZoneTexte 4">
            <a:extLst>
              <a:ext uri="{FF2B5EF4-FFF2-40B4-BE49-F238E27FC236}">
                <a16:creationId xmlns:a16="http://schemas.microsoft.com/office/drawing/2014/main" id="{49877508-4061-8E44-86D8-394326875BB5}"/>
              </a:ext>
            </a:extLst>
          </p:cNvPr>
          <p:cNvSpPr txBox="1"/>
          <p:nvPr/>
        </p:nvSpPr>
        <p:spPr>
          <a:xfrm>
            <a:off x="5838234" y="1627447"/>
            <a:ext cx="5861364" cy="4801314"/>
          </a:xfrm>
          <a:prstGeom prst="rect">
            <a:avLst/>
          </a:prstGeom>
          <a:noFill/>
          <a:ln>
            <a:solidFill>
              <a:schemeClr val="tx1"/>
            </a:solidFill>
          </a:ln>
        </p:spPr>
        <p:txBody>
          <a:bodyPr wrap="square" rtlCol="0">
            <a:spAutoFit/>
          </a:bodyPr>
          <a:lstStyle/>
          <a:p>
            <a:r>
              <a:rPr lang="fr-FR" b="1" u="sng" dirty="0"/>
              <a:t>3 Valeurs de référence:</a:t>
            </a:r>
          </a:p>
          <a:p>
            <a:pPr marL="285750" indent="-285750">
              <a:buFont typeface="Arial" panose="020B0604020202020204" pitchFamily="34" charset="0"/>
              <a:buChar char="•"/>
            </a:pPr>
            <a:r>
              <a:rPr lang="fr-FR" b="1" dirty="0">
                <a:highlight>
                  <a:srgbClr val="FFCCCC"/>
                </a:highlight>
              </a:rPr>
              <a:t>60L/min Peak </a:t>
            </a:r>
            <a:r>
              <a:rPr lang="fr-FR" b="1" dirty="0" err="1">
                <a:highlight>
                  <a:srgbClr val="FFCCCC"/>
                </a:highlight>
              </a:rPr>
              <a:t>Expiratory</a:t>
            </a:r>
            <a:r>
              <a:rPr lang="fr-FR" b="1" dirty="0">
                <a:highlight>
                  <a:srgbClr val="FFCCCC"/>
                </a:highlight>
              </a:rPr>
              <a:t> Flow (PEF</a:t>
            </a:r>
            <a:r>
              <a:rPr lang="fr-FR" b="1" dirty="0" smtClean="0">
                <a:highlight>
                  <a:srgbClr val="FFCCCC"/>
                </a:highlight>
              </a:rPr>
              <a:t>) (patient intubé)</a:t>
            </a:r>
            <a:r>
              <a:rPr lang="fr-FR" b="1" dirty="0" smtClean="0"/>
              <a:t>: </a:t>
            </a:r>
            <a:r>
              <a:rPr lang="fr-FR" dirty="0"/>
              <a:t>PEF&lt;60L/min </a:t>
            </a:r>
            <a:r>
              <a:rPr lang="fr-FR" dirty="0" err="1"/>
              <a:t>associated</a:t>
            </a:r>
            <a:r>
              <a:rPr lang="fr-FR" dirty="0"/>
              <a:t> </a:t>
            </a:r>
            <a:r>
              <a:rPr lang="fr-FR" dirty="0" err="1"/>
              <a:t>with</a:t>
            </a:r>
            <a:r>
              <a:rPr lang="fr-FR" dirty="0"/>
              <a:t> </a:t>
            </a:r>
            <a:r>
              <a:rPr lang="fr-FR" b="1" dirty="0" err="1"/>
              <a:t>increased</a:t>
            </a:r>
            <a:r>
              <a:rPr lang="fr-FR" b="1" dirty="0"/>
              <a:t> </a:t>
            </a:r>
            <a:r>
              <a:rPr lang="fr-FR" b="1" dirty="0" err="1"/>
              <a:t>risk</a:t>
            </a:r>
            <a:r>
              <a:rPr lang="fr-FR" b="1" dirty="0"/>
              <a:t> of extubation </a:t>
            </a:r>
            <a:r>
              <a:rPr lang="fr-FR" b="1" dirty="0" err="1"/>
              <a:t>failure</a:t>
            </a:r>
            <a:r>
              <a:rPr lang="fr-FR" b="1" dirty="0"/>
              <a:t>. </a:t>
            </a:r>
            <a:r>
              <a:rPr lang="fr-FR" sz="1200" dirty="0" err="1"/>
              <a:t>Smina</a:t>
            </a:r>
            <a:r>
              <a:rPr lang="fr-FR" sz="1200" dirty="0"/>
              <a:t> 2003, Jiang 2017</a:t>
            </a:r>
            <a:endParaRPr lang="fr-FR" sz="1200" b="1" dirty="0"/>
          </a:p>
          <a:p>
            <a:pPr marL="285750" indent="-285750">
              <a:buFont typeface="Arial" panose="020B0604020202020204" pitchFamily="34" charset="0"/>
              <a:buChar char="•"/>
            </a:pPr>
            <a:endParaRPr lang="fr-FR" dirty="0"/>
          </a:p>
          <a:p>
            <a:pPr marL="285750" indent="-285750">
              <a:buFont typeface="Arial" panose="020B0604020202020204" pitchFamily="34" charset="0"/>
              <a:buChar char="•"/>
            </a:pPr>
            <a:r>
              <a:rPr lang="fr-FR" b="1" dirty="0"/>
              <a:t>160L/min </a:t>
            </a:r>
            <a:r>
              <a:rPr lang="fr-FR" b="1" dirty="0" err="1"/>
              <a:t>Cough</a:t>
            </a:r>
            <a:r>
              <a:rPr lang="fr-FR" b="1" dirty="0"/>
              <a:t> Peak Flow (CPF):</a:t>
            </a:r>
          </a:p>
          <a:p>
            <a:pPr marL="742950" lvl="1" indent="-285750">
              <a:buFont typeface="Wingdings" panose="05000000000000000000" pitchFamily="2" charset="2"/>
              <a:buChar char="q"/>
            </a:pPr>
            <a:r>
              <a:rPr lang="fr-FR" dirty="0"/>
              <a:t>IVC&lt;1.1L + PCF&lt;160 L/min </a:t>
            </a:r>
            <a:r>
              <a:rPr lang="fr-FR" dirty="0" err="1"/>
              <a:t>is</a:t>
            </a:r>
            <a:r>
              <a:rPr lang="fr-FR" dirty="0"/>
              <a:t> </a:t>
            </a:r>
            <a:r>
              <a:rPr lang="fr-FR" dirty="0" err="1"/>
              <a:t>specific</a:t>
            </a:r>
            <a:r>
              <a:rPr lang="fr-FR" dirty="0"/>
              <a:t> (AUR: 0,845) and sensitive </a:t>
            </a:r>
            <a:r>
              <a:rPr lang="fr-FR" dirty="0" err="1"/>
              <a:t>thresholds</a:t>
            </a:r>
            <a:r>
              <a:rPr lang="fr-FR" dirty="0"/>
              <a:t> to </a:t>
            </a:r>
            <a:r>
              <a:rPr lang="fr-FR" dirty="0" err="1"/>
              <a:t>discriminate</a:t>
            </a:r>
            <a:r>
              <a:rPr lang="fr-FR" dirty="0"/>
              <a:t> </a:t>
            </a:r>
            <a:r>
              <a:rPr lang="fr-FR" dirty="0" err="1"/>
              <a:t>between</a:t>
            </a:r>
            <a:r>
              <a:rPr lang="fr-FR" dirty="0"/>
              <a:t> patients </a:t>
            </a:r>
            <a:r>
              <a:rPr lang="fr-FR" dirty="0" err="1"/>
              <a:t>who</a:t>
            </a:r>
            <a:r>
              <a:rPr lang="fr-FR" dirty="0"/>
              <a:t> </a:t>
            </a:r>
            <a:r>
              <a:rPr lang="fr-FR" dirty="0" err="1"/>
              <a:t>had</a:t>
            </a:r>
            <a:r>
              <a:rPr lang="fr-FR" dirty="0"/>
              <a:t> </a:t>
            </a:r>
            <a:r>
              <a:rPr lang="fr-FR" dirty="0" err="1"/>
              <a:t>already</a:t>
            </a:r>
            <a:r>
              <a:rPr lang="fr-FR" dirty="0"/>
              <a:t> </a:t>
            </a:r>
            <a:r>
              <a:rPr lang="fr-FR" dirty="0" err="1"/>
              <a:t>suffered</a:t>
            </a:r>
            <a:r>
              <a:rPr lang="fr-FR" dirty="0"/>
              <a:t> </a:t>
            </a:r>
            <a:r>
              <a:rPr lang="fr-FR" dirty="0" err="1"/>
              <a:t>severe</a:t>
            </a:r>
            <a:r>
              <a:rPr lang="fr-FR" dirty="0"/>
              <a:t> </a:t>
            </a:r>
            <a:r>
              <a:rPr lang="fr-FR" dirty="0" err="1"/>
              <a:t>chest</a:t>
            </a:r>
            <a:r>
              <a:rPr lang="fr-FR" dirty="0"/>
              <a:t> infections and </a:t>
            </a:r>
            <a:r>
              <a:rPr lang="fr-FR" dirty="0" err="1"/>
              <a:t>those</a:t>
            </a:r>
            <a:r>
              <a:rPr lang="fr-FR" dirty="0"/>
              <a:t> </a:t>
            </a:r>
            <a:r>
              <a:rPr lang="fr-FR" dirty="0" err="1"/>
              <a:t>who</a:t>
            </a:r>
            <a:r>
              <a:rPr lang="fr-FR" dirty="0"/>
              <a:t> </a:t>
            </a:r>
            <a:r>
              <a:rPr lang="fr-FR" dirty="0" err="1"/>
              <a:t>had</a:t>
            </a:r>
            <a:r>
              <a:rPr lang="fr-FR" dirty="0"/>
              <a:t> not = </a:t>
            </a:r>
            <a:r>
              <a:rPr lang="fr-FR" b="1" dirty="0"/>
              <a:t>patient à risque d’infections sévères </a:t>
            </a:r>
            <a:r>
              <a:rPr lang="fr-FR" sz="1100" dirty="0" err="1"/>
              <a:t>Dohna-Schwake</a:t>
            </a:r>
            <a:r>
              <a:rPr lang="fr-FR" sz="1100" dirty="0"/>
              <a:t> 2006 </a:t>
            </a:r>
          </a:p>
          <a:p>
            <a:pPr marL="742950" lvl="1" indent="-285750">
              <a:buFont typeface="Wingdings" panose="05000000000000000000" pitchFamily="2" charset="2"/>
              <a:buChar char="q"/>
            </a:pPr>
            <a:r>
              <a:rPr lang="fr-FR" dirty="0"/>
              <a:t>post </a:t>
            </a:r>
            <a:r>
              <a:rPr lang="fr-FR" dirty="0" err="1"/>
              <a:t>decannulation</a:t>
            </a:r>
            <a:r>
              <a:rPr lang="fr-FR" dirty="0"/>
              <a:t> </a:t>
            </a:r>
            <a:r>
              <a:rPr lang="fr-FR" dirty="0" err="1"/>
              <a:t>is</a:t>
            </a:r>
            <a:r>
              <a:rPr lang="fr-FR" dirty="0"/>
              <a:t> a </a:t>
            </a:r>
            <a:r>
              <a:rPr lang="fr-FR" dirty="0" err="1"/>
              <a:t>discimination</a:t>
            </a:r>
            <a:r>
              <a:rPr lang="fr-FR" dirty="0"/>
              <a:t> </a:t>
            </a:r>
            <a:r>
              <a:rPr lang="fr-FR" dirty="0" err="1"/>
              <a:t>treshold</a:t>
            </a:r>
            <a:r>
              <a:rPr lang="fr-FR" dirty="0"/>
              <a:t> </a:t>
            </a:r>
            <a:r>
              <a:rPr lang="fr-FR" b="1" dirty="0"/>
              <a:t>for extubation </a:t>
            </a:r>
            <a:r>
              <a:rPr lang="fr-FR" b="1" dirty="0" err="1"/>
              <a:t>failure</a:t>
            </a:r>
            <a:r>
              <a:rPr lang="fr-FR" dirty="0"/>
              <a:t> </a:t>
            </a:r>
            <a:r>
              <a:rPr lang="fr-FR" sz="1100" dirty="0"/>
              <a:t>Bach 1996</a:t>
            </a:r>
            <a:endParaRPr lang="fr-FR" dirty="0"/>
          </a:p>
          <a:p>
            <a:endParaRPr lang="fr-FR" dirty="0"/>
          </a:p>
          <a:p>
            <a:pPr marL="285750" indent="-285750">
              <a:buFont typeface="Arial" panose="020B0604020202020204" pitchFamily="34" charset="0"/>
              <a:buChar char="•"/>
            </a:pPr>
            <a:r>
              <a:rPr lang="fr-FR" b="1" u="sng" dirty="0"/>
              <a:t>250L/min </a:t>
            </a:r>
            <a:r>
              <a:rPr lang="fr-FR" b="1" u="sng" dirty="0" err="1"/>
              <a:t>Cough</a:t>
            </a:r>
            <a:r>
              <a:rPr lang="fr-FR" b="1" u="sng" dirty="0"/>
              <a:t> Peak Flow (CPF):</a:t>
            </a:r>
            <a:r>
              <a:rPr lang="fr-FR" dirty="0"/>
              <a:t>  Risque de chute &lt;160L/min en cas d’infection respiratoire </a:t>
            </a:r>
            <a:r>
              <a:rPr lang="fr-FR" sz="1100" dirty="0"/>
              <a:t>Sancho 2007</a:t>
            </a:r>
          </a:p>
          <a:p>
            <a:pPr marL="285750" indent="-285750">
              <a:buFont typeface="Arial" panose="020B0604020202020204" pitchFamily="34" charset="0"/>
              <a:buChar char="•"/>
            </a:pPr>
            <a:endParaRPr lang="fr-FR" dirty="0"/>
          </a:p>
        </p:txBody>
      </p:sp>
      <p:sp>
        <p:nvSpPr>
          <p:cNvPr id="4" name="ZoneTexte 3">
            <a:extLst>
              <a:ext uri="{FF2B5EF4-FFF2-40B4-BE49-F238E27FC236}">
                <a16:creationId xmlns:a16="http://schemas.microsoft.com/office/drawing/2014/main" id="{FCF6A657-2BDE-6642-AFD4-6BE5F0D83B5C}"/>
              </a:ext>
            </a:extLst>
          </p:cNvPr>
          <p:cNvSpPr txBox="1"/>
          <p:nvPr/>
        </p:nvSpPr>
        <p:spPr>
          <a:xfrm>
            <a:off x="878282" y="6151762"/>
            <a:ext cx="3935895" cy="369332"/>
          </a:xfrm>
          <a:prstGeom prst="rect">
            <a:avLst/>
          </a:prstGeom>
          <a:noFill/>
          <a:ln>
            <a:solidFill>
              <a:schemeClr val="tx1"/>
            </a:solidFill>
          </a:ln>
        </p:spPr>
        <p:txBody>
          <a:bodyPr wrap="square" rtlCol="0">
            <a:spAutoFit/>
          </a:bodyPr>
          <a:lstStyle/>
          <a:p>
            <a:pPr algn="ctr"/>
            <a:r>
              <a:rPr lang="fr-FR" b="1" dirty="0">
                <a:highlight>
                  <a:srgbClr val="FFCCCC"/>
                </a:highlight>
              </a:rPr>
              <a:t>= Plusieurs physiopathologie de la toux</a:t>
            </a:r>
          </a:p>
        </p:txBody>
      </p:sp>
      <p:pic>
        <p:nvPicPr>
          <p:cNvPr id="6" name="Image 5"/>
          <p:cNvPicPr>
            <a:picLocks noChangeAspect="1"/>
          </p:cNvPicPr>
          <p:nvPr/>
        </p:nvPicPr>
        <p:blipFill>
          <a:blip r:embed="rId4"/>
          <a:stretch>
            <a:fillRect/>
          </a:stretch>
        </p:blipFill>
        <p:spPr>
          <a:xfrm>
            <a:off x="11353800" y="5641653"/>
            <a:ext cx="655914" cy="611377"/>
          </a:xfrm>
          <a:prstGeom prst="rect">
            <a:avLst/>
          </a:prstGeom>
          <a:ln w="31750" cmpd="sng">
            <a:solidFill>
              <a:schemeClr val="tx1"/>
            </a:solidFill>
          </a:ln>
        </p:spPr>
      </p:pic>
    </p:spTree>
    <p:extLst>
      <p:ext uri="{BB962C8B-B14F-4D97-AF65-F5344CB8AC3E}">
        <p14:creationId xmlns:p14="http://schemas.microsoft.com/office/powerpoint/2010/main" val="120296040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Les volumes Pulmonaires</a:t>
            </a:r>
          </a:p>
        </p:txBody>
      </p:sp>
      <p:pic>
        <p:nvPicPr>
          <p:cNvPr id="3" name="Image 2"/>
          <p:cNvPicPr>
            <a:picLocks noChangeAspect="1"/>
          </p:cNvPicPr>
          <p:nvPr/>
        </p:nvPicPr>
        <p:blipFill rotWithShape="1">
          <a:blip r:embed="rId2"/>
          <a:srcRect b="7093"/>
          <a:stretch/>
        </p:blipFill>
        <p:spPr>
          <a:xfrm>
            <a:off x="268385" y="2052734"/>
            <a:ext cx="11923615" cy="4460033"/>
          </a:xfrm>
          <a:prstGeom prst="rect">
            <a:avLst/>
          </a:prstGeom>
        </p:spPr>
      </p:pic>
    </p:spTree>
    <p:extLst>
      <p:ext uri="{BB962C8B-B14F-4D97-AF65-F5344CB8AC3E}">
        <p14:creationId xmlns:p14="http://schemas.microsoft.com/office/powerpoint/2010/main" val="25178774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Courbes Débit-Volume</a:t>
            </a:r>
          </a:p>
        </p:txBody>
      </p:sp>
      <p:pic>
        <p:nvPicPr>
          <p:cNvPr id="4" name="Image 3"/>
          <p:cNvPicPr>
            <a:picLocks noChangeAspect="1"/>
          </p:cNvPicPr>
          <p:nvPr/>
        </p:nvPicPr>
        <p:blipFill>
          <a:blip r:embed="rId2"/>
          <a:stretch>
            <a:fillRect/>
          </a:stretch>
        </p:blipFill>
        <p:spPr>
          <a:xfrm>
            <a:off x="495868" y="1690688"/>
            <a:ext cx="11546447" cy="4623089"/>
          </a:xfrm>
          <a:prstGeom prst="rect">
            <a:avLst/>
          </a:prstGeom>
        </p:spPr>
      </p:pic>
    </p:spTree>
    <p:extLst>
      <p:ext uri="{BB962C8B-B14F-4D97-AF65-F5344CB8AC3E}">
        <p14:creationId xmlns:p14="http://schemas.microsoft.com/office/powerpoint/2010/main" val="26619975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Notion d’espace mort et effet shunt</a:t>
            </a:r>
          </a:p>
        </p:txBody>
      </p:sp>
      <p:sp>
        <p:nvSpPr>
          <p:cNvPr id="3" name="ZoneTexte 2"/>
          <p:cNvSpPr txBox="1"/>
          <p:nvPr/>
        </p:nvSpPr>
        <p:spPr>
          <a:xfrm>
            <a:off x="1195754" y="1690688"/>
            <a:ext cx="9785838" cy="2031325"/>
          </a:xfrm>
          <a:prstGeom prst="rect">
            <a:avLst/>
          </a:prstGeom>
          <a:noFill/>
        </p:spPr>
        <p:txBody>
          <a:bodyPr wrap="square" rtlCol="0">
            <a:spAutoFit/>
          </a:bodyPr>
          <a:lstStyle/>
          <a:p>
            <a:r>
              <a:rPr lang="fr-FR" dirty="0"/>
              <a:t>L’espace mort anatomique/physiologique correspond au volume d’air contenu dans les voies aériennes conductrices (jusqu’à la 17</a:t>
            </a:r>
            <a:r>
              <a:rPr lang="fr-FR" baseline="30000" dirty="0"/>
              <a:t>ème</a:t>
            </a:r>
            <a:r>
              <a:rPr lang="fr-FR" dirty="0"/>
              <a:t> division bronchique) en fin d’expiration. Cet air vicié sera inhalé lors de l’inspiration suivante et ne participera donc pas à l’hématose. Environ 150mL chez un adulte moyen.</a:t>
            </a:r>
          </a:p>
          <a:p>
            <a:endParaRPr lang="fr-FR" dirty="0"/>
          </a:p>
          <a:p>
            <a:r>
              <a:rPr lang="fr-FR" dirty="0"/>
              <a:t>/!\ A cet espace mort anatomique peut s’ajouter un espace mort instrumental (filtre, raccords et tubulures…)</a:t>
            </a:r>
          </a:p>
          <a:p>
            <a:endParaRPr lang="fr-FR" dirty="0"/>
          </a:p>
        </p:txBody>
      </p:sp>
      <p:pic>
        <p:nvPicPr>
          <p:cNvPr id="5" name="Image 4"/>
          <p:cNvPicPr>
            <a:picLocks noChangeAspect="1"/>
          </p:cNvPicPr>
          <p:nvPr/>
        </p:nvPicPr>
        <p:blipFill>
          <a:blip r:embed="rId3"/>
          <a:stretch>
            <a:fillRect/>
          </a:stretch>
        </p:blipFill>
        <p:spPr>
          <a:xfrm>
            <a:off x="2847574" y="3928708"/>
            <a:ext cx="5754178" cy="2237736"/>
          </a:xfrm>
          <a:prstGeom prst="rect">
            <a:avLst/>
          </a:prstGeom>
        </p:spPr>
      </p:pic>
      <p:pic>
        <p:nvPicPr>
          <p:cNvPr id="6" name="Image 5">
            <a:extLst>
              <a:ext uri="{FF2B5EF4-FFF2-40B4-BE49-F238E27FC236}">
                <a16:creationId xmlns:a16="http://schemas.microsoft.com/office/drawing/2014/main" id="{B24BEF58-C6D5-7E42-8B72-1272EECC7E7F}"/>
              </a:ext>
            </a:extLst>
          </p:cNvPr>
          <p:cNvPicPr>
            <a:picLocks noChangeAspect="1"/>
          </p:cNvPicPr>
          <p:nvPr/>
        </p:nvPicPr>
        <p:blipFill>
          <a:blip r:embed="rId4"/>
          <a:stretch>
            <a:fillRect/>
          </a:stretch>
        </p:blipFill>
        <p:spPr>
          <a:xfrm>
            <a:off x="11205845" y="109470"/>
            <a:ext cx="986155" cy="918436"/>
          </a:xfrm>
          <a:prstGeom prst="rect">
            <a:avLst/>
          </a:prstGeom>
        </p:spPr>
      </p:pic>
    </p:spTree>
    <p:extLst>
      <p:ext uri="{BB962C8B-B14F-4D97-AF65-F5344CB8AC3E}">
        <p14:creationId xmlns:p14="http://schemas.microsoft.com/office/powerpoint/2010/main" val="25596236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78241" y="-101803"/>
            <a:ext cx="10515600" cy="1325563"/>
          </a:xfrm>
        </p:spPr>
        <p:txBody>
          <a:bodyPr/>
          <a:lstStyle/>
          <a:p>
            <a:r>
              <a:rPr lang="fr-FR" b="1" dirty="0"/>
              <a:t>Point d’Egale Pression</a:t>
            </a:r>
          </a:p>
        </p:txBody>
      </p:sp>
      <p:sp>
        <p:nvSpPr>
          <p:cNvPr id="8" name="Rectangle 7"/>
          <p:cNvSpPr/>
          <p:nvPr/>
        </p:nvSpPr>
        <p:spPr>
          <a:xfrm>
            <a:off x="6001867" y="826153"/>
            <a:ext cx="4992010" cy="3139321"/>
          </a:xfrm>
          <a:prstGeom prst="rect">
            <a:avLst/>
          </a:prstGeom>
        </p:spPr>
        <p:txBody>
          <a:bodyPr wrap="square">
            <a:spAutoFit/>
          </a:bodyPr>
          <a:lstStyle/>
          <a:p>
            <a:r>
              <a:rPr lang="fr-FR" dirty="0"/>
              <a:t>« Le </a:t>
            </a:r>
            <a:r>
              <a:rPr lang="fr-FR" b="1" dirty="0"/>
              <a:t>Point d’Egale Pression – PEP </a:t>
            </a:r>
            <a:r>
              <a:rPr lang="fr-FR" dirty="0"/>
              <a:t>est le lieu de la bronche où lors des </a:t>
            </a:r>
            <a:r>
              <a:rPr lang="fr-FR" b="1" dirty="0"/>
              <a:t>expirations forcées</a:t>
            </a:r>
            <a:r>
              <a:rPr lang="fr-FR" dirty="0"/>
              <a:t>, la pression </a:t>
            </a:r>
            <a:r>
              <a:rPr lang="fr-FR" dirty="0" err="1"/>
              <a:t>intrabronchique</a:t>
            </a:r>
            <a:r>
              <a:rPr lang="fr-FR" dirty="0"/>
              <a:t> est égale à la pression </a:t>
            </a:r>
            <a:r>
              <a:rPr lang="fr-FR" dirty="0" err="1"/>
              <a:t>extrabronchique</a:t>
            </a:r>
            <a:r>
              <a:rPr lang="fr-FR" dirty="0"/>
              <a:t> ; on dit alors que </a:t>
            </a:r>
            <a:r>
              <a:rPr lang="fr-FR" b="1" dirty="0"/>
              <a:t>la pression </a:t>
            </a:r>
            <a:r>
              <a:rPr lang="fr-FR" b="1" dirty="0" err="1"/>
              <a:t>transmurale</a:t>
            </a:r>
            <a:r>
              <a:rPr lang="fr-FR" b="1" dirty="0"/>
              <a:t> est nulle</a:t>
            </a:r>
            <a:r>
              <a:rPr lang="fr-FR" dirty="0"/>
              <a:t> ». Cela provoque le rétrécissement du calibre du segment bronchique d’aval -</a:t>
            </a:r>
            <a:r>
              <a:rPr lang="fr-FR" b="1" dirty="0"/>
              <a:t>segment à flux limité</a:t>
            </a:r>
            <a:r>
              <a:rPr lang="fr-FR" dirty="0"/>
              <a:t>-</a:t>
            </a:r>
            <a:r>
              <a:rPr lang="fr-FR" b="1" dirty="0"/>
              <a:t> </a:t>
            </a:r>
            <a:r>
              <a:rPr lang="fr-FR" dirty="0"/>
              <a:t>où la vitesse élémentaire des molécules gazeuses acquièrent une grande vitesse générant une interaction gaz-liquide, c’est-à-dire des forces de frictions susceptibles de décrocher les sécrétions</a:t>
            </a:r>
            <a:r>
              <a:rPr lang="fr-FR" dirty="0" smtClean="0"/>
              <a:t>. </a:t>
            </a:r>
            <a:endParaRPr lang="fr-FR" dirty="0"/>
          </a:p>
        </p:txBody>
      </p:sp>
      <p:pic>
        <p:nvPicPr>
          <p:cNvPr id="9" name="Image 8"/>
          <p:cNvPicPr>
            <a:picLocks noChangeAspect="1"/>
          </p:cNvPicPr>
          <p:nvPr/>
        </p:nvPicPr>
        <p:blipFill>
          <a:blip r:embed="rId3"/>
          <a:stretch>
            <a:fillRect/>
          </a:stretch>
        </p:blipFill>
        <p:spPr>
          <a:xfrm>
            <a:off x="6001867" y="4448270"/>
            <a:ext cx="3471862" cy="1445026"/>
          </a:xfrm>
          <a:prstGeom prst="rect">
            <a:avLst/>
          </a:prstGeom>
        </p:spPr>
      </p:pic>
      <p:sp>
        <p:nvSpPr>
          <p:cNvPr id="4" name="ZoneTexte 3"/>
          <p:cNvSpPr txBox="1"/>
          <p:nvPr/>
        </p:nvSpPr>
        <p:spPr>
          <a:xfrm>
            <a:off x="9202366" y="6512090"/>
            <a:ext cx="972766" cy="261610"/>
          </a:xfrm>
          <a:prstGeom prst="rect">
            <a:avLst/>
          </a:prstGeom>
          <a:noFill/>
        </p:spPr>
        <p:txBody>
          <a:bodyPr wrap="square" rtlCol="0">
            <a:spAutoFit/>
          </a:bodyPr>
          <a:lstStyle/>
          <a:p>
            <a:r>
              <a:rPr lang="fr-FR" sz="1050" dirty="0" err="1"/>
              <a:t>Comroe</a:t>
            </a:r>
            <a:r>
              <a:rPr lang="fr-FR" sz="1050" dirty="0"/>
              <a:t>, 1974</a:t>
            </a:r>
          </a:p>
        </p:txBody>
      </p:sp>
      <p:pic>
        <p:nvPicPr>
          <p:cNvPr id="5" name="Image 4"/>
          <p:cNvPicPr>
            <a:picLocks noChangeAspect="1"/>
          </p:cNvPicPr>
          <p:nvPr/>
        </p:nvPicPr>
        <p:blipFill>
          <a:blip r:embed="rId4"/>
          <a:stretch>
            <a:fillRect/>
          </a:stretch>
        </p:blipFill>
        <p:spPr>
          <a:xfrm>
            <a:off x="86926" y="893904"/>
            <a:ext cx="4786631" cy="5974392"/>
          </a:xfrm>
          <a:prstGeom prst="rect">
            <a:avLst/>
          </a:prstGeom>
        </p:spPr>
      </p:pic>
      <p:sp>
        <p:nvSpPr>
          <p:cNvPr id="6" name="ZoneTexte 5"/>
          <p:cNvSpPr txBox="1"/>
          <p:nvPr/>
        </p:nvSpPr>
        <p:spPr>
          <a:xfrm>
            <a:off x="340468" y="6512090"/>
            <a:ext cx="1381328" cy="261610"/>
          </a:xfrm>
          <a:prstGeom prst="rect">
            <a:avLst/>
          </a:prstGeom>
          <a:noFill/>
        </p:spPr>
        <p:txBody>
          <a:bodyPr wrap="square" rtlCol="0">
            <a:spAutoFit/>
          </a:bodyPr>
          <a:lstStyle/>
          <a:p>
            <a:r>
              <a:rPr lang="fr-FR" sz="1100" dirty="0" err="1"/>
              <a:t>Postiaux</a:t>
            </a:r>
            <a:r>
              <a:rPr lang="fr-FR" sz="1100" dirty="0"/>
              <a:t>, 1992</a:t>
            </a:r>
          </a:p>
        </p:txBody>
      </p:sp>
      <p:pic>
        <p:nvPicPr>
          <p:cNvPr id="11" name="Image 10">
            <a:extLst>
              <a:ext uri="{FF2B5EF4-FFF2-40B4-BE49-F238E27FC236}">
                <a16:creationId xmlns:a16="http://schemas.microsoft.com/office/drawing/2014/main" id="{1B25DEE3-0911-E04A-AE33-523AFD83B9ED}"/>
              </a:ext>
            </a:extLst>
          </p:cNvPr>
          <p:cNvPicPr>
            <a:picLocks noChangeAspect="1"/>
          </p:cNvPicPr>
          <p:nvPr/>
        </p:nvPicPr>
        <p:blipFill>
          <a:blip r:embed="rId5"/>
          <a:stretch>
            <a:fillRect/>
          </a:stretch>
        </p:blipFill>
        <p:spPr>
          <a:xfrm>
            <a:off x="11136032" y="101760"/>
            <a:ext cx="986155" cy="918436"/>
          </a:xfrm>
          <a:prstGeom prst="rect">
            <a:avLst/>
          </a:prstGeom>
        </p:spPr>
      </p:pic>
      <p:pic>
        <p:nvPicPr>
          <p:cNvPr id="7" name="Image 6"/>
          <p:cNvPicPr>
            <a:picLocks noChangeAspect="1"/>
          </p:cNvPicPr>
          <p:nvPr/>
        </p:nvPicPr>
        <p:blipFill>
          <a:blip r:embed="rId6"/>
          <a:stretch>
            <a:fillRect/>
          </a:stretch>
        </p:blipFill>
        <p:spPr>
          <a:xfrm>
            <a:off x="10175132" y="3297748"/>
            <a:ext cx="2016868" cy="3502982"/>
          </a:xfrm>
          <a:prstGeom prst="rect">
            <a:avLst/>
          </a:prstGeom>
        </p:spPr>
      </p:pic>
    </p:spTree>
    <p:extLst>
      <p:ext uri="{BB962C8B-B14F-4D97-AF65-F5344CB8AC3E}">
        <p14:creationId xmlns:p14="http://schemas.microsoft.com/office/powerpoint/2010/main" val="40692231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e 9"/>
          <p:cNvGrpSpPr/>
          <p:nvPr/>
        </p:nvGrpSpPr>
        <p:grpSpPr>
          <a:xfrm>
            <a:off x="407006" y="480593"/>
            <a:ext cx="5659694" cy="5842591"/>
            <a:chOff x="1135011" y="-76511"/>
            <a:chExt cx="5659694" cy="5842591"/>
          </a:xfrm>
        </p:grpSpPr>
        <p:sp>
          <p:nvSpPr>
            <p:cNvPr id="5" name="Rectangle 4"/>
            <p:cNvSpPr/>
            <p:nvPr/>
          </p:nvSpPr>
          <p:spPr>
            <a:xfrm>
              <a:off x="2866863" y="5365970"/>
              <a:ext cx="3927842" cy="400110"/>
            </a:xfrm>
            <a:prstGeom prst="rect">
              <a:avLst/>
            </a:prstGeom>
          </p:spPr>
          <p:txBody>
            <a:bodyPr wrap="square">
              <a:spAutoFit/>
            </a:bodyPr>
            <a:lstStyle/>
            <a:p>
              <a:r>
                <a:rPr lang="en-US" sz="1000" dirty="0" err="1"/>
                <a:t>Lutfi</a:t>
              </a:r>
              <a:r>
                <a:rPr lang="en-US" sz="1000" dirty="0"/>
                <a:t>, M.F. The physiological basis and clinical significance of lung volume measurements. </a:t>
              </a:r>
              <a:r>
                <a:rPr lang="en-US" sz="1000" dirty="0" err="1"/>
                <a:t>Multidiscip</a:t>
              </a:r>
              <a:r>
                <a:rPr lang="en-US" sz="1000" dirty="0"/>
                <a:t> </a:t>
              </a:r>
              <a:r>
                <a:rPr lang="en-US" sz="1000" dirty="0" err="1"/>
                <a:t>Respir</a:t>
              </a:r>
              <a:r>
                <a:rPr lang="en-US" sz="1000" dirty="0"/>
                <a:t> Med, 2017.</a:t>
              </a:r>
              <a:endParaRPr lang="fr-FR" sz="1000" dirty="0"/>
            </a:p>
          </p:txBody>
        </p:sp>
        <p:grpSp>
          <p:nvGrpSpPr>
            <p:cNvPr id="9" name="Groupe 8"/>
            <p:cNvGrpSpPr/>
            <p:nvPr/>
          </p:nvGrpSpPr>
          <p:grpSpPr>
            <a:xfrm>
              <a:off x="1135011" y="-76511"/>
              <a:ext cx="5659694" cy="5438507"/>
              <a:chOff x="1135011" y="-76511"/>
              <a:chExt cx="5659694" cy="5438507"/>
            </a:xfrm>
          </p:grpSpPr>
          <p:pic>
            <p:nvPicPr>
              <p:cNvPr id="3" name="Image 2"/>
              <p:cNvPicPr>
                <a:picLocks noChangeAspect="1"/>
              </p:cNvPicPr>
              <p:nvPr/>
            </p:nvPicPr>
            <p:blipFill>
              <a:blip r:embed="rId2"/>
              <a:stretch>
                <a:fillRect/>
              </a:stretch>
            </p:blipFill>
            <p:spPr>
              <a:xfrm>
                <a:off x="1135011" y="-76511"/>
                <a:ext cx="5659694" cy="4976214"/>
              </a:xfrm>
              <a:prstGeom prst="rect">
                <a:avLst/>
              </a:prstGeom>
            </p:spPr>
          </p:pic>
          <p:sp>
            <p:nvSpPr>
              <p:cNvPr id="6" name="Rectangle 5"/>
              <p:cNvSpPr/>
              <p:nvPr/>
            </p:nvSpPr>
            <p:spPr>
              <a:xfrm>
                <a:off x="1710733" y="2149109"/>
                <a:ext cx="1306768" cy="369332"/>
              </a:xfrm>
              <a:prstGeom prst="rect">
                <a:avLst/>
              </a:prstGeom>
              <a:solidFill>
                <a:schemeClr val="bg1"/>
              </a:solidFill>
            </p:spPr>
            <p:txBody>
              <a:bodyPr wrap="none">
                <a:spAutoFit/>
              </a:bodyPr>
              <a:lstStyle/>
              <a:p>
                <a:r>
                  <a:rPr lang="en-US" dirty="0">
                    <a:solidFill>
                      <a:srgbClr val="333333"/>
                    </a:solidFill>
                    <a:latin typeface="Georgia" panose="02040502050405020303" pitchFamily="18" charset="0"/>
                  </a:rPr>
                  <a:t>inspiration</a:t>
                </a:r>
                <a:endParaRPr lang="fr-FR" dirty="0"/>
              </a:p>
            </p:txBody>
          </p:sp>
          <p:sp>
            <p:nvSpPr>
              <p:cNvPr id="7" name="Rectangle 6"/>
              <p:cNvSpPr/>
              <p:nvPr/>
            </p:nvSpPr>
            <p:spPr>
              <a:xfrm>
                <a:off x="4899991" y="2149109"/>
                <a:ext cx="1233030" cy="369332"/>
              </a:xfrm>
              <a:prstGeom prst="rect">
                <a:avLst/>
              </a:prstGeom>
              <a:solidFill>
                <a:schemeClr val="bg1"/>
              </a:solidFill>
            </p:spPr>
            <p:txBody>
              <a:bodyPr wrap="none">
                <a:spAutoFit/>
              </a:bodyPr>
              <a:lstStyle/>
              <a:p>
                <a:r>
                  <a:rPr lang="en-US" dirty="0">
                    <a:solidFill>
                      <a:srgbClr val="333333"/>
                    </a:solidFill>
                    <a:latin typeface="Georgia" panose="02040502050405020303" pitchFamily="18" charset="0"/>
                  </a:rPr>
                  <a:t>expiration</a:t>
                </a:r>
                <a:endParaRPr lang="fr-FR" dirty="0"/>
              </a:p>
            </p:txBody>
          </p:sp>
          <p:sp>
            <p:nvSpPr>
              <p:cNvPr id="8" name="Rectangle 7"/>
              <p:cNvSpPr/>
              <p:nvPr/>
            </p:nvSpPr>
            <p:spPr>
              <a:xfrm>
                <a:off x="3425077" y="4715665"/>
                <a:ext cx="1351936" cy="646331"/>
              </a:xfrm>
              <a:prstGeom prst="rect">
                <a:avLst/>
              </a:prstGeom>
              <a:solidFill>
                <a:schemeClr val="bg1"/>
              </a:solidFill>
            </p:spPr>
            <p:txBody>
              <a:bodyPr wrap="square">
                <a:spAutoFit/>
              </a:bodyPr>
              <a:lstStyle/>
              <a:p>
                <a:pPr algn="ctr"/>
                <a:r>
                  <a:rPr lang="en-US" dirty="0">
                    <a:solidFill>
                      <a:srgbClr val="333333"/>
                    </a:solidFill>
                    <a:latin typeface="Georgia" panose="02040502050405020303" pitchFamily="18" charset="0"/>
                  </a:rPr>
                  <a:t>forceful expiration</a:t>
                </a:r>
                <a:endParaRPr lang="fr-FR" dirty="0"/>
              </a:p>
            </p:txBody>
          </p:sp>
        </p:grpSp>
      </p:grpSp>
      <p:sp>
        <p:nvSpPr>
          <p:cNvPr id="2" name="ZoneTexte 1"/>
          <p:cNvSpPr txBox="1"/>
          <p:nvPr/>
        </p:nvSpPr>
        <p:spPr>
          <a:xfrm>
            <a:off x="6638167" y="5272769"/>
            <a:ext cx="5194570" cy="1477328"/>
          </a:xfrm>
          <a:prstGeom prst="rect">
            <a:avLst/>
          </a:prstGeom>
          <a:solidFill>
            <a:srgbClr val="FFCCCC"/>
          </a:solidFill>
          <a:ln w="25400">
            <a:solidFill>
              <a:srgbClr val="FF0000"/>
            </a:solidFill>
          </a:ln>
        </p:spPr>
        <p:txBody>
          <a:bodyPr wrap="square" rtlCol="0">
            <a:spAutoFit/>
          </a:bodyPr>
          <a:lstStyle/>
          <a:p>
            <a:r>
              <a:rPr lang="fr-FR" dirty="0"/>
              <a:t>Chez l’obstructif (chronique ou </a:t>
            </a:r>
            <a:r>
              <a:rPr lang="fr-FR" dirty="0" smtClean="0"/>
              <a:t>aigu), </a:t>
            </a:r>
            <a:r>
              <a:rPr lang="fr-FR" dirty="0"/>
              <a:t>l’altération du tissu de soutient des bronches provoque souvent le collapsus: les expirations forcées sont à limiter au maximum (en tout cas à réserver à la fin de la toilette bronchique). </a:t>
            </a:r>
          </a:p>
        </p:txBody>
      </p:sp>
      <p:sp>
        <p:nvSpPr>
          <p:cNvPr id="4" name="ZoneTexte 3"/>
          <p:cNvSpPr txBox="1"/>
          <p:nvPr/>
        </p:nvSpPr>
        <p:spPr>
          <a:xfrm>
            <a:off x="7001992" y="96628"/>
            <a:ext cx="4466920" cy="5078313"/>
          </a:xfrm>
          <a:prstGeom prst="rect">
            <a:avLst/>
          </a:prstGeom>
          <a:noFill/>
          <a:ln w="22225">
            <a:solidFill>
              <a:schemeClr val="tx1"/>
            </a:solidFill>
          </a:ln>
        </p:spPr>
        <p:txBody>
          <a:bodyPr wrap="square" rtlCol="0">
            <a:spAutoFit/>
          </a:bodyPr>
          <a:lstStyle/>
          <a:p>
            <a:endParaRPr lang="fr-FR" dirty="0"/>
          </a:p>
          <a:p>
            <a:endParaRPr lang="fr-FR" dirty="0"/>
          </a:p>
          <a:p>
            <a:endParaRPr lang="fr-FR" dirty="0"/>
          </a:p>
          <a:p>
            <a:endParaRPr lang="fr-FR" dirty="0"/>
          </a:p>
          <a:p>
            <a:endParaRPr lang="fr-FR" dirty="0"/>
          </a:p>
          <a:p>
            <a:endParaRPr lang="fr-FR" dirty="0"/>
          </a:p>
          <a:p>
            <a:endParaRPr lang="fr-FR" dirty="0"/>
          </a:p>
          <a:p>
            <a:endParaRPr lang="fr-FR" dirty="0"/>
          </a:p>
          <a:p>
            <a:endParaRPr lang="fr-FR" dirty="0"/>
          </a:p>
          <a:p>
            <a:endParaRPr lang="fr-FR" dirty="0"/>
          </a:p>
          <a:p>
            <a:endParaRPr lang="fr-FR" dirty="0"/>
          </a:p>
          <a:p>
            <a:endParaRPr lang="fr-FR" dirty="0"/>
          </a:p>
          <a:p>
            <a:r>
              <a:rPr lang="fr-FR" u="sng" dirty="0"/>
              <a:t>Déplacement du PEP en fonction du volume pulmonaire.</a:t>
            </a:r>
          </a:p>
          <a:p>
            <a:endParaRPr lang="fr-FR" dirty="0"/>
          </a:p>
          <a:p>
            <a:r>
              <a:rPr lang="fr-FR" dirty="0"/>
              <a:t>Attention: schéma simplifié. Le PEP évolue de la 4</a:t>
            </a:r>
            <a:r>
              <a:rPr lang="fr-FR" baseline="30000" dirty="0"/>
              <a:t>ème</a:t>
            </a:r>
            <a:r>
              <a:rPr lang="fr-FR" dirty="0"/>
              <a:t> ou 5</a:t>
            </a:r>
            <a:r>
              <a:rPr lang="fr-FR" baseline="30000" dirty="0"/>
              <a:t>ème</a:t>
            </a:r>
            <a:r>
              <a:rPr lang="fr-FR" dirty="0"/>
              <a:t> division bronchique jusqu’à la trachée </a:t>
            </a:r>
            <a:r>
              <a:rPr lang="fr-FR" dirty="0" smtClean="0"/>
              <a:t>(d’après </a:t>
            </a:r>
            <a:r>
              <a:rPr lang="fr-FR" dirty="0" err="1" smtClean="0"/>
              <a:t>G.Postiaux</a:t>
            </a:r>
            <a:r>
              <a:rPr lang="fr-FR" dirty="0" smtClean="0"/>
              <a:t>).</a:t>
            </a:r>
            <a:endParaRPr lang="fr-FR" dirty="0"/>
          </a:p>
        </p:txBody>
      </p:sp>
      <p:pic>
        <p:nvPicPr>
          <p:cNvPr id="11" name="Image 10"/>
          <p:cNvPicPr>
            <a:picLocks noChangeAspect="1"/>
          </p:cNvPicPr>
          <p:nvPr/>
        </p:nvPicPr>
        <p:blipFill>
          <a:blip r:embed="rId3"/>
          <a:stretch>
            <a:fillRect/>
          </a:stretch>
        </p:blipFill>
        <p:spPr>
          <a:xfrm>
            <a:off x="7249558" y="230354"/>
            <a:ext cx="3971788" cy="3149303"/>
          </a:xfrm>
          <a:prstGeom prst="rect">
            <a:avLst/>
          </a:prstGeom>
        </p:spPr>
      </p:pic>
    </p:spTree>
    <p:extLst>
      <p:ext uri="{BB962C8B-B14F-4D97-AF65-F5344CB8AC3E}">
        <p14:creationId xmlns:p14="http://schemas.microsoft.com/office/powerpoint/2010/main" val="27443833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Vascularisation Pulmonaire</a:t>
            </a:r>
          </a:p>
        </p:txBody>
      </p:sp>
      <p:sp>
        <p:nvSpPr>
          <p:cNvPr id="3" name="ZoneTexte 2"/>
          <p:cNvSpPr txBox="1"/>
          <p:nvPr/>
        </p:nvSpPr>
        <p:spPr>
          <a:xfrm>
            <a:off x="838200" y="1604866"/>
            <a:ext cx="5627914" cy="5016758"/>
          </a:xfrm>
          <a:prstGeom prst="rect">
            <a:avLst/>
          </a:prstGeom>
          <a:noFill/>
        </p:spPr>
        <p:txBody>
          <a:bodyPr wrap="square" rtlCol="0">
            <a:spAutoFit/>
          </a:bodyPr>
          <a:lstStyle/>
          <a:p>
            <a:r>
              <a:rPr lang="fr-FR" sz="2000" dirty="0"/>
              <a:t>Vascularisation à </a:t>
            </a:r>
            <a:r>
              <a:rPr lang="fr-FR" sz="2000" b="1" dirty="0"/>
              <a:t>petit volume </a:t>
            </a:r>
            <a:r>
              <a:rPr lang="fr-FR" sz="2000" dirty="0"/>
              <a:t>(10% du volume circulant), </a:t>
            </a:r>
            <a:r>
              <a:rPr lang="fr-FR" sz="2000" b="1" dirty="0"/>
              <a:t>haut débit </a:t>
            </a:r>
            <a:r>
              <a:rPr lang="fr-FR" sz="2000" dirty="0"/>
              <a:t>et </a:t>
            </a:r>
            <a:r>
              <a:rPr lang="fr-FR" sz="2000" b="1" dirty="0"/>
              <a:t>faibles résistances</a:t>
            </a:r>
            <a:r>
              <a:rPr lang="fr-FR" sz="2000" dirty="0"/>
              <a:t>.</a:t>
            </a:r>
          </a:p>
          <a:p>
            <a:pPr marL="285750" indent="-285750">
              <a:buFontTx/>
              <a:buChar char="-"/>
            </a:pPr>
            <a:endParaRPr lang="fr-FR" sz="2000" dirty="0"/>
          </a:p>
          <a:p>
            <a:pPr marL="742950" lvl="1" indent="-285750">
              <a:buFontTx/>
              <a:buChar char="-"/>
            </a:pPr>
            <a:r>
              <a:rPr lang="fr-FR" sz="2000" b="1" dirty="0"/>
              <a:t>Réduction des résistances </a:t>
            </a:r>
            <a:r>
              <a:rPr lang="fr-FR" sz="2000" dirty="0"/>
              <a:t>lors de </a:t>
            </a:r>
            <a:r>
              <a:rPr lang="fr-FR" sz="2000" b="1" dirty="0"/>
              <a:t>l’augmentation du débit cardiaque</a:t>
            </a:r>
            <a:r>
              <a:rPr lang="fr-FR" sz="2000" dirty="0"/>
              <a:t> par distension et recrutement des capillaires (mécanisme adaptatif à l’effort),</a:t>
            </a:r>
          </a:p>
          <a:p>
            <a:pPr marL="742950" lvl="1" indent="-285750">
              <a:buFontTx/>
              <a:buChar char="-"/>
            </a:pPr>
            <a:endParaRPr lang="fr-FR" sz="2000" dirty="0"/>
          </a:p>
          <a:p>
            <a:pPr marL="742950" lvl="1" indent="-285750">
              <a:buFontTx/>
              <a:buChar char="-"/>
            </a:pPr>
            <a:r>
              <a:rPr lang="fr-FR" sz="2000" b="1" dirty="0"/>
              <a:t>Vasoconstriction hypoxique </a:t>
            </a:r>
            <a:r>
              <a:rPr lang="fr-FR" sz="2000" dirty="0"/>
              <a:t>+++ (≠ circulation systémique</a:t>
            </a:r>
            <a:r>
              <a:rPr lang="fr-FR" sz="2000" dirty="0" smtClean="0"/>
              <a:t>),</a:t>
            </a:r>
          </a:p>
          <a:p>
            <a:pPr lvl="1"/>
            <a:endParaRPr lang="fr-FR" sz="2000" dirty="0"/>
          </a:p>
          <a:p>
            <a:pPr marL="742950" lvl="1" indent="-285750">
              <a:buFontTx/>
              <a:buChar char="-"/>
            </a:pPr>
            <a:r>
              <a:rPr lang="fr-FR" sz="2000" b="1" dirty="0"/>
              <a:t>Vasoconstriction </a:t>
            </a:r>
            <a:r>
              <a:rPr lang="fr-FR" sz="2000" b="1" dirty="0" err="1" smtClean="0"/>
              <a:t>hypercapnique</a:t>
            </a:r>
            <a:endParaRPr lang="fr-FR" sz="2000" b="1" dirty="0" smtClean="0"/>
          </a:p>
          <a:p>
            <a:pPr lvl="1"/>
            <a:endParaRPr lang="fr-FR" sz="2000" b="1" dirty="0"/>
          </a:p>
          <a:p>
            <a:pPr lvl="1"/>
            <a:r>
              <a:rPr lang="fr-FR" sz="2000" dirty="0"/>
              <a:t>=   </a:t>
            </a:r>
            <a:r>
              <a:rPr lang="fr-FR" sz="2000" b="1" dirty="0"/>
              <a:t>Favorise la vascularisation des zones les mieux ventilées</a:t>
            </a:r>
          </a:p>
          <a:p>
            <a:pPr lvl="1"/>
            <a:endParaRPr lang="fr-FR" sz="2000" dirty="0"/>
          </a:p>
        </p:txBody>
      </p:sp>
      <p:pic>
        <p:nvPicPr>
          <p:cNvPr id="4" name="Image 3"/>
          <p:cNvPicPr>
            <a:picLocks noChangeAspect="1"/>
          </p:cNvPicPr>
          <p:nvPr/>
        </p:nvPicPr>
        <p:blipFill rotWithShape="1">
          <a:blip r:embed="rId2"/>
          <a:srcRect l="27765" t="56998" r="26382" b="694"/>
          <a:stretch/>
        </p:blipFill>
        <p:spPr>
          <a:xfrm>
            <a:off x="6736080" y="1604866"/>
            <a:ext cx="5192071" cy="3592943"/>
          </a:xfrm>
          <a:prstGeom prst="rect">
            <a:avLst/>
          </a:prstGeom>
        </p:spPr>
      </p:pic>
    </p:spTree>
    <p:extLst>
      <p:ext uri="{BB962C8B-B14F-4D97-AF65-F5344CB8AC3E}">
        <p14:creationId xmlns:p14="http://schemas.microsoft.com/office/powerpoint/2010/main" val="304382765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rotWithShape="1">
          <a:blip r:embed="rId3"/>
          <a:srcRect l="30544" t="18843" r="15986" b="9683"/>
          <a:stretch/>
        </p:blipFill>
        <p:spPr>
          <a:xfrm>
            <a:off x="2287803" y="939146"/>
            <a:ext cx="7616393" cy="5726830"/>
          </a:xfrm>
          <a:prstGeom prst="rect">
            <a:avLst/>
          </a:prstGeom>
        </p:spPr>
      </p:pic>
      <p:sp>
        <p:nvSpPr>
          <p:cNvPr id="2" name="Titre 1"/>
          <p:cNvSpPr>
            <a:spLocks noGrp="1"/>
          </p:cNvSpPr>
          <p:nvPr>
            <p:ph type="title"/>
          </p:nvPr>
        </p:nvSpPr>
        <p:spPr>
          <a:xfrm>
            <a:off x="838199" y="399010"/>
            <a:ext cx="10515600" cy="1325563"/>
          </a:xfrm>
        </p:spPr>
        <p:txBody>
          <a:bodyPr>
            <a:normAutofit fontScale="90000"/>
          </a:bodyPr>
          <a:lstStyle/>
          <a:p>
            <a:pPr algn="ctr"/>
            <a:r>
              <a:rPr lang="fr-FR" b="1" dirty="0"/>
              <a:t>Répartition des volumes </a:t>
            </a:r>
            <a:r>
              <a:rPr lang="fr-FR" b="1" dirty="0" smtClean="0"/>
              <a:t>pulmonaires,</a:t>
            </a:r>
            <a:br>
              <a:rPr lang="fr-FR" b="1" dirty="0" smtClean="0"/>
            </a:br>
            <a:r>
              <a:rPr lang="fr-FR" b="1" dirty="0"/>
              <a:t>Au sein du </a:t>
            </a:r>
            <a:r>
              <a:rPr lang="fr-FR" b="1" dirty="0" smtClean="0"/>
              <a:t>poumon.</a:t>
            </a:r>
            <a:r>
              <a:rPr lang="fr-FR" dirty="0"/>
              <a:t/>
            </a:r>
            <a:br>
              <a:rPr lang="fr-FR" dirty="0"/>
            </a:br>
            <a:endParaRPr lang="fr-FR" b="1" dirty="0"/>
          </a:p>
        </p:txBody>
      </p:sp>
    </p:spTree>
    <p:extLst>
      <p:ext uri="{BB962C8B-B14F-4D97-AF65-F5344CB8AC3E}">
        <p14:creationId xmlns:p14="http://schemas.microsoft.com/office/powerpoint/2010/main" val="213988572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rotWithShape="1">
          <a:blip r:embed="rId3"/>
          <a:srcRect l="30187" t="17029" r="15731" b="11134"/>
          <a:stretch/>
        </p:blipFill>
        <p:spPr>
          <a:xfrm>
            <a:off x="2428509" y="1377524"/>
            <a:ext cx="7334981" cy="5480476"/>
          </a:xfrm>
          <a:prstGeom prst="rect">
            <a:avLst/>
          </a:prstGeom>
        </p:spPr>
      </p:pic>
      <p:sp>
        <p:nvSpPr>
          <p:cNvPr id="3" name="Titre 1"/>
          <p:cNvSpPr>
            <a:spLocks noGrp="1"/>
          </p:cNvSpPr>
          <p:nvPr>
            <p:ph type="title"/>
          </p:nvPr>
        </p:nvSpPr>
        <p:spPr>
          <a:xfrm>
            <a:off x="838199" y="51961"/>
            <a:ext cx="10515600" cy="1325563"/>
          </a:xfrm>
        </p:spPr>
        <p:txBody>
          <a:bodyPr/>
          <a:lstStyle/>
          <a:p>
            <a:pPr algn="ctr"/>
            <a:r>
              <a:rPr lang="fr-FR" b="1" dirty="0"/>
              <a:t>Répartition des volumes pulmonaires… </a:t>
            </a:r>
            <a:r>
              <a:rPr lang="fr-FR" b="1" dirty="0" smtClean="0"/>
              <a:t/>
            </a:r>
            <a:br>
              <a:rPr lang="fr-FR" b="1" dirty="0" smtClean="0"/>
            </a:br>
            <a:r>
              <a:rPr lang="fr-FR" b="1" dirty="0" smtClean="0"/>
              <a:t>En </a:t>
            </a:r>
            <a:r>
              <a:rPr lang="fr-FR" b="1" dirty="0"/>
              <a:t>fonction du positionnement.</a:t>
            </a:r>
          </a:p>
        </p:txBody>
      </p:sp>
    </p:spTree>
    <p:extLst>
      <p:ext uri="{BB962C8B-B14F-4D97-AF65-F5344CB8AC3E}">
        <p14:creationId xmlns:p14="http://schemas.microsoft.com/office/powerpoint/2010/main" val="154776814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rotWithShape="1">
          <a:blip r:embed="rId3"/>
          <a:srcRect l="37255" t="25453" r="17246" b="18653"/>
          <a:stretch/>
        </p:blipFill>
        <p:spPr>
          <a:xfrm>
            <a:off x="2226973" y="1474237"/>
            <a:ext cx="7791062" cy="5383763"/>
          </a:xfrm>
          <a:prstGeom prst="rect">
            <a:avLst/>
          </a:prstGeom>
        </p:spPr>
      </p:pic>
      <p:sp>
        <p:nvSpPr>
          <p:cNvPr id="4" name="Titre 1"/>
          <p:cNvSpPr>
            <a:spLocks noGrp="1"/>
          </p:cNvSpPr>
          <p:nvPr>
            <p:ph type="title"/>
          </p:nvPr>
        </p:nvSpPr>
        <p:spPr>
          <a:xfrm>
            <a:off x="864704" y="55367"/>
            <a:ext cx="10515600" cy="1325563"/>
          </a:xfrm>
        </p:spPr>
        <p:txBody>
          <a:bodyPr/>
          <a:lstStyle/>
          <a:p>
            <a:pPr algn="ctr"/>
            <a:r>
              <a:rPr lang="fr-FR" b="1" dirty="0"/>
              <a:t>Répartition des pressions pulmonaires… </a:t>
            </a:r>
            <a:r>
              <a:rPr lang="fr-FR" b="1" dirty="0" smtClean="0"/>
              <a:t/>
            </a:r>
            <a:br>
              <a:rPr lang="fr-FR" b="1" dirty="0" smtClean="0"/>
            </a:br>
            <a:r>
              <a:rPr lang="fr-FR" b="1" dirty="0" smtClean="0"/>
              <a:t>En </a:t>
            </a:r>
            <a:r>
              <a:rPr lang="fr-FR" b="1" dirty="0"/>
              <a:t>fonction du positionnement.</a:t>
            </a:r>
          </a:p>
        </p:txBody>
      </p:sp>
    </p:spTree>
    <p:extLst>
      <p:ext uri="{BB962C8B-B14F-4D97-AF65-F5344CB8AC3E}">
        <p14:creationId xmlns:p14="http://schemas.microsoft.com/office/powerpoint/2010/main" val="40075552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a:blip r:embed="rId2"/>
          <a:stretch>
            <a:fillRect/>
          </a:stretch>
        </p:blipFill>
        <p:spPr>
          <a:xfrm>
            <a:off x="3132498" y="313973"/>
            <a:ext cx="8956234" cy="6113988"/>
          </a:xfrm>
          <a:prstGeom prst="rect">
            <a:avLst/>
          </a:prstGeom>
        </p:spPr>
      </p:pic>
      <p:sp>
        <p:nvSpPr>
          <p:cNvPr id="4" name="ZoneTexte 3"/>
          <p:cNvSpPr txBox="1"/>
          <p:nvPr/>
        </p:nvSpPr>
        <p:spPr>
          <a:xfrm>
            <a:off x="280657" y="6427961"/>
            <a:ext cx="12474585" cy="369332"/>
          </a:xfrm>
          <a:prstGeom prst="rect">
            <a:avLst/>
          </a:prstGeom>
          <a:noFill/>
        </p:spPr>
        <p:txBody>
          <a:bodyPr wrap="square" rtlCol="0">
            <a:spAutoFit/>
          </a:bodyPr>
          <a:lstStyle/>
          <a:p>
            <a:r>
              <a:rPr lang="fr-FR" b="1" dirty="0" err="1"/>
              <a:t>Electrical</a:t>
            </a:r>
            <a:r>
              <a:rPr lang="fr-FR" b="1" dirty="0"/>
              <a:t> </a:t>
            </a:r>
            <a:r>
              <a:rPr lang="fr-FR" b="1" dirty="0" err="1"/>
              <a:t>impedance</a:t>
            </a:r>
            <a:r>
              <a:rPr lang="fr-FR" b="1" dirty="0"/>
              <a:t> </a:t>
            </a:r>
            <a:r>
              <a:rPr lang="fr-FR" b="1" dirty="0" err="1"/>
              <a:t>tomography</a:t>
            </a:r>
            <a:r>
              <a:rPr lang="fr-FR" b="1" dirty="0"/>
              <a:t> in acute </a:t>
            </a:r>
            <a:r>
              <a:rPr lang="fr-FR" b="1" dirty="0" err="1"/>
              <a:t>respiratory</a:t>
            </a:r>
            <a:r>
              <a:rPr lang="fr-FR" b="1" dirty="0"/>
              <a:t> </a:t>
            </a:r>
            <a:r>
              <a:rPr lang="fr-FR" b="1" dirty="0" err="1"/>
              <a:t>distress</a:t>
            </a:r>
            <a:r>
              <a:rPr lang="fr-FR" b="1" dirty="0"/>
              <a:t> syndrome, </a:t>
            </a:r>
            <a:r>
              <a:rPr lang="fr-FR" dirty="0"/>
              <a:t>M Consuelo Bachmann and all, </a:t>
            </a:r>
            <a:r>
              <a:rPr lang="fr-FR" i="1" dirty="0"/>
              <a:t>Critical Care</a:t>
            </a:r>
            <a:r>
              <a:rPr lang="fr-FR" dirty="0"/>
              <a:t> 2018.</a:t>
            </a:r>
          </a:p>
        </p:txBody>
      </p:sp>
      <p:sp>
        <p:nvSpPr>
          <p:cNvPr id="5" name="Rectangle 4"/>
          <p:cNvSpPr/>
          <p:nvPr/>
        </p:nvSpPr>
        <p:spPr>
          <a:xfrm>
            <a:off x="280657" y="3061528"/>
            <a:ext cx="2510828" cy="1815882"/>
          </a:xfrm>
          <a:prstGeom prst="rect">
            <a:avLst/>
          </a:prstGeom>
        </p:spPr>
        <p:txBody>
          <a:bodyPr wrap="square">
            <a:spAutoFit/>
          </a:bodyPr>
          <a:lstStyle/>
          <a:p>
            <a:r>
              <a:rPr lang="fr-FR" sz="1400" dirty="0" err="1"/>
              <a:t>Regional</a:t>
            </a:r>
            <a:r>
              <a:rPr lang="fr-FR" sz="1400" dirty="0"/>
              <a:t> ventilation </a:t>
            </a:r>
            <a:r>
              <a:rPr lang="fr-FR" sz="1400" dirty="0" err="1"/>
              <a:t>delay</a:t>
            </a:r>
            <a:r>
              <a:rPr lang="fr-FR" sz="1400" dirty="0"/>
              <a:t> (RVD). Ventral </a:t>
            </a:r>
            <a:r>
              <a:rPr lang="fr-FR" sz="1400" dirty="0" err="1"/>
              <a:t>region</a:t>
            </a:r>
            <a:r>
              <a:rPr lang="fr-FR" sz="1400" dirty="0"/>
              <a:t>. Patient in </a:t>
            </a:r>
            <a:r>
              <a:rPr lang="fr-FR" sz="1400" dirty="0" err="1"/>
              <a:t>mechanical</a:t>
            </a:r>
            <a:r>
              <a:rPr lang="fr-FR" sz="1400" dirty="0"/>
              <a:t> ventilation. A </a:t>
            </a:r>
            <a:r>
              <a:rPr lang="fr-FR" sz="1400" dirty="0" err="1"/>
              <a:t>anterior</a:t>
            </a:r>
            <a:r>
              <a:rPr lang="fr-FR" sz="1400" dirty="0"/>
              <a:t>, AU </a:t>
            </a:r>
            <a:r>
              <a:rPr lang="fr-FR" sz="1400" dirty="0" err="1"/>
              <a:t>arbitrary</a:t>
            </a:r>
            <a:r>
              <a:rPr lang="fr-FR" sz="1400" dirty="0"/>
              <a:t> </a:t>
            </a:r>
            <a:r>
              <a:rPr lang="fr-FR" sz="1400" dirty="0" err="1"/>
              <a:t>units</a:t>
            </a:r>
            <a:r>
              <a:rPr lang="fr-FR" sz="1400" dirty="0"/>
              <a:t>, C central, P </a:t>
            </a:r>
            <a:r>
              <a:rPr lang="fr-FR" sz="1400" dirty="0" err="1"/>
              <a:t>posterior</a:t>
            </a:r>
            <a:r>
              <a:rPr lang="fr-FR" sz="1400" dirty="0"/>
              <a:t>, ROI </a:t>
            </a:r>
            <a:r>
              <a:rPr lang="fr-FR" sz="1400" dirty="0" err="1"/>
              <a:t>region</a:t>
            </a:r>
            <a:r>
              <a:rPr lang="fr-FR" sz="1400" dirty="0"/>
              <a:t> of </a:t>
            </a:r>
            <a:r>
              <a:rPr lang="fr-FR" sz="1400" dirty="0" err="1"/>
              <a:t>interest</a:t>
            </a:r>
            <a:r>
              <a:rPr lang="fr-FR" sz="1400" dirty="0"/>
              <a:t>, ∆Z variation of </a:t>
            </a:r>
            <a:r>
              <a:rPr lang="fr-FR" sz="1400" dirty="0" err="1"/>
              <a:t>impedance</a:t>
            </a:r>
            <a:r>
              <a:rPr lang="fr-FR" sz="1400" dirty="0"/>
              <a:t>. </a:t>
            </a:r>
            <a:r>
              <a:rPr lang="fr-FR" sz="1400" dirty="0" err="1"/>
              <a:t>Courtesy</a:t>
            </a:r>
            <a:r>
              <a:rPr lang="fr-FR" sz="1400" dirty="0"/>
              <a:t> of </a:t>
            </a:r>
            <a:r>
              <a:rPr lang="fr-FR" sz="1400" dirty="0" err="1"/>
              <a:t>Wildberg</a:t>
            </a:r>
            <a:r>
              <a:rPr lang="fr-FR" sz="1400" dirty="0"/>
              <a:t> Alencar</a:t>
            </a:r>
          </a:p>
        </p:txBody>
      </p:sp>
      <p:sp>
        <p:nvSpPr>
          <p:cNvPr id="6" name="Titre 1"/>
          <p:cNvSpPr>
            <a:spLocks noGrp="1"/>
          </p:cNvSpPr>
          <p:nvPr>
            <p:ph type="title"/>
          </p:nvPr>
        </p:nvSpPr>
        <p:spPr>
          <a:xfrm>
            <a:off x="362139" y="380246"/>
            <a:ext cx="6599976" cy="1325563"/>
          </a:xfrm>
        </p:spPr>
        <p:txBody>
          <a:bodyPr/>
          <a:lstStyle/>
          <a:p>
            <a:pPr algn="ctr"/>
            <a:r>
              <a:rPr lang="fr-FR" b="1" dirty="0"/>
              <a:t>Répartition dynamique des volumes pulmonaires</a:t>
            </a:r>
          </a:p>
        </p:txBody>
      </p:sp>
    </p:spTree>
    <p:extLst>
      <p:ext uri="{BB962C8B-B14F-4D97-AF65-F5344CB8AC3E}">
        <p14:creationId xmlns:p14="http://schemas.microsoft.com/office/powerpoint/2010/main" val="415788945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0"/>
            <a:ext cx="10515600" cy="1325563"/>
          </a:xfrm>
        </p:spPr>
        <p:txBody>
          <a:bodyPr/>
          <a:lstStyle/>
          <a:p>
            <a:pPr algn="ctr"/>
            <a:r>
              <a:rPr lang="fr-FR" b="1" dirty="0" smtClean="0"/>
              <a:t>Rapport Ventilation </a:t>
            </a:r>
            <a:r>
              <a:rPr lang="fr-FR" b="1" dirty="0"/>
              <a:t>/ Perfusion</a:t>
            </a:r>
          </a:p>
        </p:txBody>
      </p:sp>
      <p:sp>
        <p:nvSpPr>
          <p:cNvPr id="3" name="ZoneTexte 2"/>
          <p:cNvSpPr txBox="1"/>
          <p:nvPr/>
        </p:nvSpPr>
        <p:spPr>
          <a:xfrm>
            <a:off x="791307" y="1325563"/>
            <a:ext cx="10609385" cy="2062103"/>
          </a:xfrm>
          <a:prstGeom prst="rect">
            <a:avLst/>
          </a:prstGeom>
          <a:noFill/>
        </p:spPr>
        <p:txBody>
          <a:bodyPr wrap="square" rtlCol="0">
            <a:spAutoFit/>
          </a:bodyPr>
          <a:lstStyle/>
          <a:p>
            <a:r>
              <a:rPr lang="fr-FR" sz="3200" dirty="0"/>
              <a:t>Rapport </a:t>
            </a:r>
            <a:r>
              <a:rPr lang="fr-FR" sz="3200" b="1" dirty="0"/>
              <a:t>PaO</a:t>
            </a:r>
            <a:r>
              <a:rPr lang="fr-FR" sz="1400" b="1" dirty="0"/>
              <a:t>2</a:t>
            </a:r>
            <a:r>
              <a:rPr lang="fr-FR" sz="3200" b="1" dirty="0"/>
              <a:t>/FiO</a:t>
            </a:r>
            <a:r>
              <a:rPr lang="fr-FR" b="1" dirty="0"/>
              <a:t>2</a:t>
            </a:r>
            <a:r>
              <a:rPr lang="fr-FR" sz="3200" b="1" dirty="0"/>
              <a:t> </a:t>
            </a:r>
            <a:r>
              <a:rPr lang="fr-FR" sz="3200" dirty="0"/>
              <a:t>(=P/F=PaFi), Analyse des gaz du sang: indice global de l’hématose pulmonaire.</a:t>
            </a:r>
          </a:p>
          <a:p>
            <a:endParaRPr lang="fr-FR" sz="3200" dirty="0"/>
          </a:p>
          <a:p>
            <a:endParaRPr lang="fr-FR" sz="3200" dirty="0"/>
          </a:p>
        </p:txBody>
      </p:sp>
      <p:pic>
        <p:nvPicPr>
          <p:cNvPr id="4" name="Image 3"/>
          <p:cNvPicPr>
            <a:picLocks noChangeAspect="1"/>
          </p:cNvPicPr>
          <p:nvPr/>
        </p:nvPicPr>
        <p:blipFill>
          <a:blip r:embed="rId2"/>
          <a:stretch>
            <a:fillRect/>
          </a:stretch>
        </p:blipFill>
        <p:spPr>
          <a:xfrm>
            <a:off x="4218412" y="2367445"/>
            <a:ext cx="6776671" cy="4282969"/>
          </a:xfrm>
          <a:prstGeom prst="rect">
            <a:avLst/>
          </a:prstGeom>
        </p:spPr>
      </p:pic>
      <p:sp>
        <p:nvSpPr>
          <p:cNvPr id="7" name="ZoneTexte 6"/>
          <p:cNvSpPr txBox="1"/>
          <p:nvPr/>
        </p:nvSpPr>
        <p:spPr>
          <a:xfrm>
            <a:off x="1069229" y="3908764"/>
            <a:ext cx="2301044" cy="1200329"/>
          </a:xfrm>
          <a:prstGeom prst="rect">
            <a:avLst/>
          </a:prstGeom>
          <a:noFill/>
          <a:ln>
            <a:solidFill>
              <a:schemeClr val="tx1"/>
            </a:solidFill>
          </a:ln>
        </p:spPr>
        <p:txBody>
          <a:bodyPr wrap="square" rtlCol="0">
            <a:spAutoFit/>
          </a:bodyPr>
          <a:lstStyle/>
          <a:p>
            <a:pPr algn="ctr"/>
            <a:r>
              <a:rPr lang="fr-FR" dirty="0"/>
              <a:t>Répartition anatomique lorsque le système respiratoire est </a:t>
            </a:r>
            <a:r>
              <a:rPr lang="fr-FR" dirty="0" err="1" smtClean="0"/>
              <a:t>verticalisé</a:t>
            </a:r>
            <a:endParaRPr lang="fr-FR" dirty="0"/>
          </a:p>
        </p:txBody>
      </p:sp>
    </p:spTree>
    <p:extLst>
      <p:ext uri="{BB962C8B-B14F-4D97-AF65-F5344CB8AC3E}">
        <p14:creationId xmlns:p14="http://schemas.microsoft.com/office/powerpoint/2010/main" val="34958296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a:spLocks noGrp="1"/>
          </p:cNvSpPr>
          <p:nvPr>
            <p:ph type="title"/>
          </p:nvPr>
        </p:nvSpPr>
        <p:spPr>
          <a:xfrm>
            <a:off x="838200" y="365125"/>
            <a:ext cx="10515600" cy="1325563"/>
          </a:xfrm>
        </p:spPr>
        <p:txBody>
          <a:bodyPr/>
          <a:lstStyle/>
          <a:p>
            <a:r>
              <a:rPr lang="fr-FR" b="1" dirty="0"/>
              <a:t>Ventilation / Perfusion</a:t>
            </a:r>
          </a:p>
        </p:txBody>
      </p:sp>
      <p:pic>
        <p:nvPicPr>
          <p:cNvPr id="5" name="Image 4"/>
          <p:cNvPicPr>
            <a:picLocks noChangeAspect="1"/>
          </p:cNvPicPr>
          <p:nvPr/>
        </p:nvPicPr>
        <p:blipFill>
          <a:blip r:embed="rId3"/>
          <a:stretch>
            <a:fillRect/>
          </a:stretch>
        </p:blipFill>
        <p:spPr>
          <a:xfrm>
            <a:off x="1373139" y="1465294"/>
            <a:ext cx="9445721" cy="4962667"/>
          </a:xfrm>
          <a:prstGeom prst="rect">
            <a:avLst/>
          </a:prstGeom>
        </p:spPr>
      </p:pic>
      <p:sp>
        <p:nvSpPr>
          <p:cNvPr id="6" name="ZoneTexte 5"/>
          <p:cNvSpPr txBox="1"/>
          <p:nvPr/>
        </p:nvSpPr>
        <p:spPr>
          <a:xfrm>
            <a:off x="280657" y="6427961"/>
            <a:ext cx="12474585" cy="369332"/>
          </a:xfrm>
          <a:prstGeom prst="rect">
            <a:avLst/>
          </a:prstGeom>
          <a:noFill/>
        </p:spPr>
        <p:txBody>
          <a:bodyPr wrap="square" rtlCol="0">
            <a:spAutoFit/>
          </a:bodyPr>
          <a:lstStyle/>
          <a:p>
            <a:r>
              <a:rPr lang="fr-FR" b="1" dirty="0" err="1"/>
              <a:t>Electrical</a:t>
            </a:r>
            <a:r>
              <a:rPr lang="fr-FR" b="1" dirty="0"/>
              <a:t> </a:t>
            </a:r>
            <a:r>
              <a:rPr lang="fr-FR" b="1" dirty="0" err="1"/>
              <a:t>impedance</a:t>
            </a:r>
            <a:r>
              <a:rPr lang="fr-FR" b="1" dirty="0"/>
              <a:t> </a:t>
            </a:r>
            <a:r>
              <a:rPr lang="fr-FR" b="1" dirty="0" err="1"/>
              <a:t>tomography</a:t>
            </a:r>
            <a:r>
              <a:rPr lang="fr-FR" b="1" dirty="0"/>
              <a:t> in acute </a:t>
            </a:r>
            <a:r>
              <a:rPr lang="fr-FR" b="1" dirty="0" err="1"/>
              <a:t>respiratory</a:t>
            </a:r>
            <a:r>
              <a:rPr lang="fr-FR" b="1" dirty="0"/>
              <a:t> </a:t>
            </a:r>
            <a:r>
              <a:rPr lang="fr-FR" b="1" dirty="0" err="1"/>
              <a:t>distress</a:t>
            </a:r>
            <a:r>
              <a:rPr lang="fr-FR" b="1" dirty="0"/>
              <a:t> syndrome, </a:t>
            </a:r>
            <a:r>
              <a:rPr lang="fr-FR" dirty="0"/>
              <a:t>M Consuelo Bachmann and all, </a:t>
            </a:r>
            <a:r>
              <a:rPr lang="fr-FR" i="1" dirty="0"/>
              <a:t>Critical Care</a:t>
            </a:r>
            <a:r>
              <a:rPr lang="fr-FR" dirty="0"/>
              <a:t> 2018.</a:t>
            </a:r>
          </a:p>
        </p:txBody>
      </p:sp>
    </p:spTree>
    <p:extLst>
      <p:ext uri="{BB962C8B-B14F-4D97-AF65-F5344CB8AC3E}">
        <p14:creationId xmlns:p14="http://schemas.microsoft.com/office/powerpoint/2010/main" val="130770797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Les Gaz du Sang (artériel):</a:t>
            </a:r>
          </a:p>
        </p:txBody>
      </p:sp>
      <p:pic>
        <p:nvPicPr>
          <p:cNvPr id="3" name="Image 2"/>
          <p:cNvPicPr>
            <a:picLocks noChangeAspect="1"/>
          </p:cNvPicPr>
          <p:nvPr/>
        </p:nvPicPr>
        <p:blipFill rotWithShape="1">
          <a:blip r:embed="rId2"/>
          <a:srcRect l="34490" t="29283" r="20672" b="27563"/>
          <a:stretch/>
        </p:blipFill>
        <p:spPr>
          <a:xfrm>
            <a:off x="5090968" y="2654773"/>
            <a:ext cx="6943408" cy="3758932"/>
          </a:xfrm>
          <a:prstGeom prst="rect">
            <a:avLst/>
          </a:prstGeom>
        </p:spPr>
      </p:pic>
      <p:pic>
        <p:nvPicPr>
          <p:cNvPr id="4" name="Image 3"/>
          <p:cNvPicPr>
            <a:picLocks noChangeAspect="1"/>
          </p:cNvPicPr>
          <p:nvPr/>
        </p:nvPicPr>
        <p:blipFill rotWithShape="1">
          <a:blip r:embed="rId3"/>
          <a:srcRect l="45104" t="46296" r="20625" b="26204"/>
          <a:stretch/>
        </p:blipFill>
        <p:spPr>
          <a:xfrm>
            <a:off x="342900" y="1457606"/>
            <a:ext cx="4748068" cy="2143125"/>
          </a:xfrm>
          <a:prstGeom prst="rect">
            <a:avLst/>
          </a:prstGeom>
          <a:ln w="38100">
            <a:solidFill>
              <a:srgbClr val="FFCCCC"/>
            </a:solidFill>
          </a:ln>
        </p:spPr>
      </p:pic>
      <p:sp>
        <p:nvSpPr>
          <p:cNvPr id="5" name="ZoneTexte 4"/>
          <p:cNvSpPr txBox="1"/>
          <p:nvPr/>
        </p:nvSpPr>
        <p:spPr>
          <a:xfrm>
            <a:off x="6018416" y="1941898"/>
            <a:ext cx="4830256" cy="461665"/>
          </a:xfrm>
          <a:prstGeom prst="rect">
            <a:avLst/>
          </a:prstGeom>
          <a:noFill/>
        </p:spPr>
        <p:txBody>
          <a:bodyPr wrap="square" rtlCol="0">
            <a:spAutoFit/>
          </a:bodyPr>
          <a:lstStyle/>
          <a:p>
            <a:r>
              <a:rPr lang="fr-FR" sz="2400" b="1" dirty="0" smtClean="0">
                <a:highlight>
                  <a:srgbClr val="FFCCCC"/>
                </a:highlight>
              </a:rPr>
              <a:t>Reflètent </a:t>
            </a:r>
            <a:r>
              <a:rPr lang="fr-FR" sz="2400" b="1" dirty="0">
                <a:highlight>
                  <a:srgbClr val="FFCCCC"/>
                </a:highlight>
              </a:rPr>
              <a:t>la qualité de l’</a:t>
            </a:r>
            <a:r>
              <a:rPr lang="fr-FR" sz="2400" b="1" dirty="0" err="1">
                <a:highlight>
                  <a:srgbClr val="FFCCCC"/>
                </a:highlight>
              </a:rPr>
              <a:t>hémathose</a:t>
            </a:r>
            <a:r>
              <a:rPr lang="fr-FR" sz="2400" b="1" dirty="0">
                <a:highlight>
                  <a:srgbClr val="FFCCCC"/>
                </a:highlight>
              </a:rPr>
              <a:t>.</a:t>
            </a:r>
          </a:p>
        </p:txBody>
      </p:sp>
    </p:spTree>
    <p:extLst>
      <p:ext uri="{BB962C8B-B14F-4D97-AF65-F5344CB8AC3E}">
        <p14:creationId xmlns:p14="http://schemas.microsoft.com/office/powerpoint/2010/main" val="134031263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45913" y="1182359"/>
            <a:ext cx="11488278" cy="2541502"/>
          </a:xfrm>
        </p:spPr>
        <p:txBody>
          <a:bodyPr>
            <a:normAutofit fontScale="90000"/>
          </a:bodyPr>
          <a:lstStyle/>
          <a:p>
            <a:pPr algn="ctr"/>
            <a:r>
              <a:rPr lang="fr-FR" sz="8800" b="1" u="sng" dirty="0"/>
              <a:t>Physiopathologie courante en réanimation polyvalente</a:t>
            </a:r>
          </a:p>
        </p:txBody>
      </p:sp>
    </p:spTree>
    <p:extLst>
      <p:ext uri="{BB962C8B-B14F-4D97-AF65-F5344CB8AC3E}">
        <p14:creationId xmlns:p14="http://schemas.microsoft.com/office/powerpoint/2010/main" val="72509678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1560"/>
            <a:ext cx="10515600" cy="1325563"/>
          </a:xfrm>
        </p:spPr>
        <p:txBody>
          <a:bodyPr/>
          <a:lstStyle/>
          <a:p>
            <a:pPr algn="ctr"/>
            <a:r>
              <a:rPr lang="fr-FR" b="1" dirty="0"/>
              <a:t>Syndrome Obstructif</a:t>
            </a:r>
          </a:p>
        </p:txBody>
      </p:sp>
      <p:sp>
        <p:nvSpPr>
          <p:cNvPr id="3" name="Rectangle 2"/>
          <p:cNvSpPr/>
          <p:nvPr/>
        </p:nvSpPr>
        <p:spPr>
          <a:xfrm>
            <a:off x="838200" y="1554282"/>
            <a:ext cx="10813026" cy="1077218"/>
          </a:xfrm>
          <a:prstGeom prst="rect">
            <a:avLst/>
          </a:prstGeom>
        </p:spPr>
        <p:txBody>
          <a:bodyPr wrap="square">
            <a:spAutoFit/>
          </a:bodyPr>
          <a:lstStyle/>
          <a:p>
            <a:r>
              <a:rPr lang="fr-FR" sz="2000" dirty="0"/>
              <a:t>Le trouble ventilatoire obstructif (TVO) est la </a:t>
            </a:r>
            <a:r>
              <a:rPr lang="fr-FR" sz="2400" b="1" dirty="0"/>
              <a:t>diminution des débits </a:t>
            </a:r>
            <a:r>
              <a:rPr lang="fr-FR" sz="2400" b="1" u="sng" dirty="0"/>
              <a:t>expiratoire</a:t>
            </a:r>
            <a:r>
              <a:rPr lang="fr-FR" sz="2000" dirty="0"/>
              <a:t>. Il se traduit par une diminution du volume expiratoire maximal à la première seconde (VEMS) plus importante que la baisse éventuelle de la capacité </a:t>
            </a:r>
            <a:r>
              <a:rPr lang="fr-FR" sz="2000" dirty="0" smtClean="0"/>
              <a:t>vitale forcée </a:t>
            </a:r>
            <a:r>
              <a:rPr lang="fr-FR" sz="2000" dirty="0"/>
              <a:t>(</a:t>
            </a:r>
            <a:r>
              <a:rPr lang="fr-FR" sz="2000" dirty="0" smtClean="0"/>
              <a:t>CVF). </a:t>
            </a:r>
            <a:r>
              <a:rPr lang="fr-FR" sz="2000" dirty="0"/>
              <a:t>Coefficient de </a:t>
            </a:r>
            <a:r>
              <a:rPr lang="fr-FR" sz="2000" dirty="0" err="1"/>
              <a:t>Tiffenaut</a:t>
            </a:r>
            <a:r>
              <a:rPr lang="fr-FR" sz="2000" dirty="0"/>
              <a:t> = </a:t>
            </a:r>
            <a:r>
              <a:rPr lang="fr-FR" sz="2000" dirty="0" smtClean="0"/>
              <a:t>VEMS/CVF.</a:t>
            </a:r>
            <a:endParaRPr lang="fr-FR" sz="2000" dirty="0"/>
          </a:p>
        </p:txBody>
      </p:sp>
      <p:sp>
        <p:nvSpPr>
          <p:cNvPr id="4" name="Rectangle 3"/>
          <p:cNvSpPr/>
          <p:nvPr/>
        </p:nvSpPr>
        <p:spPr>
          <a:xfrm>
            <a:off x="6430296" y="2956759"/>
            <a:ext cx="5073446" cy="461665"/>
          </a:xfrm>
          <a:prstGeom prst="rect">
            <a:avLst/>
          </a:prstGeom>
          <a:solidFill>
            <a:schemeClr val="accent1">
              <a:lumMod val="20000"/>
              <a:lumOff val="80000"/>
            </a:schemeClr>
          </a:solidFill>
          <a:ln w="38100">
            <a:solidFill>
              <a:schemeClr val="accent1">
                <a:lumMod val="60000"/>
                <a:lumOff val="40000"/>
              </a:schemeClr>
            </a:solidFill>
          </a:ln>
        </p:spPr>
        <p:txBody>
          <a:bodyPr wrap="square">
            <a:spAutoFit/>
          </a:bodyPr>
          <a:lstStyle/>
          <a:p>
            <a:r>
              <a:rPr lang="fr-FR" sz="2400" b="1" dirty="0"/>
              <a:t>Coefficient de </a:t>
            </a:r>
            <a:r>
              <a:rPr lang="fr-FR" sz="2400" b="1" dirty="0" err="1"/>
              <a:t>Tiffeneau</a:t>
            </a:r>
            <a:r>
              <a:rPr lang="fr-FR" sz="2400" b="1" dirty="0"/>
              <a:t> = VEMS/CVF</a:t>
            </a:r>
          </a:p>
        </p:txBody>
      </p:sp>
      <p:sp>
        <p:nvSpPr>
          <p:cNvPr id="5" name="ZoneTexte 4"/>
          <p:cNvSpPr txBox="1"/>
          <p:nvPr/>
        </p:nvSpPr>
        <p:spPr>
          <a:xfrm>
            <a:off x="7204586" y="3474498"/>
            <a:ext cx="3524865" cy="923330"/>
          </a:xfrm>
          <a:prstGeom prst="rect">
            <a:avLst/>
          </a:prstGeom>
          <a:noFill/>
        </p:spPr>
        <p:txBody>
          <a:bodyPr wrap="square" rtlCol="0">
            <a:spAutoFit/>
          </a:bodyPr>
          <a:lstStyle/>
          <a:p>
            <a:r>
              <a:rPr lang="fr-FR" dirty="0"/>
              <a:t>TVO si </a:t>
            </a:r>
            <a:r>
              <a:rPr lang="fr-FR" dirty="0" err="1"/>
              <a:t>Tiffeneau</a:t>
            </a:r>
            <a:r>
              <a:rPr lang="fr-FR" dirty="0"/>
              <a:t> &lt;70% de la théorique (avec CV normale et CPT augmentée)</a:t>
            </a:r>
          </a:p>
        </p:txBody>
      </p:sp>
      <p:pic>
        <p:nvPicPr>
          <p:cNvPr id="6" name="Image 5"/>
          <p:cNvPicPr>
            <a:picLocks noChangeAspect="1"/>
          </p:cNvPicPr>
          <p:nvPr/>
        </p:nvPicPr>
        <p:blipFill rotWithShape="1">
          <a:blip r:embed="rId3"/>
          <a:srcRect t="28968"/>
          <a:stretch/>
        </p:blipFill>
        <p:spPr>
          <a:xfrm>
            <a:off x="5257039" y="4453902"/>
            <a:ext cx="6934961" cy="1971686"/>
          </a:xfrm>
          <a:prstGeom prst="rect">
            <a:avLst/>
          </a:prstGeom>
        </p:spPr>
      </p:pic>
      <p:sp>
        <p:nvSpPr>
          <p:cNvPr id="7" name="ZoneTexte 6"/>
          <p:cNvSpPr txBox="1"/>
          <p:nvPr/>
        </p:nvSpPr>
        <p:spPr>
          <a:xfrm>
            <a:off x="7172109" y="6393852"/>
            <a:ext cx="4837471" cy="369332"/>
          </a:xfrm>
          <a:prstGeom prst="rect">
            <a:avLst/>
          </a:prstGeom>
          <a:noFill/>
        </p:spPr>
        <p:txBody>
          <a:bodyPr wrap="square" rtlCol="0">
            <a:spAutoFit/>
          </a:bodyPr>
          <a:lstStyle/>
          <a:p>
            <a:r>
              <a:rPr lang="fr-FR" i="1" dirty="0"/>
              <a:t>GOLD (Global Obstructives Lung </a:t>
            </a:r>
            <a:r>
              <a:rPr lang="fr-FR" i="1" dirty="0" err="1"/>
              <a:t>Diseases</a:t>
            </a:r>
            <a:r>
              <a:rPr lang="fr-FR" i="1" dirty="0"/>
              <a:t>), 2001.</a:t>
            </a:r>
          </a:p>
        </p:txBody>
      </p:sp>
      <p:pic>
        <p:nvPicPr>
          <p:cNvPr id="8" name="Image 7"/>
          <p:cNvPicPr>
            <a:picLocks noChangeAspect="1"/>
          </p:cNvPicPr>
          <p:nvPr/>
        </p:nvPicPr>
        <p:blipFill rotWithShape="1">
          <a:blip r:embed="rId4"/>
          <a:srcRect l="4543" r="40974"/>
          <a:stretch/>
        </p:blipFill>
        <p:spPr>
          <a:xfrm>
            <a:off x="219261" y="3187591"/>
            <a:ext cx="2594533" cy="2986390"/>
          </a:xfrm>
          <a:prstGeom prst="rect">
            <a:avLst/>
          </a:prstGeom>
        </p:spPr>
      </p:pic>
      <p:pic>
        <p:nvPicPr>
          <p:cNvPr id="9" name="Image 8"/>
          <p:cNvPicPr>
            <a:picLocks noChangeAspect="1"/>
          </p:cNvPicPr>
          <p:nvPr/>
        </p:nvPicPr>
        <p:blipFill rotWithShape="1">
          <a:blip r:embed="rId5"/>
          <a:srcRect t="10894" r="70290"/>
          <a:stretch/>
        </p:blipFill>
        <p:spPr>
          <a:xfrm>
            <a:off x="2926171" y="2984386"/>
            <a:ext cx="2638050" cy="2985621"/>
          </a:xfrm>
          <a:prstGeom prst="rect">
            <a:avLst/>
          </a:prstGeom>
        </p:spPr>
      </p:pic>
    </p:spTree>
    <p:extLst>
      <p:ext uri="{BB962C8B-B14F-4D97-AF65-F5344CB8AC3E}">
        <p14:creationId xmlns:p14="http://schemas.microsoft.com/office/powerpoint/2010/main" val="134503341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a:spLocks noGrp="1"/>
          </p:cNvSpPr>
          <p:nvPr>
            <p:ph type="title"/>
          </p:nvPr>
        </p:nvSpPr>
        <p:spPr>
          <a:xfrm>
            <a:off x="864704" y="0"/>
            <a:ext cx="10515600" cy="1325563"/>
          </a:xfrm>
        </p:spPr>
        <p:txBody>
          <a:bodyPr/>
          <a:lstStyle/>
          <a:p>
            <a:pPr algn="ctr"/>
            <a:r>
              <a:rPr lang="fr-FR" b="1" dirty="0"/>
              <a:t>Syndrome Obstructif</a:t>
            </a:r>
          </a:p>
        </p:txBody>
      </p:sp>
      <p:sp>
        <p:nvSpPr>
          <p:cNvPr id="4" name="ZoneTexte 3"/>
          <p:cNvSpPr txBox="1"/>
          <p:nvPr/>
        </p:nvSpPr>
        <p:spPr>
          <a:xfrm>
            <a:off x="864704" y="1861656"/>
            <a:ext cx="7506929" cy="3170099"/>
          </a:xfrm>
          <a:prstGeom prst="rect">
            <a:avLst/>
          </a:prstGeom>
          <a:noFill/>
        </p:spPr>
        <p:txBody>
          <a:bodyPr wrap="square" rtlCol="0">
            <a:spAutoFit/>
          </a:bodyPr>
          <a:lstStyle/>
          <a:p>
            <a:pPr marL="285750" indent="-285750">
              <a:buFont typeface="Arial" panose="020B0604020202020204" pitchFamily="34" charset="0"/>
              <a:buChar char="•"/>
            </a:pPr>
            <a:r>
              <a:rPr lang="fr-FR" sz="2000" dirty="0"/>
              <a:t>Pathologies obstructives chroniques:</a:t>
            </a:r>
          </a:p>
          <a:p>
            <a:pPr marL="742950" lvl="1" indent="-285750">
              <a:buFontTx/>
              <a:buChar char="-"/>
            </a:pPr>
            <a:r>
              <a:rPr lang="fr-FR" sz="2000" dirty="0"/>
              <a:t>BPCO (épaississement muqueuse bronchique ++)</a:t>
            </a:r>
          </a:p>
          <a:p>
            <a:pPr marL="742950" lvl="1" indent="-285750">
              <a:buFontTx/>
              <a:buChar char="-"/>
            </a:pPr>
            <a:r>
              <a:rPr lang="fr-FR" sz="2000" dirty="0"/>
              <a:t>Asthme (contraction muscles lisses ++)</a:t>
            </a:r>
          </a:p>
          <a:p>
            <a:pPr marL="285750" indent="-285750">
              <a:buFontTx/>
              <a:buChar char="-"/>
            </a:pPr>
            <a:endParaRPr lang="fr-FR" sz="2000" dirty="0"/>
          </a:p>
          <a:p>
            <a:pPr marL="285750" indent="-285750">
              <a:buFont typeface="Arial" panose="020B0604020202020204" pitchFamily="34" charset="0"/>
              <a:buChar char="•"/>
            </a:pPr>
            <a:r>
              <a:rPr lang="fr-FR" sz="2000" dirty="0"/>
              <a:t>Pathologies obstructives aigues:</a:t>
            </a:r>
          </a:p>
          <a:p>
            <a:pPr marL="742950" lvl="1" indent="-285750">
              <a:buFontTx/>
              <a:buChar char="-"/>
            </a:pPr>
            <a:r>
              <a:rPr lang="fr-FR" sz="2000" dirty="0"/>
              <a:t>SDRA</a:t>
            </a:r>
          </a:p>
          <a:p>
            <a:pPr marL="742950" lvl="1" indent="-285750">
              <a:buFontTx/>
              <a:buChar char="-"/>
            </a:pPr>
            <a:r>
              <a:rPr lang="fr-FR" sz="2000" dirty="0"/>
              <a:t>AAG</a:t>
            </a:r>
          </a:p>
          <a:p>
            <a:pPr marL="742950" lvl="1" indent="-285750">
              <a:buFontTx/>
              <a:buChar char="-"/>
            </a:pPr>
            <a:r>
              <a:rPr lang="fr-FR" sz="2000" dirty="0"/>
              <a:t>SIF</a:t>
            </a:r>
          </a:p>
          <a:p>
            <a:pPr marL="742950" lvl="1" indent="-285750">
              <a:buFontTx/>
              <a:buChar char="-"/>
            </a:pPr>
            <a:r>
              <a:rPr lang="fr-FR" sz="2000" dirty="0"/>
              <a:t>Bronchiolite (pédiatrie)</a:t>
            </a:r>
          </a:p>
          <a:p>
            <a:pPr marL="285750" indent="-285750">
              <a:buFontTx/>
              <a:buChar char="-"/>
            </a:pPr>
            <a:endParaRPr lang="fr-FR" sz="2000" dirty="0"/>
          </a:p>
        </p:txBody>
      </p:sp>
      <p:pic>
        <p:nvPicPr>
          <p:cNvPr id="7" name="Image 6">
            <a:extLst>
              <a:ext uri="{FF2B5EF4-FFF2-40B4-BE49-F238E27FC236}">
                <a16:creationId xmlns:a16="http://schemas.microsoft.com/office/drawing/2014/main" id="{AA2913F0-BCB8-804C-B70A-66DB05A6AA09}"/>
              </a:ext>
            </a:extLst>
          </p:cNvPr>
          <p:cNvPicPr>
            <a:picLocks noChangeAspect="1"/>
          </p:cNvPicPr>
          <p:nvPr/>
        </p:nvPicPr>
        <p:blipFill>
          <a:blip r:embed="rId2"/>
          <a:stretch>
            <a:fillRect/>
          </a:stretch>
        </p:blipFill>
        <p:spPr>
          <a:xfrm>
            <a:off x="7114435" y="4185382"/>
            <a:ext cx="986155" cy="918436"/>
          </a:xfrm>
          <a:prstGeom prst="rect">
            <a:avLst/>
          </a:prstGeom>
        </p:spPr>
      </p:pic>
      <p:sp>
        <p:nvSpPr>
          <p:cNvPr id="9" name="ZoneTexte 8">
            <a:extLst>
              <a:ext uri="{FF2B5EF4-FFF2-40B4-BE49-F238E27FC236}">
                <a16:creationId xmlns:a16="http://schemas.microsoft.com/office/drawing/2014/main" id="{86BBA9B6-2F91-3A49-B9F9-349168EFF61E}"/>
              </a:ext>
            </a:extLst>
          </p:cNvPr>
          <p:cNvSpPr txBox="1"/>
          <p:nvPr/>
        </p:nvSpPr>
        <p:spPr>
          <a:xfrm>
            <a:off x="7607512" y="4783018"/>
            <a:ext cx="3964858" cy="1569660"/>
          </a:xfrm>
          <a:prstGeom prst="rect">
            <a:avLst/>
          </a:prstGeom>
          <a:solidFill>
            <a:srgbClr val="FFCCCC"/>
          </a:solidFill>
        </p:spPr>
        <p:txBody>
          <a:bodyPr wrap="square" rtlCol="0">
            <a:spAutoFit/>
          </a:bodyPr>
          <a:lstStyle/>
          <a:p>
            <a:r>
              <a:rPr lang="fr-FR" sz="2400" dirty="0"/>
              <a:t>Les décompensations des </a:t>
            </a:r>
            <a:r>
              <a:rPr lang="fr-FR" sz="2400" b="1" dirty="0"/>
              <a:t>TVO</a:t>
            </a:r>
            <a:r>
              <a:rPr lang="fr-FR" sz="2400" dirty="0"/>
              <a:t> ont une </a:t>
            </a:r>
            <a:r>
              <a:rPr lang="fr-FR" sz="2400" b="1" dirty="0"/>
              <a:t>manifestation clinique flagrante</a:t>
            </a:r>
            <a:r>
              <a:rPr lang="fr-FR" sz="2400" dirty="0"/>
              <a:t>:  </a:t>
            </a:r>
            <a:r>
              <a:rPr lang="fr-FR" sz="2400" b="1" dirty="0"/>
              <a:t>la</a:t>
            </a:r>
            <a:r>
              <a:rPr lang="fr-FR" sz="2000" b="1" dirty="0"/>
              <a:t> </a:t>
            </a:r>
            <a:r>
              <a:rPr lang="fr-FR" sz="2400" b="1" dirty="0"/>
              <a:t>dyspnée</a:t>
            </a:r>
            <a:r>
              <a:rPr lang="fr-FR" sz="2000" dirty="0"/>
              <a:t>.</a:t>
            </a:r>
            <a:endParaRPr lang="fr-FR" sz="2400" dirty="0"/>
          </a:p>
        </p:txBody>
      </p:sp>
    </p:spTree>
    <p:extLst>
      <p:ext uri="{BB962C8B-B14F-4D97-AF65-F5344CB8AC3E}">
        <p14:creationId xmlns:p14="http://schemas.microsoft.com/office/powerpoint/2010/main" val="388666166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Petite parenthèse: La dyspnée</a:t>
            </a:r>
          </a:p>
        </p:txBody>
      </p:sp>
      <p:sp>
        <p:nvSpPr>
          <p:cNvPr id="3" name="Rectangle 2"/>
          <p:cNvSpPr/>
          <p:nvPr/>
        </p:nvSpPr>
        <p:spPr>
          <a:xfrm>
            <a:off x="575165" y="2519131"/>
            <a:ext cx="4102608" cy="2677656"/>
          </a:xfrm>
          <a:prstGeom prst="rect">
            <a:avLst/>
          </a:prstGeom>
          <a:ln w="12700">
            <a:solidFill>
              <a:schemeClr val="tx1"/>
            </a:solidFill>
          </a:ln>
        </p:spPr>
        <p:txBody>
          <a:bodyPr wrap="square">
            <a:spAutoFit/>
          </a:bodyPr>
          <a:lstStyle/>
          <a:p>
            <a:r>
              <a:rPr lang="fr-FR" sz="2400" dirty="0"/>
              <a:t>L'essoufflement ou dyspnée est la sensation d'une </a:t>
            </a:r>
            <a:r>
              <a:rPr lang="fr-FR" sz="2400" b="1" dirty="0"/>
              <a:t>respiration difficile et inconfortable</a:t>
            </a:r>
            <a:r>
              <a:rPr lang="fr-FR" sz="2400" dirty="0"/>
              <a:t> </a:t>
            </a:r>
            <a:r>
              <a:rPr lang="fr-FR" sz="2400" b="1" u="sng" dirty="0"/>
              <a:t>ressentie</a:t>
            </a:r>
            <a:r>
              <a:rPr lang="fr-FR" sz="2400" dirty="0"/>
              <a:t> (caractère </a:t>
            </a:r>
            <a:r>
              <a:rPr lang="fr-FR" sz="2400" b="1" dirty="0"/>
              <a:t>subjectif</a:t>
            </a:r>
            <a:r>
              <a:rPr lang="fr-FR" sz="2400" dirty="0"/>
              <a:t>) dans une situation qui normalement n'entraîne aucune gêne respiratoire.</a:t>
            </a:r>
          </a:p>
        </p:txBody>
      </p:sp>
      <p:pic>
        <p:nvPicPr>
          <p:cNvPr id="4" name="Image 3"/>
          <p:cNvPicPr>
            <a:picLocks noChangeAspect="1"/>
          </p:cNvPicPr>
          <p:nvPr/>
        </p:nvPicPr>
        <p:blipFill>
          <a:blip r:embed="rId2"/>
          <a:stretch>
            <a:fillRect/>
          </a:stretch>
        </p:blipFill>
        <p:spPr>
          <a:xfrm>
            <a:off x="5233416" y="1690688"/>
            <a:ext cx="6605016" cy="4334542"/>
          </a:xfrm>
          <a:prstGeom prst="rect">
            <a:avLst/>
          </a:prstGeom>
        </p:spPr>
      </p:pic>
      <p:sp>
        <p:nvSpPr>
          <p:cNvPr id="5" name="ZoneTexte 4"/>
          <p:cNvSpPr txBox="1"/>
          <p:nvPr/>
        </p:nvSpPr>
        <p:spPr>
          <a:xfrm>
            <a:off x="340468" y="6313251"/>
            <a:ext cx="6285619" cy="461665"/>
          </a:xfrm>
          <a:prstGeom prst="rect">
            <a:avLst/>
          </a:prstGeom>
          <a:solidFill>
            <a:srgbClr val="FFCCCC"/>
          </a:solidFill>
        </p:spPr>
        <p:txBody>
          <a:bodyPr wrap="square" rtlCol="0">
            <a:spAutoFit/>
          </a:bodyPr>
          <a:lstStyle/>
          <a:p>
            <a:r>
              <a:rPr lang="fr-FR" sz="2400" dirty="0"/>
              <a:t>Bien distinguer </a:t>
            </a:r>
            <a:r>
              <a:rPr lang="fr-FR" sz="2400" b="1" dirty="0"/>
              <a:t>Dyspnée</a:t>
            </a:r>
            <a:r>
              <a:rPr lang="fr-FR" sz="2400" dirty="0"/>
              <a:t>, </a:t>
            </a:r>
            <a:r>
              <a:rPr lang="fr-FR" sz="2400" b="1" dirty="0"/>
              <a:t>Polypnée</a:t>
            </a:r>
            <a:r>
              <a:rPr lang="fr-FR" sz="2400" dirty="0"/>
              <a:t>, </a:t>
            </a:r>
            <a:r>
              <a:rPr lang="fr-FR" sz="2400" b="1" dirty="0"/>
              <a:t>Tachypnée</a:t>
            </a:r>
            <a:r>
              <a:rPr lang="fr-FR" sz="2400" dirty="0"/>
              <a:t>.</a:t>
            </a:r>
          </a:p>
        </p:txBody>
      </p:sp>
      <p:pic>
        <p:nvPicPr>
          <p:cNvPr id="7" name="Image 6">
            <a:extLst>
              <a:ext uri="{FF2B5EF4-FFF2-40B4-BE49-F238E27FC236}">
                <a16:creationId xmlns:a16="http://schemas.microsoft.com/office/drawing/2014/main" id="{8483ADD8-F63F-274A-9D7D-6592CE088D57}"/>
              </a:ext>
            </a:extLst>
          </p:cNvPr>
          <p:cNvPicPr>
            <a:picLocks noChangeAspect="1"/>
          </p:cNvPicPr>
          <p:nvPr/>
        </p:nvPicPr>
        <p:blipFill>
          <a:blip r:embed="rId3"/>
          <a:stretch>
            <a:fillRect/>
          </a:stretch>
        </p:blipFill>
        <p:spPr>
          <a:xfrm>
            <a:off x="11202532" y="109471"/>
            <a:ext cx="986155" cy="918436"/>
          </a:xfrm>
          <a:prstGeom prst="rect">
            <a:avLst/>
          </a:prstGeom>
        </p:spPr>
      </p:pic>
      <p:pic>
        <p:nvPicPr>
          <p:cNvPr id="8" name="Image 7"/>
          <p:cNvPicPr>
            <a:picLocks noChangeAspect="1"/>
          </p:cNvPicPr>
          <p:nvPr/>
        </p:nvPicPr>
        <p:blipFill>
          <a:blip r:embed="rId4"/>
          <a:stretch>
            <a:fillRect/>
          </a:stretch>
        </p:blipFill>
        <p:spPr>
          <a:xfrm>
            <a:off x="6365324" y="6288803"/>
            <a:ext cx="521525" cy="486113"/>
          </a:xfrm>
          <a:prstGeom prst="rect">
            <a:avLst/>
          </a:prstGeom>
          <a:ln w="31750" cmpd="sng">
            <a:solidFill>
              <a:schemeClr val="tx1"/>
            </a:solidFill>
          </a:ln>
        </p:spPr>
      </p:pic>
    </p:spTree>
    <p:extLst>
      <p:ext uri="{BB962C8B-B14F-4D97-AF65-F5344CB8AC3E}">
        <p14:creationId xmlns:p14="http://schemas.microsoft.com/office/powerpoint/2010/main" val="272104721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15279"/>
            <a:ext cx="10515600" cy="1325563"/>
          </a:xfrm>
        </p:spPr>
        <p:txBody>
          <a:bodyPr/>
          <a:lstStyle/>
          <a:p>
            <a:pPr algn="ctr"/>
            <a:r>
              <a:rPr lang="fr-FR" b="1" dirty="0"/>
              <a:t>Syndrome restrictif</a:t>
            </a:r>
          </a:p>
        </p:txBody>
      </p:sp>
      <p:sp>
        <p:nvSpPr>
          <p:cNvPr id="3" name="Rectangle 2"/>
          <p:cNvSpPr/>
          <p:nvPr/>
        </p:nvSpPr>
        <p:spPr>
          <a:xfrm>
            <a:off x="838200" y="1557876"/>
            <a:ext cx="10515600" cy="1692771"/>
          </a:xfrm>
          <a:prstGeom prst="rect">
            <a:avLst/>
          </a:prstGeom>
        </p:spPr>
        <p:txBody>
          <a:bodyPr wrap="square">
            <a:spAutoFit/>
          </a:bodyPr>
          <a:lstStyle/>
          <a:p>
            <a:r>
              <a:rPr lang="fr-FR" sz="2400" dirty="0"/>
              <a:t>Le trouble ventilatoire restrictif (TVR) est la </a:t>
            </a:r>
            <a:r>
              <a:rPr lang="fr-FR" sz="2800" b="1" dirty="0"/>
              <a:t>diminution des volumes pulmonaires mobilisables</a:t>
            </a:r>
            <a:r>
              <a:rPr lang="fr-FR" sz="2400" dirty="0"/>
              <a:t>. Il se traduit par une diminution de la capacité pulmonaire totale (CPT), généralement accompagnée d'une réduction de la capacité vitale (CV).</a:t>
            </a:r>
          </a:p>
        </p:txBody>
      </p:sp>
      <p:pic>
        <p:nvPicPr>
          <p:cNvPr id="4" name="Image 3"/>
          <p:cNvPicPr>
            <a:picLocks noChangeAspect="1"/>
          </p:cNvPicPr>
          <p:nvPr/>
        </p:nvPicPr>
        <p:blipFill rotWithShape="1">
          <a:blip r:embed="rId2"/>
          <a:srcRect l="39930" r="2882"/>
          <a:stretch/>
        </p:blipFill>
        <p:spPr>
          <a:xfrm>
            <a:off x="1665051" y="3319534"/>
            <a:ext cx="3122579" cy="3424725"/>
          </a:xfrm>
          <a:prstGeom prst="rect">
            <a:avLst/>
          </a:prstGeom>
        </p:spPr>
      </p:pic>
      <p:pic>
        <p:nvPicPr>
          <p:cNvPr id="5" name="Image 4"/>
          <p:cNvPicPr>
            <a:picLocks noChangeAspect="1"/>
          </p:cNvPicPr>
          <p:nvPr/>
        </p:nvPicPr>
        <p:blipFill rotWithShape="1">
          <a:blip r:embed="rId3"/>
          <a:srcRect l="29856" t="12435" r="35976"/>
          <a:stretch/>
        </p:blipFill>
        <p:spPr>
          <a:xfrm>
            <a:off x="6527259" y="3467682"/>
            <a:ext cx="3800273" cy="3276577"/>
          </a:xfrm>
          <a:prstGeom prst="rect">
            <a:avLst/>
          </a:prstGeom>
        </p:spPr>
      </p:pic>
    </p:spTree>
    <p:extLst>
      <p:ext uri="{BB962C8B-B14F-4D97-AF65-F5344CB8AC3E}">
        <p14:creationId xmlns:p14="http://schemas.microsoft.com/office/powerpoint/2010/main" val="353386737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 9">
            <a:extLst>
              <a:ext uri="{FF2B5EF4-FFF2-40B4-BE49-F238E27FC236}">
                <a16:creationId xmlns:a16="http://schemas.microsoft.com/office/drawing/2014/main" id="{2786C9CA-8B9F-B244-B35D-619CEB0F20C0}"/>
              </a:ext>
            </a:extLst>
          </p:cNvPr>
          <p:cNvPicPr>
            <a:picLocks noChangeAspect="1"/>
          </p:cNvPicPr>
          <p:nvPr/>
        </p:nvPicPr>
        <p:blipFill>
          <a:blip r:embed="rId3"/>
          <a:stretch>
            <a:fillRect/>
          </a:stretch>
        </p:blipFill>
        <p:spPr>
          <a:xfrm>
            <a:off x="6982105" y="196663"/>
            <a:ext cx="986155" cy="918436"/>
          </a:xfrm>
          <a:prstGeom prst="rect">
            <a:avLst/>
          </a:prstGeom>
        </p:spPr>
      </p:pic>
      <p:sp>
        <p:nvSpPr>
          <p:cNvPr id="3" name="Titre 1"/>
          <p:cNvSpPr>
            <a:spLocks noGrp="1"/>
          </p:cNvSpPr>
          <p:nvPr>
            <p:ph type="title"/>
          </p:nvPr>
        </p:nvSpPr>
        <p:spPr/>
        <p:txBody>
          <a:bodyPr/>
          <a:lstStyle/>
          <a:p>
            <a:r>
              <a:rPr lang="fr-FR" b="1" dirty="0"/>
              <a:t>Syndrome restrictif</a:t>
            </a:r>
          </a:p>
        </p:txBody>
      </p:sp>
      <p:pic>
        <p:nvPicPr>
          <p:cNvPr id="6" name="Image 5"/>
          <p:cNvPicPr>
            <a:picLocks noChangeAspect="1"/>
          </p:cNvPicPr>
          <p:nvPr/>
        </p:nvPicPr>
        <p:blipFill rotWithShape="1">
          <a:blip r:embed="rId4"/>
          <a:srcRect l="38757" t="26451" r="24108" b="26990"/>
          <a:stretch/>
        </p:blipFill>
        <p:spPr>
          <a:xfrm>
            <a:off x="294968" y="1519084"/>
            <a:ext cx="6754761" cy="4763730"/>
          </a:xfrm>
          <a:prstGeom prst="rect">
            <a:avLst/>
          </a:prstGeom>
        </p:spPr>
      </p:pic>
      <p:sp>
        <p:nvSpPr>
          <p:cNvPr id="7" name="ZoneTexte 6"/>
          <p:cNvSpPr txBox="1"/>
          <p:nvPr/>
        </p:nvSpPr>
        <p:spPr>
          <a:xfrm>
            <a:off x="5626509" y="6282814"/>
            <a:ext cx="3082413" cy="369332"/>
          </a:xfrm>
          <a:prstGeom prst="rect">
            <a:avLst/>
          </a:prstGeom>
          <a:noFill/>
        </p:spPr>
        <p:txBody>
          <a:bodyPr wrap="square" rtlCol="0">
            <a:spAutoFit/>
          </a:bodyPr>
          <a:lstStyle/>
          <a:p>
            <a:r>
              <a:rPr lang="fr-FR" i="1" dirty="0"/>
              <a:t>SFMU, 2014</a:t>
            </a:r>
          </a:p>
        </p:txBody>
      </p:sp>
      <p:sp>
        <p:nvSpPr>
          <p:cNvPr id="8" name="ZoneTexte 7"/>
          <p:cNvSpPr txBox="1"/>
          <p:nvPr/>
        </p:nvSpPr>
        <p:spPr>
          <a:xfrm>
            <a:off x="7687676" y="3795356"/>
            <a:ext cx="4247535" cy="3970318"/>
          </a:xfrm>
          <a:prstGeom prst="rect">
            <a:avLst/>
          </a:prstGeom>
          <a:noFill/>
        </p:spPr>
        <p:txBody>
          <a:bodyPr wrap="square" rtlCol="0">
            <a:spAutoFit/>
          </a:bodyPr>
          <a:lstStyle/>
          <a:p>
            <a:r>
              <a:rPr lang="fr-FR" dirty="0"/>
              <a:t>Mais aussi:</a:t>
            </a:r>
          </a:p>
          <a:p>
            <a:endParaRPr lang="fr-FR" dirty="0"/>
          </a:p>
          <a:p>
            <a:r>
              <a:rPr lang="fr-FR" dirty="0"/>
              <a:t>Pathologies aigues / subaiguës:</a:t>
            </a:r>
          </a:p>
          <a:p>
            <a:pPr marL="285750" indent="-285750">
              <a:buFontTx/>
              <a:buChar char="-"/>
            </a:pPr>
            <a:r>
              <a:rPr lang="fr-FR" dirty="0"/>
              <a:t>Chirurgie thoracique ou pulmonaire</a:t>
            </a:r>
          </a:p>
          <a:p>
            <a:pPr marL="285750" indent="-285750">
              <a:buFontTx/>
              <a:buChar char="-"/>
            </a:pPr>
            <a:r>
              <a:rPr lang="fr-FR" dirty="0"/>
              <a:t>PNO</a:t>
            </a:r>
          </a:p>
          <a:p>
            <a:pPr marL="285750" indent="-285750">
              <a:buFontTx/>
              <a:buChar char="-"/>
            </a:pPr>
            <a:r>
              <a:rPr lang="fr-FR" dirty="0"/>
              <a:t>Traumatisme thoracique</a:t>
            </a:r>
          </a:p>
          <a:p>
            <a:pPr marL="285750" indent="-285750">
              <a:buFontTx/>
              <a:buChar char="-"/>
            </a:pPr>
            <a:r>
              <a:rPr lang="fr-FR" dirty="0"/>
              <a:t>Pleurésie</a:t>
            </a:r>
          </a:p>
          <a:p>
            <a:pPr marL="285750" indent="-285750">
              <a:buFontTx/>
              <a:buChar char="-"/>
            </a:pPr>
            <a:r>
              <a:rPr lang="fr-FR" dirty="0"/>
              <a:t>Retentissement de processus abdominaux (ascite, syndrome occlusif…)</a:t>
            </a:r>
          </a:p>
          <a:p>
            <a:pPr marL="285750" indent="-285750">
              <a:buFontTx/>
              <a:buChar char="-"/>
            </a:pPr>
            <a:endParaRPr lang="fr-FR" dirty="0"/>
          </a:p>
          <a:p>
            <a:pPr marL="285750" indent="-285750">
              <a:buFontTx/>
              <a:buChar char="-"/>
            </a:pPr>
            <a:endParaRPr lang="fr-FR" dirty="0"/>
          </a:p>
          <a:p>
            <a:endParaRPr lang="fr-FR" dirty="0"/>
          </a:p>
          <a:p>
            <a:endParaRPr lang="fr-FR" dirty="0"/>
          </a:p>
        </p:txBody>
      </p:sp>
      <p:sp>
        <p:nvSpPr>
          <p:cNvPr id="9" name="ZoneTexte 8"/>
          <p:cNvSpPr txBox="1"/>
          <p:nvPr/>
        </p:nvSpPr>
        <p:spPr>
          <a:xfrm>
            <a:off x="4763727" y="2993921"/>
            <a:ext cx="2403988" cy="523220"/>
          </a:xfrm>
          <a:prstGeom prst="rect">
            <a:avLst/>
          </a:prstGeom>
          <a:noFill/>
        </p:spPr>
        <p:txBody>
          <a:bodyPr wrap="square" rtlCol="0">
            <a:spAutoFit/>
          </a:bodyPr>
          <a:lstStyle/>
          <a:p>
            <a:r>
              <a:rPr lang="fr-FR" sz="1400" dirty="0"/>
              <a:t>Paralysies (phrénique, médullaire)</a:t>
            </a:r>
          </a:p>
        </p:txBody>
      </p:sp>
      <p:sp>
        <p:nvSpPr>
          <p:cNvPr id="2" name="Rectangle 1"/>
          <p:cNvSpPr/>
          <p:nvPr/>
        </p:nvSpPr>
        <p:spPr>
          <a:xfrm>
            <a:off x="7475183" y="821896"/>
            <a:ext cx="4672519" cy="1938992"/>
          </a:xfrm>
          <a:prstGeom prst="rect">
            <a:avLst/>
          </a:prstGeom>
          <a:solidFill>
            <a:srgbClr val="FFCCCC"/>
          </a:solidFill>
        </p:spPr>
        <p:txBody>
          <a:bodyPr wrap="square">
            <a:spAutoFit/>
          </a:bodyPr>
          <a:lstStyle/>
          <a:p>
            <a:r>
              <a:rPr lang="fr-FR" sz="2400" dirty="0"/>
              <a:t>Les décompensations de </a:t>
            </a:r>
            <a:r>
              <a:rPr lang="fr-FR" sz="2400" b="1" dirty="0"/>
              <a:t>TVR</a:t>
            </a:r>
            <a:r>
              <a:rPr lang="fr-FR" sz="2400" dirty="0"/>
              <a:t> présentent souvent un </a:t>
            </a:r>
            <a:r>
              <a:rPr lang="fr-FR" sz="2400" b="1" dirty="0"/>
              <a:t>tableau clinique fruste </a:t>
            </a:r>
            <a:r>
              <a:rPr lang="fr-FR" sz="2400" dirty="0"/>
              <a:t>(dyspnée moins visible / présente, hyperCO</a:t>
            </a:r>
            <a:r>
              <a:rPr lang="fr-FR" dirty="0"/>
              <a:t>2</a:t>
            </a:r>
            <a:r>
              <a:rPr lang="fr-FR" sz="2400" dirty="0"/>
              <a:t> chronique).</a:t>
            </a:r>
          </a:p>
        </p:txBody>
      </p:sp>
    </p:spTree>
    <p:extLst>
      <p:ext uri="{BB962C8B-B14F-4D97-AF65-F5344CB8AC3E}">
        <p14:creationId xmlns:p14="http://schemas.microsoft.com/office/powerpoint/2010/main" val="425157095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44800"/>
            <a:ext cx="10515600" cy="1325563"/>
          </a:xfrm>
        </p:spPr>
        <p:txBody>
          <a:bodyPr/>
          <a:lstStyle/>
          <a:p>
            <a:pPr algn="ctr"/>
            <a:r>
              <a:rPr lang="fr-FR" b="1" dirty="0"/>
              <a:t>Syndrome mixte</a:t>
            </a:r>
          </a:p>
        </p:txBody>
      </p:sp>
      <p:sp>
        <p:nvSpPr>
          <p:cNvPr id="3" name="Rectangle 2"/>
          <p:cNvSpPr/>
          <p:nvPr/>
        </p:nvSpPr>
        <p:spPr>
          <a:xfrm>
            <a:off x="838200" y="1665750"/>
            <a:ext cx="10515600" cy="1200329"/>
          </a:xfrm>
          <a:prstGeom prst="rect">
            <a:avLst/>
          </a:prstGeom>
          <a:ln w="28575">
            <a:solidFill>
              <a:schemeClr val="accent1">
                <a:lumMod val="40000"/>
                <a:lumOff val="60000"/>
              </a:schemeClr>
            </a:solidFill>
          </a:ln>
        </p:spPr>
        <p:txBody>
          <a:bodyPr wrap="square">
            <a:spAutoFit/>
          </a:bodyPr>
          <a:lstStyle/>
          <a:p>
            <a:pPr algn="ctr"/>
            <a:r>
              <a:rPr lang="fr-FR" sz="2400" dirty="0"/>
              <a:t>Le trouble ventilatoire mixte est caractérisé par la baisse conséquente du VEMS par rapport à celle de la CV avec une chute du rapport VEMS/CV associée à une baisse de la CPT.</a:t>
            </a:r>
          </a:p>
        </p:txBody>
      </p:sp>
      <p:sp>
        <p:nvSpPr>
          <p:cNvPr id="4" name="ZoneTexte 3"/>
          <p:cNvSpPr txBox="1"/>
          <p:nvPr/>
        </p:nvSpPr>
        <p:spPr>
          <a:xfrm>
            <a:off x="2190026" y="3824246"/>
            <a:ext cx="7811947" cy="2246769"/>
          </a:xfrm>
          <a:prstGeom prst="rect">
            <a:avLst/>
          </a:prstGeom>
          <a:noFill/>
        </p:spPr>
        <p:txBody>
          <a:bodyPr wrap="none" rtlCol="0">
            <a:spAutoFit/>
          </a:bodyPr>
          <a:lstStyle/>
          <a:p>
            <a:pPr algn="ctr"/>
            <a:r>
              <a:rPr lang="fr-FR" sz="2000" dirty="0"/>
              <a:t>Mucoviscidose</a:t>
            </a:r>
          </a:p>
          <a:p>
            <a:pPr algn="ctr"/>
            <a:r>
              <a:rPr lang="fr-FR" sz="2000" dirty="0"/>
              <a:t>Bronchectasies</a:t>
            </a:r>
          </a:p>
          <a:p>
            <a:pPr algn="ctr"/>
            <a:r>
              <a:rPr lang="fr-FR" sz="2000" dirty="0"/>
              <a:t>Pneumoconiose (silicoses)</a:t>
            </a:r>
          </a:p>
          <a:p>
            <a:pPr algn="ctr"/>
            <a:r>
              <a:rPr lang="fr-FR" sz="2000" dirty="0"/>
              <a:t>Séquelles importantes de BK</a:t>
            </a:r>
          </a:p>
          <a:p>
            <a:pPr algn="ctr"/>
            <a:r>
              <a:rPr lang="fr-FR" sz="2000" dirty="0"/>
              <a:t>Sarcoïdose type </a:t>
            </a:r>
            <a:r>
              <a:rPr lang="fr-FR" sz="2000" dirty="0" smtClean="0"/>
              <a:t>IV</a:t>
            </a:r>
          </a:p>
          <a:p>
            <a:pPr algn="ctr"/>
            <a:r>
              <a:rPr lang="fr-FR" sz="2000" dirty="0"/>
              <a:t>Pathologies obstructives évoluées par augmentation du VR. </a:t>
            </a:r>
            <a:r>
              <a:rPr lang="fr-FR" sz="2000" dirty="0" smtClean="0"/>
              <a:t>(ex</a:t>
            </a:r>
            <a:r>
              <a:rPr lang="fr-FR" sz="2000" dirty="0"/>
              <a:t>: </a:t>
            </a:r>
            <a:r>
              <a:rPr lang="fr-FR" sz="2000" dirty="0" smtClean="0"/>
              <a:t>BPCO)</a:t>
            </a:r>
            <a:endParaRPr lang="fr-FR" sz="2000" dirty="0"/>
          </a:p>
          <a:p>
            <a:endParaRPr lang="fr-FR" sz="2000" dirty="0"/>
          </a:p>
        </p:txBody>
      </p:sp>
    </p:spTree>
    <p:extLst>
      <p:ext uri="{BB962C8B-B14F-4D97-AF65-F5344CB8AC3E}">
        <p14:creationId xmlns:p14="http://schemas.microsoft.com/office/powerpoint/2010/main" val="402675161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841669" y="113334"/>
            <a:ext cx="8438322" cy="1325563"/>
          </a:xfrm>
        </p:spPr>
        <p:txBody>
          <a:bodyPr/>
          <a:lstStyle/>
          <a:p>
            <a:pPr algn="ctr"/>
            <a:r>
              <a:rPr lang="fr-FR" b="1" dirty="0"/>
              <a:t>Atteintes Parenchymateuses, Pathologies Interstitielles</a:t>
            </a:r>
          </a:p>
        </p:txBody>
      </p:sp>
      <p:sp>
        <p:nvSpPr>
          <p:cNvPr id="3" name="ZoneTexte 2"/>
          <p:cNvSpPr txBox="1"/>
          <p:nvPr/>
        </p:nvSpPr>
        <p:spPr>
          <a:xfrm>
            <a:off x="375138" y="1840523"/>
            <a:ext cx="11371385" cy="4770537"/>
          </a:xfrm>
          <a:prstGeom prst="rect">
            <a:avLst/>
          </a:prstGeom>
          <a:noFill/>
        </p:spPr>
        <p:txBody>
          <a:bodyPr wrap="square" rtlCol="0">
            <a:spAutoFit/>
          </a:bodyPr>
          <a:lstStyle/>
          <a:p>
            <a:r>
              <a:rPr lang="fr-FR" dirty="0"/>
              <a:t>Toutes caractérisées dans la phase initiale par un </a:t>
            </a:r>
            <a:r>
              <a:rPr lang="fr-FR" b="1" dirty="0"/>
              <a:t>phénomène pro-</a:t>
            </a:r>
            <a:r>
              <a:rPr lang="fr-FR" b="1" dirty="0" err="1"/>
              <a:t>inflamatoire</a:t>
            </a:r>
            <a:r>
              <a:rPr lang="fr-FR" b="1" dirty="0"/>
              <a:t> </a:t>
            </a:r>
            <a:r>
              <a:rPr lang="fr-FR" dirty="0"/>
              <a:t>conduisant à l’accumulation dans l’</a:t>
            </a:r>
            <a:r>
              <a:rPr lang="fr-FR" dirty="0" err="1"/>
              <a:t>interstitium</a:t>
            </a:r>
            <a:r>
              <a:rPr lang="fr-FR" dirty="0"/>
              <a:t> (espace </a:t>
            </a:r>
            <a:r>
              <a:rPr lang="fr-FR" dirty="0" err="1"/>
              <a:t>périalvéolaire</a:t>
            </a:r>
            <a:r>
              <a:rPr lang="fr-FR" dirty="0"/>
              <a:t>) de globules blancs, de macrophages, de protéines et d’eau.</a:t>
            </a:r>
          </a:p>
          <a:p>
            <a:endParaRPr lang="fr-FR" dirty="0"/>
          </a:p>
          <a:p>
            <a:pPr algn="ctr"/>
            <a:r>
              <a:rPr lang="fr-FR" sz="2800" b="1" dirty="0">
                <a:highlight>
                  <a:srgbClr val="FFCCCC"/>
                </a:highlight>
              </a:rPr>
              <a:t>Diminue la perméabilité </a:t>
            </a:r>
            <a:r>
              <a:rPr lang="fr-FR" sz="2800" b="1" dirty="0" err="1">
                <a:highlight>
                  <a:srgbClr val="FFCCCC"/>
                </a:highlight>
              </a:rPr>
              <a:t>alvéolocapilaire</a:t>
            </a:r>
            <a:r>
              <a:rPr lang="fr-FR" sz="2800" b="1" dirty="0">
                <a:highlight>
                  <a:srgbClr val="FFCCCC"/>
                </a:highlight>
              </a:rPr>
              <a:t>.</a:t>
            </a:r>
          </a:p>
          <a:p>
            <a:endParaRPr lang="fr-FR" dirty="0"/>
          </a:p>
          <a:p>
            <a:endParaRPr lang="fr-FR" dirty="0"/>
          </a:p>
          <a:p>
            <a:r>
              <a:rPr lang="fr-FR" u="sng" dirty="0"/>
              <a:t>Causes très hétérogènes:</a:t>
            </a:r>
          </a:p>
          <a:p>
            <a:pPr marL="285750" indent="-285750">
              <a:buFont typeface="Arial" panose="020B0604020202020204" pitchFamily="34" charset="0"/>
              <a:buChar char="•"/>
            </a:pPr>
            <a:r>
              <a:rPr lang="fr-FR" dirty="0"/>
              <a:t>Infectieuse (pneumopathies…)</a:t>
            </a:r>
          </a:p>
          <a:p>
            <a:pPr marL="285750" indent="-285750">
              <a:buFont typeface="Arial" panose="020B0604020202020204" pitchFamily="34" charset="0"/>
              <a:buChar char="•"/>
            </a:pPr>
            <a:r>
              <a:rPr lang="fr-FR" dirty="0"/>
              <a:t>Vasculaire (OAP, vascularite…)</a:t>
            </a:r>
          </a:p>
          <a:p>
            <a:pPr marL="285750" indent="-285750">
              <a:buFont typeface="Arial" panose="020B0604020202020204" pitchFamily="34" charset="0"/>
              <a:buChar char="•"/>
            </a:pPr>
            <a:r>
              <a:rPr lang="fr-FR" dirty="0"/>
              <a:t>Carcinomateuse</a:t>
            </a:r>
          </a:p>
          <a:p>
            <a:pPr marL="285750" indent="-285750">
              <a:buFont typeface="Arial" panose="020B0604020202020204" pitchFamily="34" charset="0"/>
              <a:buChar char="•"/>
            </a:pPr>
            <a:r>
              <a:rPr lang="fr-FR" dirty="0"/>
              <a:t>Sarcoïdose/Lymphogranulomatose</a:t>
            </a:r>
          </a:p>
          <a:p>
            <a:pPr marL="285750" indent="-285750">
              <a:buFont typeface="Arial" panose="020B0604020202020204" pitchFamily="34" charset="0"/>
              <a:buChar char="•"/>
            </a:pPr>
            <a:r>
              <a:rPr lang="fr-FR" dirty="0"/>
              <a:t>Iatrogène </a:t>
            </a:r>
          </a:p>
          <a:p>
            <a:pPr marL="285750" indent="-285750">
              <a:buFont typeface="Arial" panose="020B0604020202020204" pitchFamily="34" charset="0"/>
              <a:buChar char="•"/>
            </a:pPr>
            <a:r>
              <a:rPr lang="fr-FR" dirty="0"/>
              <a:t>Induites par des agents physiques ou chimiques (silicose, aluminium, amiante,…)</a:t>
            </a:r>
          </a:p>
          <a:p>
            <a:pPr marL="285750" indent="-285750">
              <a:buFont typeface="Arial" panose="020B0604020202020204" pitchFamily="34" charset="0"/>
              <a:buChar char="•"/>
            </a:pPr>
            <a:r>
              <a:rPr lang="fr-FR" dirty="0"/>
              <a:t>…</a:t>
            </a:r>
          </a:p>
          <a:p>
            <a:endParaRPr lang="fr-FR" dirty="0"/>
          </a:p>
          <a:p>
            <a:pPr algn="ctr"/>
            <a:r>
              <a:rPr lang="fr-FR" sz="2400" b="1" dirty="0">
                <a:highlight>
                  <a:srgbClr val="FFCCCC"/>
                </a:highlight>
              </a:rPr>
              <a:t>La chronicisation de la pathologie interstitielle évolue vers la Fibrose Pulmonaire</a:t>
            </a:r>
            <a:endParaRPr lang="fr-FR" dirty="0">
              <a:highlight>
                <a:srgbClr val="FFCCCC"/>
              </a:highlight>
            </a:endParaRPr>
          </a:p>
        </p:txBody>
      </p:sp>
    </p:spTree>
    <p:extLst>
      <p:ext uri="{BB962C8B-B14F-4D97-AF65-F5344CB8AC3E}">
        <p14:creationId xmlns:p14="http://schemas.microsoft.com/office/powerpoint/2010/main" val="393972372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Fibrose pulmonaire:</a:t>
            </a:r>
          </a:p>
        </p:txBody>
      </p:sp>
      <p:sp>
        <p:nvSpPr>
          <p:cNvPr id="3" name="ZoneTexte 2"/>
          <p:cNvSpPr txBox="1"/>
          <p:nvPr/>
        </p:nvSpPr>
        <p:spPr>
          <a:xfrm>
            <a:off x="330062" y="1973320"/>
            <a:ext cx="11531876" cy="4247317"/>
          </a:xfrm>
          <a:prstGeom prst="rect">
            <a:avLst/>
          </a:prstGeom>
          <a:noFill/>
        </p:spPr>
        <p:txBody>
          <a:bodyPr wrap="square" rtlCol="0">
            <a:spAutoFit/>
          </a:bodyPr>
          <a:lstStyle/>
          <a:p>
            <a:r>
              <a:rPr lang="fr-FR" dirty="0"/>
              <a:t>Pathologie pulmonaire caractérisée par la présence en </a:t>
            </a:r>
            <a:r>
              <a:rPr lang="fr-FR" b="1" dirty="0"/>
              <a:t>excès de tissus conjonctif fibreux</a:t>
            </a:r>
            <a:r>
              <a:rPr lang="fr-FR" dirty="0"/>
              <a:t>. </a:t>
            </a:r>
          </a:p>
          <a:p>
            <a:endParaRPr lang="fr-FR" dirty="0"/>
          </a:p>
          <a:p>
            <a:r>
              <a:rPr lang="fr-FR" b="1" u="sng" dirty="0"/>
              <a:t>Nombreuses étiologies possible:</a:t>
            </a:r>
          </a:p>
          <a:p>
            <a:r>
              <a:rPr lang="fr-FR" dirty="0"/>
              <a:t>PID (infectieuses), polluants (tabac, asbestose, silicose), maladies auto-immunes, iatrogénie (médicamenteuse par ex: méthotrexate…, mais aussi radiothérapie mammaire),</a:t>
            </a:r>
          </a:p>
          <a:p>
            <a:endParaRPr lang="fr-FR" dirty="0"/>
          </a:p>
          <a:p>
            <a:r>
              <a:rPr lang="fr-FR" b="1" dirty="0"/>
              <a:t>Remaniement histologique</a:t>
            </a:r>
            <a:r>
              <a:rPr lang="fr-FR" dirty="0"/>
              <a:t> avec </a:t>
            </a:r>
            <a:r>
              <a:rPr lang="fr-FR" b="1" dirty="0"/>
              <a:t>épaississement</a:t>
            </a:r>
            <a:r>
              <a:rPr lang="fr-FR" dirty="0"/>
              <a:t> et </a:t>
            </a:r>
            <a:r>
              <a:rPr lang="fr-FR" b="1" dirty="0"/>
              <a:t>perte des composantes élastiques </a:t>
            </a:r>
            <a:r>
              <a:rPr lang="fr-FR" dirty="0"/>
              <a:t>du poumon (diminution de l’</a:t>
            </a:r>
            <a:r>
              <a:rPr lang="fr-FR" dirty="0" err="1"/>
              <a:t>hémathose</a:t>
            </a:r>
            <a:r>
              <a:rPr lang="fr-FR" dirty="0"/>
              <a:t> et de la compliance pulmonaire).</a:t>
            </a:r>
          </a:p>
          <a:p>
            <a:r>
              <a:rPr lang="fr-FR" sz="2000" b="1" dirty="0"/>
              <a:t>→ Pathologie restrictive</a:t>
            </a:r>
          </a:p>
          <a:p>
            <a:endParaRPr lang="fr-FR" dirty="0"/>
          </a:p>
          <a:p>
            <a:r>
              <a:rPr lang="fr-FR" dirty="0"/>
              <a:t>Les symptômes sont principalement une </a:t>
            </a:r>
            <a:r>
              <a:rPr lang="fr-FR" b="1" dirty="0"/>
              <a:t>dyspnée</a:t>
            </a:r>
            <a:r>
              <a:rPr lang="fr-FR" dirty="0"/>
              <a:t> parfois associée à une toux sèche, une oppression thoracique, asthénie…</a:t>
            </a:r>
          </a:p>
          <a:p>
            <a:endParaRPr lang="fr-FR" dirty="0"/>
          </a:p>
          <a:p>
            <a:pPr algn="ctr"/>
            <a:r>
              <a:rPr lang="fr-FR" dirty="0">
                <a:highlight>
                  <a:srgbClr val="FFCCCC"/>
                </a:highlight>
              </a:rPr>
              <a:t>/!\ Hypoxie chronique = vasoconstriction hypoxémique pulmonaire = ↗ résistances vasculaire = HTAP = importance de la supplémentation en O2.</a:t>
            </a:r>
          </a:p>
        </p:txBody>
      </p:sp>
    </p:spTree>
    <p:extLst>
      <p:ext uri="{BB962C8B-B14F-4D97-AF65-F5344CB8AC3E}">
        <p14:creationId xmlns:p14="http://schemas.microsoft.com/office/powerpoint/2010/main" val="427087742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068421" y="0"/>
            <a:ext cx="10515600" cy="1325563"/>
          </a:xfrm>
        </p:spPr>
        <p:txBody>
          <a:bodyPr/>
          <a:lstStyle/>
          <a:p>
            <a:pPr algn="ctr"/>
            <a:r>
              <a:rPr lang="fr-FR" b="1" dirty="0"/>
              <a:t>Emphysème:</a:t>
            </a:r>
          </a:p>
        </p:txBody>
      </p:sp>
      <p:sp>
        <p:nvSpPr>
          <p:cNvPr id="4" name="ZoneTexte 3"/>
          <p:cNvSpPr txBox="1"/>
          <p:nvPr/>
        </p:nvSpPr>
        <p:spPr>
          <a:xfrm>
            <a:off x="460442" y="1230479"/>
            <a:ext cx="11731557" cy="5262979"/>
          </a:xfrm>
          <a:prstGeom prst="rect">
            <a:avLst/>
          </a:prstGeom>
          <a:noFill/>
        </p:spPr>
        <p:txBody>
          <a:bodyPr wrap="square" rtlCol="0">
            <a:spAutoFit/>
          </a:bodyPr>
          <a:lstStyle/>
          <a:p>
            <a:r>
              <a:rPr lang="fr-FR" sz="2400" b="1" u="sng" dirty="0"/>
              <a:t>Pathogénèse:</a:t>
            </a:r>
            <a:r>
              <a:rPr lang="fr-FR" sz="2400" dirty="0"/>
              <a:t> très progressive</a:t>
            </a:r>
          </a:p>
          <a:p>
            <a:endParaRPr lang="fr-FR" sz="2400" dirty="0"/>
          </a:p>
          <a:p>
            <a:r>
              <a:rPr lang="fr-FR" sz="2400" dirty="0"/>
              <a:t>15-20% des tabagiques seulement (</a:t>
            </a:r>
            <a:r>
              <a:rPr lang="fr-FR" sz="2400" dirty="0" err="1"/>
              <a:t>Celli</a:t>
            </a:r>
            <a:r>
              <a:rPr lang="fr-FR" sz="2400" dirty="0"/>
              <a:t> 2004): causes génétiques, environnementales (infections virales pdt enfance</a:t>
            </a:r>
            <a:r>
              <a:rPr lang="fr-FR" sz="2400" dirty="0" smtClean="0"/>
              <a:t>?)…</a:t>
            </a:r>
            <a:endParaRPr lang="fr-FR" sz="2400" dirty="0"/>
          </a:p>
          <a:p>
            <a:pPr marL="285750" indent="-285750">
              <a:buFontTx/>
              <a:buChar char="-"/>
            </a:pPr>
            <a:r>
              <a:rPr lang="fr-FR" sz="2400" dirty="0"/>
              <a:t>Inflammation chronique </a:t>
            </a:r>
          </a:p>
          <a:p>
            <a:pPr marL="285750" indent="-285750">
              <a:buFontTx/>
              <a:buChar char="-"/>
            </a:pPr>
            <a:r>
              <a:rPr lang="fr-FR" sz="2400" dirty="0"/>
              <a:t>Déséquilibre protéases (+) / </a:t>
            </a:r>
            <a:r>
              <a:rPr lang="fr-FR" sz="2400" dirty="0" err="1"/>
              <a:t>antiprotéases</a:t>
            </a:r>
            <a:r>
              <a:rPr lang="fr-FR" sz="2400" dirty="0"/>
              <a:t> (-)</a:t>
            </a:r>
          </a:p>
          <a:p>
            <a:pPr marL="285750" indent="-285750">
              <a:buFontTx/>
              <a:buChar char="-"/>
            </a:pPr>
            <a:r>
              <a:rPr lang="fr-FR" sz="2400" dirty="0"/>
              <a:t>Stress oxydatif (augmentation des radicaux libres)</a:t>
            </a:r>
          </a:p>
          <a:p>
            <a:endParaRPr lang="fr-FR" sz="2400" dirty="0"/>
          </a:p>
          <a:p>
            <a:r>
              <a:rPr lang="fr-FR" sz="2400" b="1" u="sng" dirty="0"/>
              <a:t>3 types d’emphysème: </a:t>
            </a:r>
          </a:p>
          <a:p>
            <a:endParaRPr lang="fr-FR" sz="2400" b="1" u="sng" dirty="0"/>
          </a:p>
          <a:p>
            <a:pPr marL="285750" indent="-285750">
              <a:buFontTx/>
              <a:buChar char="-"/>
            </a:pPr>
            <a:r>
              <a:rPr lang="fr-FR" sz="2400" b="1" dirty="0" err="1"/>
              <a:t>Centrolobulaire</a:t>
            </a:r>
            <a:r>
              <a:rPr lang="fr-FR" sz="2400" b="1" dirty="0"/>
              <a:t>: </a:t>
            </a:r>
            <a:r>
              <a:rPr lang="fr-FR" sz="2400" dirty="0"/>
              <a:t>atteint les bronchioles respiratoires et canaux alvéolaires proximaux, impact fonctionnel fort, lobes sup et </a:t>
            </a:r>
            <a:r>
              <a:rPr lang="fr-FR" sz="2400" dirty="0" err="1"/>
              <a:t>moy</a:t>
            </a:r>
            <a:r>
              <a:rPr lang="fr-FR" sz="2400" dirty="0"/>
              <a:t> +.</a:t>
            </a:r>
          </a:p>
          <a:p>
            <a:pPr marL="285750" indent="-285750">
              <a:buFontTx/>
              <a:buChar char="-"/>
            </a:pPr>
            <a:r>
              <a:rPr lang="fr-FR" sz="2400" b="1" dirty="0" err="1"/>
              <a:t>Paraseptal</a:t>
            </a:r>
            <a:r>
              <a:rPr lang="fr-FR" sz="2400" b="1" dirty="0"/>
              <a:t>: </a:t>
            </a:r>
            <a:r>
              <a:rPr lang="fr-FR" sz="2400" dirty="0"/>
              <a:t>atteinte plus distale au niveau des </a:t>
            </a:r>
            <a:r>
              <a:rPr lang="fr-FR" sz="2400" dirty="0" err="1"/>
              <a:t>acinis</a:t>
            </a:r>
            <a:endParaRPr lang="fr-FR" sz="2400" dirty="0"/>
          </a:p>
          <a:p>
            <a:pPr marL="285750" indent="-285750">
              <a:buFontTx/>
              <a:buChar char="-"/>
            </a:pPr>
            <a:r>
              <a:rPr lang="fr-FR" sz="2400" b="1" dirty="0" err="1"/>
              <a:t>Panlobulaire</a:t>
            </a:r>
            <a:r>
              <a:rPr lang="fr-FR" sz="2400" b="1" dirty="0"/>
              <a:t>:</a:t>
            </a:r>
            <a:r>
              <a:rPr lang="fr-FR" sz="2400" dirty="0"/>
              <a:t> atteinte diffuse (déficit en </a:t>
            </a:r>
            <a:r>
              <a:rPr lang="el-GR" sz="2400" dirty="0"/>
              <a:t>α1-</a:t>
            </a:r>
            <a:r>
              <a:rPr lang="fr-FR" sz="2400" dirty="0"/>
              <a:t>antitrypsine ou atteinte évoluée), lobes </a:t>
            </a:r>
            <a:r>
              <a:rPr lang="fr-FR" sz="2400" dirty="0" err="1"/>
              <a:t>inf</a:t>
            </a:r>
            <a:r>
              <a:rPr lang="fr-FR" sz="2400" dirty="0"/>
              <a:t> +</a:t>
            </a:r>
          </a:p>
        </p:txBody>
      </p:sp>
    </p:spTree>
    <p:extLst>
      <p:ext uri="{BB962C8B-B14F-4D97-AF65-F5344CB8AC3E}">
        <p14:creationId xmlns:p14="http://schemas.microsoft.com/office/powerpoint/2010/main" val="4616158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a:blip r:embed="rId2"/>
          <a:stretch>
            <a:fillRect/>
          </a:stretch>
        </p:blipFill>
        <p:spPr>
          <a:xfrm>
            <a:off x="312906" y="-24287"/>
            <a:ext cx="11430000" cy="4895850"/>
          </a:xfrm>
          <a:prstGeom prst="rect">
            <a:avLst/>
          </a:prstGeom>
        </p:spPr>
      </p:pic>
      <p:sp>
        <p:nvSpPr>
          <p:cNvPr id="4" name="Rectangle 3"/>
          <p:cNvSpPr/>
          <p:nvPr/>
        </p:nvSpPr>
        <p:spPr>
          <a:xfrm>
            <a:off x="312906" y="4734165"/>
            <a:ext cx="6096000" cy="2031325"/>
          </a:xfrm>
          <a:prstGeom prst="rect">
            <a:avLst/>
          </a:prstGeom>
        </p:spPr>
        <p:txBody>
          <a:bodyPr>
            <a:spAutoFit/>
          </a:bodyPr>
          <a:lstStyle/>
          <a:p>
            <a:pPr marL="342900" indent="-342900" algn="ctr">
              <a:buAutoNum type="alphaUcPeriod"/>
            </a:pPr>
            <a:r>
              <a:rPr lang="fr-FR" b="1" dirty="0">
                <a:latin typeface="Helvetica Neue"/>
              </a:rPr>
              <a:t>Unité morphologique normale</a:t>
            </a:r>
            <a:r>
              <a:rPr lang="fr-FR" dirty="0">
                <a:latin typeface="Helvetica Neue"/>
              </a:rPr>
              <a:t> : </a:t>
            </a:r>
          </a:p>
          <a:p>
            <a:pPr marL="342900" indent="-342900" algn="ctr">
              <a:buAutoNum type="alphaUcPeriod"/>
            </a:pPr>
            <a:endParaRPr lang="fr-FR" dirty="0">
              <a:latin typeface="Helvetica Neue"/>
            </a:endParaRPr>
          </a:p>
          <a:p>
            <a:pPr algn="ctr"/>
            <a:r>
              <a:rPr lang="fr-FR" dirty="0">
                <a:latin typeface="Helvetica Neue"/>
              </a:rPr>
              <a:t>de 3 à 5 acini de 5 à 7 mm de diamètre.</a:t>
            </a:r>
          </a:p>
          <a:p>
            <a:pPr algn="ctr">
              <a:buFont typeface="Arial" panose="020B0604020202020204" pitchFamily="34" charset="0"/>
              <a:buChar char="•"/>
            </a:pPr>
            <a:r>
              <a:rPr lang="fr-FR" b="1" dirty="0">
                <a:latin typeface="Helvetica Neue"/>
              </a:rPr>
              <a:t>BT</a:t>
            </a:r>
            <a:r>
              <a:rPr lang="fr-FR" dirty="0">
                <a:latin typeface="Helvetica Neue"/>
              </a:rPr>
              <a:t> bronchiole terminale, 0,6 </a:t>
            </a:r>
            <a:r>
              <a:rPr lang="fr-FR" dirty="0" err="1">
                <a:solidFill>
                  <a:srgbClr val="000000"/>
                </a:solidFill>
                <a:latin typeface="Helvetica Neue"/>
              </a:rPr>
              <a:t>mm.</a:t>
            </a:r>
            <a:endParaRPr lang="fr-FR" dirty="0">
              <a:solidFill>
                <a:srgbClr val="000000"/>
              </a:solidFill>
              <a:latin typeface="Helvetica Neue"/>
            </a:endParaRPr>
          </a:p>
          <a:p>
            <a:pPr algn="ctr">
              <a:buFont typeface="Arial" panose="020B0604020202020204" pitchFamily="34" charset="0"/>
              <a:buChar char="•"/>
            </a:pPr>
            <a:r>
              <a:rPr lang="fr-FR" b="1" dirty="0">
                <a:solidFill>
                  <a:srgbClr val="000000"/>
                </a:solidFill>
                <a:latin typeface="Helvetica Neue"/>
              </a:rPr>
              <a:t>BR 1.2.3</a:t>
            </a:r>
            <a:r>
              <a:rPr lang="fr-FR" dirty="0">
                <a:solidFill>
                  <a:srgbClr val="000000"/>
                </a:solidFill>
                <a:latin typeface="Helvetica Neue"/>
              </a:rPr>
              <a:t> bronchioles respiratoires, 0,47 </a:t>
            </a:r>
            <a:r>
              <a:rPr lang="fr-FR" dirty="0" err="1">
                <a:solidFill>
                  <a:srgbClr val="000000"/>
                </a:solidFill>
                <a:latin typeface="Helvetica Neue"/>
              </a:rPr>
              <a:t>mm.</a:t>
            </a:r>
            <a:endParaRPr lang="fr-FR" dirty="0">
              <a:solidFill>
                <a:srgbClr val="000000"/>
              </a:solidFill>
              <a:latin typeface="Helvetica Neue"/>
            </a:endParaRPr>
          </a:p>
          <a:p>
            <a:pPr algn="ctr">
              <a:buFont typeface="Arial" panose="020B0604020202020204" pitchFamily="34" charset="0"/>
              <a:buChar char="•"/>
            </a:pPr>
            <a:r>
              <a:rPr lang="fr-FR" b="1" dirty="0">
                <a:solidFill>
                  <a:srgbClr val="000000"/>
                </a:solidFill>
                <a:latin typeface="Helvetica Neue"/>
              </a:rPr>
              <a:t>CA</a:t>
            </a:r>
            <a:r>
              <a:rPr lang="fr-FR" dirty="0">
                <a:solidFill>
                  <a:srgbClr val="000000"/>
                </a:solidFill>
                <a:latin typeface="Helvetica Neue"/>
              </a:rPr>
              <a:t> Canal alvéolaire</a:t>
            </a:r>
          </a:p>
          <a:p>
            <a:pPr algn="ctr">
              <a:buFont typeface="Arial" panose="020B0604020202020204" pitchFamily="34" charset="0"/>
              <a:buChar char="•"/>
            </a:pPr>
            <a:r>
              <a:rPr lang="fr-FR" b="1" dirty="0">
                <a:solidFill>
                  <a:srgbClr val="000000"/>
                </a:solidFill>
                <a:latin typeface="Helvetica Neue"/>
              </a:rPr>
              <a:t>SA</a:t>
            </a:r>
            <a:r>
              <a:rPr lang="fr-FR" dirty="0">
                <a:solidFill>
                  <a:srgbClr val="000000"/>
                </a:solidFill>
                <a:latin typeface="Helvetica Neue"/>
              </a:rPr>
              <a:t> sac alvéolaire, 0,41 </a:t>
            </a:r>
            <a:r>
              <a:rPr lang="fr-FR" dirty="0" err="1">
                <a:solidFill>
                  <a:srgbClr val="000000"/>
                </a:solidFill>
                <a:latin typeface="Helvetica Neue"/>
              </a:rPr>
              <a:t>mm.</a:t>
            </a:r>
            <a:r>
              <a:rPr lang="fr-FR" dirty="0">
                <a:solidFill>
                  <a:srgbClr val="000000"/>
                </a:solidFill>
                <a:latin typeface="Helvetica Neue"/>
              </a:rPr>
              <a:t> Alvéoles, 0,30 </a:t>
            </a:r>
            <a:r>
              <a:rPr lang="fr-FR" dirty="0" err="1">
                <a:solidFill>
                  <a:srgbClr val="000000"/>
                </a:solidFill>
                <a:latin typeface="Helvetica Neue"/>
              </a:rPr>
              <a:t>mm.</a:t>
            </a:r>
            <a:endParaRPr lang="fr-FR" dirty="0">
              <a:solidFill>
                <a:srgbClr val="000000"/>
              </a:solidFill>
              <a:latin typeface="Helvetica Neue"/>
            </a:endParaRPr>
          </a:p>
        </p:txBody>
      </p:sp>
      <p:sp>
        <p:nvSpPr>
          <p:cNvPr id="5" name="Rectangle 4"/>
          <p:cNvSpPr/>
          <p:nvPr/>
        </p:nvSpPr>
        <p:spPr>
          <a:xfrm>
            <a:off x="6027906" y="5011164"/>
            <a:ext cx="6096000" cy="1477328"/>
          </a:xfrm>
          <a:prstGeom prst="rect">
            <a:avLst/>
          </a:prstGeom>
        </p:spPr>
        <p:txBody>
          <a:bodyPr>
            <a:spAutoFit/>
          </a:bodyPr>
          <a:lstStyle/>
          <a:p>
            <a:pPr algn="ctr"/>
            <a:r>
              <a:rPr lang="fr-FR" b="1" dirty="0">
                <a:solidFill>
                  <a:srgbClr val="000000"/>
                </a:solidFill>
                <a:latin typeface="Helvetica Neue"/>
              </a:rPr>
              <a:t>B. Unité pathologique :</a:t>
            </a:r>
          </a:p>
          <a:p>
            <a:pPr algn="ctr"/>
            <a:endParaRPr lang="fr-FR" b="1" dirty="0">
              <a:solidFill>
                <a:srgbClr val="000000"/>
              </a:solidFill>
              <a:latin typeface="Helvetica Neue"/>
            </a:endParaRPr>
          </a:p>
          <a:p>
            <a:pPr algn="ctr">
              <a:buFont typeface="Arial" panose="020B0604020202020204" pitchFamily="34" charset="0"/>
              <a:buChar char="•"/>
            </a:pPr>
            <a:r>
              <a:rPr lang="fr-FR" b="1" dirty="0">
                <a:solidFill>
                  <a:srgbClr val="000000"/>
                </a:solidFill>
                <a:latin typeface="Helvetica Neue"/>
              </a:rPr>
              <a:t>EPL</a:t>
            </a:r>
            <a:r>
              <a:rPr lang="fr-FR" dirty="0">
                <a:solidFill>
                  <a:srgbClr val="000000"/>
                </a:solidFill>
                <a:latin typeface="Helvetica Neue"/>
              </a:rPr>
              <a:t> Emphysème Pan Lobulaire</a:t>
            </a:r>
          </a:p>
          <a:p>
            <a:pPr algn="ctr">
              <a:buFont typeface="Arial" panose="020B0604020202020204" pitchFamily="34" charset="0"/>
              <a:buChar char="•"/>
            </a:pPr>
            <a:r>
              <a:rPr lang="fr-FR" b="1" dirty="0">
                <a:solidFill>
                  <a:srgbClr val="000000"/>
                </a:solidFill>
                <a:latin typeface="Helvetica Neue"/>
              </a:rPr>
              <a:t>ECA</a:t>
            </a:r>
            <a:r>
              <a:rPr lang="fr-FR" dirty="0">
                <a:solidFill>
                  <a:srgbClr val="000000"/>
                </a:solidFill>
                <a:latin typeface="Helvetica Neue"/>
              </a:rPr>
              <a:t> Emphysème </a:t>
            </a:r>
            <a:r>
              <a:rPr lang="fr-FR" dirty="0" err="1">
                <a:solidFill>
                  <a:srgbClr val="000000"/>
                </a:solidFill>
                <a:latin typeface="Helvetica Neue"/>
              </a:rPr>
              <a:t>Centrolobulaire</a:t>
            </a:r>
            <a:endParaRPr lang="fr-FR" dirty="0">
              <a:solidFill>
                <a:srgbClr val="000000"/>
              </a:solidFill>
              <a:latin typeface="Helvetica Neue"/>
            </a:endParaRPr>
          </a:p>
          <a:p>
            <a:pPr algn="ctr">
              <a:buFont typeface="Arial" panose="020B0604020202020204" pitchFamily="34" charset="0"/>
              <a:buChar char="•"/>
            </a:pPr>
            <a:r>
              <a:rPr lang="fr-FR" b="1" dirty="0">
                <a:solidFill>
                  <a:srgbClr val="000000"/>
                </a:solidFill>
                <a:latin typeface="Helvetica Neue"/>
              </a:rPr>
              <a:t>E</a:t>
            </a:r>
            <a:r>
              <a:rPr lang="fr-FR" dirty="0">
                <a:solidFill>
                  <a:srgbClr val="000000"/>
                </a:solidFill>
                <a:latin typeface="Helvetica Neue"/>
              </a:rPr>
              <a:t> Emphysème Mixte</a:t>
            </a:r>
          </a:p>
        </p:txBody>
      </p:sp>
    </p:spTree>
    <p:extLst>
      <p:ext uri="{BB962C8B-B14F-4D97-AF65-F5344CB8AC3E}">
        <p14:creationId xmlns:p14="http://schemas.microsoft.com/office/powerpoint/2010/main" val="93570316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07898" y="-66772"/>
            <a:ext cx="10515600" cy="1325563"/>
          </a:xfrm>
        </p:spPr>
        <p:txBody>
          <a:bodyPr/>
          <a:lstStyle/>
          <a:p>
            <a:r>
              <a:rPr lang="fr-FR" b="1" dirty="0"/>
              <a:t>Atteinte Vasculaires</a:t>
            </a:r>
          </a:p>
        </p:txBody>
      </p:sp>
      <p:sp>
        <p:nvSpPr>
          <p:cNvPr id="3" name="ZoneTexte 2"/>
          <p:cNvSpPr txBox="1"/>
          <p:nvPr/>
        </p:nvSpPr>
        <p:spPr>
          <a:xfrm>
            <a:off x="207898" y="856357"/>
            <a:ext cx="6883566" cy="6001643"/>
          </a:xfrm>
          <a:prstGeom prst="rect">
            <a:avLst/>
          </a:prstGeom>
          <a:noFill/>
        </p:spPr>
        <p:txBody>
          <a:bodyPr wrap="square" rtlCol="0">
            <a:spAutoFit/>
          </a:bodyPr>
          <a:lstStyle/>
          <a:p>
            <a:r>
              <a:rPr lang="fr-FR" sz="2400" b="1" u="sng" dirty="0"/>
              <a:t>Embolie Pulmonaire:</a:t>
            </a:r>
          </a:p>
          <a:p>
            <a:r>
              <a:rPr lang="fr-FR" dirty="0"/>
              <a:t>Obstruction d’une ou de plusieurs branches de l'artère pulmonaire secondaire à la migration et à l’arrêt d’un embole.</a:t>
            </a:r>
            <a:br>
              <a:rPr lang="fr-FR" dirty="0"/>
            </a:br>
            <a:r>
              <a:rPr lang="fr-FR" dirty="0"/>
              <a:t>- </a:t>
            </a:r>
            <a:r>
              <a:rPr lang="fr-FR" b="1" u="sng" dirty="0" err="1"/>
              <a:t>cruorique</a:t>
            </a:r>
            <a:r>
              <a:rPr lang="fr-FR" dirty="0"/>
              <a:t> (+++): migration d’un caillot détaché d'un thrombus. Peut être unique ou multiple (pluie de petits emboles), isolée ou récidivante.</a:t>
            </a:r>
            <a:br>
              <a:rPr lang="fr-FR" dirty="0"/>
            </a:br>
            <a:r>
              <a:rPr lang="fr-FR" b="1" dirty="0"/>
              <a:t>FR:</a:t>
            </a:r>
            <a:r>
              <a:rPr lang="fr-FR" dirty="0"/>
              <a:t> stase veineuse (immobilisation, chirurgie, traumatisme, insuffisance cardiaque ou respiratoire) mais aussi grossesse, contraception orale, cancer et certaines anomalies congénitales ou acquises de la coagulation.</a:t>
            </a:r>
            <a:br>
              <a:rPr lang="fr-FR" dirty="0"/>
            </a:br>
            <a:r>
              <a:rPr lang="fr-FR" b="1" dirty="0"/>
              <a:t>Symptômes:</a:t>
            </a:r>
            <a:r>
              <a:rPr lang="fr-FR" dirty="0"/>
              <a:t> souvent frustes: douleur au niveau d'un membre inferieur, douleur thoracique, dyspnée, hémoptysie, fréquence cardiaque augmentée.</a:t>
            </a:r>
            <a:br>
              <a:rPr lang="fr-FR" dirty="0"/>
            </a:br>
            <a:r>
              <a:rPr lang="fr-FR" b="1" dirty="0"/>
              <a:t>Complications:</a:t>
            </a:r>
            <a:r>
              <a:rPr lang="fr-FR" dirty="0"/>
              <a:t> insuffisance ventriculaire droite aigue, la récidive, l’infarctus pulmonaire et le développement d’une hypertension artérielle pulmonaire chronique. </a:t>
            </a:r>
          </a:p>
          <a:p>
            <a:r>
              <a:rPr lang="fr-FR" b="1" dirty="0"/>
              <a:t>TTT:</a:t>
            </a:r>
            <a:r>
              <a:rPr lang="fr-FR" dirty="0"/>
              <a:t> héparine puis </a:t>
            </a:r>
            <a:r>
              <a:rPr lang="fr-FR" dirty="0" err="1"/>
              <a:t>antivitamine</a:t>
            </a:r>
            <a:r>
              <a:rPr lang="fr-FR" dirty="0"/>
              <a:t> K. TTT </a:t>
            </a:r>
            <a:r>
              <a:rPr lang="fr-FR" dirty="0" err="1"/>
              <a:t>thrombolytique</a:t>
            </a:r>
            <a:r>
              <a:rPr lang="fr-FR" dirty="0"/>
              <a:t> indiqué dans les embolies pulmonaires massives et </a:t>
            </a:r>
            <a:r>
              <a:rPr lang="fr-FR" dirty="0" err="1"/>
              <a:t>hémodynamiquement</a:t>
            </a:r>
            <a:r>
              <a:rPr lang="fr-FR" dirty="0"/>
              <a:t> instables. Voire désobstruction chirurgicale.</a:t>
            </a:r>
            <a:br>
              <a:rPr lang="fr-FR" dirty="0"/>
            </a:br>
            <a:r>
              <a:rPr lang="fr-FR" b="1" u="sng" dirty="0"/>
              <a:t>- non </a:t>
            </a:r>
            <a:r>
              <a:rPr lang="fr-FR" b="1" u="sng" dirty="0" err="1"/>
              <a:t>cruoriques</a:t>
            </a:r>
            <a:r>
              <a:rPr lang="fr-FR" b="1" u="sng" dirty="0"/>
              <a:t>:</a:t>
            </a:r>
            <a:r>
              <a:rPr lang="fr-FR" dirty="0"/>
              <a:t> plus rares, EP graisseuse (moelle osseuse), EP gazeuse, EP amniotique, EP septique (endocardite infectieuse du cœur droit), </a:t>
            </a:r>
            <a:r>
              <a:rPr lang="fr-FR"/>
              <a:t>EP </a:t>
            </a:r>
            <a:r>
              <a:rPr lang="fr-FR" smtClean="0"/>
              <a:t>tumorale/néoplasique.</a:t>
            </a:r>
            <a:endParaRPr lang="fr-FR" dirty="0"/>
          </a:p>
        </p:txBody>
      </p:sp>
      <p:pic>
        <p:nvPicPr>
          <p:cNvPr id="4" name="Image 3"/>
          <p:cNvPicPr>
            <a:picLocks noChangeAspect="1"/>
          </p:cNvPicPr>
          <p:nvPr/>
        </p:nvPicPr>
        <p:blipFill rotWithShape="1">
          <a:blip r:embed="rId2"/>
          <a:srcRect l="12308" t="3110" r="10307" b="33248"/>
          <a:stretch/>
        </p:blipFill>
        <p:spPr>
          <a:xfrm>
            <a:off x="7210748" y="205279"/>
            <a:ext cx="4773354" cy="4308355"/>
          </a:xfrm>
          <a:prstGeom prst="rect">
            <a:avLst/>
          </a:prstGeom>
        </p:spPr>
      </p:pic>
      <p:sp>
        <p:nvSpPr>
          <p:cNvPr id="5" name="ZoneTexte 4"/>
          <p:cNvSpPr txBox="1"/>
          <p:nvPr/>
        </p:nvSpPr>
        <p:spPr>
          <a:xfrm>
            <a:off x="7210748" y="4610911"/>
            <a:ext cx="4861278" cy="1846659"/>
          </a:xfrm>
          <a:prstGeom prst="rect">
            <a:avLst/>
          </a:prstGeom>
          <a:noFill/>
        </p:spPr>
        <p:txBody>
          <a:bodyPr wrap="square" rtlCol="0">
            <a:spAutoFit/>
          </a:bodyPr>
          <a:lstStyle/>
          <a:p>
            <a:r>
              <a:rPr lang="fr-FR" sz="2400" b="1" u="sng" dirty="0"/>
              <a:t>HTAP:</a:t>
            </a:r>
          </a:p>
          <a:p>
            <a:r>
              <a:rPr lang="fr-FR" dirty="0"/>
              <a:t>Causée par une augmentation des résistances vasculaires intra-pulmonaire (</a:t>
            </a:r>
            <a:r>
              <a:rPr lang="fr-FR" b="1" dirty="0"/>
              <a:t>vasoconstriction hypoxique+++</a:t>
            </a:r>
            <a:r>
              <a:rPr lang="fr-FR" dirty="0"/>
              <a:t>), définit par </a:t>
            </a:r>
            <a:r>
              <a:rPr lang="fr-FR" dirty="0" err="1"/>
              <a:t>TAPm</a:t>
            </a:r>
            <a:r>
              <a:rPr lang="fr-FR" dirty="0"/>
              <a:t>&gt;25mmHg.</a:t>
            </a:r>
          </a:p>
          <a:p>
            <a:r>
              <a:rPr lang="fr-FR" u="sng" dirty="0" err="1"/>
              <a:t>Symptomes</a:t>
            </a:r>
            <a:r>
              <a:rPr lang="fr-FR" u="sng" dirty="0"/>
              <a:t>:</a:t>
            </a:r>
            <a:r>
              <a:rPr lang="fr-FR" b="1" dirty="0"/>
              <a:t> </a:t>
            </a:r>
            <a:r>
              <a:rPr lang="fr-FR" dirty="0"/>
              <a:t>tardifs (en dehors de la dyspnée d’effort)</a:t>
            </a:r>
          </a:p>
        </p:txBody>
      </p:sp>
    </p:spTree>
    <p:extLst>
      <p:ext uri="{BB962C8B-B14F-4D97-AF65-F5344CB8AC3E}">
        <p14:creationId xmlns:p14="http://schemas.microsoft.com/office/powerpoint/2010/main" val="58121092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46304" y="3840480"/>
            <a:ext cx="11823192" cy="3676841"/>
          </a:xfrm>
        </p:spPr>
        <p:txBody>
          <a:bodyPr>
            <a:noAutofit/>
          </a:bodyPr>
          <a:lstStyle/>
          <a:p>
            <a:r>
              <a:rPr lang="fr-FR" sz="6600" b="1" u="sng" dirty="0"/>
              <a:t>Les patients en réanimation,</a:t>
            </a:r>
            <a:br>
              <a:rPr lang="fr-FR" sz="6600" b="1" u="sng" dirty="0"/>
            </a:br>
            <a:r>
              <a:rPr lang="fr-FR" sz="6600" b="1" u="sng" dirty="0"/>
              <a:t>leurs pathologies.</a:t>
            </a:r>
            <a:r>
              <a:rPr lang="fr-FR" sz="7200" dirty="0"/>
              <a:t/>
            </a:r>
            <a:br>
              <a:rPr lang="fr-FR" sz="7200" dirty="0"/>
            </a:br>
            <a:endParaRPr lang="fr-FR" sz="7200" dirty="0"/>
          </a:p>
        </p:txBody>
      </p:sp>
    </p:spTree>
    <p:extLst>
      <p:ext uri="{BB962C8B-B14F-4D97-AF65-F5344CB8AC3E}">
        <p14:creationId xmlns:p14="http://schemas.microsoft.com/office/powerpoint/2010/main" val="365225594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0"/>
            <a:ext cx="10515600" cy="1325563"/>
          </a:xfrm>
        </p:spPr>
        <p:txBody>
          <a:bodyPr/>
          <a:lstStyle/>
          <a:p>
            <a:pPr algn="ctr"/>
            <a:r>
              <a:rPr lang="fr-FR" b="1" dirty="0"/>
              <a:t>Qu’est qu’un Service de Réanimation?</a:t>
            </a:r>
          </a:p>
        </p:txBody>
      </p:sp>
      <p:sp>
        <p:nvSpPr>
          <p:cNvPr id="3" name="ZoneTexte 2"/>
          <p:cNvSpPr txBox="1"/>
          <p:nvPr/>
        </p:nvSpPr>
        <p:spPr>
          <a:xfrm>
            <a:off x="838200" y="2105025"/>
            <a:ext cx="184731" cy="369332"/>
          </a:xfrm>
          <a:prstGeom prst="rect">
            <a:avLst/>
          </a:prstGeom>
          <a:noFill/>
        </p:spPr>
        <p:txBody>
          <a:bodyPr wrap="none" rtlCol="0">
            <a:spAutoFit/>
          </a:bodyPr>
          <a:lstStyle/>
          <a:p>
            <a:endParaRPr lang="fr-FR" dirty="0"/>
          </a:p>
        </p:txBody>
      </p:sp>
      <p:sp>
        <p:nvSpPr>
          <p:cNvPr id="4" name="ZoneTexte 3"/>
          <p:cNvSpPr txBox="1"/>
          <p:nvPr/>
        </p:nvSpPr>
        <p:spPr>
          <a:xfrm>
            <a:off x="450574" y="3832377"/>
            <a:ext cx="5764696" cy="2862322"/>
          </a:xfrm>
          <a:prstGeom prst="rect">
            <a:avLst/>
          </a:prstGeom>
          <a:noFill/>
        </p:spPr>
        <p:txBody>
          <a:bodyPr wrap="square" rtlCol="0">
            <a:spAutoFit/>
          </a:bodyPr>
          <a:lstStyle/>
          <a:p>
            <a:pPr algn="ctr"/>
            <a:r>
              <a:rPr lang="fr-FR" dirty="0"/>
              <a:t>= nécessitant une </a:t>
            </a:r>
            <a:r>
              <a:rPr lang="fr-FR" b="1" dirty="0"/>
              <a:t>surveillance constante des fonctions vitales</a:t>
            </a:r>
            <a:r>
              <a:rPr lang="fr-FR" dirty="0"/>
              <a:t> comme la tension artérielle, la fréquence cardiaque, la ventilation, l’oxygénation, la fonction cardiaque et/ ou rénale… </a:t>
            </a:r>
            <a:r>
              <a:rPr lang="fr-FR" b="1" dirty="0"/>
              <a:t>ces fonctions d’organes peuvent alors recevoir une assistance</a:t>
            </a:r>
            <a:r>
              <a:rPr lang="fr-FR" dirty="0"/>
              <a:t> comme la ventilation ou l’épuration extra rénale.</a:t>
            </a:r>
          </a:p>
          <a:p>
            <a:pPr algn="ctr"/>
            <a:endParaRPr lang="fr-FR" dirty="0"/>
          </a:p>
          <a:p>
            <a:pPr algn="ctr"/>
            <a:r>
              <a:rPr lang="fr-FR" b="1" u="sng" dirty="0"/>
              <a:t>En France en 2018:</a:t>
            </a:r>
          </a:p>
          <a:p>
            <a:pPr marL="285750" indent="-285750" algn="ctr">
              <a:buFontTx/>
              <a:buChar char="-"/>
            </a:pPr>
            <a:r>
              <a:rPr lang="fr-FR" dirty="0"/>
              <a:t>5432 lits de réanimation</a:t>
            </a:r>
          </a:p>
          <a:p>
            <a:pPr marL="285750" indent="-285750" algn="ctr">
              <a:buFontTx/>
              <a:buChar char="-"/>
            </a:pPr>
            <a:r>
              <a:rPr lang="fr-FR" dirty="0"/>
              <a:t>5832 lits de soins intensifs</a:t>
            </a:r>
          </a:p>
          <a:p>
            <a:pPr marL="285750" indent="-285750" algn="ctr">
              <a:buFontTx/>
              <a:buChar char="-"/>
            </a:pPr>
            <a:r>
              <a:rPr lang="fr-FR" dirty="0"/>
              <a:t>8062 lits d’USC</a:t>
            </a:r>
          </a:p>
        </p:txBody>
      </p:sp>
      <p:sp>
        <p:nvSpPr>
          <p:cNvPr id="5" name="Rectangle 4"/>
          <p:cNvSpPr/>
          <p:nvPr/>
        </p:nvSpPr>
        <p:spPr>
          <a:xfrm>
            <a:off x="450574" y="1399041"/>
            <a:ext cx="6346853" cy="1754326"/>
          </a:xfrm>
          <a:prstGeom prst="rect">
            <a:avLst/>
          </a:prstGeom>
          <a:solidFill>
            <a:schemeClr val="accent1">
              <a:lumMod val="20000"/>
              <a:lumOff val="80000"/>
            </a:schemeClr>
          </a:solidFill>
          <a:ln>
            <a:solidFill>
              <a:schemeClr val="accent1"/>
            </a:solidFill>
          </a:ln>
        </p:spPr>
        <p:txBody>
          <a:bodyPr wrap="square">
            <a:spAutoFit/>
          </a:bodyPr>
          <a:lstStyle/>
          <a:p>
            <a:r>
              <a:rPr lang="fr-FR" b="1" u="sng" dirty="0"/>
              <a:t>Code de Santé Publique R6123-33 : </a:t>
            </a:r>
            <a:r>
              <a:rPr lang="fr-FR" dirty="0"/>
              <a:t>L'activité de soins critiques consiste en la prise en charge des patients qui présentent ou sont susceptibles de présenter une ou plusieurs défaillances aigues mettant directement en jeu le pronostic vital ou fonctionnel et pouvant impliquer le recours à une ou plusieurs méthodes de suppléance.</a:t>
            </a:r>
          </a:p>
        </p:txBody>
      </p:sp>
      <p:pic>
        <p:nvPicPr>
          <p:cNvPr id="7" name="Image 6">
            <a:extLst>
              <a:ext uri="{FF2B5EF4-FFF2-40B4-BE49-F238E27FC236}">
                <a16:creationId xmlns:a16="http://schemas.microsoft.com/office/drawing/2014/main" id="{EA34BABB-6310-AE4B-8BCF-087728947FFD}"/>
              </a:ext>
            </a:extLst>
          </p:cNvPr>
          <p:cNvPicPr>
            <a:picLocks noChangeAspect="1"/>
          </p:cNvPicPr>
          <p:nvPr/>
        </p:nvPicPr>
        <p:blipFill rotWithShape="1">
          <a:blip r:embed="rId3">
            <a:extLst>
              <a:ext uri="{28A0092B-C50C-407E-A947-70E740481C1C}">
                <a14:useLocalDpi xmlns:a14="http://schemas.microsoft.com/office/drawing/2010/main" val="0"/>
              </a:ext>
            </a:extLst>
          </a:blip>
          <a:srcRect l="10050" t="24652" r="10324" b="27729"/>
          <a:stretch/>
        </p:blipFill>
        <p:spPr>
          <a:xfrm>
            <a:off x="6533322" y="2105025"/>
            <a:ext cx="5604164" cy="4589674"/>
          </a:xfrm>
          <a:prstGeom prst="rect">
            <a:avLst/>
          </a:prstGeom>
        </p:spPr>
      </p:pic>
    </p:spTree>
    <p:extLst>
      <p:ext uri="{BB962C8B-B14F-4D97-AF65-F5344CB8AC3E}">
        <p14:creationId xmlns:p14="http://schemas.microsoft.com/office/powerpoint/2010/main" val="318940212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0"/>
            <a:ext cx="10515600" cy="1325563"/>
          </a:xfrm>
        </p:spPr>
        <p:txBody>
          <a:bodyPr/>
          <a:lstStyle/>
          <a:p>
            <a:pPr algn="ctr"/>
            <a:r>
              <a:rPr lang="fr-FR" b="1" dirty="0"/>
              <a:t>Les intervenants en Réanimation </a:t>
            </a:r>
            <a:r>
              <a:rPr lang="fr-FR" sz="1600" b="1" dirty="0"/>
              <a:t>Chez nous à SJSL…</a:t>
            </a:r>
            <a:endParaRPr lang="fr-FR" b="1" dirty="0"/>
          </a:p>
        </p:txBody>
      </p:sp>
      <p:sp>
        <p:nvSpPr>
          <p:cNvPr id="3" name="ZoneTexte 2"/>
          <p:cNvSpPr txBox="1"/>
          <p:nvPr/>
        </p:nvSpPr>
        <p:spPr>
          <a:xfrm>
            <a:off x="838200" y="1325563"/>
            <a:ext cx="10994136" cy="5909310"/>
          </a:xfrm>
          <a:prstGeom prst="rect">
            <a:avLst/>
          </a:prstGeom>
          <a:noFill/>
        </p:spPr>
        <p:txBody>
          <a:bodyPr wrap="square" rtlCol="0">
            <a:spAutoFit/>
          </a:bodyPr>
          <a:lstStyle/>
          <a:p>
            <a:pPr marL="742950" lvl="1" indent="-285750">
              <a:buFont typeface="Arial" panose="020B0604020202020204" pitchFamily="34" charset="0"/>
              <a:buChar char="•"/>
            </a:pPr>
            <a:r>
              <a:rPr lang="fr-FR" b="1" dirty="0"/>
              <a:t>Médecins réanimateurs </a:t>
            </a:r>
            <a:r>
              <a:rPr lang="fr-FR" dirty="0"/>
              <a:t>(MAR, Réanimateurs d’autres spécialités, Urgentistes/MIR…)</a:t>
            </a:r>
          </a:p>
          <a:p>
            <a:pPr marL="742950" lvl="1" indent="-285750">
              <a:buFont typeface="Arial" panose="020B0604020202020204" pitchFamily="34" charset="0"/>
              <a:buChar char="•"/>
            </a:pPr>
            <a:r>
              <a:rPr lang="fr-FR" b="1" dirty="0"/>
              <a:t>IDE</a:t>
            </a:r>
            <a:r>
              <a:rPr lang="fr-FR" dirty="0"/>
              <a:t> (1 pour 2-3 patients) /</a:t>
            </a:r>
            <a:r>
              <a:rPr lang="fr-FR" b="1" dirty="0"/>
              <a:t>ASD</a:t>
            </a:r>
            <a:r>
              <a:rPr lang="fr-FR" dirty="0"/>
              <a:t> (1 pour 4-5 patients)</a:t>
            </a:r>
          </a:p>
          <a:p>
            <a:pPr marL="742950" lvl="1" indent="-285750">
              <a:buFont typeface="Arial" panose="020B0604020202020204" pitchFamily="34" charset="0"/>
              <a:buChar char="•"/>
            </a:pPr>
            <a:r>
              <a:rPr lang="fr-FR" b="1" dirty="0"/>
              <a:t>MKDE</a:t>
            </a:r>
          </a:p>
          <a:p>
            <a:pPr marL="742950" lvl="1" indent="-285750">
              <a:buFont typeface="Arial" panose="020B0604020202020204" pitchFamily="34" charset="0"/>
              <a:buChar char="•"/>
            </a:pPr>
            <a:r>
              <a:rPr lang="fr-FR" b="1" dirty="0"/>
              <a:t>Psychologue</a:t>
            </a:r>
          </a:p>
          <a:p>
            <a:pPr marL="742950" lvl="1" indent="-285750">
              <a:buFont typeface="Arial" panose="020B0604020202020204" pitchFamily="34" charset="0"/>
              <a:buChar char="•"/>
            </a:pPr>
            <a:r>
              <a:rPr lang="fr-FR" dirty="0" err="1"/>
              <a:t>Assistant.e</a:t>
            </a:r>
            <a:r>
              <a:rPr lang="fr-FR" dirty="0"/>
              <a:t> sociale</a:t>
            </a:r>
          </a:p>
          <a:p>
            <a:pPr marL="742950" lvl="1" indent="-285750">
              <a:buFont typeface="Arial" panose="020B0604020202020204" pitchFamily="34" charset="0"/>
              <a:buChar char="•"/>
            </a:pPr>
            <a:r>
              <a:rPr lang="fr-FR" dirty="0"/>
              <a:t>Orthophoniste</a:t>
            </a:r>
          </a:p>
          <a:p>
            <a:pPr marL="742950" lvl="1" indent="-285750">
              <a:buFont typeface="Arial" panose="020B0604020202020204" pitchFamily="34" charset="0"/>
              <a:buChar char="•"/>
            </a:pPr>
            <a:r>
              <a:rPr lang="fr-FR" dirty="0"/>
              <a:t>Psychomotricien.ne</a:t>
            </a:r>
          </a:p>
          <a:p>
            <a:endParaRPr lang="fr-FR" dirty="0"/>
          </a:p>
          <a:p>
            <a:r>
              <a:rPr lang="fr-FR" dirty="0"/>
              <a:t>Mais aussi:</a:t>
            </a:r>
          </a:p>
          <a:p>
            <a:pPr marL="742950" lvl="1" indent="-285750">
              <a:buFont typeface="Arial" panose="020B0604020202020204" pitchFamily="34" charset="0"/>
              <a:buChar char="•"/>
            </a:pPr>
            <a:r>
              <a:rPr lang="fr-FR" dirty="0"/>
              <a:t>ASH</a:t>
            </a:r>
          </a:p>
          <a:p>
            <a:pPr marL="742950" lvl="1" indent="-285750">
              <a:buFont typeface="Arial" panose="020B0604020202020204" pitchFamily="34" charset="0"/>
              <a:buChar char="•"/>
            </a:pPr>
            <a:r>
              <a:rPr lang="fr-FR" dirty="0"/>
              <a:t>CDS</a:t>
            </a:r>
          </a:p>
          <a:p>
            <a:pPr marL="742950" lvl="1" indent="-285750">
              <a:buFont typeface="Arial" panose="020B0604020202020204" pitchFamily="34" charset="0"/>
              <a:buChar char="•"/>
            </a:pPr>
            <a:r>
              <a:rPr lang="fr-FR" dirty="0" err="1"/>
              <a:t>Infirmier.ère</a:t>
            </a:r>
            <a:r>
              <a:rPr lang="fr-FR" dirty="0"/>
              <a:t> technique</a:t>
            </a:r>
          </a:p>
          <a:p>
            <a:pPr marL="742950" lvl="1" indent="-285750">
              <a:buFont typeface="Arial" panose="020B0604020202020204" pitchFamily="34" charset="0"/>
              <a:buChar char="•"/>
            </a:pPr>
            <a:r>
              <a:rPr lang="fr-FR" dirty="0"/>
              <a:t>Secrétaires</a:t>
            </a:r>
          </a:p>
          <a:p>
            <a:pPr marL="285750" indent="-285750">
              <a:buFont typeface="Arial" panose="020B0604020202020204" pitchFamily="34" charset="0"/>
              <a:buChar char="•"/>
            </a:pPr>
            <a:endParaRPr lang="fr-FR" dirty="0"/>
          </a:p>
          <a:p>
            <a:r>
              <a:rPr lang="fr-FR" dirty="0"/>
              <a:t>Toujours en lien avec:</a:t>
            </a:r>
          </a:p>
          <a:p>
            <a:pPr marL="742950" lvl="1" indent="-285750">
              <a:buFont typeface="Arial" panose="020B0604020202020204" pitchFamily="34" charset="0"/>
              <a:buChar char="•"/>
            </a:pPr>
            <a:r>
              <a:rPr lang="fr-FR" dirty="0"/>
              <a:t>Manipulateurs </a:t>
            </a:r>
            <a:r>
              <a:rPr lang="fr-FR" dirty="0" err="1"/>
              <a:t>Rx</a:t>
            </a:r>
            <a:endParaRPr lang="fr-FR" dirty="0"/>
          </a:p>
          <a:p>
            <a:pPr marL="742950" lvl="1" indent="-285750">
              <a:buFont typeface="Arial" panose="020B0604020202020204" pitchFamily="34" charset="0"/>
              <a:buChar char="•"/>
            </a:pPr>
            <a:r>
              <a:rPr lang="fr-FR" dirty="0"/>
              <a:t>Laboratoire</a:t>
            </a:r>
          </a:p>
          <a:p>
            <a:pPr marL="742950" lvl="1" indent="-285750">
              <a:buFont typeface="Arial" panose="020B0604020202020204" pitchFamily="34" charset="0"/>
              <a:buChar char="•"/>
            </a:pPr>
            <a:r>
              <a:rPr lang="fr-FR" dirty="0"/>
              <a:t>Technicien.ne biomédical</a:t>
            </a:r>
          </a:p>
          <a:p>
            <a:pPr marL="742950" lvl="1" indent="-285750">
              <a:buFont typeface="Arial" panose="020B0604020202020204" pitchFamily="34" charset="0"/>
              <a:buChar char="•"/>
            </a:pPr>
            <a:r>
              <a:rPr lang="fr-FR" dirty="0"/>
              <a:t>ARC</a:t>
            </a:r>
          </a:p>
          <a:p>
            <a:pPr marL="285750" indent="-285750">
              <a:buFont typeface="Arial" panose="020B0604020202020204" pitchFamily="34" charset="0"/>
              <a:buChar char="•"/>
            </a:pPr>
            <a:endParaRPr lang="fr-FR" dirty="0"/>
          </a:p>
          <a:p>
            <a:pPr marL="285750" indent="-285750">
              <a:buFont typeface="Arial" panose="020B0604020202020204" pitchFamily="34" charset="0"/>
              <a:buChar char="•"/>
            </a:pPr>
            <a:endParaRPr lang="fr-FR" dirty="0"/>
          </a:p>
        </p:txBody>
      </p:sp>
    </p:spTree>
    <p:extLst>
      <p:ext uri="{BB962C8B-B14F-4D97-AF65-F5344CB8AC3E}">
        <p14:creationId xmlns:p14="http://schemas.microsoft.com/office/powerpoint/2010/main" val="122609892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re 1"/>
          <p:cNvSpPr>
            <a:spLocks noGrp="1"/>
          </p:cNvSpPr>
          <p:nvPr>
            <p:ph type="title"/>
          </p:nvPr>
        </p:nvSpPr>
        <p:spPr>
          <a:xfrm>
            <a:off x="146304" y="365125"/>
            <a:ext cx="11896344" cy="1325563"/>
          </a:xfrm>
        </p:spPr>
        <p:txBody>
          <a:bodyPr/>
          <a:lstStyle/>
          <a:p>
            <a:pPr algn="ctr"/>
            <a:r>
              <a:rPr lang="fr-FR" b="1" dirty="0"/>
              <a:t>Réanimation polyvalente / Réanimation spécialisée</a:t>
            </a:r>
          </a:p>
        </p:txBody>
      </p:sp>
      <p:sp>
        <p:nvSpPr>
          <p:cNvPr id="3" name="ZoneTexte 2"/>
          <p:cNvSpPr txBox="1"/>
          <p:nvPr/>
        </p:nvSpPr>
        <p:spPr>
          <a:xfrm>
            <a:off x="1792224" y="2147888"/>
            <a:ext cx="8604504" cy="3139321"/>
          </a:xfrm>
          <a:prstGeom prst="rect">
            <a:avLst/>
          </a:prstGeom>
          <a:noFill/>
        </p:spPr>
        <p:txBody>
          <a:bodyPr wrap="square" rtlCol="0">
            <a:spAutoFit/>
          </a:bodyPr>
          <a:lstStyle/>
          <a:p>
            <a:r>
              <a:rPr lang="fr-FR" dirty="0"/>
              <a:t>Réanimations spécialisées:</a:t>
            </a:r>
          </a:p>
          <a:p>
            <a:pPr marL="285750" indent="-285750">
              <a:buFontTx/>
              <a:buChar char="-"/>
            </a:pPr>
            <a:r>
              <a:rPr lang="fr-FR" dirty="0"/>
              <a:t>Réa. Chirurgicale (Polytraumatismes, SIPO ++,…)</a:t>
            </a:r>
          </a:p>
          <a:p>
            <a:pPr marL="285750" indent="-285750">
              <a:buFontTx/>
              <a:buChar char="-"/>
            </a:pPr>
            <a:r>
              <a:rPr lang="fr-FR" dirty="0"/>
              <a:t>Réa. Médicale (Sepsis, IRA, Comas, Intoxications, DRESS syndrome, Pré-éclampsie, Hémorragie de la délivrance…)</a:t>
            </a:r>
          </a:p>
          <a:p>
            <a:pPr marL="285750" indent="-285750">
              <a:buFontTx/>
              <a:buChar char="-"/>
            </a:pPr>
            <a:r>
              <a:rPr lang="fr-FR" dirty="0"/>
              <a:t>Réa. Neurologique (TC, AVC graves, Méningites, SIPO…)</a:t>
            </a:r>
          </a:p>
          <a:p>
            <a:pPr marL="285750" indent="-285750">
              <a:buFontTx/>
              <a:buChar char="-"/>
            </a:pPr>
            <a:r>
              <a:rPr lang="fr-FR" dirty="0"/>
              <a:t>Réa. Cardio-pulmonaires (ACR, Chocs cardiogéniques, Endocardites, Greffes, SIPO…)</a:t>
            </a:r>
          </a:p>
          <a:p>
            <a:pPr marL="285750" indent="-285750">
              <a:buFontTx/>
              <a:buChar char="-"/>
            </a:pPr>
            <a:r>
              <a:rPr lang="fr-FR" dirty="0"/>
              <a:t>Réa. </a:t>
            </a:r>
            <a:r>
              <a:rPr lang="fr-FR" dirty="0" err="1"/>
              <a:t>Hépatho-gastrologique</a:t>
            </a:r>
            <a:r>
              <a:rPr lang="fr-FR" dirty="0"/>
              <a:t> (Péritonites, Pancréatites, SIPO…</a:t>
            </a:r>
          </a:p>
          <a:p>
            <a:pPr marL="285750" indent="-285750">
              <a:buFontTx/>
              <a:buChar char="-"/>
            </a:pPr>
            <a:r>
              <a:rPr lang="fr-FR" dirty="0"/>
              <a:t>Réa. Néphrologique (IKA, Greffes, SIPO…)</a:t>
            </a:r>
          </a:p>
          <a:p>
            <a:pPr marL="285750" indent="-285750">
              <a:buFontTx/>
              <a:buChar char="-"/>
            </a:pPr>
            <a:r>
              <a:rPr lang="fr-FR" dirty="0"/>
              <a:t>Réa. </a:t>
            </a:r>
            <a:r>
              <a:rPr lang="fr-FR" dirty="0" err="1"/>
              <a:t>Onco</a:t>
            </a:r>
            <a:r>
              <a:rPr lang="fr-FR" dirty="0"/>
              <a:t>/Hématologique (GVH…)</a:t>
            </a:r>
          </a:p>
          <a:p>
            <a:pPr marL="285750" indent="-285750">
              <a:buFontTx/>
              <a:buChar char="-"/>
            </a:pPr>
            <a:r>
              <a:rPr lang="fr-FR" dirty="0"/>
              <a:t>Réa. </a:t>
            </a:r>
            <a:r>
              <a:rPr lang="fr-FR" dirty="0" err="1"/>
              <a:t>Néonat</a:t>
            </a:r>
            <a:r>
              <a:rPr lang="fr-FR" dirty="0"/>
              <a:t>/Pédiatriques</a:t>
            </a:r>
          </a:p>
          <a:p>
            <a:pPr marL="285750" indent="-285750">
              <a:buFontTx/>
              <a:buChar char="-"/>
            </a:pPr>
            <a:r>
              <a:rPr lang="fr-FR" dirty="0"/>
              <a:t>Réa. Brulés (SIF…)</a:t>
            </a:r>
          </a:p>
        </p:txBody>
      </p:sp>
    </p:spTree>
    <p:extLst>
      <p:ext uri="{BB962C8B-B14F-4D97-AF65-F5344CB8AC3E}">
        <p14:creationId xmlns:p14="http://schemas.microsoft.com/office/powerpoint/2010/main" val="7547566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Motifs d’admission</a:t>
            </a:r>
          </a:p>
        </p:txBody>
      </p:sp>
      <p:sp>
        <p:nvSpPr>
          <p:cNvPr id="3" name="ZoneTexte 2"/>
          <p:cNvSpPr txBox="1"/>
          <p:nvPr/>
        </p:nvSpPr>
        <p:spPr>
          <a:xfrm>
            <a:off x="376428" y="1690688"/>
            <a:ext cx="11439144" cy="4493538"/>
          </a:xfrm>
          <a:prstGeom prst="rect">
            <a:avLst/>
          </a:prstGeom>
          <a:noFill/>
        </p:spPr>
        <p:txBody>
          <a:bodyPr wrap="square" rtlCol="0">
            <a:spAutoFit/>
          </a:bodyPr>
          <a:lstStyle/>
          <a:p>
            <a:r>
              <a:rPr lang="fr-FR" dirty="0"/>
              <a:t>	</a:t>
            </a:r>
            <a:r>
              <a:rPr lang="fr-FR" sz="2400" dirty="0"/>
              <a:t>« Admettre un patient en réanimation n’est raisonnable que pour un patient avec défaillance d’organe potentiellement réversible ou un patient à risque de défaillance d’organe pour lequel la surveillance en service de médecine n’est pas adaptée. </a:t>
            </a:r>
            <a:r>
              <a:rPr lang="fr-FR" sz="2400" b="1" dirty="0"/>
              <a:t>Dans chaque cas une qualité de vie acceptable en sortie de réanimation et plus largement d’hospitalisation et un prérequis indispensable à l’admission en ICU. » </a:t>
            </a:r>
          </a:p>
          <a:p>
            <a:r>
              <a:rPr lang="fr-FR" sz="2400" b="1" dirty="0"/>
              <a:t>						</a:t>
            </a:r>
            <a:r>
              <a:rPr lang="fr-FR" sz="2400" dirty="0"/>
              <a:t>(</a:t>
            </a:r>
            <a:r>
              <a:rPr lang="fr-FR" sz="2400" dirty="0" err="1"/>
              <a:t>Toffart</a:t>
            </a:r>
            <a:r>
              <a:rPr lang="fr-FR" sz="2400" dirty="0"/>
              <a:t> 2021, </a:t>
            </a:r>
            <a:r>
              <a:rPr lang="fr-FR" sz="1600" dirty="0"/>
              <a:t>dans le contexte du cancer broncho-pulmonaire</a:t>
            </a:r>
            <a:r>
              <a:rPr lang="fr-FR" sz="2400" dirty="0"/>
              <a:t>)</a:t>
            </a:r>
            <a:endParaRPr lang="fr-FR" sz="2400" b="1" dirty="0"/>
          </a:p>
          <a:p>
            <a:endParaRPr lang="fr-FR" sz="2400" dirty="0"/>
          </a:p>
          <a:p>
            <a:endParaRPr lang="fr-FR" dirty="0"/>
          </a:p>
          <a:p>
            <a:pPr marL="3028950" lvl="6" indent="-285750">
              <a:buFont typeface="Wingdings" pitchFamily="2" charset="2"/>
              <a:buChar char="Ø"/>
            </a:pPr>
            <a:r>
              <a:rPr lang="fr-FR" sz="2000" b="1" dirty="0"/>
              <a:t>Sepsis:</a:t>
            </a:r>
            <a:r>
              <a:rPr lang="fr-FR" sz="2000" dirty="0"/>
              <a:t> </a:t>
            </a:r>
            <a:r>
              <a:rPr lang="fr-FR" sz="2000" b="1" dirty="0"/>
              <a:t>1</a:t>
            </a:r>
            <a:r>
              <a:rPr lang="fr-FR" sz="2000" b="1" baseline="30000" dirty="0"/>
              <a:t>ère</a:t>
            </a:r>
            <a:r>
              <a:rPr lang="fr-FR" sz="2000" b="1" dirty="0"/>
              <a:t> cause de mortalité en réanimation</a:t>
            </a:r>
            <a:r>
              <a:rPr lang="fr-FR" sz="2000" dirty="0"/>
              <a:t>,</a:t>
            </a:r>
          </a:p>
          <a:p>
            <a:pPr marL="3028950" lvl="6" indent="-285750">
              <a:buFont typeface="Wingdings" pitchFamily="2" charset="2"/>
              <a:buChar char="Ø"/>
            </a:pPr>
            <a:r>
              <a:rPr lang="fr-FR" sz="2000" b="1" dirty="0"/>
              <a:t>Etats de choc</a:t>
            </a:r>
            <a:r>
              <a:rPr lang="fr-FR" sz="2000" dirty="0"/>
              <a:t>: septique, cardiogénique, hémorragique, anaphylactique, …</a:t>
            </a:r>
          </a:p>
          <a:p>
            <a:pPr marL="3028950" lvl="6" indent="-285750">
              <a:buFont typeface="Wingdings" pitchFamily="2" charset="2"/>
              <a:buChar char="Ø"/>
            </a:pPr>
            <a:r>
              <a:rPr lang="fr-FR" sz="2000" b="1" dirty="0"/>
              <a:t>Défaillances respiratoires, neurologiques, cardiovasculaires, hépatiques, rénales, ou de la coagulation.</a:t>
            </a:r>
          </a:p>
          <a:p>
            <a:pPr marL="3028950" lvl="6" indent="-285750">
              <a:buFont typeface="Wingdings" pitchFamily="2" charset="2"/>
              <a:buChar char="Ø"/>
            </a:pPr>
            <a:r>
              <a:rPr lang="fr-FR" sz="2000" b="1" dirty="0"/>
              <a:t>Tous motifs de surveillance/monitorage</a:t>
            </a:r>
            <a:r>
              <a:rPr lang="fr-FR" sz="2000" dirty="0"/>
              <a:t>: SIPO, …</a:t>
            </a:r>
            <a:endParaRPr lang="fr-FR" sz="2000" b="1" dirty="0"/>
          </a:p>
        </p:txBody>
      </p:sp>
    </p:spTree>
    <p:extLst>
      <p:ext uri="{BB962C8B-B14F-4D97-AF65-F5344CB8AC3E}">
        <p14:creationId xmlns:p14="http://schemas.microsoft.com/office/powerpoint/2010/main" val="111824949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571186" y="0"/>
            <a:ext cx="11049000" cy="1325563"/>
          </a:xfrm>
        </p:spPr>
        <p:txBody>
          <a:bodyPr/>
          <a:lstStyle/>
          <a:p>
            <a:pPr algn="ctr"/>
            <a:r>
              <a:rPr lang="fr-FR" b="1" dirty="0"/>
              <a:t>Origine et devenir des patients en réanimation:</a:t>
            </a:r>
          </a:p>
        </p:txBody>
      </p:sp>
      <p:pic>
        <p:nvPicPr>
          <p:cNvPr id="3" name="Image 2"/>
          <p:cNvPicPr>
            <a:picLocks noChangeAspect="1"/>
          </p:cNvPicPr>
          <p:nvPr/>
        </p:nvPicPr>
        <p:blipFill>
          <a:blip r:embed="rId3"/>
          <a:stretch>
            <a:fillRect/>
          </a:stretch>
        </p:blipFill>
        <p:spPr>
          <a:xfrm>
            <a:off x="329419" y="1608854"/>
            <a:ext cx="5501950" cy="4514781"/>
          </a:xfrm>
          <a:prstGeom prst="rect">
            <a:avLst/>
          </a:prstGeom>
        </p:spPr>
      </p:pic>
      <p:sp>
        <p:nvSpPr>
          <p:cNvPr id="4" name="ZoneTexte 3"/>
          <p:cNvSpPr txBox="1"/>
          <p:nvPr/>
        </p:nvSpPr>
        <p:spPr>
          <a:xfrm>
            <a:off x="329419" y="6123635"/>
            <a:ext cx="5239512" cy="584775"/>
          </a:xfrm>
          <a:prstGeom prst="rect">
            <a:avLst/>
          </a:prstGeom>
          <a:noFill/>
        </p:spPr>
        <p:txBody>
          <a:bodyPr wrap="square" rtlCol="0">
            <a:spAutoFit/>
          </a:bodyPr>
          <a:lstStyle/>
          <a:p>
            <a:pPr lvl="0" eaLnBrk="0" fontAlgn="base" hangingPunct="0">
              <a:spcBef>
                <a:spcPct val="0"/>
              </a:spcBef>
              <a:spcAft>
                <a:spcPct val="0"/>
              </a:spcAft>
            </a:pPr>
            <a:r>
              <a:rPr lang="fr-FR" altLang="fr-FR" sz="1400" dirty="0">
                <a:latin typeface="ElsevierGulliver"/>
              </a:rPr>
              <a:t>Intensive care for </a:t>
            </a:r>
            <a:r>
              <a:rPr lang="fr-FR" altLang="fr-FR" sz="1400" dirty="0" err="1">
                <a:latin typeface="ElsevierGulliver"/>
              </a:rPr>
              <a:t>old</a:t>
            </a:r>
            <a:r>
              <a:rPr lang="fr-FR" altLang="fr-FR" sz="1400" dirty="0">
                <a:latin typeface="ElsevierGulliver"/>
              </a:rPr>
              <a:t> patients, </a:t>
            </a:r>
            <a:r>
              <a:rPr lang="fr-FR" altLang="fr-FR" sz="1400" i="1" dirty="0" err="1">
                <a:latin typeface="ElsevierGulliver"/>
              </a:rPr>
              <a:t>B.Guidet</a:t>
            </a:r>
            <a:r>
              <a:rPr lang="fr-FR" altLang="fr-FR" sz="1400" dirty="0">
                <a:latin typeface="ElsevierGulliver"/>
              </a:rPr>
              <a:t>, 2020</a:t>
            </a:r>
            <a:endParaRPr lang="fr-FR" altLang="fr-FR" sz="1600" dirty="0">
              <a:latin typeface="Arial" panose="020B0604020202020204" pitchFamily="34" charset="0"/>
            </a:endParaRPr>
          </a:p>
          <a:p>
            <a:endParaRPr lang="fr-FR" dirty="0"/>
          </a:p>
        </p:txBody>
      </p:sp>
      <p:pic>
        <p:nvPicPr>
          <p:cNvPr id="5" name="Image 4"/>
          <p:cNvPicPr>
            <a:picLocks noChangeAspect="1"/>
          </p:cNvPicPr>
          <p:nvPr/>
        </p:nvPicPr>
        <p:blipFill>
          <a:blip r:embed="rId4"/>
          <a:stretch>
            <a:fillRect/>
          </a:stretch>
        </p:blipFill>
        <p:spPr>
          <a:xfrm>
            <a:off x="6096000" y="2704045"/>
            <a:ext cx="5524186" cy="3145536"/>
          </a:xfrm>
          <a:prstGeom prst="rect">
            <a:avLst/>
          </a:prstGeom>
        </p:spPr>
      </p:pic>
      <p:sp>
        <p:nvSpPr>
          <p:cNvPr id="6" name="ZoneTexte 5"/>
          <p:cNvSpPr txBox="1"/>
          <p:nvPr/>
        </p:nvSpPr>
        <p:spPr>
          <a:xfrm>
            <a:off x="6096000" y="1827874"/>
            <a:ext cx="4760068" cy="369332"/>
          </a:xfrm>
          <a:prstGeom prst="rect">
            <a:avLst/>
          </a:prstGeom>
          <a:noFill/>
        </p:spPr>
        <p:txBody>
          <a:bodyPr wrap="square" rtlCol="0">
            <a:spAutoFit/>
          </a:bodyPr>
          <a:lstStyle/>
          <a:p>
            <a:r>
              <a:rPr lang="fr-FR" u="sng" dirty="0"/>
              <a:t>Pronostic dans le cas du sepsis, Score SOFA:</a:t>
            </a:r>
          </a:p>
        </p:txBody>
      </p:sp>
    </p:spTree>
    <p:extLst>
      <p:ext uri="{BB962C8B-B14F-4D97-AF65-F5344CB8AC3E}">
        <p14:creationId xmlns:p14="http://schemas.microsoft.com/office/powerpoint/2010/main" val="415745672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553F47D0-EB8F-AB49-9B63-0DFE2C4765EC}"/>
              </a:ext>
            </a:extLst>
          </p:cNvPr>
          <p:cNvPicPr>
            <a:picLocks noChangeAspect="1"/>
          </p:cNvPicPr>
          <p:nvPr/>
        </p:nvPicPr>
        <p:blipFill>
          <a:blip r:embed="rId3"/>
          <a:stretch>
            <a:fillRect/>
          </a:stretch>
        </p:blipFill>
        <p:spPr>
          <a:xfrm>
            <a:off x="10963299" y="2428607"/>
            <a:ext cx="986155" cy="918436"/>
          </a:xfrm>
          <a:prstGeom prst="rect">
            <a:avLst/>
          </a:prstGeom>
        </p:spPr>
      </p:pic>
      <p:sp>
        <p:nvSpPr>
          <p:cNvPr id="5" name="Rectangle à coins arrondis 4">
            <a:extLst>
              <a:ext uri="{FF2B5EF4-FFF2-40B4-BE49-F238E27FC236}">
                <a16:creationId xmlns:a16="http://schemas.microsoft.com/office/drawing/2014/main" id="{D7DAA2F2-312B-E547-A071-863FA1CC2918}"/>
              </a:ext>
            </a:extLst>
          </p:cNvPr>
          <p:cNvSpPr/>
          <p:nvPr/>
        </p:nvSpPr>
        <p:spPr>
          <a:xfrm>
            <a:off x="629605" y="3246782"/>
            <a:ext cx="10947352" cy="993913"/>
          </a:xfrm>
          <a:prstGeom prst="roundRect">
            <a:avLst/>
          </a:prstGeom>
          <a:solidFill>
            <a:srgbClr val="FFCCCC">
              <a:alpha val="46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p:cNvSpPr>
            <a:spLocks noGrp="1"/>
          </p:cNvSpPr>
          <p:nvPr>
            <p:ph type="title"/>
          </p:nvPr>
        </p:nvSpPr>
        <p:spPr/>
        <p:txBody>
          <a:bodyPr/>
          <a:lstStyle/>
          <a:p>
            <a:pPr algn="ctr"/>
            <a:r>
              <a:rPr lang="fr-FR" b="1" dirty="0"/>
              <a:t>Fin de Vie en Réanimation:</a:t>
            </a:r>
          </a:p>
        </p:txBody>
      </p:sp>
      <p:sp>
        <p:nvSpPr>
          <p:cNvPr id="3" name="Rectangle 2"/>
          <p:cNvSpPr/>
          <p:nvPr/>
        </p:nvSpPr>
        <p:spPr>
          <a:xfrm>
            <a:off x="735623" y="1690688"/>
            <a:ext cx="10720754" cy="3877985"/>
          </a:xfrm>
          <a:prstGeom prst="rect">
            <a:avLst/>
          </a:prstGeom>
        </p:spPr>
        <p:txBody>
          <a:bodyPr wrap="square">
            <a:spAutoFit/>
          </a:bodyPr>
          <a:lstStyle/>
          <a:p>
            <a:pPr algn="ctr"/>
            <a:r>
              <a:rPr lang="fr-FR" dirty="0"/>
              <a:t>20% des patients admis décèdent en réanimation, 20% supplémentaires décèderont à 1 an. </a:t>
            </a:r>
          </a:p>
          <a:p>
            <a:pPr algn="ctr"/>
            <a:r>
              <a:rPr lang="fr-FR" sz="1200" dirty="0"/>
              <a:t>La fin de vie en réanimation, une réalité complexe, Le </a:t>
            </a:r>
            <a:r>
              <a:rPr lang="fr-FR" sz="1200" dirty="0" err="1"/>
              <a:t>Dorze</a:t>
            </a:r>
            <a:r>
              <a:rPr lang="fr-FR" sz="1200" dirty="0"/>
              <a:t>, 2022.</a:t>
            </a:r>
          </a:p>
          <a:p>
            <a:endParaRPr lang="fr-FR" dirty="0"/>
          </a:p>
          <a:p>
            <a:r>
              <a:rPr lang="fr-FR" dirty="0"/>
              <a:t>Sepsis: 1</a:t>
            </a:r>
            <a:r>
              <a:rPr lang="fr-FR" baseline="30000" dirty="0"/>
              <a:t>ère</a:t>
            </a:r>
            <a:r>
              <a:rPr lang="fr-FR" dirty="0"/>
              <a:t> cause de mortalité en réanimation.</a:t>
            </a:r>
          </a:p>
          <a:p>
            <a:endParaRPr lang="fr-FR" dirty="0"/>
          </a:p>
          <a:p>
            <a:endParaRPr lang="fr-FR" dirty="0"/>
          </a:p>
          <a:p>
            <a:pPr algn="just"/>
            <a:r>
              <a:rPr lang="fr-FR" b="1" dirty="0"/>
              <a:t> 	</a:t>
            </a:r>
            <a:r>
              <a:rPr lang="fr-FR" b="1" u="sng" dirty="0"/>
              <a:t>Loi « </a:t>
            </a:r>
            <a:r>
              <a:rPr lang="fr-FR" b="1" u="sng" dirty="0" err="1"/>
              <a:t>Claeys-Leonetti</a:t>
            </a:r>
            <a:r>
              <a:rPr lang="fr-FR" b="1" u="sng" dirty="0"/>
              <a:t> », 2016</a:t>
            </a:r>
            <a:r>
              <a:rPr lang="fr-FR" dirty="0"/>
              <a:t>:  </a:t>
            </a:r>
            <a:r>
              <a:rPr lang="fr-FR" b="1" dirty="0"/>
              <a:t>trois dispositions </a:t>
            </a:r>
            <a:r>
              <a:rPr lang="fr-FR" dirty="0"/>
              <a:t>nouvelles, </a:t>
            </a:r>
            <a:r>
              <a:rPr lang="fr-FR" b="1" dirty="0"/>
              <a:t>importantes</a:t>
            </a:r>
            <a:r>
              <a:rPr lang="fr-FR" dirty="0"/>
              <a:t> pour les réanimateurs : la légalisation de </a:t>
            </a:r>
            <a:r>
              <a:rPr lang="fr-FR" b="1" dirty="0"/>
              <a:t>la sédation profonde chez le patient en fin de vie</a:t>
            </a:r>
            <a:r>
              <a:rPr lang="fr-FR" dirty="0"/>
              <a:t>, l’</a:t>
            </a:r>
            <a:r>
              <a:rPr lang="fr-FR" b="1" dirty="0"/>
              <a:t>intégration des soins palliatifs aux traitements actifs</a:t>
            </a:r>
            <a:r>
              <a:rPr lang="fr-FR" dirty="0"/>
              <a:t> et le </a:t>
            </a:r>
            <a:r>
              <a:rPr lang="fr-FR" b="1" dirty="0"/>
              <a:t>caractère opposable des directives anticipées du patient</a:t>
            </a:r>
            <a:r>
              <a:rPr lang="fr-FR" dirty="0"/>
              <a:t>.</a:t>
            </a:r>
            <a:endParaRPr lang="fr-FR" u="sng" dirty="0"/>
          </a:p>
          <a:p>
            <a:endParaRPr lang="fr-FR" u="sng" dirty="0"/>
          </a:p>
          <a:p>
            <a:endParaRPr lang="fr-FR" u="sng" dirty="0"/>
          </a:p>
          <a:p>
            <a:r>
              <a:rPr lang="fr-FR" u="sng" dirty="0"/>
              <a:t>Modalités de la fin de vie en réanimation: </a:t>
            </a:r>
          </a:p>
          <a:p>
            <a:r>
              <a:rPr lang="fr-FR" dirty="0"/>
              <a:t>47% abstention d’introduction d’un traitement de suppléance, 37% retrait des traitements de suppléance, 11% échec de la réanimation cardio-pulmonaire et 4% mort encéphalique.</a:t>
            </a:r>
          </a:p>
        </p:txBody>
      </p:sp>
      <p:sp>
        <p:nvSpPr>
          <p:cNvPr id="4" name="ZoneTexte 3"/>
          <p:cNvSpPr txBox="1"/>
          <p:nvPr/>
        </p:nvSpPr>
        <p:spPr>
          <a:xfrm>
            <a:off x="629605" y="5740517"/>
            <a:ext cx="10947352" cy="923330"/>
          </a:xfrm>
          <a:prstGeom prst="rect">
            <a:avLst/>
          </a:prstGeom>
          <a:noFill/>
        </p:spPr>
        <p:txBody>
          <a:bodyPr wrap="square" rtlCol="0">
            <a:spAutoFit/>
          </a:bodyPr>
          <a:lstStyle/>
          <a:p>
            <a:r>
              <a:rPr lang="fr-FR" dirty="0" smtClean="0">
                <a:solidFill>
                  <a:srgbClr val="FF0000"/>
                </a:solidFill>
              </a:rPr>
              <a:t>Les </a:t>
            </a:r>
            <a:r>
              <a:rPr lang="fr-FR" dirty="0">
                <a:solidFill>
                  <a:srgbClr val="FF0000"/>
                </a:solidFill>
              </a:rPr>
              <a:t>parlementaires </a:t>
            </a:r>
            <a:r>
              <a:rPr lang="fr-FR" dirty="0" smtClean="0">
                <a:solidFill>
                  <a:srgbClr val="FF0000"/>
                </a:solidFill>
              </a:rPr>
              <a:t>devaient </a:t>
            </a:r>
            <a:r>
              <a:rPr lang="fr-FR" dirty="0">
                <a:solidFill>
                  <a:srgbClr val="FF0000"/>
                </a:solidFill>
              </a:rPr>
              <a:t>réviser la loi pendant le premier semestre </a:t>
            </a:r>
            <a:r>
              <a:rPr lang="fr-FR" dirty="0" smtClean="0">
                <a:solidFill>
                  <a:srgbClr val="FF0000"/>
                </a:solidFill>
              </a:rPr>
              <a:t>2024 mais la dissolution de l’Assemblée Nationale les en a empêchés. En mai 2025 l’Assemblée </a:t>
            </a:r>
            <a:r>
              <a:rPr lang="fr-FR" dirty="0">
                <a:solidFill>
                  <a:srgbClr val="FF0000"/>
                </a:solidFill>
              </a:rPr>
              <a:t>N</a:t>
            </a:r>
            <a:r>
              <a:rPr lang="fr-FR" dirty="0" smtClean="0">
                <a:solidFill>
                  <a:srgbClr val="FF0000"/>
                </a:solidFill>
              </a:rPr>
              <a:t>ationale a voté deux textes complémentaire sur l’accès aux soins palliatif et sur l’instauration d’une aide à mourir, ces textes seront prochainement examinés par le Sénat</a:t>
            </a:r>
            <a:endParaRPr lang="fr-FR" dirty="0">
              <a:solidFill>
                <a:srgbClr val="FF0000"/>
              </a:solidFill>
            </a:endParaRPr>
          </a:p>
        </p:txBody>
      </p:sp>
    </p:spTree>
    <p:extLst>
      <p:ext uri="{BB962C8B-B14F-4D97-AF65-F5344CB8AC3E}">
        <p14:creationId xmlns:p14="http://schemas.microsoft.com/office/powerpoint/2010/main" val="217047159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Ellipse 21">
            <a:extLst>
              <a:ext uri="{FF2B5EF4-FFF2-40B4-BE49-F238E27FC236}">
                <a16:creationId xmlns:a16="http://schemas.microsoft.com/office/drawing/2014/main" id="{EEB47A6D-8906-B045-9808-2DCFBC0BF255}"/>
              </a:ext>
            </a:extLst>
          </p:cNvPr>
          <p:cNvSpPr/>
          <p:nvPr/>
        </p:nvSpPr>
        <p:spPr>
          <a:xfrm>
            <a:off x="41515" y="1012259"/>
            <a:ext cx="11933570" cy="5717776"/>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1224000" tIns="0" bIns="0" rtlCol="0" anchor="b" anchorCtr="1"/>
          <a:lstStyle/>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a:p>
            <a:pPr algn="ctr"/>
            <a:endParaRPr lang="fr-FR" dirty="0"/>
          </a:p>
        </p:txBody>
      </p:sp>
      <p:grpSp>
        <p:nvGrpSpPr>
          <p:cNvPr id="6" name="Groupe 5"/>
          <p:cNvGrpSpPr/>
          <p:nvPr/>
        </p:nvGrpSpPr>
        <p:grpSpPr>
          <a:xfrm>
            <a:off x="7925136" y="2244346"/>
            <a:ext cx="4049949" cy="2498262"/>
            <a:chOff x="8423056" y="3334700"/>
            <a:chExt cx="4049949" cy="2498262"/>
          </a:xfrm>
        </p:grpSpPr>
        <p:sp>
          <p:nvSpPr>
            <p:cNvPr id="15" name="Ellipse 14"/>
            <p:cNvSpPr/>
            <p:nvPr/>
          </p:nvSpPr>
          <p:spPr>
            <a:xfrm>
              <a:off x="8423056" y="4091462"/>
              <a:ext cx="1747189" cy="9847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Personne de confiance</a:t>
              </a:r>
            </a:p>
          </p:txBody>
        </p:sp>
        <p:sp>
          <p:nvSpPr>
            <p:cNvPr id="16" name="Ellipse 15"/>
            <p:cNvSpPr/>
            <p:nvPr/>
          </p:nvSpPr>
          <p:spPr>
            <a:xfrm>
              <a:off x="8423056" y="3334700"/>
              <a:ext cx="4049949" cy="2498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r"/>
              <a:r>
                <a:rPr lang="fr-FR" dirty="0"/>
                <a:t>        	Famille / Proches</a:t>
              </a:r>
            </a:p>
          </p:txBody>
        </p:sp>
      </p:grpSp>
      <p:sp>
        <p:nvSpPr>
          <p:cNvPr id="7" name="Ellipse 6"/>
          <p:cNvSpPr/>
          <p:nvPr/>
        </p:nvSpPr>
        <p:spPr>
          <a:xfrm>
            <a:off x="622844" y="2044083"/>
            <a:ext cx="3346938" cy="39846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Staff réanimation</a:t>
            </a:r>
          </a:p>
        </p:txBody>
      </p:sp>
      <p:sp>
        <p:nvSpPr>
          <p:cNvPr id="8" name="Croix 7"/>
          <p:cNvSpPr/>
          <p:nvPr/>
        </p:nvSpPr>
        <p:spPr>
          <a:xfrm rot="2673945">
            <a:off x="4950005" y="4327706"/>
            <a:ext cx="885217" cy="856034"/>
          </a:xfrm>
          <a:prstGeom prst="plus">
            <a:avLst>
              <a:gd name="adj" fmla="val 4659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p:cNvSpPr>
            <a:spLocks noGrp="1"/>
          </p:cNvSpPr>
          <p:nvPr>
            <p:ph type="title"/>
          </p:nvPr>
        </p:nvSpPr>
        <p:spPr>
          <a:xfrm>
            <a:off x="972279" y="-5747"/>
            <a:ext cx="10515600" cy="1325563"/>
          </a:xfrm>
        </p:spPr>
        <p:txBody>
          <a:bodyPr/>
          <a:lstStyle/>
          <a:p>
            <a:pPr algn="ctr"/>
            <a:r>
              <a:rPr lang="fr-FR" b="1" dirty="0"/>
              <a:t>LAT: Limitation – Arrêt des Thérapeutiques</a:t>
            </a:r>
          </a:p>
        </p:txBody>
      </p:sp>
      <p:sp>
        <p:nvSpPr>
          <p:cNvPr id="4" name="Ellipse 3"/>
          <p:cNvSpPr/>
          <p:nvPr/>
        </p:nvSpPr>
        <p:spPr>
          <a:xfrm>
            <a:off x="6418099" y="2986380"/>
            <a:ext cx="1430215" cy="9847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Patient</a:t>
            </a:r>
          </a:p>
        </p:txBody>
      </p:sp>
      <p:sp>
        <p:nvSpPr>
          <p:cNvPr id="10" name="Flèche courbée vers le haut 9"/>
          <p:cNvSpPr/>
          <p:nvPr/>
        </p:nvSpPr>
        <p:spPr>
          <a:xfrm rot="10800000" flipV="1">
            <a:off x="4185139" y="4078348"/>
            <a:ext cx="2473569" cy="677374"/>
          </a:xfrm>
          <a:prstGeom prst="curvedUpArrow">
            <a:avLst>
              <a:gd name="adj1" fmla="val 28606"/>
              <a:gd name="adj2" fmla="val 50000"/>
              <a:gd name="adj3" fmla="val 3240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solidFill>
                  <a:schemeClr val="tx1"/>
                </a:solidFill>
              </a:rPr>
              <a:t>Consentement</a:t>
            </a:r>
          </a:p>
          <a:p>
            <a:pPr algn="ctr"/>
            <a:r>
              <a:rPr lang="fr-FR" dirty="0">
                <a:solidFill>
                  <a:schemeClr val="tx1"/>
                </a:solidFill>
              </a:rPr>
              <a:t>(éclairé)</a:t>
            </a:r>
          </a:p>
        </p:txBody>
      </p:sp>
      <p:sp>
        <p:nvSpPr>
          <p:cNvPr id="5" name="Croix 4"/>
          <p:cNvSpPr/>
          <p:nvPr/>
        </p:nvSpPr>
        <p:spPr>
          <a:xfrm rot="2673945">
            <a:off x="4950006" y="1986936"/>
            <a:ext cx="885217" cy="856034"/>
          </a:xfrm>
          <a:prstGeom prst="plus">
            <a:avLst>
              <a:gd name="adj" fmla="val 4659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Flèche courbée vers le bas 11"/>
          <p:cNvSpPr/>
          <p:nvPr/>
        </p:nvSpPr>
        <p:spPr>
          <a:xfrm>
            <a:off x="4185138" y="2414954"/>
            <a:ext cx="2414954" cy="58615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solidFill>
                  <a:schemeClr val="tx1"/>
                </a:solidFill>
              </a:rPr>
              <a:t>Informe</a:t>
            </a:r>
          </a:p>
        </p:txBody>
      </p:sp>
      <p:sp>
        <p:nvSpPr>
          <p:cNvPr id="9" name="Ellipse 8"/>
          <p:cNvSpPr/>
          <p:nvPr/>
        </p:nvSpPr>
        <p:spPr>
          <a:xfrm>
            <a:off x="1040112" y="1613206"/>
            <a:ext cx="1594338" cy="87923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IDE</a:t>
            </a:r>
          </a:p>
        </p:txBody>
      </p:sp>
      <p:sp>
        <p:nvSpPr>
          <p:cNvPr id="11" name="Ellipse 10"/>
          <p:cNvSpPr/>
          <p:nvPr/>
        </p:nvSpPr>
        <p:spPr>
          <a:xfrm>
            <a:off x="284398" y="2861287"/>
            <a:ext cx="1594338" cy="87923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ASD</a:t>
            </a:r>
          </a:p>
        </p:txBody>
      </p:sp>
      <p:sp>
        <p:nvSpPr>
          <p:cNvPr id="13" name="Ellipse 12"/>
          <p:cNvSpPr/>
          <p:nvPr/>
        </p:nvSpPr>
        <p:spPr>
          <a:xfrm>
            <a:off x="284398" y="4169147"/>
            <a:ext cx="1594338" cy="87923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MKDE</a:t>
            </a:r>
          </a:p>
        </p:txBody>
      </p:sp>
      <p:sp>
        <p:nvSpPr>
          <p:cNvPr id="25" name="Flèche courbée vers le bas 24">
            <a:extLst>
              <a:ext uri="{FF2B5EF4-FFF2-40B4-BE49-F238E27FC236}">
                <a16:creationId xmlns:a16="http://schemas.microsoft.com/office/drawing/2014/main" id="{F435B239-BBB0-634A-8F31-AE9E808B5499}"/>
              </a:ext>
            </a:extLst>
          </p:cNvPr>
          <p:cNvSpPr/>
          <p:nvPr/>
        </p:nvSpPr>
        <p:spPr>
          <a:xfrm>
            <a:off x="3470434" y="1513669"/>
            <a:ext cx="5741553" cy="1479122"/>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solidFill>
                <a:schemeClr val="tx1"/>
              </a:solidFill>
            </a:endParaRPr>
          </a:p>
        </p:txBody>
      </p:sp>
      <p:sp>
        <p:nvSpPr>
          <p:cNvPr id="18" name="Flèche courbée vers le bas 17"/>
          <p:cNvSpPr/>
          <p:nvPr/>
        </p:nvSpPr>
        <p:spPr>
          <a:xfrm rot="10800000">
            <a:off x="3347356" y="3917321"/>
            <a:ext cx="5682343" cy="1549553"/>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solidFill>
                <a:schemeClr val="tx1"/>
              </a:solidFill>
            </a:endParaRPr>
          </a:p>
        </p:txBody>
      </p:sp>
      <p:sp>
        <p:nvSpPr>
          <p:cNvPr id="19" name="Double flèche horizontale 18"/>
          <p:cNvSpPr/>
          <p:nvPr/>
        </p:nvSpPr>
        <p:spPr>
          <a:xfrm>
            <a:off x="7608335" y="3372942"/>
            <a:ext cx="556953" cy="241069"/>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 name="ZoneTexte 23">
            <a:extLst>
              <a:ext uri="{FF2B5EF4-FFF2-40B4-BE49-F238E27FC236}">
                <a16:creationId xmlns:a16="http://schemas.microsoft.com/office/drawing/2014/main" id="{C3115964-B89C-4841-8E54-96AE6CBBA42C}"/>
              </a:ext>
            </a:extLst>
          </p:cNvPr>
          <p:cNvSpPr txBox="1"/>
          <p:nvPr/>
        </p:nvSpPr>
        <p:spPr>
          <a:xfrm>
            <a:off x="6658708" y="6099220"/>
            <a:ext cx="1369990" cy="369332"/>
          </a:xfrm>
          <a:prstGeom prst="rect">
            <a:avLst/>
          </a:prstGeom>
          <a:noFill/>
        </p:spPr>
        <p:txBody>
          <a:bodyPr wrap="none" rtlCol="0">
            <a:spAutoFit/>
          </a:bodyPr>
          <a:lstStyle/>
          <a:p>
            <a:r>
              <a:rPr lang="fr-FR" b="1" dirty="0"/>
              <a:t>Psychologue</a:t>
            </a:r>
          </a:p>
        </p:txBody>
      </p:sp>
      <p:sp>
        <p:nvSpPr>
          <p:cNvPr id="3" name="Ellipse 2"/>
          <p:cNvSpPr/>
          <p:nvPr/>
        </p:nvSpPr>
        <p:spPr>
          <a:xfrm>
            <a:off x="2906486" y="2861287"/>
            <a:ext cx="1644625" cy="1075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Médecin</a:t>
            </a:r>
          </a:p>
        </p:txBody>
      </p:sp>
      <p:sp>
        <p:nvSpPr>
          <p:cNvPr id="27" name="Ellipse 26">
            <a:extLst>
              <a:ext uri="{FF2B5EF4-FFF2-40B4-BE49-F238E27FC236}">
                <a16:creationId xmlns:a16="http://schemas.microsoft.com/office/drawing/2014/main" id="{29FB5F07-C372-8940-9DB9-0FC4C644DC80}"/>
              </a:ext>
            </a:extLst>
          </p:cNvPr>
          <p:cNvSpPr/>
          <p:nvPr/>
        </p:nvSpPr>
        <p:spPr>
          <a:xfrm>
            <a:off x="8175127" y="2992791"/>
            <a:ext cx="1497198" cy="9847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Personne référente</a:t>
            </a:r>
          </a:p>
        </p:txBody>
      </p:sp>
    </p:spTree>
    <p:extLst>
      <p:ext uri="{BB962C8B-B14F-4D97-AF65-F5344CB8AC3E}">
        <p14:creationId xmlns:p14="http://schemas.microsoft.com/office/powerpoint/2010/main" val="2246591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grpId="0" nodeType="clickEffect">
                                  <p:stCondLst>
                                    <p:cond delay="0"/>
                                  </p:stCondLst>
                                  <p:childTnLst>
                                    <p:animClr clrSpc="rgb" dir="cw">
                                      <p:cBhvr override="childStyle">
                                        <p:cTn id="6" dur="500" fill="hold"/>
                                        <p:tgtEl>
                                          <p:spTgt spid="4"/>
                                        </p:tgtEl>
                                        <p:attrNameLst>
                                          <p:attrName>style.color</p:attrName>
                                        </p:attrNameLst>
                                      </p:cBhvr>
                                      <p:to>
                                        <a:srgbClr val="AEABAB"/>
                                      </p:to>
                                    </p:animClr>
                                    <p:animClr clrSpc="rgb" dir="cw">
                                      <p:cBhvr>
                                        <p:cTn id="7" dur="500" fill="hold"/>
                                        <p:tgtEl>
                                          <p:spTgt spid="4"/>
                                        </p:tgtEl>
                                        <p:attrNameLst>
                                          <p:attrName>fillcolor</p:attrName>
                                        </p:attrNameLst>
                                      </p:cBhvr>
                                      <p:to>
                                        <a:srgbClr val="AEABAB"/>
                                      </p:to>
                                    </p:animClr>
                                    <p:set>
                                      <p:cBhvr>
                                        <p:cTn id="8" dur="500" fill="hold"/>
                                        <p:tgtEl>
                                          <p:spTgt spid="4"/>
                                        </p:tgtEl>
                                        <p:attrNameLst>
                                          <p:attrName>fill.type</p:attrName>
                                        </p:attrNameLst>
                                      </p:cBhvr>
                                      <p:to>
                                        <p:strVal val="solid"/>
                                      </p:to>
                                    </p:set>
                                    <p:set>
                                      <p:cBhvr>
                                        <p:cTn id="9" dur="500" fill="hold"/>
                                        <p:tgtEl>
                                          <p:spTgt spid="4"/>
                                        </p:tgtEl>
                                        <p:attrNameLst>
                                          <p:attrName>fill.on</p:attrName>
                                        </p:attrNameLst>
                                      </p:cBhvr>
                                      <p:to>
                                        <p:strVal val="true"/>
                                      </p:to>
                                    </p:set>
                                  </p:childTnLst>
                                </p:cTn>
                              </p:par>
                              <p:par>
                                <p:cTn id="10" presetID="1"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animBg="1"/>
      <p:bldP spid="5"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Différentes modalités de limitation de soins à Saint Joseph Saint Luc:</a:t>
            </a:r>
          </a:p>
        </p:txBody>
      </p:sp>
      <p:sp>
        <p:nvSpPr>
          <p:cNvPr id="3" name="ZoneTexte 2"/>
          <p:cNvSpPr txBox="1"/>
          <p:nvPr/>
        </p:nvSpPr>
        <p:spPr>
          <a:xfrm>
            <a:off x="457200" y="2126512"/>
            <a:ext cx="10896600" cy="4555093"/>
          </a:xfrm>
          <a:prstGeom prst="rect">
            <a:avLst/>
          </a:prstGeom>
          <a:noFill/>
        </p:spPr>
        <p:txBody>
          <a:bodyPr wrap="square" rtlCol="0">
            <a:spAutoFit/>
          </a:bodyPr>
          <a:lstStyle/>
          <a:p>
            <a:pPr marL="742950" lvl="1" indent="-285750">
              <a:lnSpc>
                <a:spcPct val="200000"/>
              </a:lnSpc>
              <a:buFont typeface="Arial" panose="020B0604020202020204" pitchFamily="34" charset="0"/>
              <a:buChar char="•"/>
            </a:pPr>
            <a:r>
              <a:rPr lang="fr-FR" u="sng" dirty="0"/>
              <a:t>LATA A:</a:t>
            </a:r>
            <a:r>
              <a:rPr lang="fr-FR" dirty="0"/>
              <a:t> PEC maximaliste en réanimation, aucune limitation des thérapeutiques, </a:t>
            </a:r>
          </a:p>
          <a:p>
            <a:pPr marL="742950" lvl="1" indent="-285750">
              <a:lnSpc>
                <a:spcPct val="200000"/>
              </a:lnSpc>
              <a:buFont typeface="Arial" panose="020B0604020202020204" pitchFamily="34" charset="0"/>
              <a:buChar char="•"/>
            </a:pPr>
            <a:r>
              <a:rPr lang="fr-FR" u="sng" dirty="0"/>
              <a:t>LATA B:</a:t>
            </a:r>
            <a:r>
              <a:rPr lang="fr-FR" dirty="0"/>
              <a:t> PEC en réanimation avec limitation de certaines thérapeutiques actives (à définir: RCP, Amines, EER, ATB…),</a:t>
            </a:r>
          </a:p>
          <a:p>
            <a:pPr marL="742950" lvl="1" indent="-285750">
              <a:lnSpc>
                <a:spcPct val="200000"/>
              </a:lnSpc>
              <a:buFont typeface="Arial" panose="020B0604020202020204" pitchFamily="34" charset="0"/>
              <a:buChar char="•"/>
            </a:pPr>
            <a:r>
              <a:rPr lang="fr-FR" u="sng" dirty="0"/>
              <a:t>LATA C:</a:t>
            </a:r>
            <a:r>
              <a:rPr lang="fr-FR" dirty="0"/>
              <a:t> Pas de transfert en réanimation, PEC maximale en service conventionnel, soins de confort en cas de dégradation,</a:t>
            </a:r>
          </a:p>
          <a:p>
            <a:pPr marL="742950" lvl="1" indent="-285750">
              <a:lnSpc>
                <a:spcPct val="200000"/>
              </a:lnSpc>
              <a:buFont typeface="Arial" panose="020B0604020202020204" pitchFamily="34" charset="0"/>
              <a:buChar char="•"/>
            </a:pPr>
            <a:r>
              <a:rPr lang="fr-FR" u="sng" dirty="0"/>
              <a:t>LATA D:</a:t>
            </a:r>
            <a:r>
              <a:rPr lang="fr-FR" dirty="0"/>
              <a:t> Soins de confort d’emblée en cas de détresse vitale avec inconfort du patient</a:t>
            </a:r>
          </a:p>
          <a:p>
            <a:pPr marL="742950" lvl="1" indent="-285750">
              <a:lnSpc>
                <a:spcPct val="200000"/>
              </a:lnSpc>
              <a:buFont typeface="Arial" panose="020B0604020202020204" pitchFamily="34" charset="0"/>
              <a:buChar char="•"/>
            </a:pPr>
            <a:endParaRPr lang="fr-FR" dirty="0"/>
          </a:p>
          <a:p>
            <a:pPr algn="ctr"/>
            <a:r>
              <a:rPr lang="fr-FR" sz="2000" b="1" dirty="0"/>
              <a:t>Pas de consensus/guidelines au niveau national = un travail nécessaire pour chaque structure. </a:t>
            </a:r>
          </a:p>
          <a:p>
            <a:pPr marL="285750" indent="-285750">
              <a:buFont typeface="Arial" panose="020B0604020202020204" pitchFamily="34" charset="0"/>
              <a:buChar char="•"/>
            </a:pPr>
            <a:endParaRPr lang="fr-FR" dirty="0"/>
          </a:p>
        </p:txBody>
      </p:sp>
    </p:spTree>
    <p:extLst>
      <p:ext uri="{BB962C8B-B14F-4D97-AF65-F5344CB8AC3E}">
        <p14:creationId xmlns:p14="http://schemas.microsoft.com/office/powerpoint/2010/main" val="47255675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365125"/>
            <a:ext cx="5093677" cy="1651244"/>
          </a:xfrm>
        </p:spPr>
        <p:txBody>
          <a:bodyPr/>
          <a:lstStyle/>
          <a:p>
            <a:pPr algn="ctr"/>
            <a:r>
              <a:rPr lang="fr-FR" b="1" dirty="0"/>
              <a:t>MKREA: un kiné en réanimation</a:t>
            </a:r>
          </a:p>
        </p:txBody>
      </p:sp>
      <p:pic>
        <p:nvPicPr>
          <p:cNvPr id="3" name="Image 2"/>
          <p:cNvPicPr>
            <a:picLocks noChangeAspect="1"/>
          </p:cNvPicPr>
          <p:nvPr/>
        </p:nvPicPr>
        <p:blipFill rotWithShape="1">
          <a:blip r:embed="rId3"/>
          <a:srcRect l="31859" t="12905" r="29167" b="5271"/>
          <a:stretch/>
        </p:blipFill>
        <p:spPr>
          <a:xfrm>
            <a:off x="6471939" y="165833"/>
            <a:ext cx="5368369" cy="6339620"/>
          </a:xfrm>
          <a:prstGeom prst="rect">
            <a:avLst/>
          </a:prstGeom>
        </p:spPr>
      </p:pic>
      <p:sp>
        <p:nvSpPr>
          <p:cNvPr id="4" name="Rectangle 3"/>
          <p:cNvSpPr/>
          <p:nvPr/>
        </p:nvSpPr>
        <p:spPr>
          <a:xfrm>
            <a:off x="9284676" y="5943600"/>
            <a:ext cx="2825261" cy="830997"/>
          </a:xfrm>
          <a:prstGeom prst="rect">
            <a:avLst/>
          </a:prstGeom>
          <a:solidFill>
            <a:schemeClr val="accent1">
              <a:lumMod val="20000"/>
              <a:lumOff val="80000"/>
            </a:schemeClr>
          </a:solidFill>
          <a:ln>
            <a:solidFill>
              <a:schemeClr val="accent1"/>
            </a:solidFill>
          </a:ln>
        </p:spPr>
        <p:txBody>
          <a:bodyPr wrap="square">
            <a:spAutoFit/>
          </a:bodyPr>
          <a:lstStyle/>
          <a:p>
            <a:r>
              <a:rPr lang="fr-FR" sz="1200" dirty="0"/>
              <a:t>Référentiel de compétences et d’aptitudes du masseur kinésithérapeute de réanimation (MKREA) en secteur adulte, SRLF et Springer-</a:t>
            </a:r>
            <a:r>
              <a:rPr lang="fr-FR" sz="1200" dirty="0" err="1"/>
              <a:t>Verlag</a:t>
            </a:r>
            <a:r>
              <a:rPr lang="fr-FR" sz="1200" dirty="0"/>
              <a:t> France 2011</a:t>
            </a:r>
          </a:p>
        </p:txBody>
      </p:sp>
      <p:sp>
        <p:nvSpPr>
          <p:cNvPr id="5" name="ZoneTexte 4"/>
          <p:cNvSpPr txBox="1"/>
          <p:nvPr/>
        </p:nvSpPr>
        <p:spPr>
          <a:xfrm>
            <a:off x="3330219" y="2381006"/>
            <a:ext cx="2861316" cy="3970318"/>
          </a:xfrm>
          <a:prstGeom prst="rect">
            <a:avLst/>
          </a:prstGeom>
          <a:noFill/>
          <a:ln>
            <a:solidFill>
              <a:schemeClr val="accent1"/>
            </a:solidFill>
          </a:ln>
        </p:spPr>
        <p:txBody>
          <a:bodyPr wrap="square" rtlCol="0">
            <a:spAutoFit/>
          </a:bodyPr>
          <a:lstStyle/>
          <a:p>
            <a:r>
              <a:rPr lang="fr-FR" b="1" u="sng" dirty="0">
                <a:hlinkClick r:id="rId4"/>
              </a:rPr>
              <a:t>Article D6124-28</a:t>
            </a:r>
            <a:r>
              <a:rPr lang="fr-FR" b="1" u="sng" dirty="0"/>
              <a:t> du Code de Santé Publique:</a:t>
            </a:r>
          </a:p>
          <a:p>
            <a:endParaRPr lang="fr-FR" dirty="0"/>
          </a:p>
          <a:p>
            <a:r>
              <a:rPr lang="fr-FR" dirty="0"/>
              <a:t>L'établissement de santé est en mesure de faire intervenir en permanence un masseur-kinésithérapeute justifiant d'une expérience attestée en réanimation et dispose, en tant que de besoin, d'un psychologue ou d'un psychiatre et de personnel à compétence biomédicale.</a:t>
            </a:r>
          </a:p>
        </p:txBody>
      </p:sp>
      <p:pic>
        <p:nvPicPr>
          <p:cNvPr id="6" name="Image 5"/>
          <p:cNvPicPr>
            <a:picLocks noChangeAspect="1"/>
          </p:cNvPicPr>
          <p:nvPr/>
        </p:nvPicPr>
        <p:blipFill rotWithShape="1">
          <a:blip r:embed="rId5"/>
          <a:srcRect l="28187" r="28235"/>
          <a:stretch/>
        </p:blipFill>
        <p:spPr>
          <a:xfrm>
            <a:off x="188499" y="2381006"/>
            <a:ext cx="2861316" cy="3970318"/>
          </a:xfrm>
          <a:prstGeom prst="rect">
            <a:avLst/>
          </a:prstGeom>
        </p:spPr>
      </p:pic>
    </p:spTree>
    <p:extLst>
      <p:ext uri="{BB962C8B-B14F-4D97-AF65-F5344CB8AC3E}">
        <p14:creationId xmlns:p14="http://schemas.microsoft.com/office/powerpoint/2010/main" val="7035414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Rôle du Kinésithérapeute en Réanimation</a:t>
            </a:r>
          </a:p>
        </p:txBody>
      </p:sp>
      <p:pic>
        <p:nvPicPr>
          <p:cNvPr id="3" name="Image 2"/>
          <p:cNvPicPr>
            <a:picLocks noChangeAspect="1"/>
          </p:cNvPicPr>
          <p:nvPr/>
        </p:nvPicPr>
        <p:blipFill rotWithShape="1">
          <a:blip r:embed="rId3"/>
          <a:srcRect l="40799" t="23742" r="25017" b="59297"/>
          <a:stretch/>
        </p:blipFill>
        <p:spPr>
          <a:xfrm>
            <a:off x="160485" y="2974848"/>
            <a:ext cx="5994043" cy="2833764"/>
          </a:xfrm>
          <a:prstGeom prst="rect">
            <a:avLst/>
          </a:prstGeom>
        </p:spPr>
      </p:pic>
      <p:grpSp>
        <p:nvGrpSpPr>
          <p:cNvPr id="6" name="Groupe 5"/>
          <p:cNvGrpSpPr/>
          <p:nvPr/>
        </p:nvGrpSpPr>
        <p:grpSpPr>
          <a:xfrm>
            <a:off x="7494814" y="5045528"/>
            <a:ext cx="4595356" cy="1812471"/>
            <a:chOff x="3277355" y="3333717"/>
            <a:chExt cx="3260619" cy="1184054"/>
          </a:xfrm>
        </p:grpSpPr>
        <p:pic>
          <p:nvPicPr>
            <p:cNvPr id="4" name="Image 3"/>
            <p:cNvPicPr>
              <a:picLocks noChangeAspect="1"/>
            </p:cNvPicPr>
            <p:nvPr/>
          </p:nvPicPr>
          <p:blipFill rotWithShape="1">
            <a:blip r:embed="rId4"/>
            <a:srcRect l="40136" t="21927" r="25455" b="55859"/>
            <a:stretch/>
          </p:blipFill>
          <p:spPr>
            <a:xfrm>
              <a:off x="3277355" y="3333717"/>
              <a:ext cx="3260619" cy="1184054"/>
            </a:xfrm>
            <a:prstGeom prst="rect">
              <a:avLst/>
            </a:prstGeom>
          </p:spPr>
        </p:pic>
        <p:sp>
          <p:nvSpPr>
            <p:cNvPr id="5" name="ZoneTexte 4"/>
            <p:cNvSpPr txBox="1"/>
            <p:nvPr/>
          </p:nvSpPr>
          <p:spPr>
            <a:xfrm>
              <a:off x="6068840" y="4177491"/>
              <a:ext cx="469134" cy="261610"/>
            </a:xfrm>
            <a:prstGeom prst="rect">
              <a:avLst/>
            </a:prstGeom>
            <a:noFill/>
          </p:spPr>
          <p:txBody>
            <a:bodyPr wrap="square" rtlCol="0">
              <a:spAutoFit/>
            </a:bodyPr>
            <a:lstStyle/>
            <a:p>
              <a:r>
                <a:rPr lang="fr-FR" sz="1100" dirty="0"/>
                <a:t>2016</a:t>
              </a:r>
            </a:p>
          </p:txBody>
        </p:sp>
      </p:grpSp>
      <p:pic>
        <p:nvPicPr>
          <p:cNvPr id="7" name="Image 6"/>
          <p:cNvPicPr>
            <a:picLocks noChangeAspect="1"/>
          </p:cNvPicPr>
          <p:nvPr/>
        </p:nvPicPr>
        <p:blipFill rotWithShape="1">
          <a:blip r:embed="rId5"/>
          <a:srcRect l="40739" t="43507" r="24911" b="42836"/>
          <a:stretch/>
        </p:blipFill>
        <p:spPr>
          <a:xfrm>
            <a:off x="6154528" y="3113798"/>
            <a:ext cx="5873813" cy="2127674"/>
          </a:xfrm>
          <a:prstGeom prst="rect">
            <a:avLst/>
          </a:prstGeom>
        </p:spPr>
      </p:pic>
      <p:sp>
        <p:nvSpPr>
          <p:cNvPr id="8" name="ZoneTexte 7"/>
          <p:cNvSpPr txBox="1"/>
          <p:nvPr/>
        </p:nvSpPr>
        <p:spPr>
          <a:xfrm>
            <a:off x="160485" y="2071158"/>
            <a:ext cx="11871029" cy="523220"/>
          </a:xfrm>
          <a:prstGeom prst="rect">
            <a:avLst/>
          </a:prstGeom>
          <a:noFill/>
        </p:spPr>
        <p:txBody>
          <a:bodyPr wrap="square" rtlCol="0">
            <a:spAutoFit/>
          </a:bodyPr>
          <a:lstStyle/>
          <a:p>
            <a:pPr algn="ctr"/>
            <a:r>
              <a:rPr lang="fr-FR" sz="2800" b="1" dirty="0"/>
              <a:t>Un consensus se dégage UNIQUEMENT dans le contexte de l’extubation.</a:t>
            </a:r>
          </a:p>
        </p:txBody>
      </p:sp>
    </p:spTree>
    <p:extLst>
      <p:ext uri="{BB962C8B-B14F-4D97-AF65-F5344CB8AC3E}">
        <p14:creationId xmlns:p14="http://schemas.microsoft.com/office/powerpoint/2010/main" val="55279427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51692" y="2862141"/>
            <a:ext cx="11459308" cy="1325563"/>
          </a:xfrm>
        </p:spPr>
        <p:txBody>
          <a:bodyPr/>
          <a:lstStyle/>
          <a:p>
            <a:pPr algn="ctr"/>
            <a:r>
              <a:rPr lang="fr-FR" b="1" dirty="0"/>
              <a:t>Motifs d’admission fréquents en Réanimation</a:t>
            </a:r>
          </a:p>
        </p:txBody>
      </p:sp>
    </p:spTree>
    <p:extLst>
      <p:ext uri="{BB962C8B-B14F-4D97-AF65-F5344CB8AC3E}">
        <p14:creationId xmlns:p14="http://schemas.microsoft.com/office/powerpoint/2010/main" val="399353949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L’Insuffisance Respiratoire Aigue</a:t>
            </a:r>
          </a:p>
        </p:txBody>
      </p:sp>
      <p:sp>
        <p:nvSpPr>
          <p:cNvPr id="3" name="Rectangle 2"/>
          <p:cNvSpPr/>
          <p:nvPr/>
        </p:nvSpPr>
        <p:spPr>
          <a:xfrm>
            <a:off x="120069" y="1883626"/>
            <a:ext cx="11951855" cy="1631216"/>
          </a:xfrm>
          <a:prstGeom prst="rect">
            <a:avLst/>
          </a:prstGeom>
        </p:spPr>
        <p:txBody>
          <a:bodyPr wrap="square">
            <a:spAutoFit/>
          </a:bodyPr>
          <a:lstStyle/>
          <a:p>
            <a:pPr algn="ctr"/>
            <a:r>
              <a:rPr lang="fr-FR" sz="2000" b="1" dirty="0"/>
              <a:t>A</a:t>
            </a:r>
            <a:r>
              <a:rPr lang="fr-FR" sz="2000" b="1" dirty="0" smtClean="0"/>
              <a:t>ltération aiguë de l'hématose </a:t>
            </a:r>
            <a:r>
              <a:rPr lang="fr-FR" sz="2000" dirty="0" smtClean="0"/>
              <a:t>en rapport avec la défaillance d'un ou plusieurs composants du système respiratoire </a:t>
            </a:r>
            <a:r>
              <a:rPr lang="fr-FR" sz="2000" dirty="0"/>
              <a:t>(voies aériennes, parenchyme pulmonaire, plèvre, vaisseaux, muscles respiratoires et commande respiratoire). </a:t>
            </a:r>
          </a:p>
          <a:p>
            <a:endParaRPr lang="fr-FR" sz="2000" dirty="0"/>
          </a:p>
          <a:p>
            <a:r>
              <a:rPr lang="fr-FR" sz="2000" u="sng" dirty="0"/>
              <a:t>On distingue </a:t>
            </a:r>
            <a:r>
              <a:rPr lang="fr-FR" sz="2000" u="sng" dirty="0" smtClean="0"/>
              <a:t>:</a:t>
            </a:r>
            <a:endParaRPr lang="fr-FR" sz="2000" u="sng" dirty="0"/>
          </a:p>
        </p:txBody>
      </p:sp>
      <p:sp>
        <p:nvSpPr>
          <p:cNvPr id="4" name="Rectangle 3"/>
          <p:cNvSpPr/>
          <p:nvPr/>
        </p:nvSpPr>
        <p:spPr>
          <a:xfrm>
            <a:off x="120069" y="6198542"/>
            <a:ext cx="11951855" cy="584775"/>
          </a:xfrm>
          <a:prstGeom prst="rect">
            <a:avLst/>
          </a:prstGeom>
        </p:spPr>
        <p:txBody>
          <a:bodyPr wrap="square">
            <a:spAutoFit/>
          </a:bodyPr>
          <a:lstStyle/>
          <a:p>
            <a:r>
              <a:rPr lang="fr-FR" sz="1600" dirty="0"/>
              <a:t>Il existe aussi des hypoxies tissulaires sans hypoxémie (↗ lactate artériel) liées à une altération du transport de l'oxygène (cruor, anémie, intoxication au monoxyde de carbone, états de choc…) ou à une altération de la respiration cellulaire (intoxication au cyanure, sepsis grave….). </a:t>
            </a:r>
          </a:p>
        </p:txBody>
      </p:sp>
      <p:sp>
        <p:nvSpPr>
          <p:cNvPr id="5" name="Rectangle 4"/>
          <p:cNvSpPr/>
          <p:nvPr/>
        </p:nvSpPr>
        <p:spPr>
          <a:xfrm>
            <a:off x="-99753" y="3727124"/>
            <a:ext cx="11951855" cy="3477875"/>
          </a:xfrm>
          <a:prstGeom prst="rect">
            <a:avLst/>
          </a:prstGeom>
        </p:spPr>
        <p:txBody>
          <a:bodyPr wrap="square" numCol="2">
            <a:spAutoFit/>
          </a:bodyPr>
          <a:lstStyle/>
          <a:p>
            <a:pPr lvl="1" algn="just"/>
            <a:r>
              <a:rPr lang="fr-FR" sz="2000" dirty="0"/>
              <a:t>• les </a:t>
            </a:r>
            <a:r>
              <a:rPr lang="fr-FR" sz="2000" b="1" dirty="0"/>
              <a:t>insuffisances respiratoires aiguës hypoxémiques </a:t>
            </a:r>
            <a:r>
              <a:rPr lang="fr-FR" sz="2000" dirty="0"/>
              <a:t>ou de type I définies par une pression partielle en oxygène dans le sang artériel (PaO2) &lt; 60 mm Hg ;</a:t>
            </a:r>
          </a:p>
          <a:p>
            <a:pPr lvl="1" algn="just"/>
            <a:endParaRPr lang="fr-FR" sz="2000" dirty="0"/>
          </a:p>
          <a:p>
            <a:pPr lvl="1"/>
            <a:endParaRPr lang="fr-FR" sz="2000" dirty="0"/>
          </a:p>
          <a:p>
            <a:pPr lvl="1"/>
            <a:endParaRPr lang="fr-FR" sz="2000" dirty="0" smtClean="0"/>
          </a:p>
          <a:p>
            <a:pPr lvl="1"/>
            <a:endParaRPr lang="fr-FR" sz="2000" dirty="0"/>
          </a:p>
          <a:p>
            <a:pPr lvl="1"/>
            <a:endParaRPr lang="fr-FR" sz="2000" dirty="0" smtClean="0"/>
          </a:p>
          <a:p>
            <a:pPr lvl="1"/>
            <a:endParaRPr lang="fr-FR" sz="2000" dirty="0"/>
          </a:p>
          <a:p>
            <a:pPr lvl="1"/>
            <a:endParaRPr lang="fr-FR" sz="2000" dirty="0"/>
          </a:p>
          <a:p>
            <a:pPr lvl="1" algn="just"/>
            <a:r>
              <a:rPr lang="fr-FR" sz="2000" dirty="0" smtClean="0"/>
              <a:t>• </a:t>
            </a:r>
            <a:r>
              <a:rPr lang="fr-FR" sz="2000" dirty="0"/>
              <a:t>les </a:t>
            </a:r>
            <a:r>
              <a:rPr lang="fr-FR" sz="2000" b="1" dirty="0"/>
              <a:t>insuffisances respiratoires aiguës </a:t>
            </a:r>
            <a:r>
              <a:rPr lang="fr-FR" sz="2000" b="1" dirty="0" err="1"/>
              <a:t>hypercapniques</a:t>
            </a:r>
            <a:r>
              <a:rPr lang="fr-FR" sz="2000" b="1" dirty="0"/>
              <a:t> </a:t>
            </a:r>
            <a:r>
              <a:rPr lang="fr-FR" sz="2000" dirty="0"/>
              <a:t>ou de type II définies par une</a:t>
            </a:r>
          </a:p>
          <a:p>
            <a:pPr lvl="1" algn="just"/>
            <a:r>
              <a:rPr lang="fr-FR" sz="2000" dirty="0"/>
              <a:t>pression partielle en dioxyde de carbone dans le sang artériel (</a:t>
            </a:r>
            <a:r>
              <a:rPr lang="fr-FR" sz="2000" dirty="0" smtClean="0"/>
              <a:t>PaCO2</a:t>
            </a:r>
            <a:r>
              <a:rPr lang="fr-FR" sz="2000" dirty="0"/>
              <a:t>) &gt; 45 mm Hg associée à une chute du pH sanguin traduisant l'acidose respiratoire.</a:t>
            </a:r>
          </a:p>
        </p:txBody>
      </p:sp>
    </p:spTree>
    <p:extLst>
      <p:ext uri="{BB962C8B-B14F-4D97-AF65-F5344CB8AC3E}">
        <p14:creationId xmlns:p14="http://schemas.microsoft.com/office/powerpoint/2010/main" val="425335677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72BB10B4-E82D-B644-9B95-751A990ADC84}"/>
              </a:ext>
            </a:extLst>
          </p:cNvPr>
          <p:cNvPicPr>
            <a:picLocks noChangeAspect="1"/>
          </p:cNvPicPr>
          <p:nvPr/>
        </p:nvPicPr>
        <p:blipFill>
          <a:blip r:embed="rId3"/>
          <a:stretch>
            <a:fillRect/>
          </a:stretch>
        </p:blipFill>
        <p:spPr>
          <a:xfrm>
            <a:off x="3471067" y="2096605"/>
            <a:ext cx="986155" cy="918436"/>
          </a:xfrm>
          <a:prstGeom prst="rect">
            <a:avLst/>
          </a:prstGeom>
        </p:spPr>
      </p:pic>
      <p:pic>
        <p:nvPicPr>
          <p:cNvPr id="4" name="Image 3"/>
          <p:cNvPicPr>
            <a:picLocks noChangeAspect="1"/>
          </p:cNvPicPr>
          <p:nvPr/>
        </p:nvPicPr>
        <p:blipFill rotWithShape="1">
          <a:blip r:embed="rId4"/>
          <a:srcRect l="35085" t="18300" r="20527" b="15397"/>
          <a:stretch/>
        </p:blipFill>
        <p:spPr>
          <a:xfrm>
            <a:off x="4783315" y="457200"/>
            <a:ext cx="7408685" cy="6224999"/>
          </a:xfrm>
          <a:prstGeom prst="rect">
            <a:avLst/>
          </a:prstGeom>
        </p:spPr>
      </p:pic>
      <p:sp>
        <p:nvSpPr>
          <p:cNvPr id="6" name="Virage 5"/>
          <p:cNvSpPr/>
          <p:nvPr/>
        </p:nvSpPr>
        <p:spPr>
          <a:xfrm>
            <a:off x="2362200" y="830641"/>
            <a:ext cx="5291667" cy="2184400"/>
          </a:xfrm>
          <a:prstGeom prst="bentArrow">
            <a:avLst>
              <a:gd name="adj1" fmla="val 8333"/>
              <a:gd name="adj2" fmla="val 12015"/>
              <a:gd name="adj3" fmla="val 24612"/>
              <a:gd name="adj4" fmla="val 68556"/>
            </a:avLst>
          </a:prstGeom>
          <a:solidFill>
            <a:srgbClr val="FFCCCC"/>
          </a:solidFill>
          <a:ln>
            <a:solidFill>
              <a:srgbClr val="FF7C8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
        <p:nvSpPr>
          <p:cNvPr id="2" name="ZoneTexte 1"/>
          <p:cNvSpPr txBox="1"/>
          <p:nvPr/>
        </p:nvSpPr>
        <p:spPr>
          <a:xfrm>
            <a:off x="772184" y="2877201"/>
            <a:ext cx="3358946" cy="1384995"/>
          </a:xfrm>
          <a:prstGeom prst="rect">
            <a:avLst/>
          </a:prstGeom>
          <a:solidFill>
            <a:srgbClr val="FFCCCC"/>
          </a:solidFill>
          <a:ln>
            <a:solidFill>
              <a:schemeClr val="tx1"/>
            </a:solidFill>
          </a:ln>
        </p:spPr>
        <p:txBody>
          <a:bodyPr wrap="square" rtlCol="0">
            <a:spAutoFit/>
          </a:bodyPr>
          <a:lstStyle/>
          <a:p>
            <a:pPr algn="ctr"/>
            <a:r>
              <a:rPr lang="fr-FR" sz="2800" b="1" dirty="0"/>
              <a:t>Traitement de première intention: </a:t>
            </a:r>
          </a:p>
          <a:p>
            <a:pPr algn="ctr"/>
            <a:r>
              <a:rPr lang="fr-FR" sz="2800" b="1" dirty="0"/>
              <a:t>Oxygénothérapie</a:t>
            </a:r>
          </a:p>
        </p:txBody>
      </p:sp>
      <p:sp>
        <p:nvSpPr>
          <p:cNvPr id="3" name="Titre 1"/>
          <p:cNvSpPr>
            <a:spLocks noGrp="1"/>
          </p:cNvSpPr>
          <p:nvPr>
            <p:ph type="title"/>
          </p:nvPr>
        </p:nvSpPr>
        <p:spPr>
          <a:xfrm>
            <a:off x="-1507952" y="0"/>
            <a:ext cx="10515600" cy="1325563"/>
          </a:xfrm>
        </p:spPr>
        <p:txBody>
          <a:bodyPr/>
          <a:lstStyle/>
          <a:p>
            <a:pPr algn="ctr"/>
            <a:r>
              <a:rPr lang="fr-FR" b="1" dirty="0"/>
              <a:t>L’Insuffisance Respiratoire Aigue</a:t>
            </a:r>
          </a:p>
        </p:txBody>
      </p:sp>
    </p:spTree>
    <p:extLst>
      <p:ext uri="{BB962C8B-B14F-4D97-AF65-F5344CB8AC3E}">
        <p14:creationId xmlns:p14="http://schemas.microsoft.com/office/powerpoint/2010/main" val="318882735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12531" y="207518"/>
            <a:ext cx="10966938" cy="1325563"/>
          </a:xfrm>
        </p:spPr>
        <p:txBody>
          <a:bodyPr/>
          <a:lstStyle/>
          <a:p>
            <a:pPr algn="ctr"/>
            <a:r>
              <a:rPr lang="fr-FR" b="1" dirty="0"/>
              <a:t>SDRA/ARDS: Syndrome de Détresse Respiratoire Aigue</a:t>
            </a:r>
          </a:p>
        </p:txBody>
      </p:sp>
      <p:sp>
        <p:nvSpPr>
          <p:cNvPr id="3" name="ZoneTexte 2"/>
          <p:cNvSpPr txBox="1"/>
          <p:nvPr/>
        </p:nvSpPr>
        <p:spPr>
          <a:xfrm>
            <a:off x="252984" y="2242904"/>
            <a:ext cx="11686032" cy="2400657"/>
          </a:xfrm>
          <a:prstGeom prst="rect">
            <a:avLst/>
          </a:prstGeom>
          <a:noFill/>
        </p:spPr>
        <p:txBody>
          <a:bodyPr wrap="square" rtlCol="0">
            <a:spAutoFit/>
          </a:bodyPr>
          <a:lstStyle/>
          <a:p>
            <a:pPr algn="ctr"/>
            <a:r>
              <a:rPr lang="fr-FR" sz="2400" dirty="0">
                <a:highlight>
                  <a:srgbClr val="FFCCCC"/>
                </a:highlight>
              </a:rPr>
              <a:t>Le SDRA est un </a:t>
            </a:r>
            <a:r>
              <a:rPr lang="fr-FR" sz="2400" b="1" dirty="0">
                <a:highlight>
                  <a:srgbClr val="FFCCCC"/>
                </a:highlight>
              </a:rPr>
              <a:t>œdème pulmonaire dit « lésionnel », </a:t>
            </a:r>
            <a:r>
              <a:rPr lang="fr-FR" sz="2400" dirty="0">
                <a:highlight>
                  <a:srgbClr val="FFCCCC"/>
                </a:highlight>
              </a:rPr>
              <a:t>c’est à dire entraîné par une hausse de la perméabilité capillaire pulmonaire survenant à la suite d’une </a:t>
            </a:r>
            <a:r>
              <a:rPr lang="fr-FR" sz="2400" b="1" dirty="0">
                <a:highlight>
                  <a:srgbClr val="FFCCCC"/>
                </a:highlight>
              </a:rPr>
              <a:t>agression directe ou indirecte </a:t>
            </a:r>
            <a:r>
              <a:rPr lang="fr-FR" sz="2400" dirty="0">
                <a:highlight>
                  <a:srgbClr val="FFCCCC"/>
                </a:highlight>
              </a:rPr>
              <a:t>de la membrane alvéolo-capillaire, associé à une </a:t>
            </a:r>
            <a:r>
              <a:rPr lang="fr-FR" sz="2400" b="1" dirty="0">
                <a:highlight>
                  <a:srgbClr val="FFCCCC"/>
                </a:highlight>
              </a:rPr>
              <a:t>inflammation pulmonaire</a:t>
            </a:r>
            <a:r>
              <a:rPr lang="fr-FR" sz="2400" dirty="0">
                <a:highlight>
                  <a:srgbClr val="FFCCCC"/>
                </a:highlight>
              </a:rPr>
              <a:t> intense et une </a:t>
            </a:r>
            <a:r>
              <a:rPr lang="fr-FR" sz="2400" b="1" dirty="0">
                <a:highlight>
                  <a:srgbClr val="FFCCCC"/>
                </a:highlight>
              </a:rPr>
              <a:t>hypoxémie sévère</a:t>
            </a:r>
            <a:r>
              <a:rPr lang="fr-FR" sz="2400" dirty="0">
                <a:highlight>
                  <a:srgbClr val="FFCCCC"/>
                </a:highlight>
              </a:rPr>
              <a:t>. </a:t>
            </a:r>
            <a:endParaRPr lang="fr-FR" dirty="0"/>
          </a:p>
          <a:p>
            <a:pPr algn="just"/>
            <a:endParaRPr lang="fr-FR" dirty="0"/>
          </a:p>
          <a:p>
            <a:pPr algn="just"/>
            <a:endParaRPr lang="fr-FR" dirty="0"/>
          </a:p>
          <a:p>
            <a:pPr lvl="7" algn="r"/>
            <a:endParaRPr lang="fr-FR" dirty="0"/>
          </a:p>
        </p:txBody>
      </p:sp>
      <p:sp>
        <p:nvSpPr>
          <p:cNvPr id="4" name="ZoneTexte 3">
            <a:extLst>
              <a:ext uri="{FF2B5EF4-FFF2-40B4-BE49-F238E27FC236}">
                <a16:creationId xmlns:a16="http://schemas.microsoft.com/office/drawing/2014/main" id="{122CE87F-DFB6-D644-BAA0-784F0B47F409}"/>
              </a:ext>
            </a:extLst>
          </p:cNvPr>
          <p:cNvSpPr txBox="1"/>
          <p:nvPr/>
        </p:nvSpPr>
        <p:spPr>
          <a:xfrm>
            <a:off x="2953893" y="3879073"/>
            <a:ext cx="6284214" cy="2708434"/>
          </a:xfrm>
          <a:prstGeom prst="rect">
            <a:avLst/>
          </a:prstGeom>
          <a:noFill/>
          <a:ln w="38100">
            <a:solidFill>
              <a:schemeClr val="tx1"/>
            </a:solidFill>
          </a:ln>
        </p:spPr>
        <p:txBody>
          <a:bodyPr wrap="square" rtlCol="0">
            <a:spAutoFit/>
          </a:bodyPr>
          <a:lstStyle/>
          <a:p>
            <a:pPr marL="285750" indent="-285750" algn="just">
              <a:buFont typeface="Wingdings" pitchFamily="2" charset="2"/>
              <a:buChar char="Ø"/>
            </a:pPr>
            <a:r>
              <a:rPr lang="fr-FR" sz="2000" b="1" dirty="0"/>
              <a:t>Insuffisance respiratoire aiguë </a:t>
            </a:r>
          </a:p>
          <a:p>
            <a:pPr marL="285750" indent="-285750" algn="just">
              <a:buFont typeface="Wingdings" pitchFamily="2" charset="2"/>
              <a:buChar char="Ø"/>
            </a:pPr>
            <a:r>
              <a:rPr lang="fr-FR" sz="2000" b="1" dirty="0"/>
              <a:t>Opacités bilatérales visibles sur l’imagerie thoracique</a:t>
            </a:r>
          </a:p>
          <a:p>
            <a:pPr marL="285750" indent="-285750" algn="just">
              <a:buFont typeface="Wingdings" pitchFamily="2" charset="2"/>
              <a:buChar char="Ø"/>
            </a:pPr>
            <a:r>
              <a:rPr lang="fr-FR" sz="2000" b="1" dirty="0"/>
              <a:t>Œdème pulmonaire dont la participation hydrostatique n’est pas prédominante</a:t>
            </a:r>
            <a:r>
              <a:rPr lang="fr-FR" sz="2000" dirty="0"/>
              <a:t> </a:t>
            </a:r>
            <a:r>
              <a:rPr lang="fr-FR" sz="1600" dirty="0"/>
              <a:t>(absence d’étiologie cardiaque)</a:t>
            </a:r>
            <a:endParaRPr lang="fr-FR" sz="2000" dirty="0"/>
          </a:p>
          <a:p>
            <a:pPr marL="285750" indent="-285750" algn="just">
              <a:buFont typeface="Wingdings" pitchFamily="2" charset="2"/>
              <a:buChar char="Ø"/>
            </a:pPr>
            <a:r>
              <a:rPr lang="fr-FR" sz="2000" b="1" dirty="0"/>
              <a:t>Hypoxémie définie à partir du rapport PaO</a:t>
            </a:r>
            <a:r>
              <a:rPr lang="fr-FR" sz="2000" b="1" baseline="-25000" dirty="0"/>
              <a:t>2</a:t>
            </a:r>
            <a:r>
              <a:rPr lang="fr-FR" sz="2000" b="1" dirty="0"/>
              <a:t>/FIO</a:t>
            </a:r>
            <a:r>
              <a:rPr lang="fr-FR" sz="2000" b="1" baseline="-25000" dirty="0"/>
              <a:t>2</a:t>
            </a:r>
            <a:r>
              <a:rPr lang="fr-FR" sz="2000" b="1" dirty="0"/>
              <a:t>, </a:t>
            </a:r>
          </a:p>
          <a:p>
            <a:pPr algn="just"/>
            <a:endParaRPr lang="fr-FR" b="1" dirty="0"/>
          </a:p>
          <a:p>
            <a:pPr algn="r"/>
            <a:endParaRPr lang="fr-FR" dirty="0"/>
          </a:p>
          <a:p>
            <a:pPr algn="r"/>
            <a:r>
              <a:rPr lang="fr-FR" dirty="0"/>
              <a:t>Conférence de Berlin (Force, et al. 2012)</a:t>
            </a:r>
          </a:p>
        </p:txBody>
      </p:sp>
      <p:pic>
        <p:nvPicPr>
          <p:cNvPr id="5" name="Image 4"/>
          <p:cNvPicPr>
            <a:picLocks noChangeAspect="1"/>
          </p:cNvPicPr>
          <p:nvPr/>
        </p:nvPicPr>
        <p:blipFill>
          <a:blip r:embed="rId2"/>
          <a:stretch>
            <a:fillRect/>
          </a:stretch>
        </p:blipFill>
        <p:spPr>
          <a:xfrm>
            <a:off x="2890604" y="6180737"/>
            <a:ext cx="521525" cy="486113"/>
          </a:xfrm>
          <a:prstGeom prst="rect">
            <a:avLst/>
          </a:prstGeom>
          <a:ln w="31750" cmpd="sng">
            <a:solidFill>
              <a:schemeClr val="tx1"/>
            </a:solidFill>
          </a:ln>
        </p:spPr>
      </p:pic>
    </p:spTree>
    <p:extLst>
      <p:ext uri="{BB962C8B-B14F-4D97-AF65-F5344CB8AC3E}">
        <p14:creationId xmlns:p14="http://schemas.microsoft.com/office/powerpoint/2010/main" val="303795928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81000" y="-88395"/>
            <a:ext cx="10515600" cy="1325563"/>
          </a:xfrm>
        </p:spPr>
        <p:txBody>
          <a:bodyPr/>
          <a:lstStyle/>
          <a:p>
            <a:pPr algn="ctr"/>
            <a:r>
              <a:rPr lang="fr-FR" b="1" dirty="0"/>
              <a:t>SDRA: Incidence, Pronostic, Etiologie</a:t>
            </a:r>
          </a:p>
        </p:txBody>
      </p:sp>
      <p:sp>
        <p:nvSpPr>
          <p:cNvPr id="3" name="ZoneTexte 2"/>
          <p:cNvSpPr txBox="1"/>
          <p:nvPr/>
        </p:nvSpPr>
        <p:spPr>
          <a:xfrm>
            <a:off x="190500" y="1027922"/>
            <a:ext cx="5711537" cy="5863144"/>
          </a:xfrm>
          <a:prstGeom prst="rect">
            <a:avLst/>
          </a:prstGeom>
          <a:noFill/>
        </p:spPr>
        <p:txBody>
          <a:bodyPr wrap="square" rtlCol="0">
            <a:spAutoFit/>
          </a:bodyPr>
          <a:lstStyle/>
          <a:p>
            <a:r>
              <a:rPr lang="fr-FR" sz="2000" b="1" u="sng" dirty="0"/>
              <a:t>Incidence:</a:t>
            </a:r>
            <a:r>
              <a:rPr lang="fr-FR" sz="2000" b="1" dirty="0"/>
              <a:t> </a:t>
            </a:r>
            <a:r>
              <a:rPr lang="fr-FR" sz="2000" dirty="0"/>
              <a:t>En Europe </a:t>
            </a:r>
            <a:r>
              <a:rPr lang="fr-FR" sz="1200" dirty="0"/>
              <a:t>(Brun-Buisson, et al. 2004) </a:t>
            </a:r>
            <a:r>
              <a:rPr lang="fr-FR" sz="2000" b="1" dirty="0"/>
              <a:t>7,1% des patients admis en réanimation</a:t>
            </a:r>
            <a:r>
              <a:rPr lang="fr-FR" sz="2000" dirty="0"/>
              <a:t>. </a:t>
            </a:r>
          </a:p>
          <a:p>
            <a:r>
              <a:rPr lang="fr-FR" sz="2000" dirty="0"/>
              <a:t>6 à 58 cas sur 100 000 </a:t>
            </a:r>
            <a:r>
              <a:rPr lang="fr-FR" sz="2000" dirty="0" err="1"/>
              <a:t>hab</a:t>
            </a:r>
            <a:r>
              <a:rPr lang="fr-FR" sz="2000" dirty="0"/>
              <a:t> chaque année dans le monde </a:t>
            </a:r>
            <a:r>
              <a:rPr lang="fr-FR" sz="1100" dirty="0"/>
              <a:t>(</a:t>
            </a:r>
            <a:r>
              <a:rPr lang="da-DK" sz="1100" dirty="0"/>
              <a:t>Bersten, et al. 2002, Brun-Buisson, et al. 2004, Caser, et al. 2014, Esteban, et al. 2002, Herridge, et al. 2003, Herridge, et al. 2011, Hughes, et al. 2003, Li, et al. 2011, Luhr, et al. 1999, Reynolds, et al. 1998, Rubenfeld, et al. 2005, Wind, et al. 2007)</a:t>
            </a:r>
          </a:p>
          <a:p>
            <a:endParaRPr lang="da-DK" sz="1100" dirty="0"/>
          </a:p>
          <a:p>
            <a:endParaRPr lang="da-DK" sz="1100" dirty="0"/>
          </a:p>
          <a:p>
            <a:r>
              <a:rPr lang="fr-FR" sz="2000" b="1" u="sng" dirty="0"/>
              <a:t>Pronostic:</a:t>
            </a:r>
            <a:r>
              <a:rPr lang="fr-FR" sz="2000" dirty="0"/>
              <a:t>  La </a:t>
            </a:r>
            <a:r>
              <a:rPr lang="fr-FR" sz="2000" b="1" dirty="0"/>
              <a:t>mortalité</a:t>
            </a:r>
            <a:r>
              <a:rPr lang="fr-FR" sz="2000" dirty="0"/>
              <a:t> du SDRA s’élève actuellement à </a:t>
            </a:r>
            <a:r>
              <a:rPr lang="fr-FR" sz="2000" b="1" dirty="0"/>
              <a:t>30-45%</a:t>
            </a:r>
            <a:r>
              <a:rPr lang="fr-FR" sz="2000" dirty="0"/>
              <a:t> </a:t>
            </a:r>
            <a:r>
              <a:rPr lang="fr-FR" sz="1100" dirty="0"/>
              <a:t>(</a:t>
            </a:r>
            <a:r>
              <a:rPr lang="fr-FR" sz="1100" dirty="0" err="1"/>
              <a:t>Bersten</a:t>
            </a:r>
            <a:r>
              <a:rPr lang="fr-FR" sz="1100" dirty="0"/>
              <a:t>, et al. 2002, Brun-Buisson, et al. 2004, Caser, et al. 2014, </a:t>
            </a:r>
            <a:r>
              <a:rPr lang="fr-FR" sz="1100" dirty="0" err="1"/>
              <a:t>Herridge</a:t>
            </a:r>
            <a:r>
              <a:rPr lang="fr-FR" sz="1100" dirty="0"/>
              <a:t>, et al. 2003, </a:t>
            </a:r>
            <a:r>
              <a:rPr lang="fr-FR" sz="1100" dirty="0" err="1"/>
              <a:t>Herridge</a:t>
            </a:r>
            <a:r>
              <a:rPr lang="fr-FR" sz="1100" dirty="0"/>
              <a:t>, et al. 2011, Hughes, et al. 2003, Li, et al. 2011, </a:t>
            </a:r>
            <a:r>
              <a:rPr lang="fr-FR" sz="1100" dirty="0" err="1"/>
              <a:t>Luhr</a:t>
            </a:r>
            <a:r>
              <a:rPr lang="fr-FR" sz="1100" dirty="0"/>
              <a:t>, et al. 1999, </a:t>
            </a:r>
            <a:r>
              <a:rPr lang="fr-FR" sz="1100" dirty="0" err="1"/>
              <a:t>Pierrakos</a:t>
            </a:r>
            <a:r>
              <a:rPr lang="fr-FR" sz="1100" dirty="0"/>
              <a:t> and Vincent 2012, </a:t>
            </a:r>
            <a:r>
              <a:rPr lang="fr-FR" sz="1100" dirty="0" err="1"/>
              <a:t>Rubenfeld</a:t>
            </a:r>
            <a:r>
              <a:rPr lang="fr-FR" sz="1100" dirty="0"/>
              <a:t>, et al. 2005, Wind, et al. 2007), </a:t>
            </a:r>
            <a:r>
              <a:rPr lang="fr-FR" sz="2000" dirty="0"/>
              <a:t>mais la mortalité </a:t>
            </a:r>
            <a:r>
              <a:rPr lang="fr-FR" sz="2000" b="1" dirty="0"/>
              <a:t>peu atteindre 70% selon les comorbidités et la sévérité du SDRA </a:t>
            </a:r>
            <a:r>
              <a:rPr lang="fr-FR" sz="1100" dirty="0"/>
              <a:t>(Brun-Buisson, et al. 2004, </a:t>
            </a:r>
            <a:r>
              <a:rPr lang="fr-FR" sz="1100" dirty="0" err="1"/>
              <a:t>Esteban</a:t>
            </a:r>
            <a:r>
              <a:rPr lang="fr-FR" sz="1100" dirty="0"/>
              <a:t>, et al. 2002, </a:t>
            </a:r>
            <a:r>
              <a:rPr lang="fr-FR" sz="1100" dirty="0" err="1"/>
              <a:t>Pierrakos</a:t>
            </a:r>
            <a:r>
              <a:rPr lang="fr-FR" sz="1100" dirty="0"/>
              <a:t> and Vincent 2012, Reynolds, et al. 1998, </a:t>
            </a:r>
            <a:r>
              <a:rPr lang="fr-FR" sz="1100" dirty="0" err="1"/>
              <a:t>Rubenfeld</a:t>
            </a:r>
            <a:r>
              <a:rPr lang="fr-FR" sz="1100" dirty="0"/>
              <a:t>, et al. 2005)</a:t>
            </a:r>
            <a:r>
              <a:rPr lang="fr-FR" sz="2000" dirty="0"/>
              <a:t>. </a:t>
            </a:r>
          </a:p>
          <a:p>
            <a:r>
              <a:rPr lang="fr-FR" sz="2000" dirty="0"/>
              <a:t>L’</a:t>
            </a:r>
            <a:r>
              <a:rPr lang="fr-FR" sz="2000" b="1" dirty="0"/>
              <a:t>âge</a:t>
            </a:r>
            <a:r>
              <a:rPr lang="fr-FR" sz="2000" dirty="0"/>
              <a:t> (&gt; 60 ans), la présence de </a:t>
            </a:r>
            <a:r>
              <a:rPr lang="fr-FR" sz="2000" b="1" dirty="0"/>
              <a:t>comorbidités préexistantes</a:t>
            </a:r>
            <a:r>
              <a:rPr lang="fr-FR" sz="2000" dirty="0"/>
              <a:t>, la sévérité de l’hypoxémie (</a:t>
            </a:r>
            <a:r>
              <a:rPr lang="fr-FR" sz="2000" b="1" dirty="0"/>
              <a:t>PaO</a:t>
            </a:r>
            <a:r>
              <a:rPr lang="fr-FR" sz="2000" b="1" baseline="-25000" dirty="0"/>
              <a:t>2</a:t>
            </a:r>
            <a:r>
              <a:rPr lang="fr-FR" sz="2000" b="1" dirty="0"/>
              <a:t>/FiO</a:t>
            </a:r>
            <a:r>
              <a:rPr lang="fr-FR" sz="2000" b="1" baseline="-25000" dirty="0"/>
              <a:t>2</a:t>
            </a:r>
            <a:r>
              <a:rPr lang="fr-FR" sz="2000" b="1" dirty="0"/>
              <a:t> &lt; 100</a:t>
            </a:r>
            <a:r>
              <a:rPr lang="fr-FR" sz="2000" dirty="0"/>
              <a:t>), l’augmentation de l’espace mort alvéolaire (&gt; 0,60), le </a:t>
            </a:r>
            <a:r>
              <a:rPr lang="fr-FR" sz="2000" b="1" dirty="0"/>
              <a:t>choc septique </a:t>
            </a:r>
            <a:r>
              <a:rPr lang="fr-FR" sz="2000" dirty="0"/>
              <a:t>et les </a:t>
            </a:r>
            <a:r>
              <a:rPr lang="fr-FR" sz="2000" b="1" dirty="0"/>
              <a:t>défaillances d’organes associées </a:t>
            </a:r>
            <a:r>
              <a:rPr lang="fr-FR" sz="2000" dirty="0"/>
              <a:t>augmentent la mortalité du SDRA </a:t>
            </a:r>
            <a:r>
              <a:rPr lang="fr-FR" sz="1100" dirty="0"/>
              <a:t>(</a:t>
            </a:r>
            <a:r>
              <a:rPr lang="fr-FR" sz="1100" dirty="0" err="1"/>
              <a:t>Matthay</a:t>
            </a:r>
            <a:r>
              <a:rPr lang="fr-FR" sz="1100" dirty="0"/>
              <a:t>, et al. 2012)</a:t>
            </a:r>
            <a:r>
              <a:rPr lang="fr-FR" sz="2000" dirty="0"/>
              <a:t>.</a:t>
            </a:r>
          </a:p>
        </p:txBody>
      </p:sp>
      <p:pic>
        <p:nvPicPr>
          <p:cNvPr id="4" name="Image 3"/>
          <p:cNvPicPr>
            <a:picLocks noChangeAspect="1"/>
          </p:cNvPicPr>
          <p:nvPr/>
        </p:nvPicPr>
        <p:blipFill>
          <a:blip r:embed="rId3"/>
          <a:stretch>
            <a:fillRect/>
          </a:stretch>
        </p:blipFill>
        <p:spPr>
          <a:xfrm>
            <a:off x="5902037" y="2272865"/>
            <a:ext cx="6168043" cy="4585135"/>
          </a:xfrm>
          <a:prstGeom prst="rect">
            <a:avLst/>
          </a:prstGeom>
        </p:spPr>
      </p:pic>
      <p:sp>
        <p:nvSpPr>
          <p:cNvPr id="5" name="ZoneTexte 4">
            <a:extLst>
              <a:ext uri="{FF2B5EF4-FFF2-40B4-BE49-F238E27FC236}">
                <a16:creationId xmlns:a16="http://schemas.microsoft.com/office/drawing/2014/main" id="{6BA8D4AF-2FD5-FA47-8DFE-4F035933B1C3}"/>
              </a:ext>
            </a:extLst>
          </p:cNvPr>
          <p:cNvSpPr txBox="1"/>
          <p:nvPr/>
        </p:nvSpPr>
        <p:spPr>
          <a:xfrm>
            <a:off x="5902038" y="1004412"/>
            <a:ext cx="6168042" cy="1477328"/>
          </a:xfrm>
          <a:prstGeom prst="rect">
            <a:avLst/>
          </a:prstGeom>
          <a:noFill/>
        </p:spPr>
        <p:txBody>
          <a:bodyPr wrap="square" rtlCol="0">
            <a:spAutoFit/>
          </a:bodyPr>
          <a:lstStyle/>
          <a:p>
            <a:r>
              <a:rPr lang="fr-FR" dirty="0"/>
              <a:t>La période des </a:t>
            </a:r>
            <a:r>
              <a:rPr lang="fr-FR" b="1" dirty="0"/>
              <a:t>7-10 premiers jours </a:t>
            </a:r>
            <a:r>
              <a:rPr lang="fr-FR" dirty="0"/>
              <a:t>est prédominante en terme de pronostic.</a:t>
            </a:r>
            <a:endParaRPr lang="fr-FR" b="1" u="sng" dirty="0"/>
          </a:p>
          <a:p>
            <a:endParaRPr lang="fr-FR" b="1" u="sng" dirty="0"/>
          </a:p>
          <a:p>
            <a:r>
              <a:rPr lang="fr-FR" b="1" u="sng" dirty="0"/>
              <a:t>Etiologies:</a:t>
            </a:r>
            <a:r>
              <a:rPr lang="fr-FR" dirty="0"/>
              <a:t> </a:t>
            </a:r>
          </a:p>
          <a:p>
            <a:endParaRPr lang="fr-FR" dirty="0"/>
          </a:p>
        </p:txBody>
      </p:sp>
    </p:spTree>
    <p:extLst>
      <p:ext uri="{BB962C8B-B14F-4D97-AF65-F5344CB8AC3E}">
        <p14:creationId xmlns:p14="http://schemas.microsoft.com/office/powerpoint/2010/main" val="120647346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3"/>
          <a:stretch>
            <a:fillRect/>
          </a:stretch>
        </p:blipFill>
        <p:spPr>
          <a:xfrm>
            <a:off x="6095067" y="1342572"/>
            <a:ext cx="5535976" cy="5119174"/>
          </a:xfrm>
          <a:prstGeom prst="rect">
            <a:avLst/>
          </a:prstGeom>
        </p:spPr>
      </p:pic>
      <p:grpSp>
        <p:nvGrpSpPr>
          <p:cNvPr id="8" name="Groupe 7">
            <a:extLst>
              <a:ext uri="{FF2B5EF4-FFF2-40B4-BE49-F238E27FC236}">
                <a16:creationId xmlns:a16="http://schemas.microsoft.com/office/drawing/2014/main" id="{7E524D5D-345B-644D-B0F0-C2A12BF95C54}"/>
              </a:ext>
            </a:extLst>
          </p:cNvPr>
          <p:cNvGrpSpPr/>
          <p:nvPr/>
        </p:nvGrpSpPr>
        <p:grpSpPr>
          <a:xfrm>
            <a:off x="694416" y="1345600"/>
            <a:ext cx="4995383" cy="5441582"/>
            <a:chOff x="707669" y="348500"/>
            <a:chExt cx="4995383" cy="5441582"/>
          </a:xfrm>
        </p:grpSpPr>
        <p:pic>
          <p:nvPicPr>
            <p:cNvPr id="3" name="Image 2"/>
            <p:cNvPicPr>
              <a:picLocks noChangeAspect="1"/>
            </p:cNvPicPr>
            <p:nvPr/>
          </p:nvPicPr>
          <p:blipFill>
            <a:blip r:embed="rId4"/>
            <a:stretch>
              <a:fillRect/>
            </a:stretch>
          </p:blipFill>
          <p:spPr>
            <a:xfrm>
              <a:off x="707669" y="348500"/>
              <a:ext cx="4995383" cy="5113119"/>
            </a:xfrm>
            <a:prstGeom prst="rect">
              <a:avLst/>
            </a:prstGeom>
          </p:spPr>
        </p:pic>
        <p:sp>
          <p:nvSpPr>
            <p:cNvPr id="5" name="ZoneTexte 4"/>
            <p:cNvSpPr txBox="1"/>
            <p:nvPr/>
          </p:nvSpPr>
          <p:spPr>
            <a:xfrm>
              <a:off x="3642126" y="5420750"/>
              <a:ext cx="1956816" cy="369332"/>
            </a:xfrm>
            <a:prstGeom prst="rect">
              <a:avLst/>
            </a:prstGeom>
            <a:noFill/>
          </p:spPr>
          <p:txBody>
            <a:bodyPr wrap="square" rtlCol="0">
              <a:spAutoFit/>
            </a:bodyPr>
            <a:lstStyle/>
            <a:p>
              <a:r>
                <a:rPr lang="fr-FR" dirty="0"/>
                <a:t>Phase exsudative</a:t>
              </a:r>
            </a:p>
          </p:txBody>
        </p:sp>
      </p:grpSp>
      <p:sp>
        <p:nvSpPr>
          <p:cNvPr id="6" name="ZoneTexte 5"/>
          <p:cNvSpPr txBox="1"/>
          <p:nvPr/>
        </p:nvSpPr>
        <p:spPr>
          <a:xfrm>
            <a:off x="9268908" y="6417850"/>
            <a:ext cx="2624328" cy="369332"/>
          </a:xfrm>
          <a:prstGeom prst="rect">
            <a:avLst/>
          </a:prstGeom>
          <a:noFill/>
        </p:spPr>
        <p:txBody>
          <a:bodyPr wrap="square" rtlCol="0">
            <a:spAutoFit/>
          </a:bodyPr>
          <a:lstStyle/>
          <a:p>
            <a:r>
              <a:rPr lang="fr-FR" dirty="0"/>
              <a:t>Phase </a:t>
            </a:r>
            <a:r>
              <a:rPr lang="fr-FR" dirty="0" err="1"/>
              <a:t>Fibro</a:t>
            </a:r>
            <a:r>
              <a:rPr lang="fr-FR" dirty="0"/>
              <a:t>-proliférative</a:t>
            </a:r>
          </a:p>
        </p:txBody>
      </p:sp>
      <p:sp>
        <p:nvSpPr>
          <p:cNvPr id="7" name="Titre 1">
            <a:extLst>
              <a:ext uri="{FF2B5EF4-FFF2-40B4-BE49-F238E27FC236}">
                <a16:creationId xmlns:a16="http://schemas.microsoft.com/office/drawing/2014/main" id="{9BF184D6-52EC-244C-A182-8621056630B0}"/>
              </a:ext>
            </a:extLst>
          </p:cNvPr>
          <p:cNvSpPr>
            <a:spLocks noGrp="1"/>
          </p:cNvSpPr>
          <p:nvPr>
            <p:ph type="title"/>
          </p:nvPr>
        </p:nvSpPr>
        <p:spPr>
          <a:xfrm>
            <a:off x="1099684" y="20037"/>
            <a:ext cx="10515600" cy="1325563"/>
          </a:xfrm>
        </p:spPr>
        <p:txBody>
          <a:bodyPr/>
          <a:lstStyle/>
          <a:p>
            <a:pPr algn="ctr"/>
            <a:r>
              <a:rPr lang="fr-FR" b="1" dirty="0"/>
              <a:t>Physiopathologie du SDRA</a:t>
            </a:r>
          </a:p>
        </p:txBody>
      </p:sp>
    </p:spTree>
    <p:extLst>
      <p:ext uri="{BB962C8B-B14F-4D97-AF65-F5344CB8AC3E}">
        <p14:creationId xmlns:p14="http://schemas.microsoft.com/office/powerpoint/2010/main" val="332842066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rotWithShape="1">
          <a:blip r:embed="rId2"/>
          <a:srcRect t="498" b="1"/>
          <a:stretch/>
        </p:blipFill>
        <p:spPr>
          <a:xfrm>
            <a:off x="4821322" y="0"/>
            <a:ext cx="7370678" cy="6858000"/>
          </a:xfrm>
          <a:prstGeom prst="rect">
            <a:avLst/>
          </a:prstGeom>
        </p:spPr>
      </p:pic>
      <p:sp>
        <p:nvSpPr>
          <p:cNvPr id="4" name="Titre 3">
            <a:extLst>
              <a:ext uri="{FF2B5EF4-FFF2-40B4-BE49-F238E27FC236}">
                <a16:creationId xmlns:a16="http://schemas.microsoft.com/office/drawing/2014/main" id="{837DF62F-CDF6-0E43-95E2-3D6A05462CCB}"/>
              </a:ext>
            </a:extLst>
          </p:cNvPr>
          <p:cNvSpPr>
            <a:spLocks noGrp="1"/>
          </p:cNvSpPr>
          <p:nvPr>
            <p:ph type="title"/>
          </p:nvPr>
        </p:nvSpPr>
        <p:spPr/>
        <p:txBody>
          <a:bodyPr/>
          <a:lstStyle/>
          <a:p>
            <a:r>
              <a:rPr lang="fr-FR" b="1" dirty="0"/>
              <a:t>Concept de Baby Lung</a:t>
            </a:r>
          </a:p>
        </p:txBody>
      </p:sp>
    </p:spTree>
    <p:extLst>
      <p:ext uri="{BB962C8B-B14F-4D97-AF65-F5344CB8AC3E}">
        <p14:creationId xmlns:p14="http://schemas.microsoft.com/office/powerpoint/2010/main" val="165021562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rotWithShape="1">
          <a:blip r:embed="rId3"/>
          <a:srcRect l="25391" t="11950" r="10017" b="14399"/>
          <a:stretch/>
        </p:blipFill>
        <p:spPr>
          <a:xfrm>
            <a:off x="950977" y="96285"/>
            <a:ext cx="10178841" cy="6528608"/>
          </a:xfrm>
          <a:prstGeom prst="rect">
            <a:avLst/>
          </a:prstGeom>
        </p:spPr>
      </p:pic>
      <p:sp>
        <p:nvSpPr>
          <p:cNvPr id="4" name="ZoneTexte 3"/>
          <p:cNvSpPr txBox="1"/>
          <p:nvPr/>
        </p:nvSpPr>
        <p:spPr>
          <a:xfrm>
            <a:off x="4666211" y="6581001"/>
            <a:ext cx="8691418" cy="276999"/>
          </a:xfrm>
          <a:prstGeom prst="rect">
            <a:avLst/>
          </a:prstGeom>
          <a:noFill/>
        </p:spPr>
        <p:txBody>
          <a:bodyPr wrap="square" rtlCol="0">
            <a:spAutoFit/>
          </a:bodyPr>
          <a:lstStyle/>
          <a:p>
            <a:r>
              <a:rPr lang="fr-FR" sz="1200" dirty="0"/>
              <a:t>Prise en charge du Syndrome de Détresse Respiratoire Aigüe (SDRA) de l’adulte à la phase initiale, RFE de la SRLF, 2018</a:t>
            </a:r>
          </a:p>
        </p:txBody>
      </p:sp>
    </p:spTree>
    <p:extLst>
      <p:ext uri="{BB962C8B-B14F-4D97-AF65-F5344CB8AC3E}">
        <p14:creationId xmlns:p14="http://schemas.microsoft.com/office/powerpoint/2010/main" val="177114717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85316" y="426628"/>
            <a:ext cx="3176397" cy="1325563"/>
          </a:xfrm>
        </p:spPr>
        <p:txBody>
          <a:bodyPr/>
          <a:lstStyle/>
          <a:p>
            <a:pPr algn="ctr"/>
            <a:r>
              <a:rPr lang="fr-FR" b="1" dirty="0"/>
              <a:t>Traitement du SDRA</a:t>
            </a:r>
          </a:p>
        </p:txBody>
      </p:sp>
      <p:grpSp>
        <p:nvGrpSpPr>
          <p:cNvPr id="5" name="Groupe 4">
            <a:extLst>
              <a:ext uri="{FF2B5EF4-FFF2-40B4-BE49-F238E27FC236}">
                <a16:creationId xmlns:a16="http://schemas.microsoft.com/office/drawing/2014/main" id="{BA3C3D28-51B3-FC48-B075-234F72E4E2F6}"/>
              </a:ext>
            </a:extLst>
          </p:cNvPr>
          <p:cNvGrpSpPr/>
          <p:nvPr/>
        </p:nvGrpSpPr>
        <p:grpSpPr>
          <a:xfrm>
            <a:off x="3499208" y="5172"/>
            <a:ext cx="8200429" cy="6749935"/>
            <a:chOff x="810567" y="1762298"/>
            <a:chExt cx="8200429" cy="6749935"/>
          </a:xfrm>
        </p:grpSpPr>
        <p:pic>
          <p:nvPicPr>
            <p:cNvPr id="3" name="Image 2"/>
            <p:cNvPicPr>
              <a:picLocks noChangeAspect="1"/>
            </p:cNvPicPr>
            <p:nvPr/>
          </p:nvPicPr>
          <p:blipFill rotWithShape="1">
            <a:blip r:embed="rId2"/>
            <a:srcRect l="1584" t="3674" r="4080"/>
            <a:stretch/>
          </p:blipFill>
          <p:spPr>
            <a:xfrm>
              <a:off x="810567" y="1762298"/>
              <a:ext cx="8200429" cy="6749935"/>
            </a:xfrm>
            <a:prstGeom prst="rect">
              <a:avLst/>
            </a:prstGeom>
          </p:spPr>
        </p:pic>
        <p:sp>
          <p:nvSpPr>
            <p:cNvPr id="6" name="Rectangle 5"/>
            <p:cNvSpPr/>
            <p:nvPr/>
          </p:nvSpPr>
          <p:spPr>
            <a:xfrm>
              <a:off x="810568" y="2034484"/>
              <a:ext cx="1499352" cy="517479"/>
            </a:xfrm>
            <a:prstGeom prst="rect">
              <a:avLst/>
            </a:prstGeom>
            <a:solidFill>
              <a:schemeClr val="accent2">
                <a:lumMod val="20000"/>
                <a:lumOff val="80000"/>
                <a:alpha val="28000"/>
              </a:schemeClr>
            </a:solidFill>
            <a:ln>
              <a:solidFill>
                <a:schemeClr val="tx1">
                  <a:alpha val="2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810568" y="3347475"/>
              <a:ext cx="1499352" cy="515439"/>
            </a:xfrm>
            <a:prstGeom prst="rect">
              <a:avLst/>
            </a:prstGeom>
            <a:solidFill>
              <a:schemeClr val="accent2">
                <a:lumMod val="20000"/>
                <a:lumOff val="80000"/>
                <a:alpha val="28000"/>
              </a:schemeClr>
            </a:solidFill>
            <a:ln>
              <a:solidFill>
                <a:schemeClr val="tx1">
                  <a:alpha val="2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p:cNvSpPr/>
            <p:nvPr/>
          </p:nvSpPr>
          <p:spPr>
            <a:xfrm>
              <a:off x="810568" y="3862913"/>
              <a:ext cx="1499352" cy="188461"/>
            </a:xfrm>
            <a:prstGeom prst="rect">
              <a:avLst/>
            </a:prstGeom>
            <a:solidFill>
              <a:schemeClr val="accent2">
                <a:lumMod val="20000"/>
                <a:lumOff val="80000"/>
                <a:alpha val="28000"/>
              </a:schemeClr>
            </a:solidFill>
            <a:ln>
              <a:solidFill>
                <a:schemeClr val="tx1">
                  <a:alpha val="2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Rectangle 9"/>
            <p:cNvSpPr/>
            <p:nvPr/>
          </p:nvSpPr>
          <p:spPr>
            <a:xfrm>
              <a:off x="810568" y="4459704"/>
              <a:ext cx="1499352" cy="711961"/>
            </a:xfrm>
            <a:prstGeom prst="rect">
              <a:avLst/>
            </a:prstGeom>
            <a:solidFill>
              <a:schemeClr val="accent2">
                <a:lumMod val="20000"/>
                <a:lumOff val="80000"/>
                <a:alpha val="28000"/>
              </a:schemeClr>
            </a:solidFill>
            <a:ln>
              <a:solidFill>
                <a:schemeClr val="tx1">
                  <a:alpha val="2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Rectangle 10"/>
            <p:cNvSpPr/>
            <p:nvPr/>
          </p:nvSpPr>
          <p:spPr>
            <a:xfrm>
              <a:off x="810568" y="2551963"/>
              <a:ext cx="1499352" cy="589147"/>
            </a:xfrm>
            <a:prstGeom prst="rect">
              <a:avLst/>
            </a:prstGeom>
            <a:solidFill>
              <a:schemeClr val="accent2">
                <a:lumMod val="20000"/>
                <a:lumOff val="80000"/>
                <a:alpha val="28000"/>
              </a:schemeClr>
            </a:solidFill>
            <a:ln>
              <a:solidFill>
                <a:schemeClr val="tx1">
                  <a:alpha val="2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grpSp>
      <p:sp>
        <p:nvSpPr>
          <p:cNvPr id="4" name="ZoneTexte 3"/>
          <p:cNvSpPr txBox="1"/>
          <p:nvPr/>
        </p:nvSpPr>
        <p:spPr>
          <a:xfrm>
            <a:off x="10051778" y="6488668"/>
            <a:ext cx="3273552" cy="369332"/>
          </a:xfrm>
          <a:prstGeom prst="rect">
            <a:avLst/>
          </a:prstGeom>
          <a:noFill/>
        </p:spPr>
        <p:txBody>
          <a:bodyPr wrap="square" rtlCol="0">
            <a:spAutoFit/>
          </a:bodyPr>
          <a:lstStyle/>
          <a:p>
            <a:r>
              <a:rPr lang="fr-FR" dirty="0" err="1"/>
              <a:t>Matthay</a:t>
            </a:r>
            <a:r>
              <a:rPr lang="fr-FR" dirty="0"/>
              <a:t>, et al. 2012</a:t>
            </a:r>
          </a:p>
        </p:txBody>
      </p:sp>
    </p:spTree>
    <p:extLst>
      <p:ext uri="{BB962C8B-B14F-4D97-AF65-F5344CB8AC3E}">
        <p14:creationId xmlns:p14="http://schemas.microsoft.com/office/powerpoint/2010/main" val="20840897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9443C327-7EE8-354E-BDE7-F22C5B5E5B8C}"/>
              </a:ext>
            </a:extLst>
          </p:cNvPr>
          <p:cNvPicPr>
            <a:picLocks noChangeAspect="1"/>
          </p:cNvPicPr>
          <p:nvPr/>
        </p:nvPicPr>
        <p:blipFill>
          <a:blip r:embed="rId2"/>
          <a:stretch>
            <a:fillRect/>
          </a:stretch>
        </p:blipFill>
        <p:spPr>
          <a:xfrm>
            <a:off x="10367645" y="2880262"/>
            <a:ext cx="986155" cy="918436"/>
          </a:xfrm>
          <a:prstGeom prst="rect">
            <a:avLst/>
          </a:prstGeom>
        </p:spPr>
      </p:pic>
      <p:sp>
        <p:nvSpPr>
          <p:cNvPr id="2" name="Titre 1"/>
          <p:cNvSpPr>
            <a:spLocks noGrp="1"/>
          </p:cNvSpPr>
          <p:nvPr>
            <p:ph type="title"/>
          </p:nvPr>
        </p:nvSpPr>
        <p:spPr/>
        <p:txBody>
          <a:bodyPr/>
          <a:lstStyle/>
          <a:p>
            <a:pPr algn="ctr"/>
            <a:r>
              <a:rPr lang="fr-FR" b="1" dirty="0"/>
              <a:t>SIPO: Soins Intensifs Post-Opératoire</a:t>
            </a:r>
          </a:p>
        </p:txBody>
      </p:sp>
      <p:sp>
        <p:nvSpPr>
          <p:cNvPr id="3" name="ZoneTexte 2"/>
          <p:cNvSpPr txBox="1"/>
          <p:nvPr/>
        </p:nvSpPr>
        <p:spPr>
          <a:xfrm>
            <a:off x="60960" y="3708812"/>
            <a:ext cx="12070080" cy="523220"/>
          </a:xfrm>
          <a:prstGeom prst="rect">
            <a:avLst/>
          </a:prstGeom>
          <a:solidFill>
            <a:srgbClr val="FFCCCC"/>
          </a:solidFill>
          <a:ln>
            <a:solidFill>
              <a:srgbClr val="FF0000"/>
            </a:solidFill>
          </a:ln>
        </p:spPr>
        <p:txBody>
          <a:bodyPr wrap="square" rtlCol="0">
            <a:spAutoFit/>
          </a:bodyPr>
          <a:lstStyle/>
          <a:p>
            <a:pPr algn="ctr"/>
            <a:r>
              <a:rPr lang="fr-FR" sz="2800" b="1" dirty="0" smtClean="0"/>
              <a:t>TOUTES</a:t>
            </a:r>
            <a:r>
              <a:rPr lang="fr-FR" sz="2800" dirty="0" smtClean="0"/>
              <a:t> </a:t>
            </a:r>
            <a:r>
              <a:rPr lang="fr-FR" sz="2400" dirty="0"/>
              <a:t>les chirurgies thoraciques ou abdominales induisent un syndrome restrictif. </a:t>
            </a:r>
          </a:p>
        </p:txBody>
      </p:sp>
      <p:sp>
        <p:nvSpPr>
          <p:cNvPr id="4" name="ZoneTexte 3"/>
          <p:cNvSpPr txBox="1"/>
          <p:nvPr/>
        </p:nvSpPr>
        <p:spPr>
          <a:xfrm>
            <a:off x="2099611" y="4232032"/>
            <a:ext cx="7992778" cy="369332"/>
          </a:xfrm>
          <a:prstGeom prst="rect">
            <a:avLst/>
          </a:prstGeom>
          <a:noFill/>
        </p:spPr>
        <p:txBody>
          <a:bodyPr wrap="square" rtlCol="0">
            <a:spAutoFit/>
          </a:bodyPr>
          <a:lstStyle/>
          <a:p>
            <a:r>
              <a:rPr lang="fr-FR" dirty="0"/>
              <a:t>Dans une moindre mesure l’alitement prolongé et le manque de mobilisation aussi! </a:t>
            </a:r>
          </a:p>
        </p:txBody>
      </p:sp>
      <p:sp>
        <p:nvSpPr>
          <p:cNvPr id="6" name="ZoneTexte 5">
            <a:extLst>
              <a:ext uri="{FF2B5EF4-FFF2-40B4-BE49-F238E27FC236}">
                <a16:creationId xmlns:a16="http://schemas.microsoft.com/office/drawing/2014/main" id="{4615104D-F1E9-684F-8D1B-4D3C4EAFFE3D}"/>
              </a:ext>
            </a:extLst>
          </p:cNvPr>
          <p:cNvSpPr txBox="1"/>
          <p:nvPr/>
        </p:nvSpPr>
        <p:spPr>
          <a:xfrm>
            <a:off x="1687165" y="1913651"/>
            <a:ext cx="8817670" cy="646331"/>
          </a:xfrm>
          <a:prstGeom prst="rect">
            <a:avLst/>
          </a:prstGeom>
          <a:noFill/>
        </p:spPr>
        <p:txBody>
          <a:bodyPr wrap="none" rtlCol="0">
            <a:spAutoFit/>
          </a:bodyPr>
          <a:lstStyle/>
          <a:p>
            <a:r>
              <a:rPr lang="fr-FR" dirty="0"/>
              <a:t>Patients à risque: comorbidités, instabilités hémodynamiques et respiratoires peropératoire,</a:t>
            </a:r>
          </a:p>
          <a:p>
            <a:r>
              <a:rPr lang="fr-FR" dirty="0"/>
              <a:t>chirurgies lourdes/longues…</a:t>
            </a:r>
          </a:p>
        </p:txBody>
      </p:sp>
    </p:spTree>
    <p:extLst>
      <p:ext uri="{BB962C8B-B14F-4D97-AF65-F5344CB8AC3E}">
        <p14:creationId xmlns:p14="http://schemas.microsoft.com/office/powerpoint/2010/main" val="198011508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9170" y="0"/>
            <a:ext cx="8250091" cy="1325563"/>
          </a:xfrm>
        </p:spPr>
        <p:txBody>
          <a:bodyPr/>
          <a:lstStyle/>
          <a:p>
            <a:pPr algn="ctr"/>
            <a:r>
              <a:rPr lang="fr-FR" b="1" dirty="0"/>
              <a:t>Poly-</a:t>
            </a:r>
            <a:r>
              <a:rPr lang="fr-FR" b="1" dirty="0" err="1"/>
              <a:t>Neuromyopathie</a:t>
            </a:r>
            <a:r>
              <a:rPr lang="fr-FR" b="1" dirty="0"/>
              <a:t> de Réanimation</a:t>
            </a:r>
          </a:p>
        </p:txBody>
      </p:sp>
      <p:sp>
        <p:nvSpPr>
          <p:cNvPr id="3" name="ZoneTexte 2"/>
          <p:cNvSpPr txBox="1"/>
          <p:nvPr/>
        </p:nvSpPr>
        <p:spPr>
          <a:xfrm>
            <a:off x="682752" y="1690688"/>
            <a:ext cx="10521696" cy="369332"/>
          </a:xfrm>
          <a:prstGeom prst="rect">
            <a:avLst/>
          </a:prstGeom>
          <a:noFill/>
        </p:spPr>
        <p:txBody>
          <a:bodyPr wrap="square" rtlCol="0">
            <a:spAutoFit/>
          </a:bodyPr>
          <a:lstStyle/>
          <a:p>
            <a:pPr marL="285750" indent="-285750">
              <a:buFont typeface="Arial" panose="020B0604020202020204" pitchFamily="34" charset="0"/>
              <a:buChar char="•"/>
            </a:pPr>
            <a:endParaRPr lang="fr-FR" dirty="0"/>
          </a:p>
        </p:txBody>
      </p:sp>
      <p:sp>
        <p:nvSpPr>
          <p:cNvPr id="4" name="ZoneTexte 3"/>
          <p:cNvSpPr txBox="1"/>
          <p:nvPr/>
        </p:nvSpPr>
        <p:spPr>
          <a:xfrm>
            <a:off x="178912" y="1455449"/>
            <a:ext cx="8255148" cy="5402551"/>
          </a:xfrm>
          <a:prstGeom prst="rect">
            <a:avLst/>
          </a:prstGeom>
          <a:noFill/>
        </p:spPr>
        <p:txBody>
          <a:bodyPr wrap="square" numCol="2" rtlCol="0">
            <a:spAutoFit/>
          </a:bodyPr>
          <a:lstStyle/>
          <a:p>
            <a:pPr marL="285750" indent="-285750">
              <a:buFont typeface="Arial" panose="020B0604020202020204" pitchFamily="34" charset="0"/>
              <a:buChar char="•"/>
            </a:pPr>
            <a:r>
              <a:rPr lang="fr-FR" sz="2000" dirty="0"/>
              <a:t>Atteinte du </a:t>
            </a:r>
            <a:r>
              <a:rPr lang="fr-FR" sz="2000" b="1" dirty="0"/>
              <a:t>système nerveux périphérique </a:t>
            </a:r>
            <a:r>
              <a:rPr lang="fr-FR" sz="2000" dirty="0"/>
              <a:t>intéressant:</a:t>
            </a:r>
          </a:p>
          <a:p>
            <a:pPr marL="742950" lvl="1" indent="-285750">
              <a:buFontTx/>
              <a:buChar char="-"/>
            </a:pPr>
            <a:r>
              <a:rPr lang="fr-FR" sz="2000" dirty="0"/>
              <a:t>le nerf périphérique,</a:t>
            </a:r>
          </a:p>
          <a:p>
            <a:pPr marL="742950" lvl="1" indent="-285750">
              <a:buFontTx/>
              <a:buChar char="-"/>
            </a:pPr>
            <a:r>
              <a:rPr lang="fr-FR" sz="2000" dirty="0"/>
              <a:t>le muscle, </a:t>
            </a:r>
          </a:p>
          <a:p>
            <a:pPr marL="742950" lvl="1" indent="-285750">
              <a:buFontTx/>
              <a:buChar char="-"/>
            </a:pPr>
            <a:r>
              <a:rPr lang="fr-FR" sz="2000" dirty="0"/>
              <a:t>la jonction neuromusculaire,</a:t>
            </a:r>
          </a:p>
          <a:p>
            <a:r>
              <a:rPr lang="fr-FR" sz="2000" dirty="0"/>
              <a:t>Et survenant au cours du séjour en réanimation. </a:t>
            </a:r>
          </a:p>
          <a:p>
            <a:endParaRPr lang="fr-FR" sz="2000" dirty="0"/>
          </a:p>
          <a:p>
            <a:pPr marL="342900" indent="-342900">
              <a:buFont typeface="Wingdings" pitchFamily="2" charset="2"/>
              <a:buChar char="Ø"/>
            </a:pPr>
            <a:r>
              <a:rPr lang="fr-FR" sz="2000" dirty="0"/>
              <a:t>Atteinte axonale </a:t>
            </a:r>
            <a:r>
              <a:rPr lang="fr-FR" sz="2000" b="1" dirty="0"/>
              <a:t>sensitive et motrice</a:t>
            </a:r>
            <a:r>
              <a:rPr lang="fr-FR" sz="2000" dirty="0"/>
              <a:t>. </a:t>
            </a:r>
          </a:p>
          <a:p>
            <a:pPr marL="342900" indent="-342900">
              <a:buFont typeface="Wingdings" pitchFamily="2" charset="2"/>
              <a:buChar char="Ø"/>
            </a:pPr>
            <a:r>
              <a:rPr lang="fr-FR" sz="2000" dirty="0"/>
              <a:t>Innervation faciale souvent épargnée.</a:t>
            </a:r>
          </a:p>
          <a:p>
            <a:pPr marL="342900" indent="-342900">
              <a:buFont typeface="Wingdings" pitchFamily="2" charset="2"/>
              <a:buChar char="Ø"/>
            </a:pPr>
            <a:r>
              <a:rPr lang="fr-FR" sz="2000" dirty="0"/>
              <a:t>Corrélation significative entre l’intensité de l’atteinte </a:t>
            </a:r>
            <a:r>
              <a:rPr lang="fr-FR" sz="2000" dirty="0" err="1"/>
              <a:t>électrophysiologique</a:t>
            </a:r>
            <a:r>
              <a:rPr lang="fr-FR" sz="2000" dirty="0"/>
              <a:t> diaphragmatique et celle des membres. </a:t>
            </a:r>
            <a:r>
              <a:rPr lang="fr-FR" sz="1200" dirty="0"/>
              <a:t>Witt 1995</a:t>
            </a:r>
          </a:p>
          <a:p>
            <a:endParaRPr lang="fr-FR" sz="2000" dirty="0"/>
          </a:p>
          <a:p>
            <a:pPr marL="285750" indent="-285750">
              <a:buFont typeface="Arial" panose="020B0604020202020204" pitchFamily="34" charset="0"/>
              <a:buChar char="•"/>
            </a:pPr>
            <a:r>
              <a:rPr lang="fr-FR" sz="2000" u="sng" dirty="0"/>
              <a:t>Facteurs </a:t>
            </a:r>
            <a:r>
              <a:rPr lang="fr-FR" sz="2000" b="1" u="sng" dirty="0"/>
              <a:t>favorisants</a:t>
            </a:r>
            <a:r>
              <a:rPr lang="fr-FR" sz="2000" u="sng" dirty="0"/>
              <a:t>:</a:t>
            </a:r>
          </a:p>
          <a:p>
            <a:pPr marL="285750" indent="-285750">
              <a:buFontTx/>
              <a:buChar char="-"/>
            </a:pPr>
            <a:r>
              <a:rPr lang="fr-FR" sz="2000" b="1" dirty="0"/>
              <a:t>Sepsis +++ </a:t>
            </a:r>
            <a:r>
              <a:rPr lang="fr-FR" sz="1200" dirty="0" err="1"/>
              <a:t>Garnacho-Montero</a:t>
            </a:r>
            <a:r>
              <a:rPr lang="fr-FR" sz="1200" dirty="0"/>
              <a:t> 2001</a:t>
            </a:r>
          </a:p>
          <a:p>
            <a:pPr marL="285750" indent="-285750">
              <a:buFontTx/>
              <a:buChar char="-"/>
            </a:pPr>
            <a:r>
              <a:rPr lang="fr-FR" sz="2000" dirty="0"/>
              <a:t>Défaillance </a:t>
            </a:r>
            <a:r>
              <a:rPr lang="fr-FR" sz="2000" dirty="0" err="1"/>
              <a:t>multiviscérale</a:t>
            </a:r>
            <a:r>
              <a:rPr lang="fr-FR" sz="2000" dirty="0"/>
              <a:t> prolongée </a:t>
            </a:r>
            <a:r>
              <a:rPr lang="fr-FR" sz="1200" dirty="0"/>
              <a:t>Bolton 1996</a:t>
            </a:r>
            <a:endParaRPr lang="fr-FR" sz="2000" dirty="0"/>
          </a:p>
          <a:p>
            <a:pPr marL="285750" indent="-285750">
              <a:buFontTx/>
              <a:buChar char="-"/>
            </a:pPr>
            <a:r>
              <a:rPr lang="fr-FR" sz="2000" dirty="0"/>
              <a:t>Durée de séjour et de VMC (alitement/sédatifs)</a:t>
            </a:r>
          </a:p>
          <a:p>
            <a:pPr marL="285750" indent="-285750">
              <a:buFontTx/>
              <a:buChar char="-"/>
            </a:pPr>
            <a:r>
              <a:rPr lang="fr-FR" sz="2000" dirty="0"/>
              <a:t>Corticoïdes </a:t>
            </a:r>
            <a:r>
              <a:rPr lang="fr-FR" sz="1200" dirty="0"/>
              <a:t>De </a:t>
            </a:r>
            <a:r>
              <a:rPr lang="fr-FR" sz="1200" dirty="0" err="1"/>
              <a:t>Jonghe</a:t>
            </a:r>
            <a:r>
              <a:rPr lang="fr-FR" sz="1200" dirty="0"/>
              <a:t> 2002, </a:t>
            </a:r>
            <a:r>
              <a:rPr lang="fr-FR" sz="1200" dirty="0" err="1"/>
              <a:t>Herridge</a:t>
            </a:r>
            <a:r>
              <a:rPr lang="fr-FR" sz="1200" dirty="0"/>
              <a:t> 2003, </a:t>
            </a:r>
            <a:r>
              <a:rPr lang="fr-FR" sz="1200" dirty="0" err="1"/>
              <a:t>Campellone</a:t>
            </a:r>
            <a:r>
              <a:rPr lang="fr-FR" sz="1200" dirty="0"/>
              <a:t> 1998</a:t>
            </a:r>
          </a:p>
          <a:p>
            <a:pPr marL="285750" indent="-285750">
              <a:buFontTx/>
              <a:buChar char="-"/>
            </a:pPr>
            <a:r>
              <a:rPr lang="fr-FR" sz="2000" dirty="0"/>
              <a:t>Déséquilibre glycémique </a:t>
            </a:r>
            <a:r>
              <a:rPr lang="fr-FR" sz="1200" dirty="0"/>
              <a:t>Van den Berghe 2003</a:t>
            </a:r>
            <a:endParaRPr lang="fr-FR" sz="2000" dirty="0"/>
          </a:p>
          <a:p>
            <a:pPr marL="285750" indent="-285750">
              <a:buFontTx/>
              <a:buChar char="-"/>
            </a:pPr>
            <a:r>
              <a:rPr lang="fr-FR" sz="2000" dirty="0"/>
              <a:t>Curares ?</a:t>
            </a:r>
          </a:p>
          <a:p>
            <a:endParaRPr lang="fr-FR" sz="2000" dirty="0"/>
          </a:p>
          <a:p>
            <a:pPr marL="285750" indent="-285750">
              <a:buFont typeface="Arial" panose="020B0604020202020204" pitchFamily="34" charset="0"/>
              <a:buChar char="•"/>
            </a:pPr>
            <a:r>
              <a:rPr lang="fr-FR" sz="2000" b="1" dirty="0"/>
              <a:t>25% des patients  après 7j de ventilation mécanique</a:t>
            </a:r>
            <a:r>
              <a:rPr lang="fr-FR" sz="2000" dirty="0"/>
              <a:t> </a:t>
            </a:r>
            <a:r>
              <a:rPr lang="fr-FR" sz="1200" dirty="0"/>
              <a:t>De </a:t>
            </a:r>
            <a:r>
              <a:rPr lang="fr-FR" sz="1200" dirty="0" err="1"/>
              <a:t>Jonghe</a:t>
            </a:r>
            <a:r>
              <a:rPr lang="fr-FR" sz="1200" dirty="0"/>
              <a:t> 2002</a:t>
            </a:r>
            <a:endParaRPr lang="fr-FR" sz="2000" dirty="0"/>
          </a:p>
        </p:txBody>
      </p:sp>
      <p:pic>
        <p:nvPicPr>
          <p:cNvPr id="6" name="Image 5"/>
          <p:cNvPicPr>
            <a:picLocks noChangeAspect="1"/>
          </p:cNvPicPr>
          <p:nvPr/>
        </p:nvPicPr>
        <p:blipFill rotWithShape="1">
          <a:blip r:embed="rId3"/>
          <a:srcRect l="21502" t="19303" r="56959" b="8902"/>
          <a:stretch/>
        </p:blipFill>
        <p:spPr>
          <a:xfrm>
            <a:off x="8528859" y="192829"/>
            <a:ext cx="3487940" cy="6539887"/>
          </a:xfrm>
          <a:prstGeom prst="rect">
            <a:avLst/>
          </a:prstGeom>
        </p:spPr>
      </p:pic>
      <p:sp>
        <p:nvSpPr>
          <p:cNvPr id="7" name="ZoneTexte 6"/>
          <p:cNvSpPr txBox="1"/>
          <p:nvPr/>
        </p:nvSpPr>
        <p:spPr>
          <a:xfrm>
            <a:off x="11204448" y="6455717"/>
            <a:ext cx="1001949" cy="276999"/>
          </a:xfrm>
          <a:prstGeom prst="rect">
            <a:avLst/>
          </a:prstGeom>
          <a:noFill/>
        </p:spPr>
        <p:txBody>
          <a:bodyPr wrap="square" rtlCol="0">
            <a:spAutoFit/>
          </a:bodyPr>
          <a:lstStyle/>
          <a:p>
            <a:r>
              <a:rPr lang="fr-FR" sz="1200" dirty="0" err="1"/>
              <a:t>Kress</a:t>
            </a:r>
            <a:r>
              <a:rPr lang="fr-FR" sz="1200" dirty="0"/>
              <a:t> 2014</a:t>
            </a:r>
          </a:p>
        </p:txBody>
      </p:sp>
      <p:pic>
        <p:nvPicPr>
          <p:cNvPr id="8" name="Image 7">
            <a:extLst>
              <a:ext uri="{FF2B5EF4-FFF2-40B4-BE49-F238E27FC236}">
                <a16:creationId xmlns:a16="http://schemas.microsoft.com/office/drawing/2014/main" id="{AC45EB23-2DDA-AE42-A3CA-D0D4A38F6157}"/>
              </a:ext>
            </a:extLst>
          </p:cNvPr>
          <p:cNvPicPr>
            <a:picLocks noChangeAspect="1"/>
          </p:cNvPicPr>
          <p:nvPr/>
        </p:nvPicPr>
        <p:blipFill>
          <a:blip r:embed="rId4"/>
          <a:stretch>
            <a:fillRect/>
          </a:stretch>
        </p:blipFill>
        <p:spPr>
          <a:xfrm>
            <a:off x="7308537" y="2060020"/>
            <a:ext cx="338400" cy="315162"/>
          </a:xfrm>
          <a:prstGeom prst="rect">
            <a:avLst/>
          </a:prstGeom>
        </p:spPr>
      </p:pic>
    </p:spTree>
    <p:extLst>
      <p:ext uri="{BB962C8B-B14F-4D97-AF65-F5344CB8AC3E}">
        <p14:creationId xmlns:p14="http://schemas.microsoft.com/office/powerpoint/2010/main" val="179890930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Un score pour la PNMR: Score MRC</a:t>
            </a:r>
          </a:p>
        </p:txBody>
      </p:sp>
      <p:sp>
        <p:nvSpPr>
          <p:cNvPr id="6" name="ZoneTexte 5"/>
          <p:cNvSpPr txBox="1"/>
          <p:nvPr/>
        </p:nvSpPr>
        <p:spPr>
          <a:xfrm>
            <a:off x="645756" y="3270692"/>
            <a:ext cx="3612735" cy="1754326"/>
          </a:xfrm>
          <a:prstGeom prst="rect">
            <a:avLst/>
          </a:prstGeom>
          <a:noFill/>
          <a:ln>
            <a:solidFill>
              <a:schemeClr val="tx1"/>
            </a:solidFill>
          </a:ln>
        </p:spPr>
        <p:txBody>
          <a:bodyPr wrap="square" rtlCol="0">
            <a:spAutoFit/>
          </a:bodyPr>
          <a:lstStyle/>
          <a:p>
            <a:pPr marL="285750" indent="-285750">
              <a:buFont typeface="Arial" panose="020B0604020202020204" pitchFamily="34" charset="0"/>
              <a:buChar char="•"/>
            </a:pPr>
            <a:r>
              <a:rPr lang="fr-FR" dirty="0"/>
              <a:t>Initialement développé pour les Syndromes de Guillain Barré</a:t>
            </a:r>
          </a:p>
          <a:p>
            <a:pPr marL="285750" indent="-285750">
              <a:buFont typeface="Arial" panose="020B0604020202020204" pitchFamily="34" charset="0"/>
              <a:buChar char="•"/>
            </a:pPr>
            <a:endParaRPr lang="fr-FR" dirty="0"/>
          </a:p>
          <a:p>
            <a:pPr marL="285750" indent="-285750">
              <a:buFont typeface="Arial" panose="020B0604020202020204" pitchFamily="34" charset="0"/>
              <a:buChar char="•"/>
            </a:pPr>
            <a:r>
              <a:rPr lang="fr-FR" dirty="0"/>
              <a:t>Extubation + MRC&lt;48 = &gt;25% de </a:t>
            </a:r>
            <a:r>
              <a:rPr lang="fr-FR" dirty="0" err="1"/>
              <a:t>réintubation</a:t>
            </a:r>
            <a:r>
              <a:rPr lang="fr-FR" dirty="0"/>
              <a:t> </a:t>
            </a:r>
            <a:r>
              <a:rPr lang="fr-FR" sz="1100" dirty="0" err="1"/>
              <a:t>Thille</a:t>
            </a:r>
            <a:r>
              <a:rPr lang="fr-FR" sz="1100" dirty="0"/>
              <a:t> 2014</a:t>
            </a:r>
          </a:p>
          <a:p>
            <a:pPr marL="285750" indent="-285750">
              <a:buFont typeface="Arial" panose="020B0604020202020204" pitchFamily="34" charset="0"/>
              <a:buChar char="•"/>
            </a:pPr>
            <a:endParaRPr lang="fr-FR" dirty="0"/>
          </a:p>
        </p:txBody>
      </p:sp>
      <p:pic>
        <p:nvPicPr>
          <p:cNvPr id="8" name="Image 7">
            <a:extLst>
              <a:ext uri="{FF2B5EF4-FFF2-40B4-BE49-F238E27FC236}">
                <a16:creationId xmlns:a16="http://schemas.microsoft.com/office/drawing/2014/main" id="{121F8488-1E91-9940-B3D1-8C94C2681A2F}"/>
              </a:ext>
            </a:extLst>
          </p:cNvPr>
          <p:cNvPicPr>
            <a:picLocks noChangeAspect="1"/>
          </p:cNvPicPr>
          <p:nvPr/>
        </p:nvPicPr>
        <p:blipFill rotWithShape="1">
          <a:blip r:embed="rId3"/>
          <a:srcRect l="37199" t="18180" r="11631" b="19692"/>
          <a:stretch/>
        </p:blipFill>
        <p:spPr>
          <a:xfrm>
            <a:off x="4779606" y="1690688"/>
            <a:ext cx="7195722" cy="4914335"/>
          </a:xfrm>
          <a:prstGeom prst="rect">
            <a:avLst/>
          </a:prstGeom>
        </p:spPr>
      </p:pic>
      <p:sp>
        <p:nvSpPr>
          <p:cNvPr id="5" name="Rectangle 4"/>
          <p:cNvSpPr/>
          <p:nvPr/>
        </p:nvSpPr>
        <p:spPr>
          <a:xfrm>
            <a:off x="10490050" y="6354753"/>
            <a:ext cx="1485278" cy="369332"/>
          </a:xfrm>
          <a:prstGeom prst="rect">
            <a:avLst/>
          </a:prstGeom>
        </p:spPr>
        <p:txBody>
          <a:bodyPr wrap="none">
            <a:spAutoFit/>
          </a:bodyPr>
          <a:lstStyle/>
          <a:p>
            <a:r>
              <a:rPr lang="fr-FR" dirty="0" err="1"/>
              <a:t>Kleyweg</a:t>
            </a:r>
            <a:r>
              <a:rPr lang="fr-FR" dirty="0"/>
              <a:t> 1988</a:t>
            </a:r>
          </a:p>
        </p:txBody>
      </p:sp>
    </p:spTree>
    <p:extLst>
      <p:ext uri="{BB962C8B-B14F-4D97-AF65-F5344CB8AC3E}">
        <p14:creationId xmlns:p14="http://schemas.microsoft.com/office/powerpoint/2010/main" val="38276169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327822" y="205991"/>
            <a:ext cx="9182911" cy="701731"/>
          </a:xfrm>
        </p:spPr>
        <p:txBody>
          <a:bodyPr vert="horz" wrap="square">
            <a:spAutoFit/>
          </a:bodyPr>
          <a:lstStyle/>
          <a:p>
            <a:pPr algn="ctr"/>
            <a:r>
              <a:rPr lang="fr-FR" b="1" dirty="0"/>
              <a:t>Ventilation Mécanique conventionnelle</a:t>
            </a:r>
          </a:p>
        </p:txBody>
      </p:sp>
      <p:sp>
        <p:nvSpPr>
          <p:cNvPr id="3" name="Triangle isocèle 2"/>
          <p:cNvSpPr/>
          <p:nvPr/>
        </p:nvSpPr>
        <p:spPr>
          <a:xfrm rot="10800000">
            <a:off x="3978608" y="1993491"/>
            <a:ext cx="3915218" cy="2734692"/>
          </a:xfrm>
          <a:prstGeom prst="triangle">
            <a:avLst>
              <a:gd name="adj" fmla="val 5023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ZoneTexte 6"/>
          <p:cNvSpPr txBox="1"/>
          <p:nvPr/>
        </p:nvSpPr>
        <p:spPr>
          <a:xfrm>
            <a:off x="758752" y="1169572"/>
            <a:ext cx="3219855" cy="2308324"/>
          </a:xfrm>
          <a:prstGeom prst="rect">
            <a:avLst/>
          </a:prstGeom>
          <a:noFill/>
          <a:ln w="38100">
            <a:solidFill>
              <a:schemeClr val="accent1"/>
            </a:solidFill>
          </a:ln>
        </p:spPr>
        <p:txBody>
          <a:bodyPr wrap="square" rtlCol="0">
            <a:spAutoFit/>
          </a:bodyPr>
          <a:lstStyle/>
          <a:p>
            <a:r>
              <a:rPr lang="fr-FR" b="1" u="sng" dirty="0">
                <a:solidFill>
                  <a:schemeClr val="accent1"/>
                </a:solidFill>
              </a:rPr>
              <a:t>MODE D’HUMIDIFICATION:</a:t>
            </a:r>
          </a:p>
          <a:p>
            <a:pPr marL="285750" indent="-285750">
              <a:buFontTx/>
              <a:buChar char="-"/>
            </a:pPr>
            <a:r>
              <a:rPr lang="fr-FR" dirty="0"/>
              <a:t>Actif: Humidificateurs Chauffants</a:t>
            </a:r>
          </a:p>
          <a:p>
            <a:pPr marL="285750" indent="-285750">
              <a:buFontTx/>
              <a:buChar char="-"/>
            </a:pPr>
            <a:r>
              <a:rPr lang="fr-FR" dirty="0"/>
              <a:t>Passif: Filtre ECH (Echangeur Chaleur Humidité) / HME (</a:t>
            </a:r>
            <a:r>
              <a:rPr lang="fr-FR" dirty="0" err="1"/>
              <a:t>Heat-Moisture-Exchanger</a:t>
            </a:r>
            <a:r>
              <a:rPr lang="fr-FR" dirty="0"/>
              <a:t>)</a:t>
            </a:r>
          </a:p>
          <a:p>
            <a:r>
              <a:rPr lang="fr-FR" dirty="0"/>
              <a:t>⚠ </a:t>
            </a:r>
            <a:r>
              <a:rPr lang="fr-FR" dirty="0">
                <a:highlight>
                  <a:srgbClr val="FFCCCC"/>
                </a:highlight>
              </a:rPr>
              <a:t>il existe des filtres </a:t>
            </a:r>
            <a:r>
              <a:rPr lang="fr-FR" b="1" dirty="0">
                <a:highlight>
                  <a:srgbClr val="FFCCCC"/>
                </a:highlight>
              </a:rPr>
              <a:t>uniquement</a:t>
            </a:r>
            <a:r>
              <a:rPr lang="fr-FR" dirty="0">
                <a:highlight>
                  <a:srgbClr val="FFCCCC"/>
                </a:highlight>
              </a:rPr>
              <a:t> antibactériens</a:t>
            </a:r>
          </a:p>
        </p:txBody>
      </p:sp>
      <p:sp>
        <p:nvSpPr>
          <p:cNvPr id="8" name="ZoneTexte 7"/>
          <p:cNvSpPr txBox="1"/>
          <p:nvPr/>
        </p:nvSpPr>
        <p:spPr>
          <a:xfrm>
            <a:off x="7893826" y="1169572"/>
            <a:ext cx="3813243" cy="1754326"/>
          </a:xfrm>
          <a:prstGeom prst="rect">
            <a:avLst/>
          </a:prstGeom>
          <a:noFill/>
          <a:ln w="38100">
            <a:solidFill>
              <a:schemeClr val="accent1"/>
            </a:solidFill>
          </a:ln>
        </p:spPr>
        <p:txBody>
          <a:bodyPr wrap="square" rtlCol="0">
            <a:spAutoFit/>
          </a:bodyPr>
          <a:lstStyle/>
          <a:p>
            <a:r>
              <a:rPr lang="fr-FR" b="1" u="sng" dirty="0">
                <a:solidFill>
                  <a:schemeClr val="accent1"/>
                </a:solidFill>
              </a:rPr>
              <a:t>MODE VENTILATOIRE:</a:t>
            </a:r>
          </a:p>
          <a:p>
            <a:endParaRPr lang="fr-FR" b="1" u="sng" dirty="0">
              <a:solidFill>
                <a:schemeClr val="accent1"/>
              </a:solidFill>
            </a:endParaRPr>
          </a:p>
          <a:p>
            <a:endParaRPr lang="fr-FR" b="1" u="sng" dirty="0">
              <a:solidFill>
                <a:schemeClr val="accent1"/>
              </a:solidFill>
            </a:endParaRPr>
          </a:p>
          <a:p>
            <a:endParaRPr lang="fr-FR" b="1" u="sng" dirty="0">
              <a:solidFill>
                <a:schemeClr val="accent1"/>
              </a:solidFill>
            </a:endParaRPr>
          </a:p>
          <a:p>
            <a:endParaRPr lang="fr-FR" b="1" u="sng" dirty="0">
              <a:solidFill>
                <a:schemeClr val="accent1"/>
              </a:solidFill>
            </a:endParaRPr>
          </a:p>
          <a:p>
            <a:endParaRPr lang="fr-FR" b="1" u="sng" dirty="0">
              <a:solidFill>
                <a:schemeClr val="accent1"/>
              </a:solidFill>
            </a:endParaRPr>
          </a:p>
        </p:txBody>
      </p:sp>
      <p:graphicFrame>
        <p:nvGraphicFramePr>
          <p:cNvPr id="9" name="Tableau 8"/>
          <p:cNvGraphicFramePr>
            <a:graphicFrameLocks noGrp="1"/>
          </p:cNvGraphicFramePr>
          <p:nvPr>
            <p:extLst>
              <p:ext uri="{D42A27DB-BD31-4B8C-83A1-F6EECF244321}">
                <p14:modId xmlns:p14="http://schemas.microsoft.com/office/powerpoint/2010/main" val="313359118"/>
              </p:ext>
            </p:extLst>
          </p:nvPr>
        </p:nvGraphicFramePr>
        <p:xfrm>
          <a:off x="7986239" y="1626389"/>
          <a:ext cx="3628417" cy="1097280"/>
        </p:xfrm>
        <a:graphic>
          <a:graphicData uri="http://schemas.openxmlformats.org/drawingml/2006/table">
            <a:tbl>
              <a:tblPr firstRow="1" bandRow="1">
                <a:tableStyleId>{5C22544A-7EE6-4342-B048-85BDC9FD1C3A}</a:tableStyleId>
              </a:tblPr>
              <a:tblGrid>
                <a:gridCol w="1060316">
                  <a:extLst>
                    <a:ext uri="{9D8B030D-6E8A-4147-A177-3AD203B41FA5}">
                      <a16:colId xmlns:a16="http://schemas.microsoft.com/office/drawing/2014/main" val="2275909047"/>
                    </a:ext>
                  </a:extLst>
                </a:gridCol>
                <a:gridCol w="1274323">
                  <a:extLst>
                    <a:ext uri="{9D8B030D-6E8A-4147-A177-3AD203B41FA5}">
                      <a16:colId xmlns:a16="http://schemas.microsoft.com/office/drawing/2014/main" val="2604021718"/>
                    </a:ext>
                  </a:extLst>
                </a:gridCol>
                <a:gridCol w="1293778">
                  <a:extLst>
                    <a:ext uri="{9D8B030D-6E8A-4147-A177-3AD203B41FA5}">
                      <a16:colId xmlns:a16="http://schemas.microsoft.com/office/drawing/2014/main" val="871027011"/>
                    </a:ext>
                  </a:extLst>
                </a:gridCol>
              </a:tblGrid>
              <a:tr h="257290">
                <a:tc>
                  <a:txBody>
                    <a:bodyPr/>
                    <a:lstStyle/>
                    <a:p>
                      <a:endParaRPr lang="fr-FR" dirty="0"/>
                    </a:p>
                  </a:txBody>
                  <a:tcPr/>
                </a:tc>
                <a:tc>
                  <a:txBody>
                    <a:bodyPr/>
                    <a:lstStyle/>
                    <a:p>
                      <a:r>
                        <a:rPr lang="fr-FR" sz="1200" dirty="0"/>
                        <a:t>BAROMETRIQUE</a:t>
                      </a:r>
                    </a:p>
                  </a:txBody>
                  <a:tcPr/>
                </a:tc>
                <a:tc>
                  <a:txBody>
                    <a:bodyPr/>
                    <a:lstStyle/>
                    <a:p>
                      <a:r>
                        <a:rPr lang="fr-FR" sz="1200" dirty="0"/>
                        <a:t>VOLUMETRIQUE</a:t>
                      </a:r>
                    </a:p>
                  </a:txBody>
                  <a:tcPr/>
                </a:tc>
                <a:extLst>
                  <a:ext uri="{0D108BD9-81ED-4DB2-BD59-A6C34878D82A}">
                    <a16:rowId xmlns:a16="http://schemas.microsoft.com/office/drawing/2014/main" val="3037426255"/>
                  </a:ext>
                </a:extLst>
              </a:tr>
              <a:tr h="257290">
                <a:tc>
                  <a:txBody>
                    <a:bodyPr/>
                    <a:lstStyle/>
                    <a:p>
                      <a:r>
                        <a:rPr lang="fr-FR" sz="1400" dirty="0"/>
                        <a:t>SPONTANE</a:t>
                      </a:r>
                    </a:p>
                  </a:txBody>
                  <a:tcPr/>
                </a:tc>
                <a:tc>
                  <a:txBody>
                    <a:bodyPr/>
                    <a:lstStyle/>
                    <a:p>
                      <a:r>
                        <a:rPr lang="fr-FR" dirty="0" err="1"/>
                        <a:t>Vs-Ai</a:t>
                      </a:r>
                      <a:endParaRPr lang="fr-FR" dirty="0"/>
                    </a:p>
                  </a:txBody>
                  <a:tcPr/>
                </a:tc>
                <a:tc>
                  <a:txBody>
                    <a:bodyPr/>
                    <a:lstStyle/>
                    <a:p>
                      <a:endParaRPr lang="fr-FR" dirty="0"/>
                    </a:p>
                  </a:txBody>
                  <a:tcPr/>
                </a:tc>
                <a:extLst>
                  <a:ext uri="{0D108BD9-81ED-4DB2-BD59-A6C34878D82A}">
                    <a16:rowId xmlns:a16="http://schemas.microsoft.com/office/drawing/2014/main" val="748913022"/>
                  </a:ext>
                </a:extLst>
              </a:tr>
              <a:tr h="257290">
                <a:tc>
                  <a:txBody>
                    <a:bodyPr/>
                    <a:lstStyle/>
                    <a:p>
                      <a:r>
                        <a:rPr lang="fr-FR" sz="1400" dirty="0"/>
                        <a:t>CONTROLE</a:t>
                      </a:r>
                    </a:p>
                  </a:txBody>
                  <a:tcPr/>
                </a:tc>
                <a:tc>
                  <a:txBody>
                    <a:bodyPr/>
                    <a:lstStyle/>
                    <a:p>
                      <a:r>
                        <a:rPr lang="fr-FR" dirty="0"/>
                        <a:t>PC,</a:t>
                      </a:r>
                      <a:r>
                        <a:rPr lang="fr-FR" baseline="0" dirty="0"/>
                        <a:t> </a:t>
                      </a:r>
                      <a:r>
                        <a:rPr lang="fr-FR" dirty="0"/>
                        <a:t>PAC</a:t>
                      </a:r>
                    </a:p>
                  </a:txBody>
                  <a:tcPr/>
                </a:tc>
                <a:tc>
                  <a:txBody>
                    <a:bodyPr/>
                    <a:lstStyle/>
                    <a:p>
                      <a:r>
                        <a:rPr lang="fr-FR" dirty="0"/>
                        <a:t>VC, VAC</a:t>
                      </a:r>
                    </a:p>
                  </a:txBody>
                  <a:tcPr/>
                </a:tc>
                <a:extLst>
                  <a:ext uri="{0D108BD9-81ED-4DB2-BD59-A6C34878D82A}">
                    <a16:rowId xmlns:a16="http://schemas.microsoft.com/office/drawing/2014/main" val="1341937574"/>
                  </a:ext>
                </a:extLst>
              </a:tr>
            </a:tbl>
          </a:graphicData>
        </a:graphic>
      </p:graphicFrame>
      <p:sp>
        <p:nvSpPr>
          <p:cNvPr id="10" name="ZoneTexte 9"/>
          <p:cNvSpPr txBox="1"/>
          <p:nvPr/>
        </p:nvSpPr>
        <p:spPr>
          <a:xfrm>
            <a:off x="4012657" y="4728183"/>
            <a:ext cx="3813243" cy="2031325"/>
          </a:xfrm>
          <a:prstGeom prst="rect">
            <a:avLst/>
          </a:prstGeom>
          <a:noFill/>
          <a:ln w="38100">
            <a:solidFill>
              <a:schemeClr val="accent1"/>
            </a:solidFill>
          </a:ln>
        </p:spPr>
        <p:txBody>
          <a:bodyPr wrap="square" rtlCol="0">
            <a:spAutoFit/>
          </a:bodyPr>
          <a:lstStyle/>
          <a:p>
            <a:r>
              <a:rPr lang="fr-FR" b="1" u="sng" dirty="0">
                <a:solidFill>
                  <a:schemeClr val="accent1"/>
                </a:solidFill>
              </a:rPr>
              <a:t>INTERFACE:</a:t>
            </a:r>
          </a:p>
          <a:p>
            <a:pPr marL="285750" indent="-285750">
              <a:buFontTx/>
              <a:buChar char="-"/>
            </a:pPr>
            <a:r>
              <a:rPr lang="fr-FR" dirty="0"/>
              <a:t>Invasive: IOT, INT, Canule de Trachéotomie</a:t>
            </a:r>
          </a:p>
          <a:p>
            <a:pPr marL="285750" indent="-285750">
              <a:buFontTx/>
              <a:buChar char="-"/>
            </a:pPr>
            <a:r>
              <a:rPr lang="fr-FR" dirty="0"/>
              <a:t>Non-invasive (avec ou sans fuite intentionnelle): </a:t>
            </a:r>
            <a:r>
              <a:rPr lang="fr-FR" dirty="0" err="1"/>
              <a:t>Helmet</a:t>
            </a:r>
            <a:r>
              <a:rPr lang="fr-FR" dirty="0"/>
              <a:t>, Full Face, Masque Facial, </a:t>
            </a:r>
            <a:r>
              <a:rPr lang="fr-FR" dirty="0" err="1"/>
              <a:t>Naso</a:t>
            </a:r>
            <a:r>
              <a:rPr lang="fr-FR" dirty="0"/>
              <a:t>-buccal, Nasal, </a:t>
            </a:r>
            <a:r>
              <a:rPr lang="fr-FR" dirty="0" err="1"/>
              <a:t>Narinaire</a:t>
            </a:r>
            <a:endParaRPr lang="fr-FR" b="1" u="sng" dirty="0">
              <a:solidFill>
                <a:schemeClr val="accent1"/>
              </a:solidFill>
            </a:endParaRPr>
          </a:p>
        </p:txBody>
      </p:sp>
      <p:pic>
        <p:nvPicPr>
          <p:cNvPr id="11" name="Image 10">
            <a:extLst>
              <a:ext uri="{FF2B5EF4-FFF2-40B4-BE49-F238E27FC236}">
                <a16:creationId xmlns:a16="http://schemas.microsoft.com/office/drawing/2014/main" id="{88D5C886-A6C1-4240-8545-10F87419CA9E}"/>
              </a:ext>
            </a:extLst>
          </p:cNvPr>
          <p:cNvPicPr>
            <a:picLocks noChangeAspect="1"/>
          </p:cNvPicPr>
          <p:nvPr/>
        </p:nvPicPr>
        <p:blipFill>
          <a:blip r:embed="rId2"/>
          <a:stretch>
            <a:fillRect/>
          </a:stretch>
        </p:blipFill>
        <p:spPr>
          <a:xfrm>
            <a:off x="5050964" y="1993491"/>
            <a:ext cx="1770504" cy="1648923"/>
          </a:xfrm>
          <a:prstGeom prst="rect">
            <a:avLst/>
          </a:prstGeom>
        </p:spPr>
      </p:pic>
    </p:spTree>
    <p:extLst>
      <p:ext uri="{BB962C8B-B14F-4D97-AF65-F5344CB8AC3E}">
        <p14:creationId xmlns:p14="http://schemas.microsoft.com/office/powerpoint/2010/main" val="27755623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67937" y="378188"/>
            <a:ext cx="10515600" cy="1325563"/>
          </a:xfrm>
        </p:spPr>
        <p:txBody>
          <a:bodyPr/>
          <a:lstStyle/>
          <a:p>
            <a:r>
              <a:rPr lang="fr-FR" b="1" dirty="0"/>
              <a:t>Point sur les gaz médicaux</a:t>
            </a:r>
          </a:p>
        </p:txBody>
      </p:sp>
      <p:sp>
        <p:nvSpPr>
          <p:cNvPr id="3" name="ZoneTexte 2"/>
          <p:cNvSpPr txBox="1"/>
          <p:nvPr/>
        </p:nvSpPr>
        <p:spPr>
          <a:xfrm>
            <a:off x="367937" y="2716636"/>
            <a:ext cx="6040876" cy="2308324"/>
          </a:xfrm>
          <a:prstGeom prst="rect">
            <a:avLst/>
          </a:prstGeom>
          <a:noFill/>
          <a:ln>
            <a:solidFill>
              <a:schemeClr val="tx1"/>
            </a:solidFill>
          </a:ln>
        </p:spPr>
        <p:txBody>
          <a:bodyPr wrap="square" rtlCol="0">
            <a:spAutoFit/>
          </a:bodyPr>
          <a:lstStyle/>
          <a:p>
            <a:pPr algn="just"/>
            <a:r>
              <a:rPr lang="fr-FR" dirty="0"/>
              <a:t>Les  gaz médicaux sont maintenu sous leur forme liquide en cuve sous une pression de 10 à15 bar, pour être injectée dans le réseau de l’hôpital (environ 8 bar pour les circuits moteurs et 4 en circuit standard) leur détente provoque leur évaporation accompagnée d’une chute de température.</a:t>
            </a:r>
          </a:p>
          <a:p>
            <a:pPr algn="just"/>
            <a:endParaRPr lang="fr-FR" dirty="0"/>
          </a:p>
          <a:p>
            <a:pPr algn="just"/>
            <a:r>
              <a:rPr lang="fr-FR" b="1" dirty="0"/>
              <a:t>→ L‘humidité relative des gaz en sortie de prise murale est de 0%, leur température avoisine les 15°C. </a:t>
            </a:r>
          </a:p>
        </p:txBody>
      </p:sp>
      <p:pic>
        <p:nvPicPr>
          <p:cNvPr id="4" name="Image 3"/>
          <p:cNvPicPr>
            <a:picLocks noChangeAspect="1"/>
          </p:cNvPicPr>
          <p:nvPr/>
        </p:nvPicPr>
        <p:blipFill>
          <a:blip r:embed="rId2"/>
          <a:stretch>
            <a:fillRect/>
          </a:stretch>
        </p:blipFill>
        <p:spPr>
          <a:xfrm>
            <a:off x="6770451" y="1262975"/>
            <a:ext cx="5215646" cy="5215646"/>
          </a:xfrm>
          <a:prstGeom prst="rect">
            <a:avLst/>
          </a:prstGeom>
        </p:spPr>
      </p:pic>
    </p:spTree>
    <p:extLst>
      <p:ext uri="{BB962C8B-B14F-4D97-AF65-F5344CB8AC3E}">
        <p14:creationId xmlns:p14="http://schemas.microsoft.com/office/powerpoint/2010/main" val="37783477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p:cNvPicPr>
            <a:picLocks noChangeAspect="1"/>
          </p:cNvPicPr>
          <p:nvPr/>
        </p:nvPicPr>
        <p:blipFill rotWithShape="1">
          <a:blip r:embed="rId3"/>
          <a:srcRect l="18878" t="13595" r="18297" b="14088"/>
          <a:stretch/>
        </p:blipFill>
        <p:spPr>
          <a:xfrm>
            <a:off x="225560" y="722407"/>
            <a:ext cx="1894114" cy="1449978"/>
          </a:xfrm>
          <a:prstGeom prst="rect">
            <a:avLst/>
          </a:prstGeom>
        </p:spPr>
      </p:pic>
      <p:pic>
        <p:nvPicPr>
          <p:cNvPr id="4" name="Image 3"/>
          <p:cNvPicPr>
            <a:picLocks noChangeAspect="1"/>
          </p:cNvPicPr>
          <p:nvPr/>
        </p:nvPicPr>
        <p:blipFill rotWithShape="1">
          <a:blip r:embed="rId4"/>
          <a:srcRect l="22679" t="16194" r="7853" b="9763"/>
          <a:stretch/>
        </p:blipFill>
        <p:spPr>
          <a:xfrm>
            <a:off x="5200649" y="75664"/>
            <a:ext cx="6734175" cy="4048660"/>
          </a:xfrm>
          <a:prstGeom prst="rect">
            <a:avLst/>
          </a:prstGeom>
        </p:spPr>
      </p:pic>
      <p:sp>
        <p:nvSpPr>
          <p:cNvPr id="2" name="Titre 1"/>
          <p:cNvSpPr>
            <a:spLocks noGrp="1"/>
          </p:cNvSpPr>
          <p:nvPr>
            <p:ph type="title"/>
          </p:nvPr>
        </p:nvSpPr>
        <p:spPr>
          <a:xfrm>
            <a:off x="-1947864" y="171570"/>
            <a:ext cx="10515600" cy="1325563"/>
          </a:xfrm>
        </p:spPr>
        <p:txBody>
          <a:bodyPr/>
          <a:lstStyle/>
          <a:p>
            <a:pPr algn="ctr"/>
            <a:r>
              <a:rPr lang="fr-FR" b="1" dirty="0"/>
              <a:t>Humidification des gaz </a:t>
            </a:r>
            <a:br>
              <a:rPr lang="fr-FR" b="1" dirty="0"/>
            </a:br>
            <a:r>
              <a:rPr lang="fr-FR" b="1" dirty="0"/>
              <a:t>sous VMC:</a:t>
            </a:r>
          </a:p>
        </p:txBody>
      </p:sp>
      <p:sp>
        <p:nvSpPr>
          <p:cNvPr id="5" name="ZoneTexte 4"/>
          <p:cNvSpPr txBox="1"/>
          <p:nvPr/>
        </p:nvSpPr>
        <p:spPr>
          <a:xfrm>
            <a:off x="10945442" y="3993519"/>
            <a:ext cx="1160833" cy="261610"/>
          </a:xfrm>
          <a:prstGeom prst="rect">
            <a:avLst/>
          </a:prstGeom>
          <a:noFill/>
        </p:spPr>
        <p:txBody>
          <a:bodyPr wrap="square" rtlCol="0">
            <a:spAutoFit/>
          </a:bodyPr>
          <a:lstStyle/>
          <a:p>
            <a:r>
              <a:rPr lang="fr-FR" sz="1100" dirty="0"/>
              <a:t>Lellouche 2015</a:t>
            </a:r>
          </a:p>
        </p:txBody>
      </p:sp>
      <p:pic>
        <p:nvPicPr>
          <p:cNvPr id="7"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1012" y="2268937"/>
            <a:ext cx="4239099" cy="31299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Tableau 2"/>
          <p:cNvGraphicFramePr>
            <a:graphicFrameLocks noGrp="1"/>
          </p:cNvGraphicFramePr>
          <p:nvPr>
            <p:extLst>
              <p:ext uri="{D42A27DB-BD31-4B8C-83A1-F6EECF244321}">
                <p14:modId xmlns:p14="http://schemas.microsoft.com/office/powerpoint/2010/main" val="3704685921"/>
              </p:ext>
            </p:extLst>
          </p:nvPr>
        </p:nvGraphicFramePr>
        <p:xfrm>
          <a:off x="3762374" y="4262983"/>
          <a:ext cx="8172450" cy="2468880"/>
        </p:xfrm>
        <a:graphic>
          <a:graphicData uri="http://schemas.openxmlformats.org/drawingml/2006/table">
            <a:tbl>
              <a:tblPr firstRow="1" bandRow="1">
                <a:tableStyleId>{5C22544A-7EE6-4342-B048-85BDC9FD1C3A}</a:tableStyleId>
              </a:tblPr>
              <a:tblGrid>
                <a:gridCol w="4065935">
                  <a:extLst>
                    <a:ext uri="{9D8B030D-6E8A-4147-A177-3AD203B41FA5}">
                      <a16:colId xmlns:a16="http://schemas.microsoft.com/office/drawing/2014/main" val="1705954718"/>
                    </a:ext>
                  </a:extLst>
                </a:gridCol>
                <a:gridCol w="4106515">
                  <a:extLst>
                    <a:ext uri="{9D8B030D-6E8A-4147-A177-3AD203B41FA5}">
                      <a16:colId xmlns:a16="http://schemas.microsoft.com/office/drawing/2014/main" val="3380796810"/>
                    </a:ext>
                  </a:extLst>
                </a:gridCol>
              </a:tblGrid>
              <a:tr h="468698">
                <a:tc>
                  <a:txBody>
                    <a:bodyPr/>
                    <a:lstStyle/>
                    <a:p>
                      <a:r>
                        <a:rPr lang="fr-FR" dirty="0"/>
                        <a:t>Filtre Echangeur</a:t>
                      </a:r>
                      <a:r>
                        <a:rPr lang="fr-FR" baseline="0" dirty="0"/>
                        <a:t> de Chaleur et d’Humidité</a:t>
                      </a:r>
                      <a:endParaRPr lang="fr-FR" dirty="0"/>
                    </a:p>
                  </a:txBody>
                  <a:tcPr/>
                </a:tc>
                <a:tc>
                  <a:txBody>
                    <a:bodyPr/>
                    <a:lstStyle/>
                    <a:p>
                      <a:r>
                        <a:rPr lang="fr-FR" dirty="0"/>
                        <a:t>Humidificateur Chauffant</a:t>
                      </a:r>
                    </a:p>
                  </a:txBody>
                  <a:tcPr/>
                </a:tc>
                <a:extLst>
                  <a:ext uri="{0D108BD9-81ED-4DB2-BD59-A6C34878D82A}">
                    <a16:rowId xmlns:a16="http://schemas.microsoft.com/office/drawing/2014/main" val="2570790852"/>
                  </a:ext>
                </a:extLst>
              </a:tr>
              <a:tr h="267827">
                <a:tc>
                  <a:txBody>
                    <a:bodyPr/>
                    <a:lstStyle/>
                    <a:p>
                      <a:r>
                        <a:rPr lang="fr-FR" dirty="0"/>
                        <a:t>Cout</a:t>
                      </a:r>
                      <a:r>
                        <a:rPr lang="fr-FR" baseline="0" dirty="0"/>
                        <a:t> -</a:t>
                      </a:r>
                      <a:endParaRPr lang="fr-FR" dirty="0"/>
                    </a:p>
                  </a:txBody>
                  <a:tcPr/>
                </a:tc>
                <a:tc>
                  <a:txBody>
                    <a:bodyPr/>
                    <a:lstStyle/>
                    <a:p>
                      <a:r>
                        <a:rPr lang="fr-FR" dirty="0"/>
                        <a:t>Cout +</a:t>
                      </a:r>
                    </a:p>
                  </a:txBody>
                  <a:tcPr/>
                </a:tc>
                <a:extLst>
                  <a:ext uri="{0D108BD9-81ED-4DB2-BD59-A6C34878D82A}">
                    <a16:rowId xmlns:a16="http://schemas.microsoft.com/office/drawing/2014/main" val="1019474859"/>
                  </a:ext>
                </a:extLst>
              </a:tr>
              <a:tr h="267827">
                <a:tc>
                  <a:txBody>
                    <a:bodyPr/>
                    <a:lstStyle/>
                    <a:p>
                      <a:r>
                        <a:rPr lang="fr-FR" dirty="0"/>
                        <a:t>↑ espace mort</a:t>
                      </a:r>
                    </a:p>
                  </a:txBody>
                  <a:tcPr/>
                </a:tc>
                <a:tc>
                  <a:txBody>
                    <a:bodyPr/>
                    <a:lstStyle/>
                    <a:p>
                      <a:r>
                        <a:rPr lang="fr-FR" dirty="0"/>
                        <a:t>↓ espace mort</a:t>
                      </a:r>
                    </a:p>
                  </a:txBody>
                  <a:tcPr/>
                </a:tc>
                <a:extLst>
                  <a:ext uri="{0D108BD9-81ED-4DB2-BD59-A6C34878D82A}">
                    <a16:rowId xmlns:a16="http://schemas.microsoft.com/office/drawing/2014/main" val="2606838985"/>
                  </a:ext>
                </a:extLst>
              </a:tr>
              <a:tr h="267827">
                <a:tc>
                  <a:txBody>
                    <a:bodyPr/>
                    <a:lstStyle/>
                    <a:p>
                      <a:r>
                        <a:rPr lang="fr-FR" dirty="0"/>
                        <a:t>Perte d’efficacité en cas de fuites (VNI)</a:t>
                      </a:r>
                    </a:p>
                  </a:txBody>
                  <a:tcPr/>
                </a:tc>
                <a:tc>
                  <a:txBody>
                    <a:bodyPr/>
                    <a:lstStyle/>
                    <a:p>
                      <a:endParaRPr lang="fr-FR" dirty="0"/>
                    </a:p>
                  </a:txBody>
                  <a:tcPr/>
                </a:tc>
                <a:extLst>
                  <a:ext uri="{0D108BD9-81ED-4DB2-BD59-A6C34878D82A}">
                    <a16:rowId xmlns:a16="http://schemas.microsoft.com/office/drawing/2014/main" val="3673223065"/>
                  </a:ext>
                </a:extLst>
              </a:tr>
              <a:tr h="267827">
                <a:tc>
                  <a:txBody>
                    <a:bodyPr/>
                    <a:lstStyle/>
                    <a:p>
                      <a:r>
                        <a:rPr lang="fr-FR" dirty="0"/>
                        <a:t>Condensation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Condensation +/-</a:t>
                      </a:r>
                    </a:p>
                  </a:txBody>
                  <a:tcPr/>
                </a:tc>
                <a:extLst>
                  <a:ext uri="{0D108BD9-81ED-4DB2-BD59-A6C34878D82A}">
                    <a16:rowId xmlns:a16="http://schemas.microsoft.com/office/drawing/2014/main" val="199311519"/>
                  </a:ext>
                </a:extLst>
              </a:tr>
              <a:tr h="347168">
                <a:tc>
                  <a:txBody>
                    <a:bodyPr/>
                    <a:lstStyle/>
                    <a:p>
                      <a:r>
                        <a:rPr lang="fr-FR" dirty="0"/>
                        <a:t>↑ travail respiratoire en cas de surcharge</a:t>
                      </a:r>
                    </a:p>
                  </a:txBody>
                  <a:tcPr/>
                </a:tc>
                <a:tc>
                  <a:txBody>
                    <a:bodyPr/>
                    <a:lstStyle/>
                    <a:p>
                      <a:endParaRPr lang="fr-FR" dirty="0"/>
                    </a:p>
                  </a:txBody>
                  <a:tcPr/>
                </a:tc>
                <a:extLst>
                  <a:ext uri="{0D108BD9-81ED-4DB2-BD59-A6C34878D82A}">
                    <a16:rowId xmlns:a16="http://schemas.microsoft.com/office/drawing/2014/main" val="2868062661"/>
                  </a:ext>
                </a:extLst>
              </a:tr>
            </a:tbl>
          </a:graphicData>
        </a:graphic>
      </p:graphicFrame>
      <p:sp>
        <p:nvSpPr>
          <p:cNvPr id="10" name="Étoile à 5 branches 9"/>
          <p:cNvSpPr/>
          <p:nvPr/>
        </p:nvSpPr>
        <p:spPr>
          <a:xfrm>
            <a:off x="7939449" y="1197766"/>
            <a:ext cx="914400" cy="914400"/>
          </a:xfrm>
          <a:prstGeom prst="star5">
            <a:avLst/>
          </a:prstGeom>
          <a:solidFill>
            <a:srgbClr val="FFCCCC">
              <a:alpha val="41176"/>
            </a:srgbClr>
          </a:solidFill>
          <a:ln>
            <a:solidFill>
              <a:srgbClr val="FF0000">
                <a:alpha val="43922"/>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6187652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stretch>
            <a:fillRect/>
          </a:stretch>
        </p:blipFill>
        <p:spPr>
          <a:xfrm>
            <a:off x="233916" y="346120"/>
            <a:ext cx="5837275" cy="6066639"/>
          </a:xfrm>
          <a:prstGeom prst="rect">
            <a:avLst/>
          </a:prstGeom>
        </p:spPr>
      </p:pic>
      <p:pic>
        <p:nvPicPr>
          <p:cNvPr id="5" name="Image 4"/>
          <p:cNvPicPr>
            <a:picLocks noChangeAspect="1"/>
          </p:cNvPicPr>
          <p:nvPr/>
        </p:nvPicPr>
        <p:blipFill>
          <a:blip r:embed="rId3"/>
          <a:stretch>
            <a:fillRect/>
          </a:stretch>
        </p:blipFill>
        <p:spPr>
          <a:xfrm>
            <a:off x="5858540" y="179548"/>
            <a:ext cx="6147279" cy="5076825"/>
          </a:xfrm>
          <a:prstGeom prst="rect">
            <a:avLst/>
          </a:prstGeom>
        </p:spPr>
      </p:pic>
      <p:sp>
        <p:nvSpPr>
          <p:cNvPr id="2" name="ZoneTexte 1"/>
          <p:cNvSpPr txBox="1"/>
          <p:nvPr/>
        </p:nvSpPr>
        <p:spPr>
          <a:xfrm>
            <a:off x="6092192" y="5511400"/>
            <a:ext cx="5679974" cy="646331"/>
          </a:xfrm>
          <a:prstGeom prst="rect">
            <a:avLst/>
          </a:prstGeom>
          <a:solidFill>
            <a:srgbClr val="FF0000">
              <a:alpha val="16000"/>
            </a:srgbClr>
          </a:solidFill>
          <a:ln w="25400">
            <a:solidFill>
              <a:srgbClr val="FF0000"/>
            </a:solidFill>
          </a:ln>
        </p:spPr>
        <p:txBody>
          <a:bodyPr wrap="square" rtlCol="0">
            <a:spAutoFit/>
          </a:bodyPr>
          <a:lstStyle/>
          <a:p>
            <a:r>
              <a:rPr lang="fr-FR" dirty="0"/>
              <a:t>Importance de l’absence de fuites sur le temps expiratoire pour recharger le filtre en humidité et en chaleur.</a:t>
            </a:r>
          </a:p>
        </p:txBody>
      </p:sp>
      <p:sp>
        <p:nvSpPr>
          <p:cNvPr id="3" name="ZoneTexte 2"/>
          <p:cNvSpPr txBox="1"/>
          <p:nvPr/>
        </p:nvSpPr>
        <p:spPr>
          <a:xfrm>
            <a:off x="7459920" y="6228092"/>
            <a:ext cx="5223754" cy="369332"/>
          </a:xfrm>
          <a:prstGeom prst="rect">
            <a:avLst/>
          </a:prstGeom>
          <a:noFill/>
        </p:spPr>
        <p:txBody>
          <a:bodyPr wrap="square" rtlCol="0">
            <a:spAutoFit/>
          </a:bodyPr>
          <a:lstStyle/>
          <a:p>
            <a:r>
              <a:rPr lang="fr-FR" dirty="0"/>
              <a:t>En VNI privilégier l’humidification active.</a:t>
            </a:r>
          </a:p>
        </p:txBody>
      </p:sp>
      <p:sp>
        <p:nvSpPr>
          <p:cNvPr id="12" name="Flèche à angle droit 11"/>
          <p:cNvSpPr/>
          <p:nvPr/>
        </p:nvSpPr>
        <p:spPr>
          <a:xfrm rot="5400000">
            <a:off x="6990408" y="6086178"/>
            <a:ext cx="397958" cy="541065"/>
          </a:xfrm>
          <a:prstGeom prst="ben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41510018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491343" y="342370"/>
            <a:ext cx="9089571" cy="1325563"/>
          </a:xfrm>
        </p:spPr>
        <p:txBody>
          <a:bodyPr/>
          <a:lstStyle/>
          <a:p>
            <a:r>
              <a:rPr lang="fr-FR" b="1" dirty="0"/>
              <a:t>Influence du mode d’humidification sur l’espace mort</a:t>
            </a:r>
          </a:p>
        </p:txBody>
      </p:sp>
      <p:pic>
        <p:nvPicPr>
          <p:cNvPr id="3" name="Image 2"/>
          <p:cNvPicPr>
            <a:picLocks noChangeAspect="1"/>
          </p:cNvPicPr>
          <p:nvPr/>
        </p:nvPicPr>
        <p:blipFill rotWithShape="1">
          <a:blip r:embed="rId3"/>
          <a:srcRect l="34634" t="21422" r="18223" b="13462"/>
          <a:stretch/>
        </p:blipFill>
        <p:spPr>
          <a:xfrm>
            <a:off x="125819" y="2179674"/>
            <a:ext cx="5590680" cy="4343664"/>
          </a:xfrm>
          <a:prstGeom prst="rect">
            <a:avLst/>
          </a:prstGeom>
        </p:spPr>
      </p:pic>
      <p:sp>
        <p:nvSpPr>
          <p:cNvPr id="4" name="ZoneTexte 3"/>
          <p:cNvSpPr txBox="1"/>
          <p:nvPr/>
        </p:nvSpPr>
        <p:spPr>
          <a:xfrm>
            <a:off x="3984172" y="6523338"/>
            <a:ext cx="1746778" cy="369332"/>
          </a:xfrm>
          <a:prstGeom prst="rect">
            <a:avLst/>
          </a:prstGeom>
          <a:noFill/>
        </p:spPr>
        <p:txBody>
          <a:bodyPr wrap="square" rtlCol="0">
            <a:spAutoFit/>
          </a:bodyPr>
          <a:lstStyle/>
          <a:p>
            <a:r>
              <a:rPr lang="fr-FR" dirty="0"/>
              <a:t>Lellouche, 2015</a:t>
            </a:r>
          </a:p>
        </p:txBody>
      </p:sp>
      <p:pic>
        <p:nvPicPr>
          <p:cNvPr id="5" name="Image 4"/>
          <p:cNvPicPr>
            <a:picLocks noChangeAspect="1"/>
          </p:cNvPicPr>
          <p:nvPr/>
        </p:nvPicPr>
        <p:blipFill rotWithShape="1">
          <a:blip r:embed="rId4"/>
          <a:srcRect l="34283" t="29173" r="19729" b="22662"/>
          <a:stretch/>
        </p:blipFill>
        <p:spPr>
          <a:xfrm>
            <a:off x="5473995" y="1156193"/>
            <a:ext cx="6592186" cy="3883639"/>
          </a:xfrm>
          <a:prstGeom prst="rect">
            <a:avLst/>
          </a:prstGeom>
        </p:spPr>
      </p:pic>
    </p:spTree>
    <p:extLst>
      <p:ext uri="{BB962C8B-B14F-4D97-AF65-F5344CB8AC3E}">
        <p14:creationId xmlns:p14="http://schemas.microsoft.com/office/powerpoint/2010/main" val="15030366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278876"/>
            <a:ext cx="10515600" cy="1325563"/>
          </a:xfrm>
        </p:spPr>
        <p:txBody>
          <a:bodyPr/>
          <a:lstStyle/>
          <a:p>
            <a:pPr algn="ctr"/>
            <a:r>
              <a:rPr lang="fr-FR" b="1" dirty="0"/>
              <a:t>Interfaces pour la ventilation:</a:t>
            </a:r>
          </a:p>
        </p:txBody>
      </p:sp>
      <p:sp>
        <p:nvSpPr>
          <p:cNvPr id="5" name="ZoneTexte 4"/>
          <p:cNvSpPr txBox="1"/>
          <p:nvPr/>
        </p:nvSpPr>
        <p:spPr>
          <a:xfrm>
            <a:off x="838200" y="4737370"/>
            <a:ext cx="10515600" cy="1477328"/>
          </a:xfrm>
          <a:prstGeom prst="rect">
            <a:avLst/>
          </a:prstGeom>
          <a:noFill/>
        </p:spPr>
        <p:txBody>
          <a:bodyPr wrap="square" numCol="2" rtlCol="0">
            <a:spAutoFit/>
          </a:bodyPr>
          <a:lstStyle/>
          <a:p>
            <a:r>
              <a:rPr lang="fr-FR" dirty="0"/>
              <a:t>En ventilation invasive le respirateur ne tolère aucune fuite (synonyme de déconnection, d’aspiration, ou effort inspiratoire du patient…).</a:t>
            </a:r>
          </a:p>
          <a:p>
            <a:endParaRPr lang="fr-FR" dirty="0"/>
          </a:p>
          <a:p>
            <a:endParaRPr lang="fr-FR" dirty="0"/>
          </a:p>
          <a:p>
            <a:r>
              <a:rPr lang="fr-FR" dirty="0"/>
              <a:t>En ventilation non invasive le respirateur intègre une éventuelle discordance dans le débit de lavage (sur plusieurs cycles) = fuites</a:t>
            </a:r>
            <a:r>
              <a:rPr lang="fr-FR" dirty="0" smtClean="0"/>
              <a:t>.</a:t>
            </a:r>
          </a:p>
          <a:p>
            <a:r>
              <a:rPr lang="fr-FR" dirty="0" smtClean="0"/>
              <a:t>On parle de compensation de fuite active.</a:t>
            </a:r>
            <a:endParaRPr lang="fr-FR" dirty="0"/>
          </a:p>
        </p:txBody>
      </p:sp>
      <p:sp>
        <p:nvSpPr>
          <p:cNvPr id="3" name="Rectangle à coins arrondis 2"/>
          <p:cNvSpPr/>
          <p:nvPr/>
        </p:nvSpPr>
        <p:spPr>
          <a:xfrm>
            <a:off x="838200" y="1690688"/>
            <a:ext cx="5040086" cy="2297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600" dirty="0"/>
              <a:t>INVASIVE</a:t>
            </a:r>
            <a:endParaRPr lang="fr-FR" dirty="0"/>
          </a:p>
        </p:txBody>
      </p:sp>
      <p:sp>
        <p:nvSpPr>
          <p:cNvPr id="6" name="Rectangle à coins arrondis 5"/>
          <p:cNvSpPr/>
          <p:nvPr/>
        </p:nvSpPr>
        <p:spPr>
          <a:xfrm>
            <a:off x="6048103" y="1690688"/>
            <a:ext cx="5305698" cy="2297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600" dirty="0"/>
              <a:t>NON-INVASIVE</a:t>
            </a:r>
            <a:endParaRPr lang="fr-FR" dirty="0"/>
          </a:p>
        </p:txBody>
      </p:sp>
    </p:spTree>
    <p:extLst>
      <p:ext uri="{BB962C8B-B14F-4D97-AF65-F5344CB8AC3E}">
        <p14:creationId xmlns:p14="http://schemas.microsoft.com/office/powerpoint/2010/main" val="29004618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Interfaces Invasives:</a:t>
            </a:r>
          </a:p>
        </p:txBody>
      </p:sp>
      <p:pic>
        <p:nvPicPr>
          <p:cNvPr id="3" name="Image 2"/>
          <p:cNvPicPr>
            <a:picLocks noChangeAspect="1"/>
          </p:cNvPicPr>
          <p:nvPr/>
        </p:nvPicPr>
        <p:blipFill>
          <a:blip r:embed="rId2"/>
          <a:stretch>
            <a:fillRect/>
          </a:stretch>
        </p:blipFill>
        <p:spPr>
          <a:xfrm>
            <a:off x="2418024" y="1235177"/>
            <a:ext cx="4474724" cy="4474724"/>
          </a:xfrm>
          <a:prstGeom prst="rect">
            <a:avLst/>
          </a:prstGeom>
        </p:spPr>
      </p:pic>
      <p:pic>
        <p:nvPicPr>
          <p:cNvPr id="4" name="Image 3"/>
          <p:cNvPicPr>
            <a:picLocks noChangeAspect="1"/>
          </p:cNvPicPr>
          <p:nvPr/>
        </p:nvPicPr>
        <p:blipFill>
          <a:blip r:embed="rId3"/>
          <a:stretch>
            <a:fillRect/>
          </a:stretch>
        </p:blipFill>
        <p:spPr>
          <a:xfrm>
            <a:off x="311285" y="4754727"/>
            <a:ext cx="2611167" cy="1813470"/>
          </a:xfrm>
          <a:prstGeom prst="rect">
            <a:avLst/>
          </a:prstGeom>
        </p:spPr>
      </p:pic>
      <p:pic>
        <p:nvPicPr>
          <p:cNvPr id="5" name="Image 4"/>
          <p:cNvPicPr>
            <a:picLocks noChangeAspect="1"/>
          </p:cNvPicPr>
          <p:nvPr/>
        </p:nvPicPr>
        <p:blipFill rotWithShape="1">
          <a:blip r:embed="rId4"/>
          <a:srcRect l="9023" t="3999" r="10840" b="7731"/>
          <a:stretch/>
        </p:blipFill>
        <p:spPr>
          <a:xfrm>
            <a:off x="7537268" y="2455817"/>
            <a:ext cx="3816532" cy="4203820"/>
          </a:xfrm>
          <a:prstGeom prst="rect">
            <a:avLst/>
          </a:prstGeom>
        </p:spPr>
      </p:pic>
      <p:pic>
        <p:nvPicPr>
          <p:cNvPr id="6" name="Image 5"/>
          <p:cNvPicPr>
            <a:picLocks noChangeAspect="1"/>
          </p:cNvPicPr>
          <p:nvPr/>
        </p:nvPicPr>
        <p:blipFill rotWithShape="1">
          <a:blip r:embed="rId5"/>
          <a:srcRect t="33615" b="30306"/>
          <a:stretch/>
        </p:blipFill>
        <p:spPr>
          <a:xfrm>
            <a:off x="6726532" y="544671"/>
            <a:ext cx="4793485" cy="1720646"/>
          </a:xfrm>
          <a:prstGeom prst="rect">
            <a:avLst/>
          </a:prstGeom>
        </p:spPr>
      </p:pic>
    </p:spTree>
    <p:extLst>
      <p:ext uri="{BB962C8B-B14F-4D97-AF65-F5344CB8AC3E}">
        <p14:creationId xmlns:p14="http://schemas.microsoft.com/office/powerpoint/2010/main" val="9807047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 11">
            <a:extLst>
              <a:ext uri="{FF2B5EF4-FFF2-40B4-BE49-F238E27FC236}">
                <a16:creationId xmlns:a16="http://schemas.microsoft.com/office/drawing/2014/main" id="{F777FB65-68F0-A946-8A04-4135DA7D99F0}"/>
              </a:ext>
            </a:extLst>
          </p:cNvPr>
          <p:cNvPicPr>
            <a:picLocks noChangeAspect="1"/>
          </p:cNvPicPr>
          <p:nvPr/>
        </p:nvPicPr>
        <p:blipFill>
          <a:blip r:embed="rId2"/>
          <a:stretch>
            <a:fillRect/>
          </a:stretch>
        </p:blipFill>
        <p:spPr>
          <a:xfrm>
            <a:off x="5260199" y="3925452"/>
            <a:ext cx="1770504" cy="1648923"/>
          </a:xfrm>
          <a:prstGeom prst="rect">
            <a:avLst/>
          </a:prstGeom>
        </p:spPr>
      </p:pic>
      <p:sp>
        <p:nvSpPr>
          <p:cNvPr id="2" name="Titre 1"/>
          <p:cNvSpPr>
            <a:spLocks noGrp="1"/>
          </p:cNvSpPr>
          <p:nvPr>
            <p:ph type="title"/>
          </p:nvPr>
        </p:nvSpPr>
        <p:spPr/>
        <p:txBody>
          <a:bodyPr/>
          <a:lstStyle/>
          <a:p>
            <a:pPr algn="ctr"/>
            <a:r>
              <a:rPr lang="fr-FR" b="1" dirty="0"/>
              <a:t>Interface non-invasive:</a:t>
            </a:r>
          </a:p>
        </p:txBody>
      </p:sp>
      <p:sp>
        <p:nvSpPr>
          <p:cNvPr id="3" name="ZoneTexte 2"/>
          <p:cNvSpPr txBox="1"/>
          <p:nvPr/>
        </p:nvSpPr>
        <p:spPr>
          <a:xfrm>
            <a:off x="194546" y="5375675"/>
            <a:ext cx="5758774" cy="923330"/>
          </a:xfrm>
          <a:prstGeom prst="rect">
            <a:avLst/>
          </a:prstGeom>
          <a:solidFill>
            <a:schemeClr val="accent1">
              <a:lumMod val="20000"/>
              <a:lumOff val="80000"/>
            </a:schemeClr>
          </a:solidFill>
          <a:ln>
            <a:solidFill>
              <a:schemeClr val="accent1">
                <a:lumMod val="75000"/>
              </a:schemeClr>
            </a:solidFill>
          </a:ln>
        </p:spPr>
        <p:txBody>
          <a:bodyPr wrap="square" rtlCol="0">
            <a:spAutoFit/>
          </a:bodyPr>
          <a:lstStyle/>
          <a:p>
            <a:r>
              <a:rPr lang="fr-FR" dirty="0"/>
              <a:t>Sans Fuite: </a:t>
            </a:r>
          </a:p>
          <a:p>
            <a:r>
              <a:rPr lang="fr-FR" dirty="0"/>
              <a:t>Code couleur: coude </a:t>
            </a:r>
            <a:r>
              <a:rPr lang="fr-FR" dirty="0" smtClean="0"/>
              <a:t>bleu</a:t>
            </a:r>
          </a:p>
          <a:p>
            <a:r>
              <a:rPr lang="fr-FR" dirty="0" smtClean="0"/>
              <a:t>Implique l’utilisation d’un circuit double branche (</a:t>
            </a:r>
            <a:r>
              <a:rPr lang="fr-FR" dirty="0" err="1" smtClean="0"/>
              <a:t>insp</a:t>
            </a:r>
            <a:r>
              <a:rPr lang="fr-FR" dirty="0" smtClean="0"/>
              <a:t>/</a:t>
            </a:r>
            <a:r>
              <a:rPr lang="fr-FR" dirty="0" err="1" smtClean="0"/>
              <a:t>exp</a:t>
            </a:r>
            <a:r>
              <a:rPr lang="fr-FR" dirty="0" smtClean="0"/>
              <a:t>) </a:t>
            </a:r>
            <a:endParaRPr lang="fr-FR" dirty="0"/>
          </a:p>
        </p:txBody>
      </p:sp>
      <p:sp>
        <p:nvSpPr>
          <p:cNvPr id="4" name="ZoneTexte 3"/>
          <p:cNvSpPr txBox="1"/>
          <p:nvPr/>
        </p:nvSpPr>
        <p:spPr>
          <a:xfrm>
            <a:off x="6587255" y="5375675"/>
            <a:ext cx="5410199" cy="923330"/>
          </a:xfrm>
          <a:prstGeom prst="rect">
            <a:avLst/>
          </a:prstGeom>
          <a:solidFill>
            <a:schemeClr val="bg1">
              <a:lumMod val="95000"/>
            </a:schemeClr>
          </a:solidFill>
          <a:ln>
            <a:solidFill>
              <a:schemeClr val="tx1"/>
            </a:solidFill>
          </a:ln>
        </p:spPr>
        <p:txBody>
          <a:bodyPr wrap="square" rtlCol="0">
            <a:spAutoFit/>
          </a:bodyPr>
          <a:lstStyle/>
          <a:p>
            <a:r>
              <a:rPr lang="fr-FR" dirty="0"/>
              <a:t>Avec fuite intentionnelle: </a:t>
            </a:r>
          </a:p>
          <a:p>
            <a:r>
              <a:rPr lang="fr-FR" dirty="0"/>
              <a:t>Code couleur: transparent ou </a:t>
            </a:r>
            <a:r>
              <a:rPr lang="fr-FR" dirty="0" smtClean="0"/>
              <a:t>gris</a:t>
            </a:r>
          </a:p>
          <a:p>
            <a:r>
              <a:rPr lang="fr-FR" dirty="0" smtClean="0"/>
              <a:t>Utilisation d’un circuit mono branche (</a:t>
            </a:r>
            <a:r>
              <a:rPr lang="fr-FR" dirty="0" err="1" smtClean="0"/>
              <a:t>insp</a:t>
            </a:r>
            <a:r>
              <a:rPr lang="fr-FR" dirty="0" smtClean="0"/>
              <a:t>)</a:t>
            </a:r>
            <a:endParaRPr lang="fr-FR" dirty="0"/>
          </a:p>
        </p:txBody>
      </p:sp>
      <p:pic>
        <p:nvPicPr>
          <p:cNvPr id="6" name="Image 5"/>
          <p:cNvPicPr>
            <a:picLocks noChangeAspect="1"/>
          </p:cNvPicPr>
          <p:nvPr/>
        </p:nvPicPr>
        <p:blipFill>
          <a:blip r:embed="rId3"/>
          <a:stretch>
            <a:fillRect/>
          </a:stretch>
        </p:blipFill>
        <p:spPr>
          <a:xfrm>
            <a:off x="7953549" y="1592285"/>
            <a:ext cx="2857500" cy="3495675"/>
          </a:xfrm>
          <a:prstGeom prst="rect">
            <a:avLst/>
          </a:prstGeom>
        </p:spPr>
      </p:pic>
      <p:pic>
        <p:nvPicPr>
          <p:cNvPr id="9" name="Image 8">
            <a:extLst>
              <a:ext uri="{FF2B5EF4-FFF2-40B4-BE49-F238E27FC236}">
                <a16:creationId xmlns:a16="http://schemas.microsoft.com/office/drawing/2014/main" id="{96C23EE6-ED09-D348-829A-4E7776F53406}"/>
              </a:ext>
            </a:extLst>
          </p:cNvPr>
          <p:cNvPicPr>
            <a:picLocks noChangeAspect="1"/>
          </p:cNvPicPr>
          <p:nvPr/>
        </p:nvPicPr>
        <p:blipFill rotWithShape="1">
          <a:blip r:embed="rId4"/>
          <a:srcRect r="977" b="12071"/>
          <a:stretch/>
        </p:blipFill>
        <p:spPr>
          <a:xfrm>
            <a:off x="1590492" y="1592285"/>
            <a:ext cx="2966883" cy="3500106"/>
          </a:xfrm>
          <a:prstGeom prst="rect">
            <a:avLst/>
          </a:prstGeom>
        </p:spPr>
      </p:pic>
    </p:spTree>
    <p:extLst>
      <p:ext uri="{BB962C8B-B14F-4D97-AF65-F5344CB8AC3E}">
        <p14:creationId xmlns:p14="http://schemas.microsoft.com/office/powerpoint/2010/main" val="4027724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 9"/>
          <p:cNvPicPr>
            <a:picLocks noChangeAspect="1"/>
          </p:cNvPicPr>
          <p:nvPr/>
        </p:nvPicPr>
        <p:blipFill rotWithShape="1">
          <a:blip r:embed="rId3"/>
          <a:srcRect l="37772" t="54846" r="25702"/>
          <a:stretch/>
        </p:blipFill>
        <p:spPr>
          <a:xfrm>
            <a:off x="3725197" y="1232720"/>
            <a:ext cx="2261420" cy="3870837"/>
          </a:xfrm>
          <a:prstGeom prst="rect">
            <a:avLst/>
          </a:prstGeom>
        </p:spPr>
      </p:pic>
      <p:pic>
        <p:nvPicPr>
          <p:cNvPr id="3" name="Image 2"/>
          <p:cNvPicPr>
            <a:picLocks noChangeAspect="1"/>
          </p:cNvPicPr>
          <p:nvPr/>
        </p:nvPicPr>
        <p:blipFill>
          <a:blip r:embed="rId4"/>
          <a:stretch>
            <a:fillRect/>
          </a:stretch>
        </p:blipFill>
        <p:spPr>
          <a:xfrm>
            <a:off x="7976419" y="3674807"/>
            <a:ext cx="3810000" cy="2857500"/>
          </a:xfrm>
          <a:prstGeom prst="rect">
            <a:avLst/>
          </a:prstGeom>
        </p:spPr>
      </p:pic>
      <p:pic>
        <p:nvPicPr>
          <p:cNvPr id="9" name="Image 8"/>
          <p:cNvPicPr>
            <a:picLocks noChangeAspect="1"/>
          </p:cNvPicPr>
          <p:nvPr/>
        </p:nvPicPr>
        <p:blipFill>
          <a:blip r:embed="rId5"/>
          <a:stretch>
            <a:fillRect/>
          </a:stretch>
        </p:blipFill>
        <p:spPr>
          <a:xfrm>
            <a:off x="405581" y="1232720"/>
            <a:ext cx="3319616" cy="3319616"/>
          </a:xfrm>
          <a:prstGeom prst="rect">
            <a:avLst/>
          </a:prstGeom>
        </p:spPr>
      </p:pic>
      <p:sp>
        <p:nvSpPr>
          <p:cNvPr id="2" name="Titre 1"/>
          <p:cNvSpPr>
            <a:spLocks noGrp="1"/>
          </p:cNvSpPr>
          <p:nvPr>
            <p:ph type="title"/>
          </p:nvPr>
        </p:nvSpPr>
        <p:spPr>
          <a:xfrm>
            <a:off x="728817" y="60069"/>
            <a:ext cx="10515600" cy="1325563"/>
          </a:xfrm>
        </p:spPr>
        <p:txBody>
          <a:bodyPr/>
          <a:lstStyle/>
          <a:p>
            <a:pPr algn="ctr"/>
            <a:r>
              <a:rPr lang="fr-FR" b="1" dirty="0"/>
              <a:t>Différentes interfaces non invasives:</a:t>
            </a:r>
          </a:p>
        </p:txBody>
      </p:sp>
      <p:pic>
        <p:nvPicPr>
          <p:cNvPr id="6" name="Image 5"/>
          <p:cNvPicPr>
            <a:picLocks noChangeAspect="1"/>
          </p:cNvPicPr>
          <p:nvPr/>
        </p:nvPicPr>
        <p:blipFill rotWithShape="1">
          <a:blip r:embed="rId6"/>
          <a:srcRect l="12261"/>
          <a:stretch/>
        </p:blipFill>
        <p:spPr>
          <a:xfrm>
            <a:off x="9409471" y="1232720"/>
            <a:ext cx="2376948" cy="2709094"/>
          </a:xfrm>
          <a:prstGeom prst="rect">
            <a:avLst/>
          </a:prstGeom>
        </p:spPr>
      </p:pic>
      <p:pic>
        <p:nvPicPr>
          <p:cNvPr id="8" name="Image 7"/>
          <p:cNvPicPr>
            <a:picLocks noChangeAspect="1"/>
          </p:cNvPicPr>
          <p:nvPr/>
        </p:nvPicPr>
        <p:blipFill>
          <a:blip r:embed="rId7"/>
          <a:stretch>
            <a:fillRect/>
          </a:stretch>
        </p:blipFill>
        <p:spPr>
          <a:xfrm>
            <a:off x="3725197" y="4327115"/>
            <a:ext cx="2261420" cy="2261420"/>
          </a:xfrm>
          <a:prstGeom prst="rect">
            <a:avLst/>
          </a:prstGeom>
        </p:spPr>
      </p:pic>
      <p:pic>
        <p:nvPicPr>
          <p:cNvPr id="11" name="Image 10"/>
          <p:cNvPicPr>
            <a:picLocks noChangeAspect="1"/>
          </p:cNvPicPr>
          <p:nvPr/>
        </p:nvPicPr>
        <p:blipFill rotWithShape="1">
          <a:blip r:embed="rId8"/>
          <a:srcRect l="17280" r="26428" b="18095"/>
          <a:stretch/>
        </p:blipFill>
        <p:spPr>
          <a:xfrm>
            <a:off x="5986617" y="4298373"/>
            <a:ext cx="2360970" cy="2290162"/>
          </a:xfrm>
          <a:prstGeom prst="rect">
            <a:avLst/>
          </a:prstGeom>
        </p:spPr>
      </p:pic>
      <p:pic>
        <p:nvPicPr>
          <p:cNvPr id="12" name="Image 11"/>
          <p:cNvPicPr>
            <a:picLocks noChangeAspect="1"/>
          </p:cNvPicPr>
          <p:nvPr/>
        </p:nvPicPr>
        <p:blipFill rotWithShape="1">
          <a:blip r:embed="rId9"/>
          <a:srcRect t="31398" r="62504" b="21522"/>
          <a:stretch/>
        </p:blipFill>
        <p:spPr>
          <a:xfrm>
            <a:off x="5986617" y="1232721"/>
            <a:ext cx="3428688" cy="3228748"/>
          </a:xfrm>
          <a:prstGeom prst="rect">
            <a:avLst/>
          </a:prstGeom>
        </p:spPr>
      </p:pic>
    </p:spTree>
    <p:extLst>
      <p:ext uri="{BB962C8B-B14F-4D97-AF65-F5344CB8AC3E}">
        <p14:creationId xmlns:p14="http://schemas.microsoft.com/office/powerpoint/2010/main" val="10402170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lèche droite 15"/>
          <p:cNvSpPr/>
          <p:nvPr/>
        </p:nvSpPr>
        <p:spPr>
          <a:xfrm>
            <a:off x="3815398" y="5128331"/>
            <a:ext cx="8223465" cy="609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fr-FR" sz="2400" b="1" dirty="0"/>
              <a:t>&gt;0</a:t>
            </a:r>
          </a:p>
        </p:txBody>
      </p:sp>
      <p:sp>
        <p:nvSpPr>
          <p:cNvPr id="6" name="Flèche droite 5"/>
          <p:cNvSpPr/>
          <p:nvPr/>
        </p:nvSpPr>
        <p:spPr>
          <a:xfrm>
            <a:off x="235974" y="3470787"/>
            <a:ext cx="11802889" cy="609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fr-FR" sz="2400" b="1" dirty="0"/>
              <a:t>&lt;0</a:t>
            </a:r>
          </a:p>
        </p:txBody>
      </p:sp>
      <p:pic>
        <p:nvPicPr>
          <p:cNvPr id="17" name="Image 16"/>
          <p:cNvPicPr>
            <a:picLocks noChangeAspect="1"/>
          </p:cNvPicPr>
          <p:nvPr/>
        </p:nvPicPr>
        <p:blipFill>
          <a:blip r:embed="rId3"/>
          <a:stretch>
            <a:fillRect/>
          </a:stretch>
        </p:blipFill>
        <p:spPr>
          <a:xfrm>
            <a:off x="1241330" y="4080387"/>
            <a:ext cx="3449224" cy="2586918"/>
          </a:xfrm>
          <a:prstGeom prst="rect">
            <a:avLst/>
          </a:prstGeom>
        </p:spPr>
      </p:pic>
      <p:sp>
        <p:nvSpPr>
          <p:cNvPr id="2" name="Titre 1"/>
          <p:cNvSpPr>
            <a:spLocks noGrp="1"/>
          </p:cNvSpPr>
          <p:nvPr>
            <p:ph type="title"/>
          </p:nvPr>
        </p:nvSpPr>
        <p:spPr>
          <a:xfrm>
            <a:off x="235973" y="365125"/>
            <a:ext cx="8392637" cy="1325563"/>
          </a:xfrm>
        </p:spPr>
        <p:txBody>
          <a:bodyPr>
            <a:normAutofit fontScale="90000"/>
          </a:bodyPr>
          <a:lstStyle/>
          <a:p>
            <a:r>
              <a:rPr lang="fr-FR" b="1" dirty="0"/>
              <a:t>Ventilation mécanique conventionnelle:</a:t>
            </a:r>
            <a:br>
              <a:rPr lang="fr-FR" b="1" dirty="0"/>
            </a:br>
            <a:r>
              <a:rPr lang="fr-FR" b="1" dirty="0"/>
              <a:t>Aux origines:</a:t>
            </a:r>
          </a:p>
        </p:txBody>
      </p:sp>
      <p:pic>
        <p:nvPicPr>
          <p:cNvPr id="3" name="Image 2"/>
          <p:cNvPicPr>
            <a:picLocks noChangeAspect="1"/>
          </p:cNvPicPr>
          <p:nvPr/>
        </p:nvPicPr>
        <p:blipFill rotWithShape="1">
          <a:blip r:embed="rId4"/>
          <a:srcRect l="21337" t="38352" r="6851" b="30758"/>
          <a:stretch/>
        </p:blipFill>
        <p:spPr>
          <a:xfrm>
            <a:off x="8722395" y="219348"/>
            <a:ext cx="3283988" cy="794572"/>
          </a:xfrm>
          <a:prstGeom prst="rect">
            <a:avLst/>
          </a:prstGeom>
        </p:spPr>
      </p:pic>
      <p:pic>
        <p:nvPicPr>
          <p:cNvPr id="4" name="Image 3"/>
          <p:cNvPicPr>
            <a:picLocks noChangeAspect="1"/>
          </p:cNvPicPr>
          <p:nvPr/>
        </p:nvPicPr>
        <p:blipFill>
          <a:blip r:embed="rId5"/>
          <a:stretch>
            <a:fillRect/>
          </a:stretch>
        </p:blipFill>
        <p:spPr>
          <a:xfrm>
            <a:off x="3583635" y="1856719"/>
            <a:ext cx="3214841" cy="2096223"/>
          </a:xfrm>
          <a:prstGeom prst="rect">
            <a:avLst/>
          </a:prstGeom>
        </p:spPr>
      </p:pic>
      <p:grpSp>
        <p:nvGrpSpPr>
          <p:cNvPr id="12" name="Groupe 11"/>
          <p:cNvGrpSpPr/>
          <p:nvPr/>
        </p:nvGrpSpPr>
        <p:grpSpPr>
          <a:xfrm>
            <a:off x="529815" y="1856719"/>
            <a:ext cx="2975285" cy="2096223"/>
            <a:chOff x="6156640" y="998978"/>
            <a:chExt cx="5305530" cy="3737987"/>
          </a:xfrm>
        </p:grpSpPr>
        <p:pic>
          <p:nvPicPr>
            <p:cNvPr id="11" name="Image 10"/>
            <p:cNvPicPr>
              <a:picLocks noChangeAspect="1"/>
            </p:cNvPicPr>
            <p:nvPr/>
          </p:nvPicPr>
          <p:blipFill rotWithShape="1">
            <a:blip r:embed="rId6"/>
            <a:srcRect l="49908" t="30342" r="21081" b="33321"/>
            <a:stretch/>
          </p:blipFill>
          <p:spPr>
            <a:xfrm>
              <a:off x="6156640" y="998978"/>
              <a:ext cx="5305530" cy="3737987"/>
            </a:xfrm>
            <a:prstGeom prst="rect">
              <a:avLst/>
            </a:prstGeom>
          </p:spPr>
        </p:pic>
        <p:sp>
          <p:nvSpPr>
            <p:cNvPr id="7" name="ZoneTexte 6"/>
            <p:cNvSpPr txBox="1"/>
            <p:nvPr/>
          </p:nvSpPr>
          <p:spPr>
            <a:xfrm>
              <a:off x="6156640" y="4176489"/>
              <a:ext cx="2940805" cy="369331"/>
            </a:xfrm>
            <a:prstGeom prst="rect">
              <a:avLst/>
            </a:prstGeom>
            <a:noFill/>
          </p:spPr>
          <p:txBody>
            <a:bodyPr wrap="none" rtlCol="0">
              <a:spAutoFit/>
            </a:bodyPr>
            <a:lstStyle/>
            <a:p>
              <a:r>
                <a:rPr lang="fr-FR" dirty="0">
                  <a:solidFill>
                    <a:schemeClr val="bg1"/>
                  </a:solidFill>
                </a:rPr>
                <a:t>1876: Spirophore d’E. Woillez</a:t>
              </a:r>
            </a:p>
          </p:txBody>
        </p:sp>
      </p:grpSp>
      <p:pic>
        <p:nvPicPr>
          <p:cNvPr id="5" name="Image 4"/>
          <p:cNvPicPr>
            <a:picLocks noChangeAspect="1"/>
          </p:cNvPicPr>
          <p:nvPr/>
        </p:nvPicPr>
        <p:blipFill>
          <a:blip r:embed="rId7"/>
          <a:stretch>
            <a:fillRect/>
          </a:stretch>
        </p:blipFill>
        <p:spPr>
          <a:xfrm>
            <a:off x="7200629" y="1856719"/>
            <a:ext cx="3043532" cy="2096223"/>
          </a:xfrm>
          <a:prstGeom prst="rect">
            <a:avLst/>
          </a:prstGeom>
        </p:spPr>
      </p:pic>
      <p:sp>
        <p:nvSpPr>
          <p:cNvPr id="14" name="ZoneTexte 13"/>
          <p:cNvSpPr txBox="1"/>
          <p:nvPr/>
        </p:nvSpPr>
        <p:spPr>
          <a:xfrm>
            <a:off x="3519131" y="1506615"/>
            <a:ext cx="3335523" cy="369332"/>
          </a:xfrm>
          <a:prstGeom prst="rect">
            <a:avLst/>
          </a:prstGeom>
          <a:noFill/>
        </p:spPr>
        <p:txBody>
          <a:bodyPr wrap="square" rtlCol="0">
            <a:spAutoFit/>
          </a:bodyPr>
          <a:lstStyle/>
          <a:p>
            <a:r>
              <a:rPr lang="fr-FR" dirty="0"/>
              <a:t>1931: Poumon d’acier, Emerson</a:t>
            </a:r>
          </a:p>
        </p:txBody>
      </p:sp>
      <p:sp>
        <p:nvSpPr>
          <p:cNvPr id="15" name="ZoneTexte 14"/>
          <p:cNvSpPr txBox="1"/>
          <p:nvPr/>
        </p:nvSpPr>
        <p:spPr>
          <a:xfrm>
            <a:off x="7200479" y="1521165"/>
            <a:ext cx="3163910" cy="369332"/>
          </a:xfrm>
          <a:prstGeom prst="rect">
            <a:avLst/>
          </a:prstGeom>
          <a:noFill/>
        </p:spPr>
        <p:txBody>
          <a:bodyPr wrap="square" rtlCol="0">
            <a:spAutoFit/>
          </a:bodyPr>
          <a:lstStyle/>
          <a:p>
            <a:r>
              <a:rPr lang="fr-FR" dirty="0"/>
              <a:t>1952: Epidémie de poliomyélite</a:t>
            </a:r>
          </a:p>
        </p:txBody>
      </p:sp>
      <p:sp>
        <p:nvSpPr>
          <p:cNvPr id="18" name="ZoneTexte 17"/>
          <p:cNvSpPr txBox="1"/>
          <p:nvPr/>
        </p:nvSpPr>
        <p:spPr>
          <a:xfrm>
            <a:off x="2581786" y="5360920"/>
            <a:ext cx="1906793" cy="249566"/>
          </a:xfrm>
          <a:prstGeom prst="rect">
            <a:avLst/>
          </a:prstGeom>
          <a:noFill/>
        </p:spPr>
        <p:txBody>
          <a:bodyPr wrap="square" rtlCol="0">
            <a:spAutoFit/>
          </a:bodyPr>
          <a:lstStyle/>
          <a:p>
            <a:r>
              <a:rPr lang="fr-FR" dirty="0">
                <a:solidFill>
                  <a:schemeClr val="bg1"/>
                </a:solidFill>
              </a:rPr>
              <a:t>1907: Pulmotor, Dräger</a:t>
            </a:r>
          </a:p>
        </p:txBody>
      </p:sp>
      <p:pic>
        <p:nvPicPr>
          <p:cNvPr id="3074" name="Picture 2" descr="Histoire de la Ventilation"/>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46668" y="4145645"/>
            <a:ext cx="1933575" cy="2371726"/>
          </a:xfrm>
          <a:prstGeom prst="rect">
            <a:avLst/>
          </a:prstGeom>
          <a:noFill/>
          <a:extLst>
            <a:ext uri="{909E8E84-426E-40DD-AFC4-6F175D3DCCD1}">
              <a14:hiddenFill xmlns:a14="http://schemas.microsoft.com/office/drawing/2010/main">
                <a:solidFill>
                  <a:srgbClr val="FFFFFF"/>
                </a:solidFill>
              </a14:hiddenFill>
            </a:ext>
          </a:extLst>
        </p:spPr>
      </p:pic>
      <p:sp>
        <p:nvSpPr>
          <p:cNvPr id="19" name="ZoneTexte 18"/>
          <p:cNvSpPr txBox="1"/>
          <p:nvPr/>
        </p:nvSpPr>
        <p:spPr>
          <a:xfrm>
            <a:off x="4669119" y="6517371"/>
            <a:ext cx="2185535" cy="369332"/>
          </a:xfrm>
          <a:prstGeom prst="rect">
            <a:avLst/>
          </a:prstGeom>
          <a:noFill/>
        </p:spPr>
        <p:txBody>
          <a:bodyPr wrap="none" rtlCol="0">
            <a:spAutoFit/>
          </a:bodyPr>
          <a:lstStyle/>
          <a:p>
            <a:r>
              <a:rPr lang="fr-FR" dirty="0"/>
              <a:t>1952: Bag Ventilation</a:t>
            </a:r>
          </a:p>
        </p:txBody>
      </p:sp>
      <p:pic>
        <p:nvPicPr>
          <p:cNvPr id="20" name="Image 19"/>
          <p:cNvPicPr>
            <a:picLocks noChangeAspect="1"/>
          </p:cNvPicPr>
          <p:nvPr/>
        </p:nvPicPr>
        <p:blipFill>
          <a:blip r:embed="rId9"/>
          <a:stretch>
            <a:fillRect/>
          </a:stretch>
        </p:blipFill>
        <p:spPr>
          <a:xfrm>
            <a:off x="6936357" y="4080387"/>
            <a:ext cx="1776700" cy="2294718"/>
          </a:xfrm>
          <a:prstGeom prst="rect">
            <a:avLst/>
          </a:prstGeom>
        </p:spPr>
      </p:pic>
      <p:sp>
        <p:nvSpPr>
          <p:cNvPr id="21" name="ZoneTexte 20"/>
          <p:cNvSpPr txBox="1"/>
          <p:nvPr/>
        </p:nvSpPr>
        <p:spPr>
          <a:xfrm>
            <a:off x="6916540" y="6247054"/>
            <a:ext cx="1796517" cy="646331"/>
          </a:xfrm>
          <a:prstGeom prst="rect">
            <a:avLst/>
          </a:prstGeom>
          <a:noFill/>
        </p:spPr>
        <p:txBody>
          <a:bodyPr wrap="square" rtlCol="0">
            <a:spAutoFit/>
          </a:bodyPr>
          <a:lstStyle/>
          <a:p>
            <a:r>
              <a:rPr lang="fr-FR" dirty="0"/>
              <a:t>1956: Relaxateur de pression, </a:t>
            </a:r>
            <a:r>
              <a:rPr lang="fr-FR" dirty="0" err="1"/>
              <a:t>Bird</a:t>
            </a:r>
            <a:endParaRPr lang="fr-FR" dirty="0"/>
          </a:p>
        </p:txBody>
      </p:sp>
      <p:pic>
        <p:nvPicPr>
          <p:cNvPr id="22" name="Image 21"/>
          <p:cNvPicPr>
            <a:picLocks noChangeAspect="1"/>
          </p:cNvPicPr>
          <p:nvPr/>
        </p:nvPicPr>
        <p:blipFill>
          <a:blip r:embed="rId10"/>
          <a:stretch>
            <a:fillRect/>
          </a:stretch>
        </p:blipFill>
        <p:spPr>
          <a:xfrm>
            <a:off x="8833545" y="4243490"/>
            <a:ext cx="1843324" cy="2379282"/>
          </a:xfrm>
          <a:prstGeom prst="rect">
            <a:avLst/>
          </a:prstGeom>
        </p:spPr>
      </p:pic>
      <p:sp>
        <p:nvSpPr>
          <p:cNvPr id="23" name="ZoneTexte 22"/>
          <p:cNvSpPr txBox="1"/>
          <p:nvPr/>
        </p:nvSpPr>
        <p:spPr>
          <a:xfrm>
            <a:off x="8869933" y="6039708"/>
            <a:ext cx="1806936" cy="369332"/>
          </a:xfrm>
          <a:prstGeom prst="rect">
            <a:avLst/>
          </a:prstGeom>
          <a:noFill/>
        </p:spPr>
        <p:txBody>
          <a:bodyPr wrap="square" rtlCol="0">
            <a:spAutoFit/>
          </a:bodyPr>
          <a:lstStyle/>
          <a:p>
            <a:r>
              <a:rPr lang="fr-FR" dirty="0">
                <a:solidFill>
                  <a:schemeClr val="bg1"/>
                </a:solidFill>
              </a:rPr>
              <a:t>1964: </a:t>
            </a:r>
            <a:r>
              <a:rPr lang="fr-FR" dirty="0" err="1">
                <a:solidFill>
                  <a:schemeClr val="bg1"/>
                </a:solidFill>
              </a:rPr>
              <a:t>Engström</a:t>
            </a:r>
            <a:endParaRPr lang="fr-FR" dirty="0">
              <a:solidFill>
                <a:schemeClr val="bg1"/>
              </a:solidFill>
            </a:endParaRPr>
          </a:p>
        </p:txBody>
      </p:sp>
      <p:sp>
        <p:nvSpPr>
          <p:cNvPr id="24" name="Double flèche verticale 23"/>
          <p:cNvSpPr/>
          <p:nvPr/>
        </p:nvSpPr>
        <p:spPr>
          <a:xfrm>
            <a:off x="10412710" y="3390248"/>
            <a:ext cx="264159" cy="770678"/>
          </a:xfrm>
          <a:prstGeom prst="upDownArrow">
            <a:avLst/>
          </a:prstGeom>
          <a:solidFill>
            <a:srgbClr val="FFCCCC"/>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8242287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Rectangle 58"/>
          <p:cNvSpPr/>
          <p:nvPr/>
        </p:nvSpPr>
        <p:spPr>
          <a:xfrm>
            <a:off x="5776449" y="3217285"/>
            <a:ext cx="3962401" cy="1738300"/>
          </a:xfrm>
          <a:prstGeom prst="rect">
            <a:avLst/>
          </a:prstGeom>
          <a:solidFill>
            <a:srgbClr val="FFCC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Ellipse 36"/>
          <p:cNvSpPr/>
          <p:nvPr/>
        </p:nvSpPr>
        <p:spPr>
          <a:xfrm>
            <a:off x="3877685" y="3996678"/>
            <a:ext cx="984365" cy="958907"/>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p:cNvSpPr>
            <a:spLocks noGrp="1"/>
          </p:cNvSpPr>
          <p:nvPr>
            <p:ph type="title"/>
          </p:nvPr>
        </p:nvSpPr>
        <p:spPr>
          <a:xfrm>
            <a:off x="799011" y="142929"/>
            <a:ext cx="10515600" cy="1325563"/>
          </a:xfrm>
        </p:spPr>
        <p:txBody>
          <a:bodyPr/>
          <a:lstStyle/>
          <a:p>
            <a:pPr algn="ctr"/>
            <a:r>
              <a:rPr lang="fr-FR" b="1" dirty="0"/>
              <a:t>Ventilation mécanique: modélisation du système respiratoire</a:t>
            </a:r>
          </a:p>
        </p:txBody>
      </p:sp>
      <p:sp>
        <p:nvSpPr>
          <p:cNvPr id="3" name="Line 3"/>
          <p:cNvSpPr>
            <a:spLocks noChangeAspect="1" noChangeShapeType="1"/>
          </p:cNvSpPr>
          <p:nvPr/>
        </p:nvSpPr>
        <p:spPr bwMode="auto">
          <a:xfrm>
            <a:off x="4060364" y="5267326"/>
            <a:ext cx="28575" cy="36512"/>
          </a:xfrm>
          <a:prstGeom prst="line">
            <a:avLst/>
          </a:prstGeom>
          <a:ln w="317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fr-FR"/>
          </a:p>
        </p:txBody>
      </p:sp>
      <p:grpSp>
        <p:nvGrpSpPr>
          <p:cNvPr id="4" name="Group 10"/>
          <p:cNvGrpSpPr>
            <a:grpSpLocks/>
          </p:cNvGrpSpPr>
          <p:nvPr/>
        </p:nvGrpSpPr>
        <p:grpSpPr bwMode="auto">
          <a:xfrm flipH="1">
            <a:off x="1654277" y="2860266"/>
            <a:ext cx="1752600" cy="2209800"/>
            <a:chOff x="3838" y="1908"/>
            <a:chExt cx="1265" cy="1665"/>
          </a:xfrm>
          <a:noFill/>
        </p:grpSpPr>
        <p:sp>
          <p:nvSpPr>
            <p:cNvPr id="5" name="Freeform 5"/>
            <p:cNvSpPr>
              <a:spLocks noChangeAspect="1"/>
            </p:cNvSpPr>
            <p:nvPr/>
          </p:nvSpPr>
          <p:spPr bwMode="auto">
            <a:xfrm>
              <a:off x="3838" y="1908"/>
              <a:ext cx="1265" cy="1665"/>
            </a:xfrm>
            <a:custGeom>
              <a:avLst/>
              <a:gdLst>
                <a:gd name="T0" fmla="*/ 23 w 3119"/>
                <a:gd name="T1" fmla="*/ 34 h 4102"/>
                <a:gd name="T2" fmla="*/ 23 w 3119"/>
                <a:gd name="T3" fmla="*/ 32 h 4102"/>
                <a:gd name="T4" fmla="*/ 23 w 3119"/>
                <a:gd name="T5" fmla="*/ 30 h 4102"/>
                <a:gd name="T6" fmla="*/ 21 w 3119"/>
                <a:gd name="T7" fmla="*/ 30 h 4102"/>
                <a:gd name="T8" fmla="*/ 20 w 3119"/>
                <a:gd name="T9" fmla="*/ 28 h 4102"/>
                <a:gd name="T10" fmla="*/ 20 w 3119"/>
                <a:gd name="T11" fmla="*/ 26 h 4102"/>
                <a:gd name="T12" fmla="*/ 21 w 3119"/>
                <a:gd name="T13" fmla="*/ 24 h 4102"/>
                <a:gd name="T14" fmla="*/ 23 w 3119"/>
                <a:gd name="T15" fmla="*/ 21 h 4102"/>
                <a:gd name="T16" fmla="*/ 24 w 3119"/>
                <a:gd name="T17" fmla="*/ 18 h 4102"/>
                <a:gd name="T18" fmla="*/ 23 w 3119"/>
                <a:gd name="T19" fmla="*/ 15 h 4102"/>
                <a:gd name="T20" fmla="*/ 24 w 3119"/>
                <a:gd name="T21" fmla="*/ 12 h 4102"/>
                <a:gd name="T22" fmla="*/ 24 w 3119"/>
                <a:gd name="T23" fmla="*/ 11 h 4102"/>
                <a:gd name="T24" fmla="*/ 23 w 3119"/>
                <a:gd name="T25" fmla="*/ 10 h 4102"/>
                <a:gd name="T26" fmla="*/ 23 w 3119"/>
                <a:gd name="T27" fmla="*/ 8 h 4102"/>
                <a:gd name="T28" fmla="*/ 27 w 3119"/>
                <a:gd name="T29" fmla="*/ 4 h 4102"/>
                <a:gd name="T30" fmla="*/ 31 w 3119"/>
                <a:gd name="T31" fmla="*/ 3 h 4102"/>
                <a:gd name="T32" fmla="*/ 35 w 3119"/>
                <a:gd name="T33" fmla="*/ 1 h 4102"/>
                <a:gd name="T34" fmla="*/ 40 w 3119"/>
                <a:gd name="T35" fmla="*/ 0 h 4102"/>
                <a:gd name="T36" fmla="*/ 46 w 3119"/>
                <a:gd name="T37" fmla="*/ 1 h 4102"/>
                <a:gd name="T38" fmla="*/ 49 w 3119"/>
                <a:gd name="T39" fmla="*/ 3 h 4102"/>
                <a:gd name="T40" fmla="*/ 54 w 3119"/>
                <a:gd name="T41" fmla="*/ 7 h 4102"/>
                <a:gd name="T42" fmla="*/ 58 w 3119"/>
                <a:gd name="T43" fmla="*/ 13 h 4102"/>
                <a:gd name="T44" fmla="*/ 58 w 3119"/>
                <a:gd name="T45" fmla="*/ 19 h 4102"/>
                <a:gd name="T46" fmla="*/ 58 w 3119"/>
                <a:gd name="T47" fmla="*/ 26 h 4102"/>
                <a:gd name="T48" fmla="*/ 55 w 3119"/>
                <a:gd name="T49" fmla="*/ 31 h 4102"/>
                <a:gd name="T50" fmla="*/ 53 w 3119"/>
                <a:gd name="T51" fmla="*/ 40 h 4102"/>
                <a:gd name="T52" fmla="*/ 53 w 3119"/>
                <a:gd name="T53" fmla="*/ 47 h 4102"/>
                <a:gd name="T54" fmla="*/ 56 w 3119"/>
                <a:gd name="T55" fmla="*/ 52 h 4102"/>
                <a:gd name="T56" fmla="*/ 62 w 3119"/>
                <a:gd name="T57" fmla="*/ 54 h 4102"/>
                <a:gd name="T58" fmla="*/ 68 w 3119"/>
                <a:gd name="T59" fmla="*/ 56 h 4102"/>
                <a:gd name="T60" fmla="*/ 74 w 3119"/>
                <a:gd name="T61" fmla="*/ 57 h 4102"/>
                <a:gd name="T62" fmla="*/ 78 w 3119"/>
                <a:gd name="T63" fmla="*/ 61 h 4102"/>
                <a:gd name="T64" fmla="*/ 82 w 3119"/>
                <a:gd name="T65" fmla="*/ 67 h 4102"/>
                <a:gd name="T66" fmla="*/ 84 w 3119"/>
                <a:gd name="T67" fmla="*/ 73 h 4102"/>
                <a:gd name="T68" fmla="*/ 84 w 3119"/>
                <a:gd name="T69" fmla="*/ 81 h 4102"/>
                <a:gd name="T70" fmla="*/ 83 w 3119"/>
                <a:gd name="T71" fmla="*/ 86 h 4102"/>
                <a:gd name="T72" fmla="*/ 82 w 3119"/>
                <a:gd name="T73" fmla="*/ 90 h 4102"/>
                <a:gd name="T74" fmla="*/ 83 w 3119"/>
                <a:gd name="T75" fmla="*/ 94 h 4102"/>
                <a:gd name="T76" fmla="*/ 84 w 3119"/>
                <a:gd name="T77" fmla="*/ 101 h 4102"/>
                <a:gd name="T78" fmla="*/ 84 w 3119"/>
                <a:gd name="T79" fmla="*/ 107 h 4102"/>
                <a:gd name="T80" fmla="*/ 69 w 3119"/>
                <a:gd name="T81" fmla="*/ 105 h 4102"/>
                <a:gd name="T82" fmla="*/ 39 w 3119"/>
                <a:gd name="T83" fmla="*/ 106 h 4102"/>
                <a:gd name="T84" fmla="*/ 0 w 3119"/>
                <a:gd name="T85" fmla="*/ 103 h 4102"/>
                <a:gd name="T86" fmla="*/ 1 w 3119"/>
                <a:gd name="T87" fmla="*/ 94 h 4102"/>
                <a:gd name="T88" fmla="*/ 2 w 3119"/>
                <a:gd name="T89" fmla="*/ 89 h 4102"/>
                <a:gd name="T90" fmla="*/ 2 w 3119"/>
                <a:gd name="T91" fmla="*/ 84 h 4102"/>
                <a:gd name="T92" fmla="*/ 1 w 3119"/>
                <a:gd name="T93" fmla="*/ 80 h 4102"/>
                <a:gd name="T94" fmla="*/ 1 w 3119"/>
                <a:gd name="T95" fmla="*/ 76 h 4102"/>
                <a:gd name="T96" fmla="*/ 2 w 3119"/>
                <a:gd name="T97" fmla="*/ 68 h 4102"/>
                <a:gd name="T98" fmla="*/ 6 w 3119"/>
                <a:gd name="T99" fmla="*/ 62 h 4102"/>
                <a:gd name="T100" fmla="*/ 10 w 3119"/>
                <a:gd name="T101" fmla="*/ 58 h 4102"/>
                <a:gd name="T102" fmla="*/ 12 w 3119"/>
                <a:gd name="T103" fmla="*/ 56 h 4102"/>
                <a:gd name="T104" fmla="*/ 17 w 3119"/>
                <a:gd name="T105" fmla="*/ 56 h 4102"/>
                <a:gd name="T106" fmla="*/ 24 w 3119"/>
                <a:gd name="T107" fmla="*/ 54 h 4102"/>
                <a:gd name="T108" fmla="*/ 29 w 3119"/>
                <a:gd name="T109" fmla="*/ 52 h 4102"/>
                <a:gd name="T110" fmla="*/ 32 w 3119"/>
                <a:gd name="T111" fmla="*/ 48 h 4102"/>
                <a:gd name="T112" fmla="*/ 32 w 3119"/>
                <a:gd name="T113" fmla="*/ 45 h 4102"/>
                <a:gd name="T114" fmla="*/ 30 w 3119"/>
                <a:gd name="T115" fmla="*/ 43 h 4102"/>
                <a:gd name="T116" fmla="*/ 26 w 3119"/>
                <a:gd name="T117" fmla="*/ 43 h 4102"/>
                <a:gd name="T118" fmla="*/ 23 w 3119"/>
                <a:gd name="T119" fmla="*/ 41 h 4102"/>
                <a:gd name="T120" fmla="*/ 23 w 3119"/>
                <a:gd name="T121" fmla="*/ 39 h 4102"/>
                <a:gd name="T122" fmla="*/ 23 w 3119"/>
                <a:gd name="T123" fmla="*/ 37 h 4102"/>
                <a:gd name="T124" fmla="*/ 23 w 3119"/>
                <a:gd name="T125" fmla="*/ 36 h 410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3119" h="4102">
                  <a:moveTo>
                    <a:pt x="841" y="1320"/>
                  </a:moveTo>
                  <a:lnTo>
                    <a:pt x="841" y="1315"/>
                  </a:lnTo>
                  <a:lnTo>
                    <a:pt x="841" y="1305"/>
                  </a:lnTo>
                  <a:lnTo>
                    <a:pt x="841" y="1293"/>
                  </a:lnTo>
                  <a:lnTo>
                    <a:pt x="841" y="1279"/>
                  </a:lnTo>
                  <a:lnTo>
                    <a:pt x="841" y="1265"/>
                  </a:lnTo>
                  <a:lnTo>
                    <a:pt x="841" y="1251"/>
                  </a:lnTo>
                  <a:lnTo>
                    <a:pt x="835" y="1241"/>
                  </a:lnTo>
                  <a:lnTo>
                    <a:pt x="834" y="1237"/>
                  </a:lnTo>
                  <a:lnTo>
                    <a:pt x="830" y="1234"/>
                  </a:lnTo>
                  <a:lnTo>
                    <a:pt x="824" y="1229"/>
                  </a:lnTo>
                  <a:lnTo>
                    <a:pt x="824" y="1225"/>
                  </a:lnTo>
                  <a:lnTo>
                    <a:pt x="824" y="1219"/>
                  </a:lnTo>
                  <a:lnTo>
                    <a:pt x="824" y="1218"/>
                  </a:lnTo>
                  <a:lnTo>
                    <a:pt x="827" y="1215"/>
                  </a:lnTo>
                  <a:lnTo>
                    <a:pt x="831" y="1211"/>
                  </a:lnTo>
                  <a:lnTo>
                    <a:pt x="834" y="1202"/>
                  </a:lnTo>
                  <a:lnTo>
                    <a:pt x="838" y="1199"/>
                  </a:lnTo>
                  <a:lnTo>
                    <a:pt x="842" y="1191"/>
                  </a:lnTo>
                  <a:lnTo>
                    <a:pt x="845" y="1181"/>
                  </a:lnTo>
                  <a:lnTo>
                    <a:pt x="847" y="1174"/>
                  </a:lnTo>
                  <a:lnTo>
                    <a:pt x="849" y="1162"/>
                  </a:lnTo>
                  <a:lnTo>
                    <a:pt x="851" y="1151"/>
                  </a:lnTo>
                  <a:lnTo>
                    <a:pt x="854" y="1139"/>
                  </a:lnTo>
                  <a:lnTo>
                    <a:pt x="854" y="1127"/>
                  </a:lnTo>
                  <a:lnTo>
                    <a:pt x="851" y="1118"/>
                  </a:lnTo>
                  <a:lnTo>
                    <a:pt x="849" y="1108"/>
                  </a:lnTo>
                  <a:lnTo>
                    <a:pt x="842" y="1098"/>
                  </a:lnTo>
                  <a:lnTo>
                    <a:pt x="831" y="1094"/>
                  </a:lnTo>
                  <a:lnTo>
                    <a:pt x="824" y="1092"/>
                  </a:lnTo>
                  <a:lnTo>
                    <a:pt x="815" y="1089"/>
                  </a:lnTo>
                  <a:lnTo>
                    <a:pt x="807" y="1086"/>
                  </a:lnTo>
                  <a:lnTo>
                    <a:pt x="798" y="1086"/>
                  </a:lnTo>
                  <a:lnTo>
                    <a:pt x="789" y="1085"/>
                  </a:lnTo>
                  <a:lnTo>
                    <a:pt x="780" y="1085"/>
                  </a:lnTo>
                  <a:lnTo>
                    <a:pt x="774" y="1085"/>
                  </a:lnTo>
                  <a:lnTo>
                    <a:pt x="767" y="1082"/>
                  </a:lnTo>
                  <a:lnTo>
                    <a:pt x="761" y="1082"/>
                  </a:lnTo>
                  <a:lnTo>
                    <a:pt x="756" y="1079"/>
                  </a:lnTo>
                  <a:lnTo>
                    <a:pt x="752" y="1074"/>
                  </a:lnTo>
                  <a:lnTo>
                    <a:pt x="748" y="1070"/>
                  </a:lnTo>
                  <a:lnTo>
                    <a:pt x="743" y="1066"/>
                  </a:lnTo>
                  <a:lnTo>
                    <a:pt x="739" y="1059"/>
                  </a:lnTo>
                  <a:lnTo>
                    <a:pt x="735" y="1050"/>
                  </a:lnTo>
                  <a:lnTo>
                    <a:pt x="728" y="1043"/>
                  </a:lnTo>
                  <a:lnTo>
                    <a:pt x="722" y="1034"/>
                  </a:lnTo>
                  <a:lnTo>
                    <a:pt x="718" y="1022"/>
                  </a:lnTo>
                  <a:lnTo>
                    <a:pt x="718" y="1013"/>
                  </a:lnTo>
                  <a:lnTo>
                    <a:pt x="718" y="1003"/>
                  </a:lnTo>
                  <a:lnTo>
                    <a:pt x="722" y="994"/>
                  </a:lnTo>
                  <a:lnTo>
                    <a:pt x="723" y="985"/>
                  </a:lnTo>
                  <a:lnTo>
                    <a:pt x="728" y="977"/>
                  </a:lnTo>
                  <a:lnTo>
                    <a:pt x="732" y="968"/>
                  </a:lnTo>
                  <a:lnTo>
                    <a:pt x="737" y="961"/>
                  </a:lnTo>
                  <a:lnTo>
                    <a:pt x="739" y="950"/>
                  </a:lnTo>
                  <a:lnTo>
                    <a:pt x="743" y="941"/>
                  </a:lnTo>
                  <a:lnTo>
                    <a:pt x="748" y="929"/>
                  </a:lnTo>
                  <a:lnTo>
                    <a:pt x="752" y="920"/>
                  </a:lnTo>
                  <a:lnTo>
                    <a:pt x="756" y="910"/>
                  </a:lnTo>
                  <a:lnTo>
                    <a:pt x="763" y="901"/>
                  </a:lnTo>
                  <a:lnTo>
                    <a:pt x="770" y="891"/>
                  </a:lnTo>
                  <a:lnTo>
                    <a:pt x="776" y="880"/>
                  </a:lnTo>
                  <a:lnTo>
                    <a:pt x="785" y="870"/>
                  </a:lnTo>
                  <a:lnTo>
                    <a:pt x="794" y="856"/>
                  </a:lnTo>
                  <a:lnTo>
                    <a:pt x="800" y="844"/>
                  </a:lnTo>
                  <a:lnTo>
                    <a:pt x="809" y="833"/>
                  </a:lnTo>
                  <a:lnTo>
                    <a:pt x="815" y="817"/>
                  </a:lnTo>
                  <a:lnTo>
                    <a:pt x="823" y="809"/>
                  </a:lnTo>
                  <a:lnTo>
                    <a:pt x="827" y="796"/>
                  </a:lnTo>
                  <a:lnTo>
                    <a:pt x="834" y="784"/>
                  </a:lnTo>
                  <a:lnTo>
                    <a:pt x="841" y="775"/>
                  </a:lnTo>
                  <a:lnTo>
                    <a:pt x="847" y="763"/>
                  </a:lnTo>
                  <a:lnTo>
                    <a:pt x="854" y="751"/>
                  </a:lnTo>
                  <a:lnTo>
                    <a:pt x="858" y="742"/>
                  </a:lnTo>
                  <a:lnTo>
                    <a:pt x="862" y="730"/>
                  </a:lnTo>
                  <a:lnTo>
                    <a:pt x="865" y="721"/>
                  </a:lnTo>
                  <a:lnTo>
                    <a:pt x="867" y="711"/>
                  </a:lnTo>
                  <a:lnTo>
                    <a:pt x="867" y="701"/>
                  </a:lnTo>
                  <a:lnTo>
                    <a:pt x="867" y="691"/>
                  </a:lnTo>
                  <a:lnTo>
                    <a:pt x="865" y="682"/>
                  </a:lnTo>
                  <a:lnTo>
                    <a:pt x="860" y="670"/>
                  </a:lnTo>
                  <a:lnTo>
                    <a:pt x="856" y="661"/>
                  </a:lnTo>
                  <a:lnTo>
                    <a:pt x="851" y="649"/>
                  </a:lnTo>
                  <a:lnTo>
                    <a:pt x="847" y="635"/>
                  </a:lnTo>
                  <a:lnTo>
                    <a:pt x="845" y="623"/>
                  </a:lnTo>
                  <a:lnTo>
                    <a:pt x="842" y="609"/>
                  </a:lnTo>
                  <a:lnTo>
                    <a:pt x="842" y="595"/>
                  </a:lnTo>
                  <a:lnTo>
                    <a:pt x="845" y="578"/>
                  </a:lnTo>
                  <a:lnTo>
                    <a:pt x="849" y="561"/>
                  </a:lnTo>
                  <a:lnTo>
                    <a:pt x="854" y="544"/>
                  </a:lnTo>
                  <a:lnTo>
                    <a:pt x="860" y="530"/>
                  </a:lnTo>
                  <a:lnTo>
                    <a:pt x="867" y="516"/>
                  </a:lnTo>
                  <a:lnTo>
                    <a:pt x="873" y="504"/>
                  </a:lnTo>
                  <a:lnTo>
                    <a:pt x="878" y="492"/>
                  </a:lnTo>
                  <a:lnTo>
                    <a:pt x="880" y="485"/>
                  </a:lnTo>
                  <a:lnTo>
                    <a:pt x="884" y="473"/>
                  </a:lnTo>
                  <a:lnTo>
                    <a:pt x="889" y="464"/>
                  </a:lnTo>
                  <a:lnTo>
                    <a:pt x="891" y="452"/>
                  </a:lnTo>
                  <a:lnTo>
                    <a:pt x="897" y="439"/>
                  </a:lnTo>
                  <a:lnTo>
                    <a:pt x="904" y="426"/>
                  </a:lnTo>
                  <a:lnTo>
                    <a:pt x="913" y="411"/>
                  </a:lnTo>
                  <a:lnTo>
                    <a:pt x="910" y="399"/>
                  </a:lnTo>
                  <a:lnTo>
                    <a:pt x="902" y="404"/>
                  </a:lnTo>
                  <a:lnTo>
                    <a:pt x="897" y="411"/>
                  </a:lnTo>
                  <a:lnTo>
                    <a:pt x="895" y="416"/>
                  </a:lnTo>
                  <a:lnTo>
                    <a:pt x="893" y="418"/>
                  </a:lnTo>
                  <a:lnTo>
                    <a:pt x="889" y="420"/>
                  </a:lnTo>
                  <a:lnTo>
                    <a:pt x="882" y="420"/>
                  </a:lnTo>
                  <a:lnTo>
                    <a:pt x="873" y="418"/>
                  </a:lnTo>
                  <a:lnTo>
                    <a:pt x="858" y="411"/>
                  </a:lnTo>
                  <a:lnTo>
                    <a:pt x="854" y="409"/>
                  </a:lnTo>
                  <a:lnTo>
                    <a:pt x="849" y="404"/>
                  </a:lnTo>
                  <a:lnTo>
                    <a:pt x="845" y="399"/>
                  </a:lnTo>
                  <a:lnTo>
                    <a:pt x="841" y="394"/>
                  </a:lnTo>
                  <a:lnTo>
                    <a:pt x="838" y="387"/>
                  </a:lnTo>
                  <a:lnTo>
                    <a:pt x="834" y="380"/>
                  </a:lnTo>
                  <a:lnTo>
                    <a:pt x="834" y="376"/>
                  </a:lnTo>
                  <a:lnTo>
                    <a:pt x="831" y="369"/>
                  </a:lnTo>
                  <a:lnTo>
                    <a:pt x="831" y="359"/>
                  </a:lnTo>
                  <a:lnTo>
                    <a:pt x="830" y="352"/>
                  </a:lnTo>
                  <a:lnTo>
                    <a:pt x="830" y="345"/>
                  </a:lnTo>
                  <a:lnTo>
                    <a:pt x="831" y="337"/>
                  </a:lnTo>
                  <a:lnTo>
                    <a:pt x="831" y="328"/>
                  </a:lnTo>
                  <a:lnTo>
                    <a:pt x="834" y="318"/>
                  </a:lnTo>
                  <a:lnTo>
                    <a:pt x="838" y="306"/>
                  </a:lnTo>
                  <a:lnTo>
                    <a:pt x="841" y="292"/>
                  </a:lnTo>
                  <a:lnTo>
                    <a:pt x="849" y="275"/>
                  </a:lnTo>
                  <a:lnTo>
                    <a:pt x="862" y="254"/>
                  </a:lnTo>
                  <a:lnTo>
                    <a:pt x="882" y="233"/>
                  </a:lnTo>
                  <a:lnTo>
                    <a:pt x="904" y="207"/>
                  </a:lnTo>
                  <a:lnTo>
                    <a:pt x="930" y="184"/>
                  </a:lnTo>
                  <a:lnTo>
                    <a:pt x="954" y="161"/>
                  </a:lnTo>
                  <a:lnTo>
                    <a:pt x="979" y="142"/>
                  </a:lnTo>
                  <a:lnTo>
                    <a:pt x="1001" y="131"/>
                  </a:lnTo>
                  <a:lnTo>
                    <a:pt x="1010" y="126"/>
                  </a:lnTo>
                  <a:lnTo>
                    <a:pt x="1021" y="124"/>
                  </a:lnTo>
                  <a:lnTo>
                    <a:pt x="1034" y="121"/>
                  </a:lnTo>
                  <a:lnTo>
                    <a:pt x="1047" y="116"/>
                  </a:lnTo>
                  <a:lnTo>
                    <a:pt x="1062" y="114"/>
                  </a:lnTo>
                  <a:lnTo>
                    <a:pt x="1079" y="112"/>
                  </a:lnTo>
                  <a:lnTo>
                    <a:pt x="1096" y="109"/>
                  </a:lnTo>
                  <a:lnTo>
                    <a:pt x="1114" y="105"/>
                  </a:lnTo>
                  <a:lnTo>
                    <a:pt x="1131" y="102"/>
                  </a:lnTo>
                  <a:lnTo>
                    <a:pt x="1146" y="100"/>
                  </a:lnTo>
                  <a:lnTo>
                    <a:pt x="1167" y="95"/>
                  </a:lnTo>
                  <a:lnTo>
                    <a:pt x="1184" y="91"/>
                  </a:lnTo>
                  <a:lnTo>
                    <a:pt x="1200" y="86"/>
                  </a:lnTo>
                  <a:lnTo>
                    <a:pt x="1217" y="81"/>
                  </a:lnTo>
                  <a:lnTo>
                    <a:pt x="1233" y="74"/>
                  </a:lnTo>
                  <a:lnTo>
                    <a:pt x="1248" y="67"/>
                  </a:lnTo>
                  <a:lnTo>
                    <a:pt x="1270" y="55"/>
                  </a:lnTo>
                  <a:lnTo>
                    <a:pt x="1290" y="45"/>
                  </a:lnTo>
                  <a:lnTo>
                    <a:pt x="1310" y="35"/>
                  </a:lnTo>
                  <a:lnTo>
                    <a:pt x="1330" y="28"/>
                  </a:lnTo>
                  <a:lnTo>
                    <a:pt x="1352" y="21"/>
                  </a:lnTo>
                  <a:lnTo>
                    <a:pt x="1369" y="14"/>
                  </a:lnTo>
                  <a:lnTo>
                    <a:pt x="1389" y="12"/>
                  </a:lnTo>
                  <a:lnTo>
                    <a:pt x="1409" y="7"/>
                  </a:lnTo>
                  <a:lnTo>
                    <a:pt x="1427" y="5"/>
                  </a:lnTo>
                  <a:lnTo>
                    <a:pt x="1444" y="2"/>
                  </a:lnTo>
                  <a:lnTo>
                    <a:pt x="1464" y="2"/>
                  </a:lnTo>
                  <a:lnTo>
                    <a:pt x="1481" y="0"/>
                  </a:lnTo>
                  <a:lnTo>
                    <a:pt x="1501" y="2"/>
                  </a:lnTo>
                  <a:lnTo>
                    <a:pt x="1522" y="2"/>
                  </a:lnTo>
                  <a:lnTo>
                    <a:pt x="1540" y="2"/>
                  </a:lnTo>
                  <a:lnTo>
                    <a:pt x="1561" y="5"/>
                  </a:lnTo>
                  <a:lnTo>
                    <a:pt x="1590" y="7"/>
                  </a:lnTo>
                  <a:lnTo>
                    <a:pt x="1618" y="9"/>
                  </a:lnTo>
                  <a:lnTo>
                    <a:pt x="1645" y="14"/>
                  </a:lnTo>
                  <a:lnTo>
                    <a:pt x="1669" y="19"/>
                  </a:lnTo>
                  <a:lnTo>
                    <a:pt x="1689" y="26"/>
                  </a:lnTo>
                  <a:lnTo>
                    <a:pt x="1709" y="31"/>
                  </a:lnTo>
                  <a:lnTo>
                    <a:pt x="1728" y="38"/>
                  </a:lnTo>
                  <a:lnTo>
                    <a:pt x="1744" y="47"/>
                  </a:lnTo>
                  <a:lnTo>
                    <a:pt x="1761" y="55"/>
                  </a:lnTo>
                  <a:lnTo>
                    <a:pt x="1777" y="63"/>
                  </a:lnTo>
                  <a:lnTo>
                    <a:pt x="1791" y="72"/>
                  </a:lnTo>
                  <a:lnTo>
                    <a:pt x="1806" y="84"/>
                  </a:lnTo>
                  <a:lnTo>
                    <a:pt x="1819" y="91"/>
                  </a:lnTo>
                  <a:lnTo>
                    <a:pt x="1834" y="102"/>
                  </a:lnTo>
                  <a:lnTo>
                    <a:pt x="1847" y="112"/>
                  </a:lnTo>
                  <a:lnTo>
                    <a:pt x="1863" y="121"/>
                  </a:lnTo>
                  <a:lnTo>
                    <a:pt x="1888" y="138"/>
                  </a:lnTo>
                  <a:lnTo>
                    <a:pt x="1910" y="154"/>
                  </a:lnTo>
                  <a:lnTo>
                    <a:pt x="1931" y="173"/>
                  </a:lnTo>
                  <a:lnTo>
                    <a:pt x="1951" y="192"/>
                  </a:lnTo>
                  <a:lnTo>
                    <a:pt x="1971" y="212"/>
                  </a:lnTo>
                  <a:lnTo>
                    <a:pt x="1991" y="233"/>
                  </a:lnTo>
                  <a:lnTo>
                    <a:pt x="2009" y="252"/>
                  </a:lnTo>
                  <a:lnTo>
                    <a:pt x="2024" y="273"/>
                  </a:lnTo>
                  <a:lnTo>
                    <a:pt x="2042" y="294"/>
                  </a:lnTo>
                  <a:lnTo>
                    <a:pt x="2055" y="318"/>
                  </a:lnTo>
                  <a:lnTo>
                    <a:pt x="2068" y="343"/>
                  </a:lnTo>
                  <a:lnTo>
                    <a:pt x="2081" y="366"/>
                  </a:lnTo>
                  <a:lnTo>
                    <a:pt x="2094" y="390"/>
                  </a:lnTo>
                  <a:lnTo>
                    <a:pt x="2105" y="416"/>
                  </a:lnTo>
                  <a:lnTo>
                    <a:pt x="2115" y="439"/>
                  </a:lnTo>
                  <a:lnTo>
                    <a:pt x="2122" y="466"/>
                  </a:lnTo>
                  <a:lnTo>
                    <a:pt x="2132" y="492"/>
                  </a:lnTo>
                  <a:lnTo>
                    <a:pt x="2139" y="518"/>
                  </a:lnTo>
                  <a:lnTo>
                    <a:pt x="2145" y="544"/>
                  </a:lnTo>
                  <a:lnTo>
                    <a:pt x="2150" y="573"/>
                  </a:lnTo>
                  <a:lnTo>
                    <a:pt x="2154" y="598"/>
                  </a:lnTo>
                  <a:lnTo>
                    <a:pt x="2158" y="628"/>
                  </a:lnTo>
                  <a:lnTo>
                    <a:pt x="2158" y="654"/>
                  </a:lnTo>
                  <a:lnTo>
                    <a:pt x="2161" y="682"/>
                  </a:lnTo>
                  <a:lnTo>
                    <a:pt x="2161" y="708"/>
                  </a:lnTo>
                  <a:lnTo>
                    <a:pt x="2161" y="737"/>
                  </a:lnTo>
                  <a:lnTo>
                    <a:pt x="2158" y="765"/>
                  </a:lnTo>
                  <a:lnTo>
                    <a:pt x="2158" y="794"/>
                  </a:lnTo>
                  <a:lnTo>
                    <a:pt x="2154" y="822"/>
                  </a:lnTo>
                  <a:lnTo>
                    <a:pt x="2150" y="851"/>
                  </a:lnTo>
                  <a:lnTo>
                    <a:pt x="2145" y="877"/>
                  </a:lnTo>
                  <a:lnTo>
                    <a:pt x="2139" y="906"/>
                  </a:lnTo>
                  <a:lnTo>
                    <a:pt x="2130" y="932"/>
                  </a:lnTo>
                  <a:lnTo>
                    <a:pt x="2122" y="957"/>
                  </a:lnTo>
                  <a:lnTo>
                    <a:pt x="2115" y="982"/>
                  </a:lnTo>
                  <a:lnTo>
                    <a:pt x="2105" y="1003"/>
                  </a:lnTo>
                  <a:lnTo>
                    <a:pt x="2096" y="1025"/>
                  </a:lnTo>
                  <a:lnTo>
                    <a:pt x="2088" y="1043"/>
                  </a:lnTo>
                  <a:lnTo>
                    <a:pt x="2077" y="1066"/>
                  </a:lnTo>
                  <a:lnTo>
                    <a:pt x="2066" y="1085"/>
                  </a:lnTo>
                  <a:lnTo>
                    <a:pt x="2057" y="1103"/>
                  </a:lnTo>
                  <a:lnTo>
                    <a:pt x="2048" y="1122"/>
                  </a:lnTo>
                  <a:lnTo>
                    <a:pt x="2037" y="1141"/>
                  </a:lnTo>
                  <a:lnTo>
                    <a:pt x="2026" y="1160"/>
                  </a:lnTo>
                  <a:lnTo>
                    <a:pt x="2018" y="1181"/>
                  </a:lnTo>
                  <a:lnTo>
                    <a:pt x="2009" y="1202"/>
                  </a:lnTo>
                  <a:lnTo>
                    <a:pt x="1999" y="1225"/>
                  </a:lnTo>
                  <a:lnTo>
                    <a:pt x="1993" y="1248"/>
                  </a:lnTo>
                  <a:lnTo>
                    <a:pt x="1964" y="1281"/>
                  </a:lnTo>
                  <a:lnTo>
                    <a:pt x="1955" y="1353"/>
                  </a:lnTo>
                  <a:lnTo>
                    <a:pt x="1947" y="1419"/>
                  </a:lnTo>
                  <a:lnTo>
                    <a:pt x="1942" y="1474"/>
                  </a:lnTo>
                  <a:lnTo>
                    <a:pt x="1938" y="1524"/>
                  </a:lnTo>
                  <a:lnTo>
                    <a:pt x="1938" y="1564"/>
                  </a:lnTo>
                  <a:lnTo>
                    <a:pt x="1938" y="1603"/>
                  </a:lnTo>
                  <a:lnTo>
                    <a:pt x="1940" y="1633"/>
                  </a:lnTo>
                  <a:lnTo>
                    <a:pt x="1944" y="1659"/>
                  </a:lnTo>
                  <a:lnTo>
                    <a:pt x="1947" y="1686"/>
                  </a:lnTo>
                  <a:lnTo>
                    <a:pt x="1953" y="1706"/>
                  </a:lnTo>
                  <a:lnTo>
                    <a:pt x="1960" y="1727"/>
                  </a:lnTo>
                  <a:lnTo>
                    <a:pt x="1969" y="1745"/>
                  </a:lnTo>
                  <a:lnTo>
                    <a:pt x="1977" y="1762"/>
                  </a:lnTo>
                  <a:lnTo>
                    <a:pt x="1986" y="1781"/>
                  </a:lnTo>
                  <a:lnTo>
                    <a:pt x="1996" y="1802"/>
                  </a:lnTo>
                  <a:lnTo>
                    <a:pt x="2002" y="1823"/>
                  </a:lnTo>
                  <a:lnTo>
                    <a:pt x="2013" y="1847"/>
                  </a:lnTo>
                  <a:lnTo>
                    <a:pt x="2026" y="1867"/>
                  </a:lnTo>
                  <a:lnTo>
                    <a:pt x="2042" y="1886"/>
                  </a:lnTo>
                  <a:lnTo>
                    <a:pt x="2059" y="1902"/>
                  </a:lnTo>
                  <a:lnTo>
                    <a:pt x="2079" y="1916"/>
                  </a:lnTo>
                  <a:lnTo>
                    <a:pt x="2101" y="1928"/>
                  </a:lnTo>
                  <a:lnTo>
                    <a:pt x="2122" y="1940"/>
                  </a:lnTo>
                  <a:lnTo>
                    <a:pt x="2148" y="1949"/>
                  </a:lnTo>
                  <a:lnTo>
                    <a:pt x="2172" y="1960"/>
                  </a:lnTo>
                  <a:lnTo>
                    <a:pt x="2198" y="1967"/>
                  </a:lnTo>
                  <a:lnTo>
                    <a:pt x="2224" y="1976"/>
                  </a:lnTo>
                  <a:lnTo>
                    <a:pt x="2251" y="1983"/>
                  </a:lnTo>
                  <a:lnTo>
                    <a:pt x="2278" y="1990"/>
                  </a:lnTo>
                  <a:lnTo>
                    <a:pt x="2304" y="1997"/>
                  </a:lnTo>
                  <a:lnTo>
                    <a:pt x="2329" y="2007"/>
                  </a:lnTo>
                  <a:lnTo>
                    <a:pt x="2354" y="2016"/>
                  </a:lnTo>
                  <a:lnTo>
                    <a:pt x="2377" y="2023"/>
                  </a:lnTo>
                  <a:lnTo>
                    <a:pt x="2401" y="2033"/>
                  </a:lnTo>
                  <a:lnTo>
                    <a:pt x="2423" y="2040"/>
                  </a:lnTo>
                  <a:lnTo>
                    <a:pt x="2448" y="2045"/>
                  </a:lnTo>
                  <a:lnTo>
                    <a:pt x="2470" y="2052"/>
                  </a:lnTo>
                  <a:lnTo>
                    <a:pt x="2492" y="2059"/>
                  </a:lnTo>
                  <a:lnTo>
                    <a:pt x="2516" y="2063"/>
                  </a:lnTo>
                  <a:lnTo>
                    <a:pt x="2537" y="2069"/>
                  </a:lnTo>
                  <a:lnTo>
                    <a:pt x="2561" y="2073"/>
                  </a:lnTo>
                  <a:lnTo>
                    <a:pt x="2585" y="2078"/>
                  </a:lnTo>
                  <a:lnTo>
                    <a:pt x="2611" y="2082"/>
                  </a:lnTo>
                  <a:lnTo>
                    <a:pt x="2635" y="2088"/>
                  </a:lnTo>
                  <a:lnTo>
                    <a:pt x="2656" y="2093"/>
                  </a:lnTo>
                  <a:lnTo>
                    <a:pt x="2683" y="2096"/>
                  </a:lnTo>
                  <a:lnTo>
                    <a:pt x="2708" y="2101"/>
                  </a:lnTo>
                  <a:lnTo>
                    <a:pt x="2732" y="2108"/>
                  </a:lnTo>
                  <a:lnTo>
                    <a:pt x="2745" y="2114"/>
                  </a:lnTo>
                  <a:lnTo>
                    <a:pt x="2762" y="2123"/>
                  </a:lnTo>
                  <a:lnTo>
                    <a:pt x="2782" y="2138"/>
                  </a:lnTo>
                  <a:lnTo>
                    <a:pt x="2803" y="2154"/>
                  </a:lnTo>
                  <a:lnTo>
                    <a:pt x="2825" y="2175"/>
                  </a:lnTo>
                  <a:lnTo>
                    <a:pt x="2846" y="2198"/>
                  </a:lnTo>
                  <a:lnTo>
                    <a:pt x="2868" y="2218"/>
                  </a:lnTo>
                  <a:lnTo>
                    <a:pt x="2888" y="2242"/>
                  </a:lnTo>
                  <a:lnTo>
                    <a:pt x="2901" y="2257"/>
                  </a:lnTo>
                  <a:lnTo>
                    <a:pt x="2914" y="2275"/>
                  </a:lnTo>
                  <a:lnTo>
                    <a:pt x="2928" y="2297"/>
                  </a:lnTo>
                  <a:lnTo>
                    <a:pt x="2940" y="2315"/>
                  </a:lnTo>
                  <a:lnTo>
                    <a:pt x="2955" y="2339"/>
                  </a:lnTo>
                  <a:lnTo>
                    <a:pt x="2965" y="2364"/>
                  </a:lnTo>
                  <a:lnTo>
                    <a:pt x="2976" y="2385"/>
                  </a:lnTo>
                  <a:lnTo>
                    <a:pt x="2987" y="2406"/>
                  </a:lnTo>
                  <a:lnTo>
                    <a:pt x="3000" y="2441"/>
                  </a:lnTo>
                  <a:lnTo>
                    <a:pt x="3011" y="2476"/>
                  </a:lnTo>
                  <a:lnTo>
                    <a:pt x="3023" y="2504"/>
                  </a:lnTo>
                  <a:lnTo>
                    <a:pt x="3034" y="2532"/>
                  </a:lnTo>
                  <a:lnTo>
                    <a:pt x="3042" y="2558"/>
                  </a:lnTo>
                  <a:lnTo>
                    <a:pt x="3052" y="2584"/>
                  </a:lnTo>
                  <a:lnTo>
                    <a:pt x="3060" y="2608"/>
                  </a:lnTo>
                  <a:lnTo>
                    <a:pt x="3067" y="2632"/>
                  </a:lnTo>
                  <a:lnTo>
                    <a:pt x="3071" y="2656"/>
                  </a:lnTo>
                  <a:lnTo>
                    <a:pt x="3076" y="2679"/>
                  </a:lnTo>
                  <a:lnTo>
                    <a:pt x="3080" y="2705"/>
                  </a:lnTo>
                  <a:lnTo>
                    <a:pt x="3082" y="2732"/>
                  </a:lnTo>
                  <a:lnTo>
                    <a:pt x="3084" y="2758"/>
                  </a:lnTo>
                  <a:lnTo>
                    <a:pt x="3087" y="2789"/>
                  </a:lnTo>
                  <a:lnTo>
                    <a:pt x="3087" y="2820"/>
                  </a:lnTo>
                  <a:lnTo>
                    <a:pt x="3084" y="2854"/>
                  </a:lnTo>
                  <a:lnTo>
                    <a:pt x="3089" y="2934"/>
                  </a:lnTo>
                  <a:lnTo>
                    <a:pt x="3089" y="2950"/>
                  </a:lnTo>
                  <a:lnTo>
                    <a:pt x="3089" y="2970"/>
                  </a:lnTo>
                  <a:lnTo>
                    <a:pt x="3089" y="2989"/>
                  </a:lnTo>
                  <a:lnTo>
                    <a:pt x="3087" y="3008"/>
                  </a:lnTo>
                  <a:lnTo>
                    <a:pt x="3084" y="3029"/>
                  </a:lnTo>
                  <a:lnTo>
                    <a:pt x="3082" y="3053"/>
                  </a:lnTo>
                  <a:lnTo>
                    <a:pt x="3080" y="3076"/>
                  </a:lnTo>
                  <a:lnTo>
                    <a:pt x="3076" y="3099"/>
                  </a:lnTo>
                  <a:lnTo>
                    <a:pt x="3071" y="3120"/>
                  </a:lnTo>
                  <a:lnTo>
                    <a:pt x="3069" y="3143"/>
                  </a:lnTo>
                  <a:lnTo>
                    <a:pt x="3065" y="3165"/>
                  </a:lnTo>
                  <a:lnTo>
                    <a:pt x="3060" y="3183"/>
                  </a:lnTo>
                  <a:lnTo>
                    <a:pt x="3056" y="3200"/>
                  </a:lnTo>
                  <a:lnTo>
                    <a:pt x="3052" y="3216"/>
                  </a:lnTo>
                  <a:lnTo>
                    <a:pt x="3045" y="3228"/>
                  </a:lnTo>
                  <a:lnTo>
                    <a:pt x="3041" y="3240"/>
                  </a:lnTo>
                  <a:lnTo>
                    <a:pt x="3035" y="3255"/>
                  </a:lnTo>
                  <a:lnTo>
                    <a:pt x="3031" y="3272"/>
                  </a:lnTo>
                  <a:lnTo>
                    <a:pt x="3029" y="3286"/>
                  </a:lnTo>
                  <a:lnTo>
                    <a:pt x="3029" y="3300"/>
                  </a:lnTo>
                  <a:lnTo>
                    <a:pt x="3029" y="3314"/>
                  </a:lnTo>
                  <a:lnTo>
                    <a:pt x="3031" y="3329"/>
                  </a:lnTo>
                  <a:lnTo>
                    <a:pt x="3035" y="3342"/>
                  </a:lnTo>
                  <a:lnTo>
                    <a:pt x="3041" y="3360"/>
                  </a:lnTo>
                  <a:lnTo>
                    <a:pt x="3045" y="3377"/>
                  </a:lnTo>
                  <a:lnTo>
                    <a:pt x="3048" y="3393"/>
                  </a:lnTo>
                  <a:lnTo>
                    <a:pt x="3056" y="3410"/>
                  </a:lnTo>
                  <a:lnTo>
                    <a:pt x="3060" y="3431"/>
                  </a:lnTo>
                  <a:lnTo>
                    <a:pt x="3067" y="3452"/>
                  </a:lnTo>
                  <a:lnTo>
                    <a:pt x="3071" y="3474"/>
                  </a:lnTo>
                  <a:lnTo>
                    <a:pt x="3076" y="3500"/>
                  </a:lnTo>
                  <a:lnTo>
                    <a:pt x="3080" y="3526"/>
                  </a:lnTo>
                  <a:lnTo>
                    <a:pt x="3082" y="3554"/>
                  </a:lnTo>
                  <a:lnTo>
                    <a:pt x="3087" y="3580"/>
                  </a:lnTo>
                  <a:lnTo>
                    <a:pt x="3089" y="3606"/>
                  </a:lnTo>
                  <a:lnTo>
                    <a:pt x="3091" y="3633"/>
                  </a:lnTo>
                  <a:lnTo>
                    <a:pt x="3093" y="3659"/>
                  </a:lnTo>
                  <a:lnTo>
                    <a:pt x="3095" y="3685"/>
                  </a:lnTo>
                  <a:lnTo>
                    <a:pt x="3098" y="3711"/>
                  </a:lnTo>
                  <a:lnTo>
                    <a:pt x="3100" y="3738"/>
                  </a:lnTo>
                  <a:lnTo>
                    <a:pt x="3102" y="3764"/>
                  </a:lnTo>
                  <a:lnTo>
                    <a:pt x="3104" y="3790"/>
                  </a:lnTo>
                  <a:lnTo>
                    <a:pt x="3106" y="3816"/>
                  </a:lnTo>
                  <a:lnTo>
                    <a:pt x="3108" y="3844"/>
                  </a:lnTo>
                  <a:lnTo>
                    <a:pt x="3111" y="3871"/>
                  </a:lnTo>
                  <a:lnTo>
                    <a:pt x="3113" y="3897"/>
                  </a:lnTo>
                  <a:lnTo>
                    <a:pt x="3115" y="3925"/>
                  </a:lnTo>
                  <a:lnTo>
                    <a:pt x="3119" y="3954"/>
                  </a:lnTo>
                  <a:lnTo>
                    <a:pt x="2551" y="3951"/>
                  </a:lnTo>
                  <a:lnTo>
                    <a:pt x="2551" y="3942"/>
                  </a:lnTo>
                  <a:lnTo>
                    <a:pt x="2548" y="3933"/>
                  </a:lnTo>
                  <a:lnTo>
                    <a:pt x="2546" y="3921"/>
                  </a:lnTo>
                  <a:lnTo>
                    <a:pt x="2544" y="3907"/>
                  </a:lnTo>
                  <a:lnTo>
                    <a:pt x="2542" y="3897"/>
                  </a:lnTo>
                  <a:lnTo>
                    <a:pt x="2540" y="3885"/>
                  </a:lnTo>
                  <a:lnTo>
                    <a:pt x="2540" y="3876"/>
                  </a:lnTo>
                  <a:lnTo>
                    <a:pt x="2540" y="3868"/>
                  </a:lnTo>
                  <a:lnTo>
                    <a:pt x="2269" y="3867"/>
                  </a:lnTo>
                  <a:lnTo>
                    <a:pt x="2193" y="3989"/>
                  </a:lnTo>
                  <a:lnTo>
                    <a:pt x="2090" y="4059"/>
                  </a:lnTo>
                  <a:lnTo>
                    <a:pt x="2007" y="4092"/>
                  </a:lnTo>
                  <a:lnTo>
                    <a:pt x="1779" y="4102"/>
                  </a:lnTo>
                  <a:lnTo>
                    <a:pt x="1631" y="4082"/>
                  </a:lnTo>
                  <a:lnTo>
                    <a:pt x="1519" y="4033"/>
                  </a:lnTo>
                  <a:lnTo>
                    <a:pt x="1423" y="3974"/>
                  </a:lnTo>
                  <a:lnTo>
                    <a:pt x="1425" y="3897"/>
                  </a:lnTo>
                  <a:lnTo>
                    <a:pt x="1473" y="3868"/>
                  </a:lnTo>
                  <a:lnTo>
                    <a:pt x="618" y="3868"/>
                  </a:lnTo>
                  <a:lnTo>
                    <a:pt x="610" y="3942"/>
                  </a:lnTo>
                  <a:lnTo>
                    <a:pt x="0" y="3942"/>
                  </a:lnTo>
                  <a:lnTo>
                    <a:pt x="5" y="3916"/>
                  </a:lnTo>
                  <a:lnTo>
                    <a:pt x="6" y="3885"/>
                  </a:lnTo>
                  <a:lnTo>
                    <a:pt x="10" y="3852"/>
                  </a:lnTo>
                  <a:lnTo>
                    <a:pt x="12" y="3818"/>
                  </a:lnTo>
                  <a:lnTo>
                    <a:pt x="13" y="3783"/>
                  </a:lnTo>
                  <a:lnTo>
                    <a:pt x="13" y="3748"/>
                  </a:lnTo>
                  <a:lnTo>
                    <a:pt x="16" y="3709"/>
                  </a:lnTo>
                  <a:lnTo>
                    <a:pt x="17" y="3671"/>
                  </a:lnTo>
                  <a:lnTo>
                    <a:pt x="17" y="3636"/>
                  </a:lnTo>
                  <a:lnTo>
                    <a:pt x="20" y="3599"/>
                  </a:lnTo>
                  <a:lnTo>
                    <a:pt x="23" y="3564"/>
                  </a:lnTo>
                  <a:lnTo>
                    <a:pt x="24" y="3531"/>
                  </a:lnTo>
                  <a:lnTo>
                    <a:pt x="29" y="3498"/>
                  </a:lnTo>
                  <a:lnTo>
                    <a:pt x="34" y="3466"/>
                  </a:lnTo>
                  <a:lnTo>
                    <a:pt x="38" y="3438"/>
                  </a:lnTo>
                  <a:lnTo>
                    <a:pt x="47" y="3412"/>
                  </a:lnTo>
                  <a:lnTo>
                    <a:pt x="51" y="3393"/>
                  </a:lnTo>
                  <a:lnTo>
                    <a:pt x="55" y="3374"/>
                  </a:lnTo>
                  <a:lnTo>
                    <a:pt x="60" y="3355"/>
                  </a:lnTo>
                  <a:lnTo>
                    <a:pt x="64" y="3333"/>
                  </a:lnTo>
                  <a:lnTo>
                    <a:pt x="66" y="3314"/>
                  </a:lnTo>
                  <a:lnTo>
                    <a:pt x="69" y="3295"/>
                  </a:lnTo>
                  <a:lnTo>
                    <a:pt x="71" y="3274"/>
                  </a:lnTo>
                  <a:lnTo>
                    <a:pt x="71" y="3255"/>
                  </a:lnTo>
                  <a:lnTo>
                    <a:pt x="71" y="3234"/>
                  </a:lnTo>
                  <a:lnTo>
                    <a:pt x="71" y="3212"/>
                  </a:lnTo>
                  <a:lnTo>
                    <a:pt x="71" y="3193"/>
                  </a:lnTo>
                  <a:lnTo>
                    <a:pt x="69" y="3172"/>
                  </a:lnTo>
                  <a:lnTo>
                    <a:pt x="66" y="3150"/>
                  </a:lnTo>
                  <a:lnTo>
                    <a:pt x="64" y="3129"/>
                  </a:lnTo>
                  <a:lnTo>
                    <a:pt x="62" y="3107"/>
                  </a:lnTo>
                  <a:lnTo>
                    <a:pt x="58" y="3087"/>
                  </a:lnTo>
                  <a:lnTo>
                    <a:pt x="55" y="3074"/>
                  </a:lnTo>
                  <a:lnTo>
                    <a:pt x="53" y="3062"/>
                  </a:lnTo>
                  <a:lnTo>
                    <a:pt x="51" y="3048"/>
                  </a:lnTo>
                  <a:lnTo>
                    <a:pt x="49" y="3034"/>
                  </a:lnTo>
                  <a:lnTo>
                    <a:pt x="47" y="3022"/>
                  </a:lnTo>
                  <a:lnTo>
                    <a:pt x="47" y="3008"/>
                  </a:lnTo>
                  <a:lnTo>
                    <a:pt x="45" y="2990"/>
                  </a:lnTo>
                  <a:lnTo>
                    <a:pt x="45" y="2977"/>
                  </a:lnTo>
                  <a:lnTo>
                    <a:pt x="42" y="2962"/>
                  </a:lnTo>
                  <a:lnTo>
                    <a:pt x="42" y="2948"/>
                  </a:lnTo>
                  <a:lnTo>
                    <a:pt x="42" y="2934"/>
                  </a:lnTo>
                  <a:lnTo>
                    <a:pt x="42" y="2917"/>
                  </a:lnTo>
                  <a:lnTo>
                    <a:pt x="42" y="2903"/>
                  </a:lnTo>
                  <a:lnTo>
                    <a:pt x="42" y="2889"/>
                  </a:lnTo>
                  <a:lnTo>
                    <a:pt x="45" y="2875"/>
                  </a:lnTo>
                  <a:lnTo>
                    <a:pt x="47" y="2861"/>
                  </a:lnTo>
                  <a:lnTo>
                    <a:pt x="47" y="2830"/>
                  </a:lnTo>
                  <a:lnTo>
                    <a:pt x="45" y="2794"/>
                  </a:lnTo>
                  <a:lnTo>
                    <a:pt x="47" y="2761"/>
                  </a:lnTo>
                  <a:lnTo>
                    <a:pt x="47" y="2725"/>
                  </a:lnTo>
                  <a:lnTo>
                    <a:pt x="51" y="2693"/>
                  </a:lnTo>
                  <a:lnTo>
                    <a:pt x="55" y="2661"/>
                  </a:lnTo>
                  <a:lnTo>
                    <a:pt x="60" y="2630"/>
                  </a:lnTo>
                  <a:lnTo>
                    <a:pt x="69" y="2599"/>
                  </a:lnTo>
                  <a:lnTo>
                    <a:pt x="75" y="2569"/>
                  </a:lnTo>
                  <a:lnTo>
                    <a:pt x="84" y="2537"/>
                  </a:lnTo>
                  <a:lnTo>
                    <a:pt x="95" y="2506"/>
                  </a:lnTo>
                  <a:lnTo>
                    <a:pt x="108" y="2478"/>
                  </a:lnTo>
                  <a:lnTo>
                    <a:pt x="121" y="2447"/>
                  </a:lnTo>
                  <a:lnTo>
                    <a:pt x="135" y="2416"/>
                  </a:lnTo>
                  <a:lnTo>
                    <a:pt x="150" y="2387"/>
                  </a:lnTo>
                  <a:lnTo>
                    <a:pt x="168" y="2357"/>
                  </a:lnTo>
                  <a:lnTo>
                    <a:pt x="185" y="2325"/>
                  </a:lnTo>
                  <a:lnTo>
                    <a:pt x="196" y="2306"/>
                  </a:lnTo>
                  <a:lnTo>
                    <a:pt x="209" y="2290"/>
                  </a:lnTo>
                  <a:lnTo>
                    <a:pt x="227" y="2273"/>
                  </a:lnTo>
                  <a:lnTo>
                    <a:pt x="242" y="2257"/>
                  </a:lnTo>
                  <a:lnTo>
                    <a:pt x="261" y="2240"/>
                  </a:lnTo>
                  <a:lnTo>
                    <a:pt x="278" y="2226"/>
                  </a:lnTo>
                  <a:lnTo>
                    <a:pt x="293" y="2211"/>
                  </a:lnTo>
                  <a:lnTo>
                    <a:pt x="309" y="2198"/>
                  </a:lnTo>
                  <a:lnTo>
                    <a:pt x="317" y="2185"/>
                  </a:lnTo>
                  <a:lnTo>
                    <a:pt x="328" y="2175"/>
                  </a:lnTo>
                  <a:lnTo>
                    <a:pt x="339" y="2163"/>
                  </a:lnTo>
                  <a:lnTo>
                    <a:pt x="349" y="2154"/>
                  </a:lnTo>
                  <a:lnTo>
                    <a:pt x="360" y="2142"/>
                  </a:lnTo>
                  <a:lnTo>
                    <a:pt x="371" y="2133"/>
                  </a:lnTo>
                  <a:lnTo>
                    <a:pt x="382" y="2123"/>
                  </a:lnTo>
                  <a:lnTo>
                    <a:pt x="395" y="2114"/>
                  </a:lnTo>
                  <a:lnTo>
                    <a:pt x="404" y="2107"/>
                  </a:lnTo>
                  <a:lnTo>
                    <a:pt x="417" y="2100"/>
                  </a:lnTo>
                  <a:lnTo>
                    <a:pt x="430" y="2095"/>
                  </a:lnTo>
                  <a:lnTo>
                    <a:pt x="441" y="2088"/>
                  </a:lnTo>
                  <a:lnTo>
                    <a:pt x="454" y="2082"/>
                  </a:lnTo>
                  <a:lnTo>
                    <a:pt x="468" y="2078"/>
                  </a:lnTo>
                  <a:lnTo>
                    <a:pt x="483" y="2076"/>
                  </a:lnTo>
                  <a:lnTo>
                    <a:pt x="497" y="2076"/>
                  </a:lnTo>
                  <a:lnTo>
                    <a:pt x="521" y="2073"/>
                  </a:lnTo>
                  <a:lnTo>
                    <a:pt x="547" y="2070"/>
                  </a:lnTo>
                  <a:lnTo>
                    <a:pt x="571" y="2069"/>
                  </a:lnTo>
                  <a:lnTo>
                    <a:pt x="598" y="2066"/>
                  </a:lnTo>
                  <a:lnTo>
                    <a:pt x="622" y="2061"/>
                  </a:lnTo>
                  <a:lnTo>
                    <a:pt x="646" y="2059"/>
                  </a:lnTo>
                  <a:lnTo>
                    <a:pt x="670" y="2054"/>
                  </a:lnTo>
                  <a:lnTo>
                    <a:pt x="696" y="2049"/>
                  </a:lnTo>
                  <a:lnTo>
                    <a:pt x="722" y="2045"/>
                  </a:lnTo>
                  <a:lnTo>
                    <a:pt x="746" y="2040"/>
                  </a:lnTo>
                  <a:lnTo>
                    <a:pt x="772" y="2033"/>
                  </a:lnTo>
                  <a:lnTo>
                    <a:pt x="794" y="2026"/>
                  </a:lnTo>
                  <a:lnTo>
                    <a:pt x="820" y="2021"/>
                  </a:lnTo>
                  <a:lnTo>
                    <a:pt x="842" y="2014"/>
                  </a:lnTo>
                  <a:lnTo>
                    <a:pt x="869" y="2004"/>
                  </a:lnTo>
                  <a:lnTo>
                    <a:pt x="891" y="1997"/>
                  </a:lnTo>
                  <a:lnTo>
                    <a:pt x="915" y="1990"/>
                  </a:lnTo>
                  <a:lnTo>
                    <a:pt x="939" y="1980"/>
                  </a:lnTo>
                  <a:lnTo>
                    <a:pt x="962" y="1971"/>
                  </a:lnTo>
                  <a:lnTo>
                    <a:pt x="984" y="1961"/>
                  </a:lnTo>
                  <a:lnTo>
                    <a:pt x="1003" y="1951"/>
                  </a:lnTo>
                  <a:lnTo>
                    <a:pt x="1025" y="1940"/>
                  </a:lnTo>
                  <a:lnTo>
                    <a:pt x="1043" y="1930"/>
                  </a:lnTo>
                  <a:lnTo>
                    <a:pt x="1061" y="1916"/>
                  </a:lnTo>
                  <a:lnTo>
                    <a:pt x="1081" y="1902"/>
                  </a:lnTo>
                  <a:lnTo>
                    <a:pt x="1096" y="1888"/>
                  </a:lnTo>
                  <a:lnTo>
                    <a:pt x="1111" y="1871"/>
                  </a:lnTo>
                  <a:lnTo>
                    <a:pt x="1127" y="1855"/>
                  </a:lnTo>
                  <a:lnTo>
                    <a:pt x="1140" y="1835"/>
                  </a:lnTo>
                  <a:lnTo>
                    <a:pt x="1153" y="1816"/>
                  </a:lnTo>
                  <a:lnTo>
                    <a:pt x="1164" y="1792"/>
                  </a:lnTo>
                  <a:lnTo>
                    <a:pt x="1175" y="1769"/>
                  </a:lnTo>
                  <a:lnTo>
                    <a:pt x="1179" y="1759"/>
                  </a:lnTo>
                  <a:lnTo>
                    <a:pt x="1184" y="1748"/>
                  </a:lnTo>
                  <a:lnTo>
                    <a:pt x="1186" y="1734"/>
                  </a:lnTo>
                  <a:lnTo>
                    <a:pt x="1189" y="1722"/>
                  </a:lnTo>
                  <a:lnTo>
                    <a:pt x="1189" y="1706"/>
                  </a:lnTo>
                  <a:lnTo>
                    <a:pt x="1189" y="1692"/>
                  </a:lnTo>
                  <a:lnTo>
                    <a:pt x="1189" y="1681"/>
                  </a:lnTo>
                  <a:lnTo>
                    <a:pt x="1186" y="1669"/>
                  </a:lnTo>
                  <a:lnTo>
                    <a:pt x="1184" y="1657"/>
                  </a:lnTo>
                  <a:lnTo>
                    <a:pt x="1179" y="1641"/>
                  </a:lnTo>
                  <a:lnTo>
                    <a:pt x="1174" y="1631"/>
                  </a:lnTo>
                  <a:lnTo>
                    <a:pt x="1167" y="1622"/>
                  </a:lnTo>
                  <a:lnTo>
                    <a:pt x="1159" y="1617"/>
                  </a:lnTo>
                  <a:lnTo>
                    <a:pt x="1153" y="1612"/>
                  </a:lnTo>
                  <a:lnTo>
                    <a:pt x="1146" y="1610"/>
                  </a:lnTo>
                  <a:lnTo>
                    <a:pt x="1140" y="1610"/>
                  </a:lnTo>
                  <a:lnTo>
                    <a:pt x="1133" y="1608"/>
                  </a:lnTo>
                  <a:lnTo>
                    <a:pt x="1120" y="1605"/>
                  </a:lnTo>
                  <a:lnTo>
                    <a:pt x="1107" y="1603"/>
                  </a:lnTo>
                  <a:lnTo>
                    <a:pt x="1089" y="1603"/>
                  </a:lnTo>
                  <a:lnTo>
                    <a:pt x="1072" y="1603"/>
                  </a:lnTo>
                  <a:lnTo>
                    <a:pt x="1051" y="1603"/>
                  </a:lnTo>
                  <a:lnTo>
                    <a:pt x="1036" y="1600"/>
                  </a:lnTo>
                  <a:lnTo>
                    <a:pt x="1023" y="1600"/>
                  </a:lnTo>
                  <a:lnTo>
                    <a:pt x="1014" y="1600"/>
                  </a:lnTo>
                  <a:lnTo>
                    <a:pt x="1003" y="1597"/>
                  </a:lnTo>
                  <a:lnTo>
                    <a:pt x="990" y="1597"/>
                  </a:lnTo>
                  <a:lnTo>
                    <a:pt x="975" y="1596"/>
                  </a:lnTo>
                  <a:lnTo>
                    <a:pt x="960" y="1590"/>
                  </a:lnTo>
                  <a:lnTo>
                    <a:pt x="942" y="1589"/>
                  </a:lnTo>
                  <a:lnTo>
                    <a:pt x="925" y="1584"/>
                  </a:lnTo>
                  <a:lnTo>
                    <a:pt x="904" y="1578"/>
                  </a:lnTo>
                  <a:lnTo>
                    <a:pt x="884" y="1577"/>
                  </a:lnTo>
                  <a:lnTo>
                    <a:pt x="869" y="1570"/>
                  </a:lnTo>
                  <a:lnTo>
                    <a:pt x="856" y="1559"/>
                  </a:lnTo>
                  <a:lnTo>
                    <a:pt x="847" y="1547"/>
                  </a:lnTo>
                  <a:lnTo>
                    <a:pt x="841" y="1533"/>
                  </a:lnTo>
                  <a:lnTo>
                    <a:pt x="835" y="1519"/>
                  </a:lnTo>
                  <a:lnTo>
                    <a:pt x="834" y="1507"/>
                  </a:lnTo>
                  <a:lnTo>
                    <a:pt x="831" y="1493"/>
                  </a:lnTo>
                  <a:lnTo>
                    <a:pt x="831" y="1484"/>
                  </a:lnTo>
                  <a:lnTo>
                    <a:pt x="834" y="1472"/>
                  </a:lnTo>
                  <a:lnTo>
                    <a:pt x="835" y="1457"/>
                  </a:lnTo>
                  <a:lnTo>
                    <a:pt x="841" y="1449"/>
                  </a:lnTo>
                  <a:lnTo>
                    <a:pt x="845" y="1438"/>
                  </a:lnTo>
                  <a:lnTo>
                    <a:pt x="847" y="1431"/>
                  </a:lnTo>
                  <a:lnTo>
                    <a:pt x="849" y="1424"/>
                  </a:lnTo>
                  <a:lnTo>
                    <a:pt x="851" y="1417"/>
                  </a:lnTo>
                  <a:lnTo>
                    <a:pt x="854" y="1407"/>
                  </a:lnTo>
                  <a:lnTo>
                    <a:pt x="851" y="1400"/>
                  </a:lnTo>
                  <a:lnTo>
                    <a:pt x="849" y="1396"/>
                  </a:lnTo>
                  <a:lnTo>
                    <a:pt x="845" y="1388"/>
                  </a:lnTo>
                  <a:lnTo>
                    <a:pt x="842" y="1384"/>
                  </a:lnTo>
                  <a:lnTo>
                    <a:pt x="841" y="1381"/>
                  </a:lnTo>
                  <a:lnTo>
                    <a:pt x="838" y="1377"/>
                  </a:lnTo>
                  <a:lnTo>
                    <a:pt x="838" y="1374"/>
                  </a:lnTo>
                  <a:lnTo>
                    <a:pt x="841" y="1372"/>
                  </a:lnTo>
                  <a:lnTo>
                    <a:pt x="841" y="1370"/>
                  </a:lnTo>
                  <a:lnTo>
                    <a:pt x="841" y="1365"/>
                  </a:lnTo>
                  <a:lnTo>
                    <a:pt x="838" y="1356"/>
                  </a:lnTo>
                  <a:lnTo>
                    <a:pt x="835" y="1346"/>
                  </a:lnTo>
                  <a:lnTo>
                    <a:pt x="834" y="1339"/>
                  </a:lnTo>
                  <a:lnTo>
                    <a:pt x="831" y="1328"/>
                  </a:lnTo>
                  <a:lnTo>
                    <a:pt x="835" y="1324"/>
                  </a:lnTo>
                  <a:lnTo>
                    <a:pt x="841" y="1320"/>
                  </a:lnTo>
                  <a:close/>
                </a:path>
              </a:pathLst>
            </a:custGeom>
            <a:grpFill/>
            <a:ln w="9525">
              <a:solidFill>
                <a:srgbClr val="000000"/>
              </a:solidFill>
              <a:round/>
              <a:headEnd/>
              <a:tailEnd/>
            </a:ln>
          </p:spPr>
          <p:txBody>
            <a:bodyPr/>
            <a:lstStyle/>
            <a:p>
              <a:endParaRPr lang="fr-FR"/>
            </a:p>
          </p:txBody>
        </p:sp>
        <p:sp>
          <p:nvSpPr>
            <p:cNvPr id="6" name="Freeform 6"/>
            <p:cNvSpPr>
              <a:spLocks noChangeAspect="1"/>
            </p:cNvSpPr>
            <p:nvPr/>
          </p:nvSpPr>
          <p:spPr bwMode="auto">
            <a:xfrm>
              <a:off x="4136" y="2698"/>
              <a:ext cx="338" cy="767"/>
            </a:xfrm>
            <a:custGeom>
              <a:avLst/>
              <a:gdLst>
                <a:gd name="T0" fmla="*/ 1 w 829"/>
                <a:gd name="T1" fmla="*/ 24 h 1891"/>
                <a:gd name="T2" fmla="*/ 1 w 829"/>
                <a:gd name="T3" fmla="*/ 25 h 1891"/>
                <a:gd name="T4" fmla="*/ 1 w 829"/>
                <a:gd name="T5" fmla="*/ 25 h 1891"/>
                <a:gd name="T6" fmla="*/ 0 w 829"/>
                <a:gd name="T7" fmla="*/ 27 h 1891"/>
                <a:gd name="T8" fmla="*/ 1 w 829"/>
                <a:gd name="T9" fmla="*/ 29 h 1891"/>
                <a:gd name="T10" fmla="*/ 0 w 829"/>
                <a:gd name="T11" fmla="*/ 29 h 1891"/>
                <a:gd name="T12" fmla="*/ 0 w 829"/>
                <a:gd name="T13" fmla="*/ 32 h 1891"/>
                <a:gd name="T14" fmla="*/ 0 w 829"/>
                <a:gd name="T15" fmla="*/ 34 h 1891"/>
                <a:gd name="T16" fmla="*/ 0 w 829"/>
                <a:gd name="T17" fmla="*/ 37 h 1891"/>
                <a:gd name="T18" fmla="*/ 0 w 829"/>
                <a:gd name="T19" fmla="*/ 39 h 1891"/>
                <a:gd name="T20" fmla="*/ 0 w 829"/>
                <a:gd name="T21" fmla="*/ 41 h 1891"/>
                <a:gd name="T22" fmla="*/ 0 w 829"/>
                <a:gd name="T23" fmla="*/ 43 h 1891"/>
                <a:gd name="T24" fmla="*/ 0 w 829"/>
                <a:gd name="T25" fmla="*/ 45 h 1891"/>
                <a:gd name="T26" fmla="*/ 1 w 829"/>
                <a:gd name="T27" fmla="*/ 48 h 1891"/>
                <a:gd name="T28" fmla="*/ 2 w 829"/>
                <a:gd name="T29" fmla="*/ 50 h 1891"/>
                <a:gd name="T30" fmla="*/ 4 w 829"/>
                <a:gd name="T31" fmla="*/ 51 h 1891"/>
                <a:gd name="T32" fmla="*/ 6 w 829"/>
                <a:gd name="T33" fmla="*/ 51 h 1891"/>
                <a:gd name="T34" fmla="*/ 7 w 829"/>
                <a:gd name="T35" fmla="*/ 51 h 1891"/>
                <a:gd name="T36" fmla="*/ 9 w 829"/>
                <a:gd name="T37" fmla="*/ 51 h 1891"/>
                <a:gd name="T38" fmla="*/ 11 w 829"/>
                <a:gd name="T39" fmla="*/ 50 h 1891"/>
                <a:gd name="T40" fmla="*/ 13 w 829"/>
                <a:gd name="T41" fmla="*/ 50 h 1891"/>
                <a:gd name="T42" fmla="*/ 15 w 829"/>
                <a:gd name="T43" fmla="*/ 49 h 1891"/>
                <a:gd name="T44" fmla="*/ 18 w 829"/>
                <a:gd name="T45" fmla="*/ 48 h 1891"/>
                <a:gd name="T46" fmla="*/ 20 w 829"/>
                <a:gd name="T47" fmla="*/ 46 h 1891"/>
                <a:gd name="T48" fmla="*/ 20 w 829"/>
                <a:gd name="T49" fmla="*/ 44 h 1891"/>
                <a:gd name="T50" fmla="*/ 21 w 829"/>
                <a:gd name="T51" fmla="*/ 42 h 1891"/>
                <a:gd name="T52" fmla="*/ 21 w 829"/>
                <a:gd name="T53" fmla="*/ 40 h 1891"/>
                <a:gd name="T54" fmla="*/ 21 w 829"/>
                <a:gd name="T55" fmla="*/ 37 h 1891"/>
                <a:gd name="T56" fmla="*/ 21 w 829"/>
                <a:gd name="T57" fmla="*/ 37 h 1891"/>
                <a:gd name="T58" fmla="*/ 22 w 829"/>
                <a:gd name="T59" fmla="*/ 35 h 1891"/>
                <a:gd name="T60" fmla="*/ 22 w 829"/>
                <a:gd name="T61" fmla="*/ 33 h 1891"/>
                <a:gd name="T62" fmla="*/ 22 w 829"/>
                <a:gd name="T63" fmla="*/ 30 h 1891"/>
                <a:gd name="T64" fmla="*/ 22 w 829"/>
                <a:gd name="T65" fmla="*/ 30 h 1891"/>
                <a:gd name="T66" fmla="*/ 22 w 829"/>
                <a:gd name="T67" fmla="*/ 28 h 1891"/>
                <a:gd name="T68" fmla="*/ 23 w 829"/>
                <a:gd name="T69" fmla="*/ 25 h 1891"/>
                <a:gd name="T70" fmla="*/ 23 w 829"/>
                <a:gd name="T71" fmla="*/ 21 h 1891"/>
                <a:gd name="T72" fmla="*/ 22 w 829"/>
                <a:gd name="T73" fmla="*/ 17 h 1891"/>
                <a:gd name="T74" fmla="*/ 22 w 829"/>
                <a:gd name="T75" fmla="*/ 16 h 1891"/>
                <a:gd name="T76" fmla="*/ 22 w 829"/>
                <a:gd name="T77" fmla="*/ 15 h 1891"/>
                <a:gd name="T78" fmla="*/ 21 w 829"/>
                <a:gd name="T79" fmla="*/ 13 h 1891"/>
                <a:gd name="T80" fmla="*/ 21 w 829"/>
                <a:gd name="T81" fmla="*/ 10 h 1891"/>
                <a:gd name="T82" fmla="*/ 21 w 829"/>
                <a:gd name="T83" fmla="*/ 7 h 1891"/>
                <a:gd name="T84" fmla="*/ 20 w 829"/>
                <a:gd name="T85" fmla="*/ 4 h 1891"/>
                <a:gd name="T86" fmla="*/ 19 w 829"/>
                <a:gd name="T87" fmla="*/ 1 h 1891"/>
                <a:gd name="T88" fmla="*/ 18 w 829"/>
                <a:gd name="T89" fmla="*/ 0 h 1891"/>
                <a:gd name="T90" fmla="*/ 16 w 829"/>
                <a:gd name="T91" fmla="*/ 0 h 1891"/>
                <a:gd name="T92" fmla="*/ 14 w 829"/>
                <a:gd name="T93" fmla="*/ 2 h 1891"/>
                <a:gd name="T94" fmla="*/ 12 w 829"/>
                <a:gd name="T95" fmla="*/ 4 h 1891"/>
                <a:gd name="T96" fmla="*/ 9 w 829"/>
                <a:gd name="T97" fmla="*/ 6 h 1891"/>
                <a:gd name="T98" fmla="*/ 7 w 829"/>
                <a:gd name="T99" fmla="*/ 9 h 1891"/>
                <a:gd name="T100" fmla="*/ 5 w 829"/>
                <a:gd name="T101" fmla="*/ 12 h 1891"/>
                <a:gd name="T102" fmla="*/ 3 w 829"/>
                <a:gd name="T103" fmla="*/ 16 h 1891"/>
                <a:gd name="T104" fmla="*/ 1 w 829"/>
                <a:gd name="T105" fmla="*/ 21 h 189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829" h="1891">
                  <a:moveTo>
                    <a:pt x="33" y="838"/>
                  </a:moveTo>
                  <a:lnTo>
                    <a:pt x="33" y="847"/>
                  </a:lnTo>
                  <a:lnTo>
                    <a:pt x="33" y="857"/>
                  </a:lnTo>
                  <a:lnTo>
                    <a:pt x="33" y="866"/>
                  </a:lnTo>
                  <a:lnTo>
                    <a:pt x="33" y="878"/>
                  </a:lnTo>
                  <a:lnTo>
                    <a:pt x="33" y="887"/>
                  </a:lnTo>
                  <a:lnTo>
                    <a:pt x="30" y="899"/>
                  </a:lnTo>
                  <a:lnTo>
                    <a:pt x="28" y="910"/>
                  </a:lnTo>
                  <a:lnTo>
                    <a:pt x="26" y="919"/>
                  </a:lnTo>
                  <a:lnTo>
                    <a:pt x="26" y="924"/>
                  </a:lnTo>
                  <a:lnTo>
                    <a:pt x="28" y="926"/>
                  </a:lnTo>
                  <a:lnTo>
                    <a:pt x="28" y="931"/>
                  </a:lnTo>
                  <a:lnTo>
                    <a:pt x="26" y="933"/>
                  </a:lnTo>
                  <a:lnTo>
                    <a:pt x="26" y="936"/>
                  </a:lnTo>
                  <a:lnTo>
                    <a:pt x="26" y="933"/>
                  </a:lnTo>
                  <a:lnTo>
                    <a:pt x="26" y="936"/>
                  </a:lnTo>
                  <a:lnTo>
                    <a:pt x="24" y="940"/>
                  </a:lnTo>
                  <a:lnTo>
                    <a:pt x="22" y="954"/>
                  </a:lnTo>
                  <a:lnTo>
                    <a:pt x="19" y="971"/>
                  </a:lnTo>
                  <a:lnTo>
                    <a:pt x="17" y="987"/>
                  </a:lnTo>
                  <a:lnTo>
                    <a:pt x="17" y="1002"/>
                  </a:lnTo>
                  <a:lnTo>
                    <a:pt x="17" y="1018"/>
                  </a:lnTo>
                  <a:lnTo>
                    <a:pt x="19" y="1031"/>
                  </a:lnTo>
                  <a:lnTo>
                    <a:pt x="22" y="1045"/>
                  </a:lnTo>
                  <a:lnTo>
                    <a:pt x="26" y="1055"/>
                  </a:lnTo>
                  <a:lnTo>
                    <a:pt x="24" y="1050"/>
                  </a:lnTo>
                  <a:lnTo>
                    <a:pt x="22" y="1046"/>
                  </a:lnTo>
                  <a:lnTo>
                    <a:pt x="19" y="1050"/>
                  </a:lnTo>
                  <a:lnTo>
                    <a:pt x="17" y="1055"/>
                  </a:lnTo>
                  <a:lnTo>
                    <a:pt x="13" y="1073"/>
                  </a:lnTo>
                  <a:lnTo>
                    <a:pt x="9" y="1092"/>
                  </a:lnTo>
                  <a:lnTo>
                    <a:pt x="6" y="1113"/>
                  </a:lnTo>
                  <a:lnTo>
                    <a:pt x="4" y="1132"/>
                  </a:lnTo>
                  <a:lnTo>
                    <a:pt x="2" y="1155"/>
                  </a:lnTo>
                  <a:lnTo>
                    <a:pt x="2" y="1173"/>
                  </a:lnTo>
                  <a:lnTo>
                    <a:pt x="0" y="1192"/>
                  </a:lnTo>
                  <a:lnTo>
                    <a:pt x="0" y="1214"/>
                  </a:lnTo>
                  <a:lnTo>
                    <a:pt x="0" y="1232"/>
                  </a:lnTo>
                  <a:lnTo>
                    <a:pt x="0" y="1254"/>
                  </a:lnTo>
                  <a:lnTo>
                    <a:pt x="0" y="1272"/>
                  </a:lnTo>
                  <a:lnTo>
                    <a:pt x="0" y="1295"/>
                  </a:lnTo>
                  <a:lnTo>
                    <a:pt x="0" y="1314"/>
                  </a:lnTo>
                  <a:lnTo>
                    <a:pt x="0" y="1332"/>
                  </a:lnTo>
                  <a:lnTo>
                    <a:pt x="0" y="1351"/>
                  </a:lnTo>
                  <a:lnTo>
                    <a:pt x="0" y="1370"/>
                  </a:lnTo>
                  <a:lnTo>
                    <a:pt x="0" y="1385"/>
                  </a:lnTo>
                  <a:lnTo>
                    <a:pt x="0" y="1398"/>
                  </a:lnTo>
                  <a:lnTo>
                    <a:pt x="0" y="1413"/>
                  </a:lnTo>
                  <a:lnTo>
                    <a:pt x="0" y="1430"/>
                  </a:lnTo>
                  <a:lnTo>
                    <a:pt x="0" y="1444"/>
                  </a:lnTo>
                  <a:lnTo>
                    <a:pt x="0" y="1459"/>
                  </a:lnTo>
                  <a:lnTo>
                    <a:pt x="0" y="1475"/>
                  </a:lnTo>
                  <a:lnTo>
                    <a:pt x="0" y="1489"/>
                  </a:lnTo>
                  <a:lnTo>
                    <a:pt x="0" y="1503"/>
                  </a:lnTo>
                  <a:lnTo>
                    <a:pt x="0" y="1517"/>
                  </a:lnTo>
                  <a:lnTo>
                    <a:pt x="0" y="1533"/>
                  </a:lnTo>
                  <a:lnTo>
                    <a:pt x="2" y="1544"/>
                  </a:lnTo>
                  <a:lnTo>
                    <a:pt x="2" y="1559"/>
                  </a:lnTo>
                  <a:lnTo>
                    <a:pt x="2" y="1573"/>
                  </a:lnTo>
                  <a:lnTo>
                    <a:pt x="4" y="1585"/>
                  </a:lnTo>
                  <a:lnTo>
                    <a:pt x="4" y="1594"/>
                  </a:lnTo>
                  <a:lnTo>
                    <a:pt x="6" y="1615"/>
                  </a:lnTo>
                  <a:lnTo>
                    <a:pt x="9" y="1635"/>
                  </a:lnTo>
                  <a:lnTo>
                    <a:pt x="13" y="1655"/>
                  </a:lnTo>
                  <a:lnTo>
                    <a:pt x="15" y="1678"/>
                  </a:lnTo>
                  <a:lnTo>
                    <a:pt x="19" y="1701"/>
                  </a:lnTo>
                  <a:lnTo>
                    <a:pt x="24" y="1722"/>
                  </a:lnTo>
                  <a:lnTo>
                    <a:pt x="28" y="1741"/>
                  </a:lnTo>
                  <a:lnTo>
                    <a:pt x="33" y="1762"/>
                  </a:lnTo>
                  <a:lnTo>
                    <a:pt x="37" y="1782"/>
                  </a:lnTo>
                  <a:lnTo>
                    <a:pt x="43" y="1801"/>
                  </a:lnTo>
                  <a:lnTo>
                    <a:pt x="48" y="1818"/>
                  </a:lnTo>
                  <a:lnTo>
                    <a:pt x="54" y="1832"/>
                  </a:lnTo>
                  <a:lnTo>
                    <a:pt x="61" y="1846"/>
                  </a:lnTo>
                  <a:lnTo>
                    <a:pt x="67" y="1855"/>
                  </a:lnTo>
                  <a:lnTo>
                    <a:pt x="72" y="1865"/>
                  </a:lnTo>
                  <a:lnTo>
                    <a:pt x="78" y="1870"/>
                  </a:lnTo>
                  <a:lnTo>
                    <a:pt x="94" y="1879"/>
                  </a:lnTo>
                  <a:lnTo>
                    <a:pt x="112" y="1886"/>
                  </a:lnTo>
                  <a:lnTo>
                    <a:pt x="130" y="1888"/>
                  </a:lnTo>
                  <a:lnTo>
                    <a:pt x="149" y="1891"/>
                  </a:lnTo>
                  <a:lnTo>
                    <a:pt x="169" y="1888"/>
                  </a:lnTo>
                  <a:lnTo>
                    <a:pt x="189" y="1888"/>
                  </a:lnTo>
                  <a:lnTo>
                    <a:pt x="206" y="1886"/>
                  </a:lnTo>
                  <a:lnTo>
                    <a:pt x="227" y="1884"/>
                  </a:lnTo>
                  <a:lnTo>
                    <a:pt x="236" y="1881"/>
                  </a:lnTo>
                  <a:lnTo>
                    <a:pt x="242" y="1881"/>
                  </a:lnTo>
                  <a:lnTo>
                    <a:pt x="249" y="1879"/>
                  </a:lnTo>
                  <a:lnTo>
                    <a:pt x="255" y="1879"/>
                  </a:lnTo>
                  <a:lnTo>
                    <a:pt x="264" y="1877"/>
                  </a:lnTo>
                  <a:lnTo>
                    <a:pt x="271" y="1874"/>
                  </a:lnTo>
                  <a:lnTo>
                    <a:pt x="279" y="1872"/>
                  </a:lnTo>
                  <a:lnTo>
                    <a:pt x="286" y="1870"/>
                  </a:lnTo>
                  <a:lnTo>
                    <a:pt x="301" y="1867"/>
                  </a:lnTo>
                  <a:lnTo>
                    <a:pt x="319" y="1865"/>
                  </a:lnTo>
                  <a:lnTo>
                    <a:pt x="336" y="1862"/>
                  </a:lnTo>
                  <a:lnTo>
                    <a:pt x="355" y="1862"/>
                  </a:lnTo>
                  <a:lnTo>
                    <a:pt x="370" y="1862"/>
                  </a:lnTo>
                  <a:lnTo>
                    <a:pt x="387" y="1862"/>
                  </a:lnTo>
                  <a:lnTo>
                    <a:pt x="405" y="1862"/>
                  </a:lnTo>
                  <a:lnTo>
                    <a:pt x="420" y="1862"/>
                  </a:lnTo>
                  <a:lnTo>
                    <a:pt x="438" y="1862"/>
                  </a:lnTo>
                  <a:lnTo>
                    <a:pt x="456" y="1860"/>
                  </a:lnTo>
                  <a:lnTo>
                    <a:pt x="472" y="1858"/>
                  </a:lnTo>
                  <a:lnTo>
                    <a:pt x="487" y="1855"/>
                  </a:lnTo>
                  <a:lnTo>
                    <a:pt x="502" y="1848"/>
                  </a:lnTo>
                  <a:lnTo>
                    <a:pt x="517" y="1844"/>
                  </a:lnTo>
                  <a:lnTo>
                    <a:pt x="533" y="1834"/>
                  </a:lnTo>
                  <a:lnTo>
                    <a:pt x="549" y="1825"/>
                  </a:lnTo>
                  <a:lnTo>
                    <a:pt x="567" y="1813"/>
                  </a:lnTo>
                  <a:lnTo>
                    <a:pt x="582" y="1801"/>
                  </a:lnTo>
                  <a:lnTo>
                    <a:pt x="597" y="1792"/>
                  </a:lnTo>
                  <a:lnTo>
                    <a:pt x="615" y="1782"/>
                  </a:lnTo>
                  <a:lnTo>
                    <a:pt x="630" y="1772"/>
                  </a:lnTo>
                  <a:lnTo>
                    <a:pt x="645" y="1760"/>
                  </a:lnTo>
                  <a:lnTo>
                    <a:pt x="662" y="1748"/>
                  </a:lnTo>
                  <a:lnTo>
                    <a:pt x="676" y="1736"/>
                  </a:lnTo>
                  <a:lnTo>
                    <a:pt x="688" y="1727"/>
                  </a:lnTo>
                  <a:lnTo>
                    <a:pt x="699" y="1715"/>
                  </a:lnTo>
                  <a:lnTo>
                    <a:pt x="707" y="1703"/>
                  </a:lnTo>
                  <a:lnTo>
                    <a:pt x="714" y="1689"/>
                  </a:lnTo>
                  <a:lnTo>
                    <a:pt x="720" y="1678"/>
                  </a:lnTo>
                  <a:lnTo>
                    <a:pt x="727" y="1662"/>
                  </a:lnTo>
                  <a:lnTo>
                    <a:pt x="729" y="1648"/>
                  </a:lnTo>
                  <a:lnTo>
                    <a:pt x="734" y="1632"/>
                  </a:lnTo>
                  <a:lnTo>
                    <a:pt x="736" y="1615"/>
                  </a:lnTo>
                  <a:lnTo>
                    <a:pt x="738" y="1601"/>
                  </a:lnTo>
                  <a:lnTo>
                    <a:pt x="742" y="1585"/>
                  </a:lnTo>
                  <a:lnTo>
                    <a:pt x="742" y="1568"/>
                  </a:lnTo>
                  <a:lnTo>
                    <a:pt x="744" y="1554"/>
                  </a:lnTo>
                  <a:lnTo>
                    <a:pt x="747" y="1537"/>
                  </a:lnTo>
                  <a:lnTo>
                    <a:pt x="749" y="1520"/>
                  </a:lnTo>
                  <a:lnTo>
                    <a:pt x="751" y="1503"/>
                  </a:lnTo>
                  <a:lnTo>
                    <a:pt x="755" y="1487"/>
                  </a:lnTo>
                  <a:lnTo>
                    <a:pt x="758" y="1470"/>
                  </a:lnTo>
                  <a:lnTo>
                    <a:pt x="760" y="1451"/>
                  </a:lnTo>
                  <a:lnTo>
                    <a:pt x="762" y="1435"/>
                  </a:lnTo>
                  <a:lnTo>
                    <a:pt x="766" y="1416"/>
                  </a:lnTo>
                  <a:lnTo>
                    <a:pt x="769" y="1398"/>
                  </a:lnTo>
                  <a:lnTo>
                    <a:pt x="771" y="1382"/>
                  </a:lnTo>
                  <a:lnTo>
                    <a:pt x="775" y="1365"/>
                  </a:lnTo>
                  <a:lnTo>
                    <a:pt x="774" y="1361"/>
                  </a:lnTo>
                  <a:lnTo>
                    <a:pt x="769" y="1361"/>
                  </a:lnTo>
                  <a:lnTo>
                    <a:pt x="762" y="1365"/>
                  </a:lnTo>
                  <a:lnTo>
                    <a:pt x="758" y="1370"/>
                  </a:lnTo>
                  <a:lnTo>
                    <a:pt x="766" y="1358"/>
                  </a:lnTo>
                  <a:lnTo>
                    <a:pt x="775" y="1344"/>
                  </a:lnTo>
                  <a:lnTo>
                    <a:pt x="782" y="1330"/>
                  </a:lnTo>
                  <a:lnTo>
                    <a:pt x="786" y="1316"/>
                  </a:lnTo>
                  <a:lnTo>
                    <a:pt x="791" y="1300"/>
                  </a:lnTo>
                  <a:lnTo>
                    <a:pt x="796" y="1283"/>
                  </a:lnTo>
                  <a:lnTo>
                    <a:pt x="799" y="1264"/>
                  </a:lnTo>
                  <a:lnTo>
                    <a:pt x="803" y="1247"/>
                  </a:lnTo>
                  <a:lnTo>
                    <a:pt x="807" y="1228"/>
                  </a:lnTo>
                  <a:lnTo>
                    <a:pt x="809" y="1209"/>
                  </a:lnTo>
                  <a:lnTo>
                    <a:pt x="810" y="1190"/>
                  </a:lnTo>
                  <a:lnTo>
                    <a:pt x="810" y="1171"/>
                  </a:lnTo>
                  <a:lnTo>
                    <a:pt x="813" y="1151"/>
                  </a:lnTo>
                  <a:lnTo>
                    <a:pt x="813" y="1132"/>
                  </a:lnTo>
                  <a:lnTo>
                    <a:pt x="815" y="1113"/>
                  </a:lnTo>
                  <a:lnTo>
                    <a:pt x="815" y="1097"/>
                  </a:lnTo>
                  <a:lnTo>
                    <a:pt x="815" y="1092"/>
                  </a:lnTo>
                  <a:lnTo>
                    <a:pt x="810" y="1090"/>
                  </a:lnTo>
                  <a:lnTo>
                    <a:pt x="807" y="1090"/>
                  </a:lnTo>
                  <a:lnTo>
                    <a:pt x="803" y="1090"/>
                  </a:lnTo>
                  <a:lnTo>
                    <a:pt x="809" y="1085"/>
                  </a:lnTo>
                  <a:lnTo>
                    <a:pt x="813" y="1083"/>
                  </a:lnTo>
                  <a:lnTo>
                    <a:pt x="815" y="1076"/>
                  </a:lnTo>
                  <a:lnTo>
                    <a:pt x="815" y="1071"/>
                  </a:lnTo>
                  <a:lnTo>
                    <a:pt x="815" y="1045"/>
                  </a:lnTo>
                  <a:lnTo>
                    <a:pt x="818" y="1016"/>
                  </a:lnTo>
                  <a:lnTo>
                    <a:pt x="818" y="990"/>
                  </a:lnTo>
                  <a:lnTo>
                    <a:pt x="820" y="964"/>
                  </a:lnTo>
                  <a:lnTo>
                    <a:pt x="822" y="938"/>
                  </a:lnTo>
                  <a:lnTo>
                    <a:pt x="822" y="912"/>
                  </a:lnTo>
                  <a:lnTo>
                    <a:pt x="824" y="886"/>
                  </a:lnTo>
                  <a:lnTo>
                    <a:pt x="826" y="859"/>
                  </a:lnTo>
                  <a:lnTo>
                    <a:pt x="829" y="833"/>
                  </a:lnTo>
                  <a:lnTo>
                    <a:pt x="829" y="807"/>
                  </a:lnTo>
                  <a:lnTo>
                    <a:pt x="829" y="781"/>
                  </a:lnTo>
                  <a:lnTo>
                    <a:pt x="829" y="754"/>
                  </a:lnTo>
                  <a:lnTo>
                    <a:pt x="826" y="726"/>
                  </a:lnTo>
                  <a:lnTo>
                    <a:pt x="824" y="700"/>
                  </a:lnTo>
                  <a:lnTo>
                    <a:pt x="820" y="674"/>
                  </a:lnTo>
                  <a:lnTo>
                    <a:pt x="815" y="645"/>
                  </a:lnTo>
                  <a:lnTo>
                    <a:pt x="813" y="636"/>
                  </a:lnTo>
                  <a:lnTo>
                    <a:pt x="810" y="626"/>
                  </a:lnTo>
                  <a:lnTo>
                    <a:pt x="807" y="619"/>
                  </a:lnTo>
                  <a:lnTo>
                    <a:pt x="802" y="609"/>
                  </a:lnTo>
                  <a:lnTo>
                    <a:pt x="798" y="602"/>
                  </a:lnTo>
                  <a:lnTo>
                    <a:pt x="793" y="595"/>
                  </a:lnTo>
                  <a:lnTo>
                    <a:pt x="791" y="590"/>
                  </a:lnTo>
                  <a:lnTo>
                    <a:pt x="785" y="572"/>
                  </a:lnTo>
                  <a:lnTo>
                    <a:pt x="781" y="553"/>
                  </a:lnTo>
                  <a:lnTo>
                    <a:pt x="775" y="534"/>
                  </a:lnTo>
                  <a:lnTo>
                    <a:pt x="771" y="516"/>
                  </a:lnTo>
                  <a:lnTo>
                    <a:pt x="769" y="497"/>
                  </a:lnTo>
                  <a:lnTo>
                    <a:pt x="766" y="479"/>
                  </a:lnTo>
                  <a:lnTo>
                    <a:pt x="766" y="460"/>
                  </a:lnTo>
                  <a:lnTo>
                    <a:pt x="766" y="441"/>
                  </a:lnTo>
                  <a:lnTo>
                    <a:pt x="764" y="424"/>
                  </a:lnTo>
                  <a:lnTo>
                    <a:pt x="764" y="406"/>
                  </a:lnTo>
                  <a:lnTo>
                    <a:pt x="764" y="387"/>
                  </a:lnTo>
                  <a:lnTo>
                    <a:pt x="764" y="367"/>
                  </a:lnTo>
                  <a:lnTo>
                    <a:pt x="764" y="348"/>
                  </a:lnTo>
                  <a:lnTo>
                    <a:pt x="764" y="329"/>
                  </a:lnTo>
                  <a:lnTo>
                    <a:pt x="762" y="310"/>
                  </a:lnTo>
                  <a:lnTo>
                    <a:pt x="760" y="289"/>
                  </a:lnTo>
                  <a:lnTo>
                    <a:pt x="755" y="260"/>
                  </a:lnTo>
                  <a:lnTo>
                    <a:pt x="751" y="234"/>
                  </a:lnTo>
                  <a:lnTo>
                    <a:pt x="747" y="208"/>
                  </a:lnTo>
                  <a:lnTo>
                    <a:pt x="742" y="184"/>
                  </a:lnTo>
                  <a:lnTo>
                    <a:pt x="738" y="161"/>
                  </a:lnTo>
                  <a:lnTo>
                    <a:pt x="731" y="137"/>
                  </a:lnTo>
                  <a:lnTo>
                    <a:pt x="727" y="115"/>
                  </a:lnTo>
                  <a:lnTo>
                    <a:pt x="723" y="96"/>
                  </a:lnTo>
                  <a:lnTo>
                    <a:pt x="714" y="77"/>
                  </a:lnTo>
                  <a:lnTo>
                    <a:pt x="707" y="60"/>
                  </a:lnTo>
                  <a:lnTo>
                    <a:pt x="699" y="46"/>
                  </a:lnTo>
                  <a:lnTo>
                    <a:pt x="691" y="32"/>
                  </a:lnTo>
                  <a:lnTo>
                    <a:pt x="680" y="23"/>
                  </a:lnTo>
                  <a:lnTo>
                    <a:pt x="672" y="12"/>
                  </a:lnTo>
                  <a:lnTo>
                    <a:pt x="662" y="5"/>
                  </a:lnTo>
                  <a:lnTo>
                    <a:pt x="649" y="0"/>
                  </a:lnTo>
                  <a:lnTo>
                    <a:pt x="645" y="0"/>
                  </a:lnTo>
                  <a:lnTo>
                    <a:pt x="639" y="0"/>
                  </a:lnTo>
                  <a:lnTo>
                    <a:pt x="625" y="4"/>
                  </a:lnTo>
                  <a:lnTo>
                    <a:pt x="612" y="5"/>
                  </a:lnTo>
                  <a:lnTo>
                    <a:pt x="597" y="11"/>
                  </a:lnTo>
                  <a:lnTo>
                    <a:pt x="582" y="16"/>
                  </a:lnTo>
                  <a:lnTo>
                    <a:pt x="567" y="23"/>
                  </a:lnTo>
                  <a:lnTo>
                    <a:pt x="553" y="30"/>
                  </a:lnTo>
                  <a:lnTo>
                    <a:pt x="535" y="44"/>
                  </a:lnTo>
                  <a:lnTo>
                    <a:pt x="515" y="60"/>
                  </a:lnTo>
                  <a:lnTo>
                    <a:pt x="498" y="75"/>
                  </a:lnTo>
                  <a:lnTo>
                    <a:pt x="480" y="89"/>
                  </a:lnTo>
                  <a:lnTo>
                    <a:pt x="463" y="103"/>
                  </a:lnTo>
                  <a:lnTo>
                    <a:pt x="444" y="117"/>
                  </a:lnTo>
                  <a:lnTo>
                    <a:pt x="425" y="134"/>
                  </a:lnTo>
                  <a:lnTo>
                    <a:pt x="409" y="151"/>
                  </a:lnTo>
                  <a:lnTo>
                    <a:pt x="392" y="164"/>
                  </a:lnTo>
                  <a:lnTo>
                    <a:pt x="374" y="182"/>
                  </a:lnTo>
                  <a:lnTo>
                    <a:pt x="357" y="198"/>
                  </a:lnTo>
                  <a:lnTo>
                    <a:pt x="342" y="215"/>
                  </a:lnTo>
                  <a:lnTo>
                    <a:pt x="325" y="231"/>
                  </a:lnTo>
                  <a:lnTo>
                    <a:pt x="310" y="250"/>
                  </a:lnTo>
                  <a:lnTo>
                    <a:pt x="295" y="270"/>
                  </a:lnTo>
                  <a:lnTo>
                    <a:pt x="282" y="289"/>
                  </a:lnTo>
                  <a:lnTo>
                    <a:pt x="262" y="315"/>
                  </a:lnTo>
                  <a:lnTo>
                    <a:pt x="244" y="343"/>
                  </a:lnTo>
                  <a:lnTo>
                    <a:pt x="227" y="371"/>
                  </a:lnTo>
                  <a:lnTo>
                    <a:pt x="209" y="401"/>
                  </a:lnTo>
                  <a:lnTo>
                    <a:pt x="193" y="429"/>
                  </a:lnTo>
                  <a:lnTo>
                    <a:pt x="176" y="457"/>
                  </a:lnTo>
                  <a:lnTo>
                    <a:pt x="160" y="486"/>
                  </a:lnTo>
                  <a:lnTo>
                    <a:pt x="143" y="515"/>
                  </a:lnTo>
                  <a:lnTo>
                    <a:pt x="130" y="546"/>
                  </a:lnTo>
                  <a:lnTo>
                    <a:pt x="114" y="574"/>
                  </a:lnTo>
                  <a:lnTo>
                    <a:pt x="101" y="605"/>
                  </a:lnTo>
                  <a:lnTo>
                    <a:pt x="87" y="636"/>
                  </a:lnTo>
                  <a:lnTo>
                    <a:pt x="76" y="664"/>
                  </a:lnTo>
                  <a:lnTo>
                    <a:pt x="65" y="695"/>
                  </a:lnTo>
                  <a:lnTo>
                    <a:pt x="54" y="726"/>
                  </a:lnTo>
                  <a:lnTo>
                    <a:pt x="46" y="757"/>
                  </a:lnTo>
                  <a:lnTo>
                    <a:pt x="33" y="838"/>
                  </a:lnTo>
                  <a:close/>
                </a:path>
              </a:pathLst>
            </a:custGeom>
            <a:grpFill/>
            <a:ln w="9525">
              <a:solidFill>
                <a:srgbClr val="000000"/>
              </a:solidFill>
              <a:round/>
              <a:headEnd/>
              <a:tailEnd/>
            </a:ln>
          </p:spPr>
          <p:txBody>
            <a:bodyPr/>
            <a:lstStyle/>
            <a:p>
              <a:endParaRPr lang="fr-FR"/>
            </a:p>
          </p:txBody>
        </p:sp>
        <p:sp>
          <p:nvSpPr>
            <p:cNvPr id="7" name="Freeform 7"/>
            <p:cNvSpPr>
              <a:spLocks noChangeAspect="1"/>
            </p:cNvSpPr>
            <p:nvPr/>
          </p:nvSpPr>
          <p:spPr bwMode="auto">
            <a:xfrm>
              <a:off x="4516" y="2701"/>
              <a:ext cx="308" cy="762"/>
            </a:xfrm>
            <a:custGeom>
              <a:avLst/>
              <a:gdLst>
                <a:gd name="T0" fmla="*/ 0 w 755"/>
                <a:gd name="T1" fmla="*/ 32 h 1877"/>
                <a:gd name="T2" fmla="*/ 0 w 755"/>
                <a:gd name="T3" fmla="*/ 34 h 1877"/>
                <a:gd name="T4" fmla="*/ 0 w 755"/>
                <a:gd name="T5" fmla="*/ 36 h 1877"/>
                <a:gd name="T6" fmla="*/ 0 w 755"/>
                <a:gd name="T7" fmla="*/ 39 h 1877"/>
                <a:gd name="T8" fmla="*/ 1 w 755"/>
                <a:gd name="T9" fmla="*/ 41 h 1877"/>
                <a:gd name="T10" fmla="*/ 1 w 755"/>
                <a:gd name="T11" fmla="*/ 43 h 1877"/>
                <a:gd name="T12" fmla="*/ 2 w 755"/>
                <a:gd name="T13" fmla="*/ 45 h 1877"/>
                <a:gd name="T14" fmla="*/ 4 w 755"/>
                <a:gd name="T15" fmla="*/ 48 h 1877"/>
                <a:gd name="T16" fmla="*/ 7 w 755"/>
                <a:gd name="T17" fmla="*/ 50 h 1877"/>
                <a:gd name="T18" fmla="*/ 10 w 755"/>
                <a:gd name="T19" fmla="*/ 51 h 1877"/>
                <a:gd name="T20" fmla="*/ 13 w 755"/>
                <a:gd name="T21" fmla="*/ 51 h 1877"/>
                <a:gd name="T22" fmla="*/ 14 w 755"/>
                <a:gd name="T23" fmla="*/ 51 h 1877"/>
                <a:gd name="T24" fmla="*/ 16 w 755"/>
                <a:gd name="T25" fmla="*/ 51 h 1877"/>
                <a:gd name="T26" fmla="*/ 18 w 755"/>
                <a:gd name="T27" fmla="*/ 51 h 1877"/>
                <a:gd name="T28" fmla="*/ 18 w 755"/>
                <a:gd name="T29" fmla="*/ 50 h 1877"/>
                <a:gd name="T30" fmla="*/ 19 w 755"/>
                <a:gd name="T31" fmla="*/ 49 h 1877"/>
                <a:gd name="T32" fmla="*/ 20 w 755"/>
                <a:gd name="T33" fmla="*/ 47 h 1877"/>
                <a:gd name="T34" fmla="*/ 20 w 755"/>
                <a:gd name="T35" fmla="*/ 45 h 1877"/>
                <a:gd name="T36" fmla="*/ 20 w 755"/>
                <a:gd name="T37" fmla="*/ 43 h 1877"/>
                <a:gd name="T38" fmla="*/ 20 w 755"/>
                <a:gd name="T39" fmla="*/ 40 h 1877"/>
                <a:gd name="T40" fmla="*/ 21 w 755"/>
                <a:gd name="T41" fmla="*/ 38 h 1877"/>
                <a:gd name="T42" fmla="*/ 21 w 755"/>
                <a:gd name="T43" fmla="*/ 35 h 1877"/>
                <a:gd name="T44" fmla="*/ 21 w 755"/>
                <a:gd name="T45" fmla="*/ 33 h 1877"/>
                <a:gd name="T46" fmla="*/ 21 w 755"/>
                <a:gd name="T47" fmla="*/ 31 h 1877"/>
                <a:gd name="T48" fmla="*/ 21 w 755"/>
                <a:gd name="T49" fmla="*/ 30 h 1877"/>
                <a:gd name="T50" fmla="*/ 21 w 755"/>
                <a:gd name="T51" fmla="*/ 28 h 1877"/>
                <a:gd name="T52" fmla="*/ 21 w 755"/>
                <a:gd name="T53" fmla="*/ 28 h 1877"/>
                <a:gd name="T54" fmla="*/ 20 w 755"/>
                <a:gd name="T55" fmla="*/ 28 h 1877"/>
                <a:gd name="T56" fmla="*/ 20 w 755"/>
                <a:gd name="T57" fmla="*/ 27 h 1877"/>
                <a:gd name="T58" fmla="*/ 21 w 755"/>
                <a:gd name="T59" fmla="*/ 27 h 1877"/>
                <a:gd name="T60" fmla="*/ 21 w 755"/>
                <a:gd name="T61" fmla="*/ 26 h 1877"/>
                <a:gd name="T62" fmla="*/ 20 w 755"/>
                <a:gd name="T63" fmla="*/ 24 h 1877"/>
                <a:gd name="T64" fmla="*/ 20 w 755"/>
                <a:gd name="T65" fmla="*/ 21 h 1877"/>
                <a:gd name="T66" fmla="*/ 19 w 755"/>
                <a:gd name="T67" fmla="*/ 18 h 1877"/>
                <a:gd name="T68" fmla="*/ 18 w 755"/>
                <a:gd name="T69" fmla="*/ 15 h 1877"/>
                <a:gd name="T70" fmla="*/ 17 w 755"/>
                <a:gd name="T71" fmla="*/ 13 h 1877"/>
                <a:gd name="T72" fmla="*/ 16 w 755"/>
                <a:gd name="T73" fmla="*/ 10 h 1877"/>
                <a:gd name="T74" fmla="*/ 14 w 755"/>
                <a:gd name="T75" fmla="*/ 8 h 1877"/>
                <a:gd name="T76" fmla="*/ 12 w 755"/>
                <a:gd name="T77" fmla="*/ 6 h 1877"/>
                <a:gd name="T78" fmla="*/ 10 w 755"/>
                <a:gd name="T79" fmla="*/ 4 h 1877"/>
                <a:gd name="T80" fmla="*/ 8 w 755"/>
                <a:gd name="T81" fmla="*/ 2 h 1877"/>
                <a:gd name="T82" fmla="*/ 7 w 755"/>
                <a:gd name="T83" fmla="*/ 0 h 1877"/>
                <a:gd name="T84" fmla="*/ 5 w 755"/>
                <a:gd name="T85" fmla="*/ 0 h 1877"/>
                <a:gd name="T86" fmla="*/ 4 w 755"/>
                <a:gd name="T87" fmla="*/ 0 h 1877"/>
                <a:gd name="T88" fmla="*/ 3 w 755"/>
                <a:gd name="T89" fmla="*/ 0 h 1877"/>
                <a:gd name="T90" fmla="*/ 2 w 755"/>
                <a:gd name="T91" fmla="*/ 2 h 1877"/>
                <a:gd name="T92" fmla="*/ 1 w 755"/>
                <a:gd name="T93" fmla="*/ 4 h 1877"/>
                <a:gd name="T94" fmla="*/ 1 w 755"/>
                <a:gd name="T95" fmla="*/ 5 h 1877"/>
                <a:gd name="T96" fmla="*/ 1 w 755"/>
                <a:gd name="T97" fmla="*/ 8 h 1877"/>
                <a:gd name="T98" fmla="*/ 1 w 755"/>
                <a:gd name="T99" fmla="*/ 10 h 1877"/>
                <a:gd name="T100" fmla="*/ 1 w 755"/>
                <a:gd name="T101" fmla="*/ 12 h 1877"/>
                <a:gd name="T102" fmla="*/ 1 w 755"/>
                <a:gd name="T103" fmla="*/ 14 h 1877"/>
                <a:gd name="T104" fmla="*/ 1 w 755"/>
                <a:gd name="T105" fmla="*/ 15 h 1877"/>
                <a:gd name="T106" fmla="*/ 0 w 755"/>
                <a:gd name="T107" fmla="*/ 17 h 1877"/>
                <a:gd name="T108" fmla="*/ 0 w 755"/>
                <a:gd name="T109" fmla="*/ 19 h 1877"/>
                <a:gd name="T110" fmla="*/ 0 w 755"/>
                <a:gd name="T111" fmla="*/ 21 h 1877"/>
                <a:gd name="T112" fmla="*/ 0 w 755"/>
                <a:gd name="T113" fmla="*/ 22 h 1877"/>
                <a:gd name="T114" fmla="*/ 0 w 755"/>
                <a:gd name="T115" fmla="*/ 24 h 1877"/>
                <a:gd name="T116" fmla="*/ 0 w 755"/>
                <a:gd name="T117" fmla="*/ 26 h 1877"/>
                <a:gd name="T118" fmla="*/ 0 w 755"/>
                <a:gd name="T119" fmla="*/ 28 h 187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755" h="1877">
                  <a:moveTo>
                    <a:pt x="8" y="1125"/>
                  </a:moveTo>
                  <a:lnTo>
                    <a:pt x="4" y="1148"/>
                  </a:lnTo>
                  <a:lnTo>
                    <a:pt x="2" y="1174"/>
                  </a:lnTo>
                  <a:lnTo>
                    <a:pt x="2" y="1200"/>
                  </a:lnTo>
                  <a:lnTo>
                    <a:pt x="2" y="1226"/>
                  </a:lnTo>
                  <a:lnTo>
                    <a:pt x="2" y="1254"/>
                  </a:lnTo>
                  <a:lnTo>
                    <a:pt x="4" y="1279"/>
                  </a:lnTo>
                  <a:lnTo>
                    <a:pt x="6" y="1307"/>
                  </a:lnTo>
                  <a:lnTo>
                    <a:pt x="8" y="1333"/>
                  </a:lnTo>
                  <a:lnTo>
                    <a:pt x="11" y="1359"/>
                  </a:lnTo>
                  <a:lnTo>
                    <a:pt x="15" y="1386"/>
                  </a:lnTo>
                  <a:lnTo>
                    <a:pt x="19" y="1412"/>
                  </a:lnTo>
                  <a:lnTo>
                    <a:pt x="24" y="1438"/>
                  </a:lnTo>
                  <a:lnTo>
                    <a:pt x="26" y="1464"/>
                  </a:lnTo>
                  <a:lnTo>
                    <a:pt x="30" y="1490"/>
                  </a:lnTo>
                  <a:lnTo>
                    <a:pt x="32" y="1516"/>
                  </a:lnTo>
                  <a:lnTo>
                    <a:pt x="35" y="1543"/>
                  </a:lnTo>
                  <a:lnTo>
                    <a:pt x="39" y="1581"/>
                  </a:lnTo>
                  <a:lnTo>
                    <a:pt x="48" y="1616"/>
                  </a:lnTo>
                  <a:lnTo>
                    <a:pt x="61" y="1651"/>
                  </a:lnTo>
                  <a:lnTo>
                    <a:pt x="79" y="1683"/>
                  </a:lnTo>
                  <a:lnTo>
                    <a:pt x="98" y="1714"/>
                  </a:lnTo>
                  <a:lnTo>
                    <a:pt x="123" y="1742"/>
                  </a:lnTo>
                  <a:lnTo>
                    <a:pt x="149" y="1766"/>
                  </a:lnTo>
                  <a:lnTo>
                    <a:pt x="180" y="1790"/>
                  </a:lnTo>
                  <a:lnTo>
                    <a:pt x="210" y="1811"/>
                  </a:lnTo>
                  <a:lnTo>
                    <a:pt x="244" y="1828"/>
                  </a:lnTo>
                  <a:lnTo>
                    <a:pt x="279" y="1840"/>
                  </a:lnTo>
                  <a:lnTo>
                    <a:pt x="317" y="1851"/>
                  </a:lnTo>
                  <a:lnTo>
                    <a:pt x="352" y="1859"/>
                  </a:lnTo>
                  <a:lnTo>
                    <a:pt x="389" y="1863"/>
                  </a:lnTo>
                  <a:lnTo>
                    <a:pt x="427" y="1863"/>
                  </a:lnTo>
                  <a:lnTo>
                    <a:pt x="465" y="1859"/>
                  </a:lnTo>
                  <a:lnTo>
                    <a:pt x="482" y="1856"/>
                  </a:lnTo>
                  <a:lnTo>
                    <a:pt x="500" y="1859"/>
                  </a:lnTo>
                  <a:lnTo>
                    <a:pt x="519" y="1861"/>
                  </a:lnTo>
                  <a:lnTo>
                    <a:pt x="537" y="1868"/>
                  </a:lnTo>
                  <a:lnTo>
                    <a:pt x="557" y="1873"/>
                  </a:lnTo>
                  <a:lnTo>
                    <a:pt x="577" y="1875"/>
                  </a:lnTo>
                  <a:lnTo>
                    <a:pt x="595" y="1877"/>
                  </a:lnTo>
                  <a:lnTo>
                    <a:pt x="614" y="1875"/>
                  </a:lnTo>
                  <a:lnTo>
                    <a:pt x="630" y="1873"/>
                  </a:lnTo>
                  <a:lnTo>
                    <a:pt x="645" y="1868"/>
                  </a:lnTo>
                  <a:lnTo>
                    <a:pt x="658" y="1859"/>
                  </a:lnTo>
                  <a:lnTo>
                    <a:pt x="669" y="1849"/>
                  </a:lnTo>
                  <a:lnTo>
                    <a:pt x="680" y="1837"/>
                  </a:lnTo>
                  <a:lnTo>
                    <a:pt x="688" y="1826"/>
                  </a:lnTo>
                  <a:lnTo>
                    <a:pt x="694" y="1809"/>
                  </a:lnTo>
                  <a:lnTo>
                    <a:pt x="699" y="1795"/>
                  </a:lnTo>
                  <a:lnTo>
                    <a:pt x="703" y="1769"/>
                  </a:lnTo>
                  <a:lnTo>
                    <a:pt x="707" y="1742"/>
                  </a:lnTo>
                  <a:lnTo>
                    <a:pt x="714" y="1714"/>
                  </a:lnTo>
                  <a:lnTo>
                    <a:pt x="718" y="1688"/>
                  </a:lnTo>
                  <a:lnTo>
                    <a:pt x="720" y="1656"/>
                  </a:lnTo>
                  <a:lnTo>
                    <a:pt x="725" y="1628"/>
                  </a:lnTo>
                  <a:lnTo>
                    <a:pt x="729" y="1599"/>
                  </a:lnTo>
                  <a:lnTo>
                    <a:pt x="731" y="1569"/>
                  </a:lnTo>
                  <a:lnTo>
                    <a:pt x="736" y="1538"/>
                  </a:lnTo>
                  <a:lnTo>
                    <a:pt x="738" y="1506"/>
                  </a:lnTo>
                  <a:lnTo>
                    <a:pt x="740" y="1476"/>
                  </a:lnTo>
                  <a:lnTo>
                    <a:pt x="742" y="1445"/>
                  </a:lnTo>
                  <a:lnTo>
                    <a:pt x="744" y="1415"/>
                  </a:lnTo>
                  <a:lnTo>
                    <a:pt x="747" y="1383"/>
                  </a:lnTo>
                  <a:lnTo>
                    <a:pt x="749" y="1354"/>
                  </a:lnTo>
                  <a:lnTo>
                    <a:pt x="751" y="1326"/>
                  </a:lnTo>
                  <a:lnTo>
                    <a:pt x="751" y="1298"/>
                  </a:lnTo>
                  <a:lnTo>
                    <a:pt x="751" y="1270"/>
                  </a:lnTo>
                  <a:lnTo>
                    <a:pt x="753" y="1243"/>
                  </a:lnTo>
                  <a:lnTo>
                    <a:pt x="753" y="1217"/>
                  </a:lnTo>
                  <a:lnTo>
                    <a:pt x="753" y="1191"/>
                  </a:lnTo>
                  <a:lnTo>
                    <a:pt x="753" y="1167"/>
                  </a:lnTo>
                  <a:lnTo>
                    <a:pt x="755" y="1145"/>
                  </a:lnTo>
                  <a:lnTo>
                    <a:pt x="753" y="1125"/>
                  </a:lnTo>
                  <a:lnTo>
                    <a:pt x="753" y="1102"/>
                  </a:lnTo>
                  <a:lnTo>
                    <a:pt x="753" y="1086"/>
                  </a:lnTo>
                  <a:lnTo>
                    <a:pt x="753" y="1069"/>
                  </a:lnTo>
                  <a:lnTo>
                    <a:pt x="751" y="1053"/>
                  </a:lnTo>
                  <a:lnTo>
                    <a:pt x="751" y="1041"/>
                  </a:lnTo>
                  <a:lnTo>
                    <a:pt x="751" y="1029"/>
                  </a:lnTo>
                  <a:lnTo>
                    <a:pt x="749" y="1022"/>
                  </a:lnTo>
                  <a:lnTo>
                    <a:pt x="749" y="1015"/>
                  </a:lnTo>
                  <a:lnTo>
                    <a:pt x="747" y="1012"/>
                  </a:lnTo>
                  <a:lnTo>
                    <a:pt x="744" y="1012"/>
                  </a:lnTo>
                  <a:lnTo>
                    <a:pt x="740" y="1015"/>
                  </a:lnTo>
                  <a:lnTo>
                    <a:pt x="738" y="1015"/>
                  </a:lnTo>
                  <a:lnTo>
                    <a:pt x="738" y="1009"/>
                  </a:lnTo>
                  <a:lnTo>
                    <a:pt x="740" y="1005"/>
                  </a:lnTo>
                  <a:lnTo>
                    <a:pt x="740" y="1000"/>
                  </a:lnTo>
                  <a:lnTo>
                    <a:pt x="742" y="995"/>
                  </a:lnTo>
                  <a:lnTo>
                    <a:pt x="744" y="988"/>
                  </a:lnTo>
                  <a:lnTo>
                    <a:pt x="744" y="983"/>
                  </a:lnTo>
                  <a:lnTo>
                    <a:pt x="744" y="979"/>
                  </a:lnTo>
                  <a:lnTo>
                    <a:pt x="744" y="972"/>
                  </a:lnTo>
                  <a:lnTo>
                    <a:pt x="742" y="936"/>
                  </a:lnTo>
                  <a:lnTo>
                    <a:pt x="740" y="901"/>
                  </a:lnTo>
                  <a:lnTo>
                    <a:pt x="736" y="867"/>
                  </a:lnTo>
                  <a:lnTo>
                    <a:pt x="731" y="832"/>
                  </a:lnTo>
                  <a:lnTo>
                    <a:pt x="725" y="799"/>
                  </a:lnTo>
                  <a:lnTo>
                    <a:pt x="716" y="762"/>
                  </a:lnTo>
                  <a:lnTo>
                    <a:pt x="709" y="729"/>
                  </a:lnTo>
                  <a:lnTo>
                    <a:pt x="699" y="696"/>
                  </a:lnTo>
                  <a:lnTo>
                    <a:pt x="690" y="663"/>
                  </a:lnTo>
                  <a:lnTo>
                    <a:pt x="679" y="629"/>
                  </a:lnTo>
                  <a:lnTo>
                    <a:pt x="667" y="596"/>
                  </a:lnTo>
                  <a:lnTo>
                    <a:pt x="655" y="565"/>
                  </a:lnTo>
                  <a:lnTo>
                    <a:pt x="641" y="532"/>
                  </a:lnTo>
                  <a:lnTo>
                    <a:pt x="625" y="501"/>
                  </a:lnTo>
                  <a:lnTo>
                    <a:pt x="610" y="470"/>
                  </a:lnTo>
                  <a:lnTo>
                    <a:pt x="595" y="439"/>
                  </a:lnTo>
                  <a:lnTo>
                    <a:pt x="579" y="409"/>
                  </a:lnTo>
                  <a:lnTo>
                    <a:pt x="560" y="377"/>
                  </a:lnTo>
                  <a:lnTo>
                    <a:pt x="542" y="349"/>
                  </a:lnTo>
                  <a:lnTo>
                    <a:pt x="524" y="320"/>
                  </a:lnTo>
                  <a:lnTo>
                    <a:pt x="502" y="292"/>
                  </a:lnTo>
                  <a:lnTo>
                    <a:pt x="484" y="266"/>
                  </a:lnTo>
                  <a:lnTo>
                    <a:pt x="463" y="237"/>
                  </a:lnTo>
                  <a:lnTo>
                    <a:pt x="441" y="211"/>
                  </a:lnTo>
                  <a:lnTo>
                    <a:pt x="418" y="185"/>
                  </a:lnTo>
                  <a:lnTo>
                    <a:pt x="394" y="159"/>
                  </a:lnTo>
                  <a:lnTo>
                    <a:pt x="372" y="133"/>
                  </a:lnTo>
                  <a:lnTo>
                    <a:pt x="348" y="108"/>
                  </a:lnTo>
                  <a:lnTo>
                    <a:pt x="324" y="85"/>
                  </a:lnTo>
                  <a:lnTo>
                    <a:pt x="297" y="61"/>
                  </a:lnTo>
                  <a:lnTo>
                    <a:pt x="270" y="40"/>
                  </a:lnTo>
                  <a:lnTo>
                    <a:pt x="246" y="16"/>
                  </a:lnTo>
                  <a:lnTo>
                    <a:pt x="231" y="9"/>
                  </a:lnTo>
                  <a:lnTo>
                    <a:pt x="217" y="1"/>
                  </a:lnTo>
                  <a:lnTo>
                    <a:pt x="200" y="0"/>
                  </a:lnTo>
                  <a:lnTo>
                    <a:pt x="184" y="0"/>
                  </a:lnTo>
                  <a:lnTo>
                    <a:pt x="167" y="1"/>
                  </a:lnTo>
                  <a:lnTo>
                    <a:pt x="154" y="1"/>
                  </a:lnTo>
                  <a:lnTo>
                    <a:pt x="138" y="1"/>
                  </a:lnTo>
                  <a:lnTo>
                    <a:pt x="123" y="0"/>
                  </a:lnTo>
                  <a:lnTo>
                    <a:pt x="121" y="1"/>
                  </a:lnTo>
                  <a:lnTo>
                    <a:pt x="112" y="12"/>
                  </a:lnTo>
                  <a:lnTo>
                    <a:pt x="98" y="28"/>
                  </a:lnTo>
                  <a:lnTo>
                    <a:pt x="86" y="47"/>
                  </a:lnTo>
                  <a:lnTo>
                    <a:pt x="70" y="66"/>
                  </a:lnTo>
                  <a:lnTo>
                    <a:pt x="59" y="92"/>
                  </a:lnTo>
                  <a:lnTo>
                    <a:pt x="50" y="118"/>
                  </a:lnTo>
                  <a:lnTo>
                    <a:pt x="46" y="141"/>
                  </a:lnTo>
                  <a:lnTo>
                    <a:pt x="46" y="159"/>
                  </a:lnTo>
                  <a:lnTo>
                    <a:pt x="46" y="178"/>
                  </a:lnTo>
                  <a:lnTo>
                    <a:pt x="43" y="201"/>
                  </a:lnTo>
                  <a:lnTo>
                    <a:pt x="43" y="227"/>
                  </a:lnTo>
                  <a:lnTo>
                    <a:pt x="41" y="254"/>
                  </a:lnTo>
                  <a:lnTo>
                    <a:pt x="41" y="283"/>
                  </a:lnTo>
                  <a:lnTo>
                    <a:pt x="39" y="313"/>
                  </a:lnTo>
                  <a:lnTo>
                    <a:pt x="37" y="342"/>
                  </a:lnTo>
                  <a:lnTo>
                    <a:pt x="35" y="372"/>
                  </a:lnTo>
                  <a:lnTo>
                    <a:pt x="32" y="402"/>
                  </a:lnTo>
                  <a:lnTo>
                    <a:pt x="32" y="430"/>
                  </a:lnTo>
                  <a:lnTo>
                    <a:pt x="30" y="456"/>
                  </a:lnTo>
                  <a:lnTo>
                    <a:pt x="30" y="479"/>
                  </a:lnTo>
                  <a:lnTo>
                    <a:pt x="28" y="501"/>
                  </a:lnTo>
                  <a:lnTo>
                    <a:pt x="28" y="521"/>
                  </a:lnTo>
                  <a:lnTo>
                    <a:pt x="28" y="535"/>
                  </a:lnTo>
                  <a:lnTo>
                    <a:pt x="26" y="551"/>
                  </a:lnTo>
                  <a:lnTo>
                    <a:pt x="24" y="572"/>
                  </a:lnTo>
                  <a:lnTo>
                    <a:pt x="17" y="596"/>
                  </a:lnTo>
                  <a:lnTo>
                    <a:pt x="13" y="617"/>
                  </a:lnTo>
                  <a:lnTo>
                    <a:pt x="8" y="641"/>
                  </a:lnTo>
                  <a:lnTo>
                    <a:pt x="4" y="665"/>
                  </a:lnTo>
                  <a:lnTo>
                    <a:pt x="0" y="689"/>
                  </a:lnTo>
                  <a:lnTo>
                    <a:pt x="0" y="708"/>
                  </a:lnTo>
                  <a:lnTo>
                    <a:pt x="0" y="729"/>
                  </a:lnTo>
                  <a:lnTo>
                    <a:pt x="0" y="748"/>
                  </a:lnTo>
                  <a:lnTo>
                    <a:pt x="2" y="767"/>
                  </a:lnTo>
                  <a:lnTo>
                    <a:pt x="2" y="786"/>
                  </a:lnTo>
                  <a:lnTo>
                    <a:pt x="4" y="808"/>
                  </a:lnTo>
                  <a:lnTo>
                    <a:pt x="4" y="827"/>
                  </a:lnTo>
                  <a:lnTo>
                    <a:pt x="6" y="848"/>
                  </a:lnTo>
                  <a:lnTo>
                    <a:pt x="8" y="867"/>
                  </a:lnTo>
                  <a:lnTo>
                    <a:pt x="8" y="888"/>
                  </a:lnTo>
                  <a:lnTo>
                    <a:pt x="11" y="908"/>
                  </a:lnTo>
                  <a:lnTo>
                    <a:pt x="13" y="927"/>
                  </a:lnTo>
                  <a:lnTo>
                    <a:pt x="13" y="948"/>
                  </a:lnTo>
                  <a:lnTo>
                    <a:pt x="15" y="969"/>
                  </a:lnTo>
                  <a:lnTo>
                    <a:pt x="15" y="991"/>
                  </a:lnTo>
                  <a:lnTo>
                    <a:pt x="17" y="1012"/>
                  </a:lnTo>
                  <a:lnTo>
                    <a:pt x="17" y="1034"/>
                  </a:lnTo>
                  <a:lnTo>
                    <a:pt x="8" y="1125"/>
                  </a:lnTo>
                  <a:close/>
                </a:path>
              </a:pathLst>
            </a:custGeom>
            <a:grpFill/>
            <a:ln w="9525">
              <a:solidFill>
                <a:srgbClr val="000000"/>
              </a:solidFill>
              <a:round/>
              <a:headEnd/>
              <a:tailEnd/>
            </a:ln>
          </p:spPr>
          <p:txBody>
            <a:bodyPr/>
            <a:lstStyle/>
            <a:p>
              <a:endParaRPr lang="fr-FR"/>
            </a:p>
          </p:txBody>
        </p:sp>
        <p:sp>
          <p:nvSpPr>
            <p:cNvPr id="8" name="Freeform 8"/>
            <p:cNvSpPr>
              <a:spLocks noChangeAspect="1"/>
            </p:cNvSpPr>
            <p:nvPr/>
          </p:nvSpPr>
          <p:spPr bwMode="auto">
            <a:xfrm>
              <a:off x="4144" y="2177"/>
              <a:ext cx="563" cy="1030"/>
            </a:xfrm>
            <a:custGeom>
              <a:avLst/>
              <a:gdLst>
                <a:gd name="T0" fmla="*/ 4 w 1387"/>
                <a:gd name="T1" fmla="*/ 14 h 2539"/>
                <a:gd name="T2" fmla="*/ 9 w 1387"/>
                <a:gd name="T3" fmla="*/ 12 h 2539"/>
                <a:gd name="T4" fmla="*/ 17 w 1387"/>
                <a:gd name="T5" fmla="*/ 13 h 2539"/>
                <a:gd name="T6" fmla="*/ 19 w 1387"/>
                <a:gd name="T7" fmla="*/ 14 h 2539"/>
                <a:gd name="T8" fmla="*/ 14 w 1387"/>
                <a:gd name="T9" fmla="*/ 10 h 2539"/>
                <a:gd name="T10" fmla="*/ 4 w 1387"/>
                <a:gd name="T11" fmla="*/ 10 h 2539"/>
                <a:gd name="T12" fmla="*/ 2 w 1387"/>
                <a:gd name="T13" fmla="*/ 11 h 2539"/>
                <a:gd name="T14" fmla="*/ 1 w 1387"/>
                <a:gd name="T15" fmla="*/ 8 h 2539"/>
                <a:gd name="T16" fmla="*/ 7 w 1387"/>
                <a:gd name="T17" fmla="*/ 1 h 2539"/>
                <a:gd name="T18" fmla="*/ 15 w 1387"/>
                <a:gd name="T19" fmla="*/ 2 h 2539"/>
                <a:gd name="T20" fmla="*/ 20 w 1387"/>
                <a:gd name="T21" fmla="*/ 9 h 2539"/>
                <a:gd name="T22" fmla="*/ 26 w 1387"/>
                <a:gd name="T23" fmla="*/ 19 h 2539"/>
                <a:gd name="T24" fmla="*/ 28 w 1387"/>
                <a:gd name="T25" fmla="*/ 29 h 2539"/>
                <a:gd name="T26" fmla="*/ 29 w 1387"/>
                <a:gd name="T27" fmla="*/ 45 h 2539"/>
                <a:gd name="T28" fmla="*/ 28 w 1387"/>
                <a:gd name="T29" fmla="*/ 53 h 2539"/>
                <a:gd name="T30" fmla="*/ 26 w 1387"/>
                <a:gd name="T31" fmla="*/ 43 h 2539"/>
                <a:gd name="T32" fmla="*/ 24 w 1387"/>
                <a:gd name="T33" fmla="*/ 28 h 2539"/>
                <a:gd name="T34" fmla="*/ 24 w 1387"/>
                <a:gd name="T35" fmla="*/ 31 h 2539"/>
                <a:gd name="T36" fmla="*/ 25 w 1387"/>
                <a:gd name="T37" fmla="*/ 39 h 2539"/>
                <a:gd name="T38" fmla="*/ 25 w 1387"/>
                <a:gd name="T39" fmla="*/ 45 h 2539"/>
                <a:gd name="T40" fmla="*/ 26 w 1387"/>
                <a:gd name="T41" fmla="*/ 50 h 2539"/>
                <a:gd name="T42" fmla="*/ 31 w 1387"/>
                <a:gd name="T43" fmla="*/ 55 h 2539"/>
                <a:gd name="T44" fmla="*/ 35 w 1387"/>
                <a:gd name="T45" fmla="*/ 53 h 2539"/>
                <a:gd name="T46" fmla="*/ 36 w 1387"/>
                <a:gd name="T47" fmla="*/ 52 h 2539"/>
                <a:gd name="T48" fmla="*/ 36 w 1387"/>
                <a:gd name="T49" fmla="*/ 54 h 2539"/>
                <a:gd name="T50" fmla="*/ 37 w 1387"/>
                <a:gd name="T51" fmla="*/ 54 h 2539"/>
                <a:gd name="T52" fmla="*/ 35 w 1387"/>
                <a:gd name="T53" fmla="*/ 62 h 2539"/>
                <a:gd name="T54" fmla="*/ 35 w 1387"/>
                <a:gd name="T55" fmla="*/ 63 h 2539"/>
                <a:gd name="T56" fmla="*/ 34 w 1387"/>
                <a:gd name="T57" fmla="*/ 64 h 2539"/>
                <a:gd name="T58" fmla="*/ 32 w 1387"/>
                <a:gd name="T59" fmla="*/ 62 h 2539"/>
                <a:gd name="T60" fmla="*/ 32 w 1387"/>
                <a:gd name="T61" fmla="*/ 61 h 2539"/>
                <a:gd name="T62" fmla="*/ 29 w 1387"/>
                <a:gd name="T63" fmla="*/ 57 h 2539"/>
                <a:gd name="T64" fmla="*/ 22 w 1387"/>
                <a:gd name="T65" fmla="*/ 54 h 2539"/>
                <a:gd name="T66" fmla="*/ 18 w 1387"/>
                <a:gd name="T67" fmla="*/ 63 h 2539"/>
                <a:gd name="T68" fmla="*/ 19 w 1387"/>
                <a:gd name="T69" fmla="*/ 68 h 2539"/>
                <a:gd name="T70" fmla="*/ 17 w 1387"/>
                <a:gd name="T71" fmla="*/ 67 h 2539"/>
                <a:gd name="T72" fmla="*/ 16 w 1387"/>
                <a:gd name="T73" fmla="*/ 69 h 2539"/>
                <a:gd name="T74" fmla="*/ 15 w 1387"/>
                <a:gd name="T75" fmla="*/ 68 h 2539"/>
                <a:gd name="T76" fmla="*/ 16 w 1387"/>
                <a:gd name="T77" fmla="*/ 64 h 2539"/>
                <a:gd name="T78" fmla="*/ 13 w 1387"/>
                <a:gd name="T79" fmla="*/ 65 h 2539"/>
                <a:gd name="T80" fmla="*/ 12 w 1387"/>
                <a:gd name="T81" fmla="*/ 65 h 2539"/>
                <a:gd name="T82" fmla="*/ 11 w 1387"/>
                <a:gd name="T83" fmla="*/ 64 h 2539"/>
                <a:gd name="T84" fmla="*/ 14 w 1387"/>
                <a:gd name="T85" fmla="*/ 62 h 2539"/>
                <a:gd name="T86" fmla="*/ 18 w 1387"/>
                <a:gd name="T87" fmla="*/ 56 h 2539"/>
                <a:gd name="T88" fmla="*/ 13 w 1387"/>
                <a:gd name="T89" fmla="*/ 56 h 2539"/>
                <a:gd name="T90" fmla="*/ 11 w 1387"/>
                <a:gd name="T91" fmla="*/ 56 h 2539"/>
                <a:gd name="T92" fmla="*/ 11 w 1387"/>
                <a:gd name="T93" fmla="*/ 55 h 2539"/>
                <a:gd name="T94" fmla="*/ 11 w 1387"/>
                <a:gd name="T95" fmla="*/ 53 h 2539"/>
                <a:gd name="T96" fmla="*/ 12 w 1387"/>
                <a:gd name="T97" fmla="*/ 53 h 2539"/>
                <a:gd name="T98" fmla="*/ 15 w 1387"/>
                <a:gd name="T99" fmla="*/ 54 h 2539"/>
                <a:gd name="T100" fmla="*/ 21 w 1387"/>
                <a:gd name="T101" fmla="*/ 50 h 2539"/>
                <a:gd name="T102" fmla="*/ 20 w 1387"/>
                <a:gd name="T103" fmla="*/ 40 h 2539"/>
                <a:gd name="T104" fmla="*/ 19 w 1387"/>
                <a:gd name="T105" fmla="*/ 32 h 2539"/>
                <a:gd name="T106" fmla="*/ 17 w 1387"/>
                <a:gd name="T107" fmla="*/ 24 h 2539"/>
                <a:gd name="T108" fmla="*/ 19 w 1387"/>
                <a:gd name="T109" fmla="*/ 18 h 2539"/>
                <a:gd name="T110" fmla="*/ 18 w 1387"/>
                <a:gd name="T111" fmla="*/ 19 h 2539"/>
                <a:gd name="T112" fmla="*/ 15 w 1387"/>
                <a:gd name="T113" fmla="*/ 15 h 2539"/>
                <a:gd name="T114" fmla="*/ 6 w 1387"/>
                <a:gd name="T115" fmla="*/ 17 h 2539"/>
                <a:gd name="T116" fmla="*/ 5 w 1387"/>
                <a:gd name="T117" fmla="*/ 18 h 2539"/>
                <a:gd name="T118" fmla="*/ 4 w 1387"/>
                <a:gd name="T119" fmla="*/ 18 h 253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387" h="2539">
                  <a:moveTo>
                    <a:pt x="85" y="649"/>
                  </a:moveTo>
                  <a:lnTo>
                    <a:pt x="85" y="585"/>
                  </a:lnTo>
                  <a:lnTo>
                    <a:pt x="91" y="578"/>
                  </a:lnTo>
                  <a:lnTo>
                    <a:pt x="98" y="576"/>
                  </a:lnTo>
                  <a:lnTo>
                    <a:pt x="102" y="571"/>
                  </a:lnTo>
                  <a:lnTo>
                    <a:pt x="109" y="566"/>
                  </a:lnTo>
                  <a:lnTo>
                    <a:pt x="111" y="561"/>
                  </a:lnTo>
                  <a:lnTo>
                    <a:pt x="115" y="557"/>
                  </a:lnTo>
                  <a:lnTo>
                    <a:pt x="117" y="550"/>
                  </a:lnTo>
                  <a:lnTo>
                    <a:pt x="117" y="541"/>
                  </a:lnTo>
                  <a:lnTo>
                    <a:pt x="119" y="538"/>
                  </a:lnTo>
                  <a:lnTo>
                    <a:pt x="126" y="534"/>
                  </a:lnTo>
                  <a:lnTo>
                    <a:pt x="130" y="532"/>
                  </a:lnTo>
                  <a:lnTo>
                    <a:pt x="133" y="532"/>
                  </a:lnTo>
                  <a:lnTo>
                    <a:pt x="146" y="530"/>
                  </a:lnTo>
                  <a:lnTo>
                    <a:pt x="154" y="530"/>
                  </a:lnTo>
                  <a:lnTo>
                    <a:pt x="161" y="530"/>
                  </a:lnTo>
                  <a:lnTo>
                    <a:pt x="165" y="530"/>
                  </a:lnTo>
                  <a:lnTo>
                    <a:pt x="169" y="530"/>
                  </a:lnTo>
                  <a:lnTo>
                    <a:pt x="172" y="526"/>
                  </a:lnTo>
                  <a:lnTo>
                    <a:pt x="174" y="520"/>
                  </a:lnTo>
                  <a:lnTo>
                    <a:pt x="180" y="511"/>
                  </a:lnTo>
                  <a:lnTo>
                    <a:pt x="190" y="494"/>
                  </a:lnTo>
                  <a:lnTo>
                    <a:pt x="201" y="478"/>
                  </a:lnTo>
                  <a:lnTo>
                    <a:pt x="214" y="464"/>
                  </a:lnTo>
                  <a:lnTo>
                    <a:pt x="230" y="452"/>
                  </a:lnTo>
                  <a:lnTo>
                    <a:pt x="247" y="442"/>
                  </a:lnTo>
                  <a:lnTo>
                    <a:pt x="265" y="435"/>
                  </a:lnTo>
                  <a:lnTo>
                    <a:pt x="282" y="431"/>
                  </a:lnTo>
                  <a:lnTo>
                    <a:pt x="303" y="428"/>
                  </a:lnTo>
                  <a:lnTo>
                    <a:pt x="323" y="428"/>
                  </a:lnTo>
                  <a:lnTo>
                    <a:pt x="342" y="425"/>
                  </a:lnTo>
                  <a:lnTo>
                    <a:pt x="362" y="425"/>
                  </a:lnTo>
                  <a:lnTo>
                    <a:pt x="382" y="424"/>
                  </a:lnTo>
                  <a:lnTo>
                    <a:pt x="401" y="421"/>
                  </a:lnTo>
                  <a:lnTo>
                    <a:pt x="422" y="418"/>
                  </a:lnTo>
                  <a:lnTo>
                    <a:pt x="442" y="418"/>
                  </a:lnTo>
                  <a:lnTo>
                    <a:pt x="459" y="418"/>
                  </a:lnTo>
                  <a:lnTo>
                    <a:pt x="479" y="418"/>
                  </a:lnTo>
                  <a:lnTo>
                    <a:pt x="496" y="421"/>
                  </a:lnTo>
                  <a:lnTo>
                    <a:pt x="516" y="424"/>
                  </a:lnTo>
                  <a:lnTo>
                    <a:pt x="534" y="431"/>
                  </a:lnTo>
                  <a:lnTo>
                    <a:pt x="552" y="437"/>
                  </a:lnTo>
                  <a:lnTo>
                    <a:pt x="569" y="447"/>
                  </a:lnTo>
                  <a:lnTo>
                    <a:pt x="587" y="459"/>
                  </a:lnTo>
                  <a:lnTo>
                    <a:pt x="602" y="475"/>
                  </a:lnTo>
                  <a:lnTo>
                    <a:pt x="604" y="475"/>
                  </a:lnTo>
                  <a:lnTo>
                    <a:pt x="615" y="485"/>
                  </a:lnTo>
                  <a:lnTo>
                    <a:pt x="624" y="492"/>
                  </a:lnTo>
                  <a:lnTo>
                    <a:pt x="630" y="497"/>
                  </a:lnTo>
                  <a:lnTo>
                    <a:pt x="633" y="504"/>
                  </a:lnTo>
                  <a:lnTo>
                    <a:pt x="637" y="511"/>
                  </a:lnTo>
                  <a:lnTo>
                    <a:pt x="643" y="518"/>
                  </a:lnTo>
                  <a:lnTo>
                    <a:pt x="650" y="523"/>
                  </a:lnTo>
                  <a:lnTo>
                    <a:pt x="660" y="530"/>
                  </a:lnTo>
                  <a:lnTo>
                    <a:pt x="671" y="534"/>
                  </a:lnTo>
                  <a:lnTo>
                    <a:pt x="680" y="538"/>
                  </a:lnTo>
                  <a:lnTo>
                    <a:pt x="688" y="538"/>
                  </a:lnTo>
                  <a:lnTo>
                    <a:pt x="695" y="534"/>
                  </a:lnTo>
                  <a:lnTo>
                    <a:pt x="695" y="532"/>
                  </a:lnTo>
                  <a:lnTo>
                    <a:pt x="697" y="527"/>
                  </a:lnTo>
                  <a:lnTo>
                    <a:pt x="697" y="520"/>
                  </a:lnTo>
                  <a:lnTo>
                    <a:pt x="697" y="515"/>
                  </a:lnTo>
                  <a:lnTo>
                    <a:pt x="697" y="508"/>
                  </a:lnTo>
                  <a:lnTo>
                    <a:pt x="697" y="504"/>
                  </a:lnTo>
                  <a:lnTo>
                    <a:pt x="697" y="499"/>
                  </a:lnTo>
                  <a:lnTo>
                    <a:pt x="697" y="492"/>
                  </a:lnTo>
                  <a:lnTo>
                    <a:pt x="695" y="478"/>
                  </a:lnTo>
                  <a:lnTo>
                    <a:pt x="686" y="461"/>
                  </a:lnTo>
                  <a:lnTo>
                    <a:pt x="677" y="447"/>
                  </a:lnTo>
                  <a:lnTo>
                    <a:pt x="667" y="431"/>
                  </a:lnTo>
                  <a:lnTo>
                    <a:pt x="653" y="417"/>
                  </a:lnTo>
                  <a:lnTo>
                    <a:pt x="637" y="405"/>
                  </a:lnTo>
                  <a:lnTo>
                    <a:pt x="622" y="392"/>
                  </a:lnTo>
                  <a:lnTo>
                    <a:pt x="606" y="380"/>
                  </a:lnTo>
                  <a:lnTo>
                    <a:pt x="591" y="371"/>
                  </a:lnTo>
                  <a:lnTo>
                    <a:pt x="572" y="366"/>
                  </a:lnTo>
                  <a:lnTo>
                    <a:pt x="552" y="364"/>
                  </a:lnTo>
                  <a:lnTo>
                    <a:pt x="534" y="364"/>
                  </a:lnTo>
                  <a:lnTo>
                    <a:pt x="511" y="364"/>
                  </a:lnTo>
                  <a:lnTo>
                    <a:pt x="494" y="366"/>
                  </a:lnTo>
                  <a:lnTo>
                    <a:pt x="474" y="366"/>
                  </a:lnTo>
                  <a:lnTo>
                    <a:pt x="455" y="366"/>
                  </a:lnTo>
                  <a:lnTo>
                    <a:pt x="435" y="364"/>
                  </a:lnTo>
                  <a:lnTo>
                    <a:pt x="412" y="361"/>
                  </a:lnTo>
                  <a:lnTo>
                    <a:pt x="390" y="359"/>
                  </a:lnTo>
                  <a:lnTo>
                    <a:pt x="371" y="359"/>
                  </a:lnTo>
                  <a:lnTo>
                    <a:pt x="349" y="359"/>
                  </a:lnTo>
                  <a:lnTo>
                    <a:pt x="327" y="359"/>
                  </a:lnTo>
                  <a:lnTo>
                    <a:pt x="305" y="359"/>
                  </a:lnTo>
                  <a:lnTo>
                    <a:pt x="282" y="359"/>
                  </a:lnTo>
                  <a:lnTo>
                    <a:pt x="260" y="359"/>
                  </a:lnTo>
                  <a:lnTo>
                    <a:pt x="238" y="361"/>
                  </a:lnTo>
                  <a:lnTo>
                    <a:pt x="219" y="361"/>
                  </a:lnTo>
                  <a:lnTo>
                    <a:pt x="197" y="364"/>
                  </a:lnTo>
                  <a:lnTo>
                    <a:pt x="174" y="366"/>
                  </a:lnTo>
                  <a:lnTo>
                    <a:pt x="152" y="366"/>
                  </a:lnTo>
                  <a:lnTo>
                    <a:pt x="128" y="368"/>
                  </a:lnTo>
                  <a:lnTo>
                    <a:pt x="109" y="371"/>
                  </a:lnTo>
                  <a:lnTo>
                    <a:pt x="104" y="371"/>
                  </a:lnTo>
                  <a:lnTo>
                    <a:pt x="100" y="373"/>
                  </a:lnTo>
                  <a:lnTo>
                    <a:pt x="98" y="375"/>
                  </a:lnTo>
                  <a:lnTo>
                    <a:pt x="95" y="380"/>
                  </a:lnTo>
                  <a:lnTo>
                    <a:pt x="91" y="382"/>
                  </a:lnTo>
                  <a:lnTo>
                    <a:pt x="89" y="387"/>
                  </a:lnTo>
                  <a:lnTo>
                    <a:pt x="86" y="389"/>
                  </a:lnTo>
                  <a:lnTo>
                    <a:pt x="85" y="394"/>
                  </a:lnTo>
                  <a:lnTo>
                    <a:pt x="82" y="399"/>
                  </a:lnTo>
                  <a:lnTo>
                    <a:pt x="82" y="405"/>
                  </a:lnTo>
                  <a:lnTo>
                    <a:pt x="79" y="411"/>
                  </a:lnTo>
                  <a:lnTo>
                    <a:pt x="79" y="417"/>
                  </a:lnTo>
                  <a:lnTo>
                    <a:pt x="74" y="406"/>
                  </a:lnTo>
                  <a:lnTo>
                    <a:pt x="67" y="399"/>
                  </a:lnTo>
                  <a:lnTo>
                    <a:pt x="59" y="398"/>
                  </a:lnTo>
                  <a:lnTo>
                    <a:pt x="51" y="398"/>
                  </a:lnTo>
                  <a:lnTo>
                    <a:pt x="44" y="399"/>
                  </a:lnTo>
                  <a:lnTo>
                    <a:pt x="38" y="401"/>
                  </a:lnTo>
                  <a:lnTo>
                    <a:pt x="33" y="405"/>
                  </a:lnTo>
                  <a:lnTo>
                    <a:pt x="31" y="405"/>
                  </a:lnTo>
                  <a:lnTo>
                    <a:pt x="22" y="389"/>
                  </a:lnTo>
                  <a:lnTo>
                    <a:pt x="16" y="378"/>
                  </a:lnTo>
                  <a:lnTo>
                    <a:pt x="9" y="366"/>
                  </a:lnTo>
                  <a:lnTo>
                    <a:pt x="3" y="356"/>
                  </a:lnTo>
                  <a:lnTo>
                    <a:pt x="0" y="342"/>
                  </a:lnTo>
                  <a:lnTo>
                    <a:pt x="0" y="333"/>
                  </a:lnTo>
                  <a:lnTo>
                    <a:pt x="3" y="321"/>
                  </a:lnTo>
                  <a:lnTo>
                    <a:pt x="9" y="307"/>
                  </a:lnTo>
                  <a:lnTo>
                    <a:pt x="22" y="288"/>
                  </a:lnTo>
                  <a:lnTo>
                    <a:pt x="33" y="268"/>
                  </a:lnTo>
                  <a:lnTo>
                    <a:pt x="46" y="247"/>
                  </a:lnTo>
                  <a:lnTo>
                    <a:pt x="57" y="228"/>
                  </a:lnTo>
                  <a:lnTo>
                    <a:pt x="68" y="207"/>
                  </a:lnTo>
                  <a:lnTo>
                    <a:pt x="78" y="187"/>
                  </a:lnTo>
                  <a:lnTo>
                    <a:pt x="89" y="167"/>
                  </a:lnTo>
                  <a:lnTo>
                    <a:pt x="102" y="148"/>
                  </a:lnTo>
                  <a:lnTo>
                    <a:pt x="113" y="128"/>
                  </a:lnTo>
                  <a:lnTo>
                    <a:pt x="124" y="112"/>
                  </a:lnTo>
                  <a:lnTo>
                    <a:pt x="139" y="95"/>
                  </a:lnTo>
                  <a:lnTo>
                    <a:pt x="154" y="81"/>
                  </a:lnTo>
                  <a:lnTo>
                    <a:pt x="170" y="67"/>
                  </a:lnTo>
                  <a:lnTo>
                    <a:pt x="187" y="55"/>
                  </a:lnTo>
                  <a:lnTo>
                    <a:pt x="208" y="46"/>
                  </a:lnTo>
                  <a:lnTo>
                    <a:pt x="230" y="38"/>
                  </a:lnTo>
                  <a:lnTo>
                    <a:pt x="252" y="30"/>
                  </a:lnTo>
                  <a:lnTo>
                    <a:pt x="271" y="28"/>
                  </a:lnTo>
                  <a:lnTo>
                    <a:pt x="293" y="21"/>
                  </a:lnTo>
                  <a:lnTo>
                    <a:pt x="316" y="16"/>
                  </a:lnTo>
                  <a:lnTo>
                    <a:pt x="336" y="11"/>
                  </a:lnTo>
                  <a:lnTo>
                    <a:pt x="358" y="7"/>
                  </a:lnTo>
                  <a:lnTo>
                    <a:pt x="377" y="4"/>
                  </a:lnTo>
                  <a:lnTo>
                    <a:pt x="397" y="2"/>
                  </a:lnTo>
                  <a:lnTo>
                    <a:pt x="419" y="0"/>
                  </a:lnTo>
                  <a:lnTo>
                    <a:pt x="439" y="0"/>
                  </a:lnTo>
                  <a:lnTo>
                    <a:pt x="457" y="2"/>
                  </a:lnTo>
                  <a:lnTo>
                    <a:pt x="477" y="4"/>
                  </a:lnTo>
                  <a:lnTo>
                    <a:pt x="496" y="9"/>
                  </a:lnTo>
                  <a:lnTo>
                    <a:pt x="511" y="16"/>
                  </a:lnTo>
                  <a:lnTo>
                    <a:pt x="530" y="27"/>
                  </a:lnTo>
                  <a:lnTo>
                    <a:pt x="548" y="38"/>
                  </a:lnTo>
                  <a:lnTo>
                    <a:pt x="552" y="42"/>
                  </a:lnTo>
                  <a:lnTo>
                    <a:pt x="556" y="47"/>
                  </a:lnTo>
                  <a:lnTo>
                    <a:pt x="560" y="53"/>
                  </a:lnTo>
                  <a:lnTo>
                    <a:pt x="560" y="57"/>
                  </a:lnTo>
                  <a:lnTo>
                    <a:pt x="565" y="81"/>
                  </a:lnTo>
                  <a:lnTo>
                    <a:pt x="569" y="102"/>
                  </a:lnTo>
                  <a:lnTo>
                    <a:pt x="578" y="121"/>
                  </a:lnTo>
                  <a:lnTo>
                    <a:pt x="587" y="140"/>
                  </a:lnTo>
                  <a:lnTo>
                    <a:pt x="600" y="160"/>
                  </a:lnTo>
                  <a:lnTo>
                    <a:pt x="611" y="175"/>
                  </a:lnTo>
                  <a:lnTo>
                    <a:pt x="624" y="193"/>
                  </a:lnTo>
                  <a:lnTo>
                    <a:pt x="637" y="209"/>
                  </a:lnTo>
                  <a:lnTo>
                    <a:pt x="653" y="223"/>
                  </a:lnTo>
                  <a:lnTo>
                    <a:pt x="667" y="238"/>
                  </a:lnTo>
                  <a:lnTo>
                    <a:pt x="680" y="252"/>
                  </a:lnTo>
                  <a:lnTo>
                    <a:pt x="695" y="266"/>
                  </a:lnTo>
                  <a:lnTo>
                    <a:pt x="708" y="280"/>
                  </a:lnTo>
                  <a:lnTo>
                    <a:pt x="717" y="295"/>
                  </a:lnTo>
                  <a:lnTo>
                    <a:pt x="728" y="308"/>
                  </a:lnTo>
                  <a:lnTo>
                    <a:pt x="736" y="324"/>
                  </a:lnTo>
                  <a:lnTo>
                    <a:pt x="747" y="347"/>
                  </a:lnTo>
                  <a:lnTo>
                    <a:pt x="762" y="368"/>
                  </a:lnTo>
                  <a:lnTo>
                    <a:pt x="774" y="392"/>
                  </a:lnTo>
                  <a:lnTo>
                    <a:pt x="791" y="417"/>
                  </a:lnTo>
                  <a:lnTo>
                    <a:pt x="807" y="442"/>
                  </a:lnTo>
                  <a:lnTo>
                    <a:pt x="825" y="466"/>
                  </a:lnTo>
                  <a:lnTo>
                    <a:pt x="842" y="492"/>
                  </a:lnTo>
                  <a:lnTo>
                    <a:pt x="860" y="518"/>
                  </a:lnTo>
                  <a:lnTo>
                    <a:pt x="875" y="545"/>
                  </a:lnTo>
                  <a:lnTo>
                    <a:pt x="891" y="571"/>
                  </a:lnTo>
                  <a:lnTo>
                    <a:pt x="907" y="594"/>
                  </a:lnTo>
                  <a:lnTo>
                    <a:pt x="918" y="620"/>
                  </a:lnTo>
                  <a:lnTo>
                    <a:pt x="929" y="646"/>
                  </a:lnTo>
                  <a:lnTo>
                    <a:pt x="935" y="667"/>
                  </a:lnTo>
                  <a:lnTo>
                    <a:pt x="940" y="692"/>
                  </a:lnTo>
                  <a:lnTo>
                    <a:pt x="942" y="713"/>
                  </a:lnTo>
                  <a:lnTo>
                    <a:pt x="944" y="730"/>
                  </a:lnTo>
                  <a:lnTo>
                    <a:pt x="946" y="749"/>
                  </a:lnTo>
                  <a:lnTo>
                    <a:pt x="948" y="770"/>
                  </a:lnTo>
                  <a:lnTo>
                    <a:pt x="955" y="795"/>
                  </a:lnTo>
                  <a:lnTo>
                    <a:pt x="959" y="823"/>
                  </a:lnTo>
                  <a:lnTo>
                    <a:pt x="966" y="849"/>
                  </a:lnTo>
                  <a:lnTo>
                    <a:pt x="972" y="877"/>
                  </a:lnTo>
                  <a:lnTo>
                    <a:pt x="979" y="905"/>
                  </a:lnTo>
                  <a:lnTo>
                    <a:pt x="988" y="935"/>
                  </a:lnTo>
                  <a:lnTo>
                    <a:pt x="994" y="961"/>
                  </a:lnTo>
                  <a:lnTo>
                    <a:pt x="1001" y="984"/>
                  </a:lnTo>
                  <a:lnTo>
                    <a:pt x="1005" y="1003"/>
                  </a:lnTo>
                  <a:lnTo>
                    <a:pt x="1012" y="1022"/>
                  </a:lnTo>
                  <a:lnTo>
                    <a:pt x="1015" y="1034"/>
                  </a:lnTo>
                  <a:lnTo>
                    <a:pt x="1016" y="1044"/>
                  </a:lnTo>
                  <a:lnTo>
                    <a:pt x="1019" y="1045"/>
                  </a:lnTo>
                  <a:lnTo>
                    <a:pt x="1023" y="1066"/>
                  </a:lnTo>
                  <a:lnTo>
                    <a:pt x="1030" y="1087"/>
                  </a:lnTo>
                  <a:lnTo>
                    <a:pt x="1032" y="1113"/>
                  </a:lnTo>
                  <a:lnTo>
                    <a:pt x="1037" y="1139"/>
                  </a:lnTo>
                  <a:lnTo>
                    <a:pt x="1041" y="1167"/>
                  </a:lnTo>
                  <a:lnTo>
                    <a:pt x="1045" y="1196"/>
                  </a:lnTo>
                  <a:lnTo>
                    <a:pt x="1050" y="1229"/>
                  </a:lnTo>
                  <a:lnTo>
                    <a:pt x="1054" y="1262"/>
                  </a:lnTo>
                  <a:lnTo>
                    <a:pt x="1056" y="1299"/>
                  </a:lnTo>
                  <a:lnTo>
                    <a:pt x="1059" y="1332"/>
                  </a:lnTo>
                  <a:lnTo>
                    <a:pt x="1063" y="1369"/>
                  </a:lnTo>
                  <a:lnTo>
                    <a:pt x="1065" y="1405"/>
                  </a:lnTo>
                  <a:lnTo>
                    <a:pt x="1067" y="1444"/>
                  </a:lnTo>
                  <a:lnTo>
                    <a:pt x="1069" y="1481"/>
                  </a:lnTo>
                  <a:lnTo>
                    <a:pt x="1072" y="1519"/>
                  </a:lnTo>
                  <a:lnTo>
                    <a:pt x="1074" y="1557"/>
                  </a:lnTo>
                  <a:lnTo>
                    <a:pt x="1076" y="1596"/>
                  </a:lnTo>
                  <a:lnTo>
                    <a:pt x="1076" y="1631"/>
                  </a:lnTo>
                  <a:lnTo>
                    <a:pt x="1078" y="1670"/>
                  </a:lnTo>
                  <a:lnTo>
                    <a:pt x="1078" y="1705"/>
                  </a:lnTo>
                  <a:lnTo>
                    <a:pt x="1080" y="1738"/>
                  </a:lnTo>
                  <a:lnTo>
                    <a:pt x="1080" y="1771"/>
                  </a:lnTo>
                  <a:lnTo>
                    <a:pt x="1083" y="1803"/>
                  </a:lnTo>
                  <a:lnTo>
                    <a:pt x="1083" y="1836"/>
                  </a:lnTo>
                  <a:lnTo>
                    <a:pt x="1083" y="1864"/>
                  </a:lnTo>
                  <a:lnTo>
                    <a:pt x="1083" y="1890"/>
                  </a:lnTo>
                  <a:lnTo>
                    <a:pt x="1083" y="1914"/>
                  </a:lnTo>
                  <a:lnTo>
                    <a:pt x="1083" y="1938"/>
                  </a:lnTo>
                  <a:lnTo>
                    <a:pt x="1083" y="1957"/>
                  </a:lnTo>
                  <a:lnTo>
                    <a:pt x="1083" y="1974"/>
                  </a:lnTo>
                  <a:lnTo>
                    <a:pt x="1083" y="1988"/>
                  </a:lnTo>
                  <a:lnTo>
                    <a:pt x="1083" y="2000"/>
                  </a:lnTo>
                  <a:lnTo>
                    <a:pt x="1072" y="1995"/>
                  </a:lnTo>
                  <a:lnTo>
                    <a:pt x="1059" y="1983"/>
                  </a:lnTo>
                  <a:lnTo>
                    <a:pt x="1041" y="1967"/>
                  </a:lnTo>
                  <a:lnTo>
                    <a:pt x="1023" y="1947"/>
                  </a:lnTo>
                  <a:lnTo>
                    <a:pt x="1005" y="1928"/>
                  </a:lnTo>
                  <a:lnTo>
                    <a:pt x="993" y="1911"/>
                  </a:lnTo>
                  <a:lnTo>
                    <a:pt x="981" y="1897"/>
                  </a:lnTo>
                  <a:lnTo>
                    <a:pt x="977" y="1890"/>
                  </a:lnTo>
                  <a:lnTo>
                    <a:pt x="977" y="1871"/>
                  </a:lnTo>
                  <a:lnTo>
                    <a:pt x="977" y="1848"/>
                  </a:lnTo>
                  <a:lnTo>
                    <a:pt x="977" y="1824"/>
                  </a:lnTo>
                  <a:lnTo>
                    <a:pt x="977" y="1799"/>
                  </a:lnTo>
                  <a:lnTo>
                    <a:pt x="977" y="1773"/>
                  </a:lnTo>
                  <a:lnTo>
                    <a:pt x="977" y="1747"/>
                  </a:lnTo>
                  <a:lnTo>
                    <a:pt x="977" y="1724"/>
                  </a:lnTo>
                  <a:lnTo>
                    <a:pt x="977" y="1696"/>
                  </a:lnTo>
                  <a:lnTo>
                    <a:pt x="974" y="1670"/>
                  </a:lnTo>
                  <a:lnTo>
                    <a:pt x="974" y="1643"/>
                  </a:lnTo>
                  <a:lnTo>
                    <a:pt x="974" y="1617"/>
                  </a:lnTo>
                  <a:lnTo>
                    <a:pt x="974" y="1591"/>
                  </a:lnTo>
                  <a:lnTo>
                    <a:pt x="972" y="1565"/>
                  </a:lnTo>
                  <a:lnTo>
                    <a:pt x="972" y="1538"/>
                  </a:lnTo>
                  <a:lnTo>
                    <a:pt x="972" y="1514"/>
                  </a:lnTo>
                  <a:lnTo>
                    <a:pt x="972" y="1491"/>
                  </a:lnTo>
                  <a:lnTo>
                    <a:pt x="972" y="1455"/>
                  </a:lnTo>
                  <a:lnTo>
                    <a:pt x="970" y="1421"/>
                  </a:lnTo>
                  <a:lnTo>
                    <a:pt x="968" y="1391"/>
                  </a:lnTo>
                  <a:lnTo>
                    <a:pt x="966" y="1358"/>
                  </a:lnTo>
                  <a:lnTo>
                    <a:pt x="961" y="1325"/>
                  </a:lnTo>
                  <a:lnTo>
                    <a:pt x="957" y="1294"/>
                  </a:lnTo>
                  <a:lnTo>
                    <a:pt x="953" y="1260"/>
                  </a:lnTo>
                  <a:lnTo>
                    <a:pt x="946" y="1229"/>
                  </a:lnTo>
                  <a:lnTo>
                    <a:pt x="940" y="1196"/>
                  </a:lnTo>
                  <a:lnTo>
                    <a:pt x="931" y="1162"/>
                  </a:lnTo>
                  <a:lnTo>
                    <a:pt x="924" y="1129"/>
                  </a:lnTo>
                  <a:lnTo>
                    <a:pt x="915" y="1096"/>
                  </a:lnTo>
                  <a:lnTo>
                    <a:pt x="903" y="1063"/>
                  </a:lnTo>
                  <a:lnTo>
                    <a:pt x="896" y="1027"/>
                  </a:lnTo>
                  <a:lnTo>
                    <a:pt x="885" y="991"/>
                  </a:lnTo>
                  <a:lnTo>
                    <a:pt x="871" y="956"/>
                  </a:lnTo>
                  <a:lnTo>
                    <a:pt x="869" y="961"/>
                  </a:lnTo>
                  <a:lnTo>
                    <a:pt x="866" y="970"/>
                  </a:lnTo>
                  <a:lnTo>
                    <a:pt x="866" y="980"/>
                  </a:lnTo>
                  <a:lnTo>
                    <a:pt x="866" y="994"/>
                  </a:lnTo>
                  <a:lnTo>
                    <a:pt x="866" y="1005"/>
                  </a:lnTo>
                  <a:lnTo>
                    <a:pt x="866" y="1020"/>
                  </a:lnTo>
                  <a:lnTo>
                    <a:pt x="866" y="1034"/>
                  </a:lnTo>
                  <a:lnTo>
                    <a:pt x="869" y="1050"/>
                  </a:lnTo>
                  <a:lnTo>
                    <a:pt x="869" y="1068"/>
                  </a:lnTo>
                  <a:lnTo>
                    <a:pt x="871" y="1084"/>
                  </a:lnTo>
                  <a:lnTo>
                    <a:pt x="874" y="1098"/>
                  </a:lnTo>
                  <a:lnTo>
                    <a:pt x="875" y="1113"/>
                  </a:lnTo>
                  <a:lnTo>
                    <a:pt x="877" y="1127"/>
                  </a:lnTo>
                  <a:lnTo>
                    <a:pt x="879" y="1141"/>
                  </a:lnTo>
                  <a:lnTo>
                    <a:pt x="885" y="1153"/>
                  </a:lnTo>
                  <a:lnTo>
                    <a:pt x="886" y="1166"/>
                  </a:lnTo>
                  <a:lnTo>
                    <a:pt x="896" y="1184"/>
                  </a:lnTo>
                  <a:lnTo>
                    <a:pt x="907" y="1203"/>
                  </a:lnTo>
                  <a:lnTo>
                    <a:pt x="915" y="1222"/>
                  </a:lnTo>
                  <a:lnTo>
                    <a:pt x="924" y="1243"/>
                  </a:lnTo>
                  <a:lnTo>
                    <a:pt x="933" y="1265"/>
                  </a:lnTo>
                  <a:lnTo>
                    <a:pt x="940" y="1287"/>
                  </a:lnTo>
                  <a:lnTo>
                    <a:pt x="942" y="1310"/>
                  </a:lnTo>
                  <a:lnTo>
                    <a:pt x="942" y="1336"/>
                  </a:lnTo>
                  <a:lnTo>
                    <a:pt x="942" y="1351"/>
                  </a:lnTo>
                  <a:lnTo>
                    <a:pt x="942" y="1365"/>
                  </a:lnTo>
                  <a:lnTo>
                    <a:pt x="942" y="1381"/>
                  </a:lnTo>
                  <a:lnTo>
                    <a:pt x="940" y="1398"/>
                  </a:lnTo>
                  <a:lnTo>
                    <a:pt x="940" y="1415"/>
                  </a:lnTo>
                  <a:lnTo>
                    <a:pt x="935" y="1428"/>
                  </a:lnTo>
                  <a:lnTo>
                    <a:pt x="931" y="1444"/>
                  </a:lnTo>
                  <a:lnTo>
                    <a:pt x="926" y="1455"/>
                  </a:lnTo>
                  <a:lnTo>
                    <a:pt x="924" y="1458"/>
                  </a:lnTo>
                  <a:lnTo>
                    <a:pt x="922" y="1470"/>
                  </a:lnTo>
                  <a:lnTo>
                    <a:pt x="918" y="1481"/>
                  </a:lnTo>
                  <a:lnTo>
                    <a:pt x="913" y="1498"/>
                  </a:lnTo>
                  <a:lnTo>
                    <a:pt x="909" y="1517"/>
                  </a:lnTo>
                  <a:lnTo>
                    <a:pt x="903" y="1537"/>
                  </a:lnTo>
                  <a:lnTo>
                    <a:pt x="902" y="1550"/>
                  </a:lnTo>
                  <a:lnTo>
                    <a:pt x="900" y="1565"/>
                  </a:lnTo>
                  <a:lnTo>
                    <a:pt x="900" y="1572"/>
                  </a:lnTo>
                  <a:lnTo>
                    <a:pt x="902" y="1584"/>
                  </a:lnTo>
                  <a:lnTo>
                    <a:pt x="903" y="1598"/>
                  </a:lnTo>
                  <a:lnTo>
                    <a:pt x="903" y="1610"/>
                  </a:lnTo>
                  <a:lnTo>
                    <a:pt x="907" y="1626"/>
                  </a:lnTo>
                  <a:lnTo>
                    <a:pt x="909" y="1640"/>
                  </a:lnTo>
                  <a:lnTo>
                    <a:pt x="909" y="1654"/>
                  </a:lnTo>
                  <a:lnTo>
                    <a:pt x="909" y="1670"/>
                  </a:lnTo>
                  <a:lnTo>
                    <a:pt x="909" y="1682"/>
                  </a:lnTo>
                  <a:lnTo>
                    <a:pt x="909" y="1693"/>
                  </a:lnTo>
                  <a:lnTo>
                    <a:pt x="909" y="1707"/>
                  </a:lnTo>
                  <a:lnTo>
                    <a:pt x="909" y="1719"/>
                  </a:lnTo>
                  <a:lnTo>
                    <a:pt x="911" y="1731"/>
                  </a:lnTo>
                  <a:lnTo>
                    <a:pt x="911" y="1745"/>
                  </a:lnTo>
                  <a:lnTo>
                    <a:pt x="913" y="1757"/>
                  </a:lnTo>
                  <a:lnTo>
                    <a:pt x="913" y="1769"/>
                  </a:lnTo>
                  <a:lnTo>
                    <a:pt x="915" y="1783"/>
                  </a:lnTo>
                  <a:lnTo>
                    <a:pt x="918" y="1795"/>
                  </a:lnTo>
                  <a:lnTo>
                    <a:pt x="922" y="1806"/>
                  </a:lnTo>
                  <a:lnTo>
                    <a:pt x="924" y="1818"/>
                  </a:lnTo>
                  <a:lnTo>
                    <a:pt x="929" y="1831"/>
                  </a:lnTo>
                  <a:lnTo>
                    <a:pt x="933" y="1841"/>
                  </a:lnTo>
                  <a:lnTo>
                    <a:pt x="940" y="1850"/>
                  </a:lnTo>
                  <a:lnTo>
                    <a:pt x="946" y="1859"/>
                  </a:lnTo>
                  <a:lnTo>
                    <a:pt x="955" y="1871"/>
                  </a:lnTo>
                  <a:lnTo>
                    <a:pt x="966" y="1885"/>
                  </a:lnTo>
                  <a:lnTo>
                    <a:pt x="977" y="1897"/>
                  </a:lnTo>
                  <a:lnTo>
                    <a:pt x="988" y="1911"/>
                  </a:lnTo>
                  <a:lnTo>
                    <a:pt x="1001" y="1926"/>
                  </a:lnTo>
                  <a:lnTo>
                    <a:pt x="1015" y="1939"/>
                  </a:lnTo>
                  <a:lnTo>
                    <a:pt x="1028" y="1955"/>
                  </a:lnTo>
                  <a:lnTo>
                    <a:pt x="1041" y="1969"/>
                  </a:lnTo>
                  <a:lnTo>
                    <a:pt x="1054" y="1983"/>
                  </a:lnTo>
                  <a:lnTo>
                    <a:pt x="1067" y="1995"/>
                  </a:lnTo>
                  <a:lnTo>
                    <a:pt x="1083" y="2007"/>
                  </a:lnTo>
                  <a:lnTo>
                    <a:pt x="1096" y="2016"/>
                  </a:lnTo>
                  <a:lnTo>
                    <a:pt x="1111" y="2025"/>
                  </a:lnTo>
                  <a:lnTo>
                    <a:pt x="1127" y="2035"/>
                  </a:lnTo>
                  <a:lnTo>
                    <a:pt x="1140" y="2040"/>
                  </a:lnTo>
                  <a:lnTo>
                    <a:pt x="1156" y="2044"/>
                  </a:lnTo>
                  <a:lnTo>
                    <a:pt x="1180" y="2048"/>
                  </a:lnTo>
                  <a:lnTo>
                    <a:pt x="1199" y="2044"/>
                  </a:lnTo>
                  <a:lnTo>
                    <a:pt x="1218" y="2035"/>
                  </a:lnTo>
                  <a:lnTo>
                    <a:pt x="1235" y="2021"/>
                  </a:lnTo>
                  <a:lnTo>
                    <a:pt x="1243" y="2002"/>
                  </a:lnTo>
                  <a:lnTo>
                    <a:pt x="1251" y="1985"/>
                  </a:lnTo>
                  <a:lnTo>
                    <a:pt x="1251" y="1964"/>
                  </a:lnTo>
                  <a:lnTo>
                    <a:pt x="1243" y="1945"/>
                  </a:lnTo>
                  <a:lnTo>
                    <a:pt x="1242" y="1943"/>
                  </a:lnTo>
                  <a:lnTo>
                    <a:pt x="1243" y="1938"/>
                  </a:lnTo>
                  <a:lnTo>
                    <a:pt x="1246" y="1935"/>
                  </a:lnTo>
                  <a:lnTo>
                    <a:pt x="1251" y="1935"/>
                  </a:lnTo>
                  <a:lnTo>
                    <a:pt x="1255" y="1935"/>
                  </a:lnTo>
                  <a:lnTo>
                    <a:pt x="1259" y="1938"/>
                  </a:lnTo>
                  <a:lnTo>
                    <a:pt x="1264" y="1938"/>
                  </a:lnTo>
                  <a:lnTo>
                    <a:pt x="1268" y="1943"/>
                  </a:lnTo>
                  <a:lnTo>
                    <a:pt x="1270" y="1945"/>
                  </a:lnTo>
                  <a:lnTo>
                    <a:pt x="1273" y="1950"/>
                  </a:lnTo>
                  <a:lnTo>
                    <a:pt x="1275" y="1955"/>
                  </a:lnTo>
                  <a:lnTo>
                    <a:pt x="1275" y="1962"/>
                  </a:lnTo>
                  <a:lnTo>
                    <a:pt x="1277" y="1967"/>
                  </a:lnTo>
                  <a:lnTo>
                    <a:pt x="1277" y="1971"/>
                  </a:lnTo>
                  <a:lnTo>
                    <a:pt x="1279" y="1976"/>
                  </a:lnTo>
                  <a:lnTo>
                    <a:pt x="1281" y="1981"/>
                  </a:lnTo>
                  <a:lnTo>
                    <a:pt x="1286" y="1974"/>
                  </a:lnTo>
                  <a:lnTo>
                    <a:pt x="1290" y="1964"/>
                  </a:lnTo>
                  <a:lnTo>
                    <a:pt x="1292" y="1957"/>
                  </a:lnTo>
                  <a:lnTo>
                    <a:pt x="1294" y="1947"/>
                  </a:lnTo>
                  <a:lnTo>
                    <a:pt x="1297" y="1938"/>
                  </a:lnTo>
                  <a:lnTo>
                    <a:pt x="1299" y="1931"/>
                  </a:lnTo>
                  <a:lnTo>
                    <a:pt x="1303" y="1923"/>
                  </a:lnTo>
                  <a:lnTo>
                    <a:pt x="1307" y="1919"/>
                  </a:lnTo>
                  <a:lnTo>
                    <a:pt x="1316" y="1914"/>
                  </a:lnTo>
                  <a:lnTo>
                    <a:pt x="1325" y="1911"/>
                  </a:lnTo>
                  <a:lnTo>
                    <a:pt x="1332" y="1911"/>
                  </a:lnTo>
                  <a:lnTo>
                    <a:pt x="1338" y="1914"/>
                  </a:lnTo>
                  <a:lnTo>
                    <a:pt x="1342" y="1919"/>
                  </a:lnTo>
                  <a:lnTo>
                    <a:pt x="1348" y="1923"/>
                  </a:lnTo>
                  <a:lnTo>
                    <a:pt x="1348" y="1928"/>
                  </a:lnTo>
                  <a:lnTo>
                    <a:pt x="1348" y="1931"/>
                  </a:lnTo>
                  <a:lnTo>
                    <a:pt x="1342" y="1935"/>
                  </a:lnTo>
                  <a:lnTo>
                    <a:pt x="1340" y="1943"/>
                  </a:lnTo>
                  <a:lnTo>
                    <a:pt x="1336" y="1947"/>
                  </a:lnTo>
                  <a:lnTo>
                    <a:pt x="1334" y="1955"/>
                  </a:lnTo>
                  <a:lnTo>
                    <a:pt x="1334" y="1962"/>
                  </a:lnTo>
                  <a:lnTo>
                    <a:pt x="1332" y="1967"/>
                  </a:lnTo>
                  <a:lnTo>
                    <a:pt x="1329" y="1971"/>
                  </a:lnTo>
                  <a:lnTo>
                    <a:pt x="1325" y="1971"/>
                  </a:lnTo>
                  <a:lnTo>
                    <a:pt x="1332" y="1971"/>
                  </a:lnTo>
                  <a:lnTo>
                    <a:pt x="1338" y="1967"/>
                  </a:lnTo>
                  <a:lnTo>
                    <a:pt x="1345" y="1964"/>
                  </a:lnTo>
                  <a:lnTo>
                    <a:pt x="1352" y="1959"/>
                  </a:lnTo>
                  <a:lnTo>
                    <a:pt x="1356" y="1955"/>
                  </a:lnTo>
                  <a:lnTo>
                    <a:pt x="1363" y="1952"/>
                  </a:lnTo>
                  <a:lnTo>
                    <a:pt x="1370" y="1955"/>
                  </a:lnTo>
                  <a:lnTo>
                    <a:pt x="1374" y="1957"/>
                  </a:lnTo>
                  <a:lnTo>
                    <a:pt x="1381" y="1964"/>
                  </a:lnTo>
                  <a:lnTo>
                    <a:pt x="1385" y="1974"/>
                  </a:lnTo>
                  <a:lnTo>
                    <a:pt x="1387" y="1981"/>
                  </a:lnTo>
                  <a:lnTo>
                    <a:pt x="1383" y="1985"/>
                  </a:lnTo>
                  <a:lnTo>
                    <a:pt x="1374" y="1985"/>
                  </a:lnTo>
                  <a:lnTo>
                    <a:pt x="1365" y="1988"/>
                  </a:lnTo>
                  <a:lnTo>
                    <a:pt x="1356" y="1990"/>
                  </a:lnTo>
                  <a:lnTo>
                    <a:pt x="1349" y="1995"/>
                  </a:lnTo>
                  <a:lnTo>
                    <a:pt x="1329" y="2028"/>
                  </a:lnTo>
                  <a:lnTo>
                    <a:pt x="1310" y="2051"/>
                  </a:lnTo>
                  <a:lnTo>
                    <a:pt x="1294" y="2071"/>
                  </a:lnTo>
                  <a:lnTo>
                    <a:pt x="1279" y="2085"/>
                  </a:lnTo>
                  <a:lnTo>
                    <a:pt x="1266" y="2095"/>
                  </a:lnTo>
                  <a:lnTo>
                    <a:pt x="1253" y="2107"/>
                  </a:lnTo>
                  <a:lnTo>
                    <a:pt x="1240" y="2116"/>
                  </a:lnTo>
                  <a:lnTo>
                    <a:pt x="1226" y="2130"/>
                  </a:lnTo>
                  <a:lnTo>
                    <a:pt x="1218" y="2147"/>
                  </a:lnTo>
                  <a:lnTo>
                    <a:pt x="1218" y="2166"/>
                  </a:lnTo>
                  <a:lnTo>
                    <a:pt x="1226" y="2182"/>
                  </a:lnTo>
                  <a:lnTo>
                    <a:pt x="1240" y="2202"/>
                  </a:lnTo>
                  <a:lnTo>
                    <a:pt x="1257" y="2219"/>
                  </a:lnTo>
                  <a:lnTo>
                    <a:pt x="1275" y="2237"/>
                  </a:lnTo>
                  <a:lnTo>
                    <a:pt x="1290" y="2256"/>
                  </a:lnTo>
                  <a:lnTo>
                    <a:pt x="1303" y="2273"/>
                  </a:lnTo>
                  <a:lnTo>
                    <a:pt x="1303" y="2277"/>
                  </a:lnTo>
                  <a:lnTo>
                    <a:pt x="1305" y="2282"/>
                  </a:lnTo>
                  <a:lnTo>
                    <a:pt x="1305" y="2287"/>
                  </a:lnTo>
                  <a:lnTo>
                    <a:pt x="1303" y="2292"/>
                  </a:lnTo>
                  <a:lnTo>
                    <a:pt x="1301" y="2297"/>
                  </a:lnTo>
                  <a:lnTo>
                    <a:pt x="1297" y="2297"/>
                  </a:lnTo>
                  <a:lnTo>
                    <a:pt x="1288" y="2294"/>
                  </a:lnTo>
                  <a:lnTo>
                    <a:pt x="1277" y="2287"/>
                  </a:lnTo>
                  <a:lnTo>
                    <a:pt x="1277" y="2289"/>
                  </a:lnTo>
                  <a:lnTo>
                    <a:pt x="1283" y="2294"/>
                  </a:lnTo>
                  <a:lnTo>
                    <a:pt x="1290" y="2301"/>
                  </a:lnTo>
                  <a:lnTo>
                    <a:pt x="1294" y="2309"/>
                  </a:lnTo>
                  <a:lnTo>
                    <a:pt x="1292" y="2318"/>
                  </a:lnTo>
                  <a:lnTo>
                    <a:pt x="1290" y="2323"/>
                  </a:lnTo>
                  <a:lnTo>
                    <a:pt x="1283" y="2328"/>
                  </a:lnTo>
                  <a:lnTo>
                    <a:pt x="1281" y="2328"/>
                  </a:lnTo>
                  <a:lnTo>
                    <a:pt x="1275" y="2328"/>
                  </a:lnTo>
                  <a:lnTo>
                    <a:pt x="1268" y="2323"/>
                  </a:lnTo>
                  <a:lnTo>
                    <a:pt x="1259" y="2318"/>
                  </a:lnTo>
                  <a:lnTo>
                    <a:pt x="1253" y="2310"/>
                  </a:lnTo>
                  <a:lnTo>
                    <a:pt x="1243" y="2306"/>
                  </a:lnTo>
                  <a:lnTo>
                    <a:pt x="1240" y="2299"/>
                  </a:lnTo>
                  <a:lnTo>
                    <a:pt x="1235" y="2292"/>
                  </a:lnTo>
                  <a:lnTo>
                    <a:pt x="1230" y="2287"/>
                  </a:lnTo>
                  <a:lnTo>
                    <a:pt x="1232" y="2292"/>
                  </a:lnTo>
                  <a:lnTo>
                    <a:pt x="1232" y="2299"/>
                  </a:lnTo>
                  <a:lnTo>
                    <a:pt x="1235" y="2309"/>
                  </a:lnTo>
                  <a:lnTo>
                    <a:pt x="1237" y="2318"/>
                  </a:lnTo>
                  <a:lnTo>
                    <a:pt x="1240" y="2329"/>
                  </a:lnTo>
                  <a:lnTo>
                    <a:pt x="1240" y="2340"/>
                  </a:lnTo>
                  <a:lnTo>
                    <a:pt x="1237" y="2347"/>
                  </a:lnTo>
                  <a:lnTo>
                    <a:pt x="1230" y="2349"/>
                  </a:lnTo>
                  <a:lnTo>
                    <a:pt x="1226" y="2349"/>
                  </a:lnTo>
                  <a:lnTo>
                    <a:pt x="1219" y="2349"/>
                  </a:lnTo>
                  <a:lnTo>
                    <a:pt x="1213" y="2349"/>
                  </a:lnTo>
                  <a:lnTo>
                    <a:pt x="1206" y="2347"/>
                  </a:lnTo>
                  <a:lnTo>
                    <a:pt x="1204" y="2338"/>
                  </a:lnTo>
                  <a:lnTo>
                    <a:pt x="1199" y="2328"/>
                  </a:lnTo>
                  <a:lnTo>
                    <a:pt x="1197" y="2316"/>
                  </a:lnTo>
                  <a:lnTo>
                    <a:pt x="1195" y="2303"/>
                  </a:lnTo>
                  <a:lnTo>
                    <a:pt x="1193" y="2292"/>
                  </a:lnTo>
                  <a:lnTo>
                    <a:pt x="1193" y="2280"/>
                  </a:lnTo>
                  <a:lnTo>
                    <a:pt x="1191" y="2273"/>
                  </a:lnTo>
                  <a:lnTo>
                    <a:pt x="1191" y="2270"/>
                  </a:lnTo>
                  <a:lnTo>
                    <a:pt x="1188" y="2277"/>
                  </a:lnTo>
                  <a:lnTo>
                    <a:pt x="1188" y="2287"/>
                  </a:lnTo>
                  <a:lnTo>
                    <a:pt x="1188" y="2297"/>
                  </a:lnTo>
                  <a:lnTo>
                    <a:pt x="1186" y="2306"/>
                  </a:lnTo>
                  <a:lnTo>
                    <a:pt x="1186" y="2316"/>
                  </a:lnTo>
                  <a:lnTo>
                    <a:pt x="1184" y="2328"/>
                  </a:lnTo>
                  <a:lnTo>
                    <a:pt x="1180" y="2338"/>
                  </a:lnTo>
                  <a:lnTo>
                    <a:pt x="1175" y="2347"/>
                  </a:lnTo>
                  <a:lnTo>
                    <a:pt x="1169" y="2347"/>
                  </a:lnTo>
                  <a:lnTo>
                    <a:pt x="1160" y="2342"/>
                  </a:lnTo>
                  <a:lnTo>
                    <a:pt x="1154" y="2338"/>
                  </a:lnTo>
                  <a:lnTo>
                    <a:pt x="1151" y="2333"/>
                  </a:lnTo>
                  <a:lnTo>
                    <a:pt x="1156" y="2318"/>
                  </a:lnTo>
                  <a:lnTo>
                    <a:pt x="1158" y="2303"/>
                  </a:lnTo>
                  <a:lnTo>
                    <a:pt x="1160" y="2289"/>
                  </a:lnTo>
                  <a:lnTo>
                    <a:pt x="1162" y="2275"/>
                  </a:lnTo>
                  <a:lnTo>
                    <a:pt x="1162" y="2261"/>
                  </a:lnTo>
                  <a:lnTo>
                    <a:pt x="1162" y="2249"/>
                  </a:lnTo>
                  <a:lnTo>
                    <a:pt x="1160" y="2235"/>
                  </a:lnTo>
                  <a:lnTo>
                    <a:pt x="1158" y="2221"/>
                  </a:lnTo>
                  <a:lnTo>
                    <a:pt x="1156" y="2209"/>
                  </a:lnTo>
                  <a:lnTo>
                    <a:pt x="1151" y="2195"/>
                  </a:lnTo>
                  <a:lnTo>
                    <a:pt x="1149" y="2182"/>
                  </a:lnTo>
                  <a:lnTo>
                    <a:pt x="1145" y="2169"/>
                  </a:lnTo>
                  <a:lnTo>
                    <a:pt x="1138" y="2157"/>
                  </a:lnTo>
                  <a:lnTo>
                    <a:pt x="1135" y="2144"/>
                  </a:lnTo>
                  <a:lnTo>
                    <a:pt x="1128" y="2130"/>
                  </a:lnTo>
                  <a:lnTo>
                    <a:pt x="1124" y="2118"/>
                  </a:lnTo>
                  <a:lnTo>
                    <a:pt x="1127" y="2118"/>
                  </a:lnTo>
                  <a:lnTo>
                    <a:pt x="1124" y="2118"/>
                  </a:lnTo>
                  <a:lnTo>
                    <a:pt x="1100" y="2111"/>
                  </a:lnTo>
                  <a:lnTo>
                    <a:pt x="1078" y="2102"/>
                  </a:lnTo>
                  <a:lnTo>
                    <a:pt x="1056" y="2090"/>
                  </a:lnTo>
                  <a:lnTo>
                    <a:pt x="1035" y="2076"/>
                  </a:lnTo>
                  <a:lnTo>
                    <a:pt x="1012" y="2060"/>
                  </a:lnTo>
                  <a:lnTo>
                    <a:pt x="993" y="2042"/>
                  </a:lnTo>
                  <a:lnTo>
                    <a:pt x="972" y="2025"/>
                  </a:lnTo>
                  <a:lnTo>
                    <a:pt x="953" y="2009"/>
                  </a:lnTo>
                  <a:lnTo>
                    <a:pt x="933" y="1992"/>
                  </a:lnTo>
                  <a:lnTo>
                    <a:pt x="918" y="1978"/>
                  </a:lnTo>
                  <a:lnTo>
                    <a:pt x="902" y="1964"/>
                  </a:lnTo>
                  <a:lnTo>
                    <a:pt x="889" y="1952"/>
                  </a:lnTo>
                  <a:lnTo>
                    <a:pt x="875" y="1943"/>
                  </a:lnTo>
                  <a:lnTo>
                    <a:pt x="866" y="1935"/>
                  </a:lnTo>
                  <a:lnTo>
                    <a:pt x="860" y="1931"/>
                  </a:lnTo>
                  <a:lnTo>
                    <a:pt x="853" y="1931"/>
                  </a:lnTo>
                  <a:lnTo>
                    <a:pt x="847" y="1939"/>
                  </a:lnTo>
                  <a:lnTo>
                    <a:pt x="834" y="1955"/>
                  </a:lnTo>
                  <a:lnTo>
                    <a:pt x="818" y="1976"/>
                  </a:lnTo>
                  <a:lnTo>
                    <a:pt x="803" y="2000"/>
                  </a:lnTo>
                  <a:lnTo>
                    <a:pt x="784" y="2025"/>
                  </a:lnTo>
                  <a:lnTo>
                    <a:pt x="769" y="2055"/>
                  </a:lnTo>
                  <a:lnTo>
                    <a:pt x="758" y="2080"/>
                  </a:lnTo>
                  <a:lnTo>
                    <a:pt x="752" y="2102"/>
                  </a:lnTo>
                  <a:lnTo>
                    <a:pt x="743" y="2128"/>
                  </a:lnTo>
                  <a:lnTo>
                    <a:pt x="736" y="2147"/>
                  </a:lnTo>
                  <a:lnTo>
                    <a:pt x="728" y="2169"/>
                  </a:lnTo>
                  <a:lnTo>
                    <a:pt x="719" y="2188"/>
                  </a:lnTo>
                  <a:lnTo>
                    <a:pt x="710" y="2209"/>
                  </a:lnTo>
                  <a:lnTo>
                    <a:pt x="704" y="2228"/>
                  </a:lnTo>
                  <a:lnTo>
                    <a:pt x="695" y="2252"/>
                  </a:lnTo>
                  <a:lnTo>
                    <a:pt x="686" y="2273"/>
                  </a:lnTo>
                  <a:lnTo>
                    <a:pt x="677" y="2292"/>
                  </a:lnTo>
                  <a:lnTo>
                    <a:pt x="671" y="2314"/>
                  </a:lnTo>
                  <a:lnTo>
                    <a:pt x="664" y="2335"/>
                  </a:lnTo>
                  <a:lnTo>
                    <a:pt x="660" y="2356"/>
                  </a:lnTo>
                  <a:lnTo>
                    <a:pt x="657" y="2375"/>
                  </a:lnTo>
                  <a:lnTo>
                    <a:pt x="660" y="2396"/>
                  </a:lnTo>
                  <a:lnTo>
                    <a:pt x="664" y="2413"/>
                  </a:lnTo>
                  <a:lnTo>
                    <a:pt x="672" y="2427"/>
                  </a:lnTo>
                  <a:lnTo>
                    <a:pt x="684" y="2438"/>
                  </a:lnTo>
                  <a:lnTo>
                    <a:pt x="697" y="2449"/>
                  </a:lnTo>
                  <a:lnTo>
                    <a:pt x="710" y="2461"/>
                  </a:lnTo>
                  <a:lnTo>
                    <a:pt x="719" y="2473"/>
                  </a:lnTo>
                  <a:lnTo>
                    <a:pt x="725" y="2485"/>
                  </a:lnTo>
                  <a:lnTo>
                    <a:pt x="728" y="2497"/>
                  </a:lnTo>
                  <a:lnTo>
                    <a:pt x="721" y="2508"/>
                  </a:lnTo>
                  <a:lnTo>
                    <a:pt x="708" y="2518"/>
                  </a:lnTo>
                  <a:lnTo>
                    <a:pt x="704" y="2518"/>
                  </a:lnTo>
                  <a:lnTo>
                    <a:pt x="697" y="2511"/>
                  </a:lnTo>
                  <a:lnTo>
                    <a:pt x="691" y="2504"/>
                  </a:lnTo>
                  <a:lnTo>
                    <a:pt x="686" y="2494"/>
                  </a:lnTo>
                  <a:lnTo>
                    <a:pt x="686" y="2501"/>
                  </a:lnTo>
                  <a:lnTo>
                    <a:pt x="686" y="2511"/>
                  </a:lnTo>
                  <a:lnTo>
                    <a:pt x="686" y="2520"/>
                  </a:lnTo>
                  <a:lnTo>
                    <a:pt x="682" y="2530"/>
                  </a:lnTo>
                  <a:lnTo>
                    <a:pt x="677" y="2537"/>
                  </a:lnTo>
                  <a:lnTo>
                    <a:pt x="671" y="2539"/>
                  </a:lnTo>
                  <a:lnTo>
                    <a:pt x="664" y="2539"/>
                  </a:lnTo>
                  <a:lnTo>
                    <a:pt x="655" y="2534"/>
                  </a:lnTo>
                  <a:lnTo>
                    <a:pt x="653" y="2532"/>
                  </a:lnTo>
                  <a:lnTo>
                    <a:pt x="649" y="2527"/>
                  </a:lnTo>
                  <a:lnTo>
                    <a:pt x="644" y="2522"/>
                  </a:lnTo>
                  <a:lnTo>
                    <a:pt x="639" y="2515"/>
                  </a:lnTo>
                  <a:lnTo>
                    <a:pt x="635" y="2508"/>
                  </a:lnTo>
                  <a:lnTo>
                    <a:pt x="630" y="2499"/>
                  </a:lnTo>
                  <a:lnTo>
                    <a:pt x="630" y="2489"/>
                  </a:lnTo>
                  <a:lnTo>
                    <a:pt x="630" y="2480"/>
                  </a:lnTo>
                  <a:lnTo>
                    <a:pt x="628" y="2489"/>
                  </a:lnTo>
                  <a:lnTo>
                    <a:pt x="628" y="2497"/>
                  </a:lnTo>
                  <a:lnTo>
                    <a:pt x="630" y="2504"/>
                  </a:lnTo>
                  <a:lnTo>
                    <a:pt x="630" y="2511"/>
                  </a:lnTo>
                  <a:lnTo>
                    <a:pt x="633" y="2518"/>
                  </a:lnTo>
                  <a:lnTo>
                    <a:pt x="633" y="2525"/>
                  </a:lnTo>
                  <a:lnTo>
                    <a:pt x="633" y="2527"/>
                  </a:lnTo>
                  <a:lnTo>
                    <a:pt x="630" y="2530"/>
                  </a:lnTo>
                  <a:lnTo>
                    <a:pt x="626" y="2530"/>
                  </a:lnTo>
                  <a:lnTo>
                    <a:pt x="620" y="2532"/>
                  </a:lnTo>
                  <a:lnTo>
                    <a:pt x="611" y="2534"/>
                  </a:lnTo>
                  <a:lnTo>
                    <a:pt x="604" y="2534"/>
                  </a:lnTo>
                  <a:lnTo>
                    <a:pt x="598" y="2534"/>
                  </a:lnTo>
                  <a:lnTo>
                    <a:pt x="593" y="2532"/>
                  </a:lnTo>
                  <a:lnTo>
                    <a:pt x="591" y="2530"/>
                  </a:lnTo>
                  <a:lnTo>
                    <a:pt x="591" y="2522"/>
                  </a:lnTo>
                  <a:lnTo>
                    <a:pt x="591" y="2515"/>
                  </a:lnTo>
                  <a:lnTo>
                    <a:pt x="589" y="2511"/>
                  </a:lnTo>
                  <a:lnTo>
                    <a:pt x="587" y="2504"/>
                  </a:lnTo>
                  <a:lnTo>
                    <a:pt x="585" y="2497"/>
                  </a:lnTo>
                  <a:lnTo>
                    <a:pt x="585" y="2489"/>
                  </a:lnTo>
                  <a:lnTo>
                    <a:pt x="582" y="2485"/>
                  </a:lnTo>
                  <a:lnTo>
                    <a:pt x="582" y="2478"/>
                  </a:lnTo>
                  <a:lnTo>
                    <a:pt x="587" y="2475"/>
                  </a:lnTo>
                  <a:lnTo>
                    <a:pt x="578" y="2482"/>
                  </a:lnTo>
                  <a:lnTo>
                    <a:pt x="572" y="2494"/>
                  </a:lnTo>
                  <a:lnTo>
                    <a:pt x="565" y="2504"/>
                  </a:lnTo>
                  <a:lnTo>
                    <a:pt x="560" y="2506"/>
                  </a:lnTo>
                  <a:lnTo>
                    <a:pt x="554" y="2506"/>
                  </a:lnTo>
                  <a:lnTo>
                    <a:pt x="549" y="2508"/>
                  </a:lnTo>
                  <a:lnTo>
                    <a:pt x="548" y="2506"/>
                  </a:lnTo>
                  <a:lnTo>
                    <a:pt x="542" y="2506"/>
                  </a:lnTo>
                  <a:lnTo>
                    <a:pt x="538" y="2504"/>
                  </a:lnTo>
                  <a:lnTo>
                    <a:pt x="534" y="2499"/>
                  </a:lnTo>
                  <a:lnTo>
                    <a:pt x="530" y="2494"/>
                  </a:lnTo>
                  <a:lnTo>
                    <a:pt x="527" y="2489"/>
                  </a:lnTo>
                  <a:lnTo>
                    <a:pt x="527" y="2485"/>
                  </a:lnTo>
                  <a:lnTo>
                    <a:pt x="527" y="2480"/>
                  </a:lnTo>
                  <a:lnTo>
                    <a:pt x="530" y="2475"/>
                  </a:lnTo>
                  <a:lnTo>
                    <a:pt x="531" y="2471"/>
                  </a:lnTo>
                  <a:lnTo>
                    <a:pt x="548" y="2456"/>
                  </a:lnTo>
                  <a:lnTo>
                    <a:pt x="560" y="2438"/>
                  </a:lnTo>
                  <a:lnTo>
                    <a:pt x="572" y="2413"/>
                  </a:lnTo>
                  <a:lnTo>
                    <a:pt x="582" y="2392"/>
                  </a:lnTo>
                  <a:lnTo>
                    <a:pt x="591" y="2373"/>
                  </a:lnTo>
                  <a:lnTo>
                    <a:pt x="596" y="2354"/>
                  </a:lnTo>
                  <a:lnTo>
                    <a:pt x="600" y="2342"/>
                  </a:lnTo>
                  <a:lnTo>
                    <a:pt x="602" y="2338"/>
                  </a:lnTo>
                  <a:lnTo>
                    <a:pt x="600" y="2338"/>
                  </a:lnTo>
                  <a:lnTo>
                    <a:pt x="591" y="2340"/>
                  </a:lnTo>
                  <a:lnTo>
                    <a:pt x="580" y="2342"/>
                  </a:lnTo>
                  <a:lnTo>
                    <a:pt x="569" y="2347"/>
                  </a:lnTo>
                  <a:lnTo>
                    <a:pt x="556" y="2349"/>
                  </a:lnTo>
                  <a:lnTo>
                    <a:pt x="545" y="2352"/>
                  </a:lnTo>
                  <a:lnTo>
                    <a:pt x="535" y="2356"/>
                  </a:lnTo>
                  <a:lnTo>
                    <a:pt x="531" y="2359"/>
                  </a:lnTo>
                  <a:lnTo>
                    <a:pt x="527" y="2366"/>
                  </a:lnTo>
                  <a:lnTo>
                    <a:pt x="523" y="2371"/>
                  </a:lnTo>
                  <a:lnTo>
                    <a:pt x="516" y="2378"/>
                  </a:lnTo>
                  <a:lnTo>
                    <a:pt x="509" y="2385"/>
                  </a:lnTo>
                  <a:lnTo>
                    <a:pt x="503" y="2389"/>
                  </a:lnTo>
                  <a:lnTo>
                    <a:pt x="496" y="2396"/>
                  </a:lnTo>
                  <a:lnTo>
                    <a:pt x="492" y="2401"/>
                  </a:lnTo>
                  <a:lnTo>
                    <a:pt x="485" y="2408"/>
                  </a:lnTo>
                  <a:lnTo>
                    <a:pt x="479" y="2415"/>
                  </a:lnTo>
                  <a:lnTo>
                    <a:pt x="474" y="2420"/>
                  </a:lnTo>
                  <a:lnTo>
                    <a:pt x="468" y="2422"/>
                  </a:lnTo>
                  <a:lnTo>
                    <a:pt x="461" y="2426"/>
                  </a:lnTo>
                  <a:lnTo>
                    <a:pt x="457" y="2426"/>
                  </a:lnTo>
                  <a:lnTo>
                    <a:pt x="453" y="2426"/>
                  </a:lnTo>
                  <a:lnTo>
                    <a:pt x="448" y="2422"/>
                  </a:lnTo>
                  <a:lnTo>
                    <a:pt x="444" y="2419"/>
                  </a:lnTo>
                  <a:lnTo>
                    <a:pt x="442" y="2413"/>
                  </a:lnTo>
                  <a:lnTo>
                    <a:pt x="442" y="2406"/>
                  </a:lnTo>
                  <a:lnTo>
                    <a:pt x="442" y="2399"/>
                  </a:lnTo>
                  <a:lnTo>
                    <a:pt x="444" y="2392"/>
                  </a:lnTo>
                  <a:lnTo>
                    <a:pt x="455" y="2382"/>
                  </a:lnTo>
                  <a:lnTo>
                    <a:pt x="466" y="2373"/>
                  </a:lnTo>
                  <a:lnTo>
                    <a:pt x="474" y="2366"/>
                  </a:lnTo>
                  <a:lnTo>
                    <a:pt x="481" y="2361"/>
                  </a:lnTo>
                  <a:lnTo>
                    <a:pt x="485" y="2354"/>
                  </a:lnTo>
                  <a:lnTo>
                    <a:pt x="490" y="2352"/>
                  </a:lnTo>
                  <a:lnTo>
                    <a:pt x="494" y="2349"/>
                  </a:lnTo>
                  <a:lnTo>
                    <a:pt x="496" y="2349"/>
                  </a:lnTo>
                  <a:lnTo>
                    <a:pt x="485" y="2347"/>
                  </a:lnTo>
                  <a:lnTo>
                    <a:pt x="477" y="2347"/>
                  </a:lnTo>
                  <a:lnTo>
                    <a:pt x="466" y="2347"/>
                  </a:lnTo>
                  <a:lnTo>
                    <a:pt x="457" y="2347"/>
                  </a:lnTo>
                  <a:lnTo>
                    <a:pt x="448" y="2347"/>
                  </a:lnTo>
                  <a:lnTo>
                    <a:pt x="439" y="2349"/>
                  </a:lnTo>
                  <a:lnTo>
                    <a:pt x="428" y="2349"/>
                  </a:lnTo>
                  <a:lnTo>
                    <a:pt x="419" y="2349"/>
                  </a:lnTo>
                  <a:lnTo>
                    <a:pt x="411" y="2347"/>
                  </a:lnTo>
                  <a:lnTo>
                    <a:pt x="403" y="2345"/>
                  </a:lnTo>
                  <a:lnTo>
                    <a:pt x="401" y="2338"/>
                  </a:lnTo>
                  <a:lnTo>
                    <a:pt x="400" y="2329"/>
                  </a:lnTo>
                  <a:lnTo>
                    <a:pt x="400" y="2326"/>
                  </a:lnTo>
                  <a:lnTo>
                    <a:pt x="400" y="2318"/>
                  </a:lnTo>
                  <a:lnTo>
                    <a:pt x="401" y="2316"/>
                  </a:lnTo>
                  <a:lnTo>
                    <a:pt x="403" y="2314"/>
                  </a:lnTo>
                  <a:lnTo>
                    <a:pt x="418" y="2310"/>
                  </a:lnTo>
                  <a:lnTo>
                    <a:pt x="428" y="2309"/>
                  </a:lnTo>
                  <a:lnTo>
                    <a:pt x="442" y="2310"/>
                  </a:lnTo>
                  <a:lnTo>
                    <a:pt x="453" y="2310"/>
                  </a:lnTo>
                  <a:lnTo>
                    <a:pt x="463" y="2310"/>
                  </a:lnTo>
                  <a:lnTo>
                    <a:pt x="477" y="2310"/>
                  </a:lnTo>
                  <a:lnTo>
                    <a:pt x="485" y="2310"/>
                  </a:lnTo>
                  <a:lnTo>
                    <a:pt x="496" y="2309"/>
                  </a:lnTo>
                  <a:lnTo>
                    <a:pt x="509" y="2301"/>
                  </a:lnTo>
                  <a:lnTo>
                    <a:pt x="525" y="2297"/>
                  </a:lnTo>
                  <a:lnTo>
                    <a:pt x="541" y="2289"/>
                  </a:lnTo>
                  <a:lnTo>
                    <a:pt x="556" y="2282"/>
                  </a:lnTo>
                  <a:lnTo>
                    <a:pt x="572" y="2275"/>
                  </a:lnTo>
                  <a:lnTo>
                    <a:pt x="587" y="2266"/>
                  </a:lnTo>
                  <a:lnTo>
                    <a:pt x="600" y="2256"/>
                  </a:lnTo>
                  <a:lnTo>
                    <a:pt x="611" y="2244"/>
                  </a:lnTo>
                  <a:lnTo>
                    <a:pt x="624" y="2228"/>
                  </a:lnTo>
                  <a:lnTo>
                    <a:pt x="637" y="2207"/>
                  </a:lnTo>
                  <a:lnTo>
                    <a:pt x="650" y="2182"/>
                  </a:lnTo>
                  <a:lnTo>
                    <a:pt x="660" y="2157"/>
                  </a:lnTo>
                  <a:lnTo>
                    <a:pt x="669" y="2130"/>
                  </a:lnTo>
                  <a:lnTo>
                    <a:pt x="671" y="2109"/>
                  </a:lnTo>
                  <a:lnTo>
                    <a:pt x="669" y="2093"/>
                  </a:lnTo>
                  <a:lnTo>
                    <a:pt x="660" y="2083"/>
                  </a:lnTo>
                  <a:lnTo>
                    <a:pt x="657" y="2080"/>
                  </a:lnTo>
                  <a:lnTo>
                    <a:pt x="650" y="2078"/>
                  </a:lnTo>
                  <a:lnTo>
                    <a:pt x="644" y="2078"/>
                  </a:lnTo>
                  <a:lnTo>
                    <a:pt x="635" y="2078"/>
                  </a:lnTo>
                  <a:lnTo>
                    <a:pt x="626" y="2078"/>
                  </a:lnTo>
                  <a:lnTo>
                    <a:pt x="615" y="2078"/>
                  </a:lnTo>
                  <a:lnTo>
                    <a:pt x="604" y="2078"/>
                  </a:lnTo>
                  <a:lnTo>
                    <a:pt x="593" y="2078"/>
                  </a:lnTo>
                  <a:lnTo>
                    <a:pt x="580" y="2078"/>
                  </a:lnTo>
                  <a:lnTo>
                    <a:pt x="567" y="2078"/>
                  </a:lnTo>
                  <a:lnTo>
                    <a:pt x="554" y="2078"/>
                  </a:lnTo>
                  <a:lnTo>
                    <a:pt x="541" y="2078"/>
                  </a:lnTo>
                  <a:lnTo>
                    <a:pt x="525" y="2078"/>
                  </a:lnTo>
                  <a:lnTo>
                    <a:pt x="511" y="2078"/>
                  </a:lnTo>
                  <a:lnTo>
                    <a:pt x="498" y="2078"/>
                  </a:lnTo>
                  <a:lnTo>
                    <a:pt x="487" y="2078"/>
                  </a:lnTo>
                  <a:lnTo>
                    <a:pt x="479" y="2080"/>
                  </a:lnTo>
                  <a:lnTo>
                    <a:pt x="470" y="2083"/>
                  </a:lnTo>
                  <a:lnTo>
                    <a:pt x="461" y="2085"/>
                  </a:lnTo>
                  <a:lnTo>
                    <a:pt x="453" y="2090"/>
                  </a:lnTo>
                  <a:lnTo>
                    <a:pt x="444" y="2093"/>
                  </a:lnTo>
                  <a:lnTo>
                    <a:pt x="437" y="2100"/>
                  </a:lnTo>
                  <a:lnTo>
                    <a:pt x="428" y="2104"/>
                  </a:lnTo>
                  <a:lnTo>
                    <a:pt x="422" y="2109"/>
                  </a:lnTo>
                  <a:lnTo>
                    <a:pt x="414" y="2114"/>
                  </a:lnTo>
                  <a:lnTo>
                    <a:pt x="408" y="2116"/>
                  </a:lnTo>
                  <a:lnTo>
                    <a:pt x="406" y="2114"/>
                  </a:lnTo>
                  <a:lnTo>
                    <a:pt x="401" y="2109"/>
                  </a:lnTo>
                  <a:lnTo>
                    <a:pt x="397" y="2102"/>
                  </a:lnTo>
                  <a:lnTo>
                    <a:pt x="395" y="2095"/>
                  </a:lnTo>
                  <a:lnTo>
                    <a:pt x="392" y="2088"/>
                  </a:lnTo>
                  <a:lnTo>
                    <a:pt x="395" y="2078"/>
                  </a:lnTo>
                  <a:lnTo>
                    <a:pt x="397" y="2080"/>
                  </a:lnTo>
                  <a:lnTo>
                    <a:pt x="400" y="2078"/>
                  </a:lnTo>
                  <a:lnTo>
                    <a:pt x="406" y="2076"/>
                  </a:lnTo>
                  <a:lnTo>
                    <a:pt x="414" y="2071"/>
                  </a:lnTo>
                  <a:lnTo>
                    <a:pt x="423" y="2064"/>
                  </a:lnTo>
                  <a:lnTo>
                    <a:pt x="433" y="2060"/>
                  </a:lnTo>
                  <a:lnTo>
                    <a:pt x="442" y="2055"/>
                  </a:lnTo>
                  <a:lnTo>
                    <a:pt x="446" y="2049"/>
                  </a:lnTo>
                  <a:lnTo>
                    <a:pt x="450" y="2048"/>
                  </a:lnTo>
                  <a:lnTo>
                    <a:pt x="453" y="2048"/>
                  </a:lnTo>
                  <a:lnTo>
                    <a:pt x="446" y="2042"/>
                  </a:lnTo>
                  <a:lnTo>
                    <a:pt x="439" y="2037"/>
                  </a:lnTo>
                  <a:lnTo>
                    <a:pt x="430" y="2032"/>
                  </a:lnTo>
                  <a:lnTo>
                    <a:pt x="423" y="2025"/>
                  </a:lnTo>
                  <a:lnTo>
                    <a:pt x="414" y="2021"/>
                  </a:lnTo>
                  <a:lnTo>
                    <a:pt x="406" y="2018"/>
                  </a:lnTo>
                  <a:lnTo>
                    <a:pt x="395" y="2011"/>
                  </a:lnTo>
                  <a:lnTo>
                    <a:pt x="386" y="2007"/>
                  </a:lnTo>
                  <a:lnTo>
                    <a:pt x="382" y="2002"/>
                  </a:lnTo>
                  <a:lnTo>
                    <a:pt x="379" y="2000"/>
                  </a:lnTo>
                  <a:lnTo>
                    <a:pt x="377" y="1995"/>
                  </a:lnTo>
                  <a:lnTo>
                    <a:pt x="377" y="1990"/>
                  </a:lnTo>
                  <a:lnTo>
                    <a:pt x="377" y="1983"/>
                  </a:lnTo>
                  <a:lnTo>
                    <a:pt x="377" y="1981"/>
                  </a:lnTo>
                  <a:lnTo>
                    <a:pt x="379" y="1974"/>
                  </a:lnTo>
                  <a:lnTo>
                    <a:pt x="382" y="1969"/>
                  </a:lnTo>
                  <a:lnTo>
                    <a:pt x="386" y="1962"/>
                  </a:lnTo>
                  <a:lnTo>
                    <a:pt x="392" y="1957"/>
                  </a:lnTo>
                  <a:lnTo>
                    <a:pt x="401" y="1955"/>
                  </a:lnTo>
                  <a:lnTo>
                    <a:pt x="411" y="1957"/>
                  </a:lnTo>
                  <a:lnTo>
                    <a:pt x="419" y="1962"/>
                  </a:lnTo>
                  <a:lnTo>
                    <a:pt x="428" y="1967"/>
                  </a:lnTo>
                  <a:lnTo>
                    <a:pt x="437" y="1971"/>
                  </a:lnTo>
                  <a:lnTo>
                    <a:pt x="446" y="1978"/>
                  </a:lnTo>
                  <a:lnTo>
                    <a:pt x="455" y="1983"/>
                  </a:lnTo>
                  <a:lnTo>
                    <a:pt x="466" y="1985"/>
                  </a:lnTo>
                  <a:lnTo>
                    <a:pt x="474" y="1990"/>
                  </a:lnTo>
                  <a:lnTo>
                    <a:pt x="485" y="1995"/>
                  </a:lnTo>
                  <a:lnTo>
                    <a:pt x="479" y="1988"/>
                  </a:lnTo>
                  <a:lnTo>
                    <a:pt x="474" y="1983"/>
                  </a:lnTo>
                  <a:lnTo>
                    <a:pt x="470" y="1976"/>
                  </a:lnTo>
                  <a:lnTo>
                    <a:pt x="468" y="1969"/>
                  </a:lnTo>
                  <a:lnTo>
                    <a:pt x="463" y="1962"/>
                  </a:lnTo>
                  <a:lnTo>
                    <a:pt x="461" y="1955"/>
                  </a:lnTo>
                  <a:lnTo>
                    <a:pt x="457" y="1947"/>
                  </a:lnTo>
                  <a:lnTo>
                    <a:pt x="455" y="1943"/>
                  </a:lnTo>
                  <a:lnTo>
                    <a:pt x="455" y="1938"/>
                  </a:lnTo>
                  <a:lnTo>
                    <a:pt x="455" y="1934"/>
                  </a:lnTo>
                  <a:lnTo>
                    <a:pt x="459" y="1928"/>
                  </a:lnTo>
                  <a:lnTo>
                    <a:pt x="463" y="1926"/>
                  </a:lnTo>
                  <a:lnTo>
                    <a:pt x="470" y="1926"/>
                  </a:lnTo>
                  <a:lnTo>
                    <a:pt x="477" y="1926"/>
                  </a:lnTo>
                  <a:lnTo>
                    <a:pt x="481" y="1928"/>
                  </a:lnTo>
                  <a:lnTo>
                    <a:pt x="487" y="1931"/>
                  </a:lnTo>
                  <a:lnTo>
                    <a:pt x="496" y="1939"/>
                  </a:lnTo>
                  <a:lnTo>
                    <a:pt x="503" y="1950"/>
                  </a:lnTo>
                  <a:lnTo>
                    <a:pt x="509" y="1962"/>
                  </a:lnTo>
                  <a:lnTo>
                    <a:pt x="516" y="1971"/>
                  </a:lnTo>
                  <a:lnTo>
                    <a:pt x="523" y="1983"/>
                  </a:lnTo>
                  <a:lnTo>
                    <a:pt x="531" y="1992"/>
                  </a:lnTo>
                  <a:lnTo>
                    <a:pt x="541" y="2000"/>
                  </a:lnTo>
                  <a:lnTo>
                    <a:pt x="552" y="2004"/>
                  </a:lnTo>
                  <a:lnTo>
                    <a:pt x="567" y="2007"/>
                  </a:lnTo>
                  <a:lnTo>
                    <a:pt x="580" y="2007"/>
                  </a:lnTo>
                  <a:lnTo>
                    <a:pt x="596" y="2007"/>
                  </a:lnTo>
                  <a:lnTo>
                    <a:pt x="609" y="2007"/>
                  </a:lnTo>
                  <a:lnTo>
                    <a:pt x="622" y="2004"/>
                  </a:lnTo>
                  <a:lnTo>
                    <a:pt x="637" y="2000"/>
                  </a:lnTo>
                  <a:lnTo>
                    <a:pt x="650" y="1997"/>
                  </a:lnTo>
                  <a:lnTo>
                    <a:pt x="664" y="1990"/>
                  </a:lnTo>
                  <a:lnTo>
                    <a:pt x="684" y="1978"/>
                  </a:lnTo>
                  <a:lnTo>
                    <a:pt x="701" y="1957"/>
                  </a:lnTo>
                  <a:lnTo>
                    <a:pt x="717" y="1934"/>
                  </a:lnTo>
                  <a:lnTo>
                    <a:pt x="730" y="1909"/>
                  </a:lnTo>
                  <a:lnTo>
                    <a:pt x="741" y="1885"/>
                  </a:lnTo>
                  <a:lnTo>
                    <a:pt x="750" y="1866"/>
                  </a:lnTo>
                  <a:lnTo>
                    <a:pt x="755" y="1852"/>
                  </a:lnTo>
                  <a:lnTo>
                    <a:pt x="756" y="1848"/>
                  </a:lnTo>
                  <a:lnTo>
                    <a:pt x="752" y="1829"/>
                  </a:lnTo>
                  <a:lnTo>
                    <a:pt x="747" y="1806"/>
                  </a:lnTo>
                  <a:lnTo>
                    <a:pt x="743" y="1786"/>
                  </a:lnTo>
                  <a:lnTo>
                    <a:pt x="743" y="1762"/>
                  </a:lnTo>
                  <a:lnTo>
                    <a:pt x="741" y="1740"/>
                  </a:lnTo>
                  <a:lnTo>
                    <a:pt x="741" y="1717"/>
                  </a:lnTo>
                  <a:lnTo>
                    <a:pt x="741" y="1690"/>
                  </a:lnTo>
                  <a:lnTo>
                    <a:pt x="741" y="1670"/>
                  </a:lnTo>
                  <a:lnTo>
                    <a:pt x="741" y="1643"/>
                  </a:lnTo>
                  <a:lnTo>
                    <a:pt x="741" y="1619"/>
                  </a:lnTo>
                  <a:lnTo>
                    <a:pt x="741" y="1598"/>
                  </a:lnTo>
                  <a:lnTo>
                    <a:pt x="739" y="1577"/>
                  </a:lnTo>
                  <a:lnTo>
                    <a:pt x="739" y="1555"/>
                  </a:lnTo>
                  <a:lnTo>
                    <a:pt x="736" y="1537"/>
                  </a:lnTo>
                  <a:lnTo>
                    <a:pt x="734" y="1519"/>
                  </a:lnTo>
                  <a:lnTo>
                    <a:pt x="732" y="1505"/>
                  </a:lnTo>
                  <a:lnTo>
                    <a:pt x="728" y="1486"/>
                  </a:lnTo>
                  <a:lnTo>
                    <a:pt x="721" y="1465"/>
                  </a:lnTo>
                  <a:lnTo>
                    <a:pt x="715" y="1440"/>
                  </a:lnTo>
                  <a:lnTo>
                    <a:pt x="710" y="1417"/>
                  </a:lnTo>
                  <a:lnTo>
                    <a:pt x="704" y="1395"/>
                  </a:lnTo>
                  <a:lnTo>
                    <a:pt x="699" y="1376"/>
                  </a:lnTo>
                  <a:lnTo>
                    <a:pt x="695" y="1360"/>
                  </a:lnTo>
                  <a:lnTo>
                    <a:pt x="695" y="1346"/>
                  </a:lnTo>
                  <a:lnTo>
                    <a:pt x="695" y="1322"/>
                  </a:lnTo>
                  <a:lnTo>
                    <a:pt x="699" y="1303"/>
                  </a:lnTo>
                  <a:lnTo>
                    <a:pt x="704" y="1287"/>
                  </a:lnTo>
                  <a:lnTo>
                    <a:pt x="708" y="1269"/>
                  </a:lnTo>
                  <a:lnTo>
                    <a:pt x="712" y="1255"/>
                  </a:lnTo>
                  <a:lnTo>
                    <a:pt x="717" y="1236"/>
                  </a:lnTo>
                  <a:lnTo>
                    <a:pt x="717" y="1215"/>
                  </a:lnTo>
                  <a:lnTo>
                    <a:pt x="717" y="1189"/>
                  </a:lnTo>
                  <a:lnTo>
                    <a:pt x="710" y="1172"/>
                  </a:lnTo>
                  <a:lnTo>
                    <a:pt x="706" y="1155"/>
                  </a:lnTo>
                  <a:lnTo>
                    <a:pt x="699" y="1136"/>
                  </a:lnTo>
                  <a:lnTo>
                    <a:pt x="695" y="1117"/>
                  </a:lnTo>
                  <a:lnTo>
                    <a:pt x="688" y="1098"/>
                  </a:lnTo>
                  <a:lnTo>
                    <a:pt x="684" y="1080"/>
                  </a:lnTo>
                  <a:lnTo>
                    <a:pt x="677" y="1057"/>
                  </a:lnTo>
                  <a:lnTo>
                    <a:pt x="672" y="1038"/>
                  </a:lnTo>
                  <a:lnTo>
                    <a:pt x="669" y="1020"/>
                  </a:lnTo>
                  <a:lnTo>
                    <a:pt x="664" y="1001"/>
                  </a:lnTo>
                  <a:lnTo>
                    <a:pt x="660" y="982"/>
                  </a:lnTo>
                  <a:lnTo>
                    <a:pt x="655" y="963"/>
                  </a:lnTo>
                  <a:lnTo>
                    <a:pt x="653" y="944"/>
                  </a:lnTo>
                  <a:lnTo>
                    <a:pt x="649" y="924"/>
                  </a:lnTo>
                  <a:lnTo>
                    <a:pt x="646" y="909"/>
                  </a:lnTo>
                  <a:lnTo>
                    <a:pt x="644" y="891"/>
                  </a:lnTo>
                  <a:lnTo>
                    <a:pt x="644" y="889"/>
                  </a:lnTo>
                  <a:lnTo>
                    <a:pt x="646" y="884"/>
                  </a:lnTo>
                  <a:lnTo>
                    <a:pt x="650" y="875"/>
                  </a:lnTo>
                  <a:lnTo>
                    <a:pt x="655" y="865"/>
                  </a:lnTo>
                  <a:lnTo>
                    <a:pt x="657" y="856"/>
                  </a:lnTo>
                  <a:lnTo>
                    <a:pt x="661" y="844"/>
                  </a:lnTo>
                  <a:lnTo>
                    <a:pt x="667" y="835"/>
                  </a:lnTo>
                  <a:lnTo>
                    <a:pt x="669" y="825"/>
                  </a:lnTo>
                  <a:lnTo>
                    <a:pt x="677" y="808"/>
                  </a:lnTo>
                  <a:lnTo>
                    <a:pt x="686" y="791"/>
                  </a:lnTo>
                  <a:lnTo>
                    <a:pt x="693" y="777"/>
                  </a:lnTo>
                  <a:lnTo>
                    <a:pt x="697" y="760"/>
                  </a:lnTo>
                  <a:lnTo>
                    <a:pt x="701" y="744"/>
                  </a:lnTo>
                  <a:lnTo>
                    <a:pt x="704" y="727"/>
                  </a:lnTo>
                  <a:lnTo>
                    <a:pt x="704" y="709"/>
                  </a:lnTo>
                  <a:lnTo>
                    <a:pt x="704" y="690"/>
                  </a:lnTo>
                  <a:lnTo>
                    <a:pt x="701" y="685"/>
                  </a:lnTo>
                  <a:lnTo>
                    <a:pt x="701" y="679"/>
                  </a:lnTo>
                  <a:lnTo>
                    <a:pt x="699" y="679"/>
                  </a:lnTo>
                  <a:lnTo>
                    <a:pt x="697" y="683"/>
                  </a:lnTo>
                  <a:lnTo>
                    <a:pt x="691" y="695"/>
                  </a:lnTo>
                  <a:lnTo>
                    <a:pt x="682" y="706"/>
                  </a:lnTo>
                  <a:lnTo>
                    <a:pt x="675" y="720"/>
                  </a:lnTo>
                  <a:lnTo>
                    <a:pt x="669" y="735"/>
                  </a:lnTo>
                  <a:lnTo>
                    <a:pt x="661" y="746"/>
                  </a:lnTo>
                  <a:lnTo>
                    <a:pt x="655" y="758"/>
                  </a:lnTo>
                  <a:lnTo>
                    <a:pt x="644" y="772"/>
                  </a:lnTo>
                  <a:lnTo>
                    <a:pt x="633" y="782"/>
                  </a:lnTo>
                  <a:lnTo>
                    <a:pt x="633" y="765"/>
                  </a:lnTo>
                  <a:lnTo>
                    <a:pt x="635" y="749"/>
                  </a:lnTo>
                  <a:lnTo>
                    <a:pt x="637" y="732"/>
                  </a:lnTo>
                  <a:lnTo>
                    <a:pt x="643" y="718"/>
                  </a:lnTo>
                  <a:lnTo>
                    <a:pt x="649" y="704"/>
                  </a:lnTo>
                  <a:lnTo>
                    <a:pt x="653" y="686"/>
                  </a:lnTo>
                  <a:lnTo>
                    <a:pt x="657" y="673"/>
                  </a:lnTo>
                  <a:lnTo>
                    <a:pt x="664" y="659"/>
                  </a:lnTo>
                  <a:lnTo>
                    <a:pt x="664" y="656"/>
                  </a:lnTo>
                  <a:lnTo>
                    <a:pt x="661" y="656"/>
                  </a:lnTo>
                  <a:lnTo>
                    <a:pt x="657" y="654"/>
                  </a:lnTo>
                  <a:lnTo>
                    <a:pt x="653" y="654"/>
                  </a:lnTo>
                  <a:lnTo>
                    <a:pt x="649" y="651"/>
                  </a:lnTo>
                  <a:lnTo>
                    <a:pt x="644" y="651"/>
                  </a:lnTo>
                  <a:lnTo>
                    <a:pt x="637" y="654"/>
                  </a:lnTo>
                  <a:lnTo>
                    <a:pt x="633" y="654"/>
                  </a:lnTo>
                  <a:lnTo>
                    <a:pt x="630" y="630"/>
                  </a:lnTo>
                  <a:lnTo>
                    <a:pt x="624" y="613"/>
                  </a:lnTo>
                  <a:lnTo>
                    <a:pt x="613" y="597"/>
                  </a:lnTo>
                  <a:lnTo>
                    <a:pt x="598" y="587"/>
                  </a:lnTo>
                  <a:lnTo>
                    <a:pt x="580" y="580"/>
                  </a:lnTo>
                  <a:lnTo>
                    <a:pt x="558" y="573"/>
                  </a:lnTo>
                  <a:lnTo>
                    <a:pt x="534" y="568"/>
                  </a:lnTo>
                  <a:lnTo>
                    <a:pt x="507" y="558"/>
                  </a:lnTo>
                  <a:lnTo>
                    <a:pt x="435" y="564"/>
                  </a:lnTo>
                  <a:lnTo>
                    <a:pt x="419" y="566"/>
                  </a:lnTo>
                  <a:lnTo>
                    <a:pt x="403" y="568"/>
                  </a:lnTo>
                  <a:lnTo>
                    <a:pt x="388" y="571"/>
                  </a:lnTo>
                  <a:lnTo>
                    <a:pt x="373" y="573"/>
                  </a:lnTo>
                  <a:lnTo>
                    <a:pt x="355" y="573"/>
                  </a:lnTo>
                  <a:lnTo>
                    <a:pt x="340" y="576"/>
                  </a:lnTo>
                  <a:lnTo>
                    <a:pt x="325" y="576"/>
                  </a:lnTo>
                  <a:lnTo>
                    <a:pt x="306" y="578"/>
                  </a:lnTo>
                  <a:lnTo>
                    <a:pt x="291" y="580"/>
                  </a:lnTo>
                  <a:lnTo>
                    <a:pt x="276" y="585"/>
                  </a:lnTo>
                  <a:lnTo>
                    <a:pt x="260" y="590"/>
                  </a:lnTo>
                  <a:lnTo>
                    <a:pt x="245" y="594"/>
                  </a:lnTo>
                  <a:lnTo>
                    <a:pt x="232" y="599"/>
                  </a:lnTo>
                  <a:lnTo>
                    <a:pt x="219" y="609"/>
                  </a:lnTo>
                  <a:lnTo>
                    <a:pt x="208" y="616"/>
                  </a:lnTo>
                  <a:lnTo>
                    <a:pt x="197" y="627"/>
                  </a:lnTo>
                  <a:lnTo>
                    <a:pt x="190" y="637"/>
                  </a:lnTo>
                  <a:lnTo>
                    <a:pt x="187" y="644"/>
                  </a:lnTo>
                  <a:lnTo>
                    <a:pt x="190" y="649"/>
                  </a:lnTo>
                  <a:lnTo>
                    <a:pt x="192" y="649"/>
                  </a:lnTo>
                  <a:lnTo>
                    <a:pt x="197" y="654"/>
                  </a:lnTo>
                  <a:lnTo>
                    <a:pt x="201" y="659"/>
                  </a:lnTo>
                  <a:lnTo>
                    <a:pt x="206" y="666"/>
                  </a:lnTo>
                  <a:lnTo>
                    <a:pt x="206" y="674"/>
                  </a:lnTo>
                  <a:lnTo>
                    <a:pt x="201" y="678"/>
                  </a:lnTo>
                  <a:lnTo>
                    <a:pt x="194" y="679"/>
                  </a:lnTo>
                  <a:lnTo>
                    <a:pt x="187" y="679"/>
                  </a:lnTo>
                  <a:lnTo>
                    <a:pt x="181" y="683"/>
                  </a:lnTo>
                  <a:lnTo>
                    <a:pt x="176" y="683"/>
                  </a:lnTo>
                  <a:lnTo>
                    <a:pt x="172" y="683"/>
                  </a:lnTo>
                  <a:lnTo>
                    <a:pt x="170" y="679"/>
                  </a:lnTo>
                  <a:lnTo>
                    <a:pt x="170" y="667"/>
                  </a:lnTo>
                  <a:lnTo>
                    <a:pt x="170" y="660"/>
                  </a:lnTo>
                  <a:lnTo>
                    <a:pt x="170" y="656"/>
                  </a:lnTo>
                  <a:lnTo>
                    <a:pt x="169" y="651"/>
                  </a:lnTo>
                  <a:lnTo>
                    <a:pt x="165" y="649"/>
                  </a:lnTo>
                  <a:lnTo>
                    <a:pt x="161" y="646"/>
                  </a:lnTo>
                  <a:lnTo>
                    <a:pt x="157" y="644"/>
                  </a:lnTo>
                  <a:lnTo>
                    <a:pt x="150" y="642"/>
                  </a:lnTo>
                  <a:lnTo>
                    <a:pt x="143" y="651"/>
                  </a:lnTo>
                  <a:lnTo>
                    <a:pt x="137" y="654"/>
                  </a:lnTo>
                  <a:lnTo>
                    <a:pt x="133" y="656"/>
                  </a:lnTo>
                  <a:lnTo>
                    <a:pt x="130" y="666"/>
                  </a:lnTo>
                  <a:lnTo>
                    <a:pt x="130" y="667"/>
                  </a:lnTo>
                  <a:lnTo>
                    <a:pt x="133" y="678"/>
                  </a:lnTo>
                  <a:lnTo>
                    <a:pt x="135" y="685"/>
                  </a:lnTo>
                  <a:lnTo>
                    <a:pt x="130" y="692"/>
                  </a:lnTo>
                  <a:lnTo>
                    <a:pt x="126" y="692"/>
                  </a:lnTo>
                  <a:lnTo>
                    <a:pt x="124" y="692"/>
                  </a:lnTo>
                  <a:lnTo>
                    <a:pt x="119" y="692"/>
                  </a:lnTo>
                  <a:lnTo>
                    <a:pt x="119" y="685"/>
                  </a:lnTo>
                  <a:lnTo>
                    <a:pt x="119" y="678"/>
                  </a:lnTo>
                  <a:lnTo>
                    <a:pt x="119" y="671"/>
                  </a:lnTo>
                  <a:lnTo>
                    <a:pt x="117" y="666"/>
                  </a:lnTo>
                  <a:lnTo>
                    <a:pt x="113" y="660"/>
                  </a:lnTo>
                  <a:lnTo>
                    <a:pt x="106" y="656"/>
                  </a:lnTo>
                  <a:lnTo>
                    <a:pt x="98" y="654"/>
                  </a:lnTo>
                  <a:lnTo>
                    <a:pt x="85" y="649"/>
                  </a:lnTo>
                </a:path>
              </a:pathLst>
            </a:custGeom>
            <a:grpFill/>
            <a:ln w="0">
              <a:solidFill>
                <a:srgbClr val="000000"/>
              </a:solidFill>
              <a:prstDash val="solid"/>
              <a:round/>
              <a:headEnd/>
              <a:tailEnd/>
            </a:ln>
          </p:spPr>
          <p:txBody>
            <a:bodyPr/>
            <a:lstStyle/>
            <a:p>
              <a:endParaRPr lang="fr-FR"/>
            </a:p>
          </p:txBody>
        </p:sp>
      </p:grpSp>
      <p:sp>
        <p:nvSpPr>
          <p:cNvPr id="9" name="Line 11"/>
          <p:cNvSpPr>
            <a:spLocks noChangeShapeType="1"/>
          </p:cNvSpPr>
          <p:nvPr/>
        </p:nvSpPr>
        <p:spPr bwMode="auto">
          <a:xfrm>
            <a:off x="3338051" y="3976688"/>
            <a:ext cx="457200" cy="0"/>
          </a:xfrm>
          <a:prstGeom prst="line">
            <a:avLst/>
          </a:prstGeom>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10" name="Oval 18"/>
          <p:cNvSpPr>
            <a:spLocks noChangeArrowheads="1"/>
          </p:cNvSpPr>
          <p:nvPr/>
        </p:nvSpPr>
        <p:spPr bwMode="auto">
          <a:xfrm>
            <a:off x="3947651" y="4052888"/>
            <a:ext cx="838200" cy="838200"/>
          </a:xfrm>
          <a:prstGeom prst="ellipse">
            <a:avLst/>
          </a:prstGeom>
          <a:solidFill>
            <a:schemeClr val="accent1">
              <a:lumMod val="40000"/>
              <a:lumOff val="60000"/>
            </a:schemeClr>
          </a:solidFill>
          <a:ln w="9525">
            <a:solidFill>
              <a:schemeClr val="tx1"/>
            </a:solidFill>
            <a:round/>
            <a:headEnd/>
            <a:tailEnd/>
          </a:ln>
          <a:effec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fr-FR" altLang="fr-FR" sz="1400">
                <a:latin typeface="Arial" panose="020B0604020202020204" pitchFamily="34" charset="0"/>
              </a:rPr>
              <a:t>Volume</a:t>
            </a:r>
          </a:p>
        </p:txBody>
      </p:sp>
      <p:sp>
        <p:nvSpPr>
          <p:cNvPr id="11" name="Line 25"/>
          <p:cNvSpPr>
            <a:spLocks noChangeShapeType="1"/>
          </p:cNvSpPr>
          <p:nvPr/>
        </p:nvSpPr>
        <p:spPr bwMode="auto">
          <a:xfrm flipV="1">
            <a:off x="4481051" y="3367088"/>
            <a:ext cx="0" cy="685800"/>
          </a:xfrm>
          <a:prstGeom prst="line">
            <a:avLst/>
          </a:prstGeom>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12" name="Rectangle 26"/>
          <p:cNvSpPr>
            <a:spLocks noChangeArrowheads="1"/>
          </p:cNvSpPr>
          <p:nvPr/>
        </p:nvSpPr>
        <p:spPr bwMode="auto">
          <a:xfrm>
            <a:off x="4252451" y="3976688"/>
            <a:ext cx="228600" cy="152400"/>
          </a:xfrm>
          <a:prstGeom prst="rect">
            <a:avLst/>
          </a:prstGeom>
          <a:noFill/>
          <a:ln>
            <a:noFill/>
          </a:ln>
          <a:effec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fr-FR" altLang="fr-FR" sz="2400"/>
          </a:p>
        </p:txBody>
      </p:sp>
      <p:sp>
        <p:nvSpPr>
          <p:cNvPr id="13" name="Line 24"/>
          <p:cNvSpPr>
            <a:spLocks noChangeShapeType="1"/>
          </p:cNvSpPr>
          <p:nvPr/>
        </p:nvSpPr>
        <p:spPr bwMode="auto">
          <a:xfrm flipV="1">
            <a:off x="4252451" y="3367088"/>
            <a:ext cx="0" cy="685800"/>
          </a:xfrm>
          <a:prstGeom prst="line">
            <a:avLst/>
          </a:prstGeom>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14" name="AutoShape 27"/>
          <p:cNvSpPr>
            <a:spLocks noChangeArrowheads="1"/>
          </p:cNvSpPr>
          <p:nvPr/>
        </p:nvSpPr>
        <p:spPr bwMode="auto">
          <a:xfrm>
            <a:off x="3299951" y="5510799"/>
            <a:ext cx="2057400" cy="533400"/>
          </a:xfrm>
          <a:prstGeom prst="roundRect">
            <a:avLst>
              <a:gd name="adj" fmla="val 16667"/>
            </a:avLst>
          </a:prstGeom>
          <a:noFill/>
          <a:ln w="9525">
            <a:solidFill>
              <a:schemeClr val="tx1"/>
            </a:solidFill>
            <a:round/>
            <a:headEnd/>
            <a:tailEnd/>
          </a:ln>
          <a:effec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fr-FR" altLang="fr-FR" sz="2400"/>
          </a:p>
        </p:txBody>
      </p:sp>
      <p:sp>
        <p:nvSpPr>
          <p:cNvPr id="15" name="AutoShape 28"/>
          <p:cNvSpPr>
            <a:spLocks noChangeArrowheads="1"/>
          </p:cNvSpPr>
          <p:nvPr/>
        </p:nvSpPr>
        <p:spPr bwMode="auto">
          <a:xfrm>
            <a:off x="5852651" y="3824288"/>
            <a:ext cx="3810000" cy="685800"/>
          </a:xfrm>
          <a:prstGeom prst="roundRect">
            <a:avLst>
              <a:gd name="adj" fmla="val 16667"/>
            </a:avLst>
          </a:prstGeom>
          <a:noFill/>
          <a:ln w="9525">
            <a:solidFill>
              <a:schemeClr val="tx1"/>
            </a:solidFill>
            <a:round/>
            <a:headEnd/>
            <a:tailEnd/>
          </a:ln>
          <a:effec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fr-FR" altLang="fr-FR" sz="900">
              <a:latin typeface="Arial" panose="020B0604020202020204" pitchFamily="34" charset="0"/>
              <a:cs typeface="Times New Roman" panose="02020603050405020304" pitchFamily="18" charset="0"/>
            </a:endParaRPr>
          </a:p>
        </p:txBody>
      </p:sp>
      <p:graphicFrame>
        <p:nvGraphicFramePr>
          <p:cNvPr id="16" name="Object 35"/>
          <p:cNvGraphicFramePr>
            <a:graphicFrameLocks noChangeAspect="1"/>
          </p:cNvGraphicFramePr>
          <p:nvPr>
            <p:extLst>
              <p:ext uri="{D42A27DB-BD31-4B8C-83A1-F6EECF244321}">
                <p14:modId xmlns:p14="http://schemas.microsoft.com/office/powerpoint/2010/main" val="2539380343"/>
              </p:ext>
            </p:extLst>
          </p:nvPr>
        </p:nvGraphicFramePr>
        <p:xfrm>
          <a:off x="6919451" y="3900488"/>
          <a:ext cx="914400" cy="496888"/>
        </p:xfrm>
        <a:graphic>
          <a:graphicData uri="http://schemas.openxmlformats.org/presentationml/2006/ole">
            <mc:AlternateContent xmlns:mc="http://schemas.openxmlformats.org/markup-compatibility/2006">
              <mc:Choice xmlns:v="urn:schemas-microsoft-com:vml" Requires="v">
                <p:oleObj spid="_x0000_s1620" name="Equation" r:id="rId4" imgW="774364" imgH="418918" progId="Equation.3">
                  <p:embed/>
                </p:oleObj>
              </mc:Choice>
              <mc:Fallback>
                <p:oleObj name="Equation" r:id="rId4" imgW="774364" imgH="418918" progId="Equation.3">
                  <p:embed/>
                  <p:pic>
                    <p:nvPicPr>
                      <p:cNvPr id="43022" name="Object 3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9451" y="3900488"/>
                        <a:ext cx="914400" cy="496888"/>
                      </a:xfrm>
                      <a:prstGeom prst="rect">
                        <a:avLst/>
                      </a:prstGeom>
                      <a:solidFill>
                        <a:srgbClr val="FFCCCC"/>
                      </a:solidFill>
                      <a:ln w="9525">
                        <a:solidFill>
                          <a:schemeClr val="tx1"/>
                        </a:solidFill>
                        <a:miter lim="800000"/>
                        <a:headEnd/>
                        <a:tailEnd/>
                      </a:ln>
                    </p:spPr>
                  </p:pic>
                </p:oleObj>
              </mc:Fallback>
            </mc:AlternateContent>
          </a:graphicData>
        </a:graphic>
      </p:graphicFrame>
      <p:sp>
        <p:nvSpPr>
          <p:cNvPr id="17" name="Text Box 37"/>
          <p:cNvSpPr txBox="1">
            <a:spLocks noChangeArrowheads="1"/>
          </p:cNvSpPr>
          <p:nvPr/>
        </p:nvSpPr>
        <p:spPr bwMode="auto">
          <a:xfrm>
            <a:off x="5852651" y="3976688"/>
            <a:ext cx="3886200" cy="304800"/>
          </a:xfrm>
          <a:prstGeom prst="rect">
            <a:avLst/>
          </a:prstGeom>
          <a:noFill/>
          <a:ln>
            <a:noFill/>
          </a:ln>
          <a:effec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fr-FR" altLang="fr-FR" sz="1400" i="1" dirty="0">
                <a:solidFill>
                  <a:srgbClr val="000000"/>
                </a:solidFill>
              </a:rPr>
              <a:t>pression   =                        +  débit </a:t>
            </a:r>
            <a:r>
              <a:rPr lang="fr-FR" altLang="fr-FR" sz="1400" dirty="0">
                <a:solidFill>
                  <a:srgbClr val="000000"/>
                </a:solidFill>
              </a:rPr>
              <a:t>x</a:t>
            </a:r>
            <a:r>
              <a:rPr lang="fr-FR" altLang="fr-FR" sz="1400" i="1" dirty="0">
                <a:solidFill>
                  <a:srgbClr val="000000"/>
                </a:solidFill>
              </a:rPr>
              <a:t> résistance</a:t>
            </a:r>
          </a:p>
        </p:txBody>
      </p:sp>
      <p:sp>
        <p:nvSpPr>
          <p:cNvPr id="18" name="Line 38"/>
          <p:cNvSpPr>
            <a:spLocks noChangeShapeType="1"/>
          </p:cNvSpPr>
          <p:nvPr/>
        </p:nvSpPr>
        <p:spPr bwMode="auto">
          <a:xfrm>
            <a:off x="4862051" y="3367088"/>
            <a:ext cx="533400" cy="0"/>
          </a:xfrm>
          <a:prstGeom prst="line">
            <a:avLst/>
          </a:prstGeom>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19" name="Line 39"/>
          <p:cNvSpPr>
            <a:spLocks noChangeShapeType="1"/>
          </p:cNvSpPr>
          <p:nvPr/>
        </p:nvSpPr>
        <p:spPr bwMode="auto">
          <a:xfrm>
            <a:off x="4862051" y="4891088"/>
            <a:ext cx="533400" cy="0"/>
          </a:xfrm>
          <a:prstGeom prst="line">
            <a:avLst/>
          </a:prstGeom>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20" name="Text Box 40"/>
          <p:cNvSpPr txBox="1">
            <a:spLocks noChangeArrowheads="1"/>
          </p:cNvSpPr>
          <p:nvPr/>
        </p:nvSpPr>
        <p:spPr bwMode="auto">
          <a:xfrm>
            <a:off x="4785851" y="3976688"/>
            <a:ext cx="914400" cy="304800"/>
          </a:xfrm>
          <a:prstGeom prst="rect">
            <a:avLst/>
          </a:prstGeom>
          <a:noFill/>
          <a:ln>
            <a:noFill/>
          </a:ln>
          <a:effec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fr-FR" altLang="fr-FR" sz="1400">
                <a:latin typeface="Arial" panose="020B0604020202020204" pitchFamily="34" charset="0"/>
              </a:rPr>
              <a:t>pression</a:t>
            </a:r>
          </a:p>
        </p:txBody>
      </p:sp>
      <p:sp>
        <p:nvSpPr>
          <p:cNvPr id="21" name="Line 41"/>
          <p:cNvSpPr>
            <a:spLocks noChangeShapeType="1"/>
          </p:cNvSpPr>
          <p:nvPr/>
        </p:nvSpPr>
        <p:spPr bwMode="auto">
          <a:xfrm flipV="1">
            <a:off x="5166851" y="3367088"/>
            <a:ext cx="0" cy="533400"/>
          </a:xfrm>
          <a:prstGeom prst="line">
            <a:avLst/>
          </a:prstGeom>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22" name="Line 42"/>
          <p:cNvSpPr>
            <a:spLocks noChangeShapeType="1"/>
          </p:cNvSpPr>
          <p:nvPr/>
        </p:nvSpPr>
        <p:spPr bwMode="auto">
          <a:xfrm>
            <a:off x="5166851" y="4281488"/>
            <a:ext cx="0" cy="609600"/>
          </a:xfrm>
          <a:prstGeom prst="line">
            <a:avLst/>
          </a:prstGeom>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24" name="Text Box 45"/>
          <p:cNvSpPr txBox="1">
            <a:spLocks noChangeArrowheads="1"/>
          </p:cNvSpPr>
          <p:nvPr/>
        </p:nvSpPr>
        <p:spPr bwMode="auto">
          <a:xfrm>
            <a:off x="4023851" y="2528888"/>
            <a:ext cx="609600" cy="304800"/>
          </a:xfrm>
          <a:prstGeom prst="rect">
            <a:avLst/>
          </a:prstGeom>
          <a:noFill/>
          <a:ln>
            <a:noFill/>
          </a:ln>
          <a:effec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fr-FR" altLang="fr-FR" sz="1400">
                <a:latin typeface="Arial" panose="020B0604020202020204" pitchFamily="34" charset="0"/>
              </a:rPr>
              <a:t>débit</a:t>
            </a:r>
          </a:p>
        </p:txBody>
      </p:sp>
      <p:sp>
        <p:nvSpPr>
          <p:cNvPr id="25" name="Text Box 46"/>
          <p:cNvSpPr txBox="1">
            <a:spLocks noChangeArrowheads="1"/>
          </p:cNvSpPr>
          <p:nvPr/>
        </p:nvSpPr>
        <p:spPr bwMode="auto">
          <a:xfrm>
            <a:off x="6538451" y="3290888"/>
            <a:ext cx="2438400" cy="336550"/>
          </a:xfrm>
          <a:prstGeom prst="rect">
            <a:avLst/>
          </a:prstGeom>
          <a:noFill/>
          <a:ln>
            <a:noFill/>
          </a:ln>
          <a:effec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fr-FR" altLang="fr-FR" sz="1600">
                <a:latin typeface="Arial" panose="020B0604020202020204" pitchFamily="34" charset="0"/>
              </a:rPr>
              <a:t>Equation du Mouvement</a:t>
            </a:r>
          </a:p>
        </p:txBody>
      </p:sp>
      <p:graphicFrame>
        <p:nvGraphicFramePr>
          <p:cNvPr id="28" name="Object 51"/>
          <p:cNvGraphicFramePr>
            <a:graphicFrameLocks noChangeAspect="1"/>
          </p:cNvGraphicFramePr>
          <p:nvPr>
            <p:extLst>
              <p:ext uri="{D42A27DB-BD31-4B8C-83A1-F6EECF244321}">
                <p14:modId xmlns:p14="http://schemas.microsoft.com/office/powerpoint/2010/main" val="3640968999"/>
              </p:ext>
            </p:extLst>
          </p:nvPr>
        </p:nvGraphicFramePr>
        <p:xfrm>
          <a:off x="4618702" y="5558778"/>
          <a:ext cx="685800" cy="419100"/>
        </p:xfrm>
        <a:graphic>
          <a:graphicData uri="http://schemas.openxmlformats.org/presentationml/2006/ole">
            <mc:AlternateContent xmlns:mc="http://schemas.openxmlformats.org/markup-compatibility/2006">
              <mc:Choice xmlns:v="urn:schemas-microsoft-com:vml" Requires="v">
                <p:oleObj spid="_x0000_s1621" name="Equation" r:id="rId6" imgW="685800" imgH="419100" progId="Equation.3">
                  <p:embed/>
                </p:oleObj>
              </mc:Choice>
              <mc:Fallback>
                <p:oleObj name="Equation" r:id="rId6" imgW="685800" imgH="419100" progId="Equation.3">
                  <p:embed/>
                  <p:pic>
                    <p:nvPicPr>
                      <p:cNvPr id="43037" name="Object 5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18702" y="5558778"/>
                        <a:ext cx="6858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9" name="Text Box 53"/>
          <p:cNvSpPr txBox="1">
            <a:spLocks noChangeArrowheads="1"/>
          </p:cNvSpPr>
          <p:nvPr/>
        </p:nvSpPr>
        <p:spPr bwMode="auto">
          <a:xfrm>
            <a:off x="3384603" y="5615928"/>
            <a:ext cx="1371600" cy="304800"/>
          </a:xfrm>
          <a:prstGeom prst="rect">
            <a:avLst/>
          </a:prstGeom>
          <a:noFill/>
          <a:ln>
            <a:noFill/>
          </a:ln>
          <a:effec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fr-FR" altLang="fr-FR" sz="1400" i="1" dirty="0">
                <a:solidFill>
                  <a:srgbClr val="000000"/>
                </a:solidFill>
              </a:rPr>
              <a:t>compliance = </a:t>
            </a:r>
          </a:p>
        </p:txBody>
      </p:sp>
      <p:sp>
        <p:nvSpPr>
          <p:cNvPr id="30" name="AutoShape 54"/>
          <p:cNvSpPr>
            <a:spLocks noChangeArrowheads="1"/>
          </p:cNvSpPr>
          <p:nvPr/>
        </p:nvSpPr>
        <p:spPr bwMode="auto">
          <a:xfrm>
            <a:off x="4717893" y="1825089"/>
            <a:ext cx="2057400" cy="533400"/>
          </a:xfrm>
          <a:prstGeom prst="roundRect">
            <a:avLst>
              <a:gd name="adj" fmla="val 16667"/>
            </a:avLst>
          </a:prstGeom>
          <a:noFill/>
          <a:ln w="9525">
            <a:solidFill>
              <a:schemeClr val="tx1"/>
            </a:solidFill>
            <a:round/>
            <a:headEnd/>
            <a:tailEnd/>
          </a:ln>
          <a:effec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endParaRPr lang="fr-FR" altLang="fr-FR" sz="2400"/>
          </a:p>
        </p:txBody>
      </p:sp>
      <p:graphicFrame>
        <p:nvGraphicFramePr>
          <p:cNvPr id="31" name="Object 55"/>
          <p:cNvGraphicFramePr>
            <a:graphicFrameLocks noChangeAspect="1"/>
          </p:cNvGraphicFramePr>
          <p:nvPr>
            <p:extLst>
              <p:ext uri="{D42A27DB-BD31-4B8C-83A1-F6EECF244321}">
                <p14:modId xmlns:p14="http://schemas.microsoft.com/office/powerpoint/2010/main" val="1686119185"/>
              </p:ext>
            </p:extLst>
          </p:nvPr>
        </p:nvGraphicFramePr>
        <p:xfrm>
          <a:off x="5937093" y="1913989"/>
          <a:ext cx="685800" cy="393700"/>
        </p:xfrm>
        <a:graphic>
          <a:graphicData uri="http://schemas.openxmlformats.org/presentationml/2006/ole">
            <mc:AlternateContent xmlns:mc="http://schemas.openxmlformats.org/markup-compatibility/2006">
              <mc:Choice xmlns:v="urn:schemas-microsoft-com:vml" Requires="v">
                <p:oleObj spid="_x0000_s1622" name="Equation" r:id="rId8" imgW="685800" imgH="393700" progId="Equation.3">
                  <p:embed/>
                </p:oleObj>
              </mc:Choice>
              <mc:Fallback>
                <p:oleObj name="Equation" r:id="rId8" imgW="685800" imgH="393700" progId="Equation.3">
                  <p:embed/>
                  <p:pic>
                    <p:nvPicPr>
                      <p:cNvPr id="43040" name="Object 5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937093" y="1913989"/>
                        <a:ext cx="685800"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2" name="Text Box 56"/>
          <p:cNvSpPr txBox="1">
            <a:spLocks noChangeArrowheads="1"/>
          </p:cNvSpPr>
          <p:nvPr/>
        </p:nvSpPr>
        <p:spPr bwMode="auto">
          <a:xfrm>
            <a:off x="4794093" y="1901289"/>
            <a:ext cx="1371600" cy="304800"/>
          </a:xfrm>
          <a:prstGeom prst="rect">
            <a:avLst/>
          </a:prstGeom>
          <a:noFill/>
          <a:ln>
            <a:noFill/>
          </a:ln>
          <a:effec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fr-FR" altLang="fr-FR" sz="1400" i="1">
                <a:solidFill>
                  <a:srgbClr val="000000"/>
                </a:solidFill>
              </a:rPr>
              <a:t>resistance = </a:t>
            </a:r>
          </a:p>
        </p:txBody>
      </p:sp>
      <p:sp>
        <p:nvSpPr>
          <p:cNvPr id="33" name="Line 57"/>
          <p:cNvSpPr>
            <a:spLocks noChangeShapeType="1"/>
          </p:cNvSpPr>
          <p:nvPr/>
        </p:nvSpPr>
        <p:spPr bwMode="auto">
          <a:xfrm flipH="1">
            <a:off x="4481050" y="2358624"/>
            <a:ext cx="661220" cy="1098329"/>
          </a:xfrm>
          <a:prstGeom prst="line">
            <a:avLst/>
          </a:prstGeom>
          <a:ln w="9525">
            <a:solidFill>
              <a:schemeClr val="tx1"/>
            </a:solidFill>
            <a:prstDash val="lgDashDot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34" name="Line 58"/>
          <p:cNvSpPr>
            <a:spLocks noChangeShapeType="1"/>
          </p:cNvSpPr>
          <p:nvPr/>
        </p:nvSpPr>
        <p:spPr bwMode="auto">
          <a:xfrm flipV="1">
            <a:off x="4328651" y="4891088"/>
            <a:ext cx="0" cy="604222"/>
          </a:xfrm>
          <a:prstGeom prst="line">
            <a:avLst/>
          </a:prstGeom>
          <a:ln w="9525">
            <a:solidFill>
              <a:schemeClr val="tx1"/>
            </a:solidFill>
            <a:prstDash val="lgDashDot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35" name="Rectangle 60"/>
          <p:cNvSpPr>
            <a:spLocks noChangeArrowheads="1"/>
          </p:cNvSpPr>
          <p:nvPr/>
        </p:nvSpPr>
        <p:spPr bwMode="auto">
          <a:xfrm>
            <a:off x="1509251" y="1690688"/>
            <a:ext cx="8229600" cy="4572000"/>
          </a:xfrm>
          <a:prstGeom prst="rect">
            <a:avLst/>
          </a:prstGeom>
          <a:noFill/>
          <a:ln w="9525">
            <a:solidFill>
              <a:schemeClr val="tx1"/>
            </a:solidFill>
            <a:miter lim="800000"/>
            <a:headEnd/>
            <a:tailEnd/>
          </a:ln>
          <a:effec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fr-FR" altLang="fr-FR" sz="2400"/>
          </a:p>
        </p:txBody>
      </p:sp>
      <p:sp>
        <p:nvSpPr>
          <p:cNvPr id="36" name="Double flèche verticale 35"/>
          <p:cNvSpPr/>
          <p:nvPr/>
        </p:nvSpPr>
        <p:spPr>
          <a:xfrm>
            <a:off x="4271501" y="2949371"/>
            <a:ext cx="190500" cy="762000"/>
          </a:xfrm>
          <a:prstGeom prst="upDownArrow">
            <a:avLst/>
          </a:prstGeom>
          <a:gradFill>
            <a:gsLst>
              <a:gs pos="0">
                <a:schemeClr val="bg1">
                  <a:lumMod val="65000"/>
                </a:schemeClr>
              </a:gs>
              <a:gs pos="48000">
                <a:schemeClr val="accent1">
                  <a:lumMod val="45000"/>
                  <a:lumOff val="55000"/>
                </a:schemeClr>
              </a:gs>
              <a:gs pos="52000">
                <a:schemeClr val="accent1">
                  <a:lumMod val="45000"/>
                  <a:lumOff val="55000"/>
                </a:schemeClr>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39" name="Connecteur droit avec flèche 38"/>
          <p:cNvCxnSpPr>
            <a:stCxn id="10" idx="3"/>
            <a:endCxn id="37" idx="3"/>
          </p:cNvCxnSpPr>
          <p:nvPr/>
        </p:nvCxnSpPr>
        <p:spPr>
          <a:xfrm flipH="1">
            <a:off x="4021842" y="4768336"/>
            <a:ext cx="48561" cy="468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Connecteur droit avec flèche 42"/>
          <p:cNvCxnSpPr>
            <a:stCxn id="10" idx="5"/>
            <a:endCxn id="37" idx="5"/>
          </p:cNvCxnSpPr>
          <p:nvPr/>
        </p:nvCxnSpPr>
        <p:spPr>
          <a:xfrm>
            <a:off x="4663099" y="4768336"/>
            <a:ext cx="54794" cy="468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Connecteur droit avec flèche 45"/>
          <p:cNvCxnSpPr>
            <a:stCxn id="10" idx="6"/>
            <a:endCxn id="37" idx="6"/>
          </p:cNvCxnSpPr>
          <p:nvPr/>
        </p:nvCxnSpPr>
        <p:spPr>
          <a:xfrm>
            <a:off x="4785851" y="4471988"/>
            <a:ext cx="76199" cy="4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Connecteur droit avec flèche 48"/>
          <p:cNvCxnSpPr>
            <a:stCxn id="10" idx="7"/>
            <a:endCxn id="37" idx="7"/>
          </p:cNvCxnSpPr>
          <p:nvPr/>
        </p:nvCxnSpPr>
        <p:spPr>
          <a:xfrm flipV="1">
            <a:off x="4663099" y="4137107"/>
            <a:ext cx="54794" cy="385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Connecteur droit avec flèche 53"/>
          <p:cNvCxnSpPr>
            <a:stCxn id="10" idx="2"/>
            <a:endCxn id="37" idx="2"/>
          </p:cNvCxnSpPr>
          <p:nvPr/>
        </p:nvCxnSpPr>
        <p:spPr>
          <a:xfrm flipH="1">
            <a:off x="3877685" y="4471988"/>
            <a:ext cx="69966" cy="4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7" name="Connecteur droit avec flèche 56"/>
          <p:cNvCxnSpPr>
            <a:stCxn id="10" idx="1"/>
            <a:endCxn id="37" idx="1"/>
          </p:cNvCxnSpPr>
          <p:nvPr/>
        </p:nvCxnSpPr>
        <p:spPr>
          <a:xfrm flipH="1" flipV="1">
            <a:off x="4021842" y="4137107"/>
            <a:ext cx="48561" cy="385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42" name="Image 41">
            <a:extLst>
              <a:ext uri="{FF2B5EF4-FFF2-40B4-BE49-F238E27FC236}">
                <a16:creationId xmlns:a16="http://schemas.microsoft.com/office/drawing/2014/main" id="{E7BFC276-3CEA-F240-BBC2-F4EA73B3CB52}"/>
              </a:ext>
            </a:extLst>
          </p:cNvPr>
          <p:cNvPicPr>
            <a:picLocks noChangeAspect="1"/>
          </p:cNvPicPr>
          <p:nvPr/>
        </p:nvPicPr>
        <p:blipFill>
          <a:blip r:embed="rId10"/>
          <a:stretch>
            <a:fillRect/>
          </a:stretch>
        </p:blipFill>
        <p:spPr>
          <a:xfrm>
            <a:off x="9365037" y="2894161"/>
            <a:ext cx="747625" cy="696285"/>
          </a:xfrm>
          <a:prstGeom prst="rect">
            <a:avLst/>
          </a:prstGeom>
          <a:ln w="38100">
            <a:solidFill>
              <a:schemeClr val="tx1"/>
            </a:solidFill>
          </a:ln>
        </p:spPr>
      </p:pic>
    </p:spTree>
    <p:extLst>
      <p:ext uri="{BB962C8B-B14F-4D97-AF65-F5344CB8AC3E}">
        <p14:creationId xmlns:p14="http://schemas.microsoft.com/office/powerpoint/2010/main" val="16157696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199" y="0"/>
            <a:ext cx="10515600" cy="1325563"/>
          </a:xfrm>
        </p:spPr>
        <p:txBody>
          <a:bodyPr/>
          <a:lstStyle/>
          <a:p>
            <a:r>
              <a:rPr lang="fr-FR" b="1" dirty="0"/>
              <a:t>Récapitulatif rapide des modes ventilatoires:</a:t>
            </a:r>
          </a:p>
        </p:txBody>
      </p:sp>
      <p:graphicFrame>
        <p:nvGraphicFramePr>
          <p:cNvPr id="3" name="Tableau 2">
            <a:extLst>
              <a:ext uri="{FF2B5EF4-FFF2-40B4-BE49-F238E27FC236}">
                <a16:creationId xmlns:a16="http://schemas.microsoft.com/office/drawing/2014/main" id="{16B4DD48-78EC-5943-ABB9-576AB17E9E8E}"/>
              </a:ext>
            </a:extLst>
          </p:cNvPr>
          <p:cNvGraphicFramePr>
            <a:graphicFrameLocks noGrp="1"/>
          </p:cNvGraphicFramePr>
          <p:nvPr>
            <p:extLst>
              <p:ext uri="{D42A27DB-BD31-4B8C-83A1-F6EECF244321}">
                <p14:modId xmlns:p14="http://schemas.microsoft.com/office/powerpoint/2010/main" val="3225181462"/>
              </p:ext>
            </p:extLst>
          </p:nvPr>
        </p:nvGraphicFramePr>
        <p:xfrm>
          <a:off x="438726" y="1042219"/>
          <a:ext cx="11314545" cy="5689908"/>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088646220"/>
                    </a:ext>
                  </a:extLst>
                </a:gridCol>
                <a:gridCol w="4378036">
                  <a:extLst>
                    <a:ext uri="{9D8B030D-6E8A-4147-A177-3AD203B41FA5}">
                      <a16:colId xmlns:a16="http://schemas.microsoft.com/office/drawing/2014/main" val="2663522387"/>
                    </a:ext>
                  </a:extLst>
                </a:gridCol>
                <a:gridCol w="5310909">
                  <a:extLst>
                    <a:ext uri="{9D8B030D-6E8A-4147-A177-3AD203B41FA5}">
                      <a16:colId xmlns:a16="http://schemas.microsoft.com/office/drawing/2014/main" val="1463658041"/>
                    </a:ext>
                  </a:extLst>
                </a:gridCol>
              </a:tblGrid>
              <a:tr h="307003">
                <a:tc>
                  <a:txBody>
                    <a:bodyPr/>
                    <a:lstStyle/>
                    <a:p>
                      <a:pPr algn="ctr"/>
                      <a:endParaRPr lang="fr-FR"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fr-FR" dirty="0"/>
                        <a:t>V(A)C - Ventilation (Assistée) Contrôlée</a:t>
                      </a:r>
                    </a:p>
                    <a:p>
                      <a:pPr algn="ctr"/>
                      <a:endParaRPr lang="fr-FR" dirty="0"/>
                    </a:p>
                  </a:txBody>
                  <a:tcPr/>
                </a:tc>
                <a:tc>
                  <a:txBody>
                    <a:bodyPr/>
                    <a:lstStyle/>
                    <a:p>
                      <a:pPr algn="ctr"/>
                      <a:r>
                        <a:rPr lang="fr-FR" dirty="0"/>
                        <a:t>VSAI - Ventilation Spontanée avec Aide Inspiratoire</a:t>
                      </a:r>
                    </a:p>
                  </a:txBody>
                  <a:tcPr/>
                </a:tc>
                <a:extLst>
                  <a:ext uri="{0D108BD9-81ED-4DB2-BD59-A6C34878D82A}">
                    <a16:rowId xmlns:a16="http://schemas.microsoft.com/office/drawing/2014/main" val="3697587310"/>
                  </a:ext>
                </a:extLst>
              </a:tr>
              <a:tr h="650394">
                <a:tc>
                  <a:txBody>
                    <a:bodyPr/>
                    <a:lstStyle/>
                    <a:p>
                      <a:r>
                        <a:rPr lang="fr-FR" dirty="0"/>
                        <a:t>Quand?</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dirty="0"/>
                        <a:t>Patient </a:t>
                      </a:r>
                      <a:r>
                        <a:rPr lang="fr-FR" dirty="0" err="1"/>
                        <a:t>sédaté</a:t>
                      </a:r>
                      <a:r>
                        <a:rPr lang="fr-FR" dirty="0"/>
                        <a:t>  (+/- curarisé)</a:t>
                      </a:r>
                    </a:p>
                    <a:p>
                      <a:r>
                        <a:rPr lang="fr-FR" dirty="0"/>
                        <a:t>A minima</a:t>
                      </a:r>
                      <a:r>
                        <a:rPr lang="fr-FR" baseline="0" dirty="0"/>
                        <a:t> pathologie </a:t>
                      </a:r>
                      <a:r>
                        <a:rPr lang="fr-FR" baseline="0" dirty="0" err="1"/>
                        <a:t>neuro-musculaire</a:t>
                      </a:r>
                      <a:endParaRPr lang="fr-FR" dirty="0"/>
                    </a:p>
                  </a:txBody>
                  <a:tcPr/>
                </a:tc>
                <a:tc>
                  <a:txBody>
                    <a:bodyPr/>
                    <a:lstStyle/>
                    <a:p>
                      <a:r>
                        <a:rPr lang="fr-FR" dirty="0"/>
                        <a:t>Patient avec niveau de vigilance variable</a:t>
                      </a:r>
                    </a:p>
                  </a:txBody>
                  <a:tcPr/>
                </a:tc>
                <a:extLst>
                  <a:ext uri="{0D108BD9-81ED-4DB2-BD59-A6C34878D82A}">
                    <a16:rowId xmlns:a16="http://schemas.microsoft.com/office/drawing/2014/main" val="3864946651"/>
                  </a:ext>
                </a:extLst>
              </a:tr>
              <a:tr h="989390">
                <a:tc>
                  <a:txBody>
                    <a:bodyPr/>
                    <a:lstStyle/>
                    <a:p>
                      <a:r>
                        <a:rPr lang="fr-FR" b="0" dirty="0">
                          <a:latin typeface="+mn-lt"/>
                        </a:rPr>
                        <a:t>Comment</a:t>
                      </a:r>
                      <a:r>
                        <a:rPr lang="fr-FR" b="0" dirty="0">
                          <a:latin typeface="+mj-lt"/>
                        </a:rPr>
                        <a:t>?</a:t>
                      </a:r>
                    </a:p>
                  </a:txBody>
                  <a:tcPr/>
                </a:tc>
                <a:tc>
                  <a:txBody>
                    <a:bodyPr/>
                    <a:lstStyle/>
                    <a:p>
                      <a:r>
                        <a:rPr lang="fr-FR" altLang="fr-FR" sz="1800" b="0" kern="1200" dirty="0">
                          <a:solidFill>
                            <a:srgbClr val="000000"/>
                          </a:solidFill>
                          <a:latin typeface="+mn-lt"/>
                          <a:ea typeface="+mn-ea"/>
                          <a:cs typeface="Arial" panose="020B0604020202020204" pitchFamily="34" charset="0"/>
                        </a:rPr>
                        <a:t>Le </a:t>
                      </a:r>
                      <a:r>
                        <a:rPr lang="fr-FR" altLang="fr-FR" sz="1800" b="1" kern="1200" dirty="0">
                          <a:solidFill>
                            <a:srgbClr val="000000"/>
                          </a:solidFill>
                          <a:latin typeface="+mn-lt"/>
                          <a:ea typeface="+mn-ea"/>
                          <a:cs typeface="Arial" panose="020B0604020202020204" pitchFamily="34" charset="0"/>
                        </a:rPr>
                        <a:t>respirateur </a:t>
                      </a:r>
                      <a:r>
                        <a:rPr lang="fr-FR" altLang="fr-FR" sz="1800" b="0" kern="1200" dirty="0">
                          <a:solidFill>
                            <a:srgbClr val="000000"/>
                          </a:solidFill>
                          <a:latin typeface="+mn-lt"/>
                          <a:ea typeface="+mn-ea"/>
                          <a:cs typeface="Arial" panose="020B0604020202020204" pitchFamily="34" charset="0"/>
                        </a:rPr>
                        <a:t>effectue l'intégralité du travail respiratoire.</a:t>
                      </a:r>
                    </a:p>
                    <a:p>
                      <a:r>
                        <a:rPr lang="fr-FR" sz="1800" b="0" kern="1200" dirty="0">
                          <a:solidFill>
                            <a:srgbClr val="000000"/>
                          </a:solidFill>
                          <a:latin typeface="+mn-lt"/>
                          <a:ea typeface="+mn-ea"/>
                          <a:cs typeface="Arial" panose="020B0604020202020204" pitchFamily="34" charset="0"/>
                        </a:rPr>
                        <a:t>Assistée: Le patient</a:t>
                      </a:r>
                      <a:r>
                        <a:rPr lang="fr-FR" sz="1800" b="0" kern="1200" baseline="0" dirty="0">
                          <a:solidFill>
                            <a:srgbClr val="000000"/>
                          </a:solidFill>
                          <a:latin typeface="+mn-lt"/>
                          <a:ea typeface="+mn-ea"/>
                          <a:cs typeface="Arial" panose="020B0604020202020204" pitchFamily="34" charset="0"/>
                        </a:rPr>
                        <a:t> peut déclencher des cycles respiratoires supplémentaires. </a:t>
                      </a:r>
                      <a:endParaRPr lang="fr-FR" sz="1800" b="0" kern="1200" dirty="0">
                        <a:solidFill>
                          <a:schemeClr val="dk1"/>
                        </a:solidFill>
                        <a:latin typeface="+mn-lt"/>
                        <a:ea typeface="+mn-ea"/>
                        <a:cs typeface="+mn-cs"/>
                      </a:endParaRPr>
                    </a:p>
                  </a:txBody>
                  <a:tcPr/>
                </a:tc>
                <a:tc>
                  <a:txBody>
                    <a:bodyPr/>
                    <a:lstStyle/>
                    <a:p>
                      <a:r>
                        <a:rPr lang="fr-FR" altLang="fr-FR" sz="1800" b="0" dirty="0">
                          <a:solidFill>
                            <a:srgbClr val="000000"/>
                          </a:solidFill>
                          <a:latin typeface="+mn-lt"/>
                          <a:cs typeface="Arial" panose="020B0604020202020204" pitchFamily="34" charset="0"/>
                        </a:rPr>
                        <a:t>La ventilation résulte d'une </a:t>
                      </a:r>
                      <a:r>
                        <a:rPr lang="fr-FR" altLang="fr-FR" sz="1800" b="1" dirty="0">
                          <a:solidFill>
                            <a:srgbClr val="000000"/>
                          </a:solidFill>
                          <a:latin typeface="+mn-lt"/>
                          <a:cs typeface="Arial" panose="020B0604020202020204" pitchFamily="34" charset="0"/>
                        </a:rPr>
                        <a:t>interaction patient-respirateur</a:t>
                      </a:r>
                      <a:r>
                        <a:rPr lang="fr-FR" altLang="fr-FR" sz="1800" b="0" dirty="0">
                          <a:solidFill>
                            <a:srgbClr val="000000"/>
                          </a:solidFill>
                          <a:latin typeface="+mn-lt"/>
                          <a:cs typeface="Arial" panose="020B0604020202020204" pitchFamily="34" charset="0"/>
                        </a:rPr>
                        <a:t>: le patient </a:t>
                      </a:r>
                      <a:r>
                        <a:rPr lang="fr-FR" altLang="fr-FR" sz="1800" b="1" dirty="0">
                          <a:solidFill>
                            <a:srgbClr val="000000"/>
                          </a:solidFill>
                          <a:latin typeface="+mn-lt"/>
                          <a:cs typeface="Arial" panose="020B0604020202020204" pitchFamily="34" charset="0"/>
                        </a:rPr>
                        <a:t>et</a:t>
                      </a:r>
                      <a:r>
                        <a:rPr lang="fr-FR" altLang="fr-FR" sz="1800" b="0" dirty="0">
                          <a:solidFill>
                            <a:srgbClr val="000000"/>
                          </a:solidFill>
                          <a:latin typeface="+mn-lt"/>
                          <a:cs typeface="Arial" panose="020B0604020202020204" pitchFamily="34" charset="0"/>
                        </a:rPr>
                        <a:t> le respirateur assument une partie du travail respiratoire. </a:t>
                      </a:r>
                      <a:endParaRPr lang="fr-FR" b="0" dirty="0">
                        <a:latin typeface="+mn-lt"/>
                      </a:endParaRPr>
                    </a:p>
                  </a:txBody>
                  <a:tcPr/>
                </a:tc>
                <a:extLst>
                  <a:ext uri="{0D108BD9-81ED-4DB2-BD59-A6C34878D82A}">
                    <a16:rowId xmlns:a16="http://schemas.microsoft.com/office/drawing/2014/main" val="446821551"/>
                  </a:ext>
                </a:extLst>
              </a:tr>
              <a:tr h="650394">
                <a:tc>
                  <a:txBody>
                    <a:bodyPr/>
                    <a:lstStyle/>
                    <a:p>
                      <a:r>
                        <a:rPr lang="fr-FR" dirty="0"/>
                        <a:t>Type de mode ventilatoire</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dirty="0"/>
                        <a:t>Mode VOLUMÉTRIQUE</a:t>
                      </a:r>
                    </a:p>
                    <a:p>
                      <a:endParaRPr lang="fr-FR" dirty="0"/>
                    </a:p>
                  </a:txBody>
                  <a:tcPr/>
                </a:tc>
                <a:tc>
                  <a:txBody>
                    <a:bodyPr/>
                    <a:lstStyle/>
                    <a:p>
                      <a:r>
                        <a:rPr lang="fr-FR" dirty="0"/>
                        <a:t>Mode BAROMÉTRIQUE</a:t>
                      </a:r>
                    </a:p>
                  </a:txBody>
                  <a:tcPr/>
                </a:tc>
                <a:extLst>
                  <a:ext uri="{0D108BD9-81ED-4DB2-BD59-A6C34878D82A}">
                    <a16:rowId xmlns:a16="http://schemas.microsoft.com/office/drawing/2014/main" val="2044705044"/>
                  </a:ext>
                </a:extLst>
              </a:tr>
              <a:tr h="376816">
                <a:tc>
                  <a:txBody>
                    <a:bodyPr/>
                    <a:lstStyle/>
                    <a:p>
                      <a:r>
                        <a:rPr lang="fr-FR" dirty="0"/>
                        <a:t>Risque</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dirty="0"/>
                        <a:t>BAROTRAUMATISME</a:t>
                      </a:r>
                    </a:p>
                    <a:p>
                      <a:endParaRPr lang="fr-FR" dirty="0"/>
                    </a:p>
                  </a:txBody>
                  <a:tcPr>
                    <a:solidFill>
                      <a:srgbClr val="FFCCCC"/>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dirty="0"/>
                        <a:t>VOLOTRAUMATISME</a:t>
                      </a:r>
                    </a:p>
                  </a:txBody>
                  <a:tcPr>
                    <a:solidFill>
                      <a:srgbClr val="FFCCCC"/>
                    </a:solidFill>
                  </a:tcPr>
                </a:tc>
                <a:extLst>
                  <a:ext uri="{0D108BD9-81ED-4DB2-BD59-A6C34878D82A}">
                    <a16:rowId xmlns:a16="http://schemas.microsoft.com/office/drawing/2014/main" val="1517189140"/>
                  </a:ext>
                </a:extLst>
              </a:tr>
              <a:tr h="376816">
                <a:tc>
                  <a:txBody>
                    <a:bodyPr/>
                    <a:lstStyle/>
                    <a:p>
                      <a:r>
                        <a:rPr lang="fr-FR" dirty="0"/>
                        <a:t>Réglages Permanents</a:t>
                      </a:r>
                    </a:p>
                  </a:txBody>
                  <a:tcPr/>
                </a:tc>
                <a:tc>
                  <a:txBody>
                    <a:bodyPr/>
                    <a:lstStyle/>
                    <a:p>
                      <a:r>
                        <a:rPr lang="fr-FR" dirty="0"/>
                        <a:t>FiO2, PEP</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dirty="0"/>
                        <a:t>FiO2, PEP</a:t>
                      </a:r>
                    </a:p>
                  </a:txBody>
                  <a:tcPr/>
                </a:tc>
                <a:extLst>
                  <a:ext uri="{0D108BD9-81ED-4DB2-BD59-A6C34878D82A}">
                    <a16:rowId xmlns:a16="http://schemas.microsoft.com/office/drawing/2014/main" val="1146588155"/>
                  </a:ext>
                </a:extLst>
              </a:tr>
              <a:tr h="37681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dirty="0"/>
                        <a:t>Réglage</a:t>
                      </a:r>
                    </a:p>
                    <a:p>
                      <a:r>
                        <a:rPr lang="fr-FR" dirty="0"/>
                        <a:t>Spécifiques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dirty="0"/>
                        <a:t>VT, FR, Ti, débit, trigger. </a:t>
                      </a:r>
                    </a:p>
                    <a:p>
                      <a:endParaRPr lang="fr-FR"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dirty="0"/>
                        <a:t>AI, pente, trigger, </a:t>
                      </a:r>
                      <a:r>
                        <a:rPr lang="fr-FR" dirty="0" err="1"/>
                        <a:t>cyclage</a:t>
                      </a:r>
                      <a:r>
                        <a:rPr lang="fr-FR" dirty="0"/>
                        <a:t>, ventilation d’apnée.  </a:t>
                      </a:r>
                    </a:p>
                  </a:txBody>
                  <a:tcPr/>
                </a:tc>
                <a:extLst>
                  <a:ext uri="{0D108BD9-81ED-4DB2-BD59-A6C34878D82A}">
                    <a16:rowId xmlns:a16="http://schemas.microsoft.com/office/drawing/2014/main" val="2386610073"/>
                  </a:ext>
                </a:extLst>
              </a:tr>
              <a:tr h="376816">
                <a:tc>
                  <a:txBody>
                    <a:bodyPr/>
                    <a:lstStyle/>
                    <a:p>
                      <a:r>
                        <a:rPr lang="fr-FR" dirty="0"/>
                        <a:t>Surveillance</a:t>
                      </a:r>
                    </a:p>
                  </a:txBody>
                  <a:tcPr/>
                </a:tc>
                <a:tc>
                  <a:txBody>
                    <a:bodyPr/>
                    <a:lstStyle/>
                    <a:p>
                      <a:r>
                        <a:rPr lang="fr-FR" dirty="0"/>
                        <a:t>PRESSIONS (</a:t>
                      </a:r>
                      <a:r>
                        <a:rPr lang="fr-FR" dirty="0" err="1"/>
                        <a:t>Pcrête</a:t>
                      </a:r>
                      <a:r>
                        <a:rPr lang="fr-FR" dirty="0"/>
                        <a:t>/</a:t>
                      </a:r>
                      <a:r>
                        <a:rPr lang="fr-FR" dirty="0" err="1"/>
                        <a:t>Présistive</a:t>
                      </a:r>
                      <a:r>
                        <a:rPr lang="fr-FR" dirty="0"/>
                        <a:t>,</a:t>
                      </a:r>
                      <a:r>
                        <a:rPr lang="fr-FR" baseline="0" dirty="0"/>
                        <a:t> </a:t>
                      </a:r>
                      <a:r>
                        <a:rPr lang="fr-FR" b="1" dirty="0" err="1"/>
                        <a:t>Pplateau</a:t>
                      </a:r>
                      <a:r>
                        <a:rPr lang="fr-FR" dirty="0"/>
                        <a:t>,</a:t>
                      </a:r>
                      <a:r>
                        <a:rPr lang="fr-FR" baseline="0" dirty="0"/>
                        <a:t> </a:t>
                      </a:r>
                      <a:r>
                        <a:rPr lang="fr-FR" baseline="0" dirty="0" err="1"/>
                        <a:t>Pmotrice</a:t>
                      </a:r>
                      <a:r>
                        <a:rPr lang="fr-FR" dirty="0"/>
                        <a:t>)</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dirty="0"/>
                        <a:t>VOLUMES (VT et VM)</a:t>
                      </a:r>
                    </a:p>
                  </a:txBody>
                  <a:tcPr/>
                </a:tc>
                <a:extLst>
                  <a:ext uri="{0D108BD9-81ED-4DB2-BD59-A6C34878D82A}">
                    <a16:rowId xmlns:a16="http://schemas.microsoft.com/office/drawing/2014/main" val="3727834932"/>
                  </a:ext>
                </a:extLst>
              </a:tr>
            </a:tbl>
          </a:graphicData>
        </a:graphic>
      </p:graphicFrame>
    </p:spTree>
    <p:extLst>
      <p:ext uri="{BB962C8B-B14F-4D97-AF65-F5344CB8AC3E}">
        <p14:creationId xmlns:p14="http://schemas.microsoft.com/office/powerpoint/2010/main" val="32897054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 name="Image 84"/>
          <p:cNvPicPr>
            <a:picLocks noChangeAspect="1"/>
          </p:cNvPicPr>
          <p:nvPr/>
        </p:nvPicPr>
        <p:blipFill rotWithShape="1">
          <a:blip r:embed="rId3"/>
          <a:srcRect l="41106" t="15007" r="27612" b="7739"/>
          <a:stretch/>
        </p:blipFill>
        <p:spPr>
          <a:xfrm>
            <a:off x="5476673" y="0"/>
            <a:ext cx="5847820" cy="6776317"/>
          </a:xfrm>
          <a:prstGeom prst="rect">
            <a:avLst/>
          </a:prstGeom>
        </p:spPr>
      </p:pic>
      <p:sp>
        <p:nvSpPr>
          <p:cNvPr id="86" name="Titre 1"/>
          <p:cNvSpPr>
            <a:spLocks noGrp="1"/>
          </p:cNvSpPr>
          <p:nvPr>
            <p:ph type="title"/>
          </p:nvPr>
        </p:nvSpPr>
        <p:spPr>
          <a:xfrm>
            <a:off x="808893" y="269665"/>
            <a:ext cx="10515600" cy="1325563"/>
          </a:xfrm>
        </p:spPr>
        <p:txBody>
          <a:bodyPr/>
          <a:lstStyle/>
          <a:p>
            <a:r>
              <a:rPr lang="fr-FR" b="1" dirty="0"/>
              <a:t>Courbes en VAC</a:t>
            </a:r>
          </a:p>
        </p:txBody>
      </p:sp>
    </p:spTree>
    <p:extLst>
      <p:ext uri="{BB962C8B-B14F-4D97-AF65-F5344CB8AC3E}">
        <p14:creationId xmlns:p14="http://schemas.microsoft.com/office/powerpoint/2010/main" val="14353107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247720"/>
            <a:ext cx="10515600" cy="1325563"/>
          </a:xfrm>
        </p:spPr>
        <p:txBody>
          <a:bodyPr/>
          <a:lstStyle/>
          <a:p>
            <a:r>
              <a:rPr lang="fr-FR" b="1" dirty="0"/>
              <a:t>Courbes en </a:t>
            </a:r>
            <a:r>
              <a:rPr lang="fr-FR" b="1" dirty="0" err="1"/>
              <a:t>Vs-Ai</a:t>
            </a:r>
            <a:endParaRPr lang="fr-FR" b="1" dirty="0"/>
          </a:p>
        </p:txBody>
      </p:sp>
      <p:pic>
        <p:nvPicPr>
          <p:cNvPr id="3" name="Image 2"/>
          <p:cNvPicPr>
            <a:picLocks noChangeAspect="1"/>
          </p:cNvPicPr>
          <p:nvPr/>
        </p:nvPicPr>
        <p:blipFill rotWithShape="1">
          <a:blip r:embed="rId3"/>
          <a:srcRect l="32161" t="9341" r="24707" b="4701"/>
          <a:stretch/>
        </p:blipFill>
        <p:spPr>
          <a:xfrm>
            <a:off x="5457129" y="247720"/>
            <a:ext cx="5896671" cy="6610280"/>
          </a:xfrm>
          <a:prstGeom prst="rect">
            <a:avLst/>
          </a:prstGeom>
        </p:spPr>
      </p:pic>
    </p:spTree>
    <p:extLst>
      <p:ext uri="{BB962C8B-B14F-4D97-AF65-F5344CB8AC3E}">
        <p14:creationId xmlns:p14="http://schemas.microsoft.com/office/powerpoint/2010/main" val="21758984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re 1"/>
          <p:cNvSpPr txBox="1">
            <a:spLocks/>
          </p:cNvSpPr>
          <p:nvPr/>
        </p:nvSpPr>
        <p:spPr>
          <a:xfrm>
            <a:off x="838200" y="24772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b="1" dirty="0" smtClean="0"/>
              <a:t>Quizz Ventilation Mécanique Conventionnelle:</a:t>
            </a:r>
            <a:endParaRPr lang="fr-FR" b="1" dirty="0"/>
          </a:p>
        </p:txBody>
      </p:sp>
      <p:sp>
        <p:nvSpPr>
          <p:cNvPr id="5" name="ZoneTexte 4"/>
          <p:cNvSpPr txBox="1"/>
          <p:nvPr/>
        </p:nvSpPr>
        <p:spPr>
          <a:xfrm>
            <a:off x="673331" y="1720735"/>
            <a:ext cx="10449098" cy="2585323"/>
          </a:xfrm>
          <a:prstGeom prst="rect">
            <a:avLst/>
          </a:prstGeom>
          <a:noFill/>
        </p:spPr>
        <p:txBody>
          <a:bodyPr wrap="square" numCol="1" rtlCol="0">
            <a:spAutoFit/>
          </a:bodyPr>
          <a:lstStyle/>
          <a:p>
            <a:r>
              <a:rPr lang="fr-FR" dirty="0" smtClean="0"/>
              <a:t>1) Quel mode ventilatoire ne nécessite pas d’interaction patient/machine?</a:t>
            </a:r>
          </a:p>
          <a:p>
            <a:r>
              <a:rPr lang="fr-FR" dirty="0" smtClean="0"/>
              <a:t>	- La </a:t>
            </a:r>
            <a:r>
              <a:rPr lang="fr-FR" dirty="0" err="1" smtClean="0"/>
              <a:t>VS-Ai</a:t>
            </a:r>
            <a:endParaRPr lang="fr-FR" dirty="0" smtClean="0"/>
          </a:p>
          <a:p>
            <a:r>
              <a:rPr lang="fr-FR" dirty="0"/>
              <a:t>	</a:t>
            </a:r>
            <a:r>
              <a:rPr lang="fr-FR" dirty="0" smtClean="0"/>
              <a:t>- La VAC</a:t>
            </a:r>
          </a:p>
          <a:p>
            <a:r>
              <a:rPr lang="fr-FR" dirty="0"/>
              <a:t>	</a:t>
            </a:r>
            <a:r>
              <a:rPr lang="fr-FR" dirty="0" smtClean="0"/>
              <a:t>- La </a:t>
            </a:r>
            <a:r>
              <a:rPr lang="fr-FR" dirty="0" err="1" smtClean="0"/>
              <a:t>Bipap</a:t>
            </a:r>
            <a:r>
              <a:rPr lang="fr-FR" dirty="0" smtClean="0"/>
              <a:t>®</a:t>
            </a:r>
          </a:p>
          <a:p>
            <a:endParaRPr lang="fr-FR" dirty="0"/>
          </a:p>
          <a:p>
            <a:r>
              <a:rPr lang="fr-FR" dirty="0" smtClean="0"/>
              <a:t>2) V/F? En VNI il ne faut pas activer la compensation de fuite sinon la moindre fuite sera interprétée comme un effort inspiratoire du patient.</a:t>
            </a:r>
          </a:p>
          <a:p>
            <a:endParaRPr lang="fr-FR" dirty="0"/>
          </a:p>
          <a:p>
            <a:r>
              <a:rPr lang="fr-FR" dirty="0" smtClean="0"/>
              <a:t>3) </a:t>
            </a:r>
            <a:endParaRPr lang="fr-FR" dirty="0"/>
          </a:p>
        </p:txBody>
      </p:sp>
    </p:spTree>
    <p:extLst>
      <p:ext uri="{BB962C8B-B14F-4D97-AF65-F5344CB8AC3E}">
        <p14:creationId xmlns:p14="http://schemas.microsoft.com/office/powerpoint/2010/main" val="32466049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65385" y="1135522"/>
            <a:ext cx="9085384" cy="2585323"/>
          </a:xfrm>
          <a:prstGeom prst="rect">
            <a:avLst/>
          </a:prstGeom>
        </p:spPr>
        <p:txBody>
          <a:bodyPr wrap="square">
            <a:spAutoFit/>
          </a:bodyPr>
          <a:lstStyle/>
          <a:p>
            <a:pPr algn="ctr"/>
            <a:r>
              <a:rPr lang="fr-FR" sz="5400" b="1" u="sng" dirty="0"/>
              <a:t>La prise en charge (PEC) du kinésithérapeute en réanimation</a:t>
            </a:r>
          </a:p>
        </p:txBody>
      </p:sp>
    </p:spTree>
    <p:extLst>
      <p:ext uri="{BB962C8B-B14F-4D97-AF65-F5344CB8AC3E}">
        <p14:creationId xmlns:p14="http://schemas.microsoft.com/office/powerpoint/2010/main" val="69911410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u="sng" dirty="0"/>
              <a:t>Bilan standardisé du MKREA </a:t>
            </a:r>
          </a:p>
        </p:txBody>
      </p:sp>
      <p:sp>
        <p:nvSpPr>
          <p:cNvPr id="3" name="Rectangle 2"/>
          <p:cNvSpPr/>
          <p:nvPr/>
        </p:nvSpPr>
        <p:spPr>
          <a:xfrm>
            <a:off x="1301262" y="1690688"/>
            <a:ext cx="6096000" cy="2769989"/>
          </a:xfrm>
          <a:prstGeom prst="rect">
            <a:avLst/>
          </a:prstGeom>
        </p:spPr>
        <p:txBody>
          <a:bodyPr>
            <a:spAutoFit/>
          </a:bodyPr>
          <a:lstStyle/>
          <a:p>
            <a:r>
              <a:rPr lang="fr-FR" sz="2400" b="1" dirty="0"/>
              <a:t>- ATCD/ Histoire de la maladie/ Motif d’admission en réanimation</a:t>
            </a:r>
          </a:p>
          <a:p>
            <a:r>
              <a:rPr lang="fr-FR" dirty="0"/>
              <a:t>- environnement / dispositifs de soin</a:t>
            </a:r>
          </a:p>
          <a:p>
            <a:r>
              <a:rPr lang="fr-FR" dirty="0"/>
              <a:t>- pharmacologie</a:t>
            </a:r>
          </a:p>
          <a:p>
            <a:r>
              <a:rPr lang="fr-FR" dirty="0"/>
              <a:t>- état de conscience / analgésie </a:t>
            </a:r>
          </a:p>
          <a:p>
            <a:r>
              <a:rPr lang="fr-FR" dirty="0"/>
              <a:t>- respiratoire </a:t>
            </a:r>
          </a:p>
          <a:p>
            <a:r>
              <a:rPr lang="fr-FR" dirty="0"/>
              <a:t>- cardio vasculaire</a:t>
            </a:r>
          </a:p>
          <a:p>
            <a:r>
              <a:rPr lang="fr-FR" dirty="0"/>
              <a:t>- cutané trophique </a:t>
            </a:r>
          </a:p>
          <a:p>
            <a:r>
              <a:rPr lang="fr-FR" dirty="0"/>
              <a:t>- neuro/musculo/squelettique</a:t>
            </a:r>
          </a:p>
        </p:txBody>
      </p:sp>
    </p:spTree>
    <p:extLst>
      <p:ext uri="{BB962C8B-B14F-4D97-AF65-F5344CB8AC3E}">
        <p14:creationId xmlns:p14="http://schemas.microsoft.com/office/powerpoint/2010/main" val="1197893496"/>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llipse 8"/>
          <p:cNvSpPr/>
          <p:nvPr/>
        </p:nvSpPr>
        <p:spPr>
          <a:xfrm>
            <a:off x="593387" y="1310423"/>
            <a:ext cx="4951379" cy="2441642"/>
          </a:xfrm>
          <a:prstGeom prst="ellipse">
            <a:avLst/>
          </a:prstGeom>
          <a:solidFill>
            <a:srgbClr val="FFCCCC"/>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p:cNvSpPr>
            <a:spLocks noGrp="1"/>
          </p:cNvSpPr>
          <p:nvPr>
            <p:ph type="title"/>
          </p:nvPr>
        </p:nvSpPr>
        <p:spPr>
          <a:xfrm>
            <a:off x="427892" y="224449"/>
            <a:ext cx="10515600" cy="1325563"/>
          </a:xfrm>
        </p:spPr>
        <p:txBody>
          <a:bodyPr/>
          <a:lstStyle/>
          <a:p>
            <a:pPr algn="r"/>
            <a:r>
              <a:rPr lang="fr-FR" b="1" dirty="0"/>
              <a:t>La réanimation, un environnement hostile… Mais pas que!</a:t>
            </a:r>
          </a:p>
        </p:txBody>
      </p:sp>
      <p:pic>
        <p:nvPicPr>
          <p:cNvPr id="3" name="Picture 2" descr="C:\Users\nortizramirez\AppData\Local\Microsoft\Windows\Temporary Internet Files\Content.IE5\E63DLH9U\megaphone-306127_960_72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7892" y="1749261"/>
            <a:ext cx="1541934" cy="1516656"/>
          </a:xfrm>
          <a:prstGeom prst="rect">
            <a:avLst/>
          </a:prstGeom>
          <a:noFill/>
          <a:extLst>
            <a:ext uri="{909E8E84-426E-40DD-AFC4-6F175D3DCCD1}">
              <a14:hiddenFill xmlns:a14="http://schemas.microsoft.com/office/drawing/2010/main">
                <a:solidFill>
                  <a:srgbClr val="FFFFFF"/>
                </a:solidFill>
              </a14:hiddenFill>
            </a:ext>
          </a:extLst>
        </p:spPr>
      </p:pic>
      <p:sp>
        <p:nvSpPr>
          <p:cNvPr id="4" name="ZoneTexte 3"/>
          <p:cNvSpPr txBox="1"/>
          <p:nvPr/>
        </p:nvSpPr>
        <p:spPr>
          <a:xfrm>
            <a:off x="1946032" y="2023412"/>
            <a:ext cx="3739660" cy="1015663"/>
          </a:xfrm>
          <a:prstGeom prst="rect">
            <a:avLst/>
          </a:prstGeom>
          <a:noFill/>
        </p:spPr>
        <p:txBody>
          <a:bodyPr wrap="square" rtlCol="0">
            <a:spAutoFit/>
          </a:bodyPr>
          <a:lstStyle/>
          <a:p>
            <a:r>
              <a:rPr lang="fr-FR" sz="2400" b="1" u="sng" dirty="0">
                <a:solidFill>
                  <a:srgbClr val="FF0000"/>
                </a:solidFill>
                <a:effectLst>
                  <a:outerShdw blurRad="38100" dist="38100" dir="2700000" algn="tl">
                    <a:srgbClr val="000000">
                      <a:alpha val="43137"/>
                    </a:srgbClr>
                  </a:outerShdw>
                </a:effectLst>
              </a:rPr>
              <a:t>Procédure d’appel à l’aide</a:t>
            </a:r>
          </a:p>
          <a:p>
            <a:r>
              <a:rPr lang="fr-FR" dirty="0"/>
              <a:t>→ Une équipe aguerrie en quelques secondes</a:t>
            </a:r>
          </a:p>
        </p:txBody>
      </p:sp>
      <p:pic>
        <p:nvPicPr>
          <p:cNvPr id="5" name="Image 4"/>
          <p:cNvPicPr>
            <a:picLocks noChangeAspect="1"/>
          </p:cNvPicPr>
          <p:nvPr/>
        </p:nvPicPr>
        <p:blipFill>
          <a:blip r:embed="rId4"/>
          <a:stretch>
            <a:fillRect/>
          </a:stretch>
        </p:blipFill>
        <p:spPr>
          <a:xfrm>
            <a:off x="5651231" y="4796280"/>
            <a:ext cx="2786113" cy="1786283"/>
          </a:xfrm>
          <a:prstGeom prst="rect">
            <a:avLst/>
          </a:prstGeom>
        </p:spPr>
      </p:pic>
      <p:sp>
        <p:nvSpPr>
          <p:cNvPr id="6" name="ZoneTexte 5"/>
          <p:cNvSpPr txBox="1"/>
          <p:nvPr/>
        </p:nvSpPr>
        <p:spPr>
          <a:xfrm>
            <a:off x="5901972" y="3781730"/>
            <a:ext cx="2630472" cy="646331"/>
          </a:xfrm>
          <a:prstGeom prst="rect">
            <a:avLst/>
          </a:prstGeom>
          <a:noFill/>
        </p:spPr>
        <p:txBody>
          <a:bodyPr wrap="square" rtlCol="0">
            <a:spAutoFit/>
          </a:bodyPr>
          <a:lstStyle/>
          <a:p>
            <a:r>
              <a:rPr lang="fr-FR" dirty="0"/>
              <a:t>Des dispositifs d’urgence à disposition immédiate:</a:t>
            </a:r>
          </a:p>
        </p:txBody>
      </p:sp>
      <p:sp>
        <p:nvSpPr>
          <p:cNvPr id="7" name="ZoneTexte 6"/>
          <p:cNvSpPr txBox="1"/>
          <p:nvPr/>
        </p:nvSpPr>
        <p:spPr>
          <a:xfrm>
            <a:off x="8839200" y="6213231"/>
            <a:ext cx="1371600" cy="369332"/>
          </a:xfrm>
          <a:prstGeom prst="rect">
            <a:avLst/>
          </a:prstGeom>
          <a:noFill/>
        </p:spPr>
        <p:txBody>
          <a:bodyPr wrap="square" rtlCol="0">
            <a:spAutoFit/>
          </a:bodyPr>
          <a:lstStyle/>
          <a:p>
            <a:r>
              <a:rPr lang="fr-FR" dirty="0"/>
              <a:t>BAVU</a:t>
            </a:r>
          </a:p>
        </p:txBody>
      </p:sp>
      <p:pic>
        <p:nvPicPr>
          <p:cNvPr id="10" name="Image 9">
            <a:extLst>
              <a:ext uri="{FF2B5EF4-FFF2-40B4-BE49-F238E27FC236}">
                <a16:creationId xmlns:a16="http://schemas.microsoft.com/office/drawing/2014/main" id="{6D9FD9D0-8C62-2841-BF34-8BB1F1203C13}"/>
              </a:ext>
            </a:extLst>
          </p:cNvPr>
          <p:cNvPicPr>
            <a:picLocks noChangeAspect="1"/>
          </p:cNvPicPr>
          <p:nvPr/>
        </p:nvPicPr>
        <p:blipFill>
          <a:blip r:embed="rId5"/>
          <a:stretch>
            <a:fillRect/>
          </a:stretch>
        </p:blipFill>
        <p:spPr>
          <a:xfrm>
            <a:off x="4064167" y="3064132"/>
            <a:ext cx="747625" cy="696285"/>
          </a:xfrm>
          <a:prstGeom prst="rect">
            <a:avLst/>
          </a:prstGeom>
          <a:ln w="38100">
            <a:solidFill>
              <a:schemeClr val="tx1"/>
            </a:solidFill>
          </a:ln>
        </p:spPr>
      </p:pic>
      <p:pic>
        <p:nvPicPr>
          <p:cNvPr id="12" name="Image 11">
            <a:extLst>
              <a:ext uri="{FF2B5EF4-FFF2-40B4-BE49-F238E27FC236}">
                <a16:creationId xmlns:a16="http://schemas.microsoft.com/office/drawing/2014/main" id="{C5E87E78-FCC3-3E48-86FB-00A9BD9A679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8099792" y="2888301"/>
            <a:ext cx="4222014" cy="3166511"/>
          </a:xfrm>
          <a:prstGeom prst="rect">
            <a:avLst/>
          </a:prstGeom>
        </p:spPr>
      </p:pic>
    </p:spTree>
    <p:extLst>
      <p:ext uri="{BB962C8B-B14F-4D97-AF65-F5344CB8AC3E}">
        <p14:creationId xmlns:p14="http://schemas.microsoft.com/office/powerpoint/2010/main" val="2883920923"/>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17474" y="993384"/>
            <a:ext cx="7629938" cy="5722453"/>
          </a:xfrm>
          <a:prstGeom prst="rect">
            <a:avLst/>
          </a:prstGeom>
        </p:spPr>
      </p:pic>
      <p:sp>
        <p:nvSpPr>
          <p:cNvPr id="4" name="Titre 1">
            <a:extLst>
              <a:ext uri="{FF2B5EF4-FFF2-40B4-BE49-F238E27FC236}">
                <a16:creationId xmlns:a16="http://schemas.microsoft.com/office/drawing/2014/main" id="{3B57A00C-9D87-D149-A687-1D7C034C724C}"/>
              </a:ext>
            </a:extLst>
          </p:cNvPr>
          <p:cNvSpPr>
            <a:spLocks noGrp="1"/>
          </p:cNvSpPr>
          <p:nvPr>
            <p:ph type="title"/>
          </p:nvPr>
        </p:nvSpPr>
        <p:spPr>
          <a:xfrm>
            <a:off x="0" y="0"/>
            <a:ext cx="10515600" cy="1325563"/>
          </a:xfrm>
        </p:spPr>
        <p:txBody>
          <a:bodyPr/>
          <a:lstStyle/>
          <a:p>
            <a:pPr marL="571500" indent="-571500">
              <a:buFont typeface="Wingdings" pitchFamily="2" charset="2"/>
              <a:buChar char="q"/>
            </a:pPr>
            <a:r>
              <a:rPr lang="fr-FR" b="1" u="sng" dirty="0"/>
              <a:t>Environnement</a:t>
            </a:r>
          </a:p>
        </p:txBody>
      </p:sp>
    </p:spTree>
    <p:extLst>
      <p:ext uri="{BB962C8B-B14F-4D97-AF65-F5344CB8AC3E}">
        <p14:creationId xmlns:p14="http://schemas.microsoft.com/office/powerpoint/2010/main" val="3326798401"/>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marL="571500" indent="-571500">
              <a:buFont typeface="Wingdings" pitchFamily="2" charset="2"/>
              <a:buChar char="q"/>
            </a:pPr>
            <a:r>
              <a:rPr lang="fr-FR" b="1" u="sng" dirty="0"/>
              <a:t>Pharmacologie:</a:t>
            </a:r>
          </a:p>
        </p:txBody>
      </p:sp>
      <p:pic>
        <p:nvPicPr>
          <p:cNvPr id="3" name="Image 2" descr="chimiste.jpg"/>
          <p:cNvPicPr>
            <a:picLocks noChangeAspect="1"/>
          </p:cNvPicPr>
          <p:nvPr/>
        </p:nvPicPr>
        <p:blipFill>
          <a:blip r:embed="rId3" cstate="print"/>
          <a:stretch>
            <a:fillRect/>
          </a:stretch>
        </p:blipFill>
        <p:spPr>
          <a:xfrm>
            <a:off x="6877455" y="82914"/>
            <a:ext cx="5200798" cy="4063124"/>
          </a:xfrm>
          <a:prstGeom prst="rect">
            <a:avLst/>
          </a:prstGeom>
        </p:spPr>
      </p:pic>
      <p:sp>
        <p:nvSpPr>
          <p:cNvPr id="4" name="ZoneTexte 3"/>
          <p:cNvSpPr txBox="1"/>
          <p:nvPr/>
        </p:nvSpPr>
        <p:spPr>
          <a:xfrm>
            <a:off x="765243" y="3906278"/>
            <a:ext cx="10661514" cy="369332"/>
          </a:xfrm>
          <a:prstGeom prst="rect">
            <a:avLst/>
          </a:prstGeom>
          <a:noFill/>
        </p:spPr>
        <p:txBody>
          <a:bodyPr wrap="square" rtlCol="0">
            <a:spAutoFit/>
          </a:bodyPr>
          <a:lstStyle/>
          <a:p>
            <a:r>
              <a:rPr lang="fr-FR" dirty="0"/>
              <a:t>Merci à Raphaëlle Sauvage MKDE récemment partie de Saint Joseph Saint Luc qui a rédigé ce topo de pharmaco.</a:t>
            </a:r>
          </a:p>
        </p:txBody>
      </p:sp>
    </p:spTree>
    <p:extLst>
      <p:ext uri="{BB962C8B-B14F-4D97-AF65-F5344CB8AC3E}">
        <p14:creationId xmlns:p14="http://schemas.microsoft.com/office/powerpoint/2010/main" val="476473503"/>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52748" y="596347"/>
            <a:ext cx="10515600" cy="1088877"/>
          </a:xfrm>
        </p:spPr>
        <p:txBody>
          <a:bodyPr/>
          <a:lstStyle/>
          <a:p>
            <a:pPr algn="ctr"/>
            <a:r>
              <a:rPr lang="fr-FR" b="1" dirty="0"/>
              <a:t>Sédation, Analgésie, Antalgie</a:t>
            </a:r>
          </a:p>
        </p:txBody>
      </p:sp>
      <p:sp>
        <p:nvSpPr>
          <p:cNvPr id="3" name="Espace réservé du texte 2"/>
          <p:cNvSpPr>
            <a:spLocks noGrp="1"/>
          </p:cNvSpPr>
          <p:nvPr>
            <p:ph type="body" idx="1"/>
          </p:nvPr>
        </p:nvSpPr>
        <p:spPr>
          <a:xfrm>
            <a:off x="1840035" y="2877312"/>
            <a:ext cx="7772400" cy="3278084"/>
          </a:xfrm>
        </p:spPr>
        <p:txBody>
          <a:bodyPr>
            <a:noAutofit/>
          </a:bodyPr>
          <a:lstStyle/>
          <a:p>
            <a:r>
              <a:rPr lang="fr-FR" dirty="0"/>
              <a:t>Sédation : apaisement de la douleur, le plus souvent hypnotique</a:t>
            </a:r>
          </a:p>
          <a:p>
            <a:r>
              <a:rPr lang="fr-FR" dirty="0"/>
              <a:t>Hypnotique : induit un état modifié de conscience, proche du sommeil</a:t>
            </a:r>
          </a:p>
          <a:p>
            <a:r>
              <a:rPr lang="fr-FR" dirty="0"/>
              <a:t>Analgésie : interruption de la transmission du signal neuronal de la douleur de la zone lésée vers le cerveau</a:t>
            </a:r>
          </a:p>
          <a:p>
            <a:r>
              <a:rPr lang="fr-FR" dirty="0"/>
              <a:t>Anesthésie : suppression des sens =&gt; immobilité, amnésie, inconscience</a:t>
            </a:r>
          </a:p>
          <a:p>
            <a:endParaRPr lang="fr-FR" dirty="0"/>
          </a:p>
          <a:p>
            <a:endParaRPr lang="fr-FR" sz="3200" dirty="0"/>
          </a:p>
        </p:txBody>
      </p:sp>
    </p:spTree>
    <p:extLst>
      <p:ext uri="{BB962C8B-B14F-4D97-AF65-F5344CB8AC3E}">
        <p14:creationId xmlns:p14="http://schemas.microsoft.com/office/powerpoint/2010/main" val="281158882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pPr algn="ctr"/>
            <a:r>
              <a:rPr lang="fr-FR" b="1" dirty="0"/>
              <a:t>Sédatifs/hypnotiques</a:t>
            </a:r>
            <a:r>
              <a:rPr lang="fr-FR" dirty="0"/>
              <a:t/>
            </a:r>
            <a:br>
              <a:rPr lang="fr-FR" dirty="0"/>
            </a:br>
            <a:endParaRPr lang="fr-FR" dirty="0"/>
          </a:p>
        </p:txBody>
      </p:sp>
      <p:sp>
        <p:nvSpPr>
          <p:cNvPr id="3" name="Espace réservé du contenu 2"/>
          <p:cNvSpPr>
            <a:spLocks noGrp="1"/>
          </p:cNvSpPr>
          <p:nvPr>
            <p:ph sz="quarter" idx="1"/>
          </p:nvPr>
        </p:nvSpPr>
        <p:spPr/>
        <p:txBody>
          <a:bodyPr>
            <a:noAutofit/>
          </a:bodyPr>
          <a:lstStyle/>
          <a:p>
            <a:r>
              <a:rPr lang="fr-FR" sz="1800" b="1" dirty="0" err="1"/>
              <a:t>Propofol</a:t>
            </a:r>
            <a:r>
              <a:rPr lang="fr-FR" sz="1800" b="1" dirty="0"/>
              <a:t> (</a:t>
            </a:r>
            <a:r>
              <a:rPr lang="fr-FR" sz="1800" b="1" dirty="0" err="1"/>
              <a:t>Diprivan</a:t>
            </a:r>
            <a:r>
              <a:rPr lang="fr-FR" sz="1800" b="1" dirty="0"/>
              <a:t>) </a:t>
            </a:r>
            <a:r>
              <a:rPr lang="fr-FR" sz="1800" dirty="0"/>
              <a:t>: anesthésique général d’action rapide et courte durée. Il possède une action vasodilatatrice puissante</a:t>
            </a:r>
          </a:p>
          <a:p>
            <a:pPr>
              <a:buNone/>
            </a:pPr>
            <a:r>
              <a:rPr lang="fr-FR" sz="1800" dirty="0"/>
              <a:t>	Risques : chute PAS et PAM, légère variations de la FC, dépression respiratoire, PRIS</a:t>
            </a:r>
            <a:endParaRPr lang="fr-FR" sz="1800" dirty="0">
              <a:solidFill>
                <a:srgbClr val="FF0000"/>
              </a:solidFill>
            </a:endParaRPr>
          </a:p>
          <a:p>
            <a:r>
              <a:rPr lang="fr-FR" sz="1800" b="1" dirty="0" err="1"/>
              <a:t>Midazolam</a:t>
            </a:r>
            <a:r>
              <a:rPr lang="fr-FR" sz="1800" b="1" dirty="0"/>
              <a:t> </a:t>
            </a:r>
            <a:r>
              <a:rPr lang="fr-FR" sz="1800" b="1" dirty="0" err="1"/>
              <a:t>chlorydrate</a:t>
            </a:r>
            <a:r>
              <a:rPr lang="fr-FR" sz="1800" b="1" dirty="0"/>
              <a:t> (</a:t>
            </a:r>
            <a:r>
              <a:rPr lang="fr-FR" sz="1800" b="1" dirty="0" err="1"/>
              <a:t>Hypnovel</a:t>
            </a:r>
            <a:r>
              <a:rPr lang="fr-FR" sz="1800" b="1" dirty="0"/>
              <a:t>)</a:t>
            </a:r>
            <a:r>
              <a:rPr lang="fr-FR" sz="1800" dirty="0"/>
              <a:t> : sédatif (= peu hypnotique) du groupe des benzodiazépines</a:t>
            </a:r>
            <a:r>
              <a:rPr lang="fr-FR" sz="1800" dirty="0">
                <a:solidFill>
                  <a:srgbClr val="FF0000"/>
                </a:solidFill>
              </a:rPr>
              <a:t> </a:t>
            </a:r>
            <a:r>
              <a:rPr lang="fr-FR" sz="1800" dirty="0"/>
              <a:t>de courte durée d’action théorique. En cas de surdosage, il est peu toxique mais s’avère vasodilatateur (mais moins que le </a:t>
            </a:r>
            <a:r>
              <a:rPr lang="fr-FR" sz="1800" dirty="0" err="1"/>
              <a:t>propofol</a:t>
            </a:r>
            <a:r>
              <a:rPr lang="fr-FR" sz="1800" dirty="0"/>
              <a:t>)</a:t>
            </a:r>
            <a:endParaRPr lang="fr-FR" sz="1800" dirty="0">
              <a:solidFill>
                <a:srgbClr val="FF0000"/>
              </a:solidFill>
            </a:endParaRPr>
          </a:p>
          <a:p>
            <a:pPr>
              <a:buNone/>
            </a:pPr>
            <a:r>
              <a:rPr lang="fr-FR" sz="1800" dirty="0"/>
              <a:t>	Antagoniste : </a:t>
            </a:r>
            <a:r>
              <a:rPr lang="fr-FR" sz="1800" dirty="0" err="1"/>
              <a:t>flumazénil</a:t>
            </a:r>
            <a:r>
              <a:rPr lang="fr-FR" sz="1800" dirty="0"/>
              <a:t> (</a:t>
            </a:r>
            <a:r>
              <a:rPr lang="fr-FR" sz="1800" dirty="0" err="1"/>
              <a:t>Anexate</a:t>
            </a:r>
            <a:r>
              <a:rPr lang="fr-FR" sz="1800" dirty="0"/>
              <a:t>)</a:t>
            </a:r>
          </a:p>
          <a:p>
            <a:r>
              <a:rPr lang="fr-FR" sz="1800" b="1" dirty="0" err="1"/>
              <a:t>Etomidate</a:t>
            </a:r>
            <a:r>
              <a:rPr lang="fr-FR" sz="1800" dirty="0"/>
              <a:t> : anesthésique général (= hypnotique) de brève durée d’action</a:t>
            </a:r>
          </a:p>
          <a:p>
            <a:pPr marL="0" indent="0">
              <a:buNone/>
            </a:pPr>
            <a:r>
              <a:rPr lang="fr-FR" sz="1800" dirty="0"/>
              <a:t>     Bonne tolérance cardio-vasculaire, dépression respiratoire quasi nulle,</a:t>
            </a:r>
            <a:r>
              <a:rPr lang="fr-FR" sz="1800" strike="sngStrike" dirty="0"/>
              <a:t> </a:t>
            </a:r>
            <a:r>
              <a:rPr lang="fr-FR" sz="1800" dirty="0"/>
              <a:t>protecteur cérébral, mais bloqueur  surrénalien transitoire (contre indiqué en cas de sepsis ou d’administration continue)</a:t>
            </a:r>
          </a:p>
          <a:p>
            <a:r>
              <a:rPr lang="fr-FR" sz="1800" b="1" dirty="0"/>
              <a:t>Kétamine</a:t>
            </a:r>
            <a:r>
              <a:rPr lang="fr-FR" sz="1800" dirty="0"/>
              <a:t> : anesthésique à forte dose et antalgique à faible dose. Bonne tolérance cardio-vasculaire, dépression respiratoire quasi nulle</a:t>
            </a:r>
            <a:r>
              <a:rPr lang="fr-FR" sz="1800" baseline="-25000" dirty="0"/>
              <a:t>.</a:t>
            </a:r>
            <a:r>
              <a:rPr lang="fr-FR" sz="1800" dirty="0"/>
              <a:t> Elle possède également un effet bronchodilatateur et des effets psychodysleptiques marqués (produit proche du LSD). Utilisable par toutes les voies (IV, IM, PO, </a:t>
            </a:r>
            <a:r>
              <a:rPr lang="fr-FR" sz="1800" dirty="0" err="1"/>
              <a:t>intrarectal</a:t>
            </a:r>
            <a:r>
              <a:rPr lang="fr-FR" sz="1800" dirty="0"/>
              <a:t>),</a:t>
            </a:r>
          </a:p>
          <a:p>
            <a:pPr>
              <a:buNone/>
            </a:pPr>
            <a:r>
              <a:rPr lang="fr-FR" sz="1800" dirty="0"/>
              <a:t>	</a:t>
            </a:r>
          </a:p>
        </p:txBody>
      </p:sp>
      <p:pic>
        <p:nvPicPr>
          <p:cNvPr id="4" name="Image 3" descr="hypnose.gif"/>
          <p:cNvPicPr>
            <a:picLocks noChangeAspect="1"/>
          </p:cNvPicPr>
          <p:nvPr/>
        </p:nvPicPr>
        <p:blipFill>
          <a:blip r:embed="rId2" cstate="print"/>
          <a:stretch>
            <a:fillRect/>
          </a:stretch>
        </p:blipFill>
        <p:spPr>
          <a:xfrm>
            <a:off x="10754097" y="184496"/>
            <a:ext cx="1199406" cy="1304697"/>
          </a:xfrm>
          <a:prstGeom prst="rect">
            <a:avLst/>
          </a:prstGeom>
        </p:spPr>
      </p:pic>
    </p:spTree>
    <p:extLst>
      <p:ext uri="{BB962C8B-B14F-4D97-AF65-F5344CB8AC3E}">
        <p14:creationId xmlns:p14="http://schemas.microsoft.com/office/powerpoint/2010/main" val="1606305839"/>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Antalgiques opioïdes</a:t>
            </a:r>
          </a:p>
        </p:txBody>
      </p:sp>
      <p:pic>
        <p:nvPicPr>
          <p:cNvPr id="4" name="Image 3" descr="douleur.jpg"/>
          <p:cNvPicPr>
            <a:picLocks noChangeAspect="1"/>
          </p:cNvPicPr>
          <p:nvPr/>
        </p:nvPicPr>
        <p:blipFill>
          <a:blip r:embed="rId2" cstate="print"/>
          <a:stretch>
            <a:fillRect/>
          </a:stretch>
        </p:blipFill>
        <p:spPr>
          <a:xfrm>
            <a:off x="9063020" y="172630"/>
            <a:ext cx="2929543" cy="3358044"/>
          </a:xfrm>
          <a:prstGeom prst="rect">
            <a:avLst/>
          </a:prstGeom>
        </p:spPr>
      </p:pic>
      <p:sp>
        <p:nvSpPr>
          <p:cNvPr id="3" name="Espace réservé du contenu 2"/>
          <p:cNvSpPr>
            <a:spLocks noGrp="1"/>
          </p:cNvSpPr>
          <p:nvPr>
            <p:ph sz="quarter" idx="1"/>
          </p:nvPr>
        </p:nvSpPr>
        <p:spPr>
          <a:xfrm>
            <a:off x="731520" y="1027906"/>
            <a:ext cx="9796272" cy="5005536"/>
          </a:xfrm>
        </p:spPr>
        <p:txBody>
          <a:bodyPr>
            <a:noAutofit/>
          </a:bodyPr>
          <a:lstStyle/>
          <a:p>
            <a:endParaRPr lang="fr-FR" dirty="0"/>
          </a:p>
          <a:p>
            <a:pPr>
              <a:buFont typeface="Wingdings 2" panose="05020102010507070707" pitchFamily="18" charset="2"/>
              <a:buChar char=""/>
            </a:pPr>
            <a:r>
              <a:rPr lang="fr-FR" sz="2000" b="1" dirty="0"/>
              <a:t>Morphine</a:t>
            </a:r>
            <a:r>
              <a:rPr lang="fr-FR" sz="2000" dirty="0"/>
              <a:t> : analgésique alcaloïde de l’opium </a:t>
            </a:r>
          </a:p>
          <a:p>
            <a:pPr marL="0" indent="0">
              <a:buNone/>
            </a:pPr>
            <a:r>
              <a:rPr lang="fr-FR" sz="2000" dirty="0"/>
              <a:t>     Action sur le SNC par saturation des récepteurs aux opiacés (µ)               </a:t>
            </a:r>
          </a:p>
          <a:p>
            <a:pPr marL="0" indent="0">
              <a:buNone/>
            </a:pPr>
            <a:r>
              <a:rPr lang="fr-FR" sz="2000" dirty="0"/>
              <a:t>	Effets secondaires constants: constipation et myosis</a:t>
            </a:r>
          </a:p>
          <a:p>
            <a:pPr marL="0" indent="0">
              <a:buNone/>
            </a:pPr>
            <a:r>
              <a:rPr lang="fr-FR" sz="2000" dirty="0"/>
              <a:t>	Effets secondaires selon dose: somnolence, dépression respiratoire, nausées</a:t>
            </a:r>
          </a:p>
          <a:p>
            <a:pPr>
              <a:buSzPct val="140000"/>
              <a:buFont typeface="Arial" panose="020B0604020202020204" pitchFamily="34" charset="0"/>
              <a:buChar char="•"/>
            </a:pPr>
            <a:r>
              <a:rPr lang="fr-FR" sz="2000" b="1" dirty="0"/>
              <a:t>Fentanyl</a:t>
            </a:r>
            <a:r>
              <a:rPr lang="fr-FR" sz="2000" dirty="0"/>
              <a:t> : analgésique opioïde. Potentiel  environ 80 fois plus élevé que celui de la morphine durée d’action longue (30mn environ). Administration possible par voie nasale (</a:t>
            </a:r>
            <a:r>
              <a:rPr lang="fr-FR" sz="2000" dirty="0" err="1"/>
              <a:t>Instanyl</a:t>
            </a:r>
            <a:r>
              <a:rPr lang="fr-FR" sz="2000" dirty="0"/>
              <a:t>)</a:t>
            </a:r>
          </a:p>
          <a:p>
            <a:pPr>
              <a:buSzPct val="140000"/>
              <a:buFont typeface="Arial" panose="020B0604020202020204" pitchFamily="34" charset="0"/>
              <a:buChar char="•"/>
            </a:pPr>
            <a:r>
              <a:rPr lang="fr-FR" sz="2000" b="1" dirty="0"/>
              <a:t>Sufentanil citrate (</a:t>
            </a:r>
            <a:r>
              <a:rPr lang="fr-FR" sz="2000" b="1" dirty="0" err="1"/>
              <a:t>Sufenta</a:t>
            </a:r>
            <a:r>
              <a:rPr lang="fr-FR" sz="2000" b="1" dirty="0"/>
              <a:t>)</a:t>
            </a:r>
            <a:r>
              <a:rPr lang="fr-FR" sz="2000" dirty="0"/>
              <a:t> : analgésique de délai d’action court, accumulation limitée, durée d’action longue (30mn environ) </a:t>
            </a:r>
          </a:p>
          <a:p>
            <a:pPr>
              <a:buSzPct val="140000"/>
              <a:buFont typeface="Arial" panose="020B0604020202020204" pitchFamily="34" charset="0"/>
              <a:buChar char="•"/>
            </a:pPr>
            <a:r>
              <a:rPr lang="fr-FR" sz="2000" b="1" dirty="0"/>
              <a:t>Alfentanil </a:t>
            </a:r>
            <a:r>
              <a:rPr lang="fr-FR" sz="2000" b="1" dirty="0" err="1"/>
              <a:t>chlorydrate</a:t>
            </a:r>
            <a:r>
              <a:rPr lang="fr-FR" sz="2000" b="1" dirty="0"/>
              <a:t> (Rapifen) </a:t>
            </a:r>
            <a:r>
              <a:rPr lang="fr-FR" sz="2000" dirty="0"/>
              <a:t>: analgésique puissant d’action rapide (1/4 du fentanyl) et brève (5-10mn).  Puissance analgésique 10 fois la morphine</a:t>
            </a:r>
          </a:p>
          <a:p>
            <a:pPr>
              <a:buSzPct val="140000"/>
              <a:buFont typeface="Arial" panose="020B0604020202020204" pitchFamily="34" charset="0"/>
              <a:buChar char="•"/>
            </a:pPr>
            <a:r>
              <a:rPr lang="fr-FR" sz="2000" b="1" dirty="0" err="1"/>
              <a:t>Rémifentanil</a:t>
            </a:r>
            <a:r>
              <a:rPr lang="fr-FR" sz="2000" b="1" dirty="0"/>
              <a:t> </a:t>
            </a:r>
            <a:r>
              <a:rPr lang="fr-FR" sz="2000" b="1" dirty="0" err="1"/>
              <a:t>chlorydrate</a:t>
            </a:r>
            <a:r>
              <a:rPr lang="fr-FR" sz="2000" b="1" dirty="0"/>
              <a:t> (</a:t>
            </a:r>
            <a:r>
              <a:rPr lang="fr-FR" sz="2000" b="1" dirty="0" err="1"/>
              <a:t>Ultiva</a:t>
            </a:r>
            <a:r>
              <a:rPr lang="fr-FR" sz="2000" b="1" dirty="0"/>
              <a:t>)</a:t>
            </a:r>
            <a:r>
              <a:rPr lang="fr-FR" sz="2000" dirty="0"/>
              <a:t> : délai d’action rapide et durée d’action très brève (1-2mn) imposant la perfusion continue </a:t>
            </a:r>
          </a:p>
          <a:p>
            <a:pPr>
              <a:buSzPct val="140000"/>
              <a:buFont typeface="Arial" panose="020B0604020202020204" pitchFamily="34" charset="0"/>
              <a:buChar char="•"/>
            </a:pPr>
            <a:r>
              <a:rPr lang="fr-FR" sz="2000" dirty="0"/>
              <a:t>Antagoniste des morphiniques : </a:t>
            </a:r>
            <a:r>
              <a:rPr lang="fr-FR" sz="2000" dirty="0" err="1"/>
              <a:t>naloxone</a:t>
            </a:r>
            <a:r>
              <a:rPr lang="fr-FR" sz="2000" dirty="0"/>
              <a:t> (</a:t>
            </a:r>
            <a:r>
              <a:rPr lang="fr-FR" sz="2000" dirty="0" err="1"/>
              <a:t>narcan</a:t>
            </a:r>
            <a:r>
              <a:rPr lang="fr-FR" sz="2000" dirty="0"/>
              <a:t>)</a:t>
            </a:r>
          </a:p>
          <a:p>
            <a:pPr marL="0" indent="0">
              <a:buNone/>
            </a:pPr>
            <a:endParaRPr lang="fr-FR" dirty="0"/>
          </a:p>
          <a:p>
            <a:pPr>
              <a:buNone/>
            </a:pPr>
            <a:endParaRPr lang="fr-FR" dirty="0"/>
          </a:p>
        </p:txBody>
      </p:sp>
    </p:spTree>
    <p:extLst>
      <p:ext uri="{BB962C8B-B14F-4D97-AF65-F5344CB8AC3E}">
        <p14:creationId xmlns:p14="http://schemas.microsoft.com/office/powerpoint/2010/main" val="766635912"/>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Antalgiques non opioïdes</a:t>
            </a:r>
          </a:p>
        </p:txBody>
      </p:sp>
      <p:sp>
        <p:nvSpPr>
          <p:cNvPr id="3" name="Espace réservé du contenu 2"/>
          <p:cNvSpPr>
            <a:spLocks noGrp="1"/>
          </p:cNvSpPr>
          <p:nvPr>
            <p:ph sz="quarter" idx="1"/>
          </p:nvPr>
        </p:nvSpPr>
        <p:spPr/>
        <p:txBody>
          <a:bodyPr>
            <a:noAutofit/>
          </a:bodyPr>
          <a:lstStyle/>
          <a:p>
            <a:r>
              <a:rPr lang="fr-FR" sz="2000" b="1" dirty="0"/>
              <a:t>Paracétamol (Doliprane, Perfalgan)</a:t>
            </a:r>
            <a:r>
              <a:rPr lang="fr-FR" sz="2000" dirty="0"/>
              <a:t>: antalgie et apyrexie, Toxicité hépatique dès les faibles doses</a:t>
            </a:r>
            <a:endParaRPr lang="fr-FR" sz="2000" b="1" dirty="0"/>
          </a:p>
          <a:p>
            <a:pPr marL="0" indent="0">
              <a:buNone/>
            </a:pPr>
            <a:endParaRPr lang="fr-FR" sz="2000" b="1" dirty="0"/>
          </a:p>
          <a:p>
            <a:r>
              <a:rPr lang="fr-FR" sz="2000" b="1" dirty="0" err="1"/>
              <a:t>Néfopam</a:t>
            </a:r>
            <a:r>
              <a:rPr lang="fr-FR" sz="2000" b="1" dirty="0"/>
              <a:t> </a:t>
            </a:r>
            <a:r>
              <a:rPr lang="fr-FR" sz="2000" b="1" dirty="0" err="1"/>
              <a:t>chlorydrate</a:t>
            </a:r>
            <a:r>
              <a:rPr lang="fr-FR" sz="2000" b="1" dirty="0"/>
              <a:t> ( </a:t>
            </a:r>
            <a:r>
              <a:rPr lang="fr-FR" sz="2000" b="1" dirty="0" err="1"/>
              <a:t>Acupan</a:t>
            </a:r>
            <a:r>
              <a:rPr lang="fr-FR" sz="2000" b="1" dirty="0"/>
              <a:t>) </a:t>
            </a:r>
            <a:r>
              <a:rPr lang="fr-FR" sz="2000" dirty="0"/>
              <a:t>: analgésique central qui agit par inhibition de la recapture des catécholamines et sérotonine. Anticholinergique    Augmentation modérée et transitoire de la PA et FC                                    </a:t>
            </a:r>
          </a:p>
          <a:p>
            <a:pPr marL="0" indent="0">
              <a:buNone/>
            </a:pPr>
            <a:r>
              <a:rPr lang="fr-FR" sz="2000" dirty="0"/>
              <a:t>     Pas d’action anti-inflammatoire ou antipyrétique                                   </a:t>
            </a:r>
          </a:p>
          <a:p>
            <a:pPr marL="0" indent="0">
              <a:buNone/>
            </a:pPr>
            <a:r>
              <a:rPr lang="fr-FR" sz="2000" dirty="0"/>
              <a:t>     Risques : somnolence, vertiges, tachycardie, nausées, rétention urinaire</a:t>
            </a:r>
          </a:p>
          <a:p>
            <a:pPr marL="0" indent="0">
              <a:buNone/>
            </a:pPr>
            <a:endParaRPr lang="fr-FR" sz="2000" dirty="0">
              <a:solidFill>
                <a:srgbClr val="FF0000"/>
              </a:solidFill>
            </a:endParaRPr>
          </a:p>
          <a:p>
            <a:r>
              <a:rPr lang="fr-FR" sz="2000" b="1" dirty="0"/>
              <a:t>Anti Inflammatoires Non Stéroïdiens (BIPROFENID, ADVIL, NIFLURIL, VOLTARENE)</a:t>
            </a:r>
            <a:r>
              <a:rPr lang="fr-FR" sz="2000" dirty="0"/>
              <a:t>: antalgie et effet anti-inflammatoire, Toxicité gastrique et rénale (surtout chez le sujet âgé), Utilisation fréquente et conjointe avec le paracétamol dans le cadre d’une analgésie multimodale</a:t>
            </a:r>
          </a:p>
          <a:p>
            <a:endParaRPr lang="fr-FR" sz="2400" dirty="0"/>
          </a:p>
        </p:txBody>
      </p:sp>
    </p:spTree>
    <p:extLst>
      <p:ext uri="{BB962C8B-B14F-4D97-AF65-F5344CB8AC3E}">
        <p14:creationId xmlns:p14="http://schemas.microsoft.com/office/powerpoint/2010/main" val="3602195027"/>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749145" y="0"/>
            <a:ext cx="10515600" cy="1325563"/>
          </a:xfrm>
        </p:spPr>
        <p:txBody>
          <a:bodyPr/>
          <a:lstStyle/>
          <a:p>
            <a:pPr algn="ctr"/>
            <a:r>
              <a:rPr lang="fr-FR" b="1" dirty="0"/>
              <a:t>Curares</a:t>
            </a:r>
          </a:p>
        </p:txBody>
      </p:sp>
      <p:sp>
        <p:nvSpPr>
          <p:cNvPr id="3" name="Espace réservé du contenu 2"/>
          <p:cNvSpPr>
            <a:spLocks noGrp="1"/>
          </p:cNvSpPr>
          <p:nvPr>
            <p:ph sz="quarter" idx="1"/>
          </p:nvPr>
        </p:nvSpPr>
        <p:spPr>
          <a:xfrm>
            <a:off x="749145" y="1717103"/>
            <a:ext cx="10515600" cy="5760304"/>
          </a:xfrm>
        </p:spPr>
        <p:txBody>
          <a:bodyPr>
            <a:noAutofit/>
          </a:bodyPr>
          <a:lstStyle/>
          <a:p>
            <a:r>
              <a:rPr lang="fr-FR" sz="2400" b="1" dirty="0"/>
              <a:t>Non dépolarisants </a:t>
            </a:r>
            <a:r>
              <a:rPr lang="fr-FR" sz="2400" dirty="0"/>
              <a:t>: </a:t>
            </a:r>
          </a:p>
          <a:p>
            <a:pPr lvl="1">
              <a:buFontTx/>
              <a:buChar char="-"/>
            </a:pPr>
            <a:r>
              <a:rPr lang="fr-FR" sz="1800" dirty="0" err="1"/>
              <a:t>Atracurium</a:t>
            </a:r>
            <a:r>
              <a:rPr lang="fr-FR" sz="1800" dirty="0"/>
              <a:t> (</a:t>
            </a:r>
            <a:r>
              <a:rPr lang="fr-FR" sz="1800" dirty="0" err="1"/>
              <a:t>Tracrium</a:t>
            </a:r>
            <a:r>
              <a:rPr lang="fr-FR" sz="1800" dirty="0"/>
              <a:t>) : antagoniste compétitif de l’acétylcholine au niveau de la plaque motrice des muscles striés, il induit une paralysie des muscles volontaires en 3min environ. Sa durée d’action est intermédiaire (30 à 40min)</a:t>
            </a:r>
          </a:p>
          <a:p>
            <a:pPr lvl="1">
              <a:buFontTx/>
              <a:buChar char="-"/>
            </a:pPr>
            <a:r>
              <a:rPr lang="fr-FR" sz="1800" dirty="0" err="1"/>
              <a:t>Cisatracurium</a:t>
            </a:r>
            <a:r>
              <a:rPr lang="fr-FR" sz="1800" dirty="0"/>
              <a:t> </a:t>
            </a:r>
            <a:r>
              <a:rPr lang="fr-FR" sz="1800" dirty="0" err="1"/>
              <a:t>bésilate</a:t>
            </a:r>
            <a:r>
              <a:rPr lang="fr-FR" sz="1800" dirty="0"/>
              <a:t> (</a:t>
            </a:r>
            <a:r>
              <a:rPr lang="fr-FR" sz="1800" dirty="0" err="1"/>
              <a:t>Nimbex</a:t>
            </a:r>
            <a:r>
              <a:rPr lang="fr-FR" sz="1800" dirty="0"/>
              <a:t>) : un peu plus long à agir que l’</a:t>
            </a:r>
            <a:r>
              <a:rPr lang="fr-FR" sz="1800" dirty="0" err="1"/>
              <a:t>atracurium</a:t>
            </a:r>
            <a:r>
              <a:rPr lang="fr-FR" sz="1800" dirty="0"/>
              <a:t> (3 à 5min) et coût plus élevé mais puissance plus importante et meilleure tolérance</a:t>
            </a:r>
          </a:p>
          <a:p>
            <a:pPr lvl="1">
              <a:buFontTx/>
              <a:buChar char="-"/>
            </a:pPr>
            <a:r>
              <a:rPr lang="fr-FR" sz="1800" dirty="0" err="1"/>
              <a:t>Rocuronium</a:t>
            </a:r>
            <a:r>
              <a:rPr lang="fr-FR" sz="1800" dirty="0"/>
              <a:t> (</a:t>
            </a:r>
            <a:r>
              <a:rPr lang="fr-FR" sz="1800" dirty="0" err="1"/>
              <a:t>Esméron</a:t>
            </a:r>
            <a:r>
              <a:rPr lang="fr-FR" sz="1800" dirty="0"/>
              <a:t>) : bref délai d’action (90s), le plus court de tous les curares non dépolarisants</a:t>
            </a:r>
          </a:p>
          <a:p>
            <a:pPr lvl="1">
              <a:buNone/>
            </a:pPr>
            <a:r>
              <a:rPr lang="fr-FR" sz="1800" dirty="0"/>
              <a:t>      Antagoniste des curares non dépolarisants : </a:t>
            </a:r>
            <a:r>
              <a:rPr lang="fr-FR" sz="1800" dirty="0" err="1"/>
              <a:t>néostigmine</a:t>
            </a:r>
            <a:r>
              <a:rPr lang="fr-FR" sz="1800" dirty="0"/>
              <a:t> ou </a:t>
            </a:r>
            <a:r>
              <a:rPr lang="fr-FR" sz="1800" dirty="0" err="1"/>
              <a:t>édrophonium</a:t>
            </a:r>
            <a:endParaRPr lang="fr-FR" sz="1800" dirty="0"/>
          </a:p>
          <a:p>
            <a:r>
              <a:rPr lang="fr-FR" sz="2400" b="1" dirty="0"/>
              <a:t>Dépolarisants</a:t>
            </a:r>
            <a:r>
              <a:rPr lang="fr-FR" sz="2400" dirty="0"/>
              <a:t> :</a:t>
            </a:r>
          </a:p>
          <a:p>
            <a:pPr lvl="1">
              <a:buFontTx/>
              <a:buChar char="-"/>
            </a:pPr>
            <a:r>
              <a:rPr lang="fr-FR" sz="1800" dirty="0"/>
              <a:t>Suxaméthonium chlorure (</a:t>
            </a:r>
            <a:r>
              <a:rPr lang="fr-FR" sz="1800" dirty="0" err="1"/>
              <a:t>Célocurine</a:t>
            </a:r>
            <a:r>
              <a:rPr lang="fr-FR" sz="1800" dirty="0"/>
              <a:t>) : puissance importante et délais d’action très court (30 à 60s). Action brève (10 min). Il se fixe sur les récepteurs nicotiniques de la plaque motrice entraînant une dépolarisation prolongée qui la rend alors inexcitable. Signe clinique d’action : fasciculation musculaire.            </a:t>
            </a:r>
          </a:p>
          <a:p>
            <a:pPr marL="457200" lvl="1" indent="0">
              <a:buNone/>
            </a:pPr>
            <a:r>
              <a:rPr lang="fr-FR" sz="1800" dirty="0"/>
              <a:t>      Contre-indiqué en cas d’hyperkaliémie.                  </a:t>
            </a:r>
          </a:p>
          <a:p>
            <a:pPr marL="457200" lvl="1" indent="0">
              <a:buNone/>
            </a:pPr>
            <a:r>
              <a:rPr lang="fr-FR" sz="1800" dirty="0"/>
              <a:t>      Risques : bradycardie, hypotension artérielle, augmentation des pressions </a:t>
            </a:r>
            <a:r>
              <a:rPr lang="fr-FR" sz="1800" dirty="0" err="1"/>
              <a:t>intra-oculaire</a:t>
            </a:r>
            <a:r>
              <a:rPr lang="fr-FR" sz="1800" dirty="0"/>
              <a:t>, </a:t>
            </a:r>
            <a:r>
              <a:rPr lang="fr-FR" sz="1800" dirty="0" err="1"/>
              <a:t>intra-cranienne</a:t>
            </a:r>
            <a:r>
              <a:rPr lang="fr-FR" sz="1800" dirty="0"/>
              <a:t> et intra-abdominale</a:t>
            </a:r>
          </a:p>
        </p:txBody>
      </p:sp>
    </p:spTree>
    <p:extLst>
      <p:ext uri="{BB962C8B-B14F-4D97-AF65-F5344CB8AC3E}">
        <p14:creationId xmlns:p14="http://schemas.microsoft.com/office/powerpoint/2010/main" val="190010429"/>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171819" y="652759"/>
            <a:ext cx="10515600" cy="1115890"/>
          </a:xfrm>
        </p:spPr>
        <p:txBody>
          <a:bodyPr/>
          <a:lstStyle/>
          <a:p>
            <a:r>
              <a:rPr lang="fr-FR" b="1" dirty="0"/>
              <a:t>Action cardiovasculaire</a:t>
            </a:r>
          </a:p>
        </p:txBody>
      </p:sp>
      <p:pic>
        <p:nvPicPr>
          <p:cNvPr id="4" name="Image 3" descr="anatomical_heart.png"/>
          <p:cNvPicPr>
            <a:picLocks noChangeAspect="1"/>
          </p:cNvPicPr>
          <p:nvPr/>
        </p:nvPicPr>
        <p:blipFill>
          <a:blip r:embed="rId2" cstate="print"/>
          <a:stretch>
            <a:fillRect/>
          </a:stretch>
        </p:blipFill>
        <p:spPr>
          <a:xfrm>
            <a:off x="4439816" y="2708920"/>
            <a:ext cx="2957314" cy="2957314"/>
          </a:xfrm>
          <a:prstGeom prst="rect">
            <a:avLst/>
          </a:prstGeom>
        </p:spPr>
      </p:pic>
    </p:spTree>
    <p:extLst>
      <p:ext uri="{BB962C8B-B14F-4D97-AF65-F5344CB8AC3E}">
        <p14:creationId xmlns:p14="http://schemas.microsoft.com/office/powerpoint/2010/main" val="4076465232"/>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26008" y="0"/>
            <a:ext cx="10515600" cy="1325563"/>
          </a:xfrm>
        </p:spPr>
        <p:txBody>
          <a:bodyPr/>
          <a:lstStyle/>
          <a:p>
            <a:pPr algn="ctr"/>
            <a:r>
              <a:rPr lang="fr-FR" b="1" dirty="0"/>
              <a:t>Catécholamines</a:t>
            </a:r>
          </a:p>
        </p:txBody>
      </p:sp>
      <p:sp>
        <p:nvSpPr>
          <p:cNvPr id="3" name="Espace réservé du contenu 2"/>
          <p:cNvSpPr>
            <a:spLocks noGrp="1"/>
          </p:cNvSpPr>
          <p:nvPr>
            <p:ph sz="quarter" idx="1"/>
          </p:nvPr>
        </p:nvSpPr>
        <p:spPr>
          <a:xfrm>
            <a:off x="121920" y="1119018"/>
            <a:ext cx="11923776" cy="5593207"/>
          </a:xfrm>
        </p:spPr>
        <p:txBody>
          <a:bodyPr>
            <a:noAutofit/>
          </a:bodyPr>
          <a:lstStyle/>
          <a:p>
            <a:r>
              <a:rPr lang="fr-FR" sz="2400" b="1" dirty="0"/>
              <a:t>Adrénaline</a:t>
            </a:r>
            <a:r>
              <a:rPr lang="fr-FR" sz="2400" dirty="0"/>
              <a:t> : amine sympathomimétique à action directe, aussi bien sur les récepteurs </a:t>
            </a:r>
            <a:r>
              <a:rPr lang="el-GR" sz="2400" dirty="0"/>
              <a:t>α</a:t>
            </a:r>
            <a:r>
              <a:rPr lang="fr-FR" sz="2400" dirty="0"/>
              <a:t> que </a:t>
            </a:r>
            <a:r>
              <a:rPr lang="el-GR" sz="2400" dirty="0"/>
              <a:t>β</a:t>
            </a:r>
            <a:r>
              <a:rPr lang="fr-FR" sz="2400" dirty="0"/>
              <a:t>-adrénergiques.</a:t>
            </a:r>
          </a:p>
          <a:p>
            <a:pPr marL="457200" lvl="1" indent="0">
              <a:buNone/>
            </a:pPr>
            <a:r>
              <a:rPr lang="fr-FR" b="1" dirty="0"/>
              <a:t>Action </a:t>
            </a:r>
            <a:r>
              <a:rPr lang="el-GR" b="1" dirty="0"/>
              <a:t>α</a:t>
            </a:r>
            <a:r>
              <a:rPr lang="fr-FR" b="1" dirty="0"/>
              <a:t>-adrénergique : vasoconstriction</a:t>
            </a:r>
            <a:r>
              <a:rPr lang="fr-FR" dirty="0"/>
              <a:t>. Elle permet de lutter contre l’excès de perméabilité vasculaire responsable d’une perte liquidienne intravasculaire et d’une hypotension.</a:t>
            </a:r>
          </a:p>
          <a:p>
            <a:pPr marL="457200" lvl="1" indent="0">
              <a:buNone/>
            </a:pPr>
            <a:r>
              <a:rPr lang="fr-FR" b="1" dirty="0"/>
              <a:t>Action </a:t>
            </a:r>
            <a:r>
              <a:rPr lang="el-GR" b="1" dirty="0"/>
              <a:t>β</a:t>
            </a:r>
            <a:r>
              <a:rPr lang="fr-FR" b="1" dirty="0"/>
              <a:t>1 et </a:t>
            </a:r>
            <a:r>
              <a:rPr lang="el-GR" b="1" dirty="0"/>
              <a:t>β</a:t>
            </a:r>
            <a:r>
              <a:rPr lang="fr-FR" b="1" dirty="0"/>
              <a:t>2 -</a:t>
            </a:r>
            <a:r>
              <a:rPr lang="fr-FR" b="1" dirty="0" err="1"/>
              <a:t>adrenergique</a:t>
            </a:r>
            <a:r>
              <a:rPr lang="fr-FR" b="1" dirty="0"/>
              <a:t> : tachycardie </a:t>
            </a:r>
            <a:r>
              <a:rPr lang="fr-FR" dirty="0"/>
              <a:t>(</a:t>
            </a:r>
            <a:r>
              <a:rPr lang="el-GR" dirty="0"/>
              <a:t>β</a:t>
            </a:r>
            <a:r>
              <a:rPr lang="fr-FR" dirty="0"/>
              <a:t>1), </a:t>
            </a:r>
            <a:r>
              <a:rPr lang="fr-FR" b="1" dirty="0"/>
              <a:t>vasodilatation modérée </a:t>
            </a:r>
            <a:r>
              <a:rPr lang="fr-FR" dirty="0"/>
              <a:t>(</a:t>
            </a:r>
            <a:r>
              <a:rPr lang="el-GR" dirty="0"/>
              <a:t>β</a:t>
            </a:r>
            <a:r>
              <a:rPr lang="fr-FR" dirty="0"/>
              <a:t>1), </a:t>
            </a:r>
            <a:r>
              <a:rPr lang="fr-FR" b="1" dirty="0" err="1"/>
              <a:t>bronchodilatation</a:t>
            </a:r>
            <a:r>
              <a:rPr lang="fr-FR" dirty="0"/>
              <a:t> (</a:t>
            </a:r>
            <a:r>
              <a:rPr lang="el-GR" dirty="0"/>
              <a:t>β</a:t>
            </a:r>
            <a:r>
              <a:rPr lang="fr-FR" dirty="0"/>
              <a:t>2)</a:t>
            </a:r>
            <a:endParaRPr lang="fr-FR" sz="2000" dirty="0"/>
          </a:p>
          <a:p>
            <a:r>
              <a:rPr lang="fr-FR" sz="2400" b="1" dirty="0"/>
              <a:t>Noradrénaline</a:t>
            </a:r>
            <a:r>
              <a:rPr lang="fr-FR" sz="2400" dirty="0"/>
              <a:t> : amine sympathomimétique d’action très puissante sur les récepteurs </a:t>
            </a:r>
            <a:r>
              <a:rPr lang="el-GR" sz="2400" dirty="0"/>
              <a:t>α</a:t>
            </a:r>
            <a:r>
              <a:rPr lang="fr-FR" sz="2400" dirty="0"/>
              <a:t> . Elle provoque une </a:t>
            </a:r>
            <a:r>
              <a:rPr lang="fr-FR" sz="2400" b="1" dirty="0"/>
              <a:t>vasoconstriction généralisée à l’exception des coronaires</a:t>
            </a:r>
            <a:r>
              <a:rPr lang="fr-FR" sz="2400" dirty="0"/>
              <a:t>. La hausse tensionnelle résultant de son administration est </a:t>
            </a:r>
            <a:r>
              <a:rPr lang="fr-FR" sz="2400" b="1" dirty="0"/>
              <a:t>1,5 fois plus intense </a:t>
            </a:r>
            <a:r>
              <a:rPr lang="fr-FR" sz="2400" dirty="0"/>
              <a:t>que celle de l’adrénaline. </a:t>
            </a:r>
          </a:p>
          <a:p>
            <a:r>
              <a:rPr lang="fr-FR" sz="2400" b="1" dirty="0" err="1"/>
              <a:t>Dobutamine</a:t>
            </a:r>
            <a:r>
              <a:rPr lang="fr-FR" sz="2400" dirty="0"/>
              <a:t> : amine sympathomimétique stimulant les récepteurs </a:t>
            </a:r>
            <a:r>
              <a:rPr lang="el-GR" sz="2400" dirty="0"/>
              <a:t>β</a:t>
            </a:r>
            <a:r>
              <a:rPr lang="fr-FR" sz="2400" dirty="0"/>
              <a:t>1 adrénergiques provoquant une </a:t>
            </a:r>
            <a:r>
              <a:rPr lang="fr-FR" sz="2400" b="1" dirty="0"/>
              <a:t>augmentation du débit cardiaque</a:t>
            </a:r>
            <a:r>
              <a:rPr lang="fr-FR" sz="2400" dirty="0"/>
              <a:t>, du </a:t>
            </a:r>
            <a:r>
              <a:rPr lang="fr-FR" sz="2400" b="1" dirty="0"/>
              <a:t>volume d’éjection </a:t>
            </a:r>
            <a:r>
              <a:rPr lang="fr-FR" sz="2400" dirty="0"/>
              <a:t>et de la </a:t>
            </a:r>
            <a:r>
              <a:rPr lang="fr-FR" sz="2400" b="1" dirty="0"/>
              <a:t>pression artérielle par ce biais</a:t>
            </a:r>
            <a:r>
              <a:rPr lang="fr-FR" sz="2400" dirty="0"/>
              <a:t>, </a:t>
            </a:r>
            <a:r>
              <a:rPr lang="fr-FR" sz="2400" b="1" dirty="0"/>
              <a:t>sans vasoconstriction</a:t>
            </a:r>
            <a:r>
              <a:rPr lang="fr-FR" sz="2400" dirty="0"/>
              <a:t> significative. Elle diminue les pressions de remplissage et les résistances vasculaires systémiques et pulmonaires. C’est un inotrope positif.</a:t>
            </a:r>
          </a:p>
        </p:txBody>
      </p:sp>
    </p:spTree>
    <p:extLst>
      <p:ext uri="{BB962C8B-B14F-4D97-AF65-F5344CB8AC3E}">
        <p14:creationId xmlns:p14="http://schemas.microsoft.com/office/powerpoint/2010/main" val="2711090462"/>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pPr algn="ctr"/>
            <a:r>
              <a:rPr lang="fr-FR" b="1" dirty="0" err="1"/>
              <a:t>Antiarythmiques</a:t>
            </a:r>
            <a:r>
              <a:rPr lang="fr-FR" b="1" dirty="0"/>
              <a:t>, antihypertenseurs et autres</a:t>
            </a:r>
          </a:p>
        </p:txBody>
      </p:sp>
      <p:sp>
        <p:nvSpPr>
          <p:cNvPr id="3" name="Espace réservé du contenu 2"/>
          <p:cNvSpPr>
            <a:spLocks noGrp="1"/>
          </p:cNvSpPr>
          <p:nvPr>
            <p:ph sz="quarter" idx="1"/>
          </p:nvPr>
        </p:nvSpPr>
        <p:spPr>
          <a:xfrm>
            <a:off x="243840" y="1499616"/>
            <a:ext cx="11704320" cy="5169408"/>
          </a:xfrm>
        </p:spPr>
        <p:txBody>
          <a:bodyPr>
            <a:normAutofit/>
          </a:bodyPr>
          <a:lstStyle/>
          <a:p>
            <a:r>
              <a:rPr lang="fr-FR" sz="2000" b="1" dirty="0" err="1"/>
              <a:t>Cordarone</a:t>
            </a:r>
            <a:r>
              <a:rPr lang="fr-FR" sz="2000" dirty="0"/>
              <a:t> (amiodarone): ANTIARYTHMIQUE effet </a:t>
            </a:r>
            <a:r>
              <a:rPr lang="fr-FR" sz="2000" dirty="0" err="1"/>
              <a:t>bradycardisant</a:t>
            </a:r>
            <a:r>
              <a:rPr lang="fr-FR" sz="2000" dirty="0"/>
              <a:t> par diminution de l’automatisme sinusal. Elle diminue la consommation d’O2 par une chute modérée des résistances périphériques et réduction de la fréquence cardiaque. Elle augmente le débit coronaire. Elle est utilisée dans de nombreux troubles du rythme cardiaque. Complications à long terme : pneumopathie interstitielle (jusqu’à 10% des patients traités), bradycardie, toxicité hépatique…</a:t>
            </a:r>
          </a:p>
          <a:p>
            <a:r>
              <a:rPr lang="fr-FR" sz="2000" b="1" dirty="0" err="1"/>
              <a:t>Catapressan</a:t>
            </a:r>
            <a:r>
              <a:rPr lang="fr-FR" sz="2000" b="1" dirty="0"/>
              <a:t> (clonidine)</a:t>
            </a:r>
            <a:r>
              <a:rPr lang="fr-FR" sz="2000" dirty="0"/>
              <a:t> :ANTIHYPERTENSEUR d’action centrale, il agit sur les récepteurs adrénergiques </a:t>
            </a:r>
            <a:r>
              <a:rPr lang="el-GR" sz="2000" dirty="0"/>
              <a:t>α</a:t>
            </a:r>
            <a:r>
              <a:rPr lang="fr-FR" sz="2000" dirty="0"/>
              <a:t>2. Il peut aussi être utilisé dans le traitement de douleurs neuropathiques, de désintoxication aux opioïdes, de sueurs nocturnes ou d’anxiété. Les circuits réflexes sont intacts, permettant d’adapter la tension artérielle aux besoins physiologiques de l’organisme, de sorte que la réponse hémodynamique normale au mouvements du corps est peu modifiée et que les symptômes orthostatiques sont légers et rares.</a:t>
            </a:r>
          </a:p>
          <a:p>
            <a:r>
              <a:rPr lang="fr-FR" sz="2000" b="1" dirty="0" err="1"/>
              <a:t>Loxen</a:t>
            </a:r>
            <a:r>
              <a:rPr lang="fr-FR" sz="2000" dirty="0"/>
              <a:t>  (</a:t>
            </a:r>
            <a:r>
              <a:rPr lang="fr-FR" sz="2000" dirty="0" err="1"/>
              <a:t>nicardipine</a:t>
            </a:r>
            <a:r>
              <a:rPr lang="fr-FR" sz="2000" dirty="0"/>
              <a:t>): ANTIHYPERTENSEUR périphérique = inhibiteur des canaux calciques d’action prédominante sur la musculature lisse artérielle. C’est un vasodilatateur puissant qui diminue les résistances périphériques et la pression artérielle. Elle augmente le débit cardiaque du fait de la diminution de la post-charge. Les changements de la pression artérielle sont relativement importants et rapides lors de l’administration.</a:t>
            </a:r>
          </a:p>
          <a:p>
            <a:r>
              <a:rPr lang="fr-FR" sz="2000" b="1" dirty="0"/>
              <a:t>Héparine </a:t>
            </a:r>
            <a:r>
              <a:rPr lang="fr-FR" sz="2000" dirty="0"/>
              <a:t>: ANTICOAGULANT d’action immédiate. Risques : saignements et hémorragies.</a:t>
            </a:r>
          </a:p>
          <a:p>
            <a:endParaRPr lang="fr-FR" sz="2400" dirty="0"/>
          </a:p>
        </p:txBody>
      </p:sp>
    </p:spTree>
    <p:extLst>
      <p:ext uri="{BB962C8B-B14F-4D97-AF65-F5344CB8AC3E}">
        <p14:creationId xmlns:p14="http://schemas.microsoft.com/office/powerpoint/2010/main" val="226413765"/>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sz="quarter" idx="1"/>
          </p:nvPr>
        </p:nvSpPr>
        <p:spPr>
          <a:xfrm>
            <a:off x="329184" y="1449893"/>
            <a:ext cx="8985504" cy="5267899"/>
          </a:xfrm>
        </p:spPr>
        <p:txBody>
          <a:bodyPr>
            <a:normAutofit fontScale="92500" lnSpcReduction="10000"/>
          </a:bodyPr>
          <a:lstStyle/>
          <a:p>
            <a:r>
              <a:rPr lang="fr-FR" sz="2400" b="1" dirty="0" err="1"/>
              <a:t>Isoflurane</a:t>
            </a:r>
            <a:r>
              <a:rPr lang="fr-FR" sz="2400" b="1" dirty="0"/>
              <a:t>: </a:t>
            </a:r>
            <a:r>
              <a:rPr lang="fr-FR" sz="2400" dirty="0"/>
              <a:t>anesthésique volatile de la famille des éthers halogénés. Distribué en continu par un vaporisateur, effet myorelaxant (notamment hypotenseur et bronchodilatateur), action rapide et élimination rapide.</a:t>
            </a:r>
            <a:endParaRPr lang="fr-FR" sz="2400" b="1" dirty="0"/>
          </a:p>
          <a:p>
            <a:r>
              <a:rPr lang="fr-FR" sz="2400" b="1" dirty="0"/>
              <a:t>Monoxyde d’azote (NO)</a:t>
            </a:r>
            <a:r>
              <a:rPr lang="fr-FR" sz="2400" dirty="0"/>
              <a:t>: neurotransmetteur vasodilatateur très efficace pour lever la vasoconstriction hypoxique dans les ARDS, Il augmente le débit sanguin et une diminue l’agrégation plaquettaire. Il est utilisé pour diminuer l’HTAP et augmenter la PO2 dans les SDRA </a:t>
            </a:r>
          </a:p>
          <a:p>
            <a:r>
              <a:rPr lang="fr-FR" sz="2400" b="1" dirty="0"/>
              <a:t>Héliox</a:t>
            </a:r>
            <a:r>
              <a:rPr lang="fr-FR" sz="2400" dirty="0"/>
              <a:t> : mélange gazeux d’hélium et d’oxygène à 50%. L’hélium est un gaz plus léger, très diffusible qui va favoriser la diffusion de l’O2. Inconvénient : si l’on augmente le % d’hélium pour favoriser la diffusion le mélange s’appauvrit en O2,  Il est le plus souvent utilisé dans l’asthme aigu grave</a:t>
            </a:r>
          </a:p>
          <a:p>
            <a:r>
              <a:rPr lang="fr-FR" sz="2400" b="1" dirty="0" err="1"/>
              <a:t>Kalinox</a:t>
            </a:r>
            <a:r>
              <a:rPr lang="fr-FR" sz="2400" dirty="0"/>
              <a:t> </a:t>
            </a:r>
            <a:r>
              <a:rPr lang="fr-FR" sz="2400" b="1" dirty="0"/>
              <a:t>(N</a:t>
            </a:r>
            <a:r>
              <a:rPr lang="fr-FR" sz="2400" b="1" baseline="-25000" dirty="0"/>
              <a:t>2</a:t>
            </a:r>
            <a:r>
              <a:rPr lang="fr-FR" sz="2400" b="1" dirty="0"/>
              <a:t>O) / </a:t>
            </a:r>
            <a:r>
              <a:rPr lang="fr-FR" sz="2400" b="1" dirty="0" err="1"/>
              <a:t>Meopa</a:t>
            </a:r>
            <a:r>
              <a:rPr lang="fr-FR" sz="2400" dirty="0"/>
              <a:t>: gaz </a:t>
            </a:r>
            <a:r>
              <a:rPr lang="fr-FR" sz="2400" u="sng" dirty="0"/>
              <a:t>analgésique</a:t>
            </a:r>
            <a:r>
              <a:rPr lang="fr-FR" sz="2400" dirty="0">
                <a:solidFill>
                  <a:srgbClr val="FF0000"/>
                </a:solidFill>
              </a:rPr>
              <a:t> </a:t>
            </a:r>
            <a:r>
              <a:rPr lang="fr-FR" sz="2400" dirty="0"/>
              <a:t>utilisé pour prendre en charge la douleur des patients lors de soins douloureux de courte durée. Effets secondaires (qui disparaissent dans les minutes qui suivent l’arrêt de l’inhalation): euphorie, rêves, paresthésies, sensations vertigineuses, nausées</a:t>
            </a:r>
          </a:p>
        </p:txBody>
      </p:sp>
      <p:pic>
        <p:nvPicPr>
          <p:cNvPr id="4" name="Image 3" descr="laughing_gas.jpg"/>
          <p:cNvPicPr>
            <a:picLocks noChangeAspect="1"/>
          </p:cNvPicPr>
          <p:nvPr/>
        </p:nvPicPr>
        <p:blipFill>
          <a:blip r:embed="rId2" cstate="print"/>
          <a:stretch>
            <a:fillRect/>
          </a:stretch>
        </p:blipFill>
        <p:spPr>
          <a:xfrm>
            <a:off x="9533106" y="3029797"/>
            <a:ext cx="2486289" cy="3687995"/>
          </a:xfrm>
          <a:prstGeom prst="rect">
            <a:avLst/>
          </a:prstGeom>
        </p:spPr>
      </p:pic>
      <p:sp>
        <p:nvSpPr>
          <p:cNvPr id="5" name="Titre 1"/>
          <p:cNvSpPr>
            <a:spLocks noGrp="1"/>
          </p:cNvSpPr>
          <p:nvPr>
            <p:ph type="title"/>
          </p:nvPr>
        </p:nvSpPr>
        <p:spPr>
          <a:xfrm>
            <a:off x="585665" y="293077"/>
            <a:ext cx="1899627" cy="986937"/>
          </a:xfrm>
        </p:spPr>
        <p:txBody>
          <a:bodyPr/>
          <a:lstStyle/>
          <a:p>
            <a:pPr algn="ctr"/>
            <a:r>
              <a:rPr lang="fr-FR" b="1" dirty="0"/>
              <a:t>Gaz</a:t>
            </a:r>
          </a:p>
        </p:txBody>
      </p:sp>
    </p:spTree>
    <p:extLst>
      <p:ext uri="{BB962C8B-B14F-4D97-AF65-F5344CB8AC3E}">
        <p14:creationId xmlns:p14="http://schemas.microsoft.com/office/powerpoint/2010/main" val="1504275501"/>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154936" y="255269"/>
            <a:ext cx="7772400" cy="1066130"/>
          </a:xfrm>
        </p:spPr>
        <p:txBody>
          <a:bodyPr>
            <a:normAutofit/>
          </a:bodyPr>
          <a:lstStyle/>
          <a:p>
            <a:pPr algn="ctr"/>
            <a:r>
              <a:rPr lang="fr-FR" b="1" dirty="0"/>
              <a:t>Aérosols: Bronchodilatateurs</a:t>
            </a:r>
          </a:p>
        </p:txBody>
      </p:sp>
      <p:sp>
        <p:nvSpPr>
          <p:cNvPr id="3" name="Espace réservé du contenu 2"/>
          <p:cNvSpPr>
            <a:spLocks noGrp="1"/>
          </p:cNvSpPr>
          <p:nvPr>
            <p:ph sz="quarter" idx="1"/>
          </p:nvPr>
        </p:nvSpPr>
        <p:spPr>
          <a:xfrm>
            <a:off x="646176" y="1700808"/>
            <a:ext cx="10789920" cy="4675608"/>
          </a:xfrm>
        </p:spPr>
        <p:txBody>
          <a:bodyPr numCol="2">
            <a:noAutofit/>
          </a:bodyPr>
          <a:lstStyle/>
          <a:p>
            <a:r>
              <a:rPr lang="el-GR" sz="2400" b="1" dirty="0"/>
              <a:t>β</a:t>
            </a:r>
            <a:r>
              <a:rPr lang="fr-FR" sz="2400" b="1" dirty="0"/>
              <a:t>2 mimétiques</a:t>
            </a:r>
            <a:r>
              <a:rPr lang="fr-FR" sz="2400" dirty="0"/>
              <a:t> : salbutamol (</a:t>
            </a:r>
            <a:r>
              <a:rPr lang="fr-FR" sz="2400" dirty="0" err="1"/>
              <a:t>ventoline</a:t>
            </a:r>
            <a:r>
              <a:rPr lang="fr-FR" sz="2400" dirty="0"/>
              <a:t>), </a:t>
            </a:r>
            <a:r>
              <a:rPr lang="fr-FR" sz="2400" dirty="0" err="1"/>
              <a:t>terbutaline</a:t>
            </a:r>
            <a:r>
              <a:rPr lang="fr-FR" sz="2400" dirty="0"/>
              <a:t> (</a:t>
            </a:r>
            <a:r>
              <a:rPr lang="fr-FR" sz="2400" dirty="0" err="1"/>
              <a:t>bricanyl</a:t>
            </a:r>
            <a:r>
              <a:rPr lang="fr-FR" sz="2400" dirty="0"/>
              <a:t>)</a:t>
            </a:r>
          </a:p>
          <a:p>
            <a:endParaRPr lang="fr-FR" sz="2400" dirty="0"/>
          </a:p>
          <a:p>
            <a:pPr marL="0" indent="0">
              <a:buNone/>
            </a:pPr>
            <a:r>
              <a:rPr lang="fr-FR" sz="2400" dirty="0"/>
              <a:t>    Ils ont une action </a:t>
            </a:r>
            <a:r>
              <a:rPr lang="fr-FR" sz="2400" b="1" dirty="0"/>
              <a:t>rapide</a:t>
            </a:r>
            <a:r>
              <a:rPr lang="fr-FR" sz="2400" dirty="0"/>
              <a:t> et de </a:t>
            </a:r>
            <a:r>
              <a:rPr lang="fr-FR" sz="2400" b="1" dirty="0"/>
              <a:t>courte durée </a:t>
            </a:r>
            <a:r>
              <a:rPr lang="fr-FR" sz="2400" dirty="0"/>
              <a:t>par </a:t>
            </a:r>
            <a:r>
              <a:rPr lang="fr-FR" sz="2400" b="1" dirty="0"/>
              <a:t>relâchement de la musculature bronchique</a:t>
            </a:r>
          </a:p>
          <a:p>
            <a:pPr marL="0" indent="0">
              <a:buNone/>
            </a:pPr>
            <a:endParaRPr lang="fr-FR" sz="2400" b="1" dirty="0"/>
          </a:p>
          <a:p>
            <a:pPr marL="0" indent="0">
              <a:buNone/>
            </a:pPr>
            <a:endParaRPr lang="fr-FR" sz="2400" b="1" dirty="0"/>
          </a:p>
          <a:p>
            <a:pPr marL="0" indent="0">
              <a:buNone/>
            </a:pPr>
            <a:r>
              <a:rPr lang="fr-FR" sz="2400" dirty="0"/>
              <a:t>    Effets indésirables : tachycardie, crampes, nervosité</a:t>
            </a:r>
          </a:p>
          <a:p>
            <a:pPr marL="0" indent="0">
              <a:buNone/>
            </a:pPr>
            <a:endParaRPr lang="fr-FR" sz="2400" dirty="0"/>
          </a:p>
          <a:p>
            <a:r>
              <a:rPr lang="fr-FR" sz="2400" b="1" dirty="0"/>
              <a:t>Anticholinergiques</a:t>
            </a:r>
            <a:r>
              <a:rPr lang="fr-FR" sz="2400" dirty="0"/>
              <a:t> : bromure d’</a:t>
            </a:r>
            <a:r>
              <a:rPr lang="fr-FR" sz="2400" dirty="0" err="1"/>
              <a:t>ipratropium</a:t>
            </a:r>
            <a:r>
              <a:rPr lang="fr-FR" sz="2400" dirty="0"/>
              <a:t> (</a:t>
            </a:r>
            <a:r>
              <a:rPr lang="fr-FR" sz="2400" dirty="0" err="1"/>
              <a:t>atrovent</a:t>
            </a:r>
            <a:r>
              <a:rPr lang="fr-FR" sz="2400" dirty="0"/>
              <a:t>)</a:t>
            </a:r>
          </a:p>
          <a:p>
            <a:endParaRPr lang="fr-FR" sz="2400" dirty="0"/>
          </a:p>
          <a:p>
            <a:pPr marL="0" indent="0">
              <a:buNone/>
            </a:pPr>
            <a:r>
              <a:rPr lang="fr-FR" sz="2400" dirty="0"/>
              <a:t>     </a:t>
            </a:r>
            <a:r>
              <a:rPr lang="fr-FR" sz="2400" b="1" dirty="0" err="1"/>
              <a:t>Bronchodilatation</a:t>
            </a:r>
            <a:r>
              <a:rPr lang="fr-FR" sz="2400" dirty="0"/>
              <a:t> par action contre l’acétylcholine au niveau des  récepteurs cholinergiques. Ils ont une </a:t>
            </a:r>
            <a:r>
              <a:rPr lang="fr-FR" sz="2400" b="1" dirty="0"/>
              <a:t>action prolongée</a:t>
            </a:r>
            <a:r>
              <a:rPr lang="fr-FR" sz="2400" dirty="0"/>
              <a:t>.</a:t>
            </a:r>
          </a:p>
          <a:p>
            <a:pPr marL="0" indent="0">
              <a:buNone/>
            </a:pPr>
            <a:endParaRPr lang="fr-FR" sz="2400" dirty="0"/>
          </a:p>
          <a:p>
            <a:pPr marL="0" indent="0">
              <a:buNone/>
            </a:pPr>
            <a:r>
              <a:rPr lang="fr-FR" sz="2400" dirty="0"/>
              <a:t>Effets indésirables : sécheresse buccale</a:t>
            </a:r>
          </a:p>
          <a:p>
            <a:endParaRPr lang="fr-FR" sz="3200" dirty="0"/>
          </a:p>
        </p:txBody>
      </p:sp>
    </p:spTree>
    <p:extLst>
      <p:ext uri="{BB962C8B-B14F-4D97-AF65-F5344CB8AC3E}">
        <p14:creationId xmlns:p14="http://schemas.microsoft.com/office/powerpoint/2010/main" val="14587636"/>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88941"/>
            <a:ext cx="10515600" cy="1325563"/>
          </a:xfrm>
        </p:spPr>
        <p:txBody>
          <a:bodyPr/>
          <a:lstStyle/>
          <a:p>
            <a:pPr algn="ctr"/>
            <a:r>
              <a:rPr lang="fr-FR" b="1" dirty="0"/>
              <a:t>Aérosols: Autres</a:t>
            </a:r>
          </a:p>
        </p:txBody>
      </p:sp>
      <p:sp>
        <p:nvSpPr>
          <p:cNvPr id="3" name="Espace réservé du contenu 2"/>
          <p:cNvSpPr>
            <a:spLocks noGrp="1"/>
          </p:cNvSpPr>
          <p:nvPr>
            <p:ph sz="quarter" idx="1"/>
          </p:nvPr>
        </p:nvSpPr>
        <p:spPr>
          <a:xfrm>
            <a:off x="571500" y="1444487"/>
            <a:ext cx="11049000" cy="5519291"/>
          </a:xfrm>
        </p:spPr>
        <p:txBody>
          <a:bodyPr numCol="2">
            <a:noAutofit/>
          </a:bodyPr>
          <a:lstStyle/>
          <a:p>
            <a:r>
              <a:rPr lang="fr-FR" sz="2000" b="1" dirty="0"/>
              <a:t>Corticoïdes (</a:t>
            </a:r>
            <a:r>
              <a:rPr lang="fr-FR" sz="2000" b="1" dirty="0" err="1"/>
              <a:t>solumédrol</a:t>
            </a:r>
            <a:r>
              <a:rPr lang="fr-FR" sz="2000" b="1" dirty="0"/>
              <a:t>, hydrocortisone, </a:t>
            </a:r>
            <a:r>
              <a:rPr lang="fr-FR" sz="2000" b="1" dirty="0" err="1"/>
              <a:t>budésonide</a:t>
            </a:r>
            <a:r>
              <a:rPr lang="fr-FR" sz="2000" b="1" dirty="0"/>
              <a:t>/</a:t>
            </a:r>
            <a:r>
              <a:rPr lang="fr-FR" sz="2000" b="1" dirty="0" err="1"/>
              <a:t>Pulmicort</a:t>
            </a:r>
            <a:r>
              <a:rPr lang="fr-FR" sz="2000" b="1" dirty="0"/>
              <a:t>…)</a:t>
            </a:r>
            <a:r>
              <a:rPr lang="fr-FR" sz="2000" dirty="0"/>
              <a:t>: ils agissent grâce à leur propriétés anti-inflammatoires puissantes. Ils sont utilisés en cas de spasticité bronchique importante ou lors d’un œdème laryngé ou encore lors du sepsis (insuffisance surrénalienne associée au sepsis)</a:t>
            </a:r>
          </a:p>
          <a:p>
            <a:r>
              <a:rPr lang="fr-FR" sz="2000" b="1" dirty="0"/>
              <a:t>Adrénaline</a:t>
            </a:r>
            <a:r>
              <a:rPr lang="fr-FR" sz="2000" dirty="0"/>
              <a:t> : elle présente des effets </a:t>
            </a:r>
            <a:r>
              <a:rPr lang="fr-FR" sz="2000" dirty="0" err="1"/>
              <a:t>myo-relaxant</a:t>
            </a:r>
            <a:r>
              <a:rPr lang="fr-FR" sz="2000" dirty="0"/>
              <a:t> sur la musculature bronchique. Elle est aussi le plus souvent utilisée en cas d’œdème laryngé. </a:t>
            </a:r>
          </a:p>
          <a:p>
            <a:r>
              <a:rPr lang="fr-FR" sz="2000" b="1" dirty="0"/>
              <a:t>Acide N-</a:t>
            </a:r>
            <a:r>
              <a:rPr lang="fr-FR" sz="2000" b="1" dirty="0" err="1"/>
              <a:t>acetylcystéine</a:t>
            </a:r>
            <a:r>
              <a:rPr lang="fr-FR" sz="2000" b="1" dirty="0"/>
              <a:t> (</a:t>
            </a:r>
            <a:r>
              <a:rPr lang="fr-FR" sz="2000" b="1" dirty="0" err="1"/>
              <a:t>Mucomyst</a:t>
            </a:r>
            <a:r>
              <a:rPr lang="fr-FR" sz="2000" b="1" dirty="0"/>
              <a:t>®)</a:t>
            </a:r>
            <a:r>
              <a:rPr lang="fr-FR" sz="2000" dirty="0"/>
              <a:t>: hors AMM, c’est un </a:t>
            </a:r>
            <a:r>
              <a:rPr lang="fr-FR" sz="2000" dirty="0" err="1"/>
              <a:t>mucolytique</a:t>
            </a:r>
            <a:r>
              <a:rPr lang="fr-FR" sz="2000" dirty="0"/>
              <a:t>. Attention : risque de « noyade » !</a:t>
            </a:r>
          </a:p>
          <a:p>
            <a:r>
              <a:rPr lang="fr-FR" sz="2000" b="1" dirty="0" err="1"/>
              <a:t>Dornase</a:t>
            </a:r>
            <a:r>
              <a:rPr lang="fr-FR" sz="2000" b="1" dirty="0"/>
              <a:t> Alpha (</a:t>
            </a:r>
            <a:r>
              <a:rPr lang="fr-FR" sz="2000" b="1" dirty="0" err="1"/>
              <a:t>rhDNase</a:t>
            </a:r>
            <a:r>
              <a:rPr lang="fr-FR" sz="2000" b="1" dirty="0"/>
              <a:t> / </a:t>
            </a:r>
            <a:r>
              <a:rPr lang="fr-FR" sz="2000" b="1" dirty="0" err="1"/>
              <a:t>Pulmosyme</a:t>
            </a:r>
            <a:r>
              <a:rPr lang="fr-FR" sz="2000" b="1" dirty="0"/>
              <a:t>): </a:t>
            </a:r>
            <a:r>
              <a:rPr lang="fr-FR" sz="2000" dirty="0"/>
              <a:t>enzyme visant à fluidifier les sécrétions des patients atteints de mucoviscidose.</a:t>
            </a:r>
          </a:p>
          <a:p>
            <a:pPr marL="0" indent="0">
              <a:buNone/>
            </a:pPr>
            <a:endParaRPr lang="fr-FR" sz="2000" dirty="0"/>
          </a:p>
          <a:p>
            <a:r>
              <a:rPr lang="fr-FR" sz="2000" b="1" dirty="0"/>
              <a:t>Sérum physiologique </a:t>
            </a:r>
            <a:r>
              <a:rPr lang="fr-FR" sz="2000" dirty="0"/>
              <a:t>: souvent utilisé en cas de sécheresse buccale. Peu d’effet sur les sécrétions d’après les études</a:t>
            </a:r>
          </a:p>
          <a:p>
            <a:r>
              <a:rPr lang="fr-FR" sz="2000" b="1" dirty="0"/>
              <a:t>Solution salée hypertonique (3 à 9%)</a:t>
            </a:r>
            <a:r>
              <a:rPr lang="fr-FR" sz="2000" dirty="0"/>
              <a:t> : agit en augmentant le flux hydrique vers la lumière bronchique. Elle possède également une action </a:t>
            </a:r>
            <a:r>
              <a:rPr lang="fr-FR" sz="2000" dirty="0" err="1"/>
              <a:t>mucolytique</a:t>
            </a:r>
            <a:r>
              <a:rPr lang="fr-FR" sz="2000" dirty="0"/>
              <a:t> et stimule les battements ciliaires. </a:t>
            </a:r>
            <a:r>
              <a:rPr lang="fr-FR" sz="2000" b="1" dirty="0"/>
              <a:t>Attention : risque de bronchospasme ++</a:t>
            </a:r>
          </a:p>
          <a:p>
            <a:r>
              <a:rPr lang="fr-FR" sz="2000" b="1" dirty="0"/>
              <a:t>Bicarbonate de sodium 1.4% (isotonique): </a:t>
            </a:r>
            <a:r>
              <a:rPr lang="fr-FR" sz="2000" dirty="0"/>
              <a:t>Alcalinisation et hydratation du tapis </a:t>
            </a:r>
            <a:r>
              <a:rPr lang="fr-FR" sz="2000" dirty="0" err="1"/>
              <a:t>mucociliaire</a:t>
            </a:r>
            <a:r>
              <a:rPr lang="fr-FR" sz="2000" dirty="0"/>
              <a:t> (favorise les battements ciliaires,</a:t>
            </a:r>
            <a:endParaRPr lang="fr-FR" sz="2000" b="1" dirty="0"/>
          </a:p>
          <a:p>
            <a:r>
              <a:rPr lang="fr-FR" sz="2000" b="1" dirty="0"/>
              <a:t>Antibiotique: </a:t>
            </a:r>
            <a:r>
              <a:rPr lang="fr-FR" sz="2000" dirty="0" err="1"/>
              <a:t>Tobramycine</a:t>
            </a:r>
            <a:r>
              <a:rPr lang="fr-FR" sz="2000" dirty="0"/>
              <a:t> (</a:t>
            </a:r>
            <a:r>
              <a:rPr lang="fr-FR" sz="2000" dirty="0" err="1"/>
              <a:t>Tobi</a:t>
            </a:r>
            <a:r>
              <a:rPr lang="fr-FR" sz="2000" dirty="0"/>
              <a:t>®) mucoviscidose</a:t>
            </a:r>
            <a:endParaRPr lang="fr-FR" sz="2000" b="1" dirty="0"/>
          </a:p>
        </p:txBody>
      </p:sp>
    </p:spTree>
    <p:extLst>
      <p:ext uri="{BB962C8B-B14F-4D97-AF65-F5344CB8AC3E}">
        <p14:creationId xmlns:p14="http://schemas.microsoft.com/office/powerpoint/2010/main" val="1893746258"/>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976423" y="216270"/>
            <a:ext cx="10515600" cy="1325563"/>
          </a:xfrm>
        </p:spPr>
        <p:txBody>
          <a:bodyPr/>
          <a:lstStyle/>
          <a:p>
            <a:pPr marL="571500" indent="-571500" algn="ctr">
              <a:buFont typeface="Wingdings" pitchFamily="2" charset="2"/>
              <a:buChar char="q"/>
            </a:pPr>
            <a:r>
              <a:rPr lang="fr-FR" b="1" u="sng" dirty="0"/>
              <a:t>Evaluation Sédation / Analgésie </a:t>
            </a:r>
          </a:p>
        </p:txBody>
      </p:sp>
      <p:sp>
        <p:nvSpPr>
          <p:cNvPr id="4" name="Rectangle 3"/>
          <p:cNvSpPr/>
          <p:nvPr/>
        </p:nvSpPr>
        <p:spPr>
          <a:xfrm>
            <a:off x="2495107" y="1218667"/>
            <a:ext cx="7478232" cy="646331"/>
          </a:xfrm>
          <a:prstGeom prst="rect">
            <a:avLst/>
          </a:prstGeom>
        </p:spPr>
        <p:txBody>
          <a:bodyPr wrap="square">
            <a:spAutoFit/>
          </a:bodyPr>
          <a:lstStyle/>
          <a:p>
            <a:r>
              <a:rPr lang="fr-FR" dirty="0"/>
              <a:t>Conférence de consensus commune (SFAR-SRLF) en réanimation Sédation-analgésie en réanimation (nouveau-né exclu), P. </a:t>
            </a:r>
            <a:r>
              <a:rPr lang="fr-FR" dirty="0" err="1"/>
              <a:t>Sauder</a:t>
            </a:r>
            <a:r>
              <a:rPr lang="fr-FR" dirty="0"/>
              <a:t> et al., 2008</a:t>
            </a:r>
          </a:p>
        </p:txBody>
      </p:sp>
      <p:pic>
        <p:nvPicPr>
          <p:cNvPr id="5" name="Image 4"/>
          <p:cNvPicPr>
            <a:picLocks noChangeAspect="1"/>
          </p:cNvPicPr>
          <p:nvPr/>
        </p:nvPicPr>
        <p:blipFill rotWithShape="1">
          <a:blip r:embed="rId3"/>
          <a:srcRect l="33644" t="28243" r="37345" b="31343"/>
          <a:stretch/>
        </p:blipFill>
        <p:spPr>
          <a:xfrm>
            <a:off x="418984" y="2544231"/>
            <a:ext cx="3890535" cy="3048496"/>
          </a:xfrm>
          <a:prstGeom prst="rect">
            <a:avLst/>
          </a:prstGeom>
          <a:noFill/>
          <a:ln w="63500" cap="sq" cmpd="sng">
            <a:solidFill>
              <a:schemeClr val="accent1"/>
            </a:solidFill>
          </a:ln>
          <a:effectLst/>
        </p:spPr>
      </p:pic>
      <p:pic>
        <p:nvPicPr>
          <p:cNvPr id="6" name="Image 5"/>
          <p:cNvPicPr>
            <a:picLocks noChangeAspect="1"/>
          </p:cNvPicPr>
          <p:nvPr/>
        </p:nvPicPr>
        <p:blipFill rotWithShape="1">
          <a:blip r:embed="rId4"/>
          <a:srcRect l="33643" t="35581" r="37403" b="42507"/>
          <a:stretch/>
        </p:blipFill>
        <p:spPr>
          <a:xfrm>
            <a:off x="8264076" y="2066787"/>
            <a:ext cx="3761348" cy="1601216"/>
          </a:xfrm>
          <a:prstGeom prst="rect">
            <a:avLst/>
          </a:prstGeom>
        </p:spPr>
      </p:pic>
      <p:pic>
        <p:nvPicPr>
          <p:cNvPr id="7" name="Image 6"/>
          <p:cNvPicPr>
            <a:picLocks noChangeAspect="1"/>
          </p:cNvPicPr>
          <p:nvPr/>
        </p:nvPicPr>
        <p:blipFill rotWithShape="1">
          <a:blip r:embed="rId4"/>
          <a:srcRect l="65097" t="35375" r="6298" b="36305"/>
          <a:stretch/>
        </p:blipFill>
        <p:spPr>
          <a:xfrm>
            <a:off x="8743832" y="4973892"/>
            <a:ext cx="3215186" cy="1790571"/>
          </a:xfrm>
          <a:prstGeom prst="rect">
            <a:avLst/>
          </a:prstGeom>
        </p:spPr>
      </p:pic>
      <p:pic>
        <p:nvPicPr>
          <p:cNvPr id="8" name="Image 7"/>
          <p:cNvPicPr>
            <a:picLocks noChangeAspect="1"/>
          </p:cNvPicPr>
          <p:nvPr/>
        </p:nvPicPr>
        <p:blipFill rotWithShape="1">
          <a:blip r:embed="rId5"/>
          <a:srcRect l="37539" t="41679" r="29729" b="39096"/>
          <a:stretch/>
        </p:blipFill>
        <p:spPr>
          <a:xfrm>
            <a:off x="4869714" y="4973892"/>
            <a:ext cx="3851563" cy="1272453"/>
          </a:xfrm>
          <a:prstGeom prst="rect">
            <a:avLst/>
          </a:prstGeom>
        </p:spPr>
      </p:pic>
      <p:pic>
        <p:nvPicPr>
          <p:cNvPr id="9" name="Image 8"/>
          <p:cNvPicPr>
            <a:picLocks noChangeAspect="1"/>
          </p:cNvPicPr>
          <p:nvPr/>
        </p:nvPicPr>
        <p:blipFill rotWithShape="1">
          <a:blip r:embed="rId6"/>
          <a:srcRect l="36434" t="44780" r="30775" b="41473"/>
          <a:stretch/>
        </p:blipFill>
        <p:spPr>
          <a:xfrm>
            <a:off x="5380076" y="3708397"/>
            <a:ext cx="5195168" cy="1225101"/>
          </a:xfrm>
          <a:prstGeom prst="rect">
            <a:avLst/>
          </a:prstGeom>
        </p:spPr>
      </p:pic>
    </p:spTree>
    <p:extLst>
      <p:ext uri="{BB962C8B-B14F-4D97-AF65-F5344CB8AC3E}">
        <p14:creationId xmlns:p14="http://schemas.microsoft.com/office/powerpoint/2010/main" val="489879188"/>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73425" y="0"/>
            <a:ext cx="10515600" cy="1325563"/>
          </a:xfrm>
        </p:spPr>
        <p:txBody>
          <a:bodyPr/>
          <a:lstStyle/>
          <a:p>
            <a:r>
              <a:rPr lang="fr-FR" b="1" dirty="0"/>
              <a:t>Evaluation de l’état de conscience</a:t>
            </a:r>
          </a:p>
        </p:txBody>
      </p:sp>
      <p:pic>
        <p:nvPicPr>
          <p:cNvPr id="4" name="Image 3"/>
          <p:cNvPicPr>
            <a:picLocks noChangeAspect="1"/>
          </p:cNvPicPr>
          <p:nvPr/>
        </p:nvPicPr>
        <p:blipFill rotWithShape="1">
          <a:blip r:embed="rId3"/>
          <a:srcRect l="32497" t="33337" r="21193" b="10969"/>
          <a:stretch/>
        </p:blipFill>
        <p:spPr>
          <a:xfrm>
            <a:off x="5888735" y="2113562"/>
            <a:ext cx="5766817" cy="3901192"/>
          </a:xfrm>
          <a:prstGeom prst="rect">
            <a:avLst/>
          </a:prstGeom>
        </p:spPr>
      </p:pic>
      <p:pic>
        <p:nvPicPr>
          <p:cNvPr id="3" name="Image 2"/>
          <p:cNvPicPr>
            <a:picLocks noChangeAspect="1"/>
          </p:cNvPicPr>
          <p:nvPr/>
        </p:nvPicPr>
        <p:blipFill>
          <a:blip r:embed="rId4"/>
          <a:stretch>
            <a:fillRect/>
          </a:stretch>
        </p:blipFill>
        <p:spPr>
          <a:xfrm>
            <a:off x="473425" y="1690688"/>
            <a:ext cx="4619625" cy="4876800"/>
          </a:xfrm>
          <a:prstGeom prst="rect">
            <a:avLst/>
          </a:prstGeom>
        </p:spPr>
      </p:pic>
      <p:sp>
        <p:nvSpPr>
          <p:cNvPr id="5" name="ZoneTexte 4"/>
          <p:cNvSpPr txBox="1"/>
          <p:nvPr/>
        </p:nvSpPr>
        <p:spPr>
          <a:xfrm>
            <a:off x="473425" y="1283829"/>
            <a:ext cx="4635023" cy="369332"/>
          </a:xfrm>
          <a:prstGeom prst="rect">
            <a:avLst/>
          </a:prstGeom>
          <a:noFill/>
        </p:spPr>
        <p:txBody>
          <a:bodyPr wrap="square" rtlCol="0">
            <a:spAutoFit/>
          </a:bodyPr>
          <a:lstStyle/>
          <a:p>
            <a:r>
              <a:rPr lang="fr-FR" b="1" u="sng" dirty="0"/>
              <a:t>Glasgow Coma </a:t>
            </a:r>
            <a:r>
              <a:rPr lang="fr-FR" b="1" u="sng" dirty="0" err="1"/>
              <a:t>Scale</a:t>
            </a:r>
            <a:r>
              <a:rPr lang="fr-FR" b="1" u="sng" dirty="0"/>
              <a:t>:</a:t>
            </a:r>
            <a:r>
              <a:rPr lang="fr-FR" dirty="0"/>
              <a:t> </a:t>
            </a:r>
            <a:r>
              <a:rPr lang="nb-NO" sz="1200" dirty="0"/>
              <a:t>G. Teasdale, B. Jennet, 1974.</a:t>
            </a:r>
            <a:endParaRPr lang="fr-FR" sz="1200" b="1" u="sng" dirty="0"/>
          </a:p>
        </p:txBody>
      </p:sp>
      <p:sp>
        <p:nvSpPr>
          <p:cNvPr id="6" name="Rectangle 5"/>
          <p:cNvSpPr/>
          <p:nvPr/>
        </p:nvSpPr>
        <p:spPr>
          <a:xfrm>
            <a:off x="5888735" y="6024577"/>
            <a:ext cx="6559296" cy="461665"/>
          </a:xfrm>
          <a:prstGeom prst="rect">
            <a:avLst/>
          </a:prstGeom>
        </p:spPr>
        <p:txBody>
          <a:bodyPr wrap="square">
            <a:spAutoFit/>
          </a:bodyPr>
          <a:lstStyle/>
          <a:p>
            <a:r>
              <a:rPr lang="fr-FR" sz="1200" dirty="0" err="1"/>
              <a:t>Chanques</a:t>
            </a:r>
            <a:r>
              <a:rPr lang="fr-FR" sz="1200" dirty="0"/>
              <a:t> G. et al. [Validation of the french </a:t>
            </a:r>
            <a:r>
              <a:rPr lang="fr-FR" sz="1200" dirty="0" err="1"/>
              <a:t>translated</a:t>
            </a:r>
            <a:r>
              <a:rPr lang="fr-FR" sz="1200" dirty="0"/>
              <a:t> Richmond vigilance-agitation </a:t>
            </a:r>
            <a:r>
              <a:rPr lang="fr-FR" sz="1200" dirty="0" err="1"/>
              <a:t>scale</a:t>
            </a:r>
            <a:r>
              <a:rPr lang="fr-FR" sz="1200" dirty="0"/>
              <a:t>]. Ann. Fr. </a:t>
            </a:r>
            <a:r>
              <a:rPr lang="fr-FR" sz="1200" dirty="0" err="1"/>
              <a:t>Anesthèsie</a:t>
            </a:r>
            <a:r>
              <a:rPr lang="fr-FR" sz="1200" dirty="0"/>
              <a:t> </a:t>
            </a:r>
            <a:r>
              <a:rPr lang="fr-FR" sz="1200" dirty="0" err="1"/>
              <a:t>Rèanimation</a:t>
            </a:r>
            <a:r>
              <a:rPr lang="fr-FR" sz="1200" dirty="0"/>
              <a:t>. 2006;25:696–701</a:t>
            </a:r>
          </a:p>
        </p:txBody>
      </p:sp>
      <p:sp>
        <p:nvSpPr>
          <p:cNvPr id="7" name="ZoneTexte 6"/>
          <p:cNvSpPr txBox="1"/>
          <p:nvPr/>
        </p:nvSpPr>
        <p:spPr>
          <a:xfrm>
            <a:off x="5888735" y="1653161"/>
            <a:ext cx="5644897" cy="369332"/>
          </a:xfrm>
          <a:prstGeom prst="rect">
            <a:avLst/>
          </a:prstGeom>
          <a:noFill/>
        </p:spPr>
        <p:txBody>
          <a:bodyPr wrap="square" rtlCol="0">
            <a:spAutoFit/>
          </a:bodyPr>
          <a:lstStyle/>
          <a:p>
            <a:r>
              <a:rPr lang="fr-FR" b="1" u="sng" dirty="0"/>
              <a:t>Richmond Agitation-</a:t>
            </a:r>
            <a:r>
              <a:rPr lang="fr-FR" b="1" u="sng" dirty="0" err="1"/>
              <a:t>Sedation</a:t>
            </a:r>
            <a:r>
              <a:rPr lang="fr-FR" b="1" u="sng" dirty="0"/>
              <a:t> </a:t>
            </a:r>
            <a:r>
              <a:rPr lang="fr-FR" b="1" u="sng" dirty="0" err="1"/>
              <a:t>Scale</a:t>
            </a:r>
            <a:r>
              <a:rPr lang="fr-FR" b="1" u="sng" dirty="0"/>
              <a:t>, RASS: </a:t>
            </a:r>
            <a:r>
              <a:rPr lang="fr-FR" sz="1200" dirty="0"/>
              <a:t>Curtis N. and al, 2002</a:t>
            </a:r>
          </a:p>
        </p:txBody>
      </p:sp>
    </p:spTree>
    <p:extLst>
      <p:ext uri="{BB962C8B-B14F-4D97-AF65-F5344CB8AC3E}">
        <p14:creationId xmlns:p14="http://schemas.microsoft.com/office/powerpoint/2010/main" val="1276712202"/>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smtClean="0"/>
              <a:t>Cas du délirium: Le CAM-ICU</a:t>
            </a:r>
            <a:endParaRPr lang="fr-FR" b="1" dirty="0"/>
          </a:p>
        </p:txBody>
      </p:sp>
      <p:pic>
        <p:nvPicPr>
          <p:cNvPr id="5" name="Image 4"/>
          <p:cNvPicPr>
            <a:picLocks noChangeAspect="1"/>
          </p:cNvPicPr>
          <p:nvPr/>
        </p:nvPicPr>
        <p:blipFill rotWithShape="1">
          <a:blip r:embed="rId2"/>
          <a:srcRect l="31620" t="23580" r="16204" b="20617"/>
          <a:stretch/>
        </p:blipFill>
        <p:spPr>
          <a:xfrm>
            <a:off x="2942706" y="1372601"/>
            <a:ext cx="8996603" cy="5412330"/>
          </a:xfrm>
          <a:prstGeom prst="rect">
            <a:avLst/>
          </a:prstGeom>
        </p:spPr>
      </p:pic>
    </p:spTree>
    <p:extLst>
      <p:ext uri="{BB962C8B-B14F-4D97-AF65-F5344CB8AC3E}">
        <p14:creationId xmlns:p14="http://schemas.microsoft.com/office/powerpoint/2010/main" val="74450991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1741" y="1818752"/>
            <a:ext cx="11525459" cy="1306285"/>
          </a:xfrm>
          <a:prstGeom prst="rect">
            <a:avLst/>
          </a:prstGeom>
          <a:solidFill>
            <a:srgbClr val="FFCC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Espace réservé du contenu 2"/>
          <p:cNvSpPr>
            <a:spLocks noGrp="1"/>
          </p:cNvSpPr>
          <p:nvPr>
            <p:ph idx="1"/>
          </p:nvPr>
        </p:nvSpPr>
        <p:spPr>
          <a:xfrm>
            <a:off x="365760" y="1915730"/>
            <a:ext cx="11521440" cy="4593392"/>
          </a:xfrm>
        </p:spPr>
        <p:txBody>
          <a:bodyPr>
            <a:normAutofit fontScale="92500" lnSpcReduction="20000"/>
          </a:bodyPr>
          <a:lstStyle/>
          <a:p>
            <a:r>
              <a:rPr lang="fr-FR" dirty="0"/>
              <a:t>Selon l’étude française DOLOREA [</a:t>
            </a:r>
            <a:r>
              <a:rPr lang="fr-FR" sz="1800" dirty="0"/>
              <a:t>Payen JF, and all. </a:t>
            </a:r>
            <a:r>
              <a:rPr lang="fr-FR" sz="1800" dirty="0" err="1"/>
              <a:t>Anesthesiology</a:t>
            </a:r>
            <a:r>
              <a:rPr lang="fr-FR" sz="1800" dirty="0"/>
              <a:t> 2007</a:t>
            </a:r>
            <a:r>
              <a:rPr lang="fr-FR" dirty="0"/>
              <a:t>]: à j2 l’incidence de la douleur d’intensité au moins modérée est de 33 % au repos et elle est de 56 % au cours d’une procédure de soin et </a:t>
            </a:r>
            <a:r>
              <a:rPr lang="fr-FR" b="1" dirty="0"/>
              <a:t>augmente au cours du séjour</a:t>
            </a:r>
            <a:r>
              <a:rPr lang="fr-FR" dirty="0"/>
              <a:t> pour atteindre un maximum de plus de 80 % au cours des soins à j6.</a:t>
            </a:r>
          </a:p>
          <a:p>
            <a:r>
              <a:rPr lang="fr-FR" b="1" dirty="0"/>
              <a:t>Patients </a:t>
            </a:r>
            <a:r>
              <a:rPr lang="fr-FR" b="1" dirty="0" err="1"/>
              <a:t>communiquants</a:t>
            </a:r>
            <a:r>
              <a:rPr lang="fr-FR" b="1" dirty="0"/>
              <a:t>: auto-évaluation </a:t>
            </a:r>
            <a:r>
              <a:rPr lang="fr-FR" dirty="0"/>
              <a:t>(sous estimation systématique de la douleur par les soignants en réanimation),</a:t>
            </a:r>
          </a:p>
          <a:p>
            <a:pPr lvl="1">
              <a:buFont typeface="Wingdings" panose="05000000000000000000" pitchFamily="2" charset="2"/>
              <a:buChar char="Ø"/>
            </a:pPr>
            <a:r>
              <a:rPr lang="fr-FR" b="1" dirty="0"/>
              <a:t>L’échelle numérique 0-10 </a:t>
            </a:r>
            <a:r>
              <a:rPr lang="fr-FR" dirty="0"/>
              <a:t>adaptée visuellement en grand format est réalisable chez 90 % des patients de réanimation vigiles et capables de serrer la main à la demande, intubés ou non intubés ; comparée à l’échelle verbale simple et à l’échelle visuelle analogique, c’est l’échelle préférée par la majorité des patients en réanimation, la plus faisable et la plus sensible pour détecter la douleur. </a:t>
            </a:r>
          </a:p>
          <a:p>
            <a:r>
              <a:rPr lang="fr-FR" dirty="0"/>
              <a:t>Chez les </a:t>
            </a:r>
            <a:r>
              <a:rPr lang="fr-FR" b="1" dirty="0"/>
              <a:t>patients non communiquant</a:t>
            </a:r>
            <a:r>
              <a:rPr lang="fr-FR" dirty="0"/>
              <a:t>, l’évaluation de la douleur repose sur l’</a:t>
            </a:r>
            <a:r>
              <a:rPr lang="fr-FR" b="1" dirty="0"/>
              <a:t>observation standardisée du comportement douloureux</a:t>
            </a:r>
            <a:r>
              <a:rPr lang="fr-FR" dirty="0"/>
              <a:t> à l’aide d’échelles comportementales : l’échelle comportementale de la douleur (BPS) est l’échelle la plus utilisée en France. </a:t>
            </a:r>
          </a:p>
          <a:p>
            <a:endParaRPr lang="fr-FR" dirty="0"/>
          </a:p>
        </p:txBody>
      </p:sp>
      <p:sp>
        <p:nvSpPr>
          <p:cNvPr id="4" name="Titre 1"/>
          <p:cNvSpPr>
            <a:spLocks noGrp="1"/>
          </p:cNvSpPr>
          <p:nvPr>
            <p:ph type="title"/>
          </p:nvPr>
        </p:nvSpPr>
        <p:spPr>
          <a:xfrm>
            <a:off x="361741" y="275517"/>
            <a:ext cx="10515600" cy="1325563"/>
          </a:xfrm>
        </p:spPr>
        <p:txBody>
          <a:bodyPr/>
          <a:lstStyle/>
          <a:p>
            <a:r>
              <a:rPr lang="fr-FR" b="1" dirty="0"/>
              <a:t>Evaluation de la Douleur</a:t>
            </a:r>
          </a:p>
        </p:txBody>
      </p:sp>
      <p:sp>
        <p:nvSpPr>
          <p:cNvPr id="5" name="Rectangle 4"/>
          <p:cNvSpPr/>
          <p:nvPr/>
        </p:nvSpPr>
        <p:spPr>
          <a:xfrm>
            <a:off x="6998208" y="6419017"/>
            <a:ext cx="6096000" cy="307777"/>
          </a:xfrm>
          <a:prstGeom prst="rect">
            <a:avLst/>
          </a:prstGeom>
        </p:spPr>
        <p:txBody>
          <a:bodyPr>
            <a:spAutoFit/>
          </a:bodyPr>
          <a:lstStyle/>
          <a:p>
            <a:r>
              <a:rPr lang="fr-FR" sz="1400" dirty="0"/>
              <a:t>ÉVALUER LA DOULEUR EN RÉANIMATION, G. </a:t>
            </a:r>
            <a:r>
              <a:rPr lang="fr-FR" sz="1400" dirty="0" err="1"/>
              <a:t>Chanques</a:t>
            </a:r>
            <a:r>
              <a:rPr lang="fr-FR" sz="1400" dirty="0"/>
              <a:t> et al. 2012</a:t>
            </a:r>
          </a:p>
        </p:txBody>
      </p:sp>
      <p:grpSp>
        <p:nvGrpSpPr>
          <p:cNvPr id="6" name="Groupe 5">
            <a:extLst>
              <a:ext uri="{FF2B5EF4-FFF2-40B4-BE49-F238E27FC236}">
                <a16:creationId xmlns:a16="http://schemas.microsoft.com/office/drawing/2014/main" id="{4E48B202-52AC-5143-BBF3-5145F862BBB7}"/>
              </a:ext>
            </a:extLst>
          </p:cNvPr>
          <p:cNvGrpSpPr/>
          <p:nvPr/>
        </p:nvGrpSpPr>
        <p:grpSpPr>
          <a:xfrm>
            <a:off x="6786173" y="362031"/>
            <a:ext cx="5193792" cy="890463"/>
            <a:chOff x="2614608" y="3734546"/>
            <a:chExt cx="7098517" cy="890463"/>
          </a:xfrm>
        </p:grpSpPr>
        <p:grpSp>
          <p:nvGrpSpPr>
            <p:cNvPr id="7" name="Groupe 6">
              <a:extLst>
                <a:ext uri="{FF2B5EF4-FFF2-40B4-BE49-F238E27FC236}">
                  <a16:creationId xmlns:a16="http://schemas.microsoft.com/office/drawing/2014/main" id="{D4F76A1A-9380-4C47-8C9B-2B85C71F2824}"/>
                </a:ext>
              </a:extLst>
            </p:cNvPr>
            <p:cNvGrpSpPr/>
            <p:nvPr/>
          </p:nvGrpSpPr>
          <p:grpSpPr>
            <a:xfrm>
              <a:off x="2745166" y="4107312"/>
              <a:ext cx="6758607" cy="517697"/>
              <a:chOff x="1285461" y="4107312"/>
              <a:chExt cx="6758607" cy="517697"/>
            </a:xfrm>
          </p:grpSpPr>
          <p:sp>
            <p:nvSpPr>
              <p:cNvPr id="12" name="Rectangle 11">
                <a:extLst>
                  <a:ext uri="{FF2B5EF4-FFF2-40B4-BE49-F238E27FC236}">
                    <a16:creationId xmlns:a16="http://schemas.microsoft.com/office/drawing/2014/main" id="{8D7DC618-71FF-7247-B7CF-5AF33DDD5E2C}"/>
                  </a:ext>
                </a:extLst>
              </p:cNvPr>
              <p:cNvSpPr/>
              <p:nvPr/>
            </p:nvSpPr>
            <p:spPr>
              <a:xfrm>
                <a:off x="1285461" y="4107312"/>
                <a:ext cx="2252869" cy="517697"/>
              </a:xfrm>
              <a:prstGeom prst="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solidFill>
                      <a:schemeClr val="tx1"/>
                    </a:solidFill>
                  </a:rPr>
                  <a:t>Int. Faible</a:t>
                </a:r>
              </a:p>
            </p:txBody>
          </p:sp>
          <p:sp>
            <p:nvSpPr>
              <p:cNvPr id="13" name="Rectangle 12">
                <a:extLst>
                  <a:ext uri="{FF2B5EF4-FFF2-40B4-BE49-F238E27FC236}">
                    <a16:creationId xmlns:a16="http://schemas.microsoft.com/office/drawing/2014/main" id="{85245E16-B768-8F40-8005-14E063727BBC}"/>
                  </a:ext>
                </a:extLst>
              </p:cNvPr>
              <p:cNvSpPr/>
              <p:nvPr/>
            </p:nvSpPr>
            <p:spPr>
              <a:xfrm>
                <a:off x="5791199" y="4107312"/>
                <a:ext cx="2252869" cy="517697"/>
              </a:xfrm>
              <a:prstGeom prst="rect">
                <a:avLst/>
              </a:prstGeom>
              <a:solidFill>
                <a:srgbClr val="FFCC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solidFill>
                      <a:schemeClr val="tx1"/>
                    </a:solidFill>
                  </a:rPr>
                  <a:t>Int. Sévère</a:t>
                </a:r>
              </a:p>
            </p:txBody>
          </p:sp>
          <p:sp>
            <p:nvSpPr>
              <p:cNvPr id="14" name="Rectangle 13">
                <a:extLst>
                  <a:ext uri="{FF2B5EF4-FFF2-40B4-BE49-F238E27FC236}">
                    <a16:creationId xmlns:a16="http://schemas.microsoft.com/office/drawing/2014/main" id="{7AB8304F-A49D-2F4D-91E4-4E514BE32B86}"/>
                  </a:ext>
                </a:extLst>
              </p:cNvPr>
              <p:cNvSpPr/>
              <p:nvPr/>
            </p:nvSpPr>
            <p:spPr>
              <a:xfrm>
                <a:off x="3538330" y="4107312"/>
                <a:ext cx="2252869" cy="517697"/>
              </a:xfrm>
              <a:prstGeom prst="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solidFill>
                      <a:schemeClr val="tx1"/>
                    </a:solidFill>
                  </a:rPr>
                  <a:t>Int. Modérée</a:t>
                </a:r>
              </a:p>
            </p:txBody>
          </p:sp>
        </p:grpSp>
        <p:sp>
          <p:nvSpPr>
            <p:cNvPr id="8" name="ZoneTexte 7">
              <a:extLst>
                <a:ext uri="{FF2B5EF4-FFF2-40B4-BE49-F238E27FC236}">
                  <a16:creationId xmlns:a16="http://schemas.microsoft.com/office/drawing/2014/main" id="{7AA94E61-4ACA-7C4E-81D3-86789FEBB029}"/>
                </a:ext>
              </a:extLst>
            </p:cNvPr>
            <p:cNvSpPr txBox="1"/>
            <p:nvPr/>
          </p:nvSpPr>
          <p:spPr>
            <a:xfrm>
              <a:off x="2614608" y="3737980"/>
              <a:ext cx="301686" cy="369332"/>
            </a:xfrm>
            <a:prstGeom prst="rect">
              <a:avLst/>
            </a:prstGeom>
            <a:noFill/>
          </p:spPr>
          <p:txBody>
            <a:bodyPr wrap="none" rtlCol="0">
              <a:spAutoFit/>
            </a:bodyPr>
            <a:lstStyle/>
            <a:p>
              <a:r>
                <a:rPr lang="fr-FR" dirty="0"/>
                <a:t>0</a:t>
              </a:r>
            </a:p>
          </p:txBody>
        </p:sp>
        <p:sp>
          <p:nvSpPr>
            <p:cNvPr id="9" name="ZoneTexte 8">
              <a:extLst>
                <a:ext uri="{FF2B5EF4-FFF2-40B4-BE49-F238E27FC236}">
                  <a16:creationId xmlns:a16="http://schemas.microsoft.com/office/drawing/2014/main" id="{0BF494D9-EC37-0344-9853-31537D3C5F50}"/>
                </a:ext>
              </a:extLst>
            </p:cNvPr>
            <p:cNvSpPr txBox="1"/>
            <p:nvPr/>
          </p:nvSpPr>
          <p:spPr>
            <a:xfrm>
              <a:off x="4847192" y="3737980"/>
              <a:ext cx="301686" cy="369332"/>
            </a:xfrm>
            <a:prstGeom prst="rect">
              <a:avLst/>
            </a:prstGeom>
            <a:noFill/>
          </p:spPr>
          <p:txBody>
            <a:bodyPr wrap="none" rtlCol="0">
              <a:spAutoFit/>
            </a:bodyPr>
            <a:lstStyle/>
            <a:p>
              <a:r>
                <a:rPr lang="fr-FR" dirty="0"/>
                <a:t>3</a:t>
              </a:r>
            </a:p>
          </p:txBody>
        </p:sp>
        <p:sp>
          <p:nvSpPr>
            <p:cNvPr id="10" name="ZoneTexte 9">
              <a:extLst>
                <a:ext uri="{FF2B5EF4-FFF2-40B4-BE49-F238E27FC236}">
                  <a16:creationId xmlns:a16="http://schemas.microsoft.com/office/drawing/2014/main" id="{97081B1E-21CC-164D-9963-DEF3FE6B2488}"/>
                </a:ext>
              </a:extLst>
            </p:cNvPr>
            <p:cNvSpPr txBox="1"/>
            <p:nvPr/>
          </p:nvSpPr>
          <p:spPr>
            <a:xfrm>
              <a:off x="9294421" y="3734546"/>
              <a:ext cx="418704" cy="369332"/>
            </a:xfrm>
            <a:prstGeom prst="rect">
              <a:avLst/>
            </a:prstGeom>
            <a:noFill/>
          </p:spPr>
          <p:txBody>
            <a:bodyPr wrap="none" rtlCol="0">
              <a:spAutoFit/>
            </a:bodyPr>
            <a:lstStyle/>
            <a:p>
              <a:r>
                <a:rPr lang="fr-FR" dirty="0"/>
                <a:t>10</a:t>
              </a:r>
            </a:p>
          </p:txBody>
        </p:sp>
        <p:sp>
          <p:nvSpPr>
            <p:cNvPr id="11" name="ZoneTexte 10">
              <a:extLst>
                <a:ext uri="{FF2B5EF4-FFF2-40B4-BE49-F238E27FC236}">
                  <a16:creationId xmlns:a16="http://schemas.microsoft.com/office/drawing/2014/main" id="{70CF264C-F66A-604B-9583-8ACC68BAA61D}"/>
                </a:ext>
              </a:extLst>
            </p:cNvPr>
            <p:cNvSpPr txBox="1"/>
            <p:nvPr/>
          </p:nvSpPr>
          <p:spPr>
            <a:xfrm>
              <a:off x="7079776" y="3734546"/>
              <a:ext cx="301686" cy="369332"/>
            </a:xfrm>
            <a:prstGeom prst="rect">
              <a:avLst/>
            </a:prstGeom>
            <a:noFill/>
          </p:spPr>
          <p:txBody>
            <a:bodyPr wrap="none" rtlCol="0">
              <a:spAutoFit/>
            </a:bodyPr>
            <a:lstStyle/>
            <a:p>
              <a:r>
                <a:rPr lang="fr-FR" dirty="0"/>
                <a:t>6</a:t>
              </a:r>
            </a:p>
          </p:txBody>
        </p:sp>
      </p:grpSp>
    </p:spTree>
    <p:extLst>
      <p:ext uri="{BB962C8B-B14F-4D97-AF65-F5344CB8AC3E}">
        <p14:creationId xmlns:p14="http://schemas.microsoft.com/office/powerpoint/2010/main" val="3764636666"/>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1"/>
          <p:cNvSpPr>
            <a:spLocks noGrp="1"/>
          </p:cNvSpPr>
          <p:nvPr>
            <p:ph type="title"/>
          </p:nvPr>
        </p:nvSpPr>
        <p:spPr>
          <a:xfrm>
            <a:off x="871668" y="968097"/>
            <a:ext cx="3454526" cy="4478974"/>
          </a:xfrm>
        </p:spPr>
        <p:txBody>
          <a:bodyPr>
            <a:normAutofit/>
          </a:bodyPr>
          <a:lstStyle/>
          <a:p>
            <a:r>
              <a:rPr lang="fr-FR" b="1" dirty="0"/>
              <a:t>Evaluation de la Douleur du patient non-communicant: l’échelle BPS</a:t>
            </a:r>
          </a:p>
        </p:txBody>
      </p:sp>
      <p:sp>
        <p:nvSpPr>
          <p:cNvPr id="5" name="Rectangle 4"/>
          <p:cNvSpPr/>
          <p:nvPr/>
        </p:nvSpPr>
        <p:spPr>
          <a:xfrm>
            <a:off x="5110089" y="6357710"/>
            <a:ext cx="7153421" cy="430887"/>
          </a:xfrm>
          <a:prstGeom prst="rect">
            <a:avLst/>
          </a:prstGeom>
        </p:spPr>
        <p:txBody>
          <a:bodyPr wrap="square">
            <a:spAutoFit/>
          </a:bodyPr>
          <a:lstStyle/>
          <a:p>
            <a:r>
              <a:rPr lang="fr-FR" sz="1100" dirty="0" err="1"/>
              <a:t>Chanques</a:t>
            </a:r>
            <a:r>
              <a:rPr lang="fr-FR" sz="1100" dirty="0"/>
              <a:t> G, Payen JF, Mercier G, de Lattre S, Viel E, Jung B, Cissé M, </a:t>
            </a:r>
            <a:r>
              <a:rPr lang="fr-FR" sz="1100" dirty="0" err="1"/>
              <a:t>Lefrant</a:t>
            </a:r>
            <a:r>
              <a:rPr lang="fr-FR" sz="1100" dirty="0"/>
              <a:t> JY, </a:t>
            </a:r>
            <a:r>
              <a:rPr lang="fr-FR" sz="1100" dirty="0" err="1"/>
              <a:t>Jaber</a:t>
            </a:r>
            <a:r>
              <a:rPr lang="fr-FR" sz="1100" dirty="0"/>
              <a:t> S. </a:t>
            </a:r>
            <a:r>
              <a:rPr lang="fr-FR" sz="1100" dirty="0" err="1"/>
              <a:t>Assessing</a:t>
            </a:r>
            <a:r>
              <a:rPr lang="fr-FR" sz="1100" dirty="0"/>
              <a:t> pain in non-</a:t>
            </a:r>
            <a:r>
              <a:rPr lang="fr-FR" sz="1100" dirty="0" err="1"/>
              <a:t>intubated</a:t>
            </a:r>
            <a:r>
              <a:rPr lang="fr-FR" sz="1100" dirty="0"/>
              <a:t> </a:t>
            </a:r>
            <a:r>
              <a:rPr lang="fr-FR" sz="1100" dirty="0" err="1"/>
              <a:t>critically</a:t>
            </a:r>
            <a:r>
              <a:rPr lang="fr-FR" sz="1100" dirty="0"/>
              <a:t> </a:t>
            </a:r>
            <a:r>
              <a:rPr lang="fr-FR" sz="1100" dirty="0" err="1"/>
              <a:t>ill</a:t>
            </a:r>
            <a:r>
              <a:rPr lang="fr-FR" sz="1100" dirty="0"/>
              <a:t> patients </a:t>
            </a:r>
            <a:r>
              <a:rPr lang="fr-FR" sz="1100" dirty="0" err="1"/>
              <a:t>unable</a:t>
            </a:r>
            <a:r>
              <a:rPr lang="fr-FR" sz="1100" dirty="0"/>
              <a:t> to self report: an adaptation of the </a:t>
            </a:r>
            <a:r>
              <a:rPr lang="fr-FR" sz="1100" dirty="0" err="1"/>
              <a:t>Behavioral</a:t>
            </a:r>
            <a:r>
              <a:rPr lang="fr-FR" sz="1100" dirty="0"/>
              <a:t> Pain </a:t>
            </a:r>
            <a:r>
              <a:rPr lang="fr-FR" sz="1100" dirty="0" err="1"/>
              <a:t>Scale</a:t>
            </a:r>
            <a:r>
              <a:rPr lang="fr-FR" sz="1100" dirty="0"/>
              <a:t>. Intensive Care Med 2009;35:2060-67</a:t>
            </a:r>
          </a:p>
        </p:txBody>
      </p:sp>
      <p:pic>
        <p:nvPicPr>
          <p:cNvPr id="6" name="Image 5"/>
          <p:cNvPicPr>
            <a:picLocks noChangeAspect="1"/>
          </p:cNvPicPr>
          <p:nvPr/>
        </p:nvPicPr>
        <p:blipFill rotWithShape="1">
          <a:blip r:embed="rId3"/>
          <a:srcRect l="33922" t="18819" r="18934" b="6344"/>
          <a:stretch/>
        </p:blipFill>
        <p:spPr>
          <a:xfrm>
            <a:off x="5327904" y="211013"/>
            <a:ext cx="6717792" cy="5998464"/>
          </a:xfrm>
          <a:prstGeom prst="rect">
            <a:avLst/>
          </a:prstGeom>
        </p:spPr>
      </p:pic>
    </p:spTree>
    <p:extLst>
      <p:ext uri="{BB962C8B-B14F-4D97-AF65-F5344CB8AC3E}">
        <p14:creationId xmlns:p14="http://schemas.microsoft.com/office/powerpoint/2010/main" val="1391508296"/>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marL="571500" indent="-571500">
              <a:buFont typeface="Wingdings" pitchFamily="2" charset="2"/>
              <a:buChar char="q"/>
            </a:pPr>
            <a:r>
              <a:rPr lang="fr-FR" b="1" u="sng" dirty="0"/>
              <a:t>Bilan Respiratoire En Réanimation</a:t>
            </a:r>
          </a:p>
        </p:txBody>
      </p:sp>
      <p:sp>
        <p:nvSpPr>
          <p:cNvPr id="3" name="Espace réservé du contenu 2"/>
          <p:cNvSpPr>
            <a:spLocks noGrp="1"/>
          </p:cNvSpPr>
          <p:nvPr>
            <p:ph idx="1"/>
          </p:nvPr>
        </p:nvSpPr>
        <p:spPr/>
        <p:txBody>
          <a:bodyPr/>
          <a:lstStyle/>
          <a:p>
            <a:pPr marL="0" indent="0">
              <a:buNone/>
            </a:pPr>
            <a:r>
              <a:rPr lang="fr-FR" dirty="0"/>
              <a:t>= Bilan respiratoire « classique » auquel s’ajoute (potentiellement) la ventilation mécanique</a:t>
            </a:r>
          </a:p>
          <a:p>
            <a:endParaRPr lang="fr-FR" dirty="0"/>
          </a:p>
          <a:p>
            <a:r>
              <a:rPr lang="fr-FR" dirty="0"/>
              <a:t>FR, dyspnée, tirage,</a:t>
            </a:r>
          </a:p>
          <a:p>
            <a:r>
              <a:rPr lang="fr-FR" dirty="0"/>
              <a:t>auscultation,  </a:t>
            </a:r>
          </a:p>
          <a:p>
            <a:r>
              <a:rPr lang="fr-FR" dirty="0"/>
              <a:t>signes chroniques, </a:t>
            </a:r>
          </a:p>
          <a:p>
            <a:r>
              <a:rPr lang="fr-FR" dirty="0"/>
              <a:t>paraclinique : </a:t>
            </a:r>
            <a:r>
              <a:rPr lang="fr-FR" dirty="0" err="1"/>
              <a:t>Rx</a:t>
            </a:r>
            <a:r>
              <a:rPr lang="fr-FR" dirty="0"/>
              <a:t>/TDM/GDS…</a:t>
            </a:r>
          </a:p>
        </p:txBody>
      </p:sp>
    </p:spTree>
    <p:extLst>
      <p:ext uri="{BB962C8B-B14F-4D97-AF65-F5344CB8AC3E}">
        <p14:creationId xmlns:p14="http://schemas.microsoft.com/office/powerpoint/2010/main" val="1081941668"/>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marL="571500" indent="-571500">
              <a:buFont typeface="Wingdings" pitchFamily="2" charset="2"/>
              <a:buChar char="q"/>
            </a:pPr>
            <a:r>
              <a:rPr lang="fr-FR" b="1" u="sng" dirty="0"/>
              <a:t>Bilan cardio-vasculaire</a:t>
            </a:r>
          </a:p>
        </p:txBody>
      </p:sp>
      <p:sp>
        <p:nvSpPr>
          <p:cNvPr id="3" name="Espace réservé du contenu 2"/>
          <p:cNvSpPr>
            <a:spLocks noGrp="1"/>
          </p:cNvSpPr>
          <p:nvPr>
            <p:ph idx="1"/>
          </p:nvPr>
        </p:nvSpPr>
        <p:spPr/>
        <p:txBody>
          <a:bodyPr/>
          <a:lstStyle/>
          <a:p>
            <a:r>
              <a:rPr lang="fr-FR" dirty="0">
                <a:highlight>
                  <a:srgbClr val="FFCCCC"/>
                </a:highlight>
              </a:rPr>
              <a:t>Rechercher les contre-indications de PEC kiné (</a:t>
            </a:r>
            <a:r>
              <a:rPr lang="fr-FR" dirty="0">
                <a:solidFill>
                  <a:srgbClr val="FF0000"/>
                </a:solidFill>
                <a:highlight>
                  <a:srgbClr val="FFCCCC"/>
                </a:highlight>
              </a:rPr>
              <a:t>avant ET pendant</a:t>
            </a:r>
            <a:r>
              <a:rPr lang="fr-FR" dirty="0">
                <a:highlight>
                  <a:srgbClr val="FFCCCC"/>
                </a:highlight>
              </a:rPr>
              <a:t>):</a:t>
            </a:r>
          </a:p>
          <a:p>
            <a:endParaRPr lang="fr-FR" dirty="0">
              <a:highlight>
                <a:srgbClr val="FFCCCC"/>
              </a:highlight>
            </a:endParaRPr>
          </a:p>
          <a:p>
            <a:pPr>
              <a:buFont typeface="Wingdings" pitchFamily="2" charset="2"/>
              <a:buChar char="Ø"/>
            </a:pPr>
            <a:r>
              <a:rPr lang="fr-FR" dirty="0"/>
              <a:t> FEVG? </a:t>
            </a:r>
            <a:r>
              <a:rPr lang="fr-FR" dirty="0" smtClean="0"/>
              <a:t>Ex: post infarctus, ACR,…</a:t>
            </a:r>
            <a:endParaRPr lang="fr-FR" dirty="0"/>
          </a:p>
          <a:p>
            <a:pPr>
              <a:buFont typeface="Wingdings" pitchFamily="2" charset="2"/>
              <a:buChar char="Ø"/>
            </a:pPr>
            <a:endParaRPr lang="fr-FR" dirty="0"/>
          </a:p>
          <a:p>
            <a:pPr>
              <a:buFont typeface="Wingdings" pitchFamily="2" charset="2"/>
              <a:buChar char="Ø"/>
            </a:pPr>
            <a:r>
              <a:rPr lang="fr-FR" dirty="0"/>
              <a:t>Arythmies</a:t>
            </a:r>
          </a:p>
          <a:p>
            <a:pPr>
              <a:buFontTx/>
              <a:buChar char="-"/>
            </a:pPr>
            <a:endParaRPr lang="fr-FR" dirty="0"/>
          </a:p>
          <a:p>
            <a:pPr>
              <a:buFont typeface="Wingdings" pitchFamily="2" charset="2"/>
              <a:buChar char="Ø"/>
            </a:pPr>
            <a:r>
              <a:rPr lang="fr-FR" dirty="0"/>
              <a:t> Instabilité hémodynamique (principalement </a:t>
            </a:r>
            <a:r>
              <a:rPr lang="fr-FR" dirty="0" err="1" smtClean="0"/>
              <a:t>hypoTA</a:t>
            </a:r>
            <a:r>
              <a:rPr lang="fr-FR" dirty="0" smtClean="0"/>
              <a:t> </a:t>
            </a:r>
            <a:r>
              <a:rPr lang="fr-FR" dirty="0"/>
              <a:t>mais aussi </a:t>
            </a:r>
            <a:r>
              <a:rPr lang="fr-FR" dirty="0" err="1" smtClean="0"/>
              <a:t>hyperTA</a:t>
            </a:r>
            <a:r>
              <a:rPr lang="fr-FR" dirty="0" smtClean="0"/>
              <a:t> </a:t>
            </a:r>
            <a:r>
              <a:rPr lang="fr-FR" dirty="0"/>
              <a:t>dans les cas d’instabilité d’une lésion neurologique)</a:t>
            </a:r>
          </a:p>
          <a:p>
            <a:pPr marL="457200" lvl="1" indent="0">
              <a:buNone/>
            </a:pPr>
            <a:r>
              <a:rPr lang="fr-FR" dirty="0"/>
              <a:t>→IMPORTANCE DE LA PHARMACO (Amines+++)</a:t>
            </a:r>
          </a:p>
        </p:txBody>
      </p:sp>
    </p:spTree>
    <p:extLst>
      <p:ext uri="{BB962C8B-B14F-4D97-AF65-F5344CB8AC3E}">
        <p14:creationId xmlns:p14="http://schemas.microsoft.com/office/powerpoint/2010/main" val="1439840936"/>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marL="571500" indent="-571500">
              <a:buFont typeface="Wingdings" pitchFamily="2" charset="2"/>
              <a:buChar char="q"/>
            </a:pPr>
            <a:r>
              <a:rPr lang="fr-FR" b="1" u="sng" dirty="0"/>
              <a:t>Bilan cutané-trophique</a:t>
            </a:r>
          </a:p>
        </p:txBody>
      </p:sp>
      <p:sp>
        <p:nvSpPr>
          <p:cNvPr id="3" name="Espace réservé du contenu 2"/>
          <p:cNvSpPr>
            <a:spLocks noGrp="1"/>
          </p:cNvSpPr>
          <p:nvPr>
            <p:ph idx="1"/>
          </p:nvPr>
        </p:nvSpPr>
        <p:spPr>
          <a:xfrm>
            <a:off x="838200" y="1825625"/>
            <a:ext cx="10515600" cy="1248315"/>
          </a:xfrm>
        </p:spPr>
        <p:txBody>
          <a:bodyPr/>
          <a:lstStyle/>
          <a:p>
            <a:r>
              <a:rPr lang="fr-FR" dirty="0"/>
              <a:t>Œdèmes</a:t>
            </a:r>
          </a:p>
          <a:p>
            <a:r>
              <a:rPr lang="fr-FR" dirty="0"/>
              <a:t>Escarres</a:t>
            </a:r>
          </a:p>
        </p:txBody>
      </p:sp>
      <p:sp>
        <p:nvSpPr>
          <p:cNvPr id="5" name="Titre 1"/>
          <p:cNvSpPr txBox="1">
            <a:spLocks/>
          </p:cNvSpPr>
          <p:nvPr/>
        </p:nvSpPr>
        <p:spPr>
          <a:xfrm>
            <a:off x="838200" y="307394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Wingdings" pitchFamily="2" charset="2"/>
              <a:buChar char="q"/>
            </a:pPr>
            <a:r>
              <a:rPr lang="fr-FR" b="1" u="sng" dirty="0"/>
              <a:t>Bilan neuro-musculo-squelettique</a:t>
            </a:r>
          </a:p>
        </p:txBody>
      </p:sp>
      <p:sp>
        <p:nvSpPr>
          <p:cNvPr id="6" name="Espace réservé du contenu 2"/>
          <p:cNvSpPr txBox="1">
            <a:spLocks/>
          </p:cNvSpPr>
          <p:nvPr/>
        </p:nvSpPr>
        <p:spPr>
          <a:xfrm>
            <a:off x="838200" y="4322256"/>
            <a:ext cx="10515600" cy="14851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fr-FR" dirty="0"/>
              <a:t>A adapter à la pathologie</a:t>
            </a:r>
          </a:p>
          <a:p>
            <a:r>
              <a:rPr lang="fr-FR" dirty="0"/>
              <a:t>A effectuer au décours de la PEC</a:t>
            </a:r>
          </a:p>
        </p:txBody>
      </p:sp>
    </p:spTree>
    <p:extLst>
      <p:ext uri="{BB962C8B-B14F-4D97-AF65-F5344CB8AC3E}">
        <p14:creationId xmlns:p14="http://schemas.microsoft.com/office/powerpoint/2010/main" val="971781646"/>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16DE101-AFAE-D647-BFD2-B9C135AE74EA}"/>
              </a:ext>
            </a:extLst>
          </p:cNvPr>
          <p:cNvSpPr>
            <a:spLocks noGrp="1"/>
          </p:cNvSpPr>
          <p:nvPr>
            <p:ph type="title"/>
          </p:nvPr>
        </p:nvSpPr>
        <p:spPr/>
        <p:txBody>
          <a:bodyPr/>
          <a:lstStyle/>
          <a:p>
            <a:pPr algn="ctr"/>
            <a:r>
              <a:rPr lang="fr-FR" b="1" dirty="0" smtClean="0"/>
              <a:t>Un </a:t>
            </a:r>
            <a:r>
              <a:rPr lang="fr-FR" b="1" dirty="0"/>
              <a:t>bilan plutôt classique </a:t>
            </a:r>
          </a:p>
        </p:txBody>
      </p:sp>
      <p:sp>
        <p:nvSpPr>
          <p:cNvPr id="5" name="Espace réservé du contenu 4">
            <a:extLst>
              <a:ext uri="{FF2B5EF4-FFF2-40B4-BE49-F238E27FC236}">
                <a16:creationId xmlns:a16="http://schemas.microsoft.com/office/drawing/2014/main" id="{144BE4E4-4E22-5548-8FE5-0F91D1F10B4D}"/>
              </a:ext>
            </a:extLst>
          </p:cNvPr>
          <p:cNvSpPr>
            <a:spLocks noGrp="1"/>
          </p:cNvSpPr>
          <p:nvPr>
            <p:ph idx="1"/>
          </p:nvPr>
        </p:nvSpPr>
        <p:spPr/>
        <p:txBody>
          <a:bodyPr>
            <a:normAutofit/>
          </a:bodyPr>
          <a:lstStyle/>
          <a:p>
            <a:pPr marL="0" indent="0">
              <a:buNone/>
            </a:pPr>
            <a:r>
              <a:rPr lang="fr-FR" dirty="0"/>
              <a:t>	Ce bilan quotidien permet d’identifier les </a:t>
            </a:r>
            <a:r>
              <a:rPr lang="fr-FR" b="1" dirty="0"/>
              <a:t>enjeux </a:t>
            </a:r>
            <a:r>
              <a:rPr lang="fr-FR" b="1" u="sng" dirty="0"/>
              <a:t>immédiats</a:t>
            </a:r>
            <a:r>
              <a:rPr lang="fr-FR" b="1" dirty="0"/>
              <a:t> propres à votre patient</a:t>
            </a:r>
            <a:r>
              <a:rPr lang="fr-FR" dirty="0"/>
              <a:t>, de </a:t>
            </a:r>
            <a:r>
              <a:rPr lang="fr-FR" b="1" dirty="0"/>
              <a:t>définir la liste des soins </a:t>
            </a:r>
            <a:r>
              <a:rPr lang="fr-FR" dirty="0"/>
              <a:t>à entreprendre et leur </a:t>
            </a:r>
            <a:r>
              <a:rPr lang="fr-FR" b="1" dirty="0"/>
              <a:t>priorisation</a:t>
            </a:r>
            <a:r>
              <a:rPr lang="fr-FR" dirty="0"/>
              <a:t>.</a:t>
            </a:r>
          </a:p>
          <a:p>
            <a:pPr marL="0" indent="0">
              <a:buNone/>
            </a:pPr>
            <a:r>
              <a:rPr lang="fr-FR" dirty="0"/>
              <a:t>	Enfin et surtout il permet de déceler d’éventuelles </a:t>
            </a:r>
            <a:r>
              <a:rPr lang="fr-FR" b="1" dirty="0"/>
              <a:t>précautions</a:t>
            </a:r>
            <a:r>
              <a:rPr lang="fr-FR" dirty="0"/>
              <a:t> à prendre pour votre PEC voir des </a:t>
            </a:r>
            <a:r>
              <a:rPr lang="fr-FR" b="1" dirty="0"/>
              <a:t>contre-indications </a:t>
            </a:r>
            <a:r>
              <a:rPr lang="fr-FR" dirty="0"/>
              <a:t>ce qui vous permettra </a:t>
            </a:r>
            <a:r>
              <a:rPr lang="fr-FR" b="1" dirty="0"/>
              <a:t>d’accompagner vos patients en sécurité </a:t>
            </a:r>
            <a:r>
              <a:rPr lang="fr-FR" dirty="0"/>
              <a:t>dans un milieu si particulier.</a:t>
            </a:r>
          </a:p>
        </p:txBody>
      </p:sp>
      <p:sp>
        <p:nvSpPr>
          <p:cNvPr id="6" name="ZoneTexte 5">
            <a:extLst>
              <a:ext uri="{FF2B5EF4-FFF2-40B4-BE49-F238E27FC236}">
                <a16:creationId xmlns:a16="http://schemas.microsoft.com/office/drawing/2014/main" id="{CA929667-20D6-F44E-818F-7CDEC272192A}"/>
              </a:ext>
            </a:extLst>
          </p:cNvPr>
          <p:cNvSpPr txBox="1"/>
          <p:nvPr/>
        </p:nvSpPr>
        <p:spPr>
          <a:xfrm>
            <a:off x="838200" y="5059424"/>
            <a:ext cx="10515600" cy="1384995"/>
          </a:xfrm>
          <a:prstGeom prst="rect">
            <a:avLst/>
          </a:prstGeom>
          <a:noFill/>
          <a:ln>
            <a:solidFill>
              <a:schemeClr val="tx1"/>
            </a:solidFill>
          </a:ln>
        </p:spPr>
        <p:txBody>
          <a:bodyPr wrap="square" rtlCol="0">
            <a:spAutoFit/>
          </a:bodyPr>
          <a:lstStyle/>
          <a:p>
            <a:r>
              <a:rPr lang="fr-FR" sz="2800" dirty="0"/>
              <a:t>Les patients et leurs différents soins étant en constante évolution il est nécessaire de répéter ce bilan (au moins pour partie) à chaque nouvelle séance </a:t>
            </a:r>
            <a:r>
              <a:rPr lang="fr-FR" sz="2800" b="1" dirty="0"/>
              <a:t>soit plusieurs fois par jours</a:t>
            </a:r>
            <a:r>
              <a:rPr lang="fr-FR" sz="2800" dirty="0"/>
              <a:t> si nécessaire.</a:t>
            </a:r>
          </a:p>
        </p:txBody>
      </p:sp>
      <p:pic>
        <p:nvPicPr>
          <p:cNvPr id="7" name="Image 6">
            <a:extLst>
              <a:ext uri="{FF2B5EF4-FFF2-40B4-BE49-F238E27FC236}">
                <a16:creationId xmlns:a16="http://schemas.microsoft.com/office/drawing/2014/main" id="{711BFE7B-1C10-C941-9C85-D714500E7C0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1868" y="5112772"/>
            <a:ext cx="606332" cy="636787"/>
          </a:xfrm>
          <a:prstGeom prst="rect">
            <a:avLst/>
          </a:prstGeom>
        </p:spPr>
      </p:pic>
      <p:graphicFrame>
        <p:nvGraphicFramePr>
          <p:cNvPr id="8" name="Diagramme 7"/>
          <p:cNvGraphicFramePr/>
          <p:nvPr>
            <p:extLst>
              <p:ext uri="{D42A27DB-BD31-4B8C-83A1-F6EECF244321}">
                <p14:modId xmlns:p14="http://schemas.microsoft.com/office/powerpoint/2010/main" val="3755201123"/>
              </p:ext>
            </p:extLst>
          </p:nvPr>
        </p:nvGraphicFramePr>
        <p:xfrm>
          <a:off x="419198" y="238532"/>
          <a:ext cx="1895565" cy="14521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1648187"/>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re 1">
            <a:extLst>
              <a:ext uri="{FF2B5EF4-FFF2-40B4-BE49-F238E27FC236}">
                <a16:creationId xmlns:a16="http://schemas.microsoft.com/office/drawing/2014/main" id="{A16DE101-AFAE-D647-BFD2-B9C135AE74EA}"/>
              </a:ext>
            </a:extLst>
          </p:cNvPr>
          <p:cNvSpPr txBox="1">
            <a:spLocks/>
          </p:cNvSpPr>
          <p:nvPr/>
        </p:nvSpPr>
        <p:spPr>
          <a:xfrm>
            <a:off x="973974" y="41777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fr-FR" b="1" dirty="0" smtClean="0"/>
              <a:t>Bilan </a:t>
            </a:r>
            <a:r>
              <a:rPr lang="fr-FR" b="1" dirty="0" err="1" smtClean="0"/>
              <a:t>Kinésithérapeutique</a:t>
            </a:r>
            <a:r>
              <a:rPr lang="fr-FR" b="1" dirty="0" smtClean="0"/>
              <a:t> en Réanimation</a:t>
            </a:r>
            <a:endParaRPr lang="fr-FR" b="1" dirty="0"/>
          </a:p>
        </p:txBody>
      </p:sp>
      <p:sp>
        <p:nvSpPr>
          <p:cNvPr id="5" name="ZoneTexte 4"/>
          <p:cNvSpPr txBox="1"/>
          <p:nvPr/>
        </p:nvSpPr>
        <p:spPr>
          <a:xfrm>
            <a:off x="565264" y="1936865"/>
            <a:ext cx="11163993" cy="1754326"/>
          </a:xfrm>
          <a:prstGeom prst="rect">
            <a:avLst/>
          </a:prstGeom>
          <a:noFill/>
        </p:spPr>
        <p:txBody>
          <a:bodyPr wrap="square" rtlCol="0">
            <a:spAutoFit/>
          </a:bodyPr>
          <a:lstStyle/>
          <a:p>
            <a:pPr marL="342900" indent="-342900">
              <a:buAutoNum type="arabicParenR"/>
            </a:pPr>
            <a:r>
              <a:rPr lang="fr-FR" dirty="0" smtClean="0"/>
              <a:t>Le bilan environnemental permet de travailler en sécurité dans un environnement restreint et encombré.</a:t>
            </a:r>
          </a:p>
          <a:p>
            <a:pPr marL="342900" indent="-342900">
              <a:buAutoNum type="arabicParenR"/>
            </a:pPr>
            <a:endParaRPr lang="fr-FR" dirty="0" smtClean="0"/>
          </a:p>
          <a:p>
            <a:r>
              <a:rPr lang="fr-FR" dirty="0" smtClean="0"/>
              <a:t>2)   A minima un bilan succinct est à réaliser avant </a:t>
            </a:r>
            <a:r>
              <a:rPr lang="fr-FR" u="sng" dirty="0" smtClean="0"/>
              <a:t>chaque</a:t>
            </a:r>
            <a:r>
              <a:rPr lang="fr-FR" dirty="0" smtClean="0"/>
              <a:t> prise en charge (y compris pour des prises en charge le même jour).</a:t>
            </a:r>
          </a:p>
          <a:p>
            <a:endParaRPr lang="fr-FR" dirty="0" smtClean="0"/>
          </a:p>
          <a:p>
            <a:r>
              <a:rPr lang="fr-FR" dirty="0" smtClean="0"/>
              <a:t>3)   L’évaluation du niveau de conscience permet de préciser le niveau de participation de chaque patient.</a:t>
            </a:r>
            <a:endParaRPr lang="fr-FR" dirty="0"/>
          </a:p>
        </p:txBody>
      </p:sp>
    </p:spTree>
    <p:extLst>
      <p:ext uri="{BB962C8B-B14F-4D97-AF65-F5344CB8AC3E}">
        <p14:creationId xmlns:p14="http://schemas.microsoft.com/office/powerpoint/2010/main" val="28724742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19892" y="126946"/>
            <a:ext cx="11913081" cy="986238"/>
          </a:xfrm>
        </p:spPr>
        <p:txBody>
          <a:bodyPr>
            <a:normAutofit fontScale="90000"/>
          </a:bodyPr>
          <a:lstStyle/>
          <a:p>
            <a:pPr algn="ctr"/>
            <a:r>
              <a:rPr lang="fr-FR" b="1" dirty="0"/>
              <a:t>Etre Kinésithérapeute en Réanimation, concrètement?</a:t>
            </a:r>
          </a:p>
        </p:txBody>
      </p:sp>
      <p:graphicFrame>
        <p:nvGraphicFramePr>
          <p:cNvPr id="5" name="Diagramme 4">
            <a:extLst>
              <a:ext uri="{FF2B5EF4-FFF2-40B4-BE49-F238E27FC236}">
                <a16:creationId xmlns:a16="http://schemas.microsoft.com/office/drawing/2014/main" id="{D0654DB5-214A-694F-80AD-D103A99F0916}"/>
              </a:ext>
            </a:extLst>
          </p:cNvPr>
          <p:cNvGraphicFramePr/>
          <p:nvPr>
            <p:extLst>
              <p:ext uri="{D42A27DB-BD31-4B8C-83A1-F6EECF244321}">
                <p14:modId xmlns:p14="http://schemas.microsoft.com/office/powerpoint/2010/main" val="3644703276"/>
              </p:ext>
            </p:extLst>
          </p:nvPr>
        </p:nvGraphicFramePr>
        <p:xfrm>
          <a:off x="1577007" y="1452508"/>
          <a:ext cx="8505205" cy="53245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8155129"/>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Les aérosols:</a:t>
            </a:r>
          </a:p>
        </p:txBody>
      </p:sp>
      <p:sp>
        <p:nvSpPr>
          <p:cNvPr id="3" name="Espace réservé du contenu 2"/>
          <p:cNvSpPr>
            <a:spLocks noGrp="1"/>
          </p:cNvSpPr>
          <p:nvPr>
            <p:ph idx="1"/>
          </p:nvPr>
        </p:nvSpPr>
        <p:spPr>
          <a:xfrm>
            <a:off x="595008" y="1690687"/>
            <a:ext cx="10515600" cy="4924121"/>
          </a:xfrm>
        </p:spPr>
        <p:txBody>
          <a:bodyPr>
            <a:normAutofit lnSpcReduction="10000"/>
          </a:bodyPr>
          <a:lstStyle/>
          <a:p>
            <a:r>
              <a:rPr lang="fr-FR" dirty="0"/>
              <a:t>1 phase dispersante (gaz) + 1 phase dispersée (principe actif liquide)</a:t>
            </a:r>
          </a:p>
          <a:p>
            <a:r>
              <a:rPr lang="fr-FR" dirty="0"/>
              <a:t>Dépôt total = impaction + </a:t>
            </a:r>
            <a:r>
              <a:rPr lang="fr-FR" b="1" dirty="0"/>
              <a:t>sédimentation</a:t>
            </a:r>
            <a:r>
              <a:rPr lang="fr-FR" dirty="0"/>
              <a:t> + diffusion</a:t>
            </a:r>
          </a:p>
          <a:p>
            <a:pPr marL="457200" lvl="1" indent="0">
              <a:buNone/>
            </a:pPr>
            <a:r>
              <a:rPr lang="fr-FR" dirty="0"/>
              <a:t>-  ORL &gt; 5µm, </a:t>
            </a:r>
          </a:p>
          <a:p>
            <a:pPr lvl="1">
              <a:buFontTx/>
              <a:buChar char="-"/>
            </a:pPr>
            <a:r>
              <a:rPr lang="fr-FR" dirty="0"/>
              <a:t>2µm &lt; </a:t>
            </a:r>
            <a:r>
              <a:rPr lang="fr-FR" dirty="0" err="1"/>
              <a:t>trachéo</a:t>
            </a:r>
            <a:r>
              <a:rPr lang="fr-FR" dirty="0"/>
              <a:t>-bronchique &lt; 6µm,</a:t>
            </a:r>
          </a:p>
          <a:p>
            <a:pPr lvl="1">
              <a:buFontTx/>
              <a:buChar char="-"/>
            </a:pPr>
            <a:r>
              <a:rPr lang="fr-FR" dirty="0"/>
              <a:t>0,5µm &lt; broncho-alvéolaire &lt; 3µm</a:t>
            </a:r>
          </a:p>
          <a:p>
            <a:r>
              <a:rPr lang="fr-FR" dirty="0"/>
              <a:t>Pénétration -50% pour DMM3µm chez fumeur, </a:t>
            </a:r>
          </a:p>
          <a:p>
            <a:pPr marL="0" indent="0">
              <a:buNone/>
            </a:pPr>
            <a:r>
              <a:rPr lang="fr-FR" dirty="0"/>
              <a:t>-75% chez BPCO </a:t>
            </a:r>
            <a:r>
              <a:rPr lang="en-US" sz="1000" dirty="0"/>
              <a:t>Newhouse, Deposition and fate of aerosolized drugs. Chest 1978</a:t>
            </a:r>
          </a:p>
          <a:p>
            <a:r>
              <a:rPr lang="fr-FR" dirty="0"/>
              <a:t>Fibrose, PNP, Encombrement… facteurs altérant la </a:t>
            </a:r>
          </a:p>
          <a:p>
            <a:pPr marL="0" indent="0">
              <a:buNone/>
            </a:pPr>
            <a:r>
              <a:rPr lang="fr-FR" dirty="0"/>
              <a:t>pénétration.</a:t>
            </a:r>
          </a:p>
          <a:p>
            <a:r>
              <a:rPr lang="fr-FR" dirty="0"/>
              <a:t>↑hygrométrie = ↑DDM des particules = ↑impaction proximale (effet des humidificateurs chauffants).</a:t>
            </a:r>
          </a:p>
        </p:txBody>
      </p:sp>
      <p:sp>
        <p:nvSpPr>
          <p:cNvPr id="4" name="Rectangle 3"/>
          <p:cNvSpPr/>
          <p:nvPr/>
        </p:nvSpPr>
        <p:spPr>
          <a:xfrm>
            <a:off x="3904033" y="1027906"/>
            <a:ext cx="6096000" cy="215444"/>
          </a:xfrm>
          <a:prstGeom prst="rect">
            <a:avLst/>
          </a:prstGeom>
        </p:spPr>
        <p:txBody>
          <a:bodyPr>
            <a:spAutoFit/>
          </a:bodyPr>
          <a:lstStyle/>
          <a:p>
            <a:r>
              <a:rPr lang="fr-FR" sz="800" dirty="0"/>
              <a:t>Huchon G. Aérosols de médicaments. </a:t>
            </a:r>
            <a:r>
              <a:rPr lang="fr-FR" sz="800" dirty="0" err="1"/>
              <a:t>Encycl</a:t>
            </a:r>
            <a:r>
              <a:rPr lang="fr-FR" sz="800" dirty="0"/>
              <a:t> </a:t>
            </a:r>
            <a:r>
              <a:rPr lang="fr-FR" sz="800" dirty="0" err="1"/>
              <a:t>Méd</a:t>
            </a:r>
            <a:r>
              <a:rPr lang="fr-FR" sz="800" dirty="0"/>
              <a:t> </a:t>
            </a:r>
            <a:r>
              <a:rPr lang="fr-FR" sz="800" dirty="0" err="1"/>
              <a:t>Chir</a:t>
            </a:r>
            <a:r>
              <a:rPr lang="fr-FR" sz="800" dirty="0"/>
              <a:t> (Elsevier, Paris), Pneumologie, 6-000-O-10, 1999, 9 p.</a:t>
            </a:r>
          </a:p>
        </p:txBody>
      </p:sp>
      <p:pic>
        <p:nvPicPr>
          <p:cNvPr id="5" name="Image 4"/>
          <p:cNvPicPr>
            <a:picLocks noChangeAspect="1"/>
          </p:cNvPicPr>
          <p:nvPr/>
        </p:nvPicPr>
        <p:blipFill rotWithShape="1">
          <a:blip r:embed="rId3"/>
          <a:srcRect l="37943" t="29527" r="31631" b="30662"/>
          <a:stretch/>
        </p:blipFill>
        <p:spPr>
          <a:xfrm>
            <a:off x="8270296" y="2614681"/>
            <a:ext cx="3756334" cy="2764714"/>
          </a:xfrm>
          <a:prstGeom prst="rect">
            <a:avLst/>
          </a:prstGeom>
        </p:spPr>
      </p:pic>
      <p:sp>
        <p:nvSpPr>
          <p:cNvPr id="6" name="ZoneTexte 5"/>
          <p:cNvSpPr txBox="1"/>
          <p:nvPr/>
        </p:nvSpPr>
        <p:spPr>
          <a:xfrm>
            <a:off x="7323513" y="327184"/>
            <a:ext cx="4703117" cy="369332"/>
          </a:xfrm>
          <a:prstGeom prst="rect">
            <a:avLst/>
          </a:prstGeom>
          <a:solidFill>
            <a:srgbClr val="FFCCCC"/>
          </a:solidFill>
        </p:spPr>
        <p:txBody>
          <a:bodyPr wrap="square" rtlCol="0">
            <a:spAutoFit/>
          </a:bodyPr>
          <a:lstStyle/>
          <a:p>
            <a:r>
              <a:rPr lang="fr-FR" dirty="0" err="1" smtClean="0">
                <a:solidFill>
                  <a:srgbClr val="C00000"/>
                </a:solidFill>
                <a:latin typeface="Yu Gothic UI Semibold" panose="020B0700000000000000" pitchFamily="34" charset="-128"/>
                <a:ea typeface="Yu Gothic UI Semibold" panose="020B0700000000000000" pitchFamily="34" charset="-128"/>
              </a:rPr>
              <a:t>Cf</a:t>
            </a:r>
            <a:r>
              <a:rPr lang="fr-FR" dirty="0" smtClean="0">
                <a:solidFill>
                  <a:srgbClr val="C00000"/>
                </a:solidFill>
                <a:latin typeface="Yu Gothic UI Semibold" panose="020B0700000000000000" pitchFamily="34" charset="-128"/>
                <a:ea typeface="Yu Gothic UI Semibold" panose="020B0700000000000000" pitchFamily="34" charset="-128"/>
              </a:rPr>
              <a:t>: cours de </a:t>
            </a:r>
            <a:r>
              <a:rPr lang="fr-FR" dirty="0" err="1" smtClean="0">
                <a:solidFill>
                  <a:srgbClr val="C00000"/>
                </a:solidFill>
                <a:latin typeface="Yu Gothic UI Semibold" panose="020B0700000000000000" pitchFamily="34" charset="-128"/>
                <a:ea typeface="Yu Gothic UI Semibold" panose="020B0700000000000000" pitchFamily="34" charset="-128"/>
              </a:rPr>
              <a:t>Jesùs</a:t>
            </a:r>
            <a:r>
              <a:rPr lang="fr-FR" dirty="0" smtClean="0">
                <a:solidFill>
                  <a:srgbClr val="C00000"/>
                </a:solidFill>
                <a:latin typeface="Yu Gothic UI Semibold" panose="020B0700000000000000" pitchFamily="34" charset="-128"/>
                <a:ea typeface="Yu Gothic UI Semibold" panose="020B0700000000000000" pitchFamily="34" charset="-128"/>
              </a:rPr>
              <a:t> Calabuig sur les aérosols</a:t>
            </a:r>
            <a:endParaRPr lang="fr-FR" dirty="0">
              <a:solidFill>
                <a:srgbClr val="C00000"/>
              </a:solidFill>
              <a:latin typeface="Yu Gothic UI Semibold" panose="020B0700000000000000" pitchFamily="34" charset="-128"/>
              <a:ea typeface="Yu Gothic UI Semibold" panose="020B0700000000000000" pitchFamily="34" charset="-128"/>
            </a:endParaRPr>
          </a:p>
        </p:txBody>
      </p:sp>
    </p:spTree>
    <p:extLst>
      <p:ext uri="{BB962C8B-B14F-4D97-AF65-F5344CB8AC3E}">
        <p14:creationId xmlns:p14="http://schemas.microsoft.com/office/powerpoint/2010/main" val="168781986"/>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Les aérosols: Dispositifs…</a:t>
            </a:r>
          </a:p>
        </p:txBody>
      </p:sp>
      <p:sp>
        <p:nvSpPr>
          <p:cNvPr id="3" name="Espace réservé du contenu 2"/>
          <p:cNvSpPr>
            <a:spLocks noGrp="1"/>
          </p:cNvSpPr>
          <p:nvPr>
            <p:ph idx="1"/>
          </p:nvPr>
        </p:nvSpPr>
        <p:spPr>
          <a:xfrm>
            <a:off x="838200" y="1825625"/>
            <a:ext cx="10515600" cy="4546600"/>
          </a:xfrm>
        </p:spPr>
        <p:txBody>
          <a:bodyPr>
            <a:normAutofit fontScale="62500" lnSpcReduction="20000"/>
          </a:bodyPr>
          <a:lstStyle/>
          <a:p>
            <a:pPr marL="0" indent="0">
              <a:buNone/>
            </a:pPr>
            <a:r>
              <a:rPr lang="fr-FR" u="sng" dirty="0"/>
              <a:t>Nébuliseurs pneumatiques:</a:t>
            </a:r>
          </a:p>
          <a:p>
            <a:r>
              <a:rPr lang="fr-FR" dirty="0"/>
              <a:t>Effet Bernoulli: abaissement température (mesuré à 15°!), DDM inversement proportionnel au débit de gaz (5-12L/min) </a:t>
            </a:r>
          </a:p>
          <a:p>
            <a:r>
              <a:rPr lang="fr-FR" dirty="0"/>
              <a:t>Certains pneumatiques sont à double effet venturi permettant d’augmenter la délivrance </a:t>
            </a:r>
          </a:p>
          <a:p>
            <a:pPr marL="0" indent="0">
              <a:buNone/>
            </a:pPr>
            <a:endParaRPr lang="fr-FR" u="sng" dirty="0"/>
          </a:p>
          <a:p>
            <a:pPr marL="0" indent="0">
              <a:buNone/>
            </a:pPr>
            <a:r>
              <a:rPr lang="fr-FR" u="sng" dirty="0"/>
              <a:t>Nébuliseurs ultrasoniques:</a:t>
            </a:r>
            <a:r>
              <a:rPr lang="fr-FR" dirty="0"/>
              <a:t> vibration d’une membrane de quartz soumise à un courant électrique: ↓DMM, </a:t>
            </a:r>
            <a:endParaRPr lang="fr-FR" dirty="0" smtClean="0"/>
          </a:p>
          <a:p>
            <a:pPr marL="0" indent="0">
              <a:buNone/>
            </a:pPr>
            <a:r>
              <a:rPr lang="fr-FR" b="1" dirty="0" smtClean="0">
                <a:solidFill>
                  <a:srgbClr val="FF0000"/>
                </a:solidFill>
              </a:rPr>
              <a:t>/!\</a:t>
            </a:r>
            <a:r>
              <a:rPr lang="fr-FR" b="1" dirty="0">
                <a:solidFill>
                  <a:srgbClr val="FF0000"/>
                </a:solidFill>
              </a:rPr>
              <a:t>↗T°</a:t>
            </a:r>
          </a:p>
          <a:p>
            <a:pPr marL="0" indent="0">
              <a:buNone/>
            </a:pPr>
            <a:endParaRPr lang="fr-FR" u="sng" dirty="0"/>
          </a:p>
          <a:p>
            <a:pPr marL="0" indent="0">
              <a:buNone/>
            </a:pPr>
            <a:r>
              <a:rPr lang="fr-FR" u="sng" dirty="0"/>
              <a:t>Nébuliseurs à tamis vibrant:</a:t>
            </a:r>
            <a:r>
              <a:rPr lang="fr-FR" dirty="0"/>
              <a:t> idéaux mais coût +++, souvent réservé aux antibiotiques.</a:t>
            </a:r>
          </a:p>
          <a:p>
            <a:pPr marL="0" indent="0">
              <a:buNone/>
            </a:pPr>
            <a:endParaRPr lang="fr-FR" u="sng" dirty="0"/>
          </a:p>
          <a:p>
            <a:pPr marL="0" indent="0">
              <a:buNone/>
            </a:pPr>
            <a:r>
              <a:rPr lang="fr-FR" u="sng" dirty="0"/>
              <a:t>Aérosols doseurs:</a:t>
            </a:r>
          </a:p>
          <a:p>
            <a:pPr marL="0" indent="0">
              <a:buNone/>
            </a:pPr>
            <a:r>
              <a:rPr lang="fr-FR" dirty="0"/>
              <a:t>Nécessite </a:t>
            </a:r>
            <a:r>
              <a:rPr lang="fr-FR" b="1" dirty="0"/>
              <a:t>parfaite coordination main-poumon.</a:t>
            </a:r>
          </a:p>
          <a:p>
            <a:pPr marL="0" indent="0">
              <a:buNone/>
            </a:pPr>
            <a:r>
              <a:rPr lang="fr-FR" u="sng" dirty="0"/>
              <a:t>3 dispositifs:</a:t>
            </a:r>
            <a:r>
              <a:rPr lang="fr-FR" dirty="0"/>
              <a:t> sprays, poudre sèche, Soft-</a:t>
            </a:r>
            <a:r>
              <a:rPr lang="fr-FR" dirty="0" err="1"/>
              <a:t>Mist</a:t>
            </a:r>
            <a:r>
              <a:rPr lang="fr-FR" dirty="0"/>
              <a:t> Inhaler</a:t>
            </a:r>
          </a:p>
          <a:p>
            <a:pPr marL="0" indent="0">
              <a:buNone/>
            </a:pPr>
            <a:r>
              <a:rPr lang="fr-FR" dirty="0"/>
              <a:t>Malgré une bonne technique d'inhalation les aérosols doseurs délivrent seulement 10 % environ de la dose libérée aux poumons, avec 80 % de dépôt dans l'oropharynx. </a:t>
            </a:r>
            <a:r>
              <a:rPr lang="fr-FR" sz="1800" dirty="0"/>
              <a:t>Newman 1981</a:t>
            </a:r>
          </a:p>
          <a:p>
            <a:pPr marL="0" indent="0">
              <a:buNone/>
            </a:pPr>
            <a:endParaRPr lang="fr-FR" u="sng" dirty="0"/>
          </a:p>
        </p:txBody>
      </p:sp>
      <p:pic>
        <p:nvPicPr>
          <p:cNvPr id="5" name="Image 4"/>
          <p:cNvPicPr>
            <a:picLocks noChangeAspect="1"/>
          </p:cNvPicPr>
          <p:nvPr/>
        </p:nvPicPr>
        <p:blipFill rotWithShape="1">
          <a:blip r:embed="rId3"/>
          <a:srcRect l="58491" t="14908" r="2083" b="31759"/>
          <a:stretch/>
        </p:blipFill>
        <p:spPr>
          <a:xfrm>
            <a:off x="9490347" y="91796"/>
            <a:ext cx="2520678" cy="1917980"/>
          </a:xfrm>
          <a:prstGeom prst="rect">
            <a:avLst/>
          </a:prstGeom>
        </p:spPr>
      </p:pic>
      <p:pic>
        <p:nvPicPr>
          <p:cNvPr id="6" name="Image 5">
            <a:extLst>
              <a:ext uri="{FF2B5EF4-FFF2-40B4-BE49-F238E27FC236}">
                <a16:creationId xmlns:a16="http://schemas.microsoft.com/office/drawing/2014/main" id="{EF51E85E-FB34-3B44-A808-B1C45D053A22}"/>
              </a:ext>
            </a:extLst>
          </p:cNvPr>
          <p:cNvPicPr>
            <a:picLocks noChangeAspect="1"/>
          </p:cNvPicPr>
          <p:nvPr/>
        </p:nvPicPr>
        <p:blipFill>
          <a:blip r:embed="rId4"/>
          <a:stretch>
            <a:fillRect/>
          </a:stretch>
        </p:blipFill>
        <p:spPr>
          <a:xfrm>
            <a:off x="5393635" y="4791642"/>
            <a:ext cx="543339" cy="506027"/>
          </a:xfrm>
          <a:prstGeom prst="rect">
            <a:avLst/>
          </a:prstGeom>
          <a:ln w="38100">
            <a:noFill/>
          </a:ln>
        </p:spPr>
      </p:pic>
    </p:spTree>
    <p:extLst>
      <p:ext uri="{BB962C8B-B14F-4D97-AF65-F5344CB8AC3E}">
        <p14:creationId xmlns:p14="http://schemas.microsoft.com/office/powerpoint/2010/main" val="4258497999"/>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616917"/>
            <a:ext cx="3974960" cy="1325563"/>
          </a:xfrm>
        </p:spPr>
        <p:txBody>
          <a:bodyPr>
            <a:noAutofit/>
          </a:bodyPr>
          <a:lstStyle/>
          <a:p>
            <a:pPr algn="ctr"/>
            <a:r>
              <a:rPr lang="fr-FR" b="1" dirty="0"/>
              <a:t>Cas de l’aérosol lors de la VMC ou de l’HFO:</a:t>
            </a:r>
          </a:p>
        </p:txBody>
      </p:sp>
      <p:pic>
        <p:nvPicPr>
          <p:cNvPr id="4" name="Image 3"/>
          <p:cNvPicPr>
            <a:picLocks noChangeAspect="1"/>
          </p:cNvPicPr>
          <p:nvPr/>
        </p:nvPicPr>
        <p:blipFill rotWithShape="1">
          <a:blip r:embed="rId3"/>
          <a:srcRect l="13919" t="16374" r="24213" b="4017"/>
          <a:stretch/>
        </p:blipFill>
        <p:spPr>
          <a:xfrm rot="5400000">
            <a:off x="5651125" y="944310"/>
            <a:ext cx="6837904" cy="4949283"/>
          </a:xfrm>
          <a:prstGeom prst="rect">
            <a:avLst/>
          </a:prstGeom>
        </p:spPr>
      </p:pic>
      <p:sp>
        <p:nvSpPr>
          <p:cNvPr id="5" name="Rectangle 4"/>
          <p:cNvSpPr/>
          <p:nvPr/>
        </p:nvSpPr>
        <p:spPr>
          <a:xfrm rot="16200000">
            <a:off x="8727551" y="3107731"/>
            <a:ext cx="6096000" cy="461665"/>
          </a:xfrm>
          <a:prstGeom prst="rect">
            <a:avLst/>
          </a:prstGeom>
        </p:spPr>
        <p:txBody>
          <a:bodyPr>
            <a:spAutoFit/>
          </a:bodyPr>
          <a:lstStyle/>
          <a:p>
            <a:r>
              <a:rPr lang="en-US" sz="1200" dirty="0"/>
              <a:t>Aerosol therapy in adult critically ill patients: a consensus statement regarding aerosol administration strategies during various modes of respiratory support. Li, 2023.</a:t>
            </a:r>
            <a:endParaRPr lang="fr-FR" sz="1200" dirty="0"/>
          </a:p>
        </p:txBody>
      </p:sp>
      <p:sp>
        <p:nvSpPr>
          <p:cNvPr id="3" name="Flèche droite 2"/>
          <p:cNvSpPr/>
          <p:nvPr/>
        </p:nvSpPr>
        <p:spPr>
          <a:xfrm>
            <a:off x="4813160" y="5642043"/>
            <a:ext cx="1548729" cy="350195"/>
          </a:xfrm>
          <a:prstGeom prst="rightArrow">
            <a:avLst/>
          </a:prstGeom>
          <a:solidFill>
            <a:srgbClr val="FFCCCC"/>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ZoneTexte 5"/>
          <p:cNvSpPr txBox="1"/>
          <p:nvPr/>
        </p:nvSpPr>
        <p:spPr>
          <a:xfrm>
            <a:off x="1155477" y="5355475"/>
            <a:ext cx="3424137" cy="923330"/>
          </a:xfrm>
          <a:prstGeom prst="rect">
            <a:avLst/>
          </a:prstGeom>
          <a:noFill/>
        </p:spPr>
        <p:txBody>
          <a:bodyPr wrap="square" rtlCol="0">
            <a:spAutoFit/>
          </a:bodyPr>
          <a:lstStyle/>
          <a:p>
            <a:r>
              <a:rPr lang="fr-FR" dirty="0"/>
              <a:t>Non recommandé, privilégier une technique permettant de shunter le filtre nasal.</a:t>
            </a:r>
          </a:p>
        </p:txBody>
      </p:sp>
      <p:sp>
        <p:nvSpPr>
          <p:cNvPr id="7" name="ZoneTexte 6"/>
          <p:cNvSpPr txBox="1"/>
          <p:nvPr/>
        </p:nvSpPr>
        <p:spPr>
          <a:xfrm>
            <a:off x="1549808" y="2403288"/>
            <a:ext cx="2635473" cy="2308324"/>
          </a:xfrm>
          <a:prstGeom prst="rect">
            <a:avLst/>
          </a:prstGeom>
          <a:noFill/>
          <a:ln w="12700" cmpd="sng">
            <a:solidFill>
              <a:schemeClr val="tx1"/>
            </a:solidFill>
          </a:ln>
        </p:spPr>
        <p:txBody>
          <a:bodyPr wrap="square" rtlCol="0">
            <a:spAutoFit/>
          </a:bodyPr>
          <a:lstStyle/>
          <a:p>
            <a:pPr marL="285750" indent="-285750" algn="just">
              <a:buFontTx/>
              <a:buChar char="-"/>
            </a:pPr>
            <a:r>
              <a:rPr lang="fr-FR" dirty="0" smtClean="0"/>
              <a:t>DMM influencé par l’humidification active,</a:t>
            </a:r>
          </a:p>
          <a:p>
            <a:pPr marL="285750" indent="-285750" algn="just">
              <a:buFontTx/>
              <a:buChar char="-"/>
            </a:pPr>
            <a:r>
              <a:rPr lang="fr-FR" dirty="0" smtClean="0"/>
              <a:t>impaction influencée par le circuit et le mode ventilatoire,</a:t>
            </a:r>
          </a:p>
          <a:p>
            <a:pPr marL="285750" indent="-285750" algn="just">
              <a:buFontTx/>
              <a:buChar char="-"/>
            </a:pPr>
            <a:r>
              <a:rPr lang="fr-FR" dirty="0" smtClean="0"/>
              <a:t>effet de l’interface,</a:t>
            </a:r>
          </a:p>
          <a:p>
            <a:pPr marL="285750" indent="-285750" algn="just">
              <a:buFontTx/>
              <a:buChar char="-"/>
            </a:pPr>
            <a:r>
              <a:rPr lang="fr-FR" dirty="0" smtClean="0"/>
              <a:t>choix du type de nébulisation…</a:t>
            </a:r>
            <a:endParaRPr lang="fr-FR" dirty="0"/>
          </a:p>
        </p:txBody>
      </p:sp>
    </p:spTree>
    <p:extLst>
      <p:ext uri="{BB962C8B-B14F-4D97-AF65-F5344CB8AC3E}">
        <p14:creationId xmlns:p14="http://schemas.microsoft.com/office/powerpoint/2010/main" val="3376282880"/>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Oxygénothérapie</a:t>
            </a:r>
          </a:p>
        </p:txBody>
      </p:sp>
      <p:sp>
        <p:nvSpPr>
          <p:cNvPr id="3" name="Espace réservé du contenu 2"/>
          <p:cNvSpPr>
            <a:spLocks noGrp="1"/>
          </p:cNvSpPr>
          <p:nvPr>
            <p:ph idx="1"/>
          </p:nvPr>
        </p:nvSpPr>
        <p:spPr>
          <a:xfrm>
            <a:off x="838200" y="1825625"/>
            <a:ext cx="10515600" cy="4894152"/>
          </a:xfrm>
        </p:spPr>
        <p:txBody>
          <a:bodyPr>
            <a:normAutofit/>
          </a:bodyPr>
          <a:lstStyle/>
          <a:p>
            <a:r>
              <a:rPr lang="fr-FR" dirty="0"/>
              <a:t>O2 = médicament [décret 98-79 du 11 février 1998] par voie inhalée</a:t>
            </a:r>
          </a:p>
          <a:p>
            <a:endParaRPr lang="fr-FR" dirty="0"/>
          </a:p>
          <a:p>
            <a:r>
              <a:rPr lang="fr-FR" b="1" u="sng" dirty="0"/>
              <a:t>Objectif:</a:t>
            </a:r>
            <a:r>
              <a:rPr lang="fr-FR" dirty="0"/>
              <a:t> corriger l’hypoxie tissulaire/cellulaire par majoration de la fraction inspirée en O2 (FiO2)</a:t>
            </a:r>
          </a:p>
          <a:p>
            <a:endParaRPr lang="fr-FR" dirty="0"/>
          </a:p>
          <a:p>
            <a:r>
              <a:rPr lang="fr-FR" b="1" u="sng" dirty="0"/>
              <a:t>3 modes d’administration:</a:t>
            </a:r>
          </a:p>
          <a:p>
            <a:pPr lvl="1">
              <a:buFont typeface="Courier New" panose="02070309020205020404" pitchFamily="49" charset="0"/>
              <a:buChar char="o"/>
            </a:pPr>
            <a:r>
              <a:rPr lang="fr-FR" b="1" dirty="0"/>
              <a:t>Oxygénothérapie conventionnelle: </a:t>
            </a:r>
            <a:r>
              <a:rPr lang="fr-FR" dirty="0"/>
              <a:t>0-15L/min, peu/pas humidifié, pas de mesure de la FiO2 possible</a:t>
            </a:r>
          </a:p>
          <a:p>
            <a:pPr lvl="1">
              <a:buFont typeface="Courier New" panose="02070309020205020404" pitchFamily="49" charset="0"/>
              <a:buChar char="o"/>
            </a:pPr>
            <a:r>
              <a:rPr lang="fr-FR" b="1" dirty="0"/>
              <a:t>Oxygénothérapie à Haut Débit </a:t>
            </a:r>
            <a:r>
              <a:rPr lang="fr-FR" dirty="0"/>
              <a:t>(OHD/HFO): 0-70L/min et 21%&lt;FiO2&lt;100%</a:t>
            </a:r>
          </a:p>
          <a:p>
            <a:pPr lvl="1">
              <a:buFont typeface="Courier New" panose="02070309020205020404" pitchFamily="49" charset="0"/>
              <a:buChar char="o"/>
            </a:pPr>
            <a:r>
              <a:rPr lang="fr-FR" b="1" dirty="0"/>
              <a:t>Ventilation artificielle: </a:t>
            </a:r>
            <a:r>
              <a:rPr lang="fr-FR" dirty="0"/>
              <a:t>Pas de </a:t>
            </a:r>
            <a:r>
              <a:rPr lang="fr-FR" dirty="0" smtClean="0"/>
              <a:t>problématique </a:t>
            </a:r>
            <a:r>
              <a:rPr lang="fr-FR" dirty="0"/>
              <a:t>de débit et 21%&lt;FiO2&lt;100%</a:t>
            </a:r>
          </a:p>
        </p:txBody>
      </p:sp>
      <p:sp>
        <p:nvSpPr>
          <p:cNvPr id="4" name="Rectangle 3"/>
          <p:cNvSpPr/>
          <p:nvPr/>
        </p:nvSpPr>
        <p:spPr>
          <a:xfrm>
            <a:off x="7210452" y="658574"/>
            <a:ext cx="3690113" cy="369332"/>
          </a:xfrm>
          <a:prstGeom prst="rect">
            <a:avLst/>
          </a:prstGeom>
          <a:solidFill>
            <a:srgbClr val="FFCCCC"/>
          </a:solidFill>
        </p:spPr>
        <p:txBody>
          <a:bodyPr wrap="none">
            <a:spAutoFit/>
          </a:bodyPr>
          <a:lstStyle/>
          <a:p>
            <a:pPr algn="just"/>
            <a:r>
              <a:rPr lang="fr-FR" b="1" dirty="0"/>
              <a:t>1</a:t>
            </a:r>
            <a:r>
              <a:rPr lang="fr-FR" b="1" baseline="30000" dirty="0"/>
              <a:t>ère</a:t>
            </a:r>
            <a:r>
              <a:rPr lang="fr-FR" b="1" dirty="0"/>
              <a:t> étape du traitement de l’hypoxie</a:t>
            </a:r>
          </a:p>
        </p:txBody>
      </p:sp>
    </p:spTree>
    <p:extLst>
      <p:ext uri="{BB962C8B-B14F-4D97-AF65-F5344CB8AC3E}">
        <p14:creationId xmlns:p14="http://schemas.microsoft.com/office/powerpoint/2010/main" val="1078377123"/>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5982511"/>
            <a:ext cx="3005847" cy="535021"/>
          </a:xfrm>
          <a:prstGeom prst="rect">
            <a:avLst/>
          </a:prstGeom>
          <a:solidFill>
            <a:srgbClr val="FFCCCC"/>
          </a:solidFill>
          <a:ln w="57150" cmpd="thickThi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p:cNvSpPr>
            <a:spLocks noGrp="1"/>
          </p:cNvSpPr>
          <p:nvPr>
            <p:ph type="title"/>
          </p:nvPr>
        </p:nvSpPr>
        <p:spPr>
          <a:xfrm>
            <a:off x="838200" y="162995"/>
            <a:ext cx="10515600" cy="1325563"/>
          </a:xfrm>
        </p:spPr>
        <p:txBody>
          <a:bodyPr/>
          <a:lstStyle/>
          <a:p>
            <a:pPr algn="ctr"/>
            <a:r>
              <a:rPr lang="fr-FR" b="1" dirty="0"/>
              <a:t>Oxygénothérapie effets secondaires</a:t>
            </a:r>
          </a:p>
        </p:txBody>
      </p:sp>
      <p:sp>
        <p:nvSpPr>
          <p:cNvPr id="3" name="Espace réservé du contenu 2"/>
          <p:cNvSpPr>
            <a:spLocks noGrp="1"/>
          </p:cNvSpPr>
          <p:nvPr>
            <p:ph idx="1"/>
          </p:nvPr>
        </p:nvSpPr>
        <p:spPr>
          <a:xfrm>
            <a:off x="838200" y="1488558"/>
            <a:ext cx="10515600" cy="5241851"/>
          </a:xfrm>
        </p:spPr>
        <p:txBody>
          <a:bodyPr>
            <a:normAutofit fontScale="92500" lnSpcReduction="20000"/>
          </a:bodyPr>
          <a:lstStyle/>
          <a:p>
            <a:r>
              <a:rPr lang="fr-FR" u="sng" dirty="0"/>
              <a:t>Toxicité:</a:t>
            </a:r>
            <a:r>
              <a:rPr lang="fr-FR" dirty="0"/>
              <a:t> ↑ apoptose cellulaire chez  modèle animal de SDRA, Ly 2007. </a:t>
            </a:r>
          </a:p>
          <a:p>
            <a:pPr marL="457200" lvl="1" indent="0">
              <a:buNone/>
            </a:pPr>
            <a:r>
              <a:rPr lang="fr-FR" sz="1800" u="sng" dirty="0"/>
              <a:t>Effets biochimiques de l’</a:t>
            </a:r>
            <a:r>
              <a:rPr lang="fr-FR" sz="1800" u="sng" dirty="0" err="1"/>
              <a:t>hyperoxie</a:t>
            </a:r>
            <a:r>
              <a:rPr lang="fr-FR" sz="1800" u="sng" dirty="0"/>
              <a:t>:</a:t>
            </a:r>
            <a:r>
              <a:rPr lang="fr-FR" sz="1800" dirty="0"/>
              <a:t> altérations mitochondriales, chute du glucose et de l’ATP, altérations de l’ADN, peroxydation lipidique, oxydation des protéines, activation de la NO-synthétase inductible, réponse inflammatoire dans les tissus pulmonaires, avec production accrue des cytokines (TNFα, IL-1, IL-6 et IL-8) et activation des PNN grands producteurs de ROS (</a:t>
            </a:r>
            <a:r>
              <a:rPr lang="fr-FR" sz="1800" dirty="0" err="1"/>
              <a:t>reactive</a:t>
            </a:r>
            <a:r>
              <a:rPr lang="fr-FR" sz="1800" dirty="0"/>
              <a:t> </a:t>
            </a:r>
            <a:r>
              <a:rPr lang="fr-FR" sz="1800" dirty="0" err="1"/>
              <a:t>oxygen</a:t>
            </a:r>
            <a:r>
              <a:rPr lang="fr-FR" sz="1800" dirty="0"/>
              <a:t> </a:t>
            </a:r>
            <a:r>
              <a:rPr lang="fr-FR" sz="1800" dirty="0" err="1"/>
              <a:t>species</a:t>
            </a:r>
            <a:r>
              <a:rPr lang="fr-FR" sz="1800" dirty="0"/>
              <a:t>)</a:t>
            </a:r>
          </a:p>
          <a:p>
            <a:r>
              <a:rPr lang="fr-FR" u="sng" dirty="0"/>
              <a:t>Atélectasies de </a:t>
            </a:r>
            <a:r>
              <a:rPr lang="fr-FR" u="sng" dirty="0" err="1"/>
              <a:t>dénitrogénation</a:t>
            </a:r>
            <a:r>
              <a:rPr lang="fr-FR" u="sng" dirty="0"/>
              <a:t> / d’absorption:</a:t>
            </a:r>
            <a:r>
              <a:rPr lang="fr-FR" dirty="0"/>
              <a:t> </a:t>
            </a:r>
          </a:p>
          <a:p>
            <a:pPr marL="457200" lvl="1" indent="0">
              <a:buNone/>
            </a:pPr>
            <a:r>
              <a:rPr lang="fr-FR" sz="1800" dirty="0"/>
              <a:t>Absorption +/- complète de l’O2 au niveau alvéolaire + FiN2=0: affaissement des </a:t>
            </a:r>
            <a:r>
              <a:rPr lang="fr-FR" sz="1800" dirty="0" smtClean="0"/>
              <a:t>alvéoles</a:t>
            </a:r>
            <a:endParaRPr lang="fr-FR" sz="1800" dirty="0"/>
          </a:p>
          <a:p>
            <a:r>
              <a:rPr lang="fr-FR" u="sng" dirty="0"/>
              <a:t>Hypercapnie induite</a:t>
            </a:r>
            <a:r>
              <a:rPr lang="fr-FR" dirty="0"/>
              <a:t> (IRC++, personne </a:t>
            </a:r>
            <a:r>
              <a:rPr lang="fr-FR" dirty="0" err="1"/>
              <a:t>agée</a:t>
            </a:r>
            <a:r>
              <a:rPr lang="fr-FR" dirty="0"/>
              <a:t>):</a:t>
            </a:r>
          </a:p>
          <a:p>
            <a:pPr lvl="1">
              <a:buFont typeface="Courier New" panose="02070309020205020404" pitchFamily="49" charset="0"/>
              <a:buChar char="o"/>
            </a:pPr>
            <a:r>
              <a:rPr lang="fr-FR" sz="1800" dirty="0"/>
              <a:t>Levée des stimulus hypoxiques au niveau des centres respiratoires (+++ chez </a:t>
            </a:r>
            <a:r>
              <a:rPr lang="fr-FR" sz="1800" dirty="0" err="1"/>
              <a:t>hypercapniques</a:t>
            </a:r>
            <a:r>
              <a:rPr lang="fr-FR" sz="1800" dirty="0"/>
              <a:t> chroniques) </a:t>
            </a:r>
            <a:r>
              <a:rPr lang="fr-FR" sz="1300" dirty="0" err="1"/>
              <a:t>Fleetham</a:t>
            </a:r>
            <a:r>
              <a:rPr lang="fr-FR" sz="1300" dirty="0"/>
              <a:t> 1980</a:t>
            </a:r>
            <a:endParaRPr lang="fr-FR" sz="1800" dirty="0"/>
          </a:p>
          <a:p>
            <a:pPr lvl="1">
              <a:buFont typeface="Courier New" panose="02070309020205020404" pitchFamily="49" charset="0"/>
              <a:buChar char="o"/>
            </a:pPr>
            <a:r>
              <a:rPr lang="fr-FR" sz="1800" dirty="0"/>
              <a:t>Effet Haldane: ↑ PaCO2 quand PaO2 ↑ (diminution de l’affinité de l’</a:t>
            </a:r>
            <a:r>
              <a:rPr lang="fr-FR" sz="1800" dirty="0" err="1"/>
              <a:t>Hb</a:t>
            </a:r>
            <a:r>
              <a:rPr lang="fr-FR" sz="1800" dirty="0"/>
              <a:t> pour CO2)</a:t>
            </a:r>
          </a:p>
          <a:p>
            <a:pPr lvl="1">
              <a:buFont typeface="Courier New" panose="02070309020205020404" pitchFamily="49" charset="0"/>
              <a:buChar char="o"/>
            </a:pPr>
            <a:r>
              <a:rPr lang="fr-FR" sz="1800" dirty="0" smtClean="0"/>
              <a:t>↑ </a:t>
            </a:r>
            <a:r>
              <a:rPr lang="fr-FR" sz="1800" dirty="0"/>
              <a:t>hétérogénéité des rapports </a:t>
            </a:r>
            <a:r>
              <a:rPr lang="fr-FR" sz="1800" dirty="0" err="1"/>
              <a:t>ventillation</a:t>
            </a:r>
            <a:r>
              <a:rPr lang="fr-FR" sz="1800" dirty="0"/>
              <a:t>/perfusion (levée de vasoconstriction hypoxique puis majoration shunt et espace mort </a:t>
            </a:r>
            <a:r>
              <a:rPr lang="fr-FR" sz="1400" dirty="0"/>
              <a:t>Aubier 1980</a:t>
            </a:r>
            <a:endParaRPr lang="fr-FR" sz="1800" dirty="0"/>
          </a:p>
          <a:p>
            <a:r>
              <a:rPr lang="fr-FR" u="sng" dirty="0" smtClean="0"/>
              <a:t>Risque </a:t>
            </a:r>
            <a:r>
              <a:rPr lang="fr-FR" u="sng" dirty="0"/>
              <a:t>infectieux:</a:t>
            </a:r>
            <a:r>
              <a:rPr lang="fr-FR" dirty="0"/>
              <a:t> barboteurs, dispositifs…</a:t>
            </a:r>
          </a:p>
          <a:p>
            <a:r>
              <a:rPr lang="fr-FR" u="sng" dirty="0"/>
              <a:t>O2 = comburant</a:t>
            </a:r>
            <a:r>
              <a:rPr lang="fr-FR" dirty="0"/>
              <a:t> (brulures du visage et des VAS, incendies…)</a:t>
            </a:r>
          </a:p>
          <a:p>
            <a:pPr marL="0" indent="0">
              <a:buNone/>
            </a:pPr>
            <a:endParaRPr lang="fr-FR" sz="3200" b="1" dirty="0"/>
          </a:p>
          <a:p>
            <a:pPr marL="0" indent="0" algn="ctr">
              <a:buNone/>
            </a:pPr>
            <a:r>
              <a:rPr lang="fr-FR" sz="3200" b="1" dirty="0"/>
              <a:t>Viser la </a:t>
            </a:r>
            <a:r>
              <a:rPr lang="fr-FR" sz="3200" b="1" dirty="0" err="1"/>
              <a:t>normoxie</a:t>
            </a:r>
            <a:r>
              <a:rPr lang="fr-FR" sz="3200" b="1" dirty="0"/>
              <a:t>.  </a:t>
            </a:r>
          </a:p>
        </p:txBody>
      </p:sp>
    </p:spTree>
    <p:extLst>
      <p:ext uri="{BB962C8B-B14F-4D97-AF65-F5344CB8AC3E}">
        <p14:creationId xmlns:p14="http://schemas.microsoft.com/office/powerpoint/2010/main" val="3123464310"/>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Oxygénothérapie: dispositifs</a:t>
            </a:r>
          </a:p>
        </p:txBody>
      </p:sp>
      <p:sp>
        <p:nvSpPr>
          <p:cNvPr id="3" name="Espace réservé du contenu 2"/>
          <p:cNvSpPr>
            <a:spLocks noGrp="1"/>
          </p:cNvSpPr>
          <p:nvPr>
            <p:ph idx="1"/>
          </p:nvPr>
        </p:nvSpPr>
        <p:spPr>
          <a:xfrm>
            <a:off x="838201" y="1825625"/>
            <a:ext cx="7515224" cy="4351338"/>
          </a:xfrm>
        </p:spPr>
        <p:txBody>
          <a:bodyPr>
            <a:normAutofit fontScale="77500" lnSpcReduction="20000"/>
          </a:bodyPr>
          <a:lstStyle/>
          <a:p>
            <a:r>
              <a:rPr lang="fr-FR" b="1" u="sng" dirty="0"/>
              <a:t>Oxygénothérapie Conventionnelle:</a:t>
            </a:r>
          </a:p>
          <a:p>
            <a:pPr marL="1200150" lvl="2" indent="-285750" algn="just">
              <a:buFont typeface="Courier New" panose="02070309020205020404" pitchFamily="49" charset="0"/>
              <a:buChar char="o"/>
            </a:pPr>
            <a:r>
              <a:rPr lang="fr-FR" dirty="0"/>
              <a:t>0,5-3L/min aux lunettes</a:t>
            </a:r>
          </a:p>
          <a:p>
            <a:pPr marL="1200150" lvl="2" indent="-285750" algn="just">
              <a:buFont typeface="Courier New" panose="02070309020205020404" pitchFamily="49" charset="0"/>
              <a:buChar char="o"/>
            </a:pPr>
            <a:r>
              <a:rPr lang="fr-FR" dirty="0"/>
              <a:t>4-9L/min au masque</a:t>
            </a:r>
          </a:p>
          <a:p>
            <a:pPr marL="1200150" lvl="2" indent="-285750" algn="just">
              <a:buFont typeface="Courier New" panose="02070309020205020404" pitchFamily="49" charset="0"/>
              <a:buChar char="o"/>
            </a:pPr>
            <a:r>
              <a:rPr lang="fr-FR" dirty="0"/>
              <a:t>10-15L/min au masque haute concentration (avec ballon réservoir)</a:t>
            </a:r>
          </a:p>
          <a:p>
            <a:pPr lvl="1" algn="just"/>
            <a:r>
              <a:rPr lang="fr-FR" b="1" dirty="0"/>
              <a:t>Dilution de la FiO2 délivré (recouvrement du débit administré (0-15L/min) par le débit inspiratoire du patient en DRA (30-120L/min </a:t>
            </a:r>
            <a:r>
              <a:rPr lang="fr-FR" sz="1100" dirty="0"/>
              <a:t>L'</a:t>
            </a:r>
            <a:r>
              <a:rPr lang="fr-FR" sz="1100" dirty="0" err="1"/>
              <a:t>Her</a:t>
            </a:r>
            <a:r>
              <a:rPr lang="fr-FR" sz="1100" dirty="0"/>
              <a:t> 2007, Katz 1985</a:t>
            </a:r>
            <a:r>
              <a:rPr lang="fr-FR" b="1" dirty="0"/>
              <a:t>)).</a:t>
            </a:r>
          </a:p>
          <a:p>
            <a:pPr marL="742950" lvl="1" indent="-285750" algn="just"/>
            <a:r>
              <a:rPr lang="fr-FR" b="1" dirty="0"/>
              <a:t>Problématique de l’humidification et du réchauffement des gaz: </a:t>
            </a:r>
            <a:r>
              <a:rPr lang="fr-FR" dirty="0"/>
              <a:t>Oxygène mural froid (15°) et sec (0-29%HR si </a:t>
            </a:r>
            <a:r>
              <a:rPr lang="fr-FR" dirty="0" err="1"/>
              <a:t>barbottage</a:t>
            </a:r>
            <a:r>
              <a:rPr lang="fr-FR" dirty="0"/>
              <a:t>), risques:  inconfort, lésions muqueuse, altération fonction </a:t>
            </a:r>
            <a:r>
              <a:rPr lang="fr-FR" dirty="0" err="1"/>
              <a:t>mucociliaire</a:t>
            </a:r>
            <a:r>
              <a:rPr lang="fr-FR" dirty="0"/>
              <a:t> </a:t>
            </a:r>
            <a:r>
              <a:rPr lang="fr-FR" sz="1200" dirty="0"/>
              <a:t>Williams 1996 Salah 1988</a:t>
            </a:r>
            <a:r>
              <a:rPr lang="fr-FR" dirty="0"/>
              <a:t>, ↑ résistances des VAS, bronchospasme </a:t>
            </a:r>
            <a:r>
              <a:rPr lang="fr-FR" sz="1400" dirty="0" err="1"/>
              <a:t>Fontanari</a:t>
            </a:r>
            <a:r>
              <a:rPr lang="fr-FR" sz="1400" dirty="0"/>
              <a:t> 1996</a:t>
            </a:r>
            <a:r>
              <a:rPr lang="fr-FR" dirty="0"/>
              <a:t>.</a:t>
            </a:r>
          </a:p>
          <a:p>
            <a:pPr lvl="1" algn="just"/>
            <a:endParaRPr lang="fr-FR" b="1" dirty="0"/>
          </a:p>
          <a:p>
            <a:pPr algn="just"/>
            <a:r>
              <a:rPr lang="fr-FR" b="1" u="sng" dirty="0"/>
              <a:t>Oxygénothérapie Haut Débit:</a:t>
            </a:r>
          </a:p>
          <a:p>
            <a:pPr lvl="2" algn="just">
              <a:buFont typeface="Courier New" panose="02070309020205020404" pitchFamily="49" charset="0"/>
              <a:buChar char="o"/>
            </a:pPr>
            <a:r>
              <a:rPr lang="fr-FR" dirty="0"/>
              <a:t>0-50L/min voir 70L/min sur certains dispositifs</a:t>
            </a:r>
          </a:p>
          <a:p>
            <a:pPr lvl="2" algn="just">
              <a:buFont typeface="Courier New" panose="02070309020205020404" pitchFamily="49" charset="0"/>
              <a:buChar char="o"/>
            </a:pPr>
            <a:r>
              <a:rPr lang="fr-FR" dirty="0"/>
              <a:t>21-100% FiO2</a:t>
            </a:r>
          </a:p>
          <a:p>
            <a:pPr lvl="1" algn="just"/>
            <a:r>
              <a:rPr lang="fr-FR" dirty="0"/>
              <a:t>Sur colonne dédiée</a:t>
            </a:r>
          </a:p>
          <a:p>
            <a:pPr lvl="1" algn="just"/>
            <a:r>
              <a:rPr lang="fr-FR" dirty="0"/>
              <a:t>Sur respirateur (désormais quasi systématique)</a:t>
            </a:r>
          </a:p>
          <a:p>
            <a:pPr marL="0" indent="0">
              <a:buNone/>
            </a:pPr>
            <a:endParaRPr lang="fr-FR" dirty="0"/>
          </a:p>
        </p:txBody>
      </p:sp>
      <p:pic>
        <p:nvPicPr>
          <p:cNvPr id="4" name="Image 3"/>
          <p:cNvPicPr>
            <a:picLocks noChangeAspect="1"/>
          </p:cNvPicPr>
          <p:nvPr/>
        </p:nvPicPr>
        <p:blipFill>
          <a:blip r:embed="rId2"/>
          <a:stretch>
            <a:fillRect/>
          </a:stretch>
        </p:blipFill>
        <p:spPr>
          <a:xfrm>
            <a:off x="8788665" y="2004219"/>
            <a:ext cx="3403335" cy="4853781"/>
          </a:xfrm>
          <a:prstGeom prst="rect">
            <a:avLst/>
          </a:prstGeom>
        </p:spPr>
      </p:pic>
    </p:spTree>
    <p:extLst>
      <p:ext uri="{BB962C8B-B14F-4D97-AF65-F5344CB8AC3E}">
        <p14:creationId xmlns:p14="http://schemas.microsoft.com/office/powerpoint/2010/main" val="2180416644"/>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199" y="157461"/>
            <a:ext cx="10515600" cy="1325563"/>
          </a:xfrm>
        </p:spPr>
        <p:txBody>
          <a:bodyPr/>
          <a:lstStyle/>
          <a:p>
            <a:pPr algn="ctr"/>
            <a:r>
              <a:rPr lang="fr-FR" b="1" dirty="0"/>
              <a:t>HFO: état de l’art</a:t>
            </a:r>
          </a:p>
        </p:txBody>
      </p:sp>
      <p:pic>
        <p:nvPicPr>
          <p:cNvPr id="4" name="Image 3"/>
          <p:cNvPicPr>
            <a:picLocks noChangeAspect="1"/>
          </p:cNvPicPr>
          <p:nvPr/>
        </p:nvPicPr>
        <p:blipFill>
          <a:blip r:embed="rId3"/>
          <a:stretch>
            <a:fillRect/>
          </a:stretch>
        </p:blipFill>
        <p:spPr>
          <a:xfrm>
            <a:off x="2309811" y="1455300"/>
            <a:ext cx="7572375" cy="4838700"/>
          </a:xfrm>
          <a:prstGeom prst="rect">
            <a:avLst/>
          </a:prstGeom>
        </p:spPr>
      </p:pic>
      <p:sp>
        <p:nvSpPr>
          <p:cNvPr id="6" name="ZoneTexte 5"/>
          <p:cNvSpPr txBox="1"/>
          <p:nvPr/>
        </p:nvSpPr>
        <p:spPr>
          <a:xfrm>
            <a:off x="8714258" y="6183224"/>
            <a:ext cx="1533525" cy="276999"/>
          </a:xfrm>
          <a:prstGeom prst="rect">
            <a:avLst/>
          </a:prstGeom>
          <a:noFill/>
        </p:spPr>
        <p:txBody>
          <a:bodyPr wrap="square" rtlCol="0">
            <a:spAutoFit/>
          </a:bodyPr>
          <a:lstStyle/>
          <a:p>
            <a:r>
              <a:rPr lang="fr-FR" sz="1200" dirty="0" err="1"/>
              <a:t>Frat</a:t>
            </a:r>
            <a:r>
              <a:rPr lang="fr-FR" sz="1200" dirty="0"/>
              <a:t> 2017</a:t>
            </a:r>
          </a:p>
        </p:txBody>
      </p:sp>
    </p:spTree>
    <p:extLst>
      <p:ext uri="{BB962C8B-B14F-4D97-AF65-F5344CB8AC3E}">
        <p14:creationId xmlns:p14="http://schemas.microsoft.com/office/powerpoint/2010/main" val="3463706605"/>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18290" y="365125"/>
            <a:ext cx="4591455" cy="1325563"/>
          </a:xfrm>
        </p:spPr>
        <p:txBody>
          <a:bodyPr>
            <a:normAutofit fontScale="90000"/>
          </a:bodyPr>
          <a:lstStyle/>
          <a:p>
            <a:r>
              <a:rPr lang="fr-FR" b="1" dirty="0"/>
              <a:t>HFO lavage de l’espace mort anatomique en VS</a:t>
            </a:r>
          </a:p>
        </p:txBody>
      </p:sp>
      <p:pic>
        <p:nvPicPr>
          <p:cNvPr id="5" name="Image 4"/>
          <p:cNvPicPr>
            <a:picLocks noChangeAspect="1"/>
          </p:cNvPicPr>
          <p:nvPr/>
        </p:nvPicPr>
        <p:blipFill rotWithShape="1">
          <a:blip r:embed="rId3"/>
          <a:srcRect l="-187" r="187" b="71058"/>
          <a:stretch/>
        </p:blipFill>
        <p:spPr>
          <a:xfrm>
            <a:off x="4883722" y="110592"/>
            <a:ext cx="6929459" cy="2546503"/>
          </a:xfrm>
          <a:prstGeom prst="rect">
            <a:avLst/>
          </a:prstGeom>
        </p:spPr>
      </p:pic>
      <p:pic>
        <p:nvPicPr>
          <p:cNvPr id="6" name="Image 5"/>
          <p:cNvPicPr>
            <a:picLocks noChangeAspect="1"/>
          </p:cNvPicPr>
          <p:nvPr/>
        </p:nvPicPr>
        <p:blipFill rotWithShape="1">
          <a:blip r:embed="rId3"/>
          <a:srcRect t="34479" b="35718"/>
          <a:stretch/>
        </p:blipFill>
        <p:spPr>
          <a:xfrm>
            <a:off x="90981" y="2551582"/>
            <a:ext cx="6932063" cy="2623320"/>
          </a:xfrm>
          <a:prstGeom prst="rect">
            <a:avLst/>
          </a:prstGeom>
        </p:spPr>
      </p:pic>
      <p:pic>
        <p:nvPicPr>
          <p:cNvPr id="7" name="Image 6"/>
          <p:cNvPicPr>
            <a:picLocks noChangeAspect="1"/>
          </p:cNvPicPr>
          <p:nvPr/>
        </p:nvPicPr>
        <p:blipFill rotWithShape="1">
          <a:blip r:embed="rId3"/>
          <a:srcRect t="69908" r="2702"/>
          <a:stretch/>
        </p:blipFill>
        <p:spPr>
          <a:xfrm>
            <a:off x="5436383" y="4204089"/>
            <a:ext cx="6742219" cy="2647741"/>
          </a:xfrm>
          <a:prstGeom prst="rect">
            <a:avLst/>
          </a:prstGeom>
        </p:spPr>
      </p:pic>
      <p:sp>
        <p:nvSpPr>
          <p:cNvPr id="9" name="ZoneTexte 8"/>
          <p:cNvSpPr txBox="1"/>
          <p:nvPr/>
        </p:nvSpPr>
        <p:spPr>
          <a:xfrm>
            <a:off x="7724644" y="843240"/>
            <a:ext cx="1247613" cy="369332"/>
          </a:xfrm>
          <a:prstGeom prst="rect">
            <a:avLst/>
          </a:prstGeom>
          <a:noFill/>
        </p:spPr>
        <p:txBody>
          <a:bodyPr wrap="square" rtlCol="0">
            <a:spAutoFit/>
          </a:bodyPr>
          <a:lstStyle/>
          <a:p>
            <a:r>
              <a:rPr lang="fr-FR" dirty="0"/>
              <a:t>CONTRÔLE</a:t>
            </a:r>
          </a:p>
        </p:txBody>
      </p:sp>
      <p:sp>
        <p:nvSpPr>
          <p:cNvPr id="11" name="ZoneTexte 10"/>
          <p:cNvSpPr txBox="1"/>
          <p:nvPr/>
        </p:nvSpPr>
        <p:spPr>
          <a:xfrm>
            <a:off x="2933205" y="3678576"/>
            <a:ext cx="1247613" cy="369332"/>
          </a:xfrm>
          <a:prstGeom prst="rect">
            <a:avLst/>
          </a:prstGeom>
          <a:noFill/>
        </p:spPr>
        <p:txBody>
          <a:bodyPr wrap="square" rtlCol="0">
            <a:spAutoFit/>
          </a:bodyPr>
          <a:lstStyle/>
          <a:p>
            <a:r>
              <a:rPr lang="fr-FR" dirty="0"/>
              <a:t>30L/min</a:t>
            </a:r>
          </a:p>
        </p:txBody>
      </p:sp>
      <p:sp>
        <p:nvSpPr>
          <p:cNvPr id="12" name="ZoneTexte 11"/>
          <p:cNvSpPr txBox="1"/>
          <p:nvPr/>
        </p:nvSpPr>
        <p:spPr>
          <a:xfrm>
            <a:off x="8183685" y="5343394"/>
            <a:ext cx="1247613" cy="369332"/>
          </a:xfrm>
          <a:prstGeom prst="rect">
            <a:avLst/>
          </a:prstGeom>
          <a:noFill/>
        </p:spPr>
        <p:txBody>
          <a:bodyPr wrap="square" rtlCol="0">
            <a:spAutoFit/>
          </a:bodyPr>
          <a:lstStyle/>
          <a:p>
            <a:r>
              <a:rPr lang="fr-FR" dirty="0"/>
              <a:t>60L/min</a:t>
            </a:r>
          </a:p>
        </p:txBody>
      </p:sp>
    </p:spTree>
    <p:extLst>
      <p:ext uri="{BB962C8B-B14F-4D97-AF65-F5344CB8AC3E}">
        <p14:creationId xmlns:p14="http://schemas.microsoft.com/office/powerpoint/2010/main" val="1444576030"/>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HFO: recommandations</a:t>
            </a:r>
          </a:p>
        </p:txBody>
      </p:sp>
      <p:pic>
        <p:nvPicPr>
          <p:cNvPr id="4" name="Espace réservé du contenu 3"/>
          <p:cNvPicPr>
            <a:picLocks noGrp="1" noChangeAspect="1"/>
          </p:cNvPicPr>
          <p:nvPr>
            <p:ph idx="1"/>
          </p:nvPr>
        </p:nvPicPr>
        <p:blipFill>
          <a:blip r:embed="rId3"/>
          <a:stretch>
            <a:fillRect/>
          </a:stretch>
        </p:blipFill>
        <p:spPr>
          <a:xfrm>
            <a:off x="1148667" y="1849219"/>
            <a:ext cx="9894666" cy="4304149"/>
          </a:xfrm>
          <a:prstGeom prst="rect">
            <a:avLst/>
          </a:prstGeom>
        </p:spPr>
      </p:pic>
    </p:spTree>
    <p:extLst>
      <p:ext uri="{BB962C8B-B14F-4D97-AF65-F5344CB8AC3E}">
        <p14:creationId xmlns:p14="http://schemas.microsoft.com/office/powerpoint/2010/main" val="1043517387"/>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151782" y="184371"/>
            <a:ext cx="9673857" cy="2272748"/>
          </a:xfrm>
        </p:spPr>
        <p:txBody>
          <a:bodyPr>
            <a:normAutofit fontScale="90000"/>
          </a:bodyPr>
          <a:lstStyle/>
          <a:p>
            <a:r>
              <a:rPr lang="fr-FR" b="1" dirty="0"/>
              <a:t>Ventilation Non Invasive au cours de l’insuffisance respiratoire aiguë: </a:t>
            </a:r>
            <a:br>
              <a:rPr lang="fr-FR" b="1" dirty="0"/>
            </a:br>
            <a:r>
              <a:rPr lang="fr-FR" b="1" dirty="0"/>
              <a:t>III</a:t>
            </a:r>
            <a:r>
              <a:rPr lang="fr-FR" b="1" baseline="30000" dirty="0"/>
              <a:t>ème</a:t>
            </a:r>
            <a:r>
              <a:rPr lang="fr-FR" b="1" dirty="0"/>
              <a:t> conférence de consensus SFAR, SPLF, SRLF, 2006</a:t>
            </a:r>
          </a:p>
        </p:txBody>
      </p:sp>
      <p:pic>
        <p:nvPicPr>
          <p:cNvPr id="3" name="Image 2"/>
          <p:cNvPicPr>
            <a:picLocks noChangeAspect="1"/>
          </p:cNvPicPr>
          <p:nvPr/>
        </p:nvPicPr>
        <p:blipFill rotWithShape="1">
          <a:blip r:embed="rId3"/>
          <a:srcRect l="41670" t="36016" r="26252" b="28421"/>
          <a:stretch/>
        </p:blipFill>
        <p:spPr>
          <a:xfrm>
            <a:off x="170120" y="2513700"/>
            <a:ext cx="6724491" cy="4193362"/>
          </a:xfrm>
          <a:prstGeom prst="rect">
            <a:avLst/>
          </a:prstGeom>
        </p:spPr>
      </p:pic>
      <p:pic>
        <p:nvPicPr>
          <p:cNvPr id="4" name="Image 3"/>
          <p:cNvPicPr>
            <a:picLocks noChangeAspect="1"/>
          </p:cNvPicPr>
          <p:nvPr/>
        </p:nvPicPr>
        <p:blipFill rotWithShape="1">
          <a:blip r:embed="rId4"/>
          <a:srcRect l="42772" t="12222" r="27984" b="14600"/>
          <a:stretch/>
        </p:blipFill>
        <p:spPr>
          <a:xfrm>
            <a:off x="170121" y="184371"/>
            <a:ext cx="1459896" cy="2054884"/>
          </a:xfrm>
          <a:prstGeom prst="rect">
            <a:avLst/>
          </a:prstGeom>
        </p:spPr>
      </p:pic>
      <p:pic>
        <p:nvPicPr>
          <p:cNvPr id="6" name="Image 5"/>
          <p:cNvPicPr>
            <a:picLocks noChangeAspect="1"/>
          </p:cNvPicPr>
          <p:nvPr/>
        </p:nvPicPr>
        <p:blipFill rotWithShape="1">
          <a:blip r:embed="rId5"/>
          <a:srcRect l="38934" t="17597" r="22984" b="16667"/>
          <a:stretch/>
        </p:blipFill>
        <p:spPr>
          <a:xfrm>
            <a:off x="7089913" y="1919070"/>
            <a:ext cx="4931027" cy="4787991"/>
          </a:xfrm>
          <a:prstGeom prst="rect">
            <a:avLst/>
          </a:prstGeom>
        </p:spPr>
      </p:pic>
    </p:spTree>
    <p:extLst>
      <p:ext uri="{BB962C8B-B14F-4D97-AF65-F5344CB8AC3E}">
        <p14:creationId xmlns:p14="http://schemas.microsoft.com/office/powerpoint/2010/main" val="3823395192"/>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09650" y="3067050"/>
            <a:ext cx="10344150" cy="2152650"/>
          </a:xfrm>
          <a:prstGeom prst="rect">
            <a:avLst/>
          </a:prstGeom>
          <a:solidFill>
            <a:schemeClr val="tx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Rectangle 3"/>
          <p:cNvSpPr/>
          <p:nvPr/>
        </p:nvSpPr>
        <p:spPr>
          <a:xfrm>
            <a:off x="1419224" y="3952875"/>
            <a:ext cx="9134475" cy="571500"/>
          </a:xfrm>
          <a:prstGeom prst="rect">
            <a:avLst/>
          </a:prstGeom>
          <a:solidFill>
            <a:srgbClr val="FFCCCC"/>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p:cNvSpPr>
            <a:spLocks noGrp="1"/>
          </p:cNvSpPr>
          <p:nvPr>
            <p:ph type="title"/>
          </p:nvPr>
        </p:nvSpPr>
        <p:spPr>
          <a:xfrm>
            <a:off x="2588935" y="232603"/>
            <a:ext cx="6795052" cy="1325563"/>
          </a:xfrm>
        </p:spPr>
        <p:txBody>
          <a:bodyPr/>
          <a:lstStyle/>
          <a:p>
            <a:pPr algn="ctr"/>
            <a:r>
              <a:rPr lang="fr-FR" b="1" dirty="0"/>
              <a:t>VNI, installation/adaptation: Rôle du kinésithérapeute.</a:t>
            </a:r>
          </a:p>
        </p:txBody>
      </p:sp>
      <p:sp>
        <p:nvSpPr>
          <p:cNvPr id="3" name="ZoneTexte 2"/>
          <p:cNvSpPr txBox="1"/>
          <p:nvPr/>
        </p:nvSpPr>
        <p:spPr>
          <a:xfrm>
            <a:off x="575032" y="1690688"/>
            <a:ext cx="10822858" cy="5355312"/>
          </a:xfrm>
          <a:prstGeom prst="rect">
            <a:avLst/>
          </a:prstGeom>
          <a:noFill/>
        </p:spPr>
        <p:txBody>
          <a:bodyPr wrap="square" rtlCol="0">
            <a:spAutoFit/>
          </a:bodyPr>
          <a:lstStyle/>
          <a:p>
            <a:pPr marL="285750" indent="-285750">
              <a:buFontTx/>
              <a:buChar char="-"/>
            </a:pPr>
            <a:r>
              <a:rPr lang="fr-FR" dirty="0"/>
              <a:t>Prendre connaissance de la prescription et du patient,</a:t>
            </a:r>
          </a:p>
          <a:p>
            <a:pPr marL="285750" indent="-285750">
              <a:buFontTx/>
              <a:buChar char="-"/>
            </a:pPr>
            <a:endParaRPr lang="fr-FR" dirty="0"/>
          </a:p>
          <a:p>
            <a:pPr marL="285750" indent="-285750">
              <a:buFontTx/>
              <a:buChar char="-"/>
            </a:pPr>
            <a:r>
              <a:rPr lang="fr-FR" dirty="0"/>
              <a:t>Choix de l’interface et préparation du matériel (</a:t>
            </a:r>
            <a:r>
              <a:rPr lang="fr-FR" b="1" dirty="0"/>
              <a:t>préréglage du ventilateur + installation de l’humidificateur</a:t>
            </a:r>
            <a:r>
              <a:rPr lang="fr-FR" dirty="0"/>
              <a:t>), et du patient (</a:t>
            </a:r>
            <a:r>
              <a:rPr lang="fr-FR" b="1" dirty="0"/>
              <a:t>préparation mentale, rasage…</a:t>
            </a:r>
            <a:r>
              <a:rPr lang="fr-FR" dirty="0"/>
              <a:t>)</a:t>
            </a:r>
          </a:p>
          <a:p>
            <a:pPr marL="285750" indent="-285750">
              <a:buFontTx/>
              <a:buChar char="-"/>
            </a:pPr>
            <a:endParaRPr lang="fr-FR" dirty="0"/>
          </a:p>
          <a:p>
            <a:pPr marL="800100" lvl="1" indent="-342900">
              <a:buFont typeface="+mj-lt"/>
              <a:buAutoNum type="arabicPeriod"/>
            </a:pPr>
            <a:r>
              <a:rPr lang="fr-FR" dirty="0" smtClean="0"/>
              <a:t> Lancer </a:t>
            </a:r>
            <a:r>
              <a:rPr lang="fr-FR" dirty="0"/>
              <a:t>le ventilateur et positionner le masque sur le visage sans sangler pour permettre au patient « de découvrir » les effets du ventilateur. </a:t>
            </a:r>
          </a:p>
          <a:p>
            <a:pPr marL="800100" lvl="1" indent="-342900">
              <a:buFont typeface="+mj-lt"/>
              <a:buAutoNum type="arabicPeriod"/>
            </a:pPr>
            <a:r>
              <a:rPr lang="fr-FR" dirty="0"/>
              <a:t>Toujours communiquer avec le patient, 2 questions:</a:t>
            </a:r>
          </a:p>
          <a:p>
            <a:pPr marL="1200150" lvl="2" indent="-285750">
              <a:buFont typeface="Arial" panose="020B0604020202020204" pitchFamily="34" charset="0"/>
              <a:buChar char="•"/>
            </a:pPr>
            <a:r>
              <a:rPr lang="fr-FR" dirty="0"/>
              <a:t>Avez vous assez d’air? Trop d’air? =&gt; Permet l’adaptation du niveau de pression inspiratoire</a:t>
            </a:r>
          </a:p>
          <a:p>
            <a:pPr marL="1200150" lvl="2" indent="-285750">
              <a:buFont typeface="Arial" panose="020B0604020202020204" pitchFamily="34" charset="0"/>
              <a:buChar char="•"/>
            </a:pPr>
            <a:r>
              <a:rPr lang="fr-FR" dirty="0"/>
              <a:t>L’air arrive-t-il assez vite? Trop vite? =&gt; Permet d’ajuster la pente</a:t>
            </a:r>
          </a:p>
          <a:p>
            <a:pPr marL="800100" lvl="1" indent="-342900">
              <a:buFont typeface="+mj-lt"/>
              <a:buAutoNum type="arabicPeriod"/>
            </a:pPr>
            <a:r>
              <a:rPr lang="fr-FR" dirty="0"/>
              <a:t>Sangler le masque et poursuivre l’adaptation des réglages, évaluer les fuites non intentionnelles et ajuster l’interface.</a:t>
            </a:r>
          </a:p>
          <a:p>
            <a:endParaRPr lang="fr-FR" dirty="0"/>
          </a:p>
          <a:p>
            <a:endParaRPr lang="fr-FR" dirty="0"/>
          </a:p>
          <a:p>
            <a:pPr marL="285750" indent="-285750">
              <a:buFontTx/>
              <a:buChar char="-"/>
            </a:pPr>
            <a:r>
              <a:rPr lang="fr-FR" dirty="0"/>
              <a:t>Anticiper les complications: Pas de VNI chez le patient </a:t>
            </a:r>
            <a:r>
              <a:rPr lang="fr-FR" b="1" dirty="0"/>
              <a:t>contentionné</a:t>
            </a:r>
            <a:r>
              <a:rPr lang="fr-FR" dirty="0"/>
              <a:t>, privilégier les séances </a:t>
            </a:r>
            <a:r>
              <a:rPr lang="fr-FR" b="1" dirty="0"/>
              <a:t>à distance des repas</a:t>
            </a:r>
            <a:r>
              <a:rPr lang="fr-FR" dirty="0"/>
              <a:t>, </a:t>
            </a:r>
            <a:r>
              <a:rPr lang="fr-FR" b="1" dirty="0" smtClean="0"/>
              <a:t>Pinsp</a:t>
            </a:r>
            <a:r>
              <a:rPr lang="fr-FR" b="1" dirty="0"/>
              <a:t>≤</a:t>
            </a:r>
            <a:r>
              <a:rPr lang="fr-FR" b="1" dirty="0" smtClean="0"/>
              <a:t>25cmH2O </a:t>
            </a:r>
            <a:r>
              <a:rPr lang="fr-FR" dirty="0"/>
              <a:t>(risque de passage des gaz par le SSO: distension gastrique +/- vomissements </a:t>
            </a:r>
            <a:r>
              <a:rPr lang="fr-FR" dirty="0" smtClean="0"/>
              <a:t>→ </a:t>
            </a:r>
            <a:r>
              <a:rPr lang="fr-FR" dirty="0"/>
              <a:t>inhalation), </a:t>
            </a:r>
            <a:r>
              <a:rPr lang="fr-FR" b="1" dirty="0"/>
              <a:t>humidification </a:t>
            </a:r>
            <a:r>
              <a:rPr lang="fr-FR" dirty="0"/>
              <a:t>active</a:t>
            </a:r>
            <a:r>
              <a:rPr lang="fr-FR" b="1" dirty="0"/>
              <a:t> </a:t>
            </a:r>
            <a:r>
              <a:rPr lang="fr-FR" dirty="0"/>
              <a:t>en cas de </a:t>
            </a:r>
            <a:r>
              <a:rPr lang="fr-FR" dirty="0" smtClean="0"/>
              <a:t>fuites intentionnelles mais aussi </a:t>
            </a:r>
            <a:r>
              <a:rPr lang="fr-FR" dirty="0"/>
              <a:t>non </a:t>
            </a:r>
            <a:r>
              <a:rPr lang="fr-FR" dirty="0" smtClean="0"/>
              <a:t>intentionnelles </a:t>
            </a:r>
            <a:r>
              <a:rPr lang="fr-FR" dirty="0"/>
              <a:t>(recharge du filtre humidificateur insuffisante)… </a:t>
            </a:r>
          </a:p>
          <a:p>
            <a:pPr marL="285750" indent="-285750">
              <a:buFontTx/>
              <a:buChar char="-"/>
            </a:pPr>
            <a:endParaRPr lang="fr-FR" dirty="0"/>
          </a:p>
        </p:txBody>
      </p:sp>
      <p:pic>
        <p:nvPicPr>
          <p:cNvPr id="6" name="Image 5">
            <a:extLst>
              <a:ext uri="{FF2B5EF4-FFF2-40B4-BE49-F238E27FC236}">
                <a16:creationId xmlns:a16="http://schemas.microsoft.com/office/drawing/2014/main" id="{81097057-9162-534C-9B6F-0FEC06C276AB}"/>
              </a:ext>
            </a:extLst>
          </p:cNvPr>
          <p:cNvPicPr>
            <a:picLocks noChangeAspect="1"/>
          </p:cNvPicPr>
          <p:nvPr/>
        </p:nvPicPr>
        <p:blipFill>
          <a:blip r:embed="rId2"/>
          <a:stretch>
            <a:fillRect/>
          </a:stretch>
        </p:blipFill>
        <p:spPr>
          <a:xfrm>
            <a:off x="11198087" y="170749"/>
            <a:ext cx="818085" cy="761907"/>
          </a:xfrm>
          <a:prstGeom prst="rect">
            <a:avLst/>
          </a:prstGeom>
          <a:ln w="38100">
            <a:solidFill>
              <a:schemeClr val="tx1"/>
            </a:solidFill>
          </a:ln>
        </p:spPr>
      </p:pic>
    </p:spTree>
    <p:extLst>
      <p:ext uri="{BB962C8B-B14F-4D97-AF65-F5344CB8AC3E}">
        <p14:creationId xmlns:p14="http://schemas.microsoft.com/office/powerpoint/2010/main" val="1169212106"/>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31324" y="122676"/>
            <a:ext cx="10515600" cy="1325563"/>
          </a:xfrm>
        </p:spPr>
        <p:txBody>
          <a:bodyPr/>
          <a:lstStyle/>
          <a:p>
            <a:r>
              <a:rPr lang="fr-FR" b="1" dirty="0"/>
              <a:t>Désencombrement </a:t>
            </a:r>
            <a:r>
              <a:rPr lang="fr-FR" b="1" dirty="0" smtClean="0"/>
              <a:t>instrumental </a:t>
            </a:r>
            <a:r>
              <a:rPr lang="fr-FR" b="1" dirty="0"/>
              <a:t>chez le patient en ventilation spontanée:</a:t>
            </a:r>
          </a:p>
        </p:txBody>
      </p:sp>
      <p:pic>
        <p:nvPicPr>
          <p:cNvPr id="4" name="Image 3"/>
          <p:cNvPicPr>
            <a:picLocks noChangeAspect="1"/>
          </p:cNvPicPr>
          <p:nvPr/>
        </p:nvPicPr>
        <p:blipFill rotWithShape="1">
          <a:blip r:embed="rId2"/>
          <a:srcRect l="8750" t="8611" r="9688" b="9259"/>
          <a:stretch/>
        </p:blipFill>
        <p:spPr>
          <a:xfrm>
            <a:off x="1160834" y="1382121"/>
            <a:ext cx="9667672" cy="5475879"/>
          </a:xfrm>
          <a:prstGeom prst="rect">
            <a:avLst/>
          </a:prstGeom>
        </p:spPr>
      </p:pic>
      <p:sp>
        <p:nvSpPr>
          <p:cNvPr id="5" name="Titre 1"/>
          <p:cNvSpPr txBox="1">
            <a:spLocks/>
          </p:cNvSpPr>
          <p:nvPr/>
        </p:nvSpPr>
        <p:spPr>
          <a:xfrm>
            <a:off x="7466952" y="5794870"/>
            <a:ext cx="484113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err="1" smtClean="0"/>
              <a:t>D’après</a:t>
            </a:r>
            <a:r>
              <a:rPr lang="en-US" sz="1600" dirty="0" smtClean="0"/>
              <a:t>: </a:t>
            </a:r>
            <a:r>
              <a:rPr lang="en-US" sz="1600" dirty="0"/>
              <a:t>Airway clearance techniques in neuromuscular disorders: A state of the art </a:t>
            </a:r>
            <a:r>
              <a:rPr lang="fr-FR" sz="1600" dirty="0" err="1"/>
              <a:t>review</a:t>
            </a:r>
            <a:r>
              <a:rPr lang="fr-FR" sz="1600" dirty="0"/>
              <a:t>. </a:t>
            </a:r>
            <a:r>
              <a:rPr lang="fr-FR" sz="1600" dirty="0" err="1"/>
              <a:t>Chatwin</a:t>
            </a:r>
            <a:r>
              <a:rPr lang="fr-FR" sz="1600" dirty="0"/>
              <a:t>, 2018</a:t>
            </a:r>
            <a:endParaRPr lang="fr-FR" sz="2400" dirty="0"/>
          </a:p>
        </p:txBody>
      </p:sp>
      <p:sp>
        <p:nvSpPr>
          <p:cNvPr id="6" name="Rectangle 5"/>
          <p:cNvSpPr/>
          <p:nvPr/>
        </p:nvSpPr>
        <p:spPr>
          <a:xfrm>
            <a:off x="3531140" y="2937755"/>
            <a:ext cx="2154765" cy="574372"/>
          </a:xfrm>
          <a:prstGeom prst="rect">
            <a:avLst/>
          </a:prstGeom>
          <a:solidFill>
            <a:schemeClr val="accent2">
              <a:lumMod val="40000"/>
              <a:lumOff val="60000"/>
              <a:alpha val="3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Rectangle 6"/>
          <p:cNvSpPr/>
          <p:nvPr/>
        </p:nvSpPr>
        <p:spPr>
          <a:xfrm>
            <a:off x="8200416" y="2937755"/>
            <a:ext cx="2128147" cy="574372"/>
          </a:xfrm>
          <a:prstGeom prst="rect">
            <a:avLst/>
          </a:prstGeom>
          <a:solidFill>
            <a:schemeClr val="accent6">
              <a:lumMod val="40000"/>
              <a:lumOff val="60000"/>
              <a:alpha val="48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1235412" y="5622587"/>
            <a:ext cx="2295728" cy="1177224"/>
          </a:xfrm>
          <a:prstGeom prst="rect">
            <a:avLst/>
          </a:prstGeom>
          <a:solidFill>
            <a:schemeClr val="accent1">
              <a:alpha val="5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Flèche droite 8"/>
          <p:cNvSpPr/>
          <p:nvPr/>
        </p:nvSpPr>
        <p:spPr>
          <a:xfrm>
            <a:off x="3531140" y="6449438"/>
            <a:ext cx="340469" cy="223736"/>
          </a:xfrm>
          <a:prstGeom prst="rightArrow">
            <a:avLst/>
          </a:prstGeom>
          <a:solidFill>
            <a:schemeClr val="accent1">
              <a:alpha val="5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ZoneTexte 9"/>
          <p:cNvSpPr txBox="1"/>
          <p:nvPr/>
        </p:nvSpPr>
        <p:spPr>
          <a:xfrm>
            <a:off x="3871609" y="5876481"/>
            <a:ext cx="2344365" cy="923330"/>
          </a:xfrm>
          <a:prstGeom prst="rect">
            <a:avLst/>
          </a:prstGeom>
          <a:solidFill>
            <a:srgbClr val="FFCCCC"/>
          </a:solidFill>
          <a:ln>
            <a:solidFill>
              <a:srgbClr val="FF0000"/>
            </a:solidFill>
          </a:ln>
        </p:spPr>
        <p:txBody>
          <a:bodyPr wrap="square" rtlCol="0">
            <a:spAutoFit/>
          </a:bodyPr>
          <a:lstStyle/>
          <a:p>
            <a:r>
              <a:rPr lang="fr-FR" dirty="0"/>
              <a:t>Implique une parfaite collaboration du patient…</a:t>
            </a:r>
          </a:p>
        </p:txBody>
      </p:sp>
      <p:sp>
        <p:nvSpPr>
          <p:cNvPr id="11" name="Rectangle 10"/>
          <p:cNvSpPr/>
          <p:nvPr/>
        </p:nvSpPr>
        <p:spPr>
          <a:xfrm>
            <a:off x="7789025" y="5694759"/>
            <a:ext cx="2998543" cy="343633"/>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solidFill>
                  <a:schemeClr val="tx1"/>
                </a:solidFill>
              </a:rPr>
              <a:t>Adjonction d’une PEP externe</a:t>
            </a:r>
          </a:p>
        </p:txBody>
      </p:sp>
      <p:pic>
        <p:nvPicPr>
          <p:cNvPr id="12" name="Image 11">
            <a:extLst>
              <a:ext uri="{FF2B5EF4-FFF2-40B4-BE49-F238E27FC236}">
                <a16:creationId xmlns:a16="http://schemas.microsoft.com/office/drawing/2014/main" id="{B3452376-56D8-464F-8CDC-CB109EC596B0}"/>
              </a:ext>
            </a:extLst>
          </p:cNvPr>
          <p:cNvPicPr>
            <a:picLocks noChangeAspect="1"/>
          </p:cNvPicPr>
          <p:nvPr/>
        </p:nvPicPr>
        <p:blipFill>
          <a:blip r:embed="rId3"/>
          <a:stretch>
            <a:fillRect/>
          </a:stretch>
        </p:blipFill>
        <p:spPr>
          <a:xfrm>
            <a:off x="10972801" y="175614"/>
            <a:ext cx="770614" cy="717695"/>
          </a:xfrm>
          <a:prstGeom prst="rect">
            <a:avLst/>
          </a:prstGeom>
          <a:ln w="38100">
            <a:solidFill>
              <a:schemeClr val="tx1"/>
            </a:solidFill>
          </a:ln>
        </p:spPr>
      </p:pic>
    </p:spTree>
    <p:extLst>
      <p:ext uri="{BB962C8B-B14F-4D97-AF65-F5344CB8AC3E}">
        <p14:creationId xmlns:p14="http://schemas.microsoft.com/office/powerpoint/2010/main" val="2797852370"/>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p:cNvPicPr>
            <a:picLocks noChangeAspect="1"/>
          </p:cNvPicPr>
          <p:nvPr/>
        </p:nvPicPr>
        <p:blipFill rotWithShape="1">
          <a:blip r:embed="rId2"/>
          <a:srcRect l="26361" t="42710" r="2864"/>
          <a:stretch/>
        </p:blipFill>
        <p:spPr>
          <a:xfrm>
            <a:off x="623455" y="1989667"/>
            <a:ext cx="3025833" cy="1843792"/>
          </a:xfrm>
          <a:prstGeom prst="rect">
            <a:avLst/>
          </a:prstGeom>
        </p:spPr>
      </p:pic>
      <p:pic>
        <p:nvPicPr>
          <p:cNvPr id="2" name="Image 1"/>
          <p:cNvPicPr>
            <a:picLocks noChangeAspect="1"/>
          </p:cNvPicPr>
          <p:nvPr/>
        </p:nvPicPr>
        <p:blipFill rotWithShape="1">
          <a:blip r:embed="rId3"/>
          <a:srcRect l="24722" t="7448" r="9768" b="56546"/>
          <a:stretch/>
        </p:blipFill>
        <p:spPr>
          <a:xfrm>
            <a:off x="117492" y="130836"/>
            <a:ext cx="6012376" cy="1858831"/>
          </a:xfrm>
          <a:prstGeom prst="rect">
            <a:avLst/>
          </a:prstGeom>
        </p:spPr>
      </p:pic>
      <p:pic>
        <p:nvPicPr>
          <p:cNvPr id="3" name="Image 2"/>
          <p:cNvPicPr>
            <a:picLocks noChangeAspect="1"/>
          </p:cNvPicPr>
          <p:nvPr/>
        </p:nvPicPr>
        <p:blipFill rotWithShape="1">
          <a:blip r:embed="rId4"/>
          <a:srcRect l="10834" t="12469" r="10926" b="14362"/>
          <a:stretch/>
        </p:blipFill>
        <p:spPr>
          <a:xfrm>
            <a:off x="4280461" y="2683959"/>
            <a:ext cx="7911539" cy="4161751"/>
          </a:xfrm>
          <a:prstGeom prst="rect">
            <a:avLst/>
          </a:prstGeom>
        </p:spPr>
      </p:pic>
      <p:pic>
        <p:nvPicPr>
          <p:cNvPr id="7" name="Image 6"/>
          <p:cNvPicPr>
            <a:picLocks noChangeAspect="1"/>
          </p:cNvPicPr>
          <p:nvPr/>
        </p:nvPicPr>
        <p:blipFill>
          <a:blip r:embed="rId5"/>
          <a:stretch>
            <a:fillRect/>
          </a:stretch>
        </p:blipFill>
        <p:spPr>
          <a:xfrm>
            <a:off x="5551152" y="226676"/>
            <a:ext cx="6193000" cy="2155164"/>
          </a:xfrm>
          <a:prstGeom prst="rect">
            <a:avLst/>
          </a:prstGeom>
        </p:spPr>
      </p:pic>
      <p:pic>
        <p:nvPicPr>
          <p:cNvPr id="9" name="Image 8"/>
          <p:cNvPicPr>
            <a:picLocks noChangeAspect="1"/>
          </p:cNvPicPr>
          <p:nvPr/>
        </p:nvPicPr>
        <p:blipFill rotWithShape="1">
          <a:blip r:embed="rId6"/>
          <a:srcRect l="18333" t="14609" r="21898" b="18642"/>
          <a:stretch/>
        </p:blipFill>
        <p:spPr>
          <a:xfrm>
            <a:off x="0" y="3990109"/>
            <a:ext cx="4280461" cy="2772659"/>
          </a:xfrm>
          <a:prstGeom prst="rect">
            <a:avLst/>
          </a:prstGeom>
        </p:spPr>
      </p:pic>
    </p:spTree>
    <p:extLst>
      <p:ext uri="{BB962C8B-B14F-4D97-AF65-F5344CB8AC3E}">
        <p14:creationId xmlns:p14="http://schemas.microsoft.com/office/powerpoint/2010/main" val="1931202105"/>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9489" y="-7593"/>
            <a:ext cx="10515600" cy="1325563"/>
          </a:xfrm>
        </p:spPr>
        <p:txBody>
          <a:bodyPr/>
          <a:lstStyle/>
          <a:p>
            <a:pPr algn="ctr"/>
            <a:r>
              <a:rPr lang="fr-FR" b="1" dirty="0"/>
              <a:t>Adjonction d’une PEP externe:</a:t>
            </a:r>
          </a:p>
        </p:txBody>
      </p:sp>
      <p:pic>
        <p:nvPicPr>
          <p:cNvPr id="4" name="Espace réservé du contenu 3"/>
          <p:cNvPicPr>
            <a:picLocks noGrp="1" noChangeAspect="1"/>
          </p:cNvPicPr>
          <p:nvPr>
            <p:ph idx="1"/>
          </p:nvPr>
        </p:nvPicPr>
        <p:blipFill>
          <a:blip r:embed="rId3"/>
          <a:stretch>
            <a:fillRect/>
          </a:stretch>
        </p:blipFill>
        <p:spPr>
          <a:xfrm>
            <a:off x="2604299" y="1524640"/>
            <a:ext cx="3877921" cy="2621475"/>
          </a:xfrm>
          <a:prstGeom prst="rect">
            <a:avLst/>
          </a:prstGeom>
        </p:spPr>
      </p:pic>
      <p:pic>
        <p:nvPicPr>
          <p:cNvPr id="5" name="Image 4"/>
          <p:cNvPicPr>
            <a:picLocks noChangeAspect="1"/>
          </p:cNvPicPr>
          <p:nvPr/>
        </p:nvPicPr>
        <p:blipFill rotWithShape="1">
          <a:blip r:embed="rId4"/>
          <a:srcRect l="10799" t="14877" r="6182" b="3415"/>
          <a:stretch/>
        </p:blipFill>
        <p:spPr>
          <a:xfrm>
            <a:off x="241069" y="3903790"/>
            <a:ext cx="4081549" cy="2676338"/>
          </a:xfrm>
          <a:prstGeom prst="rect">
            <a:avLst/>
          </a:prstGeom>
        </p:spPr>
      </p:pic>
      <p:grpSp>
        <p:nvGrpSpPr>
          <p:cNvPr id="6" name="Groupe 5"/>
          <p:cNvGrpSpPr/>
          <p:nvPr/>
        </p:nvGrpSpPr>
        <p:grpSpPr>
          <a:xfrm>
            <a:off x="8836429" y="282632"/>
            <a:ext cx="2911392" cy="2036247"/>
            <a:chOff x="343204" y="1477621"/>
            <a:chExt cx="4232443" cy="2725406"/>
          </a:xfrm>
        </p:grpSpPr>
        <p:pic>
          <p:nvPicPr>
            <p:cNvPr id="7" name="Image 6"/>
            <p:cNvPicPr>
              <a:picLocks noChangeAspect="1"/>
            </p:cNvPicPr>
            <p:nvPr/>
          </p:nvPicPr>
          <p:blipFill rotWithShape="1">
            <a:blip r:embed="rId5"/>
            <a:srcRect t="16769" b="15355"/>
            <a:stretch/>
          </p:blipFill>
          <p:spPr>
            <a:xfrm>
              <a:off x="343204" y="1477621"/>
              <a:ext cx="4015295" cy="2725406"/>
            </a:xfrm>
            <a:prstGeom prst="rect">
              <a:avLst/>
            </a:prstGeom>
          </p:spPr>
        </p:pic>
        <p:sp>
          <p:nvSpPr>
            <p:cNvPr id="8" name="ZoneTexte 7"/>
            <p:cNvSpPr txBox="1"/>
            <p:nvPr/>
          </p:nvSpPr>
          <p:spPr>
            <a:xfrm>
              <a:off x="2568000" y="2167559"/>
              <a:ext cx="2007647" cy="369332"/>
            </a:xfrm>
            <a:prstGeom prst="rect">
              <a:avLst/>
            </a:prstGeom>
            <a:noFill/>
          </p:spPr>
          <p:txBody>
            <a:bodyPr wrap="square" rtlCol="0">
              <a:spAutoFit/>
            </a:bodyPr>
            <a:lstStyle/>
            <a:p>
              <a:r>
                <a:rPr lang="fr-FR" dirty="0" err="1"/>
                <a:t>Threshold</a:t>
              </a:r>
              <a:r>
                <a:rPr lang="fr-FR" dirty="0"/>
                <a:t>®</a:t>
              </a:r>
            </a:p>
          </p:txBody>
        </p:sp>
      </p:grpSp>
      <p:grpSp>
        <p:nvGrpSpPr>
          <p:cNvPr id="9" name="Groupe 8"/>
          <p:cNvGrpSpPr/>
          <p:nvPr/>
        </p:nvGrpSpPr>
        <p:grpSpPr>
          <a:xfrm>
            <a:off x="6811350" y="1579537"/>
            <a:ext cx="3000821" cy="1439040"/>
            <a:chOff x="169626" y="4280169"/>
            <a:chExt cx="4362450" cy="1926077"/>
          </a:xfrm>
        </p:grpSpPr>
        <p:pic>
          <p:nvPicPr>
            <p:cNvPr id="10" name="Image 9"/>
            <p:cNvPicPr>
              <a:picLocks noChangeAspect="1"/>
            </p:cNvPicPr>
            <p:nvPr/>
          </p:nvPicPr>
          <p:blipFill rotWithShape="1">
            <a:blip r:embed="rId6"/>
            <a:srcRect t="27703" b="27702"/>
            <a:stretch/>
          </p:blipFill>
          <p:spPr>
            <a:xfrm>
              <a:off x="169626" y="4280169"/>
              <a:ext cx="4362450" cy="1926077"/>
            </a:xfrm>
            <a:prstGeom prst="rect">
              <a:avLst/>
            </a:prstGeom>
          </p:spPr>
        </p:pic>
        <p:sp>
          <p:nvSpPr>
            <p:cNvPr id="11" name="ZoneTexte 10"/>
            <p:cNvSpPr txBox="1"/>
            <p:nvPr/>
          </p:nvSpPr>
          <p:spPr>
            <a:xfrm>
              <a:off x="282101" y="4377447"/>
              <a:ext cx="1603544" cy="494331"/>
            </a:xfrm>
            <a:prstGeom prst="rect">
              <a:avLst/>
            </a:prstGeom>
            <a:noFill/>
          </p:spPr>
          <p:txBody>
            <a:bodyPr wrap="square" rtlCol="0">
              <a:spAutoFit/>
            </a:bodyPr>
            <a:lstStyle/>
            <a:p>
              <a:r>
                <a:rPr lang="fr-FR" dirty="0" err="1"/>
                <a:t>Respirex</a:t>
              </a:r>
              <a:r>
                <a:rPr lang="fr-FR" dirty="0"/>
                <a:t>®</a:t>
              </a:r>
            </a:p>
          </p:txBody>
        </p:sp>
      </p:grpSp>
      <p:grpSp>
        <p:nvGrpSpPr>
          <p:cNvPr id="12" name="Groupe 11"/>
          <p:cNvGrpSpPr/>
          <p:nvPr/>
        </p:nvGrpSpPr>
        <p:grpSpPr>
          <a:xfrm>
            <a:off x="4653655" y="4346467"/>
            <a:ext cx="2056495" cy="2233661"/>
            <a:chOff x="4644552" y="3748390"/>
            <a:chExt cx="2989634" cy="2989634"/>
          </a:xfrm>
        </p:grpSpPr>
        <p:pic>
          <p:nvPicPr>
            <p:cNvPr id="13" name="Image 12"/>
            <p:cNvPicPr>
              <a:picLocks noChangeAspect="1"/>
            </p:cNvPicPr>
            <p:nvPr/>
          </p:nvPicPr>
          <p:blipFill>
            <a:blip r:embed="rId7"/>
            <a:stretch>
              <a:fillRect/>
            </a:stretch>
          </p:blipFill>
          <p:spPr>
            <a:xfrm>
              <a:off x="4644552" y="3748390"/>
              <a:ext cx="2989634" cy="2989634"/>
            </a:xfrm>
            <a:prstGeom prst="rect">
              <a:avLst/>
            </a:prstGeom>
          </p:spPr>
        </p:pic>
        <p:sp>
          <p:nvSpPr>
            <p:cNvPr id="14" name="ZoneTexte 13"/>
            <p:cNvSpPr txBox="1"/>
            <p:nvPr/>
          </p:nvSpPr>
          <p:spPr>
            <a:xfrm>
              <a:off x="5787957" y="3871609"/>
              <a:ext cx="1750979" cy="369332"/>
            </a:xfrm>
            <a:prstGeom prst="rect">
              <a:avLst/>
            </a:prstGeom>
            <a:noFill/>
          </p:spPr>
          <p:txBody>
            <a:bodyPr wrap="square" rtlCol="0">
              <a:spAutoFit/>
            </a:bodyPr>
            <a:lstStyle/>
            <a:p>
              <a:r>
                <a:rPr lang="fr-FR" dirty="0" err="1"/>
                <a:t>TheraPEP</a:t>
              </a:r>
              <a:r>
                <a:rPr lang="fr-FR" dirty="0"/>
                <a:t>®</a:t>
              </a:r>
            </a:p>
          </p:txBody>
        </p:sp>
      </p:grpSp>
      <p:grpSp>
        <p:nvGrpSpPr>
          <p:cNvPr id="15" name="Groupe 14"/>
          <p:cNvGrpSpPr/>
          <p:nvPr/>
        </p:nvGrpSpPr>
        <p:grpSpPr>
          <a:xfrm>
            <a:off x="384844" y="1524640"/>
            <a:ext cx="1965010" cy="2053176"/>
            <a:chOff x="-4627100" y="-239806"/>
            <a:chExt cx="2856637" cy="2748064"/>
          </a:xfrm>
        </p:grpSpPr>
        <p:pic>
          <p:nvPicPr>
            <p:cNvPr id="16" name="Image 15"/>
            <p:cNvPicPr>
              <a:picLocks noChangeAspect="1"/>
            </p:cNvPicPr>
            <p:nvPr/>
          </p:nvPicPr>
          <p:blipFill>
            <a:blip r:embed="rId8"/>
            <a:stretch>
              <a:fillRect/>
            </a:stretch>
          </p:blipFill>
          <p:spPr>
            <a:xfrm>
              <a:off x="-4627100" y="-239806"/>
              <a:ext cx="2748064" cy="2748064"/>
            </a:xfrm>
            <a:prstGeom prst="rect">
              <a:avLst/>
            </a:prstGeom>
          </p:spPr>
        </p:pic>
        <p:sp>
          <p:nvSpPr>
            <p:cNvPr id="17" name="ZoneTexte 16"/>
            <p:cNvSpPr txBox="1"/>
            <p:nvPr/>
          </p:nvSpPr>
          <p:spPr>
            <a:xfrm>
              <a:off x="-3474314" y="22334"/>
              <a:ext cx="1703851" cy="494331"/>
            </a:xfrm>
            <a:prstGeom prst="rect">
              <a:avLst/>
            </a:prstGeom>
            <a:noFill/>
          </p:spPr>
          <p:txBody>
            <a:bodyPr wrap="square" rtlCol="0">
              <a:spAutoFit/>
            </a:bodyPr>
            <a:lstStyle/>
            <a:p>
              <a:r>
                <a:rPr lang="fr-FR" dirty="0" err="1"/>
                <a:t>Acapella</a:t>
              </a:r>
              <a:r>
                <a:rPr lang="fr-FR" dirty="0"/>
                <a:t>®</a:t>
              </a:r>
            </a:p>
          </p:txBody>
        </p:sp>
      </p:grpSp>
      <p:pic>
        <p:nvPicPr>
          <p:cNvPr id="3" name="Image 2">
            <a:extLst>
              <a:ext uri="{FF2B5EF4-FFF2-40B4-BE49-F238E27FC236}">
                <a16:creationId xmlns:a16="http://schemas.microsoft.com/office/drawing/2014/main" id="{CF938934-79CA-7347-BE5C-42197D0E2B1B}"/>
              </a:ext>
            </a:extLst>
          </p:cNvPr>
          <p:cNvPicPr>
            <a:picLocks noChangeAspect="1"/>
          </p:cNvPicPr>
          <p:nvPr/>
        </p:nvPicPr>
        <p:blipFill rotWithShape="1">
          <a:blip r:embed="rId9"/>
          <a:srcRect l="5469" t="30473" r="57214" b="13237"/>
          <a:stretch/>
        </p:blipFill>
        <p:spPr>
          <a:xfrm>
            <a:off x="9967812" y="2784269"/>
            <a:ext cx="1919388" cy="3860400"/>
          </a:xfrm>
          <a:prstGeom prst="rect">
            <a:avLst/>
          </a:prstGeom>
        </p:spPr>
      </p:pic>
      <p:pic>
        <p:nvPicPr>
          <p:cNvPr id="18" name="Image 17">
            <a:extLst>
              <a:ext uri="{FF2B5EF4-FFF2-40B4-BE49-F238E27FC236}">
                <a16:creationId xmlns:a16="http://schemas.microsoft.com/office/drawing/2014/main" id="{FF35FBC2-8EFC-884C-8221-391231B36043}"/>
              </a:ext>
            </a:extLst>
          </p:cNvPr>
          <p:cNvPicPr>
            <a:picLocks noChangeAspect="1"/>
          </p:cNvPicPr>
          <p:nvPr/>
        </p:nvPicPr>
        <p:blipFill>
          <a:blip r:embed="rId10"/>
          <a:stretch>
            <a:fillRect/>
          </a:stretch>
        </p:blipFill>
        <p:spPr>
          <a:xfrm>
            <a:off x="11250667" y="2942423"/>
            <a:ext cx="468238" cy="436084"/>
          </a:xfrm>
          <a:prstGeom prst="rect">
            <a:avLst/>
          </a:prstGeom>
          <a:ln w="38100">
            <a:solidFill>
              <a:schemeClr val="tx1"/>
            </a:solidFill>
          </a:ln>
        </p:spPr>
      </p:pic>
      <p:sp>
        <p:nvSpPr>
          <p:cNvPr id="19" name="Rectangle 18"/>
          <p:cNvSpPr/>
          <p:nvPr/>
        </p:nvSpPr>
        <p:spPr>
          <a:xfrm>
            <a:off x="7080016" y="4890343"/>
            <a:ext cx="2517929" cy="1754326"/>
          </a:xfrm>
          <a:prstGeom prst="rect">
            <a:avLst/>
          </a:prstGeom>
        </p:spPr>
        <p:txBody>
          <a:bodyPr wrap="square">
            <a:spAutoFit/>
          </a:bodyPr>
          <a:lstStyle/>
          <a:p>
            <a:pPr algn="just"/>
            <a:r>
              <a:rPr lang="en-US" i="1" dirty="0" smtClean="0">
                <a:solidFill>
                  <a:srgbClr val="000000"/>
                </a:solidFill>
                <a:latin typeface="ENANH L+ Trebuchet MS"/>
              </a:rPr>
              <a:t>Guidelines </a:t>
            </a:r>
            <a:r>
              <a:rPr lang="en-US" i="1" dirty="0">
                <a:solidFill>
                  <a:srgbClr val="000000"/>
                </a:solidFill>
                <a:latin typeface="ENANH L+ Trebuchet MS"/>
              </a:rPr>
              <a:t>for the management of airway mucus secretions by </a:t>
            </a:r>
            <a:r>
              <a:rPr lang="en-US" i="1" dirty="0" err="1">
                <a:solidFill>
                  <a:srgbClr val="000000"/>
                </a:solidFill>
                <a:latin typeface="ENANH L+ Trebuchet MS"/>
              </a:rPr>
              <a:t>airwayclearance</a:t>
            </a:r>
            <a:r>
              <a:rPr lang="en-US" i="1" dirty="0">
                <a:solidFill>
                  <a:srgbClr val="000000"/>
                </a:solidFill>
                <a:latin typeface="ENANH L+ Trebuchet MS"/>
              </a:rPr>
              <a:t> </a:t>
            </a:r>
            <a:r>
              <a:rPr lang="en-US" i="1" dirty="0" smtClean="0">
                <a:solidFill>
                  <a:srgbClr val="000000"/>
                </a:solidFill>
                <a:latin typeface="ENANH L+ Trebuchet MS"/>
              </a:rPr>
              <a:t>techniques</a:t>
            </a:r>
            <a:r>
              <a:rPr lang="en-US" b="1" dirty="0" smtClean="0">
                <a:solidFill>
                  <a:srgbClr val="000000"/>
                </a:solidFill>
                <a:latin typeface="ENANH K+ Trebuchet MS"/>
              </a:rPr>
              <a:t>. </a:t>
            </a:r>
            <a:r>
              <a:rPr lang="en-US" dirty="0" err="1" smtClean="0">
                <a:solidFill>
                  <a:srgbClr val="000000"/>
                </a:solidFill>
                <a:latin typeface="ENANH K+ Trebuchet MS"/>
              </a:rPr>
              <a:t>Reychler</a:t>
            </a:r>
            <a:r>
              <a:rPr lang="en-US" dirty="0" smtClean="0">
                <a:solidFill>
                  <a:srgbClr val="000000"/>
                </a:solidFill>
                <a:latin typeface="ENANH K+ Trebuchet MS"/>
              </a:rPr>
              <a:t>, 2024</a:t>
            </a:r>
            <a:endParaRPr lang="fr-FR" dirty="0"/>
          </a:p>
        </p:txBody>
      </p:sp>
    </p:spTree>
    <p:extLst>
      <p:ext uri="{BB962C8B-B14F-4D97-AF65-F5344CB8AC3E}">
        <p14:creationId xmlns:p14="http://schemas.microsoft.com/office/powerpoint/2010/main" val="1734699540"/>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165620"/>
            <a:ext cx="10515600" cy="1325563"/>
          </a:xfrm>
        </p:spPr>
        <p:txBody>
          <a:bodyPr>
            <a:normAutofit/>
          </a:bodyPr>
          <a:lstStyle/>
          <a:p>
            <a:pPr algn="ctr"/>
            <a:r>
              <a:rPr lang="fr-FR" b="1" dirty="0"/>
              <a:t>Désencombrement du patient sous VMC </a:t>
            </a:r>
            <a:r>
              <a:rPr lang="fr-FR" dirty="0"/>
              <a:t/>
            </a:r>
            <a:br>
              <a:rPr lang="fr-FR" dirty="0"/>
            </a:br>
            <a:r>
              <a:rPr lang="en-US" sz="1800" dirty="0"/>
              <a:t>Airway Clearance Techniques for Mechanically Ventilated Patients: </a:t>
            </a:r>
            <a:r>
              <a:rPr lang="fr-FR" sz="1800" dirty="0"/>
              <a:t>Insights for </a:t>
            </a:r>
            <a:r>
              <a:rPr lang="fr-FR" sz="1800" dirty="0" err="1"/>
              <a:t>Optimization</a:t>
            </a:r>
            <a:r>
              <a:rPr lang="fr-FR" sz="1800" dirty="0"/>
              <a:t>, </a:t>
            </a:r>
            <a:r>
              <a:rPr lang="fr-FR" sz="1800" dirty="0" err="1"/>
              <a:t>Volpe</a:t>
            </a:r>
            <a:r>
              <a:rPr lang="fr-FR" sz="1800" dirty="0"/>
              <a:t> 2020.</a:t>
            </a:r>
            <a:endParaRPr lang="fr-FR" sz="3600" dirty="0"/>
          </a:p>
        </p:txBody>
      </p:sp>
      <p:graphicFrame>
        <p:nvGraphicFramePr>
          <p:cNvPr id="12" name="Diagramme 11"/>
          <p:cNvGraphicFramePr/>
          <p:nvPr>
            <p:extLst>
              <p:ext uri="{D42A27DB-BD31-4B8C-83A1-F6EECF244321}">
                <p14:modId xmlns:p14="http://schemas.microsoft.com/office/powerpoint/2010/main" val="1001963933"/>
              </p:ext>
            </p:extLst>
          </p:nvPr>
        </p:nvGraphicFramePr>
        <p:xfrm>
          <a:off x="2032000" y="161501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8921492"/>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73932" y="1575881"/>
            <a:ext cx="10932268" cy="1024005"/>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573932" y="2819722"/>
            <a:ext cx="10932268" cy="3647753"/>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Espace réservé du contenu 2"/>
          <p:cNvSpPr txBox="1">
            <a:spLocks/>
          </p:cNvSpPr>
          <p:nvPr/>
        </p:nvSpPr>
        <p:spPr>
          <a:xfrm>
            <a:off x="573932" y="1274323"/>
            <a:ext cx="10932268" cy="54710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fr-FR" sz="1600" dirty="0"/>
              <a:t>Techniques de désencombrement habituelles, </a:t>
            </a:r>
            <a:r>
              <a:rPr lang="fr-FR" sz="1600" u="sng" dirty="0"/>
              <a:t>mais</a:t>
            </a:r>
            <a:r>
              <a:rPr lang="fr-FR" sz="1600" dirty="0"/>
              <a:t>:</a:t>
            </a:r>
          </a:p>
          <a:p>
            <a:r>
              <a:rPr lang="fr-FR" sz="1600" b="1" dirty="0"/>
              <a:t>Contraintes environnementales</a:t>
            </a:r>
            <a:r>
              <a:rPr lang="fr-FR" sz="1600" dirty="0"/>
              <a:t>: installation souvent compliquées et sous-optimale (pour le patient mais aussi pour le thérapeute),</a:t>
            </a:r>
          </a:p>
          <a:p>
            <a:r>
              <a:rPr lang="fr-FR" sz="1600" dirty="0"/>
              <a:t>Patients parfois </a:t>
            </a:r>
            <a:r>
              <a:rPr lang="fr-FR" sz="1600" b="1" dirty="0"/>
              <a:t>inconscients</a:t>
            </a:r>
            <a:r>
              <a:rPr lang="fr-FR" sz="1600" dirty="0"/>
              <a:t> et </a:t>
            </a:r>
            <a:r>
              <a:rPr lang="fr-FR" sz="1600" b="1" dirty="0"/>
              <a:t>curarisés</a:t>
            </a:r>
            <a:r>
              <a:rPr lang="fr-FR" sz="1600" dirty="0"/>
              <a:t>, toujours </a:t>
            </a:r>
            <a:r>
              <a:rPr lang="fr-FR" sz="1600" b="1" dirty="0"/>
              <a:t>fragiles</a:t>
            </a:r>
            <a:r>
              <a:rPr lang="fr-FR" sz="1600" dirty="0"/>
              <a:t>, souvent </a:t>
            </a:r>
            <a:r>
              <a:rPr lang="fr-FR" sz="1600" b="1" dirty="0"/>
              <a:t>épuisés</a:t>
            </a:r>
            <a:r>
              <a:rPr lang="fr-FR" sz="1600" dirty="0"/>
              <a:t>, </a:t>
            </a:r>
            <a:r>
              <a:rPr lang="fr-FR" sz="1600" dirty="0" smtClean="0"/>
              <a:t>poly-pathologie </a:t>
            </a:r>
            <a:r>
              <a:rPr lang="fr-FR" sz="1600" dirty="0"/>
              <a:t>++</a:t>
            </a:r>
          </a:p>
          <a:p>
            <a:endParaRPr lang="fr-FR" sz="1600" dirty="0"/>
          </a:p>
          <a:p>
            <a:pPr marL="0" indent="0">
              <a:buNone/>
            </a:pPr>
            <a:r>
              <a:rPr lang="fr-FR" sz="1600" dirty="0"/>
              <a:t>S’ajoute </a:t>
            </a:r>
            <a:r>
              <a:rPr lang="fr-FR" sz="900" dirty="0"/>
              <a:t>(</a:t>
            </a:r>
            <a:r>
              <a:rPr lang="fr-FR" sz="900" dirty="0" err="1"/>
              <a:t>Volpe</a:t>
            </a:r>
            <a:r>
              <a:rPr lang="fr-FR" sz="900" dirty="0"/>
              <a:t> 2020) </a:t>
            </a:r>
            <a:r>
              <a:rPr lang="fr-FR" sz="1600" dirty="0"/>
              <a:t>:</a:t>
            </a:r>
          </a:p>
          <a:p>
            <a:r>
              <a:rPr lang="fr-FR" sz="1600" dirty="0"/>
              <a:t>La possibilité de </a:t>
            </a:r>
            <a:r>
              <a:rPr lang="fr-FR" sz="1600" b="1" dirty="0"/>
              <a:t>moduler les débits</a:t>
            </a:r>
            <a:r>
              <a:rPr lang="fr-FR" sz="1600" dirty="0"/>
              <a:t> (VAC) </a:t>
            </a:r>
            <a:r>
              <a:rPr lang="fr-FR" sz="1600" b="1" dirty="0"/>
              <a:t>et/ou les volumes</a:t>
            </a:r>
            <a:r>
              <a:rPr lang="fr-FR" sz="1600" dirty="0"/>
              <a:t> (</a:t>
            </a:r>
            <a:r>
              <a:rPr lang="fr-FR" sz="1600" dirty="0" err="1"/>
              <a:t>Vt</a:t>
            </a:r>
            <a:r>
              <a:rPr lang="fr-FR" sz="1600" dirty="0"/>
              <a:t> / </a:t>
            </a:r>
            <a:r>
              <a:rPr lang="fr-FR" sz="1600" dirty="0" err="1"/>
              <a:t>cyclage+Ai</a:t>
            </a:r>
            <a:r>
              <a:rPr lang="fr-FR" sz="1600" dirty="0"/>
              <a:t>),</a:t>
            </a:r>
          </a:p>
          <a:p>
            <a:r>
              <a:rPr lang="fr-FR" sz="1600" dirty="0"/>
              <a:t>La possibilité de </a:t>
            </a:r>
            <a:r>
              <a:rPr lang="fr-FR" sz="1600" b="1" dirty="0"/>
              <a:t>moduler les pressions </a:t>
            </a:r>
            <a:r>
              <a:rPr lang="fr-FR" sz="1600" dirty="0"/>
              <a:t>(ex</a:t>
            </a:r>
            <a:r>
              <a:rPr lang="fr-FR" sz="1600" dirty="0" smtClean="0"/>
              <a:t>: majoration </a:t>
            </a:r>
            <a:r>
              <a:rPr lang="fr-FR" sz="1600" dirty="0"/>
              <a:t>de la PEP dans le cas des limitations de débit: diminue le collapsus bronchique),</a:t>
            </a:r>
          </a:p>
          <a:p>
            <a:r>
              <a:rPr lang="fr-FR" sz="1600" b="1" dirty="0"/>
              <a:t>Hyperinflation mécanique </a:t>
            </a:r>
            <a:r>
              <a:rPr lang="fr-FR" sz="1600" dirty="0"/>
              <a:t>(</a:t>
            </a:r>
            <a:r>
              <a:rPr lang="fr-FR" sz="1600" dirty="0" err="1"/>
              <a:t>ventilator</a:t>
            </a:r>
            <a:r>
              <a:rPr lang="fr-FR" sz="1600" dirty="0"/>
              <a:t> hyperinflation) +/- pause inspiratoire (VAC) associée à un haut niveau de </a:t>
            </a:r>
            <a:r>
              <a:rPr lang="fr-FR" sz="1600" dirty="0" smtClean="0"/>
              <a:t>PEEP,</a:t>
            </a:r>
            <a:endParaRPr lang="fr-FR" sz="1600" dirty="0"/>
          </a:p>
          <a:p>
            <a:r>
              <a:rPr lang="fr-FR" sz="1600" b="1" dirty="0" err="1"/>
              <a:t>Expiratory</a:t>
            </a:r>
            <a:r>
              <a:rPr lang="fr-FR" sz="1600" b="1" dirty="0"/>
              <a:t> </a:t>
            </a:r>
            <a:r>
              <a:rPr lang="fr-FR" sz="1600" b="1" dirty="0" err="1"/>
              <a:t>Rib</a:t>
            </a:r>
            <a:r>
              <a:rPr lang="fr-FR" sz="1600" b="1" dirty="0"/>
              <a:t> Cage Compression </a:t>
            </a:r>
            <a:r>
              <a:rPr lang="fr-FR" sz="1600" dirty="0"/>
              <a:t>(/!\ au collapsus </a:t>
            </a:r>
            <a:r>
              <a:rPr lang="fr-FR" sz="800" dirty="0"/>
              <a:t>(</a:t>
            </a:r>
            <a:r>
              <a:rPr lang="fr-FR" sz="800" dirty="0" err="1"/>
              <a:t>cf</a:t>
            </a:r>
            <a:r>
              <a:rPr lang="fr-FR" sz="800" dirty="0"/>
              <a:t> point d’égale pression) </a:t>
            </a:r>
            <a:r>
              <a:rPr lang="fr-FR" sz="1600" dirty="0"/>
              <a:t>lors des manœuvres brèves et intenses: adjonction d’une PEEP),</a:t>
            </a:r>
          </a:p>
          <a:p>
            <a:r>
              <a:rPr lang="fr-FR" sz="1600" b="1" dirty="0" smtClean="0"/>
              <a:t>+/- PEEP-ZEEP</a:t>
            </a:r>
            <a:r>
              <a:rPr lang="fr-FR" sz="1600" b="1" dirty="0"/>
              <a:t>:</a:t>
            </a:r>
            <a:r>
              <a:rPr lang="fr-FR" sz="1600" dirty="0"/>
              <a:t> majoration de la PEP+15cmH2O (</a:t>
            </a:r>
            <a:r>
              <a:rPr lang="fr-FR" sz="1600" dirty="0" err="1"/>
              <a:t>Pcrête</a:t>
            </a:r>
            <a:r>
              <a:rPr lang="fr-FR" sz="1600" dirty="0"/>
              <a:t> &lt; 40cmH2O) sur 5 cycles puis ZEEP = majoration PEF (peut se combiner à d’autres techniques comme ERCC, /!\ risque de collapsus alvéolaire),</a:t>
            </a:r>
          </a:p>
          <a:p>
            <a:r>
              <a:rPr lang="fr-FR" sz="1600" b="1" dirty="0" err="1"/>
              <a:t>Mechanical</a:t>
            </a:r>
            <a:r>
              <a:rPr lang="fr-FR" sz="1600" b="1" dirty="0"/>
              <a:t> In-</a:t>
            </a:r>
            <a:r>
              <a:rPr lang="fr-FR" sz="1600" b="1" dirty="0" err="1"/>
              <a:t>Exsuflation</a:t>
            </a:r>
            <a:r>
              <a:rPr lang="fr-FR" sz="1600" b="1" dirty="0"/>
              <a:t>: </a:t>
            </a:r>
            <a:r>
              <a:rPr lang="fr-FR" sz="1600" dirty="0"/>
              <a:t>insufflation à bas débit après une pente importante, pression d’insufflation moindre que la pression </a:t>
            </a:r>
            <a:r>
              <a:rPr lang="fr-FR" sz="1600" dirty="0" smtClean="0"/>
              <a:t>d’exsufflation</a:t>
            </a:r>
            <a:r>
              <a:rPr lang="fr-FR" sz="1600" dirty="0"/>
              <a:t>. /!\ risque de collapsus (+++ chez l’obstructif), et </a:t>
            </a:r>
            <a:r>
              <a:rPr lang="fr-FR" sz="1600" dirty="0" err="1"/>
              <a:t>dérecrutement</a:t>
            </a:r>
            <a:r>
              <a:rPr lang="fr-FR" sz="1600" dirty="0"/>
              <a:t> important car nécessité de déconnection.</a:t>
            </a:r>
          </a:p>
        </p:txBody>
      </p:sp>
      <p:sp>
        <p:nvSpPr>
          <p:cNvPr id="5" name="Titre 1"/>
          <p:cNvSpPr>
            <a:spLocks noGrp="1"/>
          </p:cNvSpPr>
          <p:nvPr>
            <p:ph type="title"/>
          </p:nvPr>
        </p:nvSpPr>
        <p:spPr>
          <a:xfrm>
            <a:off x="782266" y="30482"/>
            <a:ext cx="10515600" cy="1325563"/>
          </a:xfrm>
        </p:spPr>
        <p:txBody>
          <a:bodyPr>
            <a:normAutofit/>
          </a:bodyPr>
          <a:lstStyle/>
          <a:p>
            <a:pPr algn="ctr"/>
            <a:r>
              <a:rPr lang="fr-FR" b="1" dirty="0"/>
              <a:t>Désencombrement du patient sous VMC</a:t>
            </a:r>
            <a:endParaRPr lang="fr-FR" sz="3600" b="1" dirty="0"/>
          </a:p>
        </p:txBody>
      </p:sp>
      <p:pic>
        <p:nvPicPr>
          <p:cNvPr id="6" name="Image 5">
            <a:extLst>
              <a:ext uri="{FF2B5EF4-FFF2-40B4-BE49-F238E27FC236}">
                <a16:creationId xmlns:a16="http://schemas.microsoft.com/office/drawing/2014/main" id="{17B8E72F-86A5-904E-A4E3-890EF2A09492}"/>
              </a:ext>
            </a:extLst>
          </p:cNvPr>
          <p:cNvPicPr>
            <a:picLocks noChangeAspect="1"/>
          </p:cNvPicPr>
          <p:nvPr/>
        </p:nvPicPr>
        <p:blipFill>
          <a:blip r:embed="rId3"/>
          <a:stretch>
            <a:fillRect/>
          </a:stretch>
        </p:blipFill>
        <p:spPr>
          <a:xfrm>
            <a:off x="11297866" y="263141"/>
            <a:ext cx="599329" cy="558173"/>
          </a:xfrm>
          <a:prstGeom prst="rect">
            <a:avLst/>
          </a:prstGeom>
          <a:ln w="38100">
            <a:solidFill>
              <a:schemeClr val="tx1"/>
            </a:solidFill>
          </a:ln>
        </p:spPr>
      </p:pic>
    </p:spTree>
    <p:extLst>
      <p:ext uri="{BB962C8B-B14F-4D97-AF65-F5344CB8AC3E}">
        <p14:creationId xmlns:p14="http://schemas.microsoft.com/office/powerpoint/2010/main" val="3882065865"/>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p:cNvPicPr>
            <a:picLocks noChangeAspect="1"/>
          </p:cNvPicPr>
          <p:nvPr/>
        </p:nvPicPr>
        <p:blipFill rotWithShape="1">
          <a:blip r:embed="rId3"/>
          <a:srcRect l="29798" t="10903" r="29982" b="11050"/>
          <a:stretch/>
        </p:blipFill>
        <p:spPr>
          <a:xfrm>
            <a:off x="6021422" y="116732"/>
            <a:ext cx="5603237" cy="6116103"/>
          </a:xfrm>
          <a:prstGeom prst="rect">
            <a:avLst/>
          </a:prstGeom>
        </p:spPr>
      </p:pic>
      <p:grpSp>
        <p:nvGrpSpPr>
          <p:cNvPr id="8" name="Groupe 7"/>
          <p:cNvGrpSpPr/>
          <p:nvPr/>
        </p:nvGrpSpPr>
        <p:grpSpPr>
          <a:xfrm>
            <a:off x="356329" y="290531"/>
            <a:ext cx="3894657" cy="5825572"/>
            <a:chOff x="3391359" y="233462"/>
            <a:chExt cx="3048352" cy="4581727"/>
          </a:xfrm>
        </p:grpSpPr>
        <p:pic>
          <p:nvPicPr>
            <p:cNvPr id="4" name="Image 3"/>
            <p:cNvPicPr>
              <a:picLocks noChangeAspect="1"/>
            </p:cNvPicPr>
            <p:nvPr/>
          </p:nvPicPr>
          <p:blipFill rotWithShape="1">
            <a:blip r:embed="rId4"/>
            <a:srcRect l="35922" t="10709" r="36190" b="14775"/>
            <a:stretch/>
          </p:blipFill>
          <p:spPr>
            <a:xfrm>
              <a:off x="3391359" y="233462"/>
              <a:ext cx="3048352" cy="4581727"/>
            </a:xfrm>
            <a:prstGeom prst="rect">
              <a:avLst/>
            </a:prstGeom>
          </p:spPr>
        </p:pic>
        <p:sp>
          <p:nvSpPr>
            <p:cNvPr id="6" name="Rectangle 5"/>
            <p:cNvSpPr/>
            <p:nvPr/>
          </p:nvSpPr>
          <p:spPr>
            <a:xfrm>
              <a:off x="3978613" y="1877438"/>
              <a:ext cx="719847" cy="262647"/>
            </a:xfrm>
            <a:prstGeom prst="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VAC</a:t>
              </a:r>
            </a:p>
          </p:txBody>
        </p:sp>
        <p:sp>
          <p:nvSpPr>
            <p:cNvPr id="7" name="Rectangle 6"/>
            <p:cNvSpPr/>
            <p:nvPr/>
          </p:nvSpPr>
          <p:spPr>
            <a:xfrm>
              <a:off x="3978613" y="4202350"/>
              <a:ext cx="797668" cy="272374"/>
            </a:xfrm>
            <a:prstGeom prst="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VS-Ai</a:t>
              </a:r>
            </a:p>
          </p:txBody>
        </p:sp>
      </p:grpSp>
      <p:sp>
        <p:nvSpPr>
          <p:cNvPr id="9" name="Rectangle 8"/>
          <p:cNvSpPr/>
          <p:nvPr/>
        </p:nvSpPr>
        <p:spPr>
          <a:xfrm>
            <a:off x="1106621" y="6276608"/>
            <a:ext cx="2383276" cy="359923"/>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PEEP-ZEEP</a:t>
            </a:r>
          </a:p>
        </p:txBody>
      </p:sp>
      <p:sp>
        <p:nvSpPr>
          <p:cNvPr id="11" name="Rectangle 10"/>
          <p:cNvSpPr/>
          <p:nvPr/>
        </p:nvSpPr>
        <p:spPr>
          <a:xfrm>
            <a:off x="7631402" y="6342433"/>
            <a:ext cx="2383276" cy="359923"/>
          </a:xfrm>
          <a:prstGeom prst="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MI-E</a:t>
            </a:r>
          </a:p>
        </p:txBody>
      </p:sp>
      <p:sp>
        <p:nvSpPr>
          <p:cNvPr id="12" name="Rectangle 11"/>
          <p:cNvSpPr/>
          <p:nvPr/>
        </p:nvSpPr>
        <p:spPr>
          <a:xfrm>
            <a:off x="4098587" y="2380813"/>
            <a:ext cx="2856689" cy="1477328"/>
          </a:xfrm>
          <a:prstGeom prst="rect">
            <a:avLst/>
          </a:prstGeom>
          <a:ln>
            <a:solidFill>
              <a:schemeClr val="tx1"/>
            </a:solidFill>
          </a:ln>
        </p:spPr>
        <p:txBody>
          <a:bodyPr wrap="square">
            <a:spAutoFit/>
          </a:bodyPr>
          <a:lstStyle/>
          <a:p>
            <a:r>
              <a:rPr lang="en-US" dirty="0"/>
              <a:t>Airway Clearance Techniques for Mechanically Ventilated Patients: </a:t>
            </a:r>
            <a:r>
              <a:rPr lang="fr-FR" dirty="0"/>
              <a:t>Insights for </a:t>
            </a:r>
            <a:r>
              <a:rPr lang="fr-FR" dirty="0" err="1"/>
              <a:t>Optimization</a:t>
            </a:r>
            <a:r>
              <a:rPr lang="fr-FR" dirty="0"/>
              <a:t>, </a:t>
            </a:r>
            <a:r>
              <a:rPr lang="fr-FR" dirty="0" err="1"/>
              <a:t>Volpe</a:t>
            </a:r>
            <a:r>
              <a:rPr lang="fr-FR" dirty="0"/>
              <a:t> 2020.</a:t>
            </a:r>
          </a:p>
        </p:txBody>
      </p:sp>
    </p:spTree>
    <p:extLst>
      <p:ext uri="{BB962C8B-B14F-4D97-AF65-F5344CB8AC3E}">
        <p14:creationId xmlns:p14="http://schemas.microsoft.com/office/powerpoint/2010/main" val="2039299039"/>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292E6A47-6223-304C-BB26-BF37A714DF9F}"/>
              </a:ext>
            </a:extLst>
          </p:cNvPr>
          <p:cNvPicPr>
            <a:picLocks noChangeAspect="1"/>
          </p:cNvPicPr>
          <p:nvPr/>
        </p:nvPicPr>
        <p:blipFill>
          <a:blip r:embed="rId2"/>
          <a:stretch>
            <a:fillRect/>
          </a:stretch>
        </p:blipFill>
        <p:spPr>
          <a:xfrm>
            <a:off x="5431790" y="3115309"/>
            <a:ext cx="6235700" cy="3505200"/>
          </a:xfrm>
          <a:prstGeom prst="rect">
            <a:avLst/>
          </a:prstGeom>
        </p:spPr>
      </p:pic>
      <p:pic>
        <p:nvPicPr>
          <p:cNvPr id="4" name="Image 3">
            <a:extLst>
              <a:ext uri="{FF2B5EF4-FFF2-40B4-BE49-F238E27FC236}">
                <a16:creationId xmlns:a16="http://schemas.microsoft.com/office/drawing/2014/main" id="{E552275E-3825-1548-9D86-F14F235AE2AC}"/>
              </a:ext>
            </a:extLst>
          </p:cNvPr>
          <p:cNvPicPr>
            <a:picLocks noChangeAspect="1"/>
          </p:cNvPicPr>
          <p:nvPr/>
        </p:nvPicPr>
        <p:blipFill>
          <a:blip r:embed="rId3"/>
          <a:stretch>
            <a:fillRect/>
          </a:stretch>
        </p:blipFill>
        <p:spPr>
          <a:xfrm>
            <a:off x="4572000" y="4905089"/>
            <a:ext cx="2241550" cy="1875583"/>
          </a:xfrm>
          <a:prstGeom prst="rect">
            <a:avLst/>
          </a:prstGeom>
        </p:spPr>
      </p:pic>
      <p:sp>
        <p:nvSpPr>
          <p:cNvPr id="2" name="Titre 1"/>
          <p:cNvSpPr>
            <a:spLocks noGrp="1"/>
          </p:cNvSpPr>
          <p:nvPr>
            <p:ph type="title"/>
          </p:nvPr>
        </p:nvSpPr>
        <p:spPr/>
        <p:txBody>
          <a:bodyPr/>
          <a:lstStyle/>
          <a:p>
            <a:pPr algn="ctr"/>
            <a:r>
              <a:rPr lang="fr-FR" b="1" dirty="0"/>
              <a:t>Focus sur l’in-</a:t>
            </a:r>
            <a:r>
              <a:rPr lang="fr-FR" b="1" dirty="0" err="1"/>
              <a:t>exsuflation</a:t>
            </a:r>
            <a:r>
              <a:rPr lang="fr-FR" b="1" dirty="0"/>
              <a:t> mécanique:</a:t>
            </a:r>
          </a:p>
        </p:txBody>
      </p:sp>
      <p:sp>
        <p:nvSpPr>
          <p:cNvPr id="3" name="Espace réservé du contenu 2"/>
          <p:cNvSpPr>
            <a:spLocks noGrp="1"/>
          </p:cNvSpPr>
          <p:nvPr>
            <p:ph idx="1"/>
          </p:nvPr>
        </p:nvSpPr>
        <p:spPr>
          <a:xfrm>
            <a:off x="838200" y="1690689"/>
            <a:ext cx="10515600" cy="1159191"/>
          </a:xfrm>
        </p:spPr>
        <p:txBody>
          <a:bodyPr>
            <a:normAutofit/>
          </a:bodyPr>
          <a:lstStyle/>
          <a:p>
            <a:pPr marL="0" indent="0">
              <a:buNone/>
            </a:pPr>
            <a:r>
              <a:rPr lang="fr-FR" dirty="0"/>
              <a:t>Depuis les années 50, initialement pour les patients neuromusculaires avec insuffisance de la toux (aide mécanique à la toux).</a:t>
            </a:r>
          </a:p>
          <a:p>
            <a:pPr marL="0" indent="0">
              <a:buNone/>
            </a:pPr>
            <a:endParaRPr lang="fr-FR" dirty="0"/>
          </a:p>
        </p:txBody>
      </p:sp>
      <p:sp>
        <p:nvSpPr>
          <p:cNvPr id="8" name="ZoneTexte 7">
            <a:extLst>
              <a:ext uri="{FF2B5EF4-FFF2-40B4-BE49-F238E27FC236}">
                <a16:creationId xmlns:a16="http://schemas.microsoft.com/office/drawing/2014/main" id="{C5D4FEEF-626D-2F45-B507-44B1905ADBFA}"/>
              </a:ext>
            </a:extLst>
          </p:cNvPr>
          <p:cNvSpPr txBox="1"/>
          <p:nvPr/>
        </p:nvSpPr>
        <p:spPr>
          <a:xfrm>
            <a:off x="577850" y="4179338"/>
            <a:ext cx="4547870" cy="1815882"/>
          </a:xfrm>
          <a:prstGeom prst="rect">
            <a:avLst/>
          </a:prstGeom>
          <a:noFill/>
        </p:spPr>
        <p:txBody>
          <a:bodyPr wrap="square" rtlCol="0">
            <a:spAutoFit/>
          </a:bodyPr>
          <a:lstStyle/>
          <a:p>
            <a:r>
              <a:rPr lang="fr-FR" sz="2800" dirty="0"/>
              <a:t>Effet basé sur la majoration du DEP: </a:t>
            </a:r>
            <a:r>
              <a:rPr lang="fr-FR" sz="2800" b="1" dirty="0"/>
              <a:t>effet proximal</a:t>
            </a:r>
            <a:r>
              <a:rPr lang="fr-FR" sz="2800" dirty="0"/>
              <a:t>. </a:t>
            </a:r>
          </a:p>
          <a:p>
            <a:endParaRPr lang="fr-FR" sz="2800" dirty="0"/>
          </a:p>
          <a:p>
            <a:endParaRPr lang="fr-FR" sz="2800" dirty="0"/>
          </a:p>
        </p:txBody>
      </p:sp>
      <p:pic>
        <p:nvPicPr>
          <p:cNvPr id="9" name="Image 8">
            <a:extLst>
              <a:ext uri="{FF2B5EF4-FFF2-40B4-BE49-F238E27FC236}">
                <a16:creationId xmlns:a16="http://schemas.microsoft.com/office/drawing/2014/main" id="{17B8E72F-86A5-904E-A4E3-890EF2A09492}"/>
              </a:ext>
            </a:extLst>
          </p:cNvPr>
          <p:cNvPicPr>
            <a:picLocks noChangeAspect="1"/>
          </p:cNvPicPr>
          <p:nvPr/>
        </p:nvPicPr>
        <p:blipFill>
          <a:blip r:embed="rId4"/>
          <a:stretch>
            <a:fillRect/>
          </a:stretch>
        </p:blipFill>
        <p:spPr>
          <a:xfrm>
            <a:off x="358317" y="3598398"/>
            <a:ext cx="599329" cy="558173"/>
          </a:xfrm>
          <a:prstGeom prst="rect">
            <a:avLst/>
          </a:prstGeom>
          <a:ln w="38100">
            <a:solidFill>
              <a:schemeClr val="tx1"/>
            </a:solidFill>
          </a:ln>
        </p:spPr>
      </p:pic>
    </p:spTree>
    <p:extLst>
      <p:ext uri="{BB962C8B-B14F-4D97-AF65-F5344CB8AC3E}">
        <p14:creationId xmlns:p14="http://schemas.microsoft.com/office/powerpoint/2010/main" val="3690760297"/>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375978" y="0"/>
            <a:ext cx="10515600" cy="1325563"/>
          </a:xfrm>
        </p:spPr>
        <p:txBody>
          <a:bodyPr/>
          <a:lstStyle/>
          <a:p>
            <a:r>
              <a:rPr lang="fr-FR" b="1" dirty="0"/>
              <a:t>In-</a:t>
            </a:r>
            <a:r>
              <a:rPr lang="fr-FR" b="1" dirty="0" err="1"/>
              <a:t>Exsufflateur</a:t>
            </a:r>
            <a:r>
              <a:rPr lang="fr-FR" b="1" dirty="0"/>
              <a:t> mécanique en réanimation</a:t>
            </a:r>
          </a:p>
        </p:txBody>
      </p:sp>
      <p:grpSp>
        <p:nvGrpSpPr>
          <p:cNvPr id="4" name="Groupe 3">
            <a:extLst>
              <a:ext uri="{FF2B5EF4-FFF2-40B4-BE49-F238E27FC236}">
                <a16:creationId xmlns:a16="http://schemas.microsoft.com/office/drawing/2014/main" id="{43CD1B11-8E7C-034C-BD05-EE89F28BCB1C}"/>
              </a:ext>
            </a:extLst>
          </p:cNvPr>
          <p:cNvGrpSpPr/>
          <p:nvPr/>
        </p:nvGrpSpPr>
        <p:grpSpPr>
          <a:xfrm>
            <a:off x="8084962" y="1000087"/>
            <a:ext cx="4019550" cy="5704305"/>
            <a:chOff x="8084962" y="1000087"/>
            <a:chExt cx="4019550" cy="5704305"/>
          </a:xfrm>
        </p:grpSpPr>
        <p:sp>
          <p:nvSpPr>
            <p:cNvPr id="17" name="Rectangle 16">
              <a:extLst>
                <a:ext uri="{FF2B5EF4-FFF2-40B4-BE49-F238E27FC236}">
                  <a16:creationId xmlns:a16="http://schemas.microsoft.com/office/drawing/2014/main" id="{2A462716-AE98-EF4A-9DC3-A4D6606D8EEF}"/>
                </a:ext>
              </a:extLst>
            </p:cNvPr>
            <p:cNvSpPr/>
            <p:nvPr/>
          </p:nvSpPr>
          <p:spPr>
            <a:xfrm>
              <a:off x="8084962" y="1000087"/>
              <a:ext cx="4019550" cy="5704305"/>
            </a:xfrm>
            <a:prstGeom prst="rect">
              <a:avLst/>
            </a:prstGeom>
            <a:solidFill>
              <a:srgbClr val="DDECF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p:cNvSpPr/>
            <p:nvPr/>
          </p:nvSpPr>
          <p:spPr>
            <a:xfrm>
              <a:off x="8725612" y="1022587"/>
              <a:ext cx="2738250" cy="1017766"/>
            </a:xfrm>
            <a:prstGeom prst="rect">
              <a:avLst/>
            </a:prstGeom>
            <a:noFill/>
            <a:ln>
              <a:noFill/>
            </a:ln>
          </p:spPr>
          <p:txBody>
            <a:bodyPr wrap="none" lIns="91440" tIns="45720" rIns="91440" bIns="45720">
              <a:spAutoFit/>
            </a:bodyPr>
            <a:lstStyle/>
            <a:p>
              <a:pPr algn="ctr"/>
              <a:r>
                <a:rPr lang="fr-FR" sz="5400" b="0" cap="none" spc="0" dirty="0">
                  <a:ln w="0"/>
                  <a:solidFill>
                    <a:schemeClr val="tx1"/>
                  </a:solidFill>
                  <a:effectLst>
                    <a:outerShdw blurRad="38100" dist="19050" dir="2700000" algn="tl" rotWithShape="0">
                      <a:schemeClr val="dk1">
                        <a:alpha val="40000"/>
                      </a:schemeClr>
                    </a:outerShdw>
                  </a:effectLst>
                </a:rPr>
                <a:t>Principes</a:t>
              </a:r>
            </a:p>
          </p:txBody>
        </p:sp>
        <p:sp>
          <p:nvSpPr>
            <p:cNvPr id="10" name="ZoneTexte 9"/>
            <p:cNvSpPr txBox="1"/>
            <p:nvPr/>
          </p:nvSpPr>
          <p:spPr>
            <a:xfrm>
              <a:off x="8166179" y="1995411"/>
              <a:ext cx="3938333" cy="4708981"/>
            </a:xfrm>
            <a:prstGeom prst="rect">
              <a:avLst/>
            </a:prstGeom>
            <a:solidFill>
              <a:srgbClr val="DDECF6"/>
            </a:solidFill>
            <a:ln>
              <a:noFill/>
            </a:ln>
          </p:spPr>
          <p:txBody>
            <a:bodyPr wrap="square" rtlCol="0">
              <a:spAutoFit/>
            </a:bodyPr>
            <a:lstStyle/>
            <a:p>
              <a:pPr marL="285750" indent="-285750">
                <a:buFont typeface="Arial" panose="020B0604020202020204" pitchFamily="34" charset="0"/>
                <a:buChar char="•"/>
              </a:pPr>
              <a:r>
                <a:rPr lang="fr-FR" b="1" u="sng" dirty="0"/>
                <a:t>Hygiène:</a:t>
              </a:r>
              <a:r>
                <a:rPr lang="fr-FR" dirty="0"/>
                <a:t> circuit dédié, changement du filtre et du raccord /24h</a:t>
              </a:r>
            </a:p>
            <a:p>
              <a:pPr marL="285750" indent="-285750">
                <a:buFont typeface="Arial" panose="020B0604020202020204" pitchFamily="34" charset="0"/>
                <a:buChar char="•"/>
              </a:pPr>
              <a:r>
                <a:rPr lang="fr-FR" b="1" u="sng" dirty="0"/>
                <a:t>Pression du ballonnet</a:t>
              </a:r>
            </a:p>
            <a:p>
              <a:pPr marL="285750" indent="-285750">
                <a:buFont typeface="Arial" panose="020B0604020202020204" pitchFamily="34" charset="0"/>
                <a:buChar char="•"/>
              </a:pPr>
              <a:r>
                <a:rPr lang="fr-FR" b="1" u="sng" dirty="0"/>
                <a:t>Pressions: </a:t>
              </a:r>
            </a:p>
            <a:p>
              <a:pPr marL="742950" lvl="1" indent="-285750">
                <a:buFont typeface="Wingdings" panose="05000000000000000000" pitchFamily="2" charset="2"/>
                <a:buChar char="q"/>
              </a:pPr>
              <a:r>
                <a:rPr lang="fr-FR" b="1" dirty="0"/>
                <a:t>Inspiratoires</a:t>
              </a:r>
              <a:r>
                <a:rPr lang="fr-FR" dirty="0"/>
                <a:t> ≈ 30cmH</a:t>
              </a:r>
              <a:r>
                <a:rPr lang="fr-FR" sz="1100" dirty="0"/>
                <a:t>2</a:t>
              </a:r>
              <a:r>
                <a:rPr lang="fr-FR" dirty="0"/>
                <a:t>O (jusqu’à 70cmH</a:t>
              </a:r>
              <a:r>
                <a:rPr lang="fr-FR" sz="1100" dirty="0"/>
                <a:t>2</a:t>
              </a:r>
              <a:r>
                <a:rPr lang="fr-FR" dirty="0"/>
                <a:t>O rapportés chez certains utilisateurs pour des Ti très courts </a:t>
              </a:r>
              <a:r>
                <a:rPr lang="fr-FR" sz="1200" i="1" dirty="0"/>
                <a:t>Gonçalves 2012</a:t>
              </a:r>
              <a:r>
                <a:rPr lang="fr-FR" dirty="0"/>
                <a:t>)</a:t>
              </a:r>
            </a:p>
            <a:p>
              <a:pPr marL="742950" lvl="1" indent="-285750">
                <a:buFont typeface="Wingdings" panose="05000000000000000000" pitchFamily="2" charset="2"/>
                <a:buChar char="q"/>
              </a:pPr>
              <a:r>
                <a:rPr lang="fr-FR" b="1" dirty="0"/>
                <a:t>Expiratoires </a:t>
              </a:r>
              <a:r>
                <a:rPr lang="fr-FR" dirty="0"/>
                <a:t>souvent</a:t>
              </a:r>
              <a:r>
                <a:rPr lang="fr-FR" b="1" dirty="0"/>
                <a:t> </a:t>
              </a:r>
              <a:r>
                <a:rPr lang="fr-FR" dirty="0"/>
                <a:t>-40cmH</a:t>
              </a:r>
              <a:r>
                <a:rPr lang="fr-FR" sz="1100" dirty="0"/>
                <a:t>2</a:t>
              </a:r>
              <a:r>
                <a:rPr lang="fr-FR" dirty="0"/>
                <a:t>O pour mon </a:t>
              </a:r>
              <a:r>
                <a:rPr lang="fr-FR" dirty="0" smtClean="0"/>
                <a:t>utilisation, </a:t>
              </a:r>
              <a:r>
                <a:rPr lang="fr-FR" dirty="0"/>
                <a:t>pas de recommandations particulières</a:t>
              </a:r>
            </a:p>
            <a:p>
              <a:pPr marL="742950" lvl="1" indent="-285750">
                <a:buFont typeface="Wingdings" panose="05000000000000000000" pitchFamily="2" charset="2"/>
                <a:buChar char="q"/>
              </a:pPr>
              <a:r>
                <a:rPr lang="fr-FR" b="1" dirty="0" err="1"/>
                <a:t>Pi+Pe</a:t>
              </a:r>
              <a:r>
                <a:rPr lang="fr-FR" b="1" dirty="0"/>
                <a:t>&lt;0, débit inspiratoire faible.</a:t>
              </a:r>
            </a:p>
            <a:p>
              <a:pPr marL="285750" indent="-285750">
                <a:buFont typeface="Arial" panose="020B0604020202020204" pitchFamily="34" charset="0"/>
                <a:buChar char="•"/>
              </a:pPr>
              <a:r>
                <a:rPr lang="fr-FR" b="1" u="sng" dirty="0"/>
                <a:t>Surveillance:</a:t>
              </a:r>
              <a:r>
                <a:rPr lang="fr-FR" b="1" dirty="0"/>
                <a:t> tolérance du patient</a:t>
              </a:r>
              <a:r>
                <a:rPr lang="fr-FR" dirty="0"/>
                <a:t>, tenir compte de l’</a:t>
              </a:r>
              <a:r>
                <a:rPr lang="fr-FR" b="1" dirty="0"/>
                <a:t>espace mort</a:t>
              </a:r>
              <a:r>
                <a:rPr lang="fr-FR" dirty="0"/>
                <a:t>,</a:t>
              </a:r>
              <a:r>
                <a:rPr lang="fr-FR" b="1" dirty="0"/>
                <a:t> hémodynamique </a:t>
              </a:r>
              <a:r>
                <a:rPr lang="fr-FR" sz="1200" i="1" dirty="0"/>
                <a:t>Sanchez-Garcia 2018, </a:t>
              </a:r>
              <a:r>
                <a:rPr lang="fr-FR" sz="1200" i="1" dirty="0" err="1"/>
                <a:t>DeCamillis</a:t>
              </a:r>
              <a:r>
                <a:rPr lang="fr-FR" sz="1200" i="1" dirty="0"/>
                <a:t> 2018</a:t>
              </a:r>
              <a:endParaRPr lang="fr-FR" sz="1200" b="1" dirty="0"/>
            </a:p>
          </p:txBody>
        </p:sp>
      </p:grpSp>
      <p:grpSp>
        <p:nvGrpSpPr>
          <p:cNvPr id="6" name="Groupe 5">
            <a:extLst>
              <a:ext uri="{FF2B5EF4-FFF2-40B4-BE49-F238E27FC236}">
                <a16:creationId xmlns:a16="http://schemas.microsoft.com/office/drawing/2014/main" id="{D28888BD-1604-884B-A7F7-4E72075D7BB5}"/>
              </a:ext>
            </a:extLst>
          </p:cNvPr>
          <p:cNvGrpSpPr/>
          <p:nvPr/>
        </p:nvGrpSpPr>
        <p:grpSpPr>
          <a:xfrm>
            <a:off x="4516612" y="1663601"/>
            <a:ext cx="3436920" cy="5672140"/>
            <a:chOff x="4516612" y="1663601"/>
            <a:chExt cx="3436920" cy="5672140"/>
          </a:xfrm>
        </p:grpSpPr>
        <p:sp>
          <p:nvSpPr>
            <p:cNvPr id="5" name="Rectangle 4"/>
            <p:cNvSpPr/>
            <p:nvPr/>
          </p:nvSpPr>
          <p:spPr>
            <a:xfrm>
              <a:off x="4516612" y="1663601"/>
              <a:ext cx="3436920" cy="5040791"/>
            </a:xfrm>
            <a:prstGeom prst="rect">
              <a:avLst/>
            </a:prstGeom>
            <a:solidFill>
              <a:srgbClr val="FFCCCC"/>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Rectangle 2"/>
            <p:cNvSpPr/>
            <p:nvPr/>
          </p:nvSpPr>
          <p:spPr>
            <a:xfrm>
              <a:off x="4611230" y="1747965"/>
              <a:ext cx="3247684" cy="584775"/>
            </a:xfrm>
            <a:prstGeom prst="rect">
              <a:avLst/>
            </a:prstGeom>
            <a:noFill/>
          </p:spPr>
          <p:txBody>
            <a:bodyPr wrap="none" lIns="91440" tIns="45720" rIns="91440" bIns="45720">
              <a:spAutoFit/>
            </a:bodyPr>
            <a:lstStyle/>
            <a:p>
              <a:pPr algn="ctr"/>
              <a:r>
                <a:rPr lang="fr-FR" sz="3200" b="0" cap="none" spc="0" dirty="0">
                  <a:ln w="0"/>
                  <a:solidFill>
                    <a:srgbClr val="FF0000"/>
                  </a:solidFill>
                  <a:effectLst>
                    <a:outerShdw blurRad="38100" dist="19050" dir="2700000" algn="tl" rotWithShape="0">
                      <a:schemeClr val="dk1">
                        <a:alpha val="40000"/>
                      </a:schemeClr>
                    </a:outerShdw>
                  </a:effectLst>
                </a:rPr>
                <a:t>Contre-indications</a:t>
              </a:r>
            </a:p>
          </p:txBody>
        </p:sp>
        <p:sp>
          <p:nvSpPr>
            <p:cNvPr id="14" name="ZoneTexte 13"/>
            <p:cNvSpPr txBox="1"/>
            <p:nvPr/>
          </p:nvSpPr>
          <p:spPr>
            <a:xfrm>
              <a:off x="4621240" y="2395927"/>
              <a:ext cx="3247684" cy="4939814"/>
            </a:xfrm>
            <a:prstGeom prst="rect">
              <a:avLst/>
            </a:prstGeom>
            <a:noFill/>
          </p:spPr>
          <p:txBody>
            <a:bodyPr wrap="square" rtlCol="0">
              <a:spAutoFit/>
            </a:bodyPr>
            <a:lstStyle/>
            <a:p>
              <a:pPr marL="285750" indent="-285750">
                <a:buFont typeface="Arial" panose="020B0604020202020204" pitchFamily="34" charset="0"/>
                <a:buChar char="•"/>
              </a:pPr>
              <a:r>
                <a:rPr lang="fr-FR" sz="1600" dirty="0"/>
                <a:t>ALI ventilé à haut niveau de PEP et de FiO2 (</a:t>
              </a:r>
              <a:r>
                <a:rPr lang="fr-FR" sz="1600" dirty="0" err="1"/>
                <a:t>dérecrutement</a:t>
              </a:r>
              <a:r>
                <a:rPr lang="fr-FR" sz="1600" dirty="0"/>
                <a:t> ++/VLI)</a:t>
              </a:r>
            </a:p>
            <a:p>
              <a:pPr marL="285750" indent="-285750">
                <a:buFont typeface="Arial" panose="020B0604020202020204" pitchFamily="34" charset="0"/>
                <a:buChar char="•"/>
              </a:pPr>
              <a:r>
                <a:rPr lang="fr-FR" sz="1600" dirty="0"/>
                <a:t>PNO (à minima non drainé) (</a:t>
              </a:r>
              <a:r>
                <a:rPr lang="fr-FR" sz="1600" dirty="0" smtClean="0"/>
                <a:t>Suri, </a:t>
              </a:r>
              <a:r>
                <a:rPr lang="fr-FR" sz="1600" dirty="0"/>
                <a:t>2008)</a:t>
              </a:r>
            </a:p>
            <a:p>
              <a:pPr marL="285750" indent="-285750">
                <a:buFont typeface="Arial" panose="020B0604020202020204" pitchFamily="34" charset="0"/>
                <a:buChar char="•"/>
              </a:pPr>
              <a:r>
                <a:rPr lang="fr-FR" sz="1600" dirty="0"/>
                <a:t>Collapsus </a:t>
              </a:r>
              <a:r>
                <a:rPr lang="fr-FR" sz="1600" dirty="0" err="1" smtClean="0"/>
                <a:t>trachéo</a:t>
              </a:r>
              <a:r>
                <a:rPr lang="fr-FR" sz="1600" dirty="0" smtClean="0"/>
                <a:t>-bronchique </a:t>
              </a:r>
              <a:r>
                <a:rPr lang="fr-FR" sz="1600" dirty="0"/>
                <a:t>(surtout chez le patient obstructif = inefficacité) ou des VAS </a:t>
              </a:r>
              <a:r>
                <a:rPr lang="fr-FR" sz="1100" dirty="0"/>
                <a:t>(Andersen 2013, 2017)</a:t>
              </a:r>
            </a:p>
            <a:p>
              <a:pPr marL="285750" indent="-285750">
                <a:buFont typeface="Arial" panose="020B0604020202020204" pitchFamily="34" charset="0"/>
                <a:buChar char="•"/>
              </a:pPr>
              <a:r>
                <a:rPr lang="fr-FR" sz="1600" dirty="0"/>
                <a:t>Pneumectomies/lobectomies récentes (plaies pulmonaires non cicatrisées dans leur ensemble)</a:t>
              </a:r>
            </a:p>
            <a:p>
              <a:pPr marL="285750" indent="-285750">
                <a:buFont typeface="Arial" panose="020B0604020202020204" pitchFamily="34" charset="0"/>
                <a:buChar char="•"/>
              </a:pPr>
              <a:r>
                <a:rPr lang="fr-FR" sz="1600" dirty="0"/>
                <a:t>Emphysème bulleux?</a:t>
              </a:r>
            </a:p>
            <a:p>
              <a:pPr marL="285750" indent="-285750">
                <a:buFont typeface="Arial" panose="020B0604020202020204" pitchFamily="34" charset="0"/>
                <a:buChar char="•"/>
              </a:pPr>
              <a:r>
                <a:rPr lang="fr-FR" sz="1600" dirty="0"/>
                <a:t>Instabilité hémodynamique</a:t>
              </a:r>
            </a:p>
            <a:p>
              <a:pPr marL="285750" indent="-285750">
                <a:buFont typeface="Arial" panose="020B0604020202020204" pitchFamily="34" charset="0"/>
                <a:buChar char="•"/>
              </a:pPr>
              <a:r>
                <a:rPr lang="fr-FR" sz="1600" dirty="0"/>
                <a:t>Non coopération (la sédation n’est pas un obstacle)</a:t>
              </a:r>
            </a:p>
            <a:p>
              <a:pPr marL="285750" indent="-285750">
                <a:buFont typeface="Arial" panose="020B0604020202020204" pitchFamily="34" charset="0"/>
                <a:buChar char="•"/>
              </a:pPr>
              <a:r>
                <a:rPr lang="fr-FR" sz="1600" dirty="0"/>
                <a:t>Hémorragie </a:t>
              </a:r>
              <a:r>
                <a:rPr lang="fr-FR" sz="1600" dirty="0" err="1" smtClean="0"/>
                <a:t>pulm</a:t>
              </a:r>
              <a:r>
                <a:rPr lang="fr-FR" sz="1600" dirty="0" smtClean="0"/>
                <a:t>/hémoptysies</a:t>
              </a:r>
              <a:endParaRPr lang="fr-FR" sz="1600" dirty="0"/>
            </a:p>
            <a:p>
              <a:pPr marL="285750" indent="-285750">
                <a:buFont typeface="Arial" panose="020B0604020202020204" pitchFamily="34" charset="0"/>
                <a:buChar char="•"/>
              </a:pPr>
              <a:r>
                <a:rPr lang="fr-FR" sz="1600" dirty="0"/>
                <a:t>Nausées</a:t>
              </a:r>
            </a:p>
            <a:p>
              <a:pPr marL="285750" indent="-285750">
                <a:buFont typeface="Arial" panose="020B0604020202020204" pitchFamily="34" charset="0"/>
                <a:buChar char="•"/>
              </a:pPr>
              <a:endParaRPr lang="fr-FR" sz="1600" dirty="0"/>
            </a:p>
            <a:p>
              <a:pPr marL="285750" indent="-285750">
                <a:buFont typeface="Arial" panose="020B0604020202020204" pitchFamily="34" charset="0"/>
                <a:buChar char="•"/>
              </a:pPr>
              <a:endParaRPr lang="fr-FR" sz="1600" dirty="0"/>
            </a:p>
          </p:txBody>
        </p:sp>
      </p:grpSp>
      <p:sp>
        <p:nvSpPr>
          <p:cNvPr id="11" name="Rectangle 10"/>
          <p:cNvSpPr/>
          <p:nvPr/>
        </p:nvSpPr>
        <p:spPr>
          <a:xfrm>
            <a:off x="229630" y="1666532"/>
            <a:ext cx="4192622" cy="5040790"/>
          </a:xfrm>
          <a:prstGeom prst="rect">
            <a:avLst/>
          </a:prstGeom>
          <a:solidFill>
            <a:srgbClr val="DDEC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Rectangle 14"/>
          <p:cNvSpPr/>
          <p:nvPr/>
        </p:nvSpPr>
        <p:spPr>
          <a:xfrm>
            <a:off x="232300" y="1845835"/>
            <a:ext cx="4125965" cy="1569660"/>
          </a:xfrm>
          <a:prstGeom prst="rect">
            <a:avLst/>
          </a:prstGeom>
          <a:noFill/>
        </p:spPr>
        <p:txBody>
          <a:bodyPr wrap="square" lIns="91440" tIns="45720" rIns="91440" bIns="45720">
            <a:spAutoFit/>
          </a:bodyPr>
          <a:lstStyle/>
          <a:p>
            <a:pPr algn="ctr"/>
            <a:r>
              <a:rPr lang="fr-FR" sz="4800" b="0" cap="none" spc="0" dirty="0">
                <a:ln w="0"/>
                <a:solidFill>
                  <a:schemeClr val="tx1"/>
                </a:solidFill>
                <a:effectLst>
                  <a:outerShdw blurRad="38100" dist="19050" dir="2700000" algn="tl" rotWithShape="0">
                    <a:schemeClr val="dk1">
                      <a:alpha val="40000"/>
                    </a:schemeClr>
                  </a:outerShdw>
                </a:effectLst>
              </a:rPr>
              <a:t>Effets Reconnus /Attendus</a:t>
            </a:r>
          </a:p>
        </p:txBody>
      </p:sp>
      <p:sp>
        <p:nvSpPr>
          <p:cNvPr id="16" name="ZoneTexte 15"/>
          <p:cNvSpPr txBox="1"/>
          <p:nvPr/>
        </p:nvSpPr>
        <p:spPr>
          <a:xfrm>
            <a:off x="247590" y="3398413"/>
            <a:ext cx="4131510" cy="4247317"/>
          </a:xfrm>
          <a:prstGeom prst="rect">
            <a:avLst/>
          </a:prstGeom>
          <a:noFill/>
        </p:spPr>
        <p:txBody>
          <a:bodyPr wrap="square" rtlCol="0">
            <a:spAutoFit/>
          </a:bodyPr>
          <a:lstStyle/>
          <a:p>
            <a:pPr marL="285750" indent="-285750">
              <a:buFont typeface="Arial" panose="020B0604020202020204" pitchFamily="34" charset="0"/>
              <a:buChar char="•"/>
            </a:pPr>
            <a:r>
              <a:rPr lang="fr-FR" dirty="0"/>
              <a:t>↗ DEP à la toux (qu’il soit associé ou non à d’autres techniques) </a:t>
            </a:r>
            <a:r>
              <a:rPr lang="fr-FR" sz="1100" dirty="0"/>
              <a:t>(Bach 1993, </a:t>
            </a:r>
            <a:r>
              <a:rPr lang="fr-FR" sz="1100" dirty="0" err="1"/>
              <a:t>Senent</a:t>
            </a:r>
            <a:r>
              <a:rPr lang="fr-FR" sz="1100" dirty="0"/>
              <a:t> 2011, </a:t>
            </a:r>
            <a:r>
              <a:rPr lang="fr-FR" sz="1100" dirty="0" err="1"/>
              <a:t>Chatwin</a:t>
            </a:r>
            <a:r>
              <a:rPr lang="fr-FR" sz="1100" dirty="0"/>
              <a:t> 2003</a:t>
            </a:r>
            <a:r>
              <a:rPr lang="fr-FR" sz="1200" dirty="0"/>
              <a:t>)</a:t>
            </a:r>
            <a:r>
              <a:rPr lang="fr-FR" dirty="0"/>
              <a:t>, mais persistance d’un doute quant à l’intérêt chez le BPCO </a:t>
            </a:r>
            <a:r>
              <a:rPr lang="fr-FR" sz="1100" dirty="0"/>
              <a:t>(Ferreira de </a:t>
            </a:r>
            <a:r>
              <a:rPr lang="fr-FR" sz="1100" dirty="0" err="1"/>
              <a:t>Camillis</a:t>
            </a:r>
            <a:r>
              <a:rPr lang="fr-FR" sz="1100" dirty="0"/>
              <a:t> 2018) </a:t>
            </a:r>
            <a:r>
              <a:rPr lang="fr-FR" dirty="0"/>
              <a:t>,</a:t>
            </a:r>
          </a:p>
          <a:p>
            <a:pPr marL="285750" indent="-285750">
              <a:buFont typeface="Arial" panose="020B0604020202020204" pitchFamily="34" charset="0"/>
              <a:buChar char="•"/>
            </a:pPr>
            <a:r>
              <a:rPr lang="fr-FR" dirty="0"/>
              <a:t>Majore le volume de sécrétions aspiré (/!\ pourrait varier suivant les populations </a:t>
            </a:r>
            <a:r>
              <a:rPr lang="fr-FR" dirty="0" smtClean="0"/>
              <a:t>étudiées),</a:t>
            </a:r>
            <a:endParaRPr lang="fr-FR" dirty="0"/>
          </a:p>
          <a:p>
            <a:pPr marL="285750" indent="-285750">
              <a:buFont typeface="Arial" panose="020B0604020202020204" pitchFamily="34" charset="0"/>
              <a:buChar char="•"/>
            </a:pPr>
            <a:r>
              <a:rPr lang="fr-FR" dirty="0"/>
              <a:t>Diminue le taux de </a:t>
            </a:r>
            <a:r>
              <a:rPr lang="fr-FR" dirty="0" err="1"/>
              <a:t>réintubation</a:t>
            </a:r>
            <a:r>
              <a:rPr lang="fr-FR" dirty="0"/>
              <a:t> des patients neuromusculaires </a:t>
            </a:r>
            <a:r>
              <a:rPr lang="fr-FR" sz="1100" dirty="0"/>
              <a:t>(Bach, 2010)</a:t>
            </a:r>
            <a:r>
              <a:rPr lang="fr-FR" dirty="0"/>
              <a:t>,</a:t>
            </a:r>
          </a:p>
          <a:p>
            <a:pPr marL="285750" indent="-285750">
              <a:buFont typeface="Arial" panose="020B0604020202020204" pitchFamily="34" charset="0"/>
              <a:buChar char="•"/>
            </a:pPr>
            <a:r>
              <a:rPr lang="fr-FR" dirty="0"/>
              <a:t>Pas d’intérêt démontré des </a:t>
            </a:r>
            <a:r>
              <a:rPr lang="fr-FR" dirty="0" smtClean="0"/>
              <a:t>oscillations </a:t>
            </a:r>
            <a:r>
              <a:rPr lang="fr-FR" sz="1100" dirty="0" smtClean="0"/>
              <a:t>(Sancho </a:t>
            </a:r>
            <a:r>
              <a:rPr lang="fr-FR" sz="1100" dirty="0"/>
              <a:t>2019, 2020)</a:t>
            </a:r>
            <a:r>
              <a:rPr lang="fr-FR" dirty="0"/>
              <a:t>.</a:t>
            </a:r>
            <a:endParaRPr lang="fr-FR" sz="4000" dirty="0"/>
          </a:p>
          <a:p>
            <a:pPr marL="285750" indent="-285750">
              <a:buFont typeface="Arial" panose="020B0604020202020204" pitchFamily="34" charset="0"/>
              <a:buChar char="•"/>
            </a:pPr>
            <a:endParaRPr lang="fr-FR" dirty="0"/>
          </a:p>
          <a:p>
            <a:pPr marL="285750" indent="-285750">
              <a:buFont typeface="Arial" panose="020B0604020202020204" pitchFamily="34" charset="0"/>
              <a:buChar char="•"/>
            </a:pPr>
            <a:endParaRPr lang="fr-FR" dirty="0"/>
          </a:p>
          <a:p>
            <a:pPr marL="285750" indent="-285750">
              <a:buFont typeface="Arial" panose="020B0604020202020204" pitchFamily="34" charset="0"/>
              <a:buChar char="•"/>
            </a:pPr>
            <a:endParaRPr lang="fr-FR" dirty="0"/>
          </a:p>
        </p:txBody>
      </p:sp>
      <p:sp>
        <p:nvSpPr>
          <p:cNvPr id="7" name="ZoneTexte 6"/>
          <p:cNvSpPr txBox="1"/>
          <p:nvPr/>
        </p:nvSpPr>
        <p:spPr>
          <a:xfrm>
            <a:off x="6633778" y="2140105"/>
            <a:ext cx="1945178" cy="276999"/>
          </a:xfrm>
          <a:prstGeom prst="rect">
            <a:avLst/>
          </a:prstGeom>
          <a:noFill/>
        </p:spPr>
        <p:txBody>
          <a:bodyPr wrap="square" rtlCol="0">
            <a:spAutoFit/>
          </a:bodyPr>
          <a:lstStyle/>
          <a:p>
            <a:r>
              <a:rPr lang="fr-FR" sz="1200" dirty="0" err="1" smtClean="0"/>
              <a:t>Swingwood</a:t>
            </a:r>
            <a:r>
              <a:rPr lang="fr-FR" sz="1200" dirty="0" smtClean="0"/>
              <a:t>, 2022</a:t>
            </a:r>
            <a:endParaRPr lang="fr-FR" sz="1200" dirty="0"/>
          </a:p>
        </p:txBody>
      </p:sp>
      <p:pic>
        <p:nvPicPr>
          <p:cNvPr id="18" name="Image 17">
            <a:extLst>
              <a:ext uri="{FF2B5EF4-FFF2-40B4-BE49-F238E27FC236}">
                <a16:creationId xmlns:a16="http://schemas.microsoft.com/office/drawing/2014/main" id="{17B8E72F-86A5-904E-A4E3-890EF2A09492}"/>
              </a:ext>
            </a:extLst>
          </p:cNvPr>
          <p:cNvPicPr>
            <a:picLocks noChangeAspect="1"/>
          </p:cNvPicPr>
          <p:nvPr/>
        </p:nvPicPr>
        <p:blipFill>
          <a:blip r:embed="rId3"/>
          <a:stretch>
            <a:fillRect/>
          </a:stretch>
        </p:blipFill>
        <p:spPr>
          <a:xfrm>
            <a:off x="11297866" y="263141"/>
            <a:ext cx="599329" cy="558173"/>
          </a:xfrm>
          <a:prstGeom prst="rect">
            <a:avLst/>
          </a:prstGeom>
          <a:ln w="38100">
            <a:solidFill>
              <a:schemeClr val="tx1"/>
            </a:solidFill>
          </a:ln>
        </p:spPr>
      </p:pic>
    </p:spTree>
    <p:extLst>
      <p:ext uri="{BB962C8B-B14F-4D97-AF65-F5344CB8AC3E}">
        <p14:creationId xmlns:p14="http://schemas.microsoft.com/office/powerpoint/2010/main" val="3892732933"/>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1"/>
          <p:cNvSpPr>
            <a:spLocks noGrp="1"/>
          </p:cNvSpPr>
          <p:nvPr>
            <p:ph type="title"/>
          </p:nvPr>
        </p:nvSpPr>
        <p:spPr>
          <a:xfrm>
            <a:off x="838200" y="183529"/>
            <a:ext cx="10515600" cy="1325563"/>
          </a:xfrm>
        </p:spPr>
        <p:txBody>
          <a:bodyPr/>
          <a:lstStyle/>
          <a:p>
            <a:pPr algn="ctr"/>
            <a:r>
              <a:rPr lang="fr-FR" b="1" dirty="0"/>
              <a:t>In-</a:t>
            </a:r>
            <a:r>
              <a:rPr lang="fr-FR" b="1" dirty="0" err="1"/>
              <a:t>Exsufflateur</a:t>
            </a:r>
            <a:r>
              <a:rPr lang="fr-FR" b="1" dirty="0"/>
              <a:t> mécanique en réanimation</a:t>
            </a:r>
          </a:p>
        </p:txBody>
      </p:sp>
      <p:sp>
        <p:nvSpPr>
          <p:cNvPr id="5" name="Espace réservé du contenu 2">
            <a:extLst>
              <a:ext uri="{FF2B5EF4-FFF2-40B4-BE49-F238E27FC236}">
                <a16:creationId xmlns:a16="http://schemas.microsoft.com/office/drawing/2014/main" id="{F3D402B1-9657-894B-8316-FF351E1E34CC}"/>
              </a:ext>
            </a:extLst>
          </p:cNvPr>
          <p:cNvSpPr>
            <a:spLocks noGrp="1"/>
          </p:cNvSpPr>
          <p:nvPr>
            <p:ph idx="1"/>
          </p:nvPr>
        </p:nvSpPr>
        <p:spPr>
          <a:xfrm>
            <a:off x="838200" y="1690688"/>
            <a:ext cx="10515600" cy="4486275"/>
          </a:xfrm>
        </p:spPr>
        <p:txBody>
          <a:bodyPr>
            <a:normAutofit fontScale="85000" lnSpcReduction="20000"/>
          </a:bodyPr>
          <a:lstStyle/>
          <a:p>
            <a:r>
              <a:rPr lang="fr-FR" u="sng" dirty="0"/>
              <a:t>Littérature de plus en plus riche et abondante en réa:</a:t>
            </a:r>
          </a:p>
          <a:p>
            <a:pPr marL="0" indent="0">
              <a:buNone/>
            </a:pPr>
            <a:r>
              <a:rPr lang="fr-FR" dirty="0"/>
              <a:t>	- 2010: 1</a:t>
            </a:r>
            <a:r>
              <a:rPr lang="fr-FR" baseline="30000" dirty="0"/>
              <a:t>ère</a:t>
            </a:r>
            <a:r>
              <a:rPr lang="fr-FR" dirty="0"/>
              <a:t> étude chez les patients en réanimation: diminue le taux de </a:t>
            </a:r>
            <a:r>
              <a:rPr lang="fr-FR" dirty="0" err="1"/>
              <a:t>réintubation</a:t>
            </a:r>
            <a:r>
              <a:rPr lang="fr-FR" dirty="0"/>
              <a:t> des patients neuromusculaires lorsqu’il est associé à la VNI (Bach),</a:t>
            </a:r>
          </a:p>
          <a:p>
            <a:pPr marL="0" indent="0">
              <a:buNone/>
            </a:pPr>
            <a:r>
              <a:rPr lang="fr-FR" dirty="0"/>
              <a:t>	- en 2012, Gonçalves étend le niveau de preuve à des populations hétérogènes,</a:t>
            </a:r>
          </a:p>
          <a:p>
            <a:pPr marL="0" indent="0">
              <a:buNone/>
            </a:pPr>
            <a:r>
              <a:rPr lang="fr-FR" dirty="0"/>
              <a:t>	- pas de niveau de preuve pour un traitement en routine dans un service de réanimation (</a:t>
            </a:r>
            <a:r>
              <a:rPr lang="fr-FR" dirty="0" err="1"/>
              <a:t>Coutinho</a:t>
            </a:r>
            <a:r>
              <a:rPr lang="fr-FR" dirty="0"/>
              <a:t>, 2018)</a:t>
            </a:r>
          </a:p>
          <a:p>
            <a:pPr marL="0" indent="0">
              <a:buNone/>
            </a:pPr>
            <a:r>
              <a:rPr lang="fr-FR" dirty="0"/>
              <a:t>	- augmenterai le volume de sécrétion aspiré, la compliance pulmonaire, et diminuerai les résistances (</a:t>
            </a:r>
            <a:r>
              <a:rPr lang="fr-FR" dirty="0" err="1"/>
              <a:t>Feirreira</a:t>
            </a:r>
            <a:r>
              <a:rPr lang="fr-FR" dirty="0"/>
              <a:t> de </a:t>
            </a:r>
            <a:r>
              <a:rPr lang="fr-FR" dirty="0" err="1"/>
              <a:t>Camilis</a:t>
            </a:r>
            <a:r>
              <a:rPr lang="fr-FR" dirty="0"/>
              <a:t>, 2018; Nunes, 2019)</a:t>
            </a:r>
          </a:p>
          <a:p>
            <a:pPr marL="0" indent="0">
              <a:buNone/>
            </a:pPr>
            <a:r>
              <a:rPr lang="fr-FR" dirty="0"/>
              <a:t>	- effet basé sur le Flow Biais → </a:t>
            </a:r>
            <a:r>
              <a:rPr lang="fr-FR" b="1" dirty="0"/>
              <a:t>PEF&gt;PIF </a:t>
            </a:r>
            <a:r>
              <a:rPr lang="fr-FR" dirty="0"/>
              <a:t>plus important que PEF en soit (</a:t>
            </a:r>
            <a:r>
              <a:rPr lang="fr-FR" dirty="0" err="1"/>
              <a:t>Volpes</a:t>
            </a:r>
            <a:r>
              <a:rPr lang="fr-FR" dirty="0"/>
              <a:t>, 2018)</a:t>
            </a:r>
          </a:p>
          <a:p>
            <a:pPr marL="0" indent="0">
              <a:buNone/>
            </a:pPr>
            <a:r>
              <a:rPr lang="fr-FR" dirty="0"/>
              <a:t>	- effet délétère chez le patient instable sur le plan respiratoire: </a:t>
            </a:r>
            <a:r>
              <a:rPr lang="fr-FR" dirty="0" err="1"/>
              <a:t>dérecrutement</a:t>
            </a:r>
            <a:r>
              <a:rPr lang="fr-FR" dirty="0"/>
              <a:t>, hypoxémies… (</a:t>
            </a:r>
            <a:r>
              <a:rPr lang="fr-FR" dirty="0" err="1"/>
              <a:t>Guimaraes</a:t>
            </a:r>
            <a:r>
              <a:rPr lang="fr-FR" dirty="0"/>
              <a:t>, 2018)</a:t>
            </a:r>
          </a:p>
          <a:p>
            <a:pPr marL="0" indent="0">
              <a:buNone/>
            </a:pPr>
            <a:endParaRPr lang="fr-FR" dirty="0"/>
          </a:p>
        </p:txBody>
      </p:sp>
    </p:spTree>
    <p:extLst>
      <p:ext uri="{BB962C8B-B14F-4D97-AF65-F5344CB8AC3E}">
        <p14:creationId xmlns:p14="http://schemas.microsoft.com/office/powerpoint/2010/main" val="264159355"/>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199" y="2622"/>
            <a:ext cx="10515600" cy="1325563"/>
          </a:xfrm>
        </p:spPr>
        <p:txBody>
          <a:bodyPr/>
          <a:lstStyle/>
          <a:p>
            <a:pPr algn="ctr"/>
            <a:r>
              <a:rPr lang="fr-FR" b="1" dirty="0"/>
              <a:t>Rôle Kinésithérapeute: Prévention des PAVM</a:t>
            </a:r>
          </a:p>
        </p:txBody>
      </p:sp>
      <p:pic>
        <p:nvPicPr>
          <p:cNvPr id="4" name="Image 3"/>
          <p:cNvPicPr>
            <a:picLocks noChangeAspect="1"/>
          </p:cNvPicPr>
          <p:nvPr/>
        </p:nvPicPr>
        <p:blipFill rotWithShape="1">
          <a:blip r:embed="rId3"/>
          <a:srcRect l="23934" t="19561" r="10368" b="13669"/>
          <a:stretch/>
        </p:blipFill>
        <p:spPr>
          <a:xfrm>
            <a:off x="2686493" y="1041106"/>
            <a:ext cx="9505507" cy="5434122"/>
          </a:xfrm>
          <a:prstGeom prst="rect">
            <a:avLst/>
          </a:prstGeom>
        </p:spPr>
      </p:pic>
      <p:sp>
        <p:nvSpPr>
          <p:cNvPr id="5" name="ZoneTexte 4"/>
          <p:cNvSpPr txBox="1"/>
          <p:nvPr/>
        </p:nvSpPr>
        <p:spPr>
          <a:xfrm>
            <a:off x="5433237" y="6475228"/>
            <a:ext cx="6673494" cy="307777"/>
          </a:xfrm>
          <a:prstGeom prst="rect">
            <a:avLst/>
          </a:prstGeom>
          <a:noFill/>
        </p:spPr>
        <p:txBody>
          <a:bodyPr wrap="none" rtlCol="0">
            <a:spAutoFit/>
          </a:bodyPr>
          <a:lstStyle/>
          <a:p>
            <a:r>
              <a:rPr lang="fr-FR" sz="1400" dirty="0"/>
              <a:t>RFE commune SFAR – SRLF: PNEUMONIES ASSOCIÉES AUX SOINS DE RÉANIMATION, 2017</a:t>
            </a:r>
          </a:p>
        </p:txBody>
      </p:sp>
      <p:sp>
        <p:nvSpPr>
          <p:cNvPr id="6" name="ZoneTexte 5"/>
          <p:cNvSpPr txBox="1"/>
          <p:nvPr/>
        </p:nvSpPr>
        <p:spPr>
          <a:xfrm>
            <a:off x="187060" y="3058616"/>
            <a:ext cx="2902688" cy="2970044"/>
          </a:xfrm>
          <a:prstGeom prst="rect">
            <a:avLst/>
          </a:prstGeom>
          <a:noFill/>
          <a:ln w="38100">
            <a:solidFill>
              <a:srgbClr val="FF0000"/>
            </a:solidFill>
          </a:ln>
        </p:spPr>
        <p:txBody>
          <a:bodyPr wrap="square" rtlCol="0">
            <a:spAutoFit/>
          </a:bodyPr>
          <a:lstStyle/>
          <a:p>
            <a:r>
              <a:rPr lang="fr-FR" b="1" u="sng" dirty="0"/>
              <a:t>Pneumopathie Acquise sous Ventilation Mécanique:</a:t>
            </a:r>
          </a:p>
          <a:p>
            <a:pPr marL="285750" indent="-285750">
              <a:buFont typeface="Arial" panose="020B0604020202020204" pitchFamily="34" charset="0"/>
              <a:buChar char="•"/>
            </a:pPr>
            <a:r>
              <a:rPr lang="fr-FR" dirty="0"/>
              <a:t>13% de mortalité </a:t>
            </a:r>
            <a:r>
              <a:rPr lang="fr-FR" sz="1000" dirty="0"/>
              <a:t>(</a:t>
            </a:r>
            <a:r>
              <a:rPr lang="fr-FR" sz="1000" dirty="0" err="1"/>
              <a:t>Melsen</a:t>
            </a:r>
            <a:r>
              <a:rPr lang="fr-FR" sz="1000" dirty="0"/>
              <a:t> et al., 2013)</a:t>
            </a:r>
            <a:endParaRPr lang="fr-FR" dirty="0"/>
          </a:p>
          <a:p>
            <a:pPr marL="285750" indent="-285750">
              <a:buFont typeface="Arial" panose="020B0604020202020204" pitchFamily="34" charset="0"/>
              <a:buChar char="•"/>
            </a:pPr>
            <a:r>
              <a:rPr lang="fr-FR" dirty="0"/>
              <a:t>+10j de VMC </a:t>
            </a:r>
            <a:r>
              <a:rPr lang="fr-FR" sz="1050" dirty="0"/>
              <a:t>(</a:t>
            </a:r>
            <a:r>
              <a:rPr lang="fr-FR" sz="1050" dirty="0" err="1"/>
              <a:t>Hubmayr</a:t>
            </a:r>
            <a:r>
              <a:rPr lang="fr-FR" sz="1050" dirty="0"/>
              <a:t> et al., 2002)</a:t>
            </a:r>
            <a:endParaRPr lang="fr-FR" dirty="0"/>
          </a:p>
          <a:p>
            <a:pPr marL="285750" indent="-285750">
              <a:buFont typeface="Arial" panose="020B0604020202020204" pitchFamily="34" charset="0"/>
              <a:buChar char="•"/>
            </a:pPr>
            <a:r>
              <a:rPr lang="fr-FR" dirty="0"/>
              <a:t>+4-18j LOS in ICU </a:t>
            </a:r>
            <a:r>
              <a:rPr lang="fr-FR" sz="1050" dirty="0"/>
              <a:t>(</a:t>
            </a:r>
            <a:r>
              <a:rPr lang="fr-FR" sz="1050" dirty="0" err="1"/>
              <a:t>Rello</a:t>
            </a:r>
            <a:r>
              <a:rPr lang="fr-FR" sz="1050" dirty="0"/>
              <a:t> et al., 2002)</a:t>
            </a:r>
            <a:endParaRPr lang="fr-FR" dirty="0"/>
          </a:p>
          <a:p>
            <a:pPr marL="285750" indent="-285750">
              <a:buFont typeface="Arial" panose="020B0604020202020204" pitchFamily="34" charset="0"/>
              <a:buChar char="•"/>
            </a:pPr>
            <a:r>
              <a:rPr lang="fr-FR" dirty="0"/>
              <a:t>+11j LOS in </a:t>
            </a:r>
            <a:r>
              <a:rPr lang="fr-FR" dirty="0" err="1"/>
              <a:t>hospital</a:t>
            </a:r>
            <a:r>
              <a:rPr lang="fr-FR" dirty="0"/>
              <a:t> </a:t>
            </a:r>
            <a:r>
              <a:rPr lang="fr-FR" sz="1050" dirty="0"/>
              <a:t>(</a:t>
            </a:r>
            <a:r>
              <a:rPr lang="fr-FR" sz="1050" dirty="0" err="1"/>
              <a:t>Safdar</a:t>
            </a:r>
            <a:r>
              <a:rPr lang="fr-FR" sz="1050" dirty="0"/>
              <a:t> et al. 2005)</a:t>
            </a:r>
          </a:p>
          <a:p>
            <a:pPr marL="285750" indent="-285750">
              <a:buFont typeface="Arial" panose="020B0604020202020204" pitchFamily="34" charset="0"/>
              <a:buChar char="•"/>
            </a:pPr>
            <a:r>
              <a:rPr lang="fr-FR" dirty="0"/>
              <a:t>Responsable de 50% des prescriptions d’ATB en réa </a:t>
            </a:r>
          </a:p>
        </p:txBody>
      </p:sp>
      <p:sp>
        <p:nvSpPr>
          <p:cNvPr id="7" name="ZoneTexte 6"/>
          <p:cNvSpPr txBox="1"/>
          <p:nvPr/>
        </p:nvSpPr>
        <p:spPr>
          <a:xfrm>
            <a:off x="563525" y="6290562"/>
            <a:ext cx="3817089" cy="369332"/>
          </a:xfrm>
          <a:prstGeom prst="rect">
            <a:avLst/>
          </a:prstGeom>
          <a:noFill/>
          <a:ln w="38100">
            <a:solidFill>
              <a:srgbClr val="FF0000"/>
            </a:solidFill>
          </a:ln>
        </p:spPr>
        <p:txBody>
          <a:bodyPr wrap="square" rtlCol="0">
            <a:spAutoFit/>
          </a:bodyPr>
          <a:lstStyle/>
          <a:p>
            <a:r>
              <a:rPr lang="fr-FR" dirty="0"/>
              <a:t>Sevrer le plus précocement possible!</a:t>
            </a:r>
          </a:p>
        </p:txBody>
      </p:sp>
    </p:spTree>
    <p:extLst>
      <p:ext uri="{BB962C8B-B14F-4D97-AF65-F5344CB8AC3E}">
        <p14:creationId xmlns:p14="http://schemas.microsoft.com/office/powerpoint/2010/main" val="3187090122"/>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re 1"/>
          <p:cNvSpPr txBox="1">
            <a:spLocks/>
          </p:cNvSpPr>
          <p:nvPr/>
        </p:nvSpPr>
        <p:spPr>
          <a:xfrm>
            <a:off x="1991544" y="155679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fr-FR" dirty="0">
                <a:solidFill>
                  <a:prstClr val="black"/>
                </a:solidFill>
                <a:latin typeface="Calibri"/>
              </a:rPr>
              <a:t>      </a:t>
            </a:r>
            <a:r>
              <a:rPr lang="fr-FR" b="1" dirty="0">
                <a:solidFill>
                  <a:prstClr val="black"/>
                </a:solidFill>
                <a:latin typeface="Calibri"/>
              </a:rPr>
              <a:t>Plusieurs types:</a:t>
            </a:r>
          </a:p>
        </p:txBody>
      </p:sp>
      <p:sp>
        <p:nvSpPr>
          <p:cNvPr id="5" name="Espace réservé du contenu 2"/>
          <p:cNvSpPr txBox="1">
            <a:spLocks/>
          </p:cNvSpPr>
          <p:nvPr/>
        </p:nvSpPr>
        <p:spPr>
          <a:xfrm>
            <a:off x="2567608" y="2636913"/>
            <a:ext cx="4320478"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fr-FR" dirty="0" err="1">
                <a:solidFill>
                  <a:prstClr val="black"/>
                </a:solidFill>
                <a:latin typeface="Calibri"/>
              </a:rPr>
              <a:t>Endotrachéales</a:t>
            </a:r>
            <a:r>
              <a:rPr lang="fr-FR" dirty="0">
                <a:solidFill>
                  <a:prstClr val="black"/>
                </a:solidFill>
                <a:latin typeface="Calibri"/>
              </a:rPr>
              <a:t>:</a:t>
            </a:r>
          </a:p>
          <a:p>
            <a:pPr marL="914400" lvl="1" indent="-514350">
              <a:buFont typeface="Courier New" panose="02070309020205020404" pitchFamily="49" charset="0"/>
              <a:buChar char="o"/>
            </a:pPr>
            <a:r>
              <a:rPr lang="fr-FR" sz="3200" dirty="0">
                <a:solidFill>
                  <a:prstClr val="black"/>
                </a:solidFill>
                <a:latin typeface="Calibri"/>
              </a:rPr>
              <a:t>IOT</a:t>
            </a:r>
          </a:p>
          <a:p>
            <a:pPr marL="914400" lvl="1" indent="-514350">
              <a:buFont typeface="Courier New" panose="02070309020205020404" pitchFamily="49" charset="0"/>
              <a:buChar char="o"/>
            </a:pPr>
            <a:r>
              <a:rPr lang="fr-FR" sz="3200" dirty="0">
                <a:solidFill>
                  <a:prstClr val="black"/>
                </a:solidFill>
                <a:latin typeface="Calibri"/>
              </a:rPr>
              <a:t>Trachéotomie</a:t>
            </a:r>
          </a:p>
          <a:p>
            <a:pPr marL="914400" lvl="1" indent="-514350">
              <a:buFont typeface="Courier New" panose="02070309020205020404" pitchFamily="49" charset="0"/>
              <a:buChar char="o"/>
            </a:pPr>
            <a:r>
              <a:rPr lang="fr-FR" sz="3200" dirty="0">
                <a:solidFill>
                  <a:prstClr val="black"/>
                </a:solidFill>
                <a:latin typeface="Calibri"/>
              </a:rPr>
              <a:t>Voies naturelles</a:t>
            </a:r>
          </a:p>
          <a:p>
            <a:r>
              <a:rPr lang="fr-FR" dirty="0">
                <a:solidFill>
                  <a:prstClr val="black"/>
                </a:solidFill>
                <a:latin typeface="Calibri"/>
              </a:rPr>
              <a:t>VAS</a:t>
            </a:r>
          </a:p>
        </p:txBody>
      </p:sp>
      <p:pic>
        <p:nvPicPr>
          <p:cNvPr id="7" name="Imag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1984" y="5540176"/>
            <a:ext cx="1053332" cy="1106239"/>
          </a:xfrm>
          <a:prstGeom prst="rect">
            <a:avLst/>
          </a:prstGeom>
        </p:spPr>
      </p:pic>
      <p:sp>
        <p:nvSpPr>
          <p:cNvPr id="6" name="ZoneTexte 5"/>
          <p:cNvSpPr txBox="1"/>
          <p:nvPr/>
        </p:nvSpPr>
        <p:spPr>
          <a:xfrm>
            <a:off x="6888086" y="5832070"/>
            <a:ext cx="2304258" cy="584775"/>
          </a:xfrm>
          <a:prstGeom prst="rect">
            <a:avLst/>
          </a:prstGeom>
          <a:noFill/>
        </p:spPr>
        <p:txBody>
          <a:bodyPr wrap="square" rtlCol="0">
            <a:spAutoFit/>
          </a:bodyPr>
          <a:lstStyle/>
          <a:p>
            <a:r>
              <a:rPr lang="fr-FR" sz="3200" b="1" dirty="0">
                <a:solidFill>
                  <a:srgbClr val="FF0000"/>
                </a:solidFill>
                <a:latin typeface="Calibri"/>
              </a:rPr>
              <a:t>Protocole !</a:t>
            </a:r>
          </a:p>
        </p:txBody>
      </p:sp>
      <p:pic>
        <p:nvPicPr>
          <p:cNvPr id="8" name="Image 7"/>
          <p:cNvPicPr>
            <a:picLocks noChangeAspect="1"/>
          </p:cNvPicPr>
          <p:nvPr/>
        </p:nvPicPr>
        <p:blipFill rotWithShape="1">
          <a:blip r:embed="rId3">
            <a:extLst>
              <a:ext uri="{28A0092B-C50C-407E-A947-70E740481C1C}">
                <a14:useLocalDpi xmlns:a14="http://schemas.microsoft.com/office/drawing/2010/main" val="0"/>
              </a:ext>
            </a:extLst>
          </a:blip>
          <a:srcRect t="16114" b="17816"/>
          <a:stretch/>
        </p:blipFill>
        <p:spPr>
          <a:xfrm rot="20358879">
            <a:off x="6992760" y="2214580"/>
            <a:ext cx="2752725" cy="1095022"/>
          </a:xfrm>
          <a:prstGeom prst="rect">
            <a:avLst/>
          </a:prstGeom>
        </p:spPr>
      </p:pic>
      <p:sp>
        <p:nvSpPr>
          <p:cNvPr id="2" name="ZoneTexte 1"/>
          <p:cNvSpPr txBox="1"/>
          <p:nvPr/>
        </p:nvSpPr>
        <p:spPr>
          <a:xfrm>
            <a:off x="6888086" y="6457950"/>
            <a:ext cx="5180089" cy="369332"/>
          </a:xfrm>
          <a:prstGeom prst="rect">
            <a:avLst/>
          </a:prstGeom>
          <a:noFill/>
        </p:spPr>
        <p:txBody>
          <a:bodyPr wrap="square" rtlCol="0">
            <a:spAutoFit/>
          </a:bodyPr>
          <a:lstStyle/>
          <a:p>
            <a:r>
              <a:rPr lang="fr-FR" dirty="0"/>
              <a:t>Pas de protocole dans votre service?: </a:t>
            </a:r>
            <a:r>
              <a:rPr lang="fr-FR" dirty="0" err="1"/>
              <a:t>cf</a:t>
            </a:r>
            <a:r>
              <a:rPr lang="fr-FR" dirty="0"/>
              <a:t> CLIN</a:t>
            </a:r>
          </a:p>
        </p:txBody>
      </p:sp>
      <p:sp>
        <p:nvSpPr>
          <p:cNvPr id="10" name="Titre 1">
            <a:extLst>
              <a:ext uri="{FF2B5EF4-FFF2-40B4-BE49-F238E27FC236}">
                <a16:creationId xmlns:a16="http://schemas.microsoft.com/office/drawing/2014/main" id="{5068D929-C2CC-D345-B5E3-C5651F7C8B5C}"/>
              </a:ext>
            </a:extLst>
          </p:cNvPr>
          <p:cNvSpPr>
            <a:spLocks noGrp="1"/>
          </p:cNvSpPr>
          <p:nvPr>
            <p:ph type="title"/>
          </p:nvPr>
        </p:nvSpPr>
        <p:spPr>
          <a:xfrm>
            <a:off x="838199" y="2622"/>
            <a:ext cx="10515600" cy="1325563"/>
          </a:xfrm>
        </p:spPr>
        <p:txBody>
          <a:bodyPr>
            <a:normAutofit/>
          </a:bodyPr>
          <a:lstStyle/>
          <a:p>
            <a:pPr algn="ctr"/>
            <a:r>
              <a:rPr lang="fr-FR" b="1" dirty="0">
                <a:latin typeface="Calibri Light" panose="020F0302020204030204" pitchFamily="34" charset="0"/>
                <a:cs typeface="Calibri Light" panose="020F0302020204030204" pitchFamily="34" charset="0"/>
              </a:rPr>
              <a:t>Aspirations</a:t>
            </a:r>
          </a:p>
        </p:txBody>
      </p:sp>
    </p:spTree>
    <p:extLst>
      <p:ext uri="{BB962C8B-B14F-4D97-AF65-F5344CB8AC3E}">
        <p14:creationId xmlns:p14="http://schemas.microsoft.com/office/powerpoint/2010/main" val="39370489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2279576" y="1600201"/>
            <a:ext cx="7632848" cy="4525963"/>
          </a:xfrm>
        </p:spPr>
        <p:txBody>
          <a:bodyPr>
            <a:normAutofit lnSpcReduction="10000"/>
          </a:bodyPr>
          <a:lstStyle/>
          <a:p>
            <a:pPr marL="0" indent="0">
              <a:buNone/>
            </a:pPr>
            <a:r>
              <a:rPr lang="fr-FR" dirty="0"/>
              <a:t>	L’aspiration </a:t>
            </a:r>
            <a:r>
              <a:rPr lang="fr-FR" dirty="0" err="1"/>
              <a:t>endotrachéale</a:t>
            </a:r>
            <a:r>
              <a:rPr lang="fr-FR" dirty="0"/>
              <a:t> vise à diminuer l’encombrement </a:t>
            </a:r>
            <a:r>
              <a:rPr lang="fr-FR" dirty="0" err="1"/>
              <a:t>trachéo</a:t>
            </a:r>
            <a:r>
              <a:rPr lang="fr-FR" dirty="0"/>
              <a:t> bronchique d’un patient et par conséquent d’augmenter la perméabilité de ses voies aériennes.</a:t>
            </a:r>
          </a:p>
          <a:p>
            <a:pPr marL="0" indent="0">
              <a:buNone/>
            </a:pPr>
            <a:r>
              <a:rPr lang="fr-FR" dirty="0"/>
              <a:t>	Elle s’effectue lorsque la personne soignée est incapable de libérer ses voies respiratoires des obstructions qui entravent le libre passage de l’air (ANADI, 1998). </a:t>
            </a:r>
          </a:p>
        </p:txBody>
      </p:sp>
      <p:sp>
        <p:nvSpPr>
          <p:cNvPr id="4" name="Titre 1">
            <a:extLst>
              <a:ext uri="{FF2B5EF4-FFF2-40B4-BE49-F238E27FC236}">
                <a16:creationId xmlns:a16="http://schemas.microsoft.com/office/drawing/2014/main" id="{B2FBF17F-AF94-A848-82AA-E676E81BB631}"/>
              </a:ext>
            </a:extLst>
          </p:cNvPr>
          <p:cNvSpPr txBox="1">
            <a:spLocks/>
          </p:cNvSpPr>
          <p:nvPr/>
        </p:nvSpPr>
        <p:spPr>
          <a:xfrm>
            <a:off x="990599" y="160448"/>
            <a:ext cx="105156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fr-FR" b="1" dirty="0">
                <a:latin typeface="Calibri Light" panose="020F0302020204030204" pitchFamily="34" charset="0"/>
                <a:cs typeface="Calibri Light" panose="020F0302020204030204" pitchFamily="34" charset="0"/>
              </a:rPr>
              <a:t>Contexte d’exécution</a:t>
            </a:r>
          </a:p>
        </p:txBody>
      </p:sp>
    </p:spTree>
    <p:extLst>
      <p:ext uri="{BB962C8B-B14F-4D97-AF65-F5344CB8AC3E}">
        <p14:creationId xmlns:p14="http://schemas.microsoft.com/office/powerpoint/2010/main" val="37755785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Espace réservé du contenu 2"/>
          <p:cNvSpPr>
            <a:spLocks noGrp="1"/>
          </p:cNvSpPr>
          <p:nvPr>
            <p:ph idx="1"/>
          </p:nvPr>
        </p:nvSpPr>
        <p:spPr/>
        <p:txBody>
          <a:bodyPr>
            <a:normAutofit fontScale="70000" lnSpcReduction="20000"/>
          </a:bodyPr>
          <a:lstStyle/>
          <a:p>
            <a:endParaRPr lang="fr-FR" dirty="0"/>
          </a:p>
          <a:p>
            <a:pPr marL="0" indent="0">
              <a:buNone/>
            </a:pPr>
            <a:r>
              <a:rPr lang="fr-FR" dirty="0"/>
              <a:t>- une augmentation des bruits respiratoires (attention au pièges : eau dans les tuyaux par ex.), </a:t>
            </a:r>
          </a:p>
          <a:p>
            <a:pPr marL="0" indent="0">
              <a:buNone/>
            </a:pPr>
            <a:r>
              <a:rPr lang="fr-FR" dirty="0"/>
              <a:t>- une diminution des volumes inspirés, </a:t>
            </a:r>
          </a:p>
          <a:p>
            <a:pPr marL="0" indent="0">
              <a:buNone/>
            </a:pPr>
            <a:r>
              <a:rPr lang="fr-FR" dirty="0"/>
              <a:t>- une augmentation de la pression intratrachéale et de la toux (intérêt du suivi des </a:t>
            </a:r>
            <a:r>
              <a:rPr lang="fr-FR" dirty="0" err="1"/>
              <a:t>Pcrêtes</a:t>
            </a:r>
            <a:r>
              <a:rPr lang="fr-FR" dirty="0"/>
              <a:t>), </a:t>
            </a:r>
          </a:p>
          <a:p>
            <a:pPr marL="0" indent="0">
              <a:buNone/>
            </a:pPr>
            <a:r>
              <a:rPr lang="fr-FR" dirty="0"/>
              <a:t>- une diminution de la qualité des échanges gazeux ou l’apparition d’une baisse de la saturation, </a:t>
            </a:r>
          </a:p>
          <a:p>
            <a:pPr marL="0" indent="0">
              <a:buNone/>
            </a:pPr>
            <a:r>
              <a:rPr lang="fr-FR" dirty="0"/>
              <a:t>- une modification de l’aspect des courbes de pression, débit, volume sur le ventilateur, </a:t>
            </a:r>
          </a:p>
          <a:p>
            <a:pPr marL="0" indent="0">
              <a:buNone/>
            </a:pPr>
            <a:r>
              <a:rPr lang="fr-FR" dirty="0"/>
              <a:t>- une agitation. </a:t>
            </a:r>
          </a:p>
          <a:p>
            <a:pPr marL="0" indent="0">
              <a:buNone/>
            </a:pPr>
            <a:endParaRPr lang="fr-FR" dirty="0"/>
          </a:p>
          <a:p>
            <a:pPr marL="0" indent="0">
              <a:buNone/>
            </a:pPr>
            <a:r>
              <a:rPr lang="fr-FR" dirty="0"/>
              <a:t>En somme vos yeux et vos oreilles!</a:t>
            </a:r>
          </a:p>
          <a:p>
            <a:pPr marL="0" indent="0">
              <a:buNone/>
            </a:pPr>
            <a:endParaRPr lang="fr-FR" dirty="0"/>
          </a:p>
        </p:txBody>
      </p:sp>
      <p:grpSp>
        <p:nvGrpSpPr>
          <p:cNvPr id="6" name="Groupe 5"/>
          <p:cNvGrpSpPr/>
          <p:nvPr/>
        </p:nvGrpSpPr>
        <p:grpSpPr>
          <a:xfrm>
            <a:off x="1234802" y="5144147"/>
            <a:ext cx="2624708" cy="1367408"/>
            <a:chOff x="1234802" y="5144147"/>
            <a:chExt cx="2624708" cy="1367408"/>
          </a:xfrm>
        </p:grpSpPr>
        <p:sp>
          <p:nvSpPr>
            <p:cNvPr id="2" name="Rectangle 1"/>
            <p:cNvSpPr/>
            <p:nvPr/>
          </p:nvSpPr>
          <p:spPr>
            <a:xfrm>
              <a:off x="1234802" y="5144147"/>
              <a:ext cx="2624708" cy="13674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solidFill>
                  <a:prstClr val="white"/>
                </a:solidFill>
                <a:latin typeface="Calibri"/>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806" y="5180151"/>
              <a:ext cx="2552700" cy="1295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pic>
        <p:nvPicPr>
          <p:cNvPr id="5" name="Image 4"/>
          <p:cNvPicPr>
            <a:picLocks noChangeAspect="1"/>
          </p:cNvPicPr>
          <p:nvPr/>
        </p:nvPicPr>
        <p:blipFill rotWithShape="1">
          <a:blip r:embed="rId4"/>
          <a:srcRect l="33281" t="22038" r="36979" b="48517"/>
          <a:stretch/>
        </p:blipFill>
        <p:spPr>
          <a:xfrm>
            <a:off x="8243677" y="3909326"/>
            <a:ext cx="3762374" cy="2095333"/>
          </a:xfrm>
          <a:prstGeom prst="rect">
            <a:avLst/>
          </a:prstGeom>
        </p:spPr>
      </p:pic>
      <p:sp>
        <p:nvSpPr>
          <p:cNvPr id="8" name="Titre 1">
            <a:extLst>
              <a:ext uri="{FF2B5EF4-FFF2-40B4-BE49-F238E27FC236}">
                <a16:creationId xmlns:a16="http://schemas.microsoft.com/office/drawing/2014/main" id="{B7C70876-A27E-0548-97D3-9A81BAF4294B}"/>
              </a:ext>
            </a:extLst>
          </p:cNvPr>
          <p:cNvSpPr txBox="1">
            <a:spLocks/>
          </p:cNvSpPr>
          <p:nvPr/>
        </p:nvSpPr>
        <p:spPr>
          <a:xfrm>
            <a:off x="990599" y="155022"/>
            <a:ext cx="105156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fr-FR" b="1" dirty="0">
                <a:latin typeface="Calibri Light" panose="020F0302020204030204" pitchFamily="34" charset="0"/>
                <a:cs typeface="Calibri Light" panose="020F0302020204030204" pitchFamily="34" charset="0"/>
              </a:rPr>
              <a:t>Signes d’encombrement</a:t>
            </a:r>
          </a:p>
        </p:txBody>
      </p:sp>
    </p:spTree>
    <p:extLst>
      <p:ext uri="{BB962C8B-B14F-4D97-AF65-F5344CB8AC3E}">
        <p14:creationId xmlns:p14="http://schemas.microsoft.com/office/powerpoint/2010/main" val="41014234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1919536" y="1600201"/>
            <a:ext cx="8280920" cy="4525963"/>
          </a:xfrm>
        </p:spPr>
        <p:txBody>
          <a:bodyPr>
            <a:normAutofit fontScale="55000" lnSpcReduction="20000"/>
          </a:bodyPr>
          <a:lstStyle/>
          <a:p>
            <a:pPr marL="0" indent="0">
              <a:buNone/>
            </a:pPr>
            <a:r>
              <a:rPr lang="fr-FR" dirty="0"/>
              <a:t>- </a:t>
            </a:r>
            <a:r>
              <a:rPr lang="fr-FR" b="1" dirty="0"/>
              <a:t>lésions de la muqueuse trachéale</a:t>
            </a:r>
            <a:r>
              <a:rPr lang="fr-FR" dirty="0"/>
              <a:t> et des bronches souches provoquées soit par impaction soit par succion,</a:t>
            </a:r>
          </a:p>
          <a:p>
            <a:pPr marL="0" indent="0">
              <a:buNone/>
            </a:pPr>
            <a:r>
              <a:rPr lang="fr-FR" dirty="0"/>
              <a:t>- augmentation du </a:t>
            </a:r>
            <a:r>
              <a:rPr lang="fr-FR" b="1" dirty="0"/>
              <a:t>risque infectieux</a:t>
            </a:r>
            <a:r>
              <a:rPr lang="fr-FR" dirty="0"/>
              <a:t>,</a:t>
            </a:r>
          </a:p>
          <a:p>
            <a:pPr marL="0" indent="0">
              <a:buNone/>
            </a:pPr>
            <a:r>
              <a:rPr lang="fr-FR" dirty="0"/>
              <a:t>- </a:t>
            </a:r>
            <a:r>
              <a:rPr lang="fr-FR" dirty="0" err="1"/>
              <a:t>dérecrutement</a:t>
            </a:r>
            <a:r>
              <a:rPr lang="fr-FR" dirty="0"/>
              <a:t> entrainant troubles ventilatoires et hypoxie, voire atélectasie</a:t>
            </a:r>
          </a:p>
          <a:p>
            <a:pPr marL="0" indent="0">
              <a:buNone/>
            </a:pPr>
            <a:r>
              <a:rPr lang="fr-FR" dirty="0"/>
              <a:t>- variation hémodynamiques,</a:t>
            </a:r>
          </a:p>
          <a:p>
            <a:pPr marL="0" indent="0">
              <a:buNone/>
            </a:pPr>
            <a:r>
              <a:rPr lang="fr-FR" dirty="0"/>
              <a:t>- bradycardie vagale ou autres arythmies cardiaques,</a:t>
            </a:r>
          </a:p>
          <a:p>
            <a:pPr marL="0" indent="0">
              <a:buNone/>
            </a:pPr>
            <a:r>
              <a:rPr lang="fr-FR" dirty="0"/>
              <a:t>- douleur et anxiété (geste décrit à postériori par les patients comme le soin le moins bien toléré),</a:t>
            </a:r>
          </a:p>
          <a:p>
            <a:pPr marL="0" indent="0">
              <a:buNone/>
            </a:pPr>
            <a:r>
              <a:rPr lang="fr-FR" dirty="0"/>
              <a:t>- augmentation des sécrétions par un mécanisme irritatif,</a:t>
            </a:r>
          </a:p>
          <a:p>
            <a:pPr marL="0" indent="0">
              <a:buNone/>
            </a:pPr>
            <a:r>
              <a:rPr lang="fr-FR" dirty="0"/>
              <a:t>- toux excessive,</a:t>
            </a:r>
          </a:p>
          <a:p>
            <a:pPr marL="0" indent="0">
              <a:buNone/>
            </a:pPr>
            <a:r>
              <a:rPr lang="fr-FR" dirty="0"/>
              <a:t>- désynchronisation patient/ventilateur,</a:t>
            </a:r>
          </a:p>
          <a:p>
            <a:pPr marL="0" indent="0">
              <a:buNone/>
            </a:pPr>
            <a:r>
              <a:rPr lang="fr-FR" dirty="0"/>
              <a:t>- bronchospasme,</a:t>
            </a:r>
          </a:p>
          <a:p>
            <a:pPr marL="0" indent="0">
              <a:buNone/>
            </a:pPr>
            <a:r>
              <a:rPr lang="fr-FR" dirty="0"/>
              <a:t>- augmentation de la pression </a:t>
            </a:r>
            <a:r>
              <a:rPr lang="fr-FR" dirty="0" err="1"/>
              <a:t>intra-crânienne</a:t>
            </a:r>
            <a:r>
              <a:rPr lang="fr-FR" dirty="0"/>
              <a:t>,</a:t>
            </a:r>
          </a:p>
          <a:p>
            <a:pPr marL="0" indent="0">
              <a:buNone/>
            </a:pPr>
            <a:r>
              <a:rPr lang="fr-FR" dirty="0"/>
              <a:t>- réflexe nauséeux avec vomissement et risque d’inhalation.</a:t>
            </a:r>
          </a:p>
          <a:p>
            <a:pPr>
              <a:buFontTx/>
              <a:buChar char="-"/>
            </a:pPr>
            <a:endParaRPr lang="fr-FR" dirty="0"/>
          </a:p>
          <a:p>
            <a:pPr marL="0" indent="0">
              <a:buNone/>
            </a:pPr>
            <a:r>
              <a:rPr lang="fr-FR" dirty="0"/>
              <a:t>                     </a:t>
            </a:r>
            <a:r>
              <a:rPr lang="fr-FR" b="1" dirty="0"/>
              <a:t>=&gt; Attention aux aspirations systématiques !</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2184" y="3573016"/>
            <a:ext cx="2695866"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re 1">
            <a:extLst>
              <a:ext uri="{FF2B5EF4-FFF2-40B4-BE49-F238E27FC236}">
                <a16:creationId xmlns:a16="http://schemas.microsoft.com/office/drawing/2014/main" id="{9F9FD343-54E0-7348-97CC-BB071B3F1533}"/>
              </a:ext>
            </a:extLst>
          </p:cNvPr>
          <p:cNvSpPr txBox="1">
            <a:spLocks/>
          </p:cNvSpPr>
          <p:nvPr/>
        </p:nvSpPr>
        <p:spPr>
          <a:xfrm>
            <a:off x="990599" y="155022"/>
            <a:ext cx="105156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fr-FR" b="1" dirty="0">
                <a:latin typeface="Calibri Light" panose="020F0302020204030204" pitchFamily="34" charset="0"/>
                <a:cs typeface="Calibri Light" panose="020F0302020204030204" pitchFamily="34" charset="0"/>
              </a:rPr>
              <a:t>Iatrogénie de l’aspiration </a:t>
            </a:r>
            <a:r>
              <a:rPr lang="fr-FR" b="1" dirty="0" err="1">
                <a:latin typeface="Calibri Light" panose="020F0302020204030204" pitchFamily="34" charset="0"/>
                <a:cs typeface="Calibri Light" panose="020F0302020204030204" pitchFamily="34" charset="0"/>
              </a:rPr>
              <a:t>endo</a:t>
            </a:r>
            <a:r>
              <a:rPr lang="fr-FR" b="1" dirty="0">
                <a:latin typeface="Calibri Light" panose="020F0302020204030204" pitchFamily="34" charset="0"/>
                <a:cs typeface="Calibri Light" panose="020F0302020204030204" pitchFamily="34" charset="0"/>
              </a:rPr>
              <a:t> trachéale</a:t>
            </a:r>
          </a:p>
        </p:txBody>
      </p:sp>
    </p:spTree>
    <p:extLst>
      <p:ext uri="{BB962C8B-B14F-4D97-AF65-F5344CB8AC3E}">
        <p14:creationId xmlns:p14="http://schemas.microsoft.com/office/powerpoint/2010/main" val="14047228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2438400" y="1628776"/>
            <a:ext cx="8229600" cy="4525963"/>
          </a:xfrm>
        </p:spPr>
        <p:txBody>
          <a:bodyPr>
            <a:normAutofit fontScale="85000" lnSpcReduction="20000"/>
          </a:bodyPr>
          <a:lstStyle/>
          <a:p>
            <a:pPr marL="0" indent="0">
              <a:buNone/>
            </a:pPr>
            <a:r>
              <a:rPr lang="fr-FR" b="1" dirty="0"/>
              <a:t>1) Hygiène</a:t>
            </a:r>
          </a:p>
          <a:p>
            <a:pPr marL="0" indent="0">
              <a:buNone/>
            </a:pPr>
            <a:r>
              <a:rPr lang="fr-FR" b="1" dirty="0"/>
              <a:t>2) Fréquence d’aspiration </a:t>
            </a:r>
            <a:endParaRPr lang="fr-FR" dirty="0"/>
          </a:p>
          <a:p>
            <a:pPr marL="0" indent="0">
              <a:buNone/>
            </a:pPr>
            <a:r>
              <a:rPr lang="fr-FR" b="1" dirty="0"/>
              <a:t>3) Pré-oxygénation </a:t>
            </a:r>
          </a:p>
          <a:p>
            <a:pPr marL="0" indent="0">
              <a:buNone/>
            </a:pPr>
            <a:r>
              <a:rPr lang="fr-FR" b="1" dirty="0"/>
              <a:t>4) Niveau de pression d’aspiration </a:t>
            </a:r>
          </a:p>
          <a:p>
            <a:pPr marL="0" indent="0">
              <a:buNone/>
            </a:pPr>
            <a:r>
              <a:rPr lang="fr-FR" b="1" dirty="0"/>
              <a:t>5) Dimension de la sonde d’aspiration </a:t>
            </a:r>
          </a:p>
          <a:p>
            <a:pPr marL="0" indent="0">
              <a:buNone/>
            </a:pPr>
            <a:r>
              <a:rPr lang="fr-FR" b="1" dirty="0"/>
              <a:t>6) Système d’aspiration ouvert ou fermé </a:t>
            </a:r>
          </a:p>
          <a:p>
            <a:pPr marL="0" indent="0">
              <a:buNone/>
            </a:pPr>
            <a:r>
              <a:rPr lang="fr-FR" b="1" dirty="0"/>
              <a:t>7) Profondeur d’introduction du cathéter d’aspiration </a:t>
            </a:r>
          </a:p>
          <a:p>
            <a:pPr marL="0" indent="0">
              <a:buNone/>
            </a:pPr>
            <a:r>
              <a:rPr lang="fr-FR" b="1" dirty="0"/>
              <a:t>8) Aspiration continue ou intermittente </a:t>
            </a:r>
          </a:p>
          <a:p>
            <a:pPr marL="0" indent="0">
              <a:buNone/>
            </a:pPr>
            <a:r>
              <a:rPr lang="fr-FR" b="1" dirty="0"/>
              <a:t>9) Durée de l’aspiration </a:t>
            </a:r>
          </a:p>
          <a:p>
            <a:pPr marL="0" indent="0">
              <a:buNone/>
            </a:pPr>
            <a:r>
              <a:rPr lang="fr-FR" b="1" dirty="0"/>
              <a:t>10) Instillation de sérum physiologique </a:t>
            </a:r>
          </a:p>
        </p:txBody>
      </p:sp>
      <p:sp>
        <p:nvSpPr>
          <p:cNvPr id="5" name="Titre 1">
            <a:extLst>
              <a:ext uri="{FF2B5EF4-FFF2-40B4-BE49-F238E27FC236}">
                <a16:creationId xmlns:a16="http://schemas.microsoft.com/office/drawing/2014/main" id="{8D49413B-D9F0-414F-BAAC-A0DF91C31977}"/>
              </a:ext>
            </a:extLst>
          </p:cNvPr>
          <p:cNvSpPr txBox="1">
            <a:spLocks/>
          </p:cNvSpPr>
          <p:nvPr/>
        </p:nvSpPr>
        <p:spPr>
          <a:xfrm>
            <a:off x="990599" y="155022"/>
            <a:ext cx="105156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fr-FR" sz="5400" b="1" dirty="0">
                <a:latin typeface="Calibri Light" panose="020F0302020204030204" pitchFamily="34" charset="0"/>
                <a:cs typeface="Calibri Light" panose="020F0302020204030204" pitchFamily="34" charset="0"/>
              </a:rPr>
              <a:t>Principes</a:t>
            </a:r>
            <a:r>
              <a:rPr lang="fr-FR" b="1" dirty="0">
                <a:latin typeface="Calibri Light" panose="020F0302020204030204" pitchFamily="34" charset="0"/>
                <a:cs typeface="Calibri Light" panose="020F0302020204030204" pitchFamily="34" charset="0"/>
              </a:rPr>
              <a:t> </a:t>
            </a:r>
            <a:r>
              <a:rPr lang="fr-FR" sz="3600" dirty="0">
                <a:latin typeface="Calibri Light" panose="020F0302020204030204" pitchFamily="34" charset="0"/>
                <a:cs typeface="Calibri Light" panose="020F0302020204030204" pitchFamily="34" charset="0"/>
              </a:rPr>
              <a:t>(Pedersen, 2008)</a:t>
            </a:r>
            <a:endParaRPr lang="fr-FR" dirty="0">
              <a:latin typeface="Calibri Light" panose="020F0302020204030204" pitchFamily="34" charset="0"/>
              <a:cs typeface="Calibri Light" panose="020F0302020204030204" pitchFamily="34" charset="0"/>
            </a:endParaRPr>
          </a:p>
        </p:txBody>
      </p:sp>
      <p:pic>
        <p:nvPicPr>
          <p:cNvPr id="4" name="Image 3">
            <a:extLst>
              <a:ext uri="{FF2B5EF4-FFF2-40B4-BE49-F238E27FC236}">
                <a16:creationId xmlns:a16="http://schemas.microsoft.com/office/drawing/2014/main" id="{30F192E5-E5B1-6D40-A975-300DAFACD601}"/>
              </a:ext>
            </a:extLst>
          </p:cNvPr>
          <p:cNvPicPr>
            <a:picLocks noChangeAspect="1"/>
          </p:cNvPicPr>
          <p:nvPr/>
        </p:nvPicPr>
        <p:blipFill>
          <a:blip r:embed="rId3"/>
          <a:stretch>
            <a:fillRect/>
          </a:stretch>
        </p:blipFill>
        <p:spPr>
          <a:xfrm>
            <a:off x="11103049" y="304798"/>
            <a:ext cx="806299" cy="750931"/>
          </a:xfrm>
          <a:prstGeom prst="rect">
            <a:avLst/>
          </a:prstGeom>
          <a:ln w="38100">
            <a:solidFill>
              <a:schemeClr val="tx1"/>
            </a:solidFill>
          </a:ln>
        </p:spPr>
      </p:pic>
    </p:spTree>
    <p:extLst>
      <p:ext uri="{BB962C8B-B14F-4D97-AF65-F5344CB8AC3E}">
        <p14:creationId xmlns:p14="http://schemas.microsoft.com/office/powerpoint/2010/main" val="407252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1962047" y="2009288"/>
            <a:ext cx="8229600" cy="4525963"/>
          </a:xfrm>
        </p:spPr>
        <p:txBody>
          <a:bodyPr>
            <a:normAutofit lnSpcReduction="10000"/>
          </a:bodyPr>
          <a:lstStyle/>
          <a:p>
            <a:pPr marL="0" indent="0">
              <a:buNone/>
            </a:pPr>
            <a:r>
              <a:rPr lang="fr-FR" dirty="0"/>
              <a:t>             </a:t>
            </a:r>
            <a:r>
              <a:rPr lang="fr-FR" dirty="0">
                <a:solidFill>
                  <a:srgbClr val="FF0000"/>
                </a:solidFill>
              </a:rPr>
              <a:t>Protocole</a:t>
            </a:r>
            <a:r>
              <a:rPr lang="fr-FR" dirty="0"/>
              <a:t> prévention des PAVM</a:t>
            </a:r>
          </a:p>
          <a:p>
            <a:endParaRPr lang="fr-FR" dirty="0"/>
          </a:p>
          <a:p>
            <a:endParaRPr lang="fr-FR" dirty="0"/>
          </a:p>
          <a:p>
            <a:r>
              <a:rPr lang="fr-FR" dirty="0"/>
              <a:t>Installation 30°</a:t>
            </a:r>
          </a:p>
          <a:p>
            <a:r>
              <a:rPr lang="fr-FR" dirty="0"/>
              <a:t>Soins de bouche</a:t>
            </a:r>
          </a:p>
          <a:p>
            <a:r>
              <a:rPr lang="fr-FR" dirty="0"/>
              <a:t>Aspi sous glottique</a:t>
            </a:r>
          </a:p>
          <a:p>
            <a:r>
              <a:rPr lang="fr-FR" dirty="0"/>
              <a:t>Contrôle de pression du ballonnet</a:t>
            </a:r>
          </a:p>
          <a:p>
            <a:r>
              <a:rPr lang="fr-FR" dirty="0"/>
              <a:t>Contrôle de </a:t>
            </a:r>
            <a:r>
              <a:rPr lang="fr-FR" dirty="0" smtClean="0"/>
              <a:t>SNG/24h</a:t>
            </a:r>
            <a:endParaRPr lang="fr-FR" dirty="0"/>
          </a:p>
          <a:p>
            <a:pPr marL="0" indent="0">
              <a:buNone/>
            </a:pPr>
            <a:endParaRPr lang="fr-FR" dirty="0"/>
          </a:p>
        </p:txBody>
      </p:sp>
      <p:sp>
        <p:nvSpPr>
          <p:cNvPr id="5" name="Accolade fermante 4"/>
          <p:cNvSpPr/>
          <p:nvPr/>
        </p:nvSpPr>
        <p:spPr>
          <a:xfrm>
            <a:off x="8030208" y="3611815"/>
            <a:ext cx="648072" cy="1512168"/>
          </a:xfrm>
          <a:prstGeom prst="righ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fr-FR" sz="2400">
              <a:solidFill>
                <a:prstClr val="black"/>
              </a:solidFill>
              <a:latin typeface="Calibri"/>
            </a:endParaRPr>
          </a:p>
        </p:txBody>
      </p:sp>
      <p:sp>
        <p:nvSpPr>
          <p:cNvPr id="6" name="ZoneTexte 5"/>
          <p:cNvSpPr txBox="1"/>
          <p:nvPr/>
        </p:nvSpPr>
        <p:spPr>
          <a:xfrm>
            <a:off x="8678280" y="3672104"/>
            <a:ext cx="1152128" cy="1200329"/>
          </a:xfrm>
          <a:prstGeom prst="rect">
            <a:avLst/>
          </a:prstGeom>
          <a:noFill/>
        </p:spPr>
        <p:txBody>
          <a:bodyPr wrap="square" rtlCol="0">
            <a:spAutoFit/>
          </a:bodyPr>
          <a:lstStyle/>
          <a:p>
            <a:r>
              <a:rPr lang="fr-FR" sz="2400" b="1" dirty="0">
                <a:solidFill>
                  <a:prstClr val="black"/>
                </a:solidFill>
                <a:latin typeface="Calibri"/>
              </a:rPr>
              <a:t>Soins des VAS </a:t>
            </a:r>
          </a:p>
        </p:txBody>
      </p:sp>
      <p:pic>
        <p:nvPicPr>
          <p:cNvPr id="7" name="Imag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83234" y="1736368"/>
            <a:ext cx="905859" cy="951359"/>
          </a:xfrm>
          <a:prstGeom prst="rect">
            <a:avLst/>
          </a:prstGeom>
        </p:spPr>
      </p:pic>
      <p:sp>
        <p:nvSpPr>
          <p:cNvPr id="8" name="Titre 1">
            <a:extLst>
              <a:ext uri="{FF2B5EF4-FFF2-40B4-BE49-F238E27FC236}">
                <a16:creationId xmlns:a16="http://schemas.microsoft.com/office/drawing/2014/main" id="{8AF34D0D-0539-3247-8550-B0A4615D8D55}"/>
              </a:ext>
            </a:extLst>
          </p:cNvPr>
          <p:cNvSpPr txBox="1">
            <a:spLocks/>
          </p:cNvSpPr>
          <p:nvPr/>
        </p:nvSpPr>
        <p:spPr>
          <a:xfrm>
            <a:off x="990599" y="155022"/>
            <a:ext cx="10515600" cy="1325563"/>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fr-FR" b="1" dirty="0">
                <a:latin typeface="Calibri Light" panose="020F0302020204030204" pitchFamily="34" charset="0"/>
                <a:cs typeface="Calibri Light" panose="020F0302020204030204" pitchFamily="34" charset="0"/>
              </a:rPr>
              <a:t>Prévention des PAVM:</a:t>
            </a:r>
          </a:p>
          <a:p>
            <a:r>
              <a:rPr lang="fr-FR" b="1" dirty="0">
                <a:latin typeface="Calibri Light" panose="020F0302020204030204" pitchFamily="34" charset="0"/>
                <a:cs typeface="Calibri Light" panose="020F0302020204030204" pitchFamily="34" charset="0"/>
              </a:rPr>
              <a:t>Un geste Invasif</a:t>
            </a:r>
          </a:p>
        </p:txBody>
      </p:sp>
    </p:spTree>
    <p:extLst>
      <p:ext uri="{BB962C8B-B14F-4D97-AF65-F5344CB8AC3E}">
        <p14:creationId xmlns:p14="http://schemas.microsoft.com/office/powerpoint/2010/main" val="28413102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Espace réservé du contenu 2"/>
          <p:cNvSpPr>
            <a:spLocks noGrp="1"/>
          </p:cNvSpPr>
          <p:nvPr>
            <p:ph idx="4294967295"/>
          </p:nvPr>
        </p:nvSpPr>
        <p:spPr>
          <a:xfrm>
            <a:off x="2063552" y="1600201"/>
            <a:ext cx="8064896" cy="4525963"/>
          </a:xfrm>
        </p:spPr>
        <p:txBody>
          <a:bodyPr/>
          <a:lstStyle/>
          <a:p>
            <a:r>
              <a:rPr lang="fr-FR" b="1" dirty="0"/>
              <a:t>Trachéotomie </a:t>
            </a:r>
          </a:p>
          <a:p>
            <a:pPr marL="0" indent="0">
              <a:buNone/>
            </a:pPr>
            <a:r>
              <a:rPr lang="fr-FR" dirty="0"/>
              <a:t>Longueur de sonde… </a:t>
            </a:r>
          </a:p>
          <a:p>
            <a:endParaRPr lang="fr-FR" dirty="0"/>
          </a:p>
          <a:p>
            <a:r>
              <a:rPr lang="fr-FR" b="1" dirty="0"/>
              <a:t>Nasotrachéales</a:t>
            </a:r>
          </a:p>
          <a:p>
            <a:pPr marL="0" indent="0">
              <a:buNone/>
            </a:pPr>
            <a:r>
              <a:rPr lang="fr-FR" dirty="0"/>
              <a:t>Installation patient, nasale uniquement, choix de la sonde et lubrification, hygiène, </a:t>
            </a:r>
            <a:r>
              <a:rPr lang="fr-FR" b="1" dirty="0"/>
              <a:t>législation</a:t>
            </a:r>
            <a:r>
              <a:rPr lang="fr-FR" dirty="0"/>
              <a:t>, </a:t>
            </a:r>
            <a:r>
              <a:rPr lang="fr-FR" b="1" dirty="0"/>
              <a:t>bradycardie</a:t>
            </a:r>
            <a:r>
              <a:rPr lang="fr-FR" dirty="0"/>
              <a:t>, bronchospasme…</a:t>
            </a:r>
          </a:p>
        </p:txBody>
      </p:sp>
      <p:sp>
        <p:nvSpPr>
          <p:cNvPr id="5" name="Titre 1">
            <a:extLst>
              <a:ext uri="{FF2B5EF4-FFF2-40B4-BE49-F238E27FC236}">
                <a16:creationId xmlns:a16="http://schemas.microsoft.com/office/drawing/2014/main" id="{CEDB9B47-F074-5049-803B-5BF5E7AF963B}"/>
              </a:ext>
            </a:extLst>
          </p:cNvPr>
          <p:cNvSpPr txBox="1">
            <a:spLocks/>
          </p:cNvSpPr>
          <p:nvPr/>
        </p:nvSpPr>
        <p:spPr>
          <a:xfrm>
            <a:off x="990599" y="155022"/>
            <a:ext cx="105156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fr-FR" b="1" dirty="0">
                <a:latin typeface="Calibri Light" panose="020F0302020204030204" pitchFamily="34" charset="0"/>
                <a:cs typeface="Calibri Light" panose="020F0302020204030204" pitchFamily="34" charset="0"/>
              </a:rPr>
              <a:t>Aspirations, cas particuliers</a:t>
            </a:r>
          </a:p>
        </p:txBody>
      </p:sp>
    </p:spTree>
    <p:extLst>
      <p:ext uri="{BB962C8B-B14F-4D97-AF65-F5344CB8AC3E}">
        <p14:creationId xmlns:p14="http://schemas.microsoft.com/office/powerpoint/2010/main" val="32229083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120696" y="-126195"/>
            <a:ext cx="10515600" cy="1325563"/>
          </a:xfrm>
        </p:spPr>
        <p:txBody>
          <a:bodyPr/>
          <a:lstStyle/>
          <a:p>
            <a:r>
              <a:rPr lang="fr-FR" b="1" dirty="0"/>
              <a:t>Aspiration </a:t>
            </a:r>
            <a:r>
              <a:rPr lang="fr-FR" b="1" dirty="0" err="1"/>
              <a:t>endo</a:t>
            </a:r>
            <a:r>
              <a:rPr lang="fr-FR" b="1" dirty="0"/>
              <a:t>-trachéale: IOT-trachéotomie</a:t>
            </a:r>
          </a:p>
        </p:txBody>
      </p:sp>
      <p:pic>
        <p:nvPicPr>
          <p:cNvPr id="4" name="Imag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0696" y="1005890"/>
            <a:ext cx="3942624" cy="5579155"/>
          </a:xfrm>
          <a:prstGeom prst="rect">
            <a:avLst/>
          </a:prstGeom>
        </p:spPr>
      </p:pic>
      <p:pic>
        <p:nvPicPr>
          <p:cNvPr id="5" name="Imag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98930" y="1053661"/>
            <a:ext cx="4101755" cy="5804339"/>
          </a:xfrm>
          <a:prstGeom prst="rect">
            <a:avLst/>
          </a:prstGeom>
        </p:spPr>
      </p:pic>
    </p:spTree>
    <p:extLst>
      <p:ext uri="{BB962C8B-B14F-4D97-AF65-F5344CB8AC3E}">
        <p14:creationId xmlns:p14="http://schemas.microsoft.com/office/powerpoint/2010/main" val="41847429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Installation et positionnement des patients</a:t>
            </a:r>
          </a:p>
        </p:txBody>
      </p:sp>
      <p:sp>
        <p:nvSpPr>
          <p:cNvPr id="3" name="Espace réservé du contenu 2"/>
          <p:cNvSpPr>
            <a:spLocks noGrp="1"/>
          </p:cNvSpPr>
          <p:nvPr>
            <p:ph idx="1"/>
          </p:nvPr>
        </p:nvSpPr>
        <p:spPr/>
        <p:txBody>
          <a:bodyPr>
            <a:normAutofit fontScale="92500"/>
          </a:bodyPr>
          <a:lstStyle/>
          <a:p>
            <a:r>
              <a:rPr lang="fr-FR" b="1" dirty="0"/>
              <a:t>Installation spécifique:</a:t>
            </a:r>
          </a:p>
          <a:p>
            <a:pPr marL="0" indent="0">
              <a:buNone/>
            </a:pPr>
            <a:r>
              <a:rPr lang="fr-FR" dirty="0"/>
              <a:t>DV, DL à visée respiratoire (désencombrement, levée d’atélectasie…)</a:t>
            </a:r>
          </a:p>
          <a:p>
            <a:pPr marL="0" indent="0">
              <a:buNone/>
            </a:pPr>
            <a:r>
              <a:rPr lang="fr-FR" dirty="0"/>
              <a:t>      </a:t>
            </a:r>
          </a:p>
          <a:p>
            <a:pPr marL="0" indent="0">
              <a:buNone/>
            </a:pPr>
            <a:r>
              <a:rPr lang="fr-FR" dirty="0">
                <a:highlight>
                  <a:srgbClr val="FFCCCC"/>
                </a:highlight>
              </a:rPr>
              <a:t>patient ventilé ≠ patient en ventilation spontanée (effet de la pression positive sur le recrutement pulmonaire)</a:t>
            </a:r>
          </a:p>
          <a:p>
            <a:pPr marL="0" indent="0">
              <a:buNone/>
            </a:pPr>
            <a:endParaRPr lang="fr-FR" dirty="0"/>
          </a:p>
          <a:p>
            <a:pPr marL="0" indent="0">
              <a:buNone/>
            </a:pPr>
            <a:endParaRPr lang="fr-FR" dirty="0"/>
          </a:p>
          <a:p>
            <a:r>
              <a:rPr lang="fr-FR" b="1" dirty="0"/>
              <a:t>Prévention des </a:t>
            </a:r>
            <a:r>
              <a:rPr lang="fr-FR" b="1" dirty="0" smtClean="0"/>
              <a:t>escarres</a:t>
            </a:r>
            <a:endParaRPr lang="fr-FR" b="1" dirty="0"/>
          </a:p>
          <a:p>
            <a:r>
              <a:rPr lang="fr-FR" dirty="0"/>
              <a:t>Lutte contre l’</a:t>
            </a:r>
            <a:r>
              <a:rPr lang="fr-FR" b="1" dirty="0"/>
              <a:t>enraidissement</a:t>
            </a:r>
            <a:r>
              <a:rPr lang="fr-FR" dirty="0"/>
              <a:t> et les </a:t>
            </a:r>
            <a:r>
              <a:rPr lang="fr-FR" b="1" dirty="0"/>
              <a:t>compressions nerveuses </a:t>
            </a:r>
            <a:r>
              <a:rPr lang="fr-FR" dirty="0"/>
              <a:t>(SPE+++,…) </a:t>
            </a:r>
          </a:p>
          <a:p>
            <a:pPr marL="0" indent="0">
              <a:buNone/>
            </a:pPr>
            <a:endParaRPr lang="fr-FR" dirty="0"/>
          </a:p>
        </p:txBody>
      </p:sp>
      <p:pic>
        <p:nvPicPr>
          <p:cNvPr id="5" name="Image 4">
            <a:extLst>
              <a:ext uri="{FF2B5EF4-FFF2-40B4-BE49-F238E27FC236}">
                <a16:creationId xmlns:a16="http://schemas.microsoft.com/office/drawing/2014/main" id="{B997FD5E-1858-8A4F-8FF2-4D99054D849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6028" y="3274355"/>
            <a:ext cx="692172" cy="726939"/>
          </a:xfrm>
          <a:prstGeom prst="rect">
            <a:avLst/>
          </a:prstGeom>
        </p:spPr>
      </p:pic>
    </p:spTree>
    <p:extLst>
      <p:ext uri="{BB962C8B-B14F-4D97-AF65-F5344CB8AC3E}">
        <p14:creationId xmlns:p14="http://schemas.microsoft.com/office/powerpoint/2010/main" val="86266771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re 1">
            <a:extLst>
              <a:ext uri="{FF2B5EF4-FFF2-40B4-BE49-F238E27FC236}">
                <a16:creationId xmlns:a16="http://schemas.microsoft.com/office/drawing/2014/main" id="{B62C4626-4A5A-EA4B-8CFE-6AC2D280BD34}"/>
              </a:ext>
            </a:extLst>
          </p:cNvPr>
          <p:cNvSpPr txBox="1">
            <a:spLocks/>
          </p:cNvSpPr>
          <p:nvPr/>
        </p:nvSpPr>
        <p:spPr>
          <a:xfrm>
            <a:off x="1220019" y="-163093"/>
            <a:ext cx="103632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fr-FR" b="1" dirty="0"/>
              <a:t>Mobilisation précoce en réanimation</a:t>
            </a:r>
          </a:p>
        </p:txBody>
      </p:sp>
      <p:pic>
        <p:nvPicPr>
          <p:cNvPr id="2" name="Image 1"/>
          <p:cNvPicPr>
            <a:picLocks noChangeAspect="1"/>
          </p:cNvPicPr>
          <p:nvPr/>
        </p:nvPicPr>
        <p:blipFill rotWithShape="1">
          <a:blip r:embed="rId2"/>
          <a:srcRect l="22545" t="12798" r="27038" b="14774"/>
          <a:stretch/>
        </p:blipFill>
        <p:spPr>
          <a:xfrm>
            <a:off x="269687" y="1107473"/>
            <a:ext cx="6504074" cy="5255817"/>
          </a:xfrm>
          <a:prstGeom prst="rect">
            <a:avLst/>
          </a:prstGeom>
          <a:ln w="25400">
            <a:solidFill>
              <a:schemeClr val="tx1"/>
            </a:solidFill>
          </a:ln>
        </p:spPr>
      </p:pic>
      <p:sp>
        <p:nvSpPr>
          <p:cNvPr id="3" name="Espace réservé du contenu 2"/>
          <p:cNvSpPr>
            <a:spLocks noGrp="1"/>
          </p:cNvSpPr>
          <p:nvPr>
            <p:ph idx="1"/>
          </p:nvPr>
        </p:nvSpPr>
        <p:spPr>
          <a:xfrm>
            <a:off x="7515224" y="2129274"/>
            <a:ext cx="4439469" cy="3080901"/>
          </a:xfrm>
        </p:spPr>
        <p:txBody>
          <a:bodyPr>
            <a:normAutofit fontScale="70000" lnSpcReduction="20000"/>
          </a:bodyPr>
          <a:lstStyle/>
          <a:p>
            <a:pPr marL="0" indent="0" algn="just">
              <a:buNone/>
            </a:pPr>
            <a:r>
              <a:rPr lang="fr-FR" sz="2800" dirty="0"/>
              <a:t>	« La mobilisation est définie par une série de </a:t>
            </a:r>
            <a:r>
              <a:rPr lang="fr-FR" sz="2800" b="1" dirty="0"/>
              <a:t>mouvements planifiés</a:t>
            </a:r>
            <a:r>
              <a:rPr lang="fr-FR" sz="2800" dirty="0"/>
              <a:t> de manière </a:t>
            </a:r>
            <a:r>
              <a:rPr lang="fr-FR" sz="2800" b="1" dirty="0"/>
              <a:t>séquentielle</a:t>
            </a:r>
            <a:r>
              <a:rPr lang="fr-FR" sz="2800" dirty="0"/>
              <a:t>. Cela englobe un large champ de techniques</a:t>
            </a:r>
            <a:r>
              <a:rPr lang="fr-FR" sz="2800" dirty="0" smtClean="0"/>
              <a:t>.</a:t>
            </a:r>
          </a:p>
          <a:p>
            <a:pPr marL="0" indent="0" algn="just">
              <a:buNone/>
            </a:pPr>
            <a:r>
              <a:rPr lang="fr-FR" sz="2800" dirty="0"/>
              <a:t>	</a:t>
            </a:r>
            <a:r>
              <a:rPr lang="fr-FR" sz="2800" dirty="0" smtClean="0"/>
              <a:t>Un </a:t>
            </a:r>
            <a:r>
              <a:rPr lang="fr-FR" sz="2800" dirty="0"/>
              <a:t>grand nombre de ces techniques relève spécifiquement du </a:t>
            </a:r>
            <a:r>
              <a:rPr lang="fr-FR" sz="2800" b="1" dirty="0"/>
              <a:t>rôle du kinésithérapeute </a:t>
            </a:r>
            <a:r>
              <a:rPr lang="fr-FR" sz="2800" dirty="0"/>
              <a:t>tandis que d’autres peuvent être </a:t>
            </a:r>
            <a:r>
              <a:rPr lang="fr-FR" sz="2800" b="1" dirty="0"/>
              <a:t>déléguées</a:t>
            </a:r>
            <a:r>
              <a:rPr lang="fr-FR" sz="2800" dirty="0"/>
              <a:t> </a:t>
            </a:r>
            <a:r>
              <a:rPr lang="fr-FR" sz="2800" b="1" dirty="0"/>
              <a:t>à l’équipe de réanimation</a:t>
            </a:r>
            <a:r>
              <a:rPr lang="fr-FR" sz="2800" dirty="0"/>
              <a:t>. » </a:t>
            </a:r>
            <a:endParaRPr lang="fr-FR" sz="2800" dirty="0" smtClean="0"/>
          </a:p>
          <a:p>
            <a:pPr marL="0" indent="0" algn="just">
              <a:buNone/>
            </a:pPr>
            <a:endParaRPr lang="fr-FR" sz="2800" dirty="0"/>
          </a:p>
          <a:p>
            <a:pPr marL="0" indent="0" algn="just">
              <a:buNone/>
            </a:pPr>
            <a:r>
              <a:rPr lang="fr-FR" sz="2000" dirty="0" smtClean="0"/>
              <a:t>(</a:t>
            </a:r>
            <a:r>
              <a:rPr lang="fr-FR" sz="2000" dirty="0"/>
              <a:t>Accord fort) [Avis </a:t>
            </a:r>
            <a:r>
              <a:rPr lang="fr-FR" sz="2000" dirty="0" smtClean="0"/>
              <a:t>d’experts</a:t>
            </a:r>
            <a:r>
              <a:rPr lang="fr-FR" sz="2000" dirty="0"/>
              <a:t>]</a:t>
            </a:r>
            <a:endParaRPr lang="fr-FR" sz="2800" dirty="0"/>
          </a:p>
        </p:txBody>
      </p:sp>
      <p:sp>
        <p:nvSpPr>
          <p:cNvPr id="11" name="ZoneTexte 10">
            <a:extLst>
              <a:ext uri="{FF2B5EF4-FFF2-40B4-BE49-F238E27FC236}">
                <a16:creationId xmlns:a16="http://schemas.microsoft.com/office/drawing/2014/main" id="{2264FFE1-E6F0-F54A-AF27-E5F0012DFC8C}"/>
              </a:ext>
            </a:extLst>
          </p:cNvPr>
          <p:cNvSpPr txBox="1"/>
          <p:nvPr/>
        </p:nvSpPr>
        <p:spPr>
          <a:xfrm>
            <a:off x="4006680" y="5811405"/>
            <a:ext cx="8080545" cy="954107"/>
          </a:xfrm>
          <a:prstGeom prst="rect">
            <a:avLst/>
          </a:prstGeom>
          <a:solidFill>
            <a:srgbClr val="FFCCCC"/>
          </a:solidFill>
          <a:ln w="38100">
            <a:solidFill>
              <a:schemeClr val="tx1"/>
            </a:solidFill>
          </a:ln>
        </p:spPr>
        <p:txBody>
          <a:bodyPr wrap="none" rtlCol="0">
            <a:spAutoFit/>
          </a:bodyPr>
          <a:lstStyle/>
          <a:p>
            <a:pPr algn="ctr"/>
            <a:r>
              <a:rPr lang="fr-FR" sz="2800" b="1" dirty="0" smtClean="0"/>
              <a:t>La mobilisation en réanimation est l’affaire </a:t>
            </a:r>
            <a:r>
              <a:rPr lang="fr-FR" sz="2800" b="1" dirty="0"/>
              <a:t>de TOUS, </a:t>
            </a:r>
            <a:endParaRPr lang="fr-FR" sz="2800" b="1" dirty="0" smtClean="0"/>
          </a:p>
          <a:p>
            <a:pPr algn="ctr"/>
            <a:r>
              <a:rPr lang="fr-FR" sz="2800" b="1" dirty="0" smtClean="0"/>
              <a:t>pas </a:t>
            </a:r>
            <a:r>
              <a:rPr lang="fr-FR" sz="2800" b="1" dirty="0"/>
              <a:t>de vie sans mouvement.</a:t>
            </a:r>
          </a:p>
        </p:txBody>
      </p:sp>
      <p:sp>
        <p:nvSpPr>
          <p:cNvPr id="4" name="Flèche droite 3"/>
          <p:cNvSpPr/>
          <p:nvPr/>
        </p:nvSpPr>
        <p:spPr>
          <a:xfrm>
            <a:off x="6877050" y="3314700"/>
            <a:ext cx="485775" cy="390525"/>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pic>
        <p:nvPicPr>
          <p:cNvPr id="7" name="Image 6">
            <a:extLst>
              <a:ext uri="{FF2B5EF4-FFF2-40B4-BE49-F238E27FC236}">
                <a16:creationId xmlns:a16="http://schemas.microsoft.com/office/drawing/2014/main" id="{14ADCECF-F0B3-AA41-A2E5-21981B7C3CA7}"/>
              </a:ext>
            </a:extLst>
          </p:cNvPr>
          <p:cNvPicPr>
            <a:picLocks noChangeAspect="1"/>
          </p:cNvPicPr>
          <p:nvPr/>
        </p:nvPicPr>
        <p:blipFill>
          <a:blip r:embed="rId3"/>
          <a:stretch>
            <a:fillRect/>
          </a:stretch>
        </p:blipFill>
        <p:spPr>
          <a:xfrm>
            <a:off x="11156549" y="379519"/>
            <a:ext cx="599329" cy="558173"/>
          </a:xfrm>
          <a:prstGeom prst="rect">
            <a:avLst/>
          </a:prstGeom>
          <a:ln w="38100">
            <a:solidFill>
              <a:schemeClr val="tx1"/>
            </a:solidFill>
          </a:ln>
        </p:spPr>
      </p:pic>
    </p:spTree>
    <p:extLst>
      <p:ext uri="{BB962C8B-B14F-4D97-AF65-F5344CB8AC3E}">
        <p14:creationId xmlns:p14="http://schemas.microsoft.com/office/powerpoint/2010/main" val="395797392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p:cNvSpPr>
            <a:spLocks noGrp="1"/>
          </p:cNvSpPr>
          <p:nvPr>
            <p:ph type="title"/>
          </p:nvPr>
        </p:nvSpPr>
        <p:spPr>
          <a:xfrm>
            <a:off x="2141620" y="360948"/>
            <a:ext cx="7908757" cy="1259304"/>
          </a:xfrm>
        </p:spPr>
        <p:txBody>
          <a:bodyPr>
            <a:noAutofit/>
          </a:bodyPr>
          <a:lstStyle/>
          <a:p>
            <a:r>
              <a:rPr lang="fr-FR" b="1" dirty="0"/>
              <a:t>Mobilisation: des intérêts multiples</a:t>
            </a:r>
          </a:p>
        </p:txBody>
      </p:sp>
      <p:sp>
        <p:nvSpPr>
          <p:cNvPr id="3" name="Espace réservé du contenu 2"/>
          <p:cNvSpPr>
            <a:spLocks noGrp="1"/>
          </p:cNvSpPr>
          <p:nvPr>
            <p:ph idx="1"/>
          </p:nvPr>
        </p:nvSpPr>
        <p:spPr>
          <a:xfrm>
            <a:off x="609598" y="2023227"/>
            <a:ext cx="10972800" cy="4525963"/>
          </a:xfrm>
        </p:spPr>
        <p:txBody>
          <a:bodyPr>
            <a:normAutofit/>
          </a:bodyPr>
          <a:lstStyle/>
          <a:p>
            <a:pPr lvl="1">
              <a:buFontTx/>
              <a:buChar char="-"/>
            </a:pPr>
            <a:r>
              <a:rPr lang="fr-FR" sz="3000" dirty="0"/>
              <a:t>Aide au </a:t>
            </a:r>
            <a:r>
              <a:rPr lang="fr-FR" sz="3000" b="1" dirty="0"/>
              <a:t>sevrage de la VM</a:t>
            </a:r>
          </a:p>
          <a:p>
            <a:pPr lvl="1">
              <a:buFontTx/>
              <a:buChar char="-"/>
            </a:pPr>
            <a:r>
              <a:rPr lang="fr-FR" sz="3000" dirty="0"/>
              <a:t>Diminue la </a:t>
            </a:r>
            <a:r>
              <a:rPr lang="fr-FR" sz="3000" b="1" dirty="0"/>
              <a:t>durée de séjour </a:t>
            </a:r>
            <a:r>
              <a:rPr lang="fr-FR" sz="3000" dirty="0"/>
              <a:t>en réanimation et à l’hôpital</a:t>
            </a:r>
          </a:p>
          <a:p>
            <a:pPr lvl="1">
              <a:buFontTx/>
              <a:buChar char="-"/>
            </a:pPr>
            <a:r>
              <a:rPr lang="fr-FR" sz="3000" dirty="0"/>
              <a:t>Améliore la </a:t>
            </a:r>
            <a:r>
              <a:rPr lang="fr-FR" sz="3000" b="1" dirty="0"/>
              <a:t>qualité de vie </a:t>
            </a:r>
            <a:r>
              <a:rPr lang="fr-FR" sz="3000" dirty="0"/>
              <a:t>à moyen et à long terme</a:t>
            </a:r>
          </a:p>
          <a:p>
            <a:pPr lvl="1">
              <a:buFontTx/>
              <a:buChar char="-"/>
            </a:pPr>
            <a:r>
              <a:rPr lang="fr-FR" sz="3000" dirty="0"/>
              <a:t>Stimulation de la </a:t>
            </a:r>
            <a:r>
              <a:rPr lang="fr-FR" sz="3000" b="1" dirty="0"/>
              <a:t>ventilation</a:t>
            </a:r>
            <a:r>
              <a:rPr lang="fr-FR" sz="3000" dirty="0"/>
              <a:t>, la </a:t>
            </a:r>
            <a:r>
              <a:rPr lang="fr-FR" sz="3000" b="1" dirty="0"/>
              <a:t>perfusion</a:t>
            </a:r>
            <a:r>
              <a:rPr lang="fr-FR" sz="3000" dirty="0"/>
              <a:t> périphérique et centrale, la </a:t>
            </a:r>
            <a:r>
              <a:rPr lang="fr-FR" sz="3000" b="1" dirty="0"/>
              <a:t>circulation</a:t>
            </a:r>
            <a:r>
              <a:rPr lang="fr-FR" sz="3000" dirty="0"/>
              <a:t>, le </a:t>
            </a:r>
            <a:r>
              <a:rPr lang="fr-FR" sz="3000" b="1" dirty="0"/>
              <a:t>métabolisme</a:t>
            </a:r>
            <a:r>
              <a:rPr lang="fr-FR" sz="3000" dirty="0"/>
              <a:t> et l’état de </a:t>
            </a:r>
            <a:r>
              <a:rPr lang="fr-FR" sz="3000" b="1" dirty="0"/>
              <a:t>conscience</a:t>
            </a:r>
          </a:p>
          <a:p>
            <a:pPr lvl="1">
              <a:buFontTx/>
              <a:buChar char="-"/>
            </a:pPr>
            <a:r>
              <a:rPr lang="fr-FR" sz="3000" dirty="0"/>
              <a:t>Prévention stase veineuse et TVP</a:t>
            </a:r>
            <a:r>
              <a:rPr lang="fr-FR" sz="2200" dirty="0"/>
              <a:t> </a:t>
            </a:r>
          </a:p>
          <a:p>
            <a:pPr>
              <a:buFontTx/>
              <a:buChar char="-"/>
            </a:pPr>
            <a:endParaRPr lang="fr-FR" sz="2200" dirty="0"/>
          </a:p>
          <a:p>
            <a:pPr marL="0" indent="0" algn="r">
              <a:buNone/>
            </a:pPr>
            <a:r>
              <a:rPr lang="fr-FR" sz="1800" dirty="0"/>
              <a:t>(</a:t>
            </a:r>
            <a:r>
              <a:rPr lang="en-US" sz="1800" i="1" dirty="0" err="1"/>
              <a:t>Gosselink</a:t>
            </a:r>
            <a:r>
              <a:rPr lang="en-US" sz="1800" i="1" dirty="0"/>
              <a:t> R, </a:t>
            </a:r>
            <a:r>
              <a:rPr lang="en-US" sz="1800" i="1" dirty="0" err="1"/>
              <a:t>Bott</a:t>
            </a:r>
            <a:r>
              <a:rPr lang="en-US" sz="1800" i="1" dirty="0"/>
              <a:t> J, Johnson m, et al (2008) Physiotherapy for adult patients with critical illness: recommendations of the </a:t>
            </a:r>
            <a:r>
              <a:rPr lang="en-US" sz="1800" i="1" dirty="0" err="1"/>
              <a:t>european</a:t>
            </a:r>
            <a:r>
              <a:rPr lang="en-US" sz="1800" i="1" dirty="0"/>
              <a:t> Respiratory society and </a:t>
            </a:r>
            <a:r>
              <a:rPr lang="en-US" sz="1800" i="1" dirty="0" err="1"/>
              <a:t>european</a:t>
            </a:r>
            <a:r>
              <a:rPr lang="en-US" sz="1800" i="1" dirty="0"/>
              <a:t> society of intensive care medicine task Force on Physiotherapy for critically ill patients. intensive care med 34:1188–99)</a:t>
            </a:r>
            <a:endParaRPr lang="fr-FR" sz="1800" i="1" dirty="0"/>
          </a:p>
          <a:p>
            <a:pPr>
              <a:buFontTx/>
              <a:buChar char="-"/>
            </a:pPr>
            <a:endParaRPr lang="fr-FR" dirty="0"/>
          </a:p>
        </p:txBody>
      </p:sp>
      <p:pic>
        <p:nvPicPr>
          <p:cNvPr id="4" name="Image 3">
            <a:extLst>
              <a:ext uri="{FF2B5EF4-FFF2-40B4-BE49-F238E27FC236}">
                <a16:creationId xmlns:a16="http://schemas.microsoft.com/office/drawing/2014/main" id="{14ADCECF-F0B3-AA41-A2E5-21981B7C3CA7}"/>
              </a:ext>
            </a:extLst>
          </p:cNvPr>
          <p:cNvPicPr>
            <a:picLocks noChangeAspect="1"/>
          </p:cNvPicPr>
          <p:nvPr/>
        </p:nvPicPr>
        <p:blipFill>
          <a:blip r:embed="rId3"/>
          <a:stretch>
            <a:fillRect/>
          </a:stretch>
        </p:blipFill>
        <p:spPr>
          <a:xfrm>
            <a:off x="11297866" y="263141"/>
            <a:ext cx="599329" cy="558173"/>
          </a:xfrm>
          <a:prstGeom prst="rect">
            <a:avLst/>
          </a:prstGeom>
          <a:ln w="38100">
            <a:solidFill>
              <a:schemeClr val="tx1"/>
            </a:solidFill>
          </a:ln>
        </p:spPr>
      </p:pic>
    </p:spTree>
    <p:extLst>
      <p:ext uri="{BB962C8B-B14F-4D97-AF65-F5344CB8AC3E}">
        <p14:creationId xmlns:p14="http://schemas.microsoft.com/office/powerpoint/2010/main" val="2495546333"/>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b="1" dirty="0"/>
              <a:t>Les Recommandations </a:t>
            </a:r>
            <a:r>
              <a:rPr lang="fr-FR" dirty="0"/>
              <a:t/>
            </a:r>
            <a:br>
              <a:rPr lang="fr-FR" dirty="0"/>
            </a:br>
            <a:r>
              <a:rPr lang="fr-FR" sz="1200" dirty="0"/>
              <a:t>Prise en charge de la mobilisation précoce en réanimation, chez l’adulte et l’enfant (électrostimulation incluse), Réanimation 2013.</a:t>
            </a:r>
          </a:p>
        </p:txBody>
      </p:sp>
      <p:sp>
        <p:nvSpPr>
          <p:cNvPr id="3" name="Espace réservé du contenu 2"/>
          <p:cNvSpPr>
            <a:spLocks noGrp="1"/>
          </p:cNvSpPr>
          <p:nvPr>
            <p:ph idx="1"/>
          </p:nvPr>
        </p:nvSpPr>
        <p:spPr>
          <a:xfrm>
            <a:off x="1018673" y="1722439"/>
            <a:ext cx="10154653" cy="4991182"/>
          </a:xfrm>
        </p:spPr>
        <p:txBody>
          <a:bodyPr numCol="1">
            <a:normAutofit fontScale="92500" lnSpcReduction="20000"/>
          </a:bodyPr>
          <a:lstStyle/>
          <a:p>
            <a:pPr marL="514350" indent="-514350">
              <a:buAutoNum type="arabicParenR"/>
            </a:pPr>
            <a:r>
              <a:rPr lang="fr-FR" sz="2400" dirty="0"/>
              <a:t>Commencer tôt (24-48h)</a:t>
            </a:r>
          </a:p>
          <a:p>
            <a:pPr marL="514350" indent="-514350">
              <a:buAutoNum type="arabicParenR"/>
            </a:pPr>
            <a:r>
              <a:rPr lang="fr-FR" sz="2400" dirty="0"/>
              <a:t>TOUS les patients (en dehors d’une situation aigue non contrôlée et d’un risque iatrogène significatif ou  d’une contre indication)</a:t>
            </a:r>
          </a:p>
          <a:p>
            <a:pPr marL="514350" indent="-514350">
              <a:buAutoNum type="arabicParenR"/>
            </a:pPr>
            <a:r>
              <a:rPr lang="fr-FR" sz="2400" dirty="0"/>
              <a:t>Utilisation de techniques passives pour les patients inconscients ou sans mobilité volontaires (</a:t>
            </a:r>
            <a:r>
              <a:rPr lang="fr-FR" sz="2400" b="1" dirty="0"/>
              <a:t>MK</a:t>
            </a:r>
            <a:r>
              <a:rPr lang="fr-FR" sz="2400" dirty="0"/>
              <a:t> / équipe))</a:t>
            </a:r>
          </a:p>
          <a:p>
            <a:pPr marL="514350" indent="-514350">
              <a:buFont typeface="Arial" panose="020B0604020202020204" pitchFamily="34" charset="0"/>
              <a:buAutoNum type="arabicParenR"/>
            </a:pPr>
            <a:r>
              <a:rPr lang="fr-FR" sz="2400" dirty="0"/>
              <a:t>Aide à la mobilisation (équipe, rôle pédagogique </a:t>
            </a:r>
            <a:r>
              <a:rPr lang="fr-FR" sz="2400" b="1" dirty="0"/>
              <a:t>MK</a:t>
            </a:r>
            <a:r>
              <a:rPr lang="fr-FR" sz="2400" dirty="0"/>
              <a:t>)</a:t>
            </a:r>
          </a:p>
          <a:p>
            <a:pPr marL="514350" indent="-514350">
              <a:buFont typeface="Arial" panose="020B0604020202020204" pitchFamily="34" charset="0"/>
              <a:buAutoNum type="arabicParenR"/>
            </a:pPr>
            <a:r>
              <a:rPr lang="fr-FR" sz="2400" dirty="0"/>
              <a:t>Techniques actives pour les patients ayant un état de conscience suffisant, une capacité de collaborer, et une motricité volontaire adaptée (</a:t>
            </a:r>
            <a:r>
              <a:rPr lang="fr-FR" sz="2400" b="1" dirty="0"/>
              <a:t>MK</a:t>
            </a:r>
            <a:r>
              <a:rPr lang="fr-FR" sz="2400" dirty="0"/>
              <a:t>)</a:t>
            </a:r>
          </a:p>
          <a:p>
            <a:pPr marL="514350" indent="-514350">
              <a:buFont typeface="Arial" panose="020B0604020202020204" pitchFamily="34" charset="0"/>
              <a:buAutoNum type="arabicParenR"/>
            </a:pPr>
            <a:r>
              <a:rPr lang="fr-FR" sz="2400" dirty="0"/>
              <a:t>Bord de lit (</a:t>
            </a:r>
            <a:r>
              <a:rPr lang="fr-FR" sz="2400" b="1" dirty="0"/>
              <a:t>MK</a:t>
            </a:r>
            <a:r>
              <a:rPr lang="fr-FR" sz="2400" dirty="0"/>
              <a:t> pour la 1</a:t>
            </a:r>
            <a:r>
              <a:rPr lang="fr-FR" sz="2400" baseline="30000" dirty="0"/>
              <a:t>e</a:t>
            </a:r>
            <a:r>
              <a:rPr lang="fr-FR" sz="2400" dirty="0"/>
              <a:t> fois, équipe)</a:t>
            </a:r>
          </a:p>
          <a:p>
            <a:pPr marL="514350" indent="-514350">
              <a:buFont typeface="Arial" panose="020B0604020202020204" pitchFamily="34" charset="0"/>
              <a:buAutoNum type="arabicParenR"/>
            </a:pPr>
            <a:r>
              <a:rPr lang="fr-FR" sz="2400" dirty="0"/>
              <a:t>Installation assise précoce (</a:t>
            </a:r>
            <a:r>
              <a:rPr lang="fr-FR" sz="2400" b="1" dirty="0"/>
              <a:t>MK</a:t>
            </a:r>
            <a:r>
              <a:rPr lang="fr-FR" sz="2400" dirty="0"/>
              <a:t> en actif pour la 1</a:t>
            </a:r>
            <a:r>
              <a:rPr lang="fr-FR" sz="2400" baseline="30000" dirty="0"/>
              <a:t>e</a:t>
            </a:r>
            <a:r>
              <a:rPr lang="fr-FR" sz="2400" dirty="0"/>
              <a:t> fois, équipe en actif et passif)</a:t>
            </a:r>
          </a:p>
          <a:p>
            <a:pPr marL="514350" indent="-514350">
              <a:buFont typeface="Arial" panose="020B0604020202020204" pitchFamily="34" charset="0"/>
              <a:buAutoNum type="arabicParenR"/>
            </a:pPr>
            <a:r>
              <a:rPr lang="fr-FR" sz="2400" dirty="0"/>
              <a:t>Station debout et déambulation du patient, dès que sa force musculaire le permet, même chez un patient ventilé (</a:t>
            </a:r>
            <a:r>
              <a:rPr lang="fr-FR" sz="2400" b="1" dirty="0"/>
              <a:t>MK</a:t>
            </a:r>
            <a:r>
              <a:rPr lang="fr-FR" sz="2400" dirty="0"/>
              <a:t> au moins pour la 1</a:t>
            </a:r>
            <a:r>
              <a:rPr lang="fr-FR" sz="2400" baseline="30000" dirty="0"/>
              <a:t>e</a:t>
            </a:r>
            <a:r>
              <a:rPr lang="fr-FR" sz="2400" dirty="0"/>
              <a:t> fois, équipe soignante)</a:t>
            </a:r>
          </a:p>
          <a:p>
            <a:pPr marL="514350" indent="-514350">
              <a:buFont typeface="Arial" panose="020B0604020202020204" pitchFamily="34" charset="0"/>
              <a:buAutoNum type="arabicParenR"/>
            </a:pPr>
            <a:r>
              <a:rPr lang="fr-FR" sz="2400" dirty="0"/>
              <a:t>Electrostimulation (</a:t>
            </a:r>
            <a:r>
              <a:rPr lang="fr-FR" sz="2400" b="1" dirty="0"/>
              <a:t>MK</a:t>
            </a:r>
            <a:r>
              <a:rPr lang="fr-FR" sz="2400" dirty="0"/>
              <a:t>)</a:t>
            </a:r>
          </a:p>
          <a:p>
            <a:pPr marL="514350" indent="-514350">
              <a:buAutoNum type="arabicParenR"/>
            </a:pPr>
            <a:r>
              <a:rPr lang="fr-FR" sz="2400" dirty="0"/>
              <a:t>Table de verticalisation (</a:t>
            </a:r>
            <a:r>
              <a:rPr lang="fr-FR" sz="2400" b="1" dirty="0"/>
              <a:t>MK</a:t>
            </a:r>
            <a:r>
              <a:rPr lang="fr-FR" sz="2400" dirty="0"/>
              <a:t>)</a:t>
            </a:r>
          </a:p>
          <a:p>
            <a:pPr marL="514350" indent="-514350">
              <a:buAutoNum type="arabicParenR"/>
            </a:pPr>
            <a:r>
              <a:rPr lang="fr-FR" sz="2400" dirty="0"/>
              <a:t>Cycloergomètre ou attelle mécanique (</a:t>
            </a:r>
            <a:r>
              <a:rPr lang="fr-FR" sz="2400" b="1" dirty="0"/>
              <a:t>MK</a:t>
            </a:r>
            <a:r>
              <a:rPr lang="fr-FR" sz="2400" dirty="0"/>
              <a:t>)</a:t>
            </a:r>
          </a:p>
          <a:p>
            <a:pPr marL="514350" indent="-514350">
              <a:buAutoNum type="arabicParenR"/>
            </a:pPr>
            <a:endParaRPr lang="fr-FR" sz="2800" dirty="0"/>
          </a:p>
        </p:txBody>
      </p:sp>
      <p:pic>
        <p:nvPicPr>
          <p:cNvPr id="4" name="Image 3">
            <a:extLst>
              <a:ext uri="{FF2B5EF4-FFF2-40B4-BE49-F238E27FC236}">
                <a16:creationId xmlns:a16="http://schemas.microsoft.com/office/drawing/2014/main" id="{14ADCECF-F0B3-AA41-A2E5-21981B7C3CA7}"/>
              </a:ext>
            </a:extLst>
          </p:cNvPr>
          <p:cNvPicPr>
            <a:picLocks noChangeAspect="1"/>
          </p:cNvPicPr>
          <p:nvPr/>
        </p:nvPicPr>
        <p:blipFill>
          <a:blip r:embed="rId3"/>
          <a:stretch>
            <a:fillRect/>
          </a:stretch>
        </p:blipFill>
        <p:spPr>
          <a:xfrm>
            <a:off x="11297866" y="263141"/>
            <a:ext cx="599329" cy="558173"/>
          </a:xfrm>
          <a:prstGeom prst="rect">
            <a:avLst/>
          </a:prstGeom>
          <a:ln w="38100">
            <a:solidFill>
              <a:schemeClr val="tx1"/>
            </a:solidFill>
          </a:ln>
        </p:spPr>
      </p:pic>
    </p:spTree>
    <p:extLst>
      <p:ext uri="{BB962C8B-B14F-4D97-AF65-F5344CB8AC3E}">
        <p14:creationId xmlns:p14="http://schemas.microsoft.com/office/powerpoint/2010/main" val="2499207577"/>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sz="4800" b="1" dirty="0"/>
              <a:t>Quelles contre-indications? </a:t>
            </a:r>
            <a:r>
              <a:rPr lang="fr-FR" sz="1400" b="1" dirty="0"/>
              <a:t>toujours SRLF 2013.</a:t>
            </a:r>
          </a:p>
        </p:txBody>
      </p:sp>
      <p:pic>
        <p:nvPicPr>
          <p:cNvPr id="5" name="Image 4"/>
          <p:cNvPicPr>
            <a:picLocks noChangeAspect="1"/>
          </p:cNvPicPr>
          <p:nvPr/>
        </p:nvPicPr>
        <p:blipFill rotWithShape="1">
          <a:blip r:embed="rId3"/>
          <a:srcRect l="32344" t="7408" r="32500" b="51204"/>
          <a:stretch/>
        </p:blipFill>
        <p:spPr>
          <a:xfrm>
            <a:off x="100519" y="1326557"/>
            <a:ext cx="8219499" cy="5443134"/>
          </a:xfrm>
          <a:prstGeom prst="rect">
            <a:avLst/>
          </a:prstGeom>
        </p:spPr>
      </p:pic>
      <p:pic>
        <p:nvPicPr>
          <p:cNvPr id="4" name="Image 3"/>
          <p:cNvPicPr>
            <a:picLocks noChangeAspect="1"/>
          </p:cNvPicPr>
          <p:nvPr/>
        </p:nvPicPr>
        <p:blipFill rotWithShape="1">
          <a:blip r:embed="rId3"/>
          <a:srcRect l="32344" t="68796" r="32448" b="9445"/>
          <a:stretch/>
        </p:blipFill>
        <p:spPr>
          <a:xfrm>
            <a:off x="5856465" y="1389374"/>
            <a:ext cx="6235016" cy="2704290"/>
          </a:xfrm>
          <a:prstGeom prst="rect">
            <a:avLst/>
          </a:prstGeom>
        </p:spPr>
      </p:pic>
    </p:spTree>
    <p:extLst>
      <p:ext uri="{BB962C8B-B14F-4D97-AF65-F5344CB8AC3E}">
        <p14:creationId xmlns:p14="http://schemas.microsoft.com/office/powerpoint/2010/main" val="2998486676"/>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p:cNvSpPr>
            <a:spLocks noGrp="1"/>
          </p:cNvSpPr>
          <p:nvPr>
            <p:ph type="title"/>
          </p:nvPr>
        </p:nvSpPr>
        <p:spPr>
          <a:xfrm rot="16200000">
            <a:off x="-1551756" y="2507804"/>
            <a:ext cx="8229600" cy="1287016"/>
          </a:xfrm>
        </p:spPr>
        <p:txBody>
          <a:bodyPr/>
          <a:lstStyle/>
          <a:p>
            <a:r>
              <a:rPr lang="fr-FR" b="1" dirty="0"/>
              <a:t>Protocole de service</a:t>
            </a:r>
          </a:p>
        </p:txBody>
      </p:sp>
      <p:sp>
        <p:nvSpPr>
          <p:cNvPr id="5" name="ZoneTexte 4"/>
          <p:cNvSpPr txBox="1"/>
          <p:nvPr/>
        </p:nvSpPr>
        <p:spPr>
          <a:xfrm>
            <a:off x="1847529" y="6021289"/>
            <a:ext cx="2749279" cy="646331"/>
          </a:xfrm>
          <a:prstGeom prst="rect">
            <a:avLst/>
          </a:prstGeom>
          <a:noFill/>
        </p:spPr>
        <p:txBody>
          <a:bodyPr wrap="none" rtlCol="0">
            <a:spAutoFit/>
          </a:bodyPr>
          <a:lstStyle/>
          <a:p>
            <a:r>
              <a:rPr lang="fr-FR" dirty="0">
                <a:solidFill>
                  <a:prstClr val="black"/>
                </a:solidFill>
                <a:latin typeface="Calibri"/>
              </a:rPr>
              <a:t>En dehors de toute </a:t>
            </a:r>
          </a:p>
          <a:p>
            <a:r>
              <a:rPr lang="fr-FR" dirty="0">
                <a:solidFill>
                  <a:prstClr val="black"/>
                </a:solidFill>
                <a:latin typeface="Calibri"/>
              </a:rPr>
              <a:t>contre-indication médicale.</a:t>
            </a:r>
          </a:p>
        </p:txBody>
      </p:sp>
      <p:sp>
        <p:nvSpPr>
          <p:cNvPr id="3" name="ZoneTexte 2">
            <a:extLst>
              <a:ext uri="{FF2B5EF4-FFF2-40B4-BE49-F238E27FC236}">
                <a16:creationId xmlns:a16="http://schemas.microsoft.com/office/drawing/2014/main" id="{34B7312D-3B92-5B41-81D0-BD457864A125}"/>
              </a:ext>
            </a:extLst>
          </p:cNvPr>
          <p:cNvSpPr txBox="1"/>
          <p:nvPr/>
        </p:nvSpPr>
        <p:spPr>
          <a:xfrm rot="16200000">
            <a:off x="2103626" y="1652336"/>
            <a:ext cx="2237087" cy="369332"/>
          </a:xfrm>
          <a:prstGeom prst="rect">
            <a:avLst/>
          </a:prstGeom>
          <a:noFill/>
        </p:spPr>
        <p:txBody>
          <a:bodyPr wrap="none" rtlCol="0">
            <a:spAutoFit/>
          </a:bodyPr>
          <a:lstStyle/>
          <a:p>
            <a:r>
              <a:rPr lang="fr-FR" dirty="0"/>
              <a:t>Saint Joseph Saint Luc</a:t>
            </a:r>
          </a:p>
        </p:txBody>
      </p:sp>
      <p:pic>
        <p:nvPicPr>
          <p:cNvPr id="6" name="Image 5"/>
          <p:cNvPicPr/>
          <p:nvPr/>
        </p:nvPicPr>
        <p:blipFill>
          <a:blip r:embed="rId2" cstate="print">
            <a:extLst>
              <a:ext uri="{28A0092B-C50C-407E-A947-70E740481C1C}">
                <a14:useLocalDpi xmlns:a14="http://schemas.microsoft.com/office/drawing/2010/main" val="0"/>
              </a:ext>
            </a:extLst>
          </a:blip>
          <a:stretch>
            <a:fillRect/>
          </a:stretch>
        </p:blipFill>
        <p:spPr>
          <a:xfrm>
            <a:off x="4596808" y="0"/>
            <a:ext cx="4858477" cy="6858000"/>
          </a:xfrm>
          <a:prstGeom prst="rect">
            <a:avLst/>
          </a:prstGeom>
        </p:spPr>
      </p:pic>
    </p:spTree>
    <p:extLst>
      <p:ext uri="{BB962C8B-B14F-4D97-AF65-F5344CB8AC3E}">
        <p14:creationId xmlns:p14="http://schemas.microsoft.com/office/powerpoint/2010/main" val="728821356"/>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Risques et complications</a:t>
            </a:r>
          </a:p>
        </p:txBody>
      </p:sp>
      <p:sp>
        <p:nvSpPr>
          <p:cNvPr id="3" name="Espace réservé du contenu 2"/>
          <p:cNvSpPr>
            <a:spLocks noGrp="1"/>
          </p:cNvSpPr>
          <p:nvPr>
            <p:ph idx="1"/>
          </p:nvPr>
        </p:nvSpPr>
        <p:spPr>
          <a:xfrm>
            <a:off x="1628273" y="2145633"/>
            <a:ext cx="8935453" cy="3854115"/>
          </a:xfrm>
        </p:spPr>
        <p:txBody>
          <a:bodyPr>
            <a:normAutofit lnSpcReduction="10000"/>
          </a:bodyPr>
          <a:lstStyle/>
          <a:p>
            <a:pPr lvl="2"/>
            <a:r>
              <a:rPr lang="fr-FR" sz="3600" b="1" dirty="0"/>
              <a:t>Retrait accidentel d’un dispositif invasif +++</a:t>
            </a:r>
            <a:r>
              <a:rPr lang="fr-FR" sz="3600" dirty="0"/>
              <a:t>,</a:t>
            </a:r>
          </a:p>
          <a:p>
            <a:pPr lvl="2"/>
            <a:r>
              <a:rPr lang="fr-FR" sz="3200" dirty="0"/>
              <a:t>Instabilité hémodynamique et cardiaque,</a:t>
            </a:r>
          </a:p>
          <a:p>
            <a:pPr lvl="2"/>
            <a:r>
              <a:rPr lang="fr-FR" sz="3200" dirty="0"/>
              <a:t>Désaturation, polypnée,</a:t>
            </a:r>
          </a:p>
          <a:p>
            <a:pPr lvl="2"/>
            <a:r>
              <a:rPr lang="fr-FR" sz="3200" dirty="0"/>
              <a:t>Douleurs, inconfort, agitation,</a:t>
            </a:r>
          </a:p>
          <a:p>
            <a:pPr lvl="2"/>
            <a:r>
              <a:rPr lang="fr-FR" sz="3200" dirty="0"/>
              <a:t>Chute,</a:t>
            </a:r>
          </a:p>
          <a:p>
            <a:pPr lvl="2"/>
            <a:r>
              <a:rPr lang="fr-FR" sz="3200" dirty="0"/>
              <a:t>Accidents de travail.</a:t>
            </a:r>
          </a:p>
        </p:txBody>
      </p:sp>
    </p:spTree>
    <p:extLst>
      <p:ext uri="{BB962C8B-B14F-4D97-AF65-F5344CB8AC3E}">
        <p14:creationId xmlns:p14="http://schemas.microsoft.com/office/powerpoint/2010/main" val="2526497610"/>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Vous avez le pouvoir!</a:t>
            </a:r>
          </a:p>
        </p:txBody>
      </p:sp>
      <p:sp>
        <p:nvSpPr>
          <p:cNvPr id="3" name="Espace réservé du contenu 2"/>
          <p:cNvSpPr>
            <a:spLocks noGrp="1"/>
          </p:cNvSpPr>
          <p:nvPr>
            <p:ph idx="1"/>
          </p:nvPr>
        </p:nvSpPr>
        <p:spPr/>
        <p:txBody>
          <a:bodyPr>
            <a:normAutofit fontScale="92500" lnSpcReduction="10000"/>
          </a:bodyPr>
          <a:lstStyle/>
          <a:p>
            <a:pPr>
              <a:buFont typeface="Wingdings" panose="05000000000000000000" pitchFamily="2" charset="2"/>
              <a:buChar char="ü"/>
            </a:pPr>
            <a:r>
              <a:rPr lang="fr-FR" dirty="0"/>
              <a:t> L’</a:t>
            </a:r>
            <a:r>
              <a:rPr lang="fr-FR" b="1" dirty="0"/>
              <a:t>évaluation</a:t>
            </a:r>
            <a:r>
              <a:rPr lang="fr-FR" dirty="0"/>
              <a:t> vous appartient,</a:t>
            </a:r>
          </a:p>
          <a:p>
            <a:pPr>
              <a:buFont typeface="Wingdings" panose="05000000000000000000" pitchFamily="2" charset="2"/>
              <a:buChar char="ü"/>
            </a:pPr>
            <a:r>
              <a:rPr lang="fr-FR" dirty="0"/>
              <a:t> Vous maitrisez les </a:t>
            </a:r>
            <a:r>
              <a:rPr lang="fr-FR" b="1" dirty="0"/>
              <a:t>moyens</a:t>
            </a:r>
            <a:r>
              <a:rPr lang="fr-FR" dirty="0"/>
              <a:t> (aides techniques, aides humaines),</a:t>
            </a:r>
          </a:p>
          <a:p>
            <a:pPr>
              <a:buFont typeface="Wingdings" panose="05000000000000000000" pitchFamily="2" charset="2"/>
              <a:buChar char="ü"/>
            </a:pPr>
            <a:r>
              <a:rPr lang="fr-FR" dirty="0"/>
              <a:t> Vous pouvez </a:t>
            </a:r>
            <a:r>
              <a:rPr lang="fr-FR" b="1" dirty="0"/>
              <a:t>influer sur la temporalité </a:t>
            </a:r>
            <a:r>
              <a:rPr lang="fr-FR" dirty="0"/>
              <a:t>des soins ainsi que leur priorisation,</a:t>
            </a:r>
          </a:p>
          <a:p>
            <a:pPr>
              <a:buFont typeface="Wingdings" panose="05000000000000000000" pitchFamily="2" charset="2"/>
              <a:buChar char="ü"/>
            </a:pPr>
            <a:r>
              <a:rPr lang="fr-FR" dirty="0"/>
              <a:t> Vous (seuls) pouvez offrir à chacun de vos patient des instants de sollicitation motrice.</a:t>
            </a:r>
          </a:p>
          <a:p>
            <a:pPr marL="0" indent="0">
              <a:buNone/>
            </a:pPr>
            <a:r>
              <a:rPr lang="fr-FR" dirty="0"/>
              <a:t>                  </a:t>
            </a:r>
          </a:p>
          <a:p>
            <a:pPr marL="1257300" lvl="3" indent="0">
              <a:buNone/>
            </a:pPr>
            <a:r>
              <a:rPr lang="fr-FR" sz="3500" dirty="0"/>
              <a:t>La mobilisation précoce relève essentiellement du </a:t>
            </a:r>
            <a:r>
              <a:rPr lang="fr-FR" sz="3500" b="1" dirty="0"/>
              <a:t>temps que vous acceptez de / pouvez lui consacrer</a:t>
            </a:r>
            <a:r>
              <a:rPr lang="fr-FR" sz="3500" dirty="0"/>
              <a:t>!</a:t>
            </a:r>
          </a:p>
        </p:txBody>
      </p:sp>
      <p:sp>
        <p:nvSpPr>
          <p:cNvPr id="4" name="Flèche droite 3"/>
          <p:cNvSpPr/>
          <p:nvPr/>
        </p:nvSpPr>
        <p:spPr>
          <a:xfrm flipV="1">
            <a:off x="1263519" y="5169376"/>
            <a:ext cx="576064" cy="144016"/>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solidFill>
                <a:prstClr val="white"/>
              </a:solidFill>
              <a:latin typeface="Calibri"/>
            </a:endParaRPr>
          </a:p>
        </p:txBody>
      </p:sp>
      <p:graphicFrame>
        <p:nvGraphicFramePr>
          <p:cNvPr id="5" name="Diagramme 4"/>
          <p:cNvGraphicFramePr/>
          <p:nvPr>
            <p:extLst>
              <p:ext uri="{D42A27DB-BD31-4B8C-83A1-F6EECF244321}">
                <p14:modId xmlns:p14="http://schemas.microsoft.com/office/powerpoint/2010/main" val="589598353"/>
              </p:ext>
            </p:extLst>
          </p:nvPr>
        </p:nvGraphicFramePr>
        <p:xfrm>
          <a:off x="1724297" y="120060"/>
          <a:ext cx="1895565" cy="14521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9683099"/>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b="1" dirty="0"/>
              <a:t>Quelques exemples: </a:t>
            </a:r>
            <a:r>
              <a:rPr lang="fr-FR" sz="1600" dirty="0"/>
              <a:t>Réhabilitation précoce en réanimation. C’est possible, C. Guérin, 2015</a:t>
            </a:r>
            <a:endParaRPr lang="fr-FR" dirty="0"/>
          </a:p>
        </p:txBody>
      </p:sp>
      <p:pic>
        <p:nvPicPr>
          <p:cNvPr id="4" name="Image 3"/>
          <p:cNvPicPr>
            <a:picLocks noChangeAspect="1"/>
          </p:cNvPicPr>
          <p:nvPr/>
        </p:nvPicPr>
        <p:blipFill rotWithShape="1">
          <a:blip r:embed="rId3"/>
          <a:srcRect l="59323" t="28055" r="32551" b="56760"/>
          <a:stretch/>
        </p:blipFill>
        <p:spPr>
          <a:xfrm>
            <a:off x="10096500" y="1299369"/>
            <a:ext cx="1485900" cy="1562100"/>
          </a:xfrm>
          <a:prstGeom prst="rect">
            <a:avLst/>
          </a:prstGeom>
        </p:spPr>
      </p:pic>
      <p:pic>
        <p:nvPicPr>
          <p:cNvPr id="6" name="Image 5"/>
          <p:cNvPicPr>
            <a:picLocks noChangeAspect="1"/>
          </p:cNvPicPr>
          <p:nvPr/>
        </p:nvPicPr>
        <p:blipFill rotWithShape="1">
          <a:blip r:embed="rId3"/>
          <a:srcRect l="32396" t="65740" r="59062" b="15001"/>
          <a:stretch/>
        </p:blipFill>
        <p:spPr>
          <a:xfrm>
            <a:off x="10096500" y="4743449"/>
            <a:ext cx="1562101" cy="1981201"/>
          </a:xfrm>
          <a:prstGeom prst="rect">
            <a:avLst/>
          </a:prstGeom>
        </p:spPr>
      </p:pic>
      <p:pic>
        <p:nvPicPr>
          <p:cNvPr id="7" name="Imag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6922293" y="1744663"/>
            <a:ext cx="3562350" cy="2671763"/>
          </a:xfrm>
          <a:prstGeom prst="rect">
            <a:avLst/>
          </a:prstGeom>
        </p:spPr>
      </p:pic>
      <p:pic>
        <p:nvPicPr>
          <p:cNvPr id="8" name="Imag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78704" y="1299369"/>
            <a:ext cx="3064669" cy="4086225"/>
          </a:xfrm>
          <a:prstGeom prst="rect">
            <a:avLst/>
          </a:prstGeom>
        </p:spPr>
      </p:pic>
      <p:pic>
        <p:nvPicPr>
          <p:cNvPr id="9" name="Imag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67586" y="4914898"/>
            <a:ext cx="1357314" cy="1809752"/>
          </a:xfrm>
          <a:prstGeom prst="rect">
            <a:avLst/>
          </a:prstGeom>
        </p:spPr>
      </p:pic>
      <p:pic>
        <p:nvPicPr>
          <p:cNvPr id="10" name="Image 9"/>
          <p:cNvPicPr>
            <a:picLocks noChangeAspect="1"/>
          </p:cNvPicPr>
          <p:nvPr/>
        </p:nvPicPr>
        <p:blipFill rotWithShape="1">
          <a:blip r:embed="rId7"/>
          <a:srcRect l="26459" t="19630" r="52187" b="13982"/>
          <a:stretch/>
        </p:blipFill>
        <p:spPr>
          <a:xfrm>
            <a:off x="4200523" y="1299369"/>
            <a:ext cx="3109913" cy="5438555"/>
          </a:xfrm>
          <a:prstGeom prst="rect">
            <a:avLst/>
          </a:prstGeom>
        </p:spPr>
      </p:pic>
      <p:pic>
        <p:nvPicPr>
          <p:cNvPr id="5" name="Image 4"/>
          <p:cNvPicPr>
            <a:picLocks noChangeAspect="1"/>
          </p:cNvPicPr>
          <p:nvPr/>
        </p:nvPicPr>
        <p:blipFill rotWithShape="1">
          <a:blip r:embed="rId3"/>
          <a:srcRect l="50521" t="48981" r="32813" b="15186"/>
          <a:stretch/>
        </p:blipFill>
        <p:spPr>
          <a:xfrm>
            <a:off x="499541" y="4184332"/>
            <a:ext cx="2111497" cy="2553592"/>
          </a:xfrm>
          <a:prstGeom prst="rect">
            <a:avLst/>
          </a:prstGeom>
        </p:spPr>
      </p:pic>
    </p:spTree>
    <p:extLst>
      <p:ext uri="{BB962C8B-B14F-4D97-AF65-F5344CB8AC3E}">
        <p14:creationId xmlns:p14="http://schemas.microsoft.com/office/powerpoint/2010/main" val="1860861624"/>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Flèche courbée vers la gauche 41"/>
          <p:cNvSpPr/>
          <p:nvPr/>
        </p:nvSpPr>
        <p:spPr>
          <a:xfrm rot="6409209">
            <a:off x="5379020" y="2603762"/>
            <a:ext cx="1387005" cy="6265407"/>
          </a:xfrm>
          <a:prstGeom prst="curvedLeftArrow">
            <a:avLst>
              <a:gd name="adj1" fmla="val 25000"/>
              <a:gd name="adj2" fmla="val 50000"/>
              <a:gd name="adj3" fmla="val 408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
        <p:nvSpPr>
          <p:cNvPr id="2" name="Titre 1"/>
          <p:cNvSpPr>
            <a:spLocks noGrp="1"/>
          </p:cNvSpPr>
          <p:nvPr>
            <p:ph type="title"/>
          </p:nvPr>
        </p:nvSpPr>
        <p:spPr/>
        <p:txBody>
          <a:bodyPr/>
          <a:lstStyle/>
          <a:p>
            <a:r>
              <a:rPr lang="fr-FR" b="1" dirty="0"/>
              <a:t>Sevrage de la VMC</a:t>
            </a:r>
          </a:p>
        </p:txBody>
      </p:sp>
      <p:grpSp>
        <p:nvGrpSpPr>
          <p:cNvPr id="4" name="Google Shape;214;p4"/>
          <p:cNvGrpSpPr/>
          <p:nvPr/>
        </p:nvGrpSpPr>
        <p:grpSpPr>
          <a:xfrm>
            <a:off x="1740148" y="3112084"/>
            <a:ext cx="8496348" cy="918524"/>
            <a:chOff x="3944" y="1826737"/>
            <a:chExt cx="8496348" cy="918524"/>
          </a:xfrm>
        </p:grpSpPr>
        <p:sp>
          <p:nvSpPr>
            <p:cNvPr id="5" name="Google Shape;215;p4"/>
            <p:cNvSpPr/>
            <p:nvPr/>
          </p:nvSpPr>
          <p:spPr>
            <a:xfrm>
              <a:off x="3944" y="1826737"/>
              <a:ext cx="2296310" cy="918524"/>
            </a:xfrm>
            <a:prstGeom prst="chevron">
              <a:avLst>
                <a:gd name="adj" fmla="val 50000"/>
              </a:avLst>
            </a:prstGeom>
            <a:solidFill>
              <a:srgbClr val="FCD586"/>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 name="Google Shape;216;p4"/>
            <p:cNvSpPr txBox="1"/>
            <p:nvPr/>
          </p:nvSpPr>
          <p:spPr>
            <a:xfrm>
              <a:off x="463206" y="1826737"/>
              <a:ext cx="1377786" cy="918524"/>
            </a:xfrm>
            <a:prstGeom prst="rect">
              <a:avLst/>
            </a:prstGeom>
            <a:noFill/>
            <a:ln>
              <a:noFill/>
            </a:ln>
          </p:spPr>
          <p:txBody>
            <a:bodyPr spcFirstLastPara="1" wrap="square" lIns="80000" tIns="26650" rIns="26650" bIns="26650"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fr-FR" sz="2000" b="0" i="0" u="none" strike="noStrike" cap="none">
                  <a:solidFill>
                    <a:schemeClr val="dk1"/>
                  </a:solidFill>
                  <a:latin typeface="Arial"/>
                  <a:ea typeface="Arial"/>
                  <a:cs typeface="Arial"/>
                  <a:sym typeface="Arial"/>
                </a:rPr>
                <a:t>Spontanée</a:t>
              </a:r>
              <a:endParaRPr sz="1400" b="0" i="0" u="none" strike="noStrike" cap="none">
                <a:solidFill>
                  <a:srgbClr val="000000"/>
                </a:solidFill>
                <a:latin typeface="Arial"/>
                <a:ea typeface="Arial"/>
                <a:cs typeface="Arial"/>
                <a:sym typeface="Arial"/>
              </a:endParaRPr>
            </a:p>
          </p:txBody>
        </p:sp>
        <p:sp>
          <p:nvSpPr>
            <p:cNvPr id="7" name="Google Shape;217;p4"/>
            <p:cNvSpPr/>
            <p:nvPr/>
          </p:nvSpPr>
          <p:spPr>
            <a:xfrm>
              <a:off x="2070624" y="1826737"/>
              <a:ext cx="2296310" cy="918524"/>
            </a:xfrm>
            <a:prstGeom prst="chevron">
              <a:avLst>
                <a:gd name="adj" fmla="val 50000"/>
              </a:avLst>
            </a:prstGeom>
            <a:solidFill>
              <a:srgbClr val="F7696D"/>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 name="Google Shape;218;p4"/>
            <p:cNvSpPr txBox="1"/>
            <p:nvPr/>
          </p:nvSpPr>
          <p:spPr>
            <a:xfrm>
              <a:off x="2529886" y="1826737"/>
              <a:ext cx="1377786" cy="918524"/>
            </a:xfrm>
            <a:prstGeom prst="rect">
              <a:avLst/>
            </a:prstGeom>
            <a:noFill/>
            <a:ln>
              <a:noFill/>
            </a:ln>
          </p:spPr>
          <p:txBody>
            <a:bodyPr spcFirstLastPara="1" wrap="square" lIns="80000" tIns="26650" rIns="26650" bIns="26650"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fr-FR" sz="2000" b="0" i="0" u="none" strike="noStrike" cap="none">
                  <a:solidFill>
                    <a:schemeClr val="dk1"/>
                  </a:solidFill>
                  <a:latin typeface="Arial"/>
                  <a:ea typeface="Arial"/>
                  <a:cs typeface="Arial"/>
                  <a:sym typeface="Arial"/>
                </a:rPr>
                <a:t>VM</a:t>
              </a:r>
              <a:r>
                <a:rPr lang="fr-FR" sz="2100" b="0" i="0" u="none" strike="noStrike" cap="none">
                  <a:solidFill>
                    <a:schemeClr val="lt1"/>
                  </a:solidFill>
                  <a:latin typeface="Arial"/>
                  <a:ea typeface="Arial"/>
                  <a:cs typeface="Arial"/>
                  <a:sym typeface="Arial"/>
                </a:rPr>
                <a:t> </a:t>
              </a:r>
              <a:r>
                <a:rPr lang="fr-FR" sz="2000" b="0" i="0" u="none" strike="noStrike" cap="none">
                  <a:solidFill>
                    <a:schemeClr val="dk1"/>
                  </a:solidFill>
                  <a:latin typeface="Arial"/>
                  <a:ea typeface="Arial"/>
                  <a:cs typeface="Arial"/>
                  <a:sym typeface="Arial"/>
                </a:rPr>
                <a:t>controlée</a:t>
              </a:r>
              <a:endParaRPr sz="2000" b="0" i="0" u="none" strike="noStrike" cap="none">
                <a:solidFill>
                  <a:schemeClr val="dk1"/>
                </a:solidFill>
                <a:latin typeface="Arial"/>
                <a:ea typeface="Arial"/>
                <a:cs typeface="Arial"/>
                <a:sym typeface="Arial"/>
              </a:endParaRPr>
            </a:p>
          </p:txBody>
        </p:sp>
        <p:sp>
          <p:nvSpPr>
            <p:cNvPr id="9" name="Google Shape;219;p4"/>
            <p:cNvSpPr/>
            <p:nvPr/>
          </p:nvSpPr>
          <p:spPr>
            <a:xfrm>
              <a:off x="4137303" y="1826737"/>
              <a:ext cx="2296310" cy="918524"/>
            </a:xfrm>
            <a:prstGeom prst="chevron">
              <a:avLst>
                <a:gd name="adj" fmla="val 50000"/>
              </a:avLst>
            </a:prstGeom>
            <a:solidFill>
              <a:srgbClr val="F2A78C"/>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 name="Google Shape;220;p4"/>
            <p:cNvSpPr txBox="1"/>
            <p:nvPr/>
          </p:nvSpPr>
          <p:spPr>
            <a:xfrm>
              <a:off x="4596565" y="1826737"/>
              <a:ext cx="1377786" cy="918524"/>
            </a:xfrm>
            <a:prstGeom prst="rect">
              <a:avLst/>
            </a:prstGeom>
            <a:noFill/>
            <a:ln>
              <a:noFill/>
            </a:ln>
          </p:spPr>
          <p:txBody>
            <a:bodyPr spcFirstLastPara="1" wrap="square" lIns="80000" tIns="26650" rIns="26650" bIns="26650"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fr-FR" sz="2000" b="0" i="0" u="none" strike="noStrike" cap="none">
                  <a:solidFill>
                    <a:schemeClr val="dk1"/>
                  </a:solidFill>
                  <a:latin typeface="Arial"/>
                  <a:ea typeface="Arial"/>
                  <a:cs typeface="Arial"/>
                  <a:sym typeface="Arial"/>
                </a:rPr>
                <a:t>VSAI</a:t>
              </a:r>
              <a:endParaRPr sz="1400" b="0" i="0" u="none" strike="noStrike" cap="none">
                <a:solidFill>
                  <a:srgbClr val="000000"/>
                </a:solidFill>
                <a:latin typeface="Arial"/>
                <a:ea typeface="Arial"/>
                <a:cs typeface="Arial"/>
                <a:sym typeface="Arial"/>
              </a:endParaRPr>
            </a:p>
          </p:txBody>
        </p:sp>
        <p:sp>
          <p:nvSpPr>
            <p:cNvPr id="11" name="Google Shape;221;p4"/>
            <p:cNvSpPr/>
            <p:nvPr/>
          </p:nvSpPr>
          <p:spPr>
            <a:xfrm>
              <a:off x="6203982" y="1826737"/>
              <a:ext cx="2296310" cy="918524"/>
            </a:xfrm>
            <a:prstGeom prst="chevron">
              <a:avLst>
                <a:gd name="adj" fmla="val 50000"/>
              </a:avLst>
            </a:prstGeom>
            <a:solidFill>
              <a:srgbClr val="9FC88B"/>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222;p4"/>
            <p:cNvSpPr txBox="1"/>
            <p:nvPr/>
          </p:nvSpPr>
          <p:spPr>
            <a:xfrm>
              <a:off x="6663244" y="1826737"/>
              <a:ext cx="1377786" cy="918524"/>
            </a:xfrm>
            <a:prstGeom prst="rect">
              <a:avLst/>
            </a:prstGeom>
            <a:noFill/>
            <a:ln>
              <a:noFill/>
            </a:ln>
          </p:spPr>
          <p:txBody>
            <a:bodyPr spcFirstLastPara="1" wrap="square" lIns="80000" tIns="26650" rIns="26650" bIns="26650"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fr-FR" sz="2000" b="0" i="0" u="none" strike="noStrike" cap="none">
                  <a:solidFill>
                    <a:schemeClr val="dk1"/>
                  </a:solidFill>
                  <a:latin typeface="Arial"/>
                  <a:ea typeface="Arial"/>
                  <a:cs typeface="Arial"/>
                  <a:sym typeface="Arial"/>
                </a:rPr>
                <a:t>Spontanée</a:t>
              </a:r>
              <a:endParaRPr sz="1400" b="0" i="0" u="none" strike="noStrike" cap="none">
                <a:solidFill>
                  <a:srgbClr val="000000"/>
                </a:solidFill>
                <a:latin typeface="Arial"/>
                <a:ea typeface="Arial"/>
                <a:cs typeface="Arial"/>
                <a:sym typeface="Arial"/>
              </a:endParaRPr>
            </a:p>
          </p:txBody>
        </p:sp>
      </p:grpSp>
      <p:sp>
        <p:nvSpPr>
          <p:cNvPr id="13" name="ZoneTexte 12"/>
          <p:cNvSpPr txBox="1"/>
          <p:nvPr/>
        </p:nvSpPr>
        <p:spPr>
          <a:xfrm>
            <a:off x="316523" y="1946031"/>
            <a:ext cx="6365631" cy="369332"/>
          </a:xfrm>
          <a:prstGeom prst="rect">
            <a:avLst/>
          </a:prstGeom>
          <a:noFill/>
        </p:spPr>
        <p:txBody>
          <a:bodyPr wrap="square" rtlCol="0">
            <a:spAutoFit/>
          </a:bodyPr>
          <a:lstStyle/>
          <a:p>
            <a:r>
              <a:rPr lang="fr-FR" dirty="0"/>
              <a:t>Evolution « type » de la ventilation d’un patient en réanimation:</a:t>
            </a:r>
          </a:p>
        </p:txBody>
      </p:sp>
      <p:sp>
        <p:nvSpPr>
          <p:cNvPr id="14" name="ZoneTexte 13"/>
          <p:cNvSpPr txBox="1"/>
          <p:nvPr/>
        </p:nvSpPr>
        <p:spPr>
          <a:xfrm>
            <a:off x="3259015" y="2778369"/>
            <a:ext cx="1395047" cy="369332"/>
          </a:xfrm>
          <a:prstGeom prst="rect">
            <a:avLst/>
          </a:prstGeom>
          <a:noFill/>
        </p:spPr>
        <p:txBody>
          <a:bodyPr wrap="square" rtlCol="0">
            <a:spAutoFit/>
          </a:bodyPr>
          <a:lstStyle/>
          <a:p>
            <a:r>
              <a:rPr lang="fr-FR" dirty="0"/>
              <a:t>Intubation</a:t>
            </a:r>
          </a:p>
        </p:txBody>
      </p:sp>
      <p:sp>
        <p:nvSpPr>
          <p:cNvPr id="15" name="ZoneTexte 14"/>
          <p:cNvSpPr txBox="1"/>
          <p:nvPr/>
        </p:nvSpPr>
        <p:spPr>
          <a:xfrm>
            <a:off x="5392615" y="2778369"/>
            <a:ext cx="940154" cy="369332"/>
          </a:xfrm>
          <a:prstGeom prst="rect">
            <a:avLst/>
          </a:prstGeom>
          <a:noFill/>
        </p:spPr>
        <p:txBody>
          <a:bodyPr wrap="square" rtlCol="0">
            <a:spAutoFit/>
          </a:bodyPr>
          <a:lstStyle/>
          <a:p>
            <a:r>
              <a:rPr lang="fr-FR" dirty="0"/>
              <a:t>Réveil</a:t>
            </a:r>
          </a:p>
        </p:txBody>
      </p:sp>
      <p:cxnSp>
        <p:nvCxnSpPr>
          <p:cNvPr id="17" name="Connecteur droit avec flèche 16"/>
          <p:cNvCxnSpPr/>
          <p:nvPr/>
        </p:nvCxnSpPr>
        <p:spPr>
          <a:xfrm>
            <a:off x="6172200" y="4387545"/>
            <a:ext cx="21931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ZoneTexte 17"/>
          <p:cNvSpPr txBox="1"/>
          <p:nvPr/>
        </p:nvSpPr>
        <p:spPr>
          <a:xfrm>
            <a:off x="6430154" y="4596496"/>
            <a:ext cx="1183016" cy="461665"/>
          </a:xfrm>
          <a:prstGeom prst="rect">
            <a:avLst/>
          </a:prstGeom>
          <a:noFill/>
        </p:spPr>
        <p:txBody>
          <a:bodyPr wrap="none" rtlCol="0">
            <a:spAutoFit/>
          </a:bodyPr>
          <a:lstStyle/>
          <a:p>
            <a:r>
              <a:rPr lang="fr-FR" sz="2400" b="1" dirty="0">
                <a:solidFill>
                  <a:schemeClr val="accent1">
                    <a:lumMod val="75000"/>
                  </a:schemeClr>
                </a:solidFill>
              </a:rPr>
              <a:t>Sevrage</a:t>
            </a:r>
          </a:p>
        </p:txBody>
      </p:sp>
      <p:grpSp>
        <p:nvGrpSpPr>
          <p:cNvPr id="19" name="Google Shape;214;p4"/>
          <p:cNvGrpSpPr/>
          <p:nvPr/>
        </p:nvGrpSpPr>
        <p:grpSpPr>
          <a:xfrm>
            <a:off x="2199410" y="5304299"/>
            <a:ext cx="8496348" cy="918524"/>
            <a:chOff x="3944" y="1826737"/>
            <a:chExt cx="8496348" cy="918524"/>
          </a:xfrm>
        </p:grpSpPr>
        <p:sp>
          <p:nvSpPr>
            <p:cNvPr id="20" name="Google Shape;215;p4"/>
            <p:cNvSpPr/>
            <p:nvPr/>
          </p:nvSpPr>
          <p:spPr>
            <a:xfrm>
              <a:off x="3944" y="1826737"/>
              <a:ext cx="2296310" cy="918524"/>
            </a:xfrm>
            <a:prstGeom prst="chevron">
              <a:avLst>
                <a:gd name="adj" fmla="val 50000"/>
              </a:avLst>
            </a:prstGeom>
            <a:solidFill>
              <a:schemeClr val="accent1">
                <a:lumMod val="20000"/>
                <a:lumOff val="80000"/>
              </a:schemeClr>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6;p4"/>
            <p:cNvSpPr txBox="1"/>
            <p:nvPr/>
          </p:nvSpPr>
          <p:spPr>
            <a:xfrm>
              <a:off x="463206" y="1826737"/>
              <a:ext cx="1377786" cy="918524"/>
            </a:xfrm>
            <a:prstGeom prst="rect">
              <a:avLst/>
            </a:prstGeom>
            <a:noFill/>
            <a:ln>
              <a:noFill/>
            </a:ln>
          </p:spPr>
          <p:txBody>
            <a:bodyPr spcFirstLastPara="1" wrap="square" lIns="80000" tIns="26650" rIns="26650" bIns="26650"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fr-FR" sz="2000" b="0" i="0" u="none" strike="noStrike" cap="none" dirty="0" err="1">
                  <a:solidFill>
                    <a:schemeClr val="dk1"/>
                  </a:solidFill>
                  <a:latin typeface="Arial"/>
                  <a:ea typeface="Arial"/>
                  <a:cs typeface="Arial"/>
                  <a:sym typeface="Arial"/>
                </a:rPr>
                <a:t>Sevrabilité</a:t>
              </a:r>
              <a:endParaRPr sz="1400" b="0" i="0" u="none" strike="noStrike" cap="none" dirty="0">
                <a:solidFill>
                  <a:srgbClr val="000000"/>
                </a:solidFill>
                <a:latin typeface="Arial"/>
                <a:ea typeface="Arial"/>
                <a:cs typeface="Arial"/>
                <a:sym typeface="Arial"/>
              </a:endParaRPr>
            </a:p>
          </p:txBody>
        </p:sp>
        <p:sp>
          <p:nvSpPr>
            <p:cNvPr id="22" name="Google Shape;217;p4"/>
            <p:cNvSpPr/>
            <p:nvPr/>
          </p:nvSpPr>
          <p:spPr>
            <a:xfrm>
              <a:off x="2070624" y="1826737"/>
              <a:ext cx="2296310" cy="918524"/>
            </a:xfrm>
            <a:prstGeom prst="chevron">
              <a:avLst>
                <a:gd name="adj" fmla="val 50000"/>
              </a:avLst>
            </a:prstGeom>
            <a:solidFill>
              <a:schemeClr val="accent1">
                <a:lumMod val="40000"/>
                <a:lumOff val="60000"/>
              </a:schemeClr>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18;p4"/>
            <p:cNvSpPr txBox="1"/>
            <p:nvPr/>
          </p:nvSpPr>
          <p:spPr>
            <a:xfrm>
              <a:off x="2529886" y="1826737"/>
              <a:ext cx="1523048" cy="918524"/>
            </a:xfrm>
            <a:prstGeom prst="rect">
              <a:avLst/>
            </a:prstGeom>
            <a:noFill/>
            <a:ln>
              <a:noFill/>
            </a:ln>
          </p:spPr>
          <p:txBody>
            <a:bodyPr spcFirstLastPara="1" wrap="square" lIns="80000" tIns="26650" rIns="26650" bIns="26650"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fr-FR" sz="2000" b="0" i="0" u="none" strike="noStrike" cap="none" dirty="0" err="1">
                  <a:solidFill>
                    <a:schemeClr val="dk1"/>
                  </a:solidFill>
                  <a:latin typeface="Arial"/>
                  <a:ea typeface="Arial"/>
                  <a:cs typeface="Arial"/>
                  <a:sym typeface="Arial"/>
                </a:rPr>
                <a:t>Extubabilité</a:t>
              </a:r>
              <a:endParaRPr sz="2000" b="0" i="0" u="none" strike="noStrike" cap="none" dirty="0">
                <a:solidFill>
                  <a:schemeClr val="dk1"/>
                </a:solidFill>
                <a:latin typeface="Arial"/>
                <a:ea typeface="Arial"/>
                <a:cs typeface="Arial"/>
                <a:sym typeface="Arial"/>
              </a:endParaRPr>
            </a:p>
          </p:txBody>
        </p:sp>
        <p:sp>
          <p:nvSpPr>
            <p:cNvPr id="24" name="Google Shape;219;p4"/>
            <p:cNvSpPr/>
            <p:nvPr/>
          </p:nvSpPr>
          <p:spPr>
            <a:xfrm>
              <a:off x="4137303" y="1826737"/>
              <a:ext cx="2296310" cy="918524"/>
            </a:xfrm>
            <a:prstGeom prst="chevron">
              <a:avLst>
                <a:gd name="adj" fmla="val 50000"/>
              </a:avLst>
            </a:prstGeom>
            <a:solidFill>
              <a:schemeClr val="accent1">
                <a:lumMod val="60000"/>
                <a:lumOff val="40000"/>
              </a:schemeClr>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20;p4"/>
            <p:cNvSpPr txBox="1"/>
            <p:nvPr/>
          </p:nvSpPr>
          <p:spPr>
            <a:xfrm>
              <a:off x="4596565" y="1826737"/>
              <a:ext cx="1377786" cy="918524"/>
            </a:xfrm>
            <a:prstGeom prst="rect">
              <a:avLst/>
            </a:prstGeom>
            <a:noFill/>
            <a:ln>
              <a:noFill/>
            </a:ln>
          </p:spPr>
          <p:txBody>
            <a:bodyPr spcFirstLastPara="1" wrap="square" lIns="80000" tIns="26650" rIns="26650" bIns="26650"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fr-FR" sz="2000" b="0" i="0" u="none" strike="noStrike" cap="none" dirty="0">
                  <a:solidFill>
                    <a:schemeClr val="dk1"/>
                  </a:solidFill>
                  <a:latin typeface="Arial"/>
                  <a:ea typeface="Arial"/>
                  <a:cs typeface="Arial"/>
                  <a:sym typeface="Arial"/>
                </a:rPr>
                <a:t>Extubation</a:t>
              </a:r>
              <a:endParaRPr sz="1400" b="0" i="0" u="none" strike="noStrike" cap="none" dirty="0">
                <a:solidFill>
                  <a:srgbClr val="000000"/>
                </a:solidFill>
                <a:latin typeface="Arial"/>
                <a:ea typeface="Arial"/>
                <a:cs typeface="Arial"/>
                <a:sym typeface="Arial"/>
              </a:endParaRPr>
            </a:p>
          </p:txBody>
        </p:sp>
        <p:sp>
          <p:nvSpPr>
            <p:cNvPr id="26" name="Google Shape;221;p4"/>
            <p:cNvSpPr/>
            <p:nvPr/>
          </p:nvSpPr>
          <p:spPr>
            <a:xfrm>
              <a:off x="6203982" y="1826737"/>
              <a:ext cx="2296310" cy="918524"/>
            </a:xfrm>
            <a:prstGeom prst="chevron">
              <a:avLst>
                <a:gd name="adj" fmla="val 50000"/>
              </a:avLst>
            </a:prstGeom>
            <a:solidFill>
              <a:schemeClr val="accent1">
                <a:lumMod val="75000"/>
              </a:schemeClr>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22;p4"/>
            <p:cNvSpPr txBox="1"/>
            <p:nvPr/>
          </p:nvSpPr>
          <p:spPr>
            <a:xfrm>
              <a:off x="6663244" y="1826737"/>
              <a:ext cx="1727228" cy="918524"/>
            </a:xfrm>
            <a:prstGeom prst="rect">
              <a:avLst/>
            </a:prstGeom>
            <a:noFill/>
            <a:ln>
              <a:noFill/>
            </a:ln>
          </p:spPr>
          <p:txBody>
            <a:bodyPr spcFirstLastPara="1" wrap="square" lIns="80000" tIns="26650" rIns="26650" bIns="26650"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fr-FR" sz="2000" b="0" i="0" u="none" strike="noStrike" cap="none" dirty="0">
                  <a:solidFill>
                    <a:schemeClr val="dk1"/>
                  </a:solidFill>
                  <a:latin typeface="Arial"/>
                  <a:ea typeface="Arial"/>
                  <a:cs typeface="Arial"/>
                  <a:sym typeface="Arial"/>
                </a:rPr>
                <a:t>Consolidation</a:t>
              </a:r>
              <a:endParaRPr sz="1400" b="0" i="0" u="none" strike="noStrike" cap="none" dirty="0">
                <a:solidFill>
                  <a:srgbClr val="000000"/>
                </a:solidFill>
                <a:latin typeface="Arial"/>
                <a:ea typeface="Arial"/>
                <a:cs typeface="Arial"/>
                <a:sym typeface="Arial"/>
              </a:endParaRPr>
            </a:p>
          </p:txBody>
        </p:sp>
      </p:grpSp>
      <p:cxnSp>
        <p:nvCxnSpPr>
          <p:cNvPr id="32" name="Connecteur droit 31"/>
          <p:cNvCxnSpPr/>
          <p:nvPr/>
        </p:nvCxnSpPr>
        <p:spPr>
          <a:xfrm>
            <a:off x="8365365" y="4387545"/>
            <a:ext cx="1871131" cy="916754"/>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Connecteur droit 34"/>
          <p:cNvCxnSpPr/>
          <p:nvPr/>
        </p:nvCxnSpPr>
        <p:spPr>
          <a:xfrm>
            <a:off x="6172200" y="4178595"/>
            <a:ext cx="0" cy="417901"/>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Connecteur droit 35"/>
          <p:cNvCxnSpPr/>
          <p:nvPr/>
        </p:nvCxnSpPr>
        <p:spPr>
          <a:xfrm>
            <a:off x="8375427" y="4178595"/>
            <a:ext cx="0" cy="417901"/>
          </a:xfrm>
          <a:prstGeom prst="line">
            <a:avLst/>
          </a:prstGeom>
        </p:spPr>
        <p:style>
          <a:lnRef idx="1">
            <a:schemeClr val="accent1"/>
          </a:lnRef>
          <a:fillRef idx="0">
            <a:schemeClr val="accent1"/>
          </a:fillRef>
          <a:effectRef idx="0">
            <a:schemeClr val="accent1"/>
          </a:effectRef>
          <a:fontRef idx="minor">
            <a:schemeClr val="tx1"/>
          </a:fontRef>
        </p:style>
      </p:cxnSp>
      <p:pic>
        <p:nvPicPr>
          <p:cNvPr id="3" name="Image 2"/>
          <p:cNvPicPr>
            <a:picLocks noChangeAspect="1"/>
          </p:cNvPicPr>
          <p:nvPr/>
        </p:nvPicPr>
        <p:blipFill>
          <a:blip r:embed="rId3"/>
          <a:stretch>
            <a:fillRect/>
          </a:stretch>
        </p:blipFill>
        <p:spPr>
          <a:xfrm>
            <a:off x="9280443" y="404814"/>
            <a:ext cx="2762250" cy="2571750"/>
          </a:xfrm>
          <a:prstGeom prst="rect">
            <a:avLst/>
          </a:prstGeom>
        </p:spPr>
      </p:pic>
      <p:sp>
        <p:nvSpPr>
          <p:cNvPr id="43" name="ZoneTexte 42"/>
          <p:cNvSpPr txBox="1"/>
          <p:nvPr/>
        </p:nvSpPr>
        <p:spPr>
          <a:xfrm>
            <a:off x="8168210" y="6358342"/>
            <a:ext cx="2068286" cy="369332"/>
          </a:xfrm>
          <a:prstGeom prst="rect">
            <a:avLst/>
          </a:prstGeom>
          <a:noFill/>
        </p:spPr>
        <p:txBody>
          <a:bodyPr wrap="square" rtlCol="0">
            <a:spAutoFit/>
          </a:bodyPr>
          <a:lstStyle/>
          <a:p>
            <a:r>
              <a:rPr lang="fr-FR" dirty="0"/>
              <a:t>Echec d’extubation</a:t>
            </a:r>
          </a:p>
        </p:txBody>
      </p:sp>
      <p:cxnSp>
        <p:nvCxnSpPr>
          <p:cNvPr id="29" name="Connecteur droit 28"/>
          <p:cNvCxnSpPr/>
          <p:nvPr/>
        </p:nvCxnSpPr>
        <p:spPr>
          <a:xfrm flipH="1">
            <a:off x="2199412" y="4387545"/>
            <a:ext cx="3972788" cy="916754"/>
          </a:xfrm>
          <a:prstGeom prst="line">
            <a:avLst/>
          </a:prstGeom>
        </p:spPr>
        <p:style>
          <a:lnRef idx="1">
            <a:schemeClr val="accent1"/>
          </a:lnRef>
          <a:fillRef idx="0">
            <a:schemeClr val="accent1"/>
          </a:fillRef>
          <a:effectRef idx="0">
            <a:schemeClr val="accent1"/>
          </a:effectRef>
          <a:fontRef idx="minor">
            <a:schemeClr val="tx1"/>
          </a:fontRef>
        </p:style>
      </p:cxnSp>
      <p:sp>
        <p:nvSpPr>
          <p:cNvPr id="48" name="ZoneTexte 47"/>
          <p:cNvSpPr txBox="1"/>
          <p:nvPr/>
        </p:nvSpPr>
        <p:spPr>
          <a:xfrm>
            <a:off x="10585938" y="6103926"/>
            <a:ext cx="1333160" cy="646331"/>
          </a:xfrm>
          <a:prstGeom prst="rect">
            <a:avLst/>
          </a:prstGeom>
          <a:noFill/>
        </p:spPr>
        <p:txBody>
          <a:bodyPr wrap="square" rtlCol="0">
            <a:spAutoFit/>
          </a:bodyPr>
          <a:lstStyle/>
          <a:p>
            <a:r>
              <a:rPr lang="fr-FR" dirty="0"/>
              <a:t>H+48 à J+7 post-</a:t>
            </a:r>
            <a:r>
              <a:rPr lang="fr-FR" dirty="0" err="1"/>
              <a:t>extub</a:t>
            </a:r>
            <a:r>
              <a:rPr lang="fr-FR" dirty="0"/>
              <a:t>.</a:t>
            </a:r>
          </a:p>
        </p:txBody>
      </p:sp>
      <p:cxnSp>
        <p:nvCxnSpPr>
          <p:cNvPr id="50" name="Connecteur droit 49"/>
          <p:cNvCxnSpPr/>
          <p:nvPr/>
        </p:nvCxnSpPr>
        <p:spPr>
          <a:xfrm>
            <a:off x="10729841" y="5304299"/>
            <a:ext cx="0" cy="799627"/>
          </a:xfrm>
          <a:prstGeom prst="line">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51633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L’échec de l’extubation</a:t>
            </a:r>
          </a:p>
        </p:txBody>
      </p:sp>
      <p:sp>
        <p:nvSpPr>
          <p:cNvPr id="3" name="Espace réservé du contenu 2"/>
          <p:cNvSpPr>
            <a:spLocks noGrp="1"/>
          </p:cNvSpPr>
          <p:nvPr>
            <p:ph idx="1"/>
          </p:nvPr>
        </p:nvSpPr>
        <p:spPr>
          <a:xfrm>
            <a:off x="693774" y="1690688"/>
            <a:ext cx="10804451" cy="4827070"/>
          </a:xfrm>
        </p:spPr>
        <p:txBody>
          <a:bodyPr>
            <a:normAutofit lnSpcReduction="10000"/>
          </a:bodyPr>
          <a:lstStyle/>
          <a:p>
            <a:pPr eaLnBrk="0" fontAlgn="base" hangingPunct="0">
              <a:lnSpc>
                <a:spcPct val="100000"/>
              </a:lnSpc>
              <a:spcBef>
                <a:spcPct val="0"/>
              </a:spcBef>
              <a:spcAft>
                <a:spcPct val="0"/>
              </a:spcAft>
            </a:pPr>
            <a:r>
              <a:rPr lang="fr-FR" b="1" dirty="0"/>
              <a:t>L'échec de l'extubation </a:t>
            </a:r>
            <a:r>
              <a:rPr lang="fr-FR" dirty="0"/>
              <a:t>est défini comme la </a:t>
            </a:r>
            <a:r>
              <a:rPr lang="fr-FR" b="1" dirty="0"/>
              <a:t>nécessité précoce (24-72h) d'une </a:t>
            </a:r>
            <a:r>
              <a:rPr lang="fr-FR" b="1" dirty="0" err="1"/>
              <a:t>réintubation</a:t>
            </a:r>
            <a:r>
              <a:rPr lang="fr-FR" dirty="0"/>
              <a:t> dans les suites de l'extubation programmée. Son incidence varie entre 2 et </a:t>
            </a:r>
            <a:r>
              <a:rPr lang="fr-FR" b="1" dirty="0"/>
              <a:t>25 %</a:t>
            </a:r>
            <a:r>
              <a:rPr lang="fr-FR" dirty="0"/>
              <a:t> en fonction des populations étudiées et des pratiques utilisées. </a:t>
            </a:r>
            <a:r>
              <a:rPr lang="fr-FR" sz="1600" dirty="0"/>
              <a:t>(S. </a:t>
            </a:r>
            <a:r>
              <a:rPr lang="fr-FR" sz="1600" dirty="0" err="1"/>
              <a:t>Jaber</a:t>
            </a:r>
            <a:r>
              <a:rPr lang="fr-FR" sz="1600" dirty="0"/>
              <a:t> et al., Les échecs de l’extubation, Réanimation 2004)</a:t>
            </a:r>
          </a:p>
          <a:p>
            <a:pPr eaLnBrk="0" fontAlgn="base" hangingPunct="0">
              <a:lnSpc>
                <a:spcPct val="100000"/>
              </a:lnSpc>
              <a:spcBef>
                <a:spcPct val="0"/>
              </a:spcBef>
              <a:spcAft>
                <a:spcPct val="0"/>
              </a:spcAft>
            </a:pPr>
            <a:endParaRPr lang="fr-FR" sz="1600" dirty="0"/>
          </a:p>
          <a:p>
            <a:pPr eaLnBrk="0" fontAlgn="base" hangingPunct="0">
              <a:lnSpc>
                <a:spcPct val="100000"/>
              </a:lnSpc>
              <a:spcBef>
                <a:spcPct val="0"/>
              </a:spcBef>
              <a:spcAft>
                <a:spcPct val="0"/>
              </a:spcAft>
            </a:pPr>
            <a:endParaRPr lang="fr-FR" sz="1600" dirty="0"/>
          </a:p>
          <a:p>
            <a:pPr eaLnBrk="0" fontAlgn="base" hangingPunct="0">
              <a:lnSpc>
                <a:spcPct val="100000"/>
              </a:lnSpc>
              <a:spcBef>
                <a:spcPct val="0"/>
              </a:spcBef>
              <a:spcAft>
                <a:spcPct val="0"/>
              </a:spcAft>
            </a:pPr>
            <a:r>
              <a:rPr lang="fr-FR" altLang="fr-FR" dirty="0"/>
              <a:t>Selon Epstein</a:t>
            </a:r>
            <a:r>
              <a:rPr lang="en-US" dirty="0"/>
              <a:t> </a:t>
            </a:r>
            <a:r>
              <a:rPr lang="en-US" sz="1600" dirty="0" smtClean="0"/>
              <a:t>(Crit. Care 2009) </a:t>
            </a:r>
            <a:r>
              <a:rPr lang="en-US" dirty="0" err="1" smtClean="0"/>
              <a:t>en</a:t>
            </a:r>
            <a:r>
              <a:rPr lang="en-US" dirty="0" smtClean="0"/>
              <a:t> </a:t>
            </a:r>
            <a:r>
              <a:rPr lang="en-US" b="1" dirty="0"/>
              <a:t>reanimation </a:t>
            </a:r>
            <a:r>
              <a:rPr lang="en-US" b="1" dirty="0" err="1"/>
              <a:t>médicale</a:t>
            </a:r>
            <a:r>
              <a:rPr lang="en-US" dirty="0"/>
              <a:t> </a:t>
            </a:r>
            <a:r>
              <a:rPr lang="en-US" dirty="0" err="1"/>
              <a:t>l’échec</a:t>
            </a:r>
            <a:r>
              <a:rPr lang="en-US" dirty="0"/>
              <a:t> de </a:t>
            </a:r>
            <a:r>
              <a:rPr lang="en-US" dirty="0" err="1"/>
              <a:t>l’extubation</a:t>
            </a:r>
            <a:r>
              <a:rPr lang="en-US" dirty="0"/>
              <a:t> </a:t>
            </a:r>
            <a:r>
              <a:rPr lang="en-US" dirty="0" err="1"/>
              <a:t>représente</a:t>
            </a:r>
            <a:r>
              <a:rPr lang="en-US" dirty="0"/>
              <a:t> 15% des patients. </a:t>
            </a:r>
            <a:r>
              <a:rPr lang="en-US" dirty="0" err="1"/>
              <a:t>Dans</a:t>
            </a:r>
            <a:r>
              <a:rPr lang="en-US" dirty="0"/>
              <a:t> </a:t>
            </a:r>
            <a:r>
              <a:rPr lang="en-US" dirty="0" err="1"/>
              <a:t>sa</a:t>
            </a:r>
            <a:r>
              <a:rPr lang="en-US" dirty="0"/>
              <a:t> </a:t>
            </a:r>
            <a:r>
              <a:rPr lang="en-US" dirty="0" err="1"/>
              <a:t>cohorte</a:t>
            </a:r>
            <a:r>
              <a:rPr lang="en-US" dirty="0"/>
              <a:t> Epstein </a:t>
            </a:r>
            <a:r>
              <a:rPr lang="en-US" dirty="0" err="1"/>
              <a:t>relève</a:t>
            </a:r>
            <a:r>
              <a:rPr lang="en-US" dirty="0"/>
              <a:t>:</a:t>
            </a:r>
          </a:p>
          <a:p>
            <a:pPr marL="0" indent="0" eaLnBrk="0" fontAlgn="base" hangingPunct="0">
              <a:lnSpc>
                <a:spcPct val="100000"/>
              </a:lnSpc>
              <a:spcBef>
                <a:spcPct val="0"/>
              </a:spcBef>
              <a:spcAft>
                <a:spcPct val="0"/>
              </a:spcAft>
              <a:buNone/>
            </a:pPr>
            <a:endParaRPr lang="en-US" dirty="0"/>
          </a:p>
          <a:p>
            <a:pPr lvl="7" eaLnBrk="0" fontAlgn="base" hangingPunct="0">
              <a:lnSpc>
                <a:spcPct val="100000"/>
              </a:lnSpc>
              <a:spcBef>
                <a:spcPct val="0"/>
              </a:spcBef>
              <a:spcAft>
                <a:spcPct val="0"/>
              </a:spcAft>
            </a:pPr>
            <a:r>
              <a:rPr lang="en-US" sz="2400" b="1" dirty="0"/>
              <a:t>+12j de VMC</a:t>
            </a:r>
          </a:p>
          <a:p>
            <a:pPr lvl="7" eaLnBrk="0" fontAlgn="base" hangingPunct="0">
              <a:lnSpc>
                <a:spcPct val="100000"/>
              </a:lnSpc>
              <a:spcBef>
                <a:spcPct val="0"/>
              </a:spcBef>
              <a:spcAft>
                <a:spcPct val="0"/>
              </a:spcAft>
            </a:pPr>
            <a:r>
              <a:rPr lang="en-US" sz="2400" b="1" dirty="0" err="1"/>
              <a:t>Mortalité</a:t>
            </a:r>
            <a:r>
              <a:rPr lang="en-US" sz="2400" b="1" dirty="0"/>
              <a:t> </a:t>
            </a:r>
            <a:r>
              <a:rPr lang="en-US" sz="2400" b="1" dirty="0" err="1"/>
              <a:t>passe</a:t>
            </a:r>
            <a:r>
              <a:rPr lang="en-US" sz="2400" b="1" dirty="0"/>
              <a:t> de 12 à 43%</a:t>
            </a:r>
          </a:p>
          <a:p>
            <a:pPr lvl="7" eaLnBrk="0" fontAlgn="base" hangingPunct="0">
              <a:lnSpc>
                <a:spcPct val="100000"/>
              </a:lnSpc>
              <a:spcBef>
                <a:spcPct val="0"/>
              </a:spcBef>
              <a:spcAft>
                <a:spcPct val="0"/>
              </a:spcAft>
            </a:pPr>
            <a:r>
              <a:rPr lang="en-US" sz="2400" b="1" dirty="0"/>
              <a:t>LOS in ICU +16,7j</a:t>
            </a:r>
          </a:p>
          <a:p>
            <a:pPr lvl="7" eaLnBrk="0" fontAlgn="base" hangingPunct="0">
              <a:lnSpc>
                <a:spcPct val="100000"/>
              </a:lnSpc>
              <a:spcBef>
                <a:spcPct val="0"/>
              </a:spcBef>
              <a:spcAft>
                <a:spcPct val="0"/>
              </a:spcAft>
            </a:pPr>
            <a:r>
              <a:rPr lang="en-US" sz="2400" b="1" dirty="0"/>
              <a:t>LOS in hospital + 14,2j </a:t>
            </a:r>
          </a:p>
          <a:p>
            <a:pPr lvl="6" eaLnBrk="0" fontAlgn="base" hangingPunct="0">
              <a:lnSpc>
                <a:spcPct val="100000"/>
              </a:lnSpc>
              <a:spcBef>
                <a:spcPct val="0"/>
              </a:spcBef>
              <a:spcAft>
                <a:spcPct val="0"/>
              </a:spcAft>
            </a:pPr>
            <a:endParaRPr lang="fr-FR" altLang="fr-FR" sz="2400" dirty="0"/>
          </a:p>
          <a:p>
            <a:endParaRPr lang="fr-FR" dirty="0"/>
          </a:p>
        </p:txBody>
      </p:sp>
    </p:spTree>
    <p:extLst>
      <p:ext uri="{BB962C8B-B14F-4D97-AF65-F5344CB8AC3E}">
        <p14:creationId xmlns:p14="http://schemas.microsoft.com/office/powerpoint/2010/main" val="28664125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244548" y="2081220"/>
            <a:ext cx="11674549" cy="2031325"/>
          </a:xfrm>
          <a:prstGeom prst="rect">
            <a:avLst/>
          </a:prstGeom>
          <a:noFill/>
        </p:spPr>
        <p:txBody>
          <a:bodyPr wrap="square" rtlCol="0">
            <a:spAutoFit/>
          </a:bodyPr>
          <a:lstStyle/>
          <a:p>
            <a:pPr marL="285750" indent="-285750">
              <a:buFont typeface="Arial" panose="020B0604020202020204" pitchFamily="34" charset="0"/>
              <a:buChar char="•"/>
            </a:pPr>
            <a:r>
              <a:rPr lang="fr-FR" dirty="0"/>
              <a:t>L’opportunité d’interrompre la VM doit être recherchée dès son instauration, </a:t>
            </a:r>
            <a:r>
              <a:rPr lang="fr-FR" b="1" dirty="0"/>
              <a:t>indépendamment de la pathologie sous-jacente</a:t>
            </a:r>
            <a:r>
              <a:rPr lang="fr-FR" dirty="0"/>
              <a:t> [2]. </a:t>
            </a:r>
          </a:p>
          <a:p>
            <a:pPr marL="285750" indent="-285750">
              <a:buFont typeface="Arial" panose="020B0604020202020204" pitchFamily="34" charset="0"/>
              <a:buChar char="•"/>
            </a:pPr>
            <a:r>
              <a:rPr lang="fr-FR" dirty="0"/>
              <a:t>La procédure de sevrage débute par la recherche du </a:t>
            </a:r>
            <a:r>
              <a:rPr lang="fr-FR" b="1" dirty="0" err="1"/>
              <a:t>pré-requis</a:t>
            </a:r>
            <a:r>
              <a:rPr lang="fr-FR" b="1" dirty="0"/>
              <a:t> à l’épreuve de VS</a:t>
            </a:r>
            <a:r>
              <a:rPr lang="fr-FR" dirty="0"/>
              <a:t>. Ce </a:t>
            </a:r>
            <a:r>
              <a:rPr lang="fr-FR" dirty="0" err="1"/>
              <a:t>pré-requis</a:t>
            </a:r>
            <a:r>
              <a:rPr lang="fr-FR" dirty="0"/>
              <a:t> comporte des </a:t>
            </a:r>
            <a:r>
              <a:rPr lang="fr-FR" b="1" dirty="0"/>
              <a:t>critères généraux</a:t>
            </a:r>
            <a:r>
              <a:rPr lang="fr-FR" dirty="0"/>
              <a:t> et des </a:t>
            </a:r>
            <a:r>
              <a:rPr lang="fr-FR" b="1" dirty="0"/>
              <a:t>critères respiratoires</a:t>
            </a:r>
            <a:r>
              <a:rPr lang="fr-FR" dirty="0"/>
              <a:t>. Leur recherche, effectuée en règle générale par le personnel infirmier et/ou les </a:t>
            </a:r>
            <a:r>
              <a:rPr lang="fr-FR" b="1" dirty="0"/>
              <a:t>kinésithérapeutes</a:t>
            </a:r>
            <a:r>
              <a:rPr lang="fr-FR" dirty="0"/>
              <a:t>, doit être </a:t>
            </a:r>
            <a:r>
              <a:rPr lang="fr-FR" b="1" dirty="0"/>
              <a:t>précoce</a:t>
            </a:r>
            <a:r>
              <a:rPr lang="fr-FR" dirty="0"/>
              <a:t> [c, 3], </a:t>
            </a:r>
            <a:r>
              <a:rPr lang="fr-FR" b="1" dirty="0"/>
              <a:t>quotidienne</a:t>
            </a:r>
            <a:r>
              <a:rPr lang="fr-FR" dirty="0"/>
              <a:t> [c, 3] et faire l’objet d’un </a:t>
            </a:r>
            <a:r>
              <a:rPr lang="fr-FR" b="1" dirty="0"/>
              <a:t>protocole rédigé </a:t>
            </a:r>
            <a:r>
              <a:rPr lang="fr-FR" dirty="0"/>
              <a:t>[a, 1].</a:t>
            </a:r>
          </a:p>
          <a:p>
            <a:pPr marL="285750" indent="-285750">
              <a:buFont typeface="Arial" panose="020B0604020202020204" pitchFamily="34" charset="0"/>
              <a:buChar char="•"/>
            </a:pPr>
            <a:endParaRPr lang="fr-FR" dirty="0"/>
          </a:p>
          <a:p>
            <a:pPr marL="285750" indent="-285750">
              <a:buFont typeface="Arial" panose="020B0604020202020204" pitchFamily="34" charset="0"/>
              <a:buChar char="•"/>
            </a:pPr>
            <a:endParaRPr lang="fr-FR" dirty="0"/>
          </a:p>
        </p:txBody>
      </p:sp>
      <p:sp>
        <p:nvSpPr>
          <p:cNvPr id="5" name="ZoneTexte 4"/>
          <p:cNvSpPr txBox="1"/>
          <p:nvPr/>
        </p:nvSpPr>
        <p:spPr>
          <a:xfrm>
            <a:off x="2559786" y="3658015"/>
            <a:ext cx="7044071" cy="1754326"/>
          </a:xfrm>
          <a:prstGeom prst="rect">
            <a:avLst/>
          </a:prstGeom>
          <a:solidFill>
            <a:schemeClr val="accent1">
              <a:alpha val="36000"/>
            </a:schemeClr>
          </a:solidFill>
          <a:ln>
            <a:noFill/>
          </a:ln>
        </p:spPr>
        <p:txBody>
          <a:bodyPr wrap="square" rtlCol="0">
            <a:spAutoFit/>
          </a:bodyPr>
          <a:lstStyle/>
          <a:p>
            <a:r>
              <a:rPr lang="fr-FR" u="sng" dirty="0"/>
              <a:t>Prérequis à l’épreuve de VS:</a:t>
            </a:r>
          </a:p>
          <a:p>
            <a:pPr marL="285750" indent="-285750">
              <a:buFont typeface="Arial" panose="020B0604020202020204" pitchFamily="34" charset="0"/>
              <a:buChar char="•"/>
            </a:pPr>
            <a:r>
              <a:rPr lang="fr-FR" dirty="0"/>
              <a:t>Absence de vasopresseur (NAD&lt;0,1µg/kg/min, DOBU&lt;5µg/kg/min) [3]</a:t>
            </a:r>
          </a:p>
          <a:p>
            <a:pPr marL="285750" indent="-285750">
              <a:buFont typeface="Arial" panose="020B0604020202020204" pitchFamily="34" charset="0"/>
              <a:buChar char="•"/>
            </a:pPr>
            <a:r>
              <a:rPr lang="fr-FR" dirty="0"/>
              <a:t>Absence de sédation et réponse orientée à l’ordre simple [3]</a:t>
            </a:r>
          </a:p>
          <a:p>
            <a:pPr marL="285750" indent="-285750">
              <a:buFont typeface="Arial" panose="020B0604020202020204" pitchFamily="34" charset="0"/>
              <a:buChar char="•"/>
            </a:pPr>
            <a:r>
              <a:rPr lang="fr-FR" dirty="0"/>
              <a:t>FR≤35/min</a:t>
            </a:r>
          </a:p>
          <a:p>
            <a:pPr marL="285750" indent="-285750">
              <a:buFont typeface="Arial" panose="020B0604020202020204" pitchFamily="34" charset="0"/>
              <a:buChar char="•"/>
            </a:pPr>
            <a:r>
              <a:rPr lang="fr-FR" dirty="0"/>
              <a:t>PEP≤5 [c,3]</a:t>
            </a:r>
          </a:p>
          <a:p>
            <a:pPr marL="285750" indent="-285750">
              <a:buFont typeface="Arial" panose="020B0604020202020204" pitchFamily="34" charset="0"/>
              <a:buChar char="•"/>
            </a:pPr>
            <a:r>
              <a:rPr lang="fr-FR" dirty="0"/>
              <a:t>FiO2≤50% [c,3]</a:t>
            </a:r>
          </a:p>
        </p:txBody>
      </p:sp>
      <p:sp>
        <p:nvSpPr>
          <p:cNvPr id="6" name="ZoneTexte 5"/>
          <p:cNvSpPr txBox="1"/>
          <p:nvPr/>
        </p:nvSpPr>
        <p:spPr>
          <a:xfrm>
            <a:off x="382772" y="5720316"/>
            <a:ext cx="11536325" cy="646331"/>
          </a:xfrm>
          <a:prstGeom prst="rect">
            <a:avLst/>
          </a:prstGeom>
          <a:noFill/>
        </p:spPr>
        <p:txBody>
          <a:bodyPr wrap="square" rtlCol="0">
            <a:spAutoFit/>
          </a:bodyPr>
          <a:lstStyle/>
          <a:p>
            <a:pPr marL="285750" indent="-285750">
              <a:buFont typeface="Arial" panose="020B0604020202020204" pitchFamily="34" charset="0"/>
              <a:buChar char="•"/>
            </a:pPr>
            <a:r>
              <a:rPr lang="fr-FR" b="1" u="sng" dirty="0"/>
              <a:t>Définition de patient à haut risque de </a:t>
            </a:r>
            <a:r>
              <a:rPr lang="fr-FR" b="1" u="sng" dirty="0" err="1"/>
              <a:t>réintubation</a:t>
            </a:r>
            <a:r>
              <a:rPr lang="fr-FR" b="1" u="sng" dirty="0"/>
              <a:t>:</a:t>
            </a:r>
            <a:r>
              <a:rPr lang="fr-FR" dirty="0"/>
              <a:t> </a:t>
            </a:r>
            <a:r>
              <a:rPr lang="fr-FR" b="1" dirty="0"/>
              <a:t>Age ≥ 65 ans, maladie cardiaque et/ou respiratoire sous jacente,</a:t>
            </a:r>
            <a:r>
              <a:rPr lang="fr-FR" dirty="0"/>
              <a:t> 20-25% de </a:t>
            </a:r>
            <a:r>
              <a:rPr lang="fr-FR" dirty="0" err="1"/>
              <a:t>réintubation</a:t>
            </a:r>
            <a:r>
              <a:rPr lang="fr-FR" dirty="0"/>
              <a:t> (A. </a:t>
            </a:r>
            <a:r>
              <a:rPr lang="fr-FR" dirty="0" err="1"/>
              <a:t>Thille</a:t>
            </a:r>
            <a:r>
              <a:rPr lang="fr-FR" dirty="0"/>
              <a:t> et al. </a:t>
            </a:r>
            <a:r>
              <a:rPr lang="fr-FR" dirty="0" err="1"/>
              <a:t>Crit</a:t>
            </a:r>
            <a:r>
              <a:rPr lang="fr-FR" dirty="0"/>
              <a:t>. Care Med. 2011)  </a:t>
            </a:r>
          </a:p>
        </p:txBody>
      </p:sp>
      <p:sp>
        <p:nvSpPr>
          <p:cNvPr id="7" name="Titre 1">
            <a:extLst>
              <a:ext uri="{FF2B5EF4-FFF2-40B4-BE49-F238E27FC236}">
                <a16:creationId xmlns:a16="http://schemas.microsoft.com/office/drawing/2014/main" id="{8B0B1B90-1B40-1A41-9086-A88C35B4EBBF}"/>
              </a:ext>
            </a:extLst>
          </p:cNvPr>
          <p:cNvSpPr txBox="1">
            <a:spLocks/>
          </p:cNvSpPr>
          <p:nvPr/>
        </p:nvSpPr>
        <p:spPr>
          <a:xfrm>
            <a:off x="560445" y="312745"/>
            <a:ext cx="11042751" cy="14605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fr-FR" b="1" dirty="0"/>
              <a:t>XXIe CONFÉRENCE DE CONSENSUS, RÉANIMATION ET MÉDECINE D’URGENCE, 2001.</a:t>
            </a:r>
          </a:p>
        </p:txBody>
      </p:sp>
    </p:spTree>
    <p:extLst>
      <p:ext uri="{BB962C8B-B14F-4D97-AF65-F5344CB8AC3E}">
        <p14:creationId xmlns:p14="http://schemas.microsoft.com/office/powerpoint/2010/main" val="33313344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stretch>
            <a:fillRect/>
          </a:stretch>
        </p:blipFill>
        <p:spPr>
          <a:xfrm>
            <a:off x="1129990" y="382773"/>
            <a:ext cx="9971065" cy="5360914"/>
          </a:xfrm>
          <a:prstGeom prst="rect">
            <a:avLst/>
          </a:prstGeom>
        </p:spPr>
      </p:pic>
      <p:sp>
        <p:nvSpPr>
          <p:cNvPr id="5" name="Rectangle 4"/>
          <p:cNvSpPr/>
          <p:nvPr/>
        </p:nvSpPr>
        <p:spPr>
          <a:xfrm>
            <a:off x="1129990" y="5743687"/>
            <a:ext cx="9971065" cy="253916"/>
          </a:xfrm>
          <a:prstGeom prst="rect">
            <a:avLst/>
          </a:prstGeom>
        </p:spPr>
        <p:txBody>
          <a:bodyPr wrap="square">
            <a:spAutoFit/>
          </a:bodyPr>
          <a:lstStyle/>
          <a:p>
            <a:r>
              <a:rPr lang="en-US" sz="1050" dirty="0">
                <a:solidFill>
                  <a:srgbClr val="111111"/>
                </a:solidFill>
                <a:latin typeface="Roboto"/>
              </a:rPr>
              <a:t>Risk Factors for and Prediction by Caregivers of </a:t>
            </a:r>
            <a:r>
              <a:rPr lang="en-US" sz="1050" dirty="0" err="1">
                <a:solidFill>
                  <a:srgbClr val="111111"/>
                </a:solidFill>
                <a:latin typeface="Roboto"/>
              </a:rPr>
              <a:t>Extubation</a:t>
            </a:r>
            <a:r>
              <a:rPr lang="en-US" sz="1050" dirty="0">
                <a:solidFill>
                  <a:srgbClr val="111111"/>
                </a:solidFill>
                <a:latin typeface="Roboto"/>
              </a:rPr>
              <a:t> Failure in ICU Patients: A Prospective Study, A. </a:t>
            </a:r>
            <a:r>
              <a:rPr lang="en-US" sz="1050" dirty="0" err="1">
                <a:solidFill>
                  <a:srgbClr val="111111"/>
                </a:solidFill>
                <a:latin typeface="Roboto"/>
              </a:rPr>
              <a:t>Thille</a:t>
            </a:r>
            <a:r>
              <a:rPr lang="en-US" sz="1050" dirty="0">
                <a:solidFill>
                  <a:srgbClr val="111111"/>
                </a:solidFill>
                <a:latin typeface="Roboto"/>
              </a:rPr>
              <a:t> et al. </a:t>
            </a:r>
            <a:r>
              <a:rPr lang="en-US" sz="1050" dirty="0">
                <a:solidFill>
                  <a:srgbClr val="111111"/>
                </a:solidFill>
                <a:latin typeface="inherit"/>
              </a:rPr>
              <a:t>Critical Care Medicine,</a:t>
            </a:r>
            <a:r>
              <a:rPr lang="en-US" sz="1050" dirty="0">
                <a:solidFill>
                  <a:srgbClr val="111111"/>
                </a:solidFill>
                <a:latin typeface="var(--nova-font-family-sans-serif)"/>
              </a:rPr>
              <a:t> December 2014</a:t>
            </a:r>
          </a:p>
        </p:txBody>
      </p:sp>
    </p:spTree>
    <p:extLst>
      <p:ext uri="{BB962C8B-B14F-4D97-AF65-F5344CB8AC3E}">
        <p14:creationId xmlns:p14="http://schemas.microsoft.com/office/powerpoint/2010/main" val="10002636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199" y="365125"/>
            <a:ext cx="10647947" cy="1624096"/>
          </a:xfrm>
        </p:spPr>
        <p:txBody>
          <a:bodyPr>
            <a:normAutofit/>
          </a:bodyPr>
          <a:lstStyle/>
          <a:p>
            <a:pPr algn="ctr"/>
            <a:r>
              <a:rPr lang="fr-FR" sz="4800" b="1" dirty="0"/>
              <a:t>Classification WIND </a:t>
            </a:r>
            <a:br>
              <a:rPr lang="fr-FR" sz="4800" b="1" dirty="0"/>
            </a:br>
            <a:r>
              <a:rPr lang="en-US" sz="1400" i="1" dirty="0" err="1">
                <a:solidFill>
                  <a:schemeClr val="dk1"/>
                </a:solidFill>
                <a:latin typeface="Arial"/>
                <a:ea typeface="Arial"/>
                <a:cs typeface="Arial"/>
                <a:sym typeface="Arial"/>
              </a:rPr>
              <a:t>Béduneau</a:t>
            </a:r>
            <a:r>
              <a:rPr lang="en-US" sz="1400" i="1" dirty="0">
                <a:solidFill>
                  <a:schemeClr val="dk1"/>
                </a:solidFill>
                <a:latin typeface="Arial"/>
                <a:ea typeface="Arial"/>
                <a:cs typeface="Arial"/>
                <a:sym typeface="Arial"/>
              </a:rPr>
              <a:t> G, et  al. The WIND Study. Am J </a:t>
            </a:r>
            <a:r>
              <a:rPr lang="en-US" sz="1400" i="1" dirty="0" err="1">
                <a:solidFill>
                  <a:schemeClr val="dk1"/>
                </a:solidFill>
                <a:latin typeface="Arial"/>
                <a:ea typeface="Arial"/>
                <a:cs typeface="Arial"/>
                <a:sym typeface="Arial"/>
              </a:rPr>
              <a:t>Respir</a:t>
            </a:r>
            <a:r>
              <a:rPr lang="en-US" sz="1400" i="1" dirty="0">
                <a:solidFill>
                  <a:schemeClr val="dk1"/>
                </a:solidFill>
                <a:latin typeface="Arial"/>
                <a:ea typeface="Arial"/>
                <a:cs typeface="Arial"/>
                <a:sym typeface="Arial"/>
              </a:rPr>
              <a:t> </a:t>
            </a:r>
            <a:r>
              <a:rPr lang="en-US" sz="1400" i="1" dirty="0" err="1">
                <a:solidFill>
                  <a:schemeClr val="dk1"/>
                </a:solidFill>
                <a:latin typeface="Arial"/>
                <a:ea typeface="Arial"/>
                <a:cs typeface="Arial"/>
                <a:sym typeface="Arial"/>
              </a:rPr>
              <a:t>Crit</a:t>
            </a:r>
            <a:r>
              <a:rPr lang="en-US" sz="1400" i="1" dirty="0">
                <a:solidFill>
                  <a:schemeClr val="dk1"/>
                </a:solidFill>
                <a:latin typeface="Arial"/>
                <a:ea typeface="Arial"/>
                <a:cs typeface="Arial"/>
                <a:sym typeface="Arial"/>
              </a:rPr>
              <a:t> Care Med 2016</a:t>
            </a:r>
            <a:r>
              <a:rPr lang="en-US" sz="2400" dirty="0">
                <a:solidFill>
                  <a:srgbClr val="000000"/>
                </a:solidFill>
                <a:latin typeface="Arial"/>
                <a:ea typeface="Arial"/>
                <a:cs typeface="Arial"/>
                <a:sym typeface="Arial"/>
              </a:rPr>
              <a:t/>
            </a:r>
            <a:br>
              <a:rPr lang="en-US" sz="2400" dirty="0">
                <a:solidFill>
                  <a:srgbClr val="000000"/>
                </a:solidFill>
                <a:latin typeface="Arial"/>
                <a:ea typeface="Arial"/>
                <a:cs typeface="Arial"/>
                <a:sym typeface="Arial"/>
              </a:rPr>
            </a:br>
            <a:endParaRPr lang="fr-FR" sz="4800" dirty="0"/>
          </a:p>
        </p:txBody>
      </p:sp>
      <p:grpSp>
        <p:nvGrpSpPr>
          <p:cNvPr id="9" name="Groupe 8">
            <a:extLst>
              <a:ext uri="{FF2B5EF4-FFF2-40B4-BE49-F238E27FC236}">
                <a16:creationId xmlns:a16="http://schemas.microsoft.com/office/drawing/2014/main" id="{263302AB-608D-8D4E-B023-BA39839D74F5}"/>
              </a:ext>
            </a:extLst>
          </p:cNvPr>
          <p:cNvGrpSpPr/>
          <p:nvPr/>
        </p:nvGrpSpPr>
        <p:grpSpPr>
          <a:xfrm>
            <a:off x="1623919" y="1690688"/>
            <a:ext cx="8944162" cy="5032865"/>
            <a:chOff x="1805354" y="1027906"/>
            <a:chExt cx="8944162" cy="5032865"/>
          </a:xfrm>
        </p:grpSpPr>
        <p:pic>
          <p:nvPicPr>
            <p:cNvPr id="4" name="Google Shape;311;p6"/>
            <p:cNvPicPr preferRelativeResize="0">
              <a:picLocks/>
            </p:cNvPicPr>
            <p:nvPr/>
          </p:nvPicPr>
          <p:blipFill rotWithShape="1">
            <a:blip r:embed="rId2">
              <a:alphaModFix/>
            </a:blip>
            <a:srcRect r="855" b="7449"/>
            <a:stretch/>
          </p:blipFill>
          <p:spPr>
            <a:xfrm>
              <a:off x="1805354" y="1027906"/>
              <a:ext cx="8581292" cy="3752170"/>
            </a:xfrm>
            <a:prstGeom prst="rect">
              <a:avLst/>
            </a:prstGeom>
            <a:noFill/>
            <a:ln>
              <a:noFill/>
            </a:ln>
          </p:spPr>
        </p:pic>
        <p:grpSp>
          <p:nvGrpSpPr>
            <p:cNvPr id="3" name="Groupe 2">
              <a:extLst>
                <a:ext uri="{FF2B5EF4-FFF2-40B4-BE49-F238E27FC236}">
                  <a16:creationId xmlns:a16="http://schemas.microsoft.com/office/drawing/2014/main" id="{2325574B-09C6-CB4B-8936-72A3D467533A}"/>
                </a:ext>
              </a:extLst>
            </p:cNvPr>
            <p:cNvGrpSpPr/>
            <p:nvPr/>
          </p:nvGrpSpPr>
          <p:grpSpPr>
            <a:xfrm>
              <a:off x="2543907" y="4819275"/>
              <a:ext cx="8205609" cy="1241496"/>
              <a:chOff x="2543907" y="4819275"/>
              <a:chExt cx="8205609" cy="1241496"/>
            </a:xfrm>
          </p:grpSpPr>
          <p:sp>
            <p:nvSpPr>
              <p:cNvPr id="5" name="ZoneTexte 4"/>
              <p:cNvSpPr txBox="1"/>
              <p:nvPr/>
            </p:nvSpPr>
            <p:spPr>
              <a:xfrm>
                <a:off x="2543907" y="4865077"/>
                <a:ext cx="691662" cy="646331"/>
              </a:xfrm>
              <a:prstGeom prst="rect">
                <a:avLst/>
              </a:prstGeom>
              <a:noFill/>
            </p:spPr>
            <p:txBody>
              <a:bodyPr wrap="square" rtlCol="0">
                <a:spAutoFit/>
              </a:bodyPr>
              <a:lstStyle/>
              <a:p>
                <a:r>
                  <a:rPr lang="fr-FR" dirty="0"/>
                  <a:t>24%</a:t>
                </a:r>
              </a:p>
              <a:p>
                <a:endParaRPr lang="fr-FR" dirty="0"/>
              </a:p>
            </p:txBody>
          </p:sp>
          <p:sp>
            <p:nvSpPr>
              <p:cNvPr id="6" name="ZoneTexte 5"/>
              <p:cNvSpPr txBox="1"/>
              <p:nvPr/>
            </p:nvSpPr>
            <p:spPr>
              <a:xfrm>
                <a:off x="3777011" y="4819275"/>
                <a:ext cx="1581798" cy="1200329"/>
              </a:xfrm>
              <a:prstGeom prst="rect">
                <a:avLst/>
              </a:prstGeom>
              <a:noFill/>
            </p:spPr>
            <p:txBody>
              <a:bodyPr wrap="square" rtlCol="0">
                <a:spAutoFit/>
              </a:bodyPr>
              <a:lstStyle/>
              <a:p>
                <a:r>
                  <a:rPr lang="fr-FR" dirty="0"/>
                  <a:t>Sevrage simple</a:t>
                </a:r>
              </a:p>
              <a:p>
                <a:r>
                  <a:rPr lang="fr-FR" dirty="0"/>
                  <a:t>57%</a:t>
                </a:r>
              </a:p>
              <a:p>
                <a:r>
                  <a:rPr lang="fr-FR" dirty="0"/>
                  <a:t>†6%</a:t>
                </a:r>
              </a:p>
              <a:p>
                <a:endParaRPr lang="fr-FR" dirty="0"/>
              </a:p>
            </p:txBody>
          </p:sp>
          <p:sp>
            <p:nvSpPr>
              <p:cNvPr id="7" name="ZoneTexte 6"/>
              <p:cNvSpPr txBox="1"/>
              <p:nvPr/>
            </p:nvSpPr>
            <p:spPr>
              <a:xfrm>
                <a:off x="6419475" y="4860442"/>
                <a:ext cx="1793903" cy="1200329"/>
              </a:xfrm>
              <a:prstGeom prst="rect">
                <a:avLst/>
              </a:prstGeom>
              <a:noFill/>
            </p:spPr>
            <p:txBody>
              <a:bodyPr wrap="square" rtlCol="0">
                <a:spAutoFit/>
              </a:bodyPr>
              <a:lstStyle/>
              <a:p>
                <a:r>
                  <a:rPr lang="fr-FR" dirty="0"/>
                  <a:t>Sevrage difficile</a:t>
                </a:r>
              </a:p>
              <a:p>
                <a:r>
                  <a:rPr lang="fr-FR" dirty="0"/>
                  <a:t>10%</a:t>
                </a:r>
              </a:p>
              <a:p>
                <a:r>
                  <a:rPr lang="fr-FR" dirty="0"/>
                  <a:t>†17%</a:t>
                </a:r>
              </a:p>
              <a:p>
                <a:endParaRPr lang="fr-FR" dirty="0"/>
              </a:p>
            </p:txBody>
          </p:sp>
          <p:sp>
            <p:nvSpPr>
              <p:cNvPr id="8" name="ZoneTexte 7"/>
              <p:cNvSpPr txBox="1"/>
              <p:nvPr/>
            </p:nvSpPr>
            <p:spPr>
              <a:xfrm>
                <a:off x="8878186" y="4860442"/>
                <a:ext cx="1871330" cy="1200329"/>
              </a:xfrm>
              <a:prstGeom prst="rect">
                <a:avLst/>
              </a:prstGeom>
              <a:noFill/>
            </p:spPr>
            <p:txBody>
              <a:bodyPr wrap="square" rtlCol="0">
                <a:spAutoFit/>
              </a:bodyPr>
              <a:lstStyle/>
              <a:p>
                <a:r>
                  <a:rPr lang="fr-FR" dirty="0"/>
                  <a:t>Sevrage prolongé</a:t>
                </a:r>
              </a:p>
              <a:p>
                <a:r>
                  <a:rPr lang="fr-FR" dirty="0"/>
                  <a:t>9%</a:t>
                </a:r>
              </a:p>
              <a:p>
                <a:r>
                  <a:rPr lang="fr-FR" dirty="0"/>
                  <a:t>†29%</a:t>
                </a:r>
              </a:p>
              <a:p>
                <a:endParaRPr lang="fr-FR" dirty="0"/>
              </a:p>
            </p:txBody>
          </p:sp>
        </p:grpSp>
      </p:grpSp>
    </p:spTree>
    <p:extLst>
      <p:ext uri="{BB962C8B-B14F-4D97-AF65-F5344CB8AC3E}">
        <p14:creationId xmlns:p14="http://schemas.microsoft.com/office/powerpoint/2010/main" val="2293167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Image 16"/>
          <p:cNvPicPr>
            <a:picLocks noChangeAspect="1"/>
          </p:cNvPicPr>
          <p:nvPr/>
        </p:nvPicPr>
        <p:blipFill>
          <a:blip r:embed="rId3"/>
          <a:stretch>
            <a:fillRect/>
          </a:stretch>
        </p:blipFill>
        <p:spPr>
          <a:xfrm>
            <a:off x="7675710" y="825929"/>
            <a:ext cx="4420597" cy="4412396"/>
          </a:xfrm>
          <a:prstGeom prst="rect">
            <a:avLst/>
          </a:prstGeom>
        </p:spPr>
      </p:pic>
      <p:sp>
        <p:nvSpPr>
          <p:cNvPr id="2" name="Titre 1"/>
          <p:cNvSpPr>
            <a:spLocks noGrp="1"/>
          </p:cNvSpPr>
          <p:nvPr>
            <p:ph type="title"/>
          </p:nvPr>
        </p:nvSpPr>
        <p:spPr>
          <a:xfrm>
            <a:off x="157716" y="163148"/>
            <a:ext cx="10515600" cy="1325563"/>
          </a:xfrm>
        </p:spPr>
        <p:txBody>
          <a:bodyPr/>
          <a:lstStyle/>
          <a:p>
            <a:r>
              <a:rPr lang="fr-FR" b="1" dirty="0"/>
              <a:t>Modalités des épreuves de sevrage</a:t>
            </a:r>
          </a:p>
        </p:txBody>
      </p:sp>
      <p:pic>
        <p:nvPicPr>
          <p:cNvPr id="5" name="Image 4"/>
          <p:cNvPicPr>
            <a:picLocks noChangeAspect="1"/>
          </p:cNvPicPr>
          <p:nvPr/>
        </p:nvPicPr>
        <p:blipFill>
          <a:blip r:embed="rId4"/>
          <a:stretch>
            <a:fillRect/>
          </a:stretch>
        </p:blipFill>
        <p:spPr>
          <a:xfrm>
            <a:off x="157716" y="1212111"/>
            <a:ext cx="7125586" cy="5128351"/>
          </a:xfrm>
          <a:prstGeom prst="rect">
            <a:avLst/>
          </a:prstGeom>
        </p:spPr>
      </p:pic>
      <p:sp>
        <p:nvSpPr>
          <p:cNvPr id="6" name="Rectangle 5"/>
          <p:cNvSpPr/>
          <p:nvPr/>
        </p:nvSpPr>
        <p:spPr>
          <a:xfrm>
            <a:off x="157716" y="6340462"/>
            <a:ext cx="7880498" cy="461665"/>
          </a:xfrm>
          <a:prstGeom prst="rect">
            <a:avLst/>
          </a:prstGeom>
        </p:spPr>
        <p:txBody>
          <a:bodyPr wrap="square">
            <a:spAutoFit/>
          </a:bodyPr>
          <a:lstStyle/>
          <a:p>
            <a:r>
              <a:rPr lang="en-US" sz="1200" dirty="0"/>
              <a:t>Effort to Breathe with Various Spontaneous Breathing Trial Techniques. A Physiologic Meta-analysis, M. </a:t>
            </a:r>
            <a:r>
              <a:rPr lang="en-US" sz="1200" dirty="0" err="1"/>
              <a:t>Sklar</a:t>
            </a:r>
            <a:r>
              <a:rPr lang="en-US" sz="1200" dirty="0"/>
              <a:t>, Am J </a:t>
            </a:r>
            <a:r>
              <a:rPr lang="en-US" sz="1200" dirty="0" err="1"/>
              <a:t>Respir</a:t>
            </a:r>
            <a:r>
              <a:rPr lang="en-US" sz="1200" dirty="0"/>
              <a:t> Critical Care, 2017.</a:t>
            </a:r>
            <a:endParaRPr lang="fr-FR" sz="1200" dirty="0"/>
          </a:p>
        </p:txBody>
      </p:sp>
      <p:sp>
        <p:nvSpPr>
          <p:cNvPr id="18" name="Rectangle 17"/>
          <p:cNvSpPr/>
          <p:nvPr/>
        </p:nvSpPr>
        <p:spPr>
          <a:xfrm>
            <a:off x="7675710" y="5401873"/>
            <a:ext cx="4420598" cy="646331"/>
          </a:xfrm>
          <a:prstGeom prst="rect">
            <a:avLst/>
          </a:prstGeom>
        </p:spPr>
        <p:txBody>
          <a:bodyPr wrap="square">
            <a:spAutoFit/>
          </a:bodyPr>
          <a:lstStyle/>
          <a:p>
            <a:pPr algn="ctr"/>
            <a:r>
              <a:rPr lang="en-US" sz="1200" dirty="0"/>
              <a:t>Weaning from mechanical ventilation with pressure support in patients failing a T-tube trial of spontaneous breathing, . </a:t>
            </a:r>
            <a:r>
              <a:rPr lang="en-US" sz="1200" dirty="0" err="1"/>
              <a:t>Ezingeard</a:t>
            </a:r>
            <a:r>
              <a:rPr lang="en-US" sz="1200" dirty="0"/>
              <a:t> et al., </a:t>
            </a:r>
            <a:r>
              <a:rPr lang="en-US" sz="1200" dirty="0" err="1"/>
              <a:t>Int</a:t>
            </a:r>
            <a:r>
              <a:rPr lang="en-US" sz="1200" dirty="0"/>
              <a:t> Care Med, 2006.</a:t>
            </a:r>
            <a:endParaRPr lang="fr-FR" sz="1200" dirty="0"/>
          </a:p>
        </p:txBody>
      </p:sp>
    </p:spTree>
    <p:extLst>
      <p:ext uri="{BB962C8B-B14F-4D97-AF65-F5344CB8AC3E}">
        <p14:creationId xmlns:p14="http://schemas.microsoft.com/office/powerpoint/2010/main" val="40934447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524161" y="99156"/>
            <a:ext cx="7455568" cy="1708224"/>
          </a:xfrm>
        </p:spPr>
        <p:txBody>
          <a:bodyPr>
            <a:normAutofit/>
          </a:bodyPr>
          <a:lstStyle/>
          <a:p>
            <a:pPr algn="ctr"/>
            <a:r>
              <a:rPr lang="fr-FR" b="1" dirty="0"/>
              <a:t>RFE: Intubation et extubation du patient en réanimation, 2018</a:t>
            </a:r>
          </a:p>
        </p:txBody>
      </p:sp>
      <p:pic>
        <p:nvPicPr>
          <p:cNvPr id="4" name="Image 3"/>
          <p:cNvPicPr>
            <a:picLocks noChangeAspect="1"/>
          </p:cNvPicPr>
          <p:nvPr/>
        </p:nvPicPr>
        <p:blipFill rotWithShape="1">
          <a:blip r:embed="rId3"/>
          <a:srcRect l="22132" t="35272" r="46298" b="50671"/>
          <a:stretch/>
        </p:blipFill>
        <p:spPr>
          <a:xfrm>
            <a:off x="478465" y="2275367"/>
            <a:ext cx="5773480" cy="1446028"/>
          </a:xfrm>
          <a:prstGeom prst="rect">
            <a:avLst/>
          </a:prstGeom>
        </p:spPr>
      </p:pic>
      <p:grpSp>
        <p:nvGrpSpPr>
          <p:cNvPr id="7" name="Groupe 6"/>
          <p:cNvGrpSpPr/>
          <p:nvPr/>
        </p:nvGrpSpPr>
        <p:grpSpPr>
          <a:xfrm>
            <a:off x="478465" y="4032396"/>
            <a:ext cx="5709683" cy="2488019"/>
            <a:chOff x="1020725" y="4125432"/>
            <a:chExt cx="5709683" cy="2488019"/>
          </a:xfrm>
        </p:grpSpPr>
        <p:pic>
          <p:nvPicPr>
            <p:cNvPr id="5" name="Image 4"/>
            <p:cNvPicPr>
              <a:picLocks noChangeAspect="1"/>
            </p:cNvPicPr>
            <p:nvPr/>
          </p:nvPicPr>
          <p:blipFill rotWithShape="1">
            <a:blip r:embed="rId4"/>
            <a:srcRect l="22249" t="56770" r="46531" b="19044"/>
            <a:stretch/>
          </p:blipFill>
          <p:spPr>
            <a:xfrm>
              <a:off x="1020725" y="4125432"/>
              <a:ext cx="5709683" cy="2488019"/>
            </a:xfrm>
            <a:prstGeom prst="rect">
              <a:avLst/>
            </a:prstGeom>
            <a:ln w="38100">
              <a:solidFill>
                <a:srgbClr val="FF0000"/>
              </a:solidFill>
            </a:ln>
          </p:spPr>
        </p:pic>
        <p:pic>
          <p:nvPicPr>
            <p:cNvPr id="6" name="Image 5"/>
            <p:cNvPicPr>
              <a:picLocks noChangeAspect="1"/>
            </p:cNvPicPr>
            <p:nvPr/>
          </p:nvPicPr>
          <p:blipFill rotWithShape="1">
            <a:blip r:embed="rId4"/>
            <a:srcRect l="56724" t="72789" r="16764" b="23904"/>
            <a:stretch/>
          </p:blipFill>
          <p:spPr>
            <a:xfrm>
              <a:off x="1020725" y="6134985"/>
              <a:ext cx="4848446" cy="340243"/>
            </a:xfrm>
            <a:prstGeom prst="rect">
              <a:avLst/>
            </a:prstGeom>
          </p:spPr>
        </p:pic>
      </p:grpSp>
      <p:pic>
        <p:nvPicPr>
          <p:cNvPr id="8" name="Image 7"/>
          <p:cNvPicPr>
            <a:picLocks noChangeAspect="1"/>
          </p:cNvPicPr>
          <p:nvPr/>
        </p:nvPicPr>
        <p:blipFill rotWithShape="1">
          <a:blip r:embed="rId5"/>
          <a:srcRect l="26317" t="30724" r="41706" b="42507"/>
          <a:stretch/>
        </p:blipFill>
        <p:spPr>
          <a:xfrm>
            <a:off x="7655440" y="1892440"/>
            <a:ext cx="4380615" cy="2062871"/>
          </a:xfrm>
          <a:prstGeom prst="rect">
            <a:avLst/>
          </a:prstGeom>
        </p:spPr>
      </p:pic>
      <p:pic>
        <p:nvPicPr>
          <p:cNvPr id="9" name="Image 8"/>
          <p:cNvPicPr>
            <a:picLocks noChangeAspect="1"/>
          </p:cNvPicPr>
          <p:nvPr/>
        </p:nvPicPr>
        <p:blipFill rotWithShape="1">
          <a:blip r:embed="rId6"/>
          <a:srcRect l="22015" t="28553" r="46241" b="34961"/>
          <a:stretch/>
        </p:blipFill>
        <p:spPr>
          <a:xfrm>
            <a:off x="8475533" y="4125432"/>
            <a:ext cx="3560522" cy="2301949"/>
          </a:xfrm>
          <a:prstGeom prst="rect">
            <a:avLst/>
          </a:prstGeom>
        </p:spPr>
      </p:pic>
    </p:spTree>
    <p:extLst>
      <p:ext uri="{BB962C8B-B14F-4D97-AF65-F5344CB8AC3E}">
        <p14:creationId xmlns:p14="http://schemas.microsoft.com/office/powerpoint/2010/main" val="25589663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rotWithShape="1">
          <a:blip r:embed="rId3"/>
          <a:srcRect l="28143" t="22459" r="13740" b="11501"/>
          <a:stretch/>
        </p:blipFill>
        <p:spPr>
          <a:xfrm>
            <a:off x="74428" y="990600"/>
            <a:ext cx="8269660" cy="5285860"/>
          </a:xfrm>
          <a:prstGeom prst="rect">
            <a:avLst/>
          </a:prstGeom>
        </p:spPr>
      </p:pic>
      <p:sp>
        <p:nvSpPr>
          <p:cNvPr id="5" name="Rectangle 4"/>
          <p:cNvSpPr/>
          <p:nvPr/>
        </p:nvSpPr>
        <p:spPr>
          <a:xfrm>
            <a:off x="74428" y="6276460"/>
            <a:ext cx="7793665" cy="461665"/>
          </a:xfrm>
          <a:prstGeom prst="rect">
            <a:avLst/>
          </a:prstGeom>
        </p:spPr>
        <p:txBody>
          <a:bodyPr wrap="square">
            <a:spAutoFit/>
          </a:bodyPr>
          <a:lstStyle/>
          <a:p>
            <a:pPr algn="r"/>
            <a:r>
              <a:rPr lang="fr-FR" sz="1200" dirty="0"/>
              <a:t>Recommandations Formalisées d’Expert: Intubation et extubation du patient en réanimation, </a:t>
            </a:r>
          </a:p>
          <a:p>
            <a:pPr algn="r"/>
            <a:r>
              <a:rPr lang="fr-FR" sz="1200" dirty="0"/>
              <a:t>H. </a:t>
            </a:r>
            <a:r>
              <a:rPr lang="fr-FR" sz="1200" dirty="0" err="1"/>
              <a:t>Quintard</a:t>
            </a:r>
            <a:r>
              <a:rPr lang="fr-FR" sz="1200" dirty="0"/>
              <a:t> et al, </a:t>
            </a:r>
            <a:r>
              <a:rPr lang="fr-FR" sz="1200" dirty="0" err="1"/>
              <a:t>Anesth</a:t>
            </a:r>
            <a:r>
              <a:rPr lang="fr-FR" sz="1200" dirty="0"/>
              <a:t> </a:t>
            </a:r>
            <a:r>
              <a:rPr lang="fr-FR" sz="1200" dirty="0" err="1"/>
              <a:t>Reanim</a:t>
            </a:r>
            <a:r>
              <a:rPr lang="fr-FR" sz="1200" dirty="0"/>
              <a:t>. 2018</a:t>
            </a:r>
          </a:p>
        </p:txBody>
      </p:sp>
      <p:pic>
        <p:nvPicPr>
          <p:cNvPr id="12" name="Image 11"/>
          <p:cNvPicPr>
            <a:picLocks noChangeAspect="1"/>
          </p:cNvPicPr>
          <p:nvPr/>
        </p:nvPicPr>
        <p:blipFill rotWithShape="1">
          <a:blip r:embed="rId4"/>
          <a:srcRect l="60155" t="29897" r="11822" b="43540"/>
          <a:stretch/>
        </p:blipFill>
        <p:spPr>
          <a:xfrm>
            <a:off x="7868093" y="1967021"/>
            <a:ext cx="4167716" cy="2222206"/>
          </a:xfrm>
          <a:prstGeom prst="rect">
            <a:avLst/>
          </a:prstGeom>
          <a:ln w="25400">
            <a:solidFill>
              <a:srgbClr val="FF0000"/>
            </a:solidFill>
          </a:ln>
        </p:spPr>
      </p:pic>
      <p:sp>
        <p:nvSpPr>
          <p:cNvPr id="6" name="Titre 1">
            <a:extLst>
              <a:ext uri="{FF2B5EF4-FFF2-40B4-BE49-F238E27FC236}">
                <a16:creationId xmlns:a16="http://schemas.microsoft.com/office/drawing/2014/main" id="{4F932839-F95E-604C-9C4C-20B59B5960F2}"/>
              </a:ext>
            </a:extLst>
          </p:cNvPr>
          <p:cNvSpPr>
            <a:spLocks noGrp="1"/>
          </p:cNvSpPr>
          <p:nvPr>
            <p:ph type="title"/>
          </p:nvPr>
        </p:nvSpPr>
        <p:spPr>
          <a:xfrm>
            <a:off x="1050960" y="0"/>
            <a:ext cx="10188539" cy="1130300"/>
          </a:xfrm>
        </p:spPr>
        <p:txBody>
          <a:bodyPr>
            <a:normAutofit/>
          </a:bodyPr>
          <a:lstStyle/>
          <a:p>
            <a:pPr algn="ctr"/>
            <a:r>
              <a:rPr lang="fr-FR" b="1" dirty="0"/>
              <a:t>Algorithme d’extubation en Réanimation</a:t>
            </a:r>
          </a:p>
        </p:txBody>
      </p:sp>
    </p:spTree>
    <p:extLst>
      <p:ext uri="{BB962C8B-B14F-4D97-AF65-F5344CB8AC3E}">
        <p14:creationId xmlns:p14="http://schemas.microsoft.com/office/powerpoint/2010/main" val="10842723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Sevrage: en pratique sur le CH</a:t>
            </a:r>
          </a:p>
        </p:txBody>
      </p:sp>
      <p:sp>
        <p:nvSpPr>
          <p:cNvPr id="3" name="Espace réservé du contenu 2"/>
          <p:cNvSpPr>
            <a:spLocks noGrp="1"/>
          </p:cNvSpPr>
          <p:nvPr>
            <p:ph idx="1"/>
          </p:nvPr>
        </p:nvSpPr>
        <p:spPr/>
        <p:txBody>
          <a:bodyPr/>
          <a:lstStyle/>
          <a:p>
            <a:r>
              <a:rPr lang="fr-FR" dirty="0"/>
              <a:t>Recherche des prérequis à l’ES: 2x/jours,</a:t>
            </a:r>
          </a:p>
          <a:p>
            <a:r>
              <a:rPr lang="fr-FR" dirty="0"/>
              <a:t>Réalisation épreuve de sevrage → SEVRABILITE?</a:t>
            </a:r>
          </a:p>
          <a:p>
            <a:r>
              <a:rPr lang="fr-FR" dirty="0"/>
              <a:t>Evaluation Toux/Encombrement → EXTUBABILITE?</a:t>
            </a:r>
          </a:p>
          <a:p>
            <a:r>
              <a:rPr lang="fr-FR" dirty="0"/>
              <a:t>Concertation avec le médecin → Décision d’extubation et organisation du relai post VMC (O2/HFO, VNI, matériel de désencombrement instrumental, disponibilité équipe, horaire de l’extubation…)</a:t>
            </a:r>
          </a:p>
          <a:p>
            <a:endParaRPr lang="fr-FR" dirty="0"/>
          </a:p>
        </p:txBody>
      </p:sp>
    </p:spTree>
    <p:extLst>
      <p:ext uri="{BB962C8B-B14F-4D97-AF65-F5344CB8AC3E}">
        <p14:creationId xmlns:p14="http://schemas.microsoft.com/office/powerpoint/2010/main" val="22571319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38199" y="56357"/>
            <a:ext cx="10515600" cy="1325563"/>
          </a:xfrm>
        </p:spPr>
        <p:txBody>
          <a:bodyPr/>
          <a:lstStyle/>
          <a:p>
            <a:pPr algn="ctr"/>
            <a:r>
              <a:rPr lang="fr-FR" b="1" dirty="0"/>
              <a:t>Extubation en pratique:</a:t>
            </a:r>
          </a:p>
        </p:txBody>
      </p:sp>
      <p:sp>
        <p:nvSpPr>
          <p:cNvPr id="3" name="Espace réservé du contenu 2"/>
          <p:cNvSpPr>
            <a:spLocks noGrp="1"/>
          </p:cNvSpPr>
          <p:nvPr>
            <p:ph idx="1"/>
          </p:nvPr>
        </p:nvSpPr>
        <p:spPr>
          <a:xfrm>
            <a:off x="838199" y="1468440"/>
            <a:ext cx="10919570" cy="3254037"/>
          </a:xfrm>
        </p:spPr>
        <p:txBody>
          <a:bodyPr numCol="2">
            <a:normAutofit fontScale="92500" lnSpcReduction="20000"/>
          </a:bodyPr>
          <a:lstStyle/>
          <a:p>
            <a:r>
              <a:rPr lang="fr-FR" sz="2400" b="1" dirty="0"/>
              <a:t>Contexte favorable: </a:t>
            </a:r>
            <a:endParaRPr lang="fr-FR" sz="2400" dirty="0"/>
          </a:p>
          <a:p>
            <a:pPr lvl="1"/>
            <a:r>
              <a:rPr lang="fr-FR" sz="1800" dirty="0"/>
              <a:t>Sur prescription médicale, médecin informé et disponible,</a:t>
            </a:r>
          </a:p>
          <a:p>
            <a:pPr lvl="1"/>
            <a:r>
              <a:rPr lang="fr-FR" sz="1800" dirty="0"/>
              <a:t>Disponibilité du reste de l’équipe,</a:t>
            </a:r>
          </a:p>
          <a:p>
            <a:pPr lvl="1"/>
            <a:r>
              <a:rPr lang="fr-FR" sz="1800" dirty="0"/>
              <a:t>Temporalité, dans l’idéal réévaluation kiné à H+2 et H+4.</a:t>
            </a:r>
          </a:p>
          <a:p>
            <a:r>
              <a:rPr lang="fr-FR" sz="2400" b="1" dirty="0"/>
              <a:t>Installation et préparation du patient: </a:t>
            </a:r>
          </a:p>
          <a:p>
            <a:pPr lvl="1"/>
            <a:r>
              <a:rPr lang="fr-FR" sz="1800" dirty="0"/>
              <a:t>bien </a:t>
            </a:r>
            <a:r>
              <a:rPr lang="fr-FR" sz="1800" b="1" dirty="0" smtClean="0"/>
              <a:t>assis</a:t>
            </a:r>
            <a:r>
              <a:rPr lang="fr-FR" sz="1800" dirty="0" smtClean="0"/>
              <a:t>, </a:t>
            </a:r>
            <a:r>
              <a:rPr lang="fr-FR" sz="1800" dirty="0"/>
              <a:t>pas de coussin derrière la tête</a:t>
            </a:r>
          </a:p>
          <a:p>
            <a:pPr lvl="1"/>
            <a:r>
              <a:rPr lang="fr-FR" sz="1800" b="1" dirty="0"/>
              <a:t>coaching/préparation mentale </a:t>
            </a:r>
            <a:r>
              <a:rPr lang="fr-FR" sz="1800" dirty="0"/>
              <a:t>(initiation en amont: dès la recherche de la </a:t>
            </a:r>
            <a:r>
              <a:rPr lang="fr-FR" sz="1800" dirty="0" err="1"/>
              <a:t>sevrabilité</a:t>
            </a:r>
            <a:r>
              <a:rPr lang="fr-FR" sz="1800" dirty="0"/>
              <a:t>)</a:t>
            </a:r>
          </a:p>
          <a:p>
            <a:r>
              <a:rPr lang="fr-FR" sz="2400" b="1" dirty="0"/>
              <a:t>Préparation du matériel</a:t>
            </a:r>
            <a:r>
              <a:rPr lang="fr-FR" sz="2400" dirty="0"/>
              <a:t>: </a:t>
            </a:r>
          </a:p>
          <a:p>
            <a:pPr lvl="1"/>
            <a:r>
              <a:rPr lang="fr-FR" sz="1800" dirty="0" err="1"/>
              <a:t>Proteger</a:t>
            </a:r>
            <a:r>
              <a:rPr lang="fr-FR" sz="1800" dirty="0"/>
              <a:t> t’environnement immédiat des projections</a:t>
            </a:r>
          </a:p>
          <a:p>
            <a:pPr lvl="1"/>
            <a:r>
              <a:rPr lang="fr-FR" sz="1800" dirty="0"/>
              <a:t>Aspiration, ciseaux, </a:t>
            </a:r>
            <a:r>
              <a:rPr lang="fr-FR" sz="1800" dirty="0" err="1"/>
              <a:t>seringe</a:t>
            </a:r>
            <a:r>
              <a:rPr lang="fr-FR" sz="1800" dirty="0"/>
              <a:t> (min 10cc), </a:t>
            </a:r>
          </a:p>
          <a:p>
            <a:pPr lvl="1"/>
            <a:r>
              <a:rPr lang="fr-FR" sz="1800" dirty="0"/>
              <a:t>« Relais » patient (O2/VNI + interface), mouchoirs pour le patient, </a:t>
            </a:r>
          </a:p>
          <a:p>
            <a:r>
              <a:rPr lang="fr-FR" sz="2400" dirty="0"/>
              <a:t>Vidange gastrique  et ablation SOG ( les SNG peuvent être conservées),</a:t>
            </a:r>
          </a:p>
          <a:p>
            <a:r>
              <a:rPr lang="fr-FR" sz="2400" b="1" dirty="0"/>
              <a:t>Toilette bronchique</a:t>
            </a:r>
            <a:r>
              <a:rPr lang="fr-FR" sz="2400" dirty="0"/>
              <a:t>,</a:t>
            </a:r>
          </a:p>
          <a:p>
            <a:r>
              <a:rPr lang="fr-FR" sz="2400" b="1" dirty="0"/>
              <a:t>Toilette sphère ORL</a:t>
            </a:r>
            <a:r>
              <a:rPr lang="fr-FR" sz="2400" dirty="0"/>
              <a:t>,</a:t>
            </a:r>
          </a:p>
          <a:p>
            <a:pPr>
              <a:buFont typeface="Wingdings" pitchFamily="2" charset="2"/>
              <a:buChar char="Ø"/>
            </a:pPr>
            <a:r>
              <a:rPr lang="fr-FR" sz="2400" dirty="0"/>
              <a:t>Libération de la </a:t>
            </a:r>
            <a:r>
              <a:rPr lang="fr-FR" sz="2400" dirty="0" err="1"/>
              <a:t>lacette</a:t>
            </a:r>
            <a:r>
              <a:rPr lang="fr-FR" sz="2400" dirty="0"/>
              <a:t>, dégonfler le ballonnet, retirer </a:t>
            </a:r>
            <a:r>
              <a:rPr lang="fr-FR" sz="2400" dirty="0" smtClean="0"/>
              <a:t>l’IOT en fin d’inspiration du patient.</a:t>
            </a:r>
            <a:endParaRPr lang="fr-FR" sz="2400" dirty="0"/>
          </a:p>
        </p:txBody>
      </p:sp>
      <p:sp>
        <p:nvSpPr>
          <p:cNvPr id="4" name="ZoneTexte 3">
            <a:extLst>
              <a:ext uri="{FF2B5EF4-FFF2-40B4-BE49-F238E27FC236}">
                <a16:creationId xmlns:a16="http://schemas.microsoft.com/office/drawing/2014/main" id="{8437E8D4-F1C3-CC4E-A9C3-152A5A0E7D2A}"/>
              </a:ext>
            </a:extLst>
          </p:cNvPr>
          <p:cNvSpPr txBox="1"/>
          <p:nvPr/>
        </p:nvSpPr>
        <p:spPr>
          <a:xfrm>
            <a:off x="1764846" y="4886663"/>
            <a:ext cx="8662307" cy="1754326"/>
          </a:xfrm>
          <a:prstGeom prst="rect">
            <a:avLst/>
          </a:prstGeom>
          <a:noFill/>
          <a:ln>
            <a:solidFill>
              <a:schemeClr val="tx1"/>
            </a:solidFill>
          </a:ln>
        </p:spPr>
        <p:txBody>
          <a:bodyPr wrap="square" rtlCol="0">
            <a:spAutoFit/>
          </a:bodyPr>
          <a:lstStyle/>
          <a:p>
            <a:pPr marL="285750" indent="-285750">
              <a:buFont typeface="Wingdings" pitchFamily="2" charset="2"/>
              <a:buChar char="Ø"/>
            </a:pPr>
            <a:r>
              <a:rPr lang="fr-FR" dirty="0"/>
              <a:t>Avant mise en place du relais le patient doit pourvoir libérer ses voies aériennes d’éventuelles sécrétions remontées lors de l’EOT: toux, </a:t>
            </a:r>
            <a:r>
              <a:rPr lang="fr-FR" dirty="0" err="1"/>
              <a:t>hemmage</a:t>
            </a:r>
            <a:r>
              <a:rPr lang="fr-FR" dirty="0"/>
              <a:t>…</a:t>
            </a:r>
          </a:p>
          <a:p>
            <a:pPr marL="285750" indent="-285750">
              <a:buFont typeface="Wingdings" pitchFamily="2" charset="2"/>
              <a:buChar char="Ø"/>
            </a:pPr>
            <a:r>
              <a:rPr lang="fr-FR" dirty="0"/>
              <a:t>Surveillance des constantes, recherche de signes de détresse respiratoire, surveillance œdème laryngé (FR: ♀, surpoids, durée et </a:t>
            </a:r>
            <a:r>
              <a:rPr lang="fr-FR" dirty="0" err="1"/>
              <a:t>Ø</a:t>
            </a:r>
            <a:r>
              <a:rPr lang="fr-FR" dirty="0"/>
              <a:t> IOT),</a:t>
            </a:r>
          </a:p>
          <a:p>
            <a:pPr marL="285750" indent="-285750">
              <a:buFont typeface="Wingdings" pitchFamily="2" charset="2"/>
              <a:buChar char="Ø"/>
            </a:pPr>
            <a:r>
              <a:rPr lang="fr-FR" dirty="0"/>
              <a:t>Consignes pos-</a:t>
            </a:r>
            <a:r>
              <a:rPr lang="fr-FR" dirty="0" err="1"/>
              <a:t>textubation</a:t>
            </a:r>
            <a:r>
              <a:rPr lang="fr-FR" dirty="0"/>
              <a:t>: </a:t>
            </a:r>
            <a:r>
              <a:rPr lang="fr-FR" b="1" dirty="0"/>
              <a:t>éviter de parler pdt 2h</a:t>
            </a:r>
            <a:r>
              <a:rPr lang="fr-FR" dirty="0"/>
              <a:t>, </a:t>
            </a:r>
            <a:r>
              <a:rPr lang="fr-FR" b="1" dirty="0"/>
              <a:t>à jeun pdt 4h </a:t>
            </a:r>
            <a:r>
              <a:rPr lang="fr-FR" dirty="0"/>
              <a:t>au moins (test de déglutition).</a:t>
            </a:r>
          </a:p>
        </p:txBody>
      </p:sp>
      <p:pic>
        <p:nvPicPr>
          <p:cNvPr id="5" name="Image 4">
            <a:extLst>
              <a:ext uri="{FF2B5EF4-FFF2-40B4-BE49-F238E27FC236}">
                <a16:creationId xmlns:a16="http://schemas.microsoft.com/office/drawing/2014/main" id="{80CE9B1B-302B-2B42-8F95-881A8A03265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33428" y="4886663"/>
            <a:ext cx="692172" cy="726939"/>
          </a:xfrm>
          <a:prstGeom prst="rect">
            <a:avLst/>
          </a:prstGeom>
        </p:spPr>
      </p:pic>
      <p:pic>
        <p:nvPicPr>
          <p:cNvPr id="6" name="Image 5">
            <a:extLst>
              <a:ext uri="{FF2B5EF4-FFF2-40B4-BE49-F238E27FC236}">
                <a16:creationId xmlns:a16="http://schemas.microsoft.com/office/drawing/2014/main" id="{14ADCECF-F0B3-AA41-A2E5-21981B7C3CA7}"/>
              </a:ext>
            </a:extLst>
          </p:cNvPr>
          <p:cNvPicPr>
            <a:picLocks noChangeAspect="1"/>
          </p:cNvPicPr>
          <p:nvPr/>
        </p:nvPicPr>
        <p:blipFill>
          <a:blip r:embed="rId3"/>
          <a:stretch>
            <a:fillRect/>
          </a:stretch>
        </p:blipFill>
        <p:spPr>
          <a:xfrm>
            <a:off x="11297866" y="263141"/>
            <a:ext cx="599329" cy="558173"/>
          </a:xfrm>
          <a:prstGeom prst="rect">
            <a:avLst/>
          </a:prstGeom>
          <a:ln w="38100">
            <a:solidFill>
              <a:schemeClr val="tx1"/>
            </a:solidFill>
          </a:ln>
        </p:spPr>
      </p:pic>
    </p:spTree>
    <p:extLst>
      <p:ext uri="{BB962C8B-B14F-4D97-AF65-F5344CB8AC3E}">
        <p14:creationId xmlns:p14="http://schemas.microsoft.com/office/powerpoint/2010/main" val="20369802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02827" y="45058"/>
            <a:ext cx="10515600" cy="1325563"/>
          </a:xfrm>
        </p:spPr>
        <p:txBody>
          <a:bodyPr/>
          <a:lstStyle/>
          <a:p>
            <a:r>
              <a:rPr lang="fr-FR" b="1" dirty="0"/>
              <a:t>PEC post-extubation</a:t>
            </a:r>
          </a:p>
        </p:txBody>
      </p:sp>
      <p:pic>
        <p:nvPicPr>
          <p:cNvPr id="4" name="Image 3"/>
          <p:cNvPicPr>
            <a:picLocks noChangeAspect="1"/>
          </p:cNvPicPr>
          <p:nvPr/>
        </p:nvPicPr>
        <p:blipFill rotWithShape="1">
          <a:blip r:embed="rId3"/>
          <a:srcRect l="56841" t="14082" r="15136" b="19561"/>
          <a:stretch/>
        </p:blipFill>
        <p:spPr>
          <a:xfrm>
            <a:off x="7494744" y="136266"/>
            <a:ext cx="4582070" cy="6103089"/>
          </a:xfrm>
          <a:prstGeom prst="rect">
            <a:avLst/>
          </a:prstGeom>
        </p:spPr>
      </p:pic>
      <p:sp>
        <p:nvSpPr>
          <p:cNvPr id="5" name="Rectangle 4"/>
          <p:cNvSpPr/>
          <p:nvPr/>
        </p:nvSpPr>
        <p:spPr>
          <a:xfrm>
            <a:off x="7494744" y="6314634"/>
            <a:ext cx="4582070" cy="461665"/>
          </a:xfrm>
          <a:prstGeom prst="rect">
            <a:avLst/>
          </a:prstGeom>
        </p:spPr>
        <p:txBody>
          <a:bodyPr wrap="square">
            <a:spAutoFit/>
          </a:bodyPr>
          <a:lstStyle/>
          <a:p>
            <a:r>
              <a:rPr lang="fr-FR" sz="1200" dirty="0"/>
              <a:t>RFE: Intubation et extubation du patient en réanimation, H. </a:t>
            </a:r>
            <a:r>
              <a:rPr lang="fr-FR" sz="1200" dirty="0" err="1"/>
              <a:t>Quintard</a:t>
            </a:r>
            <a:r>
              <a:rPr lang="fr-FR" sz="1200" dirty="0"/>
              <a:t> et al, </a:t>
            </a:r>
            <a:r>
              <a:rPr lang="fr-FR" sz="1200" dirty="0" err="1"/>
              <a:t>Anesth</a:t>
            </a:r>
            <a:r>
              <a:rPr lang="fr-FR" sz="1200" dirty="0"/>
              <a:t> </a:t>
            </a:r>
            <a:r>
              <a:rPr lang="fr-FR" sz="1200" dirty="0" err="1"/>
              <a:t>Reanim</a:t>
            </a:r>
            <a:r>
              <a:rPr lang="fr-FR" sz="1200" dirty="0"/>
              <a:t>. 2018</a:t>
            </a:r>
          </a:p>
        </p:txBody>
      </p:sp>
      <p:sp>
        <p:nvSpPr>
          <p:cNvPr id="6" name="Rectangle 5"/>
          <p:cNvSpPr/>
          <p:nvPr/>
        </p:nvSpPr>
        <p:spPr>
          <a:xfrm>
            <a:off x="7494744" y="2604977"/>
            <a:ext cx="4582070" cy="1265274"/>
          </a:xfrm>
          <a:prstGeom prst="rect">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Rectangle 6"/>
          <p:cNvSpPr/>
          <p:nvPr/>
        </p:nvSpPr>
        <p:spPr>
          <a:xfrm>
            <a:off x="7494744" y="4944140"/>
            <a:ext cx="4582070" cy="1295215"/>
          </a:xfrm>
          <a:prstGeom prst="rect">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ZoneTexte 11"/>
          <p:cNvSpPr txBox="1"/>
          <p:nvPr/>
        </p:nvSpPr>
        <p:spPr>
          <a:xfrm>
            <a:off x="129647" y="1370621"/>
            <a:ext cx="6368903" cy="1477328"/>
          </a:xfrm>
          <a:prstGeom prst="rect">
            <a:avLst/>
          </a:prstGeom>
          <a:noFill/>
        </p:spPr>
        <p:txBody>
          <a:bodyPr wrap="square" rtlCol="0">
            <a:spAutoFit/>
          </a:bodyPr>
          <a:lstStyle/>
          <a:p>
            <a:pPr marL="285750" indent="-285750">
              <a:buFont typeface="Arial" panose="020B0604020202020204" pitchFamily="34" charset="0"/>
              <a:buChar char="•"/>
            </a:pPr>
            <a:r>
              <a:rPr lang="fr-FR" dirty="0"/>
              <a:t>Oxygénothérapie / VNI</a:t>
            </a:r>
          </a:p>
          <a:p>
            <a:pPr marL="285750" indent="-285750">
              <a:buFont typeface="Arial" panose="020B0604020202020204" pitchFamily="34" charset="0"/>
              <a:buChar char="•"/>
            </a:pPr>
            <a:r>
              <a:rPr lang="fr-FR" dirty="0"/>
              <a:t>Encombrement</a:t>
            </a:r>
          </a:p>
          <a:p>
            <a:pPr marL="285750" indent="-285750">
              <a:buFont typeface="Arial" panose="020B0604020202020204" pitchFamily="34" charset="0"/>
              <a:buChar char="•"/>
            </a:pPr>
            <a:r>
              <a:rPr lang="fr-FR" dirty="0"/>
              <a:t>Toux</a:t>
            </a:r>
          </a:p>
          <a:p>
            <a:pPr marL="285750" indent="-285750">
              <a:buFont typeface="Arial" panose="020B0604020202020204" pitchFamily="34" charset="0"/>
              <a:buChar char="•"/>
            </a:pPr>
            <a:r>
              <a:rPr lang="fr-FR" dirty="0"/>
              <a:t>Déglutition</a:t>
            </a:r>
          </a:p>
          <a:p>
            <a:pPr marL="285750" indent="-285750">
              <a:buFont typeface="Arial" panose="020B0604020202020204" pitchFamily="34" charset="0"/>
              <a:buChar char="•"/>
            </a:pPr>
            <a:r>
              <a:rPr lang="fr-FR" dirty="0"/>
              <a:t>Poursuivre la réhabilitation</a:t>
            </a:r>
          </a:p>
        </p:txBody>
      </p:sp>
      <p:sp>
        <p:nvSpPr>
          <p:cNvPr id="3" name="Rectangle 2"/>
          <p:cNvSpPr/>
          <p:nvPr/>
        </p:nvSpPr>
        <p:spPr>
          <a:xfrm>
            <a:off x="3789802" y="1252455"/>
            <a:ext cx="3417301" cy="1569660"/>
          </a:xfrm>
          <a:prstGeom prst="rect">
            <a:avLst/>
          </a:prstGeom>
          <a:ln w="25400">
            <a:solidFill>
              <a:schemeClr val="tx1"/>
            </a:solidFill>
          </a:ln>
        </p:spPr>
        <p:txBody>
          <a:bodyPr wrap="square">
            <a:spAutoFit/>
          </a:bodyPr>
          <a:lstStyle/>
          <a:p>
            <a:r>
              <a:rPr lang="fr-FR" sz="1200" dirty="0" err="1"/>
              <a:t>Effect</a:t>
            </a:r>
            <a:r>
              <a:rPr lang="fr-FR" sz="1200" dirty="0"/>
              <a:t> of </a:t>
            </a:r>
            <a:r>
              <a:rPr lang="fr-FR" sz="1200" dirty="0" err="1"/>
              <a:t>Postextubation</a:t>
            </a:r>
            <a:r>
              <a:rPr lang="fr-FR" sz="1200" dirty="0"/>
              <a:t> High-Flow Nasal </a:t>
            </a:r>
            <a:r>
              <a:rPr lang="fr-FR" sz="1200" dirty="0" err="1"/>
              <a:t>Oxygen</a:t>
            </a:r>
            <a:r>
              <a:rPr lang="fr-FR" sz="1200" dirty="0"/>
              <a:t> </a:t>
            </a:r>
            <a:r>
              <a:rPr lang="fr-FR" sz="1200" dirty="0" err="1"/>
              <a:t>With</a:t>
            </a:r>
            <a:r>
              <a:rPr lang="fr-FR" sz="1200" dirty="0"/>
              <a:t> </a:t>
            </a:r>
            <a:r>
              <a:rPr lang="fr-FR" sz="1200" dirty="0" err="1"/>
              <a:t>Noninvasive</a:t>
            </a:r>
            <a:r>
              <a:rPr lang="fr-FR" sz="1200" dirty="0"/>
              <a:t> Ventilation vs High-Flow Nasal </a:t>
            </a:r>
            <a:r>
              <a:rPr lang="fr-FR" sz="1200" dirty="0" err="1"/>
              <a:t>Oxygen</a:t>
            </a:r>
            <a:r>
              <a:rPr lang="fr-FR" sz="1200" dirty="0"/>
              <a:t> </a:t>
            </a:r>
            <a:r>
              <a:rPr lang="fr-FR" sz="1200" dirty="0" err="1"/>
              <a:t>Alone</a:t>
            </a:r>
            <a:r>
              <a:rPr lang="fr-FR" sz="1200" dirty="0"/>
              <a:t> on </a:t>
            </a:r>
            <a:r>
              <a:rPr lang="fr-FR" sz="1200" dirty="0" err="1"/>
              <a:t>Reintubation</a:t>
            </a:r>
            <a:r>
              <a:rPr lang="fr-FR" sz="1200" dirty="0"/>
              <a:t> </a:t>
            </a:r>
            <a:r>
              <a:rPr lang="fr-FR" sz="1200" dirty="0" err="1"/>
              <a:t>Among</a:t>
            </a:r>
            <a:r>
              <a:rPr lang="fr-FR" sz="1200" dirty="0"/>
              <a:t> Patients at High </a:t>
            </a:r>
            <a:r>
              <a:rPr lang="fr-FR" sz="1200" dirty="0" err="1"/>
              <a:t>Risk</a:t>
            </a:r>
            <a:r>
              <a:rPr lang="fr-FR" sz="1200" dirty="0"/>
              <a:t> of Extubation </a:t>
            </a:r>
            <a:r>
              <a:rPr lang="fr-FR" sz="1200" dirty="0" err="1"/>
              <a:t>Failure</a:t>
            </a:r>
            <a:r>
              <a:rPr lang="fr-FR" sz="1200" dirty="0"/>
              <a:t>: A </a:t>
            </a:r>
            <a:r>
              <a:rPr lang="fr-FR" sz="1200" dirty="0" err="1"/>
              <a:t>Randomized</a:t>
            </a:r>
            <a:r>
              <a:rPr lang="fr-FR" sz="1200" dirty="0"/>
              <a:t> </a:t>
            </a:r>
            <a:r>
              <a:rPr lang="fr-FR" sz="1200" dirty="0" err="1"/>
              <a:t>Clinical</a:t>
            </a:r>
            <a:r>
              <a:rPr lang="fr-FR" sz="1200" dirty="0"/>
              <a:t> Trial. </a:t>
            </a:r>
          </a:p>
          <a:p>
            <a:r>
              <a:rPr lang="fr-FR" sz="1200" dirty="0"/>
              <a:t>Arnaud W. </a:t>
            </a:r>
            <a:r>
              <a:rPr lang="fr-FR" sz="1200" dirty="0" err="1"/>
              <a:t>Thille</a:t>
            </a:r>
            <a:r>
              <a:rPr lang="fr-FR" sz="1200" dirty="0"/>
              <a:t> et al.  for the HIGH-WEAN </a:t>
            </a:r>
            <a:r>
              <a:rPr lang="fr-FR" sz="1200" dirty="0" err="1"/>
              <a:t>Study</a:t>
            </a:r>
            <a:r>
              <a:rPr lang="fr-FR" sz="1200" dirty="0"/>
              <a:t> Group and the REVA </a:t>
            </a:r>
            <a:r>
              <a:rPr lang="fr-FR" sz="1200" dirty="0" err="1"/>
              <a:t>Research</a:t>
            </a:r>
            <a:r>
              <a:rPr lang="fr-FR" sz="1200" dirty="0"/>
              <a:t> Network</a:t>
            </a:r>
          </a:p>
          <a:p>
            <a:r>
              <a:rPr lang="fr-FR" sz="1200" dirty="0"/>
              <a:t>JAMA 2019</a:t>
            </a:r>
          </a:p>
        </p:txBody>
      </p:sp>
      <p:cxnSp>
        <p:nvCxnSpPr>
          <p:cNvPr id="9" name="Connecteur droit avec flèche 8"/>
          <p:cNvCxnSpPr>
            <a:stCxn id="3" idx="3"/>
            <a:endCxn id="6" idx="1"/>
          </p:cNvCxnSpPr>
          <p:nvPr/>
        </p:nvCxnSpPr>
        <p:spPr>
          <a:xfrm>
            <a:off x="7207103" y="2037285"/>
            <a:ext cx="287641" cy="120032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1" name="Image 10"/>
          <p:cNvPicPr>
            <a:picLocks noChangeAspect="1"/>
          </p:cNvPicPr>
          <p:nvPr/>
        </p:nvPicPr>
        <p:blipFill>
          <a:blip r:embed="rId4"/>
          <a:stretch>
            <a:fillRect/>
          </a:stretch>
        </p:blipFill>
        <p:spPr>
          <a:xfrm>
            <a:off x="491154" y="2880997"/>
            <a:ext cx="6715949" cy="3790255"/>
          </a:xfrm>
          <a:prstGeom prst="rect">
            <a:avLst/>
          </a:prstGeom>
        </p:spPr>
      </p:pic>
    </p:spTree>
    <p:extLst>
      <p:ext uri="{BB962C8B-B14F-4D97-AF65-F5344CB8AC3E}">
        <p14:creationId xmlns:p14="http://schemas.microsoft.com/office/powerpoint/2010/main" val="22528040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solidFill>
                  <a:prstClr val="black"/>
                </a:solidFill>
                <a:latin typeface="Calibri Light" panose="020F0302020204030204" pitchFamily="34" charset="0"/>
                <a:cs typeface="Calibri Light" panose="020F0302020204030204" pitchFamily="34" charset="0"/>
              </a:rPr>
              <a:t>Spirométrie incitative</a:t>
            </a:r>
            <a:endParaRPr lang="fr-FR" b="1" dirty="0">
              <a:latin typeface="Calibri Light" panose="020F0302020204030204" pitchFamily="34" charset="0"/>
              <a:cs typeface="Calibri Light" panose="020F0302020204030204" pitchFamily="34" charset="0"/>
            </a:endParaRPr>
          </a:p>
        </p:txBody>
      </p:sp>
      <p:pic>
        <p:nvPicPr>
          <p:cNvPr id="4" name="Image 3"/>
          <p:cNvPicPr>
            <a:picLocks noChangeAspect="1"/>
          </p:cNvPicPr>
          <p:nvPr/>
        </p:nvPicPr>
        <p:blipFill>
          <a:blip r:embed="rId2"/>
          <a:stretch>
            <a:fillRect/>
          </a:stretch>
        </p:blipFill>
        <p:spPr>
          <a:xfrm>
            <a:off x="7324926" y="1690688"/>
            <a:ext cx="4595509" cy="4595509"/>
          </a:xfrm>
          <a:prstGeom prst="rect">
            <a:avLst/>
          </a:prstGeom>
        </p:spPr>
      </p:pic>
      <p:sp>
        <p:nvSpPr>
          <p:cNvPr id="5" name="ZoneTexte 4"/>
          <p:cNvSpPr txBox="1"/>
          <p:nvPr/>
        </p:nvSpPr>
        <p:spPr>
          <a:xfrm>
            <a:off x="271565" y="1690687"/>
            <a:ext cx="7286017" cy="4308872"/>
          </a:xfrm>
          <a:prstGeom prst="rect">
            <a:avLst/>
          </a:prstGeom>
          <a:noFill/>
        </p:spPr>
        <p:txBody>
          <a:bodyPr wrap="square" rtlCol="0">
            <a:spAutoFit/>
          </a:bodyPr>
          <a:lstStyle/>
          <a:p>
            <a:r>
              <a:rPr lang="fr-FR" b="1" dirty="0"/>
              <a:t>Pas de niveau de preuve satisfaisant: </a:t>
            </a:r>
            <a:r>
              <a:rPr lang="fr-FR" sz="1100" dirty="0"/>
              <a:t>(</a:t>
            </a:r>
            <a:r>
              <a:rPr lang="fr-FR" sz="1100" dirty="0" err="1"/>
              <a:t>Restrepo</a:t>
            </a:r>
            <a:r>
              <a:rPr lang="fr-FR" sz="1100" dirty="0"/>
              <a:t>: AARC guidelines 2011, </a:t>
            </a:r>
            <a:r>
              <a:rPr lang="fr-FR" sz="1100" dirty="0" err="1"/>
              <a:t>Fretas</a:t>
            </a:r>
            <a:r>
              <a:rPr lang="fr-FR" sz="1100" dirty="0"/>
              <a:t>: IS </a:t>
            </a:r>
            <a:r>
              <a:rPr lang="fr-FR" sz="1100" dirty="0" err="1"/>
              <a:t>preventing</a:t>
            </a:r>
            <a:r>
              <a:rPr lang="fr-FR" sz="1100" dirty="0"/>
              <a:t> </a:t>
            </a:r>
            <a:r>
              <a:rPr lang="fr-FR" sz="1100" dirty="0" err="1"/>
              <a:t>pulmonary</a:t>
            </a:r>
            <a:r>
              <a:rPr lang="fr-FR" sz="1100" dirty="0"/>
              <a:t> complications </a:t>
            </a:r>
            <a:r>
              <a:rPr lang="fr-FR" sz="1100" dirty="0" err="1"/>
              <a:t>after</a:t>
            </a:r>
            <a:r>
              <a:rPr lang="fr-FR" sz="1100" dirty="0"/>
              <a:t> </a:t>
            </a:r>
            <a:r>
              <a:rPr lang="fr-FR" sz="1100" dirty="0" err="1"/>
              <a:t>coronary</a:t>
            </a:r>
            <a:r>
              <a:rPr lang="fr-FR" sz="1100" dirty="0"/>
              <a:t> </a:t>
            </a:r>
            <a:r>
              <a:rPr lang="fr-FR" sz="1100" dirty="0" err="1"/>
              <a:t>artery</a:t>
            </a:r>
            <a:r>
              <a:rPr lang="fr-FR" sz="1100" dirty="0"/>
              <a:t> bypass </a:t>
            </a:r>
            <a:r>
              <a:rPr lang="fr-FR" sz="1100" dirty="0" err="1"/>
              <a:t>graft</a:t>
            </a:r>
            <a:r>
              <a:rPr lang="fr-FR" sz="1100" dirty="0"/>
              <a:t> 2012, </a:t>
            </a:r>
            <a:r>
              <a:rPr lang="fr-FR" sz="1100" dirty="0" err="1"/>
              <a:t>Nascimento</a:t>
            </a:r>
            <a:r>
              <a:rPr lang="fr-FR" sz="1100" dirty="0"/>
              <a:t> Junior: </a:t>
            </a:r>
            <a:r>
              <a:rPr lang="en-US" sz="1100" dirty="0"/>
              <a:t>Incentive spirometry for prevention of postoperative pulmonary complications in upper abdominal surgery (Review) 2014</a:t>
            </a:r>
            <a:r>
              <a:rPr lang="fr-FR" sz="1100" dirty="0"/>
              <a:t>)</a:t>
            </a:r>
          </a:p>
          <a:p>
            <a:endParaRPr lang="fr-FR" dirty="0"/>
          </a:p>
          <a:p>
            <a:r>
              <a:rPr lang="fr-FR" dirty="0"/>
              <a:t>- Kinésithérapie respiratoire </a:t>
            </a:r>
            <a:r>
              <a:rPr lang="fr-FR" b="1" dirty="0"/>
              <a:t>avec ou sans spirométrie incitative: mêmes effets,</a:t>
            </a:r>
          </a:p>
          <a:p>
            <a:r>
              <a:rPr lang="fr-FR" dirty="0"/>
              <a:t>- </a:t>
            </a:r>
            <a:r>
              <a:rPr lang="fr-FR" b="1" dirty="0"/>
              <a:t>Si seule = insuffisante </a:t>
            </a:r>
            <a:r>
              <a:rPr lang="fr-FR" dirty="0"/>
              <a:t>(CPAP ou BIPAP permettent une meilleur récupération pulmonaire).</a:t>
            </a:r>
          </a:p>
          <a:p>
            <a:endParaRPr lang="fr-FR" dirty="0"/>
          </a:p>
          <a:p>
            <a:r>
              <a:rPr lang="fr-FR" b="1" dirty="0"/>
              <a:t>Mais: </a:t>
            </a:r>
            <a:r>
              <a:rPr lang="fr-FR" dirty="0"/>
              <a:t>hétérogénéité des dispositifs de spirométrie incitative, peu de visibilité quand à la méthodologie employée, l’observance, coût? </a:t>
            </a:r>
          </a:p>
          <a:p>
            <a:endParaRPr lang="fr-FR" dirty="0"/>
          </a:p>
          <a:p>
            <a:r>
              <a:rPr lang="fr-FR" b="1" dirty="0"/>
              <a:t>/!\ Pourtant: </a:t>
            </a:r>
            <a:r>
              <a:rPr lang="fr-FR" dirty="0"/>
              <a:t>validé au sein d’un protocole de soin postopératoire:</a:t>
            </a:r>
          </a:p>
          <a:p>
            <a:r>
              <a:rPr lang="en-US" i="1" dirty="0"/>
              <a:t>I COUGH: reducing postoperative pulmonary complications with a multidisciplinary patient care program, Cassidy, 2013.</a:t>
            </a:r>
          </a:p>
          <a:p>
            <a:endParaRPr lang="fr-FR" b="1" dirty="0"/>
          </a:p>
        </p:txBody>
      </p:sp>
    </p:spTree>
    <p:extLst>
      <p:ext uri="{BB962C8B-B14F-4D97-AF65-F5344CB8AC3E}">
        <p14:creationId xmlns:p14="http://schemas.microsoft.com/office/powerpoint/2010/main" val="4049499296"/>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e 18"/>
          <p:cNvGrpSpPr/>
          <p:nvPr/>
        </p:nvGrpSpPr>
        <p:grpSpPr>
          <a:xfrm>
            <a:off x="541000" y="1555277"/>
            <a:ext cx="4232443" cy="2725406"/>
            <a:chOff x="343204" y="1477621"/>
            <a:chExt cx="4232443" cy="2725406"/>
          </a:xfrm>
        </p:grpSpPr>
        <p:pic>
          <p:nvPicPr>
            <p:cNvPr id="17" name="Image 16"/>
            <p:cNvPicPr>
              <a:picLocks noChangeAspect="1"/>
            </p:cNvPicPr>
            <p:nvPr/>
          </p:nvPicPr>
          <p:blipFill rotWithShape="1">
            <a:blip r:embed="rId2"/>
            <a:srcRect t="16769" b="15355"/>
            <a:stretch/>
          </p:blipFill>
          <p:spPr>
            <a:xfrm>
              <a:off x="343204" y="1477621"/>
              <a:ext cx="4015294" cy="2725406"/>
            </a:xfrm>
            <a:prstGeom prst="rect">
              <a:avLst/>
            </a:prstGeom>
          </p:spPr>
        </p:pic>
        <p:sp>
          <p:nvSpPr>
            <p:cNvPr id="18" name="ZoneTexte 17"/>
            <p:cNvSpPr txBox="1"/>
            <p:nvPr/>
          </p:nvSpPr>
          <p:spPr>
            <a:xfrm>
              <a:off x="2568000" y="2167559"/>
              <a:ext cx="2007647" cy="369332"/>
            </a:xfrm>
            <a:prstGeom prst="rect">
              <a:avLst/>
            </a:prstGeom>
            <a:noFill/>
          </p:spPr>
          <p:txBody>
            <a:bodyPr wrap="square" rtlCol="0">
              <a:spAutoFit/>
            </a:bodyPr>
            <a:lstStyle/>
            <a:p>
              <a:r>
                <a:rPr lang="fr-FR" dirty="0" err="1"/>
                <a:t>Threshold</a:t>
              </a:r>
              <a:r>
                <a:rPr lang="fr-FR" dirty="0"/>
                <a:t>®</a:t>
              </a:r>
            </a:p>
          </p:txBody>
        </p:sp>
      </p:grpSp>
      <p:pic>
        <p:nvPicPr>
          <p:cNvPr id="4" name="Image 3"/>
          <p:cNvPicPr>
            <a:picLocks noChangeAspect="1"/>
          </p:cNvPicPr>
          <p:nvPr/>
        </p:nvPicPr>
        <p:blipFill>
          <a:blip r:embed="rId3"/>
          <a:stretch>
            <a:fillRect/>
          </a:stretch>
        </p:blipFill>
        <p:spPr>
          <a:xfrm>
            <a:off x="8227573" y="962753"/>
            <a:ext cx="3486555" cy="3486555"/>
          </a:xfrm>
          <a:prstGeom prst="rect">
            <a:avLst/>
          </a:prstGeom>
        </p:spPr>
      </p:pic>
      <p:grpSp>
        <p:nvGrpSpPr>
          <p:cNvPr id="10" name="Groupe 9"/>
          <p:cNvGrpSpPr/>
          <p:nvPr/>
        </p:nvGrpSpPr>
        <p:grpSpPr>
          <a:xfrm>
            <a:off x="169626" y="4280169"/>
            <a:ext cx="4362450" cy="1926077"/>
            <a:chOff x="169626" y="4280169"/>
            <a:chExt cx="4362450" cy="1926077"/>
          </a:xfrm>
        </p:grpSpPr>
        <p:pic>
          <p:nvPicPr>
            <p:cNvPr id="8" name="Image 7"/>
            <p:cNvPicPr>
              <a:picLocks noChangeAspect="1"/>
            </p:cNvPicPr>
            <p:nvPr/>
          </p:nvPicPr>
          <p:blipFill rotWithShape="1">
            <a:blip r:embed="rId4"/>
            <a:srcRect t="27703" b="27702"/>
            <a:stretch/>
          </p:blipFill>
          <p:spPr>
            <a:xfrm>
              <a:off x="169626" y="4280169"/>
              <a:ext cx="4362450" cy="1926077"/>
            </a:xfrm>
            <a:prstGeom prst="rect">
              <a:avLst/>
            </a:prstGeom>
          </p:spPr>
        </p:pic>
        <p:sp>
          <p:nvSpPr>
            <p:cNvPr id="9" name="ZoneTexte 8"/>
            <p:cNvSpPr txBox="1"/>
            <p:nvPr/>
          </p:nvSpPr>
          <p:spPr>
            <a:xfrm>
              <a:off x="282102" y="4377447"/>
              <a:ext cx="1391055" cy="369332"/>
            </a:xfrm>
            <a:prstGeom prst="rect">
              <a:avLst/>
            </a:prstGeom>
            <a:noFill/>
          </p:spPr>
          <p:txBody>
            <a:bodyPr wrap="square" rtlCol="0">
              <a:spAutoFit/>
            </a:bodyPr>
            <a:lstStyle/>
            <a:p>
              <a:r>
                <a:rPr lang="fr-FR" dirty="0" err="1"/>
                <a:t>Respirex</a:t>
              </a:r>
              <a:r>
                <a:rPr lang="fr-FR" dirty="0"/>
                <a:t>®</a:t>
              </a:r>
            </a:p>
          </p:txBody>
        </p:sp>
      </p:grpSp>
      <p:grpSp>
        <p:nvGrpSpPr>
          <p:cNvPr id="13" name="Groupe 12"/>
          <p:cNvGrpSpPr/>
          <p:nvPr/>
        </p:nvGrpSpPr>
        <p:grpSpPr>
          <a:xfrm>
            <a:off x="5152417" y="3216612"/>
            <a:ext cx="2989634" cy="2989634"/>
            <a:chOff x="4644552" y="3748390"/>
            <a:chExt cx="2989634" cy="2989634"/>
          </a:xfrm>
        </p:grpSpPr>
        <p:pic>
          <p:nvPicPr>
            <p:cNvPr id="11" name="Image 10"/>
            <p:cNvPicPr>
              <a:picLocks noChangeAspect="1"/>
            </p:cNvPicPr>
            <p:nvPr/>
          </p:nvPicPr>
          <p:blipFill>
            <a:blip r:embed="rId5"/>
            <a:stretch>
              <a:fillRect/>
            </a:stretch>
          </p:blipFill>
          <p:spPr>
            <a:xfrm>
              <a:off x="4644552" y="3748390"/>
              <a:ext cx="2989634" cy="2989634"/>
            </a:xfrm>
            <a:prstGeom prst="rect">
              <a:avLst/>
            </a:prstGeom>
          </p:spPr>
        </p:pic>
        <p:sp>
          <p:nvSpPr>
            <p:cNvPr id="12" name="ZoneTexte 11"/>
            <p:cNvSpPr txBox="1"/>
            <p:nvPr/>
          </p:nvSpPr>
          <p:spPr>
            <a:xfrm>
              <a:off x="5787957" y="3871609"/>
              <a:ext cx="1750979" cy="369332"/>
            </a:xfrm>
            <a:prstGeom prst="rect">
              <a:avLst/>
            </a:prstGeom>
            <a:noFill/>
          </p:spPr>
          <p:txBody>
            <a:bodyPr wrap="square" rtlCol="0">
              <a:spAutoFit/>
            </a:bodyPr>
            <a:lstStyle/>
            <a:p>
              <a:r>
                <a:rPr lang="fr-FR" dirty="0" err="1"/>
                <a:t>TheraPEP</a:t>
              </a:r>
              <a:r>
                <a:rPr lang="fr-FR" dirty="0"/>
                <a:t>®</a:t>
              </a:r>
            </a:p>
          </p:txBody>
        </p:sp>
      </p:grpSp>
      <p:grpSp>
        <p:nvGrpSpPr>
          <p:cNvPr id="16" name="Groupe 15"/>
          <p:cNvGrpSpPr/>
          <p:nvPr/>
        </p:nvGrpSpPr>
        <p:grpSpPr>
          <a:xfrm>
            <a:off x="8866051" y="4058281"/>
            <a:ext cx="2748064" cy="2748064"/>
            <a:chOff x="8682341" y="3989960"/>
            <a:chExt cx="2748064" cy="2748064"/>
          </a:xfrm>
        </p:grpSpPr>
        <p:pic>
          <p:nvPicPr>
            <p:cNvPr id="14" name="Image 13"/>
            <p:cNvPicPr>
              <a:picLocks noChangeAspect="1"/>
            </p:cNvPicPr>
            <p:nvPr/>
          </p:nvPicPr>
          <p:blipFill>
            <a:blip r:embed="rId6"/>
            <a:stretch>
              <a:fillRect/>
            </a:stretch>
          </p:blipFill>
          <p:spPr>
            <a:xfrm>
              <a:off x="8682341" y="3989960"/>
              <a:ext cx="2748064" cy="2748064"/>
            </a:xfrm>
            <a:prstGeom prst="rect">
              <a:avLst/>
            </a:prstGeom>
          </p:spPr>
        </p:pic>
        <p:sp>
          <p:nvSpPr>
            <p:cNvPr id="15" name="ZoneTexte 14"/>
            <p:cNvSpPr txBox="1"/>
            <p:nvPr/>
          </p:nvSpPr>
          <p:spPr>
            <a:xfrm>
              <a:off x="9970851" y="4056275"/>
              <a:ext cx="1274323" cy="369332"/>
            </a:xfrm>
            <a:prstGeom prst="rect">
              <a:avLst/>
            </a:prstGeom>
            <a:noFill/>
          </p:spPr>
          <p:txBody>
            <a:bodyPr wrap="square" rtlCol="0">
              <a:spAutoFit/>
            </a:bodyPr>
            <a:lstStyle/>
            <a:p>
              <a:r>
                <a:rPr lang="fr-FR" dirty="0" err="1"/>
                <a:t>Acapella</a:t>
              </a:r>
              <a:r>
                <a:rPr lang="fr-FR" dirty="0"/>
                <a:t>®</a:t>
              </a:r>
            </a:p>
          </p:txBody>
        </p:sp>
      </p:grpSp>
      <p:sp>
        <p:nvSpPr>
          <p:cNvPr id="2" name="Titre 1"/>
          <p:cNvSpPr>
            <a:spLocks noGrp="1"/>
          </p:cNvSpPr>
          <p:nvPr>
            <p:ph type="title"/>
          </p:nvPr>
        </p:nvSpPr>
        <p:spPr/>
        <p:txBody>
          <a:bodyPr/>
          <a:lstStyle/>
          <a:p>
            <a:pPr algn="ctr"/>
            <a:r>
              <a:rPr lang="fr-FR" b="1" dirty="0"/>
              <a:t>Parenthèse à propos des autres dispositifs de spirométrie incitative</a:t>
            </a:r>
          </a:p>
        </p:txBody>
      </p:sp>
      <p:sp>
        <p:nvSpPr>
          <p:cNvPr id="3" name="ZoneTexte 2"/>
          <p:cNvSpPr txBox="1"/>
          <p:nvPr/>
        </p:nvSpPr>
        <p:spPr>
          <a:xfrm>
            <a:off x="10675088" y="1945758"/>
            <a:ext cx="1124562" cy="369332"/>
          </a:xfrm>
          <a:prstGeom prst="rect">
            <a:avLst/>
          </a:prstGeom>
          <a:noFill/>
        </p:spPr>
        <p:txBody>
          <a:bodyPr wrap="square" rtlCol="0">
            <a:spAutoFit/>
          </a:bodyPr>
          <a:lstStyle/>
          <a:p>
            <a:r>
              <a:rPr lang="fr-FR" dirty="0" err="1"/>
              <a:t>Triflow</a:t>
            </a:r>
            <a:r>
              <a:rPr lang="fr-FR" dirty="0"/>
              <a:t>®</a:t>
            </a:r>
          </a:p>
        </p:txBody>
      </p:sp>
    </p:spTree>
    <p:extLst>
      <p:ext uri="{BB962C8B-B14F-4D97-AF65-F5344CB8AC3E}">
        <p14:creationId xmlns:p14="http://schemas.microsoft.com/office/powerpoint/2010/main" val="2916308536"/>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 name="Espace réservé pour une image  139"/>
          <p:cNvPicPr>
            <a:picLocks noGrp="1"/>
          </p:cNvPicPr>
          <p:nvPr>
            <p:ph type="pic" idx="13"/>
          </p:nvPr>
        </p:nvPicPr>
        <p:blipFill>
          <a:blip r:embed="rId2">
            <a:extLst/>
          </a:blip>
          <a:stretch>
            <a:fillRect/>
          </a:stretch>
        </p:blipFill>
        <p:spPr>
          <a:xfrm rot="16200000">
            <a:off x="8204597" y="330803"/>
            <a:ext cx="3493311" cy="3998895"/>
          </a:xfrm>
          <a:prstGeom prst="rect">
            <a:avLst/>
          </a:prstGeom>
        </p:spPr>
      </p:pic>
      <p:sp>
        <p:nvSpPr>
          <p:cNvPr id="141" name="Shape 141"/>
          <p:cNvSpPr>
            <a:spLocks noGrp="1"/>
          </p:cNvSpPr>
          <p:nvPr>
            <p:ph type="title"/>
          </p:nvPr>
        </p:nvSpPr>
        <p:spPr>
          <a:prstGeom prst="rect">
            <a:avLst/>
          </a:prstGeom>
        </p:spPr>
        <p:txBody>
          <a:bodyPr/>
          <a:lstStyle/>
          <a:p>
            <a:pPr algn="ctr"/>
            <a:r>
              <a:rPr lang="fr-FR" b="1" dirty="0"/>
              <a:t>Trachéotomie</a:t>
            </a:r>
            <a:endParaRPr b="1" dirty="0"/>
          </a:p>
        </p:txBody>
      </p:sp>
      <p:sp>
        <p:nvSpPr>
          <p:cNvPr id="142" name="Shape 142"/>
          <p:cNvSpPr/>
          <p:nvPr/>
        </p:nvSpPr>
        <p:spPr>
          <a:xfrm>
            <a:off x="348277" y="1690688"/>
            <a:ext cx="4294109" cy="2842125"/>
          </a:xfrm>
          <a:prstGeom prst="rect">
            <a:avLst/>
          </a:prstGeom>
          <a:ln w="25400">
            <a:solidFill>
              <a:srgbClr val="66635F"/>
            </a:solidFill>
            <a:miter lim="400000"/>
          </a:ln>
          <a:extLst>
            <a:ext uri="{C572A759-6A51-4108-AA02-DFA0A04FC94B}">
              <ma14:wrappingTextBoxFlag xmlns:mc="http://schemas.openxmlformats.org/markup-compatibility/2006" xmlns:mv="urn:schemas-microsoft-com:mac:vml" xmlns:ma14="http://schemas.microsoft.com/office/mac/drawingml/2011/main" xmlns="" val="1"/>
            </a:ext>
          </a:extLst>
        </p:spPr>
        <p:txBody>
          <a:bodyPr lIns="35719" tIns="35719" rIns="35719" bIns="35719" anchor="ctr">
            <a:spAutoFit/>
          </a:bodyPr>
          <a:lstStyle/>
          <a:p>
            <a:pPr algn="l">
              <a:defRPr sz="3200"/>
            </a:pPr>
            <a:r>
              <a:rPr sz="2250" dirty="0" err="1"/>
              <a:t>Geste</a:t>
            </a:r>
            <a:r>
              <a:rPr sz="2250" dirty="0"/>
              <a:t> chirurgical qui </a:t>
            </a:r>
            <a:r>
              <a:rPr sz="2250" dirty="0" err="1"/>
              <a:t>consiste</a:t>
            </a:r>
            <a:r>
              <a:rPr sz="2250" dirty="0"/>
              <a:t> </a:t>
            </a:r>
            <a:r>
              <a:rPr sz="2250" dirty="0" err="1"/>
              <a:t>en</a:t>
            </a:r>
            <a:r>
              <a:rPr sz="2250" dirty="0"/>
              <a:t> la </a:t>
            </a:r>
            <a:r>
              <a:rPr sz="2250" dirty="0" err="1"/>
              <a:t>création</a:t>
            </a:r>
            <a:r>
              <a:rPr sz="2250" dirty="0"/>
              <a:t> d'un orifice sur la face </a:t>
            </a:r>
            <a:r>
              <a:rPr sz="2250" dirty="0" err="1"/>
              <a:t>antérieure</a:t>
            </a:r>
            <a:r>
              <a:rPr sz="2250" dirty="0"/>
              <a:t> de la base du </a:t>
            </a:r>
            <a:r>
              <a:rPr sz="2250" dirty="0" err="1"/>
              <a:t>cou</a:t>
            </a:r>
            <a:r>
              <a:rPr sz="2250" dirty="0"/>
              <a:t> </a:t>
            </a:r>
            <a:r>
              <a:rPr sz="2250" dirty="0" err="1"/>
              <a:t>en</a:t>
            </a:r>
            <a:r>
              <a:rPr sz="2250" dirty="0"/>
              <a:t> regard de la </a:t>
            </a:r>
            <a:r>
              <a:rPr sz="2250" dirty="0" err="1"/>
              <a:t>trachée</a:t>
            </a:r>
            <a:r>
              <a:rPr sz="2250" dirty="0"/>
              <a:t> avec incision de </a:t>
            </a:r>
            <a:r>
              <a:rPr sz="2250" dirty="0" err="1"/>
              <a:t>cette</a:t>
            </a:r>
            <a:r>
              <a:rPr sz="2250" dirty="0"/>
              <a:t> </a:t>
            </a:r>
            <a:r>
              <a:rPr sz="2250" dirty="0" err="1"/>
              <a:t>dernière</a:t>
            </a:r>
            <a:r>
              <a:rPr sz="2250" dirty="0"/>
              <a:t> </a:t>
            </a:r>
            <a:r>
              <a:rPr sz="2250" dirty="0" err="1"/>
              <a:t>afin</a:t>
            </a:r>
            <a:r>
              <a:rPr sz="2250" dirty="0"/>
              <a:t> </a:t>
            </a:r>
            <a:r>
              <a:rPr sz="2250" dirty="0" err="1"/>
              <a:t>d'y</a:t>
            </a:r>
            <a:r>
              <a:rPr sz="2250" dirty="0"/>
              <a:t> </a:t>
            </a:r>
            <a:r>
              <a:rPr sz="2250" dirty="0" err="1"/>
              <a:t>insérer</a:t>
            </a:r>
            <a:r>
              <a:rPr sz="2250" dirty="0"/>
              <a:t> </a:t>
            </a:r>
            <a:r>
              <a:rPr sz="2250" dirty="0" err="1"/>
              <a:t>une</a:t>
            </a:r>
            <a:r>
              <a:rPr sz="2250" dirty="0"/>
              <a:t> </a:t>
            </a:r>
            <a:r>
              <a:rPr sz="2250" dirty="0" err="1"/>
              <a:t>canule</a:t>
            </a:r>
            <a:r>
              <a:rPr sz="2250" dirty="0"/>
              <a:t> de </a:t>
            </a:r>
            <a:r>
              <a:rPr sz="2250" dirty="0" err="1"/>
              <a:t>trachéotomie</a:t>
            </a:r>
            <a:r>
              <a:rPr sz="2250" dirty="0"/>
              <a:t>. </a:t>
            </a:r>
          </a:p>
          <a:p>
            <a:pPr algn="l">
              <a:defRPr sz="3200"/>
            </a:pPr>
            <a:r>
              <a:rPr sz="2250" dirty="0"/>
              <a:t>La </a:t>
            </a:r>
            <a:r>
              <a:rPr sz="2250" dirty="0" err="1"/>
              <a:t>finalité</a:t>
            </a:r>
            <a:r>
              <a:rPr sz="2250" dirty="0"/>
              <a:t> du </a:t>
            </a:r>
            <a:r>
              <a:rPr sz="2250" dirty="0" err="1"/>
              <a:t>geste</a:t>
            </a:r>
            <a:r>
              <a:rPr sz="2250" dirty="0"/>
              <a:t> </a:t>
            </a:r>
            <a:r>
              <a:rPr sz="2250" dirty="0" err="1"/>
              <a:t>permettant</a:t>
            </a:r>
            <a:r>
              <a:rPr sz="2250" dirty="0"/>
              <a:t> le passage de </a:t>
            </a:r>
            <a:r>
              <a:rPr sz="2250" dirty="0" err="1"/>
              <a:t>l'air</a:t>
            </a:r>
            <a:r>
              <a:rPr sz="2250" dirty="0"/>
              <a:t> </a:t>
            </a:r>
            <a:r>
              <a:rPr sz="2250" dirty="0" err="1"/>
              <a:t>en</a:t>
            </a:r>
            <a:r>
              <a:rPr sz="2250" dirty="0"/>
              <a:t> </a:t>
            </a:r>
            <a:r>
              <a:rPr sz="2250" dirty="0" err="1"/>
              <a:t>shuntant</a:t>
            </a:r>
            <a:r>
              <a:rPr sz="2250" dirty="0"/>
              <a:t> les VAS.</a:t>
            </a:r>
          </a:p>
        </p:txBody>
      </p:sp>
      <p:sp>
        <p:nvSpPr>
          <p:cNvPr id="5" name="Shape 137">
            <a:extLst>
              <a:ext uri="{FF2B5EF4-FFF2-40B4-BE49-F238E27FC236}">
                <a16:creationId xmlns:a16="http://schemas.microsoft.com/office/drawing/2014/main" id="{AA2C39ED-5AE4-2F45-9F39-8BF4B7B96C64}"/>
              </a:ext>
            </a:extLst>
          </p:cNvPr>
          <p:cNvSpPr>
            <a:spLocks noGrp="1"/>
          </p:cNvSpPr>
          <p:nvPr>
            <p:ph type="body" sz="half" idx="1"/>
          </p:nvPr>
        </p:nvSpPr>
        <p:spPr>
          <a:xfrm>
            <a:off x="4764087" y="3858435"/>
            <a:ext cx="7186613" cy="2906799"/>
          </a:xfrm>
          <a:prstGeom prst="rect">
            <a:avLst/>
          </a:prstGeom>
        </p:spPr>
        <p:txBody>
          <a:bodyPr numCol="2">
            <a:normAutofit fontScale="92500" lnSpcReduction="20000"/>
          </a:bodyPr>
          <a:lstStyle/>
          <a:p>
            <a:pPr marL="0" indent="0" defTabSz="349138">
              <a:spcBef>
                <a:spcPts val="1055"/>
              </a:spcBef>
              <a:buNone/>
              <a:defRPr sz="2550"/>
            </a:pPr>
            <a:r>
              <a:rPr lang="fr-FR" sz="3000" b="1" u="sng" dirty="0"/>
              <a:t>Indications:</a:t>
            </a:r>
          </a:p>
          <a:p>
            <a:pPr marL="235289" indent="-235289" defTabSz="349138">
              <a:spcBef>
                <a:spcPts val="1055"/>
              </a:spcBef>
              <a:defRPr sz="2550"/>
            </a:pPr>
            <a:r>
              <a:rPr b="1" u="sng" dirty="0" err="1"/>
              <a:t>Difficultés</a:t>
            </a:r>
            <a:r>
              <a:rPr b="1" u="sng" dirty="0"/>
              <a:t> de sevrage de la ventilation mécanique (VM)</a:t>
            </a:r>
            <a:r>
              <a:rPr dirty="0"/>
              <a:t>,</a:t>
            </a:r>
          </a:p>
          <a:p>
            <a:pPr marL="235289" indent="-235289" defTabSz="349138">
              <a:spcBef>
                <a:spcPts val="1055"/>
              </a:spcBef>
              <a:defRPr sz="2550"/>
            </a:pPr>
            <a:r>
              <a:rPr dirty="0"/>
              <a:t>Obstacles laryngés, laryngectomies, anomalies définitives du carrefour oro-laryngé,</a:t>
            </a:r>
          </a:p>
          <a:p>
            <a:pPr marL="235289" indent="-235289" defTabSz="349138">
              <a:spcBef>
                <a:spcPts val="1055"/>
              </a:spcBef>
              <a:defRPr sz="2550"/>
            </a:pPr>
            <a:r>
              <a:rPr dirty="0"/>
              <a:t>Troubles de la déglutition,</a:t>
            </a:r>
          </a:p>
          <a:p>
            <a:pPr marL="0" indent="0" defTabSz="349138">
              <a:spcBef>
                <a:spcPts val="1055"/>
              </a:spcBef>
              <a:buNone/>
              <a:defRPr sz="2550"/>
            </a:pPr>
            <a:endParaRPr lang="fr-FR" dirty="0"/>
          </a:p>
          <a:p>
            <a:pPr marL="235289" indent="-235289" defTabSz="349138">
              <a:spcBef>
                <a:spcPts val="1055"/>
              </a:spcBef>
              <a:defRPr sz="2550"/>
            </a:pPr>
            <a:r>
              <a:rPr dirty="0"/>
              <a:t>Maladies neurologiques dégénératives,</a:t>
            </a:r>
          </a:p>
          <a:p>
            <a:pPr marL="235289" indent="-235289" defTabSz="349138">
              <a:spcBef>
                <a:spcPts val="1055"/>
              </a:spcBef>
              <a:defRPr sz="2550"/>
            </a:pPr>
            <a:r>
              <a:rPr dirty="0"/>
              <a:t>Insuffisance</a:t>
            </a:r>
            <a:r>
              <a:rPr lang="fr-FR" dirty="0"/>
              <a:t>s</a:t>
            </a:r>
            <a:r>
              <a:rPr dirty="0"/>
              <a:t> respiratoires chroniques évoluées...</a:t>
            </a:r>
          </a:p>
          <a:p>
            <a:pPr marL="235289" indent="-235289" defTabSz="349138">
              <a:spcBef>
                <a:spcPts val="1055"/>
              </a:spcBef>
              <a:defRPr sz="2550"/>
            </a:pPr>
            <a:r>
              <a:rPr dirty="0"/>
              <a:t>Encombrement bronchique persistant avec inefficacité de la toux.</a:t>
            </a:r>
          </a:p>
        </p:txBody>
      </p:sp>
    </p:spTree>
    <p:extLst>
      <p:ext uri="{BB962C8B-B14F-4D97-AF65-F5344CB8AC3E}">
        <p14:creationId xmlns:p14="http://schemas.microsoft.com/office/powerpoint/2010/main" val="902261262"/>
      </p:ext>
    </p:extLst>
  </p:cSld>
  <p:clrMapOvr>
    <a:masterClrMapping/>
  </p:clrMapOvr>
  <p:transition spd="med"/>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Shape 145"/>
          <p:cNvSpPr>
            <a:spLocks noGrp="1"/>
          </p:cNvSpPr>
          <p:nvPr>
            <p:ph type="body" idx="1"/>
          </p:nvPr>
        </p:nvSpPr>
        <p:spPr>
          <a:xfrm>
            <a:off x="342900" y="2058987"/>
            <a:ext cx="6489700" cy="4117976"/>
          </a:xfrm>
          <a:prstGeom prst="rect">
            <a:avLst/>
          </a:prstGeom>
          <a:solidFill>
            <a:schemeClr val="accent1">
              <a:lumMod val="20000"/>
              <a:lumOff val="80000"/>
            </a:schemeClr>
          </a:solidFill>
          <a:ln w="38100">
            <a:solidFill>
              <a:schemeClr val="tx1"/>
            </a:solidFill>
          </a:ln>
        </p:spPr>
        <p:txBody>
          <a:bodyPr>
            <a:normAutofit lnSpcReduction="10000"/>
          </a:bodyPr>
          <a:lstStyle/>
          <a:p>
            <a:r>
              <a:rPr dirty="0"/>
              <a:t>Assure la perméabilité des voies aériennes (bien que modifiées),</a:t>
            </a:r>
          </a:p>
          <a:p>
            <a:r>
              <a:rPr dirty="0"/>
              <a:t>Diminution des résistances respiratoires liées au shunt des VAS (facili</a:t>
            </a:r>
            <a:r>
              <a:rPr lang="fr-FR" dirty="0"/>
              <a:t>ter</a:t>
            </a:r>
            <a:r>
              <a:rPr dirty="0"/>
              <a:t> le sevrage de la ventilation mécanique),</a:t>
            </a:r>
          </a:p>
          <a:p>
            <a:r>
              <a:rPr dirty="0"/>
              <a:t>Diminution de l'espace mort anatomique (50 à 150 mL),</a:t>
            </a:r>
          </a:p>
          <a:p>
            <a:r>
              <a:rPr dirty="0"/>
              <a:t>Limit</a:t>
            </a:r>
            <a:r>
              <a:rPr lang="fr-FR" dirty="0"/>
              <a:t>e</a:t>
            </a:r>
            <a:r>
              <a:rPr dirty="0"/>
              <a:t> des risques d'inhalation,</a:t>
            </a:r>
          </a:p>
          <a:p>
            <a:r>
              <a:rPr dirty="0"/>
              <a:t>Abord facilité de la trachée (aspirations trachéales...)</a:t>
            </a:r>
          </a:p>
        </p:txBody>
      </p:sp>
      <p:sp>
        <p:nvSpPr>
          <p:cNvPr id="4" name="Shape 148">
            <a:extLst>
              <a:ext uri="{FF2B5EF4-FFF2-40B4-BE49-F238E27FC236}">
                <a16:creationId xmlns:a16="http://schemas.microsoft.com/office/drawing/2014/main" id="{2F1BF3B2-D042-744F-9859-FFBCF18DCDC4}"/>
              </a:ext>
            </a:extLst>
          </p:cNvPr>
          <p:cNvSpPr txBox="1">
            <a:spLocks/>
          </p:cNvSpPr>
          <p:nvPr/>
        </p:nvSpPr>
        <p:spPr>
          <a:xfrm>
            <a:off x="7073900" y="939800"/>
            <a:ext cx="4279900" cy="5237163"/>
          </a:xfrm>
          <a:prstGeom prst="rect">
            <a:avLst/>
          </a:prstGeom>
          <a:solidFill>
            <a:srgbClr val="FFCCCC"/>
          </a:solidFill>
          <a:ln w="38100">
            <a:solidFill>
              <a:schemeClr val="tx1"/>
            </a:solidFill>
          </a:ln>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7083" indent="-327083" defTabSz="406644">
              <a:spcBef>
                <a:spcPts val="1617"/>
              </a:spcBef>
              <a:defRPr sz="3564"/>
            </a:pPr>
            <a:r>
              <a:rPr lang="fr-FR" sz="3564"/>
              <a:t>Absence d'humidification et de réchauffement des gaz inhalés (shunt des VAS),</a:t>
            </a:r>
          </a:p>
          <a:p>
            <a:pPr marL="327083" indent="-327083" defTabSz="406644">
              <a:spcBef>
                <a:spcPts val="1617"/>
              </a:spcBef>
              <a:defRPr sz="3564"/>
            </a:pPr>
            <a:r>
              <a:rPr lang="fr-FR" sz="3564"/>
              <a:t>Complications per-opératoires (hémorragie, détresse respiratoire...)</a:t>
            </a:r>
          </a:p>
          <a:p>
            <a:pPr marL="327083" indent="-327083" defTabSz="406644">
              <a:spcBef>
                <a:spcPts val="1617"/>
              </a:spcBef>
              <a:defRPr sz="3564"/>
            </a:pPr>
            <a:r>
              <a:rPr lang="fr-FR" sz="3564"/>
              <a:t>Risques accrus d'infection locale (importance des soins locaux!!!)</a:t>
            </a:r>
          </a:p>
          <a:p>
            <a:pPr marL="327083" indent="-327083" defTabSz="406644">
              <a:spcBef>
                <a:spcPts val="1617"/>
              </a:spcBef>
              <a:defRPr sz="3564"/>
            </a:pPr>
            <a:r>
              <a:rPr lang="fr-FR" sz="3564"/>
              <a:t>Majoration du risque de fausses routes</a:t>
            </a:r>
          </a:p>
          <a:p>
            <a:pPr marL="327083" indent="-327083" defTabSz="406644">
              <a:spcBef>
                <a:spcPts val="1617"/>
              </a:spcBef>
              <a:defRPr sz="3564"/>
            </a:pPr>
            <a:endParaRPr lang="fr-FR" sz="3564"/>
          </a:p>
          <a:p>
            <a:pPr marL="327083" indent="-327083" defTabSz="406644">
              <a:spcBef>
                <a:spcPts val="1617"/>
              </a:spcBef>
              <a:defRPr sz="3564"/>
            </a:pPr>
            <a:r>
              <a:rPr lang="fr-FR" sz="3564"/>
              <a:t>A long terme: risque de sténose trachéale.</a:t>
            </a:r>
            <a:endParaRPr lang="fr-FR" sz="3564" dirty="0"/>
          </a:p>
        </p:txBody>
      </p:sp>
      <p:pic>
        <p:nvPicPr>
          <p:cNvPr id="7" name="Image 6">
            <a:extLst>
              <a:ext uri="{FF2B5EF4-FFF2-40B4-BE49-F238E27FC236}">
                <a16:creationId xmlns:a16="http://schemas.microsoft.com/office/drawing/2014/main" id="{255DDE5F-88AE-7447-A9B8-3F8F1ADAE96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5049" t="6551" r="9173" b="7842"/>
          <a:stretch/>
        </p:blipFill>
        <p:spPr>
          <a:xfrm>
            <a:off x="11493500" y="984250"/>
            <a:ext cx="593726" cy="622300"/>
          </a:xfrm>
          <a:prstGeom prst="rect">
            <a:avLst/>
          </a:prstGeom>
        </p:spPr>
      </p:pic>
      <p:pic>
        <p:nvPicPr>
          <p:cNvPr id="10" name="Image 9">
            <a:extLst>
              <a:ext uri="{FF2B5EF4-FFF2-40B4-BE49-F238E27FC236}">
                <a16:creationId xmlns:a16="http://schemas.microsoft.com/office/drawing/2014/main" id="{A9E6334E-34E8-0943-B7DC-7C1B048569A5}"/>
              </a:ext>
            </a:extLst>
          </p:cNvPr>
          <p:cNvPicPr>
            <a:picLocks noChangeAspect="1"/>
          </p:cNvPicPr>
          <p:nvPr/>
        </p:nvPicPr>
        <p:blipFill>
          <a:blip r:embed="rId3"/>
          <a:stretch>
            <a:fillRect/>
          </a:stretch>
        </p:blipFill>
        <p:spPr>
          <a:xfrm>
            <a:off x="5980323" y="984248"/>
            <a:ext cx="852277" cy="793751"/>
          </a:xfrm>
          <a:prstGeom prst="rect">
            <a:avLst/>
          </a:prstGeom>
          <a:ln w="38100">
            <a:solidFill>
              <a:schemeClr val="tx1"/>
            </a:solidFill>
          </a:ln>
        </p:spPr>
      </p:pic>
      <p:sp>
        <p:nvSpPr>
          <p:cNvPr id="11" name="Shape 141">
            <a:extLst>
              <a:ext uri="{FF2B5EF4-FFF2-40B4-BE49-F238E27FC236}">
                <a16:creationId xmlns:a16="http://schemas.microsoft.com/office/drawing/2014/main" id="{F5DE18CA-1E9B-2A44-B667-88CE8D8F99EE}"/>
              </a:ext>
            </a:extLst>
          </p:cNvPr>
          <p:cNvSpPr txBox="1">
            <a:spLocks/>
          </p:cNvSpPr>
          <p:nvPr/>
        </p:nvSpPr>
        <p:spPr>
          <a:xfrm>
            <a:off x="1274763" y="45243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b="1" dirty="0"/>
              <a:t>Trachéotomie</a:t>
            </a:r>
          </a:p>
        </p:txBody>
      </p:sp>
    </p:spTree>
    <p:extLst>
      <p:ext uri="{BB962C8B-B14F-4D97-AF65-F5344CB8AC3E}">
        <p14:creationId xmlns:p14="http://schemas.microsoft.com/office/powerpoint/2010/main" val="3299353010"/>
      </p:ext>
    </p:extLst>
  </p:cSld>
  <p:clrMapOvr>
    <a:masterClrMapping/>
  </p:clrMapOvr>
  <p:transition spd="med"/>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Shape 150"/>
          <p:cNvSpPr>
            <a:spLocks noGrp="1"/>
          </p:cNvSpPr>
          <p:nvPr>
            <p:ph type="title"/>
          </p:nvPr>
        </p:nvSpPr>
        <p:spPr>
          <a:xfrm>
            <a:off x="416937" y="359973"/>
            <a:ext cx="7114163" cy="1325563"/>
          </a:xfrm>
          <a:prstGeom prst="rect">
            <a:avLst/>
          </a:prstGeom>
        </p:spPr>
        <p:txBody>
          <a:bodyPr>
            <a:normAutofit fontScale="90000"/>
          </a:bodyPr>
          <a:lstStyle>
            <a:lvl1pPr defTabSz="490727">
              <a:spcBef>
                <a:spcPts val="1300"/>
              </a:spcBef>
              <a:defRPr sz="5880"/>
            </a:lvl1pPr>
          </a:lstStyle>
          <a:p>
            <a:pPr algn="ctr"/>
            <a:r>
              <a:rPr b="1" dirty="0" err="1"/>
              <a:t>Geste</a:t>
            </a:r>
            <a:r>
              <a:rPr b="1" dirty="0"/>
              <a:t> </a:t>
            </a:r>
            <a:r>
              <a:rPr b="1" dirty="0" err="1"/>
              <a:t>opératoire</a:t>
            </a:r>
            <a:r>
              <a:rPr b="1" dirty="0"/>
              <a:t>: techniques et </a:t>
            </a:r>
            <a:r>
              <a:rPr b="1" dirty="0" err="1"/>
              <a:t>réalisation</a:t>
            </a:r>
            <a:endParaRPr b="1" dirty="0"/>
          </a:p>
        </p:txBody>
      </p:sp>
      <p:sp>
        <p:nvSpPr>
          <p:cNvPr id="2" name="ZoneTexte 1"/>
          <p:cNvSpPr txBox="1"/>
          <p:nvPr/>
        </p:nvSpPr>
        <p:spPr>
          <a:xfrm>
            <a:off x="1447800" y="2867435"/>
            <a:ext cx="4953001" cy="322376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marL="241093" indent="-241093">
              <a:buFont typeface="Wingdings" panose="05000000000000000000" pitchFamily="2" charset="2"/>
              <a:buChar char="v"/>
            </a:pPr>
            <a:r>
              <a:rPr lang="fr-FR" sz="1600" b="1" dirty="0">
                <a:ea typeface="Palatino"/>
                <a:cs typeface="Palatino"/>
                <a:sym typeface="Palatino"/>
              </a:rPr>
              <a:t>Trachéotomie</a:t>
            </a:r>
            <a:r>
              <a:rPr lang="fr-FR" sz="1687" b="1" dirty="0">
                <a:ea typeface="Palatino"/>
                <a:cs typeface="Palatino"/>
                <a:sym typeface="Palatino"/>
              </a:rPr>
              <a:t> chirurgicale</a:t>
            </a:r>
            <a:r>
              <a:rPr lang="fr-FR" sz="1687" dirty="0">
                <a:ea typeface="Palatino"/>
                <a:cs typeface="Palatino"/>
                <a:sym typeface="Palatino"/>
              </a:rPr>
              <a:t>: au bloc opératoire, incision de 2-3 anneaux trachéaux (</a:t>
            </a:r>
            <a:r>
              <a:rPr lang="fr-FR" sz="1687" dirty="0">
                <a:cs typeface="Times New Roman" panose="02020603050405020304" pitchFamily="18" charset="0"/>
                <a:sym typeface="Palatino"/>
              </a:rPr>
              <a:t>↓</a:t>
            </a:r>
            <a:r>
              <a:rPr lang="fr-FR" sz="1266" dirty="0"/>
              <a:t> risque de fermeture lors de la </a:t>
            </a:r>
            <a:r>
              <a:rPr lang="fr-FR" sz="1266" dirty="0" err="1"/>
              <a:t>décanulation</a:t>
            </a:r>
            <a:r>
              <a:rPr lang="fr-FR" sz="1266" dirty="0"/>
              <a:t>),</a:t>
            </a:r>
          </a:p>
          <a:p>
            <a:pPr marL="241093" indent="-241093">
              <a:buFont typeface="Wingdings" panose="05000000000000000000" pitchFamily="2" charset="2"/>
              <a:buChar char="v"/>
            </a:pPr>
            <a:endParaRPr lang="fr-FR" sz="1687" dirty="0">
              <a:ea typeface="Palatino"/>
              <a:cs typeface="Palatino"/>
              <a:sym typeface="Palatino"/>
            </a:endParaRPr>
          </a:p>
          <a:p>
            <a:pPr marL="241093" indent="-241093">
              <a:buFont typeface="Wingdings" panose="05000000000000000000" pitchFamily="2" charset="2"/>
              <a:buChar char="v"/>
            </a:pPr>
            <a:endParaRPr lang="fr-FR" sz="1266" dirty="0"/>
          </a:p>
          <a:p>
            <a:pPr algn="l"/>
            <a:endParaRPr lang="fr-FR" sz="1687" dirty="0">
              <a:latin typeface="Palatino"/>
              <a:ea typeface="Palatino"/>
              <a:cs typeface="Palatino"/>
              <a:sym typeface="Palatino"/>
            </a:endParaRPr>
          </a:p>
          <a:p>
            <a:pPr marL="241093" indent="-241093">
              <a:buFont typeface="Wingdings" panose="05000000000000000000" pitchFamily="2" charset="2"/>
              <a:buChar char="v"/>
            </a:pPr>
            <a:r>
              <a:rPr lang="fr-FR" sz="1600" b="1" dirty="0"/>
              <a:t>Trachéotomie percutanée</a:t>
            </a:r>
            <a:r>
              <a:rPr lang="fr-FR" sz="1600" dirty="0"/>
              <a:t>: en chambre, 2 opérateurs, au fibroscope repérage d’un espace entre 2 anneaux trachéaux, insertion d’un guide puis dilatation progressive (</a:t>
            </a:r>
            <a:r>
              <a:rPr lang="fr-FR" sz="1600" dirty="0">
                <a:cs typeface="Times New Roman" panose="02020603050405020304" pitchFamily="18" charset="0"/>
              </a:rPr>
              <a:t>↑ </a:t>
            </a:r>
            <a:r>
              <a:rPr lang="fr-FR" sz="1600" dirty="0"/>
              <a:t>risque de fermeture de la lumière en cas de </a:t>
            </a:r>
            <a:r>
              <a:rPr lang="fr-FR" sz="1600" dirty="0" err="1"/>
              <a:t>décanulation</a:t>
            </a:r>
            <a:r>
              <a:rPr lang="fr-FR" sz="1600" dirty="0"/>
              <a:t>).</a:t>
            </a:r>
          </a:p>
          <a:p>
            <a:pPr algn="l"/>
            <a:r>
              <a:rPr lang="fr-FR" sz="1600" dirty="0"/>
              <a:t>    </a:t>
            </a:r>
            <a:r>
              <a:rPr lang="fr-FR" sz="1600" u="sng" dirty="0"/>
              <a:t>Réalisable en urgence</a:t>
            </a:r>
            <a:r>
              <a:rPr lang="fr-FR" sz="1600" dirty="0"/>
              <a:t>.</a:t>
            </a:r>
          </a:p>
          <a:p>
            <a:pPr algn="l"/>
            <a:r>
              <a:rPr lang="fr-FR" sz="1600" dirty="0"/>
              <a:t>    </a:t>
            </a:r>
            <a:endParaRPr lang="fr-FR" sz="2000" dirty="0">
              <a:solidFill>
                <a:srgbClr val="414141"/>
              </a:solidFill>
              <a:ea typeface="Palatino"/>
              <a:cs typeface="Palatino"/>
              <a:sym typeface="Palatino"/>
            </a:endParaRPr>
          </a:p>
        </p:txBody>
      </p:sp>
      <p:pic>
        <p:nvPicPr>
          <p:cNvPr id="3" name="Image 2"/>
          <p:cNvPicPr>
            <a:picLocks noChangeAspect="1"/>
          </p:cNvPicPr>
          <p:nvPr/>
        </p:nvPicPr>
        <p:blipFill>
          <a:blip r:embed="rId2"/>
          <a:stretch>
            <a:fillRect/>
          </a:stretch>
        </p:blipFill>
        <p:spPr>
          <a:xfrm>
            <a:off x="7833157" y="933855"/>
            <a:ext cx="4276158" cy="5803358"/>
          </a:xfrm>
          <a:prstGeom prst="rect">
            <a:avLst/>
          </a:prstGeom>
        </p:spPr>
      </p:pic>
    </p:spTree>
    <p:extLst>
      <p:ext uri="{BB962C8B-B14F-4D97-AF65-F5344CB8AC3E}">
        <p14:creationId xmlns:p14="http://schemas.microsoft.com/office/powerpoint/2010/main" val="3562501191"/>
      </p:ext>
    </p:extLst>
  </p:cSld>
  <p:clrMapOvr>
    <a:masterClrMapping/>
  </p:clrMapOvr>
  <p:transition spd="med"/>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Shape 153"/>
          <p:cNvSpPr>
            <a:spLocks noGrp="1"/>
          </p:cNvSpPr>
          <p:nvPr>
            <p:ph type="title"/>
          </p:nvPr>
        </p:nvSpPr>
        <p:spPr>
          <a:xfrm>
            <a:off x="1887502" y="225953"/>
            <a:ext cx="8429626" cy="857251"/>
          </a:xfrm>
          <a:prstGeom prst="rect">
            <a:avLst/>
          </a:prstGeom>
        </p:spPr>
        <p:txBody>
          <a:bodyPr/>
          <a:lstStyle/>
          <a:p>
            <a:pPr algn="ctr"/>
            <a:r>
              <a:rPr b="1"/>
              <a:t>Les différentes canules</a:t>
            </a:r>
          </a:p>
        </p:txBody>
      </p:sp>
      <p:pic>
        <p:nvPicPr>
          <p:cNvPr id="154" name="pasted-image.jpeg"/>
          <p:cNvPicPr>
            <a:picLocks noChangeAspect="1"/>
          </p:cNvPicPr>
          <p:nvPr/>
        </p:nvPicPr>
        <p:blipFill>
          <a:blip r:embed="rId2">
            <a:extLst/>
          </a:blip>
          <a:stretch>
            <a:fillRect/>
          </a:stretch>
        </p:blipFill>
        <p:spPr>
          <a:xfrm>
            <a:off x="1741104" y="4565358"/>
            <a:ext cx="2769596" cy="2077197"/>
          </a:xfrm>
          <a:prstGeom prst="rect">
            <a:avLst/>
          </a:prstGeom>
          <a:ln w="12700">
            <a:miter lim="400000"/>
          </a:ln>
        </p:spPr>
      </p:pic>
      <p:pic>
        <p:nvPicPr>
          <p:cNvPr id="155" name="pasted-image.jpeg"/>
          <p:cNvPicPr>
            <a:picLocks noChangeAspect="1"/>
          </p:cNvPicPr>
          <p:nvPr/>
        </p:nvPicPr>
        <p:blipFill>
          <a:blip r:embed="rId3">
            <a:extLst/>
          </a:blip>
          <a:stretch>
            <a:fillRect/>
          </a:stretch>
        </p:blipFill>
        <p:spPr>
          <a:xfrm>
            <a:off x="8057606" y="4838172"/>
            <a:ext cx="2423161" cy="1817371"/>
          </a:xfrm>
          <a:prstGeom prst="rect">
            <a:avLst/>
          </a:prstGeom>
          <a:ln w="12700">
            <a:miter lim="400000"/>
          </a:ln>
        </p:spPr>
      </p:pic>
      <p:pic>
        <p:nvPicPr>
          <p:cNvPr id="156" name="pasted-image.jpeg"/>
          <p:cNvPicPr>
            <a:picLocks noChangeAspect="1"/>
          </p:cNvPicPr>
          <p:nvPr/>
        </p:nvPicPr>
        <p:blipFill>
          <a:blip r:embed="rId4">
            <a:extLst/>
          </a:blip>
          <a:stretch>
            <a:fillRect/>
          </a:stretch>
        </p:blipFill>
        <p:spPr>
          <a:xfrm>
            <a:off x="790561" y="1530231"/>
            <a:ext cx="4324042" cy="2432274"/>
          </a:xfrm>
          <a:prstGeom prst="rect">
            <a:avLst/>
          </a:prstGeom>
          <a:ln w="12700">
            <a:miter lim="400000"/>
          </a:ln>
        </p:spPr>
      </p:pic>
      <p:pic>
        <p:nvPicPr>
          <p:cNvPr id="157" name="pasted-image.jpeg"/>
          <p:cNvPicPr>
            <a:picLocks noChangeAspect="1"/>
          </p:cNvPicPr>
          <p:nvPr/>
        </p:nvPicPr>
        <p:blipFill>
          <a:blip r:embed="rId5">
            <a:extLst/>
          </a:blip>
          <a:stretch>
            <a:fillRect/>
          </a:stretch>
        </p:blipFill>
        <p:spPr>
          <a:xfrm>
            <a:off x="6999397" y="1813256"/>
            <a:ext cx="3317731" cy="1866225"/>
          </a:xfrm>
          <a:prstGeom prst="rect">
            <a:avLst/>
          </a:prstGeom>
          <a:ln w="12700">
            <a:miter lim="400000"/>
          </a:ln>
        </p:spPr>
      </p:pic>
      <p:pic>
        <p:nvPicPr>
          <p:cNvPr id="158" name="pasted-image.jpeg"/>
          <p:cNvPicPr>
            <a:picLocks noChangeAspect="1"/>
          </p:cNvPicPr>
          <p:nvPr/>
        </p:nvPicPr>
        <p:blipFill>
          <a:blip r:embed="rId6">
            <a:extLst/>
          </a:blip>
          <a:stretch>
            <a:fillRect/>
          </a:stretch>
        </p:blipFill>
        <p:spPr>
          <a:xfrm>
            <a:off x="5114603" y="3679481"/>
            <a:ext cx="2339100" cy="2905714"/>
          </a:xfrm>
          <a:prstGeom prst="rect">
            <a:avLst/>
          </a:prstGeom>
          <a:ln w="12700">
            <a:miter lim="400000"/>
          </a:ln>
        </p:spPr>
      </p:pic>
    </p:spTree>
    <p:extLst>
      <p:ext uri="{BB962C8B-B14F-4D97-AF65-F5344CB8AC3E}">
        <p14:creationId xmlns:p14="http://schemas.microsoft.com/office/powerpoint/2010/main" val="2715850278"/>
      </p:ext>
    </p:extLst>
  </p:cSld>
  <p:clrMapOvr>
    <a:masterClrMapping/>
  </p:clrMapOvr>
  <p:transition spd="med"/>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Shape 163"/>
          <p:cNvSpPr>
            <a:spLocks noGrp="1"/>
          </p:cNvSpPr>
          <p:nvPr>
            <p:ph type="title"/>
          </p:nvPr>
        </p:nvSpPr>
        <p:spPr>
          <a:xfrm>
            <a:off x="6616977" y="197680"/>
            <a:ext cx="4749800" cy="1525588"/>
          </a:xfrm>
          <a:prstGeom prst="rect">
            <a:avLst/>
          </a:prstGeom>
        </p:spPr>
        <p:txBody>
          <a:bodyPr/>
          <a:lstStyle/>
          <a:p>
            <a:pPr algn="ctr"/>
            <a:r>
              <a:rPr b="1" dirty="0"/>
              <a:t>J7 1er </a:t>
            </a:r>
            <a:r>
              <a:rPr b="1" dirty="0" err="1"/>
              <a:t>changement</a:t>
            </a:r>
            <a:r>
              <a:rPr b="1" dirty="0"/>
              <a:t> de </a:t>
            </a:r>
            <a:r>
              <a:rPr b="1" dirty="0" err="1"/>
              <a:t>canule</a:t>
            </a:r>
            <a:endParaRPr b="1" dirty="0"/>
          </a:p>
        </p:txBody>
      </p:sp>
      <p:sp>
        <p:nvSpPr>
          <p:cNvPr id="164" name="Shape 164"/>
          <p:cNvSpPr>
            <a:spLocks noGrp="1"/>
          </p:cNvSpPr>
          <p:nvPr>
            <p:ph type="body" idx="1"/>
          </p:nvPr>
        </p:nvSpPr>
        <p:spPr>
          <a:xfrm>
            <a:off x="5937527" y="1899923"/>
            <a:ext cx="6108700" cy="4761023"/>
          </a:xfrm>
          <a:prstGeom prst="rect">
            <a:avLst/>
          </a:prstGeom>
          <a:solidFill>
            <a:schemeClr val="accent2">
              <a:lumMod val="20000"/>
              <a:lumOff val="80000"/>
            </a:schemeClr>
          </a:solidFill>
        </p:spPr>
        <p:txBody>
          <a:bodyPr>
            <a:normAutofit fontScale="70000" lnSpcReduction="20000"/>
          </a:bodyPr>
          <a:lstStyle/>
          <a:p>
            <a:pPr marL="0" indent="0" algn="ctr" defTabSz="324493">
              <a:spcBef>
                <a:spcPts val="1266"/>
              </a:spcBef>
              <a:buNone/>
              <a:defRPr sz="2844"/>
            </a:pPr>
            <a:r>
              <a:rPr dirty="0"/>
              <a:t>⚠ </a:t>
            </a:r>
            <a:r>
              <a:rPr b="1" dirty="0"/>
              <a:t>geste à haut risque d'occlusion </a:t>
            </a:r>
            <a:r>
              <a:rPr dirty="0"/>
              <a:t>de l'orifice de trachéotomie (particulièrement en cas de trachéotomie percutanée, risque plus faible en cas de trachéotomie réalisée au bloc opératoire): </a:t>
            </a:r>
            <a:r>
              <a:rPr b="1" u="sng" dirty="0"/>
              <a:t>acte médical</a:t>
            </a:r>
            <a:r>
              <a:rPr dirty="0"/>
              <a:t>.</a:t>
            </a:r>
          </a:p>
          <a:p>
            <a:pPr marL="261005" indent="-261005" defTabSz="324493">
              <a:spcBef>
                <a:spcPts val="1266"/>
              </a:spcBef>
              <a:defRPr sz="2844"/>
            </a:pPr>
            <a:endParaRPr dirty="0"/>
          </a:p>
          <a:p>
            <a:pPr lvl="1" defTabSz="324493">
              <a:spcBef>
                <a:spcPts val="1266"/>
              </a:spcBef>
              <a:buFont typeface="Wingdings" pitchFamily="2" charset="2"/>
              <a:buChar char="Ø"/>
              <a:defRPr sz="2844"/>
            </a:pPr>
            <a:r>
              <a:rPr dirty="0"/>
              <a:t>Matériel: matériel d'urgence, canule de même diamètre, canule de diamètre inférieur,  mandrin, pince triple bras...</a:t>
            </a:r>
            <a:r>
              <a:rPr lang="fr-FR" dirty="0"/>
              <a:t> </a:t>
            </a:r>
            <a:r>
              <a:rPr lang="fr-FR" b="1" dirty="0">
                <a:solidFill>
                  <a:srgbClr val="FF0000"/>
                </a:solidFill>
              </a:rPr>
              <a:t>(matériel de secours toujours en place à proximité du patient)</a:t>
            </a:r>
            <a:endParaRPr b="1" dirty="0">
              <a:solidFill>
                <a:srgbClr val="FF0000"/>
              </a:solidFill>
            </a:endParaRPr>
          </a:p>
          <a:p>
            <a:pPr lvl="1" defTabSz="324493">
              <a:spcBef>
                <a:spcPts val="1266"/>
              </a:spcBef>
              <a:buFont typeface="Wingdings" pitchFamily="2" charset="2"/>
              <a:buChar char="Ø"/>
              <a:defRPr sz="2844"/>
            </a:pPr>
            <a:r>
              <a:rPr dirty="0"/>
              <a:t>Vérification du bal</a:t>
            </a:r>
            <a:r>
              <a:rPr lang="fr-FR" dirty="0"/>
              <a:t>l</a:t>
            </a:r>
            <a:r>
              <a:rPr dirty="0"/>
              <a:t>onnet, préparation du matériel (compresses, savon antiseptique, eau, antiseptique aqueux, metal</a:t>
            </a:r>
            <a:r>
              <a:rPr lang="fr-FR" dirty="0"/>
              <a:t>l</a:t>
            </a:r>
            <a:r>
              <a:rPr dirty="0"/>
              <a:t>ine, lacette...</a:t>
            </a:r>
          </a:p>
          <a:p>
            <a:pPr lvl="1" defTabSz="324493">
              <a:spcBef>
                <a:spcPts val="1266"/>
              </a:spcBef>
              <a:buFont typeface="Wingdings" pitchFamily="2" charset="2"/>
              <a:buChar char="Ø"/>
              <a:defRPr sz="2844"/>
            </a:pPr>
            <a:r>
              <a:rPr dirty="0"/>
              <a:t>Préoxygenation, ablation de l'ancienne canule (</a:t>
            </a:r>
            <a:r>
              <a:rPr b="1" dirty="0"/>
              <a:t>geste de la poignée de porte</a:t>
            </a:r>
            <a:r>
              <a:rPr dirty="0"/>
              <a:t>), nettoyage antiseptique du trachéotome, </a:t>
            </a:r>
            <a:r>
              <a:rPr dirty="0" err="1"/>
              <a:t>recanulatio</a:t>
            </a:r>
            <a:r>
              <a:rPr lang="fr-FR" dirty="0"/>
              <a:t>n</a:t>
            </a:r>
            <a:r>
              <a:rPr dirty="0"/>
              <a:t>...</a:t>
            </a:r>
            <a:endParaRPr lang="fr-FR" dirty="0"/>
          </a:p>
          <a:p>
            <a:pPr lvl="1" defTabSz="324493">
              <a:spcBef>
                <a:spcPts val="1266"/>
              </a:spcBef>
              <a:buFont typeface="Wingdings" pitchFamily="2" charset="2"/>
              <a:buChar char="Ø"/>
              <a:defRPr sz="2844"/>
            </a:pPr>
            <a:r>
              <a:rPr lang="fr-FR" dirty="0"/>
              <a:t>Les </a:t>
            </a:r>
            <a:r>
              <a:rPr lang="fr-FR" b="1" dirty="0"/>
              <a:t>changements suivants</a:t>
            </a:r>
            <a:r>
              <a:rPr lang="fr-FR" dirty="0"/>
              <a:t>, effectués </a:t>
            </a:r>
            <a:r>
              <a:rPr lang="fr-FR" b="1" dirty="0"/>
              <a:t>tous les 28j </a:t>
            </a:r>
            <a:r>
              <a:rPr lang="fr-FR" dirty="0"/>
              <a:t>(</a:t>
            </a:r>
            <a:r>
              <a:rPr lang="fr-FR" dirty="0" err="1"/>
              <a:t>recommendations</a:t>
            </a:r>
            <a:r>
              <a:rPr lang="fr-FR" dirty="0"/>
              <a:t> HAS), et peuvent être délégués aux IDE ou </a:t>
            </a:r>
            <a:r>
              <a:rPr lang="fr-FR" b="1" dirty="0"/>
              <a:t>MKDE</a:t>
            </a:r>
            <a:r>
              <a:rPr lang="fr-FR" dirty="0"/>
              <a:t>. </a:t>
            </a:r>
            <a:endParaRPr dirty="0"/>
          </a:p>
        </p:txBody>
      </p:sp>
      <p:sp>
        <p:nvSpPr>
          <p:cNvPr id="4" name="Shape 160">
            <a:extLst>
              <a:ext uri="{FF2B5EF4-FFF2-40B4-BE49-F238E27FC236}">
                <a16:creationId xmlns:a16="http://schemas.microsoft.com/office/drawing/2014/main" id="{5C6A4DAB-5F85-A748-BA80-BE950DAD45A6}"/>
              </a:ext>
            </a:extLst>
          </p:cNvPr>
          <p:cNvSpPr txBox="1">
            <a:spLocks/>
          </p:cNvSpPr>
          <p:nvPr/>
        </p:nvSpPr>
        <p:spPr>
          <a:xfrm>
            <a:off x="190500" y="165101"/>
            <a:ext cx="4832074" cy="1734822"/>
          </a:xfrm>
          <a:prstGeom prst="rect">
            <a:avLst/>
          </a:prstGeom>
          <a:ln w="38100">
            <a:solidFill>
              <a:schemeClr val="tx1"/>
            </a:solidFill>
          </a:ln>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fr-FR" b="1" dirty="0"/>
              <a:t>Soins de trachéotomie J0- → Cicatrisation du </a:t>
            </a:r>
            <a:r>
              <a:rPr lang="fr-FR" b="1" dirty="0" err="1"/>
              <a:t>trachéotome</a:t>
            </a:r>
            <a:r>
              <a:rPr lang="fr-FR" b="1" dirty="0"/>
              <a:t>.</a:t>
            </a:r>
          </a:p>
        </p:txBody>
      </p:sp>
      <p:sp>
        <p:nvSpPr>
          <p:cNvPr id="5" name="Shape 161">
            <a:extLst>
              <a:ext uri="{FF2B5EF4-FFF2-40B4-BE49-F238E27FC236}">
                <a16:creationId xmlns:a16="http://schemas.microsoft.com/office/drawing/2014/main" id="{9CF43C55-060F-C94E-B59B-1D31BF226858}"/>
              </a:ext>
            </a:extLst>
          </p:cNvPr>
          <p:cNvSpPr txBox="1">
            <a:spLocks/>
          </p:cNvSpPr>
          <p:nvPr/>
        </p:nvSpPr>
        <p:spPr>
          <a:xfrm>
            <a:off x="790437" y="2104765"/>
            <a:ext cx="3632200" cy="4351338"/>
          </a:xfrm>
          <a:prstGeom prst="rect">
            <a:avLst/>
          </a:prstGeom>
          <a:ln w="12700">
            <a:solidFill>
              <a:schemeClr val="tx1"/>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fr-FR" dirty="0"/>
              <a:t>Fréquence par 24h (de préférence à proximité de la toilette)</a:t>
            </a:r>
          </a:p>
          <a:p>
            <a:r>
              <a:rPr lang="fr-FR" dirty="0"/>
              <a:t>Utilisation d'un set à pansement, de savon antiseptique, d'un antiseptique aqueux, changement de </a:t>
            </a:r>
            <a:r>
              <a:rPr lang="fr-FR" dirty="0" err="1"/>
              <a:t>metalline</a:t>
            </a:r>
            <a:r>
              <a:rPr lang="fr-FR" dirty="0"/>
              <a:t>, nettoyage de la chemise interne (au minimum /24h).</a:t>
            </a:r>
          </a:p>
        </p:txBody>
      </p:sp>
    </p:spTree>
    <p:extLst>
      <p:ext uri="{BB962C8B-B14F-4D97-AF65-F5344CB8AC3E}">
        <p14:creationId xmlns:p14="http://schemas.microsoft.com/office/powerpoint/2010/main" val="1546781460"/>
      </p:ext>
    </p:extLst>
  </p:cSld>
  <p:clrMapOvr>
    <a:masterClrMapping/>
  </p:clrMapOvr>
  <p:transition spd="med"/>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 name="Espace réservé pour une image  168"/>
          <p:cNvPicPr>
            <a:picLocks noGrp="1"/>
          </p:cNvPicPr>
          <p:nvPr>
            <p:ph type="pic" idx="13"/>
          </p:nvPr>
        </p:nvPicPr>
        <p:blipFill>
          <a:blip r:embed="rId2">
            <a:extLst/>
          </a:blip>
          <a:stretch>
            <a:fillRect/>
          </a:stretch>
        </p:blipFill>
        <p:spPr>
          <a:xfrm>
            <a:off x="5074158" y="1526976"/>
            <a:ext cx="2043685" cy="2034768"/>
          </a:xfrm>
          <a:prstGeom prst="rect">
            <a:avLst/>
          </a:prstGeom>
        </p:spPr>
      </p:pic>
      <p:sp>
        <p:nvSpPr>
          <p:cNvPr id="170" name="Shape 170"/>
          <p:cNvSpPr>
            <a:spLocks noGrp="1"/>
          </p:cNvSpPr>
          <p:nvPr>
            <p:ph type="title"/>
          </p:nvPr>
        </p:nvSpPr>
        <p:spPr>
          <a:xfrm>
            <a:off x="838200" y="76874"/>
            <a:ext cx="10515600" cy="1325563"/>
          </a:xfrm>
          <a:prstGeom prst="rect">
            <a:avLst/>
          </a:prstGeom>
        </p:spPr>
        <p:txBody>
          <a:bodyPr>
            <a:normAutofit/>
          </a:bodyPr>
          <a:lstStyle>
            <a:lvl1pPr defTabSz="403097">
              <a:spcBef>
                <a:spcPts val="1100"/>
              </a:spcBef>
              <a:defRPr sz="4830"/>
            </a:lvl1pPr>
          </a:lstStyle>
          <a:p>
            <a:pPr algn="ctr"/>
            <a:r>
              <a:rPr sz="4400" b="1" dirty="0" err="1"/>
              <a:t>Soins</a:t>
            </a:r>
            <a:r>
              <a:rPr sz="4400" b="1" dirty="0"/>
              <a:t> </a:t>
            </a:r>
            <a:r>
              <a:rPr sz="4400" b="1" dirty="0" err="1"/>
              <a:t>quotidiens</a:t>
            </a:r>
            <a:r>
              <a:rPr sz="4400" b="1" dirty="0"/>
              <a:t> après </a:t>
            </a:r>
            <a:r>
              <a:rPr sz="4400" b="1" dirty="0" err="1"/>
              <a:t>cicatrisation</a:t>
            </a:r>
            <a:r>
              <a:rPr sz="4400" b="1" dirty="0"/>
              <a:t> du </a:t>
            </a:r>
            <a:r>
              <a:rPr sz="4400" b="1" dirty="0" err="1"/>
              <a:t>trachéotome</a:t>
            </a:r>
            <a:r>
              <a:rPr sz="4400" b="1" dirty="0"/>
              <a:t> </a:t>
            </a:r>
          </a:p>
        </p:txBody>
      </p:sp>
      <p:pic>
        <p:nvPicPr>
          <p:cNvPr id="171" name="pasted-image.jpeg"/>
          <p:cNvPicPr>
            <a:picLocks noChangeAspect="1"/>
          </p:cNvPicPr>
          <p:nvPr/>
        </p:nvPicPr>
        <p:blipFill>
          <a:blip r:embed="rId3">
            <a:extLst/>
          </a:blip>
          <a:stretch>
            <a:fillRect/>
          </a:stretch>
        </p:blipFill>
        <p:spPr>
          <a:xfrm>
            <a:off x="7300051" y="2743108"/>
            <a:ext cx="3026630" cy="2269973"/>
          </a:xfrm>
          <a:prstGeom prst="rect">
            <a:avLst/>
          </a:prstGeom>
          <a:ln w="12700">
            <a:miter lim="400000"/>
          </a:ln>
        </p:spPr>
      </p:pic>
      <p:pic>
        <p:nvPicPr>
          <p:cNvPr id="172" name="pasted-image.jpeg"/>
          <p:cNvPicPr>
            <a:picLocks noChangeAspect="1"/>
          </p:cNvPicPr>
          <p:nvPr/>
        </p:nvPicPr>
        <p:blipFill>
          <a:blip r:embed="rId4">
            <a:extLst/>
          </a:blip>
          <a:stretch>
            <a:fillRect/>
          </a:stretch>
        </p:blipFill>
        <p:spPr>
          <a:xfrm>
            <a:off x="4534919" y="4439039"/>
            <a:ext cx="3122163" cy="2341622"/>
          </a:xfrm>
          <a:prstGeom prst="rect">
            <a:avLst/>
          </a:prstGeom>
          <a:ln w="12700">
            <a:miter lim="400000"/>
          </a:ln>
        </p:spPr>
      </p:pic>
      <p:pic>
        <p:nvPicPr>
          <p:cNvPr id="173" name="pasted-image.jpeg"/>
          <p:cNvPicPr>
            <a:picLocks noChangeAspect="1"/>
          </p:cNvPicPr>
          <p:nvPr/>
        </p:nvPicPr>
        <p:blipFill>
          <a:blip r:embed="rId5">
            <a:extLst/>
          </a:blip>
          <a:stretch>
            <a:fillRect/>
          </a:stretch>
        </p:blipFill>
        <p:spPr>
          <a:xfrm>
            <a:off x="1837253" y="2730574"/>
            <a:ext cx="3173285" cy="2379964"/>
          </a:xfrm>
          <a:prstGeom prst="rect">
            <a:avLst/>
          </a:prstGeom>
          <a:ln w="12700">
            <a:miter lim="400000"/>
          </a:ln>
        </p:spPr>
      </p:pic>
      <p:sp>
        <p:nvSpPr>
          <p:cNvPr id="174" name="Shape 174"/>
          <p:cNvSpPr/>
          <p:nvPr/>
        </p:nvSpPr>
        <p:spPr>
          <a:xfrm rot="2447593">
            <a:off x="6956100" y="1563545"/>
            <a:ext cx="1339454" cy="1339454"/>
          </a:xfrm>
          <a:prstGeom prst="rightArrow">
            <a:avLst>
              <a:gd name="adj1" fmla="val 32000"/>
              <a:gd name="adj2" fmla="val 64000"/>
            </a:avLst>
          </a:prstGeom>
          <a:blipFill>
            <a:blip r:embed="rId6"/>
          </a:blipFill>
          <a:ln w="12700">
            <a:miter lim="400000"/>
          </a:ln>
        </p:spPr>
        <p:txBody>
          <a:bodyPr lIns="35719" tIns="35719" rIns="35719" bIns="35719" anchor="ctr"/>
          <a:lstStyle/>
          <a:p>
            <a:pPr>
              <a:defRPr sz="3200">
                <a:solidFill>
                  <a:srgbClr val="FFFFFF"/>
                </a:solidFill>
                <a:effectLst>
                  <a:outerShdw blurRad="25400" dist="33948" dir="2700000" rotWithShape="0">
                    <a:srgbClr val="3B3936"/>
                  </a:outerShdw>
                </a:effectLst>
              </a:defRPr>
            </a:pPr>
            <a:endParaRPr sz="2250"/>
          </a:p>
        </p:txBody>
      </p:sp>
      <p:sp>
        <p:nvSpPr>
          <p:cNvPr id="175" name="Shape 175"/>
          <p:cNvSpPr/>
          <p:nvPr/>
        </p:nvSpPr>
        <p:spPr>
          <a:xfrm rot="8100000">
            <a:off x="7762434" y="5015894"/>
            <a:ext cx="1339454" cy="1339454"/>
          </a:xfrm>
          <a:prstGeom prst="rightArrow">
            <a:avLst>
              <a:gd name="adj1" fmla="val 32000"/>
              <a:gd name="adj2" fmla="val 64000"/>
            </a:avLst>
          </a:prstGeom>
          <a:blipFill>
            <a:blip r:embed="rId6"/>
          </a:blipFill>
          <a:ln w="12700">
            <a:miter lim="400000"/>
          </a:ln>
        </p:spPr>
        <p:txBody>
          <a:bodyPr lIns="35719" tIns="35719" rIns="35719" bIns="35719" anchor="ctr"/>
          <a:lstStyle/>
          <a:p>
            <a:pPr>
              <a:defRPr sz="3200">
                <a:solidFill>
                  <a:srgbClr val="FFFFFF"/>
                </a:solidFill>
                <a:effectLst>
                  <a:outerShdw blurRad="25400" dist="33948" dir="2700000" rotWithShape="0">
                    <a:srgbClr val="3B3936"/>
                  </a:outerShdw>
                </a:effectLst>
              </a:defRPr>
            </a:pPr>
            <a:endParaRPr sz="2250"/>
          </a:p>
        </p:txBody>
      </p:sp>
      <p:sp>
        <p:nvSpPr>
          <p:cNvPr id="176" name="Shape 176"/>
          <p:cNvSpPr/>
          <p:nvPr/>
        </p:nvSpPr>
        <p:spPr>
          <a:xfrm rot="13500000">
            <a:off x="3393108" y="5031424"/>
            <a:ext cx="1339454" cy="1339454"/>
          </a:xfrm>
          <a:prstGeom prst="rightArrow">
            <a:avLst>
              <a:gd name="adj1" fmla="val 32000"/>
              <a:gd name="adj2" fmla="val 64000"/>
            </a:avLst>
          </a:prstGeom>
          <a:blipFill>
            <a:blip r:embed="rId6"/>
          </a:blipFill>
          <a:ln w="12700">
            <a:miter lim="400000"/>
          </a:ln>
        </p:spPr>
        <p:txBody>
          <a:bodyPr lIns="35719" tIns="35719" rIns="35719" bIns="35719" anchor="ctr"/>
          <a:lstStyle/>
          <a:p>
            <a:pPr>
              <a:defRPr sz="3200">
                <a:solidFill>
                  <a:srgbClr val="FFFFFF"/>
                </a:solidFill>
                <a:effectLst>
                  <a:outerShdw blurRad="25400" dist="33948" dir="2700000" rotWithShape="0">
                    <a:srgbClr val="3B3936"/>
                  </a:outerShdw>
                </a:effectLst>
              </a:defRPr>
            </a:pPr>
            <a:endParaRPr sz="2250"/>
          </a:p>
        </p:txBody>
      </p:sp>
      <p:sp>
        <p:nvSpPr>
          <p:cNvPr id="177" name="Shape 177"/>
          <p:cNvSpPr/>
          <p:nvPr/>
        </p:nvSpPr>
        <p:spPr>
          <a:xfrm rot="19464564">
            <a:off x="3880028" y="1765497"/>
            <a:ext cx="1339454" cy="1339454"/>
          </a:xfrm>
          <a:prstGeom prst="rightArrow">
            <a:avLst>
              <a:gd name="adj1" fmla="val 32000"/>
              <a:gd name="adj2" fmla="val 64000"/>
            </a:avLst>
          </a:prstGeom>
          <a:blipFill>
            <a:blip r:embed="rId6"/>
          </a:blipFill>
          <a:ln w="12700">
            <a:miter lim="400000"/>
          </a:ln>
        </p:spPr>
        <p:txBody>
          <a:bodyPr lIns="35719" tIns="35719" rIns="35719" bIns="35719" anchor="ctr"/>
          <a:lstStyle/>
          <a:p>
            <a:pPr>
              <a:defRPr sz="3200">
                <a:solidFill>
                  <a:srgbClr val="FFFFFF"/>
                </a:solidFill>
                <a:effectLst>
                  <a:outerShdw blurRad="25400" dist="33948" dir="2700000" rotWithShape="0">
                    <a:srgbClr val="3B3936"/>
                  </a:outerShdw>
                </a:effectLst>
              </a:defRPr>
            </a:pPr>
            <a:endParaRPr sz="2250"/>
          </a:p>
        </p:txBody>
      </p:sp>
      <p:sp>
        <p:nvSpPr>
          <p:cNvPr id="2" name="ZoneTexte 1">
            <a:extLst>
              <a:ext uri="{FF2B5EF4-FFF2-40B4-BE49-F238E27FC236}">
                <a16:creationId xmlns:a16="http://schemas.microsoft.com/office/drawing/2014/main" id="{D9D2FE85-BAEC-F84C-AEEE-38CE96E7A724}"/>
              </a:ext>
            </a:extLst>
          </p:cNvPr>
          <p:cNvSpPr txBox="1"/>
          <p:nvPr/>
        </p:nvSpPr>
        <p:spPr>
          <a:xfrm>
            <a:off x="8892209" y="2345635"/>
            <a:ext cx="2279983" cy="369332"/>
          </a:xfrm>
          <a:prstGeom prst="rect">
            <a:avLst/>
          </a:prstGeom>
          <a:noFill/>
        </p:spPr>
        <p:txBody>
          <a:bodyPr wrap="none" rtlCol="0">
            <a:spAutoFit/>
          </a:bodyPr>
          <a:lstStyle/>
          <a:p>
            <a:r>
              <a:rPr lang="fr-FR" dirty="0"/>
              <a:t>Toilette au savon doux</a:t>
            </a:r>
          </a:p>
        </p:txBody>
      </p:sp>
      <p:sp>
        <p:nvSpPr>
          <p:cNvPr id="12" name="ZoneTexte 11">
            <a:extLst>
              <a:ext uri="{FF2B5EF4-FFF2-40B4-BE49-F238E27FC236}">
                <a16:creationId xmlns:a16="http://schemas.microsoft.com/office/drawing/2014/main" id="{D6778F9C-F0C9-A14F-9D4A-555885077B1C}"/>
              </a:ext>
            </a:extLst>
          </p:cNvPr>
          <p:cNvSpPr txBox="1"/>
          <p:nvPr/>
        </p:nvSpPr>
        <p:spPr>
          <a:xfrm>
            <a:off x="9073817" y="5880835"/>
            <a:ext cx="2279983" cy="369332"/>
          </a:xfrm>
          <a:prstGeom prst="rect">
            <a:avLst/>
          </a:prstGeom>
          <a:noFill/>
        </p:spPr>
        <p:txBody>
          <a:bodyPr wrap="none" rtlCol="0">
            <a:spAutoFit/>
          </a:bodyPr>
          <a:lstStyle/>
          <a:p>
            <a:r>
              <a:rPr lang="fr-FR" dirty="0"/>
              <a:t>Toilette au savon doux</a:t>
            </a:r>
          </a:p>
        </p:txBody>
      </p:sp>
      <p:sp>
        <p:nvSpPr>
          <p:cNvPr id="3" name="ZoneTexte 2">
            <a:extLst>
              <a:ext uri="{FF2B5EF4-FFF2-40B4-BE49-F238E27FC236}">
                <a16:creationId xmlns:a16="http://schemas.microsoft.com/office/drawing/2014/main" id="{FAD1A3D6-B98F-7543-9101-318C5953C618}"/>
              </a:ext>
            </a:extLst>
          </p:cNvPr>
          <p:cNvSpPr txBox="1"/>
          <p:nvPr/>
        </p:nvSpPr>
        <p:spPr>
          <a:xfrm>
            <a:off x="1397311" y="5193117"/>
            <a:ext cx="2326214" cy="369332"/>
          </a:xfrm>
          <a:prstGeom prst="rect">
            <a:avLst/>
          </a:prstGeom>
          <a:noFill/>
        </p:spPr>
        <p:txBody>
          <a:bodyPr wrap="none" rtlCol="0">
            <a:spAutoFit/>
          </a:bodyPr>
          <a:lstStyle/>
          <a:p>
            <a:r>
              <a:rPr lang="fr-FR" dirty="0"/>
              <a:t>Changement Métalline</a:t>
            </a:r>
          </a:p>
        </p:txBody>
      </p:sp>
      <p:sp>
        <p:nvSpPr>
          <p:cNvPr id="4" name="ZoneTexte 3">
            <a:extLst>
              <a:ext uri="{FF2B5EF4-FFF2-40B4-BE49-F238E27FC236}">
                <a16:creationId xmlns:a16="http://schemas.microsoft.com/office/drawing/2014/main" id="{0804FDDE-54BA-5040-B5DA-A3BCD9249449}"/>
              </a:ext>
            </a:extLst>
          </p:cNvPr>
          <p:cNvSpPr txBox="1"/>
          <p:nvPr/>
        </p:nvSpPr>
        <p:spPr>
          <a:xfrm>
            <a:off x="636104" y="2332383"/>
            <a:ext cx="2713884" cy="369332"/>
          </a:xfrm>
          <a:prstGeom prst="rect">
            <a:avLst/>
          </a:prstGeom>
          <a:noFill/>
        </p:spPr>
        <p:txBody>
          <a:bodyPr wrap="none" rtlCol="0">
            <a:spAutoFit/>
          </a:bodyPr>
          <a:lstStyle/>
          <a:p>
            <a:r>
              <a:rPr lang="fr-FR" dirty="0"/>
              <a:t>Nettoyage chemise interne</a:t>
            </a:r>
          </a:p>
        </p:txBody>
      </p:sp>
      <p:pic>
        <p:nvPicPr>
          <p:cNvPr id="15" name="Image 14">
            <a:extLst>
              <a:ext uri="{FF2B5EF4-FFF2-40B4-BE49-F238E27FC236}">
                <a16:creationId xmlns:a16="http://schemas.microsoft.com/office/drawing/2014/main" id="{EFF394FF-9181-8642-9F04-E25030322FE3}"/>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5049" t="6551" r="9173" b="7842"/>
          <a:stretch/>
        </p:blipFill>
        <p:spPr>
          <a:xfrm>
            <a:off x="93747" y="6025989"/>
            <a:ext cx="593726" cy="622300"/>
          </a:xfrm>
          <a:prstGeom prst="rect">
            <a:avLst/>
          </a:prstGeom>
        </p:spPr>
      </p:pic>
      <p:sp>
        <p:nvSpPr>
          <p:cNvPr id="5" name="ZoneTexte 4">
            <a:extLst>
              <a:ext uri="{FF2B5EF4-FFF2-40B4-BE49-F238E27FC236}">
                <a16:creationId xmlns:a16="http://schemas.microsoft.com/office/drawing/2014/main" id="{D8175C97-B11B-E84C-A89A-AFE64BAC0AE1}"/>
              </a:ext>
            </a:extLst>
          </p:cNvPr>
          <p:cNvSpPr txBox="1"/>
          <p:nvPr/>
        </p:nvSpPr>
        <p:spPr>
          <a:xfrm>
            <a:off x="779959" y="5913674"/>
            <a:ext cx="2594614" cy="923330"/>
          </a:xfrm>
          <a:prstGeom prst="rect">
            <a:avLst/>
          </a:prstGeom>
          <a:noFill/>
          <a:ln>
            <a:solidFill>
              <a:schemeClr val="tx1"/>
            </a:solidFill>
          </a:ln>
        </p:spPr>
        <p:txBody>
          <a:bodyPr wrap="square" rtlCol="0">
            <a:spAutoFit/>
          </a:bodyPr>
          <a:lstStyle/>
          <a:p>
            <a:r>
              <a:rPr lang="fr-FR" dirty="0"/>
              <a:t>Soyez précautionneux: la mobilisation de la canule stimule le réflexe de toux</a:t>
            </a:r>
          </a:p>
        </p:txBody>
      </p:sp>
    </p:spTree>
    <p:extLst>
      <p:ext uri="{BB962C8B-B14F-4D97-AF65-F5344CB8AC3E}">
        <p14:creationId xmlns:p14="http://schemas.microsoft.com/office/powerpoint/2010/main" val="2405416930"/>
      </p:ext>
    </p:extLst>
  </p:cSld>
  <p:clrMapOvr>
    <a:masterClrMapping/>
  </p:clrMapOvr>
  <p:transition spd="med"/>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 name="Espace réservé pour une image  178"/>
          <p:cNvPicPr>
            <a:picLocks noGrp="1"/>
          </p:cNvPicPr>
          <p:nvPr>
            <p:ph type="pic" idx="13"/>
          </p:nvPr>
        </p:nvPicPr>
        <p:blipFill>
          <a:blip r:embed="rId2">
            <a:extLst/>
          </a:blip>
          <a:stretch>
            <a:fillRect/>
          </a:stretch>
        </p:blipFill>
        <p:spPr>
          <a:xfrm>
            <a:off x="6229945" y="1803797"/>
            <a:ext cx="4107656" cy="4697016"/>
          </a:xfrm>
          <a:prstGeom prst="rect">
            <a:avLst/>
          </a:prstGeom>
        </p:spPr>
      </p:pic>
      <p:sp>
        <p:nvSpPr>
          <p:cNvPr id="180" name="Shape 180"/>
          <p:cNvSpPr>
            <a:spLocks noGrp="1"/>
          </p:cNvSpPr>
          <p:nvPr>
            <p:ph type="title"/>
          </p:nvPr>
        </p:nvSpPr>
        <p:spPr>
          <a:prstGeom prst="rect">
            <a:avLst/>
          </a:prstGeom>
        </p:spPr>
        <p:txBody>
          <a:bodyPr/>
          <a:lstStyle/>
          <a:p>
            <a:pPr algn="ctr"/>
            <a:r>
              <a:rPr b="1" dirty="0"/>
              <a:t>Humidification</a:t>
            </a:r>
          </a:p>
        </p:txBody>
      </p:sp>
      <p:sp>
        <p:nvSpPr>
          <p:cNvPr id="181" name="Shape 181"/>
          <p:cNvSpPr>
            <a:spLocks noGrp="1"/>
          </p:cNvSpPr>
          <p:nvPr>
            <p:ph type="body" sz="half" idx="1"/>
          </p:nvPr>
        </p:nvSpPr>
        <p:spPr>
          <a:prstGeom prst="rect">
            <a:avLst/>
          </a:prstGeom>
        </p:spPr>
        <p:txBody>
          <a:bodyPr>
            <a:normAutofit lnSpcReduction="10000"/>
          </a:bodyPr>
          <a:lstStyle/>
          <a:p>
            <a:pPr marL="274042" indent="-274042" defTabSz="406644">
              <a:spcBef>
                <a:spcPts val="1195"/>
              </a:spcBef>
              <a:defRPr sz="2970"/>
            </a:pPr>
            <a:r>
              <a:rPr dirty="0"/>
              <a:t>Humidification propre à la ventilation mécanique (humidification active ou HFE),</a:t>
            </a:r>
          </a:p>
          <a:p>
            <a:pPr marL="274042" indent="-274042" defTabSz="406644">
              <a:spcBef>
                <a:spcPts val="1195"/>
              </a:spcBef>
              <a:defRPr sz="2970"/>
            </a:pPr>
            <a:endParaRPr dirty="0"/>
          </a:p>
          <a:p>
            <a:pPr marL="274042" indent="-274042" defTabSz="406644">
              <a:spcBef>
                <a:spcPts val="1195"/>
              </a:spcBef>
              <a:defRPr sz="2970"/>
            </a:pPr>
            <a:endParaRPr dirty="0"/>
          </a:p>
          <a:p>
            <a:pPr marL="274042" indent="-274042" defTabSz="406644">
              <a:spcBef>
                <a:spcPts val="1195"/>
              </a:spcBef>
              <a:defRPr sz="2970"/>
            </a:pPr>
            <a:r>
              <a:rPr dirty="0"/>
              <a:t>Humidification en VS par nez artificiel (abord facile de désencombrement), </a:t>
            </a:r>
            <a:r>
              <a:rPr lang="fr-FR" b="1" dirty="0"/>
              <a:t>à</a:t>
            </a:r>
            <a:r>
              <a:rPr b="1" dirty="0"/>
              <a:t> changer toutes les 48h ou en cas de souillure visible.</a:t>
            </a:r>
          </a:p>
        </p:txBody>
      </p:sp>
    </p:spTree>
    <p:extLst>
      <p:ext uri="{BB962C8B-B14F-4D97-AF65-F5344CB8AC3E}">
        <p14:creationId xmlns:p14="http://schemas.microsoft.com/office/powerpoint/2010/main" val="2466504589"/>
      </p:ext>
    </p:extLst>
  </p:cSld>
  <p:clrMapOvr>
    <a:masterClrMapping/>
  </p:clrMapOvr>
  <p:transition spd="med"/>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 name="Espace réservé pour une image  182"/>
          <p:cNvPicPr>
            <a:picLocks noGrp="1"/>
          </p:cNvPicPr>
          <p:nvPr>
            <p:ph type="pic" idx="13"/>
          </p:nvPr>
        </p:nvPicPr>
        <p:blipFill rotWithShape="1">
          <a:blip r:embed="rId2">
            <a:extLst/>
          </a:blip>
          <a:srcRect b="31940"/>
          <a:stretch/>
        </p:blipFill>
        <p:spPr>
          <a:xfrm>
            <a:off x="6735783" y="365125"/>
            <a:ext cx="4107656" cy="3196782"/>
          </a:xfrm>
          <a:prstGeom prst="rect">
            <a:avLst/>
          </a:prstGeom>
        </p:spPr>
      </p:pic>
      <p:sp>
        <p:nvSpPr>
          <p:cNvPr id="184" name="Shape 184"/>
          <p:cNvSpPr>
            <a:spLocks noGrp="1"/>
          </p:cNvSpPr>
          <p:nvPr>
            <p:ph type="title"/>
          </p:nvPr>
        </p:nvSpPr>
        <p:spPr>
          <a:xfrm>
            <a:off x="-1557670" y="287685"/>
            <a:ext cx="10515600" cy="1325563"/>
          </a:xfrm>
          <a:prstGeom prst="rect">
            <a:avLst/>
          </a:prstGeom>
        </p:spPr>
        <p:txBody>
          <a:bodyPr/>
          <a:lstStyle/>
          <a:p>
            <a:pPr algn="ctr"/>
            <a:r>
              <a:rPr b="1" dirty="0"/>
              <a:t>Phonation</a:t>
            </a:r>
          </a:p>
        </p:txBody>
      </p:sp>
      <p:sp>
        <p:nvSpPr>
          <p:cNvPr id="185" name="Shape 185"/>
          <p:cNvSpPr>
            <a:spLocks noGrp="1"/>
          </p:cNvSpPr>
          <p:nvPr>
            <p:ph type="body" sz="half" idx="1"/>
          </p:nvPr>
        </p:nvSpPr>
        <p:spPr>
          <a:prstGeom prst="rect">
            <a:avLst/>
          </a:prstGeom>
        </p:spPr>
        <p:txBody>
          <a:bodyPr/>
          <a:lstStyle/>
          <a:p>
            <a:r>
              <a:rPr u="sng" dirty="0"/>
              <a:t>⚠ 2 </a:t>
            </a:r>
            <a:r>
              <a:rPr u="sng" dirty="0" err="1"/>
              <a:t>pré-requis</a:t>
            </a:r>
            <a:r>
              <a:rPr dirty="0"/>
              <a:t>:</a:t>
            </a:r>
          </a:p>
          <a:p>
            <a:r>
              <a:rPr dirty="0"/>
              <a:t>Absence de trouble de la </a:t>
            </a:r>
            <a:r>
              <a:rPr dirty="0" err="1"/>
              <a:t>déglutition</a:t>
            </a:r>
            <a:r>
              <a:rPr lang="fr-FR" dirty="0"/>
              <a:t> pour installation sans surveillance</a:t>
            </a:r>
            <a:r>
              <a:rPr dirty="0"/>
              <a:t>,</a:t>
            </a:r>
          </a:p>
          <a:p>
            <a:r>
              <a:rPr b="1" u="sng" dirty="0"/>
              <a:t>Ballonet </a:t>
            </a:r>
            <a:r>
              <a:rPr b="1" u="sng" dirty="0" err="1"/>
              <a:t>dégonflé</a:t>
            </a:r>
            <a:r>
              <a:rPr dirty="0"/>
              <a:t>.</a:t>
            </a:r>
          </a:p>
          <a:p>
            <a:endParaRPr dirty="0"/>
          </a:p>
          <a:p>
            <a:endParaRPr dirty="0"/>
          </a:p>
          <a:p>
            <a:r>
              <a:rPr dirty="0" err="1"/>
              <a:t>Ap</a:t>
            </a:r>
            <a:r>
              <a:rPr lang="fr-FR" dirty="0"/>
              <a:t>p</a:t>
            </a:r>
            <a:r>
              <a:rPr dirty="0"/>
              <a:t>ort O2 possible,</a:t>
            </a:r>
          </a:p>
          <a:p>
            <a:r>
              <a:rPr u="sng" dirty="0">
                <a:solidFill>
                  <a:srgbClr val="FF0000"/>
                </a:solidFill>
              </a:rPr>
              <a:t>Absence </a:t>
            </a:r>
            <a:r>
              <a:rPr u="sng" dirty="0" err="1">
                <a:solidFill>
                  <a:srgbClr val="FF0000"/>
                </a:solidFill>
              </a:rPr>
              <a:t>d'humidification</a:t>
            </a:r>
            <a:r>
              <a:rPr u="sng" dirty="0">
                <a:solidFill>
                  <a:srgbClr val="FF0000"/>
                </a:solidFill>
              </a:rPr>
              <a:t>.</a:t>
            </a:r>
          </a:p>
        </p:txBody>
      </p:sp>
      <p:pic>
        <p:nvPicPr>
          <p:cNvPr id="2" name="Image 1"/>
          <p:cNvPicPr>
            <a:picLocks noChangeAspect="1"/>
          </p:cNvPicPr>
          <p:nvPr/>
        </p:nvPicPr>
        <p:blipFill rotWithShape="1">
          <a:blip r:embed="rId3"/>
          <a:srcRect t="2304" b="16428"/>
          <a:stretch/>
        </p:blipFill>
        <p:spPr>
          <a:xfrm>
            <a:off x="3700130" y="4175176"/>
            <a:ext cx="8491870" cy="2438746"/>
          </a:xfrm>
          <a:prstGeom prst="rect">
            <a:avLst/>
          </a:prstGeom>
        </p:spPr>
      </p:pic>
    </p:spTree>
    <p:extLst>
      <p:ext uri="{BB962C8B-B14F-4D97-AF65-F5344CB8AC3E}">
        <p14:creationId xmlns:p14="http://schemas.microsoft.com/office/powerpoint/2010/main" val="4134881781"/>
      </p:ext>
    </p:extLst>
  </p:cSld>
  <p:clrMapOvr>
    <a:masterClrMapping/>
  </p:clrMapOvr>
  <p:transition spd="med"/>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Espace réservé pour une image  4">
            <a:extLst>
              <a:ext uri="{FF2B5EF4-FFF2-40B4-BE49-F238E27FC236}">
                <a16:creationId xmlns:a16="http://schemas.microsoft.com/office/drawing/2014/main" id="{1FBD0775-2C61-3749-BF8A-0A6A832A8BE1}"/>
              </a:ext>
            </a:extLst>
          </p:cNvPr>
          <p:cNvPicPr>
            <a:picLocks noGrp="1" noChangeAspect="1"/>
          </p:cNvPicPr>
          <p:nvPr>
            <p:ph type="pic" sz="half" idx="13"/>
          </p:nvPr>
        </p:nvPicPr>
        <p:blipFill>
          <a:blip r:embed="rId2"/>
          <a:srcRect l="5992" r="5992"/>
          <a:stretch>
            <a:fillRect/>
          </a:stretch>
        </p:blipFill>
        <p:spPr>
          <a:prstGeom prst="rect">
            <a:avLst/>
          </a:prstGeom>
        </p:spPr>
      </p:pic>
      <p:sp>
        <p:nvSpPr>
          <p:cNvPr id="3" name="Titre 2">
            <a:extLst>
              <a:ext uri="{FF2B5EF4-FFF2-40B4-BE49-F238E27FC236}">
                <a16:creationId xmlns:a16="http://schemas.microsoft.com/office/drawing/2014/main" id="{4C044895-18A0-7B47-B296-B6AA931BB777}"/>
              </a:ext>
            </a:extLst>
          </p:cNvPr>
          <p:cNvSpPr>
            <a:spLocks noGrp="1"/>
          </p:cNvSpPr>
          <p:nvPr>
            <p:ph type="title"/>
          </p:nvPr>
        </p:nvSpPr>
        <p:spPr/>
        <p:txBody>
          <a:bodyPr/>
          <a:lstStyle/>
          <a:p>
            <a:pPr algn="ctr"/>
            <a:r>
              <a:rPr lang="fr-FR" b="1" dirty="0"/>
              <a:t>Epreuve de Fermeture</a:t>
            </a:r>
          </a:p>
        </p:txBody>
      </p:sp>
      <mc:AlternateContent xmlns:mc="http://schemas.openxmlformats.org/markup-compatibility/2006" xmlns:a14="http://schemas.microsoft.com/office/drawing/2010/main">
        <mc:Choice Requires="a14">
          <p:sp>
            <p:nvSpPr>
              <p:cNvPr id="4" name="Espace réservé du texte 3">
                <a:extLst>
                  <a:ext uri="{FF2B5EF4-FFF2-40B4-BE49-F238E27FC236}">
                    <a16:creationId xmlns:a16="http://schemas.microsoft.com/office/drawing/2014/main" id="{241F4C24-DC6D-6F44-8287-2C90D7609A21}"/>
                  </a:ext>
                </a:extLst>
              </p:cNvPr>
              <p:cNvSpPr>
                <a:spLocks noGrp="1"/>
              </p:cNvSpPr>
              <p:nvPr>
                <p:ph type="body" sz="half" idx="1"/>
              </p:nvPr>
            </p:nvSpPr>
            <p:spPr>
              <a:xfrm>
                <a:off x="476250" y="1632943"/>
                <a:ext cx="5453063" cy="4464844"/>
              </a:xfrm>
            </p:spPr>
            <p:txBody>
              <a:bodyPr/>
              <a:lstStyle/>
              <a:p>
                <a:r>
                  <a:rPr lang="fr-FR" dirty="0"/>
                  <a:t>Epreuve progressive dans la durée: 30min, 120min, 6h, 12h, 24h… → </a:t>
                </a:r>
                <a:r>
                  <a:rPr lang="fr-FR" b="1" dirty="0" err="1"/>
                  <a:t>décanulation</a:t>
                </a:r>
                <a:r>
                  <a:rPr lang="fr-FR" b="1" dirty="0"/>
                  <a:t> (si déglutition et désencombrement efficace)</a:t>
                </a:r>
              </a:p>
              <a:p>
                <a:r>
                  <a:rPr lang="fr-FR" dirty="0"/>
                  <a:t>Préparation:</a:t>
                </a:r>
              </a:p>
              <a:p>
                <a:pPr marL="734011" lvl="1" indent="-457200">
                  <a:buFont typeface="+mj-lt"/>
                  <a:buAutoNum type="arabicPeriod"/>
                </a:pPr>
                <a:r>
                  <a:rPr lang="fr-FR" dirty="0"/>
                  <a:t>Patient </a:t>
                </a:r>
                <a:r>
                  <a:rPr lang="fr-FR" b="1" dirty="0"/>
                  <a:t>redressé</a:t>
                </a:r>
                <a:r>
                  <a:rPr lang="fr-FR" dirty="0"/>
                  <a:t>, </a:t>
                </a:r>
                <a:r>
                  <a:rPr lang="fr-FR" b="1" dirty="0"/>
                  <a:t>désencombré</a:t>
                </a:r>
                <a:r>
                  <a:rPr lang="fr-FR" dirty="0"/>
                  <a:t> (pulmonaire/ORL/</a:t>
                </a:r>
                <a:r>
                  <a:rPr lang="fr-FR" u="sng" dirty="0"/>
                  <a:t>sus-ballonnet</a:t>
                </a:r>
                <a:r>
                  <a:rPr lang="fr-FR" dirty="0"/>
                  <a:t>) et </a:t>
                </a:r>
                <a:r>
                  <a:rPr lang="fr-FR" b="1" dirty="0"/>
                  <a:t>informé</a:t>
                </a:r>
              </a:p>
              <a:p>
                <a:pPr marL="734011" lvl="1" indent="-457200">
                  <a:buFont typeface="+mj-lt"/>
                  <a:buAutoNum type="arabicPeriod"/>
                </a:pPr>
                <a:r>
                  <a:rPr lang="fr-FR" dirty="0"/>
                  <a:t>Dégonflage du ballonnet (</a:t>
                </a:r>
                <a14:m>
                  <m:oMath xmlns:m="http://schemas.openxmlformats.org/officeDocument/2006/math">
                    <m:r>
                      <a:rPr lang="fr-FR" i="1" smtClean="0">
                        <a:latin typeface="Cambria Math" panose="02040503050406030204" pitchFamily="18" charset="0"/>
                      </a:rPr>
                      <m:t>!</m:t>
                    </m:r>
                    <m:r>
                      <a:rPr lang="fr-FR" b="0" i="1" smtClean="0">
                        <a:latin typeface="Cambria Math" panose="02040503050406030204" pitchFamily="18" charset="0"/>
                      </a:rPr>
                      <m:t>𝑐h𝑢𝑡𝑒</m:t>
                    </m:r>
                    <m:r>
                      <a:rPr lang="fr-FR" b="0" i="1" smtClean="0">
                        <a:latin typeface="Cambria Math" panose="02040503050406030204" pitchFamily="18" charset="0"/>
                      </a:rPr>
                      <m:t> </m:t>
                    </m:r>
                    <m:r>
                      <a:rPr lang="fr-FR" b="0" i="1" smtClean="0">
                        <a:latin typeface="Cambria Math" panose="02040503050406030204" pitchFamily="18" charset="0"/>
                      </a:rPr>
                      <m:t>𝑑𝑒𝑠</m:t>
                    </m:r>
                    <m:r>
                      <a:rPr lang="fr-FR" b="0" i="1" smtClean="0">
                        <a:latin typeface="Cambria Math" panose="02040503050406030204" pitchFamily="18" charset="0"/>
                      </a:rPr>
                      <m:t> </m:t>
                    </m:r>
                    <m:r>
                      <a:rPr lang="fr-FR" b="0" i="1" smtClean="0">
                        <a:latin typeface="Cambria Math" panose="02040503050406030204" pitchFamily="18" charset="0"/>
                      </a:rPr>
                      <m:t>𝑠</m:t>
                    </m:r>
                    <m:r>
                      <a:rPr lang="fr-FR" b="0" i="1" smtClean="0">
                        <a:latin typeface="Cambria Math" panose="02040503050406030204" pitchFamily="18" charset="0"/>
                      </a:rPr>
                      <m:t>é</m:t>
                    </m:r>
                    <m:r>
                      <a:rPr lang="fr-FR" b="0" i="1" smtClean="0">
                        <a:latin typeface="Cambria Math" panose="02040503050406030204" pitchFamily="18" charset="0"/>
                      </a:rPr>
                      <m:t>𝑐𝑟</m:t>
                    </m:r>
                    <m:r>
                      <a:rPr lang="fr-FR" b="0" i="1" smtClean="0">
                        <a:latin typeface="Cambria Math" panose="02040503050406030204" pitchFamily="18" charset="0"/>
                      </a:rPr>
                      <m:t>é</m:t>
                    </m:r>
                    <m:r>
                      <a:rPr lang="fr-FR" b="0" i="1" smtClean="0">
                        <a:latin typeface="Cambria Math" panose="02040503050406030204" pitchFamily="18" charset="0"/>
                      </a:rPr>
                      <m:t>𝑡𝑖𝑜𝑛𝑠</m:t>
                    </m:r>
                    <m:r>
                      <a:rPr lang="fr-FR" b="0" i="1" smtClean="0">
                        <a:latin typeface="Cambria Math" panose="02040503050406030204" pitchFamily="18" charset="0"/>
                      </a:rPr>
                      <m:t> </m:t>
                    </m:r>
                    <m:r>
                      <a:rPr lang="fr-FR" b="0" i="1" smtClean="0">
                        <a:latin typeface="Cambria Math" panose="02040503050406030204" pitchFamily="18" charset="0"/>
                      </a:rPr>
                      <m:t>𝑟</m:t>
                    </m:r>
                    <m:r>
                      <a:rPr lang="fr-FR" b="0" i="1" smtClean="0">
                        <a:latin typeface="Cambria Math" panose="02040503050406030204" pitchFamily="18" charset="0"/>
                      </a:rPr>
                      <m:t>é</m:t>
                    </m:r>
                    <m:r>
                      <a:rPr lang="fr-FR" b="0" i="1" smtClean="0">
                        <a:latin typeface="Cambria Math" panose="02040503050406030204" pitchFamily="18" charset="0"/>
                      </a:rPr>
                      <m:t>𝑠𝑖𝑑𝑢𝑒𝑙𝑙𝑒𝑠</m:t>
                    </m:r>
                    <m:r>
                      <a:rPr lang="fr-FR" b="0" i="0" smtClean="0">
                        <a:latin typeface="Cambria Math" panose="02040503050406030204" pitchFamily="18" charset="0"/>
                      </a:rPr>
                      <m:t>!</m:t>
                    </m:r>
                  </m:oMath>
                </a14:m>
                <a:r>
                  <a:rPr lang="fr-FR" dirty="0"/>
                  <a:t> )</a:t>
                </a:r>
              </a:p>
              <a:p>
                <a:pPr marL="734011" lvl="1" indent="-457200">
                  <a:buFont typeface="+mj-lt"/>
                  <a:buAutoNum type="arabicPeriod"/>
                </a:pPr>
                <a:r>
                  <a:rPr lang="fr-FR" dirty="0"/>
                  <a:t>Changement canule interne pour une fenêtrée (si possible) </a:t>
                </a:r>
              </a:p>
              <a:p>
                <a:pPr marL="734011" lvl="1" indent="-457200">
                  <a:buFont typeface="+mj-lt"/>
                  <a:buAutoNum type="arabicPeriod"/>
                </a:pPr>
                <a:r>
                  <a:rPr lang="fr-FR" dirty="0"/>
                  <a:t>Fermeture avec le bouchon.</a:t>
                </a:r>
              </a:p>
            </p:txBody>
          </p:sp>
        </mc:Choice>
        <mc:Fallback xmlns="">
          <p:sp>
            <p:nvSpPr>
              <p:cNvPr id="4" name="Espace réservé du texte 3">
                <a:extLst>
                  <a:ext uri="{FF2B5EF4-FFF2-40B4-BE49-F238E27FC236}">
                    <a16:creationId xmlns:a16="http://schemas.microsoft.com/office/drawing/2014/main" id="{241F4C24-DC6D-6F44-8287-2C90D7609A21}"/>
                  </a:ext>
                </a:extLst>
              </p:cNvPr>
              <p:cNvSpPr>
                <a:spLocks noGrp="1" noRot="1" noChangeAspect="1" noMove="1" noResize="1" noEditPoints="1" noAdjustHandles="1" noChangeArrowheads="1" noChangeShapeType="1" noTextEdit="1"/>
              </p:cNvSpPr>
              <p:nvPr>
                <p:ph type="body" sz="half" idx="1"/>
              </p:nvPr>
            </p:nvSpPr>
            <p:spPr>
              <a:xfrm>
                <a:off x="476250" y="1632943"/>
                <a:ext cx="5453063" cy="4464844"/>
              </a:xfrm>
              <a:blipFill>
                <a:blip r:embed="rId3"/>
                <a:stretch>
                  <a:fillRect l="-112" t="-1503" b="-956"/>
                </a:stretch>
              </a:blipFill>
            </p:spPr>
            <p:txBody>
              <a:bodyPr/>
              <a:lstStyle/>
              <a:p>
                <a:r>
                  <a:rPr lang="fr-FR">
                    <a:noFill/>
                  </a:rPr>
                  <a:t> </a:t>
                </a:r>
              </a:p>
            </p:txBody>
          </p:sp>
        </mc:Fallback>
      </mc:AlternateContent>
    </p:spTree>
    <p:extLst>
      <p:ext uri="{BB962C8B-B14F-4D97-AF65-F5344CB8AC3E}">
        <p14:creationId xmlns:p14="http://schemas.microsoft.com/office/powerpoint/2010/main" val="2018788578"/>
      </p:ext>
    </p:extLst>
  </p:cSld>
  <p:clrMapOvr>
    <a:masterClrMapping/>
  </p:clrMapOvr>
  <p:transition spd="med"/>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 name="Espace réservé pour une image  186"/>
          <p:cNvPicPr>
            <a:picLocks noGrp="1"/>
          </p:cNvPicPr>
          <p:nvPr>
            <p:ph type="pic" idx="13"/>
          </p:nvPr>
        </p:nvPicPr>
        <p:blipFill>
          <a:blip r:embed="rId2">
            <a:extLst/>
          </a:blip>
          <a:stretch>
            <a:fillRect/>
          </a:stretch>
        </p:blipFill>
        <p:spPr>
          <a:xfrm>
            <a:off x="6229946" y="1738633"/>
            <a:ext cx="4165001" cy="4762180"/>
          </a:xfrm>
          <a:prstGeom prst="rect">
            <a:avLst/>
          </a:prstGeom>
        </p:spPr>
      </p:pic>
      <p:sp>
        <p:nvSpPr>
          <p:cNvPr id="188" name="Shape 188"/>
          <p:cNvSpPr>
            <a:spLocks noGrp="1"/>
          </p:cNvSpPr>
          <p:nvPr>
            <p:ph type="title"/>
          </p:nvPr>
        </p:nvSpPr>
        <p:spPr>
          <a:prstGeom prst="rect">
            <a:avLst/>
          </a:prstGeom>
        </p:spPr>
        <p:txBody>
          <a:bodyPr/>
          <a:lstStyle/>
          <a:p>
            <a:pPr algn="ctr"/>
            <a:r>
              <a:rPr b="1" dirty="0" err="1"/>
              <a:t>Nébulisation</a:t>
            </a:r>
            <a:r>
              <a:rPr lang="fr-FR" b="1" dirty="0"/>
              <a:t> chez le trachéotomisé</a:t>
            </a:r>
            <a:endParaRPr b="1" dirty="0"/>
          </a:p>
        </p:txBody>
      </p:sp>
      <p:sp>
        <p:nvSpPr>
          <p:cNvPr id="189" name="Shape 189"/>
          <p:cNvSpPr>
            <a:spLocks noGrp="1"/>
          </p:cNvSpPr>
          <p:nvPr>
            <p:ph type="body" sz="half" idx="1"/>
          </p:nvPr>
        </p:nvSpPr>
        <p:spPr>
          <a:xfrm>
            <a:off x="1816471" y="1822809"/>
            <a:ext cx="4089798" cy="4464844"/>
          </a:xfrm>
          <a:prstGeom prst="rect">
            <a:avLst/>
          </a:prstGeom>
        </p:spPr>
        <p:txBody>
          <a:bodyPr/>
          <a:lstStyle/>
          <a:p>
            <a:r>
              <a:t>Sur VM: mêmes modalités  de nébulisation,</a:t>
            </a:r>
          </a:p>
          <a:p>
            <a:r>
              <a:t>En VS: nébulisateur pneumatique spécifique en l'absence de filtre (pas de nez artificiel...).</a:t>
            </a:r>
          </a:p>
        </p:txBody>
      </p:sp>
    </p:spTree>
    <p:extLst>
      <p:ext uri="{BB962C8B-B14F-4D97-AF65-F5344CB8AC3E}">
        <p14:creationId xmlns:p14="http://schemas.microsoft.com/office/powerpoint/2010/main" val="2339650693"/>
      </p:ext>
    </p:extLst>
  </p:cSld>
  <p:clrMapOvr>
    <a:masterClrMapping/>
  </p:clrMapOvr>
  <p:transition spd="med"/>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p:cNvSpPr>
            <a:spLocks noGrp="1"/>
          </p:cNvSpPr>
          <p:nvPr>
            <p:ph type="title"/>
          </p:nvPr>
        </p:nvSpPr>
        <p:spPr>
          <a:xfrm>
            <a:off x="102100" y="562570"/>
            <a:ext cx="8429625" cy="857250"/>
          </a:xfrm>
        </p:spPr>
        <p:txBody>
          <a:bodyPr/>
          <a:lstStyle/>
          <a:p>
            <a:r>
              <a:rPr lang="fr-FR" b="1" dirty="0"/>
              <a:t>Déglutition chez le trachéotomisé</a:t>
            </a:r>
          </a:p>
        </p:txBody>
      </p:sp>
      <p:sp>
        <p:nvSpPr>
          <p:cNvPr id="4" name="Espace réservé du texte 3"/>
          <p:cNvSpPr>
            <a:spLocks noGrp="1"/>
          </p:cNvSpPr>
          <p:nvPr>
            <p:ph type="body" sz="half" idx="1"/>
          </p:nvPr>
        </p:nvSpPr>
        <p:spPr>
          <a:xfrm>
            <a:off x="1401526" y="2440459"/>
            <a:ext cx="5830772" cy="2422974"/>
          </a:xfrm>
        </p:spPr>
        <p:txBody>
          <a:bodyPr>
            <a:normAutofit fontScale="85000" lnSpcReduction="20000"/>
          </a:bodyPr>
          <a:lstStyle/>
          <a:p>
            <a:pPr>
              <a:buFont typeface="Wingdings" panose="05000000000000000000" pitchFamily="2" charset="2"/>
              <a:buChar char="v"/>
            </a:pPr>
            <a:r>
              <a:rPr lang="fr-FR" dirty="0"/>
              <a:t>Effets délétères de la trachéotomie sur la déglutition:</a:t>
            </a:r>
          </a:p>
          <a:p>
            <a:pPr marL="0" indent="0">
              <a:buNone/>
            </a:pPr>
            <a:r>
              <a:rPr lang="fr-FR" dirty="0"/>
              <a:t>	- Limite l’ascension laryngée,</a:t>
            </a:r>
          </a:p>
          <a:p>
            <a:pPr marL="0" indent="0">
              <a:buNone/>
            </a:pPr>
            <a:r>
              <a:rPr lang="fr-FR" dirty="0"/>
              <a:t>	- Diminution de la sensibilité pharyngolaryngée,</a:t>
            </a:r>
          </a:p>
          <a:p>
            <a:pPr marL="0" indent="0">
              <a:buNone/>
            </a:pPr>
            <a:r>
              <a:rPr lang="fr-FR" dirty="0"/>
              <a:t>	- Perte de l’efficacité de la toux (pas de phase de compression),</a:t>
            </a:r>
          </a:p>
          <a:p>
            <a:pPr marL="0" indent="0">
              <a:buNone/>
            </a:pPr>
            <a:r>
              <a:rPr lang="fr-FR" dirty="0"/>
              <a:t>	- Désynchronisation de l’apnée de déglutition,</a:t>
            </a:r>
          </a:p>
          <a:p>
            <a:pPr>
              <a:buFont typeface="Wingdings" panose="05000000000000000000" pitchFamily="2" charset="2"/>
              <a:buChar char="v"/>
            </a:pPr>
            <a:r>
              <a:rPr lang="fr-FR" dirty="0"/>
              <a:t>Effet de la pression du ballonnet</a:t>
            </a:r>
          </a:p>
          <a:p>
            <a:pPr marL="0" indent="0">
              <a:buNone/>
            </a:pPr>
            <a:endParaRPr lang="fr-FR" u="sng" dirty="0"/>
          </a:p>
        </p:txBody>
      </p:sp>
      <p:pic>
        <p:nvPicPr>
          <p:cNvPr id="9" name="Image 8"/>
          <p:cNvPicPr>
            <a:picLocks noChangeAspect="1"/>
          </p:cNvPicPr>
          <p:nvPr/>
        </p:nvPicPr>
        <p:blipFill>
          <a:blip r:embed="rId3"/>
          <a:stretch>
            <a:fillRect/>
          </a:stretch>
        </p:blipFill>
        <p:spPr>
          <a:xfrm>
            <a:off x="8015026" y="85163"/>
            <a:ext cx="2507163" cy="1456443"/>
          </a:xfrm>
          <a:prstGeom prst="rect">
            <a:avLst/>
          </a:prstGeom>
        </p:spPr>
      </p:pic>
      <p:grpSp>
        <p:nvGrpSpPr>
          <p:cNvPr id="17" name="Groupe 16"/>
          <p:cNvGrpSpPr/>
          <p:nvPr/>
        </p:nvGrpSpPr>
        <p:grpSpPr>
          <a:xfrm>
            <a:off x="8015025" y="1569747"/>
            <a:ext cx="3038542" cy="1555199"/>
            <a:chOff x="9006215" y="2517172"/>
            <a:chExt cx="4571997" cy="2304615"/>
          </a:xfrm>
        </p:grpSpPr>
        <p:pic>
          <p:nvPicPr>
            <p:cNvPr id="10" name="Image 9"/>
            <p:cNvPicPr>
              <a:picLocks noChangeAspect="1"/>
            </p:cNvPicPr>
            <p:nvPr/>
          </p:nvPicPr>
          <p:blipFill>
            <a:blip r:embed="rId4"/>
            <a:stretch>
              <a:fillRect/>
            </a:stretch>
          </p:blipFill>
          <p:spPr>
            <a:xfrm>
              <a:off x="9006215" y="2517172"/>
              <a:ext cx="3791210" cy="2304615"/>
            </a:xfrm>
            <a:prstGeom prst="rect">
              <a:avLst/>
            </a:prstGeom>
          </p:spPr>
        </p:pic>
        <p:sp>
          <p:nvSpPr>
            <p:cNvPr id="13" name="ZoneTexte 12"/>
            <p:cNvSpPr txBox="1"/>
            <p:nvPr/>
          </p:nvSpPr>
          <p:spPr>
            <a:xfrm>
              <a:off x="9695142" y="2692207"/>
              <a:ext cx="3883070" cy="2994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algn="ctr" defTabSz="410751" hangingPunct="0"/>
              <a:r>
                <a:rPr lang="fr-FR" sz="844" dirty="0">
                  <a:solidFill>
                    <a:srgbClr val="414141"/>
                  </a:solidFill>
                  <a:latin typeface="Palatino"/>
                  <a:ea typeface="Palatino"/>
                  <a:cs typeface="Palatino"/>
                  <a:sym typeface="Palatino"/>
                </a:rPr>
                <a:t>Accélération du larynx</a:t>
              </a:r>
            </a:p>
          </p:txBody>
        </p:sp>
      </p:grpSp>
      <p:grpSp>
        <p:nvGrpSpPr>
          <p:cNvPr id="18" name="Groupe 17"/>
          <p:cNvGrpSpPr/>
          <p:nvPr/>
        </p:nvGrpSpPr>
        <p:grpSpPr>
          <a:xfrm>
            <a:off x="8015026" y="3148301"/>
            <a:ext cx="2652974" cy="1564740"/>
            <a:chOff x="9006214" y="5021749"/>
            <a:chExt cx="3998586" cy="2335355"/>
          </a:xfrm>
        </p:grpSpPr>
        <p:pic>
          <p:nvPicPr>
            <p:cNvPr id="11" name="Image 10"/>
            <p:cNvPicPr>
              <a:picLocks noChangeAspect="1"/>
            </p:cNvPicPr>
            <p:nvPr/>
          </p:nvPicPr>
          <p:blipFill>
            <a:blip r:embed="rId5"/>
            <a:stretch>
              <a:fillRect/>
            </a:stretch>
          </p:blipFill>
          <p:spPr>
            <a:xfrm>
              <a:off x="9006214" y="5028892"/>
              <a:ext cx="3791210" cy="2328212"/>
            </a:xfrm>
            <a:prstGeom prst="rect">
              <a:avLst/>
            </a:prstGeom>
          </p:spPr>
        </p:pic>
        <p:sp>
          <p:nvSpPr>
            <p:cNvPr id="14" name="ZoneTexte 13"/>
            <p:cNvSpPr txBox="1"/>
            <p:nvPr/>
          </p:nvSpPr>
          <p:spPr>
            <a:xfrm>
              <a:off x="10148865" y="5021749"/>
              <a:ext cx="2855935" cy="30154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algn="ctr" defTabSz="410751" hangingPunct="0"/>
              <a:r>
                <a:rPr lang="fr-FR" sz="844" dirty="0">
                  <a:solidFill>
                    <a:srgbClr val="414141"/>
                  </a:solidFill>
                  <a:latin typeface="Palatino"/>
                  <a:ea typeface="Palatino"/>
                  <a:cs typeface="Palatino"/>
                  <a:sym typeface="Palatino"/>
                </a:rPr>
                <a:t>Activité musculaire de la déglutition</a:t>
              </a:r>
            </a:p>
          </p:txBody>
        </p:sp>
      </p:grpSp>
      <p:sp>
        <p:nvSpPr>
          <p:cNvPr id="15" name="Rectangle 14"/>
          <p:cNvSpPr/>
          <p:nvPr/>
        </p:nvSpPr>
        <p:spPr>
          <a:xfrm>
            <a:off x="962544" y="1433191"/>
            <a:ext cx="5907329" cy="584775"/>
          </a:xfrm>
          <a:prstGeom prst="rect">
            <a:avLst/>
          </a:prstGeom>
          <a:solidFill>
            <a:srgbClr val="FF0000">
              <a:alpha val="29000"/>
            </a:srgbClr>
          </a:solidFill>
          <a:ln w="38100">
            <a:solidFill>
              <a:srgbClr val="FF0000"/>
            </a:solidFill>
          </a:ln>
        </p:spPr>
        <p:txBody>
          <a:bodyPr wrap="square">
            <a:spAutoFit/>
          </a:bodyPr>
          <a:lstStyle/>
          <a:p>
            <a:r>
              <a:rPr lang="en-US" sz="1600" dirty="0"/>
              <a:t>Dysphagia occurs in 11% to 93% of patients following tracheostomy. </a:t>
            </a:r>
            <a:r>
              <a:rPr lang="en-US" sz="1600" dirty="0" err="1"/>
              <a:t>Skoretz</a:t>
            </a:r>
            <a:r>
              <a:rPr lang="en-US" sz="1600" dirty="0"/>
              <a:t> 2020.</a:t>
            </a:r>
            <a:endParaRPr lang="fr-FR" sz="1600" dirty="0"/>
          </a:p>
        </p:txBody>
      </p:sp>
      <p:grpSp>
        <p:nvGrpSpPr>
          <p:cNvPr id="21" name="Groupe 20"/>
          <p:cNvGrpSpPr/>
          <p:nvPr/>
        </p:nvGrpSpPr>
        <p:grpSpPr>
          <a:xfrm>
            <a:off x="1642802" y="4966343"/>
            <a:ext cx="9436406" cy="1920092"/>
            <a:chOff x="168962" y="7063243"/>
            <a:chExt cx="13420667" cy="2730797"/>
          </a:xfrm>
        </p:grpSpPr>
        <p:pic>
          <p:nvPicPr>
            <p:cNvPr id="16" name="Image 15"/>
            <p:cNvPicPr>
              <a:picLocks noChangeAspect="1"/>
            </p:cNvPicPr>
            <p:nvPr/>
          </p:nvPicPr>
          <p:blipFill>
            <a:blip r:embed="rId6"/>
            <a:stretch>
              <a:fillRect/>
            </a:stretch>
          </p:blipFill>
          <p:spPr>
            <a:xfrm>
              <a:off x="168962" y="7063243"/>
              <a:ext cx="6466582" cy="2418959"/>
            </a:xfrm>
            <a:prstGeom prst="rect">
              <a:avLst/>
            </a:prstGeom>
          </p:spPr>
        </p:pic>
        <p:pic>
          <p:nvPicPr>
            <p:cNvPr id="19" name="Image 18"/>
            <p:cNvPicPr>
              <a:picLocks noChangeAspect="1"/>
            </p:cNvPicPr>
            <p:nvPr/>
          </p:nvPicPr>
          <p:blipFill>
            <a:blip r:embed="rId7"/>
            <a:stretch>
              <a:fillRect/>
            </a:stretch>
          </p:blipFill>
          <p:spPr>
            <a:xfrm>
              <a:off x="6663846" y="7063243"/>
              <a:ext cx="6200383" cy="2418959"/>
            </a:xfrm>
            <a:prstGeom prst="rect">
              <a:avLst/>
            </a:prstGeom>
          </p:spPr>
        </p:pic>
        <p:sp>
          <p:nvSpPr>
            <p:cNvPr id="20" name="Rectangle 19"/>
            <p:cNvSpPr/>
            <p:nvPr/>
          </p:nvSpPr>
          <p:spPr>
            <a:xfrm>
              <a:off x="6343455" y="9501219"/>
              <a:ext cx="7246174" cy="292821"/>
            </a:xfrm>
            <a:prstGeom prst="rect">
              <a:avLst/>
            </a:prstGeom>
          </p:spPr>
          <p:txBody>
            <a:bodyPr wrap="square">
              <a:spAutoFit/>
            </a:bodyPr>
            <a:lstStyle/>
            <a:p>
              <a:r>
                <a:rPr lang="en-US" sz="738" dirty="0"/>
                <a:t>A Systematic Review of Tracheostomy Modifications and Swallowing in Adults, A. </a:t>
              </a:r>
              <a:r>
                <a:rPr lang="en-US" sz="738" dirty="0" err="1"/>
                <a:t>Skoretz</a:t>
              </a:r>
              <a:r>
                <a:rPr lang="en-US" sz="738" dirty="0"/>
                <a:t>, 2020.</a:t>
              </a:r>
              <a:endParaRPr lang="fr-FR" sz="738" dirty="0"/>
            </a:p>
          </p:txBody>
        </p:sp>
      </p:grpSp>
      <p:sp>
        <p:nvSpPr>
          <p:cNvPr id="12" name="Rectangle 11"/>
          <p:cNvSpPr/>
          <p:nvPr/>
        </p:nvSpPr>
        <p:spPr>
          <a:xfrm>
            <a:off x="8015025" y="4666023"/>
            <a:ext cx="2534236" cy="384529"/>
          </a:xfrm>
          <a:prstGeom prst="rect">
            <a:avLst/>
          </a:prstGeom>
        </p:spPr>
        <p:txBody>
          <a:bodyPr wrap="square">
            <a:spAutoFit/>
          </a:bodyPr>
          <a:lstStyle/>
          <a:p>
            <a:pPr algn="just"/>
            <a:r>
              <a:rPr lang="en-US" sz="633" dirty="0"/>
              <a:t>Influence of the cuff pressure on the swallowing reflex in </a:t>
            </a:r>
            <a:r>
              <a:rPr lang="en-US" sz="633" dirty="0" err="1"/>
              <a:t>tracheostomized</a:t>
            </a:r>
            <a:r>
              <a:rPr lang="en-US" sz="633" dirty="0"/>
              <a:t> intensive care unit patients, R. </a:t>
            </a:r>
            <a:r>
              <a:rPr lang="en-US" sz="633" dirty="0" err="1"/>
              <a:t>Amathieu</a:t>
            </a:r>
            <a:r>
              <a:rPr lang="en-US" sz="633" dirty="0"/>
              <a:t>, Crit. Care 2012.</a:t>
            </a:r>
            <a:endParaRPr lang="fr-FR" sz="633" dirty="0"/>
          </a:p>
        </p:txBody>
      </p:sp>
      <p:pic>
        <p:nvPicPr>
          <p:cNvPr id="22" name="Image 21">
            <a:extLst>
              <a:ext uri="{FF2B5EF4-FFF2-40B4-BE49-F238E27FC236}">
                <a16:creationId xmlns:a16="http://schemas.microsoft.com/office/drawing/2014/main" id="{4E8A7E1C-1A55-504C-8600-50C824913503}"/>
              </a:ext>
            </a:extLst>
          </p:cNvPr>
          <p:cNvPicPr>
            <a:picLocks noChangeAspect="1"/>
          </p:cNvPicPr>
          <p:nvPr/>
        </p:nvPicPr>
        <p:blipFill>
          <a:blip r:embed="rId8"/>
          <a:stretch>
            <a:fillRect/>
          </a:stretch>
        </p:blipFill>
        <p:spPr>
          <a:xfrm>
            <a:off x="11297866" y="263141"/>
            <a:ext cx="599329" cy="558173"/>
          </a:xfrm>
          <a:prstGeom prst="rect">
            <a:avLst/>
          </a:prstGeom>
          <a:ln w="38100">
            <a:solidFill>
              <a:schemeClr val="tx1"/>
            </a:solidFill>
          </a:ln>
        </p:spPr>
      </p:pic>
    </p:spTree>
    <p:extLst>
      <p:ext uri="{BB962C8B-B14F-4D97-AF65-F5344CB8AC3E}">
        <p14:creationId xmlns:p14="http://schemas.microsoft.com/office/powerpoint/2010/main" val="2238069090"/>
      </p:ext>
    </p:extLst>
  </p:cSld>
  <p:clrMapOvr>
    <a:masterClrMapping/>
  </p:clrMapOvr>
  <p:transition spd="med"/>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texte 3"/>
          <p:cNvSpPr>
            <a:spLocks noGrp="1"/>
          </p:cNvSpPr>
          <p:nvPr>
            <p:ph type="body" sz="half" idx="1"/>
          </p:nvPr>
        </p:nvSpPr>
        <p:spPr>
          <a:xfrm>
            <a:off x="609600" y="1039967"/>
            <a:ext cx="10972800" cy="5572868"/>
          </a:xfrm>
        </p:spPr>
        <p:txBody>
          <a:bodyPr anchor="t" anchorCtr="0">
            <a:noAutofit/>
          </a:bodyPr>
          <a:lstStyle/>
          <a:p>
            <a:pPr>
              <a:spcBef>
                <a:spcPts val="844"/>
              </a:spcBef>
              <a:buFont typeface="Wingdings" panose="05000000000000000000" pitchFamily="2" charset="2"/>
              <a:buChar char="v"/>
            </a:pPr>
            <a:r>
              <a:rPr lang="fr-FR" sz="1800" u="sng" dirty="0"/>
              <a:t>Mesures préventives:</a:t>
            </a:r>
          </a:p>
          <a:p>
            <a:pPr marL="0" indent="0">
              <a:spcBef>
                <a:spcPts val="844"/>
              </a:spcBef>
              <a:buNone/>
            </a:pPr>
            <a:r>
              <a:rPr lang="fr-FR" sz="1800" dirty="0"/>
              <a:t>	- Réduire le diamètre de la canule</a:t>
            </a:r>
          </a:p>
          <a:p>
            <a:pPr marL="0" indent="0">
              <a:spcBef>
                <a:spcPts val="844"/>
              </a:spcBef>
              <a:buNone/>
            </a:pPr>
            <a:r>
              <a:rPr lang="fr-FR" sz="1800" dirty="0"/>
              <a:t>	- Chemise interne fenêtrée</a:t>
            </a:r>
          </a:p>
          <a:p>
            <a:pPr marL="0" indent="0">
              <a:spcBef>
                <a:spcPts val="844"/>
              </a:spcBef>
              <a:buNone/>
            </a:pPr>
            <a:r>
              <a:rPr lang="fr-FR" sz="1800" dirty="0"/>
              <a:t>	</a:t>
            </a:r>
            <a:r>
              <a:rPr lang="fr-FR" sz="1800" b="1" dirty="0"/>
              <a:t>- </a:t>
            </a:r>
            <a:r>
              <a:rPr lang="fr-FR" sz="1800" b="1" dirty="0" smtClean="0"/>
              <a:t>Dégonfler le ballonnet</a:t>
            </a:r>
            <a:endParaRPr lang="fr-FR" sz="1800" b="1" dirty="0"/>
          </a:p>
          <a:p>
            <a:pPr marL="0" indent="0">
              <a:spcBef>
                <a:spcPts val="844"/>
              </a:spcBef>
              <a:buNone/>
            </a:pPr>
            <a:r>
              <a:rPr lang="fr-FR" sz="1800" dirty="0"/>
              <a:t>	- Obturation </a:t>
            </a:r>
            <a:r>
              <a:rPr lang="fr-FR" sz="1800" dirty="0" smtClean="0"/>
              <a:t>totale/partielle (valve de phonation) </a:t>
            </a:r>
            <a:r>
              <a:rPr lang="fr-FR" sz="1800" dirty="0"/>
              <a:t>de la canule</a:t>
            </a:r>
          </a:p>
          <a:p>
            <a:pPr>
              <a:spcBef>
                <a:spcPts val="844"/>
              </a:spcBef>
              <a:buFont typeface="Wingdings" panose="05000000000000000000" pitchFamily="2" charset="2"/>
              <a:buChar char="v"/>
            </a:pPr>
            <a:r>
              <a:rPr lang="fr-FR" sz="1800" u="sng" dirty="0"/>
              <a:t>Travail spécifique:</a:t>
            </a:r>
          </a:p>
          <a:p>
            <a:pPr marL="0" indent="0">
              <a:spcBef>
                <a:spcPts val="844"/>
              </a:spcBef>
              <a:buNone/>
            </a:pPr>
            <a:r>
              <a:rPr lang="fr-FR" sz="1800" dirty="0"/>
              <a:t>	- Phonation</a:t>
            </a:r>
          </a:p>
          <a:p>
            <a:pPr marL="0" indent="0">
              <a:spcBef>
                <a:spcPts val="844"/>
              </a:spcBef>
              <a:buNone/>
            </a:pPr>
            <a:r>
              <a:rPr lang="fr-FR" sz="1800" dirty="0"/>
              <a:t>	- Toux / Expectoration</a:t>
            </a:r>
          </a:p>
          <a:p>
            <a:pPr marL="0" indent="0">
              <a:spcBef>
                <a:spcPts val="844"/>
              </a:spcBef>
              <a:buNone/>
            </a:pPr>
            <a:r>
              <a:rPr lang="fr-FR" sz="1800" dirty="0"/>
              <a:t>	- Mobilisations laryngée mais aussi régionale (cervicales, motricité bucco-linguale…)</a:t>
            </a:r>
          </a:p>
          <a:p>
            <a:pPr>
              <a:spcBef>
                <a:spcPts val="844"/>
              </a:spcBef>
              <a:buFont typeface="Wingdings" panose="05000000000000000000" pitchFamily="2" charset="2"/>
              <a:buChar char="v"/>
            </a:pPr>
            <a:r>
              <a:rPr lang="fr-FR" sz="1800" u="sng" dirty="0"/>
              <a:t>Essais de déglutition: </a:t>
            </a:r>
          </a:p>
          <a:p>
            <a:pPr marL="0" indent="0">
              <a:spcBef>
                <a:spcPts val="844"/>
              </a:spcBef>
              <a:buNone/>
            </a:pPr>
            <a:r>
              <a:rPr lang="fr-FR" sz="1800" dirty="0"/>
              <a:t>	- Installation (assis légèrement avancé, position cervicale neutre, bassin en appui symétrique,…) </a:t>
            </a:r>
          </a:p>
          <a:p>
            <a:pPr marL="0" indent="0">
              <a:spcBef>
                <a:spcPts val="844"/>
              </a:spcBef>
              <a:buNone/>
            </a:pPr>
            <a:r>
              <a:rPr lang="fr-FR" sz="1800" dirty="0"/>
              <a:t>	- Chemise interne fenêtrée, canule obturée au moment de la déglutition, ballonnet dégonflé</a:t>
            </a:r>
          </a:p>
          <a:p>
            <a:pPr marL="0" indent="0">
              <a:spcBef>
                <a:spcPts val="844"/>
              </a:spcBef>
              <a:buNone/>
            </a:pPr>
            <a:r>
              <a:rPr lang="fr-FR" sz="1800" dirty="0"/>
              <a:t>	- Aliments colorés et stimulants ( froid, bulles…), pas de sucres, textures définies en fonction de la pathologie initiale,</a:t>
            </a:r>
          </a:p>
          <a:p>
            <a:pPr marL="0" indent="0">
              <a:spcBef>
                <a:spcPts val="844"/>
              </a:spcBef>
              <a:buNone/>
            </a:pPr>
            <a:r>
              <a:rPr lang="fr-FR" sz="1800" dirty="0"/>
              <a:t>	- Observation orifice péri-prothétique, terminer par une aspiration </a:t>
            </a:r>
            <a:r>
              <a:rPr lang="fr-FR" sz="1800" dirty="0" err="1"/>
              <a:t>endo</a:t>
            </a:r>
            <a:r>
              <a:rPr lang="fr-FR" sz="1800" dirty="0"/>
              <a:t> trachéale</a:t>
            </a:r>
          </a:p>
          <a:p>
            <a:pPr marL="0" indent="0">
              <a:spcBef>
                <a:spcPts val="844"/>
              </a:spcBef>
              <a:buNone/>
            </a:pPr>
            <a:r>
              <a:rPr lang="fr-FR" sz="1800" dirty="0"/>
              <a:t>	- Guetter les signes de FR silencieuse: Présence de salive ou d’aliments en péri ou </a:t>
            </a:r>
            <a:r>
              <a:rPr lang="fr-FR" sz="1800" dirty="0" err="1"/>
              <a:t>endotrachéal</a:t>
            </a:r>
            <a:r>
              <a:rPr lang="fr-FR" sz="1800" dirty="0"/>
              <a:t>, toux pendant ou après avoir avalé (parfois à distance!), fièvre, encombrement </a:t>
            </a:r>
          </a:p>
        </p:txBody>
      </p:sp>
      <p:sp>
        <p:nvSpPr>
          <p:cNvPr id="5" name="Titre 2"/>
          <p:cNvSpPr txBox="1">
            <a:spLocks/>
          </p:cNvSpPr>
          <p:nvPr/>
        </p:nvSpPr>
        <p:spPr>
          <a:xfrm>
            <a:off x="1881187" y="182717"/>
            <a:ext cx="8429625" cy="85725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fr-FR" b="1" dirty="0"/>
              <a:t>Déglutition chez le trachéotomisé</a:t>
            </a:r>
          </a:p>
        </p:txBody>
      </p:sp>
    </p:spTree>
    <p:extLst>
      <p:ext uri="{BB962C8B-B14F-4D97-AF65-F5344CB8AC3E}">
        <p14:creationId xmlns:p14="http://schemas.microsoft.com/office/powerpoint/2010/main" val="4217831077"/>
      </p:ext>
    </p:extLst>
  </p:cSld>
  <p:clrMapOvr>
    <a:masterClrMapping/>
  </p:clrMapOvr>
  <p:transition spd="med"/>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p:cNvSpPr>
            <a:spLocks noGrp="1"/>
          </p:cNvSpPr>
          <p:nvPr>
            <p:ph type="title"/>
          </p:nvPr>
        </p:nvSpPr>
        <p:spPr/>
        <p:txBody>
          <a:bodyPr/>
          <a:lstStyle/>
          <a:p>
            <a:pPr algn="ctr"/>
            <a:r>
              <a:rPr lang="fr-FR" b="1" dirty="0" err="1"/>
              <a:t>Décanulation</a:t>
            </a:r>
            <a:endParaRPr lang="fr-FR" b="1" dirty="0"/>
          </a:p>
        </p:txBody>
      </p:sp>
      <p:sp>
        <p:nvSpPr>
          <p:cNvPr id="4" name="Espace réservé du texte 3"/>
          <p:cNvSpPr>
            <a:spLocks noGrp="1"/>
          </p:cNvSpPr>
          <p:nvPr>
            <p:ph type="body" sz="half" idx="1"/>
          </p:nvPr>
        </p:nvSpPr>
        <p:spPr>
          <a:xfrm>
            <a:off x="651013" y="1537253"/>
            <a:ext cx="10889974" cy="4860727"/>
          </a:xfrm>
        </p:spPr>
        <p:txBody>
          <a:bodyPr>
            <a:normAutofit/>
          </a:bodyPr>
          <a:lstStyle/>
          <a:p>
            <a:pPr lvl="1">
              <a:buFont typeface="Wingdings" pitchFamily="2" charset="2"/>
              <a:buChar char="Ø"/>
            </a:pPr>
            <a:r>
              <a:rPr lang="fr-FR" sz="2400" dirty="0"/>
              <a:t>Possible en l’absence de recours à la ventilation mécanique depuis &gt;48h au moins et en l’absence de trouble de déglutition, toux nécessairement efficace et encombrement contenu (pas de consensus à ma connaissance).</a:t>
            </a:r>
          </a:p>
          <a:p>
            <a:pPr lvl="1">
              <a:buFont typeface="Wingdings" pitchFamily="2" charset="2"/>
              <a:buChar char="Ø"/>
            </a:pPr>
            <a:r>
              <a:rPr lang="fr-FR" sz="2400" dirty="0"/>
              <a:t>Sur prescription médicale,</a:t>
            </a:r>
          </a:p>
          <a:p>
            <a:pPr lvl="1">
              <a:buFont typeface="Wingdings" pitchFamily="2" charset="2"/>
              <a:buChar char="Ø"/>
            </a:pPr>
            <a:r>
              <a:rPr lang="fr-FR" sz="2400" dirty="0"/>
              <a:t>Préparation identique à l’extubation,</a:t>
            </a:r>
          </a:p>
          <a:p>
            <a:pPr lvl="1">
              <a:buFont typeface="Wingdings" pitchFamily="2" charset="2"/>
              <a:buChar char="Ø"/>
            </a:pPr>
            <a:r>
              <a:rPr lang="fr-FR" sz="2400" dirty="0" err="1"/>
              <a:t>Décanulation</a:t>
            </a:r>
            <a:r>
              <a:rPr lang="fr-FR" sz="2400" dirty="0"/>
              <a:t> (geste de la poignée de porte),</a:t>
            </a:r>
          </a:p>
          <a:p>
            <a:pPr lvl="1">
              <a:buFont typeface="Wingdings" pitchFamily="2" charset="2"/>
              <a:buChar char="Ø"/>
            </a:pPr>
            <a:r>
              <a:rPr lang="fr-FR" sz="2400" dirty="0"/>
              <a:t>Nettoyage de l’orifice (extérieur) au savon doux,</a:t>
            </a:r>
          </a:p>
          <a:p>
            <a:pPr lvl="1">
              <a:buFont typeface="Wingdings" pitchFamily="2" charset="2"/>
              <a:buChar char="Ø"/>
            </a:pPr>
            <a:r>
              <a:rPr lang="fr-FR" sz="2400" dirty="0"/>
              <a:t>Occlusion par pansement étanche (surépaisseur parfois nécessaire lorsque la fourchette sternale est très saillante),</a:t>
            </a:r>
          </a:p>
          <a:p>
            <a:pPr lvl="1">
              <a:buFont typeface="Wingdings" pitchFamily="2" charset="2"/>
              <a:buChar char="Ø"/>
            </a:pPr>
            <a:r>
              <a:rPr lang="fr-FR" sz="2400" dirty="0"/>
              <a:t>Réfection quotidienne du pansement.</a:t>
            </a:r>
          </a:p>
        </p:txBody>
      </p:sp>
    </p:spTree>
    <p:extLst>
      <p:ext uri="{BB962C8B-B14F-4D97-AF65-F5344CB8AC3E}">
        <p14:creationId xmlns:p14="http://schemas.microsoft.com/office/powerpoint/2010/main" val="1703297033"/>
      </p:ext>
    </p:extLst>
  </p:cSld>
  <p:clrMapOvr>
    <a:masterClrMapping/>
  </p:clrMapOvr>
  <p:transition spd="med"/>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 name="Shape 191"/>
          <p:cNvSpPr>
            <a:spLocks noGrp="1"/>
          </p:cNvSpPr>
          <p:nvPr>
            <p:ph type="title"/>
          </p:nvPr>
        </p:nvSpPr>
        <p:spPr>
          <a:prstGeom prst="rect">
            <a:avLst/>
          </a:prstGeom>
        </p:spPr>
        <p:txBody>
          <a:bodyPr>
            <a:noAutofit/>
          </a:bodyPr>
          <a:lstStyle>
            <a:lvl1pPr defTabSz="479044">
              <a:spcBef>
                <a:spcPts val="1300"/>
              </a:spcBef>
              <a:defRPr sz="5740"/>
            </a:lvl1pPr>
          </a:lstStyle>
          <a:p>
            <a:pPr algn="ctr"/>
            <a:r>
              <a:rPr sz="4400" b="1" dirty="0"/>
              <a:t>Précautions particulière</a:t>
            </a:r>
            <a:r>
              <a:rPr lang="fr-FR" sz="4400" b="1" dirty="0"/>
              <a:t>s</a:t>
            </a:r>
            <a:r>
              <a:rPr sz="4400" b="1" dirty="0"/>
              <a:t> lors des aspirations</a:t>
            </a:r>
            <a:r>
              <a:rPr lang="fr-FR" sz="4400" b="1" dirty="0"/>
              <a:t> chez le Trachéotomisé</a:t>
            </a:r>
            <a:endParaRPr sz="4400" b="1" dirty="0"/>
          </a:p>
        </p:txBody>
      </p:sp>
      <p:sp>
        <p:nvSpPr>
          <p:cNvPr id="192" name="Shape 192"/>
          <p:cNvSpPr>
            <a:spLocks noGrp="1"/>
          </p:cNvSpPr>
          <p:nvPr>
            <p:ph type="body" idx="1"/>
          </p:nvPr>
        </p:nvSpPr>
        <p:spPr>
          <a:xfrm>
            <a:off x="1881187" y="1938446"/>
            <a:ext cx="8429625" cy="4699211"/>
          </a:xfrm>
          <a:prstGeom prst="rect">
            <a:avLst/>
          </a:prstGeom>
          <a:ln w="57150">
            <a:solidFill>
              <a:srgbClr val="FF0000"/>
            </a:solidFill>
          </a:ln>
        </p:spPr>
        <p:txBody>
          <a:bodyPr>
            <a:normAutofit fontScale="85000" lnSpcReduction="20000"/>
          </a:bodyPr>
          <a:lstStyle/>
          <a:p>
            <a:pPr marL="313867" indent="-313867" defTabSz="390213">
              <a:spcBef>
                <a:spcPts val="1547"/>
              </a:spcBef>
              <a:defRPr sz="3420"/>
            </a:pPr>
            <a:endParaRPr lang="fr-FR" dirty="0"/>
          </a:p>
          <a:p>
            <a:pPr marL="313867" indent="-313867" defTabSz="390213">
              <a:spcBef>
                <a:spcPts val="1547"/>
              </a:spcBef>
              <a:defRPr sz="3420"/>
            </a:pPr>
            <a:r>
              <a:rPr dirty="0" err="1"/>
              <a:t>Mesures</a:t>
            </a:r>
            <a:r>
              <a:rPr dirty="0"/>
              <a:t> d'hygiène </a:t>
            </a:r>
            <a:r>
              <a:rPr dirty="0" err="1"/>
              <a:t>habituelles</a:t>
            </a:r>
            <a:r>
              <a:rPr dirty="0"/>
              <a:t>,</a:t>
            </a:r>
            <a:endParaRPr lang="fr-FR" dirty="0"/>
          </a:p>
          <a:p>
            <a:pPr marL="313867" indent="-313867" defTabSz="390213">
              <a:spcBef>
                <a:spcPts val="1547"/>
              </a:spcBef>
              <a:defRPr sz="3420"/>
            </a:pPr>
            <a:endParaRPr dirty="0"/>
          </a:p>
          <a:p>
            <a:pPr marL="313867" indent="-313867" defTabSz="390213">
              <a:spcBef>
                <a:spcPts val="1547"/>
              </a:spcBef>
              <a:defRPr sz="3420"/>
            </a:pPr>
            <a:r>
              <a:rPr dirty="0"/>
              <a:t>Abord plus court que l'IOT. </a:t>
            </a:r>
            <a:r>
              <a:rPr dirty="0" err="1"/>
              <a:t>Une</a:t>
            </a:r>
            <a:r>
              <a:rPr dirty="0"/>
              <a:t> </a:t>
            </a:r>
            <a:r>
              <a:rPr dirty="0" err="1"/>
              <a:t>canule</a:t>
            </a:r>
            <a:r>
              <a:rPr dirty="0"/>
              <a:t> de </a:t>
            </a:r>
            <a:r>
              <a:rPr dirty="0" err="1"/>
              <a:t>trachéotomie</a:t>
            </a:r>
            <a:r>
              <a:rPr dirty="0"/>
              <a:t> </a:t>
            </a:r>
            <a:r>
              <a:rPr dirty="0" err="1"/>
              <a:t>mesure</a:t>
            </a:r>
            <a:r>
              <a:rPr dirty="0"/>
              <a:t> environ 10cm (</a:t>
            </a:r>
            <a:r>
              <a:rPr dirty="0" err="1"/>
              <a:t>contre</a:t>
            </a:r>
            <a:r>
              <a:rPr dirty="0"/>
              <a:t> ~30cm pour </a:t>
            </a:r>
            <a:r>
              <a:rPr dirty="0" err="1"/>
              <a:t>une</a:t>
            </a:r>
            <a:r>
              <a:rPr dirty="0"/>
              <a:t> </a:t>
            </a:r>
            <a:r>
              <a:rPr dirty="0" err="1"/>
              <a:t>sonde</a:t>
            </a:r>
            <a:r>
              <a:rPr dirty="0"/>
              <a:t> </a:t>
            </a:r>
            <a:r>
              <a:rPr dirty="0" err="1"/>
              <a:t>d'IOT</a:t>
            </a:r>
            <a:r>
              <a:rPr dirty="0"/>
              <a:t>).</a:t>
            </a:r>
          </a:p>
          <a:p>
            <a:pPr marL="313867" indent="-313867" defTabSz="390213">
              <a:spcBef>
                <a:spcPts val="1547"/>
              </a:spcBef>
              <a:defRPr sz="3420"/>
            </a:pPr>
            <a:endParaRPr dirty="0"/>
          </a:p>
          <a:p>
            <a:pPr marL="313867" indent="-313867" defTabSz="390213">
              <a:spcBef>
                <a:spcPts val="1547"/>
              </a:spcBef>
              <a:defRPr sz="3420"/>
            </a:pPr>
            <a:r>
              <a:rPr dirty="0"/>
              <a:t>⚠ règle générale concernant l'aspiration du patient tracheotomisé: introduction de la sonde d'aspiration sur une longueur maximale correspondant à la distance </a:t>
            </a:r>
            <a:r>
              <a:rPr b="1" u="sng" dirty="0"/>
              <a:t>tragus-aile du nez</a:t>
            </a:r>
            <a:r>
              <a:rPr dirty="0"/>
              <a:t>.</a:t>
            </a:r>
          </a:p>
        </p:txBody>
      </p:sp>
      <p:pic>
        <p:nvPicPr>
          <p:cNvPr id="4" name="Image 3">
            <a:extLst>
              <a:ext uri="{FF2B5EF4-FFF2-40B4-BE49-F238E27FC236}">
                <a16:creationId xmlns:a16="http://schemas.microsoft.com/office/drawing/2014/main" id="{4E8A7E1C-1A55-504C-8600-50C824913503}"/>
              </a:ext>
            </a:extLst>
          </p:cNvPr>
          <p:cNvPicPr>
            <a:picLocks noChangeAspect="1"/>
          </p:cNvPicPr>
          <p:nvPr/>
        </p:nvPicPr>
        <p:blipFill>
          <a:blip r:embed="rId2"/>
          <a:stretch>
            <a:fillRect/>
          </a:stretch>
        </p:blipFill>
        <p:spPr>
          <a:xfrm>
            <a:off x="11297866" y="263141"/>
            <a:ext cx="599329" cy="558173"/>
          </a:xfrm>
          <a:prstGeom prst="rect">
            <a:avLst/>
          </a:prstGeom>
          <a:ln w="38100">
            <a:solidFill>
              <a:schemeClr val="tx1"/>
            </a:solidFill>
          </a:ln>
        </p:spPr>
      </p:pic>
    </p:spTree>
    <p:extLst>
      <p:ext uri="{BB962C8B-B14F-4D97-AF65-F5344CB8AC3E}">
        <p14:creationId xmlns:p14="http://schemas.microsoft.com/office/powerpoint/2010/main" val="3298054092"/>
      </p:ext>
    </p:extLst>
  </p:cSld>
  <p:clrMapOvr>
    <a:masterClrMapping/>
  </p:clrMapOvr>
  <p:transition spd="med"/>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PEC des dysphagies en réanimation</a:t>
            </a:r>
          </a:p>
        </p:txBody>
      </p:sp>
      <p:sp>
        <p:nvSpPr>
          <p:cNvPr id="4" name="ZoneTexte 3">
            <a:extLst>
              <a:ext uri="{FF2B5EF4-FFF2-40B4-BE49-F238E27FC236}">
                <a16:creationId xmlns:a16="http://schemas.microsoft.com/office/drawing/2014/main" id="{00D3E355-0674-DD4C-91FA-B88F4CBA83B7}"/>
              </a:ext>
            </a:extLst>
          </p:cNvPr>
          <p:cNvSpPr txBox="1"/>
          <p:nvPr/>
        </p:nvSpPr>
        <p:spPr>
          <a:xfrm>
            <a:off x="541316" y="1571628"/>
            <a:ext cx="11227897" cy="3970318"/>
          </a:xfrm>
          <a:prstGeom prst="rect">
            <a:avLst/>
          </a:prstGeom>
          <a:noFill/>
          <a:scene3d>
            <a:camera prst="orthographicFront">
              <a:rot lat="0" lon="0" rev="0"/>
            </a:camera>
            <a:lightRig rig="threePt" dir="t"/>
          </a:scene3d>
        </p:spPr>
        <p:txBody>
          <a:bodyPr wrap="square" rtlCol="0">
            <a:spAutoFit/>
            <a:scene3d>
              <a:camera prst="orthographicFront">
                <a:rot lat="0" lon="0" rev="0"/>
              </a:camera>
              <a:lightRig rig="threePt" dir="t"/>
            </a:scene3d>
          </a:bodyPr>
          <a:lstStyle/>
          <a:p>
            <a:r>
              <a:rPr lang="fr-FR" b="1" dirty="0"/>
              <a:t>3 Aspects:</a:t>
            </a:r>
          </a:p>
          <a:p>
            <a:endParaRPr lang="fr-FR" b="1" dirty="0"/>
          </a:p>
          <a:p>
            <a:pPr marL="742950" lvl="1" indent="-285750">
              <a:buFont typeface="Arial" panose="020B0604020202020204" pitchFamily="34" charset="0"/>
              <a:buChar char="•"/>
            </a:pPr>
            <a:r>
              <a:rPr lang="fr-FR" dirty="0"/>
              <a:t>Le patient: âge, ATCD</a:t>
            </a:r>
          </a:p>
          <a:p>
            <a:pPr marL="742950" lvl="1" indent="-285750">
              <a:buFont typeface="Arial" panose="020B0604020202020204" pitchFamily="34" charset="0"/>
              <a:buChar char="•"/>
            </a:pPr>
            <a:endParaRPr lang="fr-FR" dirty="0"/>
          </a:p>
          <a:p>
            <a:pPr marL="742950" lvl="1" indent="-285750">
              <a:buFont typeface="Arial" panose="020B0604020202020204" pitchFamily="34" charset="0"/>
              <a:buChar char="•"/>
            </a:pPr>
            <a:r>
              <a:rPr lang="fr-FR" dirty="0"/>
              <a:t>Défaillance d’organe qui l’amène en réanimation et qui nécessite une suppléance (IOT…)</a:t>
            </a:r>
          </a:p>
          <a:p>
            <a:pPr marL="742950" lvl="1" indent="-285750">
              <a:buFont typeface="Arial" panose="020B0604020202020204" pitchFamily="34" charset="0"/>
              <a:buChar char="•"/>
            </a:pPr>
            <a:endParaRPr lang="fr-FR" dirty="0"/>
          </a:p>
          <a:p>
            <a:pPr marL="742950" lvl="1" indent="-285750">
              <a:buFont typeface="Arial" panose="020B0604020202020204" pitchFamily="34" charset="0"/>
              <a:buChar char="•"/>
            </a:pPr>
            <a:r>
              <a:rPr lang="fr-FR" dirty="0"/>
              <a:t>Iatrogénie indirecte, complications acquises en réanimation, matériel invasif (IOT, SNG</a:t>
            </a:r>
            <a:r>
              <a:rPr lang="fr-FR" dirty="0" smtClean="0"/>
              <a:t>…), traitements (morphiniques, </a:t>
            </a:r>
            <a:r>
              <a:rPr lang="fr-FR" dirty="0" err="1" smtClean="0"/>
              <a:t>benzo</a:t>
            </a:r>
            <a:r>
              <a:rPr lang="fr-FR" dirty="0" smtClean="0"/>
              <a:t>, oxygène, xylocaïne,…), pathologies surajoutées (mycoses…),  </a:t>
            </a:r>
            <a:endParaRPr lang="fr-FR" dirty="0"/>
          </a:p>
          <a:p>
            <a:endParaRPr lang="fr-FR" dirty="0"/>
          </a:p>
          <a:p>
            <a:pPr lvl="5"/>
            <a:r>
              <a:rPr lang="fr-FR" dirty="0" smtClean="0">
                <a:solidFill>
                  <a:srgbClr val="FF0000"/>
                </a:solidFill>
              </a:rPr>
              <a:t>=&gt; </a:t>
            </a:r>
            <a:r>
              <a:rPr lang="fr-FR" dirty="0">
                <a:solidFill>
                  <a:srgbClr val="FF0000"/>
                </a:solidFill>
              </a:rPr>
              <a:t>Trouble multifactoriel d’étiologie complexe. </a:t>
            </a:r>
          </a:p>
          <a:p>
            <a:endParaRPr lang="fr-FR" dirty="0"/>
          </a:p>
          <a:p>
            <a:r>
              <a:rPr lang="fr-FR" dirty="0"/>
              <a:t>Prévalence chez les patients intubés &gt;48h: 31-56%, pour une intubation prolongée 86% </a:t>
            </a:r>
            <a:r>
              <a:rPr lang="fr-FR" sz="1000" dirty="0" err="1"/>
              <a:t>Tolep</a:t>
            </a:r>
            <a:r>
              <a:rPr lang="fr-FR" sz="1000" dirty="0"/>
              <a:t> 1996, </a:t>
            </a:r>
            <a:r>
              <a:rPr lang="fr-FR" sz="1000" dirty="0" err="1"/>
              <a:t>Ajemian</a:t>
            </a:r>
            <a:r>
              <a:rPr lang="fr-FR" sz="1000" dirty="0"/>
              <a:t> 2001, </a:t>
            </a:r>
            <a:r>
              <a:rPr lang="fr-FR" sz="1000" dirty="0" err="1"/>
              <a:t>Partik</a:t>
            </a:r>
            <a:r>
              <a:rPr lang="fr-FR" sz="1000" dirty="0"/>
              <a:t> 2000</a:t>
            </a:r>
          </a:p>
          <a:p>
            <a:endParaRPr lang="fr-FR" dirty="0"/>
          </a:p>
          <a:p>
            <a:r>
              <a:rPr lang="fr-FR" dirty="0"/>
              <a:t>Surmortalité de 13% des patients présentant une dysphagie modérée à sévère en post extubation. </a:t>
            </a:r>
            <a:r>
              <a:rPr lang="fr-FR" sz="1000" dirty="0" err="1"/>
              <a:t>Macht</a:t>
            </a:r>
            <a:r>
              <a:rPr lang="fr-FR" sz="1000" dirty="0"/>
              <a:t> 2013</a:t>
            </a:r>
            <a:endParaRPr lang="fr-FR" dirty="0"/>
          </a:p>
        </p:txBody>
      </p:sp>
      <p:sp>
        <p:nvSpPr>
          <p:cNvPr id="6" name="ZoneTexte 5"/>
          <p:cNvSpPr txBox="1"/>
          <p:nvPr/>
        </p:nvSpPr>
        <p:spPr>
          <a:xfrm>
            <a:off x="2405568" y="5621561"/>
            <a:ext cx="6787095" cy="369332"/>
          </a:xfrm>
          <a:prstGeom prst="rect">
            <a:avLst/>
          </a:prstGeom>
          <a:noFill/>
          <a:ln w="38100">
            <a:solidFill>
              <a:srgbClr val="FF0000"/>
            </a:solidFill>
          </a:ln>
        </p:spPr>
        <p:txBody>
          <a:bodyPr wrap="square" rtlCol="0">
            <a:spAutoFit/>
          </a:bodyPr>
          <a:lstStyle/>
          <a:p>
            <a:r>
              <a:rPr lang="fr-FR" dirty="0"/>
              <a:t>⇢ Le Kinésithérapeute est souvent le seul rééducateur en réanimation.</a:t>
            </a:r>
          </a:p>
        </p:txBody>
      </p:sp>
      <p:sp>
        <p:nvSpPr>
          <p:cNvPr id="7" name="Espace réservé du contenu 2">
            <a:extLst>
              <a:ext uri="{FF2B5EF4-FFF2-40B4-BE49-F238E27FC236}">
                <a16:creationId xmlns:a16="http://schemas.microsoft.com/office/drawing/2014/main" id="{238B1BBA-259E-E34C-A81C-186AD1F29341}"/>
              </a:ext>
            </a:extLst>
          </p:cNvPr>
          <p:cNvSpPr txBox="1">
            <a:spLocks/>
          </p:cNvSpPr>
          <p:nvPr/>
        </p:nvSpPr>
        <p:spPr>
          <a:xfrm>
            <a:off x="2144829" y="6471450"/>
            <a:ext cx="9954406" cy="2451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fr-FR" sz="1100" dirty="0"/>
              <a:t>Pereira, A. (2021). La prise en charge des troubles de déglutition en réanimation. Médecine Intensive Réanimation, 30(1), 63–76. https://doi.org/10.37051/mir-00029</a:t>
            </a:r>
          </a:p>
        </p:txBody>
      </p:sp>
    </p:spTree>
    <p:extLst>
      <p:ext uri="{BB962C8B-B14F-4D97-AF65-F5344CB8AC3E}">
        <p14:creationId xmlns:p14="http://schemas.microsoft.com/office/powerpoint/2010/main" val="495082464"/>
      </p:ext>
    </p:extLst>
  </p:cSld>
  <p:clrMapOvr>
    <a:masterClrMapping/>
  </p:clrMapOvr>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Déglutition: Rappels </a:t>
            </a:r>
          </a:p>
        </p:txBody>
      </p:sp>
      <p:pic>
        <p:nvPicPr>
          <p:cNvPr id="4" name="Imag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9787" y="1690688"/>
            <a:ext cx="7972425" cy="3098657"/>
          </a:xfrm>
          <a:prstGeom prst="rect">
            <a:avLst/>
          </a:prstGeom>
        </p:spPr>
      </p:pic>
    </p:spTree>
    <p:extLst>
      <p:ext uri="{BB962C8B-B14F-4D97-AF65-F5344CB8AC3E}">
        <p14:creationId xmlns:p14="http://schemas.microsoft.com/office/powerpoint/2010/main" val="4203475229"/>
      </p:ext>
    </p:extLst>
  </p:cSld>
  <p:clrMapOvr>
    <a:masterClrMapping/>
  </p:clrMapOvr>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err="1"/>
              <a:t>DYnAMICS</a:t>
            </a:r>
            <a:r>
              <a:rPr lang="fr-FR" b="1" dirty="0"/>
              <a:t>:</a:t>
            </a:r>
          </a:p>
        </p:txBody>
      </p:sp>
      <p:pic>
        <p:nvPicPr>
          <p:cNvPr id="4" name="Image 3"/>
          <p:cNvPicPr>
            <a:picLocks noChangeAspect="1"/>
          </p:cNvPicPr>
          <p:nvPr/>
        </p:nvPicPr>
        <p:blipFill rotWithShape="1">
          <a:blip r:embed="rId2"/>
          <a:srcRect l="15880" t="12222" r="32353" b="11961"/>
          <a:stretch/>
        </p:blipFill>
        <p:spPr>
          <a:xfrm>
            <a:off x="838200" y="1388360"/>
            <a:ext cx="6639360" cy="5469640"/>
          </a:xfrm>
          <a:prstGeom prst="rect">
            <a:avLst/>
          </a:prstGeom>
        </p:spPr>
      </p:pic>
      <p:pic>
        <p:nvPicPr>
          <p:cNvPr id="5" name="Image 4"/>
          <p:cNvPicPr>
            <a:picLocks noChangeAspect="1"/>
          </p:cNvPicPr>
          <p:nvPr/>
        </p:nvPicPr>
        <p:blipFill rotWithShape="1">
          <a:blip r:embed="rId3"/>
          <a:srcRect l="39510" t="36013" r="34412" b="28693"/>
          <a:stretch/>
        </p:blipFill>
        <p:spPr>
          <a:xfrm>
            <a:off x="7477560" y="255273"/>
            <a:ext cx="4443446" cy="3038260"/>
          </a:xfrm>
          <a:prstGeom prst="rect">
            <a:avLst/>
          </a:prstGeom>
        </p:spPr>
      </p:pic>
      <p:pic>
        <p:nvPicPr>
          <p:cNvPr id="6" name="Image 5"/>
          <p:cNvPicPr>
            <a:picLocks noChangeAspect="1"/>
          </p:cNvPicPr>
          <p:nvPr/>
        </p:nvPicPr>
        <p:blipFill>
          <a:blip r:embed="rId4"/>
          <a:stretch>
            <a:fillRect/>
          </a:stretch>
        </p:blipFill>
        <p:spPr>
          <a:xfrm>
            <a:off x="3536544" y="808431"/>
            <a:ext cx="3493311" cy="438950"/>
          </a:xfrm>
          <a:prstGeom prst="rect">
            <a:avLst/>
          </a:prstGeom>
        </p:spPr>
      </p:pic>
      <p:sp>
        <p:nvSpPr>
          <p:cNvPr id="7" name="Rectangle 6"/>
          <p:cNvSpPr/>
          <p:nvPr/>
        </p:nvSpPr>
        <p:spPr>
          <a:xfrm>
            <a:off x="990600" y="2243667"/>
            <a:ext cx="2607733" cy="118533"/>
          </a:xfrm>
          <a:prstGeom prst="rect">
            <a:avLst/>
          </a:prstGeom>
          <a:solidFill>
            <a:schemeClr val="accent1">
              <a:alpha val="3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Rectangle 7"/>
          <p:cNvSpPr/>
          <p:nvPr/>
        </p:nvSpPr>
        <p:spPr>
          <a:xfrm>
            <a:off x="928812" y="4673374"/>
            <a:ext cx="1686570" cy="102645"/>
          </a:xfrm>
          <a:prstGeom prst="rect">
            <a:avLst/>
          </a:prstGeom>
          <a:solidFill>
            <a:schemeClr val="accent1">
              <a:alpha val="3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p:cNvSpPr/>
          <p:nvPr/>
        </p:nvSpPr>
        <p:spPr>
          <a:xfrm>
            <a:off x="928811" y="5073445"/>
            <a:ext cx="1961874" cy="117987"/>
          </a:xfrm>
          <a:prstGeom prst="rect">
            <a:avLst/>
          </a:prstGeom>
          <a:solidFill>
            <a:schemeClr val="accent1">
              <a:alpha val="3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Rectangle 9"/>
          <p:cNvSpPr/>
          <p:nvPr/>
        </p:nvSpPr>
        <p:spPr>
          <a:xfrm>
            <a:off x="928809" y="5269147"/>
            <a:ext cx="1617745" cy="151477"/>
          </a:xfrm>
          <a:prstGeom prst="rect">
            <a:avLst/>
          </a:prstGeom>
          <a:solidFill>
            <a:schemeClr val="accent1">
              <a:alpha val="3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Rectangle 10"/>
          <p:cNvSpPr/>
          <p:nvPr/>
        </p:nvSpPr>
        <p:spPr>
          <a:xfrm>
            <a:off x="928809" y="6139899"/>
            <a:ext cx="1686573" cy="149535"/>
          </a:xfrm>
          <a:prstGeom prst="rect">
            <a:avLst/>
          </a:prstGeom>
          <a:solidFill>
            <a:schemeClr val="accent1">
              <a:alpha val="3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729107443"/>
      </p:ext>
    </p:extLst>
  </p:cSld>
  <p:clrMapOvr>
    <a:masterClrMapping/>
  </p:clrMapOvr>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p:cNvSpPr>
            <a:spLocks noGrp="1"/>
          </p:cNvSpPr>
          <p:nvPr>
            <p:ph type="title"/>
          </p:nvPr>
        </p:nvSpPr>
        <p:spPr>
          <a:xfrm>
            <a:off x="43260" y="202112"/>
            <a:ext cx="8429625" cy="857250"/>
          </a:xfrm>
        </p:spPr>
        <p:txBody>
          <a:bodyPr>
            <a:normAutofit/>
          </a:bodyPr>
          <a:lstStyle/>
          <a:p>
            <a:r>
              <a:rPr lang="fr-FR" b="1" dirty="0"/>
              <a:t>Déglutition chez le </a:t>
            </a:r>
            <a:r>
              <a:rPr lang="fr-FR" b="1" dirty="0" smtClean="0"/>
              <a:t>trachéotomisé</a:t>
            </a:r>
            <a:endParaRPr lang="fr-FR" b="1" dirty="0"/>
          </a:p>
        </p:txBody>
      </p:sp>
      <p:sp>
        <p:nvSpPr>
          <p:cNvPr id="4" name="Espace réservé du texte 3"/>
          <p:cNvSpPr>
            <a:spLocks noGrp="1"/>
          </p:cNvSpPr>
          <p:nvPr>
            <p:ph type="body" sz="half" idx="1"/>
          </p:nvPr>
        </p:nvSpPr>
        <p:spPr>
          <a:xfrm>
            <a:off x="1401526" y="2440459"/>
            <a:ext cx="5830772" cy="2422974"/>
          </a:xfrm>
        </p:spPr>
        <p:txBody>
          <a:bodyPr>
            <a:normAutofit fontScale="85000" lnSpcReduction="20000"/>
          </a:bodyPr>
          <a:lstStyle/>
          <a:p>
            <a:pPr>
              <a:buFont typeface="Wingdings" panose="05000000000000000000" pitchFamily="2" charset="2"/>
              <a:buChar char="v"/>
            </a:pPr>
            <a:r>
              <a:rPr lang="fr-FR" dirty="0"/>
              <a:t>Effets délétères de la trachéotomie sur la déglutition:</a:t>
            </a:r>
          </a:p>
          <a:p>
            <a:pPr marL="0" indent="0">
              <a:buNone/>
            </a:pPr>
            <a:r>
              <a:rPr lang="fr-FR" dirty="0"/>
              <a:t>	- Limite l’ascension laryngée,</a:t>
            </a:r>
          </a:p>
          <a:p>
            <a:pPr marL="0" indent="0">
              <a:buNone/>
            </a:pPr>
            <a:r>
              <a:rPr lang="fr-FR" dirty="0"/>
              <a:t>	- Diminution de la sensibilité pharyngolaryngée,</a:t>
            </a:r>
          </a:p>
          <a:p>
            <a:pPr marL="0" indent="0">
              <a:buNone/>
            </a:pPr>
            <a:r>
              <a:rPr lang="fr-FR" dirty="0"/>
              <a:t>	- Perte de l’efficacité de la toux (pas de phase de compression),</a:t>
            </a:r>
          </a:p>
          <a:p>
            <a:pPr marL="0" indent="0">
              <a:buNone/>
            </a:pPr>
            <a:r>
              <a:rPr lang="fr-FR" dirty="0"/>
              <a:t>	- Désynchronisation de l’apnée de déglutition,</a:t>
            </a:r>
          </a:p>
          <a:p>
            <a:pPr>
              <a:buFont typeface="Wingdings" panose="05000000000000000000" pitchFamily="2" charset="2"/>
              <a:buChar char="v"/>
            </a:pPr>
            <a:r>
              <a:rPr lang="fr-FR" dirty="0"/>
              <a:t>Effet de la pression du ballonnet</a:t>
            </a:r>
          </a:p>
          <a:p>
            <a:pPr marL="0" indent="0">
              <a:buNone/>
            </a:pPr>
            <a:endParaRPr lang="fr-FR" u="sng" dirty="0"/>
          </a:p>
        </p:txBody>
      </p:sp>
      <p:pic>
        <p:nvPicPr>
          <p:cNvPr id="9" name="Image 8"/>
          <p:cNvPicPr>
            <a:picLocks noChangeAspect="1"/>
          </p:cNvPicPr>
          <p:nvPr/>
        </p:nvPicPr>
        <p:blipFill>
          <a:blip r:embed="rId3"/>
          <a:stretch>
            <a:fillRect/>
          </a:stretch>
        </p:blipFill>
        <p:spPr>
          <a:xfrm>
            <a:off x="8015026" y="85163"/>
            <a:ext cx="2507163" cy="1456443"/>
          </a:xfrm>
          <a:prstGeom prst="rect">
            <a:avLst/>
          </a:prstGeom>
        </p:spPr>
      </p:pic>
      <p:grpSp>
        <p:nvGrpSpPr>
          <p:cNvPr id="17" name="Groupe 16"/>
          <p:cNvGrpSpPr/>
          <p:nvPr/>
        </p:nvGrpSpPr>
        <p:grpSpPr>
          <a:xfrm>
            <a:off x="8015025" y="1569747"/>
            <a:ext cx="3038542" cy="1555199"/>
            <a:chOff x="9006215" y="2517172"/>
            <a:chExt cx="4571997" cy="2304615"/>
          </a:xfrm>
        </p:grpSpPr>
        <p:pic>
          <p:nvPicPr>
            <p:cNvPr id="10" name="Image 9"/>
            <p:cNvPicPr>
              <a:picLocks noChangeAspect="1"/>
            </p:cNvPicPr>
            <p:nvPr/>
          </p:nvPicPr>
          <p:blipFill>
            <a:blip r:embed="rId4"/>
            <a:stretch>
              <a:fillRect/>
            </a:stretch>
          </p:blipFill>
          <p:spPr>
            <a:xfrm>
              <a:off x="9006215" y="2517172"/>
              <a:ext cx="3791210" cy="2304615"/>
            </a:xfrm>
            <a:prstGeom prst="rect">
              <a:avLst/>
            </a:prstGeom>
          </p:spPr>
        </p:pic>
        <p:sp>
          <p:nvSpPr>
            <p:cNvPr id="13" name="ZoneTexte 12"/>
            <p:cNvSpPr txBox="1"/>
            <p:nvPr/>
          </p:nvSpPr>
          <p:spPr>
            <a:xfrm>
              <a:off x="9695142" y="2692207"/>
              <a:ext cx="3883070" cy="2994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algn="ctr" defTabSz="410751" hangingPunct="0"/>
              <a:r>
                <a:rPr lang="fr-FR" sz="844" dirty="0">
                  <a:solidFill>
                    <a:srgbClr val="414141"/>
                  </a:solidFill>
                  <a:latin typeface="Palatino"/>
                  <a:ea typeface="Palatino"/>
                  <a:cs typeface="Palatino"/>
                  <a:sym typeface="Palatino"/>
                </a:rPr>
                <a:t>Accélération du larynx</a:t>
              </a:r>
            </a:p>
          </p:txBody>
        </p:sp>
      </p:grpSp>
      <p:grpSp>
        <p:nvGrpSpPr>
          <p:cNvPr id="18" name="Groupe 17"/>
          <p:cNvGrpSpPr/>
          <p:nvPr/>
        </p:nvGrpSpPr>
        <p:grpSpPr>
          <a:xfrm>
            <a:off x="8015026" y="3148301"/>
            <a:ext cx="2652974" cy="1564740"/>
            <a:chOff x="9006214" y="5021749"/>
            <a:chExt cx="3998586" cy="2335355"/>
          </a:xfrm>
        </p:grpSpPr>
        <p:pic>
          <p:nvPicPr>
            <p:cNvPr id="11" name="Image 10"/>
            <p:cNvPicPr>
              <a:picLocks noChangeAspect="1"/>
            </p:cNvPicPr>
            <p:nvPr/>
          </p:nvPicPr>
          <p:blipFill>
            <a:blip r:embed="rId5"/>
            <a:stretch>
              <a:fillRect/>
            </a:stretch>
          </p:blipFill>
          <p:spPr>
            <a:xfrm>
              <a:off x="9006214" y="5028892"/>
              <a:ext cx="3791210" cy="2328212"/>
            </a:xfrm>
            <a:prstGeom prst="rect">
              <a:avLst/>
            </a:prstGeom>
          </p:spPr>
        </p:pic>
        <p:sp>
          <p:nvSpPr>
            <p:cNvPr id="14" name="ZoneTexte 13"/>
            <p:cNvSpPr txBox="1"/>
            <p:nvPr/>
          </p:nvSpPr>
          <p:spPr>
            <a:xfrm>
              <a:off x="10148865" y="5021749"/>
              <a:ext cx="2855935" cy="30154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algn="ctr" defTabSz="410751" hangingPunct="0"/>
              <a:r>
                <a:rPr lang="fr-FR" sz="844" dirty="0">
                  <a:solidFill>
                    <a:srgbClr val="414141"/>
                  </a:solidFill>
                  <a:latin typeface="Palatino"/>
                  <a:ea typeface="Palatino"/>
                  <a:cs typeface="Palatino"/>
                  <a:sym typeface="Palatino"/>
                </a:rPr>
                <a:t>Activité musculaire de la déglutition</a:t>
              </a:r>
            </a:p>
          </p:txBody>
        </p:sp>
      </p:grpSp>
      <p:sp>
        <p:nvSpPr>
          <p:cNvPr id="15" name="Rectangle 14"/>
          <p:cNvSpPr/>
          <p:nvPr/>
        </p:nvSpPr>
        <p:spPr>
          <a:xfrm>
            <a:off x="962544" y="1433191"/>
            <a:ext cx="5907329" cy="584775"/>
          </a:xfrm>
          <a:prstGeom prst="rect">
            <a:avLst/>
          </a:prstGeom>
          <a:solidFill>
            <a:srgbClr val="FF0000">
              <a:alpha val="29000"/>
            </a:srgbClr>
          </a:solidFill>
          <a:ln w="38100">
            <a:solidFill>
              <a:srgbClr val="FF0000"/>
            </a:solidFill>
          </a:ln>
        </p:spPr>
        <p:txBody>
          <a:bodyPr wrap="square">
            <a:spAutoFit/>
          </a:bodyPr>
          <a:lstStyle/>
          <a:p>
            <a:r>
              <a:rPr lang="en-US" sz="1600" dirty="0"/>
              <a:t>Dysphagia occurs in 11% to 93% of patients following tracheostomy. </a:t>
            </a:r>
            <a:r>
              <a:rPr lang="en-US" sz="1600" dirty="0" err="1"/>
              <a:t>Skoretz</a:t>
            </a:r>
            <a:r>
              <a:rPr lang="en-US" sz="1600" dirty="0"/>
              <a:t> 2020.</a:t>
            </a:r>
            <a:endParaRPr lang="fr-FR" sz="1600" dirty="0"/>
          </a:p>
        </p:txBody>
      </p:sp>
      <p:grpSp>
        <p:nvGrpSpPr>
          <p:cNvPr id="21" name="Groupe 20"/>
          <p:cNvGrpSpPr/>
          <p:nvPr/>
        </p:nvGrpSpPr>
        <p:grpSpPr>
          <a:xfrm>
            <a:off x="1642802" y="4966343"/>
            <a:ext cx="9436406" cy="1920092"/>
            <a:chOff x="168962" y="7063243"/>
            <a:chExt cx="13420667" cy="2730797"/>
          </a:xfrm>
        </p:grpSpPr>
        <p:pic>
          <p:nvPicPr>
            <p:cNvPr id="16" name="Image 15"/>
            <p:cNvPicPr>
              <a:picLocks noChangeAspect="1"/>
            </p:cNvPicPr>
            <p:nvPr/>
          </p:nvPicPr>
          <p:blipFill>
            <a:blip r:embed="rId6"/>
            <a:stretch>
              <a:fillRect/>
            </a:stretch>
          </p:blipFill>
          <p:spPr>
            <a:xfrm>
              <a:off x="168962" y="7063243"/>
              <a:ext cx="6466582" cy="2418959"/>
            </a:xfrm>
            <a:prstGeom prst="rect">
              <a:avLst/>
            </a:prstGeom>
          </p:spPr>
        </p:pic>
        <p:pic>
          <p:nvPicPr>
            <p:cNvPr id="19" name="Image 18"/>
            <p:cNvPicPr>
              <a:picLocks noChangeAspect="1"/>
            </p:cNvPicPr>
            <p:nvPr/>
          </p:nvPicPr>
          <p:blipFill>
            <a:blip r:embed="rId7"/>
            <a:stretch>
              <a:fillRect/>
            </a:stretch>
          </p:blipFill>
          <p:spPr>
            <a:xfrm>
              <a:off x="6663846" y="7063243"/>
              <a:ext cx="6200383" cy="2418959"/>
            </a:xfrm>
            <a:prstGeom prst="rect">
              <a:avLst/>
            </a:prstGeom>
          </p:spPr>
        </p:pic>
        <p:sp>
          <p:nvSpPr>
            <p:cNvPr id="20" name="Rectangle 19"/>
            <p:cNvSpPr/>
            <p:nvPr/>
          </p:nvSpPr>
          <p:spPr>
            <a:xfrm>
              <a:off x="6343455" y="9501219"/>
              <a:ext cx="7246174" cy="292821"/>
            </a:xfrm>
            <a:prstGeom prst="rect">
              <a:avLst/>
            </a:prstGeom>
          </p:spPr>
          <p:txBody>
            <a:bodyPr wrap="square">
              <a:spAutoFit/>
            </a:bodyPr>
            <a:lstStyle/>
            <a:p>
              <a:r>
                <a:rPr lang="en-US" sz="738" dirty="0"/>
                <a:t>A Systematic Review of Tracheostomy Modifications and Swallowing in Adults, A. </a:t>
              </a:r>
              <a:r>
                <a:rPr lang="en-US" sz="738" dirty="0" err="1"/>
                <a:t>Skoretz</a:t>
              </a:r>
              <a:r>
                <a:rPr lang="en-US" sz="738" dirty="0"/>
                <a:t>, 2020.</a:t>
              </a:r>
              <a:endParaRPr lang="fr-FR" sz="738" dirty="0"/>
            </a:p>
          </p:txBody>
        </p:sp>
      </p:grpSp>
      <p:sp>
        <p:nvSpPr>
          <p:cNvPr id="12" name="Rectangle 11"/>
          <p:cNvSpPr/>
          <p:nvPr/>
        </p:nvSpPr>
        <p:spPr>
          <a:xfrm>
            <a:off x="8015025" y="4666023"/>
            <a:ext cx="2534236" cy="384529"/>
          </a:xfrm>
          <a:prstGeom prst="rect">
            <a:avLst/>
          </a:prstGeom>
        </p:spPr>
        <p:txBody>
          <a:bodyPr wrap="square">
            <a:spAutoFit/>
          </a:bodyPr>
          <a:lstStyle/>
          <a:p>
            <a:pPr algn="just"/>
            <a:r>
              <a:rPr lang="en-US" sz="633" dirty="0"/>
              <a:t>Influence of the cuff pressure on the swallowing reflex in </a:t>
            </a:r>
            <a:r>
              <a:rPr lang="en-US" sz="633" dirty="0" err="1"/>
              <a:t>tracheostomized</a:t>
            </a:r>
            <a:r>
              <a:rPr lang="en-US" sz="633" dirty="0"/>
              <a:t> intensive care unit patients, R. </a:t>
            </a:r>
            <a:r>
              <a:rPr lang="en-US" sz="633" dirty="0" err="1"/>
              <a:t>Amathieu</a:t>
            </a:r>
            <a:r>
              <a:rPr lang="en-US" sz="633" dirty="0"/>
              <a:t>, Crit. Care 2012.</a:t>
            </a:r>
            <a:endParaRPr lang="fr-FR" sz="633" dirty="0"/>
          </a:p>
        </p:txBody>
      </p:sp>
      <p:pic>
        <p:nvPicPr>
          <p:cNvPr id="22" name="Image 21">
            <a:extLst>
              <a:ext uri="{FF2B5EF4-FFF2-40B4-BE49-F238E27FC236}">
                <a16:creationId xmlns:a16="http://schemas.microsoft.com/office/drawing/2014/main" id="{4E8A7E1C-1A55-504C-8600-50C824913503}"/>
              </a:ext>
            </a:extLst>
          </p:cNvPr>
          <p:cNvPicPr>
            <a:picLocks noChangeAspect="1"/>
          </p:cNvPicPr>
          <p:nvPr/>
        </p:nvPicPr>
        <p:blipFill>
          <a:blip r:embed="rId8"/>
          <a:stretch>
            <a:fillRect/>
          </a:stretch>
        </p:blipFill>
        <p:spPr>
          <a:xfrm>
            <a:off x="11297866" y="263141"/>
            <a:ext cx="599329" cy="558173"/>
          </a:xfrm>
          <a:prstGeom prst="rect">
            <a:avLst/>
          </a:prstGeom>
          <a:ln w="38100">
            <a:solidFill>
              <a:schemeClr val="tx1"/>
            </a:solidFill>
          </a:ln>
        </p:spPr>
      </p:pic>
    </p:spTree>
    <p:extLst>
      <p:ext uri="{BB962C8B-B14F-4D97-AF65-F5344CB8AC3E}">
        <p14:creationId xmlns:p14="http://schemas.microsoft.com/office/powerpoint/2010/main" val="2569731751"/>
      </p:ext>
    </p:extLst>
  </p:cSld>
  <p:clrMapOvr>
    <a:masterClrMapping/>
  </p:clrMapOvr>
  <p:transition spd="med"/>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04093" y="2410662"/>
            <a:ext cx="11028485" cy="513513"/>
          </a:xfrm>
          <a:prstGeom prst="rect">
            <a:avLst/>
          </a:prstGeom>
          <a:solidFill>
            <a:srgbClr val="FFCCCC"/>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fr-FR" b="1" dirty="0">
                <a:solidFill>
                  <a:schemeClr val="tx1"/>
                </a:solidFill>
                <a:uFill>
                  <a:solidFill>
                    <a:srgbClr val="FF0000"/>
                  </a:solidFill>
                </a:uFill>
              </a:rPr>
              <a:t>L’étude du couple respiration-déglutition est essentielle dans la compréhension de la dysphagie du patient. </a:t>
            </a:r>
            <a:r>
              <a:rPr lang="fr-FR" sz="1200" dirty="0">
                <a:solidFill>
                  <a:schemeClr val="tx1"/>
                </a:solidFill>
              </a:rPr>
              <a:t>Goldsmith 2000, Martin-Harris 2008</a:t>
            </a:r>
            <a:endParaRPr lang="fr-FR" dirty="0">
              <a:solidFill>
                <a:schemeClr val="tx1"/>
              </a:solidFill>
              <a:uFill>
                <a:solidFill>
                  <a:srgbClr val="FF0000"/>
                </a:solidFill>
              </a:uFill>
            </a:endParaRPr>
          </a:p>
        </p:txBody>
      </p:sp>
      <p:sp>
        <p:nvSpPr>
          <p:cNvPr id="3" name="Espace réservé du contenu 2"/>
          <p:cNvSpPr>
            <a:spLocks noGrp="1"/>
          </p:cNvSpPr>
          <p:nvPr>
            <p:ph idx="1"/>
          </p:nvPr>
        </p:nvSpPr>
        <p:spPr>
          <a:xfrm>
            <a:off x="504093" y="900388"/>
            <a:ext cx="11028485" cy="6052283"/>
          </a:xfrm>
        </p:spPr>
        <p:txBody>
          <a:bodyPr>
            <a:normAutofit fontScale="62500" lnSpcReduction="20000"/>
          </a:bodyPr>
          <a:lstStyle/>
          <a:p>
            <a:pPr marL="0" indent="0">
              <a:buNone/>
            </a:pPr>
            <a:r>
              <a:rPr lang="fr-FR" b="1" u="sng" dirty="0"/>
              <a:t>3 Axes d’approche:</a:t>
            </a:r>
          </a:p>
          <a:p>
            <a:pPr marL="514350" indent="-514350">
              <a:buFont typeface="+mj-lt"/>
              <a:buAutoNum type="arabicPeriod"/>
            </a:pPr>
            <a:r>
              <a:rPr lang="fr-FR" b="1" dirty="0"/>
              <a:t>Respiratoire: Protection des voies aériennes</a:t>
            </a:r>
          </a:p>
          <a:p>
            <a:pPr lvl="1">
              <a:buFont typeface="Wingdings" panose="05000000000000000000" pitchFamily="2" charset="2"/>
              <a:buChar char="Ø"/>
            </a:pPr>
            <a:r>
              <a:rPr lang="fr-FR" dirty="0"/>
              <a:t> Evaluation encombrement / Capacités de désencombrement (évaluation fine de la toux)</a:t>
            </a:r>
          </a:p>
          <a:p>
            <a:pPr lvl="1">
              <a:buFont typeface="Wingdings" panose="05000000000000000000" pitchFamily="2" charset="2"/>
              <a:buChar char="Ø"/>
            </a:pPr>
            <a:r>
              <a:rPr lang="fr-FR" dirty="0"/>
              <a:t> Normalisation réflexe de toux, réflexe de déglutition, réflexe nauséeux </a:t>
            </a:r>
            <a:r>
              <a:rPr lang="fr-FR" sz="1700" dirty="0" err="1"/>
              <a:t>Pitts</a:t>
            </a:r>
            <a:r>
              <a:rPr lang="fr-FR" sz="1700" dirty="0"/>
              <a:t> 2013</a:t>
            </a:r>
          </a:p>
          <a:p>
            <a:pPr lvl="1">
              <a:buFont typeface="Wingdings" panose="05000000000000000000" pitchFamily="2" charset="2"/>
              <a:buChar char="Ø"/>
            </a:pPr>
            <a:r>
              <a:rPr lang="fr-FR" dirty="0"/>
              <a:t> Drainage bronchique, raclement, </a:t>
            </a:r>
            <a:r>
              <a:rPr lang="fr-FR" dirty="0" err="1"/>
              <a:t>hemmage</a:t>
            </a:r>
            <a:endParaRPr lang="fr-FR" dirty="0"/>
          </a:p>
          <a:p>
            <a:pPr lvl="1">
              <a:buFont typeface="Wingdings" panose="05000000000000000000" pitchFamily="2" charset="2"/>
              <a:buChar char="Ø"/>
            </a:pPr>
            <a:endParaRPr lang="fr-FR" dirty="0"/>
          </a:p>
          <a:p>
            <a:pPr lvl="1">
              <a:buFont typeface="Wingdings" panose="05000000000000000000" pitchFamily="2" charset="2"/>
              <a:buChar char="Ø"/>
            </a:pPr>
            <a:endParaRPr lang="fr-FR" dirty="0" smtClean="0"/>
          </a:p>
          <a:p>
            <a:pPr lvl="1">
              <a:buFont typeface="Wingdings" panose="05000000000000000000" pitchFamily="2" charset="2"/>
              <a:buChar char="Ø"/>
            </a:pPr>
            <a:endParaRPr lang="fr-FR" dirty="0"/>
          </a:p>
          <a:p>
            <a:pPr lvl="1">
              <a:buFont typeface="Wingdings" panose="05000000000000000000" pitchFamily="2" charset="2"/>
              <a:buChar char="Ø"/>
            </a:pPr>
            <a:endParaRPr lang="fr-FR" dirty="0"/>
          </a:p>
          <a:p>
            <a:pPr marL="514350" indent="-514350">
              <a:buFont typeface="+mj-lt"/>
              <a:buAutoNum type="arabicPeriod"/>
            </a:pPr>
            <a:r>
              <a:rPr lang="fr-FR" b="1" dirty="0"/>
              <a:t>Posturale Globale:</a:t>
            </a:r>
          </a:p>
          <a:p>
            <a:pPr lvl="1">
              <a:buFont typeface="Wingdings" panose="05000000000000000000" pitchFamily="2" charset="2"/>
              <a:buChar char="Ø"/>
            </a:pPr>
            <a:r>
              <a:rPr lang="fr-FR" sz="2500" dirty="0"/>
              <a:t>Rééquilibrer l’ensemble du rachis dans les différents plans de l’espace afin de le placer dans une position favorable pour déglutir. </a:t>
            </a:r>
          </a:p>
          <a:p>
            <a:pPr lvl="1">
              <a:buFont typeface="Wingdings" panose="05000000000000000000" pitchFamily="2" charset="2"/>
              <a:buChar char="Ø"/>
            </a:pPr>
            <a:r>
              <a:rPr lang="fr-FR" sz="2500" dirty="0"/>
              <a:t>Pas de déglutition sans redressement du tronc min 45°. </a:t>
            </a:r>
            <a:r>
              <a:rPr lang="fr-FR" sz="1700" dirty="0" err="1"/>
              <a:t>Schultheiss</a:t>
            </a:r>
            <a:r>
              <a:rPr lang="fr-FR" sz="1700" dirty="0"/>
              <a:t> 2015</a:t>
            </a:r>
          </a:p>
          <a:p>
            <a:pPr lvl="1">
              <a:buFont typeface="Wingdings" panose="05000000000000000000" pitchFamily="2" charset="2"/>
              <a:buChar char="Ø"/>
            </a:pPr>
            <a:r>
              <a:rPr lang="fr-FR" sz="2500" dirty="0"/>
              <a:t>Légère flexion cervicale lors de la déglutition.</a:t>
            </a:r>
          </a:p>
          <a:p>
            <a:pPr lvl="1">
              <a:buFont typeface="Wingdings" panose="05000000000000000000" pitchFamily="2" charset="2"/>
              <a:buChar char="Ø"/>
            </a:pPr>
            <a:endParaRPr lang="fr-FR" sz="2500" dirty="0"/>
          </a:p>
          <a:p>
            <a:pPr marL="514350" indent="-514350">
              <a:buFont typeface="+mj-lt"/>
              <a:buAutoNum type="arabicPeriod"/>
            </a:pPr>
            <a:r>
              <a:rPr lang="fr-FR" b="1" dirty="0"/>
              <a:t>Spécifique sphère ORL:</a:t>
            </a:r>
          </a:p>
          <a:p>
            <a:pPr lvl="1">
              <a:buFont typeface="Wingdings" panose="05000000000000000000" pitchFamily="2" charset="2"/>
              <a:buChar char="Ø"/>
            </a:pPr>
            <a:r>
              <a:rPr lang="fr-FR" dirty="0"/>
              <a:t>Bilan des structures anatomiques (état de la muqueuse, dentition, hygiène buccale, sensibilité, motricité…)</a:t>
            </a:r>
          </a:p>
          <a:p>
            <a:pPr lvl="1">
              <a:buFont typeface="Wingdings" panose="05000000000000000000" pitchFamily="2" charset="2"/>
              <a:buChar char="Ø"/>
            </a:pPr>
            <a:r>
              <a:rPr lang="fr-FR" dirty="0"/>
              <a:t>Travail analytique (ascension larynx, bascule </a:t>
            </a:r>
            <a:r>
              <a:rPr lang="fr-FR" dirty="0" err="1"/>
              <a:t>épiglottique</a:t>
            </a:r>
            <a:r>
              <a:rPr lang="fr-FR" dirty="0"/>
              <a:t> lors du recul de la langue, propulsion buccale et pharyngée, mastication, prise en bouche, respiration/phonation, </a:t>
            </a:r>
          </a:p>
          <a:p>
            <a:pPr lvl="1">
              <a:buFont typeface="Wingdings" panose="05000000000000000000" pitchFamily="2" charset="2"/>
              <a:buChar char="Ø"/>
            </a:pPr>
            <a:r>
              <a:rPr lang="fr-FR" dirty="0"/>
              <a:t>Signes spécifiques (toux réflexe, voix mouillée)</a:t>
            </a:r>
          </a:p>
          <a:p>
            <a:pPr lvl="1">
              <a:buFont typeface="Wingdings" panose="05000000000000000000" pitchFamily="2" charset="2"/>
              <a:buChar char="Ø"/>
            </a:pPr>
            <a:r>
              <a:rPr lang="fr-FR" dirty="0"/>
              <a:t>Stratégies d’adaptation (postures et manœuvres facilitatrices, environnement calme, faciliter la concentration…)</a:t>
            </a:r>
          </a:p>
          <a:p>
            <a:pPr lvl="1">
              <a:buFont typeface="Wingdings" panose="05000000000000000000" pitchFamily="2" charset="2"/>
              <a:buChar char="Ø"/>
            </a:pPr>
            <a:endParaRPr lang="fr-FR" dirty="0"/>
          </a:p>
          <a:p>
            <a:r>
              <a:rPr lang="fr-FR" b="1" dirty="0"/>
              <a:t>Le niveau d’implication et de coopération impacte le succès thérapeutique. </a:t>
            </a:r>
            <a:r>
              <a:rPr lang="fr-FR" sz="1900" dirty="0"/>
              <a:t>Dujardin 2010 </a:t>
            </a:r>
          </a:p>
          <a:p>
            <a:r>
              <a:rPr lang="fr-FR" sz="2900" b="1" dirty="0"/>
              <a:t>Nécessaire coopération de l’équipe soignante: Tracer, informer, communiquer.</a:t>
            </a:r>
          </a:p>
        </p:txBody>
      </p:sp>
      <p:sp>
        <p:nvSpPr>
          <p:cNvPr id="4" name="Titre 1"/>
          <p:cNvSpPr txBox="1">
            <a:spLocks/>
          </p:cNvSpPr>
          <p:nvPr/>
        </p:nvSpPr>
        <p:spPr>
          <a:xfrm>
            <a:off x="504093" y="-17706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fr-FR" b="1" dirty="0"/>
              <a:t>PEC des dysphagies en réanimation</a:t>
            </a:r>
          </a:p>
        </p:txBody>
      </p:sp>
    </p:spTree>
    <p:extLst>
      <p:ext uri="{BB962C8B-B14F-4D97-AF65-F5344CB8AC3E}">
        <p14:creationId xmlns:p14="http://schemas.microsoft.com/office/powerpoint/2010/main" val="1059854161"/>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Objet 6"/>
          <p:cNvGraphicFramePr>
            <a:graphicFrameLocks noChangeAspect="1"/>
          </p:cNvGraphicFramePr>
          <p:nvPr>
            <p:extLst>
              <p:ext uri="{D42A27DB-BD31-4B8C-83A1-F6EECF244321}">
                <p14:modId xmlns:p14="http://schemas.microsoft.com/office/powerpoint/2010/main" val="165568972"/>
              </p:ext>
            </p:extLst>
          </p:nvPr>
        </p:nvGraphicFramePr>
        <p:xfrm>
          <a:off x="5969000" y="246063"/>
          <a:ext cx="6873875" cy="7038975"/>
        </p:xfrm>
        <a:graphic>
          <a:graphicData uri="http://schemas.openxmlformats.org/presentationml/2006/ole">
            <mc:AlternateContent xmlns:mc="http://schemas.openxmlformats.org/markup-compatibility/2006">
              <mc:Choice xmlns:v="urn:schemas-microsoft-com:vml" Requires="v">
                <p:oleObj spid="_x0000_s2211" name="Document" r:id="rId4" imgW="6860657" imgH="7010361" progId="Word.Document.12">
                  <p:embed/>
                </p:oleObj>
              </mc:Choice>
              <mc:Fallback>
                <p:oleObj name="Document" r:id="rId4" imgW="6860657" imgH="7010361" progId="Word.Document.12">
                  <p:embed/>
                  <p:pic>
                    <p:nvPicPr>
                      <p:cNvPr id="0" name=""/>
                      <p:cNvPicPr/>
                      <p:nvPr/>
                    </p:nvPicPr>
                    <p:blipFill>
                      <a:blip r:embed="rId5"/>
                      <a:stretch>
                        <a:fillRect/>
                      </a:stretch>
                    </p:blipFill>
                    <p:spPr>
                      <a:xfrm>
                        <a:off x="5969000" y="246063"/>
                        <a:ext cx="6873875" cy="7038975"/>
                      </a:xfrm>
                      <a:prstGeom prst="rect">
                        <a:avLst/>
                      </a:prstGeom>
                      <a:ln w="12700">
                        <a:noFill/>
                      </a:ln>
                    </p:spPr>
                  </p:pic>
                </p:oleObj>
              </mc:Fallback>
            </mc:AlternateContent>
          </a:graphicData>
        </a:graphic>
      </p:graphicFrame>
      <p:graphicFrame>
        <p:nvGraphicFramePr>
          <p:cNvPr id="11" name="Objet 10"/>
          <p:cNvGraphicFramePr>
            <a:graphicFrameLocks noChangeAspect="1"/>
          </p:cNvGraphicFramePr>
          <p:nvPr>
            <p:extLst>
              <p:ext uri="{D42A27DB-BD31-4B8C-83A1-F6EECF244321}">
                <p14:modId xmlns:p14="http://schemas.microsoft.com/office/powerpoint/2010/main" val="3224483"/>
              </p:ext>
            </p:extLst>
          </p:nvPr>
        </p:nvGraphicFramePr>
        <p:xfrm>
          <a:off x="190499" y="2644458"/>
          <a:ext cx="3019425" cy="4213542"/>
        </p:xfrm>
        <a:graphic>
          <a:graphicData uri="http://schemas.openxmlformats.org/presentationml/2006/ole">
            <mc:AlternateContent xmlns:mc="http://schemas.openxmlformats.org/markup-compatibility/2006">
              <mc:Choice xmlns:v="urn:schemas-microsoft-com:vml" Requires="v">
                <p:oleObj spid="_x0000_s2212" name="Document" r:id="rId6" imgW="5383058" imgH="7486968" progId="Word.Document.12">
                  <p:embed/>
                </p:oleObj>
              </mc:Choice>
              <mc:Fallback>
                <p:oleObj name="Document" r:id="rId6" imgW="5383058" imgH="7486968" progId="Word.Document.12">
                  <p:embed/>
                  <p:pic>
                    <p:nvPicPr>
                      <p:cNvPr id="0" name=""/>
                      <p:cNvPicPr/>
                      <p:nvPr/>
                    </p:nvPicPr>
                    <p:blipFill>
                      <a:blip r:embed="rId7"/>
                      <a:stretch>
                        <a:fillRect/>
                      </a:stretch>
                    </p:blipFill>
                    <p:spPr>
                      <a:xfrm>
                        <a:off x="190499" y="2644458"/>
                        <a:ext cx="3019425" cy="4213542"/>
                      </a:xfrm>
                      <a:prstGeom prst="rect">
                        <a:avLst/>
                      </a:prstGeom>
                      <a:ln>
                        <a:noFill/>
                      </a:ln>
                    </p:spPr>
                  </p:pic>
                </p:oleObj>
              </mc:Fallback>
            </mc:AlternateContent>
          </a:graphicData>
        </a:graphic>
      </p:graphicFrame>
      <p:pic>
        <p:nvPicPr>
          <p:cNvPr id="2" name="Image 1"/>
          <p:cNvPicPr>
            <a:picLocks noChangeAspect="1"/>
          </p:cNvPicPr>
          <p:nvPr/>
        </p:nvPicPr>
        <p:blipFill rotWithShape="1">
          <a:blip r:embed="rId8"/>
          <a:srcRect l="29583" t="15001" r="30989" b="51573"/>
          <a:stretch/>
        </p:blipFill>
        <p:spPr>
          <a:xfrm>
            <a:off x="94518" y="0"/>
            <a:ext cx="5341197" cy="2547123"/>
          </a:xfrm>
          <a:prstGeom prst="rect">
            <a:avLst/>
          </a:prstGeom>
        </p:spPr>
      </p:pic>
    </p:spTree>
    <p:extLst>
      <p:ext uri="{BB962C8B-B14F-4D97-AF65-F5344CB8AC3E}">
        <p14:creationId xmlns:p14="http://schemas.microsoft.com/office/powerpoint/2010/main" val="898607638"/>
      </p:ext>
    </p:extLst>
  </p:cSld>
  <p:clrMapOvr>
    <a:masterClrMapping/>
  </p:clrMapOvr>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06029" y="117693"/>
            <a:ext cx="11147323" cy="6740307"/>
          </a:xfrm>
          <a:prstGeom prst="rect">
            <a:avLst/>
          </a:prstGeom>
          <a:noFill/>
        </p:spPr>
        <p:txBody>
          <a:bodyPr wrap="square" rtlCol="0">
            <a:spAutoFit/>
          </a:bodyPr>
          <a:lstStyle/>
          <a:p>
            <a:r>
              <a:rPr lang="fr-FR" u="sng" dirty="0"/>
              <a:t>Pré-test post extubation (H+4):</a:t>
            </a:r>
          </a:p>
          <a:p>
            <a:pPr marL="285750" indent="-285750">
              <a:buFontTx/>
              <a:buChar char="-"/>
            </a:pPr>
            <a:r>
              <a:rPr lang="fr-FR" dirty="0"/>
              <a:t>Patient éveillé, orienté, coopératif,</a:t>
            </a:r>
          </a:p>
          <a:p>
            <a:pPr marL="285750" indent="-285750">
              <a:buFontTx/>
              <a:buChar char="-"/>
            </a:pPr>
            <a:r>
              <a:rPr lang="fr-FR" dirty="0"/>
              <a:t>Patient redressé (min 45°), avec contrôle cervical,</a:t>
            </a:r>
          </a:p>
          <a:p>
            <a:pPr marL="285750" indent="-285750">
              <a:buFontTx/>
              <a:buChar char="-"/>
            </a:pPr>
            <a:r>
              <a:rPr lang="fr-FR" dirty="0"/>
              <a:t>Tousse à la demande (compétence </a:t>
            </a:r>
            <a:r>
              <a:rPr lang="fr-FR" dirty="0" smtClean="0"/>
              <a:t>glottique),</a:t>
            </a:r>
            <a:endParaRPr lang="fr-FR" dirty="0"/>
          </a:p>
          <a:p>
            <a:pPr marL="285750" indent="-285750">
              <a:buFontTx/>
              <a:buChar char="-"/>
            </a:pPr>
            <a:r>
              <a:rPr lang="fr-FR" dirty="0"/>
              <a:t>Contrôle de la mobilité linguale, </a:t>
            </a:r>
          </a:p>
          <a:p>
            <a:pPr marL="285750" indent="-285750">
              <a:buFontTx/>
              <a:buChar char="-"/>
            </a:pPr>
            <a:r>
              <a:rPr lang="fr-FR" dirty="0"/>
              <a:t>Contrôle de </a:t>
            </a:r>
            <a:r>
              <a:rPr lang="fr-FR" dirty="0" smtClean="0"/>
              <a:t>l’ascension / antépulsion </a:t>
            </a:r>
            <a:r>
              <a:rPr lang="fr-FR" dirty="0"/>
              <a:t>hyoïdienne (déglutition à vide),</a:t>
            </a:r>
          </a:p>
          <a:p>
            <a:pPr marL="285750" indent="-285750">
              <a:buFontTx/>
              <a:buChar char="-"/>
            </a:pPr>
            <a:r>
              <a:rPr lang="fr-FR" dirty="0"/>
              <a:t>Pas de stase </a:t>
            </a:r>
            <a:r>
              <a:rPr lang="fr-FR" dirty="0" smtClean="0"/>
              <a:t>ORL (saliva control),</a:t>
            </a:r>
            <a:endParaRPr lang="fr-FR" dirty="0"/>
          </a:p>
          <a:p>
            <a:pPr marL="285750" indent="-285750">
              <a:buFontTx/>
              <a:buChar char="-"/>
            </a:pPr>
            <a:r>
              <a:rPr lang="fr-FR" dirty="0"/>
              <a:t>Respiration spontanée (pas d’assistance ventilatoire),</a:t>
            </a:r>
          </a:p>
          <a:p>
            <a:pPr marL="285750" indent="-285750">
              <a:buFontTx/>
              <a:buChar char="-"/>
            </a:pPr>
            <a:r>
              <a:rPr lang="fr-FR" dirty="0"/>
              <a:t>Pas de voix mouillée, pas de voix rauque/caverneuse.</a:t>
            </a:r>
          </a:p>
          <a:p>
            <a:pPr marL="285750" indent="-285750">
              <a:buFontTx/>
              <a:buChar char="-"/>
            </a:pPr>
            <a:endParaRPr lang="fr-FR" dirty="0"/>
          </a:p>
          <a:p>
            <a:r>
              <a:rPr lang="fr-FR" u="sng" dirty="0"/>
              <a:t>Test de déglutition:</a:t>
            </a:r>
          </a:p>
          <a:p>
            <a:pPr marL="285750" indent="-285750">
              <a:buFontTx/>
              <a:buChar char="-"/>
            </a:pPr>
            <a:r>
              <a:rPr lang="fr-FR" dirty="0"/>
              <a:t>Installation: assis au fauteuil ou à minima redressé, ceintures symétriques, pieds au sol,</a:t>
            </a:r>
          </a:p>
          <a:p>
            <a:pPr marL="285750" indent="-285750">
              <a:buFontTx/>
              <a:buChar char="-"/>
            </a:pPr>
            <a:r>
              <a:rPr lang="fr-FR" dirty="0"/>
              <a:t>Choix du bol alimentaire: </a:t>
            </a:r>
            <a:r>
              <a:rPr lang="fr-FR" b="1" dirty="0"/>
              <a:t>texture épaissie </a:t>
            </a:r>
            <a:r>
              <a:rPr lang="fr-FR" dirty="0"/>
              <a:t>(eau </a:t>
            </a:r>
            <a:r>
              <a:rPr lang="fr-FR" dirty="0" smtClean="0"/>
              <a:t>gélifiée</a:t>
            </a:r>
            <a:r>
              <a:rPr lang="fr-FR" dirty="0"/>
              <a:t>, </a:t>
            </a:r>
            <a:r>
              <a:rPr lang="fr-FR" u="sng" dirty="0"/>
              <a:t>pas de sucres</a:t>
            </a:r>
            <a:r>
              <a:rPr lang="fr-FR" dirty="0"/>
              <a:t>, yaourt OK), </a:t>
            </a:r>
            <a:r>
              <a:rPr lang="fr-FR" b="1" dirty="0"/>
              <a:t>froid </a:t>
            </a:r>
            <a:r>
              <a:rPr lang="fr-FR" dirty="0"/>
              <a:t>(contraste sensitif),</a:t>
            </a:r>
          </a:p>
          <a:p>
            <a:pPr marL="285750" indent="-285750">
              <a:buFontTx/>
              <a:buChar char="-"/>
            </a:pPr>
            <a:r>
              <a:rPr lang="fr-FR" dirty="0"/>
              <a:t>Prise du bol alimentaire en autonomie (si possible), quantité suffisante,</a:t>
            </a:r>
          </a:p>
          <a:p>
            <a:pPr marL="285750" indent="-285750">
              <a:buFontTx/>
              <a:buChar char="-"/>
            </a:pPr>
            <a:r>
              <a:rPr lang="fr-FR" dirty="0"/>
              <a:t>Mastication (à volonté)</a:t>
            </a:r>
          </a:p>
          <a:p>
            <a:pPr marL="285750" indent="-285750">
              <a:buFontTx/>
              <a:buChar char="-"/>
            </a:pPr>
            <a:r>
              <a:rPr lang="fr-FR" dirty="0"/>
              <a:t>Déglutition: en flexion cervicale, </a:t>
            </a:r>
            <a:r>
              <a:rPr lang="fr-FR" b="1" dirty="0"/>
              <a:t>après une inspiration</a:t>
            </a:r>
            <a:r>
              <a:rPr lang="fr-FR" dirty="0"/>
              <a:t>, répétée pour un même bol alimentaire. </a:t>
            </a:r>
          </a:p>
          <a:p>
            <a:pPr marL="285750" indent="-285750">
              <a:buFontTx/>
              <a:buChar char="-"/>
            </a:pPr>
            <a:r>
              <a:rPr lang="fr-FR" dirty="0"/>
              <a:t>Recherche de signes de FR, contrôle vidange cavité buccale.</a:t>
            </a:r>
          </a:p>
          <a:p>
            <a:pPr marL="285750" indent="-285750">
              <a:buFontTx/>
              <a:buChar char="-"/>
            </a:pPr>
            <a:r>
              <a:rPr lang="fr-FR" b="1" dirty="0"/>
              <a:t>Répéter x3 </a:t>
            </a:r>
            <a:r>
              <a:rPr lang="fr-FR" dirty="0"/>
              <a:t>pour remplir les </a:t>
            </a:r>
            <a:r>
              <a:rPr lang="fr-FR" dirty="0" err="1"/>
              <a:t>vallécules</a:t>
            </a:r>
            <a:r>
              <a:rPr lang="fr-FR" dirty="0"/>
              <a:t> </a:t>
            </a:r>
            <a:r>
              <a:rPr lang="fr-FR" dirty="0" err="1"/>
              <a:t>épiglottiques</a:t>
            </a:r>
            <a:r>
              <a:rPr lang="fr-FR" dirty="0"/>
              <a:t> et déceler d’éventuelles FR </a:t>
            </a:r>
            <a:r>
              <a:rPr lang="fr-FR" dirty="0" smtClean="0"/>
              <a:t>retardées (jusqu’à 3 min après la dernière cuillerée).</a:t>
            </a:r>
            <a:endParaRPr lang="fr-FR" dirty="0"/>
          </a:p>
          <a:p>
            <a:pPr marL="285750" indent="-285750">
              <a:buFontTx/>
              <a:buChar char="-"/>
            </a:pPr>
            <a:r>
              <a:rPr lang="fr-FR" dirty="0"/>
              <a:t>Si test positif (pas de FR) renouveler avec texture liquide ou liquide gazeux (</a:t>
            </a:r>
            <a:r>
              <a:rPr lang="fr-FR" b="1" dirty="0"/>
              <a:t>tjrs froid</a:t>
            </a:r>
            <a:r>
              <a:rPr lang="fr-FR" dirty="0"/>
              <a:t>).</a:t>
            </a:r>
          </a:p>
          <a:p>
            <a:endParaRPr lang="fr-FR" dirty="0"/>
          </a:p>
          <a:p>
            <a:r>
              <a:rPr lang="fr-FR" dirty="0"/>
              <a:t>Définir (multidisciplinaire) textures autorisées pour l’alimentation et le niveau d’autonomie (autonome, sous surveillance, au fauteuil uniquement</a:t>
            </a:r>
            <a:r>
              <a:rPr lang="fr-FR" dirty="0" smtClean="0"/>
              <a:t>…).</a:t>
            </a:r>
            <a:endParaRPr lang="fr-FR" dirty="0"/>
          </a:p>
          <a:p>
            <a:r>
              <a:rPr lang="fr-FR" dirty="0"/>
              <a:t>⚠ </a:t>
            </a:r>
            <a:r>
              <a:rPr lang="fr-FR" b="1" dirty="0"/>
              <a:t>Notion de fatigabilité de la déglutition</a:t>
            </a:r>
          </a:p>
        </p:txBody>
      </p:sp>
      <p:sp>
        <p:nvSpPr>
          <p:cNvPr id="2" name="Titre 1"/>
          <p:cNvSpPr>
            <a:spLocks noGrp="1"/>
          </p:cNvSpPr>
          <p:nvPr>
            <p:ph type="title"/>
          </p:nvPr>
        </p:nvSpPr>
        <p:spPr>
          <a:xfrm>
            <a:off x="7779026" y="367723"/>
            <a:ext cx="4872525" cy="1325563"/>
          </a:xfrm>
        </p:spPr>
        <p:txBody>
          <a:bodyPr>
            <a:normAutofit fontScale="90000"/>
          </a:bodyPr>
          <a:lstStyle/>
          <a:p>
            <a:r>
              <a:rPr lang="fr-FR" b="1" dirty="0"/>
              <a:t>Dysphagies post-extubation: </a:t>
            </a:r>
            <a:br>
              <a:rPr lang="fr-FR" b="1" dirty="0"/>
            </a:br>
            <a:r>
              <a:rPr lang="fr-FR" b="1" dirty="0"/>
              <a:t>En pratique au CH</a:t>
            </a:r>
          </a:p>
        </p:txBody>
      </p:sp>
    </p:spTree>
    <p:extLst>
      <p:ext uri="{BB962C8B-B14F-4D97-AF65-F5344CB8AC3E}">
        <p14:creationId xmlns:p14="http://schemas.microsoft.com/office/powerpoint/2010/main" val="1171205941"/>
      </p:ext>
    </p:extLst>
  </p:cSld>
  <p:clrMapOvr>
    <a:masterClrMapping/>
  </p:clrMapOvr>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847927" y="0"/>
            <a:ext cx="10515600" cy="1325563"/>
          </a:xfrm>
        </p:spPr>
        <p:txBody>
          <a:bodyPr>
            <a:normAutofit fontScale="90000"/>
          </a:bodyPr>
          <a:lstStyle/>
          <a:p>
            <a:pPr algn="ctr"/>
            <a:r>
              <a:rPr lang="fr-FR" b="1" dirty="0" smtClean="0"/>
              <a:t>Point sur les textures alimentaires: International </a:t>
            </a:r>
            <a:r>
              <a:rPr lang="fr-FR" b="1" dirty="0" err="1" smtClean="0"/>
              <a:t>Dysphagia</a:t>
            </a:r>
            <a:r>
              <a:rPr lang="fr-FR" b="1" dirty="0" smtClean="0"/>
              <a:t> </a:t>
            </a:r>
            <a:r>
              <a:rPr lang="fr-FR" b="1" dirty="0" err="1" smtClean="0"/>
              <a:t>Diet</a:t>
            </a:r>
            <a:r>
              <a:rPr lang="fr-FR" b="1" dirty="0" smtClean="0"/>
              <a:t> Standardisation Initiative (IDDSI)</a:t>
            </a:r>
            <a:endParaRPr lang="fr-FR" b="1" dirty="0"/>
          </a:p>
        </p:txBody>
      </p:sp>
      <p:pic>
        <p:nvPicPr>
          <p:cNvPr id="6" name="Espace réservé du contenu 5"/>
          <p:cNvPicPr>
            <a:picLocks noGrp="1" noChangeAspect="1"/>
          </p:cNvPicPr>
          <p:nvPr>
            <p:ph idx="1"/>
          </p:nvPr>
        </p:nvPicPr>
        <p:blipFill rotWithShape="1">
          <a:blip r:embed="rId3"/>
          <a:srcRect l="16147" r="14857"/>
          <a:stretch/>
        </p:blipFill>
        <p:spPr>
          <a:xfrm>
            <a:off x="6346140" y="1325563"/>
            <a:ext cx="5227968" cy="4658052"/>
          </a:xfrm>
          <a:prstGeom prst="rect">
            <a:avLst/>
          </a:prstGeom>
        </p:spPr>
      </p:pic>
      <p:sp>
        <p:nvSpPr>
          <p:cNvPr id="3" name="Rectangle 2"/>
          <p:cNvSpPr/>
          <p:nvPr/>
        </p:nvSpPr>
        <p:spPr>
          <a:xfrm>
            <a:off x="6346140" y="5843085"/>
            <a:ext cx="5739894" cy="830997"/>
          </a:xfrm>
          <a:prstGeom prst="rect">
            <a:avLst/>
          </a:prstGeom>
        </p:spPr>
        <p:txBody>
          <a:bodyPr wrap="square">
            <a:spAutoFit/>
          </a:bodyPr>
          <a:lstStyle/>
          <a:p>
            <a:pPr algn="ctr"/>
            <a:r>
              <a:rPr lang="en-US" sz="1200" dirty="0"/>
              <a:t>Development of international terminology and definitions for texture-modified foods and thickened fluids used in dysphagia management: The IDDSI Framework</a:t>
            </a:r>
            <a:r>
              <a:rPr lang="en-US" sz="1200" dirty="0" smtClean="0"/>
              <a:t>. 2016.</a:t>
            </a:r>
          </a:p>
          <a:p>
            <a:pPr algn="ctr"/>
            <a:r>
              <a:rPr lang="fr-FR" sz="1200" dirty="0"/>
              <a:t>Diagramme et descriptions détaillées de l’IDDSI 2.0 / 2019 Terminologie française harmonisée (juin 2022)</a:t>
            </a:r>
          </a:p>
        </p:txBody>
      </p:sp>
      <p:sp>
        <p:nvSpPr>
          <p:cNvPr id="4" name="Rectangle 3"/>
          <p:cNvSpPr/>
          <p:nvPr/>
        </p:nvSpPr>
        <p:spPr>
          <a:xfrm>
            <a:off x="450713" y="2154064"/>
            <a:ext cx="5745803" cy="2308324"/>
          </a:xfrm>
          <a:prstGeom prst="rect">
            <a:avLst/>
          </a:prstGeom>
          <a:ln>
            <a:solidFill>
              <a:schemeClr val="tx1"/>
            </a:solidFill>
          </a:ln>
        </p:spPr>
        <p:txBody>
          <a:bodyPr wrap="square">
            <a:spAutoFit/>
          </a:bodyPr>
          <a:lstStyle/>
          <a:p>
            <a:pPr algn="just"/>
            <a:r>
              <a:rPr lang="fr-FR" dirty="0" smtClean="0"/>
              <a:t>« Projet d’une </a:t>
            </a:r>
            <a:r>
              <a:rPr lang="fr-FR" dirty="0"/>
              <a:t>standardisation internationale des textures adaptées à la </a:t>
            </a:r>
            <a:r>
              <a:rPr lang="fr-FR" dirty="0" smtClean="0"/>
              <a:t>dysphagie, initié </a:t>
            </a:r>
            <a:r>
              <a:rPr lang="fr-FR" dirty="0"/>
              <a:t>en 2013. </a:t>
            </a:r>
            <a:endParaRPr lang="fr-FR" dirty="0" smtClean="0"/>
          </a:p>
          <a:p>
            <a:pPr algn="just"/>
            <a:r>
              <a:rPr lang="fr-FR" dirty="0" smtClean="0"/>
              <a:t>=&gt; Développer </a:t>
            </a:r>
            <a:r>
              <a:rPr lang="fr-FR" dirty="0"/>
              <a:t>une nouvelle terminologie, universelle et standardisée, ainsi que des définitions décrivant les aliments de texture modifiée et les liquides épaissis utilisés auprès de personnes dysphagiques de tous âges, dans tout type de structures de soins et au sein de toutes les cultures</a:t>
            </a:r>
            <a:r>
              <a:rPr lang="fr-FR" dirty="0" smtClean="0"/>
              <a:t>. »</a:t>
            </a:r>
            <a:endParaRPr lang="fr-FR" dirty="0"/>
          </a:p>
        </p:txBody>
      </p:sp>
      <p:sp>
        <p:nvSpPr>
          <p:cNvPr id="5" name="Rectangle 4"/>
          <p:cNvSpPr/>
          <p:nvPr/>
        </p:nvSpPr>
        <p:spPr>
          <a:xfrm>
            <a:off x="2418496" y="4674201"/>
            <a:ext cx="1810239" cy="369332"/>
          </a:xfrm>
          <a:prstGeom prst="rect">
            <a:avLst/>
          </a:prstGeom>
          <a:ln w="47625" cmpd="thickThin">
            <a:solidFill>
              <a:schemeClr val="accent2"/>
            </a:solidFill>
          </a:ln>
        </p:spPr>
        <p:txBody>
          <a:bodyPr wrap="none">
            <a:spAutoFit/>
          </a:bodyPr>
          <a:lstStyle/>
          <a:p>
            <a:r>
              <a:rPr lang="fr-FR" dirty="0"/>
              <a:t>https://iddsi.org/</a:t>
            </a:r>
          </a:p>
        </p:txBody>
      </p:sp>
    </p:spTree>
    <p:extLst>
      <p:ext uri="{BB962C8B-B14F-4D97-AF65-F5344CB8AC3E}">
        <p14:creationId xmlns:p14="http://schemas.microsoft.com/office/powerpoint/2010/main" val="385669436"/>
      </p:ext>
    </p:extLst>
  </p:cSld>
  <p:clrMapOvr>
    <a:masterClrMapping/>
  </p:clrMapOvr>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p:txBody>
          <a:bodyPr>
            <a:normAutofit fontScale="70000" lnSpcReduction="20000"/>
          </a:bodyPr>
          <a:lstStyle/>
          <a:p>
            <a:r>
              <a:rPr lang="fr-FR" b="1" dirty="0"/>
              <a:t>Positionnement de l’aidant / du soignant: </a:t>
            </a:r>
            <a:r>
              <a:rPr lang="fr-FR" dirty="0"/>
              <a:t>en dessous du regard du patient (flexion cervicale)</a:t>
            </a:r>
          </a:p>
          <a:p>
            <a:endParaRPr lang="fr-FR" dirty="0"/>
          </a:p>
          <a:p>
            <a:r>
              <a:rPr lang="fr-FR" b="1" dirty="0"/>
              <a:t>Matériel adapté: </a:t>
            </a:r>
            <a:r>
              <a:rPr lang="fr-FR" dirty="0"/>
              <a:t>verre à encoche, paille, couverts à gros manche…</a:t>
            </a:r>
          </a:p>
          <a:p>
            <a:endParaRPr lang="fr-FR" dirty="0"/>
          </a:p>
          <a:p>
            <a:r>
              <a:rPr lang="fr-FR" b="1" dirty="0"/>
              <a:t>Postures compensatrices: </a:t>
            </a:r>
            <a:r>
              <a:rPr lang="fr-FR" dirty="0"/>
              <a:t>flexion cervicale favorise ascension hyoïdienne et le recul de la langue, </a:t>
            </a:r>
            <a:r>
              <a:rPr lang="fr-FR" dirty="0" smtClean="0"/>
              <a:t> rotation </a:t>
            </a:r>
            <a:r>
              <a:rPr lang="fr-FR" dirty="0"/>
              <a:t>cervicale ferme l’hémi-larynx homolatéral, inclinaison cervicale dirige le bolus préférentiellement en homolatéral, </a:t>
            </a:r>
          </a:p>
          <a:p>
            <a:endParaRPr lang="fr-FR" dirty="0"/>
          </a:p>
          <a:p>
            <a:r>
              <a:rPr lang="fr-FR" b="1" dirty="0"/>
              <a:t>Techniques restauratrices:</a:t>
            </a:r>
          </a:p>
          <a:p>
            <a:pPr>
              <a:buFontTx/>
              <a:buChar char="-"/>
            </a:pPr>
            <a:r>
              <a:rPr lang="fr-FR" dirty="0"/>
              <a:t>Renforcement analytique / fonctionnel (praxies buccales, motricité linguale, occlusion labiale,…)</a:t>
            </a:r>
          </a:p>
          <a:p>
            <a:pPr>
              <a:buFontTx/>
              <a:buChar char="-"/>
            </a:pPr>
            <a:r>
              <a:rPr lang="fr-FR" dirty="0"/>
              <a:t>Travail contrôle respiratoire (apnée glotte fermée)</a:t>
            </a:r>
          </a:p>
          <a:p>
            <a:pPr>
              <a:buFontTx/>
              <a:buChar char="-"/>
            </a:pPr>
            <a:r>
              <a:rPr lang="fr-FR" dirty="0"/>
              <a:t>Double déglutition, manœuvre supra-glottique (</a:t>
            </a:r>
            <a:r>
              <a:rPr lang="fr-FR" dirty="0" err="1"/>
              <a:t>inspi</a:t>
            </a:r>
            <a:r>
              <a:rPr lang="fr-FR" dirty="0"/>
              <a:t>, glotte fermée, </a:t>
            </a:r>
            <a:r>
              <a:rPr lang="fr-FR" dirty="0" err="1"/>
              <a:t>déglut</a:t>
            </a:r>
            <a:r>
              <a:rPr lang="fr-FR" dirty="0"/>
              <a:t>, toux), manœuvre de Mendelssohn (ascension prolongée du larynx), stimulation </a:t>
            </a:r>
            <a:r>
              <a:rPr lang="fr-FR" dirty="0" err="1"/>
              <a:t>phoniatrique</a:t>
            </a:r>
            <a:r>
              <a:rPr lang="fr-FR" dirty="0"/>
              <a:t> (« K » poussé), déglutition contre résistance frontale (synergie musculaire)</a:t>
            </a:r>
          </a:p>
          <a:p>
            <a:pPr>
              <a:buFontTx/>
              <a:buChar char="-"/>
            </a:pPr>
            <a:endParaRPr lang="fr-FR" dirty="0"/>
          </a:p>
          <a:p>
            <a:endParaRPr lang="fr-FR" dirty="0"/>
          </a:p>
        </p:txBody>
      </p:sp>
      <p:sp>
        <p:nvSpPr>
          <p:cNvPr id="4" name="Titre 1"/>
          <p:cNvSpPr txBox="1">
            <a:spLocks/>
          </p:cNvSpPr>
          <p:nvPr/>
        </p:nvSpPr>
        <p:spPr>
          <a:xfrm>
            <a:off x="838200" y="168940"/>
            <a:ext cx="1113749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fr-FR" b="1" dirty="0"/>
              <a:t>Dysphagies: En pratique au CH</a:t>
            </a:r>
          </a:p>
        </p:txBody>
      </p:sp>
    </p:spTree>
    <p:extLst>
      <p:ext uri="{BB962C8B-B14F-4D97-AF65-F5344CB8AC3E}">
        <p14:creationId xmlns:p14="http://schemas.microsoft.com/office/powerpoint/2010/main" val="3700682366"/>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me 6"/>
          <p:cNvGraphicFramePr/>
          <p:nvPr>
            <p:extLst>
              <p:ext uri="{D42A27DB-BD31-4B8C-83A1-F6EECF244321}">
                <p14:modId xmlns:p14="http://schemas.microsoft.com/office/powerpoint/2010/main" val="976306486"/>
              </p:ext>
            </p:extLst>
          </p:nvPr>
        </p:nvGraphicFramePr>
        <p:xfrm>
          <a:off x="0" y="148045"/>
          <a:ext cx="2296160" cy="2154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re 1"/>
          <p:cNvSpPr txBox="1">
            <a:spLocks/>
          </p:cNvSpPr>
          <p:nvPr/>
        </p:nvSpPr>
        <p:spPr>
          <a:xfrm>
            <a:off x="637903" y="148045"/>
            <a:ext cx="1113749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fr-FR" b="1" dirty="0" smtClean="0"/>
              <a:t>Dysphagies</a:t>
            </a:r>
            <a:endParaRPr lang="fr-FR" b="1" dirty="0"/>
          </a:p>
        </p:txBody>
      </p:sp>
      <p:sp>
        <p:nvSpPr>
          <p:cNvPr id="2" name="ZoneTexte 1"/>
          <p:cNvSpPr txBox="1"/>
          <p:nvPr/>
        </p:nvSpPr>
        <p:spPr>
          <a:xfrm>
            <a:off x="2891246" y="1994263"/>
            <a:ext cx="8569234" cy="4524315"/>
          </a:xfrm>
          <a:prstGeom prst="rect">
            <a:avLst/>
          </a:prstGeom>
          <a:noFill/>
        </p:spPr>
        <p:txBody>
          <a:bodyPr wrap="square" rtlCol="0">
            <a:spAutoFit/>
          </a:bodyPr>
          <a:lstStyle/>
          <a:p>
            <a:pPr marL="285750" indent="-285750">
              <a:buFont typeface="Arial" panose="020B0604020202020204" pitchFamily="34" charset="0"/>
              <a:buChar char="•"/>
            </a:pPr>
            <a:r>
              <a:rPr lang="fr-FR" dirty="0" smtClean="0"/>
              <a:t>Les patients de réanimation sont particulièrement exposés au risque d’inhalation et aux dysphagies,</a:t>
            </a:r>
          </a:p>
          <a:p>
            <a:pPr marL="285750" indent="-285750">
              <a:buFont typeface="Arial" panose="020B0604020202020204" pitchFamily="34" charset="0"/>
              <a:buChar char="•"/>
            </a:pPr>
            <a:endParaRPr lang="fr-FR" dirty="0" smtClean="0"/>
          </a:p>
          <a:p>
            <a:pPr marL="285750" indent="-285750">
              <a:buFont typeface="Arial" panose="020B0604020202020204" pitchFamily="34" charset="0"/>
              <a:buChar char="•"/>
            </a:pPr>
            <a:r>
              <a:rPr lang="fr-FR" dirty="0" smtClean="0"/>
              <a:t>Le risque de fausses route augmente avec la durée d’intubation et a des répercussions sur la durée de séjour et la survie,</a:t>
            </a:r>
          </a:p>
          <a:p>
            <a:pPr marL="285750" indent="-285750">
              <a:buFont typeface="Arial" panose="020B0604020202020204" pitchFamily="34" charset="0"/>
              <a:buChar char="•"/>
            </a:pPr>
            <a:endParaRPr lang="fr-FR" dirty="0" smtClean="0"/>
          </a:p>
          <a:p>
            <a:pPr marL="285750" indent="-285750">
              <a:buFont typeface="Arial" panose="020B0604020202020204" pitchFamily="34" charset="0"/>
              <a:buChar char="•"/>
            </a:pPr>
            <a:r>
              <a:rPr lang="fr-FR" dirty="0" smtClean="0"/>
              <a:t>Le travail de la coordination entre respiration et déglutition est primordial, tout comme l’installation du patient </a:t>
            </a:r>
          </a:p>
          <a:p>
            <a:pPr marL="285750" indent="-285750">
              <a:buFont typeface="Arial" panose="020B0604020202020204" pitchFamily="34" charset="0"/>
              <a:buChar char="•"/>
            </a:pPr>
            <a:endParaRPr lang="fr-FR" dirty="0"/>
          </a:p>
          <a:p>
            <a:pPr marL="285750" indent="-285750">
              <a:buFont typeface="Arial" panose="020B0604020202020204" pitchFamily="34" charset="0"/>
              <a:buChar char="•"/>
            </a:pPr>
            <a:r>
              <a:rPr lang="fr-FR" dirty="0" smtClean="0"/>
              <a:t>Pas de travail de la déglutition lorsqu’un dispositif invasif limite ou entrave le mouvement du complexe hyoïdien: trachéotomie avec ballonnet gonflé, IOT, SOG (SNG: travail possible mais à éviter)…</a:t>
            </a:r>
          </a:p>
          <a:p>
            <a:pPr marL="285750" indent="-285750">
              <a:buFont typeface="Arial" panose="020B0604020202020204" pitchFamily="34" charset="0"/>
              <a:buChar char="•"/>
            </a:pPr>
            <a:endParaRPr lang="fr-FR" dirty="0"/>
          </a:p>
          <a:p>
            <a:pPr marL="285750" indent="-285750">
              <a:buFont typeface="Arial" panose="020B0604020202020204" pitchFamily="34" charset="0"/>
              <a:buChar char="•"/>
            </a:pPr>
            <a:endParaRPr lang="fr-FR" dirty="0" smtClean="0"/>
          </a:p>
          <a:p>
            <a:pPr marL="285750" indent="-285750">
              <a:buFont typeface="Arial" panose="020B0604020202020204" pitchFamily="34" charset="0"/>
              <a:buChar char="•"/>
            </a:pPr>
            <a:endParaRPr lang="fr-FR" dirty="0"/>
          </a:p>
          <a:p>
            <a:pPr marL="285750" indent="-285750">
              <a:buFont typeface="Arial" panose="020B0604020202020204" pitchFamily="34" charset="0"/>
              <a:buChar char="•"/>
            </a:pPr>
            <a:endParaRPr lang="fr-FR" dirty="0"/>
          </a:p>
        </p:txBody>
      </p:sp>
    </p:spTree>
    <p:extLst>
      <p:ext uri="{BB962C8B-B14F-4D97-AF65-F5344CB8AC3E}">
        <p14:creationId xmlns:p14="http://schemas.microsoft.com/office/powerpoint/2010/main" val="4214463213"/>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fr-FR" b="1" dirty="0"/>
              <a:t>Etre Kinésithérapeute en Réanimation, </a:t>
            </a:r>
            <a:r>
              <a:rPr lang="fr-FR" b="1" dirty="0" smtClean="0"/>
              <a:t>concrètement?... La suite avec Delphine Delaunay</a:t>
            </a:r>
            <a:endParaRPr lang="fr-FR" dirty="0"/>
          </a:p>
        </p:txBody>
      </p:sp>
      <p:sp>
        <p:nvSpPr>
          <p:cNvPr id="3" name="Espace réservé du contenu 2"/>
          <p:cNvSpPr>
            <a:spLocks noGrp="1"/>
          </p:cNvSpPr>
          <p:nvPr>
            <p:ph idx="1"/>
          </p:nvPr>
        </p:nvSpPr>
        <p:spPr>
          <a:xfrm>
            <a:off x="838200" y="2889654"/>
            <a:ext cx="10515600" cy="2713124"/>
          </a:xfrm>
        </p:spPr>
        <p:txBody>
          <a:bodyPr/>
          <a:lstStyle/>
          <a:p>
            <a:r>
              <a:rPr lang="fr-FR" dirty="0" smtClean="0"/>
              <a:t>Aspirations</a:t>
            </a:r>
          </a:p>
          <a:p>
            <a:endParaRPr lang="fr-FR" dirty="0"/>
          </a:p>
          <a:p>
            <a:r>
              <a:rPr lang="fr-FR" dirty="0" smtClean="0"/>
              <a:t>Sevrage de la VMC, extubation: </a:t>
            </a:r>
            <a:r>
              <a:rPr lang="fr-FR" b="1" dirty="0" smtClean="0"/>
              <a:t>le nerf de la guerre</a:t>
            </a:r>
          </a:p>
          <a:p>
            <a:endParaRPr lang="fr-FR" dirty="0"/>
          </a:p>
          <a:p>
            <a:r>
              <a:rPr lang="fr-FR" dirty="0" smtClean="0"/>
              <a:t>Trachéotomie</a:t>
            </a:r>
            <a:endParaRPr lang="fr-FR" dirty="0"/>
          </a:p>
        </p:txBody>
      </p:sp>
    </p:spTree>
    <p:extLst>
      <p:ext uri="{BB962C8B-B14F-4D97-AF65-F5344CB8AC3E}">
        <p14:creationId xmlns:p14="http://schemas.microsoft.com/office/powerpoint/2010/main" val="3773882081"/>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255BE9C-74F6-394C-A58E-FD0FBBB1EB27}"/>
              </a:ext>
            </a:extLst>
          </p:cNvPr>
          <p:cNvSpPr>
            <a:spLocks noGrp="1"/>
          </p:cNvSpPr>
          <p:nvPr>
            <p:ph type="title"/>
          </p:nvPr>
        </p:nvSpPr>
        <p:spPr/>
        <p:txBody>
          <a:bodyPr/>
          <a:lstStyle/>
          <a:p>
            <a:pPr algn="ctr"/>
            <a:r>
              <a:rPr lang="fr-FR" b="1" dirty="0"/>
              <a:t>Les pistes d’évolution de la profession</a:t>
            </a:r>
          </a:p>
        </p:txBody>
      </p:sp>
      <p:pic>
        <p:nvPicPr>
          <p:cNvPr id="4" name="Image 3">
            <a:extLst>
              <a:ext uri="{FF2B5EF4-FFF2-40B4-BE49-F238E27FC236}">
                <a16:creationId xmlns:a16="http://schemas.microsoft.com/office/drawing/2014/main" id="{71B109BB-5AE5-4A45-AFD4-99F140D124A6}"/>
              </a:ext>
            </a:extLst>
          </p:cNvPr>
          <p:cNvPicPr>
            <a:picLocks noChangeAspect="1"/>
          </p:cNvPicPr>
          <p:nvPr/>
        </p:nvPicPr>
        <p:blipFill>
          <a:blip r:embed="rId2"/>
          <a:stretch>
            <a:fillRect/>
          </a:stretch>
        </p:blipFill>
        <p:spPr>
          <a:xfrm>
            <a:off x="4968240" y="1584008"/>
            <a:ext cx="7058660" cy="2690595"/>
          </a:xfrm>
          <a:prstGeom prst="rect">
            <a:avLst/>
          </a:prstGeom>
        </p:spPr>
      </p:pic>
      <p:pic>
        <p:nvPicPr>
          <p:cNvPr id="5" name="Image 4">
            <a:extLst>
              <a:ext uri="{FF2B5EF4-FFF2-40B4-BE49-F238E27FC236}">
                <a16:creationId xmlns:a16="http://schemas.microsoft.com/office/drawing/2014/main" id="{9C7381BC-5F92-6E43-A4E8-861803AE024C}"/>
              </a:ext>
            </a:extLst>
          </p:cNvPr>
          <p:cNvPicPr>
            <a:picLocks noChangeAspect="1"/>
          </p:cNvPicPr>
          <p:nvPr/>
        </p:nvPicPr>
        <p:blipFill>
          <a:blip r:embed="rId3"/>
          <a:stretch>
            <a:fillRect/>
          </a:stretch>
        </p:blipFill>
        <p:spPr>
          <a:xfrm>
            <a:off x="6096000" y="3490534"/>
            <a:ext cx="5367020" cy="2784536"/>
          </a:xfrm>
          <a:prstGeom prst="rect">
            <a:avLst/>
          </a:prstGeom>
        </p:spPr>
      </p:pic>
      <p:sp>
        <p:nvSpPr>
          <p:cNvPr id="6" name="ZoneTexte 5">
            <a:extLst>
              <a:ext uri="{FF2B5EF4-FFF2-40B4-BE49-F238E27FC236}">
                <a16:creationId xmlns:a16="http://schemas.microsoft.com/office/drawing/2014/main" id="{E153D250-B193-8F4F-8AE5-4ADF7DF0BAD4}"/>
              </a:ext>
            </a:extLst>
          </p:cNvPr>
          <p:cNvSpPr txBox="1"/>
          <p:nvPr/>
        </p:nvSpPr>
        <p:spPr>
          <a:xfrm>
            <a:off x="6556782" y="6275070"/>
            <a:ext cx="4412426" cy="369332"/>
          </a:xfrm>
          <a:prstGeom prst="rect">
            <a:avLst/>
          </a:prstGeom>
          <a:noFill/>
        </p:spPr>
        <p:txBody>
          <a:bodyPr wrap="none" rtlCol="0">
            <a:spAutoFit/>
          </a:bodyPr>
          <a:lstStyle/>
          <a:p>
            <a:r>
              <a:rPr lang="fr-FR" b="1" dirty="0"/>
              <a:t>Tomographie par </a:t>
            </a:r>
            <a:r>
              <a:rPr lang="fr-FR" b="1"/>
              <a:t>Impédance Electrique (EIT)</a:t>
            </a:r>
            <a:endParaRPr lang="fr-FR" b="1" dirty="0"/>
          </a:p>
        </p:txBody>
      </p:sp>
      <p:pic>
        <p:nvPicPr>
          <p:cNvPr id="7" name="Image 6">
            <a:extLst>
              <a:ext uri="{FF2B5EF4-FFF2-40B4-BE49-F238E27FC236}">
                <a16:creationId xmlns:a16="http://schemas.microsoft.com/office/drawing/2014/main" id="{97DE690C-A9F9-C044-98D7-95574C38A3E1}"/>
              </a:ext>
            </a:extLst>
          </p:cNvPr>
          <p:cNvPicPr>
            <a:picLocks noChangeAspect="1"/>
          </p:cNvPicPr>
          <p:nvPr/>
        </p:nvPicPr>
        <p:blipFill>
          <a:blip r:embed="rId4"/>
          <a:stretch>
            <a:fillRect/>
          </a:stretch>
        </p:blipFill>
        <p:spPr>
          <a:xfrm>
            <a:off x="361122" y="1808209"/>
            <a:ext cx="3200400" cy="2540000"/>
          </a:xfrm>
          <a:prstGeom prst="rect">
            <a:avLst/>
          </a:prstGeom>
        </p:spPr>
      </p:pic>
      <p:pic>
        <p:nvPicPr>
          <p:cNvPr id="8" name="Image 7">
            <a:extLst>
              <a:ext uri="{FF2B5EF4-FFF2-40B4-BE49-F238E27FC236}">
                <a16:creationId xmlns:a16="http://schemas.microsoft.com/office/drawing/2014/main" id="{DDF57A95-7ACE-8E44-B165-ADD8395A6FCC}"/>
              </a:ext>
            </a:extLst>
          </p:cNvPr>
          <p:cNvPicPr>
            <a:picLocks noChangeAspect="1"/>
          </p:cNvPicPr>
          <p:nvPr/>
        </p:nvPicPr>
        <p:blipFill>
          <a:blip r:embed="rId5"/>
          <a:stretch>
            <a:fillRect/>
          </a:stretch>
        </p:blipFill>
        <p:spPr>
          <a:xfrm>
            <a:off x="1702242" y="3682652"/>
            <a:ext cx="3378200" cy="2400300"/>
          </a:xfrm>
          <a:prstGeom prst="rect">
            <a:avLst/>
          </a:prstGeom>
        </p:spPr>
      </p:pic>
      <p:sp>
        <p:nvSpPr>
          <p:cNvPr id="9" name="ZoneTexte 8">
            <a:extLst>
              <a:ext uri="{FF2B5EF4-FFF2-40B4-BE49-F238E27FC236}">
                <a16:creationId xmlns:a16="http://schemas.microsoft.com/office/drawing/2014/main" id="{1BFED3BA-4730-F44B-AE6E-0CFD05B6527B}"/>
              </a:ext>
            </a:extLst>
          </p:cNvPr>
          <p:cNvSpPr txBox="1"/>
          <p:nvPr/>
        </p:nvSpPr>
        <p:spPr>
          <a:xfrm>
            <a:off x="167511" y="5787657"/>
            <a:ext cx="3223831" cy="646331"/>
          </a:xfrm>
          <a:prstGeom prst="rect">
            <a:avLst/>
          </a:prstGeom>
          <a:noFill/>
        </p:spPr>
        <p:txBody>
          <a:bodyPr wrap="none" rtlCol="0">
            <a:spAutoFit/>
          </a:bodyPr>
          <a:lstStyle/>
          <a:p>
            <a:r>
              <a:rPr lang="fr-FR" b="1" dirty="0"/>
              <a:t>Echographie</a:t>
            </a:r>
          </a:p>
          <a:p>
            <a:r>
              <a:rPr lang="fr-FR" b="1" dirty="0"/>
              <a:t>diaphragmatique et pulmonaire</a:t>
            </a:r>
          </a:p>
        </p:txBody>
      </p:sp>
    </p:spTree>
    <p:extLst>
      <p:ext uri="{BB962C8B-B14F-4D97-AF65-F5344CB8AC3E}">
        <p14:creationId xmlns:p14="http://schemas.microsoft.com/office/powerpoint/2010/main" val="920497000"/>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p:cNvPicPr>
            <a:picLocks noChangeAspect="1"/>
          </p:cNvPicPr>
          <p:nvPr/>
        </p:nvPicPr>
        <p:blipFill rotWithShape="1">
          <a:blip r:embed="rId3"/>
          <a:srcRect l="32875" t="8071" r="32619" b="7339"/>
          <a:stretch/>
        </p:blipFill>
        <p:spPr>
          <a:xfrm>
            <a:off x="3577212" y="117986"/>
            <a:ext cx="4752871" cy="6623636"/>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430044183"/>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1429966" y="2130357"/>
            <a:ext cx="6896911" cy="369332"/>
          </a:xfrm>
          <a:prstGeom prst="rect">
            <a:avLst/>
          </a:prstGeom>
          <a:noFill/>
        </p:spPr>
        <p:txBody>
          <a:bodyPr wrap="square" rtlCol="0">
            <a:spAutoFit/>
          </a:bodyPr>
          <a:lstStyle/>
          <a:p>
            <a:r>
              <a:rPr lang="fr-FR" dirty="0"/>
              <a:t>Merci de votre attention, et désolé du pavé…</a:t>
            </a:r>
          </a:p>
        </p:txBody>
      </p:sp>
      <p:sp>
        <p:nvSpPr>
          <p:cNvPr id="5" name="ZoneTexte 4"/>
          <p:cNvSpPr txBox="1"/>
          <p:nvPr/>
        </p:nvSpPr>
        <p:spPr>
          <a:xfrm>
            <a:off x="6167336" y="5029200"/>
            <a:ext cx="4581728" cy="646331"/>
          </a:xfrm>
          <a:prstGeom prst="rect">
            <a:avLst/>
          </a:prstGeom>
          <a:noFill/>
        </p:spPr>
        <p:txBody>
          <a:bodyPr wrap="square" rtlCol="0">
            <a:spAutoFit/>
          </a:bodyPr>
          <a:lstStyle/>
          <a:p>
            <a:r>
              <a:rPr lang="fr-FR" dirty="0"/>
              <a:t>Olivier BARON</a:t>
            </a:r>
          </a:p>
          <a:p>
            <a:r>
              <a:rPr lang="fr-FR" dirty="0"/>
              <a:t>obaron@saintjosephsaintluc.fr</a:t>
            </a:r>
          </a:p>
        </p:txBody>
      </p:sp>
    </p:spTree>
    <p:extLst>
      <p:ext uri="{BB962C8B-B14F-4D97-AF65-F5344CB8AC3E}">
        <p14:creationId xmlns:p14="http://schemas.microsoft.com/office/powerpoint/2010/main" val="2930048962"/>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19604</TotalTime>
  <Words>15278</Words>
  <Application>Microsoft Office PowerPoint</Application>
  <PresentationFormat>Grand écran</PresentationFormat>
  <Paragraphs>1584</Paragraphs>
  <Slides>188</Slides>
  <Notes>81</Notes>
  <HiddenSlides>3</HiddenSlides>
  <MMClips>0</MMClips>
  <ScaleCrop>false</ScaleCrop>
  <HeadingPairs>
    <vt:vector size="8" baseType="variant">
      <vt:variant>
        <vt:lpstr>Polices utilisées</vt:lpstr>
      </vt:variant>
      <vt:variant>
        <vt:i4>21</vt:i4>
      </vt:variant>
      <vt:variant>
        <vt:lpstr>Thème</vt:lpstr>
      </vt:variant>
      <vt:variant>
        <vt:i4>4</vt:i4>
      </vt:variant>
      <vt:variant>
        <vt:lpstr>Serveurs OLE incorporés</vt:lpstr>
      </vt:variant>
      <vt:variant>
        <vt:i4>2</vt:i4>
      </vt:variant>
      <vt:variant>
        <vt:lpstr>Titres des diapositives</vt:lpstr>
      </vt:variant>
      <vt:variant>
        <vt:i4>188</vt:i4>
      </vt:variant>
    </vt:vector>
  </HeadingPairs>
  <TitlesOfParts>
    <vt:vector size="215" baseType="lpstr">
      <vt:lpstr>Yu Gothic UI Semibold</vt:lpstr>
      <vt:lpstr>Arial</vt:lpstr>
      <vt:lpstr>Arial Rounded MT Bold</vt:lpstr>
      <vt:lpstr>Calibri</vt:lpstr>
      <vt:lpstr>Calibri Light</vt:lpstr>
      <vt:lpstr>Cambria Math</vt:lpstr>
      <vt:lpstr>Courier New</vt:lpstr>
      <vt:lpstr>ElsevierGulliver</vt:lpstr>
      <vt:lpstr>ENANH K+ Trebuchet MS</vt:lpstr>
      <vt:lpstr>ENANH L+ Trebuchet MS</vt:lpstr>
      <vt:lpstr>Georgia</vt:lpstr>
      <vt:lpstr>Google Sans</vt:lpstr>
      <vt:lpstr>helvetica</vt:lpstr>
      <vt:lpstr>Helvetica Neue</vt:lpstr>
      <vt:lpstr>inherit</vt:lpstr>
      <vt:lpstr>Palatino</vt:lpstr>
      <vt:lpstr>Roboto</vt:lpstr>
      <vt:lpstr>Times New Roman</vt:lpstr>
      <vt:lpstr>var(--nova-font-family-sans-serif)</vt:lpstr>
      <vt:lpstr>Wingdings</vt:lpstr>
      <vt:lpstr>Wingdings 2</vt:lpstr>
      <vt:lpstr>Thème Office</vt:lpstr>
      <vt:lpstr>1_Thème Office</vt:lpstr>
      <vt:lpstr>2_Thème Office</vt:lpstr>
      <vt:lpstr>3_Thème Office</vt:lpstr>
      <vt:lpstr>Equation</vt:lpstr>
      <vt:lpstr>Document</vt:lpstr>
      <vt:lpstr>Kinésithérapie Respiratoire</vt:lpstr>
      <vt:lpstr>Plan du cours</vt:lpstr>
      <vt:lpstr> Anatomie de l’appareil respiratoire, rappels physiologiques et physiopathologiques.</vt:lpstr>
      <vt:lpstr>Anatomie et Physiologie</vt:lpstr>
      <vt:lpstr>Présentation PowerPoint</vt:lpstr>
      <vt:lpstr>Commande et contrôle respiratoire:</vt:lpstr>
      <vt:lpstr>VAS / Larynx / Arbre trachéo-bronchique / Parenchyme </vt:lpstr>
      <vt:lpstr>VAS: entre respiration et alimentation </vt:lpstr>
      <vt:lpstr>Voies Aériennes Intra-thoraciques</vt:lpstr>
      <vt:lpstr>Parenchyme pulmonaire:</vt:lpstr>
      <vt:lpstr>Tapis mucocilliaire</vt:lpstr>
      <vt:lpstr>Rhéologie des sécrétions bronchiques</vt:lpstr>
      <vt:lpstr>Cage thoracique et système musculo-squelettique</vt:lpstr>
      <vt:lpstr>La plèvre</vt:lpstr>
      <vt:lpstr>Diaphragme</vt:lpstr>
      <vt:lpstr>Musculature respiratoire accessoire</vt:lpstr>
      <vt:lpstr>Cinétique respiratoire</vt:lpstr>
      <vt:lpstr>Relation pression-volume de l’ensemble Thoraco-pulmonaire</vt:lpstr>
      <vt:lpstr>Physiologie de la Toux</vt:lpstr>
      <vt:lpstr>Les volumes Pulmonaires</vt:lpstr>
      <vt:lpstr>Courbes Débit-Volume</vt:lpstr>
      <vt:lpstr>Notion d’espace mort et effet shunt</vt:lpstr>
      <vt:lpstr>Point d’Egale Pression</vt:lpstr>
      <vt:lpstr>Présentation PowerPoint</vt:lpstr>
      <vt:lpstr>Vascularisation Pulmonaire</vt:lpstr>
      <vt:lpstr>Répartition des volumes pulmonaires, Au sein du poumon. </vt:lpstr>
      <vt:lpstr>Répartition des volumes pulmonaires…  En fonction du positionnement.</vt:lpstr>
      <vt:lpstr>Répartition des pressions pulmonaires…  En fonction du positionnement.</vt:lpstr>
      <vt:lpstr>Répartition dynamique des volumes pulmonaires</vt:lpstr>
      <vt:lpstr>Rapport Ventilation / Perfusion</vt:lpstr>
      <vt:lpstr>Ventilation / Perfusion</vt:lpstr>
      <vt:lpstr>Les Gaz du Sang (artériel):</vt:lpstr>
      <vt:lpstr>Physiopathologie courante en réanimation polyvalente</vt:lpstr>
      <vt:lpstr>Syndrome Obstructif</vt:lpstr>
      <vt:lpstr>Syndrome Obstructif</vt:lpstr>
      <vt:lpstr>Petite parenthèse: La dyspnée</vt:lpstr>
      <vt:lpstr>Syndrome restrictif</vt:lpstr>
      <vt:lpstr>Syndrome restrictif</vt:lpstr>
      <vt:lpstr>Syndrome mixte</vt:lpstr>
      <vt:lpstr>Atteintes Parenchymateuses, Pathologies Interstitielles</vt:lpstr>
      <vt:lpstr>Fibrose pulmonaire:</vt:lpstr>
      <vt:lpstr>Emphysème:</vt:lpstr>
      <vt:lpstr>Présentation PowerPoint</vt:lpstr>
      <vt:lpstr>Atteinte Vasculaires</vt:lpstr>
      <vt:lpstr>Les patients en réanimation, leurs pathologies. </vt:lpstr>
      <vt:lpstr>Qu’est qu’un Service de Réanimation?</vt:lpstr>
      <vt:lpstr>Les intervenants en Réanimation Chez nous à SJSL…</vt:lpstr>
      <vt:lpstr>Réanimation polyvalente / Réanimation spécialisée</vt:lpstr>
      <vt:lpstr>Motifs d’admission</vt:lpstr>
      <vt:lpstr>Origine et devenir des patients en réanimation:</vt:lpstr>
      <vt:lpstr>Fin de Vie en Réanimation:</vt:lpstr>
      <vt:lpstr>LAT: Limitation – Arrêt des Thérapeutiques</vt:lpstr>
      <vt:lpstr>Différentes modalités de limitation de soins à Saint Joseph Saint Luc:</vt:lpstr>
      <vt:lpstr>MKREA: un kiné en réanimation</vt:lpstr>
      <vt:lpstr>Rôle du Kinésithérapeute en Réanimation</vt:lpstr>
      <vt:lpstr>Motifs d’admission fréquents en Réanimation</vt:lpstr>
      <vt:lpstr>L’Insuffisance Respiratoire Aigue</vt:lpstr>
      <vt:lpstr>L’Insuffisance Respiratoire Aigue</vt:lpstr>
      <vt:lpstr>SDRA/ARDS: Syndrome de Détresse Respiratoire Aigue</vt:lpstr>
      <vt:lpstr>SDRA: Incidence, Pronostic, Etiologie</vt:lpstr>
      <vt:lpstr>Physiopathologie du SDRA</vt:lpstr>
      <vt:lpstr>Concept de Baby Lung</vt:lpstr>
      <vt:lpstr>Présentation PowerPoint</vt:lpstr>
      <vt:lpstr>Traitement du SDRA</vt:lpstr>
      <vt:lpstr>SIPO: Soins Intensifs Post-Opératoire</vt:lpstr>
      <vt:lpstr>Poly-Neuromyopathie de Réanimation</vt:lpstr>
      <vt:lpstr>Un score pour la PNMR: Score MRC</vt:lpstr>
      <vt:lpstr>Ventilation Mécanique conventionnelle</vt:lpstr>
      <vt:lpstr>Point sur les gaz médicaux</vt:lpstr>
      <vt:lpstr>Humidification des gaz  sous VMC:</vt:lpstr>
      <vt:lpstr>Présentation PowerPoint</vt:lpstr>
      <vt:lpstr>Influence du mode d’humidification sur l’espace mort</vt:lpstr>
      <vt:lpstr>Interfaces pour la ventilation:</vt:lpstr>
      <vt:lpstr>Interfaces Invasives:</vt:lpstr>
      <vt:lpstr>Interface non-invasive:</vt:lpstr>
      <vt:lpstr>Différentes interfaces non invasives:</vt:lpstr>
      <vt:lpstr>Ventilation mécanique conventionnelle: Aux origines:</vt:lpstr>
      <vt:lpstr>Ventilation mécanique: modélisation du système respiratoire</vt:lpstr>
      <vt:lpstr>Récapitulatif rapide des modes ventilatoires:</vt:lpstr>
      <vt:lpstr>Courbes en VAC</vt:lpstr>
      <vt:lpstr>Courbes en Vs-Ai</vt:lpstr>
      <vt:lpstr>Présentation PowerPoint</vt:lpstr>
      <vt:lpstr>Présentation PowerPoint</vt:lpstr>
      <vt:lpstr>Bilan standardisé du MKREA </vt:lpstr>
      <vt:lpstr>La réanimation, un environnement hostile… Mais pas que!</vt:lpstr>
      <vt:lpstr>Environnement</vt:lpstr>
      <vt:lpstr>Pharmacologie:</vt:lpstr>
      <vt:lpstr>Sédation, Analgésie, Antalgie</vt:lpstr>
      <vt:lpstr>Sédatifs/hypnotiques </vt:lpstr>
      <vt:lpstr>Antalgiques opioïdes</vt:lpstr>
      <vt:lpstr>Antalgiques non opioïdes</vt:lpstr>
      <vt:lpstr>Curares</vt:lpstr>
      <vt:lpstr>Action cardiovasculaire</vt:lpstr>
      <vt:lpstr>Catécholamines</vt:lpstr>
      <vt:lpstr>Antiarythmiques, antihypertenseurs et autres</vt:lpstr>
      <vt:lpstr>Gaz</vt:lpstr>
      <vt:lpstr>Aérosols: Bronchodilatateurs</vt:lpstr>
      <vt:lpstr>Aérosols: Autres</vt:lpstr>
      <vt:lpstr>Evaluation Sédation / Analgésie </vt:lpstr>
      <vt:lpstr>Evaluation de l’état de conscience</vt:lpstr>
      <vt:lpstr>Cas du délirium: Le CAM-ICU</vt:lpstr>
      <vt:lpstr>Evaluation de la Douleur</vt:lpstr>
      <vt:lpstr>Evaluation de la Douleur du patient non-communicant: l’échelle BPS</vt:lpstr>
      <vt:lpstr>Bilan Respiratoire En Réanimation</vt:lpstr>
      <vt:lpstr>Bilan cardio-vasculaire</vt:lpstr>
      <vt:lpstr>Bilan cutané-trophique</vt:lpstr>
      <vt:lpstr>Un bilan plutôt classique </vt:lpstr>
      <vt:lpstr>Présentation PowerPoint</vt:lpstr>
      <vt:lpstr>Etre Kinésithérapeute en Réanimation, concrètement?</vt:lpstr>
      <vt:lpstr>Les aérosols:</vt:lpstr>
      <vt:lpstr>Les aérosols: Dispositifs…</vt:lpstr>
      <vt:lpstr>Cas de l’aérosol lors de la VMC ou de l’HFO:</vt:lpstr>
      <vt:lpstr>Oxygénothérapie</vt:lpstr>
      <vt:lpstr>Oxygénothérapie effets secondaires</vt:lpstr>
      <vt:lpstr>Oxygénothérapie: dispositifs</vt:lpstr>
      <vt:lpstr>HFO: état de l’art</vt:lpstr>
      <vt:lpstr>HFO lavage de l’espace mort anatomique en VS</vt:lpstr>
      <vt:lpstr>HFO: recommandations</vt:lpstr>
      <vt:lpstr>Ventilation Non Invasive au cours de l’insuffisance respiratoire aiguë:  IIIème conférence de consensus SFAR, SPLF, SRLF, 2006</vt:lpstr>
      <vt:lpstr>VNI, installation/adaptation: Rôle du kinésithérapeute.</vt:lpstr>
      <vt:lpstr>Désencombrement instrumental chez le patient en ventilation spontanée:</vt:lpstr>
      <vt:lpstr>Présentation PowerPoint</vt:lpstr>
      <vt:lpstr>Adjonction d’une PEP externe:</vt:lpstr>
      <vt:lpstr>Désencombrement du patient sous VMC  Airway Clearance Techniques for Mechanically Ventilated Patients: Insights for Optimization, Volpe 2020.</vt:lpstr>
      <vt:lpstr>Désencombrement du patient sous VMC</vt:lpstr>
      <vt:lpstr>Présentation PowerPoint</vt:lpstr>
      <vt:lpstr>Focus sur l’in-exsuflation mécanique:</vt:lpstr>
      <vt:lpstr>In-Exsufflateur mécanique en réanimation</vt:lpstr>
      <vt:lpstr>In-Exsufflateur mécanique en réanimation</vt:lpstr>
      <vt:lpstr>Rôle Kinésithérapeute: Prévention des PAVM</vt:lpstr>
      <vt:lpstr>Aspirations</vt:lpstr>
      <vt:lpstr>Présentation PowerPoint</vt:lpstr>
      <vt:lpstr>Présentation PowerPoint</vt:lpstr>
      <vt:lpstr>Présentation PowerPoint</vt:lpstr>
      <vt:lpstr>Présentation PowerPoint</vt:lpstr>
      <vt:lpstr>Présentation PowerPoint</vt:lpstr>
      <vt:lpstr>Présentation PowerPoint</vt:lpstr>
      <vt:lpstr>Aspiration endo-trachéale: IOT-trachéotomie</vt:lpstr>
      <vt:lpstr>Installation et positionnement des patients</vt:lpstr>
      <vt:lpstr>Présentation PowerPoint</vt:lpstr>
      <vt:lpstr>Mobilisation: des intérêts multiples</vt:lpstr>
      <vt:lpstr>Les Recommandations  Prise en charge de la mobilisation précoce en réanimation, chez l’adulte et l’enfant (électrostimulation incluse), Réanimation 2013.</vt:lpstr>
      <vt:lpstr>Quelles contre-indications? toujours SRLF 2013.</vt:lpstr>
      <vt:lpstr>Protocole de service</vt:lpstr>
      <vt:lpstr>Risques et complications</vt:lpstr>
      <vt:lpstr>Vous avez le pouvoir!</vt:lpstr>
      <vt:lpstr>Quelques exemples: Réhabilitation précoce en réanimation. C’est possible, C. Guérin, 2015</vt:lpstr>
      <vt:lpstr>Sevrage de la VMC</vt:lpstr>
      <vt:lpstr>L’échec de l’extubation</vt:lpstr>
      <vt:lpstr>Présentation PowerPoint</vt:lpstr>
      <vt:lpstr>Présentation PowerPoint</vt:lpstr>
      <vt:lpstr>Classification WIND  Béduneau G, et  al. The WIND Study. Am J Respir Crit Care Med 2016 </vt:lpstr>
      <vt:lpstr>Modalités des épreuves de sevrage</vt:lpstr>
      <vt:lpstr>RFE: Intubation et extubation du patient en réanimation, 2018</vt:lpstr>
      <vt:lpstr>Algorithme d’extubation en Réanimation</vt:lpstr>
      <vt:lpstr>Sevrage: en pratique sur le CH</vt:lpstr>
      <vt:lpstr>Extubation en pratique:</vt:lpstr>
      <vt:lpstr>PEC post-extubation</vt:lpstr>
      <vt:lpstr>Spirométrie incitative</vt:lpstr>
      <vt:lpstr>Parenthèse à propos des autres dispositifs de spirométrie incitative</vt:lpstr>
      <vt:lpstr>Trachéotomie</vt:lpstr>
      <vt:lpstr>Présentation PowerPoint</vt:lpstr>
      <vt:lpstr>Geste opératoire: techniques et réalisation</vt:lpstr>
      <vt:lpstr>Les différentes canules</vt:lpstr>
      <vt:lpstr>J7 1er changement de canule</vt:lpstr>
      <vt:lpstr>Soins quotidiens après cicatrisation du trachéotome </vt:lpstr>
      <vt:lpstr>Humidification</vt:lpstr>
      <vt:lpstr>Phonation</vt:lpstr>
      <vt:lpstr>Epreuve de Fermeture</vt:lpstr>
      <vt:lpstr>Nébulisation chez le trachéotomisé</vt:lpstr>
      <vt:lpstr>Déglutition chez le trachéotomisé</vt:lpstr>
      <vt:lpstr>Présentation PowerPoint</vt:lpstr>
      <vt:lpstr>Décanulation</vt:lpstr>
      <vt:lpstr>Précautions particulières lors des aspirations chez le Trachéotomisé</vt:lpstr>
      <vt:lpstr>PEC des dysphagies en réanimation</vt:lpstr>
      <vt:lpstr>Déglutition: Rappels </vt:lpstr>
      <vt:lpstr>DYnAMICS:</vt:lpstr>
      <vt:lpstr>Déglutition chez le trachéotomisé</vt:lpstr>
      <vt:lpstr>Présentation PowerPoint</vt:lpstr>
      <vt:lpstr>Présentation PowerPoint</vt:lpstr>
      <vt:lpstr>Dysphagies post-extubation:  En pratique au CH</vt:lpstr>
      <vt:lpstr>Point sur les textures alimentaires: International Dysphagia Diet Standardisation Initiative (IDDSI)</vt:lpstr>
      <vt:lpstr>Présentation PowerPoint</vt:lpstr>
      <vt:lpstr>Présentation PowerPoint</vt:lpstr>
      <vt:lpstr>Etre Kinésithérapeute en Réanimation, concrètement?... La suite avec Delphine Delaunay</vt:lpstr>
      <vt:lpstr>Les pistes d’évolution de la profession</vt:lpstr>
      <vt:lpstr>Présentation PowerPoint</vt:lpstr>
      <vt:lpstr>Présentation PowerPoint</vt:lpstr>
    </vt:vector>
  </TitlesOfParts>
  <Company>CH Saint-Joseph Saint-Luc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Kinésithérapie Respiratoire</dc:title>
  <dc:creator>BARON Olivier</dc:creator>
  <cp:lastModifiedBy>BARON Olivier</cp:lastModifiedBy>
  <cp:revision>664</cp:revision>
  <dcterms:created xsi:type="dcterms:W3CDTF">2023-04-27T13:23:57Z</dcterms:created>
  <dcterms:modified xsi:type="dcterms:W3CDTF">2026-03-27T14:06:37Z</dcterms:modified>
</cp:coreProperties>
</file>