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35" r:id="rId1"/>
  </p:sldMasterIdLst>
  <p:sldIdLst>
    <p:sldId id="256" r:id="rId2"/>
    <p:sldId id="353" r:id="rId3"/>
    <p:sldId id="257" r:id="rId4"/>
    <p:sldId id="266" r:id="rId5"/>
    <p:sldId id="258" r:id="rId6"/>
    <p:sldId id="264" r:id="rId7"/>
    <p:sldId id="265" r:id="rId8"/>
    <p:sldId id="267" r:id="rId9"/>
    <p:sldId id="292" r:id="rId10"/>
    <p:sldId id="268" r:id="rId11"/>
    <p:sldId id="270" r:id="rId12"/>
    <p:sldId id="261" r:id="rId13"/>
    <p:sldId id="271" r:id="rId14"/>
    <p:sldId id="259" r:id="rId15"/>
    <p:sldId id="283" r:id="rId16"/>
    <p:sldId id="284" r:id="rId17"/>
    <p:sldId id="272" r:id="rId18"/>
    <p:sldId id="286" r:id="rId19"/>
    <p:sldId id="279" r:id="rId20"/>
    <p:sldId id="281" r:id="rId21"/>
    <p:sldId id="297" r:id="rId22"/>
    <p:sldId id="285" r:id="rId23"/>
    <p:sldId id="293" r:id="rId24"/>
    <p:sldId id="282" r:id="rId25"/>
    <p:sldId id="294" r:id="rId26"/>
    <p:sldId id="311" r:id="rId27"/>
    <p:sldId id="349" r:id="rId28"/>
    <p:sldId id="295" r:id="rId29"/>
    <p:sldId id="260" r:id="rId30"/>
    <p:sldId id="289" r:id="rId31"/>
    <p:sldId id="290" r:id="rId32"/>
    <p:sldId id="291" r:id="rId33"/>
    <p:sldId id="288" r:id="rId34"/>
    <p:sldId id="304" r:id="rId35"/>
    <p:sldId id="287" r:id="rId36"/>
    <p:sldId id="303" r:id="rId37"/>
    <p:sldId id="305" r:id="rId38"/>
    <p:sldId id="306" r:id="rId39"/>
    <p:sldId id="299" r:id="rId40"/>
    <p:sldId id="302" r:id="rId41"/>
    <p:sldId id="340" r:id="rId42"/>
    <p:sldId id="351" r:id="rId43"/>
    <p:sldId id="308" r:id="rId44"/>
    <p:sldId id="301" r:id="rId45"/>
    <p:sldId id="345" r:id="rId46"/>
    <p:sldId id="309" r:id="rId47"/>
    <p:sldId id="337" r:id="rId48"/>
    <p:sldId id="338" r:id="rId49"/>
    <p:sldId id="332" r:id="rId50"/>
    <p:sldId id="341" r:id="rId51"/>
    <p:sldId id="342" r:id="rId52"/>
    <p:sldId id="343" r:id="rId53"/>
    <p:sldId id="344" r:id="rId54"/>
    <p:sldId id="278" r:id="rId55"/>
    <p:sldId id="276" r:id="rId56"/>
    <p:sldId id="312" r:id="rId57"/>
    <p:sldId id="313" r:id="rId58"/>
    <p:sldId id="314" r:id="rId59"/>
    <p:sldId id="315" r:id="rId60"/>
    <p:sldId id="346" r:id="rId61"/>
    <p:sldId id="318" r:id="rId62"/>
    <p:sldId id="319" r:id="rId63"/>
    <p:sldId id="347" r:id="rId64"/>
    <p:sldId id="326" r:id="rId65"/>
    <p:sldId id="327" r:id="rId66"/>
    <p:sldId id="328" r:id="rId67"/>
    <p:sldId id="329" r:id="rId68"/>
    <p:sldId id="333" r:id="rId69"/>
    <p:sldId id="334" r:id="rId70"/>
    <p:sldId id="335" r:id="rId71"/>
    <p:sldId id="339" r:id="rId72"/>
    <p:sldId id="352" r:id="rId73"/>
    <p:sldId id="277" r:id="rId74"/>
    <p:sldId id="336" r:id="rId75"/>
    <p:sldId id="350" r:id="rId76"/>
    <p:sldId id="307" r:id="rId77"/>
    <p:sldId id="273" r:id="rId78"/>
    <p:sldId id="274" r:id="rId79"/>
    <p:sldId id="275" r:id="rId80"/>
    <p:sldId id="348"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éronique DE GROOTE" initials="VDG" lastIdx="1" clrIdx="0">
    <p:extLst>
      <p:ext uri="{19B8F6BF-5375-455C-9EA6-DF929625EA0E}">
        <p15:presenceInfo xmlns:p15="http://schemas.microsoft.com/office/powerpoint/2012/main" userId="f6caf0d64627a65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115" d="100"/>
          <a:sy n="115" d="100"/>
        </p:scale>
        <p:origin x="43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ommentAuthors" Target="commen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1-07T17:45:43.784" idx="1">
    <p:pos x="10" y="10"/>
    <p:text>Avant la seconde moitié du XX ème siècle, le handicap est surtout vu d'un point de vue médical</p:text>
    <p:extLst>
      <p:ext uri="{C676402C-5697-4E1C-873F-D02D1690AC5C}">
        <p15:threadingInfo xmlns:p15="http://schemas.microsoft.com/office/powerpoint/2012/main" timeZoneBias="-6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smtClean="0"/>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61498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487990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459309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48564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89950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pPr/>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372117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845818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704844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959033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920719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98534780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9/12/2024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25595175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730590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4257704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smtClean="0"/>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2602382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056568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9/12/2024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4280877880"/>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https://www.persee.fr/doc/sosan_0294-0337_2001_num_19_4_1535"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5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www.tousergo.com/79-assiette-ergonomique-et-bol" TargetMode="External"/><Relationship Id="rId2" Type="http://schemas.openxmlformats.org/officeDocument/2006/relationships/hyperlink" Target="https://www.tousergo.com/219-couper-eplucher" TargetMode="External"/><Relationship Id="rId1" Type="http://schemas.openxmlformats.org/officeDocument/2006/relationships/slideLayout" Target="../slideLayouts/slideLayout7.xml"/><Relationship Id="rId6" Type="http://schemas.openxmlformats.org/officeDocument/2006/relationships/hyperlink" Target="https://www.ergotechnik.com/solutions/elevateurs-pour-plans-de-travail/" TargetMode="External"/><Relationship Id="rId5" Type="http://schemas.openxmlformats.org/officeDocument/2006/relationships/hyperlink" Target="https://www.ergotechnik.com/solution/nouveau-manulift-6380h/" TargetMode="External"/><Relationship Id="rId4" Type="http://schemas.openxmlformats.org/officeDocument/2006/relationships/hyperlink" Target="https://www.tousergo.com/196-mobilier-ergonomique" TargetMode="External"/></Relationships>
</file>

<file path=ppt/slides/_rels/slide65.xml.rels><?xml version="1.0" encoding="UTF-8" standalone="yes"?>
<Relationships xmlns="http://schemas.openxmlformats.org/package/2006/relationships"><Relationship Id="rId2" Type="http://schemas.openxmlformats.org/officeDocument/2006/relationships/hyperlink" Target="https://www.ergotechnik.com/solutions/elevateurs-pour-plans-de-travail/" TargetMode="Externa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hyperlink" Target="https://www.tousergo.com/cuisine-pmr/2600-etageres-de-cuisine-escamotables.html"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png"/><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8" Type="http://schemas.openxmlformats.org/officeDocument/2006/relationships/hyperlink" Target="https://www.legifrance.gouv.fr/eli/loi/2005/2/11/SANX0300217L/jo/texte" TargetMode="External"/><Relationship Id="rId3" Type="http://schemas.openxmlformats.org/officeDocument/2006/relationships/hyperlink" Target="https://www.fiches-ide.fr/sentrainer/annales/ue-2-3-s2-sante-maladie-handicap-accidents-de-vie/classification-des-handicaps/" TargetMode="External"/><Relationship Id="rId7" Type="http://schemas.openxmlformats.org/officeDocument/2006/relationships/hyperlink" Target="https://www.identites.eu/" TargetMode="External"/><Relationship Id="rId2" Type="http://schemas.openxmlformats.org/officeDocument/2006/relationships/hyperlink" Target="https://www.persee.fr/doc/sosan_0294-0337_2001_num_19_4_1535" TargetMode="External"/><Relationship Id="rId1" Type="http://schemas.openxmlformats.org/officeDocument/2006/relationships/slideLayout" Target="../slideLayouts/slideLayout2.xml"/><Relationship Id="rId6" Type="http://schemas.openxmlformats.org/officeDocument/2006/relationships/hyperlink" Target="https://www.echirolles.fr/la-ville/pour-legalite-contre-les-discriminations/handicap-et-accessibilite" TargetMode="External"/><Relationship Id="rId5" Type="http://schemas.openxmlformats.org/officeDocument/2006/relationships/hyperlink" Target="https://www.mobilaug.com/cuisine/cuisine-pmr" TargetMode="External"/><Relationship Id="rId10" Type="http://schemas.openxmlformats.org/officeDocument/2006/relationships/hyperlink" Target="https://mon-erp.fr/wc-pmr/" TargetMode="External"/><Relationship Id="rId4" Type="http://schemas.openxmlformats.org/officeDocument/2006/relationships/hyperlink" Target="https://www.tousergo.com/content/62-cuisine-handicap" TargetMode="External"/><Relationship Id="rId9" Type="http://schemas.openxmlformats.org/officeDocument/2006/relationships/hyperlink" Target="https://www.who.int/fr/news-room/fact-sheets/detail/disability-and-health"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Sociologie du Handicap et </a:t>
            </a:r>
            <a:r>
              <a:rPr lang="fr-FR" dirty="0" err="1" smtClean="0"/>
              <a:t>disability</a:t>
            </a:r>
            <a:r>
              <a:rPr lang="fr-FR" dirty="0" smtClean="0"/>
              <a:t> </a:t>
            </a:r>
            <a:r>
              <a:rPr lang="fr-FR" dirty="0" err="1" smtClean="0"/>
              <a:t>Studies</a:t>
            </a:r>
            <a:endParaRPr lang="fr-FR" dirty="0"/>
          </a:p>
        </p:txBody>
      </p:sp>
      <p:sp>
        <p:nvSpPr>
          <p:cNvPr id="3" name="Sous-titre 2"/>
          <p:cNvSpPr>
            <a:spLocks noGrp="1"/>
          </p:cNvSpPr>
          <p:nvPr>
            <p:ph type="subTitle" idx="1"/>
          </p:nvPr>
        </p:nvSpPr>
        <p:spPr/>
        <p:txBody>
          <a:bodyPr/>
          <a:lstStyle/>
          <a:p>
            <a:r>
              <a:rPr lang="fr-FR" dirty="0" smtClean="0"/>
              <a:t>V. DE GROOTE Cadre de Santé 2024</a:t>
            </a:r>
            <a:endParaRPr lang="fr-FR" dirty="0"/>
          </a:p>
        </p:txBody>
      </p:sp>
    </p:spTree>
    <p:extLst>
      <p:ext uri="{BB962C8B-B14F-4D97-AF65-F5344CB8AC3E}">
        <p14:creationId xmlns:p14="http://schemas.microsoft.com/office/powerpoint/2010/main" val="3498380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peu d’histoire</a:t>
            </a:r>
            <a:endParaRPr lang="fr-FR" dirty="0"/>
          </a:p>
        </p:txBody>
      </p:sp>
      <p:sp>
        <p:nvSpPr>
          <p:cNvPr id="3" name="Rectangle 2"/>
          <p:cNvSpPr/>
          <p:nvPr/>
        </p:nvSpPr>
        <p:spPr>
          <a:xfrm>
            <a:off x="974079" y="1677076"/>
            <a:ext cx="8003178" cy="4524315"/>
          </a:xfrm>
          <a:prstGeom prst="rect">
            <a:avLst/>
          </a:prstGeom>
        </p:spPr>
        <p:txBody>
          <a:bodyPr wrap="square">
            <a:spAutoFit/>
          </a:bodyPr>
          <a:lstStyle/>
          <a:p>
            <a:pPr lvl="0"/>
            <a:r>
              <a:rPr lang="fr-FR" sz="2400" dirty="0" smtClean="0">
                <a:solidFill>
                  <a:prstClr val="black"/>
                </a:solidFill>
              </a:rPr>
              <a:t>Au XIX </a:t>
            </a:r>
            <a:r>
              <a:rPr lang="fr-FR" sz="2400" dirty="0" err="1" smtClean="0">
                <a:solidFill>
                  <a:prstClr val="black"/>
                </a:solidFill>
              </a:rPr>
              <a:t>ème</a:t>
            </a:r>
            <a:r>
              <a:rPr lang="fr-FR" sz="2400" dirty="0" smtClean="0">
                <a:solidFill>
                  <a:prstClr val="black"/>
                </a:solidFill>
              </a:rPr>
              <a:t> siècle, assistance des infirmes, charité .</a:t>
            </a:r>
          </a:p>
          <a:p>
            <a:pPr lvl="0"/>
            <a:r>
              <a:rPr lang="fr-FR" sz="2400" dirty="0" smtClean="0">
                <a:solidFill>
                  <a:prstClr val="black"/>
                </a:solidFill>
              </a:rPr>
              <a:t>Loi du 9 avril 1898 sur les accidents du travail pour réparer le préjudice mais sans mettre en cause l’origine de celui-ci. </a:t>
            </a:r>
          </a:p>
          <a:p>
            <a:pPr lvl="0"/>
            <a:endParaRPr lang="fr-FR" sz="2400" dirty="0">
              <a:solidFill>
                <a:prstClr val="black"/>
              </a:solidFill>
            </a:endParaRPr>
          </a:p>
          <a:p>
            <a:pPr lvl="0"/>
            <a:r>
              <a:rPr lang="fr-FR" sz="2400" dirty="0" smtClean="0">
                <a:solidFill>
                  <a:prstClr val="black"/>
                </a:solidFill>
              </a:rPr>
              <a:t>Au XX </a:t>
            </a:r>
            <a:r>
              <a:rPr lang="fr-FR" sz="2400" dirty="0" err="1" smtClean="0">
                <a:solidFill>
                  <a:prstClr val="black"/>
                </a:solidFill>
              </a:rPr>
              <a:t>ème</a:t>
            </a:r>
            <a:r>
              <a:rPr lang="fr-FR" sz="2400" dirty="0" smtClean="0">
                <a:solidFill>
                  <a:prstClr val="black"/>
                </a:solidFill>
              </a:rPr>
              <a:t> siècle, les </a:t>
            </a:r>
            <a:r>
              <a:rPr lang="fr-FR" sz="2400" dirty="0">
                <a:solidFill>
                  <a:prstClr val="black"/>
                </a:solidFill>
              </a:rPr>
              <a:t>guerres mondiales ont laissé de nombreuses personnes handicapées et la société a du prendre en charge ses blessés de guerre. </a:t>
            </a:r>
            <a:r>
              <a:rPr lang="fr-FR" sz="2400" dirty="0" smtClean="0">
                <a:solidFill>
                  <a:prstClr val="black"/>
                </a:solidFill>
              </a:rPr>
              <a:t>Deux types d’aide sont mises en œuvre:</a:t>
            </a:r>
          </a:p>
          <a:p>
            <a:pPr marL="342900" lvl="0" indent="-342900">
              <a:buFontTx/>
              <a:buChar char="-"/>
            </a:pPr>
            <a:r>
              <a:rPr lang="fr-FR" sz="2400" dirty="0" smtClean="0">
                <a:solidFill>
                  <a:prstClr val="black"/>
                </a:solidFill>
              </a:rPr>
              <a:t>La réparation financière avec une pension d’invalidité</a:t>
            </a:r>
          </a:p>
          <a:p>
            <a:pPr marL="342900" lvl="0" indent="-342900">
              <a:buFontTx/>
              <a:buChar char="-"/>
            </a:pPr>
            <a:r>
              <a:rPr lang="fr-FR" sz="2400" dirty="0" smtClean="0">
                <a:solidFill>
                  <a:prstClr val="black"/>
                </a:solidFill>
              </a:rPr>
              <a:t>La réparation physique: </a:t>
            </a:r>
            <a:r>
              <a:rPr lang="fr-FR" sz="2400" b="1" dirty="0" smtClean="0">
                <a:solidFill>
                  <a:prstClr val="black"/>
                </a:solidFill>
              </a:rPr>
              <a:t>la réadaptation</a:t>
            </a:r>
            <a:endParaRPr lang="fr-FR" sz="2400" b="1" dirty="0">
              <a:solidFill>
                <a:prstClr val="black"/>
              </a:solidFill>
            </a:endParaRPr>
          </a:p>
          <a:p>
            <a:pPr lvl="0"/>
            <a:endParaRPr lang="fr-FR" sz="2400" dirty="0">
              <a:solidFill>
                <a:prstClr val="black"/>
              </a:solidFill>
            </a:endParaRPr>
          </a:p>
        </p:txBody>
      </p:sp>
      <p:sp>
        <p:nvSpPr>
          <p:cNvPr id="4" name="Rectangle 3"/>
          <p:cNvSpPr/>
          <p:nvPr/>
        </p:nvSpPr>
        <p:spPr>
          <a:xfrm>
            <a:off x="6226002" y="6309277"/>
            <a:ext cx="6096000" cy="692497"/>
          </a:xfrm>
          <a:prstGeom prst="rect">
            <a:avLst/>
          </a:prstGeom>
        </p:spPr>
        <p:txBody>
          <a:bodyPr>
            <a:spAutoFit/>
          </a:bodyPr>
          <a:lstStyle/>
          <a:p>
            <a:pPr lvl="0"/>
            <a:r>
              <a:rPr lang="fr-FR" sz="1300" dirty="0">
                <a:solidFill>
                  <a:prstClr val="black"/>
                </a:solidFill>
              </a:rPr>
              <a:t>Fillion E, </a:t>
            </a:r>
            <a:r>
              <a:rPr lang="fr-FR" sz="1300" dirty="0" err="1">
                <a:solidFill>
                  <a:prstClr val="black"/>
                </a:solidFill>
              </a:rPr>
              <a:t>Ravaud</a:t>
            </a:r>
            <a:r>
              <a:rPr lang="fr-FR" sz="1300" dirty="0">
                <a:solidFill>
                  <a:prstClr val="black"/>
                </a:solidFill>
              </a:rPr>
              <a:t> J-F, Ville I.(2020). </a:t>
            </a:r>
            <a:r>
              <a:rPr lang="fr-FR" sz="1300" i="1" dirty="0">
                <a:solidFill>
                  <a:prstClr val="black"/>
                </a:solidFill>
              </a:rPr>
              <a:t>Introduction à la sociologie du handicap</a:t>
            </a:r>
            <a:r>
              <a:rPr lang="fr-FR" sz="1300" dirty="0">
                <a:solidFill>
                  <a:prstClr val="black"/>
                </a:solidFill>
              </a:rPr>
              <a:t>. De Boeck 2ème édition.</a:t>
            </a:r>
          </a:p>
          <a:p>
            <a:pPr lvl="0"/>
            <a:endParaRPr lang="fr-FR" sz="1300" dirty="0">
              <a:solidFill>
                <a:prstClr val="black"/>
              </a:solidFill>
            </a:endParaRPr>
          </a:p>
        </p:txBody>
      </p:sp>
    </p:spTree>
    <p:extLst>
      <p:ext uri="{BB962C8B-B14F-4D97-AF65-F5344CB8AC3E}">
        <p14:creationId xmlns:p14="http://schemas.microsoft.com/office/powerpoint/2010/main" val="1561731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1079" y="2172269"/>
            <a:ext cx="7500851" cy="3416320"/>
          </a:xfrm>
          <a:prstGeom prst="rect">
            <a:avLst/>
          </a:prstGeom>
        </p:spPr>
        <p:txBody>
          <a:bodyPr wrap="square">
            <a:spAutoFit/>
          </a:bodyPr>
          <a:lstStyle/>
          <a:p>
            <a:pPr lvl="0"/>
            <a:r>
              <a:rPr lang="fr-FR" sz="2400" dirty="0">
                <a:solidFill>
                  <a:prstClr val="black"/>
                </a:solidFill>
              </a:rPr>
              <a:t>Cette idée est marquée par une société industrielle en </a:t>
            </a:r>
            <a:r>
              <a:rPr lang="fr-FR" sz="2400" dirty="0" smtClean="0">
                <a:solidFill>
                  <a:prstClr val="black"/>
                </a:solidFill>
              </a:rPr>
              <a:t>besoin </a:t>
            </a:r>
            <a:r>
              <a:rPr lang="fr-FR" sz="2400" dirty="0">
                <a:solidFill>
                  <a:prstClr val="black"/>
                </a:solidFill>
              </a:rPr>
              <a:t>de main d’œuvre. L’assistance charitable perdure mais s’organise la solidarité nationale </a:t>
            </a:r>
            <a:r>
              <a:rPr lang="fr-FR" sz="2400" dirty="0" smtClean="0">
                <a:solidFill>
                  <a:prstClr val="black"/>
                </a:solidFill>
              </a:rPr>
              <a:t>(Sécu </a:t>
            </a:r>
            <a:r>
              <a:rPr lang="fr-FR" sz="2400" dirty="0">
                <a:solidFill>
                  <a:prstClr val="black"/>
                </a:solidFill>
              </a:rPr>
              <a:t>1945</a:t>
            </a:r>
            <a:r>
              <a:rPr lang="fr-FR" sz="2400" dirty="0" smtClean="0">
                <a:solidFill>
                  <a:prstClr val="black"/>
                </a:solidFill>
              </a:rPr>
              <a:t>)</a:t>
            </a:r>
          </a:p>
          <a:p>
            <a:pPr lvl="0"/>
            <a:r>
              <a:rPr lang="fr-FR" sz="2400" dirty="0" smtClean="0">
                <a:solidFill>
                  <a:prstClr val="black"/>
                </a:solidFill>
              </a:rPr>
              <a:t>Des cours gratuits sont donnés pour retrouver un métier (dessinateur, comptable, etc.)</a:t>
            </a:r>
          </a:p>
          <a:p>
            <a:pPr lvl="0"/>
            <a:r>
              <a:rPr lang="fr-FR" sz="2400" dirty="0" err="1" smtClean="0">
                <a:solidFill>
                  <a:prstClr val="black"/>
                </a:solidFill>
              </a:rPr>
              <a:t>Tryptique</a:t>
            </a:r>
            <a:r>
              <a:rPr lang="fr-FR" sz="2400" dirty="0" smtClean="0">
                <a:solidFill>
                  <a:prstClr val="black"/>
                </a:solidFill>
              </a:rPr>
              <a:t>: rééducation fonctionnelle, rééducation professionnelle , réemploi.</a:t>
            </a:r>
            <a:endParaRPr lang="fr-FR" sz="2400" dirty="0">
              <a:solidFill>
                <a:prstClr val="black"/>
              </a:solidFill>
            </a:endParaRPr>
          </a:p>
          <a:p>
            <a:pPr lvl="0"/>
            <a:endParaRPr lang="fr-FR" sz="2400" dirty="0">
              <a:solidFill>
                <a:prstClr val="black"/>
              </a:solidFill>
            </a:endParaRPr>
          </a:p>
        </p:txBody>
      </p:sp>
      <p:sp>
        <p:nvSpPr>
          <p:cNvPr id="3" name="Rectangle 2"/>
          <p:cNvSpPr/>
          <p:nvPr/>
        </p:nvSpPr>
        <p:spPr>
          <a:xfrm>
            <a:off x="1021079" y="5345084"/>
            <a:ext cx="6801197" cy="830997"/>
          </a:xfrm>
          <a:prstGeom prst="rect">
            <a:avLst/>
          </a:prstGeom>
        </p:spPr>
        <p:txBody>
          <a:bodyPr wrap="square">
            <a:spAutoFit/>
          </a:bodyPr>
          <a:lstStyle/>
          <a:p>
            <a:pPr lvl="0"/>
            <a:r>
              <a:rPr lang="fr-FR" sz="2400" dirty="0">
                <a:solidFill>
                  <a:prstClr val="black"/>
                </a:solidFill>
              </a:rPr>
              <a:t>Dès </a:t>
            </a:r>
            <a:r>
              <a:rPr lang="fr-FR" sz="2400" dirty="0" smtClean="0">
                <a:solidFill>
                  <a:prstClr val="black"/>
                </a:solidFill>
              </a:rPr>
              <a:t>l’entre- </a:t>
            </a:r>
            <a:r>
              <a:rPr lang="fr-FR" sz="2400" dirty="0">
                <a:solidFill>
                  <a:prstClr val="black"/>
                </a:solidFill>
              </a:rPr>
              <a:t>deux guerre des associations naissent pour défendre les « infirmes ».</a:t>
            </a:r>
          </a:p>
        </p:txBody>
      </p:sp>
      <p:sp>
        <p:nvSpPr>
          <p:cNvPr id="5" name="Rectangle 4"/>
          <p:cNvSpPr/>
          <p:nvPr/>
        </p:nvSpPr>
        <p:spPr>
          <a:xfrm>
            <a:off x="1021079" y="779855"/>
            <a:ext cx="7500851" cy="1200329"/>
          </a:xfrm>
          <a:prstGeom prst="rect">
            <a:avLst/>
          </a:prstGeom>
        </p:spPr>
        <p:txBody>
          <a:bodyPr wrap="square">
            <a:spAutoFit/>
          </a:bodyPr>
          <a:lstStyle/>
          <a:p>
            <a:pPr lvl="0"/>
            <a:r>
              <a:rPr lang="fr-FR" sz="2400" dirty="0">
                <a:solidFill>
                  <a:prstClr val="black"/>
                </a:solidFill>
              </a:rPr>
              <a:t>« </a:t>
            </a:r>
            <a:r>
              <a:rPr lang="fr-FR" sz="2400" i="1" dirty="0">
                <a:solidFill>
                  <a:prstClr val="black"/>
                </a:solidFill>
              </a:rPr>
              <a:t>Elle vise à retrouver un état antérieur à l’infirmité , à ramener les individus à la vie normale</a:t>
            </a:r>
            <a:r>
              <a:rPr lang="fr-FR" sz="2400" dirty="0">
                <a:solidFill>
                  <a:prstClr val="black"/>
                </a:solidFill>
              </a:rPr>
              <a:t> »(I. Ville, E. </a:t>
            </a:r>
            <a:r>
              <a:rPr lang="fr-FR" sz="2400" dirty="0" err="1">
                <a:solidFill>
                  <a:prstClr val="black"/>
                </a:solidFill>
              </a:rPr>
              <a:t>Fllion</a:t>
            </a:r>
            <a:r>
              <a:rPr lang="fr-FR" sz="2400" dirty="0">
                <a:solidFill>
                  <a:prstClr val="black"/>
                </a:solidFill>
              </a:rPr>
              <a:t>, J-F </a:t>
            </a:r>
            <a:r>
              <a:rPr lang="fr-FR" sz="2400" dirty="0" err="1">
                <a:solidFill>
                  <a:prstClr val="black"/>
                </a:solidFill>
              </a:rPr>
              <a:t>Ravaud</a:t>
            </a:r>
            <a:r>
              <a:rPr lang="fr-FR" sz="2400" dirty="0">
                <a:solidFill>
                  <a:prstClr val="black"/>
                </a:solidFill>
              </a:rPr>
              <a:t> , 2020). </a:t>
            </a:r>
          </a:p>
        </p:txBody>
      </p:sp>
    </p:spTree>
    <p:extLst>
      <p:ext uri="{BB962C8B-B14F-4D97-AF65-F5344CB8AC3E}">
        <p14:creationId xmlns:p14="http://schemas.microsoft.com/office/powerpoint/2010/main" val="1619329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2810" y="422762"/>
            <a:ext cx="8105305" cy="4524315"/>
          </a:xfrm>
          <a:prstGeom prst="rect">
            <a:avLst/>
          </a:prstGeom>
        </p:spPr>
        <p:txBody>
          <a:bodyPr wrap="square">
            <a:spAutoFit/>
          </a:bodyPr>
          <a:lstStyle/>
          <a:p>
            <a:pPr lvl="0"/>
            <a:r>
              <a:rPr lang="fr-FR" sz="2400" dirty="0" smtClean="0">
                <a:solidFill>
                  <a:prstClr val="black"/>
                </a:solidFill>
              </a:rPr>
              <a:t>Outre les guerres, la tuberculose et la poliomyélite ont fait des ravages.</a:t>
            </a:r>
          </a:p>
          <a:p>
            <a:pPr lvl="0"/>
            <a:endParaRPr lang="fr-FR" sz="2400" dirty="0">
              <a:solidFill>
                <a:prstClr val="black"/>
              </a:solidFill>
            </a:endParaRPr>
          </a:p>
          <a:p>
            <a:pPr lvl="0"/>
            <a:r>
              <a:rPr lang="fr-FR" sz="2400" dirty="0" smtClean="0">
                <a:solidFill>
                  <a:prstClr val="black"/>
                </a:solidFill>
              </a:rPr>
              <a:t>On voit s’organiser:</a:t>
            </a:r>
          </a:p>
          <a:p>
            <a:pPr marL="342900" lvl="0" indent="-342900">
              <a:buFontTx/>
              <a:buChar char="-"/>
            </a:pPr>
            <a:r>
              <a:rPr lang="fr-FR" sz="2400" dirty="0" smtClean="0">
                <a:solidFill>
                  <a:prstClr val="black"/>
                </a:solidFill>
              </a:rPr>
              <a:t>d’un côté la réadaptation des infirmes</a:t>
            </a:r>
          </a:p>
          <a:p>
            <a:pPr marL="342900" lvl="0" indent="-342900">
              <a:buFontTx/>
              <a:buChar char="-"/>
            </a:pPr>
            <a:r>
              <a:rPr lang="fr-FR" sz="2400" dirty="0" smtClean="0">
                <a:solidFill>
                  <a:prstClr val="black"/>
                </a:solidFill>
              </a:rPr>
              <a:t>du côté psychiatrie, on va tenter de les faire sortir des hôpitaux psychiatriques engorgés et voir s’ils peuvent travailler. </a:t>
            </a:r>
          </a:p>
          <a:p>
            <a:pPr lvl="0"/>
            <a:r>
              <a:rPr lang="fr-FR" sz="2400" dirty="0" smtClean="0">
                <a:solidFill>
                  <a:prstClr val="black"/>
                </a:solidFill>
              </a:rPr>
              <a:t>L’objectif est d’insérer le plus possible de malades avec développement des prises en charge familiales et sociales</a:t>
            </a:r>
          </a:p>
          <a:p>
            <a:pPr lvl="0"/>
            <a:endParaRPr lang="fr-FR" sz="2400" dirty="0" smtClean="0">
              <a:solidFill>
                <a:prstClr val="black"/>
              </a:solidFill>
            </a:endParaRPr>
          </a:p>
        </p:txBody>
      </p:sp>
      <p:sp>
        <p:nvSpPr>
          <p:cNvPr id="4" name="ZoneTexte 3"/>
          <p:cNvSpPr txBox="1"/>
          <p:nvPr/>
        </p:nvSpPr>
        <p:spPr>
          <a:xfrm>
            <a:off x="722810" y="4478185"/>
            <a:ext cx="7996842" cy="1938992"/>
          </a:xfrm>
          <a:prstGeom prst="rect">
            <a:avLst/>
          </a:prstGeom>
          <a:noFill/>
        </p:spPr>
        <p:txBody>
          <a:bodyPr wrap="square" rtlCol="0">
            <a:spAutoFit/>
          </a:bodyPr>
          <a:lstStyle/>
          <a:p>
            <a:r>
              <a:rPr lang="fr-FR" sz="2400" dirty="0" smtClean="0"/>
              <a:t>En 1957, loi sur le reclassement professionnel des travailleurs handicapés où </a:t>
            </a:r>
            <a:r>
              <a:rPr lang="fr-FR" sz="2400" b="1" dirty="0" smtClean="0"/>
              <a:t>c’est le critère de diminution de sa capacité à travailler qui fait de lui un travailleur</a:t>
            </a:r>
            <a:r>
              <a:rPr lang="fr-FR" sz="2400" dirty="0" smtClean="0"/>
              <a:t> </a:t>
            </a:r>
            <a:r>
              <a:rPr lang="fr-FR" sz="2400" b="1" dirty="0" smtClean="0"/>
              <a:t>handicapé</a:t>
            </a:r>
            <a:r>
              <a:rPr lang="fr-FR" sz="2400" dirty="0" smtClean="0"/>
              <a:t>. Priorité de reclassement. Tout employeur doit proposer des postes pour reclassement.</a:t>
            </a:r>
            <a:endParaRPr lang="fr-FR" sz="2400" dirty="0"/>
          </a:p>
        </p:txBody>
      </p:sp>
    </p:spTree>
    <p:extLst>
      <p:ext uri="{BB962C8B-B14F-4D97-AF65-F5344CB8AC3E}">
        <p14:creationId xmlns:p14="http://schemas.microsoft.com/office/powerpoint/2010/main" val="4243280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988817" y="964275"/>
            <a:ext cx="8105305" cy="4893647"/>
          </a:xfrm>
          <a:prstGeom prst="rect">
            <a:avLst/>
          </a:prstGeom>
          <a:noFill/>
        </p:spPr>
        <p:txBody>
          <a:bodyPr wrap="square" rtlCol="0">
            <a:spAutoFit/>
          </a:bodyPr>
          <a:lstStyle/>
          <a:p>
            <a:pPr lvl="0"/>
            <a:r>
              <a:rPr lang="fr-FR" sz="2400" dirty="0">
                <a:solidFill>
                  <a:prstClr val="black"/>
                </a:solidFill>
              </a:rPr>
              <a:t>« ..</a:t>
            </a:r>
            <a:r>
              <a:rPr lang="fr-FR" sz="2400" i="1" dirty="0">
                <a:solidFill>
                  <a:prstClr val="black"/>
                </a:solidFill>
              </a:rPr>
              <a:t>le travail est l’élément essentiel de l’adaptation à la société</a:t>
            </a:r>
            <a:r>
              <a:rPr lang="fr-FR" sz="2400" dirty="0">
                <a:solidFill>
                  <a:prstClr val="black"/>
                </a:solidFill>
              </a:rPr>
              <a:t> » </a:t>
            </a:r>
            <a:r>
              <a:rPr lang="fr-FR" dirty="0">
                <a:solidFill>
                  <a:prstClr val="black"/>
                </a:solidFill>
              </a:rPr>
              <a:t>( rapport Bloch Lainé-1967</a:t>
            </a:r>
            <a:r>
              <a:rPr lang="fr-FR" dirty="0" smtClean="0">
                <a:solidFill>
                  <a:prstClr val="black"/>
                </a:solidFill>
              </a:rPr>
              <a:t>)</a:t>
            </a:r>
          </a:p>
          <a:p>
            <a:pPr lvl="0"/>
            <a:endParaRPr lang="fr-FR" dirty="0">
              <a:solidFill>
                <a:prstClr val="black"/>
              </a:solidFill>
            </a:endParaRPr>
          </a:p>
          <a:p>
            <a:pPr lvl="0"/>
            <a:r>
              <a:rPr lang="fr-FR" sz="2400" dirty="0">
                <a:solidFill>
                  <a:prstClr val="black"/>
                </a:solidFill>
              </a:rPr>
              <a:t>Depuis les années 1970, le Handicap est une priorité des politiques de santé publique et d’action sociale</a:t>
            </a:r>
          </a:p>
          <a:p>
            <a:pPr lvl="0"/>
            <a:endParaRPr lang="fr-FR" dirty="0">
              <a:solidFill>
                <a:prstClr val="black"/>
              </a:solidFill>
            </a:endParaRPr>
          </a:p>
          <a:p>
            <a:pPr lvl="0"/>
            <a:endParaRPr lang="fr-FR" sz="2400" dirty="0">
              <a:solidFill>
                <a:prstClr val="black"/>
              </a:solidFill>
            </a:endParaRPr>
          </a:p>
          <a:p>
            <a:pPr lvl="0"/>
            <a:r>
              <a:rPr lang="fr-FR" sz="2400" dirty="0" smtClean="0">
                <a:solidFill>
                  <a:prstClr val="black"/>
                </a:solidFill>
              </a:rPr>
              <a:t>En 1975, promulgation de la loi « d’orientation en faveur des personnes handicapées » avec un référentiel du « handicap », et une volonté d’harmoniser les traitements visant l’intégration sociale et professionnelle.</a:t>
            </a:r>
            <a:r>
              <a:rPr lang="fr-FR" dirty="0" smtClean="0">
                <a:solidFill>
                  <a:prstClr val="black"/>
                </a:solidFill>
              </a:rPr>
              <a:t> </a:t>
            </a:r>
            <a:endParaRPr lang="fr-FR" sz="2400" dirty="0">
              <a:solidFill>
                <a:prstClr val="black"/>
              </a:solidFill>
            </a:endParaRPr>
          </a:p>
          <a:p>
            <a:endParaRPr lang="fr-FR" dirty="0"/>
          </a:p>
          <a:p>
            <a:endParaRPr lang="fr-FR" dirty="0"/>
          </a:p>
        </p:txBody>
      </p:sp>
    </p:spTree>
    <p:extLst>
      <p:ext uri="{BB962C8B-B14F-4D97-AF65-F5344CB8AC3E}">
        <p14:creationId xmlns:p14="http://schemas.microsoft.com/office/powerpoint/2010/main" val="2162158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04949" y="2097578"/>
            <a:ext cx="7393578" cy="2308324"/>
          </a:xfrm>
          <a:prstGeom prst="rect">
            <a:avLst/>
          </a:prstGeom>
          <a:noFill/>
        </p:spPr>
        <p:txBody>
          <a:bodyPr wrap="square" rtlCol="0">
            <a:spAutoFit/>
          </a:bodyPr>
          <a:lstStyle/>
          <a:p>
            <a:endParaRPr lang="fr-FR" sz="2400" dirty="0"/>
          </a:p>
          <a:p>
            <a:r>
              <a:rPr lang="fr-FR" sz="2400" i="1" dirty="0" smtClean="0"/>
              <a:t>« …le handicap affecte le développement économique et social, cela redéfinissant les obligations des citoyens envers les personnes vulnérables tout en mettant à l’épreuve la solidité financière des </a:t>
            </a:r>
            <a:r>
              <a:rPr lang="fr-FR" sz="2400" i="1" dirty="0" err="1" smtClean="0"/>
              <a:t>Etats</a:t>
            </a:r>
            <a:r>
              <a:rPr lang="fr-FR" sz="2400" i="1" dirty="0" smtClean="0"/>
              <a:t> </a:t>
            </a:r>
            <a:r>
              <a:rPr lang="fr-FR" sz="2400" dirty="0" smtClean="0"/>
              <a:t>»¹</a:t>
            </a:r>
            <a:endParaRPr lang="fr-FR" sz="2400" dirty="0"/>
          </a:p>
        </p:txBody>
      </p:sp>
      <p:sp>
        <p:nvSpPr>
          <p:cNvPr id="3" name="ZoneTexte 2"/>
          <p:cNvSpPr txBox="1"/>
          <p:nvPr/>
        </p:nvSpPr>
        <p:spPr>
          <a:xfrm>
            <a:off x="1271451" y="5338354"/>
            <a:ext cx="6470469" cy="923330"/>
          </a:xfrm>
          <a:prstGeom prst="rect">
            <a:avLst/>
          </a:prstGeom>
          <a:noFill/>
        </p:spPr>
        <p:txBody>
          <a:bodyPr wrap="square" rtlCol="0">
            <a:spAutoFit/>
          </a:bodyPr>
          <a:lstStyle/>
          <a:p>
            <a:r>
              <a:rPr lang="fr-FR" dirty="0" smtClean="0"/>
              <a:t>¹ World </a:t>
            </a:r>
            <a:r>
              <a:rPr lang="fr-FR" dirty="0" err="1" smtClean="0"/>
              <a:t>Health</a:t>
            </a:r>
            <a:r>
              <a:rPr lang="fr-FR" dirty="0" smtClean="0"/>
              <a:t> </a:t>
            </a:r>
            <a:r>
              <a:rPr lang="fr-FR" dirty="0" err="1" smtClean="0"/>
              <a:t>Organization</a:t>
            </a:r>
            <a:r>
              <a:rPr lang="fr-FR" dirty="0" smtClean="0"/>
              <a:t> and The World Bank, World Report on </a:t>
            </a:r>
            <a:r>
              <a:rPr lang="fr-FR" dirty="0" err="1" smtClean="0"/>
              <a:t>Disability</a:t>
            </a:r>
            <a:r>
              <a:rPr lang="fr-FR" dirty="0" smtClean="0"/>
              <a:t>, Genève,  World </a:t>
            </a:r>
            <a:r>
              <a:rPr lang="fr-FR" dirty="0" err="1" smtClean="0"/>
              <a:t>Health</a:t>
            </a:r>
            <a:r>
              <a:rPr lang="fr-FR" dirty="0" smtClean="0"/>
              <a:t> </a:t>
            </a:r>
            <a:r>
              <a:rPr lang="fr-FR" dirty="0" err="1" smtClean="0"/>
              <a:t>Organization</a:t>
            </a:r>
            <a:r>
              <a:rPr lang="fr-FR" dirty="0" smtClean="0"/>
              <a:t> </a:t>
            </a:r>
            <a:r>
              <a:rPr lang="fr-FR" dirty="0" err="1" smtClean="0"/>
              <a:t>Press</a:t>
            </a:r>
            <a:r>
              <a:rPr lang="fr-FR" dirty="0" smtClean="0"/>
              <a:t>, 2011. </a:t>
            </a:r>
            <a:endParaRPr lang="fr-FR" dirty="0"/>
          </a:p>
        </p:txBody>
      </p:sp>
      <p:sp>
        <p:nvSpPr>
          <p:cNvPr id="4" name="Rectangle 3"/>
          <p:cNvSpPr/>
          <p:nvPr/>
        </p:nvSpPr>
        <p:spPr>
          <a:xfrm>
            <a:off x="1204949" y="871151"/>
            <a:ext cx="6096000" cy="830997"/>
          </a:xfrm>
          <a:prstGeom prst="rect">
            <a:avLst/>
          </a:prstGeom>
        </p:spPr>
        <p:txBody>
          <a:bodyPr>
            <a:spAutoFit/>
          </a:bodyPr>
          <a:lstStyle/>
          <a:p>
            <a:pPr lvl="0"/>
            <a:r>
              <a:rPr lang="fr-FR" sz="2400" dirty="0">
                <a:solidFill>
                  <a:prstClr val="black"/>
                </a:solidFill>
              </a:rPr>
              <a:t>Fin des trente glorieuses, nécessité de revoir la politique du handicap</a:t>
            </a:r>
          </a:p>
        </p:txBody>
      </p:sp>
    </p:spTree>
    <p:extLst>
      <p:ext uri="{BB962C8B-B14F-4D97-AF65-F5344CB8AC3E}">
        <p14:creationId xmlns:p14="http://schemas.microsoft.com/office/powerpoint/2010/main" val="232290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975360" y="627017"/>
            <a:ext cx="8212183" cy="5632311"/>
          </a:xfrm>
          <a:prstGeom prst="rect">
            <a:avLst/>
          </a:prstGeom>
          <a:noFill/>
        </p:spPr>
        <p:txBody>
          <a:bodyPr wrap="square" rtlCol="0">
            <a:spAutoFit/>
          </a:bodyPr>
          <a:lstStyle/>
          <a:p>
            <a:r>
              <a:rPr lang="fr-FR" sz="2400" dirty="0" smtClean="0"/>
              <a:t>Le handicap est devenu le lieu d’une mise à l’épreuve des sociétés et de leur capacité à vivre ensemble.</a:t>
            </a:r>
          </a:p>
          <a:p>
            <a:endParaRPr lang="fr-FR" sz="2400" dirty="0"/>
          </a:p>
          <a:p>
            <a:r>
              <a:rPr lang="fr-FR" sz="2400" dirty="0" smtClean="0"/>
              <a:t>3 grandes lignes voient le jour:</a:t>
            </a:r>
          </a:p>
          <a:p>
            <a:endParaRPr lang="fr-FR" sz="2400" dirty="0" smtClean="0"/>
          </a:p>
          <a:p>
            <a:pPr marL="285750" indent="-285750">
              <a:buFontTx/>
              <a:buChar char="-"/>
            </a:pPr>
            <a:r>
              <a:rPr lang="fr-FR" sz="2400" dirty="0" smtClean="0"/>
              <a:t>Intégration: avant question surtout </a:t>
            </a:r>
            <a:r>
              <a:rPr lang="fr-FR" sz="2400" dirty="0" err="1" smtClean="0"/>
              <a:t>réadaptative</a:t>
            </a:r>
            <a:r>
              <a:rPr lang="fr-FR" sz="2400" dirty="0" smtClean="0"/>
              <a:t>, devenue une question plus socio-politique</a:t>
            </a:r>
          </a:p>
          <a:p>
            <a:pPr marL="285750" indent="-285750">
              <a:buFontTx/>
              <a:buChar char="-"/>
            </a:pPr>
            <a:endParaRPr lang="fr-FR" sz="2400" dirty="0" smtClean="0"/>
          </a:p>
          <a:p>
            <a:pPr marL="285750" indent="-285750">
              <a:buFontTx/>
              <a:buChar char="-"/>
            </a:pPr>
            <a:r>
              <a:rPr lang="fr-FR" sz="2400" dirty="0" smtClean="0"/>
              <a:t>Réadaptation: vision médicale et individuelle du handicap</a:t>
            </a:r>
          </a:p>
          <a:p>
            <a:pPr marL="285750" indent="-285750">
              <a:buFontTx/>
              <a:buChar char="-"/>
            </a:pPr>
            <a:endParaRPr lang="fr-FR" sz="2400" dirty="0" smtClean="0"/>
          </a:p>
          <a:p>
            <a:pPr marL="285750" indent="-285750">
              <a:buFontTx/>
              <a:buChar char="-"/>
            </a:pPr>
            <a:r>
              <a:rPr lang="fr-FR" sz="2400" dirty="0" smtClean="0"/>
              <a:t>Inclusion: approche plus sociale insiste sur l’action à mener sur l’environnement</a:t>
            </a:r>
          </a:p>
          <a:p>
            <a:pPr marL="285750" indent="-285750">
              <a:buFontTx/>
              <a:buChar char="-"/>
            </a:pPr>
            <a:endParaRPr lang="fr-FR" sz="2400" dirty="0"/>
          </a:p>
          <a:p>
            <a:pPr marL="285750" indent="-285750">
              <a:buFontTx/>
              <a:buChar char="-"/>
            </a:pPr>
            <a:endParaRPr lang="fr-FR" sz="2400" dirty="0" smtClean="0"/>
          </a:p>
        </p:txBody>
      </p:sp>
    </p:spTree>
    <p:extLst>
      <p:ext uri="{BB962C8B-B14F-4D97-AF65-F5344CB8AC3E}">
        <p14:creationId xmlns:p14="http://schemas.microsoft.com/office/powerpoint/2010/main" val="3455453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32411" y="539931"/>
            <a:ext cx="9701349" cy="4524315"/>
          </a:xfrm>
          <a:prstGeom prst="rect">
            <a:avLst/>
          </a:prstGeom>
          <a:noFill/>
        </p:spPr>
        <p:txBody>
          <a:bodyPr wrap="square" rtlCol="0">
            <a:spAutoFit/>
          </a:bodyPr>
          <a:lstStyle/>
          <a:p>
            <a:endParaRPr lang="fr-FR" dirty="0"/>
          </a:p>
          <a:p>
            <a:r>
              <a:rPr lang="fr-FR" sz="2400" dirty="0" smtClean="0"/>
              <a:t>Montée des luttes de non- </a:t>
            </a:r>
            <a:r>
              <a:rPr lang="fr-FR" sz="2400" dirty="0" err="1" smtClean="0"/>
              <a:t>discrémination</a:t>
            </a:r>
            <a:r>
              <a:rPr lang="fr-FR" sz="2400" dirty="0" smtClean="0"/>
              <a:t>.</a:t>
            </a:r>
          </a:p>
          <a:p>
            <a:r>
              <a:rPr lang="fr-FR" sz="2400" dirty="0" smtClean="0"/>
              <a:t>Les associations sont très présentes.</a:t>
            </a:r>
          </a:p>
          <a:p>
            <a:endParaRPr lang="fr-FR" sz="2400" dirty="0"/>
          </a:p>
          <a:p>
            <a:r>
              <a:rPr lang="fr-FR" sz="2400" dirty="0"/>
              <a:t>Il ne s’agit plus d’opposer les personnes valides et les personnes handicapées. </a:t>
            </a:r>
            <a:endParaRPr lang="fr-FR" sz="2400" dirty="0" smtClean="0"/>
          </a:p>
          <a:p>
            <a:r>
              <a:rPr lang="fr-FR" sz="2400" dirty="0" smtClean="0"/>
              <a:t>Les personnes veulent un accès sans restrictions à tous les domaines de la vie sociale.</a:t>
            </a:r>
          </a:p>
          <a:p>
            <a:endParaRPr lang="fr-FR" sz="2400" dirty="0"/>
          </a:p>
          <a:p>
            <a:r>
              <a:rPr lang="fr-FR" sz="2400" dirty="0" smtClean="0"/>
              <a:t>Et on voit naître…</a:t>
            </a:r>
          </a:p>
          <a:p>
            <a:endParaRPr lang="fr-FR" dirty="0"/>
          </a:p>
          <a:p>
            <a:endParaRPr lang="fr-FR" dirty="0"/>
          </a:p>
          <a:p>
            <a:r>
              <a:rPr lang="fr-FR" dirty="0" smtClean="0"/>
              <a:t> </a:t>
            </a:r>
            <a:endParaRPr lang="fr-FR" dirty="0"/>
          </a:p>
        </p:txBody>
      </p:sp>
    </p:spTree>
    <p:extLst>
      <p:ext uri="{BB962C8B-B14F-4D97-AF65-F5344CB8AC3E}">
        <p14:creationId xmlns:p14="http://schemas.microsoft.com/office/powerpoint/2010/main" val="1201873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8980472" cy="1320800"/>
          </a:xfrm>
        </p:spPr>
        <p:txBody>
          <a:bodyPr>
            <a:noAutofit/>
          </a:bodyPr>
          <a:lstStyle/>
          <a:p>
            <a:r>
              <a:rPr lang="fr-FR" sz="3200" dirty="0">
                <a:ea typeface="+mn-ea"/>
                <a:cs typeface="+mn-cs"/>
              </a:rPr>
              <a:t>Loi du 11 février 2005  » pour l’égalité des droits et des chances , la participation et la citoyenneté des personnes handicapées</a:t>
            </a:r>
            <a:endParaRPr lang="fr-FR" sz="3200" dirty="0"/>
          </a:p>
        </p:txBody>
      </p:sp>
      <p:sp>
        <p:nvSpPr>
          <p:cNvPr id="3" name="Espace réservé du contenu 2"/>
          <p:cNvSpPr>
            <a:spLocks noGrp="1"/>
          </p:cNvSpPr>
          <p:nvPr>
            <p:ph idx="1"/>
          </p:nvPr>
        </p:nvSpPr>
        <p:spPr>
          <a:xfrm>
            <a:off x="677334" y="2474098"/>
            <a:ext cx="8596668" cy="3880773"/>
          </a:xfrm>
        </p:spPr>
        <p:txBody>
          <a:bodyPr>
            <a:normAutofit/>
          </a:bodyPr>
          <a:lstStyle/>
          <a:p>
            <a:pPr marL="0" lvl="0" indent="0">
              <a:spcBef>
                <a:spcPts val="0"/>
              </a:spcBef>
              <a:buClrTx/>
              <a:buSzTx/>
              <a:buNone/>
            </a:pPr>
            <a:endParaRPr lang="fr-FR" sz="2400" dirty="0">
              <a:solidFill>
                <a:prstClr val="black"/>
              </a:solidFill>
            </a:endParaRPr>
          </a:p>
          <a:p>
            <a:pPr marL="0" lvl="0" indent="0">
              <a:spcBef>
                <a:spcPts val="0"/>
              </a:spcBef>
              <a:buClrTx/>
              <a:buSzTx/>
              <a:buNone/>
            </a:pPr>
            <a:r>
              <a:rPr lang="fr-FR" sz="2400" dirty="0">
                <a:solidFill>
                  <a:schemeClr val="accent5">
                    <a:lumMod val="75000"/>
                  </a:schemeClr>
                </a:solidFill>
              </a:rPr>
              <a:t>« Constitue un handicap (…) toute limitation d’activité ou restriction de participation à la vie en société subie dans son environnement par une personne en raison d’une altération </a:t>
            </a:r>
            <a:r>
              <a:rPr lang="fr-FR" sz="2400" dirty="0" smtClean="0">
                <a:solidFill>
                  <a:schemeClr val="accent5">
                    <a:lumMod val="75000"/>
                  </a:schemeClr>
                </a:solidFill>
              </a:rPr>
              <a:t>substantielle, </a:t>
            </a:r>
            <a:r>
              <a:rPr lang="fr-FR" sz="2400" dirty="0">
                <a:solidFill>
                  <a:schemeClr val="accent5">
                    <a:lumMod val="75000"/>
                  </a:schemeClr>
                </a:solidFill>
              </a:rPr>
              <a:t>durable ou définitive d’une ou plusieurs fonctions physiques, sensorielle, mentales, cognitives ou psychiques, d’un polyhandicap ou d’un </a:t>
            </a:r>
            <a:r>
              <a:rPr lang="fr-FR" sz="2400" dirty="0" smtClean="0">
                <a:solidFill>
                  <a:schemeClr val="accent5">
                    <a:lumMod val="75000"/>
                  </a:schemeClr>
                </a:solidFill>
              </a:rPr>
              <a:t>trouble </a:t>
            </a:r>
            <a:r>
              <a:rPr lang="fr-FR" sz="2400" dirty="0">
                <a:solidFill>
                  <a:schemeClr val="accent5">
                    <a:lumMod val="75000"/>
                  </a:schemeClr>
                </a:solidFill>
              </a:rPr>
              <a:t>de santé </a:t>
            </a:r>
            <a:r>
              <a:rPr lang="fr-FR" sz="2400" dirty="0" smtClean="0">
                <a:solidFill>
                  <a:schemeClr val="accent5">
                    <a:lumMod val="75000"/>
                  </a:schemeClr>
                </a:solidFill>
              </a:rPr>
              <a:t>invalidant</a:t>
            </a:r>
            <a:r>
              <a:rPr lang="fr-FR" sz="2400" dirty="0" smtClean="0">
                <a:solidFill>
                  <a:srgbClr val="FF0000"/>
                </a:solidFill>
              </a:rPr>
              <a:t> </a:t>
            </a:r>
            <a:r>
              <a:rPr lang="fr-FR" sz="2000" dirty="0" smtClean="0">
                <a:solidFill>
                  <a:srgbClr val="FF0000"/>
                </a:solidFill>
              </a:rPr>
              <a:t>»</a:t>
            </a:r>
            <a:r>
              <a:rPr lang="fr-FR" sz="2000" dirty="0">
                <a:solidFill>
                  <a:prstClr val="black"/>
                </a:solidFill>
              </a:rPr>
              <a:t> </a:t>
            </a:r>
            <a:endParaRPr lang="fr-FR" dirty="0"/>
          </a:p>
        </p:txBody>
      </p:sp>
    </p:spTree>
    <p:extLst>
      <p:ext uri="{BB962C8B-B14F-4D97-AF65-F5344CB8AC3E}">
        <p14:creationId xmlns:p14="http://schemas.microsoft.com/office/powerpoint/2010/main" val="3476744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0709" y="1716133"/>
            <a:ext cx="8194766" cy="3416320"/>
          </a:xfrm>
          <a:prstGeom prst="rect">
            <a:avLst/>
          </a:prstGeom>
        </p:spPr>
        <p:txBody>
          <a:bodyPr wrap="square">
            <a:spAutoFit/>
          </a:bodyPr>
          <a:lstStyle/>
          <a:p>
            <a:pPr lvl="0"/>
            <a:r>
              <a:rPr lang="fr-FR" sz="2400" dirty="0">
                <a:solidFill>
                  <a:prstClr val="black"/>
                </a:solidFill>
              </a:rPr>
              <a:t>On garde le principe de solidarité nationale et </a:t>
            </a:r>
            <a:r>
              <a:rPr lang="fr-FR" sz="2400" dirty="0" smtClean="0">
                <a:solidFill>
                  <a:prstClr val="black"/>
                </a:solidFill>
              </a:rPr>
              <a:t>d’intégration</a:t>
            </a:r>
          </a:p>
          <a:p>
            <a:pPr lvl="0"/>
            <a:endParaRPr lang="fr-FR" sz="2400" dirty="0">
              <a:solidFill>
                <a:prstClr val="black"/>
              </a:solidFill>
            </a:endParaRPr>
          </a:p>
          <a:p>
            <a:pPr lvl="0"/>
            <a:r>
              <a:rPr lang="fr-FR" sz="2400" dirty="0">
                <a:solidFill>
                  <a:prstClr val="black"/>
                </a:solidFill>
              </a:rPr>
              <a:t>On ajoute la non –discrimination pour garantir « l’égalité des droits et des chances » de tous</a:t>
            </a:r>
            <a:r>
              <a:rPr lang="fr-FR" sz="2400" dirty="0" smtClean="0">
                <a:solidFill>
                  <a:prstClr val="black"/>
                </a:solidFill>
              </a:rPr>
              <a:t>.</a:t>
            </a:r>
          </a:p>
          <a:p>
            <a:pPr lvl="0"/>
            <a:endParaRPr lang="fr-FR" sz="2400" dirty="0">
              <a:solidFill>
                <a:prstClr val="black"/>
              </a:solidFill>
            </a:endParaRPr>
          </a:p>
          <a:p>
            <a:pPr lvl="0"/>
            <a:r>
              <a:rPr lang="fr-FR" sz="2400" dirty="0" smtClean="0">
                <a:solidFill>
                  <a:prstClr val="black"/>
                </a:solidFill>
              </a:rPr>
              <a:t>Droit de </a:t>
            </a:r>
            <a:r>
              <a:rPr lang="fr-FR" sz="2400" dirty="0">
                <a:solidFill>
                  <a:prstClr val="black"/>
                </a:solidFill>
              </a:rPr>
              <a:t>compensation du </a:t>
            </a:r>
            <a:r>
              <a:rPr lang="fr-FR" sz="2400" dirty="0" smtClean="0">
                <a:solidFill>
                  <a:prstClr val="black"/>
                </a:solidFill>
              </a:rPr>
              <a:t>handicap.</a:t>
            </a:r>
          </a:p>
          <a:p>
            <a:pPr lvl="0"/>
            <a:endParaRPr lang="fr-FR" sz="2400" dirty="0">
              <a:solidFill>
                <a:prstClr val="black"/>
              </a:solidFill>
            </a:endParaRPr>
          </a:p>
          <a:p>
            <a:pPr lvl="0"/>
            <a:r>
              <a:rPr lang="fr-FR" sz="2400" dirty="0" smtClean="0">
                <a:solidFill>
                  <a:prstClr val="black"/>
                </a:solidFill>
              </a:rPr>
              <a:t>Scolarité: insertion en milieu ordinaire</a:t>
            </a:r>
            <a:endParaRPr lang="fr-FR" sz="2400" dirty="0">
              <a:solidFill>
                <a:prstClr val="black"/>
              </a:solidFill>
            </a:endParaRPr>
          </a:p>
        </p:txBody>
      </p:sp>
    </p:spTree>
    <p:extLst>
      <p:ext uri="{BB962C8B-B14F-4D97-AF65-F5344CB8AC3E}">
        <p14:creationId xmlns:p14="http://schemas.microsoft.com/office/powerpoint/2010/main" val="3768560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48640" y="635726"/>
            <a:ext cx="8978537" cy="6832640"/>
          </a:xfrm>
          <a:prstGeom prst="rect">
            <a:avLst/>
          </a:prstGeom>
          <a:noFill/>
        </p:spPr>
        <p:txBody>
          <a:bodyPr wrap="square" rtlCol="0">
            <a:spAutoFit/>
          </a:bodyPr>
          <a:lstStyle/>
          <a:p>
            <a:r>
              <a:rPr lang="fr-FR" sz="2400" dirty="0" smtClean="0"/>
              <a:t>Apparaît dans le cadre législatif, </a:t>
            </a:r>
            <a:r>
              <a:rPr lang="fr-FR" sz="2400" b="1" dirty="0" smtClean="0"/>
              <a:t>la dimension sociale et environnementale.</a:t>
            </a:r>
          </a:p>
          <a:p>
            <a:endParaRPr lang="fr-FR" sz="2400" dirty="0"/>
          </a:p>
          <a:p>
            <a:r>
              <a:rPr lang="fr-FR" sz="2400" b="1" dirty="0" smtClean="0"/>
              <a:t>Le handicap n’est pas la personne mais la situation </a:t>
            </a:r>
            <a:r>
              <a:rPr lang="fr-FR" sz="2400" dirty="0" smtClean="0"/>
              <a:t>dans laquelle elle se trouve.</a:t>
            </a:r>
          </a:p>
          <a:p>
            <a:r>
              <a:rPr lang="fr-FR" sz="2400" dirty="0" smtClean="0"/>
              <a:t>C’est une conséquence de l’inaccessibilité de l’environnement.</a:t>
            </a:r>
          </a:p>
          <a:p>
            <a:pPr lvl="0"/>
            <a:r>
              <a:rPr lang="fr-FR" sz="2400" dirty="0" smtClean="0">
                <a:solidFill>
                  <a:prstClr val="black"/>
                </a:solidFill>
              </a:rPr>
              <a:t>L’inaccessibilité </a:t>
            </a:r>
            <a:r>
              <a:rPr lang="fr-FR" sz="2400" dirty="0">
                <a:solidFill>
                  <a:prstClr val="black"/>
                </a:solidFill>
              </a:rPr>
              <a:t>de certains lieux apportent une dimension discriminatoire.</a:t>
            </a:r>
          </a:p>
          <a:p>
            <a:endParaRPr lang="fr-FR" sz="2400" dirty="0"/>
          </a:p>
          <a:p>
            <a:r>
              <a:rPr lang="fr-FR" sz="2400" dirty="0" smtClean="0"/>
              <a:t>La responsabilité de chacun peut-être engagée  dans les facteurs générant une situation de handicap et des poursuites judiciaires peuvent être prodiguées.</a:t>
            </a:r>
          </a:p>
          <a:p>
            <a:endParaRPr lang="fr-FR" sz="2400" dirty="0"/>
          </a:p>
          <a:p>
            <a:endParaRPr lang="fr-FR" sz="2400" dirty="0" smtClean="0"/>
          </a:p>
          <a:p>
            <a:pPr lvl="0"/>
            <a:r>
              <a:rPr lang="fr-FR" sz="2400" b="1" dirty="0">
                <a:solidFill>
                  <a:prstClr val="black"/>
                </a:solidFill>
              </a:rPr>
              <a:t>L’accessibilité est un des principes fondateurs de cette loi. </a:t>
            </a:r>
          </a:p>
          <a:p>
            <a:endParaRPr lang="fr-FR" sz="2400" dirty="0"/>
          </a:p>
          <a:p>
            <a:endParaRPr lang="fr-FR" dirty="0" smtClean="0"/>
          </a:p>
          <a:p>
            <a:endParaRPr lang="fr-FR" dirty="0" smtClean="0"/>
          </a:p>
          <a:p>
            <a:endParaRPr lang="fr-FR" dirty="0"/>
          </a:p>
        </p:txBody>
      </p:sp>
    </p:spTree>
    <p:extLst>
      <p:ext uri="{BB962C8B-B14F-4D97-AF65-F5344CB8AC3E}">
        <p14:creationId xmlns:p14="http://schemas.microsoft.com/office/powerpoint/2010/main" val="674515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a:t>
            </a:r>
            <a:endParaRPr lang="fr-FR" dirty="0"/>
          </a:p>
        </p:txBody>
      </p:sp>
      <p:sp>
        <p:nvSpPr>
          <p:cNvPr id="3" name="Espace réservé du contenu 2"/>
          <p:cNvSpPr>
            <a:spLocks noGrp="1"/>
          </p:cNvSpPr>
          <p:nvPr>
            <p:ph idx="1"/>
          </p:nvPr>
        </p:nvSpPr>
        <p:spPr>
          <a:xfrm>
            <a:off x="677334" y="1421477"/>
            <a:ext cx="8596668" cy="4619886"/>
          </a:xfrm>
        </p:spPr>
        <p:txBody>
          <a:bodyPr>
            <a:normAutofit/>
          </a:bodyPr>
          <a:lstStyle/>
          <a:p>
            <a:r>
              <a:rPr lang="fr-FR" dirty="0" smtClean="0"/>
              <a:t>Introduction</a:t>
            </a:r>
          </a:p>
          <a:p>
            <a:r>
              <a:rPr lang="fr-FR" dirty="0" smtClean="0"/>
              <a:t>Définition du handicap</a:t>
            </a:r>
          </a:p>
          <a:p>
            <a:r>
              <a:rPr lang="fr-FR" dirty="0" smtClean="0"/>
              <a:t>Des classifications</a:t>
            </a:r>
          </a:p>
          <a:p>
            <a:r>
              <a:rPr lang="fr-FR" dirty="0" smtClean="0"/>
              <a:t>Un peu d’histoire</a:t>
            </a:r>
          </a:p>
          <a:p>
            <a:r>
              <a:rPr lang="fr-FR" dirty="0" smtClean="0"/>
              <a:t>Loi du 11 février 2005</a:t>
            </a:r>
          </a:p>
          <a:p>
            <a:r>
              <a:rPr lang="fr-FR" dirty="0" smtClean="0"/>
              <a:t>Les associations</a:t>
            </a:r>
          </a:p>
          <a:p>
            <a:r>
              <a:rPr lang="fr-FR" dirty="0" smtClean="0">
                <a:solidFill>
                  <a:schemeClr val="bg2">
                    <a:lumMod val="25000"/>
                  </a:schemeClr>
                </a:solidFill>
              </a:rPr>
              <a:t>Les </a:t>
            </a:r>
            <a:r>
              <a:rPr lang="fr-FR" dirty="0">
                <a:solidFill>
                  <a:schemeClr val="bg2">
                    <a:lumMod val="25000"/>
                  </a:schemeClr>
                </a:solidFill>
              </a:rPr>
              <a:t>grandes orientations politiques s’élaborent de plus en plus à l’échelle internationale. </a:t>
            </a:r>
            <a:endParaRPr lang="fr-FR" dirty="0" smtClean="0">
              <a:solidFill>
                <a:schemeClr val="bg2">
                  <a:lumMod val="25000"/>
                </a:schemeClr>
              </a:solidFill>
            </a:endParaRPr>
          </a:p>
          <a:p>
            <a:r>
              <a:rPr lang="fr-FR" dirty="0" err="1" smtClean="0">
                <a:solidFill>
                  <a:schemeClr val="bg2">
                    <a:lumMod val="25000"/>
                  </a:schemeClr>
                </a:solidFill>
              </a:rPr>
              <a:t>Disability</a:t>
            </a:r>
            <a:r>
              <a:rPr lang="fr-FR" dirty="0" smtClean="0">
                <a:solidFill>
                  <a:schemeClr val="bg2">
                    <a:lumMod val="25000"/>
                  </a:schemeClr>
                </a:solidFill>
              </a:rPr>
              <a:t> </a:t>
            </a:r>
            <a:r>
              <a:rPr lang="fr-FR" dirty="0" err="1" smtClean="0">
                <a:solidFill>
                  <a:schemeClr val="bg2">
                    <a:lumMod val="25000"/>
                  </a:schemeClr>
                </a:solidFill>
              </a:rPr>
              <a:t>studies</a:t>
            </a:r>
            <a:endParaRPr lang="fr-FR" dirty="0" smtClean="0">
              <a:solidFill>
                <a:schemeClr val="bg2">
                  <a:lumMod val="25000"/>
                </a:schemeClr>
              </a:solidFill>
            </a:endParaRPr>
          </a:p>
          <a:p>
            <a:r>
              <a:rPr lang="fr-FR" dirty="0" smtClean="0">
                <a:solidFill>
                  <a:schemeClr val="bg2">
                    <a:lumMod val="25000"/>
                  </a:schemeClr>
                </a:solidFill>
              </a:rPr>
              <a:t>En pratique</a:t>
            </a:r>
          </a:p>
          <a:p>
            <a:r>
              <a:rPr lang="fr-FR" dirty="0">
                <a:solidFill>
                  <a:schemeClr val="bg2">
                    <a:lumMod val="25000"/>
                  </a:schemeClr>
                </a:solidFill>
                <a:ea typeface="+mj-ea"/>
                <a:cs typeface="+mj-cs"/>
              </a:rPr>
              <a:t>Et pour le retour à domicile en sortie de SMR</a:t>
            </a:r>
            <a:endParaRPr lang="fr-FR" dirty="0" smtClean="0">
              <a:solidFill>
                <a:schemeClr val="bg2">
                  <a:lumMod val="25000"/>
                </a:schemeClr>
              </a:solidFill>
            </a:endParaRPr>
          </a:p>
          <a:p>
            <a:endParaRPr lang="fr-FR" dirty="0">
              <a:solidFill>
                <a:schemeClr val="bg2">
                  <a:lumMod val="25000"/>
                </a:schemeClr>
              </a:solidFill>
            </a:endParaRPr>
          </a:p>
          <a:p>
            <a:endParaRPr lang="fr-FR" dirty="0" smtClean="0"/>
          </a:p>
          <a:p>
            <a:endParaRPr lang="fr-FR" dirty="0" smtClean="0"/>
          </a:p>
          <a:p>
            <a:endParaRPr lang="fr-FR" dirty="0" smtClean="0"/>
          </a:p>
          <a:p>
            <a:endParaRPr lang="fr-FR" dirty="0" smtClean="0"/>
          </a:p>
          <a:p>
            <a:endParaRPr lang="fr-FR" dirty="0"/>
          </a:p>
        </p:txBody>
      </p:sp>
    </p:spTree>
    <p:extLst>
      <p:ext uri="{BB962C8B-B14F-4D97-AF65-F5344CB8AC3E}">
        <p14:creationId xmlns:p14="http://schemas.microsoft.com/office/powerpoint/2010/main" val="1948980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05989" y="714103"/>
            <a:ext cx="7550331" cy="4554583"/>
          </a:xfrm>
          <a:prstGeom prst="rect">
            <a:avLst/>
          </a:prstGeom>
          <a:noFill/>
        </p:spPr>
        <p:txBody>
          <a:bodyPr wrap="square" rtlCol="0">
            <a:spAutoFit/>
          </a:bodyPr>
          <a:lstStyle/>
          <a:p>
            <a:endParaRPr lang="fr-FR" dirty="0"/>
          </a:p>
        </p:txBody>
      </p:sp>
      <p:sp>
        <p:nvSpPr>
          <p:cNvPr id="3" name="ZoneTexte 2"/>
          <p:cNvSpPr txBox="1"/>
          <p:nvPr/>
        </p:nvSpPr>
        <p:spPr>
          <a:xfrm>
            <a:off x="888274" y="339635"/>
            <a:ext cx="9109166" cy="1938992"/>
          </a:xfrm>
          <a:prstGeom prst="rect">
            <a:avLst/>
          </a:prstGeom>
          <a:noFill/>
        </p:spPr>
        <p:txBody>
          <a:bodyPr wrap="square" rtlCol="0">
            <a:spAutoFit/>
          </a:bodyPr>
          <a:lstStyle/>
          <a:p>
            <a:r>
              <a:rPr lang="fr-FR" sz="2400" dirty="0" smtClean="0"/>
              <a:t>La notion d’accessibilité touche à de nombreux domaines et fait du handicap une question transversale.</a:t>
            </a:r>
          </a:p>
          <a:p>
            <a:endParaRPr lang="fr-FR" sz="2400" dirty="0"/>
          </a:p>
          <a:p>
            <a:r>
              <a:rPr lang="fr-FR" sz="2400" dirty="0" smtClean="0"/>
              <a:t>Un obligation de résultat à 10 ans (2015)</a:t>
            </a:r>
          </a:p>
          <a:p>
            <a:endParaRPr lang="fr-FR" sz="2400" dirty="0"/>
          </a:p>
        </p:txBody>
      </p:sp>
      <p:sp>
        <p:nvSpPr>
          <p:cNvPr id="4" name="ZoneTexte 3"/>
          <p:cNvSpPr txBox="1"/>
          <p:nvPr/>
        </p:nvSpPr>
        <p:spPr>
          <a:xfrm>
            <a:off x="888274" y="1985554"/>
            <a:ext cx="9013372" cy="5078313"/>
          </a:xfrm>
          <a:prstGeom prst="rect">
            <a:avLst/>
          </a:prstGeom>
          <a:noFill/>
        </p:spPr>
        <p:txBody>
          <a:bodyPr wrap="square" rtlCol="0">
            <a:spAutoFit/>
          </a:bodyPr>
          <a:lstStyle/>
          <a:p>
            <a:r>
              <a:rPr lang="fr-FR" sz="2400" dirty="0" smtClean="0"/>
              <a:t>-L’accessibilité à</a:t>
            </a:r>
          </a:p>
          <a:p>
            <a:endParaRPr lang="fr-FR" sz="2400" dirty="0"/>
          </a:p>
          <a:p>
            <a:r>
              <a:rPr lang="fr-FR" sz="2400" dirty="0" smtClean="0"/>
              <a:t>La voirie</a:t>
            </a:r>
          </a:p>
          <a:p>
            <a:r>
              <a:rPr lang="fr-FR" sz="2400" dirty="0" smtClean="0"/>
              <a:t>Les transports</a:t>
            </a:r>
          </a:p>
          <a:p>
            <a:r>
              <a:rPr lang="fr-FR" sz="2400" dirty="0" smtClean="0"/>
              <a:t>Les espaces publics </a:t>
            </a:r>
          </a:p>
          <a:p>
            <a:r>
              <a:rPr lang="fr-FR" sz="2400" dirty="0" smtClean="0"/>
              <a:t>Les espaces ouverts au public</a:t>
            </a:r>
          </a:p>
          <a:p>
            <a:r>
              <a:rPr lang="fr-FR" sz="2400" dirty="0" smtClean="0"/>
              <a:t>Les écoles</a:t>
            </a:r>
          </a:p>
          <a:p>
            <a:r>
              <a:rPr lang="fr-FR" sz="2400" dirty="0" smtClean="0"/>
              <a:t>Les administrations</a:t>
            </a:r>
          </a:p>
          <a:p>
            <a:endParaRPr lang="fr-FR" sz="2400" dirty="0"/>
          </a:p>
          <a:p>
            <a:r>
              <a:rPr lang="fr-FR" sz="2400" dirty="0" smtClean="0"/>
              <a:t>-La loi vise l’aménagement des logements, l’élargissement du parc immobilier accessible pour ouvrir le choix de lieu de vie et moins contraindre l’entrée en institution.</a:t>
            </a:r>
          </a:p>
          <a:p>
            <a:endParaRPr lang="fr-FR" dirty="0"/>
          </a:p>
          <a:p>
            <a:endParaRPr lang="fr-FR" dirty="0"/>
          </a:p>
        </p:txBody>
      </p:sp>
    </p:spTree>
    <p:extLst>
      <p:ext uri="{BB962C8B-B14F-4D97-AF65-F5344CB8AC3E}">
        <p14:creationId xmlns:p14="http://schemas.microsoft.com/office/powerpoint/2010/main" val="3178154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6175" y="246062"/>
            <a:ext cx="3096912" cy="6365875"/>
          </a:xfrm>
          <a:prstGeom prst="rect">
            <a:avLst/>
          </a:prstGeom>
        </p:spPr>
      </p:pic>
    </p:spTree>
    <p:extLst>
      <p:ext uri="{BB962C8B-B14F-4D97-AF65-F5344CB8AC3E}">
        <p14:creationId xmlns:p14="http://schemas.microsoft.com/office/powerpoint/2010/main" val="3964791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53440" y="478971"/>
            <a:ext cx="9727474" cy="3046988"/>
          </a:xfrm>
          <a:prstGeom prst="rect">
            <a:avLst/>
          </a:prstGeom>
          <a:noFill/>
        </p:spPr>
        <p:txBody>
          <a:bodyPr wrap="square" rtlCol="0">
            <a:spAutoFit/>
          </a:bodyPr>
          <a:lstStyle/>
          <a:p>
            <a:r>
              <a:rPr lang="fr-FR" sz="2400" dirty="0" smtClean="0"/>
              <a:t>-Mais aussi</a:t>
            </a:r>
          </a:p>
          <a:p>
            <a:endParaRPr lang="fr-FR" sz="2400" dirty="0"/>
          </a:p>
          <a:p>
            <a:r>
              <a:rPr lang="fr-FR" sz="2400" dirty="0" smtClean="0"/>
              <a:t>Les modalités de vote pour ceux qui ne peuvent pas se déplacer</a:t>
            </a:r>
          </a:p>
          <a:p>
            <a:r>
              <a:rPr lang="fr-FR" sz="2400" dirty="0" smtClean="0"/>
              <a:t>L’interprétation en langue des signes des enseignements et débats publics</a:t>
            </a:r>
          </a:p>
          <a:p>
            <a:r>
              <a:rPr lang="fr-FR" sz="2400" dirty="0" smtClean="0"/>
              <a:t>Une signalétique visuelle pour les sourds et tactiles pour les aveugles</a:t>
            </a:r>
          </a:p>
          <a:p>
            <a:r>
              <a:rPr lang="fr-FR" sz="2400" dirty="0" smtClean="0"/>
              <a:t>Accessibilité des sites WEB</a:t>
            </a:r>
          </a:p>
          <a:p>
            <a:r>
              <a:rPr lang="fr-FR" sz="2400" dirty="0" smtClean="0"/>
              <a:t>…</a:t>
            </a:r>
            <a:endParaRPr lang="fr-FR" dirty="0"/>
          </a:p>
        </p:txBody>
      </p:sp>
      <p:sp>
        <p:nvSpPr>
          <p:cNvPr id="3" name="ZoneTexte 2"/>
          <p:cNvSpPr txBox="1"/>
          <p:nvPr/>
        </p:nvSpPr>
        <p:spPr>
          <a:xfrm>
            <a:off x="705394" y="3971108"/>
            <a:ext cx="10398034" cy="1200329"/>
          </a:xfrm>
          <a:prstGeom prst="rect">
            <a:avLst/>
          </a:prstGeom>
          <a:noFill/>
        </p:spPr>
        <p:txBody>
          <a:bodyPr wrap="square" rtlCol="0">
            <a:spAutoFit/>
          </a:bodyPr>
          <a:lstStyle/>
          <a:p>
            <a:r>
              <a:rPr lang="fr-FR" sz="2400" dirty="0" smtClean="0"/>
              <a:t>Cette loi relève de plusieurs codes: civil, action sociale et famille, santé publique, sécurité sociale, éducation, travail, marchés publics, construction et habitat, collectivités territoriales, </a:t>
            </a:r>
            <a:r>
              <a:rPr lang="fr-FR" sz="2400" dirty="0" err="1" smtClean="0"/>
              <a:t>impôts,etc</a:t>
            </a:r>
            <a:r>
              <a:rPr lang="fr-FR" sz="2400" dirty="0" smtClean="0"/>
              <a:t>.</a:t>
            </a:r>
            <a:endParaRPr lang="fr-FR" sz="2400" dirty="0"/>
          </a:p>
        </p:txBody>
      </p:sp>
    </p:spTree>
    <p:extLst>
      <p:ext uri="{BB962C8B-B14F-4D97-AF65-F5344CB8AC3E}">
        <p14:creationId xmlns:p14="http://schemas.microsoft.com/office/powerpoint/2010/main" val="1571453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 loi de 2005 handicap en diagramme | Pearltre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244602"/>
            <a:ext cx="6356350" cy="6229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443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70560" y="335845"/>
            <a:ext cx="10032274" cy="6463308"/>
          </a:xfrm>
          <a:prstGeom prst="rect">
            <a:avLst/>
          </a:prstGeom>
          <a:noFill/>
        </p:spPr>
        <p:txBody>
          <a:bodyPr wrap="square" rtlCol="0">
            <a:spAutoFit/>
          </a:bodyPr>
          <a:lstStyle/>
          <a:p>
            <a:r>
              <a:rPr lang="fr-FR" b="1" dirty="0" smtClean="0"/>
              <a:t>Prestation de compensation du handicap (</a:t>
            </a:r>
            <a:r>
              <a:rPr lang="fr-FR" b="1" dirty="0" err="1" smtClean="0"/>
              <a:t>PCH</a:t>
            </a:r>
            <a:r>
              <a:rPr lang="fr-FR" b="1" dirty="0" smtClean="0"/>
              <a:t>)</a:t>
            </a:r>
          </a:p>
          <a:p>
            <a:endParaRPr lang="fr-FR" dirty="0"/>
          </a:p>
          <a:p>
            <a:r>
              <a:rPr lang="fr-FR" dirty="0" smtClean="0"/>
              <a:t>Elle compense 5 types de dépenses: aide humaine, aides techniques, aménagement du logement et du véhicule, charges spécifiques, aide animalière</a:t>
            </a:r>
          </a:p>
          <a:p>
            <a:endParaRPr lang="fr-FR" dirty="0"/>
          </a:p>
          <a:p>
            <a:endParaRPr lang="fr-FR" dirty="0" smtClean="0"/>
          </a:p>
          <a:p>
            <a:endParaRPr lang="fr-FR" dirty="0"/>
          </a:p>
          <a:p>
            <a:r>
              <a:rPr lang="fr-FR" b="1" dirty="0" smtClean="0"/>
              <a:t>MDPH: maison départementale des personnes handicapées</a:t>
            </a:r>
          </a:p>
          <a:p>
            <a:endParaRPr lang="fr-FR" dirty="0"/>
          </a:p>
          <a:p>
            <a:r>
              <a:rPr lang="fr-FR" dirty="0" smtClean="0"/>
              <a:t>Remplace les </a:t>
            </a:r>
            <a:r>
              <a:rPr lang="fr-FR" dirty="0" err="1" smtClean="0"/>
              <a:t>CDES</a:t>
            </a:r>
            <a:r>
              <a:rPr lang="fr-FR" dirty="0" smtClean="0"/>
              <a:t> et </a:t>
            </a:r>
            <a:r>
              <a:rPr lang="fr-FR" dirty="0" err="1" smtClean="0"/>
              <a:t>COTOREP</a:t>
            </a:r>
            <a:r>
              <a:rPr lang="fr-FR" dirty="0" smtClean="0"/>
              <a:t>. </a:t>
            </a:r>
          </a:p>
          <a:p>
            <a:endParaRPr lang="fr-FR" dirty="0"/>
          </a:p>
          <a:p>
            <a:r>
              <a:rPr lang="fr-FR" dirty="0" smtClean="0"/>
              <a:t>En son sein, la Commission des droits et de l’autonomie des personnes handicapées (CDAPH) prend des décisions en se fondant sur l’évaluation réalisée par l’équipe pluridisciplinaire et sur le plan de compensation proposé</a:t>
            </a:r>
          </a:p>
          <a:p>
            <a:endParaRPr lang="fr-FR" dirty="0"/>
          </a:p>
          <a:p>
            <a:endParaRPr lang="fr-FR" dirty="0" smtClean="0"/>
          </a:p>
          <a:p>
            <a:r>
              <a:rPr lang="fr-FR" b="1" dirty="0" smtClean="0"/>
              <a:t>Caisse nationale de solidarité pour l’autonomie (</a:t>
            </a:r>
            <a:r>
              <a:rPr lang="fr-FR" b="1" dirty="0" err="1" smtClean="0"/>
              <a:t>CNSA</a:t>
            </a:r>
            <a:r>
              <a:rPr lang="fr-FR" b="1" dirty="0" smtClean="0"/>
              <a:t>)</a:t>
            </a:r>
          </a:p>
          <a:p>
            <a:endParaRPr lang="fr-FR" dirty="0"/>
          </a:p>
          <a:p>
            <a:r>
              <a:rPr lang="fr-FR" dirty="0" smtClean="0"/>
              <a:t>Participe au financement de l’APA et de la </a:t>
            </a:r>
            <a:r>
              <a:rPr lang="fr-FR" dirty="0" err="1" smtClean="0"/>
              <a:t>PCH</a:t>
            </a:r>
            <a:endParaRPr lang="fr-FR" dirty="0" smtClean="0"/>
          </a:p>
          <a:p>
            <a:r>
              <a:rPr lang="fr-FR" dirty="0" smtClean="0"/>
              <a:t>Garantit l’égalité de traitement sur le territoire, échanges entre les départements, réseaux rassemblant associations, professionnels représentants du département</a:t>
            </a:r>
          </a:p>
          <a:p>
            <a:r>
              <a:rPr lang="fr-FR" dirty="0" smtClean="0"/>
              <a:t>Mission d’expertise, d’information</a:t>
            </a:r>
            <a:r>
              <a:rPr lang="fr-FR" dirty="0"/>
              <a:t>,</a:t>
            </a:r>
            <a:r>
              <a:rPr lang="fr-FR" dirty="0" smtClean="0"/>
              <a:t> diffuse les bonnes pratiques</a:t>
            </a:r>
          </a:p>
          <a:p>
            <a:r>
              <a:rPr lang="fr-FR" dirty="0" smtClean="0"/>
              <a:t>Lancement d’actions de recherche</a:t>
            </a:r>
            <a:endParaRPr lang="fr-FR" dirty="0"/>
          </a:p>
        </p:txBody>
      </p:sp>
    </p:spTree>
    <p:extLst>
      <p:ext uri="{BB962C8B-B14F-4D97-AF65-F5344CB8AC3E}">
        <p14:creationId xmlns:p14="http://schemas.microsoft.com/office/powerpoint/2010/main" val="1744729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ouze ans après la loi du 11 février 2005 aura telle vraiment changée l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450" y="361950"/>
            <a:ext cx="8569173" cy="61341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11486" y="6488668"/>
            <a:ext cx="6096000" cy="369332"/>
          </a:xfrm>
          <a:prstGeom prst="rect">
            <a:avLst/>
          </a:prstGeom>
        </p:spPr>
        <p:txBody>
          <a:bodyPr>
            <a:spAutoFit/>
          </a:bodyPr>
          <a:lstStyle/>
          <a:p>
            <a:r>
              <a:rPr lang="fr-FR" sz="900" dirty="0" smtClean="0"/>
              <a:t>https://france-handicap-info.com/france/accessibilite-dependance-societe-emploi-economie/97-reportage/4289-douze-ans-apres-la-loi-du-11-fevrier-2005-aura-telle-vraiment-changee-l-avenir-des-personnes-handicapees</a:t>
            </a:r>
            <a:endParaRPr lang="fr-FR" sz="900" dirty="0"/>
          </a:p>
        </p:txBody>
      </p:sp>
    </p:spTree>
    <p:extLst>
      <p:ext uri="{BB962C8B-B14F-4D97-AF65-F5344CB8AC3E}">
        <p14:creationId xmlns:p14="http://schemas.microsoft.com/office/powerpoint/2010/main" val="1490197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63106" y="731520"/>
            <a:ext cx="4145485" cy="3651069"/>
          </a:xfrm>
          <a:prstGeom prst="rect">
            <a:avLst/>
          </a:prstGeom>
        </p:spPr>
      </p:pic>
      <p:pic>
        <p:nvPicPr>
          <p:cNvPr id="3" name="Image 2"/>
          <p:cNvPicPr>
            <a:picLocks noChangeAspect="1"/>
          </p:cNvPicPr>
          <p:nvPr/>
        </p:nvPicPr>
        <p:blipFill>
          <a:blip r:embed="rId3"/>
          <a:stretch>
            <a:fillRect/>
          </a:stretch>
        </p:blipFill>
        <p:spPr>
          <a:xfrm>
            <a:off x="5053012" y="385374"/>
            <a:ext cx="4143239" cy="4067563"/>
          </a:xfrm>
          <a:prstGeom prst="rect">
            <a:avLst/>
          </a:prstGeom>
        </p:spPr>
      </p:pic>
      <p:sp>
        <p:nvSpPr>
          <p:cNvPr id="4" name="Rectangle 3"/>
          <p:cNvSpPr/>
          <p:nvPr/>
        </p:nvSpPr>
        <p:spPr>
          <a:xfrm>
            <a:off x="598238" y="4452937"/>
            <a:ext cx="2443298" cy="230832"/>
          </a:xfrm>
          <a:prstGeom prst="rect">
            <a:avLst/>
          </a:prstGeom>
        </p:spPr>
        <p:txBody>
          <a:bodyPr wrap="none">
            <a:spAutoFit/>
          </a:bodyPr>
          <a:lstStyle/>
          <a:p>
            <a:r>
              <a:rPr lang="fr-FR" sz="900" dirty="0">
                <a:solidFill>
                  <a:prstClr val="black"/>
                </a:solidFill>
              </a:rPr>
              <a:t>Mon handicap ma force repéré à Instagram </a:t>
            </a:r>
            <a:endParaRPr lang="fr-FR" sz="900" dirty="0"/>
          </a:p>
        </p:txBody>
      </p:sp>
    </p:spTree>
    <p:extLst>
      <p:ext uri="{BB962C8B-B14F-4D97-AF65-F5344CB8AC3E}">
        <p14:creationId xmlns:p14="http://schemas.microsoft.com/office/powerpoint/2010/main" val="2257603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46884" y="640079"/>
            <a:ext cx="6020122" cy="5431689"/>
          </a:xfrm>
          <a:prstGeom prst="rect">
            <a:avLst/>
          </a:prstGeom>
        </p:spPr>
      </p:pic>
    </p:spTree>
    <p:extLst>
      <p:ext uri="{BB962C8B-B14F-4D97-AF65-F5344CB8AC3E}">
        <p14:creationId xmlns:p14="http://schemas.microsoft.com/office/powerpoint/2010/main" val="850998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oi « Handicap » de 2005 « 10 ans après, what else ? » : l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8051" y="0"/>
            <a:ext cx="4038600" cy="7693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975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81521" y="1260021"/>
            <a:ext cx="7541623" cy="4708981"/>
          </a:xfrm>
          <a:prstGeom prst="rect">
            <a:avLst/>
          </a:prstGeom>
          <a:noFill/>
        </p:spPr>
        <p:txBody>
          <a:bodyPr wrap="square" rtlCol="0">
            <a:spAutoFit/>
          </a:bodyPr>
          <a:lstStyle/>
          <a:p>
            <a:r>
              <a:rPr lang="fr-FR" sz="2400" dirty="0" smtClean="0"/>
              <a:t>Le handicap est un modèle socialement construit. Une exclusion non nécessaire.</a:t>
            </a:r>
          </a:p>
          <a:p>
            <a:endParaRPr lang="fr-FR" sz="2400" dirty="0"/>
          </a:p>
          <a:p>
            <a:pPr lvl="0"/>
            <a:r>
              <a:rPr lang="fr-FR" sz="2400" dirty="0">
                <a:solidFill>
                  <a:prstClr val="black"/>
                </a:solidFill>
              </a:rPr>
              <a:t>Le handicap se constitue dans un ensemble, déficience, environnement,…</a:t>
            </a:r>
          </a:p>
          <a:p>
            <a:endParaRPr lang="fr-FR" sz="2400" dirty="0"/>
          </a:p>
          <a:p>
            <a:endParaRPr lang="fr-FR" sz="2400" dirty="0" smtClean="0"/>
          </a:p>
          <a:p>
            <a:pPr lvl="0"/>
            <a:r>
              <a:rPr lang="fr-FR" sz="2400" dirty="0">
                <a:solidFill>
                  <a:prstClr val="black"/>
                </a:solidFill>
              </a:rPr>
              <a:t>Les représentation sociales déterminent notre conception du handicap mais également nos relations sociales avec les personnes en situation de handicap.</a:t>
            </a:r>
          </a:p>
          <a:p>
            <a:endParaRPr lang="fr-FR" sz="2000" dirty="0" smtClean="0"/>
          </a:p>
          <a:p>
            <a:endParaRPr lang="fr-FR" sz="2000" dirty="0"/>
          </a:p>
          <a:p>
            <a:endParaRPr lang="fr-FR" sz="2000" dirty="0"/>
          </a:p>
        </p:txBody>
      </p:sp>
    </p:spTree>
    <p:extLst>
      <p:ext uri="{BB962C8B-B14F-4D97-AF65-F5344CB8AC3E}">
        <p14:creationId xmlns:p14="http://schemas.microsoft.com/office/powerpoint/2010/main" val="1203610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Introduction</a:t>
            </a:r>
            <a:endParaRPr lang="fr-FR" dirty="0"/>
          </a:p>
        </p:txBody>
      </p:sp>
      <p:sp>
        <p:nvSpPr>
          <p:cNvPr id="3" name="ZoneTexte 2"/>
          <p:cNvSpPr txBox="1"/>
          <p:nvPr/>
        </p:nvSpPr>
        <p:spPr>
          <a:xfrm>
            <a:off x="966651" y="1750423"/>
            <a:ext cx="8699863" cy="3970318"/>
          </a:xfrm>
          <a:prstGeom prst="rect">
            <a:avLst/>
          </a:prstGeom>
          <a:noFill/>
        </p:spPr>
        <p:txBody>
          <a:bodyPr wrap="square" rtlCol="0">
            <a:spAutoFit/>
          </a:bodyPr>
          <a:lstStyle/>
          <a:p>
            <a:r>
              <a:rPr lang="fr-FR" sz="2800" dirty="0" smtClean="0"/>
              <a:t>Le handicap est souvent perçu comme ne concernant qu’une minorité. </a:t>
            </a:r>
          </a:p>
          <a:p>
            <a:r>
              <a:rPr lang="fr-FR" sz="2800" dirty="0" smtClean="0"/>
              <a:t>Or même si on ne naît pas avec un handicap, on a de fortes probabilités d’y être confronté avec l’âge.</a:t>
            </a:r>
          </a:p>
          <a:p>
            <a:r>
              <a:rPr lang="fr-FR" sz="2800" dirty="0" smtClean="0"/>
              <a:t>En vieillissant, augmentation du risque d’AVC, de maladies neurodégénératives type Parkinson, du risque de cécité, de surdité, </a:t>
            </a:r>
            <a:r>
              <a:rPr lang="fr-FR" sz="2800" dirty="0" err="1" smtClean="0"/>
              <a:t>etc</a:t>
            </a:r>
            <a:r>
              <a:rPr lang="fr-FR" sz="2800" dirty="0" smtClean="0"/>
              <a:t>,</a:t>
            </a:r>
          </a:p>
          <a:p>
            <a:r>
              <a:rPr lang="fr-FR" sz="2800" dirty="0" smtClean="0"/>
              <a:t>Les accidents de la vie ou les accidents du travail peuvent aussi être la cause d’handicap durable.</a:t>
            </a:r>
            <a:endParaRPr lang="fr-FR" sz="2800" dirty="0"/>
          </a:p>
        </p:txBody>
      </p:sp>
    </p:spTree>
    <p:extLst>
      <p:ext uri="{BB962C8B-B14F-4D97-AF65-F5344CB8AC3E}">
        <p14:creationId xmlns:p14="http://schemas.microsoft.com/office/powerpoint/2010/main" val="2311548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38250" y="1285875"/>
            <a:ext cx="8772525" cy="1569660"/>
          </a:xfrm>
          <a:prstGeom prst="rect">
            <a:avLst/>
          </a:prstGeom>
          <a:noFill/>
        </p:spPr>
        <p:txBody>
          <a:bodyPr wrap="square" rtlCol="0">
            <a:spAutoFit/>
          </a:bodyPr>
          <a:lstStyle/>
          <a:p>
            <a:r>
              <a:rPr lang="fr-FR" sz="2400" dirty="0" smtClean="0"/>
              <a:t>Certains personnes s’identifient à une culture comme les sourds mais la majorité des personnes en situation de handicap ne s’identifient pas spécialement à une communauté particulière</a:t>
            </a:r>
            <a:r>
              <a:rPr lang="fr-FR" sz="2000" dirty="0" smtClean="0"/>
              <a:t>.</a:t>
            </a:r>
            <a:endParaRPr lang="fr-FR" sz="2000" dirty="0"/>
          </a:p>
        </p:txBody>
      </p:sp>
      <p:sp>
        <p:nvSpPr>
          <p:cNvPr id="3" name="Rectangle 2"/>
          <p:cNvSpPr/>
          <p:nvPr/>
        </p:nvSpPr>
        <p:spPr>
          <a:xfrm>
            <a:off x="2495550" y="4064169"/>
            <a:ext cx="6096000" cy="1569660"/>
          </a:xfrm>
          <a:prstGeom prst="rect">
            <a:avLst/>
          </a:prstGeom>
        </p:spPr>
        <p:txBody>
          <a:bodyPr>
            <a:spAutoFit/>
          </a:bodyPr>
          <a:lstStyle/>
          <a:p>
            <a:pPr lvl="0"/>
            <a:r>
              <a:rPr lang="fr-FR" sz="2400" dirty="0">
                <a:solidFill>
                  <a:prstClr val="black"/>
                </a:solidFill>
              </a:rPr>
              <a:t>Comment choisit-on de définir une personne ? Quel lien choisit-on de mettre avec son corps, ses émotions , sa pensée, sa volonté, son milieu…</a:t>
            </a:r>
          </a:p>
        </p:txBody>
      </p:sp>
    </p:spTree>
    <p:extLst>
      <p:ext uri="{BB962C8B-B14F-4D97-AF65-F5344CB8AC3E}">
        <p14:creationId xmlns:p14="http://schemas.microsoft.com/office/powerpoint/2010/main" val="1525519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associations</a:t>
            </a:r>
            <a:endParaRPr lang="fr-FR" dirty="0"/>
          </a:p>
        </p:txBody>
      </p:sp>
      <p:sp>
        <p:nvSpPr>
          <p:cNvPr id="3" name="Espace réservé du contenu 2"/>
          <p:cNvSpPr>
            <a:spLocks noGrp="1"/>
          </p:cNvSpPr>
          <p:nvPr>
            <p:ph idx="1"/>
          </p:nvPr>
        </p:nvSpPr>
        <p:spPr>
          <a:xfrm>
            <a:off x="677334" y="1457325"/>
            <a:ext cx="8596668" cy="4584037"/>
          </a:xfrm>
        </p:spPr>
        <p:txBody>
          <a:bodyPr>
            <a:normAutofit/>
          </a:bodyPr>
          <a:lstStyle/>
          <a:p>
            <a:r>
              <a:rPr lang="fr-FR" sz="2000" dirty="0" smtClean="0"/>
              <a:t>Présentes dès la fin du XIX </a:t>
            </a:r>
            <a:r>
              <a:rPr lang="fr-FR" sz="2000" dirty="0" err="1" smtClean="0"/>
              <a:t>ème</a:t>
            </a:r>
            <a:r>
              <a:rPr lang="fr-FR" sz="2000" dirty="0" smtClean="0"/>
              <a:t> siècle.</a:t>
            </a:r>
          </a:p>
          <a:p>
            <a:r>
              <a:rPr lang="fr-FR" sz="2000" dirty="0" smtClean="0"/>
              <a:t>Associations des accidentés du travail, des mutilés de guerre, des tuberculeux, veulent améliorer leurs sorts, faire un lieu d’échanges, défendre leur cause auprès des pouvoirs publics</a:t>
            </a:r>
          </a:p>
          <a:p>
            <a:r>
              <a:rPr lang="fr-FR" sz="2000" dirty="0" smtClean="0"/>
              <a:t>1930: elles aident à la création et à la gestion d’institution d’accueil adapté</a:t>
            </a:r>
          </a:p>
          <a:p>
            <a:r>
              <a:rPr lang="fr-FR" sz="2000" dirty="0" smtClean="0"/>
              <a:t>1933: Association des paralysés et rhumatisants devenue Association des paralysés de France en 1945</a:t>
            </a:r>
          </a:p>
          <a:p>
            <a:r>
              <a:rPr lang="fr-FR" sz="2000" dirty="0" smtClean="0"/>
              <a:t>1960: </a:t>
            </a:r>
            <a:r>
              <a:rPr lang="fr-FR" sz="2000" dirty="0" err="1" smtClean="0"/>
              <a:t>UNAPEI</a:t>
            </a:r>
            <a:r>
              <a:rPr lang="fr-FR" sz="2000" dirty="0" smtClean="0"/>
              <a:t> ( union nationale des associations de parents d’enfants inadaptés): création de jardins d’enfants, de colonies de vacances)</a:t>
            </a:r>
          </a:p>
          <a:p>
            <a:r>
              <a:rPr lang="fr-FR" sz="2000" dirty="0" smtClean="0"/>
              <a:t>1980: processus d’internationalisation et globalisation d’un mouvement handicapé</a:t>
            </a:r>
          </a:p>
          <a:p>
            <a:pPr marL="0" indent="0">
              <a:buNone/>
            </a:pPr>
            <a:endParaRPr lang="fr-FR" dirty="0"/>
          </a:p>
        </p:txBody>
      </p:sp>
    </p:spTree>
    <p:extLst>
      <p:ext uri="{BB962C8B-B14F-4D97-AF65-F5344CB8AC3E}">
        <p14:creationId xmlns:p14="http://schemas.microsoft.com/office/powerpoint/2010/main" val="3133448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38200" y="1047750"/>
            <a:ext cx="7696200" cy="2031325"/>
          </a:xfrm>
          <a:prstGeom prst="rect">
            <a:avLst/>
          </a:prstGeom>
          <a:noFill/>
        </p:spPr>
        <p:txBody>
          <a:bodyPr wrap="square" rtlCol="0">
            <a:spAutoFit/>
          </a:bodyPr>
          <a:lstStyle/>
          <a:p>
            <a:r>
              <a:rPr lang="fr-FR" dirty="0" smtClean="0"/>
              <a:t>Exemples: association France </a:t>
            </a:r>
            <a:r>
              <a:rPr lang="fr-FR" dirty="0" err="1" smtClean="0"/>
              <a:t>Parkinson,à</a:t>
            </a:r>
            <a:r>
              <a:rPr lang="fr-FR" dirty="0" smtClean="0"/>
              <a:t> vous…. </a:t>
            </a:r>
          </a:p>
          <a:p>
            <a:endParaRPr lang="fr-FR" dirty="0"/>
          </a:p>
          <a:p>
            <a:endParaRPr lang="fr-FR" dirty="0" smtClean="0"/>
          </a:p>
          <a:p>
            <a:endParaRPr lang="fr-FR" dirty="0"/>
          </a:p>
          <a:p>
            <a:endParaRPr lang="fr-FR" dirty="0" smtClean="0"/>
          </a:p>
          <a:p>
            <a:endParaRPr lang="fr-FR" dirty="0"/>
          </a:p>
          <a:p>
            <a:endParaRPr lang="fr-FR" dirty="0"/>
          </a:p>
        </p:txBody>
      </p:sp>
      <p:sp>
        <p:nvSpPr>
          <p:cNvPr id="3" name="Rectangle 2"/>
          <p:cNvSpPr/>
          <p:nvPr/>
        </p:nvSpPr>
        <p:spPr>
          <a:xfrm>
            <a:off x="1085850" y="3686086"/>
            <a:ext cx="9639300" cy="2067233"/>
          </a:xfrm>
          <a:prstGeom prst="rect">
            <a:avLst/>
          </a:prstGeom>
        </p:spPr>
        <p:txBody>
          <a:bodyPr wrap="square">
            <a:spAutoFit/>
          </a:bodyPr>
          <a:lstStyle/>
          <a:p>
            <a:pPr lvl="0">
              <a:spcBef>
                <a:spcPts val="1000"/>
              </a:spcBef>
              <a:buClr>
                <a:srgbClr val="90C226"/>
              </a:buClr>
              <a:buSzPct val="80000"/>
            </a:pPr>
            <a:r>
              <a:rPr lang="fr-FR" sz="2400" b="1" dirty="0" smtClean="0">
                <a:solidFill>
                  <a:prstClr val="black">
                    <a:lumMod val="75000"/>
                    <a:lumOff val="25000"/>
                  </a:prstClr>
                </a:solidFill>
              </a:rPr>
              <a:t>Rôle des associations</a:t>
            </a:r>
          </a:p>
          <a:p>
            <a:pPr lvl="0">
              <a:spcBef>
                <a:spcPts val="1000"/>
              </a:spcBef>
              <a:buClr>
                <a:srgbClr val="90C226"/>
              </a:buClr>
              <a:buSzPct val="80000"/>
            </a:pPr>
            <a:r>
              <a:rPr lang="fr-FR" sz="2400" b="1" dirty="0" smtClean="0">
                <a:solidFill>
                  <a:prstClr val="black">
                    <a:lumMod val="75000"/>
                    <a:lumOff val="25000"/>
                  </a:prstClr>
                </a:solidFill>
              </a:rPr>
              <a:t>Action </a:t>
            </a:r>
            <a:r>
              <a:rPr lang="fr-FR" sz="2400" b="1" dirty="0">
                <a:solidFill>
                  <a:prstClr val="black">
                    <a:lumMod val="75000"/>
                    <a:lumOff val="25000"/>
                  </a:prstClr>
                </a:solidFill>
              </a:rPr>
              <a:t>d’entraide, de </a:t>
            </a:r>
            <a:r>
              <a:rPr lang="fr-FR" sz="2400" b="1" dirty="0" smtClean="0">
                <a:solidFill>
                  <a:prstClr val="black">
                    <a:lumMod val="75000"/>
                    <a:lumOff val="25000"/>
                  </a:prstClr>
                </a:solidFill>
              </a:rPr>
              <a:t>partage, de soutien, d’accompagnement. Porte-parole </a:t>
            </a:r>
            <a:r>
              <a:rPr lang="fr-FR" sz="2400" b="1" dirty="0">
                <a:solidFill>
                  <a:prstClr val="black">
                    <a:lumMod val="75000"/>
                    <a:lumOff val="25000"/>
                  </a:prstClr>
                </a:solidFill>
              </a:rPr>
              <a:t>sur la scène publique, </a:t>
            </a:r>
            <a:r>
              <a:rPr lang="fr-FR" sz="2400" b="1" dirty="0" smtClean="0">
                <a:solidFill>
                  <a:prstClr val="black">
                    <a:lumMod val="75000"/>
                    <a:lumOff val="25000"/>
                  </a:prstClr>
                </a:solidFill>
              </a:rPr>
              <a:t>politique. </a:t>
            </a:r>
            <a:r>
              <a:rPr lang="fr-FR" sz="2400" b="1" dirty="0">
                <a:solidFill>
                  <a:prstClr val="black">
                    <a:lumMod val="75000"/>
                    <a:lumOff val="25000"/>
                  </a:prstClr>
                </a:solidFill>
              </a:rPr>
              <a:t>P</a:t>
            </a:r>
            <a:r>
              <a:rPr lang="fr-FR" sz="2400" b="1" dirty="0" smtClean="0">
                <a:solidFill>
                  <a:prstClr val="black">
                    <a:lumMod val="75000"/>
                    <a:lumOff val="25000"/>
                  </a:prstClr>
                </a:solidFill>
              </a:rPr>
              <a:t>roduction </a:t>
            </a:r>
            <a:r>
              <a:rPr lang="fr-FR" sz="2400" b="1" dirty="0">
                <a:solidFill>
                  <a:prstClr val="black">
                    <a:lumMod val="75000"/>
                    <a:lumOff val="25000"/>
                  </a:prstClr>
                </a:solidFill>
              </a:rPr>
              <a:t>et </a:t>
            </a:r>
            <a:r>
              <a:rPr lang="fr-FR" sz="2400" b="1" dirty="0" smtClean="0">
                <a:solidFill>
                  <a:prstClr val="black">
                    <a:lumMod val="75000"/>
                    <a:lumOff val="25000"/>
                  </a:prstClr>
                </a:solidFill>
              </a:rPr>
              <a:t>diffusion d’informations, valorisation de l’expérience</a:t>
            </a:r>
            <a:r>
              <a:rPr lang="fr-FR" sz="2400" b="1" dirty="0">
                <a:solidFill>
                  <a:prstClr val="black">
                    <a:lumMod val="75000"/>
                    <a:lumOff val="25000"/>
                  </a:prstClr>
                </a:solidFill>
              </a:rPr>
              <a:t>, </a:t>
            </a:r>
            <a:r>
              <a:rPr lang="fr-FR" sz="2400" b="1" dirty="0" smtClean="0">
                <a:solidFill>
                  <a:prstClr val="black">
                    <a:lumMod val="75000"/>
                    <a:lumOff val="25000"/>
                  </a:prstClr>
                </a:solidFill>
              </a:rPr>
              <a:t>participation </a:t>
            </a:r>
            <a:r>
              <a:rPr lang="fr-FR" sz="2400" b="1" dirty="0">
                <a:solidFill>
                  <a:prstClr val="black">
                    <a:lumMod val="75000"/>
                    <a:lumOff val="25000"/>
                  </a:prstClr>
                </a:solidFill>
              </a:rPr>
              <a:t>à la </a:t>
            </a:r>
            <a:r>
              <a:rPr lang="fr-FR" sz="2400" b="1" dirty="0" smtClean="0">
                <a:solidFill>
                  <a:prstClr val="black">
                    <a:lumMod val="75000"/>
                    <a:lumOff val="25000"/>
                  </a:prstClr>
                </a:solidFill>
              </a:rPr>
              <a:t>recherche.</a:t>
            </a:r>
            <a:endParaRPr lang="fr-FR" sz="2400" b="1" dirty="0">
              <a:solidFill>
                <a:prstClr val="black">
                  <a:lumMod val="75000"/>
                  <a:lumOff val="25000"/>
                </a:prstClr>
              </a:solidFill>
            </a:endParaRPr>
          </a:p>
        </p:txBody>
      </p:sp>
    </p:spTree>
    <p:extLst>
      <p:ext uri="{BB962C8B-B14F-4D97-AF65-F5344CB8AC3E}">
        <p14:creationId xmlns:p14="http://schemas.microsoft.com/office/powerpoint/2010/main" val="2739397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92182" y="2542903"/>
            <a:ext cx="11443064" cy="4524315"/>
          </a:xfrm>
          <a:prstGeom prst="rect">
            <a:avLst/>
          </a:prstGeom>
          <a:noFill/>
        </p:spPr>
        <p:txBody>
          <a:bodyPr wrap="square" rtlCol="0">
            <a:spAutoFit/>
          </a:bodyPr>
          <a:lstStyle/>
          <a:p>
            <a:r>
              <a:rPr lang="fr-FR" sz="2400" dirty="0" smtClean="0"/>
              <a:t>Au niveau européen, il existe depuis 1996, le </a:t>
            </a:r>
            <a:r>
              <a:rPr lang="fr-FR" sz="2400" b="1" dirty="0" smtClean="0"/>
              <a:t>Forum européen des personnes handicapées</a:t>
            </a:r>
            <a:r>
              <a:rPr lang="fr-FR" sz="2400" dirty="0" smtClean="0"/>
              <a:t> composé d’un représentant de chaque pays. Pour la France, c’est le Conseil français des personnes handicapées.</a:t>
            </a:r>
          </a:p>
          <a:p>
            <a:endParaRPr lang="fr-FR" sz="2400" dirty="0"/>
          </a:p>
          <a:p>
            <a:r>
              <a:rPr lang="fr-FR" sz="2400" dirty="0" smtClean="0"/>
              <a:t>L’européanisation des normes a eu un impact au niveau de l’ONU et de l’OMS et en 2006, l’assemblée générale des nations unies adopte le premier traité du XXI </a:t>
            </a:r>
            <a:r>
              <a:rPr lang="fr-FR" sz="2400" dirty="0" err="1" smtClean="0"/>
              <a:t>ème</a:t>
            </a:r>
            <a:r>
              <a:rPr lang="fr-FR" sz="2400" dirty="0" smtClean="0"/>
              <a:t> siècle de droit de l’homme: </a:t>
            </a:r>
            <a:r>
              <a:rPr lang="fr-FR" sz="2400" b="1" dirty="0" smtClean="0"/>
              <a:t>la Convention relative aux droits des personnes handicapées (CDPH).</a:t>
            </a:r>
            <a:r>
              <a:rPr lang="fr-FR" sz="2400" dirty="0" smtClean="0"/>
              <a:t> </a:t>
            </a:r>
            <a:r>
              <a:rPr lang="fr-FR" sz="2400" dirty="0">
                <a:latin typeface="Frutiger Neue"/>
              </a:rPr>
              <a:t>La </a:t>
            </a:r>
            <a:r>
              <a:rPr lang="fr-FR" sz="2400" dirty="0" err="1">
                <a:latin typeface="Frutiger Neue"/>
              </a:rPr>
              <a:t>CDPH</a:t>
            </a:r>
            <a:r>
              <a:rPr lang="fr-FR" sz="2400" dirty="0">
                <a:latin typeface="Frutiger Neue"/>
              </a:rPr>
              <a:t> est la première convention </a:t>
            </a:r>
            <a:r>
              <a:rPr lang="fr-FR" sz="2400" b="1" dirty="0">
                <a:latin typeface="Frutiger Neue"/>
              </a:rPr>
              <a:t>internationale</a:t>
            </a:r>
            <a:r>
              <a:rPr lang="fr-FR" sz="2400" dirty="0">
                <a:latin typeface="Frutiger Neue"/>
              </a:rPr>
              <a:t> spécifique aux droits des personnes handicapées. </a:t>
            </a:r>
            <a:endParaRPr lang="fr-FR" sz="2400" dirty="0" smtClean="0">
              <a:latin typeface="Frutiger Neue"/>
            </a:endParaRPr>
          </a:p>
          <a:p>
            <a:r>
              <a:rPr lang="fr-FR" sz="2400" dirty="0">
                <a:latin typeface="-apple-system"/>
              </a:rPr>
              <a:t>P</a:t>
            </a:r>
            <a:r>
              <a:rPr lang="fr-FR" sz="2400" dirty="0" smtClean="0">
                <a:latin typeface="-apple-system"/>
              </a:rPr>
              <a:t>romouvoir</a:t>
            </a:r>
            <a:r>
              <a:rPr lang="fr-FR" sz="2400" dirty="0">
                <a:latin typeface="-apple-system"/>
              </a:rPr>
              <a:t>, protéger et assurer </a:t>
            </a:r>
            <a:r>
              <a:rPr lang="fr-FR" sz="2400" dirty="0" smtClean="0">
                <a:latin typeface="-apple-system"/>
              </a:rPr>
              <a:t>la </a:t>
            </a:r>
            <a:r>
              <a:rPr lang="fr-FR" sz="2400" dirty="0">
                <a:latin typeface="-apple-system"/>
              </a:rPr>
              <a:t>dignité, l'égalité devant la loi, les droits </a:t>
            </a:r>
            <a:r>
              <a:rPr lang="fr-FR" sz="2400" dirty="0" smtClean="0">
                <a:latin typeface="-apple-system"/>
              </a:rPr>
              <a:t>humains et </a:t>
            </a:r>
            <a:r>
              <a:rPr lang="fr-FR" sz="2400" dirty="0">
                <a:latin typeface="-apple-system"/>
              </a:rPr>
              <a:t>les libertés </a:t>
            </a:r>
            <a:r>
              <a:rPr lang="fr-FR" sz="2400" dirty="0" smtClean="0">
                <a:latin typeface="-apple-system"/>
              </a:rPr>
              <a:t>fondamentales des </a:t>
            </a:r>
            <a:r>
              <a:rPr lang="fr-FR" sz="2400" dirty="0">
                <a:latin typeface="-apple-system"/>
              </a:rPr>
              <a:t>personnes avec des </a:t>
            </a:r>
            <a:r>
              <a:rPr lang="fr-FR" sz="2400" dirty="0" smtClean="0">
                <a:latin typeface="-apple-system"/>
              </a:rPr>
              <a:t>handicaps en </a:t>
            </a:r>
            <a:r>
              <a:rPr lang="fr-FR" sz="2400" dirty="0">
                <a:latin typeface="-apple-system"/>
              </a:rPr>
              <a:t>tous genres.</a:t>
            </a:r>
            <a:endParaRPr lang="fr-FR" sz="2400" dirty="0">
              <a:latin typeface="Frutiger Neue"/>
            </a:endParaRPr>
          </a:p>
          <a:p>
            <a:endParaRPr lang="fr-FR" sz="2400" dirty="0" smtClean="0">
              <a:latin typeface="Frutiger Neue"/>
            </a:endParaRPr>
          </a:p>
        </p:txBody>
      </p:sp>
      <p:sp>
        <p:nvSpPr>
          <p:cNvPr id="3" name="Rectangle 2"/>
          <p:cNvSpPr/>
          <p:nvPr/>
        </p:nvSpPr>
        <p:spPr>
          <a:xfrm>
            <a:off x="592182" y="642984"/>
            <a:ext cx="9161417" cy="1754326"/>
          </a:xfrm>
          <a:prstGeom prst="rect">
            <a:avLst/>
          </a:prstGeom>
        </p:spPr>
        <p:txBody>
          <a:bodyPr wrap="square">
            <a:spAutoFit/>
          </a:bodyPr>
          <a:lstStyle/>
          <a:p>
            <a:pPr lvl="0"/>
            <a:r>
              <a:rPr lang="fr-FR" sz="3600" dirty="0">
                <a:solidFill>
                  <a:srgbClr val="92D050"/>
                </a:solidFill>
              </a:rPr>
              <a:t>Les grandes orientations politiques s’élaborent de plus en plus à l’échelle internationale. </a:t>
            </a:r>
          </a:p>
        </p:txBody>
      </p:sp>
    </p:spTree>
    <p:extLst>
      <p:ext uri="{BB962C8B-B14F-4D97-AF65-F5344CB8AC3E}">
        <p14:creationId xmlns:p14="http://schemas.microsoft.com/office/powerpoint/2010/main" val="2634804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Disability</a:t>
            </a:r>
            <a:r>
              <a:rPr lang="fr-FR" dirty="0" smtClean="0"/>
              <a:t> </a:t>
            </a:r>
            <a:r>
              <a:rPr lang="fr-FR" dirty="0" err="1" smtClean="0"/>
              <a:t>studies</a:t>
            </a:r>
            <a:endParaRPr lang="fr-FR" dirty="0"/>
          </a:p>
        </p:txBody>
      </p:sp>
      <p:sp>
        <p:nvSpPr>
          <p:cNvPr id="3" name="Espace réservé du contenu 2"/>
          <p:cNvSpPr>
            <a:spLocks noGrp="1"/>
          </p:cNvSpPr>
          <p:nvPr>
            <p:ph idx="1"/>
          </p:nvPr>
        </p:nvSpPr>
        <p:spPr>
          <a:xfrm>
            <a:off x="677333" y="1802675"/>
            <a:ext cx="9459443" cy="4238688"/>
          </a:xfrm>
        </p:spPr>
        <p:txBody>
          <a:bodyPr>
            <a:normAutofit fontScale="92500" lnSpcReduction="20000"/>
          </a:bodyPr>
          <a:lstStyle/>
          <a:p>
            <a:pPr marL="0" lvl="0" indent="0">
              <a:spcBef>
                <a:spcPts val="0"/>
              </a:spcBef>
              <a:buClrTx/>
              <a:buSzTx/>
              <a:buNone/>
            </a:pPr>
            <a:r>
              <a:rPr lang="fr-FR" sz="2600" dirty="0">
                <a:solidFill>
                  <a:srgbClr val="000000"/>
                </a:solidFill>
                <a:ea typeface="Arial" panose="020B0604020202020204" pitchFamily="34" charset="0"/>
                <a:cs typeface="Times New Roman" panose="02020603050405020304" pitchFamily="18" charset="0"/>
              </a:rPr>
              <a:t>Les </a:t>
            </a:r>
            <a:r>
              <a:rPr lang="fr-FR" sz="2600" dirty="0" err="1">
                <a:solidFill>
                  <a:srgbClr val="000000"/>
                </a:solidFill>
                <a:ea typeface="Arial" panose="020B0604020202020204" pitchFamily="34" charset="0"/>
                <a:cs typeface="Times New Roman" panose="02020603050405020304" pitchFamily="18" charset="0"/>
              </a:rPr>
              <a:t>disability</a:t>
            </a:r>
            <a:r>
              <a:rPr lang="fr-FR" sz="2600" dirty="0">
                <a:solidFill>
                  <a:srgbClr val="000000"/>
                </a:solidFill>
                <a:ea typeface="Arial" panose="020B0604020202020204" pitchFamily="34" charset="0"/>
                <a:cs typeface="Times New Roman" panose="02020603050405020304" pitchFamily="18" charset="0"/>
              </a:rPr>
              <a:t> </a:t>
            </a:r>
            <a:r>
              <a:rPr lang="fr-FR" sz="2600" dirty="0" err="1">
                <a:solidFill>
                  <a:srgbClr val="000000"/>
                </a:solidFill>
                <a:ea typeface="Arial" panose="020B0604020202020204" pitchFamily="34" charset="0"/>
                <a:cs typeface="Times New Roman" panose="02020603050405020304" pitchFamily="18" charset="0"/>
              </a:rPr>
              <a:t>studies</a:t>
            </a:r>
            <a:r>
              <a:rPr lang="fr-FR" sz="2600" dirty="0">
                <a:solidFill>
                  <a:srgbClr val="000000"/>
                </a:solidFill>
                <a:ea typeface="Arial" panose="020B0604020202020204" pitchFamily="34" charset="0"/>
                <a:cs typeface="Times New Roman" panose="02020603050405020304" pitchFamily="18" charset="0"/>
              </a:rPr>
              <a:t> </a:t>
            </a:r>
            <a:r>
              <a:rPr lang="fr-FR" sz="2600" dirty="0" smtClean="0">
                <a:solidFill>
                  <a:srgbClr val="000000"/>
                </a:solidFill>
                <a:ea typeface="Arial" panose="020B0604020202020204" pitchFamily="34" charset="0"/>
                <a:cs typeface="Times New Roman" panose="02020603050405020304" pitchFamily="18" charset="0"/>
              </a:rPr>
              <a:t>sont des recherches qui analysent </a:t>
            </a:r>
            <a:r>
              <a:rPr lang="fr-FR" sz="2600" dirty="0">
                <a:solidFill>
                  <a:srgbClr val="000000"/>
                </a:solidFill>
                <a:ea typeface="Arial" panose="020B0604020202020204" pitchFamily="34" charset="0"/>
                <a:cs typeface="Times New Roman" panose="02020603050405020304" pitchFamily="18" charset="0"/>
              </a:rPr>
              <a:t>le handicap par rapport aux facteurs sociaux, culturels et </a:t>
            </a:r>
            <a:r>
              <a:rPr lang="fr-FR" sz="2600" dirty="0" smtClean="0">
                <a:solidFill>
                  <a:srgbClr val="000000"/>
                </a:solidFill>
                <a:ea typeface="Arial" panose="020B0604020202020204" pitchFamily="34" charset="0"/>
                <a:cs typeface="Times New Roman" panose="02020603050405020304" pitchFamily="18" charset="0"/>
              </a:rPr>
              <a:t>politiques.</a:t>
            </a:r>
          </a:p>
          <a:p>
            <a:pPr marL="0" lvl="0" indent="0">
              <a:spcBef>
                <a:spcPts val="0"/>
              </a:spcBef>
              <a:buClrTx/>
              <a:buSzTx/>
              <a:buNone/>
            </a:pPr>
            <a:endParaRPr lang="fr-FR" sz="2600" spc="55" dirty="0">
              <a:solidFill>
                <a:srgbClr val="000000"/>
              </a:solidFill>
              <a:ea typeface="Times New Roman" panose="02020603050405020304" pitchFamily="18" charset="0"/>
              <a:cs typeface="Times New Roman" panose="02020603050405020304" pitchFamily="18" charset="0"/>
            </a:endParaRPr>
          </a:p>
          <a:p>
            <a:pPr marL="0" lvl="0" indent="0">
              <a:spcBef>
                <a:spcPts val="0"/>
              </a:spcBef>
              <a:buClrTx/>
              <a:buSzTx/>
              <a:buNone/>
            </a:pPr>
            <a:r>
              <a:rPr lang="fr-FR" sz="2600" spc="55" dirty="0" smtClean="0">
                <a:solidFill>
                  <a:srgbClr val="000000"/>
                </a:solidFill>
                <a:ea typeface="Times New Roman" panose="02020603050405020304" pitchFamily="18" charset="0"/>
              </a:rPr>
              <a:t>« </a:t>
            </a:r>
            <a:r>
              <a:rPr lang="fr-FR" sz="2600" i="1" spc="55" dirty="0" err="1">
                <a:solidFill>
                  <a:srgbClr val="000000"/>
                </a:solidFill>
                <a:ea typeface="Times New Roman" panose="02020603050405020304" pitchFamily="18" charset="0"/>
              </a:rPr>
              <a:t>disability</a:t>
            </a:r>
            <a:r>
              <a:rPr lang="fr-FR" sz="2600" i="1" spc="55" dirty="0">
                <a:solidFill>
                  <a:srgbClr val="000000"/>
                </a:solidFill>
                <a:ea typeface="Times New Roman" panose="02020603050405020304" pitchFamily="18" charset="0"/>
              </a:rPr>
              <a:t> </a:t>
            </a:r>
            <a:r>
              <a:rPr lang="fr-FR" sz="2600" i="1" spc="55" dirty="0" err="1">
                <a:solidFill>
                  <a:srgbClr val="000000"/>
                </a:solidFill>
                <a:ea typeface="Times New Roman" panose="02020603050405020304" pitchFamily="18" charset="0"/>
              </a:rPr>
              <a:t>studies</a:t>
            </a:r>
            <a:r>
              <a:rPr lang="fr-FR" sz="2600" i="1" spc="55" dirty="0">
                <a:solidFill>
                  <a:srgbClr val="000000"/>
                </a:solidFill>
                <a:ea typeface="Times New Roman" panose="02020603050405020304" pitchFamily="18" charset="0"/>
              </a:rPr>
              <a:t> » </a:t>
            </a:r>
            <a:r>
              <a:rPr lang="fr-FR" sz="2600" spc="55" dirty="0">
                <a:solidFill>
                  <a:srgbClr val="000000"/>
                </a:solidFill>
                <a:ea typeface="Times New Roman" panose="02020603050405020304" pitchFamily="18" charset="0"/>
              </a:rPr>
              <a:t>n'a pas d'équiva­lent simple en français. </a:t>
            </a:r>
            <a:r>
              <a:rPr lang="fr-FR" sz="2600" dirty="0">
                <a:solidFill>
                  <a:prstClr val="black"/>
                </a:solidFill>
              </a:rPr>
              <a:t>Très anglais et nord américains, peu de recherche du côté francophone.</a:t>
            </a:r>
          </a:p>
          <a:p>
            <a:pPr marL="0" lvl="0" indent="0">
              <a:spcBef>
                <a:spcPts val="0"/>
              </a:spcBef>
              <a:buClrTx/>
              <a:buSzTx/>
              <a:buNone/>
            </a:pPr>
            <a:endParaRPr lang="fr-FR" sz="2600" spc="55" dirty="0">
              <a:solidFill>
                <a:srgbClr val="000000"/>
              </a:solidFill>
              <a:ea typeface="Times New Roman" panose="02020603050405020304" pitchFamily="18" charset="0"/>
            </a:endParaRPr>
          </a:p>
          <a:p>
            <a:pPr marL="0" lvl="0" indent="0">
              <a:spcBef>
                <a:spcPts val="0"/>
              </a:spcBef>
              <a:buClrTx/>
              <a:buSzTx/>
              <a:buNone/>
            </a:pPr>
            <a:r>
              <a:rPr lang="fr-FR" sz="2600" spc="55" dirty="0" smtClean="0">
                <a:solidFill>
                  <a:srgbClr val="000000"/>
                </a:solidFill>
                <a:ea typeface="Times New Roman" panose="02020603050405020304" pitchFamily="18" charset="0"/>
              </a:rPr>
              <a:t>C'est </a:t>
            </a:r>
            <a:r>
              <a:rPr lang="fr-FR" sz="2600" spc="55" dirty="0">
                <a:solidFill>
                  <a:srgbClr val="000000"/>
                </a:solidFill>
                <a:ea typeface="Times New Roman" panose="02020603050405020304" pitchFamily="18" charset="0"/>
              </a:rPr>
              <a:t>un champ scientifique </a:t>
            </a:r>
            <a:r>
              <a:rPr lang="fr-FR" sz="2600" spc="55" dirty="0" smtClean="0">
                <a:solidFill>
                  <a:srgbClr val="000000"/>
                </a:solidFill>
                <a:ea typeface="Times New Roman" panose="02020603050405020304" pitchFamily="18" charset="0"/>
              </a:rPr>
              <a:t>né Outre-Atlantique,</a:t>
            </a:r>
            <a:r>
              <a:rPr lang="fr-FR" sz="2600" spc="55" dirty="0">
                <a:solidFill>
                  <a:srgbClr val="000000"/>
                </a:solidFill>
                <a:ea typeface="Times New Roman" panose="02020603050405020304" pitchFamily="18" charset="0"/>
              </a:rPr>
              <a:t> dont l'an­crage est  dans un mouvement social</a:t>
            </a:r>
            <a:r>
              <a:rPr lang="fr-FR" sz="2600" spc="55" dirty="0" smtClean="0">
                <a:solidFill>
                  <a:srgbClr val="000000"/>
                </a:solidFill>
                <a:ea typeface="Times New Roman" panose="02020603050405020304" pitchFamily="18" charset="0"/>
              </a:rPr>
              <a:t> . C’est enseigné à l’Université aux </a:t>
            </a:r>
            <a:r>
              <a:rPr lang="fr-FR" sz="2600" spc="55" dirty="0">
                <a:solidFill>
                  <a:srgbClr val="000000"/>
                </a:solidFill>
                <a:ea typeface="Times New Roman" panose="02020603050405020304" pitchFamily="18" charset="0"/>
              </a:rPr>
              <a:t>E</a:t>
            </a:r>
            <a:r>
              <a:rPr lang="fr-FR" sz="2600" spc="55" dirty="0" smtClean="0">
                <a:solidFill>
                  <a:srgbClr val="000000"/>
                </a:solidFill>
                <a:ea typeface="Times New Roman" panose="02020603050405020304" pitchFamily="18" charset="0"/>
              </a:rPr>
              <a:t>tats-Unis.</a:t>
            </a:r>
          </a:p>
          <a:p>
            <a:pPr marL="0" lvl="0" indent="0">
              <a:spcBef>
                <a:spcPts val="0"/>
              </a:spcBef>
              <a:buClrTx/>
              <a:buSzTx/>
              <a:buNone/>
            </a:pPr>
            <a:r>
              <a:rPr lang="fr-FR" sz="2600" spc="55" dirty="0" smtClean="0">
                <a:solidFill>
                  <a:srgbClr val="000000"/>
                </a:solidFill>
                <a:ea typeface="Times New Roman" panose="02020603050405020304" pitchFamily="18" charset="0"/>
              </a:rPr>
              <a:t>En France, </a:t>
            </a:r>
            <a:r>
              <a:rPr lang="fr-FR" sz="2600" spc="65" dirty="0" smtClean="0">
                <a:solidFill>
                  <a:srgbClr val="000000"/>
                </a:solidFill>
                <a:ea typeface="Times New Roman" panose="02020603050405020304" pitchFamily="18" charset="0"/>
              </a:rPr>
              <a:t>l'objet </a:t>
            </a:r>
            <a:r>
              <a:rPr lang="fr-FR" sz="2600" spc="65" dirty="0">
                <a:solidFill>
                  <a:srgbClr val="000000"/>
                </a:solidFill>
                <a:ea typeface="Times New Roman" panose="02020603050405020304" pitchFamily="18" charset="0"/>
              </a:rPr>
              <a:t>« handicap » peine à trouver sa place dans l'organisation disciplinaire de l'enseignement supérieur et de la </a:t>
            </a:r>
            <a:r>
              <a:rPr lang="fr-FR" sz="2600" spc="65" dirty="0" smtClean="0">
                <a:solidFill>
                  <a:srgbClr val="000000"/>
                </a:solidFill>
                <a:ea typeface="Times New Roman" panose="02020603050405020304" pitchFamily="18" charset="0"/>
              </a:rPr>
              <a:t>recherche.</a:t>
            </a:r>
            <a:endParaRPr lang="fr-FR" sz="2600" dirty="0">
              <a:solidFill>
                <a:prstClr val="black"/>
              </a:solidFill>
              <a:ea typeface="PMingLiU"/>
            </a:endParaRPr>
          </a:p>
          <a:p>
            <a:pPr marL="0" lvl="0" indent="0">
              <a:spcBef>
                <a:spcPts val="0"/>
              </a:spcBef>
              <a:buClrTx/>
              <a:buSzTx/>
              <a:buNone/>
            </a:pPr>
            <a:endParaRPr lang="fr-FR" sz="2400" spc="55" dirty="0">
              <a:solidFill>
                <a:srgbClr val="000000"/>
              </a:solidFill>
              <a:ea typeface="Times New Roman" panose="02020603050405020304" pitchFamily="18" charset="0"/>
            </a:endParaRPr>
          </a:p>
          <a:p>
            <a:endParaRPr lang="fr-FR" dirty="0"/>
          </a:p>
        </p:txBody>
      </p:sp>
      <p:sp>
        <p:nvSpPr>
          <p:cNvPr id="5" name="Rectangle 4"/>
          <p:cNvSpPr/>
          <p:nvPr/>
        </p:nvSpPr>
        <p:spPr>
          <a:xfrm>
            <a:off x="5869577" y="5823034"/>
            <a:ext cx="6096000" cy="1220847"/>
          </a:xfrm>
          <a:prstGeom prst="rect">
            <a:avLst/>
          </a:prstGeom>
        </p:spPr>
        <p:txBody>
          <a:bodyPr>
            <a:spAutoFit/>
          </a:bodyPr>
          <a:lstStyle/>
          <a:p>
            <a:pPr lvl="0">
              <a:spcBef>
                <a:spcPts val="1000"/>
              </a:spcBef>
              <a:buClr>
                <a:srgbClr val="90C226"/>
              </a:buClr>
              <a:buSzPct val="80000"/>
            </a:pPr>
            <a:r>
              <a:rPr lang="fr-FR" sz="1300" dirty="0">
                <a:solidFill>
                  <a:prstClr val="black"/>
                </a:solidFill>
              </a:rPr>
              <a:t>Albrecht G L., </a:t>
            </a:r>
            <a:r>
              <a:rPr lang="fr-FR" sz="1300" dirty="0" err="1">
                <a:solidFill>
                  <a:prstClr val="black"/>
                </a:solidFill>
              </a:rPr>
              <a:t>Ravaud</a:t>
            </a:r>
            <a:r>
              <a:rPr lang="fr-FR" sz="1300" dirty="0">
                <a:solidFill>
                  <a:prstClr val="black"/>
                </a:solidFill>
              </a:rPr>
              <a:t> J-F, </a:t>
            </a:r>
            <a:r>
              <a:rPr lang="fr-FR" sz="1300" dirty="0" err="1">
                <a:solidFill>
                  <a:prstClr val="black"/>
                </a:solidFill>
              </a:rPr>
              <a:t>Stiker</a:t>
            </a:r>
            <a:r>
              <a:rPr lang="fr-FR" sz="1300" dirty="0">
                <a:solidFill>
                  <a:prstClr val="black"/>
                </a:solidFill>
              </a:rPr>
              <a:t> H-J. L’émergence des </a:t>
            </a:r>
            <a:r>
              <a:rPr lang="fr-FR" sz="1300" i="1" dirty="0" err="1">
                <a:solidFill>
                  <a:prstClr val="black"/>
                </a:solidFill>
              </a:rPr>
              <a:t>disability</a:t>
            </a:r>
            <a:r>
              <a:rPr lang="fr-FR" sz="1300" i="1" dirty="0">
                <a:solidFill>
                  <a:prstClr val="black"/>
                </a:solidFill>
              </a:rPr>
              <a:t> </a:t>
            </a:r>
            <a:r>
              <a:rPr lang="fr-FR" sz="1300" i="1" dirty="0" err="1">
                <a:solidFill>
                  <a:prstClr val="black"/>
                </a:solidFill>
              </a:rPr>
              <a:t>studies</a:t>
            </a:r>
            <a:r>
              <a:rPr lang="fr-FR" sz="1300" dirty="0">
                <a:solidFill>
                  <a:prstClr val="black"/>
                </a:solidFill>
              </a:rPr>
              <a:t>: état de </a:t>
            </a:r>
            <a:r>
              <a:rPr lang="fr-FR" sz="1300" dirty="0" err="1">
                <a:solidFill>
                  <a:prstClr val="black"/>
                </a:solidFill>
              </a:rPr>
              <a:t>slieux</a:t>
            </a:r>
            <a:r>
              <a:rPr lang="fr-FR" sz="1300" dirty="0">
                <a:solidFill>
                  <a:prstClr val="black"/>
                </a:solidFill>
              </a:rPr>
              <a:t> et perspectives, In: Sciences sociales et santé. Volume 19, n°4, 2001. pp.43-73, repéré à </a:t>
            </a:r>
            <a:r>
              <a:rPr lang="fr-FR" sz="1300" dirty="0">
                <a:solidFill>
                  <a:prstClr val="black"/>
                </a:solidFill>
                <a:hlinkClick r:id="rId2"/>
              </a:rPr>
              <a:t>https://www.persee.fr/doc/sosan_0294-0337_2001_num_19_4_1535</a:t>
            </a:r>
            <a:r>
              <a:rPr lang="fr-FR" sz="1300" dirty="0">
                <a:solidFill>
                  <a:prstClr val="black"/>
                </a:solidFill>
              </a:rPr>
              <a:t> (consulté le 5 décembre 2023)</a:t>
            </a:r>
          </a:p>
          <a:p>
            <a:pPr lvl="0">
              <a:spcBef>
                <a:spcPts val="1000"/>
              </a:spcBef>
              <a:buClr>
                <a:srgbClr val="90C226"/>
              </a:buClr>
              <a:buSzPct val="80000"/>
            </a:pPr>
            <a:endParaRPr lang="fr-FR" sz="1300" dirty="0">
              <a:solidFill>
                <a:prstClr val="black"/>
              </a:solidFill>
            </a:endParaRPr>
          </a:p>
        </p:txBody>
      </p:sp>
    </p:spTree>
    <p:extLst>
      <p:ext uri="{BB962C8B-B14F-4D97-AF65-F5344CB8AC3E}">
        <p14:creationId xmlns:p14="http://schemas.microsoft.com/office/powerpoint/2010/main" val="1431604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3589" y="1787567"/>
            <a:ext cx="9013372" cy="2208297"/>
          </a:xfrm>
          <a:prstGeom prst="rect">
            <a:avLst/>
          </a:prstGeom>
        </p:spPr>
        <p:txBody>
          <a:bodyPr wrap="square">
            <a:spAutoFit/>
          </a:bodyPr>
          <a:lstStyle/>
          <a:p>
            <a:pPr marL="45720" marR="45720" lvl="0" algn="just" fontAlgn="base">
              <a:spcBef>
                <a:spcPts val="2085"/>
              </a:spcBef>
            </a:pPr>
            <a:r>
              <a:rPr lang="fr-FR" sz="2400" spc="60" dirty="0" smtClean="0">
                <a:solidFill>
                  <a:srgbClr val="000000"/>
                </a:solidFill>
                <a:ea typeface="Times New Roman" panose="02020603050405020304" pitchFamily="18" charset="0"/>
                <a:cs typeface="Calibri" panose="020F0502020204030204" pitchFamily="34" charset="0"/>
              </a:rPr>
              <a:t>Les </a:t>
            </a:r>
            <a:r>
              <a:rPr lang="fr-FR" sz="2400" i="1" spc="60" dirty="0" err="1">
                <a:solidFill>
                  <a:srgbClr val="000000"/>
                </a:solidFill>
                <a:ea typeface="Times New Roman" panose="02020603050405020304" pitchFamily="18" charset="0"/>
                <a:cs typeface="Calibri" panose="020F0502020204030204" pitchFamily="34" charset="0"/>
              </a:rPr>
              <a:t>disability</a:t>
            </a:r>
            <a:r>
              <a:rPr lang="fr-FR" sz="2400" i="1" spc="60" dirty="0">
                <a:solidFill>
                  <a:srgbClr val="000000"/>
                </a:solidFill>
                <a:ea typeface="Times New Roman" panose="02020603050405020304" pitchFamily="18" charset="0"/>
                <a:cs typeface="Calibri" panose="020F0502020204030204" pitchFamily="34" charset="0"/>
              </a:rPr>
              <a:t> </a:t>
            </a:r>
            <a:r>
              <a:rPr lang="fr-FR" sz="2400" i="1" spc="60" dirty="0" err="1">
                <a:solidFill>
                  <a:srgbClr val="000000"/>
                </a:solidFill>
                <a:ea typeface="Times New Roman" panose="02020603050405020304" pitchFamily="18" charset="0"/>
                <a:cs typeface="Calibri" panose="020F0502020204030204" pitchFamily="34" charset="0"/>
              </a:rPr>
              <a:t>studies</a:t>
            </a:r>
            <a:r>
              <a:rPr lang="fr-FR" sz="2400" i="1" spc="60" dirty="0">
                <a:solidFill>
                  <a:srgbClr val="000000"/>
                </a:solidFill>
                <a:ea typeface="Times New Roman" panose="02020603050405020304" pitchFamily="18" charset="0"/>
                <a:cs typeface="Calibri" panose="020F0502020204030204" pitchFamily="34" charset="0"/>
              </a:rPr>
              <a:t> </a:t>
            </a:r>
            <a:r>
              <a:rPr lang="fr-FR" sz="2400" spc="60" dirty="0">
                <a:solidFill>
                  <a:srgbClr val="000000"/>
                </a:solidFill>
                <a:ea typeface="Times New Roman" panose="02020603050405020304" pitchFamily="18" charset="0"/>
                <a:cs typeface="Calibri" panose="020F0502020204030204" pitchFamily="34" charset="0"/>
              </a:rPr>
              <a:t>influencent les réflexions dans d'autres pays, y compris la </a:t>
            </a:r>
            <a:r>
              <a:rPr lang="fr-FR" sz="2400" spc="60" dirty="0" smtClean="0">
                <a:solidFill>
                  <a:srgbClr val="000000"/>
                </a:solidFill>
                <a:ea typeface="Times New Roman" panose="02020603050405020304" pitchFamily="18" charset="0"/>
                <a:cs typeface="Calibri" panose="020F0502020204030204" pitchFamily="34" charset="0"/>
              </a:rPr>
              <a:t>France.</a:t>
            </a:r>
            <a:endParaRPr lang="fr-FR" sz="2400" spc="60" dirty="0">
              <a:solidFill>
                <a:srgbClr val="000000"/>
              </a:solidFill>
              <a:ea typeface="Times New Roman" panose="02020603050405020304" pitchFamily="18" charset="0"/>
              <a:cs typeface="Calibri" panose="020F0502020204030204" pitchFamily="34" charset="0"/>
            </a:endParaRPr>
          </a:p>
          <a:p>
            <a:pPr marL="45720" marR="45720" lvl="0" algn="just" fontAlgn="base">
              <a:spcBef>
                <a:spcPts val="2085"/>
              </a:spcBef>
            </a:pPr>
            <a:r>
              <a:rPr lang="fr-FR" sz="2400" spc="60" dirty="0">
                <a:solidFill>
                  <a:srgbClr val="000000"/>
                </a:solidFill>
                <a:ea typeface="Times New Roman" panose="02020603050405020304" pitchFamily="18" charset="0"/>
                <a:cs typeface="Calibri" panose="020F0502020204030204" pitchFamily="34" charset="0"/>
              </a:rPr>
              <a:t>Les Britanniques attachent beaucoup d’importance à l’oppression sociale dont sont victimes les personnes handicapées du fait d’un environnement discriminatoire</a:t>
            </a:r>
          </a:p>
        </p:txBody>
      </p:sp>
    </p:spTree>
    <p:extLst>
      <p:ext uri="{BB962C8B-B14F-4D97-AF65-F5344CB8AC3E}">
        <p14:creationId xmlns:p14="http://schemas.microsoft.com/office/powerpoint/2010/main" val="3422953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53144" y="1175657"/>
            <a:ext cx="9823268" cy="3685624"/>
          </a:xfrm>
          <a:prstGeom prst="rect">
            <a:avLst/>
          </a:prstGeom>
          <a:noFill/>
        </p:spPr>
        <p:txBody>
          <a:bodyPr wrap="square" rtlCol="0">
            <a:spAutoFit/>
          </a:bodyPr>
          <a:lstStyle/>
          <a:p>
            <a:pPr marL="45720" marR="45720" lvl="0" algn="just" fontAlgn="base">
              <a:spcBef>
                <a:spcPts val="2085"/>
              </a:spcBef>
            </a:pPr>
            <a:r>
              <a:rPr lang="fr-FR" sz="2400" dirty="0" smtClean="0"/>
              <a:t>Les </a:t>
            </a:r>
            <a:r>
              <a:rPr lang="fr-FR" sz="2400" dirty="0" err="1" smtClean="0"/>
              <a:t>disability</a:t>
            </a:r>
            <a:r>
              <a:rPr lang="fr-FR" sz="2400" dirty="0" smtClean="0"/>
              <a:t> </a:t>
            </a:r>
            <a:r>
              <a:rPr lang="fr-FR" sz="2400" dirty="0" err="1" smtClean="0"/>
              <a:t>studies</a:t>
            </a:r>
            <a:r>
              <a:rPr lang="fr-FR" sz="2400" dirty="0" smtClean="0"/>
              <a:t>: la cause du handicap est rapporté à la société, l’individu n’est pas handicapé à cause de sa déficience mais du fait des obstacles physiques sociaux qui lui sont en permanence opposés.</a:t>
            </a:r>
            <a:r>
              <a:rPr lang="fr-FR" sz="2400" spc="30" dirty="0">
                <a:solidFill>
                  <a:srgbClr val="000000"/>
                </a:solidFill>
                <a:ea typeface="Times New Roman" panose="02020603050405020304" pitchFamily="18" charset="0"/>
              </a:rPr>
              <a:t> La déficience n'étant qu'une composante, mais non centrale du handicap. Ce n'est plus à l'individu à s'adapter à l'environnement social, mais à celui-ci à s'adapter aux individus (1980</a:t>
            </a:r>
            <a:r>
              <a:rPr lang="fr-FR" sz="2400" spc="30" dirty="0" smtClean="0">
                <a:solidFill>
                  <a:srgbClr val="000000"/>
                </a:solidFill>
                <a:ea typeface="Times New Roman" panose="02020603050405020304" pitchFamily="18" charset="0"/>
              </a:rPr>
              <a:t>)</a:t>
            </a:r>
          </a:p>
          <a:p>
            <a:pPr marL="45720" marR="45720" lvl="0" algn="just" fontAlgn="base">
              <a:spcBef>
                <a:spcPts val="2085"/>
              </a:spcBef>
            </a:pPr>
            <a:endParaRPr lang="fr-FR" sz="2400" spc="30" dirty="0">
              <a:solidFill>
                <a:srgbClr val="000000"/>
              </a:solidFill>
              <a:ea typeface="Times New Roman" panose="02020603050405020304" pitchFamily="18" charset="0"/>
            </a:endParaRPr>
          </a:p>
          <a:p>
            <a:r>
              <a:rPr lang="fr-FR" sz="2400" dirty="0" smtClean="0"/>
              <a:t> </a:t>
            </a:r>
            <a:endParaRPr lang="fr-FR" sz="2400" dirty="0"/>
          </a:p>
          <a:p>
            <a:endParaRPr lang="fr-FR" sz="2400" dirty="0"/>
          </a:p>
        </p:txBody>
      </p:sp>
      <p:sp>
        <p:nvSpPr>
          <p:cNvPr id="3" name="Rectangle 2"/>
          <p:cNvSpPr/>
          <p:nvPr/>
        </p:nvSpPr>
        <p:spPr>
          <a:xfrm>
            <a:off x="653144" y="4606060"/>
            <a:ext cx="9823268" cy="830997"/>
          </a:xfrm>
          <a:prstGeom prst="rect">
            <a:avLst/>
          </a:prstGeom>
        </p:spPr>
        <p:txBody>
          <a:bodyPr wrap="square">
            <a:spAutoFit/>
          </a:bodyPr>
          <a:lstStyle/>
          <a:p>
            <a:pPr marL="45720" marR="45720" lvl="0" algn="just" fontAlgn="base">
              <a:spcBef>
                <a:spcPts val="2135"/>
              </a:spcBef>
            </a:pPr>
            <a:r>
              <a:rPr lang="fr-FR" sz="2400" spc="50" dirty="0" smtClean="0">
                <a:solidFill>
                  <a:srgbClr val="000000"/>
                </a:solidFill>
                <a:ea typeface="Times New Roman" panose="02020603050405020304" pitchFamily="18" charset="0"/>
              </a:rPr>
              <a:t>Cette </a:t>
            </a:r>
            <a:r>
              <a:rPr lang="fr-FR" sz="2400" spc="50" dirty="0">
                <a:solidFill>
                  <a:srgbClr val="000000"/>
                </a:solidFill>
                <a:ea typeface="Times New Roman" panose="02020603050405020304" pitchFamily="18" charset="0"/>
              </a:rPr>
              <a:t>différence de </a:t>
            </a:r>
            <a:r>
              <a:rPr lang="fr-FR" sz="2400" spc="50" dirty="0" smtClean="0">
                <a:solidFill>
                  <a:srgbClr val="000000"/>
                </a:solidFill>
                <a:ea typeface="Times New Roman" panose="02020603050405020304" pitchFamily="18" charset="0"/>
              </a:rPr>
              <a:t>perspective fait </a:t>
            </a:r>
            <a:r>
              <a:rPr lang="fr-FR" sz="2400" spc="50" dirty="0">
                <a:solidFill>
                  <a:srgbClr val="000000"/>
                </a:solidFill>
                <a:ea typeface="Times New Roman" panose="02020603050405020304" pitchFamily="18" charset="0"/>
              </a:rPr>
              <a:t>naître la dis­tinction entre les </a:t>
            </a:r>
            <a:r>
              <a:rPr lang="fr-FR" sz="2400" i="1" spc="50" dirty="0" err="1">
                <a:solidFill>
                  <a:srgbClr val="000000"/>
                </a:solidFill>
                <a:ea typeface="Times New Roman" panose="02020603050405020304" pitchFamily="18" charset="0"/>
              </a:rPr>
              <a:t>disability</a:t>
            </a:r>
            <a:r>
              <a:rPr lang="fr-FR" sz="2400" i="1" spc="50" dirty="0">
                <a:solidFill>
                  <a:srgbClr val="000000"/>
                </a:solidFill>
                <a:ea typeface="Times New Roman" panose="02020603050405020304" pitchFamily="18" charset="0"/>
              </a:rPr>
              <a:t> </a:t>
            </a:r>
            <a:r>
              <a:rPr lang="fr-FR" sz="2400" i="1" spc="50" dirty="0" err="1">
                <a:solidFill>
                  <a:srgbClr val="000000"/>
                </a:solidFill>
                <a:ea typeface="Times New Roman" panose="02020603050405020304" pitchFamily="18" charset="0"/>
              </a:rPr>
              <a:t>studies</a:t>
            </a:r>
            <a:r>
              <a:rPr lang="fr-FR" sz="2400" i="1" spc="50" dirty="0">
                <a:solidFill>
                  <a:srgbClr val="000000"/>
                </a:solidFill>
                <a:ea typeface="Times New Roman" panose="02020603050405020304" pitchFamily="18" charset="0"/>
              </a:rPr>
              <a:t> </a:t>
            </a:r>
            <a:r>
              <a:rPr lang="fr-FR" sz="2400" spc="50" dirty="0">
                <a:solidFill>
                  <a:srgbClr val="000000"/>
                </a:solidFill>
                <a:ea typeface="Times New Roman" panose="02020603050405020304" pitchFamily="18" charset="0"/>
              </a:rPr>
              <a:t>et les sciences de la réadaptation. </a:t>
            </a:r>
            <a:endParaRPr lang="fr-FR" sz="2400" dirty="0">
              <a:solidFill>
                <a:prstClr val="black"/>
              </a:solidFill>
              <a:ea typeface="PMingLiU"/>
            </a:endParaRPr>
          </a:p>
        </p:txBody>
      </p:sp>
    </p:spTree>
    <p:extLst>
      <p:ext uri="{BB962C8B-B14F-4D97-AF65-F5344CB8AC3E}">
        <p14:creationId xmlns:p14="http://schemas.microsoft.com/office/powerpoint/2010/main" val="3384684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069" y="98466"/>
            <a:ext cx="9940835" cy="5270674"/>
          </a:xfrm>
          <a:prstGeom prst="rect">
            <a:avLst/>
          </a:prstGeom>
        </p:spPr>
        <p:txBody>
          <a:bodyPr wrap="square">
            <a:spAutoFit/>
          </a:bodyPr>
          <a:lstStyle/>
          <a:p>
            <a:pPr marL="45720" marR="45720" lvl="0" algn="just" fontAlgn="base">
              <a:spcBef>
                <a:spcPts val="2135"/>
              </a:spcBef>
            </a:pPr>
            <a:r>
              <a:rPr lang="fr-FR" sz="2000" spc="50" dirty="0">
                <a:solidFill>
                  <a:srgbClr val="000000"/>
                </a:solidFill>
                <a:ea typeface="Times New Roman" panose="02020603050405020304" pitchFamily="18" charset="0"/>
              </a:rPr>
              <a:t>Les </a:t>
            </a:r>
            <a:r>
              <a:rPr lang="fr-FR" sz="2000" i="1" spc="50" dirty="0" err="1">
                <a:solidFill>
                  <a:srgbClr val="000000"/>
                </a:solidFill>
                <a:ea typeface="Times New Roman" panose="02020603050405020304" pitchFamily="18" charset="0"/>
              </a:rPr>
              <a:t>disability</a:t>
            </a:r>
            <a:r>
              <a:rPr lang="fr-FR" sz="2000" i="1" spc="50" dirty="0">
                <a:solidFill>
                  <a:srgbClr val="000000"/>
                </a:solidFill>
                <a:ea typeface="Times New Roman" panose="02020603050405020304" pitchFamily="18" charset="0"/>
              </a:rPr>
              <a:t> </a:t>
            </a:r>
            <a:r>
              <a:rPr lang="fr-FR" sz="2000" i="1" spc="50" dirty="0" err="1">
                <a:solidFill>
                  <a:srgbClr val="000000"/>
                </a:solidFill>
                <a:ea typeface="Times New Roman" panose="02020603050405020304" pitchFamily="18" charset="0"/>
              </a:rPr>
              <a:t>studies</a:t>
            </a:r>
            <a:r>
              <a:rPr lang="fr-FR" sz="2000" i="1" spc="50" dirty="0">
                <a:solidFill>
                  <a:srgbClr val="000000"/>
                </a:solidFill>
                <a:ea typeface="Times New Roman" panose="02020603050405020304" pitchFamily="18" charset="0"/>
              </a:rPr>
              <a:t> </a:t>
            </a:r>
            <a:r>
              <a:rPr lang="fr-FR" sz="2000" spc="50" dirty="0">
                <a:solidFill>
                  <a:srgbClr val="000000"/>
                </a:solidFill>
                <a:ea typeface="Times New Roman" panose="02020603050405020304" pitchFamily="18" charset="0"/>
              </a:rPr>
              <a:t>sont fondées sur le </a:t>
            </a:r>
            <a:r>
              <a:rPr lang="fr-FR" sz="2000" b="1" spc="50" dirty="0">
                <a:solidFill>
                  <a:srgbClr val="000000"/>
                </a:solidFill>
                <a:ea typeface="Times New Roman" panose="02020603050405020304" pitchFamily="18" charset="0"/>
              </a:rPr>
              <a:t>modèle social </a:t>
            </a:r>
            <a:r>
              <a:rPr lang="fr-FR" sz="2000" spc="50" dirty="0">
                <a:solidFill>
                  <a:srgbClr val="000000"/>
                </a:solidFill>
                <a:ea typeface="Times New Roman" panose="02020603050405020304" pitchFamily="18" charset="0"/>
              </a:rPr>
              <a:t>du </a:t>
            </a:r>
            <a:r>
              <a:rPr lang="fr-FR" sz="2000" spc="50" dirty="0" smtClean="0">
                <a:solidFill>
                  <a:srgbClr val="000000"/>
                </a:solidFill>
                <a:ea typeface="Times New Roman" panose="02020603050405020304" pitchFamily="18" charset="0"/>
              </a:rPr>
              <a:t>handicap.</a:t>
            </a:r>
          </a:p>
          <a:p>
            <a:pPr marL="45720" marR="45720" lvl="0" algn="just" fontAlgn="base">
              <a:spcBef>
                <a:spcPts val="2135"/>
              </a:spcBef>
            </a:pPr>
            <a:r>
              <a:rPr lang="fr-FR" sz="2000" spc="60" dirty="0" smtClean="0">
                <a:solidFill>
                  <a:srgbClr val="000000"/>
                </a:solidFill>
                <a:ea typeface="PMingLiU"/>
              </a:rPr>
              <a:t>C’est l’intrication </a:t>
            </a:r>
            <a:r>
              <a:rPr lang="fr-FR" sz="2000" spc="60" dirty="0">
                <a:solidFill>
                  <a:srgbClr val="000000"/>
                </a:solidFill>
                <a:ea typeface="PMingLiU"/>
              </a:rPr>
              <a:t>du champ scientifique, des usagers, </a:t>
            </a:r>
            <a:r>
              <a:rPr lang="fr-FR" sz="2000" spc="60" dirty="0" smtClean="0">
                <a:solidFill>
                  <a:srgbClr val="000000"/>
                </a:solidFill>
                <a:ea typeface="PMingLiU"/>
              </a:rPr>
              <a:t>de l’interdisciplinarité.</a:t>
            </a:r>
            <a:r>
              <a:rPr lang="fr-FR" sz="2000" spc="35" dirty="0">
                <a:solidFill>
                  <a:srgbClr val="000000"/>
                </a:solidFill>
                <a:ea typeface="Times New Roman" panose="02020603050405020304" pitchFamily="18" charset="0"/>
              </a:rPr>
              <a:t> Une large variété de handicaps et d'expériences est </a:t>
            </a:r>
            <a:r>
              <a:rPr lang="fr-FR" sz="2000" spc="35" dirty="0" smtClean="0">
                <a:solidFill>
                  <a:srgbClr val="000000"/>
                </a:solidFill>
                <a:ea typeface="Times New Roman" panose="02020603050405020304" pitchFamily="18" charset="0"/>
              </a:rPr>
              <a:t>analysée.</a:t>
            </a:r>
          </a:p>
          <a:p>
            <a:pPr marL="45720" marR="45720" lvl="0" algn="just" fontAlgn="base">
              <a:spcBef>
                <a:spcPts val="2135"/>
              </a:spcBef>
            </a:pPr>
            <a:r>
              <a:rPr lang="fr-FR" sz="2000" spc="60" dirty="0" smtClean="0">
                <a:solidFill>
                  <a:srgbClr val="000000"/>
                </a:solidFill>
                <a:ea typeface="PMingLiU"/>
              </a:rPr>
              <a:t>Elles vont s’opposer </a:t>
            </a:r>
            <a:r>
              <a:rPr lang="fr-FR" sz="2000" spc="60" dirty="0">
                <a:solidFill>
                  <a:srgbClr val="000000"/>
                </a:solidFill>
                <a:ea typeface="PMingLiU"/>
              </a:rPr>
              <a:t>au modèle antérieur des sciences de la réadaptation qui repose sur les déficiences et incapacités qui sont </a:t>
            </a:r>
            <a:r>
              <a:rPr lang="fr-FR" sz="2000" spc="60" dirty="0" smtClean="0">
                <a:solidFill>
                  <a:srgbClr val="000000"/>
                </a:solidFill>
                <a:ea typeface="PMingLiU"/>
              </a:rPr>
              <a:t>individuelles </a:t>
            </a:r>
            <a:r>
              <a:rPr lang="fr-FR" sz="2000" spc="60" dirty="0">
                <a:solidFill>
                  <a:srgbClr val="000000"/>
                </a:solidFill>
                <a:ea typeface="PMingLiU"/>
              </a:rPr>
              <a:t>avec une </a:t>
            </a:r>
            <a:r>
              <a:rPr lang="fr-FR" sz="2000" spc="60" dirty="0" smtClean="0">
                <a:solidFill>
                  <a:srgbClr val="000000"/>
                </a:solidFill>
                <a:ea typeface="PMingLiU"/>
              </a:rPr>
              <a:t>vision médicale </a:t>
            </a:r>
            <a:r>
              <a:rPr lang="fr-FR" sz="2000" spc="60" dirty="0">
                <a:solidFill>
                  <a:srgbClr val="000000"/>
                </a:solidFill>
                <a:ea typeface="PMingLiU"/>
              </a:rPr>
              <a:t>où la déficience doit être réparée, compensée qu’elle soit visuelle, auditive, </a:t>
            </a:r>
            <a:r>
              <a:rPr lang="fr-FR" sz="2000" spc="60" dirty="0" smtClean="0">
                <a:solidFill>
                  <a:srgbClr val="000000"/>
                </a:solidFill>
                <a:ea typeface="PMingLiU"/>
              </a:rPr>
              <a:t>motrice</a:t>
            </a:r>
            <a:r>
              <a:rPr lang="fr-FR" sz="2000" spc="60" dirty="0">
                <a:solidFill>
                  <a:srgbClr val="000000"/>
                </a:solidFill>
                <a:ea typeface="PMingLiU"/>
              </a:rPr>
              <a:t>, </a:t>
            </a:r>
            <a:r>
              <a:rPr lang="fr-FR" sz="2000" spc="60" dirty="0" smtClean="0">
                <a:solidFill>
                  <a:srgbClr val="000000"/>
                </a:solidFill>
                <a:ea typeface="PMingLiU"/>
              </a:rPr>
              <a:t>psychologique…</a:t>
            </a:r>
            <a:r>
              <a:rPr lang="fr-FR" sz="2000" spc="60" dirty="0" smtClean="0">
                <a:solidFill>
                  <a:srgbClr val="000000"/>
                </a:solidFill>
                <a:latin typeface="Times New Roman" panose="02020603050405020304" pitchFamily="18" charset="0"/>
                <a:ea typeface="PMingLiU"/>
              </a:rPr>
              <a:t> </a:t>
            </a:r>
          </a:p>
          <a:p>
            <a:pPr marL="45720" marR="45720" lvl="0" algn="just" fontAlgn="base">
              <a:spcBef>
                <a:spcPts val="2135"/>
              </a:spcBef>
            </a:pPr>
            <a:r>
              <a:rPr lang="fr-FR" sz="2000" spc="60" dirty="0" smtClean="0">
                <a:solidFill>
                  <a:srgbClr val="000000"/>
                </a:solidFill>
                <a:ea typeface="Times New Roman" panose="02020603050405020304" pitchFamily="18" charset="0"/>
              </a:rPr>
              <a:t>Elles remettent </a:t>
            </a:r>
            <a:r>
              <a:rPr lang="fr-FR" sz="2000" spc="50" dirty="0" smtClean="0">
                <a:solidFill>
                  <a:srgbClr val="000000"/>
                </a:solidFill>
                <a:ea typeface="Times New Roman" panose="02020603050405020304" pitchFamily="18" charset="0"/>
              </a:rPr>
              <a:t>en </a:t>
            </a:r>
            <a:r>
              <a:rPr lang="fr-FR" sz="2000" spc="50" dirty="0">
                <a:solidFill>
                  <a:srgbClr val="000000"/>
                </a:solidFill>
                <a:ea typeface="Times New Roman" panose="02020603050405020304" pitchFamily="18" charset="0"/>
              </a:rPr>
              <a:t>cause l'importance accordée aux déficiences individuelles, pour rendre compte des problèmes rencontrés par les personnes </a:t>
            </a:r>
            <a:r>
              <a:rPr lang="fr-FR" sz="2000" spc="50" dirty="0" smtClean="0">
                <a:solidFill>
                  <a:srgbClr val="000000"/>
                </a:solidFill>
                <a:ea typeface="Times New Roman" panose="02020603050405020304" pitchFamily="18" charset="0"/>
              </a:rPr>
              <a:t>handicapées et se centrer sur </a:t>
            </a:r>
            <a:r>
              <a:rPr lang="fr-FR" sz="2000" spc="50" dirty="0">
                <a:solidFill>
                  <a:srgbClr val="000000"/>
                </a:solidFill>
                <a:ea typeface="Times New Roman" panose="02020603050405020304" pitchFamily="18" charset="0"/>
              </a:rPr>
              <a:t>l'environnement physique et les barrières socialement construites comme l'exclusion, l'inaccessibilité, les préjugés et la discri­mination (Priestley, 1998</a:t>
            </a:r>
            <a:r>
              <a:rPr lang="fr-FR" sz="2000" spc="50" dirty="0" smtClean="0">
                <a:solidFill>
                  <a:srgbClr val="000000"/>
                </a:solidFill>
                <a:ea typeface="Times New Roman" panose="02020603050405020304" pitchFamily="18" charset="0"/>
              </a:rPr>
              <a:t>). Grande importance accordée à l’expérience des personnes handicapées, à leur vécu, à leurs points de vue.</a:t>
            </a:r>
            <a:endParaRPr lang="fr-FR" sz="2000" dirty="0">
              <a:solidFill>
                <a:prstClr val="black"/>
              </a:solidFill>
              <a:ea typeface="PMingLiU"/>
            </a:endParaRPr>
          </a:p>
          <a:p>
            <a:pPr marL="45720" marR="45720" lvl="0" indent="411480" algn="just" fontAlgn="base">
              <a:spcBef>
                <a:spcPts val="5"/>
              </a:spcBef>
            </a:pPr>
            <a:endParaRPr lang="fr-FR" sz="2400" dirty="0">
              <a:solidFill>
                <a:prstClr val="black"/>
              </a:solidFill>
              <a:latin typeface="Times New Roman" panose="02020603050405020304" pitchFamily="18" charset="0"/>
              <a:ea typeface="PMingLiU"/>
            </a:endParaRPr>
          </a:p>
        </p:txBody>
      </p:sp>
    </p:spTree>
    <p:extLst>
      <p:ext uri="{BB962C8B-B14F-4D97-AF65-F5344CB8AC3E}">
        <p14:creationId xmlns:p14="http://schemas.microsoft.com/office/powerpoint/2010/main" val="10942385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653144"/>
            <a:ext cx="9771017" cy="4162678"/>
          </a:xfrm>
          <a:prstGeom prst="rect">
            <a:avLst/>
          </a:prstGeom>
        </p:spPr>
        <p:txBody>
          <a:bodyPr wrap="square">
            <a:spAutoFit/>
          </a:bodyPr>
          <a:lstStyle/>
          <a:p>
            <a:pPr marL="45720" marR="45720" lvl="0" indent="411480" algn="just" fontAlgn="base">
              <a:spcBef>
                <a:spcPts val="1780"/>
              </a:spcBef>
            </a:pPr>
            <a:r>
              <a:rPr lang="fr-FR" sz="2400" spc="45" dirty="0" smtClean="0">
                <a:solidFill>
                  <a:srgbClr val="000000"/>
                </a:solidFill>
                <a:ea typeface="Times New Roman" panose="02020603050405020304" pitchFamily="18" charset="0"/>
              </a:rPr>
              <a:t> En France, il </a:t>
            </a:r>
            <a:r>
              <a:rPr lang="fr-FR" sz="2400" spc="45" dirty="0">
                <a:solidFill>
                  <a:srgbClr val="000000"/>
                </a:solidFill>
                <a:ea typeface="Times New Roman" panose="02020603050405020304" pitchFamily="18" charset="0"/>
              </a:rPr>
              <a:t>n'y a pas eu un mouvement «d'usagers » </a:t>
            </a:r>
            <a:r>
              <a:rPr lang="fr-FR" sz="2400" spc="45" dirty="0" smtClean="0">
                <a:solidFill>
                  <a:srgbClr val="000000"/>
                </a:solidFill>
                <a:ea typeface="Times New Roman" panose="02020603050405020304" pitchFamily="18" charset="0"/>
              </a:rPr>
              <a:t>comme aux </a:t>
            </a:r>
            <a:r>
              <a:rPr lang="fr-FR" sz="2400" spc="45" dirty="0">
                <a:solidFill>
                  <a:srgbClr val="000000"/>
                </a:solidFill>
                <a:ea typeface="Times New Roman" panose="02020603050405020304" pitchFamily="18" charset="0"/>
              </a:rPr>
              <a:t>États-Unis,</a:t>
            </a:r>
          </a:p>
          <a:p>
            <a:pPr marL="45720" marR="45720" lvl="0" indent="411480" algn="just" fontAlgn="base">
              <a:spcBef>
                <a:spcPts val="1780"/>
              </a:spcBef>
            </a:pPr>
            <a:r>
              <a:rPr lang="fr-FR" sz="2400" spc="45" dirty="0" smtClean="0">
                <a:solidFill>
                  <a:srgbClr val="000000"/>
                </a:solidFill>
                <a:ea typeface="Times New Roman" panose="02020603050405020304" pitchFamily="18" charset="0"/>
              </a:rPr>
              <a:t>Mais le tissu associatif est très présent et il n’y pas d’ </a:t>
            </a:r>
            <a:r>
              <a:rPr lang="fr-FR" sz="2400" spc="45" dirty="0">
                <a:solidFill>
                  <a:srgbClr val="000000"/>
                </a:solidFill>
                <a:ea typeface="Times New Roman" panose="02020603050405020304" pitchFamily="18" charset="0"/>
              </a:rPr>
              <a:t>exacerbation contre le milieu </a:t>
            </a:r>
            <a:r>
              <a:rPr lang="fr-FR" sz="2400" spc="45" dirty="0" smtClean="0">
                <a:solidFill>
                  <a:srgbClr val="000000"/>
                </a:solidFill>
                <a:ea typeface="Times New Roman" panose="02020603050405020304" pitchFamily="18" charset="0"/>
              </a:rPr>
              <a:t>spécialisé</a:t>
            </a:r>
          </a:p>
          <a:p>
            <a:pPr marL="45720" marR="45720" lvl="0" indent="411480" algn="just" fontAlgn="base">
              <a:spcBef>
                <a:spcPts val="1780"/>
              </a:spcBef>
            </a:pPr>
            <a:endParaRPr lang="fr-FR" sz="2400" spc="45" dirty="0">
              <a:solidFill>
                <a:srgbClr val="000000"/>
              </a:solidFill>
              <a:ea typeface="PMingLiU"/>
            </a:endParaRPr>
          </a:p>
          <a:p>
            <a:pPr marL="45720" marR="45720" lvl="0" indent="411480" algn="just" fontAlgn="base">
              <a:spcBef>
                <a:spcPts val="1780"/>
              </a:spcBef>
            </a:pPr>
            <a:r>
              <a:rPr lang="fr-FR" sz="2400" spc="40" dirty="0">
                <a:solidFill>
                  <a:srgbClr val="000000"/>
                </a:solidFill>
                <a:ea typeface="Times New Roman" panose="02020603050405020304" pitchFamily="18" charset="0"/>
              </a:rPr>
              <a:t>La limitation occi­dentale des </a:t>
            </a:r>
            <a:r>
              <a:rPr lang="fr-FR" sz="2400" i="1" spc="40" dirty="0" err="1">
                <a:solidFill>
                  <a:srgbClr val="000000"/>
                </a:solidFill>
                <a:ea typeface="Times New Roman" panose="02020603050405020304" pitchFamily="18" charset="0"/>
              </a:rPr>
              <a:t>disability</a:t>
            </a:r>
            <a:r>
              <a:rPr lang="fr-FR" sz="2400" i="1" spc="40" dirty="0">
                <a:solidFill>
                  <a:srgbClr val="000000"/>
                </a:solidFill>
                <a:ea typeface="Times New Roman" panose="02020603050405020304" pitchFamily="18" charset="0"/>
              </a:rPr>
              <a:t> </a:t>
            </a:r>
            <a:r>
              <a:rPr lang="fr-FR" sz="2400" i="1" spc="40" dirty="0" err="1">
                <a:solidFill>
                  <a:srgbClr val="000000"/>
                </a:solidFill>
                <a:ea typeface="Times New Roman" panose="02020603050405020304" pitchFamily="18" charset="0"/>
              </a:rPr>
              <a:t>studies</a:t>
            </a:r>
            <a:r>
              <a:rPr lang="fr-FR" sz="2400" i="1" spc="40" dirty="0">
                <a:solidFill>
                  <a:srgbClr val="000000"/>
                </a:solidFill>
                <a:ea typeface="Times New Roman" panose="02020603050405020304" pitchFamily="18" charset="0"/>
              </a:rPr>
              <a:t> </a:t>
            </a:r>
            <a:r>
              <a:rPr lang="fr-FR" sz="2400" spc="40" dirty="0">
                <a:solidFill>
                  <a:srgbClr val="000000"/>
                </a:solidFill>
                <a:ea typeface="Times New Roman" panose="02020603050405020304" pitchFamily="18" charset="0"/>
              </a:rPr>
              <a:t>alerte la recherche sur le fait que le handicap prend des significations différentes selon les cultures et les périodes his­toriques</a:t>
            </a:r>
            <a:endParaRPr lang="fr-FR" sz="2400" dirty="0">
              <a:solidFill>
                <a:prstClr val="black"/>
              </a:solidFill>
              <a:ea typeface="PMingLiU"/>
            </a:endParaRPr>
          </a:p>
          <a:p>
            <a:pPr marL="45720" marR="45720" lvl="0" indent="411480" algn="just" fontAlgn="base">
              <a:lnSpc>
                <a:spcPts val="1485"/>
              </a:lnSpc>
              <a:spcBef>
                <a:spcPts val="1780"/>
              </a:spcBef>
            </a:pPr>
            <a:endParaRPr lang="fr-FR" sz="1400" spc="45" dirty="0" smtClean="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76529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75211" y="783771"/>
            <a:ext cx="9757955" cy="5693866"/>
          </a:xfrm>
          <a:prstGeom prst="rect">
            <a:avLst/>
          </a:prstGeom>
          <a:noFill/>
        </p:spPr>
        <p:txBody>
          <a:bodyPr wrap="square" rtlCol="0">
            <a:spAutoFit/>
          </a:bodyPr>
          <a:lstStyle/>
          <a:p>
            <a:pPr marL="45720" marR="45720" indent="411480" algn="just" fontAlgn="base">
              <a:lnSpc>
                <a:spcPts val="1485"/>
              </a:lnSpc>
              <a:spcBef>
                <a:spcPts val="1780"/>
              </a:spcBef>
              <a:spcAft>
                <a:spcPts val="0"/>
              </a:spcAft>
            </a:pPr>
            <a:r>
              <a:rPr lang="fr-FR" sz="2400" spc="25" dirty="0" smtClean="0">
                <a:solidFill>
                  <a:srgbClr val="000000"/>
                </a:solidFill>
                <a:ea typeface="Times New Roman" panose="02020603050405020304" pitchFamily="18" charset="0"/>
              </a:rPr>
              <a:t>Exemples d’études en France:</a:t>
            </a:r>
          </a:p>
          <a:p>
            <a:pPr marL="45720" marR="45720" indent="411480" algn="just" fontAlgn="base">
              <a:spcBef>
                <a:spcPts val="1780"/>
              </a:spcBef>
              <a:spcAft>
                <a:spcPts val="0"/>
              </a:spcAft>
            </a:pPr>
            <a:r>
              <a:rPr lang="fr-FR" sz="2400" spc="45" dirty="0" smtClean="0">
                <a:solidFill>
                  <a:srgbClr val="000000"/>
                </a:solidFill>
                <a:ea typeface="Times New Roman" panose="02020603050405020304" pitchFamily="18" charset="0"/>
              </a:rPr>
              <a:t>ALTER</a:t>
            </a:r>
            <a:r>
              <a:rPr lang="fr-FR" sz="2400" spc="45" dirty="0">
                <a:solidFill>
                  <a:srgbClr val="000000"/>
                </a:solidFill>
                <a:ea typeface="Times New Roman" panose="02020603050405020304" pitchFamily="18" charset="0"/>
              </a:rPr>
              <a:t>, société internationale pour l'histoire des déficiences, infirmités, </a:t>
            </a:r>
            <a:r>
              <a:rPr lang="fr-FR" sz="2400" spc="45" dirty="0" smtClean="0">
                <a:solidFill>
                  <a:srgbClr val="000000"/>
                </a:solidFill>
                <a:ea typeface="Times New Roman" panose="02020603050405020304" pitchFamily="18" charset="0"/>
              </a:rPr>
              <a:t>handicaps</a:t>
            </a:r>
          </a:p>
          <a:p>
            <a:pPr marL="45720" marR="45720" indent="411480" algn="just" fontAlgn="base">
              <a:spcBef>
                <a:spcPts val="1780"/>
              </a:spcBef>
              <a:spcAft>
                <a:spcPts val="0"/>
              </a:spcAft>
            </a:pPr>
            <a:r>
              <a:rPr lang="fr-FR" sz="2400" spc="45" dirty="0" smtClean="0">
                <a:solidFill>
                  <a:srgbClr val="000000"/>
                </a:solidFill>
                <a:ea typeface="Times New Roman" panose="02020603050405020304" pitchFamily="18" charset="0"/>
              </a:rPr>
              <a:t>Le département </a:t>
            </a:r>
            <a:r>
              <a:rPr lang="fr-FR" sz="2400" spc="45" dirty="0">
                <a:solidFill>
                  <a:srgbClr val="000000"/>
                </a:solidFill>
                <a:ea typeface="Times New Roman" panose="02020603050405020304" pitchFamily="18" charset="0"/>
              </a:rPr>
              <a:t>des Sciences de l'éducation de l'Université Lyon II, du CRHES (Collectif de recherche sur le handicap et l'éducation spécialisée</a:t>
            </a:r>
            <a:r>
              <a:rPr lang="fr-FR" sz="2400" spc="45" dirty="0" smtClean="0">
                <a:solidFill>
                  <a:srgbClr val="000000"/>
                </a:solidFill>
                <a:ea typeface="Times New Roman" panose="02020603050405020304" pitchFamily="18" charset="0"/>
              </a:rPr>
              <a:t>)</a:t>
            </a:r>
          </a:p>
          <a:p>
            <a:pPr marL="45720" marR="45720" indent="411480" algn="just" fontAlgn="base">
              <a:spcBef>
                <a:spcPts val="1780"/>
              </a:spcBef>
              <a:spcAft>
                <a:spcPts val="0"/>
              </a:spcAft>
            </a:pPr>
            <a:r>
              <a:rPr lang="fr-FR" sz="2400" spc="45" dirty="0" smtClean="0">
                <a:solidFill>
                  <a:srgbClr val="000000"/>
                </a:solidFill>
                <a:ea typeface="Times New Roman" panose="02020603050405020304" pitchFamily="18" charset="0"/>
              </a:rPr>
              <a:t> Le </a:t>
            </a:r>
            <a:r>
              <a:rPr lang="fr-FR" sz="2400" spc="45" dirty="0">
                <a:solidFill>
                  <a:srgbClr val="000000"/>
                </a:solidFill>
                <a:ea typeface="Times New Roman" panose="02020603050405020304" pitchFamily="18" charset="0"/>
              </a:rPr>
              <a:t>réseau de laboratoires et d'équipes de recherche que constitue le Réseau fédératif de recherche sur le handicap (RFRH</a:t>
            </a:r>
            <a:r>
              <a:rPr lang="fr-FR" sz="2400" spc="45" dirty="0" smtClean="0">
                <a:solidFill>
                  <a:srgbClr val="000000"/>
                </a:solidFill>
                <a:ea typeface="Times New Roman" panose="02020603050405020304" pitchFamily="18" charset="0"/>
              </a:rPr>
              <a:t>).</a:t>
            </a:r>
          </a:p>
          <a:p>
            <a:pPr marL="45720" marR="45720" indent="411480" algn="just" fontAlgn="base">
              <a:spcBef>
                <a:spcPts val="1780"/>
              </a:spcBef>
              <a:spcAft>
                <a:spcPts val="0"/>
              </a:spcAft>
            </a:pPr>
            <a:r>
              <a:rPr lang="fr-FR" sz="2400" spc="45" dirty="0" smtClean="0">
                <a:solidFill>
                  <a:srgbClr val="000000"/>
                </a:solidFill>
                <a:ea typeface="Times New Roman" panose="02020603050405020304" pitchFamily="18" charset="0"/>
              </a:rPr>
              <a:t> </a:t>
            </a:r>
            <a:r>
              <a:rPr lang="fr-FR" sz="2400" spc="45" dirty="0">
                <a:solidFill>
                  <a:srgbClr val="000000"/>
                </a:solidFill>
                <a:ea typeface="Times New Roman" panose="02020603050405020304" pitchFamily="18" charset="0"/>
              </a:rPr>
              <a:t>Mais, toutes ces études et recherches ne ciblent pas, en majorité, une spécificité qui s'enracine chez les handicapés eux-mêmes</a:t>
            </a:r>
            <a:r>
              <a:rPr lang="fr-FR" sz="2400" spc="45" dirty="0" smtClean="0">
                <a:solidFill>
                  <a:srgbClr val="000000"/>
                </a:solidFill>
                <a:ea typeface="Times New Roman" panose="02020603050405020304" pitchFamily="18" charset="0"/>
              </a:rPr>
              <a:t>.</a:t>
            </a:r>
            <a:r>
              <a:rPr lang="fr-FR" sz="2400" spc="45" dirty="0">
                <a:solidFill>
                  <a:srgbClr val="000000"/>
                </a:solidFill>
                <a:ea typeface="Times New Roman" panose="02020603050405020304" pitchFamily="18" charset="0"/>
              </a:rPr>
              <a:t> </a:t>
            </a:r>
            <a:endParaRPr lang="fr-FR" sz="2400" spc="45" dirty="0" smtClean="0">
              <a:solidFill>
                <a:srgbClr val="000000"/>
              </a:solidFill>
              <a:ea typeface="Times New Roman" panose="02020603050405020304" pitchFamily="18" charset="0"/>
            </a:endParaRPr>
          </a:p>
          <a:p>
            <a:pPr marL="45720" marR="45720" indent="411480" algn="just" fontAlgn="base">
              <a:lnSpc>
                <a:spcPts val="1485"/>
              </a:lnSpc>
              <a:spcBef>
                <a:spcPts val="1780"/>
              </a:spcBef>
              <a:spcAft>
                <a:spcPts val="0"/>
              </a:spcAft>
            </a:pPr>
            <a:r>
              <a:rPr lang="fr-FR" sz="1600" spc="45" dirty="0" smtClean="0">
                <a:solidFill>
                  <a:srgbClr val="000000"/>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330194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52599" y="1181991"/>
            <a:ext cx="7811589" cy="3785652"/>
          </a:xfrm>
          <a:prstGeom prst="rect">
            <a:avLst/>
          </a:prstGeom>
        </p:spPr>
        <p:txBody>
          <a:bodyPr wrap="square">
            <a:spAutoFit/>
          </a:bodyPr>
          <a:lstStyle/>
          <a:p>
            <a:pPr lvl="0"/>
            <a:r>
              <a:rPr lang="fr-FR" sz="2400" dirty="0">
                <a:solidFill>
                  <a:prstClr val="black"/>
                </a:solidFill>
              </a:rPr>
              <a:t>L’OMS </a:t>
            </a:r>
            <a:r>
              <a:rPr lang="fr-FR" sz="2400" dirty="0" smtClean="0">
                <a:solidFill>
                  <a:prstClr val="black"/>
                </a:solidFill>
              </a:rPr>
              <a:t>estime </a:t>
            </a:r>
            <a:r>
              <a:rPr lang="fr-FR" sz="2400" dirty="0">
                <a:solidFill>
                  <a:prstClr val="black"/>
                </a:solidFill>
              </a:rPr>
              <a:t>que 16% de la population </a:t>
            </a:r>
            <a:r>
              <a:rPr lang="fr-FR" sz="2400" dirty="0" smtClean="0">
                <a:solidFill>
                  <a:prstClr val="black"/>
                </a:solidFill>
              </a:rPr>
              <a:t>mondiale a </a:t>
            </a:r>
            <a:r>
              <a:rPr lang="fr-FR" sz="2400" dirty="0">
                <a:solidFill>
                  <a:prstClr val="black"/>
                </a:solidFill>
              </a:rPr>
              <a:t>un handicap important soit +/- 1,3 milliard de personnes.</a:t>
            </a:r>
          </a:p>
          <a:p>
            <a:pPr lvl="0"/>
            <a:endParaRPr lang="fr-FR" sz="2400" dirty="0">
              <a:solidFill>
                <a:prstClr val="black"/>
              </a:solidFill>
            </a:endParaRPr>
          </a:p>
          <a:p>
            <a:pPr lvl="0"/>
            <a:r>
              <a:rPr lang="fr-FR" sz="2400" dirty="0">
                <a:solidFill>
                  <a:prstClr val="black"/>
                </a:solidFill>
              </a:rPr>
              <a:t>Ce nombre est en augmentation en raison du nombre de maladies non transmissibles et de l’allongement de la durée de </a:t>
            </a:r>
            <a:r>
              <a:rPr lang="fr-FR" sz="2400" dirty="0" smtClean="0">
                <a:solidFill>
                  <a:prstClr val="black"/>
                </a:solidFill>
              </a:rPr>
              <a:t>vie.</a:t>
            </a:r>
          </a:p>
          <a:p>
            <a:pPr lvl="0"/>
            <a:endParaRPr lang="fr-FR" sz="2400" dirty="0">
              <a:solidFill>
                <a:prstClr val="black"/>
              </a:solidFill>
            </a:endParaRPr>
          </a:p>
          <a:p>
            <a:pPr lvl="0"/>
            <a:r>
              <a:rPr lang="fr-FR" sz="2400" dirty="0" smtClean="0">
                <a:solidFill>
                  <a:prstClr val="black"/>
                </a:solidFill>
              </a:rPr>
              <a:t>Les progrès de la médecine permettent à des personnes de survivre mais avec parfois des conséquences ( néonatalogie, réanimation…)</a:t>
            </a:r>
            <a:endParaRPr lang="fr-FR" sz="2400" dirty="0">
              <a:solidFill>
                <a:prstClr val="black"/>
              </a:solidFill>
            </a:endParaRPr>
          </a:p>
        </p:txBody>
      </p:sp>
    </p:spTree>
    <p:extLst>
      <p:ext uri="{BB962C8B-B14F-4D97-AF65-F5344CB8AC3E}">
        <p14:creationId xmlns:p14="http://schemas.microsoft.com/office/powerpoint/2010/main" val="923161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80159" y="1828798"/>
            <a:ext cx="8569234" cy="3046988"/>
          </a:xfrm>
          <a:prstGeom prst="rect">
            <a:avLst/>
          </a:prstGeom>
          <a:noFill/>
        </p:spPr>
        <p:txBody>
          <a:bodyPr wrap="square" rtlCol="0">
            <a:spAutoFit/>
          </a:bodyPr>
          <a:lstStyle/>
          <a:p>
            <a:pPr marL="45720" marR="45720" indent="365760" algn="just" fontAlgn="base">
              <a:spcBef>
                <a:spcPts val="40"/>
              </a:spcBef>
              <a:spcAft>
                <a:spcPts val="0"/>
              </a:spcAft>
            </a:pPr>
            <a:r>
              <a:rPr lang="fr-FR" sz="2400" spc="35" dirty="0">
                <a:solidFill>
                  <a:srgbClr val="000000"/>
                </a:solidFill>
                <a:ea typeface="Times New Roman" panose="02020603050405020304" pitchFamily="18" charset="0"/>
              </a:rPr>
              <a:t>Les </a:t>
            </a:r>
            <a:r>
              <a:rPr lang="fr-FR" sz="2400" i="1" spc="35" dirty="0" err="1">
                <a:solidFill>
                  <a:srgbClr val="000000"/>
                </a:solidFill>
                <a:ea typeface="Times New Roman" panose="02020603050405020304" pitchFamily="18" charset="0"/>
              </a:rPr>
              <a:t>disability</a:t>
            </a:r>
            <a:r>
              <a:rPr lang="fr-FR" sz="2400" i="1" spc="35" dirty="0">
                <a:solidFill>
                  <a:srgbClr val="000000"/>
                </a:solidFill>
                <a:ea typeface="Times New Roman" panose="02020603050405020304" pitchFamily="18" charset="0"/>
              </a:rPr>
              <a:t> </a:t>
            </a:r>
            <a:r>
              <a:rPr lang="fr-FR" sz="2400" i="1" spc="35" dirty="0" err="1">
                <a:solidFill>
                  <a:srgbClr val="000000"/>
                </a:solidFill>
                <a:ea typeface="Times New Roman" panose="02020603050405020304" pitchFamily="18" charset="0"/>
              </a:rPr>
              <a:t>studies</a:t>
            </a:r>
            <a:r>
              <a:rPr lang="fr-FR" sz="2400" i="1" spc="35" dirty="0">
                <a:solidFill>
                  <a:srgbClr val="000000"/>
                </a:solidFill>
                <a:ea typeface="Times New Roman" panose="02020603050405020304" pitchFamily="18" charset="0"/>
              </a:rPr>
              <a:t> </a:t>
            </a:r>
            <a:r>
              <a:rPr lang="fr-FR" sz="2400" spc="35" dirty="0">
                <a:solidFill>
                  <a:srgbClr val="000000"/>
                </a:solidFill>
                <a:ea typeface="Times New Roman" panose="02020603050405020304" pitchFamily="18" charset="0"/>
              </a:rPr>
              <a:t>sont </a:t>
            </a:r>
            <a:r>
              <a:rPr lang="fr-FR" sz="2400" spc="35" dirty="0" smtClean="0">
                <a:solidFill>
                  <a:srgbClr val="000000"/>
                </a:solidFill>
                <a:ea typeface="Times New Roman" panose="02020603050405020304" pitchFamily="18" charset="0"/>
              </a:rPr>
              <a:t>pluridisciplinaires, prenant en compte les facteurs </a:t>
            </a:r>
            <a:r>
              <a:rPr lang="fr-FR" sz="2400" spc="35" dirty="0">
                <a:solidFill>
                  <a:srgbClr val="000000"/>
                </a:solidFill>
                <a:ea typeface="Times New Roman" panose="02020603050405020304" pitchFamily="18" charset="0"/>
              </a:rPr>
              <a:t>culturels, économiques et </a:t>
            </a:r>
            <a:r>
              <a:rPr lang="fr-FR" sz="2400" spc="35" dirty="0" smtClean="0">
                <a:solidFill>
                  <a:srgbClr val="000000"/>
                </a:solidFill>
                <a:ea typeface="Times New Roman" panose="02020603050405020304" pitchFamily="18" charset="0"/>
              </a:rPr>
              <a:t>politiques.</a:t>
            </a:r>
          </a:p>
          <a:p>
            <a:pPr marL="45720" marR="45720" indent="365760" algn="just" fontAlgn="base">
              <a:spcBef>
                <a:spcPts val="40"/>
              </a:spcBef>
              <a:spcAft>
                <a:spcPts val="0"/>
              </a:spcAft>
            </a:pPr>
            <a:endParaRPr lang="fr-FR" sz="2400" spc="35" dirty="0" smtClean="0">
              <a:solidFill>
                <a:srgbClr val="000000"/>
              </a:solidFill>
              <a:ea typeface="Times New Roman" panose="02020603050405020304" pitchFamily="18" charset="0"/>
            </a:endParaRPr>
          </a:p>
          <a:p>
            <a:pPr marL="45720" marR="45720" indent="365760" algn="just" fontAlgn="base">
              <a:spcBef>
                <a:spcPts val="40"/>
              </a:spcBef>
              <a:spcAft>
                <a:spcPts val="0"/>
              </a:spcAft>
            </a:pPr>
            <a:r>
              <a:rPr lang="fr-FR" sz="2400" spc="35" dirty="0" smtClean="0">
                <a:solidFill>
                  <a:srgbClr val="000000"/>
                </a:solidFill>
                <a:ea typeface="Times New Roman" panose="02020603050405020304" pitchFamily="18" charset="0"/>
              </a:rPr>
              <a:t> </a:t>
            </a:r>
            <a:r>
              <a:rPr lang="fr-FR" sz="2400" spc="35" dirty="0">
                <a:solidFill>
                  <a:srgbClr val="000000"/>
                </a:solidFill>
                <a:ea typeface="Times New Roman" panose="02020603050405020304" pitchFamily="18" charset="0"/>
              </a:rPr>
              <a:t>Les </a:t>
            </a:r>
            <a:r>
              <a:rPr lang="fr-FR" sz="2400" i="1" spc="35" dirty="0" err="1">
                <a:solidFill>
                  <a:srgbClr val="000000"/>
                </a:solidFill>
                <a:ea typeface="Times New Roman" panose="02020603050405020304" pitchFamily="18" charset="0"/>
              </a:rPr>
              <a:t>disability</a:t>
            </a:r>
            <a:r>
              <a:rPr lang="fr-FR" sz="2400" i="1" spc="35" dirty="0">
                <a:solidFill>
                  <a:srgbClr val="000000"/>
                </a:solidFill>
                <a:ea typeface="Times New Roman" panose="02020603050405020304" pitchFamily="18" charset="0"/>
              </a:rPr>
              <a:t> </a:t>
            </a:r>
            <a:r>
              <a:rPr lang="fr-FR" sz="2400" i="1" spc="35" dirty="0" err="1">
                <a:solidFill>
                  <a:srgbClr val="000000"/>
                </a:solidFill>
                <a:ea typeface="Times New Roman" panose="02020603050405020304" pitchFamily="18" charset="0"/>
              </a:rPr>
              <a:t>studies</a:t>
            </a:r>
            <a:r>
              <a:rPr lang="fr-FR" sz="2400" i="1" spc="35" dirty="0">
                <a:solidFill>
                  <a:srgbClr val="000000"/>
                </a:solidFill>
                <a:ea typeface="Times New Roman" panose="02020603050405020304" pitchFamily="18" charset="0"/>
              </a:rPr>
              <a:t> </a:t>
            </a:r>
            <a:r>
              <a:rPr lang="fr-FR" sz="2400" spc="35" dirty="0">
                <a:solidFill>
                  <a:srgbClr val="000000"/>
                </a:solidFill>
                <a:ea typeface="Times New Roman" panose="02020603050405020304" pitchFamily="18" charset="0"/>
              </a:rPr>
              <a:t>répondent à la question de </a:t>
            </a:r>
            <a:r>
              <a:rPr lang="fr-FR" sz="2400" spc="35" dirty="0" smtClean="0">
                <a:solidFill>
                  <a:srgbClr val="000000"/>
                </a:solidFill>
                <a:ea typeface="Times New Roman" panose="02020603050405020304" pitchFamily="18" charset="0"/>
              </a:rPr>
              <a:t>l'oppression, de la discrimination </a:t>
            </a:r>
            <a:r>
              <a:rPr lang="fr-FR" sz="2400" spc="35" dirty="0">
                <a:solidFill>
                  <a:srgbClr val="000000"/>
                </a:solidFill>
                <a:ea typeface="Times New Roman" panose="02020603050405020304" pitchFamily="18" charset="0"/>
              </a:rPr>
              <a:t>en </a:t>
            </a:r>
            <a:r>
              <a:rPr lang="fr-FR" sz="2400" spc="35" dirty="0" smtClean="0">
                <a:solidFill>
                  <a:srgbClr val="000000"/>
                </a:solidFill>
                <a:ea typeface="Times New Roman" panose="02020603050405020304" pitchFamily="18" charset="0"/>
              </a:rPr>
              <a:t>proposant </a:t>
            </a:r>
            <a:r>
              <a:rPr lang="fr-FR" sz="2400" spc="35" dirty="0">
                <a:solidFill>
                  <a:srgbClr val="000000"/>
                </a:solidFill>
                <a:ea typeface="Times New Roman" panose="02020603050405020304" pitchFamily="18" charset="0"/>
              </a:rPr>
              <a:t>des changements cul­turels et sociaux </a:t>
            </a:r>
            <a:r>
              <a:rPr lang="fr-FR" sz="2400" spc="35" dirty="0" smtClean="0">
                <a:solidFill>
                  <a:srgbClr val="000000"/>
                </a:solidFill>
                <a:ea typeface="Times New Roman" panose="02020603050405020304" pitchFamily="18" charset="0"/>
              </a:rPr>
              <a:t>pour aider les per­sonnes </a:t>
            </a:r>
            <a:r>
              <a:rPr lang="fr-FR" sz="2400" spc="35" dirty="0">
                <a:solidFill>
                  <a:srgbClr val="000000"/>
                </a:solidFill>
                <a:ea typeface="Times New Roman" panose="02020603050405020304" pitchFamily="18" charset="0"/>
              </a:rPr>
              <a:t>handicapées. </a:t>
            </a:r>
            <a:endParaRPr lang="fr-FR" sz="2400" dirty="0">
              <a:effectLst/>
              <a:ea typeface="PMingLiU"/>
            </a:endParaRPr>
          </a:p>
        </p:txBody>
      </p:sp>
    </p:spTree>
    <p:extLst>
      <p:ext uri="{BB962C8B-B14F-4D97-AF65-F5344CB8AC3E}">
        <p14:creationId xmlns:p14="http://schemas.microsoft.com/office/powerpoint/2010/main" val="20302221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751091" y="1614040"/>
            <a:ext cx="4851491" cy="2745417"/>
          </a:xfrm>
          <a:prstGeom prst="rect">
            <a:avLst/>
          </a:prstGeom>
        </p:spPr>
      </p:pic>
      <p:sp>
        <p:nvSpPr>
          <p:cNvPr id="2" name="ZoneTexte 1"/>
          <p:cNvSpPr txBox="1"/>
          <p:nvPr/>
        </p:nvSpPr>
        <p:spPr>
          <a:xfrm>
            <a:off x="7406640" y="6335485"/>
            <a:ext cx="4428308" cy="230832"/>
          </a:xfrm>
          <a:prstGeom prst="rect">
            <a:avLst/>
          </a:prstGeom>
          <a:noFill/>
        </p:spPr>
        <p:txBody>
          <a:bodyPr wrap="square" rtlCol="0">
            <a:spAutoFit/>
          </a:bodyPr>
          <a:lstStyle/>
          <a:p>
            <a:r>
              <a:rPr lang="fr-FR" sz="900" dirty="0" err="1" smtClean="0"/>
              <a:t>Accessibletous</a:t>
            </a:r>
            <a:r>
              <a:rPr lang="fr-FR" sz="900" dirty="0" smtClean="0"/>
              <a:t> repéré à Instagram</a:t>
            </a:r>
            <a:endParaRPr lang="fr-FR" sz="900" dirty="0"/>
          </a:p>
        </p:txBody>
      </p:sp>
    </p:spTree>
    <p:extLst>
      <p:ext uri="{BB962C8B-B14F-4D97-AF65-F5344CB8AC3E}">
        <p14:creationId xmlns:p14="http://schemas.microsoft.com/office/powerpoint/2010/main" val="7767127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2">
                    <a:lumMod val="25000"/>
                  </a:schemeClr>
                </a:solidFill>
              </a:rPr>
              <a:t>Exemple: les jeux paralympiques</a:t>
            </a:r>
            <a:endParaRPr lang="fr-FR" dirty="0">
              <a:solidFill>
                <a:schemeClr val="bg2">
                  <a:lumMod val="25000"/>
                </a:schemeClr>
              </a:solidFill>
            </a:endParaRP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7195" y="2780606"/>
            <a:ext cx="2857500" cy="1600200"/>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0081" y="4184679"/>
            <a:ext cx="3028950" cy="151447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4777" y="2491826"/>
            <a:ext cx="2838450" cy="1609725"/>
          </a:xfrm>
          <a:prstGeom prst="rect">
            <a:avLst/>
          </a:prstGeom>
        </p:spPr>
      </p:pic>
    </p:spTree>
    <p:extLst>
      <p:ext uri="{BB962C8B-B14F-4D97-AF65-F5344CB8AC3E}">
        <p14:creationId xmlns:p14="http://schemas.microsoft.com/office/powerpoint/2010/main" val="3477166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En pratique</a:t>
            </a:r>
            <a:endParaRPr lang="fr-FR" dirty="0"/>
          </a:p>
        </p:txBody>
      </p:sp>
      <p:sp>
        <p:nvSpPr>
          <p:cNvPr id="3" name="Espace réservé du contenu 2"/>
          <p:cNvSpPr>
            <a:spLocks noGrp="1"/>
          </p:cNvSpPr>
          <p:nvPr>
            <p:ph idx="1"/>
          </p:nvPr>
        </p:nvSpPr>
        <p:spPr/>
        <p:txBody>
          <a:bodyPr>
            <a:normAutofit/>
          </a:bodyPr>
          <a:lstStyle/>
          <a:p>
            <a:r>
              <a:rPr lang="fr-FR" sz="2400" dirty="0" smtClean="0"/>
              <a:t>A votre avis, qu’est ce qui a été mis en place pour favoriser l’accessibilité des personnes en situation de handicap?</a:t>
            </a:r>
            <a:endParaRPr lang="fr-FR" sz="2400" dirty="0"/>
          </a:p>
        </p:txBody>
      </p:sp>
      <p:pic>
        <p:nvPicPr>
          <p:cNvPr id="4" name="Image 3"/>
          <p:cNvPicPr>
            <a:picLocks noChangeAspect="1"/>
          </p:cNvPicPr>
          <p:nvPr/>
        </p:nvPicPr>
        <p:blipFill>
          <a:blip r:embed="rId2"/>
          <a:stretch>
            <a:fillRect/>
          </a:stretch>
        </p:blipFill>
        <p:spPr>
          <a:xfrm>
            <a:off x="3098200" y="3296050"/>
            <a:ext cx="7145131" cy="3322608"/>
          </a:xfrm>
          <a:prstGeom prst="rect">
            <a:avLst/>
          </a:prstGeom>
        </p:spPr>
      </p:pic>
      <p:sp>
        <p:nvSpPr>
          <p:cNvPr id="6" name="Rectangle 5"/>
          <p:cNvSpPr/>
          <p:nvPr/>
        </p:nvSpPr>
        <p:spPr>
          <a:xfrm>
            <a:off x="10335402" y="6503242"/>
            <a:ext cx="1856598" cy="230832"/>
          </a:xfrm>
          <a:prstGeom prst="rect">
            <a:avLst/>
          </a:prstGeom>
        </p:spPr>
        <p:txBody>
          <a:bodyPr wrap="none">
            <a:spAutoFit/>
          </a:bodyPr>
          <a:lstStyle/>
          <a:p>
            <a:r>
              <a:rPr lang="fr-FR" sz="900" dirty="0"/>
              <a:t>Roux richard repéré à </a:t>
            </a:r>
            <a:r>
              <a:rPr lang="fr-FR" sz="900" dirty="0" err="1"/>
              <a:t>instagram</a:t>
            </a:r>
            <a:endParaRPr lang="fr-FR" sz="900" dirty="0"/>
          </a:p>
        </p:txBody>
      </p:sp>
    </p:spTree>
    <p:extLst>
      <p:ext uri="{BB962C8B-B14F-4D97-AF65-F5344CB8AC3E}">
        <p14:creationId xmlns:p14="http://schemas.microsoft.com/office/powerpoint/2010/main" val="2343947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888274" y="757646"/>
            <a:ext cx="9222377" cy="2585323"/>
          </a:xfrm>
          <a:prstGeom prst="rect">
            <a:avLst/>
          </a:prstGeom>
          <a:noFill/>
        </p:spPr>
        <p:txBody>
          <a:bodyPr wrap="square" rtlCol="0">
            <a:spAutoFit/>
          </a:bodyPr>
          <a:lstStyle/>
          <a:p>
            <a:pPr marL="285750" indent="-285750">
              <a:buFontTx/>
              <a:buChar char="-"/>
            </a:pPr>
            <a:r>
              <a:rPr lang="fr-FR" dirty="0" smtClean="0"/>
              <a:t>Rampe d’accès</a:t>
            </a:r>
          </a:p>
          <a:p>
            <a:endParaRPr lang="fr-FR" dirty="0"/>
          </a:p>
          <a:p>
            <a:pPr marL="285750" indent="-285750">
              <a:buFontTx/>
              <a:buChar char="-"/>
            </a:pPr>
            <a:endParaRPr lang="fr-FR" dirty="0" smtClean="0"/>
          </a:p>
          <a:p>
            <a:pPr marL="285750" indent="-285750">
              <a:buFontTx/>
              <a:buChar char="-"/>
            </a:pPr>
            <a:endParaRPr lang="fr-FR" dirty="0"/>
          </a:p>
          <a:p>
            <a:pPr marL="285750" indent="-285750">
              <a:buFontTx/>
              <a:buChar char="-"/>
            </a:pPr>
            <a:endParaRPr lang="fr-FR" dirty="0" smtClean="0"/>
          </a:p>
          <a:p>
            <a:pPr marL="285750" indent="-285750">
              <a:buFontTx/>
              <a:buChar char="-"/>
            </a:pPr>
            <a:r>
              <a:rPr lang="fr-FR" dirty="0" smtClean="0"/>
              <a:t>Ascenseur</a:t>
            </a:r>
          </a:p>
          <a:p>
            <a:pPr marL="285750" indent="-285750">
              <a:buFontTx/>
              <a:buChar char="-"/>
            </a:pPr>
            <a:endParaRPr lang="fr-FR" dirty="0"/>
          </a:p>
          <a:p>
            <a:pPr marL="285750" indent="-285750">
              <a:buFontTx/>
              <a:buChar char="-"/>
            </a:pPr>
            <a:r>
              <a:rPr lang="fr-FR" dirty="0" smtClean="0"/>
              <a:t>services internet</a:t>
            </a:r>
          </a:p>
          <a:p>
            <a:pPr marL="285750" indent="-285750">
              <a:buFontTx/>
              <a:buChar char="-"/>
            </a:pPr>
            <a:r>
              <a:rPr lang="fr-FR" dirty="0" smtClean="0"/>
              <a:t>Passage piéton pour malvoyant (sonore, relief)</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6845" y="3486150"/>
            <a:ext cx="4281624" cy="2854416"/>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8513" y="60467"/>
            <a:ext cx="2017715" cy="2017715"/>
          </a:xfrm>
          <a:prstGeom prst="rect">
            <a:avLst/>
          </a:prstGeom>
        </p:spPr>
      </p:pic>
      <p:sp>
        <p:nvSpPr>
          <p:cNvPr id="5" name="Rectangle 4"/>
          <p:cNvSpPr/>
          <p:nvPr/>
        </p:nvSpPr>
        <p:spPr>
          <a:xfrm>
            <a:off x="8071570" y="301335"/>
            <a:ext cx="2440092" cy="215444"/>
          </a:xfrm>
          <a:prstGeom prst="rect">
            <a:avLst/>
          </a:prstGeom>
        </p:spPr>
        <p:txBody>
          <a:bodyPr wrap="none">
            <a:spAutoFit/>
          </a:bodyPr>
          <a:lstStyle/>
          <a:p>
            <a:r>
              <a:rPr lang="fr-FR" sz="800" dirty="0"/>
              <a:t>https://www.solah.fr/produit/rampe-batiment/</a:t>
            </a: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469" y="1629295"/>
            <a:ext cx="2750589" cy="2062942"/>
          </a:xfrm>
          <a:prstGeom prst="rect">
            <a:avLst/>
          </a:prstGeom>
        </p:spPr>
      </p:pic>
      <p:sp>
        <p:nvSpPr>
          <p:cNvPr id="7" name="Rectangle 6"/>
          <p:cNvSpPr/>
          <p:nvPr/>
        </p:nvSpPr>
        <p:spPr>
          <a:xfrm>
            <a:off x="8901826" y="3969796"/>
            <a:ext cx="2417650" cy="261610"/>
          </a:xfrm>
          <a:prstGeom prst="rect">
            <a:avLst/>
          </a:prstGeom>
        </p:spPr>
        <p:txBody>
          <a:bodyPr wrap="none">
            <a:spAutoFit/>
          </a:bodyPr>
          <a:lstStyle/>
          <a:p>
            <a:r>
              <a:rPr lang="fr-FR" sz="1100" dirty="0"/>
              <a:t>https://www.alfortelevateur.com/</a:t>
            </a:r>
          </a:p>
        </p:txBody>
      </p:sp>
      <p:sp>
        <p:nvSpPr>
          <p:cNvPr id="8" name="Rectangle 7"/>
          <p:cNvSpPr/>
          <p:nvPr/>
        </p:nvSpPr>
        <p:spPr>
          <a:xfrm>
            <a:off x="4719210" y="6340566"/>
            <a:ext cx="3416320" cy="369332"/>
          </a:xfrm>
          <a:prstGeom prst="rect">
            <a:avLst/>
          </a:prstGeom>
        </p:spPr>
        <p:txBody>
          <a:bodyPr wrap="none">
            <a:spAutoFit/>
          </a:bodyPr>
          <a:lstStyle/>
          <a:p>
            <a:r>
              <a:rPr lang="fr-FR" sz="1000" dirty="0"/>
              <a:t>https://offices-tourisme-sud.fr/tourisme-et-handicap</a:t>
            </a:r>
            <a:r>
              <a:rPr lang="fr-FR" dirty="0"/>
              <a:t>/</a:t>
            </a:r>
          </a:p>
        </p:txBody>
      </p:sp>
    </p:spTree>
    <p:extLst>
      <p:ext uri="{BB962C8B-B14F-4D97-AF65-F5344CB8AC3E}">
        <p14:creationId xmlns:p14="http://schemas.microsoft.com/office/powerpoint/2010/main" val="27927132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699866" y="565871"/>
            <a:ext cx="8143875" cy="4562475"/>
          </a:xfrm>
          <a:prstGeom prst="rect">
            <a:avLst/>
          </a:prstGeom>
        </p:spPr>
      </p:pic>
      <p:sp>
        <p:nvSpPr>
          <p:cNvPr id="4" name="Rectangle 3"/>
          <p:cNvSpPr/>
          <p:nvPr/>
        </p:nvSpPr>
        <p:spPr>
          <a:xfrm>
            <a:off x="1650162" y="5896094"/>
            <a:ext cx="4121641" cy="369332"/>
          </a:xfrm>
          <a:prstGeom prst="rect">
            <a:avLst/>
          </a:prstGeom>
        </p:spPr>
        <p:txBody>
          <a:bodyPr wrap="none">
            <a:spAutoFit/>
          </a:bodyPr>
          <a:lstStyle/>
          <a:p>
            <a:r>
              <a:rPr lang="fr-FR" dirty="0"/>
              <a:t>https://mon-erp.fr/accessibilite-erp/</a:t>
            </a:r>
          </a:p>
        </p:txBody>
      </p:sp>
    </p:spTree>
    <p:extLst>
      <p:ext uri="{BB962C8B-B14F-4D97-AF65-F5344CB8AC3E}">
        <p14:creationId xmlns:p14="http://schemas.microsoft.com/office/powerpoint/2010/main" val="400938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 pour le retour à domicile en sortie de SMR</a:t>
            </a:r>
            <a:endParaRPr lang="fr-FR" dirty="0"/>
          </a:p>
        </p:txBody>
      </p:sp>
      <p:sp>
        <p:nvSpPr>
          <p:cNvPr id="3" name="Espace réservé du contenu 2"/>
          <p:cNvSpPr>
            <a:spLocks noGrp="1"/>
          </p:cNvSpPr>
          <p:nvPr>
            <p:ph idx="1"/>
          </p:nvPr>
        </p:nvSpPr>
        <p:spPr>
          <a:xfrm>
            <a:off x="677334" y="2547257"/>
            <a:ext cx="8596668" cy="3740920"/>
          </a:xfrm>
        </p:spPr>
        <p:txBody>
          <a:bodyPr>
            <a:normAutofit/>
          </a:bodyPr>
          <a:lstStyle/>
          <a:p>
            <a:r>
              <a:rPr lang="fr-FR" sz="2400" dirty="0" smtClean="0"/>
              <a:t>Les </a:t>
            </a:r>
            <a:r>
              <a:rPr lang="fr-FR" sz="2400" dirty="0" err="1" smtClean="0"/>
              <a:t>ergos</a:t>
            </a:r>
            <a:r>
              <a:rPr lang="fr-FR" sz="2400" dirty="0" smtClean="0"/>
              <a:t> vont faire des visites à domicile en SMR . Ils font un plan de l’existant et font des propositions d’aménagement. Ils y vont avec le patient et sa famille si possible.</a:t>
            </a:r>
          </a:p>
          <a:p>
            <a:r>
              <a:rPr lang="fr-FR" sz="2400" dirty="0" smtClean="0"/>
              <a:t>Le département proposent aussi la possibilité de faire appel à un ergo</a:t>
            </a:r>
          </a:p>
          <a:p>
            <a:r>
              <a:rPr lang="fr-FR" sz="2400" dirty="0" smtClean="0"/>
              <a:t>Les équipes mobiles extra hospitalières proposent aussi ce service</a:t>
            </a:r>
          </a:p>
          <a:p>
            <a:endParaRPr lang="fr-FR" sz="2400" dirty="0" smtClean="0"/>
          </a:p>
          <a:p>
            <a:endParaRPr lang="fr-FR" sz="2400" dirty="0"/>
          </a:p>
        </p:txBody>
      </p:sp>
    </p:spTree>
    <p:extLst>
      <p:ext uri="{BB962C8B-B14F-4D97-AF65-F5344CB8AC3E}">
        <p14:creationId xmlns:p14="http://schemas.microsoft.com/office/powerpoint/2010/main" val="29956295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93223" y="914400"/>
            <a:ext cx="8895806" cy="4524315"/>
          </a:xfrm>
          <a:prstGeom prst="rect">
            <a:avLst/>
          </a:prstGeom>
          <a:noFill/>
        </p:spPr>
        <p:txBody>
          <a:bodyPr wrap="square" rtlCol="0">
            <a:spAutoFit/>
          </a:bodyPr>
          <a:lstStyle/>
          <a:p>
            <a:r>
              <a:rPr lang="fr-FR" sz="2400" dirty="0" smtClean="0"/>
              <a:t>Le bilan ergo est important car leur spécialité ce sont les actes de la vie quotidienne .</a:t>
            </a:r>
          </a:p>
          <a:p>
            <a:endParaRPr lang="fr-FR" sz="2400" dirty="0"/>
          </a:p>
          <a:p>
            <a:r>
              <a:rPr lang="fr-FR" sz="2400" dirty="0" smtClean="0"/>
              <a:t>En fonction de ce qu’ils vont découvrir nous nous attacherons à faire un travail en interdisciplinarité autour du patient. </a:t>
            </a:r>
          </a:p>
          <a:p>
            <a:r>
              <a:rPr lang="fr-FR" sz="2400" dirty="0" smtClean="0"/>
              <a:t>Pour atteindre son placard, à quelle hauteur devra-t-il lever le bras?</a:t>
            </a:r>
          </a:p>
          <a:p>
            <a:r>
              <a:rPr lang="fr-FR" sz="2400" dirty="0" smtClean="0"/>
              <a:t>Est-il capable de faire son transfert où faut-il un lève malade ?</a:t>
            </a:r>
          </a:p>
          <a:p>
            <a:endParaRPr lang="fr-FR" sz="2400" dirty="0"/>
          </a:p>
          <a:p>
            <a:r>
              <a:rPr lang="fr-FR" sz="2400" dirty="0" smtClean="0"/>
              <a:t>Faudra-t-il des commandes vocales, tactiles?</a:t>
            </a:r>
          </a:p>
          <a:p>
            <a:endParaRPr lang="fr-FR" sz="2400" dirty="0"/>
          </a:p>
          <a:p>
            <a:r>
              <a:rPr lang="fr-FR" sz="2400" dirty="0" smtClean="0"/>
              <a:t>Quel mode communication?</a:t>
            </a:r>
          </a:p>
        </p:txBody>
      </p:sp>
    </p:spTree>
    <p:extLst>
      <p:ext uri="{BB962C8B-B14F-4D97-AF65-F5344CB8AC3E}">
        <p14:creationId xmlns:p14="http://schemas.microsoft.com/office/powerpoint/2010/main" val="2345077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58537" y="2050869"/>
            <a:ext cx="8830492" cy="2677656"/>
          </a:xfrm>
          <a:prstGeom prst="rect">
            <a:avLst/>
          </a:prstGeom>
          <a:noFill/>
        </p:spPr>
        <p:txBody>
          <a:bodyPr wrap="square" rtlCol="0">
            <a:spAutoFit/>
          </a:bodyPr>
          <a:lstStyle/>
          <a:p>
            <a:r>
              <a:rPr lang="fr-FR" sz="2400" dirty="0" smtClean="0"/>
              <a:t>Sortie extérieure proposée pour se confronter au quotidien</a:t>
            </a:r>
          </a:p>
          <a:p>
            <a:endParaRPr lang="fr-FR" sz="2400" dirty="0"/>
          </a:p>
          <a:p>
            <a:r>
              <a:rPr lang="fr-FR" sz="2400" dirty="0" smtClean="0"/>
              <a:t>Exemple aller faire ses courses au supermarché ( physique, cognitif, entrer et sortir de la voiture, organisation)</a:t>
            </a:r>
          </a:p>
          <a:p>
            <a:endParaRPr lang="fr-FR" sz="2400" dirty="0"/>
          </a:p>
          <a:p>
            <a:r>
              <a:rPr lang="fr-FR" sz="2400" dirty="0" smtClean="0"/>
              <a:t>Réévaluation de la conduite automobile, cours avec un simulateur et puis une auto-école adaptée</a:t>
            </a:r>
            <a:endParaRPr lang="fr-FR" sz="2400" dirty="0"/>
          </a:p>
        </p:txBody>
      </p:sp>
    </p:spTree>
    <p:extLst>
      <p:ext uri="{BB962C8B-B14F-4D97-AF65-F5344CB8AC3E}">
        <p14:creationId xmlns:p14="http://schemas.microsoft.com/office/powerpoint/2010/main" val="19238722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4034" y="1711234"/>
            <a:ext cx="8373291" cy="3559949"/>
          </a:xfrm>
          <a:prstGeom prst="rect">
            <a:avLst/>
          </a:prstGeom>
        </p:spPr>
        <p:txBody>
          <a:bodyPr wrap="square">
            <a:spAutoFit/>
          </a:bodyPr>
          <a:lstStyle/>
          <a:p>
            <a:pPr lvl="0">
              <a:spcBef>
                <a:spcPts val="1000"/>
              </a:spcBef>
              <a:buClr>
                <a:srgbClr val="90C226"/>
              </a:buClr>
              <a:buSzPct val="80000"/>
            </a:pPr>
            <a:r>
              <a:rPr lang="fr-FR" sz="2400" u="sng" dirty="0">
                <a:solidFill>
                  <a:prstClr val="black">
                    <a:lumMod val="75000"/>
                    <a:lumOff val="25000"/>
                  </a:prstClr>
                </a:solidFill>
              </a:rPr>
              <a:t>Exemple une personne en fauteuil roulant</a:t>
            </a:r>
          </a:p>
          <a:p>
            <a:pPr marL="342900" lvl="0" indent="-342900">
              <a:spcBef>
                <a:spcPts val="1000"/>
              </a:spcBef>
              <a:buClr>
                <a:srgbClr val="90C226"/>
              </a:buClr>
              <a:buSzPct val="80000"/>
              <a:buFont typeface="Wingdings 3" charset="2"/>
              <a:buChar char=""/>
            </a:pPr>
            <a:endParaRPr lang="fr-FR" sz="2400" dirty="0" smtClean="0">
              <a:solidFill>
                <a:prstClr val="black">
                  <a:lumMod val="75000"/>
                  <a:lumOff val="25000"/>
                </a:prstClr>
              </a:solidFill>
            </a:endParaRPr>
          </a:p>
          <a:p>
            <a:pPr marL="342900" lvl="0" indent="-342900">
              <a:spcBef>
                <a:spcPts val="1000"/>
              </a:spcBef>
              <a:buClr>
                <a:srgbClr val="90C226"/>
              </a:buClr>
              <a:buSzPct val="80000"/>
              <a:buFont typeface="Wingdings 3" charset="2"/>
              <a:buChar char=""/>
            </a:pPr>
            <a:r>
              <a:rPr lang="fr-FR" sz="2400" dirty="0" smtClean="0">
                <a:solidFill>
                  <a:prstClr val="black">
                    <a:lumMod val="75000"/>
                    <a:lumOff val="25000"/>
                  </a:prstClr>
                </a:solidFill>
              </a:rPr>
              <a:t>Sortie extérieure: véhicule à adapter, cours de conduite sur simulateur puis avec auto-école</a:t>
            </a:r>
            <a:endParaRPr lang="fr-FR" sz="2400" dirty="0">
              <a:solidFill>
                <a:prstClr val="black">
                  <a:lumMod val="75000"/>
                  <a:lumOff val="25000"/>
                </a:prstClr>
              </a:solidFill>
            </a:endParaRPr>
          </a:p>
          <a:p>
            <a:pPr marL="342900" lvl="0" indent="-342900">
              <a:spcBef>
                <a:spcPts val="1000"/>
              </a:spcBef>
              <a:buClr>
                <a:srgbClr val="90C226"/>
              </a:buClr>
              <a:buSzPct val="80000"/>
              <a:buFont typeface="Wingdings 3" charset="2"/>
              <a:buChar char=""/>
            </a:pPr>
            <a:r>
              <a:rPr lang="fr-FR" sz="2400" dirty="0">
                <a:solidFill>
                  <a:prstClr val="black">
                    <a:lumMod val="75000"/>
                    <a:lumOff val="25000"/>
                  </a:prstClr>
                </a:solidFill>
              </a:rPr>
              <a:t>Accès au logement, rampe, espace suffisant pour tourner autour des meubles, accès cuisine, salle de bains, chambre à coucher</a:t>
            </a:r>
            <a:r>
              <a:rPr lang="fr-FR" sz="2400" dirty="0" smtClean="0">
                <a:solidFill>
                  <a:prstClr val="black">
                    <a:lumMod val="75000"/>
                    <a:lumOff val="25000"/>
                  </a:prstClr>
                </a:solidFill>
              </a:rPr>
              <a:t>.</a:t>
            </a:r>
          </a:p>
          <a:p>
            <a:pPr marL="342900" lvl="0" indent="-342900">
              <a:spcBef>
                <a:spcPts val="1000"/>
              </a:spcBef>
              <a:buClr>
                <a:srgbClr val="90C226"/>
              </a:buClr>
              <a:buSzPct val="80000"/>
              <a:buFont typeface="Wingdings 3" charset="2"/>
              <a:buChar char=""/>
            </a:pPr>
            <a:r>
              <a:rPr lang="fr-FR" sz="2400" dirty="0" smtClean="0">
                <a:solidFill>
                  <a:prstClr val="black">
                    <a:lumMod val="75000"/>
                    <a:lumOff val="25000"/>
                  </a:prstClr>
                </a:solidFill>
              </a:rPr>
              <a:t>Travail? Repenser la réinsertion</a:t>
            </a:r>
            <a:endParaRPr lang="fr-FR" sz="2400" dirty="0">
              <a:solidFill>
                <a:prstClr val="black">
                  <a:lumMod val="75000"/>
                  <a:lumOff val="25000"/>
                </a:prstClr>
              </a:solidFill>
            </a:endParaRPr>
          </a:p>
        </p:txBody>
      </p:sp>
    </p:spTree>
    <p:extLst>
      <p:ext uri="{BB962C8B-B14F-4D97-AF65-F5344CB8AC3E}">
        <p14:creationId xmlns:p14="http://schemas.microsoft.com/office/powerpoint/2010/main" val="1520076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469770" y="1288870"/>
            <a:ext cx="8011885" cy="3785652"/>
          </a:xfrm>
          <a:prstGeom prst="rect">
            <a:avLst/>
          </a:prstGeom>
          <a:noFill/>
        </p:spPr>
        <p:txBody>
          <a:bodyPr wrap="square" rtlCol="0">
            <a:spAutoFit/>
          </a:bodyPr>
          <a:lstStyle/>
          <a:p>
            <a:r>
              <a:rPr lang="fr-FR" sz="2400" dirty="0" smtClean="0"/>
              <a:t>Certaines personnes cumulent les déficiences, cela peut-être évolutif aussi.</a:t>
            </a:r>
          </a:p>
          <a:p>
            <a:endParaRPr lang="fr-FR" sz="2400" dirty="0"/>
          </a:p>
          <a:p>
            <a:r>
              <a:rPr lang="fr-FR" sz="2400" dirty="0" smtClean="0"/>
              <a:t>Le handicap bouleverse les familles. </a:t>
            </a:r>
          </a:p>
          <a:p>
            <a:endParaRPr lang="fr-FR" sz="2400" dirty="0"/>
          </a:p>
          <a:p>
            <a:r>
              <a:rPr lang="fr-FR" sz="2400" dirty="0" smtClean="0"/>
              <a:t>Il faut apprendre à vivre avec. </a:t>
            </a:r>
          </a:p>
          <a:p>
            <a:endParaRPr lang="fr-FR" sz="2400" dirty="0"/>
          </a:p>
          <a:p>
            <a:r>
              <a:rPr lang="fr-FR" sz="2400" dirty="0" smtClean="0"/>
              <a:t>Or notre société occidentale est en évolution avec des familles réparties aux quatre coins de la France et de nombreuses personnes sont placées en institution.</a:t>
            </a:r>
            <a:endParaRPr lang="fr-FR" sz="2400" dirty="0"/>
          </a:p>
        </p:txBody>
      </p:sp>
    </p:spTree>
    <p:extLst>
      <p:ext uri="{BB962C8B-B14F-4D97-AF65-F5344CB8AC3E}">
        <p14:creationId xmlns:p14="http://schemas.microsoft.com/office/powerpoint/2010/main" val="25398263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495675" y="207818"/>
            <a:ext cx="4276725" cy="6493416"/>
          </a:xfrm>
          <a:prstGeom prst="rect">
            <a:avLst/>
          </a:prstGeom>
        </p:spPr>
      </p:pic>
      <p:sp>
        <p:nvSpPr>
          <p:cNvPr id="3" name="ZoneTexte 2"/>
          <p:cNvSpPr txBox="1"/>
          <p:nvPr/>
        </p:nvSpPr>
        <p:spPr>
          <a:xfrm>
            <a:off x="9185563" y="5769032"/>
            <a:ext cx="2851266" cy="553998"/>
          </a:xfrm>
          <a:prstGeom prst="rect">
            <a:avLst/>
          </a:prstGeom>
          <a:noFill/>
        </p:spPr>
        <p:txBody>
          <a:bodyPr wrap="square" rtlCol="0">
            <a:spAutoFit/>
          </a:bodyPr>
          <a:lstStyle/>
          <a:p>
            <a:r>
              <a:rPr lang="fr-FR" sz="1000" dirty="0" smtClean="0"/>
              <a:t>Extrait du livret Confort pour Tous logement de l’ANAH (Agence nationale pour l’amélioration de l’habitat)</a:t>
            </a:r>
            <a:endParaRPr lang="fr-FR" sz="1000" dirty="0"/>
          </a:p>
        </p:txBody>
      </p:sp>
    </p:spTree>
    <p:extLst>
      <p:ext uri="{BB962C8B-B14F-4D97-AF65-F5344CB8AC3E}">
        <p14:creationId xmlns:p14="http://schemas.microsoft.com/office/powerpoint/2010/main" val="7107366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290887" y="323850"/>
            <a:ext cx="5610225" cy="6210300"/>
          </a:xfrm>
          <a:prstGeom prst="rect">
            <a:avLst/>
          </a:prstGeom>
        </p:spPr>
      </p:pic>
    </p:spTree>
    <p:extLst>
      <p:ext uri="{BB962C8B-B14F-4D97-AF65-F5344CB8AC3E}">
        <p14:creationId xmlns:p14="http://schemas.microsoft.com/office/powerpoint/2010/main" val="11495870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396355" y="133003"/>
            <a:ext cx="4885624" cy="6382702"/>
          </a:xfrm>
          <a:prstGeom prst="rect">
            <a:avLst/>
          </a:prstGeom>
        </p:spPr>
      </p:pic>
    </p:spTree>
    <p:extLst>
      <p:ext uri="{BB962C8B-B14F-4D97-AF65-F5344CB8AC3E}">
        <p14:creationId xmlns:p14="http://schemas.microsoft.com/office/powerpoint/2010/main" val="37458095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317298" y="272118"/>
            <a:ext cx="4471727" cy="6754994"/>
          </a:xfrm>
          <a:prstGeom prst="rect">
            <a:avLst/>
          </a:prstGeom>
        </p:spPr>
      </p:pic>
    </p:spTree>
    <p:extLst>
      <p:ext uri="{BB962C8B-B14F-4D97-AF65-F5344CB8AC3E}">
        <p14:creationId xmlns:p14="http://schemas.microsoft.com/office/powerpoint/2010/main" val="1668537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6516895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6731" y="910829"/>
            <a:ext cx="5878830" cy="3292145"/>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9965" y="358400"/>
            <a:ext cx="4097407" cy="2972629"/>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167" y="4202974"/>
            <a:ext cx="4025372" cy="2318113"/>
          </a:xfrm>
          <a:prstGeom prst="rect">
            <a:avLst/>
          </a:prstGeom>
        </p:spPr>
      </p:pic>
    </p:spTree>
    <p:extLst>
      <p:ext uri="{BB962C8B-B14F-4D97-AF65-F5344CB8AC3E}">
        <p14:creationId xmlns:p14="http://schemas.microsoft.com/office/powerpoint/2010/main" val="13669698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637" y="638992"/>
            <a:ext cx="5410200" cy="2209800"/>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2263" y="2875788"/>
            <a:ext cx="6768736" cy="3553586"/>
          </a:xfrm>
          <a:prstGeom prst="rect">
            <a:avLst/>
          </a:prstGeom>
        </p:spPr>
      </p:pic>
      <p:sp>
        <p:nvSpPr>
          <p:cNvPr id="4" name="ZoneTexte 3"/>
          <p:cNvSpPr txBox="1"/>
          <p:nvPr/>
        </p:nvSpPr>
        <p:spPr>
          <a:xfrm>
            <a:off x="1018903" y="3344091"/>
            <a:ext cx="2521131" cy="369332"/>
          </a:xfrm>
          <a:prstGeom prst="rect">
            <a:avLst/>
          </a:prstGeom>
          <a:noFill/>
        </p:spPr>
        <p:txBody>
          <a:bodyPr wrap="square" rtlCol="0">
            <a:spAutoFit/>
          </a:bodyPr>
          <a:lstStyle/>
          <a:p>
            <a:r>
              <a:rPr lang="fr-FR" i="1" dirty="0" smtClean="0">
                <a:solidFill>
                  <a:srgbClr val="00B0F0"/>
                </a:solidFill>
              </a:rPr>
              <a:t>La salle de bain</a:t>
            </a:r>
            <a:endParaRPr lang="fr-FR" i="1" dirty="0">
              <a:solidFill>
                <a:srgbClr val="00B0F0"/>
              </a:solidFill>
            </a:endParaRPr>
          </a:p>
        </p:txBody>
      </p:sp>
    </p:spTree>
    <p:extLst>
      <p:ext uri="{BB962C8B-B14F-4D97-AF65-F5344CB8AC3E}">
        <p14:creationId xmlns:p14="http://schemas.microsoft.com/office/powerpoint/2010/main" val="6206118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738187"/>
            <a:ext cx="7620000" cy="5381625"/>
          </a:xfrm>
          <a:prstGeom prst="rect">
            <a:avLst/>
          </a:prstGeom>
        </p:spPr>
      </p:pic>
    </p:spTree>
    <p:extLst>
      <p:ext uri="{BB962C8B-B14F-4D97-AF65-F5344CB8AC3E}">
        <p14:creationId xmlns:p14="http://schemas.microsoft.com/office/powerpoint/2010/main" val="9498591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571500"/>
            <a:ext cx="5715000" cy="5715000"/>
          </a:xfrm>
          <a:prstGeom prst="rect">
            <a:avLst/>
          </a:prstGeom>
        </p:spPr>
      </p:pic>
    </p:spTree>
    <p:extLst>
      <p:ext uri="{BB962C8B-B14F-4D97-AF65-F5344CB8AC3E}">
        <p14:creationId xmlns:p14="http://schemas.microsoft.com/office/powerpoint/2010/main" val="30433021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103" y="153073"/>
            <a:ext cx="6715397" cy="4761827"/>
          </a:xfrm>
          <a:prstGeom prst="rect">
            <a:avLst/>
          </a:prstGeom>
        </p:spPr>
      </p:pic>
    </p:spTree>
    <p:extLst>
      <p:ext uri="{BB962C8B-B14F-4D97-AF65-F5344CB8AC3E}">
        <p14:creationId xmlns:p14="http://schemas.microsoft.com/office/powerpoint/2010/main" val="2838345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Définition du handicap</a:t>
            </a:r>
            <a:endParaRPr lang="fr-FR" dirty="0"/>
          </a:p>
        </p:txBody>
      </p:sp>
      <p:sp>
        <p:nvSpPr>
          <p:cNvPr id="3" name="Espace réservé du contenu 2"/>
          <p:cNvSpPr>
            <a:spLocks noGrp="1"/>
          </p:cNvSpPr>
          <p:nvPr>
            <p:ph idx="1"/>
          </p:nvPr>
        </p:nvSpPr>
        <p:spPr>
          <a:xfrm>
            <a:off x="677334" y="1695077"/>
            <a:ext cx="8771466" cy="3880773"/>
          </a:xfrm>
        </p:spPr>
        <p:txBody>
          <a:bodyPr>
            <a:normAutofit fontScale="92500" lnSpcReduction="20000"/>
          </a:bodyPr>
          <a:lstStyle/>
          <a:p>
            <a:r>
              <a:rPr lang="fr-FR" sz="2600" dirty="0" smtClean="0"/>
              <a:t>Les définitions du handicap sont nombreuses et elles ont évolué. Elles sont passées</a:t>
            </a:r>
            <a:r>
              <a:rPr lang="fr-FR" sz="2600" dirty="0">
                <a:solidFill>
                  <a:srgbClr val="3E3E3E"/>
                </a:solidFill>
                <a:latin typeface="Roboto"/>
              </a:rPr>
              <a:t> </a:t>
            </a:r>
            <a:r>
              <a:rPr lang="fr-FR" sz="2600" dirty="0" smtClean="0">
                <a:solidFill>
                  <a:srgbClr val="3E3E3E"/>
                </a:solidFill>
                <a:latin typeface="Roboto"/>
              </a:rPr>
              <a:t>d’une </a:t>
            </a:r>
            <a:r>
              <a:rPr lang="fr-FR" sz="2600" dirty="0">
                <a:solidFill>
                  <a:srgbClr val="3E3E3E"/>
                </a:solidFill>
                <a:latin typeface="Roboto"/>
              </a:rPr>
              <a:t>classification par </a:t>
            </a:r>
            <a:r>
              <a:rPr lang="fr-FR" sz="2600" dirty="0" smtClean="0">
                <a:solidFill>
                  <a:srgbClr val="3E3E3E"/>
                </a:solidFill>
                <a:latin typeface="Roboto"/>
              </a:rPr>
              <a:t>pathologies </a:t>
            </a:r>
            <a:r>
              <a:rPr lang="fr-FR" sz="2600" dirty="0">
                <a:solidFill>
                  <a:srgbClr val="3E3E3E"/>
                </a:solidFill>
                <a:latin typeface="Roboto"/>
              </a:rPr>
              <a:t>à</a:t>
            </a:r>
            <a:r>
              <a:rPr lang="fr-FR" sz="2600" dirty="0" smtClean="0">
                <a:solidFill>
                  <a:srgbClr val="3E3E3E"/>
                </a:solidFill>
                <a:latin typeface="Roboto"/>
              </a:rPr>
              <a:t> </a:t>
            </a:r>
            <a:r>
              <a:rPr lang="fr-FR" sz="2600" dirty="0">
                <a:solidFill>
                  <a:srgbClr val="3E3E3E"/>
                </a:solidFill>
                <a:latin typeface="Roboto"/>
              </a:rPr>
              <a:t>une approche plus globale, prenant en compte le contexte dans lequel l'individu évolue. </a:t>
            </a:r>
            <a:r>
              <a:rPr lang="fr-FR" sz="2600" dirty="0" smtClean="0"/>
              <a:t> </a:t>
            </a:r>
          </a:p>
          <a:p>
            <a:endParaRPr lang="fr-FR" sz="2600" dirty="0"/>
          </a:p>
          <a:p>
            <a:r>
              <a:rPr lang="fr-FR" sz="2600" dirty="0" smtClean="0"/>
              <a:t>L’OMS : « </a:t>
            </a:r>
            <a:r>
              <a:rPr lang="fr-FR" sz="2600" i="1" dirty="0" smtClean="0"/>
              <a:t>une personne et considérée comme handicapée si son intégrité physique ou mentale est passagère ou définitivement diminuée, soit congénitalement, soit sous l’effet de l’âge, d’une maladie ou d’un accident, de sorte que son autonomie, son aptitude à fréquenter l’école ou à occuper un emploi s’en trouve compromis</a:t>
            </a:r>
            <a:r>
              <a:rPr lang="fr-FR" sz="2600" dirty="0" smtClean="0"/>
              <a:t> ».</a:t>
            </a:r>
          </a:p>
          <a:p>
            <a:endParaRPr lang="fr-FR" sz="2000" dirty="0"/>
          </a:p>
        </p:txBody>
      </p:sp>
    </p:spTree>
    <p:extLst>
      <p:ext uri="{BB962C8B-B14F-4D97-AF65-F5344CB8AC3E}">
        <p14:creationId xmlns:p14="http://schemas.microsoft.com/office/powerpoint/2010/main" val="26379261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12285" y="648392"/>
            <a:ext cx="4966526" cy="3183775"/>
          </a:xfrm>
          <a:prstGeom prst="rect">
            <a:avLst/>
          </a:prstGeom>
        </p:spPr>
      </p:pic>
      <p:pic>
        <p:nvPicPr>
          <p:cNvPr id="3" name="Image 2"/>
          <p:cNvPicPr>
            <a:picLocks noChangeAspect="1"/>
          </p:cNvPicPr>
          <p:nvPr/>
        </p:nvPicPr>
        <p:blipFill>
          <a:blip r:embed="rId3"/>
          <a:stretch>
            <a:fillRect/>
          </a:stretch>
        </p:blipFill>
        <p:spPr>
          <a:xfrm>
            <a:off x="6406256" y="90576"/>
            <a:ext cx="5417714" cy="2149703"/>
          </a:xfrm>
          <a:prstGeom prst="rect">
            <a:avLst/>
          </a:prstGeom>
        </p:spPr>
      </p:pic>
      <p:pic>
        <p:nvPicPr>
          <p:cNvPr id="4" name="Image 3"/>
          <p:cNvPicPr>
            <a:picLocks noChangeAspect="1"/>
          </p:cNvPicPr>
          <p:nvPr/>
        </p:nvPicPr>
        <p:blipFill>
          <a:blip r:embed="rId4"/>
          <a:stretch>
            <a:fillRect/>
          </a:stretch>
        </p:blipFill>
        <p:spPr>
          <a:xfrm>
            <a:off x="6321829" y="2240279"/>
            <a:ext cx="5502141" cy="2022503"/>
          </a:xfrm>
          <a:prstGeom prst="rect">
            <a:avLst/>
          </a:prstGeom>
        </p:spPr>
      </p:pic>
      <p:pic>
        <p:nvPicPr>
          <p:cNvPr id="5" name="Image 4"/>
          <p:cNvPicPr>
            <a:picLocks noChangeAspect="1"/>
          </p:cNvPicPr>
          <p:nvPr/>
        </p:nvPicPr>
        <p:blipFill>
          <a:blip r:embed="rId5"/>
          <a:stretch>
            <a:fillRect/>
          </a:stretch>
        </p:blipFill>
        <p:spPr>
          <a:xfrm>
            <a:off x="6255014" y="4262782"/>
            <a:ext cx="5568956" cy="2432395"/>
          </a:xfrm>
          <a:prstGeom prst="rect">
            <a:avLst/>
          </a:prstGeom>
        </p:spPr>
      </p:pic>
      <p:sp>
        <p:nvSpPr>
          <p:cNvPr id="6" name="Rectangle 5"/>
          <p:cNvSpPr/>
          <p:nvPr/>
        </p:nvSpPr>
        <p:spPr>
          <a:xfrm>
            <a:off x="612285" y="6533803"/>
            <a:ext cx="4799299" cy="307777"/>
          </a:xfrm>
          <a:prstGeom prst="rect">
            <a:avLst/>
          </a:prstGeom>
        </p:spPr>
        <p:txBody>
          <a:bodyPr wrap="square">
            <a:spAutoFit/>
          </a:bodyPr>
          <a:lstStyle/>
          <a:p>
            <a:r>
              <a:rPr lang="fr-FR" sz="1400" dirty="0"/>
              <a:t>https://mon-erp.fr/wc-pmr/</a:t>
            </a:r>
          </a:p>
        </p:txBody>
      </p:sp>
    </p:spTree>
    <p:extLst>
      <p:ext uri="{BB962C8B-B14F-4D97-AF65-F5344CB8AC3E}">
        <p14:creationId xmlns:p14="http://schemas.microsoft.com/office/powerpoint/2010/main" val="35816152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9508" y="806632"/>
            <a:ext cx="8068491" cy="6051368"/>
          </a:xfrm>
          <a:prstGeom prst="rect">
            <a:avLst/>
          </a:prstGeom>
        </p:spPr>
      </p:pic>
      <p:sp>
        <p:nvSpPr>
          <p:cNvPr id="3" name="ZoneTexte 2"/>
          <p:cNvSpPr txBox="1"/>
          <p:nvPr/>
        </p:nvSpPr>
        <p:spPr>
          <a:xfrm>
            <a:off x="600891" y="483326"/>
            <a:ext cx="1841863" cy="369332"/>
          </a:xfrm>
          <a:prstGeom prst="rect">
            <a:avLst/>
          </a:prstGeom>
          <a:noFill/>
        </p:spPr>
        <p:txBody>
          <a:bodyPr wrap="square" rtlCol="0">
            <a:spAutoFit/>
          </a:bodyPr>
          <a:lstStyle/>
          <a:p>
            <a:r>
              <a:rPr lang="fr-FR" i="1" dirty="0" smtClean="0">
                <a:solidFill>
                  <a:srgbClr val="00B0F0"/>
                </a:solidFill>
              </a:rPr>
              <a:t>La cuisine</a:t>
            </a:r>
            <a:endParaRPr lang="fr-FR" i="1" dirty="0">
              <a:solidFill>
                <a:srgbClr val="00B0F0"/>
              </a:solidFill>
            </a:endParaRPr>
          </a:p>
        </p:txBody>
      </p:sp>
    </p:spTree>
    <p:extLst>
      <p:ext uri="{BB962C8B-B14F-4D97-AF65-F5344CB8AC3E}">
        <p14:creationId xmlns:p14="http://schemas.microsoft.com/office/powerpoint/2010/main" val="4226712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225080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3825" y="695325"/>
            <a:ext cx="11944350" cy="5467350"/>
          </a:xfrm>
          <a:prstGeom prst="rect">
            <a:avLst/>
          </a:prstGeom>
        </p:spPr>
      </p:pic>
      <p:sp>
        <p:nvSpPr>
          <p:cNvPr id="3" name="Rectangle 2"/>
          <p:cNvSpPr/>
          <p:nvPr/>
        </p:nvSpPr>
        <p:spPr>
          <a:xfrm>
            <a:off x="1980411" y="6295105"/>
            <a:ext cx="5371599" cy="369332"/>
          </a:xfrm>
          <a:prstGeom prst="rect">
            <a:avLst/>
          </a:prstGeom>
        </p:spPr>
        <p:txBody>
          <a:bodyPr wrap="none">
            <a:spAutoFit/>
          </a:bodyPr>
          <a:lstStyle/>
          <a:p>
            <a:r>
              <a:rPr lang="fr-FR" dirty="0"/>
              <a:t>https://www.mobilaug.com/cuisine/cuisine-pmr/</a:t>
            </a:r>
          </a:p>
        </p:txBody>
      </p:sp>
    </p:spTree>
    <p:extLst>
      <p:ext uri="{BB962C8B-B14F-4D97-AF65-F5344CB8AC3E}">
        <p14:creationId xmlns:p14="http://schemas.microsoft.com/office/powerpoint/2010/main" val="25740982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0891" y="197346"/>
            <a:ext cx="8543109" cy="5632311"/>
          </a:xfrm>
          <a:prstGeom prst="rect">
            <a:avLst/>
          </a:prstGeom>
        </p:spPr>
        <p:txBody>
          <a:bodyPr wrap="square">
            <a:spAutoFit/>
          </a:bodyPr>
          <a:lstStyle/>
          <a:p>
            <a:r>
              <a:rPr lang="fr-FR" b="1" u="sng" dirty="0" smtClean="0"/>
              <a:t>Sur le site tous ergo.com, on trouve des astuces pour aménager</a:t>
            </a:r>
          </a:p>
          <a:p>
            <a:endParaRPr lang="fr-FR" b="1" dirty="0"/>
          </a:p>
          <a:p>
            <a:r>
              <a:rPr lang="fr-FR" b="1" dirty="0" smtClean="0"/>
              <a:t>Un </a:t>
            </a:r>
            <a:r>
              <a:rPr lang="fr-FR" b="1" dirty="0"/>
              <a:t>plan de travail accessible</a:t>
            </a:r>
          </a:p>
          <a:p>
            <a:r>
              <a:rPr lang="fr-FR" dirty="0"/>
              <a:t> </a:t>
            </a:r>
          </a:p>
          <a:p>
            <a:pPr>
              <a:buFont typeface="Arial" panose="020B0604020202020204" pitchFamily="34" charset="0"/>
              <a:buChar char="•"/>
            </a:pPr>
            <a:r>
              <a:rPr lang="fr-FR" dirty="0"/>
              <a:t>Il est préférable d'</a:t>
            </a:r>
            <a:r>
              <a:rPr lang="fr-FR" b="1" dirty="0"/>
              <a:t>effectuer un maximum de tâches en position assise.</a:t>
            </a:r>
            <a:endParaRPr lang="fr-FR" dirty="0"/>
          </a:p>
          <a:p>
            <a:r>
              <a:rPr lang="fr-FR" dirty="0"/>
              <a:t>Il faut pour cela prévoir </a:t>
            </a:r>
            <a:r>
              <a:rPr lang="fr-FR" b="1" dirty="0">
                <a:solidFill>
                  <a:schemeClr val="accent1"/>
                </a:solidFill>
              </a:rPr>
              <a:t>un espace sous les plans de travail</a:t>
            </a:r>
            <a:r>
              <a:rPr lang="fr-FR" dirty="0"/>
              <a:t>, la table et l'évier, pour placer une chaise ou un fauteuil roulant.</a:t>
            </a:r>
          </a:p>
          <a:p>
            <a:pPr>
              <a:buFont typeface="Arial" panose="020B0604020202020204" pitchFamily="34" charset="0"/>
              <a:buChar char="•"/>
            </a:pPr>
            <a:r>
              <a:rPr lang="fr-FR" dirty="0"/>
              <a:t>Le plan de travail doit avoir </a:t>
            </a:r>
            <a:r>
              <a:rPr lang="fr-FR" b="1" dirty="0">
                <a:solidFill>
                  <a:schemeClr val="accent1"/>
                </a:solidFill>
              </a:rPr>
              <a:t>une profondeur maximale </a:t>
            </a:r>
            <a:r>
              <a:rPr lang="fr-FR" dirty="0"/>
              <a:t>de 0,65 m.</a:t>
            </a:r>
          </a:p>
          <a:p>
            <a:r>
              <a:rPr lang="fr-FR" dirty="0">
                <a:solidFill>
                  <a:schemeClr val="accent1"/>
                </a:solidFill>
              </a:rPr>
              <a:t>Sa hauteur </a:t>
            </a:r>
            <a:r>
              <a:rPr lang="fr-FR" dirty="0"/>
              <a:t>sera de :</a:t>
            </a:r>
          </a:p>
          <a:p>
            <a:r>
              <a:rPr lang="fr-FR" dirty="0"/>
              <a:t>- 0,90 m à 1 m pour une personne debout, 0,60 à 0,65 m pour une personne assise</a:t>
            </a:r>
          </a:p>
          <a:p>
            <a:r>
              <a:rPr lang="fr-FR" dirty="0"/>
              <a:t>- 0,80 m pour une personne en fauteuil roulant (prévoir un espace de 0,70m pour le passage des genoux).</a:t>
            </a:r>
          </a:p>
          <a:p>
            <a:pPr>
              <a:buFont typeface="Arial" panose="020B0604020202020204" pitchFamily="34" charset="0"/>
              <a:buChar char="•"/>
            </a:pPr>
            <a:r>
              <a:rPr lang="fr-FR" b="1" dirty="0"/>
              <a:t>Un plan de travail entre l'évier et le plan de cuisson</a:t>
            </a:r>
            <a:r>
              <a:rPr lang="fr-FR" dirty="0"/>
              <a:t> permettra à la personne d</a:t>
            </a:r>
            <a:r>
              <a:rPr lang="fr-FR" dirty="0">
                <a:hlinkClick r:id="rId2"/>
              </a:rPr>
              <a:t>'éplucher les légumes et les préparer,</a:t>
            </a:r>
            <a:r>
              <a:rPr lang="fr-FR" dirty="0"/>
              <a:t> ou encore d'essuyer </a:t>
            </a:r>
            <a:r>
              <a:rPr lang="fr-FR" dirty="0">
                <a:hlinkClick r:id="rId3"/>
              </a:rPr>
              <a:t>la vaisselle</a:t>
            </a:r>
            <a:r>
              <a:rPr lang="fr-FR" dirty="0"/>
              <a:t> en position assise, sans se déplacer.</a:t>
            </a:r>
          </a:p>
          <a:p>
            <a:r>
              <a:rPr lang="fr-FR" dirty="0"/>
              <a:t>Si l'ensemble de l'installation est à hauteur d'une personne debout, prévoir un</a:t>
            </a:r>
            <a:r>
              <a:rPr lang="fr-FR" b="1" dirty="0">
                <a:hlinkClick r:id="rId4"/>
              </a:rPr>
              <a:t> plan de travail variable</a:t>
            </a:r>
            <a:r>
              <a:rPr lang="fr-FR" dirty="0"/>
              <a:t> à la hauteur souhaitée.</a:t>
            </a:r>
          </a:p>
          <a:p>
            <a:r>
              <a:rPr lang="fr-FR" dirty="0"/>
              <a:t>Il existe pour cela des élévateurs de plan de travail avec </a:t>
            </a:r>
            <a:r>
              <a:rPr lang="fr-FR" dirty="0">
                <a:hlinkClick r:id="rId5"/>
              </a:rPr>
              <a:t>un réglage manuel</a:t>
            </a:r>
            <a:r>
              <a:rPr lang="fr-FR" dirty="0"/>
              <a:t> ou </a:t>
            </a:r>
            <a:r>
              <a:rPr lang="fr-FR" dirty="0">
                <a:hlinkClick r:id="rId6"/>
              </a:rPr>
              <a:t>électrique</a:t>
            </a:r>
            <a:r>
              <a:rPr lang="fr-FR" dirty="0"/>
              <a:t>.</a:t>
            </a:r>
          </a:p>
        </p:txBody>
      </p:sp>
      <p:sp>
        <p:nvSpPr>
          <p:cNvPr id="3" name="ZoneTexte 2"/>
          <p:cNvSpPr txBox="1"/>
          <p:nvPr/>
        </p:nvSpPr>
        <p:spPr>
          <a:xfrm>
            <a:off x="914400" y="5918662"/>
            <a:ext cx="5735782" cy="923330"/>
          </a:xfrm>
          <a:prstGeom prst="rect">
            <a:avLst/>
          </a:prstGeom>
          <a:noFill/>
        </p:spPr>
        <p:txBody>
          <a:bodyPr wrap="square" rtlCol="0">
            <a:spAutoFit/>
          </a:bodyPr>
          <a:lstStyle/>
          <a:p>
            <a:r>
              <a:rPr lang="fr-FR" dirty="0" smtClean="0"/>
              <a:t>Il existe des plans de travail motorisés qui peuvent convenir aux différents membres de la famille mais attention à ne pas mettre de placard en dessous,</a:t>
            </a:r>
            <a:endParaRPr lang="fr-FR" dirty="0"/>
          </a:p>
        </p:txBody>
      </p:sp>
    </p:spTree>
    <p:extLst>
      <p:ext uri="{BB962C8B-B14F-4D97-AF65-F5344CB8AC3E}">
        <p14:creationId xmlns:p14="http://schemas.microsoft.com/office/powerpoint/2010/main" val="27719184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2961" y="688377"/>
            <a:ext cx="9013371" cy="5078313"/>
          </a:xfrm>
          <a:prstGeom prst="rect">
            <a:avLst/>
          </a:prstGeom>
        </p:spPr>
        <p:txBody>
          <a:bodyPr wrap="square">
            <a:spAutoFit/>
          </a:bodyPr>
          <a:lstStyle/>
          <a:p>
            <a:r>
              <a:rPr lang="fr-FR" b="1" dirty="0"/>
              <a:t>Un évier sans contrainte</a:t>
            </a:r>
          </a:p>
          <a:p>
            <a:r>
              <a:rPr lang="fr-FR" dirty="0"/>
              <a:t> </a:t>
            </a:r>
          </a:p>
          <a:p>
            <a:pPr>
              <a:buFont typeface="Arial" panose="020B0604020202020204" pitchFamily="34" charset="0"/>
              <a:buChar char="•"/>
            </a:pPr>
            <a:r>
              <a:rPr lang="fr-FR" dirty="0"/>
              <a:t>Il sera placé au minimum à 0,40 m du mur. Il vaut mieux choisir un modèle à une (ou deux) cuve(s) peu profonde(s) et égouttoir.</a:t>
            </a:r>
          </a:p>
          <a:p>
            <a:r>
              <a:rPr lang="fr-FR" dirty="0"/>
              <a:t>Certains types de résine sont difficiles d'entretien, choisissez celle qui vous demandera le moins d'effort possible.</a:t>
            </a:r>
          </a:p>
          <a:p>
            <a:r>
              <a:rPr lang="fr-FR" dirty="0"/>
              <a:t> </a:t>
            </a:r>
          </a:p>
          <a:p>
            <a:pPr>
              <a:buFont typeface="Arial" panose="020B0604020202020204" pitchFamily="34" charset="0"/>
              <a:buChar char="•"/>
            </a:pPr>
            <a:r>
              <a:rPr lang="fr-FR" b="1" dirty="0"/>
              <a:t>Le système d'évacuation doit être simple et accessible</a:t>
            </a:r>
            <a:r>
              <a:rPr lang="fr-FR" dirty="0"/>
              <a:t>. Sa hauteur changera en fonction des principaux utilisateurs. (Voir hauteur des plans de travail)</a:t>
            </a:r>
          </a:p>
          <a:p>
            <a:r>
              <a:rPr lang="fr-FR" dirty="0"/>
              <a:t>S'il est placé trop haut, cela risque d'entraîner une fatigue excessive des épaules.</a:t>
            </a:r>
          </a:p>
          <a:p>
            <a:r>
              <a:rPr lang="fr-FR" dirty="0"/>
              <a:t>S'il est trop bas, cela risque de donner mal au dos.</a:t>
            </a:r>
          </a:p>
          <a:p>
            <a:pPr>
              <a:buFont typeface="Arial" panose="020B0604020202020204" pitchFamily="34" charset="0"/>
              <a:buChar char="•"/>
            </a:pPr>
            <a:r>
              <a:rPr lang="fr-FR" dirty="0"/>
              <a:t>Au cas où des utilisateurs debout et en fauteuil roulant se partagent l'usage de la cuisine, </a:t>
            </a:r>
            <a:r>
              <a:rPr lang="fr-FR" b="1" dirty="0"/>
              <a:t>un système de réglage en hauteur de l'évier</a:t>
            </a:r>
            <a:r>
              <a:rPr lang="fr-FR" dirty="0"/>
              <a:t> est aussi à prévoir. Envisagez dans ce cas un </a:t>
            </a:r>
            <a:r>
              <a:rPr lang="fr-FR" dirty="0">
                <a:hlinkClick r:id="rId2"/>
              </a:rPr>
              <a:t>plan de travail à hauteur variable.</a:t>
            </a:r>
            <a:endParaRPr lang="fr-FR" dirty="0"/>
          </a:p>
          <a:p>
            <a:pPr>
              <a:buFont typeface="Arial" panose="020B0604020202020204" pitchFamily="34" charset="0"/>
              <a:buChar char="•"/>
            </a:pPr>
            <a:r>
              <a:rPr lang="fr-FR" dirty="0"/>
              <a:t>Si l'évier est utilisé par des personnes assises, il est préférable que le siphon soit désaxé (le plus près possible du mur) pour donner plus de profondeur au niveau des genoux, et qu'il soit calorifugé pour éviter les brûlures au niveau des genoux en cas de contact.</a:t>
            </a:r>
          </a:p>
        </p:txBody>
      </p:sp>
    </p:spTree>
    <p:extLst>
      <p:ext uri="{BB962C8B-B14F-4D97-AF65-F5344CB8AC3E}">
        <p14:creationId xmlns:p14="http://schemas.microsoft.com/office/powerpoint/2010/main" val="21963754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8903" y="215436"/>
            <a:ext cx="8699863" cy="5909310"/>
          </a:xfrm>
          <a:prstGeom prst="rect">
            <a:avLst/>
          </a:prstGeom>
        </p:spPr>
        <p:txBody>
          <a:bodyPr wrap="square">
            <a:spAutoFit/>
          </a:bodyPr>
          <a:lstStyle/>
          <a:p>
            <a:r>
              <a:rPr lang="fr-FR" b="1" dirty="0"/>
              <a:t>Adaptez la robinetterie à chaque handicap</a:t>
            </a:r>
          </a:p>
          <a:p>
            <a:r>
              <a:rPr lang="fr-FR" dirty="0"/>
              <a:t> </a:t>
            </a:r>
          </a:p>
          <a:p>
            <a:pPr>
              <a:buFont typeface="Arial" panose="020B0604020202020204" pitchFamily="34" charset="0"/>
              <a:buChar char="•"/>
            </a:pPr>
            <a:r>
              <a:rPr lang="fr-FR" dirty="0"/>
              <a:t>Elle peut être frontale ou latérale (éviter de les placer trop près du mur pour faciliter le nettoyage).</a:t>
            </a:r>
          </a:p>
          <a:p>
            <a:r>
              <a:rPr lang="fr-FR" dirty="0"/>
              <a:t>Choisissez-la en fonction des capacités et difficultés des utilisateurs.</a:t>
            </a:r>
          </a:p>
          <a:p>
            <a:r>
              <a:rPr lang="fr-FR" dirty="0"/>
              <a:t>Les commandes doivent en être souples et leur réglage précis.</a:t>
            </a:r>
          </a:p>
          <a:p>
            <a:pPr>
              <a:buFont typeface="Arial" panose="020B0604020202020204" pitchFamily="34" charset="0"/>
              <a:buChar char="•"/>
            </a:pPr>
            <a:r>
              <a:rPr lang="fr-FR" b="1" dirty="0"/>
              <a:t>Un mitigeur avec commande à l'évier permet </a:t>
            </a:r>
            <a:r>
              <a:rPr lang="fr-FR" dirty="0"/>
              <a:t>: un préréglage de la température de l'eau, une utilisation d'une seule main et ne nécessite pas de préhension.</a:t>
            </a:r>
          </a:p>
          <a:p>
            <a:pPr>
              <a:buFont typeface="Arial" panose="020B0604020202020204" pitchFamily="34" charset="0"/>
              <a:buChar char="•"/>
            </a:pPr>
            <a:r>
              <a:rPr lang="fr-FR" dirty="0"/>
              <a:t>Toutefois le réglage du débit de l'eau est parfois difficile à doser et peut aussi se révéler complexe d'utilisation en termes de manipulation et de mémorisation (deux réglages pour une seule commande).</a:t>
            </a:r>
          </a:p>
          <a:p>
            <a:pPr>
              <a:buFont typeface="Arial" panose="020B0604020202020204" pitchFamily="34" charset="0"/>
              <a:buChar char="•"/>
            </a:pPr>
            <a:r>
              <a:rPr lang="fr-FR" dirty="0"/>
              <a:t>Pour déclencher l'arrivée d'eau, il est parfois utile d'équiper l'évier d'une commande au sol (mise en route pour le pied ou la roue du fauteuil - dans ce cas veiller à ce que la commande ne soit pas gênante et n'entraîne pas de risque de chute), d'un levier au niveau de la cuisse (qui peut aussi être actionné à la main) ou encore d'un détecteur optique, à infrarouge ou à ultrasons (qui évite toute manipulation).</a:t>
            </a:r>
          </a:p>
          <a:p>
            <a:pPr>
              <a:buFont typeface="Arial" panose="020B0604020202020204" pitchFamily="34" charset="0"/>
              <a:buChar char="•"/>
            </a:pPr>
            <a:r>
              <a:rPr lang="fr-FR" dirty="0"/>
              <a:t>Un robinet électronique supprime totalement les manipulations et permet un réglage du débit et de la température.</a:t>
            </a:r>
          </a:p>
          <a:p>
            <a:pPr>
              <a:buFont typeface="Arial" panose="020B0604020202020204" pitchFamily="34" charset="0"/>
              <a:buChar char="•"/>
            </a:pPr>
            <a:r>
              <a:rPr lang="fr-FR" b="1" dirty="0"/>
              <a:t>Une douchette </a:t>
            </a:r>
            <a:r>
              <a:rPr lang="fr-FR" dirty="0"/>
              <a:t>rétractable facilitera le nettoyage du plan de travail, le remplissage d'une casserole sur le plan de cuisson ou d'un seau posé sur le sol.</a:t>
            </a:r>
          </a:p>
        </p:txBody>
      </p:sp>
    </p:spTree>
    <p:extLst>
      <p:ext uri="{BB962C8B-B14F-4D97-AF65-F5344CB8AC3E}">
        <p14:creationId xmlns:p14="http://schemas.microsoft.com/office/powerpoint/2010/main" val="29032737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1337" y="561704"/>
            <a:ext cx="8242663" cy="2585323"/>
          </a:xfrm>
          <a:prstGeom prst="rect">
            <a:avLst/>
          </a:prstGeom>
        </p:spPr>
        <p:txBody>
          <a:bodyPr wrap="square">
            <a:spAutoFit/>
          </a:bodyPr>
          <a:lstStyle/>
          <a:p>
            <a:r>
              <a:rPr lang="fr-FR" b="1" dirty="0"/>
              <a:t>Une aire de cuisson adapté</a:t>
            </a:r>
          </a:p>
          <a:p>
            <a:r>
              <a:rPr lang="fr-FR" dirty="0"/>
              <a:t> </a:t>
            </a:r>
          </a:p>
          <a:p>
            <a:pPr>
              <a:buFont typeface="Arial" panose="020B0604020202020204" pitchFamily="34" charset="0"/>
              <a:buChar char="•"/>
            </a:pPr>
            <a:r>
              <a:rPr lang="fr-FR" dirty="0"/>
              <a:t>Il est conseillé de la placer au minimum à 0,40 m du mur, cela évitera les mouvements trop brusques.</a:t>
            </a:r>
          </a:p>
          <a:p>
            <a:pPr>
              <a:buFont typeface="Arial" panose="020B0604020202020204" pitchFamily="34" charset="0"/>
              <a:buChar char="•"/>
            </a:pPr>
            <a:r>
              <a:rPr lang="fr-FR" b="1" dirty="0"/>
              <a:t>Une table de cuisson et un four séparé sont préférables</a:t>
            </a:r>
            <a:r>
              <a:rPr lang="fr-FR" dirty="0"/>
              <a:t> à une cuisinière car ils peuvent ainsi êtres installés à la hauteur souhaitée.</a:t>
            </a:r>
          </a:p>
          <a:p>
            <a:pPr>
              <a:buFont typeface="Arial" panose="020B0604020202020204" pitchFamily="34" charset="0"/>
              <a:buChar char="•"/>
            </a:pPr>
            <a:r>
              <a:rPr lang="fr-FR" dirty="0"/>
              <a:t>Il est bon de choisir </a:t>
            </a:r>
            <a:r>
              <a:rPr lang="fr-FR" b="1" dirty="0"/>
              <a:t>un tableau de commande frontal avec des repères tactiles et visuels</a:t>
            </a:r>
            <a:r>
              <a:rPr lang="fr-FR" dirty="0"/>
              <a:t> (boutons crantés et témoins visuels de mise en marche)</a:t>
            </a:r>
          </a:p>
          <a:p>
            <a:r>
              <a:rPr lang="fr-FR" dirty="0"/>
              <a:t> </a:t>
            </a:r>
          </a:p>
        </p:txBody>
      </p:sp>
    </p:spTree>
    <p:extLst>
      <p:ext uri="{BB962C8B-B14F-4D97-AF65-F5344CB8AC3E}">
        <p14:creationId xmlns:p14="http://schemas.microsoft.com/office/powerpoint/2010/main" val="39115047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2960" y="548640"/>
            <a:ext cx="8321040" cy="5078313"/>
          </a:xfrm>
          <a:prstGeom prst="rect">
            <a:avLst/>
          </a:prstGeom>
        </p:spPr>
        <p:txBody>
          <a:bodyPr wrap="square">
            <a:spAutoFit/>
          </a:bodyPr>
          <a:lstStyle/>
          <a:p>
            <a:r>
              <a:rPr lang="fr-FR" b="1" dirty="0"/>
              <a:t>Des plaques chauffantes plus pratiques </a:t>
            </a:r>
          </a:p>
          <a:p>
            <a:r>
              <a:rPr lang="fr-FR" dirty="0"/>
              <a:t> </a:t>
            </a:r>
          </a:p>
          <a:p>
            <a:pPr>
              <a:buFont typeface="Arial" panose="020B0604020202020204" pitchFamily="34" charset="0"/>
              <a:buChar char="•"/>
            </a:pPr>
            <a:r>
              <a:rPr lang="fr-FR" b="1" dirty="0"/>
              <a:t>Préférez les plaques à induction</a:t>
            </a:r>
            <a:r>
              <a:rPr lang="fr-FR" dirty="0"/>
              <a:t>, elles permettent aux casseroles de glisser et ainsi diminuent les efforts de déplacement pour les récipients pleins.</a:t>
            </a:r>
          </a:p>
          <a:p>
            <a:r>
              <a:rPr lang="fr-FR" dirty="0"/>
              <a:t>De plus vous éviterez les brûlures inopinées.</a:t>
            </a:r>
          </a:p>
          <a:p>
            <a:pPr>
              <a:buFont typeface="Arial" panose="020B0604020202020204" pitchFamily="34" charset="0"/>
              <a:buChar char="•"/>
            </a:pPr>
            <a:r>
              <a:rPr lang="fr-FR" b="1" dirty="0"/>
              <a:t>Elles ne conviennent néanmoins pas aux personnes aveugles</a:t>
            </a:r>
            <a:r>
              <a:rPr lang="fr-FR" dirty="0"/>
              <a:t> qui ne peuvent déterminer l'endroit exact de chauffe pour poser le récipient.</a:t>
            </a:r>
          </a:p>
          <a:p>
            <a:r>
              <a:rPr lang="fr-FR" dirty="0"/>
              <a:t> </a:t>
            </a:r>
          </a:p>
          <a:p>
            <a:r>
              <a:rPr lang="fr-FR" b="1" dirty="0" smtClean="0"/>
              <a:t>L'importance </a:t>
            </a:r>
            <a:r>
              <a:rPr lang="fr-FR" b="1" dirty="0"/>
              <a:t>de la place et choix du four </a:t>
            </a:r>
          </a:p>
          <a:p>
            <a:r>
              <a:rPr lang="fr-FR" dirty="0"/>
              <a:t> </a:t>
            </a:r>
          </a:p>
          <a:p>
            <a:pPr>
              <a:buFont typeface="Arial" panose="020B0604020202020204" pitchFamily="34" charset="0"/>
              <a:buChar char="•"/>
            </a:pPr>
            <a:r>
              <a:rPr lang="fr-FR" dirty="0"/>
              <a:t>Il sera placé de préférence à une hauteur située dans la zone d'atteinte moyenne</a:t>
            </a:r>
            <a:r>
              <a:rPr lang="fr-FR" dirty="0" smtClean="0"/>
              <a:t>.</a:t>
            </a:r>
            <a:endParaRPr lang="fr-FR" dirty="0"/>
          </a:p>
          <a:p>
            <a:pPr>
              <a:buFont typeface="Arial" panose="020B0604020202020204" pitchFamily="34" charset="0"/>
              <a:buChar char="•"/>
            </a:pPr>
            <a:r>
              <a:rPr lang="fr-FR" b="1" dirty="0"/>
              <a:t>Une porte à ouverture latérale</a:t>
            </a:r>
            <a:r>
              <a:rPr lang="fr-FR" dirty="0"/>
              <a:t> donne un accès plus facile qu'une porte à ouverture frontale.</a:t>
            </a:r>
          </a:p>
          <a:p>
            <a:pPr>
              <a:buFont typeface="Arial" panose="020B0604020202020204" pitchFamily="34" charset="0"/>
              <a:buChar char="•"/>
            </a:pPr>
            <a:r>
              <a:rPr lang="fr-FR" dirty="0"/>
              <a:t>La tablette escamotable sous le four avec un revêtement supportant les hautes températures est conseillée car elle permet de déposer des plats chauds</a:t>
            </a:r>
            <a:r>
              <a:rPr lang="fr-FR" dirty="0" smtClean="0"/>
              <a:t>.</a:t>
            </a:r>
          </a:p>
          <a:p>
            <a:pPr>
              <a:buFont typeface="Arial" panose="020B0604020202020204" pitchFamily="34" charset="0"/>
              <a:buChar char="•"/>
            </a:pPr>
            <a:r>
              <a:rPr lang="fr-FR" dirty="0" smtClean="0"/>
              <a:t>Préférer une porte froide,</a:t>
            </a:r>
            <a:endParaRPr lang="fr-FR"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9417" y="4461651"/>
            <a:ext cx="3592150" cy="2200406"/>
          </a:xfrm>
          <a:prstGeom prst="rect">
            <a:avLst/>
          </a:prstGeom>
        </p:spPr>
      </p:pic>
    </p:spTree>
    <p:extLst>
      <p:ext uri="{BB962C8B-B14F-4D97-AF65-F5344CB8AC3E}">
        <p14:creationId xmlns:p14="http://schemas.microsoft.com/office/powerpoint/2010/main" val="32435630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0892" y="117693"/>
            <a:ext cx="8843554" cy="6740307"/>
          </a:xfrm>
          <a:prstGeom prst="rect">
            <a:avLst/>
          </a:prstGeom>
        </p:spPr>
        <p:txBody>
          <a:bodyPr wrap="square">
            <a:spAutoFit/>
          </a:bodyPr>
          <a:lstStyle/>
          <a:p>
            <a:r>
              <a:rPr lang="fr-FR" b="1" dirty="0"/>
              <a:t>Bien choisir et placer le réfrigérateur, le lave-vaisselle, et le lave-linge </a:t>
            </a:r>
          </a:p>
          <a:p>
            <a:r>
              <a:rPr lang="fr-FR" dirty="0"/>
              <a:t> </a:t>
            </a:r>
          </a:p>
          <a:p>
            <a:pPr>
              <a:buFont typeface="Arial" panose="020B0604020202020204" pitchFamily="34" charset="0"/>
              <a:buChar char="•"/>
            </a:pPr>
            <a:r>
              <a:rPr lang="fr-FR" dirty="0"/>
              <a:t>L'aire d'approche est la même pour l'utilisation de ces appareils : 0,80 m x 1,30 m, (hors débattement de porte).</a:t>
            </a:r>
          </a:p>
          <a:p>
            <a:pPr>
              <a:buFont typeface="Arial" panose="020B0604020202020204" pitchFamily="34" charset="0"/>
              <a:buChar char="•"/>
            </a:pPr>
            <a:r>
              <a:rPr lang="fr-FR" b="1" dirty="0"/>
              <a:t>Un réfrigérateur à encastrer pourra être rehaussé</a:t>
            </a:r>
            <a:r>
              <a:rPr lang="fr-FR" dirty="0"/>
              <a:t> afin de permettre le passage des repose-pieds d'un fauteuil roulant.</a:t>
            </a:r>
          </a:p>
          <a:p>
            <a:pPr>
              <a:buFont typeface="Arial" panose="020B0604020202020204" pitchFamily="34" charset="0"/>
              <a:buChar char="•"/>
            </a:pPr>
            <a:r>
              <a:rPr lang="fr-FR" b="1" dirty="0"/>
              <a:t>Le lave-vaisselle sera placé de préférence sous l'égouttoir de l'évier.</a:t>
            </a:r>
            <a:r>
              <a:rPr lang="fr-FR" dirty="0"/>
              <a:t> Un lave-linge à ouverture frontale est plus convenable pour les personnes de petite taille ou en fauteuil roulant.</a:t>
            </a:r>
          </a:p>
          <a:p>
            <a:pPr>
              <a:buFont typeface="Arial" panose="020B0604020202020204" pitchFamily="34" charset="0"/>
              <a:buChar char="•"/>
            </a:pPr>
            <a:r>
              <a:rPr lang="fr-FR" dirty="0"/>
              <a:t>Il est conseillé de</a:t>
            </a:r>
            <a:r>
              <a:rPr lang="fr-FR" b="1" dirty="0"/>
              <a:t> choisir des appareils électroménagers silencieux, avec témoins lumineux</a:t>
            </a:r>
            <a:r>
              <a:rPr lang="fr-FR" dirty="0"/>
              <a:t> de mise en marche et d'arrêt pour les personnes malentendantes.</a:t>
            </a:r>
          </a:p>
          <a:p>
            <a:r>
              <a:rPr lang="fr-FR" dirty="0"/>
              <a:t> </a:t>
            </a:r>
          </a:p>
          <a:p>
            <a:r>
              <a:rPr lang="fr-FR" b="1" dirty="0" smtClean="0"/>
              <a:t>Aménagement </a:t>
            </a:r>
            <a:r>
              <a:rPr lang="fr-FR" b="1" dirty="0"/>
              <a:t>du coin repas</a:t>
            </a:r>
          </a:p>
          <a:p>
            <a:r>
              <a:rPr lang="fr-FR" dirty="0"/>
              <a:t> </a:t>
            </a:r>
          </a:p>
          <a:p>
            <a:pPr>
              <a:buFont typeface="Arial" panose="020B0604020202020204" pitchFamily="34" charset="0"/>
              <a:buChar char="•"/>
            </a:pPr>
            <a:r>
              <a:rPr lang="fr-FR" b="1" dirty="0"/>
              <a:t>Une table avec un pied central</a:t>
            </a:r>
            <a:r>
              <a:rPr lang="fr-FR" dirty="0"/>
              <a:t>, d'une hauteur de 0,80 m (espace libre dessous 0,70 m pour le passage des genoux) élimine les obstacles que sont les pieds de tables situés aux angles.</a:t>
            </a:r>
          </a:p>
          <a:p>
            <a:r>
              <a:rPr lang="fr-FR" dirty="0"/>
              <a:t>Cela diminue aussi les risques de trébucher et permet à une personne en fauteuil roulant de s'y installer facilement.</a:t>
            </a:r>
          </a:p>
          <a:p>
            <a:pPr>
              <a:buFont typeface="Arial" panose="020B0604020202020204" pitchFamily="34" charset="0"/>
              <a:buChar char="•"/>
            </a:pPr>
            <a:r>
              <a:rPr lang="fr-FR" b="1" dirty="0"/>
              <a:t>Les chaises doivent être suffisamment larges.</a:t>
            </a:r>
            <a:r>
              <a:rPr lang="fr-FR" dirty="0"/>
              <a:t> Il faut donc allier stabilité et légèreté.</a:t>
            </a:r>
          </a:p>
          <a:p>
            <a:r>
              <a:rPr lang="fr-FR" dirty="0"/>
              <a:t>Enfin pour favoriser le repérage visuel, veillez à ce que </a:t>
            </a:r>
            <a:r>
              <a:rPr lang="fr-FR" b="1" dirty="0"/>
              <a:t>la vaisselle contraste au maximum avec le plateau de la table ou la nappe.</a:t>
            </a:r>
            <a:endParaRPr lang="fr-FR" dirty="0"/>
          </a:p>
        </p:txBody>
      </p:sp>
    </p:spTree>
    <p:extLst>
      <p:ext uri="{BB962C8B-B14F-4D97-AF65-F5344CB8AC3E}">
        <p14:creationId xmlns:p14="http://schemas.microsoft.com/office/powerpoint/2010/main" val="3256577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58734" y="1949928"/>
            <a:ext cx="8969829" cy="2308324"/>
          </a:xfrm>
          <a:prstGeom prst="rect">
            <a:avLst/>
          </a:prstGeom>
          <a:noFill/>
        </p:spPr>
        <p:txBody>
          <a:bodyPr wrap="square" rtlCol="0">
            <a:spAutoFit/>
          </a:bodyPr>
          <a:lstStyle/>
          <a:p>
            <a:r>
              <a:rPr lang="fr-FR" sz="2400" dirty="0" smtClean="0">
                <a:solidFill>
                  <a:srgbClr val="3C4245"/>
                </a:solidFill>
              </a:rPr>
              <a:t>« </a:t>
            </a:r>
            <a:r>
              <a:rPr lang="fr-FR" sz="2400" i="1" dirty="0" smtClean="0">
                <a:solidFill>
                  <a:srgbClr val="3C4245"/>
                </a:solidFill>
              </a:rPr>
              <a:t>Le </a:t>
            </a:r>
            <a:r>
              <a:rPr lang="fr-FR" sz="2400" i="1" dirty="0">
                <a:solidFill>
                  <a:srgbClr val="3C4245"/>
                </a:solidFill>
              </a:rPr>
              <a:t>handicap est un </a:t>
            </a:r>
            <a:r>
              <a:rPr lang="fr-FR" sz="2400" b="1" i="1" dirty="0">
                <a:solidFill>
                  <a:srgbClr val="3C4245"/>
                </a:solidFill>
              </a:rPr>
              <a:t>aspect de la condition humaine </a:t>
            </a:r>
            <a:r>
              <a:rPr lang="fr-FR" sz="2400" i="1" dirty="0">
                <a:solidFill>
                  <a:srgbClr val="3C4245"/>
                </a:solidFill>
              </a:rPr>
              <a:t>et fait partie intégrante de l’expérience humaine. Il résulte de l’interaction entre des problèmes de santé tels que la démence, la cécité ou des lésions de la moelle épinière, et toute une série de facteurs environnementaux et </a:t>
            </a:r>
            <a:r>
              <a:rPr lang="fr-FR" sz="2400" i="1" dirty="0" smtClean="0">
                <a:solidFill>
                  <a:srgbClr val="3C4245"/>
                </a:solidFill>
              </a:rPr>
              <a:t>personnels</a:t>
            </a:r>
            <a:r>
              <a:rPr lang="fr-FR" sz="2400" dirty="0" smtClean="0">
                <a:solidFill>
                  <a:srgbClr val="3C4245"/>
                </a:solidFill>
              </a:rPr>
              <a:t> »</a:t>
            </a:r>
          </a:p>
          <a:p>
            <a:r>
              <a:rPr lang="fr-FR" sz="2400" dirty="0" smtClean="0">
                <a:solidFill>
                  <a:srgbClr val="3C4245"/>
                </a:solidFill>
              </a:rPr>
              <a:t>OMS</a:t>
            </a:r>
            <a:endParaRPr lang="fr-FR" sz="2400" dirty="0"/>
          </a:p>
        </p:txBody>
      </p:sp>
    </p:spTree>
    <p:extLst>
      <p:ext uri="{BB962C8B-B14F-4D97-AF65-F5344CB8AC3E}">
        <p14:creationId xmlns:p14="http://schemas.microsoft.com/office/powerpoint/2010/main" val="14690628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5394" y="470263"/>
            <a:ext cx="8438606" cy="3416320"/>
          </a:xfrm>
          <a:prstGeom prst="rect">
            <a:avLst/>
          </a:prstGeom>
        </p:spPr>
        <p:txBody>
          <a:bodyPr wrap="square">
            <a:spAutoFit/>
          </a:bodyPr>
          <a:lstStyle/>
          <a:p>
            <a:r>
              <a:rPr lang="fr-FR" b="1" dirty="0"/>
              <a:t>Rendez accessible vos meubles hauts</a:t>
            </a:r>
          </a:p>
          <a:p>
            <a:r>
              <a:rPr lang="fr-FR" dirty="0"/>
              <a:t>Il existe aujourd'hui des </a:t>
            </a:r>
            <a:r>
              <a:rPr lang="fr-FR" b="1" dirty="0"/>
              <a:t>solutions pour abaisser vos meubles de cuisine placés en hauteur.</a:t>
            </a:r>
            <a:endParaRPr lang="fr-FR" dirty="0"/>
          </a:p>
          <a:p>
            <a:r>
              <a:rPr lang="fr-FR" dirty="0"/>
              <a:t>Vous pouvez opter pour </a:t>
            </a:r>
            <a:r>
              <a:rPr lang="fr-FR" dirty="0">
                <a:hlinkClick r:id="rId2"/>
              </a:rPr>
              <a:t>des </a:t>
            </a:r>
            <a:r>
              <a:rPr lang="fr-FR" b="1" dirty="0">
                <a:hlinkClick r:id="rId2"/>
              </a:rPr>
              <a:t>étagères manuelles escamotables</a:t>
            </a:r>
            <a:r>
              <a:rPr lang="fr-FR" dirty="0"/>
              <a:t>. Une simple poignée vous permet de descendre un module d'étagères métalliques placés à l'intérieur de vos </a:t>
            </a:r>
            <a:r>
              <a:rPr lang="fr-FR" dirty="0" smtClean="0"/>
              <a:t>caissons. </a:t>
            </a:r>
            <a:r>
              <a:rPr lang="fr-FR" dirty="0"/>
              <a:t>Cette solution économique demande cependant un certain effort.</a:t>
            </a:r>
          </a:p>
          <a:p>
            <a:r>
              <a:rPr lang="fr-FR" dirty="0"/>
              <a:t>Plus onéreux mais beaucoup plus pratiques, les </a:t>
            </a:r>
            <a:r>
              <a:rPr lang="fr-FR" b="1" dirty="0"/>
              <a:t>élévateurs de meubles hauts à fonctionnement électrique.</a:t>
            </a:r>
            <a:r>
              <a:rPr lang="fr-FR" dirty="0"/>
              <a:t> Certains se placent à l'intérieur, d'autres à l'extérieur du meuble. Ils offrent un </a:t>
            </a:r>
            <a:r>
              <a:rPr lang="fr-FR" dirty="0" smtClean="0"/>
              <a:t>bénéfice évident </a:t>
            </a:r>
            <a:r>
              <a:rPr lang="fr-FR" dirty="0"/>
              <a:t>à l'utilisateur à mobilité réduite qui n'a besoin que d'actionner un interrupteur pour faire descendre le contenu de son rangement haut. </a:t>
            </a:r>
          </a:p>
        </p:txBody>
      </p:sp>
    </p:spTree>
    <p:extLst>
      <p:ext uri="{BB962C8B-B14F-4D97-AF65-F5344CB8AC3E}">
        <p14:creationId xmlns:p14="http://schemas.microsoft.com/office/powerpoint/2010/main" val="1327572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864523" y="1113906"/>
            <a:ext cx="9060873" cy="3046988"/>
          </a:xfrm>
          <a:prstGeom prst="rect">
            <a:avLst/>
          </a:prstGeom>
          <a:noFill/>
        </p:spPr>
        <p:txBody>
          <a:bodyPr wrap="square" rtlCol="0">
            <a:spAutoFit/>
          </a:bodyPr>
          <a:lstStyle/>
          <a:p>
            <a:r>
              <a:rPr lang="fr-FR" sz="2400" dirty="0" smtClean="0"/>
              <a:t>Pour les personnes malvoyantes:</a:t>
            </a:r>
          </a:p>
          <a:p>
            <a:r>
              <a:rPr lang="fr-FR" sz="2400" dirty="0" smtClean="0"/>
              <a:t>- les portes des armoires s’ouvrent en accordéon pour éviter qu’une porte ouverte ne se transforme en danger.</a:t>
            </a:r>
          </a:p>
          <a:p>
            <a:r>
              <a:rPr lang="fr-FR" sz="2400" dirty="0" smtClean="0"/>
              <a:t>- l’avant de chaque planche est couvert d’une couleur plus foncée avec un fort contraste pour permettre de repérer chaque étagère,</a:t>
            </a:r>
          </a:p>
          <a:p>
            <a:r>
              <a:rPr lang="fr-FR" sz="2400" dirty="0" smtClean="0"/>
              <a:t>- les plaques de cuisson sont en enfilade pour éviter de se brûler en voulant aller prendre la casserole du fond</a:t>
            </a:r>
            <a:endParaRPr lang="fr-FR" sz="2400" dirty="0"/>
          </a:p>
        </p:txBody>
      </p:sp>
    </p:spTree>
    <p:extLst>
      <p:ext uri="{BB962C8B-B14F-4D97-AF65-F5344CB8AC3E}">
        <p14:creationId xmlns:p14="http://schemas.microsoft.com/office/powerpoint/2010/main" val="28521475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2">
                    <a:lumMod val="25000"/>
                  </a:schemeClr>
                </a:solidFill>
              </a:rPr>
              <a:t>Location de maison PMR</a:t>
            </a:r>
            <a:endParaRPr lang="fr-FR" dirty="0">
              <a:solidFill>
                <a:schemeClr val="bg2">
                  <a:lumMod val="25000"/>
                </a:schemeClr>
              </a:solidFill>
            </a:endParaRP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92154" y="2579265"/>
            <a:ext cx="3881438" cy="2911078"/>
          </a:xfrm>
        </p:spPr>
      </p:pic>
      <p:sp>
        <p:nvSpPr>
          <p:cNvPr id="5" name="Rectangle 4"/>
          <p:cNvSpPr/>
          <p:nvPr/>
        </p:nvSpPr>
        <p:spPr>
          <a:xfrm>
            <a:off x="1654233" y="5823066"/>
            <a:ext cx="1080654" cy="789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790007" y="2267990"/>
            <a:ext cx="1080654" cy="789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840778" y="2631294"/>
            <a:ext cx="4297680" cy="3223260"/>
          </a:xfrm>
          <a:prstGeom prst="rect">
            <a:avLst/>
          </a:prstGeom>
        </p:spPr>
      </p:pic>
      <p:sp>
        <p:nvSpPr>
          <p:cNvPr id="8" name="Rectangle 7"/>
          <p:cNvSpPr/>
          <p:nvPr/>
        </p:nvSpPr>
        <p:spPr>
          <a:xfrm>
            <a:off x="6449291" y="6102928"/>
            <a:ext cx="1080654" cy="789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453149" y="5486400"/>
            <a:ext cx="3148099" cy="6954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454850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6312" y="2557462"/>
            <a:ext cx="2619375" cy="1743075"/>
          </a:xfrm>
          <a:prstGeom prst="rect">
            <a:avLst/>
          </a:prstGeom>
        </p:spPr>
      </p:pic>
      <p:sp>
        <p:nvSpPr>
          <p:cNvPr id="3" name="ZoneTexte 2"/>
          <p:cNvSpPr txBox="1"/>
          <p:nvPr/>
        </p:nvSpPr>
        <p:spPr>
          <a:xfrm>
            <a:off x="1123406" y="836023"/>
            <a:ext cx="5421085" cy="369332"/>
          </a:xfrm>
          <a:prstGeom prst="rect">
            <a:avLst/>
          </a:prstGeom>
          <a:noFill/>
        </p:spPr>
        <p:txBody>
          <a:bodyPr wrap="square" rtlCol="0">
            <a:spAutoFit/>
          </a:bodyPr>
          <a:lstStyle/>
          <a:p>
            <a:r>
              <a:rPr lang="fr-FR" dirty="0" smtClean="0"/>
              <a:t>Au travail</a:t>
            </a:r>
            <a:endParaRPr lang="fr-FR" dirty="0"/>
          </a:p>
        </p:txBody>
      </p:sp>
    </p:spTree>
    <p:extLst>
      <p:ext uri="{BB962C8B-B14F-4D97-AF65-F5344CB8AC3E}">
        <p14:creationId xmlns:p14="http://schemas.microsoft.com/office/powerpoint/2010/main" val="34031198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32262" y="238694"/>
            <a:ext cx="8347166" cy="369332"/>
          </a:xfrm>
          <a:prstGeom prst="rect">
            <a:avLst/>
          </a:prstGeom>
          <a:noFill/>
        </p:spPr>
        <p:txBody>
          <a:bodyPr wrap="square" rtlCol="0">
            <a:spAutoFit/>
          </a:bodyPr>
          <a:lstStyle/>
          <a:p>
            <a:r>
              <a:rPr lang="fr-FR" dirty="0" smtClean="0"/>
              <a:t>Sans oublier toutes les petites aides techniques</a:t>
            </a:r>
            <a:endParaRPr lang="fr-FR"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7101" y="608026"/>
            <a:ext cx="2692127" cy="2692127"/>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804" y="2050869"/>
            <a:ext cx="2460716" cy="2460716"/>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4480" y="4447359"/>
            <a:ext cx="2410641" cy="2410641"/>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1229" y="1021080"/>
            <a:ext cx="2438400" cy="2438400"/>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1229" y="3573899"/>
            <a:ext cx="2438400" cy="2438400"/>
          </a:xfrm>
          <a:prstGeom prst="rect">
            <a:avLst/>
          </a:prstGeom>
        </p:spPr>
      </p:pic>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5566" y="3640243"/>
            <a:ext cx="2857899" cy="2372056"/>
          </a:xfrm>
          <a:prstGeom prst="rect">
            <a:avLst/>
          </a:prstGeom>
        </p:spPr>
      </p:pic>
    </p:spTree>
    <p:extLst>
      <p:ext uri="{BB962C8B-B14F-4D97-AF65-F5344CB8AC3E}">
        <p14:creationId xmlns:p14="http://schemas.microsoft.com/office/powerpoint/2010/main" val="42840432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2">
                    <a:lumMod val="25000"/>
                  </a:schemeClr>
                </a:solidFill>
              </a:rPr>
              <a:t>SSR spécialisé FIDEV</a:t>
            </a:r>
            <a:endParaRPr lang="fr-FR" dirty="0">
              <a:solidFill>
                <a:schemeClr val="bg2">
                  <a:lumMod val="25000"/>
                </a:schemeClr>
              </a:solidFill>
            </a:endParaRPr>
          </a:p>
        </p:txBody>
      </p:sp>
      <p:sp>
        <p:nvSpPr>
          <p:cNvPr id="3" name="Espace réservé du contenu 2"/>
          <p:cNvSpPr>
            <a:spLocks noGrp="1"/>
          </p:cNvSpPr>
          <p:nvPr>
            <p:ph idx="1"/>
          </p:nvPr>
        </p:nvSpPr>
        <p:spPr/>
        <p:txBody>
          <a:bodyPr>
            <a:normAutofit fontScale="92500" lnSpcReduction="10000"/>
          </a:bodyPr>
          <a:lstStyle/>
          <a:p>
            <a:r>
              <a:rPr lang="fr-FR" b="1" dirty="0" smtClean="0"/>
              <a:t>Formation Insertion et Réadaptation pour déficients visuels</a:t>
            </a:r>
          </a:p>
          <a:p>
            <a:pPr marL="0" indent="0">
              <a:buNone/>
            </a:pPr>
            <a:r>
              <a:rPr lang="fr-FR" dirty="0" smtClean="0"/>
              <a:t>Réadaptation au quotidien, comment utiliser l’outil numérique : ordinateur, smartphone, les déplacements notamment dans les transports en commun, </a:t>
            </a:r>
            <a:r>
              <a:rPr lang="fr-FR" dirty="0" err="1" smtClean="0"/>
              <a:t>braille,etc</a:t>
            </a:r>
            <a:r>
              <a:rPr lang="fr-FR" dirty="0" smtClean="0"/>
              <a:t>.</a:t>
            </a:r>
          </a:p>
          <a:p>
            <a:pPr marL="0" indent="0">
              <a:buNone/>
            </a:pPr>
            <a:r>
              <a:rPr lang="fr-FR" dirty="0" smtClean="0"/>
              <a:t>Aide à la réinsertion professionnelle, bilan </a:t>
            </a:r>
            <a:r>
              <a:rPr lang="fr-FR" dirty="0"/>
              <a:t>de </a:t>
            </a:r>
            <a:r>
              <a:rPr lang="fr-FR" dirty="0" smtClean="0"/>
              <a:t>compétences,</a:t>
            </a:r>
          </a:p>
          <a:p>
            <a:pPr marL="0" indent="0">
              <a:buNone/>
            </a:pPr>
            <a:r>
              <a:rPr lang="fr-FR" dirty="0" smtClean="0"/>
              <a:t>Le </a:t>
            </a:r>
            <a:r>
              <a:rPr lang="fr-FR" dirty="0"/>
              <a:t>Service d'appui technique pour l'Accès et le Maintien en Emploi, SAME, intervient essentiellement dans le cadre de l’insertion professionnelle pour favoriser l’accès, le retour et le maintien dans l’emploi des personnes déficientes visuelles à toutes les étapes de leur parcours d’insertion professionnelle : orientation et élaboration du projet professionnel, formation, accès ou maintien dans l’emploi, évolution de carrière, évolution du poste de travail…</a:t>
            </a:r>
          </a:p>
          <a:p>
            <a:endParaRPr lang="fr-FR" b="1" dirty="0" smtClean="0"/>
          </a:p>
          <a:p>
            <a:r>
              <a:rPr lang="fr-FR" b="1" dirty="0" smtClean="0"/>
              <a:t>Réadaptation </a:t>
            </a:r>
            <a:r>
              <a:rPr lang="fr-FR" b="1" dirty="0"/>
              <a:t>troubles de l'audition</a:t>
            </a:r>
          </a:p>
          <a:p>
            <a:endParaRPr lang="fr-FR" dirty="0"/>
          </a:p>
        </p:txBody>
      </p:sp>
    </p:spTree>
    <p:extLst>
      <p:ext uri="{BB962C8B-B14F-4D97-AF65-F5344CB8AC3E}">
        <p14:creationId xmlns:p14="http://schemas.microsoft.com/office/powerpoint/2010/main" val="20843760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20584" y="1968929"/>
            <a:ext cx="10398034" cy="2954655"/>
          </a:xfrm>
          <a:prstGeom prst="rect">
            <a:avLst/>
          </a:prstGeom>
          <a:noFill/>
        </p:spPr>
        <p:txBody>
          <a:bodyPr wrap="square" rtlCol="0">
            <a:spAutoFit/>
          </a:bodyPr>
          <a:lstStyle/>
          <a:p>
            <a:endParaRPr lang="fr-FR" dirty="0" smtClean="0"/>
          </a:p>
          <a:p>
            <a:r>
              <a:rPr lang="fr-FR" sz="2400" dirty="0" smtClean="0"/>
              <a:t>Journée mondiale de la mobilité et de l’accessibilité le 30 avril.</a:t>
            </a:r>
          </a:p>
          <a:p>
            <a:endParaRPr lang="fr-FR" sz="2400" dirty="0" smtClean="0"/>
          </a:p>
          <a:p>
            <a:endParaRPr lang="fr-FR" sz="2400" dirty="0"/>
          </a:p>
          <a:p>
            <a:r>
              <a:rPr lang="fr-FR" sz="2400" dirty="0" smtClean="0"/>
              <a:t>Salon </a:t>
            </a:r>
            <a:r>
              <a:rPr lang="fr-FR" sz="2400" dirty="0" err="1"/>
              <a:t>H</a:t>
            </a:r>
            <a:r>
              <a:rPr lang="fr-FR" sz="2400" dirty="0" err="1" smtClean="0"/>
              <a:t>andica</a:t>
            </a:r>
            <a:r>
              <a:rPr lang="fr-FR" sz="2400" dirty="0" smtClean="0"/>
              <a:t> gratuit sur Lyon en 2026 (a lieu tous les 2 ans)</a:t>
            </a:r>
          </a:p>
          <a:p>
            <a:endParaRPr lang="fr-FR" sz="2400" dirty="0"/>
          </a:p>
          <a:p>
            <a:endParaRPr lang="fr-FR" sz="2400" dirty="0" smtClean="0"/>
          </a:p>
          <a:p>
            <a:r>
              <a:rPr lang="fr-FR" sz="2400" dirty="0" smtClean="0"/>
              <a:t>Le site: https</a:t>
            </a:r>
            <a:r>
              <a:rPr lang="fr-FR" sz="2400" dirty="0"/>
              <a:t>://www.monparcourshandicap.gouv.fr/</a:t>
            </a:r>
          </a:p>
        </p:txBody>
      </p:sp>
      <p:sp>
        <p:nvSpPr>
          <p:cNvPr id="3" name="ZoneTexte 2"/>
          <p:cNvSpPr txBox="1"/>
          <p:nvPr/>
        </p:nvSpPr>
        <p:spPr>
          <a:xfrm>
            <a:off x="1018903" y="574766"/>
            <a:ext cx="5682343" cy="369332"/>
          </a:xfrm>
          <a:prstGeom prst="rect">
            <a:avLst/>
          </a:prstGeom>
          <a:noFill/>
        </p:spPr>
        <p:txBody>
          <a:bodyPr wrap="square" rtlCol="0">
            <a:spAutoFit/>
          </a:bodyPr>
          <a:lstStyle/>
          <a:p>
            <a:r>
              <a:rPr lang="fr-FR" dirty="0" smtClean="0"/>
              <a:t>Et si cela vous dit:</a:t>
            </a:r>
            <a:endParaRPr lang="fr-FR" dirty="0"/>
          </a:p>
        </p:txBody>
      </p:sp>
    </p:spTree>
    <p:extLst>
      <p:ext uri="{BB962C8B-B14F-4D97-AF65-F5344CB8AC3E}">
        <p14:creationId xmlns:p14="http://schemas.microsoft.com/office/powerpoint/2010/main" val="36784665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882" y="361698"/>
            <a:ext cx="5715983" cy="6496301"/>
          </a:xfrm>
          <a:prstGeom prst="rect">
            <a:avLst/>
          </a:prstGeom>
        </p:spPr>
      </p:pic>
      <p:sp>
        <p:nvSpPr>
          <p:cNvPr id="3" name="Rectangle 2"/>
          <p:cNvSpPr/>
          <p:nvPr/>
        </p:nvSpPr>
        <p:spPr>
          <a:xfrm>
            <a:off x="8982892" y="6449925"/>
            <a:ext cx="3209108" cy="230832"/>
          </a:xfrm>
          <a:prstGeom prst="rect">
            <a:avLst/>
          </a:prstGeom>
        </p:spPr>
        <p:txBody>
          <a:bodyPr wrap="square">
            <a:spAutoFit/>
          </a:bodyPr>
          <a:lstStyle/>
          <a:p>
            <a:r>
              <a:rPr lang="fr-FR" sz="900" dirty="0"/>
              <a:t>https://zybra.fr/tag/trouble-des-apprentissages/page/2/</a:t>
            </a:r>
          </a:p>
        </p:txBody>
      </p:sp>
    </p:spTree>
    <p:extLst>
      <p:ext uri="{BB962C8B-B14F-4D97-AF65-F5344CB8AC3E}">
        <p14:creationId xmlns:p14="http://schemas.microsoft.com/office/powerpoint/2010/main" val="40343325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9782" y="965662"/>
            <a:ext cx="3584777" cy="3584777"/>
          </a:xfrm>
          <a:prstGeom prst="rect">
            <a:avLst/>
          </a:prstGeom>
        </p:spPr>
      </p:pic>
    </p:spTree>
    <p:extLst>
      <p:ext uri="{BB962C8B-B14F-4D97-AF65-F5344CB8AC3E}">
        <p14:creationId xmlns:p14="http://schemas.microsoft.com/office/powerpoint/2010/main" val="34295658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240" y="806966"/>
            <a:ext cx="8128000" cy="5613400"/>
          </a:xfrm>
          <a:prstGeom prst="rect">
            <a:avLst/>
          </a:prstGeom>
        </p:spPr>
      </p:pic>
      <p:sp>
        <p:nvSpPr>
          <p:cNvPr id="3" name="Rectangle 2"/>
          <p:cNvSpPr/>
          <p:nvPr/>
        </p:nvSpPr>
        <p:spPr>
          <a:xfrm>
            <a:off x="8822124" y="6524869"/>
            <a:ext cx="2733441" cy="230832"/>
          </a:xfrm>
          <a:prstGeom prst="rect">
            <a:avLst/>
          </a:prstGeom>
        </p:spPr>
        <p:txBody>
          <a:bodyPr wrap="none">
            <a:spAutoFit/>
          </a:bodyPr>
          <a:lstStyle/>
          <a:p>
            <a:r>
              <a:rPr lang="fr-FR" sz="900" dirty="0"/>
              <a:t>https://lyceedromeprovencale.com/?page_id=75</a:t>
            </a:r>
          </a:p>
        </p:txBody>
      </p:sp>
    </p:spTree>
    <p:extLst>
      <p:ext uri="{BB962C8B-B14F-4D97-AF65-F5344CB8AC3E}">
        <p14:creationId xmlns:p14="http://schemas.microsoft.com/office/powerpoint/2010/main" val="1315065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Des classifications</a:t>
            </a:r>
            <a:endParaRPr lang="fr-FR" dirty="0"/>
          </a:p>
        </p:txBody>
      </p:sp>
      <p:sp>
        <p:nvSpPr>
          <p:cNvPr id="3" name="ZoneTexte 2"/>
          <p:cNvSpPr txBox="1"/>
          <p:nvPr/>
        </p:nvSpPr>
        <p:spPr>
          <a:xfrm>
            <a:off x="869577" y="1541418"/>
            <a:ext cx="8212182" cy="5601533"/>
          </a:xfrm>
          <a:prstGeom prst="rect">
            <a:avLst/>
          </a:prstGeom>
          <a:noFill/>
        </p:spPr>
        <p:txBody>
          <a:bodyPr wrap="square" rtlCol="0">
            <a:spAutoFit/>
          </a:bodyPr>
          <a:lstStyle/>
          <a:p>
            <a:r>
              <a:rPr lang="fr-FR" sz="2000" dirty="0" smtClean="0"/>
              <a:t>Classification de la </a:t>
            </a:r>
            <a:r>
              <a:rPr lang="fr-FR" sz="2000" dirty="0" err="1" smtClean="0"/>
              <a:t>CIH</a:t>
            </a:r>
            <a:r>
              <a:rPr lang="fr-FR" sz="2000" dirty="0" smtClean="0"/>
              <a:t> ( Classification internationale des handicaps), appelée classification de Wood (1980)</a:t>
            </a:r>
          </a:p>
          <a:p>
            <a:pPr marL="285750" indent="-285750">
              <a:buFontTx/>
              <a:buChar char="-"/>
            </a:pPr>
            <a:r>
              <a:rPr lang="fr-FR" sz="2000" dirty="0" smtClean="0"/>
              <a:t>Déficience: aspect lésionnel</a:t>
            </a:r>
          </a:p>
          <a:p>
            <a:pPr marL="285750" indent="-285750">
              <a:buFontTx/>
              <a:buChar char="-"/>
            </a:pPr>
            <a:r>
              <a:rPr lang="fr-FR" sz="2000" dirty="0" smtClean="0"/>
              <a:t>Incapacité : aspect fonctionnel</a:t>
            </a:r>
          </a:p>
          <a:p>
            <a:pPr marL="285750" indent="-285750">
              <a:buFontTx/>
              <a:buChar char="-"/>
            </a:pPr>
            <a:r>
              <a:rPr lang="fr-FR" sz="2000" dirty="0" smtClean="0"/>
              <a:t>Désavantage social/handicap: aspect situationnel</a:t>
            </a:r>
          </a:p>
          <a:p>
            <a:r>
              <a:rPr lang="fr-FR" sz="2000" dirty="0" smtClean="0"/>
              <a:t>Limitée au domaine de la santé et trop individuelle</a:t>
            </a:r>
          </a:p>
          <a:p>
            <a:endParaRPr lang="fr-FR" sz="2000" dirty="0"/>
          </a:p>
          <a:p>
            <a:r>
              <a:rPr lang="fr-FR" sz="2000" dirty="0" smtClean="0"/>
              <a:t>2001: Classification de la </a:t>
            </a:r>
            <a:r>
              <a:rPr lang="fr-FR" sz="2000" dirty="0" err="1" smtClean="0"/>
              <a:t>CIF</a:t>
            </a:r>
            <a:r>
              <a:rPr lang="fr-FR" sz="2000" dirty="0" smtClean="0"/>
              <a:t> ( Classification internationale du fonctionnement du handicap et de la santé) adoptée par l’OMS</a:t>
            </a:r>
          </a:p>
          <a:p>
            <a:endParaRPr lang="fr-FR" sz="2000" dirty="0"/>
          </a:p>
          <a:p>
            <a:r>
              <a:rPr lang="fr-FR" sz="2000" dirty="0" smtClean="0"/>
              <a:t>- Fonction organique</a:t>
            </a:r>
          </a:p>
          <a:p>
            <a:r>
              <a:rPr lang="fr-FR" sz="2000" dirty="0" smtClean="0"/>
              <a:t>- Structure anatomique</a:t>
            </a:r>
          </a:p>
          <a:p>
            <a:r>
              <a:rPr lang="fr-FR" sz="2000" dirty="0" smtClean="0"/>
              <a:t>- Activité et participation</a:t>
            </a:r>
          </a:p>
          <a:p>
            <a:r>
              <a:rPr lang="fr-FR" sz="2000" dirty="0" smtClean="0"/>
              <a:t>- Facteurs environnementaux et personnels</a:t>
            </a:r>
          </a:p>
          <a:p>
            <a:endParaRPr lang="fr-FR" sz="2000" dirty="0"/>
          </a:p>
          <a:p>
            <a:r>
              <a:rPr lang="fr-FR" sz="2000" dirty="0" smtClean="0"/>
              <a:t>Permet de préciser les facteurs environnementaux</a:t>
            </a:r>
          </a:p>
          <a:p>
            <a:pPr marL="285750" indent="-285750">
              <a:buFontTx/>
              <a:buChar char="-"/>
            </a:pPr>
            <a:endParaRPr lang="fr-FR" sz="2000" dirty="0" smtClean="0"/>
          </a:p>
          <a:p>
            <a:endParaRPr lang="fr-FR" dirty="0"/>
          </a:p>
        </p:txBody>
      </p:sp>
    </p:spTree>
    <p:extLst>
      <p:ext uri="{BB962C8B-B14F-4D97-AF65-F5344CB8AC3E}">
        <p14:creationId xmlns:p14="http://schemas.microsoft.com/office/powerpoint/2010/main" val="23790796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Bibliographie</a:t>
            </a:r>
            <a:endParaRPr lang="fr-FR" dirty="0"/>
          </a:p>
        </p:txBody>
      </p:sp>
      <p:sp>
        <p:nvSpPr>
          <p:cNvPr id="3" name="Espace réservé du contenu 2"/>
          <p:cNvSpPr>
            <a:spLocks noGrp="1"/>
          </p:cNvSpPr>
          <p:nvPr>
            <p:ph idx="1"/>
          </p:nvPr>
        </p:nvSpPr>
        <p:spPr>
          <a:xfrm>
            <a:off x="677334" y="1269999"/>
            <a:ext cx="8596668" cy="5352869"/>
          </a:xfrm>
        </p:spPr>
        <p:txBody>
          <a:bodyPr>
            <a:normAutofit fontScale="92500" lnSpcReduction="20000"/>
          </a:bodyPr>
          <a:lstStyle/>
          <a:p>
            <a:pPr marL="0" indent="0">
              <a:buNone/>
            </a:pPr>
            <a:r>
              <a:rPr lang="fr-FR" dirty="0"/>
              <a:t>	</a:t>
            </a:r>
            <a:r>
              <a:rPr lang="fr-FR" sz="1300" dirty="0" smtClean="0">
                <a:solidFill>
                  <a:schemeClr val="tx1"/>
                </a:solidFill>
              </a:rPr>
              <a:t>Albrecht G L., </a:t>
            </a:r>
            <a:r>
              <a:rPr lang="fr-FR" sz="1300" dirty="0" err="1" smtClean="0">
                <a:solidFill>
                  <a:schemeClr val="tx1"/>
                </a:solidFill>
              </a:rPr>
              <a:t>Ravaud</a:t>
            </a:r>
            <a:r>
              <a:rPr lang="fr-FR" sz="1300" dirty="0" smtClean="0">
                <a:solidFill>
                  <a:schemeClr val="tx1"/>
                </a:solidFill>
              </a:rPr>
              <a:t> J-F, </a:t>
            </a:r>
            <a:r>
              <a:rPr lang="fr-FR" sz="1300" dirty="0" err="1" smtClean="0">
                <a:solidFill>
                  <a:schemeClr val="tx1"/>
                </a:solidFill>
              </a:rPr>
              <a:t>Stiker</a:t>
            </a:r>
            <a:r>
              <a:rPr lang="fr-FR" sz="1300" dirty="0" smtClean="0">
                <a:solidFill>
                  <a:schemeClr val="tx1"/>
                </a:solidFill>
              </a:rPr>
              <a:t> H-J. L’émergence des </a:t>
            </a:r>
            <a:r>
              <a:rPr lang="fr-FR" sz="1300" i="1" dirty="0" err="1" smtClean="0">
                <a:solidFill>
                  <a:schemeClr val="tx1"/>
                </a:solidFill>
              </a:rPr>
              <a:t>disability</a:t>
            </a:r>
            <a:r>
              <a:rPr lang="fr-FR" sz="1300" i="1" dirty="0" smtClean="0">
                <a:solidFill>
                  <a:schemeClr val="tx1"/>
                </a:solidFill>
              </a:rPr>
              <a:t> </a:t>
            </a:r>
            <a:r>
              <a:rPr lang="fr-FR" sz="1300" i="1" dirty="0" err="1" smtClean="0">
                <a:solidFill>
                  <a:schemeClr val="tx1"/>
                </a:solidFill>
              </a:rPr>
              <a:t>studies</a:t>
            </a:r>
            <a:r>
              <a:rPr lang="fr-FR" sz="1300" dirty="0" smtClean="0">
                <a:solidFill>
                  <a:schemeClr val="tx1"/>
                </a:solidFill>
              </a:rPr>
              <a:t>: état de </a:t>
            </a:r>
            <a:r>
              <a:rPr lang="fr-FR" sz="1300" dirty="0" err="1" smtClean="0">
                <a:solidFill>
                  <a:schemeClr val="tx1"/>
                </a:solidFill>
              </a:rPr>
              <a:t>slieux</a:t>
            </a:r>
            <a:r>
              <a:rPr lang="fr-FR" sz="1300" dirty="0" smtClean="0">
                <a:solidFill>
                  <a:schemeClr val="tx1"/>
                </a:solidFill>
              </a:rPr>
              <a:t> et perspectives, In: Sciences sociales et santé. Volume 19, n°4, 2001. pp.43-73, repéré </a:t>
            </a:r>
            <a:r>
              <a:rPr lang="fr-FR" sz="1300" dirty="0">
                <a:solidFill>
                  <a:schemeClr val="tx1"/>
                </a:solidFill>
              </a:rPr>
              <a:t>à </a:t>
            </a:r>
            <a:r>
              <a:rPr lang="fr-FR" sz="1300" dirty="0">
                <a:solidFill>
                  <a:schemeClr val="tx1"/>
                </a:solidFill>
                <a:hlinkClick r:id="rId2"/>
              </a:rPr>
              <a:t>https://</a:t>
            </a:r>
            <a:r>
              <a:rPr lang="fr-FR" sz="1300" dirty="0" smtClean="0">
                <a:solidFill>
                  <a:schemeClr val="tx1"/>
                </a:solidFill>
                <a:hlinkClick r:id="rId2"/>
              </a:rPr>
              <a:t>www.persee.fr/doc/sosan_0294-0337_2001_num_19_4_1535</a:t>
            </a:r>
            <a:r>
              <a:rPr lang="fr-FR" sz="1300" dirty="0" smtClean="0">
                <a:solidFill>
                  <a:schemeClr val="tx1"/>
                </a:solidFill>
              </a:rPr>
              <a:t> (consulté le 5 décembre 2023)</a:t>
            </a:r>
          </a:p>
          <a:p>
            <a:pPr marL="0" indent="0">
              <a:buNone/>
            </a:pPr>
            <a:endParaRPr lang="fr-FR" sz="1300" dirty="0" smtClean="0">
              <a:solidFill>
                <a:schemeClr val="tx1"/>
              </a:solidFill>
            </a:endParaRPr>
          </a:p>
          <a:p>
            <a:pPr marL="0" lvl="0" indent="0">
              <a:spcBef>
                <a:spcPts val="0"/>
              </a:spcBef>
              <a:buClrTx/>
              <a:buSzTx/>
              <a:buNone/>
            </a:pPr>
            <a:r>
              <a:rPr lang="fr-FR" sz="1300" dirty="0" smtClean="0">
                <a:solidFill>
                  <a:schemeClr val="tx1"/>
                </a:solidFill>
              </a:rPr>
              <a:t>	ANAH livret Confort pour </a:t>
            </a:r>
            <a:r>
              <a:rPr lang="fr-FR" sz="1300" dirty="0">
                <a:solidFill>
                  <a:schemeClr val="tx1"/>
                </a:solidFill>
              </a:rPr>
              <a:t>Tous logement de l’ANAH (Agence nationale pour l’amélioration de l’habitat</a:t>
            </a:r>
            <a:r>
              <a:rPr lang="fr-FR" sz="1300" dirty="0" smtClean="0">
                <a:solidFill>
                  <a:schemeClr val="tx1"/>
                </a:solidFill>
              </a:rPr>
              <a:t>)</a:t>
            </a:r>
          </a:p>
          <a:p>
            <a:pPr marL="0" lvl="0" indent="0">
              <a:spcBef>
                <a:spcPts val="0"/>
              </a:spcBef>
              <a:buClrTx/>
              <a:buSzTx/>
              <a:buNone/>
            </a:pPr>
            <a:endParaRPr lang="fr-FR" sz="1300" dirty="0">
              <a:solidFill>
                <a:schemeClr val="tx1"/>
              </a:solidFill>
            </a:endParaRPr>
          </a:p>
          <a:p>
            <a:pPr marL="0" lvl="0" indent="0">
              <a:spcBef>
                <a:spcPts val="0"/>
              </a:spcBef>
              <a:buClrTx/>
              <a:buSzTx/>
              <a:buNone/>
            </a:pPr>
            <a:r>
              <a:rPr lang="fr-FR" sz="1300" dirty="0" smtClean="0">
                <a:solidFill>
                  <a:schemeClr val="tx1"/>
                </a:solidFill>
              </a:rPr>
              <a:t>	Classification des </a:t>
            </a:r>
            <a:r>
              <a:rPr lang="fr-FR" sz="1300" dirty="0">
                <a:solidFill>
                  <a:schemeClr val="tx1"/>
                </a:solidFill>
              </a:rPr>
              <a:t>Handicap repéré à </a:t>
            </a:r>
            <a:r>
              <a:rPr lang="fr-FR" sz="1300" dirty="0">
                <a:solidFill>
                  <a:schemeClr val="tx1"/>
                </a:solidFill>
                <a:hlinkClick r:id="rId3"/>
              </a:rPr>
              <a:t>https://www.fiches-ide.fr/sentrainer/annales/ue-2-3-s2-sante-maladie-handicap-accidents-de-vie/classification-des-handicaps</a:t>
            </a:r>
            <a:r>
              <a:rPr lang="fr-FR" sz="1300" dirty="0" smtClean="0">
                <a:solidFill>
                  <a:schemeClr val="tx1"/>
                </a:solidFill>
                <a:hlinkClick r:id="rId3"/>
              </a:rPr>
              <a:t>/</a:t>
            </a:r>
            <a:r>
              <a:rPr lang="fr-FR" sz="1300" dirty="0" smtClean="0">
                <a:solidFill>
                  <a:schemeClr val="tx1"/>
                </a:solidFill>
              </a:rPr>
              <a:t> (consulté le 23 </a:t>
            </a:r>
            <a:r>
              <a:rPr lang="fr-FR" sz="1300" dirty="0" err="1" smtClean="0">
                <a:solidFill>
                  <a:schemeClr val="tx1"/>
                </a:solidFill>
              </a:rPr>
              <a:t>décemebre</a:t>
            </a:r>
            <a:r>
              <a:rPr lang="fr-FR" sz="1300" dirty="0" smtClean="0">
                <a:solidFill>
                  <a:schemeClr val="tx1"/>
                </a:solidFill>
              </a:rPr>
              <a:t> 2023)</a:t>
            </a:r>
            <a:r>
              <a:rPr lang="fr-FR" sz="1300" dirty="0">
                <a:solidFill>
                  <a:schemeClr val="tx1"/>
                </a:solidFill>
              </a:rPr>
              <a:t>	</a:t>
            </a:r>
            <a:endParaRPr lang="fr-FR" sz="1300" dirty="0" smtClean="0">
              <a:solidFill>
                <a:schemeClr val="tx1"/>
              </a:solidFill>
            </a:endParaRPr>
          </a:p>
          <a:p>
            <a:pPr marL="0" lvl="0" indent="0">
              <a:spcBef>
                <a:spcPts val="0"/>
              </a:spcBef>
              <a:buClrTx/>
              <a:buSzTx/>
              <a:buNone/>
            </a:pPr>
            <a:endParaRPr lang="fr-FR" sz="1300" dirty="0">
              <a:solidFill>
                <a:schemeClr val="tx1"/>
              </a:solidFill>
            </a:endParaRPr>
          </a:p>
          <a:p>
            <a:pPr marL="0" lvl="0" indent="0">
              <a:spcBef>
                <a:spcPts val="0"/>
              </a:spcBef>
              <a:buClrTx/>
              <a:buSzTx/>
              <a:buNone/>
            </a:pPr>
            <a:r>
              <a:rPr lang="fr-FR" sz="1300" dirty="0" smtClean="0">
                <a:solidFill>
                  <a:schemeClr val="tx1"/>
                </a:solidFill>
              </a:rPr>
              <a:t>	Cuisine </a:t>
            </a:r>
            <a:r>
              <a:rPr lang="fr-FR" sz="1300" dirty="0">
                <a:solidFill>
                  <a:schemeClr val="tx1"/>
                </a:solidFill>
              </a:rPr>
              <a:t>handicap repéré à </a:t>
            </a:r>
            <a:r>
              <a:rPr lang="fr-FR" sz="1300" dirty="0">
                <a:solidFill>
                  <a:schemeClr val="tx1"/>
                </a:solidFill>
                <a:hlinkClick r:id="rId4"/>
              </a:rPr>
              <a:t>https://</a:t>
            </a:r>
            <a:r>
              <a:rPr lang="fr-FR" sz="1300" dirty="0" smtClean="0">
                <a:solidFill>
                  <a:schemeClr val="tx1"/>
                </a:solidFill>
                <a:hlinkClick r:id="rId4"/>
              </a:rPr>
              <a:t>www.tousergo.com/content/62-cuisine-handicap</a:t>
            </a:r>
            <a:r>
              <a:rPr lang="fr-FR" sz="1300" dirty="0" smtClean="0">
                <a:solidFill>
                  <a:schemeClr val="tx1"/>
                </a:solidFill>
              </a:rPr>
              <a:t> (consulté le 17 janvier 2024)</a:t>
            </a:r>
          </a:p>
          <a:p>
            <a:pPr marL="0" lvl="0" indent="0">
              <a:spcBef>
                <a:spcPts val="0"/>
              </a:spcBef>
              <a:buClrTx/>
              <a:buSzTx/>
              <a:buNone/>
            </a:pPr>
            <a:endParaRPr lang="fr-FR" sz="1300" dirty="0" smtClean="0">
              <a:solidFill>
                <a:prstClr val="black">
                  <a:lumMod val="75000"/>
                  <a:lumOff val="25000"/>
                </a:prstClr>
              </a:solidFill>
            </a:endParaRPr>
          </a:p>
          <a:p>
            <a:pPr marL="0" lvl="0" indent="0">
              <a:spcBef>
                <a:spcPts val="0"/>
              </a:spcBef>
              <a:buClrTx/>
              <a:buSzTx/>
              <a:buNone/>
            </a:pPr>
            <a:r>
              <a:rPr lang="fr-FR" sz="1300" dirty="0">
                <a:solidFill>
                  <a:prstClr val="black">
                    <a:lumMod val="75000"/>
                    <a:lumOff val="25000"/>
                  </a:prstClr>
                </a:solidFill>
              </a:rPr>
              <a:t>	</a:t>
            </a:r>
            <a:r>
              <a:rPr lang="fr-FR" sz="1300" dirty="0" smtClean="0">
                <a:solidFill>
                  <a:prstClr val="black">
                    <a:lumMod val="75000"/>
                    <a:lumOff val="25000"/>
                  </a:prstClr>
                </a:solidFill>
              </a:rPr>
              <a:t>Cuisine </a:t>
            </a:r>
            <a:r>
              <a:rPr lang="fr-FR" sz="1300" dirty="0">
                <a:solidFill>
                  <a:prstClr val="black">
                    <a:lumMod val="75000"/>
                    <a:lumOff val="25000"/>
                  </a:prstClr>
                </a:solidFill>
              </a:rPr>
              <a:t>-</a:t>
            </a:r>
            <a:r>
              <a:rPr lang="fr-FR" sz="1300" dirty="0" err="1">
                <a:solidFill>
                  <a:prstClr val="black">
                    <a:lumMod val="75000"/>
                    <a:lumOff val="25000"/>
                  </a:prstClr>
                </a:solidFill>
              </a:rPr>
              <a:t>pmr</a:t>
            </a:r>
            <a:r>
              <a:rPr lang="fr-FR" sz="1300" dirty="0">
                <a:solidFill>
                  <a:prstClr val="black">
                    <a:lumMod val="75000"/>
                    <a:lumOff val="25000"/>
                  </a:prstClr>
                </a:solidFill>
              </a:rPr>
              <a:t> repéré à </a:t>
            </a:r>
            <a:r>
              <a:rPr lang="fr-FR" sz="1300" dirty="0">
                <a:solidFill>
                  <a:prstClr val="black"/>
                </a:solidFill>
                <a:hlinkClick r:id="rId5"/>
              </a:rPr>
              <a:t>https://</a:t>
            </a:r>
            <a:r>
              <a:rPr lang="fr-FR" sz="1300" dirty="0" smtClean="0">
                <a:solidFill>
                  <a:prstClr val="black"/>
                </a:solidFill>
                <a:hlinkClick r:id="rId5"/>
              </a:rPr>
              <a:t>www.mobilaug.com/cuisine/cuisine-pmr</a:t>
            </a:r>
            <a:r>
              <a:rPr lang="fr-FR" sz="1300" dirty="0" smtClean="0">
                <a:solidFill>
                  <a:prstClr val="black"/>
                </a:solidFill>
              </a:rPr>
              <a:t> (consulté le 17 janvier 2024)</a:t>
            </a:r>
          </a:p>
          <a:p>
            <a:pPr marL="0" lvl="0" indent="0">
              <a:spcBef>
                <a:spcPts val="0"/>
              </a:spcBef>
              <a:buClrTx/>
              <a:buSzTx/>
              <a:buNone/>
            </a:pPr>
            <a:endParaRPr lang="fr-FR" sz="1300" dirty="0">
              <a:solidFill>
                <a:prstClr val="black"/>
              </a:solidFill>
            </a:endParaRPr>
          </a:p>
          <a:p>
            <a:pPr marL="0" lvl="0" indent="0">
              <a:spcBef>
                <a:spcPts val="0"/>
              </a:spcBef>
              <a:buClrTx/>
              <a:buSzTx/>
              <a:buNone/>
            </a:pPr>
            <a:r>
              <a:rPr lang="fr-FR" sz="1300" dirty="0" smtClean="0">
                <a:solidFill>
                  <a:prstClr val="black"/>
                </a:solidFill>
              </a:rPr>
              <a:t>	Fillion E, </a:t>
            </a:r>
            <a:r>
              <a:rPr lang="fr-FR" sz="1300" dirty="0" err="1" smtClean="0">
                <a:solidFill>
                  <a:prstClr val="black"/>
                </a:solidFill>
              </a:rPr>
              <a:t>Ravaud</a:t>
            </a:r>
            <a:r>
              <a:rPr lang="fr-FR" sz="1300" dirty="0" smtClean="0">
                <a:solidFill>
                  <a:prstClr val="black"/>
                </a:solidFill>
              </a:rPr>
              <a:t> J-F, Ville I.(2020). </a:t>
            </a:r>
            <a:r>
              <a:rPr lang="fr-FR" sz="1300" i="1" dirty="0" smtClean="0">
                <a:solidFill>
                  <a:prstClr val="black"/>
                </a:solidFill>
              </a:rPr>
              <a:t>Introduction à la sociologie du handicap</a:t>
            </a:r>
            <a:r>
              <a:rPr lang="fr-FR" sz="1300" dirty="0" smtClean="0">
                <a:solidFill>
                  <a:prstClr val="black"/>
                </a:solidFill>
              </a:rPr>
              <a:t>. De Boeck </a:t>
            </a:r>
            <a:r>
              <a:rPr lang="fr-FR" sz="1300" dirty="0">
                <a:solidFill>
                  <a:prstClr val="black"/>
                </a:solidFill>
              </a:rPr>
              <a:t>2</a:t>
            </a:r>
            <a:r>
              <a:rPr lang="fr-FR" sz="1300" dirty="0" smtClean="0">
                <a:solidFill>
                  <a:prstClr val="black"/>
                </a:solidFill>
              </a:rPr>
              <a:t>ème édition.</a:t>
            </a:r>
          </a:p>
          <a:p>
            <a:pPr marL="0" lvl="0" indent="0">
              <a:spcBef>
                <a:spcPts val="0"/>
              </a:spcBef>
              <a:buClrTx/>
              <a:buSzTx/>
              <a:buNone/>
            </a:pPr>
            <a:endParaRPr lang="fr-FR" sz="1300" dirty="0">
              <a:solidFill>
                <a:prstClr val="black"/>
              </a:solidFill>
            </a:endParaRPr>
          </a:p>
          <a:p>
            <a:pPr marL="0" lvl="0" indent="0">
              <a:spcBef>
                <a:spcPts val="0"/>
              </a:spcBef>
              <a:buClrTx/>
              <a:buSzTx/>
              <a:buNone/>
            </a:pPr>
            <a:r>
              <a:rPr lang="fr-FR" sz="1300" dirty="0" smtClean="0">
                <a:solidFill>
                  <a:prstClr val="black">
                    <a:lumMod val="75000"/>
                    <a:lumOff val="25000"/>
                  </a:prstClr>
                </a:solidFill>
              </a:rPr>
              <a:t>	Handicap </a:t>
            </a:r>
            <a:r>
              <a:rPr lang="fr-FR" sz="1300" dirty="0">
                <a:solidFill>
                  <a:prstClr val="black">
                    <a:lumMod val="75000"/>
                    <a:lumOff val="25000"/>
                  </a:prstClr>
                </a:solidFill>
              </a:rPr>
              <a:t>et accessibilité repéré à </a:t>
            </a:r>
            <a:r>
              <a:rPr lang="fr-FR" sz="1300" dirty="0">
                <a:solidFill>
                  <a:prstClr val="black"/>
                </a:solidFill>
                <a:hlinkClick r:id="rId6"/>
              </a:rPr>
              <a:t>https://</a:t>
            </a:r>
            <a:r>
              <a:rPr lang="fr-FR" sz="1300" dirty="0" smtClean="0">
                <a:solidFill>
                  <a:prstClr val="black"/>
                </a:solidFill>
                <a:hlinkClick r:id="rId6"/>
              </a:rPr>
              <a:t>www.echirolles.fr/la-ville/pour-legalite-contre-les-discriminations/handicap-et-accessibilite</a:t>
            </a:r>
            <a:r>
              <a:rPr lang="fr-FR" sz="1300" dirty="0" smtClean="0">
                <a:solidFill>
                  <a:prstClr val="black"/>
                </a:solidFill>
              </a:rPr>
              <a:t> (consulté le 14 janvier </a:t>
            </a:r>
          </a:p>
          <a:p>
            <a:pPr marL="0" lvl="0" indent="0">
              <a:spcBef>
                <a:spcPts val="0"/>
              </a:spcBef>
              <a:buClrTx/>
              <a:buSzTx/>
              <a:buNone/>
            </a:pPr>
            <a:r>
              <a:rPr lang="fr-FR" sz="1300" dirty="0" smtClean="0">
                <a:solidFill>
                  <a:prstClr val="black"/>
                </a:solidFill>
              </a:rPr>
              <a:t>2024)</a:t>
            </a:r>
          </a:p>
          <a:p>
            <a:pPr marL="0" lvl="0" indent="0">
              <a:spcBef>
                <a:spcPts val="0"/>
              </a:spcBef>
              <a:buClrTx/>
              <a:buSzTx/>
              <a:buNone/>
            </a:pPr>
            <a:endParaRPr lang="fr-FR" sz="1300" dirty="0">
              <a:solidFill>
                <a:schemeClr val="tx1"/>
              </a:solidFill>
            </a:endParaRPr>
          </a:p>
          <a:p>
            <a:pPr marL="0" lvl="0" indent="0">
              <a:buClr>
                <a:srgbClr val="90C226"/>
              </a:buClr>
              <a:buNone/>
            </a:pPr>
            <a:r>
              <a:rPr lang="fr-FR" sz="1300" dirty="0" smtClean="0">
                <a:solidFill>
                  <a:prstClr val="black"/>
                </a:solidFill>
              </a:rPr>
              <a:t>	Identités </a:t>
            </a:r>
            <a:r>
              <a:rPr lang="fr-FR" sz="1300" dirty="0">
                <a:solidFill>
                  <a:prstClr val="black"/>
                </a:solidFill>
              </a:rPr>
              <a:t>repéré à repéré </a:t>
            </a:r>
            <a:r>
              <a:rPr lang="fr-FR" sz="1300" dirty="0">
                <a:solidFill>
                  <a:prstClr val="black"/>
                </a:solidFill>
                <a:hlinkClick r:id="rId7"/>
              </a:rPr>
              <a:t>https://</a:t>
            </a:r>
            <a:r>
              <a:rPr lang="fr-FR" sz="1300" dirty="0" smtClean="0">
                <a:solidFill>
                  <a:prstClr val="black"/>
                </a:solidFill>
                <a:hlinkClick r:id="rId7"/>
              </a:rPr>
              <a:t>www.identites.eu</a:t>
            </a:r>
            <a:r>
              <a:rPr lang="fr-FR" sz="1300" dirty="0" smtClean="0">
                <a:solidFill>
                  <a:prstClr val="black"/>
                </a:solidFill>
              </a:rPr>
              <a:t> (consulté le 19 janvier 2024)</a:t>
            </a:r>
          </a:p>
          <a:p>
            <a:pPr marL="0" lvl="0" indent="0">
              <a:buClr>
                <a:srgbClr val="90C226"/>
              </a:buClr>
              <a:buNone/>
            </a:pPr>
            <a:r>
              <a:rPr lang="fr-FR" sz="1300" dirty="0">
                <a:solidFill>
                  <a:prstClr val="black"/>
                </a:solidFill>
                <a:latin typeface="robotoslab"/>
              </a:rPr>
              <a:t>	</a:t>
            </a:r>
            <a:r>
              <a:rPr lang="fr-FR" sz="1200" dirty="0" smtClean="0">
                <a:solidFill>
                  <a:srgbClr val="4A5E81"/>
                </a:solidFill>
                <a:latin typeface="robotoslab"/>
              </a:rPr>
              <a:t>LOI </a:t>
            </a:r>
            <a:r>
              <a:rPr lang="fr-FR" sz="1200" dirty="0">
                <a:solidFill>
                  <a:srgbClr val="4A5E81"/>
                </a:solidFill>
                <a:latin typeface="robotoslab"/>
              </a:rPr>
              <a:t>n° 2005-102 du 11 février 2005 pour l'égalité des droits et des chances, la participation et la citoyenneté des personnes handicapées (</a:t>
            </a:r>
            <a:r>
              <a:rPr lang="fr-FR" sz="1200" dirty="0" smtClean="0">
                <a:solidFill>
                  <a:srgbClr val="4A5E81"/>
                </a:solidFill>
                <a:latin typeface="robotoslab"/>
              </a:rPr>
              <a:t>1)</a:t>
            </a:r>
            <a:r>
              <a:rPr lang="fr-FR" sz="1200" dirty="0">
                <a:solidFill>
                  <a:srgbClr val="000000"/>
                </a:solidFill>
                <a:latin typeface="sourcesanspro"/>
              </a:rPr>
              <a:t/>
            </a:r>
            <a:br>
              <a:rPr lang="fr-FR" sz="1200" dirty="0">
                <a:solidFill>
                  <a:srgbClr val="000000"/>
                </a:solidFill>
                <a:latin typeface="sourcesanspro"/>
              </a:rPr>
            </a:br>
            <a:r>
              <a:rPr lang="fr-FR" sz="1200" dirty="0" smtClean="0">
                <a:solidFill>
                  <a:srgbClr val="000000"/>
                </a:solidFill>
                <a:latin typeface="sourcesanspro"/>
              </a:rPr>
              <a:t>Repéré à </a:t>
            </a:r>
            <a:r>
              <a:rPr lang="fr-FR" sz="1200" dirty="0">
                <a:solidFill>
                  <a:srgbClr val="000000"/>
                </a:solidFill>
                <a:latin typeface="sourcesanspro"/>
                <a:hlinkClick r:id="rId8"/>
              </a:rPr>
              <a:t>https://</a:t>
            </a:r>
            <a:r>
              <a:rPr lang="fr-FR" sz="1200" dirty="0" smtClean="0">
                <a:solidFill>
                  <a:srgbClr val="000000"/>
                </a:solidFill>
                <a:latin typeface="sourcesanspro"/>
                <a:hlinkClick r:id="rId8"/>
              </a:rPr>
              <a:t>www.legifrance.gouv.fr/eli/loi/2005/2/11/SANX0300217L/jo/texte</a:t>
            </a:r>
            <a:r>
              <a:rPr lang="fr-FR" sz="1200" dirty="0" smtClean="0">
                <a:solidFill>
                  <a:srgbClr val="000000"/>
                </a:solidFill>
                <a:latin typeface="sourcesanspro"/>
              </a:rPr>
              <a:t> (consulté le 2 janvier 2024°</a:t>
            </a:r>
            <a:r>
              <a:rPr lang="fr-FR" sz="1200" dirty="0">
                <a:solidFill>
                  <a:srgbClr val="000000"/>
                </a:solidFill>
                <a:latin typeface="sourcesanspro"/>
              </a:rPr>
              <a:t/>
            </a:r>
            <a:br>
              <a:rPr lang="fr-FR" sz="1200" dirty="0">
                <a:solidFill>
                  <a:srgbClr val="000000"/>
                </a:solidFill>
                <a:latin typeface="sourcesanspro"/>
              </a:rPr>
            </a:br>
            <a:endParaRPr lang="fr-FR" sz="1300" dirty="0" smtClean="0">
              <a:solidFill>
                <a:prstClr val="black"/>
              </a:solidFill>
            </a:endParaRPr>
          </a:p>
          <a:p>
            <a:pPr marL="0" lvl="0" indent="0">
              <a:buClr>
                <a:srgbClr val="90C226"/>
              </a:buClr>
              <a:buNone/>
            </a:pPr>
            <a:r>
              <a:rPr lang="fr-FR" sz="1300" dirty="0">
                <a:solidFill>
                  <a:prstClr val="black"/>
                </a:solidFill>
              </a:rPr>
              <a:t>	</a:t>
            </a:r>
            <a:r>
              <a:rPr lang="fr-FR" sz="1300" dirty="0" smtClean="0">
                <a:solidFill>
                  <a:prstClr val="black"/>
                </a:solidFill>
              </a:rPr>
              <a:t>Mon handicap ma force repéré à Instagram  (consulté lé 1</a:t>
            </a:r>
            <a:r>
              <a:rPr lang="fr-FR" sz="1300" baseline="30000" dirty="0" smtClean="0">
                <a:solidFill>
                  <a:prstClr val="black"/>
                </a:solidFill>
              </a:rPr>
              <a:t>er</a:t>
            </a:r>
            <a:r>
              <a:rPr lang="fr-FR" sz="1300" dirty="0" smtClean="0">
                <a:solidFill>
                  <a:prstClr val="black"/>
                </a:solidFill>
              </a:rPr>
              <a:t> janvier 2024)</a:t>
            </a:r>
          </a:p>
          <a:p>
            <a:pPr marL="0" lvl="0" indent="0">
              <a:buClr>
                <a:srgbClr val="90C226"/>
              </a:buClr>
              <a:buNone/>
            </a:pPr>
            <a:r>
              <a:rPr lang="fr-FR" sz="1300" dirty="0">
                <a:solidFill>
                  <a:prstClr val="black"/>
                </a:solidFill>
              </a:rPr>
              <a:t>	OMS repéré à </a:t>
            </a:r>
            <a:r>
              <a:rPr lang="fr-FR" sz="1300" dirty="0">
                <a:solidFill>
                  <a:prstClr val="black"/>
                </a:solidFill>
                <a:hlinkClick r:id="rId9"/>
              </a:rPr>
              <a:t>https://</a:t>
            </a:r>
            <a:r>
              <a:rPr lang="fr-FR" sz="1300" dirty="0" smtClean="0">
                <a:solidFill>
                  <a:prstClr val="black"/>
                </a:solidFill>
                <a:hlinkClick r:id="rId9"/>
              </a:rPr>
              <a:t>www.who.int/fr/news-room/fact-sheets/detail/disability-and-health</a:t>
            </a:r>
            <a:r>
              <a:rPr lang="fr-FR" sz="1300" dirty="0">
                <a:solidFill>
                  <a:prstClr val="black"/>
                </a:solidFill>
              </a:rPr>
              <a:t> </a:t>
            </a:r>
            <a:r>
              <a:rPr lang="fr-FR" sz="1300" dirty="0" smtClean="0">
                <a:solidFill>
                  <a:prstClr val="black"/>
                </a:solidFill>
              </a:rPr>
              <a:t>( consulté le 23 décembre 2023°</a:t>
            </a:r>
          </a:p>
          <a:p>
            <a:pPr marL="0" lvl="0" indent="0">
              <a:buClr>
                <a:srgbClr val="90C226"/>
              </a:buClr>
              <a:buNone/>
            </a:pPr>
            <a:endParaRPr lang="fr-FR" sz="1300" dirty="0" smtClean="0">
              <a:solidFill>
                <a:prstClr val="black"/>
              </a:solidFill>
            </a:endParaRPr>
          </a:p>
          <a:p>
            <a:pPr marL="0" lvl="0" indent="0">
              <a:spcBef>
                <a:spcPts val="0"/>
              </a:spcBef>
              <a:buClrTx/>
              <a:buSzTx/>
              <a:buNone/>
            </a:pPr>
            <a:r>
              <a:rPr lang="fr-FR" sz="1300" dirty="0" smtClean="0">
                <a:solidFill>
                  <a:prstClr val="black">
                    <a:lumMod val="75000"/>
                    <a:lumOff val="25000"/>
                  </a:prstClr>
                </a:solidFill>
              </a:rPr>
              <a:t>	WC </a:t>
            </a:r>
            <a:r>
              <a:rPr lang="fr-FR" sz="1300" dirty="0" err="1">
                <a:solidFill>
                  <a:prstClr val="black">
                    <a:lumMod val="75000"/>
                    <a:lumOff val="25000"/>
                  </a:prstClr>
                </a:solidFill>
              </a:rPr>
              <a:t>pmr</a:t>
            </a:r>
            <a:r>
              <a:rPr lang="fr-FR" sz="1300" dirty="0">
                <a:solidFill>
                  <a:prstClr val="black">
                    <a:lumMod val="75000"/>
                    <a:lumOff val="25000"/>
                  </a:prstClr>
                </a:solidFill>
              </a:rPr>
              <a:t> repéré à </a:t>
            </a:r>
            <a:r>
              <a:rPr lang="fr-FR" sz="1300" dirty="0">
                <a:solidFill>
                  <a:prstClr val="black"/>
                </a:solidFill>
                <a:hlinkClick r:id="rId10"/>
              </a:rPr>
              <a:t>https://mon-erp.fr/wc-pmr</a:t>
            </a:r>
            <a:r>
              <a:rPr lang="fr-FR" sz="1300" dirty="0" smtClean="0">
                <a:solidFill>
                  <a:prstClr val="black"/>
                </a:solidFill>
                <a:hlinkClick r:id="rId10"/>
              </a:rPr>
              <a:t>/</a:t>
            </a:r>
            <a:r>
              <a:rPr lang="fr-FR" sz="1300" dirty="0" smtClean="0">
                <a:solidFill>
                  <a:prstClr val="black"/>
                </a:solidFill>
              </a:rPr>
              <a:t> (consulté le 2 janvier 2024)</a:t>
            </a:r>
            <a:endParaRPr lang="fr-FR" sz="1300" dirty="0">
              <a:solidFill>
                <a:prstClr val="black"/>
              </a:solidFill>
            </a:endParaRPr>
          </a:p>
          <a:p>
            <a:pPr marL="0" lvl="0" indent="0">
              <a:buClr>
                <a:srgbClr val="90C226"/>
              </a:buClr>
              <a:buNone/>
            </a:pPr>
            <a:endParaRPr lang="fr-FR" dirty="0">
              <a:solidFill>
                <a:prstClr val="black"/>
              </a:solidFill>
            </a:endParaRPr>
          </a:p>
          <a:p>
            <a:pPr marL="0" lvl="0" indent="0">
              <a:spcBef>
                <a:spcPts val="0"/>
              </a:spcBef>
              <a:buClrTx/>
              <a:buSzTx/>
              <a:buNone/>
            </a:pPr>
            <a:endParaRPr lang="fr-FR" sz="1400" dirty="0" smtClean="0">
              <a:solidFill>
                <a:schemeClr val="tx1"/>
              </a:solidFill>
            </a:endParaRPr>
          </a:p>
          <a:p>
            <a:pPr marL="0" lvl="0" indent="0">
              <a:spcBef>
                <a:spcPts val="0"/>
              </a:spcBef>
              <a:buClrTx/>
              <a:buSzTx/>
              <a:buNone/>
            </a:pPr>
            <a:endParaRPr lang="fr-FR" sz="1400" dirty="0">
              <a:solidFill>
                <a:schemeClr val="tx1"/>
              </a:solidFill>
            </a:endParaRPr>
          </a:p>
          <a:p>
            <a:pPr marL="0" lvl="0" indent="0">
              <a:spcBef>
                <a:spcPts val="0"/>
              </a:spcBef>
              <a:buClrTx/>
              <a:buSzTx/>
              <a:buNone/>
            </a:pPr>
            <a:endParaRPr lang="fr-FR" sz="1400" dirty="0" smtClean="0">
              <a:solidFill>
                <a:schemeClr val="tx1"/>
              </a:solidFill>
            </a:endParaRPr>
          </a:p>
          <a:p>
            <a:pPr marL="0" lvl="0" indent="0">
              <a:spcBef>
                <a:spcPts val="0"/>
              </a:spcBef>
              <a:buClrTx/>
              <a:buSzTx/>
              <a:buNone/>
            </a:pPr>
            <a:endParaRPr lang="fr-FR" sz="1400" dirty="0">
              <a:solidFill>
                <a:schemeClr val="tx1"/>
              </a:solidFill>
            </a:endParaRPr>
          </a:p>
          <a:p>
            <a:pPr marL="0" lvl="0" indent="0">
              <a:spcBef>
                <a:spcPts val="0"/>
              </a:spcBef>
              <a:buClrTx/>
              <a:buSzTx/>
              <a:buNone/>
            </a:pPr>
            <a:endParaRPr lang="fr-FR" sz="1400" dirty="0">
              <a:solidFill>
                <a:schemeClr val="tx1"/>
              </a:solidFill>
            </a:endParaRPr>
          </a:p>
          <a:p>
            <a:pPr marL="0" indent="0">
              <a:buNone/>
            </a:pPr>
            <a:endParaRPr lang="fr-FR" sz="1400" dirty="0">
              <a:solidFill>
                <a:schemeClr val="tx1"/>
              </a:solidFill>
            </a:endParaRPr>
          </a:p>
          <a:p>
            <a:pPr marL="0" indent="0">
              <a:buNone/>
            </a:pPr>
            <a:endParaRPr lang="fr-FR" sz="1400" dirty="0" smtClean="0">
              <a:solidFill>
                <a:schemeClr val="tx1"/>
              </a:solidFill>
            </a:endParaRPr>
          </a:p>
          <a:p>
            <a:pPr marL="0" indent="0">
              <a:buNone/>
            </a:pPr>
            <a:endParaRPr lang="fr-FR" dirty="0">
              <a:solidFill>
                <a:schemeClr val="tx1"/>
              </a:solidFill>
            </a:endParaRPr>
          </a:p>
        </p:txBody>
      </p:sp>
    </p:spTree>
    <p:extLst>
      <p:ext uri="{BB962C8B-B14F-4D97-AF65-F5344CB8AC3E}">
        <p14:creationId xmlns:p14="http://schemas.microsoft.com/office/powerpoint/2010/main" val="201498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28750" y="1504950"/>
            <a:ext cx="8839200" cy="2523768"/>
          </a:xfrm>
          <a:prstGeom prst="rect">
            <a:avLst/>
          </a:prstGeom>
          <a:noFill/>
        </p:spPr>
        <p:txBody>
          <a:bodyPr wrap="square" rtlCol="0">
            <a:spAutoFit/>
          </a:bodyPr>
          <a:lstStyle/>
          <a:p>
            <a:r>
              <a:rPr lang="fr-FR" sz="2000" dirty="0" smtClean="0"/>
              <a:t>Pour l’OMS, 5 catégories</a:t>
            </a:r>
          </a:p>
          <a:p>
            <a:endParaRPr lang="fr-FR" sz="2000" dirty="0"/>
          </a:p>
          <a:p>
            <a:pPr marL="285750" indent="-285750">
              <a:buFontTx/>
              <a:buChar char="-"/>
            </a:pPr>
            <a:r>
              <a:rPr lang="fr-FR" sz="2000" dirty="0" smtClean="0"/>
              <a:t>Handicap moteur</a:t>
            </a:r>
          </a:p>
          <a:p>
            <a:pPr marL="285750" indent="-285750">
              <a:buFontTx/>
              <a:buChar char="-"/>
            </a:pPr>
            <a:r>
              <a:rPr lang="fr-FR" sz="2000" dirty="0" smtClean="0"/>
              <a:t>Handicap sensoriel (visuel, auditif)</a:t>
            </a:r>
          </a:p>
          <a:p>
            <a:pPr marL="285750" indent="-285750">
              <a:buFontTx/>
              <a:buChar char="-"/>
            </a:pPr>
            <a:r>
              <a:rPr lang="fr-FR" sz="2000" dirty="0" smtClean="0"/>
              <a:t>Handicap psychique </a:t>
            </a:r>
          </a:p>
          <a:p>
            <a:pPr marL="285750" indent="-285750">
              <a:buFontTx/>
              <a:buChar char="-"/>
            </a:pPr>
            <a:r>
              <a:rPr lang="fr-FR" sz="2000" dirty="0" smtClean="0"/>
              <a:t>Handicap mental( déficiences intellectuelles)</a:t>
            </a:r>
          </a:p>
          <a:p>
            <a:pPr marL="285750" indent="-285750">
              <a:buFontTx/>
              <a:buChar char="-"/>
            </a:pPr>
            <a:r>
              <a:rPr lang="fr-FR" sz="2000" dirty="0" smtClean="0"/>
              <a:t>Maladies invalidantes</a:t>
            </a:r>
          </a:p>
          <a:p>
            <a:pPr marL="285750" indent="-285750">
              <a:buFontTx/>
              <a:buChar char="-"/>
            </a:pPr>
            <a:endParaRPr lang="fr-FR" dirty="0"/>
          </a:p>
        </p:txBody>
      </p:sp>
    </p:spTree>
    <p:extLst>
      <p:ext uri="{BB962C8B-B14F-4D97-AF65-F5344CB8AC3E}">
        <p14:creationId xmlns:p14="http://schemas.microsoft.com/office/powerpoint/2010/main" val="2672799167"/>
      </p:ext>
    </p:extLst>
  </p:cSld>
  <p:clrMapOvr>
    <a:masterClrMapping/>
  </p:clrMapOvr>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1410</TotalTime>
  <Words>4588</Words>
  <Application>Microsoft Office PowerPoint</Application>
  <PresentationFormat>Grand écran</PresentationFormat>
  <Paragraphs>404</Paragraphs>
  <Slides>80</Slides>
  <Notes>0</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80</vt:i4>
      </vt:variant>
    </vt:vector>
  </HeadingPairs>
  <TitlesOfParts>
    <vt:vector size="92" baseType="lpstr">
      <vt:lpstr>-apple-system</vt:lpstr>
      <vt:lpstr>Arial</vt:lpstr>
      <vt:lpstr>Calibri</vt:lpstr>
      <vt:lpstr>Frutiger Neue</vt:lpstr>
      <vt:lpstr>PMingLiU</vt:lpstr>
      <vt:lpstr>Roboto</vt:lpstr>
      <vt:lpstr>robotoslab</vt:lpstr>
      <vt:lpstr>sourcesanspro</vt:lpstr>
      <vt:lpstr>Times New Roman</vt:lpstr>
      <vt:lpstr>Trebuchet MS</vt:lpstr>
      <vt:lpstr>Wingdings 3</vt:lpstr>
      <vt:lpstr>Facette</vt:lpstr>
      <vt:lpstr>Sociologie du Handicap et disability Studies</vt:lpstr>
      <vt:lpstr>Plan</vt:lpstr>
      <vt:lpstr>Introduction</vt:lpstr>
      <vt:lpstr>Présentation PowerPoint</vt:lpstr>
      <vt:lpstr>Présentation PowerPoint</vt:lpstr>
      <vt:lpstr>Définition du handicap</vt:lpstr>
      <vt:lpstr>Présentation PowerPoint</vt:lpstr>
      <vt:lpstr>Des classifications</vt:lpstr>
      <vt:lpstr>Présentation PowerPoint</vt:lpstr>
      <vt:lpstr>Un peu d’histoire</vt:lpstr>
      <vt:lpstr>Présentation PowerPoint</vt:lpstr>
      <vt:lpstr>Présentation PowerPoint</vt:lpstr>
      <vt:lpstr>Présentation PowerPoint</vt:lpstr>
      <vt:lpstr>Présentation PowerPoint</vt:lpstr>
      <vt:lpstr>Présentation PowerPoint</vt:lpstr>
      <vt:lpstr>Présentation PowerPoint</vt:lpstr>
      <vt:lpstr>Loi du 11 février 2005  » pour l’égalité des droits et des chances , la participation et la citoyenneté des personnes handicapées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associations</vt:lpstr>
      <vt:lpstr>Présentation PowerPoint</vt:lpstr>
      <vt:lpstr>Présentation PowerPoint</vt:lpstr>
      <vt:lpstr>Disability studies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Exemple: les jeux paralympiques</vt:lpstr>
      <vt:lpstr>En pratique</vt:lpstr>
      <vt:lpstr>Présentation PowerPoint</vt:lpstr>
      <vt:lpstr>Présentation PowerPoint</vt:lpstr>
      <vt:lpstr>Et pour le retour à domicile en sortie de SMR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Location de maison PMR</vt:lpstr>
      <vt:lpstr>Présentation PowerPoint</vt:lpstr>
      <vt:lpstr>Présentation PowerPoint</vt:lpstr>
      <vt:lpstr>SSR spécialisé FIDEV</vt:lpstr>
      <vt:lpstr>Présentation PowerPoint</vt:lpstr>
      <vt:lpstr>Présentation PowerPoint</vt:lpstr>
      <vt:lpstr>Présentation PowerPoint</vt:lpstr>
      <vt:lpstr>Présentation PowerPoint</vt:lpstr>
      <vt:lpstr>Bibliographie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Sociologie du Handicap et disabilies Studies</dc:title>
  <dc:creator>Véronique DE GROOTE</dc:creator>
  <cp:lastModifiedBy>VERONIQUE DE GROOTE</cp:lastModifiedBy>
  <cp:revision>158</cp:revision>
  <dcterms:created xsi:type="dcterms:W3CDTF">2023-12-20T07:48:31Z</dcterms:created>
  <dcterms:modified xsi:type="dcterms:W3CDTF">2024-09-12T08:16:15Z</dcterms:modified>
</cp:coreProperties>
</file>