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82" r:id="rId11"/>
    <p:sldId id="275" r:id="rId12"/>
    <p:sldId id="276" r:id="rId13"/>
    <p:sldId id="277" r:id="rId14"/>
    <p:sldId id="278" r:id="rId15"/>
    <p:sldId id="279" r:id="rId16"/>
    <p:sldId id="280" r:id="rId17"/>
    <p:sldId id="283" r:id="rId18"/>
    <p:sldId id="281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482"/>
    <a:srgbClr val="20386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/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/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/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/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/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/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/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/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/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/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/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/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/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/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/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/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/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/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/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/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5CE44F-2D0A-43EC-8956-938417D5A595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8912F2B3-9EA4-4CE1-87B9-C81D8850D6EA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</a:t>
          </a:r>
        </a:p>
      </dgm:t>
    </dgm:pt>
    <dgm:pt modelId="{B8F546E6-71FE-415D-9998-BD529E2C38C8}" type="parTrans" cxnId="{A686EE0A-7FE9-4080-9313-D987970EAD2D}">
      <dgm:prSet/>
      <dgm:spPr/>
      <dgm:t>
        <a:bodyPr/>
        <a:lstStyle/>
        <a:p>
          <a:endParaRPr lang="fr-FR"/>
        </a:p>
      </dgm:t>
    </dgm:pt>
    <dgm:pt modelId="{618D1810-B00A-4F7B-ABCF-2D9E9766EDB8}" type="sibTrans" cxnId="{A686EE0A-7FE9-4080-9313-D987970EAD2D}">
      <dgm:prSet/>
      <dgm:spPr/>
      <dgm:t>
        <a:bodyPr/>
        <a:lstStyle/>
        <a:p>
          <a:endParaRPr lang="fr-FR"/>
        </a:p>
      </dgm:t>
    </dgm:pt>
    <dgm:pt modelId="{0B1FBEE5-AE2A-4ECE-9C15-F84BC2215A93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</a:t>
          </a:r>
        </a:p>
      </dgm:t>
    </dgm:pt>
    <dgm:pt modelId="{5EA58BB7-8029-429D-82DF-3FCD21C90CEF}" type="parTrans" cxnId="{74BC20FC-F12C-410E-A7EA-E989E76B0FE7}">
      <dgm:prSet/>
      <dgm:spPr/>
      <dgm:t>
        <a:bodyPr/>
        <a:lstStyle/>
        <a:p>
          <a:endParaRPr lang="fr-FR"/>
        </a:p>
      </dgm:t>
    </dgm:pt>
    <dgm:pt modelId="{6B7D6EBD-90C1-4448-A20B-D73B683E36C9}" type="sibTrans" cxnId="{74BC20FC-F12C-410E-A7EA-E989E76B0FE7}">
      <dgm:prSet/>
      <dgm:spPr/>
      <dgm:t>
        <a:bodyPr/>
        <a:lstStyle/>
        <a:p>
          <a:endParaRPr lang="fr-FR"/>
        </a:p>
      </dgm:t>
    </dgm:pt>
    <dgm:pt modelId="{9AE5DCA3-8E77-4D76-BEFF-BFE6F2BD4DE4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III</a:t>
          </a:r>
        </a:p>
      </dgm:t>
    </dgm:pt>
    <dgm:pt modelId="{E79EC49B-56CE-4315-9A59-291BC1453A5B}" type="parTrans" cxnId="{27BAA1A3-E7AC-427B-94AD-577F6D59D7E6}">
      <dgm:prSet/>
      <dgm:spPr/>
      <dgm:t>
        <a:bodyPr/>
        <a:lstStyle/>
        <a:p>
          <a:endParaRPr lang="fr-FR"/>
        </a:p>
      </dgm:t>
    </dgm:pt>
    <dgm:pt modelId="{56B5FC6A-FB19-441A-B838-FAD50950B92F}" type="sibTrans" cxnId="{27BAA1A3-E7AC-427B-94AD-577F6D59D7E6}">
      <dgm:prSet/>
      <dgm:spPr/>
      <dgm:t>
        <a:bodyPr/>
        <a:lstStyle/>
        <a:p>
          <a:endParaRPr lang="fr-FR"/>
        </a:p>
      </dgm:t>
    </dgm:pt>
    <dgm:pt modelId="{46300776-8C9D-4CD0-BEB3-F0C00E117269}">
      <dgm:prSet phldrT="[Texte]"/>
      <dgm:spPr/>
      <dgm:t>
        <a:bodyPr/>
        <a:lstStyle/>
        <a:p>
          <a:r>
            <a:rPr lang="fr-FR" dirty="0"/>
            <a:t>IV</a:t>
          </a:r>
        </a:p>
      </dgm:t>
    </dgm:pt>
    <dgm:pt modelId="{AD777EE3-F623-4062-B2D4-F10F747EE7B4}" type="parTrans" cxnId="{91D0DA27-A638-4FB3-B236-DBE923AF52CD}">
      <dgm:prSet/>
      <dgm:spPr/>
      <dgm:t>
        <a:bodyPr/>
        <a:lstStyle/>
        <a:p>
          <a:endParaRPr lang="fr-FR"/>
        </a:p>
      </dgm:t>
    </dgm:pt>
    <dgm:pt modelId="{31D29E8C-BEC1-4ED9-AC39-A825B1FEFD6F}" type="sibTrans" cxnId="{91D0DA27-A638-4FB3-B236-DBE923AF52CD}">
      <dgm:prSet/>
      <dgm:spPr/>
      <dgm:t>
        <a:bodyPr/>
        <a:lstStyle/>
        <a:p>
          <a:endParaRPr lang="fr-FR"/>
        </a:p>
      </dgm:t>
    </dgm:pt>
    <dgm:pt modelId="{C05F2D17-0F0F-4156-987B-E6A5D0BECAF1}" type="pres">
      <dgm:prSet presAssocID="{345CE44F-2D0A-43EC-8956-938417D5A595}" presName="Name0" presStyleCnt="0">
        <dgm:presLayoutVars>
          <dgm:dir/>
          <dgm:resizeHandles val="exact"/>
        </dgm:presLayoutVars>
      </dgm:prSet>
      <dgm:spPr/>
    </dgm:pt>
    <dgm:pt modelId="{AC7AB8FF-C636-4B20-9C4F-BF74ECC36C02}" type="pres">
      <dgm:prSet presAssocID="{8912F2B3-9EA4-4CE1-87B9-C81D8850D6EA}" presName="parTxOnly" presStyleLbl="node1" presStyleIdx="0" presStyleCnt="4">
        <dgm:presLayoutVars>
          <dgm:bulletEnabled val="1"/>
        </dgm:presLayoutVars>
      </dgm:prSet>
      <dgm:spPr/>
    </dgm:pt>
    <dgm:pt modelId="{3ACA2B8E-39C9-424F-A83B-085E37AD6AA2}" type="pres">
      <dgm:prSet presAssocID="{618D1810-B00A-4F7B-ABCF-2D9E9766EDB8}" presName="parSpace" presStyleCnt="0"/>
      <dgm:spPr/>
    </dgm:pt>
    <dgm:pt modelId="{4501E6C4-2E1D-458E-9703-E75267F5847B}" type="pres">
      <dgm:prSet presAssocID="{0B1FBEE5-AE2A-4ECE-9C15-F84BC2215A93}" presName="parTxOnly" presStyleLbl="node1" presStyleIdx="1" presStyleCnt="4">
        <dgm:presLayoutVars>
          <dgm:bulletEnabled val="1"/>
        </dgm:presLayoutVars>
      </dgm:prSet>
      <dgm:spPr/>
    </dgm:pt>
    <dgm:pt modelId="{05133082-714E-4CD2-AEF9-E5B0C82ACF32}" type="pres">
      <dgm:prSet presAssocID="{6B7D6EBD-90C1-4448-A20B-D73B683E36C9}" presName="parSpace" presStyleCnt="0"/>
      <dgm:spPr/>
    </dgm:pt>
    <dgm:pt modelId="{064439E5-1A8E-4A0A-BE4A-3DE73023432B}" type="pres">
      <dgm:prSet presAssocID="{9AE5DCA3-8E77-4D76-BEFF-BFE6F2BD4DE4}" presName="parTxOnly" presStyleLbl="node1" presStyleIdx="2" presStyleCnt="4">
        <dgm:presLayoutVars>
          <dgm:bulletEnabled val="1"/>
        </dgm:presLayoutVars>
      </dgm:prSet>
      <dgm:spPr/>
    </dgm:pt>
    <dgm:pt modelId="{472C2E85-9EF4-48D4-BC88-AE3A4CC81B99}" type="pres">
      <dgm:prSet presAssocID="{56B5FC6A-FB19-441A-B838-FAD50950B92F}" presName="parSpace" presStyleCnt="0"/>
      <dgm:spPr/>
    </dgm:pt>
    <dgm:pt modelId="{BA3BCB2D-0093-4053-BAA2-3846C0C9880F}" type="pres">
      <dgm:prSet presAssocID="{46300776-8C9D-4CD0-BEB3-F0C00E117269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686EE0A-7FE9-4080-9313-D987970EAD2D}" srcId="{345CE44F-2D0A-43EC-8956-938417D5A595}" destId="{8912F2B3-9EA4-4CE1-87B9-C81D8850D6EA}" srcOrd="0" destOrd="0" parTransId="{B8F546E6-71FE-415D-9998-BD529E2C38C8}" sibTransId="{618D1810-B00A-4F7B-ABCF-2D9E9766EDB8}"/>
    <dgm:cxn modelId="{91D0DA27-A638-4FB3-B236-DBE923AF52CD}" srcId="{345CE44F-2D0A-43EC-8956-938417D5A595}" destId="{46300776-8C9D-4CD0-BEB3-F0C00E117269}" srcOrd="3" destOrd="0" parTransId="{AD777EE3-F623-4062-B2D4-F10F747EE7B4}" sibTransId="{31D29E8C-BEC1-4ED9-AC39-A825B1FEFD6F}"/>
    <dgm:cxn modelId="{27BAA1A3-E7AC-427B-94AD-577F6D59D7E6}" srcId="{345CE44F-2D0A-43EC-8956-938417D5A595}" destId="{9AE5DCA3-8E77-4D76-BEFF-BFE6F2BD4DE4}" srcOrd="2" destOrd="0" parTransId="{E79EC49B-56CE-4315-9A59-291BC1453A5B}" sibTransId="{56B5FC6A-FB19-441A-B838-FAD50950B92F}"/>
    <dgm:cxn modelId="{2CEBA1A7-C735-4111-8660-80ED56C20CD4}" type="presOf" srcId="{0B1FBEE5-AE2A-4ECE-9C15-F84BC2215A93}" destId="{4501E6C4-2E1D-458E-9703-E75267F5847B}" srcOrd="0" destOrd="0" presId="urn:microsoft.com/office/officeart/2005/8/layout/hChevron3"/>
    <dgm:cxn modelId="{E67226CC-FFCA-464E-B995-17860AD071F5}" type="presOf" srcId="{8912F2B3-9EA4-4CE1-87B9-C81D8850D6EA}" destId="{AC7AB8FF-C636-4B20-9C4F-BF74ECC36C02}" srcOrd="0" destOrd="0" presId="urn:microsoft.com/office/officeart/2005/8/layout/hChevron3"/>
    <dgm:cxn modelId="{BD70CCCE-8FFC-4438-A82C-F4283E7D19FC}" type="presOf" srcId="{46300776-8C9D-4CD0-BEB3-F0C00E117269}" destId="{BA3BCB2D-0093-4053-BAA2-3846C0C9880F}" srcOrd="0" destOrd="0" presId="urn:microsoft.com/office/officeart/2005/8/layout/hChevron3"/>
    <dgm:cxn modelId="{5F1F57D1-AA7F-4009-8469-F1B6464EBE99}" type="presOf" srcId="{9AE5DCA3-8E77-4D76-BEFF-BFE6F2BD4DE4}" destId="{064439E5-1A8E-4A0A-BE4A-3DE73023432B}" srcOrd="0" destOrd="0" presId="urn:microsoft.com/office/officeart/2005/8/layout/hChevron3"/>
    <dgm:cxn modelId="{7000D2EF-C67E-4DDF-8000-45335D92108D}" type="presOf" srcId="{345CE44F-2D0A-43EC-8956-938417D5A595}" destId="{C05F2D17-0F0F-4156-987B-E6A5D0BECAF1}" srcOrd="0" destOrd="0" presId="urn:microsoft.com/office/officeart/2005/8/layout/hChevron3"/>
    <dgm:cxn modelId="{74BC20FC-F12C-410E-A7EA-E989E76B0FE7}" srcId="{345CE44F-2D0A-43EC-8956-938417D5A595}" destId="{0B1FBEE5-AE2A-4ECE-9C15-F84BC2215A93}" srcOrd="1" destOrd="0" parTransId="{5EA58BB7-8029-429D-82DF-3FCD21C90CEF}" sibTransId="{6B7D6EBD-90C1-4448-A20B-D73B683E36C9}"/>
    <dgm:cxn modelId="{F5BC9697-F5D0-4D95-B309-E8F86B4A4C5E}" type="presParOf" srcId="{C05F2D17-0F0F-4156-987B-E6A5D0BECAF1}" destId="{AC7AB8FF-C636-4B20-9C4F-BF74ECC36C02}" srcOrd="0" destOrd="0" presId="urn:microsoft.com/office/officeart/2005/8/layout/hChevron3"/>
    <dgm:cxn modelId="{89BE0B8A-5937-4BD6-A4FA-39219892B324}" type="presParOf" srcId="{C05F2D17-0F0F-4156-987B-E6A5D0BECAF1}" destId="{3ACA2B8E-39C9-424F-A83B-085E37AD6AA2}" srcOrd="1" destOrd="0" presId="urn:microsoft.com/office/officeart/2005/8/layout/hChevron3"/>
    <dgm:cxn modelId="{1BB963DB-D36F-4452-A262-93DD8FC04CA1}" type="presParOf" srcId="{C05F2D17-0F0F-4156-987B-E6A5D0BECAF1}" destId="{4501E6C4-2E1D-458E-9703-E75267F5847B}" srcOrd="2" destOrd="0" presId="urn:microsoft.com/office/officeart/2005/8/layout/hChevron3"/>
    <dgm:cxn modelId="{DF0B46EE-F9BC-4C6D-9C5D-16E9B3FBCAC7}" type="presParOf" srcId="{C05F2D17-0F0F-4156-987B-E6A5D0BECAF1}" destId="{05133082-714E-4CD2-AEF9-E5B0C82ACF32}" srcOrd="3" destOrd="0" presId="urn:microsoft.com/office/officeart/2005/8/layout/hChevron3"/>
    <dgm:cxn modelId="{F3A76605-0625-401B-8BB2-92A2930388A4}" type="presParOf" srcId="{C05F2D17-0F0F-4156-987B-E6A5D0BECAF1}" destId="{064439E5-1A8E-4A0A-BE4A-3DE73023432B}" srcOrd="4" destOrd="0" presId="urn:microsoft.com/office/officeart/2005/8/layout/hChevron3"/>
    <dgm:cxn modelId="{B160A518-991D-4608-8F5E-9434AD1A548A}" type="presParOf" srcId="{C05F2D17-0F0F-4156-987B-E6A5D0BECAF1}" destId="{472C2E85-9EF4-48D4-BC88-AE3A4CC81B99}" srcOrd="5" destOrd="0" presId="urn:microsoft.com/office/officeart/2005/8/layout/hChevron3"/>
    <dgm:cxn modelId="{C4572C0D-EDB3-41FC-AE6F-18A05441AF5E}" type="presParOf" srcId="{C05F2D17-0F0F-4156-987B-E6A5D0BECAF1}" destId="{BA3BCB2D-0093-4053-BAA2-3846C0C9880F}" srcOrd="6" destOrd="0" presId="urn:microsoft.com/office/officeart/2005/8/layout/hChevron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AB8FF-C636-4B20-9C4F-BF74ECC36C02}">
      <dsp:nvSpPr>
        <dsp:cNvPr id="0" name=""/>
        <dsp:cNvSpPr/>
      </dsp:nvSpPr>
      <dsp:spPr>
        <a:xfrm>
          <a:off x="1586" y="1183607"/>
          <a:ext cx="1591765" cy="636706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</a:t>
          </a:r>
        </a:p>
      </dsp:txBody>
      <dsp:txXfrm>
        <a:off x="1586" y="1183607"/>
        <a:ext cx="1432589" cy="636706"/>
      </dsp:txXfrm>
    </dsp:sp>
    <dsp:sp modelId="{4501E6C4-2E1D-458E-9703-E75267F5847B}">
      <dsp:nvSpPr>
        <dsp:cNvPr id="0" name=""/>
        <dsp:cNvSpPr/>
      </dsp:nvSpPr>
      <dsp:spPr>
        <a:xfrm>
          <a:off x="1274998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</a:t>
          </a:r>
        </a:p>
      </dsp:txBody>
      <dsp:txXfrm>
        <a:off x="1593351" y="1183607"/>
        <a:ext cx="955059" cy="636706"/>
      </dsp:txXfrm>
    </dsp:sp>
    <dsp:sp modelId="{064439E5-1A8E-4A0A-BE4A-3DE73023432B}">
      <dsp:nvSpPr>
        <dsp:cNvPr id="0" name=""/>
        <dsp:cNvSpPr/>
      </dsp:nvSpPr>
      <dsp:spPr>
        <a:xfrm>
          <a:off x="2548410" y="1183607"/>
          <a:ext cx="1591765" cy="636706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III</a:t>
          </a:r>
        </a:p>
      </dsp:txBody>
      <dsp:txXfrm>
        <a:off x="2866763" y="1183607"/>
        <a:ext cx="955059" cy="636706"/>
      </dsp:txXfrm>
    </dsp:sp>
    <dsp:sp modelId="{BA3BCB2D-0093-4053-BAA2-3846C0C9880F}">
      <dsp:nvSpPr>
        <dsp:cNvPr id="0" name=""/>
        <dsp:cNvSpPr/>
      </dsp:nvSpPr>
      <dsp:spPr>
        <a:xfrm>
          <a:off x="3821823" y="1183607"/>
          <a:ext cx="1591765" cy="63670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90678" rIns="45339" bIns="9067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IV</a:t>
          </a:r>
        </a:p>
      </dsp:txBody>
      <dsp:txXfrm>
        <a:off x="4140176" y="1183607"/>
        <a:ext cx="955059" cy="636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ED927-A631-49DE-B47C-E66BEF6EEF04}" type="datetimeFigureOut">
              <a:rPr lang="fr-FR" smtClean="0"/>
              <a:t>27/11/2024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BB92-B24B-40B8-A7B7-D912DF4C3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06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DA09782-A8A7-A74D-9A0D-94B658CD2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 amt="45000"/>
          </a:blip>
          <a:srcRect t="13375" r="-1" b="-1"/>
          <a:stretch/>
        </p:blipFill>
        <p:spPr>
          <a:xfrm>
            <a:off x="0" y="0"/>
            <a:ext cx="6096000" cy="685799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A6B72EB-B9D4-BA4F-9FB0-8CDDBDDBCC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991624" cy="12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696719"/>
            <a:ext cx="9144000" cy="2413645"/>
          </a:xfrm>
          <a:solidFill>
            <a:srgbClr val="FFFFFF">
              <a:alpha val="60000"/>
            </a:srgbClr>
          </a:solidFill>
        </p:spPr>
        <p:txBody>
          <a:bodyPr anchor="ctr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46880"/>
            <a:ext cx="9144000" cy="1818640"/>
          </a:xfrm>
          <a:solidFill>
            <a:srgbClr val="FFFFFF">
              <a:alpha val="60000"/>
            </a:srgbClr>
          </a:solidFill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01D1-2456-4346-885D-CCFC920AD0A3}" type="datetime1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0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7CAE8BDB-A6DE-6140-8CB8-E8F20B98F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162" y="53658"/>
            <a:ext cx="3209035" cy="68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304B-3ECA-4280-8873-292C36D05FCA}" type="datetime1">
              <a:rPr lang="fr-FR" smtClean="0"/>
              <a:t>27/11/2024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26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7CAE8BDB-A6DE-6140-8CB8-E8F20B98F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162" y="53658"/>
            <a:ext cx="3209035" cy="68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7851-7100-4A7B-8F27-6C30B7E23323}" type="datetime1">
              <a:rPr lang="fr-FR" smtClean="0"/>
              <a:t>27/11/2024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14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CAE8BDB-A6DE-6140-8CB8-E8F20B98F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162" y="53658"/>
            <a:ext cx="3209035" cy="68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AC7A-E6C3-4584-9C7B-6892AB9F848C}" type="datetime1">
              <a:rPr lang="fr-FR" smtClean="0"/>
              <a:t>27/11/2024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13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23A50-948E-4016-824E-30B8CF5E0AC5}" type="datetime1">
              <a:rPr lang="fr-FR" smtClean="0"/>
              <a:t>27/11/2024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IFMK-Lyon1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065B6-E57E-4FA5-B9AA-44232A00BB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77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dith.comemale@univ-lyon1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3.gi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hyperlink" Target="https://i0.wp.com/apprentie-girafe.com/wp-content/uploads/2023/04/auto-empathie-3.jpeg?ssl=1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hyperlink" Target="https://i0.wp.com/apprentie-girafe.com/wp-content/uploads/2023/04/auto-empathie-5.jpeg?ssl=1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999" y="1932913"/>
            <a:ext cx="9222557" cy="2413645"/>
          </a:xfrm>
        </p:spPr>
        <p:txBody>
          <a:bodyPr>
            <a:normAutofit fontScale="90000"/>
          </a:bodyPr>
          <a:lstStyle/>
          <a:p>
            <a:r>
              <a:rPr lang="fr-FR" dirty="0"/>
              <a:t>Agis en Pro, profile ta Com…</a:t>
            </a:r>
            <a:br>
              <a:rPr lang="fr-FR" sz="2400" dirty="0"/>
            </a:br>
            <a:br>
              <a:rPr lang="fr-FR" sz="2400" dirty="0"/>
            </a:br>
            <a:r>
              <a:rPr lang="fr-FR" sz="3600" dirty="0"/>
              <a:t>ED2 : Accueillir les émotions de l’autre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91973"/>
            <a:ext cx="9144000" cy="1818640"/>
          </a:xfrm>
        </p:spPr>
        <p:txBody>
          <a:bodyPr/>
          <a:lstStyle/>
          <a:p>
            <a:r>
              <a:rPr lang="fr-FR" dirty="0"/>
              <a:t>UE 31/32 </a:t>
            </a:r>
          </a:p>
          <a:p>
            <a:r>
              <a:rPr lang="fr-FR" dirty="0"/>
              <a:t>Edith COMEMALE et Stéphane Rossignol</a:t>
            </a:r>
          </a:p>
          <a:p>
            <a:r>
              <a:rPr lang="fr-FR" dirty="0"/>
              <a:t>MKDE Référente pédagogique MK4 et Manager</a:t>
            </a:r>
          </a:p>
          <a:p>
            <a:r>
              <a:rPr lang="fr-FR" dirty="0">
                <a:hlinkClick r:id="rId2"/>
              </a:rPr>
              <a:t>edith.comemale@univ-lyon1.fr</a:t>
            </a:r>
            <a:r>
              <a:rPr lang="fr-FR" dirty="0"/>
              <a:t> ; steph.rossignol@gmail.com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1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1B41A0-AA0A-4BF1-84AE-36A2DE2A22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2" t="3711" r="10434" b="3252"/>
          <a:stretch/>
        </p:blipFill>
        <p:spPr>
          <a:xfrm>
            <a:off x="0" y="-37708"/>
            <a:ext cx="1951463" cy="22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5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/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  <a:solidFill>
            <a:srgbClr val="516482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Ce qui empêche d’aller sur la colline de l’autre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65C7117-42A2-459E-9940-CECDFF1355D1}"/>
              </a:ext>
            </a:extLst>
          </p:cNvPr>
          <p:cNvSpPr/>
          <p:nvPr/>
        </p:nvSpPr>
        <p:spPr>
          <a:xfrm>
            <a:off x="0" y="1748673"/>
            <a:ext cx="4675695" cy="593889"/>
          </a:xfrm>
          <a:prstGeom prst="roundRect">
            <a:avLst/>
          </a:prstGeom>
          <a:solidFill>
            <a:srgbClr val="51648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1) Le jugement</a:t>
            </a:r>
          </a:p>
        </p:txBody>
      </p:sp>
      <p:pic>
        <p:nvPicPr>
          <p:cNvPr id="13" name="Picture 2" descr="Apprendre à transformer les jugements">
            <a:extLst>
              <a:ext uri="{FF2B5EF4-FFF2-40B4-BE49-F238E27FC236}">
                <a16:creationId xmlns:a16="http://schemas.microsoft.com/office/drawing/2014/main" id="{331F05D4-AC61-4375-A2C9-38F2E84A9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53" y="2045616"/>
            <a:ext cx="3438248" cy="343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6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1514646"/>
              </p:ext>
            </p:extLst>
          </p:nvPr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  <a:solidFill>
            <a:srgbClr val="516482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Ce qui empêche d’aller sur la colline de l’autre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65C7117-42A2-459E-9940-CECDFF1355D1}"/>
              </a:ext>
            </a:extLst>
          </p:cNvPr>
          <p:cNvSpPr/>
          <p:nvPr/>
        </p:nvSpPr>
        <p:spPr>
          <a:xfrm>
            <a:off x="1" y="1748674"/>
            <a:ext cx="3129550" cy="499620"/>
          </a:xfrm>
          <a:prstGeom prst="roundRect">
            <a:avLst/>
          </a:prstGeom>
          <a:solidFill>
            <a:srgbClr val="51648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1) Le jugement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BAB9C9-80D6-EF72-C4C7-472BFE9D7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37" y="3388936"/>
            <a:ext cx="4462590" cy="29674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AC4E62-B286-71B6-1656-53A6C9135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51" y="1030438"/>
            <a:ext cx="5067055" cy="42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76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12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/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  <a:solidFill>
            <a:srgbClr val="516482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Ce qui empêche d’aller sur la colline de l’autre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65C7117-42A2-459E-9940-CECDFF1355D1}"/>
              </a:ext>
            </a:extLst>
          </p:cNvPr>
          <p:cNvSpPr/>
          <p:nvPr/>
        </p:nvSpPr>
        <p:spPr>
          <a:xfrm>
            <a:off x="0" y="1748673"/>
            <a:ext cx="4675695" cy="593889"/>
          </a:xfrm>
          <a:prstGeom prst="roundRect">
            <a:avLst/>
          </a:prstGeom>
          <a:solidFill>
            <a:srgbClr val="51648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2)  La position haute</a:t>
            </a:r>
          </a:p>
        </p:txBody>
      </p:sp>
      <p:pic>
        <p:nvPicPr>
          <p:cNvPr id="9" name="Image 8" descr="L'empathie : l'art d'aller sur la colline de l'autre">
            <a:extLst>
              <a:ext uri="{FF2B5EF4-FFF2-40B4-BE49-F238E27FC236}">
                <a16:creationId xmlns:a16="http://schemas.microsoft.com/office/drawing/2014/main" id="{ADC5A042-64C1-41C5-9C6F-49E65A8085AB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71"/>
          <a:stretch/>
        </p:blipFill>
        <p:spPr bwMode="auto">
          <a:xfrm>
            <a:off x="4428504" y="2699023"/>
            <a:ext cx="5667604" cy="3003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50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/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  <a:solidFill>
            <a:srgbClr val="516482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Ce qui empêche d’aller sur la colline de l’autre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65C7117-42A2-459E-9940-CECDFF1355D1}"/>
              </a:ext>
            </a:extLst>
          </p:cNvPr>
          <p:cNvSpPr/>
          <p:nvPr/>
        </p:nvSpPr>
        <p:spPr>
          <a:xfrm>
            <a:off x="0" y="1748673"/>
            <a:ext cx="4675695" cy="593889"/>
          </a:xfrm>
          <a:prstGeom prst="roundRect">
            <a:avLst/>
          </a:prstGeom>
          <a:solidFill>
            <a:srgbClr val="51648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3) L’image d’ennemi</a:t>
            </a:r>
          </a:p>
        </p:txBody>
      </p:sp>
      <p:pic>
        <p:nvPicPr>
          <p:cNvPr id="1026" name="Picture 2" descr="Le double piège des images d'ennemis">
            <a:extLst>
              <a:ext uri="{FF2B5EF4-FFF2-40B4-BE49-F238E27FC236}">
                <a16:creationId xmlns:a16="http://schemas.microsoft.com/office/drawing/2014/main" id="{F2E1062E-AB3A-46D2-B3B3-DAAF0D7C6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00" y="1065229"/>
            <a:ext cx="5123812" cy="51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36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/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  <a:solidFill>
            <a:srgbClr val="516482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Ce qui empêche d’aller sur la colline de l’autre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65C7117-42A2-459E-9940-CECDFF1355D1}"/>
              </a:ext>
            </a:extLst>
          </p:cNvPr>
          <p:cNvSpPr/>
          <p:nvPr/>
        </p:nvSpPr>
        <p:spPr>
          <a:xfrm>
            <a:off x="0" y="1748674"/>
            <a:ext cx="4072379" cy="546754"/>
          </a:xfrm>
          <a:prstGeom prst="roundRect">
            <a:avLst/>
          </a:prstGeom>
          <a:solidFill>
            <a:srgbClr val="51648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4) L’évaluation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C48FF4A7-1088-77ED-4670-C2D919071B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66" y="1521382"/>
            <a:ext cx="6970395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9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/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  <a:solidFill>
            <a:srgbClr val="516482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Ce qui empêche d’aller sur la colline de l’autre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65C7117-42A2-459E-9940-CECDFF1355D1}"/>
              </a:ext>
            </a:extLst>
          </p:cNvPr>
          <p:cNvSpPr/>
          <p:nvPr/>
        </p:nvSpPr>
        <p:spPr>
          <a:xfrm>
            <a:off x="0" y="1748674"/>
            <a:ext cx="3478491" cy="546754"/>
          </a:xfrm>
          <a:prstGeom prst="roundRect">
            <a:avLst/>
          </a:prstGeom>
          <a:solidFill>
            <a:srgbClr val="51648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Modèle habituel/ Modèle CNV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DAC4EE2-9AF9-E8A3-1EE4-05C007503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08142"/>
              </p:ext>
            </p:extLst>
          </p:nvPr>
        </p:nvGraphicFramePr>
        <p:xfrm>
          <a:off x="3581401" y="1008668"/>
          <a:ext cx="7245284" cy="5849334"/>
        </p:xfrm>
        <a:graphic>
          <a:graphicData uri="http://schemas.openxmlformats.org/drawingml/2006/table">
            <a:tbl>
              <a:tblPr firstRow="1" firstCol="1" bandRow="1"/>
              <a:tblGrid>
                <a:gridCol w="3622642">
                  <a:extLst>
                    <a:ext uri="{9D8B030D-6E8A-4147-A177-3AD203B41FA5}">
                      <a16:colId xmlns:a16="http://schemas.microsoft.com/office/drawing/2014/main" val="1159273332"/>
                    </a:ext>
                  </a:extLst>
                </a:gridCol>
                <a:gridCol w="3622642">
                  <a:extLst>
                    <a:ext uri="{9D8B030D-6E8A-4147-A177-3AD203B41FA5}">
                      <a16:colId xmlns:a16="http://schemas.microsoft.com/office/drawing/2014/main" val="502866678"/>
                    </a:ext>
                  </a:extLst>
                </a:gridCol>
              </a:tblGrid>
              <a:tr h="557280">
                <a:tc>
                  <a:txBody>
                    <a:bodyPr/>
                    <a:lstStyle/>
                    <a:p>
                      <a:pPr algn="ctr"/>
                      <a:r>
                        <a:rPr lang="en-US" sz="2100" b="0" kern="1400" spc="25" dirty="0" err="1">
                          <a:solidFill>
                            <a:srgbClr val="1C485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Modèle</a:t>
                      </a:r>
                      <a:r>
                        <a:rPr lang="en-US" sz="2100" b="0" kern="1400" spc="25" dirty="0">
                          <a:solidFill>
                            <a:srgbClr val="1C485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kern="1400" spc="25" dirty="0" err="1">
                          <a:solidFill>
                            <a:srgbClr val="1C485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habituel</a:t>
                      </a:r>
                      <a:endParaRPr lang="fr-FR" sz="1200" b="1" kern="1400" spc="25" dirty="0">
                        <a:solidFill>
                          <a:srgbClr val="1C485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66" marR="56466" marT="0" marB="0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500"/>
                        </a:spcAft>
                      </a:pPr>
                      <a:r>
                        <a:rPr lang="en-US" sz="2100" b="0" kern="1400" spc="25">
                          <a:solidFill>
                            <a:srgbClr val="1C4853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Modèle CNV</a:t>
                      </a:r>
                      <a:endParaRPr lang="fr-FR" sz="1200" b="1" kern="1400" spc="25">
                        <a:solidFill>
                          <a:srgbClr val="1C485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66" marR="56466" marT="0" marB="0">
                    <a:lnL>
                      <a:noFill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952121"/>
                  </a:ext>
                </a:extLst>
              </a:tr>
              <a:tr h="48830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fr-FR" sz="1800" b="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L’intention: Quelle est mon intention quand je rencontre l’autre ?</a:t>
                      </a:r>
                      <a:endParaRPr lang="fr-FR" sz="18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66" marR="56466" marT="0" marB="0">
                    <a:lnL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464367"/>
                  </a:ext>
                </a:extLst>
              </a:tr>
              <a:tr h="14274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Vouloir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Convaincre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Chercher à savoir qui a tort, qui a raison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Exercer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pouvoir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sur autrui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rythme de la conversation est rapide, du tac au tac.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66" marR="56466" marT="0" marB="0">
                    <a:lnL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Être dans une qualité de relation qui favorise la coopération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Exercer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pouvoir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AVEC autrui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rythme de la conversation est ralenti, plus posé.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66" marR="56466" marT="0" marB="0">
                    <a:lnL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98384"/>
                  </a:ext>
                </a:extLst>
              </a:tr>
              <a:tr h="53338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200"/>
                        </a:spcAft>
                      </a:pPr>
                      <a:r>
                        <a:rPr lang="fr-FR" sz="1800" b="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L’attention: Sur qui je mets mon attention ?</a:t>
                      </a:r>
                      <a:endParaRPr lang="fr-FR" sz="18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66" marR="56466" marT="0" marB="0">
                    <a:lnL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057177"/>
                  </a:ext>
                </a:extLst>
              </a:tr>
              <a:tr h="2842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priorité sur moi, c’est l’autre qui ne va pas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 je suis dans :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jugements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interprétations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impressions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évaluations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masquées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exigences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menaces…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66" marR="56466" marT="0" marB="0">
                    <a:lnL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moi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sur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l’autre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 appliquant le processus OSBD dans la « danse » de la relation (expression ou écoute), en reformulant, en cherchant ce que l’autre cherche à me dire :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Sentiment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Besoin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Blip>
                          <a:blip r:embed="rId7"/>
                        </a:buBlip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Demande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66" marR="56466" marT="0" marB="0">
                    <a:lnL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C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691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43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16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/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  <a:solidFill>
            <a:srgbClr val="516482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Ce qui empêche d’aller sur la colline de l’autre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65C7117-42A2-459E-9940-CECDFF1355D1}"/>
              </a:ext>
            </a:extLst>
          </p:cNvPr>
          <p:cNvSpPr/>
          <p:nvPr/>
        </p:nvSpPr>
        <p:spPr>
          <a:xfrm>
            <a:off x="0" y="1748673"/>
            <a:ext cx="4675695" cy="593889"/>
          </a:xfrm>
          <a:prstGeom prst="roundRect">
            <a:avLst/>
          </a:prstGeom>
          <a:solidFill>
            <a:srgbClr val="51648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4 façons de recevoir un message</a:t>
            </a:r>
          </a:p>
        </p:txBody>
      </p:sp>
      <p:pic>
        <p:nvPicPr>
          <p:cNvPr id="4098" name="Picture 2" descr="4 façons d'entendre un message difficile">
            <a:extLst>
              <a:ext uri="{FF2B5EF4-FFF2-40B4-BE49-F238E27FC236}">
                <a16:creationId xmlns:a16="http://schemas.microsoft.com/office/drawing/2014/main" id="{08DB6597-5DAA-46C4-836D-9122FF1A6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48" y="965117"/>
            <a:ext cx="5027486" cy="57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47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/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  <a:solidFill>
            <a:srgbClr val="516482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Ce qui empêche d’aller sur la colline de l’autre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65C7117-42A2-459E-9940-CECDFF1355D1}"/>
              </a:ext>
            </a:extLst>
          </p:cNvPr>
          <p:cNvSpPr/>
          <p:nvPr/>
        </p:nvSpPr>
        <p:spPr>
          <a:xfrm>
            <a:off x="4860234" y="1618155"/>
            <a:ext cx="4675695" cy="593889"/>
          </a:xfrm>
          <a:prstGeom prst="roundRect">
            <a:avLst/>
          </a:prstGeom>
          <a:solidFill>
            <a:srgbClr val="51648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OSBD</a:t>
            </a:r>
          </a:p>
        </p:txBody>
      </p:sp>
    </p:spTree>
    <p:extLst>
      <p:ext uri="{BB962C8B-B14F-4D97-AF65-F5344CB8AC3E}">
        <p14:creationId xmlns:p14="http://schemas.microsoft.com/office/powerpoint/2010/main" val="234945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4613064"/>
              </p:ext>
            </p:extLst>
          </p:nvPr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  <a:solidFill>
            <a:srgbClr val="516482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Ma pause d’auto-empathie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65C7117-42A2-459E-9940-CECDFF1355D1}"/>
              </a:ext>
            </a:extLst>
          </p:cNvPr>
          <p:cNvSpPr/>
          <p:nvPr/>
        </p:nvSpPr>
        <p:spPr>
          <a:xfrm>
            <a:off x="0" y="1748673"/>
            <a:ext cx="4675695" cy="593889"/>
          </a:xfrm>
          <a:prstGeom prst="roundRect">
            <a:avLst/>
          </a:prstGeom>
          <a:solidFill>
            <a:srgbClr val="51648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Pause entre stimulus et réaction</a:t>
            </a:r>
          </a:p>
        </p:txBody>
      </p:sp>
      <p:pic>
        <p:nvPicPr>
          <p:cNvPr id="10" name="Image 9" descr="La liberté est la capacité de faire une pause entre stimulus et la réponse.">
            <a:extLst>
              <a:ext uri="{FF2B5EF4-FFF2-40B4-BE49-F238E27FC236}">
                <a16:creationId xmlns:a16="http://schemas.microsoft.com/office/drawing/2014/main" id="{E9FA4C0E-B055-4B98-A7ED-17F9C252EBA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941" y="1368192"/>
            <a:ext cx="5218787" cy="498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058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1860" y="365125"/>
            <a:ext cx="9081940" cy="1325563"/>
          </a:xfrm>
        </p:spPr>
        <p:txBody>
          <a:bodyPr/>
          <a:lstStyle/>
          <a:p>
            <a:r>
              <a:rPr lang="fr-FR" dirty="0"/>
              <a:t>Objectifs pédagogiques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fr-FR" dirty="0"/>
              <a:t>Différencier l’empathie, la sympathie et la compassion</a:t>
            </a:r>
          </a:p>
          <a:p>
            <a:pPr marL="514350" indent="-514350">
              <a:buAutoNum type="arabicParenR"/>
            </a:pPr>
            <a:r>
              <a:rPr lang="fr-FR" dirty="0"/>
              <a:t>L’empathie: l’art d’aller sur la colline de l’autre.</a:t>
            </a:r>
          </a:p>
          <a:p>
            <a:pPr marL="514350" indent="-514350">
              <a:buAutoNum type="arabicParenR"/>
            </a:pPr>
            <a:r>
              <a:rPr lang="fr-FR" dirty="0"/>
              <a:t>Savoir reconnaitre ses besoins pour identifier ses émotions et y répondre (OSBD)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41A4EB0-43F3-4E01-A341-57F53A5D73D2}"/>
              </a:ext>
            </a:extLst>
          </p:cNvPr>
          <p:cNvSpPr txBox="1">
            <a:spLocks/>
          </p:cNvSpPr>
          <p:nvPr/>
        </p:nvSpPr>
        <p:spPr>
          <a:xfrm>
            <a:off x="838200" y="2387839"/>
            <a:ext cx="10872537" cy="628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Comprends comment tu fonctionnes pour t’exprimer avec justesse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32C9AB-9E8F-47E8-B797-9CADCD54A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2" t="3711" r="10434" b="3252"/>
          <a:stretch/>
        </p:blipFill>
        <p:spPr>
          <a:xfrm>
            <a:off x="0" y="0"/>
            <a:ext cx="1569940" cy="184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7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113C19-5FE0-4C20-BA8F-A5CA4957A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F616E4-BEA8-40F8-B6EE-24526FB2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267" y="2475169"/>
            <a:ext cx="10810339" cy="1907661"/>
          </a:xfrm>
        </p:spPr>
        <p:txBody>
          <a:bodyPr>
            <a:normAutofit lnSpcReduction="10000"/>
          </a:bodyPr>
          <a:lstStyle/>
          <a:p>
            <a:pPr marL="571500" indent="-571500">
              <a:buAutoNum type="romanUcParenR"/>
            </a:pPr>
            <a:r>
              <a:rPr lang="fr-FR" dirty="0"/>
              <a:t>L’empathie, la compassion et la sympathie </a:t>
            </a:r>
          </a:p>
          <a:p>
            <a:pPr marL="571500" indent="-571500">
              <a:buAutoNum type="romanUcParenR"/>
            </a:pPr>
            <a:r>
              <a:rPr lang="fr-FR" dirty="0"/>
              <a:t>L’empathie: L’art d’aller sur la colline de l’autre</a:t>
            </a:r>
          </a:p>
          <a:p>
            <a:pPr marL="571500" indent="-571500">
              <a:buAutoNum type="romanUcParenR"/>
            </a:pPr>
            <a:r>
              <a:rPr lang="fr-FR" dirty="0"/>
              <a:t>Ce qui empêche d’aller sur la colline de l’autre</a:t>
            </a:r>
          </a:p>
          <a:p>
            <a:pPr marL="571500" indent="-571500">
              <a:buAutoNum type="romanUcParenR"/>
            </a:pPr>
            <a:r>
              <a:rPr lang="fr-FR" dirty="0"/>
              <a:t>Ma pause d’auto-empathie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CC6DAEF-1DC6-44AE-847C-0323426E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22F9DE-497A-44D5-92AF-D8510BEE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304288-9841-47AB-942C-00F67C397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2" t="3711" r="10434" b="3252"/>
          <a:stretch/>
        </p:blipFill>
        <p:spPr>
          <a:xfrm>
            <a:off x="0" y="-75415"/>
            <a:ext cx="1468607" cy="172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2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07084"/>
              </p:ext>
            </p:extLst>
          </p:nvPr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Différencier l’empathie, la compassion, la sympathie</a:t>
            </a:r>
          </a:p>
        </p:txBody>
      </p:sp>
      <p:pic>
        <p:nvPicPr>
          <p:cNvPr id="8" name="Image 7" descr="Sympathie - Empathie - Compassion">
            <a:extLst>
              <a:ext uri="{FF2B5EF4-FFF2-40B4-BE49-F238E27FC236}">
                <a16:creationId xmlns:a16="http://schemas.microsoft.com/office/drawing/2014/main" id="{51C8F206-4684-42F7-9BF2-57D5EF04361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98" y="1455284"/>
            <a:ext cx="5347201" cy="4738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06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356778"/>
              </p:ext>
            </p:extLst>
          </p:nvPr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L’empathie: L’art d’aller sur la colline de l’autre</a:t>
            </a:r>
          </a:p>
        </p:txBody>
      </p:sp>
      <p:pic>
        <p:nvPicPr>
          <p:cNvPr id="9" name="Image 8" descr="L'empathie : l'art d'aller sur la colline de l'autre">
            <a:extLst>
              <a:ext uri="{FF2B5EF4-FFF2-40B4-BE49-F238E27FC236}">
                <a16:creationId xmlns:a16="http://schemas.microsoft.com/office/drawing/2014/main" id="{07B9E507-80B0-4661-A824-33DADFFEFA0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33" y="1091362"/>
            <a:ext cx="5322334" cy="5264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04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/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  <a:solidFill>
            <a:srgbClr val="516482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L’empathie: L’art d’aller sur la colline de l’autre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8A07D81-FA41-494D-8222-37D56F696027}"/>
              </a:ext>
            </a:extLst>
          </p:cNvPr>
          <p:cNvSpPr/>
          <p:nvPr/>
        </p:nvSpPr>
        <p:spPr>
          <a:xfrm>
            <a:off x="0" y="1748673"/>
            <a:ext cx="4675695" cy="593889"/>
          </a:xfrm>
          <a:prstGeom prst="roundRect">
            <a:avLst/>
          </a:prstGeom>
          <a:solidFill>
            <a:srgbClr val="51648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Etape 1: Se démêler par l’auto-empathie</a:t>
            </a:r>
          </a:p>
        </p:txBody>
      </p:sp>
      <p:pic>
        <p:nvPicPr>
          <p:cNvPr id="8" name="Image 7" descr="Qu’est-ce que l’auto-empathie ?">
            <a:hlinkClick r:id="rId7"/>
            <a:extLst>
              <a:ext uri="{FF2B5EF4-FFF2-40B4-BE49-F238E27FC236}">
                <a16:creationId xmlns:a16="http://schemas.microsoft.com/office/drawing/2014/main" id="{BB61FD35-81FC-40B0-8FB3-37F7F3A967F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80" y="1552574"/>
            <a:ext cx="5160651" cy="4803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59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/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  <a:solidFill>
            <a:srgbClr val="516482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L’empathie: L’art d’aller sur la colline de l’autre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8A07D81-FA41-494D-8222-37D56F696027}"/>
              </a:ext>
            </a:extLst>
          </p:cNvPr>
          <p:cNvSpPr/>
          <p:nvPr/>
        </p:nvSpPr>
        <p:spPr>
          <a:xfrm>
            <a:off x="0" y="1748673"/>
            <a:ext cx="4675695" cy="593889"/>
          </a:xfrm>
          <a:prstGeom prst="roundRect">
            <a:avLst/>
          </a:prstGeom>
          <a:solidFill>
            <a:srgbClr val="51648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Etape 1: Se démêler par l’auto-empathie</a:t>
            </a:r>
          </a:p>
        </p:txBody>
      </p:sp>
      <p:pic>
        <p:nvPicPr>
          <p:cNvPr id="9" name="Image 8" descr="Qu’est-ce que l’auto-empathie ?">
            <a:hlinkClick r:id="rId7"/>
            <a:extLst>
              <a:ext uri="{FF2B5EF4-FFF2-40B4-BE49-F238E27FC236}">
                <a16:creationId xmlns:a16="http://schemas.microsoft.com/office/drawing/2014/main" id="{1A8B49B4-8337-44CD-B06F-7CA1CB13FFCD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80" y="1436848"/>
            <a:ext cx="4990968" cy="4919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782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/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  <a:solidFill>
            <a:srgbClr val="516482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L’empathie: L’art d’aller sur la colline de l’autre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8A07D81-FA41-494D-8222-37D56F696027}"/>
              </a:ext>
            </a:extLst>
          </p:cNvPr>
          <p:cNvSpPr/>
          <p:nvPr/>
        </p:nvSpPr>
        <p:spPr>
          <a:xfrm>
            <a:off x="0" y="1748673"/>
            <a:ext cx="4675695" cy="593889"/>
          </a:xfrm>
          <a:prstGeom prst="roundRect">
            <a:avLst/>
          </a:prstGeom>
          <a:solidFill>
            <a:srgbClr val="51648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Etape 2: Être en position basse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EEC3AF3-D9A2-484F-B8EB-01D4CC21FE27}"/>
              </a:ext>
            </a:extLst>
          </p:cNvPr>
          <p:cNvGrpSpPr/>
          <p:nvPr/>
        </p:nvGrpSpPr>
        <p:grpSpPr>
          <a:xfrm>
            <a:off x="4855140" y="1195057"/>
            <a:ext cx="5322334" cy="5343855"/>
            <a:chOff x="4855140" y="1195057"/>
            <a:chExt cx="5322334" cy="5343855"/>
          </a:xfrm>
        </p:grpSpPr>
        <p:pic>
          <p:nvPicPr>
            <p:cNvPr id="8" name="Image 7" descr="L'empathie : l'art d'aller sur la colline de l'autre">
              <a:extLst>
                <a:ext uri="{FF2B5EF4-FFF2-40B4-BE49-F238E27FC236}">
                  <a16:creationId xmlns:a16="http://schemas.microsoft.com/office/drawing/2014/main" id="{992788FC-7187-45C2-8322-4BB9C6D335B9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140" y="1195057"/>
              <a:ext cx="5322334" cy="5264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B90A9D8-1A45-4C70-AF65-263D4D96A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512" t="3711" r="10434" b="3252"/>
            <a:stretch/>
          </p:blipFill>
          <p:spPr>
            <a:xfrm>
              <a:off x="5492235" y="2262700"/>
              <a:ext cx="857060" cy="1008669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21FB760-51FD-4BDA-AD81-D678867C5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512" t="3711" r="10434" b="3252"/>
            <a:stretch/>
          </p:blipFill>
          <p:spPr>
            <a:xfrm>
              <a:off x="7040498" y="5590095"/>
              <a:ext cx="806204" cy="94881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87D5414-4639-406C-BB61-5F33167CED4A}"/>
                </a:ext>
              </a:extLst>
            </p:cNvPr>
            <p:cNvSpPr/>
            <p:nvPr/>
          </p:nvSpPr>
          <p:spPr>
            <a:xfrm>
              <a:off x="8832915" y="4072379"/>
              <a:ext cx="1168924" cy="15177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6891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E3E8766-B129-49C0-8D62-6C2EDEAA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IFMK-Lyon1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71B016-9765-4B2E-9CA1-4E89AE56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065B6-E57E-4FA5-B9AA-44232A00BB87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AAE45323-931E-48A1-877A-5FDB2FF605C0}"/>
              </a:ext>
            </a:extLst>
          </p:cNvPr>
          <p:cNvGraphicFramePr/>
          <p:nvPr/>
        </p:nvGraphicFramePr>
        <p:xfrm>
          <a:off x="2258244" y="-958304"/>
          <a:ext cx="5415175" cy="300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B433413-6D00-4603-96F5-FF0B12553619}"/>
              </a:ext>
            </a:extLst>
          </p:cNvPr>
          <p:cNvSpPr/>
          <p:nvPr/>
        </p:nvSpPr>
        <p:spPr>
          <a:xfrm>
            <a:off x="0" y="2378471"/>
            <a:ext cx="2931736" cy="2259517"/>
          </a:xfrm>
          <a:prstGeom prst="homePlate">
            <a:avLst/>
          </a:prstGeom>
          <a:solidFill>
            <a:srgbClr val="516482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L’empathie: L’art d’aller sur la colline de l’autre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8A07D81-FA41-494D-8222-37D56F696027}"/>
              </a:ext>
            </a:extLst>
          </p:cNvPr>
          <p:cNvSpPr/>
          <p:nvPr/>
        </p:nvSpPr>
        <p:spPr>
          <a:xfrm>
            <a:off x="0" y="1748673"/>
            <a:ext cx="4675695" cy="593889"/>
          </a:xfrm>
          <a:prstGeom prst="roundRect">
            <a:avLst/>
          </a:prstGeom>
          <a:solidFill>
            <a:srgbClr val="51648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Etape 3: Ouvrir son Cœur et le garder ouvert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D8310F0-F7B3-45DC-988C-F7CAFD03C5A2}"/>
              </a:ext>
            </a:extLst>
          </p:cNvPr>
          <p:cNvGrpSpPr/>
          <p:nvPr/>
        </p:nvGrpSpPr>
        <p:grpSpPr>
          <a:xfrm>
            <a:off x="4855140" y="1195057"/>
            <a:ext cx="5322334" cy="5264988"/>
            <a:chOff x="4855140" y="1195057"/>
            <a:chExt cx="5322334" cy="5264988"/>
          </a:xfrm>
        </p:grpSpPr>
        <p:pic>
          <p:nvPicPr>
            <p:cNvPr id="8" name="Image 7" descr="L'empathie : l'art d'aller sur la colline de l'autre">
              <a:extLst>
                <a:ext uri="{FF2B5EF4-FFF2-40B4-BE49-F238E27FC236}">
                  <a16:creationId xmlns:a16="http://schemas.microsoft.com/office/drawing/2014/main" id="{992788FC-7187-45C2-8322-4BB9C6D335B9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140" y="1195057"/>
              <a:ext cx="5322334" cy="52649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B90A9D8-1A45-4C70-AF65-263D4D96A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512" t="3711" r="10434" b="3252"/>
            <a:stretch/>
          </p:blipFill>
          <p:spPr>
            <a:xfrm>
              <a:off x="5492235" y="2262700"/>
              <a:ext cx="857060" cy="1008669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E21FB760-51FD-4BDA-AD81-D678867C5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512" t="3711" r="10434" b="3252"/>
            <a:stretch/>
          </p:blipFill>
          <p:spPr>
            <a:xfrm>
              <a:off x="9175996" y="4805261"/>
              <a:ext cx="806204" cy="948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60198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CDBDF0FC-675A-4341-A42E-154FFC56D979}" vid="{28206074-2708-4389-AE35-7D37FC40C04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dias IFMK_vierge</Template>
  <TotalTime>5</TotalTime>
  <Words>567</Words>
  <Application>Microsoft Office PowerPoint</Application>
  <PresentationFormat>Grand écran</PresentationFormat>
  <Paragraphs>164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Thème Office</vt:lpstr>
      <vt:lpstr>Agis en Pro, profile ta Com…  ED2 : Accueillir les émotions de l’autre</vt:lpstr>
      <vt:lpstr>Objectifs pédagogiques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UCBL - Lyon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 Pré-stage S6 Pathologie neuro-musculaire</dc:title>
  <dc:creator>COMEMALE EDITH</dc:creator>
  <cp:lastModifiedBy>COMEMALE EDITH</cp:lastModifiedBy>
  <cp:revision>45</cp:revision>
  <dcterms:created xsi:type="dcterms:W3CDTF">2023-02-10T10:29:25Z</dcterms:created>
  <dcterms:modified xsi:type="dcterms:W3CDTF">2024-11-27T14:09:07Z</dcterms:modified>
</cp:coreProperties>
</file>