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00" r:id="rId3"/>
    <p:sldId id="301" r:id="rId4"/>
    <p:sldId id="304" r:id="rId5"/>
    <p:sldId id="288" r:id="rId6"/>
    <p:sldId id="302" r:id="rId7"/>
    <p:sldId id="303" r:id="rId8"/>
    <p:sldId id="305" r:id="rId9"/>
    <p:sldId id="306" r:id="rId10"/>
    <p:sldId id="291" r:id="rId11"/>
    <p:sldId id="307" r:id="rId12"/>
    <p:sldId id="308" r:id="rId13"/>
    <p:sldId id="309" r:id="rId14"/>
    <p:sldId id="310" r:id="rId15"/>
    <p:sldId id="292" r:id="rId16"/>
    <p:sldId id="314" r:id="rId17"/>
    <p:sldId id="315" r:id="rId18"/>
    <p:sldId id="316" r:id="rId19"/>
    <p:sldId id="317" r:id="rId20"/>
    <p:sldId id="318" r:id="rId21"/>
    <p:sldId id="320" r:id="rId22"/>
    <p:sldId id="321" r:id="rId23"/>
    <p:sldId id="322" r:id="rId24"/>
    <p:sldId id="319" r:id="rId25"/>
    <p:sldId id="323" r:id="rId26"/>
    <p:sldId id="325" r:id="rId27"/>
    <p:sldId id="326" r:id="rId28"/>
    <p:sldId id="327" r:id="rId29"/>
    <p:sldId id="293" r:id="rId30"/>
    <p:sldId id="324" r:id="rId31"/>
    <p:sldId id="329" r:id="rId32"/>
    <p:sldId id="330" r:id="rId33"/>
    <p:sldId id="328" r:id="rId34"/>
    <p:sldId id="332" r:id="rId35"/>
    <p:sldId id="331" r:id="rId36"/>
    <p:sldId id="333" r:id="rId37"/>
    <p:sldId id="334" r:id="rId38"/>
    <p:sldId id="311" r:id="rId39"/>
    <p:sldId id="294" r:id="rId40"/>
    <p:sldId id="338" r:id="rId41"/>
    <p:sldId id="335" r:id="rId42"/>
    <p:sldId id="336" r:id="rId43"/>
    <p:sldId id="337" r:id="rId44"/>
    <p:sldId id="295" r:id="rId45"/>
    <p:sldId id="340" r:id="rId46"/>
    <p:sldId id="341" r:id="rId47"/>
    <p:sldId id="313" r:id="rId48"/>
    <p:sldId id="339" r:id="rId49"/>
    <p:sldId id="343" r:id="rId50"/>
    <p:sldId id="312" r:id="rId51"/>
    <p:sldId id="342"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321661C-F84E-48EB-8342-E01B5E94A6C4}">
          <p14:sldIdLst>
            <p14:sldId id="256"/>
            <p14:sldId id="300"/>
            <p14:sldId id="301"/>
            <p14:sldId id="304"/>
            <p14:sldId id="288"/>
            <p14:sldId id="302"/>
            <p14:sldId id="303"/>
            <p14:sldId id="305"/>
            <p14:sldId id="306"/>
            <p14:sldId id="291"/>
            <p14:sldId id="307"/>
            <p14:sldId id="308"/>
            <p14:sldId id="309"/>
            <p14:sldId id="310"/>
            <p14:sldId id="292"/>
            <p14:sldId id="314"/>
            <p14:sldId id="315"/>
            <p14:sldId id="316"/>
            <p14:sldId id="317"/>
            <p14:sldId id="318"/>
            <p14:sldId id="320"/>
            <p14:sldId id="321"/>
            <p14:sldId id="322"/>
            <p14:sldId id="319"/>
            <p14:sldId id="323"/>
            <p14:sldId id="325"/>
            <p14:sldId id="326"/>
            <p14:sldId id="327"/>
            <p14:sldId id="293"/>
            <p14:sldId id="324"/>
            <p14:sldId id="329"/>
            <p14:sldId id="330"/>
            <p14:sldId id="328"/>
            <p14:sldId id="332"/>
            <p14:sldId id="331"/>
            <p14:sldId id="333"/>
            <p14:sldId id="334"/>
            <p14:sldId id="311"/>
            <p14:sldId id="294"/>
            <p14:sldId id="338"/>
            <p14:sldId id="335"/>
            <p14:sldId id="336"/>
            <p14:sldId id="337"/>
            <p14:sldId id="295"/>
            <p14:sldId id="340"/>
            <p14:sldId id="341"/>
            <p14:sldId id="313"/>
            <p14:sldId id="339"/>
            <p14:sldId id="343"/>
            <p14:sldId id="312"/>
            <p14:sldId id="3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olline Blazer" initials="AB" lastIdx="2" clrIdx="0">
    <p:extLst>
      <p:ext uri="{19B8F6BF-5375-455C-9EA6-DF929625EA0E}">
        <p15:presenceInfo xmlns:p15="http://schemas.microsoft.com/office/powerpoint/2012/main" userId="S::apolline.blazer@univ-lyon1.fr::e2c20663-b009-48f5-bc99-a2871b10aa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398"/>
    <a:srgbClr val="412672"/>
    <a:srgbClr val="47529E"/>
    <a:srgbClr val="FFFFD9"/>
    <a:srgbClr val="49529E"/>
    <a:srgbClr val="49519E"/>
    <a:srgbClr val="47BCC4"/>
    <a:srgbClr val="FFFFEF"/>
    <a:srgbClr val="FFFFFF"/>
    <a:srgbClr val="48B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1" autoAdjust="0"/>
    <p:restoredTop sz="89695" autoAdjust="0"/>
  </p:normalViewPr>
  <p:slideViewPr>
    <p:cSldViewPr snapToGrid="0">
      <p:cViewPr varScale="1">
        <p:scale>
          <a:sx n="76" d="100"/>
          <a:sy n="76" d="100"/>
        </p:scale>
        <p:origin x="1157" y="62"/>
      </p:cViewPr>
      <p:guideLst>
        <p:guide orient="horz" pos="2160"/>
        <p:guide pos="3840"/>
      </p:guideLst>
    </p:cSldViewPr>
  </p:slideViewPr>
  <p:notesTextViewPr>
    <p:cViewPr>
      <p:scale>
        <a:sx n="1" d="1"/>
        <a:sy n="1" d="1"/>
      </p:scale>
      <p:origin x="0" y="0"/>
    </p:cViewPr>
  </p:notesTextViewPr>
  <p:notesViewPr>
    <p:cSldViewPr snapToGrid="0">
      <p:cViewPr varScale="1">
        <p:scale>
          <a:sx n="123" d="100"/>
          <a:sy n="123" d="100"/>
        </p:scale>
        <p:origin x="4972"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66F1559-0609-4879-8DC1-9017627C21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DAE1014-60B0-4D4B-932C-CF8EEBD713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9DC37C-88F9-453D-93AA-5EF4C0378C2A}" type="datetimeFigureOut">
              <a:rPr lang="fr-FR" smtClean="0"/>
              <a:t>17/11/2025</a:t>
            </a:fld>
            <a:endParaRPr lang="fr-FR"/>
          </a:p>
        </p:txBody>
      </p:sp>
      <p:sp>
        <p:nvSpPr>
          <p:cNvPr id="4" name="Espace réservé du pied de page 3">
            <a:extLst>
              <a:ext uri="{FF2B5EF4-FFF2-40B4-BE49-F238E27FC236}">
                <a16:creationId xmlns:a16="http://schemas.microsoft.com/office/drawing/2014/main" id="{A88545D1-E678-43C0-A065-966C99BFC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C858D32-ABF9-444F-8B54-6C3E3BCC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367ED-FEAA-4167-B3E6-1BC8A5E27A9D}" type="slidenum">
              <a:rPr lang="fr-FR" smtClean="0"/>
              <a:t>‹N°›</a:t>
            </a:fld>
            <a:endParaRPr lang="fr-FR"/>
          </a:p>
        </p:txBody>
      </p:sp>
    </p:spTree>
    <p:extLst>
      <p:ext uri="{BB962C8B-B14F-4D97-AF65-F5344CB8AC3E}">
        <p14:creationId xmlns:p14="http://schemas.microsoft.com/office/powerpoint/2010/main" val="359607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8D0A4-5D46-4F8B-9AF0-5416EC53B3D8}" type="datetimeFigureOut">
              <a:rPr lang="fr-FR" smtClean="0"/>
              <a:t>17/11/2025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1D194-4400-46AE-BBEE-E817EFD1499D}" type="slidenum">
              <a:rPr lang="fr-FR" smtClean="0"/>
              <a:t>‹N°›</a:t>
            </a:fld>
            <a:endParaRPr lang="fr-FR"/>
          </a:p>
        </p:txBody>
      </p:sp>
    </p:spTree>
    <p:extLst>
      <p:ext uri="{BB962C8B-B14F-4D97-AF65-F5344CB8AC3E}">
        <p14:creationId xmlns:p14="http://schemas.microsoft.com/office/powerpoint/2010/main" val="225897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exercer il faut le diplôme et pour avoir le diplôme il faut faire de la recherche </a:t>
            </a:r>
          </a:p>
          <a:p>
            <a:r>
              <a:rPr lang="fr-FR" dirty="0"/>
              <a:t>Mémoire </a:t>
            </a:r>
          </a:p>
          <a:p>
            <a:r>
              <a:rPr lang="fr-FR" dirty="0"/>
              <a:t>Et donc choix de méthodes de recherches appropriées </a:t>
            </a:r>
          </a:p>
          <a:p>
            <a:endParaRPr lang="fr-FR" dirty="0"/>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2</a:t>
            </a:fld>
            <a:endParaRPr lang="fr-FR"/>
          </a:p>
        </p:txBody>
      </p:sp>
    </p:spTree>
    <p:extLst>
      <p:ext uri="{BB962C8B-B14F-4D97-AF65-F5344CB8AC3E}">
        <p14:creationId xmlns:p14="http://schemas.microsoft.com/office/powerpoint/2010/main" val="248584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Théorie du comportement planifié (Ajzen) : attitudes envers le comportement (ici comment est-ce que le kiné conçoit l’APA), normes subjectives (attentes des pairs), contrôle comportemental perçu (sentiment d’efficacité, tps dispo, ressources) -&gt; comprendre les intentions des kinés à orienter vers APA</a:t>
            </a:r>
          </a:p>
          <a:p>
            <a:endParaRPr lang="fr-FR" dirty="0"/>
          </a:p>
          <a:p>
            <a:r>
              <a:rPr lang="fr-FR" dirty="0"/>
              <a:t>Modèle COM-B : </a:t>
            </a:r>
            <a:r>
              <a:rPr lang="fr-FR" dirty="0" err="1"/>
              <a:t>Capability</a:t>
            </a:r>
            <a:r>
              <a:rPr lang="fr-FR" dirty="0"/>
              <a:t> (connaissances sur l’APA), Opportunity (disponibilité des structures), Motivation (valeurs, priorités, empathie, croyances sur les bénéfices)</a:t>
            </a:r>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25</a:t>
            </a:fld>
            <a:endParaRPr lang="fr-FR"/>
          </a:p>
        </p:txBody>
      </p:sp>
    </p:spTree>
    <p:extLst>
      <p:ext uri="{BB962C8B-B14F-4D97-AF65-F5344CB8AC3E}">
        <p14:creationId xmlns:p14="http://schemas.microsoft.com/office/powerpoint/2010/main" val="19532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Modèle biopsychosocial (Engel) : Compréhension du patient dans sa globalité (biologique, psychologique, sociale) -&gt; pourquoi les kiné se sentent concernés ou non par les dimensions sociales et motivationnelles </a:t>
            </a:r>
          </a:p>
          <a:p>
            <a:endParaRPr lang="fr-FR" dirty="0"/>
          </a:p>
          <a:p>
            <a:r>
              <a:rPr lang="fr-FR" dirty="0"/>
              <a:t>Pour comprendre la motivation des kinés et des patients : modèle de l’auto-détermination (</a:t>
            </a:r>
            <a:r>
              <a:rPr lang="fr-FR" dirty="0" err="1"/>
              <a:t>deci</a:t>
            </a:r>
            <a:r>
              <a:rPr lang="fr-FR" dirty="0"/>
              <a:t> et </a:t>
            </a:r>
            <a:r>
              <a:rPr lang="fr-FR" dirty="0" err="1"/>
              <a:t>ryan</a:t>
            </a:r>
            <a:r>
              <a:rPr lang="fr-FR" dirty="0"/>
              <a:t>)</a:t>
            </a:r>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26</a:t>
            </a:fld>
            <a:endParaRPr lang="fr-FR"/>
          </a:p>
        </p:txBody>
      </p:sp>
    </p:spTree>
    <p:extLst>
      <p:ext uri="{BB962C8B-B14F-4D97-AF65-F5344CB8AC3E}">
        <p14:creationId xmlns:p14="http://schemas.microsoft.com/office/powerpoint/2010/main" val="143438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Théorie du bon professionnel (</a:t>
            </a:r>
            <a:r>
              <a:rPr lang="fr-FR" dirty="0" err="1"/>
              <a:t>Persons</a:t>
            </a:r>
            <a:r>
              <a:rPr lang="fr-FR" dirty="0"/>
              <a:t>) : quelle est la représentation du bon professionnel, les attentes sociales, les tensions de rôle </a:t>
            </a:r>
          </a:p>
          <a:p>
            <a:endParaRPr lang="fr-FR" dirty="0"/>
          </a:p>
          <a:p>
            <a:r>
              <a:rPr lang="fr-FR" dirty="0"/>
              <a:t>Relation de pouvoir et de confiance (Foucault, Freidson) pouvoir médical légitimité professionnelle, autonomie décisionnelle</a:t>
            </a:r>
          </a:p>
          <a:p>
            <a:endParaRPr lang="fr-FR" dirty="0"/>
          </a:p>
          <a:p>
            <a:r>
              <a:rPr lang="fr-FR" dirty="0"/>
              <a:t>Notions: empathie, alliance thérapeutique, care peuvent aussi être mobilisées </a:t>
            </a:r>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27</a:t>
            </a:fld>
            <a:endParaRPr lang="fr-FR"/>
          </a:p>
        </p:txBody>
      </p:sp>
    </p:spTree>
    <p:extLst>
      <p:ext uri="{BB962C8B-B14F-4D97-AF65-F5344CB8AC3E}">
        <p14:creationId xmlns:p14="http://schemas.microsoft.com/office/powerpoint/2010/main" val="204282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Déterminants sociaux de la santé (OMS) : revenu, éducation, réseau social, accès géographique </a:t>
            </a:r>
          </a:p>
          <a:p>
            <a:endParaRPr lang="fr-FR" dirty="0"/>
          </a:p>
          <a:p>
            <a:r>
              <a:rPr lang="fr-FR" dirty="0"/>
              <a:t>Théorie de l’intersectionnalité (</a:t>
            </a:r>
            <a:r>
              <a:rPr lang="fr-FR" dirty="0" err="1"/>
              <a:t>Crenshaw</a:t>
            </a:r>
            <a:r>
              <a:rPr lang="fr-FR" dirty="0"/>
              <a:t>): croisement entre genre, classe sociale, maladie </a:t>
            </a:r>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28</a:t>
            </a:fld>
            <a:endParaRPr lang="fr-FR"/>
          </a:p>
        </p:txBody>
      </p:sp>
    </p:spTree>
    <p:extLst>
      <p:ext uri="{BB962C8B-B14F-4D97-AF65-F5344CB8AC3E}">
        <p14:creationId xmlns:p14="http://schemas.microsoft.com/office/powerpoint/2010/main" val="409375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49519E"/>
                </a:solidFill>
              </a:rPr>
              <a:t>L’objectif de cette étude phénoménologique est de comprendre ce qui facilite ou ce qui freine l’orientation des personnes défavorisées ayant eu un cancer du sein vers des structures d’activité physique adaptée , depuis la perspective ses kinésithérapeutes, dans le contexte de la région Auvergne Rhône Alpes depuis X. </a:t>
            </a:r>
          </a:p>
          <a:p>
            <a:endParaRPr lang="fr-FR" dirty="0">
              <a:solidFill>
                <a:srgbClr val="49519E"/>
              </a:solidFill>
            </a:endParaRPr>
          </a:p>
          <a:p>
            <a:r>
              <a:rPr lang="fr-FR" dirty="0">
                <a:solidFill>
                  <a:srgbClr val="49519E"/>
                </a:solidFill>
              </a:rPr>
              <a:t>Parler population </a:t>
            </a:r>
            <a:r>
              <a:rPr lang="fr-FR">
                <a:solidFill>
                  <a:srgbClr val="49519E"/>
                </a:solidFill>
              </a:rPr>
              <a:t>et échantillonnage </a:t>
            </a:r>
            <a:endParaRPr lang="fr-FR" dirty="0"/>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32</a:t>
            </a:fld>
            <a:endParaRPr lang="fr-FR"/>
          </a:p>
        </p:txBody>
      </p:sp>
    </p:spTree>
    <p:extLst>
      <p:ext uri="{BB962C8B-B14F-4D97-AF65-F5344CB8AC3E}">
        <p14:creationId xmlns:p14="http://schemas.microsoft.com/office/powerpoint/2010/main" val="97103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36</a:t>
            </a:fld>
            <a:endParaRPr lang="fr-FR"/>
          </a:p>
        </p:txBody>
      </p:sp>
    </p:spTree>
    <p:extLst>
      <p:ext uri="{BB962C8B-B14F-4D97-AF65-F5344CB8AC3E}">
        <p14:creationId xmlns:p14="http://schemas.microsoft.com/office/powerpoint/2010/main" val="276172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01D194-4400-46AE-BBEE-E817EFD1499D}" type="slidenum">
              <a:rPr lang="fr-FR" smtClean="0"/>
              <a:t>37</a:t>
            </a:fld>
            <a:endParaRPr lang="fr-FR"/>
          </a:p>
        </p:txBody>
      </p:sp>
    </p:spTree>
    <p:extLst>
      <p:ext uri="{BB962C8B-B14F-4D97-AF65-F5344CB8AC3E}">
        <p14:creationId xmlns:p14="http://schemas.microsoft.com/office/powerpoint/2010/main" val="4024659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FB715-6F68-4A76-B1A8-D4E627E573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E1F0C9-C474-4E05-B5D6-69B5DE11D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09AB0B-1C2F-4EF6-8487-D24F3405FF8A}"/>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ED2EB0C5-7532-44A8-96AB-22D12A927A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89CDC9-35EA-4BEF-B8AF-9491DCFD3482}"/>
              </a:ext>
            </a:extLst>
          </p:cNvPr>
          <p:cNvSpPr>
            <a:spLocks noGrp="1"/>
          </p:cNvSpPr>
          <p:nvPr>
            <p:ph type="sldNum" sz="quarter" idx="12"/>
          </p:nvPr>
        </p:nvSpPr>
        <p:spPr/>
        <p:txBody>
          <a:bodyPr/>
          <a:lstStyle/>
          <a:p>
            <a:fld id="{34A1B3EA-DA76-4575-81DC-D4FBCC0EF295}" type="slidenum">
              <a:rPr lang="fr-FR" smtClean="0"/>
              <a:t>‹N°›</a:t>
            </a:fld>
            <a:endParaRPr lang="fr-FR"/>
          </a:p>
        </p:txBody>
      </p:sp>
      <p:pic>
        <p:nvPicPr>
          <p:cNvPr id="8" name="Image 7">
            <a:extLst>
              <a:ext uri="{FF2B5EF4-FFF2-40B4-BE49-F238E27FC236}">
                <a16:creationId xmlns:a16="http://schemas.microsoft.com/office/drawing/2014/main" id="{0973EA02-1515-4D88-B3EC-B7BBD97C68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0800" y="6141183"/>
            <a:ext cx="1872586" cy="622220"/>
          </a:xfrm>
          <a:prstGeom prst="rect">
            <a:avLst/>
          </a:prstGeom>
        </p:spPr>
      </p:pic>
      <p:cxnSp>
        <p:nvCxnSpPr>
          <p:cNvPr id="10" name="Connecteur droit 9">
            <a:extLst>
              <a:ext uri="{FF2B5EF4-FFF2-40B4-BE49-F238E27FC236}">
                <a16:creationId xmlns:a16="http://schemas.microsoft.com/office/drawing/2014/main" id="{B970938C-3328-453D-8ABF-AC0F9B47DBD0}"/>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20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BA182-5B97-45E0-8BCD-E243C19D820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370F56-1D29-4216-945F-12DC118E615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6CAA6E-CA43-4C1D-93A6-E140A112E602}"/>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6DE46D87-BB13-471B-9FBB-BEC7D2C12E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A512AD-D6ED-49A1-BA12-0B336049012F}"/>
              </a:ext>
            </a:extLst>
          </p:cNvPr>
          <p:cNvSpPr>
            <a:spLocks noGrp="1"/>
          </p:cNvSpPr>
          <p:nvPr>
            <p:ph type="sldNum" sz="quarter" idx="12"/>
          </p:nvPr>
        </p:nvSpPr>
        <p:spPr/>
        <p:txBody>
          <a:bodyPr/>
          <a:lstStyle/>
          <a:p>
            <a:fld id="{34A1B3EA-DA76-4575-81DC-D4FBCC0EF295}" type="slidenum">
              <a:rPr lang="fr-FR" smtClean="0"/>
              <a:t>‹N°›</a:t>
            </a:fld>
            <a:endParaRPr lang="fr-FR"/>
          </a:p>
        </p:txBody>
      </p:sp>
    </p:spTree>
    <p:extLst>
      <p:ext uri="{BB962C8B-B14F-4D97-AF65-F5344CB8AC3E}">
        <p14:creationId xmlns:p14="http://schemas.microsoft.com/office/powerpoint/2010/main" val="223793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322D2B-F94B-4F58-A5FD-96696A20ABD6}"/>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3BF0786-54CC-4299-8CB2-7165659C74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9B8663-0E5B-4D16-B966-1C94113A1B8F}"/>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6B6F7EBB-0B4A-4A9B-9746-CBCC62E912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99642E-994B-4579-8307-B74E90AF8867}"/>
              </a:ext>
            </a:extLst>
          </p:cNvPr>
          <p:cNvSpPr>
            <a:spLocks noGrp="1"/>
          </p:cNvSpPr>
          <p:nvPr>
            <p:ph type="sldNum" sz="quarter" idx="12"/>
          </p:nvPr>
        </p:nvSpPr>
        <p:spPr/>
        <p:txBody>
          <a:bodyPr/>
          <a:lstStyle/>
          <a:p>
            <a:fld id="{34A1B3EA-DA76-4575-81DC-D4FBCC0EF295}" type="slidenum">
              <a:rPr lang="fr-FR" smtClean="0"/>
              <a:t>‹N°›</a:t>
            </a:fld>
            <a:endParaRPr lang="fr-FR"/>
          </a:p>
        </p:txBody>
      </p:sp>
    </p:spTree>
    <p:extLst>
      <p:ext uri="{BB962C8B-B14F-4D97-AF65-F5344CB8AC3E}">
        <p14:creationId xmlns:p14="http://schemas.microsoft.com/office/powerpoint/2010/main" val="345706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F2F904-0E7C-473F-AFC4-CA5BCB0BD6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ACD1A1-C8B4-4102-A36F-1D7F0B1440B4}"/>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23B8F3CE-C9B9-4126-BF49-A8F54BFAB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66C178-CA0E-4A27-9CA2-CA541E22AD79}"/>
              </a:ext>
            </a:extLst>
          </p:cNvPr>
          <p:cNvSpPr>
            <a:spLocks noGrp="1"/>
          </p:cNvSpPr>
          <p:nvPr>
            <p:ph type="sldNum" sz="quarter" idx="12"/>
          </p:nvPr>
        </p:nvSpPr>
        <p:spPr/>
        <p:txBody>
          <a:bodyPr/>
          <a:lstStyle/>
          <a:p>
            <a:fld id="{34A1B3EA-DA76-4575-81DC-D4FBCC0EF295}" type="slidenum">
              <a:rPr lang="fr-FR" smtClean="0"/>
              <a:t>‹N°›</a:t>
            </a:fld>
            <a:endParaRPr lang="fr-FR"/>
          </a:p>
        </p:txBody>
      </p:sp>
      <p:sp>
        <p:nvSpPr>
          <p:cNvPr id="7" name="Titre 1">
            <a:extLst>
              <a:ext uri="{FF2B5EF4-FFF2-40B4-BE49-F238E27FC236}">
                <a16:creationId xmlns:a16="http://schemas.microsoft.com/office/drawing/2014/main" id="{D1D2B10C-0E3D-4254-A024-275AA18B470E}"/>
              </a:ext>
            </a:extLst>
          </p:cNvPr>
          <p:cNvSpPr>
            <a:spLocks noGrp="1"/>
          </p:cNvSpPr>
          <p:nvPr>
            <p:ph type="title"/>
          </p:nvPr>
        </p:nvSpPr>
        <p:spPr>
          <a:xfrm>
            <a:off x="0" y="1"/>
            <a:ext cx="12192000" cy="786342"/>
          </a:xfrm>
          <a:prstGeom prst="rect">
            <a:avLst/>
          </a:prstGeom>
          <a:solidFill>
            <a:srgbClr val="49519E"/>
          </a:solidFill>
        </p:spPr>
        <p:txBody>
          <a:bodyPr/>
          <a:lstStyle>
            <a:lvl1pPr>
              <a:defRPr>
                <a:solidFill>
                  <a:schemeClr val="bg1"/>
                </a:solidFill>
              </a:defRPr>
            </a:lvl1pPr>
          </a:lstStyle>
          <a:p>
            <a:r>
              <a:rPr lang="fr-FR" dirty="0"/>
              <a:t>Modifiez le style du titre</a:t>
            </a:r>
          </a:p>
        </p:txBody>
      </p:sp>
      <p:cxnSp>
        <p:nvCxnSpPr>
          <p:cNvPr id="8" name="Connecteur droit 7">
            <a:extLst>
              <a:ext uri="{FF2B5EF4-FFF2-40B4-BE49-F238E27FC236}">
                <a16:creationId xmlns:a16="http://schemas.microsoft.com/office/drawing/2014/main" id="{9DDC7881-9EC4-4D0E-9D49-AA1C21ABC384}"/>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7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D112F-626F-499D-8B27-3456E505D8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3DB4BDB-C63F-48D2-A7F6-D8D3FD568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393FDE-9B64-4542-8963-CDECC14FA984}"/>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2290E4DA-0031-4360-97BB-F3223AA788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6B600A-9FB6-44D5-948A-DF03763FB6C7}"/>
              </a:ext>
            </a:extLst>
          </p:cNvPr>
          <p:cNvSpPr>
            <a:spLocks noGrp="1"/>
          </p:cNvSpPr>
          <p:nvPr>
            <p:ph type="sldNum" sz="quarter" idx="12"/>
          </p:nvPr>
        </p:nvSpPr>
        <p:spPr/>
        <p:txBody>
          <a:bodyPr/>
          <a:lstStyle/>
          <a:p>
            <a:fld id="{34A1B3EA-DA76-4575-81DC-D4FBCC0EF295}" type="slidenum">
              <a:rPr lang="fr-FR" smtClean="0"/>
              <a:t>‹N°›</a:t>
            </a:fld>
            <a:endParaRPr lang="fr-FR"/>
          </a:p>
        </p:txBody>
      </p:sp>
    </p:spTree>
    <p:extLst>
      <p:ext uri="{BB962C8B-B14F-4D97-AF65-F5344CB8AC3E}">
        <p14:creationId xmlns:p14="http://schemas.microsoft.com/office/powerpoint/2010/main" val="28389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BFF0A9-8A93-4CEF-90D5-43367351B9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1210EF-83D4-4F85-AF0D-9FC876852EE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393035-C209-458D-BDBC-AD1F73456504}"/>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6" name="Espace réservé du pied de page 5">
            <a:extLst>
              <a:ext uri="{FF2B5EF4-FFF2-40B4-BE49-F238E27FC236}">
                <a16:creationId xmlns:a16="http://schemas.microsoft.com/office/drawing/2014/main" id="{356C6934-7D9A-4EF6-977E-7D3F338843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C0EE95-6604-4A97-B45A-BA76916DCEF1}"/>
              </a:ext>
            </a:extLst>
          </p:cNvPr>
          <p:cNvSpPr>
            <a:spLocks noGrp="1"/>
          </p:cNvSpPr>
          <p:nvPr>
            <p:ph type="sldNum" sz="quarter" idx="12"/>
          </p:nvPr>
        </p:nvSpPr>
        <p:spPr/>
        <p:txBody>
          <a:bodyPr/>
          <a:lstStyle/>
          <a:p>
            <a:fld id="{34A1B3EA-DA76-4575-81DC-D4FBCC0EF295}" type="slidenum">
              <a:rPr lang="fr-FR" smtClean="0"/>
              <a:t>‹N°›</a:t>
            </a:fld>
            <a:endParaRPr lang="fr-FR"/>
          </a:p>
        </p:txBody>
      </p:sp>
      <p:sp>
        <p:nvSpPr>
          <p:cNvPr id="8" name="Titre 1">
            <a:extLst>
              <a:ext uri="{FF2B5EF4-FFF2-40B4-BE49-F238E27FC236}">
                <a16:creationId xmlns:a16="http://schemas.microsoft.com/office/drawing/2014/main" id="{0B0D0531-FDFC-47D2-9167-DD5D450BC000}"/>
              </a:ext>
            </a:extLst>
          </p:cNvPr>
          <p:cNvSpPr>
            <a:spLocks noGrp="1"/>
          </p:cNvSpPr>
          <p:nvPr>
            <p:ph type="title"/>
          </p:nvPr>
        </p:nvSpPr>
        <p:spPr>
          <a:xfrm>
            <a:off x="0" y="1"/>
            <a:ext cx="12192000" cy="786342"/>
          </a:xfrm>
          <a:prstGeom prst="rect">
            <a:avLst/>
          </a:prstGeom>
          <a:solidFill>
            <a:srgbClr val="49519E"/>
          </a:solidFill>
        </p:spPr>
        <p:txBody>
          <a:bodyPr/>
          <a:lstStyle>
            <a:lvl1pPr>
              <a:defRPr>
                <a:solidFill>
                  <a:schemeClr val="bg1"/>
                </a:solidFill>
              </a:defRPr>
            </a:lvl1pPr>
          </a:lstStyle>
          <a:p>
            <a:r>
              <a:rPr lang="fr-FR" dirty="0"/>
              <a:t>Modifiez le style du titre</a:t>
            </a:r>
          </a:p>
        </p:txBody>
      </p:sp>
      <p:cxnSp>
        <p:nvCxnSpPr>
          <p:cNvPr id="9" name="Connecteur droit 8">
            <a:extLst>
              <a:ext uri="{FF2B5EF4-FFF2-40B4-BE49-F238E27FC236}">
                <a16:creationId xmlns:a16="http://schemas.microsoft.com/office/drawing/2014/main" id="{4FBF66B1-6118-4BC7-BDC4-2B4B3BD0AB7A}"/>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30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056CB-C3A7-4277-B6BA-C37256F0210E}"/>
              </a:ext>
            </a:extLst>
          </p:cNvPr>
          <p:cNvSpPr>
            <a:spLocks noGrp="1"/>
          </p:cNvSpPr>
          <p:nvPr>
            <p:ph type="title"/>
          </p:nvPr>
        </p:nvSpPr>
        <p:spPr>
          <a:xfrm>
            <a:off x="0" y="1"/>
            <a:ext cx="12192000" cy="786342"/>
          </a:xfrm>
          <a:prstGeom prst="rect">
            <a:avLst/>
          </a:prstGeom>
          <a:solidFill>
            <a:srgbClr val="49519E"/>
          </a:solidFill>
        </p:spPr>
        <p:txBody>
          <a:bodyPr/>
          <a:lstStyle>
            <a:lvl1pPr>
              <a:defRPr>
                <a:solidFill>
                  <a:schemeClr val="bg1"/>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C748182D-6685-4332-A088-A4465B539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801A8D3-8E81-4ABC-BCCE-89145C6749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861E2D-C118-4B88-9E2B-CEDB960A8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4D60811-EA51-4BBC-B33B-44557DDD18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DCEE7B-2C2E-4CF5-952A-8775B106BF30}"/>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8" name="Espace réservé du pied de page 7">
            <a:extLst>
              <a:ext uri="{FF2B5EF4-FFF2-40B4-BE49-F238E27FC236}">
                <a16:creationId xmlns:a16="http://schemas.microsoft.com/office/drawing/2014/main" id="{A40E861A-AF12-4B92-BF61-EBA865552D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FDBB68-1996-4A9F-B61F-EA10B1BA4644}"/>
              </a:ext>
            </a:extLst>
          </p:cNvPr>
          <p:cNvSpPr>
            <a:spLocks noGrp="1"/>
          </p:cNvSpPr>
          <p:nvPr>
            <p:ph type="sldNum" sz="quarter" idx="12"/>
          </p:nvPr>
        </p:nvSpPr>
        <p:spPr/>
        <p:txBody>
          <a:bodyPr/>
          <a:lstStyle/>
          <a:p>
            <a:fld id="{34A1B3EA-DA76-4575-81DC-D4FBCC0EF295}" type="slidenum">
              <a:rPr lang="fr-FR" smtClean="0"/>
              <a:t>‹N°›</a:t>
            </a:fld>
            <a:endParaRPr lang="fr-FR"/>
          </a:p>
        </p:txBody>
      </p:sp>
      <p:cxnSp>
        <p:nvCxnSpPr>
          <p:cNvPr id="10" name="Connecteur droit 9">
            <a:extLst>
              <a:ext uri="{FF2B5EF4-FFF2-40B4-BE49-F238E27FC236}">
                <a16:creationId xmlns:a16="http://schemas.microsoft.com/office/drawing/2014/main" id="{32266F3E-45CF-4A82-85AD-C1FBF5B81CA6}"/>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2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DFE4651-7091-4473-84D9-314D5146736E}"/>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4" name="Espace réservé du pied de page 3">
            <a:extLst>
              <a:ext uri="{FF2B5EF4-FFF2-40B4-BE49-F238E27FC236}">
                <a16:creationId xmlns:a16="http://schemas.microsoft.com/office/drawing/2014/main" id="{DBA3B6E7-B521-4EC2-8813-1F454169EF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67F3D0-65C6-4A02-9193-436DAF9CD47F}"/>
              </a:ext>
            </a:extLst>
          </p:cNvPr>
          <p:cNvSpPr>
            <a:spLocks noGrp="1"/>
          </p:cNvSpPr>
          <p:nvPr>
            <p:ph type="sldNum" sz="quarter" idx="12"/>
          </p:nvPr>
        </p:nvSpPr>
        <p:spPr/>
        <p:txBody>
          <a:bodyPr/>
          <a:lstStyle/>
          <a:p>
            <a:fld id="{34A1B3EA-DA76-4575-81DC-D4FBCC0EF295}" type="slidenum">
              <a:rPr lang="fr-FR" smtClean="0"/>
              <a:t>‹N°›</a:t>
            </a:fld>
            <a:endParaRPr lang="fr-FR"/>
          </a:p>
        </p:txBody>
      </p:sp>
      <p:sp>
        <p:nvSpPr>
          <p:cNvPr id="6" name="Titre 1">
            <a:extLst>
              <a:ext uri="{FF2B5EF4-FFF2-40B4-BE49-F238E27FC236}">
                <a16:creationId xmlns:a16="http://schemas.microsoft.com/office/drawing/2014/main" id="{C9D47C36-860D-4B58-B65F-8BD1150247DE}"/>
              </a:ext>
            </a:extLst>
          </p:cNvPr>
          <p:cNvSpPr>
            <a:spLocks noGrp="1"/>
          </p:cNvSpPr>
          <p:nvPr>
            <p:ph type="title"/>
          </p:nvPr>
        </p:nvSpPr>
        <p:spPr>
          <a:xfrm>
            <a:off x="0" y="1"/>
            <a:ext cx="12192000" cy="786342"/>
          </a:xfrm>
          <a:solidFill>
            <a:srgbClr val="49519E"/>
          </a:solidFill>
        </p:spPr>
        <p:txBody>
          <a:bodyPr/>
          <a:lstStyle>
            <a:lvl1pPr>
              <a:defRPr>
                <a:solidFill>
                  <a:schemeClr val="bg1"/>
                </a:solidFill>
              </a:defRPr>
            </a:lvl1pPr>
          </a:lstStyle>
          <a:p>
            <a:r>
              <a:rPr lang="fr-FR" dirty="0"/>
              <a:t>Modifiez le style du titre</a:t>
            </a:r>
          </a:p>
        </p:txBody>
      </p:sp>
      <p:cxnSp>
        <p:nvCxnSpPr>
          <p:cNvPr id="7" name="Connecteur droit 6">
            <a:extLst>
              <a:ext uri="{FF2B5EF4-FFF2-40B4-BE49-F238E27FC236}">
                <a16:creationId xmlns:a16="http://schemas.microsoft.com/office/drawing/2014/main" id="{1A381B4D-4A57-471C-9416-D613DF29A2C7}"/>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38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038FEB-21C3-4D75-AA3E-E9C3C75DB9CD}"/>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3" name="Espace réservé du pied de page 2">
            <a:extLst>
              <a:ext uri="{FF2B5EF4-FFF2-40B4-BE49-F238E27FC236}">
                <a16:creationId xmlns:a16="http://schemas.microsoft.com/office/drawing/2014/main" id="{8A37375C-F5B7-4F90-984C-C3C8AF6B264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86C957-165A-470E-B930-CF583F3A62E4}"/>
              </a:ext>
            </a:extLst>
          </p:cNvPr>
          <p:cNvSpPr>
            <a:spLocks noGrp="1"/>
          </p:cNvSpPr>
          <p:nvPr>
            <p:ph type="sldNum" sz="quarter" idx="12"/>
          </p:nvPr>
        </p:nvSpPr>
        <p:spPr/>
        <p:txBody>
          <a:bodyPr/>
          <a:lstStyle/>
          <a:p>
            <a:fld id="{34A1B3EA-DA76-4575-81DC-D4FBCC0EF295}" type="slidenum">
              <a:rPr lang="fr-FR" smtClean="0"/>
              <a:t>‹N°›</a:t>
            </a:fld>
            <a:endParaRPr lang="fr-FR"/>
          </a:p>
        </p:txBody>
      </p:sp>
    </p:spTree>
    <p:extLst>
      <p:ext uri="{BB962C8B-B14F-4D97-AF65-F5344CB8AC3E}">
        <p14:creationId xmlns:p14="http://schemas.microsoft.com/office/powerpoint/2010/main" val="10012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B1D91-0507-4F46-A4E8-EA5637BB8772}"/>
              </a:ext>
            </a:extLst>
          </p:cNvPr>
          <p:cNvSpPr>
            <a:spLocks noGrp="1"/>
          </p:cNvSpPr>
          <p:nvPr>
            <p:ph type="title"/>
          </p:nvPr>
        </p:nvSpPr>
        <p:spPr>
          <a:xfrm>
            <a:off x="839788" y="457200"/>
            <a:ext cx="3932237" cy="1600200"/>
          </a:xfrm>
          <a:prstGeom prst="rect">
            <a:avLst/>
          </a:prstGeom>
          <a:solidFill>
            <a:srgbClr val="49519E"/>
          </a:solidFill>
        </p:spPr>
        <p:txBody>
          <a:bodyPr anchor="b"/>
          <a:lstStyle>
            <a:lvl1pPr>
              <a:defRPr sz="32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FC3AA902-D29E-40B5-AFB7-9FC6F9AD3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E20D03-90C7-4279-83D5-FAE9379ECFE1}"/>
              </a:ext>
            </a:extLst>
          </p:cNvPr>
          <p:cNvSpPr>
            <a:spLocks noGrp="1"/>
          </p:cNvSpPr>
          <p:nvPr>
            <p:ph type="body" sz="half" idx="2"/>
          </p:nvPr>
        </p:nvSpPr>
        <p:spPr>
          <a:xfrm>
            <a:off x="839788" y="2057400"/>
            <a:ext cx="3932237" cy="3811588"/>
          </a:xfrm>
          <a:solidFill>
            <a:srgbClr val="49519E"/>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25824A65-7A78-4CAC-B13B-96D8F396BE0D}"/>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6" name="Espace réservé du pied de page 5">
            <a:extLst>
              <a:ext uri="{FF2B5EF4-FFF2-40B4-BE49-F238E27FC236}">
                <a16:creationId xmlns:a16="http://schemas.microsoft.com/office/drawing/2014/main" id="{3859693C-9F6B-4CC5-956F-BEBCAB4407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D86778-6DB3-4374-A50F-DEF782F8764A}"/>
              </a:ext>
            </a:extLst>
          </p:cNvPr>
          <p:cNvSpPr>
            <a:spLocks noGrp="1"/>
          </p:cNvSpPr>
          <p:nvPr>
            <p:ph type="sldNum" sz="quarter" idx="12"/>
          </p:nvPr>
        </p:nvSpPr>
        <p:spPr/>
        <p:txBody>
          <a:bodyPr/>
          <a:lstStyle/>
          <a:p>
            <a:fld id="{34A1B3EA-DA76-4575-81DC-D4FBCC0EF295}" type="slidenum">
              <a:rPr lang="fr-FR" smtClean="0"/>
              <a:t>‹N°›</a:t>
            </a:fld>
            <a:endParaRPr lang="fr-FR"/>
          </a:p>
        </p:txBody>
      </p:sp>
      <p:cxnSp>
        <p:nvCxnSpPr>
          <p:cNvPr id="8" name="Connecteur droit 7">
            <a:extLst>
              <a:ext uri="{FF2B5EF4-FFF2-40B4-BE49-F238E27FC236}">
                <a16:creationId xmlns:a16="http://schemas.microsoft.com/office/drawing/2014/main" id="{9FC52B5B-6973-4989-98E3-0CE8811BD289}"/>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B720DF2A-7AE9-4D3A-8FC1-B4E43E63E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a:extLst>
              <a:ext uri="{FF2B5EF4-FFF2-40B4-BE49-F238E27FC236}">
                <a16:creationId xmlns:a16="http://schemas.microsoft.com/office/drawing/2014/main" id="{562F06EB-EFB0-4B7F-893C-21EDB8A2A1CA}"/>
              </a:ext>
            </a:extLst>
          </p:cNvPr>
          <p:cNvSpPr>
            <a:spLocks noGrp="1"/>
          </p:cNvSpPr>
          <p:nvPr>
            <p:ph type="dt" sz="half" idx="10"/>
          </p:nvPr>
        </p:nvSpPr>
        <p:spPr/>
        <p:txBody>
          <a:bodyPr/>
          <a:lstStyle/>
          <a:p>
            <a:fld id="{E0C9B784-802C-4E7A-ACE1-C2DB8BFBDCBF}" type="datetimeFigureOut">
              <a:rPr lang="fr-FR" smtClean="0"/>
              <a:t>17/11/2025</a:t>
            </a:fld>
            <a:endParaRPr lang="fr-FR"/>
          </a:p>
        </p:txBody>
      </p:sp>
      <p:sp>
        <p:nvSpPr>
          <p:cNvPr id="6" name="Espace réservé du pied de page 5">
            <a:extLst>
              <a:ext uri="{FF2B5EF4-FFF2-40B4-BE49-F238E27FC236}">
                <a16:creationId xmlns:a16="http://schemas.microsoft.com/office/drawing/2014/main" id="{62B74012-028D-48BB-91CE-283487D7DD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464DB8-AC92-4419-BBA8-D501A80A8353}"/>
              </a:ext>
            </a:extLst>
          </p:cNvPr>
          <p:cNvSpPr>
            <a:spLocks noGrp="1"/>
          </p:cNvSpPr>
          <p:nvPr>
            <p:ph type="sldNum" sz="quarter" idx="12"/>
          </p:nvPr>
        </p:nvSpPr>
        <p:spPr/>
        <p:txBody>
          <a:bodyPr/>
          <a:lstStyle/>
          <a:p>
            <a:fld id="{34A1B3EA-DA76-4575-81DC-D4FBCC0EF295}" type="slidenum">
              <a:rPr lang="fr-FR" smtClean="0"/>
              <a:t>‹N°›</a:t>
            </a:fld>
            <a:endParaRPr lang="fr-FR"/>
          </a:p>
        </p:txBody>
      </p:sp>
      <p:sp>
        <p:nvSpPr>
          <p:cNvPr id="9" name="Titre 1">
            <a:extLst>
              <a:ext uri="{FF2B5EF4-FFF2-40B4-BE49-F238E27FC236}">
                <a16:creationId xmlns:a16="http://schemas.microsoft.com/office/drawing/2014/main" id="{976817A7-899C-402A-A80B-D597471C238D}"/>
              </a:ext>
            </a:extLst>
          </p:cNvPr>
          <p:cNvSpPr>
            <a:spLocks noGrp="1"/>
          </p:cNvSpPr>
          <p:nvPr>
            <p:ph type="title"/>
          </p:nvPr>
        </p:nvSpPr>
        <p:spPr>
          <a:xfrm>
            <a:off x="839788" y="457200"/>
            <a:ext cx="3932237" cy="1600200"/>
          </a:xfrm>
          <a:prstGeom prst="rect">
            <a:avLst/>
          </a:prstGeom>
          <a:solidFill>
            <a:srgbClr val="49519E"/>
          </a:solidFill>
        </p:spPr>
        <p:txBody>
          <a:bodyPr anchor="b"/>
          <a:lstStyle>
            <a:lvl1pPr>
              <a:defRPr sz="3200">
                <a:solidFill>
                  <a:schemeClr val="bg1"/>
                </a:solidFill>
              </a:defRPr>
            </a:lvl1pPr>
          </a:lstStyle>
          <a:p>
            <a:r>
              <a:rPr lang="fr-FR" dirty="0"/>
              <a:t>Modifiez le style du titre</a:t>
            </a:r>
          </a:p>
        </p:txBody>
      </p:sp>
      <p:sp>
        <p:nvSpPr>
          <p:cNvPr id="10" name="Espace réservé du texte 3">
            <a:extLst>
              <a:ext uri="{FF2B5EF4-FFF2-40B4-BE49-F238E27FC236}">
                <a16:creationId xmlns:a16="http://schemas.microsoft.com/office/drawing/2014/main" id="{A7A0F4D7-FDC1-4005-A17B-31D62F8131A7}"/>
              </a:ext>
            </a:extLst>
          </p:cNvPr>
          <p:cNvSpPr>
            <a:spLocks noGrp="1"/>
          </p:cNvSpPr>
          <p:nvPr>
            <p:ph type="body" sz="half" idx="2"/>
          </p:nvPr>
        </p:nvSpPr>
        <p:spPr>
          <a:xfrm>
            <a:off x="839788" y="2057400"/>
            <a:ext cx="3932237" cy="3811588"/>
          </a:xfrm>
          <a:solidFill>
            <a:srgbClr val="49519E"/>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cxnSp>
        <p:nvCxnSpPr>
          <p:cNvPr id="11" name="Connecteur droit 10">
            <a:extLst>
              <a:ext uri="{FF2B5EF4-FFF2-40B4-BE49-F238E27FC236}">
                <a16:creationId xmlns:a16="http://schemas.microsoft.com/office/drawing/2014/main" id="{3E1DC2C3-B3F3-4BC8-80DF-A262C88D182B}"/>
              </a:ext>
            </a:extLst>
          </p:cNvPr>
          <p:cNvCxnSpPr>
            <a:cxnSpLocks/>
          </p:cNvCxnSpPr>
          <p:nvPr userDrawn="1"/>
        </p:nvCxnSpPr>
        <p:spPr>
          <a:xfrm>
            <a:off x="640976" y="5970494"/>
            <a:ext cx="10910047" cy="0"/>
          </a:xfrm>
          <a:prstGeom prst="line">
            <a:avLst/>
          </a:prstGeom>
          <a:ln w="28575">
            <a:solidFill>
              <a:srgbClr val="4126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64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16D9DB-2A59-4129-9A7E-145BDBFF6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A74B1E-47C7-4938-A887-B86CE8C21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77883F-53F4-4DF9-9FD9-FF2A37130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9B784-802C-4E7A-ACE1-C2DB8BFBDCBF}" type="datetimeFigureOut">
              <a:rPr lang="fr-FR" smtClean="0"/>
              <a:t>17/11/2025</a:t>
            </a:fld>
            <a:endParaRPr lang="fr-FR"/>
          </a:p>
        </p:txBody>
      </p:sp>
      <p:sp>
        <p:nvSpPr>
          <p:cNvPr id="5" name="Espace réservé du pied de page 4">
            <a:extLst>
              <a:ext uri="{FF2B5EF4-FFF2-40B4-BE49-F238E27FC236}">
                <a16:creationId xmlns:a16="http://schemas.microsoft.com/office/drawing/2014/main" id="{24FD9B3B-0CF5-4BAB-A023-A4945EE6C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3A4F48B-86C2-46E6-B01A-57DC2FA65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1B3EA-DA76-4575-81DC-D4FBCC0EF295}" type="slidenum">
              <a:rPr lang="fr-FR" smtClean="0"/>
              <a:t>‹N°›</a:t>
            </a:fld>
            <a:endParaRPr lang="fr-FR"/>
          </a:p>
        </p:txBody>
      </p:sp>
      <p:pic>
        <p:nvPicPr>
          <p:cNvPr id="8" name="Image 7">
            <a:extLst>
              <a:ext uri="{FF2B5EF4-FFF2-40B4-BE49-F238E27FC236}">
                <a16:creationId xmlns:a16="http://schemas.microsoft.com/office/drawing/2014/main" id="{511350BB-56FF-4730-9593-E19D54BE9E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10800" y="6141183"/>
            <a:ext cx="1872586" cy="622220"/>
          </a:xfrm>
          <a:prstGeom prst="rect">
            <a:avLst/>
          </a:prstGeom>
        </p:spPr>
      </p:pic>
    </p:spTree>
    <p:extLst>
      <p:ext uri="{BB962C8B-B14F-4D97-AF65-F5344CB8AC3E}">
        <p14:creationId xmlns:p14="http://schemas.microsoft.com/office/powerpoint/2010/main" val="93113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9CC7701A-9544-43F4-9CE1-34F35802DC9A}"/>
              </a:ext>
            </a:extLst>
          </p:cNvPr>
          <p:cNvSpPr/>
          <p:nvPr/>
        </p:nvSpPr>
        <p:spPr>
          <a:xfrm>
            <a:off x="352068" y="1628317"/>
            <a:ext cx="11461784" cy="2078182"/>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0F0B178-D88C-4578-B17E-B8BA36B5A099}"/>
              </a:ext>
            </a:extLst>
          </p:cNvPr>
          <p:cNvSpPr>
            <a:spLocks noGrp="1"/>
          </p:cNvSpPr>
          <p:nvPr>
            <p:ph type="ctrTitle"/>
          </p:nvPr>
        </p:nvSpPr>
        <p:spPr>
          <a:xfrm>
            <a:off x="1524000" y="1193800"/>
            <a:ext cx="9144000" cy="2387600"/>
          </a:xfrm>
        </p:spPr>
        <p:txBody>
          <a:bodyPr/>
          <a:lstStyle/>
          <a:p>
            <a:r>
              <a:rPr lang="fr-FR" dirty="0">
                <a:solidFill>
                  <a:schemeClr val="bg1"/>
                </a:solidFill>
              </a:rPr>
              <a:t>Fondamentaux Des Approches Qualitatives </a:t>
            </a:r>
          </a:p>
        </p:txBody>
      </p:sp>
      <p:sp>
        <p:nvSpPr>
          <p:cNvPr id="3" name="Sous-titre 2">
            <a:extLst>
              <a:ext uri="{FF2B5EF4-FFF2-40B4-BE49-F238E27FC236}">
                <a16:creationId xmlns:a16="http://schemas.microsoft.com/office/drawing/2014/main" id="{7FD70888-2F0F-45C0-B458-D61BDEC3619D}"/>
              </a:ext>
            </a:extLst>
          </p:cNvPr>
          <p:cNvSpPr>
            <a:spLocks noGrp="1"/>
          </p:cNvSpPr>
          <p:nvPr>
            <p:ph type="subTitle" idx="1"/>
          </p:nvPr>
        </p:nvSpPr>
        <p:spPr>
          <a:xfrm>
            <a:off x="1524000" y="5341191"/>
            <a:ext cx="9144000" cy="530691"/>
          </a:xfrm>
        </p:spPr>
        <p:txBody>
          <a:bodyPr>
            <a:normAutofit/>
          </a:bodyPr>
          <a:lstStyle/>
          <a:p>
            <a:r>
              <a:rPr lang="fr-FR" sz="1600" dirty="0"/>
              <a:t>CMO MK4 – 14 novembre 2025</a:t>
            </a:r>
            <a:br>
              <a:rPr lang="fr-FR" sz="1600" dirty="0"/>
            </a:br>
            <a:r>
              <a:rPr lang="fr-FR" sz="1600" dirty="0"/>
              <a:t>Apolline Blazer </a:t>
            </a:r>
            <a:r>
              <a:rPr lang="fr-FR" sz="1600" dirty="0" err="1"/>
              <a:t>PhDc</a:t>
            </a:r>
            <a:r>
              <a:rPr lang="fr-FR" sz="1600" dirty="0"/>
              <a:t> Laboratoire RESHAPE / Intervention FASTRACS</a:t>
            </a:r>
          </a:p>
        </p:txBody>
      </p:sp>
    </p:spTree>
    <p:extLst>
      <p:ext uri="{BB962C8B-B14F-4D97-AF65-F5344CB8AC3E}">
        <p14:creationId xmlns:p14="http://schemas.microsoft.com/office/powerpoint/2010/main" val="150847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303690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2890213" cy="584775"/>
          </a:xfrm>
          <a:prstGeom prst="rect">
            <a:avLst/>
          </a:prstGeom>
          <a:noFill/>
        </p:spPr>
        <p:txBody>
          <a:bodyPr wrap="square" rtlCol="0">
            <a:spAutoFit/>
          </a:bodyPr>
          <a:lstStyle/>
          <a:p>
            <a:r>
              <a:rPr lang="fr-FR" sz="3200" i="1" dirty="0">
                <a:solidFill>
                  <a:schemeClr val="bg2">
                    <a:lumMod val="25000"/>
                  </a:schemeClr>
                </a:solidFill>
                <a:latin typeface="+mj-lt"/>
              </a:rPr>
              <a:t>Choix du design</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pic>
        <p:nvPicPr>
          <p:cNvPr id="7" name="Image 6">
            <a:extLst>
              <a:ext uri="{FF2B5EF4-FFF2-40B4-BE49-F238E27FC236}">
                <a16:creationId xmlns:a16="http://schemas.microsoft.com/office/drawing/2014/main" id="{E45F410D-E4C7-4808-9C9F-E46D7C5A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849" y="1929997"/>
            <a:ext cx="6738301" cy="3995276"/>
          </a:xfrm>
          <a:prstGeom prst="rect">
            <a:avLst/>
          </a:prstGeom>
        </p:spPr>
      </p:pic>
      <p:sp>
        <p:nvSpPr>
          <p:cNvPr id="8" name="ZoneTexte 7">
            <a:extLst>
              <a:ext uri="{FF2B5EF4-FFF2-40B4-BE49-F238E27FC236}">
                <a16:creationId xmlns:a16="http://schemas.microsoft.com/office/drawing/2014/main" id="{A8F5D624-FC73-4531-838E-696002028AEF}"/>
              </a:ext>
            </a:extLst>
          </p:cNvPr>
          <p:cNvSpPr txBox="1"/>
          <p:nvPr/>
        </p:nvSpPr>
        <p:spPr>
          <a:xfrm>
            <a:off x="1085228" y="1513168"/>
            <a:ext cx="3521001" cy="369332"/>
          </a:xfrm>
          <a:prstGeom prst="rect">
            <a:avLst/>
          </a:prstGeom>
          <a:noFill/>
        </p:spPr>
        <p:txBody>
          <a:bodyPr wrap="square" rtlCol="0">
            <a:spAutoFit/>
          </a:bodyPr>
          <a:lstStyle/>
          <a:p>
            <a:r>
              <a:rPr lang="fr-FR" dirty="0">
                <a:solidFill>
                  <a:srgbClr val="49519E"/>
                </a:solidFill>
              </a:rPr>
              <a:t>→ Quantitatif ? Qualitatif ? Mixte ? </a:t>
            </a:r>
          </a:p>
        </p:txBody>
      </p:sp>
    </p:spTree>
    <p:extLst>
      <p:ext uri="{BB962C8B-B14F-4D97-AF65-F5344CB8AC3E}">
        <p14:creationId xmlns:p14="http://schemas.microsoft.com/office/powerpoint/2010/main" val="327155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303690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2890213" cy="584775"/>
          </a:xfrm>
          <a:prstGeom prst="rect">
            <a:avLst/>
          </a:prstGeom>
          <a:noFill/>
        </p:spPr>
        <p:txBody>
          <a:bodyPr wrap="square" rtlCol="0">
            <a:spAutoFit/>
          </a:bodyPr>
          <a:lstStyle/>
          <a:p>
            <a:r>
              <a:rPr lang="fr-FR" sz="3200" i="1" dirty="0">
                <a:solidFill>
                  <a:schemeClr val="bg2">
                    <a:lumMod val="25000"/>
                  </a:schemeClr>
                </a:solidFill>
                <a:latin typeface="+mj-lt"/>
              </a:rPr>
              <a:t>Choix du design</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9" name="Rectangle 1">
            <a:extLst>
              <a:ext uri="{FF2B5EF4-FFF2-40B4-BE49-F238E27FC236}">
                <a16:creationId xmlns:a16="http://schemas.microsoft.com/office/drawing/2014/main" id="{E8166571-6034-45B3-B145-00C9A957E2AC}"/>
              </a:ext>
            </a:extLst>
          </p:cNvPr>
          <p:cNvSpPr>
            <a:spLocks noChangeArrowheads="1"/>
          </p:cNvSpPr>
          <p:nvPr/>
        </p:nvSpPr>
        <p:spPr bwMode="auto">
          <a:xfrm>
            <a:off x="843407" y="6174348"/>
            <a:ext cx="88303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i="1" dirty="0">
                <a:effectLst/>
                <a:latin typeface="Calibri" panose="020F0502020204030204" pitchFamily="34" charset="0"/>
                <a:ea typeface="Calibri" panose="020F0502020204030204" pitchFamily="34" charset="0"/>
              </a:rPr>
              <a:t>Creswell JW, Creswell JD. Research Design: Qualitative, Quantitative, and Mixed Methods Approaches. </a:t>
            </a:r>
            <a:r>
              <a:rPr lang="fr-FR" sz="1200" i="1" dirty="0">
                <a:effectLst/>
                <a:latin typeface="Calibri" panose="020F0502020204030204" pitchFamily="34" charset="0"/>
                <a:ea typeface="Calibri" panose="020F0502020204030204" pitchFamily="34" charset="0"/>
              </a:rPr>
              <a:t>5</a:t>
            </a:r>
            <a:r>
              <a:rPr lang="fr-FR" sz="1200" i="1" baseline="30000" dirty="0">
                <a:effectLst/>
                <a:latin typeface="Calibri" panose="020F0502020204030204" pitchFamily="34" charset="0"/>
                <a:ea typeface="Calibri" panose="020F0502020204030204" pitchFamily="34" charset="0"/>
              </a:rPr>
              <a:t>e</a:t>
            </a:r>
            <a:r>
              <a:rPr lang="fr-FR" sz="1200" i="1" dirty="0">
                <a:effectLst/>
                <a:latin typeface="Calibri" panose="020F0502020204030204" pitchFamily="34" charset="0"/>
                <a:ea typeface="Calibri" panose="020F0502020204030204" pitchFamily="34" charset="0"/>
              </a:rPr>
              <a:t> éd. SAGE; 2018. 438 p. </a:t>
            </a:r>
            <a:endParaRPr kumimoji="0" lang="fr-FR" altLang="fr-FR" sz="10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0A416E97-ECE5-4CAF-83DA-4962D1A3681C}"/>
              </a:ext>
            </a:extLst>
          </p:cNvPr>
          <p:cNvPicPr>
            <a:picLocks noChangeAspect="1"/>
          </p:cNvPicPr>
          <p:nvPr/>
        </p:nvPicPr>
        <p:blipFill>
          <a:blip r:embed="rId2"/>
          <a:stretch>
            <a:fillRect/>
          </a:stretch>
        </p:blipFill>
        <p:spPr>
          <a:xfrm>
            <a:off x="791997" y="2299330"/>
            <a:ext cx="7113012" cy="3041358"/>
          </a:xfrm>
          <a:prstGeom prst="rect">
            <a:avLst/>
          </a:prstGeom>
        </p:spPr>
      </p:pic>
      <p:sp>
        <p:nvSpPr>
          <p:cNvPr id="12" name="Rectangle 11">
            <a:extLst>
              <a:ext uri="{FF2B5EF4-FFF2-40B4-BE49-F238E27FC236}">
                <a16:creationId xmlns:a16="http://schemas.microsoft.com/office/drawing/2014/main" id="{FD94A09E-BCBA-46BB-A441-C02EFE0960F6}"/>
              </a:ext>
            </a:extLst>
          </p:cNvPr>
          <p:cNvSpPr/>
          <p:nvPr/>
        </p:nvSpPr>
        <p:spPr>
          <a:xfrm>
            <a:off x="2733420" y="5115755"/>
            <a:ext cx="5211727" cy="224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chemeClr val="bg2">
                    <a:lumMod val="50000"/>
                  </a:schemeClr>
                </a:solidFill>
              </a:rPr>
              <a:t>p. 69</a:t>
            </a:r>
          </a:p>
        </p:txBody>
      </p:sp>
      <p:sp>
        <p:nvSpPr>
          <p:cNvPr id="13" name="ZoneTexte 12">
            <a:extLst>
              <a:ext uri="{FF2B5EF4-FFF2-40B4-BE49-F238E27FC236}">
                <a16:creationId xmlns:a16="http://schemas.microsoft.com/office/drawing/2014/main" id="{5F33404A-0B38-4B84-BDB9-1D99EB0EFE97}"/>
              </a:ext>
            </a:extLst>
          </p:cNvPr>
          <p:cNvSpPr txBox="1"/>
          <p:nvPr/>
        </p:nvSpPr>
        <p:spPr>
          <a:xfrm>
            <a:off x="1085228" y="1513168"/>
            <a:ext cx="3521001" cy="369332"/>
          </a:xfrm>
          <a:prstGeom prst="rect">
            <a:avLst/>
          </a:prstGeom>
          <a:noFill/>
        </p:spPr>
        <p:txBody>
          <a:bodyPr wrap="square" rtlCol="0">
            <a:spAutoFit/>
          </a:bodyPr>
          <a:lstStyle/>
          <a:p>
            <a:r>
              <a:rPr lang="fr-FR" dirty="0">
                <a:solidFill>
                  <a:srgbClr val="49519E"/>
                </a:solidFill>
              </a:rPr>
              <a:t>→ Quantitatif ? Qualitatif ? Mixte ? </a:t>
            </a:r>
          </a:p>
        </p:txBody>
      </p:sp>
    </p:spTree>
    <p:extLst>
      <p:ext uri="{BB962C8B-B14F-4D97-AF65-F5344CB8AC3E}">
        <p14:creationId xmlns:p14="http://schemas.microsoft.com/office/powerpoint/2010/main" val="263881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303690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2890213" cy="584775"/>
          </a:xfrm>
          <a:prstGeom prst="rect">
            <a:avLst/>
          </a:prstGeom>
          <a:noFill/>
        </p:spPr>
        <p:txBody>
          <a:bodyPr wrap="square" rtlCol="0">
            <a:spAutoFit/>
          </a:bodyPr>
          <a:lstStyle/>
          <a:p>
            <a:r>
              <a:rPr lang="fr-FR" sz="3200" i="1" dirty="0">
                <a:solidFill>
                  <a:schemeClr val="bg2">
                    <a:lumMod val="25000"/>
                  </a:schemeClr>
                </a:solidFill>
                <a:latin typeface="+mj-lt"/>
              </a:rPr>
              <a:t>Choix du design</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9" name="Rectangle 1">
            <a:extLst>
              <a:ext uri="{FF2B5EF4-FFF2-40B4-BE49-F238E27FC236}">
                <a16:creationId xmlns:a16="http://schemas.microsoft.com/office/drawing/2014/main" id="{E8166571-6034-45B3-B145-00C9A957E2AC}"/>
              </a:ext>
            </a:extLst>
          </p:cNvPr>
          <p:cNvSpPr>
            <a:spLocks noChangeArrowheads="1"/>
          </p:cNvSpPr>
          <p:nvPr/>
        </p:nvSpPr>
        <p:spPr bwMode="auto">
          <a:xfrm>
            <a:off x="843407" y="6174348"/>
            <a:ext cx="88303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i="1" dirty="0">
                <a:effectLst/>
                <a:latin typeface="Calibri" panose="020F0502020204030204" pitchFamily="34" charset="0"/>
                <a:ea typeface="Calibri" panose="020F0502020204030204" pitchFamily="34" charset="0"/>
              </a:rPr>
              <a:t>Creswell JW, Creswell JD. Research Design: Qualitative, Quantitative, and Mixed Methods Approaches. </a:t>
            </a:r>
            <a:r>
              <a:rPr lang="fr-FR" sz="1200" i="1" dirty="0">
                <a:effectLst/>
                <a:latin typeface="Calibri" panose="020F0502020204030204" pitchFamily="34" charset="0"/>
                <a:ea typeface="Calibri" panose="020F0502020204030204" pitchFamily="34" charset="0"/>
              </a:rPr>
              <a:t>5</a:t>
            </a:r>
            <a:r>
              <a:rPr lang="fr-FR" sz="1200" i="1" baseline="30000" dirty="0">
                <a:effectLst/>
                <a:latin typeface="Calibri" panose="020F0502020204030204" pitchFamily="34" charset="0"/>
                <a:ea typeface="Calibri" panose="020F0502020204030204" pitchFamily="34" charset="0"/>
              </a:rPr>
              <a:t>e</a:t>
            </a:r>
            <a:r>
              <a:rPr lang="fr-FR" sz="1200" i="1" dirty="0">
                <a:effectLst/>
                <a:latin typeface="Calibri" panose="020F0502020204030204" pitchFamily="34" charset="0"/>
                <a:ea typeface="Calibri" panose="020F0502020204030204" pitchFamily="34" charset="0"/>
              </a:rPr>
              <a:t> éd. SAGE; 2018. 438 p. </a:t>
            </a:r>
            <a:endParaRPr kumimoji="0" lang="fr-FR" altLang="fr-FR" sz="10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0A416E97-ECE5-4CAF-83DA-4962D1A3681C}"/>
              </a:ext>
            </a:extLst>
          </p:cNvPr>
          <p:cNvPicPr>
            <a:picLocks noChangeAspect="1"/>
          </p:cNvPicPr>
          <p:nvPr/>
        </p:nvPicPr>
        <p:blipFill>
          <a:blip r:embed="rId2"/>
          <a:stretch>
            <a:fillRect/>
          </a:stretch>
        </p:blipFill>
        <p:spPr>
          <a:xfrm>
            <a:off x="791997" y="2299330"/>
            <a:ext cx="7113012" cy="3041358"/>
          </a:xfrm>
          <a:prstGeom prst="rect">
            <a:avLst/>
          </a:prstGeom>
        </p:spPr>
      </p:pic>
      <p:sp>
        <p:nvSpPr>
          <p:cNvPr id="12" name="Rectangle 11">
            <a:extLst>
              <a:ext uri="{FF2B5EF4-FFF2-40B4-BE49-F238E27FC236}">
                <a16:creationId xmlns:a16="http://schemas.microsoft.com/office/drawing/2014/main" id="{FD94A09E-BCBA-46BB-A441-C02EFE0960F6}"/>
              </a:ext>
            </a:extLst>
          </p:cNvPr>
          <p:cNvSpPr/>
          <p:nvPr/>
        </p:nvSpPr>
        <p:spPr>
          <a:xfrm>
            <a:off x="2733420" y="5115755"/>
            <a:ext cx="5211727" cy="224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chemeClr val="bg2">
                    <a:lumMod val="50000"/>
                  </a:schemeClr>
                </a:solidFill>
              </a:rPr>
              <a:t>p. 69</a:t>
            </a:r>
          </a:p>
        </p:txBody>
      </p:sp>
      <p:sp>
        <p:nvSpPr>
          <p:cNvPr id="13" name="ZoneTexte 12">
            <a:extLst>
              <a:ext uri="{FF2B5EF4-FFF2-40B4-BE49-F238E27FC236}">
                <a16:creationId xmlns:a16="http://schemas.microsoft.com/office/drawing/2014/main" id="{5F33404A-0B38-4B84-BDB9-1D99EB0EFE97}"/>
              </a:ext>
            </a:extLst>
          </p:cNvPr>
          <p:cNvSpPr txBox="1"/>
          <p:nvPr/>
        </p:nvSpPr>
        <p:spPr>
          <a:xfrm>
            <a:off x="1085228" y="1513168"/>
            <a:ext cx="3521001" cy="369332"/>
          </a:xfrm>
          <a:prstGeom prst="rect">
            <a:avLst/>
          </a:prstGeom>
          <a:noFill/>
        </p:spPr>
        <p:txBody>
          <a:bodyPr wrap="square" rtlCol="0">
            <a:spAutoFit/>
          </a:bodyPr>
          <a:lstStyle/>
          <a:p>
            <a:r>
              <a:rPr lang="fr-FR" dirty="0">
                <a:solidFill>
                  <a:schemeClr val="bg1">
                    <a:lumMod val="65000"/>
                  </a:schemeClr>
                </a:solidFill>
              </a:rPr>
              <a:t>→ Quantitatif ? </a:t>
            </a:r>
            <a:r>
              <a:rPr lang="fr-FR" dirty="0">
                <a:solidFill>
                  <a:srgbClr val="49519E"/>
                </a:solidFill>
              </a:rPr>
              <a:t>Qualitatif ? </a:t>
            </a:r>
            <a:r>
              <a:rPr lang="fr-FR" dirty="0">
                <a:solidFill>
                  <a:schemeClr val="bg1">
                    <a:lumMod val="65000"/>
                  </a:schemeClr>
                </a:solidFill>
              </a:rPr>
              <a:t>Mixte ?</a:t>
            </a:r>
            <a:r>
              <a:rPr lang="fr-FR" dirty="0">
                <a:solidFill>
                  <a:srgbClr val="49519E"/>
                </a:solidFill>
              </a:rPr>
              <a:t> </a:t>
            </a:r>
          </a:p>
        </p:txBody>
      </p:sp>
      <p:sp>
        <p:nvSpPr>
          <p:cNvPr id="7" name="Larme 6">
            <a:extLst>
              <a:ext uri="{FF2B5EF4-FFF2-40B4-BE49-F238E27FC236}">
                <a16:creationId xmlns:a16="http://schemas.microsoft.com/office/drawing/2014/main" id="{D378BFD2-CE77-4CD2-A048-3C181CECCE6C}"/>
              </a:ext>
            </a:extLst>
          </p:cNvPr>
          <p:cNvSpPr/>
          <p:nvPr/>
        </p:nvSpPr>
        <p:spPr>
          <a:xfrm>
            <a:off x="8855499" y="3429000"/>
            <a:ext cx="1188232" cy="1196788"/>
          </a:xfrm>
          <a:prstGeom prst="teardrop">
            <a:avLst/>
          </a:prstGeom>
          <a:solidFill>
            <a:srgbClr val="495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Larme 13">
            <a:extLst>
              <a:ext uri="{FF2B5EF4-FFF2-40B4-BE49-F238E27FC236}">
                <a16:creationId xmlns:a16="http://schemas.microsoft.com/office/drawing/2014/main" id="{B912F483-134F-41BF-B855-9F1A1A74BE5C}"/>
              </a:ext>
            </a:extLst>
          </p:cNvPr>
          <p:cNvSpPr/>
          <p:nvPr/>
        </p:nvSpPr>
        <p:spPr>
          <a:xfrm rot="10800000">
            <a:off x="10107299" y="2168644"/>
            <a:ext cx="1178452" cy="1196788"/>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Larme 14">
            <a:extLst>
              <a:ext uri="{FF2B5EF4-FFF2-40B4-BE49-F238E27FC236}">
                <a16:creationId xmlns:a16="http://schemas.microsoft.com/office/drawing/2014/main" id="{318F693A-A298-4FFA-9F79-9E83F732B761}"/>
              </a:ext>
            </a:extLst>
          </p:cNvPr>
          <p:cNvSpPr/>
          <p:nvPr/>
        </p:nvSpPr>
        <p:spPr>
          <a:xfrm rot="16200000">
            <a:off x="10098133" y="3438166"/>
            <a:ext cx="1196787" cy="1178453"/>
          </a:xfrm>
          <a:prstGeom prst="teardrop">
            <a:avLst/>
          </a:prstGeom>
          <a:solidFill>
            <a:srgbClr val="4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70A624E-0DEA-4BC5-9A67-CECE29C715DF}"/>
              </a:ext>
            </a:extLst>
          </p:cNvPr>
          <p:cNvSpPr txBox="1"/>
          <p:nvPr/>
        </p:nvSpPr>
        <p:spPr>
          <a:xfrm>
            <a:off x="8909287" y="3804043"/>
            <a:ext cx="1080655" cy="369332"/>
          </a:xfrm>
          <a:prstGeom prst="rect">
            <a:avLst/>
          </a:prstGeom>
          <a:noFill/>
        </p:spPr>
        <p:txBody>
          <a:bodyPr wrap="square" rtlCol="0">
            <a:spAutoFit/>
          </a:bodyPr>
          <a:lstStyle/>
          <a:p>
            <a:r>
              <a:rPr lang="fr-FR" dirty="0">
                <a:solidFill>
                  <a:schemeClr val="bg1"/>
                </a:solidFill>
              </a:rPr>
              <a:t>Identifier</a:t>
            </a:r>
          </a:p>
        </p:txBody>
      </p:sp>
      <p:sp>
        <p:nvSpPr>
          <p:cNvPr id="16" name="ZoneTexte 15">
            <a:extLst>
              <a:ext uri="{FF2B5EF4-FFF2-40B4-BE49-F238E27FC236}">
                <a16:creationId xmlns:a16="http://schemas.microsoft.com/office/drawing/2014/main" id="{16F0695A-3D21-4834-AC2F-B41FC274FEDE}"/>
              </a:ext>
            </a:extLst>
          </p:cNvPr>
          <p:cNvSpPr txBox="1"/>
          <p:nvPr/>
        </p:nvSpPr>
        <p:spPr>
          <a:xfrm>
            <a:off x="10258884" y="3804043"/>
            <a:ext cx="875280" cy="369332"/>
          </a:xfrm>
          <a:prstGeom prst="rect">
            <a:avLst/>
          </a:prstGeom>
          <a:noFill/>
        </p:spPr>
        <p:txBody>
          <a:bodyPr wrap="square" rtlCol="0">
            <a:spAutoFit/>
          </a:bodyPr>
          <a:lstStyle/>
          <a:p>
            <a:r>
              <a:rPr lang="fr-FR" dirty="0">
                <a:solidFill>
                  <a:schemeClr val="bg1"/>
                </a:solidFill>
              </a:rPr>
              <a:t>Décrire</a:t>
            </a:r>
          </a:p>
        </p:txBody>
      </p:sp>
      <p:sp>
        <p:nvSpPr>
          <p:cNvPr id="17" name="ZoneTexte 16">
            <a:extLst>
              <a:ext uri="{FF2B5EF4-FFF2-40B4-BE49-F238E27FC236}">
                <a16:creationId xmlns:a16="http://schemas.microsoft.com/office/drawing/2014/main" id="{8504961B-27CA-4512-B3EC-67DA6F765DD6}"/>
              </a:ext>
            </a:extLst>
          </p:cNvPr>
          <p:cNvSpPr txBox="1"/>
          <p:nvPr/>
        </p:nvSpPr>
        <p:spPr>
          <a:xfrm>
            <a:off x="10073071" y="2597760"/>
            <a:ext cx="1246907" cy="338554"/>
          </a:xfrm>
          <a:prstGeom prst="rect">
            <a:avLst/>
          </a:prstGeom>
          <a:noFill/>
        </p:spPr>
        <p:txBody>
          <a:bodyPr wrap="square" rtlCol="0">
            <a:spAutoFit/>
          </a:bodyPr>
          <a:lstStyle/>
          <a:p>
            <a:r>
              <a:rPr lang="fr-FR" sz="1600" dirty="0">
                <a:solidFill>
                  <a:schemeClr val="bg2">
                    <a:lumMod val="25000"/>
                  </a:schemeClr>
                </a:solidFill>
              </a:rPr>
              <a:t>Comprendre</a:t>
            </a:r>
          </a:p>
        </p:txBody>
      </p:sp>
      <p:sp>
        <p:nvSpPr>
          <p:cNvPr id="10" name="ZoneTexte 9">
            <a:extLst>
              <a:ext uri="{FF2B5EF4-FFF2-40B4-BE49-F238E27FC236}">
                <a16:creationId xmlns:a16="http://schemas.microsoft.com/office/drawing/2014/main" id="{9E083F47-E168-450F-A552-9F2C6E7CD8E9}"/>
              </a:ext>
            </a:extLst>
          </p:cNvPr>
          <p:cNvSpPr txBox="1"/>
          <p:nvPr/>
        </p:nvSpPr>
        <p:spPr>
          <a:xfrm>
            <a:off x="9368930" y="4027392"/>
            <a:ext cx="586781" cy="307777"/>
          </a:xfrm>
          <a:prstGeom prst="rect">
            <a:avLst/>
          </a:prstGeom>
          <a:noFill/>
        </p:spPr>
        <p:txBody>
          <a:bodyPr wrap="square" rtlCol="0">
            <a:spAutoFit/>
          </a:bodyPr>
          <a:lstStyle/>
          <a:p>
            <a:r>
              <a:rPr lang="fr-FR" sz="1200" i="1" dirty="0">
                <a:solidFill>
                  <a:schemeClr val="bg1"/>
                </a:solidFill>
              </a:rPr>
              <a:t>Quoi ?</a:t>
            </a:r>
            <a:r>
              <a:rPr lang="fr-FR" sz="1400" dirty="0"/>
              <a:t> </a:t>
            </a:r>
          </a:p>
        </p:txBody>
      </p:sp>
      <p:sp>
        <p:nvSpPr>
          <p:cNvPr id="18" name="ZoneTexte 17">
            <a:extLst>
              <a:ext uri="{FF2B5EF4-FFF2-40B4-BE49-F238E27FC236}">
                <a16:creationId xmlns:a16="http://schemas.microsoft.com/office/drawing/2014/main" id="{BE1DA74D-042B-4B50-845E-C5E456EEF8D9}"/>
              </a:ext>
            </a:extLst>
          </p:cNvPr>
          <p:cNvSpPr txBox="1"/>
          <p:nvPr/>
        </p:nvSpPr>
        <p:spPr>
          <a:xfrm>
            <a:off x="10270525" y="4042780"/>
            <a:ext cx="875280" cy="276999"/>
          </a:xfrm>
          <a:prstGeom prst="rect">
            <a:avLst/>
          </a:prstGeom>
          <a:noFill/>
        </p:spPr>
        <p:txBody>
          <a:bodyPr wrap="square" rtlCol="0">
            <a:spAutoFit/>
          </a:bodyPr>
          <a:lstStyle/>
          <a:p>
            <a:r>
              <a:rPr lang="fr-FR" sz="1200" i="1" dirty="0">
                <a:solidFill>
                  <a:schemeClr val="bg1"/>
                </a:solidFill>
              </a:rPr>
              <a:t>Comment?</a:t>
            </a:r>
            <a:r>
              <a:rPr lang="fr-FR" sz="1200" dirty="0"/>
              <a:t> </a:t>
            </a:r>
          </a:p>
        </p:txBody>
      </p:sp>
      <p:sp>
        <p:nvSpPr>
          <p:cNvPr id="19" name="ZoneTexte 18">
            <a:extLst>
              <a:ext uri="{FF2B5EF4-FFF2-40B4-BE49-F238E27FC236}">
                <a16:creationId xmlns:a16="http://schemas.microsoft.com/office/drawing/2014/main" id="{9CDB5E38-564D-413C-9D38-DF3D3B6A1036}"/>
              </a:ext>
            </a:extLst>
          </p:cNvPr>
          <p:cNvSpPr txBox="1"/>
          <p:nvPr/>
        </p:nvSpPr>
        <p:spPr>
          <a:xfrm>
            <a:off x="10410471" y="2797814"/>
            <a:ext cx="875280" cy="276999"/>
          </a:xfrm>
          <a:prstGeom prst="rect">
            <a:avLst/>
          </a:prstGeom>
          <a:noFill/>
        </p:spPr>
        <p:txBody>
          <a:bodyPr wrap="square" rtlCol="0">
            <a:spAutoFit/>
          </a:bodyPr>
          <a:lstStyle/>
          <a:p>
            <a:r>
              <a:rPr lang="fr-FR" sz="1200" i="1" dirty="0">
                <a:solidFill>
                  <a:schemeClr val="bg2">
                    <a:lumMod val="25000"/>
                  </a:schemeClr>
                </a:solidFill>
              </a:rPr>
              <a:t>Pourquoi ?</a:t>
            </a:r>
            <a:endParaRPr lang="fr-FR" sz="1200" dirty="0">
              <a:solidFill>
                <a:schemeClr val="bg2">
                  <a:lumMod val="25000"/>
                </a:schemeClr>
              </a:solidFill>
            </a:endParaRPr>
          </a:p>
        </p:txBody>
      </p:sp>
    </p:spTree>
    <p:extLst>
      <p:ext uri="{BB962C8B-B14F-4D97-AF65-F5344CB8AC3E}">
        <p14:creationId xmlns:p14="http://schemas.microsoft.com/office/powerpoint/2010/main" val="120804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303690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2890213" cy="584775"/>
          </a:xfrm>
          <a:prstGeom prst="rect">
            <a:avLst/>
          </a:prstGeom>
          <a:noFill/>
        </p:spPr>
        <p:txBody>
          <a:bodyPr wrap="square" rtlCol="0">
            <a:spAutoFit/>
          </a:bodyPr>
          <a:lstStyle/>
          <a:p>
            <a:r>
              <a:rPr lang="fr-FR" sz="3200" i="1" dirty="0">
                <a:solidFill>
                  <a:schemeClr val="bg2">
                    <a:lumMod val="25000"/>
                  </a:schemeClr>
                </a:solidFill>
                <a:latin typeface="+mj-lt"/>
              </a:rPr>
              <a:t>Choix du design</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9" name="Rectangle 1">
            <a:extLst>
              <a:ext uri="{FF2B5EF4-FFF2-40B4-BE49-F238E27FC236}">
                <a16:creationId xmlns:a16="http://schemas.microsoft.com/office/drawing/2014/main" id="{E8166571-6034-45B3-B145-00C9A957E2AC}"/>
              </a:ext>
            </a:extLst>
          </p:cNvPr>
          <p:cNvSpPr>
            <a:spLocks noChangeArrowheads="1"/>
          </p:cNvSpPr>
          <p:nvPr/>
        </p:nvSpPr>
        <p:spPr bwMode="auto">
          <a:xfrm>
            <a:off x="843407" y="6174348"/>
            <a:ext cx="88303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i="1" dirty="0">
                <a:effectLst/>
                <a:latin typeface="Calibri" panose="020F0502020204030204" pitchFamily="34" charset="0"/>
                <a:ea typeface="Calibri" panose="020F0502020204030204" pitchFamily="34" charset="0"/>
              </a:rPr>
              <a:t>Creswell JW, Creswell JD. Research Design: Qualitative, Quantitative, and Mixed Methods Approaches. </a:t>
            </a:r>
            <a:r>
              <a:rPr lang="fr-FR" sz="1200" i="1" dirty="0">
                <a:effectLst/>
                <a:latin typeface="Calibri" panose="020F0502020204030204" pitchFamily="34" charset="0"/>
                <a:ea typeface="Calibri" panose="020F0502020204030204" pitchFamily="34" charset="0"/>
              </a:rPr>
              <a:t>5</a:t>
            </a:r>
            <a:r>
              <a:rPr lang="fr-FR" sz="1200" i="1" baseline="30000" dirty="0">
                <a:effectLst/>
                <a:latin typeface="Calibri" panose="020F0502020204030204" pitchFamily="34" charset="0"/>
                <a:ea typeface="Calibri" panose="020F0502020204030204" pitchFamily="34" charset="0"/>
              </a:rPr>
              <a:t>e</a:t>
            </a:r>
            <a:r>
              <a:rPr lang="fr-FR" sz="1200" i="1" dirty="0">
                <a:effectLst/>
                <a:latin typeface="Calibri" panose="020F0502020204030204" pitchFamily="34" charset="0"/>
                <a:ea typeface="Calibri" panose="020F0502020204030204" pitchFamily="34" charset="0"/>
              </a:rPr>
              <a:t> éd. SAGE; 2018. 438 p. </a:t>
            </a:r>
            <a:endParaRPr kumimoji="0" lang="fr-FR" altLang="fr-FR" sz="10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0A416E97-ECE5-4CAF-83DA-4962D1A3681C}"/>
              </a:ext>
            </a:extLst>
          </p:cNvPr>
          <p:cNvPicPr>
            <a:picLocks noChangeAspect="1"/>
          </p:cNvPicPr>
          <p:nvPr/>
        </p:nvPicPr>
        <p:blipFill>
          <a:blip r:embed="rId2"/>
          <a:stretch>
            <a:fillRect/>
          </a:stretch>
        </p:blipFill>
        <p:spPr>
          <a:xfrm>
            <a:off x="761306" y="2180421"/>
            <a:ext cx="6103308" cy="2609632"/>
          </a:xfrm>
          <a:prstGeom prst="rect">
            <a:avLst/>
          </a:prstGeom>
        </p:spPr>
      </p:pic>
      <p:sp>
        <p:nvSpPr>
          <p:cNvPr id="12" name="Rectangle 11">
            <a:extLst>
              <a:ext uri="{FF2B5EF4-FFF2-40B4-BE49-F238E27FC236}">
                <a16:creationId xmlns:a16="http://schemas.microsoft.com/office/drawing/2014/main" id="{FD94A09E-BCBA-46BB-A441-C02EFE0960F6}"/>
              </a:ext>
            </a:extLst>
          </p:cNvPr>
          <p:cNvSpPr/>
          <p:nvPr/>
        </p:nvSpPr>
        <p:spPr>
          <a:xfrm>
            <a:off x="2422291" y="4581494"/>
            <a:ext cx="4577025" cy="224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chemeClr val="bg2">
                    <a:lumMod val="50000"/>
                  </a:schemeClr>
                </a:solidFill>
              </a:rPr>
              <a:t>p. 69</a:t>
            </a:r>
          </a:p>
        </p:txBody>
      </p:sp>
      <p:sp>
        <p:nvSpPr>
          <p:cNvPr id="13" name="ZoneTexte 12">
            <a:extLst>
              <a:ext uri="{FF2B5EF4-FFF2-40B4-BE49-F238E27FC236}">
                <a16:creationId xmlns:a16="http://schemas.microsoft.com/office/drawing/2014/main" id="{5F33404A-0B38-4B84-BDB9-1D99EB0EFE97}"/>
              </a:ext>
            </a:extLst>
          </p:cNvPr>
          <p:cNvSpPr txBox="1"/>
          <p:nvPr/>
        </p:nvSpPr>
        <p:spPr>
          <a:xfrm>
            <a:off x="1085228" y="1513168"/>
            <a:ext cx="3521001" cy="369332"/>
          </a:xfrm>
          <a:prstGeom prst="rect">
            <a:avLst/>
          </a:prstGeom>
          <a:noFill/>
        </p:spPr>
        <p:txBody>
          <a:bodyPr wrap="square" rtlCol="0">
            <a:spAutoFit/>
          </a:bodyPr>
          <a:lstStyle/>
          <a:p>
            <a:r>
              <a:rPr lang="fr-FR" dirty="0">
                <a:solidFill>
                  <a:schemeClr val="bg1">
                    <a:lumMod val="65000"/>
                  </a:schemeClr>
                </a:solidFill>
              </a:rPr>
              <a:t>→ Quantitatif ? </a:t>
            </a:r>
            <a:r>
              <a:rPr lang="fr-FR" dirty="0">
                <a:solidFill>
                  <a:srgbClr val="49519E"/>
                </a:solidFill>
              </a:rPr>
              <a:t>Qualitatif ? </a:t>
            </a:r>
            <a:r>
              <a:rPr lang="fr-FR" dirty="0">
                <a:solidFill>
                  <a:schemeClr val="bg1">
                    <a:lumMod val="65000"/>
                  </a:schemeClr>
                </a:solidFill>
              </a:rPr>
              <a:t>Mixte ? </a:t>
            </a:r>
          </a:p>
        </p:txBody>
      </p:sp>
      <p:sp>
        <p:nvSpPr>
          <p:cNvPr id="7" name="Larme 6">
            <a:extLst>
              <a:ext uri="{FF2B5EF4-FFF2-40B4-BE49-F238E27FC236}">
                <a16:creationId xmlns:a16="http://schemas.microsoft.com/office/drawing/2014/main" id="{D378BFD2-CE77-4CD2-A048-3C181CECCE6C}"/>
              </a:ext>
            </a:extLst>
          </p:cNvPr>
          <p:cNvSpPr/>
          <p:nvPr/>
        </p:nvSpPr>
        <p:spPr>
          <a:xfrm>
            <a:off x="8834717" y="3183775"/>
            <a:ext cx="1188232" cy="1196788"/>
          </a:xfrm>
          <a:prstGeom prst="teardrop">
            <a:avLst/>
          </a:prstGeom>
          <a:solidFill>
            <a:srgbClr val="495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Larme 13">
            <a:extLst>
              <a:ext uri="{FF2B5EF4-FFF2-40B4-BE49-F238E27FC236}">
                <a16:creationId xmlns:a16="http://schemas.microsoft.com/office/drawing/2014/main" id="{B912F483-134F-41BF-B855-9F1A1A74BE5C}"/>
              </a:ext>
            </a:extLst>
          </p:cNvPr>
          <p:cNvSpPr/>
          <p:nvPr/>
        </p:nvSpPr>
        <p:spPr>
          <a:xfrm rot="10800000">
            <a:off x="10086517" y="1923419"/>
            <a:ext cx="1178452" cy="1196788"/>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Larme 14">
            <a:extLst>
              <a:ext uri="{FF2B5EF4-FFF2-40B4-BE49-F238E27FC236}">
                <a16:creationId xmlns:a16="http://schemas.microsoft.com/office/drawing/2014/main" id="{318F693A-A298-4FFA-9F79-9E83F732B761}"/>
              </a:ext>
            </a:extLst>
          </p:cNvPr>
          <p:cNvSpPr/>
          <p:nvPr/>
        </p:nvSpPr>
        <p:spPr>
          <a:xfrm rot="16200000">
            <a:off x="10077351" y="3192941"/>
            <a:ext cx="1196787" cy="1178453"/>
          </a:xfrm>
          <a:prstGeom prst="teardrop">
            <a:avLst/>
          </a:prstGeom>
          <a:solidFill>
            <a:srgbClr val="4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70A624E-0DEA-4BC5-9A67-CECE29C715DF}"/>
              </a:ext>
            </a:extLst>
          </p:cNvPr>
          <p:cNvSpPr txBox="1"/>
          <p:nvPr/>
        </p:nvSpPr>
        <p:spPr>
          <a:xfrm>
            <a:off x="8888505" y="3558818"/>
            <a:ext cx="1080655" cy="369332"/>
          </a:xfrm>
          <a:prstGeom prst="rect">
            <a:avLst/>
          </a:prstGeom>
          <a:noFill/>
        </p:spPr>
        <p:txBody>
          <a:bodyPr wrap="square" rtlCol="0">
            <a:spAutoFit/>
          </a:bodyPr>
          <a:lstStyle/>
          <a:p>
            <a:r>
              <a:rPr lang="fr-FR" dirty="0">
                <a:solidFill>
                  <a:schemeClr val="bg1"/>
                </a:solidFill>
              </a:rPr>
              <a:t>Identifier</a:t>
            </a:r>
          </a:p>
        </p:txBody>
      </p:sp>
      <p:sp>
        <p:nvSpPr>
          <p:cNvPr id="16" name="ZoneTexte 15">
            <a:extLst>
              <a:ext uri="{FF2B5EF4-FFF2-40B4-BE49-F238E27FC236}">
                <a16:creationId xmlns:a16="http://schemas.microsoft.com/office/drawing/2014/main" id="{16F0695A-3D21-4834-AC2F-B41FC274FEDE}"/>
              </a:ext>
            </a:extLst>
          </p:cNvPr>
          <p:cNvSpPr txBox="1"/>
          <p:nvPr/>
        </p:nvSpPr>
        <p:spPr>
          <a:xfrm>
            <a:off x="10238102" y="3558818"/>
            <a:ext cx="875280" cy="369332"/>
          </a:xfrm>
          <a:prstGeom prst="rect">
            <a:avLst/>
          </a:prstGeom>
          <a:noFill/>
        </p:spPr>
        <p:txBody>
          <a:bodyPr wrap="square" rtlCol="0">
            <a:spAutoFit/>
          </a:bodyPr>
          <a:lstStyle/>
          <a:p>
            <a:r>
              <a:rPr lang="fr-FR" dirty="0">
                <a:solidFill>
                  <a:schemeClr val="bg1"/>
                </a:solidFill>
              </a:rPr>
              <a:t>Décrire</a:t>
            </a:r>
          </a:p>
        </p:txBody>
      </p:sp>
      <p:sp>
        <p:nvSpPr>
          <p:cNvPr id="17" name="ZoneTexte 16">
            <a:extLst>
              <a:ext uri="{FF2B5EF4-FFF2-40B4-BE49-F238E27FC236}">
                <a16:creationId xmlns:a16="http://schemas.microsoft.com/office/drawing/2014/main" id="{8504961B-27CA-4512-B3EC-67DA6F765DD6}"/>
              </a:ext>
            </a:extLst>
          </p:cNvPr>
          <p:cNvSpPr txBox="1"/>
          <p:nvPr/>
        </p:nvSpPr>
        <p:spPr>
          <a:xfrm>
            <a:off x="10052289" y="2352535"/>
            <a:ext cx="1246907" cy="338554"/>
          </a:xfrm>
          <a:prstGeom prst="rect">
            <a:avLst/>
          </a:prstGeom>
          <a:noFill/>
        </p:spPr>
        <p:txBody>
          <a:bodyPr wrap="square" rtlCol="0">
            <a:spAutoFit/>
          </a:bodyPr>
          <a:lstStyle/>
          <a:p>
            <a:r>
              <a:rPr lang="fr-FR" sz="1600" dirty="0">
                <a:solidFill>
                  <a:schemeClr val="bg2">
                    <a:lumMod val="25000"/>
                  </a:schemeClr>
                </a:solidFill>
              </a:rPr>
              <a:t>Comprendre</a:t>
            </a:r>
          </a:p>
        </p:txBody>
      </p:sp>
      <p:sp>
        <p:nvSpPr>
          <p:cNvPr id="10" name="ZoneTexte 9">
            <a:extLst>
              <a:ext uri="{FF2B5EF4-FFF2-40B4-BE49-F238E27FC236}">
                <a16:creationId xmlns:a16="http://schemas.microsoft.com/office/drawing/2014/main" id="{9E083F47-E168-450F-A552-9F2C6E7CD8E9}"/>
              </a:ext>
            </a:extLst>
          </p:cNvPr>
          <p:cNvSpPr txBox="1"/>
          <p:nvPr/>
        </p:nvSpPr>
        <p:spPr>
          <a:xfrm>
            <a:off x="9348148" y="3782167"/>
            <a:ext cx="586781" cy="307777"/>
          </a:xfrm>
          <a:prstGeom prst="rect">
            <a:avLst/>
          </a:prstGeom>
          <a:noFill/>
        </p:spPr>
        <p:txBody>
          <a:bodyPr wrap="square" rtlCol="0">
            <a:spAutoFit/>
          </a:bodyPr>
          <a:lstStyle/>
          <a:p>
            <a:r>
              <a:rPr lang="fr-FR" sz="1200" i="1" dirty="0">
                <a:solidFill>
                  <a:schemeClr val="bg1"/>
                </a:solidFill>
              </a:rPr>
              <a:t>Quoi ?</a:t>
            </a:r>
            <a:r>
              <a:rPr lang="fr-FR" sz="1400" dirty="0"/>
              <a:t> </a:t>
            </a:r>
          </a:p>
        </p:txBody>
      </p:sp>
      <p:sp>
        <p:nvSpPr>
          <p:cNvPr id="18" name="ZoneTexte 17">
            <a:extLst>
              <a:ext uri="{FF2B5EF4-FFF2-40B4-BE49-F238E27FC236}">
                <a16:creationId xmlns:a16="http://schemas.microsoft.com/office/drawing/2014/main" id="{BE1DA74D-042B-4B50-845E-C5E456EEF8D9}"/>
              </a:ext>
            </a:extLst>
          </p:cNvPr>
          <p:cNvSpPr txBox="1"/>
          <p:nvPr/>
        </p:nvSpPr>
        <p:spPr>
          <a:xfrm>
            <a:off x="10249743" y="3797555"/>
            <a:ext cx="875280" cy="276999"/>
          </a:xfrm>
          <a:prstGeom prst="rect">
            <a:avLst/>
          </a:prstGeom>
          <a:noFill/>
        </p:spPr>
        <p:txBody>
          <a:bodyPr wrap="square" rtlCol="0">
            <a:spAutoFit/>
          </a:bodyPr>
          <a:lstStyle/>
          <a:p>
            <a:r>
              <a:rPr lang="fr-FR" sz="1200" i="1" dirty="0">
                <a:solidFill>
                  <a:schemeClr val="bg1"/>
                </a:solidFill>
              </a:rPr>
              <a:t>Comment?</a:t>
            </a:r>
            <a:r>
              <a:rPr lang="fr-FR" sz="1200" dirty="0"/>
              <a:t> </a:t>
            </a:r>
          </a:p>
        </p:txBody>
      </p:sp>
      <p:sp>
        <p:nvSpPr>
          <p:cNvPr id="19" name="ZoneTexte 18">
            <a:extLst>
              <a:ext uri="{FF2B5EF4-FFF2-40B4-BE49-F238E27FC236}">
                <a16:creationId xmlns:a16="http://schemas.microsoft.com/office/drawing/2014/main" id="{9CDB5E38-564D-413C-9D38-DF3D3B6A1036}"/>
              </a:ext>
            </a:extLst>
          </p:cNvPr>
          <p:cNvSpPr txBox="1"/>
          <p:nvPr/>
        </p:nvSpPr>
        <p:spPr>
          <a:xfrm>
            <a:off x="10389689" y="2552589"/>
            <a:ext cx="875280" cy="276999"/>
          </a:xfrm>
          <a:prstGeom prst="rect">
            <a:avLst/>
          </a:prstGeom>
          <a:noFill/>
        </p:spPr>
        <p:txBody>
          <a:bodyPr wrap="square" rtlCol="0">
            <a:spAutoFit/>
          </a:bodyPr>
          <a:lstStyle/>
          <a:p>
            <a:r>
              <a:rPr lang="fr-FR" sz="1200" i="1" dirty="0">
                <a:solidFill>
                  <a:schemeClr val="bg2">
                    <a:lumMod val="25000"/>
                  </a:schemeClr>
                </a:solidFill>
              </a:rPr>
              <a:t>Pourquoi ?</a:t>
            </a:r>
            <a:endParaRPr lang="fr-FR" sz="1200" dirty="0">
              <a:solidFill>
                <a:schemeClr val="bg2">
                  <a:lumMod val="25000"/>
                </a:schemeClr>
              </a:solidFill>
            </a:endParaRPr>
          </a:p>
        </p:txBody>
      </p:sp>
      <p:sp>
        <p:nvSpPr>
          <p:cNvPr id="22" name="ZoneTexte 21">
            <a:extLst>
              <a:ext uri="{FF2B5EF4-FFF2-40B4-BE49-F238E27FC236}">
                <a16:creationId xmlns:a16="http://schemas.microsoft.com/office/drawing/2014/main" id="{3D7B3823-CAE6-43A7-8E92-8E03038F0CD9}"/>
              </a:ext>
            </a:extLst>
          </p:cNvPr>
          <p:cNvSpPr txBox="1"/>
          <p:nvPr/>
        </p:nvSpPr>
        <p:spPr>
          <a:xfrm>
            <a:off x="3097201" y="5155831"/>
            <a:ext cx="8830326" cy="646331"/>
          </a:xfrm>
          <a:prstGeom prst="rect">
            <a:avLst/>
          </a:prstGeom>
          <a:noFill/>
        </p:spPr>
        <p:txBody>
          <a:bodyPr wrap="square">
            <a:spAutoFit/>
          </a:bodyPr>
          <a:lstStyle/>
          <a:p>
            <a:r>
              <a:rPr lang="fr-FR" dirty="0">
                <a:solidFill>
                  <a:srgbClr val="49519E"/>
                </a:solidFill>
              </a:rPr>
              <a:t>→ Qu’est-ce qui facilite ou freine, selon les kinésithérapeutes, l’orientation des personnes défavorisées ayant eu un cancer du sein vers des structures d’activité physique adaptée ?</a:t>
            </a:r>
          </a:p>
        </p:txBody>
      </p:sp>
      <p:cxnSp>
        <p:nvCxnSpPr>
          <p:cNvPr id="24" name="Connecteur : en arc 23">
            <a:extLst>
              <a:ext uri="{FF2B5EF4-FFF2-40B4-BE49-F238E27FC236}">
                <a16:creationId xmlns:a16="http://schemas.microsoft.com/office/drawing/2014/main" id="{6CD830DF-CB58-4FB4-9819-C50DFE7B8524}"/>
              </a:ext>
            </a:extLst>
          </p:cNvPr>
          <p:cNvCxnSpPr>
            <a:cxnSpLocks/>
            <a:stCxn id="7" idx="4"/>
            <a:endCxn id="22" idx="0"/>
          </p:cNvCxnSpPr>
          <p:nvPr/>
        </p:nvCxnSpPr>
        <p:spPr>
          <a:xfrm rot="10800000" flipV="1">
            <a:off x="7512365" y="3782169"/>
            <a:ext cx="1322353" cy="1373662"/>
          </a:xfrm>
          <a:prstGeom prst="curvedConnector2">
            <a:avLst/>
          </a:prstGeom>
          <a:ln w="19050">
            <a:solidFill>
              <a:srgbClr val="49519E"/>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51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303690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2890213" cy="584775"/>
          </a:xfrm>
          <a:prstGeom prst="rect">
            <a:avLst/>
          </a:prstGeom>
          <a:noFill/>
        </p:spPr>
        <p:txBody>
          <a:bodyPr wrap="square" rtlCol="0">
            <a:spAutoFit/>
          </a:bodyPr>
          <a:lstStyle/>
          <a:p>
            <a:r>
              <a:rPr lang="fr-FR" sz="3200" i="1" dirty="0">
                <a:solidFill>
                  <a:schemeClr val="bg2">
                    <a:lumMod val="25000"/>
                  </a:schemeClr>
                </a:solidFill>
                <a:latin typeface="+mj-lt"/>
              </a:rPr>
              <a:t>Choix du design</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9" name="Rectangle 1">
            <a:extLst>
              <a:ext uri="{FF2B5EF4-FFF2-40B4-BE49-F238E27FC236}">
                <a16:creationId xmlns:a16="http://schemas.microsoft.com/office/drawing/2014/main" id="{E8166571-6034-45B3-B145-00C9A957E2AC}"/>
              </a:ext>
            </a:extLst>
          </p:cNvPr>
          <p:cNvSpPr>
            <a:spLocks noChangeArrowheads="1"/>
          </p:cNvSpPr>
          <p:nvPr/>
        </p:nvSpPr>
        <p:spPr bwMode="auto">
          <a:xfrm>
            <a:off x="843407" y="6174348"/>
            <a:ext cx="88303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i="1" dirty="0">
                <a:effectLst/>
                <a:latin typeface="Calibri" panose="020F0502020204030204" pitchFamily="34" charset="0"/>
                <a:ea typeface="Calibri" panose="020F0502020204030204" pitchFamily="34" charset="0"/>
              </a:rPr>
              <a:t>Creswell JW, Creswell JD. Research Design: Qualitative, Quantitative, and Mixed Methods Approaches. </a:t>
            </a:r>
            <a:r>
              <a:rPr lang="fr-FR" sz="1200" i="1" dirty="0">
                <a:effectLst/>
                <a:latin typeface="Calibri" panose="020F0502020204030204" pitchFamily="34" charset="0"/>
                <a:ea typeface="Calibri" panose="020F0502020204030204" pitchFamily="34" charset="0"/>
              </a:rPr>
              <a:t>5</a:t>
            </a:r>
            <a:r>
              <a:rPr lang="fr-FR" sz="1200" i="1" baseline="30000" dirty="0">
                <a:effectLst/>
                <a:latin typeface="Calibri" panose="020F0502020204030204" pitchFamily="34" charset="0"/>
                <a:ea typeface="Calibri" panose="020F0502020204030204" pitchFamily="34" charset="0"/>
              </a:rPr>
              <a:t>e</a:t>
            </a:r>
            <a:r>
              <a:rPr lang="fr-FR" sz="1200" i="1" dirty="0">
                <a:effectLst/>
                <a:latin typeface="Calibri" panose="020F0502020204030204" pitchFamily="34" charset="0"/>
                <a:ea typeface="Calibri" panose="020F0502020204030204" pitchFamily="34" charset="0"/>
              </a:rPr>
              <a:t> éd. SAGE; 2018. 438 p. </a:t>
            </a:r>
            <a:endParaRPr kumimoji="0" lang="fr-FR" altLang="fr-FR" sz="10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5F33404A-0B38-4B84-BDB9-1D99EB0EFE97}"/>
              </a:ext>
            </a:extLst>
          </p:cNvPr>
          <p:cNvSpPr txBox="1"/>
          <p:nvPr/>
        </p:nvSpPr>
        <p:spPr>
          <a:xfrm>
            <a:off x="1085228" y="1513168"/>
            <a:ext cx="3521001" cy="369332"/>
          </a:xfrm>
          <a:prstGeom prst="rect">
            <a:avLst/>
          </a:prstGeom>
          <a:noFill/>
        </p:spPr>
        <p:txBody>
          <a:bodyPr wrap="square" rtlCol="0">
            <a:spAutoFit/>
          </a:bodyPr>
          <a:lstStyle/>
          <a:p>
            <a:r>
              <a:rPr lang="fr-FR" dirty="0">
                <a:solidFill>
                  <a:schemeClr val="bg2">
                    <a:lumMod val="90000"/>
                  </a:schemeClr>
                </a:solidFill>
              </a:rPr>
              <a:t>→ Quantitatif ? Qualitatif ? </a:t>
            </a:r>
            <a:r>
              <a:rPr lang="fr-FR" dirty="0">
                <a:solidFill>
                  <a:srgbClr val="49519E"/>
                </a:solidFill>
              </a:rPr>
              <a:t>Mixte ? </a:t>
            </a:r>
          </a:p>
        </p:txBody>
      </p:sp>
    </p:spTree>
    <p:extLst>
      <p:ext uri="{BB962C8B-B14F-4D97-AF65-F5344CB8AC3E}">
        <p14:creationId xmlns:p14="http://schemas.microsoft.com/office/powerpoint/2010/main" val="413513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8" name="ZoneTexte 7">
            <a:extLst>
              <a:ext uri="{FF2B5EF4-FFF2-40B4-BE49-F238E27FC236}">
                <a16:creationId xmlns:a16="http://schemas.microsoft.com/office/drawing/2014/main" id="{DF263E17-F3B9-4338-BB20-BA9F6C0D2AD6}"/>
              </a:ext>
            </a:extLst>
          </p:cNvPr>
          <p:cNvSpPr txBox="1"/>
          <p:nvPr/>
        </p:nvSpPr>
        <p:spPr>
          <a:xfrm>
            <a:off x="1085228" y="1513168"/>
            <a:ext cx="8668372" cy="954107"/>
          </a:xfrm>
          <a:prstGeom prst="rect">
            <a:avLst/>
          </a:prstGeom>
          <a:noFill/>
        </p:spPr>
        <p:txBody>
          <a:bodyPr wrap="square" rtlCol="0">
            <a:spAutoFit/>
          </a:bodyPr>
          <a:lstStyle/>
          <a:p>
            <a:r>
              <a:rPr lang="fr-FR" sz="2800" dirty="0"/>
              <a:t>→ Correspond à la problématique </a:t>
            </a:r>
          </a:p>
          <a:p>
            <a:r>
              <a:rPr lang="fr-FR" sz="2800" dirty="0"/>
              <a:t>→ Amènent à des résultats et conclusions différents</a:t>
            </a:r>
          </a:p>
        </p:txBody>
      </p:sp>
    </p:spTree>
    <p:extLst>
      <p:ext uri="{BB962C8B-B14F-4D97-AF65-F5344CB8AC3E}">
        <p14:creationId xmlns:p14="http://schemas.microsoft.com/office/powerpoint/2010/main" val="3313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3431259"/>
          </a:xfrm>
        </p:spPr>
        <p:txBody>
          <a:bodyPr/>
          <a:lstStyle/>
          <a:p>
            <a:r>
              <a:rPr lang="fr-FR" b="1" dirty="0">
                <a:solidFill>
                  <a:srgbClr val="0A4398"/>
                </a:solidFill>
              </a:rPr>
              <a:t>Narratif </a:t>
            </a:r>
          </a:p>
          <a:p>
            <a:pPr lvl="1">
              <a:buFont typeface="Wingdings" panose="05000000000000000000" pitchFamily="2" charset="2"/>
              <a:buChar char="Ø"/>
            </a:pPr>
            <a:r>
              <a:rPr lang="fr-FR" dirty="0"/>
              <a:t> Se concentre sur </a:t>
            </a:r>
            <a:r>
              <a:rPr lang="fr-FR" b="1" dirty="0"/>
              <a:t>un individu </a:t>
            </a:r>
            <a:r>
              <a:rPr lang="fr-FR" dirty="0"/>
              <a:t>pour son expérience particulière, son vécu. </a:t>
            </a:r>
          </a:p>
          <a:p>
            <a:pPr lvl="2"/>
            <a:r>
              <a:rPr lang="fr-FR" dirty="0"/>
              <a:t>Critères pour le choisir : une personne ayant des intérêts particuliers, une personne connue. </a:t>
            </a:r>
          </a:p>
          <a:p>
            <a:pPr lvl="1">
              <a:buFont typeface="Wingdings" panose="05000000000000000000" pitchFamily="2" charset="2"/>
              <a:buChar char="Ø"/>
            </a:pPr>
            <a:r>
              <a:rPr lang="fr-FR" dirty="0"/>
              <a:t> L’objectif est de </a:t>
            </a:r>
            <a:r>
              <a:rPr lang="fr-FR" b="1" dirty="0"/>
              <a:t>construire une chronologie </a:t>
            </a:r>
            <a:r>
              <a:rPr lang="fr-FR" dirty="0"/>
              <a:t>qui connecte les différentes phases et aspects de son histoire. </a:t>
            </a:r>
          </a:p>
          <a:p>
            <a:pPr lvl="1">
              <a:buFont typeface="Wingdings" panose="05000000000000000000" pitchFamily="2" charset="2"/>
              <a:buChar char="Ø"/>
            </a:pPr>
            <a:r>
              <a:rPr lang="fr-FR" dirty="0"/>
              <a:t> Collecte de données : entretien(s), observations, documents. </a:t>
            </a:r>
          </a:p>
          <a:p>
            <a:pPr lvl="1">
              <a:buFont typeface="Wingdings" panose="05000000000000000000" pitchFamily="2" charset="2"/>
              <a:buChar char="Ø"/>
            </a:pPr>
            <a:r>
              <a:rPr lang="fr-FR" dirty="0"/>
              <a:t> Mettre en avant dans l’analyse les </a:t>
            </a:r>
            <a:r>
              <a:rPr lang="fr-FR" b="1" dirty="0"/>
              <a:t>moments de révélation </a:t>
            </a:r>
            <a:r>
              <a:rPr lang="fr-FR" dirty="0"/>
              <a:t>ou des </a:t>
            </a:r>
            <a:r>
              <a:rPr lang="fr-FR" b="1" dirty="0"/>
              <a:t>tournants importants </a:t>
            </a:r>
            <a:r>
              <a:rPr lang="fr-FR" dirty="0"/>
              <a:t>dans la vie de la personne. </a:t>
            </a:r>
          </a:p>
        </p:txBody>
      </p:sp>
    </p:spTree>
    <p:extLst>
      <p:ext uri="{BB962C8B-B14F-4D97-AF65-F5344CB8AC3E}">
        <p14:creationId xmlns:p14="http://schemas.microsoft.com/office/powerpoint/2010/main" val="46667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r>
              <a:rPr lang="fr-FR" b="1" dirty="0">
                <a:solidFill>
                  <a:srgbClr val="0A4398"/>
                </a:solidFill>
              </a:rPr>
              <a:t>Phénoménologique</a:t>
            </a:r>
          </a:p>
          <a:p>
            <a:pPr lvl="1">
              <a:buFont typeface="Wingdings" panose="05000000000000000000" pitchFamily="2" charset="2"/>
              <a:buChar char="Ø"/>
            </a:pPr>
            <a:r>
              <a:rPr lang="fr-FR" dirty="0"/>
              <a:t> Se concentre sur </a:t>
            </a:r>
            <a:r>
              <a:rPr lang="fr-FR" b="1" dirty="0"/>
              <a:t>un phénomène </a:t>
            </a:r>
            <a:r>
              <a:rPr lang="fr-FR" dirty="0"/>
              <a:t>à explorer.</a:t>
            </a:r>
          </a:p>
          <a:p>
            <a:pPr lvl="2"/>
            <a:r>
              <a:rPr lang="fr-FR" dirty="0"/>
              <a:t>Le chercheur va identifier au préalable un phénomène qu’il souhaite étudier grâce aux données de la littérature lui éclairant un manque. </a:t>
            </a:r>
          </a:p>
          <a:p>
            <a:pPr lvl="2"/>
            <a:r>
              <a:rPr lang="fr-FR" dirty="0"/>
              <a:t>Un phénomène peut être à la fois « </a:t>
            </a:r>
            <a:r>
              <a:rPr lang="fr-FR" i="1" dirty="0"/>
              <a:t>la solitude des aidant d’une personne souffrant de la maladie de Parkinson dans la Creuse </a:t>
            </a:r>
            <a:r>
              <a:rPr lang="fr-FR" dirty="0"/>
              <a:t>» que « </a:t>
            </a:r>
            <a:r>
              <a:rPr lang="fr-FR" i="1" dirty="0"/>
              <a:t>développer une identité professionnelle chez les kinésithérapeutes </a:t>
            </a:r>
            <a:r>
              <a:rPr lang="fr-FR" dirty="0"/>
              <a:t>»</a:t>
            </a:r>
          </a:p>
          <a:p>
            <a:pPr lvl="1">
              <a:buFont typeface="Wingdings" panose="05000000000000000000" pitchFamily="2" charset="2"/>
              <a:buChar char="Ø"/>
            </a:pPr>
            <a:r>
              <a:rPr lang="fr-FR" dirty="0"/>
              <a:t> Les personnes interrogées ont donc en commun </a:t>
            </a:r>
            <a:r>
              <a:rPr lang="fr-FR" b="1" dirty="0"/>
              <a:t>d’avoir vécu ce phénomène</a:t>
            </a:r>
            <a:r>
              <a:rPr lang="fr-FR" dirty="0"/>
              <a:t>.</a:t>
            </a:r>
          </a:p>
          <a:p>
            <a:pPr lvl="1">
              <a:buFont typeface="Wingdings" panose="05000000000000000000" pitchFamily="2" charset="2"/>
              <a:buChar char="Ø"/>
            </a:pPr>
            <a:r>
              <a:rPr lang="fr-FR" dirty="0"/>
              <a:t> La collecte de données : entretiens, focus groups, documents (ex: dessin, poème). </a:t>
            </a:r>
          </a:p>
          <a:p>
            <a:pPr lvl="1">
              <a:buFont typeface="Wingdings" panose="05000000000000000000" pitchFamily="2" charset="2"/>
              <a:buChar char="Ø"/>
            </a:pPr>
            <a:r>
              <a:rPr lang="fr-FR" dirty="0"/>
              <a:t> Mettre en avant dans l’analyse </a:t>
            </a:r>
            <a:r>
              <a:rPr lang="fr-FR" b="1" dirty="0"/>
              <a:t>ce que ces personnes ont en commun </a:t>
            </a:r>
            <a:r>
              <a:rPr lang="fr-FR" dirty="0"/>
              <a:t>pour comprendre l’essence du phénomène. </a:t>
            </a:r>
          </a:p>
        </p:txBody>
      </p:sp>
    </p:spTree>
    <p:extLst>
      <p:ext uri="{BB962C8B-B14F-4D97-AF65-F5344CB8AC3E}">
        <p14:creationId xmlns:p14="http://schemas.microsoft.com/office/powerpoint/2010/main" val="308214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r>
              <a:rPr lang="fr-FR" b="1" dirty="0">
                <a:solidFill>
                  <a:srgbClr val="0A4398"/>
                </a:solidFill>
              </a:rPr>
              <a:t>Théorie ancrée</a:t>
            </a:r>
          </a:p>
          <a:p>
            <a:pPr lvl="1">
              <a:buFont typeface="Wingdings" panose="05000000000000000000" pitchFamily="2" charset="2"/>
              <a:buChar char="Ø"/>
            </a:pPr>
            <a:r>
              <a:rPr lang="fr-FR" dirty="0"/>
              <a:t> L’ambition du chercheur ici est de </a:t>
            </a:r>
            <a:r>
              <a:rPr lang="fr-FR" b="1" dirty="0"/>
              <a:t>développer une théorie </a:t>
            </a:r>
            <a:r>
              <a:rPr lang="fr-FR" dirty="0"/>
              <a:t>qui explique une manière d’agir, une action (</a:t>
            </a:r>
            <a:r>
              <a:rPr lang="fr-FR" i="1" dirty="0"/>
              <a:t>ex: théorie du processus décisionnel par lequel les kinésithérapeutes orientent les patients vers de l’APA</a:t>
            </a:r>
            <a:r>
              <a:rPr lang="fr-FR" dirty="0"/>
              <a:t>). </a:t>
            </a:r>
          </a:p>
          <a:p>
            <a:pPr lvl="2"/>
            <a:r>
              <a:rPr lang="fr-FR" dirty="0"/>
              <a:t>Une théorie est une explication qui aide à prédire ce qui va se passer, comment les gens vont se comporter, ou comment des événements vont se dérouler dans de nombreuses situations. </a:t>
            </a:r>
          </a:p>
          <a:p>
            <a:pPr lvl="2"/>
            <a:r>
              <a:rPr lang="fr-FR" dirty="0"/>
              <a:t>Elle est généralisable et transposable à plusieurs échelles. </a:t>
            </a:r>
          </a:p>
          <a:p>
            <a:pPr lvl="1">
              <a:buFont typeface="Wingdings" panose="05000000000000000000" pitchFamily="2" charset="2"/>
              <a:buChar char="Ø"/>
            </a:pPr>
            <a:r>
              <a:rPr lang="fr-FR" dirty="0"/>
              <a:t> La collecte de données : entretiens, focus groups, mémos (</a:t>
            </a:r>
            <a:r>
              <a:rPr lang="fr-FR" sz="2000" dirty="0"/>
              <a:t>pensées intermédiaires du chercheurs sur le processus de la théorie</a:t>
            </a:r>
            <a:r>
              <a:rPr lang="fr-FR" dirty="0"/>
              <a:t>)</a:t>
            </a:r>
          </a:p>
          <a:p>
            <a:pPr lvl="1">
              <a:buFont typeface="Wingdings" panose="05000000000000000000" pitchFamily="2" charset="2"/>
              <a:buChar char="Ø"/>
            </a:pPr>
            <a:r>
              <a:rPr lang="fr-FR" dirty="0"/>
              <a:t> La théorie est identifiée lorsqu’une </a:t>
            </a:r>
            <a:r>
              <a:rPr lang="fr-FR" b="1" dirty="0"/>
              <a:t>explication générale et détaillée </a:t>
            </a:r>
            <a:r>
              <a:rPr lang="fr-FR" dirty="0"/>
              <a:t>est donnée. </a:t>
            </a:r>
          </a:p>
        </p:txBody>
      </p:sp>
    </p:spTree>
    <p:extLst>
      <p:ext uri="{BB962C8B-B14F-4D97-AF65-F5344CB8AC3E}">
        <p14:creationId xmlns:p14="http://schemas.microsoft.com/office/powerpoint/2010/main" val="179523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r>
              <a:rPr lang="fr-FR" b="1" dirty="0">
                <a:solidFill>
                  <a:srgbClr val="0A4398"/>
                </a:solidFill>
              </a:rPr>
              <a:t>Ethnographie</a:t>
            </a:r>
          </a:p>
          <a:p>
            <a:pPr lvl="1">
              <a:buFont typeface="Wingdings" panose="05000000000000000000" pitchFamily="2" charset="2"/>
              <a:buChar char="Ø"/>
            </a:pPr>
            <a:r>
              <a:rPr lang="fr-FR" dirty="0"/>
              <a:t> Se concentre sur la compréhension de la manière dont un </a:t>
            </a:r>
            <a:r>
              <a:rPr lang="fr-FR" b="1" dirty="0"/>
              <a:t>groupe culturel développe </a:t>
            </a:r>
            <a:r>
              <a:rPr lang="fr-FR" dirty="0"/>
              <a:t>des </a:t>
            </a:r>
            <a:r>
              <a:rPr lang="fr-FR" b="1" dirty="0"/>
              <a:t>modèles d’action, de discours et de comportement </a:t>
            </a:r>
            <a:r>
              <a:rPr lang="fr-FR" dirty="0"/>
              <a:t>à partir de ses interactions au fil du temps. </a:t>
            </a:r>
          </a:p>
          <a:p>
            <a:pPr lvl="1">
              <a:buFont typeface="Wingdings" panose="05000000000000000000" pitchFamily="2" charset="2"/>
              <a:buChar char="Ø"/>
            </a:pPr>
            <a:r>
              <a:rPr lang="fr-FR" dirty="0"/>
              <a:t> Le groupe doit être construit avant la recherche. Ils ont en commun des manières de se comporter, de parler, des rituels, etc. </a:t>
            </a:r>
          </a:p>
          <a:p>
            <a:pPr lvl="1">
              <a:buFont typeface="Wingdings" panose="05000000000000000000" pitchFamily="2" charset="2"/>
              <a:buChar char="Ø"/>
            </a:pPr>
            <a:r>
              <a:rPr lang="fr-FR" dirty="0"/>
              <a:t> L’objectif est de comprendre les </a:t>
            </a:r>
            <a:r>
              <a:rPr lang="fr-FR" b="1" dirty="0"/>
              <a:t>caractéristiques</a:t>
            </a:r>
            <a:r>
              <a:rPr lang="fr-FR" dirty="0"/>
              <a:t> que l’on observe. </a:t>
            </a:r>
          </a:p>
          <a:p>
            <a:pPr lvl="1">
              <a:buFont typeface="Wingdings" panose="05000000000000000000" pitchFamily="2" charset="2"/>
              <a:buChar char="Ø"/>
            </a:pPr>
            <a:r>
              <a:rPr lang="fr-FR" dirty="0"/>
              <a:t> La collecte de données : interviews, focus groups, observation. </a:t>
            </a:r>
          </a:p>
          <a:p>
            <a:pPr lvl="1">
              <a:buFont typeface="Wingdings" panose="05000000000000000000" pitchFamily="2" charset="2"/>
              <a:buChar char="Ø"/>
            </a:pPr>
            <a:r>
              <a:rPr lang="fr-FR" dirty="0"/>
              <a:t> Le chercheur passe de longues périodes sur le terrain avec le groupe qui partage la culture (&gt; 6mois). </a:t>
            </a:r>
          </a:p>
        </p:txBody>
      </p:sp>
    </p:spTree>
    <p:extLst>
      <p:ext uri="{BB962C8B-B14F-4D97-AF65-F5344CB8AC3E}">
        <p14:creationId xmlns:p14="http://schemas.microsoft.com/office/powerpoint/2010/main" val="174526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F943AD-8511-4F7C-BBC3-39F6E6486847}"/>
              </a:ext>
            </a:extLst>
          </p:cNvPr>
          <p:cNvPicPr>
            <a:picLocks noChangeAspect="1"/>
          </p:cNvPicPr>
          <p:nvPr/>
        </p:nvPicPr>
        <p:blipFill>
          <a:blip r:embed="rId3"/>
          <a:stretch>
            <a:fillRect/>
          </a:stretch>
        </p:blipFill>
        <p:spPr>
          <a:xfrm>
            <a:off x="1843671" y="872652"/>
            <a:ext cx="8504657" cy="4701947"/>
          </a:xfrm>
          <a:prstGeom prst="rect">
            <a:avLst/>
          </a:prstGeom>
        </p:spPr>
      </p:pic>
      <p:sp>
        <p:nvSpPr>
          <p:cNvPr id="4" name="Rectangle 3">
            <a:extLst>
              <a:ext uri="{FF2B5EF4-FFF2-40B4-BE49-F238E27FC236}">
                <a16:creationId xmlns:a16="http://schemas.microsoft.com/office/drawing/2014/main" id="{9D5A006E-07BC-4895-99BD-D828C660D80C}"/>
              </a:ext>
            </a:extLst>
          </p:cNvPr>
          <p:cNvSpPr/>
          <p:nvPr/>
        </p:nvSpPr>
        <p:spPr>
          <a:xfrm>
            <a:off x="6095999" y="3618481"/>
            <a:ext cx="901361" cy="352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532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r>
              <a:rPr lang="fr-FR" b="1" dirty="0">
                <a:solidFill>
                  <a:srgbClr val="0A4398"/>
                </a:solidFill>
              </a:rPr>
              <a:t>Etude de cas </a:t>
            </a:r>
          </a:p>
          <a:p>
            <a:pPr lvl="1">
              <a:buFont typeface="Wingdings" panose="05000000000000000000" pitchFamily="2" charset="2"/>
              <a:buChar char="Ø"/>
            </a:pPr>
            <a:r>
              <a:rPr lang="fr-FR" dirty="0"/>
              <a:t> Se concentre sur </a:t>
            </a:r>
            <a:r>
              <a:rPr lang="fr-FR" b="1" dirty="0"/>
              <a:t>un « cas » particulier </a:t>
            </a:r>
            <a:r>
              <a:rPr lang="fr-FR" dirty="0"/>
              <a:t>(une organisation, un programme) étudié dans son contexte (</a:t>
            </a:r>
            <a:r>
              <a:rPr lang="fr-FR" i="1" dirty="0"/>
              <a:t>ex: une initiative citoyenne pour lutter contre le sans-abrisme</a:t>
            </a:r>
            <a:r>
              <a:rPr lang="fr-FR" dirty="0"/>
              <a:t>)</a:t>
            </a:r>
          </a:p>
          <a:p>
            <a:pPr lvl="1">
              <a:buFont typeface="Wingdings" panose="05000000000000000000" pitchFamily="2" charset="2"/>
              <a:buChar char="Ø"/>
            </a:pPr>
            <a:r>
              <a:rPr lang="fr-FR" dirty="0"/>
              <a:t> L’objectif est d’arriver à un </a:t>
            </a:r>
            <a:r>
              <a:rPr lang="fr-FR" b="1" dirty="0"/>
              <a:t>compréhension détaillée </a:t>
            </a:r>
            <a:r>
              <a:rPr lang="fr-FR" dirty="0"/>
              <a:t>du cas (</a:t>
            </a:r>
            <a:r>
              <a:rPr lang="fr-FR" i="1" dirty="0"/>
              <a:t>ex: qu’est-ce qui fonctionne dans cette initiative pour possiblement l’étendre ailleurs</a:t>
            </a:r>
            <a:r>
              <a:rPr lang="fr-FR" dirty="0"/>
              <a:t>). </a:t>
            </a:r>
          </a:p>
          <a:p>
            <a:pPr lvl="1">
              <a:buFont typeface="Wingdings" panose="05000000000000000000" pitchFamily="2" charset="2"/>
              <a:buChar char="Ø"/>
            </a:pPr>
            <a:r>
              <a:rPr lang="fr-FR" dirty="0"/>
              <a:t> La collecte de données : entretiens, focus groups, observations, documents, questions ouvertes dans un questionnaire… </a:t>
            </a:r>
          </a:p>
          <a:p>
            <a:pPr lvl="1">
              <a:buFont typeface="Wingdings" panose="05000000000000000000" pitchFamily="2" charset="2"/>
              <a:buChar char="Ø"/>
            </a:pPr>
            <a:r>
              <a:rPr lang="fr-FR" dirty="0"/>
              <a:t> Il est possible de faire une étude de cas multiples : pour cela il faut qu’ils traitent du même sujet précis. </a:t>
            </a:r>
          </a:p>
        </p:txBody>
      </p:sp>
    </p:spTree>
    <p:extLst>
      <p:ext uri="{BB962C8B-B14F-4D97-AF65-F5344CB8AC3E}">
        <p14:creationId xmlns:p14="http://schemas.microsoft.com/office/powerpoint/2010/main" val="427370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828800"/>
            <a:ext cx="10515600" cy="4109910"/>
          </a:xfrm>
        </p:spPr>
        <p:txBody>
          <a:bodyPr>
            <a:normAutofit/>
          </a:bodyPr>
          <a:lstStyle/>
          <a:p>
            <a:pPr marL="0" indent="0">
              <a:buNone/>
            </a:pPr>
            <a:r>
              <a:rPr lang="fr-FR" dirty="0">
                <a:solidFill>
                  <a:srgbClr val="49519E"/>
                </a:solidFill>
              </a:rPr>
              <a:t>Qu’est-ce qui facilite ou freine, selon les kinésithérapeutes, l’orientation des personnes défavorisées ayant eu un cancer du sein vers des structures d’activité physique adaptée ?</a:t>
            </a:r>
            <a:endParaRPr lang="fr-FR" dirty="0"/>
          </a:p>
        </p:txBody>
      </p:sp>
    </p:spTree>
    <p:extLst>
      <p:ext uri="{BB962C8B-B14F-4D97-AF65-F5344CB8AC3E}">
        <p14:creationId xmlns:p14="http://schemas.microsoft.com/office/powerpoint/2010/main" val="36627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828800"/>
            <a:ext cx="10515600" cy="4109910"/>
          </a:xfrm>
        </p:spPr>
        <p:txBody>
          <a:bodyPr>
            <a:normAutofit/>
          </a:bodyPr>
          <a:lstStyle/>
          <a:p>
            <a:pPr marL="0" indent="0">
              <a:buNone/>
            </a:pPr>
            <a:r>
              <a:rPr lang="fr-FR" dirty="0">
                <a:solidFill>
                  <a:srgbClr val="49519E"/>
                </a:solidFill>
              </a:rPr>
              <a:t>Qu’est-ce qui facilite ou freine, selon les kinésithérapeutes, l’orientation des personnes défavorisées ayant eu un cancer du sein vers des structures d’activité physique adaptée ?</a:t>
            </a:r>
            <a:endParaRPr lang="fr-FR" dirty="0"/>
          </a:p>
        </p:txBody>
      </p:sp>
      <p:sp>
        <p:nvSpPr>
          <p:cNvPr id="7" name="Rectangle : coins arrondis 6">
            <a:extLst>
              <a:ext uri="{FF2B5EF4-FFF2-40B4-BE49-F238E27FC236}">
                <a16:creationId xmlns:a16="http://schemas.microsoft.com/office/drawing/2014/main" id="{D5E78A19-A911-44C4-953C-6E5FC8530AD4}"/>
              </a:ext>
            </a:extLst>
          </p:cNvPr>
          <p:cNvSpPr/>
          <p:nvPr/>
        </p:nvSpPr>
        <p:spPr>
          <a:xfrm>
            <a:off x="838200" y="3336587"/>
            <a:ext cx="2976664" cy="2048219"/>
          </a:xfrm>
          <a:prstGeom prst="roundRect">
            <a:avLst/>
          </a:prstGeom>
          <a:ln>
            <a:solidFill>
              <a:srgbClr val="0A439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000" b="1" dirty="0"/>
              <a:t>Phénoménologie</a:t>
            </a:r>
          </a:p>
          <a:p>
            <a:pPr algn="ctr"/>
            <a:endParaRPr lang="fr-FR" sz="2000" dirty="0"/>
          </a:p>
          <a:p>
            <a:pPr algn="ctr"/>
            <a:r>
              <a:rPr lang="fr-FR" sz="2000" dirty="0"/>
              <a:t>Comprendre le vécu des kinés dans leur rôle d’orientation. </a:t>
            </a:r>
          </a:p>
          <a:p>
            <a:pPr algn="ctr"/>
            <a:endParaRPr lang="fr-FR" sz="2000" dirty="0"/>
          </a:p>
        </p:txBody>
      </p:sp>
      <p:sp>
        <p:nvSpPr>
          <p:cNvPr id="10" name="Rectangle : coins arrondis 9">
            <a:extLst>
              <a:ext uri="{FF2B5EF4-FFF2-40B4-BE49-F238E27FC236}">
                <a16:creationId xmlns:a16="http://schemas.microsoft.com/office/drawing/2014/main" id="{CF787421-EFEA-4A8C-AEDB-85B0BE67586E}"/>
              </a:ext>
            </a:extLst>
          </p:cNvPr>
          <p:cNvSpPr/>
          <p:nvPr/>
        </p:nvSpPr>
        <p:spPr>
          <a:xfrm>
            <a:off x="4621876" y="3310109"/>
            <a:ext cx="2976664" cy="2048219"/>
          </a:xfrm>
          <a:prstGeom prst="roundRect">
            <a:avLst/>
          </a:prstGeom>
          <a:ln>
            <a:solidFill>
              <a:srgbClr val="0A439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t>Théorisation ancrée</a:t>
            </a:r>
          </a:p>
          <a:p>
            <a:pPr algn="ctr"/>
            <a:endParaRPr lang="fr-FR" sz="2000" dirty="0"/>
          </a:p>
          <a:p>
            <a:pPr algn="ctr"/>
            <a:r>
              <a:rPr lang="fr-FR" sz="2000" dirty="0"/>
              <a:t>Construire la théorie explicative des freins et leviers à cette orientation.</a:t>
            </a:r>
          </a:p>
        </p:txBody>
      </p:sp>
      <p:sp>
        <p:nvSpPr>
          <p:cNvPr id="11" name="Rectangle : coins arrondis 10">
            <a:extLst>
              <a:ext uri="{FF2B5EF4-FFF2-40B4-BE49-F238E27FC236}">
                <a16:creationId xmlns:a16="http://schemas.microsoft.com/office/drawing/2014/main" id="{8A44B789-A9C8-4224-85FD-2E382E9DFDC1}"/>
              </a:ext>
            </a:extLst>
          </p:cNvPr>
          <p:cNvSpPr/>
          <p:nvPr/>
        </p:nvSpPr>
        <p:spPr>
          <a:xfrm>
            <a:off x="8405552" y="3310108"/>
            <a:ext cx="2976664" cy="2048219"/>
          </a:xfrm>
          <a:prstGeom prst="roundRect">
            <a:avLst/>
          </a:prstGeom>
          <a:ln>
            <a:solidFill>
              <a:srgbClr val="0A439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t>Etude de cas</a:t>
            </a:r>
          </a:p>
          <a:p>
            <a:pPr algn="ctr"/>
            <a:r>
              <a:rPr lang="fr-FR" sz="2000" dirty="0"/>
              <a:t> </a:t>
            </a:r>
          </a:p>
          <a:p>
            <a:pPr algn="ctr"/>
            <a:r>
              <a:rPr lang="fr-FR" sz="2000" dirty="0"/>
              <a:t>Etudier un dispositif particulier (ex: dans une CPTS)</a:t>
            </a:r>
          </a:p>
        </p:txBody>
      </p:sp>
    </p:spTree>
    <p:extLst>
      <p:ext uri="{BB962C8B-B14F-4D97-AF65-F5344CB8AC3E}">
        <p14:creationId xmlns:p14="http://schemas.microsoft.com/office/powerpoint/2010/main" val="19842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Choix du type d’approche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276999"/>
          </a:xfrm>
          <a:prstGeom prst="rect">
            <a:avLst/>
          </a:prstGeom>
          <a:noFill/>
        </p:spPr>
        <p:txBody>
          <a:bodyPr wrap="square" rtlCol="0">
            <a:spAutoFit/>
          </a:bodyPr>
          <a:lstStyle/>
          <a:p>
            <a:r>
              <a:rPr lang="en-US" sz="1200" b="0" i="1" u="none" strike="noStrike" kern="1200" baseline="0" dirty="0">
                <a:solidFill>
                  <a:schemeClr val="dk1"/>
                </a:solidFill>
                <a:latin typeface="+mn-lt"/>
                <a:ea typeface="+mn-ea"/>
                <a:cs typeface="+mn-cs"/>
              </a:rPr>
              <a:t>John W. Creswell (2016). 30 Essential Skills for the Qualitative Researcher. Thousand Oaks, CA: </a:t>
            </a:r>
            <a:r>
              <a:rPr lang="fr-FR" sz="1200" b="0" i="1" u="none" strike="noStrike" kern="1200" baseline="0" dirty="0">
                <a:solidFill>
                  <a:schemeClr val="dk1"/>
                </a:solidFill>
                <a:latin typeface="+mn-lt"/>
                <a:ea typeface="+mn-ea"/>
                <a:cs typeface="+mn-cs"/>
              </a:rPr>
              <a:t>Sage.</a:t>
            </a:r>
            <a:endParaRPr lang="fr-FR" sz="1200" i="1" dirty="0"/>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828800"/>
            <a:ext cx="10515600" cy="4109910"/>
          </a:xfrm>
        </p:spPr>
        <p:txBody>
          <a:bodyPr>
            <a:normAutofit/>
          </a:bodyPr>
          <a:lstStyle/>
          <a:p>
            <a:pPr marL="0" indent="0">
              <a:buNone/>
            </a:pPr>
            <a:r>
              <a:rPr lang="fr-FR" dirty="0">
                <a:solidFill>
                  <a:srgbClr val="49519E"/>
                </a:solidFill>
              </a:rPr>
              <a:t>Qu’est-ce qui facilite ou freine, selon les kinésithérapeutes, l’orientation des personnes défavorisées ayant eu un cancer du sein vers des structures d’activité physique adaptée ?</a:t>
            </a:r>
            <a:endParaRPr lang="fr-FR" dirty="0"/>
          </a:p>
        </p:txBody>
      </p:sp>
      <p:sp>
        <p:nvSpPr>
          <p:cNvPr id="7" name="Rectangle : coins arrondis 6">
            <a:extLst>
              <a:ext uri="{FF2B5EF4-FFF2-40B4-BE49-F238E27FC236}">
                <a16:creationId xmlns:a16="http://schemas.microsoft.com/office/drawing/2014/main" id="{D5E78A19-A911-44C4-953C-6E5FC8530AD4}"/>
              </a:ext>
            </a:extLst>
          </p:cNvPr>
          <p:cNvSpPr/>
          <p:nvPr/>
        </p:nvSpPr>
        <p:spPr>
          <a:xfrm>
            <a:off x="838200" y="3336587"/>
            <a:ext cx="2976664" cy="2048219"/>
          </a:xfrm>
          <a:prstGeom prst="roundRect">
            <a:avLst/>
          </a:prstGeom>
          <a:solidFill>
            <a:schemeClr val="accent4">
              <a:lumMod val="20000"/>
              <a:lumOff val="80000"/>
            </a:schemeClr>
          </a:solidFill>
          <a:ln>
            <a:solidFill>
              <a:srgbClr val="0A439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000" b="1" dirty="0"/>
              <a:t>Phénoménologie</a:t>
            </a:r>
          </a:p>
          <a:p>
            <a:pPr algn="ctr"/>
            <a:endParaRPr lang="fr-FR" sz="2000" dirty="0"/>
          </a:p>
          <a:p>
            <a:pPr algn="ctr"/>
            <a:r>
              <a:rPr lang="fr-FR" sz="2000" dirty="0"/>
              <a:t>Comprendre le vécu des kinés dans leur rôle d’orientation. </a:t>
            </a:r>
          </a:p>
          <a:p>
            <a:pPr algn="ctr"/>
            <a:endParaRPr lang="fr-FR" sz="2000" dirty="0"/>
          </a:p>
        </p:txBody>
      </p:sp>
      <p:sp>
        <p:nvSpPr>
          <p:cNvPr id="10" name="Rectangle : coins arrondis 9">
            <a:extLst>
              <a:ext uri="{FF2B5EF4-FFF2-40B4-BE49-F238E27FC236}">
                <a16:creationId xmlns:a16="http://schemas.microsoft.com/office/drawing/2014/main" id="{CF787421-EFEA-4A8C-AEDB-85B0BE67586E}"/>
              </a:ext>
            </a:extLst>
          </p:cNvPr>
          <p:cNvSpPr/>
          <p:nvPr/>
        </p:nvSpPr>
        <p:spPr>
          <a:xfrm>
            <a:off x="4621876" y="3310109"/>
            <a:ext cx="2976664" cy="2048219"/>
          </a:xfrm>
          <a:prstGeom prst="roundRect">
            <a:avLst/>
          </a:prstGeom>
          <a:ln>
            <a:solidFill>
              <a:srgbClr val="0A439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t>Théorisation ancrée</a:t>
            </a:r>
          </a:p>
          <a:p>
            <a:pPr algn="ctr"/>
            <a:endParaRPr lang="fr-FR" sz="2000" dirty="0"/>
          </a:p>
          <a:p>
            <a:pPr algn="ctr"/>
            <a:r>
              <a:rPr lang="fr-FR" sz="2000" dirty="0"/>
              <a:t>Construire la théorie explicative des freins et leviers à cette orientation.</a:t>
            </a:r>
          </a:p>
        </p:txBody>
      </p:sp>
      <p:sp>
        <p:nvSpPr>
          <p:cNvPr id="11" name="Rectangle : coins arrondis 10">
            <a:extLst>
              <a:ext uri="{FF2B5EF4-FFF2-40B4-BE49-F238E27FC236}">
                <a16:creationId xmlns:a16="http://schemas.microsoft.com/office/drawing/2014/main" id="{8A44B789-A9C8-4224-85FD-2E382E9DFDC1}"/>
              </a:ext>
            </a:extLst>
          </p:cNvPr>
          <p:cNvSpPr/>
          <p:nvPr/>
        </p:nvSpPr>
        <p:spPr>
          <a:xfrm>
            <a:off x="8405552" y="3310108"/>
            <a:ext cx="2976664" cy="2048219"/>
          </a:xfrm>
          <a:prstGeom prst="roundRect">
            <a:avLst/>
          </a:prstGeom>
          <a:ln>
            <a:solidFill>
              <a:srgbClr val="0A439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t>Etude de cas</a:t>
            </a:r>
          </a:p>
          <a:p>
            <a:pPr algn="ctr"/>
            <a:r>
              <a:rPr lang="fr-FR" sz="2000" dirty="0"/>
              <a:t> </a:t>
            </a:r>
          </a:p>
          <a:p>
            <a:pPr algn="ctr"/>
            <a:r>
              <a:rPr lang="fr-FR" sz="2000" dirty="0"/>
              <a:t>Etudier un dispositif particulier (ex: dans une CPTS)</a:t>
            </a:r>
          </a:p>
        </p:txBody>
      </p:sp>
    </p:spTree>
    <p:extLst>
      <p:ext uri="{BB962C8B-B14F-4D97-AF65-F5344CB8AC3E}">
        <p14:creationId xmlns:p14="http://schemas.microsoft.com/office/powerpoint/2010/main" val="26264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 et du cadre théorique !</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ZoneTexte 1">
            <a:extLst>
              <a:ext uri="{FF2B5EF4-FFF2-40B4-BE49-F238E27FC236}">
                <a16:creationId xmlns:a16="http://schemas.microsoft.com/office/drawing/2014/main" id="{23E4A2FC-C5F1-4BF4-BCD4-8030AC6FB277}"/>
              </a:ext>
            </a:extLst>
          </p:cNvPr>
          <p:cNvSpPr txBox="1"/>
          <p:nvPr/>
        </p:nvSpPr>
        <p:spPr>
          <a:xfrm>
            <a:off x="324196" y="6064134"/>
            <a:ext cx="8595360" cy="461665"/>
          </a:xfrm>
          <a:prstGeom prst="rect">
            <a:avLst/>
          </a:prstGeom>
          <a:noFill/>
        </p:spPr>
        <p:txBody>
          <a:bodyPr wrap="square" rtlCol="0">
            <a:spAutoFit/>
          </a:bodyPr>
          <a:lstStyle/>
          <a:p>
            <a:r>
              <a:rPr lang="fr-FR" sz="1200" b="0" i="1" u="none" strike="noStrike" kern="1200" baseline="0" dirty="0">
                <a:solidFill>
                  <a:schemeClr val="dk1"/>
                </a:solidFill>
                <a:latin typeface="+mn-lt"/>
                <a:ea typeface="+mn-ea"/>
                <a:cs typeface="+mn-cs"/>
              </a:rPr>
              <a:t>Mucchielli, Alex., et al. « C ». Dictionnaire des méthodes qualitatives en sciences humaines, Armand Colin, 2009. p.16-60. CAIRN.INFO, shs.cairn.info/dictionnaire-</a:t>
            </a:r>
            <a:r>
              <a:rPr lang="fr-FR" sz="1200" b="0" i="1" u="none" strike="noStrike" kern="1200" baseline="0" dirty="0" err="1">
                <a:solidFill>
                  <a:schemeClr val="dk1"/>
                </a:solidFill>
                <a:latin typeface="+mn-lt"/>
                <a:ea typeface="+mn-ea"/>
                <a:cs typeface="+mn-cs"/>
              </a:rPr>
              <a:t>methodes</a:t>
            </a:r>
            <a:r>
              <a:rPr lang="fr-FR" sz="1200" b="0" i="1" u="none" strike="noStrike" kern="1200" baseline="0" dirty="0">
                <a:solidFill>
                  <a:schemeClr val="dk1"/>
                </a:solidFill>
                <a:latin typeface="+mn-lt"/>
                <a:ea typeface="+mn-ea"/>
                <a:cs typeface="+mn-cs"/>
              </a:rPr>
              <a:t>-qualitatives-en-sciences--9782200244491-page-16?lang=</a:t>
            </a:r>
            <a:r>
              <a:rPr lang="fr-FR" sz="1200" b="0" i="1" u="none" strike="noStrike" kern="1200" baseline="0" dirty="0" err="1">
                <a:solidFill>
                  <a:schemeClr val="dk1"/>
                </a:solidFill>
                <a:latin typeface="+mn-lt"/>
                <a:ea typeface="+mn-ea"/>
                <a:cs typeface="+mn-cs"/>
              </a:rPr>
              <a:t>fr.</a:t>
            </a:r>
            <a:endParaRPr lang="fr-FR" sz="1200" b="0" i="1" u="none" strike="noStrike" kern="1200" baseline="0" dirty="0">
              <a:solidFill>
                <a:schemeClr val="dk1"/>
              </a:solidFill>
              <a:latin typeface="+mn-lt"/>
              <a:ea typeface="+mn-ea"/>
              <a:cs typeface="+mn-cs"/>
            </a:endParaRPr>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pPr marL="0" indent="0">
              <a:buNone/>
            </a:pPr>
            <a:r>
              <a:rPr lang="fr-FR" dirty="0"/>
              <a:t>Avec quels outils je regarde mon étude ? </a:t>
            </a:r>
          </a:p>
          <a:p>
            <a:pPr marL="0" indent="0">
              <a:buNone/>
            </a:pPr>
            <a:r>
              <a:rPr lang="fr-FR" sz="2400" dirty="0"/>
              <a:t>→ revenir sur mes lectures et sur les « cadres mobilisés » pour lire mon sujet, pour éclairer le sujet à l’étude </a:t>
            </a:r>
          </a:p>
        </p:txBody>
      </p:sp>
      <p:pic>
        <p:nvPicPr>
          <p:cNvPr id="8" name="Image 7">
            <a:extLst>
              <a:ext uri="{FF2B5EF4-FFF2-40B4-BE49-F238E27FC236}">
                <a16:creationId xmlns:a16="http://schemas.microsoft.com/office/drawing/2014/main" id="{7BA2807A-0689-489E-8CF3-E1D964595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4196" y="1591095"/>
            <a:ext cx="584776" cy="584776"/>
          </a:xfrm>
          <a:prstGeom prst="rect">
            <a:avLst/>
          </a:prstGeom>
        </p:spPr>
      </p:pic>
    </p:spTree>
    <p:extLst>
      <p:ext uri="{BB962C8B-B14F-4D97-AF65-F5344CB8AC3E}">
        <p14:creationId xmlns:p14="http://schemas.microsoft.com/office/powerpoint/2010/main" val="144966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 et du cadre théorique !</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pPr marL="0" indent="0">
              <a:buNone/>
            </a:pPr>
            <a:r>
              <a:rPr lang="fr-FR" dirty="0"/>
              <a:t>Avec quels outils je regarde mon étude ? </a:t>
            </a:r>
          </a:p>
          <a:p>
            <a:pPr marL="0" indent="0">
              <a:buNone/>
            </a:pPr>
            <a:r>
              <a:rPr lang="fr-FR" sz="2400" dirty="0"/>
              <a:t>→ revenir sur mes lectures et sur les « cadres mobilisés » pour lire mon sujet, pour éclairer le sujet à l’étude </a:t>
            </a:r>
          </a:p>
        </p:txBody>
      </p:sp>
      <p:pic>
        <p:nvPicPr>
          <p:cNvPr id="8" name="Image 7">
            <a:extLst>
              <a:ext uri="{FF2B5EF4-FFF2-40B4-BE49-F238E27FC236}">
                <a16:creationId xmlns:a16="http://schemas.microsoft.com/office/drawing/2014/main" id="{7BA2807A-0689-489E-8CF3-E1D96459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196" y="1591095"/>
            <a:ext cx="584776" cy="584776"/>
          </a:xfrm>
          <a:prstGeom prst="rect">
            <a:avLst/>
          </a:prstGeom>
        </p:spPr>
      </p:pic>
      <p:sp>
        <p:nvSpPr>
          <p:cNvPr id="11" name="Ellipse 10">
            <a:extLst>
              <a:ext uri="{FF2B5EF4-FFF2-40B4-BE49-F238E27FC236}">
                <a16:creationId xmlns:a16="http://schemas.microsoft.com/office/drawing/2014/main" id="{CA7F90D7-9900-4BB3-8CC9-093940AB3372}"/>
              </a:ext>
            </a:extLst>
          </p:cNvPr>
          <p:cNvSpPr/>
          <p:nvPr/>
        </p:nvSpPr>
        <p:spPr>
          <a:xfrm>
            <a:off x="324196" y="3170736"/>
            <a:ext cx="2636520" cy="2392680"/>
          </a:xfrm>
          <a:prstGeom prst="ellipse">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sur le comportement professionnel et la décision clinique </a:t>
            </a:r>
          </a:p>
        </p:txBody>
      </p:sp>
    </p:spTree>
    <p:extLst>
      <p:ext uri="{BB962C8B-B14F-4D97-AF65-F5344CB8AC3E}">
        <p14:creationId xmlns:p14="http://schemas.microsoft.com/office/powerpoint/2010/main" val="318192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 et du cadre théorique !</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pPr marL="0" indent="0">
              <a:buNone/>
            </a:pPr>
            <a:r>
              <a:rPr lang="fr-FR" dirty="0"/>
              <a:t>Avec quels outils je regarde mon étude ? </a:t>
            </a:r>
          </a:p>
          <a:p>
            <a:pPr marL="0" indent="0">
              <a:buNone/>
            </a:pPr>
            <a:r>
              <a:rPr lang="fr-FR" sz="2400" dirty="0"/>
              <a:t>→ revenir sur mes lectures et sur les « cadres mobilisés » pour lire mon sujet, pour éclairer le sujet à l’étude </a:t>
            </a:r>
          </a:p>
        </p:txBody>
      </p:sp>
      <p:pic>
        <p:nvPicPr>
          <p:cNvPr id="8" name="Image 7">
            <a:extLst>
              <a:ext uri="{FF2B5EF4-FFF2-40B4-BE49-F238E27FC236}">
                <a16:creationId xmlns:a16="http://schemas.microsoft.com/office/drawing/2014/main" id="{7BA2807A-0689-489E-8CF3-E1D96459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196" y="1591095"/>
            <a:ext cx="584776" cy="584776"/>
          </a:xfrm>
          <a:prstGeom prst="rect">
            <a:avLst/>
          </a:prstGeom>
        </p:spPr>
      </p:pic>
      <p:sp>
        <p:nvSpPr>
          <p:cNvPr id="11" name="Ellipse 10">
            <a:extLst>
              <a:ext uri="{FF2B5EF4-FFF2-40B4-BE49-F238E27FC236}">
                <a16:creationId xmlns:a16="http://schemas.microsoft.com/office/drawing/2014/main" id="{CA7F90D7-9900-4BB3-8CC9-093940AB3372}"/>
              </a:ext>
            </a:extLst>
          </p:cNvPr>
          <p:cNvSpPr/>
          <p:nvPr/>
        </p:nvSpPr>
        <p:spPr>
          <a:xfrm>
            <a:off x="324196" y="3125016"/>
            <a:ext cx="2636520" cy="2392680"/>
          </a:xfrm>
          <a:prstGeom prst="ellipse">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sur le comportement professionnel et la décision clinique </a:t>
            </a:r>
          </a:p>
        </p:txBody>
      </p:sp>
      <p:sp>
        <p:nvSpPr>
          <p:cNvPr id="10" name="Ellipse 9">
            <a:extLst>
              <a:ext uri="{FF2B5EF4-FFF2-40B4-BE49-F238E27FC236}">
                <a16:creationId xmlns:a16="http://schemas.microsoft.com/office/drawing/2014/main" id="{FBD8C706-FC0C-4473-B26A-859283E34A55}"/>
              </a:ext>
            </a:extLst>
          </p:cNvPr>
          <p:cNvSpPr/>
          <p:nvPr/>
        </p:nvSpPr>
        <p:spPr>
          <a:xfrm>
            <a:off x="3611880" y="3125016"/>
            <a:ext cx="2636520" cy="2392680"/>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Cadres des sciences de la santé</a:t>
            </a:r>
          </a:p>
        </p:txBody>
      </p:sp>
    </p:spTree>
    <p:extLst>
      <p:ext uri="{BB962C8B-B14F-4D97-AF65-F5344CB8AC3E}">
        <p14:creationId xmlns:p14="http://schemas.microsoft.com/office/powerpoint/2010/main" val="170664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35A7B825-95C5-4B47-81D7-10860D201079}"/>
              </a:ext>
            </a:extLst>
          </p:cNvPr>
          <p:cNvSpPr/>
          <p:nvPr/>
        </p:nvSpPr>
        <p:spPr>
          <a:xfrm>
            <a:off x="6096000" y="3018336"/>
            <a:ext cx="2636520" cy="2392680"/>
          </a:xfrm>
          <a:prstGeom prst="ellipse">
            <a:avLst/>
          </a:prstGeom>
          <a:solidFill>
            <a:srgbClr val="47529E"/>
          </a:solidFill>
          <a:ln>
            <a:solidFill>
              <a:srgbClr val="47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psychologiques et sociologiques de la relation de soin</a:t>
            </a:r>
          </a:p>
        </p:txBody>
      </p:sp>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 et du cadre théorique !</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pPr marL="0" indent="0">
              <a:buNone/>
            </a:pPr>
            <a:r>
              <a:rPr lang="fr-FR" dirty="0"/>
              <a:t>Avec quels outils je regarde mon étude ? </a:t>
            </a:r>
          </a:p>
          <a:p>
            <a:pPr marL="0" indent="0">
              <a:buNone/>
            </a:pPr>
            <a:r>
              <a:rPr lang="fr-FR" sz="2400" dirty="0"/>
              <a:t>→ revenir sur mes lectures et sur les « cadres mobilisés » pour lire mon sujet, pour éclairer le sujet à l’étude </a:t>
            </a:r>
          </a:p>
        </p:txBody>
      </p:sp>
      <p:pic>
        <p:nvPicPr>
          <p:cNvPr id="8" name="Image 7">
            <a:extLst>
              <a:ext uri="{FF2B5EF4-FFF2-40B4-BE49-F238E27FC236}">
                <a16:creationId xmlns:a16="http://schemas.microsoft.com/office/drawing/2014/main" id="{7BA2807A-0689-489E-8CF3-E1D96459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196" y="1591095"/>
            <a:ext cx="584776" cy="584776"/>
          </a:xfrm>
          <a:prstGeom prst="rect">
            <a:avLst/>
          </a:prstGeom>
        </p:spPr>
      </p:pic>
      <p:sp>
        <p:nvSpPr>
          <p:cNvPr id="11" name="Ellipse 10">
            <a:extLst>
              <a:ext uri="{FF2B5EF4-FFF2-40B4-BE49-F238E27FC236}">
                <a16:creationId xmlns:a16="http://schemas.microsoft.com/office/drawing/2014/main" id="{CA7F90D7-9900-4BB3-8CC9-093940AB3372}"/>
              </a:ext>
            </a:extLst>
          </p:cNvPr>
          <p:cNvSpPr/>
          <p:nvPr/>
        </p:nvSpPr>
        <p:spPr>
          <a:xfrm>
            <a:off x="324196" y="3018336"/>
            <a:ext cx="2636520" cy="2392680"/>
          </a:xfrm>
          <a:prstGeom prst="ellipse">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sur le comportement professionnel et la décision clinique </a:t>
            </a:r>
          </a:p>
        </p:txBody>
      </p:sp>
      <p:sp>
        <p:nvSpPr>
          <p:cNvPr id="10" name="Ellipse 9">
            <a:extLst>
              <a:ext uri="{FF2B5EF4-FFF2-40B4-BE49-F238E27FC236}">
                <a16:creationId xmlns:a16="http://schemas.microsoft.com/office/drawing/2014/main" id="{FBD8C706-FC0C-4473-B26A-859283E34A55}"/>
              </a:ext>
            </a:extLst>
          </p:cNvPr>
          <p:cNvSpPr/>
          <p:nvPr/>
        </p:nvSpPr>
        <p:spPr>
          <a:xfrm>
            <a:off x="3202478" y="3018336"/>
            <a:ext cx="2636520" cy="2392680"/>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Cadres des sciences de la santé</a:t>
            </a:r>
          </a:p>
        </p:txBody>
      </p:sp>
    </p:spTree>
    <p:extLst>
      <p:ext uri="{BB962C8B-B14F-4D97-AF65-F5344CB8AC3E}">
        <p14:creationId xmlns:p14="http://schemas.microsoft.com/office/powerpoint/2010/main" val="178676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35A7B825-95C5-4B47-81D7-10860D201079}"/>
              </a:ext>
            </a:extLst>
          </p:cNvPr>
          <p:cNvSpPr/>
          <p:nvPr/>
        </p:nvSpPr>
        <p:spPr>
          <a:xfrm>
            <a:off x="5948380" y="3018336"/>
            <a:ext cx="2636520" cy="2392680"/>
          </a:xfrm>
          <a:prstGeom prst="ellipse">
            <a:avLst/>
          </a:prstGeom>
          <a:solidFill>
            <a:srgbClr val="47529E"/>
          </a:solidFill>
          <a:ln>
            <a:solidFill>
              <a:srgbClr val="47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psychologiques et sociologiques de la relation de soin</a:t>
            </a:r>
          </a:p>
        </p:txBody>
      </p:sp>
      <p:sp>
        <p:nvSpPr>
          <p:cNvPr id="5" name="Rectangle : coins arrondis 4">
            <a:extLst>
              <a:ext uri="{FF2B5EF4-FFF2-40B4-BE49-F238E27FC236}">
                <a16:creationId xmlns:a16="http://schemas.microsoft.com/office/drawing/2014/main" id="{11364604-9330-4FB3-8174-E3DB1138E9CD}"/>
              </a:ext>
            </a:extLst>
          </p:cNvPr>
          <p:cNvSpPr/>
          <p:nvPr/>
        </p:nvSpPr>
        <p:spPr>
          <a:xfrm>
            <a:off x="1085228" y="919290"/>
            <a:ext cx="4645664"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4322936" cy="584775"/>
          </a:xfrm>
          <a:prstGeom prst="rect">
            <a:avLst/>
          </a:prstGeom>
          <a:noFill/>
        </p:spPr>
        <p:txBody>
          <a:bodyPr wrap="square" rtlCol="0">
            <a:spAutoFit/>
          </a:bodyPr>
          <a:lstStyle/>
          <a:p>
            <a:r>
              <a:rPr lang="fr-FR" sz="3200" i="1" dirty="0">
                <a:solidFill>
                  <a:schemeClr val="bg2">
                    <a:lumMod val="25000"/>
                  </a:schemeClr>
                </a:solidFill>
                <a:latin typeface="+mj-lt"/>
              </a:rPr>
              <a:t>… et du cadre théorique !</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9" name="Espace réservé du contenu 8">
            <a:extLst>
              <a:ext uri="{FF2B5EF4-FFF2-40B4-BE49-F238E27FC236}">
                <a16:creationId xmlns:a16="http://schemas.microsoft.com/office/drawing/2014/main" id="{207776F2-122D-45DB-8CFF-B00889C35E2D}"/>
              </a:ext>
            </a:extLst>
          </p:cNvPr>
          <p:cNvSpPr>
            <a:spLocks noGrp="1"/>
          </p:cNvSpPr>
          <p:nvPr>
            <p:ph idx="1"/>
          </p:nvPr>
        </p:nvSpPr>
        <p:spPr>
          <a:xfrm>
            <a:off x="838200" y="1598618"/>
            <a:ext cx="10515600" cy="4340092"/>
          </a:xfrm>
        </p:spPr>
        <p:txBody>
          <a:bodyPr>
            <a:normAutofit/>
          </a:bodyPr>
          <a:lstStyle/>
          <a:p>
            <a:pPr marL="0" indent="0">
              <a:buNone/>
            </a:pPr>
            <a:r>
              <a:rPr lang="fr-FR" dirty="0"/>
              <a:t>Avec quels outils je regarde mon étude ? </a:t>
            </a:r>
          </a:p>
          <a:p>
            <a:pPr marL="0" indent="0">
              <a:buNone/>
            </a:pPr>
            <a:r>
              <a:rPr lang="fr-FR" sz="2400" dirty="0"/>
              <a:t>→ revenir sur mes lectures et sur les « cadres mobilisés » pour lire mon sujet, pour éclairer le sujet à l’étude </a:t>
            </a:r>
          </a:p>
        </p:txBody>
      </p:sp>
      <p:pic>
        <p:nvPicPr>
          <p:cNvPr id="8" name="Image 7">
            <a:extLst>
              <a:ext uri="{FF2B5EF4-FFF2-40B4-BE49-F238E27FC236}">
                <a16:creationId xmlns:a16="http://schemas.microsoft.com/office/drawing/2014/main" id="{7BA2807A-0689-489E-8CF3-E1D96459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196" y="1591095"/>
            <a:ext cx="584776" cy="584776"/>
          </a:xfrm>
          <a:prstGeom prst="rect">
            <a:avLst/>
          </a:prstGeom>
        </p:spPr>
      </p:pic>
      <p:sp>
        <p:nvSpPr>
          <p:cNvPr id="11" name="Ellipse 10">
            <a:extLst>
              <a:ext uri="{FF2B5EF4-FFF2-40B4-BE49-F238E27FC236}">
                <a16:creationId xmlns:a16="http://schemas.microsoft.com/office/drawing/2014/main" id="{CA7F90D7-9900-4BB3-8CC9-093940AB3372}"/>
              </a:ext>
            </a:extLst>
          </p:cNvPr>
          <p:cNvSpPr/>
          <p:nvPr/>
        </p:nvSpPr>
        <p:spPr>
          <a:xfrm>
            <a:off x="459646" y="3017313"/>
            <a:ext cx="2636520" cy="2392680"/>
          </a:xfrm>
          <a:prstGeom prst="ellipse">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 sur le comportement professionnel et la décision clinique </a:t>
            </a:r>
          </a:p>
        </p:txBody>
      </p:sp>
      <p:sp>
        <p:nvSpPr>
          <p:cNvPr id="10" name="Ellipse 9">
            <a:extLst>
              <a:ext uri="{FF2B5EF4-FFF2-40B4-BE49-F238E27FC236}">
                <a16:creationId xmlns:a16="http://schemas.microsoft.com/office/drawing/2014/main" id="{FBD8C706-FC0C-4473-B26A-859283E34A55}"/>
              </a:ext>
            </a:extLst>
          </p:cNvPr>
          <p:cNvSpPr/>
          <p:nvPr/>
        </p:nvSpPr>
        <p:spPr>
          <a:xfrm>
            <a:off x="3201052" y="3017313"/>
            <a:ext cx="2636520" cy="2392680"/>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Cadres des sciences de la santé</a:t>
            </a:r>
          </a:p>
        </p:txBody>
      </p:sp>
      <p:sp>
        <p:nvSpPr>
          <p:cNvPr id="13" name="Ellipse 12">
            <a:extLst>
              <a:ext uri="{FF2B5EF4-FFF2-40B4-BE49-F238E27FC236}">
                <a16:creationId xmlns:a16="http://schemas.microsoft.com/office/drawing/2014/main" id="{12AB97B0-3493-4DAE-9B0E-DB9B8D5A61B8}"/>
              </a:ext>
            </a:extLst>
          </p:cNvPr>
          <p:cNvSpPr/>
          <p:nvPr/>
        </p:nvSpPr>
        <p:spPr>
          <a:xfrm>
            <a:off x="8695708" y="3018336"/>
            <a:ext cx="2636520" cy="2392680"/>
          </a:xfrm>
          <a:prstGeom prst="ellipse">
            <a:avLst/>
          </a:prstGeom>
          <a:solidFill>
            <a:srgbClr val="412672"/>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Théories liées aux inégalités sociales et à l’accès aux soins</a:t>
            </a:r>
          </a:p>
        </p:txBody>
      </p:sp>
    </p:spTree>
    <p:extLst>
      <p:ext uri="{BB962C8B-B14F-4D97-AF65-F5344CB8AC3E}">
        <p14:creationId xmlns:p14="http://schemas.microsoft.com/office/powerpoint/2010/main" val="133673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77032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545396" cy="584775"/>
          </a:xfrm>
          <a:prstGeom prst="rect">
            <a:avLst/>
          </a:prstGeom>
          <a:noFill/>
        </p:spPr>
        <p:txBody>
          <a:bodyPr wrap="square" rtlCol="0">
            <a:spAutoFit/>
          </a:bodyPr>
          <a:lstStyle/>
          <a:p>
            <a:r>
              <a:rPr lang="fr-FR" sz="3200" i="1" dirty="0">
                <a:solidFill>
                  <a:schemeClr val="bg2">
                    <a:lumMod val="25000"/>
                  </a:schemeClr>
                </a:solidFill>
                <a:latin typeface="+mj-lt"/>
              </a:rPr>
              <a:t>Définir sa question de recherche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spTree>
    <p:extLst>
      <p:ext uri="{BB962C8B-B14F-4D97-AF65-F5344CB8AC3E}">
        <p14:creationId xmlns:p14="http://schemas.microsoft.com/office/powerpoint/2010/main" val="319158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0C9-1B01-457B-8FEF-9C7275942C75}"/>
              </a:ext>
            </a:extLst>
          </p:cNvPr>
          <p:cNvSpPr>
            <a:spLocks noGrp="1"/>
          </p:cNvSpPr>
          <p:nvPr>
            <p:ph type="title"/>
          </p:nvPr>
        </p:nvSpPr>
        <p:spPr>
          <a:xfrm>
            <a:off x="839788" y="457200"/>
            <a:ext cx="3932237" cy="2237102"/>
          </a:xfrm>
        </p:spPr>
        <p:txBody>
          <a:bodyPr/>
          <a:lstStyle/>
          <a:p>
            <a:r>
              <a:rPr lang="fr-FR" dirty="0"/>
              <a:t>COMMENT CRÉER UN PROTOCOLE DE RECHERCHE ? </a:t>
            </a:r>
          </a:p>
        </p:txBody>
      </p:sp>
      <p:sp>
        <p:nvSpPr>
          <p:cNvPr id="4" name="Espace réservé du texte 3">
            <a:extLst>
              <a:ext uri="{FF2B5EF4-FFF2-40B4-BE49-F238E27FC236}">
                <a16:creationId xmlns:a16="http://schemas.microsoft.com/office/drawing/2014/main" id="{91A06E1A-9422-4B00-91DC-D7133F251AC6}"/>
              </a:ext>
            </a:extLst>
          </p:cNvPr>
          <p:cNvSpPr>
            <a:spLocks noGrp="1"/>
          </p:cNvSpPr>
          <p:nvPr>
            <p:ph type="body" sz="half" idx="2"/>
          </p:nvPr>
        </p:nvSpPr>
        <p:spPr>
          <a:xfrm>
            <a:off x="839788" y="2694302"/>
            <a:ext cx="3932237" cy="3174686"/>
          </a:xfrm>
        </p:spPr>
        <p:txBody>
          <a:bodyPr/>
          <a:lstStyle/>
          <a:p>
            <a:endParaRPr lang="fr-FR" dirty="0"/>
          </a:p>
        </p:txBody>
      </p:sp>
      <p:grpSp>
        <p:nvGrpSpPr>
          <p:cNvPr id="5" name="Groupe 4">
            <a:extLst>
              <a:ext uri="{FF2B5EF4-FFF2-40B4-BE49-F238E27FC236}">
                <a16:creationId xmlns:a16="http://schemas.microsoft.com/office/drawing/2014/main" id="{8D8D49D4-BBC5-4109-B6A9-33DD632285D2}"/>
              </a:ext>
            </a:extLst>
          </p:cNvPr>
          <p:cNvGrpSpPr/>
          <p:nvPr/>
        </p:nvGrpSpPr>
        <p:grpSpPr>
          <a:xfrm>
            <a:off x="4889839" y="256246"/>
            <a:ext cx="6581724" cy="5511558"/>
            <a:chOff x="73348" y="1004392"/>
            <a:chExt cx="6581724" cy="5511558"/>
          </a:xfrm>
        </p:grpSpPr>
        <p:grpSp>
          <p:nvGrpSpPr>
            <p:cNvPr id="6" name="Groupe 5">
              <a:extLst>
                <a:ext uri="{FF2B5EF4-FFF2-40B4-BE49-F238E27FC236}">
                  <a16:creationId xmlns:a16="http://schemas.microsoft.com/office/drawing/2014/main" id="{C3FB9F8A-C2D0-42BA-B447-4F1E216DE8C3}"/>
                </a:ext>
              </a:extLst>
            </p:cNvPr>
            <p:cNvGrpSpPr/>
            <p:nvPr/>
          </p:nvGrpSpPr>
          <p:grpSpPr>
            <a:xfrm>
              <a:off x="579716" y="1004392"/>
              <a:ext cx="6075356" cy="5497487"/>
              <a:chOff x="579716" y="1004392"/>
              <a:chExt cx="6075356" cy="5497487"/>
            </a:xfrm>
          </p:grpSpPr>
          <p:grpSp>
            <p:nvGrpSpPr>
              <p:cNvPr id="9" name="Groupe 8">
                <a:extLst>
                  <a:ext uri="{FF2B5EF4-FFF2-40B4-BE49-F238E27FC236}">
                    <a16:creationId xmlns:a16="http://schemas.microsoft.com/office/drawing/2014/main" id="{C0CCBA33-934B-47AC-AD34-9785829B4925}"/>
                  </a:ext>
                </a:extLst>
              </p:cNvPr>
              <p:cNvGrpSpPr/>
              <p:nvPr/>
            </p:nvGrpSpPr>
            <p:grpSpPr>
              <a:xfrm>
                <a:off x="2173473" y="1004392"/>
                <a:ext cx="4481599" cy="5497487"/>
                <a:chOff x="1043920" y="1268443"/>
                <a:chExt cx="4481599" cy="5497487"/>
              </a:xfrm>
            </p:grpSpPr>
            <p:grpSp>
              <p:nvGrpSpPr>
                <p:cNvPr id="14" name="Groupe 13">
                  <a:extLst>
                    <a:ext uri="{FF2B5EF4-FFF2-40B4-BE49-F238E27FC236}">
                      <a16:creationId xmlns:a16="http://schemas.microsoft.com/office/drawing/2014/main" id="{C507BE43-56AC-4910-843C-853DD4696CD7}"/>
                    </a:ext>
                  </a:extLst>
                </p:cNvPr>
                <p:cNvGrpSpPr/>
                <p:nvPr/>
              </p:nvGrpSpPr>
              <p:grpSpPr>
                <a:xfrm>
                  <a:off x="1364265" y="1271357"/>
                  <a:ext cx="4161254" cy="5494572"/>
                  <a:chOff x="440087" y="288496"/>
                  <a:chExt cx="4316450" cy="5956862"/>
                </a:xfrm>
              </p:grpSpPr>
              <p:grpSp>
                <p:nvGrpSpPr>
                  <p:cNvPr id="23" name="Groupe 22">
                    <a:extLst>
                      <a:ext uri="{FF2B5EF4-FFF2-40B4-BE49-F238E27FC236}">
                        <a16:creationId xmlns:a16="http://schemas.microsoft.com/office/drawing/2014/main" id="{29B22E9F-5C5D-42B5-8C5F-987A47EF48BF}"/>
                      </a:ext>
                    </a:extLst>
                  </p:cNvPr>
                  <p:cNvGrpSpPr/>
                  <p:nvPr/>
                </p:nvGrpSpPr>
                <p:grpSpPr>
                  <a:xfrm>
                    <a:off x="440087" y="288496"/>
                    <a:ext cx="4316450" cy="5956862"/>
                    <a:chOff x="3540245" y="400962"/>
                    <a:chExt cx="4316450" cy="5956862"/>
                  </a:xfrm>
                  <a:solidFill>
                    <a:schemeClr val="accent4">
                      <a:lumMod val="20000"/>
                      <a:lumOff val="80000"/>
                    </a:schemeClr>
                  </a:solidFill>
                </p:grpSpPr>
                <p:grpSp>
                  <p:nvGrpSpPr>
                    <p:cNvPr id="32" name="Groupe 31">
                      <a:extLst>
                        <a:ext uri="{FF2B5EF4-FFF2-40B4-BE49-F238E27FC236}">
                          <a16:creationId xmlns:a16="http://schemas.microsoft.com/office/drawing/2014/main" id="{10213ADB-A721-43C5-9CDA-725EA19F26FA}"/>
                        </a:ext>
                      </a:extLst>
                    </p:cNvPr>
                    <p:cNvGrpSpPr/>
                    <p:nvPr/>
                  </p:nvGrpSpPr>
                  <p:grpSpPr>
                    <a:xfrm>
                      <a:off x="3540245" y="400962"/>
                      <a:ext cx="4316450" cy="4439976"/>
                      <a:chOff x="1178449" y="684574"/>
                      <a:chExt cx="5771436" cy="3427756"/>
                    </a:xfrm>
                    <a:grpFill/>
                  </p:grpSpPr>
                  <p:sp>
                    <p:nvSpPr>
                      <p:cNvPr id="35" name="Trapèze 34">
                        <a:extLst>
                          <a:ext uri="{FF2B5EF4-FFF2-40B4-BE49-F238E27FC236}">
                            <a16:creationId xmlns:a16="http://schemas.microsoft.com/office/drawing/2014/main" id="{A362655B-D9C8-4D93-B267-B39AFE3D61EC}"/>
                          </a:ext>
                        </a:extLst>
                      </p:cNvPr>
                      <p:cNvSpPr/>
                      <p:nvPr/>
                    </p:nvSpPr>
                    <p:spPr>
                      <a:xfrm rot="10800000">
                        <a:off x="1178449" y="684574"/>
                        <a:ext cx="5771436" cy="567224"/>
                      </a:xfrm>
                      <a:prstGeom prst="trapezoid">
                        <a:avLst>
                          <a:gd name="adj" fmla="val 37069"/>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EF"/>
                          </a:solidFill>
                        </a:endParaRPr>
                      </a:p>
                    </p:txBody>
                  </p:sp>
                  <p:sp>
                    <p:nvSpPr>
                      <p:cNvPr id="36" name="Trapèze 35">
                        <a:extLst>
                          <a:ext uri="{FF2B5EF4-FFF2-40B4-BE49-F238E27FC236}">
                            <a16:creationId xmlns:a16="http://schemas.microsoft.com/office/drawing/2014/main" id="{CDDA7E92-7D3F-4955-B6B3-1FFEB1E0887E}"/>
                          </a:ext>
                        </a:extLst>
                      </p:cNvPr>
                      <p:cNvSpPr/>
                      <p:nvPr/>
                    </p:nvSpPr>
                    <p:spPr>
                      <a:xfrm rot="10800000">
                        <a:off x="1557655" y="1292540"/>
                        <a:ext cx="5028957" cy="531368"/>
                      </a:xfrm>
                      <a:prstGeom prst="trapezoid">
                        <a:avLst>
                          <a:gd name="adj" fmla="val 33282"/>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7" name="Trapèze 36">
                        <a:extLst>
                          <a:ext uri="{FF2B5EF4-FFF2-40B4-BE49-F238E27FC236}">
                            <a16:creationId xmlns:a16="http://schemas.microsoft.com/office/drawing/2014/main" id="{1E86ABE0-B2D0-4277-B7F0-5BAF64BEDDDD}"/>
                          </a:ext>
                        </a:extLst>
                      </p:cNvPr>
                      <p:cNvSpPr/>
                      <p:nvPr/>
                    </p:nvSpPr>
                    <p:spPr>
                      <a:xfrm rot="10800000">
                        <a:off x="1891099" y="1864646"/>
                        <a:ext cx="4367454" cy="531369"/>
                      </a:xfrm>
                      <a:prstGeom prst="trapezoid">
                        <a:avLst>
                          <a:gd name="adj" fmla="val 37883"/>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8" name="Trapèze 37">
                        <a:extLst>
                          <a:ext uri="{FF2B5EF4-FFF2-40B4-BE49-F238E27FC236}">
                            <a16:creationId xmlns:a16="http://schemas.microsoft.com/office/drawing/2014/main" id="{906E25B1-A4A7-4619-84EF-AEE08D1C5F7B}"/>
                          </a:ext>
                        </a:extLst>
                      </p:cNvPr>
                      <p:cNvSpPr/>
                      <p:nvPr/>
                    </p:nvSpPr>
                    <p:spPr>
                      <a:xfrm rot="10800000">
                        <a:off x="2257233" y="2436752"/>
                        <a:ext cx="3659472" cy="531369"/>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apèze 38">
                        <a:extLst>
                          <a:ext uri="{FF2B5EF4-FFF2-40B4-BE49-F238E27FC236}">
                            <a16:creationId xmlns:a16="http://schemas.microsoft.com/office/drawing/2014/main" id="{410370E4-A43B-45BE-A907-A54E1C810F7E}"/>
                          </a:ext>
                        </a:extLst>
                      </p:cNvPr>
                      <p:cNvSpPr/>
                      <p:nvPr/>
                    </p:nvSpPr>
                    <p:spPr>
                      <a:xfrm rot="10800000">
                        <a:off x="2649518" y="3008857"/>
                        <a:ext cx="2857152" cy="531369"/>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apèze 39">
                        <a:extLst>
                          <a:ext uri="{FF2B5EF4-FFF2-40B4-BE49-F238E27FC236}">
                            <a16:creationId xmlns:a16="http://schemas.microsoft.com/office/drawing/2014/main" id="{0B59325F-AB9B-4F43-BA9D-C62A5E76B312}"/>
                          </a:ext>
                        </a:extLst>
                      </p:cNvPr>
                      <p:cNvSpPr/>
                      <p:nvPr/>
                    </p:nvSpPr>
                    <p:spPr>
                      <a:xfrm rot="10800000">
                        <a:off x="3059548" y="3580961"/>
                        <a:ext cx="2054837" cy="531369"/>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32">
                      <a:extLst>
                        <a:ext uri="{FF2B5EF4-FFF2-40B4-BE49-F238E27FC236}">
                          <a16:creationId xmlns:a16="http://schemas.microsoft.com/office/drawing/2014/main" id="{C7C90599-1E7F-4738-9C35-21434B2A6ED0}"/>
                        </a:ext>
                      </a:extLst>
                    </p:cNvPr>
                    <p:cNvSpPr/>
                    <p:nvPr/>
                  </p:nvSpPr>
                  <p:spPr>
                    <a:xfrm>
                      <a:off x="5243650" y="4897335"/>
                      <a:ext cx="943739" cy="688284"/>
                    </a:xfrm>
                    <a:prstGeom prst="rect">
                      <a:avLst/>
                    </a:prstGeom>
                    <a:grp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595DF588-3D42-4AC0-B48D-F720A5193BC2}"/>
                        </a:ext>
                      </a:extLst>
                    </p:cNvPr>
                    <p:cNvSpPr/>
                    <p:nvPr/>
                  </p:nvSpPr>
                  <p:spPr>
                    <a:xfrm>
                      <a:off x="5256577" y="5669540"/>
                      <a:ext cx="943739" cy="688284"/>
                    </a:xfrm>
                    <a:prstGeom prst="rect">
                      <a:avLst/>
                    </a:prstGeom>
                    <a:grp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ZoneTexte 23">
                    <a:extLst>
                      <a:ext uri="{FF2B5EF4-FFF2-40B4-BE49-F238E27FC236}">
                        <a16:creationId xmlns:a16="http://schemas.microsoft.com/office/drawing/2014/main" id="{04E8FFE9-D0C9-4D47-BC40-0ADB44E3D284}"/>
                      </a:ext>
                    </a:extLst>
                  </p:cNvPr>
                  <p:cNvSpPr txBox="1"/>
                  <p:nvPr/>
                </p:nvSpPr>
                <p:spPr>
                  <a:xfrm>
                    <a:off x="1704539" y="427976"/>
                    <a:ext cx="1799461" cy="367039"/>
                  </a:xfrm>
                  <a:prstGeom prst="rect">
                    <a:avLst/>
                  </a:prstGeom>
                  <a:noFill/>
                </p:spPr>
                <p:txBody>
                  <a:bodyPr wrap="square" rtlCol="0">
                    <a:spAutoFit/>
                  </a:bodyPr>
                  <a:lstStyle/>
                  <a:p>
                    <a:pPr algn="ctr"/>
                    <a:r>
                      <a:rPr lang="fr-FR" sz="1600" dirty="0">
                        <a:solidFill>
                          <a:schemeClr val="bg2">
                            <a:lumMod val="25000"/>
                          </a:schemeClr>
                        </a:solidFill>
                      </a:rPr>
                      <a:t>Situation d’appel</a:t>
                    </a:r>
                  </a:p>
                </p:txBody>
              </p:sp>
              <p:sp>
                <p:nvSpPr>
                  <p:cNvPr id="25" name="ZoneTexte 24">
                    <a:extLst>
                      <a:ext uri="{FF2B5EF4-FFF2-40B4-BE49-F238E27FC236}">
                        <a16:creationId xmlns:a16="http://schemas.microsoft.com/office/drawing/2014/main" id="{8DD2025C-A8AB-4217-A12A-EB16EBE8BDE7}"/>
                      </a:ext>
                    </a:extLst>
                  </p:cNvPr>
                  <p:cNvSpPr txBox="1"/>
                  <p:nvPr/>
                </p:nvSpPr>
                <p:spPr>
                  <a:xfrm>
                    <a:off x="1598977" y="1219783"/>
                    <a:ext cx="2078181" cy="367039"/>
                  </a:xfrm>
                  <a:prstGeom prst="rect">
                    <a:avLst/>
                  </a:prstGeom>
                  <a:noFill/>
                </p:spPr>
                <p:txBody>
                  <a:bodyPr wrap="square" rtlCol="0">
                    <a:spAutoFit/>
                  </a:bodyPr>
                  <a:lstStyle/>
                  <a:p>
                    <a:pPr algn="ctr"/>
                    <a:r>
                      <a:rPr lang="fr-FR" sz="1600" dirty="0">
                        <a:solidFill>
                          <a:schemeClr val="bg2">
                            <a:lumMod val="25000"/>
                          </a:schemeClr>
                        </a:solidFill>
                      </a:rPr>
                      <a:t>Revue de littérature</a:t>
                    </a:r>
                  </a:p>
                </p:txBody>
              </p:sp>
              <p:sp>
                <p:nvSpPr>
                  <p:cNvPr id="26" name="ZoneTexte 25">
                    <a:extLst>
                      <a:ext uri="{FF2B5EF4-FFF2-40B4-BE49-F238E27FC236}">
                        <a16:creationId xmlns:a16="http://schemas.microsoft.com/office/drawing/2014/main" id="{80B394E8-41DE-4312-B1D1-6241BB60B4BB}"/>
                      </a:ext>
                    </a:extLst>
                  </p:cNvPr>
                  <p:cNvSpPr txBox="1"/>
                  <p:nvPr/>
                </p:nvSpPr>
                <p:spPr>
                  <a:xfrm>
                    <a:off x="1826355" y="1959127"/>
                    <a:ext cx="1623426" cy="367039"/>
                  </a:xfrm>
                  <a:prstGeom prst="rect">
                    <a:avLst/>
                  </a:prstGeom>
                  <a:noFill/>
                </p:spPr>
                <p:txBody>
                  <a:bodyPr wrap="square" rtlCol="0">
                    <a:spAutoFit/>
                  </a:bodyPr>
                  <a:lstStyle/>
                  <a:p>
                    <a:pPr algn="ctr"/>
                    <a:r>
                      <a:rPr lang="fr-FR" sz="1600" dirty="0">
                        <a:solidFill>
                          <a:schemeClr val="bg2">
                            <a:lumMod val="25000"/>
                          </a:schemeClr>
                        </a:solidFill>
                      </a:rPr>
                      <a:t>Problématique</a:t>
                    </a:r>
                  </a:p>
                </p:txBody>
              </p:sp>
              <p:sp>
                <p:nvSpPr>
                  <p:cNvPr id="27" name="ZoneTexte 26">
                    <a:extLst>
                      <a:ext uri="{FF2B5EF4-FFF2-40B4-BE49-F238E27FC236}">
                        <a16:creationId xmlns:a16="http://schemas.microsoft.com/office/drawing/2014/main" id="{784EB829-4B17-46EE-BF62-A7DA97B7FA37}"/>
                      </a:ext>
                    </a:extLst>
                  </p:cNvPr>
                  <p:cNvSpPr txBox="1"/>
                  <p:nvPr/>
                </p:nvSpPr>
                <p:spPr>
                  <a:xfrm>
                    <a:off x="1760556" y="2630095"/>
                    <a:ext cx="1687425" cy="533875"/>
                  </a:xfrm>
                  <a:prstGeom prst="rect">
                    <a:avLst/>
                  </a:prstGeom>
                  <a:noFill/>
                </p:spPr>
                <p:txBody>
                  <a:bodyPr wrap="square" rtlCol="0">
                    <a:spAutoFit/>
                  </a:bodyPr>
                  <a:lstStyle/>
                  <a:p>
                    <a:pPr algn="ctr"/>
                    <a:r>
                      <a:rPr lang="fr-FR" sz="1600" dirty="0">
                        <a:solidFill>
                          <a:schemeClr val="bg2">
                            <a:lumMod val="25000"/>
                          </a:schemeClr>
                        </a:solidFill>
                      </a:rPr>
                      <a:t>Choix du design</a:t>
                    </a:r>
                  </a:p>
                  <a:p>
                    <a:pPr algn="ctr"/>
                    <a:r>
                      <a:rPr lang="fr-FR" sz="1000" dirty="0">
                        <a:solidFill>
                          <a:schemeClr val="bg2">
                            <a:lumMod val="25000"/>
                          </a:schemeClr>
                        </a:solidFill>
                      </a:rPr>
                      <a:t>Quali – quanti – mixte </a:t>
                    </a:r>
                  </a:p>
                </p:txBody>
              </p:sp>
              <p:sp>
                <p:nvSpPr>
                  <p:cNvPr id="28" name="ZoneTexte 27">
                    <a:extLst>
                      <a:ext uri="{FF2B5EF4-FFF2-40B4-BE49-F238E27FC236}">
                        <a16:creationId xmlns:a16="http://schemas.microsoft.com/office/drawing/2014/main" id="{E2A4B760-1711-4ABE-ACB1-DD21D9C7E87A}"/>
                      </a:ext>
                    </a:extLst>
                  </p:cNvPr>
                  <p:cNvSpPr txBox="1"/>
                  <p:nvPr/>
                </p:nvSpPr>
                <p:spPr>
                  <a:xfrm>
                    <a:off x="1776971" y="3356949"/>
                    <a:ext cx="1676783" cy="567242"/>
                  </a:xfrm>
                  <a:prstGeom prst="rect">
                    <a:avLst/>
                  </a:prstGeom>
                  <a:noFill/>
                </p:spPr>
                <p:txBody>
                  <a:bodyPr wrap="square" rtlCol="0">
                    <a:spAutoFit/>
                  </a:bodyPr>
                  <a:lstStyle/>
                  <a:p>
                    <a:pPr algn="ctr"/>
                    <a:r>
                      <a:rPr lang="fr-FR" sz="1400" dirty="0">
                        <a:solidFill>
                          <a:schemeClr val="bg2">
                            <a:lumMod val="25000"/>
                          </a:schemeClr>
                        </a:solidFill>
                      </a:rPr>
                      <a:t>Type d’approche et cadre théorique</a:t>
                    </a:r>
                  </a:p>
                </p:txBody>
              </p:sp>
              <p:sp>
                <p:nvSpPr>
                  <p:cNvPr id="29" name="ZoneTexte 28">
                    <a:extLst>
                      <a:ext uri="{FF2B5EF4-FFF2-40B4-BE49-F238E27FC236}">
                        <a16:creationId xmlns:a16="http://schemas.microsoft.com/office/drawing/2014/main" id="{FDAC860C-F37F-4143-8B35-CED9B4E1E1A8}"/>
                      </a:ext>
                    </a:extLst>
                  </p:cNvPr>
                  <p:cNvSpPr txBox="1"/>
                  <p:nvPr/>
                </p:nvSpPr>
                <p:spPr>
                  <a:xfrm>
                    <a:off x="1859882" y="4031999"/>
                    <a:ext cx="1536812" cy="633975"/>
                  </a:xfrm>
                  <a:prstGeom prst="rect">
                    <a:avLst/>
                  </a:prstGeom>
                  <a:noFill/>
                </p:spPr>
                <p:txBody>
                  <a:bodyPr wrap="square" rtlCol="0">
                    <a:spAutoFit/>
                  </a:bodyPr>
                  <a:lstStyle/>
                  <a:p>
                    <a:pPr algn="ctr"/>
                    <a:r>
                      <a:rPr lang="fr-FR" sz="1600" dirty="0">
                        <a:solidFill>
                          <a:schemeClr val="bg2">
                            <a:lumMod val="25000"/>
                          </a:schemeClr>
                        </a:solidFill>
                      </a:rPr>
                      <a:t>Question de recherche</a:t>
                    </a:r>
                  </a:p>
                </p:txBody>
              </p:sp>
              <p:sp>
                <p:nvSpPr>
                  <p:cNvPr id="30" name="ZoneTexte 29">
                    <a:extLst>
                      <a:ext uri="{FF2B5EF4-FFF2-40B4-BE49-F238E27FC236}">
                        <a16:creationId xmlns:a16="http://schemas.microsoft.com/office/drawing/2014/main" id="{23774101-5C75-4253-B0E4-F04D10186D70}"/>
                      </a:ext>
                    </a:extLst>
                  </p:cNvPr>
                  <p:cNvSpPr txBox="1"/>
                  <p:nvPr/>
                </p:nvSpPr>
                <p:spPr>
                  <a:xfrm>
                    <a:off x="2126957" y="4850559"/>
                    <a:ext cx="1002662" cy="500508"/>
                  </a:xfrm>
                  <a:prstGeom prst="rect">
                    <a:avLst/>
                  </a:prstGeom>
                  <a:noFill/>
                </p:spPr>
                <p:txBody>
                  <a:bodyPr wrap="square" rtlCol="0">
                    <a:spAutoFit/>
                  </a:bodyPr>
                  <a:lstStyle/>
                  <a:p>
                    <a:pPr algn="ctr"/>
                    <a:r>
                      <a:rPr lang="fr-FR" sz="1200" dirty="0">
                        <a:solidFill>
                          <a:schemeClr val="bg2">
                            <a:lumMod val="25000"/>
                          </a:schemeClr>
                        </a:solidFill>
                      </a:rPr>
                      <a:t>Choix outils de collecte</a:t>
                    </a:r>
                  </a:p>
                </p:txBody>
              </p:sp>
              <p:sp>
                <p:nvSpPr>
                  <p:cNvPr id="31" name="ZoneTexte 30">
                    <a:extLst>
                      <a:ext uri="{FF2B5EF4-FFF2-40B4-BE49-F238E27FC236}">
                        <a16:creationId xmlns:a16="http://schemas.microsoft.com/office/drawing/2014/main" id="{73B16081-F82F-4F69-8CFA-B12CA50C1A78}"/>
                      </a:ext>
                    </a:extLst>
                  </p:cNvPr>
                  <p:cNvSpPr txBox="1"/>
                  <p:nvPr/>
                </p:nvSpPr>
                <p:spPr>
                  <a:xfrm>
                    <a:off x="1975250" y="5538843"/>
                    <a:ext cx="1306075" cy="700711"/>
                  </a:xfrm>
                  <a:prstGeom prst="rect">
                    <a:avLst/>
                  </a:prstGeom>
                  <a:noFill/>
                </p:spPr>
                <p:txBody>
                  <a:bodyPr wrap="square" rtlCol="0">
                    <a:spAutoFit/>
                  </a:bodyPr>
                  <a:lstStyle/>
                  <a:p>
                    <a:pPr algn="ctr"/>
                    <a:r>
                      <a:rPr lang="fr-FR" sz="1200" dirty="0">
                        <a:solidFill>
                          <a:schemeClr val="bg2">
                            <a:lumMod val="25000"/>
                          </a:schemeClr>
                        </a:solidFill>
                      </a:rPr>
                      <a:t>Choix de la méthode d’analyse</a:t>
                    </a:r>
                  </a:p>
                </p:txBody>
              </p:sp>
            </p:grpSp>
            <p:sp>
              <p:nvSpPr>
                <p:cNvPr id="15" name="Accolade ouvrante 14">
                  <a:extLst>
                    <a:ext uri="{FF2B5EF4-FFF2-40B4-BE49-F238E27FC236}">
                      <a16:creationId xmlns:a16="http://schemas.microsoft.com/office/drawing/2014/main" id="{C5BBDA76-0761-41EF-9DEB-5F3E0D23EF09}"/>
                    </a:ext>
                  </a:extLst>
                </p:cNvPr>
                <p:cNvSpPr/>
                <p:nvPr/>
              </p:nvSpPr>
              <p:spPr>
                <a:xfrm>
                  <a:off x="1049080" y="1268443"/>
                  <a:ext cx="264052" cy="2093463"/>
                </a:xfrm>
                <a:prstGeom prst="leftBrace">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ouvrante 15">
                  <a:extLst>
                    <a:ext uri="{FF2B5EF4-FFF2-40B4-BE49-F238E27FC236}">
                      <a16:creationId xmlns:a16="http://schemas.microsoft.com/office/drawing/2014/main" id="{B40E2DDB-E79A-4827-9966-2609689892BB}"/>
                    </a:ext>
                  </a:extLst>
                </p:cNvPr>
                <p:cNvSpPr/>
                <p:nvPr/>
              </p:nvSpPr>
              <p:spPr>
                <a:xfrm>
                  <a:off x="1043920" y="3420261"/>
                  <a:ext cx="274371" cy="1937763"/>
                </a:xfrm>
                <a:prstGeom prst="leftBrace">
                  <a:avLst>
                    <a:gd name="adj1" fmla="val 11533"/>
                    <a:gd name="adj2" fmla="val 50444"/>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ccolade ouvrante 16">
                  <a:extLst>
                    <a:ext uri="{FF2B5EF4-FFF2-40B4-BE49-F238E27FC236}">
                      <a16:creationId xmlns:a16="http://schemas.microsoft.com/office/drawing/2014/main" id="{0418EF76-8B3A-4316-9948-6F18712ED67B}"/>
                    </a:ext>
                  </a:extLst>
                </p:cNvPr>
                <p:cNvSpPr/>
                <p:nvPr/>
              </p:nvSpPr>
              <p:spPr>
                <a:xfrm>
                  <a:off x="1056111" y="5416380"/>
                  <a:ext cx="274371" cy="1349550"/>
                </a:xfrm>
                <a:prstGeom prst="leftBrace">
                  <a:avLst>
                    <a:gd name="adj1" fmla="val 11533"/>
                    <a:gd name="adj2" fmla="val 50444"/>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D87A7637-FDEB-4E09-9AD8-4B3C0169EF10}"/>
                    </a:ext>
                  </a:extLst>
                </p:cNvPr>
                <p:cNvCxnSpPr>
                  <a:stCxn id="15" idx="2"/>
                </p:cNvCxnSpPr>
                <p:nvPr/>
              </p:nvCxnSpPr>
              <p:spPr>
                <a:xfrm>
                  <a:off x="1313132" y="3361906"/>
                  <a:ext cx="701482"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25032F3-1CE7-4E25-9934-2D520C2A7143}"/>
                    </a:ext>
                  </a:extLst>
                </p:cNvPr>
                <p:cNvCxnSpPr>
                  <a:cxnSpLocks/>
                </p:cNvCxnSpPr>
                <p:nvPr/>
              </p:nvCxnSpPr>
              <p:spPr>
                <a:xfrm>
                  <a:off x="1286935" y="3420261"/>
                  <a:ext cx="792642"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00051EA-302E-465E-8644-30DE502F990C}"/>
                    </a:ext>
                  </a:extLst>
                </p:cNvPr>
                <p:cNvCxnSpPr>
                  <a:cxnSpLocks/>
                </p:cNvCxnSpPr>
                <p:nvPr/>
              </p:nvCxnSpPr>
              <p:spPr>
                <a:xfrm>
                  <a:off x="1305495" y="5358024"/>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E06B1FA-474E-495A-98B0-F087E36BD8EC}"/>
                    </a:ext>
                  </a:extLst>
                </p:cNvPr>
                <p:cNvCxnSpPr>
                  <a:cxnSpLocks/>
                </p:cNvCxnSpPr>
                <p:nvPr/>
              </p:nvCxnSpPr>
              <p:spPr>
                <a:xfrm>
                  <a:off x="1330482" y="5416379"/>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D42E02A9-5ADF-4A8A-8046-61A14D398EB6}"/>
                    </a:ext>
                  </a:extLst>
                </p:cNvPr>
                <p:cNvCxnSpPr>
                  <a:cxnSpLocks/>
                </p:cNvCxnSpPr>
                <p:nvPr/>
              </p:nvCxnSpPr>
              <p:spPr>
                <a:xfrm>
                  <a:off x="1330482" y="6765929"/>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grpSp>
          <p:sp>
            <p:nvSpPr>
              <p:cNvPr id="10" name="Rectangle : coins arrondis 9">
                <a:extLst>
                  <a:ext uri="{FF2B5EF4-FFF2-40B4-BE49-F238E27FC236}">
                    <a16:creationId xmlns:a16="http://schemas.microsoft.com/office/drawing/2014/main" id="{06A82FAE-6106-4D42-AC08-1507B5B42236}"/>
                  </a:ext>
                </a:extLst>
              </p:cNvPr>
              <p:cNvSpPr/>
              <p:nvPr/>
            </p:nvSpPr>
            <p:spPr>
              <a:xfrm>
                <a:off x="1437478" y="1866319"/>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Rectangle : coins arrondis 10">
                <a:extLst>
                  <a:ext uri="{FF2B5EF4-FFF2-40B4-BE49-F238E27FC236}">
                    <a16:creationId xmlns:a16="http://schemas.microsoft.com/office/drawing/2014/main" id="{1AC7A049-A37C-46F9-BEE2-571C3F71777A}"/>
                  </a:ext>
                </a:extLst>
              </p:cNvPr>
              <p:cNvSpPr/>
              <p:nvPr/>
            </p:nvSpPr>
            <p:spPr>
              <a:xfrm>
                <a:off x="1434898" y="3955814"/>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2" name="Rectangle : coins arrondis 11">
                <a:extLst>
                  <a:ext uri="{FF2B5EF4-FFF2-40B4-BE49-F238E27FC236}">
                    <a16:creationId xmlns:a16="http://schemas.microsoft.com/office/drawing/2014/main" id="{7F94D24B-3E86-4842-8942-B87C6EF17B9D}"/>
                  </a:ext>
                </a:extLst>
              </p:cNvPr>
              <p:cNvSpPr/>
              <p:nvPr/>
            </p:nvSpPr>
            <p:spPr>
              <a:xfrm>
                <a:off x="1440615" y="5549847"/>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 name="ZoneTexte 12">
                <a:extLst>
                  <a:ext uri="{FF2B5EF4-FFF2-40B4-BE49-F238E27FC236}">
                    <a16:creationId xmlns:a16="http://schemas.microsoft.com/office/drawing/2014/main" id="{D89425C9-2C9E-448F-9D91-576162A12603}"/>
                  </a:ext>
                </a:extLst>
              </p:cNvPr>
              <p:cNvSpPr txBox="1"/>
              <p:nvPr/>
            </p:nvSpPr>
            <p:spPr>
              <a:xfrm>
                <a:off x="579716" y="2201631"/>
                <a:ext cx="1547784" cy="369332"/>
              </a:xfrm>
              <a:prstGeom prst="rect">
                <a:avLst/>
              </a:prstGeom>
              <a:noFill/>
            </p:spPr>
            <p:txBody>
              <a:bodyPr wrap="square" rtlCol="0">
                <a:spAutoFit/>
              </a:bodyPr>
              <a:lstStyle/>
              <a:p>
                <a:pPr algn="r"/>
                <a:r>
                  <a:rPr lang="fr-FR" dirty="0">
                    <a:latin typeface="+mj-lt"/>
                  </a:rPr>
                  <a:t>Problématiser</a:t>
                </a:r>
              </a:p>
            </p:txBody>
          </p:sp>
        </p:grpSp>
        <p:sp>
          <p:nvSpPr>
            <p:cNvPr id="7" name="ZoneTexte 6">
              <a:extLst>
                <a:ext uri="{FF2B5EF4-FFF2-40B4-BE49-F238E27FC236}">
                  <a16:creationId xmlns:a16="http://schemas.microsoft.com/office/drawing/2014/main" id="{454CDBD7-1484-467E-AF9E-236E99AD0CA8}"/>
                </a:ext>
              </a:extLst>
            </p:cNvPr>
            <p:cNvSpPr txBox="1"/>
            <p:nvPr/>
          </p:nvSpPr>
          <p:spPr>
            <a:xfrm>
              <a:off x="73348" y="4294368"/>
              <a:ext cx="2054152" cy="646331"/>
            </a:xfrm>
            <a:prstGeom prst="rect">
              <a:avLst/>
            </a:prstGeom>
            <a:noFill/>
          </p:spPr>
          <p:txBody>
            <a:bodyPr wrap="square" rtlCol="0">
              <a:spAutoFit/>
            </a:bodyPr>
            <a:lstStyle/>
            <a:p>
              <a:pPr algn="r"/>
              <a:r>
                <a:rPr lang="fr-FR" dirty="0">
                  <a:latin typeface="+mj-lt"/>
                </a:rPr>
                <a:t>Trouver sa question de recherche</a:t>
              </a:r>
            </a:p>
          </p:txBody>
        </p:sp>
        <p:sp>
          <p:nvSpPr>
            <p:cNvPr id="8" name="ZoneTexte 7">
              <a:extLst>
                <a:ext uri="{FF2B5EF4-FFF2-40B4-BE49-F238E27FC236}">
                  <a16:creationId xmlns:a16="http://schemas.microsoft.com/office/drawing/2014/main" id="{99D02004-C72C-423E-8FA1-77576305358D}"/>
                </a:ext>
              </a:extLst>
            </p:cNvPr>
            <p:cNvSpPr txBox="1"/>
            <p:nvPr/>
          </p:nvSpPr>
          <p:spPr>
            <a:xfrm>
              <a:off x="124907" y="5869619"/>
              <a:ext cx="2054152" cy="646331"/>
            </a:xfrm>
            <a:prstGeom prst="rect">
              <a:avLst/>
            </a:prstGeom>
            <a:noFill/>
          </p:spPr>
          <p:txBody>
            <a:bodyPr wrap="square" rtlCol="0">
              <a:spAutoFit/>
            </a:bodyPr>
            <a:lstStyle/>
            <a:p>
              <a:pPr algn="r"/>
              <a:r>
                <a:rPr lang="fr-FR" dirty="0">
                  <a:latin typeface="+mj-lt"/>
                </a:rPr>
                <a:t>Etablir un devis de recherche</a:t>
              </a:r>
            </a:p>
          </p:txBody>
        </p:sp>
      </p:grpSp>
    </p:spTree>
    <p:extLst>
      <p:ext uri="{BB962C8B-B14F-4D97-AF65-F5344CB8AC3E}">
        <p14:creationId xmlns:p14="http://schemas.microsoft.com/office/powerpoint/2010/main" val="92345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77032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545396" cy="584775"/>
          </a:xfrm>
          <a:prstGeom prst="rect">
            <a:avLst/>
          </a:prstGeom>
          <a:noFill/>
        </p:spPr>
        <p:txBody>
          <a:bodyPr wrap="square" rtlCol="0">
            <a:spAutoFit/>
          </a:bodyPr>
          <a:lstStyle/>
          <a:p>
            <a:r>
              <a:rPr lang="fr-FR" sz="3200" i="1" dirty="0">
                <a:solidFill>
                  <a:schemeClr val="bg2">
                    <a:lumMod val="25000"/>
                  </a:schemeClr>
                </a:solidFill>
                <a:latin typeface="+mj-lt"/>
              </a:rPr>
              <a:t>Définir sa question de recherche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pic>
        <p:nvPicPr>
          <p:cNvPr id="1026" name="Picture 2">
            <a:extLst>
              <a:ext uri="{FF2B5EF4-FFF2-40B4-BE49-F238E27FC236}">
                <a16:creationId xmlns:a16="http://schemas.microsoft.com/office/drawing/2014/main" id="{3491D367-F362-43A5-AA44-A001BAD6C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87" t="24325" r="10240" b="59827"/>
          <a:stretch/>
        </p:blipFill>
        <p:spPr bwMode="auto">
          <a:xfrm>
            <a:off x="1897258" y="1706555"/>
            <a:ext cx="7007140" cy="108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7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77032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545396" cy="584775"/>
          </a:xfrm>
          <a:prstGeom prst="rect">
            <a:avLst/>
          </a:prstGeom>
          <a:noFill/>
        </p:spPr>
        <p:txBody>
          <a:bodyPr wrap="square" rtlCol="0">
            <a:spAutoFit/>
          </a:bodyPr>
          <a:lstStyle/>
          <a:p>
            <a:r>
              <a:rPr lang="fr-FR" sz="3200" i="1" dirty="0">
                <a:solidFill>
                  <a:schemeClr val="bg2">
                    <a:lumMod val="25000"/>
                  </a:schemeClr>
                </a:solidFill>
                <a:latin typeface="+mj-lt"/>
              </a:rPr>
              <a:t>Définir sa question de recherche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pic>
        <p:nvPicPr>
          <p:cNvPr id="1026" name="Picture 2">
            <a:extLst>
              <a:ext uri="{FF2B5EF4-FFF2-40B4-BE49-F238E27FC236}">
                <a16:creationId xmlns:a16="http://schemas.microsoft.com/office/drawing/2014/main" id="{3491D367-F362-43A5-AA44-A001BAD6C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87" t="24325" r="10240" b="33454"/>
          <a:stretch/>
        </p:blipFill>
        <p:spPr bwMode="auto">
          <a:xfrm>
            <a:off x="1897258" y="1706555"/>
            <a:ext cx="7007140" cy="28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8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770328"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2. Trouver sa question de recherche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545396" cy="584775"/>
          </a:xfrm>
          <a:prstGeom prst="rect">
            <a:avLst/>
          </a:prstGeom>
          <a:noFill/>
        </p:spPr>
        <p:txBody>
          <a:bodyPr wrap="square" rtlCol="0">
            <a:spAutoFit/>
          </a:bodyPr>
          <a:lstStyle/>
          <a:p>
            <a:r>
              <a:rPr lang="fr-FR" sz="3200" i="1" dirty="0">
                <a:solidFill>
                  <a:schemeClr val="bg2">
                    <a:lumMod val="25000"/>
                  </a:schemeClr>
                </a:solidFill>
                <a:latin typeface="+mj-lt"/>
              </a:rPr>
              <a:t>Définir sa question de recherche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pic>
        <p:nvPicPr>
          <p:cNvPr id="1026" name="Picture 2">
            <a:extLst>
              <a:ext uri="{FF2B5EF4-FFF2-40B4-BE49-F238E27FC236}">
                <a16:creationId xmlns:a16="http://schemas.microsoft.com/office/drawing/2014/main" id="{3491D367-F362-43A5-AA44-A001BAD6C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87" t="24325" r="10240" b="10863"/>
          <a:stretch/>
        </p:blipFill>
        <p:spPr bwMode="auto">
          <a:xfrm>
            <a:off x="1897258" y="1706555"/>
            <a:ext cx="7007140" cy="444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78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Savoir où je me place</a:t>
            </a:r>
          </a:p>
        </p:txBody>
      </p:sp>
      <p:sp>
        <p:nvSpPr>
          <p:cNvPr id="2" name="ZoneTexte 1">
            <a:extLst>
              <a:ext uri="{FF2B5EF4-FFF2-40B4-BE49-F238E27FC236}">
                <a16:creationId xmlns:a16="http://schemas.microsoft.com/office/drawing/2014/main" id="{D0AD3D47-6582-4D56-A51E-F311B43A39F1}"/>
              </a:ext>
            </a:extLst>
          </p:cNvPr>
          <p:cNvSpPr txBox="1"/>
          <p:nvPr/>
        </p:nvSpPr>
        <p:spPr>
          <a:xfrm>
            <a:off x="401934" y="874207"/>
            <a:ext cx="5938576" cy="523220"/>
          </a:xfrm>
          <a:prstGeom prst="rect">
            <a:avLst/>
          </a:prstGeom>
          <a:noFill/>
        </p:spPr>
        <p:txBody>
          <a:bodyPr wrap="square" rtlCol="0">
            <a:spAutoFit/>
          </a:bodyPr>
          <a:lstStyle/>
          <a:p>
            <a:r>
              <a:rPr lang="fr-FR" sz="2800" i="1" dirty="0"/>
              <a:t>Ou : comment réfléchir à sa perspective </a:t>
            </a:r>
          </a:p>
        </p:txBody>
      </p:sp>
      <p:sp>
        <p:nvSpPr>
          <p:cNvPr id="9" name="Espace réservé du contenu 8">
            <a:extLst>
              <a:ext uri="{FF2B5EF4-FFF2-40B4-BE49-F238E27FC236}">
                <a16:creationId xmlns:a16="http://schemas.microsoft.com/office/drawing/2014/main" id="{D0C836A8-87AC-4B22-92DF-D2958E6135E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26757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Savoir où je me place</a:t>
            </a:r>
          </a:p>
        </p:txBody>
      </p:sp>
      <p:sp>
        <p:nvSpPr>
          <p:cNvPr id="2" name="ZoneTexte 1">
            <a:extLst>
              <a:ext uri="{FF2B5EF4-FFF2-40B4-BE49-F238E27FC236}">
                <a16:creationId xmlns:a16="http://schemas.microsoft.com/office/drawing/2014/main" id="{D0AD3D47-6582-4D56-A51E-F311B43A39F1}"/>
              </a:ext>
            </a:extLst>
          </p:cNvPr>
          <p:cNvSpPr txBox="1"/>
          <p:nvPr/>
        </p:nvSpPr>
        <p:spPr>
          <a:xfrm>
            <a:off x="401934" y="874207"/>
            <a:ext cx="5938576" cy="523220"/>
          </a:xfrm>
          <a:prstGeom prst="rect">
            <a:avLst/>
          </a:prstGeom>
          <a:noFill/>
        </p:spPr>
        <p:txBody>
          <a:bodyPr wrap="square" rtlCol="0">
            <a:spAutoFit/>
          </a:bodyPr>
          <a:lstStyle/>
          <a:p>
            <a:r>
              <a:rPr lang="fr-FR" sz="2800" i="1" dirty="0"/>
              <a:t>Ou : comment réfléchir à sa perspective </a:t>
            </a:r>
          </a:p>
        </p:txBody>
      </p:sp>
      <p:sp>
        <p:nvSpPr>
          <p:cNvPr id="8" name="Espace réservé du contenu 8">
            <a:extLst>
              <a:ext uri="{FF2B5EF4-FFF2-40B4-BE49-F238E27FC236}">
                <a16:creationId xmlns:a16="http://schemas.microsoft.com/office/drawing/2014/main" id="{B2DB238F-8E12-40B4-9E7C-1168118104AD}"/>
              </a:ext>
            </a:extLst>
          </p:cNvPr>
          <p:cNvSpPr>
            <a:spLocks noGrp="1"/>
          </p:cNvSpPr>
          <p:nvPr>
            <p:ph idx="1"/>
          </p:nvPr>
        </p:nvSpPr>
        <p:spPr>
          <a:xfrm>
            <a:off x="838200" y="1598618"/>
            <a:ext cx="10515600" cy="4340092"/>
          </a:xfrm>
        </p:spPr>
        <p:txBody>
          <a:bodyPr>
            <a:normAutofit/>
          </a:bodyPr>
          <a:lstStyle/>
          <a:p>
            <a:r>
              <a:rPr lang="fr-FR" b="1" dirty="0">
                <a:solidFill>
                  <a:schemeClr val="bg1"/>
                </a:solidFill>
              </a:rPr>
              <a:t>Ontologie </a:t>
            </a:r>
          </a:p>
          <a:p>
            <a:r>
              <a:rPr lang="fr-FR" b="1" dirty="0">
                <a:solidFill>
                  <a:schemeClr val="bg1"/>
                </a:solidFill>
              </a:rPr>
              <a:t>Epistémologie</a:t>
            </a:r>
          </a:p>
          <a:p>
            <a:r>
              <a:rPr lang="fr-FR" b="1" dirty="0">
                <a:solidFill>
                  <a:srgbClr val="0A4398"/>
                </a:solidFill>
              </a:rPr>
              <a:t>Méthodologie </a:t>
            </a:r>
          </a:p>
          <a:p>
            <a:pPr marL="0" indent="0">
              <a:buNone/>
            </a:pPr>
            <a:r>
              <a:rPr lang="fr-FR" sz="2400" dirty="0"/>
              <a:t>→  Comment je vais techniquement mener la recherche</a:t>
            </a:r>
          </a:p>
        </p:txBody>
      </p:sp>
    </p:spTree>
    <p:extLst>
      <p:ext uri="{BB962C8B-B14F-4D97-AF65-F5344CB8AC3E}">
        <p14:creationId xmlns:p14="http://schemas.microsoft.com/office/powerpoint/2010/main" val="4268412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Savoir où je me place</a:t>
            </a:r>
          </a:p>
        </p:txBody>
      </p:sp>
      <p:sp>
        <p:nvSpPr>
          <p:cNvPr id="2" name="ZoneTexte 1">
            <a:extLst>
              <a:ext uri="{FF2B5EF4-FFF2-40B4-BE49-F238E27FC236}">
                <a16:creationId xmlns:a16="http://schemas.microsoft.com/office/drawing/2014/main" id="{D0AD3D47-6582-4D56-A51E-F311B43A39F1}"/>
              </a:ext>
            </a:extLst>
          </p:cNvPr>
          <p:cNvSpPr txBox="1"/>
          <p:nvPr/>
        </p:nvSpPr>
        <p:spPr>
          <a:xfrm>
            <a:off x="401934" y="874207"/>
            <a:ext cx="5938576" cy="523220"/>
          </a:xfrm>
          <a:prstGeom prst="rect">
            <a:avLst/>
          </a:prstGeom>
          <a:noFill/>
        </p:spPr>
        <p:txBody>
          <a:bodyPr wrap="square" rtlCol="0">
            <a:spAutoFit/>
          </a:bodyPr>
          <a:lstStyle/>
          <a:p>
            <a:r>
              <a:rPr lang="fr-FR" sz="2800" i="1" dirty="0"/>
              <a:t>Ou : comment réfléchir à sa perspective </a:t>
            </a:r>
          </a:p>
        </p:txBody>
      </p:sp>
      <p:sp>
        <p:nvSpPr>
          <p:cNvPr id="8" name="Espace réservé du contenu 8">
            <a:extLst>
              <a:ext uri="{FF2B5EF4-FFF2-40B4-BE49-F238E27FC236}">
                <a16:creationId xmlns:a16="http://schemas.microsoft.com/office/drawing/2014/main" id="{B2DB238F-8E12-40B4-9E7C-1168118104AD}"/>
              </a:ext>
            </a:extLst>
          </p:cNvPr>
          <p:cNvSpPr>
            <a:spLocks noGrp="1"/>
          </p:cNvSpPr>
          <p:nvPr>
            <p:ph idx="1"/>
          </p:nvPr>
        </p:nvSpPr>
        <p:spPr>
          <a:xfrm>
            <a:off x="838200" y="1598618"/>
            <a:ext cx="10515600" cy="4340092"/>
          </a:xfrm>
        </p:spPr>
        <p:txBody>
          <a:bodyPr>
            <a:normAutofit/>
          </a:bodyPr>
          <a:lstStyle/>
          <a:p>
            <a:r>
              <a:rPr lang="fr-FR" b="1" dirty="0">
                <a:solidFill>
                  <a:srgbClr val="0A4398"/>
                </a:solidFill>
              </a:rPr>
              <a:t>Ontologie </a:t>
            </a:r>
          </a:p>
          <a:p>
            <a:pPr marL="0" indent="0">
              <a:buNone/>
            </a:pPr>
            <a:r>
              <a:rPr lang="fr-FR" sz="2400" dirty="0"/>
              <a:t>→  Comment je conçois la réalité </a:t>
            </a:r>
            <a:endParaRPr lang="fr-FR" sz="2400" b="1" dirty="0">
              <a:solidFill>
                <a:srgbClr val="0A4398"/>
              </a:solidFill>
            </a:endParaRPr>
          </a:p>
          <a:p>
            <a:r>
              <a:rPr lang="fr-FR" b="1" dirty="0">
                <a:solidFill>
                  <a:srgbClr val="0A4398"/>
                </a:solidFill>
              </a:rPr>
              <a:t>Epistémologie</a:t>
            </a:r>
          </a:p>
          <a:p>
            <a:pPr marL="0" indent="0">
              <a:buNone/>
            </a:pPr>
            <a:r>
              <a:rPr lang="fr-FR" sz="2400" dirty="0"/>
              <a:t>→  Comment je crois que la réalité peut être connue </a:t>
            </a:r>
            <a:endParaRPr lang="fr-FR" sz="2400" b="1" dirty="0">
              <a:solidFill>
                <a:srgbClr val="0A4398"/>
              </a:solidFill>
            </a:endParaRPr>
          </a:p>
          <a:p>
            <a:r>
              <a:rPr lang="fr-FR" b="1" dirty="0">
                <a:solidFill>
                  <a:srgbClr val="0A4398"/>
                </a:solidFill>
              </a:rPr>
              <a:t>Méthodologie</a:t>
            </a:r>
          </a:p>
          <a:p>
            <a:pPr marL="0" indent="0">
              <a:buNone/>
            </a:pPr>
            <a:r>
              <a:rPr lang="fr-FR" sz="2400" dirty="0"/>
              <a:t>→  Comment je vais techniquement mener la recherche</a:t>
            </a:r>
          </a:p>
          <a:p>
            <a:pPr marL="0" indent="0">
              <a:buNone/>
            </a:pPr>
            <a:endParaRPr lang="fr-FR" b="1" dirty="0">
              <a:solidFill>
                <a:srgbClr val="0A4398"/>
              </a:solidFill>
            </a:endParaRPr>
          </a:p>
        </p:txBody>
      </p:sp>
    </p:spTree>
    <p:extLst>
      <p:ext uri="{BB962C8B-B14F-4D97-AF65-F5344CB8AC3E}">
        <p14:creationId xmlns:p14="http://schemas.microsoft.com/office/powerpoint/2010/main" val="21712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Savoir où je me place</a:t>
            </a:r>
          </a:p>
        </p:txBody>
      </p:sp>
      <p:sp>
        <p:nvSpPr>
          <p:cNvPr id="2" name="ZoneTexte 1">
            <a:extLst>
              <a:ext uri="{FF2B5EF4-FFF2-40B4-BE49-F238E27FC236}">
                <a16:creationId xmlns:a16="http://schemas.microsoft.com/office/drawing/2014/main" id="{D0AD3D47-6582-4D56-A51E-F311B43A39F1}"/>
              </a:ext>
            </a:extLst>
          </p:cNvPr>
          <p:cNvSpPr txBox="1"/>
          <p:nvPr/>
        </p:nvSpPr>
        <p:spPr>
          <a:xfrm>
            <a:off x="401934" y="874207"/>
            <a:ext cx="5938576" cy="523220"/>
          </a:xfrm>
          <a:prstGeom prst="rect">
            <a:avLst/>
          </a:prstGeom>
          <a:noFill/>
        </p:spPr>
        <p:txBody>
          <a:bodyPr wrap="square" rtlCol="0">
            <a:spAutoFit/>
          </a:bodyPr>
          <a:lstStyle/>
          <a:p>
            <a:r>
              <a:rPr lang="fr-FR" sz="2800" i="1" dirty="0"/>
              <a:t>Ou : comment réfléchir à sa perspective </a:t>
            </a:r>
          </a:p>
        </p:txBody>
      </p:sp>
      <p:graphicFrame>
        <p:nvGraphicFramePr>
          <p:cNvPr id="6" name="Espace réservé du contenu 5">
            <a:extLst>
              <a:ext uri="{FF2B5EF4-FFF2-40B4-BE49-F238E27FC236}">
                <a16:creationId xmlns:a16="http://schemas.microsoft.com/office/drawing/2014/main" id="{F894A480-37EB-4C94-A062-E5D4D6ED1C17}"/>
              </a:ext>
            </a:extLst>
          </p:cNvPr>
          <p:cNvGraphicFramePr>
            <a:graphicFrameLocks noGrp="1"/>
          </p:cNvGraphicFramePr>
          <p:nvPr>
            <p:ph idx="1"/>
            <p:extLst>
              <p:ext uri="{D42A27DB-BD31-4B8C-83A1-F6EECF244321}">
                <p14:modId xmlns:p14="http://schemas.microsoft.com/office/powerpoint/2010/main" val="1001477691"/>
              </p:ext>
            </p:extLst>
          </p:nvPr>
        </p:nvGraphicFramePr>
        <p:xfrm>
          <a:off x="978876" y="1485291"/>
          <a:ext cx="10234247" cy="4623321"/>
        </p:xfrm>
        <a:graphic>
          <a:graphicData uri="http://schemas.openxmlformats.org/drawingml/2006/table">
            <a:tbl>
              <a:tblPr/>
              <a:tblGrid>
                <a:gridCol w="1472085">
                  <a:extLst>
                    <a:ext uri="{9D8B030D-6E8A-4147-A177-3AD203B41FA5}">
                      <a16:colId xmlns:a16="http://schemas.microsoft.com/office/drawing/2014/main" val="4054265407"/>
                    </a:ext>
                  </a:extLst>
                </a:gridCol>
                <a:gridCol w="3004457">
                  <a:extLst>
                    <a:ext uri="{9D8B030D-6E8A-4147-A177-3AD203B41FA5}">
                      <a16:colId xmlns:a16="http://schemas.microsoft.com/office/drawing/2014/main" val="4249073935"/>
                    </a:ext>
                  </a:extLst>
                </a:gridCol>
                <a:gridCol w="3175279">
                  <a:extLst>
                    <a:ext uri="{9D8B030D-6E8A-4147-A177-3AD203B41FA5}">
                      <a16:colId xmlns:a16="http://schemas.microsoft.com/office/drawing/2014/main" val="2805530881"/>
                    </a:ext>
                  </a:extLst>
                </a:gridCol>
                <a:gridCol w="2582426">
                  <a:extLst>
                    <a:ext uri="{9D8B030D-6E8A-4147-A177-3AD203B41FA5}">
                      <a16:colId xmlns:a16="http://schemas.microsoft.com/office/drawing/2014/main" val="3092113450"/>
                    </a:ext>
                  </a:extLst>
                </a:gridCol>
              </a:tblGrid>
              <a:tr h="247586">
                <a:tc>
                  <a:txBody>
                    <a:bodyPr/>
                    <a:lstStyle/>
                    <a:p>
                      <a:r>
                        <a:rPr lang="fr-FR" sz="1050" b="1" dirty="0"/>
                        <a:t>Posture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b="1" dirty="0"/>
                        <a:t>Ontologie (nature de la réalité)</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b="1"/>
                        <a:t>Épistémologie (relation au savoir)</a:t>
                      </a:r>
                      <a:endParaRPr lang="fr-FR" sz="105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b="1"/>
                        <a:t>Objectif de la recherche</a:t>
                      </a:r>
                      <a:endParaRPr lang="fr-FR" sz="105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96600835"/>
                  </a:ext>
                </a:extLst>
              </a:tr>
              <a:tr h="672022">
                <a:tc>
                  <a:txBody>
                    <a:bodyPr/>
                    <a:lstStyle/>
                    <a:p>
                      <a:r>
                        <a:rPr lang="fr-FR" sz="1050" b="1" dirty="0"/>
                        <a:t>Positivisme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La réalité est </a:t>
                      </a:r>
                      <a:r>
                        <a:rPr lang="fr-FR" sz="1050" b="1" dirty="0"/>
                        <a:t>unique</a:t>
                      </a:r>
                      <a:r>
                        <a:rPr lang="fr-FR" sz="1050" dirty="0"/>
                        <a:t>, objective, mesurable</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chercheur est </a:t>
                      </a:r>
                      <a:r>
                        <a:rPr lang="fr-FR" sz="1050" b="1" dirty="0"/>
                        <a:t>extérieur</a:t>
                      </a:r>
                      <a:r>
                        <a:rPr lang="fr-FR" sz="1050" dirty="0"/>
                        <a:t> à l’objet d’étude. Le savoir est fondé sur l’observation et la mesure</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Expliquer, prédire, vérifier des hypothèses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618646"/>
                  </a:ext>
                </a:extLst>
              </a:tr>
              <a:tr h="884239">
                <a:tc>
                  <a:txBody>
                    <a:bodyPr/>
                    <a:lstStyle/>
                    <a:p>
                      <a:r>
                        <a:rPr lang="fr-FR" sz="1050" b="1" dirty="0"/>
                        <a:t>Post-positivisme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La réalité existe, mais notre connaissance est </a:t>
                      </a:r>
                      <a:r>
                        <a:rPr lang="fr-FR" sz="1050" b="1" dirty="0"/>
                        <a:t>imparfaite</a:t>
                      </a:r>
                      <a:r>
                        <a:rPr lang="fr-FR" sz="1050" dirty="0"/>
                        <a:t> ou probabiliste</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chercheur reconnaît ses biais mais vise une objectivité “approchée”</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Comprendre partiellement des phénomènes complexes, trianguler les données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776858"/>
                  </a:ext>
                </a:extLst>
              </a:tr>
              <a:tr h="565912">
                <a:tc>
                  <a:txBody>
                    <a:bodyPr/>
                    <a:lstStyle/>
                    <a:p>
                      <a:r>
                        <a:rPr lang="fr-FR" sz="1050" b="1" dirty="0" err="1"/>
                        <a:t>Interprétativisme</a:t>
                      </a:r>
                      <a:r>
                        <a:rPr lang="fr-FR" sz="1050" b="1" dirty="0"/>
                        <a:t> / Constructivisme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Il existe </a:t>
                      </a:r>
                      <a:r>
                        <a:rPr lang="fr-FR" sz="1050" b="1" dirty="0"/>
                        <a:t>plusieurs réalités</a:t>
                      </a:r>
                      <a:r>
                        <a:rPr lang="fr-FR" sz="1050" dirty="0"/>
                        <a:t>, socialement construites par les acteurs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chercheur </a:t>
                      </a:r>
                      <a:r>
                        <a:rPr lang="fr-FR" sz="1050" b="1" dirty="0" err="1"/>
                        <a:t>co-construit</a:t>
                      </a:r>
                      <a:r>
                        <a:rPr lang="fr-FR" sz="1050" dirty="0"/>
                        <a:t> le sens avec les participants à travers l’interaction</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Comprendre le sens des expériences vécues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27216"/>
                  </a:ext>
                </a:extLst>
              </a:tr>
              <a:tr h="778130">
                <a:tc>
                  <a:txBody>
                    <a:bodyPr/>
                    <a:lstStyle/>
                    <a:p>
                      <a:r>
                        <a:rPr lang="fr-FR" sz="1050" b="1" dirty="0"/>
                        <a:t>Théorie critique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La réalité est </a:t>
                      </a:r>
                      <a:r>
                        <a:rPr lang="fr-FR" sz="1050" b="1" dirty="0"/>
                        <a:t>socialement construite</a:t>
                      </a:r>
                      <a:r>
                        <a:rPr lang="fr-FR" sz="1050" dirty="0"/>
                        <a:t> mais </a:t>
                      </a:r>
                      <a:r>
                        <a:rPr lang="fr-FR" sz="1050" b="1" dirty="0"/>
                        <a:t>inégalitaire</a:t>
                      </a:r>
                      <a:r>
                        <a:rPr lang="fr-FR" sz="1050" dirty="0"/>
                        <a:t> (marquée par des rapports de pouvoir)</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chercheur est </a:t>
                      </a:r>
                      <a:r>
                        <a:rPr lang="fr-FR" sz="1050" b="1" dirty="0"/>
                        <a:t>impliqué</a:t>
                      </a:r>
                      <a:r>
                        <a:rPr lang="fr-FR" sz="1050" dirty="0"/>
                        <a:t> : il vise la transformation sociale et la conscientisation</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Dénoncer les mécanismes d’injustice ou de domination</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555416"/>
                  </a:ext>
                </a:extLst>
              </a:tr>
              <a:tr h="803410">
                <a:tc>
                  <a:txBody>
                    <a:bodyPr/>
                    <a:lstStyle/>
                    <a:p>
                      <a:r>
                        <a:rPr lang="fr-FR" sz="1050" b="1" dirty="0"/>
                        <a:t>Postmodernisme / </a:t>
                      </a:r>
                      <a:r>
                        <a:rPr lang="fr-FR" sz="1050" b="1" dirty="0" err="1"/>
                        <a:t>Post-structuralisme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La réalité est </a:t>
                      </a:r>
                      <a:r>
                        <a:rPr lang="fr-FR" sz="1050" b="1" dirty="0"/>
                        <a:t>fragmentée</a:t>
                      </a:r>
                      <a:r>
                        <a:rPr lang="fr-FR" sz="1050" dirty="0"/>
                        <a:t>, multiple, fluide et discursive</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savoir est </a:t>
                      </a:r>
                      <a:r>
                        <a:rPr lang="fr-FR" sz="1050" b="1" dirty="0"/>
                        <a:t>contextuel</a:t>
                      </a:r>
                      <a:r>
                        <a:rPr lang="fr-FR" sz="1050" dirty="0"/>
                        <a:t>, produit par le langage et les rapports de pouvoir</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Déconstruire les discours dominants et les normes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534456"/>
                  </a:ext>
                </a:extLst>
              </a:tr>
              <a:tr h="672022">
                <a:tc>
                  <a:txBody>
                    <a:bodyPr/>
                    <a:lstStyle/>
                    <a:p>
                      <a:r>
                        <a:rPr lang="fr-FR" sz="1050" b="1" dirty="0"/>
                        <a:t>Pragmatisme</a:t>
                      </a:r>
                      <a:endParaRPr lang="fr-FR" sz="1050" dirty="0"/>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050" dirty="0"/>
                        <a:t>La réalité est ce qui </a:t>
                      </a:r>
                      <a:r>
                        <a:rPr lang="fr-FR" sz="1050" b="1" dirty="0"/>
                        <a:t>fonctionne</a:t>
                      </a:r>
                      <a:r>
                        <a:rPr lang="fr-FR" sz="1050" dirty="0"/>
                        <a:t> dans un contexte donné</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Le savoir est </a:t>
                      </a:r>
                      <a:r>
                        <a:rPr lang="fr-FR" sz="1050" b="1" dirty="0"/>
                        <a:t>utile</a:t>
                      </a:r>
                      <a:r>
                        <a:rPr lang="fr-FR" sz="1050" dirty="0"/>
                        <a:t>, orienté vers l’action</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dirty="0"/>
                        <a:t>Identifier des solutions concrètes et transférables</a:t>
                      </a:r>
                    </a:p>
                  </a:txBody>
                  <a:tcPr marL="28073" marR="28073" marT="14037" marB="140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278502"/>
                  </a:ext>
                </a:extLst>
              </a:tr>
            </a:tbl>
          </a:graphicData>
        </a:graphic>
      </p:graphicFrame>
      <p:sp>
        <p:nvSpPr>
          <p:cNvPr id="9" name="ZoneTexte 8">
            <a:extLst>
              <a:ext uri="{FF2B5EF4-FFF2-40B4-BE49-F238E27FC236}">
                <a16:creationId xmlns:a16="http://schemas.microsoft.com/office/drawing/2014/main" id="{50C20673-60FD-40A7-A7DC-74C864826744}"/>
              </a:ext>
            </a:extLst>
          </p:cNvPr>
          <p:cNvSpPr txBox="1"/>
          <p:nvPr/>
        </p:nvSpPr>
        <p:spPr>
          <a:xfrm>
            <a:off x="246185" y="6211668"/>
            <a:ext cx="7320223" cy="276999"/>
          </a:xfrm>
          <a:prstGeom prst="rect">
            <a:avLst/>
          </a:prstGeom>
          <a:noFill/>
        </p:spPr>
        <p:txBody>
          <a:bodyPr wrap="square">
            <a:spAutoFit/>
          </a:bodyPr>
          <a:lstStyle/>
          <a:p>
            <a:r>
              <a:rPr lang="fr-FR" sz="1200" b="0" i="1" dirty="0">
                <a:solidFill>
                  <a:srgbClr val="222222"/>
                </a:solidFill>
                <a:effectLst/>
              </a:rPr>
              <a:t>Berthelot, J. M. (2012). Épistémologie des sciences sociales. PUF.</a:t>
            </a:r>
            <a:endParaRPr lang="fr-FR" sz="1200" i="1" dirty="0"/>
          </a:p>
        </p:txBody>
      </p:sp>
    </p:spTree>
    <p:extLst>
      <p:ext uri="{BB962C8B-B14F-4D97-AF65-F5344CB8AC3E}">
        <p14:creationId xmlns:p14="http://schemas.microsoft.com/office/powerpoint/2010/main" val="2645474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Savoir où je me place</a:t>
            </a:r>
          </a:p>
        </p:txBody>
      </p:sp>
      <p:sp>
        <p:nvSpPr>
          <p:cNvPr id="2" name="ZoneTexte 1">
            <a:extLst>
              <a:ext uri="{FF2B5EF4-FFF2-40B4-BE49-F238E27FC236}">
                <a16:creationId xmlns:a16="http://schemas.microsoft.com/office/drawing/2014/main" id="{D0AD3D47-6582-4D56-A51E-F311B43A39F1}"/>
              </a:ext>
            </a:extLst>
          </p:cNvPr>
          <p:cNvSpPr txBox="1"/>
          <p:nvPr/>
        </p:nvSpPr>
        <p:spPr>
          <a:xfrm>
            <a:off x="401934" y="874207"/>
            <a:ext cx="5938576" cy="523220"/>
          </a:xfrm>
          <a:prstGeom prst="rect">
            <a:avLst/>
          </a:prstGeom>
          <a:noFill/>
        </p:spPr>
        <p:txBody>
          <a:bodyPr wrap="square" rtlCol="0">
            <a:spAutoFit/>
          </a:bodyPr>
          <a:lstStyle/>
          <a:p>
            <a:r>
              <a:rPr lang="fr-FR" sz="2800" i="1" dirty="0"/>
              <a:t>Ou : comment réfléchir à sa perspective </a:t>
            </a:r>
          </a:p>
        </p:txBody>
      </p:sp>
      <p:pic>
        <p:nvPicPr>
          <p:cNvPr id="8" name="Picture 2">
            <a:extLst>
              <a:ext uri="{FF2B5EF4-FFF2-40B4-BE49-F238E27FC236}">
                <a16:creationId xmlns:a16="http://schemas.microsoft.com/office/drawing/2014/main" id="{0114A8C3-4DE0-4958-ACA2-B0C36C674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92" t="19394" r="24640" b="13297"/>
          <a:stretch/>
        </p:blipFill>
        <p:spPr bwMode="auto">
          <a:xfrm>
            <a:off x="2479126" y="1569014"/>
            <a:ext cx="7233748" cy="490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73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0C9-1B01-457B-8FEF-9C7275942C75}"/>
              </a:ext>
            </a:extLst>
          </p:cNvPr>
          <p:cNvSpPr>
            <a:spLocks noGrp="1"/>
          </p:cNvSpPr>
          <p:nvPr>
            <p:ph type="title"/>
          </p:nvPr>
        </p:nvSpPr>
        <p:spPr>
          <a:xfrm>
            <a:off x="839788" y="457200"/>
            <a:ext cx="3932237" cy="2237102"/>
          </a:xfrm>
        </p:spPr>
        <p:txBody>
          <a:bodyPr/>
          <a:lstStyle/>
          <a:p>
            <a:r>
              <a:rPr lang="fr-FR" dirty="0"/>
              <a:t>3/ ETABLIR UN DEVIS DE RECHERCHE QUALI</a:t>
            </a:r>
          </a:p>
        </p:txBody>
      </p:sp>
      <p:sp>
        <p:nvSpPr>
          <p:cNvPr id="4" name="Espace réservé du texte 3">
            <a:extLst>
              <a:ext uri="{FF2B5EF4-FFF2-40B4-BE49-F238E27FC236}">
                <a16:creationId xmlns:a16="http://schemas.microsoft.com/office/drawing/2014/main" id="{91A06E1A-9422-4B00-91DC-D7133F251AC6}"/>
              </a:ext>
            </a:extLst>
          </p:cNvPr>
          <p:cNvSpPr>
            <a:spLocks noGrp="1"/>
          </p:cNvSpPr>
          <p:nvPr>
            <p:ph type="body" sz="half" idx="2"/>
          </p:nvPr>
        </p:nvSpPr>
        <p:spPr>
          <a:xfrm>
            <a:off x="839788" y="2694302"/>
            <a:ext cx="3932237" cy="3174686"/>
          </a:xfrm>
        </p:spPr>
        <p:txBody>
          <a:bodyPr/>
          <a:lstStyle/>
          <a:p>
            <a:endParaRPr lang="fr-FR" dirty="0"/>
          </a:p>
        </p:txBody>
      </p:sp>
      <p:sp>
        <p:nvSpPr>
          <p:cNvPr id="35" name="Trapèze 34">
            <a:extLst>
              <a:ext uri="{FF2B5EF4-FFF2-40B4-BE49-F238E27FC236}">
                <a16:creationId xmlns:a16="http://schemas.microsoft.com/office/drawing/2014/main" id="{A362655B-D9C8-4D93-B267-B39AFE3D61EC}"/>
              </a:ext>
            </a:extLst>
          </p:cNvPr>
          <p:cNvSpPr/>
          <p:nvPr/>
        </p:nvSpPr>
        <p:spPr>
          <a:xfrm rot="10800000">
            <a:off x="7310309" y="259160"/>
            <a:ext cx="4161254" cy="677707"/>
          </a:xfrm>
          <a:prstGeom prst="trapezoid">
            <a:avLst>
              <a:gd name="adj" fmla="val 37069"/>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EF"/>
              </a:solidFill>
            </a:endParaRPr>
          </a:p>
        </p:txBody>
      </p:sp>
      <p:sp>
        <p:nvSpPr>
          <p:cNvPr id="36" name="Trapèze 35">
            <a:extLst>
              <a:ext uri="{FF2B5EF4-FFF2-40B4-BE49-F238E27FC236}">
                <a16:creationId xmlns:a16="http://schemas.microsoft.com/office/drawing/2014/main" id="{CDDA7E92-7D3F-4955-B6B3-1FFEB1E0887E}"/>
              </a:ext>
            </a:extLst>
          </p:cNvPr>
          <p:cNvSpPr/>
          <p:nvPr/>
        </p:nvSpPr>
        <p:spPr>
          <a:xfrm rot="10800000">
            <a:off x="7583720" y="985544"/>
            <a:ext cx="3625920" cy="634867"/>
          </a:xfrm>
          <a:prstGeom prst="trapezoid">
            <a:avLst>
              <a:gd name="adj" fmla="val 33282"/>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7" name="Trapèze 36">
            <a:extLst>
              <a:ext uri="{FF2B5EF4-FFF2-40B4-BE49-F238E27FC236}">
                <a16:creationId xmlns:a16="http://schemas.microsoft.com/office/drawing/2014/main" id="{1E86ABE0-B2D0-4277-B7F0-5BAF64BEDDDD}"/>
              </a:ext>
            </a:extLst>
          </p:cNvPr>
          <p:cNvSpPr/>
          <p:nvPr/>
        </p:nvSpPr>
        <p:spPr>
          <a:xfrm rot="10800000">
            <a:off x="7824136" y="1669084"/>
            <a:ext cx="3148971" cy="634868"/>
          </a:xfrm>
          <a:prstGeom prst="trapezoid">
            <a:avLst>
              <a:gd name="adj" fmla="val 37883"/>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8" name="Trapèze 37">
            <a:extLst>
              <a:ext uri="{FF2B5EF4-FFF2-40B4-BE49-F238E27FC236}">
                <a16:creationId xmlns:a16="http://schemas.microsoft.com/office/drawing/2014/main" id="{906E25B1-A4A7-4619-84EF-AEE08D1C5F7B}"/>
              </a:ext>
            </a:extLst>
          </p:cNvPr>
          <p:cNvSpPr/>
          <p:nvPr/>
        </p:nvSpPr>
        <p:spPr>
          <a:xfrm rot="10800000">
            <a:off x="8088121" y="2352623"/>
            <a:ext cx="2638510" cy="634868"/>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apèze 38">
            <a:extLst>
              <a:ext uri="{FF2B5EF4-FFF2-40B4-BE49-F238E27FC236}">
                <a16:creationId xmlns:a16="http://schemas.microsoft.com/office/drawing/2014/main" id="{410370E4-A43B-45BE-A907-A54E1C810F7E}"/>
              </a:ext>
            </a:extLst>
          </p:cNvPr>
          <p:cNvSpPr/>
          <p:nvPr/>
        </p:nvSpPr>
        <p:spPr>
          <a:xfrm rot="10800000">
            <a:off x="8370962" y="3036161"/>
            <a:ext cx="2060031" cy="634868"/>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apèze 39">
            <a:extLst>
              <a:ext uri="{FF2B5EF4-FFF2-40B4-BE49-F238E27FC236}">
                <a16:creationId xmlns:a16="http://schemas.microsoft.com/office/drawing/2014/main" id="{0B59325F-AB9B-4F43-BA9D-C62A5E76B312}"/>
              </a:ext>
            </a:extLst>
          </p:cNvPr>
          <p:cNvSpPr/>
          <p:nvPr/>
        </p:nvSpPr>
        <p:spPr>
          <a:xfrm rot="10800000">
            <a:off x="8666597" y="3719698"/>
            <a:ext cx="1481555" cy="634868"/>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4E8FFE9-D0C9-4D47-BC40-0ADB44E3D284}"/>
              </a:ext>
            </a:extLst>
          </p:cNvPr>
          <p:cNvSpPr txBox="1"/>
          <p:nvPr/>
        </p:nvSpPr>
        <p:spPr>
          <a:xfrm>
            <a:off x="8529298" y="387815"/>
            <a:ext cx="1734762" cy="338554"/>
          </a:xfrm>
          <a:prstGeom prst="rect">
            <a:avLst/>
          </a:prstGeom>
          <a:noFill/>
        </p:spPr>
        <p:txBody>
          <a:bodyPr wrap="square" rtlCol="0">
            <a:spAutoFit/>
          </a:bodyPr>
          <a:lstStyle/>
          <a:p>
            <a:pPr algn="ctr"/>
            <a:r>
              <a:rPr lang="fr-FR" sz="1600" dirty="0">
                <a:solidFill>
                  <a:schemeClr val="bg2">
                    <a:lumMod val="75000"/>
                  </a:schemeClr>
                </a:solidFill>
              </a:rPr>
              <a:t>Situation d’appel</a:t>
            </a:r>
          </a:p>
        </p:txBody>
      </p:sp>
      <p:sp>
        <p:nvSpPr>
          <p:cNvPr id="25" name="ZoneTexte 24">
            <a:extLst>
              <a:ext uri="{FF2B5EF4-FFF2-40B4-BE49-F238E27FC236}">
                <a16:creationId xmlns:a16="http://schemas.microsoft.com/office/drawing/2014/main" id="{8DD2025C-A8AB-4217-A12A-EB16EBE8BDE7}"/>
              </a:ext>
            </a:extLst>
          </p:cNvPr>
          <p:cNvSpPr txBox="1"/>
          <p:nvPr/>
        </p:nvSpPr>
        <p:spPr>
          <a:xfrm>
            <a:off x="8427532" y="1118173"/>
            <a:ext cx="2003461" cy="338554"/>
          </a:xfrm>
          <a:prstGeom prst="rect">
            <a:avLst/>
          </a:prstGeom>
          <a:noFill/>
        </p:spPr>
        <p:txBody>
          <a:bodyPr wrap="square" rtlCol="0">
            <a:spAutoFit/>
          </a:bodyPr>
          <a:lstStyle/>
          <a:p>
            <a:pPr algn="ctr"/>
            <a:r>
              <a:rPr lang="fr-FR" sz="1600" dirty="0">
                <a:solidFill>
                  <a:schemeClr val="bg2">
                    <a:lumMod val="75000"/>
                  </a:schemeClr>
                </a:solidFill>
              </a:rPr>
              <a:t>Revue de littérature</a:t>
            </a:r>
          </a:p>
        </p:txBody>
      </p:sp>
      <p:sp>
        <p:nvSpPr>
          <p:cNvPr id="26" name="ZoneTexte 25">
            <a:extLst>
              <a:ext uri="{FF2B5EF4-FFF2-40B4-BE49-F238E27FC236}">
                <a16:creationId xmlns:a16="http://schemas.microsoft.com/office/drawing/2014/main" id="{80B394E8-41DE-4312-B1D1-6241BB60B4BB}"/>
              </a:ext>
            </a:extLst>
          </p:cNvPr>
          <p:cNvSpPr txBox="1"/>
          <p:nvPr/>
        </p:nvSpPr>
        <p:spPr>
          <a:xfrm>
            <a:off x="8646734" y="1800140"/>
            <a:ext cx="1565056" cy="338554"/>
          </a:xfrm>
          <a:prstGeom prst="rect">
            <a:avLst/>
          </a:prstGeom>
          <a:noFill/>
        </p:spPr>
        <p:txBody>
          <a:bodyPr wrap="square" rtlCol="0">
            <a:spAutoFit/>
          </a:bodyPr>
          <a:lstStyle/>
          <a:p>
            <a:pPr algn="ctr"/>
            <a:r>
              <a:rPr lang="fr-FR" sz="1600" dirty="0">
                <a:solidFill>
                  <a:schemeClr val="bg2">
                    <a:lumMod val="75000"/>
                  </a:schemeClr>
                </a:solidFill>
              </a:rPr>
              <a:t>Problématique</a:t>
            </a:r>
          </a:p>
        </p:txBody>
      </p:sp>
      <p:sp>
        <p:nvSpPr>
          <p:cNvPr id="27" name="ZoneTexte 26">
            <a:extLst>
              <a:ext uri="{FF2B5EF4-FFF2-40B4-BE49-F238E27FC236}">
                <a16:creationId xmlns:a16="http://schemas.microsoft.com/office/drawing/2014/main" id="{784EB829-4B17-46EE-BF62-A7DA97B7FA37}"/>
              </a:ext>
            </a:extLst>
          </p:cNvPr>
          <p:cNvSpPr txBox="1"/>
          <p:nvPr/>
        </p:nvSpPr>
        <p:spPr>
          <a:xfrm>
            <a:off x="8583301" y="2419036"/>
            <a:ext cx="1626754" cy="492443"/>
          </a:xfrm>
          <a:prstGeom prst="rect">
            <a:avLst/>
          </a:prstGeom>
          <a:noFill/>
        </p:spPr>
        <p:txBody>
          <a:bodyPr wrap="square" rtlCol="0">
            <a:spAutoFit/>
          </a:bodyPr>
          <a:lstStyle/>
          <a:p>
            <a:pPr algn="ctr"/>
            <a:r>
              <a:rPr lang="fr-FR" sz="1600" dirty="0">
                <a:solidFill>
                  <a:schemeClr val="bg1">
                    <a:lumMod val="65000"/>
                  </a:schemeClr>
                </a:solidFill>
              </a:rPr>
              <a:t>Choix du design</a:t>
            </a:r>
          </a:p>
          <a:p>
            <a:pPr algn="ctr"/>
            <a:r>
              <a:rPr lang="fr-FR" sz="1000" dirty="0">
                <a:solidFill>
                  <a:schemeClr val="bg1">
                    <a:lumMod val="65000"/>
                  </a:schemeClr>
                </a:solidFill>
              </a:rPr>
              <a:t>Quali – quanti – mixte </a:t>
            </a:r>
          </a:p>
        </p:txBody>
      </p:sp>
      <p:sp>
        <p:nvSpPr>
          <p:cNvPr id="28" name="ZoneTexte 27">
            <a:extLst>
              <a:ext uri="{FF2B5EF4-FFF2-40B4-BE49-F238E27FC236}">
                <a16:creationId xmlns:a16="http://schemas.microsoft.com/office/drawing/2014/main" id="{E2A4B760-1711-4ABE-ACB1-DD21D9C7E87A}"/>
              </a:ext>
            </a:extLst>
          </p:cNvPr>
          <p:cNvSpPr txBox="1"/>
          <p:nvPr/>
        </p:nvSpPr>
        <p:spPr>
          <a:xfrm>
            <a:off x="8599126" y="3089482"/>
            <a:ext cx="1616495" cy="523220"/>
          </a:xfrm>
          <a:prstGeom prst="rect">
            <a:avLst/>
          </a:prstGeom>
          <a:noFill/>
        </p:spPr>
        <p:txBody>
          <a:bodyPr wrap="square" rtlCol="0">
            <a:spAutoFit/>
          </a:bodyPr>
          <a:lstStyle/>
          <a:p>
            <a:pPr algn="ctr"/>
            <a:r>
              <a:rPr lang="fr-FR" sz="1400" dirty="0">
                <a:solidFill>
                  <a:schemeClr val="bg1">
                    <a:lumMod val="65000"/>
                  </a:schemeClr>
                </a:solidFill>
              </a:rPr>
              <a:t>Type d’approche et cadre théorique</a:t>
            </a:r>
          </a:p>
        </p:txBody>
      </p:sp>
      <p:sp>
        <p:nvSpPr>
          <p:cNvPr id="29" name="ZoneTexte 28">
            <a:extLst>
              <a:ext uri="{FF2B5EF4-FFF2-40B4-BE49-F238E27FC236}">
                <a16:creationId xmlns:a16="http://schemas.microsoft.com/office/drawing/2014/main" id="{FDAC860C-F37F-4143-8B35-CED9B4E1E1A8}"/>
              </a:ext>
            </a:extLst>
          </p:cNvPr>
          <p:cNvSpPr txBox="1"/>
          <p:nvPr/>
        </p:nvSpPr>
        <p:spPr>
          <a:xfrm>
            <a:off x="8679056" y="3712144"/>
            <a:ext cx="1481557" cy="584775"/>
          </a:xfrm>
          <a:prstGeom prst="rect">
            <a:avLst/>
          </a:prstGeom>
          <a:noFill/>
        </p:spPr>
        <p:txBody>
          <a:bodyPr wrap="square" rtlCol="0">
            <a:spAutoFit/>
          </a:bodyPr>
          <a:lstStyle/>
          <a:p>
            <a:pPr algn="ctr"/>
            <a:r>
              <a:rPr lang="fr-FR" sz="1600" dirty="0">
                <a:solidFill>
                  <a:schemeClr val="bg1">
                    <a:lumMod val="65000"/>
                  </a:schemeClr>
                </a:solidFill>
              </a:rPr>
              <a:t>Question de recherche</a:t>
            </a:r>
          </a:p>
        </p:txBody>
      </p:sp>
      <p:sp>
        <p:nvSpPr>
          <p:cNvPr id="15" name="Accolade ouvrante 14">
            <a:extLst>
              <a:ext uri="{FF2B5EF4-FFF2-40B4-BE49-F238E27FC236}">
                <a16:creationId xmlns:a16="http://schemas.microsoft.com/office/drawing/2014/main" id="{C5BBDA76-0761-41EF-9DEB-5F3E0D23EF09}"/>
              </a:ext>
            </a:extLst>
          </p:cNvPr>
          <p:cNvSpPr/>
          <p:nvPr/>
        </p:nvSpPr>
        <p:spPr>
          <a:xfrm>
            <a:off x="6995124" y="256246"/>
            <a:ext cx="264052" cy="2093463"/>
          </a:xfrm>
          <a:prstGeom prst="leftBrace">
            <a:avLst/>
          </a:prstGeom>
          <a:solidFill>
            <a:schemeClr val="bg1"/>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ouvrante 15">
            <a:extLst>
              <a:ext uri="{FF2B5EF4-FFF2-40B4-BE49-F238E27FC236}">
                <a16:creationId xmlns:a16="http://schemas.microsoft.com/office/drawing/2014/main" id="{B40E2DDB-E79A-4827-9966-2609689892BB}"/>
              </a:ext>
            </a:extLst>
          </p:cNvPr>
          <p:cNvSpPr/>
          <p:nvPr/>
        </p:nvSpPr>
        <p:spPr>
          <a:xfrm>
            <a:off x="6989964" y="2408064"/>
            <a:ext cx="274371" cy="1937763"/>
          </a:xfrm>
          <a:prstGeom prst="leftBrace">
            <a:avLst>
              <a:gd name="adj1" fmla="val 11533"/>
              <a:gd name="adj2" fmla="val 50444"/>
            </a:avLst>
          </a:prstGeom>
          <a:no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D87A7637-FDEB-4E09-9AD8-4B3C0169EF10}"/>
              </a:ext>
            </a:extLst>
          </p:cNvPr>
          <p:cNvCxnSpPr>
            <a:stCxn id="15" idx="2"/>
          </p:cNvCxnSpPr>
          <p:nvPr/>
        </p:nvCxnSpPr>
        <p:spPr>
          <a:xfrm>
            <a:off x="7259176" y="2349709"/>
            <a:ext cx="70148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25032F3-1CE7-4E25-9934-2D520C2A7143}"/>
              </a:ext>
            </a:extLst>
          </p:cNvPr>
          <p:cNvCxnSpPr>
            <a:cxnSpLocks/>
          </p:cNvCxnSpPr>
          <p:nvPr/>
        </p:nvCxnSpPr>
        <p:spPr>
          <a:xfrm>
            <a:off x="7232979" y="2408064"/>
            <a:ext cx="79264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00051EA-302E-465E-8644-30DE502F990C}"/>
              </a:ext>
            </a:extLst>
          </p:cNvPr>
          <p:cNvCxnSpPr>
            <a:cxnSpLocks/>
          </p:cNvCxnSpPr>
          <p:nvPr/>
        </p:nvCxnSpPr>
        <p:spPr>
          <a:xfrm>
            <a:off x="7251539" y="4345827"/>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06A82FAE-6106-4D42-AC08-1507B5B42236}"/>
              </a:ext>
            </a:extLst>
          </p:cNvPr>
          <p:cNvSpPr/>
          <p:nvPr/>
        </p:nvSpPr>
        <p:spPr>
          <a:xfrm>
            <a:off x="6253969" y="1118173"/>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Rectangle : coins arrondis 10">
            <a:extLst>
              <a:ext uri="{FF2B5EF4-FFF2-40B4-BE49-F238E27FC236}">
                <a16:creationId xmlns:a16="http://schemas.microsoft.com/office/drawing/2014/main" id="{1AC7A049-A37C-46F9-BEE2-571C3F71777A}"/>
              </a:ext>
            </a:extLst>
          </p:cNvPr>
          <p:cNvSpPr/>
          <p:nvPr/>
        </p:nvSpPr>
        <p:spPr>
          <a:xfrm>
            <a:off x="6251389" y="3207668"/>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3" name="ZoneTexte 12">
            <a:extLst>
              <a:ext uri="{FF2B5EF4-FFF2-40B4-BE49-F238E27FC236}">
                <a16:creationId xmlns:a16="http://schemas.microsoft.com/office/drawing/2014/main" id="{D89425C9-2C9E-448F-9D91-576162A12603}"/>
              </a:ext>
            </a:extLst>
          </p:cNvPr>
          <p:cNvSpPr txBox="1"/>
          <p:nvPr/>
        </p:nvSpPr>
        <p:spPr>
          <a:xfrm>
            <a:off x="5396207" y="1453485"/>
            <a:ext cx="1547784" cy="369332"/>
          </a:xfrm>
          <a:prstGeom prst="rect">
            <a:avLst/>
          </a:prstGeom>
          <a:noFill/>
        </p:spPr>
        <p:txBody>
          <a:bodyPr wrap="square" rtlCol="0">
            <a:spAutoFit/>
          </a:bodyPr>
          <a:lstStyle/>
          <a:p>
            <a:pPr algn="r"/>
            <a:r>
              <a:rPr lang="fr-FR" dirty="0">
                <a:solidFill>
                  <a:schemeClr val="bg2">
                    <a:lumMod val="75000"/>
                  </a:schemeClr>
                </a:solidFill>
                <a:latin typeface="+mj-lt"/>
              </a:rPr>
              <a:t>Problématiser</a:t>
            </a:r>
          </a:p>
        </p:txBody>
      </p:sp>
      <p:sp>
        <p:nvSpPr>
          <p:cNvPr id="7" name="ZoneTexte 6">
            <a:extLst>
              <a:ext uri="{FF2B5EF4-FFF2-40B4-BE49-F238E27FC236}">
                <a16:creationId xmlns:a16="http://schemas.microsoft.com/office/drawing/2014/main" id="{454CDBD7-1484-467E-AF9E-236E99AD0CA8}"/>
              </a:ext>
            </a:extLst>
          </p:cNvPr>
          <p:cNvSpPr txBox="1"/>
          <p:nvPr/>
        </p:nvSpPr>
        <p:spPr>
          <a:xfrm>
            <a:off x="4889839" y="3546222"/>
            <a:ext cx="2054152" cy="646331"/>
          </a:xfrm>
          <a:prstGeom prst="rect">
            <a:avLst/>
          </a:prstGeom>
          <a:noFill/>
        </p:spPr>
        <p:txBody>
          <a:bodyPr wrap="square" rtlCol="0">
            <a:spAutoFit/>
          </a:bodyPr>
          <a:lstStyle/>
          <a:p>
            <a:pPr algn="r"/>
            <a:r>
              <a:rPr lang="fr-FR" dirty="0">
                <a:solidFill>
                  <a:schemeClr val="bg1">
                    <a:lumMod val="65000"/>
                  </a:schemeClr>
                </a:solidFill>
                <a:latin typeface="+mj-lt"/>
              </a:rPr>
              <a:t>Trouver sa question de recherche</a:t>
            </a:r>
          </a:p>
        </p:txBody>
      </p:sp>
      <p:sp>
        <p:nvSpPr>
          <p:cNvPr id="41" name="Rectangle 40">
            <a:extLst>
              <a:ext uri="{FF2B5EF4-FFF2-40B4-BE49-F238E27FC236}">
                <a16:creationId xmlns:a16="http://schemas.microsoft.com/office/drawing/2014/main" id="{D6D134AD-D3C5-4D6F-A862-2A56D7680DB3}"/>
              </a:ext>
            </a:extLst>
          </p:cNvPr>
          <p:cNvSpPr/>
          <p:nvPr/>
        </p:nvSpPr>
        <p:spPr>
          <a:xfrm>
            <a:off x="8952469" y="4408263"/>
            <a:ext cx="909807" cy="634869"/>
          </a:xfrm>
          <a:prstGeom prst="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DE5DB896-9F8B-4F1C-B243-66CDB7EEBC84}"/>
              </a:ext>
            </a:extLst>
          </p:cNvPr>
          <p:cNvSpPr/>
          <p:nvPr/>
        </p:nvSpPr>
        <p:spPr>
          <a:xfrm>
            <a:off x="8952469" y="5102559"/>
            <a:ext cx="909807" cy="634869"/>
          </a:xfrm>
          <a:prstGeom prst="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236BDB03-BD03-495F-8295-60ECB34C7539}"/>
              </a:ext>
            </a:extLst>
          </p:cNvPr>
          <p:cNvSpPr txBox="1"/>
          <p:nvPr/>
        </p:nvSpPr>
        <p:spPr>
          <a:xfrm>
            <a:off x="8945956" y="4494864"/>
            <a:ext cx="966612" cy="461665"/>
          </a:xfrm>
          <a:prstGeom prst="rect">
            <a:avLst/>
          </a:prstGeom>
          <a:noFill/>
        </p:spPr>
        <p:txBody>
          <a:bodyPr wrap="square" rtlCol="0">
            <a:spAutoFit/>
          </a:bodyPr>
          <a:lstStyle/>
          <a:p>
            <a:pPr algn="ctr"/>
            <a:r>
              <a:rPr lang="fr-FR" sz="1200" dirty="0">
                <a:solidFill>
                  <a:schemeClr val="bg2">
                    <a:lumMod val="25000"/>
                  </a:schemeClr>
                </a:solidFill>
              </a:rPr>
              <a:t>Choix outils de collecte</a:t>
            </a:r>
          </a:p>
        </p:txBody>
      </p:sp>
      <p:sp>
        <p:nvSpPr>
          <p:cNvPr id="44" name="ZoneTexte 43">
            <a:extLst>
              <a:ext uri="{FF2B5EF4-FFF2-40B4-BE49-F238E27FC236}">
                <a16:creationId xmlns:a16="http://schemas.microsoft.com/office/drawing/2014/main" id="{3FB0BBF1-7CEC-475F-8934-528787F6A490}"/>
              </a:ext>
            </a:extLst>
          </p:cNvPr>
          <p:cNvSpPr txBox="1"/>
          <p:nvPr/>
        </p:nvSpPr>
        <p:spPr>
          <a:xfrm>
            <a:off x="8922600" y="5086434"/>
            <a:ext cx="966612" cy="646331"/>
          </a:xfrm>
          <a:prstGeom prst="rect">
            <a:avLst/>
          </a:prstGeom>
          <a:noFill/>
        </p:spPr>
        <p:txBody>
          <a:bodyPr wrap="square" rtlCol="0">
            <a:spAutoFit/>
          </a:bodyPr>
          <a:lstStyle/>
          <a:p>
            <a:pPr algn="ctr"/>
            <a:r>
              <a:rPr lang="fr-FR" sz="1200" dirty="0">
                <a:solidFill>
                  <a:schemeClr val="bg2">
                    <a:lumMod val="25000"/>
                  </a:schemeClr>
                </a:solidFill>
              </a:rPr>
              <a:t>Choix de la méthode d’analyse</a:t>
            </a:r>
          </a:p>
        </p:txBody>
      </p:sp>
      <p:sp>
        <p:nvSpPr>
          <p:cNvPr id="45" name="Accolade ouvrante 44">
            <a:extLst>
              <a:ext uri="{FF2B5EF4-FFF2-40B4-BE49-F238E27FC236}">
                <a16:creationId xmlns:a16="http://schemas.microsoft.com/office/drawing/2014/main" id="{243AC9CB-51B8-4F7D-83AC-1EEE392FA81A}"/>
              </a:ext>
            </a:extLst>
          </p:cNvPr>
          <p:cNvSpPr/>
          <p:nvPr/>
        </p:nvSpPr>
        <p:spPr>
          <a:xfrm>
            <a:off x="7025215" y="4401910"/>
            <a:ext cx="274371" cy="1349550"/>
          </a:xfrm>
          <a:prstGeom prst="leftBrace">
            <a:avLst>
              <a:gd name="adj1" fmla="val 11533"/>
              <a:gd name="adj2" fmla="val 50444"/>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6" name="Connecteur droit 45">
            <a:extLst>
              <a:ext uri="{FF2B5EF4-FFF2-40B4-BE49-F238E27FC236}">
                <a16:creationId xmlns:a16="http://schemas.microsoft.com/office/drawing/2014/main" id="{0FA60DDA-9510-43B4-8EE3-3698D1CF7756}"/>
              </a:ext>
            </a:extLst>
          </p:cNvPr>
          <p:cNvCxnSpPr>
            <a:cxnSpLocks/>
          </p:cNvCxnSpPr>
          <p:nvPr/>
        </p:nvCxnSpPr>
        <p:spPr>
          <a:xfrm>
            <a:off x="7299586" y="4401909"/>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BB1FCC67-7AA7-4909-82CF-42060D6141EC}"/>
              </a:ext>
            </a:extLst>
          </p:cNvPr>
          <p:cNvCxnSpPr>
            <a:cxnSpLocks/>
          </p:cNvCxnSpPr>
          <p:nvPr/>
        </p:nvCxnSpPr>
        <p:spPr>
          <a:xfrm>
            <a:off x="7299586" y="5751459"/>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sp>
        <p:nvSpPr>
          <p:cNvPr id="48" name="Rectangle : coins arrondis 47">
            <a:extLst>
              <a:ext uri="{FF2B5EF4-FFF2-40B4-BE49-F238E27FC236}">
                <a16:creationId xmlns:a16="http://schemas.microsoft.com/office/drawing/2014/main" id="{0DD411BF-9A57-42D2-8644-072B53CA12AB}"/>
              </a:ext>
            </a:extLst>
          </p:cNvPr>
          <p:cNvSpPr/>
          <p:nvPr/>
        </p:nvSpPr>
        <p:spPr>
          <a:xfrm>
            <a:off x="6280166" y="4799428"/>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9" name="ZoneTexte 48">
            <a:extLst>
              <a:ext uri="{FF2B5EF4-FFF2-40B4-BE49-F238E27FC236}">
                <a16:creationId xmlns:a16="http://schemas.microsoft.com/office/drawing/2014/main" id="{76D5E314-65A9-403B-AEBA-4929ADEAC8A3}"/>
              </a:ext>
            </a:extLst>
          </p:cNvPr>
          <p:cNvSpPr txBox="1"/>
          <p:nvPr/>
        </p:nvSpPr>
        <p:spPr>
          <a:xfrm>
            <a:off x="4943692" y="5096829"/>
            <a:ext cx="2054152" cy="646331"/>
          </a:xfrm>
          <a:prstGeom prst="rect">
            <a:avLst/>
          </a:prstGeom>
          <a:noFill/>
        </p:spPr>
        <p:txBody>
          <a:bodyPr wrap="square" rtlCol="0">
            <a:spAutoFit/>
          </a:bodyPr>
          <a:lstStyle/>
          <a:p>
            <a:pPr algn="r"/>
            <a:r>
              <a:rPr lang="fr-FR" dirty="0">
                <a:latin typeface="+mj-lt"/>
              </a:rPr>
              <a:t>Etablir un devis de recherche</a:t>
            </a:r>
          </a:p>
        </p:txBody>
      </p:sp>
    </p:spTree>
    <p:extLst>
      <p:ext uri="{BB962C8B-B14F-4D97-AF65-F5344CB8AC3E}">
        <p14:creationId xmlns:p14="http://schemas.microsoft.com/office/powerpoint/2010/main" val="563694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37425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149319" cy="584775"/>
          </a:xfrm>
          <a:prstGeom prst="rect">
            <a:avLst/>
          </a:prstGeom>
          <a:noFill/>
        </p:spPr>
        <p:txBody>
          <a:bodyPr wrap="square" rtlCol="0">
            <a:spAutoFit/>
          </a:bodyPr>
          <a:lstStyle/>
          <a:p>
            <a:r>
              <a:rPr lang="fr-FR" sz="3200" i="1" dirty="0">
                <a:solidFill>
                  <a:schemeClr val="bg2">
                    <a:lumMod val="25000"/>
                  </a:schemeClr>
                </a:solidFill>
                <a:latin typeface="+mj-lt"/>
              </a:rPr>
              <a:t>Choisir le bon outil de collecte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Tree>
    <p:extLst>
      <p:ext uri="{BB962C8B-B14F-4D97-AF65-F5344CB8AC3E}">
        <p14:creationId xmlns:p14="http://schemas.microsoft.com/office/powerpoint/2010/main" val="383817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0C9-1B01-457B-8FEF-9C7275942C75}"/>
              </a:ext>
            </a:extLst>
          </p:cNvPr>
          <p:cNvSpPr>
            <a:spLocks noGrp="1"/>
          </p:cNvSpPr>
          <p:nvPr>
            <p:ph type="title"/>
          </p:nvPr>
        </p:nvSpPr>
        <p:spPr>
          <a:xfrm>
            <a:off x="839788" y="457200"/>
            <a:ext cx="3932237" cy="2237102"/>
          </a:xfrm>
        </p:spPr>
        <p:txBody>
          <a:bodyPr/>
          <a:lstStyle/>
          <a:p>
            <a:r>
              <a:rPr lang="fr-FR" dirty="0"/>
              <a:t>1/ PROBLEMATISER</a:t>
            </a:r>
          </a:p>
        </p:txBody>
      </p:sp>
      <p:sp>
        <p:nvSpPr>
          <p:cNvPr id="4" name="Espace réservé du texte 3">
            <a:extLst>
              <a:ext uri="{FF2B5EF4-FFF2-40B4-BE49-F238E27FC236}">
                <a16:creationId xmlns:a16="http://schemas.microsoft.com/office/drawing/2014/main" id="{91A06E1A-9422-4B00-91DC-D7133F251AC6}"/>
              </a:ext>
            </a:extLst>
          </p:cNvPr>
          <p:cNvSpPr>
            <a:spLocks noGrp="1"/>
          </p:cNvSpPr>
          <p:nvPr>
            <p:ph type="body" sz="half" idx="2"/>
          </p:nvPr>
        </p:nvSpPr>
        <p:spPr>
          <a:xfrm>
            <a:off x="839788" y="2694302"/>
            <a:ext cx="3932237" cy="3174686"/>
          </a:xfrm>
        </p:spPr>
        <p:txBody>
          <a:bodyPr/>
          <a:lstStyle/>
          <a:p>
            <a:endParaRPr lang="fr-FR" dirty="0"/>
          </a:p>
        </p:txBody>
      </p:sp>
      <p:grpSp>
        <p:nvGrpSpPr>
          <p:cNvPr id="5" name="Groupe 4">
            <a:extLst>
              <a:ext uri="{FF2B5EF4-FFF2-40B4-BE49-F238E27FC236}">
                <a16:creationId xmlns:a16="http://schemas.microsoft.com/office/drawing/2014/main" id="{8D8D49D4-BBC5-4109-B6A9-33DD632285D2}"/>
              </a:ext>
            </a:extLst>
          </p:cNvPr>
          <p:cNvGrpSpPr/>
          <p:nvPr/>
        </p:nvGrpSpPr>
        <p:grpSpPr>
          <a:xfrm>
            <a:off x="4889839" y="256246"/>
            <a:ext cx="6581724" cy="5511558"/>
            <a:chOff x="73348" y="1004392"/>
            <a:chExt cx="6581724" cy="5511558"/>
          </a:xfrm>
        </p:grpSpPr>
        <p:grpSp>
          <p:nvGrpSpPr>
            <p:cNvPr id="6" name="Groupe 5">
              <a:extLst>
                <a:ext uri="{FF2B5EF4-FFF2-40B4-BE49-F238E27FC236}">
                  <a16:creationId xmlns:a16="http://schemas.microsoft.com/office/drawing/2014/main" id="{C3FB9F8A-C2D0-42BA-B447-4F1E216DE8C3}"/>
                </a:ext>
              </a:extLst>
            </p:cNvPr>
            <p:cNvGrpSpPr/>
            <p:nvPr/>
          </p:nvGrpSpPr>
          <p:grpSpPr>
            <a:xfrm>
              <a:off x="579716" y="1004392"/>
              <a:ext cx="6075356" cy="5497487"/>
              <a:chOff x="579716" y="1004392"/>
              <a:chExt cx="6075356" cy="5497487"/>
            </a:xfrm>
          </p:grpSpPr>
          <p:grpSp>
            <p:nvGrpSpPr>
              <p:cNvPr id="9" name="Groupe 8">
                <a:extLst>
                  <a:ext uri="{FF2B5EF4-FFF2-40B4-BE49-F238E27FC236}">
                    <a16:creationId xmlns:a16="http://schemas.microsoft.com/office/drawing/2014/main" id="{C0CCBA33-934B-47AC-AD34-9785829B4925}"/>
                  </a:ext>
                </a:extLst>
              </p:cNvPr>
              <p:cNvGrpSpPr/>
              <p:nvPr/>
            </p:nvGrpSpPr>
            <p:grpSpPr>
              <a:xfrm>
                <a:off x="2173473" y="1004392"/>
                <a:ext cx="4481599" cy="5497487"/>
                <a:chOff x="1043920" y="1268443"/>
                <a:chExt cx="4481599" cy="5497487"/>
              </a:xfrm>
            </p:grpSpPr>
            <p:grpSp>
              <p:nvGrpSpPr>
                <p:cNvPr id="14" name="Groupe 13">
                  <a:extLst>
                    <a:ext uri="{FF2B5EF4-FFF2-40B4-BE49-F238E27FC236}">
                      <a16:creationId xmlns:a16="http://schemas.microsoft.com/office/drawing/2014/main" id="{C507BE43-56AC-4910-843C-853DD4696CD7}"/>
                    </a:ext>
                  </a:extLst>
                </p:cNvPr>
                <p:cNvGrpSpPr/>
                <p:nvPr/>
              </p:nvGrpSpPr>
              <p:grpSpPr>
                <a:xfrm>
                  <a:off x="1364265" y="1271357"/>
                  <a:ext cx="4161254" cy="5494572"/>
                  <a:chOff x="440087" y="288496"/>
                  <a:chExt cx="4316450" cy="5956862"/>
                </a:xfrm>
              </p:grpSpPr>
              <p:grpSp>
                <p:nvGrpSpPr>
                  <p:cNvPr id="23" name="Groupe 22">
                    <a:extLst>
                      <a:ext uri="{FF2B5EF4-FFF2-40B4-BE49-F238E27FC236}">
                        <a16:creationId xmlns:a16="http://schemas.microsoft.com/office/drawing/2014/main" id="{29B22E9F-5C5D-42B5-8C5F-987A47EF48BF}"/>
                      </a:ext>
                    </a:extLst>
                  </p:cNvPr>
                  <p:cNvGrpSpPr/>
                  <p:nvPr/>
                </p:nvGrpSpPr>
                <p:grpSpPr>
                  <a:xfrm>
                    <a:off x="440087" y="288496"/>
                    <a:ext cx="4316450" cy="5956862"/>
                    <a:chOff x="3540245" y="400962"/>
                    <a:chExt cx="4316450" cy="5956862"/>
                  </a:xfrm>
                  <a:solidFill>
                    <a:schemeClr val="accent4">
                      <a:lumMod val="20000"/>
                      <a:lumOff val="80000"/>
                    </a:schemeClr>
                  </a:solidFill>
                </p:grpSpPr>
                <p:grpSp>
                  <p:nvGrpSpPr>
                    <p:cNvPr id="32" name="Groupe 31">
                      <a:extLst>
                        <a:ext uri="{FF2B5EF4-FFF2-40B4-BE49-F238E27FC236}">
                          <a16:creationId xmlns:a16="http://schemas.microsoft.com/office/drawing/2014/main" id="{10213ADB-A721-43C5-9CDA-725EA19F26FA}"/>
                        </a:ext>
                      </a:extLst>
                    </p:cNvPr>
                    <p:cNvGrpSpPr/>
                    <p:nvPr/>
                  </p:nvGrpSpPr>
                  <p:grpSpPr>
                    <a:xfrm>
                      <a:off x="3540245" y="400962"/>
                      <a:ext cx="4316450" cy="4439976"/>
                      <a:chOff x="1178449" y="684574"/>
                      <a:chExt cx="5771436" cy="3427756"/>
                    </a:xfrm>
                    <a:grpFill/>
                  </p:grpSpPr>
                  <p:sp>
                    <p:nvSpPr>
                      <p:cNvPr id="35" name="Trapèze 34">
                        <a:extLst>
                          <a:ext uri="{FF2B5EF4-FFF2-40B4-BE49-F238E27FC236}">
                            <a16:creationId xmlns:a16="http://schemas.microsoft.com/office/drawing/2014/main" id="{A362655B-D9C8-4D93-B267-B39AFE3D61EC}"/>
                          </a:ext>
                        </a:extLst>
                      </p:cNvPr>
                      <p:cNvSpPr/>
                      <p:nvPr/>
                    </p:nvSpPr>
                    <p:spPr>
                      <a:xfrm rot="10800000">
                        <a:off x="1178449" y="684574"/>
                        <a:ext cx="5771436" cy="567224"/>
                      </a:xfrm>
                      <a:prstGeom prst="trapezoid">
                        <a:avLst>
                          <a:gd name="adj" fmla="val 37069"/>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EF"/>
                          </a:solidFill>
                        </a:endParaRPr>
                      </a:p>
                    </p:txBody>
                  </p:sp>
                  <p:sp>
                    <p:nvSpPr>
                      <p:cNvPr id="36" name="Trapèze 35">
                        <a:extLst>
                          <a:ext uri="{FF2B5EF4-FFF2-40B4-BE49-F238E27FC236}">
                            <a16:creationId xmlns:a16="http://schemas.microsoft.com/office/drawing/2014/main" id="{CDDA7E92-7D3F-4955-B6B3-1FFEB1E0887E}"/>
                          </a:ext>
                        </a:extLst>
                      </p:cNvPr>
                      <p:cNvSpPr/>
                      <p:nvPr/>
                    </p:nvSpPr>
                    <p:spPr>
                      <a:xfrm rot="10800000">
                        <a:off x="1557655" y="1292540"/>
                        <a:ext cx="5028957" cy="531368"/>
                      </a:xfrm>
                      <a:prstGeom prst="trapezoid">
                        <a:avLst>
                          <a:gd name="adj" fmla="val 33282"/>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7" name="Trapèze 36">
                        <a:extLst>
                          <a:ext uri="{FF2B5EF4-FFF2-40B4-BE49-F238E27FC236}">
                            <a16:creationId xmlns:a16="http://schemas.microsoft.com/office/drawing/2014/main" id="{1E86ABE0-B2D0-4277-B7F0-5BAF64BEDDDD}"/>
                          </a:ext>
                        </a:extLst>
                      </p:cNvPr>
                      <p:cNvSpPr/>
                      <p:nvPr/>
                    </p:nvSpPr>
                    <p:spPr>
                      <a:xfrm rot="10800000">
                        <a:off x="1891099" y="1864646"/>
                        <a:ext cx="4367454" cy="531369"/>
                      </a:xfrm>
                      <a:prstGeom prst="trapezoid">
                        <a:avLst>
                          <a:gd name="adj" fmla="val 37883"/>
                        </a:avLst>
                      </a:prstGeom>
                      <a:solidFill>
                        <a:srgbClr val="FFFFEF"/>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8" name="Trapèze 37">
                        <a:extLst>
                          <a:ext uri="{FF2B5EF4-FFF2-40B4-BE49-F238E27FC236}">
                            <a16:creationId xmlns:a16="http://schemas.microsoft.com/office/drawing/2014/main" id="{906E25B1-A4A7-4619-84EF-AEE08D1C5F7B}"/>
                          </a:ext>
                        </a:extLst>
                      </p:cNvPr>
                      <p:cNvSpPr/>
                      <p:nvPr/>
                    </p:nvSpPr>
                    <p:spPr>
                      <a:xfrm rot="10800000">
                        <a:off x="2257233" y="2436752"/>
                        <a:ext cx="3659472" cy="531369"/>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apèze 38">
                        <a:extLst>
                          <a:ext uri="{FF2B5EF4-FFF2-40B4-BE49-F238E27FC236}">
                            <a16:creationId xmlns:a16="http://schemas.microsoft.com/office/drawing/2014/main" id="{410370E4-A43B-45BE-A907-A54E1C810F7E}"/>
                          </a:ext>
                        </a:extLst>
                      </p:cNvPr>
                      <p:cNvSpPr/>
                      <p:nvPr/>
                    </p:nvSpPr>
                    <p:spPr>
                      <a:xfrm rot="10800000">
                        <a:off x="2649518" y="3008857"/>
                        <a:ext cx="2857152" cy="531369"/>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apèze 39">
                        <a:extLst>
                          <a:ext uri="{FF2B5EF4-FFF2-40B4-BE49-F238E27FC236}">
                            <a16:creationId xmlns:a16="http://schemas.microsoft.com/office/drawing/2014/main" id="{0B59325F-AB9B-4F43-BA9D-C62A5E76B312}"/>
                          </a:ext>
                        </a:extLst>
                      </p:cNvPr>
                      <p:cNvSpPr/>
                      <p:nvPr/>
                    </p:nvSpPr>
                    <p:spPr>
                      <a:xfrm rot="10800000">
                        <a:off x="3059548" y="3580961"/>
                        <a:ext cx="2054837" cy="531369"/>
                      </a:xfrm>
                      <a:prstGeom prst="trapezoid">
                        <a:avLst>
                          <a:gd name="adj" fmla="val 4248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32">
                      <a:extLst>
                        <a:ext uri="{FF2B5EF4-FFF2-40B4-BE49-F238E27FC236}">
                          <a16:creationId xmlns:a16="http://schemas.microsoft.com/office/drawing/2014/main" id="{C7C90599-1E7F-4738-9C35-21434B2A6ED0}"/>
                        </a:ext>
                      </a:extLst>
                    </p:cNvPr>
                    <p:cNvSpPr/>
                    <p:nvPr/>
                  </p:nvSpPr>
                  <p:spPr>
                    <a:xfrm>
                      <a:off x="5256578" y="4894729"/>
                      <a:ext cx="943739" cy="68828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595DF588-3D42-4AC0-B48D-F720A5193BC2}"/>
                        </a:ext>
                      </a:extLst>
                    </p:cNvPr>
                    <p:cNvSpPr/>
                    <p:nvPr/>
                  </p:nvSpPr>
                  <p:spPr>
                    <a:xfrm>
                      <a:off x="5256577" y="5669540"/>
                      <a:ext cx="943739" cy="68828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ZoneTexte 23">
                    <a:extLst>
                      <a:ext uri="{FF2B5EF4-FFF2-40B4-BE49-F238E27FC236}">
                        <a16:creationId xmlns:a16="http://schemas.microsoft.com/office/drawing/2014/main" id="{04E8FFE9-D0C9-4D47-BC40-0ADB44E3D284}"/>
                      </a:ext>
                    </a:extLst>
                  </p:cNvPr>
                  <p:cNvSpPr txBox="1"/>
                  <p:nvPr/>
                </p:nvSpPr>
                <p:spPr>
                  <a:xfrm>
                    <a:off x="1704539" y="427976"/>
                    <a:ext cx="1799461" cy="367039"/>
                  </a:xfrm>
                  <a:prstGeom prst="rect">
                    <a:avLst/>
                  </a:prstGeom>
                  <a:noFill/>
                </p:spPr>
                <p:txBody>
                  <a:bodyPr wrap="square" rtlCol="0">
                    <a:spAutoFit/>
                  </a:bodyPr>
                  <a:lstStyle/>
                  <a:p>
                    <a:pPr algn="ctr"/>
                    <a:r>
                      <a:rPr lang="fr-FR" sz="1600" dirty="0">
                        <a:solidFill>
                          <a:schemeClr val="bg2">
                            <a:lumMod val="25000"/>
                          </a:schemeClr>
                        </a:solidFill>
                      </a:rPr>
                      <a:t>Situation d’appel</a:t>
                    </a:r>
                  </a:p>
                </p:txBody>
              </p:sp>
              <p:sp>
                <p:nvSpPr>
                  <p:cNvPr id="25" name="ZoneTexte 24">
                    <a:extLst>
                      <a:ext uri="{FF2B5EF4-FFF2-40B4-BE49-F238E27FC236}">
                        <a16:creationId xmlns:a16="http://schemas.microsoft.com/office/drawing/2014/main" id="{8DD2025C-A8AB-4217-A12A-EB16EBE8BDE7}"/>
                      </a:ext>
                    </a:extLst>
                  </p:cNvPr>
                  <p:cNvSpPr txBox="1"/>
                  <p:nvPr/>
                </p:nvSpPr>
                <p:spPr>
                  <a:xfrm>
                    <a:off x="1598977" y="1219783"/>
                    <a:ext cx="2078181" cy="367039"/>
                  </a:xfrm>
                  <a:prstGeom prst="rect">
                    <a:avLst/>
                  </a:prstGeom>
                  <a:noFill/>
                </p:spPr>
                <p:txBody>
                  <a:bodyPr wrap="square" rtlCol="0">
                    <a:spAutoFit/>
                  </a:bodyPr>
                  <a:lstStyle/>
                  <a:p>
                    <a:pPr algn="ctr"/>
                    <a:r>
                      <a:rPr lang="fr-FR" sz="1600" dirty="0">
                        <a:solidFill>
                          <a:schemeClr val="bg2">
                            <a:lumMod val="25000"/>
                          </a:schemeClr>
                        </a:solidFill>
                      </a:rPr>
                      <a:t>Revue de littérature</a:t>
                    </a:r>
                  </a:p>
                </p:txBody>
              </p:sp>
              <p:sp>
                <p:nvSpPr>
                  <p:cNvPr id="26" name="ZoneTexte 25">
                    <a:extLst>
                      <a:ext uri="{FF2B5EF4-FFF2-40B4-BE49-F238E27FC236}">
                        <a16:creationId xmlns:a16="http://schemas.microsoft.com/office/drawing/2014/main" id="{80B394E8-41DE-4312-B1D1-6241BB60B4BB}"/>
                      </a:ext>
                    </a:extLst>
                  </p:cNvPr>
                  <p:cNvSpPr txBox="1"/>
                  <p:nvPr/>
                </p:nvSpPr>
                <p:spPr>
                  <a:xfrm>
                    <a:off x="1826355" y="1959127"/>
                    <a:ext cx="1623426" cy="367039"/>
                  </a:xfrm>
                  <a:prstGeom prst="rect">
                    <a:avLst/>
                  </a:prstGeom>
                  <a:noFill/>
                </p:spPr>
                <p:txBody>
                  <a:bodyPr wrap="square" rtlCol="0">
                    <a:spAutoFit/>
                  </a:bodyPr>
                  <a:lstStyle/>
                  <a:p>
                    <a:pPr algn="ctr"/>
                    <a:r>
                      <a:rPr lang="fr-FR" sz="1600" dirty="0">
                        <a:solidFill>
                          <a:schemeClr val="bg2">
                            <a:lumMod val="25000"/>
                          </a:schemeClr>
                        </a:solidFill>
                      </a:rPr>
                      <a:t>Problématique</a:t>
                    </a:r>
                  </a:p>
                </p:txBody>
              </p:sp>
              <p:sp>
                <p:nvSpPr>
                  <p:cNvPr id="27" name="ZoneTexte 26">
                    <a:extLst>
                      <a:ext uri="{FF2B5EF4-FFF2-40B4-BE49-F238E27FC236}">
                        <a16:creationId xmlns:a16="http://schemas.microsoft.com/office/drawing/2014/main" id="{784EB829-4B17-46EE-BF62-A7DA97B7FA37}"/>
                      </a:ext>
                    </a:extLst>
                  </p:cNvPr>
                  <p:cNvSpPr txBox="1"/>
                  <p:nvPr/>
                </p:nvSpPr>
                <p:spPr>
                  <a:xfrm>
                    <a:off x="1760556" y="2630095"/>
                    <a:ext cx="1687425" cy="533875"/>
                  </a:xfrm>
                  <a:prstGeom prst="rect">
                    <a:avLst/>
                  </a:prstGeom>
                  <a:noFill/>
                </p:spPr>
                <p:txBody>
                  <a:bodyPr wrap="square" rtlCol="0">
                    <a:spAutoFit/>
                  </a:bodyPr>
                  <a:lstStyle/>
                  <a:p>
                    <a:pPr algn="ctr"/>
                    <a:r>
                      <a:rPr lang="fr-FR" sz="1600" dirty="0">
                        <a:solidFill>
                          <a:schemeClr val="bg2">
                            <a:lumMod val="75000"/>
                          </a:schemeClr>
                        </a:solidFill>
                      </a:rPr>
                      <a:t>Choix du design</a:t>
                    </a:r>
                  </a:p>
                  <a:p>
                    <a:pPr algn="ctr"/>
                    <a:r>
                      <a:rPr lang="fr-FR" sz="1000" dirty="0">
                        <a:solidFill>
                          <a:schemeClr val="bg2">
                            <a:lumMod val="75000"/>
                          </a:schemeClr>
                        </a:solidFill>
                      </a:rPr>
                      <a:t>Quali – quanti – mixte </a:t>
                    </a:r>
                  </a:p>
                </p:txBody>
              </p:sp>
              <p:sp>
                <p:nvSpPr>
                  <p:cNvPr id="28" name="ZoneTexte 27">
                    <a:extLst>
                      <a:ext uri="{FF2B5EF4-FFF2-40B4-BE49-F238E27FC236}">
                        <a16:creationId xmlns:a16="http://schemas.microsoft.com/office/drawing/2014/main" id="{E2A4B760-1711-4ABE-ACB1-DD21D9C7E87A}"/>
                      </a:ext>
                    </a:extLst>
                  </p:cNvPr>
                  <p:cNvSpPr txBox="1"/>
                  <p:nvPr/>
                </p:nvSpPr>
                <p:spPr>
                  <a:xfrm>
                    <a:off x="1776971" y="3356949"/>
                    <a:ext cx="1676783" cy="567242"/>
                  </a:xfrm>
                  <a:prstGeom prst="rect">
                    <a:avLst/>
                  </a:prstGeom>
                  <a:noFill/>
                </p:spPr>
                <p:txBody>
                  <a:bodyPr wrap="square" rtlCol="0">
                    <a:spAutoFit/>
                  </a:bodyPr>
                  <a:lstStyle/>
                  <a:p>
                    <a:pPr algn="ctr"/>
                    <a:r>
                      <a:rPr lang="fr-FR" sz="1400" dirty="0">
                        <a:solidFill>
                          <a:schemeClr val="bg2">
                            <a:lumMod val="75000"/>
                          </a:schemeClr>
                        </a:solidFill>
                      </a:rPr>
                      <a:t>Type d’approche et cadre théorique</a:t>
                    </a:r>
                  </a:p>
                </p:txBody>
              </p:sp>
              <p:sp>
                <p:nvSpPr>
                  <p:cNvPr id="29" name="ZoneTexte 28">
                    <a:extLst>
                      <a:ext uri="{FF2B5EF4-FFF2-40B4-BE49-F238E27FC236}">
                        <a16:creationId xmlns:a16="http://schemas.microsoft.com/office/drawing/2014/main" id="{FDAC860C-F37F-4143-8B35-CED9B4E1E1A8}"/>
                      </a:ext>
                    </a:extLst>
                  </p:cNvPr>
                  <p:cNvSpPr txBox="1"/>
                  <p:nvPr/>
                </p:nvSpPr>
                <p:spPr>
                  <a:xfrm>
                    <a:off x="1859882" y="4031999"/>
                    <a:ext cx="1536812" cy="633975"/>
                  </a:xfrm>
                  <a:prstGeom prst="rect">
                    <a:avLst/>
                  </a:prstGeom>
                  <a:noFill/>
                </p:spPr>
                <p:txBody>
                  <a:bodyPr wrap="square" rtlCol="0">
                    <a:spAutoFit/>
                  </a:bodyPr>
                  <a:lstStyle/>
                  <a:p>
                    <a:pPr algn="ctr"/>
                    <a:r>
                      <a:rPr lang="fr-FR" sz="1600" dirty="0">
                        <a:solidFill>
                          <a:schemeClr val="bg2">
                            <a:lumMod val="75000"/>
                          </a:schemeClr>
                        </a:solidFill>
                      </a:rPr>
                      <a:t>Question de recherche</a:t>
                    </a:r>
                  </a:p>
                </p:txBody>
              </p:sp>
              <p:sp>
                <p:nvSpPr>
                  <p:cNvPr id="30" name="ZoneTexte 29">
                    <a:extLst>
                      <a:ext uri="{FF2B5EF4-FFF2-40B4-BE49-F238E27FC236}">
                        <a16:creationId xmlns:a16="http://schemas.microsoft.com/office/drawing/2014/main" id="{23774101-5C75-4253-B0E4-F04D10186D70}"/>
                      </a:ext>
                    </a:extLst>
                  </p:cNvPr>
                  <p:cNvSpPr txBox="1"/>
                  <p:nvPr/>
                </p:nvSpPr>
                <p:spPr>
                  <a:xfrm>
                    <a:off x="2126957" y="4845652"/>
                    <a:ext cx="1002662" cy="500508"/>
                  </a:xfrm>
                  <a:prstGeom prst="rect">
                    <a:avLst/>
                  </a:prstGeom>
                  <a:noFill/>
                </p:spPr>
                <p:txBody>
                  <a:bodyPr wrap="square" rtlCol="0">
                    <a:spAutoFit/>
                  </a:bodyPr>
                  <a:lstStyle/>
                  <a:p>
                    <a:pPr algn="ctr"/>
                    <a:r>
                      <a:rPr lang="fr-FR" sz="1200" dirty="0">
                        <a:solidFill>
                          <a:schemeClr val="bg2">
                            <a:lumMod val="75000"/>
                          </a:schemeClr>
                        </a:solidFill>
                      </a:rPr>
                      <a:t>Choix outils de collecte</a:t>
                    </a:r>
                  </a:p>
                </p:txBody>
              </p:sp>
              <p:sp>
                <p:nvSpPr>
                  <p:cNvPr id="31" name="ZoneTexte 30">
                    <a:extLst>
                      <a:ext uri="{FF2B5EF4-FFF2-40B4-BE49-F238E27FC236}">
                        <a16:creationId xmlns:a16="http://schemas.microsoft.com/office/drawing/2014/main" id="{73B16081-F82F-4F69-8CFA-B12CA50C1A78}"/>
                      </a:ext>
                    </a:extLst>
                  </p:cNvPr>
                  <p:cNvSpPr txBox="1"/>
                  <p:nvPr/>
                </p:nvSpPr>
                <p:spPr>
                  <a:xfrm>
                    <a:off x="2184729" y="5544647"/>
                    <a:ext cx="906676" cy="700711"/>
                  </a:xfrm>
                  <a:prstGeom prst="rect">
                    <a:avLst/>
                  </a:prstGeom>
                  <a:noFill/>
                </p:spPr>
                <p:txBody>
                  <a:bodyPr wrap="square" rtlCol="0">
                    <a:spAutoFit/>
                  </a:bodyPr>
                  <a:lstStyle/>
                  <a:p>
                    <a:pPr algn="ctr"/>
                    <a:r>
                      <a:rPr lang="fr-FR" sz="1200" dirty="0">
                        <a:solidFill>
                          <a:schemeClr val="bg2">
                            <a:lumMod val="75000"/>
                          </a:schemeClr>
                        </a:solidFill>
                      </a:rPr>
                      <a:t>Choix de la méthode d’analyse</a:t>
                    </a:r>
                  </a:p>
                </p:txBody>
              </p:sp>
            </p:grpSp>
            <p:sp>
              <p:nvSpPr>
                <p:cNvPr id="15" name="Accolade ouvrante 14">
                  <a:extLst>
                    <a:ext uri="{FF2B5EF4-FFF2-40B4-BE49-F238E27FC236}">
                      <a16:creationId xmlns:a16="http://schemas.microsoft.com/office/drawing/2014/main" id="{C5BBDA76-0761-41EF-9DEB-5F3E0D23EF09}"/>
                    </a:ext>
                  </a:extLst>
                </p:cNvPr>
                <p:cNvSpPr/>
                <p:nvPr/>
              </p:nvSpPr>
              <p:spPr>
                <a:xfrm>
                  <a:off x="1049080" y="1268443"/>
                  <a:ext cx="264052" cy="2093463"/>
                </a:xfrm>
                <a:prstGeom prst="leftBrace">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ouvrante 15">
                  <a:extLst>
                    <a:ext uri="{FF2B5EF4-FFF2-40B4-BE49-F238E27FC236}">
                      <a16:creationId xmlns:a16="http://schemas.microsoft.com/office/drawing/2014/main" id="{B40E2DDB-E79A-4827-9966-2609689892BB}"/>
                    </a:ext>
                  </a:extLst>
                </p:cNvPr>
                <p:cNvSpPr/>
                <p:nvPr/>
              </p:nvSpPr>
              <p:spPr>
                <a:xfrm>
                  <a:off x="1043920" y="3420261"/>
                  <a:ext cx="274371" cy="1937763"/>
                </a:xfrm>
                <a:prstGeom prst="leftBrace">
                  <a:avLst>
                    <a:gd name="adj1" fmla="val 11533"/>
                    <a:gd name="adj2" fmla="val 50444"/>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ccolade ouvrante 16">
                  <a:extLst>
                    <a:ext uri="{FF2B5EF4-FFF2-40B4-BE49-F238E27FC236}">
                      <a16:creationId xmlns:a16="http://schemas.microsoft.com/office/drawing/2014/main" id="{0418EF76-8B3A-4316-9948-6F18712ED67B}"/>
                    </a:ext>
                  </a:extLst>
                </p:cNvPr>
                <p:cNvSpPr/>
                <p:nvPr/>
              </p:nvSpPr>
              <p:spPr>
                <a:xfrm>
                  <a:off x="1056111" y="5416380"/>
                  <a:ext cx="274371" cy="1349550"/>
                </a:xfrm>
                <a:prstGeom prst="leftBrace">
                  <a:avLst>
                    <a:gd name="adj1" fmla="val 11533"/>
                    <a:gd name="adj2" fmla="val 50444"/>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D87A7637-FDEB-4E09-9AD8-4B3C0169EF10}"/>
                    </a:ext>
                  </a:extLst>
                </p:cNvPr>
                <p:cNvCxnSpPr>
                  <a:stCxn id="15" idx="2"/>
                </p:cNvCxnSpPr>
                <p:nvPr/>
              </p:nvCxnSpPr>
              <p:spPr>
                <a:xfrm>
                  <a:off x="1313132" y="3361906"/>
                  <a:ext cx="701482"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25032F3-1CE7-4E25-9934-2D520C2A7143}"/>
                    </a:ext>
                  </a:extLst>
                </p:cNvPr>
                <p:cNvCxnSpPr>
                  <a:cxnSpLocks/>
                </p:cNvCxnSpPr>
                <p:nvPr/>
              </p:nvCxnSpPr>
              <p:spPr>
                <a:xfrm>
                  <a:off x="1286935" y="3420261"/>
                  <a:ext cx="79264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00051EA-302E-465E-8644-30DE502F990C}"/>
                    </a:ext>
                  </a:extLst>
                </p:cNvPr>
                <p:cNvCxnSpPr>
                  <a:cxnSpLocks/>
                </p:cNvCxnSpPr>
                <p:nvPr/>
              </p:nvCxnSpPr>
              <p:spPr>
                <a:xfrm>
                  <a:off x="1305495" y="5358024"/>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E06B1FA-474E-495A-98B0-F087E36BD8EC}"/>
                    </a:ext>
                  </a:extLst>
                </p:cNvPr>
                <p:cNvCxnSpPr>
                  <a:cxnSpLocks/>
                </p:cNvCxnSpPr>
                <p:nvPr/>
              </p:nvCxnSpPr>
              <p:spPr>
                <a:xfrm>
                  <a:off x="1330482" y="5416379"/>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D42E02A9-5ADF-4A8A-8046-61A14D398EB6}"/>
                    </a:ext>
                  </a:extLst>
                </p:cNvPr>
                <p:cNvCxnSpPr>
                  <a:cxnSpLocks/>
                </p:cNvCxnSpPr>
                <p:nvPr/>
              </p:nvCxnSpPr>
              <p:spPr>
                <a:xfrm>
                  <a:off x="1330482" y="6765929"/>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 coins arrondis 9">
                <a:extLst>
                  <a:ext uri="{FF2B5EF4-FFF2-40B4-BE49-F238E27FC236}">
                    <a16:creationId xmlns:a16="http://schemas.microsoft.com/office/drawing/2014/main" id="{06A82FAE-6106-4D42-AC08-1507B5B42236}"/>
                  </a:ext>
                </a:extLst>
              </p:cNvPr>
              <p:cNvSpPr/>
              <p:nvPr/>
            </p:nvSpPr>
            <p:spPr>
              <a:xfrm>
                <a:off x="1437478" y="1866319"/>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Rectangle : coins arrondis 10">
                <a:extLst>
                  <a:ext uri="{FF2B5EF4-FFF2-40B4-BE49-F238E27FC236}">
                    <a16:creationId xmlns:a16="http://schemas.microsoft.com/office/drawing/2014/main" id="{1AC7A049-A37C-46F9-BEE2-571C3F71777A}"/>
                  </a:ext>
                </a:extLst>
              </p:cNvPr>
              <p:cNvSpPr/>
              <p:nvPr/>
            </p:nvSpPr>
            <p:spPr>
              <a:xfrm>
                <a:off x="1434898" y="3955814"/>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2" name="Rectangle : coins arrondis 11">
                <a:extLst>
                  <a:ext uri="{FF2B5EF4-FFF2-40B4-BE49-F238E27FC236}">
                    <a16:creationId xmlns:a16="http://schemas.microsoft.com/office/drawing/2014/main" id="{7F94D24B-3E86-4842-8942-B87C6EF17B9D}"/>
                  </a:ext>
                </a:extLst>
              </p:cNvPr>
              <p:cNvSpPr/>
              <p:nvPr/>
            </p:nvSpPr>
            <p:spPr>
              <a:xfrm>
                <a:off x="1440615" y="5549847"/>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 name="ZoneTexte 12">
                <a:extLst>
                  <a:ext uri="{FF2B5EF4-FFF2-40B4-BE49-F238E27FC236}">
                    <a16:creationId xmlns:a16="http://schemas.microsoft.com/office/drawing/2014/main" id="{D89425C9-2C9E-448F-9D91-576162A12603}"/>
                  </a:ext>
                </a:extLst>
              </p:cNvPr>
              <p:cNvSpPr txBox="1"/>
              <p:nvPr/>
            </p:nvSpPr>
            <p:spPr>
              <a:xfrm>
                <a:off x="579716" y="2201631"/>
                <a:ext cx="1547784" cy="369332"/>
              </a:xfrm>
              <a:prstGeom prst="rect">
                <a:avLst/>
              </a:prstGeom>
              <a:noFill/>
            </p:spPr>
            <p:txBody>
              <a:bodyPr wrap="square" rtlCol="0">
                <a:spAutoFit/>
              </a:bodyPr>
              <a:lstStyle/>
              <a:p>
                <a:pPr algn="r"/>
                <a:r>
                  <a:rPr lang="fr-FR" dirty="0">
                    <a:latin typeface="+mj-lt"/>
                  </a:rPr>
                  <a:t>Problématiser</a:t>
                </a:r>
              </a:p>
            </p:txBody>
          </p:sp>
        </p:grpSp>
        <p:sp>
          <p:nvSpPr>
            <p:cNvPr id="7" name="ZoneTexte 6">
              <a:extLst>
                <a:ext uri="{FF2B5EF4-FFF2-40B4-BE49-F238E27FC236}">
                  <a16:creationId xmlns:a16="http://schemas.microsoft.com/office/drawing/2014/main" id="{454CDBD7-1484-467E-AF9E-236E99AD0CA8}"/>
                </a:ext>
              </a:extLst>
            </p:cNvPr>
            <p:cNvSpPr txBox="1"/>
            <p:nvPr/>
          </p:nvSpPr>
          <p:spPr>
            <a:xfrm>
              <a:off x="73348" y="4294368"/>
              <a:ext cx="2054152" cy="646331"/>
            </a:xfrm>
            <a:prstGeom prst="rect">
              <a:avLst/>
            </a:prstGeom>
            <a:noFill/>
          </p:spPr>
          <p:txBody>
            <a:bodyPr wrap="square" rtlCol="0">
              <a:spAutoFit/>
            </a:bodyPr>
            <a:lstStyle/>
            <a:p>
              <a:pPr algn="r"/>
              <a:r>
                <a:rPr lang="fr-FR" dirty="0">
                  <a:solidFill>
                    <a:schemeClr val="bg2">
                      <a:lumMod val="75000"/>
                    </a:schemeClr>
                  </a:solidFill>
                  <a:latin typeface="+mj-lt"/>
                </a:rPr>
                <a:t>Trouver sa question de recherche</a:t>
              </a:r>
            </a:p>
          </p:txBody>
        </p:sp>
        <p:sp>
          <p:nvSpPr>
            <p:cNvPr id="8" name="ZoneTexte 7">
              <a:extLst>
                <a:ext uri="{FF2B5EF4-FFF2-40B4-BE49-F238E27FC236}">
                  <a16:creationId xmlns:a16="http://schemas.microsoft.com/office/drawing/2014/main" id="{99D02004-C72C-423E-8FA1-77576305358D}"/>
                </a:ext>
              </a:extLst>
            </p:cNvPr>
            <p:cNvSpPr txBox="1"/>
            <p:nvPr/>
          </p:nvSpPr>
          <p:spPr>
            <a:xfrm>
              <a:off x="124907" y="5869619"/>
              <a:ext cx="2054152" cy="646331"/>
            </a:xfrm>
            <a:prstGeom prst="rect">
              <a:avLst/>
            </a:prstGeom>
            <a:noFill/>
          </p:spPr>
          <p:txBody>
            <a:bodyPr wrap="square" rtlCol="0">
              <a:spAutoFit/>
            </a:bodyPr>
            <a:lstStyle/>
            <a:p>
              <a:pPr algn="r"/>
              <a:r>
                <a:rPr lang="fr-FR" dirty="0">
                  <a:solidFill>
                    <a:schemeClr val="bg2">
                      <a:lumMod val="75000"/>
                    </a:schemeClr>
                  </a:solidFill>
                  <a:latin typeface="+mj-lt"/>
                </a:rPr>
                <a:t>Etablir un devis de recherche</a:t>
              </a:r>
            </a:p>
          </p:txBody>
        </p:sp>
      </p:grpSp>
    </p:spTree>
    <p:extLst>
      <p:ext uri="{BB962C8B-B14F-4D97-AF65-F5344CB8AC3E}">
        <p14:creationId xmlns:p14="http://schemas.microsoft.com/office/powerpoint/2010/main" val="327759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37425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149319" cy="584775"/>
          </a:xfrm>
          <a:prstGeom prst="rect">
            <a:avLst/>
          </a:prstGeom>
          <a:noFill/>
        </p:spPr>
        <p:txBody>
          <a:bodyPr wrap="square" rtlCol="0">
            <a:spAutoFit/>
          </a:bodyPr>
          <a:lstStyle/>
          <a:p>
            <a:r>
              <a:rPr lang="fr-FR" sz="3200" i="1" dirty="0">
                <a:solidFill>
                  <a:schemeClr val="bg2">
                    <a:lumMod val="25000"/>
                  </a:schemeClr>
                </a:solidFill>
                <a:latin typeface="+mj-lt"/>
              </a:rPr>
              <a:t>Choisir le bon outil de collecte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12" name="Rectangle 11">
            <a:extLst>
              <a:ext uri="{FF2B5EF4-FFF2-40B4-BE49-F238E27FC236}">
                <a16:creationId xmlns:a16="http://schemas.microsoft.com/office/drawing/2014/main" id="{D3985863-8D49-4A87-B537-ADEF3C2EAB18}"/>
              </a:ext>
            </a:extLst>
          </p:cNvPr>
          <p:cNvSpPr/>
          <p:nvPr/>
        </p:nvSpPr>
        <p:spPr>
          <a:xfrm>
            <a:off x="499096" y="1729046"/>
            <a:ext cx="3407886" cy="4102331"/>
          </a:xfrm>
          <a:prstGeom prst="rect">
            <a:avLst/>
          </a:prstGeom>
          <a:no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avec coins arrondis en haut 14">
            <a:extLst>
              <a:ext uri="{FF2B5EF4-FFF2-40B4-BE49-F238E27FC236}">
                <a16:creationId xmlns:a16="http://schemas.microsoft.com/office/drawing/2014/main" id="{8428BD49-10BB-44EE-8AE3-940082A0F18F}"/>
              </a:ext>
            </a:extLst>
          </p:cNvPr>
          <p:cNvSpPr/>
          <p:nvPr/>
        </p:nvSpPr>
        <p:spPr>
          <a:xfrm>
            <a:off x="939338" y="1575262"/>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L’entretien</a:t>
            </a:r>
          </a:p>
        </p:txBody>
      </p:sp>
      <p:sp>
        <p:nvSpPr>
          <p:cNvPr id="2" name="ZoneTexte 1">
            <a:extLst>
              <a:ext uri="{FF2B5EF4-FFF2-40B4-BE49-F238E27FC236}">
                <a16:creationId xmlns:a16="http://schemas.microsoft.com/office/drawing/2014/main" id="{E48080CA-9CF8-4975-A78E-5347F83FADC4}"/>
              </a:ext>
            </a:extLst>
          </p:cNvPr>
          <p:cNvSpPr txBox="1"/>
          <p:nvPr/>
        </p:nvSpPr>
        <p:spPr>
          <a:xfrm>
            <a:off x="579819" y="2000736"/>
            <a:ext cx="3369231" cy="3693319"/>
          </a:xfrm>
          <a:prstGeom prst="rect">
            <a:avLst/>
          </a:prstGeom>
          <a:noFill/>
        </p:spPr>
        <p:txBody>
          <a:bodyPr wrap="square" rtlCol="0">
            <a:spAutoFit/>
          </a:bodyPr>
          <a:lstStyle/>
          <a:p>
            <a:r>
              <a:rPr lang="fr-FR" i="1" dirty="0"/>
              <a:t>→ Rencontre individuelle, enregistrée pour être retranscrite (anonymisée)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Entretien semi-dirigé</a:t>
            </a:r>
          </a:p>
          <a:p>
            <a:r>
              <a:rPr lang="fr-FR" dirty="0"/>
              <a:t>Guide avec des questions ouvertes</a:t>
            </a:r>
          </a:p>
          <a:p>
            <a:pPr marL="285750" indent="-285750">
              <a:buFont typeface="Arial" panose="020B0604020202020204" pitchFamily="34" charset="0"/>
              <a:buChar char="•"/>
            </a:pPr>
            <a:r>
              <a:rPr lang="fr-FR" b="1" dirty="0"/>
              <a:t>Entretien non directif</a:t>
            </a:r>
          </a:p>
          <a:p>
            <a:r>
              <a:rPr lang="fr-FR" dirty="0"/>
              <a:t>Discussion très libre, presque narrative</a:t>
            </a:r>
          </a:p>
          <a:p>
            <a:pPr marL="285750" indent="-285750">
              <a:buFont typeface="Arial" panose="020B0604020202020204" pitchFamily="34" charset="0"/>
              <a:buChar char="•"/>
            </a:pPr>
            <a:r>
              <a:rPr lang="fr-FR" b="1" dirty="0"/>
              <a:t>Entretien narratif </a:t>
            </a:r>
          </a:p>
          <a:p>
            <a:r>
              <a:rPr lang="fr-FR" dirty="0"/>
              <a:t>Aucune trame n’est faite, c’est un récit de vie </a:t>
            </a:r>
          </a:p>
        </p:txBody>
      </p:sp>
    </p:spTree>
    <p:extLst>
      <p:ext uri="{BB962C8B-B14F-4D97-AF65-F5344CB8AC3E}">
        <p14:creationId xmlns:p14="http://schemas.microsoft.com/office/powerpoint/2010/main" val="2221533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37425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149319" cy="584775"/>
          </a:xfrm>
          <a:prstGeom prst="rect">
            <a:avLst/>
          </a:prstGeom>
          <a:noFill/>
        </p:spPr>
        <p:txBody>
          <a:bodyPr wrap="square" rtlCol="0">
            <a:spAutoFit/>
          </a:bodyPr>
          <a:lstStyle/>
          <a:p>
            <a:r>
              <a:rPr lang="fr-FR" sz="3200" i="1" dirty="0">
                <a:solidFill>
                  <a:schemeClr val="bg2">
                    <a:lumMod val="25000"/>
                  </a:schemeClr>
                </a:solidFill>
                <a:latin typeface="+mj-lt"/>
              </a:rPr>
              <a:t>Choisir le bon outil de collecte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12" name="Rectangle 11">
            <a:extLst>
              <a:ext uri="{FF2B5EF4-FFF2-40B4-BE49-F238E27FC236}">
                <a16:creationId xmlns:a16="http://schemas.microsoft.com/office/drawing/2014/main" id="{D3985863-8D49-4A87-B537-ADEF3C2EAB18}"/>
              </a:ext>
            </a:extLst>
          </p:cNvPr>
          <p:cNvSpPr/>
          <p:nvPr/>
        </p:nvSpPr>
        <p:spPr>
          <a:xfrm>
            <a:off x="499096" y="1729046"/>
            <a:ext cx="3407886" cy="4102331"/>
          </a:xfrm>
          <a:prstGeom prst="rect">
            <a:avLst/>
          </a:prstGeom>
          <a:no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CCF1EF2-F554-4BF0-83C1-945EE9BD7C7F}"/>
              </a:ext>
            </a:extLst>
          </p:cNvPr>
          <p:cNvSpPr/>
          <p:nvPr/>
        </p:nvSpPr>
        <p:spPr>
          <a:xfrm>
            <a:off x="4442792" y="1729046"/>
            <a:ext cx="3407886" cy="4519007"/>
          </a:xfrm>
          <a:prstGeom prst="rect">
            <a:avLst/>
          </a:prstGeom>
          <a:solidFill>
            <a:schemeClr val="bg1"/>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avec coins arrondis en haut 14">
            <a:extLst>
              <a:ext uri="{FF2B5EF4-FFF2-40B4-BE49-F238E27FC236}">
                <a16:creationId xmlns:a16="http://schemas.microsoft.com/office/drawing/2014/main" id="{8428BD49-10BB-44EE-8AE3-940082A0F18F}"/>
              </a:ext>
            </a:extLst>
          </p:cNvPr>
          <p:cNvSpPr/>
          <p:nvPr/>
        </p:nvSpPr>
        <p:spPr>
          <a:xfrm>
            <a:off x="939338" y="1575262"/>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L’entretien</a:t>
            </a:r>
          </a:p>
        </p:txBody>
      </p:sp>
      <p:sp>
        <p:nvSpPr>
          <p:cNvPr id="16" name="Rectangle : avec coins arrondis en haut 15">
            <a:extLst>
              <a:ext uri="{FF2B5EF4-FFF2-40B4-BE49-F238E27FC236}">
                <a16:creationId xmlns:a16="http://schemas.microsoft.com/office/drawing/2014/main" id="{9D4B9B11-92ED-4718-B31C-F2776C2CC65B}"/>
              </a:ext>
            </a:extLst>
          </p:cNvPr>
          <p:cNvSpPr/>
          <p:nvPr/>
        </p:nvSpPr>
        <p:spPr>
          <a:xfrm>
            <a:off x="4888561" y="1575262"/>
            <a:ext cx="2510444" cy="315883"/>
          </a:xfrm>
          <a:prstGeom prst="round2SameRect">
            <a:avLst/>
          </a:prstGeom>
          <a:solidFill>
            <a:srgbClr val="412672"/>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L’observation</a:t>
            </a:r>
          </a:p>
        </p:txBody>
      </p:sp>
      <p:sp>
        <p:nvSpPr>
          <p:cNvPr id="2" name="ZoneTexte 1">
            <a:extLst>
              <a:ext uri="{FF2B5EF4-FFF2-40B4-BE49-F238E27FC236}">
                <a16:creationId xmlns:a16="http://schemas.microsoft.com/office/drawing/2014/main" id="{E48080CA-9CF8-4975-A78E-5347F83FADC4}"/>
              </a:ext>
            </a:extLst>
          </p:cNvPr>
          <p:cNvSpPr txBox="1"/>
          <p:nvPr/>
        </p:nvSpPr>
        <p:spPr>
          <a:xfrm>
            <a:off x="579819" y="2000736"/>
            <a:ext cx="3369231" cy="3693319"/>
          </a:xfrm>
          <a:prstGeom prst="rect">
            <a:avLst/>
          </a:prstGeom>
          <a:noFill/>
        </p:spPr>
        <p:txBody>
          <a:bodyPr wrap="square" rtlCol="0">
            <a:spAutoFit/>
          </a:bodyPr>
          <a:lstStyle/>
          <a:p>
            <a:r>
              <a:rPr lang="fr-FR" i="1" dirty="0"/>
              <a:t>→ Rencontre individuelle, enregistrée pour être retranscrite (anonymisée)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Entretien semi-dirigé</a:t>
            </a:r>
          </a:p>
          <a:p>
            <a:r>
              <a:rPr lang="fr-FR" dirty="0"/>
              <a:t>Guide avec des questions ouvertes</a:t>
            </a:r>
          </a:p>
          <a:p>
            <a:pPr marL="285750" indent="-285750">
              <a:buFont typeface="Arial" panose="020B0604020202020204" pitchFamily="34" charset="0"/>
              <a:buChar char="•"/>
            </a:pPr>
            <a:r>
              <a:rPr lang="fr-FR" b="1" dirty="0"/>
              <a:t>Entretien non directif</a:t>
            </a:r>
          </a:p>
          <a:p>
            <a:r>
              <a:rPr lang="fr-FR" dirty="0"/>
              <a:t>Discussion très libre, presque narrative</a:t>
            </a:r>
          </a:p>
          <a:p>
            <a:pPr marL="285750" indent="-285750">
              <a:buFont typeface="Arial" panose="020B0604020202020204" pitchFamily="34" charset="0"/>
              <a:buChar char="•"/>
            </a:pPr>
            <a:r>
              <a:rPr lang="fr-FR" b="1" dirty="0"/>
              <a:t>Entretien narratif </a:t>
            </a:r>
          </a:p>
          <a:p>
            <a:r>
              <a:rPr lang="fr-FR" dirty="0"/>
              <a:t>Aucune trame n’est faite, c’est un récit de vie </a:t>
            </a:r>
          </a:p>
        </p:txBody>
      </p:sp>
      <p:sp>
        <p:nvSpPr>
          <p:cNvPr id="20" name="ZoneTexte 19">
            <a:extLst>
              <a:ext uri="{FF2B5EF4-FFF2-40B4-BE49-F238E27FC236}">
                <a16:creationId xmlns:a16="http://schemas.microsoft.com/office/drawing/2014/main" id="{EA76DF8D-1454-4FEF-9018-9DEC52142290}"/>
              </a:ext>
            </a:extLst>
          </p:cNvPr>
          <p:cNvSpPr txBox="1"/>
          <p:nvPr/>
        </p:nvSpPr>
        <p:spPr>
          <a:xfrm>
            <a:off x="4523515" y="2000736"/>
            <a:ext cx="3369231" cy="4247317"/>
          </a:xfrm>
          <a:prstGeom prst="rect">
            <a:avLst/>
          </a:prstGeom>
          <a:noFill/>
        </p:spPr>
        <p:txBody>
          <a:bodyPr wrap="square" rtlCol="0">
            <a:spAutoFit/>
          </a:bodyPr>
          <a:lstStyle/>
          <a:p>
            <a:r>
              <a:rPr lang="fr-FR" i="1" dirty="0"/>
              <a:t>→ Le chercheur se rend sur le terrain pour y recueillir des données quotidiennes</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Observation non participante</a:t>
            </a:r>
          </a:p>
          <a:p>
            <a:r>
              <a:rPr lang="fr-FR" dirty="0"/>
              <a:t>En retrait, le chercheur analyse les routines et interactions et prend des notes</a:t>
            </a:r>
          </a:p>
          <a:p>
            <a:pPr marL="285750" indent="-285750">
              <a:buFont typeface="Arial" panose="020B0604020202020204" pitchFamily="34" charset="0"/>
              <a:buChar char="•"/>
            </a:pPr>
            <a:r>
              <a:rPr lang="fr-FR" b="1" dirty="0"/>
              <a:t>Observation participante</a:t>
            </a:r>
          </a:p>
          <a:p>
            <a:r>
              <a:rPr lang="fr-FR" dirty="0"/>
              <a:t>Le chercheur prend par à la situation (ex: devient kiné dans le centre étudié)</a:t>
            </a:r>
          </a:p>
          <a:p>
            <a:pPr marL="285750" indent="-285750">
              <a:buFont typeface="Arial" panose="020B0604020202020204" pitchFamily="34" charset="0"/>
              <a:buChar char="•"/>
            </a:pPr>
            <a:r>
              <a:rPr lang="fr-FR" b="1" dirty="0"/>
              <a:t>Observation standardisée</a:t>
            </a:r>
          </a:p>
          <a:p>
            <a:r>
              <a:rPr lang="fr-FR" dirty="0"/>
              <a:t>Grille d’observation visant à relever des critères prédéfinis</a:t>
            </a:r>
          </a:p>
        </p:txBody>
      </p:sp>
    </p:spTree>
    <p:extLst>
      <p:ext uri="{BB962C8B-B14F-4D97-AF65-F5344CB8AC3E}">
        <p14:creationId xmlns:p14="http://schemas.microsoft.com/office/powerpoint/2010/main" val="3219398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37425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149319" cy="584775"/>
          </a:xfrm>
          <a:prstGeom prst="rect">
            <a:avLst/>
          </a:prstGeom>
          <a:noFill/>
        </p:spPr>
        <p:txBody>
          <a:bodyPr wrap="square" rtlCol="0">
            <a:spAutoFit/>
          </a:bodyPr>
          <a:lstStyle/>
          <a:p>
            <a:r>
              <a:rPr lang="fr-FR" sz="3200" i="1" dirty="0">
                <a:solidFill>
                  <a:schemeClr val="bg2">
                    <a:lumMod val="25000"/>
                  </a:schemeClr>
                </a:solidFill>
                <a:latin typeface="+mj-lt"/>
              </a:rPr>
              <a:t>Choisir le bon outil de collecte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12" name="Rectangle 11">
            <a:extLst>
              <a:ext uri="{FF2B5EF4-FFF2-40B4-BE49-F238E27FC236}">
                <a16:creationId xmlns:a16="http://schemas.microsoft.com/office/drawing/2014/main" id="{D3985863-8D49-4A87-B537-ADEF3C2EAB18}"/>
              </a:ext>
            </a:extLst>
          </p:cNvPr>
          <p:cNvSpPr/>
          <p:nvPr/>
        </p:nvSpPr>
        <p:spPr>
          <a:xfrm>
            <a:off x="499096" y="1729046"/>
            <a:ext cx="3407886" cy="4102331"/>
          </a:xfrm>
          <a:prstGeom prst="rect">
            <a:avLst/>
          </a:prstGeom>
          <a:no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CCF1EF2-F554-4BF0-83C1-945EE9BD7C7F}"/>
              </a:ext>
            </a:extLst>
          </p:cNvPr>
          <p:cNvSpPr/>
          <p:nvPr/>
        </p:nvSpPr>
        <p:spPr>
          <a:xfrm>
            <a:off x="4442792" y="1729046"/>
            <a:ext cx="3407886" cy="4519007"/>
          </a:xfrm>
          <a:prstGeom prst="rect">
            <a:avLst/>
          </a:prstGeom>
          <a:solidFill>
            <a:schemeClr val="bg1"/>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C9D349F-8791-4B13-B026-EB106EC678AE}"/>
              </a:ext>
            </a:extLst>
          </p:cNvPr>
          <p:cNvSpPr/>
          <p:nvPr/>
        </p:nvSpPr>
        <p:spPr>
          <a:xfrm>
            <a:off x="8386488" y="1729044"/>
            <a:ext cx="3407886" cy="1795551"/>
          </a:xfrm>
          <a:prstGeom prst="rect">
            <a:avLst/>
          </a:prstGeom>
          <a:no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avec coins arrondis en haut 14">
            <a:extLst>
              <a:ext uri="{FF2B5EF4-FFF2-40B4-BE49-F238E27FC236}">
                <a16:creationId xmlns:a16="http://schemas.microsoft.com/office/drawing/2014/main" id="{8428BD49-10BB-44EE-8AE3-940082A0F18F}"/>
              </a:ext>
            </a:extLst>
          </p:cNvPr>
          <p:cNvSpPr/>
          <p:nvPr/>
        </p:nvSpPr>
        <p:spPr>
          <a:xfrm>
            <a:off x="939338" y="1575262"/>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L’entretien</a:t>
            </a:r>
          </a:p>
        </p:txBody>
      </p:sp>
      <p:sp>
        <p:nvSpPr>
          <p:cNvPr id="16" name="Rectangle : avec coins arrondis en haut 15">
            <a:extLst>
              <a:ext uri="{FF2B5EF4-FFF2-40B4-BE49-F238E27FC236}">
                <a16:creationId xmlns:a16="http://schemas.microsoft.com/office/drawing/2014/main" id="{9D4B9B11-92ED-4718-B31C-F2776C2CC65B}"/>
              </a:ext>
            </a:extLst>
          </p:cNvPr>
          <p:cNvSpPr/>
          <p:nvPr/>
        </p:nvSpPr>
        <p:spPr>
          <a:xfrm>
            <a:off x="4888561" y="1575262"/>
            <a:ext cx="2510444" cy="315883"/>
          </a:xfrm>
          <a:prstGeom prst="round2SameRect">
            <a:avLst/>
          </a:prstGeom>
          <a:solidFill>
            <a:srgbClr val="412672"/>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L’observation</a:t>
            </a:r>
          </a:p>
        </p:txBody>
      </p:sp>
      <p:sp>
        <p:nvSpPr>
          <p:cNvPr id="17" name="Rectangle : avec coins arrondis en haut 16">
            <a:extLst>
              <a:ext uri="{FF2B5EF4-FFF2-40B4-BE49-F238E27FC236}">
                <a16:creationId xmlns:a16="http://schemas.microsoft.com/office/drawing/2014/main" id="{16016CBA-1F1F-495B-BD91-930A82692E19}"/>
              </a:ext>
            </a:extLst>
          </p:cNvPr>
          <p:cNvSpPr/>
          <p:nvPr/>
        </p:nvSpPr>
        <p:spPr>
          <a:xfrm>
            <a:off x="8835209" y="1528157"/>
            <a:ext cx="2510444" cy="315883"/>
          </a:xfrm>
          <a:prstGeom prst="round2SameRect">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questionnaire</a:t>
            </a:r>
          </a:p>
        </p:txBody>
      </p:sp>
      <p:sp>
        <p:nvSpPr>
          <p:cNvPr id="2" name="ZoneTexte 1">
            <a:extLst>
              <a:ext uri="{FF2B5EF4-FFF2-40B4-BE49-F238E27FC236}">
                <a16:creationId xmlns:a16="http://schemas.microsoft.com/office/drawing/2014/main" id="{E48080CA-9CF8-4975-A78E-5347F83FADC4}"/>
              </a:ext>
            </a:extLst>
          </p:cNvPr>
          <p:cNvSpPr txBox="1"/>
          <p:nvPr/>
        </p:nvSpPr>
        <p:spPr>
          <a:xfrm>
            <a:off x="579819" y="2000736"/>
            <a:ext cx="3369231" cy="3693319"/>
          </a:xfrm>
          <a:prstGeom prst="rect">
            <a:avLst/>
          </a:prstGeom>
          <a:noFill/>
        </p:spPr>
        <p:txBody>
          <a:bodyPr wrap="square" rtlCol="0">
            <a:spAutoFit/>
          </a:bodyPr>
          <a:lstStyle/>
          <a:p>
            <a:r>
              <a:rPr lang="fr-FR" i="1" dirty="0"/>
              <a:t>→ Rencontre individuelle, enregistrée pour être retranscrite (anonymisée)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Entretien semi-dirigé</a:t>
            </a:r>
          </a:p>
          <a:p>
            <a:r>
              <a:rPr lang="fr-FR" dirty="0"/>
              <a:t>Guide avec des questions ouvertes</a:t>
            </a:r>
          </a:p>
          <a:p>
            <a:pPr marL="285750" indent="-285750">
              <a:buFont typeface="Arial" panose="020B0604020202020204" pitchFamily="34" charset="0"/>
              <a:buChar char="•"/>
            </a:pPr>
            <a:r>
              <a:rPr lang="fr-FR" b="1" dirty="0"/>
              <a:t>Entretien non directif</a:t>
            </a:r>
          </a:p>
          <a:p>
            <a:r>
              <a:rPr lang="fr-FR" dirty="0"/>
              <a:t>Discussion très libre, presque narrative</a:t>
            </a:r>
          </a:p>
          <a:p>
            <a:pPr marL="285750" indent="-285750">
              <a:buFont typeface="Arial" panose="020B0604020202020204" pitchFamily="34" charset="0"/>
              <a:buChar char="•"/>
            </a:pPr>
            <a:r>
              <a:rPr lang="fr-FR" b="1" dirty="0"/>
              <a:t>Entretien narratif </a:t>
            </a:r>
          </a:p>
          <a:p>
            <a:r>
              <a:rPr lang="fr-FR" dirty="0"/>
              <a:t>Aucune trame n’est faite, c’est un récit de vie </a:t>
            </a:r>
          </a:p>
        </p:txBody>
      </p:sp>
      <p:sp>
        <p:nvSpPr>
          <p:cNvPr id="20" name="ZoneTexte 19">
            <a:extLst>
              <a:ext uri="{FF2B5EF4-FFF2-40B4-BE49-F238E27FC236}">
                <a16:creationId xmlns:a16="http://schemas.microsoft.com/office/drawing/2014/main" id="{EA76DF8D-1454-4FEF-9018-9DEC52142290}"/>
              </a:ext>
            </a:extLst>
          </p:cNvPr>
          <p:cNvSpPr txBox="1"/>
          <p:nvPr/>
        </p:nvSpPr>
        <p:spPr>
          <a:xfrm>
            <a:off x="4523515" y="2000736"/>
            <a:ext cx="3369231" cy="4247317"/>
          </a:xfrm>
          <a:prstGeom prst="rect">
            <a:avLst/>
          </a:prstGeom>
          <a:noFill/>
        </p:spPr>
        <p:txBody>
          <a:bodyPr wrap="square" rtlCol="0">
            <a:spAutoFit/>
          </a:bodyPr>
          <a:lstStyle/>
          <a:p>
            <a:r>
              <a:rPr lang="fr-FR" i="1" dirty="0"/>
              <a:t>→ Le chercheur se rend sur le terrain pour y recueillir des données quotidiennes</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Observation non participante</a:t>
            </a:r>
          </a:p>
          <a:p>
            <a:r>
              <a:rPr lang="fr-FR" dirty="0"/>
              <a:t>En retrait, le chercheur analyse les routines et interactions et prend des notes</a:t>
            </a:r>
          </a:p>
          <a:p>
            <a:pPr marL="285750" indent="-285750">
              <a:buFont typeface="Arial" panose="020B0604020202020204" pitchFamily="34" charset="0"/>
              <a:buChar char="•"/>
            </a:pPr>
            <a:r>
              <a:rPr lang="fr-FR" b="1" dirty="0"/>
              <a:t>Observation participante</a:t>
            </a:r>
          </a:p>
          <a:p>
            <a:r>
              <a:rPr lang="fr-FR" dirty="0"/>
              <a:t>Le chercheur prend par à la situation (ex: devient kiné dans le centre étudié)</a:t>
            </a:r>
          </a:p>
          <a:p>
            <a:pPr marL="285750" indent="-285750">
              <a:buFont typeface="Arial" panose="020B0604020202020204" pitchFamily="34" charset="0"/>
              <a:buChar char="•"/>
            </a:pPr>
            <a:r>
              <a:rPr lang="fr-FR" b="1" dirty="0"/>
              <a:t>Observation standardisée</a:t>
            </a:r>
          </a:p>
          <a:p>
            <a:r>
              <a:rPr lang="fr-FR" dirty="0"/>
              <a:t>Grille d’observation visant à relever des critères prédéfinis</a:t>
            </a:r>
          </a:p>
        </p:txBody>
      </p:sp>
      <p:sp>
        <p:nvSpPr>
          <p:cNvPr id="21" name="ZoneTexte 20">
            <a:extLst>
              <a:ext uri="{FF2B5EF4-FFF2-40B4-BE49-F238E27FC236}">
                <a16:creationId xmlns:a16="http://schemas.microsoft.com/office/drawing/2014/main" id="{0B3CB0C4-EE6A-44E2-8425-8327FE2F8D93}"/>
              </a:ext>
            </a:extLst>
          </p:cNvPr>
          <p:cNvSpPr txBox="1"/>
          <p:nvPr/>
        </p:nvSpPr>
        <p:spPr>
          <a:xfrm>
            <a:off x="8436161" y="1913555"/>
            <a:ext cx="3369231" cy="1477328"/>
          </a:xfrm>
          <a:prstGeom prst="rect">
            <a:avLst/>
          </a:prstGeom>
          <a:noFill/>
        </p:spPr>
        <p:txBody>
          <a:bodyPr wrap="square" rtlCol="0">
            <a:spAutoFit/>
          </a:bodyPr>
          <a:lstStyle/>
          <a:p>
            <a:r>
              <a:rPr lang="fr-FR" i="1" dirty="0"/>
              <a:t>→ Ou données textuelles, est l’étude qualitative des réponses ici ouvertes dans un questionnaire</a:t>
            </a:r>
          </a:p>
          <a:p>
            <a:r>
              <a:rPr lang="fr-FR" i="1" dirty="0"/>
              <a:t>Mais peuvent être aussi des mails, CR, circulaires, journaux de bords</a:t>
            </a:r>
          </a:p>
        </p:txBody>
      </p:sp>
    </p:spTree>
    <p:extLst>
      <p:ext uri="{BB962C8B-B14F-4D97-AF65-F5344CB8AC3E}">
        <p14:creationId xmlns:p14="http://schemas.microsoft.com/office/powerpoint/2010/main" val="902803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537425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149319" cy="584775"/>
          </a:xfrm>
          <a:prstGeom prst="rect">
            <a:avLst/>
          </a:prstGeom>
          <a:noFill/>
        </p:spPr>
        <p:txBody>
          <a:bodyPr wrap="square" rtlCol="0">
            <a:spAutoFit/>
          </a:bodyPr>
          <a:lstStyle/>
          <a:p>
            <a:r>
              <a:rPr lang="fr-FR" sz="3200" i="1" dirty="0">
                <a:solidFill>
                  <a:schemeClr val="bg2">
                    <a:lumMod val="25000"/>
                  </a:schemeClr>
                </a:solidFill>
                <a:latin typeface="+mj-lt"/>
              </a:rPr>
              <a:t>Choisir le bon outil de collecte</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12" name="Rectangle 11">
            <a:extLst>
              <a:ext uri="{FF2B5EF4-FFF2-40B4-BE49-F238E27FC236}">
                <a16:creationId xmlns:a16="http://schemas.microsoft.com/office/drawing/2014/main" id="{D3985863-8D49-4A87-B537-ADEF3C2EAB18}"/>
              </a:ext>
            </a:extLst>
          </p:cNvPr>
          <p:cNvSpPr/>
          <p:nvPr/>
        </p:nvSpPr>
        <p:spPr>
          <a:xfrm>
            <a:off x="499096" y="1729046"/>
            <a:ext cx="3407886" cy="4102331"/>
          </a:xfrm>
          <a:prstGeom prst="rect">
            <a:avLst/>
          </a:prstGeom>
          <a:no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CCF1EF2-F554-4BF0-83C1-945EE9BD7C7F}"/>
              </a:ext>
            </a:extLst>
          </p:cNvPr>
          <p:cNvSpPr/>
          <p:nvPr/>
        </p:nvSpPr>
        <p:spPr>
          <a:xfrm>
            <a:off x="4442792" y="1729046"/>
            <a:ext cx="3407886" cy="4519007"/>
          </a:xfrm>
          <a:prstGeom prst="rect">
            <a:avLst/>
          </a:prstGeom>
          <a:solidFill>
            <a:schemeClr val="bg1"/>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C9D349F-8791-4B13-B026-EB106EC678AE}"/>
              </a:ext>
            </a:extLst>
          </p:cNvPr>
          <p:cNvSpPr/>
          <p:nvPr/>
        </p:nvSpPr>
        <p:spPr>
          <a:xfrm>
            <a:off x="8386488" y="1729044"/>
            <a:ext cx="3407886" cy="1795551"/>
          </a:xfrm>
          <a:prstGeom prst="rect">
            <a:avLst/>
          </a:prstGeom>
          <a:no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avec coins arrondis en haut 14">
            <a:extLst>
              <a:ext uri="{FF2B5EF4-FFF2-40B4-BE49-F238E27FC236}">
                <a16:creationId xmlns:a16="http://schemas.microsoft.com/office/drawing/2014/main" id="{8428BD49-10BB-44EE-8AE3-940082A0F18F}"/>
              </a:ext>
            </a:extLst>
          </p:cNvPr>
          <p:cNvSpPr/>
          <p:nvPr/>
        </p:nvSpPr>
        <p:spPr>
          <a:xfrm>
            <a:off x="939338" y="1575262"/>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L’entretien</a:t>
            </a:r>
          </a:p>
        </p:txBody>
      </p:sp>
      <p:sp>
        <p:nvSpPr>
          <p:cNvPr id="16" name="Rectangle : avec coins arrondis en haut 15">
            <a:extLst>
              <a:ext uri="{FF2B5EF4-FFF2-40B4-BE49-F238E27FC236}">
                <a16:creationId xmlns:a16="http://schemas.microsoft.com/office/drawing/2014/main" id="{9D4B9B11-92ED-4718-B31C-F2776C2CC65B}"/>
              </a:ext>
            </a:extLst>
          </p:cNvPr>
          <p:cNvSpPr/>
          <p:nvPr/>
        </p:nvSpPr>
        <p:spPr>
          <a:xfrm>
            <a:off x="4888561" y="1575262"/>
            <a:ext cx="2510444" cy="315883"/>
          </a:xfrm>
          <a:prstGeom prst="round2SameRect">
            <a:avLst/>
          </a:prstGeom>
          <a:solidFill>
            <a:srgbClr val="412672"/>
          </a:solidFill>
          <a:ln>
            <a:solidFill>
              <a:srgbClr val="412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L’observation</a:t>
            </a:r>
          </a:p>
        </p:txBody>
      </p:sp>
      <p:sp>
        <p:nvSpPr>
          <p:cNvPr id="17" name="Rectangle : avec coins arrondis en haut 16">
            <a:extLst>
              <a:ext uri="{FF2B5EF4-FFF2-40B4-BE49-F238E27FC236}">
                <a16:creationId xmlns:a16="http://schemas.microsoft.com/office/drawing/2014/main" id="{16016CBA-1F1F-495B-BD91-930A82692E19}"/>
              </a:ext>
            </a:extLst>
          </p:cNvPr>
          <p:cNvSpPr/>
          <p:nvPr/>
        </p:nvSpPr>
        <p:spPr>
          <a:xfrm>
            <a:off x="8835209" y="1528157"/>
            <a:ext cx="2510444" cy="315883"/>
          </a:xfrm>
          <a:prstGeom prst="round2SameRect">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questionnaire</a:t>
            </a:r>
          </a:p>
        </p:txBody>
      </p:sp>
      <p:sp>
        <p:nvSpPr>
          <p:cNvPr id="18" name="Rectangle 17">
            <a:extLst>
              <a:ext uri="{FF2B5EF4-FFF2-40B4-BE49-F238E27FC236}">
                <a16:creationId xmlns:a16="http://schemas.microsoft.com/office/drawing/2014/main" id="{2E689C62-C066-4202-A2A2-C3F7BA26D241}"/>
              </a:ext>
            </a:extLst>
          </p:cNvPr>
          <p:cNvSpPr/>
          <p:nvPr/>
        </p:nvSpPr>
        <p:spPr>
          <a:xfrm>
            <a:off x="8386488" y="3944389"/>
            <a:ext cx="3407886" cy="1889069"/>
          </a:xfrm>
          <a:prstGeom prst="rect">
            <a:avLst/>
          </a:prstGeom>
          <a:no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haut 18">
            <a:extLst>
              <a:ext uri="{FF2B5EF4-FFF2-40B4-BE49-F238E27FC236}">
                <a16:creationId xmlns:a16="http://schemas.microsoft.com/office/drawing/2014/main" id="{C1279DEA-5E29-4A85-A67E-AC16A6A725E4}"/>
              </a:ext>
            </a:extLst>
          </p:cNvPr>
          <p:cNvSpPr/>
          <p:nvPr/>
        </p:nvSpPr>
        <p:spPr>
          <a:xfrm>
            <a:off x="8835209" y="3721331"/>
            <a:ext cx="2510444" cy="315883"/>
          </a:xfrm>
          <a:prstGeom prst="round2SameRect">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focus group</a:t>
            </a:r>
          </a:p>
        </p:txBody>
      </p:sp>
      <p:sp>
        <p:nvSpPr>
          <p:cNvPr id="2" name="ZoneTexte 1">
            <a:extLst>
              <a:ext uri="{FF2B5EF4-FFF2-40B4-BE49-F238E27FC236}">
                <a16:creationId xmlns:a16="http://schemas.microsoft.com/office/drawing/2014/main" id="{E48080CA-9CF8-4975-A78E-5347F83FADC4}"/>
              </a:ext>
            </a:extLst>
          </p:cNvPr>
          <p:cNvSpPr txBox="1"/>
          <p:nvPr/>
        </p:nvSpPr>
        <p:spPr>
          <a:xfrm>
            <a:off x="579819" y="2000736"/>
            <a:ext cx="3369231" cy="3693319"/>
          </a:xfrm>
          <a:prstGeom prst="rect">
            <a:avLst/>
          </a:prstGeom>
          <a:noFill/>
        </p:spPr>
        <p:txBody>
          <a:bodyPr wrap="square" rtlCol="0">
            <a:spAutoFit/>
          </a:bodyPr>
          <a:lstStyle/>
          <a:p>
            <a:r>
              <a:rPr lang="fr-FR" i="1" dirty="0"/>
              <a:t>→ Rencontre individuelle, enregistrée pour être retranscrite (anonymisée)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Entretien semi-dirigé</a:t>
            </a:r>
          </a:p>
          <a:p>
            <a:r>
              <a:rPr lang="fr-FR" dirty="0"/>
              <a:t>Guide avec des questions ouvertes</a:t>
            </a:r>
          </a:p>
          <a:p>
            <a:pPr marL="285750" indent="-285750">
              <a:buFont typeface="Arial" panose="020B0604020202020204" pitchFamily="34" charset="0"/>
              <a:buChar char="•"/>
            </a:pPr>
            <a:r>
              <a:rPr lang="fr-FR" b="1" dirty="0"/>
              <a:t>Entretien non directif</a:t>
            </a:r>
          </a:p>
          <a:p>
            <a:r>
              <a:rPr lang="fr-FR" dirty="0"/>
              <a:t>Discussion très libre, presque narrative</a:t>
            </a:r>
          </a:p>
          <a:p>
            <a:pPr marL="285750" indent="-285750">
              <a:buFont typeface="Arial" panose="020B0604020202020204" pitchFamily="34" charset="0"/>
              <a:buChar char="•"/>
            </a:pPr>
            <a:r>
              <a:rPr lang="fr-FR" b="1" dirty="0"/>
              <a:t>Entretien narratif </a:t>
            </a:r>
          </a:p>
          <a:p>
            <a:r>
              <a:rPr lang="fr-FR" dirty="0"/>
              <a:t>Aucune trame n’est faite, c’est un récit de vie </a:t>
            </a:r>
          </a:p>
        </p:txBody>
      </p:sp>
      <p:sp>
        <p:nvSpPr>
          <p:cNvPr id="20" name="ZoneTexte 19">
            <a:extLst>
              <a:ext uri="{FF2B5EF4-FFF2-40B4-BE49-F238E27FC236}">
                <a16:creationId xmlns:a16="http://schemas.microsoft.com/office/drawing/2014/main" id="{EA76DF8D-1454-4FEF-9018-9DEC52142290}"/>
              </a:ext>
            </a:extLst>
          </p:cNvPr>
          <p:cNvSpPr txBox="1"/>
          <p:nvPr/>
        </p:nvSpPr>
        <p:spPr>
          <a:xfrm>
            <a:off x="4523515" y="2000736"/>
            <a:ext cx="3369231" cy="4247317"/>
          </a:xfrm>
          <a:prstGeom prst="rect">
            <a:avLst/>
          </a:prstGeom>
          <a:noFill/>
        </p:spPr>
        <p:txBody>
          <a:bodyPr wrap="square" rtlCol="0">
            <a:spAutoFit/>
          </a:bodyPr>
          <a:lstStyle/>
          <a:p>
            <a:r>
              <a:rPr lang="fr-FR" i="1" dirty="0"/>
              <a:t>→ Le chercheur se rend sur le terrain pour y recueillir des données quotidiennes</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Observation non participante</a:t>
            </a:r>
          </a:p>
          <a:p>
            <a:r>
              <a:rPr lang="fr-FR" dirty="0"/>
              <a:t>En retrait, le chercheur analyse les routines et interactions et prend des notes</a:t>
            </a:r>
          </a:p>
          <a:p>
            <a:pPr marL="285750" indent="-285750">
              <a:buFont typeface="Arial" panose="020B0604020202020204" pitchFamily="34" charset="0"/>
              <a:buChar char="•"/>
            </a:pPr>
            <a:r>
              <a:rPr lang="fr-FR" b="1" dirty="0"/>
              <a:t>Observation participante</a:t>
            </a:r>
          </a:p>
          <a:p>
            <a:r>
              <a:rPr lang="fr-FR" dirty="0"/>
              <a:t>Le chercheur prend par à la situation (ex: devient kiné dans le centre étudié)</a:t>
            </a:r>
          </a:p>
          <a:p>
            <a:pPr marL="285750" indent="-285750">
              <a:buFont typeface="Arial" panose="020B0604020202020204" pitchFamily="34" charset="0"/>
              <a:buChar char="•"/>
            </a:pPr>
            <a:r>
              <a:rPr lang="fr-FR" b="1" dirty="0"/>
              <a:t>Observation standardisée</a:t>
            </a:r>
          </a:p>
          <a:p>
            <a:r>
              <a:rPr lang="fr-FR" dirty="0"/>
              <a:t>Grille d’observation visant à relever des critères prédéfinis</a:t>
            </a:r>
          </a:p>
        </p:txBody>
      </p:sp>
      <p:sp>
        <p:nvSpPr>
          <p:cNvPr id="21" name="ZoneTexte 20">
            <a:extLst>
              <a:ext uri="{FF2B5EF4-FFF2-40B4-BE49-F238E27FC236}">
                <a16:creationId xmlns:a16="http://schemas.microsoft.com/office/drawing/2014/main" id="{0B3CB0C4-EE6A-44E2-8425-8327FE2F8D93}"/>
              </a:ext>
            </a:extLst>
          </p:cNvPr>
          <p:cNvSpPr txBox="1"/>
          <p:nvPr/>
        </p:nvSpPr>
        <p:spPr>
          <a:xfrm>
            <a:off x="8436161" y="1913555"/>
            <a:ext cx="3369231" cy="1477328"/>
          </a:xfrm>
          <a:prstGeom prst="rect">
            <a:avLst/>
          </a:prstGeom>
          <a:noFill/>
        </p:spPr>
        <p:txBody>
          <a:bodyPr wrap="square" rtlCol="0">
            <a:spAutoFit/>
          </a:bodyPr>
          <a:lstStyle/>
          <a:p>
            <a:r>
              <a:rPr lang="fr-FR" i="1" dirty="0"/>
              <a:t>→ Ou données textuelles, est l’étude qualitative des réponses ici ouvertes dans un questionnaire</a:t>
            </a:r>
          </a:p>
          <a:p>
            <a:r>
              <a:rPr lang="fr-FR" i="1" dirty="0"/>
              <a:t>Mais peuvent être aussi des mails, CR, circulaires, journaux de bords</a:t>
            </a:r>
          </a:p>
        </p:txBody>
      </p:sp>
      <p:sp>
        <p:nvSpPr>
          <p:cNvPr id="22" name="ZoneTexte 21">
            <a:extLst>
              <a:ext uri="{FF2B5EF4-FFF2-40B4-BE49-F238E27FC236}">
                <a16:creationId xmlns:a16="http://schemas.microsoft.com/office/drawing/2014/main" id="{CB1871D9-8A32-4E7C-BDDC-B2AC9A0B2373}"/>
              </a:ext>
            </a:extLst>
          </p:cNvPr>
          <p:cNvSpPr txBox="1"/>
          <p:nvPr/>
        </p:nvSpPr>
        <p:spPr>
          <a:xfrm>
            <a:off x="8405815" y="4124394"/>
            <a:ext cx="3369231" cy="1477328"/>
          </a:xfrm>
          <a:prstGeom prst="rect">
            <a:avLst/>
          </a:prstGeom>
          <a:noFill/>
        </p:spPr>
        <p:txBody>
          <a:bodyPr wrap="square" rtlCol="0">
            <a:spAutoFit/>
          </a:bodyPr>
          <a:lstStyle/>
          <a:p>
            <a:r>
              <a:rPr lang="fr-FR" i="1" dirty="0"/>
              <a:t>→ Ou groupe de discussion, rassemble des gens en petit groupe (4 à 8 personnes) pour discuter d’un sujet commun avec un animateur </a:t>
            </a:r>
          </a:p>
        </p:txBody>
      </p:sp>
    </p:spTree>
    <p:extLst>
      <p:ext uri="{BB962C8B-B14F-4D97-AF65-F5344CB8AC3E}">
        <p14:creationId xmlns:p14="http://schemas.microsoft.com/office/powerpoint/2010/main" val="314879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0F3CE913-271A-4652-AADB-9F85A1964EC0}"/>
              </a:ext>
            </a:extLst>
          </p:cNvPr>
          <p:cNvSpPr>
            <a:spLocks noGrp="1"/>
          </p:cNvSpPr>
          <p:nvPr>
            <p:ph idx="1"/>
          </p:nvPr>
        </p:nvSpPr>
        <p:spPr>
          <a:xfrm>
            <a:off x="838200" y="1914501"/>
            <a:ext cx="10515600" cy="786342"/>
          </a:xfrm>
        </p:spPr>
        <p:txBody>
          <a:bodyPr>
            <a:normAutofit/>
          </a:bodyPr>
          <a:lstStyle/>
          <a:p>
            <a:r>
              <a:rPr lang="fr-FR" sz="1800" dirty="0"/>
              <a:t>Processus</a:t>
            </a:r>
            <a:r>
              <a:rPr lang="fr-FR" sz="1800" b="1" dirty="0"/>
              <a:t> itératif </a:t>
            </a:r>
            <a:r>
              <a:rPr lang="fr-FR" sz="1800" dirty="0"/>
              <a:t>: allers-retours constants entre le terrain et donc la collecte de données et l’analyse </a:t>
            </a:r>
          </a:p>
          <a:p>
            <a:r>
              <a:rPr lang="fr-FR" sz="1800" dirty="0"/>
              <a:t>Identification de </a:t>
            </a:r>
            <a:r>
              <a:rPr lang="fr-FR" sz="1800" b="1" dirty="0"/>
              <a:t>thèmes</a:t>
            </a:r>
            <a:r>
              <a:rPr lang="fr-FR" sz="1800" dirty="0"/>
              <a:t> récurrents dans les discours </a:t>
            </a: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7" name="Rectangle : avec coins arrondis en haut 6">
            <a:extLst>
              <a:ext uri="{FF2B5EF4-FFF2-40B4-BE49-F238E27FC236}">
                <a16:creationId xmlns:a16="http://schemas.microsoft.com/office/drawing/2014/main" id="{640279CF-FD8F-4690-A7A6-3D8DF773DDE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Spécificités </a:t>
            </a:r>
          </a:p>
        </p:txBody>
      </p:sp>
    </p:spTree>
    <p:extLst>
      <p:ext uri="{BB962C8B-B14F-4D97-AF65-F5344CB8AC3E}">
        <p14:creationId xmlns:p14="http://schemas.microsoft.com/office/powerpoint/2010/main" val="2352288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0F3CE913-271A-4652-AADB-9F85A1964EC0}"/>
              </a:ext>
            </a:extLst>
          </p:cNvPr>
          <p:cNvSpPr>
            <a:spLocks noGrp="1"/>
          </p:cNvSpPr>
          <p:nvPr>
            <p:ph idx="1"/>
          </p:nvPr>
        </p:nvSpPr>
        <p:spPr>
          <a:xfrm>
            <a:off x="838200" y="1914501"/>
            <a:ext cx="10515600" cy="786342"/>
          </a:xfrm>
        </p:spPr>
        <p:txBody>
          <a:bodyPr>
            <a:normAutofit/>
          </a:bodyPr>
          <a:lstStyle/>
          <a:p>
            <a:r>
              <a:rPr lang="fr-FR" sz="1800" dirty="0"/>
              <a:t>Processus</a:t>
            </a:r>
            <a:r>
              <a:rPr lang="fr-FR" sz="1800" b="1" dirty="0"/>
              <a:t> itératif </a:t>
            </a:r>
            <a:r>
              <a:rPr lang="fr-FR" sz="1800" dirty="0"/>
              <a:t>: allers-retours constants entre le terrain et donc la collecte de données et l’analyse </a:t>
            </a:r>
          </a:p>
          <a:p>
            <a:r>
              <a:rPr lang="fr-FR" sz="1800" dirty="0"/>
              <a:t>Identification de </a:t>
            </a:r>
            <a:r>
              <a:rPr lang="fr-FR" sz="1800" b="1" dirty="0"/>
              <a:t>thèmes</a:t>
            </a:r>
            <a:r>
              <a:rPr lang="fr-FR" sz="1800" dirty="0"/>
              <a:t> récurrents dans les discours </a:t>
            </a: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7" name="Rectangle : avec coins arrondis en haut 6">
            <a:extLst>
              <a:ext uri="{FF2B5EF4-FFF2-40B4-BE49-F238E27FC236}">
                <a16:creationId xmlns:a16="http://schemas.microsoft.com/office/drawing/2014/main" id="{640279CF-FD8F-4690-A7A6-3D8DF773DDE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Spécificités </a:t>
            </a:r>
          </a:p>
        </p:txBody>
      </p:sp>
      <p:sp>
        <p:nvSpPr>
          <p:cNvPr id="8" name="Espace réservé du contenu 1">
            <a:extLst>
              <a:ext uri="{FF2B5EF4-FFF2-40B4-BE49-F238E27FC236}">
                <a16:creationId xmlns:a16="http://schemas.microsoft.com/office/drawing/2014/main" id="{4C709F36-74B4-4FBB-A70D-7BB82EC23BD2}"/>
              </a:ext>
            </a:extLst>
          </p:cNvPr>
          <p:cNvSpPr txBox="1">
            <a:spLocks/>
          </p:cNvSpPr>
          <p:nvPr/>
        </p:nvSpPr>
        <p:spPr>
          <a:xfrm>
            <a:off x="838199" y="3035828"/>
            <a:ext cx="11087793" cy="1459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t>Transcription</a:t>
            </a:r>
            <a:r>
              <a:rPr lang="fr-FR" sz="1800" dirty="0"/>
              <a:t> de l’entretien, focus group, etc. (= écrire mot à mot ce qui a été dit, avec le ton, les silences, hésitations, etc.) </a:t>
            </a:r>
          </a:p>
          <a:p>
            <a:r>
              <a:rPr lang="fr-FR" sz="1800" b="1" dirty="0"/>
              <a:t>Anonymiser</a:t>
            </a:r>
            <a:r>
              <a:rPr lang="fr-FR" sz="1800" dirty="0"/>
              <a:t> tout ce qui rend reconnaissable l’interrogé</a:t>
            </a:r>
          </a:p>
          <a:p>
            <a:r>
              <a:rPr lang="fr-FR" sz="1800" b="1" dirty="0"/>
              <a:t>Lire</a:t>
            </a:r>
            <a:r>
              <a:rPr lang="fr-FR" sz="1800" dirty="0"/>
              <a:t> une première fois ses entretiens, focus groups, observations (= corpus) pour voir ce qui en ressort</a:t>
            </a:r>
          </a:p>
        </p:txBody>
      </p:sp>
      <p:sp>
        <p:nvSpPr>
          <p:cNvPr id="9" name="Rectangle : avec coins arrondis en haut 8">
            <a:extLst>
              <a:ext uri="{FF2B5EF4-FFF2-40B4-BE49-F238E27FC236}">
                <a16:creationId xmlns:a16="http://schemas.microsoft.com/office/drawing/2014/main" id="{E08D9F41-B81D-4096-872A-CC648244CCAA}"/>
              </a:ext>
            </a:extLst>
          </p:cNvPr>
          <p:cNvSpPr/>
          <p:nvPr/>
        </p:nvSpPr>
        <p:spPr>
          <a:xfrm>
            <a:off x="266007" y="2719946"/>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 Préparation </a:t>
            </a:r>
          </a:p>
        </p:txBody>
      </p:sp>
    </p:spTree>
    <p:extLst>
      <p:ext uri="{BB962C8B-B14F-4D97-AF65-F5344CB8AC3E}">
        <p14:creationId xmlns:p14="http://schemas.microsoft.com/office/powerpoint/2010/main" val="1777025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0F3CE913-271A-4652-AADB-9F85A1964EC0}"/>
              </a:ext>
            </a:extLst>
          </p:cNvPr>
          <p:cNvSpPr>
            <a:spLocks noGrp="1"/>
          </p:cNvSpPr>
          <p:nvPr>
            <p:ph idx="1"/>
          </p:nvPr>
        </p:nvSpPr>
        <p:spPr>
          <a:xfrm>
            <a:off x="838200" y="1914501"/>
            <a:ext cx="10515600" cy="786342"/>
          </a:xfrm>
        </p:spPr>
        <p:txBody>
          <a:bodyPr>
            <a:normAutofit/>
          </a:bodyPr>
          <a:lstStyle/>
          <a:p>
            <a:r>
              <a:rPr lang="fr-FR" sz="1800" dirty="0"/>
              <a:t>Processus</a:t>
            </a:r>
            <a:r>
              <a:rPr lang="fr-FR" sz="1800" b="1" dirty="0"/>
              <a:t> itératif </a:t>
            </a:r>
            <a:r>
              <a:rPr lang="fr-FR" sz="1800" dirty="0"/>
              <a:t>: allers-retours constants entre le terrain et donc la collecte de données et l’analyse </a:t>
            </a:r>
          </a:p>
          <a:p>
            <a:r>
              <a:rPr lang="fr-FR" sz="1800" dirty="0"/>
              <a:t>Identification de </a:t>
            </a:r>
            <a:r>
              <a:rPr lang="fr-FR" sz="1800" b="1" dirty="0"/>
              <a:t>thèmes</a:t>
            </a:r>
            <a:r>
              <a:rPr lang="fr-FR" sz="1800" dirty="0"/>
              <a:t> récurrents dans les discours </a:t>
            </a: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7" name="Rectangle : avec coins arrondis en haut 6">
            <a:extLst>
              <a:ext uri="{FF2B5EF4-FFF2-40B4-BE49-F238E27FC236}">
                <a16:creationId xmlns:a16="http://schemas.microsoft.com/office/drawing/2014/main" id="{640279CF-FD8F-4690-A7A6-3D8DF773DDE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Spécificités </a:t>
            </a:r>
          </a:p>
        </p:txBody>
      </p:sp>
      <p:sp>
        <p:nvSpPr>
          <p:cNvPr id="8" name="Espace réservé du contenu 1">
            <a:extLst>
              <a:ext uri="{FF2B5EF4-FFF2-40B4-BE49-F238E27FC236}">
                <a16:creationId xmlns:a16="http://schemas.microsoft.com/office/drawing/2014/main" id="{4C709F36-74B4-4FBB-A70D-7BB82EC23BD2}"/>
              </a:ext>
            </a:extLst>
          </p:cNvPr>
          <p:cNvSpPr txBox="1">
            <a:spLocks/>
          </p:cNvSpPr>
          <p:nvPr/>
        </p:nvSpPr>
        <p:spPr>
          <a:xfrm>
            <a:off x="838199" y="3035828"/>
            <a:ext cx="11087793" cy="1459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t>Transcription</a:t>
            </a:r>
            <a:r>
              <a:rPr lang="fr-FR" sz="1800" dirty="0"/>
              <a:t> de l’entretien, focus group, etc. (= écrire mot à mot ce qui a été dit, avec le ton, les silences, hésitations, etc.) </a:t>
            </a:r>
          </a:p>
          <a:p>
            <a:r>
              <a:rPr lang="fr-FR" sz="1800" b="1" dirty="0"/>
              <a:t>Anonymiser</a:t>
            </a:r>
            <a:r>
              <a:rPr lang="fr-FR" sz="1800" dirty="0"/>
              <a:t> tout ce qui rend reconnaissable l’interrogé</a:t>
            </a:r>
          </a:p>
          <a:p>
            <a:r>
              <a:rPr lang="fr-FR" sz="1800" b="1" dirty="0"/>
              <a:t>Lire</a:t>
            </a:r>
            <a:r>
              <a:rPr lang="fr-FR" sz="1800" dirty="0"/>
              <a:t> une première fois ses entretiens, focus groups, observations (= corpus) pour voir ce qui en ressort</a:t>
            </a:r>
          </a:p>
        </p:txBody>
      </p:sp>
      <p:sp>
        <p:nvSpPr>
          <p:cNvPr id="9" name="Rectangle : avec coins arrondis en haut 8">
            <a:extLst>
              <a:ext uri="{FF2B5EF4-FFF2-40B4-BE49-F238E27FC236}">
                <a16:creationId xmlns:a16="http://schemas.microsoft.com/office/drawing/2014/main" id="{E08D9F41-B81D-4096-872A-CC648244CCAA}"/>
              </a:ext>
            </a:extLst>
          </p:cNvPr>
          <p:cNvSpPr/>
          <p:nvPr/>
        </p:nvSpPr>
        <p:spPr>
          <a:xfrm>
            <a:off x="266007" y="2719946"/>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 Préparation </a:t>
            </a:r>
          </a:p>
        </p:txBody>
      </p:sp>
      <p:sp>
        <p:nvSpPr>
          <p:cNvPr id="10" name="Espace réservé du contenu 1">
            <a:extLst>
              <a:ext uri="{FF2B5EF4-FFF2-40B4-BE49-F238E27FC236}">
                <a16:creationId xmlns:a16="http://schemas.microsoft.com/office/drawing/2014/main" id="{507E3F65-F862-4891-B7B6-958F4A12C270}"/>
              </a:ext>
            </a:extLst>
          </p:cNvPr>
          <p:cNvSpPr txBox="1">
            <a:spLocks/>
          </p:cNvSpPr>
          <p:nvPr/>
        </p:nvSpPr>
        <p:spPr>
          <a:xfrm>
            <a:off x="838199" y="4811682"/>
            <a:ext cx="11087793" cy="1127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t>Analyse thématique </a:t>
            </a:r>
            <a:r>
              <a:rPr lang="fr-FR" sz="1800" dirty="0"/>
              <a:t>: </a:t>
            </a:r>
            <a:r>
              <a:rPr lang="fr-FR" sz="1800" i="1" dirty="0"/>
              <a:t>identifier des thèmes ou motifs récurrents, souvent en référence de votre cadre théorique</a:t>
            </a:r>
          </a:p>
          <a:p>
            <a:r>
              <a:rPr lang="fr-FR" sz="1800" b="1" dirty="0"/>
              <a:t>Analyse interprétative phénoménologique </a:t>
            </a:r>
            <a:r>
              <a:rPr lang="fr-FR" sz="1800" dirty="0"/>
              <a:t>(IPA)  : comprendre l’expérience vécue d’un phénomène du point de vue des participants « sous forme de thèmes repérées dans les productions langagières spontanées »</a:t>
            </a:r>
          </a:p>
        </p:txBody>
      </p:sp>
      <p:sp>
        <p:nvSpPr>
          <p:cNvPr id="11" name="Rectangle : avec coins arrondis en haut 10">
            <a:extLst>
              <a:ext uri="{FF2B5EF4-FFF2-40B4-BE49-F238E27FC236}">
                <a16:creationId xmlns:a16="http://schemas.microsoft.com/office/drawing/2014/main" id="{9295194F-5733-4D19-88F7-88C88E8F030B}"/>
              </a:ext>
            </a:extLst>
          </p:cNvPr>
          <p:cNvSpPr/>
          <p:nvPr/>
        </p:nvSpPr>
        <p:spPr>
          <a:xfrm>
            <a:off x="266007" y="4495800"/>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 Choisir son analyse </a:t>
            </a:r>
          </a:p>
        </p:txBody>
      </p:sp>
      <p:sp>
        <p:nvSpPr>
          <p:cNvPr id="13" name="ZoneTexte 12">
            <a:extLst>
              <a:ext uri="{FF2B5EF4-FFF2-40B4-BE49-F238E27FC236}">
                <a16:creationId xmlns:a16="http://schemas.microsoft.com/office/drawing/2014/main" id="{9838242B-4747-43D4-BF8C-35E8F9C3410E}"/>
              </a:ext>
            </a:extLst>
          </p:cNvPr>
          <p:cNvSpPr txBox="1"/>
          <p:nvPr/>
        </p:nvSpPr>
        <p:spPr>
          <a:xfrm>
            <a:off x="345304" y="5982889"/>
            <a:ext cx="9499736" cy="461665"/>
          </a:xfrm>
          <a:prstGeom prst="rect">
            <a:avLst/>
          </a:prstGeom>
          <a:noFill/>
        </p:spPr>
        <p:txBody>
          <a:bodyPr wrap="square">
            <a:spAutoFit/>
          </a:bodyPr>
          <a:lstStyle/>
          <a:p>
            <a:r>
              <a:rPr lang="fr-FR" sz="1200" dirty="0" err="1"/>
              <a:t>Lionet</a:t>
            </a:r>
            <a:r>
              <a:rPr lang="fr-FR" sz="1200" dirty="0"/>
              <a:t>, B. (2021). Chapitre 9. L’analyse phénoménologique interprétative. Dans A. </a:t>
            </a:r>
            <a:r>
              <a:rPr lang="fr-FR" sz="1200" dirty="0" err="1"/>
              <a:t>Bioy</a:t>
            </a:r>
            <a:r>
              <a:rPr lang="fr-FR" sz="1200" dirty="0"/>
              <a:t>, M. Castillo et M. Koenig Les méthodes qualitatives en psychologie clinique et psychopathologie (p. 145-157). Dunod. </a:t>
            </a:r>
          </a:p>
        </p:txBody>
      </p:sp>
    </p:spTree>
    <p:extLst>
      <p:ext uri="{BB962C8B-B14F-4D97-AF65-F5344CB8AC3E}">
        <p14:creationId xmlns:p14="http://schemas.microsoft.com/office/powerpoint/2010/main" val="3749863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7" name="Rectangle : avec coins arrondis en haut 6">
            <a:extLst>
              <a:ext uri="{FF2B5EF4-FFF2-40B4-BE49-F238E27FC236}">
                <a16:creationId xmlns:a16="http://schemas.microsoft.com/office/drawing/2014/main" id="{675EBC30-80CB-4C20-9DCB-4A21914371F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Population </a:t>
            </a:r>
          </a:p>
        </p:txBody>
      </p:sp>
      <p:sp>
        <p:nvSpPr>
          <p:cNvPr id="8" name="ZoneTexte 7">
            <a:extLst>
              <a:ext uri="{FF2B5EF4-FFF2-40B4-BE49-F238E27FC236}">
                <a16:creationId xmlns:a16="http://schemas.microsoft.com/office/drawing/2014/main" id="{FD3E16E9-AE94-4A6B-974A-30EF85891FE7}"/>
              </a:ext>
            </a:extLst>
          </p:cNvPr>
          <p:cNvSpPr txBox="1"/>
          <p:nvPr/>
        </p:nvSpPr>
        <p:spPr>
          <a:xfrm>
            <a:off x="1586345" y="1957647"/>
            <a:ext cx="9019309" cy="369332"/>
          </a:xfrm>
          <a:prstGeom prst="rect">
            <a:avLst/>
          </a:prstGeom>
          <a:noFill/>
        </p:spPr>
        <p:txBody>
          <a:bodyPr wrap="square" rtlCol="0">
            <a:spAutoFit/>
          </a:bodyPr>
          <a:lstStyle/>
          <a:p>
            <a:r>
              <a:rPr lang="fr-FR" i="1" dirty="0"/>
              <a:t>Quand est-ce que je sais que j’ai assez de personnes ? </a:t>
            </a:r>
          </a:p>
        </p:txBody>
      </p:sp>
      <p:cxnSp>
        <p:nvCxnSpPr>
          <p:cNvPr id="10" name="Connecteur : en angle 9">
            <a:extLst>
              <a:ext uri="{FF2B5EF4-FFF2-40B4-BE49-F238E27FC236}">
                <a16:creationId xmlns:a16="http://schemas.microsoft.com/office/drawing/2014/main" id="{A292F334-6AF3-49D4-9EA1-6E089AA02C0B}"/>
              </a:ext>
            </a:extLst>
          </p:cNvPr>
          <p:cNvCxnSpPr>
            <a:endCxn id="8" idx="1"/>
          </p:cNvCxnSpPr>
          <p:nvPr/>
        </p:nvCxnSpPr>
        <p:spPr>
          <a:xfrm>
            <a:off x="701039" y="1877093"/>
            <a:ext cx="885306" cy="265220"/>
          </a:xfrm>
          <a:prstGeom prst="bentConnector3">
            <a:avLst/>
          </a:prstGeom>
          <a:ln w="19050">
            <a:solidFill>
              <a:srgbClr val="47529E"/>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A4BFF997-E69F-4F58-893A-1E2F3AAF6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6851" y="2406477"/>
            <a:ext cx="623512" cy="623512"/>
          </a:xfrm>
          <a:prstGeom prst="rect">
            <a:avLst/>
          </a:prstGeom>
        </p:spPr>
      </p:pic>
      <p:pic>
        <p:nvPicPr>
          <p:cNvPr id="13" name="Graphique 12">
            <a:extLst>
              <a:ext uri="{FF2B5EF4-FFF2-40B4-BE49-F238E27FC236}">
                <a16:creationId xmlns:a16="http://schemas.microsoft.com/office/drawing/2014/main" id="{70B6A04A-2791-4520-80B0-78E0ABEEA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829" y="2406477"/>
            <a:ext cx="623512" cy="623512"/>
          </a:xfrm>
          <a:prstGeom prst="rect">
            <a:avLst/>
          </a:prstGeom>
        </p:spPr>
      </p:pic>
      <p:sp>
        <p:nvSpPr>
          <p:cNvPr id="14" name="ZoneTexte 13">
            <a:extLst>
              <a:ext uri="{FF2B5EF4-FFF2-40B4-BE49-F238E27FC236}">
                <a16:creationId xmlns:a16="http://schemas.microsoft.com/office/drawing/2014/main" id="{86EDCB3F-9AF1-4A2F-81EE-5D18D5520CB5}"/>
              </a:ext>
            </a:extLst>
          </p:cNvPr>
          <p:cNvSpPr txBox="1"/>
          <p:nvPr/>
        </p:nvSpPr>
        <p:spPr>
          <a:xfrm>
            <a:off x="2790364" y="2496588"/>
            <a:ext cx="2450811" cy="369332"/>
          </a:xfrm>
          <a:prstGeom prst="rect">
            <a:avLst/>
          </a:prstGeom>
          <a:noFill/>
        </p:spPr>
        <p:txBody>
          <a:bodyPr wrap="square" rtlCol="0">
            <a:spAutoFit/>
          </a:bodyPr>
          <a:lstStyle/>
          <a:p>
            <a:r>
              <a:rPr lang="fr-FR" b="1" dirty="0"/>
              <a:t>Saturation des données</a:t>
            </a:r>
          </a:p>
        </p:txBody>
      </p:sp>
      <p:sp>
        <p:nvSpPr>
          <p:cNvPr id="15" name="Rectangle : coins arrondis 14">
            <a:extLst>
              <a:ext uri="{FF2B5EF4-FFF2-40B4-BE49-F238E27FC236}">
                <a16:creationId xmlns:a16="http://schemas.microsoft.com/office/drawing/2014/main" id="{1FCCC07A-8469-4FD7-A11E-C0F760C9D3D0}"/>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652C10E-13F1-48E3-B2A8-71F444684061}"/>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17" name="Ellipse 16">
            <a:extLst>
              <a:ext uri="{FF2B5EF4-FFF2-40B4-BE49-F238E27FC236}">
                <a16:creationId xmlns:a16="http://schemas.microsoft.com/office/drawing/2014/main" id="{EBADC593-42FC-439E-881E-C9280247580E}"/>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2" name="Rectangle 1">
            <a:extLst>
              <a:ext uri="{FF2B5EF4-FFF2-40B4-BE49-F238E27FC236}">
                <a16:creationId xmlns:a16="http://schemas.microsoft.com/office/drawing/2014/main" id="{1F880F69-5B3F-4A5C-A356-D1305FD05014}"/>
              </a:ext>
            </a:extLst>
          </p:cNvPr>
          <p:cNvSpPr>
            <a:spLocks noChangeArrowheads="1"/>
          </p:cNvSpPr>
          <p:nvPr/>
        </p:nvSpPr>
        <p:spPr bwMode="auto">
          <a:xfrm>
            <a:off x="803563" y="6083784"/>
            <a:ext cx="87505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cs typeface="Times New Roman" panose="02020603050405020304" pitchFamily="18" charset="0"/>
              </a:rPr>
              <a:t>Saunders, B., Sim, J., </a:t>
            </a:r>
            <a:r>
              <a:rPr kumimoji="0" lang="fr-FR" altLang="fr-FR" sz="1200" b="0" i="0" u="none" strike="noStrike" cap="none" normalizeH="0" baseline="0" dirty="0" err="1">
                <a:ln>
                  <a:noFill/>
                </a:ln>
                <a:solidFill>
                  <a:schemeClr val="tx1"/>
                </a:solidFill>
                <a:effectLst/>
                <a:cs typeface="Times New Roman" panose="02020603050405020304" pitchFamily="18" charset="0"/>
              </a:rPr>
              <a:t>Kingstone</a:t>
            </a:r>
            <a:r>
              <a:rPr kumimoji="0" lang="fr-FR" altLang="fr-FR" sz="1200" b="0" i="0" u="none" strike="noStrike" cap="none" normalizeH="0" baseline="0" dirty="0">
                <a:ln>
                  <a:noFill/>
                </a:ln>
                <a:solidFill>
                  <a:schemeClr val="tx1"/>
                </a:solidFill>
                <a:effectLst/>
                <a:cs typeface="Times New Roman" panose="02020603050405020304" pitchFamily="18" charset="0"/>
              </a:rPr>
              <a:t>, T., Baker, S., </a:t>
            </a:r>
            <a:r>
              <a:rPr kumimoji="0" lang="fr-FR" altLang="fr-FR" sz="1200" b="0" i="0" u="none" strike="noStrike" cap="none" normalizeH="0" baseline="0" dirty="0" err="1">
                <a:ln>
                  <a:noFill/>
                </a:ln>
                <a:solidFill>
                  <a:schemeClr val="tx1"/>
                </a:solidFill>
                <a:effectLst/>
                <a:cs typeface="Times New Roman" panose="02020603050405020304" pitchFamily="18" charset="0"/>
              </a:rPr>
              <a:t>Waterfield</a:t>
            </a:r>
            <a:r>
              <a:rPr kumimoji="0" lang="fr-FR" altLang="fr-FR" sz="1200" b="0" i="0" u="none" strike="noStrike" cap="none" normalizeH="0" baseline="0" dirty="0">
                <a:ln>
                  <a:noFill/>
                </a:ln>
                <a:solidFill>
                  <a:schemeClr val="tx1"/>
                </a:solidFill>
                <a:effectLst/>
                <a:cs typeface="Times New Roman" panose="02020603050405020304" pitchFamily="18" charset="0"/>
              </a:rPr>
              <a:t>, J., </a:t>
            </a:r>
            <a:r>
              <a:rPr kumimoji="0" lang="fr-FR" altLang="fr-FR" sz="1200" b="0" i="0" u="none" strike="noStrike" cap="none" normalizeH="0" baseline="0" dirty="0" err="1">
                <a:ln>
                  <a:noFill/>
                </a:ln>
                <a:solidFill>
                  <a:schemeClr val="tx1"/>
                </a:solidFill>
                <a:effectLst/>
                <a:cs typeface="Times New Roman" panose="02020603050405020304" pitchFamily="18" charset="0"/>
              </a:rPr>
              <a:t>Bartlam</a:t>
            </a:r>
            <a:r>
              <a:rPr kumimoji="0" lang="fr-FR" altLang="fr-FR" sz="1200" b="0" i="0" u="none" strike="noStrike" cap="none" normalizeH="0" baseline="0" dirty="0">
                <a:ln>
                  <a:noFill/>
                </a:ln>
                <a:solidFill>
                  <a:schemeClr val="tx1"/>
                </a:solidFill>
                <a:effectLst/>
                <a:cs typeface="Times New Roman" panose="02020603050405020304" pitchFamily="18" charset="0"/>
              </a:rPr>
              <a:t>, B., Burroughs, H., &amp; </a:t>
            </a:r>
            <a:r>
              <a:rPr kumimoji="0" lang="fr-FR" altLang="fr-FR" sz="1200" b="0" i="0" u="none" strike="noStrike" cap="none" normalizeH="0" baseline="0" dirty="0" err="1">
                <a:ln>
                  <a:noFill/>
                </a:ln>
                <a:solidFill>
                  <a:schemeClr val="tx1"/>
                </a:solidFill>
                <a:effectLst/>
                <a:cs typeface="Times New Roman" panose="02020603050405020304" pitchFamily="18" charset="0"/>
              </a:rPr>
              <a:t>Jinks</a:t>
            </a:r>
            <a:r>
              <a:rPr kumimoji="0" lang="fr-FR" altLang="fr-FR" sz="1200" b="0" i="0" u="none" strike="noStrike" cap="none" normalizeH="0" baseline="0" dirty="0">
                <a:ln>
                  <a:noFill/>
                </a:ln>
                <a:solidFill>
                  <a:schemeClr val="tx1"/>
                </a:solidFill>
                <a:effectLst/>
                <a:cs typeface="Times New Roman" panose="02020603050405020304" pitchFamily="18" charset="0"/>
              </a:rPr>
              <a:t>, C. (2017). Saturation in qualitative </a:t>
            </a:r>
            <a:r>
              <a:rPr kumimoji="0" lang="fr-FR" altLang="fr-FR" sz="1200" b="0" i="0" u="none" strike="noStrike" cap="none" normalizeH="0" baseline="0" dirty="0" err="1">
                <a:ln>
                  <a:noFill/>
                </a:ln>
                <a:solidFill>
                  <a:schemeClr val="tx1"/>
                </a:solidFill>
                <a:effectLst/>
                <a:cs typeface="Times New Roman" panose="02020603050405020304" pitchFamily="18" charset="0"/>
              </a:rPr>
              <a:t>research</a:t>
            </a:r>
            <a:r>
              <a:rPr kumimoji="0" lang="fr-FR" altLang="fr-FR" sz="1200" b="0" i="0" u="none" strike="noStrike" cap="none" normalizeH="0" baseline="0" dirty="0">
                <a:ln>
                  <a:noFill/>
                </a:ln>
                <a:solidFill>
                  <a:schemeClr val="tx1"/>
                </a:solidFill>
                <a:effectLst/>
                <a:cs typeface="Times New Roman" panose="02020603050405020304" pitchFamily="18" charset="0"/>
              </a:rPr>
              <a:t> : </a:t>
            </a:r>
            <a:r>
              <a:rPr kumimoji="0" lang="fr-FR" altLang="fr-FR" sz="1200" b="0" i="0" u="none" strike="noStrike" cap="none" normalizeH="0" baseline="0" dirty="0" err="1">
                <a:ln>
                  <a:noFill/>
                </a:ln>
                <a:solidFill>
                  <a:schemeClr val="tx1"/>
                </a:solidFill>
                <a:effectLst/>
                <a:cs typeface="Times New Roman" panose="02020603050405020304" pitchFamily="18" charset="0"/>
              </a:rPr>
              <a:t>exploring</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its</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conceptualization</a:t>
            </a:r>
            <a:r>
              <a:rPr kumimoji="0" lang="fr-FR" altLang="fr-FR" sz="1200" b="0" i="0" u="none" strike="noStrike" cap="none" normalizeH="0" baseline="0" dirty="0">
                <a:ln>
                  <a:noFill/>
                </a:ln>
                <a:solidFill>
                  <a:schemeClr val="tx1"/>
                </a:solidFill>
                <a:effectLst/>
                <a:cs typeface="Times New Roman" panose="02020603050405020304" pitchFamily="18" charset="0"/>
              </a:rPr>
              <a:t> and </a:t>
            </a:r>
            <a:r>
              <a:rPr kumimoji="0" lang="fr-FR" altLang="fr-FR" sz="1200" b="0" i="0" u="none" strike="noStrike" cap="none" normalizeH="0" baseline="0" dirty="0" err="1">
                <a:ln>
                  <a:noFill/>
                </a:ln>
                <a:solidFill>
                  <a:schemeClr val="tx1"/>
                </a:solidFill>
                <a:effectLst/>
                <a:cs typeface="Times New Roman" panose="02020603050405020304" pitchFamily="18" charset="0"/>
              </a:rPr>
              <a:t>operationalization</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err="1">
                <a:ln>
                  <a:noFill/>
                </a:ln>
                <a:solidFill>
                  <a:schemeClr val="tx1"/>
                </a:solidFill>
                <a:effectLst/>
                <a:cs typeface="Times New Roman" panose="02020603050405020304" pitchFamily="18" charset="0"/>
              </a:rPr>
              <a:t>Quality</a:t>
            </a:r>
            <a:r>
              <a:rPr kumimoji="0" lang="fr-FR" altLang="fr-FR" sz="1200" b="0" i="1" u="none" strike="noStrike" cap="none" normalizeH="0" baseline="0" dirty="0">
                <a:ln>
                  <a:noFill/>
                </a:ln>
                <a:solidFill>
                  <a:schemeClr val="tx1"/>
                </a:solidFill>
                <a:effectLst/>
                <a:cs typeface="Times New Roman" panose="02020603050405020304" pitchFamily="18" charset="0"/>
              </a:rPr>
              <a:t> &amp; </a:t>
            </a:r>
            <a:r>
              <a:rPr kumimoji="0" lang="fr-FR" altLang="fr-FR" sz="1200" b="0" i="1" u="none" strike="noStrike" cap="none" normalizeH="0" baseline="0" dirty="0" err="1">
                <a:ln>
                  <a:noFill/>
                </a:ln>
                <a:solidFill>
                  <a:schemeClr val="tx1"/>
                </a:solidFill>
                <a:effectLst/>
                <a:cs typeface="Times New Roman" panose="02020603050405020304" pitchFamily="18" charset="0"/>
              </a:rPr>
              <a:t>Quantity</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a:ln>
                  <a:noFill/>
                </a:ln>
                <a:solidFill>
                  <a:schemeClr val="tx1"/>
                </a:solidFill>
                <a:effectLst/>
                <a:cs typeface="Times New Roman" panose="02020603050405020304" pitchFamily="18" charset="0"/>
              </a:rPr>
              <a:t>52</a:t>
            </a:r>
            <a:r>
              <a:rPr kumimoji="0" lang="fr-FR" altLang="fr-FR" sz="1200" b="0" i="0" u="none" strike="noStrike" cap="none" normalizeH="0" baseline="0" dirty="0">
                <a:ln>
                  <a:noFill/>
                </a:ln>
                <a:solidFill>
                  <a:schemeClr val="tx1"/>
                </a:solidFill>
                <a:effectLst/>
                <a:cs typeface="Times New Roman" panose="02020603050405020304" pitchFamily="18" charset="0"/>
              </a:rPr>
              <a:t>(4), 1893‑1907. https://doi.org/10.1007/s11135-017-0574-8</a:t>
            </a:r>
            <a:endParaRPr kumimoji="0" lang="fr-FR" altLang="fr-FR"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819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7" name="Rectangle : avec coins arrondis en haut 6">
            <a:extLst>
              <a:ext uri="{FF2B5EF4-FFF2-40B4-BE49-F238E27FC236}">
                <a16:creationId xmlns:a16="http://schemas.microsoft.com/office/drawing/2014/main" id="{675EBC30-80CB-4C20-9DCB-4A21914371F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Population </a:t>
            </a:r>
          </a:p>
        </p:txBody>
      </p:sp>
      <p:sp>
        <p:nvSpPr>
          <p:cNvPr id="8" name="ZoneTexte 7">
            <a:extLst>
              <a:ext uri="{FF2B5EF4-FFF2-40B4-BE49-F238E27FC236}">
                <a16:creationId xmlns:a16="http://schemas.microsoft.com/office/drawing/2014/main" id="{FD3E16E9-AE94-4A6B-974A-30EF85891FE7}"/>
              </a:ext>
            </a:extLst>
          </p:cNvPr>
          <p:cNvSpPr txBox="1"/>
          <p:nvPr/>
        </p:nvSpPr>
        <p:spPr>
          <a:xfrm>
            <a:off x="1586345" y="1957647"/>
            <a:ext cx="9019309" cy="369332"/>
          </a:xfrm>
          <a:prstGeom prst="rect">
            <a:avLst/>
          </a:prstGeom>
          <a:noFill/>
        </p:spPr>
        <p:txBody>
          <a:bodyPr wrap="square" rtlCol="0">
            <a:spAutoFit/>
          </a:bodyPr>
          <a:lstStyle/>
          <a:p>
            <a:r>
              <a:rPr lang="fr-FR" i="1" dirty="0"/>
              <a:t>Quand est-ce que je sais que j’ai assez de personnes ? </a:t>
            </a:r>
          </a:p>
        </p:txBody>
      </p:sp>
      <p:cxnSp>
        <p:nvCxnSpPr>
          <p:cNvPr id="10" name="Connecteur : en angle 9">
            <a:extLst>
              <a:ext uri="{FF2B5EF4-FFF2-40B4-BE49-F238E27FC236}">
                <a16:creationId xmlns:a16="http://schemas.microsoft.com/office/drawing/2014/main" id="{A292F334-6AF3-49D4-9EA1-6E089AA02C0B}"/>
              </a:ext>
            </a:extLst>
          </p:cNvPr>
          <p:cNvCxnSpPr>
            <a:cxnSpLocks/>
          </p:cNvCxnSpPr>
          <p:nvPr/>
        </p:nvCxnSpPr>
        <p:spPr>
          <a:xfrm>
            <a:off x="701039" y="1914501"/>
            <a:ext cx="885306" cy="265220"/>
          </a:xfrm>
          <a:prstGeom prst="bentConnector3">
            <a:avLst/>
          </a:prstGeom>
          <a:ln w="19050">
            <a:solidFill>
              <a:srgbClr val="47529E"/>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A4BFF997-E69F-4F58-893A-1E2F3AAF6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6851" y="2406477"/>
            <a:ext cx="623512" cy="623512"/>
          </a:xfrm>
          <a:prstGeom prst="rect">
            <a:avLst/>
          </a:prstGeom>
        </p:spPr>
      </p:pic>
      <p:pic>
        <p:nvPicPr>
          <p:cNvPr id="13" name="Graphique 12">
            <a:extLst>
              <a:ext uri="{FF2B5EF4-FFF2-40B4-BE49-F238E27FC236}">
                <a16:creationId xmlns:a16="http://schemas.microsoft.com/office/drawing/2014/main" id="{70B6A04A-2791-4520-80B0-78E0ABEEA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829" y="2406477"/>
            <a:ext cx="623512" cy="623512"/>
          </a:xfrm>
          <a:prstGeom prst="rect">
            <a:avLst/>
          </a:prstGeom>
        </p:spPr>
      </p:pic>
      <p:sp>
        <p:nvSpPr>
          <p:cNvPr id="14" name="ZoneTexte 13">
            <a:extLst>
              <a:ext uri="{FF2B5EF4-FFF2-40B4-BE49-F238E27FC236}">
                <a16:creationId xmlns:a16="http://schemas.microsoft.com/office/drawing/2014/main" id="{86EDCB3F-9AF1-4A2F-81EE-5D18D5520CB5}"/>
              </a:ext>
            </a:extLst>
          </p:cNvPr>
          <p:cNvSpPr txBox="1"/>
          <p:nvPr/>
        </p:nvSpPr>
        <p:spPr>
          <a:xfrm>
            <a:off x="2790364" y="2496588"/>
            <a:ext cx="2450811" cy="369332"/>
          </a:xfrm>
          <a:prstGeom prst="rect">
            <a:avLst/>
          </a:prstGeom>
          <a:noFill/>
        </p:spPr>
        <p:txBody>
          <a:bodyPr wrap="square" rtlCol="0">
            <a:spAutoFit/>
          </a:bodyPr>
          <a:lstStyle/>
          <a:p>
            <a:r>
              <a:rPr lang="fr-FR" b="1" dirty="0"/>
              <a:t>Saturation des données</a:t>
            </a:r>
          </a:p>
        </p:txBody>
      </p:sp>
      <p:sp>
        <p:nvSpPr>
          <p:cNvPr id="2" name="Rectangle : coins arrondis 1">
            <a:extLst>
              <a:ext uri="{FF2B5EF4-FFF2-40B4-BE49-F238E27FC236}">
                <a16:creationId xmlns:a16="http://schemas.microsoft.com/office/drawing/2014/main" id="{D49354DA-735F-4C4E-A279-6EFBF54B799B}"/>
              </a:ext>
            </a:extLst>
          </p:cNvPr>
          <p:cNvSpPr/>
          <p:nvPr/>
        </p:nvSpPr>
        <p:spPr>
          <a:xfrm>
            <a:off x="987432" y="3275763"/>
            <a:ext cx="4814909" cy="974690"/>
          </a:xfrm>
          <a:prstGeom prst="roundRect">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Est-ce que j’ai répondu à ma question de recherche ? </a:t>
            </a:r>
          </a:p>
        </p:txBody>
      </p:sp>
      <p:sp>
        <p:nvSpPr>
          <p:cNvPr id="15" name="Rectangle : coins arrondis 14">
            <a:extLst>
              <a:ext uri="{FF2B5EF4-FFF2-40B4-BE49-F238E27FC236}">
                <a16:creationId xmlns:a16="http://schemas.microsoft.com/office/drawing/2014/main" id="{C64197FD-F8E7-45FA-A6E4-D3E2EE060EFA}"/>
              </a:ext>
            </a:extLst>
          </p:cNvPr>
          <p:cNvSpPr/>
          <p:nvPr/>
        </p:nvSpPr>
        <p:spPr>
          <a:xfrm>
            <a:off x="6237259" y="3275763"/>
            <a:ext cx="4814909" cy="974690"/>
          </a:xfrm>
          <a:prstGeom prst="roundRect">
            <a:avLst/>
          </a:prstGeom>
          <a:solidFill>
            <a:srgbClr val="0A4398"/>
          </a:solidFill>
          <a:ln>
            <a:solidFill>
              <a:srgbClr val="0A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Est-ce que tous les éléments de mon cadre théoriques sont clairement évoqués ? </a:t>
            </a:r>
          </a:p>
        </p:txBody>
      </p:sp>
      <p:sp>
        <p:nvSpPr>
          <p:cNvPr id="16" name="Rectangle : coins arrondis 15">
            <a:extLst>
              <a:ext uri="{FF2B5EF4-FFF2-40B4-BE49-F238E27FC236}">
                <a16:creationId xmlns:a16="http://schemas.microsoft.com/office/drawing/2014/main" id="{F0ED07E1-A154-4FB3-BD3F-297E111E1801}"/>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3341AB6-7113-4E26-95B8-4CDFBCD8F44A}"/>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18" name="Ellipse 17">
            <a:extLst>
              <a:ext uri="{FF2B5EF4-FFF2-40B4-BE49-F238E27FC236}">
                <a16:creationId xmlns:a16="http://schemas.microsoft.com/office/drawing/2014/main" id="{7BD1F83D-28A8-4360-A7DD-C75F0D48D402}"/>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19" name="Rectangle 18">
            <a:extLst>
              <a:ext uri="{FF2B5EF4-FFF2-40B4-BE49-F238E27FC236}">
                <a16:creationId xmlns:a16="http://schemas.microsoft.com/office/drawing/2014/main" id="{3739EBFE-2CF1-4BB5-8F36-E31E31382F2B}"/>
              </a:ext>
            </a:extLst>
          </p:cNvPr>
          <p:cNvSpPr>
            <a:spLocks noChangeArrowheads="1"/>
          </p:cNvSpPr>
          <p:nvPr/>
        </p:nvSpPr>
        <p:spPr bwMode="auto">
          <a:xfrm>
            <a:off x="803563" y="6083784"/>
            <a:ext cx="87505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cs typeface="Times New Roman" panose="02020603050405020304" pitchFamily="18" charset="0"/>
              </a:rPr>
              <a:t>Saunders, B., Sim, J., </a:t>
            </a:r>
            <a:r>
              <a:rPr kumimoji="0" lang="fr-FR" altLang="fr-FR" sz="1200" b="0" i="0" u="none" strike="noStrike" cap="none" normalizeH="0" baseline="0" dirty="0" err="1">
                <a:ln>
                  <a:noFill/>
                </a:ln>
                <a:solidFill>
                  <a:schemeClr val="tx1"/>
                </a:solidFill>
                <a:effectLst/>
                <a:cs typeface="Times New Roman" panose="02020603050405020304" pitchFamily="18" charset="0"/>
              </a:rPr>
              <a:t>Kingstone</a:t>
            </a:r>
            <a:r>
              <a:rPr kumimoji="0" lang="fr-FR" altLang="fr-FR" sz="1200" b="0" i="0" u="none" strike="noStrike" cap="none" normalizeH="0" baseline="0" dirty="0">
                <a:ln>
                  <a:noFill/>
                </a:ln>
                <a:solidFill>
                  <a:schemeClr val="tx1"/>
                </a:solidFill>
                <a:effectLst/>
                <a:cs typeface="Times New Roman" panose="02020603050405020304" pitchFamily="18" charset="0"/>
              </a:rPr>
              <a:t>, T., Baker, S., </a:t>
            </a:r>
            <a:r>
              <a:rPr kumimoji="0" lang="fr-FR" altLang="fr-FR" sz="1200" b="0" i="0" u="none" strike="noStrike" cap="none" normalizeH="0" baseline="0" dirty="0" err="1">
                <a:ln>
                  <a:noFill/>
                </a:ln>
                <a:solidFill>
                  <a:schemeClr val="tx1"/>
                </a:solidFill>
                <a:effectLst/>
                <a:cs typeface="Times New Roman" panose="02020603050405020304" pitchFamily="18" charset="0"/>
              </a:rPr>
              <a:t>Waterfield</a:t>
            </a:r>
            <a:r>
              <a:rPr kumimoji="0" lang="fr-FR" altLang="fr-FR" sz="1200" b="0" i="0" u="none" strike="noStrike" cap="none" normalizeH="0" baseline="0" dirty="0">
                <a:ln>
                  <a:noFill/>
                </a:ln>
                <a:solidFill>
                  <a:schemeClr val="tx1"/>
                </a:solidFill>
                <a:effectLst/>
                <a:cs typeface="Times New Roman" panose="02020603050405020304" pitchFamily="18" charset="0"/>
              </a:rPr>
              <a:t>, J., </a:t>
            </a:r>
            <a:r>
              <a:rPr kumimoji="0" lang="fr-FR" altLang="fr-FR" sz="1200" b="0" i="0" u="none" strike="noStrike" cap="none" normalizeH="0" baseline="0" dirty="0" err="1">
                <a:ln>
                  <a:noFill/>
                </a:ln>
                <a:solidFill>
                  <a:schemeClr val="tx1"/>
                </a:solidFill>
                <a:effectLst/>
                <a:cs typeface="Times New Roman" panose="02020603050405020304" pitchFamily="18" charset="0"/>
              </a:rPr>
              <a:t>Bartlam</a:t>
            </a:r>
            <a:r>
              <a:rPr kumimoji="0" lang="fr-FR" altLang="fr-FR" sz="1200" b="0" i="0" u="none" strike="noStrike" cap="none" normalizeH="0" baseline="0" dirty="0">
                <a:ln>
                  <a:noFill/>
                </a:ln>
                <a:solidFill>
                  <a:schemeClr val="tx1"/>
                </a:solidFill>
                <a:effectLst/>
                <a:cs typeface="Times New Roman" panose="02020603050405020304" pitchFamily="18" charset="0"/>
              </a:rPr>
              <a:t>, B., Burroughs, H., &amp; </a:t>
            </a:r>
            <a:r>
              <a:rPr kumimoji="0" lang="fr-FR" altLang="fr-FR" sz="1200" b="0" i="0" u="none" strike="noStrike" cap="none" normalizeH="0" baseline="0" dirty="0" err="1">
                <a:ln>
                  <a:noFill/>
                </a:ln>
                <a:solidFill>
                  <a:schemeClr val="tx1"/>
                </a:solidFill>
                <a:effectLst/>
                <a:cs typeface="Times New Roman" panose="02020603050405020304" pitchFamily="18" charset="0"/>
              </a:rPr>
              <a:t>Jinks</a:t>
            </a:r>
            <a:r>
              <a:rPr kumimoji="0" lang="fr-FR" altLang="fr-FR" sz="1200" b="0" i="0" u="none" strike="noStrike" cap="none" normalizeH="0" baseline="0" dirty="0">
                <a:ln>
                  <a:noFill/>
                </a:ln>
                <a:solidFill>
                  <a:schemeClr val="tx1"/>
                </a:solidFill>
                <a:effectLst/>
                <a:cs typeface="Times New Roman" panose="02020603050405020304" pitchFamily="18" charset="0"/>
              </a:rPr>
              <a:t>, C. (2017). Saturation in qualitative </a:t>
            </a:r>
            <a:r>
              <a:rPr kumimoji="0" lang="fr-FR" altLang="fr-FR" sz="1200" b="0" i="0" u="none" strike="noStrike" cap="none" normalizeH="0" baseline="0" dirty="0" err="1">
                <a:ln>
                  <a:noFill/>
                </a:ln>
                <a:solidFill>
                  <a:schemeClr val="tx1"/>
                </a:solidFill>
                <a:effectLst/>
                <a:cs typeface="Times New Roman" panose="02020603050405020304" pitchFamily="18" charset="0"/>
              </a:rPr>
              <a:t>research</a:t>
            </a:r>
            <a:r>
              <a:rPr kumimoji="0" lang="fr-FR" altLang="fr-FR" sz="1200" b="0" i="0" u="none" strike="noStrike" cap="none" normalizeH="0" baseline="0" dirty="0">
                <a:ln>
                  <a:noFill/>
                </a:ln>
                <a:solidFill>
                  <a:schemeClr val="tx1"/>
                </a:solidFill>
                <a:effectLst/>
                <a:cs typeface="Times New Roman" panose="02020603050405020304" pitchFamily="18" charset="0"/>
              </a:rPr>
              <a:t> : </a:t>
            </a:r>
            <a:r>
              <a:rPr kumimoji="0" lang="fr-FR" altLang="fr-FR" sz="1200" b="0" i="0" u="none" strike="noStrike" cap="none" normalizeH="0" baseline="0" dirty="0" err="1">
                <a:ln>
                  <a:noFill/>
                </a:ln>
                <a:solidFill>
                  <a:schemeClr val="tx1"/>
                </a:solidFill>
                <a:effectLst/>
                <a:cs typeface="Times New Roman" panose="02020603050405020304" pitchFamily="18" charset="0"/>
              </a:rPr>
              <a:t>exploring</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its</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conceptualization</a:t>
            </a:r>
            <a:r>
              <a:rPr kumimoji="0" lang="fr-FR" altLang="fr-FR" sz="1200" b="0" i="0" u="none" strike="noStrike" cap="none" normalizeH="0" baseline="0" dirty="0">
                <a:ln>
                  <a:noFill/>
                </a:ln>
                <a:solidFill>
                  <a:schemeClr val="tx1"/>
                </a:solidFill>
                <a:effectLst/>
                <a:cs typeface="Times New Roman" panose="02020603050405020304" pitchFamily="18" charset="0"/>
              </a:rPr>
              <a:t> and </a:t>
            </a:r>
            <a:r>
              <a:rPr kumimoji="0" lang="fr-FR" altLang="fr-FR" sz="1200" b="0" i="0" u="none" strike="noStrike" cap="none" normalizeH="0" baseline="0" dirty="0" err="1">
                <a:ln>
                  <a:noFill/>
                </a:ln>
                <a:solidFill>
                  <a:schemeClr val="tx1"/>
                </a:solidFill>
                <a:effectLst/>
                <a:cs typeface="Times New Roman" panose="02020603050405020304" pitchFamily="18" charset="0"/>
              </a:rPr>
              <a:t>operationalization</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err="1">
                <a:ln>
                  <a:noFill/>
                </a:ln>
                <a:solidFill>
                  <a:schemeClr val="tx1"/>
                </a:solidFill>
                <a:effectLst/>
                <a:cs typeface="Times New Roman" panose="02020603050405020304" pitchFamily="18" charset="0"/>
              </a:rPr>
              <a:t>Quality</a:t>
            </a:r>
            <a:r>
              <a:rPr kumimoji="0" lang="fr-FR" altLang="fr-FR" sz="1200" b="0" i="1" u="none" strike="noStrike" cap="none" normalizeH="0" baseline="0" dirty="0">
                <a:ln>
                  <a:noFill/>
                </a:ln>
                <a:solidFill>
                  <a:schemeClr val="tx1"/>
                </a:solidFill>
                <a:effectLst/>
                <a:cs typeface="Times New Roman" panose="02020603050405020304" pitchFamily="18" charset="0"/>
              </a:rPr>
              <a:t> &amp; </a:t>
            </a:r>
            <a:r>
              <a:rPr kumimoji="0" lang="fr-FR" altLang="fr-FR" sz="1200" b="0" i="1" u="none" strike="noStrike" cap="none" normalizeH="0" baseline="0" dirty="0" err="1">
                <a:ln>
                  <a:noFill/>
                </a:ln>
                <a:solidFill>
                  <a:schemeClr val="tx1"/>
                </a:solidFill>
                <a:effectLst/>
                <a:cs typeface="Times New Roman" panose="02020603050405020304" pitchFamily="18" charset="0"/>
              </a:rPr>
              <a:t>Quantity</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a:ln>
                  <a:noFill/>
                </a:ln>
                <a:solidFill>
                  <a:schemeClr val="tx1"/>
                </a:solidFill>
                <a:effectLst/>
                <a:cs typeface="Times New Roman" panose="02020603050405020304" pitchFamily="18" charset="0"/>
              </a:rPr>
              <a:t>52</a:t>
            </a:r>
            <a:r>
              <a:rPr kumimoji="0" lang="fr-FR" altLang="fr-FR" sz="1200" b="0" i="0" u="none" strike="noStrike" cap="none" normalizeH="0" baseline="0" dirty="0">
                <a:ln>
                  <a:noFill/>
                </a:ln>
                <a:solidFill>
                  <a:schemeClr val="tx1"/>
                </a:solidFill>
                <a:effectLst/>
                <a:cs typeface="Times New Roman" panose="02020603050405020304" pitchFamily="18" charset="0"/>
              </a:rPr>
              <a:t>(4), 1893‑1907. https://doi.org/10.1007/s11135-017-0574-8</a:t>
            </a:r>
            <a:endParaRPr kumimoji="0" lang="fr-FR" altLang="fr-FR"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21665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normAutofit/>
          </a:bodyPr>
          <a:lstStyle/>
          <a:p>
            <a:r>
              <a:rPr lang="fr-FR" dirty="0"/>
              <a:t>   3. Etablir un devis de recherche qualitative</a:t>
            </a:r>
          </a:p>
        </p:txBody>
      </p:sp>
      <p:sp>
        <p:nvSpPr>
          <p:cNvPr id="7" name="Rectangle : avec coins arrondis en haut 6">
            <a:extLst>
              <a:ext uri="{FF2B5EF4-FFF2-40B4-BE49-F238E27FC236}">
                <a16:creationId xmlns:a16="http://schemas.microsoft.com/office/drawing/2014/main" id="{675EBC30-80CB-4C20-9DCB-4A21914371FD}"/>
              </a:ext>
            </a:extLst>
          </p:cNvPr>
          <p:cNvSpPr/>
          <p:nvPr/>
        </p:nvSpPr>
        <p:spPr>
          <a:xfrm>
            <a:off x="266007" y="1598618"/>
            <a:ext cx="2510444" cy="315883"/>
          </a:xfrm>
          <a:prstGeom prst="round2SameRect">
            <a:avLst/>
          </a:prstGeom>
          <a:solidFill>
            <a:srgbClr val="49529E"/>
          </a:solidFill>
          <a:ln>
            <a:solidFill>
              <a:srgbClr val="495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Population </a:t>
            </a:r>
          </a:p>
        </p:txBody>
      </p:sp>
      <p:sp>
        <p:nvSpPr>
          <p:cNvPr id="8" name="ZoneTexte 7">
            <a:extLst>
              <a:ext uri="{FF2B5EF4-FFF2-40B4-BE49-F238E27FC236}">
                <a16:creationId xmlns:a16="http://schemas.microsoft.com/office/drawing/2014/main" id="{FD3E16E9-AE94-4A6B-974A-30EF85891FE7}"/>
              </a:ext>
            </a:extLst>
          </p:cNvPr>
          <p:cNvSpPr txBox="1"/>
          <p:nvPr/>
        </p:nvSpPr>
        <p:spPr>
          <a:xfrm>
            <a:off x="1586345" y="1957647"/>
            <a:ext cx="9019309" cy="369332"/>
          </a:xfrm>
          <a:prstGeom prst="rect">
            <a:avLst/>
          </a:prstGeom>
          <a:noFill/>
        </p:spPr>
        <p:txBody>
          <a:bodyPr wrap="square" rtlCol="0">
            <a:spAutoFit/>
          </a:bodyPr>
          <a:lstStyle/>
          <a:p>
            <a:r>
              <a:rPr lang="fr-FR" i="1" dirty="0"/>
              <a:t>Quand est-ce que je sais que j’ai assez de personnes ? </a:t>
            </a:r>
          </a:p>
        </p:txBody>
      </p:sp>
      <p:cxnSp>
        <p:nvCxnSpPr>
          <p:cNvPr id="10" name="Connecteur : en angle 9">
            <a:extLst>
              <a:ext uri="{FF2B5EF4-FFF2-40B4-BE49-F238E27FC236}">
                <a16:creationId xmlns:a16="http://schemas.microsoft.com/office/drawing/2014/main" id="{A292F334-6AF3-49D4-9EA1-6E089AA02C0B}"/>
              </a:ext>
            </a:extLst>
          </p:cNvPr>
          <p:cNvCxnSpPr>
            <a:cxnSpLocks/>
          </p:cNvCxnSpPr>
          <p:nvPr/>
        </p:nvCxnSpPr>
        <p:spPr>
          <a:xfrm>
            <a:off x="701039" y="1914501"/>
            <a:ext cx="885306" cy="265220"/>
          </a:xfrm>
          <a:prstGeom prst="bentConnector3">
            <a:avLst/>
          </a:prstGeom>
          <a:ln w="19050">
            <a:solidFill>
              <a:srgbClr val="47529E"/>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A4BFF997-E69F-4F58-893A-1E2F3AAF6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6851" y="2406477"/>
            <a:ext cx="623512" cy="623512"/>
          </a:xfrm>
          <a:prstGeom prst="rect">
            <a:avLst/>
          </a:prstGeom>
        </p:spPr>
      </p:pic>
      <p:pic>
        <p:nvPicPr>
          <p:cNvPr id="13" name="Graphique 12">
            <a:extLst>
              <a:ext uri="{FF2B5EF4-FFF2-40B4-BE49-F238E27FC236}">
                <a16:creationId xmlns:a16="http://schemas.microsoft.com/office/drawing/2014/main" id="{70B6A04A-2791-4520-80B0-78E0ABEEA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829" y="2406477"/>
            <a:ext cx="623512" cy="623512"/>
          </a:xfrm>
          <a:prstGeom prst="rect">
            <a:avLst/>
          </a:prstGeom>
        </p:spPr>
      </p:pic>
      <p:sp>
        <p:nvSpPr>
          <p:cNvPr id="14" name="ZoneTexte 13">
            <a:extLst>
              <a:ext uri="{FF2B5EF4-FFF2-40B4-BE49-F238E27FC236}">
                <a16:creationId xmlns:a16="http://schemas.microsoft.com/office/drawing/2014/main" id="{86EDCB3F-9AF1-4A2F-81EE-5D18D5520CB5}"/>
              </a:ext>
            </a:extLst>
          </p:cNvPr>
          <p:cNvSpPr txBox="1"/>
          <p:nvPr/>
        </p:nvSpPr>
        <p:spPr>
          <a:xfrm>
            <a:off x="2790364" y="2496588"/>
            <a:ext cx="2450811" cy="369332"/>
          </a:xfrm>
          <a:prstGeom prst="rect">
            <a:avLst/>
          </a:prstGeom>
          <a:noFill/>
        </p:spPr>
        <p:txBody>
          <a:bodyPr wrap="square" rtlCol="0">
            <a:spAutoFit/>
          </a:bodyPr>
          <a:lstStyle/>
          <a:p>
            <a:r>
              <a:rPr lang="fr-FR" b="1" dirty="0"/>
              <a:t>Saturation des données</a:t>
            </a:r>
          </a:p>
        </p:txBody>
      </p:sp>
      <p:sp>
        <p:nvSpPr>
          <p:cNvPr id="16" name="Rectangle : coins arrondis 15">
            <a:extLst>
              <a:ext uri="{FF2B5EF4-FFF2-40B4-BE49-F238E27FC236}">
                <a16:creationId xmlns:a16="http://schemas.microsoft.com/office/drawing/2014/main" id="{F0ED07E1-A154-4FB3-BD3F-297E111E1801}"/>
              </a:ext>
            </a:extLst>
          </p:cNvPr>
          <p:cNvSpPr/>
          <p:nvPr/>
        </p:nvSpPr>
        <p:spPr>
          <a:xfrm>
            <a:off x="1085227" y="919290"/>
            <a:ext cx="601971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3341AB6-7113-4E26-95B8-4CDFBCD8F44A}"/>
              </a:ext>
            </a:extLst>
          </p:cNvPr>
          <p:cNvSpPr txBox="1"/>
          <p:nvPr/>
        </p:nvSpPr>
        <p:spPr>
          <a:xfrm>
            <a:off x="1231922" y="880896"/>
            <a:ext cx="5701871" cy="584775"/>
          </a:xfrm>
          <a:prstGeom prst="rect">
            <a:avLst/>
          </a:prstGeom>
          <a:noFill/>
        </p:spPr>
        <p:txBody>
          <a:bodyPr wrap="square" rtlCol="0">
            <a:spAutoFit/>
          </a:bodyPr>
          <a:lstStyle/>
          <a:p>
            <a:r>
              <a:rPr lang="fr-FR" sz="3200" i="1" dirty="0">
                <a:solidFill>
                  <a:schemeClr val="bg2">
                    <a:lumMod val="25000"/>
                  </a:schemeClr>
                </a:solidFill>
                <a:latin typeface="+mj-lt"/>
              </a:rPr>
              <a:t>Analyser les données qualitatives</a:t>
            </a:r>
          </a:p>
        </p:txBody>
      </p:sp>
      <p:sp>
        <p:nvSpPr>
          <p:cNvPr id="18" name="Ellipse 17">
            <a:extLst>
              <a:ext uri="{FF2B5EF4-FFF2-40B4-BE49-F238E27FC236}">
                <a16:creationId xmlns:a16="http://schemas.microsoft.com/office/drawing/2014/main" id="{7BD1F83D-28A8-4360-A7DD-C75F0D48D402}"/>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19" name="Rectangle 18">
            <a:extLst>
              <a:ext uri="{FF2B5EF4-FFF2-40B4-BE49-F238E27FC236}">
                <a16:creationId xmlns:a16="http://schemas.microsoft.com/office/drawing/2014/main" id="{3739EBFE-2CF1-4BB5-8F36-E31E31382F2B}"/>
              </a:ext>
            </a:extLst>
          </p:cNvPr>
          <p:cNvSpPr>
            <a:spLocks noChangeArrowheads="1"/>
          </p:cNvSpPr>
          <p:nvPr/>
        </p:nvSpPr>
        <p:spPr bwMode="auto">
          <a:xfrm>
            <a:off x="803563" y="6083784"/>
            <a:ext cx="87505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cs typeface="Times New Roman" panose="02020603050405020304" pitchFamily="18" charset="0"/>
              </a:rPr>
              <a:t>Saunders, B., Sim, J., </a:t>
            </a:r>
            <a:r>
              <a:rPr kumimoji="0" lang="fr-FR" altLang="fr-FR" sz="1200" b="0" i="0" u="none" strike="noStrike" cap="none" normalizeH="0" baseline="0" dirty="0" err="1">
                <a:ln>
                  <a:noFill/>
                </a:ln>
                <a:solidFill>
                  <a:schemeClr val="tx1"/>
                </a:solidFill>
                <a:effectLst/>
                <a:cs typeface="Times New Roman" panose="02020603050405020304" pitchFamily="18" charset="0"/>
              </a:rPr>
              <a:t>Kingstone</a:t>
            </a:r>
            <a:r>
              <a:rPr kumimoji="0" lang="fr-FR" altLang="fr-FR" sz="1200" b="0" i="0" u="none" strike="noStrike" cap="none" normalizeH="0" baseline="0" dirty="0">
                <a:ln>
                  <a:noFill/>
                </a:ln>
                <a:solidFill>
                  <a:schemeClr val="tx1"/>
                </a:solidFill>
                <a:effectLst/>
                <a:cs typeface="Times New Roman" panose="02020603050405020304" pitchFamily="18" charset="0"/>
              </a:rPr>
              <a:t>, T., Baker, S., </a:t>
            </a:r>
            <a:r>
              <a:rPr kumimoji="0" lang="fr-FR" altLang="fr-FR" sz="1200" b="0" i="0" u="none" strike="noStrike" cap="none" normalizeH="0" baseline="0" dirty="0" err="1">
                <a:ln>
                  <a:noFill/>
                </a:ln>
                <a:solidFill>
                  <a:schemeClr val="tx1"/>
                </a:solidFill>
                <a:effectLst/>
                <a:cs typeface="Times New Roman" panose="02020603050405020304" pitchFamily="18" charset="0"/>
              </a:rPr>
              <a:t>Waterfield</a:t>
            </a:r>
            <a:r>
              <a:rPr kumimoji="0" lang="fr-FR" altLang="fr-FR" sz="1200" b="0" i="0" u="none" strike="noStrike" cap="none" normalizeH="0" baseline="0" dirty="0">
                <a:ln>
                  <a:noFill/>
                </a:ln>
                <a:solidFill>
                  <a:schemeClr val="tx1"/>
                </a:solidFill>
                <a:effectLst/>
                <a:cs typeface="Times New Roman" panose="02020603050405020304" pitchFamily="18" charset="0"/>
              </a:rPr>
              <a:t>, J., </a:t>
            </a:r>
            <a:r>
              <a:rPr kumimoji="0" lang="fr-FR" altLang="fr-FR" sz="1200" b="0" i="0" u="none" strike="noStrike" cap="none" normalizeH="0" baseline="0" dirty="0" err="1">
                <a:ln>
                  <a:noFill/>
                </a:ln>
                <a:solidFill>
                  <a:schemeClr val="tx1"/>
                </a:solidFill>
                <a:effectLst/>
                <a:cs typeface="Times New Roman" panose="02020603050405020304" pitchFamily="18" charset="0"/>
              </a:rPr>
              <a:t>Bartlam</a:t>
            </a:r>
            <a:r>
              <a:rPr kumimoji="0" lang="fr-FR" altLang="fr-FR" sz="1200" b="0" i="0" u="none" strike="noStrike" cap="none" normalizeH="0" baseline="0" dirty="0">
                <a:ln>
                  <a:noFill/>
                </a:ln>
                <a:solidFill>
                  <a:schemeClr val="tx1"/>
                </a:solidFill>
                <a:effectLst/>
                <a:cs typeface="Times New Roman" panose="02020603050405020304" pitchFamily="18" charset="0"/>
              </a:rPr>
              <a:t>, B., Burroughs, H., &amp; </a:t>
            </a:r>
            <a:r>
              <a:rPr kumimoji="0" lang="fr-FR" altLang="fr-FR" sz="1200" b="0" i="0" u="none" strike="noStrike" cap="none" normalizeH="0" baseline="0" dirty="0" err="1">
                <a:ln>
                  <a:noFill/>
                </a:ln>
                <a:solidFill>
                  <a:schemeClr val="tx1"/>
                </a:solidFill>
                <a:effectLst/>
                <a:cs typeface="Times New Roman" panose="02020603050405020304" pitchFamily="18" charset="0"/>
              </a:rPr>
              <a:t>Jinks</a:t>
            </a:r>
            <a:r>
              <a:rPr kumimoji="0" lang="fr-FR" altLang="fr-FR" sz="1200" b="0" i="0" u="none" strike="noStrike" cap="none" normalizeH="0" baseline="0" dirty="0">
                <a:ln>
                  <a:noFill/>
                </a:ln>
                <a:solidFill>
                  <a:schemeClr val="tx1"/>
                </a:solidFill>
                <a:effectLst/>
                <a:cs typeface="Times New Roman" panose="02020603050405020304" pitchFamily="18" charset="0"/>
              </a:rPr>
              <a:t>, C. (2017). Saturation in qualitative </a:t>
            </a:r>
            <a:r>
              <a:rPr kumimoji="0" lang="fr-FR" altLang="fr-FR" sz="1200" b="0" i="0" u="none" strike="noStrike" cap="none" normalizeH="0" baseline="0" dirty="0" err="1">
                <a:ln>
                  <a:noFill/>
                </a:ln>
                <a:solidFill>
                  <a:schemeClr val="tx1"/>
                </a:solidFill>
                <a:effectLst/>
                <a:cs typeface="Times New Roman" panose="02020603050405020304" pitchFamily="18" charset="0"/>
              </a:rPr>
              <a:t>research</a:t>
            </a:r>
            <a:r>
              <a:rPr kumimoji="0" lang="fr-FR" altLang="fr-FR" sz="1200" b="0" i="0" u="none" strike="noStrike" cap="none" normalizeH="0" baseline="0" dirty="0">
                <a:ln>
                  <a:noFill/>
                </a:ln>
                <a:solidFill>
                  <a:schemeClr val="tx1"/>
                </a:solidFill>
                <a:effectLst/>
                <a:cs typeface="Times New Roman" panose="02020603050405020304" pitchFamily="18" charset="0"/>
              </a:rPr>
              <a:t> : </a:t>
            </a:r>
            <a:r>
              <a:rPr kumimoji="0" lang="fr-FR" altLang="fr-FR" sz="1200" b="0" i="0" u="none" strike="noStrike" cap="none" normalizeH="0" baseline="0" dirty="0" err="1">
                <a:ln>
                  <a:noFill/>
                </a:ln>
                <a:solidFill>
                  <a:schemeClr val="tx1"/>
                </a:solidFill>
                <a:effectLst/>
                <a:cs typeface="Times New Roman" panose="02020603050405020304" pitchFamily="18" charset="0"/>
              </a:rPr>
              <a:t>exploring</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its</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0" u="none" strike="noStrike" cap="none" normalizeH="0" baseline="0" dirty="0" err="1">
                <a:ln>
                  <a:noFill/>
                </a:ln>
                <a:solidFill>
                  <a:schemeClr val="tx1"/>
                </a:solidFill>
                <a:effectLst/>
                <a:cs typeface="Times New Roman" panose="02020603050405020304" pitchFamily="18" charset="0"/>
              </a:rPr>
              <a:t>conceptualization</a:t>
            </a:r>
            <a:r>
              <a:rPr kumimoji="0" lang="fr-FR" altLang="fr-FR" sz="1200" b="0" i="0" u="none" strike="noStrike" cap="none" normalizeH="0" baseline="0" dirty="0">
                <a:ln>
                  <a:noFill/>
                </a:ln>
                <a:solidFill>
                  <a:schemeClr val="tx1"/>
                </a:solidFill>
                <a:effectLst/>
                <a:cs typeface="Times New Roman" panose="02020603050405020304" pitchFamily="18" charset="0"/>
              </a:rPr>
              <a:t> and </a:t>
            </a:r>
            <a:r>
              <a:rPr kumimoji="0" lang="fr-FR" altLang="fr-FR" sz="1200" b="0" i="0" u="none" strike="noStrike" cap="none" normalizeH="0" baseline="0" dirty="0" err="1">
                <a:ln>
                  <a:noFill/>
                </a:ln>
                <a:solidFill>
                  <a:schemeClr val="tx1"/>
                </a:solidFill>
                <a:effectLst/>
                <a:cs typeface="Times New Roman" panose="02020603050405020304" pitchFamily="18" charset="0"/>
              </a:rPr>
              <a:t>operationalization</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err="1">
                <a:ln>
                  <a:noFill/>
                </a:ln>
                <a:solidFill>
                  <a:schemeClr val="tx1"/>
                </a:solidFill>
                <a:effectLst/>
                <a:cs typeface="Times New Roman" panose="02020603050405020304" pitchFamily="18" charset="0"/>
              </a:rPr>
              <a:t>Quality</a:t>
            </a:r>
            <a:r>
              <a:rPr kumimoji="0" lang="fr-FR" altLang="fr-FR" sz="1200" b="0" i="1" u="none" strike="noStrike" cap="none" normalizeH="0" baseline="0" dirty="0">
                <a:ln>
                  <a:noFill/>
                </a:ln>
                <a:solidFill>
                  <a:schemeClr val="tx1"/>
                </a:solidFill>
                <a:effectLst/>
                <a:cs typeface="Times New Roman" panose="02020603050405020304" pitchFamily="18" charset="0"/>
              </a:rPr>
              <a:t> &amp; </a:t>
            </a:r>
            <a:r>
              <a:rPr kumimoji="0" lang="fr-FR" altLang="fr-FR" sz="1200" b="0" i="1" u="none" strike="noStrike" cap="none" normalizeH="0" baseline="0" dirty="0" err="1">
                <a:ln>
                  <a:noFill/>
                </a:ln>
                <a:solidFill>
                  <a:schemeClr val="tx1"/>
                </a:solidFill>
                <a:effectLst/>
                <a:cs typeface="Times New Roman" panose="02020603050405020304" pitchFamily="18" charset="0"/>
              </a:rPr>
              <a:t>Quantity</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a:ln>
                  <a:noFill/>
                </a:ln>
                <a:solidFill>
                  <a:schemeClr val="tx1"/>
                </a:solidFill>
                <a:effectLst/>
                <a:cs typeface="Times New Roman" panose="02020603050405020304" pitchFamily="18" charset="0"/>
              </a:rPr>
              <a:t>52</a:t>
            </a:r>
            <a:r>
              <a:rPr kumimoji="0" lang="fr-FR" altLang="fr-FR" sz="1200" b="0" i="0" u="none" strike="noStrike" cap="none" normalizeH="0" baseline="0" dirty="0">
                <a:ln>
                  <a:noFill/>
                </a:ln>
                <a:solidFill>
                  <a:schemeClr val="tx1"/>
                </a:solidFill>
                <a:effectLst/>
                <a:cs typeface="Times New Roman" panose="02020603050405020304" pitchFamily="18" charset="0"/>
              </a:rPr>
              <a:t>(4), 1893‑1907. https://doi.org/10.1007/s11135-017-0574-8</a:t>
            </a:r>
            <a:endParaRPr kumimoji="0" lang="fr-FR" altLang="fr-FR" sz="1800" b="0" i="0" u="none" strike="noStrike" cap="none" normalizeH="0" baseline="0" dirty="0">
              <a:ln>
                <a:noFill/>
              </a:ln>
              <a:solidFill>
                <a:schemeClr val="tx1"/>
              </a:solidFill>
              <a:effectLst/>
            </a:endParaRPr>
          </a:p>
        </p:txBody>
      </p:sp>
      <p:sp>
        <p:nvSpPr>
          <p:cNvPr id="20" name="Espace réservé du contenu 8">
            <a:extLst>
              <a:ext uri="{FF2B5EF4-FFF2-40B4-BE49-F238E27FC236}">
                <a16:creationId xmlns:a16="http://schemas.microsoft.com/office/drawing/2014/main" id="{525529B6-7131-4E17-9D02-6FF8FE0EDF4A}"/>
              </a:ext>
            </a:extLst>
          </p:cNvPr>
          <p:cNvSpPr>
            <a:spLocks noGrp="1"/>
          </p:cNvSpPr>
          <p:nvPr>
            <p:ph idx="1"/>
          </p:nvPr>
        </p:nvSpPr>
        <p:spPr>
          <a:xfrm>
            <a:off x="640078" y="3233926"/>
            <a:ext cx="10911841" cy="1898439"/>
          </a:xfrm>
        </p:spPr>
        <p:txBody>
          <a:bodyPr>
            <a:normAutofit/>
          </a:bodyPr>
          <a:lstStyle/>
          <a:p>
            <a:pPr lvl="1">
              <a:buFont typeface="Wingdings" panose="05000000000000000000" pitchFamily="2" charset="2"/>
              <a:buChar char="Ø"/>
            </a:pPr>
            <a:r>
              <a:rPr lang="fr-FR" dirty="0"/>
              <a:t> Plus </a:t>
            </a:r>
            <a:r>
              <a:rPr lang="fr-FR" b="1" dirty="0"/>
              <a:t>aucune nouvelle idée </a:t>
            </a:r>
            <a:r>
              <a:rPr lang="fr-FR" dirty="0"/>
              <a:t>n’émerge dans les discours </a:t>
            </a:r>
          </a:p>
          <a:p>
            <a:pPr lvl="1">
              <a:buFont typeface="Wingdings" panose="05000000000000000000" pitchFamily="2" charset="2"/>
              <a:buChar char="Ø"/>
            </a:pPr>
            <a:r>
              <a:rPr lang="fr-FR" dirty="0"/>
              <a:t> Quand je fais mon analyse, les </a:t>
            </a:r>
            <a:r>
              <a:rPr lang="fr-FR" b="1" dirty="0"/>
              <a:t>catégories/thèmes</a:t>
            </a:r>
            <a:r>
              <a:rPr lang="fr-FR" dirty="0"/>
              <a:t> commencent à être stables </a:t>
            </a:r>
          </a:p>
          <a:p>
            <a:pPr lvl="1">
              <a:buFont typeface="Wingdings" panose="05000000000000000000" pitchFamily="2" charset="2"/>
              <a:buChar char="Ø"/>
            </a:pPr>
            <a:r>
              <a:rPr lang="fr-FR" dirty="0"/>
              <a:t> Les </a:t>
            </a:r>
            <a:r>
              <a:rPr lang="fr-FR" b="1" dirty="0"/>
              <a:t>variations du phénomène </a:t>
            </a:r>
            <a:r>
              <a:rPr lang="fr-FR" dirty="0"/>
              <a:t>sont couvertes (diversité des expériences, etc.)</a:t>
            </a:r>
          </a:p>
        </p:txBody>
      </p:sp>
    </p:spTree>
    <p:extLst>
      <p:ext uri="{BB962C8B-B14F-4D97-AF65-F5344CB8AC3E}">
        <p14:creationId xmlns:p14="http://schemas.microsoft.com/office/powerpoint/2010/main" val="123452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330096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1. Problématiser</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3252061" cy="584775"/>
          </a:xfrm>
          <a:prstGeom prst="rect">
            <a:avLst/>
          </a:prstGeom>
          <a:noFill/>
        </p:spPr>
        <p:txBody>
          <a:bodyPr wrap="square" rtlCol="0">
            <a:spAutoFit/>
          </a:bodyPr>
          <a:lstStyle/>
          <a:p>
            <a:r>
              <a:rPr lang="fr-FR" sz="3200" i="1" dirty="0">
                <a:solidFill>
                  <a:schemeClr val="bg2">
                    <a:lumMod val="25000"/>
                  </a:schemeClr>
                </a:solidFill>
                <a:latin typeface="+mj-lt"/>
              </a:rPr>
              <a:t>Situation</a:t>
            </a:r>
            <a:r>
              <a:rPr lang="fr-FR" sz="3200" i="1" dirty="0">
                <a:solidFill>
                  <a:schemeClr val="bg2">
                    <a:lumMod val="25000"/>
                  </a:schemeClr>
                </a:solidFill>
              </a:rPr>
              <a:t> </a:t>
            </a:r>
            <a:r>
              <a:rPr lang="fr-FR" sz="3200" i="1" dirty="0">
                <a:solidFill>
                  <a:schemeClr val="bg2">
                    <a:lumMod val="25000"/>
                  </a:schemeClr>
                </a:solidFill>
                <a:latin typeface="+mj-lt"/>
              </a:rPr>
              <a:t>d’appel</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17" name="ZoneTexte 16">
            <a:extLst>
              <a:ext uri="{FF2B5EF4-FFF2-40B4-BE49-F238E27FC236}">
                <a16:creationId xmlns:a16="http://schemas.microsoft.com/office/drawing/2014/main" id="{15075421-F2DB-4347-8E82-DF127A3DF338}"/>
              </a:ext>
            </a:extLst>
          </p:cNvPr>
          <p:cNvSpPr txBox="1"/>
          <p:nvPr/>
        </p:nvSpPr>
        <p:spPr>
          <a:xfrm>
            <a:off x="1192804" y="1574528"/>
            <a:ext cx="9882683"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Je suis kiné libéral. Je constate que certaines femmes ayant eu un cancer du sein que j’accompagne mettent plus de temps que d’autres à retourner au travail (RAT). Je me demande pourquoi et je me demande si l’accompagnement kiné peut les aider.  </a:t>
            </a:r>
          </a:p>
        </p:txBody>
      </p:sp>
    </p:spTree>
    <p:extLst>
      <p:ext uri="{BB962C8B-B14F-4D97-AF65-F5344CB8AC3E}">
        <p14:creationId xmlns:p14="http://schemas.microsoft.com/office/powerpoint/2010/main" val="2824402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0C9-1B01-457B-8FEF-9C7275942C75}"/>
              </a:ext>
            </a:extLst>
          </p:cNvPr>
          <p:cNvSpPr>
            <a:spLocks noGrp="1"/>
          </p:cNvSpPr>
          <p:nvPr>
            <p:ph type="title"/>
          </p:nvPr>
        </p:nvSpPr>
        <p:spPr>
          <a:xfrm>
            <a:off x="839788" y="457200"/>
            <a:ext cx="3932237" cy="2237102"/>
          </a:xfrm>
        </p:spPr>
        <p:txBody>
          <a:bodyPr/>
          <a:lstStyle/>
          <a:p>
            <a:r>
              <a:rPr lang="fr-FR" dirty="0"/>
              <a:t>ET POURQUOI PAS DU MIXTE ? </a:t>
            </a:r>
          </a:p>
        </p:txBody>
      </p:sp>
      <p:sp>
        <p:nvSpPr>
          <p:cNvPr id="4" name="Espace réservé du texte 3">
            <a:extLst>
              <a:ext uri="{FF2B5EF4-FFF2-40B4-BE49-F238E27FC236}">
                <a16:creationId xmlns:a16="http://schemas.microsoft.com/office/drawing/2014/main" id="{91A06E1A-9422-4B00-91DC-D7133F251AC6}"/>
              </a:ext>
            </a:extLst>
          </p:cNvPr>
          <p:cNvSpPr>
            <a:spLocks noGrp="1"/>
          </p:cNvSpPr>
          <p:nvPr>
            <p:ph type="body" sz="half" idx="2"/>
          </p:nvPr>
        </p:nvSpPr>
        <p:spPr>
          <a:xfrm>
            <a:off x="839788" y="2694302"/>
            <a:ext cx="3932237" cy="3174686"/>
          </a:xfrm>
        </p:spPr>
        <p:txBody>
          <a:bodyPr/>
          <a:lstStyle/>
          <a:p>
            <a:endParaRPr lang="fr-FR" dirty="0"/>
          </a:p>
        </p:txBody>
      </p:sp>
      <p:pic>
        <p:nvPicPr>
          <p:cNvPr id="5" name="Image 4">
            <a:extLst>
              <a:ext uri="{FF2B5EF4-FFF2-40B4-BE49-F238E27FC236}">
                <a16:creationId xmlns:a16="http://schemas.microsoft.com/office/drawing/2014/main" id="{C35FA671-2A8D-4AD4-915B-1FABEE927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269557"/>
            <a:ext cx="6096000" cy="5953125"/>
          </a:xfrm>
          <a:prstGeom prst="rect">
            <a:avLst/>
          </a:prstGeom>
        </p:spPr>
      </p:pic>
      <p:sp>
        <p:nvSpPr>
          <p:cNvPr id="6" name="Rectangle 1">
            <a:extLst>
              <a:ext uri="{FF2B5EF4-FFF2-40B4-BE49-F238E27FC236}">
                <a16:creationId xmlns:a16="http://schemas.microsoft.com/office/drawing/2014/main" id="{5D9187AA-C9D9-471E-ADBF-70AFB7B0703E}"/>
              </a:ext>
            </a:extLst>
          </p:cNvPr>
          <p:cNvSpPr>
            <a:spLocks noChangeArrowheads="1"/>
          </p:cNvSpPr>
          <p:nvPr/>
        </p:nvSpPr>
        <p:spPr bwMode="auto">
          <a:xfrm>
            <a:off x="839788" y="6242685"/>
            <a:ext cx="8654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cs typeface="Times New Roman" panose="02020603050405020304" pitchFamily="18" charset="0"/>
              </a:rPr>
              <a:t>Clark, V. L. P., </a:t>
            </a:r>
            <a:r>
              <a:rPr kumimoji="0" lang="fr-FR" altLang="fr-FR" sz="1200" b="0" i="0" u="none" strike="noStrike" cap="none" normalizeH="0" baseline="0" dirty="0" err="1">
                <a:ln>
                  <a:noFill/>
                </a:ln>
                <a:solidFill>
                  <a:schemeClr val="tx1"/>
                </a:solidFill>
                <a:effectLst/>
                <a:cs typeface="Times New Roman" panose="02020603050405020304" pitchFamily="18" charset="0"/>
              </a:rPr>
              <a:t>Huddleston</a:t>
            </a:r>
            <a:r>
              <a:rPr kumimoji="0" lang="fr-FR" altLang="fr-FR" sz="1200" b="0" i="0" u="none" strike="noStrike" cap="none" normalizeH="0" baseline="0" dirty="0">
                <a:ln>
                  <a:noFill/>
                </a:ln>
                <a:solidFill>
                  <a:schemeClr val="tx1"/>
                </a:solidFill>
                <a:effectLst/>
                <a:cs typeface="Times New Roman" panose="02020603050405020304" pitchFamily="18" charset="0"/>
              </a:rPr>
              <a:t>-Casas, C. A., Churchill, S. L., Green, D. O., &amp; Garrett, A. L. (2008). Mixed Methods </a:t>
            </a:r>
            <a:r>
              <a:rPr kumimoji="0" lang="fr-FR" altLang="fr-FR" sz="1200" b="0" i="0" u="none" strike="noStrike" cap="none" normalizeH="0" baseline="0" dirty="0" err="1">
                <a:ln>
                  <a:noFill/>
                </a:ln>
                <a:solidFill>
                  <a:schemeClr val="tx1"/>
                </a:solidFill>
                <a:effectLst/>
                <a:cs typeface="Times New Roman" panose="02020603050405020304" pitchFamily="18" charset="0"/>
              </a:rPr>
              <a:t>Approaches</a:t>
            </a:r>
            <a:r>
              <a:rPr kumimoji="0" lang="fr-FR" altLang="fr-FR" sz="1200" b="0" i="0" u="none" strike="noStrike" cap="none" normalizeH="0" baseline="0" dirty="0">
                <a:ln>
                  <a:noFill/>
                </a:ln>
                <a:solidFill>
                  <a:schemeClr val="tx1"/>
                </a:solidFill>
                <a:effectLst/>
                <a:cs typeface="Times New Roman" panose="02020603050405020304" pitchFamily="18" charset="0"/>
              </a:rPr>
              <a:t> in Family Science </a:t>
            </a:r>
            <a:r>
              <a:rPr kumimoji="0" lang="fr-FR" altLang="fr-FR" sz="1200" b="0" i="0" u="none" strike="noStrike" cap="none" normalizeH="0" baseline="0" dirty="0" err="1">
                <a:ln>
                  <a:noFill/>
                </a:ln>
                <a:solidFill>
                  <a:schemeClr val="tx1"/>
                </a:solidFill>
                <a:effectLst/>
                <a:cs typeface="Times New Roman" panose="02020603050405020304" pitchFamily="18" charset="0"/>
              </a:rPr>
              <a:t>Research</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a:ln>
                  <a:noFill/>
                </a:ln>
                <a:solidFill>
                  <a:schemeClr val="tx1"/>
                </a:solidFill>
                <a:effectLst/>
                <a:cs typeface="Times New Roman" panose="02020603050405020304" pitchFamily="18" charset="0"/>
              </a:rPr>
              <a:t>Journal Of Family Issues</a:t>
            </a:r>
            <a:r>
              <a:rPr kumimoji="0" lang="fr-FR" altLang="fr-FR" sz="1200" b="0" i="0" u="none" strike="noStrike" cap="none" normalizeH="0" baseline="0" dirty="0">
                <a:ln>
                  <a:noFill/>
                </a:ln>
                <a:solidFill>
                  <a:schemeClr val="tx1"/>
                </a:solidFill>
                <a:effectLst/>
                <a:cs typeface="Times New Roman" panose="02020603050405020304" pitchFamily="18" charset="0"/>
              </a:rPr>
              <a:t>, </a:t>
            </a:r>
            <a:r>
              <a:rPr kumimoji="0" lang="fr-FR" altLang="fr-FR" sz="1200" b="0" i="1" u="none" strike="noStrike" cap="none" normalizeH="0" baseline="0" dirty="0">
                <a:ln>
                  <a:noFill/>
                </a:ln>
                <a:solidFill>
                  <a:schemeClr val="tx1"/>
                </a:solidFill>
                <a:effectLst/>
                <a:cs typeface="Times New Roman" panose="02020603050405020304" pitchFamily="18" charset="0"/>
              </a:rPr>
              <a:t>29</a:t>
            </a:r>
            <a:r>
              <a:rPr kumimoji="0" lang="fr-FR" altLang="fr-FR" sz="1200" b="0" i="0" u="none" strike="noStrike" cap="none" normalizeH="0" baseline="0" dirty="0">
                <a:ln>
                  <a:noFill/>
                </a:ln>
                <a:solidFill>
                  <a:schemeClr val="tx1"/>
                </a:solidFill>
                <a:effectLst/>
                <a:cs typeface="Times New Roman" panose="02020603050405020304" pitchFamily="18" charset="0"/>
              </a:rPr>
              <a:t>(11), 1543‑1566. https://doi.org/10.1177/0192513x08318251</a:t>
            </a:r>
            <a:endParaRPr kumimoji="0" lang="fr-FR" altLang="fr-FR"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97745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325D4-7AC9-406D-8A5E-E8AC92B85348}"/>
              </a:ext>
            </a:extLst>
          </p:cNvPr>
          <p:cNvSpPr>
            <a:spLocks noGrp="1"/>
          </p:cNvSpPr>
          <p:nvPr>
            <p:ph type="ctrTitle"/>
          </p:nvPr>
        </p:nvSpPr>
        <p:spPr/>
        <p:txBody>
          <a:bodyPr/>
          <a:lstStyle/>
          <a:p>
            <a:r>
              <a:rPr lang="fr-FR" dirty="0"/>
              <a:t>Merci pour votre attention !</a:t>
            </a:r>
          </a:p>
        </p:txBody>
      </p:sp>
      <p:sp>
        <p:nvSpPr>
          <p:cNvPr id="3" name="Sous-titre 2">
            <a:extLst>
              <a:ext uri="{FF2B5EF4-FFF2-40B4-BE49-F238E27FC236}">
                <a16:creationId xmlns:a16="http://schemas.microsoft.com/office/drawing/2014/main" id="{0B42E402-5C36-4468-98AE-D3C7B3F233F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94552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330096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1. Problématiser</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3252061" cy="584775"/>
          </a:xfrm>
          <a:prstGeom prst="rect">
            <a:avLst/>
          </a:prstGeom>
          <a:noFill/>
        </p:spPr>
        <p:txBody>
          <a:bodyPr wrap="square" rtlCol="0">
            <a:spAutoFit/>
          </a:bodyPr>
          <a:lstStyle/>
          <a:p>
            <a:r>
              <a:rPr lang="fr-FR" sz="3200" i="1" dirty="0">
                <a:solidFill>
                  <a:schemeClr val="bg2">
                    <a:lumMod val="25000"/>
                  </a:schemeClr>
                </a:solidFill>
                <a:latin typeface="+mj-lt"/>
              </a:rPr>
              <a:t>Situation</a:t>
            </a:r>
            <a:r>
              <a:rPr lang="fr-FR" sz="3200" i="1" dirty="0">
                <a:solidFill>
                  <a:schemeClr val="bg2">
                    <a:lumMod val="25000"/>
                  </a:schemeClr>
                </a:solidFill>
              </a:rPr>
              <a:t> </a:t>
            </a:r>
            <a:r>
              <a:rPr lang="fr-FR" sz="3200" i="1" dirty="0">
                <a:solidFill>
                  <a:schemeClr val="bg2">
                    <a:lumMod val="25000"/>
                  </a:schemeClr>
                </a:solidFill>
                <a:latin typeface="+mj-lt"/>
              </a:rPr>
              <a:t>d’appel</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7" name="Rectangle : coins arrondis 6">
            <a:extLst>
              <a:ext uri="{FF2B5EF4-FFF2-40B4-BE49-F238E27FC236}">
                <a16:creationId xmlns:a16="http://schemas.microsoft.com/office/drawing/2014/main" id="{372E12CB-E741-4581-8C0F-B34E06B17248}"/>
              </a:ext>
            </a:extLst>
          </p:cNvPr>
          <p:cNvSpPr/>
          <p:nvPr/>
        </p:nvSpPr>
        <p:spPr>
          <a:xfrm>
            <a:off x="1085227" y="2763575"/>
            <a:ext cx="414201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9F0084E-DBB5-442B-9230-ABFFA2A2D94F}"/>
              </a:ext>
            </a:extLst>
          </p:cNvPr>
          <p:cNvSpPr txBox="1"/>
          <p:nvPr/>
        </p:nvSpPr>
        <p:spPr>
          <a:xfrm>
            <a:off x="1231922" y="2725181"/>
            <a:ext cx="4142011" cy="584775"/>
          </a:xfrm>
          <a:prstGeom prst="rect">
            <a:avLst/>
          </a:prstGeom>
          <a:noFill/>
        </p:spPr>
        <p:txBody>
          <a:bodyPr wrap="square" rtlCol="0">
            <a:spAutoFit/>
          </a:bodyPr>
          <a:lstStyle/>
          <a:p>
            <a:r>
              <a:rPr lang="fr-FR" sz="3200" i="1" dirty="0">
                <a:solidFill>
                  <a:schemeClr val="bg2">
                    <a:lumMod val="25000"/>
                  </a:schemeClr>
                </a:solidFill>
                <a:latin typeface="+mj-lt"/>
              </a:rPr>
              <a:t>Revue de la littérature</a:t>
            </a:r>
          </a:p>
        </p:txBody>
      </p:sp>
      <p:sp>
        <p:nvSpPr>
          <p:cNvPr id="9" name="Ellipse 8">
            <a:extLst>
              <a:ext uri="{FF2B5EF4-FFF2-40B4-BE49-F238E27FC236}">
                <a16:creationId xmlns:a16="http://schemas.microsoft.com/office/drawing/2014/main" id="{C82A3E3E-F121-4653-9498-6711BA06639A}"/>
              </a:ext>
            </a:extLst>
          </p:cNvPr>
          <p:cNvSpPr/>
          <p:nvPr/>
        </p:nvSpPr>
        <p:spPr>
          <a:xfrm>
            <a:off x="459646" y="2763575"/>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13" name="ZoneTexte 12">
            <a:extLst>
              <a:ext uri="{FF2B5EF4-FFF2-40B4-BE49-F238E27FC236}">
                <a16:creationId xmlns:a16="http://schemas.microsoft.com/office/drawing/2014/main" id="{CF7A6D03-16AB-4646-B4F6-36587B7F6B6D}"/>
              </a:ext>
            </a:extLst>
          </p:cNvPr>
          <p:cNvSpPr txBox="1"/>
          <p:nvPr/>
        </p:nvSpPr>
        <p:spPr>
          <a:xfrm>
            <a:off x="1192804" y="1574528"/>
            <a:ext cx="9882683"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Je suis kiné libéral. Je constate que certaines femmes ayant eu un cancer du sein que j’accompagne mettent plus de temps que d’autres à retourner au travail (RAT). Je me demande pourquoi et je me demande si l’accompagnement kiné peut les aider.  </a:t>
            </a:r>
          </a:p>
        </p:txBody>
      </p:sp>
      <p:pic>
        <p:nvPicPr>
          <p:cNvPr id="14" name="Image 13">
            <a:extLst>
              <a:ext uri="{FF2B5EF4-FFF2-40B4-BE49-F238E27FC236}">
                <a16:creationId xmlns:a16="http://schemas.microsoft.com/office/drawing/2014/main" id="{E6C3CA0D-D167-4E3B-AB9B-A06DA1369A0D}"/>
              </a:ext>
            </a:extLst>
          </p:cNvPr>
          <p:cNvPicPr>
            <a:picLocks noChangeAspect="1"/>
          </p:cNvPicPr>
          <p:nvPr/>
        </p:nvPicPr>
        <p:blipFill>
          <a:blip r:embed="rId2"/>
          <a:stretch>
            <a:fillRect/>
          </a:stretch>
        </p:blipFill>
        <p:spPr>
          <a:xfrm>
            <a:off x="842394" y="3348350"/>
            <a:ext cx="4921066" cy="3531703"/>
          </a:xfrm>
          <a:prstGeom prst="rect">
            <a:avLst/>
          </a:prstGeom>
        </p:spPr>
      </p:pic>
      <p:pic>
        <p:nvPicPr>
          <p:cNvPr id="15" name="Graphique 14" descr="Bâtiment">
            <a:extLst>
              <a:ext uri="{FF2B5EF4-FFF2-40B4-BE49-F238E27FC236}">
                <a16:creationId xmlns:a16="http://schemas.microsoft.com/office/drawing/2014/main" id="{4695C1D5-AA16-4187-8B87-27B5ABAC0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3688" y="2700564"/>
            <a:ext cx="671315" cy="671315"/>
          </a:xfrm>
          <a:prstGeom prst="rect">
            <a:avLst/>
          </a:prstGeom>
        </p:spPr>
      </p:pic>
      <p:sp>
        <p:nvSpPr>
          <p:cNvPr id="16" name="Rectangle 15">
            <a:extLst>
              <a:ext uri="{FF2B5EF4-FFF2-40B4-BE49-F238E27FC236}">
                <a16:creationId xmlns:a16="http://schemas.microsoft.com/office/drawing/2014/main" id="{E86EC8B9-AA9F-4E9A-A0A1-6EB224677855}"/>
              </a:ext>
            </a:extLst>
          </p:cNvPr>
          <p:cNvSpPr/>
          <p:nvPr/>
        </p:nvSpPr>
        <p:spPr>
          <a:xfrm>
            <a:off x="6698873" y="2825130"/>
            <a:ext cx="5076882" cy="523220"/>
          </a:xfrm>
          <a:prstGeom prst="rect">
            <a:avLst/>
          </a:prstGeom>
        </p:spPr>
        <p:txBody>
          <a:bodyPr wrap="square">
            <a:spAutoFit/>
          </a:bodyPr>
          <a:lstStyle/>
          <a:p>
            <a:r>
              <a:rPr lang="fr-FR" sz="1400" dirty="0">
                <a:cs typeface="Times New Roman" panose="02020603050405020304" pitchFamily="18" charset="0"/>
                <a:sym typeface="Symbol" panose="05050102010706020507" pitchFamily="18" charset="2"/>
              </a:rPr>
              <a:t>Temps médian d’un </a:t>
            </a:r>
            <a:r>
              <a:rPr lang="fr-FR" sz="1400" b="1" dirty="0">
                <a:cs typeface="Times New Roman" panose="02020603050405020304" pitchFamily="18" charset="0"/>
                <a:sym typeface="Symbol" panose="05050102010706020507" pitchFamily="18" charset="2"/>
              </a:rPr>
              <a:t>arrêt maladie </a:t>
            </a:r>
            <a:r>
              <a:rPr lang="fr-FR" sz="1400" dirty="0">
                <a:cs typeface="Times New Roman" panose="02020603050405020304" pitchFamily="18" charset="0"/>
                <a:sym typeface="Symbol" panose="05050102010706020507" pitchFamily="18" charset="2"/>
              </a:rPr>
              <a:t>= 10,2 mois</a:t>
            </a:r>
            <a:endParaRPr lang="fr-FR" sz="1400" dirty="0">
              <a:solidFill>
                <a:srgbClr val="514F8B"/>
              </a:solidFill>
              <a:cs typeface="Times New Roman" panose="02020603050405020304" pitchFamily="18" charset="0"/>
              <a:sym typeface="Symbol" panose="05050102010706020507" pitchFamily="18" charset="2"/>
            </a:endParaRPr>
          </a:p>
          <a:p>
            <a:r>
              <a:rPr lang="fr-FR" sz="1400" dirty="0">
                <a:cs typeface="Times New Roman" panose="02020603050405020304" pitchFamily="18" charset="0"/>
                <a:sym typeface="Symbol" panose="05050102010706020507" pitchFamily="18" charset="2"/>
              </a:rPr>
              <a:t>18% ne sont </a:t>
            </a:r>
            <a:r>
              <a:rPr lang="fr-FR" sz="1400" b="1" dirty="0">
                <a:cs typeface="Times New Roman" panose="02020603050405020304" pitchFamily="18" charset="0"/>
                <a:sym typeface="Symbol" panose="05050102010706020507" pitchFamily="18" charset="2"/>
              </a:rPr>
              <a:t>pas retournées au travail </a:t>
            </a:r>
            <a:r>
              <a:rPr lang="fr-FR" sz="1400" dirty="0">
                <a:cs typeface="Times New Roman" panose="02020603050405020304" pitchFamily="18" charset="0"/>
                <a:sym typeface="Symbol" panose="05050102010706020507" pitchFamily="18" charset="2"/>
              </a:rPr>
              <a:t>36 mois après le diagnostic </a:t>
            </a:r>
            <a:endParaRPr lang="fr-FR" sz="1400" baseline="30000" dirty="0">
              <a:solidFill>
                <a:srgbClr val="514F8B"/>
              </a:solidFill>
              <a:cs typeface="Times New Roman" panose="02020603050405020304" pitchFamily="18" charset="0"/>
            </a:endParaRPr>
          </a:p>
        </p:txBody>
      </p:sp>
      <p:pic>
        <p:nvPicPr>
          <p:cNvPr id="17" name="Image 16">
            <a:extLst>
              <a:ext uri="{FF2B5EF4-FFF2-40B4-BE49-F238E27FC236}">
                <a16:creationId xmlns:a16="http://schemas.microsoft.com/office/drawing/2014/main" id="{778F3CD4-18D6-4E78-81B2-CFDF85DDF2E5}"/>
              </a:ext>
            </a:extLst>
          </p:cNvPr>
          <p:cNvPicPr>
            <a:picLocks noChangeAspect="1"/>
          </p:cNvPicPr>
          <p:nvPr/>
        </p:nvPicPr>
        <p:blipFill>
          <a:blip r:embed="rId5">
            <a:lum bright="70000" contrast="-70000"/>
          </a:blip>
          <a:stretch>
            <a:fillRect/>
          </a:stretch>
        </p:blipFill>
        <p:spPr>
          <a:xfrm>
            <a:off x="5880778" y="3574585"/>
            <a:ext cx="671373" cy="671373"/>
          </a:xfrm>
          <a:prstGeom prst="rect">
            <a:avLst/>
          </a:prstGeom>
        </p:spPr>
      </p:pic>
      <p:pic>
        <p:nvPicPr>
          <p:cNvPr id="18" name="Graphique 17" descr="Sablier">
            <a:extLst>
              <a:ext uri="{FF2B5EF4-FFF2-40B4-BE49-F238E27FC236}">
                <a16:creationId xmlns:a16="http://schemas.microsoft.com/office/drawing/2014/main" id="{DACF3E89-B4FE-4023-8990-AB22BF4A09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8090" y="3908356"/>
            <a:ext cx="564351" cy="564351"/>
          </a:xfrm>
          <a:prstGeom prst="rect">
            <a:avLst/>
          </a:prstGeom>
        </p:spPr>
      </p:pic>
      <p:sp>
        <p:nvSpPr>
          <p:cNvPr id="19" name="Rectangle 18">
            <a:extLst>
              <a:ext uri="{FF2B5EF4-FFF2-40B4-BE49-F238E27FC236}">
                <a16:creationId xmlns:a16="http://schemas.microsoft.com/office/drawing/2014/main" id="{E73359B0-A8EB-469B-97ED-B222C29F6B85}"/>
              </a:ext>
            </a:extLst>
          </p:cNvPr>
          <p:cNvSpPr/>
          <p:nvPr/>
        </p:nvSpPr>
        <p:spPr>
          <a:xfrm>
            <a:off x="6698873" y="3675622"/>
            <a:ext cx="4650733" cy="738664"/>
          </a:xfrm>
          <a:prstGeom prst="rect">
            <a:avLst/>
          </a:prstGeom>
        </p:spPr>
        <p:txBody>
          <a:bodyPr wrap="square">
            <a:spAutoFit/>
          </a:bodyPr>
          <a:lstStyle/>
          <a:p>
            <a:pPr marL="285750" indent="-285750">
              <a:buFont typeface="Wingdings" panose="05000000000000000000" pitchFamily="2" charset="2"/>
              <a:buChar char="Ø"/>
            </a:pPr>
            <a:r>
              <a:rPr lang="fr-FR" sz="1400" b="1" dirty="0">
                <a:cs typeface="Times New Roman" panose="02020603050405020304" pitchFamily="18" charset="0"/>
                <a:sym typeface="Symbol" panose="05050102010706020507" pitchFamily="18" charset="2"/>
              </a:rPr>
              <a:t>Séquelles</a:t>
            </a:r>
            <a:r>
              <a:rPr lang="fr-FR" sz="1400" dirty="0">
                <a:cs typeface="Times New Roman" panose="02020603050405020304" pitchFamily="18" charset="0"/>
                <a:sym typeface="Symbol" panose="05050102010706020507" pitchFamily="18" charset="2"/>
              </a:rPr>
              <a:t> maladie et </a:t>
            </a:r>
            <a:r>
              <a:rPr lang="fr-FR" sz="1400" b="1" dirty="0">
                <a:cs typeface="Times New Roman" panose="02020603050405020304" pitchFamily="18" charset="0"/>
                <a:sym typeface="Symbol" panose="05050102010706020507" pitchFamily="18" charset="2"/>
              </a:rPr>
              <a:t>traitement</a:t>
            </a:r>
            <a:r>
              <a:rPr lang="fr-FR" sz="1400" b="1" dirty="0">
                <a:solidFill>
                  <a:srgbClr val="514F8B"/>
                </a:solidFill>
                <a:cs typeface="Times New Roman" panose="02020603050405020304" pitchFamily="18" charset="0"/>
                <a:sym typeface="Symbol" panose="05050102010706020507" pitchFamily="18" charset="2"/>
              </a:rPr>
              <a:t> </a:t>
            </a:r>
            <a:endParaRPr lang="fr-FR" sz="1400" dirty="0">
              <a:solidFill>
                <a:srgbClr val="514F8B"/>
              </a:solidFill>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fr-FR" sz="1400" b="1" dirty="0">
                <a:cs typeface="Times New Roman" panose="02020603050405020304" pitchFamily="18" charset="0"/>
                <a:sym typeface="Symbol" panose="05050102010706020507" pitchFamily="18" charset="2"/>
              </a:rPr>
              <a:t>Manque de collaboration </a:t>
            </a:r>
            <a:r>
              <a:rPr lang="fr-FR" sz="1400" dirty="0">
                <a:cs typeface="Times New Roman" panose="02020603050405020304" pitchFamily="18" charset="0"/>
                <a:sym typeface="Symbol" panose="05050102010706020507" pitchFamily="18" charset="2"/>
              </a:rPr>
              <a:t>entre professionnels de santé </a:t>
            </a:r>
            <a:endParaRPr lang="fr-FR" sz="1400" dirty="0">
              <a:solidFill>
                <a:srgbClr val="514F8B"/>
              </a:solidFill>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fr-FR" sz="1400" dirty="0">
                <a:cs typeface="Times New Roman" panose="02020603050405020304" pitchFamily="18" charset="0"/>
                <a:sym typeface="Symbol" panose="05050102010706020507" pitchFamily="18" charset="2"/>
              </a:rPr>
              <a:t>Populations </a:t>
            </a:r>
            <a:r>
              <a:rPr lang="fr-FR" sz="1400" b="1" dirty="0">
                <a:cs typeface="Times New Roman" panose="02020603050405020304" pitchFamily="18" charset="0"/>
                <a:sym typeface="Symbol" panose="05050102010706020507" pitchFamily="18" charset="2"/>
              </a:rPr>
              <a:t>défavorisées </a:t>
            </a:r>
            <a:endParaRPr lang="fr-FR" sz="1400" dirty="0">
              <a:solidFill>
                <a:srgbClr val="514F8B"/>
              </a:solidFill>
              <a:cs typeface="Times New Roman" panose="02020603050405020304" pitchFamily="18" charset="0"/>
              <a:sym typeface="Symbol" panose="05050102010706020507" pitchFamily="18" charset="2"/>
            </a:endParaRPr>
          </a:p>
        </p:txBody>
      </p:sp>
      <p:pic>
        <p:nvPicPr>
          <p:cNvPr id="21" name="Graphique 20" descr="Médical avec un remplissage uni">
            <a:extLst>
              <a:ext uri="{FF2B5EF4-FFF2-40B4-BE49-F238E27FC236}">
                <a16:creationId xmlns:a16="http://schemas.microsoft.com/office/drawing/2014/main" id="{3ED82DC6-123D-4AB2-89FD-1FF5A2A363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89471" y="4628490"/>
            <a:ext cx="671373" cy="671373"/>
          </a:xfrm>
          <a:prstGeom prst="rect">
            <a:avLst/>
          </a:prstGeom>
        </p:spPr>
      </p:pic>
      <p:sp>
        <p:nvSpPr>
          <p:cNvPr id="22" name="Rectangle 21">
            <a:extLst>
              <a:ext uri="{FF2B5EF4-FFF2-40B4-BE49-F238E27FC236}">
                <a16:creationId xmlns:a16="http://schemas.microsoft.com/office/drawing/2014/main" id="{2956B071-A395-4AF7-A4AB-291FC2698E28}"/>
              </a:ext>
            </a:extLst>
          </p:cNvPr>
          <p:cNvSpPr/>
          <p:nvPr/>
        </p:nvSpPr>
        <p:spPr>
          <a:xfrm>
            <a:off x="6698873" y="4684475"/>
            <a:ext cx="4921066" cy="954107"/>
          </a:xfrm>
          <a:prstGeom prst="rect">
            <a:avLst/>
          </a:prstGeom>
        </p:spPr>
        <p:txBody>
          <a:bodyPr wrap="square">
            <a:spAutoFit/>
          </a:bodyPr>
          <a:lstStyle/>
          <a:p>
            <a:pPr marL="285750" indent="-285750">
              <a:buFont typeface="Wingdings" panose="05000000000000000000" pitchFamily="2" charset="2"/>
              <a:buChar char="Ø"/>
            </a:pPr>
            <a:r>
              <a:rPr lang="fr-FR" sz="1400" dirty="0">
                <a:cs typeface="Times New Roman" panose="02020603050405020304" pitchFamily="18" charset="0"/>
                <a:sym typeface="Symbol" panose="05050102010706020507" pitchFamily="18" charset="2"/>
              </a:rPr>
              <a:t>Sur les sites kinés : importance des kinés pour la reprise des activités quotidiennes par le traitement des limitations fonctionnelles + soutien social</a:t>
            </a:r>
          </a:p>
          <a:p>
            <a:pPr marL="285750" indent="-285750">
              <a:buFont typeface="Wingdings" panose="05000000000000000000" pitchFamily="2" charset="2"/>
              <a:buChar char="Ø"/>
            </a:pPr>
            <a:r>
              <a:rPr lang="fr-FR" sz="1400" dirty="0">
                <a:cs typeface="Times New Roman" panose="02020603050405020304" pitchFamily="18" charset="0"/>
                <a:sym typeface="Symbol" panose="05050102010706020507" pitchFamily="18" charset="2"/>
              </a:rPr>
              <a:t>Rôle du kiné dans la redirection vers l’APA (↗RAT)</a:t>
            </a:r>
          </a:p>
        </p:txBody>
      </p:sp>
    </p:spTree>
    <p:extLst>
      <p:ext uri="{BB962C8B-B14F-4D97-AF65-F5344CB8AC3E}">
        <p14:creationId xmlns:p14="http://schemas.microsoft.com/office/powerpoint/2010/main" val="42197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330096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1. Problématiser</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3252061" cy="584775"/>
          </a:xfrm>
          <a:prstGeom prst="rect">
            <a:avLst/>
          </a:prstGeom>
          <a:noFill/>
        </p:spPr>
        <p:txBody>
          <a:bodyPr wrap="square" rtlCol="0">
            <a:spAutoFit/>
          </a:bodyPr>
          <a:lstStyle/>
          <a:p>
            <a:r>
              <a:rPr lang="fr-FR" sz="3200" i="1" dirty="0">
                <a:solidFill>
                  <a:schemeClr val="bg2">
                    <a:lumMod val="25000"/>
                  </a:schemeClr>
                </a:solidFill>
                <a:latin typeface="+mj-lt"/>
              </a:rPr>
              <a:t>Situation</a:t>
            </a:r>
            <a:r>
              <a:rPr lang="fr-FR" sz="3200" i="1" dirty="0">
                <a:solidFill>
                  <a:schemeClr val="bg2">
                    <a:lumMod val="25000"/>
                  </a:schemeClr>
                </a:solidFill>
              </a:rPr>
              <a:t> </a:t>
            </a:r>
            <a:r>
              <a:rPr lang="fr-FR" sz="3200" i="1" dirty="0">
                <a:solidFill>
                  <a:schemeClr val="bg2">
                    <a:lumMod val="25000"/>
                  </a:schemeClr>
                </a:solidFill>
                <a:latin typeface="+mj-lt"/>
              </a:rPr>
              <a:t>d’appel</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7" name="Rectangle : coins arrondis 6">
            <a:extLst>
              <a:ext uri="{FF2B5EF4-FFF2-40B4-BE49-F238E27FC236}">
                <a16:creationId xmlns:a16="http://schemas.microsoft.com/office/drawing/2014/main" id="{372E12CB-E741-4581-8C0F-B34E06B17248}"/>
              </a:ext>
            </a:extLst>
          </p:cNvPr>
          <p:cNvSpPr/>
          <p:nvPr/>
        </p:nvSpPr>
        <p:spPr>
          <a:xfrm>
            <a:off x="1085227" y="2763575"/>
            <a:ext cx="414201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9F0084E-DBB5-442B-9230-ABFFA2A2D94F}"/>
              </a:ext>
            </a:extLst>
          </p:cNvPr>
          <p:cNvSpPr txBox="1"/>
          <p:nvPr/>
        </p:nvSpPr>
        <p:spPr>
          <a:xfrm>
            <a:off x="1231922" y="2725181"/>
            <a:ext cx="4142011" cy="584775"/>
          </a:xfrm>
          <a:prstGeom prst="rect">
            <a:avLst/>
          </a:prstGeom>
          <a:noFill/>
        </p:spPr>
        <p:txBody>
          <a:bodyPr wrap="square" rtlCol="0">
            <a:spAutoFit/>
          </a:bodyPr>
          <a:lstStyle/>
          <a:p>
            <a:r>
              <a:rPr lang="fr-FR" sz="3200" i="1" dirty="0">
                <a:solidFill>
                  <a:schemeClr val="bg2">
                    <a:lumMod val="25000"/>
                  </a:schemeClr>
                </a:solidFill>
                <a:latin typeface="+mj-lt"/>
              </a:rPr>
              <a:t>Revue de la littérature</a:t>
            </a:r>
          </a:p>
        </p:txBody>
      </p:sp>
      <p:sp>
        <p:nvSpPr>
          <p:cNvPr id="9" name="Ellipse 8">
            <a:extLst>
              <a:ext uri="{FF2B5EF4-FFF2-40B4-BE49-F238E27FC236}">
                <a16:creationId xmlns:a16="http://schemas.microsoft.com/office/drawing/2014/main" id="{C82A3E3E-F121-4653-9498-6711BA06639A}"/>
              </a:ext>
            </a:extLst>
          </p:cNvPr>
          <p:cNvSpPr/>
          <p:nvPr/>
        </p:nvSpPr>
        <p:spPr>
          <a:xfrm>
            <a:off x="459646" y="2763575"/>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10" name="Rectangle : coins arrondis 9">
            <a:extLst>
              <a:ext uri="{FF2B5EF4-FFF2-40B4-BE49-F238E27FC236}">
                <a16:creationId xmlns:a16="http://schemas.microsoft.com/office/drawing/2014/main" id="{D632185C-75B0-43FA-B5F7-F49DA55A2D0F}"/>
              </a:ext>
            </a:extLst>
          </p:cNvPr>
          <p:cNvSpPr/>
          <p:nvPr/>
        </p:nvSpPr>
        <p:spPr>
          <a:xfrm>
            <a:off x="1085227" y="4607860"/>
            <a:ext cx="2885323"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10427BA-5484-49C3-B94C-CA2137848A64}"/>
              </a:ext>
            </a:extLst>
          </p:cNvPr>
          <p:cNvSpPr txBox="1"/>
          <p:nvPr/>
        </p:nvSpPr>
        <p:spPr>
          <a:xfrm>
            <a:off x="1231922" y="4569466"/>
            <a:ext cx="2694619" cy="584775"/>
          </a:xfrm>
          <a:prstGeom prst="rect">
            <a:avLst/>
          </a:prstGeom>
          <a:noFill/>
        </p:spPr>
        <p:txBody>
          <a:bodyPr wrap="square" rtlCol="0">
            <a:spAutoFit/>
          </a:bodyPr>
          <a:lstStyle/>
          <a:p>
            <a:r>
              <a:rPr lang="fr-FR" sz="3200" i="1" dirty="0">
                <a:solidFill>
                  <a:schemeClr val="bg2">
                    <a:lumMod val="25000"/>
                  </a:schemeClr>
                </a:solidFill>
                <a:latin typeface="+mj-lt"/>
              </a:rPr>
              <a:t>Problématique</a:t>
            </a:r>
          </a:p>
        </p:txBody>
      </p:sp>
      <p:sp>
        <p:nvSpPr>
          <p:cNvPr id="12" name="Ellipse 11">
            <a:extLst>
              <a:ext uri="{FF2B5EF4-FFF2-40B4-BE49-F238E27FC236}">
                <a16:creationId xmlns:a16="http://schemas.microsoft.com/office/drawing/2014/main" id="{17670243-CF9C-434A-8A15-EBC55884C0E1}"/>
              </a:ext>
            </a:extLst>
          </p:cNvPr>
          <p:cNvSpPr/>
          <p:nvPr/>
        </p:nvSpPr>
        <p:spPr>
          <a:xfrm>
            <a:off x="459646" y="460786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sp>
        <p:nvSpPr>
          <p:cNvPr id="13" name="ZoneTexte 12">
            <a:extLst>
              <a:ext uri="{FF2B5EF4-FFF2-40B4-BE49-F238E27FC236}">
                <a16:creationId xmlns:a16="http://schemas.microsoft.com/office/drawing/2014/main" id="{919B76F1-9C3B-4041-979E-7008EADC460F}"/>
              </a:ext>
            </a:extLst>
          </p:cNvPr>
          <p:cNvSpPr txBox="1"/>
          <p:nvPr/>
        </p:nvSpPr>
        <p:spPr>
          <a:xfrm>
            <a:off x="1192804" y="1574528"/>
            <a:ext cx="9882683"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Je suis kiné libéral. Je constate que certaines femmes ayant eu un cancer du sein que j’accompagne mettent plus de temps que d’autres à retourner au travail (RAT). Je me demande pourquoi et je me demande si l’accompagnement kiné peut les aider.  </a:t>
            </a:r>
          </a:p>
        </p:txBody>
      </p:sp>
      <p:sp>
        <p:nvSpPr>
          <p:cNvPr id="14" name="ZoneTexte 13">
            <a:extLst>
              <a:ext uri="{FF2B5EF4-FFF2-40B4-BE49-F238E27FC236}">
                <a16:creationId xmlns:a16="http://schemas.microsoft.com/office/drawing/2014/main" id="{967FDA54-8472-4952-9942-F7EA9D7AA4DA}"/>
              </a:ext>
            </a:extLst>
          </p:cNvPr>
          <p:cNvSpPr txBox="1"/>
          <p:nvPr/>
        </p:nvSpPr>
        <p:spPr>
          <a:xfrm>
            <a:off x="1231922" y="3429000"/>
            <a:ext cx="9882683"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t>Facteurs prédicteurs d’un RAT long sont les effets secondaires des traitements (fatigue, troubles cognitifs, incapacités physiques), le statut social </a:t>
            </a:r>
          </a:p>
          <a:p>
            <a:pPr marL="285750" indent="-285750">
              <a:buFont typeface="Wingdings" panose="05000000000000000000" pitchFamily="2" charset="2"/>
              <a:buChar char="Ø"/>
            </a:pPr>
            <a:r>
              <a:rPr lang="fr-FR" sz="1800" dirty="0">
                <a:cs typeface="Times New Roman" panose="02020603050405020304" pitchFamily="18" charset="0"/>
                <a:sym typeface="Symbol" panose="05050102010706020507" pitchFamily="18" charset="2"/>
              </a:rPr>
              <a:t>Rôle du kiné : traitement des limitations fonctionnelles, soutie</a:t>
            </a:r>
            <a:r>
              <a:rPr lang="fr-FR" dirty="0">
                <a:cs typeface="Times New Roman" panose="02020603050405020304" pitchFamily="18" charset="0"/>
                <a:sym typeface="Symbol" panose="05050102010706020507" pitchFamily="18" charset="2"/>
              </a:rPr>
              <a:t>n social, redirection vers APA</a:t>
            </a:r>
            <a:endParaRPr lang="fr-FR" sz="1800" dirty="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163385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364604-9330-4FB3-8174-E3DB1138E9CD}"/>
              </a:ext>
            </a:extLst>
          </p:cNvPr>
          <p:cNvSpPr/>
          <p:nvPr/>
        </p:nvSpPr>
        <p:spPr>
          <a:xfrm>
            <a:off x="1085227" y="919290"/>
            <a:ext cx="3300960"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2726D81-B202-40CE-83A8-24D0F597BFF3}"/>
              </a:ext>
            </a:extLst>
          </p:cNvPr>
          <p:cNvSpPr>
            <a:spLocks noGrp="1"/>
          </p:cNvSpPr>
          <p:nvPr>
            <p:ph type="title"/>
          </p:nvPr>
        </p:nvSpPr>
        <p:spPr/>
        <p:txBody>
          <a:bodyPr/>
          <a:lstStyle/>
          <a:p>
            <a:r>
              <a:rPr lang="fr-FR" dirty="0"/>
              <a:t>   1. Problématiser</a:t>
            </a:r>
          </a:p>
        </p:txBody>
      </p:sp>
      <p:sp>
        <p:nvSpPr>
          <p:cNvPr id="4" name="ZoneTexte 3">
            <a:extLst>
              <a:ext uri="{FF2B5EF4-FFF2-40B4-BE49-F238E27FC236}">
                <a16:creationId xmlns:a16="http://schemas.microsoft.com/office/drawing/2014/main" id="{C481825D-ABB6-43B7-9403-F3D4C371911A}"/>
              </a:ext>
            </a:extLst>
          </p:cNvPr>
          <p:cNvSpPr txBox="1"/>
          <p:nvPr/>
        </p:nvSpPr>
        <p:spPr>
          <a:xfrm>
            <a:off x="1231922" y="880896"/>
            <a:ext cx="3252061" cy="584775"/>
          </a:xfrm>
          <a:prstGeom prst="rect">
            <a:avLst/>
          </a:prstGeom>
          <a:noFill/>
        </p:spPr>
        <p:txBody>
          <a:bodyPr wrap="square" rtlCol="0">
            <a:spAutoFit/>
          </a:bodyPr>
          <a:lstStyle/>
          <a:p>
            <a:r>
              <a:rPr lang="fr-FR" sz="3200" i="1" dirty="0">
                <a:solidFill>
                  <a:schemeClr val="bg2">
                    <a:lumMod val="25000"/>
                  </a:schemeClr>
                </a:solidFill>
                <a:latin typeface="+mj-lt"/>
              </a:rPr>
              <a:t>Situation</a:t>
            </a:r>
            <a:r>
              <a:rPr lang="fr-FR" sz="3200" i="1" dirty="0">
                <a:solidFill>
                  <a:schemeClr val="bg2">
                    <a:lumMod val="25000"/>
                  </a:schemeClr>
                </a:solidFill>
              </a:rPr>
              <a:t> </a:t>
            </a:r>
            <a:r>
              <a:rPr lang="fr-FR" sz="3200" i="1" dirty="0">
                <a:solidFill>
                  <a:schemeClr val="bg2">
                    <a:lumMod val="25000"/>
                  </a:schemeClr>
                </a:solidFill>
                <a:latin typeface="+mj-lt"/>
              </a:rPr>
              <a:t>d’appel</a:t>
            </a:r>
          </a:p>
        </p:txBody>
      </p:sp>
      <p:sp>
        <p:nvSpPr>
          <p:cNvPr id="6" name="Ellipse 5">
            <a:extLst>
              <a:ext uri="{FF2B5EF4-FFF2-40B4-BE49-F238E27FC236}">
                <a16:creationId xmlns:a16="http://schemas.microsoft.com/office/drawing/2014/main" id="{E95CFAB9-0050-4287-B3F0-FF41C8AEF515}"/>
              </a:ext>
            </a:extLst>
          </p:cNvPr>
          <p:cNvSpPr/>
          <p:nvPr/>
        </p:nvSpPr>
        <p:spPr>
          <a:xfrm>
            <a:off x="459646" y="91929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A</a:t>
            </a:r>
            <a:endParaRPr lang="fr-FR" sz="2400" dirty="0">
              <a:solidFill>
                <a:schemeClr val="bg2">
                  <a:lumMod val="25000"/>
                </a:schemeClr>
              </a:solidFill>
              <a:latin typeface="+mj-lt"/>
            </a:endParaRPr>
          </a:p>
        </p:txBody>
      </p:sp>
      <p:sp>
        <p:nvSpPr>
          <p:cNvPr id="7" name="Rectangle : coins arrondis 6">
            <a:extLst>
              <a:ext uri="{FF2B5EF4-FFF2-40B4-BE49-F238E27FC236}">
                <a16:creationId xmlns:a16="http://schemas.microsoft.com/office/drawing/2014/main" id="{372E12CB-E741-4581-8C0F-B34E06B17248}"/>
              </a:ext>
            </a:extLst>
          </p:cNvPr>
          <p:cNvSpPr/>
          <p:nvPr/>
        </p:nvSpPr>
        <p:spPr>
          <a:xfrm>
            <a:off x="1085227" y="2763575"/>
            <a:ext cx="4142011"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9F0084E-DBB5-442B-9230-ABFFA2A2D94F}"/>
              </a:ext>
            </a:extLst>
          </p:cNvPr>
          <p:cNvSpPr txBox="1"/>
          <p:nvPr/>
        </p:nvSpPr>
        <p:spPr>
          <a:xfrm>
            <a:off x="1231922" y="2725181"/>
            <a:ext cx="4142011" cy="584775"/>
          </a:xfrm>
          <a:prstGeom prst="rect">
            <a:avLst/>
          </a:prstGeom>
          <a:noFill/>
        </p:spPr>
        <p:txBody>
          <a:bodyPr wrap="square" rtlCol="0">
            <a:spAutoFit/>
          </a:bodyPr>
          <a:lstStyle/>
          <a:p>
            <a:r>
              <a:rPr lang="fr-FR" sz="3200" i="1" dirty="0">
                <a:solidFill>
                  <a:schemeClr val="bg2">
                    <a:lumMod val="25000"/>
                  </a:schemeClr>
                </a:solidFill>
                <a:latin typeface="+mj-lt"/>
              </a:rPr>
              <a:t>Revue de la littérature</a:t>
            </a:r>
          </a:p>
        </p:txBody>
      </p:sp>
      <p:sp>
        <p:nvSpPr>
          <p:cNvPr id="9" name="Ellipse 8">
            <a:extLst>
              <a:ext uri="{FF2B5EF4-FFF2-40B4-BE49-F238E27FC236}">
                <a16:creationId xmlns:a16="http://schemas.microsoft.com/office/drawing/2014/main" id="{C82A3E3E-F121-4653-9498-6711BA06639A}"/>
              </a:ext>
            </a:extLst>
          </p:cNvPr>
          <p:cNvSpPr/>
          <p:nvPr/>
        </p:nvSpPr>
        <p:spPr>
          <a:xfrm>
            <a:off x="459646" y="2763575"/>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B</a:t>
            </a:r>
            <a:endParaRPr lang="fr-FR" sz="2400" dirty="0">
              <a:solidFill>
                <a:schemeClr val="bg2">
                  <a:lumMod val="25000"/>
                </a:schemeClr>
              </a:solidFill>
              <a:latin typeface="+mj-lt"/>
            </a:endParaRPr>
          </a:p>
        </p:txBody>
      </p:sp>
      <p:sp>
        <p:nvSpPr>
          <p:cNvPr id="10" name="Rectangle : coins arrondis 9">
            <a:extLst>
              <a:ext uri="{FF2B5EF4-FFF2-40B4-BE49-F238E27FC236}">
                <a16:creationId xmlns:a16="http://schemas.microsoft.com/office/drawing/2014/main" id="{D632185C-75B0-43FA-B5F7-F49DA55A2D0F}"/>
              </a:ext>
            </a:extLst>
          </p:cNvPr>
          <p:cNvSpPr/>
          <p:nvPr/>
        </p:nvSpPr>
        <p:spPr>
          <a:xfrm>
            <a:off x="1085227" y="4607860"/>
            <a:ext cx="2885323" cy="546381"/>
          </a:xfrm>
          <a:prstGeom prst="roundRect">
            <a:avLst/>
          </a:prstGeom>
          <a:solidFill>
            <a:schemeClr val="accent4">
              <a:lumMod val="20000"/>
              <a:lumOff val="80000"/>
            </a:schemeClr>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10427BA-5484-49C3-B94C-CA2137848A64}"/>
              </a:ext>
            </a:extLst>
          </p:cNvPr>
          <p:cNvSpPr txBox="1"/>
          <p:nvPr/>
        </p:nvSpPr>
        <p:spPr>
          <a:xfrm>
            <a:off x="1231922" y="4569466"/>
            <a:ext cx="2694619" cy="584775"/>
          </a:xfrm>
          <a:prstGeom prst="rect">
            <a:avLst/>
          </a:prstGeom>
          <a:noFill/>
        </p:spPr>
        <p:txBody>
          <a:bodyPr wrap="square" rtlCol="0">
            <a:spAutoFit/>
          </a:bodyPr>
          <a:lstStyle/>
          <a:p>
            <a:r>
              <a:rPr lang="fr-FR" sz="3200" i="1" dirty="0">
                <a:solidFill>
                  <a:schemeClr val="bg2">
                    <a:lumMod val="25000"/>
                  </a:schemeClr>
                </a:solidFill>
                <a:latin typeface="+mj-lt"/>
              </a:rPr>
              <a:t>Problématique</a:t>
            </a:r>
          </a:p>
        </p:txBody>
      </p:sp>
      <p:sp>
        <p:nvSpPr>
          <p:cNvPr id="12" name="Ellipse 11">
            <a:extLst>
              <a:ext uri="{FF2B5EF4-FFF2-40B4-BE49-F238E27FC236}">
                <a16:creationId xmlns:a16="http://schemas.microsoft.com/office/drawing/2014/main" id="{17670243-CF9C-434A-8A15-EBC55884C0E1}"/>
              </a:ext>
            </a:extLst>
          </p:cNvPr>
          <p:cNvSpPr/>
          <p:nvPr/>
        </p:nvSpPr>
        <p:spPr>
          <a:xfrm>
            <a:off x="459646" y="4607860"/>
            <a:ext cx="527786" cy="5463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2">
                    <a:lumMod val="25000"/>
                  </a:schemeClr>
                </a:solidFill>
                <a:latin typeface="+mj-lt"/>
              </a:rPr>
              <a:t>C</a:t>
            </a:r>
            <a:endParaRPr lang="fr-FR" sz="2400" dirty="0">
              <a:solidFill>
                <a:schemeClr val="bg2">
                  <a:lumMod val="25000"/>
                </a:schemeClr>
              </a:solidFill>
              <a:latin typeface="+mj-lt"/>
            </a:endParaRPr>
          </a:p>
        </p:txBody>
      </p:sp>
      <p:sp>
        <p:nvSpPr>
          <p:cNvPr id="13" name="ZoneTexte 12">
            <a:extLst>
              <a:ext uri="{FF2B5EF4-FFF2-40B4-BE49-F238E27FC236}">
                <a16:creationId xmlns:a16="http://schemas.microsoft.com/office/drawing/2014/main" id="{919B76F1-9C3B-4041-979E-7008EADC460F}"/>
              </a:ext>
            </a:extLst>
          </p:cNvPr>
          <p:cNvSpPr txBox="1"/>
          <p:nvPr/>
        </p:nvSpPr>
        <p:spPr>
          <a:xfrm>
            <a:off x="1192804" y="1574528"/>
            <a:ext cx="9882683"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Je suis kiné libéral. Je constate que certaines femmes ayant eu un cancer du sein que j’accompagne mettent plus de temps que d’autres à retourner au travail (RAT). Je me demande pourquoi et je me demande si l’accompagnement kiné peut les aider.  </a:t>
            </a:r>
          </a:p>
        </p:txBody>
      </p:sp>
      <p:sp>
        <p:nvSpPr>
          <p:cNvPr id="14" name="ZoneTexte 13">
            <a:extLst>
              <a:ext uri="{FF2B5EF4-FFF2-40B4-BE49-F238E27FC236}">
                <a16:creationId xmlns:a16="http://schemas.microsoft.com/office/drawing/2014/main" id="{967FDA54-8472-4952-9942-F7EA9D7AA4DA}"/>
              </a:ext>
            </a:extLst>
          </p:cNvPr>
          <p:cNvSpPr txBox="1"/>
          <p:nvPr/>
        </p:nvSpPr>
        <p:spPr>
          <a:xfrm>
            <a:off x="1231922" y="3429000"/>
            <a:ext cx="9882683"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t>Facteurs prédicteurs d’un RAT long sont les effets secondaires des traitements (fatigue, troubles cognitifs, incapacités physiques), </a:t>
            </a:r>
            <a:r>
              <a:rPr lang="fr-FR" b="1" dirty="0">
                <a:solidFill>
                  <a:srgbClr val="49519E"/>
                </a:solidFill>
              </a:rPr>
              <a:t>le statut social </a:t>
            </a:r>
          </a:p>
          <a:p>
            <a:pPr marL="285750" indent="-285750">
              <a:buFont typeface="Wingdings" panose="05000000000000000000" pitchFamily="2" charset="2"/>
              <a:buChar char="Ø"/>
            </a:pPr>
            <a:r>
              <a:rPr lang="fr-FR" sz="1800" dirty="0">
                <a:cs typeface="Times New Roman" panose="02020603050405020304" pitchFamily="18" charset="0"/>
                <a:sym typeface="Symbol" panose="05050102010706020507" pitchFamily="18" charset="2"/>
              </a:rPr>
              <a:t>Rôle du kiné : traitement des limitations fonctionnelles, soutie</a:t>
            </a:r>
            <a:r>
              <a:rPr lang="fr-FR" dirty="0">
                <a:cs typeface="Times New Roman" panose="02020603050405020304" pitchFamily="18" charset="0"/>
                <a:sym typeface="Symbol" panose="05050102010706020507" pitchFamily="18" charset="2"/>
              </a:rPr>
              <a:t>n social, </a:t>
            </a:r>
            <a:r>
              <a:rPr lang="fr-FR" b="1" dirty="0">
                <a:solidFill>
                  <a:srgbClr val="49519E"/>
                </a:solidFill>
                <a:cs typeface="Times New Roman" panose="02020603050405020304" pitchFamily="18" charset="0"/>
                <a:sym typeface="Symbol" panose="05050102010706020507" pitchFamily="18" charset="2"/>
              </a:rPr>
              <a:t>redirection vers APA</a:t>
            </a:r>
            <a:endParaRPr lang="fr-FR" sz="1800" b="1" dirty="0">
              <a:solidFill>
                <a:srgbClr val="49519E"/>
              </a:solidFill>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endParaRPr lang="fr-FR" dirty="0"/>
          </a:p>
        </p:txBody>
      </p:sp>
      <p:sp>
        <p:nvSpPr>
          <p:cNvPr id="15" name="ZoneTexte 14">
            <a:extLst>
              <a:ext uri="{FF2B5EF4-FFF2-40B4-BE49-F238E27FC236}">
                <a16:creationId xmlns:a16="http://schemas.microsoft.com/office/drawing/2014/main" id="{0E946007-C7CE-48AC-A47C-1C1F01849630}"/>
              </a:ext>
            </a:extLst>
          </p:cNvPr>
          <p:cNvSpPr txBox="1"/>
          <p:nvPr/>
        </p:nvSpPr>
        <p:spPr>
          <a:xfrm>
            <a:off x="594852" y="5237305"/>
            <a:ext cx="11002296" cy="646331"/>
          </a:xfrm>
          <a:prstGeom prst="rect">
            <a:avLst/>
          </a:prstGeom>
          <a:noFill/>
        </p:spPr>
        <p:txBody>
          <a:bodyPr wrap="square" rtlCol="0">
            <a:spAutoFit/>
          </a:bodyPr>
          <a:lstStyle/>
          <a:p>
            <a:r>
              <a:rPr lang="fr-FR" dirty="0">
                <a:solidFill>
                  <a:srgbClr val="49519E"/>
                </a:solidFill>
              </a:rPr>
              <a:t>→ Qu’est-ce qui facilite ou freine, selon les kinésithérapeutes, l’orientation des personnes défavorisées ayant eu un cancer du sein vers des structures d’activité physique adaptée ?</a:t>
            </a:r>
          </a:p>
        </p:txBody>
      </p:sp>
    </p:spTree>
    <p:extLst>
      <p:ext uri="{BB962C8B-B14F-4D97-AF65-F5344CB8AC3E}">
        <p14:creationId xmlns:p14="http://schemas.microsoft.com/office/powerpoint/2010/main" val="297362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0C9-1B01-457B-8FEF-9C7275942C75}"/>
              </a:ext>
            </a:extLst>
          </p:cNvPr>
          <p:cNvSpPr>
            <a:spLocks noGrp="1"/>
          </p:cNvSpPr>
          <p:nvPr>
            <p:ph type="title"/>
          </p:nvPr>
        </p:nvSpPr>
        <p:spPr>
          <a:xfrm>
            <a:off x="839788" y="457200"/>
            <a:ext cx="3932237" cy="2237102"/>
          </a:xfrm>
        </p:spPr>
        <p:txBody>
          <a:bodyPr/>
          <a:lstStyle/>
          <a:p>
            <a:r>
              <a:rPr lang="fr-FR" dirty="0"/>
              <a:t>2/ TROUVER SA QUESTION DE RECHERCHE</a:t>
            </a:r>
          </a:p>
        </p:txBody>
      </p:sp>
      <p:sp>
        <p:nvSpPr>
          <p:cNvPr id="4" name="Espace réservé du texte 3">
            <a:extLst>
              <a:ext uri="{FF2B5EF4-FFF2-40B4-BE49-F238E27FC236}">
                <a16:creationId xmlns:a16="http://schemas.microsoft.com/office/drawing/2014/main" id="{91A06E1A-9422-4B00-91DC-D7133F251AC6}"/>
              </a:ext>
            </a:extLst>
          </p:cNvPr>
          <p:cNvSpPr>
            <a:spLocks noGrp="1"/>
          </p:cNvSpPr>
          <p:nvPr>
            <p:ph type="body" sz="half" idx="2"/>
          </p:nvPr>
        </p:nvSpPr>
        <p:spPr>
          <a:xfrm>
            <a:off x="839788" y="2694302"/>
            <a:ext cx="3932237" cy="3174686"/>
          </a:xfrm>
        </p:spPr>
        <p:txBody>
          <a:bodyPr/>
          <a:lstStyle/>
          <a:p>
            <a:endParaRPr lang="fr-FR" dirty="0"/>
          </a:p>
        </p:txBody>
      </p:sp>
      <p:sp>
        <p:nvSpPr>
          <p:cNvPr id="35" name="Trapèze 34">
            <a:extLst>
              <a:ext uri="{FF2B5EF4-FFF2-40B4-BE49-F238E27FC236}">
                <a16:creationId xmlns:a16="http://schemas.microsoft.com/office/drawing/2014/main" id="{A362655B-D9C8-4D93-B267-B39AFE3D61EC}"/>
              </a:ext>
            </a:extLst>
          </p:cNvPr>
          <p:cNvSpPr/>
          <p:nvPr/>
        </p:nvSpPr>
        <p:spPr>
          <a:xfrm rot="10800000">
            <a:off x="7310309" y="259160"/>
            <a:ext cx="4161254" cy="677707"/>
          </a:xfrm>
          <a:prstGeom prst="trapezoid">
            <a:avLst>
              <a:gd name="adj" fmla="val 37069"/>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EF"/>
              </a:solidFill>
            </a:endParaRPr>
          </a:p>
        </p:txBody>
      </p:sp>
      <p:sp>
        <p:nvSpPr>
          <p:cNvPr id="36" name="Trapèze 35">
            <a:extLst>
              <a:ext uri="{FF2B5EF4-FFF2-40B4-BE49-F238E27FC236}">
                <a16:creationId xmlns:a16="http://schemas.microsoft.com/office/drawing/2014/main" id="{CDDA7E92-7D3F-4955-B6B3-1FFEB1E0887E}"/>
              </a:ext>
            </a:extLst>
          </p:cNvPr>
          <p:cNvSpPr/>
          <p:nvPr/>
        </p:nvSpPr>
        <p:spPr>
          <a:xfrm rot="10800000">
            <a:off x="7583720" y="985544"/>
            <a:ext cx="3625920" cy="634867"/>
          </a:xfrm>
          <a:prstGeom prst="trapezoid">
            <a:avLst>
              <a:gd name="adj" fmla="val 33282"/>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7" name="Trapèze 36">
            <a:extLst>
              <a:ext uri="{FF2B5EF4-FFF2-40B4-BE49-F238E27FC236}">
                <a16:creationId xmlns:a16="http://schemas.microsoft.com/office/drawing/2014/main" id="{1E86ABE0-B2D0-4277-B7F0-5BAF64BEDDDD}"/>
              </a:ext>
            </a:extLst>
          </p:cNvPr>
          <p:cNvSpPr/>
          <p:nvPr/>
        </p:nvSpPr>
        <p:spPr>
          <a:xfrm rot="10800000">
            <a:off x="7824136" y="1669084"/>
            <a:ext cx="3148971" cy="634868"/>
          </a:xfrm>
          <a:prstGeom prst="trapezoid">
            <a:avLst>
              <a:gd name="adj" fmla="val 37883"/>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EF"/>
              </a:solidFill>
            </a:endParaRPr>
          </a:p>
        </p:txBody>
      </p:sp>
      <p:sp>
        <p:nvSpPr>
          <p:cNvPr id="38" name="Trapèze 37">
            <a:extLst>
              <a:ext uri="{FF2B5EF4-FFF2-40B4-BE49-F238E27FC236}">
                <a16:creationId xmlns:a16="http://schemas.microsoft.com/office/drawing/2014/main" id="{906E25B1-A4A7-4619-84EF-AEE08D1C5F7B}"/>
              </a:ext>
            </a:extLst>
          </p:cNvPr>
          <p:cNvSpPr/>
          <p:nvPr/>
        </p:nvSpPr>
        <p:spPr>
          <a:xfrm rot="10800000">
            <a:off x="8088121" y="2352623"/>
            <a:ext cx="2638510" cy="634868"/>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apèze 38">
            <a:extLst>
              <a:ext uri="{FF2B5EF4-FFF2-40B4-BE49-F238E27FC236}">
                <a16:creationId xmlns:a16="http://schemas.microsoft.com/office/drawing/2014/main" id="{410370E4-A43B-45BE-A907-A54E1C810F7E}"/>
              </a:ext>
            </a:extLst>
          </p:cNvPr>
          <p:cNvSpPr/>
          <p:nvPr/>
        </p:nvSpPr>
        <p:spPr>
          <a:xfrm rot="10800000">
            <a:off x="8370962" y="3036161"/>
            <a:ext cx="2060031" cy="634868"/>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apèze 39">
            <a:extLst>
              <a:ext uri="{FF2B5EF4-FFF2-40B4-BE49-F238E27FC236}">
                <a16:creationId xmlns:a16="http://schemas.microsoft.com/office/drawing/2014/main" id="{0B59325F-AB9B-4F43-BA9D-C62A5E76B312}"/>
              </a:ext>
            </a:extLst>
          </p:cNvPr>
          <p:cNvSpPr/>
          <p:nvPr/>
        </p:nvSpPr>
        <p:spPr>
          <a:xfrm rot="10800000">
            <a:off x="8666597" y="3719698"/>
            <a:ext cx="1481555" cy="634868"/>
          </a:xfrm>
          <a:prstGeom prst="trapezoid">
            <a:avLst>
              <a:gd name="adj" fmla="val 42484"/>
            </a:avLst>
          </a:prstGeom>
          <a:solidFill>
            <a:srgbClr val="FFFFD9"/>
          </a:solidFill>
          <a:ln>
            <a:solidFill>
              <a:srgbClr val="49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7C90599-1E7F-4738-9C35-21434B2A6ED0}"/>
              </a:ext>
            </a:extLst>
          </p:cNvPr>
          <p:cNvSpPr/>
          <p:nvPr/>
        </p:nvSpPr>
        <p:spPr>
          <a:xfrm>
            <a:off x="8964932" y="4404182"/>
            <a:ext cx="909807" cy="63486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595DF588-3D42-4AC0-B48D-F720A5193BC2}"/>
              </a:ext>
            </a:extLst>
          </p:cNvPr>
          <p:cNvSpPr/>
          <p:nvPr/>
        </p:nvSpPr>
        <p:spPr>
          <a:xfrm>
            <a:off x="8964931" y="5118863"/>
            <a:ext cx="909807" cy="63486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4E8FFE9-D0C9-4D47-BC40-0ADB44E3D284}"/>
              </a:ext>
            </a:extLst>
          </p:cNvPr>
          <p:cNvSpPr txBox="1"/>
          <p:nvPr/>
        </p:nvSpPr>
        <p:spPr>
          <a:xfrm>
            <a:off x="8529298" y="387815"/>
            <a:ext cx="1734762" cy="338554"/>
          </a:xfrm>
          <a:prstGeom prst="rect">
            <a:avLst/>
          </a:prstGeom>
          <a:noFill/>
        </p:spPr>
        <p:txBody>
          <a:bodyPr wrap="square" rtlCol="0">
            <a:spAutoFit/>
          </a:bodyPr>
          <a:lstStyle/>
          <a:p>
            <a:pPr algn="ctr"/>
            <a:r>
              <a:rPr lang="fr-FR" sz="1600" dirty="0">
                <a:solidFill>
                  <a:schemeClr val="bg2">
                    <a:lumMod val="75000"/>
                  </a:schemeClr>
                </a:solidFill>
              </a:rPr>
              <a:t>Situation d’appel</a:t>
            </a:r>
          </a:p>
        </p:txBody>
      </p:sp>
      <p:sp>
        <p:nvSpPr>
          <p:cNvPr id="25" name="ZoneTexte 24">
            <a:extLst>
              <a:ext uri="{FF2B5EF4-FFF2-40B4-BE49-F238E27FC236}">
                <a16:creationId xmlns:a16="http://schemas.microsoft.com/office/drawing/2014/main" id="{8DD2025C-A8AB-4217-A12A-EB16EBE8BDE7}"/>
              </a:ext>
            </a:extLst>
          </p:cNvPr>
          <p:cNvSpPr txBox="1"/>
          <p:nvPr/>
        </p:nvSpPr>
        <p:spPr>
          <a:xfrm>
            <a:off x="8427532" y="1118173"/>
            <a:ext cx="2003461" cy="338554"/>
          </a:xfrm>
          <a:prstGeom prst="rect">
            <a:avLst/>
          </a:prstGeom>
          <a:noFill/>
        </p:spPr>
        <p:txBody>
          <a:bodyPr wrap="square" rtlCol="0">
            <a:spAutoFit/>
          </a:bodyPr>
          <a:lstStyle/>
          <a:p>
            <a:pPr algn="ctr"/>
            <a:r>
              <a:rPr lang="fr-FR" sz="1600" dirty="0">
                <a:solidFill>
                  <a:schemeClr val="bg2">
                    <a:lumMod val="75000"/>
                  </a:schemeClr>
                </a:solidFill>
              </a:rPr>
              <a:t>Revue de littérature</a:t>
            </a:r>
          </a:p>
        </p:txBody>
      </p:sp>
      <p:sp>
        <p:nvSpPr>
          <p:cNvPr id="26" name="ZoneTexte 25">
            <a:extLst>
              <a:ext uri="{FF2B5EF4-FFF2-40B4-BE49-F238E27FC236}">
                <a16:creationId xmlns:a16="http://schemas.microsoft.com/office/drawing/2014/main" id="{80B394E8-41DE-4312-B1D1-6241BB60B4BB}"/>
              </a:ext>
            </a:extLst>
          </p:cNvPr>
          <p:cNvSpPr txBox="1"/>
          <p:nvPr/>
        </p:nvSpPr>
        <p:spPr>
          <a:xfrm>
            <a:off x="8646734" y="1800140"/>
            <a:ext cx="1565056" cy="338554"/>
          </a:xfrm>
          <a:prstGeom prst="rect">
            <a:avLst/>
          </a:prstGeom>
          <a:noFill/>
        </p:spPr>
        <p:txBody>
          <a:bodyPr wrap="square" rtlCol="0">
            <a:spAutoFit/>
          </a:bodyPr>
          <a:lstStyle/>
          <a:p>
            <a:pPr algn="ctr"/>
            <a:r>
              <a:rPr lang="fr-FR" sz="1600" dirty="0">
                <a:solidFill>
                  <a:schemeClr val="bg2">
                    <a:lumMod val="75000"/>
                  </a:schemeClr>
                </a:solidFill>
              </a:rPr>
              <a:t>Problématique</a:t>
            </a:r>
          </a:p>
        </p:txBody>
      </p:sp>
      <p:sp>
        <p:nvSpPr>
          <p:cNvPr id="27" name="ZoneTexte 26">
            <a:extLst>
              <a:ext uri="{FF2B5EF4-FFF2-40B4-BE49-F238E27FC236}">
                <a16:creationId xmlns:a16="http://schemas.microsoft.com/office/drawing/2014/main" id="{784EB829-4B17-46EE-BF62-A7DA97B7FA37}"/>
              </a:ext>
            </a:extLst>
          </p:cNvPr>
          <p:cNvSpPr txBox="1"/>
          <p:nvPr/>
        </p:nvSpPr>
        <p:spPr>
          <a:xfrm>
            <a:off x="8583301" y="2419036"/>
            <a:ext cx="1626754" cy="492443"/>
          </a:xfrm>
          <a:prstGeom prst="rect">
            <a:avLst/>
          </a:prstGeom>
          <a:noFill/>
        </p:spPr>
        <p:txBody>
          <a:bodyPr wrap="square" rtlCol="0">
            <a:spAutoFit/>
          </a:bodyPr>
          <a:lstStyle/>
          <a:p>
            <a:pPr algn="ctr"/>
            <a:r>
              <a:rPr lang="fr-FR" sz="1600" dirty="0">
                <a:solidFill>
                  <a:schemeClr val="bg2">
                    <a:lumMod val="25000"/>
                  </a:schemeClr>
                </a:solidFill>
              </a:rPr>
              <a:t>Choix du design</a:t>
            </a:r>
          </a:p>
          <a:p>
            <a:pPr algn="ctr"/>
            <a:r>
              <a:rPr lang="fr-FR" sz="1000" dirty="0">
                <a:solidFill>
                  <a:schemeClr val="bg2">
                    <a:lumMod val="25000"/>
                  </a:schemeClr>
                </a:solidFill>
              </a:rPr>
              <a:t>Quali – quanti – mixte </a:t>
            </a:r>
          </a:p>
        </p:txBody>
      </p:sp>
      <p:sp>
        <p:nvSpPr>
          <p:cNvPr id="28" name="ZoneTexte 27">
            <a:extLst>
              <a:ext uri="{FF2B5EF4-FFF2-40B4-BE49-F238E27FC236}">
                <a16:creationId xmlns:a16="http://schemas.microsoft.com/office/drawing/2014/main" id="{E2A4B760-1711-4ABE-ACB1-DD21D9C7E87A}"/>
              </a:ext>
            </a:extLst>
          </p:cNvPr>
          <p:cNvSpPr txBox="1"/>
          <p:nvPr/>
        </p:nvSpPr>
        <p:spPr>
          <a:xfrm>
            <a:off x="8599126" y="3089482"/>
            <a:ext cx="1616495" cy="523220"/>
          </a:xfrm>
          <a:prstGeom prst="rect">
            <a:avLst/>
          </a:prstGeom>
          <a:noFill/>
        </p:spPr>
        <p:txBody>
          <a:bodyPr wrap="square" rtlCol="0">
            <a:spAutoFit/>
          </a:bodyPr>
          <a:lstStyle/>
          <a:p>
            <a:pPr algn="ctr"/>
            <a:r>
              <a:rPr lang="fr-FR" sz="1400" dirty="0">
                <a:solidFill>
                  <a:schemeClr val="bg2">
                    <a:lumMod val="25000"/>
                  </a:schemeClr>
                </a:solidFill>
              </a:rPr>
              <a:t>Type d’approche et cadre théorique</a:t>
            </a:r>
          </a:p>
        </p:txBody>
      </p:sp>
      <p:sp>
        <p:nvSpPr>
          <p:cNvPr id="29" name="ZoneTexte 28">
            <a:extLst>
              <a:ext uri="{FF2B5EF4-FFF2-40B4-BE49-F238E27FC236}">
                <a16:creationId xmlns:a16="http://schemas.microsoft.com/office/drawing/2014/main" id="{FDAC860C-F37F-4143-8B35-CED9B4E1E1A8}"/>
              </a:ext>
            </a:extLst>
          </p:cNvPr>
          <p:cNvSpPr txBox="1"/>
          <p:nvPr/>
        </p:nvSpPr>
        <p:spPr>
          <a:xfrm>
            <a:off x="8679056" y="3712144"/>
            <a:ext cx="1481557" cy="584775"/>
          </a:xfrm>
          <a:prstGeom prst="rect">
            <a:avLst/>
          </a:prstGeom>
          <a:noFill/>
        </p:spPr>
        <p:txBody>
          <a:bodyPr wrap="square" rtlCol="0">
            <a:spAutoFit/>
          </a:bodyPr>
          <a:lstStyle/>
          <a:p>
            <a:pPr algn="ctr"/>
            <a:r>
              <a:rPr lang="fr-FR" sz="1600" dirty="0">
                <a:solidFill>
                  <a:schemeClr val="bg2">
                    <a:lumMod val="25000"/>
                  </a:schemeClr>
                </a:solidFill>
              </a:rPr>
              <a:t>Question de recherche</a:t>
            </a:r>
          </a:p>
        </p:txBody>
      </p:sp>
      <p:sp>
        <p:nvSpPr>
          <p:cNvPr id="30" name="ZoneTexte 29">
            <a:extLst>
              <a:ext uri="{FF2B5EF4-FFF2-40B4-BE49-F238E27FC236}">
                <a16:creationId xmlns:a16="http://schemas.microsoft.com/office/drawing/2014/main" id="{23774101-5C75-4253-B0E4-F04D10186D70}"/>
              </a:ext>
            </a:extLst>
          </p:cNvPr>
          <p:cNvSpPr txBox="1"/>
          <p:nvPr/>
        </p:nvSpPr>
        <p:spPr>
          <a:xfrm>
            <a:off x="8936528" y="4462652"/>
            <a:ext cx="966612" cy="461665"/>
          </a:xfrm>
          <a:prstGeom prst="rect">
            <a:avLst/>
          </a:prstGeom>
          <a:noFill/>
        </p:spPr>
        <p:txBody>
          <a:bodyPr wrap="square" rtlCol="0">
            <a:spAutoFit/>
          </a:bodyPr>
          <a:lstStyle/>
          <a:p>
            <a:pPr algn="ctr"/>
            <a:r>
              <a:rPr lang="fr-FR" sz="1200" dirty="0">
                <a:solidFill>
                  <a:schemeClr val="bg2">
                    <a:lumMod val="75000"/>
                  </a:schemeClr>
                </a:solidFill>
              </a:rPr>
              <a:t>Choix outils de collecte</a:t>
            </a:r>
          </a:p>
        </p:txBody>
      </p:sp>
      <p:sp>
        <p:nvSpPr>
          <p:cNvPr id="31" name="ZoneTexte 30">
            <a:extLst>
              <a:ext uri="{FF2B5EF4-FFF2-40B4-BE49-F238E27FC236}">
                <a16:creationId xmlns:a16="http://schemas.microsoft.com/office/drawing/2014/main" id="{73B16081-F82F-4F69-8CFA-B12CA50C1A78}"/>
              </a:ext>
            </a:extLst>
          </p:cNvPr>
          <p:cNvSpPr txBox="1"/>
          <p:nvPr/>
        </p:nvSpPr>
        <p:spPr>
          <a:xfrm>
            <a:off x="8985880" y="5107401"/>
            <a:ext cx="867907" cy="646331"/>
          </a:xfrm>
          <a:prstGeom prst="rect">
            <a:avLst/>
          </a:prstGeom>
          <a:noFill/>
          <a:ln>
            <a:noFill/>
          </a:ln>
        </p:spPr>
        <p:txBody>
          <a:bodyPr wrap="square" rtlCol="0">
            <a:spAutoFit/>
          </a:bodyPr>
          <a:lstStyle/>
          <a:p>
            <a:pPr algn="ctr"/>
            <a:r>
              <a:rPr lang="fr-FR" sz="1200" dirty="0">
                <a:solidFill>
                  <a:schemeClr val="bg2">
                    <a:lumMod val="75000"/>
                  </a:schemeClr>
                </a:solidFill>
              </a:rPr>
              <a:t>Choix de la méthode d’analyse</a:t>
            </a:r>
          </a:p>
        </p:txBody>
      </p:sp>
      <p:sp>
        <p:nvSpPr>
          <p:cNvPr id="15" name="Accolade ouvrante 14">
            <a:extLst>
              <a:ext uri="{FF2B5EF4-FFF2-40B4-BE49-F238E27FC236}">
                <a16:creationId xmlns:a16="http://schemas.microsoft.com/office/drawing/2014/main" id="{C5BBDA76-0761-41EF-9DEB-5F3E0D23EF09}"/>
              </a:ext>
            </a:extLst>
          </p:cNvPr>
          <p:cNvSpPr/>
          <p:nvPr/>
        </p:nvSpPr>
        <p:spPr>
          <a:xfrm>
            <a:off x="6995124" y="256246"/>
            <a:ext cx="264052" cy="2093463"/>
          </a:xfrm>
          <a:prstGeom prst="leftBrace">
            <a:avLst/>
          </a:prstGeom>
          <a:solidFill>
            <a:schemeClr val="bg1"/>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ouvrante 15">
            <a:extLst>
              <a:ext uri="{FF2B5EF4-FFF2-40B4-BE49-F238E27FC236}">
                <a16:creationId xmlns:a16="http://schemas.microsoft.com/office/drawing/2014/main" id="{B40E2DDB-E79A-4827-9966-2609689892BB}"/>
              </a:ext>
            </a:extLst>
          </p:cNvPr>
          <p:cNvSpPr/>
          <p:nvPr/>
        </p:nvSpPr>
        <p:spPr>
          <a:xfrm>
            <a:off x="6989964" y="2408064"/>
            <a:ext cx="274371" cy="1937763"/>
          </a:xfrm>
          <a:prstGeom prst="leftBrace">
            <a:avLst>
              <a:gd name="adj1" fmla="val 11533"/>
              <a:gd name="adj2" fmla="val 50444"/>
            </a:avLst>
          </a:prstGeom>
          <a:ln w="12700">
            <a:solidFill>
              <a:srgbClr val="4951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ccolade ouvrante 16">
            <a:extLst>
              <a:ext uri="{FF2B5EF4-FFF2-40B4-BE49-F238E27FC236}">
                <a16:creationId xmlns:a16="http://schemas.microsoft.com/office/drawing/2014/main" id="{0418EF76-8B3A-4316-9948-6F18712ED67B}"/>
              </a:ext>
            </a:extLst>
          </p:cNvPr>
          <p:cNvSpPr/>
          <p:nvPr/>
        </p:nvSpPr>
        <p:spPr>
          <a:xfrm>
            <a:off x="7002155" y="4404183"/>
            <a:ext cx="274371" cy="1349550"/>
          </a:xfrm>
          <a:prstGeom prst="leftBrace">
            <a:avLst>
              <a:gd name="adj1" fmla="val 11533"/>
              <a:gd name="adj2" fmla="val 50444"/>
            </a:avLst>
          </a:prstGeom>
          <a:solidFill>
            <a:schemeClr val="bg1"/>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D87A7637-FDEB-4E09-9AD8-4B3C0169EF10}"/>
              </a:ext>
            </a:extLst>
          </p:cNvPr>
          <p:cNvCxnSpPr>
            <a:stCxn id="15" idx="2"/>
          </p:cNvCxnSpPr>
          <p:nvPr/>
        </p:nvCxnSpPr>
        <p:spPr>
          <a:xfrm>
            <a:off x="7259176" y="2349709"/>
            <a:ext cx="70148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25032F3-1CE7-4E25-9934-2D520C2A7143}"/>
              </a:ext>
            </a:extLst>
          </p:cNvPr>
          <p:cNvCxnSpPr>
            <a:cxnSpLocks/>
          </p:cNvCxnSpPr>
          <p:nvPr/>
        </p:nvCxnSpPr>
        <p:spPr>
          <a:xfrm>
            <a:off x="7232979" y="2408064"/>
            <a:ext cx="792642"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00051EA-302E-465E-8644-30DE502F990C}"/>
              </a:ext>
            </a:extLst>
          </p:cNvPr>
          <p:cNvCxnSpPr>
            <a:cxnSpLocks/>
          </p:cNvCxnSpPr>
          <p:nvPr/>
        </p:nvCxnSpPr>
        <p:spPr>
          <a:xfrm>
            <a:off x="7251539" y="4345827"/>
            <a:ext cx="1548164" cy="0"/>
          </a:xfrm>
          <a:prstGeom prst="line">
            <a:avLst/>
          </a:prstGeom>
          <a:ln w="12700">
            <a:solidFill>
              <a:srgbClr val="49519E"/>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E06B1FA-474E-495A-98B0-F087E36BD8EC}"/>
              </a:ext>
            </a:extLst>
          </p:cNvPr>
          <p:cNvCxnSpPr>
            <a:cxnSpLocks/>
          </p:cNvCxnSpPr>
          <p:nvPr/>
        </p:nvCxnSpPr>
        <p:spPr>
          <a:xfrm>
            <a:off x="7276526" y="4404182"/>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D42E02A9-5ADF-4A8A-8046-61A14D398EB6}"/>
              </a:ext>
            </a:extLst>
          </p:cNvPr>
          <p:cNvCxnSpPr>
            <a:cxnSpLocks/>
          </p:cNvCxnSpPr>
          <p:nvPr/>
        </p:nvCxnSpPr>
        <p:spPr>
          <a:xfrm>
            <a:off x="7276526" y="5753732"/>
            <a:ext cx="1548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06A82FAE-6106-4D42-AC08-1507B5B42236}"/>
              </a:ext>
            </a:extLst>
          </p:cNvPr>
          <p:cNvSpPr/>
          <p:nvPr/>
        </p:nvSpPr>
        <p:spPr>
          <a:xfrm>
            <a:off x="6253969" y="1118173"/>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Rectangle : coins arrondis 10">
            <a:extLst>
              <a:ext uri="{FF2B5EF4-FFF2-40B4-BE49-F238E27FC236}">
                <a16:creationId xmlns:a16="http://schemas.microsoft.com/office/drawing/2014/main" id="{1AC7A049-A37C-46F9-BEE2-571C3F71777A}"/>
              </a:ext>
            </a:extLst>
          </p:cNvPr>
          <p:cNvSpPr/>
          <p:nvPr/>
        </p:nvSpPr>
        <p:spPr>
          <a:xfrm>
            <a:off x="6251389" y="3207668"/>
            <a:ext cx="347598" cy="338554"/>
          </a:xfrm>
          <a:prstGeom prst="roundRect">
            <a:avLst/>
          </a:prstGeom>
          <a:solidFill>
            <a:srgbClr val="49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2" name="Rectangle : coins arrondis 11">
            <a:extLst>
              <a:ext uri="{FF2B5EF4-FFF2-40B4-BE49-F238E27FC236}">
                <a16:creationId xmlns:a16="http://schemas.microsoft.com/office/drawing/2014/main" id="{7F94D24B-3E86-4842-8942-B87C6EF17B9D}"/>
              </a:ext>
            </a:extLst>
          </p:cNvPr>
          <p:cNvSpPr/>
          <p:nvPr/>
        </p:nvSpPr>
        <p:spPr>
          <a:xfrm>
            <a:off x="6257106" y="4801701"/>
            <a:ext cx="347598" cy="33855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 name="ZoneTexte 12">
            <a:extLst>
              <a:ext uri="{FF2B5EF4-FFF2-40B4-BE49-F238E27FC236}">
                <a16:creationId xmlns:a16="http://schemas.microsoft.com/office/drawing/2014/main" id="{D89425C9-2C9E-448F-9D91-576162A12603}"/>
              </a:ext>
            </a:extLst>
          </p:cNvPr>
          <p:cNvSpPr txBox="1"/>
          <p:nvPr/>
        </p:nvSpPr>
        <p:spPr>
          <a:xfrm>
            <a:off x="5396207" y="1453485"/>
            <a:ext cx="1547784" cy="369332"/>
          </a:xfrm>
          <a:prstGeom prst="rect">
            <a:avLst/>
          </a:prstGeom>
          <a:noFill/>
        </p:spPr>
        <p:txBody>
          <a:bodyPr wrap="square" rtlCol="0">
            <a:spAutoFit/>
          </a:bodyPr>
          <a:lstStyle/>
          <a:p>
            <a:pPr algn="r"/>
            <a:r>
              <a:rPr lang="fr-FR" dirty="0">
                <a:solidFill>
                  <a:schemeClr val="bg2">
                    <a:lumMod val="75000"/>
                  </a:schemeClr>
                </a:solidFill>
                <a:latin typeface="+mj-lt"/>
              </a:rPr>
              <a:t>Problématiser</a:t>
            </a:r>
          </a:p>
        </p:txBody>
      </p:sp>
      <p:sp>
        <p:nvSpPr>
          <p:cNvPr id="7" name="ZoneTexte 6">
            <a:extLst>
              <a:ext uri="{FF2B5EF4-FFF2-40B4-BE49-F238E27FC236}">
                <a16:creationId xmlns:a16="http://schemas.microsoft.com/office/drawing/2014/main" id="{454CDBD7-1484-467E-AF9E-236E99AD0CA8}"/>
              </a:ext>
            </a:extLst>
          </p:cNvPr>
          <p:cNvSpPr txBox="1"/>
          <p:nvPr/>
        </p:nvSpPr>
        <p:spPr>
          <a:xfrm>
            <a:off x="4889839" y="3546222"/>
            <a:ext cx="2054152" cy="646331"/>
          </a:xfrm>
          <a:prstGeom prst="rect">
            <a:avLst/>
          </a:prstGeom>
          <a:noFill/>
        </p:spPr>
        <p:txBody>
          <a:bodyPr wrap="square" rtlCol="0">
            <a:spAutoFit/>
          </a:bodyPr>
          <a:lstStyle/>
          <a:p>
            <a:pPr algn="r"/>
            <a:r>
              <a:rPr lang="fr-FR" dirty="0">
                <a:latin typeface="+mj-lt"/>
              </a:rPr>
              <a:t>Trouver sa question de recherche</a:t>
            </a:r>
          </a:p>
        </p:txBody>
      </p:sp>
      <p:sp>
        <p:nvSpPr>
          <p:cNvPr id="8" name="ZoneTexte 7">
            <a:extLst>
              <a:ext uri="{FF2B5EF4-FFF2-40B4-BE49-F238E27FC236}">
                <a16:creationId xmlns:a16="http://schemas.microsoft.com/office/drawing/2014/main" id="{99D02004-C72C-423E-8FA1-77576305358D}"/>
              </a:ext>
            </a:extLst>
          </p:cNvPr>
          <p:cNvSpPr txBox="1"/>
          <p:nvPr/>
        </p:nvSpPr>
        <p:spPr>
          <a:xfrm>
            <a:off x="4941398" y="5121473"/>
            <a:ext cx="2054152" cy="646331"/>
          </a:xfrm>
          <a:prstGeom prst="rect">
            <a:avLst/>
          </a:prstGeom>
          <a:noFill/>
        </p:spPr>
        <p:txBody>
          <a:bodyPr wrap="square" rtlCol="0">
            <a:spAutoFit/>
          </a:bodyPr>
          <a:lstStyle/>
          <a:p>
            <a:pPr algn="r"/>
            <a:r>
              <a:rPr lang="fr-FR" dirty="0">
                <a:solidFill>
                  <a:schemeClr val="bg2">
                    <a:lumMod val="75000"/>
                  </a:schemeClr>
                </a:solidFill>
                <a:latin typeface="+mj-lt"/>
              </a:rPr>
              <a:t>Etablir un devis de recherche</a:t>
            </a:r>
          </a:p>
        </p:txBody>
      </p:sp>
    </p:spTree>
    <p:extLst>
      <p:ext uri="{BB962C8B-B14F-4D97-AF65-F5344CB8AC3E}">
        <p14:creationId xmlns:p14="http://schemas.microsoft.com/office/powerpoint/2010/main" val="40466972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4185</Words>
  <Application>Microsoft Office PowerPoint</Application>
  <PresentationFormat>Grand écran</PresentationFormat>
  <Paragraphs>502</Paragraphs>
  <Slides>51</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51</vt:i4>
      </vt:variant>
    </vt:vector>
  </HeadingPairs>
  <TitlesOfParts>
    <vt:vector size="57" baseType="lpstr">
      <vt:lpstr>Arial</vt:lpstr>
      <vt:lpstr>Calibri</vt:lpstr>
      <vt:lpstr>Calibri Light</vt:lpstr>
      <vt:lpstr>Times New Roman</vt:lpstr>
      <vt:lpstr>Wingdings</vt:lpstr>
      <vt:lpstr>Thème Office</vt:lpstr>
      <vt:lpstr>Fondamentaux Des Approches Qualitatives </vt:lpstr>
      <vt:lpstr>Présentation PowerPoint</vt:lpstr>
      <vt:lpstr>COMMENT CRÉER UN PROTOCOLE DE RECHERCHE ? </vt:lpstr>
      <vt:lpstr>1/ PROBLEMATISER</vt:lpstr>
      <vt:lpstr>   1. Problématiser</vt:lpstr>
      <vt:lpstr>   1. Problématiser</vt:lpstr>
      <vt:lpstr>   1. Problématiser</vt:lpstr>
      <vt:lpstr>   1. Problématiser</vt:lpstr>
      <vt:lpstr>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2. Trouver sa question de recherche</vt:lpstr>
      <vt:lpstr>   Savoir où je me place</vt:lpstr>
      <vt:lpstr>   Savoir où je me place</vt:lpstr>
      <vt:lpstr>   Savoir où je me place</vt:lpstr>
      <vt:lpstr>   Savoir où je me place</vt:lpstr>
      <vt:lpstr>   Savoir où je me place</vt:lpstr>
      <vt:lpstr>3/ ETABLIR UN DEVIS DE RECHERCHE QUALI</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   3. Etablir un devis de recherche qualitative</vt:lpstr>
      <vt:lpstr>ET POURQUOI PAS DU MIXTE ? </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Approches qualitatives</dc:title>
  <dc:creator>Apolline Blazer</dc:creator>
  <cp:lastModifiedBy>Apolline Blazer</cp:lastModifiedBy>
  <cp:revision>89</cp:revision>
  <dcterms:created xsi:type="dcterms:W3CDTF">2025-10-20T09:15:47Z</dcterms:created>
  <dcterms:modified xsi:type="dcterms:W3CDTF">2025-11-17T07:41:10Z</dcterms:modified>
</cp:coreProperties>
</file>