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97" r:id="rId2"/>
    <p:sldId id="307" r:id="rId3"/>
    <p:sldId id="298" r:id="rId4"/>
    <p:sldId id="299" r:id="rId5"/>
    <p:sldId id="300" r:id="rId6"/>
    <p:sldId id="308" r:id="rId7"/>
    <p:sldId id="309" r:id="rId8"/>
    <p:sldId id="313" r:id="rId9"/>
    <p:sldId id="305" r:id="rId10"/>
    <p:sldId id="312" r:id="rId11"/>
    <p:sldId id="306" r:id="rId12"/>
    <p:sldId id="302" r:id="rId13"/>
    <p:sldId id="310" r:id="rId14"/>
    <p:sldId id="311" r:id="rId15"/>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DFF5175-0BC8-1DFD-219B-AD87CB180942}" name="Raphaëlle Gautiez" initials="RG" userId="f41c24df3ca22c9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A111915-BE36-4E01-A7E5-04B1672EAD32}" styleName="Style léger 2 - Accentuation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40"/>
    <p:restoredTop sz="82210"/>
  </p:normalViewPr>
  <p:slideViewPr>
    <p:cSldViewPr snapToGrid="0" snapToObjects="1">
      <p:cViewPr varScale="1">
        <p:scale>
          <a:sx n="85" d="100"/>
          <a:sy n="85" d="100"/>
        </p:scale>
        <p:origin x="552" y="168"/>
      </p:cViewPr>
      <p:guideLst>
        <p:guide orient="horz" pos="2160"/>
        <p:guide pos="384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FDD77D-3E36-D446-B4ED-058AC6950296}" type="doc">
      <dgm:prSet loTypeId="urn:microsoft.com/office/officeart/2005/8/layout/hProcess9" loCatId="process" qsTypeId="urn:microsoft.com/office/officeart/2005/8/quickstyle/3d4" qsCatId="3D" csTypeId="urn:microsoft.com/office/officeart/2005/8/colors/accent0_3" csCatId="mainScheme"/>
      <dgm:spPr/>
      <dgm:t>
        <a:bodyPr/>
        <a:lstStyle/>
        <a:p>
          <a:endParaRPr lang="fr-FR"/>
        </a:p>
      </dgm:t>
    </dgm:pt>
    <dgm:pt modelId="{8691E7BC-73FB-ED46-BAB9-6094303633CC}">
      <dgm:prSet/>
      <dgm:spPr/>
      <dgm:t>
        <a:bodyPr/>
        <a:lstStyle/>
        <a:p>
          <a:r>
            <a:rPr lang="fr-FR" b="0"/>
            <a:t>On part du général, pour aller se cibler vers le problème.</a:t>
          </a:r>
          <a:endParaRPr lang="fr-FR"/>
        </a:p>
      </dgm:t>
    </dgm:pt>
    <dgm:pt modelId="{4E65B755-81F8-B74D-A178-3165544C2154}" type="parTrans" cxnId="{0DA0D2D5-C65B-FE43-85BF-654EBC823E10}">
      <dgm:prSet/>
      <dgm:spPr/>
      <dgm:t>
        <a:bodyPr/>
        <a:lstStyle/>
        <a:p>
          <a:endParaRPr lang="fr-FR"/>
        </a:p>
      </dgm:t>
    </dgm:pt>
    <dgm:pt modelId="{4238B5A5-49BF-474B-9636-3436408BDE46}" type="sibTrans" cxnId="{0DA0D2D5-C65B-FE43-85BF-654EBC823E10}">
      <dgm:prSet/>
      <dgm:spPr/>
      <dgm:t>
        <a:bodyPr/>
        <a:lstStyle/>
        <a:p>
          <a:endParaRPr lang="fr-FR"/>
        </a:p>
      </dgm:t>
    </dgm:pt>
    <dgm:pt modelId="{7097C6E7-6078-D84E-B26F-7F2304C3C84B}">
      <dgm:prSet/>
      <dgm:spPr/>
      <dgm:t>
        <a:bodyPr/>
        <a:lstStyle/>
        <a:p>
          <a:r>
            <a:rPr lang="fr-FR" b="0" dirty="0"/>
            <a:t>On cible également une niche (ce qui n’est pas connu dans la littérature, ou une controverse,…)</a:t>
          </a:r>
          <a:endParaRPr lang="fr-FR" dirty="0"/>
        </a:p>
      </dgm:t>
    </dgm:pt>
    <dgm:pt modelId="{5CA40A10-191E-9B4B-9F0A-655E5AA54149}" type="parTrans" cxnId="{AAB9624A-E34A-CB49-9BDD-6ABB076F3461}">
      <dgm:prSet/>
      <dgm:spPr/>
      <dgm:t>
        <a:bodyPr/>
        <a:lstStyle/>
        <a:p>
          <a:endParaRPr lang="fr-FR"/>
        </a:p>
      </dgm:t>
    </dgm:pt>
    <dgm:pt modelId="{66761644-56E1-AD4D-8A66-7210291D8B80}" type="sibTrans" cxnId="{AAB9624A-E34A-CB49-9BDD-6ABB076F3461}">
      <dgm:prSet/>
      <dgm:spPr/>
      <dgm:t>
        <a:bodyPr/>
        <a:lstStyle/>
        <a:p>
          <a:endParaRPr lang="fr-FR"/>
        </a:p>
      </dgm:t>
    </dgm:pt>
    <dgm:pt modelId="{A993736E-7151-EA45-BD88-C728ADA94D01}">
      <dgm:prSet/>
      <dgm:spPr/>
      <dgm:t>
        <a:bodyPr/>
        <a:lstStyle/>
        <a:p>
          <a:r>
            <a:rPr lang="fr-FR" b="0"/>
            <a:t>Une fois qu’on expose la niche : on amène la question de recherche.</a:t>
          </a:r>
          <a:endParaRPr lang="fr-FR"/>
        </a:p>
      </dgm:t>
    </dgm:pt>
    <dgm:pt modelId="{1B0E69D6-3BA6-7A47-9F32-BC94E0992F0F}" type="parTrans" cxnId="{34FF511E-08BB-6B4F-A891-CA6598844AA9}">
      <dgm:prSet/>
      <dgm:spPr/>
      <dgm:t>
        <a:bodyPr/>
        <a:lstStyle/>
        <a:p>
          <a:endParaRPr lang="fr-FR"/>
        </a:p>
      </dgm:t>
    </dgm:pt>
    <dgm:pt modelId="{DFCAF207-1783-9445-BE51-FF6BA4B08C46}" type="sibTrans" cxnId="{34FF511E-08BB-6B4F-A891-CA6598844AA9}">
      <dgm:prSet/>
      <dgm:spPr/>
      <dgm:t>
        <a:bodyPr/>
        <a:lstStyle/>
        <a:p>
          <a:endParaRPr lang="fr-FR"/>
        </a:p>
      </dgm:t>
    </dgm:pt>
    <dgm:pt modelId="{C16A30B6-5265-8D4E-B60F-2DFB48382AED}" type="pres">
      <dgm:prSet presAssocID="{3DFDD77D-3E36-D446-B4ED-058AC6950296}" presName="CompostProcess" presStyleCnt="0">
        <dgm:presLayoutVars>
          <dgm:dir/>
          <dgm:resizeHandles val="exact"/>
        </dgm:presLayoutVars>
      </dgm:prSet>
      <dgm:spPr/>
    </dgm:pt>
    <dgm:pt modelId="{51BE7410-9A25-7249-B772-3598D2AB351F}" type="pres">
      <dgm:prSet presAssocID="{3DFDD77D-3E36-D446-B4ED-058AC6950296}" presName="arrow" presStyleLbl="bgShp" presStyleIdx="0" presStyleCnt="1"/>
      <dgm:spPr/>
    </dgm:pt>
    <dgm:pt modelId="{5EE7218E-1FAA-604D-98A7-99CCA61C878B}" type="pres">
      <dgm:prSet presAssocID="{3DFDD77D-3E36-D446-B4ED-058AC6950296}" presName="linearProcess" presStyleCnt="0"/>
      <dgm:spPr/>
    </dgm:pt>
    <dgm:pt modelId="{4018EBF1-720B-174A-8693-4E1DB69E6704}" type="pres">
      <dgm:prSet presAssocID="{8691E7BC-73FB-ED46-BAB9-6094303633CC}" presName="textNode" presStyleLbl="node1" presStyleIdx="0" presStyleCnt="3">
        <dgm:presLayoutVars>
          <dgm:bulletEnabled val="1"/>
        </dgm:presLayoutVars>
      </dgm:prSet>
      <dgm:spPr/>
    </dgm:pt>
    <dgm:pt modelId="{4524D3C0-D31B-1F4C-879C-DED1809E1593}" type="pres">
      <dgm:prSet presAssocID="{4238B5A5-49BF-474B-9636-3436408BDE46}" presName="sibTrans" presStyleCnt="0"/>
      <dgm:spPr/>
    </dgm:pt>
    <dgm:pt modelId="{DBC9F6DE-036A-CE49-84ED-24A1A77E8BC3}" type="pres">
      <dgm:prSet presAssocID="{7097C6E7-6078-D84E-B26F-7F2304C3C84B}" presName="textNode" presStyleLbl="node1" presStyleIdx="1" presStyleCnt="3">
        <dgm:presLayoutVars>
          <dgm:bulletEnabled val="1"/>
        </dgm:presLayoutVars>
      </dgm:prSet>
      <dgm:spPr/>
    </dgm:pt>
    <dgm:pt modelId="{70B4B6CF-5EFF-8945-81DB-6A7206B71800}" type="pres">
      <dgm:prSet presAssocID="{66761644-56E1-AD4D-8A66-7210291D8B80}" presName="sibTrans" presStyleCnt="0"/>
      <dgm:spPr/>
    </dgm:pt>
    <dgm:pt modelId="{AA245736-02F7-EE44-B9B9-09C445BD28F6}" type="pres">
      <dgm:prSet presAssocID="{A993736E-7151-EA45-BD88-C728ADA94D01}" presName="textNode" presStyleLbl="node1" presStyleIdx="2" presStyleCnt="3">
        <dgm:presLayoutVars>
          <dgm:bulletEnabled val="1"/>
        </dgm:presLayoutVars>
      </dgm:prSet>
      <dgm:spPr/>
    </dgm:pt>
  </dgm:ptLst>
  <dgm:cxnLst>
    <dgm:cxn modelId="{34FF511E-08BB-6B4F-A891-CA6598844AA9}" srcId="{3DFDD77D-3E36-D446-B4ED-058AC6950296}" destId="{A993736E-7151-EA45-BD88-C728ADA94D01}" srcOrd="2" destOrd="0" parTransId="{1B0E69D6-3BA6-7A47-9F32-BC94E0992F0F}" sibTransId="{DFCAF207-1783-9445-BE51-FF6BA4B08C46}"/>
    <dgm:cxn modelId="{AAB9624A-E34A-CB49-9BDD-6ABB076F3461}" srcId="{3DFDD77D-3E36-D446-B4ED-058AC6950296}" destId="{7097C6E7-6078-D84E-B26F-7F2304C3C84B}" srcOrd="1" destOrd="0" parTransId="{5CA40A10-191E-9B4B-9F0A-655E5AA54149}" sibTransId="{66761644-56E1-AD4D-8A66-7210291D8B80}"/>
    <dgm:cxn modelId="{658A4B7B-49AF-F241-AB48-0711CEC20A2D}" type="presOf" srcId="{3DFDD77D-3E36-D446-B4ED-058AC6950296}" destId="{C16A30B6-5265-8D4E-B60F-2DFB48382AED}" srcOrd="0" destOrd="0" presId="urn:microsoft.com/office/officeart/2005/8/layout/hProcess9"/>
    <dgm:cxn modelId="{72D42C99-3F0B-BA4E-9152-6F09143FEB0B}" type="presOf" srcId="{7097C6E7-6078-D84E-B26F-7F2304C3C84B}" destId="{DBC9F6DE-036A-CE49-84ED-24A1A77E8BC3}" srcOrd="0" destOrd="0" presId="urn:microsoft.com/office/officeart/2005/8/layout/hProcess9"/>
    <dgm:cxn modelId="{66F4A79A-4017-454C-B05F-F898450AE5B9}" type="presOf" srcId="{8691E7BC-73FB-ED46-BAB9-6094303633CC}" destId="{4018EBF1-720B-174A-8693-4E1DB69E6704}" srcOrd="0" destOrd="0" presId="urn:microsoft.com/office/officeart/2005/8/layout/hProcess9"/>
    <dgm:cxn modelId="{0DA0D2D5-C65B-FE43-85BF-654EBC823E10}" srcId="{3DFDD77D-3E36-D446-B4ED-058AC6950296}" destId="{8691E7BC-73FB-ED46-BAB9-6094303633CC}" srcOrd="0" destOrd="0" parTransId="{4E65B755-81F8-B74D-A178-3165544C2154}" sibTransId="{4238B5A5-49BF-474B-9636-3436408BDE46}"/>
    <dgm:cxn modelId="{A1EC2EF4-0F8A-5A4F-8FF5-35AED4CC47B1}" type="presOf" srcId="{A993736E-7151-EA45-BD88-C728ADA94D01}" destId="{AA245736-02F7-EE44-B9B9-09C445BD28F6}" srcOrd="0" destOrd="0" presId="urn:microsoft.com/office/officeart/2005/8/layout/hProcess9"/>
    <dgm:cxn modelId="{95C578D0-8286-3640-96E3-2A043DF77BB8}" type="presParOf" srcId="{C16A30B6-5265-8D4E-B60F-2DFB48382AED}" destId="{51BE7410-9A25-7249-B772-3598D2AB351F}" srcOrd="0" destOrd="0" presId="urn:microsoft.com/office/officeart/2005/8/layout/hProcess9"/>
    <dgm:cxn modelId="{161460BE-493B-1F4D-9B22-091E5F6CB94C}" type="presParOf" srcId="{C16A30B6-5265-8D4E-B60F-2DFB48382AED}" destId="{5EE7218E-1FAA-604D-98A7-99CCA61C878B}" srcOrd="1" destOrd="0" presId="urn:microsoft.com/office/officeart/2005/8/layout/hProcess9"/>
    <dgm:cxn modelId="{BC0BCD79-4DE1-0742-8CCE-99E13DE3191B}" type="presParOf" srcId="{5EE7218E-1FAA-604D-98A7-99CCA61C878B}" destId="{4018EBF1-720B-174A-8693-4E1DB69E6704}" srcOrd="0" destOrd="0" presId="urn:microsoft.com/office/officeart/2005/8/layout/hProcess9"/>
    <dgm:cxn modelId="{32F48ED6-05D9-1F44-A6FB-5160A64F472E}" type="presParOf" srcId="{5EE7218E-1FAA-604D-98A7-99CCA61C878B}" destId="{4524D3C0-D31B-1F4C-879C-DED1809E1593}" srcOrd="1" destOrd="0" presId="urn:microsoft.com/office/officeart/2005/8/layout/hProcess9"/>
    <dgm:cxn modelId="{0A5743FF-2725-334A-94D5-6DC5D2ABDC1C}" type="presParOf" srcId="{5EE7218E-1FAA-604D-98A7-99CCA61C878B}" destId="{DBC9F6DE-036A-CE49-84ED-24A1A77E8BC3}" srcOrd="2" destOrd="0" presId="urn:microsoft.com/office/officeart/2005/8/layout/hProcess9"/>
    <dgm:cxn modelId="{0576398E-9B6B-3A41-8D5E-B93DEC54D7E5}" type="presParOf" srcId="{5EE7218E-1FAA-604D-98A7-99CCA61C878B}" destId="{70B4B6CF-5EFF-8945-81DB-6A7206B71800}" srcOrd="3" destOrd="0" presId="urn:microsoft.com/office/officeart/2005/8/layout/hProcess9"/>
    <dgm:cxn modelId="{030225C1-F4E5-3F42-9648-79A1ACD75DBB}" type="presParOf" srcId="{5EE7218E-1FAA-604D-98A7-99CCA61C878B}" destId="{AA245736-02F7-EE44-B9B9-09C445BD28F6}" srcOrd="4"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BE7410-9A25-7249-B772-3598D2AB351F}">
      <dsp:nvSpPr>
        <dsp:cNvPr id="0" name=""/>
        <dsp:cNvSpPr/>
      </dsp:nvSpPr>
      <dsp:spPr>
        <a:xfrm>
          <a:off x="760072" y="0"/>
          <a:ext cx="8614160" cy="4088735"/>
        </a:xfrm>
        <a:prstGeom prst="rightArrow">
          <a:avLst/>
        </a:prstGeom>
        <a:solidFill>
          <a:schemeClr val="dk2">
            <a:tint val="40000"/>
            <a:hueOff val="0"/>
            <a:satOff val="0"/>
            <a:lumOff val="0"/>
            <a:alphaOff val="0"/>
          </a:schemeClr>
        </a:solidFill>
        <a:ln>
          <a:noFill/>
        </a:ln>
        <a:effectLst/>
        <a:scene3d>
          <a:camera prst="orthographicFront"/>
          <a:lightRig rig="chilly" dir="t"/>
        </a:scene3d>
        <a:sp3d z="-12700" extrusionH="1700" prstMaterial="translucentPowder">
          <a:bevelT w="25400" h="6350" prst="softRound"/>
          <a:bevelB w="0" h="0" prst="convex"/>
        </a:sp3d>
      </dsp:spPr>
      <dsp:style>
        <a:lnRef idx="0">
          <a:scrgbClr r="0" g="0" b="0"/>
        </a:lnRef>
        <a:fillRef idx="1">
          <a:scrgbClr r="0" g="0" b="0"/>
        </a:fillRef>
        <a:effectRef idx="0">
          <a:scrgbClr r="0" g="0" b="0"/>
        </a:effectRef>
        <a:fontRef idx="minor"/>
      </dsp:style>
    </dsp:sp>
    <dsp:sp modelId="{4018EBF1-720B-174A-8693-4E1DB69E6704}">
      <dsp:nvSpPr>
        <dsp:cNvPr id="0" name=""/>
        <dsp:cNvSpPr/>
      </dsp:nvSpPr>
      <dsp:spPr>
        <a:xfrm>
          <a:off x="10886" y="1226620"/>
          <a:ext cx="3261979" cy="1635494"/>
        </a:xfrm>
        <a:prstGeom prst="roundRect">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0" kern="1200"/>
            <a:t>On part du général, pour aller se cibler vers le problème.</a:t>
          </a:r>
          <a:endParaRPr lang="fr-FR" sz="2200" kern="1200"/>
        </a:p>
      </dsp:txBody>
      <dsp:txXfrm>
        <a:off x="90724" y="1306458"/>
        <a:ext cx="3102303" cy="1475818"/>
      </dsp:txXfrm>
    </dsp:sp>
    <dsp:sp modelId="{DBC9F6DE-036A-CE49-84ED-24A1A77E8BC3}">
      <dsp:nvSpPr>
        <dsp:cNvPr id="0" name=""/>
        <dsp:cNvSpPr/>
      </dsp:nvSpPr>
      <dsp:spPr>
        <a:xfrm>
          <a:off x="3436163" y="1226620"/>
          <a:ext cx="3261979" cy="1635494"/>
        </a:xfrm>
        <a:prstGeom prst="roundRect">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0" kern="1200" dirty="0"/>
            <a:t>On cible également une niche (ce qui n’est pas connu dans la littérature, ou une controverse,…)</a:t>
          </a:r>
          <a:endParaRPr lang="fr-FR" sz="2200" kern="1200" dirty="0"/>
        </a:p>
      </dsp:txBody>
      <dsp:txXfrm>
        <a:off x="3516001" y="1306458"/>
        <a:ext cx="3102303" cy="1475818"/>
      </dsp:txXfrm>
    </dsp:sp>
    <dsp:sp modelId="{AA245736-02F7-EE44-B9B9-09C445BD28F6}">
      <dsp:nvSpPr>
        <dsp:cNvPr id="0" name=""/>
        <dsp:cNvSpPr/>
      </dsp:nvSpPr>
      <dsp:spPr>
        <a:xfrm>
          <a:off x="6861439" y="1226620"/>
          <a:ext cx="3261979" cy="1635494"/>
        </a:xfrm>
        <a:prstGeom prst="roundRect">
          <a:avLst/>
        </a:prstGeom>
        <a:solidFill>
          <a:schemeClr val="dk2">
            <a:hueOff val="0"/>
            <a:satOff val="0"/>
            <a:lumOff val="0"/>
            <a:alphaOff val="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fr-FR" sz="2200" b="0" kern="1200"/>
            <a:t>Une fois qu’on expose la niche : on amène la question de recherche.</a:t>
          </a:r>
          <a:endParaRPr lang="fr-FR" sz="2200" kern="1200"/>
        </a:p>
      </dsp:txBody>
      <dsp:txXfrm>
        <a:off x="6941277" y="1306458"/>
        <a:ext cx="3102303" cy="147581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AE9E4225-1702-5949-84B4-A683F9694876}" type="datetimeFigureOut">
              <a:rPr lang="fr-FR" smtClean="0"/>
              <a:t>13/10/2025</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r>
              <a:rPr lang="fr-FR"/>
              <a:t>Modifier les styles du texte du masque
Deuxième niveau
Troisième niveau
Quatrième niveau
Cinquième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1C404BF-DC4A-304C-B37C-73B34A2C4A35}" type="slidenum">
              <a:rPr lang="fr-FR" smtClean="0"/>
              <a:t>‹N°›</a:t>
            </a:fld>
            <a:endParaRPr lang="fr-FR"/>
          </a:p>
        </p:txBody>
      </p:sp>
    </p:spTree>
    <p:extLst>
      <p:ext uri="{BB962C8B-B14F-4D97-AF65-F5344CB8AC3E}">
        <p14:creationId xmlns:p14="http://schemas.microsoft.com/office/powerpoint/2010/main" val="1858099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b="1" dirty="0">
                <a:solidFill>
                  <a:srgbClr val="000000"/>
                </a:solidFill>
              </a:rPr>
              <a:t>Précise</a:t>
            </a:r>
            <a:r>
              <a:rPr lang="fr-FR" dirty="0">
                <a:solidFill>
                  <a:srgbClr val="000000"/>
                </a:solidFill>
              </a:rPr>
              <a:t> : pas vague.</a:t>
            </a:r>
          </a:p>
          <a:p>
            <a:r>
              <a:rPr lang="fr-FR" b="1" dirty="0">
                <a:solidFill>
                  <a:srgbClr val="000000"/>
                </a:solidFill>
              </a:rPr>
              <a:t>Délimitée</a:t>
            </a:r>
            <a:r>
              <a:rPr lang="fr-FR" dirty="0">
                <a:solidFill>
                  <a:srgbClr val="000000"/>
                </a:solidFill>
              </a:rPr>
              <a:t> : population, contexte, temporalité.</a:t>
            </a:r>
          </a:p>
          <a:p>
            <a:r>
              <a:rPr lang="fr-FR" b="1" dirty="0">
                <a:solidFill>
                  <a:srgbClr val="000000"/>
                </a:solidFill>
              </a:rPr>
              <a:t>Réalisable</a:t>
            </a:r>
            <a:r>
              <a:rPr lang="fr-FR" dirty="0">
                <a:solidFill>
                  <a:srgbClr val="000000"/>
                </a:solidFill>
              </a:rPr>
              <a:t> : faisable avec les moyens du mémoire.</a:t>
            </a:r>
          </a:p>
          <a:p>
            <a:r>
              <a:rPr lang="fr-FR" b="1" dirty="0">
                <a:solidFill>
                  <a:srgbClr val="000000"/>
                </a:solidFill>
              </a:rPr>
              <a:t>Ouverte</a:t>
            </a:r>
            <a:r>
              <a:rPr lang="fr-FR" dirty="0">
                <a:solidFill>
                  <a:srgbClr val="000000"/>
                </a:solidFill>
              </a:rPr>
              <a:t> (exploratoire) ou </a:t>
            </a:r>
            <a:r>
              <a:rPr lang="fr-FR" b="1" dirty="0">
                <a:solidFill>
                  <a:srgbClr val="000000"/>
                </a:solidFill>
              </a:rPr>
              <a:t>orientée</a:t>
            </a:r>
            <a:r>
              <a:rPr lang="fr-FR" dirty="0">
                <a:solidFill>
                  <a:srgbClr val="000000"/>
                </a:solidFill>
              </a:rPr>
              <a:t> (association, comparaison).</a:t>
            </a:r>
          </a:p>
          <a:p>
            <a:endParaRPr lang="fr-FR" dirty="0"/>
          </a:p>
        </p:txBody>
      </p:sp>
      <p:sp>
        <p:nvSpPr>
          <p:cNvPr id="4" name="Espace réservé du numéro de diapositive 3"/>
          <p:cNvSpPr>
            <a:spLocks noGrp="1"/>
          </p:cNvSpPr>
          <p:nvPr>
            <p:ph type="sldNum" sz="quarter" idx="5"/>
          </p:nvPr>
        </p:nvSpPr>
        <p:spPr/>
        <p:txBody>
          <a:bodyPr/>
          <a:lstStyle/>
          <a:p>
            <a:fld id="{61C404BF-DC4A-304C-B37C-73B34A2C4A35}" type="slidenum">
              <a:rPr lang="fr-FR" smtClean="0"/>
              <a:t>12</a:t>
            </a:fld>
            <a:endParaRPr lang="fr-FR"/>
          </a:p>
        </p:txBody>
      </p:sp>
    </p:spTree>
    <p:extLst>
      <p:ext uri="{BB962C8B-B14F-4D97-AF65-F5344CB8AC3E}">
        <p14:creationId xmlns:p14="http://schemas.microsoft.com/office/powerpoint/2010/main" val="32249374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Couverture blanche co-brandée">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1910DDF5-B290-9344-B41E-4A049348F3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ZoneTexte 14">
            <a:extLst>
              <a:ext uri="{FF2B5EF4-FFF2-40B4-BE49-F238E27FC236}">
                <a16:creationId xmlns:a16="http://schemas.microsoft.com/office/drawing/2014/main" id="{6A3148B0-82D9-394D-8469-CD7BC3A49621}"/>
              </a:ext>
            </a:extLst>
          </p:cNvPr>
          <p:cNvSpPr txBox="1"/>
          <p:nvPr userDrawn="1"/>
        </p:nvSpPr>
        <p:spPr>
          <a:xfrm>
            <a:off x="2338941" y="6045723"/>
            <a:ext cx="241825" cy="344615"/>
          </a:xfrm>
          <a:prstGeom prst="rect">
            <a:avLst/>
          </a:prstGeom>
          <a:noFill/>
        </p:spPr>
        <p:txBody>
          <a:bodyPr wrap="square" rtlCol="0">
            <a:spAutoFit/>
          </a:bodyPr>
          <a:lstStyle/>
          <a:p>
            <a:r>
              <a:rPr lang="fr-FR" sz="1600" b="0" dirty="0">
                <a:solidFill>
                  <a:schemeClr val="bg2"/>
                </a:solidFill>
              </a:rPr>
              <a:t>-</a:t>
            </a:r>
          </a:p>
        </p:txBody>
      </p:sp>
      <p:sp>
        <p:nvSpPr>
          <p:cNvPr id="17" name="Espace réservé du texte 16">
            <a:extLst>
              <a:ext uri="{FF2B5EF4-FFF2-40B4-BE49-F238E27FC236}">
                <a16:creationId xmlns:a16="http://schemas.microsoft.com/office/drawing/2014/main" id="{DC705252-538C-4447-9395-4593D7DE47F9}"/>
              </a:ext>
            </a:extLst>
          </p:cNvPr>
          <p:cNvSpPr>
            <a:spLocks noGrp="1"/>
          </p:cNvSpPr>
          <p:nvPr>
            <p:ph type="body" sz="quarter" idx="20" hasCustomPrompt="1"/>
          </p:nvPr>
        </p:nvSpPr>
        <p:spPr>
          <a:xfrm>
            <a:off x="1297622" y="4110766"/>
            <a:ext cx="6886575" cy="884668"/>
          </a:xfrm>
          <a:prstGeom prst="rect">
            <a:avLst/>
          </a:prstGeom>
        </p:spPr>
        <p:txBody>
          <a:bodyPr anchor="t">
            <a:noAutofit/>
          </a:bodyPr>
          <a:lstStyle>
            <a:lvl1pPr marL="0" indent="0">
              <a:buFontTx/>
              <a:buNone/>
              <a:defRPr sz="2800" b="0" cap="all" baseline="0">
                <a:solidFill>
                  <a:schemeClr val="bg2"/>
                </a:solidFill>
              </a:defRPr>
            </a:lvl1pPr>
          </a:lstStyle>
          <a:p>
            <a:r>
              <a:rPr lang="fr-FR" dirty="0"/>
              <a:t>Sous-titre</a:t>
            </a:r>
          </a:p>
        </p:txBody>
      </p:sp>
      <p:sp>
        <p:nvSpPr>
          <p:cNvPr id="18" name="Espace réservé du texte 16">
            <a:extLst>
              <a:ext uri="{FF2B5EF4-FFF2-40B4-BE49-F238E27FC236}">
                <a16:creationId xmlns:a16="http://schemas.microsoft.com/office/drawing/2014/main" id="{9A94901C-165A-C748-958B-6CA3B7E66CAA}"/>
              </a:ext>
            </a:extLst>
          </p:cNvPr>
          <p:cNvSpPr>
            <a:spLocks noGrp="1"/>
          </p:cNvSpPr>
          <p:nvPr>
            <p:ph type="body" sz="quarter" idx="19" hasCustomPrompt="1"/>
          </p:nvPr>
        </p:nvSpPr>
        <p:spPr>
          <a:xfrm>
            <a:off x="1297623" y="3215844"/>
            <a:ext cx="6886575" cy="884668"/>
          </a:xfrm>
          <a:prstGeom prst="rect">
            <a:avLst/>
          </a:prstGeom>
        </p:spPr>
        <p:txBody>
          <a:bodyPr anchor="b">
            <a:noAutofit/>
          </a:bodyPr>
          <a:lstStyle>
            <a:lvl1pPr marL="0" indent="0">
              <a:buFontTx/>
              <a:buNone/>
              <a:defRPr sz="4200" b="1" cap="all" baseline="0">
                <a:solidFill>
                  <a:schemeClr val="bg2"/>
                </a:solidFill>
              </a:defRPr>
            </a:lvl1pPr>
          </a:lstStyle>
          <a:p>
            <a:r>
              <a:rPr lang="fr-FR" dirty="0"/>
              <a:t>Titre du document</a:t>
            </a:r>
          </a:p>
        </p:txBody>
      </p:sp>
      <p:sp>
        <p:nvSpPr>
          <p:cNvPr id="9" name="Espace réservé du texte 16">
            <a:extLst>
              <a:ext uri="{FF2B5EF4-FFF2-40B4-BE49-F238E27FC236}">
                <a16:creationId xmlns:a16="http://schemas.microsoft.com/office/drawing/2014/main" id="{4AF34EF6-6A3E-4F4E-A250-0751CB27325C}"/>
              </a:ext>
            </a:extLst>
          </p:cNvPr>
          <p:cNvSpPr>
            <a:spLocks noGrp="1"/>
          </p:cNvSpPr>
          <p:nvPr>
            <p:ph type="body" sz="quarter" idx="21" hasCustomPrompt="1"/>
          </p:nvPr>
        </p:nvSpPr>
        <p:spPr>
          <a:xfrm>
            <a:off x="2502439" y="6035469"/>
            <a:ext cx="5681759" cy="365126"/>
          </a:xfrm>
          <a:prstGeom prst="rect">
            <a:avLst/>
          </a:prstGeom>
        </p:spPr>
        <p:txBody>
          <a:bodyPr anchor="ctr">
            <a:noAutofit/>
          </a:bodyPr>
          <a:lstStyle>
            <a:lvl1pPr marL="0" indent="0">
              <a:buFontTx/>
              <a:buNone/>
              <a:defRPr sz="1400" b="0" cap="all" baseline="0">
                <a:solidFill>
                  <a:schemeClr val="bg2"/>
                </a:solidFill>
              </a:defRPr>
            </a:lvl1pPr>
          </a:lstStyle>
          <a:p>
            <a:r>
              <a:rPr lang="fr-FR" dirty="0"/>
              <a:t>ÉMETTEUR</a:t>
            </a:r>
          </a:p>
        </p:txBody>
      </p:sp>
      <p:sp>
        <p:nvSpPr>
          <p:cNvPr id="10" name="Espace réservé du texte 16">
            <a:extLst>
              <a:ext uri="{FF2B5EF4-FFF2-40B4-BE49-F238E27FC236}">
                <a16:creationId xmlns:a16="http://schemas.microsoft.com/office/drawing/2014/main" id="{59AAD2E0-6320-B74D-9468-DD1ABE8A499D}"/>
              </a:ext>
            </a:extLst>
          </p:cNvPr>
          <p:cNvSpPr>
            <a:spLocks noGrp="1"/>
          </p:cNvSpPr>
          <p:nvPr>
            <p:ph type="body" sz="quarter" idx="22" hasCustomPrompt="1"/>
          </p:nvPr>
        </p:nvSpPr>
        <p:spPr>
          <a:xfrm>
            <a:off x="1297622" y="6035467"/>
            <a:ext cx="1079091" cy="365126"/>
          </a:xfrm>
          <a:prstGeom prst="rect">
            <a:avLst/>
          </a:prstGeom>
        </p:spPr>
        <p:txBody>
          <a:bodyPr anchor="ctr">
            <a:noAutofit/>
          </a:bodyPr>
          <a:lstStyle>
            <a:lvl1pPr marL="0" indent="0">
              <a:buFontTx/>
              <a:buNone/>
              <a:defRPr sz="1400" b="0" cap="all" baseline="0">
                <a:solidFill>
                  <a:schemeClr val="bg2"/>
                </a:solidFill>
              </a:defRPr>
            </a:lvl1pPr>
          </a:lstStyle>
          <a:p>
            <a:r>
              <a:rPr lang="fr-FR" dirty="0"/>
              <a:t>00/00/0000</a:t>
            </a:r>
          </a:p>
        </p:txBody>
      </p:sp>
    </p:spTree>
    <p:extLst>
      <p:ext uri="{BB962C8B-B14F-4D97-AF65-F5344CB8AC3E}">
        <p14:creationId xmlns:p14="http://schemas.microsoft.com/office/powerpoint/2010/main" val="18246404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uverture blanche co-brandée">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4BE79C32-E405-3940-8D65-16FAA30D88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ZoneTexte 14">
            <a:extLst>
              <a:ext uri="{FF2B5EF4-FFF2-40B4-BE49-F238E27FC236}">
                <a16:creationId xmlns:a16="http://schemas.microsoft.com/office/drawing/2014/main" id="{6A3148B0-82D9-394D-8469-CD7BC3A49621}"/>
              </a:ext>
            </a:extLst>
          </p:cNvPr>
          <p:cNvSpPr txBox="1"/>
          <p:nvPr userDrawn="1"/>
        </p:nvSpPr>
        <p:spPr>
          <a:xfrm>
            <a:off x="2338941" y="6045723"/>
            <a:ext cx="241825" cy="344615"/>
          </a:xfrm>
          <a:prstGeom prst="rect">
            <a:avLst/>
          </a:prstGeom>
          <a:noFill/>
        </p:spPr>
        <p:txBody>
          <a:bodyPr wrap="square" rtlCol="0">
            <a:spAutoFit/>
          </a:bodyPr>
          <a:lstStyle/>
          <a:p>
            <a:r>
              <a:rPr lang="fr-FR" sz="1600" b="0" dirty="0">
                <a:solidFill>
                  <a:schemeClr val="bg2"/>
                </a:solidFill>
              </a:rPr>
              <a:t>-</a:t>
            </a:r>
          </a:p>
        </p:txBody>
      </p:sp>
      <p:sp>
        <p:nvSpPr>
          <p:cNvPr id="17" name="Espace réservé du texte 16">
            <a:extLst>
              <a:ext uri="{FF2B5EF4-FFF2-40B4-BE49-F238E27FC236}">
                <a16:creationId xmlns:a16="http://schemas.microsoft.com/office/drawing/2014/main" id="{DC705252-538C-4447-9395-4593D7DE47F9}"/>
              </a:ext>
            </a:extLst>
          </p:cNvPr>
          <p:cNvSpPr>
            <a:spLocks noGrp="1"/>
          </p:cNvSpPr>
          <p:nvPr>
            <p:ph type="body" sz="quarter" idx="20" hasCustomPrompt="1"/>
          </p:nvPr>
        </p:nvSpPr>
        <p:spPr>
          <a:xfrm>
            <a:off x="1297622" y="4110766"/>
            <a:ext cx="6886575" cy="884668"/>
          </a:xfrm>
          <a:prstGeom prst="rect">
            <a:avLst/>
          </a:prstGeom>
        </p:spPr>
        <p:txBody>
          <a:bodyPr anchor="t">
            <a:noAutofit/>
          </a:bodyPr>
          <a:lstStyle>
            <a:lvl1pPr marL="0" indent="0">
              <a:buFontTx/>
              <a:buNone/>
              <a:defRPr sz="2800" b="0" cap="all" baseline="0">
                <a:solidFill>
                  <a:schemeClr val="bg2"/>
                </a:solidFill>
              </a:defRPr>
            </a:lvl1pPr>
          </a:lstStyle>
          <a:p>
            <a:r>
              <a:rPr lang="fr-FR" dirty="0"/>
              <a:t>Sous-titre</a:t>
            </a:r>
          </a:p>
        </p:txBody>
      </p:sp>
      <p:sp>
        <p:nvSpPr>
          <p:cNvPr id="18" name="Espace réservé du texte 16">
            <a:extLst>
              <a:ext uri="{FF2B5EF4-FFF2-40B4-BE49-F238E27FC236}">
                <a16:creationId xmlns:a16="http://schemas.microsoft.com/office/drawing/2014/main" id="{9A94901C-165A-C748-958B-6CA3B7E66CAA}"/>
              </a:ext>
            </a:extLst>
          </p:cNvPr>
          <p:cNvSpPr>
            <a:spLocks noGrp="1"/>
          </p:cNvSpPr>
          <p:nvPr>
            <p:ph type="body" sz="quarter" idx="19" hasCustomPrompt="1"/>
          </p:nvPr>
        </p:nvSpPr>
        <p:spPr>
          <a:xfrm>
            <a:off x="1297623" y="3215844"/>
            <a:ext cx="6886575" cy="884668"/>
          </a:xfrm>
          <a:prstGeom prst="rect">
            <a:avLst/>
          </a:prstGeom>
        </p:spPr>
        <p:txBody>
          <a:bodyPr anchor="b">
            <a:noAutofit/>
          </a:bodyPr>
          <a:lstStyle>
            <a:lvl1pPr marL="0" indent="0">
              <a:buFontTx/>
              <a:buNone/>
              <a:defRPr sz="4200" b="1" cap="all" baseline="0">
                <a:solidFill>
                  <a:schemeClr val="bg2"/>
                </a:solidFill>
              </a:defRPr>
            </a:lvl1pPr>
          </a:lstStyle>
          <a:p>
            <a:r>
              <a:rPr lang="fr-FR" dirty="0"/>
              <a:t>Titre du document</a:t>
            </a:r>
          </a:p>
        </p:txBody>
      </p:sp>
      <p:sp>
        <p:nvSpPr>
          <p:cNvPr id="9" name="Espace réservé du texte 16">
            <a:extLst>
              <a:ext uri="{FF2B5EF4-FFF2-40B4-BE49-F238E27FC236}">
                <a16:creationId xmlns:a16="http://schemas.microsoft.com/office/drawing/2014/main" id="{4AF34EF6-6A3E-4F4E-A250-0751CB27325C}"/>
              </a:ext>
            </a:extLst>
          </p:cNvPr>
          <p:cNvSpPr>
            <a:spLocks noGrp="1"/>
          </p:cNvSpPr>
          <p:nvPr>
            <p:ph type="body" sz="quarter" idx="21" hasCustomPrompt="1"/>
          </p:nvPr>
        </p:nvSpPr>
        <p:spPr>
          <a:xfrm>
            <a:off x="2502439" y="6035469"/>
            <a:ext cx="5681759" cy="365126"/>
          </a:xfrm>
          <a:prstGeom prst="rect">
            <a:avLst/>
          </a:prstGeom>
        </p:spPr>
        <p:txBody>
          <a:bodyPr anchor="ctr">
            <a:noAutofit/>
          </a:bodyPr>
          <a:lstStyle>
            <a:lvl1pPr marL="0" indent="0">
              <a:buFontTx/>
              <a:buNone/>
              <a:defRPr sz="1400" b="0" cap="all" baseline="0">
                <a:solidFill>
                  <a:schemeClr val="bg2"/>
                </a:solidFill>
              </a:defRPr>
            </a:lvl1pPr>
          </a:lstStyle>
          <a:p>
            <a:r>
              <a:rPr lang="fr-FR" dirty="0"/>
              <a:t>ÉMETTEUR</a:t>
            </a:r>
          </a:p>
        </p:txBody>
      </p:sp>
      <p:sp>
        <p:nvSpPr>
          <p:cNvPr id="10" name="Espace réservé du texte 16">
            <a:extLst>
              <a:ext uri="{FF2B5EF4-FFF2-40B4-BE49-F238E27FC236}">
                <a16:creationId xmlns:a16="http://schemas.microsoft.com/office/drawing/2014/main" id="{F338564B-EAE8-6E41-A556-0447286DFCC3}"/>
              </a:ext>
            </a:extLst>
          </p:cNvPr>
          <p:cNvSpPr>
            <a:spLocks noGrp="1"/>
          </p:cNvSpPr>
          <p:nvPr>
            <p:ph type="body" sz="quarter" idx="22" hasCustomPrompt="1"/>
          </p:nvPr>
        </p:nvSpPr>
        <p:spPr>
          <a:xfrm>
            <a:off x="1297622" y="6035467"/>
            <a:ext cx="1079091" cy="365126"/>
          </a:xfrm>
          <a:prstGeom prst="rect">
            <a:avLst/>
          </a:prstGeom>
        </p:spPr>
        <p:txBody>
          <a:bodyPr anchor="ctr">
            <a:noAutofit/>
          </a:bodyPr>
          <a:lstStyle>
            <a:lvl1pPr marL="0" indent="0">
              <a:buFontTx/>
              <a:buNone/>
              <a:defRPr sz="1400" b="0" cap="all" baseline="0">
                <a:solidFill>
                  <a:schemeClr val="bg2"/>
                </a:solidFill>
              </a:defRPr>
            </a:lvl1pPr>
          </a:lstStyle>
          <a:p>
            <a:r>
              <a:rPr lang="fr-FR" dirty="0"/>
              <a:t>00/00/0000</a:t>
            </a:r>
          </a:p>
        </p:txBody>
      </p:sp>
    </p:spTree>
    <p:extLst>
      <p:ext uri="{BB962C8B-B14F-4D97-AF65-F5344CB8AC3E}">
        <p14:creationId xmlns:p14="http://schemas.microsoft.com/office/powerpoint/2010/main" val="21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chapitre">
    <p:spTree>
      <p:nvGrpSpPr>
        <p:cNvPr id="1" name=""/>
        <p:cNvGrpSpPr/>
        <p:nvPr/>
      </p:nvGrpSpPr>
      <p:grpSpPr>
        <a:xfrm>
          <a:off x="0" y="0"/>
          <a:ext cx="0" cy="0"/>
          <a:chOff x="0" y="0"/>
          <a:chExt cx="0" cy="0"/>
        </a:xfrm>
      </p:grpSpPr>
      <p:pic>
        <p:nvPicPr>
          <p:cNvPr id="9" name="Image 8">
            <a:extLst>
              <a:ext uri="{FF2B5EF4-FFF2-40B4-BE49-F238E27FC236}">
                <a16:creationId xmlns:a16="http://schemas.microsoft.com/office/drawing/2014/main" id="{1D3A36A9-D6E9-B147-8D5A-8C932FEADBD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6" name="Espace réservé du texte 16">
            <a:extLst>
              <a:ext uri="{FF2B5EF4-FFF2-40B4-BE49-F238E27FC236}">
                <a16:creationId xmlns:a16="http://schemas.microsoft.com/office/drawing/2014/main" id="{5F4B5063-2AF5-214D-A5D9-9F7AF78BACB6}"/>
              </a:ext>
            </a:extLst>
          </p:cNvPr>
          <p:cNvSpPr>
            <a:spLocks noGrp="1"/>
          </p:cNvSpPr>
          <p:nvPr>
            <p:ph type="body" sz="quarter" idx="20" hasCustomPrompt="1"/>
          </p:nvPr>
        </p:nvSpPr>
        <p:spPr>
          <a:xfrm>
            <a:off x="1297622" y="4110766"/>
            <a:ext cx="6886575" cy="884668"/>
          </a:xfrm>
          <a:prstGeom prst="rect">
            <a:avLst/>
          </a:prstGeom>
        </p:spPr>
        <p:txBody>
          <a:bodyPr anchor="t">
            <a:noAutofit/>
          </a:bodyPr>
          <a:lstStyle>
            <a:lvl1pPr marL="0" indent="0">
              <a:buFontTx/>
              <a:buNone/>
              <a:defRPr sz="2800" b="0" cap="all" baseline="0">
                <a:solidFill>
                  <a:schemeClr val="bg1"/>
                </a:solidFill>
              </a:defRPr>
            </a:lvl1pPr>
          </a:lstStyle>
          <a:p>
            <a:r>
              <a:rPr lang="fr-FR" dirty="0"/>
              <a:t>Sous-titre</a:t>
            </a:r>
          </a:p>
        </p:txBody>
      </p:sp>
      <p:sp>
        <p:nvSpPr>
          <p:cNvPr id="17" name="Espace réservé du texte 16">
            <a:extLst>
              <a:ext uri="{FF2B5EF4-FFF2-40B4-BE49-F238E27FC236}">
                <a16:creationId xmlns:a16="http://schemas.microsoft.com/office/drawing/2014/main" id="{81EBF49F-6807-034D-871E-3E484D21527F}"/>
              </a:ext>
            </a:extLst>
          </p:cNvPr>
          <p:cNvSpPr>
            <a:spLocks noGrp="1"/>
          </p:cNvSpPr>
          <p:nvPr>
            <p:ph type="body" sz="quarter" idx="19" hasCustomPrompt="1"/>
          </p:nvPr>
        </p:nvSpPr>
        <p:spPr>
          <a:xfrm>
            <a:off x="1297623" y="3215844"/>
            <a:ext cx="6886575" cy="884668"/>
          </a:xfrm>
          <a:prstGeom prst="rect">
            <a:avLst/>
          </a:prstGeom>
        </p:spPr>
        <p:txBody>
          <a:bodyPr anchor="b">
            <a:noAutofit/>
          </a:bodyPr>
          <a:lstStyle>
            <a:lvl1pPr marL="0" indent="0">
              <a:buFontTx/>
              <a:buNone/>
              <a:defRPr sz="4200" b="1" cap="all" baseline="0">
                <a:solidFill>
                  <a:schemeClr val="bg1"/>
                </a:solidFill>
              </a:defRPr>
            </a:lvl1pPr>
          </a:lstStyle>
          <a:p>
            <a:r>
              <a:rPr lang="fr-FR" dirty="0"/>
              <a:t>Titre du CHAPITRE</a:t>
            </a:r>
          </a:p>
        </p:txBody>
      </p:sp>
    </p:spTree>
    <p:extLst>
      <p:ext uri="{BB962C8B-B14F-4D97-AF65-F5344CB8AC3E}">
        <p14:creationId xmlns:p14="http://schemas.microsoft.com/office/powerpoint/2010/main" val="20964768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exte simple">
    <p:spTree>
      <p:nvGrpSpPr>
        <p:cNvPr id="1" name=""/>
        <p:cNvGrpSpPr/>
        <p:nvPr/>
      </p:nvGrpSpPr>
      <p:grpSpPr>
        <a:xfrm>
          <a:off x="0" y="0"/>
          <a:ext cx="0" cy="0"/>
          <a:chOff x="0" y="0"/>
          <a:chExt cx="0" cy="0"/>
        </a:xfrm>
      </p:grpSpPr>
      <p:sp>
        <p:nvSpPr>
          <p:cNvPr id="8" name="Espace réservé du numéro de diapositive 38">
            <a:extLst>
              <a:ext uri="{FF2B5EF4-FFF2-40B4-BE49-F238E27FC236}">
                <a16:creationId xmlns:a16="http://schemas.microsoft.com/office/drawing/2014/main" id="{63FECCC0-37DB-2141-8E8E-B50975E6D8DE}"/>
              </a:ext>
            </a:extLst>
          </p:cNvPr>
          <p:cNvSpPr>
            <a:spLocks noGrp="1"/>
          </p:cNvSpPr>
          <p:nvPr>
            <p:ph type="sldNum" sz="quarter" idx="26"/>
          </p:nvPr>
        </p:nvSpPr>
        <p:spPr>
          <a:xfrm>
            <a:off x="11579191" y="693538"/>
            <a:ext cx="612809" cy="613639"/>
          </a:xfrm>
          <a:prstGeom prst="rect">
            <a:avLst/>
          </a:prstGeom>
        </p:spPr>
        <p:txBody>
          <a:bodyPr anchor="ctr"/>
          <a:lstStyle>
            <a:lvl1pPr algn="l">
              <a:defRPr sz="1400">
                <a:solidFill>
                  <a:schemeClr val="bg2"/>
                </a:solidFill>
              </a:defRPr>
            </a:lvl1pPr>
          </a:lstStyle>
          <a:p>
            <a:fld id="{27F63893-9D7C-4D41-AC61-E8ABFBCB521E}" type="slidenum">
              <a:rPr lang="fr-FR" smtClean="0"/>
              <a:pPr/>
              <a:t>‹N°›</a:t>
            </a:fld>
            <a:endParaRPr lang="fr-FR" dirty="0"/>
          </a:p>
        </p:txBody>
      </p:sp>
      <p:sp>
        <p:nvSpPr>
          <p:cNvPr id="16" name="Espace réservé du texte 15">
            <a:extLst>
              <a:ext uri="{FF2B5EF4-FFF2-40B4-BE49-F238E27FC236}">
                <a16:creationId xmlns:a16="http://schemas.microsoft.com/office/drawing/2014/main" id="{4B2BB946-576E-284A-832D-770AB715C9CE}"/>
              </a:ext>
            </a:extLst>
          </p:cNvPr>
          <p:cNvSpPr>
            <a:spLocks noGrp="1"/>
          </p:cNvSpPr>
          <p:nvPr>
            <p:ph type="body" sz="quarter" idx="27"/>
          </p:nvPr>
        </p:nvSpPr>
        <p:spPr>
          <a:xfrm>
            <a:off x="1310132" y="2233556"/>
            <a:ext cx="10134306" cy="4088735"/>
          </a:xfrm>
          <a:prstGeom prst="rect">
            <a:avLst/>
          </a:prstGeom>
        </p:spPr>
        <p:txBody>
          <a:bodyPr>
            <a:normAutofit/>
          </a:bodyPr>
          <a:lstStyle>
            <a:lvl1pPr marL="406400" indent="-398463">
              <a:lnSpc>
                <a:spcPct val="100000"/>
              </a:lnSpc>
              <a:spcBef>
                <a:spcPts val="500"/>
              </a:spcBef>
              <a:buClr>
                <a:schemeClr val="bg2"/>
              </a:buClr>
              <a:buFont typeface="Police système"/>
              <a:buChar char="●"/>
              <a:tabLst/>
              <a:defRPr sz="3000" b="0">
                <a:latin typeface="+mn-lt"/>
              </a:defRPr>
            </a:lvl1pPr>
            <a:lvl2pPr marL="800100" indent="-342900">
              <a:lnSpc>
                <a:spcPct val="100000"/>
              </a:lnSpc>
              <a:buClr>
                <a:schemeClr val="tx2"/>
              </a:buClr>
              <a:buSzPct val="120000"/>
              <a:buFont typeface="Police système"/>
              <a:buChar char="•"/>
              <a:defRPr sz="2600" b="0">
                <a:latin typeface="+mn-lt"/>
              </a:defRPr>
            </a:lvl2pPr>
            <a:lvl3pPr marL="1143000" indent="-296863">
              <a:lnSpc>
                <a:spcPct val="100000"/>
              </a:lnSpc>
              <a:buFont typeface="Police système"/>
              <a:buChar char="•"/>
              <a:tabLst/>
              <a:defRPr sz="2400" b="0">
                <a:latin typeface="+mn-lt"/>
              </a:defRPr>
            </a:lvl3pPr>
            <a:lvl4pPr marL="1385888" marR="0" indent="-261938"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200"/>
            </a:lvl4pPr>
            <a:lvl5pPr marL="1649413" indent="-263525">
              <a:buFont typeface="Arial" panose="020B0604020202020204" pitchFamily="34" charset="0"/>
              <a:buChar char="•"/>
              <a:tabLst/>
              <a:defRPr sz="2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20" name="Espace réservé du texte 16">
            <a:extLst>
              <a:ext uri="{FF2B5EF4-FFF2-40B4-BE49-F238E27FC236}">
                <a16:creationId xmlns:a16="http://schemas.microsoft.com/office/drawing/2014/main" id="{2ACF2E53-88F6-BD4B-99E6-ADECF414C959}"/>
              </a:ext>
            </a:extLst>
          </p:cNvPr>
          <p:cNvSpPr>
            <a:spLocks noGrp="1"/>
          </p:cNvSpPr>
          <p:nvPr>
            <p:ph type="body" sz="quarter" idx="19" hasCustomPrompt="1"/>
          </p:nvPr>
        </p:nvSpPr>
        <p:spPr>
          <a:xfrm>
            <a:off x="1310132" y="732616"/>
            <a:ext cx="10134306" cy="535484"/>
          </a:xfrm>
          <a:prstGeom prst="rect">
            <a:avLst/>
          </a:prstGeom>
        </p:spPr>
        <p:txBody>
          <a:bodyPr anchor="b">
            <a:noAutofit/>
          </a:bodyPr>
          <a:lstStyle>
            <a:lvl1pPr marL="0" indent="0">
              <a:buFontTx/>
              <a:buNone/>
              <a:defRPr sz="3400" b="1" cap="all" baseline="0">
                <a:solidFill>
                  <a:schemeClr val="bg2"/>
                </a:solidFill>
              </a:defRPr>
            </a:lvl1pPr>
          </a:lstStyle>
          <a:p>
            <a:r>
              <a:rPr lang="fr-FR" dirty="0"/>
              <a:t>Titre DE LA PAGE</a:t>
            </a:r>
          </a:p>
        </p:txBody>
      </p:sp>
      <p:sp>
        <p:nvSpPr>
          <p:cNvPr id="21" name="Espace réservé du texte 16">
            <a:extLst>
              <a:ext uri="{FF2B5EF4-FFF2-40B4-BE49-F238E27FC236}">
                <a16:creationId xmlns:a16="http://schemas.microsoft.com/office/drawing/2014/main" id="{F02F07DF-2781-AF4D-A902-322A8945E5B7}"/>
              </a:ext>
            </a:extLst>
          </p:cNvPr>
          <p:cNvSpPr>
            <a:spLocks noGrp="1"/>
          </p:cNvSpPr>
          <p:nvPr>
            <p:ph type="body" sz="quarter" idx="20" hasCustomPrompt="1"/>
          </p:nvPr>
        </p:nvSpPr>
        <p:spPr>
          <a:xfrm>
            <a:off x="1310132" y="1284387"/>
            <a:ext cx="9704231" cy="486557"/>
          </a:xfrm>
          <a:prstGeom prst="rect">
            <a:avLst/>
          </a:prstGeom>
        </p:spPr>
        <p:txBody>
          <a:bodyPr anchor="t">
            <a:noAutofit/>
          </a:bodyPr>
          <a:lstStyle>
            <a:lvl1pPr marL="0" indent="0">
              <a:buFontTx/>
              <a:buNone/>
              <a:defRPr sz="2400" b="0" cap="all" baseline="0">
                <a:solidFill>
                  <a:schemeClr val="tx2"/>
                </a:solidFill>
              </a:defRPr>
            </a:lvl1pPr>
          </a:lstStyle>
          <a:p>
            <a:r>
              <a:rPr lang="fr-FR" dirty="0"/>
              <a:t>Sous-titre</a:t>
            </a:r>
          </a:p>
        </p:txBody>
      </p:sp>
    </p:spTree>
    <p:extLst>
      <p:ext uri="{BB962C8B-B14F-4D97-AF65-F5344CB8AC3E}">
        <p14:creationId xmlns:p14="http://schemas.microsoft.com/office/powerpoint/2010/main" val="24571103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e 2 colonnes">
    <p:spTree>
      <p:nvGrpSpPr>
        <p:cNvPr id="1" name=""/>
        <p:cNvGrpSpPr/>
        <p:nvPr/>
      </p:nvGrpSpPr>
      <p:grpSpPr>
        <a:xfrm>
          <a:off x="0" y="0"/>
          <a:ext cx="0" cy="0"/>
          <a:chOff x="0" y="0"/>
          <a:chExt cx="0" cy="0"/>
        </a:xfrm>
      </p:grpSpPr>
      <p:sp>
        <p:nvSpPr>
          <p:cNvPr id="21" name="Espace réservé du texte 16">
            <a:extLst>
              <a:ext uri="{FF2B5EF4-FFF2-40B4-BE49-F238E27FC236}">
                <a16:creationId xmlns:a16="http://schemas.microsoft.com/office/drawing/2014/main" id="{F02F07DF-2781-AF4D-A902-322A8945E5B7}"/>
              </a:ext>
            </a:extLst>
          </p:cNvPr>
          <p:cNvSpPr>
            <a:spLocks noGrp="1"/>
          </p:cNvSpPr>
          <p:nvPr>
            <p:ph type="body" sz="quarter" idx="20" hasCustomPrompt="1"/>
          </p:nvPr>
        </p:nvSpPr>
        <p:spPr>
          <a:xfrm>
            <a:off x="1310132" y="1284387"/>
            <a:ext cx="9704231" cy="486557"/>
          </a:xfrm>
          <a:prstGeom prst="rect">
            <a:avLst/>
          </a:prstGeom>
        </p:spPr>
        <p:txBody>
          <a:bodyPr anchor="t">
            <a:noAutofit/>
          </a:bodyPr>
          <a:lstStyle>
            <a:lvl1pPr marL="0" indent="0">
              <a:buFontTx/>
              <a:buNone/>
              <a:defRPr sz="2400" b="0" cap="all" baseline="0">
                <a:solidFill>
                  <a:schemeClr val="tx2"/>
                </a:solidFill>
              </a:defRPr>
            </a:lvl1pPr>
          </a:lstStyle>
          <a:p>
            <a:r>
              <a:rPr lang="fr-FR" dirty="0"/>
              <a:t>Sous-titre</a:t>
            </a:r>
          </a:p>
        </p:txBody>
      </p:sp>
      <p:sp>
        <p:nvSpPr>
          <p:cNvPr id="11" name="Espace réservé du texte 15">
            <a:extLst>
              <a:ext uri="{FF2B5EF4-FFF2-40B4-BE49-F238E27FC236}">
                <a16:creationId xmlns:a16="http://schemas.microsoft.com/office/drawing/2014/main" id="{73F02D77-C516-D24F-B1E7-8DDB729E65AF}"/>
              </a:ext>
            </a:extLst>
          </p:cNvPr>
          <p:cNvSpPr>
            <a:spLocks noGrp="1"/>
          </p:cNvSpPr>
          <p:nvPr>
            <p:ph type="body" sz="quarter" idx="29"/>
          </p:nvPr>
        </p:nvSpPr>
        <p:spPr>
          <a:xfrm>
            <a:off x="1310132" y="2233556"/>
            <a:ext cx="4968000" cy="4088735"/>
          </a:xfrm>
          <a:prstGeom prst="rect">
            <a:avLst/>
          </a:prstGeom>
        </p:spPr>
        <p:txBody>
          <a:bodyPr>
            <a:normAutofit/>
          </a:bodyPr>
          <a:lstStyle>
            <a:lvl1pPr marL="406400" indent="-398463">
              <a:lnSpc>
                <a:spcPct val="100000"/>
              </a:lnSpc>
              <a:spcBef>
                <a:spcPts val="500"/>
              </a:spcBef>
              <a:buClr>
                <a:schemeClr val="bg2"/>
              </a:buClr>
              <a:buFont typeface="Police système"/>
              <a:buChar char="●"/>
              <a:tabLst/>
              <a:defRPr sz="3000" b="0">
                <a:latin typeface="+mn-lt"/>
              </a:defRPr>
            </a:lvl1pPr>
            <a:lvl2pPr marL="800100" indent="-342900">
              <a:lnSpc>
                <a:spcPct val="100000"/>
              </a:lnSpc>
              <a:buClr>
                <a:schemeClr val="tx2"/>
              </a:buClr>
              <a:buSzPct val="120000"/>
              <a:buFont typeface="Police système"/>
              <a:buChar char="•"/>
              <a:defRPr sz="2600" b="0">
                <a:latin typeface="+mn-lt"/>
              </a:defRPr>
            </a:lvl2pPr>
            <a:lvl3pPr marL="1143000" indent="-296863">
              <a:lnSpc>
                <a:spcPct val="100000"/>
              </a:lnSpc>
              <a:buFont typeface="Police système"/>
              <a:buChar char="•"/>
              <a:tabLst/>
              <a:defRPr sz="2400" b="0">
                <a:latin typeface="+mn-lt"/>
              </a:defRPr>
            </a:lvl3pPr>
            <a:lvl4pPr marL="1385888" marR="0" indent="-261938"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200"/>
            </a:lvl4pPr>
            <a:lvl5pPr marL="1649413" indent="-263525">
              <a:buFont typeface="Arial" panose="020B0604020202020204" pitchFamily="34" charset="0"/>
              <a:buChar char="•"/>
              <a:tabLst/>
              <a:defRPr sz="2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3" name="Espace réservé du texte 15">
            <a:extLst>
              <a:ext uri="{FF2B5EF4-FFF2-40B4-BE49-F238E27FC236}">
                <a16:creationId xmlns:a16="http://schemas.microsoft.com/office/drawing/2014/main" id="{4574CD46-1DC5-5544-90DF-7B24EA12A7F2}"/>
              </a:ext>
            </a:extLst>
          </p:cNvPr>
          <p:cNvSpPr>
            <a:spLocks noGrp="1"/>
          </p:cNvSpPr>
          <p:nvPr>
            <p:ph type="body" sz="quarter" idx="30"/>
          </p:nvPr>
        </p:nvSpPr>
        <p:spPr>
          <a:xfrm>
            <a:off x="6589746" y="2233555"/>
            <a:ext cx="4854692" cy="4088735"/>
          </a:xfrm>
          <a:prstGeom prst="rect">
            <a:avLst/>
          </a:prstGeom>
        </p:spPr>
        <p:txBody>
          <a:bodyPr>
            <a:normAutofit/>
          </a:bodyPr>
          <a:lstStyle>
            <a:lvl1pPr marL="406400" indent="-398463">
              <a:lnSpc>
                <a:spcPct val="100000"/>
              </a:lnSpc>
              <a:spcBef>
                <a:spcPts val="500"/>
              </a:spcBef>
              <a:buClr>
                <a:schemeClr val="bg2"/>
              </a:buClr>
              <a:buFont typeface="Police système"/>
              <a:buChar char="●"/>
              <a:tabLst/>
              <a:defRPr sz="3000" b="0">
                <a:latin typeface="+mn-lt"/>
              </a:defRPr>
            </a:lvl1pPr>
            <a:lvl2pPr marL="800100" indent="-342900">
              <a:lnSpc>
                <a:spcPct val="100000"/>
              </a:lnSpc>
              <a:buClr>
                <a:schemeClr val="tx2"/>
              </a:buClr>
              <a:buSzPct val="120000"/>
              <a:buFont typeface="Police système"/>
              <a:buChar char="•"/>
              <a:defRPr sz="2600" b="0">
                <a:latin typeface="+mn-lt"/>
              </a:defRPr>
            </a:lvl2pPr>
            <a:lvl3pPr marL="1143000" indent="-296863">
              <a:lnSpc>
                <a:spcPct val="100000"/>
              </a:lnSpc>
              <a:buFont typeface="Police système"/>
              <a:buChar char="•"/>
              <a:tabLst/>
              <a:defRPr sz="2400" b="0">
                <a:latin typeface="+mn-lt"/>
              </a:defRPr>
            </a:lvl3pPr>
            <a:lvl4pPr marL="1385888" marR="0" indent="-261938"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200"/>
            </a:lvl4pPr>
            <a:lvl5pPr marL="1649413" indent="-263525">
              <a:buFont typeface="Arial" panose="020B0604020202020204" pitchFamily="34" charset="0"/>
              <a:buChar char="•"/>
              <a:tabLst/>
              <a:defRPr sz="2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4" name="Espace réservé du numéro de diapositive 38">
            <a:extLst>
              <a:ext uri="{FF2B5EF4-FFF2-40B4-BE49-F238E27FC236}">
                <a16:creationId xmlns:a16="http://schemas.microsoft.com/office/drawing/2014/main" id="{713A0608-F590-7245-B6FB-D22EEB00159C}"/>
              </a:ext>
            </a:extLst>
          </p:cNvPr>
          <p:cNvSpPr>
            <a:spLocks noGrp="1"/>
          </p:cNvSpPr>
          <p:nvPr>
            <p:ph type="sldNum" sz="quarter" idx="26"/>
          </p:nvPr>
        </p:nvSpPr>
        <p:spPr>
          <a:xfrm>
            <a:off x="11579191" y="693538"/>
            <a:ext cx="612809" cy="613639"/>
          </a:xfrm>
          <a:prstGeom prst="rect">
            <a:avLst/>
          </a:prstGeom>
        </p:spPr>
        <p:txBody>
          <a:bodyPr anchor="ctr"/>
          <a:lstStyle>
            <a:lvl1pPr algn="l">
              <a:defRPr sz="1400">
                <a:solidFill>
                  <a:schemeClr val="bg2"/>
                </a:solidFill>
              </a:defRPr>
            </a:lvl1pPr>
          </a:lstStyle>
          <a:p>
            <a:fld id="{27F63893-9D7C-4D41-AC61-E8ABFBCB521E}" type="slidenum">
              <a:rPr lang="fr-FR" smtClean="0"/>
              <a:pPr/>
              <a:t>‹N°›</a:t>
            </a:fld>
            <a:endParaRPr lang="fr-FR" dirty="0"/>
          </a:p>
        </p:txBody>
      </p:sp>
      <p:sp>
        <p:nvSpPr>
          <p:cNvPr id="15" name="Espace réservé du texte 16">
            <a:extLst>
              <a:ext uri="{FF2B5EF4-FFF2-40B4-BE49-F238E27FC236}">
                <a16:creationId xmlns:a16="http://schemas.microsoft.com/office/drawing/2014/main" id="{AD679259-110B-1A40-9E88-F2302B28E4D1}"/>
              </a:ext>
            </a:extLst>
          </p:cNvPr>
          <p:cNvSpPr>
            <a:spLocks noGrp="1"/>
          </p:cNvSpPr>
          <p:nvPr>
            <p:ph type="body" sz="quarter" idx="19" hasCustomPrompt="1"/>
          </p:nvPr>
        </p:nvSpPr>
        <p:spPr>
          <a:xfrm>
            <a:off x="1310132" y="732616"/>
            <a:ext cx="10134306" cy="535484"/>
          </a:xfrm>
          <a:prstGeom prst="rect">
            <a:avLst/>
          </a:prstGeom>
        </p:spPr>
        <p:txBody>
          <a:bodyPr anchor="b">
            <a:noAutofit/>
          </a:bodyPr>
          <a:lstStyle>
            <a:lvl1pPr marL="0" indent="0">
              <a:buFontTx/>
              <a:buNone/>
              <a:defRPr sz="3400" b="1" cap="all" baseline="0">
                <a:solidFill>
                  <a:schemeClr val="bg2"/>
                </a:solidFill>
              </a:defRPr>
            </a:lvl1pPr>
          </a:lstStyle>
          <a:p>
            <a:r>
              <a:rPr lang="fr-FR" dirty="0"/>
              <a:t>Titre DE LA PAGE</a:t>
            </a:r>
          </a:p>
        </p:txBody>
      </p:sp>
    </p:spTree>
    <p:extLst>
      <p:ext uri="{BB962C8B-B14F-4D97-AF65-F5344CB8AC3E}">
        <p14:creationId xmlns:p14="http://schemas.microsoft.com/office/powerpoint/2010/main" val="2495797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et média">
    <p:spTree>
      <p:nvGrpSpPr>
        <p:cNvPr id="1" name=""/>
        <p:cNvGrpSpPr/>
        <p:nvPr/>
      </p:nvGrpSpPr>
      <p:grpSpPr>
        <a:xfrm>
          <a:off x="0" y="0"/>
          <a:ext cx="0" cy="0"/>
          <a:chOff x="0" y="0"/>
          <a:chExt cx="0" cy="0"/>
        </a:xfrm>
      </p:grpSpPr>
      <p:sp>
        <p:nvSpPr>
          <p:cNvPr id="20" name="Espace réservé du texte 16">
            <a:extLst>
              <a:ext uri="{FF2B5EF4-FFF2-40B4-BE49-F238E27FC236}">
                <a16:creationId xmlns:a16="http://schemas.microsoft.com/office/drawing/2014/main" id="{2ACF2E53-88F6-BD4B-99E6-ADECF414C959}"/>
              </a:ext>
            </a:extLst>
          </p:cNvPr>
          <p:cNvSpPr>
            <a:spLocks noGrp="1"/>
          </p:cNvSpPr>
          <p:nvPr>
            <p:ph type="body" sz="quarter" idx="19" hasCustomPrompt="1"/>
          </p:nvPr>
        </p:nvSpPr>
        <p:spPr>
          <a:xfrm>
            <a:off x="1310132" y="732616"/>
            <a:ext cx="4968000" cy="535484"/>
          </a:xfrm>
          <a:prstGeom prst="rect">
            <a:avLst/>
          </a:prstGeom>
        </p:spPr>
        <p:txBody>
          <a:bodyPr anchor="b">
            <a:noAutofit/>
          </a:bodyPr>
          <a:lstStyle>
            <a:lvl1pPr marL="0" indent="0">
              <a:buFontTx/>
              <a:buNone/>
              <a:defRPr sz="3400" b="1" cap="all" baseline="0">
                <a:solidFill>
                  <a:schemeClr val="bg2"/>
                </a:solidFill>
              </a:defRPr>
            </a:lvl1pPr>
          </a:lstStyle>
          <a:p>
            <a:r>
              <a:rPr lang="fr-FR" dirty="0"/>
              <a:t>Titre DE LA PAGE</a:t>
            </a:r>
          </a:p>
        </p:txBody>
      </p:sp>
      <p:sp>
        <p:nvSpPr>
          <p:cNvPr id="21" name="Espace réservé du texte 16">
            <a:extLst>
              <a:ext uri="{FF2B5EF4-FFF2-40B4-BE49-F238E27FC236}">
                <a16:creationId xmlns:a16="http://schemas.microsoft.com/office/drawing/2014/main" id="{F02F07DF-2781-AF4D-A902-322A8945E5B7}"/>
              </a:ext>
            </a:extLst>
          </p:cNvPr>
          <p:cNvSpPr>
            <a:spLocks noGrp="1"/>
          </p:cNvSpPr>
          <p:nvPr>
            <p:ph type="body" sz="quarter" idx="20" hasCustomPrompt="1"/>
          </p:nvPr>
        </p:nvSpPr>
        <p:spPr>
          <a:xfrm>
            <a:off x="1310133" y="1284387"/>
            <a:ext cx="4968000" cy="486557"/>
          </a:xfrm>
          <a:prstGeom prst="rect">
            <a:avLst/>
          </a:prstGeom>
        </p:spPr>
        <p:txBody>
          <a:bodyPr anchor="t">
            <a:noAutofit/>
          </a:bodyPr>
          <a:lstStyle>
            <a:lvl1pPr marL="0" indent="0">
              <a:buFontTx/>
              <a:buNone/>
              <a:defRPr sz="2400" b="0" cap="all" baseline="0">
                <a:solidFill>
                  <a:schemeClr val="tx2"/>
                </a:solidFill>
              </a:defRPr>
            </a:lvl1pPr>
          </a:lstStyle>
          <a:p>
            <a:r>
              <a:rPr lang="fr-FR" dirty="0"/>
              <a:t>Sous-titre</a:t>
            </a:r>
          </a:p>
        </p:txBody>
      </p:sp>
      <p:sp>
        <p:nvSpPr>
          <p:cNvPr id="3" name="Espace réservé du contenu 2">
            <a:extLst>
              <a:ext uri="{FF2B5EF4-FFF2-40B4-BE49-F238E27FC236}">
                <a16:creationId xmlns:a16="http://schemas.microsoft.com/office/drawing/2014/main" id="{631E2FB1-7F14-7D4F-BC43-062956360950}"/>
              </a:ext>
            </a:extLst>
          </p:cNvPr>
          <p:cNvSpPr>
            <a:spLocks noGrp="1"/>
          </p:cNvSpPr>
          <p:nvPr>
            <p:ph sz="quarter" idx="28" hasCustomPrompt="1"/>
          </p:nvPr>
        </p:nvSpPr>
        <p:spPr>
          <a:xfrm>
            <a:off x="6784134" y="732616"/>
            <a:ext cx="4660304" cy="5589675"/>
          </a:xfrm>
          <a:prstGeom prst="rect">
            <a:avLst/>
          </a:prstGeom>
        </p:spPr>
        <p:txBody>
          <a:bodyPr anchor="ctr">
            <a:normAutofit/>
          </a:bodyPr>
          <a:lstStyle>
            <a:lvl1pPr marL="0" indent="0">
              <a:buNone/>
              <a:defRPr lang="fr-FR" sz="2000" b="0" kern="1200" dirty="0">
                <a:solidFill>
                  <a:schemeClr val="tx1"/>
                </a:solidFill>
                <a:latin typeface="+mn-lt"/>
                <a:ea typeface="+mn-ea"/>
                <a:cs typeface="+mn-cs"/>
              </a:defRPr>
            </a:lvl1pPr>
          </a:lstStyle>
          <a:p>
            <a:r>
              <a:rPr lang="fr-FR" dirty="0"/>
              <a:t>Insérer une image ou une vidéo</a:t>
            </a:r>
          </a:p>
        </p:txBody>
      </p:sp>
      <p:sp>
        <p:nvSpPr>
          <p:cNvPr id="9" name="Espace réservé du texte 15">
            <a:extLst>
              <a:ext uri="{FF2B5EF4-FFF2-40B4-BE49-F238E27FC236}">
                <a16:creationId xmlns:a16="http://schemas.microsoft.com/office/drawing/2014/main" id="{E1EF9903-A76D-CC42-BA54-256E478B0AFB}"/>
              </a:ext>
            </a:extLst>
          </p:cNvPr>
          <p:cNvSpPr>
            <a:spLocks noGrp="1"/>
          </p:cNvSpPr>
          <p:nvPr>
            <p:ph type="body" sz="quarter" idx="29"/>
          </p:nvPr>
        </p:nvSpPr>
        <p:spPr>
          <a:xfrm>
            <a:off x="1310132" y="2233556"/>
            <a:ext cx="4968000" cy="4088735"/>
          </a:xfrm>
          <a:prstGeom prst="rect">
            <a:avLst/>
          </a:prstGeom>
        </p:spPr>
        <p:txBody>
          <a:bodyPr>
            <a:normAutofit/>
          </a:bodyPr>
          <a:lstStyle>
            <a:lvl1pPr marL="406400" indent="-398463">
              <a:lnSpc>
                <a:spcPct val="100000"/>
              </a:lnSpc>
              <a:spcBef>
                <a:spcPts val="500"/>
              </a:spcBef>
              <a:buClr>
                <a:schemeClr val="bg2"/>
              </a:buClr>
              <a:buFont typeface="Police système"/>
              <a:buChar char="●"/>
              <a:tabLst/>
              <a:defRPr sz="3000" b="0">
                <a:latin typeface="+mn-lt"/>
              </a:defRPr>
            </a:lvl1pPr>
            <a:lvl2pPr marL="800100" indent="-342900">
              <a:lnSpc>
                <a:spcPct val="100000"/>
              </a:lnSpc>
              <a:buClr>
                <a:schemeClr val="tx2"/>
              </a:buClr>
              <a:buSzPct val="120000"/>
              <a:buFont typeface="Police système"/>
              <a:buChar char="•"/>
              <a:defRPr sz="2600" b="0">
                <a:latin typeface="+mn-lt"/>
              </a:defRPr>
            </a:lvl2pPr>
            <a:lvl3pPr marL="1143000" indent="-296863">
              <a:lnSpc>
                <a:spcPct val="100000"/>
              </a:lnSpc>
              <a:buFont typeface="Police système"/>
              <a:buChar char="•"/>
              <a:tabLst/>
              <a:defRPr sz="2400" b="0">
                <a:latin typeface="+mn-lt"/>
              </a:defRPr>
            </a:lvl3pPr>
            <a:lvl4pPr marL="1385888" marR="0" indent="-261938"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200"/>
            </a:lvl4pPr>
            <a:lvl5pPr marL="1649413" indent="-263525">
              <a:buFont typeface="Arial" panose="020B0604020202020204" pitchFamily="34" charset="0"/>
              <a:buChar char="•"/>
              <a:tabLst/>
              <a:defRPr sz="2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FR" dirty="0"/>
          </a:p>
        </p:txBody>
      </p:sp>
      <p:sp>
        <p:nvSpPr>
          <p:cNvPr id="10" name="Espace réservé du numéro de diapositive 38">
            <a:extLst>
              <a:ext uri="{FF2B5EF4-FFF2-40B4-BE49-F238E27FC236}">
                <a16:creationId xmlns:a16="http://schemas.microsoft.com/office/drawing/2014/main" id="{AB00C67B-5095-2D49-B80B-D2C168423886}"/>
              </a:ext>
            </a:extLst>
          </p:cNvPr>
          <p:cNvSpPr>
            <a:spLocks noGrp="1"/>
          </p:cNvSpPr>
          <p:nvPr>
            <p:ph type="sldNum" sz="quarter" idx="26"/>
          </p:nvPr>
        </p:nvSpPr>
        <p:spPr>
          <a:xfrm>
            <a:off x="11579191" y="693538"/>
            <a:ext cx="612809" cy="613639"/>
          </a:xfrm>
          <a:prstGeom prst="rect">
            <a:avLst/>
          </a:prstGeom>
        </p:spPr>
        <p:txBody>
          <a:bodyPr anchor="ctr"/>
          <a:lstStyle>
            <a:lvl1pPr algn="l">
              <a:defRPr sz="1400">
                <a:solidFill>
                  <a:schemeClr val="bg2"/>
                </a:solidFill>
              </a:defRPr>
            </a:lvl1pPr>
          </a:lstStyle>
          <a:p>
            <a:fld id="{27F63893-9D7C-4D41-AC61-E8ABFBCB521E}" type="slidenum">
              <a:rPr lang="fr-FR" smtClean="0"/>
              <a:pPr/>
              <a:t>‹N°›</a:t>
            </a:fld>
            <a:endParaRPr lang="fr-FR" dirty="0"/>
          </a:p>
        </p:txBody>
      </p:sp>
    </p:spTree>
    <p:extLst>
      <p:ext uri="{BB962C8B-B14F-4D97-AF65-F5344CB8AC3E}">
        <p14:creationId xmlns:p14="http://schemas.microsoft.com/office/powerpoint/2010/main" val="1235677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pic>
        <p:nvPicPr>
          <p:cNvPr id="5" name="Image 4">
            <a:extLst>
              <a:ext uri="{FF2B5EF4-FFF2-40B4-BE49-F238E27FC236}">
                <a16:creationId xmlns:a16="http://schemas.microsoft.com/office/drawing/2014/main" id="{2A30D20D-D1DE-C64A-8EBA-EE94470DAB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1" name="Espace réservé du texte 16">
            <a:extLst>
              <a:ext uri="{FF2B5EF4-FFF2-40B4-BE49-F238E27FC236}">
                <a16:creationId xmlns:a16="http://schemas.microsoft.com/office/drawing/2014/main" id="{FFB94C3B-CC89-6A42-9C48-9A622FE55699}"/>
              </a:ext>
            </a:extLst>
          </p:cNvPr>
          <p:cNvSpPr>
            <a:spLocks noGrp="1"/>
          </p:cNvSpPr>
          <p:nvPr>
            <p:ph type="body" sz="quarter" idx="27" hasCustomPrompt="1"/>
          </p:nvPr>
        </p:nvSpPr>
        <p:spPr>
          <a:xfrm>
            <a:off x="1310132" y="1713232"/>
            <a:ext cx="2137918" cy="897052"/>
          </a:xfrm>
          <a:prstGeom prst="rect">
            <a:avLst/>
          </a:prstGeom>
        </p:spPr>
        <p:txBody>
          <a:bodyPr bIns="0" anchor="b">
            <a:normAutofit/>
          </a:bodyPr>
          <a:lstStyle>
            <a:lvl1pPr marL="0" indent="0">
              <a:buFontTx/>
              <a:buNone/>
              <a:defRPr sz="5600" b="1" cap="all" baseline="0">
                <a:solidFill>
                  <a:schemeClr val="bg1"/>
                </a:solidFill>
              </a:defRPr>
            </a:lvl1pPr>
          </a:lstStyle>
          <a:p>
            <a:r>
              <a:rPr lang="fr-FR" dirty="0"/>
              <a:t>000</a:t>
            </a:r>
          </a:p>
        </p:txBody>
      </p:sp>
      <p:sp>
        <p:nvSpPr>
          <p:cNvPr id="52" name="Espace réservé du texte 51">
            <a:extLst>
              <a:ext uri="{FF2B5EF4-FFF2-40B4-BE49-F238E27FC236}">
                <a16:creationId xmlns:a16="http://schemas.microsoft.com/office/drawing/2014/main" id="{B9C05916-67BA-714D-AF12-F1123988DF8C}"/>
              </a:ext>
            </a:extLst>
          </p:cNvPr>
          <p:cNvSpPr>
            <a:spLocks noGrp="1"/>
          </p:cNvSpPr>
          <p:nvPr>
            <p:ph type="body" sz="quarter" idx="37" hasCustomPrompt="1"/>
          </p:nvPr>
        </p:nvSpPr>
        <p:spPr>
          <a:xfrm>
            <a:off x="1310132" y="2623950"/>
            <a:ext cx="2137918" cy="896530"/>
          </a:xfrm>
          <a:prstGeom prst="rect">
            <a:avLst/>
          </a:prstGeom>
        </p:spPr>
        <p:txBody>
          <a:bodyPr tIns="0">
            <a:normAutofit/>
          </a:bodyPr>
          <a:lstStyle>
            <a:lvl1pPr marL="0" indent="0">
              <a:buFontTx/>
              <a:buNone/>
              <a:defRPr sz="1800">
                <a:solidFill>
                  <a:schemeClr val="bg1"/>
                </a:solidFill>
              </a:defRPr>
            </a:lvl1pPr>
          </a:lstStyle>
          <a:p>
            <a:r>
              <a:rPr lang="fr-FR" dirty="0"/>
              <a:t>Légende</a:t>
            </a:r>
          </a:p>
        </p:txBody>
      </p:sp>
      <p:sp>
        <p:nvSpPr>
          <p:cNvPr id="53" name="Espace réservé du texte 16">
            <a:extLst>
              <a:ext uri="{FF2B5EF4-FFF2-40B4-BE49-F238E27FC236}">
                <a16:creationId xmlns:a16="http://schemas.microsoft.com/office/drawing/2014/main" id="{64340280-370A-2544-BB36-7D237E2F9FFF}"/>
              </a:ext>
            </a:extLst>
          </p:cNvPr>
          <p:cNvSpPr>
            <a:spLocks noGrp="1"/>
          </p:cNvSpPr>
          <p:nvPr>
            <p:ph type="body" sz="quarter" idx="38" hasCustomPrompt="1"/>
          </p:nvPr>
        </p:nvSpPr>
        <p:spPr>
          <a:xfrm>
            <a:off x="5041582" y="1713232"/>
            <a:ext cx="2089468" cy="897052"/>
          </a:xfrm>
          <a:prstGeom prst="rect">
            <a:avLst/>
          </a:prstGeom>
        </p:spPr>
        <p:txBody>
          <a:bodyPr bIns="0" anchor="b">
            <a:normAutofit/>
          </a:bodyPr>
          <a:lstStyle>
            <a:lvl1pPr marL="0" indent="0">
              <a:buFontTx/>
              <a:buNone/>
              <a:defRPr sz="5600" b="1" cap="all" baseline="0">
                <a:solidFill>
                  <a:schemeClr val="bg1"/>
                </a:solidFill>
              </a:defRPr>
            </a:lvl1pPr>
          </a:lstStyle>
          <a:p>
            <a:r>
              <a:rPr lang="fr-FR" dirty="0"/>
              <a:t>000</a:t>
            </a:r>
          </a:p>
        </p:txBody>
      </p:sp>
      <p:sp>
        <p:nvSpPr>
          <p:cNvPr id="54" name="Espace réservé du texte 51">
            <a:extLst>
              <a:ext uri="{FF2B5EF4-FFF2-40B4-BE49-F238E27FC236}">
                <a16:creationId xmlns:a16="http://schemas.microsoft.com/office/drawing/2014/main" id="{64A4FA35-703D-C94B-9B8B-E9FCEA0295C0}"/>
              </a:ext>
            </a:extLst>
          </p:cNvPr>
          <p:cNvSpPr>
            <a:spLocks noGrp="1"/>
          </p:cNvSpPr>
          <p:nvPr>
            <p:ph type="body" sz="quarter" idx="39" hasCustomPrompt="1"/>
          </p:nvPr>
        </p:nvSpPr>
        <p:spPr>
          <a:xfrm>
            <a:off x="5041582" y="2623950"/>
            <a:ext cx="2089468" cy="896530"/>
          </a:xfrm>
          <a:prstGeom prst="rect">
            <a:avLst/>
          </a:prstGeom>
        </p:spPr>
        <p:txBody>
          <a:bodyPr tIns="0">
            <a:normAutofit/>
          </a:bodyPr>
          <a:lstStyle>
            <a:lvl1pPr marL="0" indent="0">
              <a:buFontTx/>
              <a:buNone/>
              <a:defRPr sz="1800">
                <a:solidFill>
                  <a:schemeClr val="bg1"/>
                </a:solidFill>
              </a:defRPr>
            </a:lvl1pPr>
          </a:lstStyle>
          <a:p>
            <a:r>
              <a:rPr lang="fr-FR" dirty="0"/>
              <a:t>Légende</a:t>
            </a:r>
          </a:p>
        </p:txBody>
      </p:sp>
      <p:sp>
        <p:nvSpPr>
          <p:cNvPr id="55" name="Espace réservé du texte 16">
            <a:extLst>
              <a:ext uri="{FF2B5EF4-FFF2-40B4-BE49-F238E27FC236}">
                <a16:creationId xmlns:a16="http://schemas.microsoft.com/office/drawing/2014/main" id="{1D0AE05F-283A-4543-A482-0B71F2607218}"/>
              </a:ext>
            </a:extLst>
          </p:cNvPr>
          <p:cNvSpPr>
            <a:spLocks noGrp="1"/>
          </p:cNvSpPr>
          <p:nvPr>
            <p:ph type="body" sz="quarter" idx="40" hasCustomPrompt="1"/>
          </p:nvPr>
        </p:nvSpPr>
        <p:spPr>
          <a:xfrm>
            <a:off x="8699182" y="1713232"/>
            <a:ext cx="2089468" cy="897052"/>
          </a:xfrm>
          <a:prstGeom prst="rect">
            <a:avLst/>
          </a:prstGeom>
        </p:spPr>
        <p:txBody>
          <a:bodyPr bIns="0" anchor="b">
            <a:normAutofit/>
          </a:bodyPr>
          <a:lstStyle>
            <a:lvl1pPr marL="0" indent="0">
              <a:buFontTx/>
              <a:buNone/>
              <a:defRPr sz="5600" b="1" cap="all" baseline="0">
                <a:solidFill>
                  <a:schemeClr val="bg1"/>
                </a:solidFill>
              </a:defRPr>
            </a:lvl1pPr>
          </a:lstStyle>
          <a:p>
            <a:r>
              <a:rPr lang="fr-FR" dirty="0"/>
              <a:t>000</a:t>
            </a:r>
          </a:p>
        </p:txBody>
      </p:sp>
      <p:sp>
        <p:nvSpPr>
          <p:cNvPr id="56" name="Espace réservé du texte 51">
            <a:extLst>
              <a:ext uri="{FF2B5EF4-FFF2-40B4-BE49-F238E27FC236}">
                <a16:creationId xmlns:a16="http://schemas.microsoft.com/office/drawing/2014/main" id="{50A22D69-C202-3D4A-9E8E-49D9CE49F789}"/>
              </a:ext>
            </a:extLst>
          </p:cNvPr>
          <p:cNvSpPr>
            <a:spLocks noGrp="1"/>
          </p:cNvSpPr>
          <p:nvPr>
            <p:ph type="body" sz="quarter" idx="41" hasCustomPrompt="1"/>
          </p:nvPr>
        </p:nvSpPr>
        <p:spPr>
          <a:xfrm>
            <a:off x="8699182" y="2623950"/>
            <a:ext cx="2089468" cy="896530"/>
          </a:xfrm>
          <a:prstGeom prst="rect">
            <a:avLst/>
          </a:prstGeom>
        </p:spPr>
        <p:txBody>
          <a:bodyPr tIns="0">
            <a:normAutofit/>
          </a:bodyPr>
          <a:lstStyle>
            <a:lvl1pPr marL="0" indent="0">
              <a:buFontTx/>
              <a:buNone/>
              <a:defRPr sz="1800">
                <a:solidFill>
                  <a:schemeClr val="bg1"/>
                </a:solidFill>
              </a:defRPr>
            </a:lvl1pPr>
          </a:lstStyle>
          <a:p>
            <a:r>
              <a:rPr lang="fr-FR" dirty="0"/>
              <a:t>Légende</a:t>
            </a:r>
          </a:p>
        </p:txBody>
      </p:sp>
      <p:sp>
        <p:nvSpPr>
          <p:cNvPr id="57" name="Espace réservé du texte 16">
            <a:extLst>
              <a:ext uri="{FF2B5EF4-FFF2-40B4-BE49-F238E27FC236}">
                <a16:creationId xmlns:a16="http://schemas.microsoft.com/office/drawing/2014/main" id="{B5FEE436-9170-0749-B593-DFB26D59B0AA}"/>
              </a:ext>
            </a:extLst>
          </p:cNvPr>
          <p:cNvSpPr>
            <a:spLocks noGrp="1"/>
          </p:cNvSpPr>
          <p:nvPr>
            <p:ph type="body" sz="quarter" idx="42" hasCustomPrompt="1"/>
          </p:nvPr>
        </p:nvSpPr>
        <p:spPr>
          <a:xfrm>
            <a:off x="3822382" y="4178024"/>
            <a:ext cx="2089468" cy="897052"/>
          </a:xfrm>
          <a:prstGeom prst="rect">
            <a:avLst/>
          </a:prstGeom>
        </p:spPr>
        <p:txBody>
          <a:bodyPr bIns="0" anchor="b">
            <a:normAutofit/>
          </a:bodyPr>
          <a:lstStyle>
            <a:lvl1pPr marL="0" indent="0">
              <a:buFontTx/>
              <a:buNone/>
              <a:defRPr sz="5600" b="1" cap="all" baseline="0">
                <a:solidFill>
                  <a:schemeClr val="bg1"/>
                </a:solidFill>
              </a:defRPr>
            </a:lvl1pPr>
          </a:lstStyle>
          <a:p>
            <a:r>
              <a:rPr lang="fr-FR" dirty="0"/>
              <a:t>000</a:t>
            </a:r>
          </a:p>
        </p:txBody>
      </p:sp>
      <p:sp>
        <p:nvSpPr>
          <p:cNvPr id="58" name="Espace réservé du texte 51">
            <a:extLst>
              <a:ext uri="{FF2B5EF4-FFF2-40B4-BE49-F238E27FC236}">
                <a16:creationId xmlns:a16="http://schemas.microsoft.com/office/drawing/2014/main" id="{CFB13ECB-6A43-7146-AD47-44D77E7EFD9B}"/>
              </a:ext>
            </a:extLst>
          </p:cNvPr>
          <p:cNvSpPr>
            <a:spLocks noGrp="1"/>
          </p:cNvSpPr>
          <p:nvPr>
            <p:ph type="body" sz="quarter" idx="43" hasCustomPrompt="1"/>
          </p:nvPr>
        </p:nvSpPr>
        <p:spPr>
          <a:xfrm>
            <a:off x="3822382" y="5088742"/>
            <a:ext cx="2089468" cy="896530"/>
          </a:xfrm>
          <a:prstGeom prst="rect">
            <a:avLst/>
          </a:prstGeom>
        </p:spPr>
        <p:txBody>
          <a:bodyPr tIns="0">
            <a:normAutofit/>
          </a:bodyPr>
          <a:lstStyle>
            <a:lvl1pPr marL="0" indent="0">
              <a:buFontTx/>
              <a:buNone/>
              <a:defRPr sz="1800">
                <a:solidFill>
                  <a:schemeClr val="bg1"/>
                </a:solidFill>
              </a:defRPr>
            </a:lvl1pPr>
          </a:lstStyle>
          <a:p>
            <a:r>
              <a:rPr lang="fr-FR" dirty="0"/>
              <a:t>Légende</a:t>
            </a:r>
          </a:p>
        </p:txBody>
      </p:sp>
      <p:sp>
        <p:nvSpPr>
          <p:cNvPr id="59" name="Espace réservé du texte 16">
            <a:extLst>
              <a:ext uri="{FF2B5EF4-FFF2-40B4-BE49-F238E27FC236}">
                <a16:creationId xmlns:a16="http://schemas.microsoft.com/office/drawing/2014/main" id="{5F82516C-BC4E-D440-AD76-76B937DFFCB9}"/>
              </a:ext>
            </a:extLst>
          </p:cNvPr>
          <p:cNvSpPr>
            <a:spLocks noGrp="1"/>
          </p:cNvSpPr>
          <p:nvPr>
            <p:ph type="body" sz="quarter" idx="44" hasCustomPrompt="1"/>
          </p:nvPr>
        </p:nvSpPr>
        <p:spPr>
          <a:xfrm>
            <a:off x="8699182" y="4178024"/>
            <a:ext cx="2089468" cy="897052"/>
          </a:xfrm>
          <a:prstGeom prst="rect">
            <a:avLst/>
          </a:prstGeom>
        </p:spPr>
        <p:txBody>
          <a:bodyPr bIns="0" anchor="b">
            <a:normAutofit/>
          </a:bodyPr>
          <a:lstStyle>
            <a:lvl1pPr marL="0" indent="0">
              <a:buFontTx/>
              <a:buNone/>
              <a:defRPr sz="5600" b="1" cap="all" baseline="0">
                <a:solidFill>
                  <a:schemeClr val="bg1"/>
                </a:solidFill>
              </a:defRPr>
            </a:lvl1pPr>
          </a:lstStyle>
          <a:p>
            <a:r>
              <a:rPr lang="fr-FR" dirty="0"/>
              <a:t>000</a:t>
            </a:r>
          </a:p>
        </p:txBody>
      </p:sp>
      <p:sp>
        <p:nvSpPr>
          <p:cNvPr id="60" name="Espace réservé du texte 51">
            <a:extLst>
              <a:ext uri="{FF2B5EF4-FFF2-40B4-BE49-F238E27FC236}">
                <a16:creationId xmlns:a16="http://schemas.microsoft.com/office/drawing/2014/main" id="{7E8B8782-3BDA-A342-ABA3-33BB2E880BBA}"/>
              </a:ext>
            </a:extLst>
          </p:cNvPr>
          <p:cNvSpPr>
            <a:spLocks noGrp="1"/>
          </p:cNvSpPr>
          <p:nvPr>
            <p:ph type="body" sz="quarter" idx="45" hasCustomPrompt="1"/>
          </p:nvPr>
        </p:nvSpPr>
        <p:spPr>
          <a:xfrm>
            <a:off x="8699182" y="5088742"/>
            <a:ext cx="2089468" cy="896530"/>
          </a:xfrm>
          <a:prstGeom prst="rect">
            <a:avLst/>
          </a:prstGeom>
        </p:spPr>
        <p:txBody>
          <a:bodyPr tIns="0">
            <a:normAutofit/>
          </a:bodyPr>
          <a:lstStyle>
            <a:lvl1pPr marL="0" indent="0">
              <a:buFontTx/>
              <a:buNone/>
              <a:defRPr sz="1800">
                <a:solidFill>
                  <a:schemeClr val="bg1"/>
                </a:solidFill>
              </a:defRPr>
            </a:lvl1pPr>
          </a:lstStyle>
          <a:p>
            <a:r>
              <a:rPr lang="fr-FR" dirty="0"/>
              <a:t>Légende</a:t>
            </a:r>
          </a:p>
        </p:txBody>
      </p:sp>
      <p:sp>
        <p:nvSpPr>
          <p:cNvPr id="18" name="Espace réservé du texte 16">
            <a:extLst>
              <a:ext uri="{FF2B5EF4-FFF2-40B4-BE49-F238E27FC236}">
                <a16:creationId xmlns:a16="http://schemas.microsoft.com/office/drawing/2014/main" id="{6C19BA67-5EFC-C944-8B77-704D5ED6ED94}"/>
              </a:ext>
            </a:extLst>
          </p:cNvPr>
          <p:cNvSpPr>
            <a:spLocks noGrp="1"/>
          </p:cNvSpPr>
          <p:nvPr>
            <p:ph type="body" sz="quarter" idx="19" hasCustomPrompt="1"/>
          </p:nvPr>
        </p:nvSpPr>
        <p:spPr>
          <a:xfrm>
            <a:off x="1100906" y="732616"/>
            <a:ext cx="10134306" cy="535484"/>
          </a:xfrm>
          <a:prstGeom prst="rect">
            <a:avLst/>
          </a:prstGeom>
        </p:spPr>
        <p:txBody>
          <a:bodyPr anchor="b">
            <a:noAutofit/>
          </a:bodyPr>
          <a:lstStyle>
            <a:lvl1pPr marL="0" indent="0">
              <a:buFontTx/>
              <a:buNone/>
              <a:defRPr sz="3400" b="1" cap="all" baseline="0">
                <a:solidFill>
                  <a:schemeClr val="bg1"/>
                </a:solidFill>
              </a:defRPr>
            </a:lvl1pPr>
          </a:lstStyle>
          <a:p>
            <a:r>
              <a:rPr lang="fr-FR" dirty="0"/>
              <a:t>Titre DE LA PAGE</a:t>
            </a:r>
          </a:p>
        </p:txBody>
      </p:sp>
    </p:spTree>
    <p:extLst>
      <p:ext uri="{BB962C8B-B14F-4D97-AF65-F5344CB8AC3E}">
        <p14:creationId xmlns:p14="http://schemas.microsoft.com/office/powerpoint/2010/main" val="411652367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ernière de couverture">
    <p:spTree>
      <p:nvGrpSpPr>
        <p:cNvPr id="1" name=""/>
        <p:cNvGrpSpPr/>
        <p:nvPr/>
      </p:nvGrpSpPr>
      <p:grpSpPr>
        <a:xfrm>
          <a:off x="0" y="0"/>
          <a:ext cx="0" cy="0"/>
          <a:chOff x="0" y="0"/>
          <a:chExt cx="0" cy="0"/>
        </a:xfrm>
      </p:grpSpPr>
      <p:pic>
        <p:nvPicPr>
          <p:cNvPr id="6" name="Imag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35780" y="58163"/>
            <a:ext cx="12192000" cy="6858000"/>
          </a:xfrm>
          <a:prstGeom prst="rect">
            <a:avLst/>
          </a:prstGeom>
        </p:spPr>
      </p:pic>
      <p:sp>
        <p:nvSpPr>
          <p:cNvPr id="4" name="ZoneTexte 3"/>
          <p:cNvSpPr txBox="1"/>
          <p:nvPr userDrawn="1"/>
        </p:nvSpPr>
        <p:spPr>
          <a:xfrm>
            <a:off x="1343277" y="1602223"/>
            <a:ext cx="2557084" cy="584775"/>
          </a:xfrm>
          <a:prstGeom prst="rect">
            <a:avLst/>
          </a:prstGeom>
          <a:noFill/>
        </p:spPr>
        <p:txBody>
          <a:bodyPr wrap="square" rtlCol="0">
            <a:spAutoFit/>
          </a:bodyPr>
          <a:lstStyle/>
          <a:p>
            <a:r>
              <a:rPr lang="fr-FR" sz="3200" b="1" dirty="0">
                <a:solidFill>
                  <a:srgbClr val="00B0F0"/>
                </a:solidFill>
              </a:rPr>
              <a:t>MERCI</a:t>
            </a:r>
          </a:p>
        </p:txBody>
      </p:sp>
    </p:spTree>
    <p:extLst>
      <p:ext uri="{BB962C8B-B14F-4D97-AF65-F5344CB8AC3E}">
        <p14:creationId xmlns:p14="http://schemas.microsoft.com/office/powerpoint/2010/main" val="946648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6" name="Espace réservé du titre 1">
            <a:extLst>
              <a:ext uri="{FF2B5EF4-FFF2-40B4-BE49-F238E27FC236}">
                <a16:creationId xmlns:a16="http://schemas.microsoft.com/office/drawing/2014/main" id="{0DCAE7E9-AEE2-0A45-A5FC-3EE77B880910}"/>
              </a:ext>
            </a:extLst>
          </p:cNvPr>
          <p:cNvSpPr>
            <a:spLocks noGrp="1"/>
          </p:cNvSpPr>
          <p:nvPr>
            <p:ph type="title"/>
          </p:nvPr>
        </p:nvSpPr>
        <p:spPr>
          <a:xfrm>
            <a:off x="1310132" y="732616"/>
            <a:ext cx="10247612" cy="535484"/>
          </a:xfrm>
          <a:prstGeom prst="rect">
            <a:avLst/>
          </a:prstGeom>
        </p:spPr>
        <p:txBody>
          <a:bodyPr vert="horz" lIns="91440" tIns="45720" rIns="91440" bIns="45720" rtlCol="0" anchor="ctr">
            <a:normAutofit/>
          </a:bodyPr>
          <a:lstStyle/>
          <a:p>
            <a:r>
              <a:rPr lang="fr-FR" dirty="0"/>
              <a:t>Modifiez le style du titre</a:t>
            </a:r>
          </a:p>
        </p:txBody>
      </p:sp>
      <p:sp>
        <p:nvSpPr>
          <p:cNvPr id="4" name="Espace réservé du numéro de diapositive 38">
            <a:extLst>
              <a:ext uri="{FF2B5EF4-FFF2-40B4-BE49-F238E27FC236}">
                <a16:creationId xmlns:a16="http://schemas.microsoft.com/office/drawing/2014/main" id="{0275763B-291A-974C-B397-5312DAFD5DFD}"/>
              </a:ext>
            </a:extLst>
          </p:cNvPr>
          <p:cNvSpPr>
            <a:spLocks noGrp="1"/>
          </p:cNvSpPr>
          <p:nvPr>
            <p:ph type="sldNum" sz="quarter" idx="4"/>
          </p:nvPr>
        </p:nvSpPr>
        <p:spPr>
          <a:xfrm>
            <a:off x="11579191" y="693538"/>
            <a:ext cx="612809" cy="613639"/>
          </a:xfrm>
          <a:prstGeom prst="rect">
            <a:avLst/>
          </a:prstGeom>
        </p:spPr>
        <p:txBody>
          <a:bodyPr anchor="ctr"/>
          <a:lstStyle>
            <a:lvl1pPr algn="l">
              <a:defRPr sz="1400">
                <a:solidFill>
                  <a:schemeClr val="bg2"/>
                </a:solidFill>
              </a:defRPr>
            </a:lvl1pPr>
          </a:lstStyle>
          <a:p>
            <a:fld id="{27F63893-9D7C-4D41-AC61-E8ABFBCB521E}" type="slidenum">
              <a:rPr lang="fr-FR" smtClean="0"/>
              <a:pPr/>
              <a:t>‹N°›</a:t>
            </a:fld>
            <a:endParaRPr lang="fr-FR" dirty="0"/>
          </a:p>
        </p:txBody>
      </p:sp>
    </p:spTree>
    <p:extLst>
      <p:ext uri="{BB962C8B-B14F-4D97-AF65-F5344CB8AC3E}">
        <p14:creationId xmlns:p14="http://schemas.microsoft.com/office/powerpoint/2010/main" val="1300360019"/>
      </p:ext>
    </p:extLst>
  </p:cSld>
  <p:clrMap bg1="lt1" tx1="dk1" bg2="lt2" tx2="dk2" accent1="accent1" accent2="accent2" accent3="accent3" accent4="accent4" accent5="accent5" accent6="accent6" hlink="hlink" folHlink="folHlink"/>
  <p:sldLayoutIdLst>
    <p:sldLayoutId id="2147483660" r:id="rId1"/>
    <p:sldLayoutId id="2147483650" r:id="rId2"/>
    <p:sldLayoutId id="2147483653" r:id="rId3"/>
    <p:sldLayoutId id="2147483654" r:id="rId4"/>
    <p:sldLayoutId id="2147483658" r:id="rId5"/>
    <p:sldLayoutId id="2147483659" r:id="rId6"/>
    <p:sldLayoutId id="2147483655" r:id="rId7"/>
    <p:sldLayoutId id="2147483657" r:id="rId8"/>
  </p:sldLayoutIdLst>
  <p:hf hdr="0" ftr="0"/>
  <p:txStyles>
    <p:titleStyle>
      <a:lvl1pPr algn="l" defTabSz="914400" rtl="0" eaLnBrk="1" latinLnBrk="0" hangingPunct="1">
        <a:lnSpc>
          <a:spcPct val="90000"/>
        </a:lnSpc>
        <a:spcBef>
          <a:spcPct val="0"/>
        </a:spcBef>
        <a:buNone/>
        <a:defRPr lang="fr-FR" sz="3400" b="1" kern="1200" cap="all" baseline="0" dirty="0" smtClean="0">
          <a:solidFill>
            <a:schemeClr val="bg2"/>
          </a:solidFill>
          <a:latin typeface="Calibri" panose="020F0502020204030204" pitchFamily="34" charset="0"/>
          <a:ea typeface="+mn-ea"/>
          <a:cs typeface="Calibri" panose="020F0502020204030204" pitchFamily="34" charset="0"/>
        </a:defRPr>
      </a:lvl1pPr>
    </p:titleStyle>
    <p:bodyStyle>
      <a:lvl1pPr marL="228600" marR="0" indent="-228600" algn="l" defTabSz="914400" rtl="0" eaLnBrk="1" fontAlgn="auto" latinLnBrk="0" hangingPunct="1">
        <a:lnSpc>
          <a:spcPct val="100000"/>
        </a:lnSpc>
        <a:spcBef>
          <a:spcPts val="500"/>
        </a:spcBef>
        <a:spcAft>
          <a:spcPts val="0"/>
        </a:spcAft>
        <a:buClr>
          <a:schemeClr val="bg2"/>
        </a:buClr>
        <a:buSzTx/>
        <a:buFont typeface="Police système"/>
        <a:buChar char="●"/>
        <a:tabLst/>
        <a:defRPr lang="fr-FR" sz="2000" b="0" kern="1200" noProof="0" dirty="0" smtClean="0">
          <a:solidFill>
            <a:schemeClr val="tx1"/>
          </a:solidFill>
          <a:latin typeface="+mn-lt"/>
          <a:ea typeface="+mn-ea"/>
          <a:cs typeface="Calibri" panose="020F0502020204030204" pitchFamily="34" charset="0"/>
        </a:defRPr>
      </a:lvl1pPr>
      <a:lvl2pPr marL="6858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400" kern="1200">
          <a:solidFill>
            <a:schemeClr val="tx1"/>
          </a:solidFill>
          <a:latin typeface="+mn-lt"/>
          <a:ea typeface="+mn-ea"/>
          <a:cs typeface="+mn-cs"/>
        </a:defRPr>
      </a:lvl2pPr>
      <a:lvl3pPr marL="1143000" marR="0" indent="-2286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a16="http://schemas.microsoft.com/office/drawing/2014/main" id="{9D6D898D-43EB-D46C-2AE8-BE7F45314061}"/>
              </a:ext>
            </a:extLst>
          </p:cNvPr>
          <p:cNvSpPr>
            <a:spLocks noGrp="1"/>
          </p:cNvSpPr>
          <p:nvPr>
            <p:ph type="body" sz="quarter" idx="20"/>
          </p:nvPr>
        </p:nvSpPr>
        <p:spPr/>
        <p:txBody>
          <a:bodyPr/>
          <a:lstStyle/>
          <a:p>
            <a:r>
              <a:rPr lang="fr-FR" cap="none" dirty="0"/>
              <a:t>Bases pratiques pour le mémoire d’initiation à la recherche : Initier et problématiser</a:t>
            </a:r>
          </a:p>
        </p:txBody>
      </p:sp>
      <p:sp>
        <p:nvSpPr>
          <p:cNvPr id="3" name="Espace réservé du texte 2">
            <a:extLst>
              <a:ext uri="{FF2B5EF4-FFF2-40B4-BE49-F238E27FC236}">
                <a16:creationId xmlns:a16="http://schemas.microsoft.com/office/drawing/2014/main" id="{D4853EE9-2992-0974-EF63-861712CED0C3}"/>
              </a:ext>
            </a:extLst>
          </p:cNvPr>
          <p:cNvSpPr>
            <a:spLocks noGrp="1"/>
          </p:cNvSpPr>
          <p:nvPr>
            <p:ph type="body" sz="quarter" idx="19"/>
          </p:nvPr>
        </p:nvSpPr>
        <p:spPr>
          <a:xfrm>
            <a:off x="1297623" y="3215844"/>
            <a:ext cx="8747525" cy="884668"/>
          </a:xfrm>
        </p:spPr>
        <p:txBody>
          <a:bodyPr/>
          <a:lstStyle/>
          <a:p>
            <a:r>
              <a:rPr lang="fr-FR" dirty="0"/>
              <a:t>Initier sa recherche</a:t>
            </a:r>
          </a:p>
        </p:txBody>
      </p:sp>
      <p:sp>
        <p:nvSpPr>
          <p:cNvPr id="4" name="Espace réservé du texte 3">
            <a:extLst>
              <a:ext uri="{FF2B5EF4-FFF2-40B4-BE49-F238E27FC236}">
                <a16:creationId xmlns:a16="http://schemas.microsoft.com/office/drawing/2014/main" id="{8F798D77-9634-ADBA-6BB0-8BB4771966C6}"/>
              </a:ext>
            </a:extLst>
          </p:cNvPr>
          <p:cNvSpPr>
            <a:spLocks noGrp="1"/>
          </p:cNvSpPr>
          <p:nvPr>
            <p:ph type="body" sz="quarter" idx="21"/>
          </p:nvPr>
        </p:nvSpPr>
        <p:spPr/>
        <p:txBody>
          <a:bodyPr/>
          <a:lstStyle/>
          <a:p>
            <a:r>
              <a:rPr lang="fr-FR" b="1" cap="none" dirty="0"/>
              <a:t>Gautiez </a:t>
            </a:r>
            <a:r>
              <a:rPr lang="fr-FR" cap="none" dirty="0"/>
              <a:t>Raphaëlle</a:t>
            </a:r>
          </a:p>
        </p:txBody>
      </p:sp>
      <p:sp>
        <p:nvSpPr>
          <p:cNvPr id="5" name="Espace réservé du texte 4">
            <a:extLst>
              <a:ext uri="{FF2B5EF4-FFF2-40B4-BE49-F238E27FC236}">
                <a16:creationId xmlns:a16="http://schemas.microsoft.com/office/drawing/2014/main" id="{3860A17D-F515-D492-E344-FBD44AD0EAF9}"/>
              </a:ext>
            </a:extLst>
          </p:cNvPr>
          <p:cNvSpPr>
            <a:spLocks noGrp="1"/>
          </p:cNvSpPr>
          <p:nvPr>
            <p:ph type="body" sz="quarter" idx="22"/>
          </p:nvPr>
        </p:nvSpPr>
        <p:spPr/>
        <p:txBody>
          <a:bodyPr/>
          <a:lstStyle/>
          <a:p>
            <a:r>
              <a:rPr lang="fr-FR" dirty="0"/>
              <a:t>08/09/2025</a:t>
            </a:r>
          </a:p>
        </p:txBody>
      </p:sp>
    </p:spTree>
    <p:extLst>
      <p:ext uri="{BB962C8B-B14F-4D97-AF65-F5344CB8AC3E}">
        <p14:creationId xmlns:p14="http://schemas.microsoft.com/office/powerpoint/2010/main" val="3482361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F13840-DB60-D11A-3F22-63935AD06E50}"/>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6975969-705C-7857-76AE-384BD69573B9}"/>
              </a:ext>
            </a:extLst>
          </p:cNvPr>
          <p:cNvSpPr>
            <a:spLocks noGrp="1"/>
          </p:cNvSpPr>
          <p:nvPr>
            <p:ph type="sldNum" sz="quarter" idx="26"/>
          </p:nvPr>
        </p:nvSpPr>
        <p:spPr/>
        <p:txBody>
          <a:bodyPr/>
          <a:lstStyle/>
          <a:p>
            <a:fld id="{27F63893-9D7C-4D41-AC61-E8ABFBCB521E}" type="slidenum">
              <a:rPr lang="fr-FR" smtClean="0"/>
              <a:pPr/>
              <a:t>10</a:t>
            </a:fld>
            <a:endParaRPr lang="fr-FR" dirty="0"/>
          </a:p>
        </p:txBody>
      </p:sp>
      <p:sp>
        <p:nvSpPr>
          <p:cNvPr id="4" name="Espace réservé du texte 3">
            <a:extLst>
              <a:ext uri="{FF2B5EF4-FFF2-40B4-BE49-F238E27FC236}">
                <a16:creationId xmlns:a16="http://schemas.microsoft.com/office/drawing/2014/main" id="{274C98B6-1454-1F04-AE78-E2A8C314AFBF}"/>
              </a:ext>
            </a:extLst>
          </p:cNvPr>
          <p:cNvSpPr>
            <a:spLocks noGrp="1"/>
          </p:cNvSpPr>
          <p:nvPr>
            <p:ph type="body" sz="quarter" idx="19"/>
          </p:nvPr>
        </p:nvSpPr>
        <p:spPr/>
        <p:txBody>
          <a:bodyPr/>
          <a:lstStyle/>
          <a:p>
            <a:r>
              <a:rPr lang="fr-FR" dirty="0"/>
              <a:t>Le pico : exemple</a:t>
            </a:r>
            <a:endParaRPr lang="fr-FR" u="sng" dirty="0"/>
          </a:p>
        </p:txBody>
      </p:sp>
      <p:pic>
        <p:nvPicPr>
          <p:cNvPr id="3" name="Image 2">
            <a:extLst>
              <a:ext uri="{FF2B5EF4-FFF2-40B4-BE49-F238E27FC236}">
                <a16:creationId xmlns:a16="http://schemas.microsoft.com/office/drawing/2014/main" id="{294323EB-0E9F-1908-CC9C-2D6EA53C2DCA}"/>
              </a:ext>
            </a:extLst>
          </p:cNvPr>
          <p:cNvPicPr>
            <a:picLocks noChangeAspect="1"/>
          </p:cNvPicPr>
          <p:nvPr/>
        </p:nvPicPr>
        <p:blipFill>
          <a:blip r:embed="rId2"/>
          <a:srcRect b="56335"/>
          <a:stretch/>
        </p:blipFill>
        <p:spPr>
          <a:xfrm>
            <a:off x="1455179" y="1428057"/>
            <a:ext cx="9844212" cy="2354263"/>
          </a:xfrm>
          <a:prstGeom prst="rect">
            <a:avLst/>
          </a:prstGeom>
        </p:spPr>
      </p:pic>
      <p:sp>
        <p:nvSpPr>
          <p:cNvPr id="5" name="ZoneTexte 4">
            <a:extLst>
              <a:ext uri="{FF2B5EF4-FFF2-40B4-BE49-F238E27FC236}">
                <a16:creationId xmlns:a16="http://schemas.microsoft.com/office/drawing/2014/main" id="{B49070E8-7568-5F15-E2CC-8A1F276E3DFB}"/>
              </a:ext>
            </a:extLst>
          </p:cNvPr>
          <p:cNvSpPr txBox="1"/>
          <p:nvPr/>
        </p:nvSpPr>
        <p:spPr>
          <a:xfrm>
            <a:off x="433110" y="3782320"/>
            <a:ext cx="11452485" cy="2862322"/>
          </a:xfrm>
          <a:prstGeom prst="rect">
            <a:avLst/>
          </a:prstGeom>
          <a:noFill/>
        </p:spPr>
        <p:txBody>
          <a:bodyPr wrap="square" rtlCol="0">
            <a:spAutoFit/>
          </a:bodyPr>
          <a:lstStyle/>
          <a:p>
            <a:r>
              <a:rPr lang="fr-FR" dirty="0">
                <a:solidFill>
                  <a:srgbClr val="000000"/>
                </a:solidFill>
              </a:rPr>
              <a:t>Exemple : </a:t>
            </a:r>
          </a:p>
          <a:p>
            <a:endParaRPr lang="fr-FR" dirty="0">
              <a:solidFill>
                <a:srgbClr val="000000"/>
              </a:solidFill>
            </a:endParaRPr>
          </a:p>
          <a:p>
            <a:r>
              <a:rPr lang="fr-FR" dirty="0">
                <a:solidFill>
                  <a:srgbClr val="000000"/>
                </a:solidFill>
              </a:rPr>
              <a:t>Cas pratique : «  un patient âgé de 62 ans vient vous consulter après une hémiplégie droite datant de 4 ans. Il est capable de marcher 10 minutes avec une canne, mais il éprouve une fatigue. Il vous demande si c’est possible de lui faire faire du renforcement musculaire des muscles de la jambe car son fils lui a dit que ça pourrait lui donner plus de force et il pourrait ainsi marcher plus longtemps. </a:t>
            </a:r>
          </a:p>
          <a:p>
            <a:endParaRPr lang="fr-FR" dirty="0">
              <a:solidFill>
                <a:srgbClr val="000000"/>
              </a:solidFill>
            </a:endParaRPr>
          </a:p>
          <a:p>
            <a:pPr marL="285750" indent="-285750">
              <a:buFont typeface="Wingdings" pitchFamily="2" charset="2"/>
              <a:buChar char="à"/>
            </a:pPr>
            <a:r>
              <a:rPr lang="fr-FR" dirty="0">
                <a:solidFill>
                  <a:srgbClr val="000000"/>
                </a:solidFill>
                <a:sym typeface="Wingdings" pitchFamily="2" charset="2"/>
              </a:rPr>
              <a:t>Selon le modèle PICO : </a:t>
            </a:r>
          </a:p>
          <a:p>
            <a:r>
              <a:rPr lang="fr-FR" dirty="0">
                <a:solidFill>
                  <a:srgbClr val="000000"/>
                </a:solidFill>
                <a:sym typeface="Wingdings" pitchFamily="2" charset="2"/>
              </a:rPr>
              <a:t>«  Un programme de renforcement musculaire progressif (I) par rapport à une situation contrôle (C) modifie-t-il la force </a:t>
            </a:r>
            <a:r>
              <a:rPr lang="fr-FR" dirty="0" err="1">
                <a:solidFill>
                  <a:srgbClr val="000000"/>
                </a:solidFill>
                <a:sym typeface="Wingdings" pitchFamily="2" charset="2"/>
              </a:rPr>
              <a:t>musuclaire</a:t>
            </a:r>
            <a:r>
              <a:rPr lang="fr-FR" dirty="0">
                <a:solidFill>
                  <a:srgbClr val="000000"/>
                </a:solidFill>
                <a:sym typeface="Wingdings" pitchFamily="2" charset="2"/>
              </a:rPr>
              <a:t> et les capacités fonctionnelles (O) chez des sujets hémiplégiques (P) »</a:t>
            </a:r>
            <a:endParaRPr lang="fr-FR" dirty="0">
              <a:solidFill>
                <a:srgbClr val="000000"/>
              </a:solidFill>
            </a:endParaRPr>
          </a:p>
        </p:txBody>
      </p:sp>
    </p:spTree>
    <p:extLst>
      <p:ext uri="{BB962C8B-B14F-4D97-AF65-F5344CB8AC3E}">
        <p14:creationId xmlns:p14="http://schemas.microsoft.com/office/powerpoint/2010/main" val="225758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9B69F8EE-7FB8-8EB0-6382-3BE235417A4D}"/>
              </a:ext>
            </a:extLst>
          </p:cNvPr>
          <p:cNvSpPr>
            <a:spLocks noGrp="1"/>
          </p:cNvSpPr>
          <p:nvPr>
            <p:ph type="sldNum" sz="quarter" idx="26"/>
          </p:nvPr>
        </p:nvSpPr>
        <p:spPr/>
        <p:txBody>
          <a:bodyPr/>
          <a:lstStyle/>
          <a:p>
            <a:fld id="{27F63893-9D7C-4D41-AC61-E8ABFBCB521E}" type="slidenum">
              <a:rPr lang="fr-FR" smtClean="0"/>
              <a:pPr/>
              <a:t>11</a:t>
            </a:fld>
            <a:endParaRPr lang="fr-FR" dirty="0"/>
          </a:p>
        </p:txBody>
      </p:sp>
      <p:sp>
        <p:nvSpPr>
          <p:cNvPr id="4" name="Espace réservé du texte 3">
            <a:extLst>
              <a:ext uri="{FF2B5EF4-FFF2-40B4-BE49-F238E27FC236}">
                <a16:creationId xmlns:a16="http://schemas.microsoft.com/office/drawing/2014/main" id="{CA1A6D9E-03C5-4940-D625-6E9608CC273A}"/>
              </a:ext>
            </a:extLst>
          </p:cNvPr>
          <p:cNvSpPr>
            <a:spLocks noGrp="1"/>
          </p:cNvSpPr>
          <p:nvPr>
            <p:ph type="body" sz="quarter" idx="19"/>
          </p:nvPr>
        </p:nvSpPr>
        <p:spPr/>
        <p:txBody>
          <a:bodyPr/>
          <a:lstStyle/>
          <a:p>
            <a:r>
              <a:rPr lang="fr-FR" dirty="0"/>
              <a:t>Les pièges à éviter pendant l’initiation de la recherche</a:t>
            </a:r>
          </a:p>
        </p:txBody>
      </p:sp>
      <p:graphicFrame>
        <p:nvGraphicFramePr>
          <p:cNvPr id="6" name="Tableau 5">
            <a:extLst>
              <a:ext uri="{FF2B5EF4-FFF2-40B4-BE49-F238E27FC236}">
                <a16:creationId xmlns:a16="http://schemas.microsoft.com/office/drawing/2014/main" id="{2DD72896-83E9-02C0-51EC-1757B2924FE6}"/>
              </a:ext>
            </a:extLst>
          </p:cNvPr>
          <p:cNvGraphicFramePr>
            <a:graphicFrameLocks noGrp="1"/>
          </p:cNvGraphicFramePr>
          <p:nvPr>
            <p:extLst>
              <p:ext uri="{D42A27DB-BD31-4B8C-83A1-F6EECF244321}">
                <p14:modId xmlns:p14="http://schemas.microsoft.com/office/powerpoint/2010/main" val="1821892418"/>
              </p:ext>
            </p:extLst>
          </p:nvPr>
        </p:nvGraphicFramePr>
        <p:xfrm>
          <a:off x="174885" y="1257574"/>
          <a:ext cx="11842230" cy="5600426"/>
        </p:xfrm>
        <a:graphic>
          <a:graphicData uri="http://schemas.openxmlformats.org/drawingml/2006/table">
            <a:tbl>
              <a:tblPr firstRow="1" firstCol="1">
                <a:tableStyleId>{3C2FFA5D-87B4-456A-9821-1D502468CF0F}</a:tableStyleId>
              </a:tblPr>
              <a:tblGrid>
                <a:gridCol w="2025670">
                  <a:extLst>
                    <a:ext uri="{9D8B030D-6E8A-4147-A177-3AD203B41FA5}">
                      <a16:colId xmlns:a16="http://schemas.microsoft.com/office/drawing/2014/main" val="1396359739"/>
                    </a:ext>
                  </a:extLst>
                </a:gridCol>
                <a:gridCol w="4360140">
                  <a:extLst>
                    <a:ext uri="{9D8B030D-6E8A-4147-A177-3AD203B41FA5}">
                      <a16:colId xmlns:a16="http://schemas.microsoft.com/office/drawing/2014/main" val="3908066600"/>
                    </a:ext>
                  </a:extLst>
                </a:gridCol>
                <a:gridCol w="5456420">
                  <a:extLst>
                    <a:ext uri="{9D8B030D-6E8A-4147-A177-3AD203B41FA5}">
                      <a16:colId xmlns:a16="http://schemas.microsoft.com/office/drawing/2014/main" val="303072724"/>
                    </a:ext>
                  </a:extLst>
                </a:gridCol>
              </a:tblGrid>
              <a:tr h="298112">
                <a:tc>
                  <a:txBody>
                    <a:bodyPr/>
                    <a:lstStyle/>
                    <a:p>
                      <a:endParaRPr lang="fr-FR" sz="1800" dirty="0">
                        <a:solidFill>
                          <a:srgbClr val="000000"/>
                        </a:solidFill>
                      </a:endParaRPr>
                    </a:p>
                  </a:txBody>
                  <a:tcPr marL="54392" marR="54392" marT="27196" marB="27196" anchor="ctr"/>
                </a:tc>
                <a:tc>
                  <a:txBody>
                    <a:bodyPr/>
                    <a:lstStyle/>
                    <a:p>
                      <a:r>
                        <a:rPr lang="fr-FR" sz="1800">
                          <a:solidFill>
                            <a:srgbClr val="000000"/>
                          </a:solidFill>
                        </a:rPr>
                        <a:t>❌ À éviter</a:t>
                      </a:r>
                    </a:p>
                  </a:txBody>
                  <a:tcPr marL="54392" marR="54392" marT="27196" marB="27196" anchor="ctr"/>
                </a:tc>
                <a:tc>
                  <a:txBody>
                    <a:bodyPr/>
                    <a:lstStyle/>
                    <a:p>
                      <a:r>
                        <a:rPr lang="fr-FR" sz="1800">
                          <a:solidFill>
                            <a:srgbClr val="000000"/>
                          </a:solidFill>
                        </a:rPr>
                        <a:t>✅ À faire</a:t>
                      </a:r>
                    </a:p>
                  </a:txBody>
                  <a:tcPr marL="54392" marR="54392" marT="27196" marB="27196" anchor="ctr"/>
                </a:tc>
                <a:extLst>
                  <a:ext uri="{0D108BD9-81ED-4DB2-BD59-A6C34878D82A}">
                    <a16:rowId xmlns:a16="http://schemas.microsoft.com/office/drawing/2014/main" val="1883981693"/>
                  </a:ext>
                </a:extLst>
              </a:tr>
              <a:tr h="942460">
                <a:tc>
                  <a:txBody>
                    <a:bodyPr/>
                    <a:lstStyle/>
                    <a:p>
                      <a:r>
                        <a:rPr lang="fr-FR" sz="1800" b="1" dirty="0">
                          <a:solidFill>
                            <a:srgbClr val="000000"/>
                          </a:solidFill>
                        </a:rPr>
                        <a:t>Revue de littérature</a:t>
                      </a:r>
                      <a:endParaRPr lang="fr-FR" sz="1800" dirty="0">
                        <a:solidFill>
                          <a:srgbClr val="000000"/>
                        </a:solidFill>
                      </a:endParaRPr>
                    </a:p>
                  </a:txBody>
                  <a:tcPr marL="54392" marR="54392" marT="27196" marB="27196" anchor="ctr"/>
                </a:tc>
                <a:tc>
                  <a:txBody>
                    <a:bodyPr/>
                    <a:lstStyle/>
                    <a:p>
                      <a:r>
                        <a:rPr lang="fr-FR" sz="1800">
                          <a:solidFill>
                            <a:srgbClr val="000000"/>
                          </a:solidFill>
                        </a:rPr>
                        <a:t>Ne pas faire de revue ou se limiter à 2–3 articles récents.</a:t>
                      </a:r>
                    </a:p>
                  </a:txBody>
                  <a:tcPr marL="54392" marR="54392" marT="27196" marB="27196" anchor="ctr"/>
                </a:tc>
                <a:tc>
                  <a:txBody>
                    <a:bodyPr/>
                    <a:lstStyle/>
                    <a:p>
                      <a:r>
                        <a:rPr lang="fr-FR" sz="1800" dirty="0">
                          <a:solidFill>
                            <a:srgbClr val="000000"/>
                          </a:solidFill>
                        </a:rPr>
                        <a:t>Explorer plusieurs bases (PubMed, Embase, CINAHL, Cairn, etc.). Lire des revues systématiques pour avoir une vue d’ensemble.</a:t>
                      </a:r>
                    </a:p>
                  </a:txBody>
                  <a:tcPr marL="54392" marR="54392" marT="27196" marB="27196" anchor="ctr"/>
                </a:tc>
                <a:extLst>
                  <a:ext uri="{0D108BD9-81ED-4DB2-BD59-A6C34878D82A}">
                    <a16:rowId xmlns:a16="http://schemas.microsoft.com/office/drawing/2014/main" val="1415933721"/>
                  </a:ext>
                </a:extLst>
              </a:tr>
              <a:tr h="765454">
                <a:tc>
                  <a:txBody>
                    <a:bodyPr/>
                    <a:lstStyle/>
                    <a:p>
                      <a:r>
                        <a:rPr lang="fr-FR" sz="1800" b="1">
                          <a:solidFill>
                            <a:srgbClr val="000000"/>
                          </a:solidFill>
                        </a:rPr>
                        <a:t>Bases de données</a:t>
                      </a:r>
                      <a:endParaRPr lang="fr-FR" sz="1800">
                        <a:solidFill>
                          <a:srgbClr val="000000"/>
                        </a:solidFill>
                      </a:endParaRPr>
                    </a:p>
                  </a:txBody>
                  <a:tcPr marL="54392" marR="54392" marT="27196" marB="27196" anchor="ctr"/>
                </a:tc>
                <a:tc>
                  <a:txBody>
                    <a:bodyPr/>
                    <a:lstStyle/>
                    <a:p>
                      <a:r>
                        <a:rPr lang="fr-FR" sz="1800" dirty="0">
                          <a:solidFill>
                            <a:srgbClr val="000000"/>
                          </a:solidFill>
                        </a:rPr>
                        <a:t>Ne chercher que sur PubMed.</a:t>
                      </a:r>
                    </a:p>
                  </a:txBody>
                  <a:tcPr marL="54392" marR="54392" marT="27196" marB="27196" anchor="ctr"/>
                </a:tc>
                <a:tc>
                  <a:txBody>
                    <a:bodyPr/>
                    <a:lstStyle/>
                    <a:p>
                      <a:r>
                        <a:rPr lang="fr-FR" sz="1800" dirty="0">
                          <a:solidFill>
                            <a:srgbClr val="000000"/>
                          </a:solidFill>
                        </a:rPr>
                        <a:t>Croiser les bases biomédicales, SHS et francophones. Inclure littérature grise (rapports, thèses, guidelines).</a:t>
                      </a:r>
                    </a:p>
                  </a:txBody>
                  <a:tcPr marL="54392" marR="54392" marT="27196" marB="27196" anchor="ctr"/>
                </a:tc>
                <a:extLst>
                  <a:ext uri="{0D108BD9-81ED-4DB2-BD59-A6C34878D82A}">
                    <a16:rowId xmlns:a16="http://schemas.microsoft.com/office/drawing/2014/main" val="1856610280"/>
                  </a:ext>
                </a:extLst>
              </a:tr>
              <a:tr h="785595">
                <a:tc>
                  <a:txBody>
                    <a:bodyPr/>
                    <a:lstStyle/>
                    <a:p>
                      <a:r>
                        <a:rPr lang="fr-FR" sz="1800" b="1">
                          <a:solidFill>
                            <a:srgbClr val="000000"/>
                          </a:solidFill>
                        </a:rPr>
                        <a:t>Méthodologie</a:t>
                      </a:r>
                      <a:endParaRPr lang="fr-FR" sz="1800">
                        <a:solidFill>
                          <a:srgbClr val="000000"/>
                        </a:solidFill>
                      </a:endParaRPr>
                    </a:p>
                  </a:txBody>
                  <a:tcPr marL="54392" marR="54392" marT="27196" marB="27196" anchor="ctr"/>
                </a:tc>
                <a:tc>
                  <a:txBody>
                    <a:bodyPr/>
                    <a:lstStyle/>
                    <a:p>
                      <a:r>
                        <a:rPr lang="fr-FR" sz="1800" dirty="0">
                          <a:solidFill>
                            <a:srgbClr val="000000"/>
                          </a:solidFill>
                        </a:rPr>
                        <a:t>Choisir la méthode avant la question (“je veux faire du </a:t>
                      </a:r>
                      <a:r>
                        <a:rPr lang="fr-FR" sz="1800" dirty="0" err="1">
                          <a:solidFill>
                            <a:srgbClr val="000000"/>
                          </a:solidFill>
                        </a:rPr>
                        <a:t>quali</a:t>
                      </a:r>
                      <a:r>
                        <a:rPr lang="fr-FR" sz="1800" dirty="0">
                          <a:solidFill>
                            <a:srgbClr val="000000"/>
                          </a:solidFill>
                        </a:rPr>
                        <a:t>/quanti” ou « je veux faire des entretiens »).</a:t>
                      </a:r>
                    </a:p>
                  </a:txBody>
                  <a:tcPr marL="54392" marR="54392" marT="27196" marB="27196" anchor="ctr"/>
                </a:tc>
                <a:tc>
                  <a:txBody>
                    <a:bodyPr/>
                    <a:lstStyle/>
                    <a:p>
                      <a:r>
                        <a:rPr lang="fr-FR" sz="1800" dirty="0">
                          <a:solidFill>
                            <a:srgbClr val="000000"/>
                          </a:solidFill>
                        </a:rPr>
                        <a:t>Définir d’abord la problématique et la question. Adapter ensuite la méthodologie.</a:t>
                      </a:r>
                    </a:p>
                  </a:txBody>
                  <a:tcPr marL="54392" marR="54392" marT="27196" marB="27196" anchor="ctr"/>
                </a:tc>
                <a:extLst>
                  <a:ext uri="{0D108BD9-81ED-4DB2-BD59-A6C34878D82A}">
                    <a16:rowId xmlns:a16="http://schemas.microsoft.com/office/drawing/2014/main" val="226507448"/>
                  </a:ext>
                </a:extLst>
              </a:tr>
              <a:tr h="785595">
                <a:tc>
                  <a:txBody>
                    <a:bodyPr/>
                    <a:lstStyle/>
                    <a:p>
                      <a:r>
                        <a:rPr lang="fr-FR" sz="1800" b="1">
                          <a:solidFill>
                            <a:srgbClr val="000000"/>
                          </a:solidFill>
                        </a:rPr>
                        <a:t>Sujet vs. problématique vs. question</a:t>
                      </a:r>
                      <a:endParaRPr lang="fr-FR" sz="1800">
                        <a:solidFill>
                          <a:srgbClr val="000000"/>
                        </a:solidFill>
                      </a:endParaRPr>
                    </a:p>
                  </a:txBody>
                  <a:tcPr marL="54392" marR="54392" marT="27196" marB="27196" anchor="ctr"/>
                </a:tc>
                <a:tc>
                  <a:txBody>
                    <a:bodyPr/>
                    <a:lstStyle/>
                    <a:p>
                      <a:r>
                        <a:rPr lang="fr-FR" sz="1800">
                          <a:solidFill>
                            <a:srgbClr val="000000"/>
                          </a:solidFill>
                        </a:rPr>
                        <a:t>Confondre sujet large, constat et véritable question de recherche.</a:t>
                      </a:r>
                    </a:p>
                  </a:txBody>
                  <a:tcPr marL="54392" marR="54392" marT="27196" marB="27196" anchor="ctr"/>
                </a:tc>
                <a:tc>
                  <a:txBody>
                    <a:bodyPr/>
                    <a:lstStyle/>
                    <a:p>
                      <a:r>
                        <a:rPr lang="fr-FR" sz="1800">
                          <a:solidFill>
                            <a:srgbClr val="000000"/>
                          </a:solidFill>
                        </a:rPr>
                        <a:t>Clarifier : sujet (thème général) → problématique (tension/contradiction) → question précise et contextualisée.</a:t>
                      </a:r>
                    </a:p>
                  </a:txBody>
                  <a:tcPr marL="54392" marR="54392" marT="27196" marB="27196" anchor="ctr"/>
                </a:tc>
                <a:extLst>
                  <a:ext uri="{0D108BD9-81ED-4DB2-BD59-A6C34878D82A}">
                    <a16:rowId xmlns:a16="http://schemas.microsoft.com/office/drawing/2014/main" val="2121782984"/>
                  </a:ext>
                </a:extLst>
              </a:tr>
              <a:tr h="588449">
                <a:tc>
                  <a:txBody>
                    <a:bodyPr/>
                    <a:lstStyle/>
                    <a:p>
                      <a:r>
                        <a:rPr lang="fr-FR" sz="1800" b="1">
                          <a:solidFill>
                            <a:srgbClr val="000000"/>
                          </a:solidFill>
                        </a:rPr>
                        <a:t>Originalité / niche</a:t>
                      </a:r>
                      <a:endParaRPr lang="fr-FR" sz="1800">
                        <a:solidFill>
                          <a:srgbClr val="000000"/>
                        </a:solidFill>
                      </a:endParaRPr>
                    </a:p>
                  </a:txBody>
                  <a:tcPr marL="54392" marR="54392" marT="27196" marB="27196" anchor="ctr"/>
                </a:tc>
                <a:tc>
                  <a:txBody>
                    <a:bodyPr/>
                    <a:lstStyle/>
                    <a:p>
                      <a:r>
                        <a:rPr lang="fr-FR" sz="1800">
                          <a:solidFill>
                            <a:srgbClr val="000000"/>
                          </a:solidFill>
                        </a:rPr>
                        <a:t>Vouloir être trop original et tomber dans une niche sans littérature.</a:t>
                      </a:r>
                    </a:p>
                  </a:txBody>
                  <a:tcPr marL="54392" marR="54392" marT="27196" marB="27196" anchor="ctr"/>
                </a:tc>
                <a:tc>
                  <a:txBody>
                    <a:bodyPr/>
                    <a:lstStyle/>
                    <a:p>
                      <a:r>
                        <a:rPr lang="fr-FR" sz="1800">
                          <a:solidFill>
                            <a:srgbClr val="000000"/>
                          </a:solidFill>
                        </a:rPr>
                        <a:t>Vérifier qu’il existe une base théorique suffisante. Si niche, élargir le champ.</a:t>
                      </a:r>
                    </a:p>
                  </a:txBody>
                  <a:tcPr marL="54392" marR="54392" marT="27196" marB="27196" anchor="ctr"/>
                </a:tc>
                <a:extLst>
                  <a:ext uri="{0D108BD9-81ED-4DB2-BD59-A6C34878D82A}">
                    <a16:rowId xmlns:a16="http://schemas.microsoft.com/office/drawing/2014/main" val="1011801112"/>
                  </a:ext>
                </a:extLst>
              </a:tr>
              <a:tr h="588449">
                <a:tc>
                  <a:txBody>
                    <a:bodyPr/>
                    <a:lstStyle/>
                    <a:p>
                      <a:r>
                        <a:rPr lang="fr-FR" sz="1800" b="1">
                          <a:solidFill>
                            <a:srgbClr val="000000"/>
                          </a:solidFill>
                        </a:rPr>
                        <a:t>Faisabilité</a:t>
                      </a:r>
                      <a:endParaRPr lang="fr-FR" sz="1800">
                        <a:solidFill>
                          <a:srgbClr val="000000"/>
                        </a:solidFill>
                      </a:endParaRPr>
                    </a:p>
                  </a:txBody>
                  <a:tcPr marL="54392" marR="54392" marT="27196" marB="27196" anchor="ctr"/>
                </a:tc>
                <a:tc>
                  <a:txBody>
                    <a:bodyPr/>
                    <a:lstStyle/>
                    <a:p>
                      <a:r>
                        <a:rPr lang="fr-FR" sz="1800">
                          <a:solidFill>
                            <a:srgbClr val="000000"/>
                          </a:solidFill>
                        </a:rPr>
                        <a:t>Choisir un sujet trop ambitieux ou inaccessible (temps, échantillon, données).</a:t>
                      </a:r>
                    </a:p>
                  </a:txBody>
                  <a:tcPr marL="54392" marR="54392" marT="27196" marB="27196" anchor="ctr"/>
                </a:tc>
                <a:tc>
                  <a:txBody>
                    <a:bodyPr/>
                    <a:lstStyle/>
                    <a:p>
                      <a:r>
                        <a:rPr lang="fr-FR" sz="1800" dirty="0">
                          <a:solidFill>
                            <a:srgbClr val="000000"/>
                          </a:solidFill>
                        </a:rPr>
                        <a:t>Adapter la recherche au format mémoire MKDE : réaliste, faisable, encadrée.</a:t>
                      </a:r>
                    </a:p>
                  </a:txBody>
                  <a:tcPr marL="54392" marR="54392" marT="27196" marB="27196" anchor="ctr"/>
                </a:tc>
                <a:extLst>
                  <a:ext uri="{0D108BD9-81ED-4DB2-BD59-A6C34878D82A}">
                    <a16:rowId xmlns:a16="http://schemas.microsoft.com/office/drawing/2014/main" val="1005062385"/>
                  </a:ext>
                </a:extLst>
              </a:tr>
              <a:tr h="588449">
                <a:tc>
                  <a:txBody>
                    <a:bodyPr/>
                    <a:lstStyle/>
                    <a:p>
                      <a:r>
                        <a:rPr lang="fr-FR" sz="1800" b="1">
                          <a:solidFill>
                            <a:srgbClr val="000000"/>
                          </a:solidFill>
                        </a:rPr>
                        <a:t>Concepts</a:t>
                      </a:r>
                      <a:endParaRPr lang="fr-FR" sz="1800">
                        <a:solidFill>
                          <a:srgbClr val="000000"/>
                        </a:solidFill>
                      </a:endParaRPr>
                    </a:p>
                  </a:txBody>
                  <a:tcPr marL="54392" marR="54392" marT="27196" marB="27196" anchor="ctr"/>
                </a:tc>
                <a:tc>
                  <a:txBody>
                    <a:bodyPr/>
                    <a:lstStyle/>
                    <a:p>
                      <a:r>
                        <a:rPr lang="fr-FR" sz="1800">
                          <a:solidFill>
                            <a:srgbClr val="000000"/>
                          </a:solidFill>
                        </a:rPr>
                        <a:t>Employer des termes vagues (“stress”, “qualité de vie”) sans définition.</a:t>
                      </a:r>
                    </a:p>
                  </a:txBody>
                  <a:tcPr marL="54392" marR="54392" marT="27196" marB="27196" anchor="ctr"/>
                </a:tc>
                <a:tc>
                  <a:txBody>
                    <a:bodyPr/>
                    <a:lstStyle/>
                    <a:p>
                      <a:r>
                        <a:rPr lang="fr-FR" sz="1800" dirty="0">
                          <a:solidFill>
                            <a:srgbClr val="000000"/>
                          </a:solidFill>
                        </a:rPr>
                        <a:t>Définir clairement les concepts à partir de la littérature. Identifier outils et indicateurs adaptés.</a:t>
                      </a:r>
                    </a:p>
                  </a:txBody>
                  <a:tcPr marL="54392" marR="54392" marT="27196" marB="27196" anchor="ctr"/>
                </a:tc>
                <a:extLst>
                  <a:ext uri="{0D108BD9-81ED-4DB2-BD59-A6C34878D82A}">
                    <a16:rowId xmlns:a16="http://schemas.microsoft.com/office/drawing/2014/main" val="3997839012"/>
                  </a:ext>
                </a:extLst>
              </a:tr>
            </a:tbl>
          </a:graphicData>
        </a:graphic>
      </p:graphicFrame>
    </p:spTree>
    <p:extLst>
      <p:ext uri="{BB962C8B-B14F-4D97-AF65-F5344CB8AC3E}">
        <p14:creationId xmlns:p14="http://schemas.microsoft.com/office/powerpoint/2010/main" val="3409915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D50802-7A1C-499D-B5F0-207B2A6F79BA}"/>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7A696D56-754F-C315-C217-E07248AF5F9C}"/>
              </a:ext>
            </a:extLst>
          </p:cNvPr>
          <p:cNvSpPr>
            <a:spLocks noGrp="1"/>
          </p:cNvSpPr>
          <p:nvPr>
            <p:ph type="sldNum" sz="quarter" idx="26"/>
          </p:nvPr>
        </p:nvSpPr>
        <p:spPr/>
        <p:txBody>
          <a:bodyPr/>
          <a:lstStyle/>
          <a:p>
            <a:fld id="{27F63893-9D7C-4D41-AC61-E8ABFBCB521E}" type="slidenum">
              <a:rPr lang="fr-FR" smtClean="0"/>
              <a:pPr/>
              <a:t>12</a:t>
            </a:fld>
            <a:endParaRPr lang="fr-FR" dirty="0"/>
          </a:p>
        </p:txBody>
      </p:sp>
      <p:sp>
        <p:nvSpPr>
          <p:cNvPr id="3" name="Espace réservé du texte 2">
            <a:extLst>
              <a:ext uri="{FF2B5EF4-FFF2-40B4-BE49-F238E27FC236}">
                <a16:creationId xmlns:a16="http://schemas.microsoft.com/office/drawing/2014/main" id="{49FC52CF-38D2-A512-FA1A-C4F6F65516D0}"/>
              </a:ext>
            </a:extLst>
          </p:cNvPr>
          <p:cNvSpPr>
            <a:spLocks noGrp="1"/>
          </p:cNvSpPr>
          <p:nvPr>
            <p:ph type="body" sz="quarter" idx="27"/>
          </p:nvPr>
        </p:nvSpPr>
        <p:spPr>
          <a:xfrm>
            <a:off x="1028847" y="1693910"/>
            <a:ext cx="10134306" cy="4088735"/>
          </a:xfrm>
        </p:spPr>
        <p:txBody>
          <a:bodyPr>
            <a:normAutofit fontScale="55000" lnSpcReduction="20000"/>
          </a:bodyPr>
          <a:lstStyle/>
          <a:p>
            <a:r>
              <a:rPr lang="fr-FR" b="1" dirty="0">
                <a:solidFill>
                  <a:srgbClr val="000000"/>
                </a:solidFill>
              </a:rPr>
              <a:t>Étape 1 – Partir d’une situation d’appel</a:t>
            </a:r>
          </a:p>
          <a:p>
            <a:pPr marL="7937" indent="0">
              <a:buNone/>
            </a:pPr>
            <a:r>
              <a:rPr lang="fr-FR" dirty="0">
                <a:solidFill>
                  <a:srgbClr val="000000"/>
                </a:solidFill>
              </a:rPr>
              <a:t>Ce qui intrigue, choque, interpelle </a:t>
            </a:r>
          </a:p>
          <a:p>
            <a:pPr marL="7937" indent="0">
              <a:buNone/>
            </a:pPr>
            <a:r>
              <a:rPr lang="fr-FR" i="1" dirty="0">
                <a:solidFill>
                  <a:srgbClr val="000000"/>
                </a:solidFill>
              </a:rPr>
              <a:t>« beaucoup d’étudiants disent qu’ils dorment mal »</a:t>
            </a:r>
          </a:p>
          <a:p>
            <a:r>
              <a:rPr lang="fr-FR" b="1" dirty="0">
                <a:solidFill>
                  <a:srgbClr val="000000"/>
                </a:solidFill>
              </a:rPr>
              <a:t>Étape 2 – Explorer la littérature</a:t>
            </a:r>
          </a:p>
          <a:p>
            <a:pPr marL="7937" indent="0">
              <a:buNone/>
            </a:pPr>
            <a:r>
              <a:rPr lang="fr-FR" dirty="0">
                <a:solidFill>
                  <a:srgbClr val="000000"/>
                </a:solidFill>
              </a:rPr>
              <a:t>Qu’est-ce qu’on sait déjà ? Qu’est-ce qui manque ? </a:t>
            </a:r>
          </a:p>
          <a:p>
            <a:pPr marL="7937" indent="0">
              <a:buNone/>
            </a:pPr>
            <a:r>
              <a:rPr lang="fr-FR" dirty="0">
                <a:solidFill>
                  <a:srgbClr val="000000"/>
                </a:solidFill>
              </a:rPr>
              <a:t>« le sommeil des étudiants est étudié, mais peu de données spécifiques aux étudiants en santé</a:t>
            </a:r>
          </a:p>
          <a:p>
            <a:r>
              <a:rPr lang="fr-FR" b="1" dirty="0">
                <a:solidFill>
                  <a:srgbClr val="000000"/>
                </a:solidFill>
              </a:rPr>
              <a:t>Étape 3 – Formuler la problématique</a:t>
            </a:r>
          </a:p>
          <a:p>
            <a:pPr marL="7937" indent="0">
              <a:buNone/>
            </a:pPr>
            <a:r>
              <a:rPr lang="fr-FR" dirty="0">
                <a:solidFill>
                  <a:srgbClr val="000000"/>
                </a:solidFill>
              </a:rPr>
              <a:t>Reformuler le problème avec un </a:t>
            </a:r>
            <a:r>
              <a:rPr lang="fr-FR" b="1" dirty="0">
                <a:solidFill>
                  <a:srgbClr val="000000"/>
                </a:solidFill>
              </a:rPr>
              <a:t>cadre conceptuel</a:t>
            </a:r>
            <a:r>
              <a:rPr lang="fr-FR" dirty="0">
                <a:solidFill>
                  <a:srgbClr val="000000"/>
                </a:solidFill>
              </a:rPr>
              <a:t> et une </a:t>
            </a:r>
            <a:r>
              <a:rPr lang="fr-FR" b="1" dirty="0">
                <a:solidFill>
                  <a:srgbClr val="000000"/>
                </a:solidFill>
              </a:rPr>
              <a:t>justification</a:t>
            </a:r>
            <a:r>
              <a:rPr lang="fr-FR" dirty="0">
                <a:solidFill>
                  <a:srgbClr val="000000"/>
                </a:solidFill>
              </a:rPr>
              <a:t> </a:t>
            </a:r>
          </a:p>
          <a:p>
            <a:pPr marL="7937" indent="0">
              <a:buNone/>
            </a:pPr>
            <a:r>
              <a:rPr lang="fr-FR" dirty="0">
                <a:solidFill>
                  <a:srgbClr val="000000"/>
                </a:solidFill>
              </a:rPr>
              <a:t>« le sommeil influence performance et santé mentale, mais les déterminants sont multiples et mal connus chez les étudiants en santé »</a:t>
            </a:r>
          </a:p>
          <a:p>
            <a:r>
              <a:rPr lang="fr-FR" b="1" dirty="0">
                <a:solidFill>
                  <a:srgbClr val="000000"/>
                </a:solidFill>
              </a:rPr>
              <a:t>Étape 4 – Transformer en question claire</a:t>
            </a:r>
          </a:p>
          <a:p>
            <a:pPr marL="7937" indent="0">
              <a:buNone/>
            </a:pPr>
            <a:r>
              <a:rPr lang="fr-FR" dirty="0">
                <a:solidFill>
                  <a:srgbClr val="000000"/>
                </a:solidFill>
              </a:rPr>
              <a:t>Elle doit être : </a:t>
            </a:r>
            <a:r>
              <a:rPr lang="fr-FR" b="1" dirty="0">
                <a:solidFill>
                  <a:srgbClr val="000000"/>
                </a:solidFill>
              </a:rPr>
              <a:t>précise, délimitée, réalisable, ouverte ou orientée</a:t>
            </a:r>
            <a:endParaRPr lang="fr-FR" dirty="0">
              <a:solidFill>
                <a:srgbClr val="000000"/>
              </a:solidFill>
            </a:endParaRPr>
          </a:p>
          <a:p>
            <a:pPr marL="7937" indent="0">
              <a:buNone/>
            </a:pPr>
            <a:endParaRPr lang="fr-FR" b="1" dirty="0">
              <a:solidFill>
                <a:srgbClr val="000000"/>
              </a:solidFill>
            </a:endParaRPr>
          </a:p>
          <a:p>
            <a:pPr marL="7937" indent="0">
              <a:buNone/>
            </a:pPr>
            <a:r>
              <a:rPr lang="fr-FR" b="1" dirty="0">
                <a:solidFill>
                  <a:srgbClr val="C00000"/>
                </a:solidFill>
              </a:rPr>
              <a:t>« Quels sont les facteurs associés à la qualité du sommeil des étudiants en santé de l’Université X en 2025 ? »</a:t>
            </a:r>
          </a:p>
        </p:txBody>
      </p:sp>
      <p:sp>
        <p:nvSpPr>
          <p:cNvPr id="4" name="Espace réservé du texte 3">
            <a:extLst>
              <a:ext uri="{FF2B5EF4-FFF2-40B4-BE49-F238E27FC236}">
                <a16:creationId xmlns:a16="http://schemas.microsoft.com/office/drawing/2014/main" id="{F6B75043-F587-F626-E30E-51D8DF56421C}"/>
              </a:ext>
            </a:extLst>
          </p:cNvPr>
          <p:cNvSpPr>
            <a:spLocks noGrp="1"/>
          </p:cNvSpPr>
          <p:nvPr>
            <p:ph type="body" sz="quarter" idx="19"/>
          </p:nvPr>
        </p:nvSpPr>
        <p:spPr/>
        <p:txBody>
          <a:bodyPr/>
          <a:lstStyle/>
          <a:p>
            <a:r>
              <a:rPr lang="fr-FR" dirty="0"/>
              <a:t>exemples</a:t>
            </a:r>
          </a:p>
        </p:txBody>
      </p:sp>
    </p:spTree>
    <p:extLst>
      <p:ext uri="{BB962C8B-B14F-4D97-AF65-F5344CB8AC3E}">
        <p14:creationId xmlns:p14="http://schemas.microsoft.com/office/powerpoint/2010/main" val="26287405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1693E7F2-B78D-1C6D-FF75-DC80E8B36D53}"/>
              </a:ext>
            </a:extLst>
          </p:cNvPr>
          <p:cNvSpPr>
            <a:spLocks noGrp="1"/>
          </p:cNvSpPr>
          <p:nvPr>
            <p:ph type="sldNum" sz="quarter" idx="26"/>
          </p:nvPr>
        </p:nvSpPr>
        <p:spPr/>
        <p:txBody>
          <a:bodyPr/>
          <a:lstStyle/>
          <a:p>
            <a:fld id="{27F63893-9D7C-4D41-AC61-E8ABFBCB521E}" type="slidenum">
              <a:rPr lang="fr-FR" smtClean="0"/>
              <a:pPr/>
              <a:t>13</a:t>
            </a:fld>
            <a:endParaRPr lang="fr-FR" dirty="0"/>
          </a:p>
        </p:txBody>
      </p:sp>
      <p:sp>
        <p:nvSpPr>
          <p:cNvPr id="3" name="Espace réservé du texte 2">
            <a:extLst>
              <a:ext uri="{FF2B5EF4-FFF2-40B4-BE49-F238E27FC236}">
                <a16:creationId xmlns:a16="http://schemas.microsoft.com/office/drawing/2014/main" id="{60A9136B-5B8F-ACC6-D811-C6BBADD501E4}"/>
              </a:ext>
            </a:extLst>
          </p:cNvPr>
          <p:cNvSpPr>
            <a:spLocks noGrp="1"/>
          </p:cNvSpPr>
          <p:nvPr>
            <p:ph type="body" sz="quarter" idx="27"/>
          </p:nvPr>
        </p:nvSpPr>
        <p:spPr>
          <a:xfrm>
            <a:off x="314794" y="1268100"/>
            <a:ext cx="11752288" cy="5589900"/>
          </a:xfrm>
        </p:spPr>
        <p:txBody>
          <a:bodyPr>
            <a:normAutofit fontScale="70000" lnSpcReduction="20000"/>
          </a:bodyPr>
          <a:lstStyle/>
          <a:p>
            <a:pPr algn="l"/>
            <a:r>
              <a:rPr lang="fr-FR" b="1" i="0" u="none" strike="noStrike" dirty="0">
                <a:solidFill>
                  <a:srgbClr val="000000"/>
                </a:solidFill>
                <a:effectLst/>
              </a:rPr>
              <a:t>Situation de départ </a:t>
            </a:r>
            <a:br>
              <a:rPr lang="fr-FR" b="0" i="0" u="none" strike="noStrike" dirty="0">
                <a:solidFill>
                  <a:srgbClr val="000000"/>
                </a:solidFill>
                <a:effectLst/>
              </a:rPr>
            </a:br>
            <a:r>
              <a:rPr lang="fr-FR" b="0" i="0" u="none" strike="noStrike" dirty="0">
                <a:solidFill>
                  <a:srgbClr val="000000"/>
                </a:solidFill>
                <a:effectLst/>
              </a:rPr>
              <a:t>Certains patients apprécient beaucoup les exos sur tablette, d’autres n’adhèrent pas du tout.</a:t>
            </a:r>
          </a:p>
          <a:p>
            <a:pPr algn="l"/>
            <a:r>
              <a:rPr lang="fr-FR" b="1" i="0" u="none" strike="noStrike" dirty="0">
                <a:solidFill>
                  <a:srgbClr val="000000"/>
                </a:solidFill>
                <a:effectLst/>
              </a:rPr>
              <a:t>Éléments de littérature</a:t>
            </a:r>
            <a:endParaRPr lang="fr-FR" b="0" i="0" u="none" strike="noStrike" dirty="0">
              <a:solidFill>
                <a:srgbClr val="000000"/>
              </a:solidFill>
              <a:effectLst/>
            </a:endParaRPr>
          </a:p>
          <a:p>
            <a:pPr algn="l">
              <a:buFont typeface="+mj-lt"/>
              <a:buAutoNum type="arabicPeriod"/>
            </a:pPr>
            <a:r>
              <a:rPr lang="fr-FR" b="0" i="0" u="none" strike="noStrike" dirty="0">
                <a:solidFill>
                  <a:srgbClr val="000000"/>
                </a:solidFill>
                <a:effectLst/>
              </a:rPr>
              <a:t>Les outils numériques peuvent améliorer la motivation en rééducation.</a:t>
            </a:r>
          </a:p>
          <a:p>
            <a:pPr algn="l">
              <a:buFont typeface="+mj-lt"/>
              <a:buAutoNum type="arabicPeriod"/>
            </a:pPr>
            <a:r>
              <a:rPr lang="fr-FR" b="0" i="0" u="none" strike="noStrike" dirty="0">
                <a:solidFill>
                  <a:srgbClr val="000000"/>
                </a:solidFill>
                <a:effectLst/>
              </a:rPr>
              <a:t>Leur efficacité reste variable selon le type de patient et de pathologie.</a:t>
            </a:r>
          </a:p>
          <a:p>
            <a:pPr algn="l">
              <a:buFont typeface="+mj-lt"/>
              <a:buAutoNum type="arabicPeriod"/>
            </a:pPr>
            <a:r>
              <a:rPr lang="fr-FR" b="0" i="0" u="none" strike="noStrike" dirty="0">
                <a:solidFill>
                  <a:srgbClr val="000000"/>
                </a:solidFill>
                <a:effectLst/>
              </a:rPr>
              <a:t>Les représentations des patients vis-à-vis des nouvelles technologies influencent l’adhésion.</a:t>
            </a:r>
          </a:p>
          <a:p>
            <a:r>
              <a:rPr lang="fr-FR" b="0" i="0" u="none" strike="noStrike" dirty="0">
                <a:solidFill>
                  <a:srgbClr val="000000"/>
                </a:solidFill>
                <a:effectLst/>
              </a:rPr>
              <a:t>Problé</a:t>
            </a:r>
            <a:r>
              <a:rPr lang="fr-FR" dirty="0">
                <a:solidFill>
                  <a:srgbClr val="000000"/>
                </a:solidFill>
              </a:rPr>
              <a:t>matisation : L’intégration des outils numériques dans les parcours de rééducation est de plus en plus fréquente, avec l’ambition d’améliorer l’engagement des patients et la personnalisation des exercices. Plusieurs travaux montrent que ces dispositifs peuvent renforcer la motivation et faciliter le suivi à domicile. Cependant, leur efficacité n’est pas homogène : certains patients en tirent un bénéfice important, tandis que d’autres refusent ou abandonnent rapidement leur utilisation. Cette variabilité semble liée à de multiples facteurs, allant des caractéristiques cliniques à l’âge, en passant par les habitudes technologiques et les représentations personnelles vis-à-vis du numérique. Comprendre pourquoi certains patients adhèrent et d’autres non constitue donc un enjeu majeur pour adapter l’introduction de ces outils en pratique de rééducation, et éviter un décalage entre innovations technologiques et besoins réels des patients.</a:t>
            </a:r>
            <a:endParaRPr lang="fr-FR" b="0" i="0" u="none" strike="noStrike" dirty="0">
              <a:solidFill>
                <a:srgbClr val="000000"/>
              </a:solidFill>
              <a:effectLst/>
            </a:endParaRPr>
          </a:p>
          <a:p>
            <a:pPr algn="l"/>
            <a:r>
              <a:rPr lang="fr-FR" b="1" i="0" u="none" strike="noStrike" dirty="0">
                <a:solidFill>
                  <a:srgbClr val="000000"/>
                </a:solidFill>
                <a:effectLst/>
              </a:rPr>
              <a:t>Question de recherche</a:t>
            </a:r>
            <a:br>
              <a:rPr lang="fr-FR" b="0" i="0" u="none" strike="noStrike" dirty="0">
                <a:solidFill>
                  <a:srgbClr val="000000"/>
                </a:solidFill>
                <a:effectLst/>
              </a:rPr>
            </a:br>
            <a:r>
              <a:rPr lang="fr-FR" b="0" i="0" u="none" strike="noStrike" dirty="0">
                <a:solidFill>
                  <a:srgbClr val="000000"/>
                </a:solidFill>
                <a:effectLst/>
              </a:rPr>
              <a:t>Quels facteurs influencent l’acceptation des outils numériques </a:t>
            </a:r>
            <a:r>
              <a:rPr lang="fr-FR" dirty="0">
                <a:solidFill>
                  <a:srgbClr val="000000"/>
                </a:solidFill>
              </a:rPr>
              <a:t>par l</a:t>
            </a:r>
            <a:r>
              <a:rPr lang="fr-FR" b="0" i="0" u="none" strike="noStrike" dirty="0">
                <a:solidFill>
                  <a:srgbClr val="000000"/>
                </a:solidFill>
                <a:effectLst/>
              </a:rPr>
              <a:t>es patients en rééducation ?</a:t>
            </a:r>
          </a:p>
        </p:txBody>
      </p:sp>
      <p:sp>
        <p:nvSpPr>
          <p:cNvPr id="4" name="Espace réservé du texte 3">
            <a:extLst>
              <a:ext uri="{FF2B5EF4-FFF2-40B4-BE49-F238E27FC236}">
                <a16:creationId xmlns:a16="http://schemas.microsoft.com/office/drawing/2014/main" id="{71A7CD04-A0CB-DFE9-7451-CD0073906B02}"/>
              </a:ext>
            </a:extLst>
          </p:cNvPr>
          <p:cNvSpPr>
            <a:spLocks noGrp="1"/>
          </p:cNvSpPr>
          <p:nvPr>
            <p:ph type="body" sz="quarter" idx="19"/>
          </p:nvPr>
        </p:nvSpPr>
        <p:spPr/>
        <p:txBody>
          <a:bodyPr/>
          <a:lstStyle/>
          <a:p>
            <a:r>
              <a:rPr lang="fr-FR" dirty="0"/>
              <a:t>exemples</a:t>
            </a:r>
          </a:p>
        </p:txBody>
      </p:sp>
    </p:spTree>
    <p:extLst>
      <p:ext uri="{BB962C8B-B14F-4D97-AF65-F5344CB8AC3E}">
        <p14:creationId xmlns:p14="http://schemas.microsoft.com/office/powerpoint/2010/main" val="3400289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AC93D-51E1-0F44-3842-F0AD4C39AF13}"/>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F284177-4A27-047D-5896-45DD89734123}"/>
              </a:ext>
            </a:extLst>
          </p:cNvPr>
          <p:cNvSpPr>
            <a:spLocks noGrp="1"/>
          </p:cNvSpPr>
          <p:nvPr>
            <p:ph type="sldNum" sz="quarter" idx="26"/>
          </p:nvPr>
        </p:nvSpPr>
        <p:spPr/>
        <p:txBody>
          <a:bodyPr/>
          <a:lstStyle/>
          <a:p>
            <a:fld id="{27F63893-9D7C-4D41-AC61-E8ABFBCB521E}" type="slidenum">
              <a:rPr lang="fr-FR" smtClean="0"/>
              <a:pPr/>
              <a:t>14</a:t>
            </a:fld>
            <a:endParaRPr lang="fr-FR" dirty="0"/>
          </a:p>
        </p:txBody>
      </p:sp>
      <p:sp>
        <p:nvSpPr>
          <p:cNvPr id="4" name="Espace réservé du texte 3">
            <a:extLst>
              <a:ext uri="{FF2B5EF4-FFF2-40B4-BE49-F238E27FC236}">
                <a16:creationId xmlns:a16="http://schemas.microsoft.com/office/drawing/2014/main" id="{AB2AA0C8-61A0-ABD3-8B9F-B7912DF5BBBF}"/>
              </a:ext>
            </a:extLst>
          </p:cNvPr>
          <p:cNvSpPr>
            <a:spLocks noGrp="1"/>
          </p:cNvSpPr>
          <p:nvPr>
            <p:ph type="body" sz="quarter" idx="19"/>
          </p:nvPr>
        </p:nvSpPr>
        <p:spPr/>
        <p:txBody>
          <a:bodyPr/>
          <a:lstStyle/>
          <a:p>
            <a:r>
              <a:rPr lang="fr-FR" dirty="0"/>
              <a:t>à vous </a:t>
            </a:r>
          </a:p>
        </p:txBody>
      </p:sp>
      <p:sp>
        <p:nvSpPr>
          <p:cNvPr id="6" name="Espace réservé du texte 5">
            <a:extLst>
              <a:ext uri="{FF2B5EF4-FFF2-40B4-BE49-F238E27FC236}">
                <a16:creationId xmlns:a16="http://schemas.microsoft.com/office/drawing/2014/main" id="{22D924F5-20E3-EAE6-02CC-5B69B6138134}"/>
              </a:ext>
            </a:extLst>
          </p:cNvPr>
          <p:cNvSpPr>
            <a:spLocks noGrp="1"/>
          </p:cNvSpPr>
          <p:nvPr>
            <p:ph type="body" sz="quarter" idx="27"/>
          </p:nvPr>
        </p:nvSpPr>
        <p:spPr/>
        <p:txBody>
          <a:bodyPr/>
          <a:lstStyle/>
          <a:p>
            <a:endParaRPr lang="fr-FR"/>
          </a:p>
        </p:txBody>
      </p:sp>
    </p:spTree>
    <p:extLst>
      <p:ext uri="{BB962C8B-B14F-4D97-AF65-F5344CB8AC3E}">
        <p14:creationId xmlns:p14="http://schemas.microsoft.com/office/powerpoint/2010/main" val="3378819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F00E53F0-28D5-1DE2-A7FE-DD2F94AA9271}"/>
              </a:ext>
            </a:extLst>
          </p:cNvPr>
          <p:cNvSpPr>
            <a:spLocks noGrp="1"/>
          </p:cNvSpPr>
          <p:nvPr>
            <p:ph type="sldNum" sz="quarter" idx="26"/>
          </p:nvPr>
        </p:nvSpPr>
        <p:spPr/>
        <p:txBody>
          <a:bodyPr/>
          <a:lstStyle/>
          <a:p>
            <a:fld id="{27F63893-9D7C-4D41-AC61-E8ABFBCB521E}" type="slidenum">
              <a:rPr lang="fr-FR" smtClean="0"/>
              <a:pPr/>
              <a:t>2</a:t>
            </a:fld>
            <a:endParaRPr lang="fr-FR" dirty="0"/>
          </a:p>
        </p:txBody>
      </p:sp>
      <p:sp>
        <p:nvSpPr>
          <p:cNvPr id="3" name="Espace réservé du texte 2">
            <a:extLst>
              <a:ext uri="{FF2B5EF4-FFF2-40B4-BE49-F238E27FC236}">
                <a16:creationId xmlns:a16="http://schemas.microsoft.com/office/drawing/2014/main" id="{0AE73DF3-CD96-4821-7492-1BA7E304A64A}"/>
              </a:ext>
            </a:extLst>
          </p:cNvPr>
          <p:cNvSpPr>
            <a:spLocks noGrp="1"/>
          </p:cNvSpPr>
          <p:nvPr>
            <p:ph type="body" sz="quarter" idx="27"/>
          </p:nvPr>
        </p:nvSpPr>
        <p:spPr>
          <a:xfrm>
            <a:off x="920387" y="1873792"/>
            <a:ext cx="10134306" cy="4088735"/>
          </a:xfrm>
        </p:spPr>
        <p:txBody>
          <a:bodyPr>
            <a:normAutofit/>
          </a:bodyPr>
          <a:lstStyle/>
          <a:p>
            <a:r>
              <a:rPr lang="fr-FR" dirty="0">
                <a:solidFill>
                  <a:srgbClr val="000000"/>
                </a:solidFill>
              </a:rPr>
              <a:t>Avoir les bases théoriques pour commencer son mémoire de recherche</a:t>
            </a:r>
          </a:p>
          <a:p>
            <a:r>
              <a:rPr lang="fr-FR" dirty="0">
                <a:solidFill>
                  <a:srgbClr val="000000"/>
                </a:solidFill>
              </a:rPr>
              <a:t>Savoir éviter les pièges dans la problématisation</a:t>
            </a:r>
          </a:p>
          <a:p>
            <a:r>
              <a:rPr lang="fr-FR" dirty="0">
                <a:solidFill>
                  <a:srgbClr val="000000"/>
                </a:solidFill>
              </a:rPr>
              <a:t>Connaître les principaux cadres existants </a:t>
            </a:r>
          </a:p>
          <a:p>
            <a:r>
              <a:rPr lang="fr-FR" dirty="0">
                <a:solidFill>
                  <a:srgbClr val="000000"/>
                </a:solidFill>
              </a:rPr>
              <a:t>Travailler sur vos projets </a:t>
            </a:r>
          </a:p>
          <a:p>
            <a:endParaRPr lang="fr-FR" dirty="0">
              <a:solidFill>
                <a:srgbClr val="000000"/>
              </a:solidFill>
            </a:endParaRPr>
          </a:p>
          <a:p>
            <a:pPr marL="7937" indent="0">
              <a:buNone/>
            </a:pPr>
            <a:r>
              <a:rPr lang="fr-FR" dirty="0">
                <a:solidFill>
                  <a:srgbClr val="000000"/>
                </a:solidFill>
                <a:sym typeface="Wingdings" pitchFamily="2" charset="2"/>
              </a:rPr>
              <a:t> </a:t>
            </a:r>
            <a:r>
              <a:rPr lang="fr-FR" dirty="0">
                <a:solidFill>
                  <a:srgbClr val="000000"/>
                </a:solidFill>
              </a:rPr>
              <a:t>Tour de table </a:t>
            </a:r>
          </a:p>
        </p:txBody>
      </p:sp>
      <p:sp>
        <p:nvSpPr>
          <p:cNvPr id="4" name="Espace réservé du texte 3">
            <a:extLst>
              <a:ext uri="{FF2B5EF4-FFF2-40B4-BE49-F238E27FC236}">
                <a16:creationId xmlns:a16="http://schemas.microsoft.com/office/drawing/2014/main" id="{2939764C-6419-72F8-2DAB-B474A40754AF}"/>
              </a:ext>
            </a:extLst>
          </p:cNvPr>
          <p:cNvSpPr>
            <a:spLocks noGrp="1"/>
          </p:cNvSpPr>
          <p:nvPr>
            <p:ph type="body" sz="quarter" idx="19"/>
          </p:nvPr>
        </p:nvSpPr>
        <p:spPr/>
        <p:txBody>
          <a:bodyPr/>
          <a:lstStyle/>
          <a:p>
            <a:r>
              <a:rPr lang="fr-FR" dirty="0"/>
              <a:t>objectifs</a:t>
            </a:r>
          </a:p>
        </p:txBody>
      </p:sp>
    </p:spTree>
    <p:extLst>
      <p:ext uri="{BB962C8B-B14F-4D97-AF65-F5344CB8AC3E}">
        <p14:creationId xmlns:p14="http://schemas.microsoft.com/office/powerpoint/2010/main" val="1761755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303BF9A4-A3E5-33BA-EE0F-E1D659F6BB99}"/>
              </a:ext>
            </a:extLst>
          </p:cNvPr>
          <p:cNvSpPr>
            <a:spLocks noGrp="1"/>
          </p:cNvSpPr>
          <p:nvPr>
            <p:ph type="sldNum" sz="quarter" idx="26"/>
          </p:nvPr>
        </p:nvSpPr>
        <p:spPr/>
        <p:txBody>
          <a:bodyPr/>
          <a:lstStyle/>
          <a:p>
            <a:fld id="{27F63893-9D7C-4D41-AC61-E8ABFBCB521E}" type="slidenum">
              <a:rPr lang="fr-FR" smtClean="0"/>
              <a:pPr/>
              <a:t>3</a:t>
            </a:fld>
            <a:endParaRPr lang="fr-FR" dirty="0"/>
          </a:p>
        </p:txBody>
      </p:sp>
      <p:sp>
        <p:nvSpPr>
          <p:cNvPr id="3" name="Espace réservé du texte 2">
            <a:extLst>
              <a:ext uri="{FF2B5EF4-FFF2-40B4-BE49-F238E27FC236}">
                <a16:creationId xmlns:a16="http://schemas.microsoft.com/office/drawing/2014/main" id="{8500BED4-703A-B24A-D387-95EB5DDB8A76}"/>
              </a:ext>
            </a:extLst>
          </p:cNvPr>
          <p:cNvSpPr>
            <a:spLocks noGrp="1"/>
          </p:cNvSpPr>
          <p:nvPr>
            <p:ph type="body" sz="quarter" idx="27"/>
          </p:nvPr>
        </p:nvSpPr>
        <p:spPr>
          <a:xfrm>
            <a:off x="1028847" y="2036649"/>
            <a:ext cx="10134306" cy="4088735"/>
          </a:xfrm>
        </p:spPr>
        <p:txBody>
          <a:bodyPr>
            <a:normAutofit fontScale="92500" lnSpcReduction="20000"/>
          </a:bodyPr>
          <a:lstStyle/>
          <a:p>
            <a:r>
              <a:rPr lang="fr-FR" dirty="0">
                <a:solidFill>
                  <a:srgbClr val="000000"/>
                </a:solidFill>
              </a:rPr>
              <a:t>Définir </a:t>
            </a:r>
          </a:p>
          <a:p>
            <a:pPr lvl="1"/>
            <a:r>
              <a:rPr lang="fr-FR" dirty="0">
                <a:solidFill>
                  <a:srgbClr val="000000"/>
                </a:solidFill>
              </a:rPr>
              <a:t>Mots clés, notions qui s‘y rattachent </a:t>
            </a:r>
          </a:p>
          <a:p>
            <a:r>
              <a:rPr lang="fr-FR" dirty="0">
                <a:solidFill>
                  <a:srgbClr val="000000"/>
                </a:solidFill>
              </a:rPr>
              <a:t>Établir une revue exploratoire</a:t>
            </a:r>
          </a:p>
          <a:p>
            <a:r>
              <a:rPr lang="fr-FR" dirty="0">
                <a:solidFill>
                  <a:srgbClr val="000000"/>
                </a:solidFill>
              </a:rPr>
              <a:t>Identifier </a:t>
            </a:r>
          </a:p>
          <a:p>
            <a:pPr lvl="1"/>
            <a:r>
              <a:rPr lang="fr-FR" dirty="0">
                <a:solidFill>
                  <a:srgbClr val="000000"/>
                </a:solidFill>
              </a:rPr>
              <a:t>Lien avec la kiné, lien avec la santé, lien avec vos compétences, votre place à vous (</a:t>
            </a:r>
            <a:r>
              <a:rPr lang="fr-FR" dirty="0" err="1">
                <a:solidFill>
                  <a:srgbClr val="000000"/>
                </a:solidFill>
              </a:rPr>
              <a:t>professionnel·le</a:t>
            </a:r>
            <a:r>
              <a:rPr lang="fr-FR" dirty="0">
                <a:solidFill>
                  <a:srgbClr val="000000"/>
                </a:solidFill>
              </a:rPr>
              <a:t>) au sein de ce sujet </a:t>
            </a:r>
          </a:p>
          <a:p>
            <a:r>
              <a:rPr lang="fr-FR" dirty="0">
                <a:solidFill>
                  <a:srgbClr val="000000"/>
                </a:solidFill>
              </a:rPr>
              <a:t>Argumenter </a:t>
            </a:r>
          </a:p>
          <a:p>
            <a:pPr lvl="1"/>
            <a:r>
              <a:rPr lang="fr-FR" dirty="0">
                <a:solidFill>
                  <a:srgbClr val="000000"/>
                </a:solidFill>
              </a:rPr>
              <a:t>Argumenter le processus décisionnel de vos choix </a:t>
            </a:r>
          </a:p>
          <a:p>
            <a:pPr lvl="2"/>
            <a:r>
              <a:rPr lang="fr-FR" dirty="0">
                <a:solidFill>
                  <a:srgbClr val="000000"/>
                </a:solidFill>
              </a:rPr>
              <a:t>Délimiter la question de recherche</a:t>
            </a:r>
          </a:p>
          <a:p>
            <a:pPr lvl="2"/>
            <a:r>
              <a:rPr lang="fr-FR" dirty="0">
                <a:solidFill>
                  <a:srgbClr val="000000"/>
                </a:solidFill>
              </a:rPr>
              <a:t>Identifier des hypothèses </a:t>
            </a:r>
          </a:p>
          <a:p>
            <a:pPr lvl="2"/>
            <a:r>
              <a:rPr lang="fr-FR" dirty="0">
                <a:solidFill>
                  <a:srgbClr val="000000"/>
                </a:solidFill>
              </a:rPr>
              <a:t>Définir des critères de jugements, etc…</a:t>
            </a:r>
          </a:p>
        </p:txBody>
      </p:sp>
      <p:sp>
        <p:nvSpPr>
          <p:cNvPr id="4" name="Espace réservé du texte 3">
            <a:extLst>
              <a:ext uri="{FF2B5EF4-FFF2-40B4-BE49-F238E27FC236}">
                <a16:creationId xmlns:a16="http://schemas.microsoft.com/office/drawing/2014/main" id="{646A0137-AC25-9E8C-4D2D-AB042B5ECFB8}"/>
              </a:ext>
            </a:extLst>
          </p:cNvPr>
          <p:cNvSpPr>
            <a:spLocks noGrp="1"/>
          </p:cNvSpPr>
          <p:nvPr>
            <p:ph type="body" sz="quarter" idx="19"/>
          </p:nvPr>
        </p:nvSpPr>
        <p:spPr>
          <a:xfrm>
            <a:off x="1325123" y="973409"/>
            <a:ext cx="10134306" cy="535484"/>
          </a:xfrm>
        </p:spPr>
        <p:txBody>
          <a:bodyPr/>
          <a:lstStyle/>
          <a:p>
            <a:r>
              <a:rPr lang="fr-FR" dirty="0"/>
              <a:t>Les étapes incontournables avant de commencer a problématiser</a:t>
            </a:r>
          </a:p>
        </p:txBody>
      </p:sp>
    </p:spTree>
    <p:extLst>
      <p:ext uri="{BB962C8B-B14F-4D97-AF65-F5344CB8AC3E}">
        <p14:creationId xmlns:p14="http://schemas.microsoft.com/office/powerpoint/2010/main" val="399347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1B3821F2-371B-AB96-60A9-225B46D63D95}"/>
              </a:ext>
            </a:extLst>
          </p:cNvPr>
          <p:cNvSpPr>
            <a:spLocks noGrp="1"/>
          </p:cNvSpPr>
          <p:nvPr>
            <p:ph type="sldNum" sz="quarter" idx="26"/>
          </p:nvPr>
        </p:nvSpPr>
        <p:spPr/>
        <p:txBody>
          <a:bodyPr/>
          <a:lstStyle/>
          <a:p>
            <a:fld id="{27F63893-9D7C-4D41-AC61-E8ABFBCB521E}" type="slidenum">
              <a:rPr lang="fr-FR" smtClean="0"/>
              <a:pPr/>
              <a:t>4</a:t>
            </a:fld>
            <a:endParaRPr lang="fr-FR" dirty="0"/>
          </a:p>
        </p:txBody>
      </p:sp>
      <p:sp>
        <p:nvSpPr>
          <p:cNvPr id="3" name="Espace réservé du texte 2">
            <a:extLst>
              <a:ext uri="{FF2B5EF4-FFF2-40B4-BE49-F238E27FC236}">
                <a16:creationId xmlns:a16="http://schemas.microsoft.com/office/drawing/2014/main" id="{EC8526B5-AB6C-DC18-3CFE-506ABDC91345}"/>
              </a:ext>
            </a:extLst>
          </p:cNvPr>
          <p:cNvSpPr>
            <a:spLocks noGrp="1"/>
          </p:cNvSpPr>
          <p:nvPr>
            <p:ph type="body" sz="quarter" idx="27"/>
          </p:nvPr>
        </p:nvSpPr>
        <p:spPr>
          <a:xfrm>
            <a:off x="1028847" y="1633949"/>
            <a:ext cx="10134306" cy="4088735"/>
          </a:xfrm>
        </p:spPr>
        <p:txBody>
          <a:bodyPr>
            <a:normAutofit fontScale="85000" lnSpcReduction="20000"/>
          </a:bodyPr>
          <a:lstStyle/>
          <a:p>
            <a:r>
              <a:rPr lang="fr-FR" dirty="0">
                <a:solidFill>
                  <a:srgbClr val="000000"/>
                </a:solidFill>
              </a:rPr>
              <a:t>Plusieurs définitions de la problématique </a:t>
            </a:r>
          </a:p>
          <a:p>
            <a:pPr lvl="1"/>
            <a:r>
              <a:rPr lang="fr-FR" dirty="0">
                <a:solidFill>
                  <a:srgbClr val="000000"/>
                </a:solidFill>
              </a:rPr>
              <a:t>« présentation d’un problème sous différents aspects, la problématique est la question à laquelle l’étudiant tâche de répondre. » </a:t>
            </a:r>
            <a:r>
              <a:rPr lang="fr-FR" i="1" dirty="0">
                <a:solidFill>
                  <a:srgbClr val="000000"/>
                </a:solidFill>
              </a:rPr>
              <a:t>(Wikipédia)</a:t>
            </a:r>
          </a:p>
          <a:p>
            <a:pPr lvl="1"/>
            <a:r>
              <a:rPr lang="fr-FR" dirty="0">
                <a:solidFill>
                  <a:srgbClr val="000000"/>
                </a:solidFill>
              </a:rPr>
              <a:t>« la construction de la problématique consiste à traduire une idée de recherche d’abord vague (et abstraite) en une question précise et concrète à vérifier dans la réalité »</a:t>
            </a:r>
          </a:p>
          <a:p>
            <a:pPr lvl="1"/>
            <a:r>
              <a:rPr lang="fr-FR" dirty="0">
                <a:solidFill>
                  <a:srgbClr val="000000"/>
                </a:solidFill>
              </a:rPr>
              <a:t>« c’est par un travail de raisonnement logique et rigoureux que le chercheur effectue ce rétrécissement progressif du champ de sa recherche. On utilise souvent le modèle de l’entonnoir pour illustrer ce travail d’étalage du plus large vers le plus étroit » </a:t>
            </a:r>
          </a:p>
          <a:p>
            <a:pPr marL="7937" indent="0">
              <a:buNone/>
            </a:pPr>
            <a:r>
              <a:rPr lang="fr-FR" b="1" dirty="0">
                <a:solidFill>
                  <a:srgbClr val="000000"/>
                </a:solidFill>
                <a:sym typeface="Wingdings" pitchFamily="2" charset="2"/>
              </a:rPr>
              <a:t> Pour problématiser, il faut suivre une logique implacable et définir trois éléments : le thème, le problème et la question de recherche.</a:t>
            </a:r>
            <a:endParaRPr lang="fr-FR" b="1" dirty="0">
              <a:solidFill>
                <a:srgbClr val="000000"/>
              </a:solidFill>
            </a:endParaRPr>
          </a:p>
        </p:txBody>
      </p:sp>
      <p:sp>
        <p:nvSpPr>
          <p:cNvPr id="4" name="Espace réservé du texte 3">
            <a:extLst>
              <a:ext uri="{FF2B5EF4-FFF2-40B4-BE49-F238E27FC236}">
                <a16:creationId xmlns:a16="http://schemas.microsoft.com/office/drawing/2014/main" id="{12B02252-4954-2F73-45D2-519DE723C8BA}"/>
              </a:ext>
            </a:extLst>
          </p:cNvPr>
          <p:cNvSpPr>
            <a:spLocks noGrp="1"/>
          </p:cNvSpPr>
          <p:nvPr>
            <p:ph type="body" sz="quarter" idx="19"/>
          </p:nvPr>
        </p:nvSpPr>
        <p:spPr/>
        <p:txBody>
          <a:bodyPr/>
          <a:lstStyle/>
          <a:p>
            <a:r>
              <a:rPr lang="fr-FR" dirty="0"/>
              <a:t>problématiser</a:t>
            </a:r>
          </a:p>
        </p:txBody>
      </p:sp>
      <p:sp>
        <p:nvSpPr>
          <p:cNvPr id="5" name="ZoneTexte 4">
            <a:extLst>
              <a:ext uri="{FF2B5EF4-FFF2-40B4-BE49-F238E27FC236}">
                <a16:creationId xmlns:a16="http://schemas.microsoft.com/office/drawing/2014/main" id="{AD2A7A74-EFDF-78EC-F154-CC466B2669E3}"/>
              </a:ext>
            </a:extLst>
          </p:cNvPr>
          <p:cNvSpPr txBox="1"/>
          <p:nvPr/>
        </p:nvSpPr>
        <p:spPr>
          <a:xfrm>
            <a:off x="1768840" y="5802218"/>
            <a:ext cx="8389220" cy="646331"/>
          </a:xfrm>
          <a:prstGeom prst="rect">
            <a:avLst/>
          </a:prstGeom>
          <a:noFill/>
        </p:spPr>
        <p:txBody>
          <a:bodyPr wrap="none" rtlCol="0">
            <a:spAutoFit/>
          </a:bodyPr>
          <a:lstStyle/>
          <a:p>
            <a:r>
              <a:rPr lang="fr-FR" sz="3600" b="1" dirty="0">
                <a:solidFill>
                  <a:srgbClr val="C00000"/>
                </a:solidFill>
              </a:rPr>
              <a:t>/!\ Problématique ≠ question de recherche</a:t>
            </a:r>
          </a:p>
        </p:txBody>
      </p:sp>
    </p:spTree>
    <p:extLst>
      <p:ext uri="{BB962C8B-B14F-4D97-AF65-F5344CB8AC3E}">
        <p14:creationId xmlns:p14="http://schemas.microsoft.com/office/powerpoint/2010/main" val="1344862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2FAF7159-83D1-CFC0-8486-026E6328F5FA}"/>
              </a:ext>
            </a:extLst>
          </p:cNvPr>
          <p:cNvSpPr>
            <a:spLocks noGrp="1"/>
          </p:cNvSpPr>
          <p:nvPr>
            <p:ph type="sldNum" sz="quarter" idx="26"/>
          </p:nvPr>
        </p:nvSpPr>
        <p:spPr/>
        <p:txBody>
          <a:bodyPr/>
          <a:lstStyle/>
          <a:p>
            <a:fld id="{27F63893-9D7C-4D41-AC61-E8ABFBCB521E}" type="slidenum">
              <a:rPr lang="fr-FR" smtClean="0"/>
              <a:pPr/>
              <a:t>5</a:t>
            </a:fld>
            <a:endParaRPr lang="fr-FR" dirty="0"/>
          </a:p>
        </p:txBody>
      </p:sp>
      <p:graphicFrame>
        <p:nvGraphicFramePr>
          <p:cNvPr id="6" name="Diagramme 5">
            <a:extLst>
              <a:ext uri="{FF2B5EF4-FFF2-40B4-BE49-F238E27FC236}">
                <a16:creationId xmlns:a16="http://schemas.microsoft.com/office/drawing/2014/main" id="{EB1C3F6E-FF57-DADD-19B6-099E47B83AD7}"/>
              </a:ext>
            </a:extLst>
          </p:cNvPr>
          <p:cNvGraphicFramePr/>
          <p:nvPr>
            <p:extLst>
              <p:ext uri="{D42A27DB-BD31-4B8C-83A1-F6EECF244321}">
                <p14:modId xmlns:p14="http://schemas.microsoft.com/office/powerpoint/2010/main" val="1334744112"/>
              </p:ext>
            </p:extLst>
          </p:nvPr>
        </p:nvGraphicFramePr>
        <p:xfrm>
          <a:off x="1310132" y="1603969"/>
          <a:ext cx="10134306" cy="4088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Espace réservé du texte 3">
            <a:extLst>
              <a:ext uri="{FF2B5EF4-FFF2-40B4-BE49-F238E27FC236}">
                <a16:creationId xmlns:a16="http://schemas.microsoft.com/office/drawing/2014/main" id="{68248867-D716-262F-5408-1C506594B25D}"/>
              </a:ext>
            </a:extLst>
          </p:cNvPr>
          <p:cNvSpPr>
            <a:spLocks noGrp="1"/>
          </p:cNvSpPr>
          <p:nvPr>
            <p:ph type="body" sz="quarter" idx="19"/>
          </p:nvPr>
        </p:nvSpPr>
        <p:spPr/>
        <p:txBody>
          <a:bodyPr/>
          <a:lstStyle/>
          <a:p>
            <a:r>
              <a:rPr lang="fr-FR" dirty="0"/>
              <a:t>concrètement </a:t>
            </a:r>
          </a:p>
        </p:txBody>
      </p:sp>
    </p:spTree>
    <p:extLst>
      <p:ext uri="{BB962C8B-B14F-4D97-AF65-F5344CB8AC3E}">
        <p14:creationId xmlns:p14="http://schemas.microsoft.com/office/powerpoint/2010/main" val="36711916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815072-618B-0C3F-B2E6-DA98AF442110}"/>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4EBC558E-7ADE-D75E-83BB-266EBE317403}"/>
              </a:ext>
            </a:extLst>
          </p:cNvPr>
          <p:cNvSpPr>
            <a:spLocks noGrp="1"/>
          </p:cNvSpPr>
          <p:nvPr>
            <p:ph type="sldNum" sz="quarter" idx="26"/>
          </p:nvPr>
        </p:nvSpPr>
        <p:spPr/>
        <p:txBody>
          <a:bodyPr/>
          <a:lstStyle/>
          <a:p>
            <a:fld id="{27F63893-9D7C-4D41-AC61-E8ABFBCB521E}" type="slidenum">
              <a:rPr lang="fr-FR" smtClean="0"/>
              <a:pPr/>
              <a:t>6</a:t>
            </a:fld>
            <a:endParaRPr lang="fr-FR" dirty="0"/>
          </a:p>
        </p:txBody>
      </p:sp>
      <p:sp>
        <p:nvSpPr>
          <p:cNvPr id="4" name="Espace réservé du texte 3">
            <a:extLst>
              <a:ext uri="{FF2B5EF4-FFF2-40B4-BE49-F238E27FC236}">
                <a16:creationId xmlns:a16="http://schemas.microsoft.com/office/drawing/2014/main" id="{063D7409-91F9-7C1C-FF82-A341CFFC743F}"/>
              </a:ext>
            </a:extLst>
          </p:cNvPr>
          <p:cNvSpPr>
            <a:spLocks noGrp="1"/>
          </p:cNvSpPr>
          <p:nvPr>
            <p:ph type="body" sz="quarter" idx="19"/>
          </p:nvPr>
        </p:nvSpPr>
        <p:spPr/>
        <p:txBody>
          <a:bodyPr/>
          <a:lstStyle/>
          <a:p>
            <a:r>
              <a:rPr lang="fr-FR" dirty="0"/>
              <a:t>Question de recherche</a:t>
            </a:r>
          </a:p>
        </p:txBody>
      </p:sp>
      <p:sp>
        <p:nvSpPr>
          <p:cNvPr id="7" name="Espace réservé du texte 6">
            <a:extLst>
              <a:ext uri="{FF2B5EF4-FFF2-40B4-BE49-F238E27FC236}">
                <a16:creationId xmlns:a16="http://schemas.microsoft.com/office/drawing/2014/main" id="{03F02C1F-1E67-41C3-3EE7-EF7CE16355D1}"/>
              </a:ext>
            </a:extLst>
          </p:cNvPr>
          <p:cNvSpPr>
            <a:spLocks noGrp="1"/>
          </p:cNvSpPr>
          <p:nvPr>
            <p:ph type="body" sz="quarter" idx="27"/>
          </p:nvPr>
        </p:nvSpPr>
        <p:spPr>
          <a:xfrm>
            <a:off x="1028847" y="1723890"/>
            <a:ext cx="10134306" cy="4088735"/>
          </a:xfrm>
        </p:spPr>
        <p:txBody>
          <a:bodyPr>
            <a:normAutofit fontScale="92500" lnSpcReduction="10000"/>
          </a:bodyPr>
          <a:lstStyle/>
          <a:p>
            <a:r>
              <a:rPr lang="fr-FR" b="0" i="0" u="none" strike="noStrike" dirty="0">
                <a:solidFill>
                  <a:srgbClr val="000000"/>
                </a:solidFill>
                <a:effectLst/>
                <a:latin typeface="Lato" panose="020F0502020204030203" pitchFamily="34" charset="0"/>
              </a:rPr>
              <a:t>La question de recherche est la question sous-jacente qui </a:t>
            </a:r>
            <a:r>
              <a:rPr lang="fr-FR" dirty="0">
                <a:solidFill>
                  <a:srgbClr val="000000"/>
                </a:solidFill>
                <a:latin typeface="Lato" panose="020F0502020204030203" pitchFamily="34" charset="0"/>
              </a:rPr>
              <a:t>constitue le centre d’un travail scientifique. L’ensemble du travail scientifique vise à répondre à cette question.</a:t>
            </a:r>
          </a:p>
          <a:p>
            <a:pPr>
              <a:buFont typeface="Wingdings" pitchFamily="2" charset="2"/>
              <a:buChar char="à"/>
            </a:pPr>
            <a:r>
              <a:rPr lang="fr-FR" b="1" dirty="0">
                <a:solidFill>
                  <a:srgbClr val="000000"/>
                </a:solidFill>
                <a:latin typeface="Lato" panose="020F0502020204030203" pitchFamily="34" charset="0"/>
                <a:sym typeface="Wingdings" pitchFamily="2" charset="2"/>
              </a:rPr>
              <a:t>À la fin, on doit y répondre </a:t>
            </a:r>
          </a:p>
          <a:p>
            <a:endParaRPr lang="fr-FR" dirty="0">
              <a:solidFill>
                <a:srgbClr val="000000"/>
              </a:solidFill>
              <a:latin typeface="Lato" panose="020F0502020204030203" pitchFamily="34" charset="0"/>
            </a:endParaRPr>
          </a:p>
          <a:p>
            <a:r>
              <a:rPr lang="fr-FR" dirty="0">
                <a:solidFill>
                  <a:srgbClr val="000000"/>
                </a:solidFill>
                <a:latin typeface="Lato" panose="020F0502020204030203" pitchFamily="34" charset="0"/>
              </a:rPr>
              <a:t>Une question de recherche efficace doit être suffisamment large pour permettre une exploration adéquate du sujet, mais également suffisamment spécifique pour éviter les confusions et les écarts dans l’étude.</a:t>
            </a:r>
          </a:p>
        </p:txBody>
      </p:sp>
    </p:spTree>
    <p:extLst>
      <p:ext uri="{BB962C8B-B14F-4D97-AF65-F5344CB8AC3E}">
        <p14:creationId xmlns:p14="http://schemas.microsoft.com/office/powerpoint/2010/main" val="1698053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17A0B0-F0B2-D440-7266-816A0500B121}"/>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93412584-82D5-4F5F-2402-06CB37CBEDCB}"/>
              </a:ext>
            </a:extLst>
          </p:cNvPr>
          <p:cNvSpPr>
            <a:spLocks noGrp="1"/>
          </p:cNvSpPr>
          <p:nvPr>
            <p:ph type="sldNum" sz="quarter" idx="26"/>
          </p:nvPr>
        </p:nvSpPr>
        <p:spPr/>
        <p:txBody>
          <a:bodyPr/>
          <a:lstStyle/>
          <a:p>
            <a:fld id="{27F63893-9D7C-4D41-AC61-E8ABFBCB521E}" type="slidenum">
              <a:rPr lang="fr-FR" smtClean="0"/>
              <a:pPr/>
              <a:t>7</a:t>
            </a:fld>
            <a:endParaRPr lang="fr-FR" dirty="0"/>
          </a:p>
        </p:txBody>
      </p:sp>
      <p:sp>
        <p:nvSpPr>
          <p:cNvPr id="4" name="Espace réservé du texte 3">
            <a:extLst>
              <a:ext uri="{FF2B5EF4-FFF2-40B4-BE49-F238E27FC236}">
                <a16:creationId xmlns:a16="http://schemas.microsoft.com/office/drawing/2014/main" id="{D70515D9-050C-499C-3C41-BA4328748A83}"/>
              </a:ext>
            </a:extLst>
          </p:cNvPr>
          <p:cNvSpPr>
            <a:spLocks noGrp="1"/>
          </p:cNvSpPr>
          <p:nvPr>
            <p:ph type="body" sz="quarter" idx="19"/>
          </p:nvPr>
        </p:nvSpPr>
        <p:spPr/>
        <p:txBody>
          <a:bodyPr/>
          <a:lstStyle/>
          <a:p>
            <a:r>
              <a:rPr lang="fr-FR" dirty="0"/>
              <a:t>Question de recherche</a:t>
            </a:r>
          </a:p>
        </p:txBody>
      </p:sp>
      <p:sp>
        <p:nvSpPr>
          <p:cNvPr id="7" name="Espace réservé du texte 6">
            <a:extLst>
              <a:ext uri="{FF2B5EF4-FFF2-40B4-BE49-F238E27FC236}">
                <a16:creationId xmlns:a16="http://schemas.microsoft.com/office/drawing/2014/main" id="{3B9F8C9B-D8A8-6C6F-AFAF-BAAA08F58C78}"/>
              </a:ext>
            </a:extLst>
          </p:cNvPr>
          <p:cNvSpPr>
            <a:spLocks noGrp="1"/>
          </p:cNvSpPr>
          <p:nvPr>
            <p:ph type="body" sz="quarter" idx="27"/>
          </p:nvPr>
        </p:nvSpPr>
        <p:spPr>
          <a:xfrm>
            <a:off x="1028847" y="1723890"/>
            <a:ext cx="10134306" cy="4088735"/>
          </a:xfrm>
        </p:spPr>
        <p:txBody>
          <a:bodyPr>
            <a:normAutofit fontScale="92500" lnSpcReduction="20000"/>
          </a:bodyPr>
          <a:lstStyle/>
          <a:p>
            <a:r>
              <a:rPr lang="fr-FR" b="1" dirty="0">
                <a:solidFill>
                  <a:srgbClr val="000000"/>
                </a:solidFill>
              </a:rPr>
              <a:t>C’est une interrogation scientifique précise</a:t>
            </a:r>
            <a:r>
              <a:rPr lang="fr-FR" dirty="0">
                <a:solidFill>
                  <a:srgbClr val="000000"/>
                </a:solidFill>
              </a:rPr>
              <a:t>, qui découle d’un problème identifié.</a:t>
            </a:r>
          </a:p>
          <a:p>
            <a:r>
              <a:rPr lang="fr-FR" dirty="0">
                <a:solidFill>
                  <a:srgbClr val="000000"/>
                </a:solidFill>
              </a:rPr>
              <a:t>Elle doit permettre de guider la recherche (quoi observer, chez qui, comment).</a:t>
            </a:r>
          </a:p>
          <a:p>
            <a:r>
              <a:rPr lang="fr-FR" dirty="0">
                <a:solidFill>
                  <a:srgbClr val="000000"/>
                </a:solidFill>
              </a:rPr>
              <a:t>Elle n’est pas une simple curiosité (“je me demande si…”), ni une hypothèse (“il existe un lien entre…”), mais un </a:t>
            </a:r>
            <a:r>
              <a:rPr lang="fr-FR" b="1" dirty="0">
                <a:solidFill>
                  <a:srgbClr val="000000"/>
                </a:solidFill>
              </a:rPr>
              <a:t>point de départ opérationnel</a:t>
            </a:r>
            <a:r>
              <a:rPr lang="fr-FR" dirty="0">
                <a:solidFill>
                  <a:srgbClr val="000000"/>
                </a:solidFill>
              </a:rPr>
              <a:t>.</a:t>
            </a:r>
          </a:p>
          <a:p>
            <a:endParaRPr lang="fr-FR" dirty="0">
              <a:solidFill>
                <a:srgbClr val="000000"/>
              </a:solidFill>
            </a:endParaRPr>
          </a:p>
          <a:p>
            <a:pPr marL="7937" indent="0" algn="l">
              <a:buNone/>
            </a:pPr>
            <a:r>
              <a:rPr lang="fr-FR" b="0" i="0" u="none" strike="noStrike" dirty="0">
                <a:solidFill>
                  <a:srgbClr val="000000"/>
                </a:solidFill>
                <a:effectLst/>
              </a:rPr>
              <a:t> </a:t>
            </a:r>
            <a:r>
              <a:rPr lang="fr-FR" b="1" i="0" u="none" strike="noStrike" dirty="0">
                <a:solidFill>
                  <a:srgbClr val="000000"/>
                </a:solidFill>
                <a:effectLst/>
              </a:rPr>
              <a:t>Métaphore</a:t>
            </a:r>
            <a:r>
              <a:rPr lang="fr-FR" b="0" i="0" u="none" strike="noStrike" dirty="0">
                <a:solidFill>
                  <a:srgbClr val="000000"/>
                </a:solidFill>
                <a:effectLst/>
              </a:rPr>
              <a:t> : la problématique est “le cheminement”, la question est “la destination”.</a:t>
            </a:r>
          </a:p>
          <a:p>
            <a:endParaRPr lang="fr-FR" dirty="0">
              <a:solidFill>
                <a:srgbClr val="000000"/>
              </a:solidFill>
            </a:endParaRPr>
          </a:p>
        </p:txBody>
      </p:sp>
    </p:spTree>
    <p:extLst>
      <p:ext uri="{BB962C8B-B14F-4D97-AF65-F5344CB8AC3E}">
        <p14:creationId xmlns:p14="http://schemas.microsoft.com/office/powerpoint/2010/main" val="25555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D63A58-1A70-DD9A-CBB5-D5C5020BB850}"/>
            </a:ext>
          </a:extLst>
        </p:cNvPr>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7EE53A7-A565-ED5C-2C12-172B48693CB1}"/>
              </a:ext>
            </a:extLst>
          </p:cNvPr>
          <p:cNvSpPr>
            <a:spLocks noGrp="1"/>
          </p:cNvSpPr>
          <p:nvPr>
            <p:ph type="sldNum" sz="quarter" idx="26"/>
          </p:nvPr>
        </p:nvSpPr>
        <p:spPr/>
        <p:txBody>
          <a:bodyPr/>
          <a:lstStyle/>
          <a:p>
            <a:fld id="{27F63893-9D7C-4D41-AC61-E8ABFBCB521E}" type="slidenum">
              <a:rPr lang="fr-FR" smtClean="0"/>
              <a:pPr/>
              <a:t>8</a:t>
            </a:fld>
            <a:endParaRPr lang="fr-FR" dirty="0"/>
          </a:p>
        </p:txBody>
      </p:sp>
      <p:sp>
        <p:nvSpPr>
          <p:cNvPr id="4" name="Espace réservé du texte 3">
            <a:extLst>
              <a:ext uri="{FF2B5EF4-FFF2-40B4-BE49-F238E27FC236}">
                <a16:creationId xmlns:a16="http://schemas.microsoft.com/office/drawing/2014/main" id="{379F679A-904B-2A6D-76E1-4B3BC9597224}"/>
              </a:ext>
            </a:extLst>
          </p:cNvPr>
          <p:cNvSpPr>
            <a:spLocks noGrp="1"/>
          </p:cNvSpPr>
          <p:nvPr>
            <p:ph type="body" sz="quarter" idx="19"/>
          </p:nvPr>
        </p:nvSpPr>
        <p:spPr/>
        <p:txBody>
          <a:bodyPr/>
          <a:lstStyle/>
          <a:p>
            <a:r>
              <a:rPr lang="fr-FR" dirty="0"/>
              <a:t>Des aides en recherche : les </a:t>
            </a:r>
            <a:r>
              <a:rPr lang="fr-FR" u="sng" dirty="0"/>
              <a:t>cadres</a:t>
            </a:r>
          </a:p>
        </p:txBody>
      </p:sp>
      <p:sp>
        <p:nvSpPr>
          <p:cNvPr id="5" name="ZoneTexte 4">
            <a:extLst>
              <a:ext uri="{FF2B5EF4-FFF2-40B4-BE49-F238E27FC236}">
                <a16:creationId xmlns:a16="http://schemas.microsoft.com/office/drawing/2014/main" id="{E41D316E-6808-E87B-22F9-15FA992E1272}"/>
              </a:ext>
            </a:extLst>
          </p:cNvPr>
          <p:cNvSpPr txBox="1"/>
          <p:nvPr/>
        </p:nvSpPr>
        <p:spPr>
          <a:xfrm>
            <a:off x="824459" y="1693889"/>
            <a:ext cx="10619979" cy="4031873"/>
          </a:xfrm>
          <a:prstGeom prst="rect">
            <a:avLst/>
          </a:prstGeom>
          <a:noFill/>
        </p:spPr>
        <p:txBody>
          <a:bodyPr wrap="square">
            <a:spAutoFit/>
          </a:bodyPr>
          <a:lstStyle/>
          <a:p>
            <a:pPr algn="l"/>
            <a:r>
              <a:rPr lang="fr-FR" sz="3200" b="0" i="0" u="none" strike="noStrike" dirty="0">
                <a:solidFill>
                  <a:srgbClr val="000000"/>
                </a:solidFill>
                <a:effectLst/>
              </a:rPr>
              <a:t>Selon le type </a:t>
            </a:r>
            <a:r>
              <a:rPr lang="fr-FR" sz="3200" b="0" i="0" u="none" strike="noStrike">
                <a:solidFill>
                  <a:srgbClr val="000000"/>
                </a:solidFill>
                <a:effectLst/>
              </a:rPr>
              <a:t>d’étude :</a:t>
            </a:r>
          </a:p>
          <a:p>
            <a:pPr algn="l"/>
            <a:endParaRPr lang="fr-FR" sz="3200" b="0" i="0" u="none" strike="noStrike" dirty="0">
              <a:solidFill>
                <a:srgbClr val="000000"/>
              </a:solidFill>
              <a:effectLst/>
            </a:endParaRPr>
          </a:p>
          <a:p>
            <a:pPr algn="l">
              <a:buFont typeface="Arial" panose="020B0604020202020204" pitchFamily="34" charset="0"/>
              <a:buChar char="•"/>
            </a:pPr>
            <a:r>
              <a:rPr lang="fr-FR" sz="3200" b="1" i="0" u="none" strike="noStrike" dirty="0">
                <a:solidFill>
                  <a:srgbClr val="000000"/>
                </a:solidFill>
                <a:effectLst/>
              </a:rPr>
              <a:t>PICO</a:t>
            </a:r>
            <a:r>
              <a:rPr lang="fr-FR" sz="3200" b="0" i="0" u="none" strike="noStrike" dirty="0">
                <a:solidFill>
                  <a:srgbClr val="000000"/>
                </a:solidFill>
                <a:effectLst/>
              </a:rPr>
              <a:t> (Population, Intervention, Comparaison, </a:t>
            </a:r>
            <a:r>
              <a:rPr lang="fr-FR" sz="3200" b="0" i="0" u="none" strike="noStrike" dirty="0" err="1">
                <a:solidFill>
                  <a:srgbClr val="000000"/>
                </a:solidFill>
                <a:effectLst/>
              </a:rPr>
              <a:t>Outcome</a:t>
            </a:r>
            <a:r>
              <a:rPr lang="fr-FR" sz="3200" b="0" i="0" u="none" strike="noStrike" dirty="0">
                <a:solidFill>
                  <a:srgbClr val="000000"/>
                </a:solidFill>
                <a:effectLst/>
              </a:rPr>
              <a:t>) → clinique/interventionnelle</a:t>
            </a:r>
          </a:p>
          <a:p>
            <a:pPr algn="l">
              <a:buFont typeface="Arial" panose="020B0604020202020204" pitchFamily="34" charset="0"/>
              <a:buChar char="•"/>
            </a:pPr>
            <a:r>
              <a:rPr lang="fr-FR" sz="3200" b="1" i="0" u="none" strike="noStrike" dirty="0">
                <a:solidFill>
                  <a:srgbClr val="000000"/>
                </a:solidFill>
                <a:effectLst/>
              </a:rPr>
              <a:t>PCC</a:t>
            </a:r>
            <a:r>
              <a:rPr lang="fr-FR" sz="3200" b="0" i="0" u="none" strike="noStrike" dirty="0">
                <a:solidFill>
                  <a:srgbClr val="000000"/>
                </a:solidFill>
                <a:effectLst/>
              </a:rPr>
              <a:t> (Population, Concept, Contexte) → revues de littérature, </a:t>
            </a:r>
            <a:r>
              <a:rPr lang="fr-FR" sz="3200" b="0" i="0" u="none" strike="noStrike" dirty="0" err="1">
                <a:solidFill>
                  <a:srgbClr val="000000"/>
                </a:solidFill>
                <a:effectLst/>
              </a:rPr>
              <a:t>scoping</a:t>
            </a:r>
            <a:r>
              <a:rPr lang="fr-FR" sz="3200" b="0" i="0" u="none" strike="noStrike" dirty="0">
                <a:solidFill>
                  <a:srgbClr val="000000"/>
                </a:solidFill>
                <a:effectLst/>
              </a:rPr>
              <a:t> </a:t>
            </a:r>
            <a:r>
              <a:rPr lang="fr-FR" sz="3200" b="0" i="0" u="none" strike="noStrike" dirty="0" err="1">
                <a:solidFill>
                  <a:srgbClr val="000000"/>
                </a:solidFill>
                <a:effectLst/>
              </a:rPr>
              <a:t>reviews</a:t>
            </a:r>
            <a:endParaRPr lang="fr-FR" sz="3200" b="0" i="0" u="none" strike="noStrike" dirty="0">
              <a:solidFill>
                <a:srgbClr val="000000"/>
              </a:solidFill>
              <a:effectLst/>
            </a:endParaRPr>
          </a:p>
          <a:p>
            <a:pPr algn="l">
              <a:buFont typeface="Arial" panose="020B0604020202020204" pitchFamily="34" charset="0"/>
              <a:buChar char="•"/>
            </a:pPr>
            <a:r>
              <a:rPr lang="fr-FR" sz="3200" b="1" i="0" u="none" strike="noStrike" dirty="0">
                <a:solidFill>
                  <a:srgbClr val="000000"/>
                </a:solidFill>
                <a:effectLst/>
              </a:rPr>
              <a:t>SPIDER</a:t>
            </a:r>
            <a:r>
              <a:rPr lang="fr-FR" sz="3200" b="0" i="0" u="none" strike="noStrike" dirty="0">
                <a:solidFill>
                  <a:srgbClr val="000000"/>
                </a:solidFill>
                <a:effectLst/>
              </a:rPr>
              <a:t> (</a:t>
            </a:r>
            <a:r>
              <a:rPr lang="fr-FR" sz="3200" b="0" i="0" u="none" strike="noStrike" dirty="0" err="1">
                <a:solidFill>
                  <a:srgbClr val="000000"/>
                </a:solidFill>
                <a:effectLst/>
              </a:rPr>
              <a:t>Sample</a:t>
            </a:r>
            <a:r>
              <a:rPr lang="fr-FR" sz="3200" b="0" i="0" u="none" strike="noStrike" dirty="0">
                <a:solidFill>
                  <a:srgbClr val="000000"/>
                </a:solidFill>
                <a:effectLst/>
              </a:rPr>
              <a:t>, </a:t>
            </a:r>
            <a:r>
              <a:rPr lang="fr-FR" sz="3200" b="0" i="0" u="none" strike="noStrike" dirty="0" err="1">
                <a:solidFill>
                  <a:srgbClr val="000000"/>
                </a:solidFill>
                <a:effectLst/>
              </a:rPr>
              <a:t>Phenomenon</a:t>
            </a:r>
            <a:r>
              <a:rPr lang="fr-FR" sz="3200" b="0" i="0" u="none" strike="noStrike" dirty="0">
                <a:solidFill>
                  <a:srgbClr val="000000"/>
                </a:solidFill>
                <a:effectLst/>
              </a:rPr>
              <a:t> of </a:t>
            </a:r>
            <a:r>
              <a:rPr lang="fr-FR" sz="3200" b="0" i="0" u="none" strike="noStrike" dirty="0" err="1">
                <a:solidFill>
                  <a:srgbClr val="000000"/>
                </a:solidFill>
                <a:effectLst/>
              </a:rPr>
              <a:t>Interest</a:t>
            </a:r>
            <a:r>
              <a:rPr lang="fr-FR" sz="3200" b="0" i="0" u="none" strike="noStrike" dirty="0">
                <a:solidFill>
                  <a:srgbClr val="000000"/>
                </a:solidFill>
                <a:effectLst/>
              </a:rPr>
              <a:t>, Design, Evaluation, </a:t>
            </a:r>
            <a:r>
              <a:rPr lang="fr-FR" sz="3200" b="0" i="0" u="none" strike="noStrike" dirty="0" err="1">
                <a:solidFill>
                  <a:srgbClr val="000000"/>
                </a:solidFill>
                <a:effectLst/>
              </a:rPr>
              <a:t>Research</a:t>
            </a:r>
            <a:r>
              <a:rPr lang="fr-FR" sz="3200" b="0" i="0" u="none" strike="noStrike" dirty="0">
                <a:solidFill>
                  <a:srgbClr val="000000"/>
                </a:solidFill>
                <a:effectLst/>
              </a:rPr>
              <a:t> type) → qualitatif</a:t>
            </a:r>
          </a:p>
        </p:txBody>
      </p:sp>
    </p:spTree>
    <p:extLst>
      <p:ext uri="{BB962C8B-B14F-4D97-AF65-F5344CB8AC3E}">
        <p14:creationId xmlns:p14="http://schemas.microsoft.com/office/powerpoint/2010/main" val="3962446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20B2A93F-D52B-544B-958B-1F43116A3D2B}"/>
              </a:ext>
            </a:extLst>
          </p:cNvPr>
          <p:cNvSpPr>
            <a:spLocks noGrp="1"/>
          </p:cNvSpPr>
          <p:nvPr>
            <p:ph type="sldNum" sz="quarter" idx="26"/>
          </p:nvPr>
        </p:nvSpPr>
        <p:spPr/>
        <p:txBody>
          <a:bodyPr/>
          <a:lstStyle/>
          <a:p>
            <a:fld id="{27F63893-9D7C-4D41-AC61-E8ABFBCB521E}" type="slidenum">
              <a:rPr lang="fr-FR" smtClean="0"/>
              <a:pPr/>
              <a:t>9</a:t>
            </a:fld>
            <a:endParaRPr lang="fr-FR" dirty="0"/>
          </a:p>
        </p:txBody>
      </p:sp>
      <p:sp>
        <p:nvSpPr>
          <p:cNvPr id="4" name="Espace réservé du texte 3">
            <a:extLst>
              <a:ext uri="{FF2B5EF4-FFF2-40B4-BE49-F238E27FC236}">
                <a16:creationId xmlns:a16="http://schemas.microsoft.com/office/drawing/2014/main" id="{3C536048-BEC4-657B-D65D-1F1509F3014F}"/>
              </a:ext>
            </a:extLst>
          </p:cNvPr>
          <p:cNvSpPr>
            <a:spLocks noGrp="1"/>
          </p:cNvSpPr>
          <p:nvPr>
            <p:ph type="body" sz="quarter" idx="19"/>
          </p:nvPr>
        </p:nvSpPr>
        <p:spPr/>
        <p:txBody>
          <a:bodyPr/>
          <a:lstStyle/>
          <a:p>
            <a:r>
              <a:rPr lang="fr-FR" dirty="0"/>
              <a:t>Des aides en recherche : les </a:t>
            </a:r>
            <a:r>
              <a:rPr lang="fr-FR" u="sng" dirty="0"/>
              <a:t>cadres</a:t>
            </a:r>
          </a:p>
        </p:txBody>
      </p:sp>
      <p:graphicFrame>
        <p:nvGraphicFramePr>
          <p:cNvPr id="18" name="Tableau 17">
            <a:extLst>
              <a:ext uri="{FF2B5EF4-FFF2-40B4-BE49-F238E27FC236}">
                <a16:creationId xmlns:a16="http://schemas.microsoft.com/office/drawing/2014/main" id="{D0480963-6149-581C-AD7E-4B97112B28ED}"/>
              </a:ext>
            </a:extLst>
          </p:cNvPr>
          <p:cNvGraphicFramePr>
            <a:graphicFrameLocks noGrp="1"/>
          </p:cNvGraphicFramePr>
          <p:nvPr>
            <p:extLst>
              <p:ext uri="{D42A27DB-BD31-4B8C-83A1-F6EECF244321}">
                <p14:modId xmlns:p14="http://schemas.microsoft.com/office/powerpoint/2010/main" val="1841070652"/>
              </p:ext>
            </p:extLst>
          </p:nvPr>
        </p:nvGraphicFramePr>
        <p:xfrm>
          <a:off x="1" y="1268100"/>
          <a:ext cx="12381874" cy="5693436"/>
        </p:xfrm>
        <a:graphic>
          <a:graphicData uri="http://schemas.openxmlformats.org/drawingml/2006/table">
            <a:tbl>
              <a:tblPr/>
              <a:tblGrid>
                <a:gridCol w="1429275">
                  <a:extLst>
                    <a:ext uri="{9D8B030D-6E8A-4147-A177-3AD203B41FA5}">
                      <a16:colId xmlns:a16="http://schemas.microsoft.com/office/drawing/2014/main" val="2111583424"/>
                    </a:ext>
                  </a:extLst>
                </a:gridCol>
                <a:gridCol w="2889623">
                  <a:extLst>
                    <a:ext uri="{9D8B030D-6E8A-4147-A177-3AD203B41FA5}">
                      <a16:colId xmlns:a16="http://schemas.microsoft.com/office/drawing/2014/main" val="3547224517"/>
                    </a:ext>
                  </a:extLst>
                </a:gridCol>
                <a:gridCol w="8062976">
                  <a:extLst>
                    <a:ext uri="{9D8B030D-6E8A-4147-A177-3AD203B41FA5}">
                      <a16:colId xmlns:a16="http://schemas.microsoft.com/office/drawing/2014/main" val="2216108069"/>
                    </a:ext>
                  </a:extLst>
                </a:gridCol>
              </a:tblGrid>
              <a:tr h="370275">
                <a:tc>
                  <a:txBody>
                    <a:bodyPr/>
                    <a:lstStyle/>
                    <a:p>
                      <a:r>
                        <a:rPr lang="fr-FR" sz="2000" b="1" dirty="0">
                          <a:solidFill>
                            <a:srgbClr val="000000"/>
                          </a:solidFill>
                        </a:rPr>
                        <a:t>Cadre / Framework</a:t>
                      </a:r>
                    </a:p>
                  </a:txBody>
                  <a:tcPr marL="67990" marR="67990" marT="33995" marB="33995" anchor="ctr">
                    <a:lnL>
                      <a:noFill/>
                    </a:lnL>
                    <a:lnR>
                      <a:noFill/>
                    </a:lnR>
                    <a:lnT>
                      <a:noFill/>
                    </a:lnT>
                    <a:lnB>
                      <a:noFill/>
                    </a:lnB>
                    <a:noFill/>
                  </a:tcPr>
                </a:tc>
                <a:tc>
                  <a:txBody>
                    <a:bodyPr/>
                    <a:lstStyle/>
                    <a:p>
                      <a:r>
                        <a:rPr lang="fr-FR" sz="2000" b="1" dirty="0">
                          <a:solidFill>
                            <a:srgbClr val="000000"/>
                          </a:solidFill>
                        </a:rPr>
                        <a:t>Usage principal</a:t>
                      </a:r>
                    </a:p>
                  </a:txBody>
                  <a:tcPr marL="67990" marR="67990" marT="33995" marB="33995" anchor="ctr">
                    <a:lnL>
                      <a:noFill/>
                    </a:lnL>
                    <a:lnR>
                      <a:noFill/>
                    </a:lnR>
                    <a:lnT>
                      <a:noFill/>
                    </a:lnT>
                    <a:lnB>
                      <a:noFill/>
                    </a:lnB>
                    <a:noFill/>
                  </a:tcPr>
                </a:tc>
                <a:tc>
                  <a:txBody>
                    <a:bodyPr/>
                    <a:lstStyle/>
                    <a:p>
                      <a:r>
                        <a:rPr lang="fr-FR" sz="2000" b="1" dirty="0">
                          <a:solidFill>
                            <a:srgbClr val="000000"/>
                          </a:solidFill>
                        </a:rPr>
                        <a:t>Idéal pour...</a:t>
                      </a:r>
                    </a:p>
                  </a:txBody>
                  <a:tcPr marL="67990" marR="67990" marT="33995" marB="33995" anchor="ctr">
                    <a:lnL>
                      <a:noFill/>
                    </a:lnL>
                    <a:lnR>
                      <a:noFill/>
                    </a:lnR>
                    <a:lnT>
                      <a:noFill/>
                    </a:lnT>
                    <a:lnB>
                      <a:noFill/>
                    </a:lnB>
                    <a:noFill/>
                  </a:tcPr>
                </a:tc>
                <a:extLst>
                  <a:ext uri="{0D108BD9-81ED-4DB2-BD59-A6C34878D82A}">
                    <a16:rowId xmlns:a16="http://schemas.microsoft.com/office/drawing/2014/main" val="1444801779"/>
                  </a:ext>
                </a:extLst>
              </a:tr>
              <a:tr h="655866">
                <a:tc>
                  <a:txBody>
                    <a:bodyPr/>
                    <a:lstStyle/>
                    <a:p>
                      <a:r>
                        <a:rPr lang="fr-FR" sz="2000" b="1" dirty="0">
                          <a:solidFill>
                            <a:srgbClr val="000000"/>
                          </a:solidFill>
                        </a:rPr>
                        <a:t>PICO</a:t>
                      </a:r>
                      <a:endParaRPr lang="fr-FR" sz="2000" dirty="0">
                        <a:solidFill>
                          <a:srgbClr val="000000"/>
                        </a:solidFill>
                      </a:endParaRPr>
                    </a:p>
                  </a:txBody>
                  <a:tcPr marL="67990" marR="67990" marT="33995" marB="33995" anchor="ctr">
                    <a:lnL>
                      <a:noFill/>
                    </a:lnL>
                    <a:lnR>
                      <a:noFill/>
                    </a:lnR>
                    <a:lnT>
                      <a:noFill/>
                    </a:lnT>
                    <a:lnB>
                      <a:noFill/>
                    </a:lnB>
                    <a:solidFill>
                      <a:schemeClr val="accent2"/>
                    </a:solidFill>
                  </a:tcPr>
                </a:tc>
                <a:tc>
                  <a:txBody>
                    <a:bodyPr/>
                    <a:lstStyle/>
                    <a:p>
                      <a:r>
                        <a:rPr lang="fr-FR" sz="2000" dirty="0">
                          <a:solidFill>
                            <a:srgbClr val="000000"/>
                          </a:solidFill>
                        </a:rPr>
                        <a:t>Interventions cliniques</a:t>
                      </a:r>
                    </a:p>
                  </a:txBody>
                  <a:tcPr marL="67990" marR="67990" marT="33995" marB="33995" anchor="ctr">
                    <a:lnL>
                      <a:noFill/>
                    </a:lnL>
                    <a:lnR>
                      <a:noFill/>
                    </a:lnR>
                    <a:lnT>
                      <a:noFill/>
                    </a:lnT>
                    <a:lnB>
                      <a:noFill/>
                    </a:lnB>
                    <a:solidFill>
                      <a:schemeClr val="accent2"/>
                    </a:solidFill>
                  </a:tcPr>
                </a:tc>
                <a:tc>
                  <a:txBody>
                    <a:bodyPr/>
                    <a:lstStyle/>
                    <a:p>
                      <a:r>
                        <a:rPr lang="fr-FR" sz="2000" dirty="0">
                          <a:solidFill>
                            <a:srgbClr val="000000"/>
                          </a:solidFill>
                        </a:rPr>
                        <a:t>Questions interventionnelles quantitatives</a:t>
                      </a:r>
                    </a:p>
                  </a:txBody>
                  <a:tcPr marL="67990" marR="67990" marT="33995" marB="33995" anchor="ctr">
                    <a:lnL>
                      <a:noFill/>
                    </a:lnL>
                    <a:lnR>
                      <a:noFill/>
                    </a:lnR>
                    <a:lnT>
                      <a:noFill/>
                    </a:lnT>
                    <a:lnB>
                      <a:noFill/>
                    </a:lnB>
                    <a:solidFill>
                      <a:schemeClr val="accent2"/>
                    </a:solidFill>
                  </a:tcPr>
                </a:tc>
                <a:extLst>
                  <a:ext uri="{0D108BD9-81ED-4DB2-BD59-A6C34878D82A}">
                    <a16:rowId xmlns:a16="http://schemas.microsoft.com/office/drawing/2014/main" val="2478262355"/>
                  </a:ext>
                </a:extLst>
              </a:tr>
              <a:tr h="450000">
                <a:tc>
                  <a:txBody>
                    <a:bodyPr/>
                    <a:lstStyle/>
                    <a:p>
                      <a:r>
                        <a:rPr lang="fr-FR" sz="2000" b="1" dirty="0">
                          <a:solidFill>
                            <a:srgbClr val="000000"/>
                          </a:solidFill>
                        </a:rPr>
                        <a:t>PEO</a:t>
                      </a:r>
                      <a:endParaRPr lang="fr-FR" sz="2000" dirty="0">
                        <a:solidFill>
                          <a:srgbClr val="000000"/>
                        </a:solidFill>
                      </a:endParaRPr>
                    </a:p>
                  </a:txBody>
                  <a:tcPr marL="67990" marR="67990" marT="33995" marB="33995" anchor="ctr">
                    <a:lnL>
                      <a:noFill/>
                    </a:lnL>
                    <a:lnR>
                      <a:noFill/>
                    </a:lnR>
                    <a:lnT>
                      <a:noFill/>
                    </a:lnT>
                    <a:lnB>
                      <a:noFill/>
                    </a:lnB>
                    <a:noFill/>
                  </a:tcPr>
                </a:tc>
                <a:tc>
                  <a:txBody>
                    <a:bodyPr/>
                    <a:lstStyle/>
                    <a:p>
                      <a:r>
                        <a:rPr lang="fr-FR" sz="2000">
                          <a:solidFill>
                            <a:srgbClr val="000000"/>
                          </a:solidFill>
                        </a:rPr>
                        <a:t>Qualitatif ou étiologique</a:t>
                      </a:r>
                    </a:p>
                  </a:txBody>
                  <a:tcPr marL="67990" marR="67990" marT="33995" marB="33995" anchor="ctr">
                    <a:lnL>
                      <a:noFill/>
                    </a:lnL>
                    <a:lnR>
                      <a:noFill/>
                    </a:lnR>
                    <a:lnT>
                      <a:noFill/>
                    </a:lnT>
                    <a:lnB>
                      <a:noFill/>
                    </a:lnB>
                    <a:noFill/>
                  </a:tcPr>
                </a:tc>
                <a:tc>
                  <a:txBody>
                    <a:bodyPr/>
                    <a:lstStyle/>
                    <a:p>
                      <a:r>
                        <a:rPr lang="fr-FR" sz="2000">
                          <a:solidFill>
                            <a:srgbClr val="000000"/>
                          </a:solidFill>
                        </a:rPr>
                        <a:t>Effets d’une exposition ou d’une expérience</a:t>
                      </a:r>
                    </a:p>
                  </a:txBody>
                  <a:tcPr marL="67990" marR="67990" marT="33995" marB="33995" anchor="ctr">
                    <a:lnL>
                      <a:noFill/>
                    </a:lnL>
                    <a:lnR>
                      <a:noFill/>
                    </a:lnR>
                    <a:lnT>
                      <a:noFill/>
                    </a:lnT>
                    <a:lnB>
                      <a:noFill/>
                    </a:lnB>
                    <a:noFill/>
                  </a:tcPr>
                </a:tc>
                <a:extLst>
                  <a:ext uri="{0D108BD9-81ED-4DB2-BD59-A6C34878D82A}">
                    <a16:rowId xmlns:a16="http://schemas.microsoft.com/office/drawing/2014/main" val="3695392699"/>
                  </a:ext>
                </a:extLst>
              </a:tr>
              <a:tr h="450000">
                <a:tc>
                  <a:txBody>
                    <a:bodyPr/>
                    <a:lstStyle/>
                    <a:p>
                      <a:r>
                        <a:rPr lang="fr-FR" sz="2000" b="1" dirty="0">
                          <a:solidFill>
                            <a:srgbClr val="000000"/>
                          </a:solidFill>
                        </a:rPr>
                        <a:t>SPIDER</a:t>
                      </a:r>
                      <a:endParaRPr lang="fr-FR" sz="2000" dirty="0">
                        <a:solidFill>
                          <a:srgbClr val="000000"/>
                        </a:solidFill>
                      </a:endParaRPr>
                    </a:p>
                  </a:txBody>
                  <a:tcPr marL="67990" marR="67990" marT="33995" marB="33995" anchor="ctr">
                    <a:lnL>
                      <a:noFill/>
                    </a:lnL>
                    <a:lnR>
                      <a:noFill/>
                    </a:lnR>
                    <a:lnT>
                      <a:noFill/>
                    </a:lnT>
                    <a:lnB>
                      <a:noFill/>
                    </a:lnB>
                    <a:solidFill>
                      <a:schemeClr val="accent2"/>
                    </a:solidFill>
                  </a:tcPr>
                </a:tc>
                <a:tc>
                  <a:txBody>
                    <a:bodyPr/>
                    <a:lstStyle/>
                    <a:p>
                      <a:r>
                        <a:rPr lang="fr-FR" sz="2000" dirty="0">
                          <a:solidFill>
                            <a:srgbClr val="000000"/>
                          </a:solidFill>
                        </a:rPr>
                        <a:t>Quali / mixte</a:t>
                      </a:r>
                    </a:p>
                  </a:txBody>
                  <a:tcPr marL="67990" marR="67990" marT="33995" marB="33995" anchor="ctr">
                    <a:lnL>
                      <a:noFill/>
                    </a:lnL>
                    <a:lnR>
                      <a:noFill/>
                    </a:lnR>
                    <a:lnT>
                      <a:noFill/>
                    </a:lnT>
                    <a:lnB>
                      <a:noFill/>
                    </a:lnB>
                    <a:solidFill>
                      <a:schemeClr val="accent2"/>
                    </a:solidFill>
                  </a:tcPr>
                </a:tc>
                <a:tc>
                  <a:txBody>
                    <a:bodyPr/>
                    <a:lstStyle/>
                    <a:p>
                      <a:r>
                        <a:rPr lang="fr-FR" sz="2000" dirty="0">
                          <a:solidFill>
                            <a:srgbClr val="000000"/>
                          </a:solidFill>
                        </a:rPr>
                        <a:t>Étudier un phénomène, une expérience</a:t>
                      </a:r>
                    </a:p>
                  </a:txBody>
                  <a:tcPr marL="67990" marR="67990" marT="33995" marB="33995" anchor="ctr">
                    <a:lnL>
                      <a:noFill/>
                    </a:lnL>
                    <a:lnR>
                      <a:noFill/>
                    </a:lnR>
                    <a:lnT>
                      <a:noFill/>
                    </a:lnT>
                    <a:lnB>
                      <a:noFill/>
                    </a:lnB>
                    <a:solidFill>
                      <a:schemeClr val="accent2"/>
                    </a:solidFill>
                  </a:tcPr>
                </a:tc>
                <a:extLst>
                  <a:ext uri="{0D108BD9-81ED-4DB2-BD59-A6C34878D82A}">
                    <a16:rowId xmlns:a16="http://schemas.microsoft.com/office/drawing/2014/main" val="1364634542"/>
                  </a:ext>
                </a:extLst>
              </a:tr>
              <a:tr h="450000">
                <a:tc>
                  <a:txBody>
                    <a:bodyPr/>
                    <a:lstStyle/>
                    <a:p>
                      <a:r>
                        <a:rPr lang="fr-FR" sz="2000" b="1" dirty="0">
                          <a:solidFill>
                            <a:srgbClr val="000000"/>
                          </a:solidFill>
                        </a:rPr>
                        <a:t>PCC</a:t>
                      </a:r>
                      <a:endParaRPr lang="fr-FR" sz="2000" dirty="0">
                        <a:solidFill>
                          <a:srgbClr val="000000"/>
                        </a:solidFill>
                      </a:endParaRPr>
                    </a:p>
                  </a:txBody>
                  <a:tcPr marL="67990" marR="67990" marT="33995" marB="33995" anchor="ctr">
                    <a:lnL>
                      <a:noFill/>
                    </a:lnL>
                    <a:lnR>
                      <a:noFill/>
                    </a:lnR>
                    <a:lnT>
                      <a:noFill/>
                    </a:lnT>
                    <a:lnB>
                      <a:noFill/>
                    </a:lnB>
                    <a:solidFill>
                      <a:schemeClr val="accent2"/>
                    </a:solidFill>
                  </a:tcPr>
                </a:tc>
                <a:tc>
                  <a:txBody>
                    <a:bodyPr/>
                    <a:lstStyle/>
                    <a:p>
                      <a:r>
                        <a:rPr lang="fr-FR" sz="2000" dirty="0" err="1">
                          <a:solidFill>
                            <a:srgbClr val="000000"/>
                          </a:solidFill>
                        </a:rPr>
                        <a:t>Scoping</a:t>
                      </a:r>
                      <a:r>
                        <a:rPr lang="fr-FR" sz="2000" dirty="0">
                          <a:solidFill>
                            <a:srgbClr val="000000"/>
                          </a:solidFill>
                        </a:rPr>
                        <a:t> / mixte</a:t>
                      </a:r>
                    </a:p>
                  </a:txBody>
                  <a:tcPr marL="67990" marR="67990" marT="33995" marB="33995" anchor="ctr">
                    <a:lnL>
                      <a:noFill/>
                    </a:lnL>
                    <a:lnR>
                      <a:noFill/>
                    </a:lnR>
                    <a:lnT>
                      <a:noFill/>
                    </a:lnT>
                    <a:lnB>
                      <a:noFill/>
                    </a:lnB>
                    <a:solidFill>
                      <a:schemeClr val="accent2"/>
                    </a:solidFill>
                  </a:tcPr>
                </a:tc>
                <a:tc>
                  <a:txBody>
                    <a:bodyPr/>
                    <a:lstStyle/>
                    <a:p>
                      <a:r>
                        <a:rPr lang="fr-FR" sz="2000" dirty="0">
                          <a:solidFill>
                            <a:srgbClr val="000000"/>
                          </a:solidFill>
                        </a:rPr>
                        <a:t>Explorer un concept global dans un contexte donné</a:t>
                      </a:r>
                    </a:p>
                  </a:txBody>
                  <a:tcPr marL="67990" marR="67990" marT="33995" marB="33995" anchor="ctr">
                    <a:lnL>
                      <a:noFill/>
                    </a:lnL>
                    <a:lnR>
                      <a:noFill/>
                    </a:lnR>
                    <a:lnT>
                      <a:noFill/>
                    </a:lnT>
                    <a:lnB>
                      <a:noFill/>
                    </a:lnB>
                    <a:solidFill>
                      <a:schemeClr val="accent2"/>
                    </a:solidFill>
                  </a:tcPr>
                </a:tc>
                <a:extLst>
                  <a:ext uri="{0D108BD9-81ED-4DB2-BD59-A6C34878D82A}">
                    <a16:rowId xmlns:a16="http://schemas.microsoft.com/office/drawing/2014/main" val="1486629557"/>
                  </a:ext>
                </a:extLst>
              </a:tr>
              <a:tr h="450000">
                <a:tc>
                  <a:txBody>
                    <a:bodyPr/>
                    <a:lstStyle/>
                    <a:p>
                      <a:r>
                        <a:rPr lang="fr-FR" sz="2000" b="1" dirty="0">
                          <a:solidFill>
                            <a:srgbClr val="000000"/>
                          </a:solidFill>
                        </a:rPr>
                        <a:t>SPICE</a:t>
                      </a:r>
                      <a:endParaRPr lang="fr-FR" sz="2000" dirty="0">
                        <a:solidFill>
                          <a:srgbClr val="000000"/>
                        </a:solidFill>
                      </a:endParaRPr>
                    </a:p>
                  </a:txBody>
                  <a:tcPr marL="67990" marR="67990" marT="33995" marB="33995" anchor="ctr">
                    <a:lnL>
                      <a:noFill/>
                    </a:lnL>
                    <a:lnR>
                      <a:noFill/>
                    </a:lnR>
                    <a:lnT>
                      <a:noFill/>
                    </a:lnT>
                    <a:lnB>
                      <a:noFill/>
                    </a:lnB>
                    <a:noFill/>
                  </a:tcPr>
                </a:tc>
                <a:tc>
                  <a:txBody>
                    <a:bodyPr/>
                    <a:lstStyle/>
                    <a:p>
                      <a:r>
                        <a:rPr lang="fr-FR" sz="2000" dirty="0">
                          <a:solidFill>
                            <a:srgbClr val="000000"/>
                          </a:solidFill>
                        </a:rPr>
                        <a:t>Quali / services</a:t>
                      </a:r>
                    </a:p>
                  </a:txBody>
                  <a:tcPr marL="67990" marR="67990" marT="33995" marB="33995" anchor="ctr">
                    <a:lnL>
                      <a:noFill/>
                    </a:lnL>
                    <a:lnR>
                      <a:noFill/>
                    </a:lnR>
                    <a:lnT>
                      <a:noFill/>
                    </a:lnT>
                    <a:lnB>
                      <a:noFill/>
                    </a:lnB>
                    <a:noFill/>
                  </a:tcPr>
                </a:tc>
                <a:tc>
                  <a:txBody>
                    <a:bodyPr/>
                    <a:lstStyle/>
                    <a:p>
                      <a:r>
                        <a:rPr lang="fr-FR" sz="2000">
                          <a:solidFill>
                            <a:srgbClr val="000000"/>
                          </a:solidFill>
                        </a:rPr>
                        <a:t>Évaluer interventions/services</a:t>
                      </a:r>
                    </a:p>
                  </a:txBody>
                  <a:tcPr marL="67990" marR="67990" marT="33995" marB="33995" anchor="ctr">
                    <a:lnL>
                      <a:noFill/>
                    </a:lnL>
                    <a:lnR>
                      <a:noFill/>
                    </a:lnR>
                    <a:lnT>
                      <a:noFill/>
                    </a:lnT>
                    <a:lnB>
                      <a:noFill/>
                    </a:lnB>
                    <a:noFill/>
                  </a:tcPr>
                </a:tc>
                <a:extLst>
                  <a:ext uri="{0D108BD9-81ED-4DB2-BD59-A6C34878D82A}">
                    <a16:rowId xmlns:a16="http://schemas.microsoft.com/office/drawing/2014/main" val="1633401675"/>
                  </a:ext>
                </a:extLst>
              </a:tr>
              <a:tr h="450000">
                <a:tc>
                  <a:txBody>
                    <a:bodyPr/>
                    <a:lstStyle/>
                    <a:p>
                      <a:r>
                        <a:rPr lang="fr-FR" sz="2000" b="1">
                          <a:solidFill>
                            <a:srgbClr val="000000"/>
                          </a:solidFill>
                        </a:rPr>
                        <a:t>ECLIPSE</a:t>
                      </a:r>
                      <a:endParaRPr lang="fr-FR" sz="2000">
                        <a:solidFill>
                          <a:srgbClr val="000000"/>
                        </a:solidFill>
                      </a:endParaRPr>
                    </a:p>
                  </a:txBody>
                  <a:tcPr marL="67990" marR="67990" marT="33995" marB="33995" anchor="ctr">
                    <a:lnL>
                      <a:noFill/>
                    </a:lnL>
                    <a:lnR>
                      <a:noFill/>
                    </a:lnR>
                    <a:lnT>
                      <a:noFill/>
                    </a:lnT>
                    <a:lnB>
                      <a:noFill/>
                    </a:lnB>
                    <a:noFill/>
                  </a:tcPr>
                </a:tc>
                <a:tc>
                  <a:txBody>
                    <a:bodyPr/>
                    <a:lstStyle/>
                    <a:p>
                      <a:r>
                        <a:rPr lang="fr-FR" sz="2000">
                          <a:solidFill>
                            <a:srgbClr val="000000"/>
                          </a:solidFill>
                        </a:rPr>
                        <a:t>Politiques, services</a:t>
                      </a:r>
                    </a:p>
                  </a:txBody>
                  <a:tcPr marL="67990" marR="67990" marT="33995" marB="33995" anchor="ctr">
                    <a:lnL>
                      <a:noFill/>
                    </a:lnL>
                    <a:lnR>
                      <a:noFill/>
                    </a:lnR>
                    <a:lnT>
                      <a:noFill/>
                    </a:lnT>
                    <a:lnB>
                      <a:noFill/>
                    </a:lnB>
                    <a:noFill/>
                  </a:tcPr>
                </a:tc>
                <a:tc>
                  <a:txBody>
                    <a:bodyPr/>
                    <a:lstStyle/>
                    <a:p>
                      <a:r>
                        <a:rPr lang="fr-FR" sz="2000">
                          <a:solidFill>
                            <a:srgbClr val="000000"/>
                          </a:solidFill>
                        </a:rPr>
                        <a:t>Amélioration / implémentation de services</a:t>
                      </a:r>
                    </a:p>
                  </a:txBody>
                  <a:tcPr marL="67990" marR="67990" marT="33995" marB="33995" anchor="ctr">
                    <a:lnL>
                      <a:noFill/>
                    </a:lnL>
                    <a:lnR>
                      <a:noFill/>
                    </a:lnR>
                    <a:lnT>
                      <a:noFill/>
                    </a:lnT>
                    <a:lnB>
                      <a:noFill/>
                    </a:lnB>
                    <a:noFill/>
                  </a:tcPr>
                </a:tc>
                <a:extLst>
                  <a:ext uri="{0D108BD9-81ED-4DB2-BD59-A6C34878D82A}">
                    <a16:rowId xmlns:a16="http://schemas.microsoft.com/office/drawing/2014/main" val="1026737888"/>
                  </a:ext>
                </a:extLst>
              </a:tr>
              <a:tr h="450000">
                <a:tc>
                  <a:txBody>
                    <a:bodyPr/>
                    <a:lstStyle/>
                    <a:p>
                      <a:r>
                        <a:rPr lang="fr-FR" sz="2000" b="1" dirty="0" err="1">
                          <a:solidFill>
                            <a:srgbClr val="000000"/>
                          </a:solidFill>
                        </a:rPr>
                        <a:t>CoCoPop</a:t>
                      </a:r>
                      <a:endParaRPr lang="fr-FR" sz="2000" dirty="0">
                        <a:solidFill>
                          <a:srgbClr val="000000"/>
                        </a:solidFill>
                      </a:endParaRPr>
                    </a:p>
                  </a:txBody>
                  <a:tcPr marL="67990" marR="67990" marT="33995" marB="33995" anchor="ctr">
                    <a:lnL>
                      <a:noFill/>
                    </a:lnL>
                    <a:lnR>
                      <a:noFill/>
                    </a:lnR>
                    <a:lnT>
                      <a:noFill/>
                    </a:lnT>
                    <a:lnB>
                      <a:noFill/>
                    </a:lnB>
                    <a:noFill/>
                  </a:tcPr>
                </a:tc>
                <a:tc>
                  <a:txBody>
                    <a:bodyPr/>
                    <a:lstStyle/>
                    <a:p>
                      <a:r>
                        <a:rPr lang="fr-FR" sz="2000" dirty="0">
                          <a:solidFill>
                            <a:srgbClr val="000000"/>
                          </a:solidFill>
                        </a:rPr>
                        <a:t>Épidémiologie, prévalence</a:t>
                      </a:r>
                    </a:p>
                  </a:txBody>
                  <a:tcPr marL="67990" marR="67990" marT="33995" marB="33995" anchor="ctr">
                    <a:lnL>
                      <a:noFill/>
                    </a:lnL>
                    <a:lnR>
                      <a:noFill/>
                    </a:lnR>
                    <a:lnT>
                      <a:noFill/>
                    </a:lnT>
                    <a:lnB>
                      <a:noFill/>
                    </a:lnB>
                    <a:noFill/>
                  </a:tcPr>
                </a:tc>
                <a:tc>
                  <a:txBody>
                    <a:bodyPr/>
                    <a:lstStyle/>
                    <a:p>
                      <a:r>
                        <a:rPr lang="fr-FR" sz="2000">
                          <a:solidFill>
                            <a:srgbClr val="000000"/>
                          </a:solidFill>
                        </a:rPr>
                        <a:t>Questions épidémiologiques descriptives</a:t>
                      </a:r>
                    </a:p>
                  </a:txBody>
                  <a:tcPr marL="67990" marR="67990" marT="33995" marB="33995" anchor="ctr">
                    <a:lnL>
                      <a:noFill/>
                    </a:lnL>
                    <a:lnR>
                      <a:noFill/>
                    </a:lnR>
                    <a:lnT>
                      <a:noFill/>
                    </a:lnT>
                    <a:lnB>
                      <a:noFill/>
                    </a:lnB>
                    <a:noFill/>
                  </a:tcPr>
                </a:tc>
                <a:extLst>
                  <a:ext uri="{0D108BD9-81ED-4DB2-BD59-A6C34878D82A}">
                    <a16:rowId xmlns:a16="http://schemas.microsoft.com/office/drawing/2014/main" val="1687163420"/>
                  </a:ext>
                </a:extLst>
              </a:tr>
              <a:tr h="450000">
                <a:tc>
                  <a:txBody>
                    <a:bodyPr/>
                    <a:lstStyle/>
                    <a:p>
                      <a:r>
                        <a:rPr lang="fr-FR" sz="2000" b="1">
                          <a:solidFill>
                            <a:srgbClr val="000000"/>
                          </a:solidFill>
                        </a:rPr>
                        <a:t>5-SPICE</a:t>
                      </a:r>
                      <a:endParaRPr lang="fr-FR" sz="2000">
                        <a:solidFill>
                          <a:srgbClr val="000000"/>
                        </a:solidFill>
                      </a:endParaRPr>
                    </a:p>
                  </a:txBody>
                  <a:tcPr marL="67990" marR="67990" marT="33995" marB="33995" anchor="ctr">
                    <a:lnL>
                      <a:noFill/>
                    </a:lnL>
                    <a:lnR>
                      <a:noFill/>
                    </a:lnR>
                    <a:lnT>
                      <a:noFill/>
                    </a:lnT>
                    <a:lnB>
                      <a:noFill/>
                    </a:lnB>
                    <a:noFill/>
                  </a:tcPr>
                </a:tc>
                <a:tc>
                  <a:txBody>
                    <a:bodyPr/>
                    <a:lstStyle/>
                    <a:p>
                      <a:r>
                        <a:rPr lang="fr-FR" sz="2000">
                          <a:solidFill>
                            <a:srgbClr val="000000"/>
                          </a:solidFill>
                        </a:rPr>
                        <a:t>Santé communautaire mondiale</a:t>
                      </a:r>
                    </a:p>
                  </a:txBody>
                  <a:tcPr marL="67990" marR="67990" marT="33995" marB="33995" anchor="ctr">
                    <a:lnL>
                      <a:noFill/>
                    </a:lnL>
                    <a:lnR>
                      <a:noFill/>
                    </a:lnR>
                    <a:lnT>
                      <a:noFill/>
                    </a:lnT>
                    <a:lnB>
                      <a:noFill/>
                    </a:lnB>
                    <a:noFill/>
                  </a:tcPr>
                </a:tc>
                <a:tc>
                  <a:txBody>
                    <a:bodyPr/>
                    <a:lstStyle/>
                    <a:p>
                      <a:r>
                        <a:rPr lang="fr-FR" sz="2000">
                          <a:solidFill>
                            <a:srgbClr val="000000"/>
                          </a:solidFill>
                        </a:rPr>
                        <a:t>Programmes CHW en contexte global</a:t>
                      </a:r>
                    </a:p>
                  </a:txBody>
                  <a:tcPr marL="67990" marR="67990" marT="33995" marB="33995" anchor="ctr">
                    <a:lnL>
                      <a:noFill/>
                    </a:lnL>
                    <a:lnR>
                      <a:noFill/>
                    </a:lnR>
                    <a:lnT>
                      <a:noFill/>
                    </a:lnT>
                    <a:lnB>
                      <a:noFill/>
                    </a:lnB>
                    <a:noFill/>
                  </a:tcPr>
                </a:tc>
                <a:extLst>
                  <a:ext uri="{0D108BD9-81ED-4DB2-BD59-A6C34878D82A}">
                    <a16:rowId xmlns:a16="http://schemas.microsoft.com/office/drawing/2014/main" val="1607313106"/>
                  </a:ext>
                </a:extLst>
              </a:tr>
              <a:tr h="536836">
                <a:tc>
                  <a:txBody>
                    <a:bodyPr/>
                    <a:lstStyle/>
                    <a:p>
                      <a:r>
                        <a:rPr lang="fr-FR" sz="2000" b="1">
                          <a:solidFill>
                            <a:srgbClr val="000000"/>
                          </a:solidFill>
                        </a:rPr>
                        <a:t>PICOST, PESTEL, MIP, CIMO</a:t>
                      </a:r>
                      <a:endParaRPr lang="fr-FR" sz="2000">
                        <a:solidFill>
                          <a:srgbClr val="000000"/>
                        </a:solidFill>
                      </a:endParaRPr>
                    </a:p>
                  </a:txBody>
                  <a:tcPr marL="67990" marR="67990" marT="33995" marB="33995" anchor="ctr">
                    <a:lnL>
                      <a:noFill/>
                    </a:lnL>
                    <a:lnR>
                      <a:noFill/>
                    </a:lnR>
                    <a:lnT>
                      <a:noFill/>
                    </a:lnT>
                    <a:lnB>
                      <a:noFill/>
                    </a:lnB>
                    <a:noFill/>
                  </a:tcPr>
                </a:tc>
                <a:tc>
                  <a:txBody>
                    <a:bodyPr/>
                    <a:lstStyle/>
                    <a:p>
                      <a:r>
                        <a:rPr lang="fr-FR" sz="2000">
                          <a:solidFill>
                            <a:srgbClr val="000000"/>
                          </a:solidFill>
                        </a:rPr>
                        <a:t>Contextualisation avancée</a:t>
                      </a:r>
                    </a:p>
                  </a:txBody>
                  <a:tcPr marL="67990" marR="67990" marT="33995" marB="33995" anchor="ctr">
                    <a:lnL>
                      <a:noFill/>
                    </a:lnL>
                    <a:lnR>
                      <a:noFill/>
                    </a:lnR>
                    <a:lnT>
                      <a:noFill/>
                    </a:lnT>
                    <a:lnB>
                      <a:noFill/>
                    </a:lnB>
                    <a:noFill/>
                  </a:tcPr>
                </a:tc>
                <a:tc>
                  <a:txBody>
                    <a:bodyPr/>
                    <a:lstStyle/>
                    <a:p>
                      <a:r>
                        <a:rPr lang="fr-FR" sz="2000" dirty="0">
                          <a:solidFill>
                            <a:srgbClr val="000000"/>
                          </a:solidFill>
                        </a:rPr>
                        <a:t>Cas spécifiques ou champs méthodologiques variés</a:t>
                      </a:r>
                    </a:p>
                  </a:txBody>
                  <a:tcPr marL="67990" marR="67990" marT="33995" marB="33995" anchor="ctr">
                    <a:lnL>
                      <a:noFill/>
                    </a:lnL>
                    <a:lnR>
                      <a:noFill/>
                    </a:lnR>
                    <a:lnT>
                      <a:noFill/>
                    </a:lnT>
                    <a:lnB>
                      <a:noFill/>
                    </a:lnB>
                    <a:noFill/>
                  </a:tcPr>
                </a:tc>
                <a:extLst>
                  <a:ext uri="{0D108BD9-81ED-4DB2-BD59-A6C34878D82A}">
                    <a16:rowId xmlns:a16="http://schemas.microsoft.com/office/drawing/2014/main" val="5707595"/>
                  </a:ext>
                </a:extLst>
              </a:tr>
            </a:tbl>
          </a:graphicData>
        </a:graphic>
      </p:graphicFrame>
    </p:spTree>
    <p:extLst>
      <p:ext uri="{BB962C8B-B14F-4D97-AF65-F5344CB8AC3E}">
        <p14:creationId xmlns:p14="http://schemas.microsoft.com/office/powerpoint/2010/main" val="3114305226"/>
      </p:ext>
    </p:extLst>
  </p:cSld>
  <p:clrMapOvr>
    <a:masterClrMapping/>
  </p:clrMapOvr>
</p:sld>
</file>

<file path=ppt/theme/theme1.xml><?xml version="1.0" encoding="utf-8"?>
<a:theme xmlns:a="http://schemas.openxmlformats.org/drawingml/2006/main" name="Gabarit-PPT-FR-2019">
  <a:themeElements>
    <a:clrScheme name="HCL - thème">
      <a:dk1>
        <a:srgbClr val="838282"/>
      </a:dk1>
      <a:lt1>
        <a:srgbClr val="FFFFFF"/>
      </a:lt1>
      <a:dk2>
        <a:srgbClr val="004562"/>
      </a:dk2>
      <a:lt2>
        <a:srgbClr val="00B5EF"/>
      </a:lt2>
      <a:accent1>
        <a:srgbClr val="8DCCC0"/>
      </a:accent1>
      <a:accent2>
        <a:srgbClr val="F6C755"/>
      </a:accent2>
      <a:accent3>
        <a:srgbClr val="B0CF79"/>
      </a:accent3>
      <a:accent4>
        <a:srgbClr val="7F80B0"/>
      </a:accent4>
      <a:accent5>
        <a:srgbClr val="E57A52"/>
      </a:accent5>
      <a:accent6>
        <a:srgbClr val="9C8F81"/>
      </a:accent6>
      <a:hlink>
        <a:srgbClr val="F1AB57"/>
      </a:hlink>
      <a:folHlink>
        <a:srgbClr val="EA919C"/>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Gabarit-PPT-FR-2019</Template>
  <TotalTime>8764</TotalTime>
  <Words>1390</Words>
  <Application>Microsoft Macintosh PowerPoint</Application>
  <PresentationFormat>Grand écran</PresentationFormat>
  <Paragraphs>153</Paragraphs>
  <Slides>14</Slides>
  <Notes>1</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14</vt:i4>
      </vt:variant>
    </vt:vector>
  </HeadingPairs>
  <TitlesOfParts>
    <vt:vector size="20" baseType="lpstr">
      <vt:lpstr>Arial</vt:lpstr>
      <vt:lpstr>Calibri</vt:lpstr>
      <vt:lpstr>Lato</vt:lpstr>
      <vt:lpstr>Police système</vt:lpstr>
      <vt:lpstr>Wingdings</vt:lpstr>
      <vt:lpstr>Gabarit-PPT-FR-2019</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Hospices Civils de Lyon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COMBARETTE, Xaviere</dc:creator>
  <cp:lastModifiedBy>Raphaëlle Gautiez</cp:lastModifiedBy>
  <cp:revision>35</cp:revision>
  <cp:lastPrinted>2019-07-11T12:29:28Z</cp:lastPrinted>
  <dcterms:created xsi:type="dcterms:W3CDTF">2019-09-09T13:42:23Z</dcterms:created>
  <dcterms:modified xsi:type="dcterms:W3CDTF">2025-10-13T12:48:23Z</dcterms:modified>
</cp:coreProperties>
</file>