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304" r:id="rId35"/>
    <p:sldId id="289" r:id="rId36"/>
    <p:sldId id="294" r:id="rId37"/>
    <p:sldId id="303" r:id="rId38"/>
    <p:sldId id="290" r:id="rId39"/>
    <p:sldId id="291" r:id="rId40"/>
    <p:sldId id="292" r:id="rId41"/>
    <p:sldId id="293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5" r:id="rId50"/>
    <p:sldId id="306" r:id="rId51"/>
    <p:sldId id="309" r:id="rId52"/>
    <p:sldId id="308" r:id="rId53"/>
    <p:sldId id="307" r:id="rId54"/>
    <p:sldId id="302" r:id="rId55"/>
    <p:sldId id="310" r:id="rId56"/>
  </p:sldIdLst>
  <p:sldSz cx="18288000" cy="10287000"/>
  <p:notesSz cx="6858000" cy="9144000"/>
  <p:embeddedFontLst>
    <p:embeddedFont>
      <p:font typeface="Calistoga" panose="020B0604020202020204" charset="0"/>
      <p:regular r:id="rId57"/>
    </p:embeddedFont>
    <p:embeddedFont>
      <p:font typeface="Public Sans" panose="020B0604020202020204" charset="0"/>
      <p:regular r:id="rId58"/>
    </p:embeddedFont>
    <p:embeddedFont>
      <p:font typeface="Public Sans Bold" panose="020B0604020202020204" charset="0"/>
      <p:regular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2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543305"/>
            <a:ext cx="18288000" cy="1743695"/>
          </a:xfrm>
          <a:prstGeom prst="rect">
            <a:avLst/>
          </a:prstGeom>
          <a:solidFill>
            <a:srgbClr val="BECCF1"/>
          </a:solidFill>
        </p:spPr>
      </p:sp>
      <p:sp>
        <p:nvSpPr>
          <p:cNvPr id="3" name="Freeform 3"/>
          <p:cNvSpPr/>
          <p:nvPr/>
        </p:nvSpPr>
        <p:spPr>
          <a:xfrm>
            <a:off x="1028700" y="1028700"/>
            <a:ext cx="540302" cy="135075"/>
          </a:xfrm>
          <a:custGeom>
            <a:avLst/>
            <a:gdLst/>
            <a:ahLst/>
            <a:cxnLst/>
            <a:rect l="l" t="t" r="r" b="b"/>
            <a:pathLst>
              <a:path w="540302" h="135075">
                <a:moveTo>
                  <a:pt x="0" y="0"/>
                </a:moveTo>
                <a:lnTo>
                  <a:pt x="540302" y="0"/>
                </a:lnTo>
                <a:lnTo>
                  <a:pt x="540302" y="135075"/>
                </a:lnTo>
                <a:lnTo>
                  <a:pt x="0" y="1350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731503" y="3717244"/>
            <a:ext cx="4277097" cy="4826061"/>
          </a:xfrm>
          <a:custGeom>
            <a:avLst/>
            <a:gdLst/>
            <a:ahLst/>
            <a:cxnLst/>
            <a:rect l="l" t="t" r="r" b="b"/>
            <a:pathLst>
              <a:path w="4277097" h="4826061">
                <a:moveTo>
                  <a:pt x="0" y="0"/>
                </a:moveTo>
                <a:lnTo>
                  <a:pt x="4277096" y="0"/>
                </a:lnTo>
                <a:lnTo>
                  <a:pt x="4277096" y="4826061"/>
                </a:lnTo>
                <a:lnTo>
                  <a:pt x="0" y="48260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008599" y="3563556"/>
            <a:ext cx="3927036" cy="4381630"/>
          </a:xfrm>
          <a:custGeom>
            <a:avLst/>
            <a:gdLst/>
            <a:ahLst/>
            <a:cxnLst/>
            <a:rect l="l" t="t" r="r" b="b"/>
            <a:pathLst>
              <a:path w="3927036" h="4381630">
                <a:moveTo>
                  <a:pt x="0" y="0"/>
                </a:moveTo>
                <a:lnTo>
                  <a:pt x="3927036" y="0"/>
                </a:lnTo>
                <a:lnTo>
                  <a:pt x="3927036" y="4381630"/>
                </a:lnTo>
                <a:lnTo>
                  <a:pt x="0" y="43816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55973" y="3350586"/>
            <a:ext cx="8988257" cy="1482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00"/>
              </a:lnSpc>
            </a:pPr>
            <a:r>
              <a:rPr lang="en-US" sz="11100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TD ARC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757899" y="927555"/>
            <a:ext cx="6501401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 b="1">
                <a:solidFill>
                  <a:srgbClr val="27407E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ISTR Lyon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5483626"/>
            <a:ext cx="7642804" cy="694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0"/>
              </a:lnSpc>
            </a:pPr>
            <a:r>
              <a:rPr lang="en-US" sz="5200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Membre Inférieur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69002" y="6723881"/>
            <a:ext cx="6633679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9"/>
              </a:lnSpc>
            </a:pPr>
            <a:r>
              <a:rPr lang="en-US" sz="2574" dirty="0" err="1">
                <a:solidFill>
                  <a:srgbClr val="27407E"/>
                </a:solidFill>
                <a:latin typeface="Public Sans"/>
                <a:ea typeface="Public Sans"/>
                <a:cs typeface="Public Sans"/>
                <a:sym typeface="Public Sans"/>
              </a:rPr>
              <a:t>Enseignement</a:t>
            </a:r>
            <a:r>
              <a:rPr lang="en-US" sz="2574" dirty="0">
                <a:solidFill>
                  <a:srgbClr val="27407E"/>
                </a:solidFill>
                <a:latin typeface="Public Sans"/>
                <a:ea typeface="Public Sans"/>
                <a:cs typeface="Public Sans"/>
                <a:sym typeface="Public Sans"/>
              </a:rPr>
              <a:t> technique MK4 – UI 25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4889826"/>
            <a:ext cx="7642804" cy="424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1"/>
              </a:lnSpc>
            </a:pPr>
            <a:r>
              <a:rPr lang="en-US" sz="3201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Apprentissage du Raisonnement clinique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316345" y="1820926"/>
            <a:ext cx="10011374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Petit brassage de connaissance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316345" y="3416322"/>
            <a:ext cx="14037018" cy="1250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99"/>
              </a:lnSpc>
            </a:pPr>
            <a:r>
              <a:rPr lang="en-US" sz="5499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C’est quoi 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071634" y="5812963"/>
            <a:ext cx="14526440" cy="176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99"/>
              </a:lnSpc>
            </a:pPr>
            <a:r>
              <a:rPr lang="en-US" sz="7799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Les fluctuation d’échantillonage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316345" y="1820926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Statistiques inférentielles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92066" y="2582064"/>
            <a:ext cx="15095579" cy="4482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3" lvl="1" indent="-388622" algn="l">
              <a:lnSpc>
                <a:spcPts val="720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Problèmes de l’inférence : </a:t>
            </a:r>
          </a:p>
          <a:p>
            <a:pPr marL="1554486" lvl="2" indent="-518162" algn="l">
              <a:lnSpc>
                <a:spcPts val="7200"/>
              </a:lnSpc>
              <a:buFont typeface="Arial"/>
              <a:buChar char="⚬"/>
            </a:pPr>
            <a:r>
              <a:rPr lang="en-US" sz="36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Extrapolation à partir d’un échantillon, parmi les multitudes de combinaisons possibles</a:t>
            </a:r>
          </a:p>
          <a:p>
            <a:pPr marL="1554486" lvl="2" indent="-518162" algn="l">
              <a:lnSpc>
                <a:spcPts val="7200"/>
              </a:lnSpc>
              <a:buFont typeface="Arial"/>
              <a:buChar char="⚬"/>
            </a:pPr>
            <a:r>
              <a:rPr lang="en-US" sz="36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Estimation qui varie d’un échantillon à l’autre = fluctuations d’échantillonage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4370399" y="0"/>
            <a:ext cx="9547202" cy="10559497"/>
          </a:xfrm>
          <a:custGeom>
            <a:avLst/>
            <a:gdLst/>
            <a:ahLst/>
            <a:cxnLst/>
            <a:rect l="l" t="t" r="r" b="b"/>
            <a:pathLst>
              <a:path w="9547202" h="10559497">
                <a:moveTo>
                  <a:pt x="0" y="0"/>
                </a:moveTo>
                <a:lnTo>
                  <a:pt x="9547202" y="0"/>
                </a:lnTo>
                <a:lnTo>
                  <a:pt x="9547202" y="10559497"/>
                </a:lnTo>
                <a:lnTo>
                  <a:pt x="0" y="105594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798" r="-11849" b="-6867"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0" y="1308735"/>
            <a:ext cx="18288000" cy="7669530"/>
          </a:xfrm>
          <a:custGeom>
            <a:avLst/>
            <a:gdLst/>
            <a:ahLst/>
            <a:cxnLst/>
            <a:rect l="l" t="t" r="r" b="b"/>
            <a:pathLst>
              <a:path w="18288000" h="7669530">
                <a:moveTo>
                  <a:pt x="0" y="0"/>
                </a:moveTo>
                <a:lnTo>
                  <a:pt x="18288000" y="0"/>
                </a:lnTo>
                <a:lnTo>
                  <a:pt x="18288000" y="7669530"/>
                </a:lnTo>
                <a:lnTo>
                  <a:pt x="0" y="76695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38" r="-3938"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2037264" y="0"/>
            <a:ext cx="14392269" cy="10416405"/>
          </a:xfrm>
          <a:custGeom>
            <a:avLst/>
            <a:gdLst/>
            <a:ahLst/>
            <a:cxnLst/>
            <a:rect l="l" t="t" r="r" b="b"/>
            <a:pathLst>
              <a:path w="14392269" h="10416405">
                <a:moveTo>
                  <a:pt x="0" y="0"/>
                </a:moveTo>
                <a:lnTo>
                  <a:pt x="14392270" y="0"/>
                </a:lnTo>
                <a:lnTo>
                  <a:pt x="14392270" y="10416405"/>
                </a:lnTo>
                <a:lnTo>
                  <a:pt x="0" y="104164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316345" y="1820926"/>
            <a:ext cx="10011374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Petit brassage de connaissance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316345" y="3416322"/>
            <a:ext cx="14037018" cy="1250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99"/>
              </a:lnSpc>
            </a:pPr>
            <a:r>
              <a:rPr lang="en-US" sz="5499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C’est quoi 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071634" y="5812963"/>
            <a:ext cx="14526440" cy="176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99"/>
              </a:lnSpc>
            </a:pPr>
            <a:r>
              <a:rPr lang="en-US" sz="7799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La métrologie / clinimétrie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-833727" y="4353731"/>
            <a:ext cx="5918436" cy="5933269"/>
          </a:xfrm>
          <a:custGeom>
            <a:avLst/>
            <a:gdLst/>
            <a:ahLst/>
            <a:cxnLst/>
            <a:rect l="l" t="t" r="r" b="b"/>
            <a:pathLst>
              <a:path w="5918436" h="5933269">
                <a:moveTo>
                  <a:pt x="0" y="0"/>
                </a:moveTo>
                <a:lnTo>
                  <a:pt x="5918436" y="0"/>
                </a:lnTo>
                <a:lnTo>
                  <a:pt x="5918436" y="5933269"/>
                </a:lnTo>
                <a:lnTo>
                  <a:pt x="0" y="59332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510369" y="6172200"/>
            <a:ext cx="4777631" cy="4114800"/>
          </a:xfrm>
          <a:custGeom>
            <a:avLst/>
            <a:gdLst/>
            <a:ahLst/>
            <a:cxnLst/>
            <a:rect l="l" t="t" r="r" b="b"/>
            <a:pathLst>
              <a:path w="4777631" h="4114800">
                <a:moveTo>
                  <a:pt x="0" y="0"/>
                </a:moveTo>
                <a:lnTo>
                  <a:pt x="4777631" y="0"/>
                </a:lnTo>
                <a:lnTo>
                  <a:pt x="47776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564173" y="5919799"/>
            <a:ext cx="7159654" cy="2636054"/>
          </a:xfrm>
          <a:custGeom>
            <a:avLst/>
            <a:gdLst/>
            <a:ahLst/>
            <a:cxnLst/>
            <a:rect l="l" t="t" r="r" b="b"/>
            <a:pathLst>
              <a:path w="7159654" h="2636054">
                <a:moveTo>
                  <a:pt x="0" y="0"/>
                </a:moveTo>
                <a:lnTo>
                  <a:pt x="7159654" y="0"/>
                </a:lnTo>
                <a:lnTo>
                  <a:pt x="7159654" y="2636055"/>
                </a:lnTo>
                <a:lnTo>
                  <a:pt x="0" y="26360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04243" y="191135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Métrologie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125491" y="1231594"/>
            <a:ext cx="14037018" cy="4164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840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Le test parfait</a:t>
            </a:r>
          </a:p>
          <a:p>
            <a:pPr marL="1813560" lvl="2" indent="-604520" algn="l">
              <a:lnSpc>
                <a:spcPts val="8400"/>
              </a:lnSpc>
              <a:buFont typeface="Arial"/>
              <a:buChar char="⚬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Aucun FP ni FN </a:t>
            </a:r>
          </a:p>
          <a:p>
            <a:pPr marL="1813560" lvl="2" indent="-604520" algn="l">
              <a:lnSpc>
                <a:spcPts val="8400"/>
              </a:lnSpc>
              <a:buFont typeface="Arial"/>
              <a:buChar char="⚬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Tous les M+ ont un T+,  et tous les T+ sont M+</a:t>
            </a:r>
          </a:p>
          <a:p>
            <a:pPr marL="1813560" lvl="2" indent="-604520" algn="l">
              <a:lnSpc>
                <a:spcPts val="8400"/>
              </a:lnSpc>
              <a:buFont typeface="Arial"/>
              <a:buChar char="⚬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Tous les M- ont un T-, et tous les T- sont M-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-86959" y="5395924"/>
            <a:ext cx="4194097" cy="4891076"/>
          </a:xfrm>
          <a:custGeom>
            <a:avLst/>
            <a:gdLst/>
            <a:ahLst/>
            <a:cxnLst/>
            <a:rect l="l" t="t" r="r" b="b"/>
            <a:pathLst>
              <a:path w="4194097" h="4891076">
                <a:moveTo>
                  <a:pt x="0" y="0"/>
                </a:moveTo>
                <a:lnTo>
                  <a:pt x="4194097" y="0"/>
                </a:lnTo>
                <a:lnTo>
                  <a:pt x="4194097" y="4891076"/>
                </a:lnTo>
                <a:lnTo>
                  <a:pt x="0" y="48910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003024" y="6172200"/>
            <a:ext cx="4318969" cy="4114800"/>
          </a:xfrm>
          <a:custGeom>
            <a:avLst/>
            <a:gdLst/>
            <a:ahLst/>
            <a:cxnLst/>
            <a:rect l="l" t="t" r="r" b="b"/>
            <a:pathLst>
              <a:path w="4318969" h="4114800">
                <a:moveTo>
                  <a:pt x="0" y="0"/>
                </a:moveTo>
                <a:lnTo>
                  <a:pt x="4318970" y="0"/>
                </a:lnTo>
                <a:lnTo>
                  <a:pt x="43189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204243" y="191135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Métrologie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25491" y="4031613"/>
            <a:ext cx="14037018" cy="1111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4899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Mais le test parfait n’existe pas...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669105" y="5143500"/>
            <a:ext cx="10001286" cy="5280321"/>
          </a:xfrm>
          <a:custGeom>
            <a:avLst/>
            <a:gdLst/>
            <a:ahLst/>
            <a:cxnLst/>
            <a:rect l="l" t="t" r="r" b="b"/>
            <a:pathLst>
              <a:path w="10001286" h="5280321">
                <a:moveTo>
                  <a:pt x="0" y="0"/>
                </a:moveTo>
                <a:lnTo>
                  <a:pt x="10001286" y="0"/>
                </a:lnTo>
                <a:lnTo>
                  <a:pt x="10001286" y="5280321"/>
                </a:lnTo>
                <a:lnTo>
                  <a:pt x="0" y="52803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697212" y="5143500"/>
            <a:ext cx="4386545" cy="5067950"/>
          </a:xfrm>
          <a:custGeom>
            <a:avLst/>
            <a:gdLst/>
            <a:ahLst/>
            <a:cxnLst/>
            <a:rect l="l" t="t" r="r" b="b"/>
            <a:pathLst>
              <a:path w="4386545" h="5067950">
                <a:moveTo>
                  <a:pt x="0" y="0"/>
                </a:moveTo>
                <a:lnTo>
                  <a:pt x="4386545" y="0"/>
                </a:lnTo>
                <a:lnTo>
                  <a:pt x="4386545" y="5067950"/>
                </a:lnTo>
                <a:lnTo>
                  <a:pt x="0" y="50679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198828" y="9258300"/>
            <a:ext cx="3383313" cy="967410"/>
          </a:xfrm>
          <a:custGeom>
            <a:avLst/>
            <a:gdLst/>
            <a:ahLst/>
            <a:cxnLst/>
            <a:rect l="l" t="t" r="r" b="b"/>
            <a:pathLst>
              <a:path w="3383313" h="967410">
                <a:moveTo>
                  <a:pt x="0" y="0"/>
                </a:moveTo>
                <a:lnTo>
                  <a:pt x="3383312" y="0"/>
                </a:lnTo>
                <a:lnTo>
                  <a:pt x="3383312" y="967410"/>
                </a:lnTo>
                <a:lnTo>
                  <a:pt x="0" y="9674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813" t="-12069" r="-6417" b="-28056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04243" y="191135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Métrologie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74069" y="1040130"/>
            <a:ext cx="15785231" cy="4103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840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Un test pourra être : Sensible</a:t>
            </a:r>
          </a:p>
          <a:p>
            <a:pPr marL="1813560" lvl="2" indent="-604520" algn="l">
              <a:lnSpc>
                <a:spcPts val="8400"/>
              </a:lnSpc>
              <a:buFont typeface="Arial"/>
              <a:buChar char="⚬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Capacité à détecter un VP, mais inclura des  FP</a:t>
            </a:r>
          </a:p>
          <a:p>
            <a:pPr marL="1813560" lvl="2" indent="-604520" algn="l">
              <a:lnSpc>
                <a:spcPts val="8400"/>
              </a:lnSpc>
              <a:buFont typeface="Arial"/>
              <a:buChar char="⚬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= La part des T+ chez les M+</a:t>
            </a:r>
          </a:p>
          <a:p>
            <a:pPr marL="1684023" lvl="2" indent="-561341" algn="l">
              <a:lnSpc>
                <a:spcPts val="7800"/>
              </a:lnSpc>
              <a:buFont typeface="Arial"/>
              <a:buChar char="⚬"/>
            </a:pPr>
            <a:r>
              <a:rPr lang="en-US" sz="39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Un résultat - avec un test sensible permettra d’exclure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316251" y="5261400"/>
            <a:ext cx="9559333" cy="5025600"/>
          </a:xfrm>
          <a:custGeom>
            <a:avLst/>
            <a:gdLst/>
            <a:ahLst/>
            <a:cxnLst/>
            <a:rect l="l" t="t" r="r" b="b"/>
            <a:pathLst>
              <a:path w="9559333" h="5025600">
                <a:moveTo>
                  <a:pt x="0" y="0"/>
                </a:moveTo>
                <a:lnTo>
                  <a:pt x="9559333" y="0"/>
                </a:lnTo>
                <a:lnTo>
                  <a:pt x="9559333" y="5025600"/>
                </a:lnTo>
                <a:lnTo>
                  <a:pt x="0" y="5025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209493" y="5097670"/>
            <a:ext cx="4874264" cy="5189330"/>
          </a:xfrm>
          <a:custGeom>
            <a:avLst/>
            <a:gdLst/>
            <a:ahLst/>
            <a:cxnLst/>
            <a:rect l="l" t="t" r="r" b="b"/>
            <a:pathLst>
              <a:path w="4874264" h="5189330">
                <a:moveTo>
                  <a:pt x="0" y="0"/>
                </a:moveTo>
                <a:lnTo>
                  <a:pt x="4874264" y="0"/>
                </a:lnTo>
                <a:lnTo>
                  <a:pt x="4874264" y="5189330"/>
                </a:lnTo>
                <a:lnTo>
                  <a:pt x="0" y="51893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204243" y="191135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Métrologie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74069" y="1040130"/>
            <a:ext cx="15785231" cy="4103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840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Un test pourra être : Spécifique</a:t>
            </a:r>
          </a:p>
          <a:p>
            <a:pPr marL="906780" lvl="1" indent="-453390" algn="l">
              <a:lnSpc>
                <a:spcPts val="840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Capacité à détecter un VN, mais inclura des  FN</a:t>
            </a:r>
          </a:p>
          <a:p>
            <a:pPr marL="1813560" lvl="2" indent="-604520" algn="l">
              <a:lnSpc>
                <a:spcPts val="8400"/>
              </a:lnSpc>
              <a:buFont typeface="Arial"/>
              <a:buChar char="⚬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= La part des T- chez les M-</a:t>
            </a:r>
          </a:p>
          <a:p>
            <a:pPr marL="1684023" lvl="2" indent="-561341" algn="l">
              <a:lnSpc>
                <a:spcPts val="7800"/>
              </a:lnSpc>
              <a:buFont typeface="Arial"/>
              <a:buChar char="⚬"/>
            </a:pPr>
            <a:r>
              <a:rPr lang="en-US" sz="39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Un résultat + avec un test spécifique permettra d’inclure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8614" y="1342845"/>
            <a:ext cx="18805227" cy="9745859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0" y="0"/>
            <a:ext cx="18329522" cy="1743695"/>
          </a:xfrm>
          <a:prstGeom prst="rect">
            <a:avLst/>
          </a:prstGeom>
          <a:solidFill>
            <a:srgbClr val="BECCF1"/>
          </a:solidFill>
        </p:spPr>
      </p:sp>
      <p:sp>
        <p:nvSpPr>
          <p:cNvPr id="5" name="Freeform 5"/>
          <p:cNvSpPr/>
          <p:nvPr/>
        </p:nvSpPr>
        <p:spPr>
          <a:xfrm>
            <a:off x="1028700" y="1028700"/>
            <a:ext cx="540302" cy="135075"/>
          </a:xfrm>
          <a:custGeom>
            <a:avLst/>
            <a:gdLst/>
            <a:ahLst/>
            <a:cxnLst/>
            <a:rect l="l" t="t" r="r" b="b"/>
            <a:pathLst>
              <a:path w="540302" h="135075">
                <a:moveTo>
                  <a:pt x="0" y="0"/>
                </a:moveTo>
                <a:lnTo>
                  <a:pt x="540302" y="0"/>
                </a:lnTo>
                <a:lnTo>
                  <a:pt x="540302" y="135075"/>
                </a:lnTo>
                <a:lnTo>
                  <a:pt x="0" y="1350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461882" y="7806419"/>
            <a:ext cx="2285198" cy="2090956"/>
          </a:xfrm>
          <a:custGeom>
            <a:avLst/>
            <a:gdLst/>
            <a:ahLst/>
            <a:cxnLst/>
            <a:rect l="l" t="t" r="r" b="b"/>
            <a:pathLst>
              <a:path w="2285198" h="2090956">
                <a:moveTo>
                  <a:pt x="0" y="0"/>
                </a:moveTo>
                <a:lnTo>
                  <a:pt x="2285198" y="0"/>
                </a:lnTo>
                <a:lnTo>
                  <a:pt x="2285198" y="2090956"/>
                </a:lnTo>
                <a:lnTo>
                  <a:pt x="0" y="2090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746932" y="7806419"/>
            <a:ext cx="3463434" cy="2090956"/>
          </a:xfrm>
          <a:custGeom>
            <a:avLst/>
            <a:gdLst/>
            <a:ahLst/>
            <a:cxnLst/>
            <a:rect l="l" t="t" r="r" b="b"/>
            <a:pathLst>
              <a:path w="3463434" h="2090956">
                <a:moveTo>
                  <a:pt x="0" y="0"/>
                </a:moveTo>
                <a:lnTo>
                  <a:pt x="3463434" y="0"/>
                </a:lnTo>
                <a:lnTo>
                  <a:pt x="3463434" y="2090956"/>
                </a:lnTo>
                <a:lnTo>
                  <a:pt x="0" y="20909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69529" y="7658379"/>
            <a:ext cx="2258578" cy="2258578"/>
          </a:xfrm>
          <a:custGeom>
            <a:avLst/>
            <a:gdLst/>
            <a:ahLst/>
            <a:cxnLst/>
            <a:rect l="l" t="t" r="r" b="b"/>
            <a:pathLst>
              <a:path w="2258578" h="2258578">
                <a:moveTo>
                  <a:pt x="0" y="0"/>
                </a:moveTo>
                <a:lnTo>
                  <a:pt x="2258578" y="0"/>
                </a:lnTo>
                <a:lnTo>
                  <a:pt x="2258578" y="2258578"/>
                </a:lnTo>
                <a:lnTo>
                  <a:pt x="0" y="22585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004255" y="7658379"/>
            <a:ext cx="3241751" cy="2354322"/>
          </a:xfrm>
          <a:custGeom>
            <a:avLst/>
            <a:gdLst/>
            <a:ahLst/>
            <a:cxnLst/>
            <a:rect l="l" t="t" r="r" b="b"/>
            <a:pathLst>
              <a:path w="3241751" h="2354322">
                <a:moveTo>
                  <a:pt x="0" y="0"/>
                </a:moveTo>
                <a:lnTo>
                  <a:pt x="3241752" y="0"/>
                </a:lnTo>
                <a:lnTo>
                  <a:pt x="3241752" y="2354322"/>
                </a:lnTo>
                <a:lnTo>
                  <a:pt x="0" y="23543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505671" y="7658379"/>
            <a:ext cx="2354322" cy="2354322"/>
          </a:xfrm>
          <a:custGeom>
            <a:avLst/>
            <a:gdLst/>
            <a:ahLst/>
            <a:cxnLst/>
            <a:rect l="l" t="t" r="r" b="b"/>
            <a:pathLst>
              <a:path w="2354322" h="2354322">
                <a:moveTo>
                  <a:pt x="0" y="0"/>
                </a:moveTo>
                <a:lnTo>
                  <a:pt x="2354322" y="0"/>
                </a:lnTo>
                <a:lnTo>
                  <a:pt x="2354322" y="2354322"/>
                </a:lnTo>
                <a:lnTo>
                  <a:pt x="0" y="23543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728107" y="7658379"/>
            <a:ext cx="3018825" cy="2238996"/>
          </a:xfrm>
          <a:custGeom>
            <a:avLst/>
            <a:gdLst/>
            <a:ahLst/>
            <a:cxnLst/>
            <a:rect l="l" t="t" r="r" b="b"/>
            <a:pathLst>
              <a:path w="3018825" h="2238996">
                <a:moveTo>
                  <a:pt x="0" y="0"/>
                </a:moveTo>
                <a:lnTo>
                  <a:pt x="3018825" y="0"/>
                </a:lnTo>
                <a:lnTo>
                  <a:pt x="3018825" y="2238996"/>
                </a:lnTo>
                <a:lnTo>
                  <a:pt x="0" y="22389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68094" t="-71602" r="-60202" b="-136208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028700" y="2380824"/>
            <a:ext cx="14345812" cy="93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69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Vincent Douillard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757899" y="927555"/>
            <a:ext cx="6501401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 b="1">
                <a:solidFill>
                  <a:srgbClr val="27407E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ISTR Lyon - 2024-2025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98851" y="3226305"/>
            <a:ext cx="12451649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499">
                <a:solidFill>
                  <a:srgbClr val="27407E"/>
                </a:solidFill>
                <a:latin typeface="Public Sans"/>
                <a:ea typeface="Public Sans"/>
                <a:cs typeface="Public Sans"/>
                <a:sym typeface="Public Sans"/>
              </a:rPr>
              <a:t>Kinésithérapeute D.E.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98851" y="4902706"/>
            <a:ext cx="12451649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499">
                <a:solidFill>
                  <a:srgbClr val="27407E"/>
                </a:solidFill>
                <a:latin typeface="Public Sans"/>
                <a:ea typeface="Public Sans"/>
                <a:cs typeface="Public Sans"/>
                <a:sym typeface="Public Sans"/>
              </a:rPr>
              <a:t>Membre de la SFP et d'OMT-France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98851" y="6579106"/>
            <a:ext cx="17416975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499">
                <a:solidFill>
                  <a:srgbClr val="27407E"/>
                </a:solidFill>
                <a:latin typeface="Public Sans"/>
                <a:ea typeface="Public Sans"/>
                <a:cs typeface="Public Sans"/>
                <a:sym typeface="Public Sans"/>
              </a:rPr>
              <a:t>Comité de recherche des urgences, HEH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98851" y="4064505"/>
            <a:ext cx="12451649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499">
                <a:solidFill>
                  <a:srgbClr val="27407E"/>
                </a:solidFill>
                <a:latin typeface="Public Sans"/>
                <a:ea typeface="Public Sans"/>
                <a:cs typeface="Public Sans"/>
                <a:sym typeface="Public Sans"/>
              </a:rPr>
              <a:t>MsC - Pédagogie et recherche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98851" y="5740906"/>
            <a:ext cx="12451649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499">
                <a:solidFill>
                  <a:srgbClr val="27407E"/>
                </a:solidFill>
                <a:latin typeface="Public Sans"/>
                <a:ea typeface="Public Sans"/>
                <a:cs typeface="Public Sans"/>
                <a:sym typeface="Public Sans"/>
              </a:rPr>
              <a:t>Enseignant vacataire à l'UCBL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-202526" y="1028700"/>
            <a:ext cx="18490526" cy="9014131"/>
          </a:xfrm>
          <a:custGeom>
            <a:avLst/>
            <a:gdLst/>
            <a:ahLst/>
            <a:cxnLst/>
            <a:rect l="l" t="t" r="r" b="b"/>
            <a:pathLst>
              <a:path w="18490526" h="9014131">
                <a:moveTo>
                  <a:pt x="0" y="0"/>
                </a:moveTo>
                <a:lnTo>
                  <a:pt x="18490526" y="0"/>
                </a:lnTo>
                <a:lnTo>
                  <a:pt x="18490526" y="9014131"/>
                </a:lnTo>
                <a:lnTo>
                  <a:pt x="0" y="90141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204243" y="191135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Métrologie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204243" y="191135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Métrologie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74069" y="1040130"/>
            <a:ext cx="15785231" cy="7364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840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Problème : </a:t>
            </a:r>
          </a:p>
          <a:p>
            <a:pPr marL="1813560" lvl="2" indent="-604520" algn="l">
              <a:lnSpc>
                <a:spcPts val="8400"/>
              </a:lnSpc>
              <a:buFont typeface="Arial"/>
              <a:buChar char="⚬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La sensibilité est la Prob que le T+ si vous êtes M+</a:t>
            </a:r>
          </a:p>
          <a:p>
            <a:pPr marL="1813560" lvl="2" indent="-604520" algn="l">
              <a:lnSpc>
                <a:spcPts val="8400"/>
              </a:lnSpc>
              <a:buFont typeface="Arial"/>
              <a:buChar char="⚬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La spécificité est a Prob que le T- si vous êtes M-</a:t>
            </a:r>
          </a:p>
          <a:p>
            <a:pPr marL="1813560" lvl="2" indent="-604520" algn="l">
              <a:lnSpc>
                <a:spcPts val="8400"/>
              </a:lnSpc>
              <a:buFont typeface="Arial"/>
              <a:buChar char="⚬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Mais ce qui nous intéresse c’est l’inverse !</a:t>
            </a:r>
          </a:p>
          <a:p>
            <a:pPr marL="2720340" lvl="3" indent="-680085" algn="l">
              <a:lnSpc>
                <a:spcPts val="8400"/>
              </a:lnSpc>
              <a:buFont typeface="Arial"/>
              <a:buChar char="￭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Proba d’être M+ si le T+</a:t>
            </a:r>
          </a:p>
          <a:p>
            <a:pPr marL="2720340" lvl="3" indent="-680085" algn="l">
              <a:lnSpc>
                <a:spcPts val="8400"/>
              </a:lnSpc>
              <a:buFont typeface="Arial"/>
              <a:buChar char="￭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Proba d’être M- si le T-</a:t>
            </a:r>
          </a:p>
          <a:p>
            <a:pPr marL="1813560" lvl="2" indent="-604520" algn="l">
              <a:lnSpc>
                <a:spcPts val="8400"/>
              </a:lnSpc>
              <a:buFont typeface="Arial"/>
              <a:buChar char="⚬"/>
            </a:pPr>
            <a:r>
              <a:rPr lang="en-US" sz="4200">
                <a:solidFill>
                  <a:srgbClr val="EE4A46"/>
                </a:solidFill>
                <a:latin typeface="Calistoga"/>
                <a:ea typeface="Calistoga"/>
                <a:cs typeface="Calistoga"/>
                <a:sym typeface="Calistoga"/>
              </a:rPr>
              <a:t>En clinique, on cherche la probabilité post test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-592653" y="2004060"/>
            <a:ext cx="18880653" cy="7481459"/>
          </a:xfrm>
          <a:custGeom>
            <a:avLst/>
            <a:gdLst/>
            <a:ahLst/>
            <a:cxnLst/>
            <a:rect l="l" t="t" r="r" b="b"/>
            <a:pathLst>
              <a:path w="18880653" h="7481459">
                <a:moveTo>
                  <a:pt x="0" y="0"/>
                </a:moveTo>
                <a:lnTo>
                  <a:pt x="18880653" y="0"/>
                </a:lnTo>
                <a:lnTo>
                  <a:pt x="18880653" y="7481459"/>
                </a:lnTo>
                <a:lnTo>
                  <a:pt x="0" y="7481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204243" y="191135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Métrologie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74069" y="1040130"/>
            <a:ext cx="15785231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840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Première possibilité : les VPP et VPN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-194887" y="2004060"/>
            <a:ext cx="18482887" cy="7970745"/>
          </a:xfrm>
          <a:custGeom>
            <a:avLst/>
            <a:gdLst/>
            <a:ahLst/>
            <a:cxnLst/>
            <a:rect l="l" t="t" r="r" b="b"/>
            <a:pathLst>
              <a:path w="18482887" h="7970745">
                <a:moveTo>
                  <a:pt x="0" y="0"/>
                </a:moveTo>
                <a:lnTo>
                  <a:pt x="18482887" y="0"/>
                </a:lnTo>
                <a:lnTo>
                  <a:pt x="18482887" y="7970745"/>
                </a:lnTo>
                <a:lnTo>
                  <a:pt x="0" y="79707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204243" y="191135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Métrologie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74069" y="1040130"/>
            <a:ext cx="15785231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840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Première possibilité : les VPP et VPN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-241380" y="2004060"/>
            <a:ext cx="18529380" cy="7851825"/>
          </a:xfrm>
          <a:custGeom>
            <a:avLst/>
            <a:gdLst/>
            <a:ahLst/>
            <a:cxnLst/>
            <a:rect l="l" t="t" r="r" b="b"/>
            <a:pathLst>
              <a:path w="18529380" h="7851825">
                <a:moveTo>
                  <a:pt x="0" y="0"/>
                </a:moveTo>
                <a:lnTo>
                  <a:pt x="18529380" y="0"/>
                </a:lnTo>
                <a:lnTo>
                  <a:pt x="18529380" y="7851825"/>
                </a:lnTo>
                <a:lnTo>
                  <a:pt x="0" y="78518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204243" y="191135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Métrologie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74069" y="1040130"/>
            <a:ext cx="15785231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840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Petit problème cependant :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316345" y="1820926"/>
            <a:ext cx="10011374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Petit brassage de connaissance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316345" y="3416322"/>
            <a:ext cx="14037018" cy="1250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99"/>
              </a:lnSpc>
            </a:pPr>
            <a:r>
              <a:rPr lang="en-US" sz="5499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C’est quoi 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071634" y="5812963"/>
            <a:ext cx="14526440" cy="176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99"/>
              </a:lnSpc>
            </a:pPr>
            <a:r>
              <a:rPr lang="en-US" sz="7799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Le raisonnement bayésien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204243" y="191135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Raisonnement Bayésien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74069" y="1420127"/>
            <a:ext cx="15133809" cy="4164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840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Ce qu’on souhaite, c’est faire évoluer notre interprétation au vue de l’ensemble des données</a:t>
            </a:r>
          </a:p>
          <a:p>
            <a:pPr marL="906780" lvl="1" indent="-453390" algn="l">
              <a:lnSpc>
                <a:spcPts val="840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D’un point de vue métacognitif, on part d’une probabilité x, et on obtient une probabilité y en post-test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204243" y="191135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Raisonnement Bayésien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74069" y="1040130"/>
            <a:ext cx="15242379" cy="2969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5191" lvl="1" indent="-442595" algn="l">
              <a:lnSpc>
                <a:spcPts val="8200"/>
              </a:lnSpc>
              <a:buFont typeface="Arial"/>
              <a:buChar char="•"/>
            </a:pPr>
            <a:r>
              <a:rPr lang="en-US" sz="41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Def</a:t>
            </a:r>
          </a:p>
          <a:p>
            <a:pPr marL="1727202" lvl="2" indent="-575734" algn="l">
              <a:lnSpc>
                <a:spcPts val="8000"/>
              </a:lnSpc>
              <a:buFont typeface="Arial"/>
              <a:buChar char="⚬"/>
            </a:pPr>
            <a:r>
              <a:rPr lang="en-US" sz="40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Le raisonnement bayésien est une méthode d’actualisation des hypothèses en fonction de nouvelles données.</a:t>
            </a:r>
          </a:p>
        </p:txBody>
      </p:sp>
      <p:sp>
        <p:nvSpPr>
          <p:cNvPr id="6" name="Freeform 6"/>
          <p:cNvSpPr/>
          <p:nvPr/>
        </p:nvSpPr>
        <p:spPr>
          <a:xfrm>
            <a:off x="1420912" y="4343400"/>
            <a:ext cx="15446175" cy="5269489"/>
          </a:xfrm>
          <a:custGeom>
            <a:avLst/>
            <a:gdLst/>
            <a:ahLst/>
            <a:cxnLst/>
            <a:rect l="l" t="t" r="r" b="b"/>
            <a:pathLst>
              <a:path w="15446175" h="5269489">
                <a:moveTo>
                  <a:pt x="0" y="0"/>
                </a:moveTo>
                <a:lnTo>
                  <a:pt x="15446176" y="0"/>
                </a:lnTo>
                <a:lnTo>
                  <a:pt x="15446176" y="5269489"/>
                </a:lnTo>
                <a:lnTo>
                  <a:pt x="0" y="52694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4" r="-354"/>
            </a:stretch>
          </a:blipFill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204243" y="191135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Raisonnement Bayésien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74069" y="1049655"/>
            <a:ext cx="15785231" cy="7985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01" lvl="1" indent="-431801" algn="l">
              <a:lnSpc>
                <a:spcPts val="80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Formule compliqué à utiliser, privilégier un nomogramme de Fagan qui permet de visualiser, puis de mentaliser approximat.</a:t>
            </a:r>
          </a:p>
          <a:p>
            <a:pPr marL="863601" lvl="1" indent="-431801" algn="l">
              <a:lnSpc>
                <a:spcPts val="80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Pour l’utiliser il faut 2 choses :</a:t>
            </a:r>
          </a:p>
          <a:p>
            <a:pPr marL="1727202" lvl="2" indent="-575734" algn="l">
              <a:lnSpc>
                <a:spcPts val="8000"/>
              </a:lnSpc>
              <a:buFont typeface="Arial"/>
              <a:buChar char="⚬"/>
            </a:pPr>
            <a:r>
              <a:rPr lang="en-US" sz="40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La probabilité pré test qui peut être : </a:t>
            </a:r>
          </a:p>
          <a:p>
            <a:pPr marL="2590803" lvl="3" indent="-647701" algn="l">
              <a:lnSpc>
                <a:spcPts val="8000"/>
              </a:lnSpc>
              <a:buFont typeface="Arial"/>
              <a:buChar char="￭"/>
            </a:pPr>
            <a:r>
              <a:rPr lang="en-US" sz="40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Prévalence de la population générale</a:t>
            </a:r>
          </a:p>
          <a:p>
            <a:pPr marL="2590803" lvl="3" indent="-647701" algn="l">
              <a:lnSpc>
                <a:spcPts val="8000"/>
              </a:lnSpc>
              <a:buFont typeface="Arial"/>
              <a:buChar char="￭"/>
            </a:pPr>
            <a:r>
              <a:rPr lang="en-US" sz="40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Prévalence populationnelle au sein du lieu de soin</a:t>
            </a:r>
          </a:p>
          <a:p>
            <a:pPr marL="3454404" lvl="4" indent="-690881" algn="l">
              <a:lnSpc>
                <a:spcPts val="80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Idéalement, on aurait des stats de nos patients</a:t>
            </a:r>
          </a:p>
          <a:p>
            <a:pPr marL="1727202" lvl="2" indent="-575734" algn="l">
              <a:lnSpc>
                <a:spcPts val="8000"/>
              </a:lnSpc>
              <a:buFont typeface="Arial"/>
              <a:buChar char="⚬"/>
            </a:pPr>
            <a:r>
              <a:rPr lang="en-US" sz="40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Et une valeur métrologique particulière : les LR+ et LR-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602122" y="890934"/>
            <a:ext cx="17083757" cy="9396066"/>
          </a:xfrm>
          <a:custGeom>
            <a:avLst/>
            <a:gdLst/>
            <a:ahLst/>
            <a:cxnLst/>
            <a:rect l="l" t="t" r="r" b="b"/>
            <a:pathLst>
              <a:path w="17083757" h="9396066">
                <a:moveTo>
                  <a:pt x="0" y="0"/>
                </a:moveTo>
                <a:lnTo>
                  <a:pt x="17083756" y="0"/>
                </a:lnTo>
                <a:lnTo>
                  <a:pt x="17083756" y="9396066"/>
                </a:lnTo>
                <a:lnTo>
                  <a:pt x="0" y="93960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204243" y="191135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Raisonnement Bayésien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316345" y="1820926"/>
            <a:ext cx="10011374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Objectifs du TD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316345" y="2628294"/>
            <a:ext cx="14037018" cy="6297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8400"/>
              </a:lnSpc>
              <a:buFont typeface="Arial"/>
              <a:buChar char="•"/>
            </a:pPr>
            <a:r>
              <a:rPr lang="en-US" sz="42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Appréhender</a:t>
            </a:r>
            <a:r>
              <a:rPr lang="en-US" sz="42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la </a:t>
            </a:r>
            <a:r>
              <a:rPr lang="en-US" sz="42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logique</a:t>
            </a:r>
            <a:r>
              <a:rPr lang="en-US" sz="42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du </a:t>
            </a:r>
            <a:r>
              <a:rPr lang="en-US" sz="42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raisonnement</a:t>
            </a:r>
            <a:r>
              <a:rPr lang="en-US" sz="42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inférentiel</a:t>
            </a:r>
            <a:endParaRPr lang="en-US" sz="4200" dirty="0">
              <a:solidFill>
                <a:srgbClr val="000000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marL="906780" lvl="1" indent="-453390" algn="l">
              <a:lnSpc>
                <a:spcPts val="8400"/>
              </a:lnSpc>
              <a:buFont typeface="Arial"/>
              <a:buChar char="•"/>
            </a:pPr>
            <a:r>
              <a:rPr lang="en-US" sz="42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Se confronter à un </a:t>
            </a:r>
            <a:r>
              <a:rPr lang="en-US" sz="42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scénario</a:t>
            </a:r>
            <a:r>
              <a:rPr lang="en-US" sz="42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de </a:t>
            </a:r>
            <a:r>
              <a:rPr lang="en-US" sz="42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pratique</a:t>
            </a:r>
            <a:r>
              <a:rPr lang="en-US" sz="42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</a:p>
          <a:p>
            <a:pPr marL="906780" lvl="1" indent="-453390" algn="l">
              <a:lnSpc>
                <a:spcPts val="8400"/>
              </a:lnSpc>
              <a:buFont typeface="Arial"/>
              <a:buChar char="•"/>
            </a:pPr>
            <a:r>
              <a:rPr lang="en-US" sz="42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Extraire</a:t>
            </a:r>
            <a:r>
              <a:rPr lang="en-US" sz="42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des </a:t>
            </a:r>
            <a:r>
              <a:rPr lang="en-US" sz="42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données</a:t>
            </a:r>
            <a:r>
              <a:rPr lang="en-US" sz="42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d’un </a:t>
            </a:r>
            <a:r>
              <a:rPr lang="en-US" sz="42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cas</a:t>
            </a:r>
            <a:r>
              <a:rPr lang="en-US" sz="42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en </a:t>
            </a:r>
            <a:r>
              <a:rPr lang="en-US" sz="42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mélangeant</a:t>
            </a:r>
            <a:r>
              <a:rPr lang="en-US" sz="42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hard skills et soft skills</a:t>
            </a:r>
          </a:p>
          <a:p>
            <a:pPr marL="906780" lvl="1" indent="-453390" algn="l">
              <a:lnSpc>
                <a:spcPts val="8400"/>
              </a:lnSpc>
              <a:buFont typeface="Arial"/>
              <a:buChar char="•"/>
            </a:pPr>
            <a:r>
              <a:rPr lang="en-US" sz="42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Réfléchir</a:t>
            </a:r>
            <a:r>
              <a:rPr lang="en-US" sz="42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sur</a:t>
            </a:r>
            <a:r>
              <a:rPr lang="en-US" sz="42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les </a:t>
            </a:r>
            <a:r>
              <a:rPr lang="en-US" sz="42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processus</a:t>
            </a:r>
            <a:r>
              <a:rPr lang="en-US" sz="42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en </a:t>
            </a:r>
            <a:r>
              <a:rPr lang="en-US" sz="42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jeu</a:t>
            </a:r>
            <a:r>
              <a:rPr lang="en-US" sz="42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dans</a:t>
            </a:r>
            <a:r>
              <a:rPr lang="en-US" sz="42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la </a:t>
            </a:r>
            <a:r>
              <a:rPr lang="en-US" sz="42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génération</a:t>
            </a:r>
            <a:r>
              <a:rPr lang="en-US" sz="42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d’hypothèses</a:t>
            </a:r>
            <a:endParaRPr lang="en-US" sz="4200" dirty="0">
              <a:solidFill>
                <a:srgbClr val="000000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0" y="1967230"/>
            <a:ext cx="18288000" cy="8275320"/>
          </a:xfrm>
          <a:custGeom>
            <a:avLst/>
            <a:gdLst/>
            <a:ahLst/>
            <a:cxnLst/>
            <a:rect l="l" t="t" r="r" b="b"/>
            <a:pathLst>
              <a:path w="18288000" h="8275320">
                <a:moveTo>
                  <a:pt x="0" y="0"/>
                </a:moveTo>
                <a:lnTo>
                  <a:pt x="18288000" y="0"/>
                </a:lnTo>
                <a:lnTo>
                  <a:pt x="18288000" y="8275320"/>
                </a:lnTo>
                <a:lnTo>
                  <a:pt x="0" y="82753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204243" y="191135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Raisonnement Bayésien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74069" y="1049655"/>
            <a:ext cx="15785231" cy="917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01" lvl="1" indent="-431801" algn="l">
              <a:lnSpc>
                <a:spcPts val="80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Calcul du LR +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0" y="1967230"/>
            <a:ext cx="18288000" cy="8481060"/>
          </a:xfrm>
          <a:custGeom>
            <a:avLst/>
            <a:gdLst/>
            <a:ahLst/>
            <a:cxnLst/>
            <a:rect l="l" t="t" r="r" b="b"/>
            <a:pathLst>
              <a:path w="18288000" h="8481060">
                <a:moveTo>
                  <a:pt x="0" y="0"/>
                </a:moveTo>
                <a:lnTo>
                  <a:pt x="18288000" y="0"/>
                </a:lnTo>
                <a:lnTo>
                  <a:pt x="18288000" y="8481060"/>
                </a:lnTo>
                <a:lnTo>
                  <a:pt x="0" y="84810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204243" y="191135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Raisonnement Bayésien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74069" y="1049655"/>
            <a:ext cx="15785231" cy="917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01" lvl="1" indent="-431801" algn="l">
              <a:lnSpc>
                <a:spcPts val="80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Calcul du LR -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316345" y="1820926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Limites de l’EBM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316345" y="2534439"/>
            <a:ext cx="14037018" cy="6297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840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Cette méthode de raisonnement par statistique inférentielles, ne fait que donner une information </a:t>
            </a:r>
          </a:p>
          <a:p>
            <a:pPr marL="906780" lvl="1" indent="-453390" algn="l">
              <a:lnSpc>
                <a:spcPts val="840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= Classement des hypothèses selon leur probabilités</a:t>
            </a:r>
          </a:p>
          <a:p>
            <a:pPr marL="906780" lvl="1" indent="-453390" algn="l">
              <a:lnSpc>
                <a:spcPts val="840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C’est un outils à la décision, pas une règle absolue</a:t>
            </a:r>
          </a:p>
          <a:p>
            <a:pPr marL="906780" lvl="1" indent="-453390" algn="l">
              <a:lnSpc>
                <a:spcPts val="840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L’inférence se fait à l’échelle d’une population</a:t>
            </a:r>
          </a:p>
          <a:p>
            <a:pPr marL="906780" lvl="1" indent="-453390" algn="l">
              <a:lnSpc>
                <a:spcPts val="840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Face au patient : N=1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316345" y="1820926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Cas clinique : Rules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316345" y="2534439"/>
            <a:ext cx="14037018" cy="5231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840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Un scribe / traceur de métacognition</a:t>
            </a:r>
          </a:p>
          <a:p>
            <a:pPr marL="906780" lvl="1" indent="-453390" algn="l">
              <a:lnSpc>
                <a:spcPts val="840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Anamnèse : Patient avec indicateur d’adhérence</a:t>
            </a:r>
          </a:p>
          <a:p>
            <a:pPr marL="906780" lvl="1" indent="-453390" algn="l">
              <a:lnSpc>
                <a:spcPts val="840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Examen clinique : Tests à effectuer et résultats</a:t>
            </a:r>
          </a:p>
          <a:p>
            <a:pPr marL="1813560" lvl="2" indent="-604520" algn="l">
              <a:lnSpc>
                <a:spcPts val="8400"/>
              </a:lnSpc>
              <a:buFont typeface="Arial"/>
              <a:buChar char="⚬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Check des valeurs métrologique (RV+ et RV-)</a:t>
            </a:r>
          </a:p>
          <a:p>
            <a:pPr marL="1813560" lvl="2" indent="-604520" algn="l">
              <a:lnSpc>
                <a:spcPts val="8400"/>
              </a:lnSpc>
              <a:buFont typeface="Arial"/>
              <a:buChar char="⚬"/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Variation sur le nomogramme de Fagan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316345" y="1820926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Cas clinique : Rules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316345" y="2534439"/>
            <a:ext cx="14037018" cy="5386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8400"/>
              </a:lnSpc>
              <a:buFont typeface="Arial"/>
              <a:buChar char="•"/>
            </a:pPr>
            <a:r>
              <a:rPr lang="en-US" sz="42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Anamnèse</a:t>
            </a:r>
            <a:r>
              <a:rPr lang="en-US" sz="42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:</a:t>
            </a:r>
          </a:p>
          <a:p>
            <a:pPr marL="1363980" lvl="2" indent="-453390">
              <a:lnSpc>
                <a:spcPts val="8400"/>
              </a:lnSpc>
              <a:buFont typeface="Arial"/>
              <a:buChar char="•"/>
            </a:pPr>
            <a:r>
              <a:rPr lang="en-US" sz="42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Quelle</a:t>
            </a:r>
            <a:r>
              <a:rPr lang="en-US" sz="42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structure ?</a:t>
            </a:r>
          </a:p>
          <a:p>
            <a:pPr marL="1363980" lvl="2" indent="-453390">
              <a:lnSpc>
                <a:spcPts val="8400"/>
              </a:lnSpc>
              <a:buFont typeface="Arial"/>
              <a:buChar char="•"/>
            </a:pPr>
            <a:r>
              <a:rPr lang="en-US" sz="42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Quelle</a:t>
            </a:r>
            <a:r>
              <a:rPr lang="en-US" sz="42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point à ne pas </a:t>
            </a:r>
            <a:r>
              <a:rPr lang="en-US" sz="42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oublier</a:t>
            </a:r>
            <a:r>
              <a:rPr lang="en-US" sz="42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?</a:t>
            </a:r>
          </a:p>
          <a:p>
            <a:pPr marL="906780" lvl="1" indent="-453390">
              <a:lnSpc>
                <a:spcPts val="8400"/>
              </a:lnSpc>
              <a:buFont typeface="Arial"/>
              <a:buChar char="•"/>
            </a:pPr>
            <a:r>
              <a:rPr lang="en-US" sz="42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Examen</a:t>
            </a:r>
            <a:r>
              <a:rPr lang="en-US" sz="42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Clinique :</a:t>
            </a:r>
          </a:p>
          <a:p>
            <a:pPr marL="1363980" lvl="2" indent="-453390">
              <a:lnSpc>
                <a:spcPts val="8400"/>
              </a:lnSpc>
              <a:buFont typeface="Arial"/>
              <a:buChar char="•"/>
            </a:pPr>
            <a:r>
              <a:rPr lang="en-US" sz="42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Quelle structure ?</a:t>
            </a:r>
          </a:p>
        </p:txBody>
      </p:sp>
    </p:spTree>
    <p:extLst>
      <p:ext uri="{BB962C8B-B14F-4D97-AF65-F5344CB8AC3E}">
        <p14:creationId xmlns:p14="http://schemas.microsoft.com/office/powerpoint/2010/main" val="37178281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0621815" y="1662417"/>
            <a:ext cx="6121776" cy="6962165"/>
          </a:xfrm>
          <a:custGeom>
            <a:avLst/>
            <a:gdLst/>
            <a:ahLst/>
            <a:cxnLst/>
            <a:rect l="l" t="t" r="r" b="b"/>
            <a:pathLst>
              <a:path w="6121776" h="6962165">
                <a:moveTo>
                  <a:pt x="0" y="0"/>
                </a:moveTo>
                <a:lnTo>
                  <a:pt x="6121776" y="0"/>
                </a:lnTo>
                <a:lnTo>
                  <a:pt x="6121776" y="6962166"/>
                </a:lnTo>
                <a:lnTo>
                  <a:pt x="0" y="69621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914" r="-24385" b="-938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316345" y="1820926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Cas clinique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316345" y="2534439"/>
            <a:ext cx="14037018" cy="4164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8400"/>
              </a:lnSpc>
              <a:buFont typeface="Arial"/>
              <a:buChar char="•"/>
            </a:pPr>
            <a:r>
              <a:rPr lang="en-US" sz="42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58 </a:t>
            </a:r>
            <a:r>
              <a:rPr lang="en-US" sz="42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ans</a:t>
            </a:r>
            <a:endParaRPr lang="en-US" sz="4200" dirty="0">
              <a:solidFill>
                <a:srgbClr val="000000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marL="906780" lvl="1" indent="-453390" algn="l">
              <a:lnSpc>
                <a:spcPts val="8400"/>
              </a:lnSpc>
              <a:buFont typeface="Arial"/>
              <a:buChar char="•"/>
            </a:pPr>
            <a:r>
              <a:rPr lang="en-US" sz="42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Chauffeur </a:t>
            </a:r>
            <a:r>
              <a:rPr lang="en-US" sz="42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routier</a:t>
            </a:r>
            <a:endParaRPr lang="en-US" sz="4200" dirty="0">
              <a:solidFill>
                <a:srgbClr val="000000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marL="906780" lvl="1" indent="-453390" algn="l">
              <a:lnSpc>
                <a:spcPts val="8400"/>
              </a:lnSpc>
              <a:buFont typeface="Arial"/>
              <a:buChar char="•"/>
            </a:pPr>
            <a:r>
              <a:rPr lang="en-US" sz="42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IMC = 31</a:t>
            </a:r>
          </a:p>
          <a:p>
            <a:pPr marL="906780" lvl="1" indent="-453390" algn="l">
              <a:lnSpc>
                <a:spcPts val="8400"/>
              </a:lnSpc>
              <a:buFont typeface="Arial"/>
              <a:buChar char="•"/>
            </a:pPr>
            <a:r>
              <a:rPr lang="en-US" sz="42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Ordonnance 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343303" y="6422544"/>
            <a:ext cx="7278513" cy="1739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36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Rééducation lombaire et du membre inférieur droit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204243" y="191135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Cas clinique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125491" y="936627"/>
            <a:ext cx="14037018" cy="7181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01" lvl="1" indent="-431801" algn="l">
              <a:lnSpc>
                <a:spcPts val="8000"/>
              </a:lnSpc>
              <a:buFont typeface="Arial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Hypothèses</a:t>
            </a:r>
            <a:r>
              <a:rPr lang="en-US" sz="4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à la fin de </a:t>
            </a:r>
            <a:r>
              <a:rPr lang="en-US" sz="4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l’anamnèse</a:t>
            </a:r>
            <a:endParaRPr lang="en-US" sz="4000" dirty="0">
              <a:solidFill>
                <a:srgbClr val="000000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marL="1295413" lvl="2" indent="-431804" algn="l">
              <a:lnSpc>
                <a:spcPts val="6000"/>
              </a:lnSpc>
              <a:buFont typeface="Arial"/>
              <a:buChar char="⚬"/>
            </a:pPr>
            <a:r>
              <a:rPr lang="en-US" sz="3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Arthrose</a:t>
            </a:r>
            <a:r>
              <a:rPr lang="en-US" sz="3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de </a:t>
            </a:r>
            <a:r>
              <a:rPr lang="en-US" sz="3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hanche</a:t>
            </a:r>
            <a:endParaRPr lang="en-US" sz="3000" dirty="0">
              <a:solidFill>
                <a:srgbClr val="000000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marL="1295413" lvl="2" indent="-431804" algn="l">
              <a:lnSpc>
                <a:spcPts val="6000"/>
              </a:lnSpc>
              <a:buFont typeface="Arial"/>
              <a:buChar char="⚬"/>
            </a:pPr>
            <a:r>
              <a:rPr lang="en-US" sz="3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Conflit</a:t>
            </a:r>
            <a:r>
              <a:rPr lang="en-US" sz="3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fémoro-acétabulaire</a:t>
            </a:r>
            <a:endParaRPr lang="en-US" sz="3000" dirty="0">
              <a:solidFill>
                <a:srgbClr val="000000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marL="1295413" lvl="2" indent="-431804" algn="l">
              <a:lnSpc>
                <a:spcPts val="6000"/>
              </a:lnSpc>
              <a:buFont typeface="Arial"/>
              <a:buChar char="⚬"/>
            </a:pPr>
            <a:r>
              <a:rPr lang="en-US" sz="3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Douleur</a:t>
            </a:r>
            <a:r>
              <a:rPr lang="en-US" sz="3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d’origine</a:t>
            </a:r>
            <a:r>
              <a:rPr lang="en-US" sz="3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sacro-iliaque</a:t>
            </a:r>
            <a:endParaRPr lang="en-US" sz="3000" dirty="0">
              <a:solidFill>
                <a:srgbClr val="000000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marL="1295413" lvl="2" indent="-431804" algn="l">
              <a:lnSpc>
                <a:spcPts val="6000"/>
              </a:lnSpc>
              <a:buFont typeface="Arial"/>
              <a:buChar char="⚬"/>
            </a:pPr>
            <a:r>
              <a:rPr lang="en-US" sz="3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Ostéoarthrite</a:t>
            </a:r>
            <a:r>
              <a:rPr lang="en-US" sz="3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aigûe</a:t>
            </a:r>
            <a:endParaRPr lang="en-US" sz="3000" dirty="0">
              <a:solidFill>
                <a:srgbClr val="000000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marL="1295413" lvl="2" indent="-431804" algn="l">
              <a:lnSpc>
                <a:spcPts val="6000"/>
              </a:lnSpc>
              <a:buFont typeface="Arial"/>
              <a:buChar char="⚬"/>
            </a:pPr>
            <a:r>
              <a:rPr lang="en-US" sz="3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Ostéome</a:t>
            </a:r>
            <a:r>
              <a:rPr lang="en-US" sz="3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ostéoïde</a:t>
            </a:r>
            <a:r>
              <a:rPr lang="en-US" sz="3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du </a:t>
            </a:r>
            <a:r>
              <a:rPr lang="en-US" sz="3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fémur</a:t>
            </a:r>
            <a:r>
              <a:rPr lang="en-US" sz="3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(cancer)</a:t>
            </a:r>
          </a:p>
          <a:p>
            <a:pPr marL="1295413" lvl="2" indent="-431804" algn="l">
              <a:lnSpc>
                <a:spcPts val="6000"/>
              </a:lnSpc>
              <a:buFont typeface="Arial"/>
              <a:buChar char="⚬"/>
            </a:pPr>
            <a:r>
              <a:rPr lang="en-US" sz="3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Radiculopathie</a:t>
            </a:r>
            <a:r>
              <a:rPr lang="en-US" sz="3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lombaire</a:t>
            </a:r>
            <a:endParaRPr lang="en-US" sz="3000" dirty="0">
              <a:solidFill>
                <a:srgbClr val="000000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marL="1295413" lvl="2" indent="-431804" algn="l">
              <a:lnSpc>
                <a:spcPts val="6000"/>
              </a:lnSpc>
              <a:buFont typeface="Arial"/>
              <a:buChar char="⚬"/>
            </a:pPr>
            <a:r>
              <a:rPr lang="en-US" sz="3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Fracture </a:t>
            </a:r>
            <a:r>
              <a:rPr lang="en-US" sz="3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sur</a:t>
            </a:r>
            <a:r>
              <a:rPr lang="en-US" sz="3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ostéoporose</a:t>
            </a:r>
            <a:r>
              <a:rPr lang="en-US" sz="3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non </a:t>
            </a:r>
            <a:r>
              <a:rPr lang="en-US" sz="3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détectée</a:t>
            </a:r>
            <a:endParaRPr lang="en-US" sz="3000" dirty="0">
              <a:solidFill>
                <a:srgbClr val="000000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marL="1295413" lvl="2" indent="-431804" algn="l">
              <a:lnSpc>
                <a:spcPts val="6000"/>
              </a:lnSpc>
              <a:buFont typeface="Arial"/>
              <a:buChar char="⚬"/>
            </a:pPr>
            <a:r>
              <a:rPr lang="en-US" sz="3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etc...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204243" y="191135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Cas clinique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125491" y="936627"/>
            <a:ext cx="14037018" cy="8321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01" lvl="1" indent="-431801" algn="l">
              <a:lnSpc>
                <a:spcPts val="8000"/>
              </a:lnSpc>
              <a:buFont typeface="Arial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Hypothèses</a:t>
            </a:r>
            <a:r>
              <a:rPr lang="en-US" sz="4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les plus </a:t>
            </a:r>
            <a:r>
              <a:rPr lang="en-US" sz="4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probables</a:t>
            </a:r>
            <a:r>
              <a:rPr lang="en-US" sz="4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à la fin de </a:t>
            </a:r>
            <a:r>
              <a:rPr lang="en-US" sz="4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l’anamnèse</a:t>
            </a:r>
            <a:endParaRPr lang="en-US" sz="4000" dirty="0">
              <a:solidFill>
                <a:srgbClr val="000000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marL="1727202" lvl="2" indent="-575734" algn="l">
              <a:lnSpc>
                <a:spcPts val="8000"/>
              </a:lnSpc>
              <a:buFont typeface="Arial"/>
              <a:buChar char="⚬"/>
            </a:pPr>
            <a:r>
              <a:rPr lang="en-US" sz="4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Arthrose</a:t>
            </a:r>
            <a:r>
              <a:rPr lang="en-US" sz="4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de </a:t>
            </a:r>
            <a:r>
              <a:rPr lang="en-US" sz="4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hanche</a:t>
            </a:r>
            <a:r>
              <a:rPr lang="en-US" sz="4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++++ (P(</a:t>
            </a:r>
            <a:r>
              <a:rPr lang="en-US" sz="4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Arthrose</a:t>
            </a:r>
            <a:r>
              <a:rPr lang="en-US" sz="4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) = 46%)</a:t>
            </a:r>
          </a:p>
          <a:p>
            <a:pPr marL="1727202" lvl="2" indent="-575734" algn="l">
              <a:lnSpc>
                <a:spcPts val="8000"/>
              </a:lnSpc>
              <a:buFont typeface="Arial"/>
              <a:buChar char="⚬"/>
            </a:pPr>
            <a:r>
              <a:rPr lang="en-US" sz="4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Radiculopathie</a:t>
            </a:r>
            <a:r>
              <a:rPr lang="en-US" sz="4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lombaire</a:t>
            </a:r>
            <a:r>
              <a:rPr lang="en-US" sz="4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+++ (P(</a:t>
            </a:r>
            <a:r>
              <a:rPr lang="en-US" sz="4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RLx</a:t>
            </a:r>
            <a:r>
              <a:rPr lang="en-US" sz="4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) : 23%)</a:t>
            </a:r>
          </a:p>
          <a:p>
            <a:pPr marL="647706" lvl="1" indent="-323853" algn="l">
              <a:lnSpc>
                <a:spcPts val="60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Diagnostic </a:t>
            </a:r>
            <a:r>
              <a:rPr lang="en-US" sz="3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différentiel</a:t>
            </a:r>
            <a:endParaRPr lang="en-US" sz="3000" dirty="0">
              <a:solidFill>
                <a:srgbClr val="000000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marL="1295413" lvl="2" indent="-431804" algn="l">
              <a:lnSpc>
                <a:spcPts val="6000"/>
              </a:lnSpc>
              <a:buFont typeface="Arial"/>
              <a:buChar char="⚬"/>
            </a:pPr>
            <a:r>
              <a:rPr lang="en-US" sz="3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Conflit</a:t>
            </a:r>
            <a:r>
              <a:rPr lang="en-US" sz="3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fémoro-acétabulaire</a:t>
            </a:r>
            <a:endParaRPr lang="en-US" sz="3000" dirty="0">
              <a:solidFill>
                <a:srgbClr val="000000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marL="1295413" lvl="2" indent="-431804" algn="l">
              <a:lnSpc>
                <a:spcPts val="6000"/>
              </a:lnSpc>
              <a:buFont typeface="Arial"/>
              <a:buChar char="⚬"/>
            </a:pPr>
            <a:r>
              <a:rPr lang="en-US" sz="3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Douleur</a:t>
            </a:r>
            <a:r>
              <a:rPr lang="en-US" sz="3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d’origine</a:t>
            </a:r>
            <a:r>
              <a:rPr lang="en-US" sz="3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sacro-iliaque</a:t>
            </a:r>
            <a:endParaRPr lang="en-US" sz="3000" dirty="0">
              <a:solidFill>
                <a:srgbClr val="000000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marL="1295413" lvl="2" indent="-431804" algn="l">
              <a:lnSpc>
                <a:spcPts val="6000"/>
              </a:lnSpc>
              <a:buFont typeface="Arial"/>
              <a:buChar char="⚬"/>
            </a:pPr>
            <a:r>
              <a:rPr lang="en-US" sz="3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Ostéoarthrite</a:t>
            </a:r>
            <a:r>
              <a:rPr lang="en-US" sz="3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aigûe</a:t>
            </a:r>
            <a:endParaRPr lang="en-US" sz="3000" dirty="0">
              <a:solidFill>
                <a:srgbClr val="000000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marL="1295413" lvl="2" indent="-431804" algn="l">
              <a:lnSpc>
                <a:spcPts val="6000"/>
              </a:lnSpc>
              <a:buFont typeface="Arial"/>
              <a:buChar char="⚬"/>
            </a:pPr>
            <a:r>
              <a:rPr lang="en-US" sz="3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Ostéome</a:t>
            </a:r>
            <a:r>
              <a:rPr lang="en-US" sz="3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ostéoïde</a:t>
            </a:r>
            <a:r>
              <a:rPr lang="en-US" sz="3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du </a:t>
            </a:r>
            <a:r>
              <a:rPr lang="en-US" sz="3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fémur</a:t>
            </a:r>
            <a:r>
              <a:rPr lang="en-US" sz="3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(cancer)</a:t>
            </a:r>
          </a:p>
          <a:p>
            <a:pPr marL="1295413" lvl="2" indent="-431804" algn="l">
              <a:lnSpc>
                <a:spcPts val="6000"/>
              </a:lnSpc>
              <a:buFont typeface="Arial"/>
              <a:buChar char="⚬"/>
            </a:pPr>
            <a:r>
              <a:rPr lang="en-US" sz="3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Fracture </a:t>
            </a:r>
            <a:r>
              <a:rPr lang="en-US" sz="3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sur</a:t>
            </a:r>
            <a:r>
              <a:rPr lang="en-US" sz="3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ostéoporose</a:t>
            </a:r>
            <a:r>
              <a:rPr lang="en-US" sz="3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non </a:t>
            </a:r>
            <a:r>
              <a:rPr lang="en-US" sz="30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détectée</a:t>
            </a:r>
            <a:endParaRPr lang="en-US" sz="3000" dirty="0">
              <a:solidFill>
                <a:srgbClr val="000000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marL="1295413" lvl="2" indent="-431804" algn="l">
              <a:lnSpc>
                <a:spcPts val="6000"/>
              </a:lnSpc>
              <a:buFont typeface="Arial"/>
              <a:buChar char="⚬"/>
            </a:pPr>
            <a:r>
              <a:rPr lang="en-US" sz="30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etc...</a:t>
            </a:r>
          </a:p>
        </p:txBody>
      </p:sp>
    </p:spTree>
    <p:extLst>
      <p:ext uri="{BB962C8B-B14F-4D97-AF65-F5344CB8AC3E}">
        <p14:creationId xmlns:p14="http://schemas.microsoft.com/office/powerpoint/2010/main" val="24897131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Freeform 4"/>
          <p:cNvSpPr/>
          <p:nvPr/>
        </p:nvSpPr>
        <p:spPr>
          <a:xfrm flipH="1">
            <a:off x="7130722" y="1028700"/>
            <a:ext cx="11157278" cy="9145310"/>
          </a:xfrm>
          <a:custGeom>
            <a:avLst/>
            <a:gdLst/>
            <a:ahLst/>
            <a:cxnLst/>
            <a:rect l="l" t="t" r="r" b="b"/>
            <a:pathLst>
              <a:path w="11157278" h="9145310">
                <a:moveTo>
                  <a:pt x="11157278" y="0"/>
                </a:moveTo>
                <a:lnTo>
                  <a:pt x="0" y="0"/>
                </a:lnTo>
                <a:lnTo>
                  <a:pt x="0" y="9145310"/>
                </a:lnTo>
                <a:lnTo>
                  <a:pt x="11157278" y="9145310"/>
                </a:lnTo>
                <a:lnTo>
                  <a:pt x="11157278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204243" y="191135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Cas clinique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67099" y="1125889"/>
            <a:ext cx="5602824" cy="5798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33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CR radio</a:t>
            </a:r>
          </a:p>
          <a:p>
            <a:pPr marL="712475" lvl="1" indent="-356237" algn="l">
              <a:lnSpc>
                <a:spcPts val="6600"/>
              </a:lnSpc>
              <a:buFont typeface="Arial"/>
              <a:buChar char="•"/>
            </a:pPr>
            <a:r>
              <a:rPr lang="en-US" sz="33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Diminution des espaces intersomatiques vertébraux</a:t>
            </a:r>
          </a:p>
          <a:p>
            <a:pPr marL="712475" lvl="1" indent="-356237" algn="l">
              <a:lnSpc>
                <a:spcPts val="6600"/>
              </a:lnSpc>
              <a:buFont typeface="Arial"/>
              <a:buChar char="•"/>
            </a:pPr>
            <a:r>
              <a:rPr lang="en-US" sz="33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Pas d’arthrose de hanche</a:t>
            </a:r>
          </a:p>
          <a:p>
            <a:pPr marL="712475" lvl="1" indent="-356237" algn="l">
              <a:lnSpc>
                <a:spcPts val="6600"/>
              </a:lnSpc>
              <a:buFont typeface="Arial"/>
              <a:buChar char="•"/>
            </a:pPr>
            <a:r>
              <a:rPr lang="en-US" sz="33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Légère courbure sinistro-convexe lombaire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3454078" y="989422"/>
            <a:ext cx="12538635" cy="9297578"/>
          </a:xfrm>
          <a:custGeom>
            <a:avLst/>
            <a:gdLst/>
            <a:ahLst/>
            <a:cxnLst/>
            <a:rect l="l" t="t" r="r" b="b"/>
            <a:pathLst>
              <a:path w="12538635" h="9297578">
                <a:moveTo>
                  <a:pt x="0" y="0"/>
                </a:moveTo>
                <a:lnTo>
                  <a:pt x="12538635" y="0"/>
                </a:lnTo>
                <a:lnTo>
                  <a:pt x="12538635" y="9297578"/>
                </a:lnTo>
                <a:lnTo>
                  <a:pt x="0" y="92975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204243" y="191135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Cas clinique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401047" y="2543292"/>
            <a:ext cx="15485907" cy="5798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75" lvl="1" indent="-356237" algn="l">
              <a:lnSpc>
                <a:spcPts val="6600"/>
              </a:lnSpc>
              <a:buFont typeface="Arial"/>
              <a:buChar char="•"/>
            </a:pP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TD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ludique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et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interactif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: merci de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jouer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le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jeu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ou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de ne pas le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déranger</a:t>
            </a:r>
            <a:endParaRPr lang="en-US" sz="3300" dirty="0">
              <a:solidFill>
                <a:srgbClr val="000000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marL="712475" lvl="1" indent="-356237" algn="l">
              <a:lnSpc>
                <a:spcPts val="6600"/>
              </a:lnSpc>
              <a:buFont typeface="Arial"/>
              <a:buChar char="•"/>
            </a:pP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Si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quelque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chose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vous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chiffonne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,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vous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n’êtes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pas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lae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seul⸱e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: Raise Your Voice</a:t>
            </a:r>
          </a:p>
          <a:p>
            <a:pPr marL="712475" lvl="1" indent="-356237" algn="l">
              <a:lnSpc>
                <a:spcPts val="6600"/>
              </a:lnSpc>
              <a:buFont typeface="Arial"/>
              <a:buChar char="•"/>
            </a:pP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Plus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vous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essayerez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, plus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vous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vous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planterez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. Et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meilleur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vous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serez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,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donc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tentez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votre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chance,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c’est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la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seule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façon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de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progresser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.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Failling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is cool</a:t>
            </a:r>
          </a:p>
          <a:p>
            <a:pPr marL="712475" lvl="1" indent="-356237" algn="l">
              <a:lnSpc>
                <a:spcPts val="6600"/>
              </a:lnSpc>
              <a:buFont typeface="Arial"/>
              <a:buChar char="•"/>
            </a:pP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Merci de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laisser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la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salle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bien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rangée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pour le personnel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d’entretien</a:t>
            </a:r>
            <a:endParaRPr lang="en-US" sz="3300" dirty="0">
              <a:solidFill>
                <a:srgbClr val="000000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marL="712475" lvl="1" indent="-356237" algn="l">
              <a:lnSpc>
                <a:spcPts val="6600"/>
              </a:lnSpc>
              <a:buFont typeface="Arial"/>
              <a:buChar char="•"/>
            </a:pP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N’hésitez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pas à faire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remonter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ce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qui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va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, et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ce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qui ne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va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pas à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l’issu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de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ce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TD</a:t>
            </a:r>
          </a:p>
          <a:p>
            <a:pPr marL="712475" lvl="1" indent="-356237" algn="l">
              <a:lnSpc>
                <a:spcPts val="6600"/>
              </a:lnSpc>
              <a:buFont typeface="Arial"/>
              <a:buChar char="•"/>
            </a:pP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D’autres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règles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à </a:t>
            </a:r>
            <a:r>
              <a:rPr lang="en-US" sz="33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mettre</a:t>
            </a:r>
            <a:r>
              <a:rPr lang="en-US" sz="33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en place ?</a:t>
            </a:r>
          </a:p>
        </p:txBody>
      </p:sp>
      <p:sp>
        <p:nvSpPr>
          <p:cNvPr id="5" name="Freeform 5"/>
          <p:cNvSpPr/>
          <p:nvPr/>
        </p:nvSpPr>
        <p:spPr>
          <a:xfrm>
            <a:off x="15311868" y="5143500"/>
            <a:ext cx="923086" cy="756930"/>
          </a:xfrm>
          <a:custGeom>
            <a:avLst/>
            <a:gdLst/>
            <a:ahLst/>
            <a:cxnLst/>
            <a:rect l="l" t="t" r="r" b="b"/>
            <a:pathLst>
              <a:path w="923086" h="756930">
                <a:moveTo>
                  <a:pt x="0" y="0"/>
                </a:moveTo>
                <a:lnTo>
                  <a:pt x="923085" y="0"/>
                </a:lnTo>
                <a:lnTo>
                  <a:pt x="923085" y="756930"/>
                </a:lnTo>
                <a:lnTo>
                  <a:pt x="0" y="7569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688493" y="1531148"/>
            <a:ext cx="10011374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Cadre du TD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659002" y="1935779"/>
            <a:ext cx="16969997" cy="7322521"/>
          </a:xfrm>
          <a:custGeom>
            <a:avLst/>
            <a:gdLst/>
            <a:ahLst/>
            <a:cxnLst/>
            <a:rect l="l" t="t" r="r" b="b"/>
            <a:pathLst>
              <a:path w="16969997" h="7322521">
                <a:moveTo>
                  <a:pt x="0" y="0"/>
                </a:moveTo>
                <a:lnTo>
                  <a:pt x="16969996" y="0"/>
                </a:lnTo>
                <a:lnTo>
                  <a:pt x="16969996" y="7322521"/>
                </a:lnTo>
                <a:lnTo>
                  <a:pt x="0" y="73225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204243" y="191135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Cas clinique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682799" y="1248026"/>
            <a:ext cx="16922402" cy="8649721"/>
          </a:xfrm>
          <a:custGeom>
            <a:avLst/>
            <a:gdLst/>
            <a:ahLst/>
            <a:cxnLst/>
            <a:rect l="l" t="t" r="r" b="b"/>
            <a:pathLst>
              <a:path w="16922402" h="8649721">
                <a:moveTo>
                  <a:pt x="0" y="0"/>
                </a:moveTo>
                <a:lnTo>
                  <a:pt x="16922402" y="0"/>
                </a:lnTo>
                <a:lnTo>
                  <a:pt x="16922402" y="8649721"/>
                </a:lnTo>
                <a:lnTo>
                  <a:pt x="0" y="86497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204243" y="191135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Cas clinique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51223" y="1028700"/>
            <a:ext cx="5138356" cy="9258300"/>
          </a:xfrm>
          <a:custGeom>
            <a:avLst/>
            <a:gdLst/>
            <a:ahLst/>
            <a:cxnLst/>
            <a:rect l="l" t="t" r="r" b="b"/>
            <a:pathLst>
              <a:path w="5138356" h="9258300">
                <a:moveTo>
                  <a:pt x="0" y="0"/>
                </a:moveTo>
                <a:lnTo>
                  <a:pt x="5138357" y="0"/>
                </a:lnTo>
                <a:lnTo>
                  <a:pt x="5138357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347832" y="1028700"/>
            <a:ext cx="5138356" cy="9258300"/>
          </a:xfrm>
          <a:custGeom>
            <a:avLst/>
            <a:gdLst/>
            <a:ahLst/>
            <a:cxnLst/>
            <a:rect l="l" t="t" r="r" b="b"/>
            <a:pathLst>
              <a:path w="5138356" h="9258300">
                <a:moveTo>
                  <a:pt x="0" y="0"/>
                </a:moveTo>
                <a:lnTo>
                  <a:pt x="5138356" y="0"/>
                </a:lnTo>
                <a:lnTo>
                  <a:pt x="5138356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529704" y="64770"/>
            <a:ext cx="4781394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42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Arthrose</a:t>
            </a:r>
            <a:r>
              <a:rPr lang="en-US" sz="42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de </a:t>
            </a:r>
            <a:r>
              <a:rPr lang="en-US" sz="42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hanche</a:t>
            </a:r>
            <a:r>
              <a:rPr lang="en-US" sz="42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911948" y="64770"/>
            <a:ext cx="6010125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42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Radiculopathie</a:t>
            </a:r>
            <a:r>
              <a:rPr lang="en-US" sz="4200" dirty="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lombaire</a:t>
            </a:r>
            <a:endParaRPr lang="en-US" sz="4200" dirty="0">
              <a:solidFill>
                <a:srgbClr val="000000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8384" y="1028700"/>
            <a:ext cx="5138356" cy="9258300"/>
          </a:xfrm>
          <a:custGeom>
            <a:avLst/>
            <a:gdLst/>
            <a:ahLst/>
            <a:cxnLst/>
            <a:rect l="l" t="t" r="r" b="b"/>
            <a:pathLst>
              <a:path w="5138356" h="9258300">
                <a:moveTo>
                  <a:pt x="0" y="0"/>
                </a:moveTo>
                <a:lnTo>
                  <a:pt x="5138357" y="0"/>
                </a:lnTo>
                <a:lnTo>
                  <a:pt x="5138357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546382" y="1028700"/>
            <a:ext cx="5138356" cy="9258300"/>
          </a:xfrm>
          <a:custGeom>
            <a:avLst/>
            <a:gdLst/>
            <a:ahLst/>
            <a:cxnLst/>
            <a:rect l="l" t="t" r="r" b="b"/>
            <a:pathLst>
              <a:path w="5138356" h="9258300">
                <a:moveTo>
                  <a:pt x="0" y="0"/>
                </a:moveTo>
                <a:lnTo>
                  <a:pt x="5138356" y="0"/>
                </a:lnTo>
                <a:lnTo>
                  <a:pt x="5138356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56865" y="64770"/>
            <a:ext cx="4781394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Arthrose de hanche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110498" y="64770"/>
            <a:ext cx="6010125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Radiculopathie lombaire</a:t>
            </a:r>
          </a:p>
        </p:txBody>
      </p:sp>
      <p:sp>
        <p:nvSpPr>
          <p:cNvPr id="6" name="Freeform 6"/>
          <p:cNvSpPr/>
          <p:nvPr/>
        </p:nvSpPr>
        <p:spPr>
          <a:xfrm>
            <a:off x="6294441" y="1028700"/>
            <a:ext cx="5138356" cy="9258300"/>
          </a:xfrm>
          <a:custGeom>
            <a:avLst/>
            <a:gdLst/>
            <a:ahLst/>
            <a:cxnLst/>
            <a:rect l="l" t="t" r="r" b="b"/>
            <a:pathLst>
              <a:path w="5138356" h="9258300">
                <a:moveTo>
                  <a:pt x="0" y="0"/>
                </a:moveTo>
                <a:lnTo>
                  <a:pt x="5138356" y="0"/>
                </a:lnTo>
                <a:lnTo>
                  <a:pt x="5138356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858557" y="64770"/>
            <a:ext cx="6010125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42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Ostéonécrose de hanche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457" y="105203"/>
            <a:ext cx="18310928" cy="10050665"/>
          </a:xfrm>
          <a:custGeom>
            <a:avLst/>
            <a:gdLst/>
            <a:ahLst/>
            <a:cxnLst/>
            <a:rect l="l" t="t" r="r" b="b"/>
            <a:pathLst>
              <a:path w="18310928" h="10050665">
                <a:moveTo>
                  <a:pt x="0" y="0"/>
                </a:moveTo>
                <a:lnTo>
                  <a:pt x="18310928" y="0"/>
                </a:lnTo>
                <a:lnTo>
                  <a:pt x="18310928" y="10050665"/>
                </a:lnTo>
                <a:lnTo>
                  <a:pt x="0" y="100506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432" t="-27853" r="-3976" b="-166171"/>
            </a:stretch>
          </a:blipFill>
        </p:spPr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3781" y="325711"/>
            <a:ext cx="18475563" cy="10141632"/>
          </a:xfrm>
          <a:custGeom>
            <a:avLst/>
            <a:gdLst/>
            <a:ahLst/>
            <a:cxnLst/>
            <a:rect l="l" t="t" r="r" b="b"/>
            <a:pathLst>
              <a:path w="18475563" h="10141632">
                <a:moveTo>
                  <a:pt x="0" y="0"/>
                </a:moveTo>
                <a:lnTo>
                  <a:pt x="18475562" y="0"/>
                </a:lnTo>
                <a:lnTo>
                  <a:pt x="18475562" y="10141632"/>
                </a:lnTo>
                <a:lnTo>
                  <a:pt x="0" y="101416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059" t="-152355" r="-5178" b="-28702"/>
            </a:stretch>
          </a:blipFill>
        </p:spPr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204243" y="191135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Cas clinique</a:t>
            </a:r>
          </a:p>
        </p:txBody>
      </p:sp>
      <p:sp>
        <p:nvSpPr>
          <p:cNvPr id="5" name="Freeform 5"/>
          <p:cNvSpPr/>
          <p:nvPr/>
        </p:nvSpPr>
        <p:spPr>
          <a:xfrm>
            <a:off x="183425" y="1028700"/>
            <a:ext cx="17921151" cy="8771397"/>
          </a:xfrm>
          <a:custGeom>
            <a:avLst/>
            <a:gdLst/>
            <a:ahLst/>
            <a:cxnLst/>
            <a:rect l="l" t="t" r="r" b="b"/>
            <a:pathLst>
              <a:path w="17921151" h="8771397">
                <a:moveTo>
                  <a:pt x="0" y="0"/>
                </a:moveTo>
                <a:lnTo>
                  <a:pt x="17921150" y="0"/>
                </a:lnTo>
                <a:lnTo>
                  <a:pt x="17921150" y="8771397"/>
                </a:lnTo>
                <a:lnTo>
                  <a:pt x="0" y="87713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37191"/>
            </a:stretch>
          </a:blipFill>
        </p:spPr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204243" y="191135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Cas clinique</a:t>
            </a:r>
          </a:p>
        </p:txBody>
      </p:sp>
      <p:sp>
        <p:nvSpPr>
          <p:cNvPr id="5" name="Freeform 5"/>
          <p:cNvSpPr/>
          <p:nvPr/>
        </p:nvSpPr>
        <p:spPr>
          <a:xfrm>
            <a:off x="-162856" y="1656813"/>
            <a:ext cx="18288000" cy="7357204"/>
          </a:xfrm>
          <a:custGeom>
            <a:avLst/>
            <a:gdLst/>
            <a:ahLst/>
            <a:cxnLst/>
            <a:rect l="l" t="t" r="r" b="b"/>
            <a:pathLst>
              <a:path w="18288000" h="7357204">
                <a:moveTo>
                  <a:pt x="0" y="0"/>
                </a:moveTo>
                <a:lnTo>
                  <a:pt x="18288000" y="0"/>
                </a:lnTo>
                <a:lnTo>
                  <a:pt x="18288000" y="7357204"/>
                </a:lnTo>
                <a:lnTo>
                  <a:pt x="0" y="73572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8922" b="-69650"/>
            </a:stretch>
          </a:blipFill>
        </p:spPr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204243" y="191135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Cas clinique</a:t>
            </a:r>
          </a:p>
        </p:txBody>
      </p:sp>
      <p:sp>
        <p:nvSpPr>
          <p:cNvPr id="5" name="Freeform 5"/>
          <p:cNvSpPr/>
          <p:nvPr/>
        </p:nvSpPr>
        <p:spPr>
          <a:xfrm>
            <a:off x="0" y="2469174"/>
            <a:ext cx="18288000" cy="5348652"/>
          </a:xfrm>
          <a:custGeom>
            <a:avLst/>
            <a:gdLst/>
            <a:ahLst/>
            <a:cxnLst/>
            <a:rect l="l" t="t" r="r" b="b"/>
            <a:pathLst>
              <a:path w="18288000" h="5348652">
                <a:moveTo>
                  <a:pt x="0" y="0"/>
                </a:moveTo>
                <a:lnTo>
                  <a:pt x="18288000" y="0"/>
                </a:lnTo>
                <a:lnTo>
                  <a:pt x="18288000" y="5348652"/>
                </a:lnTo>
                <a:lnTo>
                  <a:pt x="0" y="53486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1" t="-298296" r="-171"/>
            </a:stretch>
          </a:blipFill>
        </p:spPr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204243" y="191135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 dirty="0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Clusters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851977"/>
            <a:ext cx="6019800" cy="659378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1562100"/>
            <a:ext cx="6172200" cy="703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24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316345" y="1820926"/>
            <a:ext cx="10011374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Petit brassage de connaissance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316345" y="3416322"/>
            <a:ext cx="14037018" cy="1250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99"/>
              </a:lnSpc>
            </a:pPr>
            <a:r>
              <a:rPr lang="en-US" sz="5499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C’est quoi 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125491" y="5704392"/>
            <a:ext cx="14037018" cy="176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99"/>
              </a:lnSpc>
            </a:pPr>
            <a:r>
              <a:rPr lang="en-US" sz="7799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La métacognition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204243" y="191135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 dirty="0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Clusters 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485900"/>
            <a:ext cx="7046026" cy="67818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9002" y="1485900"/>
            <a:ext cx="7524013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83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204243" y="191135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 dirty="0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Clusters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199" y="1485900"/>
            <a:ext cx="8079313" cy="70104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9512" y="1485900"/>
            <a:ext cx="7008288" cy="694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818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204243" y="191135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 dirty="0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Clusters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409700"/>
            <a:ext cx="7940431" cy="73152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900" y="2628900"/>
            <a:ext cx="8732417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896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204243" y="191135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 dirty="0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Clusters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08" y="2200275"/>
            <a:ext cx="9693367" cy="6477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2317" y="2200275"/>
            <a:ext cx="8448002" cy="635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5283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rthopedic Physical Examination Tests: An Evidence-Based Approa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95300"/>
            <a:ext cx="7724775" cy="95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y Joshua Cleland - Orthopaedic Clinical Examination: An Evidence Based  Approach for Physical Therapists: 1st (first) Edition: Joshua Cleland: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495300"/>
            <a:ext cx="6667500" cy="95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31352" y="3086100"/>
            <a:ext cx="3825295" cy="4114800"/>
          </a:xfrm>
          <a:custGeom>
            <a:avLst/>
            <a:gdLst/>
            <a:ahLst/>
            <a:cxnLst/>
            <a:rect l="l" t="t" r="r" b="b"/>
            <a:pathLst>
              <a:path w="3825295" h="4114800">
                <a:moveTo>
                  <a:pt x="0" y="0"/>
                </a:moveTo>
                <a:lnTo>
                  <a:pt x="3825296" y="0"/>
                </a:lnTo>
                <a:lnTo>
                  <a:pt x="38252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22377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316345" y="1820926"/>
            <a:ext cx="10011374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Métacognition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316345" y="2591589"/>
            <a:ext cx="14037018" cy="6111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4" lvl="1" indent="-377827" algn="l">
              <a:lnSpc>
                <a:spcPts val="70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Préfixe μετά (meta) en grec : après, au-delà de, avec</a:t>
            </a:r>
          </a:p>
          <a:p>
            <a:pPr algn="l">
              <a:lnSpc>
                <a:spcPts val="7000"/>
              </a:lnSpc>
            </a:pPr>
            <a:endParaRPr lang="en-US" sz="3500">
              <a:solidFill>
                <a:srgbClr val="000000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marL="755654" lvl="1" indent="-377827" algn="l">
              <a:lnSpc>
                <a:spcPts val="70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Ensemble des processus par lesquels chacun d’entre nous régule son attention, choisit de s’informer, de planifier, de résoudre un problème, repère ses erreurs et les corrige</a:t>
            </a:r>
          </a:p>
          <a:p>
            <a:pPr algn="l">
              <a:lnSpc>
                <a:spcPts val="7000"/>
              </a:lnSpc>
            </a:pPr>
            <a:endParaRPr lang="en-US" sz="3500">
              <a:solidFill>
                <a:srgbClr val="000000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algn="l">
              <a:lnSpc>
                <a:spcPts val="7000"/>
              </a:lnSpc>
            </a:pPr>
            <a:r>
              <a:rPr lang="en-US" sz="35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= Architecture de la construction de la pensée et des connaissances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316345" y="1820926"/>
            <a:ext cx="10011374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Métacognition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09782" y="2591589"/>
            <a:ext cx="15068436" cy="6111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4" lvl="1" indent="-377827" algn="l">
              <a:lnSpc>
                <a:spcPts val="70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Distinction entre </a:t>
            </a:r>
          </a:p>
          <a:p>
            <a:pPr marL="1511308" lvl="2" indent="-503769" algn="l">
              <a:lnSpc>
                <a:spcPts val="7000"/>
              </a:lnSpc>
              <a:buFont typeface="Arial"/>
              <a:buChar char="⚬"/>
            </a:pPr>
            <a:r>
              <a:rPr lang="en-US" sz="35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Connaissances métacognitives : savoir ce qu’on sait et comment on le sait (ex : Savoir qu’on possède un biais de genre)</a:t>
            </a:r>
          </a:p>
          <a:p>
            <a:pPr marL="1511308" lvl="2" indent="-503769" algn="l">
              <a:lnSpc>
                <a:spcPts val="7000"/>
              </a:lnSpc>
              <a:buFont typeface="Arial"/>
              <a:buChar char="⚬"/>
            </a:pPr>
            <a:r>
              <a:rPr lang="en-US" sz="35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Autorégulation : surveillance et ajustement en temps réel des pensées et actions (Changer d’orientation thérapeutique face à de nouvelles données)</a:t>
            </a:r>
          </a:p>
          <a:p>
            <a:pPr marL="755654" lvl="1" indent="-377827" algn="l">
              <a:lnSpc>
                <a:spcPts val="70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Permet de détecter ses biais cognitifs et optimiser le raisonnement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316345" y="1820926"/>
            <a:ext cx="10011374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Petit brassage de connaissance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316345" y="3416322"/>
            <a:ext cx="14037018" cy="1250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99"/>
              </a:lnSpc>
            </a:pPr>
            <a:r>
              <a:rPr lang="en-US" sz="5499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C’est quoi 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125491" y="5704392"/>
            <a:ext cx="14037018" cy="176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99"/>
              </a:lnSpc>
            </a:pPr>
            <a:r>
              <a:rPr lang="en-US" sz="7799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Les stats inférentielles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243" y="1028700"/>
            <a:ext cx="15879514" cy="8229600"/>
            <a:chOff x="0" y="0"/>
            <a:chExt cx="537158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1589" cy="2783840"/>
            </a:xfrm>
            <a:custGeom>
              <a:avLst/>
              <a:gdLst/>
              <a:ahLst/>
              <a:cxnLst/>
              <a:rect l="l" t="t" r="r" b="b"/>
              <a:pathLst>
                <a:path w="5371589" h="2783840">
                  <a:moveTo>
                    <a:pt x="524712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7129" y="0"/>
                  </a:lnTo>
                  <a:cubicBezTo>
                    <a:pt x="5315708" y="0"/>
                    <a:pt x="5371589" y="55880"/>
                    <a:pt x="5371589" y="124460"/>
                  </a:cubicBezTo>
                  <a:lnTo>
                    <a:pt x="5371589" y="2659380"/>
                  </a:lnTo>
                  <a:cubicBezTo>
                    <a:pt x="5371589" y="2727960"/>
                    <a:pt x="5315708" y="2783840"/>
                    <a:pt x="5247129" y="278384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316345" y="1820926"/>
            <a:ext cx="11531359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27407E"/>
                </a:solidFill>
                <a:latin typeface="Calistoga"/>
                <a:ea typeface="Calistoga"/>
                <a:cs typeface="Calistoga"/>
                <a:sym typeface="Calistoga"/>
              </a:rPr>
              <a:t>Statistiques inférentielles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92066" y="2582064"/>
            <a:ext cx="15095579" cy="6311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3" lvl="1" indent="-388622" algn="l">
              <a:lnSpc>
                <a:spcPts val="720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Statistiques descriptives : </a:t>
            </a:r>
          </a:p>
          <a:p>
            <a:pPr marL="1554486" lvl="2" indent="-518162" algn="l">
              <a:lnSpc>
                <a:spcPts val="7200"/>
              </a:lnSpc>
              <a:buFont typeface="Arial"/>
              <a:buChar char="⚬"/>
            </a:pPr>
            <a:r>
              <a:rPr lang="en-US" sz="36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Etudes des composantes d’une population</a:t>
            </a:r>
          </a:p>
          <a:p>
            <a:pPr marL="1554486" lvl="2" indent="-518162" algn="l">
              <a:lnSpc>
                <a:spcPts val="7200"/>
              </a:lnSpc>
              <a:buFont typeface="Arial"/>
              <a:buChar char="⚬"/>
            </a:pPr>
            <a:r>
              <a:rPr lang="en-US" sz="36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Ex : Prévalence, indicence, mortalité, etc...</a:t>
            </a:r>
          </a:p>
          <a:p>
            <a:pPr marL="777243" lvl="1" indent="-388622" algn="l">
              <a:lnSpc>
                <a:spcPts val="720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Statistiques inférentiels :</a:t>
            </a:r>
          </a:p>
          <a:p>
            <a:pPr marL="1554486" lvl="2" indent="-518162" algn="l">
              <a:lnSpc>
                <a:spcPts val="7200"/>
              </a:lnSpc>
              <a:buFont typeface="Arial"/>
              <a:buChar char="⚬"/>
            </a:pPr>
            <a:r>
              <a:rPr lang="en-US" sz="36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Extrapolation à partir d’échantillon</a:t>
            </a:r>
          </a:p>
          <a:p>
            <a:pPr marL="1554486" lvl="2" indent="-518162" algn="l">
              <a:lnSpc>
                <a:spcPts val="7200"/>
              </a:lnSpc>
              <a:buFont typeface="Arial"/>
              <a:buChar char="⚬"/>
            </a:pPr>
            <a:r>
              <a:rPr lang="en-US" sz="3600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Permet d’estimer les paramètres d’une poputation fictives, innaccessibles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1493</TotalTime>
  <Words>1021</Words>
  <Application>Microsoft Office PowerPoint</Application>
  <PresentationFormat>Personnalisé</PresentationFormat>
  <Paragraphs>178</Paragraphs>
  <Slides>55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55</vt:i4>
      </vt:variant>
    </vt:vector>
  </HeadingPairs>
  <TitlesOfParts>
    <vt:vector size="61" baseType="lpstr">
      <vt:lpstr>Calibri</vt:lpstr>
      <vt:lpstr>Arial</vt:lpstr>
      <vt:lpstr>Calistoga</vt:lpstr>
      <vt:lpstr>Public Sans</vt:lpstr>
      <vt:lpstr>Public Sans Bold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ISTR MK4 - TD ARC Minf</dc:title>
  <cp:lastModifiedBy>vincent douillard</cp:lastModifiedBy>
  <cp:revision>11</cp:revision>
  <dcterms:created xsi:type="dcterms:W3CDTF">2006-08-16T00:00:00Z</dcterms:created>
  <dcterms:modified xsi:type="dcterms:W3CDTF">2025-11-04T10:13:49Z</dcterms:modified>
  <dc:identifier>DAGY6xZn5bM</dc:identifier>
</cp:coreProperties>
</file>