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7"/>
  </p:notesMasterIdLst>
  <p:sldIdLst>
    <p:sldId id="307" r:id="rId2"/>
    <p:sldId id="553" r:id="rId3"/>
    <p:sldId id="550" r:id="rId4"/>
    <p:sldId id="579" r:id="rId5"/>
    <p:sldId id="578" r:id="rId6"/>
    <p:sldId id="552" r:id="rId7"/>
    <p:sldId id="554" r:id="rId8"/>
    <p:sldId id="526" r:id="rId9"/>
    <p:sldId id="311" r:id="rId10"/>
    <p:sldId id="446" r:id="rId11"/>
    <p:sldId id="472" r:id="rId12"/>
    <p:sldId id="309" r:id="rId13"/>
    <p:sldId id="558" r:id="rId14"/>
    <p:sldId id="313" r:id="rId15"/>
    <p:sldId id="559" r:id="rId16"/>
    <p:sldId id="546" r:id="rId17"/>
    <p:sldId id="548" r:id="rId18"/>
    <p:sldId id="549" r:id="rId19"/>
    <p:sldId id="272" r:id="rId20"/>
    <p:sldId id="571" r:id="rId21"/>
    <p:sldId id="501" r:id="rId22"/>
    <p:sldId id="257" r:id="rId23"/>
    <p:sldId id="560" r:id="rId24"/>
    <p:sldId id="561" r:id="rId25"/>
    <p:sldId id="277" r:id="rId26"/>
    <p:sldId id="562" r:id="rId27"/>
    <p:sldId id="563" r:id="rId28"/>
    <p:sldId id="260" r:id="rId29"/>
    <p:sldId id="259" r:id="rId30"/>
    <p:sldId id="564" r:id="rId31"/>
    <p:sldId id="565" r:id="rId32"/>
    <p:sldId id="566" r:id="rId33"/>
    <p:sldId id="283" r:id="rId34"/>
    <p:sldId id="282" r:id="rId35"/>
    <p:sldId id="567" r:id="rId36"/>
    <p:sldId id="284" r:id="rId37"/>
    <p:sldId id="568" r:id="rId38"/>
    <p:sldId id="287" r:id="rId39"/>
    <p:sldId id="288" r:id="rId40"/>
    <p:sldId id="289" r:id="rId41"/>
    <p:sldId id="569" r:id="rId42"/>
    <p:sldId id="291" r:id="rId43"/>
    <p:sldId id="292" r:id="rId44"/>
    <p:sldId id="570" r:id="rId45"/>
    <p:sldId id="294" r:id="rId46"/>
    <p:sldId id="297" r:id="rId47"/>
    <p:sldId id="296" r:id="rId48"/>
    <p:sldId id="295" r:id="rId49"/>
    <p:sldId id="298" r:id="rId50"/>
    <p:sldId id="308" r:id="rId51"/>
    <p:sldId id="299" r:id="rId52"/>
    <p:sldId id="572" r:id="rId53"/>
    <p:sldId id="555" r:id="rId54"/>
    <p:sldId id="556" r:id="rId55"/>
    <p:sldId id="573" r:id="rId56"/>
    <p:sldId id="258" r:id="rId57"/>
    <p:sldId id="574" r:id="rId58"/>
    <p:sldId id="261" r:id="rId59"/>
    <p:sldId id="575" r:id="rId60"/>
    <p:sldId id="576" r:id="rId61"/>
    <p:sldId id="262" r:id="rId62"/>
    <p:sldId id="264" r:id="rId63"/>
    <p:sldId id="265" r:id="rId64"/>
    <p:sldId id="266" r:id="rId65"/>
    <p:sldId id="267" r:id="rId66"/>
    <p:sldId id="268" r:id="rId67"/>
    <p:sldId id="269" r:id="rId68"/>
    <p:sldId id="270" r:id="rId69"/>
    <p:sldId id="271" r:id="rId70"/>
    <p:sldId id="273" r:id="rId71"/>
    <p:sldId id="274" r:id="rId72"/>
    <p:sldId id="275" r:id="rId73"/>
    <p:sldId id="577" r:id="rId74"/>
    <p:sldId id="305" r:id="rId75"/>
    <p:sldId id="306" r:id="rId76"/>
    <p:sldId id="276" r:id="rId77"/>
    <p:sldId id="495" r:id="rId78"/>
    <p:sldId id="497" r:id="rId79"/>
    <p:sldId id="481" r:id="rId80"/>
    <p:sldId id="496" r:id="rId81"/>
    <p:sldId id="485" r:id="rId82"/>
    <p:sldId id="486" r:id="rId83"/>
    <p:sldId id="499" r:id="rId84"/>
    <p:sldId id="498" r:id="rId85"/>
    <p:sldId id="487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D3A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6331" autoAdjust="0"/>
  </p:normalViewPr>
  <p:slideViewPr>
    <p:cSldViewPr snapToGrid="0">
      <p:cViewPr varScale="1">
        <p:scale>
          <a:sx n="86" d="100"/>
          <a:sy n="86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51EDEA-A75A-4D39-8FE5-EF16D1F65D0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FF0F74D-7BAE-4D6A-9DAB-654A8FE45668}">
      <dgm:prSet phldrT="[Texte]" custT="1"/>
      <dgm:spPr/>
      <dgm:t>
        <a:bodyPr/>
        <a:lstStyle/>
        <a:p>
          <a:r>
            <a:rPr lang="fr-FR" sz="2000" b="1" dirty="0"/>
            <a:t>Vers le</a:t>
          </a:r>
          <a:r>
            <a:rPr lang="fr-FR" sz="2000" dirty="0"/>
            <a:t> patient</a:t>
          </a:r>
          <a:endParaRPr lang="en-US" sz="2000" dirty="0"/>
        </a:p>
      </dgm:t>
    </dgm:pt>
    <dgm:pt modelId="{B69628E6-36A8-47DE-945D-02BF8A8FBA2E}" type="parTrans" cxnId="{98830B14-C0AF-4BC5-962C-D92DBA89F9F8}">
      <dgm:prSet/>
      <dgm:spPr/>
      <dgm:t>
        <a:bodyPr/>
        <a:lstStyle/>
        <a:p>
          <a:endParaRPr lang="en-US"/>
        </a:p>
      </dgm:t>
    </dgm:pt>
    <dgm:pt modelId="{C2EE5DAB-5509-4019-A78D-824266480C99}" type="sibTrans" cxnId="{98830B14-C0AF-4BC5-962C-D92DBA89F9F8}">
      <dgm:prSet/>
      <dgm:spPr/>
      <dgm:t>
        <a:bodyPr/>
        <a:lstStyle/>
        <a:p>
          <a:endParaRPr lang="en-US"/>
        </a:p>
      </dgm:t>
    </dgm:pt>
    <dgm:pt modelId="{823D03C4-1E7C-44A4-AF64-AA9ED3DEA1F2}">
      <dgm:prSet phldrT="[Texte]" custT="1"/>
      <dgm:spPr/>
      <dgm:t>
        <a:bodyPr/>
        <a:lstStyle/>
        <a:p>
          <a:r>
            <a:rPr lang="fr-FR" sz="2000" b="1" dirty="0"/>
            <a:t>Pour</a:t>
          </a:r>
          <a:r>
            <a:rPr lang="fr-FR" sz="2000" dirty="0"/>
            <a:t> le patient</a:t>
          </a:r>
          <a:endParaRPr lang="en-US" sz="2000" dirty="0"/>
        </a:p>
      </dgm:t>
    </dgm:pt>
    <dgm:pt modelId="{EA87D6F8-47DD-4A0C-AAAF-B6F220431029}" type="parTrans" cxnId="{CFD7E30A-072D-473F-93E9-CEF6E66E8F59}">
      <dgm:prSet/>
      <dgm:spPr/>
      <dgm:t>
        <a:bodyPr/>
        <a:lstStyle/>
        <a:p>
          <a:endParaRPr lang="en-US"/>
        </a:p>
      </dgm:t>
    </dgm:pt>
    <dgm:pt modelId="{D4D92965-062F-428C-8B9F-2BEFC830E584}" type="sibTrans" cxnId="{CFD7E30A-072D-473F-93E9-CEF6E66E8F59}">
      <dgm:prSet/>
      <dgm:spPr/>
      <dgm:t>
        <a:bodyPr/>
        <a:lstStyle/>
        <a:p>
          <a:endParaRPr lang="en-US"/>
        </a:p>
      </dgm:t>
    </dgm:pt>
    <dgm:pt modelId="{5BA64F04-EDC7-4318-A1F4-A8795DDD706D}" type="pres">
      <dgm:prSet presAssocID="{8051EDEA-A75A-4D39-8FE5-EF16D1F65D00}" presName="arrowDiagram" presStyleCnt="0">
        <dgm:presLayoutVars>
          <dgm:chMax val="5"/>
          <dgm:dir/>
          <dgm:resizeHandles val="exact"/>
        </dgm:presLayoutVars>
      </dgm:prSet>
      <dgm:spPr/>
    </dgm:pt>
    <dgm:pt modelId="{9E688DE0-31C4-49DB-9ED2-8F5640BBD261}" type="pres">
      <dgm:prSet presAssocID="{8051EDEA-A75A-4D39-8FE5-EF16D1F65D00}" presName="arrow" presStyleLbl="bgShp" presStyleIdx="0" presStyleCnt="1" custAng="21294673" custLinFactNeighborX="581" custLinFactNeighborY="112"/>
      <dgm:spPr/>
    </dgm:pt>
    <dgm:pt modelId="{BF4337DB-63A1-444A-8B9C-C688D3C87691}" type="pres">
      <dgm:prSet presAssocID="{8051EDEA-A75A-4D39-8FE5-EF16D1F65D00}" presName="arrowDiagram2" presStyleCnt="0"/>
      <dgm:spPr/>
    </dgm:pt>
    <dgm:pt modelId="{C7C388BA-C0D7-40F1-A4E7-439CD75F0183}" type="pres">
      <dgm:prSet presAssocID="{7FF0F74D-7BAE-4D6A-9DAB-654A8FE45668}" presName="bullet2a" presStyleLbl="node1" presStyleIdx="0" presStyleCnt="2"/>
      <dgm:spPr>
        <a:solidFill>
          <a:schemeClr val="accent1">
            <a:lumMod val="60000"/>
            <a:lumOff val="40000"/>
          </a:schemeClr>
        </a:solidFill>
      </dgm:spPr>
    </dgm:pt>
    <dgm:pt modelId="{FECBE30E-E587-4739-9209-48A9BB0E3968}" type="pres">
      <dgm:prSet presAssocID="{7FF0F74D-7BAE-4D6A-9DAB-654A8FE45668}" presName="textBox2a" presStyleLbl="revTx" presStyleIdx="0" presStyleCnt="2">
        <dgm:presLayoutVars>
          <dgm:bulletEnabled val="1"/>
        </dgm:presLayoutVars>
      </dgm:prSet>
      <dgm:spPr/>
    </dgm:pt>
    <dgm:pt modelId="{460F6AF0-93F2-4CBB-9042-7E69E7E11900}" type="pres">
      <dgm:prSet presAssocID="{823D03C4-1E7C-44A4-AF64-AA9ED3DEA1F2}" presName="bullet2b" presStyleLbl="node1" presStyleIdx="1" presStyleCnt="2"/>
      <dgm:spPr/>
    </dgm:pt>
    <dgm:pt modelId="{235DAF8F-53BB-4F99-89E9-429D7975461C}" type="pres">
      <dgm:prSet presAssocID="{823D03C4-1E7C-44A4-AF64-AA9ED3DEA1F2}" presName="textBox2b" presStyleLbl="revTx" presStyleIdx="1" presStyleCnt="2">
        <dgm:presLayoutVars>
          <dgm:bulletEnabled val="1"/>
        </dgm:presLayoutVars>
      </dgm:prSet>
      <dgm:spPr/>
    </dgm:pt>
  </dgm:ptLst>
  <dgm:cxnLst>
    <dgm:cxn modelId="{CFD7E30A-072D-473F-93E9-CEF6E66E8F59}" srcId="{8051EDEA-A75A-4D39-8FE5-EF16D1F65D00}" destId="{823D03C4-1E7C-44A4-AF64-AA9ED3DEA1F2}" srcOrd="1" destOrd="0" parTransId="{EA87D6F8-47DD-4A0C-AAAF-B6F220431029}" sibTransId="{D4D92965-062F-428C-8B9F-2BEFC830E584}"/>
    <dgm:cxn modelId="{98830B14-C0AF-4BC5-962C-D92DBA89F9F8}" srcId="{8051EDEA-A75A-4D39-8FE5-EF16D1F65D00}" destId="{7FF0F74D-7BAE-4D6A-9DAB-654A8FE45668}" srcOrd="0" destOrd="0" parTransId="{B69628E6-36A8-47DE-945D-02BF8A8FBA2E}" sibTransId="{C2EE5DAB-5509-4019-A78D-824266480C99}"/>
    <dgm:cxn modelId="{B4F54651-6618-465B-B2AB-79C518A50589}" type="presOf" srcId="{823D03C4-1E7C-44A4-AF64-AA9ED3DEA1F2}" destId="{235DAF8F-53BB-4F99-89E9-429D7975461C}" srcOrd="0" destOrd="0" presId="urn:microsoft.com/office/officeart/2005/8/layout/arrow2"/>
    <dgm:cxn modelId="{783926DC-EF17-4CEE-A53F-6C585EBF763A}" type="presOf" srcId="{7FF0F74D-7BAE-4D6A-9DAB-654A8FE45668}" destId="{FECBE30E-E587-4739-9209-48A9BB0E3968}" srcOrd="0" destOrd="0" presId="urn:microsoft.com/office/officeart/2005/8/layout/arrow2"/>
    <dgm:cxn modelId="{64C201F6-9ED9-42A7-B0E4-C285A3023BC3}" type="presOf" srcId="{8051EDEA-A75A-4D39-8FE5-EF16D1F65D00}" destId="{5BA64F04-EDC7-4318-A1F4-A8795DDD706D}" srcOrd="0" destOrd="0" presId="urn:microsoft.com/office/officeart/2005/8/layout/arrow2"/>
    <dgm:cxn modelId="{AD0E55C6-8747-4CD3-9547-26B5EA387D4D}" type="presParOf" srcId="{5BA64F04-EDC7-4318-A1F4-A8795DDD706D}" destId="{9E688DE0-31C4-49DB-9ED2-8F5640BBD261}" srcOrd="0" destOrd="0" presId="urn:microsoft.com/office/officeart/2005/8/layout/arrow2"/>
    <dgm:cxn modelId="{026F6DAF-8DC8-4FB0-95DB-89FCD19495DA}" type="presParOf" srcId="{5BA64F04-EDC7-4318-A1F4-A8795DDD706D}" destId="{BF4337DB-63A1-444A-8B9C-C688D3C87691}" srcOrd="1" destOrd="0" presId="urn:microsoft.com/office/officeart/2005/8/layout/arrow2"/>
    <dgm:cxn modelId="{5C79B92F-AEF5-48F9-B759-165016EAB618}" type="presParOf" srcId="{BF4337DB-63A1-444A-8B9C-C688D3C87691}" destId="{C7C388BA-C0D7-40F1-A4E7-439CD75F0183}" srcOrd="0" destOrd="0" presId="urn:microsoft.com/office/officeart/2005/8/layout/arrow2"/>
    <dgm:cxn modelId="{805B3423-7FE6-4DB1-A70F-BDFC61F94951}" type="presParOf" srcId="{BF4337DB-63A1-444A-8B9C-C688D3C87691}" destId="{FECBE30E-E587-4739-9209-48A9BB0E3968}" srcOrd="1" destOrd="0" presId="urn:microsoft.com/office/officeart/2005/8/layout/arrow2"/>
    <dgm:cxn modelId="{19EBA911-458F-4E6C-B6C3-9D909852DC03}" type="presParOf" srcId="{BF4337DB-63A1-444A-8B9C-C688D3C87691}" destId="{460F6AF0-93F2-4CBB-9042-7E69E7E11900}" srcOrd="2" destOrd="0" presId="urn:microsoft.com/office/officeart/2005/8/layout/arrow2"/>
    <dgm:cxn modelId="{EDE35A0D-4217-496C-A8BB-8E65354F35E0}" type="presParOf" srcId="{BF4337DB-63A1-444A-8B9C-C688D3C87691}" destId="{235DAF8F-53BB-4F99-89E9-429D7975461C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99419-8234-4E47-9E59-DA165192E06C}" type="doc">
      <dgm:prSet loTypeId="urn:microsoft.com/office/officeart/2005/8/layout/hChevron3" loCatId="process" qsTypeId="urn:microsoft.com/office/officeart/2005/8/quickstyle/simple1" qsCatId="simple" csTypeId="urn:microsoft.com/office/officeart/2005/8/colors/accent1_1" csCatId="accent1" phldr="1"/>
      <dgm:spPr/>
    </dgm:pt>
    <dgm:pt modelId="{ECD15B26-B91B-4DBA-B399-8CD479506355}">
      <dgm:prSet phldrT="[Texte]" custT="1"/>
      <dgm:spPr/>
      <dgm:t>
        <a:bodyPr/>
        <a:lstStyle/>
        <a:p>
          <a:r>
            <a:rPr lang="fr-FR" sz="1800" i="1" dirty="0"/>
            <a:t>Informer</a:t>
          </a:r>
          <a:endParaRPr lang="en-US" sz="1800" i="1" dirty="0"/>
        </a:p>
      </dgm:t>
    </dgm:pt>
    <dgm:pt modelId="{7A44770A-6F4C-49A1-8814-346DFF34F769}" type="parTrans" cxnId="{B1342982-43E8-4F10-8AD7-7F5DC6D350AC}">
      <dgm:prSet/>
      <dgm:spPr/>
      <dgm:t>
        <a:bodyPr/>
        <a:lstStyle/>
        <a:p>
          <a:endParaRPr lang="en-US" sz="1800" i="1"/>
        </a:p>
      </dgm:t>
    </dgm:pt>
    <dgm:pt modelId="{D253432A-D979-41B5-A6EC-50AA397B5249}" type="sibTrans" cxnId="{B1342982-43E8-4F10-8AD7-7F5DC6D350AC}">
      <dgm:prSet/>
      <dgm:spPr/>
      <dgm:t>
        <a:bodyPr/>
        <a:lstStyle/>
        <a:p>
          <a:endParaRPr lang="en-US" sz="1800" i="1"/>
        </a:p>
      </dgm:t>
    </dgm:pt>
    <dgm:pt modelId="{889B9DEE-6C0F-4425-82E9-7A2A498F568D}">
      <dgm:prSet phldrT="[Texte]" custT="1"/>
      <dgm:spPr/>
      <dgm:t>
        <a:bodyPr/>
        <a:lstStyle/>
        <a:p>
          <a:r>
            <a:rPr lang="fr-FR" sz="1800" i="1" dirty="0"/>
            <a:t>Consulter</a:t>
          </a:r>
          <a:endParaRPr lang="en-US" sz="1800" i="1" dirty="0"/>
        </a:p>
      </dgm:t>
    </dgm:pt>
    <dgm:pt modelId="{2F1AB43F-A06E-4509-8D19-F0A178B560DA}" type="parTrans" cxnId="{9E4D09DC-0451-419A-B9E0-CBF81077323B}">
      <dgm:prSet/>
      <dgm:spPr/>
      <dgm:t>
        <a:bodyPr/>
        <a:lstStyle/>
        <a:p>
          <a:endParaRPr lang="en-US" sz="1800" i="1"/>
        </a:p>
      </dgm:t>
    </dgm:pt>
    <dgm:pt modelId="{980D2461-08FE-4704-ACFC-14FA927BB7A3}" type="sibTrans" cxnId="{9E4D09DC-0451-419A-B9E0-CBF81077323B}">
      <dgm:prSet/>
      <dgm:spPr/>
      <dgm:t>
        <a:bodyPr/>
        <a:lstStyle/>
        <a:p>
          <a:endParaRPr lang="en-US" sz="1800" i="1"/>
        </a:p>
      </dgm:t>
    </dgm:pt>
    <dgm:pt modelId="{72D5181E-A4AB-4E7C-829A-F2B9A4535812}">
      <dgm:prSet phldrT="[Texte]" custT="1"/>
      <dgm:spPr/>
      <dgm:t>
        <a:bodyPr/>
        <a:lstStyle/>
        <a:p>
          <a:r>
            <a:rPr lang="fr-FR" sz="1800" i="1" dirty="0"/>
            <a:t>Faire participer</a:t>
          </a:r>
          <a:endParaRPr lang="en-US" sz="1800" i="1" dirty="0"/>
        </a:p>
      </dgm:t>
    </dgm:pt>
    <dgm:pt modelId="{347B0E01-24F3-4CA5-96A3-1D33DFCF08FE}" type="parTrans" cxnId="{A5A07140-5D03-4219-8F4B-D9B24AF5836E}">
      <dgm:prSet/>
      <dgm:spPr/>
      <dgm:t>
        <a:bodyPr/>
        <a:lstStyle/>
        <a:p>
          <a:endParaRPr lang="en-US" sz="1800" i="1"/>
        </a:p>
      </dgm:t>
    </dgm:pt>
    <dgm:pt modelId="{8FA5C9D1-BF13-4E83-8BF8-862FFFD554EC}" type="sibTrans" cxnId="{A5A07140-5D03-4219-8F4B-D9B24AF5836E}">
      <dgm:prSet/>
      <dgm:spPr/>
      <dgm:t>
        <a:bodyPr/>
        <a:lstStyle/>
        <a:p>
          <a:endParaRPr lang="en-US" sz="1800" i="1"/>
        </a:p>
      </dgm:t>
    </dgm:pt>
    <dgm:pt modelId="{E8E90FB8-4208-4FD0-A487-F44472D931B2}">
      <dgm:prSet custT="1"/>
      <dgm:spPr/>
      <dgm:t>
        <a:bodyPr/>
        <a:lstStyle/>
        <a:p>
          <a:r>
            <a:rPr lang="fr-FR" sz="1800" i="1" dirty="0"/>
            <a:t>Construire ensemble</a:t>
          </a:r>
          <a:endParaRPr lang="en-US" sz="1800" i="1" dirty="0"/>
        </a:p>
      </dgm:t>
    </dgm:pt>
    <dgm:pt modelId="{DED59154-165F-49FD-AD90-F0516D7A6707}" type="parTrans" cxnId="{AA2A0838-F322-42F3-9999-E58D914F2842}">
      <dgm:prSet/>
      <dgm:spPr/>
      <dgm:t>
        <a:bodyPr/>
        <a:lstStyle/>
        <a:p>
          <a:endParaRPr lang="en-US" sz="1800" i="1"/>
        </a:p>
      </dgm:t>
    </dgm:pt>
    <dgm:pt modelId="{2984F27A-922D-4050-AC83-264CD543DE5D}" type="sibTrans" cxnId="{AA2A0838-F322-42F3-9999-E58D914F2842}">
      <dgm:prSet/>
      <dgm:spPr/>
      <dgm:t>
        <a:bodyPr/>
        <a:lstStyle/>
        <a:p>
          <a:endParaRPr lang="en-US" sz="1800" i="1"/>
        </a:p>
      </dgm:t>
    </dgm:pt>
    <dgm:pt modelId="{605351AC-4F75-4D63-AC7F-A802EE4D3988}" type="pres">
      <dgm:prSet presAssocID="{D8B99419-8234-4E47-9E59-DA165192E06C}" presName="Name0" presStyleCnt="0">
        <dgm:presLayoutVars>
          <dgm:dir/>
          <dgm:resizeHandles val="exact"/>
        </dgm:presLayoutVars>
      </dgm:prSet>
      <dgm:spPr/>
    </dgm:pt>
    <dgm:pt modelId="{F0BC2749-A183-4BBA-8885-FB675219D7D6}" type="pres">
      <dgm:prSet presAssocID="{ECD15B26-B91B-4DBA-B399-8CD479506355}" presName="parTxOnly" presStyleLbl="node1" presStyleIdx="0" presStyleCnt="4">
        <dgm:presLayoutVars>
          <dgm:bulletEnabled val="1"/>
        </dgm:presLayoutVars>
      </dgm:prSet>
      <dgm:spPr/>
    </dgm:pt>
    <dgm:pt modelId="{EA1042AC-6C65-454D-9166-3769C02A4B7B}" type="pres">
      <dgm:prSet presAssocID="{D253432A-D979-41B5-A6EC-50AA397B5249}" presName="parSpace" presStyleCnt="0"/>
      <dgm:spPr/>
    </dgm:pt>
    <dgm:pt modelId="{34D0A1E7-ABF8-44C4-A2E5-1F8B85D5DAA6}" type="pres">
      <dgm:prSet presAssocID="{889B9DEE-6C0F-4425-82E9-7A2A498F568D}" presName="parTxOnly" presStyleLbl="node1" presStyleIdx="1" presStyleCnt="4">
        <dgm:presLayoutVars>
          <dgm:bulletEnabled val="1"/>
        </dgm:presLayoutVars>
      </dgm:prSet>
      <dgm:spPr/>
    </dgm:pt>
    <dgm:pt modelId="{A6ED5314-74E7-459B-8641-A885B0BD09CE}" type="pres">
      <dgm:prSet presAssocID="{980D2461-08FE-4704-ACFC-14FA927BB7A3}" presName="parSpace" presStyleCnt="0"/>
      <dgm:spPr/>
    </dgm:pt>
    <dgm:pt modelId="{FF7A26D5-342A-4998-ACA8-57EE870C21F3}" type="pres">
      <dgm:prSet presAssocID="{72D5181E-A4AB-4E7C-829A-F2B9A4535812}" presName="parTxOnly" presStyleLbl="node1" presStyleIdx="2" presStyleCnt="4">
        <dgm:presLayoutVars>
          <dgm:bulletEnabled val="1"/>
        </dgm:presLayoutVars>
      </dgm:prSet>
      <dgm:spPr/>
    </dgm:pt>
    <dgm:pt modelId="{67ECE03D-959E-4AF0-98D0-C289AE943016}" type="pres">
      <dgm:prSet presAssocID="{8FA5C9D1-BF13-4E83-8BF8-862FFFD554EC}" presName="parSpace" presStyleCnt="0"/>
      <dgm:spPr/>
    </dgm:pt>
    <dgm:pt modelId="{F2B29330-484F-49B8-AE0A-BF1C545B4409}" type="pres">
      <dgm:prSet presAssocID="{E8E90FB8-4208-4FD0-A487-F44472D931B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AA2A0838-F322-42F3-9999-E58D914F2842}" srcId="{D8B99419-8234-4E47-9E59-DA165192E06C}" destId="{E8E90FB8-4208-4FD0-A487-F44472D931B2}" srcOrd="3" destOrd="0" parTransId="{DED59154-165F-49FD-AD90-F0516D7A6707}" sibTransId="{2984F27A-922D-4050-AC83-264CD543DE5D}"/>
    <dgm:cxn modelId="{A5A07140-5D03-4219-8F4B-D9B24AF5836E}" srcId="{D8B99419-8234-4E47-9E59-DA165192E06C}" destId="{72D5181E-A4AB-4E7C-829A-F2B9A4535812}" srcOrd="2" destOrd="0" parTransId="{347B0E01-24F3-4CA5-96A3-1D33DFCF08FE}" sibTransId="{8FA5C9D1-BF13-4E83-8BF8-862FFFD554EC}"/>
    <dgm:cxn modelId="{6FA16161-616D-49DF-8B06-60D98CF98B37}" type="presOf" srcId="{D8B99419-8234-4E47-9E59-DA165192E06C}" destId="{605351AC-4F75-4D63-AC7F-A802EE4D3988}" srcOrd="0" destOrd="0" presId="urn:microsoft.com/office/officeart/2005/8/layout/hChevron3"/>
    <dgm:cxn modelId="{B1342982-43E8-4F10-8AD7-7F5DC6D350AC}" srcId="{D8B99419-8234-4E47-9E59-DA165192E06C}" destId="{ECD15B26-B91B-4DBA-B399-8CD479506355}" srcOrd="0" destOrd="0" parTransId="{7A44770A-6F4C-49A1-8814-346DFF34F769}" sibTransId="{D253432A-D979-41B5-A6EC-50AA397B5249}"/>
    <dgm:cxn modelId="{DF5722B5-B94C-46EC-90F9-18BD1AB05AAD}" type="presOf" srcId="{E8E90FB8-4208-4FD0-A487-F44472D931B2}" destId="{F2B29330-484F-49B8-AE0A-BF1C545B4409}" srcOrd="0" destOrd="0" presId="urn:microsoft.com/office/officeart/2005/8/layout/hChevron3"/>
    <dgm:cxn modelId="{E996D0CD-7EFB-4EBF-B1F3-CD5683153AFF}" type="presOf" srcId="{ECD15B26-B91B-4DBA-B399-8CD479506355}" destId="{F0BC2749-A183-4BBA-8885-FB675219D7D6}" srcOrd="0" destOrd="0" presId="urn:microsoft.com/office/officeart/2005/8/layout/hChevron3"/>
    <dgm:cxn modelId="{4B50BCDB-4436-44EC-98A5-191D2E883889}" type="presOf" srcId="{889B9DEE-6C0F-4425-82E9-7A2A498F568D}" destId="{34D0A1E7-ABF8-44C4-A2E5-1F8B85D5DAA6}" srcOrd="0" destOrd="0" presId="urn:microsoft.com/office/officeart/2005/8/layout/hChevron3"/>
    <dgm:cxn modelId="{9E4D09DC-0451-419A-B9E0-CBF81077323B}" srcId="{D8B99419-8234-4E47-9E59-DA165192E06C}" destId="{889B9DEE-6C0F-4425-82E9-7A2A498F568D}" srcOrd="1" destOrd="0" parTransId="{2F1AB43F-A06E-4509-8D19-F0A178B560DA}" sibTransId="{980D2461-08FE-4704-ACFC-14FA927BB7A3}"/>
    <dgm:cxn modelId="{F38817E1-0894-4CE5-9813-548E20D440AD}" type="presOf" srcId="{72D5181E-A4AB-4E7C-829A-F2B9A4535812}" destId="{FF7A26D5-342A-4998-ACA8-57EE870C21F3}" srcOrd="0" destOrd="0" presId="urn:microsoft.com/office/officeart/2005/8/layout/hChevron3"/>
    <dgm:cxn modelId="{FD2AF1EF-89FD-4951-BE6F-D68AEBDBAEED}" type="presParOf" srcId="{605351AC-4F75-4D63-AC7F-A802EE4D3988}" destId="{F0BC2749-A183-4BBA-8885-FB675219D7D6}" srcOrd="0" destOrd="0" presId="urn:microsoft.com/office/officeart/2005/8/layout/hChevron3"/>
    <dgm:cxn modelId="{E75417E9-E234-4D07-8996-E505351F7257}" type="presParOf" srcId="{605351AC-4F75-4D63-AC7F-A802EE4D3988}" destId="{EA1042AC-6C65-454D-9166-3769C02A4B7B}" srcOrd="1" destOrd="0" presId="urn:microsoft.com/office/officeart/2005/8/layout/hChevron3"/>
    <dgm:cxn modelId="{E18311C7-85E2-4CD0-ACFB-F6579FD95B06}" type="presParOf" srcId="{605351AC-4F75-4D63-AC7F-A802EE4D3988}" destId="{34D0A1E7-ABF8-44C4-A2E5-1F8B85D5DAA6}" srcOrd="2" destOrd="0" presId="urn:microsoft.com/office/officeart/2005/8/layout/hChevron3"/>
    <dgm:cxn modelId="{E12C848A-5EBD-4C92-B3A0-E7EF5B3652D0}" type="presParOf" srcId="{605351AC-4F75-4D63-AC7F-A802EE4D3988}" destId="{A6ED5314-74E7-459B-8641-A885B0BD09CE}" srcOrd="3" destOrd="0" presId="urn:microsoft.com/office/officeart/2005/8/layout/hChevron3"/>
    <dgm:cxn modelId="{EAC37D09-8797-4C7E-8271-EB716CE757CE}" type="presParOf" srcId="{605351AC-4F75-4D63-AC7F-A802EE4D3988}" destId="{FF7A26D5-342A-4998-ACA8-57EE870C21F3}" srcOrd="4" destOrd="0" presId="urn:microsoft.com/office/officeart/2005/8/layout/hChevron3"/>
    <dgm:cxn modelId="{092F67A7-2A3A-4D29-9744-EF1C7BE972F5}" type="presParOf" srcId="{605351AC-4F75-4D63-AC7F-A802EE4D3988}" destId="{67ECE03D-959E-4AF0-98D0-C289AE943016}" srcOrd="5" destOrd="0" presId="urn:microsoft.com/office/officeart/2005/8/layout/hChevron3"/>
    <dgm:cxn modelId="{07DA4749-4360-4771-B1FB-33FF4150DC55}" type="presParOf" srcId="{605351AC-4F75-4D63-AC7F-A802EE4D3988}" destId="{F2B29330-484F-49B8-AE0A-BF1C545B4409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88DE0-31C4-49DB-9ED2-8F5640BBD261}">
      <dsp:nvSpPr>
        <dsp:cNvPr id="0" name=""/>
        <dsp:cNvSpPr/>
      </dsp:nvSpPr>
      <dsp:spPr>
        <a:xfrm rot="21294673">
          <a:off x="0" y="276633"/>
          <a:ext cx="6979653" cy="436228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388BA-C0D7-40F1-A4E7-439CD75F0183}">
      <dsp:nvSpPr>
        <dsp:cNvPr id="0" name=""/>
        <dsp:cNvSpPr/>
      </dsp:nvSpPr>
      <dsp:spPr>
        <a:xfrm>
          <a:off x="1622769" y="2649191"/>
          <a:ext cx="244287" cy="24428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BE30E-E587-4739-9209-48A9BB0E3968}">
      <dsp:nvSpPr>
        <dsp:cNvPr id="0" name=""/>
        <dsp:cNvSpPr/>
      </dsp:nvSpPr>
      <dsp:spPr>
        <a:xfrm>
          <a:off x="1744913" y="2771335"/>
          <a:ext cx="2268387" cy="1862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44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Vers le</a:t>
          </a:r>
          <a:r>
            <a:rPr lang="fr-FR" sz="2000" kern="1200" dirty="0"/>
            <a:t> patient</a:t>
          </a:r>
          <a:endParaRPr lang="en-US" sz="2000" kern="1200" dirty="0"/>
        </a:p>
      </dsp:txBody>
      <dsp:txXfrm>
        <a:off x="1744913" y="2771335"/>
        <a:ext cx="2268387" cy="1862694"/>
      </dsp:txXfrm>
    </dsp:sp>
    <dsp:sp modelId="{460F6AF0-93F2-4CBB-9042-7E69E7E11900}">
      <dsp:nvSpPr>
        <dsp:cNvPr id="0" name=""/>
        <dsp:cNvSpPr/>
      </dsp:nvSpPr>
      <dsp:spPr>
        <a:xfrm>
          <a:off x="3873707" y="1536809"/>
          <a:ext cx="418779" cy="4187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DAF8F-53BB-4F99-89E9-429D7975461C}">
      <dsp:nvSpPr>
        <dsp:cNvPr id="0" name=""/>
        <dsp:cNvSpPr/>
      </dsp:nvSpPr>
      <dsp:spPr>
        <a:xfrm>
          <a:off x="4083097" y="1746199"/>
          <a:ext cx="2268387" cy="2887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902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Pour</a:t>
          </a:r>
          <a:r>
            <a:rPr lang="fr-FR" sz="2000" kern="1200" dirty="0"/>
            <a:t> le patient</a:t>
          </a:r>
          <a:endParaRPr lang="en-US" sz="2000" kern="1200" dirty="0"/>
        </a:p>
      </dsp:txBody>
      <dsp:txXfrm>
        <a:off x="4083097" y="1746199"/>
        <a:ext cx="2268387" cy="28878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C2749-A183-4BBA-8885-FB675219D7D6}">
      <dsp:nvSpPr>
        <dsp:cNvPr id="0" name=""/>
        <dsp:cNvSpPr/>
      </dsp:nvSpPr>
      <dsp:spPr>
        <a:xfrm>
          <a:off x="2880" y="0"/>
          <a:ext cx="2890064" cy="44727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Informer</a:t>
          </a:r>
          <a:endParaRPr lang="en-US" sz="1800" i="1" kern="1200" dirty="0"/>
        </a:p>
      </dsp:txBody>
      <dsp:txXfrm>
        <a:off x="2880" y="0"/>
        <a:ext cx="2778246" cy="447272"/>
      </dsp:txXfrm>
    </dsp:sp>
    <dsp:sp modelId="{34D0A1E7-ABF8-44C4-A2E5-1F8B85D5DAA6}">
      <dsp:nvSpPr>
        <dsp:cNvPr id="0" name=""/>
        <dsp:cNvSpPr/>
      </dsp:nvSpPr>
      <dsp:spPr>
        <a:xfrm>
          <a:off x="2314931" y="0"/>
          <a:ext cx="2890064" cy="44727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Consulter</a:t>
          </a:r>
          <a:endParaRPr lang="en-US" sz="1800" i="1" kern="1200" dirty="0"/>
        </a:p>
      </dsp:txBody>
      <dsp:txXfrm>
        <a:off x="2538567" y="0"/>
        <a:ext cx="2442792" cy="447272"/>
      </dsp:txXfrm>
    </dsp:sp>
    <dsp:sp modelId="{FF7A26D5-342A-4998-ACA8-57EE870C21F3}">
      <dsp:nvSpPr>
        <dsp:cNvPr id="0" name=""/>
        <dsp:cNvSpPr/>
      </dsp:nvSpPr>
      <dsp:spPr>
        <a:xfrm>
          <a:off x="4626983" y="0"/>
          <a:ext cx="2890064" cy="44727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Faire participer</a:t>
          </a:r>
          <a:endParaRPr lang="en-US" sz="1800" i="1" kern="1200" dirty="0"/>
        </a:p>
      </dsp:txBody>
      <dsp:txXfrm>
        <a:off x="4850619" y="0"/>
        <a:ext cx="2442792" cy="447272"/>
      </dsp:txXfrm>
    </dsp:sp>
    <dsp:sp modelId="{F2B29330-484F-49B8-AE0A-BF1C545B4409}">
      <dsp:nvSpPr>
        <dsp:cNvPr id="0" name=""/>
        <dsp:cNvSpPr/>
      </dsp:nvSpPr>
      <dsp:spPr>
        <a:xfrm>
          <a:off x="6939034" y="0"/>
          <a:ext cx="2890064" cy="44727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Construire ensemble</a:t>
          </a:r>
          <a:endParaRPr lang="en-US" sz="1800" i="1" kern="1200" dirty="0"/>
        </a:p>
      </dsp:txBody>
      <dsp:txXfrm>
        <a:off x="7162670" y="0"/>
        <a:ext cx="2442792" cy="447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D4721-A0BE-4378-B280-19BFC8C32CD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421F-B9F1-4999-BC17-4734219068D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55F3-640A-4E5B-A16D-B016AC6C7C7A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3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F44A-1372-4AEB-AF7A-8D821CADD341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0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F551-BEF8-42B9-B603-563DF90CE606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1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07A0-E7CE-4962-8A22-EB5FE150504D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E23F-419D-443D-B382-178B932FB9AD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06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5A8-68E7-433E-B449-F5E162545AE8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4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8A9B-7A65-44A0-A60A-F30A227AA0D5}" type="datetime1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4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F181-4BDC-4CDB-813D-1B40E704B765}" type="datetime1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9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3A3C-C1BB-4D85-B514-67C106081B4A}" type="datetime1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8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70343CB-D427-44BD-A186-8E23B7E8FF8F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B32A-8EE5-4456-BCCC-FA991BE27525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8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3A9795A-000A-404F-B225-14CEFC28E447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F56A8A-EE5A-493B-B0C3-0BB7E491F09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08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26" Type="http://schemas.openxmlformats.org/officeDocument/2006/relationships/image" Target="../media/image90.svg"/><Relationship Id="rId3" Type="http://schemas.openxmlformats.org/officeDocument/2006/relationships/diagramLayout" Target="../diagrams/layout1.xml"/><Relationship Id="rId21" Type="http://schemas.openxmlformats.org/officeDocument/2006/relationships/image" Target="../media/image85.png"/><Relationship Id="rId34" Type="http://schemas.openxmlformats.org/officeDocument/2006/relationships/image" Target="../media/image93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2.svg"/><Relationship Id="rId2" Type="http://schemas.openxmlformats.org/officeDocument/2006/relationships/diagramData" Target="../diagrams/data1.xml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29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75.png"/><Relationship Id="rId24" Type="http://schemas.openxmlformats.org/officeDocument/2006/relationships/image" Target="../media/image88.svg"/><Relationship Id="rId32" Type="http://schemas.openxmlformats.org/officeDocument/2006/relationships/image" Target="../media/image91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diagramLayout" Target="../diagrams/layout2.xml"/><Relationship Id="rId10" Type="http://schemas.openxmlformats.org/officeDocument/2006/relationships/image" Target="../media/image74.svg"/><Relationship Id="rId19" Type="http://schemas.openxmlformats.org/officeDocument/2006/relationships/image" Target="../media/image83.png"/><Relationship Id="rId31" Type="http://schemas.microsoft.com/office/2007/relationships/diagramDrawing" Target="../diagrams/drawing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6.svg"/><Relationship Id="rId27" Type="http://schemas.openxmlformats.org/officeDocument/2006/relationships/diagramData" Target="../diagrams/data2.xml"/><Relationship Id="rId30" Type="http://schemas.openxmlformats.org/officeDocument/2006/relationships/diagramColors" Target="../diagrams/colors2.xml"/><Relationship Id="rId35" Type="http://schemas.openxmlformats.org/officeDocument/2006/relationships/image" Target="../media/image94.svg"/><Relationship Id="rId8" Type="http://schemas.openxmlformats.org/officeDocument/2006/relationships/image" Target="../media/image72.sv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-neurologie.fr/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82034-3751-239E-9CCD-C355500261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000" dirty="0"/>
              <a:t>Maladies neuromusculaires</a:t>
            </a:r>
            <a:endParaRPr lang="en-US" sz="7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E781F2-4406-024E-93EF-BE2B131B7D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12-11-2025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0033DC-587A-293F-01F7-A4843B2168D1}"/>
              </a:ext>
            </a:extLst>
          </p:cNvPr>
          <p:cNvSpPr txBox="1"/>
          <p:nvPr/>
        </p:nvSpPr>
        <p:spPr>
          <a:xfrm>
            <a:off x="0" y="64886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S. Ribault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E5CC8B-B664-E57B-CE68-36CC2B60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79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6F5468C-7813-484F-997D-E0B669E190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6" y="1366274"/>
            <a:ext cx="4337844" cy="4837983"/>
          </a:xfrm>
        </p:spPr>
      </p:pic>
      <p:sp>
        <p:nvSpPr>
          <p:cNvPr id="3" name="ZoneTexte 6">
            <a:extLst>
              <a:ext uri="{FF2B5EF4-FFF2-40B4-BE49-F238E27FC236}">
                <a16:creationId xmlns:a16="http://schemas.microsoft.com/office/drawing/2014/main" id="{16BC15E7-E442-4D3B-9973-6F3BFDE33D44}"/>
              </a:ext>
            </a:extLst>
          </p:cNvPr>
          <p:cNvSpPr txBox="1"/>
          <p:nvPr/>
        </p:nvSpPr>
        <p:spPr>
          <a:xfrm>
            <a:off x="1075765" y="412376"/>
            <a:ext cx="425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 : Sensibilité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4" name="Connecteur droit 4">
            <a:extLst>
              <a:ext uri="{FF2B5EF4-FFF2-40B4-BE49-F238E27FC236}">
                <a16:creationId xmlns:a16="http://schemas.microsoft.com/office/drawing/2014/main" id="{DCEE8D33-9567-4255-A939-4F0552C1939E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EBBC78-07C9-4F42-97F5-CA3F094C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8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30D8CDF-26F2-402C-A623-956151FA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3" y="1371599"/>
            <a:ext cx="8143874" cy="5304524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7F7DEF8-CFEE-4864-90D8-78852A6F75B5}"/>
              </a:ext>
            </a:extLst>
          </p:cNvPr>
          <p:cNvCxnSpPr/>
          <p:nvPr/>
        </p:nvCxnSpPr>
        <p:spPr>
          <a:xfrm flipH="1">
            <a:off x="6381947" y="4967926"/>
            <a:ext cx="169682" cy="1131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6">
            <a:extLst>
              <a:ext uri="{FF2B5EF4-FFF2-40B4-BE49-F238E27FC236}">
                <a16:creationId xmlns:a16="http://schemas.microsoft.com/office/drawing/2014/main" id="{301B5493-DC08-4A8B-929F-28106D8D08A6}"/>
              </a:ext>
            </a:extLst>
          </p:cNvPr>
          <p:cNvSpPr txBox="1"/>
          <p:nvPr/>
        </p:nvSpPr>
        <p:spPr>
          <a:xfrm>
            <a:off x="1075765" y="412376"/>
            <a:ext cx="425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 : Sensibilité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6" name="Connecteur droit 4">
            <a:extLst>
              <a:ext uri="{FF2B5EF4-FFF2-40B4-BE49-F238E27FC236}">
                <a16:creationId xmlns:a16="http://schemas.microsoft.com/office/drawing/2014/main" id="{851068B2-C16B-47AD-82C3-CE990E5B0047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4E9763-8DCF-47FB-9FF8-B608FED2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1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110995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 : système nerveux périphérique et neuro-musculaire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12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Racine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Racine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278605"/>
            <a:ext cx="1391365" cy="467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86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800099" y="400998"/>
            <a:ext cx="112021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dirty="0">
                <a:solidFill>
                  <a:schemeClr val="accent5"/>
                </a:solidFill>
                <a:latin typeface="+mj-lt"/>
              </a:rPr>
              <a:t>Sémiologie de la jonction neuromusculaire </a:t>
            </a:r>
            <a:endParaRPr lang="en-US" sz="35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13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85F8B6-A949-417A-B432-2B5FCCB61EFD}"/>
              </a:ext>
            </a:extLst>
          </p:cNvPr>
          <p:cNvSpPr/>
          <p:nvPr/>
        </p:nvSpPr>
        <p:spPr>
          <a:xfrm>
            <a:off x="7073900" y="3244850"/>
            <a:ext cx="101600" cy="88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fr-FR" sz="1400" dirty="0">
                <a:solidFill>
                  <a:srgbClr val="00B0F0"/>
                </a:solidFill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80AD8-E09F-475A-9A7C-E100B1732564}"/>
              </a:ext>
            </a:extLst>
          </p:cNvPr>
          <p:cNvSpPr txBox="1"/>
          <p:nvPr/>
        </p:nvSpPr>
        <p:spPr>
          <a:xfrm>
            <a:off x="447326" y="1659800"/>
            <a:ext cx="11096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ym typeface="Wingdings" panose="05000000000000000000" pitchFamily="2" charset="2"/>
              </a:rPr>
              <a:t>Déficit moteur </a:t>
            </a:r>
            <a:r>
              <a:rPr lang="fr-FR" sz="2000" b="1" u="sng" dirty="0">
                <a:sym typeface="Wingdings" panose="05000000000000000000" pitchFamily="2" charset="2"/>
              </a:rPr>
              <a:t>fluctuant</a:t>
            </a:r>
            <a:endParaRPr lang="fr-FR" sz="20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ym typeface="Wingdings" panose="05000000000000000000" pitchFamily="2" charset="2"/>
              </a:rPr>
              <a:t>Fatigabilité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>
                <a:sym typeface="Wingdings" panose="05000000000000000000" pitchFamily="2" charset="2"/>
              </a:rPr>
              <a:t>apparaît/augmente à l’effort (muscles concernés ou non)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>
                <a:sym typeface="Wingdings" panose="05000000000000000000" pitchFamily="2" charset="2"/>
              </a:rPr>
              <a:t>Augmente en fin de journée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>
                <a:sym typeface="Wingdings" panose="05000000000000000000" pitchFamily="2" charset="2"/>
              </a:rPr>
              <a:t>Se corrige au repos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r>
              <a:rPr lang="fr-FR" sz="2000" b="1" dirty="0">
                <a:solidFill>
                  <a:schemeClr val="accent5"/>
                </a:solidFill>
                <a:sym typeface="Wingdings" panose="05000000000000000000" pitchFamily="2" charset="2"/>
              </a:rPr>
              <a:t>Topographie: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Fréquent : ophtalmoplégie, faiblesse des membres, troubles de déglutition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9E4B01-DAC5-4438-9CC5-4811B64A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1" y="2128838"/>
            <a:ext cx="379095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0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  <a:ln>
            <a:solidFill>
              <a:srgbClr val="00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998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00863D"/>
                </a:solidFill>
                <a:latin typeface="+mj-lt"/>
              </a:rPr>
              <a:t>Sémiologie : syndrome neurogène périphérique</a:t>
            </a:r>
            <a:endParaRPr lang="en-US" sz="4000" dirty="0">
              <a:solidFill>
                <a:srgbClr val="00863D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14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85F8B6-A949-417A-B432-2B5FCCB61EFD}"/>
              </a:ext>
            </a:extLst>
          </p:cNvPr>
          <p:cNvSpPr/>
          <p:nvPr/>
        </p:nvSpPr>
        <p:spPr>
          <a:xfrm>
            <a:off x="7073900" y="3244850"/>
            <a:ext cx="101600" cy="88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fr-FR" sz="1400" dirty="0">
                <a:solidFill>
                  <a:srgbClr val="00B0F0"/>
                </a:solidFill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80AD8-E09F-475A-9A7C-E100B1732564}"/>
              </a:ext>
            </a:extLst>
          </p:cNvPr>
          <p:cNvSpPr txBox="1"/>
          <p:nvPr/>
        </p:nvSpPr>
        <p:spPr>
          <a:xfrm>
            <a:off x="495299" y="1542490"/>
            <a:ext cx="110966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63D"/>
                </a:solidFill>
              </a:rPr>
              <a:t>Signes et symptômes: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Déficit moteur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Abolition/diminution des réflexes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Fasciculations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amyotrophie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Douleurs, déficit sensitif </a:t>
            </a:r>
            <a:r>
              <a:rPr lang="fr-FR" dirty="0">
                <a:sym typeface="Wingdings" panose="05000000000000000000" pitchFamily="2" charset="2"/>
              </a:rPr>
              <a:t>épicritique, </a:t>
            </a:r>
            <a:r>
              <a:rPr lang="fr-FR" dirty="0" err="1">
                <a:sym typeface="Wingdings" panose="05000000000000000000" pitchFamily="2" charset="2"/>
              </a:rPr>
              <a:t>pallesthésique</a:t>
            </a:r>
            <a:r>
              <a:rPr lang="fr-FR" dirty="0">
                <a:sym typeface="Wingdings" panose="05000000000000000000" pitchFamily="2" charset="2"/>
              </a:rPr>
              <a:t>, thermo-algique selon les fibres atteintes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anose="05000000000000000000" pitchFamily="2" charset="2"/>
              </a:rPr>
              <a:t>Troubles végétatifs </a:t>
            </a:r>
            <a:r>
              <a:rPr lang="fr-FR" dirty="0">
                <a:sym typeface="Wingdings" panose="05000000000000000000" pitchFamily="2" charset="2"/>
              </a:rPr>
              <a:t>: peau sèche, dépilation, troubles vaso-moteurs, dysautonomie (hypotension orthostatique, troubles vésico-sphinctériens)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b="1" dirty="0">
                <a:solidFill>
                  <a:srgbClr val="00863D"/>
                </a:solidFill>
                <a:sym typeface="Wingdings" panose="05000000000000000000" pitchFamily="2" charset="2"/>
              </a:rPr>
              <a:t>Topographie: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Correspondant à un </a:t>
            </a:r>
            <a:r>
              <a:rPr lang="fr-FR" b="1" dirty="0"/>
              <a:t>territoire plexique, radiculaire, ou tronculaire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 </a:t>
            </a:r>
            <a:r>
              <a:rPr lang="fr-FR" b="1" dirty="0"/>
              <a:t>diffus</a:t>
            </a:r>
            <a:r>
              <a:rPr lang="fr-FR" dirty="0"/>
              <a:t> en cas d’atteinte généralisée, ou </a:t>
            </a:r>
            <a:r>
              <a:rPr lang="fr-FR" b="1" dirty="0"/>
              <a:t>longueur dépendant</a:t>
            </a:r>
            <a:r>
              <a:rPr lang="fr-FR" dirty="0"/>
              <a:t>, selon la pathologie</a:t>
            </a:r>
          </a:p>
        </p:txBody>
      </p:sp>
    </p:spTree>
    <p:extLst>
      <p:ext uri="{BB962C8B-B14F-4D97-AF65-F5344CB8AC3E}">
        <p14:creationId xmlns:p14="http://schemas.microsoft.com/office/powerpoint/2010/main" val="132932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95299" y="412376"/>
            <a:ext cx="112021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dirty="0">
                <a:solidFill>
                  <a:schemeClr val="accent5"/>
                </a:solidFill>
                <a:latin typeface="+mj-lt"/>
              </a:rPr>
              <a:t>Sémiologie du muscle – syndrome myogène</a:t>
            </a:r>
            <a:endParaRPr lang="en-US" sz="35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15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85F8B6-A949-417A-B432-2B5FCCB61EFD}"/>
              </a:ext>
            </a:extLst>
          </p:cNvPr>
          <p:cNvSpPr/>
          <p:nvPr/>
        </p:nvSpPr>
        <p:spPr>
          <a:xfrm>
            <a:off x="7073900" y="3244850"/>
            <a:ext cx="101600" cy="88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fr-FR" sz="1400" dirty="0">
                <a:solidFill>
                  <a:srgbClr val="00B0F0"/>
                </a:solidFill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80AD8-E09F-475A-9A7C-E100B1732564}"/>
              </a:ext>
            </a:extLst>
          </p:cNvPr>
          <p:cNvSpPr txBox="1"/>
          <p:nvPr/>
        </p:nvSpPr>
        <p:spPr>
          <a:xfrm>
            <a:off x="600794" y="1650214"/>
            <a:ext cx="11096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/>
                </a:solidFill>
              </a:rPr>
              <a:t>Symptômes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ym typeface="Wingdings" panose="05000000000000000000" pitchFamily="2" charset="2"/>
              </a:rPr>
              <a:t>Déficit moteur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ym typeface="Wingdings" panose="05000000000000000000" pitchFamily="2" charset="2"/>
              </a:rPr>
              <a:t>Douleurs musculaires (myalgies)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ym typeface="Wingdings" panose="05000000000000000000" pitchFamily="2" charset="2"/>
              </a:rPr>
              <a:t>Crampes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ym typeface="Wingdings" panose="05000000000000000000" pitchFamily="2" charset="2"/>
              </a:rPr>
              <a:t>Amyotrophie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>
                <a:solidFill>
                  <a:schemeClr val="accent5"/>
                </a:solidFill>
                <a:sym typeface="Wingdings" panose="05000000000000000000" pitchFamily="2" charset="2"/>
              </a:rPr>
              <a:t>Topographie: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Ceinture scapulaire </a:t>
            </a:r>
            <a:r>
              <a:rPr lang="fr-FR" sz="2000" dirty="0">
                <a:sym typeface="Wingdings" panose="05000000000000000000" pitchFamily="2" charset="2"/>
              </a:rPr>
              <a:t> scapula </a:t>
            </a:r>
            <a:r>
              <a:rPr lang="fr-FR" sz="2000" dirty="0" err="1">
                <a:sym typeface="Wingdings" panose="05000000000000000000" pitchFamily="2" charset="2"/>
              </a:rPr>
              <a:t>alata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Ceinture pelvienne </a:t>
            </a:r>
            <a:r>
              <a:rPr lang="fr-FR" sz="2000" dirty="0">
                <a:sym typeface="Wingdings" panose="05000000000000000000" pitchFamily="2" charset="2"/>
              </a:rPr>
              <a:t> signe du tabouret/</a:t>
            </a:r>
            <a:r>
              <a:rPr lang="fr-FR" sz="2000" dirty="0" err="1">
                <a:sym typeface="Wingdings" panose="05000000000000000000" pitchFamily="2" charset="2"/>
              </a:rPr>
              <a:t>gowers</a:t>
            </a:r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+/- Myotonies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+/- Problématiques respiratoires et cardiaques</a:t>
            </a:r>
          </a:p>
        </p:txBody>
      </p:sp>
      <p:pic>
        <p:nvPicPr>
          <p:cNvPr id="2050" name="Picture 2" descr="Scapula Alata ou Compression du nerf thoracique long">
            <a:extLst>
              <a:ext uri="{FF2B5EF4-FFF2-40B4-BE49-F238E27FC236}">
                <a16:creationId xmlns:a16="http://schemas.microsoft.com/office/drawing/2014/main" id="{2054FF93-BA4B-49FC-A997-F2E587C7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71" y="1510190"/>
            <a:ext cx="4783896" cy="32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96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64086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Rappels: </a:t>
            </a:r>
            <a:r>
              <a:rPr lang="fr-FR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Electroneuromyogramme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16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257909" y="1418461"/>
            <a:ext cx="3787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63D"/>
                </a:solidFill>
                <a:sym typeface="Wingdings" panose="05000000000000000000" pitchFamily="2" charset="2"/>
              </a:rPr>
              <a:t>Conductions motrices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Latence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Amplitude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Latence des ondes F (tardives)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Vitesse de conduction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r>
              <a:rPr lang="fr-FR" b="1" dirty="0">
                <a:sym typeface="Wingdings" panose="05000000000000000000" pitchFamily="2" charset="2"/>
              </a:rPr>
              <a:t>Amplitude</a:t>
            </a:r>
            <a:r>
              <a:rPr lang="fr-FR" dirty="0">
                <a:sym typeface="Wingdings" panose="05000000000000000000" pitchFamily="2" charset="2"/>
              </a:rPr>
              <a:t> =&gt; état de l’axone (moins d’axones = perte de signal</a:t>
            </a:r>
            <a:r>
              <a:rPr lang="fr-FR" b="1" dirty="0">
                <a:sym typeface="Wingdings" panose="05000000000000000000" pitchFamily="2" charset="2"/>
              </a:rPr>
              <a:t>)</a:t>
            </a:r>
          </a:p>
          <a:p>
            <a:endParaRPr lang="fr-FR" b="1" dirty="0">
              <a:sym typeface="Wingdings" panose="05000000000000000000" pitchFamily="2" charset="2"/>
            </a:endParaRPr>
          </a:p>
          <a:p>
            <a:r>
              <a:rPr lang="fr-FR" b="1" dirty="0">
                <a:sym typeface="Wingdings" panose="05000000000000000000" pitchFamily="2" charset="2"/>
              </a:rPr>
              <a:t>Latences et vitesses</a:t>
            </a:r>
            <a:r>
              <a:rPr lang="fr-FR" dirty="0">
                <a:sym typeface="Wingdings" panose="05000000000000000000" pitchFamily="2" charset="2"/>
              </a:rPr>
              <a:t> = état de la gaine de myéline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CA5D9-8635-4CDD-9149-96AFC05C9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10450" r="19074" b="19708"/>
          <a:stretch/>
        </p:blipFill>
        <p:spPr>
          <a:xfrm>
            <a:off x="4652554" y="1303239"/>
            <a:ext cx="6604000" cy="4470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CD1154-65A4-4838-AEC3-21C6E5B2A201}"/>
              </a:ext>
            </a:extLst>
          </p:cNvPr>
          <p:cNvCxnSpPr/>
          <p:nvPr/>
        </p:nvCxnSpPr>
        <p:spPr>
          <a:xfrm>
            <a:off x="8591862" y="4002772"/>
            <a:ext cx="685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9866F3-C8DB-44B8-859B-FDD19ABDFA4C}"/>
              </a:ext>
            </a:extLst>
          </p:cNvPr>
          <p:cNvCxnSpPr/>
          <p:nvPr/>
        </p:nvCxnSpPr>
        <p:spPr>
          <a:xfrm>
            <a:off x="9532639" y="2745472"/>
            <a:ext cx="0" cy="975946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9D4FC4-234C-4FA1-B46B-1D745648B749}"/>
              </a:ext>
            </a:extLst>
          </p:cNvPr>
          <p:cNvCxnSpPr>
            <a:cxnSpLocks/>
          </p:cNvCxnSpPr>
          <p:nvPr/>
        </p:nvCxnSpPr>
        <p:spPr>
          <a:xfrm flipV="1">
            <a:off x="9277662" y="3721418"/>
            <a:ext cx="1399257" cy="714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40872EC-B8A0-4064-8792-8EE892F0E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-900" r="24055"/>
          <a:stretch/>
        </p:blipFill>
        <p:spPr>
          <a:xfrm rot="10800000">
            <a:off x="10676919" y="3286410"/>
            <a:ext cx="276225" cy="442151"/>
          </a:xfrm>
          <a:prstGeom prst="rect">
            <a:avLst/>
          </a:prstGeom>
        </p:spPr>
      </p:pic>
      <p:pic>
        <p:nvPicPr>
          <p:cNvPr id="16" name="Image 3">
            <a:extLst>
              <a:ext uri="{FF2B5EF4-FFF2-40B4-BE49-F238E27FC236}">
                <a16:creationId xmlns:a16="http://schemas.microsoft.com/office/drawing/2014/main" id="{D654EAEB-4926-412D-8FB4-7C1FA7B9F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04" y="4777582"/>
            <a:ext cx="2755783" cy="1422282"/>
          </a:xfrm>
          <a:prstGeom prst="rect">
            <a:avLst/>
          </a:prstGeom>
        </p:spPr>
      </p:pic>
      <p:pic>
        <p:nvPicPr>
          <p:cNvPr id="17" name="Image 51">
            <a:extLst>
              <a:ext uri="{FF2B5EF4-FFF2-40B4-BE49-F238E27FC236}">
                <a16:creationId xmlns:a16="http://schemas.microsoft.com/office/drawing/2014/main" id="{12CF77BB-5D6F-4B75-A81D-963DCBA1E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3603" y="4296059"/>
            <a:ext cx="1467735" cy="2539313"/>
          </a:xfrm>
          <a:prstGeom prst="rect">
            <a:avLst/>
          </a:prstGeom>
        </p:spPr>
      </p:pic>
      <p:cxnSp>
        <p:nvCxnSpPr>
          <p:cNvPr id="18" name="Connecteur droit 65">
            <a:extLst>
              <a:ext uri="{FF2B5EF4-FFF2-40B4-BE49-F238E27FC236}">
                <a16:creationId xmlns:a16="http://schemas.microsoft.com/office/drawing/2014/main" id="{A17434B9-7D69-4191-AAEF-77B4F79850D1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2093119" y="4819813"/>
            <a:ext cx="437894" cy="37131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66">
            <a:extLst>
              <a:ext uri="{FF2B5EF4-FFF2-40B4-BE49-F238E27FC236}">
                <a16:creationId xmlns:a16="http://schemas.microsoft.com/office/drawing/2014/main" id="{F0DDF468-A20C-4B0D-A357-E9D8E1AF5B1F}"/>
              </a:ext>
            </a:extLst>
          </p:cNvPr>
          <p:cNvCxnSpPr>
            <a:cxnSpLocks/>
          </p:cNvCxnSpPr>
          <p:nvPr/>
        </p:nvCxnSpPr>
        <p:spPr>
          <a:xfrm>
            <a:off x="2672862" y="5468815"/>
            <a:ext cx="61546" cy="32539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ZoneTexte 67">
            <a:extLst>
              <a:ext uri="{FF2B5EF4-FFF2-40B4-BE49-F238E27FC236}">
                <a16:creationId xmlns:a16="http://schemas.microsoft.com/office/drawing/2014/main" id="{6AFA25F2-D075-4E0E-873B-3E7AFF0DE04F}"/>
              </a:ext>
            </a:extLst>
          </p:cNvPr>
          <p:cNvSpPr txBox="1"/>
          <p:nvPr/>
        </p:nvSpPr>
        <p:spPr>
          <a:xfrm>
            <a:off x="75262" y="4837080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21" name="ZoneTexte 69">
            <a:extLst>
              <a:ext uri="{FF2B5EF4-FFF2-40B4-BE49-F238E27FC236}">
                <a16:creationId xmlns:a16="http://schemas.microsoft.com/office/drawing/2014/main" id="{97F71A98-CF3A-4EED-AF9A-A9D3765C22C9}"/>
              </a:ext>
            </a:extLst>
          </p:cNvPr>
          <p:cNvSpPr txBox="1"/>
          <p:nvPr/>
        </p:nvSpPr>
        <p:spPr>
          <a:xfrm>
            <a:off x="2219902" y="4512036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22" name="ZoneTexte 70">
            <a:extLst>
              <a:ext uri="{FF2B5EF4-FFF2-40B4-BE49-F238E27FC236}">
                <a16:creationId xmlns:a16="http://schemas.microsoft.com/office/drawing/2014/main" id="{647506F6-621D-479E-80E8-E9668D94AD77}"/>
              </a:ext>
            </a:extLst>
          </p:cNvPr>
          <p:cNvSpPr txBox="1"/>
          <p:nvPr/>
        </p:nvSpPr>
        <p:spPr>
          <a:xfrm>
            <a:off x="2531013" y="5776813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2248E8-82D6-410A-BA78-86C89E3D10FB}"/>
              </a:ext>
            </a:extLst>
          </p:cNvPr>
          <p:cNvSpPr txBox="1"/>
          <p:nvPr/>
        </p:nvSpPr>
        <p:spPr>
          <a:xfrm>
            <a:off x="10676919" y="380381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A85CAC-4836-44C4-9BC1-323486AD2631}"/>
              </a:ext>
            </a:extLst>
          </p:cNvPr>
          <p:cNvCxnSpPr>
            <a:stCxn id="30" idx="2"/>
          </p:cNvCxnSpPr>
          <p:nvPr/>
        </p:nvCxnSpPr>
        <p:spPr>
          <a:xfrm flipH="1">
            <a:off x="10239375" y="4173148"/>
            <a:ext cx="582776" cy="658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946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650960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 : </a:t>
            </a:r>
            <a:r>
              <a:rPr lang="fr-FR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Electroneuromyogramme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17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229333" y="1418461"/>
            <a:ext cx="11381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63D"/>
                </a:solidFill>
                <a:sym typeface="Wingdings" panose="05000000000000000000" pitchFamily="2" charset="2"/>
              </a:rPr>
              <a:t>Conductions sensitives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863D"/>
                </a:solidFill>
                <a:sym typeface="Wingdings" panose="05000000000000000000" pitchFamily="2" charset="2"/>
              </a:rPr>
              <a:t>Amplitude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Vitesse</a:t>
            </a:r>
          </a:p>
          <a:p>
            <a:endParaRPr lang="fr-FR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r>
              <a:rPr lang="fr-FR" b="1" dirty="0">
                <a:sym typeface="Wingdings" panose="05000000000000000000" pitchFamily="2" charset="2"/>
              </a:rPr>
              <a:t>Grosses fibres myélinisées étudiées uniquement</a:t>
            </a:r>
          </a:p>
          <a:p>
            <a:endParaRPr lang="fr-FR" b="1" dirty="0">
              <a:sym typeface="Wingdings" panose="05000000000000000000" pitchFamily="2" charset="2"/>
            </a:endParaRPr>
          </a:p>
          <a:p>
            <a:r>
              <a:rPr lang="fr-FR" dirty="0"/>
              <a:t>Technique d’enregistrement proche de celle de la réponse motrice.</a:t>
            </a:r>
          </a:p>
          <a:p>
            <a:endParaRPr lang="fr-FR" dirty="0"/>
          </a:p>
          <a:p>
            <a:r>
              <a:rPr lang="fr-FR" dirty="0"/>
              <a:t>Permet la différenciation entre une atteinte radiculaire et tronculaire</a:t>
            </a:r>
          </a:p>
          <a:p>
            <a:endParaRPr lang="fr-FR" dirty="0"/>
          </a:p>
          <a:p>
            <a:r>
              <a:rPr lang="fr-FR" dirty="0"/>
              <a:t>Syndromes canalaires ++ (canal carpien !)</a:t>
            </a:r>
          </a:p>
          <a:p>
            <a:r>
              <a:rPr lang="fr-FR" b="1" dirty="0">
                <a:sym typeface="Wingdings" panose="05000000000000000000" pitchFamily="2" charset="2"/>
              </a:rPr>
              <a:t> </a:t>
            </a:r>
          </a:p>
          <a:p>
            <a:endParaRPr lang="fr-FR" b="1" dirty="0">
              <a:sym typeface="Wingdings" panose="05000000000000000000" pitchFamily="2" charset="2"/>
            </a:endParaRPr>
          </a:p>
        </p:txBody>
      </p:sp>
      <p:pic>
        <p:nvPicPr>
          <p:cNvPr id="23" name="Image 3">
            <a:extLst>
              <a:ext uri="{FF2B5EF4-FFF2-40B4-BE49-F238E27FC236}">
                <a16:creationId xmlns:a16="http://schemas.microsoft.com/office/drawing/2014/main" id="{F9ED15FF-CE90-49F6-99F8-26FF8434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78" y="1977507"/>
            <a:ext cx="5144069" cy="34293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582F13E-4F39-4397-A833-FAB0CD55E86F}"/>
              </a:ext>
            </a:extLst>
          </p:cNvPr>
          <p:cNvSpPr txBox="1"/>
          <p:nvPr/>
        </p:nvSpPr>
        <p:spPr>
          <a:xfrm>
            <a:off x="9063113" y="6414938"/>
            <a:ext cx="167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Dr. Damien </a:t>
            </a:r>
            <a:r>
              <a:rPr lang="fr-FR" dirty="0" err="1"/>
              <a:t>Waz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706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64086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Rappels: </a:t>
            </a:r>
            <a:r>
              <a:rPr lang="fr-FR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Electroneuromyogramme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18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229333" y="1418461"/>
            <a:ext cx="1138164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Stimulations répétitives = étude de la </a:t>
            </a:r>
            <a:r>
              <a:rPr lang="fr-FR" b="1" dirty="0">
                <a:solidFill>
                  <a:schemeClr val="accent5"/>
                </a:solidFill>
                <a:sym typeface="Wingdings" panose="05000000000000000000" pitchFamily="2" charset="2"/>
              </a:rPr>
              <a:t>jonction neuromusculaire </a:t>
            </a:r>
            <a:endParaRPr lang="fr-FR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r>
              <a:rPr lang="fr-FR" dirty="0"/>
              <a:t>série de 10 stimuli moteurs consécutifs, enregistrement sur un même muscle.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Diminution du signal (</a:t>
            </a:r>
            <a:r>
              <a:rPr lang="fr-FR" dirty="0">
                <a:solidFill>
                  <a:schemeClr val="accent5"/>
                </a:solidFill>
                <a:sym typeface="Wingdings" panose="05000000000000000000" pitchFamily="2" charset="2"/>
              </a:rPr>
              <a:t>décrément</a:t>
            </a:r>
            <a:r>
              <a:rPr lang="fr-FR" dirty="0">
                <a:sym typeface="Wingdings" panose="05000000000000000000" pitchFamily="2" charset="2"/>
              </a:rPr>
              <a:t>) en faveur d’une atteinte de la jonction neuromusculaire (myasthénie)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endParaRPr lang="fr-FR" b="1" dirty="0">
              <a:sym typeface="Wingdings" panose="05000000000000000000" pitchFamily="2" charset="2"/>
            </a:endParaRPr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A3CFC4DE-F0B1-4DC9-9FD6-5F623967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77" y="3172787"/>
            <a:ext cx="9730553" cy="26113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CA2976-0C3F-4D75-9419-DC76FF0B1451}"/>
              </a:ext>
            </a:extLst>
          </p:cNvPr>
          <p:cNvCxnSpPr/>
          <p:nvPr/>
        </p:nvCxnSpPr>
        <p:spPr>
          <a:xfrm>
            <a:off x="6924675" y="3324225"/>
            <a:ext cx="971550" cy="600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728E94-9CFD-4E4C-8877-746CF94FB4AA}"/>
              </a:ext>
            </a:extLst>
          </p:cNvPr>
          <p:cNvSpPr txBox="1"/>
          <p:nvPr/>
        </p:nvSpPr>
        <p:spPr>
          <a:xfrm>
            <a:off x="8856336" y="6471453"/>
            <a:ext cx="167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Dr. Damien </a:t>
            </a:r>
            <a:r>
              <a:rPr lang="fr-FR" dirty="0" err="1"/>
              <a:t>Waz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826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791" y="155753"/>
            <a:ext cx="8892209" cy="6669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6738A-B00D-4DAA-8432-56AE2AC63C42}"/>
              </a:ext>
            </a:extLst>
          </p:cNvPr>
          <p:cNvSpPr txBox="1"/>
          <p:nvPr/>
        </p:nvSpPr>
        <p:spPr>
          <a:xfrm>
            <a:off x="0" y="6383513"/>
            <a:ext cx="167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Dr. Damien </a:t>
            </a:r>
            <a:r>
              <a:rPr lang="fr-FR" dirty="0" err="1"/>
              <a:t>Waz</a:t>
            </a:r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F4366-3277-4DF8-953D-7AD5DC62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19</a:t>
            </a:fld>
            <a:endParaRPr lang="en-US"/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9F71A116-D8ED-4E96-96AD-811C125E5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" t="10201" r="55254" b="56650"/>
          <a:stretch/>
        </p:blipFill>
        <p:spPr>
          <a:xfrm>
            <a:off x="118853" y="1388532"/>
            <a:ext cx="3180938" cy="17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7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BBEE-0349-B4BE-CFE3-335AAE8B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7CA5714-5691-91DB-D04E-7197977CD902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64D0655-AFDA-1EB8-5BF3-3398EF401835}"/>
              </a:ext>
            </a:extLst>
          </p:cNvPr>
          <p:cNvSpPr txBox="1"/>
          <p:nvPr/>
        </p:nvSpPr>
        <p:spPr>
          <a:xfrm>
            <a:off x="1075765" y="412376"/>
            <a:ext cx="2118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Objectifs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2494C4-BACD-B39D-1EBE-C8CEFE22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46FF52-87EB-7C07-1419-8CE6F754EECA}"/>
              </a:ext>
            </a:extLst>
          </p:cNvPr>
          <p:cNvSpPr txBox="1"/>
          <p:nvPr/>
        </p:nvSpPr>
        <p:spPr>
          <a:xfrm>
            <a:off x="156603" y="1246421"/>
            <a:ext cx="111517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Distinguer les différentes atteintes topographiques du système neuro-musculaire : corne antérieure, racine ou ganglion rachidien, plexus, nerf périphérique, jonction neuro-musculaire,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Relier une présentation clinique à un diagnostic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Proposer des objectifs de prise en charge kinésithérapique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Orienter un patient présentant une probable pathologie neuromusculaire dans le cadre de son parcours de diagnostic et de soin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Proposer un outil d’évaluation adapté à une situation clinique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4" name="Graphic 3" descr="Bullseye with solid fill">
            <a:extLst>
              <a:ext uri="{FF2B5EF4-FFF2-40B4-BE49-F238E27FC236}">
                <a16:creationId xmlns:a16="http://schemas.microsoft.com/office/drawing/2014/main" id="{EC43EBCF-3EC8-EFC1-35A2-3A2E72E5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7072" y="2613024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0B85D-F511-CB15-43BF-1D404CCD8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9AACB30-BC93-F5AA-70DC-069BFBB51CF1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D5318B0-82A9-8A58-6745-34F74ADCE9DB}"/>
              </a:ext>
            </a:extLst>
          </p:cNvPr>
          <p:cNvSpPr txBox="1"/>
          <p:nvPr/>
        </p:nvSpPr>
        <p:spPr>
          <a:xfrm>
            <a:off x="1075765" y="412376"/>
            <a:ext cx="3900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À Retenir partie 1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4340914-F064-7246-A003-184D1E3A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20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41239B-E5DD-A0D6-9ADD-F403FEB7C3F4}"/>
              </a:ext>
            </a:extLst>
          </p:cNvPr>
          <p:cNvSpPr txBox="1"/>
          <p:nvPr/>
        </p:nvSpPr>
        <p:spPr>
          <a:xfrm>
            <a:off x="156603" y="1246421"/>
            <a:ext cx="111517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Le système neuromusculaire comprend 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La corne antérieure de la moelle épinière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Les racines nerveuses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Le ganglion rachidien sensitif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Le plexus brachial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Le nerf périphérique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La jonction neuro-musculaire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/>
              <a:t>Le muscle</a:t>
            </a:r>
          </a:p>
          <a:p>
            <a:pPr lvl="1"/>
            <a:r>
              <a:rPr lang="fr-FR" sz="2000" dirty="0"/>
              <a:t>Qui comportent chacun une sémiologie (syndrome neurogène périphérique, jonction neuromusculaire, syndrome myogène), et une topographie spécifique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L’ENMG permet de distinguer une atteinte du neurone (sensitif ou moteur, </a:t>
            </a:r>
            <a:r>
              <a:rPr lang="fr-FR" sz="2000" dirty="0" err="1"/>
              <a:t>aonal</a:t>
            </a:r>
            <a:r>
              <a:rPr lang="fr-FR" sz="2000" dirty="0"/>
              <a:t>/démyélinisant), de la jonction, du muscle, et d’en préciser la topographie. </a:t>
            </a:r>
          </a:p>
        </p:txBody>
      </p:sp>
      <p:pic>
        <p:nvPicPr>
          <p:cNvPr id="8" name="Graphic 7" descr="Checklist with solid fill">
            <a:extLst>
              <a:ext uri="{FF2B5EF4-FFF2-40B4-BE49-F238E27FC236}">
                <a16:creationId xmlns:a16="http://schemas.microsoft.com/office/drawing/2014/main" id="{B06655D9-52A7-4749-B971-225FC6901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893" y="2432538"/>
            <a:ext cx="1992923" cy="1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93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82034-3751-239E-9CCD-C355500261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000" dirty="0">
                <a:solidFill>
                  <a:schemeClr val="accent2"/>
                </a:solidFill>
              </a:rPr>
              <a:t>2. </a:t>
            </a:r>
            <a:r>
              <a:rPr lang="fr-FR" sz="7000" dirty="0"/>
              <a:t>Pathologie du système neuro-musculaire:</a:t>
            </a:r>
            <a:endParaRPr lang="en-US" sz="7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E781F2-4406-024E-93EF-BE2B131B7D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20-12-2024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0033DC-587A-293F-01F7-A4843B2168D1}"/>
              </a:ext>
            </a:extLst>
          </p:cNvPr>
          <p:cNvSpPr txBox="1"/>
          <p:nvPr/>
        </p:nvSpPr>
        <p:spPr>
          <a:xfrm>
            <a:off x="0" y="64886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S. Ribault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E5CC8B-B664-E57B-CE68-36CC2B60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369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Objectifs Partie 2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22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165568" y="1819281"/>
            <a:ext cx="11151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Distinguer les différentes atteintes topographique du système neuro-musculaire : corne antérieure, racine ou ganglion rachidien, plexus, nerf périphérique, jonction neuro-musculaire,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Relier une présentation clinique à un diagnostic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Proposer des objectifs de prise en charge kinésithérapique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Orienter un patient présentant une probable pathologie neuromusculaire dans le cadre de son parcours de soin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</p:txBody>
      </p:sp>
      <p:pic>
        <p:nvPicPr>
          <p:cNvPr id="4" name="Graphic 3" descr="Bullseye with solid fill">
            <a:extLst>
              <a:ext uri="{FF2B5EF4-FFF2-40B4-BE49-F238E27FC236}">
                <a16:creationId xmlns:a16="http://schemas.microsoft.com/office/drawing/2014/main" id="{666B395A-708B-4008-9AF1-107E09EC3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7072" y="2613024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941770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Par étape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en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function de la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localisation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anatomique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23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Racine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Racine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278605"/>
            <a:ext cx="1315165" cy="467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481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81760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de la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corne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antérieure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de la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moelle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24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Racine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Racine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344333"/>
            <a:ext cx="1408298" cy="401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2202A-9638-4D71-83B8-52DB3C97BA87}"/>
              </a:ext>
            </a:extLst>
          </p:cNvPr>
          <p:cNvSpPr/>
          <p:nvPr/>
        </p:nvSpPr>
        <p:spPr>
          <a:xfrm>
            <a:off x="4699912" y="2569523"/>
            <a:ext cx="513947" cy="419955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61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3B9C23-2846-34C8-74AE-85E81244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25</a:t>
            </a:fld>
            <a:endParaRPr lang="en-US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FDF123B-4272-12CA-0BA7-C2048037B86B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FEE97AE-D1DD-82B8-BBEF-A171915F201D}"/>
              </a:ext>
            </a:extLst>
          </p:cNvPr>
          <p:cNvSpPr txBox="1"/>
          <p:nvPr/>
        </p:nvSpPr>
        <p:spPr>
          <a:xfrm>
            <a:off x="1075765" y="412376"/>
            <a:ext cx="932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32873-04DD-7058-A0EE-4C27BDA6F658}"/>
              </a:ext>
            </a:extLst>
          </p:cNvPr>
          <p:cNvSpPr txBox="1"/>
          <p:nvPr/>
        </p:nvSpPr>
        <p:spPr>
          <a:xfrm>
            <a:off x="642026" y="1789889"/>
            <a:ext cx="1131326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Sclérose latérale amyotrophique</a:t>
            </a:r>
            <a:r>
              <a:rPr lang="fr-FR" sz="2000" dirty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 du </a:t>
            </a:r>
            <a:r>
              <a:rPr lang="fr-FR" sz="2000" dirty="0">
                <a:solidFill>
                  <a:srgbClr val="00B0F0"/>
                </a:solidFill>
              </a:rPr>
              <a:t>1</a:t>
            </a:r>
            <a:r>
              <a:rPr lang="fr-FR" sz="2000" baseline="30000" dirty="0">
                <a:solidFill>
                  <a:srgbClr val="00B0F0"/>
                </a:solidFill>
              </a:rPr>
              <a:t>er</a:t>
            </a:r>
            <a:r>
              <a:rPr lang="fr-FR" sz="2000" dirty="0">
                <a:solidFill>
                  <a:srgbClr val="00B0F0"/>
                </a:solidFill>
              </a:rPr>
              <a:t> neurone moteur </a:t>
            </a:r>
            <a:r>
              <a:rPr lang="fr-FR" sz="2000" dirty="0"/>
              <a:t>(voie corticospinale) et du </a:t>
            </a:r>
            <a:r>
              <a:rPr lang="fr-FR" sz="2000" dirty="0">
                <a:solidFill>
                  <a:srgbClr val="00B050"/>
                </a:solidFill>
              </a:rPr>
              <a:t>2</a:t>
            </a:r>
            <a:r>
              <a:rPr lang="fr-FR" sz="2000" baseline="30000" dirty="0">
                <a:solidFill>
                  <a:srgbClr val="00B050"/>
                </a:solidFill>
              </a:rPr>
              <a:t>e</a:t>
            </a:r>
            <a:r>
              <a:rPr lang="fr-FR" sz="2000" dirty="0">
                <a:solidFill>
                  <a:srgbClr val="00B050"/>
                </a:solidFill>
              </a:rPr>
              <a:t> neurone moteur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Syndrome </a:t>
            </a:r>
            <a:r>
              <a:rPr lang="fr-FR" sz="2000" dirty="0">
                <a:solidFill>
                  <a:srgbClr val="00B050"/>
                </a:solidFill>
                <a:sym typeface="Wingdings" panose="05000000000000000000" pitchFamily="2" charset="2"/>
              </a:rPr>
              <a:t>neurogène périphérique </a:t>
            </a:r>
            <a:r>
              <a:rPr lang="fr-FR" sz="2000" dirty="0">
                <a:sym typeface="Wingdings" panose="05000000000000000000" pitchFamily="2" charset="2"/>
              </a:rPr>
              <a:t>et </a:t>
            </a:r>
            <a:r>
              <a:rPr lang="fr-FR" sz="2000" dirty="0">
                <a:solidFill>
                  <a:srgbClr val="00B0F0"/>
                </a:solidFill>
                <a:sym typeface="Wingdings" panose="05000000000000000000" pitchFamily="2" charset="2"/>
              </a:rPr>
              <a:t>syndrome pyramidal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Moteur pur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Evolutif. Destruction active des neurones moteurs  fasciculations ++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Médiane de </a:t>
            </a:r>
            <a:r>
              <a:rPr lang="fr-FR" sz="2000" b="1" dirty="0">
                <a:sym typeface="Wingdings" panose="05000000000000000000" pitchFamily="2" charset="2"/>
              </a:rPr>
              <a:t>survie 36 mois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Age moyen de début = </a:t>
            </a:r>
            <a:r>
              <a:rPr lang="fr-FR" sz="2000" b="1" dirty="0">
                <a:sym typeface="Wingdings" panose="05000000000000000000" pitchFamily="2" charset="2"/>
              </a:rPr>
              <a:t>63 ans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i="1" dirty="0">
                <a:sym typeface="Wingdings" panose="05000000000000000000" pitchFamily="2" charset="2"/>
              </a:rPr>
              <a:t>Absence de troubles sensitifs, sphinctériens, cérébelleux, oculomot</a:t>
            </a:r>
            <a:r>
              <a:rPr lang="fr-FR" sz="2000" dirty="0">
                <a:sym typeface="Wingdings" panose="05000000000000000000" pitchFamily="2" charset="2"/>
              </a:rPr>
              <a:t>eurs.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Parfois troubles cognitifs (dégénérescence </a:t>
            </a:r>
            <a:r>
              <a:rPr lang="fr-FR" sz="2000" dirty="0" err="1">
                <a:sym typeface="Wingdings" panose="05000000000000000000" pitchFamily="2" charset="2"/>
              </a:rPr>
              <a:t>fronto</a:t>
            </a:r>
            <a:r>
              <a:rPr lang="fr-FR" sz="2000" dirty="0">
                <a:sym typeface="Wingdings" panose="05000000000000000000" pitchFamily="2" charset="2"/>
              </a:rPr>
              <a:t>-temporale) 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Maladie neurodégénérative (rares formes génétiques).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pic>
        <p:nvPicPr>
          <p:cNvPr id="6" name="Tongue Fasciculations _ NEJM">
            <a:hlinkClick r:id="" action="ppaction://media"/>
            <a:extLst>
              <a:ext uri="{FF2B5EF4-FFF2-40B4-BE49-F238E27FC236}">
                <a16:creationId xmlns:a16="http://schemas.microsoft.com/office/drawing/2014/main" id="{5A8FC7DC-3DFA-4352-BCA1-542891C0F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9023" y="2584939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3B9C23-2846-34C8-74AE-85E81244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26</a:t>
            </a:fld>
            <a:endParaRPr lang="en-US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FDF123B-4272-12CA-0BA7-C2048037B86B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FEE97AE-D1DD-82B8-BBEF-A171915F201D}"/>
              </a:ext>
            </a:extLst>
          </p:cNvPr>
          <p:cNvSpPr txBox="1"/>
          <p:nvPr/>
        </p:nvSpPr>
        <p:spPr>
          <a:xfrm>
            <a:off x="1075765" y="412376"/>
            <a:ext cx="932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32873-04DD-7058-A0EE-4C27BDA6F658}"/>
              </a:ext>
            </a:extLst>
          </p:cNvPr>
          <p:cNvSpPr txBox="1"/>
          <p:nvPr/>
        </p:nvSpPr>
        <p:spPr>
          <a:xfrm>
            <a:off x="439366" y="1246421"/>
            <a:ext cx="113132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Amyotrophie spinale </a:t>
            </a:r>
            <a:r>
              <a:rPr lang="fr-FR" sz="2500" b="1" dirty="0" err="1">
                <a:solidFill>
                  <a:schemeClr val="accent5">
                    <a:lumMod val="50000"/>
                  </a:schemeClr>
                </a:solidFill>
              </a:rPr>
              <a:t>infantime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 (spinal </a:t>
            </a:r>
            <a:r>
              <a:rPr lang="fr-FR" sz="2500" b="1" dirty="0" err="1">
                <a:solidFill>
                  <a:schemeClr val="accent5">
                    <a:lumMod val="50000"/>
                  </a:schemeClr>
                </a:solidFill>
              </a:rPr>
              <a:t>muscular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500" b="1" dirty="0" err="1">
                <a:solidFill>
                  <a:schemeClr val="accent5">
                    <a:lumMod val="50000"/>
                  </a:schemeClr>
                </a:solidFill>
              </a:rPr>
              <a:t>atrophy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 – SMA)</a:t>
            </a:r>
            <a:endParaRPr lang="fr-FR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FE73E826-C6AE-4B92-BCBB-112CAD2F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81" y="2341314"/>
            <a:ext cx="2369519" cy="3913421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0C100569-0053-40A0-93EE-93E1133B2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150"/>
            <a:ext cx="2370138" cy="3913188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5B9F4DB6-0C52-424A-B7BA-9BEA01C3F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7750"/>
          <a:stretch/>
        </p:blipFill>
        <p:spPr>
          <a:xfrm>
            <a:off x="-21358" y="2086842"/>
            <a:ext cx="2674911" cy="41599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16EBB-DFCD-4604-AA47-D803FC3FA349}"/>
              </a:ext>
            </a:extLst>
          </p:cNvPr>
          <p:cNvSpPr/>
          <p:nvPr/>
        </p:nvSpPr>
        <p:spPr>
          <a:xfrm>
            <a:off x="1015118" y="2567694"/>
            <a:ext cx="128935" cy="1335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9">
            <a:extLst>
              <a:ext uri="{FF2B5EF4-FFF2-40B4-BE49-F238E27FC236}">
                <a16:creationId xmlns:a16="http://schemas.microsoft.com/office/drawing/2014/main" id="{4CD0014F-5563-4AD1-BC5E-6B54F05309BD}"/>
              </a:ext>
            </a:extLst>
          </p:cNvPr>
          <p:cNvCxnSpPr>
            <a:stCxn id="10" idx="3"/>
          </p:cNvCxnSpPr>
          <p:nvPr/>
        </p:nvCxnSpPr>
        <p:spPr>
          <a:xfrm flipV="1">
            <a:off x="1144053" y="2047256"/>
            <a:ext cx="2674911" cy="11883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B778DF8-E0F7-489D-B53E-3C3B4391DA0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144053" y="3235565"/>
            <a:ext cx="2549406" cy="2236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5">
            <a:extLst>
              <a:ext uri="{FF2B5EF4-FFF2-40B4-BE49-F238E27FC236}">
                <a16:creationId xmlns:a16="http://schemas.microsoft.com/office/drawing/2014/main" id="{82B8A14B-95AB-4B97-BCD7-FAEB37AF405A}"/>
              </a:ext>
            </a:extLst>
          </p:cNvPr>
          <p:cNvSpPr/>
          <p:nvPr/>
        </p:nvSpPr>
        <p:spPr>
          <a:xfrm>
            <a:off x="4280489" y="335210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6">
            <a:extLst>
              <a:ext uri="{FF2B5EF4-FFF2-40B4-BE49-F238E27FC236}">
                <a16:creationId xmlns:a16="http://schemas.microsoft.com/office/drawing/2014/main" id="{0A42BE6F-056C-4FA8-89AC-CA6CC98885FE}"/>
              </a:ext>
            </a:extLst>
          </p:cNvPr>
          <p:cNvSpPr/>
          <p:nvPr/>
        </p:nvSpPr>
        <p:spPr>
          <a:xfrm>
            <a:off x="4004387" y="329114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7">
            <a:extLst>
              <a:ext uri="{FF2B5EF4-FFF2-40B4-BE49-F238E27FC236}">
                <a16:creationId xmlns:a16="http://schemas.microsoft.com/office/drawing/2014/main" id="{CD5A475D-B443-4B72-9E66-0D531B4E0C60}"/>
              </a:ext>
            </a:extLst>
          </p:cNvPr>
          <p:cNvSpPr/>
          <p:nvPr/>
        </p:nvSpPr>
        <p:spPr>
          <a:xfrm>
            <a:off x="4234770" y="323556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8">
            <a:extLst>
              <a:ext uri="{FF2B5EF4-FFF2-40B4-BE49-F238E27FC236}">
                <a16:creationId xmlns:a16="http://schemas.microsoft.com/office/drawing/2014/main" id="{3E28B037-553D-47B3-B832-AC5882CC6599}"/>
              </a:ext>
            </a:extLst>
          </p:cNvPr>
          <p:cNvSpPr/>
          <p:nvPr/>
        </p:nvSpPr>
        <p:spPr>
          <a:xfrm>
            <a:off x="4084173" y="313826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9">
            <a:extLst>
              <a:ext uri="{FF2B5EF4-FFF2-40B4-BE49-F238E27FC236}">
                <a16:creationId xmlns:a16="http://schemas.microsoft.com/office/drawing/2014/main" id="{CE3E546D-37A0-40EF-8501-9A81267A3576}"/>
              </a:ext>
            </a:extLst>
          </p:cNvPr>
          <p:cNvSpPr txBox="1"/>
          <p:nvPr/>
        </p:nvSpPr>
        <p:spPr>
          <a:xfrm>
            <a:off x="3693460" y="2086843"/>
            <a:ext cx="2312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SMN: protéine de survie du motoneurone </a:t>
            </a:r>
            <a:endParaRPr lang="en-US" sz="15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21">
            <a:extLst>
              <a:ext uri="{FF2B5EF4-FFF2-40B4-BE49-F238E27FC236}">
                <a16:creationId xmlns:a16="http://schemas.microsoft.com/office/drawing/2014/main" id="{90B1EEF4-217E-433B-B8A5-F0744E43BA43}"/>
              </a:ext>
            </a:extLst>
          </p:cNvPr>
          <p:cNvCxnSpPr>
            <a:cxnSpLocks/>
          </p:cNvCxnSpPr>
          <p:nvPr/>
        </p:nvCxnSpPr>
        <p:spPr>
          <a:xfrm flipH="1">
            <a:off x="6096000" y="1782185"/>
            <a:ext cx="30480" cy="4509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23">
            <a:extLst>
              <a:ext uri="{FF2B5EF4-FFF2-40B4-BE49-F238E27FC236}">
                <a16:creationId xmlns:a16="http://schemas.microsoft.com/office/drawing/2014/main" id="{C7CEEB42-4651-45CC-90CA-0B9DF9C78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07" y="2246495"/>
            <a:ext cx="4199553" cy="642397"/>
          </a:xfrm>
          <a:prstGeom prst="rect">
            <a:avLst/>
          </a:prstGeom>
        </p:spPr>
      </p:pic>
      <p:sp>
        <p:nvSpPr>
          <p:cNvPr id="20" name="ZoneTexte 24">
            <a:extLst>
              <a:ext uri="{FF2B5EF4-FFF2-40B4-BE49-F238E27FC236}">
                <a16:creationId xmlns:a16="http://schemas.microsoft.com/office/drawing/2014/main" id="{CD0DA4FA-5DEC-44F8-9CDC-0F07C7F48EDB}"/>
              </a:ext>
            </a:extLst>
          </p:cNvPr>
          <p:cNvSpPr txBox="1"/>
          <p:nvPr/>
        </p:nvSpPr>
        <p:spPr>
          <a:xfrm>
            <a:off x="7311007" y="186259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SMN1 </a:t>
            </a:r>
            <a:endParaRPr lang="en-US" dirty="0"/>
          </a:p>
        </p:txBody>
      </p:sp>
      <p:sp>
        <p:nvSpPr>
          <p:cNvPr id="21" name="ZoneTexte 25">
            <a:extLst>
              <a:ext uri="{FF2B5EF4-FFF2-40B4-BE49-F238E27FC236}">
                <a16:creationId xmlns:a16="http://schemas.microsoft.com/office/drawing/2014/main" id="{8ABFE826-2739-413B-BEDB-7DCB56AC6763}"/>
              </a:ext>
            </a:extLst>
          </p:cNvPr>
          <p:cNvSpPr txBox="1"/>
          <p:nvPr/>
        </p:nvSpPr>
        <p:spPr>
          <a:xfrm>
            <a:off x="9614936" y="186202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SMN2 </a:t>
            </a:r>
            <a:endParaRPr lang="en-US" dirty="0"/>
          </a:p>
        </p:txBody>
      </p:sp>
      <p:sp>
        <p:nvSpPr>
          <p:cNvPr id="22" name="Interdiction 26">
            <a:extLst>
              <a:ext uri="{FF2B5EF4-FFF2-40B4-BE49-F238E27FC236}">
                <a16:creationId xmlns:a16="http://schemas.microsoft.com/office/drawing/2014/main" id="{10FA5A77-7B10-4D0C-9B47-2BD7A7AF00E9}"/>
              </a:ext>
            </a:extLst>
          </p:cNvPr>
          <p:cNvSpPr/>
          <p:nvPr/>
        </p:nvSpPr>
        <p:spPr>
          <a:xfrm>
            <a:off x="7307420" y="2086842"/>
            <a:ext cx="907228" cy="833717"/>
          </a:xfrm>
          <a:prstGeom prst="noSmoking">
            <a:avLst>
              <a:gd name="adj" fmla="val 79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8">
            <a:extLst>
              <a:ext uri="{FF2B5EF4-FFF2-40B4-BE49-F238E27FC236}">
                <a16:creationId xmlns:a16="http://schemas.microsoft.com/office/drawing/2014/main" id="{2528CD0C-363F-48C9-9548-2003F44036D0}"/>
              </a:ext>
            </a:extLst>
          </p:cNvPr>
          <p:cNvCxnSpPr>
            <a:stCxn id="22" idx="4"/>
          </p:cNvCxnSpPr>
          <p:nvPr/>
        </p:nvCxnSpPr>
        <p:spPr>
          <a:xfrm>
            <a:off x="7761034" y="2920559"/>
            <a:ext cx="0" cy="593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èche : angle droit 29">
            <a:extLst>
              <a:ext uri="{FF2B5EF4-FFF2-40B4-BE49-F238E27FC236}">
                <a16:creationId xmlns:a16="http://schemas.microsoft.com/office/drawing/2014/main" id="{75DFE745-D05F-4DB7-9B17-0D0B7D1AEDB7}"/>
              </a:ext>
            </a:extLst>
          </p:cNvPr>
          <p:cNvSpPr/>
          <p:nvPr/>
        </p:nvSpPr>
        <p:spPr>
          <a:xfrm rot="5400000">
            <a:off x="10024971" y="2767120"/>
            <a:ext cx="685607" cy="833717"/>
          </a:xfrm>
          <a:prstGeom prst="bentUpArrow">
            <a:avLst>
              <a:gd name="adj1" fmla="val 0"/>
              <a:gd name="adj2" fmla="val 6694"/>
              <a:gd name="adj3" fmla="val 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31">
            <a:extLst>
              <a:ext uri="{FF2B5EF4-FFF2-40B4-BE49-F238E27FC236}">
                <a16:creationId xmlns:a16="http://schemas.microsoft.com/office/drawing/2014/main" id="{E7265114-438F-4551-BE95-D3AA6FC80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040">
            <a:off x="11575822" y="3354461"/>
            <a:ext cx="268962" cy="232882"/>
          </a:xfrm>
          <a:prstGeom prst="rect">
            <a:avLst/>
          </a:prstGeom>
        </p:spPr>
      </p:pic>
      <p:pic>
        <p:nvPicPr>
          <p:cNvPr id="26" name="Image 33">
            <a:extLst>
              <a:ext uri="{FF2B5EF4-FFF2-40B4-BE49-F238E27FC236}">
                <a16:creationId xmlns:a16="http://schemas.microsoft.com/office/drawing/2014/main" id="{C3FD6216-05EF-4E82-88A2-558F05353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395">
            <a:off x="10877460" y="3141007"/>
            <a:ext cx="964916" cy="319647"/>
          </a:xfrm>
          <a:prstGeom prst="rect">
            <a:avLst/>
          </a:prstGeom>
        </p:spPr>
      </p:pic>
      <p:sp>
        <p:nvSpPr>
          <p:cNvPr id="27" name="ZoneTexte 34">
            <a:extLst>
              <a:ext uri="{FF2B5EF4-FFF2-40B4-BE49-F238E27FC236}">
                <a16:creationId xmlns:a16="http://schemas.microsoft.com/office/drawing/2014/main" id="{D061D5D8-02AE-4FBF-9DFE-151245C5805B}"/>
              </a:ext>
            </a:extLst>
          </p:cNvPr>
          <p:cNvSpPr txBox="1"/>
          <p:nvPr/>
        </p:nvSpPr>
        <p:spPr>
          <a:xfrm>
            <a:off x="7368387" y="3568110"/>
            <a:ext cx="18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déficit</a:t>
            </a:r>
            <a:endParaRPr lang="en-US" dirty="0"/>
          </a:p>
        </p:txBody>
      </p:sp>
      <p:sp>
        <p:nvSpPr>
          <p:cNvPr id="28" name="ZoneTexte 35">
            <a:extLst>
              <a:ext uri="{FF2B5EF4-FFF2-40B4-BE49-F238E27FC236}">
                <a16:creationId xmlns:a16="http://schemas.microsoft.com/office/drawing/2014/main" id="{782E939D-1BC3-48D9-B493-7767152BC179}"/>
              </a:ext>
            </a:extLst>
          </p:cNvPr>
          <p:cNvSpPr txBox="1"/>
          <p:nvPr/>
        </p:nvSpPr>
        <p:spPr>
          <a:xfrm>
            <a:off x="9950916" y="3665110"/>
            <a:ext cx="2260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00B050"/>
                </a:solidFill>
              </a:rPr>
              <a:t>Protéine non fonctionnelle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29" name="ZoneTexte 36">
            <a:extLst>
              <a:ext uri="{FF2B5EF4-FFF2-40B4-BE49-F238E27FC236}">
                <a16:creationId xmlns:a16="http://schemas.microsoft.com/office/drawing/2014/main" id="{CD5BADB9-1522-4D43-B093-CF245C802A20}"/>
              </a:ext>
            </a:extLst>
          </p:cNvPr>
          <p:cNvSpPr txBox="1"/>
          <p:nvPr/>
        </p:nvSpPr>
        <p:spPr>
          <a:xfrm>
            <a:off x="9097795" y="3039099"/>
            <a:ext cx="185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épissage</a:t>
            </a:r>
            <a:endParaRPr lang="en-US" sz="1400" i="1" dirty="0"/>
          </a:p>
        </p:txBody>
      </p:sp>
      <p:pic>
        <p:nvPicPr>
          <p:cNvPr id="30" name="Image 38">
            <a:extLst>
              <a:ext uri="{FF2B5EF4-FFF2-40B4-BE49-F238E27FC236}">
                <a16:creationId xmlns:a16="http://schemas.microsoft.com/office/drawing/2014/main" id="{9096E0E5-23D1-4410-AF13-6B9D315AF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8536" y="3384741"/>
            <a:ext cx="1993483" cy="34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2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3B9C23-2846-34C8-74AE-85E81244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27</a:t>
            </a:fld>
            <a:endParaRPr lang="en-US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FDF123B-4272-12CA-0BA7-C2048037B86B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FEE97AE-D1DD-82B8-BBEF-A171915F201D}"/>
              </a:ext>
            </a:extLst>
          </p:cNvPr>
          <p:cNvSpPr txBox="1"/>
          <p:nvPr/>
        </p:nvSpPr>
        <p:spPr>
          <a:xfrm>
            <a:off x="1075765" y="412376"/>
            <a:ext cx="932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32873-04DD-7058-A0EE-4C27BDA6F658}"/>
              </a:ext>
            </a:extLst>
          </p:cNvPr>
          <p:cNvSpPr txBox="1"/>
          <p:nvPr/>
        </p:nvSpPr>
        <p:spPr>
          <a:xfrm>
            <a:off x="642026" y="1789888"/>
            <a:ext cx="760157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Amyotrophie spinale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 du </a:t>
            </a:r>
            <a:r>
              <a:rPr lang="fr-FR" sz="2000" dirty="0">
                <a:solidFill>
                  <a:srgbClr val="00B050"/>
                </a:solidFill>
              </a:rPr>
              <a:t>2</a:t>
            </a:r>
            <a:r>
              <a:rPr lang="fr-FR" sz="2000" baseline="30000" dirty="0">
                <a:solidFill>
                  <a:srgbClr val="00B050"/>
                </a:solidFill>
              </a:rPr>
              <a:t>e</a:t>
            </a:r>
            <a:r>
              <a:rPr lang="fr-FR" sz="2000" dirty="0">
                <a:solidFill>
                  <a:srgbClr val="00B050"/>
                </a:solidFill>
              </a:rPr>
              <a:t> neurone moteur</a:t>
            </a:r>
          </a:p>
          <a:p>
            <a:endParaRPr lang="fr-FR" sz="2000" dirty="0">
              <a:solidFill>
                <a:srgbClr val="00B05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Maladie génétique </a:t>
            </a:r>
            <a:endParaRPr lang="fr-FR" sz="2000" b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Moteur pur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Sévérité dépendante du niveau résiduel de protéine SMN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Déficit moteur des 4 membres et du tronc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Insuffisance respiratoire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Déformations neuro-orthopédiques : scoliose, enraidissements articulaires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pic>
        <p:nvPicPr>
          <p:cNvPr id="7" name="Image 2" descr="Une image contenant sol, intérieur&#10;&#10;Description générée automatiquement">
            <a:extLst>
              <a:ext uri="{FF2B5EF4-FFF2-40B4-BE49-F238E27FC236}">
                <a16:creationId xmlns:a16="http://schemas.microsoft.com/office/drawing/2014/main" id="{D03F433F-B85B-4301-ACEB-4203C7F45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598" y="1964699"/>
            <a:ext cx="3313720" cy="38254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0172D2-EAB7-4D82-901B-25482BBCC0F8}"/>
              </a:ext>
            </a:extLst>
          </p:cNvPr>
          <p:cNvSpPr/>
          <p:nvPr/>
        </p:nvSpPr>
        <p:spPr>
          <a:xfrm>
            <a:off x="8994295" y="2789535"/>
            <a:ext cx="685800" cy="1720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D3FAD601-87FF-402F-B402-3544BDD57FAE}"/>
              </a:ext>
            </a:extLst>
          </p:cNvPr>
          <p:cNvSpPr txBox="1"/>
          <p:nvPr/>
        </p:nvSpPr>
        <p:spPr>
          <a:xfrm>
            <a:off x="9523506" y="6445624"/>
            <a:ext cx="241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Merci à Aurélie Barrière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1268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4C07C-02C7-748B-6B1B-684D05F122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0247" y="1737360"/>
            <a:ext cx="4856163" cy="43926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b="1" u="sng" dirty="0"/>
              <a:t> Type 1: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Sévère. Pas de tenue assise. Atteinte respiratoire, bulbaire</a:t>
            </a:r>
          </a:p>
          <a:p>
            <a:pPr>
              <a:buFont typeface="Arial" panose="020B0604020202020204" pitchFamily="34" charset="0"/>
              <a:buChar char="•"/>
            </a:pPr>
            <a:endParaRPr lang="fr-FR" b="1" u="sng" dirty="0"/>
          </a:p>
          <a:p>
            <a:pPr>
              <a:buFont typeface="Arial" panose="020B0604020202020204" pitchFamily="34" charset="0"/>
              <a:buChar char="•"/>
            </a:pPr>
            <a:endParaRPr lang="fr-FR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u="sng" dirty="0"/>
              <a:t> Type 2: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Tenue assise, pas de </a:t>
            </a:r>
            <a:r>
              <a:rPr lang="en-US" dirty="0" err="1">
                <a:solidFill>
                  <a:schemeClr val="tx1"/>
                </a:solidFill>
              </a:rPr>
              <a:t>marche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phique 4" descr="Bébé contour">
            <a:extLst>
              <a:ext uri="{FF2B5EF4-FFF2-40B4-BE49-F238E27FC236}">
                <a16:creationId xmlns:a16="http://schemas.microsoft.com/office/drawing/2014/main" id="{6936C489-8C44-17B4-6480-E69C2BBB5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3929" y="1737360"/>
            <a:ext cx="914400" cy="914400"/>
          </a:xfrm>
          <a:prstGeom prst="rect">
            <a:avLst/>
          </a:prstGeom>
        </p:spPr>
      </p:pic>
      <p:pic>
        <p:nvPicPr>
          <p:cNvPr id="7" name="Graphique 6" descr="Chaise de réalisateur avec un remplissage uni">
            <a:extLst>
              <a:ext uri="{FF2B5EF4-FFF2-40B4-BE49-F238E27FC236}">
                <a16:creationId xmlns:a16="http://schemas.microsoft.com/office/drawing/2014/main" id="{74008026-96FD-2E6B-9603-90B047EB8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0521" y="4338021"/>
            <a:ext cx="914400" cy="91440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34DD5B1-AB8B-E6AC-BE26-4DD65E553E7A}"/>
              </a:ext>
            </a:extLst>
          </p:cNvPr>
          <p:cNvSpPr txBox="1">
            <a:spLocks/>
          </p:cNvSpPr>
          <p:nvPr/>
        </p:nvSpPr>
        <p:spPr>
          <a:xfrm>
            <a:off x="6823933" y="1527985"/>
            <a:ext cx="4855285" cy="43937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b="1" u="sng" dirty="0"/>
              <a:t> Type 3: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fr-FR" dirty="0">
                <a:solidFill>
                  <a:schemeClr val="tx1"/>
                </a:solidFill>
              </a:rPr>
              <a:t>Symptômes &lt; 17 ans. Marche acquise puis difficile/perte</a:t>
            </a:r>
          </a:p>
          <a:p>
            <a:pPr>
              <a:buFont typeface="Arial" panose="020B0604020202020204" pitchFamily="34" charset="0"/>
              <a:buChar char="•"/>
            </a:pPr>
            <a:endParaRPr lang="fr-FR" b="1" u="sng" dirty="0"/>
          </a:p>
          <a:p>
            <a:pPr>
              <a:buFont typeface="Arial" panose="020B0604020202020204" pitchFamily="34" charset="0"/>
              <a:buChar char="•"/>
            </a:pPr>
            <a:endParaRPr lang="fr-FR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u="sng" dirty="0"/>
              <a:t> Type 4: 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dirty="0" err="1">
                <a:solidFill>
                  <a:schemeClr val="tx1"/>
                </a:solidFill>
              </a:rPr>
              <a:t>1ers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symptômes</a:t>
            </a:r>
            <a:r>
              <a:rPr lang="en-US" dirty="0">
                <a:solidFill>
                  <a:schemeClr val="tx1"/>
                </a:solidFill>
              </a:rPr>
              <a:t> à </a:t>
            </a:r>
            <a:r>
              <a:rPr lang="en-US" dirty="0" err="1">
                <a:solidFill>
                  <a:schemeClr val="tx1"/>
                </a:solidFill>
              </a:rPr>
              <a:t>l’âge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adulte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Graphique 9" descr="Marcher avec un remplissage uni">
            <a:extLst>
              <a:ext uri="{FF2B5EF4-FFF2-40B4-BE49-F238E27FC236}">
                <a16:creationId xmlns:a16="http://schemas.microsoft.com/office/drawing/2014/main" id="{C83D5265-4101-76FF-8B76-F0CCAAEFC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930" y="5105400"/>
            <a:ext cx="914400" cy="914400"/>
          </a:xfrm>
          <a:prstGeom prst="rect">
            <a:avLst/>
          </a:prstGeom>
        </p:spPr>
      </p:pic>
      <p:pic>
        <p:nvPicPr>
          <p:cNvPr id="12" name="Graphique 11" descr="Enfant avec ballon avec un remplissage uni">
            <a:extLst>
              <a:ext uri="{FF2B5EF4-FFF2-40B4-BE49-F238E27FC236}">
                <a16:creationId xmlns:a16="http://schemas.microsoft.com/office/drawing/2014/main" id="{E96B86FD-95D8-D91B-F953-97B34DB31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1576" y="3267636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C855122-1CDA-6C7B-3374-DB99DC81BD3C}"/>
              </a:ext>
            </a:extLst>
          </p:cNvPr>
          <p:cNvSpPr txBox="1"/>
          <p:nvPr/>
        </p:nvSpPr>
        <p:spPr>
          <a:xfrm>
            <a:off x="4647945" y="5562600"/>
            <a:ext cx="260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120-150 dg/an en France </a:t>
            </a:r>
          </a:p>
          <a:p>
            <a:pPr algn="ctr"/>
            <a:r>
              <a:rPr lang="en-US" b="1" dirty="0"/>
              <a:t>700 </a:t>
            </a:r>
            <a:r>
              <a:rPr lang="en-US" b="1" dirty="0" err="1"/>
              <a:t>adultes</a:t>
            </a:r>
            <a:endParaRPr lang="en-US" b="1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67CEDA1-7B55-FCDA-9785-EDD385C2676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7DACD6C-4F59-E2AC-4917-E5F154EA7D7E}"/>
              </a:ext>
            </a:extLst>
          </p:cNvPr>
          <p:cNvSpPr txBox="1"/>
          <p:nvPr/>
        </p:nvSpPr>
        <p:spPr>
          <a:xfrm>
            <a:off x="1075765" y="412376"/>
            <a:ext cx="1064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 : SMA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3016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343E580-4306-35F8-9EB2-8545CDA9D3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490"/>
            <a:ext cx="7566700" cy="3932169"/>
          </a:xfr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CA34E27-CD09-AC75-600F-42549E4271C0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FF89F1C-F213-4997-9922-C5501514190A}"/>
              </a:ext>
            </a:extLst>
          </p:cNvPr>
          <p:cNvSpPr txBox="1"/>
          <p:nvPr/>
        </p:nvSpPr>
        <p:spPr>
          <a:xfrm>
            <a:off x="1075765" y="412376"/>
            <a:ext cx="1064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 : SMA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C0673986-73E1-CB2B-8CEF-CACC26FF1798}"/>
              </a:ext>
            </a:extLst>
          </p:cNvPr>
          <p:cNvSpPr/>
          <p:nvPr/>
        </p:nvSpPr>
        <p:spPr>
          <a:xfrm>
            <a:off x="7769461" y="3528612"/>
            <a:ext cx="1102165" cy="359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AF828C-4722-4EF7-C8DD-F663311F4D86}"/>
              </a:ext>
            </a:extLst>
          </p:cNvPr>
          <p:cNvSpPr txBox="1"/>
          <p:nvPr/>
        </p:nvSpPr>
        <p:spPr>
          <a:xfrm>
            <a:off x="8959174" y="3112850"/>
            <a:ext cx="3044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Prolongation</a:t>
            </a:r>
            <a:r>
              <a:rPr lang="fr-FR" dirty="0"/>
              <a:t> de l’espérance de vie</a:t>
            </a:r>
          </a:p>
          <a:p>
            <a:r>
              <a:rPr lang="fr-FR" b="1" dirty="0"/>
              <a:t>Nouveaux phénotypes</a:t>
            </a:r>
          </a:p>
          <a:p>
            <a:r>
              <a:rPr lang="fr-FR" dirty="0"/>
              <a:t>Enjeux de rééducation : </a:t>
            </a:r>
            <a:r>
              <a:rPr lang="fr-FR" b="1" dirty="0"/>
              <a:t>participation et qualité de vie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787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2E8A7F-57D8-4353-3DB4-2D4BF23C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D542FF-E8F7-D7F0-75FB-AF604F6AE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3000" dirty="0">
                <a:solidFill>
                  <a:schemeClr val="accent1"/>
                </a:solidFill>
              </a:rPr>
              <a:t>0.  </a:t>
            </a:r>
            <a:r>
              <a:rPr lang="fr-FR" sz="3000" dirty="0"/>
              <a:t>Introduction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3000" dirty="0"/>
              <a:t>Rappels : anatomie et sémiologie d’une atteinte du système nerveux périphérique et du muscle</a:t>
            </a:r>
          </a:p>
          <a:p>
            <a:pPr marL="457200" indent="-457200">
              <a:buFont typeface="+mj-lt"/>
              <a:buAutoNum type="arabicPeriod"/>
            </a:pPr>
            <a:endParaRPr lang="fr-FR" sz="3000" dirty="0"/>
          </a:p>
          <a:p>
            <a:pPr marL="457200" indent="-457200">
              <a:buFont typeface="+mj-lt"/>
              <a:buAutoNum type="arabicPeriod"/>
            </a:pPr>
            <a:r>
              <a:rPr lang="fr-FR" sz="3000" dirty="0"/>
              <a:t>Pathologies neuro-musculaires</a:t>
            </a:r>
          </a:p>
          <a:p>
            <a:pPr marL="457200" indent="-457200">
              <a:buFont typeface="+mj-lt"/>
              <a:buAutoNum type="arabicPeriod"/>
            </a:pPr>
            <a:endParaRPr lang="fr-FR" sz="3000" dirty="0"/>
          </a:p>
          <a:p>
            <a:pPr marL="457200" indent="-457200">
              <a:buFont typeface="+mj-lt"/>
              <a:buAutoNum type="arabicPeriod"/>
            </a:pPr>
            <a:r>
              <a:rPr lang="fr-FR" sz="3000" dirty="0"/>
              <a:t>Outils d’évaluation dans les pathologies neuromusculaires.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C62A29-A13D-31F7-83E9-9B91A994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54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3B9C23-2846-34C8-74AE-85E81244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30</a:t>
            </a:fld>
            <a:endParaRPr lang="en-US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FDF123B-4272-12CA-0BA7-C2048037B86B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FEE97AE-D1DD-82B8-BBEF-A171915F201D}"/>
              </a:ext>
            </a:extLst>
          </p:cNvPr>
          <p:cNvSpPr txBox="1"/>
          <p:nvPr/>
        </p:nvSpPr>
        <p:spPr>
          <a:xfrm>
            <a:off x="1075765" y="412376"/>
            <a:ext cx="932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32873-04DD-7058-A0EE-4C27BDA6F658}"/>
              </a:ext>
            </a:extLst>
          </p:cNvPr>
          <p:cNvSpPr txBox="1"/>
          <p:nvPr/>
        </p:nvSpPr>
        <p:spPr>
          <a:xfrm>
            <a:off x="201759" y="1246421"/>
            <a:ext cx="760157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500" b="1" dirty="0">
                <a:solidFill>
                  <a:schemeClr val="accent5">
                    <a:lumMod val="50000"/>
                  </a:schemeClr>
                </a:solidFill>
              </a:rPr>
              <a:t>Poliomyélite aiguë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 du </a:t>
            </a:r>
            <a:r>
              <a:rPr lang="fr-FR" sz="2000" dirty="0">
                <a:solidFill>
                  <a:srgbClr val="00B050"/>
                </a:solidFill>
              </a:rPr>
              <a:t>2</a:t>
            </a:r>
            <a:r>
              <a:rPr lang="fr-FR" sz="2000" baseline="30000" dirty="0">
                <a:solidFill>
                  <a:srgbClr val="00B050"/>
                </a:solidFill>
              </a:rPr>
              <a:t>e</a:t>
            </a:r>
            <a:r>
              <a:rPr lang="fr-FR" sz="2000" dirty="0">
                <a:solidFill>
                  <a:srgbClr val="00B050"/>
                </a:solidFill>
              </a:rPr>
              <a:t> neurone moteur, </a:t>
            </a:r>
            <a:r>
              <a:rPr lang="fr-FR" sz="2000" dirty="0"/>
              <a:t>+/- SNC (</a:t>
            </a:r>
            <a:r>
              <a:rPr lang="fr-FR" sz="2000" dirty="0" err="1"/>
              <a:t>spinobulbaire</a:t>
            </a:r>
            <a:r>
              <a:rPr lang="fr-FR" sz="2000" dirty="0"/>
              <a:t>)</a:t>
            </a:r>
            <a:endParaRPr lang="fr-FR" sz="20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Maladie infectieuse : poliovirus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Transmission par voie digestive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Paralysie des membres +/- respiratoire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Symptômes aspécifiques (fièvre, voies respiratoires, signes digestifs)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anose="05000000000000000000" pitchFamily="2" charset="2"/>
              </a:rPr>
              <a:t> 1/200 à 1/1000 infections évoluant vers la maladie paralytique. 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b="1" dirty="0">
                <a:sym typeface="Wingdings" panose="05000000000000000000" pitchFamily="2" charset="2"/>
              </a:rPr>
              <a:t> Paralysie résiduelle (membres), amyotrophie, asymétrie de croissance. 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87D48-990E-49FC-87D2-B03A50B6C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248178"/>
            <a:ext cx="2675696" cy="3758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EA17E9-F5D3-4B8B-8CDB-325772816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04" y="4677926"/>
            <a:ext cx="2543327" cy="18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74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3B9C23-2846-34C8-74AE-85E81244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31</a:t>
            </a:fld>
            <a:endParaRPr lang="en-US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FDF123B-4272-12CA-0BA7-C2048037B86B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FEE97AE-D1DD-82B8-BBEF-A171915F201D}"/>
              </a:ext>
            </a:extLst>
          </p:cNvPr>
          <p:cNvSpPr txBox="1"/>
          <p:nvPr/>
        </p:nvSpPr>
        <p:spPr>
          <a:xfrm>
            <a:off x="1075765" y="412376"/>
            <a:ext cx="932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corne antérieure de la moelle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532873-04DD-7058-A0EE-4C27BDA6F658}"/>
              </a:ext>
            </a:extLst>
          </p:cNvPr>
          <p:cNvSpPr txBox="1"/>
          <p:nvPr/>
        </p:nvSpPr>
        <p:spPr>
          <a:xfrm>
            <a:off x="201759" y="1246421"/>
            <a:ext cx="7601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89796-45D7-4F24-929A-2E2B1D6D6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379732"/>
            <a:ext cx="6451600" cy="49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13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583057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des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racines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nerveuses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32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278605"/>
            <a:ext cx="1382898" cy="467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2202A-9638-4D71-83B8-52DB3C97BA87}"/>
              </a:ext>
            </a:extLst>
          </p:cNvPr>
          <p:cNvSpPr/>
          <p:nvPr/>
        </p:nvSpPr>
        <p:spPr>
          <a:xfrm>
            <a:off x="4073937" y="2636983"/>
            <a:ext cx="430306" cy="400068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071F55-78F5-4AA0-B290-EEDDA28608E4}"/>
              </a:ext>
            </a:extLst>
          </p:cNvPr>
          <p:cNvSpPr/>
          <p:nvPr/>
        </p:nvSpPr>
        <p:spPr>
          <a:xfrm>
            <a:off x="4340966" y="1825152"/>
            <a:ext cx="430306" cy="400068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06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6644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des racines nerveuses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33</a:t>
            </a:fld>
            <a:endParaRPr lang="en-US"/>
          </a:p>
        </p:txBody>
      </p: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6402025F-D042-F937-A9A3-8CB1845F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532"/>
            <a:ext cx="7761827" cy="47288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D3FCA04-52CD-8E3A-9BEC-175BAEF6C3A9}"/>
              </a:ext>
            </a:extLst>
          </p:cNvPr>
          <p:cNvSpPr txBox="1"/>
          <p:nvPr/>
        </p:nvSpPr>
        <p:spPr>
          <a:xfrm>
            <a:off x="7906871" y="2738792"/>
            <a:ext cx="37024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 mécaniques</a:t>
            </a:r>
            <a:r>
              <a:rPr lang="fr-FR" sz="1800" dirty="0"/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800" dirty="0">
                <a:sym typeface="Wingdings" panose="05000000000000000000" pitchFamily="2" charset="2"/>
              </a:rPr>
              <a:t>Névralgies cervico-brachiales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800" dirty="0">
                <a:sym typeface="Wingdings" panose="05000000000000000000" pitchFamily="2" charset="2"/>
              </a:rPr>
              <a:t>Sciatiques, cruralgies</a:t>
            </a:r>
          </a:p>
          <a:p>
            <a:endParaRPr lang="fr-FR" sz="1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Polyradiculonévrite inflammatoire démyélinisante aigue (PRNA)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55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8159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des racines nerveuses : PRNA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34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B94627-D43A-ADDA-EF62-37D721BC8F7E}"/>
              </a:ext>
            </a:extLst>
          </p:cNvPr>
          <p:cNvSpPr txBox="1"/>
          <p:nvPr/>
        </p:nvSpPr>
        <p:spPr>
          <a:xfrm>
            <a:off x="561344" y="1455057"/>
            <a:ext cx="8224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Polyradiculonévrite inflammatoire démyélinisante aigue (PRNA) : </a:t>
            </a:r>
            <a:r>
              <a:rPr lang="fr-FR" dirty="0"/>
              <a:t>syndrome de </a:t>
            </a:r>
            <a:r>
              <a:rPr lang="fr-FR" dirty="0" err="1"/>
              <a:t>Guilain</a:t>
            </a:r>
            <a:r>
              <a:rPr lang="fr-FR" dirty="0"/>
              <a:t> Barré </a:t>
            </a:r>
          </a:p>
          <a:p>
            <a:r>
              <a:rPr lang="en-US" dirty="0" err="1"/>
              <a:t>Atteinte</a:t>
            </a:r>
            <a:r>
              <a:rPr lang="en-US" dirty="0"/>
              <a:t> </a:t>
            </a:r>
            <a:r>
              <a:rPr lang="en-US" b="1" dirty="0" err="1"/>
              <a:t>démyélinisante</a:t>
            </a:r>
            <a:r>
              <a:rPr lang="en-US" dirty="0"/>
              <a:t> des </a:t>
            </a:r>
            <a:r>
              <a:rPr lang="en-US" b="1" dirty="0" err="1"/>
              <a:t>racines</a:t>
            </a:r>
            <a:r>
              <a:rPr lang="en-US" dirty="0"/>
              <a:t> et des </a:t>
            </a:r>
            <a:r>
              <a:rPr lang="en-US" b="1" dirty="0"/>
              <a:t>nerfs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3 phases: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>
                <a:sym typeface="Wingdings" panose="05000000000000000000" pitchFamily="2" charset="2"/>
              </a:rPr>
              <a:t>Extension</a:t>
            </a:r>
            <a:r>
              <a:rPr lang="en-US" dirty="0">
                <a:sym typeface="Wingdings" panose="05000000000000000000" pitchFamily="2" charset="2"/>
              </a:rPr>
              <a:t> : deficit </a:t>
            </a:r>
            <a:r>
              <a:rPr lang="en-US" dirty="0" err="1">
                <a:sym typeface="Wingdings" panose="05000000000000000000" pitchFamily="2" charset="2"/>
              </a:rPr>
              <a:t>moteur</a:t>
            </a:r>
            <a:r>
              <a:rPr lang="en-US" dirty="0">
                <a:sym typeface="Wingdings" panose="05000000000000000000" pitchFamily="2" charset="2"/>
              </a:rPr>
              <a:t> proximal et </a:t>
            </a:r>
            <a:r>
              <a:rPr lang="en-US" dirty="0" err="1">
                <a:sym typeface="Wingdings" panose="05000000000000000000" pitchFamily="2" charset="2"/>
              </a:rPr>
              <a:t>sensitif</a:t>
            </a:r>
            <a:r>
              <a:rPr lang="en-US" dirty="0">
                <a:sym typeface="Wingdings" panose="05000000000000000000" pitchFamily="2" charset="2"/>
              </a:rPr>
              <a:t> distal, </a:t>
            </a:r>
            <a:r>
              <a:rPr lang="en-US" dirty="0" err="1">
                <a:sym typeface="Wingdings" panose="05000000000000000000" pitchFamily="2" charset="2"/>
              </a:rPr>
              <a:t>ataxie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Paresthésies</a:t>
            </a:r>
            <a:r>
              <a:rPr lang="en-US" dirty="0">
                <a:sym typeface="Wingdings" panose="05000000000000000000" pitchFamily="2" charset="2"/>
              </a:rPr>
              <a:t> ascendants. </a:t>
            </a:r>
            <a:r>
              <a:rPr lang="en-US" dirty="0" err="1">
                <a:sym typeface="Wingdings" panose="05000000000000000000" pitchFamily="2" charset="2"/>
              </a:rPr>
              <a:t>Risque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respiratoire</a:t>
            </a:r>
            <a:r>
              <a:rPr lang="en-US" dirty="0">
                <a:sym typeface="Wingdings" panose="05000000000000000000" pitchFamily="2" charset="2"/>
              </a:rPr>
              <a:t> et </a:t>
            </a:r>
            <a:r>
              <a:rPr lang="en-US" dirty="0" err="1">
                <a:sym typeface="Wingdings" panose="05000000000000000000" pitchFamily="2" charset="2"/>
              </a:rPr>
              <a:t>bulbaire</a:t>
            </a:r>
            <a:r>
              <a:rPr lang="en-US" dirty="0">
                <a:sym typeface="Wingdings" panose="05000000000000000000" pitchFamily="2" charset="2"/>
              </a:rPr>
              <a:t> (deglutition). </a:t>
            </a:r>
            <a:r>
              <a:rPr lang="en-US" dirty="0" err="1">
                <a:sym typeface="Wingdings" panose="05000000000000000000" pitchFamily="2" charset="2"/>
              </a:rPr>
              <a:t>Douleurs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myalgies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lombalgies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douleurs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neuropathiques</a:t>
            </a:r>
            <a:r>
              <a:rPr lang="en-US" dirty="0">
                <a:sym typeface="Wingdings" panose="05000000000000000000" pitchFamily="2" charset="2"/>
              </a:rPr>
              <a:t>). </a:t>
            </a:r>
            <a:r>
              <a:rPr lang="en-US" b="1" dirty="0">
                <a:sym typeface="Wingdings" panose="05000000000000000000" pitchFamily="2" charset="2"/>
              </a:rPr>
              <a:t>&lt; 4 </a:t>
            </a:r>
            <a:r>
              <a:rPr lang="en-US" b="1" dirty="0" err="1">
                <a:sym typeface="Wingdings" panose="05000000000000000000" pitchFamily="2" charset="2"/>
              </a:rPr>
              <a:t>semaines</a:t>
            </a:r>
            <a:endParaRPr lang="en-US" b="1" dirty="0">
              <a:sym typeface="Wingdings" panose="05000000000000000000" pitchFamily="2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>
                <a:sym typeface="Wingdings" panose="05000000000000000000" pitchFamily="2" charset="2"/>
              </a:rPr>
              <a:t>Plateau</a:t>
            </a:r>
            <a:r>
              <a:rPr lang="en-US" dirty="0">
                <a:sym typeface="Wingdings" panose="05000000000000000000" pitchFamily="2" charset="2"/>
              </a:rPr>
              <a:t> : </a:t>
            </a:r>
            <a:r>
              <a:rPr lang="en-US" dirty="0" err="1">
                <a:sym typeface="Wingdings" panose="05000000000000000000" pitchFamily="2" charset="2"/>
              </a:rPr>
              <a:t>stabilité</a:t>
            </a:r>
            <a:r>
              <a:rPr lang="en-US" dirty="0">
                <a:sym typeface="Wingdings" panose="05000000000000000000" pitchFamily="2" charset="2"/>
              </a:rPr>
              <a:t>, durée variable. 1/3 </a:t>
            </a:r>
            <a:r>
              <a:rPr lang="en-US" dirty="0" err="1">
                <a:sym typeface="Wingdings" panose="05000000000000000000" pitchFamily="2" charset="2"/>
              </a:rPr>
              <a:t>ambulants</a:t>
            </a:r>
            <a:r>
              <a:rPr lang="en-US" dirty="0">
                <a:sym typeface="Wingdings" panose="05000000000000000000" pitchFamily="2" charset="2"/>
              </a:rPr>
              <a:t>, 1/3 non ambulant, 1/3 sous assistance </a:t>
            </a:r>
            <a:r>
              <a:rPr lang="en-US" dirty="0" err="1">
                <a:sym typeface="Wingdings" panose="05000000000000000000" pitchFamily="2" charset="2"/>
              </a:rPr>
              <a:t>respiratoire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b="1" dirty="0">
                <a:sym typeface="Wingdings" panose="05000000000000000000" pitchFamily="2" charset="2"/>
              </a:rPr>
              <a:t>Durée variable</a:t>
            </a:r>
            <a:r>
              <a:rPr lang="en-US" dirty="0">
                <a:sym typeface="Wingdings" panose="05000000000000000000" pitchFamily="2" charset="2"/>
              </a:rPr>
              <a:t>. Troubles </a:t>
            </a:r>
            <a:r>
              <a:rPr lang="en-US" dirty="0" err="1">
                <a:sym typeface="Wingdings" panose="05000000000000000000" pitchFamily="2" charset="2"/>
              </a:rPr>
              <a:t>végétatifs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rythme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cardiaque</a:t>
            </a:r>
            <a:r>
              <a:rPr lang="en-US" dirty="0">
                <a:sym typeface="Wingdings" panose="05000000000000000000" pitchFamily="2" charset="2"/>
              </a:rPr>
              <a:t>, tension…) dans les forms </a:t>
            </a:r>
            <a:r>
              <a:rPr lang="en-US" dirty="0" err="1">
                <a:sym typeface="Wingdings" panose="05000000000000000000" pitchFamily="2" charset="2"/>
              </a:rPr>
              <a:t>sévères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 err="1">
                <a:sym typeface="Wingdings" panose="05000000000000000000" pitchFamily="2" charset="2"/>
              </a:rPr>
              <a:t>Récupération</a:t>
            </a:r>
            <a:r>
              <a:rPr lang="en-US" dirty="0">
                <a:sym typeface="Wingdings" panose="05000000000000000000" pitchFamily="2" charset="2"/>
              </a:rPr>
              <a:t>: dans </a:t>
            </a:r>
            <a:r>
              <a:rPr lang="en-US" dirty="0" err="1">
                <a:sym typeface="Wingdings" panose="05000000000000000000" pitchFamily="2" charset="2"/>
              </a:rPr>
              <a:t>l’ordre</a:t>
            </a:r>
            <a:r>
              <a:rPr lang="en-US" dirty="0">
                <a:sym typeface="Wingdings" panose="05000000000000000000" pitchFamily="2" charset="2"/>
              </a:rPr>
              <a:t> inverse des deficits. </a:t>
            </a:r>
            <a:r>
              <a:rPr lang="en-US" b="1" dirty="0" err="1">
                <a:sym typeface="Wingdings" panose="05000000000000000000" pitchFamily="2" charset="2"/>
              </a:rPr>
              <a:t>Jusqu’à</a:t>
            </a:r>
            <a:r>
              <a:rPr lang="en-US" b="1" dirty="0">
                <a:sym typeface="Wingdings" panose="05000000000000000000" pitchFamily="2" charset="2"/>
              </a:rPr>
              <a:t> 12-18 </a:t>
            </a:r>
            <a:r>
              <a:rPr lang="en-US" b="1" dirty="0" err="1">
                <a:sym typeface="Wingdings" panose="05000000000000000000" pitchFamily="2" charset="2"/>
              </a:rPr>
              <a:t>mois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pic>
        <p:nvPicPr>
          <p:cNvPr id="14" name="Image 1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8661F37-A20F-17A6-01B0-AF2286E08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/>
        </p:blipFill>
        <p:spPr>
          <a:xfrm>
            <a:off x="8978772" y="1255060"/>
            <a:ext cx="3213228" cy="50109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1F55F9-B717-0EFB-9FB6-38E277E9D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10035" r="12021" b="5908"/>
          <a:stretch/>
        </p:blipFill>
        <p:spPr>
          <a:xfrm>
            <a:off x="3066764" y="4879110"/>
            <a:ext cx="3213228" cy="13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8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35917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plexiques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35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369733"/>
            <a:ext cx="1170182" cy="376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2202A-9638-4D71-83B8-52DB3C97BA87}"/>
              </a:ext>
            </a:extLst>
          </p:cNvPr>
          <p:cNvSpPr/>
          <p:nvPr/>
        </p:nvSpPr>
        <p:spPr>
          <a:xfrm>
            <a:off x="6663711" y="2365072"/>
            <a:ext cx="430306" cy="400068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61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842FF9-3503-D082-C0E0-C623BBDE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36</a:t>
            </a:fld>
            <a:endParaRPr lang="en-US"/>
          </a:p>
        </p:txBody>
      </p: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C5E1BA3-ADDD-0431-465A-43C11F7A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"/>
          <a:stretch/>
        </p:blipFill>
        <p:spPr>
          <a:xfrm>
            <a:off x="7126300" y="33090"/>
            <a:ext cx="50657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B03655-90D7-F068-F280-1150B358D882}"/>
              </a:ext>
            </a:extLst>
          </p:cNvPr>
          <p:cNvSpPr txBox="1"/>
          <p:nvPr/>
        </p:nvSpPr>
        <p:spPr>
          <a:xfrm>
            <a:off x="1075765" y="412376"/>
            <a:ext cx="4083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plexiques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2AFCBC-0667-15CE-59FA-F5C717EAB723}"/>
              </a:ext>
            </a:extLst>
          </p:cNvPr>
          <p:cNvSpPr txBox="1"/>
          <p:nvPr/>
        </p:nvSpPr>
        <p:spPr>
          <a:xfrm>
            <a:off x="357948" y="1385121"/>
            <a:ext cx="676835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 mécaniques</a:t>
            </a:r>
            <a:r>
              <a:rPr lang="fr-FR" sz="1800" dirty="0"/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800" dirty="0">
                <a:sym typeface="Wingdings" panose="05000000000000000000" pitchFamily="2" charset="2"/>
              </a:rPr>
              <a:t>Avulsions, compressions, …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Déficit </a:t>
            </a:r>
            <a:r>
              <a:rPr lang="fr-FR" b="1" dirty="0">
                <a:sym typeface="Wingdings" panose="05000000000000000000" pitchFamily="2" charset="2"/>
              </a:rPr>
              <a:t>sensitivomoteur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b="1" dirty="0">
                <a:sym typeface="Wingdings" panose="05000000000000000000" pitchFamily="2" charset="2"/>
              </a:rPr>
              <a:t>systématisé en un territoire plexique  (plexus brachial ++)</a:t>
            </a:r>
          </a:p>
          <a:p>
            <a:r>
              <a:rPr lang="fr-FR" sz="1800" i="1" dirty="0">
                <a:sym typeface="Wingdings" panose="05000000000000000000" pitchFamily="2" charset="2"/>
              </a:rPr>
              <a:t>Ex: Tronc supérieur  atteinte C5+C6</a:t>
            </a:r>
          </a:p>
          <a:p>
            <a:r>
              <a:rPr lang="fr-FR" i="1" dirty="0">
                <a:sym typeface="Wingdings" panose="05000000000000000000" pitchFamily="2" charset="2"/>
              </a:rPr>
              <a:t>Faisceau antéro-latéral = musculo-cutané + médian à l’avant bras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1800" dirty="0">
              <a:sym typeface="Wingdings" panose="05000000000000000000" pitchFamily="2" charset="2"/>
            </a:endParaRPr>
          </a:p>
          <a:p>
            <a:endParaRPr lang="fr-FR" sz="1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Inflammatoire: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plexopathie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douloureuse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amyotrophiante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= syndrome de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Parsonage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Turner</a:t>
            </a:r>
          </a:p>
          <a:p>
            <a:r>
              <a:rPr lang="fr-FR" b="1" dirty="0">
                <a:sym typeface="Wingdings" panose="05000000000000000000" pitchFamily="2" charset="2"/>
              </a:rPr>
              <a:t> Douleurs neuropathiques insomniante, </a:t>
            </a:r>
          </a:p>
          <a:p>
            <a:r>
              <a:rPr lang="fr-FR" b="1" dirty="0">
                <a:sym typeface="Wingdings" panose="05000000000000000000" pitchFamily="2" charset="2"/>
              </a:rPr>
              <a:t>Suivies d’un déficit moteur </a:t>
            </a:r>
          </a:p>
          <a:p>
            <a:r>
              <a:rPr lang="fr-FR" sz="1800" i="1" dirty="0">
                <a:sym typeface="Wingdings" panose="05000000000000000000" pitchFamily="2" charset="2"/>
              </a:rPr>
              <a:t>Le plus souvent correspondant au tronc supérieur du plexus brachial : C5C6. Amyotrophie rapide.</a:t>
            </a:r>
          </a:p>
          <a:p>
            <a:r>
              <a:rPr lang="fr-FR" dirty="0">
                <a:sym typeface="Wingdings" panose="05000000000000000000" pitchFamily="2" charset="2"/>
              </a:rPr>
              <a:t>Association hépatite E</a:t>
            </a:r>
          </a:p>
          <a:p>
            <a:r>
              <a:rPr lang="fr-FR" dirty="0">
                <a:sym typeface="Wingdings" panose="05000000000000000000" pitchFamily="2" charset="2"/>
              </a:rPr>
              <a:t>Rares formes génétiques</a:t>
            </a:r>
          </a:p>
          <a:p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97BB059-8860-35D9-9C07-0F809DD26A04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98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47441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neuropathiques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37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/>
          <p:nvPr/>
        </p:nvCxnSpPr>
        <p:spPr>
          <a:xfrm flipV="1">
            <a:off x="5923835" y="3432493"/>
            <a:ext cx="469620" cy="313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2202A-9638-4D71-83B8-52DB3C97BA87}"/>
              </a:ext>
            </a:extLst>
          </p:cNvPr>
          <p:cNvSpPr/>
          <p:nvPr/>
        </p:nvSpPr>
        <p:spPr>
          <a:xfrm>
            <a:off x="7383869" y="3113533"/>
            <a:ext cx="430306" cy="400068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75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1D002CA-B747-2469-7D02-90472402C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29" y="1954961"/>
            <a:ext cx="6211771" cy="387925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5400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neuropathiques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38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ABE9EA98-654F-5941-1C87-6A313FF74404}"/>
              </a:ext>
            </a:extLst>
          </p:cNvPr>
          <p:cNvSpPr txBox="1"/>
          <p:nvPr/>
        </p:nvSpPr>
        <p:spPr>
          <a:xfrm>
            <a:off x="357948" y="1385121"/>
            <a:ext cx="676835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Acquises </a:t>
            </a:r>
            <a:r>
              <a:rPr lang="fr-FR" sz="2000" dirty="0"/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Polynévrites</a:t>
            </a:r>
            <a:r>
              <a:rPr lang="fr-FR" sz="2000" dirty="0">
                <a:sym typeface="Wingdings" panose="05000000000000000000" pitchFamily="2" charset="2"/>
              </a:rPr>
              <a:t> (= polyneuropathies). Toxiques (alcool, chimiothérapies, </a:t>
            </a:r>
            <a:r>
              <a:rPr lang="fr-FR" sz="2000" dirty="0" err="1">
                <a:sym typeface="Wingdings" panose="05000000000000000000" pitchFamily="2" charset="2"/>
              </a:rPr>
              <a:t>etc</a:t>
            </a:r>
            <a:r>
              <a:rPr lang="fr-FR" sz="2000" dirty="0">
                <a:sym typeface="Wingdings" panose="05000000000000000000" pitchFamily="2" charset="2"/>
              </a:rPr>
              <a:t>), métaboliques (diabète, insuffisance rénale…)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 err="1">
                <a:sym typeface="Wingdings" panose="05000000000000000000" pitchFamily="2" charset="2"/>
              </a:rPr>
              <a:t>Mononévrites</a:t>
            </a:r>
            <a:r>
              <a:rPr lang="fr-FR" sz="2000" dirty="0">
                <a:sym typeface="Wingdings" panose="05000000000000000000" pitchFamily="2" charset="2"/>
              </a:rPr>
              <a:t> : un seul tronc nerveux </a:t>
            </a:r>
            <a:r>
              <a:rPr lang="fr-FR" sz="2000" i="1" dirty="0">
                <a:sym typeface="Wingdings" panose="05000000000000000000" pitchFamily="2" charset="2"/>
              </a:rPr>
              <a:t>(médian, ulnaire, fibulaire, etc.)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ym typeface="Wingdings" panose="05000000000000000000" pitchFamily="2" charset="2"/>
              </a:rPr>
              <a:t>Axonales/démyélinisantes</a:t>
            </a:r>
          </a:p>
          <a:p>
            <a:r>
              <a:rPr lang="fr-FR" sz="2000" i="1" dirty="0">
                <a:sym typeface="Wingdings" panose="05000000000000000000" pitchFamily="2" charset="2"/>
              </a:rPr>
              <a:t>Cf cours Dr. Cheminon</a:t>
            </a:r>
          </a:p>
          <a:p>
            <a:endParaRPr lang="fr-FR" sz="2000" i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Héréditaires </a:t>
            </a:r>
          </a:p>
          <a:p>
            <a:endParaRPr lang="en-US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2FE2F28-A44E-50BB-73AB-655CB04CC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6580"/>
          <a:stretch/>
        </p:blipFill>
        <p:spPr>
          <a:xfrm rot="16200000">
            <a:off x="8054471" y="-619050"/>
            <a:ext cx="1139158" cy="240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62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5542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Neuropathies héréditaires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39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ABE9EA98-654F-5941-1C87-6A313FF74404}"/>
              </a:ext>
            </a:extLst>
          </p:cNvPr>
          <p:cNvSpPr txBox="1"/>
          <p:nvPr/>
        </p:nvSpPr>
        <p:spPr>
          <a:xfrm>
            <a:off x="357947" y="1385121"/>
            <a:ext cx="1098240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Maladie de Charcot Marie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Tooth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dirty="0"/>
              <a:t>:</a:t>
            </a:r>
          </a:p>
          <a:p>
            <a:r>
              <a:rPr lang="fr-FR" b="1" dirty="0">
                <a:sym typeface="Wingdings" panose="05000000000000000000" pitchFamily="2" charset="2"/>
              </a:rPr>
              <a:t>Type </a:t>
            </a:r>
            <a:r>
              <a:rPr lang="fr-FR" b="1" dirty="0" err="1">
                <a:sym typeface="Wingdings" panose="05000000000000000000" pitchFamily="2" charset="2"/>
              </a:rPr>
              <a:t>1A</a:t>
            </a:r>
            <a:r>
              <a:rPr lang="fr-FR" b="1" dirty="0">
                <a:sym typeface="Wingdings" panose="05000000000000000000" pitchFamily="2" charset="2"/>
              </a:rPr>
              <a:t>: </a:t>
            </a:r>
            <a:r>
              <a:rPr lang="fr-FR" dirty="0">
                <a:sym typeface="Wingdings" panose="05000000000000000000" pitchFamily="2" charset="2"/>
              </a:rPr>
              <a:t>le plus fréquent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dirty="0">
                <a:sym typeface="Wingdings" panose="05000000000000000000" pitchFamily="2" charset="2"/>
              </a:rPr>
              <a:t>Atteinte démyélinisante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dirty="0">
                <a:sym typeface="Wingdings" panose="05000000000000000000" pitchFamily="2" charset="2"/>
              </a:rPr>
              <a:t>Transmission autosomique dominante. Gène PMP22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b="1" dirty="0">
                <a:sym typeface="Wingdings" panose="05000000000000000000" pitchFamily="2" charset="2"/>
              </a:rPr>
              <a:t>Atteinte sensitivomotrice à prédominance motrice, distale, ascendante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b="1" dirty="0">
                <a:sym typeface="Wingdings" panose="05000000000000000000" pitchFamily="2" charset="2"/>
              </a:rPr>
              <a:t>Déformations neuro-orthopédiques 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Pied creux, griffe des orteils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Scoliose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dirty="0">
                <a:sym typeface="Wingdings" panose="05000000000000000000" pitchFamily="2" charset="2"/>
              </a:rPr>
              <a:t>Evolution très </a:t>
            </a:r>
            <a:r>
              <a:rPr lang="fr-FR" b="1" dirty="0">
                <a:sym typeface="Wingdings" panose="05000000000000000000" pitchFamily="2" charset="2"/>
              </a:rPr>
              <a:t>lente, progressive</a:t>
            </a:r>
          </a:p>
          <a:p>
            <a:r>
              <a:rPr lang="fr-FR" dirty="0">
                <a:sym typeface="Wingdings" panose="05000000000000000000" pitchFamily="2" charset="2"/>
              </a:rPr>
              <a:t>Autres types : 2 à 4. Formes démyélinisantes et axonales, plutôt plus sévères. Transmission dominante, récessive ou liée à l’X. </a:t>
            </a:r>
          </a:p>
          <a:p>
            <a:r>
              <a:rPr lang="fr-FR" b="1" dirty="0">
                <a:sym typeface="Wingdings" panose="05000000000000000000" pitchFamily="2" charset="2"/>
              </a:rPr>
              <a:t>/!\ motricité fine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HNPP :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Neuropahtie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héréditaire par hypersensibilité à la pression</a:t>
            </a:r>
          </a:p>
          <a:p>
            <a:r>
              <a:rPr lang="fr-FR" dirty="0"/>
              <a:t>Syndromes canalaires répétés, parfois confluence vers une polyneuropathie. Démyélinisant. PMP22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HSAN :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Hereditary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sensory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autonomic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</a:rPr>
              <a:t>neuropathy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2FE2F28-A44E-50BB-73AB-655CB04CC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6580"/>
          <a:stretch/>
        </p:blipFill>
        <p:spPr>
          <a:xfrm rot="16200000">
            <a:off x="8054471" y="-619050"/>
            <a:ext cx="1139158" cy="2402544"/>
          </a:xfrm>
          <a:prstGeom prst="rect">
            <a:avLst/>
          </a:prstGeom>
        </p:spPr>
      </p:pic>
      <p:pic>
        <p:nvPicPr>
          <p:cNvPr id="6" name="Image 5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822A645B-5454-815D-D0A2-56668288C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94" y="1331493"/>
            <a:ext cx="3067207" cy="24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9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2739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Introduction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165568" y="1819281"/>
            <a:ext cx="111517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Maladies neuromusculaires = maladies du système nerveux périphérique, de la jonction neuromusculaire et du muscle.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Prévalence : </a:t>
            </a:r>
            <a:r>
              <a:rPr lang="fr-FR" sz="2000" b="1" dirty="0"/>
              <a:t>223/100 000. </a:t>
            </a:r>
          </a:p>
          <a:p>
            <a:r>
              <a:rPr lang="fr-FR" sz="2000" dirty="0">
                <a:solidFill>
                  <a:schemeClr val="tx1"/>
                </a:solidFill>
              </a:rPr>
              <a:t>(~ 153 000 en France, ~ </a:t>
            </a:r>
            <a:r>
              <a:rPr lang="fr-FR" sz="2000" i="1" dirty="0"/>
              <a:t>544</a:t>
            </a:r>
            <a:r>
              <a:rPr lang="fr-FR" sz="2000" i="1" dirty="0">
                <a:solidFill>
                  <a:schemeClr val="tx1"/>
                </a:solidFill>
              </a:rPr>
              <a:t> 000 AVC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/>
              <a:t>Maladies rares pas si rares que cela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Tout le monde connaît les maladies neuromusculaires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54866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5542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Neuropathies héréditaires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40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ABE9EA98-654F-5941-1C87-6A313FF74404}"/>
              </a:ext>
            </a:extLst>
          </p:cNvPr>
          <p:cNvSpPr txBox="1"/>
          <p:nvPr/>
        </p:nvSpPr>
        <p:spPr>
          <a:xfrm>
            <a:off x="357947" y="2665642"/>
            <a:ext cx="669727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Amylose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Polyneuropathie</a:t>
            </a:r>
            <a:r>
              <a:rPr lang="en-US" dirty="0"/>
              <a:t> </a:t>
            </a:r>
            <a:r>
              <a:rPr lang="en-US" b="1" dirty="0" err="1"/>
              <a:t>sensitivomotrice</a:t>
            </a:r>
            <a:r>
              <a:rPr lang="en-US" dirty="0"/>
              <a:t> </a:t>
            </a:r>
            <a:r>
              <a:rPr lang="en-US" dirty="0" err="1"/>
              <a:t>axonale</a:t>
            </a:r>
            <a:r>
              <a:rPr lang="en-US" dirty="0"/>
              <a:t>, à </a:t>
            </a:r>
            <a:r>
              <a:rPr lang="en-US" dirty="0" err="1"/>
              <a:t>composante</a:t>
            </a:r>
            <a:r>
              <a:rPr lang="en-US" dirty="0"/>
              <a:t> </a:t>
            </a:r>
            <a:r>
              <a:rPr lang="en-US" b="1" dirty="0" err="1"/>
              <a:t>dysautonomique</a:t>
            </a:r>
            <a:endParaRPr lang="en-US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/>
              <a:t>Evolutive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Contexte</a:t>
            </a:r>
            <a:r>
              <a:rPr lang="en-US" dirty="0"/>
              <a:t> familial. </a:t>
            </a:r>
            <a:r>
              <a:rPr lang="en-US" dirty="0" err="1"/>
              <a:t>Autosomique</a:t>
            </a:r>
            <a:r>
              <a:rPr lang="en-US" dirty="0"/>
              <a:t> dominant, gene de la </a:t>
            </a:r>
            <a:r>
              <a:rPr lang="en-US" dirty="0" err="1"/>
              <a:t>transthyrétine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Atteinte</a:t>
            </a:r>
            <a:r>
              <a:rPr lang="en-US" dirty="0"/>
              <a:t> </a:t>
            </a:r>
            <a:r>
              <a:rPr lang="en-US" dirty="0" err="1"/>
              <a:t>cardiaque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 err="1"/>
              <a:t>Traitement</a:t>
            </a:r>
            <a:r>
              <a:rPr lang="en-US" dirty="0"/>
              <a:t> 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2FE2F28-A44E-50BB-73AB-655CB04CC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6580"/>
          <a:stretch/>
        </p:blipFill>
        <p:spPr>
          <a:xfrm rot="16200000">
            <a:off x="8054471" y="-619050"/>
            <a:ext cx="1139158" cy="2402544"/>
          </a:xfrm>
          <a:prstGeom prst="rect">
            <a:avLst/>
          </a:prstGeom>
        </p:spPr>
      </p:pic>
      <p:pic>
        <p:nvPicPr>
          <p:cNvPr id="8" name="Image 7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FF659EFC-5A62-B42E-C729-F4A71B6F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82" y="1655282"/>
            <a:ext cx="4708380" cy="40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4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74686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de la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jonction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neuromusculaire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41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278605"/>
            <a:ext cx="1365965" cy="467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2202A-9638-4D71-83B8-52DB3C97BA87}"/>
              </a:ext>
            </a:extLst>
          </p:cNvPr>
          <p:cNvSpPr/>
          <p:nvPr/>
        </p:nvSpPr>
        <p:spPr>
          <a:xfrm>
            <a:off x="6793031" y="5413016"/>
            <a:ext cx="430306" cy="400068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11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8518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jonction neuromusculaire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42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B40BEFC-1E4E-9145-F0A4-15E8CDAB6394}"/>
              </a:ext>
            </a:extLst>
          </p:cNvPr>
          <p:cNvSpPr txBox="1"/>
          <p:nvPr/>
        </p:nvSpPr>
        <p:spPr>
          <a:xfrm>
            <a:off x="295194" y="1410584"/>
            <a:ext cx="66972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Myasthénie auto-immune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Auto-anticorps contre le récepteur (post-synaptique) de l’acétylcholine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Adultes le plus souvent. F&gt;H entre 20 et 40 ans, H&gt;F au-delà de 60 ans.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Fatigabilité </a:t>
            </a:r>
            <a:r>
              <a:rPr lang="fr-FR" dirty="0" err="1"/>
              <a:t>escessive</a:t>
            </a:r>
            <a:r>
              <a:rPr lang="fr-FR" dirty="0"/>
              <a:t> à l’effort, fluctuant dans le temps : augmente à l’effort, en fin de journée, se corrige au repos. Y compris dans des muscles ne participant pas à l’effort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Ophtalmoplégie, ptosis, trouble de déglutition, faiblesse des membres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2" name="Image 41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41816AD-3E39-7EDD-6B68-955F78C71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94" y="2052922"/>
            <a:ext cx="5231269" cy="3496232"/>
          </a:xfrm>
          <a:prstGeom prst="rect">
            <a:avLst/>
          </a:prstGeom>
        </p:spPr>
      </p:pic>
      <p:pic>
        <p:nvPicPr>
          <p:cNvPr id="44" name="Image 43" descr="Une image contenant personne, intérieur, verres, dents&#10;&#10;Description générée automatiquement">
            <a:extLst>
              <a:ext uri="{FF2B5EF4-FFF2-40B4-BE49-F238E27FC236}">
                <a16:creationId xmlns:a16="http://schemas.microsoft.com/office/drawing/2014/main" id="{89B81747-1618-4472-E43A-1E9777259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7" y="5186662"/>
            <a:ext cx="1895475" cy="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45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8518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de la jonction neuromusculaire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43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B40BEFC-1E4E-9145-F0A4-15E8CDAB6394}"/>
              </a:ext>
            </a:extLst>
          </p:cNvPr>
          <p:cNvSpPr txBox="1"/>
          <p:nvPr/>
        </p:nvSpPr>
        <p:spPr>
          <a:xfrm>
            <a:off x="295194" y="1410584"/>
            <a:ext cx="567428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Myasthénie auto-immune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Hyperplasie thymique dans 60% des cas.  Parfois thymome bénin ou malin.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Parfois purement oculaire (10-15%)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Formes avec anti-MUSK : plus souvent généralisées. F&gt;H. Atteinte bulbaire et respiratoire fréquente. 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4" name="Image 43" descr="Une image contenant personne, intérieur, verres, dents&#10;&#10;Description générée automatiquement">
            <a:extLst>
              <a:ext uri="{FF2B5EF4-FFF2-40B4-BE49-F238E27FC236}">
                <a16:creationId xmlns:a16="http://schemas.microsoft.com/office/drawing/2014/main" id="{89B81747-1618-4472-E43A-1E977725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41" y="1426707"/>
            <a:ext cx="3839294" cy="17074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DBB2F4-7387-9D11-8577-A067CDCF9CE6}"/>
              </a:ext>
            </a:extLst>
          </p:cNvPr>
          <p:cNvSpPr txBox="1"/>
          <p:nvPr/>
        </p:nvSpPr>
        <p:spPr>
          <a:xfrm>
            <a:off x="295194" y="4426793"/>
            <a:ext cx="11212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Syndrome de Lambert-Eaton </a:t>
            </a:r>
            <a:r>
              <a:rPr lang="fr-FR" sz="2000" dirty="0"/>
              <a:t>: pré-synaptique. Anticorps contre les canaux calciques voltage-dépendants. Association cancer du poumon à petites cellules. 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4">
                    <a:lumMod val="50000"/>
                  </a:schemeClr>
                </a:solidFill>
              </a:rPr>
              <a:t>Myasthénies congénitales : </a:t>
            </a:r>
            <a:r>
              <a:rPr lang="fr-FR" sz="2000" dirty="0"/>
              <a:t>formes génétiques, héréditaires. Débutent dans la petite enfance</a:t>
            </a:r>
            <a:endParaRPr lang="fr-FR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77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71FB-FE8C-46AA-BCA9-10CA7A4B0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5" y="1733808"/>
            <a:ext cx="5841592" cy="34380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B4FF4AC-3A52-6EC5-DAEF-686313292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316">
            <a:off x="8258250" y="814304"/>
            <a:ext cx="1467735" cy="253931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172013" y="811438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440893" y="145073"/>
            <a:ext cx="37362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</a:t>
            </a:r>
            <a:r>
              <a:rPr lang="en-US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du muscle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44</a:t>
            </a:fld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2781C2-61F2-1B57-1285-442D088C6CFF}"/>
              </a:ext>
            </a:extLst>
          </p:cNvPr>
          <p:cNvCxnSpPr/>
          <p:nvPr/>
        </p:nvCxnSpPr>
        <p:spPr>
          <a:xfrm flipH="1">
            <a:off x="2418470" y="2231223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45A1208-6A15-5E25-BFAD-C0F8CFE54F7A}"/>
              </a:ext>
            </a:extLst>
          </p:cNvPr>
          <p:cNvSpPr txBox="1"/>
          <p:nvPr/>
        </p:nvSpPr>
        <p:spPr>
          <a:xfrm>
            <a:off x="759399" y="2077334"/>
            <a:ext cx="1554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Ganglion rachidien</a:t>
            </a:r>
            <a:endParaRPr lang="en-US" sz="14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19519A-16CD-640C-7D39-D88047C80A59}"/>
              </a:ext>
            </a:extLst>
          </p:cNvPr>
          <p:cNvCxnSpPr/>
          <p:nvPr/>
        </p:nvCxnSpPr>
        <p:spPr>
          <a:xfrm flipH="1" flipV="1">
            <a:off x="4032117" y="1818847"/>
            <a:ext cx="430306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3C5F211-88A0-8530-234E-9E5FC8956C20}"/>
              </a:ext>
            </a:extLst>
          </p:cNvPr>
          <p:cNvCxnSpPr/>
          <p:nvPr/>
        </p:nvCxnSpPr>
        <p:spPr>
          <a:xfrm flipH="1">
            <a:off x="2418470" y="1818847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9F96BB-ECD0-F28F-A1F5-7BF4BD7F99E3}"/>
              </a:ext>
            </a:extLst>
          </p:cNvPr>
          <p:cNvSpPr txBox="1"/>
          <p:nvPr/>
        </p:nvSpPr>
        <p:spPr>
          <a:xfrm>
            <a:off x="79277" y="1666118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postérieure sensitive</a:t>
            </a:r>
            <a:endParaRPr lang="en-US" sz="1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D68E0E-AD6C-06B3-8C1C-988867F4C308}"/>
              </a:ext>
            </a:extLst>
          </p:cNvPr>
          <p:cNvCxnSpPr/>
          <p:nvPr/>
        </p:nvCxnSpPr>
        <p:spPr>
          <a:xfrm flipH="1">
            <a:off x="2418470" y="2984259"/>
            <a:ext cx="191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A9B8CF0-65F0-0778-2CD2-E8C390376C5D}"/>
              </a:ext>
            </a:extLst>
          </p:cNvPr>
          <p:cNvSpPr txBox="1"/>
          <p:nvPr/>
        </p:nvSpPr>
        <p:spPr>
          <a:xfrm>
            <a:off x="229511" y="2830370"/>
            <a:ext cx="2084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Racine</a:t>
            </a:r>
            <a:r>
              <a:rPr lang="fr-FR" sz="1400" dirty="0"/>
              <a:t> antérieure motrice</a:t>
            </a:r>
            <a:endParaRPr lang="en-US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EC3A096-33A7-D24C-BBAF-C6F9FFD29DC6}"/>
              </a:ext>
            </a:extLst>
          </p:cNvPr>
          <p:cNvCxnSpPr/>
          <p:nvPr/>
        </p:nvCxnSpPr>
        <p:spPr>
          <a:xfrm flipH="1">
            <a:off x="4032117" y="2830370"/>
            <a:ext cx="726141" cy="602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6A2DC8B-7A03-A97E-19F6-5D91336D5954}"/>
              </a:ext>
            </a:extLst>
          </p:cNvPr>
          <p:cNvCxnSpPr/>
          <p:nvPr/>
        </p:nvCxnSpPr>
        <p:spPr>
          <a:xfrm flipH="1">
            <a:off x="2418470" y="3432494"/>
            <a:ext cx="1613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7AE053B-2A43-1560-2333-D51CD7C1AAAD}"/>
              </a:ext>
            </a:extLst>
          </p:cNvPr>
          <p:cNvSpPr txBox="1"/>
          <p:nvPr/>
        </p:nvSpPr>
        <p:spPr>
          <a:xfrm>
            <a:off x="0" y="3278605"/>
            <a:ext cx="236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Corne antérieure de la moelle</a:t>
            </a:r>
            <a:endParaRPr lang="en-US" sz="1400" dirty="0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EC8B2EA-54CA-0F83-854D-98BC6337ED85}"/>
              </a:ext>
            </a:extLst>
          </p:cNvPr>
          <p:cNvCxnSpPr>
            <a:cxnSpLocks/>
          </p:cNvCxnSpPr>
          <p:nvPr/>
        </p:nvCxnSpPr>
        <p:spPr>
          <a:xfrm flipV="1">
            <a:off x="4336917" y="3737294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85D802B-1989-2B78-C79E-0A04FAFAF4DF}"/>
              </a:ext>
            </a:extLst>
          </p:cNvPr>
          <p:cNvSpPr txBox="1"/>
          <p:nvPr/>
        </p:nvSpPr>
        <p:spPr>
          <a:xfrm>
            <a:off x="3791967" y="359569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Nerf</a:t>
            </a:r>
            <a:endParaRPr lang="en-US" sz="1400" dirty="0"/>
          </a:p>
        </p:txBody>
      </p: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8C4788C8-F43F-3994-06A6-7C153A502E3A}"/>
              </a:ext>
            </a:extLst>
          </p:cNvPr>
          <p:cNvSpPr/>
          <p:nvPr/>
        </p:nvSpPr>
        <p:spPr>
          <a:xfrm rot="18770844">
            <a:off x="8077856" y="3976268"/>
            <a:ext cx="233080" cy="528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C372589-5A59-E99E-4D61-CD670A2FB0B0}"/>
              </a:ext>
            </a:extLst>
          </p:cNvPr>
          <p:cNvCxnSpPr>
            <a:cxnSpLocks/>
          </p:cNvCxnSpPr>
          <p:nvPr/>
        </p:nvCxnSpPr>
        <p:spPr>
          <a:xfrm flipV="1">
            <a:off x="6425436" y="4344220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FB85F87-DFEA-A852-621F-D0334C825264}"/>
              </a:ext>
            </a:extLst>
          </p:cNvPr>
          <p:cNvSpPr txBox="1"/>
          <p:nvPr/>
        </p:nvSpPr>
        <p:spPr>
          <a:xfrm>
            <a:off x="4226977" y="4276056"/>
            <a:ext cx="206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Jonction neuromusculaire</a:t>
            </a:r>
            <a:endParaRPr lang="en-US" sz="1400" dirty="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7515F04-4911-D935-FAA9-0C6951E79F07}"/>
              </a:ext>
            </a:extLst>
          </p:cNvPr>
          <p:cNvCxnSpPr>
            <a:cxnSpLocks/>
          </p:cNvCxnSpPr>
          <p:nvPr/>
        </p:nvCxnSpPr>
        <p:spPr>
          <a:xfrm flipV="1">
            <a:off x="8946282" y="4510877"/>
            <a:ext cx="16113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EF5E99F-9005-E73F-0420-94CAAC8536A3}"/>
              </a:ext>
            </a:extLst>
          </p:cNvPr>
          <p:cNvSpPr txBox="1"/>
          <p:nvPr/>
        </p:nvSpPr>
        <p:spPr>
          <a:xfrm>
            <a:off x="10609014" y="4367031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Muscle</a:t>
            </a:r>
            <a:endParaRPr lang="en-US" sz="1400" dirty="0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5DADD62-CC63-E240-E5C2-3B91EB8B50A1}"/>
              </a:ext>
            </a:extLst>
          </p:cNvPr>
          <p:cNvCxnSpPr>
            <a:cxnSpLocks/>
          </p:cNvCxnSpPr>
          <p:nvPr/>
        </p:nvCxnSpPr>
        <p:spPr>
          <a:xfrm flipV="1">
            <a:off x="5923835" y="3120706"/>
            <a:ext cx="1315165" cy="625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432B174-E520-B353-EDB3-4DECD955CC57}"/>
              </a:ext>
            </a:extLst>
          </p:cNvPr>
          <p:cNvCxnSpPr>
            <a:cxnSpLocks/>
          </p:cNvCxnSpPr>
          <p:nvPr/>
        </p:nvCxnSpPr>
        <p:spPr>
          <a:xfrm flipV="1">
            <a:off x="7814175" y="1770426"/>
            <a:ext cx="380222" cy="130466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4AB8A83-BCE9-9131-DC90-3EF61045B25B}"/>
              </a:ext>
            </a:extLst>
          </p:cNvPr>
          <p:cNvCxnSpPr>
            <a:cxnSpLocks/>
          </p:cNvCxnSpPr>
          <p:nvPr/>
        </p:nvCxnSpPr>
        <p:spPr>
          <a:xfrm flipV="1">
            <a:off x="7814175" y="2973177"/>
            <a:ext cx="1229648" cy="1019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0" name="Image 59">
            <a:extLst>
              <a:ext uri="{FF2B5EF4-FFF2-40B4-BE49-F238E27FC236}">
                <a16:creationId xmlns:a16="http://schemas.microsoft.com/office/drawing/2014/main" id="{8832568B-84A4-F2C1-8B6D-5B2BD4FB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673">
            <a:off x="6057521" y="4806392"/>
            <a:ext cx="1471021" cy="1213249"/>
          </a:xfrm>
          <a:prstGeom prst="rect">
            <a:avLst/>
          </a:prstGeom>
        </p:spPr>
      </p:pic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7BE250-F91B-0B2F-84DD-987E9F160D3C}"/>
              </a:ext>
            </a:extLst>
          </p:cNvPr>
          <p:cNvCxnSpPr>
            <a:cxnSpLocks/>
          </p:cNvCxnSpPr>
          <p:nvPr/>
        </p:nvCxnSpPr>
        <p:spPr>
          <a:xfrm>
            <a:off x="6425436" y="4344219"/>
            <a:ext cx="46446" cy="5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CBB267A-225A-DC68-6156-9E2C9AA85CFA}"/>
              </a:ext>
            </a:extLst>
          </p:cNvPr>
          <p:cNvCxnSpPr>
            <a:cxnSpLocks/>
          </p:cNvCxnSpPr>
          <p:nvPr/>
        </p:nvCxnSpPr>
        <p:spPr>
          <a:xfrm flipV="1">
            <a:off x="9329150" y="1619125"/>
            <a:ext cx="863791" cy="438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1D488C8-ACAC-8D08-ABCE-589D963717EC}"/>
              </a:ext>
            </a:extLst>
          </p:cNvPr>
          <p:cNvCxnSpPr>
            <a:cxnSpLocks/>
          </p:cNvCxnSpPr>
          <p:nvPr/>
        </p:nvCxnSpPr>
        <p:spPr>
          <a:xfrm flipV="1">
            <a:off x="9377296" y="2065958"/>
            <a:ext cx="603198" cy="2465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2AD9751-7080-D6A8-461D-63ED3675A28D}"/>
              </a:ext>
            </a:extLst>
          </p:cNvPr>
          <p:cNvSpPr txBox="1"/>
          <p:nvPr/>
        </p:nvSpPr>
        <p:spPr>
          <a:xfrm>
            <a:off x="9247373" y="1002572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Corps cellulaire</a:t>
            </a:r>
            <a:endParaRPr lang="en-US" sz="14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D875055-66DF-4310-5277-29ADAD2319F6}"/>
              </a:ext>
            </a:extLst>
          </p:cNvPr>
          <p:cNvSpPr txBox="1"/>
          <p:nvPr/>
        </p:nvSpPr>
        <p:spPr>
          <a:xfrm>
            <a:off x="10188100" y="1443335"/>
            <a:ext cx="62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axone</a:t>
            </a:r>
            <a:endParaRPr lang="en-US" sz="14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7BDDB15-2962-FC0B-8593-4745C32C07EF}"/>
              </a:ext>
            </a:extLst>
          </p:cNvPr>
          <p:cNvSpPr txBox="1"/>
          <p:nvPr/>
        </p:nvSpPr>
        <p:spPr>
          <a:xfrm>
            <a:off x="9961780" y="1810267"/>
            <a:ext cx="76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myéline</a:t>
            </a:r>
            <a:endParaRPr lang="en-US" sz="1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BC56AA4-668C-2316-94A8-DD7232A891BB}"/>
              </a:ext>
            </a:extLst>
          </p:cNvPr>
          <p:cNvSpPr txBox="1"/>
          <p:nvPr/>
        </p:nvSpPr>
        <p:spPr>
          <a:xfrm>
            <a:off x="10583811" y="2489712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Terminaison axonale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E968991-B4A9-215B-541A-223BDAE34493}"/>
              </a:ext>
            </a:extLst>
          </p:cNvPr>
          <p:cNvCxnSpPr>
            <a:cxnSpLocks/>
          </p:cNvCxnSpPr>
          <p:nvPr/>
        </p:nvCxnSpPr>
        <p:spPr>
          <a:xfrm>
            <a:off x="9980494" y="2625929"/>
            <a:ext cx="6285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65">
            <a:extLst>
              <a:ext uri="{FF2B5EF4-FFF2-40B4-BE49-F238E27FC236}">
                <a16:creationId xmlns:a16="http://schemas.microsoft.com/office/drawing/2014/main" id="{00CAAEEC-7D45-430D-8E40-0B9A8D20A52A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8691703" y="1156461"/>
            <a:ext cx="555670" cy="3167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122202A-9638-4D71-83B8-52DB3C97BA87}"/>
              </a:ext>
            </a:extLst>
          </p:cNvPr>
          <p:cNvSpPr/>
          <p:nvPr/>
        </p:nvSpPr>
        <p:spPr>
          <a:xfrm>
            <a:off x="8455445" y="3872752"/>
            <a:ext cx="739729" cy="762401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25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866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syndrome myogène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45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427008" y="1639365"/>
            <a:ext cx="545620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Déficit moteur proximal bilatéral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Ceinture pelvienne, paravertébraux, </a:t>
            </a:r>
            <a:r>
              <a:rPr lang="fr-FR" sz="2000" dirty="0" err="1">
                <a:sym typeface="Wingdings" panose="05000000000000000000" pitchFamily="2" charset="2"/>
              </a:rPr>
              <a:t>abdominau</a:t>
            </a:r>
            <a:r>
              <a:rPr lang="fr-FR" sz="2000" dirty="0">
                <a:sym typeface="Wingdings" panose="05000000000000000000" pitchFamily="2" charset="2"/>
              </a:rPr>
              <a:t> : marche dandinante, difficulté à se relever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Hyperlordose, ptose abdominale </a:t>
            </a:r>
          </a:p>
          <a:p>
            <a:pPr marL="342900" indent="-342900">
              <a:buFontTx/>
              <a:buChar char="-"/>
            </a:pPr>
            <a:endParaRPr lang="fr-FR" sz="2000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Ceinture scapulaire et nuque: déficit deltoïdes, biceps, triceps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Scapula </a:t>
            </a:r>
            <a:r>
              <a:rPr lang="fr-FR" sz="2000" dirty="0" err="1">
                <a:sym typeface="Wingdings" panose="05000000000000000000" pitchFamily="2" charset="2"/>
              </a:rPr>
              <a:t>alata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Tx/>
              <a:buChar char="-"/>
            </a:pPr>
            <a:endParaRPr lang="fr-FR" sz="2000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Parfois atteinte faciale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Amyotrophie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myogène 1">
            <a:hlinkClick r:id="" action="ppaction://media"/>
            <a:extLst>
              <a:ext uri="{FF2B5EF4-FFF2-40B4-BE49-F238E27FC236}">
                <a16:creationId xmlns:a16="http://schemas.microsoft.com/office/drawing/2014/main" id="{69416EB9-81B5-A506-47C9-05558C8E5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0088" y="1246421"/>
            <a:ext cx="3169608" cy="23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8661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syndrome myogène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46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598817" y="1639365"/>
            <a:ext cx="109943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Myotonies : dans certains pathologies (dystrophie myotonique de Steinert ++)</a:t>
            </a:r>
          </a:p>
          <a:p>
            <a:r>
              <a:rPr lang="fr-FR" sz="2000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myotonie">
            <a:hlinkClick r:id="" action="ppaction://media"/>
            <a:extLst>
              <a:ext uri="{FF2B5EF4-FFF2-40B4-BE49-F238E27FC236}">
                <a16:creationId xmlns:a16="http://schemas.microsoft.com/office/drawing/2014/main" id="{31C41902-F2EB-8082-44F5-6EACB4ADF3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8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0483" y="2501813"/>
            <a:ext cx="4572000" cy="3429000"/>
          </a:xfrm>
          <a:prstGeom prst="rect">
            <a:avLst/>
          </a:prstGeom>
        </p:spPr>
      </p:pic>
      <p:pic>
        <p:nvPicPr>
          <p:cNvPr id="11" name="visage">
            <a:hlinkClick r:id="" action="ppaction://media"/>
            <a:extLst>
              <a:ext uri="{FF2B5EF4-FFF2-40B4-BE49-F238E27FC236}">
                <a16:creationId xmlns:a16="http://schemas.microsoft.com/office/drawing/2014/main" id="{57A94F77-1D19-43B5-A1A4-57B35CED08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50" y="250181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700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myopathies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47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427008" y="1639366"/>
            <a:ext cx="1004047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Acquises </a:t>
            </a:r>
            <a:r>
              <a:rPr lang="fr-FR" sz="2000" dirty="0"/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Inflammatoires: myosites</a:t>
            </a:r>
          </a:p>
          <a:p>
            <a:r>
              <a:rPr lang="fr-FR" sz="2000" i="1" dirty="0">
                <a:sym typeface="Wingdings" panose="05000000000000000000" pitchFamily="2" charset="2"/>
              </a:rPr>
              <a:t>Maladies inflammatoires chroniques du muscle squelettique. Rares et sévères. Auto-immunité. 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Polymyosites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Dermatomyosites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Myosites de chevauchement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Myosites nécrosantes auto-immunes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Myosites associées à un cancer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Myosites à inclusions: formes familiales, mauvaises réponses au traitement: origine dégénérative? 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Myosites de l’enfant 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Toxiques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ym typeface="Wingdings" panose="05000000000000000000" pitchFamily="2" charset="2"/>
              </a:rPr>
              <a:t>Endocriniennes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87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10216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myopathies inflammatoires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48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512553" y="1443375"/>
            <a:ext cx="1116689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Déficit proximal bilatéral Élévation des CPK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EMG : syndrome myogène, fibrillations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Anomalies histologiques: nécrose/régénération des fibres, infiltrat inflammatoires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b="1" u="sng" dirty="0">
                <a:sym typeface="Wingdings" panose="05000000000000000000" pitchFamily="2" charset="2"/>
              </a:rPr>
              <a:t>Dermatomyosite:</a:t>
            </a:r>
            <a:r>
              <a:rPr lang="fr-FR" sz="2000" dirty="0">
                <a:sym typeface="Wingdings" panose="05000000000000000000" pitchFamily="2" charset="2"/>
              </a:rPr>
              <a:t> vascularite du muscle. Signes cutanés. 30% paranéoplasiques. </a:t>
            </a:r>
            <a:r>
              <a:rPr lang="fr-FR" sz="2000" dirty="0" err="1">
                <a:sym typeface="Wingdings" panose="05000000000000000000" pitchFamily="2" charset="2"/>
              </a:rPr>
              <a:t>Ac</a:t>
            </a:r>
            <a:r>
              <a:rPr lang="fr-FR" sz="2000" dirty="0">
                <a:sym typeface="Wingdings" panose="05000000000000000000" pitchFamily="2" charset="2"/>
              </a:rPr>
              <a:t> anti </a:t>
            </a:r>
            <a:r>
              <a:rPr lang="fr-FR" sz="2000" dirty="0" err="1">
                <a:sym typeface="Wingdings" panose="05000000000000000000" pitchFamily="2" charset="2"/>
              </a:rPr>
              <a:t>Mi2</a:t>
            </a:r>
            <a:r>
              <a:rPr lang="fr-FR" sz="2000" dirty="0">
                <a:sym typeface="Wingdings" panose="05000000000000000000" pitchFamily="2" charset="2"/>
              </a:rPr>
              <a:t>, MDA5, TIF1-</a:t>
            </a:r>
            <a:r>
              <a:rPr lang="el-GR" sz="2000" dirty="0">
                <a:sym typeface="Wingdings" panose="05000000000000000000" pitchFamily="2" charset="2"/>
              </a:rPr>
              <a:t>γ</a:t>
            </a:r>
            <a:r>
              <a:rPr lang="fr-FR" sz="2000" dirty="0">
                <a:sym typeface="Wingdings" panose="05000000000000000000" pitchFamily="2" charset="2"/>
              </a:rPr>
              <a:t>, SAE, NXP2</a:t>
            </a:r>
            <a:endParaRPr lang="fr-FR" sz="2000" b="1" u="sng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u="sng" dirty="0">
                <a:sym typeface="Wingdings" panose="05000000000000000000" pitchFamily="2" charset="2"/>
              </a:rPr>
              <a:t>Myosites de chevauchement: </a:t>
            </a:r>
            <a:r>
              <a:rPr lang="fr-FR" sz="2000" dirty="0">
                <a:sym typeface="Wingdings" panose="05000000000000000000" pitchFamily="2" charset="2"/>
              </a:rPr>
              <a:t>myosites associées à une connectivites. </a:t>
            </a:r>
            <a:r>
              <a:rPr lang="fr-FR" sz="2000" dirty="0" err="1">
                <a:sym typeface="Wingdings" panose="05000000000000000000" pitchFamily="2" charset="2"/>
              </a:rPr>
              <a:t>Ac</a:t>
            </a:r>
            <a:r>
              <a:rPr lang="fr-FR" sz="2000" dirty="0">
                <a:sym typeface="Wingdings" panose="05000000000000000000" pitchFamily="2" charset="2"/>
              </a:rPr>
              <a:t> associés (RNP, Pm-</a:t>
            </a:r>
            <a:r>
              <a:rPr lang="fr-FR" sz="2000" dirty="0" err="1">
                <a:sym typeface="Wingdings" panose="05000000000000000000" pitchFamily="2" charset="2"/>
              </a:rPr>
              <a:t>Scl</a:t>
            </a:r>
            <a:r>
              <a:rPr lang="fr-FR" sz="2000" dirty="0">
                <a:sym typeface="Wingdings" panose="05000000000000000000" pitchFamily="2" charset="2"/>
              </a:rPr>
              <a:t>, Ku, anti-synthétases…). Arthralgies, syndrome de </a:t>
            </a:r>
            <a:r>
              <a:rPr lang="fr-FR" sz="2000" dirty="0" err="1">
                <a:sym typeface="Wingdings" panose="05000000000000000000" pitchFamily="2" charset="2"/>
              </a:rPr>
              <a:t>raynaud</a:t>
            </a:r>
            <a:r>
              <a:rPr lang="fr-FR" sz="2000" dirty="0">
                <a:sym typeface="Wingdings" panose="05000000000000000000" pitchFamily="2" charset="2"/>
              </a:rPr>
              <a:t>, </a:t>
            </a:r>
            <a:r>
              <a:rPr lang="fr-FR" sz="2000" dirty="0" err="1">
                <a:sym typeface="Wingdings" panose="05000000000000000000" pitchFamily="2" charset="2"/>
              </a:rPr>
              <a:t>sclérodactylie</a:t>
            </a:r>
            <a:r>
              <a:rPr lang="fr-FR" sz="2000" dirty="0">
                <a:sym typeface="Wingdings" panose="05000000000000000000" pitchFamily="2" charset="2"/>
              </a:rPr>
              <a:t>, calcinose, atteinte pulmonaire interstitielle…</a:t>
            </a:r>
          </a:p>
          <a:p>
            <a:endParaRPr lang="fr-FR" sz="2000" b="1" u="sng" dirty="0">
              <a:sym typeface="Wingdings" panose="05000000000000000000" pitchFamily="2" charset="2"/>
            </a:endParaRPr>
          </a:p>
          <a:p>
            <a:r>
              <a:rPr lang="fr-FR" sz="2000" b="1" u="sng" dirty="0">
                <a:sym typeface="Wingdings" panose="05000000000000000000" pitchFamily="2" charset="2"/>
              </a:rPr>
              <a:t>Myosites nécrosantes auto-immunes</a:t>
            </a:r>
            <a:r>
              <a:rPr lang="fr-FR" sz="2000" dirty="0">
                <a:sym typeface="Wingdings" panose="05000000000000000000" pitchFamily="2" charset="2"/>
              </a:rPr>
              <a:t>:</a:t>
            </a:r>
            <a:r>
              <a:rPr lang="fr-FR" sz="2000" b="1" dirty="0">
                <a:sym typeface="Wingdings" panose="05000000000000000000" pitchFamily="2" charset="2"/>
              </a:rPr>
              <a:t> </a:t>
            </a:r>
            <a:r>
              <a:rPr lang="fr-FR" sz="2000" dirty="0">
                <a:sym typeface="Wingdings" panose="05000000000000000000" pitchFamily="2" charset="2"/>
              </a:rPr>
              <a:t>anti SRP, anti HMGCR, parfois </a:t>
            </a:r>
            <a:r>
              <a:rPr lang="fr-FR" sz="2000" dirty="0" err="1">
                <a:sym typeface="Wingdings" panose="05000000000000000000" pitchFamily="2" charset="2"/>
              </a:rPr>
              <a:t>paranéo</a:t>
            </a:r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b="1" u="sng" dirty="0">
                <a:sym typeface="Wingdings" panose="05000000000000000000" pitchFamily="2" charset="2"/>
              </a:rPr>
              <a:t>Myosites à inclusion:</a:t>
            </a:r>
            <a:r>
              <a:rPr lang="fr-FR" sz="2000" dirty="0">
                <a:sym typeface="Wingdings" panose="05000000000000000000" pitchFamily="2" charset="2"/>
              </a:rPr>
              <a:t> vacuoles bordées en histologie. Distal et proximal, </a:t>
            </a:r>
            <a:r>
              <a:rPr lang="fr-FR" sz="2000" b="1" dirty="0">
                <a:sym typeface="Wingdings" panose="05000000000000000000" pitchFamily="2" charset="2"/>
              </a:rPr>
              <a:t>asymétrique</a:t>
            </a:r>
            <a:r>
              <a:rPr lang="fr-FR" sz="2000" dirty="0">
                <a:sym typeface="Wingdings" panose="05000000000000000000" pitchFamily="2" charset="2"/>
              </a:rPr>
              <a:t>, troubles de déglutition fréquents. La plus fréquente des myosite après 50 ans. Pas de myalgies. </a:t>
            </a:r>
            <a:r>
              <a:rPr lang="fr-FR" sz="2000" dirty="0" err="1">
                <a:sym typeface="Wingdings" panose="05000000000000000000" pitchFamily="2" charset="2"/>
              </a:rPr>
              <a:t>Corticorésistance</a:t>
            </a:r>
            <a:endParaRPr lang="fr-FR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05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9574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myopathies héréditaires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49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512553" y="1495134"/>
            <a:ext cx="558344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Dystrophies musculaires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Dystrophie musculaire de Duchenne (DMD) : 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Lié à l’X : mères conductrices. LA plu fréquente des myopathies de l’enfant (1/3500 naissances garçons)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Trouble de la marche, difficulté à monter les escaliers, marche sur les pointes, douleurs. Hypertrophie des mollets. Parfois déficience intellectuelle.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Perte de la marche, complications orthopédiques. 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Corticothérapie retarde la perte de la marche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Pronostic vital mis en jeu par l’atteinte cardiaque</a:t>
            </a:r>
          </a:p>
          <a:p>
            <a:r>
              <a:rPr lang="fr-FR" sz="2000" i="1" dirty="0"/>
              <a:t>Becker: production résiduelle de </a:t>
            </a:r>
            <a:r>
              <a:rPr lang="fr-FR" sz="2000" i="1" dirty="0" err="1"/>
              <a:t>dystrophine</a:t>
            </a:r>
            <a:r>
              <a:rPr lang="fr-FR" sz="2000" i="1" dirty="0"/>
              <a:t>, moins sévère. </a:t>
            </a:r>
          </a:p>
          <a:p>
            <a:endParaRPr lang="fr-FR" sz="2000" i="1" dirty="0"/>
          </a:p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5F1C651-62A4-DF82-C34A-08CE47889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11" y="1334756"/>
            <a:ext cx="3334429" cy="49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9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2739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Introduction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5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165568" y="1819281"/>
            <a:ext cx="111517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Maladies neuromusculaires = maladies du système nerveux périphérique, de la jonction neuromusculaire et du muscle.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Prévalence : </a:t>
            </a:r>
            <a:r>
              <a:rPr lang="fr-FR" sz="2000" b="1" dirty="0"/>
              <a:t>223/100 000. </a:t>
            </a:r>
          </a:p>
          <a:p>
            <a:r>
              <a:rPr lang="fr-FR" sz="2000" dirty="0">
                <a:solidFill>
                  <a:schemeClr val="tx1"/>
                </a:solidFill>
              </a:rPr>
              <a:t>(~ 153 000 en France, ~ </a:t>
            </a:r>
            <a:r>
              <a:rPr lang="fr-FR" sz="2000" i="1" dirty="0"/>
              <a:t>544</a:t>
            </a:r>
            <a:r>
              <a:rPr lang="fr-FR" sz="2000" i="1" dirty="0">
                <a:solidFill>
                  <a:schemeClr val="tx1"/>
                </a:solidFill>
              </a:rPr>
              <a:t> 000 AVC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/>
              <a:t>Maladies rares pas si rares que cela</a:t>
            </a:r>
          </a:p>
          <a:p>
            <a:endParaRPr lang="fr-F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Tout le monde connaît les maladies neuromusculaires !</a:t>
            </a:r>
          </a:p>
          <a:p>
            <a:endParaRPr lang="fr-FR" sz="2000" b="1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Progrès thérapeutiques à petite puis grande échelle : </a:t>
            </a:r>
          </a:p>
          <a:p>
            <a:r>
              <a:rPr lang="fr-FR" sz="2000" dirty="0">
                <a:sym typeface="Wingdings" panose="05000000000000000000" pitchFamily="2" charset="2"/>
              </a:rPr>
              <a:t>sport et activité physique, vieillissement…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Handicap et accessibilité 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B0E461-54FC-4595-B422-93751CC5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904" y="2233523"/>
            <a:ext cx="2974528" cy="1983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D3CB6-D351-4537-A60F-D64095BD1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99" y="3925228"/>
            <a:ext cx="4944533" cy="21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3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9574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myopathies héréditaires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50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512553" y="1495134"/>
            <a:ext cx="11166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E1AEA7-D4A4-5A20-1197-2D3B3607EA03}"/>
              </a:ext>
            </a:extLst>
          </p:cNvPr>
          <p:cNvSpPr txBox="1"/>
          <p:nvPr/>
        </p:nvSpPr>
        <p:spPr>
          <a:xfrm>
            <a:off x="512553" y="1586653"/>
            <a:ext cx="853238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Dystrophie </a:t>
            </a:r>
            <a:r>
              <a:rPr lang="fr-FR" sz="1800" b="1" dirty="0" err="1">
                <a:solidFill>
                  <a:schemeClr val="accent5">
                    <a:lumMod val="50000"/>
                  </a:schemeClr>
                </a:solidFill>
              </a:rPr>
              <a:t>facio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-scapulo-humérale</a:t>
            </a:r>
          </a:p>
          <a:p>
            <a:pPr marL="342900" indent="-342900">
              <a:buFontTx/>
              <a:buChar char="-"/>
            </a:pPr>
            <a:r>
              <a:rPr lang="fr-FR" dirty="0"/>
              <a:t>4.5/100 000 (3000 en France)</a:t>
            </a:r>
          </a:p>
          <a:p>
            <a:pPr marL="342900" indent="-342900">
              <a:buFontTx/>
              <a:buChar char="-"/>
            </a:pPr>
            <a:r>
              <a:rPr lang="fr-FR" dirty="0"/>
              <a:t>AD, diminution du nombre de répétitions D4Z4, anomalie de méthylation de l’ADN, production anormale de de DUX4</a:t>
            </a:r>
          </a:p>
          <a:p>
            <a:pPr marL="342900" indent="-342900">
              <a:buFontTx/>
              <a:buChar char="-"/>
            </a:pPr>
            <a:r>
              <a:rPr lang="fr-FR" dirty="0"/>
              <a:t>Visage, ceinture scapulaire, ceinture pelvienne, loge antérieure de jambe</a:t>
            </a:r>
          </a:p>
          <a:p>
            <a:pPr marL="342900" indent="-342900">
              <a:buFontTx/>
              <a:buChar char="-"/>
            </a:pPr>
            <a:r>
              <a:rPr lang="fr-FR" b="1" dirty="0"/>
              <a:t>Asymétrique</a:t>
            </a:r>
          </a:p>
          <a:p>
            <a:pPr marL="342900" indent="-342900">
              <a:buFontTx/>
              <a:buChar char="-"/>
            </a:pPr>
            <a:r>
              <a:rPr lang="fr-FR" dirty="0"/>
              <a:t>Cardio : légers tb de conduction possible, stables, bon pronostic  : pas de suivi cardio spécifique nécessaire </a:t>
            </a:r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sz="1800" dirty="0"/>
          </a:p>
        </p:txBody>
      </p:sp>
      <p:pic>
        <p:nvPicPr>
          <p:cNvPr id="4" name="Image 3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35ACC3DD-B56A-812E-E278-E3D5DF83B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34" y="1495134"/>
            <a:ext cx="3023071" cy="2653718"/>
          </a:xfrm>
          <a:prstGeom prst="rect">
            <a:avLst/>
          </a:prstGeom>
        </p:spPr>
      </p:pic>
      <p:pic>
        <p:nvPicPr>
          <p:cNvPr id="10" name="scap">
            <a:hlinkClick r:id="" action="ppaction://media"/>
            <a:extLst>
              <a:ext uri="{FF2B5EF4-FFF2-40B4-BE49-F238E27FC236}">
                <a16:creationId xmlns:a16="http://schemas.microsoft.com/office/drawing/2014/main" id="{FEE3AA10-303C-CD6A-864F-3B929463F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2896" y="3809322"/>
            <a:ext cx="3169609" cy="23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9574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Atteintes du muscle : myopathies héréditaires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51</a:t>
            </a:fld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38E367F-BE4A-66C9-FB59-148122CCEAB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D6420B9-953F-9CC9-E83A-802CE942E76F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EBC8F853-6DF4-DE79-AD7B-BE5AFBB59B6F}"/>
              </a:ext>
            </a:extLst>
          </p:cNvPr>
          <p:cNvSpPr txBox="1"/>
          <p:nvPr/>
        </p:nvSpPr>
        <p:spPr>
          <a:xfrm>
            <a:off x="512553" y="1495134"/>
            <a:ext cx="11166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E1AEA7-D4A4-5A20-1197-2D3B3607EA03}"/>
              </a:ext>
            </a:extLst>
          </p:cNvPr>
          <p:cNvSpPr txBox="1"/>
          <p:nvPr/>
        </p:nvSpPr>
        <p:spPr>
          <a:xfrm>
            <a:off x="512553" y="1586654"/>
            <a:ext cx="95285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Maladie de Steinert (Dystrophie myotonique de type 1)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5/100 000 : la plus fréquente des myopathies héréditaires chez l’adulte. Transmission autosomique dominante. Anticipation.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Faiblesse musculaire, myotonies. Déficit distal membres supérieurs et inférieurs, musculature </a:t>
            </a:r>
            <a:r>
              <a:rPr lang="fr-FR" sz="1800" dirty="0" err="1"/>
              <a:t>pharyngo-laryngée</a:t>
            </a:r>
            <a:r>
              <a:rPr lang="fr-FR" sz="1800" dirty="0"/>
              <a:t>. 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Calvitie, cataracte précoce, troubles du rythme cardiaque, troubles endocriniens, troubles cognitifs. </a:t>
            </a:r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Myopathies congénitales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</a:rPr>
              <a:t>Myopathies métaboliques</a:t>
            </a:r>
          </a:p>
          <a:p>
            <a:pPr marL="342900" indent="-342900">
              <a:buFontTx/>
              <a:buChar char="-"/>
            </a:pPr>
            <a:endParaRPr lang="fr-FR" sz="1800" dirty="0"/>
          </a:p>
        </p:txBody>
      </p:sp>
      <p:pic>
        <p:nvPicPr>
          <p:cNvPr id="13" name="Image 12" descr="Une image contenant texte, pose&#10;&#10;Description générée automatiquement">
            <a:extLst>
              <a:ext uri="{FF2B5EF4-FFF2-40B4-BE49-F238E27FC236}">
                <a16:creationId xmlns:a16="http://schemas.microsoft.com/office/drawing/2014/main" id="{5A399344-7885-6D6C-21A4-FAEEA454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778681"/>
            <a:ext cx="2857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9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3790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 retenir Partie 2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52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165568" y="1819281"/>
            <a:ext cx="111517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Atteintes de corne antérieure : sclérose latérale amyotrophique (SLA), Amyotrophie spinale (SMA), poliomyélite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 des racines nerveuses: mécaniques, polyradiculonévrite inflammatoire démyélinisante aiguë (PRNA)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Atteintes plexiques: mécaniques ou inflammatoires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Neuropathies périphériques :acquises (diabète, alcool, toxiques) et héréditaires (amylose, Charcot-Marie-</a:t>
            </a:r>
            <a:r>
              <a:rPr lang="fr-FR" sz="2000" dirty="0" err="1"/>
              <a:t>Tooth</a:t>
            </a:r>
            <a:r>
              <a:rPr lang="fr-F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Atteintes de la jonction neuromusculaires: myasthénie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Atteintes du muscle : myopathies acquises et héréditaires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Présentation clinique dans chaque cadre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Indications de traitements (orientation du patient)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</p:txBody>
      </p:sp>
      <p:pic>
        <p:nvPicPr>
          <p:cNvPr id="8" name="Graphic 7" descr="Checklist with solid fill">
            <a:extLst>
              <a:ext uri="{FF2B5EF4-FFF2-40B4-BE49-F238E27FC236}">
                <a16:creationId xmlns:a16="http://schemas.microsoft.com/office/drawing/2014/main" id="{7210499A-DB51-4A36-A764-F8DD5B8A2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8293" y="4678197"/>
            <a:ext cx="1992923" cy="1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7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2032E-2C5A-AA38-7E89-22620071A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2C31E-7258-46C7-666D-4D09349A06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000" dirty="0">
                <a:solidFill>
                  <a:schemeClr val="accent2"/>
                </a:solidFill>
              </a:rPr>
              <a:t>3. </a:t>
            </a:r>
            <a:r>
              <a:rPr lang="fr-FR" sz="7000" dirty="0"/>
              <a:t>Evaluation dans les maladies neuromusculaires</a:t>
            </a:r>
            <a:endParaRPr lang="en-US" sz="7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099251-D863-617B-8605-6691FE22F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20-12-2024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0B9F8D-9695-3A18-8DE7-C250A95A9C2A}"/>
              </a:ext>
            </a:extLst>
          </p:cNvPr>
          <p:cNvSpPr txBox="1"/>
          <p:nvPr/>
        </p:nvSpPr>
        <p:spPr>
          <a:xfrm>
            <a:off x="0" y="64886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S. Ribault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F3AF72-D906-B10D-AE23-691F9BBF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1FC6E-BE76-5357-C5A7-AB166B545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D50E4BA-6BCE-E549-BDB2-8C865257D3E1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EA301E6-738F-9402-B36A-44C07922019B}"/>
              </a:ext>
            </a:extLst>
          </p:cNvPr>
          <p:cNvSpPr txBox="1"/>
          <p:nvPr/>
        </p:nvSpPr>
        <p:spPr>
          <a:xfrm>
            <a:off x="1075765" y="412376"/>
            <a:ext cx="3828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Objectifs partie 3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BF90BC-B361-5F55-306D-85372A74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54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CD7B86-AA78-821D-FEF7-E88839C38B1C}"/>
              </a:ext>
            </a:extLst>
          </p:cNvPr>
          <p:cNvSpPr txBox="1"/>
          <p:nvPr/>
        </p:nvSpPr>
        <p:spPr>
          <a:xfrm>
            <a:off x="156603" y="1246421"/>
            <a:ext cx="1115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Proposer un outil d’évaluation adapté à une situation clinique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4" name="Graphic 3" descr="Bullseye with solid fill">
            <a:extLst>
              <a:ext uri="{FF2B5EF4-FFF2-40B4-BE49-F238E27FC236}">
                <a16:creationId xmlns:a16="http://schemas.microsoft.com/office/drawing/2014/main" id="{8344B80A-ED06-8B57-A300-EC1AC82C2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3318" y="2940195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2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Pourquoi évaluer ?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705429" y="1665788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rgbClr val="000000"/>
                </a:solidFill>
              </a:rPr>
              <a:t>Diagnostic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rgbClr val="000000"/>
                </a:solidFill>
              </a:rPr>
              <a:t>Pronostic/Histoire naturelle </a:t>
            </a:r>
            <a:r>
              <a:rPr lang="fr-FR" sz="2200" dirty="0">
                <a:solidFill>
                  <a:srgbClr val="000000"/>
                </a:solidFill>
              </a:rPr>
              <a:t>de la maladie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Echelle individuelle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Echelle d’une population 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rgbClr val="000000"/>
                </a:solidFill>
              </a:rPr>
              <a:t>Evaluation d’une intervention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Echelle individuelle – pratique quotidienne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Echelle d’une population – essais cliniques </a:t>
            </a:r>
          </a:p>
          <a:p>
            <a:pPr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Graphique 14" descr="Personne confuse avec un remplissage uni">
            <a:extLst>
              <a:ext uri="{FF2B5EF4-FFF2-40B4-BE49-F238E27FC236}">
                <a16:creationId xmlns:a16="http://schemas.microsoft.com/office/drawing/2014/main" id="{14783191-DC47-4EA2-A945-073481056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753" y="2148889"/>
            <a:ext cx="737506" cy="737506"/>
          </a:xfrm>
          <a:prstGeom prst="rect">
            <a:avLst/>
          </a:prstGeom>
        </p:spPr>
      </p:pic>
      <p:pic>
        <p:nvPicPr>
          <p:cNvPr id="17" name="Graphique 16" descr="Groupe de personnes avec un remplissage uni">
            <a:extLst>
              <a:ext uri="{FF2B5EF4-FFF2-40B4-BE49-F238E27FC236}">
                <a16:creationId xmlns:a16="http://schemas.microsoft.com/office/drawing/2014/main" id="{3C06DFDE-07B8-4D3A-9380-1AC588908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9882" y="3089594"/>
            <a:ext cx="914400" cy="914400"/>
          </a:xfrm>
          <a:prstGeom prst="rect">
            <a:avLst/>
          </a:prstGeom>
        </p:spPr>
      </p:pic>
      <p:pic>
        <p:nvPicPr>
          <p:cNvPr id="19" name="Graphique 18" descr="Médecine contour">
            <a:extLst>
              <a:ext uri="{FF2B5EF4-FFF2-40B4-BE49-F238E27FC236}">
                <a16:creationId xmlns:a16="http://schemas.microsoft.com/office/drawing/2014/main" id="{49900B8B-648E-4B16-BD92-990F99F52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9106" y="4416512"/>
            <a:ext cx="914400" cy="914400"/>
          </a:xfrm>
          <a:prstGeom prst="rect">
            <a:avLst/>
          </a:prstGeom>
        </p:spPr>
      </p:pic>
      <p:pic>
        <p:nvPicPr>
          <p:cNvPr id="23" name="Graphique 22" descr="Seringue contour">
            <a:extLst>
              <a:ext uri="{FF2B5EF4-FFF2-40B4-BE49-F238E27FC236}">
                <a16:creationId xmlns:a16="http://schemas.microsoft.com/office/drawing/2014/main" id="{15EEC734-C719-490C-B5BB-8BE784CCA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2682" y="5115262"/>
            <a:ext cx="914400" cy="914400"/>
          </a:xfrm>
          <a:prstGeom prst="rect">
            <a:avLst/>
          </a:prstGeom>
        </p:spPr>
      </p:pic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D7D7F889-0226-423C-856C-2B6EAD2B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55</a:t>
            </a:fld>
            <a:endParaRPr lang="en-US"/>
          </a:p>
        </p:txBody>
      </p: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21F1BDCE-0BFA-499D-B15B-9038D5A4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0449"/>
            <a:ext cx="3739851" cy="494461"/>
          </a:xfrm>
        </p:spPr>
        <p:txBody>
          <a:bodyPr/>
          <a:lstStyle/>
          <a:p>
            <a:r>
              <a:rPr lang="fr-FR" i="1" cap="none" dirty="0"/>
              <a:t>Evaluation et prise en charge des maladies neuromusculaires – 02.06.2022</a:t>
            </a:r>
            <a:endParaRPr lang="en-US" i="1" cap="none" dirty="0"/>
          </a:p>
        </p:txBody>
      </p:sp>
    </p:spTree>
    <p:extLst>
      <p:ext uri="{BB962C8B-B14F-4D97-AF65-F5344CB8AC3E}">
        <p14:creationId xmlns:p14="http://schemas.microsoft.com/office/powerpoint/2010/main" val="676642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Cibles et outils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674753"/>
            <a:ext cx="10729190" cy="499333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rgbClr val="000000"/>
                </a:solidFill>
              </a:rPr>
              <a:t>Déficience/fonction :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 Pour chaque fonction (biologique, physiologique, motrice…)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 Moyens spécifiques ou non spécifiques d’une pathologie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0000"/>
                </a:solidFill>
              </a:rPr>
              <a:t> Activité :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Echelles généralistes (ADL/IADL, MIF),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spécifiques d’une activité (TM6, TUG),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spécifiques d’une pathologie (RODS, ONLS)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rgbClr val="000000"/>
                </a:solidFill>
              </a:rPr>
              <a:t>Participation et qualité de vie :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Outils généralistes: SF36, WHOQOL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Outils spécifiques : QOL NMD (</a:t>
            </a:r>
            <a:r>
              <a:rPr lang="fr-FR" i="1" dirty="0">
                <a:solidFill>
                  <a:srgbClr val="000000"/>
                </a:solidFill>
              </a:rPr>
              <a:t>Dany 2015</a:t>
            </a:r>
            <a:r>
              <a:rPr lang="fr-FR" dirty="0">
                <a:solidFill>
                  <a:srgbClr val="000000"/>
                </a:solidFill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8C2065-E989-4561-B153-5F7DDD923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56</a:t>
            </a:fld>
            <a:endParaRPr lang="en-US"/>
          </a:p>
        </p:txBody>
      </p:sp>
      <p:sp>
        <p:nvSpPr>
          <p:cNvPr id="13" name="Espace réservé du pied de page 24">
            <a:extLst>
              <a:ext uri="{FF2B5EF4-FFF2-40B4-BE49-F238E27FC236}">
                <a16:creationId xmlns:a16="http://schemas.microsoft.com/office/drawing/2014/main" id="{F9DC13CA-EFBD-6A8F-F24C-0B2E3586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0449"/>
            <a:ext cx="3739851" cy="494461"/>
          </a:xfrm>
        </p:spPr>
        <p:txBody>
          <a:bodyPr/>
          <a:lstStyle/>
          <a:p>
            <a:r>
              <a:rPr lang="fr-FR" i="1" cap="none" dirty="0"/>
              <a:t>Evaluation et prise en charge des maladies neuromusculaires – 02.06.2022</a:t>
            </a:r>
            <a:endParaRPr lang="en-US" i="1" cap="non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F37E99-2436-AF6D-7188-2B4426E6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47" y="2431031"/>
            <a:ext cx="4887007" cy="28102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71ED31-6E2C-0EBA-65F6-BB75142BF7B1}"/>
              </a:ext>
            </a:extLst>
          </p:cNvPr>
          <p:cNvSpPr txBox="1"/>
          <p:nvPr/>
        </p:nvSpPr>
        <p:spPr>
          <a:xfrm>
            <a:off x="7106653" y="5355106"/>
            <a:ext cx="3679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Composantes de la Classification Internationale du fonctionnement 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189375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2" y="344988"/>
            <a:ext cx="9588497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Cibles et outils :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exemple de la fonction motrice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629636" y="1281957"/>
            <a:ext cx="8596668" cy="47149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dirty="0">
                <a:solidFill>
                  <a:schemeClr val="accent1"/>
                </a:solidFill>
              </a:rPr>
              <a:t>Multitude d’outils disponibles !</a:t>
            </a: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1"/>
                </a:solidFill>
              </a:rPr>
              <a:t>MRC</a:t>
            </a:r>
            <a:r>
              <a:rPr lang="fr-FR" dirty="0">
                <a:solidFill>
                  <a:srgbClr val="000000"/>
                </a:solidFill>
              </a:rPr>
              <a:t> : reproductibilité inter-observateur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1"/>
                </a:solidFill>
              </a:rPr>
              <a:t>Dynamométrie</a:t>
            </a:r>
            <a:r>
              <a:rPr lang="fr-FR" dirty="0">
                <a:solidFill>
                  <a:srgbClr val="000000"/>
                </a:solidFill>
              </a:rPr>
              <a:t> : évaluation partielle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Echelles spécifiques: </a:t>
            </a:r>
            <a:r>
              <a:rPr lang="fr-FR" b="1" dirty="0">
                <a:solidFill>
                  <a:schemeClr val="accent1"/>
                </a:solidFill>
              </a:rPr>
              <a:t>Hammersmith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functionnal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motor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scale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(SMA)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Motor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Function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Measure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>
                <a:solidFill>
                  <a:srgbClr val="000000"/>
                </a:solidFill>
              </a:rPr>
              <a:t>etc</a:t>
            </a:r>
            <a:r>
              <a:rPr lang="fr-FR" b="1" dirty="0">
                <a:solidFill>
                  <a:srgbClr val="000000"/>
                </a:solidFill>
              </a:rPr>
              <a:t> !</a:t>
            </a: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4162DF-4E74-41C9-9389-3C0D5669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05" y="1560945"/>
            <a:ext cx="1571779" cy="157177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CBD84F-C936-4392-B94E-911A1F51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57</a:t>
            </a:fld>
            <a:endParaRPr lang="en-US"/>
          </a:p>
        </p:txBody>
      </p:sp>
      <p:sp>
        <p:nvSpPr>
          <p:cNvPr id="13" name="Espace réservé du pied de page 24">
            <a:extLst>
              <a:ext uri="{FF2B5EF4-FFF2-40B4-BE49-F238E27FC236}">
                <a16:creationId xmlns:a16="http://schemas.microsoft.com/office/drawing/2014/main" id="{EEFE651C-690A-F482-0BAC-465C1529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0449"/>
            <a:ext cx="3739851" cy="494461"/>
          </a:xfrm>
        </p:spPr>
        <p:txBody>
          <a:bodyPr/>
          <a:lstStyle/>
          <a:p>
            <a:r>
              <a:rPr lang="fr-FR" i="1" cap="none" dirty="0"/>
              <a:t>Evaluation et prise en charge des maladies neuromusculaires – 02.06.2022</a:t>
            </a:r>
            <a:endParaRPr lang="en-US" i="1" cap="none" dirty="0"/>
          </a:p>
        </p:txBody>
      </p:sp>
    </p:spTree>
    <p:extLst>
      <p:ext uri="{BB962C8B-B14F-4D97-AF65-F5344CB8AC3E}">
        <p14:creationId xmlns:p14="http://schemas.microsoft.com/office/powerpoint/2010/main" val="23649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379665" y="1005388"/>
            <a:ext cx="7320546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290768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i="1" dirty="0">
                <a:solidFill>
                  <a:schemeClr val="accent4">
                    <a:lumMod val="75000"/>
                  </a:schemeClr>
                </a:solidFill>
              </a:rPr>
              <a:t>Cibles et outils :</a:t>
            </a:r>
            <a:r>
              <a:rPr lang="fr-FR" sz="3500" i="1" dirty="0">
                <a:solidFill>
                  <a:schemeClr val="accent4">
                    <a:lumMod val="75000"/>
                  </a:schemeClr>
                </a:solidFill>
              </a:rPr>
              <a:t> exemple de la MFM</a:t>
            </a:r>
            <a:endParaRPr lang="en-US" sz="35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423448" y="1197026"/>
            <a:ext cx="11218718" cy="481829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u="sng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Outil </a:t>
            </a:r>
            <a:r>
              <a:rPr lang="fr-FR" b="1" dirty="0">
                <a:solidFill>
                  <a:schemeClr val="accent1"/>
                </a:solidFill>
              </a:rPr>
              <a:t>généraliste</a:t>
            </a:r>
            <a:r>
              <a:rPr lang="fr-FR" dirty="0">
                <a:solidFill>
                  <a:srgbClr val="000000"/>
                </a:solidFill>
              </a:rPr>
              <a:t>: toutes NMD </a:t>
            </a:r>
            <a:r>
              <a:rPr lang="fr-FR" i="1" dirty="0">
                <a:solidFill>
                  <a:srgbClr val="000000"/>
                </a:solidFill>
                <a:sym typeface="Wingdings" panose="05000000000000000000" pitchFamily="2" charset="2"/>
              </a:rPr>
              <a:t> expertise pratique au sein d’une structure</a:t>
            </a:r>
          </a:p>
          <a:p>
            <a:pPr>
              <a:buFont typeface="Arial" panose="020B0604020202020204" pitchFamily="34" charset="0"/>
              <a:buChar char="•"/>
            </a:pPr>
            <a:endParaRPr lang="fr-FR" i="1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i="1" u="sng" dirty="0">
                <a:solidFill>
                  <a:srgbClr val="000000"/>
                </a:solidFill>
              </a:rPr>
              <a:t>Littérature </a:t>
            </a:r>
            <a:r>
              <a:rPr lang="fr-FR" i="1" u="sng" dirty="0" err="1">
                <a:solidFill>
                  <a:srgbClr val="000000"/>
                </a:solidFill>
              </a:rPr>
              <a:t>review</a:t>
            </a:r>
            <a:r>
              <a:rPr lang="fr-FR" i="1" u="sng" dirty="0">
                <a:solidFill>
                  <a:srgbClr val="000000"/>
                </a:solidFill>
              </a:rPr>
              <a:t> (2022 – en préparation) : </a:t>
            </a:r>
          </a:p>
          <a:p>
            <a:pPr marL="0" indent="0">
              <a:buNone/>
            </a:pPr>
            <a:endParaRPr lang="fr-FR" i="1" u="sng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1"/>
                </a:solidFill>
              </a:rPr>
              <a:t>2 – 60 </a:t>
            </a:r>
            <a:r>
              <a:rPr lang="fr-FR" i="1" dirty="0">
                <a:solidFill>
                  <a:srgbClr val="000000"/>
                </a:solidFill>
              </a:rPr>
              <a:t>(…86) </a:t>
            </a:r>
            <a:r>
              <a:rPr lang="fr-FR" dirty="0">
                <a:solidFill>
                  <a:srgbClr val="000000"/>
                </a:solidFill>
              </a:rPr>
              <a:t>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 Outil </a:t>
            </a:r>
            <a:r>
              <a:rPr lang="fr-FR" b="1" dirty="0">
                <a:solidFill>
                  <a:schemeClr val="accent1"/>
                </a:solidFill>
              </a:rPr>
              <a:t>complet</a:t>
            </a:r>
            <a:r>
              <a:rPr lang="fr-FR" dirty="0">
                <a:solidFill>
                  <a:srgbClr val="000000"/>
                </a:solidFill>
              </a:rPr>
              <a:t>: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D1 : station debout et transferts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D2 : motricité axiale et proximale</a:t>
            </a:r>
          </a:p>
          <a:p>
            <a:pPr lvl="1"/>
            <a:r>
              <a:rPr lang="fr-FR" dirty="0" err="1">
                <a:solidFill>
                  <a:srgbClr val="000000"/>
                </a:solidFill>
              </a:rPr>
              <a:t>D3</a:t>
            </a:r>
            <a:r>
              <a:rPr lang="fr-FR" dirty="0">
                <a:solidFill>
                  <a:srgbClr val="000000"/>
                </a:solidFill>
              </a:rPr>
              <a:t> : motricité distale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Validité structurelle, interne, reproductibilité inter/intra-observateur, validité de construit, validité contre-critère, et sensibilité au changement </a:t>
            </a:r>
            <a:r>
              <a:rPr lang="fr-FR" b="1" dirty="0">
                <a:solidFill>
                  <a:schemeClr val="accent1"/>
                </a:solidFill>
              </a:rPr>
              <a:t>validées dans une large population NMD </a:t>
            </a:r>
            <a:r>
              <a:rPr lang="fr-FR" dirty="0">
                <a:solidFill>
                  <a:srgbClr val="000000"/>
                </a:solidFill>
              </a:rPr>
              <a:t>avec un niveau de preuve </a:t>
            </a:r>
            <a:r>
              <a:rPr lang="fr-FR" b="1" dirty="0">
                <a:solidFill>
                  <a:schemeClr val="accent1"/>
                </a:solidFill>
              </a:rPr>
              <a:t>intermédiaire à haut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1"/>
                </a:solidFill>
              </a:rPr>
              <a:t>Minimal </a:t>
            </a:r>
            <a:r>
              <a:rPr lang="fr-FR" b="1" dirty="0" err="1">
                <a:solidFill>
                  <a:schemeClr val="accent1"/>
                </a:solidFill>
              </a:rPr>
              <a:t>Clinically</a:t>
            </a:r>
            <a:r>
              <a:rPr lang="fr-FR" b="1" dirty="0">
                <a:solidFill>
                  <a:schemeClr val="accent1"/>
                </a:solidFill>
              </a:rPr>
              <a:t> Important </a:t>
            </a:r>
            <a:r>
              <a:rPr lang="fr-FR" b="1" dirty="0" err="1">
                <a:solidFill>
                  <a:schemeClr val="accent1"/>
                </a:solidFill>
              </a:rPr>
              <a:t>Difference</a:t>
            </a:r>
            <a:r>
              <a:rPr lang="fr-FR" b="1" dirty="0">
                <a:solidFill>
                  <a:schemeClr val="accent1"/>
                </a:solidFill>
              </a:rPr>
              <a:t> 2.5 à 6.1%/an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</a:rPr>
              <a:t>Limites</a:t>
            </a:r>
            <a:r>
              <a:rPr lang="fr-FR" dirty="0">
                <a:solidFill>
                  <a:srgbClr val="000000"/>
                </a:solidFill>
              </a:rPr>
              <a:t>: effet </a:t>
            </a:r>
            <a:r>
              <a:rPr lang="fr-FR" b="1" dirty="0">
                <a:solidFill>
                  <a:srgbClr val="000000"/>
                </a:solidFill>
              </a:rPr>
              <a:t>plafond (FSH), </a:t>
            </a:r>
            <a:r>
              <a:rPr lang="fr-FR" dirty="0">
                <a:solidFill>
                  <a:srgbClr val="000000"/>
                </a:solidFill>
              </a:rPr>
              <a:t>biais de </a:t>
            </a:r>
            <a:r>
              <a:rPr lang="fr-FR" b="1" dirty="0">
                <a:solidFill>
                  <a:srgbClr val="000000"/>
                </a:solidFill>
              </a:rPr>
              <a:t>publication</a:t>
            </a:r>
            <a:r>
              <a:rPr lang="fr-FR" dirty="0">
                <a:solidFill>
                  <a:srgbClr val="000000"/>
                </a:solidFill>
              </a:rPr>
              <a:t>, </a:t>
            </a:r>
            <a:r>
              <a:rPr lang="fr-FR" b="1" dirty="0">
                <a:solidFill>
                  <a:srgbClr val="000000"/>
                </a:solidFill>
              </a:rPr>
              <a:t>temps</a:t>
            </a:r>
            <a:r>
              <a:rPr lang="fr-FR" dirty="0">
                <a:solidFill>
                  <a:srgbClr val="000000"/>
                </a:solidFill>
              </a:rPr>
              <a:t> de passation (</a:t>
            </a:r>
            <a:r>
              <a:rPr lang="fr-FR" b="1" dirty="0">
                <a:solidFill>
                  <a:srgbClr val="000000"/>
                </a:solidFill>
              </a:rPr>
              <a:t>26 min </a:t>
            </a:r>
            <a:r>
              <a:rPr lang="fr-FR" dirty="0">
                <a:solidFill>
                  <a:srgbClr val="000000"/>
                </a:solidFill>
              </a:rPr>
              <a:t>MFM20, </a:t>
            </a:r>
            <a:r>
              <a:rPr lang="fr-FR" b="1" dirty="0">
                <a:solidFill>
                  <a:srgbClr val="000000"/>
                </a:solidFill>
              </a:rPr>
              <a:t>36 min </a:t>
            </a:r>
            <a:r>
              <a:rPr lang="fr-FR" dirty="0">
                <a:solidFill>
                  <a:srgbClr val="000000"/>
                </a:solidFill>
              </a:rPr>
              <a:t>MFM32). </a:t>
            </a:r>
            <a:r>
              <a:rPr lang="fr-FR" i="1" dirty="0">
                <a:solidFill>
                  <a:srgbClr val="000000"/>
                </a:solidFill>
              </a:rPr>
              <a:t>Pathologies acquises ?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5EE9F9B-159D-4D01-81BC-9506FF55057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058" y="3209193"/>
            <a:ext cx="2590800" cy="9525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CC8269-386F-4AE6-9F7E-EAE35C27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58</a:t>
            </a:fld>
            <a:endParaRPr lang="en-US"/>
          </a:p>
        </p:txBody>
      </p:sp>
      <p:sp>
        <p:nvSpPr>
          <p:cNvPr id="13" name="Espace réservé du pied de page 24">
            <a:extLst>
              <a:ext uri="{FF2B5EF4-FFF2-40B4-BE49-F238E27FC236}">
                <a16:creationId xmlns:a16="http://schemas.microsoft.com/office/drawing/2014/main" id="{D8FC3826-217B-767F-40D6-85F3B1B4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0449"/>
            <a:ext cx="3739851" cy="494461"/>
          </a:xfrm>
        </p:spPr>
        <p:txBody>
          <a:bodyPr/>
          <a:lstStyle/>
          <a:p>
            <a:r>
              <a:rPr lang="fr-FR" i="1" cap="none" dirty="0"/>
              <a:t>Evaluation et prise en charge des maladies neuromusculaires – 02.06.2022</a:t>
            </a:r>
            <a:endParaRPr lang="en-US" i="1" cap="non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6896BAE-C001-E481-A845-022B7844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108" y="143944"/>
            <a:ext cx="4271188" cy="28736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38145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tem5_11_c2">
            <a:hlinkClick r:id="" action="ppaction://media"/>
            <a:extLst>
              <a:ext uri="{FF2B5EF4-FFF2-40B4-BE49-F238E27FC236}">
                <a16:creationId xmlns:a16="http://schemas.microsoft.com/office/drawing/2014/main" id="{921E3231-81EA-4A0F-BA3C-CBB303BCFBF8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829" y="1103907"/>
            <a:ext cx="5922499" cy="4735694"/>
          </a:xfrm>
          <a:prstGeom prst="rect">
            <a:avLst/>
          </a:prstGeom>
        </p:spPr>
      </p:pic>
      <p:pic>
        <p:nvPicPr>
          <p:cNvPr id="3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204" y="19372"/>
            <a:ext cx="4213611" cy="622595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98474" y="19372"/>
            <a:ext cx="11643688" cy="678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/>
              <a:t>For </a:t>
            </a:r>
            <a:r>
              <a:rPr lang="fr-FR" sz="2400" dirty="0" err="1"/>
              <a:t>example</a:t>
            </a:r>
            <a:r>
              <a:rPr lang="fr-FR" sz="2400" dirty="0"/>
              <a:t> : Item 5</a:t>
            </a:r>
          </a:p>
        </p:txBody>
      </p:sp>
    </p:spTree>
    <p:extLst>
      <p:ext uri="{BB962C8B-B14F-4D97-AF65-F5344CB8AC3E}">
        <p14:creationId xmlns:p14="http://schemas.microsoft.com/office/powerpoint/2010/main" val="29014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0535C-612F-809C-8467-0F826C9A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BD7C6-116E-F231-082C-71A0438E4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accent2"/>
                </a:solidFill>
              </a:rPr>
              <a:t>1</a:t>
            </a:r>
            <a:r>
              <a:rPr lang="fr-FR" sz="4000" dirty="0"/>
              <a:t>. Rappels : anatomie et sémiologie d’une atteinte du système nerveux périphérique et du muscle</a:t>
            </a:r>
            <a:endParaRPr lang="en-US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4BD24F-B92A-DCD3-4ACB-CD31A7EEFD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20-12-2024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E53662-B7D5-D588-A861-DD59382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62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Défaut de prise en compte </a:t>
            </a:r>
          </a:p>
          <a:p>
            <a:pPr lvl="1"/>
            <a:r>
              <a:rPr lang="fr-FR" sz="2000" dirty="0">
                <a:solidFill>
                  <a:srgbClr val="000000"/>
                </a:solidFill>
              </a:rPr>
              <a:t>de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l’évolution subjective </a:t>
            </a:r>
            <a:r>
              <a:rPr lang="fr-FR" sz="2000" dirty="0">
                <a:solidFill>
                  <a:srgbClr val="000000"/>
                </a:solidFill>
              </a:rPr>
              <a:t>perçue par le patient 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 discordance score/perception du patient (</a:t>
            </a:r>
            <a:r>
              <a:rPr lang="fr-FR" sz="2000" i="1" dirty="0">
                <a:solidFill>
                  <a:srgbClr val="000000"/>
                </a:solidFill>
                <a:sym typeface="Wingdings" panose="05000000000000000000" pitchFamily="2" charset="2"/>
              </a:rPr>
              <a:t>SMA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Des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objectifs pertinents pour le patient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 activité, participation, qualité de vie</a:t>
            </a:r>
          </a:p>
          <a:p>
            <a:pPr marL="201168" lvl="1" indent="0">
              <a:buNone/>
            </a:pPr>
            <a:endParaRPr lang="fr-FR" sz="20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01168" lvl="1" indent="0">
              <a:buNone/>
            </a:pPr>
            <a:endParaRPr lang="fr-FR" sz="2000" dirty="0">
              <a:solidFill>
                <a:srgbClr val="000000"/>
              </a:solidFill>
            </a:endParaRPr>
          </a:p>
          <a:p>
            <a:pPr marL="201168" lvl="1" indent="0">
              <a:buNone/>
            </a:pPr>
            <a:endParaRPr lang="fr-F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 Nécessité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d’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outils d’évaluation personnalisés </a:t>
            </a: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: Mesure Canadienne du Rendement Occupationnel, Goal </a:t>
            </a:r>
            <a:r>
              <a:rPr lang="fr-FR" dirty="0" err="1">
                <a:solidFill>
                  <a:srgbClr val="000000"/>
                </a:solidFill>
                <a:sym typeface="Wingdings" panose="05000000000000000000" pitchFamily="2" charset="2"/>
              </a:rPr>
              <a:t>Attainment</a:t>
            </a: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000000"/>
                </a:solidFill>
                <a:sym typeface="Wingdings" panose="05000000000000000000" pitchFamily="2" charset="2"/>
              </a:rPr>
              <a:t>Scales</a:t>
            </a: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1181103" y="4973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Limites de ces outils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E7A62F-722C-445C-A623-B79D8BEEB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60</a:t>
            </a:fld>
            <a:endParaRPr lang="en-US"/>
          </a:p>
        </p:txBody>
      </p:sp>
      <p:sp>
        <p:nvSpPr>
          <p:cNvPr id="12" name="Espace réservé du pied de page 24">
            <a:extLst>
              <a:ext uri="{FF2B5EF4-FFF2-40B4-BE49-F238E27FC236}">
                <a16:creationId xmlns:a16="http://schemas.microsoft.com/office/drawing/2014/main" id="{49A91621-8F43-3F4A-3881-E047D344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0449"/>
            <a:ext cx="3739851" cy="494461"/>
          </a:xfrm>
        </p:spPr>
        <p:txBody>
          <a:bodyPr/>
          <a:lstStyle/>
          <a:p>
            <a:r>
              <a:rPr lang="fr-FR" i="1" cap="none" dirty="0"/>
              <a:t>Evaluation et prise en charge des maladies neuromusculaires – 02.06.2022</a:t>
            </a:r>
            <a:endParaRPr lang="en-US" i="1" cap="none" dirty="0"/>
          </a:p>
        </p:txBody>
      </p:sp>
    </p:spTree>
    <p:extLst>
      <p:ext uri="{BB962C8B-B14F-4D97-AF65-F5344CB8AC3E}">
        <p14:creationId xmlns:p14="http://schemas.microsoft.com/office/powerpoint/2010/main" val="2047523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3DC4BD27-79E9-4001-ACC0-159F238884EB}"/>
              </a:ext>
            </a:extLst>
          </p:cNvPr>
          <p:cNvGraphicFramePr/>
          <p:nvPr/>
        </p:nvGraphicFramePr>
        <p:xfrm>
          <a:off x="973219" y="390344"/>
          <a:ext cx="6979653" cy="490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 flipV="1">
            <a:off x="805827" y="747457"/>
            <a:ext cx="5089298" cy="10306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75842" y="167212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solidFill>
                  <a:schemeClr val="accent4">
                    <a:lumMod val="75000"/>
                  </a:schemeClr>
                </a:solidFill>
              </a:rPr>
              <a:t>Un autre modèle de soin</a:t>
            </a:r>
            <a:endParaRPr lang="en-US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Graphique 7" descr="Homme contour">
            <a:extLst>
              <a:ext uri="{FF2B5EF4-FFF2-40B4-BE49-F238E27FC236}">
                <a16:creationId xmlns:a16="http://schemas.microsoft.com/office/drawing/2014/main" id="{28430B06-9751-45C6-8CB8-75F7494F9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9497" y="4515602"/>
            <a:ext cx="478486" cy="478486"/>
          </a:xfrm>
          <a:prstGeom prst="rect">
            <a:avLst/>
          </a:prstGeom>
        </p:spPr>
      </p:pic>
      <p:pic>
        <p:nvPicPr>
          <p:cNvPr id="12" name="Graphique 11" descr="Femme avec un remplissage uni">
            <a:extLst>
              <a:ext uri="{FF2B5EF4-FFF2-40B4-BE49-F238E27FC236}">
                <a16:creationId xmlns:a16="http://schemas.microsoft.com/office/drawing/2014/main" id="{B9721FD8-F696-411E-BA19-0C7FAD48B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38031" y="3680275"/>
            <a:ext cx="478486" cy="478486"/>
          </a:xfrm>
          <a:prstGeom prst="rect">
            <a:avLst/>
          </a:prstGeom>
        </p:spPr>
      </p:pic>
      <p:pic>
        <p:nvPicPr>
          <p:cNvPr id="14" name="Graphique 13" descr="Femme contour">
            <a:extLst>
              <a:ext uri="{FF2B5EF4-FFF2-40B4-BE49-F238E27FC236}">
                <a16:creationId xmlns:a16="http://schemas.microsoft.com/office/drawing/2014/main" id="{C5F4DC58-EE22-4B73-8871-BFFBDC34F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58768" y="4515602"/>
            <a:ext cx="478486" cy="478486"/>
          </a:xfrm>
          <a:prstGeom prst="rect">
            <a:avLst/>
          </a:prstGeom>
        </p:spPr>
      </p:pic>
      <p:pic>
        <p:nvPicPr>
          <p:cNvPr id="15" name="Graphique 14" descr="Homme avec un remplissage uni">
            <a:extLst>
              <a:ext uri="{FF2B5EF4-FFF2-40B4-BE49-F238E27FC236}">
                <a16:creationId xmlns:a16="http://schemas.microsoft.com/office/drawing/2014/main" id="{7E0564BB-3C66-4F13-8116-9E2F3BB65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8031" y="5350929"/>
            <a:ext cx="478486" cy="478486"/>
          </a:xfrm>
          <a:prstGeom prst="rect">
            <a:avLst/>
          </a:prstGeom>
        </p:spPr>
      </p:pic>
      <p:pic>
        <p:nvPicPr>
          <p:cNvPr id="16" name="Graphique 15" descr="Femme avec un remplissage uni">
            <a:extLst>
              <a:ext uri="{FF2B5EF4-FFF2-40B4-BE49-F238E27FC236}">
                <a16:creationId xmlns:a16="http://schemas.microsoft.com/office/drawing/2014/main" id="{326FDD41-9A12-4CFA-B39C-A7917881E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0302" y="4872443"/>
            <a:ext cx="478486" cy="478486"/>
          </a:xfrm>
          <a:prstGeom prst="rect">
            <a:avLst/>
          </a:prstGeom>
        </p:spPr>
      </p:pic>
      <p:pic>
        <p:nvPicPr>
          <p:cNvPr id="17" name="Graphique 16" descr="Homme avec un remplissage uni">
            <a:extLst>
              <a:ext uri="{FF2B5EF4-FFF2-40B4-BE49-F238E27FC236}">
                <a16:creationId xmlns:a16="http://schemas.microsoft.com/office/drawing/2014/main" id="{EB2CD1C6-2F36-4C95-A710-A8C99E1F4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20302" y="4158761"/>
            <a:ext cx="478486" cy="47848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BACCC85-59C3-48F5-83F8-8911475F104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277274" y="4158761"/>
            <a:ext cx="0" cy="35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3B80954-6413-4E44-B317-157BF8DA43F4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798788" y="4398004"/>
            <a:ext cx="239243" cy="239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77A378C-B351-4864-90E1-C9BC887C1214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798788" y="4872443"/>
            <a:ext cx="306111" cy="239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E4465B2-AED6-4622-9523-FF8CB149DC01}"/>
              </a:ext>
            </a:extLst>
          </p:cNvPr>
          <p:cNvCxnSpPr>
            <a:stCxn id="15" idx="0"/>
          </p:cNvCxnSpPr>
          <p:nvPr/>
        </p:nvCxnSpPr>
        <p:spPr>
          <a:xfrm flipV="1">
            <a:off x="3277274" y="4994088"/>
            <a:ext cx="0" cy="35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07302134-3B0A-4B28-88D7-4A1225A78C81}"/>
              </a:ext>
            </a:extLst>
          </p:cNvPr>
          <p:cNvSpPr/>
          <p:nvPr/>
        </p:nvSpPr>
        <p:spPr>
          <a:xfrm>
            <a:off x="3277274" y="4637247"/>
            <a:ext cx="612222" cy="2351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que 22" descr="Homme contour">
            <a:extLst>
              <a:ext uri="{FF2B5EF4-FFF2-40B4-BE49-F238E27FC236}">
                <a16:creationId xmlns:a16="http://schemas.microsoft.com/office/drawing/2014/main" id="{1377F8A9-378D-4EB0-9432-944C1B6D65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18486" y="3559959"/>
            <a:ext cx="478486" cy="478486"/>
          </a:xfrm>
          <a:prstGeom prst="rect">
            <a:avLst/>
          </a:prstGeom>
        </p:spPr>
      </p:pic>
      <p:pic>
        <p:nvPicPr>
          <p:cNvPr id="24" name="Graphique 23" descr="Femme avec un remplissage uni">
            <a:extLst>
              <a:ext uri="{FF2B5EF4-FFF2-40B4-BE49-F238E27FC236}">
                <a16:creationId xmlns:a16="http://schemas.microsoft.com/office/drawing/2014/main" id="{D82402B7-BE75-4004-97D0-1B9C4D6425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90861" y="2592054"/>
            <a:ext cx="478486" cy="478486"/>
          </a:xfrm>
          <a:prstGeom prst="rect">
            <a:avLst/>
          </a:prstGeom>
        </p:spPr>
      </p:pic>
      <p:pic>
        <p:nvPicPr>
          <p:cNvPr id="25" name="Graphique 24" descr="Femme contour">
            <a:extLst>
              <a:ext uri="{FF2B5EF4-FFF2-40B4-BE49-F238E27FC236}">
                <a16:creationId xmlns:a16="http://schemas.microsoft.com/office/drawing/2014/main" id="{48DA4581-79FD-44EF-90AC-40E909DC56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87757" y="3559959"/>
            <a:ext cx="478486" cy="478486"/>
          </a:xfrm>
          <a:prstGeom prst="rect">
            <a:avLst/>
          </a:prstGeom>
        </p:spPr>
      </p:pic>
      <p:pic>
        <p:nvPicPr>
          <p:cNvPr id="26" name="Graphique 25" descr="Homme avec un remplissage uni">
            <a:extLst>
              <a:ext uri="{FF2B5EF4-FFF2-40B4-BE49-F238E27FC236}">
                <a16:creationId xmlns:a16="http://schemas.microsoft.com/office/drawing/2014/main" id="{FCA0CF46-D5DA-486B-8A94-67DA93637E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90861" y="4527864"/>
            <a:ext cx="478486" cy="478486"/>
          </a:xfrm>
          <a:prstGeom prst="rect">
            <a:avLst/>
          </a:prstGeom>
        </p:spPr>
      </p:pic>
      <p:pic>
        <p:nvPicPr>
          <p:cNvPr id="27" name="Graphique 26" descr="Femme avec un remplissage uni">
            <a:extLst>
              <a:ext uri="{FF2B5EF4-FFF2-40B4-BE49-F238E27FC236}">
                <a16:creationId xmlns:a16="http://schemas.microsoft.com/office/drawing/2014/main" id="{10942DE2-A56E-460A-AFD0-B07C95FD74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79750" y="3559959"/>
            <a:ext cx="478486" cy="478486"/>
          </a:xfrm>
          <a:prstGeom prst="rect">
            <a:avLst/>
          </a:prstGeom>
        </p:spPr>
      </p:pic>
      <p:pic>
        <p:nvPicPr>
          <p:cNvPr id="28" name="Graphique 27" descr="Homme avec un remplissage uni">
            <a:extLst>
              <a:ext uri="{FF2B5EF4-FFF2-40B4-BE49-F238E27FC236}">
                <a16:creationId xmlns:a16="http://schemas.microsoft.com/office/drawing/2014/main" id="{AABEFEC1-FA52-4710-9D18-8BE7A3E084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45150" y="3559959"/>
            <a:ext cx="478486" cy="478486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7602A0C-D331-42F6-8046-DF6386BB2FA9}"/>
              </a:ext>
            </a:extLst>
          </p:cNvPr>
          <p:cNvCxnSpPr>
            <a:cxnSpLocks/>
          </p:cNvCxnSpPr>
          <p:nvPr/>
        </p:nvCxnSpPr>
        <p:spPr>
          <a:xfrm>
            <a:off x="6430104" y="3203118"/>
            <a:ext cx="0" cy="35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D149838-622D-4B7F-8F3F-7DAA5BDB14CC}"/>
              </a:ext>
            </a:extLst>
          </p:cNvPr>
          <p:cNvCxnSpPr>
            <a:cxnSpLocks/>
          </p:cNvCxnSpPr>
          <p:nvPr/>
        </p:nvCxnSpPr>
        <p:spPr>
          <a:xfrm flipV="1">
            <a:off x="6430104" y="4038445"/>
            <a:ext cx="0" cy="35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7431B31-4124-4B55-B872-F514956112F0}"/>
              </a:ext>
            </a:extLst>
          </p:cNvPr>
          <p:cNvCxnSpPr>
            <a:cxnSpLocks/>
          </p:cNvCxnSpPr>
          <p:nvPr/>
        </p:nvCxnSpPr>
        <p:spPr>
          <a:xfrm>
            <a:off x="5723636" y="3792463"/>
            <a:ext cx="342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2939C0E-1144-4F90-AE0B-6E518FDF06AE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830147" y="3799202"/>
            <a:ext cx="3496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que 32" descr="Femme avec un remplissage uni">
            <a:extLst>
              <a:ext uri="{FF2B5EF4-FFF2-40B4-BE49-F238E27FC236}">
                <a16:creationId xmlns:a16="http://schemas.microsoft.com/office/drawing/2014/main" id="{87556BAD-A035-4CD1-A249-C82A6807CC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111642" y="234386"/>
            <a:ext cx="478486" cy="478486"/>
          </a:xfrm>
          <a:prstGeom prst="rect">
            <a:avLst/>
          </a:prstGeom>
        </p:spPr>
      </p:pic>
      <p:pic>
        <p:nvPicPr>
          <p:cNvPr id="34" name="Graphique 33" descr="Homme avec un remplissage uni">
            <a:extLst>
              <a:ext uri="{FF2B5EF4-FFF2-40B4-BE49-F238E27FC236}">
                <a16:creationId xmlns:a16="http://schemas.microsoft.com/office/drawing/2014/main" id="{627287BE-0E15-4BA1-AEBC-45EDCA0B49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692169" y="2002734"/>
            <a:ext cx="478486" cy="478486"/>
          </a:xfrm>
          <a:prstGeom prst="rect">
            <a:avLst/>
          </a:prstGeom>
        </p:spPr>
      </p:pic>
      <p:pic>
        <p:nvPicPr>
          <p:cNvPr id="35" name="Graphique 34" descr="Femme avec un remplissage uni">
            <a:extLst>
              <a:ext uri="{FF2B5EF4-FFF2-40B4-BE49-F238E27FC236}">
                <a16:creationId xmlns:a16="http://schemas.microsoft.com/office/drawing/2014/main" id="{6B133F51-7BBF-4116-91AD-17C224C7CC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359301" y="2002734"/>
            <a:ext cx="478486" cy="478486"/>
          </a:xfrm>
          <a:prstGeom prst="rect">
            <a:avLst/>
          </a:prstGeom>
        </p:spPr>
      </p:pic>
      <p:pic>
        <p:nvPicPr>
          <p:cNvPr id="36" name="Graphique 35" descr="Homme avec un remplissage uni">
            <a:extLst>
              <a:ext uri="{FF2B5EF4-FFF2-40B4-BE49-F238E27FC236}">
                <a16:creationId xmlns:a16="http://schemas.microsoft.com/office/drawing/2014/main" id="{52018ED1-8FE9-431B-8ABF-CF73B29A3A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46849" y="902568"/>
            <a:ext cx="478486" cy="478486"/>
          </a:xfrm>
          <a:prstGeom prst="rect">
            <a:avLst/>
          </a:prstGeom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C9F9A67-50B6-435B-BFBE-FD51CF57094D}"/>
              </a:ext>
            </a:extLst>
          </p:cNvPr>
          <p:cNvCxnSpPr>
            <a:cxnSpLocks/>
          </p:cNvCxnSpPr>
          <p:nvPr/>
        </p:nvCxnSpPr>
        <p:spPr>
          <a:xfrm flipV="1">
            <a:off x="9525335" y="585639"/>
            <a:ext cx="586307" cy="38772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ABC977E-0B4C-42B5-B1C7-E47BF18BDB50}"/>
              </a:ext>
            </a:extLst>
          </p:cNvPr>
          <p:cNvCxnSpPr>
            <a:cxnSpLocks/>
          </p:cNvCxnSpPr>
          <p:nvPr/>
        </p:nvCxnSpPr>
        <p:spPr>
          <a:xfrm>
            <a:off x="9292434" y="1451854"/>
            <a:ext cx="161066" cy="59608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E9D3D39-0E23-41D1-9BF7-0E7CCBDAC43B}"/>
              </a:ext>
            </a:extLst>
          </p:cNvPr>
          <p:cNvCxnSpPr>
            <a:cxnSpLocks/>
          </p:cNvCxnSpPr>
          <p:nvPr/>
        </p:nvCxnSpPr>
        <p:spPr>
          <a:xfrm flipH="1">
            <a:off x="11055908" y="1458157"/>
            <a:ext cx="232728" cy="589781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D13B2C2-829C-4186-9425-316D90C4957C}"/>
              </a:ext>
            </a:extLst>
          </p:cNvPr>
          <p:cNvCxnSpPr>
            <a:cxnSpLocks/>
          </p:cNvCxnSpPr>
          <p:nvPr/>
        </p:nvCxnSpPr>
        <p:spPr>
          <a:xfrm flipH="1" flipV="1">
            <a:off x="10556964" y="585639"/>
            <a:ext cx="490204" cy="39770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2B12129-C2FA-46FF-BE51-F1B45B76D4D5}"/>
              </a:ext>
            </a:extLst>
          </p:cNvPr>
          <p:cNvCxnSpPr>
            <a:stCxn id="35" idx="3"/>
            <a:endCxn id="34" idx="1"/>
          </p:cNvCxnSpPr>
          <p:nvPr/>
        </p:nvCxnSpPr>
        <p:spPr>
          <a:xfrm>
            <a:off x="9837787" y="2241977"/>
            <a:ext cx="854382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C789F47-E977-41CB-B909-A0BC3EBF553E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9525335" y="1141811"/>
            <a:ext cx="1458965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FA11C81-E810-453C-A268-5B721668739C}"/>
              </a:ext>
            </a:extLst>
          </p:cNvPr>
          <p:cNvCxnSpPr>
            <a:cxnSpLocks/>
          </p:cNvCxnSpPr>
          <p:nvPr/>
        </p:nvCxnSpPr>
        <p:spPr>
          <a:xfrm flipV="1">
            <a:off x="9749591" y="1330209"/>
            <a:ext cx="1297577" cy="71772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05148E72-E4D8-4D5B-8E03-8583E54B0BA3}"/>
              </a:ext>
            </a:extLst>
          </p:cNvPr>
          <p:cNvSpPr/>
          <p:nvPr/>
        </p:nvSpPr>
        <p:spPr>
          <a:xfrm>
            <a:off x="7982725" y="975562"/>
            <a:ext cx="418779" cy="4187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56D9DC6-71E8-469A-830C-A689EE317CA9}"/>
              </a:ext>
            </a:extLst>
          </p:cNvPr>
          <p:cNvGrpSpPr/>
          <p:nvPr/>
        </p:nvGrpSpPr>
        <p:grpSpPr>
          <a:xfrm>
            <a:off x="7404985" y="606604"/>
            <a:ext cx="3055517" cy="3525072"/>
            <a:chOff x="3295967" y="1108958"/>
            <a:chExt cx="3055517" cy="352507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3737DEC-9080-4056-896A-E28EFBA96709}"/>
                </a:ext>
              </a:extLst>
            </p:cNvPr>
            <p:cNvSpPr/>
            <p:nvPr/>
          </p:nvSpPr>
          <p:spPr>
            <a:xfrm>
              <a:off x="4083097" y="1746199"/>
              <a:ext cx="2268387" cy="28878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3126F992-7B8E-4434-902D-21B0A8455D79}"/>
                </a:ext>
              </a:extLst>
            </p:cNvPr>
            <p:cNvSpPr txBox="1"/>
            <p:nvPr/>
          </p:nvSpPr>
          <p:spPr>
            <a:xfrm>
              <a:off x="3295967" y="1108958"/>
              <a:ext cx="2268387" cy="507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1902" tIns="0" rIns="0" bIns="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/>
                <a:t>Avec </a:t>
              </a:r>
              <a:r>
                <a:rPr lang="fr-FR" sz="2000" kern="1200" dirty="0"/>
                <a:t>le</a:t>
              </a:r>
              <a:r>
                <a:rPr lang="fr-FR" sz="2000" b="1" kern="1200" dirty="0"/>
                <a:t> </a:t>
              </a:r>
              <a:r>
                <a:rPr lang="fr-FR" sz="2000" kern="1200" dirty="0"/>
                <a:t>patient</a:t>
              </a:r>
              <a:endParaRPr lang="en-US" sz="2000" kern="1200" dirty="0"/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AC699141-2186-4A92-9C7A-3C430EBB6F05}"/>
              </a:ext>
            </a:extLst>
          </p:cNvPr>
          <p:cNvSpPr txBox="1"/>
          <p:nvPr/>
        </p:nvSpPr>
        <p:spPr>
          <a:xfrm>
            <a:off x="3795703" y="5296122"/>
            <a:ext cx="140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Paternalisme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F300117-0338-4DE4-BCB5-2805A83FE3DE}"/>
              </a:ext>
            </a:extLst>
          </p:cNvPr>
          <p:cNvSpPr txBox="1"/>
          <p:nvPr/>
        </p:nvSpPr>
        <p:spPr>
          <a:xfrm>
            <a:off x="6817789" y="4362996"/>
            <a:ext cx="257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Approche centrée-patient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C50ABB4-DAB5-4BCD-B613-9D551D9EF09C}"/>
              </a:ext>
            </a:extLst>
          </p:cNvPr>
          <p:cNvSpPr txBox="1"/>
          <p:nvPr/>
        </p:nvSpPr>
        <p:spPr>
          <a:xfrm>
            <a:off x="9325148" y="2575276"/>
            <a:ext cx="196053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2060"/>
                </a:solidFill>
              </a:rPr>
              <a:t>Partenariat de soin</a:t>
            </a:r>
            <a:endParaRPr lang="en-US" i="1" dirty="0">
              <a:solidFill>
                <a:srgbClr val="002060"/>
              </a:solidFill>
            </a:endParaRPr>
          </a:p>
        </p:txBody>
      </p:sp>
      <p:graphicFrame>
        <p:nvGraphicFramePr>
          <p:cNvPr id="53" name="Diagramme 52">
            <a:extLst>
              <a:ext uri="{FF2B5EF4-FFF2-40B4-BE49-F238E27FC236}">
                <a16:creationId xmlns:a16="http://schemas.microsoft.com/office/drawing/2014/main" id="{42D783DE-B051-4205-A541-3514256C3C23}"/>
              </a:ext>
            </a:extLst>
          </p:cNvPr>
          <p:cNvGraphicFramePr/>
          <p:nvPr/>
        </p:nvGraphicFramePr>
        <p:xfrm>
          <a:off x="1236568" y="5998752"/>
          <a:ext cx="9831979" cy="44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61" name="ZoneTexte 60">
            <a:extLst>
              <a:ext uri="{FF2B5EF4-FFF2-40B4-BE49-F238E27FC236}">
                <a16:creationId xmlns:a16="http://schemas.microsoft.com/office/drawing/2014/main" id="{B1DF818E-C295-4117-8823-FDC4D7277AD4}"/>
              </a:ext>
            </a:extLst>
          </p:cNvPr>
          <p:cNvSpPr txBox="1"/>
          <p:nvPr/>
        </p:nvSpPr>
        <p:spPr>
          <a:xfrm>
            <a:off x="257883" y="1243845"/>
            <a:ext cx="252388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le partenariat de soins : modèle de Montréal </a:t>
            </a:r>
            <a:r>
              <a:rPr lang="fr-FR" sz="1500" i="1" dirty="0"/>
              <a:t>d’après Flora et al 2016</a:t>
            </a:r>
            <a:endParaRPr lang="en-US" sz="1500" i="1" dirty="0"/>
          </a:p>
        </p:txBody>
      </p:sp>
      <p:sp>
        <p:nvSpPr>
          <p:cNvPr id="62" name="Espace réservé du numéro de diapositive 61">
            <a:extLst>
              <a:ext uri="{FF2B5EF4-FFF2-40B4-BE49-F238E27FC236}">
                <a16:creationId xmlns:a16="http://schemas.microsoft.com/office/drawing/2014/main" id="{390EA034-3BF0-4B80-8BD3-341A2466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61</a:t>
            </a:fld>
            <a:endParaRPr lang="en-US"/>
          </a:p>
        </p:txBody>
      </p:sp>
      <p:pic>
        <p:nvPicPr>
          <p:cNvPr id="65" name="Graphique 64" descr="Homme contour">
            <a:extLst>
              <a:ext uri="{FF2B5EF4-FFF2-40B4-BE49-F238E27FC236}">
                <a16:creationId xmlns:a16="http://schemas.microsoft.com/office/drawing/2014/main" id="{08C5173C-DE54-4A01-AE45-CEB6CF2CC6F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929222" y="948743"/>
            <a:ext cx="478486" cy="478486"/>
          </a:xfrm>
          <a:prstGeom prst="rect">
            <a:avLst/>
          </a:prstGeom>
        </p:spPr>
      </p:pic>
      <p:pic>
        <p:nvPicPr>
          <p:cNvPr id="66" name="Graphique 65" descr="Femme contour">
            <a:extLst>
              <a:ext uri="{FF2B5EF4-FFF2-40B4-BE49-F238E27FC236}">
                <a16:creationId xmlns:a16="http://schemas.microsoft.com/office/drawing/2014/main" id="{8B076A3B-58DE-46B6-93F1-32B4BDCD989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194113" y="948743"/>
            <a:ext cx="478486" cy="478486"/>
          </a:xfrm>
          <a:prstGeom prst="rect">
            <a:avLst/>
          </a:prstGeom>
        </p:spPr>
      </p:pic>
      <p:sp>
        <p:nvSpPr>
          <p:cNvPr id="54" name="Espace réservé du pied de page 24">
            <a:extLst>
              <a:ext uri="{FF2B5EF4-FFF2-40B4-BE49-F238E27FC236}">
                <a16:creationId xmlns:a16="http://schemas.microsoft.com/office/drawing/2014/main" id="{D33EE5A1-0394-E725-EA88-96134D74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30449"/>
            <a:ext cx="3739851" cy="494461"/>
          </a:xfrm>
        </p:spPr>
        <p:txBody>
          <a:bodyPr/>
          <a:lstStyle/>
          <a:p>
            <a:r>
              <a:rPr lang="fr-FR" i="1" cap="none" dirty="0"/>
              <a:t>Evaluation et prise en charge des maladies neuromusculaires – 02.06.2022</a:t>
            </a:r>
            <a:endParaRPr lang="en-US" i="1" cap="none" dirty="0"/>
          </a:p>
        </p:txBody>
      </p:sp>
    </p:spTree>
    <p:extLst>
      <p:ext uri="{BB962C8B-B14F-4D97-AF65-F5344CB8AC3E}">
        <p14:creationId xmlns:p14="http://schemas.microsoft.com/office/powerpoint/2010/main" val="970275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9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19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Mesure Canadienne du Rendement Occupationnel - MCRO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62</a:t>
            </a:fld>
            <a:endParaRPr lang="en-US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6118FAB-17ED-4682-80AB-7BC1974B1E4A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 Selon le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Modèle Canadien du Rendement Occupationnel et de la Participation</a:t>
            </a:r>
            <a:r>
              <a:rPr lang="fr-FR" dirty="0">
                <a:solidFill>
                  <a:srgbClr val="000000"/>
                </a:solidFill>
              </a:rPr>
              <a:t>, élaboré par l’Association canadienne des Ergothérapeutes (Law 1990)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Occupation = toutes les activités humaines signifiantes et significatives pour la personne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Objectif: Identifier les difficultés prioritaires de la personne, et détecter les changements tels que perçus par la personne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Entretien semi-dirigé en 5 étapes: 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000000"/>
                </a:solidFill>
              </a:rPr>
              <a:t>Définition des problèmes :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0000"/>
                </a:solidFill>
              </a:rPr>
              <a:t>Lister</a:t>
            </a:r>
            <a:r>
              <a:rPr lang="fr-FR" dirty="0">
                <a:solidFill>
                  <a:srgbClr val="000000"/>
                </a:solidFill>
              </a:rPr>
              <a:t> les occupations que le patient doit, devrait ou souhaite réaliser parmi 3 domaines:</a:t>
            </a:r>
          </a:p>
          <a:p>
            <a:pPr lvl="1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Soins personnels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(hygiène, déplacements, alimentation,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Activités productives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(scolarité, travail, tâches ménagères, etc.)</a:t>
            </a:r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Loisirs 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Maximum 5 occupations par catégorie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7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Mesure Canadienne du Rendement Occupationnel - MCRO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63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fr-FR" b="1" dirty="0">
                <a:solidFill>
                  <a:srgbClr val="000000"/>
                </a:solidFill>
              </a:rPr>
              <a:t>Pondération des problèmes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Pour chaque activité identifiée : cotation de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l’importance</a:t>
            </a:r>
            <a:r>
              <a:rPr lang="fr-FR" dirty="0">
                <a:solidFill>
                  <a:srgbClr val="000000"/>
                </a:solidFill>
              </a:rPr>
              <a:t> sur une échelle ordinale de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 à 10</a:t>
            </a:r>
            <a:r>
              <a:rPr lang="fr-FR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FR" b="1" dirty="0">
                <a:solidFill>
                  <a:srgbClr val="000000"/>
                </a:solidFill>
              </a:rPr>
              <a:t>Cotation 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Pour chaque activité identifiée: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note de rendement </a:t>
            </a:r>
            <a:r>
              <a:rPr lang="fr-FR" dirty="0">
                <a:solidFill>
                  <a:srgbClr val="000000"/>
                </a:solidFill>
              </a:rPr>
              <a:t>(échelle ordinale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de 1 à 10</a:t>
            </a:r>
            <a:r>
              <a:rPr lang="fr-FR" dirty="0">
                <a:solidFill>
                  <a:srgbClr val="00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note de satisfaction </a:t>
            </a:r>
            <a:r>
              <a:rPr lang="fr-FR" dirty="0">
                <a:solidFill>
                  <a:srgbClr val="000000"/>
                </a:solidFill>
              </a:rPr>
              <a:t>(échelle ordinale de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 à 10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0000"/>
                </a:solidFill>
              </a:rPr>
              <a:t>Multiplication</a:t>
            </a:r>
            <a:r>
              <a:rPr lang="fr-FR" dirty="0">
                <a:solidFill>
                  <a:srgbClr val="000000"/>
                </a:solidFill>
              </a:rPr>
              <a:t> de la </a:t>
            </a:r>
            <a:r>
              <a:rPr lang="fr-FR" b="1" dirty="0">
                <a:solidFill>
                  <a:srgbClr val="000000"/>
                </a:solidFill>
              </a:rPr>
              <a:t>note de rendement </a:t>
            </a:r>
            <a:r>
              <a:rPr lang="fr-FR" dirty="0">
                <a:solidFill>
                  <a:srgbClr val="000000"/>
                </a:solidFill>
              </a:rPr>
              <a:t>et de la </a:t>
            </a:r>
            <a:r>
              <a:rPr lang="fr-FR" b="1" dirty="0">
                <a:solidFill>
                  <a:srgbClr val="000000"/>
                </a:solidFill>
              </a:rPr>
              <a:t>note de satisfaction </a:t>
            </a:r>
            <a:r>
              <a:rPr lang="fr-FR" dirty="0">
                <a:solidFill>
                  <a:srgbClr val="000000"/>
                </a:solidFill>
              </a:rPr>
              <a:t>par la </a:t>
            </a:r>
            <a:r>
              <a:rPr lang="fr-FR" b="1" dirty="0">
                <a:solidFill>
                  <a:srgbClr val="000000"/>
                </a:solidFill>
              </a:rPr>
              <a:t>note d’importance </a:t>
            </a:r>
            <a:r>
              <a:rPr lang="fr-FR" b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scores de 1 à 100 pour le rendement et la satisfaction. 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Moyenne des scores de rendement pour chaque activité, et moyenne des scores de satisfaction pour chaque activité, comparables dans le temps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0000"/>
                </a:solidFill>
              </a:rPr>
              <a:t>Définition de l’objectif :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stabilité ou amélioration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46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Mesure Canadienne du Rendement Occupationnel - MCRO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64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fr-FR" b="1" dirty="0" err="1">
                <a:solidFill>
                  <a:srgbClr val="000000"/>
                </a:solidFill>
              </a:rPr>
              <a:t>Ré-évaluation</a:t>
            </a: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Pour chaque activité identifiée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Second calcul de la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note de rendement </a:t>
            </a:r>
            <a:r>
              <a:rPr lang="fr-FR" dirty="0">
                <a:solidFill>
                  <a:srgbClr val="000000"/>
                </a:solidFill>
              </a:rPr>
              <a:t>(échelle ordinale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de 1 à 10</a:t>
            </a:r>
            <a:r>
              <a:rPr lang="fr-FR" dirty="0">
                <a:solidFill>
                  <a:srgbClr val="00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Second calcul de la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note de satisfaction </a:t>
            </a:r>
            <a:r>
              <a:rPr lang="fr-FR" dirty="0">
                <a:solidFill>
                  <a:srgbClr val="000000"/>
                </a:solidFill>
              </a:rPr>
              <a:t>(échelle ordinale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 à 10</a:t>
            </a:r>
            <a:r>
              <a:rPr lang="fr-FR" dirty="0">
                <a:solidFill>
                  <a:srgbClr val="00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Pondérées par la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note d’importance 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initiale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000000"/>
                </a:solidFill>
              </a:rPr>
              <a:t>Multiplication</a:t>
            </a:r>
            <a:r>
              <a:rPr lang="fr-FR" dirty="0">
                <a:solidFill>
                  <a:srgbClr val="000000"/>
                </a:solidFill>
              </a:rPr>
              <a:t> de la </a:t>
            </a:r>
            <a:r>
              <a:rPr lang="fr-FR" b="1" dirty="0">
                <a:solidFill>
                  <a:srgbClr val="000000"/>
                </a:solidFill>
              </a:rPr>
              <a:t>note de rendement </a:t>
            </a:r>
            <a:r>
              <a:rPr lang="fr-FR" dirty="0">
                <a:solidFill>
                  <a:srgbClr val="000000"/>
                </a:solidFill>
              </a:rPr>
              <a:t>et de la </a:t>
            </a:r>
            <a:r>
              <a:rPr lang="fr-FR" b="1" dirty="0">
                <a:solidFill>
                  <a:srgbClr val="000000"/>
                </a:solidFill>
              </a:rPr>
              <a:t>note de satisfaction </a:t>
            </a:r>
            <a:r>
              <a:rPr lang="fr-FR" dirty="0">
                <a:solidFill>
                  <a:srgbClr val="000000"/>
                </a:solidFill>
              </a:rPr>
              <a:t>par la </a:t>
            </a:r>
            <a:r>
              <a:rPr lang="fr-FR" b="1" dirty="0">
                <a:solidFill>
                  <a:srgbClr val="000000"/>
                </a:solidFill>
              </a:rPr>
              <a:t>note d’importance </a:t>
            </a:r>
            <a:endParaRPr lang="fr-FR" b="1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Puis calcul des moyennes de rendement et de satisfaction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 Comparaison à l’étape 3. </a:t>
            </a: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07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i="1" dirty="0">
                <a:solidFill>
                  <a:schemeClr val="accent4">
                    <a:lumMod val="75000"/>
                  </a:schemeClr>
                </a:solidFill>
              </a:rPr>
              <a:t>Mesure Canadienne du Rendement Occupationnel - MCRO</a:t>
            </a:r>
            <a:endParaRPr lang="en-US" sz="35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65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140278" y="1123422"/>
            <a:ext cx="11582400" cy="179907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fr-FR" b="1" dirty="0">
                <a:solidFill>
                  <a:srgbClr val="000000"/>
                </a:solidFill>
              </a:rPr>
              <a:t>Suivi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Difficultés restantes </a:t>
            </a:r>
            <a:r>
              <a:rPr lang="fr-FR" dirty="0">
                <a:solidFill>
                  <a:srgbClr val="000000"/>
                </a:solidFill>
              </a:rPr>
              <a:t>concernant les activités précédemment identifiées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Nouvelles activités </a:t>
            </a:r>
            <a:r>
              <a:rPr lang="fr-FR" dirty="0">
                <a:solidFill>
                  <a:srgbClr val="000000"/>
                </a:solidFill>
              </a:rPr>
              <a:t>identifiées 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Retour étape 1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Planification d’une séquence de prise en charge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3FBD8D1F-7191-40B1-BF4E-E1C7C5685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/>
          <a:stretch/>
        </p:blipFill>
        <p:spPr>
          <a:xfrm>
            <a:off x="2162494" y="3422507"/>
            <a:ext cx="7867011" cy="2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4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Mesure Canadienne du Rendement Occupationnel - MCRO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66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140278" y="2448336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Pas d’information sur la fonction: aide à définir les objectifs et les résultats d’une prise en charge, avec le patient ou son entourage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Priorisation des objectifs (et donc des interventions)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73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67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 Définition avec le patient et quantification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d’objectifs atteignables en un temps donné </a:t>
            </a:r>
            <a:r>
              <a:rPr lang="fr-FR" dirty="0">
                <a:solidFill>
                  <a:srgbClr val="000000"/>
                </a:solidFill>
              </a:rPr>
              <a:t>grâce à une intervention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1968 : </a:t>
            </a:r>
            <a:r>
              <a:rPr lang="fr-FR" dirty="0" err="1">
                <a:solidFill>
                  <a:srgbClr val="000000"/>
                </a:solidFill>
              </a:rPr>
              <a:t>Kiresuk</a:t>
            </a:r>
            <a:r>
              <a:rPr lang="fr-FR" dirty="0">
                <a:solidFill>
                  <a:srgbClr val="000000"/>
                </a:solidFill>
              </a:rPr>
              <a:t> &amp; Sherman, mental </a:t>
            </a:r>
            <a:r>
              <a:rPr lang="fr-FR" dirty="0" err="1">
                <a:solidFill>
                  <a:srgbClr val="000000"/>
                </a:solidFill>
              </a:rPr>
              <a:t>health</a:t>
            </a:r>
            <a:endParaRPr lang="fr-FR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000000"/>
                </a:solidFill>
              </a:rPr>
              <a:t>Fixation des objectifs </a:t>
            </a:r>
            <a:r>
              <a:rPr lang="fr-FR" dirty="0">
                <a:solidFill>
                  <a:srgbClr val="000000"/>
                </a:solidFill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Avec le patient, sa famille, et l’équipe multidisciplinaire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Objectifs SMART : Spécifiques (personnalisés), Mesurables, Atteignables (réalisables), Réalistes, </a:t>
            </a:r>
            <a:r>
              <a:rPr lang="fr-FR" dirty="0" err="1">
                <a:solidFill>
                  <a:srgbClr val="000000"/>
                </a:solidFill>
              </a:rPr>
              <a:t>Timed</a:t>
            </a:r>
            <a:r>
              <a:rPr lang="fr-FR" dirty="0">
                <a:solidFill>
                  <a:srgbClr val="000000"/>
                </a:solidFill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1 objectif principal, 2 à 3 objectifs secondaires </a:t>
            </a:r>
          </a:p>
          <a:p>
            <a:pPr marL="0" indent="0">
              <a:buNone/>
            </a:pPr>
            <a:endParaRPr lang="fr-FR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i="1" dirty="0">
                <a:solidFill>
                  <a:srgbClr val="000000"/>
                </a:solidFill>
              </a:rPr>
              <a:t>Exemple: « faciliter les déplacements» </a:t>
            </a:r>
          </a:p>
          <a:p>
            <a:pPr marL="0" indent="0">
              <a:buNone/>
            </a:pPr>
            <a:r>
              <a:rPr lang="fr-FR" i="1" dirty="0">
                <a:solidFill>
                  <a:srgbClr val="000000"/>
                </a:solidFill>
              </a:rPr>
              <a:t>Intervention : mise en place d’une attelle releveurs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702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68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fr-FR" b="1" dirty="0">
                <a:solidFill>
                  <a:srgbClr val="000000"/>
                </a:solidFill>
              </a:rPr>
              <a:t>Graduation</a:t>
            </a:r>
            <a:r>
              <a:rPr lang="fr-FR" dirty="0">
                <a:solidFill>
                  <a:srgbClr val="000000"/>
                </a:solidFill>
              </a:rPr>
              <a:t> de l’évaluation des objectifs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Pour </a:t>
            </a:r>
            <a:r>
              <a:rPr lang="en-US" dirty="0" err="1">
                <a:solidFill>
                  <a:schemeClr val="tx1"/>
                </a:solidFill>
              </a:rPr>
              <a:t>chaque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objectif</a:t>
            </a:r>
            <a:r>
              <a:rPr lang="en-US" dirty="0">
                <a:solidFill>
                  <a:schemeClr val="tx1"/>
                </a:solidFill>
              </a:rPr>
              <a:t>, determination de </a:t>
            </a:r>
            <a:r>
              <a:rPr lang="en-US" dirty="0" err="1">
                <a:solidFill>
                  <a:schemeClr val="tx1"/>
                </a:solidFill>
              </a:rPr>
              <a:t>l’échelle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mesure</a:t>
            </a:r>
            <a:r>
              <a:rPr lang="en-US" dirty="0">
                <a:solidFill>
                  <a:schemeClr val="tx1"/>
                </a:solidFill>
              </a:rPr>
              <a:t> : 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A020AC8-A906-4B85-9E5E-1C36DBAD5E99}"/>
              </a:ext>
            </a:extLst>
          </p:cNvPr>
          <p:cNvGraphicFramePr>
            <a:graphicFrameLocks noGrp="1"/>
          </p:cNvGraphicFramePr>
          <p:nvPr/>
        </p:nvGraphicFramePr>
        <p:xfrm>
          <a:off x="1328101" y="2716854"/>
          <a:ext cx="933226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452">
                  <a:extLst>
                    <a:ext uri="{9D8B030D-6E8A-4147-A177-3AD203B41FA5}">
                      <a16:colId xmlns:a16="http://schemas.microsoft.com/office/drawing/2014/main" val="742519437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1660723512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1171731950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382058072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326381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05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Résultat beaucoup moins important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moins important</a:t>
                      </a: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attendu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un peu plus important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beaucoup plus important 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49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rgbClr val="000000"/>
                          </a:solidFill>
                        </a:rPr>
                        <a:t>Chutes sur terrain plat</a:t>
                      </a:r>
                      <a:endParaRPr lang="en-US" i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i="1" dirty="0">
                          <a:solidFill>
                            <a:srgbClr val="000000"/>
                          </a:solidFill>
                        </a:rPr>
                        <a:t>Pouvoir se déplacer sur terrain plat, chutes sur terrain accidenté</a:t>
                      </a:r>
                      <a:endParaRPr lang="en-US" b="0" i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rgbClr val="000000"/>
                          </a:solidFill>
                        </a:rPr>
                        <a:t>Pouvoir se déplacer dans le jardin sans chute</a:t>
                      </a:r>
                      <a:endParaRPr lang="en-US" i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rgbClr val="000000"/>
                          </a:solidFill>
                        </a:rPr>
                        <a:t>Pouvoir se promener sur terrain accidenté 10 min sans chute</a:t>
                      </a:r>
                      <a:endParaRPr lang="en-US" i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rgbClr val="000000"/>
                          </a:solidFill>
                        </a:rPr>
                        <a:t>Périmètre de marche illimité sur terrain accidenté sans chute</a:t>
                      </a:r>
                      <a:endParaRPr lang="en-US" i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859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383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69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fr-FR" b="1" dirty="0">
                <a:solidFill>
                  <a:srgbClr val="000000"/>
                </a:solidFill>
              </a:rPr>
              <a:t>Graduation</a:t>
            </a:r>
            <a:r>
              <a:rPr lang="fr-FR" dirty="0">
                <a:solidFill>
                  <a:srgbClr val="000000"/>
                </a:solidFill>
              </a:rPr>
              <a:t> de l’évaluation des objectifs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Définition</a:t>
            </a:r>
            <a:r>
              <a:rPr lang="en-US" dirty="0">
                <a:solidFill>
                  <a:schemeClr val="tx1"/>
                </a:solidFill>
              </a:rPr>
              <a:t> d’un point de depart = -1 </a:t>
            </a:r>
            <a:r>
              <a:rPr lang="en-US" dirty="0" err="1">
                <a:solidFill>
                  <a:schemeClr val="tx1"/>
                </a:solidFill>
              </a:rPr>
              <a:t>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détérioration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</a:t>
            </a:r>
            <a:r>
              <a:rPr lang="en-US" dirty="0">
                <a:solidFill>
                  <a:schemeClr val="tx1"/>
                </a:solidFill>
              </a:rPr>
              <a:t> possible, -2 </a:t>
            </a:r>
            <a:r>
              <a:rPr lang="en-US" dirty="0" err="1">
                <a:solidFill>
                  <a:schemeClr val="tx1"/>
                </a:solidFill>
              </a:rPr>
              <a:t>si</a:t>
            </a:r>
            <a:r>
              <a:rPr lang="en-US" dirty="0">
                <a:solidFill>
                  <a:schemeClr val="tx1"/>
                </a:solidFill>
              </a:rPr>
              <a:t> le </a:t>
            </a:r>
            <a:r>
              <a:rPr lang="en-US" dirty="0" err="1">
                <a:solidFill>
                  <a:schemeClr val="tx1"/>
                </a:solidFill>
              </a:rPr>
              <a:t>niveau</a:t>
            </a:r>
            <a:r>
              <a:rPr lang="en-US" dirty="0">
                <a:solidFill>
                  <a:schemeClr val="tx1"/>
                </a:solidFill>
              </a:rPr>
              <a:t> de depart </a:t>
            </a:r>
            <a:r>
              <a:rPr lang="en-US" dirty="0" err="1">
                <a:solidFill>
                  <a:schemeClr val="tx1"/>
                </a:solidFill>
              </a:rPr>
              <a:t>est</a:t>
            </a:r>
            <a:r>
              <a:rPr lang="en-US" dirty="0">
                <a:solidFill>
                  <a:schemeClr val="tx1"/>
                </a:solidFill>
              </a:rPr>
              <a:t> le plus bas possible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A020AC8-A906-4B85-9E5E-1C36DBAD5E99}"/>
              </a:ext>
            </a:extLst>
          </p:cNvPr>
          <p:cNvGraphicFramePr>
            <a:graphicFrameLocks noGrp="1"/>
          </p:cNvGraphicFramePr>
          <p:nvPr/>
        </p:nvGraphicFramePr>
        <p:xfrm>
          <a:off x="1328101" y="2716854"/>
          <a:ext cx="933226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452">
                  <a:extLst>
                    <a:ext uri="{9D8B030D-6E8A-4147-A177-3AD203B41FA5}">
                      <a16:colId xmlns:a16="http://schemas.microsoft.com/office/drawing/2014/main" val="742519437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1660723512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1171731950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382058072"/>
                    </a:ext>
                  </a:extLst>
                </a:gridCol>
                <a:gridCol w="1866452">
                  <a:extLst>
                    <a:ext uri="{9D8B030D-6E8A-4147-A177-3AD203B41FA5}">
                      <a16:colId xmlns:a16="http://schemas.microsoft.com/office/drawing/2014/main" val="326381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05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Résultat beaucoup moins important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moins important</a:t>
                      </a:r>
                    </a:p>
                    <a:p>
                      <a:r>
                        <a:rPr lang="fr-FR" dirty="0"/>
                        <a:t>= </a:t>
                      </a:r>
                      <a:r>
                        <a:rPr lang="fr-FR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point de départ</a:t>
                      </a: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Résultat attendu</a:t>
                      </a:r>
                      <a:endParaRPr lang="en-US" b="1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un peu plus important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Résultat beaucoup plus important </a:t>
                      </a:r>
                      <a:endParaRPr lang="en-US" dirty="0"/>
                    </a:p>
                  </a:txBody>
                  <a:tcPr>
                    <a:solidFill>
                      <a:srgbClr val="E5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49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chemeClr val="tx1"/>
                          </a:solidFill>
                        </a:rPr>
                        <a:t>Chutes sur terrain plat</a:t>
                      </a:r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i="1" dirty="0">
                          <a:solidFill>
                            <a:schemeClr val="tx1"/>
                          </a:solidFill>
                        </a:rPr>
                        <a:t>Pouvoir se déplacer sur terrain plat, chutes sur terrain accidenté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chemeClr val="tx1"/>
                          </a:solidFill>
                        </a:rPr>
                        <a:t>Pouvoir se déplacer dans le jardin sans chute</a:t>
                      </a:r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chemeClr val="tx1"/>
                          </a:solidFill>
                        </a:rPr>
                        <a:t>Pouvoir se promener sur terrain accidenté 10 min sans chute</a:t>
                      </a:r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i="1" dirty="0">
                          <a:solidFill>
                            <a:schemeClr val="tx1"/>
                          </a:solidFill>
                        </a:rPr>
                        <a:t>Périmètre de marche illimité sur terrain accidenté sans chute</a:t>
                      </a:r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5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859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0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0B85D-F511-CB15-43BF-1D404CCD8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9AACB30-BC93-F5AA-70DC-069BFBB51CF1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D5318B0-82A9-8A58-6745-34F74ADCE9DB}"/>
              </a:ext>
            </a:extLst>
          </p:cNvPr>
          <p:cNvSpPr txBox="1"/>
          <p:nvPr/>
        </p:nvSpPr>
        <p:spPr>
          <a:xfrm>
            <a:off x="1075765" y="412376"/>
            <a:ext cx="3828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Objectifs partie 1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4340914-F064-7246-A003-184D1E3A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7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41239B-E5DD-A0D6-9ADD-F403FEB7C3F4}"/>
              </a:ext>
            </a:extLst>
          </p:cNvPr>
          <p:cNvSpPr txBox="1"/>
          <p:nvPr/>
        </p:nvSpPr>
        <p:spPr>
          <a:xfrm>
            <a:off x="156603" y="1246421"/>
            <a:ext cx="11151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Distinguer les différentes atteintes topographique du système neuro-musculaire : corne antérieure, racine ou ganglion rachidien, plexus, nerf périphérique, jonction neuro-musculaire,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Relier une présentation clinique à un diagnostic dans le cadre d’une pathologie neuromusculaire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fr-FR" sz="2000" i="1" dirty="0">
                <a:sym typeface="Wingdings" panose="05000000000000000000" pitchFamily="2" charset="2"/>
              </a:rPr>
              <a:t>Décrire l’anatomie du système neuro-musculaire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fr-FR" sz="2000" i="1" dirty="0">
                <a:sym typeface="Wingdings" panose="05000000000000000000" pitchFamily="2" charset="2"/>
              </a:rPr>
              <a:t>En déduire la sémiologie d’une atteinte de chaque entité du système neuro-musculaire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fr-FR" sz="2000" i="1" dirty="0">
                <a:sym typeface="Wingdings" panose="05000000000000000000" pitchFamily="2" charset="2"/>
              </a:rPr>
              <a:t>Décrire les conséquences d’une atteinte de la myéline, de l’axone ou de la jonction neuromusculaire sur l’</a:t>
            </a:r>
            <a:r>
              <a:rPr lang="fr-FR" sz="2000" i="1" dirty="0" err="1">
                <a:sym typeface="Wingdings" panose="05000000000000000000" pitchFamily="2" charset="2"/>
              </a:rPr>
              <a:t>électroneuromyogramme</a:t>
            </a:r>
            <a:endParaRPr lang="fr-FR" sz="2000" i="1" dirty="0"/>
          </a:p>
        </p:txBody>
      </p:sp>
      <p:pic>
        <p:nvPicPr>
          <p:cNvPr id="4" name="Graphic 3" descr="Bullseye with solid fill">
            <a:extLst>
              <a:ext uri="{FF2B5EF4-FFF2-40B4-BE49-F238E27FC236}">
                <a16:creationId xmlns:a16="http://schemas.microsoft.com/office/drawing/2014/main" id="{4F4A01A7-1B65-AA93-5470-46A19209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3318" y="3950195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10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70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fr-FR" b="1" dirty="0">
                <a:solidFill>
                  <a:srgbClr val="000000"/>
                </a:solidFill>
              </a:rPr>
              <a:t>Pondération des objectifs</a:t>
            </a:r>
            <a:r>
              <a:rPr lang="fr-FR" dirty="0">
                <a:solidFill>
                  <a:srgbClr val="000000"/>
                </a:solidFill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Facultatif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Attribution d’une note 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d’importance</a:t>
            </a:r>
            <a:r>
              <a:rPr lang="fr-FR" dirty="0">
                <a:solidFill>
                  <a:srgbClr val="000000"/>
                </a:solidFill>
              </a:rPr>
              <a:t> (évaluée par le patient et son entourage) de 0 (pas du tout important) à 3 (très important)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Attribution d’une note de 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difficulté</a:t>
            </a:r>
            <a:r>
              <a:rPr lang="fr-FR" dirty="0">
                <a:solidFill>
                  <a:srgbClr val="000000"/>
                </a:solidFill>
              </a:rPr>
              <a:t> (évaluée par l’équipe multidisciplinaire) de 0 (pas du tout difficile) à 3 (très difficile)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Pondération = Difficulté x Importance 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fr-FR" b="1" dirty="0">
                <a:solidFill>
                  <a:srgbClr val="000000"/>
                </a:solidFill>
              </a:rPr>
              <a:t>Définition d’une date de </a:t>
            </a:r>
            <a:r>
              <a:rPr lang="fr-FR" b="1" dirty="0" err="1">
                <a:solidFill>
                  <a:srgbClr val="000000"/>
                </a:solidFill>
              </a:rPr>
              <a:t>ré-évaluation</a:t>
            </a:r>
            <a:r>
              <a:rPr lang="fr-FR" b="1" dirty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Font typeface="+mj-lt"/>
              <a:buAutoNum type="arabicPeriod" startAt="4"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152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71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140278" y="125974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fr-FR" b="1" dirty="0" err="1">
                <a:solidFill>
                  <a:srgbClr val="000000"/>
                </a:solidFill>
              </a:rPr>
              <a:t>Ré-évaluation</a:t>
            </a:r>
            <a:r>
              <a:rPr lang="fr-FR" b="1" dirty="0">
                <a:solidFill>
                  <a:srgbClr val="000000"/>
                </a:solidFill>
              </a:rPr>
              <a:t> et cotation du résultat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Expression du résultat: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Score brut pour chaque objectif </a:t>
            </a:r>
            <a:r>
              <a:rPr lang="fr-FR" dirty="0">
                <a:solidFill>
                  <a:srgbClr val="000000"/>
                </a:solidFill>
              </a:rPr>
              <a:t>: facile à discuter avec le patient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Moyenne des scores bruts </a:t>
            </a:r>
            <a:r>
              <a:rPr lang="fr-FR" dirty="0">
                <a:solidFill>
                  <a:srgbClr val="000000"/>
                </a:solidFill>
              </a:rPr>
              <a:t>de chaque objectif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Somme des différences </a:t>
            </a:r>
            <a:r>
              <a:rPr lang="fr-FR" dirty="0">
                <a:solidFill>
                  <a:srgbClr val="000000"/>
                </a:solidFill>
              </a:rPr>
              <a:t>entre le niveau initial et le niveau atteint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calcul d’un</a:t>
            </a:r>
            <a:r>
              <a:rPr lang="fr-FR" b="1" dirty="0">
                <a:solidFill>
                  <a:srgbClr val="000000"/>
                </a:solidFill>
              </a:rPr>
              <a:t> T-score </a:t>
            </a:r>
            <a:r>
              <a:rPr lang="fr-FR" dirty="0">
                <a:solidFill>
                  <a:srgbClr val="000000"/>
                </a:solidFill>
              </a:rPr>
              <a:t>: permettrait la normalisation des scores, utilisé dans la littérature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000000"/>
                </a:solidFill>
              </a:rPr>
              <a:t> en pratique, préférer la non utilisation du T-score et des analyses non paramétriques, avec une situation initiale à -2 malgré effet plancher (</a:t>
            </a:r>
            <a:r>
              <a:rPr lang="fr-FR" i="1" dirty="0" err="1">
                <a:solidFill>
                  <a:srgbClr val="000000"/>
                </a:solidFill>
              </a:rPr>
              <a:t>Krasny</a:t>
            </a:r>
            <a:r>
              <a:rPr lang="fr-FR" i="1" dirty="0">
                <a:solidFill>
                  <a:srgbClr val="000000"/>
                </a:solidFill>
              </a:rPr>
              <a:t>-Pacini 2013)</a:t>
            </a:r>
          </a:p>
          <a:p>
            <a:pPr marL="457200" indent="-457200">
              <a:buFont typeface="+mj-lt"/>
              <a:buAutoNum type="arabicPeriod" startAt="4"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35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72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140278" y="1863000"/>
            <a:ext cx="11582400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u="sng" dirty="0">
                <a:solidFill>
                  <a:srgbClr val="000000"/>
                </a:solidFill>
              </a:rPr>
              <a:t>Avantages</a:t>
            </a:r>
            <a:r>
              <a:rPr lang="fr-FR" sz="2200" dirty="0">
                <a:solidFill>
                  <a:srgbClr val="000000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Permet de négocier des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objectifs réalistes</a:t>
            </a: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, tout en prenant en compte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l’objectif « idéal »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Permet de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quantifier</a:t>
            </a: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la progression individuelle de façon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personnalisée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Quantification utilisable pour mesurer l’efficacité d’une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intervention sur un groupe</a:t>
            </a:r>
            <a:endParaRPr lang="fr-FR" sz="2200" dirty="0">
              <a:solidFill>
                <a:schemeClr val="accent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Utilisation sur une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population hétérogène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Bonne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reproductibilité</a:t>
            </a: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inter-observateur, </a:t>
            </a:r>
            <a:r>
              <a:rPr lang="fr-FR" sz="2200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sensibilité au changement </a:t>
            </a:r>
            <a:endParaRPr lang="fr-FR" sz="2200" dirty="0">
              <a:solidFill>
                <a:schemeClr val="accent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070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73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469322" y="1471030"/>
            <a:ext cx="11316109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sz="2200" b="1" u="sng" dirty="0">
                <a:solidFill>
                  <a:srgbClr val="000000"/>
                </a:solidFill>
                <a:sym typeface="Wingdings" panose="05000000000000000000" pitchFamily="2" charset="2"/>
              </a:rPr>
              <a:t>Limites</a:t>
            </a: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: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Respecter </a:t>
            </a:r>
            <a:r>
              <a:rPr lang="fr-FR" sz="2200" b="1" dirty="0">
                <a:solidFill>
                  <a:srgbClr val="000000"/>
                </a:solidFill>
                <a:sym typeface="Wingdings" panose="05000000000000000000" pitchFamily="2" charset="2"/>
              </a:rPr>
              <a:t>l’intervalle de temps </a:t>
            </a: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prédéfini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Validité interne variable selon l’anticipation des évolutions possibles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Validité contre critères:  pas de corrélation avec principales échelles utilisées pour la fonction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 Avoir une </a:t>
            </a:r>
            <a:r>
              <a:rPr lang="fr-FR" sz="2200" b="1" dirty="0">
                <a:solidFill>
                  <a:srgbClr val="000000"/>
                </a:solidFill>
                <a:sym typeface="Wingdings" panose="05000000000000000000" pitchFamily="2" charset="2"/>
              </a:rPr>
              <a:t>définition précise des paliers </a:t>
            </a:r>
            <a:r>
              <a:rPr lang="fr-FR" sz="2200" dirty="0">
                <a:solidFill>
                  <a:srgbClr val="000000"/>
                </a:solidFill>
                <a:sym typeface="Wingdings" panose="05000000000000000000" pitchFamily="2" charset="2"/>
              </a:rPr>
              <a:t>de l’échelle d’évaluation  chronophage</a:t>
            </a:r>
          </a:p>
          <a:p>
            <a:pPr marL="0" indent="0">
              <a:buNone/>
            </a:pPr>
            <a:endParaRPr lang="fr-FR" sz="2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449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566883" y="1006729"/>
            <a:ext cx="1072919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B2565A-856D-4A7D-9BE6-9A02065473BA}"/>
              </a:ext>
            </a:extLst>
          </p:cNvPr>
          <p:cNvSpPr txBox="1">
            <a:spLocks/>
          </p:cNvSpPr>
          <p:nvPr/>
        </p:nvSpPr>
        <p:spPr>
          <a:xfrm>
            <a:off x="895927" y="463125"/>
            <a:ext cx="1057679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Goal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Attainment</a:t>
            </a:r>
            <a:r>
              <a:rPr lang="fr-FR" sz="35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3500" dirty="0" err="1">
                <a:solidFill>
                  <a:schemeClr val="accent4">
                    <a:lumMod val="75000"/>
                  </a:schemeClr>
                </a:solidFill>
              </a:rPr>
              <a:t>Scaling</a:t>
            </a:r>
            <a:endParaRPr lang="en-US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E363-E835-4C02-B464-A6AF625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74</a:t>
            </a:fld>
            <a:endParaRPr lang="en-US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04951-E895-4579-A9E3-83E1105B8313}"/>
              </a:ext>
            </a:extLst>
          </p:cNvPr>
          <p:cNvSpPr txBox="1">
            <a:spLocks/>
          </p:cNvSpPr>
          <p:nvPr/>
        </p:nvSpPr>
        <p:spPr>
          <a:xfrm>
            <a:off x="203031" y="1241558"/>
            <a:ext cx="11582400" cy="21692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F5ECD7C-ABD4-46FF-AFD4-4C9153A769FE}"/>
              </a:ext>
            </a:extLst>
          </p:cNvPr>
          <p:cNvSpPr txBox="1">
            <a:spLocks/>
          </p:cNvSpPr>
          <p:nvPr/>
        </p:nvSpPr>
        <p:spPr>
          <a:xfrm>
            <a:off x="958154" y="1187193"/>
            <a:ext cx="11316109" cy="51713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u="sng" dirty="0">
                <a:solidFill>
                  <a:srgbClr val="000000"/>
                </a:solidFill>
                <a:sym typeface="Wingdings" panose="05000000000000000000" pitchFamily="2" charset="2"/>
              </a:rPr>
              <a:t>Exemple d’adaptation :</a:t>
            </a:r>
          </a:p>
          <a:p>
            <a:pPr marL="0" indent="0">
              <a:buNone/>
            </a:pPr>
            <a:endParaRPr lang="fr-FR" sz="2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22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7D55DDFD-E109-4E2D-9C88-E668031C9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" y="3535755"/>
            <a:ext cx="5419901" cy="1536740"/>
          </a:xfrm>
          <a:prstGeom prst="rect">
            <a:avLst/>
          </a:prstGeom>
        </p:spPr>
      </p:pic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3A274EE3-7037-43AC-9A95-B87F647C6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6" y="648182"/>
            <a:ext cx="6173061" cy="55252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DBB4515-4DBC-42C4-9C54-C2457C1BF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6" y="5793968"/>
            <a:ext cx="1834827" cy="3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10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BB69C2C-1BED-4B5B-B9DF-9B0CCF29DB90}"/>
              </a:ext>
            </a:extLst>
          </p:cNvPr>
          <p:cNvCxnSpPr>
            <a:cxnSpLocks/>
          </p:cNvCxnSpPr>
          <p:nvPr/>
        </p:nvCxnSpPr>
        <p:spPr>
          <a:xfrm>
            <a:off x="1117600" y="1005388"/>
            <a:ext cx="10178473" cy="0"/>
          </a:xfrm>
          <a:prstGeom prst="line">
            <a:avLst/>
          </a:prstGeom>
          <a:ln w="19050">
            <a:gradFill flip="none" rotWithShape="1">
              <a:gsLst>
                <a:gs pos="24000">
                  <a:schemeClr val="accent1"/>
                </a:gs>
                <a:gs pos="84000">
                  <a:schemeClr val="accent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2FB1C910-5B75-4EC4-B832-793B9732F7F0}"/>
              </a:ext>
            </a:extLst>
          </p:cNvPr>
          <p:cNvSpPr txBox="1">
            <a:spLocks/>
          </p:cNvSpPr>
          <p:nvPr/>
        </p:nvSpPr>
        <p:spPr>
          <a:xfrm>
            <a:off x="1117600" y="240145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8BEAD5C-5830-4A75-B313-E8D51D9F2672}"/>
              </a:ext>
            </a:extLst>
          </p:cNvPr>
          <p:cNvSpPr txBox="1">
            <a:spLocks/>
          </p:cNvSpPr>
          <p:nvPr/>
        </p:nvSpPr>
        <p:spPr>
          <a:xfrm>
            <a:off x="1028703" y="34498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4">
                    <a:lumMod val="75000"/>
                  </a:schemeClr>
                </a:solidFill>
              </a:rPr>
              <a:t>A retenir partie 3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8BA895-D661-41CC-9771-BFDDDCDBD826}"/>
              </a:ext>
            </a:extLst>
          </p:cNvPr>
          <p:cNvSpPr txBox="1">
            <a:spLocks/>
          </p:cNvSpPr>
          <p:nvPr/>
        </p:nvSpPr>
        <p:spPr>
          <a:xfrm>
            <a:off x="705429" y="1228166"/>
            <a:ext cx="10733536" cy="462444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Choisir des outils maîtrisables </a:t>
            </a:r>
            <a:r>
              <a:rPr lang="fr-FR" sz="2200" dirty="0">
                <a:solidFill>
                  <a:srgbClr val="000000"/>
                </a:solidFill>
              </a:rPr>
              <a:t>pouvant être intégrés à la prise en charge en pratique quotidienne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0000"/>
                </a:solidFill>
              </a:rPr>
              <a:t> et présentant de bonnes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qualités métrologiques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0000"/>
                </a:solidFill>
              </a:rPr>
              <a:t>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Complémentarité</a:t>
            </a:r>
            <a:r>
              <a:rPr lang="fr-FR" sz="2200" b="1" dirty="0">
                <a:solidFill>
                  <a:srgbClr val="000000"/>
                </a:solidFill>
              </a:rPr>
              <a:t> </a:t>
            </a:r>
            <a:r>
              <a:rPr lang="fr-FR" sz="2200" dirty="0">
                <a:solidFill>
                  <a:srgbClr val="000000"/>
                </a:solidFill>
              </a:rPr>
              <a:t>des outils d’évaluation spécifiques, et des outils subjectifs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0000"/>
                </a:solidFill>
              </a:rPr>
              <a:t> Ces derniers (GAS, MCRO) ont une place :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Dans la définition</a:t>
            </a:r>
            <a:r>
              <a:rPr lang="fr-FR" sz="2000" b="1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d’objectifs</a:t>
            </a:r>
            <a:r>
              <a:rPr lang="fr-FR" sz="2000" b="1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de prise en charge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Dans l’évaluation de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l’efficacité</a:t>
            </a: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 d’une intervention (médicamenteuse ou non)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0000"/>
                </a:solidFill>
              </a:rPr>
              <a:t> A échelle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individuelle</a:t>
            </a:r>
            <a:r>
              <a:rPr lang="fr-FR" sz="2200" dirty="0">
                <a:solidFill>
                  <a:srgbClr val="000000"/>
                </a:solidFill>
              </a:rPr>
              <a:t> ou d’une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population</a:t>
            </a:r>
            <a:r>
              <a:rPr lang="fr-FR" sz="2200" dirty="0">
                <a:solidFill>
                  <a:srgbClr val="0000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0000"/>
                </a:solidFill>
              </a:rPr>
              <a:t> En pratique clinique et en recherche</a:t>
            </a:r>
          </a:p>
          <a:p>
            <a:pPr marL="0" indent="0">
              <a:buNone/>
            </a:pPr>
            <a:endParaRPr lang="fr-F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D7D7F889-0226-423C-856C-2B6EAD2B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ECDA-DFC3-4089-8636-E955981BC869}" type="slidenum">
              <a:rPr lang="en-US" smtClean="0"/>
              <a:t>75</a:t>
            </a:fld>
            <a:endParaRPr lang="en-US"/>
          </a:p>
        </p:txBody>
      </p:sp>
      <p:pic>
        <p:nvPicPr>
          <p:cNvPr id="7" name="Graphic 6" descr="Checklist with solid fill">
            <a:extLst>
              <a:ext uri="{FF2B5EF4-FFF2-40B4-BE49-F238E27FC236}">
                <a16:creationId xmlns:a16="http://schemas.microsoft.com/office/drawing/2014/main" id="{48B98DCA-AFBE-4737-844E-BD9C94B4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893" y="2432538"/>
            <a:ext cx="1992923" cy="19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87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8BD259D-DD34-0E33-5ECB-16752D386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480" y="-1783080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fr-FR" sz="5000" dirty="0">
                <a:solidFill>
                  <a:srgbClr val="C00000"/>
                </a:solidFill>
              </a:rPr>
              <a:t>Merci pour votre attention !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A79A1964-E88F-78AA-DA78-11AC4C8F3B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fr-FR" sz="3500" cap="none" dirty="0"/>
              <a:t>Des questions ?</a:t>
            </a:r>
          </a:p>
          <a:p>
            <a:pPr algn="ctr"/>
            <a:endParaRPr lang="fr-FR" sz="3500" cap="none" dirty="0"/>
          </a:p>
          <a:p>
            <a:pPr algn="ctr"/>
            <a:r>
              <a:rPr lang="fr-FR" cap="none" dirty="0"/>
              <a:t>shams.ribault@chu-lyon.fr</a:t>
            </a:r>
            <a:endParaRPr lang="en-US" cap="none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4DBD87-824A-6EE8-797D-D993003C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FC0BA-B53C-484D-92BB-DD4DCF1BC382}"/>
              </a:ext>
            </a:extLst>
          </p:cNvPr>
          <p:cNvSpPr txBox="1"/>
          <p:nvPr/>
        </p:nvSpPr>
        <p:spPr>
          <a:xfrm>
            <a:off x="1524000" y="2201333"/>
            <a:ext cx="31561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Référence utile: </a:t>
            </a:r>
          </a:p>
          <a:p>
            <a:r>
              <a:rPr lang="fr-FR" dirty="0">
                <a:hlinkClick r:id="rId2"/>
              </a:rPr>
              <a:t>https://www.cen-neurologie.fr/</a:t>
            </a:r>
            <a:endParaRPr lang="fr-FR" dirty="0"/>
          </a:p>
          <a:p>
            <a:endParaRPr lang="fr-FR" dirty="0"/>
          </a:p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cycle : sémiologie</a:t>
            </a:r>
          </a:p>
          <a:p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cycle : pathologie</a:t>
            </a:r>
          </a:p>
        </p:txBody>
      </p:sp>
    </p:spTree>
    <p:extLst>
      <p:ext uri="{BB962C8B-B14F-4D97-AF65-F5344CB8AC3E}">
        <p14:creationId xmlns:p14="http://schemas.microsoft.com/office/powerpoint/2010/main" val="1467158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77</a:t>
            </a:fld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E022F9A-5B8D-4CD4-2E84-1D42BEA94E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8675"/>
            <a:ext cx="3171825" cy="3414713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B9DD8E-2799-624E-6881-A424252EF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87" y="2495549"/>
            <a:ext cx="4144027" cy="28445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F8B8C9-E130-CA10-EE98-628F1358B521}"/>
              </a:ext>
            </a:extLst>
          </p:cNvPr>
          <p:cNvSpPr txBox="1"/>
          <p:nvPr/>
        </p:nvSpPr>
        <p:spPr>
          <a:xfrm>
            <a:off x="7520474" y="2653023"/>
            <a:ext cx="449621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Question clinique : </a:t>
            </a:r>
          </a:p>
          <a:p>
            <a:pPr marL="285750" indent="-285750">
              <a:buFontTx/>
              <a:buChar char="-"/>
            </a:pPr>
            <a:r>
              <a:rPr lang="fr-FR" sz="2500" b="1" dirty="0"/>
              <a:t>Atteinte radiculaire ? </a:t>
            </a:r>
            <a:endParaRPr lang="fr-FR" sz="2500" b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sz="2500" b="1" dirty="0">
                <a:sym typeface="Wingdings" panose="05000000000000000000" pitchFamily="2" charset="2"/>
              </a:rPr>
              <a:t>Atteinte tronculaire (nerf) ?</a:t>
            </a:r>
          </a:p>
          <a:p>
            <a:pPr marL="285750" indent="-285750">
              <a:buFontTx/>
              <a:buChar char="-"/>
            </a:pPr>
            <a:r>
              <a:rPr lang="fr-FR" sz="2500" i="1" dirty="0">
                <a:sym typeface="Wingdings" panose="05000000000000000000" pitchFamily="2" charset="2"/>
              </a:rPr>
              <a:t>Plexus : tronc </a:t>
            </a:r>
            <a:r>
              <a:rPr lang="fr-FR" sz="2500" i="1" dirty="0" err="1">
                <a:sym typeface="Wingdings" panose="05000000000000000000" pitchFamily="2" charset="2"/>
              </a:rPr>
              <a:t>Iaire</a:t>
            </a:r>
            <a:r>
              <a:rPr lang="fr-FR" sz="2500" i="1" dirty="0">
                <a:sym typeface="Wingdings" panose="05000000000000000000" pitchFamily="2" charset="2"/>
              </a:rPr>
              <a:t> ou faisceau </a:t>
            </a:r>
            <a:r>
              <a:rPr lang="fr-FR" sz="2500" i="1" dirty="0" err="1">
                <a:sym typeface="Wingdings" panose="05000000000000000000" pitchFamily="2" charset="2"/>
              </a:rPr>
              <a:t>IIaire</a:t>
            </a:r>
            <a:r>
              <a:rPr lang="fr-FR" sz="2500" i="1" dirty="0">
                <a:sym typeface="Wingdings" panose="05000000000000000000" pitchFamily="2" charset="2"/>
              </a:rPr>
              <a:t> correspondant ?</a:t>
            </a:r>
            <a:endParaRPr lang="en-US" sz="2500" i="1" dirty="0"/>
          </a:p>
        </p:txBody>
      </p:sp>
      <p:cxnSp>
        <p:nvCxnSpPr>
          <p:cNvPr id="9" name="Connecteur droit 4">
            <a:extLst>
              <a:ext uri="{FF2B5EF4-FFF2-40B4-BE49-F238E27FC236}">
                <a16:creationId xmlns:a16="http://schemas.microsoft.com/office/drawing/2014/main" id="{7E0E4ABE-4430-4C89-84CD-1142B5652DDD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6">
            <a:extLst>
              <a:ext uri="{FF2B5EF4-FFF2-40B4-BE49-F238E27FC236}">
                <a16:creationId xmlns:a16="http://schemas.microsoft.com/office/drawing/2014/main" id="{2CAE0E88-54B2-40E1-802F-FA4B17DC9143}"/>
              </a:ext>
            </a:extLst>
          </p:cNvPr>
          <p:cNvSpPr txBox="1"/>
          <p:nvPr/>
        </p:nvSpPr>
        <p:spPr>
          <a:xfrm>
            <a:off x="380440" y="382120"/>
            <a:ext cx="115009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5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 : innervation du membre supérieur – le plexus brachial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89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78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9AC8C8-DD8B-94ED-507F-35B625A4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93" y="873790"/>
            <a:ext cx="7195237" cy="5848960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0DD7D19A-03B0-4014-90FA-73A7E79F6252}"/>
              </a:ext>
            </a:extLst>
          </p:cNvPr>
          <p:cNvSpPr txBox="1"/>
          <p:nvPr/>
        </p:nvSpPr>
        <p:spPr>
          <a:xfrm>
            <a:off x="907853" y="237786"/>
            <a:ext cx="100755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Anatomie : innervation sensitive du membre supérieur – racines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676D1EF1-466A-406D-AD40-0A3AC3486E98}"/>
              </a:ext>
            </a:extLst>
          </p:cNvPr>
          <p:cNvCxnSpPr>
            <a:cxnSpLocks/>
          </p:cNvCxnSpPr>
          <p:nvPr/>
        </p:nvCxnSpPr>
        <p:spPr>
          <a:xfrm>
            <a:off x="907853" y="873790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629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79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11C08A-95FC-F691-6C09-D5E107B2D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/>
          <a:stretch/>
        </p:blipFill>
        <p:spPr>
          <a:xfrm>
            <a:off x="7188065" y="953810"/>
            <a:ext cx="2597745" cy="53976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74A95A-0B1F-09A2-7950-608C27812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"/>
          <a:stretch/>
        </p:blipFill>
        <p:spPr>
          <a:xfrm>
            <a:off x="1563470" y="1081901"/>
            <a:ext cx="2524436" cy="52315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9F39A72-2779-6634-7760-DF9031BBA8E7}"/>
              </a:ext>
            </a:extLst>
          </p:cNvPr>
          <p:cNvSpPr txBox="1"/>
          <p:nvPr/>
        </p:nvSpPr>
        <p:spPr>
          <a:xfrm>
            <a:off x="2895599" y="963679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3123CA-513E-47C8-C38D-B00DD68BF02E}"/>
              </a:ext>
            </a:extLst>
          </p:cNvPr>
          <p:cNvSpPr txBox="1"/>
          <p:nvPr/>
        </p:nvSpPr>
        <p:spPr>
          <a:xfrm>
            <a:off x="9496307" y="95381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POST</a:t>
            </a:r>
            <a:endParaRPr lang="en-US" dirty="0"/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81E783D0-2CAE-4446-96D4-A40E870CAF8B}"/>
              </a:ext>
            </a:extLst>
          </p:cNvPr>
          <p:cNvSpPr txBox="1"/>
          <p:nvPr/>
        </p:nvSpPr>
        <p:spPr>
          <a:xfrm>
            <a:off x="907853" y="237786"/>
            <a:ext cx="100755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Anatomie : innervation sensitive du membre supérieur – racines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3" name="Connecteur droit 4">
            <a:extLst>
              <a:ext uri="{FF2B5EF4-FFF2-40B4-BE49-F238E27FC236}">
                <a16:creationId xmlns:a16="http://schemas.microsoft.com/office/drawing/2014/main" id="{56C5019A-F9E8-47C8-8811-E22371CD87B8}"/>
              </a:ext>
            </a:extLst>
          </p:cNvPr>
          <p:cNvCxnSpPr>
            <a:cxnSpLocks/>
          </p:cNvCxnSpPr>
          <p:nvPr/>
        </p:nvCxnSpPr>
        <p:spPr>
          <a:xfrm>
            <a:off x="907853" y="873790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6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3996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Rappels: anatomie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8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B4A0B3-D16E-412A-A4DB-90B0AC2F8380}"/>
              </a:ext>
            </a:extLst>
          </p:cNvPr>
          <p:cNvSpPr txBox="1"/>
          <p:nvPr/>
        </p:nvSpPr>
        <p:spPr>
          <a:xfrm>
            <a:off x="1049607" y="1346123"/>
            <a:ext cx="263912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Système nerveux central 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6CF8E64-9A7A-4909-8F3C-AFA2009F5D65}"/>
              </a:ext>
            </a:extLst>
          </p:cNvPr>
          <p:cNvSpPr txBox="1"/>
          <p:nvPr/>
        </p:nvSpPr>
        <p:spPr>
          <a:xfrm>
            <a:off x="8547772" y="1382980"/>
            <a:ext cx="322985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rgbClr val="00B050"/>
                </a:solidFill>
              </a:rPr>
              <a:t>Système nerveux périphérique :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EAF821E-748D-4945-9E6A-5FC01AA98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8223" b="46973"/>
          <a:stretch/>
        </p:blipFill>
        <p:spPr>
          <a:xfrm>
            <a:off x="3990948" y="1246421"/>
            <a:ext cx="4210104" cy="46078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CBDDF70-4E5D-41C1-87A7-A2F1BADA5127}"/>
              </a:ext>
            </a:extLst>
          </p:cNvPr>
          <p:cNvSpPr txBox="1"/>
          <p:nvPr/>
        </p:nvSpPr>
        <p:spPr>
          <a:xfrm>
            <a:off x="381000" y="2222500"/>
            <a:ext cx="3787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1</a:t>
            </a:r>
            <a:r>
              <a:rPr lang="fr-FR" b="1" baseline="30000" dirty="0">
                <a:solidFill>
                  <a:srgbClr val="0070C0"/>
                </a:solidFill>
              </a:rPr>
              <a:t>er</a:t>
            </a:r>
            <a:r>
              <a:rPr lang="fr-FR" b="1" dirty="0">
                <a:solidFill>
                  <a:srgbClr val="0070C0"/>
                </a:solidFill>
              </a:rPr>
              <a:t> neurone moteur: </a:t>
            </a:r>
            <a:r>
              <a:rPr lang="fr-FR" dirty="0"/>
              <a:t>neurone cortical </a:t>
            </a:r>
          </a:p>
          <a:p>
            <a:pPr marL="285750" indent="-285750">
              <a:buFontTx/>
              <a:buChar char="-"/>
            </a:pPr>
            <a:r>
              <a:rPr lang="fr-FR" dirty="0"/>
              <a:t>Corps cellulaire dans le </a:t>
            </a:r>
            <a:r>
              <a:rPr lang="fr-FR" b="1" dirty="0"/>
              <a:t>cortex cérébral</a:t>
            </a:r>
          </a:p>
          <a:p>
            <a:pPr marL="285750" indent="-285750">
              <a:buFontTx/>
              <a:buChar char="-"/>
            </a:pPr>
            <a:r>
              <a:rPr lang="fr-FR" dirty="0"/>
              <a:t>Axone </a:t>
            </a:r>
            <a:r>
              <a:rPr lang="fr-FR" b="1" dirty="0"/>
              <a:t>substance blanche cérébrale, tronc cérébral (</a:t>
            </a:r>
            <a:r>
              <a:rPr lang="fr-FR" b="1" u="sng" dirty="0"/>
              <a:t>Décussation X</a:t>
            </a:r>
            <a:r>
              <a:rPr lang="fr-FR" b="1" dirty="0"/>
              <a:t>), moelle épinière</a:t>
            </a:r>
          </a:p>
          <a:p>
            <a:pPr marL="285750" indent="-285750">
              <a:buFontTx/>
              <a:buChar char="-"/>
            </a:pPr>
            <a:r>
              <a:rPr lang="fr-FR" dirty="0"/>
              <a:t>Puis synapse avec le corps cellulaire du 2</a:t>
            </a:r>
            <a:r>
              <a:rPr lang="fr-FR" baseline="30000" dirty="0"/>
              <a:t>e</a:t>
            </a:r>
            <a:r>
              <a:rPr lang="fr-FR" dirty="0"/>
              <a:t>  neurone moteur (SNP) dans la </a:t>
            </a:r>
            <a:r>
              <a:rPr lang="fr-FR" i="1" dirty="0"/>
              <a:t>corne antérieure de la moelle </a:t>
            </a:r>
            <a:r>
              <a:rPr lang="fr-FR" dirty="0"/>
              <a:t>(SNP).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16804D-408B-4D71-A385-52CB8CD59319}"/>
              </a:ext>
            </a:extLst>
          </p:cNvPr>
          <p:cNvSpPr txBox="1"/>
          <p:nvPr/>
        </p:nvSpPr>
        <p:spPr>
          <a:xfrm>
            <a:off x="7989635" y="2160586"/>
            <a:ext cx="3787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2</a:t>
            </a:r>
            <a:r>
              <a:rPr lang="fr-FR" b="1" baseline="30000" dirty="0">
                <a:solidFill>
                  <a:srgbClr val="00B050"/>
                </a:solidFill>
              </a:rPr>
              <a:t>e</a:t>
            </a:r>
            <a:r>
              <a:rPr lang="fr-FR" b="1" dirty="0">
                <a:solidFill>
                  <a:srgbClr val="00B050"/>
                </a:solidFill>
              </a:rPr>
              <a:t> neurone moteur  (motoneurone)</a:t>
            </a:r>
          </a:p>
          <a:p>
            <a:pPr marL="285750" indent="-285750">
              <a:buFontTx/>
              <a:buChar char="-"/>
            </a:pPr>
            <a:r>
              <a:rPr lang="fr-FR" dirty="0"/>
              <a:t>Corps cellulaire dans la </a:t>
            </a:r>
            <a:r>
              <a:rPr lang="fr-FR" b="1" dirty="0"/>
              <a:t>corne antérieure de la moelle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Axone</a:t>
            </a:r>
            <a:r>
              <a:rPr lang="fr-FR" dirty="0"/>
              <a:t> quitte la moelle épinière, parcours les </a:t>
            </a:r>
            <a:r>
              <a:rPr lang="fr-FR" b="1" dirty="0"/>
              <a:t>racines, plexus, nerfs</a:t>
            </a:r>
          </a:p>
          <a:p>
            <a:pPr marL="285750" indent="-285750">
              <a:buFontTx/>
              <a:buChar char="-"/>
            </a:pPr>
            <a:r>
              <a:rPr lang="fr-FR" dirty="0"/>
              <a:t>Puis </a:t>
            </a:r>
            <a:r>
              <a:rPr lang="fr-FR" b="1" dirty="0"/>
              <a:t>jonction neuro-musculaire</a:t>
            </a:r>
          </a:p>
        </p:txBody>
      </p:sp>
    </p:spTree>
    <p:extLst>
      <p:ext uri="{BB962C8B-B14F-4D97-AF65-F5344CB8AC3E}">
        <p14:creationId xmlns:p14="http://schemas.microsoft.com/office/powerpoint/2010/main" val="31698462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80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209428-724C-7066-0F08-34F505594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7278" r="1803" b="2196"/>
          <a:stretch/>
        </p:blipFill>
        <p:spPr>
          <a:xfrm>
            <a:off x="3312071" y="1147482"/>
            <a:ext cx="5647765" cy="5575268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302A4393-DB95-4F7E-917B-693A959241D3}"/>
              </a:ext>
            </a:extLst>
          </p:cNvPr>
          <p:cNvSpPr txBox="1"/>
          <p:nvPr/>
        </p:nvSpPr>
        <p:spPr>
          <a:xfrm>
            <a:off x="850405" y="449495"/>
            <a:ext cx="97631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Anatomie : innervation sensitive du membre supérieur – nerfs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63021DB7-EDBB-4B94-AD0A-9431C160D87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8123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FF61B1-3C49-08A6-8DC8-BA627DE8BE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6412" y="135250"/>
            <a:ext cx="10058400" cy="660741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Anatomie : innervation motrice du membre supérieur 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AE91B95D-0B2A-C8F4-412A-8A0D622AD786}"/>
              </a:ext>
            </a:extLst>
          </p:cNvPr>
          <p:cNvGraphicFramePr>
            <a:graphicFrameLocks noGrp="1"/>
          </p:cNvGraphicFramePr>
          <p:nvPr/>
        </p:nvGraphicFramePr>
        <p:xfrm>
          <a:off x="613695" y="1545556"/>
          <a:ext cx="11044518" cy="424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953">
                  <a:extLst>
                    <a:ext uri="{9D8B030D-6E8A-4147-A177-3AD203B41FA5}">
                      <a16:colId xmlns:a16="http://schemas.microsoft.com/office/drawing/2014/main" val="1675074149"/>
                    </a:ext>
                  </a:extLst>
                </a:gridCol>
                <a:gridCol w="4155528">
                  <a:extLst>
                    <a:ext uri="{9D8B030D-6E8A-4147-A177-3AD203B41FA5}">
                      <a16:colId xmlns:a16="http://schemas.microsoft.com/office/drawing/2014/main" val="1538307889"/>
                    </a:ext>
                  </a:extLst>
                </a:gridCol>
                <a:gridCol w="2559037">
                  <a:extLst>
                    <a:ext uri="{9D8B030D-6E8A-4147-A177-3AD203B41FA5}">
                      <a16:colId xmlns:a16="http://schemas.microsoft.com/office/drawing/2014/main" val="342246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Muscle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Nerf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Racine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628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/>
                        <a:t>Sus et infra-épineux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Nerf supra-scapulaire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C5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13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rgbClr val="FFC000"/>
                          </a:solidFill>
                        </a:rPr>
                        <a:t>Deltoïde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FFC000"/>
                          </a:solidFill>
                        </a:rPr>
                        <a:t>Nerf axillaire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FFC000"/>
                          </a:solidFill>
                        </a:rPr>
                        <a:t>C5</a:t>
                      </a:r>
                      <a:endParaRPr lang="en-US" sz="20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85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rgbClr val="993300"/>
                          </a:solidFill>
                        </a:rPr>
                        <a:t>Biceps, brachial antérieur</a:t>
                      </a:r>
                      <a:endParaRPr lang="en-US" sz="2000" b="1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993300"/>
                          </a:solidFill>
                        </a:rPr>
                        <a:t>Nerf musculo-cutané</a:t>
                      </a:r>
                      <a:endParaRPr lang="en-US" sz="2000" b="1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993300"/>
                          </a:solidFill>
                        </a:rPr>
                        <a:t>(</a:t>
                      </a:r>
                      <a:r>
                        <a:rPr lang="fr-FR" sz="2000" b="1" dirty="0" err="1">
                          <a:solidFill>
                            <a:srgbClr val="993300"/>
                          </a:solidFill>
                        </a:rPr>
                        <a:t>C5</a:t>
                      </a:r>
                      <a:r>
                        <a:rPr lang="fr-FR" sz="2000" b="1" dirty="0">
                          <a:solidFill>
                            <a:srgbClr val="993300"/>
                          </a:solidFill>
                        </a:rPr>
                        <a:t>)</a:t>
                      </a:r>
                      <a:r>
                        <a:rPr lang="fr-FR" sz="2000" b="1" dirty="0" err="1">
                          <a:solidFill>
                            <a:srgbClr val="993300"/>
                          </a:solidFill>
                        </a:rPr>
                        <a:t>C6</a:t>
                      </a:r>
                      <a:endParaRPr lang="en-US" sz="2000" b="1" dirty="0">
                        <a:solidFill>
                          <a:srgbClr val="9933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32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Triceps brachial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Nerf radial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C7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337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Brachio-radial</a:t>
                      </a:r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(=long supinateur)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Nerf radial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C6</a:t>
                      </a:r>
                      <a:endParaRPr 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502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Extenseur commun des doigts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Nerf radial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C7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78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Extenseurs du poignet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Nerf radial 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C7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rgbClr val="DA0000"/>
                          </a:solidFill>
                        </a:rPr>
                        <a:t>Fléchisseur radial du carpe </a:t>
                      </a:r>
                      <a:r>
                        <a:rPr lang="fr-FR" sz="2000" b="0" dirty="0">
                          <a:solidFill>
                            <a:srgbClr val="DA0000"/>
                          </a:solidFill>
                        </a:rPr>
                        <a:t>(=grand palmaire)</a:t>
                      </a:r>
                      <a:endParaRPr lang="en-US" sz="2000" b="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DA0000"/>
                          </a:solidFill>
                        </a:rPr>
                        <a:t>Nerf médian</a:t>
                      </a:r>
                      <a:endParaRPr lang="en-US" sz="20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DA0000"/>
                          </a:solidFill>
                        </a:rPr>
                        <a:t>C7</a:t>
                      </a:r>
                      <a:endParaRPr lang="en-US" sz="20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226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rgbClr val="7030A0"/>
                          </a:solidFill>
                        </a:rPr>
                        <a:t>Fléchisseur ulnaire du carpe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7030A0"/>
                          </a:solidFill>
                        </a:rPr>
                        <a:t>Nerf ulnaire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7030A0"/>
                          </a:solidFill>
                        </a:rPr>
                        <a:t>C8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3371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1625AAC7-D9C3-F8B0-36F0-DFCCC3C02920}"/>
              </a:ext>
            </a:extLst>
          </p:cNvPr>
          <p:cNvSpPr txBox="1"/>
          <p:nvPr/>
        </p:nvSpPr>
        <p:spPr>
          <a:xfrm>
            <a:off x="182880" y="6400800"/>
            <a:ext cx="227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Anatomie/Sémiologie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E596A400-5BF7-45FC-AE3C-82BED3C23138}"/>
              </a:ext>
            </a:extLst>
          </p:cNvPr>
          <p:cNvCxnSpPr>
            <a:cxnSpLocks/>
          </p:cNvCxnSpPr>
          <p:nvPr/>
        </p:nvCxnSpPr>
        <p:spPr>
          <a:xfrm>
            <a:off x="916412" y="926166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062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82</a:t>
            </a:fld>
            <a:endParaRPr lang="fr-FR"/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AE91B95D-0B2A-C8F4-412A-8A0D622AD786}"/>
              </a:ext>
            </a:extLst>
          </p:cNvPr>
          <p:cNvGraphicFramePr>
            <a:graphicFrameLocks noGrp="1"/>
          </p:cNvGraphicFramePr>
          <p:nvPr/>
        </p:nvGraphicFramePr>
        <p:xfrm>
          <a:off x="595765" y="1347196"/>
          <a:ext cx="11080377" cy="305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270">
                  <a:extLst>
                    <a:ext uri="{9D8B030D-6E8A-4147-A177-3AD203B41FA5}">
                      <a16:colId xmlns:a16="http://schemas.microsoft.com/office/drawing/2014/main" val="1675074149"/>
                    </a:ext>
                  </a:extLst>
                </a:gridCol>
                <a:gridCol w="3648636">
                  <a:extLst>
                    <a:ext uri="{9D8B030D-6E8A-4147-A177-3AD203B41FA5}">
                      <a16:colId xmlns:a16="http://schemas.microsoft.com/office/drawing/2014/main" val="1538307889"/>
                    </a:ext>
                  </a:extLst>
                </a:gridCol>
                <a:gridCol w="2702471">
                  <a:extLst>
                    <a:ext uri="{9D8B030D-6E8A-4147-A177-3AD203B41FA5}">
                      <a16:colId xmlns:a16="http://schemas.microsoft.com/office/drawing/2014/main" val="342246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Muscle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Nerf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Racine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628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err="1">
                          <a:solidFill>
                            <a:srgbClr val="7030A0"/>
                          </a:solidFill>
                        </a:rPr>
                        <a:t>Inter-osseux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7030A0"/>
                          </a:solidFill>
                        </a:rPr>
                        <a:t>Nerf ulnaire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7030A0"/>
                          </a:solidFill>
                        </a:rPr>
                        <a:t>C8</a:t>
                      </a:r>
                      <a:r>
                        <a:rPr lang="fr-FR" sz="2000" b="1" dirty="0">
                          <a:solidFill>
                            <a:srgbClr val="7030A0"/>
                          </a:solidFill>
                        </a:rPr>
                        <a:t>/</a:t>
                      </a:r>
                      <a:r>
                        <a:rPr lang="fr-FR" sz="2000" b="1" dirty="0" err="1">
                          <a:solidFill>
                            <a:srgbClr val="7030A0"/>
                          </a:solidFill>
                        </a:rPr>
                        <a:t>T1</a:t>
                      </a:r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13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rgbClr val="7030A0"/>
                          </a:solidFill>
                        </a:rPr>
                        <a:t>Abducteur du V</a:t>
                      </a:r>
                      <a:endParaRPr lang="en-US" sz="20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rgbClr val="7030A0"/>
                          </a:solidFill>
                        </a:rPr>
                        <a:t>Nerf ulnaire</a:t>
                      </a:r>
                      <a:endParaRPr lang="en-US" sz="20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 err="1">
                          <a:solidFill>
                            <a:srgbClr val="7030A0"/>
                          </a:solidFill>
                        </a:rPr>
                        <a:t>C8</a:t>
                      </a:r>
                      <a:r>
                        <a:rPr lang="fr-FR" sz="2000" b="0" dirty="0">
                          <a:solidFill>
                            <a:srgbClr val="7030A0"/>
                          </a:solidFill>
                        </a:rPr>
                        <a:t>/</a:t>
                      </a:r>
                      <a:r>
                        <a:rPr lang="fr-FR" sz="2000" b="0" dirty="0" err="1">
                          <a:solidFill>
                            <a:srgbClr val="7030A0"/>
                          </a:solidFill>
                        </a:rPr>
                        <a:t>T1</a:t>
                      </a:r>
                      <a:endParaRPr lang="en-US" sz="20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681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rgbClr val="DA0000"/>
                          </a:solidFill>
                        </a:rPr>
                        <a:t>Court abducteur du pouce</a:t>
                      </a:r>
                      <a:endParaRPr lang="en-US" sz="20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DA0000"/>
                          </a:solidFill>
                        </a:rPr>
                        <a:t>Nerf médian</a:t>
                      </a:r>
                      <a:endParaRPr lang="en-US" sz="20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DA0000"/>
                          </a:solidFill>
                        </a:rPr>
                        <a:t>C8</a:t>
                      </a:r>
                      <a:r>
                        <a:rPr lang="fr-FR" sz="2000" b="1" dirty="0">
                          <a:solidFill>
                            <a:srgbClr val="DA0000"/>
                          </a:solidFill>
                        </a:rPr>
                        <a:t>/</a:t>
                      </a:r>
                      <a:r>
                        <a:rPr lang="fr-FR" sz="2000" b="1" dirty="0" err="1">
                          <a:solidFill>
                            <a:srgbClr val="DA0000"/>
                          </a:solidFill>
                        </a:rPr>
                        <a:t>T1</a:t>
                      </a:r>
                      <a:endParaRPr lang="en-US" sz="20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85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DA0000"/>
                          </a:solidFill>
                        </a:rPr>
                        <a:t>Long fléchisseur du pouce</a:t>
                      </a:r>
                      <a:endParaRPr lang="en-US" sz="200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DA0000"/>
                          </a:solidFill>
                        </a:rPr>
                        <a:t>Nerf médian</a:t>
                      </a:r>
                      <a:endParaRPr lang="en-US" sz="200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>
                          <a:solidFill>
                            <a:srgbClr val="DA0000"/>
                          </a:solidFill>
                        </a:rPr>
                        <a:t>C8</a:t>
                      </a:r>
                      <a:endParaRPr lang="en-US" sz="200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32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DA0000"/>
                          </a:solidFill>
                        </a:rPr>
                        <a:t>Fléchisseur commun superficiel des doigts</a:t>
                      </a:r>
                      <a:endParaRPr lang="en-US" sz="200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DA0000"/>
                          </a:solidFill>
                        </a:rPr>
                        <a:t>Nerf médian</a:t>
                      </a:r>
                      <a:endParaRPr lang="en-US" sz="200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>
                          <a:solidFill>
                            <a:srgbClr val="DA0000"/>
                          </a:solidFill>
                        </a:rPr>
                        <a:t>C8</a:t>
                      </a:r>
                      <a:endParaRPr lang="en-US" sz="2000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144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/>
                        <a:t>Fléchisseur profond des doigts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Nerf médian (II/III) et ulnaire (IV/V)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/>
                        <a:t>C8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95470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540677E-A607-332D-0A2E-2E9D27A284C2}"/>
              </a:ext>
            </a:extLst>
          </p:cNvPr>
          <p:cNvSpPr txBox="1"/>
          <p:nvPr/>
        </p:nvSpPr>
        <p:spPr>
          <a:xfrm>
            <a:off x="182880" y="6400800"/>
            <a:ext cx="227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Anatomie/Sémiologie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FF876EA-6721-4E11-B41A-CEB62998DDDF}"/>
              </a:ext>
            </a:extLst>
          </p:cNvPr>
          <p:cNvSpPr txBox="1">
            <a:spLocks/>
          </p:cNvSpPr>
          <p:nvPr/>
        </p:nvSpPr>
        <p:spPr>
          <a:xfrm>
            <a:off x="916412" y="135250"/>
            <a:ext cx="10058400" cy="6607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Anatomie : innervation motrice du membre supérieur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8" name="Connecteur droit 4">
            <a:extLst>
              <a:ext uri="{FF2B5EF4-FFF2-40B4-BE49-F238E27FC236}">
                <a16:creationId xmlns:a16="http://schemas.microsoft.com/office/drawing/2014/main" id="{FA7A6086-97E1-46D0-ABC3-78CF97FFAA4B}"/>
              </a:ext>
            </a:extLst>
          </p:cNvPr>
          <p:cNvCxnSpPr>
            <a:cxnSpLocks/>
          </p:cNvCxnSpPr>
          <p:nvPr/>
        </p:nvCxnSpPr>
        <p:spPr>
          <a:xfrm>
            <a:off x="916412" y="926166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351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83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829886-B3F5-D771-75E2-0AF65A29F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066" r="814"/>
          <a:stretch/>
        </p:blipFill>
        <p:spPr>
          <a:xfrm>
            <a:off x="734346" y="1372505"/>
            <a:ext cx="10590597" cy="4768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DE1FB9-8077-B6C7-28AF-E5E66CAE05E5}"/>
              </a:ext>
            </a:extLst>
          </p:cNvPr>
          <p:cNvSpPr/>
          <p:nvPr/>
        </p:nvSpPr>
        <p:spPr>
          <a:xfrm>
            <a:off x="735106" y="1205271"/>
            <a:ext cx="1344706" cy="166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48F7B-9528-E2DF-4EFE-C954836A08D1}"/>
              </a:ext>
            </a:extLst>
          </p:cNvPr>
          <p:cNvSpPr/>
          <p:nvPr/>
        </p:nvSpPr>
        <p:spPr>
          <a:xfrm>
            <a:off x="4141694" y="1357670"/>
            <a:ext cx="1344706" cy="166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9D7C8-CFA4-30A6-B895-45A70B604964}"/>
              </a:ext>
            </a:extLst>
          </p:cNvPr>
          <p:cNvSpPr/>
          <p:nvPr/>
        </p:nvSpPr>
        <p:spPr>
          <a:xfrm>
            <a:off x="6705602" y="1053321"/>
            <a:ext cx="1344706" cy="166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CF07-67A0-F88F-84B3-E4A8FAB96A76}"/>
              </a:ext>
            </a:extLst>
          </p:cNvPr>
          <p:cNvSpPr/>
          <p:nvPr/>
        </p:nvSpPr>
        <p:spPr>
          <a:xfrm>
            <a:off x="9917485" y="1115175"/>
            <a:ext cx="1344706" cy="166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60A48EC-78F7-4A78-9C20-8BC64A3E7394}"/>
              </a:ext>
            </a:extLst>
          </p:cNvPr>
          <p:cNvSpPr txBox="1">
            <a:spLocks/>
          </p:cNvSpPr>
          <p:nvPr/>
        </p:nvSpPr>
        <p:spPr>
          <a:xfrm>
            <a:off x="916412" y="135250"/>
            <a:ext cx="10058400" cy="6607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Anatomie : innervation sensitive du membre inférieur – nerfs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2" name="Connecteur droit 4">
            <a:extLst>
              <a:ext uri="{FF2B5EF4-FFF2-40B4-BE49-F238E27FC236}">
                <a16:creationId xmlns:a16="http://schemas.microsoft.com/office/drawing/2014/main" id="{B523125F-A1CB-45D7-8B0B-1A1902CBA324}"/>
              </a:ext>
            </a:extLst>
          </p:cNvPr>
          <p:cNvCxnSpPr>
            <a:cxnSpLocks/>
          </p:cNvCxnSpPr>
          <p:nvPr/>
        </p:nvCxnSpPr>
        <p:spPr>
          <a:xfrm>
            <a:off x="916412" y="926166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955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84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9D6634-2C46-81C9-2655-37D66B5AC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27" y="873128"/>
            <a:ext cx="3181702" cy="590419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3330782-D767-468B-973D-1FE2813B7F95}"/>
              </a:ext>
            </a:extLst>
          </p:cNvPr>
          <p:cNvSpPr txBox="1">
            <a:spLocks/>
          </p:cNvSpPr>
          <p:nvPr/>
        </p:nvSpPr>
        <p:spPr>
          <a:xfrm>
            <a:off x="916412" y="135250"/>
            <a:ext cx="10058400" cy="6607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Anatomie : innervation sensitive du membre inférieur – nerfs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98592889-1033-4914-ACD9-5DE28067CB91}"/>
              </a:ext>
            </a:extLst>
          </p:cNvPr>
          <p:cNvCxnSpPr>
            <a:cxnSpLocks/>
          </p:cNvCxnSpPr>
          <p:nvPr/>
        </p:nvCxnSpPr>
        <p:spPr>
          <a:xfrm>
            <a:off x="916412" y="926166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1989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C02BF-9FDC-34B2-99E1-7305D0A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547D-A43B-4D66-B2D4-DEA4AFB3D802}" type="slidenum">
              <a:rPr lang="fr-FR" smtClean="0"/>
              <a:pPr/>
              <a:t>85</a:t>
            </a:fld>
            <a:endParaRPr lang="fr-FR"/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AE91B95D-0B2A-C8F4-412A-8A0D622AD786}"/>
              </a:ext>
            </a:extLst>
          </p:cNvPr>
          <p:cNvGraphicFramePr>
            <a:graphicFrameLocks noGrp="1"/>
          </p:cNvGraphicFramePr>
          <p:nvPr/>
        </p:nvGraphicFramePr>
        <p:xfrm>
          <a:off x="627529" y="971815"/>
          <a:ext cx="11030684" cy="484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529">
                  <a:extLst>
                    <a:ext uri="{9D8B030D-6E8A-4147-A177-3AD203B41FA5}">
                      <a16:colId xmlns:a16="http://schemas.microsoft.com/office/drawing/2014/main" val="1675074149"/>
                    </a:ext>
                  </a:extLst>
                </a:gridCol>
                <a:gridCol w="4150323">
                  <a:extLst>
                    <a:ext uri="{9D8B030D-6E8A-4147-A177-3AD203B41FA5}">
                      <a16:colId xmlns:a16="http://schemas.microsoft.com/office/drawing/2014/main" val="1538307889"/>
                    </a:ext>
                  </a:extLst>
                </a:gridCol>
                <a:gridCol w="2555832">
                  <a:extLst>
                    <a:ext uri="{9D8B030D-6E8A-4147-A177-3AD203B41FA5}">
                      <a16:colId xmlns:a16="http://schemas.microsoft.com/office/drawing/2014/main" val="3422461819"/>
                    </a:ext>
                  </a:extLst>
                </a:gridCol>
              </a:tblGrid>
              <a:tr h="353085">
                <a:tc>
                  <a:txBody>
                    <a:bodyPr/>
                    <a:lstStyle/>
                    <a:p>
                      <a:r>
                        <a:rPr lang="fr-FR" sz="1800" dirty="0"/>
                        <a:t>Muscle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Nerf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Racine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628438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DA0000"/>
                          </a:solidFill>
                        </a:rPr>
                        <a:t>Psoas-iliaque</a:t>
                      </a:r>
                      <a:endParaRPr lang="en-US" sz="18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0000"/>
                          </a:solidFill>
                        </a:rPr>
                        <a:t>Plexus lombaire + nerf fémoral</a:t>
                      </a:r>
                      <a:endParaRPr lang="en-US" sz="18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0000"/>
                          </a:solidFill>
                        </a:rPr>
                        <a:t>L1-L4</a:t>
                      </a:r>
                      <a:endParaRPr lang="en-US" sz="18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131230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DA0000"/>
                          </a:solidFill>
                        </a:rPr>
                        <a:t>Quadriceps</a:t>
                      </a:r>
                      <a:endParaRPr lang="en-US" sz="18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0000"/>
                          </a:solidFill>
                        </a:rPr>
                        <a:t>Nerf fémoral</a:t>
                      </a:r>
                      <a:endParaRPr lang="en-US" sz="18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0000"/>
                          </a:solidFill>
                        </a:rPr>
                        <a:t>L3-L4</a:t>
                      </a:r>
                      <a:endParaRPr lang="en-US" sz="1800" b="1" dirty="0">
                        <a:solidFill>
                          <a:srgbClr val="D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858769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Grand fessier</a:t>
                      </a:r>
                      <a:endParaRPr lang="en-US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Nerf glutéal inférieur</a:t>
                      </a:r>
                      <a:endParaRPr lang="en-US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S1</a:t>
                      </a:r>
                      <a:endParaRPr lang="en-US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323078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Moyen fessier</a:t>
                      </a:r>
                      <a:endParaRPr lang="en-US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Nerf glutéal supérieur</a:t>
                      </a:r>
                      <a:endParaRPr lang="en-US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L5</a:t>
                      </a:r>
                      <a:endParaRPr lang="en-US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337656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rgbClr val="FF6600"/>
                          </a:solidFill>
                        </a:rPr>
                        <a:t>Adducteurs</a:t>
                      </a:r>
                      <a:endParaRPr lang="en-US" sz="1800" b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rgbClr val="FF6600"/>
                          </a:solidFill>
                        </a:rPr>
                        <a:t>Nerf obturateur</a:t>
                      </a:r>
                      <a:endParaRPr lang="en-US" sz="1800" b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rgbClr val="FF6600"/>
                          </a:solidFill>
                        </a:rPr>
                        <a:t>L2-L3</a:t>
                      </a:r>
                      <a:endParaRPr lang="en-US" sz="1800" b="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502922"/>
                  </a:ext>
                </a:extLst>
              </a:tr>
              <a:tr h="433680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Ischio-jambiers (SM, ST, Biceps fémoral)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Nerf sciatique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L4-S3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781290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Triceps sural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Nerf tibial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S1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0498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Tibial antérieur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Nerf fibulaire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fr-FR" sz="18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L4</a:t>
                      </a:r>
                      <a:r>
                        <a:rPr lang="fr-FR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  <a:r>
                        <a:rPr lang="fr-FR" sz="18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L5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226039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Tibial postérieur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Nerf tibial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L5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33711"/>
                  </a:ext>
                </a:extLst>
              </a:tr>
              <a:tr h="650704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Extenseur commun des orteils, extenseur propre du GO,  péroniers latéraux</a:t>
                      </a:r>
                      <a:endParaRPr lang="en-US" sz="18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Nerf fibulaire</a:t>
                      </a:r>
                      <a:endParaRPr lang="en-US" sz="18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L5</a:t>
                      </a:r>
                      <a:endParaRPr lang="en-US" sz="18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41101"/>
                  </a:ext>
                </a:extLst>
              </a:tr>
              <a:tr h="377269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Court fléchisseur du gros orteil</a:t>
                      </a:r>
                      <a:endParaRPr lang="en-US" sz="1800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Nerf tibial</a:t>
                      </a:r>
                      <a:endParaRPr lang="en-US" sz="1800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S1</a:t>
                      </a:r>
                      <a:endParaRPr lang="en-US" sz="1800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18319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1B293A0-5F46-4967-3480-30CF2808F827}"/>
              </a:ext>
            </a:extLst>
          </p:cNvPr>
          <p:cNvSpPr txBox="1"/>
          <p:nvPr/>
        </p:nvSpPr>
        <p:spPr>
          <a:xfrm>
            <a:off x="2159062" y="5880888"/>
            <a:ext cx="757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Nerf fémoral: L2-L4                                                                    </a:t>
            </a:r>
            <a:r>
              <a:rPr lang="fr-FR" b="1" dirty="0">
                <a:solidFill>
                  <a:srgbClr val="31489F"/>
                </a:solidFill>
              </a:rPr>
              <a:t>Nerf sciatique : L4-S3</a:t>
            </a:r>
            <a:endParaRPr lang="en-US" b="1" dirty="0">
              <a:solidFill>
                <a:srgbClr val="31489F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08B9D4-2926-8112-0C51-6BD128F4940F}"/>
              </a:ext>
            </a:extLst>
          </p:cNvPr>
          <p:cNvSpPr txBox="1"/>
          <p:nvPr/>
        </p:nvSpPr>
        <p:spPr>
          <a:xfrm>
            <a:off x="182880" y="6400800"/>
            <a:ext cx="227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Anatomie/Sémiologie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CF02E14-B97B-4252-A460-9DEB8CF76908}"/>
              </a:ext>
            </a:extLst>
          </p:cNvPr>
          <p:cNvSpPr txBox="1">
            <a:spLocks/>
          </p:cNvSpPr>
          <p:nvPr/>
        </p:nvSpPr>
        <p:spPr>
          <a:xfrm>
            <a:off x="916412" y="135250"/>
            <a:ext cx="10058400" cy="6607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Anatomie : innervation motrice du membre inférieur 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" name="Connecteur droit 4">
            <a:extLst>
              <a:ext uri="{FF2B5EF4-FFF2-40B4-BE49-F238E27FC236}">
                <a16:creationId xmlns:a16="http://schemas.microsoft.com/office/drawing/2014/main" id="{7BEAF1AF-FB58-4102-ABE2-56A977E067FF}"/>
              </a:ext>
            </a:extLst>
          </p:cNvPr>
          <p:cNvCxnSpPr>
            <a:cxnSpLocks/>
          </p:cNvCxnSpPr>
          <p:nvPr/>
        </p:nvCxnSpPr>
        <p:spPr>
          <a:xfrm>
            <a:off x="916412" y="926166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71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2BAF51-6362-415A-77F1-E2B3A1AACC46}"/>
              </a:ext>
            </a:extLst>
          </p:cNvPr>
          <p:cNvCxnSpPr>
            <a:cxnSpLocks/>
          </p:cNvCxnSpPr>
          <p:nvPr/>
        </p:nvCxnSpPr>
        <p:spPr>
          <a:xfrm>
            <a:off x="1075765" y="1183341"/>
            <a:ext cx="10040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6F58F353-2BBB-E07E-D4E3-AE723DC580C5}"/>
              </a:ext>
            </a:extLst>
          </p:cNvPr>
          <p:cNvSpPr txBox="1"/>
          <p:nvPr/>
        </p:nvSpPr>
        <p:spPr>
          <a:xfrm>
            <a:off x="1075765" y="412376"/>
            <a:ext cx="10335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Rappels: Réflexes: exemple du réflexe myotatique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9DD15-11E5-61DF-CDC6-BDCD4B6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8A-EE5A-493B-B0C3-0BB7E491F091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56637-2368-44C6-B71E-1EFC07E0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3958" b="43155"/>
          <a:stretch/>
        </p:blipFill>
        <p:spPr>
          <a:xfrm>
            <a:off x="2466975" y="1781169"/>
            <a:ext cx="7258051" cy="36385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85F8B6-A949-417A-B432-2B5FCCB61EFD}"/>
              </a:ext>
            </a:extLst>
          </p:cNvPr>
          <p:cNvSpPr/>
          <p:nvPr/>
        </p:nvSpPr>
        <p:spPr>
          <a:xfrm>
            <a:off x="7073900" y="3244850"/>
            <a:ext cx="101600" cy="889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500"/>
              </a:spcAft>
            </a:pPr>
            <a:r>
              <a:rPr lang="fr-FR" sz="1400" dirty="0">
                <a:solidFill>
                  <a:srgbClr val="00B0F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9831330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1918</TotalTime>
  <Words>4533</Words>
  <Application>Microsoft Office PowerPoint</Application>
  <PresentationFormat>Grand écran</PresentationFormat>
  <Paragraphs>971</Paragraphs>
  <Slides>85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Courier New</vt:lpstr>
      <vt:lpstr>Wingdings</vt:lpstr>
      <vt:lpstr>Rétrospective</vt:lpstr>
      <vt:lpstr>Maladies neuromusculaires</vt:lpstr>
      <vt:lpstr>Présentation PowerPoint</vt:lpstr>
      <vt:lpstr>Plan </vt:lpstr>
      <vt:lpstr>Présentation PowerPoint</vt:lpstr>
      <vt:lpstr>Présentation PowerPoint</vt:lpstr>
      <vt:lpstr>1. Rappels : anatomie et sémiologie d’une atteinte du système nerveux périphérique et du muscle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2. Pathologie du système neuro-musculaire: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 Evaluation dans les maladies neuromusculaires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 !</vt:lpstr>
      <vt:lpstr>Présentation PowerPoint</vt:lpstr>
      <vt:lpstr>Présentation PowerPoint</vt:lpstr>
      <vt:lpstr>Présentation PowerPoint</vt:lpstr>
      <vt:lpstr>Présentation PowerPoint</vt:lpstr>
      <vt:lpstr>Anatomie : innervation motrice du membre supérieur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Arthrogrypose</dc:title>
  <dc:creator>Shams Ribault</dc:creator>
  <cp:lastModifiedBy>RIBAULT, Shams</cp:lastModifiedBy>
  <cp:revision>124</cp:revision>
  <dcterms:created xsi:type="dcterms:W3CDTF">2023-03-23T07:45:50Z</dcterms:created>
  <dcterms:modified xsi:type="dcterms:W3CDTF">2025-12-22T10:28:26Z</dcterms:modified>
</cp:coreProperties>
</file>