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8"/>
  </p:notesMasterIdLst>
  <p:sldIdLst>
    <p:sldId id="307" r:id="rId2"/>
    <p:sldId id="257" r:id="rId3"/>
    <p:sldId id="526" r:id="rId4"/>
    <p:sldId id="310" r:id="rId5"/>
    <p:sldId id="311" r:id="rId6"/>
    <p:sldId id="312" r:id="rId7"/>
    <p:sldId id="314" r:id="rId8"/>
    <p:sldId id="446" r:id="rId9"/>
    <p:sldId id="472" r:id="rId10"/>
    <p:sldId id="309" r:id="rId11"/>
    <p:sldId id="313" r:id="rId12"/>
    <p:sldId id="315" r:id="rId13"/>
    <p:sldId id="316" r:id="rId14"/>
    <p:sldId id="494" r:id="rId15"/>
    <p:sldId id="495" r:id="rId16"/>
    <p:sldId id="497" r:id="rId17"/>
    <p:sldId id="481" r:id="rId18"/>
    <p:sldId id="496" r:id="rId19"/>
    <p:sldId id="485" r:id="rId20"/>
    <p:sldId id="486" r:id="rId21"/>
    <p:sldId id="499" r:id="rId22"/>
    <p:sldId id="498" r:id="rId23"/>
    <p:sldId id="487" r:id="rId24"/>
    <p:sldId id="500" r:id="rId25"/>
    <p:sldId id="545" r:id="rId26"/>
    <p:sldId id="546" r:id="rId27"/>
    <p:sldId id="548" r:id="rId28"/>
    <p:sldId id="549" r:id="rId29"/>
    <p:sldId id="547" r:id="rId30"/>
    <p:sldId id="274" r:id="rId31"/>
    <p:sldId id="272" r:id="rId32"/>
    <p:sldId id="273" r:id="rId33"/>
    <p:sldId id="543" r:id="rId34"/>
    <p:sldId id="501" r:id="rId35"/>
    <p:sldId id="527" r:id="rId36"/>
    <p:sldId id="503" r:id="rId37"/>
    <p:sldId id="502" r:id="rId38"/>
    <p:sldId id="504" r:id="rId39"/>
    <p:sldId id="505" r:id="rId40"/>
    <p:sldId id="506" r:id="rId41"/>
    <p:sldId id="507" r:id="rId42"/>
    <p:sldId id="508" r:id="rId43"/>
    <p:sldId id="509" r:id="rId44"/>
    <p:sldId id="510" r:id="rId45"/>
    <p:sldId id="511" r:id="rId46"/>
    <p:sldId id="512" r:id="rId47"/>
    <p:sldId id="513" r:id="rId48"/>
    <p:sldId id="514" r:id="rId49"/>
    <p:sldId id="515" r:id="rId50"/>
    <p:sldId id="516" r:id="rId51"/>
    <p:sldId id="518" r:id="rId52"/>
    <p:sldId id="517" r:id="rId53"/>
    <p:sldId id="519" r:id="rId54"/>
    <p:sldId id="520" r:id="rId55"/>
    <p:sldId id="521" r:id="rId56"/>
    <p:sldId id="522" r:id="rId57"/>
    <p:sldId id="523" r:id="rId58"/>
    <p:sldId id="524" r:id="rId59"/>
    <p:sldId id="525" r:id="rId60"/>
    <p:sldId id="528" r:id="rId61"/>
    <p:sldId id="532" r:id="rId62"/>
    <p:sldId id="529" r:id="rId63"/>
    <p:sldId id="530" r:id="rId64"/>
    <p:sldId id="531" r:id="rId65"/>
    <p:sldId id="533" r:id="rId66"/>
    <p:sldId id="534" r:id="rId67"/>
    <p:sldId id="535" r:id="rId68"/>
    <p:sldId id="536" r:id="rId69"/>
    <p:sldId id="537" r:id="rId70"/>
    <p:sldId id="538" r:id="rId71"/>
    <p:sldId id="539" r:id="rId72"/>
    <p:sldId id="540" r:id="rId73"/>
    <p:sldId id="541" r:id="rId74"/>
    <p:sldId id="542" r:id="rId75"/>
    <p:sldId id="544" r:id="rId76"/>
    <p:sldId id="276"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3D"/>
    <a:srgbClr val="D3A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6331" autoAdjust="0"/>
  </p:normalViewPr>
  <p:slideViewPr>
    <p:cSldViewPr snapToGrid="0">
      <p:cViewPr varScale="1">
        <p:scale>
          <a:sx n="86" d="100"/>
          <a:sy n="86" d="100"/>
        </p:scale>
        <p:origin x="1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D4721-A0BE-4378-B280-19BFC8C32CD4}" type="datetimeFigureOut">
              <a:rPr lang="en-US" smtClean="0"/>
              <a:t>12/22/2025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1421F-B9F1-4999-BC17-4734219068D7}" type="slidenum">
              <a:rPr lang="en-US" smtClean="0"/>
              <a:t>‹N°›</a:t>
            </a:fld>
            <a:endParaRPr lang="en-US"/>
          </a:p>
        </p:txBody>
      </p:sp>
    </p:spTree>
    <p:extLst>
      <p:ext uri="{BB962C8B-B14F-4D97-AF65-F5344CB8AC3E}">
        <p14:creationId xmlns:p14="http://schemas.microsoft.com/office/powerpoint/2010/main" val="3033302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DD55F3-640A-4E5B-A16D-B016AC6C7C7A}" type="datetime1">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56A8A-EE5A-493B-B0C3-0BB7E491F091}" type="slidenum">
              <a:rPr lang="en-US" smtClean="0"/>
              <a:t>‹N°›</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3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22F44A-1372-4AEB-AF7A-8D821CADD341}" type="datetime1">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165350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648F551-BEF8-42B9-B603-563DF90CE606}" type="datetime1">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416001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82407A0-E7CE-4962-8A22-EB5FE150504D}" type="datetime1">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33945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6FEE23F-419D-443D-B382-178B932FB9AD}" type="datetime1">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56A8A-EE5A-493B-B0C3-0BB7E491F091}" type="slidenum">
              <a:rPr lang="en-US" smtClean="0"/>
              <a:t>‹N°›</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06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295C5A8-68E7-433E-B449-F5E162545AE8}" type="datetime1">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214424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7D48A9B-7A65-44A0-A60A-F30A227AA0D5}" type="datetime1">
              <a:rPr lang="en-US" smtClean="0"/>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386784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C2FF181-4BDC-4CDB-813D-1B40E704B765}" type="datetime1">
              <a:rPr lang="en-US" smtClean="0"/>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422239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603A3C-C1BB-4D85-B514-67C106081B4A}" type="datetime1">
              <a:rPr lang="en-US" smtClean="0"/>
              <a:t>12/22/2025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103088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70343CB-D427-44BD-A186-8E23B7E8FF8F}" type="datetime1">
              <a:rPr lang="en-US" smtClean="0"/>
              <a:t>12/22/2025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3F56A8A-EE5A-493B-B0C3-0BB7E491F091}" type="slidenum">
              <a:rPr lang="en-US" smtClean="0"/>
              <a:t>‹N°›</a:t>
            </a:fld>
            <a:endParaRPr lang="en-US"/>
          </a:p>
        </p:txBody>
      </p:sp>
    </p:spTree>
    <p:extLst>
      <p:ext uri="{BB962C8B-B14F-4D97-AF65-F5344CB8AC3E}">
        <p14:creationId xmlns:p14="http://schemas.microsoft.com/office/powerpoint/2010/main" val="38362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967B32A-8EE5-4456-BCCC-FA991BE27525}" type="datetime1">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56A8A-EE5A-493B-B0C3-0BB7E491F091}" type="slidenum">
              <a:rPr lang="en-US" smtClean="0"/>
              <a:t>‹N°›</a:t>
            </a:fld>
            <a:endParaRPr lang="en-US"/>
          </a:p>
        </p:txBody>
      </p:sp>
    </p:spTree>
    <p:extLst>
      <p:ext uri="{BB962C8B-B14F-4D97-AF65-F5344CB8AC3E}">
        <p14:creationId xmlns:p14="http://schemas.microsoft.com/office/powerpoint/2010/main" val="43288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3A9795A-000A-404F-B225-14CEFC28E447}" type="datetime1">
              <a:rPr lang="en-US" smtClean="0"/>
              <a:t>12/22/2025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3F56A8A-EE5A-493B-B0C3-0BB7E491F091}" type="slidenum">
              <a:rPr lang="en-US" smtClean="0"/>
              <a:t>‹N°›</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080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6.png"/><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82034-3751-239E-9CCD-C3555002619E}"/>
              </a:ext>
            </a:extLst>
          </p:cNvPr>
          <p:cNvSpPr>
            <a:spLocks noGrp="1"/>
          </p:cNvSpPr>
          <p:nvPr>
            <p:ph type="ctrTitle"/>
          </p:nvPr>
        </p:nvSpPr>
        <p:spPr/>
        <p:txBody>
          <a:bodyPr>
            <a:normAutofit/>
          </a:bodyPr>
          <a:lstStyle/>
          <a:p>
            <a:r>
              <a:rPr lang="fr-FR" sz="7000" dirty="0"/>
              <a:t>Système nerveux périphérique : généralités</a:t>
            </a:r>
            <a:endParaRPr lang="en-US" sz="7000" dirty="0"/>
          </a:p>
        </p:txBody>
      </p:sp>
      <p:sp>
        <p:nvSpPr>
          <p:cNvPr id="3" name="Sous-titre 2">
            <a:extLst>
              <a:ext uri="{FF2B5EF4-FFF2-40B4-BE49-F238E27FC236}">
                <a16:creationId xmlns:a16="http://schemas.microsoft.com/office/drawing/2014/main" id="{3FE781F2-4406-024E-93EF-BE2B131B7DD9}"/>
              </a:ext>
            </a:extLst>
          </p:cNvPr>
          <p:cNvSpPr>
            <a:spLocks noGrp="1"/>
          </p:cNvSpPr>
          <p:nvPr>
            <p:ph type="subTitle" idx="1"/>
          </p:nvPr>
        </p:nvSpPr>
        <p:spPr/>
        <p:txBody>
          <a:bodyPr/>
          <a:lstStyle/>
          <a:p>
            <a:r>
              <a:rPr lang="fr-FR" dirty="0"/>
              <a:t>09/09/2025</a:t>
            </a:r>
            <a:endParaRPr lang="en-US" dirty="0"/>
          </a:p>
        </p:txBody>
      </p:sp>
      <p:sp>
        <p:nvSpPr>
          <p:cNvPr id="4" name="ZoneTexte 3">
            <a:extLst>
              <a:ext uri="{FF2B5EF4-FFF2-40B4-BE49-F238E27FC236}">
                <a16:creationId xmlns:a16="http://schemas.microsoft.com/office/drawing/2014/main" id="{3B0033DC-587A-293F-01F7-A4843B2168D1}"/>
              </a:ext>
            </a:extLst>
          </p:cNvPr>
          <p:cNvSpPr txBox="1"/>
          <p:nvPr/>
        </p:nvSpPr>
        <p:spPr>
          <a:xfrm>
            <a:off x="0" y="6488668"/>
            <a:ext cx="1063112" cy="369332"/>
          </a:xfrm>
          <a:prstGeom prst="rect">
            <a:avLst/>
          </a:prstGeom>
          <a:noFill/>
        </p:spPr>
        <p:txBody>
          <a:bodyPr wrap="none" rtlCol="0">
            <a:spAutoFit/>
          </a:bodyPr>
          <a:lstStyle/>
          <a:p>
            <a:r>
              <a:rPr lang="fr-FR" i="1" dirty="0">
                <a:solidFill>
                  <a:schemeClr val="bg1"/>
                </a:solidFill>
              </a:rPr>
              <a:t>S. Ribault</a:t>
            </a:r>
            <a:endParaRPr lang="en-US" i="1" dirty="0">
              <a:solidFill>
                <a:schemeClr val="bg1"/>
              </a:solidFill>
            </a:endParaRPr>
          </a:p>
        </p:txBody>
      </p:sp>
      <p:sp>
        <p:nvSpPr>
          <p:cNvPr id="5" name="Espace réservé du numéro de diapositive 4">
            <a:extLst>
              <a:ext uri="{FF2B5EF4-FFF2-40B4-BE49-F238E27FC236}">
                <a16:creationId xmlns:a16="http://schemas.microsoft.com/office/drawing/2014/main" id="{AFE5CC8B-B664-E57B-CE68-36CC2B60C0F6}"/>
              </a:ext>
            </a:extLst>
          </p:cNvPr>
          <p:cNvSpPr>
            <a:spLocks noGrp="1"/>
          </p:cNvSpPr>
          <p:nvPr>
            <p:ph type="sldNum" sz="quarter" idx="12"/>
          </p:nvPr>
        </p:nvSpPr>
        <p:spPr/>
        <p:txBody>
          <a:bodyPr/>
          <a:lstStyle/>
          <a:p>
            <a:fld id="{13F56A8A-EE5A-493B-B0C3-0BB7E491F091}" type="slidenum">
              <a:rPr lang="en-US" smtClean="0"/>
              <a:t>1</a:t>
            </a:fld>
            <a:endParaRPr lang="en-US"/>
          </a:p>
        </p:txBody>
      </p:sp>
    </p:spTree>
    <p:extLst>
      <p:ext uri="{BB962C8B-B14F-4D97-AF65-F5344CB8AC3E}">
        <p14:creationId xmlns:p14="http://schemas.microsoft.com/office/powerpoint/2010/main" val="3935979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E71FB-FE8C-46AA-BCA9-10CA7A4B0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235" y="1733808"/>
            <a:ext cx="5841592" cy="3438001"/>
          </a:xfrm>
          <a:prstGeom prst="rect">
            <a:avLst/>
          </a:prstGeom>
        </p:spPr>
      </p:pic>
      <p:pic>
        <p:nvPicPr>
          <p:cNvPr id="52" name="Image 51">
            <a:extLst>
              <a:ext uri="{FF2B5EF4-FFF2-40B4-BE49-F238E27FC236}">
                <a16:creationId xmlns:a16="http://schemas.microsoft.com/office/drawing/2014/main" id="{5B4FF4AC-3A52-6EC5-DAEF-686313292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77316">
            <a:off x="8258250" y="814304"/>
            <a:ext cx="1467735" cy="2539313"/>
          </a:xfrm>
          <a:prstGeom prst="rect">
            <a:avLst/>
          </a:prstGeom>
        </p:spPr>
      </p:pic>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172013" y="811438"/>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440893" y="145073"/>
            <a:ext cx="11435503" cy="630942"/>
          </a:xfrm>
          <a:prstGeom prst="rect">
            <a:avLst/>
          </a:prstGeom>
          <a:noFill/>
        </p:spPr>
        <p:txBody>
          <a:bodyPr wrap="none" rtlCol="0">
            <a:spAutoFit/>
          </a:bodyPr>
          <a:lstStyle/>
          <a:p>
            <a:r>
              <a:rPr lang="fr-FR" sz="3500" dirty="0">
                <a:solidFill>
                  <a:schemeClr val="accent5">
                    <a:lumMod val="75000"/>
                  </a:schemeClr>
                </a:solidFill>
                <a:latin typeface="+mj-lt"/>
              </a:rPr>
              <a:t>Anatomie : système nerveux périphérique et neuro-musculaire</a:t>
            </a:r>
            <a:endParaRPr lang="en-US" sz="35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10</a:t>
            </a:fld>
            <a:endParaRPr lang="en-US"/>
          </a:p>
        </p:txBody>
      </p:sp>
      <p:cxnSp>
        <p:nvCxnSpPr>
          <p:cNvPr id="8" name="Connecteur droit 7">
            <a:extLst>
              <a:ext uri="{FF2B5EF4-FFF2-40B4-BE49-F238E27FC236}">
                <a16:creationId xmlns:a16="http://schemas.microsoft.com/office/drawing/2014/main" id="{502781C2-61F2-1B57-1285-442D088C6CFF}"/>
              </a:ext>
            </a:extLst>
          </p:cNvPr>
          <p:cNvCxnSpPr/>
          <p:nvPr/>
        </p:nvCxnSpPr>
        <p:spPr>
          <a:xfrm flipH="1">
            <a:off x="2418470" y="2231223"/>
            <a:ext cx="161364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45A1208-6A15-5E25-BFAD-C0F8CFE54F7A}"/>
              </a:ext>
            </a:extLst>
          </p:cNvPr>
          <p:cNvSpPr txBox="1"/>
          <p:nvPr/>
        </p:nvSpPr>
        <p:spPr>
          <a:xfrm>
            <a:off x="759399" y="2077334"/>
            <a:ext cx="1554785" cy="307777"/>
          </a:xfrm>
          <a:prstGeom prst="rect">
            <a:avLst/>
          </a:prstGeom>
          <a:noFill/>
        </p:spPr>
        <p:txBody>
          <a:bodyPr wrap="none" rtlCol="0">
            <a:spAutoFit/>
          </a:bodyPr>
          <a:lstStyle/>
          <a:p>
            <a:r>
              <a:rPr lang="fr-FR" sz="1400" dirty="0"/>
              <a:t>Ganglion rachidien</a:t>
            </a:r>
            <a:endParaRPr lang="en-US" sz="1400" dirty="0"/>
          </a:p>
        </p:txBody>
      </p:sp>
      <p:cxnSp>
        <p:nvCxnSpPr>
          <p:cNvPr id="13" name="Connecteur droit 12">
            <a:extLst>
              <a:ext uri="{FF2B5EF4-FFF2-40B4-BE49-F238E27FC236}">
                <a16:creationId xmlns:a16="http://schemas.microsoft.com/office/drawing/2014/main" id="{B919519A-16CD-640C-7D39-D88047C80A59}"/>
              </a:ext>
            </a:extLst>
          </p:cNvPr>
          <p:cNvCxnSpPr/>
          <p:nvPr/>
        </p:nvCxnSpPr>
        <p:spPr>
          <a:xfrm flipH="1" flipV="1">
            <a:off x="4032117" y="1818847"/>
            <a:ext cx="430306" cy="295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13C5F211-88A0-8530-234E-9E5FC8956C20}"/>
              </a:ext>
            </a:extLst>
          </p:cNvPr>
          <p:cNvCxnSpPr/>
          <p:nvPr/>
        </p:nvCxnSpPr>
        <p:spPr>
          <a:xfrm flipH="1">
            <a:off x="2418470" y="1818847"/>
            <a:ext cx="161364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949F96BB-ECD0-F28F-A1F5-7BF4BD7F99E3}"/>
              </a:ext>
            </a:extLst>
          </p:cNvPr>
          <p:cNvSpPr txBox="1"/>
          <p:nvPr/>
        </p:nvSpPr>
        <p:spPr>
          <a:xfrm>
            <a:off x="79277" y="1666118"/>
            <a:ext cx="2234907" cy="307777"/>
          </a:xfrm>
          <a:prstGeom prst="rect">
            <a:avLst/>
          </a:prstGeom>
          <a:noFill/>
        </p:spPr>
        <p:txBody>
          <a:bodyPr wrap="none" rtlCol="0">
            <a:spAutoFit/>
          </a:bodyPr>
          <a:lstStyle/>
          <a:p>
            <a:r>
              <a:rPr lang="fr-FR" sz="1400" dirty="0"/>
              <a:t>Racine postérieure sensitive</a:t>
            </a:r>
            <a:endParaRPr lang="en-US" sz="1400" dirty="0"/>
          </a:p>
        </p:txBody>
      </p:sp>
      <p:cxnSp>
        <p:nvCxnSpPr>
          <p:cNvPr id="26" name="Connecteur droit 25">
            <a:extLst>
              <a:ext uri="{FF2B5EF4-FFF2-40B4-BE49-F238E27FC236}">
                <a16:creationId xmlns:a16="http://schemas.microsoft.com/office/drawing/2014/main" id="{9CD68E0E-AD6C-06B3-8C1C-988867F4C308}"/>
              </a:ext>
            </a:extLst>
          </p:cNvPr>
          <p:cNvCxnSpPr/>
          <p:nvPr/>
        </p:nvCxnSpPr>
        <p:spPr>
          <a:xfrm flipH="1">
            <a:off x="2418470" y="2984259"/>
            <a:ext cx="1918447"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A9B8CF0-65F0-0778-2CD2-E8C390376C5D}"/>
              </a:ext>
            </a:extLst>
          </p:cNvPr>
          <p:cNvSpPr txBox="1"/>
          <p:nvPr/>
        </p:nvSpPr>
        <p:spPr>
          <a:xfrm>
            <a:off x="229511" y="2830370"/>
            <a:ext cx="2084673" cy="307777"/>
          </a:xfrm>
          <a:prstGeom prst="rect">
            <a:avLst/>
          </a:prstGeom>
          <a:noFill/>
        </p:spPr>
        <p:txBody>
          <a:bodyPr wrap="none" rtlCol="0">
            <a:spAutoFit/>
          </a:bodyPr>
          <a:lstStyle/>
          <a:p>
            <a:r>
              <a:rPr lang="fr-FR" sz="1400" dirty="0"/>
              <a:t>Racine antérieure motrice</a:t>
            </a:r>
            <a:endParaRPr lang="en-US" sz="1400" dirty="0"/>
          </a:p>
        </p:txBody>
      </p:sp>
      <p:cxnSp>
        <p:nvCxnSpPr>
          <p:cNvPr id="36" name="Connecteur droit 35">
            <a:extLst>
              <a:ext uri="{FF2B5EF4-FFF2-40B4-BE49-F238E27FC236}">
                <a16:creationId xmlns:a16="http://schemas.microsoft.com/office/drawing/2014/main" id="{DEC3A096-33A7-D24C-BBAF-C6F9FFD29DC6}"/>
              </a:ext>
            </a:extLst>
          </p:cNvPr>
          <p:cNvCxnSpPr/>
          <p:nvPr/>
        </p:nvCxnSpPr>
        <p:spPr>
          <a:xfrm flipH="1">
            <a:off x="4032117" y="2830370"/>
            <a:ext cx="726141" cy="602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C6A2DC8B-7A03-A97E-19F6-5D91336D5954}"/>
              </a:ext>
            </a:extLst>
          </p:cNvPr>
          <p:cNvCxnSpPr/>
          <p:nvPr/>
        </p:nvCxnSpPr>
        <p:spPr>
          <a:xfrm flipH="1">
            <a:off x="2418470" y="3432494"/>
            <a:ext cx="1613647"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7AE053B-2A43-1560-2333-D51CD7C1AAAD}"/>
              </a:ext>
            </a:extLst>
          </p:cNvPr>
          <p:cNvSpPr txBox="1"/>
          <p:nvPr/>
        </p:nvSpPr>
        <p:spPr>
          <a:xfrm>
            <a:off x="0" y="3278605"/>
            <a:ext cx="2361993" cy="307777"/>
          </a:xfrm>
          <a:prstGeom prst="rect">
            <a:avLst/>
          </a:prstGeom>
          <a:noFill/>
        </p:spPr>
        <p:txBody>
          <a:bodyPr wrap="none" rtlCol="0">
            <a:spAutoFit/>
          </a:bodyPr>
          <a:lstStyle/>
          <a:p>
            <a:r>
              <a:rPr lang="fr-FR" sz="1400" dirty="0"/>
              <a:t>Corne antérieure de la moelle</a:t>
            </a:r>
            <a:endParaRPr lang="en-US" sz="1400" dirty="0"/>
          </a:p>
        </p:txBody>
      </p:sp>
      <p:cxnSp>
        <p:nvCxnSpPr>
          <p:cNvPr id="42" name="Connecteur droit 41">
            <a:extLst>
              <a:ext uri="{FF2B5EF4-FFF2-40B4-BE49-F238E27FC236}">
                <a16:creationId xmlns:a16="http://schemas.microsoft.com/office/drawing/2014/main" id="{EEC8B2EA-54CA-0F83-854D-98BC6337ED85}"/>
              </a:ext>
            </a:extLst>
          </p:cNvPr>
          <p:cNvCxnSpPr>
            <a:cxnSpLocks/>
          </p:cNvCxnSpPr>
          <p:nvPr/>
        </p:nvCxnSpPr>
        <p:spPr>
          <a:xfrm flipV="1">
            <a:off x="4336917" y="3737294"/>
            <a:ext cx="1611389" cy="1"/>
          </a:xfrm>
          <a:prstGeom prst="line">
            <a:avLst/>
          </a:prstGeom>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885D802B-1989-2B78-C79E-0A04FAFAF4DF}"/>
              </a:ext>
            </a:extLst>
          </p:cNvPr>
          <p:cNvSpPr txBox="1"/>
          <p:nvPr/>
        </p:nvSpPr>
        <p:spPr>
          <a:xfrm>
            <a:off x="3791967" y="3595698"/>
            <a:ext cx="506870" cy="307777"/>
          </a:xfrm>
          <a:prstGeom prst="rect">
            <a:avLst/>
          </a:prstGeom>
          <a:noFill/>
        </p:spPr>
        <p:txBody>
          <a:bodyPr wrap="none" rtlCol="0">
            <a:spAutoFit/>
          </a:bodyPr>
          <a:lstStyle/>
          <a:p>
            <a:r>
              <a:rPr lang="fr-FR" sz="1400" dirty="0"/>
              <a:t>Nerf</a:t>
            </a:r>
            <a:endParaRPr lang="en-US" sz="1400" dirty="0"/>
          </a:p>
        </p:txBody>
      </p:sp>
      <p:sp>
        <p:nvSpPr>
          <p:cNvPr id="46" name="Accolade ouvrante 45">
            <a:extLst>
              <a:ext uri="{FF2B5EF4-FFF2-40B4-BE49-F238E27FC236}">
                <a16:creationId xmlns:a16="http://schemas.microsoft.com/office/drawing/2014/main" id="{8C4788C8-F43F-3994-06A6-7C153A502E3A}"/>
              </a:ext>
            </a:extLst>
          </p:cNvPr>
          <p:cNvSpPr/>
          <p:nvPr/>
        </p:nvSpPr>
        <p:spPr>
          <a:xfrm rot="18770844">
            <a:off x="8077856" y="3976268"/>
            <a:ext cx="233080" cy="5289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Connecteur droit 46">
            <a:extLst>
              <a:ext uri="{FF2B5EF4-FFF2-40B4-BE49-F238E27FC236}">
                <a16:creationId xmlns:a16="http://schemas.microsoft.com/office/drawing/2014/main" id="{2C372589-5A59-E99E-4D61-CD670A2FB0B0}"/>
              </a:ext>
            </a:extLst>
          </p:cNvPr>
          <p:cNvCxnSpPr>
            <a:cxnSpLocks/>
          </p:cNvCxnSpPr>
          <p:nvPr/>
        </p:nvCxnSpPr>
        <p:spPr>
          <a:xfrm flipV="1">
            <a:off x="6425436" y="4344220"/>
            <a:ext cx="1611389" cy="1"/>
          </a:xfrm>
          <a:prstGeom prst="line">
            <a:avLst/>
          </a:prstGeom>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3FB85F87-DFEA-A852-621F-D0334C825264}"/>
              </a:ext>
            </a:extLst>
          </p:cNvPr>
          <p:cNvSpPr txBox="1"/>
          <p:nvPr/>
        </p:nvSpPr>
        <p:spPr>
          <a:xfrm>
            <a:off x="4226977" y="4276056"/>
            <a:ext cx="2069349" cy="307777"/>
          </a:xfrm>
          <a:prstGeom prst="rect">
            <a:avLst/>
          </a:prstGeom>
          <a:noFill/>
        </p:spPr>
        <p:txBody>
          <a:bodyPr wrap="none" rtlCol="0">
            <a:spAutoFit/>
          </a:bodyPr>
          <a:lstStyle/>
          <a:p>
            <a:r>
              <a:rPr lang="fr-FR" sz="1400" dirty="0"/>
              <a:t>Jonction neuromusculaire</a:t>
            </a:r>
            <a:endParaRPr lang="en-US" sz="1400" dirty="0"/>
          </a:p>
        </p:txBody>
      </p:sp>
      <p:cxnSp>
        <p:nvCxnSpPr>
          <p:cNvPr id="49" name="Connecteur droit 48">
            <a:extLst>
              <a:ext uri="{FF2B5EF4-FFF2-40B4-BE49-F238E27FC236}">
                <a16:creationId xmlns:a16="http://schemas.microsoft.com/office/drawing/2014/main" id="{17515F04-4911-D935-FAA9-0C6951E79F07}"/>
              </a:ext>
            </a:extLst>
          </p:cNvPr>
          <p:cNvCxnSpPr>
            <a:cxnSpLocks/>
          </p:cNvCxnSpPr>
          <p:nvPr/>
        </p:nvCxnSpPr>
        <p:spPr>
          <a:xfrm flipV="1">
            <a:off x="8946282" y="4510877"/>
            <a:ext cx="1611389" cy="1"/>
          </a:xfrm>
          <a:prstGeom prst="line">
            <a:avLst/>
          </a:prstGeom>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1EF5E99F-9005-E73F-0420-94CAAC8536A3}"/>
              </a:ext>
            </a:extLst>
          </p:cNvPr>
          <p:cNvSpPr txBox="1"/>
          <p:nvPr/>
        </p:nvSpPr>
        <p:spPr>
          <a:xfrm>
            <a:off x="10609014" y="4367031"/>
            <a:ext cx="710451" cy="307777"/>
          </a:xfrm>
          <a:prstGeom prst="rect">
            <a:avLst/>
          </a:prstGeom>
          <a:noFill/>
        </p:spPr>
        <p:txBody>
          <a:bodyPr wrap="none" rtlCol="0">
            <a:spAutoFit/>
          </a:bodyPr>
          <a:lstStyle/>
          <a:p>
            <a:r>
              <a:rPr lang="fr-FR" sz="1400" dirty="0"/>
              <a:t>Muscle</a:t>
            </a:r>
            <a:endParaRPr lang="en-US" sz="1400" dirty="0"/>
          </a:p>
        </p:txBody>
      </p:sp>
      <p:cxnSp>
        <p:nvCxnSpPr>
          <p:cNvPr id="54" name="Connecteur droit 53">
            <a:extLst>
              <a:ext uri="{FF2B5EF4-FFF2-40B4-BE49-F238E27FC236}">
                <a16:creationId xmlns:a16="http://schemas.microsoft.com/office/drawing/2014/main" id="{F5DADD62-CC63-E240-E5C2-3B91EB8B50A1}"/>
              </a:ext>
            </a:extLst>
          </p:cNvPr>
          <p:cNvCxnSpPr/>
          <p:nvPr/>
        </p:nvCxnSpPr>
        <p:spPr>
          <a:xfrm flipV="1">
            <a:off x="5923835" y="3432493"/>
            <a:ext cx="469620" cy="313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3432B174-E520-B353-EDB3-4DECD955CC57}"/>
              </a:ext>
            </a:extLst>
          </p:cNvPr>
          <p:cNvCxnSpPr>
            <a:cxnSpLocks/>
          </p:cNvCxnSpPr>
          <p:nvPr/>
        </p:nvCxnSpPr>
        <p:spPr>
          <a:xfrm flipV="1">
            <a:off x="7814175" y="1770426"/>
            <a:ext cx="380222" cy="1304666"/>
          </a:xfrm>
          <a:prstGeom prst="line">
            <a:avLst/>
          </a:prstGeom>
        </p:spPr>
        <p:style>
          <a:lnRef idx="1">
            <a:schemeClr val="accent6"/>
          </a:lnRef>
          <a:fillRef idx="0">
            <a:schemeClr val="accent6"/>
          </a:fillRef>
          <a:effectRef idx="0">
            <a:schemeClr val="accent6"/>
          </a:effectRef>
          <a:fontRef idx="minor">
            <a:schemeClr val="tx1"/>
          </a:fontRef>
        </p:style>
      </p:cxnSp>
      <p:cxnSp>
        <p:nvCxnSpPr>
          <p:cNvPr id="58" name="Connecteur droit 57">
            <a:extLst>
              <a:ext uri="{FF2B5EF4-FFF2-40B4-BE49-F238E27FC236}">
                <a16:creationId xmlns:a16="http://schemas.microsoft.com/office/drawing/2014/main" id="{C4AB8A83-BCE9-9131-DC90-3EF61045B25B}"/>
              </a:ext>
            </a:extLst>
          </p:cNvPr>
          <p:cNvCxnSpPr>
            <a:cxnSpLocks/>
          </p:cNvCxnSpPr>
          <p:nvPr/>
        </p:nvCxnSpPr>
        <p:spPr>
          <a:xfrm flipV="1">
            <a:off x="7814175" y="2973177"/>
            <a:ext cx="1229648" cy="101915"/>
          </a:xfrm>
          <a:prstGeom prst="line">
            <a:avLst/>
          </a:prstGeom>
        </p:spPr>
        <p:style>
          <a:lnRef idx="1">
            <a:schemeClr val="accent6"/>
          </a:lnRef>
          <a:fillRef idx="0">
            <a:schemeClr val="accent6"/>
          </a:fillRef>
          <a:effectRef idx="0">
            <a:schemeClr val="accent6"/>
          </a:effectRef>
          <a:fontRef idx="minor">
            <a:schemeClr val="tx1"/>
          </a:fontRef>
        </p:style>
      </p:cxnSp>
      <p:pic>
        <p:nvPicPr>
          <p:cNvPr id="60" name="Image 59">
            <a:extLst>
              <a:ext uri="{FF2B5EF4-FFF2-40B4-BE49-F238E27FC236}">
                <a16:creationId xmlns:a16="http://schemas.microsoft.com/office/drawing/2014/main" id="{8832568B-84A4-F2C1-8B6D-5B2BD4FB2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53673">
            <a:off x="6057521" y="4806392"/>
            <a:ext cx="1471021" cy="1213249"/>
          </a:xfrm>
          <a:prstGeom prst="rect">
            <a:avLst/>
          </a:prstGeom>
        </p:spPr>
      </p:pic>
      <p:cxnSp>
        <p:nvCxnSpPr>
          <p:cNvPr id="62" name="Connecteur droit 61">
            <a:extLst>
              <a:ext uri="{FF2B5EF4-FFF2-40B4-BE49-F238E27FC236}">
                <a16:creationId xmlns:a16="http://schemas.microsoft.com/office/drawing/2014/main" id="{937BE250-F91B-0B2F-84DD-987E9F160D3C}"/>
              </a:ext>
            </a:extLst>
          </p:cNvPr>
          <p:cNvCxnSpPr>
            <a:cxnSpLocks/>
          </p:cNvCxnSpPr>
          <p:nvPr/>
        </p:nvCxnSpPr>
        <p:spPr>
          <a:xfrm>
            <a:off x="6425436" y="4344219"/>
            <a:ext cx="46446" cy="501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CCBB267A-225A-DC68-6156-9E2C9AA85CFA}"/>
              </a:ext>
            </a:extLst>
          </p:cNvPr>
          <p:cNvCxnSpPr>
            <a:cxnSpLocks/>
          </p:cNvCxnSpPr>
          <p:nvPr/>
        </p:nvCxnSpPr>
        <p:spPr>
          <a:xfrm flipV="1">
            <a:off x="9329150" y="1619125"/>
            <a:ext cx="863791" cy="43837"/>
          </a:xfrm>
          <a:prstGeom prst="line">
            <a:avLst/>
          </a:prstGeom>
        </p:spPr>
        <p:style>
          <a:lnRef idx="1">
            <a:schemeClr val="accent6"/>
          </a:lnRef>
          <a:fillRef idx="0">
            <a:schemeClr val="accent6"/>
          </a:fillRef>
          <a:effectRef idx="0">
            <a:schemeClr val="accent6"/>
          </a:effectRef>
          <a:fontRef idx="minor">
            <a:schemeClr val="tx1"/>
          </a:fontRef>
        </p:style>
      </p:cxnSp>
      <p:cxnSp>
        <p:nvCxnSpPr>
          <p:cNvPr id="67" name="Connecteur droit 66">
            <a:extLst>
              <a:ext uri="{FF2B5EF4-FFF2-40B4-BE49-F238E27FC236}">
                <a16:creationId xmlns:a16="http://schemas.microsoft.com/office/drawing/2014/main" id="{B1D488C8-ACAC-8D08-ABCE-589D963717EC}"/>
              </a:ext>
            </a:extLst>
          </p:cNvPr>
          <p:cNvCxnSpPr>
            <a:cxnSpLocks/>
          </p:cNvCxnSpPr>
          <p:nvPr/>
        </p:nvCxnSpPr>
        <p:spPr>
          <a:xfrm flipV="1">
            <a:off x="9377296" y="2065958"/>
            <a:ext cx="603198" cy="246500"/>
          </a:xfrm>
          <a:prstGeom prst="line">
            <a:avLst/>
          </a:prstGeom>
        </p:spPr>
        <p:style>
          <a:lnRef idx="1">
            <a:schemeClr val="accent6"/>
          </a:lnRef>
          <a:fillRef idx="0">
            <a:schemeClr val="accent6"/>
          </a:fillRef>
          <a:effectRef idx="0">
            <a:schemeClr val="accent6"/>
          </a:effectRef>
          <a:fontRef idx="minor">
            <a:schemeClr val="tx1"/>
          </a:fontRef>
        </p:style>
      </p:cxnSp>
      <p:sp>
        <p:nvSpPr>
          <p:cNvPr id="68" name="ZoneTexte 67">
            <a:extLst>
              <a:ext uri="{FF2B5EF4-FFF2-40B4-BE49-F238E27FC236}">
                <a16:creationId xmlns:a16="http://schemas.microsoft.com/office/drawing/2014/main" id="{82AD9751-7080-D6A8-461D-63ED3675A28D}"/>
              </a:ext>
            </a:extLst>
          </p:cNvPr>
          <p:cNvSpPr txBox="1"/>
          <p:nvPr/>
        </p:nvSpPr>
        <p:spPr>
          <a:xfrm>
            <a:off x="9247373" y="1002572"/>
            <a:ext cx="1305101" cy="307777"/>
          </a:xfrm>
          <a:prstGeom prst="rect">
            <a:avLst/>
          </a:prstGeom>
          <a:noFill/>
        </p:spPr>
        <p:txBody>
          <a:bodyPr wrap="none" rtlCol="0">
            <a:spAutoFit/>
          </a:bodyPr>
          <a:lstStyle/>
          <a:p>
            <a:r>
              <a:rPr lang="fr-FR" sz="1400" dirty="0"/>
              <a:t>Corps cellulaire</a:t>
            </a:r>
            <a:endParaRPr lang="en-US" sz="1400" dirty="0"/>
          </a:p>
        </p:txBody>
      </p:sp>
      <p:sp>
        <p:nvSpPr>
          <p:cNvPr id="70" name="ZoneTexte 69">
            <a:extLst>
              <a:ext uri="{FF2B5EF4-FFF2-40B4-BE49-F238E27FC236}">
                <a16:creationId xmlns:a16="http://schemas.microsoft.com/office/drawing/2014/main" id="{4D875055-66DF-4310-5277-29ADAD2319F6}"/>
              </a:ext>
            </a:extLst>
          </p:cNvPr>
          <p:cNvSpPr txBox="1"/>
          <p:nvPr/>
        </p:nvSpPr>
        <p:spPr>
          <a:xfrm>
            <a:off x="10188100" y="1443335"/>
            <a:ext cx="622222" cy="307777"/>
          </a:xfrm>
          <a:prstGeom prst="rect">
            <a:avLst/>
          </a:prstGeom>
          <a:noFill/>
        </p:spPr>
        <p:txBody>
          <a:bodyPr wrap="none" rtlCol="0">
            <a:spAutoFit/>
          </a:bodyPr>
          <a:lstStyle/>
          <a:p>
            <a:r>
              <a:rPr lang="fr-FR" sz="1400" dirty="0"/>
              <a:t>axone</a:t>
            </a:r>
            <a:endParaRPr lang="en-US" sz="1400" dirty="0"/>
          </a:p>
        </p:txBody>
      </p:sp>
      <p:sp>
        <p:nvSpPr>
          <p:cNvPr id="71" name="ZoneTexte 70">
            <a:extLst>
              <a:ext uri="{FF2B5EF4-FFF2-40B4-BE49-F238E27FC236}">
                <a16:creationId xmlns:a16="http://schemas.microsoft.com/office/drawing/2014/main" id="{97BDDB15-2962-FC0B-8593-4745C32C07EF}"/>
              </a:ext>
            </a:extLst>
          </p:cNvPr>
          <p:cNvSpPr txBox="1"/>
          <p:nvPr/>
        </p:nvSpPr>
        <p:spPr>
          <a:xfrm>
            <a:off x="9961780" y="1810267"/>
            <a:ext cx="761042" cy="307777"/>
          </a:xfrm>
          <a:prstGeom prst="rect">
            <a:avLst/>
          </a:prstGeom>
          <a:noFill/>
        </p:spPr>
        <p:txBody>
          <a:bodyPr wrap="none" rtlCol="0">
            <a:spAutoFit/>
          </a:bodyPr>
          <a:lstStyle/>
          <a:p>
            <a:r>
              <a:rPr lang="fr-FR" sz="1400" dirty="0"/>
              <a:t>myéline</a:t>
            </a:r>
            <a:endParaRPr lang="en-US" sz="1400" dirty="0"/>
          </a:p>
        </p:txBody>
      </p:sp>
      <p:sp>
        <p:nvSpPr>
          <p:cNvPr id="72" name="ZoneTexte 71">
            <a:extLst>
              <a:ext uri="{FF2B5EF4-FFF2-40B4-BE49-F238E27FC236}">
                <a16:creationId xmlns:a16="http://schemas.microsoft.com/office/drawing/2014/main" id="{5BC56AA4-668C-2316-94A8-DD7232A891BB}"/>
              </a:ext>
            </a:extLst>
          </p:cNvPr>
          <p:cNvSpPr txBox="1"/>
          <p:nvPr/>
        </p:nvSpPr>
        <p:spPr>
          <a:xfrm>
            <a:off x="10583811" y="2489712"/>
            <a:ext cx="1681871" cy="307777"/>
          </a:xfrm>
          <a:prstGeom prst="rect">
            <a:avLst/>
          </a:prstGeom>
          <a:noFill/>
        </p:spPr>
        <p:txBody>
          <a:bodyPr wrap="none" rtlCol="0">
            <a:spAutoFit/>
          </a:bodyPr>
          <a:lstStyle/>
          <a:p>
            <a:r>
              <a:rPr lang="fr-FR" sz="1400" dirty="0"/>
              <a:t>Terminaison axonale</a:t>
            </a:r>
          </a:p>
        </p:txBody>
      </p:sp>
      <p:cxnSp>
        <p:nvCxnSpPr>
          <p:cNvPr id="73" name="Connecteur droit 72">
            <a:extLst>
              <a:ext uri="{FF2B5EF4-FFF2-40B4-BE49-F238E27FC236}">
                <a16:creationId xmlns:a16="http://schemas.microsoft.com/office/drawing/2014/main" id="{8E968991-B4A9-215B-541A-223BDAE34493}"/>
              </a:ext>
            </a:extLst>
          </p:cNvPr>
          <p:cNvCxnSpPr>
            <a:cxnSpLocks/>
          </p:cNvCxnSpPr>
          <p:nvPr/>
        </p:nvCxnSpPr>
        <p:spPr>
          <a:xfrm>
            <a:off x="9980494" y="2625929"/>
            <a:ext cx="62852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43" name="Connecteur droit 65">
            <a:extLst>
              <a:ext uri="{FF2B5EF4-FFF2-40B4-BE49-F238E27FC236}">
                <a16:creationId xmlns:a16="http://schemas.microsoft.com/office/drawing/2014/main" id="{00CAAEEC-7D45-430D-8E40-0B9A8D20A52A}"/>
              </a:ext>
            </a:extLst>
          </p:cNvPr>
          <p:cNvCxnSpPr>
            <a:cxnSpLocks/>
            <a:endCxn id="68" idx="1"/>
          </p:cNvCxnSpPr>
          <p:nvPr/>
        </p:nvCxnSpPr>
        <p:spPr>
          <a:xfrm flipV="1">
            <a:off x="8691703" y="1156461"/>
            <a:ext cx="555670" cy="316744"/>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4486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a:ln>
            <a:solidFill>
              <a:srgbClr val="00863D"/>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9982092" cy="707886"/>
          </a:xfrm>
          <a:prstGeom prst="rect">
            <a:avLst/>
          </a:prstGeom>
          <a:noFill/>
        </p:spPr>
        <p:txBody>
          <a:bodyPr wrap="none" rtlCol="0">
            <a:spAutoFit/>
          </a:bodyPr>
          <a:lstStyle/>
          <a:p>
            <a:r>
              <a:rPr lang="fr-FR" sz="4000" dirty="0">
                <a:solidFill>
                  <a:srgbClr val="00863D"/>
                </a:solidFill>
                <a:latin typeface="+mj-lt"/>
              </a:rPr>
              <a:t>Sémiologie : syndrome neurogène périphérique</a:t>
            </a:r>
            <a:endParaRPr lang="en-US" sz="4000" dirty="0">
              <a:solidFill>
                <a:srgbClr val="00863D"/>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11</a:t>
            </a:fld>
            <a:endParaRPr lang="en-US"/>
          </a:p>
        </p:txBody>
      </p:sp>
      <p:sp>
        <p:nvSpPr>
          <p:cNvPr id="11" name="Oval 10">
            <a:extLst>
              <a:ext uri="{FF2B5EF4-FFF2-40B4-BE49-F238E27FC236}">
                <a16:creationId xmlns:a16="http://schemas.microsoft.com/office/drawing/2014/main" id="{1085F8B6-A949-417A-B432-2B5FCCB61EFD}"/>
              </a:ext>
            </a:extLst>
          </p:cNvPr>
          <p:cNvSpPr/>
          <p:nvPr/>
        </p:nvSpPr>
        <p:spPr>
          <a:xfrm>
            <a:off x="7073900" y="3244850"/>
            <a:ext cx="101600" cy="889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0"/>
              </a:spcAft>
            </a:pPr>
            <a:r>
              <a:rPr lang="fr-FR" sz="1400" dirty="0">
                <a:solidFill>
                  <a:srgbClr val="00B0F0"/>
                </a:solidFill>
              </a:rPr>
              <a:t>-</a:t>
            </a:r>
          </a:p>
        </p:txBody>
      </p:sp>
      <p:sp>
        <p:nvSpPr>
          <p:cNvPr id="8" name="TextBox 7">
            <a:extLst>
              <a:ext uri="{FF2B5EF4-FFF2-40B4-BE49-F238E27FC236}">
                <a16:creationId xmlns:a16="http://schemas.microsoft.com/office/drawing/2014/main" id="{C4080AD8-E09F-475A-9A7C-E100B1732564}"/>
              </a:ext>
            </a:extLst>
          </p:cNvPr>
          <p:cNvSpPr txBox="1"/>
          <p:nvPr/>
        </p:nvSpPr>
        <p:spPr>
          <a:xfrm>
            <a:off x="495299" y="1542490"/>
            <a:ext cx="11096625" cy="3139321"/>
          </a:xfrm>
          <a:prstGeom prst="rect">
            <a:avLst/>
          </a:prstGeom>
          <a:noFill/>
        </p:spPr>
        <p:txBody>
          <a:bodyPr wrap="square" rtlCol="0">
            <a:spAutoFit/>
          </a:bodyPr>
          <a:lstStyle/>
          <a:p>
            <a:pPr marL="285750" indent="-285750">
              <a:buFont typeface="Arial" panose="020B0604020202020204" pitchFamily="34" charset="0"/>
              <a:buChar char="•"/>
            </a:pPr>
            <a:r>
              <a:rPr lang="fr-FR" b="1" dirty="0">
                <a:sym typeface="Wingdings" panose="05000000000000000000" pitchFamily="2" charset="2"/>
              </a:rPr>
              <a:t>Déficit moteur </a:t>
            </a:r>
          </a:p>
          <a:p>
            <a:pPr marL="285750" indent="-285750">
              <a:buFont typeface="Arial" panose="020B0604020202020204" pitchFamily="34" charset="0"/>
              <a:buChar char="•"/>
            </a:pPr>
            <a:r>
              <a:rPr lang="fr-FR" b="1" dirty="0">
                <a:sym typeface="Wingdings" panose="05000000000000000000" pitchFamily="2" charset="2"/>
              </a:rPr>
              <a:t>Abolition/diminution des réflexes</a:t>
            </a:r>
          </a:p>
          <a:p>
            <a:pPr marL="285750" indent="-285750">
              <a:buFont typeface="Arial" panose="020B0604020202020204" pitchFamily="34" charset="0"/>
              <a:buChar char="•"/>
            </a:pPr>
            <a:r>
              <a:rPr lang="fr-FR" b="1" dirty="0">
                <a:sym typeface="Wingdings" panose="05000000000000000000" pitchFamily="2" charset="2"/>
              </a:rPr>
              <a:t>Fasciculations</a:t>
            </a:r>
          </a:p>
          <a:p>
            <a:pPr marL="285750" indent="-285750">
              <a:buFont typeface="Arial" panose="020B0604020202020204" pitchFamily="34" charset="0"/>
              <a:buChar char="•"/>
            </a:pPr>
            <a:r>
              <a:rPr lang="fr-FR" b="1" dirty="0">
                <a:sym typeface="Wingdings" panose="05000000000000000000" pitchFamily="2" charset="2"/>
              </a:rPr>
              <a:t>amyotrophie </a:t>
            </a:r>
          </a:p>
          <a:p>
            <a:pPr marL="285750" indent="-285750">
              <a:buFont typeface="Arial" panose="020B0604020202020204" pitchFamily="34" charset="0"/>
              <a:buChar char="•"/>
            </a:pPr>
            <a:r>
              <a:rPr lang="fr-FR" b="1" dirty="0">
                <a:sym typeface="Wingdings" panose="05000000000000000000" pitchFamily="2" charset="2"/>
              </a:rPr>
              <a:t>Douleurs, déficit sensitif </a:t>
            </a:r>
            <a:r>
              <a:rPr lang="fr-FR" dirty="0">
                <a:sym typeface="Wingdings" panose="05000000000000000000" pitchFamily="2" charset="2"/>
              </a:rPr>
              <a:t>épicritique, </a:t>
            </a:r>
            <a:r>
              <a:rPr lang="fr-FR" dirty="0" err="1">
                <a:sym typeface="Wingdings" panose="05000000000000000000" pitchFamily="2" charset="2"/>
              </a:rPr>
              <a:t>pallesthésique</a:t>
            </a:r>
            <a:r>
              <a:rPr lang="fr-FR" dirty="0">
                <a:sym typeface="Wingdings" panose="05000000000000000000" pitchFamily="2" charset="2"/>
              </a:rPr>
              <a:t>, thermo-algique selon les fibres atteintes</a:t>
            </a:r>
          </a:p>
          <a:p>
            <a:pPr marL="285750" indent="-285750">
              <a:buFont typeface="Arial" panose="020B0604020202020204" pitchFamily="34" charset="0"/>
              <a:buChar char="•"/>
            </a:pPr>
            <a:r>
              <a:rPr lang="fr-FR" b="1" dirty="0">
                <a:sym typeface="Wingdings" panose="05000000000000000000" pitchFamily="2" charset="2"/>
              </a:rPr>
              <a:t>Troubles végétatifs </a:t>
            </a:r>
            <a:r>
              <a:rPr lang="fr-FR" dirty="0">
                <a:sym typeface="Wingdings" panose="05000000000000000000" pitchFamily="2" charset="2"/>
              </a:rPr>
              <a:t>: peau sèche, dépilation, troubles vaso-moteurs, dysautonomie (hypotension orthostatique, troubles vésico-sphinctériens)</a:t>
            </a:r>
          </a:p>
          <a:p>
            <a:endParaRPr lang="fr-FR" dirty="0">
              <a:sym typeface="Wingdings" panose="05000000000000000000" pitchFamily="2" charset="2"/>
            </a:endParaRPr>
          </a:p>
          <a:p>
            <a:r>
              <a:rPr lang="fr-FR" b="1" dirty="0">
                <a:solidFill>
                  <a:srgbClr val="00863D"/>
                </a:solidFill>
                <a:sym typeface="Wingdings" panose="05000000000000000000" pitchFamily="2" charset="2"/>
              </a:rPr>
              <a:t>Topographie: </a:t>
            </a:r>
          </a:p>
          <a:p>
            <a:pPr marL="285750" indent="-285750">
              <a:buFont typeface="Arial" panose="020B0604020202020204" pitchFamily="34" charset="0"/>
              <a:buChar char="•"/>
            </a:pPr>
            <a:r>
              <a:rPr lang="fr-FR" dirty="0"/>
              <a:t>Correspondant à un </a:t>
            </a:r>
            <a:r>
              <a:rPr lang="fr-FR" b="1" dirty="0"/>
              <a:t>territoire plexique, radiculaire, ou tronculaire</a:t>
            </a:r>
          </a:p>
          <a:p>
            <a:pPr marL="285750" indent="-285750">
              <a:buFont typeface="Arial" panose="020B0604020202020204" pitchFamily="34" charset="0"/>
              <a:buChar char="•"/>
            </a:pPr>
            <a:r>
              <a:rPr lang="fr-FR" dirty="0"/>
              <a:t>Ou </a:t>
            </a:r>
            <a:r>
              <a:rPr lang="fr-FR" b="1" dirty="0"/>
              <a:t>diffus</a:t>
            </a:r>
            <a:r>
              <a:rPr lang="fr-FR" dirty="0"/>
              <a:t> en cas d’atteinte généralisée, ou </a:t>
            </a:r>
            <a:r>
              <a:rPr lang="fr-FR" b="1" dirty="0"/>
              <a:t>longueur dépendant</a:t>
            </a:r>
            <a:r>
              <a:rPr lang="fr-FR" dirty="0"/>
              <a:t>, selon la pathologie</a:t>
            </a:r>
          </a:p>
        </p:txBody>
      </p:sp>
    </p:spTree>
    <p:extLst>
      <p:ext uri="{BB962C8B-B14F-4D97-AF65-F5344CB8AC3E}">
        <p14:creationId xmlns:p14="http://schemas.microsoft.com/office/powerpoint/2010/main" val="1329321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9C9E9-DFBE-4971-B38A-0036A980AF73}"/>
              </a:ext>
            </a:extLst>
          </p:cNvPr>
          <p:cNvSpPr>
            <a:spLocks noGrp="1"/>
          </p:cNvSpPr>
          <p:nvPr>
            <p:ph type="sldNum" sz="quarter" idx="12"/>
          </p:nvPr>
        </p:nvSpPr>
        <p:spPr/>
        <p:txBody>
          <a:bodyPr/>
          <a:lstStyle/>
          <a:p>
            <a:fld id="{13F56A8A-EE5A-493B-B0C3-0BB7E491F091}" type="slidenum">
              <a:rPr lang="en-US" smtClean="0"/>
              <a:t>12</a:t>
            </a:fld>
            <a:endParaRPr lang="en-US"/>
          </a:p>
        </p:txBody>
      </p:sp>
      <p:cxnSp>
        <p:nvCxnSpPr>
          <p:cNvPr id="3" name="Connecteur droit 4">
            <a:extLst>
              <a:ext uri="{FF2B5EF4-FFF2-40B4-BE49-F238E27FC236}">
                <a16:creationId xmlns:a16="http://schemas.microsoft.com/office/drawing/2014/main" id="{10ADFAC1-E0AF-44DB-9069-D22A93061FB9}"/>
              </a:ext>
            </a:extLst>
          </p:cNvPr>
          <p:cNvCxnSpPr>
            <a:cxnSpLocks/>
          </p:cNvCxnSpPr>
          <p:nvPr/>
        </p:nvCxnSpPr>
        <p:spPr>
          <a:xfrm>
            <a:off x="1075765" y="1183341"/>
            <a:ext cx="10040470" cy="0"/>
          </a:xfrm>
          <a:prstGeom prst="line">
            <a:avLst/>
          </a:prstGeom>
          <a:ln>
            <a:solidFill>
              <a:srgbClr val="00863D"/>
            </a:solidFill>
          </a:ln>
        </p:spPr>
        <p:style>
          <a:lnRef idx="1">
            <a:schemeClr val="accent1"/>
          </a:lnRef>
          <a:fillRef idx="0">
            <a:schemeClr val="accent1"/>
          </a:fillRef>
          <a:effectRef idx="0">
            <a:schemeClr val="accent1"/>
          </a:effectRef>
          <a:fontRef idx="minor">
            <a:schemeClr val="tx1"/>
          </a:fontRef>
        </p:style>
      </p:cxnSp>
      <p:sp>
        <p:nvSpPr>
          <p:cNvPr id="4" name="ZoneTexte 6">
            <a:extLst>
              <a:ext uri="{FF2B5EF4-FFF2-40B4-BE49-F238E27FC236}">
                <a16:creationId xmlns:a16="http://schemas.microsoft.com/office/drawing/2014/main" id="{E27E6D8E-57A0-4D71-9591-DF82924205C2}"/>
              </a:ext>
            </a:extLst>
          </p:cNvPr>
          <p:cNvSpPr txBox="1"/>
          <p:nvPr/>
        </p:nvSpPr>
        <p:spPr>
          <a:xfrm>
            <a:off x="1075765" y="412376"/>
            <a:ext cx="9982092" cy="707886"/>
          </a:xfrm>
          <a:prstGeom prst="rect">
            <a:avLst/>
          </a:prstGeom>
          <a:noFill/>
        </p:spPr>
        <p:txBody>
          <a:bodyPr wrap="none" rtlCol="0">
            <a:spAutoFit/>
          </a:bodyPr>
          <a:lstStyle/>
          <a:p>
            <a:r>
              <a:rPr lang="fr-FR" sz="4000" dirty="0">
                <a:solidFill>
                  <a:srgbClr val="00863D"/>
                </a:solidFill>
                <a:latin typeface="+mj-lt"/>
              </a:rPr>
              <a:t>Sémiologie : syndrome neurogène périphérique</a:t>
            </a:r>
            <a:endParaRPr lang="en-US" sz="4000" dirty="0">
              <a:solidFill>
                <a:srgbClr val="00863D"/>
              </a:solidFill>
              <a:latin typeface="+mj-lt"/>
            </a:endParaRPr>
          </a:p>
        </p:txBody>
      </p:sp>
      <p:sp>
        <p:nvSpPr>
          <p:cNvPr id="6" name="TextBox 5">
            <a:extLst>
              <a:ext uri="{FF2B5EF4-FFF2-40B4-BE49-F238E27FC236}">
                <a16:creationId xmlns:a16="http://schemas.microsoft.com/office/drawing/2014/main" id="{33E1EF61-0FE8-4A1B-931A-9B4E06E1563C}"/>
              </a:ext>
            </a:extLst>
          </p:cNvPr>
          <p:cNvSpPr txBox="1"/>
          <p:nvPr/>
        </p:nvSpPr>
        <p:spPr>
          <a:xfrm>
            <a:off x="2009496" y="1536056"/>
            <a:ext cx="1619810" cy="369324"/>
          </a:xfrm>
          <a:prstGeom prst="rect">
            <a:avLst/>
          </a:prstGeom>
          <a:noFill/>
        </p:spPr>
        <p:txBody>
          <a:bodyPr wrap="square">
            <a:spAutoFit/>
          </a:bodyPr>
          <a:lstStyle/>
          <a:p>
            <a:r>
              <a:rPr lang="fr-FR" b="1" dirty="0">
                <a:solidFill>
                  <a:srgbClr val="00863D"/>
                </a:solidFill>
              </a:rPr>
              <a:t>Fasciculations:</a:t>
            </a:r>
            <a:endParaRPr lang="fr-FR" dirty="0"/>
          </a:p>
        </p:txBody>
      </p:sp>
      <p:sp>
        <p:nvSpPr>
          <p:cNvPr id="7" name="TextBox 6">
            <a:extLst>
              <a:ext uri="{FF2B5EF4-FFF2-40B4-BE49-F238E27FC236}">
                <a16:creationId xmlns:a16="http://schemas.microsoft.com/office/drawing/2014/main" id="{7F8DE5EF-932B-405E-A18A-182A9476CEDC}"/>
              </a:ext>
            </a:extLst>
          </p:cNvPr>
          <p:cNvSpPr txBox="1"/>
          <p:nvPr/>
        </p:nvSpPr>
        <p:spPr>
          <a:xfrm>
            <a:off x="8562695" y="1536056"/>
            <a:ext cx="1619810" cy="369332"/>
          </a:xfrm>
          <a:prstGeom prst="rect">
            <a:avLst/>
          </a:prstGeom>
          <a:noFill/>
        </p:spPr>
        <p:txBody>
          <a:bodyPr wrap="square">
            <a:spAutoFit/>
          </a:bodyPr>
          <a:lstStyle/>
          <a:p>
            <a:r>
              <a:rPr lang="fr-FR" b="1" dirty="0">
                <a:solidFill>
                  <a:srgbClr val="00863D"/>
                </a:solidFill>
              </a:rPr>
              <a:t>Amyotrophie:</a:t>
            </a:r>
            <a:endParaRPr lang="fr-FR" dirty="0"/>
          </a:p>
        </p:txBody>
      </p:sp>
      <p:pic>
        <p:nvPicPr>
          <p:cNvPr id="8" name="amyotrophie">
            <a:hlinkClick r:id="" action="ppaction://media"/>
            <a:extLst>
              <a:ext uri="{FF2B5EF4-FFF2-40B4-BE49-F238E27FC236}">
                <a16:creationId xmlns:a16="http://schemas.microsoft.com/office/drawing/2014/main" id="{E0D15D59-D631-4FAC-8DFD-CE35D92FE34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86600" y="2245659"/>
            <a:ext cx="4572000" cy="3429000"/>
          </a:xfrm>
          <a:prstGeom prst="rect">
            <a:avLst/>
          </a:prstGeom>
        </p:spPr>
      </p:pic>
      <p:pic>
        <p:nvPicPr>
          <p:cNvPr id="9" name="fasciculations">
            <a:hlinkClick r:id="" action="ppaction://media"/>
            <a:extLst>
              <a:ext uri="{FF2B5EF4-FFF2-40B4-BE49-F238E27FC236}">
                <a16:creationId xmlns:a16="http://schemas.microsoft.com/office/drawing/2014/main" id="{E5104B9F-836B-4F7B-A7B7-2A62A954F96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33400" y="2245659"/>
            <a:ext cx="4572000" cy="3429000"/>
          </a:xfrm>
          <a:prstGeom prst="rect">
            <a:avLst/>
          </a:prstGeom>
        </p:spPr>
      </p:pic>
    </p:spTree>
    <p:extLst>
      <p:ext uri="{BB962C8B-B14F-4D97-AF65-F5344CB8AC3E}">
        <p14:creationId xmlns:p14="http://schemas.microsoft.com/office/powerpoint/2010/main" val="68728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7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316C8-BDCC-485B-A40F-D57700AD44D8}"/>
              </a:ext>
            </a:extLst>
          </p:cNvPr>
          <p:cNvSpPr>
            <a:spLocks noGrp="1"/>
          </p:cNvSpPr>
          <p:nvPr>
            <p:ph type="sldNum" sz="quarter" idx="12"/>
          </p:nvPr>
        </p:nvSpPr>
        <p:spPr/>
        <p:txBody>
          <a:bodyPr/>
          <a:lstStyle/>
          <a:p>
            <a:fld id="{13F56A8A-EE5A-493B-B0C3-0BB7E491F091}" type="slidenum">
              <a:rPr lang="en-US" smtClean="0"/>
              <a:t>13</a:t>
            </a:fld>
            <a:endParaRPr lang="en-US"/>
          </a:p>
        </p:txBody>
      </p:sp>
      <p:cxnSp>
        <p:nvCxnSpPr>
          <p:cNvPr id="3" name="Connecteur droit 4">
            <a:extLst>
              <a:ext uri="{FF2B5EF4-FFF2-40B4-BE49-F238E27FC236}">
                <a16:creationId xmlns:a16="http://schemas.microsoft.com/office/drawing/2014/main" id="{E3C7BFD1-4EE7-4595-A3E0-5DB472280998}"/>
              </a:ext>
            </a:extLst>
          </p:cNvPr>
          <p:cNvCxnSpPr>
            <a:cxnSpLocks/>
          </p:cNvCxnSpPr>
          <p:nvPr/>
        </p:nvCxnSpPr>
        <p:spPr>
          <a:xfrm>
            <a:off x="1075765" y="1183341"/>
            <a:ext cx="10040470" cy="0"/>
          </a:xfrm>
          <a:prstGeom prst="line">
            <a:avLst/>
          </a:prstGeom>
          <a:ln>
            <a:solidFill>
              <a:srgbClr val="00863D"/>
            </a:solidFill>
          </a:ln>
        </p:spPr>
        <p:style>
          <a:lnRef idx="1">
            <a:schemeClr val="accent1"/>
          </a:lnRef>
          <a:fillRef idx="0">
            <a:schemeClr val="accent1"/>
          </a:fillRef>
          <a:effectRef idx="0">
            <a:schemeClr val="accent1"/>
          </a:effectRef>
          <a:fontRef idx="minor">
            <a:schemeClr val="tx1"/>
          </a:fontRef>
        </p:style>
      </p:cxnSp>
      <p:sp>
        <p:nvSpPr>
          <p:cNvPr id="4" name="ZoneTexte 6">
            <a:extLst>
              <a:ext uri="{FF2B5EF4-FFF2-40B4-BE49-F238E27FC236}">
                <a16:creationId xmlns:a16="http://schemas.microsoft.com/office/drawing/2014/main" id="{0D5F0CA3-84E6-4CD6-838B-5C31CC871143}"/>
              </a:ext>
            </a:extLst>
          </p:cNvPr>
          <p:cNvSpPr txBox="1"/>
          <p:nvPr/>
        </p:nvSpPr>
        <p:spPr>
          <a:xfrm>
            <a:off x="1075765" y="412376"/>
            <a:ext cx="9982092" cy="707886"/>
          </a:xfrm>
          <a:prstGeom prst="rect">
            <a:avLst/>
          </a:prstGeom>
          <a:noFill/>
        </p:spPr>
        <p:txBody>
          <a:bodyPr wrap="none" rtlCol="0">
            <a:spAutoFit/>
          </a:bodyPr>
          <a:lstStyle/>
          <a:p>
            <a:r>
              <a:rPr lang="fr-FR" sz="4000" dirty="0">
                <a:solidFill>
                  <a:srgbClr val="00863D"/>
                </a:solidFill>
                <a:latin typeface="+mj-lt"/>
              </a:rPr>
              <a:t>Sémiologie : syndrome neurogène périphérique</a:t>
            </a:r>
            <a:endParaRPr lang="en-US" sz="4000" dirty="0">
              <a:solidFill>
                <a:srgbClr val="00863D"/>
              </a:solidFill>
              <a:latin typeface="+mj-lt"/>
            </a:endParaRPr>
          </a:p>
        </p:txBody>
      </p:sp>
      <p:sp>
        <p:nvSpPr>
          <p:cNvPr id="5" name="TextBox 4">
            <a:extLst>
              <a:ext uri="{FF2B5EF4-FFF2-40B4-BE49-F238E27FC236}">
                <a16:creationId xmlns:a16="http://schemas.microsoft.com/office/drawing/2014/main" id="{30546B0F-1849-4EE9-9CE9-E03F91FF1B7F}"/>
              </a:ext>
            </a:extLst>
          </p:cNvPr>
          <p:cNvSpPr txBox="1"/>
          <p:nvPr/>
        </p:nvSpPr>
        <p:spPr>
          <a:xfrm>
            <a:off x="818870" y="1529835"/>
            <a:ext cx="3800755" cy="369332"/>
          </a:xfrm>
          <a:prstGeom prst="rect">
            <a:avLst/>
          </a:prstGeom>
          <a:noFill/>
        </p:spPr>
        <p:txBody>
          <a:bodyPr wrap="square">
            <a:spAutoFit/>
          </a:bodyPr>
          <a:lstStyle/>
          <a:p>
            <a:r>
              <a:rPr lang="fr-FR" b="1" dirty="0">
                <a:solidFill>
                  <a:srgbClr val="00863D"/>
                </a:solidFill>
              </a:rPr>
              <a:t>Abolition des réflexes </a:t>
            </a:r>
            <a:r>
              <a:rPr lang="fr-FR" b="1" dirty="0" err="1">
                <a:solidFill>
                  <a:srgbClr val="00863D"/>
                </a:solidFill>
              </a:rPr>
              <a:t>ostéotenineux</a:t>
            </a:r>
            <a:r>
              <a:rPr lang="fr-FR" b="1" dirty="0">
                <a:solidFill>
                  <a:srgbClr val="00863D"/>
                </a:solidFill>
              </a:rPr>
              <a:t>:</a:t>
            </a:r>
            <a:endParaRPr lang="fr-FR" dirty="0"/>
          </a:p>
        </p:txBody>
      </p:sp>
      <p:pic>
        <p:nvPicPr>
          <p:cNvPr id="6" name="abolition rot">
            <a:hlinkClick r:id="" action="ppaction://media"/>
            <a:extLst>
              <a:ext uri="{FF2B5EF4-FFF2-40B4-BE49-F238E27FC236}">
                <a16:creationId xmlns:a16="http://schemas.microsoft.com/office/drawing/2014/main" id="{BBB1FD55-4167-4DAD-82B3-C5128A2E90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8625" y="2245659"/>
            <a:ext cx="4572000" cy="3429000"/>
          </a:xfrm>
          <a:prstGeom prst="rect">
            <a:avLst/>
          </a:prstGeom>
        </p:spPr>
      </p:pic>
      <p:graphicFrame>
        <p:nvGraphicFramePr>
          <p:cNvPr id="7" name="Tableau 5">
            <a:extLst>
              <a:ext uri="{FF2B5EF4-FFF2-40B4-BE49-F238E27FC236}">
                <a16:creationId xmlns:a16="http://schemas.microsoft.com/office/drawing/2014/main" id="{A89CF6D1-E289-448D-A228-0D3104E7D357}"/>
              </a:ext>
            </a:extLst>
          </p:cNvPr>
          <p:cNvGraphicFramePr>
            <a:graphicFrameLocks noGrp="1"/>
          </p:cNvGraphicFramePr>
          <p:nvPr>
            <p:extLst>
              <p:ext uri="{D42A27DB-BD31-4B8C-83A1-F6EECF244321}">
                <p14:modId xmlns:p14="http://schemas.microsoft.com/office/powerpoint/2010/main" val="3160381656"/>
              </p:ext>
            </p:extLst>
          </p:nvPr>
        </p:nvGraphicFramePr>
        <p:xfrm>
          <a:off x="6546395" y="1529835"/>
          <a:ext cx="4666088" cy="2979620"/>
        </p:xfrm>
        <a:graphic>
          <a:graphicData uri="http://schemas.openxmlformats.org/drawingml/2006/table">
            <a:tbl>
              <a:tblPr firstRow="1" bandRow="1">
                <a:tableStyleId>{21E4AEA4-8DFA-4A89-87EB-49C32662AFE0}</a:tableStyleId>
              </a:tblPr>
              <a:tblGrid>
                <a:gridCol w="2333044">
                  <a:extLst>
                    <a:ext uri="{9D8B030D-6E8A-4147-A177-3AD203B41FA5}">
                      <a16:colId xmlns:a16="http://schemas.microsoft.com/office/drawing/2014/main" val="308016391"/>
                    </a:ext>
                  </a:extLst>
                </a:gridCol>
                <a:gridCol w="2333044">
                  <a:extLst>
                    <a:ext uri="{9D8B030D-6E8A-4147-A177-3AD203B41FA5}">
                      <a16:colId xmlns:a16="http://schemas.microsoft.com/office/drawing/2014/main" val="807757988"/>
                    </a:ext>
                  </a:extLst>
                </a:gridCol>
              </a:tblGrid>
              <a:tr h="425660">
                <a:tc>
                  <a:txBody>
                    <a:bodyPr/>
                    <a:lstStyle/>
                    <a:p>
                      <a:r>
                        <a:rPr lang="fr-FR" sz="2000" dirty="0"/>
                        <a:t>Réflexe</a:t>
                      </a:r>
                      <a:endParaRPr lang="en-US" sz="2000" dirty="0"/>
                    </a:p>
                  </a:txBody>
                  <a:tcPr/>
                </a:tc>
                <a:tc>
                  <a:txBody>
                    <a:bodyPr/>
                    <a:lstStyle/>
                    <a:p>
                      <a:r>
                        <a:rPr lang="fr-FR" sz="2000" dirty="0"/>
                        <a:t>Racine</a:t>
                      </a:r>
                      <a:endParaRPr lang="en-US" sz="2000" dirty="0"/>
                    </a:p>
                  </a:txBody>
                  <a:tcPr/>
                </a:tc>
                <a:extLst>
                  <a:ext uri="{0D108BD9-81ED-4DB2-BD59-A6C34878D82A}">
                    <a16:rowId xmlns:a16="http://schemas.microsoft.com/office/drawing/2014/main" val="3323159919"/>
                  </a:ext>
                </a:extLst>
              </a:tr>
              <a:tr h="425660">
                <a:tc>
                  <a:txBody>
                    <a:bodyPr/>
                    <a:lstStyle/>
                    <a:p>
                      <a:r>
                        <a:rPr lang="fr-FR" sz="2000" b="1" dirty="0"/>
                        <a:t>Bicipital</a:t>
                      </a:r>
                      <a:endParaRPr lang="en-US" sz="2000" b="1" dirty="0"/>
                    </a:p>
                  </a:txBody>
                  <a:tcPr/>
                </a:tc>
                <a:tc>
                  <a:txBody>
                    <a:bodyPr/>
                    <a:lstStyle/>
                    <a:p>
                      <a:pPr algn="ctr"/>
                      <a:r>
                        <a:rPr lang="fr-FR" sz="2000" b="1" dirty="0"/>
                        <a:t>C5</a:t>
                      </a:r>
                      <a:endParaRPr lang="en-US" sz="2000" b="1" dirty="0"/>
                    </a:p>
                  </a:txBody>
                  <a:tcPr/>
                </a:tc>
                <a:extLst>
                  <a:ext uri="{0D108BD9-81ED-4DB2-BD59-A6C34878D82A}">
                    <a16:rowId xmlns:a16="http://schemas.microsoft.com/office/drawing/2014/main" val="2962362449"/>
                  </a:ext>
                </a:extLst>
              </a:tr>
              <a:tr h="425660">
                <a:tc>
                  <a:txBody>
                    <a:bodyPr/>
                    <a:lstStyle/>
                    <a:p>
                      <a:r>
                        <a:rPr lang="fr-FR" sz="2000" b="1" dirty="0"/>
                        <a:t>Stylo-radial</a:t>
                      </a:r>
                      <a:endParaRPr lang="en-US" sz="2000" b="1" dirty="0"/>
                    </a:p>
                  </a:txBody>
                  <a:tcPr/>
                </a:tc>
                <a:tc>
                  <a:txBody>
                    <a:bodyPr/>
                    <a:lstStyle/>
                    <a:p>
                      <a:pPr algn="ctr"/>
                      <a:r>
                        <a:rPr lang="fr-FR" sz="2000" b="1" dirty="0" err="1"/>
                        <a:t>C6</a:t>
                      </a:r>
                      <a:endParaRPr lang="en-US" sz="2000" b="1" dirty="0"/>
                    </a:p>
                  </a:txBody>
                  <a:tcPr/>
                </a:tc>
                <a:extLst>
                  <a:ext uri="{0D108BD9-81ED-4DB2-BD59-A6C34878D82A}">
                    <a16:rowId xmlns:a16="http://schemas.microsoft.com/office/drawing/2014/main" val="3579439145"/>
                  </a:ext>
                </a:extLst>
              </a:tr>
              <a:tr h="425660">
                <a:tc>
                  <a:txBody>
                    <a:bodyPr/>
                    <a:lstStyle/>
                    <a:p>
                      <a:r>
                        <a:rPr lang="fr-FR" sz="2000" b="1" dirty="0"/>
                        <a:t>Tricipital</a:t>
                      </a:r>
                      <a:endParaRPr lang="en-US" sz="2000" b="1" dirty="0"/>
                    </a:p>
                  </a:txBody>
                  <a:tcPr/>
                </a:tc>
                <a:tc>
                  <a:txBody>
                    <a:bodyPr/>
                    <a:lstStyle/>
                    <a:p>
                      <a:pPr algn="ctr"/>
                      <a:r>
                        <a:rPr lang="fr-FR" sz="2000" b="1" dirty="0" err="1"/>
                        <a:t>C7</a:t>
                      </a:r>
                      <a:endParaRPr lang="en-US" sz="2000" b="1" dirty="0"/>
                    </a:p>
                  </a:txBody>
                  <a:tcPr/>
                </a:tc>
                <a:extLst>
                  <a:ext uri="{0D108BD9-81ED-4DB2-BD59-A6C34878D82A}">
                    <a16:rowId xmlns:a16="http://schemas.microsoft.com/office/drawing/2014/main" val="2558056390"/>
                  </a:ext>
                </a:extLst>
              </a:tr>
              <a:tr h="425660">
                <a:tc>
                  <a:txBody>
                    <a:bodyPr/>
                    <a:lstStyle/>
                    <a:p>
                      <a:r>
                        <a:rPr lang="fr-FR" sz="2000" b="1" dirty="0" err="1"/>
                        <a:t>Cubito</a:t>
                      </a:r>
                      <a:r>
                        <a:rPr lang="fr-FR" sz="2000" b="1" dirty="0"/>
                        <a:t>-pronateur</a:t>
                      </a:r>
                      <a:endParaRPr lang="en-US" sz="2000" b="1" dirty="0"/>
                    </a:p>
                  </a:txBody>
                  <a:tcPr/>
                </a:tc>
                <a:tc>
                  <a:txBody>
                    <a:bodyPr/>
                    <a:lstStyle/>
                    <a:p>
                      <a:pPr algn="ctr"/>
                      <a:r>
                        <a:rPr lang="fr-FR" sz="2000" b="1" dirty="0" err="1"/>
                        <a:t>C8</a:t>
                      </a:r>
                      <a:endParaRPr lang="en-US" sz="2000" b="1" dirty="0"/>
                    </a:p>
                  </a:txBody>
                  <a:tcPr/>
                </a:tc>
                <a:extLst>
                  <a:ext uri="{0D108BD9-81ED-4DB2-BD59-A6C34878D82A}">
                    <a16:rowId xmlns:a16="http://schemas.microsoft.com/office/drawing/2014/main" val="3618556406"/>
                  </a:ext>
                </a:extLst>
              </a:tr>
              <a:tr h="425660">
                <a:tc>
                  <a:txBody>
                    <a:bodyPr/>
                    <a:lstStyle/>
                    <a:p>
                      <a:r>
                        <a:rPr lang="en-US" sz="2000" b="1" dirty="0" err="1"/>
                        <a:t>Rotulien</a:t>
                      </a:r>
                      <a:r>
                        <a:rPr lang="en-US" sz="2000" b="1" dirty="0"/>
                        <a:t> </a:t>
                      </a:r>
                    </a:p>
                  </a:txBody>
                  <a:tcPr/>
                </a:tc>
                <a:tc>
                  <a:txBody>
                    <a:bodyPr/>
                    <a:lstStyle/>
                    <a:p>
                      <a:pPr algn="ctr"/>
                      <a:r>
                        <a:rPr lang="en-US" sz="2000" b="1" dirty="0"/>
                        <a:t>L4</a:t>
                      </a:r>
                    </a:p>
                  </a:txBody>
                  <a:tcPr/>
                </a:tc>
                <a:extLst>
                  <a:ext uri="{0D108BD9-81ED-4DB2-BD59-A6C34878D82A}">
                    <a16:rowId xmlns:a16="http://schemas.microsoft.com/office/drawing/2014/main" val="3669370473"/>
                  </a:ext>
                </a:extLst>
              </a:tr>
              <a:tr h="425660">
                <a:tc>
                  <a:txBody>
                    <a:bodyPr/>
                    <a:lstStyle/>
                    <a:p>
                      <a:r>
                        <a:rPr lang="en-US" sz="2000" b="1" dirty="0" err="1"/>
                        <a:t>Achiléen</a:t>
                      </a:r>
                      <a:endParaRPr lang="en-US" sz="2000" b="1" dirty="0"/>
                    </a:p>
                  </a:txBody>
                  <a:tcPr/>
                </a:tc>
                <a:tc>
                  <a:txBody>
                    <a:bodyPr/>
                    <a:lstStyle/>
                    <a:p>
                      <a:pPr algn="ctr"/>
                      <a:r>
                        <a:rPr lang="en-US" sz="2000" b="1" dirty="0"/>
                        <a:t>S1</a:t>
                      </a:r>
                    </a:p>
                  </a:txBody>
                  <a:tcPr/>
                </a:tc>
                <a:extLst>
                  <a:ext uri="{0D108BD9-81ED-4DB2-BD59-A6C34878D82A}">
                    <a16:rowId xmlns:a16="http://schemas.microsoft.com/office/drawing/2014/main" val="3284687413"/>
                  </a:ext>
                </a:extLst>
              </a:tr>
            </a:tbl>
          </a:graphicData>
        </a:graphic>
      </p:graphicFrame>
      <p:sp>
        <p:nvSpPr>
          <p:cNvPr id="11" name="TextBox 10">
            <a:extLst>
              <a:ext uri="{FF2B5EF4-FFF2-40B4-BE49-F238E27FC236}">
                <a16:creationId xmlns:a16="http://schemas.microsoft.com/office/drawing/2014/main" id="{78D75418-B8E7-4181-9D50-D22C2A973E78}"/>
              </a:ext>
            </a:extLst>
          </p:cNvPr>
          <p:cNvSpPr txBox="1"/>
          <p:nvPr/>
        </p:nvSpPr>
        <p:spPr>
          <a:xfrm>
            <a:off x="6546395" y="4607467"/>
            <a:ext cx="6096000" cy="369332"/>
          </a:xfrm>
          <a:prstGeom prst="rect">
            <a:avLst/>
          </a:prstGeom>
          <a:noFill/>
        </p:spPr>
        <p:txBody>
          <a:bodyPr wrap="square">
            <a:spAutoFit/>
          </a:bodyPr>
          <a:lstStyle/>
          <a:p>
            <a:r>
              <a:rPr lang="fr-FR" b="1" dirty="0">
                <a:sym typeface="Wingdings" panose="05000000000000000000" pitchFamily="2" charset="2"/>
              </a:rPr>
              <a:t>/!\ Pas de réflexe testable pour L5 !</a:t>
            </a:r>
            <a:endParaRPr lang="fr-FR" dirty="0"/>
          </a:p>
        </p:txBody>
      </p:sp>
    </p:spTree>
    <p:extLst>
      <p:ext uri="{BB962C8B-B14F-4D97-AF65-F5344CB8AC3E}">
        <p14:creationId xmlns:p14="http://schemas.microsoft.com/office/powerpoint/2010/main" val="303809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14</a:t>
            </a:fld>
            <a:endParaRPr lang="fr-FR"/>
          </a:p>
        </p:txBody>
      </p:sp>
      <p:pic>
        <p:nvPicPr>
          <p:cNvPr id="6" name="Espace réservé du contenu 5">
            <a:extLst>
              <a:ext uri="{FF2B5EF4-FFF2-40B4-BE49-F238E27FC236}">
                <a16:creationId xmlns:a16="http://schemas.microsoft.com/office/drawing/2014/main" id="{9E022F9A-5B8D-4CD4-2E84-1D42BEA94E4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8125" y="1370013"/>
            <a:ext cx="4535488" cy="4881562"/>
          </a:xfrm>
        </p:spPr>
      </p:pic>
      <p:pic>
        <p:nvPicPr>
          <p:cNvPr id="8" name="Image 7">
            <a:extLst>
              <a:ext uri="{FF2B5EF4-FFF2-40B4-BE49-F238E27FC236}">
                <a16:creationId xmlns:a16="http://schemas.microsoft.com/office/drawing/2014/main" id="{45B9DD8E-2799-624E-6881-A424252EF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230" y="1550727"/>
            <a:ext cx="6585042" cy="4520134"/>
          </a:xfrm>
          <a:prstGeom prst="rect">
            <a:avLst/>
          </a:prstGeom>
        </p:spPr>
      </p:pic>
      <p:sp>
        <p:nvSpPr>
          <p:cNvPr id="9" name="ZoneTexte 6">
            <a:extLst>
              <a:ext uri="{FF2B5EF4-FFF2-40B4-BE49-F238E27FC236}">
                <a16:creationId xmlns:a16="http://schemas.microsoft.com/office/drawing/2014/main" id="{0AF2263C-78FE-4FEF-B48A-39AA853FE55C}"/>
              </a:ext>
            </a:extLst>
          </p:cNvPr>
          <p:cNvSpPr txBox="1"/>
          <p:nvPr/>
        </p:nvSpPr>
        <p:spPr>
          <a:xfrm>
            <a:off x="380440" y="382120"/>
            <a:ext cx="11836895" cy="630942"/>
          </a:xfrm>
          <a:prstGeom prst="rect">
            <a:avLst/>
          </a:prstGeom>
          <a:noFill/>
        </p:spPr>
        <p:txBody>
          <a:bodyPr wrap="none" rtlCol="0">
            <a:spAutoFit/>
          </a:bodyPr>
          <a:lstStyle/>
          <a:p>
            <a:r>
              <a:rPr lang="fr-FR" sz="3500" dirty="0">
                <a:solidFill>
                  <a:schemeClr val="accent5">
                    <a:lumMod val="75000"/>
                  </a:schemeClr>
                </a:solidFill>
                <a:latin typeface="+mj-lt"/>
              </a:rPr>
              <a:t>Anatomie : innervation du membre supérieur – le plexus brachial</a:t>
            </a:r>
            <a:endParaRPr lang="en-US" sz="3500" dirty="0">
              <a:solidFill>
                <a:schemeClr val="accent5">
                  <a:lumMod val="75000"/>
                </a:schemeClr>
              </a:solidFill>
              <a:latin typeface="+mj-lt"/>
            </a:endParaRPr>
          </a:p>
        </p:txBody>
      </p:sp>
      <p:cxnSp>
        <p:nvCxnSpPr>
          <p:cNvPr id="10" name="Connecteur droit 4">
            <a:extLst>
              <a:ext uri="{FF2B5EF4-FFF2-40B4-BE49-F238E27FC236}">
                <a16:creationId xmlns:a16="http://schemas.microsoft.com/office/drawing/2014/main" id="{6D67FEB5-AAF2-4033-B226-6CF6C320D5D5}"/>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366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15</a:t>
            </a:fld>
            <a:endParaRPr lang="fr-FR"/>
          </a:p>
        </p:txBody>
      </p:sp>
      <p:pic>
        <p:nvPicPr>
          <p:cNvPr id="6" name="Espace réservé du contenu 5">
            <a:extLst>
              <a:ext uri="{FF2B5EF4-FFF2-40B4-BE49-F238E27FC236}">
                <a16:creationId xmlns:a16="http://schemas.microsoft.com/office/drawing/2014/main" id="{9E022F9A-5B8D-4CD4-2E84-1D42BEA94E4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098675"/>
            <a:ext cx="3171825" cy="3414713"/>
          </a:xfrm>
        </p:spPr>
      </p:pic>
      <p:pic>
        <p:nvPicPr>
          <p:cNvPr id="8" name="Image 7">
            <a:extLst>
              <a:ext uri="{FF2B5EF4-FFF2-40B4-BE49-F238E27FC236}">
                <a16:creationId xmlns:a16="http://schemas.microsoft.com/office/drawing/2014/main" id="{45B9DD8E-2799-624E-6881-A424252EF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487" y="2495549"/>
            <a:ext cx="4144027" cy="2844562"/>
          </a:xfrm>
          <a:prstGeom prst="rect">
            <a:avLst/>
          </a:prstGeom>
        </p:spPr>
      </p:pic>
      <p:sp>
        <p:nvSpPr>
          <p:cNvPr id="3" name="ZoneTexte 2">
            <a:extLst>
              <a:ext uri="{FF2B5EF4-FFF2-40B4-BE49-F238E27FC236}">
                <a16:creationId xmlns:a16="http://schemas.microsoft.com/office/drawing/2014/main" id="{1DF8B8C9-E130-CA10-EE98-628F1358B521}"/>
              </a:ext>
            </a:extLst>
          </p:cNvPr>
          <p:cNvSpPr txBox="1"/>
          <p:nvPr/>
        </p:nvSpPr>
        <p:spPr>
          <a:xfrm>
            <a:off x="7520474" y="2653023"/>
            <a:ext cx="4496211" cy="2015936"/>
          </a:xfrm>
          <a:prstGeom prst="rect">
            <a:avLst/>
          </a:prstGeom>
          <a:noFill/>
        </p:spPr>
        <p:txBody>
          <a:bodyPr wrap="square" rtlCol="0">
            <a:spAutoFit/>
          </a:bodyPr>
          <a:lstStyle/>
          <a:p>
            <a:r>
              <a:rPr lang="fr-FR" sz="2500" dirty="0"/>
              <a:t>Question clinique : </a:t>
            </a:r>
          </a:p>
          <a:p>
            <a:pPr marL="285750" indent="-285750">
              <a:buFontTx/>
              <a:buChar char="-"/>
            </a:pPr>
            <a:r>
              <a:rPr lang="fr-FR" sz="2500" b="1" dirty="0"/>
              <a:t>Atteinte radiculaire ? </a:t>
            </a:r>
            <a:endParaRPr lang="fr-FR" sz="2500" b="1" dirty="0">
              <a:sym typeface="Wingdings" panose="05000000000000000000" pitchFamily="2" charset="2"/>
            </a:endParaRPr>
          </a:p>
          <a:p>
            <a:pPr marL="285750" indent="-285750">
              <a:buFontTx/>
              <a:buChar char="-"/>
            </a:pPr>
            <a:r>
              <a:rPr lang="fr-FR" sz="2500" b="1" dirty="0">
                <a:sym typeface="Wingdings" panose="05000000000000000000" pitchFamily="2" charset="2"/>
              </a:rPr>
              <a:t>Atteinte tronculaire (nerf) ?</a:t>
            </a:r>
          </a:p>
          <a:p>
            <a:pPr marL="285750" indent="-285750">
              <a:buFontTx/>
              <a:buChar char="-"/>
            </a:pPr>
            <a:r>
              <a:rPr lang="fr-FR" sz="2500" i="1" dirty="0">
                <a:sym typeface="Wingdings" panose="05000000000000000000" pitchFamily="2" charset="2"/>
              </a:rPr>
              <a:t>Plexus : tronc </a:t>
            </a:r>
            <a:r>
              <a:rPr lang="fr-FR" sz="2500" i="1" dirty="0" err="1">
                <a:sym typeface="Wingdings" panose="05000000000000000000" pitchFamily="2" charset="2"/>
              </a:rPr>
              <a:t>Iaire</a:t>
            </a:r>
            <a:r>
              <a:rPr lang="fr-FR" sz="2500" i="1" dirty="0">
                <a:sym typeface="Wingdings" panose="05000000000000000000" pitchFamily="2" charset="2"/>
              </a:rPr>
              <a:t> ou faisceau </a:t>
            </a:r>
            <a:r>
              <a:rPr lang="fr-FR" sz="2500" i="1" dirty="0" err="1">
                <a:sym typeface="Wingdings" panose="05000000000000000000" pitchFamily="2" charset="2"/>
              </a:rPr>
              <a:t>IIaire</a:t>
            </a:r>
            <a:r>
              <a:rPr lang="fr-FR" sz="2500" i="1" dirty="0">
                <a:sym typeface="Wingdings" panose="05000000000000000000" pitchFamily="2" charset="2"/>
              </a:rPr>
              <a:t> correspondant ?</a:t>
            </a:r>
            <a:endParaRPr lang="en-US" sz="2500" i="1" dirty="0"/>
          </a:p>
        </p:txBody>
      </p:sp>
      <p:cxnSp>
        <p:nvCxnSpPr>
          <p:cNvPr id="9" name="Connecteur droit 4">
            <a:extLst>
              <a:ext uri="{FF2B5EF4-FFF2-40B4-BE49-F238E27FC236}">
                <a16:creationId xmlns:a16="http://schemas.microsoft.com/office/drawing/2014/main" id="{7E0E4ABE-4430-4C89-84CD-1142B5652DD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6">
            <a:extLst>
              <a:ext uri="{FF2B5EF4-FFF2-40B4-BE49-F238E27FC236}">
                <a16:creationId xmlns:a16="http://schemas.microsoft.com/office/drawing/2014/main" id="{2CAE0E88-54B2-40E1-802F-FA4B17DC9143}"/>
              </a:ext>
            </a:extLst>
          </p:cNvPr>
          <p:cNvSpPr txBox="1"/>
          <p:nvPr/>
        </p:nvSpPr>
        <p:spPr>
          <a:xfrm>
            <a:off x="380440" y="382120"/>
            <a:ext cx="11836895" cy="630942"/>
          </a:xfrm>
          <a:prstGeom prst="rect">
            <a:avLst/>
          </a:prstGeom>
          <a:noFill/>
        </p:spPr>
        <p:txBody>
          <a:bodyPr wrap="none" rtlCol="0">
            <a:spAutoFit/>
          </a:bodyPr>
          <a:lstStyle/>
          <a:p>
            <a:r>
              <a:rPr lang="fr-FR" sz="3500" dirty="0">
                <a:solidFill>
                  <a:schemeClr val="accent5">
                    <a:lumMod val="75000"/>
                  </a:schemeClr>
                </a:solidFill>
                <a:latin typeface="+mj-lt"/>
              </a:rPr>
              <a:t>Anatomie : innervation du membre supérieur – le plexus brachial</a:t>
            </a:r>
            <a:endParaRPr lang="en-US" sz="3500" dirty="0">
              <a:solidFill>
                <a:schemeClr val="accent5">
                  <a:lumMod val="75000"/>
                </a:schemeClr>
              </a:solidFill>
              <a:latin typeface="+mj-lt"/>
            </a:endParaRPr>
          </a:p>
        </p:txBody>
      </p:sp>
    </p:spTree>
    <p:extLst>
      <p:ext uri="{BB962C8B-B14F-4D97-AF65-F5344CB8AC3E}">
        <p14:creationId xmlns:p14="http://schemas.microsoft.com/office/powerpoint/2010/main" val="32489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16</a:t>
            </a:fld>
            <a:endParaRPr lang="fr-FR"/>
          </a:p>
        </p:txBody>
      </p:sp>
      <p:pic>
        <p:nvPicPr>
          <p:cNvPr id="5" name="Image 4">
            <a:extLst>
              <a:ext uri="{FF2B5EF4-FFF2-40B4-BE49-F238E27FC236}">
                <a16:creationId xmlns:a16="http://schemas.microsoft.com/office/drawing/2014/main" id="{2B9AC8C8-DD8B-94ED-507F-35B625A4D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993" y="873790"/>
            <a:ext cx="7195237" cy="5848960"/>
          </a:xfrm>
          <a:prstGeom prst="rect">
            <a:avLst/>
          </a:prstGeom>
        </p:spPr>
      </p:pic>
      <p:sp>
        <p:nvSpPr>
          <p:cNvPr id="6" name="ZoneTexte 6">
            <a:extLst>
              <a:ext uri="{FF2B5EF4-FFF2-40B4-BE49-F238E27FC236}">
                <a16:creationId xmlns:a16="http://schemas.microsoft.com/office/drawing/2014/main" id="{0DD7D19A-03B0-4014-90FA-73A7E79F6252}"/>
              </a:ext>
            </a:extLst>
          </p:cNvPr>
          <p:cNvSpPr txBox="1"/>
          <p:nvPr/>
        </p:nvSpPr>
        <p:spPr>
          <a:xfrm>
            <a:off x="907853" y="237786"/>
            <a:ext cx="10075515" cy="553998"/>
          </a:xfrm>
          <a:prstGeom prst="rect">
            <a:avLst/>
          </a:prstGeom>
          <a:noFill/>
        </p:spPr>
        <p:txBody>
          <a:bodyPr wrap="none" rtlCol="0">
            <a:spAutoFit/>
          </a:bodyPr>
          <a:lstStyle/>
          <a:p>
            <a:r>
              <a:rPr lang="fr-FR" sz="3000" dirty="0">
                <a:solidFill>
                  <a:schemeClr val="accent5">
                    <a:lumMod val="75000"/>
                  </a:schemeClr>
                </a:solidFill>
                <a:latin typeface="+mj-lt"/>
              </a:rPr>
              <a:t>Anatomie : innervation sensitive du membre supérieur – racines</a:t>
            </a:r>
            <a:endParaRPr lang="en-US" sz="3000" dirty="0">
              <a:solidFill>
                <a:schemeClr val="accent5">
                  <a:lumMod val="75000"/>
                </a:schemeClr>
              </a:solidFill>
              <a:latin typeface="+mj-lt"/>
            </a:endParaRPr>
          </a:p>
        </p:txBody>
      </p:sp>
      <p:cxnSp>
        <p:nvCxnSpPr>
          <p:cNvPr id="7" name="Connecteur droit 4">
            <a:extLst>
              <a:ext uri="{FF2B5EF4-FFF2-40B4-BE49-F238E27FC236}">
                <a16:creationId xmlns:a16="http://schemas.microsoft.com/office/drawing/2014/main" id="{676D1EF1-466A-406D-AD40-0A3AC3486E98}"/>
              </a:ext>
            </a:extLst>
          </p:cNvPr>
          <p:cNvCxnSpPr>
            <a:cxnSpLocks/>
          </p:cNvCxnSpPr>
          <p:nvPr/>
        </p:nvCxnSpPr>
        <p:spPr>
          <a:xfrm>
            <a:off x="907853" y="873790"/>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36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17</a:t>
            </a:fld>
            <a:endParaRPr lang="fr-FR"/>
          </a:p>
        </p:txBody>
      </p:sp>
      <p:pic>
        <p:nvPicPr>
          <p:cNvPr id="6" name="Image 5">
            <a:extLst>
              <a:ext uri="{FF2B5EF4-FFF2-40B4-BE49-F238E27FC236}">
                <a16:creationId xmlns:a16="http://schemas.microsoft.com/office/drawing/2014/main" id="{E911C08A-95FC-F691-6C09-D5E107B2DC61}"/>
              </a:ext>
            </a:extLst>
          </p:cNvPr>
          <p:cNvPicPr>
            <a:picLocks noChangeAspect="1"/>
          </p:cNvPicPr>
          <p:nvPr/>
        </p:nvPicPr>
        <p:blipFill rotWithShape="1">
          <a:blip r:embed="rId2">
            <a:extLst>
              <a:ext uri="{28A0092B-C50C-407E-A947-70E740481C1C}">
                <a14:useLocalDpi xmlns:a14="http://schemas.microsoft.com/office/drawing/2010/main" val="0"/>
              </a:ext>
            </a:extLst>
          </a:blip>
          <a:srcRect t="7652"/>
          <a:stretch/>
        </p:blipFill>
        <p:spPr>
          <a:xfrm>
            <a:off x="7188065" y="953810"/>
            <a:ext cx="2597745" cy="5397653"/>
          </a:xfrm>
          <a:prstGeom prst="rect">
            <a:avLst/>
          </a:prstGeom>
        </p:spPr>
      </p:pic>
      <p:pic>
        <p:nvPicPr>
          <p:cNvPr id="8" name="Image 7">
            <a:extLst>
              <a:ext uri="{FF2B5EF4-FFF2-40B4-BE49-F238E27FC236}">
                <a16:creationId xmlns:a16="http://schemas.microsoft.com/office/drawing/2014/main" id="{0374A95A-0B1F-09A2-7950-608C27812274}"/>
              </a:ext>
            </a:extLst>
          </p:cNvPr>
          <p:cNvPicPr>
            <a:picLocks noChangeAspect="1"/>
          </p:cNvPicPr>
          <p:nvPr/>
        </p:nvPicPr>
        <p:blipFill rotWithShape="1">
          <a:blip r:embed="rId3">
            <a:extLst>
              <a:ext uri="{28A0092B-C50C-407E-A947-70E740481C1C}">
                <a14:useLocalDpi xmlns:a14="http://schemas.microsoft.com/office/drawing/2010/main" val="0"/>
              </a:ext>
            </a:extLst>
          </a:blip>
          <a:srcRect t="6704"/>
          <a:stretch/>
        </p:blipFill>
        <p:spPr>
          <a:xfrm>
            <a:off x="1563470" y="1081901"/>
            <a:ext cx="2524436" cy="5231594"/>
          </a:xfrm>
          <a:prstGeom prst="rect">
            <a:avLst/>
          </a:prstGeom>
        </p:spPr>
      </p:pic>
      <p:sp>
        <p:nvSpPr>
          <p:cNvPr id="9" name="ZoneTexte 8">
            <a:extLst>
              <a:ext uri="{FF2B5EF4-FFF2-40B4-BE49-F238E27FC236}">
                <a16:creationId xmlns:a16="http://schemas.microsoft.com/office/drawing/2014/main" id="{C9F39A72-2779-6634-7760-DF9031BBA8E7}"/>
              </a:ext>
            </a:extLst>
          </p:cNvPr>
          <p:cNvSpPr txBox="1"/>
          <p:nvPr/>
        </p:nvSpPr>
        <p:spPr>
          <a:xfrm>
            <a:off x="2895599" y="963679"/>
            <a:ext cx="579005" cy="369332"/>
          </a:xfrm>
          <a:prstGeom prst="rect">
            <a:avLst/>
          </a:prstGeom>
          <a:noFill/>
        </p:spPr>
        <p:txBody>
          <a:bodyPr wrap="none" rtlCol="0">
            <a:spAutoFit/>
          </a:bodyPr>
          <a:lstStyle/>
          <a:p>
            <a:r>
              <a:rPr lang="fr-FR" dirty="0"/>
              <a:t>ANT</a:t>
            </a:r>
            <a:endParaRPr lang="en-US" dirty="0"/>
          </a:p>
        </p:txBody>
      </p:sp>
      <p:sp>
        <p:nvSpPr>
          <p:cNvPr id="11" name="ZoneTexte 10">
            <a:extLst>
              <a:ext uri="{FF2B5EF4-FFF2-40B4-BE49-F238E27FC236}">
                <a16:creationId xmlns:a16="http://schemas.microsoft.com/office/drawing/2014/main" id="{9D3123CA-513E-47C8-C38D-B00DD68BF02E}"/>
              </a:ext>
            </a:extLst>
          </p:cNvPr>
          <p:cNvSpPr txBox="1"/>
          <p:nvPr/>
        </p:nvSpPr>
        <p:spPr>
          <a:xfrm>
            <a:off x="9496307" y="953810"/>
            <a:ext cx="671979" cy="369332"/>
          </a:xfrm>
          <a:prstGeom prst="rect">
            <a:avLst/>
          </a:prstGeom>
          <a:noFill/>
        </p:spPr>
        <p:txBody>
          <a:bodyPr wrap="none" rtlCol="0">
            <a:spAutoFit/>
          </a:bodyPr>
          <a:lstStyle/>
          <a:p>
            <a:r>
              <a:rPr lang="fr-FR" dirty="0"/>
              <a:t>POST</a:t>
            </a:r>
            <a:endParaRPr lang="en-US" dirty="0"/>
          </a:p>
        </p:txBody>
      </p:sp>
      <p:sp>
        <p:nvSpPr>
          <p:cNvPr id="12" name="ZoneTexte 6">
            <a:extLst>
              <a:ext uri="{FF2B5EF4-FFF2-40B4-BE49-F238E27FC236}">
                <a16:creationId xmlns:a16="http://schemas.microsoft.com/office/drawing/2014/main" id="{81E783D0-2CAE-4446-96D4-A40E870CAF8B}"/>
              </a:ext>
            </a:extLst>
          </p:cNvPr>
          <p:cNvSpPr txBox="1"/>
          <p:nvPr/>
        </p:nvSpPr>
        <p:spPr>
          <a:xfrm>
            <a:off x="907853" y="237786"/>
            <a:ext cx="10075515" cy="553998"/>
          </a:xfrm>
          <a:prstGeom prst="rect">
            <a:avLst/>
          </a:prstGeom>
          <a:noFill/>
        </p:spPr>
        <p:txBody>
          <a:bodyPr wrap="none" rtlCol="0">
            <a:spAutoFit/>
          </a:bodyPr>
          <a:lstStyle/>
          <a:p>
            <a:r>
              <a:rPr lang="fr-FR" sz="3000" dirty="0">
                <a:solidFill>
                  <a:schemeClr val="accent5">
                    <a:lumMod val="75000"/>
                  </a:schemeClr>
                </a:solidFill>
                <a:latin typeface="+mj-lt"/>
              </a:rPr>
              <a:t>Anatomie : innervation sensitive du membre supérieur – racines</a:t>
            </a:r>
            <a:endParaRPr lang="en-US" sz="3000" dirty="0">
              <a:solidFill>
                <a:schemeClr val="accent5">
                  <a:lumMod val="75000"/>
                </a:schemeClr>
              </a:solidFill>
              <a:latin typeface="+mj-lt"/>
            </a:endParaRPr>
          </a:p>
        </p:txBody>
      </p:sp>
      <p:cxnSp>
        <p:nvCxnSpPr>
          <p:cNvPr id="13" name="Connecteur droit 4">
            <a:extLst>
              <a:ext uri="{FF2B5EF4-FFF2-40B4-BE49-F238E27FC236}">
                <a16:creationId xmlns:a16="http://schemas.microsoft.com/office/drawing/2014/main" id="{56C5019A-F9E8-47C8-8811-E22371CD87B8}"/>
              </a:ext>
            </a:extLst>
          </p:cNvPr>
          <p:cNvCxnSpPr>
            <a:cxnSpLocks/>
          </p:cNvCxnSpPr>
          <p:nvPr/>
        </p:nvCxnSpPr>
        <p:spPr>
          <a:xfrm>
            <a:off x="907853" y="873790"/>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06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18</a:t>
            </a:fld>
            <a:endParaRPr lang="fr-FR"/>
          </a:p>
        </p:txBody>
      </p:sp>
      <p:pic>
        <p:nvPicPr>
          <p:cNvPr id="12" name="Image 11">
            <a:extLst>
              <a:ext uri="{FF2B5EF4-FFF2-40B4-BE49-F238E27FC236}">
                <a16:creationId xmlns:a16="http://schemas.microsoft.com/office/drawing/2014/main" id="{7C209428-724C-7066-0F08-34F505594685}"/>
              </a:ext>
            </a:extLst>
          </p:cNvPr>
          <p:cNvPicPr>
            <a:picLocks noChangeAspect="1"/>
          </p:cNvPicPr>
          <p:nvPr/>
        </p:nvPicPr>
        <p:blipFill rotWithShape="1">
          <a:blip r:embed="rId2">
            <a:extLst>
              <a:ext uri="{28A0092B-C50C-407E-A947-70E740481C1C}">
                <a14:useLocalDpi xmlns:a14="http://schemas.microsoft.com/office/drawing/2010/main" val="0"/>
              </a:ext>
            </a:extLst>
          </a:blip>
          <a:srcRect l="5505" t="7278" r="1803" b="2196"/>
          <a:stretch/>
        </p:blipFill>
        <p:spPr>
          <a:xfrm>
            <a:off x="3312071" y="1147482"/>
            <a:ext cx="5647765" cy="5575268"/>
          </a:xfrm>
          <a:prstGeom prst="rect">
            <a:avLst/>
          </a:prstGeom>
        </p:spPr>
      </p:pic>
      <p:sp>
        <p:nvSpPr>
          <p:cNvPr id="6" name="ZoneTexte 6">
            <a:extLst>
              <a:ext uri="{FF2B5EF4-FFF2-40B4-BE49-F238E27FC236}">
                <a16:creationId xmlns:a16="http://schemas.microsoft.com/office/drawing/2014/main" id="{302A4393-DB95-4F7E-917B-693A959241D3}"/>
              </a:ext>
            </a:extLst>
          </p:cNvPr>
          <p:cNvSpPr txBox="1"/>
          <p:nvPr/>
        </p:nvSpPr>
        <p:spPr>
          <a:xfrm>
            <a:off x="850405" y="449495"/>
            <a:ext cx="9763186" cy="553998"/>
          </a:xfrm>
          <a:prstGeom prst="rect">
            <a:avLst/>
          </a:prstGeom>
          <a:noFill/>
        </p:spPr>
        <p:txBody>
          <a:bodyPr wrap="none" rtlCol="0">
            <a:spAutoFit/>
          </a:bodyPr>
          <a:lstStyle/>
          <a:p>
            <a:r>
              <a:rPr lang="fr-FR" sz="3000" dirty="0">
                <a:solidFill>
                  <a:schemeClr val="accent5">
                    <a:lumMod val="75000"/>
                  </a:schemeClr>
                </a:solidFill>
                <a:latin typeface="+mj-lt"/>
              </a:rPr>
              <a:t>Anatomie : innervation sensitive du membre supérieur – nerfs</a:t>
            </a:r>
            <a:endParaRPr lang="en-US" sz="3000" dirty="0">
              <a:solidFill>
                <a:schemeClr val="accent5">
                  <a:lumMod val="75000"/>
                </a:schemeClr>
              </a:solidFill>
              <a:latin typeface="+mj-lt"/>
            </a:endParaRPr>
          </a:p>
        </p:txBody>
      </p:sp>
      <p:cxnSp>
        <p:nvCxnSpPr>
          <p:cNvPr id="7" name="Connecteur droit 4">
            <a:extLst>
              <a:ext uri="{FF2B5EF4-FFF2-40B4-BE49-F238E27FC236}">
                <a16:creationId xmlns:a16="http://schemas.microsoft.com/office/drawing/2014/main" id="{63021DB7-EDBB-4B94-AD0A-9431C160D87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81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19</a:t>
            </a:fld>
            <a:endParaRPr lang="fr-FR"/>
          </a:p>
        </p:txBody>
      </p:sp>
      <p:sp>
        <p:nvSpPr>
          <p:cNvPr id="2" name="Titre 1">
            <a:extLst>
              <a:ext uri="{FF2B5EF4-FFF2-40B4-BE49-F238E27FC236}">
                <a16:creationId xmlns:a16="http://schemas.microsoft.com/office/drawing/2014/main" id="{85FF61B1-3C49-08A6-8DC8-BA627DE8BEAD}"/>
              </a:ext>
            </a:extLst>
          </p:cNvPr>
          <p:cNvSpPr>
            <a:spLocks noGrp="1"/>
          </p:cNvSpPr>
          <p:nvPr>
            <p:ph type="title" idx="4294967295"/>
          </p:nvPr>
        </p:nvSpPr>
        <p:spPr>
          <a:xfrm>
            <a:off x="916412" y="135250"/>
            <a:ext cx="10058400" cy="660741"/>
          </a:xfrm>
        </p:spPr>
        <p:txBody>
          <a:bodyPr>
            <a:normAutofit/>
          </a:bodyPr>
          <a:lstStyle/>
          <a:p>
            <a:r>
              <a:rPr lang="fr-FR" sz="3600" dirty="0">
                <a:solidFill>
                  <a:schemeClr val="accent5">
                    <a:lumMod val="75000"/>
                  </a:schemeClr>
                </a:solidFill>
                <a:latin typeface="+mj-lt"/>
              </a:rPr>
              <a:t>Anatomie : innervation motrice du membre supérieur </a:t>
            </a:r>
            <a:endParaRPr lang="en-US" sz="3600" dirty="0">
              <a:solidFill>
                <a:schemeClr val="accent5">
                  <a:lumMod val="75000"/>
                </a:schemeClr>
              </a:solidFill>
              <a:latin typeface="+mj-lt"/>
            </a:endParaRPr>
          </a:p>
        </p:txBody>
      </p:sp>
      <p:graphicFrame>
        <p:nvGraphicFramePr>
          <p:cNvPr id="3" name="Tableau 4">
            <a:extLst>
              <a:ext uri="{FF2B5EF4-FFF2-40B4-BE49-F238E27FC236}">
                <a16:creationId xmlns:a16="http://schemas.microsoft.com/office/drawing/2014/main" id="{AE91B95D-0B2A-C8F4-412A-8A0D622AD786}"/>
              </a:ext>
            </a:extLst>
          </p:cNvPr>
          <p:cNvGraphicFramePr>
            <a:graphicFrameLocks noGrp="1"/>
          </p:cNvGraphicFramePr>
          <p:nvPr/>
        </p:nvGraphicFramePr>
        <p:xfrm>
          <a:off x="613695" y="1545556"/>
          <a:ext cx="11044518" cy="4241800"/>
        </p:xfrm>
        <a:graphic>
          <a:graphicData uri="http://schemas.openxmlformats.org/drawingml/2006/table">
            <a:tbl>
              <a:tblPr firstRow="1" bandRow="1">
                <a:tableStyleId>{5C22544A-7EE6-4342-B048-85BDC9FD1C3A}</a:tableStyleId>
              </a:tblPr>
              <a:tblGrid>
                <a:gridCol w="4329953">
                  <a:extLst>
                    <a:ext uri="{9D8B030D-6E8A-4147-A177-3AD203B41FA5}">
                      <a16:colId xmlns:a16="http://schemas.microsoft.com/office/drawing/2014/main" val="1675074149"/>
                    </a:ext>
                  </a:extLst>
                </a:gridCol>
                <a:gridCol w="4155528">
                  <a:extLst>
                    <a:ext uri="{9D8B030D-6E8A-4147-A177-3AD203B41FA5}">
                      <a16:colId xmlns:a16="http://schemas.microsoft.com/office/drawing/2014/main" val="1538307889"/>
                    </a:ext>
                  </a:extLst>
                </a:gridCol>
                <a:gridCol w="2559037">
                  <a:extLst>
                    <a:ext uri="{9D8B030D-6E8A-4147-A177-3AD203B41FA5}">
                      <a16:colId xmlns:a16="http://schemas.microsoft.com/office/drawing/2014/main" val="3422461819"/>
                    </a:ext>
                  </a:extLst>
                </a:gridCol>
              </a:tblGrid>
              <a:tr h="370840">
                <a:tc>
                  <a:txBody>
                    <a:bodyPr/>
                    <a:lstStyle/>
                    <a:p>
                      <a:r>
                        <a:rPr lang="fr-FR" dirty="0"/>
                        <a:t>Muscle</a:t>
                      </a:r>
                      <a:endParaRPr lang="en-US" dirty="0"/>
                    </a:p>
                  </a:txBody>
                  <a:tcPr/>
                </a:tc>
                <a:tc>
                  <a:txBody>
                    <a:bodyPr/>
                    <a:lstStyle/>
                    <a:p>
                      <a:pPr algn="ctr"/>
                      <a:r>
                        <a:rPr lang="fr-FR" dirty="0"/>
                        <a:t>Nerf</a:t>
                      </a:r>
                      <a:endParaRPr lang="en-US" dirty="0"/>
                    </a:p>
                  </a:txBody>
                  <a:tcPr/>
                </a:tc>
                <a:tc>
                  <a:txBody>
                    <a:bodyPr/>
                    <a:lstStyle/>
                    <a:p>
                      <a:pPr algn="ctr"/>
                      <a:r>
                        <a:rPr lang="fr-FR" dirty="0"/>
                        <a:t>Racine</a:t>
                      </a:r>
                      <a:endParaRPr lang="en-US" dirty="0"/>
                    </a:p>
                  </a:txBody>
                  <a:tcPr/>
                </a:tc>
                <a:extLst>
                  <a:ext uri="{0D108BD9-81ED-4DB2-BD59-A6C34878D82A}">
                    <a16:rowId xmlns:a16="http://schemas.microsoft.com/office/drawing/2014/main" val="1668628438"/>
                  </a:ext>
                </a:extLst>
              </a:tr>
              <a:tr h="370840">
                <a:tc>
                  <a:txBody>
                    <a:bodyPr/>
                    <a:lstStyle/>
                    <a:p>
                      <a:r>
                        <a:rPr lang="fr-FR" sz="2000" dirty="0"/>
                        <a:t>Sus et infra-épineux</a:t>
                      </a:r>
                      <a:endParaRPr lang="en-US" sz="2000" dirty="0"/>
                    </a:p>
                  </a:txBody>
                  <a:tcPr/>
                </a:tc>
                <a:tc>
                  <a:txBody>
                    <a:bodyPr/>
                    <a:lstStyle/>
                    <a:p>
                      <a:pPr algn="ctr"/>
                      <a:r>
                        <a:rPr lang="fr-FR" sz="2000" dirty="0"/>
                        <a:t>Nerf supra-scapulaire</a:t>
                      </a:r>
                      <a:endParaRPr lang="en-US" sz="2000" dirty="0"/>
                    </a:p>
                  </a:txBody>
                  <a:tcPr/>
                </a:tc>
                <a:tc>
                  <a:txBody>
                    <a:bodyPr/>
                    <a:lstStyle/>
                    <a:p>
                      <a:pPr algn="ctr"/>
                      <a:r>
                        <a:rPr lang="fr-FR" sz="2000" dirty="0" err="1"/>
                        <a:t>C5</a:t>
                      </a:r>
                      <a:endParaRPr lang="en-US" sz="2000" dirty="0"/>
                    </a:p>
                  </a:txBody>
                  <a:tcPr/>
                </a:tc>
                <a:extLst>
                  <a:ext uri="{0D108BD9-81ED-4DB2-BD59-A6C34878D82A}">
                    <a16:rowId xmlns:a16="http://schemas.microsoft.com/office/drawing/2014/main" val="3054131230"/>
                  </a:ext>
                </a:extLst>
              </a:tr>
              <a:tr h="370840">
                <a:tc>
                  <a:txBody>
                    <a:bodyPr/>
                    <a:lstStyle/>
                    <a:p>
                      <a:r>
                        <a:rPr lang="fr-FR" sz="2000" b="1" dirty="0">
                          <a:solidFill>
                            <a:srgbClr val="FFC000"/>
                          </a:solidFill>
                        </a:rPr>
                        <a:t>Deltoïde</a:t>
                      </a:r>
                      <a:endParaRPr lang="en-US" sz="2000" b="1" dirty="0">
                        <a:solidFill>
                          <a:srgbClr val="FFC000"/>
                        </a:solidFill>
                      </a:endParaRPr>
                    </a:p>
                  </a:txBody>
                  <a:tcPr/>
                </a:tc>
                <a:tc>
                  <a:txBody>
                    <a:bodyPr/>
                    <a:lstStyle/>
                    <a:p>
                      <a:pPr algn="ctr"/>
                      <a:r>
                        <a:rPr lang="fr-FR" sz="2000" b="1" dirty="0">
                          <a:solidFill>
                            <a:srgbClr val="FFC000"/>
                          </a:solidFill>
                        </a:rPr>
                        <a:t>Nerf axillaire</a:t>
                      </a:r>
                      <a:endParaRPr lang="en-US" sz="2000" b="1" dirty="0">
                        <a:solidFill>
                          <a:srgbClr val="FFC000"/>
                        </a:solidFill>
                      </a:endParaRPr>
                    </a:p>
                  </a:txBody>
                  <a:tcPr/>
                </a:tc>
                <a:tc>
                  <a:txBody>
                    <a:bodyPr/>
                    <a:lstStyle/>
                    <a:p>
                      <a:pPr algn="ctr"/>
                      <a:r>
                        <a:rPr lang="fr-FR" sz="2000" b="1" dirty="0" err="1">
                          <a:solidFill>
                            <a:srgbClr val="FFC000"/>
                          </a:solidFill>
                        </a:rPr>
                        <a:t>C5</a:t>
                      </a:r>
                      <a:endParaRPr lang="en-US" sz="2000" b="1" dirty="0">
                        <a:solidFill>
                          <a:srgbClr val="FFC000"/>
                        </a:solidFill>
                      </a:endParaRPr>
                    </a:p>
                  </a:txBody>
                  <a:tcPr/>
                </a:tc>
                <a:extLst>
                  <a:ext uri="{0D108BD9-81ED-4DB2-BD59-A6C34878D82A}">
                    <a16:rowId xmlns:a16="http://schemas.microsoft.com/office/drawing/2014/main" val="4219858769"/>
                  </a:ext>
                </a:extLst>
              </a:tr>
              <a:tr h="370840">
                <a:tc>
                  <a:txBody>
                    <a:bodyPr/>
                    <a:lstStyle/>
                    <a:p>
                      <a:r>
                        <a:rPr lang="fr-FR" sz="2000" b="1" dirty="0">
                          <a:solidFill>
                            <a:srgbClr val="993300"/>
                          </a:solidFill>
                        </a:rPr>
                        <a:t>Biceps, brachial antérieur</a:t>
                      </a:r>
                      <a:endParaRPr lang="en-US" sz="2000" b="1" dirty="0">
                        <a:solidFill>
                          <a:srgbClr val="993300"/>
                        </a:solidFill>
                      </a:endParaRPr>
                    </a:p>
                  </a:txBody>
                  <a:tcPr/>
                </a:tc>
                <a:tc>
                  <a:txBody>
                    <a:bodyPr/>
                    <a:lstStyle/>
                    <a:p>
                      <a:pPr algn="ctr"/>
                      <a:r>
                        <a:rPr lang="fr-FR" sz="2000" b="1" dirty="0">
                          <a:solidFill>
                            <a:srgbClr val="993300"/>
                          </a:solidFill>
                        </a:rPr>
                        <a:t>Nerf musculo-cutané</a:t>
                      </a:r>
                      <a:endParaRPr lang="en-US" sz="2000" b="1" dirty="0">
                        <a:solidFill>
                          <a:srgbClr val="993300"/>
                        </a:solidFill>
                      </a:endParaRPr>
                    </a:p>
                  </a:txBody>
                  <a:tcPr/>
                </a:tc>
                <a:tc>
                  <a:txBody>
                    <a:bodyPr/>
                    <a:lstStyle/>
                    <a:p>
                      <a:pPr algn="ctr"/>
                      <a:r>
                        <a:rPr lang="fr-FR" sz="2000" b="1" dirty="0">
                          <a:solidFill>
                            <a:srgbClr val="993300"/>
                          </a:solidFill>
                        </a:rPr>
                        <a:t>(</a:t>
                      </a:r>
                      <a:r>
                        <a:rPr lang="fr-FR" sz="2000" b="1" dirty="0" err="1">
                          <a:solidFill>
                            <a:srgbClr val="993300"/>
                          </a:solidFill>
                        </a:rPr>
                        <a:t>C5</a:t>
                      </a:r>
                      <a:r>
                        <a:rPr lang="fr-FR" sz="2000" b="1" dirty="0">
                          <a:solidFill>
                            <a:srgbClr val="993300"/>
                          </a:solidFill>
                        </a:rPr>
                        <a:t>)</a:t>
                      </a:r>
                      <a:r>
                        <a:rPr lang="fr-FR" sz="2000" b="1" dirty="0" err="1">
                          <a:solidFill>
                            <a:srgbClr val="993300"/>
                          </a:solidFill>
                        </a:rPr>
                        <a:t>C6</a:t>
                      </a:r>
                      <a:endParaRPr lang="en-US" sz="2000" b="1" dirty="0">
                        <a:solidFill>
                          <a:srgbClr val="993300"/>
                        </a:solidFill>
                      </a:endParaRPr>
                    </a:p>
                  </a:txBody>
                  <a:tcPr/>
                </a:tc>
                <a:extLst>
                  <a:ext uri="{0D108BD9-81ED-4DB2-BD59-A6C34878D82A}">
                    <a16:rowId xmlns:a16="http://schemas.microsoft.com/office/drawing/2014/main" val="1296323078"/>
                  </a:ext>
                </a:extLst>
              </a:tr>
              <a:tr h="370840">
                <a:tc>
                  <a:txBody>
                    <a:bodyPr/>
                    <a:lstStyle/>
                    <a:p>
                      <a:r>
                        <a:rPr lang="fr-FR" sz="2000" b="1" dirty="0">
                          <a:solidFill>
                            <a:schemeClr val="accent6">
                              <a:lumMod val="50000"/>
                            </a:schemeClr>
                          </a:solidFill>
                        </a:rPr>
                        <a:t>Triceps brachial</a:t>
                      </a:r>
                      <a:endParaRPr lang="en-US" sz="2000" b="1" dirty="0">
                        <a:solidFill>
                          <a:schemeClr val="accent6">
                            <a:lumMod val="50000"/>
                          </a:schemeClr>
                        </a:solidFill>
                      </a:endParaRPr>
                    </a:p>
                  </a:txBody>
                  <a:tcPr/>
                </a:tc>
                <a:tc>
                  <a:txBody>
                    <a:bodyPr/>
                    <a:lstStyle/>
                    <a:p>
                      <a:pPr algn="ctr"/>
                      <a:r>
                        <a:rPr lang="fr-FR" sz="2000" b="1" dirty="0">
                          <a:solidFill>
                            <a:schemeClr val="accent6">
                              <a:lumMod val="50000"/>
                            </a:schemeClr>
                          </a:solidFill>
                        </a:rPr>
                        <a:t>Nerf radial</a:t>
                      </a:r>
                      <a:endParaRPr lang="en-US" sz="2000" b="1" dirty="0">
                        <a:solidFill>
                          <a:schemeClr val="accent6">
                            <a:lumMod val="50000"/>
                          </a:schemeClr>
                        </a:solidFill>
                      </a:endParaRPr>
                    </a:p>
                  </a:txBody>
                  <a:tcPr/>
                </a:tc>
                <a:tc>
                  <a:txBody>
                    <a:bodyPr/>
                    <a:lstStyle/>
                    <a:p>
                      <a:pPr algn="ctr"/>
                      <a:r>
                        <a:rPr lang="fr-FR" sz="2000" b="1" dirty="0" err="1">
                          <a:solidFill>
                            <a:schemeClr val="accent6">
                              <a:lumMod val="50000"/>
                            </a:schemeClr>
                          </a:solidFill>
                        </a:rPr>
                        <a:t>C7</a:t>
                      </a:r>
                      <a:endParaRPr lang="en-US" sz="2000" b="1" dirty="0">
                        <a:solidFill>
                          <a:schemeClr val="accent6">
                            <a:lumMod val="50000"/>
                          </a:schemeClr>
                        </a:solidFill>
                      </a:endParaRPr>
                    </a:p>
                  </a:txBody>
                  <a:tcPr/>
                </a:tc>
                <a:extLst>
                  <a:ext uri="{0D108BD9-81ED-4DB2-BD59-A6C34878D82A}">
                    <a16:rowId xmlns:a16="http://schemas.microsoft.com/office/drawing/2014/main" val="4196337656"/>
                  </a:ext>
                </a:extLst>
              </a:tr>
              <a:tr h="370840">
                <a:tc>
                  <a:txBody>
                    <a:bodyPr/>
                    <a:lstStyle/>
                    <a:p>
                      <a:r>
                        <a:rPr lang="fr-FR" sz="2000" dirty="0" err="1">
                          <a:solidFill>
                            <a:schemeClr val="accent6">
                              <a:lumMod val="50000"/>
                            </a:schemeClr>
                          </a:solidFill>
                        </a:rPr>
                        <a:t>Brachio-radial</a:t>
                      </a:r>
                      <a:r>
                        <a:rPr lang="fr-FR" sz="2000" dirty="0">
                          <a:solidFill>
                            <a:schemeClr val="accent6">
                              <a:lumMod val="50000"/>
                            </a:schemeClr>
                          </a:solidFill>
                        </a:rPr>
                        <a:t> (=long supinateur)</a:t>
                      </a:r>
                      <a:endParaRPr lang="en-US" sz="2000" dirty="0">
                        <a:solidFill>
                          <a:schemeClr val="accent6">
                            <a:lumMod val="50000"/>
                          </a:schemeClr>
                        </a:solidFill>
                      </a:endParaRPr>
                    </a:p>
                  </a:txBody>
                  <a:tcPr/>
                </a:tc>
                <a:tc>
                  <a:txBody>
                    <a:bodyPr/>
                    <a:lstStyle/>
                    <a:p>
                      <a:pPr algn="ctr"/>
                      <a:r>
                        <a:rPr lang="fr-FR" sz="2000" dirty="0">
                          <a:solidFill>
                            <a:schemeClr val="accent6">
                              <a:lumMod val="50000"/>
                            </a:schemeClr>
                          </a:solidFill>
                        </a:rPr>
                        <a:t>Nerf radial</a:t>
                      </a:r>
                      <a:endParaRPr lang="en-US" sz="2000" dirty="0">
                        <a:solidFill>
                          <a:schemeClr val="accent6">
                            <a:lumMod val="50000"/>
                          </a:schemeClr>
                        </a:solidFill>
                      </a:endParaRPr>
                    </a:p>
                  </a:txBody>
                  <a:tcPr/>
                </a:tc>
                <a:tc>
                  <a:txBody>
                    <a:bodyPr/>
                    <a:lstStyle/>
                    <a:p>
                      <a:pPr algn="ctr"/>
                      <a:r>
                        <a:rPr lang="fr-FR" sz="2000" dirty="0" err="1">
                          <a:solidFill>
                            <a:schemeClr val="accent6">
                              <a:lumMod val="50000"/>
                            </a:schemeClr>
                          </a:solidFill>
                        </a:rPr>
                        <a:t>C6</a:t>
                      </a:r>
                      <a:endParaRPr lang="en-US" sz="2000" dirty="0">
                        <a:solidFill>
                          <a:schemeClr val="accent6">
                            <a:lumMod val="50000"/>
                          </a:schemeClr>
                        </a:solidFill>
                      </a:endParaRPr>
                    </a:p>
                  </a:txBody>
                  <a:tcPr/>
                </a:tc>
                <a:extLst>
                  <a:ext uri="{0D108BD9-81ED-4DB2-BD59-A6C34878D82A}">
                    <a16:rowId xmlns:a16="http://schemas.microsoft.com/office/drawing/2014/main" val="2200502922"/>
                  </a:ext>
                </a:extLst>
              </a:tr>
              <a:tr h="370840">
                <a:tc>
                  <a:txBody>
                    <a:bodyPr/>
                    <a:lstStyle/>
                    <a:p>
                      <a:r>
                        <a:rPr lang="fr-FR" sz="2000" b="1" dirty="0">
                          <a:solidFill>
                            <a:schemeClr val="accent6">
                              <a:lumMod val="50000"/>
                            </a:schemeClr>
                          </a:solidFill>
                        </a:rPr>
                        <a:t>Extenseur commun des doigts</a:t>
                      </a:r>
                      <a:endParaRPr lang="en-US" sz="2000" b="1" dirty="0">
                        <a:solidFill>
                          <a:schemeClr val="accent6">
                            <a:lumMod val="50000"/>
                          </a:schemeClr>
                        </a:solidFill>
                      </a:endParaRPr>
                    </a:p>
                  </a:txBody>
                  <a:tcPr/>
                </a:tc>
                <a:tc>
                  <a:txBody>
                    <a:bodyPr/>
                    <a:lstStyle/>
                    <a:p>
                      <a:pPr algn="ctr"/>
                      <a:r>
                        <a:rPr lang="fr-FR" sz="2000" b="1" dirty="0">
                          <a:solidFill>
                            <a:schemeClr val="accent6">
                              <a:lumMod val="50000"/>
                            </a:schemeClr>
                          </a:solidFill>
                        </a:rPr>
                        <a:t>Nerf radial </a:t>
                      </a:r>
                      <a:endParaRPr lang="en-US" sz="2000" b="1" dirty="0">
                        <a:solidFill>
                          <a:schemeClr val="accent6">
                            <a:lumMod val="50000"/>
                          </a:schemeClr>
                        </a:solidFill>
                      </a:endParaRPr>
                    </a:p>
                  </a:txBody>
                  <a:tcPr/>
                </a:tc>
                <a:tc>
                  <a:txBody>
                    <a:bodyPr/>
                    <a:lstStyle/>
                    <a:p>
                      <a:pPr algn="ctr"/>
                      <a:r>
                        <a:rPr lang="fr-FR" sz="2000" b="1" dirty="0" err="1">
                          <a:solidFill>
                            <a:schemeClr val="accent6">
                              <a:lumMod val="50000"/>
                            </a:schemeClr>
                          </a:solidFill>
                        </a:rPr>
                        <a:t>C7</a:t>
                      </a:r>
                      <a:endParaRPr lang="en-US" sz="2000" b="1" dirty="0">
                        <a:solidFill>
                          <a:schemeClr val="accent6">
                            <a:lumMod val="50000"/>
                          </a:schemeClr>
                        </a:solidFill>
                      </a:endParaRPr>
                    </a:p>
                  </a:txBody>
                  <a:tcPr/>
                </a:tc>
                <a:extLst>
                  <a:ext uri="{0D108BD9-81ED-4DB2-BD59-A6C34878D82A}">
                    <a16:rowId xmlns:a16="http://schemas.microsoft.com/office/drawing/2014/main" val="2988781290"/>
                  </a:ext>
                </a:extLst>
              </a:tr>
              <a:tr h="370840">
                <a:tc>
                  <a:txBody>
                    <a:bodyPr/>
                    <a:lstStyle/>
                    <a:p>
                      <a:r>
                        <a:rPr lang="fr-FR" sz="2000" b="1" dirty="0">
                          <a:solidFill>
                            <a:schemeClr val="accent6">
                              <a:lumMod val="50000"/>
                            </a:schemeClr>
                          </a:solidFill>
                        </a:rPr>
                        <a:t>Extenseurs du poignet </a:t>
                      </a:r>
                      <a:endParaRPr lang="en-US" sz="2000" b="1" dirty="0">
                        <a:solidFill>
                          <a:schemeClr val="accent6">
                            <a:lumMod val="50000"/>
                          </a:schemeClr>
                        </a:solidFill>
                      </a:endParaRPr>
                    </a:p>
                  </a:txBody>
                  <a:tcPr/>
                </a:tc>
                <a:tc>
                  <a:txBody>
                    <a:bodyPr/>
                    <a:lstStyle/>
                    <a:p>
                      <a:pPr algn="ctr"/>
                      <a:r>
                        <a:rPr lang="fr-FR" sz="2000" b="1" dirty="0">
                          <a:solidFill>
                            <a:schemeClr val="accent6">
                              <a:lumMod val="50000"/>
                            </a:schemeClr>
                          </a:solidFill>
                        </a:rPr>
                        <a:t> Nerf radial </a:t>
                      </a:r>
                      <a:endParaRPr lang="en-US" sz="2000" b="1" dirty="0">
                        <a:solidFill>
                          <a:schemeClr val="accent6">
                            <a:lumMod val="50000"/>
                          </a:schemeClr>
                        </a:solidFill>
                      </a:endParaRPr>
                    </a:p>
                  </a:txBody>
                  <a:tcPr/>
                </a:tc>
                <a:tc>
                  <a:txBody>
                    <a:bodyPr/>
                    <a:lstStyle/>
                    <a:p>
                      <a:pPr algn="ctr"/>
                      <a:r>
                        <a:rPr lang="fr-FR" sz="2000" b="1" dirty="0" err="1">
                          <a:solidFill>
                            <a:schemeClr val="accent6">
                              <a:lumMod val="50000"/>
                            </a:schemeClr>
                          </a:solidFill>
                        </a:rPr>
                        <a:t>C7</a:t>
                      </a:r>
                      <a:endParaRPr lang="en-US" sz="2000" b="1" dirty="0">
                        <a:solidFill>
                          <a:schemeClr val="accent6">
                            <a:lumMod val="50000"/>
                          </a:schemeClr>
                        </a:solidFill>
                      </a:endParaRPr>
                    </a:p>
                  </a:txBody>
                  <a:tcPr/>
                </a:tc>
                <a:extLst>
                  <a:ext uri="{0D108BD9-81ED-4DB2-BD59-A6C34878D82A}">
                    <a16:rowId xmlns:a16="http://schemas.microsoft.com/office/drawing/2014/main" val="47810498"/>
                  </a:ext>
                </a:extLst>
              </a:tr>
              <a:tr h="370840">
                <a:tc>
                  <a:txBody>
                    <a:bodyPr/>
                    <a:lstStyle/>
                    <a:p>
                      <a:r>
                        <a:rPr lang="fr-FR" sz="2000" b="1" dirty="0">
                          <a:solidFill>
                            <a:srgbClr val="DA0000"/>
                          </a:solidFill>
                        </a:rPr>
                        <a:t>Fléchisseur radial du carpe </a:t>
                      </a:r>
                      <a:r>
                        <a:rPr lang="fr-FR" sz="2000" b="0" dirty="0">
                          <a:solidFill>
                            <a:srgbClr val="DA0000"/>
                          </a:solidFill>
                        </a:rPr>
                        <a:t>(=grand palmaire)</a:t>
                      </a:r>
                      <a:endParaRPr lang="en-US" sz="2000" b="0" dirty="0">
                        <a:solidFill>
                          <a:srgbClr val="DA0000"/>
                        </a:solidFill>
                      </a:endParaRPr>
                    </a:p>
                  </a:txBody>
                  <a:tcPr/>
                </a:tc>
                <a:tc>
                  <a:txBody>
                    <a:bodyPr/>
                    <a:lstStyle/>
                    <a:p>
                      <a:pPr algn="ctr"/>
                      <a:r>
                        <a:rPr lang="fr-FR" sz="2000" b="1" dirty="0">
                          <a:solidFill>
                            <a:srgbClr val="DA0000"/>
                          </a:solidFill>
                        </a:rPr>
                        <a:t>Nerf médian</a:t>
                      </a:r>
                      <a:endParaRPr lang="en-US" sz="2000" b="1" dirty="0">
                        <a:solidFill>
                          <a:srgbClr val="DA0000"/>
                        </a:solidFill>
                      </a:endParaRPr>
                    </a:p>
                  </a:txBody>
                  <a:tcPr/>
                </a:tc>
                <a:tc>
                  <a:txBody>
                    <a:bodyPr/>
                    <a:lstStyle/>
                    <a:p>
                      <a:pPr algn="ctr"/>
                      <a:r>
                        <a:rPr lang="fr-FR" sz="2000" b="1" dirty="0" err="1">
                          <a:solidFill>
                            <a:srgbClr val="DA0000"/>
                          </a:solidFill>
                        </a:rPr>
                        <a:t>C7</a:t>
                      </a:r>
                      <a:endParaRPr lang="en-US" sz="2000" b="1" dirty="0">
                        <a:solidFill>
                          <a:srgbClr val="DA0000"/>
                        </a:solidFill>
                      </a:endParaRPr>
                    </a:p>
                  </a:txBody>
                  <a:tcPr/>
                </a:tc>
                <a:extLst>
                  <a:ext uri="{0D108BD9-81ED-4DB2-BD59-A6C34878D82A}">
                    <a16:rowId xmlns:a16="http://schemas.microsoft.com/office/drawing/2014/main" val="2338226039"/>
                  </a:ext>
                </a:extLst>
              </a:tr>
              <a:tr h="370840">
                <a:tc>
                  <a:txBody>
                    <a:bodyPr/>
                    <a:lstStyle/>
                    <a:p>
                      <a:r>
                        <a:rPr lang="fr-FR" sz="2000" b="1" dirty="0">
                          <a:solidFill>
                            <a:srgbClr val="7030A0"/>
                          </a:solidFill>
                        </a:rPr>
                        <a:t>Fléchisseur ulnaire du carpe</a:t>
                      </a:r>
                      <a:endParaRPr lang="en-US" sz="2000" b="1" dirty="0">
                        <a:solidFill>
                          <a:srgbClr val="7030A0"/>
                        </a:solidFill>
                      </a:endParaRPr>
                    </a:p>
                  </a:txBody>
                  <a:tcPr/>
                </a:tc>
                <a:tc>
                  <a:txBody>
                    <a:bodyPr/>
                    <a:lstStyle/>
                    <a:p>
                      <a:pPr algn="ctr"/>
                      <a:r>
                        <a:rPr lang="fr-FR" sz="2000" b="1" dirty="0">
                          <a:solidFill>
                            <a:srgbClr val="7030A0"/>
                          </a:solidFill>
                        </a:rPr>
                        <a:t>Nerf ulnaire</a:t>
                      </a:r>
                      <a:endParaRPr lang="en-US" sz="2000" b="1" dirty="0">
                        <a:solidFill>
                          <a:srgbClr val="7030A0"/>
                        </a:solidFill>
                      </a:endParaRPr>
                    </a:p>
                  </a:txBody>
                  <a:tcPr/>
                </a:tc>
                <a:tc>
                  <a:txBody>
                    <a:bodyPr/>
                    <a:lstStyle/>
                    <a:p>
                      <a:pPr algn="ctr"/>
                      <a:r>
                        <a:rPr lang="fr-FR" sz="2000" b="1" dirty="0" err="1">
                          <a:solidFill>
                            <a:srgbClr val="7030A0"/>
                          </a:solidFill>
                        </a:rPr>
                        <a:t>C8</a:t>
                      </a:r>
                      <a:endParaRPr lang="en-US" sz="2000" b="1" dirty="0">
                        <a:solidFill>
                          <a:srgbClr val="7030A0"/>
                        </a:solidFill>
                      </a:endParaRPr>
                    </a:p>
                  </a:txBody>
                  <a:tcPr/>
                </a:tc>
                <a:extLst>
                  <a:ext uri="{0D108BD9-81ED-4DB2-BD59-A6C34878D82A}">
                    <a16:rowId xmlns:a16="http://schemas.microsoft.com/office/drawing/2014/main" val="3667633711"/>
                  </a:ext>
                </a:extLst>
              </a:tr>
            </a:tbl>
          </a:graphicData>
        </a:graphic>
      </p:graphicFrame>
      <p:sp>
        <p:nvSpPr>
          <p:cNvPr id="5" name="ZoneTexte 4">
            <a:extLst>
              <a:ext uri="{FF2B5EF4-FFF2-40B4-BE49-F238E27FC236}">
                <a16:creationId xmlns:a16="http://schemas.microsoft.com/office/drawing/2014/main" id="{1625AAC7-D9C3-F8B0-36F0-DFCCC3C02920}"/>
              </a:ext>
            </a:extLst>
          </p:cNvPr>
          <p:cNvSpPr txBox="1"/>
          <p:nvPr/>
        </p:nvSpPr>
        <p:spPr>
          <a:xfrm>
            <a:off x="182880" y="6400800"/>
            <a:ext cx="2270622" cy="369332"/>
          </a:xfrm>
          <a:prstGeom prst="rect">
            <a:avLst/>
          </a:prstGeom>
          <a:noFill/>
        </p:spPr>
        <p:txBody>
          <a:bodyPr wrap="none" rtlCol="0">
            <a:spAutoFit/>
          </a:bodyPr>
          <a:lstStyle/>
          <a:p>
            <a:r>
              <a:rPr lang="fr-FR" b="1" dirty="0">
                <a:solidFill>
                  <a:schemeClr val="accent3">
                    <a:lumMod val="20000"/>
                    <a:lumOff val="80000"/>
                  </a:schemeClr>
                </a:solidFill>
              </a:rPr>
              <a:t>Anatomie/Sémiologie</a:t>
            </a:r>
          </a:p>
        </p:txBody>
      </p:sp>
      <p:cxnSp>
        <p:nvCxnSpPr>
          <p:cNvPr id="7" name="Connecteur droit 4">
            <a:extLst>
              <a:ext uri="{FF2B5EF4-FFF2-40B4-BE49-F238E27FC236}">
                <a16:creationId xmlns:a16="http://schemas.microsoft.com/office/drawing/2014/main" id="{E596A400-5BF7-45FC-AE3C-82BED3C23138}"/>
              </a:ext>
            </a:extLst>
          </p:cNvPr>
          <p:cNvCxnSpPr>
            <a:cxnSpLocks/>
          </p:cNvCxnSpPr>
          <p:nvPr/>
        </p:nvCxnSpPr>
        <p:spPr>
          <a:xfrm>
            <a:off x="916412" y="926166"/>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706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2118400" cy="707886"/>
          </a:xfrm>
          <a:prstGeom prst="rect">
            <a:avLst/>
          </a:prstGeom>
          <a:noFill/>
        </p:spPr>
        <p:txBody>
          <a:bodyPr wrap="none" rtlCol="0">
            <a:spAutoFit/>
          </a:bodyPr>
          <a:lstStyle/>
          <a:p>
            <a:r>
              <a:rPr lang="fr-FR" sz="4000" dirty="0">
                <a:solidFill>
                  <a:schemeClr val="accent5">
                    <a:lumMod val="75000"/>
                  </a:schemeClr>
                </a:solidFill>
                <a:latin typeface="+mj-lt"/>
              </a:rPr>
              <a:t>Objectifs </a:t>
            </a:r>
            <a:endParaRPr lang="en-US" sz="40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2</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533399" y="2022476"/>
            <a:ext cx="8496301" cy="4324261"/>
          </a:xfrm>
          <a:prstGeom prst="rect">
            <a:avLst/>
          </a:prstGeom>
          <a:noFill/>
        </p:spPr>
        <p:txBody>
          <a:bodyPr wrap="square" rtlCol="0">
            <a:spAutoFit/>
          </a:bodyPr>
          <a:lstStyle/>
          <a:p>
            <a:pPr marL="285750" indent="-285750">
              <a:buFont typeface="Arial" panose="020B0604020202020204" pitchFamily="34" charset="0"/>
              <a:buChar char="•"/>
            </a:pPr>
            <a:r>
              <a:rPr lang="fr-FR" sz="2500" dirty="0"/>
              <a:t>Comprendre </a:t>
            </a:r>
            <a:r>
              <a:rPr lang="fr-FR" sz="2500" b="1" dirty="0"/>
              <a:t>l’anatomie</a:t>
            </a:r>
            <a:r>
              <a:rPr lang="fr-FR" sz="2500" dirty="0"/>
              <a:t> du système nerveux périphérique</a:t>
            </a:r>
          </a:p>
          <a:p>
            <a:pPr marL="285750" indent="-285750">
              <a:buFont typeface="Arial" panose="020B0604020202020204" pitchFamily="34" charset="0"/>
              <a:buChar char="•"/>
            </a:pPr>
            <a:r>
              <a:rPr lang="fr-FR" sz="2500" dirty="0"/>
              <a:t>Distinguer la </a:t>
            </a:r>
            <a:r>
              <a:rPr lang="fr-FR" sz="2500" b="1" dirty="0"/>
              <a:t>sémiologie</a:t>
            </a:r>
            <a:r>
              <a:rPr lang="fr-FR" sz="2500" dirty="0"/>
              <a:t> d’une atteinte du système nerveux central, d’un syndrome neurogène périphérique, d’un syndrome myogène</a:t>
            </a:r>
          </a:p>
          <a:p>
            <a:pPr marL="285750" indent="-285750">
              <a:buFont typeface="Arial" panose="020B0604020202020204" pitchFamily="34" charset="0"/>
              <a:buChar char="•"/>
            </a:pPr>
            <a:r>
              <a:rPr lang="fr-FR" sz="2500" dirty="0"/>
              <a:t>Comprendre les principes et l’utilité d’un </a:t>
            </a:r>
            <a:r>
              <a:rPr lang="fr-FR" sz="2500" dirty="0" err="1"/>
              <a:t>électroneuromyogramme</a:t>
            </a:r>
            <a:endParaRPr lang="fr-FR" sz="2500" dirty="0"/>
          </a:p>
          <a:p>
            <a:pPr marL="285750" indent="-285750">
              <a:buFont typeface="Arial" panose="020B0604020202020204" pitchFamily="34" charset="0"/>
              <a:buChar char="•"/>
            </a:pPr>
            <a:r>
              <a:rPr lang="fr-FR" sz="2500" dirty="0"/>
              <a:t>Comprendre le diagnostic topographique d’un syndrome neurogène périphérique : atteinte de la corne antérieure, du ganglion rachidien, plexique, radiculaire, tronculaire, longueur-dépendante</a:t>
            </a:r>
          </a:p>
          <a:p>
            <a:endParaRPr lang="fr-FR" sz="2500" dirty="0"/>
          </a:p>
        </p:txBody>
      </p:sp>
      <p:pic>
        <p:nvPicPr>
          <p:cNvPr id="4" name="Graphic 3" descr="Bullseye with solid fill">
            <a:extLst>
              <a:ext uri="{FF2B5EF4-FFF2-40B4-BE49-F238E27FC236}">
                <a16:creationId xmlns:a16="http://schemas.microsoft.com/office/drawing/2014/main" id="{666B395A-708B-4008-9AF1-107E09EC38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4158" y="2613024"/>
            <a:ext cx="1838325" cy="1838325"/>
          </a:xfrm>
          <a:prstGeom prst="rect">
            <a:avLst/>
          </a:prstGeom>
        </p:spPr>
      </p:pic>
    </p:spTree>
    <p:extLst>
      <p:ext uri="{BB962C8B-B14F-4D97-AF65-F5344CB8AC3E}">
        <p14:creationId xmlns:p14="http://schemas.microsoft.com/office/powerpoint/2010/main" val="412915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20</a:t>
            </a:fld>
            <a:endParaRPr lang="fr-FR"/>
          </a:p>
        </p:txBody>
      </p:sp>
      <p:graphicFrame>
        <p:nvGraphicFramePr>
          <p:cNvPr id="3" name="Tableau 4">
            <a:extLst>
              <a:ext uri="{FF2B5EF4-FFF2-40B4-BE49-F238E27FC236}">
                <a16:creationId xmlns:a16="http://schemas.microsoft.com/office/drawing/2014/main" id="{AE91B95D-0B2A-C8F4-412A-8A0D622AD786}"/>
              </a:ext>
            </a:extLst>
          </p:cNvPr>
          <p:cNvGraphicFramePr>
            <a:graphicFrameLocks noGrp="1"/>
          </p:cNvGraphicFramePr>
          <p:nvPr/>
        </p:nvGraphicFramePr>
        <p:xfrm>
          <a:off x="595765" y="1347196"/>
          <a:ext cx="11080377" cy="3053080"/>
        </p:xfrm>
        <a:graphic>
          <a:graphicData uri="http://schemas.openxmlformats.org/drawingml/2006/table">
            <a:tbl>
              <a:tblPr firstRow="1" bandRow="1">
                <a:tableStyleId>{5C22544A-7EE6-4342-B048-85BDC9FD1C3A}</a:tableStyleId>
              </a:tblPr>
              <a:tblGrid>
                <a:gridCol w="4729270">
                  <a:extLst>
                    <a:ext uri="{9D8B030D-6E8A-4147-A177-3AD203B41FA5}">
                      <a16:colId xmlns:a16="http://schemas.microsoft.com/office/drawing/2014/main" val="1675074149"/>
                    </a:ext>
                  </a:extLst>
                </a:gridCol>
                <a:gridCol w="3648636">
                  <a:extLst>
                    <a:ext uri="{9D8B030D-6E8A-4147-A177-3AD203B41FA5}">
                      <a16:colId xmlns:a16="http://schemas.microsoft.com/office/drawing/2014/main" val="1538307889"/>
                    </a:ext>
                  </a:extLst>
                </a:gridCol>
                <a:gridCol w="2702471">
                  <a:extLst>
                    <a:ext uri="{9D8B030D-6E8A-4147-A177-3AD203B41FA5}">
                      <a16:colId xmlns:a16="http://schemas.microsoft.com/office/drawing/2014/main" val="3422461819"/>
                    </a:ext>
                  </a:extLst>
                </a:gridCol>
              </a:tblGrid>
              <a:tr h="370840">
                <a:tc>
                  <a:txBody>
                    <a:bodyPr/>
                    <a:lstStyle/>
                    <a:p>
                      <a:r>
                        <a:rPr lang="fr-FR" dirty="0"/>
                        <a:t>Muscle</a:t>
                      </a:r>
                      <a:endParaRPr lang="en-US" dirty="0"/>
                    </a:p>
                  </a:txBody>
                  <a:tcPr/>
                </a:tc>
                <a:tc>
                  <a:txBody>
                    <a:bodyPr/>
                    <a:lstStyle/>
                    <a:p>
                      <a:pPr algn="ctr"/>
                      <a:r>
                        <a:rPr lang="fr-FR" dirty="0"/>
                        <a:t>Nerf</a:t>
                      </a:r>
                      <a:endParaRPr lang="en-US" dirty="0"/>
                    </a:p>
                  </a:txBody>
                  <a:tcPr/>
                </a:tc>
                <a:tc>
                  <a:txBody>
                    <a:bodyPr/>
                    <a:lstStyle/>
                    <a:p>
                      <a:pPr algn="ctr"/>
                      <a:r>
                        <a:rPr lang="fr-FR" dirty="0"/>
                        <a:t>Racine</a:t>
                      </a:r>
                      <a:endParaRPr lang="en-US" dirty="0"/>
                    </a:p>
                  </a:txBody>
                  <a:tcPr/>
                </a:tc>
                <a:extLst>
                  <a:ext uri="{0D108BD9-81ED-4DB2-BD59-A6C34878D82A}">
                    <a16:rowId xmlns:a16="http://schemas.microsoft.com/office/drawing/2014/main" val="1668628438"/>
                  </a:ext>
                </a:extLst>
              </a:tr>
              <a:tr h="370840">
                <a:tc>
                  <a:txBody>
                    <a:bodyPr/>
                    <a:lstStyle/>
                    <a:p>
                      <a:r>
                        <a:rPr lang="fr-FR" sz="2000" b="1" dirty="0" err="1">
                          <a:solidFill>
                            <a:srgbClr val="7030A0"/>
                          </a:solidFill>
                        </a:rPr>
                        <a:t>Inter-osseux</a:t>
                      </a:r>
                      <a:endParaRPr lang="en-US" sz="2000" b="1" dirty="0">
                        <a:solidFill>
                          <a:srgbClr val="7030A0"/>
                        </a:solidFill>
                      </a:endParaRPr>
                    </a:p>
                  </a:txBody>
                  <a:tcPr/>
                </a:tc>
                <a:tc>
                  <a:txBody>
                    <a:bodyPr/>
                    <a:lstStyle/>
                    <a:p>
                      <a:pPr algn="ctr"/>
                      <a:r>
                        <a:rPr lang="fr-FR" sz="2000" b="1" dirty="0">
                          <a:solidFill>
                            <a:srgbClr val="7030A0"/>
                          </a:solidFill>
                        </a:rPr>
                        <a:t>Nerf ulnaire</a:t>
                      </a:r>
                      <a:endParaRPr lang="en-US" sz="2000" b="1" dirty="0">
                        <a:solidFill>
                          <a:srgbClr val="7030A0"/>
                        </a:solidFill>
                      </a:endParaRPr>
                    </a:p>
                  </a:txBody>
                  <a:tcPr/>
                </a:tc>
                <a:tc>
                  <a:txBody>
                    <a:bodyPr/>
                    <a:lstStyle/>
                    <a:p>
                      <a:pPr algn="ctr"/>
                      <a:r>
                        <a:rPr lang="fr-FR" sz="2000" b="1" dirty="0" err="1">
                          <a:solidFill>
                            <a:srgbClr val="7030A0"/>
                          </a:solidFill>
                        </a:rPr>
                        <a:t>C8</a:t>
                      </a:r>
                      <a:r>
                        <a:rPr lang="fr-FR" sz="2000" b="1" dirty="0">
                          <a:solidFill>
                            <a:srgbClr val="7030A0"/>
                          </a:solidFill>
                        </a:rPr>
                        <a:t>/</a:t>
                      </a:r>
                      <a:r>
                        <a:rPr lang="fr-FR" sz="2000" b="1" dirty="0" err="1">
                          <a:solidFill>
                            <a:srgbClr val="7030A0"/>
                          </a:solidFill>
                        </a:rPr>
                        <a:t>T1</a:t>
                      </a:r>
                      <a:endParaRPr lang="en-US" sz="2000" b="1" dirty="0">
                        <a:solidFill>
                          <a:srgbClr val="7030A0"/>
                        </a:solidFill>
                      </a:endParaRPr>
                    </a:p>
                  </a:txBody>
                  <a:tcPr/>
                </a:tc>
                <a:extLst>
                  <a:ext uri="{0D108BD9-81ED-4DB2-BD59-A6C34878D82A}">
                    <a16:rowId xmlns:a16="http://schemas.microsoft.com/office/drawing/2014/main" val="3054131230"/>
                  </a:ext>
                </a:extLst>
              </a:tr>
              <a:tr h="370840">
                <a:tc>
                  <a:txBody>
                    <a:bodyPr/>
                    <a:lstStyle/>
                    <a:p>
                      <a:r>
                        <a:rPr lang="fr-FR" sz="2000" b="0" dirty="0">
                          <a:solidFill>
                            <a:srgbClr val="7030A0"/>
                          </a:solidFill>
                        </a:rPr>
                        <a:t>Abducteur du V</a:t>
                      </a:r>
                      <a:endParaRPr lang="en-US" sz="2000" b="0" dirty="0">
                        <a:solidFill>
                          <a:srgbClr val="7030A0"/>
                        </a:solidFill>
                      </a:endParaRPr>
                    </a:p>
                  </a:txBody>
                  <a:tcPr/>
                </a:tc>
                <a:tc>
                  <a:txBody>
                    <a:bodyPr/>
                    <a:lstStyle/>
                    <a:p>
                      <a:pPr algn="ctr"/>
                      <a:r>
                        <a:rPr lang="fr-FR" sz="2000" b="0" dirty="0">
                          <a:solidFill>
                            <a:srgbClr val="7030A0"/>
                          </a:solidFill>
                        </a:rPr>
                        <a:t>Nerf ulnaire</a:t>
                      </a:r>
                      <a:endParaRPr lang="en-US" sz="2000" b="0" dirty="0">
                        <a:solidFill>
                          <a:srgbClr val="7030A0"/>
                        </a:solidFill>
                      </a:endParaRPr>
                    </a:p>
                  </a:txBody>
                  <a:tcPr/>
                </a:tc>
                <a:tc>
                  <a:txBody>
                    <a:bodyPr/>
                    <a:lstStyle/>
                    <a:p>
                      <a:pPr algn="ctr"/>
                      <a:r>
                        <a:rPr lang="fr-FR" sz="2000" b="0" dirty="0" err="1">
                          <a:solidFill>
                            <a:srgbClr val="7030A0"/>
                          </a:solidFill>
                        </a:rPr>
                        <a:t>C8</a:t>
                      </a:r>
                      <a:r>
                        <a:rPr lang="fr-FR" sz="2000" b="0" dirty="0">
                          <a:solidFill>
                            <a:srgbClr val="7030A0"/>
                          </a:solidFill>
                        </a:rPr>
                        <a:t>/</a:t>
                      </a:r>
                      <a:r>
                        <a:rPr lang="fr-FR" sz="2000" b="0" dirty="0" err="1">
                          <a:solidFill>
                            <a:srgbClr val="7030A0"/>
                          </a:solidFill>
                        </a:rPr>
                        <a:t>T1</a:t>
                      </a:r>
                      <a:endParaRPr lang="en-US" sz="2000" b="0" dirty="0">
                        <a:solidFill>
                          <a:srgbClr val="7030A0"/>
                        </a:solidFill>
                      </a:endParaRPr>
                    </a:p>
                  </a:txBody>
                  <a:tcPr/>
                </a:tc>
                <a:extLst>
                  <a:ext uri="{0D108BD9-81ED-4DB2-BD59-A6C34878D82A}">
                    <a16:rowId xmlns:a16="http://schemas.microsoft.com/office/drawing/2014/main" val="3655681250"/>
                  </a:ext>
                </a:extLst>
              </a:tr>
              <a:tr h="370840">
                <a:tc>
                  <a:txBody>
                    <a:bodyPr/>
                    <a:lstStyle/>
                    <a:p>
                      <a:r>
                        <a:rPr lang="fr-FR" sz="2000" b="1" dirty="0">
                          <a:solidFill>
                            <a:srgbClr val="DA0000"/>
                          </a:solidFill>
                        </a:rPr>
                        <a:t>Court abducteur du pouce</a:t>
                      </a:r>
                      <a:endParaRPr lang="en-US" sz="2000" b="1" dirty="0">
                        <a:solidFill>
                          <a:srgbClr val="DA0000"/>
                        </a:solidFill>
                      </a:endParaRPr>
                    </a:p>
                  </a:txBody>
                  <a:tcPr/>
                </a:tc>
                <a:tc>
                  <a:txBody>
                    <a:bodyPr/>
                    <a:lstStyle/>
                    <a:p>
                      <a:pPr algn="ctr"/>
                      <a:r>
                        <a:rPr lang="fr-FR" sz="2000" b="1" dirty="0">
                          <a:solidFill>
                            <a:srgbClr val="DA0000"/>
                          </a:solidFill>
                        </a:rPr>
                        <a:t>Nerf médian</a:t>
                      </a:r>
                      <a:endParaRPr lang="en-US" sz="2000" b="1" dirty="0">
                        <a:solidFill>
                          <a:srgbClr val="DA0000"/>
                        </a:solidFill>
                      </a:endParaRPr>
                    </a:p>
                  </a:txBody>
                  <a:tcPr/>
                </a:tc>
                <a:tc>
                  <a:txBody>
                    <a:bodyPr/>
                    <a:lstStyle/>
                    <a:p>
                      <a:pPr algn="ctr"/>
                      <a:r>
                        <a:rPr lang="fr-FR" sz="2000" b="1" dirty="0" err="1">
                          <a:solidFill>
                            <a:srgbClr val="DA0000"/>
                          </a:solidFill>
                        </a:rPr>
                        <a:t>C8</a:t>
                      </a:r>
                      <a:r>
                        <a:rPr lang="fr-FR" sz="2000" b="1" dirty="0">
                          <a:solidFill>
                            <a:srgbClr val="DA0000"/>
                          </a:solidFill>
                        </a:rPr>
                        <a:t>/</a:t>
                      </a:r>
                      <a:r>
                        <a:rPr lang="fr-FR" sz="2000" b="1" dirty="0" err="1">
                          <a:solidFill>
                            <a:srgbClr val="DA0000"/>
                          </a:solidFill>
                        </a:rPr>
                        <a:t>T1</a:t>
                      </a:r>
                      <a:endParaRPr lang="en-US" sz="2000" b="1" dirty="0">
                        <a:solidFill>
                          <a:srgbClr val="DA0000"/>
                        </a:solidFill>
                      </a:endParaRPr>
                    </a:p>
                  </a:txBody>
                  <a:tcPr/>
                </a:tc>
                <a:extLst>
                  <a:ext uri="{0D108BD9-81ED-4DB2-BD59-A6C34878D82A}">
                    <a16:rowId xmlns:a16="http://schemas.microsoft.com/office/drawing/2014/main" val="4219858769"/>
                  </a:ext>
                </a:extLst>
              </a:tr>
              <a:tr h="370840">
                <a:tc>
                  <a:txBody>
                    <a:bodyPr/>
                    <a:lstStyle/>
                    <a:p>
                      <a:r>
                        <a:rPr lang="fr-FR" sz="2000" dirty="0">
                          <a:solidFill>
                            <a:srgbClr val="DA0000"/>
                          </a:solidFill>
                        </a:rPr>
                        <a:t>Long fléchisseur du pouce</a:t>
                      </a:r>
                      <a:endParaRPr lang="en-US" sz="2000" dirty="0">
                        <a:solidFill>
                          <a:srgbClr val="DA0000"/>
                        </a:solidFill>
                      </a:endParaRPr>
                    </a:p>
                  </a:txBody>
                  <a:tcPr/>
                </a:tc>
                <a:tc>
                  <a:txBody>
                    <a:bodyPr/>
                    <a:lstStyle/>
                    <a:p>
                      <a:pPr algn="ctr"/>
                      <a:r>
                        <a:rPr lang="fr-FR" sz="2000" dirty="0">
                          <a:solidFill>
                            <a:srgbClr val="DA0000"/>
                          </a:solidFill>
                        </a:rPr>
                        <a:t>Nerf médian</a:t>
                      </a:r>
                      <a:endParaRPr lang="en-US" sz="2000" dirty="0">
                        <a:solidFill>
                          <a:srgbClr val="DA0000"/>
                        </a:solidFill>
                      </a:endParaRPr>
                    </a:p>
                  </a:txBody>
                  <a:tcPr/>
                </a:tc>
                <a:tc>
                  <a:txBody>
                    <a:bodyPr/>
                    <a:lstStyle/>
                    <a:p>
                      <a:pPr algn="ctr"/>
                      <a:r>
                        <a:rPr lang="fr-FR" sz="2000" dirty="0" err="1">
                          <a:solidFill>
                            <a:srgbClr val="DA0000"/>
                          </a:solidFill>
                        </a:rPr>
                        <a:t>C8</a:t>
                      </a:r>
                      <a:endParaRPr lang="en-US" sz="2000" dirty="0">
                        <a:solidFill>
                          <a:srgbClr val="DA0000"/>
                        </a:solidFill>
                      </a:endParaRPr>
                    </a:p>
                  </a:txBody>
                  <a:tcPr/>
                </a:tc>
                <a:extLst>
                  <a:ext uri="{0D108BD9-81ED-4DB2-BD59-A6C34878D82A}">
                    <a16:rowId xmlns:a16="http://schemas.microsoft.com/office/drawing/2014/main" val="1296323078"/>
                  </a:ext>
                </a:extLst>
              </a:tr>
              <a:tr h="370840">
                <a:tc>
                  <a:txBody>
                    <a:bodyPr/>
                    <a:lstStyle/>
                    <a:p>
                      <a:r>
                        <a:rPr lang="fr-FR" sz="2000" dirty="0">
                          <a:solidFill>
                            <a:srgbClr val="DA0000"/>
                          </a:solidFill>
                        </a:rPr>
                        <a:t>Fléchisseur commun superficiel des doigts</a:t>
                      </a:r>
                      <a:endParaRPr lang="en-US" sz="2000" dirty="0">
                        <a:solidFill>
                          <a:srgbClr val="DA0000"/>
                        </a:solidFill>
                      </a:endParaRPr>
                    </a:p>
                  </a:txBody>
                  <a:tcPr/>
                </a:tc>
                <a:tc>
                  <a:txBody>
                    <a:bodyPr/>
                    <a:lstStyle/>
                    <a:p>
                      <a:pPr algn="ctr"/>
                      <a:r>
                        <a:rPr lang="fr-FR" sz="2000" dirty="0">
                          <a:solidFill>
                            <a:srgbClr val="DA0000"/>
                          </a:solidFill>
                        </a:rPr>
                        <a:t>Nerf médian</a:t>
                      </a:r>
                      <a:endParaRPr lang="en-US" sz="2000" dirty="0">
                        <a:solidFill>
                          <a:srgbClr val="DA0000"/>
                        </a:solidFill>
                      </a:endParaRPr>
                    </a:p>
                  </a:txBody>
                  <a:tcPr/>
                </a:tc>
                <a:tc>
                  <a:txBody>
                    <a:bodyPr/>
                    <a:lstStyle/>
                    <a:p>
                      <a:pPr algn="ctr"/>
                      <a:r>
                        <a:rPr lang="fr-FR" sz="2000" dirty="0" err="1">
                          <a:solidFill>
                            <a:srgbClr val="DA0000"/>
                          </a:solidFill>
                        </a:rPr>
                        <a:t>C8</a:t>
                      </a:r>
                      <a:endParaRPr lang="en-US" sz="2000" dirty="0">
                        <a:solidFill>
                          <a:srgbClr val="DA0000"/>
                        </a:solidFill>
                      </a:endParaRPr>
                    </a:p>
                  </a:txBody>
                  <a:tcPr/>
                </a:tc>
                <a:extLst>
                  <a:ext uri="{0D108BD9-81ED-4DB2-BD59-A6C34878D82A}">
                    <a16:rowId xmlns:a16="http://schemas.microsoft.com/office/drawing/2014/main" val="3441144987"/>
                  </a:ext>
                </a:extLst>
              </a:tr>
              <a:tr h="370840">
                <a:tc>
                  <a:txBody>
                    <a:bodyPr/>
                    <a:lstStyle/>
                    <a:p>
                      <a:r>
                        <a:rPr lang="fr-FR" sz="2000" dirty="0"/>
                        <a:t>Fléchisseur profond des doigts</a:t>
                      </a:r>
                      <a:endParaRPr lang="en-US" sz="2000" dirty="0"/>
                    </a:p>
                  </a:txBody>
                  <a:tcPr/>
                </a:tc>
                <a:tc>
                  <a:txBody>
                    <a:bodyPr/>
                    <a:lstStyle/>
                    <a:p>
                      <a:pPr algn="ctr"/>
                      <a:r>
                        <a:rPr lang="fr-FR" sz="2000" dirty="0"/>
                        <a:t>Nerf médian (II/III) et ulnaire (IV/V)</a:t>
                      </a:r>
                      <a:endParaRPr lang="en-US" sz="2000" dirty="0"/>
                    </a:p>
                  </a:txBody>
                  <a:tcPr/>
                </a:tc>
                <a:tc>
                  <a:txBody>
                    <a:bodyPr/>
                    <a:lstStyle/>
                    <a:p>
                      <a:pPr algn="ctr"/>
                      <a:r>
                        <a:rPr lang="fr-FR" sz="2000" dirty="0" err="1"/>
                        <a:t>C8</a:t>
                      </a:r>
                      <a:endParaRPr lang="en-US" sz="2000" dirty="0"/>
                    </a:p>
                  </a:txBody>
                  <a:tcPr/>
                </a:tc>
                <a:extLst>
                  <a:ext uri="{0D108BD9-81ED-4DB2-BD59-A6C34878D82A}">
                    <a16:rowId xmlns:a16="http://schemas.microsoft.com/office/drawing/2014/main" val="3321954705"/>
                  </a:ext>
                </a:extLst>
              </a:tr>
            </a:tbl>
          </a:graphicData>
        </a:graphic>
      </p:graphicFrame>
      <p:sp>
        <p:nvSpPr>
          <p:cNvPr id="5" name="ZoneTexte 4">
            <a:extLst>
              <a:ext uri="{FF2B5EF4-FFF2-40B4-BE49-F238E27FC236}">
                <a16:creationId xmlns:a16="http://schemas.microsoft.com/office/drawing/2014/main" id="{6540677E-A607-332D-0A2E-2E9D27A284C2}"/>
              </a:ext>
            </a:extLst>
          </p:cNvPr>
          <p:cNvSpPr txBox="1"/>
          <p:nvPr/>
        </p:nvSpPr>
        <p:spPr>
          <a:xfrm>
            <a:off x="182880" y="6400800"/>
            <a:ext cx="2270622" cy="369332"/>
          </a:xfrm>
          <a:prstGeom prst="rect">
            <a:avLst/>
          </a:prstGeom>
          <a:noFill/>
        </p:spPr>
        <p:txBody>
          <a:bodyPr wrap="none" rtlCol="0">
            <a:spAutoFit/>
          </a:bodyPr>
          <a:lstStyle/>
          <a:p>
            <a:r>
              <a:rPr lang="fr-FR" b="1" dirty="0">
                <a:solidFill>
                  <a:schemeClr val="accent3">
                    <a:lumMod val="20000"/>
                    <a:lumOff val="80000"/>
                  </a:schemeClr>
                </a:solidFill>
              </a:rPr>
              <a:t>Anatomie/Sémiologie</a:t>
            </a:r>
          </a:p>
        </p:txBody>
      </p:sp>
      <p:sp>
        <p:nvSpPr>
          <p:cNvPr id="7" name="Titre 1">
            <a:extLst>
              <a:ext uri="{FF2B5EF4-FFF2-40B4-BE49-F238E27FC236}">
                <a16:creationId xmlns:a16="http://schemas.microsoft.com/office/drawing/2014/main" id="{5FF876EA-6721-4E11-B41A-CEB62998DDDF}"/>
              </a:ext>
            </a:extLst>
          </p:cNvPr>
          <p:cNvSpPr txBox="1">
            <a:spLocks/>
          </p:cNvSpPr>
          <p:nvPr/>
        </p:nvSpPr>
        <p:spPr>
          <a:xfrm>
            <a:off x="916412" y="135250"/>
            <a:ext cx="10058400" cy="66074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3600" dirty="0">
                <a:solidFill>
                  <a:schemeClr val="accent5">
                    <a:lumMod val="75000"/>
                  </a:schemeClr>
                </a:solidFill>
              </a:rPr>
              <a:t>Anatomie : innervation motrice du membre supérieur</a:t>
            </a:r>
            <a:endParaRPr lang="en-US" sz="3600" dirty="0">
              <a:solidFill>
                <a:schemeClr val="accent5">
                  <a:lumMod val="75000"/>
                </a:schemeClr>
              </a:solidFill>
            </a:endParaRPr>
          </a:p>
        </p:txBody>
      </p:sp>
      <p:cxnSp>
        <p:nvCxnSpPr>
          <p:cNvPr id="8" name="Connecteur droit 4">
            <a:extLst>
              <a:ext uri="{FF2B5EF4-FFF2-40B4-BE49-F238E27FC236}">
                <a16:creationId xmlns:a16="http://schemas.microsoft.com/office/drawing/2014/main" id="{FA7A6086-97E1-46D0-ABC3-78CF97FFAA4B}"/>
              </a:ext>
            </a:extLst>
          </p:cNvPr>
          <p:cNvCxnSpPr>
            <a:cxnSpLocks/>
          </p:cNvCxnSpPr>
          <p:nvPr/>
        </p:nvCxnSpPr>
        <p:spPr>
          <a:xfrm>
            <a:off x="916412" y="926166"/>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35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21</a:t>
            </a:fld>
            <a:endParaRPr lang="fr-FR"/>
          </a:p>
        </p:txBody>
      </p:sp>
      <p:pic>
        <p:nvPicPr>
          <p:cNvPr id="3" name="Image 2">
            <a:extLst>
              <a:ext uri="{FF2B5EF4-FFF2-40B4-BE49-F238E27FC236}">
                <a16:creationId xmlns:a16="http://schemas.microsoft.com/office/drawing/2014/main" id="{38829886-B3F5-D771-75E2-0AF65A29F046}"/>
              </a:ext>
            </a:extLst>
          </p:cNvPr>
          <p:cNvPicPr>
            <a:picLocks noChangeAspect="1"/>
          </p:cNvPicPr>
          <p:nvPr/>
        </p:nvPicPr>
        <p:blipFill rotWithShape="1">
          <a:blip r:embed="rId2">
            <a:extLst>
              <a:ext uri="{28A0092B-C50C-407E-A947-70E740481C1C}">
                <a14:useLocalDpi xmlns:a14="http://schemas.microsoft.com/office/drawing/2010/main" val="0"/>
              </a:ext>
            </a:extLst>
          </a:blip>
          <a:srcRect l="1" t="45066" r="814"/>
          <a:stretch/>
        </p:blipFill>
        <p:spPr>
          <a:xfrm>
            <a:off x="734346" y="1372505"/>
            <a:ext cx="10590597" cy="4768096"/>
          </a:xfrm>
          <a:prstGeom prst="rect">
            <a:avLst/>
          </a:prstGeom>
        </p:spPr>
      </p:pic>
      <p:sp>
        <p:nvSpPr>
          <p:cNvPr id="6" name="Rectangle 5">
            <a:extLst>
              <a:ext uri="{FF2B5EF4-FFF2-40B4-BE49-F238E27FC236}">
                <a16:creationId xmlns:a16="http://schemas.microsoft.com/office/drawing/2014/main" id="{88DE1FB9-8077-B6C7-28AF-E5E66CAE05E5}"/>
              </a:ext>
            </a:extLst>
          </p:cNvPr>
          <p:cNvSpPr/>
          <p:nvPr/>
        </p:nvSpPr>
        <p:spPr>
          <a:xfrm>
            <a:off x="735106" y="1205271"/>
            <a:ext cx="1344706" cy="166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F48F7B-9528-E2DF-4EFE-C954836A08D1}"/>
              </a:ext>
            </a:extLst>
          </p:cNvPr>
          <p:cNvSpPr/>
          <p:nvPr/>
        </p:nvSpPr>
        <p:spPr>
          <a:xfrm>
            <a:off x="4141694" y="1357670"/>
            <a:ext cx="1344706" cy="166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59D7C8-CFA4-30A6-B895-45A70B604964}"/>
              </a:ext>
            </a:extLst>
          </p:cNvPr>
          <p:cNvSpPr/>
          <p:nvPr/>
        </p:nvSpPr>
        <p:spPr>
          <a:xfrm>
            <a:off x="6705602" y="1053321"/>
            <a:ext cx="1344706" cy="166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13CF07-67A0-F88F-84B3-E4A8FAB96A76}"/>
              </a:ext>
            </a:extLst>
          </p:cNvPr>
          <p:cNvSpPr/>
          <p:nvPr/>
        </p:nvSpPr>
        <p:spPr>
          <a:xfrm>
            <a:off x="9917485" y="1115175"/>
            <a:ext cx="1344706" cy="166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re 1">
            <a:extLst>
              <a:ext uri="{FF2B5EF4-FFF2-40B4-BE49-F238E27FC236}">
                <a16:creationId xmlns:a16="http://schemas.microsoft.com/office/drawing/2014/main" id="{860A48EC-78F7-4A78-9C20-8BC64A3E7394}"/>
              </a:ext>
            </a:extLst>
          </p:cNvPr>
          <p:cNvSpPr txBox="1">
            <a:spLocks/>
          </p:cNvSpPr>
          <p:nvPr/>
        </p:nvSpPr>
        <p:spPr>
          <a:xfrm>
            <a:off x="916412" y="135250"/>
            <a:ext cx="10058400" cy="660741"/>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3600" dirty="0">
                <a:solidFill>
                  <a:schemeClr val="accent5">
                    <a:lumMod val="75000"/>
                  </a:schemeClr>
                </a:solidFill>
              </a:rPr>
              <a:t>Anatomie : innervation sensitive du membre inférieur – nerfs</a:t>
            </a:r>
            <a:endParaRPr lang="en-US" sz="3600" dirty="0">
              <a:solidFill>
                <a:schemeClr val="accent5">
                  <a:lumMod val="75000"/>
                </a:schemeClr>
              </a:solidFill>
            </a:endParaRPr>
          </a:p>
        </p:txBody>
      </p:sp>
      <p:cxnSp>
        <p:nvCxnSpPr>
          <p:cNvPr id="12" name="Connecteur droit 4">
            <a:extLst>
              <a:ext uri="{FF2B5EF4-FFF2-40B4-BE49-F238E27FC236}">
                <a16:creationId xmlns:a16="http://schemas.microsoft.com/office/drawing/2014/main" id="{B523125F-A1CB-45D7-8B0B-1A1902CBA324}"/>
              </a:ext>
            </a:extLst>
          </p:cNvPr>
          <p:cNvCxnSpPr>
            <a:cxnSpLocks/>
          </p:cNvCxnSpPr>
          <p:nvPr/>
        </p:nvCxnSpPr>
        <p:spPr>
          <a:xfrm>
            <a:off x="916412" y="926166"/>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295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22</a:t>
            </a:fld>
            <a:endParaRPr lang="fr-FR"/>
          </a:p>
        </p:txBody>
      </p:sp>
      <p:pic>
        <p:nvPicPr>
          <p:cNvPr id="5" name="Image 4">
            <a:extLst>
              <a:ext uri="{FF2B5EF4-FFF2-40B4-BE49-F238E27FC236}">
                <a16:creationId xmlns:a16="http://schemas.microsoft.com/office/drawing/2014/main" id="{A09D6634-2C46-81C9-2655-37D66B5AC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327" y="873128"/>
            <a:ext cx="3181702" cy="5904190"/>
          </a:xfrm>
          <a:prstGeom prst="rect">
            <a:avLst/>
          </a:prstGeom>
        </p:spPr>
      </p:pic>
      <p:sp>
        <p:nvSpPr>
          <p:cNvPr id="6" name="Titre 1">
            <a:extLst>
              <a:ext uri="{FF2B5EF4-FFF2-40B4-BE49-F238E27FC236}">
                <a16:creationId xmlns:a16="http://schemas.microsoft.com/office/drawing/2014/main" id="{23330782-D767-468B-973D-1FE2813B7F95}"/>
              </a:ext>
            </a:extLst>
          </p:cNvPr>
          <p:cNvSpPr txBox="1">
            <a:spLocks/>
          </p:cNvSpPr>
          <p:nvPr/>
        </p:nvSpPr>
        <p:spPr>
          <a:xfrm>
            <a:off x="916412" y="135250"/>
            <a:ext cx="10058400" cy="660741"/>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3600" dirty="0">
                <a:solidFill>
                  <a:schemeClr val="accent5">
                    <a:lumMod val="75000"/>
                  </a:schemeClr>
                </a:solidFill>
              </a:rPr>
              <a:t>Anatomie : innervation sensitive du membre inférieur – nerfs</a:t>
            </a:r>
            <a:endParaRPr lang="en-US" sz="3600" dirty="0">
              <a:solidFill>
                <a:schemeClr val="accent5">
                  <a:lumMod val="75000"/>
                </a:schemeClr>
              </a:solidFill>
            </a:endParaRPr>
          </a:p>
        </p:txBody>
      </p:sp>
      <p:cxnSp>
        <p:nvCxnSpPr>
          <p:cNvPr id="7" name="Connecteur droit 4">
            <a:extLst>
              <a:ext uri="{FF2B5EF4-FFF2-40B4-BE49-F238E27FC236}">
                <a16:creationId xmlns:a16="http://schemas.microsoft.com/office/drawing/2014/main" id="{98592889-1033-4914-ACD9-5DE28067CB91}"/>
              </a:ext>
            </a:extLst>
          </p:cNvPr>
          <p:cNvCxnSpPr>
            <a:cxnSpLocks/>
          </p:cNvCxnSpPr>
          <p:nvPr/>
        </p:nvCxnSpPr>
        <p:spPr>
          <a:xfrm>
            <a:off x="916412" y="926166"/>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198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23</a:t>
            </a:fld>
            <a:endParaRPr lang="fr-FR"/>
          </a:p>
        </p:txBody>
      </p:sp>
      <p:graphicFrame>
        <p:nvGraphicFramePr>
          <p:cNvPr id="3" name="Tableau 4">
            <a:extLst>
              <a:ext uri="{FF2B5EF4-FFF2-40B4-BE49-F238E27FC236}">
                <a16:creationId xmlns:a16="http://schemas.microsoft.com/office/drawing/2014/main" id="{AE91B95D-0B2A-C8F4-412A-8A0D622AD786}"/>
              </a:ext>
            </a:extLst>
          </p:cNvPr>
          <p:cNvGraphicFramePr>
            <a:graphicFrameLocks noGrp="1"/>
          </p:cNvGraphicFramePr>
          <p:nvPr/>
        </p:nvGraphicFramePr>
        <p:xfrm>
          <a:off x="627529" y="971815"/>
          <a:ext cx="11030684" cy="4845565"/>
        </p:xfrm>
        <a:graphic>
          <a:graphicData uri="http://schemas.openxmlformats.org/drawingml/2006/table">
            <a:tbl>
              <a:tblPr firstRow="1" bandRow="1">
                <a:tableStyleId>{5C22544A-7EE6-4342-B048-85BDC9FD1C3A}</a:tableStyleId>
              </a:tblPr>
              <a:tblGrid>
                <a:gridCol w="4324529">
                  <a:extLst>
                    <a:ext uri="{9D8B030D-6E8A-4147-A177-3AD203B41FA5}">
                      <a16:colId xmlns:a16="http://schemas.microsoft.com/office/drawing/2014/main" val="1675074149"/>
                    </a:ext>
                  </a:extLst>
                </a:gridCol>
                <a:gridCol w="4150323">
                  <a:extLst>
                    <a:ext uri="{9D8B030D-6E8A-4147-A177-3AD203B41FA5}">
                      <a16:colId xmlns:a16="http://schemas.microsoft.com/office/drawing/2014/main" val="1538307889"/>
                    </a:ext>
                  </a:extLst>
                </a:gridCol>
                <a:gridCol w="2555832">
                  <a:extLst>
                    <a:ext uri="{9D8B030D-6E8A-4147-A177-3AD203B41FA5}">
                      <a16:colId xmlns:a16="http://schemas.microsoft.com/office/drawing/2014/main" val="3422461819"/>
                    </a:ext>
                  </a:extLst>
                </a:gridCol>
              </a:tblGrid>
              <a:tr h="353085">
                <a:tc>
                  <a:txBody>
                    <a:bodyPr/>
                    <a:lstStyle/>
                    <a:p>
                      <a:r>
                        <a:rPr lang="fr-FR" sz="1800" dirty="0"/>
                        <a:t>Muscle</a:t>
                      </a:r>
                      <a:endParaRPr lang="en-US" sz="1800" dirty="0"/>
                    </a:p>
                  </a:txBody>
                  <a:tcPr/>
                </a:tc>
                <a:tc>
                  <a:txBody>
                    <a:bodyPr/>
                    <a:lstStyle/>
                    <a:p>
                      <a:pPr algn="ctr"/>
                      <a:r>
                        <a:rPr lang="fr-FR" sz="1800" dirty="0"/>
                        <a:t>Nerf</a:t>
                      </a:r>
                      <a:endParaRPr lang="en-US" sz="1800" dirty="0"/>
                    </a:p>
                  </a:txBody>
                  <a:tcPr/>
                </a:tc>
                <a:tc>
                  <a:txBody>
                    <a:bodyPr/>
                    <a:lstStyle/>
                    <a:p>
                      <a:pPr algn="ctr"/>
                      <a:r>
                        <a:rPr lang="fr-FR" sz="1800" dirty="0"/>
                        <a:t>Racine</a:t>
                      </a:r>
                      <a:endParaRPr lang="en-US" sz="1800" dirty="0"/>
                    </a:p>
                  </a:txBody>
                  <a:tcPr/>
                </a:tc>
                <a:extLst>
                  <a:ext uri="{0D108BD9-81ED-4DB2-BD59-A6C34878D82A}">
                    <a16:rowId xmlns:a16="http://schemas.microsoft.com/office/drawing/2014/main" val="1668628438"/>
                  </a:ext>
                </a:extLst>
              </a:tr>
              <a:tr h="377269">
                <a:tc>
                  <a:txBody>
                    <a:bodyPr/>
                    <a:lstStyle/>
                    <a:p>
                      <a:r>
                        <a:rPr lang="fr-FR" sz="1800" b="1" dirty="0">
                          <a:solidFill>
                            <a:srgbClr val="DA0000"/>
                          </a:solidFill>
                        </a:rPr>
                        <a:t>Psoas-iliaque</a:t>
                      </a:r>
                      <a:endParaRPr lang="en-US" sz="1800" b="1" dirty="0">
                        <a:solidFill>
                          <a:srgbClr val="DA0000"/>
                        </a:solidFill>
                      </a:endParaRPr>
                    </a:p>
                  </a:txBody>
                  <a:tcPr/>
                </a:tc>
                <a:tc>
                  <a:txBody>
                    <a:bodyPr/>
                    <a:lstStyle/>
                    <a:p>
                      <a:pPr algn="ctr"/>
                      <a:r>
                        <a:rPr lang="fr-FR" sz="1800" b="1" dirty="0">
                          <a:solidFill>
                            <a:srgbClr val="DA0000"/>
                          </a:solidFill>
                        </a:rPr>
                        <a:t>Plexus lombaire + nerf fémoral</a:t>
                      </a:r>
                      <a:endParaRPr lang="en-US" sz="1800" b="1" dirty="0">
                        <a:solidFill>
                          <a:srgbClr val="DA0000"/>
                        </a:solidFill>
                      </a:endParaRPr>
                    </a:p>
                  </a:txBody>
                  <a:tcPr/>
                </a:tc>
                <a:tc>
                  <a:txBody>
                    <a:bodyPr/>
                    <a:lstStyle/>
                    <a:p>
                      <a:pPr algn="ctr"/>
                      <a:r>
                        <a:rPr lang="fr-FR" sz="1800" b="1" dirty="0">
                          <a:solidFill>
                            <a:srgbClr val="DA0000"/>
                          </a:solidFill>
                        </a:rPr>
                        <a:t>L1-L4</a:t>
                      </a:r>
                      <a:endParaRPr lang="en-US" sz="1800" b="1" dirty="0">
                        <a:solidFill>
                          <a:srgbClr val="DA0000"/>
                        </a:solidFill>
                      </a:endParaRPr>
                    </a:p>
                  </a:txBody>
                  <a:tcPr/>
                </a:tc>
                <a:extLst>
                  <a:ext uri="{0D108BD9-81ED-4DB2-BD59-A6C34878D82A}">
                    <a16:rowId xmlns:a16="http://schemas.microsoft.com/office/drawing/2014/main" val="3054131230"/>
                  </a:ext>
                </a:extLst>
              </a:tr>
              <a:tr h="377269">
                <a:tc>
                  <a:txBody>
                    <a:bodyPr/>
                    <a:lstStyle/>
                    <a:p>
                      <a:r>
                        <a:rPr lang="fr-FR" sz="1800" b="1" dirty="0">
                          <a:solidFill>
                            <a:srgbClr val="DA0000"/>
                          </a:solidFill>
                        </a:rPr>
                        <a:t>Quadriceps</a:t>
                      </a:r>
                      <a:endParaRPr lang="en-US" sz="1800" b="1" dirty="0">
                        <a:solidFill>
                          <a:srgbClr val="DA0000"/>
                        </a:solidFill>
                      </a:endParaRPr>
                    </a:p>
                  </a:txBody>
                  <a:tcPr/>
                </a:tc>
                <a:tc>
                  <a:txBody>
                    <a:bodyPr/>
                    <a:lstStyle/>
                    <a:p>
                      <a:pPr algn="ctr"/>
                      <a:r>
                        <a:rPr lang="fr-FR" sz="1800" b="1" dirty="0">
                          <a:solidFill>
                            <a:srgbClr val="DA0000"/>
                          </a:solidFill>
                        </a:rPr>
                        <a:t>Nerf fémoral</a:t>
                      </a:r>
                      <a:endParaRPr lang="en-US" sz="1800" b="1" dirty="0">
                        <a:solidFill>
                          <a:srgbClr val="DA0000"/>
                        </a:solidFill>
                      </a:endParaRPr>
                    </a:p>
                  </a:txBody>
                  <a:tcPr/>
                </a:tc>
                <a:tc>
                  <a:txBody>
                    <a:bodyPr/>
                    <a:lstStyle/>
                    <a:p>
                      <a:pPr algn="ctr"/>
                      <a:r>
                        <a:rPr lang="fr-FR" sz="1800" b="1" dirty="0">
                          <a:solidFill>
                            <a:srgbClr val="DA0000"/>
                          </a:solidFill>
                        </a:rPr>
                        <a:t>L3-L4</a:t>
                      </a:r>
                      <a:endParaRPr lang="en-US" sz="1800" b="1" dirty="0">
                        <a:solidFill>
                          <a:srgbClr val="DA0000"/>
                        </a:solidFill>
                      </a:endParaRPr>
                    </a:p>
                  </a:txBody>
                  <a:tcPr/>
                </a:tc>
                <a:extLst>
                  <a:ext uri="{0D108BD9-81ED-4DB2-BD59-A6C34878D82A}">
                    <a16:rowId xmlns:a16="http://schemas.microsoft.com/office/drawing/2014/main" val="4219858769"/>
                  </a:ext>
                </a:extLst>
              </a:tr>
              <a:tr h="377269">
                <a:tc>
                  <a:txBody>
                    <a:bodyPr/>
                    <a:lstStyle/>
                    <a:p>
                      <a:r>
                        <a:rPr lang="fr-FR" sz="1800" b="0" dirty="0">
                          <a:solidFill>
                            <a:schemeClr val="accent5">
                              <a:lumMod val="75000"/>
                            </a:schemeClr>
                          </a:solidFill>
                        </a:rPr>
                        <a:t>Grand fessier</a:t>
                      </a:r>
                      <a:endParaRPr lang="en-US" sz="1800" b="0" dirty="0">
                        <a:solidFill>
                          <a:schemeClr val="accent5">
                            <a:lumMod val="75000"/>
                          </a:schemeClr>
                        </a:solidFill>
                      </a:endParaRPr>
                    </a:p>
                  </a:txBody>
                  <a:tcPr/>
                </a:tc>
                <a:tc>
                  <a:txBody>
                    <a:bodyPr/>
                    <a:lstStyle/>
                    <a:p>
                      <a:pPr algn="ctr"/>
                      <a:r>
                        <a:rPr lang="fr-FR" sz="1800" b="0" dirty="0">
                          <a:solidFill>
                            <a:schemeClr val="accent5">
                              <a:lumMod val="75000"/>
                            </a:schemeClr>
                          </a:solidFill>
                        </a:rPr>
                        <a:t>Nerf glutéal inférieur</a:t>
                      </a:r>
                      <a:endParaRPr lang="en-US" sz="1800" b="0" dirty="0">
                        <a:solidFill>
                          <a:schemeClr val="accent5">
                            <a:lumMod val="75000"/>
                          </a:schemeClr>
                        </a:solidFill>
                      </a:endParaRPr>
                    </a:p>
                  </a:txBody>
                  <a:tcPr/>
                </a:tc>
                <a:tc>
                  <a:txBody>
                    <a:bodyPr/>
                    <a:lstStyle/>
                    <a:p>
                      <a:pPr algn="ctr"/>
                      <a:r>
                        <a:rPr lang="fr-FR" sz="1800" b="0" dirty="0" err="1">
                          <a:solidFill>
                            <a:schemeClr val="accent5">
                              <a:lumMod val="75000"/>
                            </a:schemeClr>
                          </a:solidFill>
                        </a:rPr>
                        <a:t>S1</a:t>
                      </a:r>
                      <a:endParaRPr lang="en-US" sz="1800" b="0" dirty="0">
                        <a:solidFill>
                          <a:schemeClr val="accent5">
                            <a:lumMod val="75000"/>
                          </a:schemeClr>
                        </a:solidFill>
                      </a:endParaRPr>
                    </a:p>
                  </a:txBody>
                  <a:tcPr/>
                </a:tc>
                <a:extLst>
                  <a:ext uri="{0D108BD9-81ED-4DB2-BD59-A6C34878D82A}">
                    <a16:rowId xmlns:a16="http://schemas.microsoft.com/office/drawing/2014/main" val="1296323078"/>
                  </a:ext>
                </a:extLst>
              </a:tr>
              <a:tr h="377269">
                <a:tc>
                  <a:txBody>
                    <a:bodyPr/>
                    <a:lstStyle/>
                    <a:p>
                      <a:r>
                        <a:rPr lang="fr-FR" sz="1800" b="0" dirty="0">
                          <a:solidFill>
                            <a:schemeClr val="accent5">
                              <a:lumMod val="75000"/>
                            </a:schemeClr>
                          </a:solidFill>
                        </a:rPr>
                        <a:t>Moyen fessier</a:t>
                      </a:r>
                      <a:endParaRPr lang="en-US" sz="1800" b="0" dirty="0">
                        <a:solidFill>
                          <a:schemeClr val="accent5">
                            <a:lumMod val="75000"/>
                          </a:schemeClr>
                        </a:solidFill>
                      </a:endParaRPr>
                    </a:p>
                  </a:txBody>
                  <a:tcPr/>
                </a:tc>
                <a:tc>
                  <a:txBody>
                    <a:bodyPr/>
                    <a:lstStyle/>
                    <a:p>
                      <a:pPr algn="ctr"/>
                      <a:r>
                        <a:rPr lang="fr-FR" sz="1800" b="0" dirty="0">
                          <a:solidFill>
                            <a:schemeClr val="accent5">
                              <a:lumMod val="75000"/>
                            </a:schemeClr>
                          </a:solidFill>
                        </a:rPr>
                        <a:t>Nerf glutéal supérieur</a:t>
                      </a:r>
                      <a:endParaRPr lang="en-US" sz="1800" b="0" dirty="0">
                        <a:solidFill>
                          <a:schemeClr val="accent5">
                            <a:lumMod val="75000"/>
                          </a:schemeClr>
                        </a:solidFill>
                      </a:endParaRPr>
                    </a:p>
                  </a:txBody>
                  <a:tcPr/>
                </a:tc>
                <a:tc>
                  <a:txBody>
                    <a:bodyPr/>
                    <a:lstStyle/>
                    <a:p>
                      <a:pPr algn="ctr"/>
                      <a:r>
                        <a:rPr lang="fr-FR" sz="1800" b="0" dirty="0" err="1">
                          <a:solidFill>
                            <a:schemeClr val="accent5">
                              <a:lumMod val="75000"/>
                            </a:schemeClr>
                          </a:solidFill>
                        </a:rPr>
                        <a:t>L5</a:t>
                      </a:r>
                      <a:endParaRPr lang="en-US" sz="1800" b="0" dirty="0">
                        <a:solidFill>
                          <a:schemeClr val="accent5">
                            <a:lumMod val="75000"/>
                          </a:schemeClr>
                        </a:solidFill>
                      </a:endParaRPr>
                    </a:p>
                  </a:txBody>
                  <a:tcPr/>
                </a:tc>
                <a:extLst>
                  <a:ext uri="{0D108BD9-81ED-4DB2-BD59-A6C34878D82A}">
                    <a16:rowId xmlns:a16="http://schemas.microsoft.com/office/drawing/2014/main" val="4196337656"/>
                  </a:ext>
                </a:extLst>
              </a:tr>
              <a:tr h="377269">
                <a:tc>
                  <a:txBody>
                    <a:bodyPr/>
                    <a:lstStyle/>
                    <a:p>
                      <a:r>
                        <a:rPr lang="fr-FR" sz="1800" b="0" dirty="0">
                          <a:solidFill>
                            <a:srgbClr val="FF6600"/>
                          </a:solidFill>
                        </a:rPr>
                        <a:t>Adducteurs</a:t>
                      </a:r>
                      <a:endParaRPr lang="en-US" sz="1800" b="0" dirty="0">
                        <a:solidFill>
                          <a:srgbClr val="FF6600"/>
                        </a:solidFill>
                      </a:endParaRPr>
                    </a:p>
                  </a:txBody>
                  <a:tcPr/>
                </a:tc>
                <a:tc>
                  <a:txBody>
                    <a:bodyPr/>
                    <a:lstStyle/>
                    <a:p>
                      <a:pPr algn="ctr"/>
                      <a:r>
                        <a:rPr lang="fr-FR" sz="1800" b="0" dirty="0">
                          <a:solidFill>
                            <a:srgbClr val="FF6600"/>
                          </a:solidFill>
                        </a:rPr>
                        <a:t>Nerf obturateur</a:t>
                      </a:r>
                      <a:endParaRPr lang="en-US" sz="1800" b="0" dirty="0">
                        <a:solidFill>
                          <a:srgbClr val="FF6600"/>
                        </a:solidFill>
                      </a:endParaRPr>
                    </a:p>
                  </a:txBody>
                  <a:tcPr/>
                </a:tc>
                <a:tc>
                  <a:txBody>
                    <a:bodyPr/>
                    <a:lstStyle/>
                    <a:p>
                      <a:pPr algn="ctr"/>
                      <a:r>
                        <a:rPr lang="fr-FR" sz="1800" b="0" dirty="0">
                          <a:solidFill>
                            <a:srgbClr val="FF6600"/>
                          </a:solidFill>
                        </a:rPr>
                        <a:t>L2-L3</a:t>
                      </a:r>
                      <a:endParaRPr lang="en-US" sz="1800" b="0" dirty="0">
                        <a:solidFill>
                          <a:srgbClr val="FF6600"/>
                        </a:solidFill>
                      </a:endParaRPr>
                    </a:p>
                  </a:txBody>
                  <a:tcPr/>
                </a:tc>
                <a:extLst>
                  <a:ext uri="{0D108BD9-81ED-4DB2-BD59-A6C34878D82A}">
                    <a16:rowId xmlns:a16="http://schemas.microsoft.com/office/drawing/2014/main" val="2200502922"/>
                  </a:ext>
                </a:extLst>
              </a:tr>
              <a:tr h="433680">
                <a:tc>
                  <a:txBody>
                    <a:bodyPr/>
                    <a:lstStyle/>
                    <a:p>
                      <a:r>
                        <a:rPr lang="fr-FR" sz="1800" b="1" dirty="0">
                          <a:solidFill>
                            <a:schemeClr val="tx2">
                              <a:lumMod val="75000"/>
                            </a:schemeClr>
                          </a:solidFill>
                        </a:rPr>
                        <a:t>Ischio-jambiers (SM, ST, Biceps fémoral)</a:t>
                      </a:r>
                      <a:endParaRPr lang="en-US" sz="1800" b="1" dirty="0">
                        <a:solidFill>
                          <a:schemeClr val="tx2">
                            <a:lumMod val="75000"/>
                          </a:schemeClr>
                        </a:solidFill>
                      </a:endParaRPr>
                    </a:p>
                  </a:txBody>
                  <a:tcPr/>
                </a:tc>
                <a:tc>
                  <a:txBody>
                    <a:bodyPr/>
                    <a:lstStyle/>
                    <a:p>
                      <a:pPr algn="ctr"/>
                      <a:r>
                        <a:rPr lang="fr-FR" sz="1800" b="1" dirty="0">
                          <a:solidFill>
                            <a:schemeClr val="tx2">
                              <a:lumMod val="75000"/>
                            </a:schemeClr>
                          </a:solidFill>
                        </a:rPr>
                        <a:t>Nerf sciatique</a:t>
                      </a:r>
                    </a:p>
                  </a:txBody>
                  <a:tcPr/>
                </a:tc>
                <a:tc>
                  <a:txBody>
                    <a:bodyPr/>
                    <a:lstStyle/>
                    <a:p>
                      <a:pPr algn="ctr"/>
                      <a:r>
                        <a:rPr lang="fr-FR" sz="1800" b="1" dirty="0">
                          <a:solidFill>
                            <a:schemeClr val="tx2">
                              <a:lumMod val="75000"/>
                            </a:schemeClr>
                          </a:solidFill>
                        </a:rPr>
                        <a:t>L4-S3</a:t>
                      </a:r>
                      <a:endParaRPr lang="en-US" sz="1800" b="1" dirty="0">
                        <a:solidFill>
                          <a:schemeClr val="tx2">
                            <a:lumMod val="75000"/>
                          </a:schemeClr>
                        </a:solidFill>
                      </a:endParaRPr>
                    </a:p>
                  </a:txBody>
                  <a:tcPr/>
                </a:tc>
                <a:extLst>
                  <a:ext uri="{0D108BD9-81ED-4DB2-BD59-A6C34878D82A}">
                    <a16:rowId xmlns:a16="http://schemas.microsoft.com/office/drawing/2014/main" val="2988781290"/>
                  </a:ext>
                </a:extLst>
              </a:tr>
              <a:tr h="377269">
                <a:tc>
                  <a:txBody>
                    <a:bodyPr/>
                    <a:lstStyle/>
                    <a:p>
                      <a:r>
                        <a:rPr lang="fr-FR" sz="1800" b="1" dirty="0">
                          <a:solidFill>
                            <a:schemeClr val="accent2">
                              <a:lumMod val="75000"/>
                            </a:schemeClr>
                          </a:solidFill>
                        </a:rPr>
                        <a:t>Triceps sural</a:t>
                      </a:r>
                      <a:endParaRPr lang="en-US" sz="1800" b="1" dirty="0">
                        <a:solidFill>
                          <a:schemeClr val="accent2">
                            <a:lumMod val="75000"/>
                          </a:schemeClr>
                        </a:solidFill>
                      </a:endParaRPr>
                    </a:p>
                  </a:txBody>
                  <a:tcPr/>
                </a:tc>
                <a:tc>
                  <a:txBody>
                    <a:bodyPr/>
                    <a:lstStyle/>
                    <a:p>
                      <a:pPr algn="ctr"/>
                      <a:r>
                        <a:rPr lang="fr-FR" sz="1800" b="1" dirty="0">
                          <a:solidFill>
                            <a:schemeClr val="accent2">
                              <a:lumMod val="75000"/>
                            </a:schemeClr>
                          </a:solidFill>
                        </a:rPr>
                        <a:t>Nerf tibial</a:t>
                      </a:r>
                      <a:endParaRPr lang="en-US" sz="1800" b="1" dirty="0">
                        <a:solidFill>
                          <a:schemeClr val="accent2">
                            <a:lumMod val="75000"/>
                          </a:schemeClr>
                        </a:solidFill>
                      </a:endParaRPr>
                    </a:p>
                  </a:txBody>
                  <a:tcPr/>
                </a:tc>
                <a:tc>
                  <a:txBody>
                    <a:bodyPr/>
                    <a:lstStyle/>
                    <a:p>
                      <a:pPr algn="ctr"/>
                      <a:r>
                        <a:rPr lang="fr-FR" sz="1800" b="1" dirty="0" err="1">
                          <a:solidFill>
                            <a:schemeClr val="accent2">
                              <a:lumMod val="75000"/>
                            </a:schemeClr>
                          </a:solidFill>
                        </a:rPr>
                        <a:t>S1</a:t>
                      </a:r>
                      <a:endParaRPr lang="en-US" sz="1800" b="1" dirty="0">
                        <a:solidFill>
                          <a:schemeClr val="accent2">
                            <a:lumMod val="75000"/>
                          </a:schemeClr>
                        </a:solidFill>
                      </a:endParaRPr>
                    </a:p>
                  </a:txBody>
                  <a:tcPr/>
                </a:tc>
                <a:extLst>
                  <a:ext uri="{0D108BD9-81ED-4DB2-BD59-A6C34878D82A}">
                    <a16:rowId xmlns:a16="http://schemas.microsoft.com/office/drawing/2014/main" val="47810498"/>
                  </a:ext>
                </a:extLst>
              </a:tr>
              <a:tr h="377269">
                <a:tc>
                  <a:txBody>
                    <a:bodyPr/>
                    <a:lstStyle/>
                    <a:p>
                      <a:r>
                        <a:rPr lang="fr-FR" sz="1800" b="1" dirty="0">
                          <a:solidFill>
                            <a:schemeClr val="accent1">
                              <a:lumMod val="75000"/>
                            </a:schemeClr>
                          </a:solidFill>
                        </a:rPr>
                        <a:t>Tibial antérieur</a:t>
                      </a:r>
                      <a:endParaRPr lang="en-US" sz="1800" b="1" dirty="0">
                        <a:solidFill>
                          <a:schemeClr val="accent1">
                            <a:lumMod val="75000"/>
                          </a:schemeClr>
                        </a:solidFill>
                      </a:endParaRPr>
                    </a:p>
                  </a:txBody>
                  <a:tcPr/>
                </a:tc>
                <a:tc>
                  <a:txBody>
                    <a:bodyPr/>
                    <a:lstStyle/>
                    <a:p>
                      <a:pPr algn="ctr"/>
                      <a:r>
                        <a:rPr lang="fr-FR" sz="1800" b="1" dirty="0">
                          <a:solidFill>
                            <a:schemeClr val="accent1">
                              <a:lumMod val="75000"/>
                            </a:schemeClr>
                          </a:solidFill>
                        </a:rPr>
                        <a:t>Nerf fibulaire</a:t>
                      </a:r>
                      <a:endParaRPr lang="en-US" sz="1800" b="1" dirty="0">
                        <a:solidFill>
                          <a:schemeClr val="accent1">
                            <a:lumMod val="75000"/>
                          </a:schemeClr>
                        </a:solidFill>
                      </a:endParaRPr>
                    </a:p>
                  </a:txBody>
                  <a:tcPr/>
                </a:tc>
                <a:tc>
                  <a:txBody>
                    <a:bodyPr/>
                    <a:lstStyle/>
                    <a:p>
                      <a:pPr algn="ctr"/>
                      <a:r>
                        <a:rPr lang="fr-FR" sz="1800" b="1" dirty="0">
                          <a:solidFill>
                            <a:schemeClr val="accent1">
                              <a:lumMod val="75000"/>
                            </a:schemeClr>
                          </a:solidFill>
                        </a:rPr>
                        <a:t>(</a:t>
                      </a:r>
                      <a:r>
                        <a:rPr lang="fr-FR" sz="1800" b="1" dirty="0" err="1">
                          <a:solidFill>
                            <a:schemeClr val="accent1">
                              <a:lumMod val="75000"/>
                            </a:schemeClr>
                          </a:solidFill>
                        </a:rPr>
                        <a:t>L4</a:t>
                      </a:r>
                      <a:r>
                        <a:rPr lang="fr-FR" sz="1800" b="1" dirty="0">
                          <a:solidFill>
                            <a:schemeClr val="accent1">
                              <a:lumMod val="75000"/>
                            </a:schemeClr>
                          </a:solidFill>
                        </a:rPr>
                        <a:t>)</a:t>
                      </a:r>
                      <a:r>
                        <a:rPr lang="fr-FR" sz="1800" b="1" dirty="0" err="1">
                          <a:solidFill>
                            <a:schemeClr val="accent1">
                              <a:lumMod val="75000"/>
                            </a:schemeClr>
                          </a:solidFill>
                        </a:rPr>
                        <a:t>L5</a:t>
                      </a:r>
                      <a:endParaRPr lang="en-US" sz="1800" b="1" dirty="0">
                        <a:solidFill>
                          <a:schemeClr val="accent1">
                            <a:lumMod val="75000"/>
                          </a:schemeClr>
                        </a:solidFill>
                      </a:endParaRPr>
                    </a:p>
                  </a:txBody>
                  <a:tcPr/>
                </a:tc>
                <a:extLst>
                  <a:ext uri="{0D108BD9-81ED-4DB2-BD59-A6C34878D82A}">
                    <a16:rowId xmlns:a16="http://schemas.microsoft.com/office/drawing/2014/main" val="2338226039"/>
                  </a:ext>
                </a:extLst>
              </a:tr>
              <a:tr h="377269">
                <a:tc>
                  <a:txBody>
                    <a:bodyPr/>
                    <a:lstStyle/>
                    <a:p>
                      <a:r>
                        <a:rPr lang="fr-FR" sz="1800" b="1" dirty="0">
                          <a:solidFill>
                            <a:schemeClr val="accent2">
                              <a:lumMod val="75000"/>
                            </a:schemeClr>
                          </a:solidFill>
                        </a:rPr>
                        <a:t>Tibial postérieur</a:t>
                      </a:r>
                      <a:endParaRPr lang="en-US" sz="1800" b="1" dirty="0">
                        <a:solidFill>
                          <a:schemeClr val="accent2">
                            <a:lumMod val="75000"/>
                          </a:schemeClr>
                        </a:solidFill>
                      </a:endParaRPr>
                    </a:p>
                  </a:txBody>
                  <a:tcPr/>
                </a:tc>
                <a:tc>
                  <a:txBody>
                    <a:bodyPr/>
                    <a:lstStyle/>
                    <a:p>
                      <a:pPr algn="ctr"/>
                      <a:r>
                        <a:rPr lang="fr-FR" sz="1800" b="1" dirty="0">
                          <a:solidFill>
                            <a:schemeClr val="accent2">
                              <a:lumMod val="75000"/>
                            </a:schemeClr>
                          </a:solidFill>
                        </a:rPr>
                        <a:t>Nerf tibial</a:t>
                      </a:r>
                      <a:endParaRPr lang="en-US" sz="1800" b="1" dirty="0">
                        <a:solidFill>
                          <a:schemeClr val="accent2">
                            <a:lumMod val="75000"/>
                          </a:schemeClr>
                        </a:solidFill>
                      </a:endParaRPr>
                    </a:p>
                  </a:txBody>
                  <a:tcPr/>
                </a:tc>
                <a:tc>
                  <a:txBody>
                    <a:bodyPr/>
                    <a:lstStyle/>
                    <a:p>
                      <a:pPr algn="ctr"/>
                      <a:r>
                        <a:rPr lang="fr-FR" sz="1800" b="1" dirty="0" err="1">
                          <a:solidFill>
                            <a:schemeClr val="accent2">
                              <a:lumMod val="75000"/>
                            </a:schemeClr>
                          </a:solidFill>
                        </a:rPr>
                        <a:t>L5</a:t>
                      </a:r>
                      <a:endParaRPr lang="en-US" sz="1800" b="1" dirty="0">
                        <a:solidFill>
                          <a:schemeClr val="accent2">
                            <a:lumMod val="75000"/>
                          </a:schemeClr>
                        </a:solidFill>
                      </a:endParaRPr>
                    </a:p>
                  </a:txBody>
                  <a:tcPr/>
                </a:tc>
                <a:extLst>
                  <a:ext uri="{0D108BD9-81ED-4DB2-BD59-A6C34878D82A}">
                    <a16:rowId xmlns:a16="http://schemas.microsoft.com/office/drawing/2014/main" val="3667633711"/>
                  </a:ext>
                </a:extLst>
              </a:tr>
              <a:tr h="650704">
                <a:tc>
                  <a:txBody>
                    <a:bodyPr/>
                    <a:lstStyle/>
                    <a:p>
                      <a:r>
                        <a:rPr lang="fr-FR" sz="1800" b="0" dirty="0">
                          <a:solidFill>
                            <a:schemeClr val="accent1">
                              <a:lumMod val="75000"/>
                            </a:schemeClr>
                          </a:solidFill>
                        </a:rPr>
                        <a:t>Extenseur commun des orteils, extenseur propre du GO,  péroniers latéraux</a:t>
                      </a:r>
                      <a:endParaRPr lang="en-US" sz="1800" b="0" dirty="0">
                        <a:solidFill>
                          <a:schemeClr val="accent1">
                            <a:lumMod val="75000"/>
                          </a:schemeClr>
                        </a:solidFill>
                      </a:endParaRPr>
                    </a:p>
                  </a:txBody>
                  <a:tcPr/>
                </a:tc>
                <a:tc>
                  <a:txBody>
                    <a:bodyPr/>
                    <a:lstStyle/>
                    <a:p>
                      <a:pPr algn="ctr"/>
                      <a:r>
                        <a:rPr lang="fr-FR" sz="1800" b="0" dirty="0">
                          <a:solidFill>
                            <a:schemeClr val="accent1">
                              <a:lumMod val="75000"/>
                            </a:schemeClr>
                          </a:solidFill>
                        </a:rPr>
                        <a:t>Nerf fibulaire</a:t>
                      </a:r>
                      <a:endParaRPr lang="en-US" sz="1800" b="0" dirty="0">
                        <a:solidFill>
                          <a:schemeClr val="accent1">
                            <a:lumMod val="75000"/>
                          </a:schemeClr>
                        </a:solidFill>
                      </a:endParaRPr>
                    </a:p>
                  </a:txBody>
                  <a:tcPr/>
                </a:tc>
                <a:tc>
                  <a:txBody>
                    <a:bodyPr/>
                    <a:lstStyle/>
                    <a:p>
                      <a:pPr algn="ctr"/>
                      <a:r>
                        <a:rPr lang="fr-FR" sz="1800" b="0" dirty="0" err="1">
                          <a:solidFill>
                            <a:schemeClr val="accent1">
                              <a:lumMod val="75000"/>
                            </a:schemeClr>
                          </a:solidFill>
                        </a:rPr>
                        <a:t>L5</a:t>
                      </a:r>
                      <a:endParaRPr lang="en-US" sz="1800" b="0" dirty="0">
                        <a:solidFill>
                          <a:schemeClr val="accent1">
                            <a:lumMod val="75000"/>
                          </a:schemeClr>
                        </a:solidFill>
                      </a:endParaRPr>
                    </a:p>
                  </a:txBody>
                  <a:tcPr/>
                </a:tc>
                <a:extLst>
                  <a:ext uri="{0D108BD9-81ED-4DB2-BD59-A6C34878D82A}">
                    <a16:rowId xmlns:a16="http://schemas.microsoft.com/office/drawing/2014/main" val="1873541101"/>
                  </a:ext>
                </a:extLst>
              </a:tr>
              <a:tr h="377269">
                <a:tc>
                  <a:txBody>
                    <a:bodyPr/>
                    <a:lstStyle/>
                    <a:p>
                      <a:r>
                        <a:rPr lang="fr-FR" sz="1800" b="0" dirty="0">
                          <a:solidFill>
                            <a:schemeClr val="accent2">
                              <a:lumMod val="75000"/>
                            </a:schemeClr>
                          </a:solidFill>
                        </a:rPr>
                        <a:t>Court fléchisseur du gros orteil</a:t>
                      </a:r>
                      <a:endParaRPr lang="en-US" sz="1800" b="0" dirty="0">
                        <a:solidFill>
                          <a:schemeClr val="accent2">
                            <a:lumMod val="75000"/>
                          </a:schemeClr>
                        </a:solidFill>
                      </a:endParaRPr>
                    </a:p>
                  </a:txBody>
                  <a:tcPr/>
                </a:tc>
                <a:tc>
                  <a:txBody>
                    <a:bodyPr/>
                    <a:lstStyle/>
                    <a:p>
                      <a:pPr algn="ctr"/>
                      <a:r>
                        <a:rPr lang="fr-FR" sz="1800" b="0" dirty="0">
                          <a:solidFill>
                            <a:schemeClr val="accent2">
                              <a:lumMod val="75000"/>
                            </a:schemeClr>
                          </a:solidFill>
                        </a:rPr>
                        <a:t>Nerf tibial</a:t>
                      </a:r>
                      <a:endParaRPr lang="en-US" sz="1800" b="0" dirty="0">
                        <a:solidFill>
                          <a:schemeClr val="accent2">
                            <a:lumMod val="75000"/>
                          </a:schemeClr>
                        </a:solidFill>
                      </a:endParaRPr>
                    </a:p>
                  </a:txBody>
                  <a:tcPr/>
                </a:tc>
                <a:tc>
                  <a:txBody>
                    <a:bodyPr/>
                    <a:lstStyle/>
                    <a:p>
                      <a:pPr algn="ctr"/>
                      <a:r>
                        <a:rPr lang="fr-FR" sz="1800" b="0" dirty="0" err="1">
                          <a:solidFill>
                            <a:schemeClr val="accent2">
                              <a:lumMod val="75000"/>
                            </a:schemeClr>
                          </a:solidFill>
                        </a:rPr>
                        <a:t>S1</a:t>
                      </a:r>
                      <a:endParaRPr lang="en-US" sz="1800" b="0" dirty="0">
                        <a:solidFill>
                          <a:schemeClr val="accent2">
                            <a:lumMod val="75000"/>
                          </a:schemeClr>
                        </a:solidFill>
                      </a:endParaRPr>
                    </a:p>
                  </a:txBody>
                  <a:tcPr/>
                </a:tc>
                <a:extLst>
                  <a:ext uri="{0D108BD9-81ED-4DB2-BD59-A6C34878D82A}">
                    <a16:rowId xmlns:a16="http://schemas.microsoft.com/office/drawing/2014/main" val="705183192"/>
                  </a:ext>
                </a:extLst>
              </a:tr>
            </a:tbl>
          </a:graphicData>
        </a:graphic>
      </p:graphicFrame>
      <p:sp>
        <p:nvSpPr>
          <p:cNvPr id="5" name="ZoneTexte 4">
            <a:extLst>
              <a:ext uri="{FF2B5EF4-FFF2-40B4-BE49-F238E27FC236}">
                <a16:creationId xmlns:a16="http://schemas.microsoft.com/office/drawing/2014/main" id="{E1B293A0-5F46-4967-3480-30CF2808F827}"/>
              </a:ext>
            </a:extLst>
          </p:cNvPr>
          <p:cNvSpPr txBox="1"/>
          <p:nvPr/>
        </p:nvSpPr>
        <p:spPr>
          <a:xfrm>
            <a:off x="2159062" y="5880888"/>
            <a:ext cx="7573099" cy="369332"/>
          </a:xfrm>
          <a:prstGeom prst="rect">
            <a:avLst/>
          </a:prstGeom>
          <a:noFill/>
        </p:spPr>
        <p:txBody>
          <a:bodyPr wrap="none" rtlCol="0">
            <a:spAutoFit/>
          </a:bodyPr>
          <a:lstStyle/>
          <a:p>
            <a:r>
              <a:rPr lang="fr-FR" b="1" dirty="0">
                <a:solidFill>
                  <a:srgbClr val="FF0000"/>
                </a:solidFill>
              </a:rPr>
              <a:t>Nerf fémoral: L2-L4                                                                    </a:t>
            </a:r>
            <a:r>
              <a:rPr lang="fr-FR" b="1" dirty="0">
                <a:solidFill>
                  <a:srgbClr val="31489F"/>
                </a:solidFill>
              </a:rPr>
              <a:t>Nerf sciatique : L4-S3</a:t>
            </a:r>
            <a:endParaRPr lang="en-US" b="1" dirty="0">
              <a:solidFill>
                <a:srgbClr val="31489F"/>
              </a:solidFill>
            </a:endParaRPr>
          </a:p>
        </p:txBody>
      </p:sp>
      <p:sp>
        <p:nvSpPr>
          <p:cNvPr id="6" name="ZoneTexte 5">
            <a:extLst>
              <a:ext uri="{FF2B5EF4-FFF2-40B4-BE49-F238E27FC236}">
                <a16:creationId xmlns:a16="http://schemas.microsoft.com/office/drawing/2014/main" id="{0008B9D4-2926-8112-0C51-6BD128F4940F}"/>
              </a:ext>
            </a:extLst>
          </p:cNvPr>
          <p:cNvSpPr txBox="1"/>
          <p:nvPr/>
        </p:nvSpPr>
        <p:spPr>
          <a:xfrm>
            <a:off x="182880" y="6400800"/>
            <a:ext cx="2270622" cy="369332"/>
          </a:xfrm>
          <a:prstGeom prst="rect">
            <a:avLst/>
          </a:prstGeom>
          <a:noFill/>
        </p:spPr>
        <p:txBody>
          <a:bodyPr wrap="none" rtlCol="0">
            <a:spAutoFit/>
          </a:bodyPr>
          <a:lstStyle/>
          <a:p>
            <a:r>
              <a:rPr lang="fr-FR" b="1" dirty="0">
                <a:solidFill>
                  <a:schemeClr val="accent3">
                    <a:lumMod val="20000"/>
                    <a:lumOff val="80000"/>
                  </a:schemeClr>
                </a:solidFill>
              </a:rPr>
              <a:t>Anatomie/Sémiologie</a:t>
            </a:r>
          </a:p>
        </p:txBody>
      </p:sp>
      <p:sp>
        <p:nvSpPr>
          <p:cNvPr id="8" name="Titre 1">
            <a:extLst>
              <a:ext uri="{FF2B5EF4-FFF2-40B4-BE49-F238E27FC236}">
                <a16:creationId xmlns:a16="http://schemas.microsoft.com/office/drawing/2014/main" id="{ACF02E14-B97B-4252-A460-9DEB8CF76908}"/>
              </a:ext>
            </a:extLst>
          </p:cNvPr>
          <p:cNvSpPr txBox="1">
            <a:spLocks/>
          </p:cNvSpPr>
          <p:nvPr/>
        </p:nvSpPr>
        <p:spPr>
          <a:xfrm>
            <a:off x="916412" y="135250"/>
            <a:ext cx="10058400" cy="66074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3600" dirty="0">
                <a:solidFill>
                  <a:schemeClr val="accent5">
                    <a:lumMod val="75000"/>
                  </a:schemeClr>
                </a:solidFill>
              </a:rPr>
              <a:t>Anatomie : innervation motrice du membre inférieur </a:t>
            </a:r>
            <a:endParaRPr lang="en-US" sz="3600" dirty="0">
              <a:solidFill>
                <a:schemeClr val="accent5">
                  <a:lumMod val="75000"/>
                </a:schemeClr>
              </a:solidFill>
            </a:endParaRPr>
          </a:p>
        </p:txBody>
      </p:sp>
      <p:cxnSp>
        <p:nvCxnSpPr>
          <p:cNvPr id="9" name="Connecteur droit 4">
            <a:extLst>
              <a:ext uri="{FF2B5EF4-FFF2-40B4-BE49-F238E27FC236}">
                <a16:creationId xmlns:a16="http://schemas.microsoft.com/office/drawing/2014/main" id="{7BEAF1AF-FB58-4102-ABE2-56A977E067FF}"/>
              </a:ext>
            </a:extLst>
          </p:cNvPr>
          <p:cNvCxnSpPr>
            <a:cxnSpLocks/>
          </p:cNvCxnSpPr>
          <p:nvPr/>
        </p:nvCxnSpPr>
        <p:spPr>
          <a:xfrm>
            <a:off x="916412" y="926166"/>
            <a:ext cx="100404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716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79C02BF-9FDC-34B2-99E1-7305D0AE866C}"/>
              </a:ext>
            </a:extLst>
          </p:cNvPr>
          <p:cNvSpPr>
            <a:spLocks noGrp="1"/>
          </p:cNvSpPr>
          <p:nvPr>
            <p:ph type="sldNum" sz="quarter" idx="12"/>
          </p:nvPr>
        </p:nvSpPr>
        <p:spPr/>
        <p:txBody>
          <a:bodyPr/>
          <a:lstStyle/>
          <a:p>
            <a:fld id="{00AE547D-A43B-4D66-B2D4-DEA4AFB3D802}" type="slidenum">
              <a:rPr lang="fr-FR" smtClean="0"/>
              <a:pPr/>
              <a:t>24</a:t>
            </a:fld>
            <a:endParaRPr lang="fr-FR"/>
          </a:p>
        </p:txBody>
      </p:sp>
      <p:pic>
        <p:nvPicPr>
          <p:cNvPr id="2" name="steppage">
            <a:hlinkClick r:id="" action="ppaction://media"/>
            <a:extLst>
              <a:ext uri="{FF2B5EF4-FFF2-40B4-BE49-F238E27FC236}">
                <a16:creationId xmlns:a16="http://schemas.microsoft.com/office/drawing/2014/main" id="{6548C0F5-B4EC-4276-9F0A-AD6463EB41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2866" y="1168400"/>
            <a:ext cx="5266267" cy="3949700"/>
          </a:xfrm>
          <a:prstGeom prst="rect">
            <a:avLst/>
          </a:prstGeom>
        </p:spPr>
      </p:pic>
    </p:spTree>
    <p:extLst>
      <p:ext uri="{BB962C8B-B14F-4D97-AF65-F5344CB8AC3E}">
        <p14:creationId xmlns:p14="http://schemas.microsoft.com/office/powerpoint/2010/main" val="55783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10957680" cy="630942"/>
          </a:xfrm>
          <a:prstGeom prst="rect">
            <a:avLst/>
          </a:prstGeom>
          <a:noFill/>
        </p:spPr>
        <p:txBody>
          <a:bodyPr wrap="none" rtlCol="0">
            <a:spAutoFit/>
          </a:bodyPr>
          <a:lstStyle/>
          <a:p>
            <a:r>
              <a:rPr lang="fr-FR" sz="3500" dirty="0">
                <a:solidFill>
                  <a:schemeClr val="accent5">
                    <a:lumMod val="75000"/>
                  </a:schemeClr>
                </a:solidFill>
                <a:latin typeface="+mj-lt"/>
              </a:rPr>
              <a:t>Examen complémentaire du SNP : </a:t>
            </a:r>
            <a:r>
              <a:rPr lang="fr-FR" sz="3500" dirty="0" err="1">
                <a:solidFill>
                  <a:schemeClr val="accent5">
                    <a:lumMod val="75000"/>
                  </a:schemeClr>
                </a:solidFill>
                <a:latin typeface="+mj-lt"/>
              </a:rPr>
              <a:t>Electroneuromyogramme</a:t>
            </a:r>
            <a:endParaRPr lang="en-US" sz="35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25</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257909" y="1418461"/>
            <a:ext cx="3787996" cy="3693319"/>
          </a:xfrm>
          <a:prstGeom prst="rect">
            <a:avLst/>
          </a:prstGeom>
          <a:noFill/>
        </p:spPr>
        <p:txBody>
          <a:bodyPr wrap="square" rtlCol="0">
            <a:spAutoFit/>
          </a:bodyPr>
          <a:lstStyle/>
          <a:p>
            <a:pPr marL="285750" indent="-285750">
              <a:buFont typeface="Arial" panose="020B0604020202020204" pitchFamily="34" charset="0"/>
              <a:buChar char="•"/>
            </a:pPr>
            <a:r>
              <a:rPr lang="fr-FR" dirty="0"/>
              <a:t>Prolongement de l’examen clinique neurologique : examen de chaque composante du système neuromusculaire</a:t>
            </a:r>
          </a:p>
          <a:p>
            <a:pPr marL="285750" indent="-285750">
              <a:buFont typeface="Arial" panose="020B0604020202020204" pitchFamily="34" charset="0"/>
              <a:buChar char="•"/>
            </a:pPr>
            <a:endParaRPr lang="fr-FR" b="1" dirty="0"/>
          </a:p>
          <a:p>
            <a:pPr marL="285750" indent="-285750">
              <a:buFont typeface="Wingdings" panose="05000000000000000000" pitchFamily="2" charset="2"/>
              <a:buChar char="à"/>
            </a:pPr>
            <a:r>
              <a:rPr lang="fr-FR" b="1" dirty="0">
                <a:sym typeface="Wingdings" panose="05000000000000000000" pitchFamily="2" charset="2"/>
              </a:rPr>
              <a:t>Conductions motrices</a:t>
            </a:r>
          </a:p>
          <a:p>
            <a:pPr marL="285750" indent="-285750">
              <a:buFont typeface="Wingdings" panose="05000000000000000000" pitchFamily="2" charset="2"/>
              <a:buChar char="à"/>
            </a:pPr>
            <a:endParaRPr lang="fr-FR" b="1" dirty="0">
              <a:sym typeface="Wingdings" panose="05000000000000000000" pitchFamily="2" charset="2"/>
            </a:endParaRPr>
          </a:p>
          <a:p>
            <a:pPr marL="285750" indent="-285750">
              <a:buFont typeface="Wingdings" panose="05000000000000000000" pitchFamily="2" charset="2"/>
              <a:buChar char="à"/>
            </a:pPr>
            <a:r>
              <a:rPr lang="fr-FR" b="1" dirty="0">
                <a:sym typeface="Wingdings" panose="05000000000000000000" pitchFamily="2" charset="2"/>
              </a:rPr>
              <a:t>Conductions sensitives</a:t>
            </a:r>
          </a:p>
          <a:p>
            <a:pPr marL="285750" indent="-285750">
              <a:buFont typeface="Wingdings" panose="05000000000000000000" pitchFamily="2" charset="2"/>
              <a:buChar char="à"/>
            </a:pPr>
            <a:endParaRPr lang="fr-FR" b="1" dirty="0">
              <a:sym typeface="Wingdings" panose="05000000000000000000" pitchFamily="2" charset="2"/>
            </a:endParaRPr>
          </a:p>
          <a:p>
            <a:pPr marL="285750" indent="-285750">
              <a:buFont typeface="Wingdings" panose="05000000000000000000" pitchFamily="2" charset="2"/>
              <a:buChar char="à"/>
            </a:pPr>
            <a:r>
              <a:rPr lang="fr-FR" b="1" dirty="0">
                <a:sym typeface="Wingdings" panose="05000000000000000000" pitchFamily="2" charset="2"/>
              </a:rPr>
              <a:t>Stimulations répétitives (JNM)</a:t>
            </a:r>
          </a:p>
          <a:p>
            <a:pPr marL="285750" indent="-285750">
              <a:buFont typeface="Wingdings" panose="05000000000000000000" pitchFamily="2" charset="2"/>
              <a:buChar char="à"/>
            </a:pPr>
            <a:endParaRPr lang="fr-FR" b="1" dirty="0">
              <a:sym typeface="Wingdings" panose="05000000000000000000" pitchFamily="2" charset="2"/>
            </a:endParaRPr>
          </a:p>
          <a:p>
            <a:pPr marL="285750" indent="-285750">
              <a:buFont typeface="Wingdings" panose="05000000000000000000" pitchFamily="2" charset="2"/>
              <a:buChar char="à"/>
            </a:pPr>
            <a:r>
              <a:rPr lang="fr-FR" b="1" dirty="0">
                <a:sym typeface="Wingdings" panose="05000000000000000000" pitchFamily="2" charset="2"/>
              </a:rPr>
              <a:t>Myographie</a:t>
            </a:r>
          </a:p>
          <a:p>
            <a:endParaRPr lang="fr-FR" b="1" dirty="0"/>
          </a:p>
        </p:txBody>
      </p:sp>
      <p:pic>
        <p:nvPicPr>
          <p:cNvPr id="4" name="Picture 3">
            <a:extLst>
              <a:ext uri="{FF2B5EF4-FFF2-40B4-BE49-F238E27FC236}">
                <a16:creationId xmlns:a16="http://schemas.microsoft.com/office/drawing/2014/main" id="{725CA5D9-8635-4CDD-9149-96AFC05C9A04}"/>
              </a:ext>
            </a:extLst>
          </p:cNvPr>
          <p:cNvPicPr>
            <a:picLocks noChangeAspect="1"/>
          </p:cNvPicPr>
          <p:nvPr/>
        </p:nvPicPr>
        <p:blipFill rotWithShape="1">
          <a:blip r:embed="rId2">
            <a:extLst>
              <a:ext uri="{28A0092B-C50C-407E-A947-70E740481C1C}">
                <a14:useLocalDpi xmlns:a14="http://schemas.microsoft.com/office/drawing/2010/main" val="0"/>
              </a:ext>
            </a:extLst>
          </a:blip>
          <a:srcRect l="8704" t="10450" r="19074" b="19708"/>
          <a:stretch/>
        </p:blipFill>
        <p:spPr>
          <a:xfrm>
            <a:off x="4721006" y="1418461"/>
            <a:ext cx="6604000" cy="4470400"/>
          </a:xfrm>
          <a:prstGeom prst="rect">
            <a:avLst/>
          </a:prstGeom>
        </p:spPr>
      </p:pic>
    </p:spTree>
    <p:extLst>
      <p:ext uri="{BB962C8B-B14F-4D97-AF65-F5344CB8AC3E}">
        <p14:creationId xmlns:p14="http://schemas.microsoft.com/office/powerpoint/2010/main" val="925364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10957680" cy="630942"/>
          </a:xfrm>
          <a:prstGeom prst="rect">
            <a:avLst/>
          </a:prstGeom>
          <a:noFill/>
        </p:spPr>
        <p:txBody>
          <a:bodyPr wrap="none" rtlCol="0">
            <a:spAutoFit/>
          </a:bodyPr>
          <a:lstStyle/>
          <a:p>
            <a:r>
              <a:rPr lang="fr-FR" sz="3500" dirty="0">
                <a:solidFill>
                  <a:schemeClr val="accent5">
                    <a:lumMod val="75000"/>
                  </a:schemeClr>
                </a:solidFill>
                <a:latin typeface="+mj-lt"/>
              </a:rPr>
              <a:t>Examen complémentaire du SNP : </a:t>
            </a:r>
            <a:r>
              <a:rPr lang="fr-FR" sz="3500" dirty="0" err="1">
                <a:solidFill>
                  <a:schemeClr val="accent5">
                    <a:lumMod val="75000"/>
                  </a:schemeClr>
                </a:solidFill>
                <a:latin typeface="+mj-lt"/>
              </a:rPr>
              <a:t>Electroneuromyogramme</a:t>
            </a:r>
            <a:endParaRPr lang="en-US" sz="35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26</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257909" y="1418461"/>
            <a:ext cx="3787996" cy="3416320"/>
          </a:xfrm>
          <a:prstGeom prst="rect">
            <a:avLst/>
          </a:prstGeom>
          <a:noFill/>
        </p:spPr>
        <p:txBody>
          <a:bodyPr wrap="square" rtlCol="0">
            <a:spAutoFit/>
          </a:bodyPr>
          <a:lstStyle/>
          <a:p>
            <a:r>
              <a:rPr lang="fr-FR" b="1" dirty="0">
                <a:sym typeface="Wingdings" panose="05000000000000000000" pitchFamily="2" charset="2"/>
              </a:rPr>
              <a:t>Conductions motrices</a:t>
            </a:r>
          </a:p>
          <a:p>
            <a:pPr marL="285750" indent="-285750">
              <a:buFont typeface="Arial" panose="020B0604020202020204" pitchFamily="34" charset="0"/>
              <a:buChar char="•"/>
            </a:pPr>
            <a:r>
              <a:rPr lang="fr-FR" dirty="0">
                <a:solidFill>
                  <a:schemeClr val="accent1"/>
                </a:solidFill>
                <a:sym typeface="Wingdings" panose="05000000000000000000" pitchFamily="2" charset="2"/>
              </a:rPr>
              <a:t>Latence</a:t>
            </a:r>
          </a:p>
          <a:p>
            <a:pPr marL="285750" indent="-285750">
              <a:buFont typeface="Arial" panose="020B0604020202020204" pitchFamily="34" charset="0"/>
              <a:buChar char="•"/>
            </a:pPr>
            <a:r>
              <a:rPr lang="fr-FR" dirty="0">
                <a:solidFill>
                  <a:schemeClr val="accent2"/>
                </a:solidFill>
                <a:sym typeface="Wingdings" panose="05000000000000000000" pitchFamily="2" charset="2"/>
              </a:rPr>
              <a:t>Amplitude</a:t>
            </a:r>
            <a:r>
              <a:rPr lang="fr-FR" dirty="0">
                <a:sym typeface="Wingdings" panose="05000000000000000000" pitchFamily="2" charset="2"/>
              </a:rPr>
              <a:t> </a:t>
            </a:r>
          </a:p>
          <a:p>
            <a:pPr marL="285750" indent="-285750">
              <a:buFont typeface="Arial" panose="020B0604020202020204" pitchFamily="34" charset="0"/>
              <a:buChar char="•"/>
            </a:pPr>
            <a:r>
              <a:rPr lang="fr-FR" dirty="0">
                <a:solidFill>
                  <a:schemeClr val="accent5"/>
                </a:solidFill>
                <a:sym typeface="Wingdings" panose="05000000000000000000" pitchFamily="2" charset="2"/>
              </a:rPr>
              <a:t>Latence des ondes F (tardives)</a:t>
            </a:r>
          </a:p>
          <a:p>
            <a:pPr marL="285750" indent="-285750">
              <a:buFont typeface="Arial" panose="020B0604020202020204" pitchFamily="34" charset="0"/>
              <a:buChar char="•"/>
            </a:pPr>
            <a:r>
              <a:rPr lang="fr-FR" dirty="0">
                <a:sym typeface="Wingdings" panose="05000000000000000000" pitchFamily="2" charset="2"/>
              </a:rPr>
              <a:t>Vitesse de conduction</a:t>
            </a:r>
          </a:p>
          <a:p>
            <a:pPr marL="285750" indent="-285750">
              <a:buFont typeface="Arial" panose="020B0604020202020204" pitchFamily="34" charset="0"/>
              <a:buChar char="•"/>
            </a:pPr>
            <a:endParaRPr lang="fr-FR" dirty="0">
              <a:solidFill>
                <a:schemeClr val="accent5"/>
              </a:solidFill>
              <a:sym typeface="Wingdings" panose="05000000000000000000" pitchFamily="2" charset="2"/>
            </a:endParaRPr>
          </a:p>
          <a:p>
            <a:pPr marL="285750" indent="-285750">
              <a:buFont typeface="Arial" panose="020B0604020202020204" pitchFamily="34" charset="0"/>
              <a:buChar char="•"/>
            </a:pPr>
            <a:endParaRPr lang="fr-FR" dirty="0">
              <a:solidFill>
                <a:schemeClr val="accent5"/>
              </a:solidFill>
              <a:sym typeface="Wingdings" panose="05000000000000000000" pitchFamily="2" charset="2"/>
            </a:endParaRPr>
          </a:p>
          <a:p>
            <a:r>
              <a:rPr lang="fr-FR" b="1" dirty="0">
                <a:sym typeface="Wingdings" panose="05000000000000000000" pitchFamily="2" charset="2"/>
              </a:rPr>
              <a:t>Amplitude</a:t>
            </a:r>
            <a:r>
              <a:rPr lang="fr-FR" dirty="0">
                <a:sym typeface="Wingdings" panose="05000000000000000000" pitchFamily="2" charset="2"/>
              </a:rPr>
              <a:t> =&gt; état de l’axone (moins d’axones = perte de signal</a:t>
            </a:r>
            <a:r>
              <a:rPr lang="fr-FR" b="1" dirty="0">
                <a:sym typeface="Wingdings" panose="05000000000000000000" pitchFamily="2" charset="2"/>
              </a:rPr>
              <a:t>)</a:t>
            </a:r>
          </a:p>
          <a:p>
            <a:endParaRPr lang="fr-FR" b="1" dirty="0">
              <a:sym typeface="Wingdings" panose="05000000000000000000" pitchFamily="2" charset="2"/>
            </a:endParaRPr>
          </a:p>
          <a:p>
            <a:r>
              <a:rPr lang="fr-FR" b="1" dirty="0">
                <a:sym typeface="Wingdings" panose="05000000000000000000" pitchFamily="2" charset="2"/>
              </a:rPr>
              <a:t>Latences et vitesses</a:t>
            </a:r>
            <a:r>
              <a:rPr lang="fr-FR" dirty="0">
                <a:sym typeface="Wingdings" panose="05000000000000000000" pitchFamily="2" charset="2"/>
              </a:rPr>
              <a:t> = état de la gaine de myéline</a:t>
            </a:r>
          </a:p>
        </p:txBody>
      </p:sp>
      <p:pic>
        <p:nvPicPr>
          <p:cNvPr id="4" name="Picture 3">
            <a:extLst>
              <a:ext uri="{FF2B5EF4-FFF2-40B4-BE49-F238E27FC236}">
                <a16:creationId xmlns:a16="http://schemas.microsoft.com/office/drawing/2014/main" id="{725CA5D9-8635-4CDD-9149-96AFC05C9A04}"/>
              </a:ext>
            </a:extLst>
          </p:cNvPr>
          <p:cNvPicPr>
            <a:picLocks noChangeAspect="1"/>
          </p:cNvPicPr>
          <p:nvPr/>
        </p:nvPicPr>
        <p:blipFill rotWithShape="1">
          <a:blip r:embed="rId2">
            <a:extLst>
              <a:ext uri="{28A0092B-C50C-407E-A947-70E740481C1C}">
                <a14:useLocalDpi xmlns:a14="http://schemas.microsoft.com/office/drawing/2010/main" val="0"/>
              </a:ext>
            </a:extLst>
          </a:blip>
          <a:srcRect l="8704" t="10450" r="19074" b="19708"/>
          <a:stretch/>
        </p:blipFill>
        <p:spPr>
          <a:xfrm>
            <a:off x="4608483" y="1183341"/>
            <a:ext cx="6604000" cy="4470400"/>
          </a:xfrm>
          <a:prstGeom prst="rect">
            <a:avLst/>
          </a:prstGeom>
        </p:spPr>
      </p:pic>
      <p:cxnSp>
        <p:nvCxnSpPr>
          <p:cNvPr id="6" name="Straight Arrow Connector 5">
            <a:extLst>
              <a:ext uri="{FF2B5EF4-FFF2-40B4-BE49-F238E27FC236}">
                <a16:creationId xmlns:a16="http://schemas.microsoft.com/office/drawing/2014/main" id="{26CD1154-65A4-4838-AEC3-21C6E5B2A201}"/>
              </a:ext>
            </a:extLst>
          </p:cNvPr>
          <p:cNvCxnSpPr/>
          <p:nvPr/>
        </p:nvCxnSpPr>
        <p:spPr>
          <a:xfrm>
            <a:off x="8591862" y="4002772"/>
            <a:ext cx="685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E9866F3-C8DB-44B8-859B-FDD19ABDFA4C}"/>
              </a:ext>
            </a:extLst>
          </p:cNvPr>
          <p:cNvCxnSpPr/>
          <p:nvPr/>
        </p:nvCxnSpPr>
        <p:spPr>
          <a:xfrm>
            <a:off x="9532639" y="2745472"/>
            <a:ext cx="0" cy="975946"/>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9D4FC4-234C-4FA1-B46B-1D745648B749}"/>
              </a:ext>
            </a:extLst>
          </p:cNvPr>
          <p:cNvCxnSpPr>
            <a:cxnSpLocks/>
          </p:cNvCxnSpPr>
          <p:nvPr/>
        </p:nvCxnSpPr>
        <p:spPr>
          <a:xfrm flipV="1">
            <a:off x="9277662" y="3721418"/>
            <a:ext cx="1399257" cy="714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40872EC-B8A0-4064-8792-8EE892F0E29F}"/>
              </a:ext>
            </a:extLst>
          </p:cNvPr>
          <p:cNvPicPr>
            <a:picLocks noChangeAspect="1"/>
          </p:cNvPicPr>
          <p:nvPr/>
        </p:nvPicPr>
        <p:blipFill rotWithShape="1">
          <a:blip r:embed="rId3">
            <a:extLst>
              <a:ext uri="{28A0092B-C50C-407E-A947-70E740481C1C}">
                <a14:useLocalDpi xmlns:a14="http://schemas.microsoft.com/office/drawing/2010/main" val="0"/>
              </a:ext>
            </a:extLst>
          </a:blip>
          <a:srcRect l="17952" t="-900" r="24055"/>
          <a:stretch/>
        </p:blipFill>
        <p:spPr>
          <a:xfrm rot="10800000">
            <a:off x="10676919" y="3286410"/>
            <a:ext cx="276225" cy="442151"/>
          </a:xfrm>
          <a:prstGeom prst="rect">
            <a:avLst/>
          </a:prstGeom>
        </p:spPr>
      </p:pic>
      <p:pic>
        <p:nvPicPr>
          <p:cNvPr id="16" name="Image 3">
            <a:extLst>
              <a:ext uri="{FF2B5EF4-FFF2-40B4-BE49-F238E27FC236}">
                <a16:creationId xmlns:a16="http://schemas.microsoft.com/office/drawing/2014/main" id="{D654EAEB-4926-412D-8FB4-7C1FA7B9F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404" y="4777582"/>
            <a:ext cx="2755783" cy="1422282"/>
          </a:xfrm>
          <a:prstGeom prst="rect">
            <a:avLst/>
          </a:prstGeom>
        </p:spPr>
      </p:pic>
      <p:pic>
        <p:nvPicPr>
          <p:cNvPr id="17" name="Image 51">
            <a:extLst>
              <a:ext uri="{FF2B5EF4-FFF2-40B4-BE49-F238E27FC236}">
                <a16:creationId xmlns:a16="http://schemas.microsoft.com/office/drawing/2014/main" id="{12CF77BB-5D6F-4B75-A81D-963DCBA1E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263603" y="4296059"/>
            <a:ext cx="1467735" cy="2539313"/>
          </a:xfrm>
          <a:prstGeom prst="rect">
            <a:avLst/>
          </a:prstGeom>
        </p:spPr>
      </p:pic>
      <p:cxnSp>
        <p:nvCxnSpPr>
          <p:cNvPr id="18" name="Connecteur droit 65">
            <a:extLst>
              <a:ext uri="{FF2B5EF4-FFF2-40B4-BE49-F238E27FC236}">
                <a16:creationId xmlns:a16="http://schemas.microsoft.com/office/drawing/2014/main" id="{A17434B9-7D69-4191-AAEF-77B4F79850D1}"/>
              </a:ext>
            </a:extLst>
          </p:cNvPr>
          <p:cNvCxnSpPr>
            <a:cxnSpLocks/>
            <a:endCxn id="21" idx="2"/>
          </p:cNvCxnSpPr>
          <p:nvPr/>
        </p:nvCxnSpPr>
        <p:spPr>
          <a:xfrm flipV="1">
            <a:off x="2093119" y="4819813"/>
            <a:ext cx="437894" cy="371312"/>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Connecteur droit 66">
            <a:extLst>
              <a:ext uri="{FF2B5EF4-FFF2-40B4-BE49-F238E27FC236}">
                <a16:creationId xmlns:a16="http://schemas.microsoft.com/office/drawing/2014/main" id="{F0DDF468-A20C-4B0D-A357-E9D8E1AF5B1F}"/>
              </a:ext>
            </a:extLst>
          </p:cNvPr>
          <p:cNvCxnSpPr>
            <a:cxnSpLocks/>
          </p:cNvCxnSpPr>
          <p:nvPr/>
        </p:nvCxnSpPr>
        <p:spPr>
          <a:xfrm>
            <a:off x="2672862" y="5468815"/>
            <a:ext cx="61546" cy="325398"/>
          </a:xfrm>
          <a:prstGeom prst="line">
            <a:avLst/>
          </a:prstGeom>
        </p:spPr>
        <p:style>
          <a:lnRef idx="1">
            <a:schemeClr val="accent6"/>
          </a:lnRef>
          <a:fillRef idx="0">
            <a:schemeClr val="accent6"/>
          </a:fillRef>
          <a:effectRef idx="0">
            <a:schemeClr val="accent6"/>
          </a:effectRef>
          <a:fontRef idx="minor">
            <a:schemeClr val="tx1"/>
          </a:fontRef>
        </p:style>
      </p:cxnSp>
      <p:sp>
        <p:nvSpPr>
          <p:cNvPr id="20" name="ZoneTexte 67">
            <a:extLst>
              <a:ext uri="{FF2B5EF4-FFF2-40B4-BE49-F238E27FC236}">
                <a16:creationId xmlns:a16="http://schemas.microsoft.com/office/drawing/2014/main" id="{6AFA25F2-D075-4E0E-873B-3E7AFF0DE04F}"/>
              </a:ext>
            </a:extLst>
          </p:cNvPr>
          <p:cNvSpPr txBox="1"/>
          <p:nvPr/>
        </p:nvSpPr>
        <p:spPr>
          <a:xfrm>
            <a:off x="75262" y="4837080"/>
            <a:ext cx="1305101" cy="307777"/>
          </a:xfrm>
          <a:prstGeom prst="rect">
            <a:avLst/>
          </a:prstGeom>
          <a:noFill/>
        </p:spPr>
        <p:txBody>
          <a:bodyPr wrap="none" rtlCol="0">
            <a:spAutoFit/>
          </a:bodyPr>
          <a:lstStyle/>
          <a:p>
            <a:r>
              <a:rPr lang="fr-FR" sz="1400" dirty="0"/>
              <a:t>Corps cellulaire</a:t>
            </a:r>
            <a:endParaRPr lang="en-US" sz="1400" dirty="0"/>
          </a:p>
        </p:txBody>
      </p:sp>
      <p:sp>
        <p:nvSpPr>
          <p:cNvPr id="21" name="ZoneTexte 69">
            <a:extLst>
              <a:ext uri="{FF2B5EF4-FFF2-40B4-BE49-F238E27FC236}">
                <a16:creationId xmlns:a16="http://schemas.microsoft.com/office/drawing/2014/main" id="{97F71A98-CF3A-4EED-AF9A-A9D3765C22C9}"/>
              </a:ext>
            </a:extLst>
          </p:cNvPr>
          <p:cNvSpPr txBox="1"/>
          <p:nvPr/>
        </p:nvSpPr>
        <p:spPr>
          <a:xfrm>
            <a:off x="2219902" y="4512036"/>
            <a:ext cx="622222" cy="307777"/>
          </a:xfrm>
          <a:prstGeom prst="rect">
            <a:avLst/>
          </a:prstGeom>
          <a:noFill/>
        </p:spPr>
        <p:txBody>
          <a:bodyPr wrap="none" rtlCol="0">
            <a:spAutoFit/>
          </a:bodyPr>
          <a:lstStyle/>
          <a:p>
            <a:r>
              <a:rPr lang="fr-FR" sz="1400" dirty="0"/>
              <a:t>axone</a:t>
            </a:r>
            <a:endParaRPr lang="en-US" sz="1400" dirty="0"/>
          </a:p>
        </p:txBody>
      </p:sp>
      <p:sp>
        <p:nvSpPr>
          <p:cNvPr id="22" name="ZoneTexte 70">
            <a:extLst>
              <a:ext uri="{FF2B5EF4-FFF2-40B4-BE49-F238E27FC236}">
                <a16:creationId xmlns:a16="http://schemas.microsoft.com/office/drawing/2014/main" id="{647506F6-621D-479E-80E8-E9668D94AD77}"/>
              </a:ext>
            </a:extLst>
          </p:cNvPr>
          <p:cNvSpPr txBox="1"/>
          <p:nvPr/>
        </p:nvSpPr>
        <p:spPr>
          <a:xfrm>
            <a:off x="2531013" y="5776813"/>
            <a:ext cx="761042" cy="307777"/>
          </a:xfrm>
          <a:prstGeom prst="rect">
            <a:avLst/>
          </a:prstGeom>
          <a:noFill/>
        </p:spPr>
        <p:txBody>
          <a:bodyPr wrap="none" rtlCol="0">
            <a:spAutoFit/>
          </a:bodyPr>
          <a:lstStyle/>
          <a:p>
            <a:r>
              <a:rPr lang="fr-FR" sz="1400" dirty="0"/>
              <a:t>myéline</a:t>
            </a:r>
            <a:endParaRPr lang="en-US" sz="1400" dirty="0"/>
          </a:p>
        </p:txBody>
      </p:sp>
      <p:sp>
        <p:nvSpPr>
          <p:cNvPr id="30" name="TextBox 29">
            <a:extLst>
              <a:ext uri="{FF2B5EF4-FFF2-40B4-BE49-F238E27FC236}">
                <a16:creationId xmlns:a16="http://schemas.microsoft.com/office/drawing/2014/main" id="{0E2248E8-82D6-410A-BA78-86C89E3D10FB}"/>
              </a:ext>
            </a:extLst>
          </p:cNvPr>
          <p:cNvSpPr txBox="1"/>
          <p:nvPr/>
        </p:nvSpPr>
        <p:spPr>
          <a:xfrm>
            <a:off x="10676919" y="3803816"/>
            <a:ext cx="290464" cy="369332"/>
          </a:xfrm>
          <a:prstGeom prst="rect">
            <a:avLst/>
          </a:prstGeom>
          <a:noFill/>
        </p:spPr>
        <p:txBody>
          <a:bodyPr wrap="none" rtlCol="0">
            <a:spAutoFit/>
          </a:bodyPr>
          <a:lstStyle/>
          <a:p>
            <a:r>
              <a:rPr lang="fr-FR" dirty="0"/>
              <a:t>F</a:t>
            </a:r>
          </a:p>
        </p:txBody>
      </p:sp>
      <p:cxnSp>
        <p:nvCxnSpPr>
          <p:cNvPr id="33" name="Straight Arrow Connector 32">
            <a:extLst>
              <a:ext uri="{FF2B5EF4-FFF2-40B4-BE49-F238E27FC236}">
                <a16:creationId xmlns:a16="http://schemas.microsoft.com/office/drawing/2014/main" id="{A7A85CAC-4836-44C4-9BC1-323486AD2631}"/>
              </a:ext>
            </a:extLst>
          </p:cNvPr>
          <p:cNvCxnSpPr>
            <a:stCxn id="30" idx="2"/>
          </p:cNvCxnSpPr>
          <p:nvPr/>
        </p:nvCxnSpPr>
        <p:spPr>
          <a:xfrm flipH="1">
            <a:off x="10239375" y="4173148"/>
            <a:ext cx="582776" cy="658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8946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10957680" cy="630942"/>
          </a:xfrm>
          <a:prstGeom prst="rect">
            <a:avLst/>
          </a:prstGeom>
          <a:noFill/>
        </p:spPr>
        <p:txBody>
          <a:bodyPr wrap="none" rtlCol="0">
            <a:spAutoFit/>
          </a:bodyPr>
          <a:lstStyle/>
          <a:p>
            <a:r>
              <a:rPr lang="fr-FR" sz="3500" dirty="0">
                <a:solidFill>
                  <a:schemeClr val="accent5">
                    <a:lumMod val="75000"/>
                  </a:schemeClr>
                </a:solidFill>
                <a:latin typeface="+mj-lt"/>
              </a:rPr>
              <a:t>Examen complémentaire du SNP : </a:t>
            </a:r>
            <a:r>
              <a:rPr lang="fr-FR" sz="3500" dirty="0" err="1">
                <a:solidFill>
                  <a:schemeClr val="accent5">
                    <a:lumMod val="75000"/>
                  </a:schemeClr>
                </a:solidFill>
                <a:latin typeface="+mj-lt"/>
              </a:rPr>
              <a:t>Electroneuromyogramme</a:t>
            </a:r>
            <a:endParaRPr lang="en-US" sz="35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27</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229333" y="1418461"/>
            <a:ext cx="11381642" cy="3970318"/>
          </a:xfrm>
          <a:prstGeom prst="rect">
            <a:avLst/>
          </a:prstGeom>
          <a:noFill/>
        </p:spPr>
        <p:txBody>
          <a:bodyPr wrap="square" rtlCol="0">
            <a:spAutoFit/>
          </a:bodyPr>
          <a:lstStyle/>
          <a:p>
            <a:r>
              <a:rPr lang="fr-FR" b="1" dirty="0">
                <a:sym typeface="Wingdings" panose="05000000000000000000" pitchFamily="2" charset="2"/>
              </a:rPr>
              <a:t>Conductions sensitives</a:t>
            </a:r>
          </a:p>
          <a:p>
            <a:pPr marL="285750" indent="-285750">
              <a:buFont typeface="Arial" panose="020B0604020202020204" pitchFamily="34" charset="0"/>
              <a:buChar char="•"/>
            </a:pPr>
            <a:r>
              <a:rPr lang="fr-FR" dirty="0">
                <a:solidFill>
                  <a:schemeClr val="accent2"/>
                </a:solidFill>
                <a:sym typeface="Wingdings" panose="05000000000000000000" pitchFamily="2" charset="2"/>
              </a:rPr>
              <a:t>Amplitude</a:t>
            </a:r>
            <a:r>
              <a:rPr lang="fr-FR" dirty="0">
                <a:sym typeface="Wingdings" panose="05000000000000000000" pitchFamily="2" charset="2"/>
              </a:rPr>
              <a:t> </a:t>
            </a:r>
          </a:p>
          <a:p>
            <a:pPr marL="285750" indent="-285750">
              <a:buFont typeface="Arial" panose="020B0604020202020204" pitchFamily="34" charset="0"/>
              <a:buChar char="•"/>
            </a:pPr>
            <a:r>
              <a:rPr lang="fr-FR" dirty="0">
                <a:sym typeface="Wingdings" panose="05000000000000000000" pitchFamily="2" charset="2"/>
              </a:rPr>
              <a:t>Vitesse</a:t>
            </a:r>
          </a:p>
          <a:p>
            <a:endParaRPr lang="fr-FR" dirty="0">
              <a:solidFill>
                <a:schemeClr val="accent5"/>
              </a:solidFill>
              <a:sym typeface="Wingdings" panose="05000000000000000000" pitchFamily="2" charset="2"/>
            </a:endParaRPr>
          </a:p>
          <a:p>
            <a:pPr marL="285750" indent="-285750">
              <a:buFont typeface="Arial" panose="020B0604020202020204" pitchFamily="34" charset="0"/>
              <a:buChar char="•"/>
            </a:pPr>
            <a:endParaRPr lang="fr-FR" dirty="0">
              <a:solidFill>
                <a:schemeClr val="accent5"/>
              </a:solidFill>
              <a:sym typeface="Wingdings" panose="05000000000000000000" pitchFamily="2" charset="2"/>
            </a:endParaRPr>
          </a:p>
          <a:p>
            <a:r>
              <a:rPr lang="fr-FR" b="1" dirty="0">
                <a:sym typeface="Wingdings" panose="05000000000000000000" pitchFamily="2" charset="2"/>
              </a:rPr>
              <a:t>Grosses fibres myélinisées étudiées uniquement</a:t>
            </a:r>
          </a:p>
          <a:p>
            <a:endParaRPr lang="fr-FR" b="1" dirty="0">
              <a:sym typeface="Wingdings" panose="05000000000000000000" pitchFamily="2" charset="2"/>
            </a:endParaRPr>
          </a:p>
          <a:p>
            <a:r>
              <a:rPr lang="fr-FR" dirty="0"/>
              <a:t>Technique d’enregistrement proche de celle de la réponse motrice.</a:t>
            </a:r>
          </a:p>
          <a:p>
            <a:endParaRPr lang="fr-FR" dirty="0"/>
          </a:p>
          <a:p>
            <a:r>
              <a:rPr lang="fr-FR" dirty="0"/>
              <a:t>Permet la différenciation entre une atteinte radiculaire et tronculaire</a:t>
            </a:r>
          </a:p>
          <a:p>
            <a:endParaRPr lang="fr-FR" dirty="0"/>
          </a:p>
          <a:p>
            <a:r>
              <a:rPr lang="fr-FR" dirty="0"/>
              <a:t>Syndromes canalaires ++ (canal carpien !)</a:t>
            </a:r>
          </a:p>
          <a:p>
            <a:r>
              <a:rPr lang="fr-FR" b="1" dirty="0">
                <a:sym typeface="Wingdings" panose="05000000000000000000" pitchFamily="2" charset="2"/>
              </a:rPr>
              <a:t> </a:t>
            </a:r>
          </a:p>
          <a:p>
            <a:endParaRPr lang="fr-FR" b="1" dirty="0">
              <a:sym typeface="Wingdings" panose="05000000000000000000" pitchFamily="2" charset="2"/>
            </a:endParaRPr>
          </a:p>
        </p:txBody>
      </p:sp>
      <p:pic>
        <p:nvPicPr>
          <p:cNvPr id="23" name="Image 3">
            <a:extLst>
              <a:ext uri="{FF2B5EF4-FFF2-40B4-BE49-F238E27FC236}">
                <a16:creationId xmlns:a16="http://schemas.microsoft.com/office/drawing/2014/main" id="{F9ED15FF-CE90-49F6-99F8-26FF8434E27B}"/>
              </a:ext>
            </a:extLst>
          </p:cNvPr>
          <p:cNvPicPr>
            <a:picLocks noChangeAspect="1"/>
          </p:cNvPicPr>
          <p:nvPr/>
        </p:nvPicPr>
        <p:blipFill>
          <a:blip r:embed="rId2"/>
          <a:stretch>
            <a:fillRect/>
          </a:stretch>
        </p:blipFill>
        <p:spPr>
          <a:xfrm>
            <a:off x="6877878" y="1977507"/>
            <a:ext cx="5144069" cy="3429379"/>
          </a:xfrm>
          <a:prstGeom prst="rect">
            <a:avLst/>
          </a:prstGeom>
        </p:spPr>
      </p:pic>
      <p:sp>
        <p:nvSpPr>
          <p:cNvPr id="24" name="TextBox 23">
            <a:extLst>
              <a:ext uri="{FF2B5EF4-FFF2-40B4-BE49-F238E27FC236}">
                <a16:creationId xmlns:a16="http://schemas.microsoft.com/office/drawing/2014/main" id="{D582F13E-4F39-4397-A833-FAB0CD55E86F}"/>
              </a:ext>
            </a:extLst>
          </p:cNvPr>
          <p:cNvSpPr txBox="1"/>
          <p:nvPr/>
        </p:nvSpPr>
        <p:spPr>
          <a:xfrm>
            <a:off x="9063113" y="6414938"/>
            <a:ext cx="1674689" cy="369332"/>
          </a:xfrm>
          <a:prstGeom prst="rect">
            <a:avLst/>
          </a:prstGeom>
          <a:noFill/>
        </p:spPr>
        <p:txBody>
          <a:bodyPr wrap="none" rtlCol="0">
            <a:spAutoFit/>
          </a:bodyPr>
          <a:lstStyle/>
          <a:p>
            <a:r>
              <a:rPr lang="fr-FR" dirty="0"/>
              <a:t>Dr. Damien </a:t>
            </a:r>
            <a:r>
              <a:rPr lang="fr-FR" dirty="0" err="1"/>
              <a:t>Waz</a:t>
            </a:r>
            <a:endParaRPr lang="fr-FR" dirty="0"/>
          </a:p>
        </p:txBody>
      </p:sp>
    </p:spTree>
    <p:extLst>
      <p:ext uri="{BB962C8B-B14F-4D97-AF65-F5344CB8AC3E}">
        <p14:creationId xmlns:p14="http://schemas.microsoft.com/office/powerpoint/2010/main" val="1331706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10957680" cy="630942"/>
          </a:xfrm>
          <a:prstGeom prst="rect">
            <a:avLst/>
          </a:prstGeom>
          <a:noFill/>
        </p:spPr>
        <p:txBody>
          <a:bodyPr wrap="none" rtlCol="0">
            <a:spAutoFit/>
          </a:bodyPr>
          <a:lstStyle/>
          <a:p>
            <a:r>
              <a:rPr lang="fr-FR" sz="3500" dirty="0">
                <a:solidFill>
                  <a:schemeClr val="accent5">
                    <a:lumMod val="75000"/>
                  </a:schemeClr>
                </a:solidFill>
                <a:latin typeface="+mj-lt"/>
              </a:rPr>
              <a:t>Examen complémentaire du SNP : </a:t>
            </a:r>
            <a:r>
              <a:rPr lang="fr-FR" sz="3500" dirty="0" err="1">
                <a:solidFill>
                  <a:schemeClr val="accent5">
                    <a:lumMod val="75000"/>
                  </a:schemeClr>
                </a:solidFill>
                <a:latin typeface="+mj-lt"/>
              </a:rPr>
              <a:t>Electroneuromyogramme</a:t>
            </a:r>
            <a:endParaRPr lang="en-US" sz="35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28</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229333" y="1418461"/>
            <a:ext cx="11381642" cy="1754326"/>
          </a:xfrm>
          <a:prstGeom prst="rect">
            <a:avLst/>
          </a:prstGeom>
          <a:noFill/>
          <a:ln>
            <a:noFill/>
          </a:ln>
        </p:spPr>
        <p:txBody>
          <a:bodyPr wrap="square" rtlCol="0">
            <a:spAutoFit/>
          </a:bodyPr>
          <a:lstStyle/>
          <a:p>
            <a:r>
              <a:rPr lang="fr-FR" b="1" dirty="0">
                <a:sym typeface="Wingdings" panose="05000000000000000000" pitchFamily="2" charset="2"/>
              </a:rPr>
              <a:t>Stimulations répétitives = étude de la jonction neuromusculaire </a:t>
            </a:r>
            <a:endParaRPr lang="fr-FR" dirty="0">
              <a:sym typeface="Wingdings" panose="05000000000000000000" pitchFamily="2" charset="2"/>
            </a:endParaRPr>
          </a:p>
          <a:p>
            <a:r>
              <a:rPr lang="fr-FR" dirty="0"/>
              <a:t>série de 10 stimuli moteurs consécutifs, enregistrement sur un même muscle.</a:t>
            </a:r>
          </a:p>
          <a:p>
            <a:endParaRPr lang="fr-FR" dirty="0">
              <a:sym typeface="Wingdings" panose="05000000000000000000" pitchFamily="2" charset="2"/>
            </a:endParaRPr>
          </a:p>
          <a:p>
            <a:r>
              <a:rPr lang="fr-FR" dirty="0">
                <a:sym typeface="Wingdings" panose="05000000000000000000" pitchFamily="2" charset="2"/>
              </a:rPr>
              <a:t>Diminution du signal (</a:t>
            </a:r>
            <a:r>
              <a:rPr lang="fr-FR" dirty="0">
                <a:solidFill>
                  <a:schemeClr val="accent5"/>
                </a:solidFill>
                <a:sym typeface="Wingdings" panose="05000000000000000000" pitchFamily="2" charset="2"/>
              </a:rPr>
              <a:t>décrément</a:t>
            </a:r>
            <a:r>
              <a:rPr lang="fr-FR" dirty="0">
                <a:sym typeface="Wingdings" panose="05000000000000000000" pitchFamily="2" charset="2"/>
              </a:rPr>
              <a:t>) en faveur d’une atteinte de la jonction neuromusculaire (myasthénie)</a:t>
            </a:r>
          </a:p>
          <a:p>
            <a:pPr marL="285750" indent="-285750">
              <a:buFont typeface="Arial" panose="020B0604020202020204" pitchFamily="34" charset="0"/>
              <a:buChar char="•"/>
            </a:pPr>
            <a:endParaRPr lang="fr-FR" dirty="0">
              <a:solidFill>
                <a:schemeClr val="accent5"/>
              </a:solidFill>
              <a:sym typeface="Wingdings" panose="05000000000000000000" pitchFamily="2" charset="2"/>
            </a:endParaRPr>
          </a:p>
          <a:p>
            <a:endParaRPr lang="fr-FR" b="1" dirty="0">
              <a:sym typeface="Wingdings" panose="05000000000000000000" pitchFamily="2" charset="2"/>
            </a:endParaRPr>
          </a:p>
        </p:txBody>
      </p:sp>
      <p:pic>
        <p:nvPicPr>
          <p:cNvPr id="8" name="Image 3">
            <a:extLst>
              <a:ext uri="{FF2B5EF4-FFF2-40B4-BE49-F238E27FC236}">
                <a16:creationId xmlns:a16="http://schemas.microsoft.com/office/drawing/2014/main" id="{A3CFC4DE-F0B1-4DC9-9FD6-5F623967484E}"/>
              </a:ext>
            </a:extLst>
          </p:cNvPr>
          <p:cNvPicPr>
            <a:picLocks noChangeAspect="1"/>
          </p:cNvPicPr>
          <p:nvPr/>
        </p:nvPicPr>
        <p:blipFill>
          <a:blip r:embed="rId2"/>
          <a:stretch>
            <a:fillRect/>
          </a:stretch>
        </p:blipFill>
        <p:spPr>
          <a:xfrm>
            <a:off x="1054877" y="3172787"/>
            <a:ext cx="9730553" cy="2611369"/>
          </a:xfrm>
          <a:prstGeom prst="rect">
            <a:avLst/>
          </a:prstGeom>
        </p:spPr>
      </p:pic>
      <p:cxnSp>
        <p:nvCxnSpPr>
          <p:cNvPr id="4" name="Straight Arrow Connector 3">
            <a:extLst>
              <a:ext uri="{FF2B5EF4-FFF2-40B4-BE49-F238E27FC236}">
                <a16:creationId xmlns:a16="http://schemas.microsoft.com/office/drawing/2014/main" id="{CFCA2976-0C3F-4D75-9419-DC76FF0B1451}"/>
              </a:ext>
            </a:extLst>
          </p:cNvPr>
          <p:cNvCxnSpPr/>
          <p:nvPr/>
        </p:nvCxnSpPr>
        <p:spPr>
          <a:xfrm>
            <a:off x="6924675" y="3324225"/>
            <a:ext cx="971550" cy="60007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2C728E94-9CFD-4E4C-8877-746CF94FB4AA}"/>
              </a:ext>
            </a:extLst>
          </p:cNvPr>
          <p:cNvSpPr txBox="1"/>
          <p:nvPr/>
        </p:nvSpPr>
        <p:spPr>
          <a:xfrm>
            <a:off x="8856336" y="6471453"/>
            <a:ext cx="1674689" cy="369332"/>
          </a:xfrm>
          <a:prstGeom prst="rect">
            <a:avLst/>
          </a:prstGeom>
          <a:noFill/>
        </p:spPr>
        <p:txBody>
          <a:bodyPr wrap="none" rtlCol="0">
            <a:spAutoFit/>
          </a:bodyPr>
          <a:lstStyle/>
          <a:p>
            <a:r>
              <a:rPr lang="fr-FR" dirty="0"/>
              <a:t>Dr. Damien </a:t>
            </a:r>
            <a:r>
              <a:rPr lang="fr-FR" dirty="0" err="1"/>
              <a:t>Waz</a:t>
            </a:r>
            <a:endParaRPr lang="fr-FR" dirty="0"/>
          </a:p>
        </p:txBody>
      </p:sp>
    </p:spTree>
    <p:extLst>
      <p:ext uri="{BB962C8B-B14F-4D97-AF65-F5344CB8AC3E}">
        <p14:creationId xmlns:p14="http://schemas.microsoft.com/office/powerpoint/2010/main" val="90826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617160" y="432394"/>
            <a:ext cx="10957680" cy="630942"/>
          </a:xfrm>
          <a:prstGeom prst="rect">
            <a:avLst/>
          </a:prstGeom>
          <a:noFill/>
        </p:spPr>
        <p:txBody>
          <a:bodyPr wrap="none" rtlCol="0">
            <a:spAutoFit/>
          </a:bodyPr>
          <a:lstStyle/>
          <a:p>
            <a:r>
              <a:rPr lang="fr-FR" sz="3500" dirty="0">
                <a:solidFill>
                  <a:schemeClr val="accent5">
                    <a:lumMod val="75000"/>
                  </a:schemeClr>
                </a:solidFill>
                <a:latin typeface="+mj-lt"/>
              </a:rPr>
              <a:t>Examen complémentaire du SNP : </a:t>
            </a:r>
            <a:r>
              <a:rPr lang="fr-FR" sz="3500" dirty="0" err="1">
                <a:solidFill>
                  <a:schemeClr val="accent5">
                    <a:lumMod val="75000"/>
                  </a:schemeClr>
                </a:solidFill>
                <a:latin typeface="+mj-lt"/>
              </a:rPr>
              <a:t>Electroneuromyogramme</a:t>
            </a:r>
            <a:endParaRPr lang="en-US" sz="35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29</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257909" y="1418461"/>
            <a:ext cx="11381641" cy="5078313"/>
          </a:xfrm>
          <a:prstGeom prst="rect">
            <a:avLst/>
          </a:prstGeom>
          <a:noFill/>
        </p:spPr>
        <p:txBody>
          <a:bodyPr wrap="square" rtlCol="0">
            <a:spAutoFit/>
          </a:bodyPr>
          <a:lstStyle/>
          <a:p>
            <a:r>
              <a:rPr lang="fr-FR" b="1" dirty="0">
                <a:sym typeface="Wingdings" panose="05000000000000000000" pitchFamily="2" charset="2"/>
              </a:rPr>
              <a:t>Myographie = enregistrement d’un muscle </a:t>
            </a:r>
          </a:p>
          <a:p>
            <a:pPr marL="285750" indent="-285750">
              <a:buFont typeface="Arial" panose="020B0604020202020204" pitchFamily="34" charset="0"/>
              <a:buChar char="•"/>
            </a:pPr>
            <a:r>
              <a:rPr lang="fr-FR" dirty="0">
                <a:sym typeface="Wingdings" panose="05000000000000000000" pitchFamily="2" charset="2"/>
              </a:rPr>
              <a:t>Au repos</a:t>
            </a:r>
          </a:p>
          <a:p>
            <a:pPr marL="285750" indent="-285750">
              <a:buFont typeface="Arial" panose="020B0604020202020204" pitchFamily="34" charset="0"/>
              <a:buChar char="•"/>
            </a:pPr>
            <a:r>
              <a:rPr lang="fr-FR" dirty="0">
                <a:sym typeface="Wingdings" panose="05000000000000000000" pitchFamily="2" charset="2"/>
              </a:rPr>
              <a:t>En contraction maximale </a:t>
            </a:r>
          </a:p>
          <a:p>
            <a:pPr marL="285750" indent="-285750">
              <a:buFont typeface="Arial" panose="020B0604020202020204" pitchFamily="34" charset="0"/>
              <a:buChar char="•"/>
            </a:pPr>
            <a:r>
              <a:rPr lang="fr-FR" dirty="0">
                <a:sym typeface="Wingdings" panose="05000000000000000000" pitchFamily="2" charset="2"/>
              </a:rPr>
              <a:t>A l’aiguille (électrode)</a:t>
            </a:r>
          </a:p>
          <a:p>
            <a:pPr marL="285750" indent="-285750">
              <a:buFont typeface="Arial" panose="020B0604020202020204" pitchFamily="34" charset="0"/>
              <a:buChar char="•"/>
            </a:pPr>
            <a:endParaRPr lang="fr-FR" dirty="0">
              <a:sym typeface="Wingdings" panose="05000000000000000000" pitchFamily="2" charset="2"/>
            </a:endParaRPr>
          </a:p>
          <a:p>
            <a:r>
              <a:rPr lang="fr-FR" dirty="0">
                <a:sym typeface="Wingdings" panose="05000000000000000000" pitchFamily="2" charset="2"/>
              </a:rPr>
              <a:t>On observe </a:t>
            </a:r>
          </a:p>
          <a:p>
            <a:pPr marL="285750" indent="-285750">
              <a:buFont typeface="Arial" panose="020B0604020202020204" pitchFamily="34" charset="0"/>
              <a:buChar char="•"/>
            </a:pPr>
            <a:r>
              <a:rPr lang="fr-FR" dirty="0">
                <a:sym typeface="Wingdings" panose="05000000000000000000" pitchFamily="2" charset="2"/>
              </a:rPr>
              <a:t>Le recrutement temporel : rapidité de recrutement des unités motrices</a:t>
            </a:r>
          </a:p>
          <a:p>
            <a:pPr marL="285750" indent="-285750">
              <a:buFont typeface="Arial" panose="020B0604020202020204" pitchFamily="34" charset="0"/>
              <a:buChar char="•"/>
            </a:pPr>
            <a:r>
              <a:rPr lang="fr-FR" dirty="0">
                <a:sym typeface="Wingdings" panose="05000000000000000000" pitchFamily="2" charset="2"/>
              </a:rPr>
              <a:t>Le recrutement spatial : nombre d’unités motrices recrutées</a:t>
            </a:r>
          </a:p>
          <a:p>
            <a:pPr marL="285750" indent="-285750">
              <a:buFont typeface="Arial" panose="020B0604020202020204" pitchFamily="34" charset="0"/>
              <a:buChar char="•"/>
            </a:pPr>
            <a:r>
              <a:rPr lang="fr-FR" dirty="0">
                <a:sym typeface="Wingdings" panose="05000000000000000000" pitchFamily="2" charset="2"/>
              </a:rPr>
              <a:t>L’amplitude des potentiels d’unité motrice</a:t>
            </a:r>
          </a:p>
          <a:p>
            <a:endParaRPr lang="fr-FR" dirty="0">
              <a:solidFill>
                <a:schemeClr val="accent5"/>
              </a:solidFill>
              <a:sym typeface="Wingdings" panose="05000000000000000000" pitchFamily="2" charset="2"/>
            </a:endParaRPr>
          </a:p>
          <a:p>
            <a:endParaRPr lang="fr-FR" dirty="0">
              <a:solidFill>
                <a:schemeClr val="accent5"/>
              </a:solidFill>
              <a:sym typeface="Wingdings" panose="05000000000000000000" pitchFamily="2" charset="2"/>
            </a:endParaRPr>
          </a:p>
          <a:p>
            <a:r>
              <a:rPr lang="fr-FR" dirty="0">
                <a:solidFill>
                  <a:schemeClr val="accent5"/>
                </a:solidFill>
                <a:sym typeface="Wingdings" panose="05000000000000000000" pitchFamily="2" charset="2"/>
              </a:rPr>
              <a:t>Atteinte neurogène : </a:t>
            </a:r>
          </a:p>
          <a:p>
            <a:r>
              <a:rPr lang="fr-FR" dirty="0">
                <a:sym typeface="Wingdings" panose="05000000000000000000" pitchFamily="2" charset="2"/>
              </a:rPr>
              <a:t>Moins de terminaisons nerveuses. 1 terminaison prend en charge plus de fibres musculaires  Grands PUM, peu nombreux, accélérés (recrutement temporel augmenté pour palier au faible nombre d’UM)</a:t>
            </a:r>
          </a:p>
          <a:p>
            <a:endParaRPr lang="fr-FR" dirty="0">
              <a:solidFill>
                <a:schemeClr val="accent5"/>
              </a:solidFill>
              <a:sym typeface="Wingdings" panose="05000000000000000000" pitchFamily="2" charset="2"/>
            </a:endParaRPr>
          </a:p>
          <a:p>
            <a:r>
              <a:rPr lang="fr-FR" dirty="0">
                <a:solidFill>
                  <a:schemeClr val="accent5"/>
                </a:solidFill>
                <a:sym typeface="Wingdings" panose="05000000000000000000" pitchFamily="2" charset="2"/>
              </a:rPr>
              <a:t>Atteinte myogène : </a:t>
            </a:r>
            <a:r>
              <a:rPr lang="fr-FR" dirty="0">
                <a:sym typeface="Wingdings" panose="05000000000000000000" pitchFamily="2" charset="2"/>
              </a:rPr>
              <a:t>autant d’UM, mais de petite taille</a:t>
            </a:r>
          </a:p>
          <a:p>
            <a:r>
              <a:rPr lang="fr-FR" dirty="0">
                <a:sym typeface="Wingdings" panose="05000000000000000000" pitchFamily="2" charset="2"/>
              </a:rPr>
              <a:t>Parfois pattern spécifiques d’un type de myopathie (ex : myotonies)</a:t>
            </a:r>
          </a:p>
          <a:p>
            <a:pPr marL="285750" indent="-285750">
              <a:buFont typeface="Arial" panose="020B0604020202020204" pitchFamily="34" charset="0"/>
              <a:buChar char="•"/>
            </a:pPr>
            <a:endParaRPr lang="fr-FR" dirty="0">
              <a:solidFill>
                <a:schemeClr val="accent5"/>
              </a:solidFill>
              <a:sym typeface="Wingdings" panose="05000000000000000000" pitchFamily="2" charset="2"/>
            </a:endParaRPr>
          </a:p>
        </p:txBody>
      </p:sp>
    </p:spTree>
    <p:extLst>
      <p:ext uri="{BB962C8B-B14F-4D97-AF65-F5344CB8AC3E}">
        <p14:creationId xmlns:p14="http://schemas.microsoft.com/office/powerpoint/2010/main" val="1200164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2180020" cy="707886"/>
          </a:xfrm>
          <a:prstGeom prst="rect">
            <a:avLst/>
          </a:prstGeom>
          <a:noFill/>
        </p:spPr>
        <p:txBody>
          <a:bodyPr wrap="none" rtlCol="0">
            <a:spAutoFit/>
          </a:bodyPr>
          <a:lstStyle/>
          <a:p>
            <a:r>
              <a:rPr lang="fr-FR" sz="4000" dirty="0">
                <a:solidFill>
                  <a:schemeClr val="accent5">
                    <a:lumMod val="75000"/>
                  </a:schemeClr>
                </a:solidFill>
                <a:latin typeface="+mj-lt"/>
              </a:rPr>
              <a:t>Anatomie</a:t>
            </a:r>
            <a:endParaRPr lang="en-US" sz="40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3</a:t>
            </a:fld>
            <a:endParaRPr lang="en-US"/>
          </a:p>
        </p:txBody>
      </p:sp>
      <p:sp>
        <p:nvSpPr>
          <p:cNvPr id="31" name="TextBox 30">
            <a:extLst>
              <a:ext uri="{FF2B5EF4-FFF2-40B4-BE49-F238E27FC236}">
                <a16:creationId xmlns:a16="http://schemas.microsoft.com/office/drawing/2014/main" id="{ADB4A0B3-D16E-412A-A4DB-90B0AC2F8380}"/>
              </a:ext>
            </a:extLst>
          </p:cNvPr>
          <p:cNvSpPr txBox="1"/>
          <p:nvPr/>
        </p:nvSpPr>
        <p:spPr>
          <a:xfrm>
            <a:off x="1049607" y="1346123"/>
            <a:ext cx="2639120" cy="369332"/>
          </a:xfrm>
          <a:prstGeom prst="rect">
            <a:avLst/>
          </a:prstGeom>
          <a:noFill/>
          <a:ln>
            <a:solidFill>
              <a:srgbClr val="0070C0"/>
            </a:solidFill>
          </a:ln>
        </p:spPr>
        <p:txBody>
          <a:bodyPr wrap="none" rtlCol="0">
            <a:spAutoFit/>
          </a:bodyPr>
          <a:lstStyle/>
          <a:p>
            <a:r>
              <a:rPr lang="fr-FR" b="1" u="sng" dirty="0">
                <a:solidFill>
                  <a:srgbClr val="0070C0"/>
                </a:solidFill>
              </a:rPr>
              <a:t>Système nerveux central :</a:t>
            </a:r>
          </a:p>
        </p:txBody>
      </p:sp>
      <p:sp>
        <p:nvSpPr>
          <p:cNvPr id="61" name="TextBox 60">
            <a:extLst>
              <a:ext uri="{FF2B5EF4-FFF2-40B4-BE49-F238E27FC236}">
                <a16:creationId xmlns:a16="http://schemas.microsoft.com/office/drawing/2014/main" id="{D6CF8E64-9A7A-4909-8F3C-AFA2009F5D65}"/>
              </a:ext>
            </a:extLst>
          </p:cNvPr>
          <p:cNvSpPr txBox="1"/>
          <p:nvPr/>
        </p:nvSpPr>
        <p:spPr>
          <a:xfrm>
            <a:off x="8547772" y="1382980"/>
            <a:ext cx="3229859" cy="369332"/>
          </a:xfrm>
          <a:prstGeom prst="rect">
            <a:avLst/>
          </a:prstGeom>
          <a:noFill/>
          <a:ln>
            <a:solidFill>
              <a:srgbClr val="00B050"/>
            </a:solidFill>
          </a:ln>
        </p:spPr>
        <p:txBody>
          <a:bodyPr wrap="none" rtlCol="0">
            <a:spAutoFit/>
          </a:bodyPr>
          <a:lstStyle/>
          <a:p>
            <a:r>
              <a:rPr lang="fr-FR" b="1" u="sng" dirty="0">
                <a:solidFill>
                  <a:srgbClr val="00B050"/>
                </a:solidFill>
              </a:rPr>
              <a:t>Système nerveux périphérique :</a:t>
            </a:r>
          </a:p>
        </p:txBody>
      </p:sp>
      <p:pic>
        <p:nvPicPr>
          <p:cNvPr id="74" name="Picture 73">
            <a:extLst>
              <a:ext uri="{FF2B5EF4-FFF2-40B4-BE49-F238E27FC236}">
                <a16:creationId xmlns:a16="http://schemas.microsoft.com/office/drawing/2014/main" id="{AEAF821E-748D-4945-9E6A-5FC01AA981BC}"/>
              </a:ext>
            </a:extLst>
          </p:cNvPr>
          <p:cNvPicPr>
            <a:picLocks noChangeAspect="1"/>
          </p:cNvPicPr>
          <p:nvPr/>
        </p:nvPicPr>
        <p:blipFill rotWithShape="1">
          <a:blip r:embed="rId2">
            <a:extLst>
              <a:ext uri="{28A0092B-C50C-407E-A947-70E740481C1C}">
                <a14:useLocalDpi xmlns:a14="http://schemas.microsoft.com/office/drawing/2010/main" val="0"/>
              </a:ext>
            </a:extLst>
          </a:blip>
          <a:srcRect l="15498" r="18223" b="46973"/>
          <a:stretch/>
        </p:blipFill>
        <p:spPr>
          <a:xfrm>
            <a:off x="3990948" y="1246421"/>
            <a:ext cx="4210104" cy="4607855"/>
          </a:xfrm>
          <a:prstGeom prst="rect">
            <a:avLst/>
          </a:prstGeom>
        </p:spPr>
      </p:pic>
      <p:sp>
        <p:nvSpPr>
          <p:cNvPr id="32" name="TextBox 31">
            <a:extLst>
              <a:ext uri="{FF2B5EF4-FFF2-40B4-BE49-F238E27FC236}">
                <a16:creationId xmlns:a16="http://schemas.microsoft.com/office/drawing/2014/main" id="{5CBDDF70-4E5D-41C1-87A7-A2F1BADA5127}"/>
              </a:ext>
            </a:extLst>
          </p:cNvPr>
          <p:cNvSpPr txBox="1"/>
          <p:nvPr/>
        </p:nvSpPr>
        <p:spPr>
          <a:xfrm>
            <a:off x="381000" y="2222500"/>
            <a:ext cx="3787996" cy="2862322"/>
          </a:xfrm>
          <a:prstGeom prst="rect">
            <a:avLst/>
          </a:prstGeom>
          <a:noFill/>
        </p:spPr>
        <p:txBody>
          <a:bodyPr wrap="square" rtlCol="0">
            <a:spAutoFit/>
          </a:bodyPr>
          <a:lstStyle/>
          <a:p>
            <a:r>
              <a:rPr lang="fr-FR" b="1" dirty="0">
                <a:solidFill>
                  <a:srgbClr val="0070C0"/>
                </a:solidFill>
              </a:rPr>
              <a:t>1</a:t>
            </a:r>
            <a:r>
              <a:rPr lang="fr-FR" b="1" baseline="30000" dirty="0">
                <a:solidFill>
                  <a:srgbClr val="0070C0"/>
                </a:solidFill>
              </a:rPr>
              <a:t>er</a:t>
            </a:r>
            <a:r>
              <a:rPr lang="fr-FR" b="1" dirty="0">
                <a:solidFill>
                  <a:srgbClr val="0070C0"/>
                </a:solidFill>
              </a:rPr>
              <a:t> neurone moteur: </a:t>
            </a:r>
            <a:r>
              <a:rPr lang="fr-FR" dirty="0"/>
              <a:t>neurone cortical </a:t>
            </a:r>
          </a:p>
          <a:p>
            <a:pPr marL="285750" indent="-285750">
              <a:buFontTx/>
              <a:buChar char="-"/>
            </a:pPr>
            <a:r>
              <a:rPr lang="fr-FR" dirty="0"/>
              <a:t>Corps cellulaire dans le </a:t>
            </a:r>
            <a:r>
              <a:rPr lang="fr-FR" b="1" dirty="0"/>
              <a:t>cortex cérébral</a:t>
            </a:r>
          </a:p>
          <a:p>
            <a:pPr marL="285750" indent="-285750">
              <a:buFontTx/>
              <a:buChar char="-"/>
            </a:pPr>
            <a:r>
              <a:rPr lang="fr-FR" dirty="0"/>
              <a:t>Axone </a:t>
            </a:r>
            <a:r>
              <a:rPr lang="fr-FR" b="1" dirty="0"/>
              <a:t>substance blanche cérébrale, tronc cérébral (</a:t>
            </a:r>
            <a:r>
              <a:rPr lang="fr-FR" b="1" u="sng" dirty="0"/>
              <a:t>Décussation X</a:t>
            </a:r>
            <a:r>
              <a:rPr lang="fr-FR" b="1" dirty="0"/>
              <a:t>), moelle épinière</a:t>
            </a:r>
          </a:p>
          <a:p>
            <a:pPr marL="285750" indent="-285750">
              <a:buFontTx/>
              <a:buChar char="-"/>
            </a:pPr>
            <a:r>
              <a:rPr lang="fr-FR" dirty="0"/>
              <a:t>Puis synapse avec le corps cellulaire du 2</a:t>
            </a:r>
            <a:r>
              <a:rPr lang="fr-FR" baseline="30000" dirty="0"/>
              <a:t>e</a:t>
            </a:r>
            <a:r>
              <a:rPr lang="fr-FR" dirty="0"/>
              <a:t>  neurone moteur (SNP) dans la </a:t>
            </a:r>
            <a:r>
              <a:rPr lang="fr-FR" i="1" dirty="0"/>
              <a:t>corne antérieure de la moelle </a:t>
            </a:r>
            <a:r>
              <a:rPr lang="fr-FR" dirty="0"/>
              <a:t>(SNP).</a:t>
            </a:r>
          </a:p>
        </p:txBody>
      </p:sp>
      <p:sp>
        <p:nvSpPr>
          <p:cNvPr id="63" name="TextBox 62">
            <a:extLst>
              <a:ext uri="{FF2B5EF4-FFF2-40B4-BE49-F238E27FC236}">
                <a16:creationId xmlns:a16="http://schemas.microsoft.com/office/drawing/2014/main" id="{D516804D-408B-4D71-A385-52CB8CD59319}"/>
              </a:ext>
            </a:extLst>
          </p:cNvPr>
          <p:cNvSpPr txBox="1"/>
          <p:nvPr/>
        </p:nvSpPr>
        <p:spPr>
          <a:xfrm>
            <a:off x="7989635" y="2160586"/>
            <a:ext cx="3787996" cy="1754326"/>
          </a:xfrm>
          <a:prstGeom prst="rect">
            <a:avLst/>
          </a:prstGeom>
          <a:noFill/>
        </p:spPr>
        <p:txBody>
          <a:bodyPr wrap="square" rtlCol="0">
            <a:spAutoFit/>
          </a:bodyPr>
          <a:lstStyle/>
          <a:p>
            <a:r>
              <a:rPr lang="fr-FR" b="1" dirty="0">
                <a:solidFill>
                  <a:srgbClr val="00B050"/>
                </a:solidFill>
              </a:rPr>
              <a:t>2</a:t>
            </a:r>
            <a:r>
              <a:rPr lang="fr-FR" b="1" baseline="30000" dirty="0">
                <a:solidFill>
                  <a:srgbClr val="00B050"/>
                </a:solidFill>
              </a:rPr>
              <a:t>e</a:t>
            </a:r>
            <a:r>
              <a:rPr lang="fr-FR" b="1" dirty="0">
                <a:solidFill>
                  <a:srgbClr val="00B050"/>
                </a:solidFill>
              </a:rPr>
              <a:t> neurone moteur  (motoneurone)</a:t>
            </a:r>
          </a:p>
          <a:p>
            <a:pPr marL="285750" indent="-285750">
              <a:buFontTx/>
              <a:buChar char="-"/>
            </a:pPr>
            <a:r>
              <a:rPr lang="fr-FR" dirty="0"/>
              <a:t>Corps cellulaire dans la </a:t>
            </a:r>
            <a:r>
              <a:rPr lang="fr-FR" b="1" dirty="0"/>
              <a:t>corne antérieure de la moelle</a:t>
            </a:r>
          </a:p>
          <a:p>
            <a:pPr marL="285750" indent="-285750">
              <a:buFontTx/>
              <a:buChar char="-"/>
            </a:pPr>
            <a:r>
              <a:rPr lang="fr-FR" b="1" dirty="0"/>
              <a:t>Axone</a:t>
            </a:r>
            <a:r>
              <a:rPr lang="fr-FR" dirty="0"/>
              <a:t> quitte la moelle épinière, parcours les </a:t>
            </a:r>
            <a:r>
              <a:rPr lang="fr-FR" b="1" dirty="0"/>
              <a:t>racines, plexus, nerfs</a:t>
            </a:r>
          </a:p>
          <a:p>
            <a:pPr marL="285750" indent="-285750">
              <a:buFontTx/>
              <a:buChar char="-"/>
            </a:pPr>
            <a:r>
              <a:rPr lang="fr-FR" dirty="0"/>
              <a:t>Puis </a:t>
            </a:r>
            <a:r>
              <a:rPr lang="fr-FR" b="1" dirty="0"/>
              <a:t>jonction neuro-musculaire</a:t>
            </a:r>
          </a:p>
        </p:txBody>
      </p:sp>
    </p:spTree>
    <p:extLst>
      <p:ext uri="{BB962C8B-B14F-4D97-AF65-F5344CB8AC3E}">
        <p14:creationId xmlns:p14="http://schemas.microsoft.com/office/powerpoint/2010/main" val="3169846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874644" y="12963"/>
            <a:ext cx="10495722" cy="6845037"/>
          </a:xfrm>
          <a:prstGeom prst="rect">
            <a:avLst/>
          </a:prstGeom>
        </p:spPr>
      </p:pic>
      <p:sp>
        <p:nvSpPr>
          <p:cNvPr id="3" name="TextBox 2">
            <a:extLst>
              <a:ext uri="{FF2B5EF4-FFF2-40B4-BE49-F238E27FC236}">
                <a16:creationId xmlns:a16="http://schemas.microsoft.com/office/drawing/2014/main" id="{82F65600-8F37-46B1-9EBC-C68ED15063AE}"/>
              </a:ext>
            </a:extLst>
          </p:cNvPr>
          <p:cNvSpPr txBox="1"/>
          <p:nvPr/>
        </p:nvSpPr>
        <p:spPr>
          <a:xfrm>
            <a:off x="8856336" y="6471453"/>
            <a:ext cx="1674689" cy="369332"/>
          </a:xfrm>
          <a:prstGeom prst="rect">
            <a:avLst/>
          </a:prstGeom>
          <a:noFill/>
        </p:spPr>
        <p:txBody>
          <a:bodyPr wrap="none" rtlCol="0">
            <a:spAutoFit/>
          </a:bodyPr>
          <a:lstStyle/>
          <a:p>
            <a:r>
              <a:rPr lang="fr-FR" dirty="0"/>
              <a:t>Dr. Damien </a:t>
            </a:r>
            <a:r>
              <a:rPr lang="fr-FR" dirty="0" err="1"/>
              <a:t>Waz</a:t>
            </a:r>
            <a:endParaRPr lang="fr-FR" dirty="0"/>
          </a:p>
        </p:txBody>
      </p:sp>
      <p:sp>
        <p:nvSpPr>
          <p:cNvPr id="2" name="Slide Number Placeholder 1">
            <a:extLst>
              <a:ext uri="{FF2B5EF4-FFF2-40B4-BE49-F238E27FC236}">
                <a16:creationId xmlns:a16="http://schemas.microsoft.com/office/drawing/2014/main" id="{B3872C5B-DCE4-4FA5-88CF-EB1522521BCB}"/>
              </a:ext>
            </a:extLst>
          </p:cNvPr>
          <p:cNvSpPr>
            <a:spLocks noGrp="1"/>
          </p:cNvSpPr>
          <p:nvPr>
            <p:ph type="sldNum" sz="quarter" idx="12"/>
          </p:nvPr>
        </p:nvSpPr>
        <p:spPr/>
        <p:txBody>
          <a:bodyPr/>
          <a:lstStyle/>
          <a:p>
            <a:fld id="{13F56A8A-EE5A-493B-B0C3-0BB7E491F091}" type="slidenum">
              <a:rPr lang="en-US" smtClean="0"/>
              <a:t>30</a:t>
            </a:fld>
            <a:endParaRPr lang="en-US"/>
          </a:p>
        </p:txBody>
      </p:sp>
    </p:spTree>
    <p:extLst>
      <p:ext uri="{BB962C8B-B14F-4D97-AF65-F5344CB8AC3E}">
        <p14:creationId xmlns:p14="http://schemas.microsoft.com/office/powerpoint/2010/main" val="3860180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616764" y="105155"/>
            <a:ext cx="8892209" cy="6669157"/>
          </a:xfrm>
          <a:prstGeom prst="rect">
            <a:avLst/>
          </a:prstGeom>
        </p:spPr>
      </p:pic>
      <p:sp>
        <p:nvSpPr>
          <p:cNvPr id="3" name="TextBox 2">
            <a:extLst>
              <a:ext uri="{FF2B5EF4-FFF2-40B4-BE49-F238E27FC236}">
                <a16:creationId xmlns:a16="http://schemas.microsoft.com/office/drawing/2014/main" id="{2F46738A-B00D-4DAA-8432-56AE2AC63C42}"/>
              </a:ext>
            </a:extLst>
          </p:cNvPr>
          <p:cNvSpPr txBox="1"/>
          <p:nvPr/>
        </p:nvSpPr>
        <p:spPr>
          <a:xfrm>
            <a:off x="0" y="6383513"/>
            <a:ext cx="1674689" cy="369332"/>
          </a:xfrm>
          <a:prstGeom prst="rect">
            <a:avLst/>
          </a:prstGeom>
          <a:noFill/>
        </p:spPr>
        <p:txBody>
          <a:bodyPr wrap="none" rtlCol="0">
            <a:spAutoFit/>
          </a:bodyPr>
          <a:lstStyle/>
          <a:p>
            <a:r>
              <a:rPr lang="fr-FR" dirty="0"/>
              <a:t>Dr. Damien </a:t>
            </a:r>
            <a:r>
              <a:rPr lang="fr-FR" dirty="0" err="1"/>
              <a:t>Waz</a:t>
            </a:r>
            <a:endParaRPr lang="fr-FR" dirty="0"/>
          </a:p>
        </p:txBody>
      </p:sp>
      <p:sp>
        <p:nvSpPr>
          <p:cNvPr id="2" name="Slide Number Placeholder 1">
            <a:extLst>
              <a:ext uri="{FF2B5EF4-FFF2-40B4-BE49-F238E27FC236}">
                <a16:creationId xmlns:a16="http://schemas.microsoft.com/office/drawing/2014/main" id="{6D6F4366-3277-4DF8-953D-7AD5DC620939}"/>
              </a:ext>
            </a:extLst>
          </p:cNvPr>
          <p:cNvSpPr>
            <a:spLocks noGrp="1"/>
          </p:cNvSpPr>
          <p:nvPr>
            <p:ph type="sldNum" sz="quarter" idx="12"/>
          </p:nvPr>
        </p:nvSpPr>
        <p:spPr/>
        <p:txBody>
          <a:bodyPr/>
          <a:lstStyle/>
          <a:p>
            <a:fld id="{13F56A8A-EE5A-493B-B0C3-0BB7E491F091}" type="slidenum">
              <a:rPr lang="en-US" smtClean="0"/>
              <a:t>31</a:t>
            </a:fld>
            <a:endParaRPr lang="en-US"/>
          </a:p>
        </p:txBody>
      </p:sp>
    </p:spTree>
    <p:extLst>
      <p:ext uri="{BB962C8B-B14F-4D97-AF65-F5344CB8AC3E}">
        <p14:creationId xmlns:p14="http://schemas.microsoft.com/office/powerpoint/2010/main" val="3298371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26828" t="66712" r="21220" b="3556"/>
          <a:stretch/>
        </p:blipFill>
        <p:spPr>
          <a:xfrm>
            <a:off x="3200400" y="4357687"/>
            <a:ext cx="5191125" cy="1971675"/>
          </a:xfrm>
          <a:prstGeom prst="rect">
            <a:avLst/>
          </a:prstGeom>
        </p:spPr>
      </p:pic>
      <p:pic>
        <p:nvPicPr>
          <p:cNvPr id="3" name="Espace réservé du contenu 3">
            <a:extLst>
              <a:ext uri="{FF2B5EF4-FFF2-40B4-BE49-F238E27FC236}">
                <a16:creationId xmlns:a16="http://schemas.microsoft.com/office/drawing/2014/main" id="{A7614C80-3957-4C6F-B7BA-4BCED16748A9}"/>
              </a:ext>
            </a:extLst>
          </p:cNvPr>
          <p:cNvPicPr>
            <a:picLocks noChangeAspect="1"/>
          </p:cNvPicPr>
          <p:nvPr/>
        </p:nvPicPr>
        <p:blipFill rotWithShape="1">
          <a:blip r:embed="rId2"/>
          <a:srcRect l="14341" t="24053" r="11783" b="35873"/>
          <a:stretch/>
        </p:blipFill>
        <p:spPr>
          <a:xfrm>
            <a:off x="2105024" y="1800225"/>
            <a:ext cx="7381876" cy="2657476"/>
          </a:xfrm>
          <a:prstGeom prst="rect">
            <a:avLst/>
          </a:prstGeom>
        </p:spPr>
      </p:pic>
      <p:cxnSp>
        <p:nvCxnSpPr>
          <p:cNvPr id="5" name="Connecteur droit 4">
            <a:extLst>
              <a:ext uri="{FF2B5EF4-FFF2-40B4-BE49-F238E27FC236}">
                <a16:creationId xmlns:a16="http://schemas.microsoft.com/office/drawing/2014/main" id="{912FA440-B1A4-4654-9342-8D5F47CAF81E}"/>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ZoneTexte 6">
            <a:extLst>
              <a:ext uri="{FF2B5EF4-FFF2-40B4-BE49-F238E27FC236}">
                <a16:creationId xmlns:a16="http://schemas.microsoft.com/office/drawing/2014/main" id="{D302F052-BBE3-4CD1-A11B-D7141077A9B5}"/>
              </a:ext>
            </a:extLst>
          </p:cNvPr>
          <p:cNvSpPr txBox="1"/>
          <p:nvPr/>
        </p:nvSpPr>
        <p:spPr>
          <a:xfrm>
            <a:off x="617160" y="432394"/>
            <a:ext cx="3190040" cy="630942"/>
          </a:xfrm>
          <a:prstGeom prst="rect">
            <a:avLst/>
          </a:prstGeom>
          <a:noFill/>
        </p:spPr>
        <p:txBody>
          <a:bodyPr wrap="none" rtlCol="0">
            <a:spAutoFit/>
          </a:bodyPr>
          <a:lstStyle/>
          <a:p>
            <a:r>
              <a:rPr lang="fr-FR" sz="3500" dirty="0">
                <a:solidFill>
                  <a:schemeClr val="accent5">
                    <a:lumMod val="75000"/>
                  </a:schemeClr>
                </a:solidFill>
                <a:latin typeface="+mj-lt"/>
              </a:rPr>
              <a:t>Tracé neurogène</a:t>
            </a:r>
            <a:endParaRPr lang="en-US" sz="3500" dirty="0">
              <a:solidFill>
                <a:schemeClr val="accent5">
                  <a:lumMod val="75000"/>
                </a:schemeClr>
              </a:solidFill>
              <a:latin typeface="+mj-lt"/>
            </a:endParaRPr>
          </a:p>
        </p:txBody>
      </p:sp>
      <p:sp>
        <p:nvSpPr>
          <p:cNvPr id="2" name="TextBox 1">
            <a:extLst>
              <a:ext uri="{FF2B5EF4-FFF2-40B4-BE49-F238E27FC236}">
                <a16:creationId xmlns:a16="http://schemas.microsoft.com/office/drawing/2014/main" id="{50EF952A-A2CC-44EE-9AE1-F14017D80B94}"/>
              </a:ext>
            </a:extLst>
          </p:cNvPr>
          <p:cNvSpPr txBox="1"/>
          <p:nvPr/>
        </p:nvSpPr>
        <p:spPr>
          <a:xfrm>
            <a:off x="10353675" y="6488668"/>
            <a:ext cx="1674689" cy="369332"/>
          </a:xfrm>
          <a:prstGeom prst="rect">
            <a:avLst/>
          </a:prstGeom>
          <a:noFill/>
        </p:spPr>
        <p:txBody>
          <a:bodyPr wrap="none" rtlCol="0">
            <a:spAutoFit/>
          </a:bodyPr>
          <a:lstStyle/>
          <a:p>
            <a:r>
              <a:rPr lang="fr-FR" dirty="0"/>
              <a:t>Dr. Damien </a:t>
            </a:r>
            <a:r>
              <a:rPr lang="fr-FR" dirty="0" err="1"/>
              <a:t>Waz</a:t>
            </a:r>
            <a:endParaRPr lang="fr-FR" dirty="0"/>
          </a:p>
        </p:txBody>
      </p:sp>
      <p:sp>
        <p:nvSpPr>
          <p:cNvPr id="8" name="Slide Number Placeholder 7">
            <a:extLst>
              <a:ext uri="{FF2B5EF4-FFF2-40B4-BE49-F238E27FC236}">
                <a16:creationId xmlns:a16="http://schemas.microsoft.com/office/drawing/2014/main" id="{FB6CAA08-1A5D-47B3-8E5C-4137C7133D26}"/>
              </a:ext>
            </a:extLst>
          </p:cNvPr>
          <p:cNvSpPr>
            <a:spLocks noGrp="1"/>
          </p:cNvSpPr>
          <p:nvPr>
            <p:ph type="sldNum" sz="quarter" idx="12"/>
          </p:nvPr>
        </p:nvSpPr>
        <p:spPr/>
        <p:txBody>
          <a:bodyPr/>
          <a:lstStyle/>
          <a:p>
            <a:fld id="{13F56A8A-EE5A-493B-B0C3-0BB7E491F091}" type="slidenum">
              <a:rPr lang="en-US" smtClean="0"/>
              <a:t>32</a:t>
            </a:fld>
            <a:endParaRPr lang="en-US"/>
          </a:p>
        </p:txBody>
      </p:sp>
    </p:spTree>
    <p:extLst>
      <p:ext uri="{BB962C8B-B14F-4D97-AF65-F5344CB8AC3E}">
        <p14:creationId xmlns:p14="http://schemas.microsoft.com/office/powerpoint/2010/main" val="218365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2231124" cy="707886"/>
          </a:xfrm>
          <a:prstGeom prst="rect">
            <a:avLst/>
          </a:prstGeom>
          <a:noFill/>
        </p:spPr>
        <p:txBody>
          <a:bodyPr wrap="none" rtlCol="0">
            <a:spAutoFit/>
          </a:bodyPr>
          <a:lstStyle/>
          <a:p>
            <a:r>
              <a:rPr lang="fr-FR" sz="4000" dirty="0">
                <a:solidFill>
                  <a:schemeClr val="accent5">
                    <a:lumMod val="75000"/>
                  </a:schemeClr>
                </a:solidFill>
                <a:latin typeface="+mj-lt"/>
              </a:rPr>
              <a:t>A retenir: </a:t>
            </a:r>
            <a:endParaRPr lang="en-US" sz="40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33</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463061" y="1494937"/>
            <a:ext cx="10204939" cy="5478423"/>
          </a:xfrm>
          <a:prstGeom prst="rect">
            <a:avLst/>
          </a:prstGeom>
          <a:noFill/>
        </p:spPr>
        <p:txBody>
          <a:bodyPr wrap="square" rtlCol="0">
            <a:spAutoFit/>
          </a:bodyPr>
          <a:lstStyle/>
          <a:p>
            <a:pPr marL="285750" indent="-285750">
              <a:buFont typeface="Arial" panose="020B0604020202020204" pitchFamily="34" charset="0"/>
              <a:buChar char="•"/>
            </a:pPr>
            <a:r>
              <a:rPr lang="fr-FR" sz="2500" b="1" dirty="0"/>
              <a:t>Atteinte du système nerveux périphérique </a:t>
            </a:r>
            <a:r>
              <a:rPr lang="fr-FR" sz="2500" dirty="0"/>
              <a:t>= syndrome neurogène périphérique : déficit, abolition des réflexes, amyotrophie, fasciculations. +/- douleurs neuropathiques, signes végétatifs</a:t>
            </a:r>
          </a:p>
          <a:p>
            <a:pPr marL="285750" indent="-285750">
              <a:buFont typeface="Arial" panose="020B0604020202020204" pitchFamily="34" charset="0"/>
              <a:buChar char="•"/>
            </a:pPr>
            <a:endParaRPr lang="fr-FR" sz="2500" dirty="0"/>
          </a:p>
          <a:p>
            <a:pPr marL="285750" indent="-285750">
              <a:buFont typeface="Arial" panose="020B0604020202020204" pitchFamily="34" charset="0"/>
              <a:buChar char="•"/>
            </a:pPr>
            <a:r>
              <a:rPr lang="fr-FR" sz="2500" b="1" dirty="0"/>
              <a:t>Réflexes ostéotendineux</a:t>
            </a:r>
          </a:p>
          <a:p>
            <a:pPr marL="285750" indent="-285750">
              <a:buFont typeface="Arial" panose="020B0604020202020204" pitchFamily="34" charset="0"/>
              <a:buChar char="•"/>
            </a:pPr>
            <a:endParaRPr lang="fr-FR" sz="2500" dirty="0"/>
          </a:p>
          <a:p>
            <a:pPr marL="285750" indent="-285750">
              <a:buFont typeface="Arial" panose="020B0604020202020204" pitchFamily="34" charset="0"/>
              <a:buChar char="•"/>
            </a:pPr>
            <a:r>
              <a:rPr lang="fr-FR" sz="2500" dirty="0"/>
              <a:t>Innervation </a:t>
            </a:r>
            <a:r>
              <a:rPr lang="fr-FR" sz="2500" b="1" dirty="0"/>
              <a:t>plexique, radiculaire, tronculaire et anatomie du système neuro-musculaire</a:t>
            </a:r>
          </a:p>
          <a:p>
            <a:pPr marL="285750" indent="-285750">
              <a:buFont typeface="Arial" panose="020B0604020202020204" pitchFamily="34" charset="0"/>
              <a:buChar char="•"/>
            </a:pPr>
            <a:endParaRPr lang="fr-FR" sz="2500" dirty="0"/>
          </a:p>
          <a:p>
            <a:pPr marL="285750" indent="-285750">
              <a:buFont typeface="Arial" panose="020B0604020202020204" pitchFamily="34" charset="0"/>
              <a:buChar char="•"/>
            </a:pPr>
            <a:r>
              <a:rPr lang="fr-FR" sz="2500" b="1" dirty="0"/>
              <a:t>L’</a:t>
            </a:r>
            <a:r>
              <a:rPr lang="fr-FR" sz="2500" b="1" dirty="0" err="1"/>
              <a:t>électroneuromyogramme</a:t>
            </a:r>
            <a:r>
              <a:rPr lang="fr-FR" sz="2500" dirty="0"/>
              <a:t> permet l’étude de </a:t>
            </a:r>
            <a:r>
              <a:rPr lang="fr-FR" sz="2500" b="1" dirty="0"/>
              <a:t>l’axone, de la gaine de la myéline, de la jonction neuromusculaire et du muscle</a:t>
            </a:r>
            <a:r>
              <a:rPr lang="fr-FR" sz="2500" dirty="0"/>
              <a:t>. Il apporte une aide au diagnostic </a:t>
            </a:r>
            <a:r>
              <a:rPr lang="fr-FR" sz="2500" b="1" dirty="0"/>
              <a:t>topographique, étiologique</a:t>
            </a:r>
            <a:r>
              <a:rPr lang="fr-FR" sz="2500" dirty="0"/>
              <a:t> et à la définition du </a:t>
            </a:r>
            <a:r>
              <a:rPr lang="fr-FR" sz="2500" b="1" dirty="0"/>
              <a:t>pronostic</a:t>
            </a:r>
            <a:r>
              <a:rPr lang="fr-FR" sz="2500" dirty="0"/>
              <a:t>.</a:t>
            </a:r>
          </a:p>
          <a:p>
            <a:pPr marL="285750" indent="-285750">
              <a:buFont typeface="Arial" panose="020B0604020202020204" pitchFamily="34" charset="0"/>
              <a:buChar char="•"/>
            </a:pPr>
            <a:endParaRPr lang="fr-FR" sz="2500" dirty="0"/>
          </a:p>
          <a:p>
            <a:endParaRPr lang="fr-FR" sz="2500" dirty="0"/>
          </a:p>
        </p:txBody>
      </p:sp>
      <p:pic>
        <p:nvPicPr>
          <p:cNvPr id="6" name="Graphic 5" descr="Checklist with solid fill">
            <a:extLst>
              <a:ext uri="{FF2B5EF4-FFF2-40B4-BE49-F238E27FC236}">
                <a16:creationId xmlns:a16="http://schemas.microsoft.com/office/drawing/2014/main" id="{51778BC8-396D-45D1-B6DF-A6092A518A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6893" y="2432538"/>
            <a:ext cx="1992923" cy="1992923"/>
          </a:xfrm>
          <a:prstGeom prst="rect">
            <a:avLst/>
          </a:prstGeom>
        </p:spPr>
      </p:pic>
    </p:spTree>
    <p:extLst>
      <p:ext uri="{BB962C8B-B14F-4D97-AF65-F5344CB8AC3E}">
        <p14:creationId xmlns:p14="http://schemas.microsoft.com/office/powerpoint/2010/main" val="22489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82034-3751-239E-9CCD-C3555002619E}"/>
              </a:ext>
            </a:extLst>
          </p:cNvPr>
          <p:cNvSpPr>
            <a:spLocks noGrp="1"/>
          </p:cNvSpPr>
          <p:nvPr>
            <p:ph type="ctrTitle"/>
          </p:nvPr>
        </p:nvSpPr>
        <p:spPr/>
        <p:txBody>
          <a:bodyPr>
            <a:normAutofit/>
          </a:bodyPr>
          <a:lstStyle/>
          <a:p>
            <a:r>
              <a:rPr lang="fr-FR" sz="7000" dirty="0"/>
              <a:t>Les nerfs crâniens:</a:t>
            </a:r>
            <a:endParaRPr lang="en-US" sz="7000" dirty="0"/>
          </a:p>
        </p:txBody>
      </p:sp>
      <p:sp>
        <p:nvSpPr>
          <p:cNvPr id="3" name="Sous-titre 2">
            <a:extLst>
              <a:ext uri="{FF2B5EF4-FFF2-40B4-BE49-F238E27FC236}">
                <a16:creationId xmlns:a16="http://schemas.microsoft.com/office/drawing/2014/main" id="{3FE781F2-4406-024E-93EF-BE2B131B7DD9}"/>
              </a:ext>
            </a:extLst>
          </p:cNvPr>
          <p:cNvSpPr>
            <a:spLocks noGrp="1"/>
          </p:cNvSpPr>
          <p:nvPr>
            <p:ph type="subTitle" idx="1"/>
          </p:nvPr>
        </p:nvSpPr>
        <p:spPr/>
        <p:txBody>
          <a:bodyPr/>
          <a:lstStyle/>
          <a:p>
            <a:r>
              <a:rPr lang="fr-FR" dirty="0"/>
              <a:t>20-09-2024</a:t>
            </a:r>
            <a:endParaRPr lang="en-US" dirty="0"/>
          </a:p>
        </p:txBody>
      </p:sp>
      <p:sp>
        <p:nvSpPr>
          <p:cNvPr id="4" name="ZoneTexte 3">
            <a:extLst>
              <a:ext uri="{FF2B5EF4-FFF2-40B4-BE49-F238E27FC236}">
                <a16:creationId xmlns:a16="http://schemas.microsoft.com/office/drawing/2014/main" id="{3B0033DC-587A-293F-01F7-A4843B2168D1}"/>
              </a:ext>
            </a:extLst>
          </p:cNvPr>
          <p:cNvSpPr txBox="1"/>
          <p:nvPr/>
        </p:nvSpPr>
        <p:spPr>
          <a:xfrm>
            <a:off x="0" y="6488668"/>
            <a:ext cx="1063112" cy="369332"/>
          </a:xfrm>
          <a:prstGeom prst="rect">
            <a:avLst/>
          </a:prstGeom>
          <a:noFill/>
        </p:spPr>
        <p:txBody>
          <a:bodyPr wrap="none" rtlCol="0">
            <a:spAutoFit/>
          </a:bodyPr>
          <a:lstStyle/>
          <a:p>
            <a:r>
              <a:rPr lang="fr-FR" i="1" dirty="0">
                <a:solidFill>
                  <a:schemeClr val="bg1"/>
                </a:solidFill>
              </a:rPr>
              <a:t>S. Ribault</a:t>
            </a:r>
            <a:endParaRPr lang="en-US" i="1" dirty="0">
              <a:solidFill>
                <a:schemeClr val="bg1"/>
              </a:solidFill>
            </a:endParaRPr>
          </a:p>
        </p:txBody>
      </p:sp>
      <p:sp>
        <p:nvSpPr>
          <p:cNvPr id="5" name="Espace réservé du numéro de diapositive 4">
            <a:extLst>
              <a:ext uri="{FF2B5EF4-FFF2-40B4-BE49-F238E27FC236}">
                <a16:creationId xmlns:a16="http://schemas.microsoft.com/office/drawing/2014/main" id="{AFE5CC8B-B664-E57B-CE68-36CC2B60C0F6}"/>
              </a:ext>
            </a:extLst>
          </p:cNvPr>
          <p:cNvSpPr>
            <a:spLocks noGrp="1"/>
          </p:cNvSpPr>
          <p:nvPr>
            <p:ph type="sldNum" sz="quarter" idx="12"/>
          </p:nvPr>
        </p:nvSpPr>
        <p:spPr/>
        <p:txBody>
          <a:bodyPr/>
          <a:lstStyle/>
          <a:p>
            <a:fld id="{13F56A8A-EE5A-493B-B0C3-0BB7E491F091}" type="slidenum">
              <a:rPr lang="en-US" smtClean="0"/>
              <a:t>34</a:t>
            </a:fld>
            <a:endParaRPr lang="en-US"/>
          </a:p>
        </p:txBody>
      </p:sp>
    </p:spTree>
    <p:extLst>
      <p:ext uri="{BB962C8B-B14F-4D97-AF65-F5344CB8AC3E}">
        <p14:creationId xmlns:p14="http://schemas.microsoft.com/office/powerpoint/2010/main" val="3281826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2118400" cy="707886"/>
          </a:xfrm>
          <a:prstGeom prst="rect">
            <a:avLst/>
          </a:prstGeom>
          <a:noFill/>
        </p:spPr>
        <p:txBody>
          <a:bodyPr wrap="none" rtlCol="0">
            <a:spAutoFit/>
          </a:bodyPr>
          <a:lstStyle/>
          <a:p>
            <a:r>
              <a:rPr lang="fr-FR" sz="4000" dirty="0">
                <a:solidFill>
                  <a:schemeClr val="accent5">
                    <a:lumMod val="75000"/>
                  </a:schemeClr>
                </a:solidFill>
                <a:latin typeface="+mj-lt"/>
              </a:rPr>
              <a:t>Objectifs </a:t>
            </a:r>
            <a:endParaRPr lang="en-US" sz="40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35</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533399" y="2022476"/>
            <a:ext cx="8496301" cy="3170099"/>
          </a:xfrm>
          <a:prstGeom prst="rect">
            <a:avLst/>
          </a:prstGeom>
          <a:noFill/>
        </p:spPr>
        <p:txBody>
          <a:bodyPr wrap="square" rtlCol="0">
            <a:spAutoFit/>
          </a:bodyPr>
          <a:lstStyle/>
          <a:p>
            <a:pPr marL="285750" indent="-285750">
              <a:buFont typeface="Arial" panose="020B0604020202020204" pitchFamily="34" charset="0"/>
              <a:buChar char="•"/>
            </a:pPr>
            <a:r>
              <a:rPr lang="fr-FR" sz="2500" dirty="0"/>
              <a:t>Comprendre </a:t>
            </a:r>
            <a:r>
              <a:rPr lang="fr-FR" sz="2500" b="1" dirty="0"/>
              <a:t>l’anatomie</a:t>
            </a:r>
            <a:r>
              <a:rPr lang="fr-FR" sz="2500" dirty="0"/>
              <a:t> des nerfs crâniens</a:t>
            </a:r>
          </a:p>
          <a:p>
            <a:pPr marL="285750" indent="-285750">
              <a:buFont typeface="Arial" panose="020B0604020202020204" pitchFamily="34" charset="0"/>
              <a:buChar char="•"/>
            </a:pPr>
            <a:r>
              <a:rPr lang="fr-FR" sz="2500" dirty="0"/>
              <a:t>Identifier le nerf crânien impliqué dans une atteinte des nerfs crâniens</a:t>
            </a:r>
          </a:p>
          <a:p>
            <a:pPr marL="285750" indent="-285750">
              <a:buFont typeface="Arial" panose="020B0604020202020204" pitchFamily="34" charset="0"/>
              <a:buChar char="•"/>
            </a:pPr>
            <a:r>
              <a:rPr lang="fr-FR" sz="2500" dirty="0"/>
              <a:t>Distinguer une </a:t>
            </a:r>
            <a:r>
              <a:rPr lang="fr-FR" sz="2500" b="1" dirty="0"/>
              <a:t>paralysie faciale centrale </a:t>
            </a:r>
            <a:r>
              <a:rPr lang="fr-FR" sz="2500" dirty="0"/>
              <a:t>et une </a:t>
            </a:r>
            <a:r>
              <a:rPr lang="fr-FR" sz="2500" b="1" dirty="0"/>
              <a:t>paralysie faciale périphérique</a:t>
            </a:r>
          </a:p>
          <a:p>
            <a:pPr marL="285750" indent="-285750">
              <a:buFont typeface="Arial" panose="020B0604020202020204" pitchFamily="34" charset="0"/>
              <a:buChar char="•"/>
            </a:pPr>
            <a:r>
              <a:rPr lang="fr-FR" sz="2500" dirty="0"/>
              <a:t>Connaître les éléments de base de la </a:t>
            </a:r>
            <a:r>
              <a:rPr lang="fr-FR" sz="2500" b="1" dirty="0"/>
              <a:t>récupération d’une paralysie faciale a </a:t>
            </a:r>
            <a:r>
              <a:rPr lang="fr-FR" sz="2500" b="1" dirty="0" err="1"/>
              <a:t>frigore</a:t>
            </a:r>
            <a:r>
              <a:rPr lang="fr-FR" sz="2500" b="1" dirty="0"/>
              <a:t> </a:t>
            </a:r>
          </a:p>
          <a:p>
            <a:pPr marL="285750" indent="-285750">
              <a:buFont typeface="Arial" panose="020B0604020202020204" pitchFamily="34" charset="0"/>
              <a:buChar char="•"/>
            </a:pPr>
            <a:r>
              <a:rPr lang="fr-FR" sz="2500" dirty="0"/>
              <a:t>Distinguer</a:t>
            </a:r>
            <a:r>
              <a:rPr lang="fr-FR" sz="2500" b="1" dirty="0"/>
              <a:t> un syndrome vestibulaire périphérique et central</a:t>
            </a:r>
          </a:p>
        </p:txBody>
      </p:sp>
      <p:pic>
        <p:nvPicPr>
          <p:cNvPr id="4" name="Graphic 3" descr="Bullseye with solid fill">
            <a:extLst>
              <a:ext uri="{FF2B5EF4-FFF2-40B4-BE49-F238E27FC236}">
                <a16:creationId xmlns:a16="http://schemas.microsoft.com/office/drawing/2014/main" id="{666B395A-708B-4008-9AF1-107E09EC38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4158" y="2613024"/>
            <a:ext cx="1838325" cy="1838325"/>
          </a:xfrm>
          <a:prstGeom prst="rect">
            <a:avLst/>
          </a:prstGeom>
        </p:spPr>
      </p:pic>
    </p:spTree>
    <p:extLst>
      <p:ext uri="{BB962C8B-B14F-4D97-AF65-F5344CB8AC3E}">
        <p14:creationId xmlns:p14="http://schemas.microsoft.com/office/powerpoint/2010/main" val="317955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36</a:t>
            </a:fld>
            <a:endParaRPr lang="en-US"/>
          </a:p>
        </p:txBody>
      </p:sp>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5887124" cy="707886"/>
          </a:xfrm>
          <a:prstGeom prst="rect">
            <a:avLst/>
          </a:prstGeom>
          <a:noFill/>
        </p:spPr>
        <p:txBody>
          <a:bodyPr wrap="none" rtlCol="0">
            <a:spAutoFit/>
          </a:bodyPr>
          <a:lstStyle/>
          <a:p>
            <a:r>
              <a:rPr lang="fr-FR" sz="4000" dirty="0">
                <a:solidFill>
                  <a:schemeClr val="accent5">
                    <a:lumMod val="75000"/>
                  </a:schemeClr>
                </a:solidFill>
                <a:latin typeface="+mj-lt"/>
              </a:rPr>
              <a:t>Nerfs crâniens: généralités </a:t>
            </a:r>
            <a:endParaRPr lang="en-US" sz="4000" dirty="0">
              <a:solidFill>
                <a:schemeClr val="accent5">
                  <a:lumMod val="75000"/>
                </a:schemeClr>
              </a:solidFill>
              <a:latin typeface="+mj-lt"/>
            </a:endParaRPr>
          </a:p>
        </p:txBody>
      </p:sp>
      <p:sp>
        <p:nvSpPr>
          <p:cNvPr id="7" name="TextBox 6">
            <a:extLst>
              <a:ext uri="{FF2B5EF4-FFF2-40B4-BE49-F238E27FC236}">
                <a16:creationId xmlns:a16="http://schemas.microsoft.com/office/drawing/2014/main" id="{DDDFA465-A083-457F-A956-F031B7523CB7}"/>
              </a:ext>
            </a:extLst>
          </p:cNvPr>
          <p:cNvSpPr txBox="1"/>
          <p:nvPr/>
        </p:nvSpPr>
        <p:spPr>
          <a:xfrm>
            <a:off x="311261" y="1230942"/>
            <a:ext cx="10820241" cy="1477328"/>
          </a:xfrm>
          <a:prstGeom prst="rect">
            <a:avLst/>
          </a:prstGeom>
          <a:noFill/>
        </p:spPr>
        <p:txBody>
          <a:bodyPr wrap="square" rtlCol="0">
            <a:spAutoFit/>
          </a:bodyPr>
          <a:lstStyle/>
          <a:p>
            <a:pPr marL="285750" indent="-285750">
              <a:buFont typeface="Arial" panose="020B0604020202020204" pitchFamily="34" charset="0"/>
              <a:buChar char="•"/>
            </a:pPr>
            <a:r>
              <a:rPr lang="fr-FR" b="1" dirty="0"/>
              <a:t>12 paires de nerfs. </a:t>
            </a:r>
            <a:r>
              <a:rPr lang="fr-FR" dirty="0"/>
              <a:t>Motricité et sensibilité de l’extrémité céphalique</a:t>
            </a:r>
            <a:endParaRPr lang="fr-FR" b="1" dirty="0"/>
          </a:p>
          <a:p>
            <a:pPr marL="285750" indent="-285750">
              <a:buFont typeface="Arial" panose="020B0604020202020204" pitchFamily="34" charset="0"/>
              <a:buChar char="•"/>
            </a:pPr>
            <a:r>
              <a:rPr lang="fr-FR" dirty="0"/>
              <a:t>Même fonctionnement que les nerfs spinaux, avec une synapse entre 1</a:t>
            </a:r>
            <a:r>
              <a:rPr lang="fr-FR" baseline="30000" dirty="0"/>
              <a:t>er</a:t>
            </a:r>
            <a:r>
              <a:rPr lang="fr-FR" dirty="0"/>
              <a:t> et 2</a:t>
            </a:r>
            <a:r>
              <a:rPr lang="fr-FR" baseline="30000" dirty="0"/>
              <a:t>e</a:t>
            </a:r>
            <a:r>
              <a:rPr lang="fr-FR" dirty="0"/>
              <a:t> neurone au niveau d’un noyau situé dans le tronc cérébral (au lieu de la moelle épinière). </a:t>
            </a:r>
          </a:p>
          <a:p>
            <a:pPr marL="285750" indent="-285750">
              <a:buFont typeface="Arial" panose="020B0604020202020204" pitchFamily="34" charset="0"/>
              <a:buChar char="•"/>
            </a:pPr>
            <a:r>
              <a:rPr lang="fr-FR" i="1" dirty="0"/>
              <a:t>I et II à part : sont directement des évaginations du cerveau </a:t>
            </a:r>
            <a:r>
              <a:rPr lang="fr-FR" i="1" dirty="0">
                <a:sym typeface="Wingdings" panose="05000000000000000000" pitchFamily="2" charset="2"/>
              </a:rPr>
              <a:t> pas de noyau dans le TC</a:t>
            </a:r>
            <a:endParaRPr lang="fr-FR" i="1" dirty="0"/>
          </a:p>
          <a:p>
            <a:pPr marL="285750" indent="-285750">
              <a:buFont typeface="Arial" panose="020B0604020202020204" pitchFamily="34" charset="0"/>
              <a:buChar char="•"/>
            </a:pPr>
            <a:r>
              <a:rPr lang="fr-FR" dirty="0"/>
              <a:t>Sortent à la </a:t>
            </a:r>
            <a:r>
              <a:rPr lang="fr-FR" b="1" dirty="0"/>
              <a:t>face antérieure du tronc cérébral </a:t>
            </a:r>
            <a:r>
              <a:rPr lang="fr-FR" dirty="0"/>
              <a:t>(sauf le IV). </a:t>
            </a:r>
            <a:r>
              <a:rPr lang="fr-FR" b="1" dirty="0"/>
              <a:t>Ne décussent pas </a:t>
            </a:r>
            <a:r>
              <a:rPr lang="fr-FR" dirty="0"/>
              <a:t>(sauf le IV)</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4649" y="2648327"/>
            <a:ext cx="2836289" cy="3226279"/>
          </a:xfrm>
          <a:prstGeom prst="rect">
            <a:avLst/>
          </a:prstGeom>
        </p:spPr>
      </p:pic>
      <p:pic>
        <p:nvPicPr>
          <p:cNvPr id="11" name="Picture 10">
            <a:extLst>
              <a:ext uri="{FF2B5EF4-FFF2-40B4-BE49-F238E27FC236}">
                <a16:creationId xmlns:a16="http://schemas.microsoft.com/office/drawing/2014/main" id="{99EBAF44-13A5-4B84-8069-A1855A8ACA4B}"/>
              </a:ext>
            </a:extLst>
          </p:cNvPr>
          <p:cNvPicPr>
            <a:picLocks noChangeAspect="1"/>
          </p:cNvPicPr>
          <p:nvPr/>
        </p:nvPicPr>
        <p:blipFill rotWithShape="1">
          <a:blip r:embed="rId3">
            <a:extLst>
              <a:ext uri="{28A0092B-C50C-407E-A947-70E740481C1C}">
                <a14:useLocalDpi xmlns:a14="http://schemas.microsoft.com/office/drawing/2010/main" val="0"/>
              </a:ext>
            </a:extLst>
          </a:blip>
          <a:srcRect l="4560" t="37803" r="56667" b="18579"/>
          <a:stretch/>
        </p:blipFill>
        <p:spPr>
          <a:xfrm>
            <a:off x="311261" y="3082719"/>
            <a:ext cx="3545458" cy="2791887"/>
          </a:xfrm>
          <a:prstGeom prst="rect">
            <a:avLst/>
          </a:prstGeom>
        </p:spPr>
      </p:pic>
      <p:sp>
        <p:nvSpPr>
          <p:cNvPr id="12" name="TextBox 11">
            <a:extLst>
              <a:ext uri="{FF2B5EF4-FFF2-40B4-BE49-F238E27FC236}">
                <a16:creationId xmlns:a16="http://schemas.microsoft.com/office/drawing/2014/main" id="{DE1A2066-3CBF-4AB4-984E-B39A972C6F43}"/>
              </a:ext>
            </a:extLst>
          </p:cNvPr>
          <p:cNvSpPr txBox="1"/>
          <p:nvPr/>
        </p:nvSpPr>
        <p:spPr>
          <a:xfrm>
            <a:off x="3795623" y="4025008"/>
            <a:ext cx="1560042" cy="369332"/>
          </a:xfrm>
          <a:prstGeom prst="rect">
            <a:avLst/>
          </a:prstGeom>
          <a:noFill/>
        </p:spPr>
        <p:txBody>
          <a:bodyPr wrap="none" rtlCol="0">
            <a:spAutoFit/>
          </a:bodyPr>
          <a:lstStyle/>
          <a:p>
            <a:r>
              <a:rPr lang="fr-FR" dirty="0" err="1"/>
              <a:t>Mésencephale</a:t>
            </a:r>
            <a:endParaRPr lang="fr-FR" dirty="0"/>
          </a:p>
        </p:txBody>
      </p:sp>
      <p:sp>
        <p:nvSpPr>
          <p:cNvPr id="13" name="TextBox 12">
            <a:extLst>
              <a:ext uri="{FF2B5EF4-FFF2-40B4-BE49-F238E27FC236}">
                <a16:creationId xmlns:a16="http://schemas.microsoft.com/office/drawing/2014/main" id="{F1D5EC71-1E7A-4613-9A8B-4CB0CFA5879F}"/>
              </a:ext>
            </a:extLst>
          </p:cNvPr>
          <p:cNvSpPr txBox="1"/>
          <p:nvPr/>
        </p:nvSpPr>
        <p:spPr>
          <a:xfrm>
            <a:off x="3795623" y="4478662"/>
            <a:ext cx="2203680" cy="369332"/>
          </a:xfrm>
          <a:prstGeom prst="rect">
            <a:avLst/>
          </a:prstGeom>
          <a:noFill/>
        </p:spPr>
        <p:txBody>
          <a:bodyPr wrap="none" rtlCol="0">
            <a:spAutoFit/>
          </a:bodyPr>
          <a:lstStyle/>
          <a:p>
            <a:r>
              <a:rPr lang="fr-FR" dirty="0"/>
              <a:t>Pont (=protubérance)</a:t>
            </a:r>
          </a:p>
        </p:txBody>
      </p:sp>
      <p:sp>
        <p:nvSpPr>
          <p:cNvPr id="14" name="TextBox 13">
            <a:extLst>
              <a:ext uri="{FF2B5EF4-FFF2-40B4-BE49-F238E27FC236}">
                <a16:creationId xmlns:a16="http://schemas.microsoft.com/office/drawing/2014/main" id="{5CE1FDFF-BCE7-4D86-AD7D-166E0E307329}"/>
              </a:ext>
            </a:extLst>
          </p:cNvPr>
          <p:cNvSpPr txBox="1"/>
          <p:nvPr/>
        </p:nvSpPr>
        <p:spPr>
          <a:xfrm>
            <a:off x="3795623" y="4967297"/>
            <a:ext cx="2534348" cy="369332"/>
          </a:xfrm>
          <a:prstGeom prst="rect">
            <a:avLst/>
          </a:prstGeom>
          <a:noFill/>
        </p:spPr>
        <p:txBody>
          <a:bodyPr wrap="none" rtlCol="0">
            <a:spAutoFit/>
          </a:bodyPr>
          <a:lstStyle/>
          <a:p>
            <a:r>
              <a:rPr lang="fr-FR" dirty="0"/>
              <a:t>Moelle allongée (=bulbe)</a:t>
            </a:r>
          </a:p>
        </p:txBody>
      </p:sp>
      <p:cxnSp>
        <p:nvCxnSpPr>
          <p:cNvPr id="16" name="Straight Connector 15">
            <a:extLst>
              <a:ext uri="{FF2B5EF4-FFF2-40B4-BE49-F238E27FC236}">
                <a16:creationId xmlns:a16="http://schemas.microsoft.com/office/drawing/2014/main" id="{07E4E2D3-36B3-444A-8D0E-CF35BC313F9E}"/>
              </a:ext>
            </a:extLst>
          </p:cNvPr>
          <p:cNvCxnSpPr>
            <a:cxnSpLocks/>
            <a:endCxn id="12" idx="1"/>
          </p:cNvCxnSpPr>
          <p:nvPr/>
        </p:nvCxnSpPr>
        <p:spPr>
          <a:xfrm flipV="1">
            <a:off x="2083990" y="4209674"/>
            <a:ext cx="1711633" cy="303969"/>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135FE338-FAA6-45EE-8B0E-1DEBDA7BFC6B}"/>
              </a:ext>
            </a:extLst>
          </p:cNvPr>
          <p:cNvCxnSpPr>
            <a:cxnSpLocks/>
          </p:cNvCxnSpPr>
          <p:nvPr/>
        </p:nvCxnSpPr>
        <p:spPr>
          <a:xfrm flipV="1">
            <a:off x="2083990" y="4663328"/>
            <a:ext cx="1711633" cy="2043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3841C8-52EE-45C3-91D6-DE1865FA4421}"/>
              </a:ext>
            </a:extLst>
          </p:cNvPr>
          <p:cNvCxnSpPr>
            <a:cxnSpLocks/>
            <a:endCxn id="14" idx="1"/>
          </p:cNvCxnSpPr>
          <p:nvPr/>
        </p:nvCxnSpPr>
        <p:spPr>
          <a:xfrm flipV="1">
            <a:off x="2267008" y="5151963"/>
            <a:ext cx="1528615" cy="169344"/>
          </a:xfrm>
          <a:prstGeom prst="line">
            <a:avLst/>
          </a:prstGeom>
          <a:ln w="19050">
            <a:solidFill>
              <a:srgbClr val="7030A0"/>
            </a:solidFill>
          </a:ln>
        </p:spPr>
        <p:style>
          <a:lnRef idx="1">
            <a:schemeClr val="accent5"/>
          </a:lnRef>
          <a:fillRef idx="0">
            <a:schemeClr val="accent5"/>
          </a:fillRef>
          <a:effectRef idx="0">
            <a:schemeClr val="accent5"/>
          </a:effectRef>
          <a:fontRef idx="minor">
            <a:schemeClr val="tx1"/>
          </a:fontRef>
        </p:style>
      </p:cxnSp>
      <p:cxnSp>
        <p:nvCxnSpPr>
          <p:cNvPr id="22" name="Straight Connector 21">
            <a:extLst>
              <a:ext uri="{FF2B5EF4-FFF2-40B4-BE49-F238E27FC236}">
                <a16:creationId xmlns:a16="http://schemas.microsoft.com/office/drawing/2014/main" id="{39A20B9B-2C85-490D-B673-46C81AB5108C}"/>
              </a:ext>
            </a:extLst>
          </p:cNvPr>
          <p:cNvCxnSpPr>
            <a:cxnSpLocks/>
          </p:cNvCxnSpPr>
          <p:nvPr/>
        </p:nvCxnSpPr>
        <p:spPr>
          <a:xfrm flipV="1">
            <a:off x="5999303" y="4359359"/>
            <a:ext cx="3101565" cy="34993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9C35D1-1D0F-4F11-B40E-FC01EFDC578C}"/>
              </a:ext>
            </a:extLst>
          </p:cNvPr>
          <p:cNvCxnSpPr>
            <a:cxnSpLocks/>
          </p:cNvCxnSpPr>
          <p:nvPr/>
        </p:nvCxnSpPr>
        <p:spPr>
          <a:xfrm flipV="1">
            <a:off x="6306034" y="4867652"/>
            <a:ext cx="2855219" cy="311824"/>
          </a:xfrm>
          <a:prstGeom prst="line">
            <a:avLst/>
          </a:prstGeom>
          <a:ln w="19050">
            <a:solidFill>
              <a:srgbClr val="7030A0"/>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21952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68800" y="2062046"/>
            <a:ext cx="8039150" cy="3139321"/>
          </a:xfrm>
          <a:prstGeom prst="rect">
            <a:avLst/>
          </a:prstGeom>
          <a:noFill/>
        </p:spPr>
        <p:txBody>
          <a:bodyPr wrap="square" rtlCol="0">
            <a:spAutoFit/>
          </a:bodyPr>
          <a:lstStyle/>
          <a:p>
            <a:r>
              <a:rPr lang="fr-FR" b="1" dirty="0"/>
              <a:t>Anatomie: </a:t>
            </a:r>
          </a:p>
          <a:p>
            <a:r>
              <a:rPr lang="fr-FR" dirty="0"/>
              <a:t>Uniquement sensoriel</a:t>
            </a:r>
          </a:p>
          <a:p>
            <a:r>
              <a:rPr lang="fr-FR" dirty="0"/>
              <a:t>Pend naissance dans la muqueuse nasale</a:t>
            </a:r>
          </a:p>
          <a:p>
            <a:r>
              <a:rPr lang="fr-FR" dirty="0"/>
              <a:t>Fibres traversent la lame criblée de l’ethmoïde et rejoignent le bulbe olfactif</a:t>
            </a:r>
          </a:p>
          <a:p>
            <a:endParaRPr lang="fr-FR" dirty="0"/>
          </a:p>
          <a:p>
            <a:r>
              <a:rPr lang="fr-FR" b="1" dirty="0"/>
              <a:t>Examen:</a:t>
            </a:r>
          </a:p>
          <a:p>
            <a:r>
              <a:rPr lang="fr-FR" dirty="0"/>
              <a:t>Demander au sujet de fermer les yeux puis de reconnaître une odeur spécifique (café, vanille, </a:t>
            </a:r>
            <a:r>
              <a:rPr lang="fr-FR" dirty="0" err="1"/>
              <a:t>etc</a:t>
            </a:r>
            <a:r>
              <a:rPr lang="fr-FR" dirty="0"/>
              <a:t>)</a:t>
            </a:r>
          </a:p>
          <a:p>
            <a:r>
              <a:rPr lang="fr-FR" i="1" dirty="0"/>
              <a:t>Eviter alcool (notamment gel hydroalcoolique), vinaigre, menthe qui ne sollicitent pas les mêmes récepteurs !</a:t>
            </a:r>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37</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25220"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olfactif (I)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946921" y="412376"/>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30" name="Picture 29">
            <a:extLst>
              <a:ext uri="{FF2B5EF4-FFF2-40B4-BE49-F238E27FC236}">
                <a16:creationId xmlns:a16="http://schemas.microsoft.com/office/drawing/2014/main" id="{D6B8B47E-E213-4A33-A418-3A4768AD7073}"/>
              </a:ext>
            </a:extLst>
          </p:cNvPr>
          <p:cNvPicPr>
            <a:picLocks noChangeAspect="1"/>
          </p:cNvPicPr>
          <p:nvPr/>
        </p:nvPicPr>
        <p:blipFill rotWithShape="1">
          <a:blip r:embed="rId3">
            <a:extLst>
              <a:ext uri="{28A0092B-C50C-407E-A947-70E740481C1C}">
                <a14:useLocalDpi xmlns:a14="http://schemas.microsoft.com/office/drawing/2010/main" val="0"/>
              </a:ext>
            </a:extLst>
          </a:blip>
          <a:srcRect t="6116" b="7016"/>
          <a:stretch/>
        </p:blipFill>
        <p:spPr>
          <a:xfrm>
            <a:off x="7805810" y="2184240"/>
            <a:ext cx="4189296" cy="3137305"/>
          </a:xfrm>
          <a:prstGeom prst="rect">
            <a:avLst/>
          </a:prstGeom>
        </p:spPr>
      </p:pic>
    </p:spTree>
    <p:extLst>
      <p:ext uri="{BB962C8B-B14F-4D97-AF65-F5344CB8AC3E}">
        <p14:creationId xmlns:p14="http://schemas.microsoft.com/office/powerpoint/2010/main" val="199728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59462" y="1246421"/>
            <a:ext cx="6640871" cy="4524315"/>
          </a:xfrm>
          <a:prstGeom prst="rect">
            <a:avLst/>
          </a:prstGeom>
          <a:noFill/>
        </p:spPr>
        <p:txBody>
          <a:bodyPr wrap="square" rtlCol="0">
            <a:spAutoFit/>
          </a:bodyPr>
          <a:lstStyle/>
          <a:p>
            <a:r>
              <a:rPr lang="fr-FR" b="1" dirty="0"/>
              <a:t>Anatomie:</a:t>
            </a:r>
          </a:p>
          <a:p>
            <a:pPr marL="285750" indent="-285750">
              <a:buFont typeface="Arial" panose="020B0604020202020204" pitchFamily="34" charset="0"/>
              <a:buChar char="•"/>
            </a:pPr>
            <a:r>
              <a:rPr lang="fr-FR" dirty="0"/>
              <a:t>Uniquement sensoriel</a:t>
            </a:r>
          </a:p>
          <a:p>
            <a:pPr marL="285750" indent="-285750">
              <a:buFont typeface="Arial" panose="020B0604020202020204" pitchFamily="34" charset="0"/>
              <a:buChar char="•"/>
            </a:pPr>
            <a:r>
              <a:rPr lang="fr-FR" dirty="0"/>
              <a:t>Entre la rétine et le chiasma optique</a:t>
            </a:r>
          </a:p>
          <a:p>
            <a:pPr marL="285750" indent="-285750">
              <a:buFont typeface="Arial" panose="020B0604020202020204" pitchFamily="34" charset="0"/>
              <a:buChar char="•"/>
            </a:pPr>
            <a:r>
              <a:rPr lang="fr-FR" dirty="0"/>
              <a:t>2 composantes du champ visuel : temporal (rétine nasale) et nasal (rétine temporale). Décussation au niveau du chiasma des fibres à destination de la rétine nasale, mais pas temporale. </a:t>
            </a:r>
          </a:p>
          <a:p>
            <a:pPr marL="285750" indent="-285750">
              <a:buFont typeface="Wingdings" panose="05000000000000000000" pitchFamily="2" charset="2"/>
              <a:buChar char="à"/>
            </a:pPr>
            <a:r>
              <a:rPr lang="fr-FR" dirty="0">
                <a:sym typeface="Wingdings" panose="05000000000000000000" pitchFamily="2" charset="2"/>
              </a:rPr>
              <a:t>Sémiologie différente selon la topographie de l’atteinte !</a:t>
            </a:r>
          </a:p>
          <a:p>
            <a:endParaRPr lang="fr-FR" dirty="0">
              <a:sym typeface="Wingdings" panose="05000000000000000000" pitchFamily="2" charset="2"/>
            </a:endParaRPr>
          </a:p>
          <a:p>
            <a:endParaRPr lang="fr-FR" dirty="0">
              <a:sym typeface="Wingdings" panose="05000000000000000000" pitchFamily="2" charset="2"/>
            </a:endParaRPr>
          </a:p>
          <a:p>
            <a:endParaRPr lang="fr-FR" dirty="0">
              <a:sym typeface="Wingdings" panose="05000000000000000000" pitchFamily="2" charset="2"/>
            </a:endParaRPr>
          </a:p>
          <a:p>
            <a:endParaRPr lang="fr-FR" dirty="0">
              <a:sym typeface="Wingdings" panose="05000000000000000000" pitchFamily="2" charset="2"/>
            </a:endParaRPr>
          </a:p>
          <a:p>
            <a:r>
              <a:rPr lang="fr-FR" b="1" dirty="0">
                <a:sym typeface="Wingdings" panose="05000000000000000000" pitchFamily="2" charset="2"/>
              </a:rPr>
              <a:t>Sémiologie:</a:t>
            </a:r>
          </a:p>
          <a:p>
            <a:pPr marL="285750" indent="-285750">
              <a:buFont typeface="Arial" panose="020B0604020202020204" pitchFamily="34" charset="0"/>
              <a:buChar char="•"/>
            </a:pPr>
            <a:r>
              <a:rPr lang="fr-FR" dirty="0">
                <a:sym typeface="Wingdings" panose="05000000000000000000" pitchFamily="2" charset="2"/>
              </a:rPr>
              <a:t>Acuité visuelle (</a:t>
            </a:r>
            <a:r>
              <a:rPr lang="fr-FR" dirty="0" err="1">
                <a:sym typeface="Wingdings" panose="05000000000000000000" pitchFamily="2" charset="2"/>
              </a:rPr>
              <a:t>discrimitative</a:t>
            </a:r>
            <a:r>
              <a:rPr lang="fr-FR" dirty="0">
                <a:sym typeface="Wingdings" panose="05000000000000000000" pitchFamily="2" charset="2"/>
              </a:rPr>
              <a:t>)</a:t>
            </a:r>
          </a:p>
          <a:p>
            <a:pPr marL="285750" indent="-285750">
              <a:buFont typeface="Arial" panose="020B0604020202020204" pitchFamily="34" charset="0"/>
              <a:buChar char="•"/>
            </a:pPr>
            <a:r>
              <a:rPr lang="fr-FR" dirty="0">
                <a:sym typeface="Wingdings" panose="05000000000000000000" pitchFamily="2" charset="2"/>
              </a:rPr>
              <a:t>Champ visuel (au doigt ou appareil)</a:t>
            </a:r>
            <a:endParaRPr lang="fr-FR" dirty="0"/>
          </a:p>
          <a:p>
            <a:endParaRPr lang="fr-FR" dirty="0"/>
          </a:p>
          <a:p>
            <a:endParaRPr lang="fr-FR" dirty="0"/>
          </a:p>
        </p:txBody>
      </p:sp>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38</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728958"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optique (II) </a:t>
            </a:r>
            <a:endParaRPr lang="en-US" sz="4000" dirty="0">
              <a:solidFill>
                <a:schemeClr val="accent5">
                  <a:lumMod val="75000"/>
                </a:schemeClr>
              </a:solidFill>
              <a:latin typeface="+mj-lt"/>
            </a:endParaRPr>
          </a:p>
        </p:txBody>
      </p:sp>
      <p:pic>
        <p:nvPicPr>
          <p:cNvPr id="10" name="Picture 9">
            <a:extLst>
              <a:ext uri="{FF2B5EF4-FFF2-40B4-BE49-F238E27FC236}">
                <a16:creationId xmlns:a16="http://schemas.microsoft.com/office/drawing/2014/main" id="{60CDC6D1-3927-4B02-892C-91779C8548E7}"/>
              </a:ext>
            </a:extLst>
          </p:cNvPr>
          <p:cNvPicPr>
            <a:picLocks noChangeAspect="1"/>
          </p:cNvPicPr>
          <p:nvPr/>
        </p:nvPicPr>
        <p:blipFill rotWithShape="1">
          <a:blip r:embed="rId2">
            <a:extLst>
              <a:ext uri="{28A0092B-C50C-407E-A947-70E740481C1C}">
                <a14:useLocalDpi xmlns:a14="http://schemas.microsoft.com/office/drawing/2010/main" val="0"/>
              </a:ext>
            </a:extLst>
          </a:blip>
          <a:srcRect t="3103" b="10229"/>
          <a:stretch/>
        </p:blipFill>
        <p:spPr>
          <a:xfrm>
            <a:off x="7018878" y="1309502"/>
            <a:ext cx="4467225" cy="3524966"/>
          </a:xfrm>
          <a:prstGeom prst="rect">
            <a:avLst/>
          </a:prstGeom>
        </p:spPr>
      </p:pic>
      <p:pic>
        <p:nvPicPr>
          <p:cNvPr id="3" name="Picture 2">
            <a:extLst>
              <a:ext uri="{FF2B5EF4-FFF2-40B4-BE49-F238E27FC236}">
                <a16:creationId xmlns:a16="http://schemas.microsoft.com/office/drawing/2014/main" id="{583BCBC9-7466-437F-83AB-FB6F4BD08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923" y="4834468"/>
            <a:ext cx="2350254" cy="1576753"/>
          </a:xfrm>
          <a:prstGeom prst="rect">
            <a:avLst/>
          </a:prstGeom>
        </p:spPr>
      </p:pic>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28" name="Rectangle 27">
            <a:extLst>
              <a:ext uri="{FF2B5EF4-FFF2-40B4-BE49-F238E27FC236}">
                <a16:creationId xmlns:a16="http://schemas.microsoft.com/office/drawing/2014/main" id="{2CC2E848-F852-4D2A-A738-F9DF109AE0F4}"/>
              </a:ext>
            </a:extLst>
          </p:cNvPr>
          <p:cNvSpPr/>
          <p:nvPr/>
        </p:nvSpPr>
        <p:spPr>
          <a:xfrm>
            <a:off x="11743864" y="506942"/>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968090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84862" y="1664448"/>
            <a:ext cx="6640871" cy="4247317"/>
          </a:xfrm>
          <a:prstGeom prst="rect">
            <a:avLst/>
          </a:prstGeom>
          <a:noFill/>
        </p:spPr>
        <p:txBody>
          <a:bodyPr wrap="square" rtlCol="0">
            <a:spAutoFit/>
          </a:bodyPr>
          <a:lstStyle/>
          <a:p>
            <a:pPr marL="285750" indent="-285750">
              <a:buFont typeface="Arial" panose="020B0604020202020204" pitchFamily="34" charset="0"/>
              <a:buChar char="•"/>
            </a:pPr>
            <a:r>
              <a:rPr lang="fr-FR" dirty="0"/>
              <a:t>Uniquement moteurs (et végétatif pour le III)</a:t>
            </a:r>
          </a:p>
          <a:p>
            <a:pPr marL="285750" indent="-285750">
              <a:buFont typeface="Arial" panose="020B0604020202020204" pitchFamily="34" charset="0"/>
              <a:buChar char="•"/>
            </a:pPr>
            <a:r>
              <a:rPr lang="fr-FR" dirty="0">
                <a:sym typeface="Wingdings" panose="05000000000000000000" pitchFamily="2" charset="2"/>
              </a:rPr>
              <a:t>3 nerfs oculomoteurs:  le III (oculomoteur), le IV (trochléaire) et le VI (abducens).</a:t>
            </a:r>
          </a:p>
          <a:p>
            <a:pPr marL="285750" indent="-285750">
              <a:buFont typeface="Arial" panose="020B0604020202020204" pitchFamily="34" charset="0"/>
              <a:buChar char="•"/>
            </a:pPr>
            <a:r>
              <a:rPr lang="fr-FR" dirty="0">
                <a:sym typeface="Wingdings" panose="05000000000000000000" pitchFamily="2" charset="2"/>
              </a:rPr>
              <a:t>Atteinte = diplopie (vision double)</a:t>
            </a:r>
          </a:p>
          <a:p>
            <a:pPr marL="285750" indent="-285750">
              <a:buFont typeface="Arial" panose="020B0604020202020204" pitchFamily="34" charset="0"/>
              <a:buChar char="•"/>
            </a:pPr>
            <a:endParaRPr lang="fr-FR" dirty="0">
              <a:sym typeface="Wingdings" panose="05000000000000000000" pitchFamily="2" charset="2"/>
            </a:endParaRPr>
          </a:p>
          <a:p>
            <a:r>
              <a:rPr lang="fr-FR" b="1" dirty="0">
                <a:sym typeface="Wingdings" panose="05000000000000000000" pitchFamily="2" charset="2"/>
              </a:rPr>
              <a:t>III (oculomoteur): </a:t>
            </a:r>
          </a:p>
          <a:p>
            <a:pPr marL="285750" indent="-285750">
              <a:buFont typeface="Arial" panose="020B0604020202020204" pitchFamily="34" charset="0"/>
              <a:buChar char="•"/>
            </a:pPr>
            <a:r>
              <a:rPr lang="fr-FR" dirty="0">
                <a:sym typeface="Wingdings" panose="05000000000000000000" pitchFamily="2" charset="2"/>
              </a:rPr>
              <a:t>Releveur de la paupière</a:t>
            </a:r>
          </a:p>
          <a:p>
            <a:pPr marL="285750" indent="-285750">
              <a:buFont typeface="Arial" panose="020B0604020202020204" pitchFamily="34" charset="0"/>
              <a:buChar char="•"/>
            </a:pPr>
            <a:r>
              <a:rPr lang="fr-FR" dirty="0">
                <a:sym typeface="Wingdings" panose="05000000000000000000" pitchFamily="2" charset="2"/>
              </a:rPr>
              <a:t>Muscle droit interne : adduction</a:t>
            </a:r>
          </a:p>
          <a:p>
            <a:pPr marL="285750" indent="-285750">
              <a:buFont typeface="Arial" panose="020B0604020202020204" pitchFamily="34" charset="0"/>
              <a:buChar char="•"/>
            </a:pPr>
            <a:r>
              <a:rPr lang="fr-FR" dirty="0">
                <a:sym typeface="Wingdings" panose="05000000000000000000" pitchFamily="2" charset="2"/>
              </a:rPr>
              <a:t>Muscle droit supérieur : élévation </a:t>
            </a:r>
          </a:p>
          <a:p>
            <a:pPr marL="285750" indent="-285750">
              <a:buFont typeface="Arial" panose="020B0604020202020204" pitchFamily="34" charset="0"/>
              <a:buChar char="•"/>
            </a:pPr>
            <a:r>
              <a:rPr lang="fr-FR" dirty="0">
                <a:sym typeface="Wingdings" panose="05000000000000000000" pitchFamily="2" charset="2"/>
              </a:rPr>
              <a:t>Muscle oblique inférieur : élévation/adduction</a:t>
            </a:r>
          </a:p>
          <a:p>
            <a:pPr marL="285750" indent="-285750">
              <a:buFont typeface="Arial" panose="020B0604020202020204" pitchFamily="34" charset="0"/>
              <a:buChar char="•"/>
            </a:pPr>
            <a:r>
              <a:rPr lang="fr-FR" dirty="0">
                <a:sym typeface="Wingdings" panose="05000000000000000000" pitchFamily="2" charset="2"/>
              </a:rPr>
              <a:t>Parasympathique : sphincter de l’iris (pupilles), muscles ciliaires (</a:t>
            </a:r>
            <a:r>
              <a:rPr lang="fr-FR" dirty="0" err="1">
                <a:sym typeface="Wingdings" panose="05000000000000000000" pitchFamily="2" charset="2"/>
              </a:rPr>
              <a:t>accomodation</a:t>
            </a:r>
            <a:r>
              <a:rPr lang="fr-FR" dirty="0">
                <a:sym typeface="Wingdings" panose="05000000000000000000" pitchFamily="2" charset="2"/>
              </a:rPr>
              <a:t>)</a:t>
            </a:r>
          </a:p>
          <a:p>
            <a:endParaRPr lang="fr-FR" dirty="0">
              <a:sym typeface="Wingdings" panose="05000000000000000000" pitchFamily="2" charset="2"/>
            </a:endParaRPr>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39</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529340"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nerfs oculomoteurs (III, IV, VI)</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50673" y="621531"/>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8" name="Picture 7">
            <a:extLst>
              <a:ext uri="{FF2B5EF4-FFF2-40B4-BE49-F238E27FC236}">
                <a16:creationId xmlns:a16="http://schemas.microsoft.com/office/drawing/2014/main" id="{9B2E56D8-00AF-45FB-85E8-11FFDB9D9972}"/>
              </a:ext>
            </a:extLst>
          </p:cNvPr>
          <p:cNvPicPr>
            <a:picLocks noChangeAspect="1"/>
          </p:cNvPicPr>
          <p:nvPr/>
        </p:nvPicPr>
        <p:blipFill rotWithShape="1">
          <a:blip r:embed="rId3">
            <a:extLst>
              <a:ext uri="{28A0092B-C50C-407E-A947-70E740481C1C}">
                <a14:useLocalDpi xmlns:a14="http://schemas.microsoft.com/office/drawing/2010/main" val="0"/>
              </a:ext>
            </a:extLst>
          </a:blip>
          <a:srcRect l="2439" t="5424" r="10400" b="3396"/>
          <a:stretch/>
        </p:blipFill>
        <p:spPr>
          <a:xfrm>
            <a:off x="6602581" y="2354228"/>
            <a:ext cx="4999755" cy="2726264"/>
          </a:xfrm>
          <a:prstGeom prst="rect">
            <a:avLst/>
          </a:prstGeom>
        </p:spPr>
      </p:pic>
      <p:sp>
        <p:nvSpPr>
          <p:cNvPr id="12" name="Rectangle 11">
            <a:extLst>
              <a:ext uri="{FF2B5EF4-FFF2-40B4-BE49-F238E27FC236}">
                <a16:creationId xmlns:a16="http://schemas.microsoft.com/office/drawing/2014/main" id="{D674936C-21DB-45AB-AEB7-854BA8DEF7DD}"/>
              </a:ext>
            </a:extLst>
          </p:cNvPr>
          <p:cNvSpPr/>
          <p:nvPr/>
        </p:nvSpPr>
        <p:spPr>
          <a:xfrm>
            <a:off x="10834004" y="751502"/>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02DD0779-DCB8-4C8C-A6FD-8732D36AA35A}"/>
              </a:ext>
            </a:extLst>
          </p:cNvPr>
          <p:cNvSpPr/>
          <p:nvPr/>
        </p:nvSpPr>
        <p:spPr>
          <a:xfrm>
            <a:off x="10850673" y="881473"/>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193189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4424929" cy="707886"/>
          </a:xfrm>
          <a:prstGeom prst="rect">
            <a:avLst/>
          </a:prstGeom>
          <a:noFill/>
        </p:spPr>
        <p:txBody>
          <a:bodyPr wrap="none" rtlCol="0">
            <a:spAutoFit/>
          </a:bodyPr>
          <a:lstStyle/>
          <a:p>
            <a:r>
              <a:rPr lang="fr-FR" sz="4000" dirty="0">
                <a:solidFill>
                  <a:schemeClr val="accent5">
                    <a:lumMod val="75000"/>
                  </a:schemeClr>
                </a:solidFill>
                <a:latin typeface="+mj-lt"/>
              </a:rPr>
              <a:t>Fonctions : motricité</a:t>
            </a:r>
            <a:endParaRPr lang="en-US" sz="40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4</a:t>
            </a:fld>
            <a:endParaRPr lang="en-US"/>
          </a:p>
        </p:txBody>
      </p:sp>
      <p:pic>
        <p:nvPicPr>
          <p:cNvPr id="22" name="Picture 21">
            <a:extLst>
              <a:ext uri="{FF2B5EF4-FFF2-40B4-BE49-F238E27FC236}">
                <a16:creationId xmlns:a16="http://schemas.microsoft.com/office/drawing/2014/main" id="{8D49F2EC-65EC-4428-B3B6-9DAC5375CA56}"/>
              </a:ext>
            </a:extLst>
          </p:cNvPr>
          <p:cNvPicPr>
            <a:picLocks noChangeAspect="1"/>
          </p:cNvPicPr>
          <p:nvPr/>
        </p:nvPicPr>
        <p:blipFill rotWithShape="1">
          <a:blip r:embed="rId2">
            <a:extLst>
              <a:ext uri="{28A0092B-C50C-407E-A947-70E740481C1C}">
                <a14:useLocalDpi xmlns:a14="http://schemas.microsoft.com/office/drawing/2010/main" val="0"/>
              </a:ext>
            </a:extLst>
          </a:blip>
          <a:srcRect l="15498" r="18223" b="46973"/>
          <a:stretch/>
        </p:blipFill>
        <p:spPr>
          <a:xfrm>
            <a:off x="3990948" y="1246421"/>
            <a:ext cx="4210104" cy="4607855"/>
          </a:xfrm>
          <a:prstGeom prst="rect">
            <a:avLst/>
          </a:prstGeom>
        </p:spPr>
      </p:pic>
      <p:sp>
        <p:nvSpPr>
          <p:cNvPr id="31" name="TextBox 30">
            <a:extLst>
              <a:ext uri="{FF2B5EF4-FFF2-40B4-BE49-F238E27FC236}">
                <a16:creationId xmlns:a16="http://schemas.microsoft.com/office/drawing/2014/main" id="{ADB4A0B3-D16E-412A-A4DB-90B0AC2F8380}"/>
              </a:ext>
            </a:extLst>
          </p:cNvPr>
          <p:cNvSpPr txBox="1"/>
          <p:nvPr/>
        </p:nvSpPr>
        <p:spPr>
          <a:xfrm>
            <a:off x="1049607" y="1346123"/>
            <a:ext cx="2639120" cy="369332"/>
          </a:xfrm>
          <a:prstGeom prst="rect">
            <a:avLst/>
          </a:prstGeom>
          <a:noFill/>
          <a:ln>
            <a:solidFill>
              <a:srgbClr val="0070C0"/>
            </a:solidFill>
          </a:ln>
        </p:spPr>
        <p:txBody>
          <a:bodyPr wrap="none" rtlCol="0">
            <a:spAutoFit/>
          </a:bodyPr>
          <a:lstStyle/>
          <a:p>
            <a:r>
              <a:rPr lang="fr-FR" b="1" u="sng" dirty="0">
                <a:solidFill>
                  <a:srgbClr val="0070C0"/>
                </a:solidFill>
              </a:rPr>
              <a:t>Système nerveux central :</a:t>
            </a:r>
          </a:p>
        </p:txBody>
      </p:sp>
      <p:sp>
        <p:nvSpPr>
          <p:cNvPr id="61" name="TextBox 60">
            <a:extLst>
              <a:ext uri="{FF2B5EF4-FFF2-40B4-BE49-F238E27FC236}">
                <a16:creationId xmlns:a16="http://schemas.microsoft.com/office/drawing/2014/main" id="{D6CF8E64-9A7A-4909-8F3C-AFA2009F5D65}"/>
              </a:ext>
            </a:extLst>
          </p:cNvPr>
          <p:cNvSpPr txBox="1"/>
          <p:nvPr/>
        </p:nvSpPr>
        <p:spPr>
          <a:xfrm>
            <a:off x="8547772" y="1382980"/>
            <a:ext cx="3229859" cy="369332"/>
          </a:xfrm>
          <a:prstGeom prst="rect">
            <a:avLst/>
          </a:prstGeom>
          <a:noFill/>
          <a:ln>
            <a:solidFill>
              <a:srgbClr val="00B050"/>
            </a:solidFill>
          </a:ln>
        </p:spPr>
        <p:txBody>
          <a:bodyPr wrap="none" rtlCol="0">
            <a:spAutoFit/>
          </a:bodyPr>
          <a:lstStyle/>
          <a:p>
            <a:r>
              <a:rPr lang="fr-FR" b="1" u="sng" dirty="0">
                <a:solidFill>
                  <a:srgbClr val="00B050"/>
                </a:solidFill>
              </a:rPr>
              <a:t>Système nerveux périphérique :</a:t>
            </a:r>
          </a:p>
        </p:txBody>
      </p:sp>
      <p:sp>
        <p:nvSpPr>
          <p:cNvPr id="32" name="TextBox 31">
            <a:extLst>
              <a:ext uri="{FF2B5EF4-FFF2-40B4-BE49-F238E27FC236}">
                <a16:creationId xmlns:a16="http://schemas.microsoft.com/office/drawing/2014/main" id="{5CBDDF70-4E5D-41C1-87A7-A2F1BADA5127}"/>
              </a:ext>
            </a:extLst>
          </p:cNvPr>
          <p:cNvSpPr txBox="1"/>
          <p:nvPr/>
        </p:nvSpPr>
        <p:spPr>
          <a:xfrm>
            <a:off x="381000" y="2222500"/>
            <a:ext cx="3787996" cy="1477328"/>
          </a:xfrm>
          <a:prstGeom prst="rect">
            <a:avLst/>
          </a:prstGeom>
          <a:noFill/>
        </p:spPr>
        <p:txBody>
          <a:bodyPr wrap="square" rtlCol="0">
            <a:spAutoFit/>
          </a:bodyPr>
          <a:lstStyle/>
          <a:p>
            <a:r>
              <a:rPr lang="fr-FR" b="1" dirty="0">
                <a:solidFill>
                  <a:srgbClr val="0070C0"/>
                </a:solidFill>
              </a:rPr>
              <a:t>Motricité volontaire</a:t>
            </a:r>
          </a:p>
          <a:p>
            <a:pPr marL="285750" indent="-285750">
              <a:buFont typeface="Wingdings" panose="05000000000000000000" pitchFamily="2" charset="2"/>
              <a:buChar char="à"/>
            </a:pPr>
            <a:r>
              <a:rPr lang="fr-FR" dirty="0">
                <a:sym typeface="Wingdings" panose="05000000000000000000" pitchFamily="2" charset="2"/>
              </a:rPr>
              <a:t>Initiation du mouvement</a:t>
            </a:r>
          </a:p>
          <a:p>
            <a:pPr marL="285750" indent="-285750">
              <a:buFont typeface="Wingdings" panose="05000000000000000000" pitchFamily="2" charset="2"/>
              <a:buChar char="à"/>
            </a:pPr>
            <a:r>
              <a:rPr lang="fr-FR" dirty="0">
                <a:sym typeface="Wingdings" panose="05000000000000000000" pitchFamily="2" charset="2"/>
              </a:rPr>
              <a:t>Contrôle du mouvement : inhibition des réflexes </a:t>
            </a:r>
          </a:p>
          <a:p>
            <a:pPr marL="285750" indent="-285750">
              <a:buFont typeface="Wingdings" panose="05000000000000000000" pitchFamily="2" charset="2"/>
              <a:buChar char="à"/>
            </a:pPr>
            <a:endParaRPr lang="fr-FR" dirty="0"/>
          </a:p>
        </p:txBody>
      </p:sp>
      <p:sp>
        <p:nvSpPr>
          <p:cNvPr id="63" name="TextBox 62">
            <a:extLst>
              <a:ext uri="{FF2B5EF4-FFF2-40B4-BE49-F238E27FC236}">
                <a16:creationId xmlns:a16="http://schemas.microsoft.com/office/drawing/2014/main" id="{D516804D-408B-4D71-A385-52CB8CD59319}"/>
              </a:ext>
            </a:extLst>
          </p:cNvPr>
          <p:cNvSpPr txBox="1"/>
          <p:nvPr/>
        </p:nvSpPr>
        <p:spPr>
          <a:xfrm>
            <a:off x="7989635" y="2160586"/>
            <a:ext cx="3787996" cy="1754326"/>
          </a:xfrm>
          <a:prstGeom prst="rect">
            <a:avLst/>
          </a:prstGeom>
          <a:noFill/>
        </p:spPr>
        <p:txBody>
          <a:bodyPr wrap="square" rtlCol="0">
            <a:spAutoFit/>
          </a:bodyPr>
          <a:lstStyle/>
          <a:p>
            <a:r>
              <a:rPr lang="fr-FR" b="1" dirty="0">
                <a:solidFill>
                  <a:srgbClr val="00B050"/>
                </a:solidFill>
              </a:rPr>
              <a:t>2</a:t>
            </a:r>
            <a:r>
              <a:rPr lang="fr-FR" b="1" baseline="30000" dirty="0">
                <a:solidFill>
                  <a:srgbClr val="00B050"/>
                </a:solidFill>
              </a:rPr>
              <a:t>e</a:t>
            </a:r>
            <a:r>
              <a:rPr lang="fr-FR" b="1" dirty="0">
                <a:solidFill>
                  <a:srgbClr val="00B050"/>
                </a:solidFill>
              </a:rPr>
              <a:t> neurone moteur  (motoneurone)</a:t>
            </a:r>
          </a:p>
          <a:p>
            <a:pPr marL="285750" indent="-285750">
              <a:buFontTx/>
              <a:buChar char="-"/>
            </a:pPr>
            <a:r>
              <a:rPr lang="fr-FR" dirty="0"/>
              <a:t>Transmission de l’influx adressé par le système nerveux central</a:t>
            </a:r>
          </a:p>
          <a:p>
            <a:pPr marL="285750" indent="-285750">
              <a:buFontTx/>
              <a:buChar char="-"/>
            </a:pPr>
            <a:r>
              <a:rPr lang="fr-FR" dirty="0"/>
              <a:t>Transmission de l’influx adressé par les boucles réflexes</a:t>
            </a:r>
          </a:p>
          <a:p>
            <a:pPr marL="285750" indent="-285750">
              <a:buFontTx/>
              <a:buChar char="-"/>
            </a:pPr>
            <a:endParaRPr lang="fr-FR" b="1" dirty="0"/>
          </a:p>
        </p:txBody>
      </p:sp>
    </p:spTree>
    <p:extLst>
      <p:ext uri="{BB962C8B-B14F-4D97-AF65-F5344CB8AC3E}">
        <p14:creationId xmlns:p14="http://schemas.microsoft.com/office/powerpoint/2010/main" val="3457595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59462" y="1246421"/>
            <a:ext cx="6640871" cy="3970318"/>
          </a:xfrm>
          <a:prstGeom prst="rect">
            <a:avLst/>
          </a:prstGeom>
          <a:noFill/>
        </p:spPr>
        <p:txBody>
          <a:bodyPr wrap="square" rtlCol="0">
            <a:spAutoFit/>
          </a:bodyPr>
          <a:lstStyle/>
          <a:p>
            <a:r>
              <a:rPr lang="fr-FR" b="1" dirty="0"/>
              <a:t>Sémiologie : atteinte du III (oculomoteur)</a:t>
            </a:r>
          </a:p>
          <a:p>
            <a:pPr marL="285750" indent="-285750">
              <a:buFont typeface="Arial" panose="020B0604020202020204" pitchFamily="34" charset="0"/>
              <a:buChar char="•"/>
            </a:pPr>
            <a:r>
              <a:rPr lang="fr-FR" dirty="0">
                <a:sym typeface="Wingdings" panose="05000000000000000000" pitchFamily="2" charset="2"/>
              </a:rPr>
              <a:t>2 couches de fibres : </a:t>
            </a:r>
          </a:p>
          <a:p>
            <a:pPr marL="285750" indent="-285750">
              <a:buFontTx/>
              <a:buChar char="-"/>
            </a:pPr>
            <a:r>
              <a:rPr lang="fr-FR" dirty="0">
                <a:sym typeface="Wingdings" panose="05000000000000000000" pitchFamily="2" charset="2"/>
              </a:rPr>
              <a:t>Interne = fonction parasympathique : pupille et </a:t>
            </a:r>
            <a:r>
              <a:rPr lang="fr-FR" dirty="0" err="1">
                <a:sym typeface="Wingdings" panose="05000000000000000000" pitchFamily="2" charset="2"/>
              </a:rPr>
              <a:t>accomodation</a:t>
            </a:r>
            <a:endParaRPr lang="fr-FR" dirty="0">
              <a:sym typeface="Wingdings" panose="05000000000000000000" pitchFamily="2" charset="2"/>
            </a:endParaRPr>
          </a:p>
          <a:p>
            <a:pPr marL="285750" indent="-285750">
              <a:buFontTx/>
              <a:buChar char="-"/>
            </a:pPr>
            <a:r>
              <a:rPr lang="fr-FR" dirty="0">
                <a:sym typeface="Wingdings" panose="05000000000000000000" pitchFamily="2" charset="2"/>
              </a:rPr>
              <a:t>Externe = oculomoteurs (droit supérieur, droit inférieur, oblique inférieur, droit médial), releveur de la paupière </a:t>
            </a:r>
          </a:p>
          <a:p>
            <a:pPr marL="285750" indent="-285750">
              <a:buFontTx/>
              <a:buChar char="-"/>
            </a:pPr>
            <a:endParaRPr lang="fr-FR" dirty="0">
              <a:sym typeface="Wingdings" panose="05000000000000000000" pitchFamily="2" charset="2"/>
            </a:endParaRPr>
          </a:p>
          <a:p>
            <a:pPr marL="285750" indent="-285750">
              <a:buFont typeface="Wingdings" panose="05000000000000000000" pitchFamily="2" charset="2"/>
              <a:buChar char="à"/>
            </a:pPr>
            <a:r>
              <a:rPr lang="fr-FR" dirty="0">
                <a:sym typeface="Wingdings" panose="05000000000000000000" pitchFamily="2" charset="2"/>
              </a:rPr>
              <a:t>Compression : atteinte oculomotrice extrinsèque en 1</a:t>
            </a:r>
            <a:r>
              <a:rPr lang="fr-FR" baseline="30000" dirty="0">
                <a:sym typeface="Wingdings" panose="05000000000000000000" pitchFamily="2" charset="2"/>
              </a:rPr>
              <a:t>er</a:t>
            </a:r>
            <a:endParaRPr lang="fr-FR" dirty="0">
              <a:sym typeface="Wingdings" panose="05000000000000000000" pitchFamily="2" charset="2"/>
            </a:endParaRPr>
          </a:p>
          <a:p>
            <a:pPr marL="285750" indent="-285750">
              <a:buFont typeface="Wingdings" panose="05000000000000000000" pitchFamily="2" charset="2"/>
              <a:buChar char="à"/>
            </a:pPr>
            <a:r>
              <a:rPr lang="fr-FR" dirty="0">
                <a:sym typeface="Wingdings" panose="05000000000000000000" pitchFamily="2" charset="2"/>
              </a:rPr>
              <a:t>Microvasculaire (diabète !) : atteinte végétative en 1</a:t>
            </a:r>
            <a:r>
              <a:rPr lang="fr-FR" baseline="30000" dirty="0">
                <a:sym typeface="Wingdings" panose="05000000000000000000" pitchFamily="2" charset="2"/>
              </a:rPr>
              <a:t>er</a:t>
            </a:r>
            <a:endParaRPr lang="fr-FR" dirty="0">
              <a:sym typeface="Wingdings" panose="05000000000000000000" pitchFamily="2" charset="2"/>
            </a:endParaRPr>
          </a:p>
          <a:p>
            <a:pPr marL="285750" indent="-285750">
              <a:buFont typeface="Wingdings" panose="05000000000000000000" pitchFamily="2" charset="2"/>
              <a:buChar char="à"/>
            </a:pPr>
            <a:r>
              <a:rPr lang="fr-FR" dirty="0">
                <a:sym typeface="Wingdings" panose="05000000000000000000" pitchFamily="2" charset="2"/>
              </a:rPr>
              <a:t>Complète: atteinte oculomotrice et végétative. </a:t>
            </a:r>
          </a:p>
          <a:p>
            <a:pPr marL="285750" indent="-285750">
              <a:buFont typeface="Wingdings" panose="05000000000000000000" pitchFamily="2" charset="2"/>
              <a:buChar char="à"/>
            </a:pPr>
            <a:endParaRPr lang="fr-FR" dirty="0">
              <a:sym typeface="Wingdings" panose="05000000000000000000" pitchFamily="2" charset="2"/>
            </a:endParaRPr>
          </a:p>
          <a:p>
            <a:pPr marL="285750" indent="-285750">
              <a:buFont typeface="Wingdings" panose="05000000000000000000" pitchFamily="2" charset="2"/>
              <a:buChar char="à"/>
            </a:pPr>
            <a:endParaRPr lang="fr-FR" dirty="0">
              <a:sym typeface="Wingdings" panose="05000000000000000000" pitchFamily="2" charset="2"/>
            </a:endParaRPr>
          </a:p>
          <a:p>
            <a:endParaRPr lang="fr-FR" dirty="0">
              <a:sym typeface="Wingdings" panose="05000000000000000000" pitchFamily="2" charset="2"/>
            </a:endParaRPr>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40</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529340"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nerfs oculomoteurs (III, IV, VI)</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50673" y="621531"/>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8" name="Picture 7">
            <a:extLst>
              <a:ext uri="{FF2B5EF4-FFF2-40B4-BE49-F238E27FC236}">
                <a16:creationId xmlns:a16="http://schemas.microsoft.com/office/drawing/2014/main" id="{9B2E56D8-00AF-45FB-85E8-11FFDB9D9972}"/>
              </a:ext>
            </a:extLst>
          </p:cNvPr>
          <p:cNvPicPr>
            <a:picLocks noChangeAspect="1"/>
          </p:cNvPicPr>
          <p:nvPr/>
        </p:nvPicPr>
        <p:blipFill rotWithShape="1">
          <a:blip r:embed="rId5">
            <a:extLst>
              <a:ext uri="{28A0092B-C50C-407E-A947-70E740481C1C}">
                <a14:useLocalDpi xmlns:a14="http://schemas.microsoft.com/office/drawing/2010/main" val="0"/>
              </a:ext>
            </a:extLst>
          </a:blip>
          <a:srcRect l="2439" t="5424" r="10400" b="3396"/>
          <a:stretch/>
        </p:blipFill>
        <p:spPr>
          <a:xfrm>
            <a:off x="6741602" y="2480733"/>
            <a:ext cx="4255412" cy="2320389"/>
          </a:xfrm>
          <a:prstGeom prst="rect">
            <a:avLst/>
          </a:prstGeom>
        </p:spPr>
      </p:pic>
      <p:sp>
        <p:nvSpPr>
          <p:cNvPr id="12" name="Rectangle 11">
            <a:extLst>
              <a:ext uri="{FF2B5EF4-FFF2-40B4-BE49-F238E27FC236}">
                <a16:creationId xmlns:a16="http://schemas.microsoft.com/office/drawing/2014/main" id="{D674936C-21DB-45AB-AEB7-854BA8DEF7DD}"/>
              </a:ext>
            </a:extLst>
          </p:cNvPr>
          <p:cNvSpPr/>
          <p:nvPr/>
        </p:nvSpPr>
        <p:spPr>
          <a:xfrm>
            <a:off x="10834004" y="751502"/>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02DD0779-DCB8-4C8C-A6FD-8732D36AA35A}"/>
              </a:ext>
            </a:extLst>
          </p:cNvPr>
          <p:cNvSpPr/>
          <p:nvPr/>
        </p:nvSpPr>
        <p:spPr>
          <a:xfrm>
            <a:off x="10850673" y="881473"/>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2" name="III">
            <a:hlinkClick r:id="" action="ppaction://media"/>
            <a:extLst>
              <a:ext uri="{FF2B5EF4-FFF2-40B4-BE49-F238E27FC236}">
                <a16:creationId xmlns:a16="http://schemas.microsoft.com/office/drawing/2014/main" id="{30C4CEDF-C6D8-4E83-97FE-FE46803F34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185" t="20371" r="10370" b="47284"/>
          <a:stretch/>
        </p:blipFill>
        <p:spPr>
          <a:xfrm>
            <a:off x="887640" y="3939835"/>
            <a:ext cx="4330252" cy="1411099"/>
          </a:xfrm>
          <a:prstGeom prst="rect">
            <a:avLst/>
          </a:prstGeom>
        </p:spPr>
      </p:pic>
      <p:sp>
        <p:nvSpPr>
          <p:cNvPr id="14" name="Rectangle 13">
            <a:extLst>
              <a:ext uri="{FF2B5EF4-FFF2-40B4-BE49-F238E27FC236}">
                <a16:creationId xmlns:a16="http://schemas.microsoft.com/office/drawing/2014/main" id="{505AFD05-B68E-4836-9458-A2E67A32A76B}"/>
              </a:ext>
            </a:extLst>
          </p:cNvPr>
          <p:cNvSpPr/>
          <p:nvPr/>
        </p:nvSpPr>
        <p:spPr>
          <a:xfrm>
            <a:off x="9230637" y="2961839"/>
            <a:ext cx="1064827" cy="22162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Rectangle 14">
            <a:extLst>
              <a:ext uri="{FF2B5EF4-FFF2-40B4-BE49-F238E27FC236}">
                <a16:creationId xmlns:a16="http://schemas.microsoft.com/office/drawing/2014/main" id="{060F34CC-0187-46AE-86F5-8BEA74A2CB31}"/>
              </a:ext>
            </a:extLst>
          </p:cNvPr>
          <p:cNvSpPr/>
          <p:nvPr/>
        </p:nvSpPr>
        <p:spPr>
          <a:xfrm>
            <a:off x="9230637" y="3183467"/>
            <a:ext cx="1157963" cy="22162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6" name="Rectangle 15">
            <a:extLst>
              <a:ext uri="{FF2B5EF4-FFF2-40B4-BE49-F238E27FC236}">
                <a16:creationId xmlns:a16="http://schemas.microsoft.com/office/drawing/2014/main" id="{2A6F9575-3851-4D83-93AC-AF511685E5AE}"/>
              </a:ext>
            </a:extLst>
          </p:cNvPr>
          <p:cNvSpPr/>
          <p:nvPr/>
        </p:nvSpPr>
        <p:spPr>
          <a:xfrm>
            <a:off x="9188301" y="4004330"/>
            <a:ext cx="1885599" cy="29673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7" name="Rectangle 16">
            <a:extLst>
              <a:ext uri="{FF2B5EF4-FFF2-40B4-BE49-F238E27FC236}">
                <a16:creationId xmlns:a16="http://schemas.microsoft.com/office/drawing/2014/main" id="{ACD85863-9AE5-44CE-A359-3CAC90FAD60F}"/>
              </a:ext>
            </a:extLst>
          </p:cNvPr>
          <p:cNvSpPr/>
          <p:nvPr/>
        </p:nvSpPr>
        <p:spPr>
          <a:xfrm>
            <a:off x="9188301" y="3671889"/>
            <a:ext cx="514499" cy="22162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8" name="Rectangle 17">
            <a:extLst>
              <a:ext uri="{FF2B5EF4-FFF2-40B4-BE49-F238E27FC236}">
                <a16:creationId xmlns:a16="http://schemas.microsoft.com/office/drawing/2014/main" id="{00F56C87-1F56-4356-9AC7-E04BDC96413F}"/>
              </a:ext>
            </a:extLst>
          </p:cNvPr>
          <p:cNvSpPr/>
          <p:nvPr/>
        </p:nvSpPr>
        <p:spPr>
          <a:xfrm>
            <a:off x="7779078" y="4301066"/>
            <a:ext cx="1332337" cy="18626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9" name="Rectangle 18">
            <a:extLst>
              <a:ext uri="{FF2B5EF4-FFF2-40B4-BE49-F238E27FC236}">
                <a16:creationId xmlns:a16="http://schemas.microsoft.com/office/drawing/2014/main" id="{A4188FDB-2C0F-4ECC-85AF-5D1623206563}"/>
              </a:ext>
            </a:extLst>
          </p:cNvPr>
          <p:cNvSpPr/>
          <p:nvPr/>
        </p:nvSpPr>
        <p:spPr>
          <a:xfrm>
            <a:off x="7112999" y="4558009"/>
            <a:ext cx="1332337" cy="18626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5968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50995" y="2846621"/>
            <a:ext cx="6640871" cy="2308324"/>
          </a:xfrm>
          <a:prstGeom prst="rect">
            <a:avLst/>
          </a:prstGeom>
          <a:noFill/>
        </p:spPr>
        <p:txBody>
          <a:bodyPr wrap="square" rtlCol="0">
            <a:spAutoFit/>
          </a:bodyPr>
          <a:lstStyle/>
          <a:p>
            <a:r>
              <a:rPr lang="fr-FR" b="1" dirty="0"/>
              <a:t>Sémiologie : atteinte du IV (trochléaire)</a:t>
            </a:r>
          </a:p>
          <a:p>
            <a:pPr marL="285750" indent="-285750">
              <a:buFont typeface="Wingdings" panose="05000000000000000000" pitchFamily="2" charset="2"/>
              <a:buChar char="à"/>
            </a:pPr>
            <a:r>
              <a:rPr lang="fr-FR" dirty="0">
                <a:sym typeface="Wingdings" panose="05000000000000000000" pitchFamily="2" charset="2"/>
              </a:rPr>
              <a:t>Déficit du muscle oblique supérieur (adducteur et abaisseur)</a:t>
            </a:r>
          </a:p>
          <a:p>
            <a:pPr marL="285750" indent="-285750">
              <a:buFont typeface="Wingdings" panose="05000000000000000000" pitchFamily="2" charset="2"/>
              <a:buChar char="à"/>
            </a:pPr>
            <a:r>
              <a:rPr lang="fr-FR" b="0" i="0" dirty="0">
                <a:solidFill>
                  <a:srgbClr val="212529"/>
                </a:solidFill>
                <a:effectLst/>
              </a:rPr>
              <a:t> inclinaison compensatoire de la tête vers l'épaule du côté sain, parfois douloureuse : « torticolis oculaire »</a:t>
            </a:r>
          </a:p>
          <a:p>
            <a:pPr marL="285750" indent="-285750">
              <a:buFont typeface="Wingdings" panose="05000000000000000000" pitchFamily="2" charset="2"/>
              <a:buChar char="à"/>
            </a:pPr>
            <a:r>
              <a:rPr lang="fr-FR" dirty="0">
                <a:solidFill>
                  <a:srgbClr val="212529"/>
                </a:solidFill>
                <a:sym typeface="Wingdings" panose="05000000000000000000" pitchFamily="2" charset="2"/>
              </a:rPr>
              <a:t>Rarement atteint seul</a:t>
            </a:r>
            <a:endParaRPr lang="fr-FR" dirty="0">
              <a:sym typeface="Wingdings" panose="05000000000000000000" pitchFamily="2" charset="2"/>
            </a:endParaRPr>
          </a:p>
          <a:p>
            <a:endParaRPr lang="fr-FR" dirty="0">
              <a:sym typeface="Wingdings" panose="05000000000000000000" pitchFamily="2" charset="2"/>
            </a:endParaRPr>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41</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529340"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nerfs oculomoteurs (III, IV, VI)</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50673" y="621531"/>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8" name="Picture 7">
            <a:extLst>
              <a:ext uri="{FF2B5EF4-FFF2-40B4-BE49-F238E27FC236}">
                <a16:creationId xmlns:a16="http://schemas.microsoft.com/office/drawing/2014/main" id="{9B2E56D8-00AF-45FB-85E8-11FFDB9D9972}"/>
              </a:ext>
            </a:extLst>
          </p:cNvPr>
          <p:cNvPicPr>
            <a:picLocks noChangeAspect="1"/>
          </p:cNvPicPr>
          <p:nvPr/>
        </p:nvPicPr>
        <p:blipFill rotWithShape="1">
          <a:blip r:embed="rId3">
            <a:extLst>
              <a:ext uri="{28A0092B-C50C-407E-A947-70E740481C1C}">
                <a14:useLocalDpi xmlns:a14="http://schemas.microsoft.com/office/drawing/2010/main" val="0"/>
              </a:ext>
            </a:extLst>
          </a:blip>
          <a:srcRect l="2439" t="5424" r="10400" b="3396"/>
          <a:stretch/>
        </p:blipFill>
        <p:spPr>
          <a:xfrm>
            <a:off x="6741602" y="2480733"/>
            <a:ext cx="4255412" cy="2320389"/>
          </a:xfrm>
          <a:prstGeom prst="rect">
            <a:avLst/>
          </a:prstGeom>
        </p:spPr>
      </p:pic>
      <p:sp>
        <p:nvSpPr>
          <p:cNvPr id="12" name="Rectangle 11">
            <a:extLst>
              <a:ext uri="{FF2B5EF4-FFF2-40B4-BE49-F238E27FC236}">
                <a16:creationId xmlns:a16="http://schemas.microsoft.com/office/drawing/2014/main" id="{D674936C-21DB-45AB-AEB7-854BA8DEF7DD}"/>
              </a:ext>
            </a:extLst>
          </p:cNvPr>
          <p:cNvSpPr/>
          <p:nvPr/>
        </p:nvSpPr>
        <p:spPr>
          <a:xfrm>
            <a:off x="10834004" y="751502"/>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02DD0779-DCB8-4C8C-A6FD-8732D36AA35A}"/>
              </a:ext>
            </a:extLst>
          </p:cNvPr>
          <p:cNvSpPr/>
          <p:nvPr/>
        </p:nvSpPr>
        <p:spPr>
          <a:xfrm>
            <a:off x="10850673" y="881473"/>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id="{E5EBF10D-B88C-4F90-BD0B-64E71204F353}"/>
              </a:ext>
            </a:extLst>
          </p:cNvPr>
          <p:cNvSpPr/>
          <p:nvPr/>
        </p:nvSpPr>
        <p:spPr>
          <a:xfrm>
            <a:off x="7642070" y="2480207"/>
            <a:ext cx="2187730" cy="36179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61199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27196" y="1662131"/>
            <a:ext cx="6640871" cy="2031325"/>
          </a:xfrm>
          <a:prstGeom prst="rect">
            <a:avLst/>
          </a:prstGeom>
          <a:noFill/>
        </p:spPr>
        <p:txBody>
          <a:bodyPr wrap="square" rtlCol="0">
            <a:spAutoFit/>
          </a:bodyPr>
          <a:lstStyle/>
          <a:p>
            <a:r>
              <a:rPr lang="fr-FR" b="1" dirty="0"/>
              <a:t>Sémiologie : atteinte du VI (Abducens)</a:t>
            </a:r>
          </a:p>
          <a:p>
            <a:pPr marL="285750" indent="-285750">
              <a:buFont typeface="Wingdings" panose="05000000000000000000" pitchFamily="2" charset="2"/>
              <a:buChar char="à"/>
            </a:pPr>
            <a:r>
              <a:rPr lang="fr-FR" dirty="0">
                <a:sym typeface="Wingdings" panose="05000000000000000000" pitchFamily="2" charset="2"/>
              </a:rPr>
              <a:t>Déficit du muscle droit externe</a:t>
            </a:r>
          </a:p>
          <a:p>
            <a:pPr marL="285750" indent="-285750">
              <a:buFont typeface="Wingdings" panose="05000000000000000000" pitchFamily="2" charset="2"/>
              <a:buChar char="à"/>
            </a:pPr>
            <a:r>
              <a:rPr lang="fr-FR" dirty="0">
                <a:sym typeface="Wingdings" panose="05000000000000000000" pitchFamily="2" charset="2"/>
              </a:rPr>
              <a:t>Déficit de l’abduction de l’</a:t>
            </a:r>
            <a:r>
              <a:rPr lang="fr-FR" dirty="0" err="1">
                <a:sym typeface="Wingdings" panose="05000000000000000000" pitchFamily="2" charset="2"/>
              </a:rPr>
              <a:t>oeil</a:t>
            </a:r>
            <a:endParaRPr lang="fr-FR" dirty="0">
              <a:sym typeface="Wingdings" panose="05000000000000000000" pitchFamily="2" charset="2"/>
            </a:endParaRPr>
          </a:p>
          <a:p>
            <a:pPr marL="285750" indent="-285750">
              <a:buFont typeface="Wingdings" panose="05000000000000000000" pitchFamily="2" charset="2"/>
              <a:buChar char="à"/>
            </a:pPr>
            <a:endParaRPr lang="fr-FR" dirty="0">
              <a:sym typeface="Wingdings" panose="05000000000000000000" pitchFamily="2" charset="2"/>
            </a:endParaRPr>
          </a:p>
          <a:p>
            <a:endParaRPr lang="fr-FR" dirty="0">
              <a:sym typeface="Wingdings" panose="05000000000000000000" pitchFamily="2" charset="2"/>
            </a:endParaRPr>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42</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529340"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nerfs oculomoteurs (III, IV, VI)</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50673" y="621531"/>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8" name="Picture 7">
            <a:extLst>
              <a:ext uri="{FF2B5EF4-FFF2-40B4-BE49-F238E27FC236}">
                <a16:creationId xmlns:a16="http://schemas.microsoft.com/office/drawing/2014/main" id="{9B2E56D8-00AF-45FB-85E8-11FFDB9D9972}"/>
              </a:ext>
            </a:extLst>
          </p:cNvPr>
          <p:cNvPicPr>
            <a:picLocks noChangeAspect="1"/>
          </p:cNvPicPr>
          <p:nvPr/>
        </p:nvPicPr>
        <p:blipFill rotWithShape="1">
          <a:blip r:embed="rId5">
            <a:extLst>
              <a:ext uri="{28A0092B-C50C-407E-A947-70E740481C1C}">
                <a14:useLocalDpi xmlns:a14="http://schemas.microsoft.com/office/drawing/2010/main" val="0"/>
              </a:ext>
            </a:extLst>
          </a:blip>
          <a:srcRect l="2439" t="5424" r="10400" b="3396"/>
          <a:stretch/>
        </p:blipFill>
        <p:spPr>
          <a:xfrm>
            <a:off x="6566915" y="2343361"/>
            <a:ext cx="4255412" cy="2320389"/>
          </a:xfrm>
          <a:prstGeom prst="rect">
            <a:avLst/>
          </a:prstGeom>
        </p:spPr>
      </p:pic>
      <p:sp>
        <p:nvSpPr>
          <p:cNvPr id="12" name="Rectangle 11">
            <a:extLst>
              <a:ext uri="{FF2B5EF4-FFF2-40B4-BE49-F238E27FC236}">
                <a16:creationId xmlns:a16="http://schemas.microsoft.com/office/drawing/2014/main" id="{D674936C-21DB-45AB-AEB7-854BA8DEF7DD}"/>
              </a:ext>
            </a:extLst>
          </p:cNvPr>
          <p:cNvSpPr/>
          <p:nvPr/>
        </p:nvSpPr>
        <p:spPr>
          <a:xfrm>
            <a:off x="10834004" y="751502"/>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02DD0779-DCB8-4C8C-A6FD-8732D36AA35A}"/>
              </a:ext>
            </a:extLst>
          </p:cNvPr>
          <p:cNvSpPr/>
          <p:nvPr/>
        </p:nvSpPr>
        <p:spPr>
          <a:xfrm>
            <a:off x="10850673" y="881473"/>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id="{D49FF704-D4E9-499F-B546-BEDC99493DB1}"/>
              </a:ext>
            </a:extLst>
          </p:cNvPr>
          <p:cNvSpPr/>
          <p:nvPr/>
        </p:nvSpPr>
        <p:spPr>
          <a:xfrm>
            <a:off x="9169400" y="3496733"/>
            <a:ext cx="1172470" cy="14419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2" name="abducens">
            <a:hlinkClick r:id="" action="ppaction://media"/>
            <a:extLst>
              <a:ext uri="{FF2B5EF4-FFF2-40B4-BE49-F238E27FC236}">
                <a16:creationId xmlns:a16="http://schemas.microsoft.com/office/drawing/2014/main" id="{3BE34405-CFD1-46B0-8561-5E7A6575F7D1}"/>
              </a:ext>
            </a:extLst>
          </p:cNvPr>
          <p:cNvPicPr>
            <a:picLocks noChangeAspect="1"/>
          </p:cNvPicPr>
          <p:nvPr>
            <a:videoFile r:link="rId1"/>
            <p:extLst>
              <p:ext uri="{DAA4B4D4-6D71-4841-9C94-3DE7FCFB9230}">
                <p14:media xmlns:p14="http://schemas.microsoft.com/office/powerpoint/2010/main" r:embed="rId2">
                  <p14:trim st="39467"/>
                </p14:media>
              </p:ext>
            </p:extLst>
          </p:nvPr>
        </p:nvPicPr>
        <p:blipFill rotWithShape="1">
          <a:blip r:embed="rId6"/>
          <a:srcRect t="14691" r="10162" b="43820"/>
          <a:stretch/>
        </p:blipFill>
        <p:spPr>
          <a:xfrm>
            <a:off x="1421863" y="3429000"/>
            <a:ext cx="2854297" cy="988638"/>
          </a:xfrm>
          <a:prstGeom prst="rect">
            <a:avLst/>
          </a:prstGeom>
        </p:spPr>
      </p:pic>
    </p:spTree>
    <p:extLst>
      <p:ext uri="{BB962C8B-B14F-4D97-AF65-F5344CB8AC3E}">
        <p14:creationId xmlns:p14="http://schemas.microsoft.com/office/powerpoint/2010/main" val="11518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27196" y="1662131"/>
            <a:ext cx="6827137" cy="3970318"/>
          </a:xfrm>
          <a:prstGeom prst="rect">
            <a:avLst/>
          </a:prstGeom>
          <a:noFill/>
        </p:spPr>
        <p:txBody>
          <a:bodyPr wrap="square" rtlCol="0">
            <a:spAutoFit/>
          </a:bodyPr>
          <a:lstStyle/>
          <a:p>
            <a:r>
              <a:rPr lang="fr-FR" b="1" dirty="0"/>
              <a:t>Sémiologie : ophtalmoplégie internucléaire</a:t>
            </a:r>
          </a:p>
          <a:p>
            <a:pPr marL="285750" indent="-285750">
              <a:buFont typeface="Arial" panose="020B0604020202020204" pitchFamily="34" charset="0"/>
              <a:buChar char="•"/>
            </a:pPr>
            <a:endParaRPr lang="fr-FR" dirty="0">
              <a:sym typeface="Wingdings" panose="05000000000000000000" pitchFamily="2" charset="2"/>
            </a:endParaRPr>
          </a:p>
          <a:p>
            <a:pPr marL="285750" indent="-285750">
              <a:buFont typeface="Arial" panose="020B0604020202020204" pitchFamily="34" charset="0"/>
              <a:buChar char="•"/>
            </a:pPr>
            <a:r>
              <a:rPr lang="fr-FR" dirty="0">
                <a:sym typeface="Wingdings" panose="05000000000000000000" pitchFamily="2" charset="2"/>
              </a:rPr>
              <a:t>Les nerfs III et VI assurent la latéralité du regard  synchronisation</a:t>
            </a:r>
          </a:p>
          <a:p>
            <a:pPr marL="285750" indent="-285750">
              <a:buFont typeface="Arial" panose="020B0604020202020204" pitchFamily="34" charset="0"/>
              <a:buChar char="•"/>
            </a:pPr>
            <a:r>
              <a:rPr lang="fr-FR" dirty="0">
                <a:sym typeface="Wingdings" panose="05000000000000000000" pitchFamily="2" charset="2"/>
              </a:rPr>
              <a:t>Communication entre les 2 noyaux par le faisceau longitudinal médian</a:t>
            </a:r>
          </a:p>
          <a:p>
            <a:pPr marL="285750" indent="-285750">
              <a:buFont typeface="Arial" panose="020B0604020202020204" pitchFamily="34" charset="0"/>
              <a:buChar char="•"/>
            </a:pPr>
            <a:r>
              <a:rPr lang="fr-FR" dirty="0">
                <a:sym typeface="Wingdings" panose="05000000000000000000" pitchFamily="2" charset="2"/>
              </a:rPr>
              <a:t>En cas de lésion de ce faisceau : diplopie dans le regard latéral avec nystagmus de l’œil en abduction et absence d’adduction de l’autre </a:t>
            </a:r>
            <a:r>
              <a:rPr lang="fr-FR" dirty="0" err="1">
                <a:sym typeface="Wingdings" panose="05000000000000000000" pitchFamily="2" charset="2"/>
              </a:rPr>
              <a:t>oeil</a:t>
            </a:r>
            <a:endParaRPr lang="fr-FR" dirty="0">
              <a:sym typeface="Wingdings" panose="05000000000000000000" pitchFamily="2" charset="2"/>
            </a:endParaRPr>
          </a:p>
          <a:p>
            <a:pPr marL="285750" indent="-285750">
              <a:buFont typeface="Arial" panose="020B0604020202020204" pitchFamily="34" charset="0"/>
              <a:buChar char="•"/>
            </a:pPr>
            <a:r>
              <a:rPr lang="fr-FR" dirty="0">
                <a:sym typeface="Wingdings" panose="05000000000000000000" pitchFamily="2" charset="2"/>
              </a:rPr>
              <a:t>Mais convergence conservée : ne nécessite pas de communication entre III et VI ! </a:t>
            </a:r>
          </a:p>
          <a:p>
            <a:pPr marL="285750" indent="-285750">
              <a:buFont typeface="Arial" panose="020B0604020202020204" pitchFamily="34" charset="0"/>
              <a:buChar char="•"/>
            </a:pPr>
            <a:r>
              <a:rPr lang="fr-FR" dirty="0">
                <a:sym typeface="Wingdings" panose="05000000000000000000" pitchFamily="2" charset="2"/>
              </a:rPr>
              <a:t>Etiologie possible : sclérose en plaques</a:t>
            </a:r>
          </a:p>
          <a:p>
            <a:endParaRPr lang="fr-FR" dirty="0">
              <a:sym typeface="Wingdings" panose="05000000000000000000" pitchFamily="2" charset="2"/>
            </a:endParaRPr>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43</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529340"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nerfs oculomoteurs (III, IV, VI)</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50673" y="621531"/>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id="{D674936C-21DB-45AB-AEB7-854BA8DEF7DD}"/>
              </a:ext>
            </a:extLst>
          </p:cNvPr>
          <p:cNvSpPr/>
          <p:nvPr/>
        </p:nvSpPr>
        <p:spPr>
          <a:xfrm>
            <a:off x="10834004" y="751502"/>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02DD0779-DCB8-4C8C-A6FD-8732D36AA35A}"/>
              </a:ext>
            </a:extLst>
          </p:cNvPr>
          <p:cNvSpPr/>
          <p:nvPr/>
        </p:nvSpPr>
        <p:spPr>
          <a:xfrm>
            <a:off x="10850673" y="881473"/>
            <a:ext cx="36181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10" name="Picture 9">
            <a:extLst>
              <a:ext uri="{FF2B5EF4-FFF2-40B4-BE49-F238E27FC236}">
                <a16:creationId xmlns:a16="http://schemas.microsoft.com/office/drawing/2014/main" id="{E128E527-D0DD-44E5-8DA1-F248FFE42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795" y="1767526"/>
            <a:ext cx="4492170" cy="4374251"/>
          </a:xfrm>
          <a:prstGeom prst="rect">
            <a:avLst/>
          </a:prstGeom>
        </p:spPr>
      </p:pic>
    </p:spTree>
    <p:extLst>
      <p:ext uri="{BB962C8B-B14F-4D97-AF65-F5344CB8AC3E}">
        <p14:creationId xmlns:p14="http://schemas.microsoft.com/office/powerpoint/2010/main" val="814330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661E8-1A84-4CC1-8664-4A446E47C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197" y="1616718"/>
            <a:ext cx="3387057" cy="4435091"/>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25047" y="1212546"/>
            <a:ext cx="3878653" cy="3139321"/>
          </a:xfrm>
          <a:prstGeom prst="rect">
            <a:avLst/>
          </a:prstGeom>
          <a:noFill/>
        </p:spPr>
        <p:txBody>
          <a:bodyPr wrap="square" rtlCol="0">
            <a:spAutoFit/>
          </a:bodyPr>
          <a:lstStyle/>
          <a:p>
            <a:r>
              <a:rPr lang="fr-FR" b="1" dirty="0"/>
              <a:t>Anatomie:</a:t>
            </a:r>
          </a:p>
          <a:p>
            <a:r>
              <a:rPr lang="fr-FR" dirty="0"/>
              <a:t>Noyau volumineux. Majoritairement sensitif</a:t>
            </a:r>
          </a:p>
          <a:p>
            <a:endParaRPr lang="fr-FR" dirty="0"/>
          </a:p>
          <a:p>
            <a:r>
              <a:rPr lang="fr-FR" dirty="0">
                <a:sym typeface="Wingdings" panose="05000000000000000000" pitchFamily="2" charset="2"/>
              </a:rPr>
              <a:t>Les</a:t>
            </a:r>
            <a:r>
              <a:rPr lang="fr-FR" b="1" dirty="0">
                <a:sym typeface="Wingdings" panose="05000000000000000000" pitchFamily="2" charset="2"/>
              </a:rPr>
              <a:t> 3 branches </a:t>
            </a:r>
            <a:r>
              <a:rPr lang="fr-FR" dirty="0">
                <a:sym typeface="Wingdings" panose="05000000000000000000" pitchFamily="2" charset="2"/>
              </a:rPr>
              <a:t>assurant la </a:t>
            </a:r>
            <a:r>
              <a:rPr lang="fr-FR" b="1" dirty="0">
                <a:sym typeface="Wingdings" panose="05000000000000000000" pitchFamily="2" charset="2"/>
              </a:rPr>
              <a:t>sensibilité de la face</a:t>
            </a:r>
            <a:r>
              <a:rPr lang="fr-FR" dirty="0">
                <a:sym typeface="Wingdings" panose="05000000000000000000" pitchFamily="2" charset="2"/>
              </a:rPr>
              <a:t> convergent vers le </a:t>
            </a:r>
            <a:r>
              <a:rPr lang="fr-FR" b="1" dirty="0">
                <a:sym typeface="Wingdings" panose="05000000000000000000" pitchFamily="2" charset="2"/>
              </a:rPr>
              <a:t>ganglion trigéminal. </a:t>
            </a:r>
          </a:p>
          <a:p>
            <a:r>
              <a:rPr lang="fr-FR" dirty="0">
                <a:sym typeface="Wingdings" panose="05000000000000000000" pitchFamily="2" charset="2"/>
              </a:rPr>
              <a:t>+ branche motrice : muscles masticateurs</a:t>
            </a:r>
            <a:endParaRPr lang="fr-FR" dirty="0"/>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44</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7173887"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trijumeau (V)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51254" y="709402"/>
            <a:ext cx="360295" cy="12879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10" name="Picture 9">
            <a:extLst>
              <a:ext uri="{FF2B5EF4-FFF2-40B4-BE49-F238E27FC236}">
                <a16:creationId xmlns:a16="http://schemas.microsoft.com/office/drawing/2014/main" id="{CEACA91D-DA6F-4FC4-8873-C1388FED4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820" y="1399681"/>
            <a:ext cx="3714782" cy="4435091"/>
          </a:xfrm>
          <a:prstGeom prst="rect">
            <a:avLst/>
          </a:prstGeom>
        </p:spPr>
      </p:pic>
    </p:spTree>
    <p:extLst>
      <p:ext uri="{BB962C8B-B14F-4D97-AF65-F5344CB8AC3E}">
        <p14:creationId xmlns:p14="http://schemas.microsoft.com/office/powerpoint/2010/main" val="4004825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661E8-1A84-4CC1-8664-4A446E47C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197" y="1616718"/>
            <a:ext cx="3387057" cy="4435091"/>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88277" y="1710388"/>
            <a:ext cx="7079053" cy="3970318"/>
          </a:xfrm>
          <a:prstGeom prst="rect">
            <a:avLst/>
          </a:prstGeom>
          <a:noFill/>
        </p:spPr>
        <p:txBody>
          <a:bodyPr wrap="square" rtlCol="0">
            <a:spAutoFit/>
          </a:bodyPr>
          <a:lstStyle/>
          <a:p>
            <a:r>
              <a:rPr lang="fr-FR" b="1" dirty="0"/>
              <a:t>Névralgie du Trijumeau:</a:t>
            </a:r>
          </a:p>
          <a:p>
            <a:endParaRPr lang="fr-FR" dirty="0"/>
          </a:p>
          <a:p>
            <a:r>
              <a:rPr lang="fr-FR" dirty="0"/>
              <a:t>5-20 nouveaux cas/100000 habitants/an.  3F&gt;2H, plutôt &gt; 60 ans</a:t>
            </a:r>
          </a:p>
          <a:p>
            <a:endParaRPr lang="fr-FR" dirty="0"/>
          </a:p>
          <a:p>
            <a:r>
              <a:rPr lang="fr-FR" b="1" dirty="0"/>
              <a:t>Crises douloureuses </a:t>
            </a:r>
            <a:r>
              <a:rPr lang="fr-FR" dirty="0"/>
              <a:t>sur le territoire d’une ou plusieurs branches (</a:t>
            </a:r>
            <a:r>
              <a:rPr lang="fr-FR" b="1" dirty="0"/>
              <a:t>V2</a:t>
            </a:r>
            <a:r>
              <a:rPr lang="fr-FR" dirty="0"/>
              <a:t> ++), unilatéral. </a:t>
            </a:r>
            <a:r>
              <a:rPr lang="fr-FR" b="1" dirty="0"/>
              <a:t>Décharges électriques </a:t>
            </a:r>
            <a:r>
              <a:rPr lang="fr-FR" dirty="0"/>
              <a:t>paroxystiques. Déclenchées par stimulation d’une </a:t>
            </a:r>
            <a:r>
              <a:rPr lang="fr-FR" b="1" dirty="0"/>
              <a:t>zone gâchette </a:t>
            </a:r>
            <a:r>
              <a:rPr lang="fr-FR" dirty="0"/>
              <a:t>(cutanée ou muqueuse) sur le territoire douloureux. </a:t>
            </a:r>
          </a:p>
          <a:p>
            <a:r>
              <a:rPr lang="fr-FR" b="1" dirty="0"/>
              <a:t>Pas de douleur entre les crises</a:t>
            </a:r>
          </a:p>
          <a:p>
            <a:endParaRPr lang="fr-FR" dirty="0"/>
          </a:p>
          <a:p>
            <a:r>
              <a:rPr lang="fr-FR" i="1" dirty="0"/>
              <a:t>Etiologie : conflit vasculo-nerveux ou lésion du nerf</a:t>
            </a:r>
          </a:p>
          <a:p>
            <a:r>
              <a:rPr lang="fr-FR" i="1" dirty="0"/>
              <a:t>Traitement médicamenteux : carbamazépine</a:t>
            </a:r>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45</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7173887"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trijumeau (V)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51254" y="709402"/>
            <a:ext cx="360295" cy="12879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44776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CB46ED-98F2-4D16-BD41-299FCADBB864}"/>
              </a:ext>
            </a:extLst>
          </p:cNvPr>
          <p:cNvPicPr>
            <a:picLocks noChangeAspect="1"/>
          </p:cNvPicPr>
          <p:nvPr/>
        </p:nvPicPr>
        <p:blipFill rotWithShape="1">
          <a:blip r:embed="rId2">
            <a:extLst>
              <a:ext uri="{28A0092B-C50C-407E-A947-70E740481C1C}">
                <a14:useLocalDpi xmlns:a14="http://schemas.microsoft.com/office/drawing/2010/main" val="0"/>
              </a:ext>
            </a:extLst>
          </a:blip>
          <a:srcRect l="2803"/>
          <a:stretch/>
        </p:blipFill>
        <p:spPr>
          <a:xfrm>
            <a:off x="5994400" y="1354762"/>
            <a:ext cx="5121835" cy="4933603"/>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25047" y="1212546"/>
            <a:ext cx="5008953" cy="4524315"/>
          </a:xfrm>
          <a:prstGeom prst="rect">
            <a:avLst/>
          </a:prstGeom>
          <a:noFill/>
        </p:spPr>
        <p:txBody>
          <a:bodyPr wrap="square" rtlCol="0">
            <a:spAutoFit/>
          </a:bodyPr>
          <a:lstStyle/>
          <a:p>
            <a:r>
              <a:rPr lang="fr-FR" b="1" dirty="0"/>
              <a:t>Anatomie:</a:t>
            </a:r>
          </a:p>
          <a:p>
            <a:endParaRPr lang="fr-FR" b="1" dirty="0"/>
          </a:p>
          <a:p>
            <a:pPr marL="285750" indent="-285750">
              <a:buFont typeface="Arial" panose="020B0604020202020204" pitchFamily="34" charset="0"/>
              <a:buChar char="•"/>
            </a:pPr>
            <a:r>
              <a:rPr lang="fr-FR" b="1" dirty="0"/>
              <a:t>VII moteur </a:t>
            </a:r>
            <a:r>
              <a:rPr lang="fr-FR" dirty="0"/>
              <a:t>et </a:t>
            </a:r>
            <a:r>
              <a:rPr lang="fr-FR" b="1" dirty="0" err="1"/>
              <a:t>VIIbis</a:t>
            </a:r>
            <a:r>
              <a:rPr lang="fr-FR" b="1" dirty="0"/>
              <a:t> sensitif, sensoriel et sécrétoire.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Innervation motrice de tous les </a:t>
            </a:r>
            <a:r>
              <a:rPr lang="fr-FR" b="1" dirty="0"/>
              <a:t>muscles peauciers de la face et du cou. </a:t>
            </a:r>
          </a:p>
          <a:p>
            <a:pPr marL="285750" indent="-285750">
              <a:buFont typeface="Arial" panose="020B0604020202020204" pitchFamily="34" charset="0"/>
              <a:buChar char="•"/>
            </a:pPr>
            <a:r>
              <a:rPr lang="fr-FR" dirty="0"/>
              <a:t>Innervation sensitive de le la </a:t>
            </a:r>
            <a:r>
              <a:rPr lang="fr-FR" b="1" dirty="0"/>
              <a:t>peau de la conque de l’oreille et du conduit auditif externe</a:t>
            </a:r>
          </a:p>
          <a:p>
            <a:pPr marL="285750" indent="-285750">
              <a:buFont typeface="Arial" panose="020B0604020202020204" pitchFamily="34" charset="0"/>
              <a:buChar char="•"/>
            </a:pPr>
            <a:r>
              <a:rPr lang="fr-FR" dirty="0"/>
              <a:t>Innervation sécrétoire pour les </a:t>
            </a:r>
            <a:r>
              <a:rPr lang="fr-FR" b="1" dirty="0"/>
              <a:t>glandes lacrymales et salivaires </a:t>
            </a:r>
            <a:r>
              <a:rPr lang="fr-FR" b="0" i="0" dirty="0">
                <a:solidFill>
                  <a:srgbClr val="212529"/>
                </a:solidFill>
                <a:effectLst/>
              </a:rPr>
              <a:t>par le nerf grand pétreux et la corde du tympan</a:t>
            </a:r>
            <a:endParaRPr lang="fr-FR" dirty="0"/>
          </a:p>
          <a:p>
            <a:pPr marL="285750" indent="-285750">
              <a:buFont typeface="Arial" panose="020B0604020202020204" pitchFamily="34" charset="0"/>
              <a:buChar char="•"/>
            </a:pPr>
            <a:r>
              <a:rPr lang="fr-FR" b="1" dirty="0"/>
              <a:t>Fonction sensorielle gustative </a:t>
            </a:r>
            <a:r>
              <a:rPr lang="fr-FR" dirty="0"/>
              <a:t>des 2/3 antérieurs de la langue</a:t>
            </a:r>
          </a:p>
          <a:p>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46</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020373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EAF3D4-2834-48DB-9E3A-07ED1EDE8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801" y="1409923"/>
            <a:ext cx="5495026" cy="4863097"/>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25047" y="1212546"/>
            <a:ext cx="5601620" cy="4247317"/>
          </a:xfrm>
          <a:prstGeom prst="rect">
            <a:avLst/>
          </a:prstGeom>
          <a:noFill/>
        </p:spPr>
        <p:txBody>
          <a:bodyPr wrap="square" rtlCol="0">
            <a:spAutoFit/>
          </a:bodyPr>
          <a:lstStyle/>
          <a:p>
            <a:r>
              <a:rPr lang="fr-FR" b="1" dirty="0"/>
              <a:t>Anatomie:</a:t>
            </a:r>
          </a:p>
          <a:p>
            <a:endParaRPr lang="fr-FR" b="1" dirty="0"/>
          </a:p>
          <a:p>
            <a:r>
              <a:rPr lang="fr-FR" dirty="0"/>
              <a:t>Le noyau du VII reçoit des informations: </a:t>
            </a:r>
          </a:p>
          <a:p>
            <a:pPr marL="285750" indent="-285750">
              <a:buFontTx/>
              <a:buChar char="-"/>
            </a:pPr>
            <a:r>
              <a:rPr lang="fr-FR" dirty="0"/>
              <a:t>Des 2 côtés du cortex pour la partie supérieure du visage</a:t>
            </a:r>
          </a:p>
          <a:p>
            <a:pPr marL="285750" indent="-285750">
              <a:buFontTx/>
              <a:buChar char="-"/>
            </a:pPr>
            <a:r>
              <a:rPr lang="fr-FR" dirty="0"/>
              <a:t>Du côté homolatéral uniquement pour la partie inférieure. </a:t>
            </a:r>
          </a:p>
          <a:p>
            <a:endParaRPr lang="fr-FR" dirty="0"/>
          </a:p>
          <a:p>
            <a:pPr marL="285750" indent="-285750">
              <a:buFont typeface="Wingdings" panose="05000000000000000000" pitchFamily="2" charset="2"/>
              <a:buChar char="à"/>
            </a:pPr>
            <a:r>
              <a:rPr lang="fr-FR" b="1" dirty="0">
                <a:solidFill>
                  <a:schemeClr val="accent4">
                    <a:lumMod val="75000"/>
                  </a:schemeClr>
                </a:solidFill>
                <a:sym typeface="Wingdings" panose="05000000000000000000" pitchFamily="2" charset="2"/>
              </a:rPr>
              <a:t>Atteinte cérébrale </a:t>
            </a:r>
            <a:r>
              <a:rPr lang="fr-FR" dirty="0">
                <a:solidFill>
                  <a:schemeClr val="accent4">
                    <a:lumMod val="75000"/>
                  </a:schemeClr>
                </a:solidFill>
                <a:sym typeface="Wingdings" panose="05000000000000000000" pitchFamily="2" charset="2"/>
              </a:rPr>
              <a:t>= </a:t>
            </a:r>
            <a:r>
              <a:rPr lang="fr-FR" b="1" dirty="0">
                <a:solidFill>
                  <a:schemeClr val="accent4">
                    <a:lumMod val="75000"/>
                  </a:schemeClr>
                </a:solidFill>
                <a:sym typeface="Wingdings" panose="05000000000000000000" pitchFamily="2" charset="2"/>
              </a:rPr>
              <a:t>paralysie de la partie inférieure</a:t>
            </a:r>
            <a:r>
              <a:rPr lang="fr-FR" dirty="0">
                <a:sym typeface="Wingdings" panose="05000000000000000000" pitchFamily="2" charset="2"/>
              </a:rPr>
              <a:t> uniquement (l’autre côté compense) = </a:t>
            </a:r>
            <a:r>
              <a:rPr lang="fr-FR" b="1" dirty="0">
                <a:sym typeface="Wingdings" panose="05000000000000000000" pitchFamily="2" charset="2"/>
              </a:rPr>
              <a:t>paralysie faciale centrale</a:t>
            </a:r>
          </a:p>
          <a:p>
            <a:pPr marL="285750" indent="-285750">
              <a:buFont typeface="Wingdings" panose="05000000000000000000" pitchFamily="2" charset="2"/>
              <a:buChar char="à"/>
            </a:pPr>
            <a:r>
              <a:rPr lang="fr-FR" b="1" dirty="0">
                <a:solidFill>
                  <a:schemeClr val="accent4">
                    <a:lumMod val="75000"/>
                  </a:schemeClr>
                </a:solidFill>
                <a:sym typeface="Wingdings" panose="05000000000000000000" pitchFamily="2" charset="2"/>
              </a:rPr>
              <a:t>Atteinte noyau ou nerf = paralysie de la partie inférieure et supérieure </a:t>
            </a:r>
            <a:r>
              <a:rPr lang="fr-FR" dirty="0">
                <a:sym typeface="Wingdings" panose="05000000000000000000" pitchFamily="2" charset="2"/>
              </a:rPr>
              <a:t>du visage = </a:t>
            </a:r>
            <a:r>
              <a:rPr lang="fr-FR" b="1" dirty="0">
                <a:sym typeface="Wingdings" panose="05000000000000000000" pitchFamily="2" charset="2"/>
              </a:rPr>
              <a:t>paralysie faciale périphérique </a:t>
            </a:r>
            <a:endParaRPr lang="fr-FR" b="1"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47</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7417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25046" y="1212546"/>
            <a:ext cx="7837879" cy="4801314"/>
          </a:xfrm>
          <a:prstGeom prst="rect">
            <a:avLst/>
          </a:prstGeom>
          <a:noFill/>
        </p:spPr>
        <p:txBody>
          <a:bodyPr wrap="square" rtlCol="0">
            <a:spAutoFit/>
          </a:bodyPr>
          <a:lstStyle/>
          <a:p>
            <a:r>
              <a:rPr lang="fr-FR" b="1" dirty="0">
                <a:solidFill>
                  <a:schemeClr val="accent4">
                    <a:lumMod val="75000"/>
                  </a:schemeClr>
                </a:solidFill>
              </a:rPr>
              <a:t>Paralysie faciale centrale :</a:t>
            </a:r>
          </a:p>
          <a:p>
            <a:endParaRPr lang="fr-FR" b="1" dirty="0"/>
          </a:p>
          <a:p>
            <a:pPr marL="285750" indent="-285750">
              <a:buFont typeface="Arial" panose="020B0604020202020204" pitchFamily="34" charset="0"/>
              <a:buChar char="•"/>
            </a:pPr>
            <a:r>
              <a:rPr lang="fr-FR" b="1" dirty="0"/>
              <a:t>Paralysie du territoire facial inférieur :</a:t>
            </a:r>
            <a:endParaRPr lang="fr-FR" dirty="0"/>
          </a:p>
          <a:p>
            <a:pPr marL="742950" lvl="1" indent="-285750">
              <a:buFont typeface="Courier New" panose="02070309020205020404" pitchFamily="49" charset="0"/>
              <a:buChar char="o"/>
            </a:pPr>
            <a:r>
              <a:rPr lang="fr-FR" dirty="0"/>
              <a:t>Effacement du pli nasogénien</a:t>
            </a:r>
          </a:p>
          <a:p>
            <a:pPr marL="742950" lvl="1" indent="-285750">
              <a:buFont typeface="Courier New" panose="02070309020205020404" pitchFamily="49" charset="0"/>
              <a:buChar char="o"/>
            </a:pPr>
            <a:r>
              <a:rPr lang="fr-FR" dirty="0"/>
              <a:t>Impossibilité de siffler/gonfler les joues</a:t>
            </a:r>
          </a:p>
          <a:p>
            <a:pPr marL="742950" lvl="1" indent="-285750">
              <a:buFont typeface="Courier New" panose="02070309020205020404" pitchFamily="49" charset="0"/>
              <a:buChar char="o"/>
            </a:pPr>
            <a:r>
              <a:rPr lang="fr-FR" dirty="0"/>
              <a:t>Attraction de la bouche du côté sain lors du sourire</a:t>
            </a:r>
          </a:p>
          <a:p>
            <a:pPr marL="742950" lvl="1" indent="-285750">
              <a:buFont typeface="Courier New" panose="02070309020205020404" pitchFamily="49" charset="0"/>
              <a:buChar char="o"/>
            </a:pPr>
            <a:r>
              <a:rPr lang="fr-FR" dirty="0"/>
              <a:t>Discrète atteinte partie supérieure possible</a:t>
            </a:r>
          </a:p>
          <a:p>
            <a:pPr lvl="1"/>
            <a:endParaRPr lang="fr-FR" dirty="0"/>
          </a:p>
          <a:p>
            <a:pPr marL="285750" indent="-285750">
              <a:buFont typeface="Arial" panose="020B0604020202020204" pitchFamily="34" charset="0"/>
              <a:buChar char="•"/>
            </a:pPr>
            <a:r>
              <a:rPr lang="fr-FR" dirty="0"/>
              <a:t>Souvent associée à une hémiplégie homolatérale</a:t>
            </a:r>
          </a:p>
          <a:p>
            <a:endParaRPr lang="fr-FR" dirty="0"/>
          </a:p>
          <a:p>
            <a:pPr marL="285750" indent="-285750">
              <a:buFont typeface="Arial" panose="020B0604020202020204" pitchFamily="34" charset="0"/>
              <a:buChar char="•"/>
            </a:pPr>
            <a:r>
              <a:rPr lang="fr-FR" b="1" dirty="0"/>
              <a:t>Dissociation automatico-volontaire </a:t>
            </a:r>
            <a:r>
              <a:rPr lang="fr-FR" dirty="0"/>
              <a:t>: paralysie plus marquée pour les mouvements volontaires effectués sur consigne que lors des mouvements automatiques (rire, mimiques spontanées).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a:t>Etiologies</a:t>
            </a:r>
            <a:r>
              <a:rPr lang="fr-FR" dirty="0"/>
              <a:t>:  lésion cérébrale </a:t>
            </a:r>
          </a:p>
          <a:p>
            <a:pPr marL="285750" indent="-285750">
              <a:buFont typeface="Arial" panose="020B0604020202020204" pitchFamily="34" charset="0"/>
              <a:buChar char="•"/>
            </a:pPr>
            <a:endParaRPr lang="fr-FR" dirty="0"/>
          </a:p>
          <a:p>
            <a:endParaRPr lang="fr-FR"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48</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3" name="Image 2">
            <a:extLst>
              <a:ext uri="{FF2B5EF4-FFF2-40B4-BE49-F238E27FC236}">
                <a16:creationId xmlns:a16="http://schemas.microsoft.com/office/drawing/2014/main" id="{C86EBFFB-A45C-E312-42BA-AB9DDDB7E0AB}"/>
              </a:ext>
            </a:extLst>
          </p:cNvPr>
          <p:cNvPicPr>
            <a:picLocks noChangeAspect="1"/>
          </p:cNvPicPr>
          <p:nvPr/>
        </p:nvPicPr>
        <p:blipFill>
          <a:blip r:embed="rId3"/>
          <a:stretch>
            <a:fillRect/>
          </a:stretch>
        </p:blipFill>
        <p:spPr>
          <a:xfrm>
            <a:off x="7534712" y="766319"/>
            <a:ext cx="3353134" cy="5110681"/>
          </a:xfrm>
          <a:prstGeom prst="rect">
            <a:avLst/>
          </a:prstGeom>
        </p:spPr>
      </p:pic>
    </p:spTree>
    <p:extLst>
      <p:ext uri="{BB962C8B-B14F-4D97-AF65-F5344CB8AC3E}">
        <p14:creationId xmlns:p14="http://schemas.microsoft.com/office/powerpoint/2010/main" val="212145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49</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325046" y="1212546"/>
            <a:ext cx="7837879" cy="5262979"/>
          </a:xfrm>
          <a:prstGeom prst="rect">
            <a:avLst/>
          </a:prstGeom>
          <a:noFill/>
        </p:spPr>
        <p:txBody>
          <a:bodyPr wrap="square" rtlCol="0">
            <a:spAutoFit/>
          </a:bodyPr>
          <a:lstStyle/>
          <a:p>
            <a:r>
              <a:rPr lang="fr-FR" sz="2000" b="1" dirty="0">
                <a:solidFill>
                  <a:schemeClr val="accent4">
                    <a:lumMod val="75000"/>
                  </a:schemeClr>
                </a:solidFill>
              </a:rPr>
              <a:t>Paralysie faciale périphérique :</a:t>
            </a:r>
          </a:p>
          <a:p>
            <a:endParaRPr lang="fr-FR" sz="2000" b="1" dirty="0"/>
          </a:p>
          <a:p>
            <a:pPr marL="285750" indent="-285750">
              <a:buFont typeface="Arial" panose="020B0604020202020204" pitchFamily="34" charset="0"/>
              <a:buChar char="•"/>
            </a:pPr>
            <a:r>
              <a:rPr lang="fr-FR" sz="2000" b="1" dirty="0"/>
              <a:t>Paralysie du territoire facial inférieur : </a:t>
            </a:r>
            <a:r>
              <a:rPr lang="fr-FR" sz="2000" dirty="0"/>
              <a:t>= PF centrale</a:t>
            </a:r>
          </a:p>
          <a:p>
            <a:pPr marL="285750" indent="-285750">
              <a:buFont typeface="Arial" panose="020B0604020202020204" pitchFamily="34" charset="0"/>
              <a:buChar char="•"/>
            </a:pPr>
            <a:r>
              <a:rPr lang="fr-FR" sz="2000" b="1" dirty="0"/>
              <a:t>Paralysie du territoire facial supérieur :</a:t>
            </a:r>
          </a:p>
          <a:p>
            <a:pPr marL="742950" lvl="1" indent="-285750">
              <a:buFont typeface="Courier New" panose="02070309020205020404" pitchFamily="49" charset="0"/>
              <a:buChar char="o"/>
            </a:pPr>
            <a:r>
              <a:rPr lang="fr-FR" sz="2000" b="1" dirty="0"/>
              <a:t>Fermeture incomplète de l’œil </a:t>
            </a:r>
            <a:r>
              <a:rPr lang="fr-FR" sz="2000" dirty="0"/>
              <a:t>avec bascule du globe oculaire vers le haut : signe de Charles Bell</a:t>
            </a:r>
          </a:p>
          <a:p>
            <a:pPr marL="742950" lvl="1" indent="-285750">
              <a:buFont typeface="Courier New" panose="02070309020205020404" pitchFamily="49" charset="0"/>
              <a:buChar char="o"/>
            </a:pPr>
            <a:r>
              <a:rPr lang="fr-FR" sz="2000" b="1" dirty="0"/>
              <a:t>Effacement des rides </a:t>
            </a:r>
            <a:r>
              <a:rPr lang="fr-FR" sz="2000" dirty="0"/>
              <a:t>du front</a:t>
            </a:r>
          </a:p>
          <a:p>
            <a:pPr marL="742950" lvl="1" indent="-285750">
              <a:buFont typeface="Courier New" panose="02070309020205020404" pitchFamily="49" charset="0"/>
              <a:buChar char="o"/>
            </a:pPr>
            <a:r>
              <a:rPr lang="fr-FR" sz="2000" dirty="0"/>
              <a:t>Cils plus apparents du côté paralysé à l’occlusion forcée: signe de Souques</a:t>
            </a:r>
          </a:p>
          <a:p>
            <a:pPr marL="742950" lvl="1" indent="-285750">
              <a:buFont typeface="Courier New" panose="02070309020205020404" pitchFamily="49" charset="0"/>
              <a:buChar char="o"/>
            </a:pPr>
            <a:r>
              <a:rPr lang="fr-FR" sz="2000" dirty="0"/>
              <a:t>Pas de dissociation automatico-volontaire</a:t>
            </a:r>
          </a:p>
          <a:p>
            <a:pPr marL="742950" lvl="1" indent="-285750">
              <a:buFont typeface="Courier New" panose="02070309020205020404" pitchFamily="49" charset="0"/>
              <a:buChar char="o"/>
            </a:pPr>
            <a:r>
              <a:rPr lang="fr-FR" sz="2000" b="1" dirty="0"/>
              <a:t>Abolition du réflexe cornéen </a:t>
            </a:r>
            <a:r>
              <a:rPr lang="fr-FR" sz="2000" dirty="0"/>
              <a:t>(mais sensibilité préservée)</a:t>
            </a:r>
          </a:p>
          <a:p>
            <a:pPr marL="742950" lvl="1" indent="-285750">
              <a:buFont typeface="Courier New" panose="02070309020205020404" pitchFamily="49" charset="0"/>
              <a:buChar char="o"/>
            </a:pPr>
            <a:r>
              <a:rPr lang="fr-FR" sz="2000" b="1" dirty="0"/>
              <a:t>Hypoesthésie du conduit auditif externe </a:t>
            </a:r>
            <a:r>
              <a:rPr lang="fr-FR" sz="2000" dirty="0"/>
              <a:t>et de la conque</a:t>
            </a:r>
          </a:p>
          <a:p>
            <a:pPr marL="742950" lvl="1" indent="-285750">
              <a:buFont typeface="Courier New" panose="02070309020205020404" pitchFamily="49" charset="0"/>
              <a:buChar char="o"/>
            </a:pPr>
            <a:r>
              <a:rPr lang="fr-FR" sz="2000" b="1" dirty="0"/>
              <a:t>Hypoacousie douloureuse </a:t>
            </a:r>
            <a:r>
              <a:rPr lang="fr-FR" sz="2000" dirty="0"/>
              <a:t>(atteinte du muscle stapédien)</a:t>
            </a:r>
          </a:p>
          <a:p>
            <a:pPr marL="742950" lvl="1" indent="-285750">
              <a:buFont typeface="Courier New" panose="02070309020205020404" pitchFamily="49" charset="0"/>
              <a:buChar char="o"/>
            </a:pPr>
            <a:r>
              <a:rPr lang="fr-FR" sz="2000" b="1" dirty="0"/>
              <a:t>Agueusie des 2/3 antérieurs </a:t>
            </a:r>
            <a:r>
              <a:rPr lang="fr-FR" sz="2000" dirty="0"/>
              <a:t>de la langue</a:t>
            </a:r>
          </a:p>
          <a:p>
            <a:pPr marL="742950" lvl="1" indent="-285750">
              <a:buFont typeface="Courier New" panose="02070309020205020404" pitchFamily="49" charset="0"/>
              <a:buChar char="o"/>
            </a:pPr>
            <a:r>
              <a:rPr lang="fr-FR" sz="2000" b="1" dirty="0"/>
              <a:t>Tarissement des sécrétions </a:t>
            </a:r>
            <a:r>
              <a:rPr lang="fr-FR" sz="2000" dirty="0"/>
              <a:t>lacrymales. </a:t>
            </a:r>
          </a:p>
          <a:p>
            <a:pPr marL="285750" indent="-285750">
              <a:buFont typeface="Arial" panose="020B0604020202020204" pitchFamily="34" charset="0"/>
              <a:buChar char="•"/>
            </a:pPr>
            <a:endParaRPr lang="fr-FR" dirty="0"/>
          </a:p>
          <a:p>
            <a:endParaRPr lang="fr-FR" dirty="0"/>
          </a:p>
        </p:txBody>
      </p:sp>
      <p:pic>
        <p:nvPicPr>
          <p:cNvPr id="7" name="Image 6">
            <a:extLst>
              <a:ext uri="{FF2B5EF4-FFF2-40B4-BE49-F238E27FC236}">
                <a16:creationId xmlns:a16="http://schemas.microsoft.com/office/drawing/2014/main" id="{2B1896AD-0C19-4B35-B74A-3240FD95B395}"/>
              </a:ext>
            </a:extLst>
          </p:cNvPr>
          <p:cNvPicPr>
            <a:picLocks noChangeAspect="1"/>
          </p:cNvPicPr>
          <p:nvPr/>
        </p:nvPicPr>
        <p:blipFill>
          <a:blip r:embed="rId3"/>
          <a:stretch>
            <a:fillRect/>
          </a:stretch>
        </p:blipFill>
        <p:spPr>
          <a:xfrm>
            <a:off x="8551641" y="1867150"/>
            <a:ext cx="2564594" cy="3908827"/>
          </a:xfrm>
          <a:prstGeom prst="rect">
            <a:avLst/>
          </a:prstGeom>
        </p:spPr>
      </p:pic>
    </p:spTree>
    <p:extLst>
      <p:ext uri="{BB962C8B-B14F-4D97-AF65-F5344CB8AC3E}">
        <p14:creationId xmlns:p14="http://schemas.microsoft.com/office/powerpoint/2010/main" val="379770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8472640" cy="707886"/>
          </a:xfrm>
          <a:prstGeom prst="rect">
            <a:avLst/>
          </a:prstGeom>
          <a:noFill/>
        </p:spPr>
        <p:txBody>
          <a:bodyPr wrap="none" rtlCol="0">
            <a:spAutoFit/>
          </a:bodyPr>
          <a:lstStyle/>
          <a:p>
            <a:r>
              <a:rPr lang="fr-FR" sz="4000" dirty="0">
                <a:solidFill>
                  <a:schemeClr val="accent5">
                    <a:lumMod val="75000"/>
                  </a:schemeClr>
                </a:solidFill>
                <a:latin typeface="+mj-lt"/>
              </a:rPr>
              <a:t>Réflexes: exemple du réflexe myotatique</a:t>
            </a:r>
            <a:endParaRPr lang="en-US" sz="40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5</a:t>
            </a:fld>
            <a:endParaRPr lang="en-US"/>
          </a:p>
        </p:txBody>
      </p:sp>
      <p:pic>
        <p:nvPicPr>
          <p:cNvPr id="10" name="Picture 9">
            <a:extLst>
              <a:ext uri="{FF2B5EF4-FFF2-40B4-BE49-F238E27FC236}">
                <a16:creationId xmlns:a16="http://schemas.microsoft.com/office/drawing/2014/main" id="{DAB56637-2368-44C6-B71E-1EFC07E05386}"/>
              </a:ext>
            </a:extLst>
          </p:cNvPr>
          <p:cNvPicPr>
            <a:picLocks noChangeAspect="1"/>
          </p:cNvPicPr>
          <p:nvPr/>
        </p:nvPicPr>
        <p:blipFill rotWithShape="1">
          <a:blip r:embed="rId2">
            <a:extLst>
              <a:ext uri="{28A0092B-C50C-407E-A947-70E740481C1C}">
                <a14:useLocalDpi xmlns:a14="http://schemas.microsoft.com/office/drawing/2010/main" val="0"/>
              </a:ext>
            </a:extLst>
          </a:blip>
          <a:srcRect l="6667" r="13958" b="43155"/>
          <a:stretch/>
        </p:blipFill>
        <p:spPr>
          <a:xfrm>
            <a:off x="2466975" y="1781169"/>
            <a:ext cx="7258051" cy="3638556"/>
          </a:xfrm>
          <a:prstGeom prst="rect">
            <a:avLst/>
          </a:prstGeom>
        </p:spPr>
      </p:pic>
      <p:sp>
        <p:nvSpPr>
          <p:cNvPr id="11" name="Oval 10">
            <a:extLst>
              <a:ext uri="{FF2B5EF4-FFF2-40B4-BE49-F238E27FC236}">
                <a16:creationId xmlns:a16="http://schemas.microsoft.com/office/drawing/2014/main" id="{1085F8B6-A949-417A-B432-2B5FCCB61EFD}"/>
              </a:ext>
            </a:extLst>
          </p:cNvPr>
          <p:cNvSpPr/>
          <p:nvPr/>
        </p:nvSpPr>
        <p:spPr>
          <a:xfrm>
            <a:off x="7073900" y="3244850"/>
            <a:ext cx="101600" cy="889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0"/>
              </a:spcAft>
            </a:pPr>
            <a:r>
              <a:rPr lang="fr-FR" sz="1400" dirty="0">
                <a:solidFill>
                  <a:srgbClr val="00B0F0"/>
                </a:solidFill>
              </a:rPr>
              <a:t>-</a:t>
            </a:r>
          </a:p>
        </p:txBody>
      </p:sp>
    </p:spTree>
    <p:extLst>
      <p:ext uri="{BB962C8B-B14F-4D97-AF65-F5344CB8AC3E}">
        <p14:creationId xmlns:p14="http://schemas.microsoft.com/office/powerpoint/2010/main" val="209831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50</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49" y="1246421"/>
            <a:ext cx="8420084" cy="5262979"/>
          </a:xfrm>
          <a:prstGeom prst="rect">
            <a:avLst/>
          </a:prstGeom>
          <a:noFill/>
        </p:spPr>
        <p:txBody>
          <a:bodyPr wrap="square" rtlCol="0">
            <a:spAutoFit/>
          </a:bodyPr>
          <a:lstStyle/>
          <a:p>
            <a:r>
              <a:rPr lang="fr-FR" sz="2000" b="1" dirty="0">
                <a:solidFill>
                  <a:schemeClr val="accent4">
                    <a:lumMod val="75000"/>
                  </a:schemeClr>
                </a:solidFill>
              </a:rPr>
              <a:t>Paralysie faciale périphérique :</a:t>
            </a:r>
          </a:p>
          <a:p>
            <a:endParaRPr lang="fr-FR" sz="2000" b="1" dirty="0"/>
          </a:p>
          <a:p>
            <a:pPr marL="285750" indent="-285750">
              <a:buFont typeface="Arial" panose="020B0604020202020204" pitchFamily="34" charset="0"/>
              <a:buChar char="•"/>
            </a:pPr>
            <a:r>
              <a:rPr lang="fr-FR" sz="2000" b="1" dirty="0"/>
              <a:t>Paralysie du territoire facial inférieur : </a:t>
            </a:r>
            <a:r>
              <a:rPr lang="fr-FR" sz="2000" dirty="0"/>
              <a:t>= PF centrale</a:t>
            </a:r>
          </a:p>
          <a:p>
            <a:pPr marL="285750" indent="-285750">
              <a:buFont typeface="Arial" panose="020B0604020202020204" pitchFamily="34" charset="0"/>
              <a:buChar char="•"/>
            </a:pPr>
            <a:r>
              <a:rPr lang="fr-FR" sz="2000" b="1" dirty="0"/>
              <a:t>Paralysie du territoire facial supérieur :</a:t>
            </a:r>
          </a:p>
          <a:p>
            <a:pPr marL="742950" lvl="1" indent="-285750">
              <a:buFont typeface="Courier New" panose="02070309020205020404" pitchFamily="49" charset="0"/>
              <a:buChar char="o"/>
            </a:pPr>
            <a:r>
              <a:rPr lang="fr-FR" sz="2000" b="1" dirty="0"/>
              <a:t>Fermeture incomplète de l’œil </a:t>
            </a:r>
            <a:r>
              <a:rPr lang="fr-FR" sz="2000" dirty="0"/>
              <a:t>avec bascule du globe oculaire vers le haut : signe de Charles Bell</a:t>
            </a:r>
          </a:p>
          <a:p>
            <a:pPr marL="742950" lvl="1" indent="-285750">
              <a:buFont typeface="Courier New" panose="02070309020205020404" pitchFamily="49" charset="0"/>
              <a:buChar char="o"/>
            </a:pPr>
            <a:r>
              <a:rPr lang="fr-FR" sz="2000" b="1" dirty="0"/>
              <a:t>Effacement des rides </a:t>
            </a:r>
            <a:r>
              <a:rPr lang="fr-FR" sz="2000" dirty="0"/>
              <a:t>du front</a:t>
            </a:r>
          </a:p>
          <a:p>
            <a:pPr marL="742950" lvl="1" indent="-285750">
              <a:buFont typeface="Courier New" panose="02070309020205020404" pitchFamily="49" charset="0"/>
              <a:buChar char="o"/>
            </a:pPr>
            <a:r>
              <a:rPr lang="fr-FR" sz="2000" dirty="0"/>
              <a:t>Cils plus apparents du côté paralysé à l’occlusion forcée: signe de Souques</a:t>
            </a:r>
          </a:p>
          <a:p>
            <a:pPr marL="742950" lvl="1" indent="-285750">
              <a:buFont typeface="Courier New" panose="02070309020205020404" pitchFamily="49" charset="0"/>
              <a:buChar char="o"/>
            </a:pPr>
            <a:r>
              <a:rPr lang="fr-FR" sz="2000" dirty="0"/>
              <a:t>Pas de dissociation automatico-volontaire</a:t>
            </a:r>
          </a:p>
          <a:p>
            <a:pPr marL="742950" lvl="1" indent="-285750">
              <a:buFont typeface="Courier New" panose="02070309020205020404" pitchFamily="49" charset="0"/>
              <a:buChar char="o"/>
            </a:pPr>
            <a:r>
              <a:rPr lang="fr-FR" sz="2000" b="1" dirty="0"/>
              <a:t>Abolition du réflexe cornéen </a:t>
            </a:r>
            <a:r>
              <a:rPr lang="fr-FR" sz="2000" dirty="0"/>
              <a:t>(mais sensibilité préservée)</a:t>
            </a:r>
          </a:p>
          <a:p>
            <a:pPr marL="742950" lvl="1" indent="-285750">
              <a:buFont typeface="Courier New" panose="02070309020205020404" pitchFamily="49" charset="0"/>
              <a:buChar char="o"/>
            </a:pPr>
            <a:r>
              <a:rPr lang="fr-FR" sz="2000" b="1" dirty="0"/>
              <a:t>Hypoesthésie du conduit auditif externe </a:t>
            </a:r>
            <a:r>
              <a:rPr lang="fr-FR" sz="2000" dirty="0"/>
              <a:t>et de la conque</a:t>
            </a:r>
          </a:p>
          <a:p>
            <a:pPr marL="742950" lvl="1" indent="-285750">
              <a:buFont typeface="Courier New" panose="02070309020205020404" pitchFamily="49" charset="0"/>
              <a:buChar char="o"/>
            </a:pPr>
            <a:r>
              <a:rPr lang="fr-FR" sz="2000" b="1" dirty="0"/>
              <a:t>Hypoacousie douloureuse </a:t>
            </a:r>
            <a:r>
              <a:rPr lang="fr-FR" sz="2000" dirty="0"/>
              <a:t>(atteinte du muscle stapédien)</a:t>
            </a:r>
          </a:p>
          <a:p>
            <a:pPr marL="742950" lvl="1" indent="-285750">
              <a:buFont typeface="Courier New" panose="02070309020205020404" pitchFamily="49" charset="0"/>
              <a:buChar char="o"/>
            </a:pPr>
            <a:r>
              <a:rPr lang="fr-FR" sz="2000" b="1" dirty="0"/>
              <a:t>Agueusie des 2/3 antérieurs </a:t>
            </a:r>
            <a:r>
              <a:rPr lang="fr-FR" sz="2000" dirty="0"/>
              <a:t>de la langue</a:t>
            </a:r>
          </a:p>
          <a:p>
            <a:pPr marL="742950" lvl="1" indent="-285750">
              <a:buFont typeface="Courier New" panose="02070309020205020404" pitchFamily="49" charset="0"/>
              <a:buChar char="o"/>
            </a:pPr>
            <a:r>
              <a:rPr lang="fr-FR" sz="2000" b="1" dirty="0"/>
              <a:t>Tarissement des sécrétions </a:t>
            </a:r>
            <a:r>
              <a:rPr lang="fr-FR" sz="2000" dirty="0"/>
              <a:t>lacrymales. </a:t>
            </a:r>
          </a:p>
          <a:p>
            <a:pPr marL="285750" indent="-285750">
              <a:buFont typeface="Arial" panose="020B0604020202020204" pitchFamily="34" charset="0"/>
              <a:buChar char="•"/>
            </a:pPr>
            <a:endParaRPr lang="fr-FR" dirty="0"/>
          </a:p>
          <a:p>
            <a:endParaRPr lang="fr-FR" dirty="0"/>
          </a:p>
        </p:txBody>
      </p:sp>
      <p:pic>
        <p:nvPicPr>
          <p:cNvPr id="11" name="Picture 10">
            <a:extLst>
              <a:ext uri="{FF2B5EF4-FFF2-40B4-BE49-F238E27FC236}">
                <a16:creationId xmlns:a16="http://schemas.microsoft.com/office/drawing/2014/main" id="{C6130CD9-B57F-4A61-B54D-9674BFF0795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6148" b="17556"/>
          <a:stretch/>
        </p:blipFill>
        <p:spPr>
          <a:xfrm>
            <a:off x="8800392" y="2260928"/>
            <a:ext cx="2412091" cy="3023260"/>
          </a:xfrm>
          <a:prstGeom prst="rect">
            <a:avLst/>
          </a:prstGeom>
        </p:spPr>
      </p:pic>
    </p:spTree>
    <p:extLst>
      <p:ext uri="{BB962C8B-B14F-4D97-AF65-F5344CB8AC3E}">
        <p14:creationId xmlns:p14="http://schemas.microsoft.com/office/powerpoint/2010/main" val="605262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3AA194-724A-48B7-9E4A-55CC596CC5CF}"/>
              </a:ext>
            </a:extLst>
          </p:cNvPr>
          <p:cNvPicPr>
            <a:picLocks noChangeAspect="1"/>
          </p:cNvPicPr>
          <p:nvPr/>
        </p:nvPicPr>
        <p:blipFill rotWithShape="1">
          <a:blip r:embed="rId2">
            <a:extLst>
              <a:ext uri="{28A0092B-C50C-407E-A947-70E740481C1C}">
                <a14:useLocalDpi xmlns:a14="http://schemas.microsoft.com/office/drawing/2010/main" val="0"/>
              </a:ext>
            </a:extLst>
          </a:blip>
          <a:srcRect l="4047"/>
          <a:stretch/>
        </p:blipFill>
        <p:spPr>
          <a:xfrm>
            <a:off x="6958046" y="1562964"/>
            <a:ext cx="4914814" cy="4533034"/>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51</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1"/>
            <a:ext cx="6828350" cy="5570756"/>
          </a:xfrm>
          <a:prstGeom prst="rect">
            <a:avLst/>
          </a:prstGeom>
          <a:noFill/>
        </p:spPr>
        <p:txBody>
          <a:bodyPr wrap="square" rtlCol="0">
            <a:spAutoFit/>
          </a:bodyPr>
          <a:lstStyle/>
          <a:p>
            <a:r>
              <a:rPr lang="fr-FR" sz="2000" b="1" dirty="0">
                <a:solidFill>
                  <a:schemeClr val="accent4">
                    <a:lumMod val="75000"/>
                  </a:schemeClr>
                </a:solidFill>
              </a:rPr>
              <a:t>Paralysie faciale périphérique :</a:t>
            </a:r>
          </a:p>
          <a:p>
            <a:endParaRPr lang="fr-FR" sz="2000" b="1" dirty="0"/>
          </a:p>
          <a:p>
            <a:pPr marL="285750" indent="-285750">
              <a:buFont typeface="Arial" panose="020B0604020202020204" pitchFamily="34" charset="0"/>
              <a:buChar char="•"/>
            </a:pPr>
            <a:r>
              <a:rPr lang="fr-FR" sz="2000" b="1" dirty="0"/>
              <a:t>Paralysie du territoire facial inférieur : </a:t>
            </a:r>
            <a:r>
              <a:rPr lang="fr-FR" sz="2000" dirty="0"/>
              <a:t>= PF centrale</a:t>
            </a:r>
          </a:p>
          <a:p>
            <a:pPr marL="285750" indent="-285750">
              <a:buFont typeface="Arial" panose="020B0604020202020204" pitchFamily="34" charset="0"/>
              <a:buChar char="•"/>
            </a:pPr>
            <a:r>
              <a:rPr lang="fr-FR" sz="2000" b="1" dirty="0"/>
              <a:t>Paralysie du territoire facial supérieur :</a:t>
            </a:r>
          </a:p>
          <a:p>
            <a:pPr marL="742950" lvl="1" indent="-285750">
              <a:buFont typeface="Courier New" panose="02070309020205020404" pitchFamily="49" charset="0"/>
              <a:buChar char="o"/>
            </a:pPr>
            <a:r>
              <a:rPr lang="fr-FR" sz="2000" b="1" dirty="0"/>
              <a:t>Fermeture incomplète de l’œil </a:t>
            </a:r>
            <a:r>
              <a:rPr lang="fr-FR" sz="2000" dirty="0"/>
              <a:t>avec bascule du globe oculaire vers le haut : signe de Charles Bell</a:t>
            </a:r>
          </a:p>
          <a:p>
            <a:pPr marL="742950" lvl="1" indent="-285750">
              <a:buFont typeface="Courier New" panose="02070309020205020404" pitchFamily="49" charset="0"/>
              <a:buChar char="o"/>
            </a:pPr>
            <a:r>
              <a:rPr lang="fr-FR" sz="2000" b="1" dirty="0"/>
              <a:t>Effacement des rides </a:t>
            </a:r>
            <a:r>
              <a:rPr lang="fr-FR" sz="2000" dirty="0"/>
              <a:t>du front</a:t>
            </a:r>
          </a:p>
          <a:p>
            <a:pPr marL="742950" lvl="1" indent="-285750">
              <a:buFont typeface="Courier New" panose="02070309020205020404" pitchFamily="49" charset="0"/>
              <a:buChar char="o"/>
            </a:pPr>
            <a:r>
              <a:rPr lang="fr-FR" sz="2000" dirty="0"/>
              <a:t>Cils plus apparents du côté paralysé à l’occlusion forcée: signe de Souques</a:t>
            </a:r>
          </a:p>
          <a:p>
            <a:pPr marL="742950" lvl="1" indent="-285750">
              <a:buFont typeface="Courier New" panose="02070309020205020404" pitchFamily="49" charset="0"/>
              <a:buChar char="o"/>
            </a:pPr>
            <a:r>
              <a:rPr lang="fr-FR" sz="2000" dirty="0"/>
              <a:t>Pas de dissociation automatico-volontaire</a:t>
            </a:r>
          </a:p>
          <a:p>
            <a:pPr marL="742950" lvl="1" indent="-285750">
              <a:buFont typeface="Courier New" panose="02070309020205020404" pitchFamily="49" charset="0"/>
              <a:buChar char="o"/>
            </a:pPr>
            <a:r>
              <a:rPr lang="fr-FR" sz="2000" b="1" dirty="0"/>
              <a:t>Abolition du réflexe cornéen </a:t>
            </a:r>
            <a:r>
              <a:rPr lang="fr-FR" sz="2000" dirty="0"/>
              <a:t>(mais sensibilité préservée)</a:t>
            </a:r>
          </a:p>
          <a:p>
            <a:pPr marL="742950" lvl="1" indent="-285750">
              <a:buFont typeface="Courier New" panose="02070309020205020404" pitchFamily="49" charset="0"/>
              <a:buChar char="o"/>
            </a:pPr>
            <a:r>
              <a:rPr lang="fr-FR" sz="2000" b="1" dirty="0"/>
              <a:t>Hypoesthésie du conduit auditif externe </a:t>
            </a:r>
            <a:r>
              <a:rPr lang="fr-FR" sz="2000" dirty="0"/>
              <a:t>et de la conque</a:t>
            </a:r>
          </a:p>
          <a:p>
            <a:pPr marL="742950" lvl="1" indent="-285750">
              <a:buFont typeface="Courier New" panose="02070309020205020404" pitchFamily="49" charset="0"/>
              <a:buChar char="o"/>
            </a:pPr>
            <a:r>
              <a:rPr lang="fr-FR" sz="2000" b="1" dirty="0"/>
              <a:t>Hypoacousie douloureuse </a:t>
            </a:r>
            <a:r>
              <a:rPr lang="fr-FR" sz="2000" dirty="0"/>
              <a:t>(atteinte du muscle stapédien)</a:t>
            </a:r>
          </a:p>
          <a:p>
            <a:pPr marL="742950" lvl="1" indent="-285750">
              <a:buFont typeface="Courier New" panose="02070309020205020404" pitchFamily="49" charset="0"/>
              <a:buChar char="o"/>
            </a:pPr>
            <a:r>
              <a:rPr lang="fr-FR" sz="2000" b="1" dirty="0"/>
              <a:t>Agueusie des 2/3 antérieurs </a:t>
            </a:r>
            <a:r>
              <a:rPr lang="fr-FR" sz="2000" dirty="0"/>
              <a:t>de la langue</a:t>
            </a:r>
          </a:p>
          <a:p>
            <a:pPr marL="742950" lvl="1" indent="-285750">
              <a:buFont typeface="Courier New" panose="02070309020205020404" pitchFamily="49" charset="0"/>
              <a:buChar char="o"/>
            </a:pPr>
            <a:r>
              <a:rPr lang="fr-FR" sz="2000" b="1" dirty="0"/>
              <a:t>Tarissement des sécrétions </a:t>
            </a:r>
            <a:r>
              <a:rPr lang="fr-FR" sz="2000" dirty="0"/>
              <a:t>lacrymales. </a:t>
            </a:r>
          </a:p>
          <a:p>
            <a:pPr marL="285750" indent="-285750">
              <a:buFont typeface="Arial" panose="020B0604020202020204" pitchFamily="34" charset="0"/>
              <a:buChar char="•"/>
            </a:pPr>
            <a:endParaRPr lang="fr-FR" dirty="0"/>
          </a:p>
          <a:p>
            <a:endParaRPr lang="fr-FR" dirty="0"/>
          </a:p>
        </p:txBody>
      </p:sp>
    </p:spTree>
    <p:extLst>
      <p:ext uri="{BB962C8B-B14F-4D97-AF65-F5344CB8AC3E}">
        <p14:creationId xmlns:p14="http://schemas.microsoft.com/office/powerpoint/2010/main" val="1081208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52</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2"/>
            <a:ext cx="11706738" cy="3554819"/>
          </a:xfrm>
          <a:prstGeom prst="rect">
            <a:avLst/>
          </a:prstGeom>
          <a:noFill/>
        </p:spPr>
        <p:txBody>
          <a:bodyPr wrap="square" rtlCol="0">
            <a:spAutoFit/>
          </a:bodyPr>
          <a:lstStyle/>
          <a:p>
            <a:r>
              <a:rPr lang="fr-FR" sz="2500" b="1" dirty="0">
                <a:solidFill>
                  <a:schemeClr val="accent4">
                    <a:lumMod val="75000"/>
                  </a:schemeClr>
                </a:solidFill>
              </a:rPr>
              <a:t>Paralysie faciale périphérique : Etiologies</a:t>
            </a:r>
          </a:p>
          <a:p>
            <a:endParaRPr lang="fr-FR" sz="2500" b="1" dirty="0"/>
          </a:p>
          <a:p>
            <a:pPr marL="285750" indent="-285750">
              <a:buFont typeface="Arial" panose="020B0604020202020204" pitchFamily="34" charset="0"/>
              <a:buChar char="•"/>
            </a:pPr>
            <a:r>
              <a:rPr lang="fr-FR" sz="2500" b="1" dirty="0"/>
              <a:t>PF a </a:t>
            </a:r>
            <a:r>
              <a:rPr lang="fr-FR" sz="2500" b="1" dirty="0" err="1"/>
              <a:t>frigore</a:t>
            </a:r>
            <a:r>
              <a:rPr lang="fr-FR" sz="2500" b="1" dirty="0"/>
              <a:t> : le plus fréquent</a:t>
            </a:r>
          </a:p>
          <a:p>
            <a:pPr marL="742950" lvl="1" indent="-285750">
              <a:buFont typeface="Courier New" panose="02070309020205020404" pitchFamily="49" charset="0"/>
              <a:buChar char="o"/>
            </a:pPr>
            <a:r>
              <a:rPr lang="fr-FR" sz="2500" dirty="0"/>
              <a:t>Le matin au réveil ou après exposition au froid</a:t>
            </a:r>
          </a:p>
          <a:p>
            <a:pPr marL="742950" lvl="1" indent="-285750">
              <a:buFont typeface="Courier New" panose="02070309020205020404" pitchFamily="49" charset="0"/>
              <a:buChar char="o"/>
            </a:pPr>
            <a:r>
              <a:rPr lang="fr-FR" sz="2500" dirty="0"/>
              <a:t>D’ emblée maximale ou sur quelques heures</a:t>
            </a:r>
          </a:p>
          <a:p>
            <a:pPr marL="742950" lvl="1" indent="-285750">
              <a:buFont typeface="Courier New" panose="02070309020205020404" pitchFamily="49" charset="0"/>
              <a:buChar char="o"/>
            </a:pPr>
            <a:r>
              <a:rPr lang="fr-FR" sz="2500" dirty="0"/>
              <a:t>Douleurs rétro-auriculaires fréquentes dans les heures précédent</a:t>
            </a:r>
          </a:p>
          <a:p>
            <a:pPr marL="742950" lvl="1" indent="-285750">
              <a:buFont typeface="Courier New" panose="02070309020205020404" pitchFamily="49" charset="0"/>
              <a:buChar char="o"/>
            </a:pPr>
            <a:r>
              <a:rPr lang="fr-FR" sz="2500" dirty="0"/>
              <a:t>Parfois hypoacousie</a:t>
            </a:r>
          </a:p>
          <a:p>
            <a:pPr marL="742950" lvl="1" indent="-285750">
              <a:buFont typeface="Courier New" panose="02070309020205020404" pitchFamily="49" charset="0"/>
              <a:buChar char="o"/>
            </a:pPr>
            <a:r>
              <a:rPr lang="fr-FR" sz="2500" dirty="0"/>
              <a:t>Isolé : pas d’atteinte des autres nerfs.</a:t>
            </a:r>
          </a:p>
          <a:p>
            <a:r>
              <a:rPr lang="fr-FR" sz="2500" dirty="0"/>
              <a:t>Processus inflammatoire ou viral. </a:t>
            </a:r>
            <a:r>
              <a:rPr lang="fr-FR" sz="2500" b="1" dirty="0"/>
              <a:t>Diagnostic d’élimination</a:t>
            </a:r>
          </a:p>
        </p:txBody>
      </p:sp>
      <p:pic>
        <p:nvPicPr>
          <p:cNvPr id="8" name="Picture 7">
            <a:extLst>
              <a:ext uri="{FF2B5EF4-FFF2-40B4-BE49-F238E27FC236}">
                <a16:creationId xmlns:a16="http://schemas.microsoft.com/office/drawing/2014/main" id="{420EB563-42FC-45ED-B481-EC7361A61FD3}"/>
              </a:ext>
            </a:extLst>
          </p:cNvPr>
          <p:cNvPicPr>
            <a:picLocks noChangeAspect="1"/>
          </p:cNvPicPr>
          <p:nvPr/>
        </p:nvPicPr>
        <p:blipFill rotWithShape="1">
          <a:blip r:embed="rId3">
            <a:extLst>
              <a:ext uri="{28A0092B-C50C-407E-A947-70E740481C1C}">
                <a14:useLocalDpi xmlns:a14="http://schemas.microsoft.com/office/drawing/2010/main" val="0"/>
              </a:ext>
            </a:extLst>
          </a:blip>
          <a:srcRect l="27963" t="42196" r="39815" b="37169"/>
          <a:stretch/>
        </p:blipFill>
        <p:spPr>
          <a:xfrm>
            <a:off x="4460619" y="4893913"/>
            <a:ext cx="2946400" cy="1320800"/>
          </a:xfrm>
          <a:prstGeom prst="rect">
            <a:avLst/>
          </a:prstGeom>
        </p:spPr>
      </p:pic>
    </p:spTree>
    <p:extLst>
      <p:ext uri="{BB962C8B-B14F-4D97-AF65-F5344CB8AC3E}">
        <p14:creationId xmlns:p14="http://schemas.microsoft.com/office/powerpoint/2010/main" val="1819777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43F375-5D80-4DA1-BFCB-4EF5D4138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650" y="1274223"/>
            <a:ext cx="4320453" cy="4968521"/>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53</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2"/>
            <a:ext cx="6896083" cy="5093702"/>
          </a:xfrm>
          <a:prstGeom prst="rect">
            <a:avLst/>
          </a:prstGeom>
          <a:noFill/>
        </p:spPr>
        <p:txBody>
          <a:bodyPr wrap="square" rtlCol="0">
            <a:spAutoFit/>
          </a:bodyPr>
          <a:lstStyle/>
          <a:p>
            <a:r>
              <a:rPr lang="fr-FR" sz="2500" b="1" dirty="0">
                <a:solidFill>
                  <a:schemeClr val="accent4">
                    <a:lumMod val="75000"/>
                  </a:schemeClr>
                </a:solidFill>
              </a:rPr>
              <a:t>Paralysie faciale périphérique : Etiologies</a:t>
            </a:r>
          </a:p>
          <a:p>
            <a:endParaRPr lang="fr-FR" sz="2500" b="1" dirty="0"/>
          </a:p>
          <a:p>
            <a:pPr marL="285750" indent="-285750">
              <a:buFont typeface="Arial" panose="020B0604020202020204" pitchFamily="34" charset="0"/>
              <a:buChar char="•"/>
            </a:pPr>
            <a:r>
              <a:rPr lang="fr-FR" sz="2500" b="1" dirty="0"/>
              <a:t>PF a </a:t>
            </a:r>
            <a:r>
              <a:rPr lang="fr-FR" sz="2500" b="1" dirty="0" err="1"/>
              <a:t>frigore</a:t>
            </a:r>
            <a:r>
              <a:rPr lang="fr-FR" sz="2500" b="1" dirty="0"/>
              <a:t> : diagnostic</a:t>
            </a:r>
          </a:p>
          <a:p>
            <a:pPr marL="1257300" lvl="2" indent="-342900">
              <a:buFont typeface="Courier New" panose="02070309020205020404" pitchFamily="49" charset="0"/>
              <a:buChar char="o"/>
            </a:pPr>
            <a:r>
              <a:rPr lang="fr-FR" sz="2500" b="1" dirty="0"/>
              <a:t>Clinique </a:t>
            </a:r>
            <a:r>
              <a:rPr lang="fr-FR" sz="2500" dirty="0"/>
              <a:t>concordante ? Absence de signe en faveur d’un autre diagnostic ?</a:t>
            </a:r>
          </a:p>
          <a:p>
            <a:pPr marL="1257300" lvl="2" indent="-342900">
              <a:buFont typeface="Courier New" panose="02070309020205020404" pitchFamily="49" charset="0"/>
              <a:buChar char="o"/>
            </a:pPr>
            <a:r>
              <a:rPr lang="fr-FR" sz="2500" b="1" dirty="0"/>
              <a:t>IRM </a:t>
            </a:r>
            <a:r>
              <a:rPr lang="fr-FR" sz="2500" dirty="0"/>
              <a:t> avec injection : élimine un diagnostic différentiel </a:t>
            </a:r>
          </a:p>
          <a:p>
            <a:pPr marL="1257300" lvl="2" indent="-342900">
              <a:buFont typeface="Courier New" panose="02070309020205020404" pitchFamily="49" charset="0"/>
              <a:buChar char="o"/>
            </a:pPr>
            <a:r>
              <a:rPr lang="fr-FR" sz="2500" b="1" dirty="0"/>
              <a:t>ENMG</a:t>
            </a:r>
            <a:r>
              <a:rPr lang="fr-FR" sz="2500" dirty="0"/>
              <a:t>: dès 8-10j, intérêt diagnostic et pronostic </a:t>
            </a:r>
          </a:p>
          <a:p>
            <a:pPr marL="1257300" lvl="2" indent="-342900">
              <a:buFont typeface="Courier New" panose="02070309020205020404" pitchFamily="49" charset="0"/>
              <a:buChar char="o"/>
            </a:pPr>
            <a:endParaRPr lang="fr-FR" sz="2500" b="1" dirty="0"/>
          </a:p>
          <a:p>
            <a:pPr marL="342900" indent="-342900">
              <a:buFont typeface="Arial" panose="020B0604020202020204" pitchFamily="34" charset="0"/>
              <a:buChar char="•"/>
            </a:pPr>
            <a:r>
              <a:rPr lang="fr-FR" sz="2500" b="1" dirty="0"/>
              <a:t>Evaluation : </a:t>
            </a:r>
            <a:r>
              <a:rPr lang="fr-FR" sz="2500" dirty="0"/>
              <a:t>échelle de House et </a:t>
            </a:r>
            <a:r>
              <a:rPr lang="fr-FR" sz="2500" dirty="0" err="1"/>
              <a:t>Brackmann</a:t>
            </a:r>
            <a:r>
              <a:rPr lang="fr-FR" sz="2500" dirty="0"/>
              <a:t>, </a:t>
            </a:r>
            <a:r>
              <a:rPr lang="fr-FR" sz="2500" dirty="0" err="1"/>
              <a:t>testing</a:t>
            </a:r>
            <a:r>
              <a:rPr lang="fr-FR" sz="2500" dirty="0"/>
              <a:t> des muscles peauciers de la face</a:t>
            </a:r>
          </a:p>
          <a:p>
            <a:pPr marL="1257300" lvl="2" indent="-342900">
              <a:buFont typeface="Courier New" panose="02070309020205020404" pitchFamily="49" charset="0"/>
              <a:buChar char="o"/>
            </a:pPr>
            <a:endParaRPr lang="fr-FR" sz="2500" dirty="0"/>
          </a:p>
        </p:txBody>
      </p:sp>
    </p:spTree>
    <p:extLst>
      <p:ext uri="{BB962C8B-B14F-4D97-AF65-F5344CB8AC3E}">
        <p14:creationId xmlns:p14="http://schemas.microsoft.com/office/powerpoint/2010/main" val="3193391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54</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64498"/>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2"/>
            <a:ext cx="11706738" cy="5478423"/>
          </a:xfrm>
          <a:prstGeom prst="rect">
            <a:avLst/>
          </a:prstGeom>
          <a:noFill/>
        </p:spPr>
        <p:txBody>
          <a:bodyPr wrap="square" rtlCol="0">
            <a:spAutoFit/>
          </a:bodyPr>
          <a:lstStyle/>
          <a:p>
            <a:r>
              <a:rPr lang="fr-FR" sz="2500" b="1" dirty="0">
                <a:solidFill>
                  <a:schemeClr val="accent4">
                    <a:lumMod val="75000"/>
                  </a:schemeClr>
                </a:solidFill>
              </a:rPr>
              <a:t>Paralysie faciale périphérique : Etiologies</a:t>
            </a:r>
          </a:p>
          <a:p>
            <a:pPr marL="1257300" lvl="2" indent="-342900">
              <a:buFont typeface="Courier New" panose="02070309020205020404" pitchFamily="49" charset="0"/>
              <a:buChar char="o"/>
            </a:pPr>
            <a:endParaRPr lang="fr-FR" sz="2500" b="1" dirty="0"/>
          </a:p>
          <a:p>
            <a:pPr marL="342900" indent="-342900">
              <a:buFont typeface="Arial" panose="020B0604020202020204" pitchFamily="34" charset="0"/>
              <a:buChar char="•"/>
            </a:pPr>
            <a:r>
              <a:rPr lang="fr-FR" sz="2500" b="1" dirty="0"/>
              <a:t>Traitement: </a:t>
            </a:r>
          </a:p>
          <a:p>
            <a:pPr marL="1257300" lvl="2" indent="-342900">
              <a:buFont typeface="Courier New" panose="02070309020205020404" pitchFamily="49" charset="0"/>
              <a:buChar char="o"/>
            </a:pPr>
            <a:r>
              <a:rPr lang="fr-FR" sz="2500" b="1" dirty="0"/>
              <a:t>Corticothérapie</a:t>
            </a:r>
            <a:r>
              <a:rPr lang="fr-FR" sz="2500" dirty="0"/>
              <a:t> 7-10j le plus tôt possible</a:t>
            </a:r>
          </a:p>
          <a:p>
            <a:pPr marL="1257300" lvl="2" indent="-342900">
              <a:buFont typeface="Courier New" panose="02070309020205020404" pitchFamily="49" charset="0"/>
              <a:buChar char="o"/>
            </a:pPr>
            <a:r>
              <a:rPr lang="fr-FR" sz="2500" dirty="0"/>
              <a:t>Prévention des </a:t>
            </a:r>
            <a:r>
              <a:rPr lang="fr-FR" sz="2500" b="1" dirty="0"/>
              <a:t>complications oculaires </a:t>
            </a:r>
            <a:r>
              <a:rPr lang="fr-FR" sz="2500" dirty="0"/>
              <a:t>(larmes artificielles, fermeture paupière)</a:t>
            </a:r>
          </a:p>
          <a:p>
            <a:pPr marL="1257300" lvl="2" indent="-342900">
              <a:buFont typeface="Courier New" panose="02070309020205020404" pitchFamily="49" charset="0"/>
              <a:buChar char="o"/>
            </a:pPr>
            <a:r>
              <a:rPr lang="fr-FR" sz="2500" dirty="0"/>
              <a:t>Rééducation précoce (dans les 15j) </a:t>
            </a:r>
          </a:p>
          <a:p>
            <a:pPr marL="1714500" lvl="3" indent="-342900">
              <a:buFont typeface="Wingdings" panose="05000000000000000000" pitchFamily="2" charset="2"/>
              <a:buChar char="à"/>
            </a:pPr>
            <a:r>
              <a:rPr lang="fr-FR" sz="2500" dirty="0">
                <a:sym typeface="Wingdings" panose="05000000000000000000" pitchFamily="2" charset="2"/>
              </a:rPr>
              <a:t>Massages visant à prévenir les contractures et séquelles (hypertonie, syncinésies)</a:t>
            </a:r>
          </a:p>
          <a:p>
            <a:pPr marL="1714500" lvl="3" indent="-342900">
              <a:buFont typeface="Wingdings" panose="05000000000000000000" pitchFamily="2" charset="2"/>
              <a:buChar char="à"/>
            </a:pPr>
            <a:r>
              <a:rPr lang="fr-FR" sz="2500" dirty="0">
                <a:sym typeface="Wingdings" panose="05000000000000000000" pitchFamily="2" charset="2"/>
              </a:rPr>
              <a:t>Travail analytique </a:t>
            </a:r>
          </a:p>
          <a:p>
            <a:pPr marL="1714500" lvl="3" indent="-342900">
              <a:buFont typeface="Wingdings" panose="05000000000000000000" pitchFamily="2" charset="2"/>
              <a:buChar char="à"/>
            </a:pPr>
            <a:r>
              <a:rPr lang="fr-FR" sz="2500" dirty="0">
                <a:sym typeface="Wingdings" panose="05000000000000000000" pitchFamily="2" charset="2"/>
              </a:rPr>
              <a:t>Mimiques et expressions</a:t>
            </a:r>
          </a:p>
          <a:p>
            <a:pPr marL="1714500" lvl="3" indent="-342900">
              <a:buFont typeface="Wingdings" panose="05000000000000000000" pitchFamily="2" charset="2"/>
              <a:buChar char="à"/>
            </a:pPr>
            <a:r>
              <a:rPr lang="fr-FR" sz="2500" dirty="0">
                <a:sym typeface="Wingdings" panose="05000000000000000000" pitchFamily="2" charset="2"/>
              </a:rPr>
              <a:t>Avec le thérapeute et auto-rééducation  </a:t>
            </a:r>
          </a:p>
          <a:p>
            <a:pPr marL="1714500" lvl="3" indent="-342900">
              <a:buFont typeface="Wingdings" panose="05000000000000000000" pitchFamily="2" charset="2"/>
              <a:buChar char="à"/>
            </a:pPr>
            <a:r>
              <a:rPr lang="fr-FR" sz="2500" dirty="0">
                <a:sym typeface="Wingdings" panose="05000000000000000000" pitchFamily="2" charset="2"/>
              </a:rPr>
              <a:t>Pas d’électrothérapie ou précautionneuse (risque syncinésies) </a:t>
            </a:r>
            <a:endParaRPr lang="fr-FR" sz="2500" dirty="0"/>
          </a:p>
          <a:p>
            <a:pPr marL="1257300" lvl="2" indent="-342900">
              <a:buFont typeface="Courier New" panose="02070309020205020404" pitchFamily="49" charset="0"/>
              <a:buChar char="o"/>
            </a:pPr>
            <a:endParaRPr lang="fr-FR" sz="2500" dirty="0"/>
          </a:p>
        </p:txBody>
      </p:sp>
    </p:spTree>
    <p:extLst>
      <p:ext uri="{BB962C8B-B14F-4D97-AF65-F5344CB8AC3E}">
        <p14:creationId xmlns:p14="http://schemas.microsoft.com/office/powerpoint/2010/main" val="323545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55</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64498"/>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2"/>
            <a:ext cx="11706738" cy="5478423"/>
          </a:xfrm>
          <a:prstGeom prst="rect">
            <a:avLst/>
          </a:prstGeom>
          <a:noFill/>
        </p:spPr>
        <p:txBody>
          <a:bodyPr wrap="square" rtlCol="0">
            <a:spAutoFit/>
          </a:bodyPr>
          <a:lstStyle/>
          <a:p>
            <a:r>
              <a:rPr lang="fr-FR" sz="2500" b="1" dirty="0">
                <a:solidFill>
                  <a:schemeClr val="accent4">
                    <a:lumMod val="75000"/>
                  </a:schemeClr>
                </a:solidFill>
              </a:rPr>
              <a:t>Paralysie faciale périphérique : Etiologies</a:t>
            </a:r>
          </a:p>
          <a:p>
            <a:pPr marL="1257300" lvl="2" indent="-342900">
              <a:buFont typeface="Courier New" panose="02070309020205020404" pitchFamily="49" charset="0"/>
              <a:buChar char="o"/>
            </a:pPr>
            <a:endParaRPr lang="fr-FR" sz="2500" b="1" dirty="0"/>
          </a:p>
          <a:p>
            <a:pPr marL="342900" indent="-342900">
              <a:buFont typeface="Arial" panose="020B0604020202020204" pitchFamily="34" charset="0"/>
              <a:buChar char="•"/>
            </a:pPr>
            <a:r>
              <a:rPr lang="fr-FR" sz="2500" b="1" dirty="0"/>
              <a:t>récupération: </a:t>
            </a:r>
          </a:p>
          <a:p>
            <a:pPr marL="1257300" lvl="2" indent="-342900">
              <a:buFont typeface="Courier New" panose="02070309020205020404" pitchFamily="49" charset="0"/>
              <a:buChar char="o"/>
            </a:pPr>
            <a:r>
              <a:rPr lang="fr-FR" sz="2500" dirty="0"/>
              <a:t>Débute 8-15j après le début</a:t>
            </a:r>
          </a:p>
          <a:p>
            <a:pPr marL="1257300" lvl="2" indent="-342900">
              <a:buFont typeface="Courier New" panose="02070309020205020404" pitchFamily="49" charset="0"/>
              <a:buChar char="o"/>
            </a:pPr>
            <a:r>
              <a:rPr lang="fr-FR" sz="2500" dirty="0"/>
              <a:t>Guérison habituellement &lt; 2 mois </a:t>
            </a:r>
          </a:p>
          <a:p>
            <a:pPr marL="1257300" lvl="2" indent="-342900">
              <a:buFont typeface="Courier New" panose="02070309020205020404" pitchFamily="49" charset="0"/>
              <a:buChar char="o"/>
            </a:pPr>
            <a:r>
              <a:rPr lang="fr-FR" sz="2500" dirty="0"/>
              <a:t>5-10% : récupération incomplète</a:t>
            </a:r>
          </a:p>
          <a:p>
            <a:pPr marL="1257300" lvl="2" indent="-342900">
              <a:buFont typeface="Wingdings" panose="05000000000000000000" pitchFamily="2" charset="2"/>
              <a:buChar char="à"/>
            </a:pPr>
            <a:r>
              <a:rPr lang="fr-FR" sz="2500" dirty="0">
                <a:sym typeface="Wingdings" panose="05000000000000000000" pitchFamily="2" charset="2"/>
              </a:rPr>
              <a:t>Syncinésies (mouvement involontaire à la réalisation d’un mouvement volontaire</a:t>
            </a:r>
          </a:p>
          <a:p>
            <a:pPr marL="1257300" lvl="2" indent="-342900">
              <a:buFont typeface="Wingdings" panose="05000000000000000000" pitchFamily="2" charset="2"/>
              <a:buChar char="à"/>
            </a:pPr>
            <a:r>
              <a:rPr lang="fr-FR" sz="2500" dirty="0">
                <a:sym typeface="Wingdings" panose="05000000000000000000" pitchFamily="2" charset="2"/>
              </a:rPr>
              <a:t>Contractures, spasmes</a:t>
            </a:r>
          </a:p>
          <a:p>
            <a:pPr lvl="2"/>
            <a:endParaRPr lang="fr-FR" sz="2500" dirty="0">
              <a:sym typeface="Wingdings" panose="05000000000000000000" pitchFamily="2" charset="2"/>
            </a:endParaRPr>
          </a:p>
          <a:p>
            <a:pPr lvl="2"/>
            <a:r>
              <a:rPr lang="fr-FR" sz="2500" dirty="0">
                <a:sym typeface="Wingdings" panose="05000000000000000000" pitchFamily="2" charset="2"/>
              </a:rPr>
              <a:t>Traitement: rééducation, toxine botulique</a:t>
            </a:r>
          </a:p>
          <a:p>
            <a:pPr lvl="2"/>
            <a:endParaRPr lang="fr-FR" sz="2500" dirty="0">
              <a:sym typeface="Wingdings" panose="05000000000000000000" pitchFamily="2" charset="2"/>
            </a:endParaRPr>
          </a:p>
          <a:p>
            <a:pPr lvl="2"/>
            <a:r>
              <a:rPr lang="fr-FR" sz="2500" dirty="0">
                <a:sym typeface="Wingdings" panose="05000000000000000000" pitchFamily="2" charset="2"/>
              </a:rPr>
              <a:t>Si absence de récupération : chirurgies possibles</a:t>
            </a:r>
            <a:endParaRPr lang="fr-FR" sz="2500" dirty="0"/>
          </a:p>
          <a:p>
            <a:pPr marL="1257300" lvl="2" indent="-342900">
              <a:buFont typeface="Courier New" panose="02070309020205020404" pitchFamily="49" charset="0"/>
              <a:buChar char="o"/>
            </a:pPr>
            <a:endParaRPr lang="fr-FR" sz="2500" dirty="0"/>
          </a:p>
        </p:txBody>
      </p:sp>
    </p:spTree>
    <p:extLst>
      <p:ext uri="{BB962C8B-B14F-4D97-AF65-F5344CB8AC3E}">
        <p14:creationId xmlns:p14="http://schemas.microsoft.com/office/powerpoint/2010/main" val="3723791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56</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2"/>
            <a:ext cx="6642083" cy="3939540"/>
          </a:xfrm>
          <a:prstGeom prst="rect">
            <a:avLst/>
          </a:prstGeom>
          <a:noFill/>
        </p:spPr>
        <p:txBody>
          <a:bodyPr wrap="square" rtlCol="0">
            <a:spAutoFit/>
          </a:bodyPr>
          <a:lstStyle/>
          <a:p>
            <a:r>
              <a:rPr lang="fr-FR" sz="2500" b="1" dirty="0">
                <a:solidFill>
                  <a:schemeClr val="accent4">
                    <a:lumMod val="75000"/>
                  </a:schemeClr>
                </a:solidFill>
              </a:rPr>
              <a:t>Paralysie faciale périphérique : Etiologies</a:t>
            </a:r>
          </a:p>
          <a:p>
            <a:endParaRPr lang="fr-FR" sz="2500" b="1" dirty="0"/>
          </a:p>
          <a:p>
            <a:pPr marL="285750" indent="-285750">
              <a:buFont typeface="Arial" panose="020B0604020202020204" pitchFamily="34" charset="0"/>
              <a:buChar char="•"/>
            </a:pPr>
            <a:r>
              <a:rPr lang="fr-FR" sz="2500" b="1" dirty="0"/>
              <a:t>PFP traumatique : </a:t>
            </a:r>
          </a:p>
          <a:p>
            <a:pPr marL="800100" lvl="1" indent="-342900">
              <a:buFont typeface="Courier New" panose="02070309020205020404" pitchFamily="49" charset="0"/>
              <a:buChar char="o"/>
            </a:pPr>
            <a:r>
              <a:rPr lang="fr-FR" sz="2500" b="1" dirty="0"/>
              <a:t>Immédiate</a:t>
            </a:r>
            <a:r>
              <a:rPr lang="fr-FR" sz="2500" dirty="0"/>
              <a:t> (section/compression/embrochage) ou </a:t>
            </a:r>
            <a:r>
              <a:rPr lang="fr-FR" sz="2500" b="1" dirty="0"/>
              <a:t>différée</a:t>
            </a:r>
            <a:r>
              <a:rPr lang="fr-FR" sz="2500" dirty="0"/>
              <a:t> (œdème)</a:t>
            </a:r>
          </a:p>
          <a:p>
            <a:pPr marL="1257300" lvl="2" indent="-342900">
              <a:buFont typeface="Wingdings" panose="05000000000000000000" pitchFamily="2" charset="2"/>
              <a:buChar char="à"/>
            </a:pPr>
            <a:r>
              <a:rPr lang="fr-FR" sz="2500" dirty="0">
                <a:sym typeface="Wingdings" panose="05000000000000000000" pitchFamily="2" charset="2"/>
              </a:rPr>
              <a:t>Scanner des rochers</a:t>
            </a:r>
          </a:p>
          <a:p>
            <a:pPr marL="1257300" lvl="2" indent="-342900">
              <a:buFont typeface="Wingdings" panose="05000000000000000000" pitchFamily="2" charset="2"/>
              <a:buChar char="à"/>
            </a:pPr>
            <a:r>
              <a:rPr lang="fr-FR" sz="2500" dirty="0">
                <a:sym typeface="Wingdings" panose="05000000000000000000" pitchFamily="2" charset="2"/>
              </a:rPr>
              <a:t>Otoscopie (tympan, CAE, fuite de LCR, otorragie)</a:t>
            </a:r>
          </a:p>
          <a:p>
            <a:pPr marL="1257300" lvl="2" indent="-342900">
              <a:buFont typeface="Wingdings" panose="05000000000000000000" pitchFamily="2" charset="2"/>
              <a:buChar char="à"/>
            </a:pPr>
            <a:r>
              <a:rPr lang="fr-FR" sz="2500" dirty="0">
                <a:sym typeface="Wingdings" panose="05000000000000000000" pitchFamily="2" charset="2"/>
              </a:rPr>
              <a:t>Audiométrie </a:t>
            </a:r>
          </a:p>
        </p:txBody>
      </p:sp>
      <p:pic>
        <p:nvPicPr>
          <p:cNvPr id="3" name="Picture 2">
            <a:extLst>
              <a:ext uri="{FF2B5EF4-FFF2-40B4-BE49-F238E27FC236}">
                <a16:creationId xmlns:a16="http://schemas.microsoft.com/office/drawing/2014/main" id="{B1374306-F981-46C6-9248-5F3FD903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533" y="1557279"/>
            <a:ext cx="4138124" cy="3981476"/>
          </a:xfrm>
          <a:prstGeom prst="rect">
            <a:avLst/>
          </a:prstGeom>
        </p:spPr>
      </p:pic>
    </p:spTree>
    <p:extLst>
      <p:ext uri="{BB962C8B-B14F-4D97-AF65-F5344CB8AC3E}">
        <p14:creationId xmlns:p14="http://schemas.microsoft.com/office/powerpoint/2010/main" val="2702252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57</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77273" y="2228671"/>
            <a:ext cx="6642083" cy="2015936"/>
          </a:xfrm>
          <a:prstGeom prst="rect">
            <a:avLst/>
          </a:prstGeom>
          <a:noFill/>
        </p:spPr>
        <p:txBody>
          <a:bodyPr wrap="square" rtlCol="0">
            <a:spAutoFit/>
          </a:bodyPr>
          <a:lstStyle/>
          <a:p>
            <a:endParaRPr lang="fr-FR" sz="2500" b="1" dirty="0"/>
          </a:p>
          <a:p>
            <a:pPr marL="285750" indent="-285750">
              <a:buFont typeface="Arial" panose="020B0604020202020204" pitchFamily="34" charset="0"/>
              <a:buChar char="•"/>
            </a:pPr>
            <a:r>
              <a:rPr lang="fr-FR" sz="2500" b="1" dirty="0"/>
              <a:t>PFP traumatique : </a:t>
            </a:r>
          </a:p>
          <a:p>
            <a:pPr marL="800100" lvl="1" indent="-342900">
              <a:buFont typeface="Courier New" panose="02070309020205020404" pitchFamily="49" charset="0"/>
              <a:buChar char="o"/>
            </a:pPr>
            <a:r>
              <a:rPr lang="fr-FR" sz="2500" dirty="0">
                <a:sym typeface="Wingdings" panose="05000000000000000000" pitchFamily="2" charset="2"/>
              </a:rPr>
              <a:t>Symptomatologie dépendante du niveau de l’atteinte </a:t>
            </a:r>
          </a:p>
          <a:p>
            <a:pPr marL="800100" lvl="1" indent="-342900">
              <a:buFont typeface="Courier New" panose="02070309020205020404" pitchFamily="49" charset="0"/>
              <a:buChar char="o"/>
            </a:pPr>
            <a:r>
              <a:rPr lang="fr-FR" sz="2500" dirty="0">
                <a:sym typeface="Wingdings" panose="05000000000000000000" pitchFamily="2" charset="2"/>
              </a:rPr>
              <a:t>Traitement chirurgical </a:t>
            </a:r>
            <a:endParaRPr lang="fr-FR" sz="2500" dirty="0"/>
          </a:p>
        </p:txBody>
      </p:sp>
      <p:pic>
        <p:nvPicPr>
          <p:cNvPr id="10" name="Picture 9">
            <a:extLst>
              <a:ext uri="{FF2B5EF4-FFF2-40B4-BE49-F238E27FC236}">
                <a16:creationId xmlns:a16="http://schemas.microsoft.com/office/drawing/2014/main" id="{9A6E22C6-65F0-43E9-8155-69BE076AD811}"/>
              </a:ext>
            </a:extLst>
          </p:cNvPr>
          <p:cNvPicPr>
            <a:picLocks noChangeAspect="1"/>
          </p:cNvPicPr>
          <p:nvPr/>
        </p:nvPicPr>
        <p:blipFill rotWithShape="1">
          <a:blip r:embed="rId3">
            <a:extLst>
              <a:ext uri="{28A0092B-C50C-407E-A947-70E740481C1C}">
                <a14:useLocalDpi xmlns:a14="http://schemas.microsoft.com/office/drawing/2010/main" val="0"/>
              </a:ext>
            </a:extLst>
          </a:blip>
          <a:srcRect l="4047"/>
          <a:stretch/>
        </p:blipFill>
        <p:spPr>
          <a:xfrm>
            <a:off x="6958046" y="1562964"/>
            <a:ext cx="4914814" cy="4533034"/>
          </a:xfrm>
          <a:prstGeom prst="rect">
            <a:avLst/>
          </a:prstGeom>
        </p:spPr>
      </p:pic>
    </p:spTree>
    <p:extLst>
      <p:ext uri="{BB962C8B-B14F-4D97-AF65-F5344CB8AC3E}">
        <p14:creationId xmlns:p14="http://schemas.microsoft.com/office/powerpoint/2010/main" val="750690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58</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2"/>
            <a:ext cx="9317550" cy="5093702"/>
          </a:xfrm>
          <a:prstGeom prst="rect">
            <a:avLst/>
          </a:prstGeom>
          <a:noFill/>
        </p:spPr>
        <p:txBody>
          <a:bodyPr wrap="square" rtlCol="0">
            <a:spAutoFit/>
          </a:bodyPr>
          <a:lstStyle/>
          <a:p>
            <a:r>
              <a:rPr lang="fr-FR" sz="2500" b="1" dirty="0">
                <a:solidFill>
                  <a:schemeClr val="accent4">
                    <a:lumMod val="75000"/>
                  </a:schemeClr>
                </a:solidFill>
              </a:rPr>
              <a:t>Paralysie faciale périphérique : Etiologies</a:t>
            </a:r>
          </a:p>
          <a:p>
            <a:endParaRPr lang="fr-FR" sz="2500" b="1" dirty="0"/>
          </a:p>
          <a:p>
            <a:pPr marL="285750" indent="-285750">
              <a:buFont typeface="Arial" panose="020B0604020202020204" pitchFamily="34" charset="0"/>
              <a:buChar char="•"/>
            </a:pPr>
            <a:r>
              <a:rPr lang="fr-FR" sz="2500" b="1" dirty="0"/>
              <a:t>Diabète : </a:t>
            </a:r>
          </a:p>
          <a:p>
            <a:pPr marL="800100" lvl="1" indent="-342900">
              <a:buFont typeface="Courier New" panose="02070309020205020404" pitchFamily="49" charset="0"/>
              <a:buChar char="o"/>
            </a:pPr>
            <a:r>
              <a:rPr lang="fr-FR" sz="2500" dirty="0"/>
              <a:t>Révèle parfois le diabète</a:t>
            </a:r>
          </a:p>
          <a:p>
            <a:pPr marL="800100" lvl="1" indent="-342900">
              <a:buFont typeface="Courier New" panose="02070309020205020404" pitchFamily="49" charset="0"/>
              <a:buChar char="o"/>
            </a:pPr>
            <a:r>
              <a:rPr lang="fr-FR" sz="2500" dirty="0"/>
              <a:t>Autres nerfs crâniens possibles</a:t>
            </a:r>
          </a:p>
          <a:p>
            <a:pPr lvl="1"/>
            <a:endParaRPr lang="fr-FR" sz="2500" dirty="0"/>
          </a:p>
          <a:p>
            <a:pPr marL="342900" indent="-342900">
              <a:buFont typeface="Arial" panose="020B0604020202020204" pitchFamily="34" charset="0"/>
              <a:buChar char="•"/>
            </a:pPr>
            <a:r>
              <a:rPr lang="fr-FR" sz="2500" b="1" dirty="0"/>
              <a:t>Infections :</a:t>
            </a:r>
          </a:p>
          <a:p>
            <a:pPr marL="800100" lvl="1" indent="-342900">
              <a:buFont typeface="Courier New" panose="02070309020205020404" pitchFamily="49" charset="0"/>
              <a:buChar char="o"/>
            </a:pPr>
            <a:r>
              <a:rPr lang="fr-FR" sz="2500" dirty="0"/>
              <a:t>Zona : rechercher des vésicules dans le CAE (zone de Ramsay Hunt). Souvent douloureux. Traitement antiviral (acyclovir)</a:t>
            </a:r>
          </a:p>
          <a:p>
            <a:pPr marL="800100" lvl="1" indent="-342900">
              <a:buFont typeface="Courier New" panose="02070309020205020404" pitchFamily="49" charset="0"/>
              <a:buChar char="o"/>
            </a:pPr>
            <a:r>
              <a:rPr lang="fr-FR" sz="2500" dirty="0"/>
              <a:t>Otite, mastoïdite, parotidite</a:t>
            </a:r>
          </a:p>
          <a:p>
            <a:pPr marL="800100" lvl="1" indent="-342900">
              <a:buFont typeface="Courier New" panose="02070309020205020404" pitchFamily="49" charset="0"/>
              <a:buChar char="o"/>
            </a:pPr>
            <a:r>
              <a:rPr lang="fr-FR" sz="2500" dirty="0" err="1"/>
              <a:t>Méningo</a:t>
            </a:r>
            <a:r>
              <a:rPr lang="fr-FR" sz="2500" dirty="0"/>
              <a:t>-radiculite (avec contexte fébrile, syndrome méningé))</a:t>
            </a:r>
          </a:p>
          <a:p>
            <a:pPr marL="800100" lvl="1" indent="-342900">
              <a:buFont typeface="Courier New" panose="02070309020205020404" pitchFamily="49" charset="0"/>
              <a:buChar char="o"/>
            </a:pPr>
            <a:r>
              <a:rPr lang="fr-FR" sz="2500" dirty="0"/>
              <a:t>Lyme</a:t>
            </a:r>
          </a:p>
          <a:p>
            <a:pPr marL="800100" lvl="1" indent="-342900">
              <a:buFont typeface="Courier New" panose="02070309020205020404" pitchFamily="49" charset="0"/>
              <a:buChar char="o"/>
            </a:pPr>
            <a:r>
              <a:rPr lang="fr-FR" sz="2500" dirty="0"/>
              <a:t>VIH</a:t>
            </a:r>
          </a:p>
        </p:txBody>
      </p:sp>
      <p:pic>
        <p:nvPicPr>
          <p:cNvPr id="7" name="Picture 6">
            <a:extLst>
              <a:ext uri="{FF2B5EF4-FFF2-40B4-BE49-F238E27FC236}">
                <a16:creationId xmlns:a16="http://schemas.microsoft.com/office/drawing/2014/main" id="{DD903772-1F02-4C47-8785-00B563230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843" y="2202026"/>
            <a:ext cx="2769387" cy="3644052"/>
          </a:xfrm>
          <a:prstGeom prst="rect">
            <a:avLst/>
          </a:prstGeom>
        </p:spPr>
      </p:pic>
    </p:spTree>
    <p:extLst>
      <p:ext uri="{BB962C8B-B14F-4D97-AF65-F5344CB8AC3E}">
        <p14:creationId xmlns:p14="http://schemas.microsoft.com/office/powerpoint/2010/main" val="2410823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FDCDC-059B-4E3B-B7DC-E1B0D34E615E}"/>
              </a:ext>
            </a:extLst>
          </p:cNvPr>
          <p:cNvPicPr>
            <a:picLocks noChangeAspect="1"/>
          </p:cNvPicPr>
          <p:nvPr/>
        </p:nvPicPr>
        <p:blipFill rotWithShape="1">
          <a:blip r:embed="rId2">
            <a:extLst>
              <a:ext uri="{28A0092B-C50C-407E-A947-70E740481C1C}">
                <a14:useLocalDpi xmlns:a14="http://schemas.microsoft.com/office/drawing/2010/main" val="0"/>
              </a:ext>
            </a:extLst>
          </a:blip>
          <a:srcRect l="17775" t="6013" r="17775" b="9630"/>
          <a:stretch/>
        </p:blipFill>
        <p:spPr>
          <a:xfrm>
            <a:off x="8009205" y="1664448"/>
            <a:ext cx="3476898" cy="4533854"/>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59</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6486135"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facial (VII)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87188" y="928688"/>
            <a:ext cx="324362" cy="1220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TextBox 11">
            <a:extLst>
              <a:ext uri="{FF2B5EF4-FFF2-40B4-BE49-F238E27FC236}">
                <a16:creationId xmlns:a16="http://schemas.microsoft.com/office/drawing/2014/main" id="{2C30E734-F587-4FA5-AAFC-A03D0EFEBCBB}"/>
              </a:ext>
            </a:extLst>
          </p:cNvPr>
          <p:cNvSpPr txBox="1"/>
          <p:nvPr/>
        </p:nvSpPr>
        <p:spPr>
          <a:xfrm>
            <a:off x="80450" y="1246422"/>
            <a:ext cx="8081417" cy="5093702"/>
          </a:xfrm>
          <a:prstGeom prst="rect">
            <a:avLst/>
          </a:prstGeom>
          <a:noFill/>
        </p:spPr>
        <p:txBody>
          <a:bodyPr wrap="square" rtlCol="0">
            <a:spAutoFit/>
          </a:bodyPr>
          <a:lstStyle/>
          <a:p>
            <a:r>
              <a:rPr lang="fr-FR" sz="2500" b="1" dirty="0">
                <a:solidFill>
                  <a:schemeClr val="accent4">
                    <a:lumMod val="75000"/>
                  </a:schemeClr>
                </a:solidFill>
              </a:rPr>
              <a:t>Paralysie faciale périphérique : Etiologies</a:t>
            </a:r>
          </a:p>
          <a:p>
            <a:endParaRPr lang="fr-FR" sz="2500" b="1" dirty="0"/>
          </a:p>
          <a:p>
            <a:pPr marL="285750" indent="-285750">
              <a:buFont typeface="Arial" panose="020B0604020202020204" pitchFamily="34" charset="0"/>
              <a:buChar char="•"/>
            </a:pPr>
            <a:r>
              <a:rPr lang="fr-FR" sz="2500" b="1" dirty="0"/>
              <a:t>AVC du tronc cérébral</a:t>
            </a:r>
          </a:p>
          <a:p>
            <a:pPr marL="285750" indent="-285750">
              <a:buFont typeface="Arial" panose="020B0604020202020204" pitchFamily="34" charset="0"/>
              <a:buChar char="•"/>
            </a:pPr>
            <a:r>
              <a:rPr lang="fr-FR" sz="2500" b="1" dirty="0"/>
              <a:t>Sclérose en plaques : </a:t>
            </a:r>
            <a:r>
              <a:rPr lang="fr-FR" sz="2500" dirty="0"/>
              <a:t>rarement inaugural</a:t>
            </a:r>
          </a:p>
          <a:p>
            <a:pPr marL="285750" indent="-285750">
              <a:buFont typeface="Arial" panose="020B0604020202020204" pitchFamily="34" charset="0"/>
              <a:buChar char="•"/>
            </a:pPr>
            <a:r>
              <a:rPr lang="fr-FR" sz="2500" b="1" dirty="0"/>
              <a:t>Syndrome de Guillain Barré : </a:t>
            </a:r>
            <a:r>
              <a:rPr lang="fr-FR" sz="2500" b="1" dirty="0" err="1"/>
              <a:t>cf</a:t>
            </a:r>
            <a:endParaRPr lang="fr-FR" sz="2500" b="1" dirty="0"/>
          </a:p>
          <a:p>
            <a:pPr marL="285750" indent="-285750">
              <a:buFont typeface="Arial" panose="020B0604020202020204" pitchFamily="34" charset="0"/>
              <a:buChar char="•"/>
            </a:pPr>
            <a:r>
              <a:rPr lang="fr-FR" sz="2500" b="1" dirty="0"/>
              <a:t>Maladies inflammatoires: sarcoïdose</a:t>
            </a:r>
          </a:p>
          <a:p>
            <a:pPr marL="285750" indent="-285750">
              <a:buFont typeface="Arial" panose="020B0604020202020204" pitchFamily="34" charset="0"/>
              <a:buChar char="•"/>
            </a:pPr>
            <a:r>
              <a:rPr lang="fr-FR" sz="2500" b="1" dirty="0"/>
              <a:t>Tumorales  : </a:t>
            </a:r>
          </a:p>
          <a:p>
            <a:pPr marL="800100" lvl="1" indent="-342900">
              <a:buFont typeface="Courier New" panose="02070309020205020404" pitchFamily="49" charset="0"/>
              <a:buChar char="o"/>
            </a:pPr>
            <a:r>
              <a:rPr lang="fr-FR" sz="2500" dirty="0"/>
              <a:t>PF souvent progressive, non douloureuse</a:t>
            </a:r>
          </a:p>
          <a:p>
            <a:pPr marL="800100" lvl="1" indent="-342900">
              <a:buFont typeface="Courier New" panose="02070309020205020404" pitchFamily="49" charset="0"/>
              <a:buChar char="o"/>
            </a:pPr>
            <a:r>
              <a:rPr lang="fr-FR" sz="2500" dirty="0"/>
              <a:t>Tumeur parotidienne : PF uniquement</a:t>
            </a:r>
          </a:p>
          <a:p>
            <a:pPr marL="800100" lvl="1" indent="-342900">
              <a:buFont typeface="Courier New" panose="02070309020205020404" pitchFamily="49" charset="0"/>
              <a:buChar char="o"/>
            </a:pPr>
            <a:r>
              <a:rPr lang="fr-FR" sz="2500" dirty="0"/>
              <a:t>Neurinome (angle ponto-cérébelleux) : association autres nerfs crâniens ipsilatéraux</a:t>
            </a:r>
          </a:p>
          <a:p>
            <a:pPr marL="800100" lvl="1" indent="-342900">
              <a:buFont typeface="Courier New" panose="02070309020205020404" pitchFamily="49" charset="0"/>
              <a:buChar char="o"/>
            </a:pPr>
            <a:endParaRPr lang="fr-FR" sz="2500" dirty="0"/>
          </a:p>
          <a:p>
            <a:pPr lvl="1"/>
            <a:endParaRPr lang="fr-FR" sz="2500" dirty="0"/>
          </a:p>
        </p:txBody>
      </p:sp>
    </p:spTree>
    <p:extLst>
      <p:ext uri="{BB962C8B-B14F-4D97-AF65-F5344CB8AC3E}">
        <p14:creationId xmlns:p14="http://schemas.microsoft.com/office/powerpoint/2010/main" val="60871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8940846" cy="707886"/>
          </a:xfrm>
          <a:prstGeom prst="rect">
            <a:avLst/>
          </a:prstGeom>
          <a:noFill/>
        </p:spPr>
        <p:txBody>
          <a:bodyPr wrap="none" rtlCol="0">
            <a:spAutoFit/>
          </a:bodyPr>
          <a:lstStyle/>
          <a:p>
            <a:r>
              <a:rPr lang="fr-FR" sz="4000" dirty="0">
                <a:solidFill>
                  <a:srgbClr val="0070C0"/>
                </a:solidFill>
                <a:latin typeface="+mj-lt"/>
              </a:rPr>
              <a:t>Sémiologie : syndrome pyramidal (central)</a:t>
            </a:r>
            <a:endParaRPr lang="en-US" sz="4000" dirty="0">
              <a:solidFill>
                <a:srgbClr val="0070C0"/>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6</a:t>
            </a:fld>
            <a:endParaRPr lang="en-US"/>
          </a:p>
        </p:txBody>
      </p:sp>
      <p:sp>
        <p:nvSpPr>
          <p:cNvPr id="11" name="Oval 10">
            <a:extLst>
              <a:ext uri="{FF2B5EF4-FFF2-40B4-BE49-F238E27FC236}">
                <a16:creationId xmlns:a16="http://schemas.microsoft.com/office/drawing/2014/main" id="{1085F8B6-A949-417A-B432-2B5FCCB61EFD}"/>
              </a:ext>
            </a:extLst>
          </p:cNvPr>
          <p:cNvSpPr/>
          <p:nvPr/>
        </p:nvSpPr>
        <p:spPr>
          <a:xfrm>
            <a:off x="7073900" y="3244850"/>
            <a:ext cx="101600" cy="889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0"/>
              </a:spcAft>
            </a:pPr>
            <a:r>
              <a:rPr lang="fr-FR" sz="1400" dirty="0">
                <a:solidFill>
                  <a:srgbClr val="00B0F0"/>
                </a:solidFill>
              </a:rPr>
              <a:t>-</a:t>
            </a:r>
          </a:p>
        </p:txBody>
      </p:sp>
      <p:sp>
        <p:nvSpPr>
          <p:cNvPr id="8" name="TextBox 7">
            <a:extLst>
              <a:ext uri="{FF2B5EF4-FFF2-40B4-BE49-F238E27FC236}">
                <a16:creationId xmlns:a16="http://schemas.microsoft.com/office/drawing/2014/main" id="{C4080AD8-E09F-475A-9A7C-E100B1732564}"/>
              </a:ext>
            </a:extLst>
          </p:cNvPr>
          <p:cNvSpPr txBox="1"/>
          <p:nvPr/>
        </p:nvSpPr>
        <p:spPr>
          <a:xfrm>
            <a:off x="495299" y="1542490"/>
            <a:ext cx="11096625" cy="1754326"/>
          </a:xfrm>
          <a:prstGeom prst="rect">
            <a:avLst/>
          </a:prstGeom>
          <a:noFill/>
        </p:spPr>
        <p:txBody>
          <a:bodyPr wrap="square" rtlCol="0">
            <a:spAutoFit/>
          </a:bodyPr>
          <a:lstStyle/>
          <a:p>
            <a:pPr marL="285750" indent="-285750">
              <a:buFont typeface="Arial" panose="020B0604020202020204" pitchFamily="34" charset="0"/>
              <a:buChar char="•"/>
            </a:pPr>
            <a:r>
              <a:rPr lang="fr-FR" dirty="0">
                <a:sym typeface="Wingdings" panose="05000000000000000000" pitchFamily="2" charset="2"/>
              </a:rPr>
              <a:t>Déficit moteur (déficit de la commande motrice volontaire)</a:t>
            </a:r>
          </a:p>
          <a:p>
            <a:endParaRPr lang="fr-FR" dirty="0">
              <a:sym typeface="Wingdings" panose="05000000000000000000" pitchFamily="2" charset="2"/>
            </a:endParaRPr>
          </a:p>
          <a:p>
            <a:r>
              <a:rPr lang="fr-FR" b="1" dirty="0">
                <a:solidFill>
                  <a:srgbClr val="0070C0"/>
                </a:solidFill>
                <a:sym typeface="Wingdings" panose="05000000000000000000" pitchFamily="2" charset="2"/>
              </a:rPr>
              <a:t>Topographie</a:t>
            </a:r>
            <a:r>
              <a:rPr lang="fr-FR" dirty="0">
                <a:sym typeface="Wingdings" panose="05000000000000000000" pitchFamily="2" charset="2"/>
              </a:rPr>
              <a:t> correspondant à une atteinte du système nerveux central : cerveau ou molle épinière</a:t>
            </a:r>
          </a:p>
          <a:p>
            <a:pPr marL="285750" indent="-285750">
              <a:buFont typeface="Wingdings" panose="05000000000000000000" pitchFamily="2" charset="2"/>
              <a:buChar char="à"/>
            </a:pPr>
            <a:r>
              <a:rPr lang="fr-FR" dirty="0">
                <a:sym typeface="Wingdings" panose="05000000000000000000" pitchFamily="2" charset="2"/>
              </a:rPr>
              <a:t>Hémiplégie (controlatérale à la lésion)</a:t>
            </a:r>
          </a:p>
          <a:p>
            <a:pPr marL="285750" indent="-285750">
              <a:buFont typeface="Wingdings" panose="05000000000000000000" pitchFamily="2" charset="2"/>
              <a:buChar char="à"/>
            </a:pPr>
            <a:r>
              <a:rPr lang="fr-FR" dirty="0">
                <a:sym typeface="Wingdings" panose="05000000000000000000" pitchFamily="2" charset="2"/>
              </a:rPr>
              <a:t>Para ou tétraplégie  </a:t>
            </a:r>
          </a:p>
          <a:p>
            <a:pPr marL="285750" indent="-285750">
              <a:buFont typeface="Wingdings" panose="05000000000000000000" pitchFamily="2" charset="2"/>
              <a:buChar char="à"/>
            </a:pPr>
            <a:endParaRPr lang="fr-FR" dirty="0"/>
          </a:p>
        </p:txBody>
      </p:sp>
      <p:sp>
        <p:nvSpPr>
          <p:cNvPr id="9" name="TextBox 8">
            <a:extLst>
              <a:ext uri="{FF2B5EF4-FFF2-40B4-BE49-F238E27FC236}">
                <a16:creationId xmlns:a16="http://schemas.microsoft.com/office/drawing/2014/main" id="{C4268727-415F-4531-BE30-5EADB5AF9EBE}"/>
              </a:ext>
            </a:extLst>
          </p:cNvPr>
          <p:cNvSpPr txBox="1"/>
          <p:nvPr/>
        </p:nvSpPr>
        <p:spPr>
          <a:xfrm>
            <a:off x="495298" y="3655964"/>
            <a:ext cx="9972677" cy="2308324"/>
          </a:xfrm>
          <a:prstGeom prst="rect">
            <a:avLst/>
          </a:prstGeom>
          <a:noFill/>
        </p:spPr>
        <p:txBody>
          <a:bodyPr wrap="square" rtlCol="0">
            <a:spAutoFit/>
          </a:bodyPr>
          <a:lstStyle/>
          <a:p>
            <a:pPr marL="285750" indent="-285750">
              <a:buFont typeface="Arial" panose="020B0604020202020204" pitchFamily="34" charset="0"/>
              <a:buChar char="•"/>
            </a:pPr>
            <a:r>
              <a:rPr lang="fr-FR" dirty="0">
                <a:sym typeface="Wingdings" panose="05000000000000000000" pitchFamily="2" charset="2"/>
              </a:rPr>
              <a:t>Réflexes vifs, diffusants, </a:t>
            </a:r>
            <a:r>
              <a:rPr lang="fr-FR" dirty="0" err="1">
                <a:sym typeface="Wingdings" panose="05000000000000000000" pitchFamily="2" charset="2"/>
              </a:rPr>
              <a:t>polycinétiques</a:t>
            </a:r>
            <a:endParaRPr lang="fr-FR" dirty="0">
              <a:sym typeface="Wingdings" panose="05000000000000000000" pitchFamily="2" charset="2"/>
            </a:endParaRPr>
          </a:p>
          <a:p>
            <a:pPr marL="285750" indent="-285750">
              <a:buFont typeface="Arial" panose="020B0604020202020204" pitchFamily="34" charset="0"/>
              <a:buChar char="•"/>
            </a:pPr>
            <a:r>
              <a:rPr lang="fr-FR" dirty="0">
                <a:sym typeface="Wingdings" panose="05000000000000000000" pitchFamily="2" charset="2"/>
              </a:rPr>
              <a:t>Spasticité : hyperexcitabilité vitesse dépendante du réflexe d’étirement =&gt; rigidité élastique en réponse à un étirement rapide</a:t>
            </a:r>
          </a:p>
          <a:p>
            <a:pPr marL="285750" indent="-285750">
              <a:buFont typeface="Arial" panose="020B0604020202020204" pitchFamily="34" charset="0"/>
              <a:buChar char="•"/>
            </a:pPr>
            <a:r>
              <a:rPr lang="fr-FR" dirty="0">
                <a:sym typeface="Wingdings" panose="05000000000000000000" pitchFamily="2" charset="2"/>
              </a:rPr>
              <a:t>Signe de Babinski (réflexe cutané plantaire en extension) et de Hoffmann (flexion du pouce à la flexion/extension rapide de la dernière phalange du 3</a:t>
            </a:r>
            <a:r>
              <a:rPr lang="fr-FR" baseline="30000" dirty="0">
                <a:sym typeface="Wingdings" panose="05000000000000000000" pitchFamily="2" charset="2"/>
              </a:rPr>
              <a:t>e</a:t>
            </a:r>
            <a:r>
              <a:rPr lang="fr-FR" dirty="0">
                <a:sym typeface="Wingdings" panose="05000000000000000000" pitchFamily="2" charset="2"/>
              </a:rPr>
              <a:t> doigt)</a:t>
            </a:r>
          </a:p>
          <a:p>
            <a:pPr marL="285750" indent="-285750">
              <a:buFont typeface="Arial" panose="020B0604020202020204" pitchFamily="34" charset="0"/>
              <a:buChar char="•"/>
            </a:pPr>
            <a:r>
              <a:rPr lang="fr-FR" dirty="0">
                <a:sym typeface="Wingdings" panose="05000000000000000000" pitchFamily="2" charset="2"/>
              </a:rPr>
              <a:t>+ autres symptômes d’atteinte du SNC: sensitifs, cognitifs, </a:t>
            </a:r>
            <a:r>
              <a:rPr lang="fr-FR" dirty="0" err="1">
                <a:sym typeface="Wingdings" panose="05000000000000000000" pitchFamily="2" charset="2"/>
              </a:rPr>
              <a:t>etc</a:t>
            </a:r>
            <a:endParaRPr lang="fr-FR" dirty="0">
              <a:sym typeface="Wingdings" panose="05000000000000000000" pitchFamily="2" charset="2"/>
            </a:endParaRPr>
          </a:p>
          <a:p>
            <a:pPr marL="285750" indent="-285750">
              <a:buFont typeface="Arial" panose="020B0604020202020204" pitchFamily="34" charset="0"/>
              <a:buChar char="•"/>
            </a:pPr>
            <a:endParaRPr lang="fr-FR" dirty="0">
              <a:sym typeface="Wingdings" panose="05000000000000000000" pitchFamily="2" charset="2"/>
            </a:endParaRPr>
          </a:p>
          <a:p>
            <a:pPr marL="285750" indent="-285750">
              <a:buFont typeface="Wingdings" panose="05000000000000000000" pitchFamily="2" charset="2"/>
              <a:buChar char="à"/>
            </a:pPr>
            <a:endParaRPr lang="fr-FR" dirty="0"/>
          </a:p>
        </p:txBody>
      </p:sp>
      <p:pic>
        <p:nvPicPr>
          <p:cNvPr id="12" name="Picture 11">
            <a:extLst>
              <a:ext uri="{FF2B5EF4-FFF2-40B4-BE49-F238E27FC236}">
                <a16:creationId xmlns:a16="http://schemas.microsoft.com/office/drawing/2014/main" id="{D8AC85F9-ABE4-4D83-A270-580744C2B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6611" y="1246421"/>
            <a:ext cx="1698338" cy="4965616"/>
          </a:xfrm>
          <a:prstGeom prst="rect">
            <a:avLst/>
          </a:prstGeom>
        </p:spPr>
      </p:pic>
      <p:sp>
        <p:nvSpPr>
          <p:cNvPr id="13" name="Lightning Bolt 12">
            <a:extLst>
              <a:ext uri="{FF2B5EF4-FFF2-40B4-BE49-F238E27FC236}">
                <a16:creationId xmlns:a16="http://schemas.microsoft.com/office/drawing/2014/main" id="{7E868DF9-E5F7-4682-8BEC-DBEB9AB11F6C}"/>
              </a:ext>
            </a:extLst>
          </p:cNvPr>
          <p:cNvSpPr/>
          <p:nvPr/>
        </p:nvSpPr>
        <p:spPr>
          <a:xfrm rot="4847302">
            <a:off x="11290481" y="948067"/>
            <a:ext cx="514351" cy="68136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Lightning Bolt 13">
            <a:extLst>
              <a:ext uri="{FF2B5EF4-FFF2-40B4-BE49-F238E27FC236}">
                <a16:creationId xmlns:a16="http://schemas.microsoft.com/office/drawing/2014/main" id="{978D2AEC-C926-4D19-BBCC-C242B035DF87}"/>
              </a:ext>
            </a:extLst>
          </p:cNvPr>
          <p:cNvSpPr/>
          <p:nvPr/>
        </p:nvSpPr>
        <p:spPr>
          <a:xfrm rot="4847302">
            <a:off x="10913023" y="2956135"/>
            <a:ext cx="514351" cy="68136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2138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194973" y="1595209"/>
            <a:ext cx="5715000" cy="4708981"/>
          </a:xfrm>
          <a:prstGeom prst="rect">
            <a:avLst/>
          </a:prstGeom>
          <a:noFill/>
        </p:spPr>
        <p:txBody>
          <a:bodyPr wrap="square" rtlCol="0">
            <a:spAutoFit/>
          </a:bodyPr>
          <a:lstStyle/>
          <a:p>
            <a:r>
              <a:rPr lang="fr-FR" sz="2000" b="1" dirty="0"/>
              <a:t>Anatomie :</a:t>
            </a:r>
          </a:p>
          <a:p>
            <a:endParaRPr lang="fr-FR" sz="2000" dirty="0"/>
          </a:p>
          <a:p>
            <a:r>
              <a:rPr lang="fr-FR" sz="2000" dirty="0"/>
              <a:t>En 2 parties: </a:t>
            </a:r>
          </a:p>
          <a:p>
            <a:pPr marL="285750" indent="-285750">
              <a:buFont typeface="Arial" panose="020B0604020202020204" pitchFamily="34" charset="0"/>
              <a:buChar char="•"/>
            </a:pPr>
            <a:r>
              <a:rPr lang="fr-FR" sz="2000" b="1" dirty="0"/>
              <a:t>Nerf cochléaire: audition</a:t>
            </a:r>
            <a:r>
              <a:rPr lang="fr-FR" sz="2000" dirty="0"/>
              <a:t>. Les fibres partent de la cochlée, organe sensoriel de l’audition. </a:t>
            </a:r>
          </a:p>
          <a:p>
            <a:pPr marL="285750" indent="-285750">
              <a:buFont typeface="Arial" panose="020B0604020202020204" pitchFamily="34" charset="0"/>
              <a:buChar char="•"/>
            </a:pPr>
            <a:r>
              <a:rPr lang="fr-FR" sz="2000" b="1" dirty="0"/>
              <a:t>Nerf vestibulaire : équilibre</a:t>
            </a:r>
            <a:r>
              <a:rPr lang="fr-FR" sz="2000" dirty="0"/>
              <a:t>. Les fibres partent du vestibule. </a:t>
            </a:r>
          </a:p>
          <a:p>
            <a:pPr marL="285750" indent="-285750">
              <a:buFont typeface="Arial" panose="020B0604020202020204" pitchFamily="34" charset="0"/>
              <a:buChar char="•"/>
            </a:pPr>
            <a:endParaRPr lang="fr-FR" sz="2000" dirty="0"/>
          </a:p>
          <a:p>
            <a:pPr marL="285750" indent="-285750">
              <a:buFont typeface="Wingdings" panose="05000000000000000000" pitchFamily="2" charset="2"/>
              <a:buChar char="à"/>
            </a:pPr>
            <a:r>
              <a:rPr lang="fr-FR" sz="2000" dirty="0">
                <a:sym typeface="Wingdings" panose="05000000000000000000" pitchFamily="2" charset="2"/>
              </a:rPr>
              <a:t>En cas d’atteinte périphérique (labyrinthe ou nerf </a:t>
            </a:r>
            <a:r>
              <a:rPr lang="fr-FR" sz="2000" dirty="0" err="1">
                <a:sym typeface="Wingdings" panose="05000000000000000000" pitchFamily="2" charset="2"/>
              </a:rPr>
              <a:t>cochléo</a:t>
            </a:r>
            <a:r>
              <a:rPr lang="fr-FR" sz="2000" dirty="0">
                <a:sym typeface="Wingdings" panose="05000000000000000000" pitchFamily="2" charset="2"/>
              </a:rPr>
              <a:t>-vestibulaire) : association de signes cochléaires et vestibulaires</a:t>
            </a:r>
          </a:p>
          <a:p>
            <a:pPr marL="285750" indent="-285750">
              <a:buFont typeface="Wingdings" panose="05000000000000000000" pitchFamily="2" charset="2"/>
              <a:buChar char="à"/>
            </a:pPr>
            <a:r>
              <a:rPr lang="fr-FR" sz="2000" dirty="0">
                <a:sym typeface="Wingdings" panose="05000000000000000000" pitchFamily="2" charset="2"/>
              </a:rPr>
              <a:t>En cas d’atteinte centrale (noyaux et voies vestibulaires): atteinte dissociée </a:t>
            </a:r>
            <a:endParaRPr lang="fr-FR" sz="2000" dirty="0"/>
          </a:p>
          <a:p>
            <a:endParaRPr lang="fr-FR" sz="2000" dirty="0"/>
          </a:p>
          <a:p>
            <a:r>
              <a:rPr lang="fr-FR" sz="2000" dirty="0"/>
              <a:t> </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60</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3" name="Picture 2">
            <a:extLst>
              <a:ext uri="{FF2B5EF4-FFF2-40B4-BE49-F238E27FC236}">
                <a16:creationId xmlns:a16="http://schemas.microsoft.com/office/drawing/2014/main" id="{429EDD66-1871-4E9F-89FF-0AF2376A1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550" y="2044700"/>
            <a:ext cx="5715000" cy="3810000"/>
          </a:xfrm>
          <a:prstGeom prst="rect">
            <a:avLst/>
          </a:prstGeom>
        </p:spPr>
      </p:pic>
    </p:spTree>
    <p:extLst>
      <p:ext uri="{BB962C8B-B14F-4D97-AF65-F5344CB8AC3E}">
        <p14:creationId xmlns:p14="http://schemas.microsoft.com/office/powerpoint/2010/main" val="3718855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61F3E9-132A-4CF9-8FE0-857FE93C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973" y="1381711"/>
            <a:ext cx="5598130" cy="4879704"/>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61</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1" name="TextBox 10">
            <a:extLst>
              <a:ext uri="{FF2B5EF4-FFF2-40B4-BE49-F238E27FC236}">
                <a16:creationId xmlns:a16="http://schemas.microsoft.com/office/drawing/2014/main" id="{1FF4336C-098B-40FC-ACC8-AEAF2294D354}"/>
              </a:ext>
            </a:extLst>
          </p:cNvPr>
          <p:cNvSpPr txBox="1"/>
          <p:nvPr/>
        </p:nvSpPr>
        <p:spPr>
          <a:xfrm>
            <a:off x="194973" y="1894657"/>
            <a:ext cx="5715000" cy="1631216"/>
          </a:xfrm>
          <a:prstGeom prst="rect">
            <a:avLst/>
          </a:prstGeom>
          <a:noFill/>
        </p:spPr>
        <p:txBody>
          <a:bodyPr wrap="square" rtlCol="0">
            <a:spAutoFit/>
          </a:bodyPr>
          <a:lstStyle/>
          <a:p>
            <a:r>
              <a:rPr lang="fr-FR" sz="2000" b="1" dirty="0"/>
              <a:t>Anatomie :</a:t>
            </a:r>
          </a:p>
          <a:p>
            <a:endParaRPr lang="fr-FR" sz="2000" dirty="0"/>
          </a:p>
          <a:p>
            <a:r>
              <a:rPr lang="fr-FR" sz="2000" dirty="0"/>
              <a:t>Efférences depuis les noyaux vestibulaires: </a:t>
            </a:r>
          </a:p>
          <a:p>
            <a:endParaRPr lang="fr-FR" sz="2000" dirty="0"/>
          </a:p>
          <a:p>
            <a:r>
              <a:rPr lang="fr-FR" sz="2000" dirty="0"/>
              <a:t> </a:t>
            </a:r>
          </a:p>
        </p:txBody>
      </p:sp>
    </p:spTree>
    <p:extLst>
      <p:ext uri="{BB962C8B-B14F-4D97-AF65-F5344CB8AC3E}">
        <p14:creationId xmlns:p14="http://schemas.microsoft.com/office/powerpoint/2010/main" val="297785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194973" y="2062046"/>
            <a:ext cx="6696894" cy="3785652"/>
          </a:xfrm>
          <a:prstGeom prst="rect">
            <a:avLst/>
          </a:prstGeom>
          <a:noFill/>
        </p:spPr>
        <p:txBody>
          <a:bodyPr wrap="square" rtlCol="0">
            <a:spAutoFit/>
          </a:bodyPr>
          <a:lstStyle/>
          <a:p>
            <a:r>
              <a:rPr lang="fr-FR" sz="2000" b="1" dirty="0"/>
              <a:t>Syndrome vestibulaire: </a:t>
            </a:r>
          </a:p>
          <a:p>
            <a:pPr marL="285750" indent="-285750">
              <a:buFont typeface="Arial" panose="020B0604020202020204" pitchFamily="34" charset="0"/>
              <a:buChar char="•"/>
            </a:pPr>
            <a:r>
              <a:rPr lang="fr-FR" sz="2000" dirty="0"/>
              <a:t>Vertiges = illusion de déplacement du sujet par rapport aux objets environnants. </a:t>
            </a:r>
          </a:p>
          <a:p>
            <a:pPr marL="285750" indent="-285750">
              <a:buFont typeface="Arial" panose="020B0604020202020204" pitchFamily="34" charset="0"/>
              <a:buChar char="•"/>
            </a:pPr>
            <a:r>
              <a:rPr lang="fr-FR" sz="2000" dirty="0"/>
              <a:t>Trouble de l’équilibre et de la marche : ataxie vestibulaire </a:t>
            </a:r>
          </a:p>
          <a:p>
            <a:pPr marL="742950" lvl="1" indent="-285750">
              <a:buFont typeface="Courier New" panose="02070309020205020404" pitchFamily="49" charset="0"/>
              <a:buChar char="o"/>
            </a:pPr>
            <a:r>
              <a:rPr lang="fr-FR" sz="2000" dirty="0"/>
              <a:t>Signe de Romberg latéralisé (déviation latéralisée à la fermeture des yeux)</a:t>
            </a:r>
          </a:p>
          <a:p>
            <a:pPr marL="742950" lvl="1" indent="-285750">
              <a:buFont typeface="Courier New" panose="02070309020205020404" pitchFamily="49" charset="0"/>
              <a:buChar char="o"/>
            </a:pPr>
            <a:r>
              <a:rPr lang="fr-FR" sz="2000" dirty="0"/>
              <a:t>Déviation des index</a:t>
            </a:r>
          </a:p>
          <a:p>
            <a:pPr marL="742950" lvl="1" indent="-285750">
              <a:buFont typeface="Courier New" panose="02070309020205020404" pitchFamily="49" charset="0"/>
              <a:buChar char="o"/>
            </a:pPr>
            <a:r>
              <a:rPr lang="fr-FR" sz="2000" dirty="0"/>
              <a:t>Démarche ébrieuse, embardées</a:t>
            </a:r>
          </a:p>
          <a:p>
            <a:pPr marL="742950" lvl="1" indent="-285750">
              <a:buFont typeface="Courier New" panose="02070309020205020404" pitchFamily="49" charset="0"/>
              <a:buChar char="o"/>
            </a:pPr>
            <a:endParaRPr lang="fr-FR" sz="2000" dirty="0"/>
          </a:p>
          <a:p>
            <a:pPr marL="285750" indent="-285750">
              <a:buFont typeface="Arial" panose="020B0604020202020204" pitchFamily="34" charset="0"/>
              <a:buChar char="•"/>
            </a:pPr>
            <a:r>
              <a:rPr lang="fr-FR" sz="2000" dirty="0"/>
              <a:t>Nystagmus</a:t>
            </a:r>
          </a:p>
          <a:p>
            <a:endParaRPr lang="fr-FR" sz="2000" dirty="0"/>
          </a:p>
          <a:p>
            <a:r>
              <a:rPr lang="fr-FR" sz="2000" dirty="0"/>
              <a:t> </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62</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2" name="déviation des index">
            <a:hlinkClick r:id="" action="ppaction://media"/>
            <a:extLst>
              <a:ext uri="{FF2B5EF4-FFF2-40B4-BE49-F238E27FC236}">
                <a16:creationId xmlns:a16="http://schemas.microsoft.com/office/drawing/2014/main" id="{3F11DBE0-82F8-4DB7-B078-6790937E3B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72492" y="2223855"/>
            <a:ext cx="4260556" cy="3195417"/>
          </a:xfrm>
          <a:prstGeom prst="rect">
            <a:avLst/>
          </a:prstGeom>
        </p:spPr>
      </p:pic>
    </p:spTree>
    <p:extLst>
      <p:ext uri="{BB962C8B-B14F-4D97-AF65-F5344CB8AC3E}">
        <p14:creationId xmlns:p14="http://schemas.microsoft.com/office/powerpoint/2010/main" val="33199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821274" y="1664448"/>
            <a:ext cx="5715000" cy="2585323"/>
          </a:xfrm>
          <a:prstGeom prst="rect">
            <a:avLst/>
          </a:prstGeom>
          <a:noFill/>
        </p:spPr>
        <p:txBody>
          <a:bodyPr wrap="square" rtlCol="0">
            <a:spAutoFit/>
          </a:bodyPr>
          <a:lstStyle/>
          <a:p>
            <a:r>
              <a:rPr lang="fr-FR" b="1" dirty="0"/>
              <a:t>Syndrome vestibulaire périphérique : </a:t>
            </a:r>
          </a:p>
          <a:p>
            <a:pPr marL="285750" indent="-285750">
              <a:buFont typeface="Arial" panose="020B0604020202020204" pitchFamily="34" charset="0"/>
              <a:buChar char="•"/>
            </a:pPr>
            <a:r>
              <a:rPr lang="fr-FR" dirty="0"/>
              <a:t>Grande crise rotatoire, vomissements, anxiété</a:t>
            </a:r>
          </a:p>
          <a:p>
            <a:pPr marL="285750" indent="-285750">
              <a:buFont typeface="Arial" panose="020B0604020202020204" pitchFamily="34" charset="0"/>
              <a:buChar char="•"/>
            </a:pPr>
            <a:r>
              <a:rPr lang="fr-FR" dirty="0"/>
              <a:t>Acouphènes/hypoacousie</a:t>
            </a:r>
          </a:p>
          <a:p>
            <a:pPr marL="285750" indent="-285750">
              <a:buFont typeface="Arial" panose="020B0604020202020204" pitchFamily="34" charset="0"/>
              <a:buChar char="•"/>
            </a:pPr>
            <a:r>
              <a:rPr lang="fr-FR" dirty="0"/>
              <a:t>Romberg latéralisé, latéropulsion à la marche</a:t>
            </a:r>
          </a:p>
          <a:p>
            <a:pPr marL="285750" indent="-285750">
              <a:buFont typeface="Arial" panose="020B0604020202020204" pitchFamily="34" charset="0"/>
              <a:buChar char="•"/>
            </a:pPr>
            <a:r>
              <a:rPr lang="fr-FR" dirty="0"/>
              <a:t>Nystagmus : secousse lente dans le même sens que les signes à la marche = syndrome vestibulaire harmonieux. </a:t>
            </a:r>
          </a:p>
          <a:p>
            <a:endParaRPr lang="fr-FR" dirty="0"/>
          </a:p>
          <a:p>
            <a:endParaRPr lang="fr-FR" dirty="0"/>
          </a:p>
          <a:p>
            <a:r>
              <a:rPr lang="fr-FR" dirty="0"/>
              <a:t> </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63</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8" name="Picture 7">
            <a:extLst>
              <a:ext uri="{FF2B5EF4-FFF2-40B4-BE49-F238E27FC236}">
                <a16:creationId xmlns:a16="http://schemas.microsoft.com/office/drawing/2014/main" id="{90DFDCA3-05FD-42D7-9D02-E3F934201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726" y="1664448"/>
            <a:ext cx="2554252" cy="1277126"/>
          </a:xfrm>
          <a:prstGeom prst="rect">
            <a:avLst/>
          </a:prstGeom>
        </p:spPr>
      </p:pic>
      <p:pic>
        <p:nvPicPr>
          <p:cNvPr id="12" name="Picture 11">
            <a:extLst>
              <a:ext uri="{FF2B5EF4-FFF2-40B4-BE49-F238E27FC236}">
                <a16:creationId xmlns:a16="http://schemas.microsoft.com/office/drawing/2014/main" id="{E13DE9DD-65E9-436D-AD92-EB6F35328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550" y="3499785"/>
            <a:ext cx="8304846" cy="2588344"/>
          </a:xfrm>
          <a:prstGeom prst="rect">
            <a:avLst/>
          </a:prstGeom>
        </p:spPr>
      </p:pic>
    </p:spTree>
    <p:extLst>
      <p:ext uri="{BB962C8B-B14F-4D97-AF65-F5344CB8AC3E}">
        <p14:creationId xmlns:p14="http://schemas.microsoft.com/office/powerpoint/2010/main" val="2154782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80999" y="1859339"/>
            <a:ext cx="11167533" cy="2862322"/>
          </a:xfrm>
          <a:prstGeom prst="rect">
            <a:avLst/>
          </a:prstGeom>
          <a:noFill/>
        </p:spPr>
        <p:txBody>
          <a:bodyPr wrap="square" rtlCol="0">
            <a:spAutoFit/>
          </a:bodyPr>
          <a:lstStyle/>
          <a:p>
            <a:r>
              <a:rPr lang="fr-FR" sz="2000" b="1" dirty="0"/>
              <a:t>Syndrome vestibulaire central : </a:t>
            </a:r>
          </a:p>
          <a:p>
            <a:endParaRPr lang="fr-FR" sz="2000" b="1" dirty="0"/>
          </a:p>
          <a:p>
            <a:pPr marL="285750" indent="-285750">
              <a:buFont typeface="Arial" panose="020B0604020202020204" pitchFamily="34" charset="0"/>
              <a:buChar char="•"/>
            </a:pPr>
            <a:r>
              <a:rPr lang="fr-FR" sz="2000" dirty="0"/>
              <a:t>Troubles de l’équilibre au 1</a:t>
            </a:r>
            <a:r>
              <a:rPr lang="fr-FR" sz="2000" baseline="30000" dirty="0"/>
              <a:t>er</a:t>
            </a:r>
            <a:r>
              <a:rPr lang="fr-FR" sz="2000" dirty="0"/>
              <a:t> plan, vertiges modérés ou absents. </a:t>
            </a:r>
          </a:p>
          <a:p>
            <a:pPr marL="285750" indent="-285750">
              <a:buFont typeface="Arial" panose="020B0604020202020204" pitchFamily="34" charset="0"/>
              <a:buChar char="•"/>
            </a:pPr>
            <a:r>
              <a:rPr lang="fr-FR" sz="2000" dirty="0"/>
              <a:t>Nystagmus rotatoire ou vertical</a:t>
            </a:r>
          </a:p>
          <a:p>
            <a:pPr marL="285750" indent="-285750">
              <a:buFont typeface="Arial" panose="020B0604020202020204" pitchFamily="34" charset="0"/>
              <a:buChar char="•"/>
            </a:pPr>
            <a:r>
              <a:rPr lang="fr-FR" sz="2000" dirty="0"/>
              <a:t>Romberg et déviation des index : absents ou non systématisés. Syndrome </a:t>
            </a:r>
            <a:r>
              <a:rPr lang="fr-FR" sz="2000" dirty="0" err="1"/>
              <a:t>dysharmonieux</a:t>
            </a:r>
            <a:r>
              <a:rPr lang="fr-FR" sz="2000" dirty="0"/>
              <a:t>. </a:t>
            </a:r>
          </a:p>
          <a:p>
            <a:pPr marL="285750" indent="-285750">
              <a:buFont typeface="Arial" panose="020B0604020202020204" pitchFamily="34" charset="0"/>
              <a:buChar char="•"/>
            </a:pPr>
            <a:r>
              <a:rPr lang="fr-FR" sz="2000" dirty="0"/>
              <a:t>Pas de signes </a:t>
            </a:r>
            <a:r>
              <a:rPr lang="fr-FR" sz="2000" dirty="0" err="1"/>
              <a:t>cochéaires</a:t>
            </a:r>
            <a:r>
              <a:rPr lang="fr-FR" sz="2000" dirty="0"/>
              <a:t>.</a:t>
            </a:r>
          </a:p>
          <a:p>
            <a:pPr marL="285750" indent="-285750">
              <a:buFont typeface="Arial" panose="020B0604020202020204" pitchFamily="34" charset="0"/>
              <a:buChar char="•"/>
            </a:pPr>
            <a:r>
              <a:rPr lang="fr-FR" sz="2000" dirty="0"/>
              <a:t>Signes neurologiques associés. </a:t>
            </a:r>
          </a:p>
          <a:p>
            <a:endParaRPr lang="fr-FR" sz="2000" dirty="0"/>
          </a:p>
          <a:p>
            <a:r>
              <a:rPr lang="fr-FR" sz="2000" dirty="0"/>
              <a:t> </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64</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011519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80999" y="1133456"/>
            <a:ext cx="6629401" cy="4170372"/>
          </a:xfrm>
          <a:prstGeom prst="rect">
            <a:avLst/>
          </a:prstGeom>
          <a:noFill/>
        </p:spPr>
        <p:txBody>
          <a:bodyPr wrap="square" rtlCol="0">
            <a:spAutoFit/>
          </a:bodyPr>
          <a:lstStyle/>
          <a:p>
            <a:r>
              <a:rPr lang="fr-FR" sz="2500" b="1" dirty="0">
                <a:solidFill>
                  <a:schemeClr val="accent3"/>
                </a:solidFill>
              </a:rPr>
              <a:t>Syndrome vestibulaire : étiologies </a:t>
            </a:r>
          </a:p>
          <a:p>
            <a:endParaRPr lang="fr-FR" sz="2000" b="1" dirty="0"/>
          </a:p>
          <a:p>
            <a:r>
              <a:rPr lang="fr-FR" sz="2000" b="1" dirty="0"/>
              <a:t>Vertige positionnel paroxystique bénin (VPPB) : </a:t>
            </a:r>
          </a:p>
          <a:p>
            <a:pPr marL="342900" indent="-342900">
              <a:buFont typeface="Arial" panose="020B0604020202020204" pitchFamily="34" charset="0"/>
              <a:buChar char="•"/>
            </a:pPr>
            <a:r>
              <a:rPr lang="fr-FR" sz="2000" dirty="0"/>
              <a:t>1/3 des consultations pour vertige</a:t>
            </a:r>
          </a:p>
          <a:p>
            <a:pPr marL="342900" indent="-342900">
              <a:buFont typeface="Arial" panose="020B0604020202020204" pitchFamily="34" charset="0"/>
              <a:buChar char="•"/>
            </a:pPr>
            <a:r>
              <a:rPr lang="fr-FR" sz="2000" b="1" dirty="0"/>
              <a:t>Vertige bref &lt; 30s, </a:t>
            </a:r>
            <a:r>
              <a:rPr lang="fr-FR" sz="2000" dirty="0"/>
              <a:t>avec ou sans nausées, intense, rotatoire ou linéaire</a:t>
            </a:r>
          </a:p>
          <a:p>
            <a:pPr marL="342900" indent="-342900">
              <a:buFont typeface="Arial" panose="020B0604020202020204" pitchFamily="34" charset="0"/>
              <a:buChar char="•"/>
            </a:pPr>
            <a:r>
              <a:rPr lang="fr-FR" sz="2000" dirty="0"/>
              <a:t>Récurrent, </a:t>
            </a:r>
            <a:r>
              <a:rPr lang="fr-FR" sz="2000" b="1" dirty="0"/>
              <a:t>déclenché</a:t>
            </a:r>
            <a:r>
              <a:rPr lang="fr-FR" sz="2000" dirty="0"/>
              <a:t> exclusivement par des </a:t>
            </a:r>
            <a:r>
              <a:rPr lang="fr-FR" sz="2000" b="1" dirty="0"/>
              <a:t>mouvements</a:t>
            </a:r>
            <a:r>
              <a:rPr lang="fr-FR" sz="2000" dirty="0"/>
              <a:t> spécifiques</a:t>
            </a:r>
          </a:p>
          <a:p>
            <a:pPr marL="342900" indent="-342900">
              <a:buFont typeface="Arial" panose="020B0604020202020204" pitchFamily="34" charset="0"/>
              <a:buChar char="•"/>
            </a:pPr>
            <a:r>
              <a:rPr lang="fr-FR" sz="2000" dirty="0"/>
              <a:t>Asymptomatique entre 2 vertiges. Pas d’autre symptôme. </a:t>
            </a:r>
          </a:p>
          <a:p>
            <a:pPr marL="342900" indent="-342900">
              <a:buFont typeface="Arial" panose="020B0604020202020204" pitchFamily="34" charset="0"/>
              <a:buChar char="•"/>
            </a:pPr>
            <a:r>
              <a:rPr lang="fr-FR" sz="2000" u="sng" dirty="0"/>
              <a:t>Diagnostic + : </a:t>
            </a:r>
            <a:r>
              <a:rPr lang="fr-FR" sz="2000" dirty="0"/>
              <a:t>manœuvre de </a:t>
            </a:r>
            <a:r>
              <a:rPr lang="fr-FR" sz="2000" b="1" dirty="0"/>
              <a:t>Dix et </a:t>
            </a:r>
            <a:r>
              <a:rPr lang="fr-FR" sz="2000" b="1" dirty="0" err="1"/>
              <a:t>Hallpike</a:t>
            </a:r>
            <a:r>
              <a:rPr lang="fr-FR" sz="2000" b="1" dirty="0"/>
              <a:t> </a:t>
            </a:r>
            <a:r>
              <a:rPr lang="fr-FR" sz="2000" dirty="0">
                <a:sym typeface="Wingdings" panose="05000000000000000000" pitchFamily="2" charset="2"/>
              </a:rPr>
              <a:t> nystagmus </a:t>
            </a:r>
            <a:r>
              <a:rPr lang="fr-FR" sz="2000" dirty="0" err="1">
                <a:sym typeface="Wingdings" panose="05000000000000000000" pitchFamily="2" charset="2"/>
              </a:rPr>
              <a:t>vertico</a:t>
            </a:r>
            <a:r>
              <a:rPr lang="fr-FR" sz="2000" dirty="0">
                <a:sym typeface="Wingdings" panose="05000000000000000000" pitchFamily="2" charset="2"/>
              </a:rPr>
              <a:t>-rotatoire battant vers le sol, &lt; 30s.</a:t>
            </a:r>
          </a:p>
          <a:p>
            <a:pPr marL="342900" indent="-342900">
              <a:buFont typeface="Arial" panose="020B0604020202020204" pitchFamily="34" charset="0"/>
              <a:buChar char="•"/>
            </a:pPr>
            <a:r>
              <a:rPr lang="fr-FR" sz="2000" b="1" dirty="0">
                <a:sym typeface="Wingdings" panose="05000000000000000000" pitchFamily="2" charset="2"/>
              </a:rPr>
              <a:t>Traitement: manœuvre de </a:t>
            </a:r>
            <a:r>
              <a:rPr lang="fr-FR" sz="2000" b="1" dirty="0" err="1">
                <a:sym typeface="Wingdings" panose="05000000000000000000" pitchFamily="2" charset="2"/>
              </a:rPr>
              <a:t>Semont</a:t>
            </a:r>
            <a:r>
              <a:rPr lang="fr-FR" sz="2000" dirty="0">
                <a:sym typeface="Wingdings" panose="05000000000000000000" pitchFamily="2" charset="2"/>
              </a:rPr>
              <a:t>, libère le canal semi-circulaire postérieur des lithiases. Guérison 80-90% des cas </a:t>
            </a:r>
            <a:r>
              <a:rPr lang="fr-FR" sz="2000" dirty="0"/>
              <a:t>  </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65</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3" name="Picture 2">
            <a:extLst>
              <a:ext uri="{FF2B5EF4-FFF2-40B4-BE49-F238E27FC236}">
                <a16:creationId xmlns:a16="http://schemas.microsoft.com/office/drawing/2014/main" id="{B0FC798B-478A-4C42-949C-8F56D7E7B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1" y="2125126"/>
            <a:ext cx="3767678" cy="3306138"/>
          </a:xfrm>
          <a:prstGeom prst="rect">
            <a:avLst/>
          </a:prstGeom>
        </p:spPr>
      </p:pic>
    </p:spTree>
    <p:extLst>
      <p:ext uri="{BB962C8B-B14F-4D97-AF65-F5344CB8AC3E}">
        <p14:creationId xmlns:p14="http://schemas.microsoft.com/office/powerpoint/2010/main" val="2879531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499533" y="2062046"/>
            <a:ext cx="4563534" cy="3785652"/>
          </a:xfrm>
          <a:prstGeom prst="rect">
            <a:avLst/>
          </a:prstGeom>
          <a:noFill/>
        </p:spPr>
        <p:txBody>
          <a:bodyPr wrap="square" rtlCol="0">
            <a:spAutoFit/>
          </a:bodyPr>
          <a:lstStyle/>
          <a:p>
            <a:endParaRPr lang="fr-FR" sz="2000" b="1" u="sng" dirty="0"/>
          </a:p>
          <a:p>
            <a:r>
              <a:rPr lang="fr-FR" sz="2000" b="1" u="sng" dirty="0"/>
              <a:t>Manœuvre de </a:t>
            </a:r>
            <a:r>
              <a:rPr lang="fr-FR" sz="2000" b="1" u="sng" dirty="0" err="1"/>
              <a:t>Semont</a:t>
            </a:r>
            <a:r>
              <a:rPr lang="fr-FR" sz="2000" b="1" u="sng" dirty="0"/>
              <a:t> : </a:t>
            </a:r>
          </a:p>
          <a:p>
            <a:r>
              <a:rPr lang="fr-FR" sz="2000" i="0" dirty="0">
                <a:effectLst/>
              </a:rPr>
              <a:t>Le patient est lentement allongé latéralement sur le côté déclenchant le vertige (ici à gauche), la tête tournée de 45° du côté opposé (ici à droite). Le patient est ensuite basculé rapidement dans le plan frontal de 180° sur son côté opposé (ici à droite), la tête maintenue en rotation (ici droite). L'apparition d'un vertige et d'un nystagmus rotatoire signe la guérison.</a:t>
            </a:r>
            <a:endParaRPr lang="fr-FR" sz="2000"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66</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8" name="Picture 7">
            <a:extLst>
              <a:ext uri="{FF2B5EF4-FFF2-40B4-BE49-F238E27FC236}">
                <a16:creationId xmlns:a16="http://schemas.microsoft.com/office/drawing/2014/main" id="{F212FA27-80B2-483B-AA2F-51E81B429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143" y="1372587"/>
            <a:ext cx="6316133" cy="4737100"/>
          </a:xfrm>
          <a:prstGeom prst="rect">
            <a:avLst/>
          </a:prstGeom>
        </p:spPr>
      </p:pic>
    </p:spTree>
    <p:extLst>
      <p:ext uri="{BB962C8B-B14F-4D97-AF65-F5344CB8AC3E}">
        <p14:creationId xmlns:p14="http://schemas.microsoft.com/office/powerpoint/2010/main" val="3636784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584199" y="1664448"/>
            <a:ext cx="11303001" cy="3247043"/>
          </a:xfrm>
          <a:prstGeom prst="rect">
            <a:avLst/>
          </a:prstGeom>
          <a:noFill/>
        </p:spPr>
        <p:txBody>
          <a:bodyPr wrap="square" rtlCol="0">
            <a:spAutoFit/>
          </a:bodyPr>
          <a:lstStyle/>
          <a:p>
            <a:r>
              <a:rPr lang="fr-FR" sz="2500" b="1" dirty="0">
                <a:solidFill>
                  <a:schemeClr val="accent3"/>
                </a:solidFill>
              </a:rPr>
              <a:t>Syndrome vestibulaire : étiologies </a:t>
            </a:r>
          </a:p>
          <a:p>
            <a:endParaRPr lang="fr-FR" sz="2000" b="1" dirty="0"/>
          </a:p>
          <a:p>
            <a:r>
              <a:rPr lang="fr-FR" sz="2000" b="1" dirty="0"/>
              <a:t>Autres vertiges positionnels</a:t>
            </a:r>
          </a:p>
          <a:p>
            <a:pPr marL="342900" indent="-342900">
              <a:buFont typeface="Arial" panose="020B0604020202020204" pitchFamily="34" charset="0"/>
              <a:buChar char="•"/>
            </a:pPr>
            <a:r>
              <a:rPr lang="fr-FR" sz="2000" dirty="0"/>
              <a:t>Lésions cérébelleuses ou du tronc cérébral. </a:t>
            </a:r>
          </a:p>
          <a:p>
            <a:r>
              <a:rPr lang="fr-FR" sz="2000" dirty="0"/>
              <a:t>Signes neurologiques associés, atypies, résiste aux manœuvres libératoire.</a:t>
            </a:r>
          </a:p>
          <a:p>
            <a:r>
              <a:rPr lang="fr-FR" sz="2000" dirty="0">
                <a:sym typeface="Wingdings" panose="05000000000000000000" pitchFamily="2" charset="2"/>
              </a:rPr>
              <a:t> IRM si doute</a:t>
            </a:r>
            <a:endParaRPr lang="fr-FR" sz="2000" dirty="0"/>
          </a:p>
          <a:p>
            <a:endParaRPr lang="fr-FR" sz="2000" dirty="0"/>
          </a:p>
          <a:p>
            <a:pPr marL="342900" indent="-342900">
              <a:buFont typeface="Arial" panose="020B0604020202020204" pitchFamily="34" charset="0"/>
              <a:buChar char="•"/>
            </a:pPr>
            <a:r>
              <a:rPr lang="fr-FR" sz="2000" dirty="0"/>
              <a:t>Alcoolisation aiguë</a:t>
            </a:r>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000" dirty="0"/>
              <a:t>Pathologie ORL si signes otologiques associés</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67</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139897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70934" y="1200687"/>
            <a:ext cx="11599334" cy="5550217"/>
          </a:xfrm>
          <a:prstGeom prst="rect">
            <a:avLst/>
          </a:prstGeom>
          <a:noFill/>
        </p:spPr>
        <p:txBody>
          <a:bodyPr wrap="square" rtlCol="0">
            <a:spAutoFit/>
          </a:bodyPr>
          <a:lstStyle/>
          <a:p>
            <a:r>
              <a:rPr lang="fr-FR" sz="2500" b="1" dirty="0">
                <a:solidFill>
                  <a:schemeClr val="accent3"/>
                </a:solidFill>
              </a:rPr>
              <a:t>Syndrome vestibulaire : étiologies </a:t>
            </a:r>
          </a:p>
          <a:p>
            <a:r>
              <a:rPr lang="fr-FR" sz="2000" b="1" dirty="0"/>
              <a:t>Grand vertige inaugural de plusieurs heures (&gt;12h)</a:t>
            </a:r>
          </a:p>
          <a:p>
            <a:r>
              <a:rPr lang="fr-FR" sz="2000" dirty="0"/>
              <a:t>Syndrome vestibulaire destructif : vertige rotatoire intense, station debout difficile, nystagmus, recrudescence aux mouvements de la tête, vomissements, anxiété</a:t>
            </a:r>
          </a:p>
          <a:p>
            <a:r>
              <a:rPr lang="fr-FR" sz="2000" dirty="0"/>
              <a:t>Si isolé : névrite vestibulaire</a:t>
            </a:r>
          </a:p>
          <a:p>
            <a:r>
              <a:rPr lang="fr-FR" sz="2000" dirty="0"/>
              <a:t>Diagnostic différentiel : AVC ischémique cérébelleux </a:t>
            </a:r>
          </a:p>
          <a:p>
            <a:endParaRPr lang="fr-FR" sz="2000" dirty="0"/>
          </a:p>
          <a:p>
            <a:pPr marL="342900" indent="-342900">
              <a:buFont typeface="Arial" panose="020B0604020202020204" pitchFamily="34" charset="0"/>
              <a:buChar char="•"/>
            </a:pPr>
            <a:r>
              <a:rPr lang="fr-FR" sz="2000" b="1" dirty="0"/>
              <a:t>Névrite vestibulaire:</a:t>
            </a:r>
          </a:p>
          <a:p>
            <a:pPr marL="800100" lvl="1" indent="-342900">
              <a:buFont typeface="Courier New" panose="02070309020205020404" pitchFamily="49" charset="0"/>
              <a:buChar char="o"/>
            </a:pPr>
            <a:r>
              <a:rPr lang="fr-FR" sz="2000" b="1" dirty="0"/>
              <a:t>Grand vertige durable (24-48h), </a:t>
            </a:r>
            <a:r>
              <a:rPr lang="fr-FR" sz="2000" dirty="0"/>
              <a:t>accentué par les mouvements de la tête. Pas de signe neurologique ou cochléaire. Peut faire suite à un épisode viral</a:t>
            </a:r>
          </a:p>
          <a:p>
            <a:pPr marL="800100" lvl="1" indent="-342900">
              <a:buFont typeface="Courier New" panose="02070309020205020404" pitchFamily="49" charset="0"/>
              <a:buChar char="o"/>
            </a:pPr>
            <a:r>
              <a:rPr lang="fr-FR" sz="2000" dirty="0"/>
              <a:t>Syndrome vestibulaire harmonieux</a:t>
            </a:r>
          </a:p>
          <a:p>
            <a:pPr marL="800100" lvl="1" indent="-342900">
              <a:buFont typeface="Courier New" panose="02070309020205020404" pitchFamily="49" charset="0"/>
              <a:buChar char="o"/>
            </a:pPr>
            <a:r>
              <a:rPr lang="fr-FR" sz="2000" b="1" dirty="0"/>
              <a:t>Puis instabilité</a:t>
            </a:r>
            <a:r>
              <a:rPr lang="fr-FR" sz="2000" dirty="0"/>
              <a:t>. </a:t>
            </a:r>
          </a:p>
          <a:p>
            <a:pPr marL="800100" lvl="1" indent="-342900">
              <a:buFont typeface="Courier New" panose="02070309020205020404" pitchFamily="49" charset="0"/>
              <a:buChar char="o"/>
            </a:pPr>
            <a:r>
              <a:rPr lang="fr-FR" sz="2000" dirty="0"/>
              <a:t>Processus viral, inflammatoire, rarement vasculaire. </a:t>
            </a:r>
          </a:p>
          <a:p>
            <a:r>
              <a:rPr lang="fr-FR" sz="2000" b="1" u="sng" dirty="0"/>
              <a:t>Traitement</a:t>
            </a:r>
            <a:r>
              <a:rPr lang="fr-FR" sz="2000" dirty="0"/>
              <a:t>: dépresseurs vestibulaires (antihistaminiques, </a:t>
            </a:r>
            <a:r>
              <a:rPr lang="fr-FR" sz="2000" dirty="0" err="1"/>
              <a:t>acétyl</a:t>
            </a:r>
            <a:r>
              <a:rPr lang="fr-FR" sz="2000" dirty="0"/>
              <a:t>-leucine, </a:t>
            </a:r>
            <a:r>
              <a:rPr lang="fr-FR" sz="2000" dirty="0" err="1"/>
              <a:t>anti-émétique</a:t>
            </a:r>
            <a:r>
              <a:rPr lang="fr-FR" sz="2000" dirty="0"/>
              <a:t>), +/- anxiolytiques, &lt;48h</a:t>
            </a:r>
          </a:p>
          <a:p>
            <a:r>
              <a:rPr lang="fr-FR" sz="2000" dirty="0"/>
              <a:t>Rééducation vestibulaire. </a:t>
            </a:r>
          </a:p>
          <a:p>
            <a:pPr lvl="1"/>
            <a:endParaRPr lang="fr-FR" sz="2000"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68</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814882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70933" y="1200686"/>
            <a:ext cx="7999857" cy="3939540"/>
          </a:xfrm>
          <a:prstGeom prst="rect">
            <a:avLst/>
          </a:prstGeom>
          <a:noFill/>
        </p:spPr>
        <p:txBody>
          <a:bodyPr wrap="square" rtlCol="0">
            <a:spAutoFit/>
          </a:bodyPr>
          <a:lstStyle/>
          <a:p>
            <a:r>
              <a:rPr lang="fr-FR" sz="2500" b="1" dirty="0">
                <a:solidFill>
                  <a:schemeClr val="accent3"/>
                </a:solidFill>
              </a:rPr>
              <a:t>Syndrome vestibulaire : étiologies </a:t>
            </a:r>
          </a:p>
          <a:p>
            <a:endParaRPr lang="fr-FR" sz="2500" b="1" dirty="0">
              <a:solidFill>
                <a:schemeClr val="accent3"/>
              </a:solidFill>
            </a:endParaRPr>
          </a:p>
          <a:p>
            <a:r>
              <a:rPr lang="fr-FR" sz="2000" b="1" dirty="0"/>
              <a:t>Grand vertige inaugural de plusieurs heures (&gt;12h)</a:t>
            </a:r>
          </a:p>
          <a:p>
            <a:endParaRPr lang="fr-FR" sz="2000" b="1" dirty="0"/>
          </a:p>
          <a:p>
            <a:pPr marL="342900" indent="-342900">
              <a:buFont typeface="Arial" panose="020B0604020202020204" pitchFamily="34" charset="0"/>
              <a:buChar char="•"/>
            </a:pPr>
            <a:r>
              <a:rPr lang="fr-FR" sz="2000" b="1" dirty="0"/>
              <a:t>AVC ischémique vertébro-basilaire: </a:t>
            </a:r>
          </a:p>
          <a:p>
            <a:pPr marL="800100" lvl="1" indent="-342900">
              <a:buFont typeface="Courier New" panose="02070309020205020404" pitchFamily="49" charset="0"/>
              <a:buChar char="o"/>
            </a:pPr>
            <a:r>
              <a:rPr lang="fr-FR" sz="2000" b="1" dirty="0"/>
              <a:t>Fossette latérale du bulbe</a:t>
            </a:r>
          </a:p>
          <a:p>
            <a:pPr lvl="1"/>
            <a:endParaRPr lang="fr-FR" sz="2000" b="1" dirty="0"/>
          </a:p>
          <a:p>
            <a:r>
              <a:rPr lang="fr-FR" sz="2000" b="1" dirty="0">
                <a:sym typeface="Wingdings" panose="05000000000000000000" pitchFamily="2" charset="2"/>
              </a:rPr>
              <a:t> </a:t>
            </a:r>
            <a:r>
              <a:rPr lang="fr-FR" sz="2000" b="1" dirty="0"/>
              <a:t>Syndrome de Wallenberg : </a:t>
            </a:r>
            <a:r>
              <a:rPr lang="fr-FR" sz="2000" dirty="0" err="1"/>
              <a:t>sd</a:t>
            </a:r>
            <a:r>
              <a:rPr lang="fr-FR" sz="2000" dirty="0"/>
              <a:t> vestibulaire (parfois d’allure périphérique), </a:t>
            </a:r>
            <a:r>
              <a:rPr lang="fr-FR" sz="2000" dirty="0" err="1"/>
              <a:t>sd</a:t>
            </a:r>
            <a:r>
              <a:rPr lang="fr-FR" sz="2000" dirty="0"/>
              <a:t> cérébelleux, Claude Bernard Horner (atteinte sympathique), hypoesthésie faciale (noyau du V), syndrome spinothalamique controlatéral. </a:t>
            </a:r>
          </a:p>
          <a:p>
            <a:pPr marL="800100" lvl="1" indent="-342900">
              <a:buFont typeface="Courier New" panose="02070309020205020404" pitchFamily="49" charset="0"/>
              <a:buChar char="o"/>
            </a:pPr>
            <a:endParaRPr lang="fr-FR" sz="2000"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69</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3" name="Picture 2">
            <a:extLst>
              <a:ext uri="{FF2B5EF4-FFF2-40B4-BE49-F238E27FC236}">
                <a16:creationId xmlns:a16="http://schemas.microsoft.com/office/drawing/2014/main" id="{644A5EAD-C5E6-4696-B6F9-28A97C259A9C}"/>
              </a:ext>
            </a:extLst>
          </p:cNvPr>
          <p:cNvPicPr>
            <a:picLocks noChangeAspect="1"/>
          </p:cNvPicPr>
          <p:nvPr/>
        </p:nvPicPr>
        <p:blipFill rotWithShape="1">
          <a:blip r:embed="rId3">
            <a:extLst>
              <a:ext uri="{28A0092B-C50C-407E-A947-70E740481C1C}">
                <a14:useLocalDpi xmlns:a14="http://schemas.microsoft.com/office/drawing/2010/main" val="0"/>
              </a:ext>
            </a:extLst>
          </a:blip>
          <a:srcRect b="8642"/>
          <a:stretch/>
        </p:blipFill>
        <p:spPr>
          <a:xfrm>
            <a:off x="7432124" y="1681792"/>
            <a:ext cx="4267200" cy="4528674"/>
          </a:xfrm>
          <a:prstGeom prst="rect">
            <a:avLst/>
          </a:prstGeom>
        </p:spPr>
      </p:pic>
      <p:sp>
        <p:nvSpPr>
          <p:cNvPr id="8" name="Rectangle 7">
            <a:extLst>
              <a:ext uri="{FF2B5EF4-FFF2-40B4-BE49-F238E27FC236}">
                <a16:creationId xmlns:a16="http://schemas.microsoft.com/office/drawing/2014/main" id="{4CC9FFEF-CDCC-430A-9A90-63C12CCA03BF}"/>
              </a:ext>
            </a:extLst>
          </p:cNvPr>
          <p:cNvSpPr/>
          <p:nvPr/>
        </p:nvSpPr>
        <p:spPr>
          <a:xfrm>
            <a:off x="9424715" y="4750760"/>
            <a:ext cx="389467" cy="38946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942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03FE73-8DD7-47E6-B75F-0B69DCE6A29F}"/>
              </a:ext>
            </a:extLst>
          </p:cNvPr>
          <p:cNvSpPr>
            <a:spLocks noGrp="1"/>
          </p:cNvSpPr>
          <p:nvPr>
            <p:ph type="sldNum" sz="quarter" idx="12"/>
          </p:nvPr>
        </p:nvSpPr>
        <p:spPr/>
        <p:txBody>
          <a:bodyPr/>
          <a:lstStyle/>
          <a:p>
            <a:fld id="{13F56A8A-EE5A-493B-B0C3-0BB7E491F091}" type="slidenum">
              <a:rPr lang="en-US" smtClean="0"/>
              <a:t>7</a:t>
            </a:fld>
            <a:endParaRPr lang="en-US"/>
          </a:p>
        </p:txBody>
      </p:sp>
      <p:cxnSp>
        <p:nvCxnSpPr>
          <p:cNvPr id="3" name="Connecteur droit 4">
            <a:extLst>
              <a:ext uri="{FF2B5EF4-FFF2-40B4-BE49-F238E27FC236}">
                <a16:creationId xmlns:a16="http://schemas.microsoft.com/office/drawing/2014/main" id="{0A0A3E40-5E53-4155-9069-3B67743DCA33}"/>
              </a:ext>
            </a:extLst>
          </p:cNvPr>
          <p:cNvCxnSpPr>
            <a:cxnSpLocks/>
          </p:cNvCxnSpPr>
          <p:nvPr/>
        </p:nvCxnSpPr>
        <p:spPr>
          <a:xfrm>
            <a:off x="1075765" y="1183341"/>
            <a:ext cx="1004047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ZoneTexte 6">
            <a:extLst>
              <a:ext uri="{FF2B5EF4-FFF2-40B4-BE49-F238E27FC236}">
                <a16:creationId xmlns:a16="http://schemas.microsoft.com/office/drawing/2014/main" id="{41941979-D46F-4716-8D68-5C88F8A3F745}"/>
              </a:ext>
            </a:extLst>
          </p:cNvPr>
          <p:cNvSpPr txBox="1"/>
          <p:nvPr/>
        </p:nvSpPr>
        <p:spPr>
          <a:xfrm>
            <a:off x="1075765" y="412376"/>
            <a:ext cx="8940846" cy="707886"/>
          </a:xfrm>
          <a:prstGeom prst="rect">
            <a:avLst/>
          </a:prstGeom>
          <a:noFill/>
        </p:spPr>
        <p:txBody>
          <a:bodyPr wrap="none" rtlCol="0">
            <a:spAutoFit/>
          </a:bodyPr>
          <a:lstStyle/>
          <a:p>
            <a:r>
              <a:rPr lang="fr-FR" sz="4000" dirty="0">
                <a:solidFill>
                  <a:srgbClr val="0070C0"/>
                </a:solidFill>
                <a:latin typeface="+mj-lt"/>
              </a:rPr>
              <a:t>Sémiologie : syndrome pyramidal (central)</a:t>
            </a:r>
            <a:endParaRPr lang="en-US" sz="4000" dirty="0">
              <a:solidFill>
                <a:srgbClr val="0070C0"/>
              </a:solidFill>
              <a:latin typeface="+mj-lt"/>
            </a:endParaRPr>
          </a:p>
        </p:txBody>
      </p:sp>
      <p:sp>
        <p:nvSpPr>
          <p:cNvPr id="6" name="TextBox 5">
            <a:extLst>
              <a:ext uri="{FF2B5EF4-FFF2-40B4-BE49-F238E27FC236}">
                <a16:creationId xmlns:a16="http://schemas.microsoft.com/office/drawing/2014/main" id="{0246E0E5-DEC9-4414-8410-FFF4B606DFC6}"/>
              </a:ext>
            </a:extLst>
          </p:cNvPr>
          <p:cNvSpPr txBox="1"/>
          <p:nvPr/>
        </p:nvSpPr>
        <p:spPr>
          <a:xfrm>
            <a:off x="304800" y="1644134"/>
            <a:ext cx="6096000" cy="369332"/>
          </a:xfrm>
          <a:prstGeom prst="rect">
            <a:avLst/>
          </a:prstGeom>
          <a:noFill/>
        </p:spPr>
        <p:txBody>
          <a:bodyPr wrap="square">
            <a:spAutoFit/>
          </a:bodyPr>
          <a:lstStyle/>
          <a:p>
            <a:r>
              <a:rPr lang="fr-FR" b="1" dirty="0">
                <a:solidFill>
                  <a:srgbClr val="0070C0"/>
                </a:solidFill>
              </a:rPr>
              <a:t>Réflexes </a:t>
            </a:r>
            <a:r>
              <a:rPr lang="fr-FR" b="1" dirty="0" err="1">
                <a:solidFill>
                  <a:srgbClr val="0070C0"/>
                </a:solidFill>
              </a:rPr>
              <a:t>ostéo-tendineux</a:t>
            </a:r>
            <a:r>
              <a:rPr lang="fr-FR" b="1" dirty="0">
                <a:solidFill>
                  <a:srgbClr val="0070C0"/>
                </a:solidFill>
              </a:rPr>
              <a:t> vifs, diffusants, </a:t>
            </a:r>
            <a:r>
              <a:rPr lang="fr-FR" b="1" dirty="0" err="1">
                <a:solidFill>
                  <a:srgbClr val="0070C0"/>
                </a:solidFill>
              </a:rPr>
              <a:t>polycinétiques</a:t>
            </a:r>
            <a:r>
              <a:rPr lang="fr-FR" b="1" dirty="0">
                <a:solidFill>
                  <a:srgbClr val="0070C0"/>
                </a:solidFill>
              </a:rPr>
              <a:t> :</a:t>
            </a:r>
            <a:endParaRPr lang="fr-FR" dirty="0"/>
          </a:p>
        </p:txBody>
      </p:sp>
      <p:pic>
        <p:nvPicPr>
          <p:cNvPr id="7" name="rot vifs">
            <a:hlinkClick r:id="" action="ppaction://media"/>
            <a:extLst>
              <a:ext uri="{FF2B5EF4-FFF2-40B4-BE49-F238E27FC236}">
                <a16:creationId xmlns:a16="http://schemas.microsoft.com/office/drawing/2014/main" id="{F32720F8-501A-493D-9CBA-B7DDF5404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1400" y="2343149"/>
            <a:ext cx="5029200" cy="3771900"/>
          </a:xfrm>
          <a:prstGeom prst="rect">
            <a:avLst/>
          </a:prstGeom>
        </p:spPr>
      </p:pic>
    </p:spTree>
    <p:extLst>
      <p:ext uri="{BB962C8B-B14F-4D97-AF65-F5344CB8AC3E}">
        <p14:creationId xmlns:p14="http://schemas.microsoft.com/office/powerpoint/2010/main" val="38544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54ABC9-669A-4D3F-9B2B-84D4CB1F2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682" y="1200686"/>
            <a:ext cx="4290916" cy="5063281"/>
          </a:xfrm>
          <a:prstGeom prst="rect">
            <a:avLst/>
          </a:prstGeom>
        </p:spPr>
      </p:pic>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70933" y="1200685"/>
            <a:ext cx="6579797" cy="3862596"/>
          </a:xfrm>
          <a:prstGeom prst="rect">
            <a:avLst/>
          </a:prstGeom>
          <a:noFill/>
        </p:spPr>
        <p:txBody>
          <a:bodyPr wrap="square" rtlCol="0">
            <a:spAutoFit/>
          </a:bodyPr>
          <a:lstStyle/>
          <a:p>
            <a:r>
              <a:rPr lang="fr-FR" sz="2500" b="1" dirty="0">
                <a:solidFill>
                  <a:schemeClr val="accent3"/>
                </a:solidFill>
              </a:rPr>
              <a:t>Syndrome vestibulaire : étiologies </a:t>
            </a:r>
          </a:p>
          <a:p>
            <a:r>
              <a:rPr lang="fr-FR" sz="2000" b="1" dirty="0"/>
              <a:t>Grand vertige inaugural de plusieurs heures (&gt;12h)</a:t>
            </a:r>
          </a:p>
          <a:p>
            <a:pPr marL="342900" indent="-342900">
              <a:buFont typeface="Arial" panose="020B0604020202020204" pitchFamily="34" charset="0"/>
              <a:buChar char="•"/>
            </a:pPr>
            <a:r>
              <a:rPr lang="fr-FR" sz="2000" b="1" dirty="0"/>
              <a:t>AVC ischémique vertébro-basilaire: </a:t>
            </a:r>
          </a:p>
          <a:p>
            <a:pPr lvl="1"/>
            <a:endParaRPr lang="fr-FR" sz="2000" dirty="0"/>
          </a:p>
          <a:p>
            <a:pPr marL="800100" lvl="1" indent="-342900">
              <a:buFont typeface="Courier New" panose="02070309020205020404" pitchFamily="49" charset="0"/>
              <a:buChar char="o"/>
            </a:pPr>
            <a:r>
              <a:rPr lang="fr-FR" sz="2000" b="1" dirty="0"/>
              <a:t>Infarctus cérébelleux : </a:t>
            </a:r>
          </a:p>
          <a:p>
            <a:r>
              <a:rPr lang="fr-FR" sz="2000" dirty="0"/>
              <a:t>Grand vertige, nausées, vomissements. Syndrome cérébelleux cinétique homolatéral, dysarthrie. </a:t>
            </a:r>
          </a:p>
          <a:p>
            <a:r>
              <a:rPr lang="fr-FR" sz="2000" dirty="0"/>
              <a:t>Drapeaux rouges faisant envisager AVC cérébelleux : </a:t>
            </a:r>
          </a:p>
          <a:p>
            <a:pPr marL="342900" indent="-342900">
              <a:buFontTx/>
              <a:buChar char="-"/>
            </a:pPr>
            <a:r>
              <a:rPr lang="fr-FR" sz="2000" dirty="0"/>
              <a:t>Facteurs de risque CV</a:t>
            </a:r>
          </a:p>
          <a:p>
            <a:pPr marL="342900" indent="-342900">
              <a:buFontTx/>
              <a:buChar char="-"/>
            </a:pPr>
            <a:r>
              <a:rPr lang="fr-FR" sz="2000" dirty="0"/>
              <a:t>Céphalée ou cervicalgie (dissection vertébrale)</a:t>
            </a:r>
          </a:p>
          <a:p>
            <a:pPr marL="342900" indent="-342900">
              <a:buFontTx/>
              <a:buChar char="-"/>
            </a:pPr>
            <a:r>
              <a:rPr lang="fr-FR" sz="2000" dirty="0"/>
              <a:t>Diplopie, strabisme vertical</a:t>
            </a:r>
          </a:p>
          <a:p>
            <a:pPr marL="342900" indent="-342900">
              <a:buFontTx/>
              <a:buChar char="-"/>
            </a:pPr>
            <a:r>
              <a:rPr lang="fr-FR" sz="2000" dirty="0"/>
              <a:t>Nystagmus vertical pur ou changeant de direction. </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70</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167242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70933" y="1200686"/>
            <a:ext cx="8398933" cy="2939266"/>
          </a:xfrm>
          <a:prstGeom prst="rect">
            <a:avLst/>
          </a:prstGeom>
          <a:noFill/>
        </p:spPr>
        <p:txBody>
          <a:bodyPr wrap="square" rtlCol="0">
            <a:spAutoFit/>
          </a:bodyPr>
          <a:lstStyle/>
          <a:p>
            <a:r>
              <a:rPr lang="fr-FR" sz="2500" b="1" dirty="0">
                <a:solidFill>
                  <a:schemeClr val="accent3"/>
                </a:solidFill>
              </a:rPr>
              <a:t>Syndrome vestibulaire : étiologies </a:t>
            </a:r>
          </a:p>
          <a:p>
            <a:r>
              <a:rPr lang="fr-FR" sz="2000" b="1" dirty="0"/>
              <a:t>Grand vertige inaugural de plusieurs heures (&gt;12h)</a:t>
            </a:r>
          </a:p>
          <a:p>
            <a:pPr marL="342900" indent="-342900">
              <a:buFont typeface="Arial" panose="020B0604020202020204" pitchFamily="34" charset="0"/>
              <a:buChar char="•"/>
            </a:pPr>
            <a:r>
              <a:rPr lang="fr-FR" sz="2000" b="1" dirty="0"/>
              <a:t>Traumatisme crânien : </a:t>
            </a:r>
          </a:p>
          <a:p>
            <a:r>
              <a:rPr lang="fr-FR" sz="2000" dirty="0"/>
              <a:t>Avec signes otologiques.</a:t>
            </a:r>
          </a:p>
          <a:p>
            <a:endParaRPr lang="fr-FR" sz="2000" dirty="0"/>
          </a:p>
          <a:p>
            <a:pPr marL="342900" indent="-342900">
              <a:buFont typeface="Arial" panose="020B0604020202020204" pitchFamily="34" charset="0"/>
              <a:buChar char="•"/>
            </a:pPr>
            <a:r>
              <a:rPr lang="fr-FR" sz="2000" i="1" dirty="0"/>
              <a:t>Labyrinthite infectieuse (complication rare et grave des otites chroniques)</a:t>
            </a:r>
          </a:p>
          <a:p>
            <a:pPr marL="342900" indent="-342900">
              <a:buFont typeface="Arial" panose="020B0604020202020204" pitchFamily="34" charset="0"/>
              <a:buChar char="•"/>
            </a:pPr>
            <a:endParaRPr lang="fr-FR" sz="2000" i="1" dirty="0"/>
          </a:p>
          <a:p>
            <a:pPr marL="342900" indent="-342900">
              <a:buFont typeface="Arial" panose="020B0604020202020204" pitchFamily="34" charset="0"/>
              <a:buChar char="•"/>
            </a:pPr>
            <a:r>
              <a:rPr lang="fr-FR" sz="2000" i="1" dirty="0"/>
              <a:t>Thrombose de l’artère auditive interne </a:t>
            </a:r>
          </a:p>
          <a:p>
            <a:endParaRPr lang="fr-FR" sz="2000"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71</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2" name="Left Bracket 1">
            <a:extLst>
              <a:ext uri="{FF2B5EF4-FFF2-40B4-BE49-F238E27FC236}">
                <a16:creationId xmlns:a16="http://schemas.microsoft.com/office/drawing/2014/main" id="{69528061-90C7-4881-9A40-16D687D2BB97}"/>
              </a:ext>
            </a:extLst>
          </p:cNvPr>
          <p:cNvSpPr/>
          <p:nvPr/>
        </p:nvSpPr>
        <p:spPr>
          <a:xfrm>
            <a:off x="270933" y="2743200"/>
            <a:ext cx="558800" cy="113453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Left Bracket 10">
            <a:extLst>
              <a:ext uri="{FF2B5EF4-FFF2-40B4-BE49-F238E27FC236}">
                <a16:creationId xmlns:a16="http://schemas.microsoft.com/office/drawing/2014/main" id="{A6916071-D477-457D-B80F-9A273580E4A6}"/>
              </a:ext>
            </a:extLst>
          </p:cNvPr>
          <p:cNvSpPr/>
          <p:nvPr/>
        </p:nvSpPr>
        <p:spPr>
          <a:xfrm flipH="1">
            <a:off x="8314266" y="2743200"/>
            <a:ext cx="558800" cy="113453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TextBox 2">
            <a:extLst>
              <a:ext uri="{FF2B5EF4-FFF2-40B4-BE49-F238E27FC236}">
                <a16:creationId xmlns:a16="http://schemas.microsoft.com/office/drawing/2014/main" id="{02AD8720-7152-4C45-A4F6-631474BF6181}"/>
              </a:ext>
            </a:extLst>
          </p:cNvPr>
          <p:cNvSpPr txBox="1"/>
          <p:nvPr/>
        </p:nvSpPr>
        <p:spPr>
          <a:xfrm>
            <a:off x="9133467" y="3125800"/>
            <a:ext cx="3522134" cy="369332"/>
          </a:xfrm>
          <a:prstGeom prst="rect">
            <a:avLst/>
          </a:prstGeom>
          <a:noFill/>
        </p:spPr>
        <p:txBody>
          <a:bodyPr wrap="square" rtlCol="0">
            <a:spAutoFit/>
          </a:bodyPr>
          <a:lstStyle/>
          <a:p>
            <a:r>
              <a:rPr lang="fr-FR" i="1" dirty="0"/>
              <a:t>Info complémentaire</a:t>
            </a:r>
          </a:p>
        </p:txBody>
      </p:sp>
    </p:spTree>
    <p:extLst>
      <p:ext uri="{BB962C8B-B14F-4D97-AF65-F5344CB8AC3E}">
        <p14:creationId xmlns:p14="http://schemas.microsoft.com/office/powerpoint/2010/main" val="2275110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270934" y="1200686"/>
            <a:ext cx="7484534" cy="5093702"/>
          </a:xfrm>
          <a:prstGeom prst="rect">
            <a:avLst/>
          </a:prstGeom>
          <a:noFill/>
        </p:spPr>
        <p:txBody>
          <a:bodyPr wrap="square" rtlCol="0">
            <a:spAutoFit/>
          </a:bodyPr>
          <a:lstStyle/>
          <a:p>
            <a:r>
              <a:rPr lang="fr-FR" sz="2500" b="1" dirty="0">
                <a:solidFill>
                  <a:schemeClr val="accent3"/>
                </a:solidFill>
              </a:rPr>
              <a:t>Syndrome vestibulaire : étiologies </a:t>
            </a:r>
          </a:p>
          <a:p>
            <a:r>
              <a:rPr lang="fr-FR" sz="2000" b="1" dirty="0"/>
              <a:t>Vertiges récurrents </a:t>
            </a:r>
          </a:p>
          <a:p>
            <a:pPr marL="342900" indent="-342900">
              <a:buFont typeface="Arial" panose="020B0604020202020204" pitchFamily="34" charset="0"/>
              <a:buChar char="•"/>
            </a:pPr>
            <a:r>
              <a:rPr lang="fr-FR" sz="2000" b="1" dirty="0"/>
              <a:t>Maladie de Ménière</a:t>
            </a:r>
          </a:p>
          <a:p>
            <a:pPr marL="800100" lvl="1" indent="-342900">
              <a:buFont typeface="Courier New" panose="02070309020205020404" pitchFamily="49" charset="0"/>
              <a:buChar char="o"/>
            </a:pPr>
            <a:r>
              <a:rPr lang="fr-FR" sz="2000" dirty="0"/>
              <a:t>Adulte</a:t>
            </a:r>
          </a:p>
          <a:p>
            <a:pPr marL="800100" lvl="1" indent="-342900">
              <a:buFont typeface="Courier New" panose="02070309020205020404" pitchFamily="49" charset="0"/>
              <a:buChar char="o"/>
            </a:pPr>
            <a:r>
              <a:rPr lang="fr-FR" sz="2000" dirty="0"/>
              <a:t>Vertiges rotatoires durant quelques heures (max 24h) + signes cochléaires unilatéraux : acouphènes unilatéraux, sensation de plénitude de l’oreille, hypoacousie.</a:t>
            </a:r>
          </a:p>
          <a:p>
            <a:pPr marL="800100" lvl="1" indent="-342900">
              <a:buFont typeface="Courier New" panose="02070309020205020404" pitchFamily="49" charset="0"/>
              <a:buChar char="o"/>
            </a:pPr>
            <a:r>
              <a:rPr lang="fr-FR" sz="2000" dirty="0"/>
              <a:t>Syndrome vestibulaire harmonieux le plus souvent controlatéral au côté atteint</a:t>
            </a:r>
          </a:p>
          <a:p>
            <a:pPr marL="800100" lvl="1" indent="-342900">
              <a:buFont typeface="Courier New" panose="02070309020205020404" pitchFamily="49" charset="0"/>
              <a:buChar char="o"/>
            </a:pPr>
            <a:r>
              <a:rPr lang="fr-FR" sz="2000" dirty="0"/>
              <a:t>Fréquence des crises variables.</a:t>
            </a:r>
          </a:p>
          <a:p>
            <a:pPr marL="800100" lvl="1" indent="-342900">
              <a:buFont typeface="Courier New" panose="02070309020205020404" pitchFamily="49" charset="0"/>
              <a:buChar char="o"/>
            </a:pPr>
            <a:r>
              <a:rPr lang="fr-FR" sz="2000" dirty="0"/>
              <a:t>Traitement: </a:t>
            </a:r>
            <a:r>
              <a:rPr lang="fr-FR" sz="2000" dirty="0" err="1"/>
              <a:t>antivertigineux</a:t>
            </a:r>
            <a:r>
              <a:rPr lang="fr-FR" sz="2000" dirty="0"/>
              <a:t> et/ou diurétique. </a:t>
            </a:r>
          </a:p>
          <a:p>
            <a:pPr marL="800100" lvl="1" indent="-342900">
              <a:buFont typeface="Courier New" panose="02070309020205020404" pitchFamily="49" charset="0"/>
              <a:buChar char="o"/>
            </a:pPr>
            <a:r>
              <a:rPr lang="fr-FR" sz="2000" dirty="0"/>
              <a:t>Rééducation vestibulaire. </a:t>
            </a:r>
          </a:p>
          <a:p>
            <a:pPr marL="342900" indent="-342900">
              <a:buFont typeface="Arial" panose="020B0604020202020204" pitchFamily="34" charset="0"/>
              <a:buChar char="•"/>
            </a:pPr>
            <a:r>
              <a:rPr lang="fr-FR" sz="2000" b="1" dirty="0"/>
              <a:t>Migraines</a:t>
            </a:r>
          </a:p>
          <a:p>
            <a:pPr marL="342900" indent="-342900">
              <a:buFont typeface="Arial" panose="020B0604020202020204" pitchFamily="34" charset="0"/>
              <a:buChar char="•"/>
            </a:pPr>
            <a:r>
              <a:rPr lang="fr-FR" sz="2000" b="1" dirty="0" err="1"/>
              <a:t>Schwannome</a:t>
            </a:r>
            <a:r>
              <a:rPr lang="fr-FR" sz="2000" b="1" dirty="0"/>
              <a:t> vestibulaire (</a:t>
            </a:r>
            <a:r>
              <a:rPr lang="fr-FR" sz="2000" dirty="0"/>
              <a:t>tumeur bénigne) : surdité de perception et vertige récurrent. </a:t>
            </a:r>
            <a:endParaRPr lang="fr-FR" sz="2000" b="1" dirty="0"/>
          </a:p>
          <a:p>
            <a:endParaRPr lang="fr-FR" sz="2000"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72</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966841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a:t>
            </a:r>
            <a:r>
              <a:rPr lang="fr-FR" sz="4000" dirty="0" err="1">
                <a:solidFill>
                  <a:schemeClr val="accent5">
                    <a:lumMod val="75000"/>
                  </a:schemeClr>
                </a:solidFill>
                <a:latin typeface="+mj-lt"/>
              </a:rPr>
              <a:t>cochléo</a:t>
            </a:r>
            <a:r>
              <a:rPr lang="fr-FR" sz="4000" dirty="0">
                <a:solidFill>
                  <a:schemeClr val="accent5">
                    <a:lumMod val="75000"/>
                  </a:schemeClr>
                </a:solidFill>
                <a:latin typeface="+mj-lt"/>
              </a:rPr>
              <a:t>-vestibulaire (VIII) </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10" name="Picture 9">
            <a:extLst>
              <a:ext uri="{FF2B5EF4-FFF2-40B4-BE49-F238E27FC236}">
                <a16:creationId xmlns:a16="http://schemas.microsoft.com/office/drawing/2014/main" id="{86311C5E-0CD2-459B-B6BB-A57FF5C79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0097" y="2411975"/>
            <a:ext cx="4001453" cy="3141141"/>
          </a:xfrm>
          <a:prstGeom prst="rect">
            <a:avLst/>
          </a:prstGeom>
        </p:spPr>
      </p:pic>
    </p:spTree>
    <p:extLst>
      <p:ext uri="{BB962C8B-B14F-4D97-AF65-F5344CB8AC3E}">
        <p14:creationId xmlns:p14="http://schemas.microsoft.com/office/powerpoint/2010/main" val="335785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338667" y="1065237"/>
            <a:ext cx="11514666" cy="5324535"/>
          </a:xfrm>
          <a:prstGeom prst="rect">
            <a:avLst/>
          </a:prstGeom>
          <a:noFill/>
        </p:spPr>
        <p:txBody>
          <a:bodyPr wrap="square" rtlCol="0">
            <a:spAutoFit/>
          </a:bodyPr>
          <a:lstStyle/>
          <a:p>
            <a:r>
              <a:rPr lang="fr-FR" sz="2500" b="1" dirty="0">
                <a:solidFill>
                  <a:schemeClr val="accent3"/>
                </a:solidFill>
              </a:rPr>
              <a:t>IX = glosso-pharyngien</a:t>
            </a:r>
          </a:p>
          <a:p>
            <a:r>
              <a:rPr lang="fr-FR" sz="2500" b="1" dirty="0">
                <a:solidFill>
                  <a:schemeClr val="accent3"/>
                </a:solidFill>
              </a:rPr>
              <a:t>X = vague</a:t>
            </a:r>
          </a:p>
          <a:p>
            <a:r>
              <a:rPr lang="fr-FR" sz="2500" b="1" dirty="0">
                <a:solidFill>
                  <a:schemeClr val="accent3"/>
                </a:solidFill>
              </a:rPr>
              <a:t>XI = spinal</a:t>
            </a:r>
          </a:p>
          <a:p>
            <a:endParaRPr lang="fr-FR" sz="2500" b="1" dirty="0">
              <a:solidFill>
                <a:schemeClr val="accent3"/>
              </a:solidFill>
            </a:endParaRPr>
          </a:p>
          <a:p>
            <a:r>
              <a:rPr lang="fr-FR" sz="2000" b="1" dirty="0"/>
              <a:t>Souvent atteints ensemble</a:t>
            </a:r>
          </a:p>
          <a:p>
            <a:pPr marL="342900" indent="-342900">
              <a:buFont typeface="Wingdings" panose="05000000000000000000" pitchFamily="2" charset="2"/>
              <a:buChar char="à"/>
            </a:pPr>
            <a:r>
              <a:rPr lang="fr-FR" sz="2000" dirty="0">
                <a:sym typeface="Wingdings" panose="05000000000000000000" pitchFamily="2" charset="2"/>
              </a:rPr>
              <a:t>Troubles de déglutition : fausses routes</a:t>
            </a:r>
          </a:p>
          <a:p>
            <a:pPr marL="342900" indent="-342900">
              <a:buFont typeface="Wingdings" panose="05000000000000000000" pitchFamily="2" charset="2"/>
              <a:buChar char="à"/>
            </a:pPr>
            <a:r>
              <a:rPr lang="fr-FR" sz="2000" dirty="0">
                <a:sym typeface="Wingdings" panose="05000000000000000000" pitchFamily="2" charset="2"/>
              </a:rPr>
              <a:t>Troubles de la phonation : voix nasonnée</a:t>
            </a:r>
          </a:p>
          <a:p>
            <a:pPr marL="342900" indent="-342900">
              <a:buFont typeface="Wingdings" panose="05000000000000000000" pitchFamily="2" charset="2"/>
              <a:buChar char="à"/>
            </a:pPr>
            <a:r>
              <a:rPr lang="fr-FR" sz="2000" dirty="0">
                <a:sym typeface="Wingdings" panose="05000000000000000000" pitchFamily="2" charset="2"/>
              </a:rPr>
              <a:t>Signe du rideau : déplacement vers le haut et le côté sain de la paroi supérieure du pharynx à la lettre « A »</a:t>
            </a:r>
          </a:p>
          <a:p>
            <a:pPr marL="342900" indent="-342900">
              <a:buFont typeface="Wingdings" panose="05000000000000000000" pitchFamily="2" charset="2"/>
              <a:buChar char="à"/>
            </a:pPr>
            <a:r>
              <a:rPr lang="fr-FR" sz="2000" dirty="0">
                <a:sym typeface="Wingdings" panose="05000000000000000000" pitchFamily="2" charset="2"/>
              </a:rPr>
              <a:t>Abolition du réflexe du voile</a:t>
            </a:r>
          </a:p>
          <a:p>
            <a:pPr marL="342900" indent="-342900">
              <a:buFont typeface="Wingdings" panose="05000000000000000000" pitchFamily="2" charset="2"/>
              <a:buChar char="à"/>
            </a:pPr>
            <a:endParaRPr lang="fr-FR" sz="2000" dirty="0">
              <a:sym typeface="Wingdings" panose="05000000000000000000" pitchFamily="2" charset="2"/>
            </a:endParaRPr>
          </a:p>
          <a:p>
            <a:r>
              <a:rPr lang="fr-FR" sz="2000" b="1" dirty="0">
                <a:sym typeface="Wingdings" panose="05000000000000000000" pitchFamily="2" charset="2"/>
              </a:rPr>
              <a:t>Isolément: </a:t>
            </a:r>
          </a:p>
          <a:p>
            <a:pPr marL="342900" indent="-342900">
              <a:buFont typeface="Courier New" panose="02070309020205020404" pitchFamily="49" charset="0"/>
              <a:buChar char="o"/>
            </a:pPr>
            <a:r>
              <a:rPr lang="fr-FR" sz="2000" b="1" dirty="0">
                <a:sym typeface="Wingdings" panose="05000000000000000000" pitchFamily="2" charset="2"/>
              </a:rPr>
              <a:t>IX: </a:t>
            </a:r>
            <a:r>
              <a:rPr lang="fr-FR" sz="2000" dirty="0">
                <a:sym typeface="Wingdings" panose="05000000000000000000" pitchFamily="2" charset="2"/>
              </a:rPr>
              <a:t>douleur de la gorge à la déglutition</a:t>
            </a:r>
          </a:p>
          <a:p>
            <a:pPr marL="342900" indent="-342900">
              <a:buFont typeface="Courier New" panose="02070309020205020404" pitchFamily="49" charset="0"/>
              <a:buChar char="o"/>
            </a:pPr>
            <a:r>
              <a:rPr lang="fr-FR" sz="2000" b="1" dirty="0">
                <a:sym typeface="Wingdings" panose="05000000000000000000" pitchFamily="2" charset="2"/>
              </a:rPr>
              <a:t>X: </a:t>
            </a:r>
            <a:r>
              <a:rPr lang="fr-FR" sz="2000" dirty="0">
                <a:sym typeface="Wingdings" panose="05000000000000000000" pitchFamily="2" charset="2"/>
              </a:rPr>
              <a:t>voix bitonale (nerf récurrent)</a:t>
            </a:r>
          </a:p>
          <a:p>
            <a:pPr marL="342900" indent="-342900">
              <a:buFont typeface="Courier New" panose="02070309020205020404" pitchFamily="49" charset="0"/>
              <a:buChar char="o"/>
            </a:pPr>
            <a:r>
              <a:rPr lang="fr-FR" sz="2000" b="1" dirty="0">
                <a:sym typeface="Wingdings" panose="05000000000000000000" pitchFamily="2" charset="2"/>
              </a:rPr>
              <a:t>XI: </a:t>
            </a:r>
            <a:r>
              <a:rPr lang="fr-FR" sz="2000" dirty="0">
                <a:sym typeface="Wingdings" panose="05000000000000000000" pitchFamily="2" charset="2"/>
              </a:rPr>
              <a:t>faiblesse de la rotation de la tête vers le côté sain et de l’élévation de l’épaule : Sterno-cléido-mastoïdien et faisceau supérieur du trapèze</a:t>
            </a:r>
            <a:endParaRPr lang="fr-FR" sz="2000" dirty="0"/>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73</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7750583"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nerfs mixtes : IX, X, XI</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1715750" y="1063346"/>
            <a:ext cx="395800"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id="{91EFADBE-7945-48EB-9630-01D8E54877BA}"/>
              </a:ext>
            </a:extLst>
          </p:cNvPr>
          <p:cNvSpPr/>
          <p:nvPr/>
        </p:nvSpPr>
        <p:spPr>
          <a:xfrm>
            <a:off x="11750675" y="1184516"/>
            <a:ext cx="307975"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id="{549EDB02-C3CB-44B2-82D6-97B057A54931}"/>
              </a:ext>
            </a:extLst>
          </p:cNvPr>
          <p:cNvSpPr/>
          <p:nvPr/>
        </p:nvSpPr>
        <p:spPr>
          <a:xfrm>
            <a:off x="10962247" y="1311624"/>
            <a:ext cx="407428"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021082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4C4C95C2-C87D-47E4-93C1-F76C57AC413D}"/>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DDFA465-A083-457F-A956-F031B7523CB7}"/>
              </a:ext>
            </a:extLst>
          </p:cNvPr>
          <p:cNvSpPr txBox="1"/>
          <p:nvPr/>
        </p:nvSpPr>
        <p:spPr>
          <a:xfrm>
            <a:off x="564305" y="2657765"/>
            <a:ext cx="7484534" cy="2015936"/>
          </a:xfrm>
          <a:prstGeom prst="rect">
            <a:avLst/>
          </a:prstGeom>
          <a:noFill/>
        </p:spPr>
        <p:txBody>
          <a:bodyPr wrap="square" rtlCol="0">
            <a:spAutoFit/>
          </a:bodyPr>
          <a:lstStyle/>
          <a:p>
            <a:r>
              <a:rPr lang="fr-FR" sz="2500" b="1" dirty="0">
                <a:solidFill>
                  <a:schemeClr val="accent3"/>
                </a:solidFill>
              </a:rPr>
              <a:t>Nerf moteur de la langue</a:t>
            </a:r>
          </a:p>
          <a:p>
            <a:endParaRPr lang="fr-FR" sz="2000" b="1" dirty="0"/>
          </a:p>
          <a:p>
            <a:r>
              <a:rPr lang="fr-FR" sz="2000" dirty="0"/>
              <a:t>Atteinte = déviation de la langue vers le côté paralysé lors de la protraction de la langue.</a:t>
            </a:r>
          </a:p>
          <a:p>
            <a:endParaRPr lang="fr-FR" sz="2000" dirty="0"/>
          </a:p>
          <a:p>
            <a:r>
              <a:rPr lang="fr-FR" sz="2000" dirty="0"/>
              <a:t>Atteinte sévère : amyotrophie de l’</a:t>
            </a:r>
            <a:r>
              <a:rPr lang="fr-FR" sz="2000" dirty="0" err="1"/>
              <a:t>hémilangue</a:t>
            </a:r>
            <a:r>
              <a:rPr lang="fr-FR" sz="2000" dirty="0"/>
              <a:t>, fasciculations. </a:t>
            </a:r>
          </a:p>
        </p:txBody>
      </p:sp>
      <p:pic>
        <p:nvPicPr>
          <p:cNvPr id="9" name="Picture 8">
            <a:extLst>
              <a:ext uri="{FF2B5EF4-FFF2-40B4-BE49-F238E27FC236}">
                <a16:creationId xmlns:a16="http://schemas.microsoft.com/office/drawing/2014/main" id="{BB991A2E-DAA4-4426-B095-C09D94D9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0657" y="241557"/>
            <a:ext cx="1250893" cy="1422891"/>
          </a:xfrm>
          <a:prstGeom prst="rect">
            <a:avLst/>
          </a:prstGeom>
        </p:spPr>
      </p:pic>
      <p:sp>
        <p:nvSpPr>
          <p:cNvPr id="4" name="Slide Number Placeholder 3">
            <a:extLst>
              <a:ext uri="{FF2B5EF4-FFF2-40B4-BE49-F238E27FC236}">
                <a16:creationId xmlns:a16="http://schemas.microsoft.com/office/drawing/2014/main" id="{173BBACB-4453-40E9-A1DD-1D5E38F96126}"/>
              </a:ext>
            </a:extLst>
          </p:cNvPr>
          <p:cNvSpPr>
            <a:spLocks noGrp="1"/>
          </p:cNvSpPr>
          <p:nvPr>
            <p:ph type="sldNum" sz="quarter" idx="12"/>
          </p:nvPr>
        </p:nvSpPr>
        <p:spPr/>
        <p:txBody>
          <a:bodyPr/>
          <a:lstStyle/>
          <a:p>
            <a:fld id="{13F56A8A-EE5A-493B-B0C3-0BB7E491F091}" type="slidenum">
              <a:rPr lang="en-US" smtClean="0"/>
              <a:t>74</a:t>
            </a:fld>
            <a:endParaRPr lang="en-US"/>
          </a:p>
        </p:txBody>
      </p:sp>
      <p:sp>
        <p:nvSpPr>
          <p:cNvPr id="6" name="ZoneTexte 6">
            <a:extLst>
              <a:ext uri="{FF2B5EF4-FFF2-40B4-BE49-F238E27FC236}">
                <a16:creationId xmlns:a16="http://schemas.microsoft.com/office/drawing/2014/main" id="{635DA0AD-FA9E-4B66-A8C9-1C084A8B0F20}"/>
              </a:ext>
            </a:extLst>
          </p:cNvPr>
          <p:cNvSpPr txBox="1"/>
          <p:nvPr/>
        </p:nvSpPr>
        <p:spPr>
          <a:xfrm>
            <a:off x="1075765" y="412376"/>
            <a:ext cx="7559826" cy="707886"/>
          </a:xfrm>
          <a:prstGeom prst="rect">
            <a:avLst/>
          </a:prstGeom>
          <a:noFill/>
        </p:spPr>
        <p:txBody>
          <a:bodyPr wrap="none" rtlCol="0">
            <a:spAutoFit/>
          </a:bodyPr>
          <a:lstStyle/>
          <a:p>
            <a:r>
              <a:rPr lang="fr-FR" sz="4000" dirty="0">
                <a:solidFill>
                  <a:schemeClr val="accent5">
                    <a:lumMod val="75000"/>
                  </a:schemeClr>
                </a:solidFill>
                <a:latin typeface="+mj-lt"/>
              </a:rPr>
              <a:t>Nerfs crâniens: nerf hypoglosse (XII)</a:t>
            </a:r>
            <a:endParaRPr lang="en-US" sz="4000" dirty="0">
              <a:solidFill>
                <a:schemeClr val="accent5">
                  <a:lumMod val="75000"/>
                </a:schemeClr>
              </a:solidFill>
              <a:latin typeface="+mj-lt"/>
            </a:endParaRPr>
          </a:p>
        </p:txBody>
      </p:sp>
      <p:sp>
        <p:nvSpPr>
          <p:cNvPr id="28" name="Rectangle 27">
            <a:extLst>
              <a:ext uri="{FF2B5EF4-FFF2-40B4-BE49-F238E27FC236}">
                <a16:creationId xmlns:a16="http://schemas.microsoft.com/office/drawing/2014/main" id="{2CC2E848-F852-4D2A-A738-F9DF109AE0F4}"/>
              </a:ext>
            </a:extLst>
          </p:cNvPr>
          <p:cNvSpPr/>
          <p:nvPr/>
        </p:nvSpPr>
        <p:spPr>
          <a:xfrm>
            <a:off x="10894534" y="989084"/>
            <a:ext cx="265562" cy="1138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3" name="Picture 2">
            <a:extLst>
              <a:ext uri="{FF2B5EF4-FFF2-40B4-BE49-F238E27FC236}">
                <a16:creationId xmlns:a16="http://schemas.microsoft.com/office/drawing/2014/main" id="{48846846-5E5D-43BB-91D1-8ACC5B030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839" y="1744873"/>
            <a:ext cx="3143225" cy="3841720"/>
          </a:xfrm>
          <a:prstGeom prst="rect">
            <a:avLst/>
          </a:prstGeom>
        </p:spPr>
      </p:pic>
    </p:spTree>
    <p:extLst>
      <p:ext uri="{BB962C8B-B14F-4D97-AF65-F5344CB8AC3E}">
        <p14:creationId xmlns:p14="http://schemas.microsoft.com/office/powerpoint/2010/main" val="2887314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D2BAF51-6362-415A-77F1-E2B3A1AACC46}"/>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F58F353-2BBB-E07E-D4E3-AE723DC580C5}"/>
              </a:ext>
            </a:extLst>
          </p:cNvPr>
          <p:cNvSpPr txBox="1"/>
          <p:nvPr/>
        </p:nvSpPr>
        <p:spPr>
          <a:xfrm>
            <a:off x="1075765" y="412376"/>
            <a:ext cx="2096471" cy="707886"/>
          </a:xfrm>
          <a:prstGeom prst="rect">
            <a:avLst/>
          </a:prstGeom>
          <a:noFill/>
        </p:spPr>
        <p:txBody>
          <a:bodyPr wrap="none" rtlCol="0">
            <a:spAutoFit/>
          </a:bodyPr>
          <a:lstStyle/>
          <a:p>
            <a:r>
              <a:rPr lang="fr-FR" sz="4000" dirty="0">
                <a:solidFill>
                  <a:schemeClr val="accent5">
                    <a:lumMod val="75000"/>
                  </a:schemeClr>
                </a:solidFill>
                <a:latin typeface="+mj-lt"/>
              </a:rPr>
              <a:t>A retenir </a:t>
            </a:r>
            <a:endParaRPr lang="en-US" sz="4000" dirty="0">
              <a:solidFill>
                <a:schemeClr val="accent5">
                  <a:lumMod val="75000"/>
                </a:schemeClr>
              </a:solidFill>
              <a:latin typeface="+mj-lt"/>
            </a:endParaRPr>
          </a:p>
        </p:txBody>
      </p:sp>
      <p:sp>
        <p:nvSpPr>
          <p:cNvPr id="2" name="Espace réservé du numéro de diapositive 1">
            <a:extLst>
              <a:ext uri="{FF2B5EF4-FFF2-40B4-BE49-F238E27FC236}">
                <a16:creationId xmlns:a16="http://schemas.microsoft.com/office/drawing/2014/main" id="{8989DD15-11E5-61DF-CDC6-BDCD4B6ECC32}"/>
              </a:ext>
            </a:extLst>
          </p:cNvPr>
          <p:cNvSpPr>
            <a:spLocks noGrp="1"/>
          </p:cNvSpPr>
          <p:nvPr>
            <p:ph type="sldNum" sz="quarter" idx="12"/>
          </p:nvPr>
        </p:nvSpPr>
        <p:spPr/>
        <p:txBody>
          <a:bodyPr/>
          <a:lstStyle/>
          <a:p>
            <a:fld id="{13F56A8A-EE5A-493B-B0C3-0BB7E491F091}" type="slidenum">
              <a:rPr lang="en-US" smtClean="0"/>
              <a:t>75</a:t>
            </a:fld>
            <a:endParaRPr lang="en-US"/>
          </a:p>
        </p:txBody>
      </p:sp>
      <p:sp>
        <p:nvSpPr>
          <p:cNvPr id="32" name="TextBox 31">
            <a:extLst>
              <a:ext uri="{FF2B5EF4-FFF2-40B4-BE49-F238E27FC236}">
                <a16:creationId xmlns:a16="http://schemas.microsoft.com/office/drawing/2014/main" id="{5CBDDF70-4E5D-41C1-87A7-A2F1BADA5127}"/>
              </a:ext>
            </a:extLst>
          </p:cNvPr>
          <p:cNvSpPr txBox="1"/>
          <p:nvPr/>
        </p:nvSpPr>
        <p:spPr>
          <a:xfrm>
            <a:off x="586153" y="1582861"/>
            <a:ext cx="8980197" cy="4708981"/>
          </a:xfrm>
          <a:prstGeom prst="rect">
            <a:avLst/>
          </a:prstGeom>
          <a:noFill/>
        </p:spPr>
        <p:txBody>
          <a:bodyPr wrap="square" rtlCol="0">
            <a:spAutoFit/>
          </a:bodyPr>
          <a:lstStyle/>
          <a:p>
            <a:pPr marL="285750" indent="-285750">
              <a:buFont typeface="Arial" panose="020B0604020202020204" pitchFamily="34" charset="0"/>
              <a:buChar char="•"/>
            </a:pPr>
            <a:r>
              <a:rPr lang="fr-FR" sz="2500" b="1" dirty="0"/>
              <a:t>L’anatomie des nerfs </a:t>
            </a:r>
            <a:r>
              <a:rPr lang="fr-FR" sz="2500" dirty="0"/>
              <a:t>crâniens est comparable au système nerveux en général. Sur le plan moteur, un neurone ayant son corps cellulaire dans le cortex, synapse avec un second neurone dont le corps cellulaire est dans  le noyau du tronc cérébral. </a:t>
            </a:r>
          </a:p>
          <a:p>
            <a:pPr marL="285750" indent="-285750">
              <a:buFont typeface="Arial" panose="020B0604020202020204" pitchFamily="34" charset="0"/>
              <a:buChar char="•"/>
            </a:pPr>
            <a:endParaRPr lang="fr-FR" sz="2500" dirty="0"/>
          </a:p>
          <a:p>
            <a:pPr marL="285750" indent="-285750">
              <a:buFont typeface="Arial" panose="020B0604020202020204" pitchFamily="34" charset="0"/>
              <a:buChar char="•"/>
            </a:pPr>
            <a:r>
              <a:rPr lang="fr-FR" sz="2500" b="1" dirty="0"/>
              <a:t>PF centrale </a:t>
            </a:r>
            <a:r>
              <a:rPr lang="fr-FR" sz="2500" dirty="0"/>
              <a:t>= partie inférieure du visage</a:t>
            </a:r>
          </a:p>
          <a:p>
            <a:pPr marL="285750" indent="-285750">
              <a:buFont typeface="Arial" panose="020B0604020202020204" pitchFamily="34" charset="0"/>
              <a:buChar char="•"/>
            </a:pPr>
            <a:r>
              <a:rPr lang="fr-FR" sz="2500" b="1" dirty="0"/>
              <a:t>PF périphérique </a:t>
            </a:r>
            <a:r>
              <a:rPr lang="fr-FR" sz="2500" dirty="0"/>
              <a:t>= partie supérieure et inférieure du visage </a:t>
            </a:r>
          </a:p>
          <a:p>
            <a:pPr marL="285750" indent="-285750">
              <a:buFont typeface="Arial" panose="020B0604020202020204" pitchFamily="34" charset="0"/>
              <a:buChar char="•"/>
            </a:pPr>
            <a:r>
              <a:rPr lang="fr-FR" sz="2500" b="1" dirty="0"/>
              <a:t>Syndrome vestibulaire périphérique</a:t>
            </a:r>
            <a:r>
              <a:rPr lang="fr-FR" sz="2500" dirty="0"/>
              <a:t> = vertige +++, harmonieux</a:t>
            </a:r>
          </a:p>
          <a:p>
            <a:pPr marL="285750" indent="-285750">
              <a:buFont typeface="Arial" panose="020B0604020202020204" pitchFamily="34" charset="0"/>
              <a:buChar char="•"/>
            </a:pPr>
            <a:r>
              <a:rPr lang="fr-FR" sz="2500" b="1" dirty="0"/>
              <a:t>Syndrome vestibulaire central </a:t>
            </a:r>
            <a:r>
              <a:rPr lang="fr-FR" sz="2500" dirty="0"/>
              <a:t>= </a:t>
            </a:r>
            <a:r>
              <a:rPr lang="fr-FR" sz="2500" dirty="0" err="1"/>
              <a:t>dysharmonieux</a:t>
            </a:r>
            <a:endParaRPr lang="fr-FR" sz="2500" dirty="0"/>
          </a:p>
          <a:p>
            <a:pPr marL="285750" indent="-285750">
              <a:buFont typeface="Arial" panose="020B0604020202020204" pitchFamily="34" charset="0"/>
              <a:buChar char="•"/>
            </a:pPr>
            <a:r>
              <a:rPr lang="fr-FR" sz="2500" b="1" dirty="0"/>
              <a:t>VPPB</a:t>
            </a:r>
            <a:r>
              <a:rPr lang="fr-FR" sz="2500" dirty="0"/>
              <a:t>  = vertige périphérique </a:t>
            </a:r>
            <a:r>
              <a:rPr lang="fr-FR" sz="2500" b="1" dirty="0"/>
              <a:t>&lt; 30s, manœuvres libératoires </a:t>
            </a:r>
            <a:r>
              <a:rPr lang="fr-FR" sz="2500" dirty="0"/>
              <a:t>efficaces </a:t>
            </a:r>
          </a:p>
          <a:p>
            <a:pPr marL="285750" indent="-285750">
              <a:buFont typeface="Arial" panose="020B0604020202020204" pitchFamily="34" charset="0"/>
              <a:buChar char="•"/>
            </a:pPr>
            <a:endParaRPr lang="fr-FR" sz="2500" dirty="0"/>
          </a:p>
        </p:txBody>
      </p:sp>
      <p:pic>
        <p:nvPicPr>
          <p:cNvPr id="6" name="Graphic 5" descr="Checklist with solid fill">
            <a:extLst>
              <a:ext uri="{FF2B5EF4-FFF2-40B4-BE49-F238E27FC236}">
                <a16:creationId xmlns:a16="http://schemas.microsoft.com/office/drawing/2014/main" id="{B227FA45-92CD-4A3C-8764-A807153F84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2023" y="2642088"/>
            <a:ext cx="1573824" cy="1573824"/>
          </a:xfrm>
          <a:prstGeom prst="rect">
            <a:avLst/>
          </a:prstGeom>
        </p:spPr>
      </p:pic>
    </p:spTree>
    <p:extLst>
      <p:ext uri="{BB962C8B-B14F-4D97-AF65-F5344CB8AC3E}">
        <p14:creationId xmlns:p14="http://schemas.microsoft.com/office/powerpoint/2010/main" val="3487380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8BD259D-DD34-0E33-5ECB-16752D3861AD}"/>
              </a:ext>
            </a:extLst>
          </p:cNvPr>
          <p:cNvSpPr>
            <a:spLocks noGrp="1"/>
          </p:cNvSpPr>
          <p:nvPr>
            <p:ph type="ctrTitle"/>
          </p:nvPr>
        </p:nvSpPr>
        <p:spPr/>
        <p:txBody>
          <a:bodyPr>
            <a:normAutofit/>
          </a:bodyPr>
          <a:lstStyle/>
          <a:p>
            <a:pPr algn="ctr"/>
            <a:r>
              <a:rPr lang="fr-FR" sz="5000" dirty="0">
                <a:solidFill>
                  <a:srgbClr val="C00000"/>
                </a:solidFill>
              </a:rPr>
              <a:t>Merci pour votre attention !</a:t>
            </a:r>
            <a:endParaRPr lang="en-US" sz="5000" dirty="0">
              <a:solidFill>
                <a:srgbClr val="C00000"/>
              </a:solidFill>
            </a:endParaRPr>
          </a:p>
        </p:txBody>
      </p:sp>
      <p:sp>
        <p:nvSpPr>
          <p:cNvPr id="4" name="Sous-titre 3">
            <a:extLst>
              <a:ext uri="{FF2B5EF4-FFF2-40B4-BE49-F238E27FC236}">
                <a16:creationId xmlns:a16="http://schemas.microsoft.com/office/drawing/2014/main" id="{A79A1964-E88F-78AA-DA78-11AC4C8F3BFB}"/>
              </a:ext>
            </a:extLst>
          </p:cNvPr>
          <p:cNvSpPr>
            <a:spLocks noGrp="1"/>
          </p:cNvSpPr>
          <p:nvPr>
            <p:ph type="subTitle" idx="1"/>
          </p:nvPr>
        </p:nvSpPr>
        <p:spPr/>
        <p:txBody>
          <a:bodyPr>
            <a:normAutofit fontScale="62500" lnSpcReduction="20000"/>
          </a:bodyPr>
          <a:lstStyle/>
          <a:p>
            <a:pPr algn="ctr"/>
            <a:r>
              <a:rPr lang="fr-FR" sz="3500" cap="none" dirty="0"/>
              <a:t>Des questions ?</a:t>
            </a:r>
          </a:p>
          <a:p>
            <a:pPr algn="ctr"/>
            <a:endParaRPr lang="fr-FR" sz="3500" cap="none" dirty="0"/>
          </a:p>
          <a:p>
            <a:pPr algn="ctr"/>
            <a:r>
              <a:rPr lang="fr-FR" i="1" cap="none" dirty="0"/>
              <a:t>shams.ribault@chu-lyon.fr</a:t>
            </a:r>
            <a:endParaRPr lang="en-US" i="1" cap="none" dirty="0"/>
          </a:p>
        </p:txBody>
      </p:sp>
      <p:sp>
        <p:nvSpPr>
          <p:cNvPr id="2" name="Espace réservé du numéro de diapositive 1">
            <a:extLst>
              <a:ext uri="{FF2B5EF4-FFF2-40B4-BE49-F238E27FC236}">
                <a16:creationId xmlns:a16="http://schemas.microsoft.com/office/drawing/2014/main" id="{AE4DBD87-824A-6EE8-797D-D993003CDE64}"/>
              </a:ext>
            </a:extLst>
          </p:cNvPr>
          <p:cNvSpPr>
            <a:spLocks noGrp="1"/>
          </p:cNvSpPr>
          <p:nvPr>
            <p:ph type="sldNum" sz="quarter" idx="12"/>
          </p:nvPr>
        </p:nvSpPr>
        <p:spPr/>
        <p:txBody>
          <a:bodyPr/>
          <a:lstStyle/>
          <a:p>
            <a:fld id="{13F56A8A-EE5A-493B-B0C3-0BB7E491F091}" type="slidenum">
              <a:rPr lang="en-US" smtClean="0"/>
              <a:t>76</a:t>
            </a:fld>
            <a:endParaRPr lang="en-US"/>
          </a:p>
        </p:txBody>
      </p:sp>
    </p:spTree>
    <p:extLst>
      <p:ext uri="{BB962C8B-B14F-4D97-AF65-F5344CB8AC3E}">
        <p14:creationId xmlns:p14="http://schemas.microsoft.com/office/powerpoint/2010/main" val="146715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carte&#10;&#10;Description générée automatiquement">
            <a:extLst>
              <a:ext uri="{FF2B5EF4-FFF2-40B4-BE49-F238E27FC236}">
                <a16:creationId xmlns:a16="http://schemas.microsoft.com/office/drawing/2014/main" id="{06F5468C-7813-484F-997D-E0B669E1908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790156" y="1366274"/>
            <a:ext cx="4337844" cy="4837983"/>
          </a:xfrm>
        </p:spPr>
      </p:pic>
      <p:sp>
        <p:nvSpPr>
          <p:cNvPr id="3" name="ZoneTexte 6">
            <a:extLst>
              <a:ext uri="{FF2B5EF4-FFF2-40B4-BE49-F238E27FC236}">
                <a16:creationId xmlns:a16="http://schemas.microsoft.com/office/drawing/2014/main" id="{16BC15E7-E442-4D3B-9973-6F3BFDE33D44}"/>
              </a:ext>
            </a:extLst>
          </p:cNvPr>
          <p:cNvSpPr txBox="1"/>
          <p:nvPr/>
        </p:nvSpPr>
        <p:spPr>
          <a:xfrm>
            <a:off x="1075765" y="412376"/>
            <a:ext cx="4634025" cy="707886"/>
          </a:xfrm>
          <a:prstGeom prst="rect">
            <a:avLst/>
          </a:prstGeom>
          <a:noFill/>
        </p:spPr>
        <p:txBody>
          <a:bodyPr wrap="none" rtlCol="0">
            <a:spAutoFit/>
          </a:bodyPr>
          <a:lstStyle/>
          <a:p>
            <a:r>
              <a:rPr lang="fr-FR" sz="4000" dirty="0">
                <a:solidFill>
                  <a:schemeClr val="accent5">
                    <a:lumMod val="75000"/>
                  </a:schemeClr>
                </a:solidFill>
                <a:latin typeface="+mj-lt"/>
              </a:rPr>
              <a:t>Anatomie : Sensibilité</a:t>
            </a:r>
            <a:endParaRPr lang="en-US" sz="4000" dirty="0">
              <a:solidFill>
                <a:schemeClr val="accent5">
                  <a:lumMod val="75000"/>
                </a:schemeClr>
              </a:solidFill>
              <a:latin typeface="+mj-lt"/>
            </a:endParaRPr>
          </a:p>
        </p:txBody>
      </p:sp>
      <p:cxnSp>
        <p:nvCxnSpPr>
          <p:cNvPr id="4" name="Connecteur droit 4">
            <a:extLst>
              <a:ext uri="{FF2B5EF4-FFF2-40B4-BE49-F238E27FC236}">
                <a16:creationId xmlns:a16="http://schemas.microsoft.com/office/drawing/2014/main" id="{DCEE8D33-9567-4255-A939-4F0552C1939E}"/>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3EBBC78-07C9-4F42-97F5-CA3F094C8E5D}"/>
              </a:ext>
            </a:extLst>
          </p:cNvPr>
          <p:cNvSpPr>
            <a:spLocks noGrp="1"/>
          </p:cNvSpPr>
          <p:nvPr>
            <p:ph type="sldNum" sz="quarter" idx="12"/>
          </p:nvPr>
        </p:nvSpPr>
        <p:spPr/>
        <p:txBody>
          <a:bodyPr/>
          <a:lstStyle/>
          <a:p>
            <a:fld id="{13F56A8A-EE5A-493B-B0C3-0BB7E491F091}" type="slidenum">
              <a:rPr lang="en-US" smtClean="0"/>
              <a:t>8</a:t>
            </a:fld>
            <a:endParaRPr lang="en-US"/>
          </a:p>
        </p:txBody>
      </p:sp>
    </p:spTree>
    <p:extLst>
      <p:ext uri="{BB962C8B-B14F-4D97-AF65-F5344CB8AC3E}">
        <p14:creationId xmlns:p14="http://schemas.microsoft.com/office/powerpoint/2010/main" val="307108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30D8CDF-26F2-402C-A623-956151FA4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063" y="1371599"/>
            <a:ext cx="8143874" cy="5304524"/>
          </a:xfrm>
          <a:prstGeom prst="rect">
            <a:avLst/>
          </a:prstGeom>
        </p:spPr>
      </p:pic>
      <p:cxnSp>
        <p:nvCxnSpPr>
          <p:cNvPr id="4" name="Connecteur droit avec flèche 3">
            <a:extLst>
              <a:ext uri="{FF2B5EF4-FFF2-40B4-BE49-F238E27FC236}">
                <a16:creationId xmlns:a16="http://schemas.microsoft.com/office/drawing/2014/main" id="{87F7DEF8-CFEE-4864-90D8-78852A6F75B5}"/>
              </a:ext>
            </a:extLst>
          </p:cNvPr>
          <p:cNvCxnSpPr/>
          <p:nvPr/>
        </p:nvCxnSpPr>
        <p:spPr>
          <a:xfrm flipH="1">
            <a:off x="6381947" y="4967926"/>
            <a:ext cx="169682" cy="1131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ZoneTexte 6">
            <a:extLst>
              <a:ext uri="{FF2B5EF4-FFF2-40B4-BE49-F238E27FC236}">
                <a16:creationId xmlns:a16="http://schemas.microsoft.com/office/drawing/2014/main" id="{301B5493-DC08-4A8B-929F-28106D8D08A6}"/>
              </a:ext>
            </a:extLst>
          </p:cNvPr>
          <p:cNvSpPr txBox="1"/>
          <p:nvPr/>
        </p:nvSpPr>
        <p:spPr>
          <a:xfrm>
            <a:off x="1075765" y="412376"/>
            <a:ext cx="4634025" cy="707886"/>
          </a:xfrm>
          <a:prstGeom prst="rect">
            <a:avLst/>
          </a:prstGeom>
          <a:noFill/>
        </p:spPr>
        <p:txBody>
          <a:bodyPr wrap="none" rtlCol="0">
            <a:spAutoFit/>
          </a:bodyPr>
          <a:lstStyle/>
          <a:p>
            <a:r>
              <a:rPr lang="fr-FR" sz="4000" dirty="0">
                <a:solidFill>
                  <a:schemeClr val="accent5">
                    <a:lumMod val="75000"/>
                  </a:schemeClr>
                </a:solidFill>
                <a:latin typeface="+mj-lt"/>
              </a:rPr>
              <a:t>Anatomie : Sensibilité</a:t>
            </a:r>
            <a:endParaRPr lang="en-US" sz="4000" dirty="0">
              <a:solidFill>
                <a:schemeClr val="accent5">
                  <a:lumMod val="75000"/>
                </a:schemeClr>
              </a:solidFill>
              <a:latin typeface="+mj-lt"/>
            </a:endParaRPr>
          </a:p>
        </p:txBody>
      </p:sp>
      <p:cxnSp>
        <p:nvCxnSpPr>
          <p:cNvPr id="6" name="Connecteur droit 4">
            <a:extLst>
              <a:ext uri="{FF2B5EF4-FFF2-40B4-BE49-F238E27FC236}">
                <a16:creationId xmlns:a16="http://schemas.microsoft.com/office/drawing/2014/main" id="{851068B2-C16B-47AD-82C3-CE990E5B0047}"/>
              </a:ext>
            </a:extLst>
          </p:cNvPr>
          <p:cNvCxnSpPr>
            <a:cxnSpLocks/>
          </p:cNvCxnSpPr>
          <p:nvPr/>
        </p:nvCxnSpPr>
        <p:spPr>
          <a:xfrm>
            <a:off x="1075765" y="1183341"/>
            <a:ext cx="1004047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A4E9763-8DCF-47FB-9FF8-B608FED262CC}"/>
              </a:ext>
            </a:extLst>
          </p:cNvPr>
          <p:cNvSpPr>
            <a:spLocks noGrp="1"/>
          </p:cNvSpPr>
          <p:nvPr>
            <p:ph type="sldNum" sz="quarter" idx="12"/>
          </p:nvPr>
        </p:nvSpPr>
        <p:spPr/>
        <p:txBody>
          <a:bodyPr/>
          <a:lstStyle/>
          <a:p>
            <a:fld id="{13F56A8A-EE5A-493B-B0C3-0BB7E491F091}" type="slidenum">
              <a:rPr lang="en-US" smtClean="0"/>
              <a:t>9</a:t>
            </a:fld>
            <a:endParaRPr lang="en-US"/>
          </a:p>
        </p:txBody>
      </p:sp>
    </p:spTree>
    <p:extLst>
      <p:ext uri="{BB962C8B-B14F-4D97-AF65-F5344CB8AC3E}">
        <p14:creationId xmlns:p14="http://schemas.microsoft.com/office/powerpoint/2010/main" val="3608910391"/>
      </p:ext>
    </p:extLst>
  </p:cSld>
  <p:clrMapOvr>
    <a:masterClrMapping/>
  </p:clrMapOvr>
</p:sld>
</file>

<file path=ppt/theme/theme1.xml><?xml version="1.0" encoding="utf-8"?>
<a:theme xmlns:a="http://schemas.openxmlformats.org/drawingml/2006/main" name="Rétrospective">
  <a:themeElements>
    <a:clrScheme name="Jaune">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1557</TotalTime>
  <Words>4082</Words>
  <Application>Microsoft Office PowerPoint</Application>
  <PresentationFormat>Grand écran</PresentationFormat>
  <Paragraphs>764</Paragraphs>
  <Slides>76</Slides>
  <Notes>0</Notes>
  <HiddenSlides>0</HiddenSlides>
  <MMClips>8</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76</vt:i4>
      </vt:variant>
    </vt:vector>
  </HeadingPairs>
  <TitlesOfParts>
    <vt:vector size="82" baseType="lpstr">
      <vt:lpstr>Arial</vt:lpstr>
      <vt:lpstr>Calibri</vt:lpstr>
      <vt:lpstr>Calibri Light</vt:lpstr>
      <vt:lpstr>Courier New</vt:lpstr>
      <vt:lpstr>Wingdings</vt:lpstr>
      <vt:lpstr>Rétrospective</vt:lpstr>
      <vt:lpstr>Système nerveux périphérique : généralités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Anatomie : innervation motrice du membre supérieur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nerfs crâniens: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Arthrogrypose</dc:title>
  <dc:creator>Shams Ribault</dc:creator>
  <cp:lastModifiedBy>RIBAULT, Shams</cp:lastModifiedBy>
  <cp:revision>104</cp:revision>
  <dcterms:created xsi:type="dcterms:W3CDTF">2023-03-23T07:45:50Z</dcterms:created>
  <dcterms:modified xsi:type="dcterms:W3CDTF">2025-12-22T10:28:05Z</dcterms:modified>
</cp:coreProperties>
</file>