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97"/>
    <p:restoredTop sz="94690"/>
  </p:normalViewPr>
  <p:slideViewPr>
    <p:cSldViewPr snapToGrid="0">
      <p:cViewPr varScale="1">
        <p:scale>
          <a:sx n="93" d="100"/>
          <a:sy n="93" d="100"/>
        </p:scale>
        <p:origin x="248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A486EB-8501-496C-B736-92A740F351AA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DFB0260-C2FC-40E3-9AF6-A4F15A2E455B}">
      <dgm:prSet/>
      <dgm:spPr/>
      <dgm:t>
        <a:bodyPr/>
        <a:lstStyle/>
        <a:p>
          <a:r>
            <a:rPr lang="fr-FR"/>
            <a:t>Déformation du pied : pied bot varus équi, pied plat, pied creux.</a:t>
          </a:r>
          <a:endParaRPr lang="en-US"/>
        </a:p>
      </dgm:t>
    </dgm:pt>
    <dgm:pt modelId="{D1D73FF5-E32C-4CB6-B42F-A0BC1CD5505D}" type="parTrans" cxnId="{75DC7145-EA63-464F-A1AA-02022F06FBC2}">
      <dgm:prSet/>
      <dgm:spPr/>
      <dgm:t>
        <a:bodyPr/>
        <a:lstStyle/>
        <a:p>
          <a:endParaRPr lang="en-US"/>
        </a:p>
      </dgm:t>
    </dgm:pt>
    <dgm:pt modelId="{1F58AB6E-BA85-4313-8B00-FB8B1484E2EB}" type="sibTrans" cxnId="{75DC7145-EA63-464F-A1AA-02022F06FBC2}">
      <dgm:prSet/>
      <dgm:spPr/>
      <dgm:t>
        <a:bodyPr/>
        <a:lstStyle/>
        <a:p>
          <a:endParaRPr lang="en-US"/>
        </a:p>
      </dgm:t>
    </dgm:pt>
    <dgm:pt modelId="{07B5E9B7-D8E2-4302-B9A5-41E717EEA79F}">
      <dgm:prSet/>
      <dgm:spPr/>
      <dgm:t>
        <a:bodyPr/>
        <a:lstStyle/>
        <a:p>
          <a:r>
            <a:rPr lang="fr-FR"/>
            <a:t>Déformation du genou : genu valgum / genu varum</a:t>
          </a:r>
          <a:endParaRPr lang="en-US"/>
        </a:p>
      </dgm:t>
    </dgm:pt>
    <dgm:pt modelId="{7A41C4BF-1EE5-46E8-91D5-FAB6B3EC92E2}" type="parTrans" cxnId="{C1606BEC-A741-4F94-8FBD-42533FC9C98B}">
      <dgm:prSet/>
      <dgm:spPr/>
      <dgm:t>
        <a:bodyPr/>
        <a:lstStyle/>
        <a:p>
          <a:endParaRPr lang="en-US"/>
        </a:p>
      </dgm:t>
    </dgm:pt>
    <dgm:pt modelId="{45B14F67-766B-43BE-814A-937280C2F3EB}" type="sibTrans" cxnId="{C1606BEC-A741-4F94-8FBD-42533FC9C98B}">
      <dgm:prSet/>
      <dgm:spPr/>
      <dgm:t>
        <a:bodyPr/>
        <a:lstStyle/>
        <a:p>
          <a:endParaRPr lang="en-US"/>
        </a:p>
      </dgm:t>
    </dgm:pt>
    <dgm:pt modelId="{869F4A14-E345-44CD-817B-D27E0CEC943C}">
      <dgm:prSet/>
      <dgm:spPr/>
      <dgm:t>
        <a:bodyPr/>
        <a:lstStyle/>
        <a:p>
          <a:r>
            <a:rPr lang="fr-FR"/>
            <a:t>Déformation du membre supérieur : clinodactylie, phocomélie, déformation du coude</a:t>
          </a:r>
          <a:endParaRPr lang="en-US"/>
        </a:p>
      </dgm:t>
    </dgm:pt>
    <dgm:pt modelId="{4AB471E8-4811-4956-8B20-B873CD4EDD5D}" type="parTrans" cxnId="{3F8E4A9E-6F30-4184-859F-1A57E51165A4}">
      <dgm:prSet/>
      <dgm:spPr/>
      <dgm:t>
        <a:bodyPr/>
        <a:lstStyle/>
        <a:p>
          <a:endParaRPr lang="en-US"/>
        </a:p>
      </dgm:t>
    </dgm:pt>
    <dgm:pt modelId="{1E1EC354-2678-463A-BC5C-4DA30BFF527D}" type="sibTrans" cxnId="{3F8E4A9E-6F30-4184-859F-1A57E51165A4}">
      <dgm:prSet/>
      <dgm:spPr/>
      <dgm:t>
        <a:bodyPr/>
        <a:lstStyle/>
        <a:p>
          <a:endParaRPr lang="en-US"/>
        </a:p>
      </dgm:t>
    </dgm:pt>
    <dgm:pt modelId="{C99F6DCA-055C-4682-9F9F-B9E378FDC09D}">
      <dgm:prSet/>
      <dgm:spPr/>
      <dgm:t>
        <a:bodyPr/>
        <a:lstStyle/>
        <a:p>
          <a:r>
            <a:rPr lang="fr-FR"/>
            <a:t>Déformation de la colonne vertébrale : hypercyphose, scoliose, hyperlordose</a:t>
          </a:r>
          <a:endParaRPr lang="en-US"/>
        </a:p>
      </dgm:t>
    </dgm:pt>
    <dgm:pt modelId="{6E0778A8-A299-47F9-A564-905C1A520571}" type="parTrans" cxnId="{45D62898-431F-49B7-9C8F-614CF7C8BFAA}">
      <dgm:prSet/>
      <dgm:spPr/>
      <dgm:t>
        <a:bodyPr/>
        <a:lstStyle/>
        <a:p>
          <a:endParaRPr lang="en-US"/>
        </a:p>
      </dgm:t>
    </dgm:pt>
    <dgm:pt modelId="{EFB1479F-BF4B-48E9-BBA3-8995E0AFB0D5}" type="sibTrans" cxnId="{45D62898-431F-49B7-9C8F-614CF7C8BFAA}">
      <dgm:prSet/>
      <dgm:spPr/>
      <dgm:t>
        <a:bodyPr/>
        <a:lstStyle/>
        <a:p>
          <a:endParaRPr lang="en-US"/>
        </a:p>
      </dgm:t>
    </dgm:pt>
    <dgm:pt modelId="{B49A6C59-45D2-4A44-B209-F591C5C725CB}">
      <dgm:prSet/>
      <dgm:spPr/>
      <dgm:t>
        <a:bodyPr/>
        <a:lstStyle/>
        <a:p>
          <a:r>
            <a:rPr lang="fr-FR"/>
            <a:t>Trouble du développement osseux : dysplasie, arrêt de croissance</a:t>
          </a:r>
          <a:endParaRPr lang="en-US"/>
        </a:p>
      </dgm:t>
    </dgm:pt>
    <dgm:pt modelId="{C1BE43BA-3DB2-48FB-ADC0-05FAEF88BFC2}" type="parTrans" cxnId="{BF89AC0F-057D-4686-A5C2-B1F4B90B3593}">
      <dgm:prSet/>
      <dgm:spPr/>
      <dgm:t>
        <a:bodyPr/>
        <a:lstStyle/>
        <a:p>
          <a:endParaRPr lang="en-US"/>
        </a:p>
      </dgm:t>
    </dgm:pt>
    <dgm:pt modelId="{555D9ED0-0A7B-4476-A6D0-46BCC69B6D75}" type="sibTrans" cxnId="{BF89AC0F-057D-4686-A5C2-B1F4B90B3593}">
      <dgm:prSet/>
      <dgm:spPr/>
      <dgm:t>
        <a:bodyPr/>
        <a:lstStyle/>
        <a:p>
          <a:endParaRPr lang="en-US"/>
        </a:p>
      </dgm:t>
    </dgm:pt>
    <dgm:pt modelId="{9070E31B-1471-484F-BFAF-A396C80250A7}">
      <dgm:prSet/>
      <dgm:spPr/>
      <dgm:t>
        <a:bodyPr/>
        <a:lstStyle/>
        <a:p>
          <a:r>
            <a:rPr lang="fr-FR"/>
            <a:t>Syndrome génétique, malformations congénitales. </a:t>
          </a:r>
          <a:endParaRPr lang="en-US"/>
        </a:p>
      </dgm:t>
    </dgm:pt>
    <dgm:pt modelId="{7A4C1803-C8A4-4040-B840-11622635AE2D}" type="parTrans" cxnId="{25A942B7-340D-42AC-A905-B33C4229D2C7}">
      <dgm:prSet/>
      <dgm:spPr/>
      <dgm:t>
        <a:bodyPr/>
        <a:lstStyle/>
        <a:p>
          <a:endParaRPr lang="en-US"/>
        </a:p>
      </dgm:t>
    </dgm:pt>
    <dgm:pt modelId="{48F99E4C-A8A7-4CA5-80E1-87D894D8BB5C}" type="sibTrans" cxnId="{25A942B7-340D-42AC-A905-B33C4229D2C7}">
      <dgm:prSet/>
      <dgm:spPr/>
      <dgm:t>
        <a:bodyPr/>
        <a:lstStyle/>
        <a:p>
          <a:endParaRPr lang="en-US"/>
        </a:p>
      </dgm:t>
    </dgm:pt>
    <dgm:pt modelId="{4EB19EBD-B418-9446-8C7D-2268D04D4755}" type="pres">
      <dgm:prSet presAssocID="{DEA486EB-8501-496C-B736-92A740F351AA}" presName="Name0" presStyleCnt="0">
        <dgm:presLayoutVars>
          <dgm:dir/>
          <dgm:resizeHandles val="exact"/>
        </dgm:presLayoutVars>
      </dgm:prSet>
      <dgm:spPr/>
    </dgm:pt>
    <dgm:pt modelId="{D467E680-D323-9940-9284-B0892045AA33}" type="pres">
      <dgm:prSet presAssocID="{2DFB0260-C2FC-40E3-9AF6-A4F15A2E455B}" presName="node" presStyleLbl="node1" presStyleIdx="0" presStyleCnt="6">
        <dgm:presLayoutVars>
          <dgm:bulletEnabled val="1"/>
        </dgm:presLayoutVars>
      </dgm:prSet>
      <dgm:spPr/>
    </dgm:pt>
    <dgm:pt modelId="{82030521-6DEB-5740-AD35-319FA9563797}" type="pres">
      <dgm:prSet presAssocID="{1F58AB6E-BA85-4313-8B00-FB8B1484E2EB}" presName="sibTrans" presStyleLbl="sibTrans1D1" presStyleIdx="0" presStyleCnt="5"/>
      <dgm:spPr/>
    </dgm:pt>
    <dgm:pt modelId="{CF1640B0-08CF-5342-9549-8569E26DE0DE}" type="pres">
      <dgm:prSet presAssocID="{1F58AB6E-BA85-4313-8B00-FB8B1484E2EB}" presName="connectorText" presStyleLbl="sibTrans1D1" presStyleIdx="0" presStyleCnt="5"/>
      <dgm:spPr/>
    </dgm:pt>
    <dgm:pt modelId="{F016DE6C-B7C3-914C-9DD7-6F0A4E1B051F}" type="pres">
      <dgm:prSet presAssocID="{07B5E9B7-D8E2-4302-B9A5-41E717EEA79F}" presName="node" presStyleLbl="node1" presStyleIdx="1" presStyleCnt="6">
        <dgm:presLayoutVars>
          <dgm:bulletEnabled val="1"/>
        </dgm:presLayoutVars>
      </dgm:prSet>
      <dgm:spPr/>
    </dgm:pt>
    <dgm:pt modelId="{731D1962-3996-1947-92FF-4D9A3A54DB12}" type="pres">
      <dgm:prSet presAssocID="{45B14F67-766B-43BE-814A-937280C2F3EB}" presName="sibTrans" presStyleLbl="sibTrans1D1" presStyleIdx="1" presStyleCnt="5"/>
      <dgm:spPr/>
    </dgm:pt>
    <dgm:pt modelId="{43D8B944-0092-5048-B31F-0CF834630F7C}" type="pres">
      <dgm:prSet presAssocID="{45B14F67-766B-43BE-814A-937280C2F3EB}" presName="connectorText" presStyleLbl="sibTrans1D1" presStyleIdx="1" presStyleCnt="5"/>
      <dgm:spPr/>
    </dgm:pt>
    <dgm:pt modelId="{2F5B530D-2732-2B4E-BE40-D1044482F38E}" type="pres">
      <dgm:prSet presAssocID="{869F4A14-E345-44CD-817B-D27E0CEC943C}" presName="node" presStyleLbl="node1" presStyleIdx="2" presStyleCnt="6">
        <dgm:presLayoutVars>
          <dgm:bulletEnabled val="1"/>
        </dgm:presLayoutVars>
      </dgm:prSet>
      <dgm:spPr/>
    </dgm:pt>
    <dgm:pt modelId="{E6B7BED0-188F-9D4D-B1C1-E8D160B15E6C}" type="pres">
      <dgm:prSet presAssocID="{1E1EC354-2678-463A-BC5C-4DA30BFF527D}" presName="sibTrans" presStyleLbl="sibTrans1D1" presStyleIdx="2" presStyleCnt="5"/>
      <dgm:spPr/>
    </dgm:pt>
    <dgm:pt modelId="{ECDFD20C-7C22-A842-A749-FA3CACD45C81}" type="pres">
      <dgm:prSet presAssocID="{1E1EC354-2678-463A-BC5C-4DA30BFF527D}" presName="connectorText" presStyleLbl="sibTrans1D1" presStyleIdx="2" presStyleCnt="5"/>
      <dgm:spPr/>
    </dgm:pt>
    <dgm:pt modelId="{BABD759E-7518-DA42-B509-2189CD10AA95}" type="pres">
      <dgm:prSet presAssocID="{C99F6DCA-055C-4682-9F9F-B9E378FDC09D}" presName="node" presStyleLbl="node1" presStyleIdx="3" presStyleCnt="6">
        <dgm:presLayoutVars>
          <dgm:bulletEnabled val="1"/>
        </dgm:presLayoutVars>
      </dgm:prSet>
      <dgm:spPr/>
    </dgm:pt>
    <dgm:pt modelId="{B3BF78FA-9EF8-E544-A221-60B7527F0523}" type="pres">
      <dgm:prSet presAssocID="{EFB1479F-BF4B-48E9-BBA3-8995E0AFB0D5}" presName="sibTrans" presStyleLbl="sibTrans1D1" presStyleIdx="3" presStyleCnt="5"/>
      <dgm:spPr/>
    </dgm:pt>
    <dgm:pt modelId="{4BF72D3C-1B55-FB43-AC54-F913E0CC8F55}" type="pres">
      <dgm:prSet presAssocID="{EFB1479F-BF4B-48E9-BBA3-8995E0AFB0D5}" presName="connectorText" presStyleLbl="sibTrans1D1" presStyleIdx="3" presStyleCnt="5"/>
      <dgm:spPr/>
    </dgm:pt>
    <dgm:pt modelId="{D68C6787-4E89-994E-BC28-A565300D4ADC}" type="pres">
      <dgm:prSet presAssocID="{B49A6C59-45D2-4A44-B209-F591C5C725CB}" presName="node" presStyleLbl="node1" presStyleIdx="4" presStyleCnt="6">
        <dgm:presLayoutVars>
          <dgm:bulletEnabled val="1"/>
        </dgm:presLayoutVars>
      </dgm:prSet>
      <dgm:spPr/>
    </dgm:pt>
    <dgm:pt modelId="{82B0102B-8E47-B749-8431-BE00BD83582C}" type="pres">
      <dgm:prSet presAssocID="{555D9ED0-0A7B-4476-A6D0-46BCC69B6D75}" presName="sibTrans" presStyleLbl="sibTrans1D1" presStyleIdx="4" presStyleCnt="5"/>
      <dgm:spPr/>
    </dgm:pt>
    <dgm:pt modelId="{6FEEFD05-BCF2-144B-A447-C62E9C09D10C}" type="pres">
      <dgm:prSet presAssocID="{555D9ED0-0A7B-4476-A6D0-46BCC69B6D75}" presName="connectorText" presStyleLbl="sibTrans1D1" presStyleIdx="4" presStyleCnt="5"/>
      <dgm:spPr/>
    </dgm:pt>
    <dgm:pt modelId="{2A6E7142-6A78-3344-808D-BB9ED33AA787}" type="pres">
      <dgm:prSet presAssocID="{9070E31B-1471-484F-BFAF-A396C80250A7}" presName="node" presStyleLbl="node1" presStyleIdx="5" presStyleCnt="6">
        <dgm:presLayoutVars>
          <dgm:bulletEnabled val="1"/>
        </dgm:presLayoutVars>
      </dgm:prSet>
      <dgm:spPr/>
    </dgm:pt>
  </dgm:ptLst>
  <dgm:cxnLst>
    <dgm:cxn modelId="{B6CE8B0E-EB64-804E-846A-9A41E942BE42}" type="presOf" srcId="{1E1EC354-2678-463A-BC5C-4DA30BFF527D}" destId="{ECDFD20C-7C22-A842-A749-FA3CACD45C81}" srcOrd="1" destOrd="0" presId="urn:microsoft.com/office/officeart/2016/7/layout/RepeatingBendingProcessNew"/>
    <dgm:cxn modelId="{BF89AC0F-057D-4686-A5C2-B1F4B90B3593}" srcId="{DEA486EB-8501-496C-B736-92A740F351AA}" destId="{B49A6C59-45D2-4A44-B209-F591C5C725CB}" srcOrd="4" destOrd="0" parTransId="{C1BE43BA-3DB2-48FB-ADC0-05FAEF88BFC2}" sibTransId="{555D9ED0-0A7B-4476-A6D0-46BCC69B6D75}"/>
    <dgm:cxn modelId="{2D060912-24B7-3945-B342-D6D86C0A4D91}" type="presOf" srcId="{1F58AB6E-BA85-4313-8B00-FB8B1484E2EB}" destId="{CF1640B0-08CF-5342-9549-8569E26DE0DE}" srcOrd="1" destOrd="0" presId="urn:microsoft.com/office/officeart/2016/7/layout/RepeatingBendingProcessNew"/>
    <dgm:cxn modelId="{7F20EA1E-3A2B-7A4D-9980-48B1474DA3C2}" type="presOf" srcId="{1F58AB6E-BA85-4313-8B00-FB8B1484E2EB}" destId="{82030521-6DEB-5740-AD35-319FA9563797}" srcOrd="0" destOrd="0" presId="urn:microsoft.com/office/officeart/2016/7/layout/RepeatingBendingProcessNew"/>
    <dgm:cxn modelId="{7CD05B27-7707-B84F-B6CC-0473EFC1F9FB}" type="presOf" srcId="{555D9ED0-0A7B-4476-A6D0-46BCC69B6D75}" destId="{82B0102B-8E47-B749-8431-BE00BD83582C}" srcOrd="0" destOrd="0" presId="urn:microsoft.com/office/officeart/2016/7/layout/RepeatingBendingProcessNew"/>
    <dgm:cxn modelId="{C220C32F-F4A9-DE48-8198-032C691902CB}" type="presOf" srcId="{EFB1479F-BF4B-48E9-BBA3-8995E0AFB0D5}" destId="{4BF72D3C-1B55-FB43-AC54-F913E0CC8F55}" srcOrd="1" destOrd="0" presId="urn:microsoft.com/office/officeart/2016/7/layout/RepeatingBendingProcessNew"/>
    <dgm:cxn modelId="{75DC7145-EA63-464F-A1AA-02022F06FBC2}" srcId="{DEA486EB-8501-496C-B736-92A740F351AA}" destId="{2DFB0260-C2FC-40E3-9AF6-A4F15A2E455B}" srcOrd="0" destOrd="0" parTransId="{D1D73FF5-E32C-4CB6-B42F-A0BC1CD5505D}" sibTransId="{1F58AB6E-BA85-4313-8B00-FB8B1484E2EB}"/>
    <dgm:cxn modelId="{9EE40860-D85E-8443-860D-59AD19908C2B}" type="presOf" srcId="{EFB1479F-BF4B-48E9-BBA3-8995E0AFB0D5}" destId="{B3BF78FA-9EF8-E544-A221-60B7527F0523}" srcOrd="0" destOrd="0" presId="urn:microsoft.com/office/officeart/2016/7/layout/RepeatingBendingProcessNew"/>
    <dgm:cxn modelId="{6F028363-5B18-7644-BAA5-CF5BAA60B577}" type="presOf" srcId="{07B5E9B7-D8E2-4302-B9A5-41E717EEA79F}" destId="{F016DE6C-B7C3-914C-9DD7-6F0A4E1B051F}" srcOrd="0" destOrd="0" presId="urn:microsoft.com/office/officeart/2016/7/layout/RepeatingBendingProcessNew"/>
    <dgm:cxn modelId="{2185C56B-1B45-304C-A634-FAD652E4F564}" type="presOf" srcId="{2DFB0260-C2FC-40E3-9AF6-A4F15A2E455B}" destId="{D467E680-D323-9940-9284-B0892045AA33}" srcOrd="0" destOrd="0" presId="urn:microsoft.com/office/officeart/2016/7/layout/RepeatingBendingProcessNew"/>
    <dgm:cxn modelId="{491A3A70-D93C-5544-9CF2-D1EF288896F3}" type="presOf" srcId="{45B14F67-766B-43BE-814A-937280C2F3EB}" destId="{731D1962-3996-1947-92FF-4D9A3A54DB12}" srcOrd="0" destOrd="0" presId="urn:microsoft.com/office/officeart/2016/7/layout/RepeatingBendingProcessNew"/>
    <dgm:cxn modelId="{A5BF5E7A-B615-054A-8797-CE00D1AFD1D8}" type="presOf" srcId="{C99F6DCA-055C-4682-9F9F-B9E378FDC09D}" destId="{BABD759E-7518-DA42-B509-2189CD10AA95}" srcOrd="0" destOrd="0" presId="urn:microsoft.com/office/officeart/2016/7/layout/RepeatingBendingProcessNew"/>
    <dgm:cxn modelId="{A638B57C-A04A-DB41-9B22-768DD5ACA4E3}" type="presOf" srcId="{555D9ED0-0A7B-4476-A6D0-46BCC69B6D75}" destId="{6FEEFD05-BCF2-144B-A447-C62E9C09D10C}" srcOrd="1" destOrd="0" presId="urn:microsoft.com/office/officeart/2016/7/layout/RepeatingBendingProcessNew"/>
    <dgm:cxn modelId="{96E66E83-CC6C-474C-B843-7C4B1F036947}" type="presOf" srcId="{DEA486EB-8501-496C-B736-92A740F351AA}" destId="{4EB19EBD-B418-9446-8C7D-2268D04D4755}" srcOrd="0" destOrd="0" presId="urn:microsoft.com/office/officeart/2016/7/layout/RepeatingBendingProcessNew"/>
    <dgm:cxn modelId="{8AA59C96-0845-4742-BCD1-4396C1BF7C8C}" type="presOf" srcId="{9070E31B-1471-484F-BFAF-A396C80250A7}" destId="{2A6E7142-6A78-3344-808D-BB9ED33AA787}" srcOrd="0" destOrd="0" presId="urn:microsoft.com/office/officeart/2016/7/layout/RepeatingBendingProcessNew"/>
    <dgm:cxn modelId="{45D62898-431F-49B7-9C8F-614CF7C8BFAA}" srcId="{DEA486EB-8501-496C-B736-92A740F351AA}" destId="{C99F6DCA-055C-4682-9F9F-B9E378FDC09D}" srcOrd="3" destOrd="0" parTransId="{6E0778A8-A299-47F9-A564-905C1A520571}" sibTransId="{EFB1479F-BF4B-48E9-BBA3-8995E0AFB0D5}"/>
    <dgm:cxn modelId="{3F8E4A9E-6F30-4184-859F-1A57E51165A4}" srcId="{DEA486EB-8501-496C-B736-92A740F351AA}" destId="{869F4A14-E345-44CD-817B-D27E0CEC943C}" srcOrd="2" destOrd="0" parTransId="{4AB471E8-4811-4956-8B20-B873CD4EDD5D}" sibTransId="{1E1EC354-2678-463A-BC5C-4DA30BFF527D}"/>
    <dgm:cxn modelId="{25A942B7-340D-42AC-A905-B33C4229D2C7}" srcId="{DEA486EB-8501-496C-B736-92A740F351AA}" destId="{9070E31B-1471-484F-BFAF-A396C80250A7}" srcOrd="5" destOrd="0" parTransId="{7A4C1803-C8A4-4040-B840-11622635AE2D}" sibTransId="{48F99E4C-A8A7-4CA5-80E1-87D894D8BB5C}"/>
    <dgm:cxn modelId="{7F3B1BD6-0CB1-B545-A12C-C7A76C782DEC}" type="presOf" srcId="{45B14F67-766B-43BE-814A-937280C2F3EB}" destId="{43D8B944-0092-5048-B31F-0CF834630F7C}" srcOrd="1" destOrd="0" presId="urn:microsoft.com/office/officeart/2016/7/layout/RepeatingBendingProcessNew"/>
    <dgm:cxn modelId="{6CA2CEDE-A247-2F48-B647-E008738891F8}" type="presOf" srcId="{B49A6C59-45D2-4A44-B209-F591C5C725CB}" destId="{D68C6787-4E89-994E-BC28-A565300D4ADC}" srcOrd="0" destOrd="0" presId="urn:microsoft.com/office/officeart/2016/7/layout/RepeatingBendingProcessNew"/>
    <dgm:cxn modelId="{C7E45CEA-9006-5443-B50E-C73A3A5E3F75}" type="presOf" srcId="{869F4A14-E345-44CD-817B-D27E0CEC943C}" destId="{2F5B530D-2732-2B4E-BE40-D1044482F38E}" srcOrd="0" destOrd="0" presId="urn:microsoft.com/office/officeart/2016/7/layout/RepeatingBendingProcessNew"/>
    <dgm:cxn modelId="{C1606BEC-A741-4F94-8FBD-42533FC9C98B}" srcId="{DEA486EB-8501-496C-B736-92A740F351AA}" destId="{07B5E9B7-D8E2-4302-B9A5-41E717EEA79F}" srcOrd="1" destOrd="0" parTransId="{7A41C4BF-1EE5-46E8-91D5-FAB6B3EC92E2}" sibTransId="{45B14F67-766B-43BE-814A-937280C2F3EB}"/>
    <dgm:cxn modelId="{25BEFDF7-ABD1-B548-B1F5-458DBD279B91}" type="presOf" srcId="{1E1EC354-2678-463A-BC5C-4DA30BFF527D}" destId="{E6B7BED0-188F-9D4D-B1C1-E8D160B15E6C}" srcOrd="0" destOrd="0" presId="urn:microsoft.com/office/officeart/2016/7/layout/RepeatingBendingProcessNew"/>
    <dgm:cxn modelId="{16FB9039-EEC5-C64C-B777-4A4C9FFD2721}" type="presParOf" srcId="{4EB19EBD-B418-9446-8C7D-2268D04D4755}" destId="{D467E680-D323-9940-9284-B0892045AA33}" srcOrd="0" destOrd="0" presId="urn:microsoft.com/office/officeart/2016/7/layout/RepeatingBendingProcessNew"/>
    <dgm:cxn modelId="{6BF0BAAA-FC57-6A4F-978F-8A7424CAB60A}" type="presParOf" srcId="{4EB19EBD-B418-9446-8C7D-2268D04D4755}" destId="{82030521-6DEB-5740-AD35-319FA9563797}" srcOrd="1" destOrd="0" presId="urn:microsoft.com/office/officeart/2016/7/layout/RepeatingBendingProcessNew"/>
    <dgm:cxn modelId="{D9C327CC-0997-1D4B-9AEA-5B1E062B18E7}" type="presParOf" srcId="{82030521-6DEB-5740-AD35-319FA9563797}" destId="{CF1640B0-08CF-5342-9549-8569E26DE0DE}" srcOrd="0" destOrd="0" presId="urn:microsoft.com/office/officeart/2016/7/layout/RepeatingBendingProcessNew"/>
    <dgm:cxn modelId="{313B42E7-E3FE-634C-A87C-C2F39FB363D6}" type="presParOf" srcId="{4EB19EBD-B418-9446-8C7D-2268D04D4755}" destId="{F016DE6C-B7C3-914C-9DD7-6F0A4E1B051F}" srcOrd="2" destOrd="0" presId="urn:microsoft.com/office/officeart/2016/7/layout/RepeatingBendingProcessNew"/>
    <dgm:cxn modelId="{1400D626-1294-0341-8A03-96ECC80C495E}" type="presParOf" srcId="{4EB19EBD-B418-9446-8C7D-2268D04D4755}" destId="{731D1962-3996-1947-92FF-4D9A3A54DB12}" srcOrd="3" destOrd="0" presId="urn:microsoft.com/office/officeart/2016/7/layout/RepeatingBendingProcessNew"/>
    <dgm:cxn modelId="{C562A87A-9EC6-604A-948D-5496AFF89226}" type="presParOf" srcId="{731D1962-3996-1947-92FF-4D9A3A54DB12}" destId="{43D8B944-0092-5048-B31F-0CF834630F7C}" srcOrd="0" destOrd="0" presId="urn:microsoft.com/office/officeart/2016/7/layout/RepeatingBendingProcessNew"/>
    <dgm:cxn modelId="{CC7FB6B4-CE1C-6140-8B68-C1AF86D47EA9}" type="presParOf" srcId="{4EB19EBD-B418-9446-8C7D-2268D04D4755}" destId="{2F5B530D-2732-2B4E-BE40-D1044482F38E}" srcOrd="4" destOrd="0" presId="urn:microsoft.com/office/officeart/2016/7/layout/RepeatingBendingProcessNew"/>
    <dgm:cxn modelId="{50DC8F4B-2F7C-0749-A01D-48E84951C1BB}" type="presParOf" srcId="{4EB19EBD-B418-9446-8C7D-2268D04D4755}" destId="{E6B7BED0-188F-9D4D-B1C1-E8D160B15E6C}" srcOrd="5" destOrd="0" presId="urn:microsoft.com/office/officeart/2016/7/layout/RepeatingBendingProcessNew"/>
    <dgm:cxn modelId="{96A63575-DA08-C044-ACAF-B25DC577DCF1}" type="presParOf" srcId="{E6B7BED0-188F-9D4D-B1C1-E8D160B15E6C}" destId="{ECDFD20C-7C22-A842-A749-FA3CACD45C81}" srcOrd="0" destOrd="0" presId="urn:microsoft.com/office/officeart/2016/7/layout/RepeatingBendingProcessNew"/>
    <dgm:cxn modelId="{84284B7D-4479-0E41-8DDA-88F2E392CB6A}" type="presParOf" srcId="{4EB19EBD-B418-9446-8C7D-2268D04D4755}" destId="{BABD759E-7518-DA42-B509-2189CD10AA95}" srcOrd="6" destOrd="0" presId="urn:microsoft.com/office/officeart/2016/7/layout/RepeatingBendingProcessNew"/>
    <dgm:cxn modelId="{52982AB8-6749-B648-8533-D506D6955256}" type="presParOf" srcId="{4EB19EBD-B418-9446-8C7D-2268D04D4755}" destId="{B3BF78FA-9EF8-E544-A221-60B7527F0523}" srcOrd="7" destOrd="0" presId="urn:microsoft.com/office/officeart/2016/7/layout/RepeatingBendingProcessNew"/>
    <dgm:cxn modelId="{E4074EEA-180B-8442-A801-0FF8E7D02879}" type="presParOf" srcId="{B3BF78FA-9EF8-E544-A221-60B7527F0523}" destId="{4BF72D3C-1B55-FB43-AC54-F913E0CC8F55}" srcOrd="0" destOrd="0" presId="urn:microsoft.com/office/officeart/2016/7/layout/RepeatingBendingProcessNew"/>
    <dgm:cxn modelId="{87963542-23CF-DB4A-A0C0-082458F8C519}" type="presParOf" srcId="{4EB19EBD-B418-9446-8C7D-2268D04D4755}" destId="{D68C6787-4E89-994E-BC28-A565300D4ADC}" srcOrd="8" destOrd="0" presId="urn:microsoft.com/office/officeart/2016/7/layout/RepeatingBendingProcessNew"/>
    <dgm:cxn modelId="{AB76BE0B-F577-5A42-8609-A31A214BADEF}" type="presParOf" srcId="{4EB19EBD-B418-9446-8C7D-2268D04D4755}" destId="{82B0102B-8E47-B749-8431-BE00BD83582C}" srcOrd="9" destOrd="0" presId="urn:microsoft.com/office/officeart/2016/7/layout/RepeatingBendingProcessNew"/>
    <dgm:cxn modelId="{18093886-10CF-1C4D-8111-522F00518F60}" type="presParOf" srcId="{82B0102B-8E47-B749-8431-BE00BD83582C}" destId="{6FEEFD05-BCF2-144B-A447-C62E9C09D10C}" srcOrd="0" destOrd="0" presId="urn:microsoft.com/office/officeart/2016/7/layout/RepeatingBendingProcessNew"/>
    <dgm:cxn modelId="{ADB2C285-2792-D441-97E6-59872A320761}" type="presParOf" srcId="{4EB19EBD-B418-9446-8C7D-2268D04D4755}" destId="{2A6E7142-6A78-3344-808D-BB9ED33AA787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030521-6DEB-5740-AD35-319FA9563797}">
      <dsp:nvSpPr>
        <dsp:cNvPr id="0" name=""/>
        <dsp:cNvSpPr/>
      </dsp:nvSpPr>
      <dsp:spPr>
        <a:xfrm>
          <a:off x="3040792" y="870618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7014" y="912848"/>
        <a:ext cx="34897" cy="6979"/>
      </dsp:txXfrm>
    </dsp:sp>
    <dsp:sp modelId="{D467E680-D323-9940-9284-B0892045AA33}">
      <dsp:nvSpPr>
        <dsp:cNvPr id="0" name=""/>
        <dsp:cNvSpPr/>
      </dsp:nvSpPr>
      <dsp:spPr>
        <a:xfrm>
          <a:off x="8061" y="5979"/>
          <a:ext cx="3034531" cy="182071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Déformation du pied : pied bot varus équi, pied plat, pied creux.</a:t>
          </a:r>
          <a:endParaRPr lang="en-US" sz="2100" kern="1200"/>
        </a:p>
      </dsp:txBody>
      <dsp:txXfrm>
        <a:off x="8061" y="5979"/>
        <a:ext cx="3034531" cy="1820718"/>
      </dsp:txXfrm>
    </dsp:sp>
    <dsp:sp modelId="{731D1962-3996-1947-92FF-4D9A3A54DB12}">
      <dsp:nvSpPr>
        <dsp:cNvPr id="0" name=""/>
        <dsp:cNvSpPr/>
      </dsp:nvSpPr>
      <dsp:spPr>
        <a:xfrm>
          <a:off x="6773265" y="870618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12700" cap="flat" cmpd="sng" algn="ctr">
          <a:solidFill>
            <a:schemeClr val="accent2">
              <a:hueOff val="1610903"/>
              <a:satOff val="-4623"/>
              <a:lumOff val="-740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89488" y="912848"/>
        <a:ext cx="34897" cy="6979"/>
      </dsp:txXfrm>
    </dsp:sp>
    <dsp:sp modelId="{F016DE6C-B7C3-914C-9DD7-6F0A4E1B051F}">
      <dsp:nvSpPr>
        <dsp:cNvPr id="0" name=""/>
        <dsp:cNvSpPr/>
      </dsp:nvSpPr>
      <dsp:spPr>
        <a:xfrm>
          <a:off x="3740534" y="5979"/>
          <a:ext cx="3034531" cy="1820718"/>
        </a:xfrm>
        <a:prstGeom prst="rect">
          <a:avLst/>
        </a:prstGeom>
        <a:gradFill rotWithShape="0">
          <a:gsLst>
            <a:gs pos="0">
              <a:schemeClr val="accent2">
                <a:hueOff val="1288722"/>
                <a:satOff val="-3699"/>
                <a:lumOff val="-5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288722"/>
                <a:satOff val="-3699"/>
                <a:lumOff val="-5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288722"/>
                <a:satOff val="-3699"/>
                <a:lumOff val="-5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Déformation du genou : genu valgum / genu varum</a:t>
          </a:r>
          <a:endParaRPr lang="en-US" sz="2100" kern="1200"/>
        </a:p>
      </dsp:txBody>
      <dsp:txXfrm>
        <a:off x="3740534" y="5979"/>
        <a:ext cx="3034531" cy="1820718"/>
      </dsp:txXfrm>
    </dsp:sp>
    <dsp:sp modelId="{E6B7BED0-188F-9D4D-B1C1-E8D160B15E6C}">
      <dsp:nvSpPr>
        <dsp:cNvPr id="0" name=""/>
        <dsp:cNvSpPr/>
      </dsp:nvSpPr>
      <dsp:spPr>
        <a:xfrm>
          <a:off x="1525326" y="1824897"/>
          <a:ext cx="7464946" cy="667342"/>
        </a:xfrm>
        <a:custGeom>
          <a:avLst/>
          <a:gdLst/>
          <a:ahLst/>
          <a:cxnLst/>
          <a:rect l="0" t="0" r="0" b="0"/>
          <a:pathLst>
            <a:path>
              <a:moveTo>
                <a:pt x="7464946" y="0"/>
              </a:moveTo>
              <a:lnTo>
                <a:pt x="7464946" y="350771"/>
              </a:lnTo>
              <a:lnTo>
                <a:pt x="0" y="350771"/>
              </a:lnTo>
              <a:lnTo>
                <a:pt x="0" y="667342"/>
              </a:lnTo>
            </a:path>
          </a:pathLst>
        </a:custGeom>
        <a:noFill/>
        <a:ln w="12700" cap="flat" cmpd="sng" algn="ctr">
          <a:solidFill>
            <a:schemeClr val="accent2">
              <a:hueOff val="3221806"/>
              <a:satOff val="-9246"/>
              <a:lumOff val="-1480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70362" y="2155079"/>
        <a:ext cx="374875" cy="6979"/>
      </dsp:txXfrm>
    </dsp:sp>
    <dsp:sp modelId="{2F5B530D-2732-2B4E-BE40-D1044482F38E}">
      <dsp:nvSpPr>
        <dsp:cNvPr id="0" name=""/>
        <dsp:cNvSpPr/>
      </dsp:nvSpPr>
      <dsp:spPr>
        <a:xfrm>
          <a:off x="7473007" y="5979"/>
          <a:ext cx="3034531" cy="1820718"/>
        </a:xfrm>
        <a:prstGeom prst="rect">
          <a:avLst/>
        </a:prstGeom>
        <a:gradFill rotWithShape="0">
          <a:gsLst>
            <a:gs pos="0">
              <a:schemeClr val="accent2">
                <a:hueOff val="2577445"/>
                <a:satOff val="-7397"/>
                <a:lumOff val="-11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577445"/>
                <a:satOff val="-7397"/>
                <a:lumOff val="-11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577445"/>
                <a:satOff val="-7397"/>
                <a:lumOff val="-11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Déformation du membre supérieur : clinodactylie, phocomélie, déformation du coude</a:t>
          </a:r>
          <a:endParaRPr lang="en-US" sz="2100" kern="1200"/>
        </a:p>
      </dsp:txBody>
      <dsp:txXfrm>
        <a:off x="7473007" y="5979"/>
        <a:ext cx="3034531" cy="1820718"/>
      </dsp:txXfrm>
    </dsp:sp>
    <dsp:sp modelId="{B3BF78FA-9EF8-E544-A221-60B7527F0523}">
      <dsp:nvSpPr>
        <dsp:cNvPr id="0" name=""/>
        <dsp:cNvSpPr/>
      </dsp:nvSpPr>
      <dsp:spPr>
        <a:xfrm>
          <a:off x="3040792" y="3389279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12700" cap="flat" cmpd="sng" algn="ctr">
          <a:solidFill>
            <a:schemeClr val="accent2">
              <a:hueOff val="4832709"/>
              <a:satOff val="-13870"/>
              <a:lumOff val="-22207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7014" y="3431509"/>
        <a:ext cx="34897" cy="6979"/>
      </dsp:txXfrm>
    </dsp:sp>
    <dsp:sp modelId="{BABD759E-7518-DA42-B509-2189CD10AA95}">
      <dsp:nvSpPr>
        <dsp:cNvPr id="0" name=""/>
        <dsp:cNvSpPr/>
      </dsp:nvSpPr>
      <dsp:spPr>
        <a:xfrm>
          <a:off x="8061" y="2524640"/>
          <a:ext cx="3034531" cy="1820718"/>
        </a:xfrm>
        <a:prstGeom prst="rect">
          <a:avLst/>
        </a:prstGeom>
        <a:gradFill rotWithShape="0">
          <a:gsLst>
            <a:gs pos="0">
              <a:schemeClr val="accent2">
                <a:hueOff val="3866168"/>
                <a:satOff val="-11096"/>
                <a:lumOff val="-17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866168"/>
                <a:satOff val="-11096"/>
                <a:lumOff val="-17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866168"/>
                <a:satOff val="-11096"/>
                <a:lumOff val="-17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Déformation de la colonne vertébrale : hypercyphose, scoliose, hyperlordose</a:t>
          </a:r>
          <a:endParaRPr lang="en-US" sz="2100" kern="1200"/>
        </a:p>
      </dsp:txBody>
      <dsp:txXfrm>
        <a:off x="8061" y="2524640"/>
        <a:ext cx="3034531" cy="1820718"/>
      </dsp:txXfrm>
    </dsp:sp>
    <dsp:sp modelId="{82B0102B-8E47-B749-8431-BE00BD83582C}">
      <dsp:nvSpPr>
        <dsp:cNvPr id="0" name=""/>
        <dsp:cNvSpPr/>
      </dsp:nvSpPr>
      <dsp:spPr>
        <a:xfrm>
          <a:off x="6773265" y="3389279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12700" cap="flat" cmpd="sng" algn="ctr">
          <a:solidFill>
            <a:schemeClr val="accent2">
              <a:hueOff val="6443612"/>
              <a:satOff val="-18493"/>
              <a:lumOff val="-2960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89488" y="3431509"/>
        <a:ext cx="34897" cy="6979"/>
      </dsp:txXfrm>
    </dsp:sp>
    <dsp:sp modelId="{D68C6787-4E89-994E-BC28-A565300D4ADC}">
      <dsp:nvSpPr>
        <dsp:cNvPr id="0" name=""/>
        <dsp:cNvSpPr/>
      </dsp:nvSpPr>
      <dsp:spPr>
        <a:xfrm>
          <a:off x="3740534" y="2524640"/>
          <a:ext cx="3034531" cy="1820718"/>
        </a:xfrm>
        <a:prstGeom prst="rect">
          <a:avLst/>
        </a:prstGeom>
        <a:gradFill rotWithShape="0">
          <a:gsLst>
            <a:gs pos="0">
              <a:schemeClr val="accent2">
                <a:hueOff val="5154890"/>
                <a:satOff val="-14794"/>
                <a:lumOff val="-23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5154890"/>
                <a:satOff val="-14794"/>
                <a:lumOff val="-23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5154890"/>
                <a:satOff val="-14794"/>
                <a:lumOff val="-23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Trouble du développement osseux : dysplasie, arrêt de croissance</a:t>
          </a:r>
          <a:endParaRPr lang="en-US" sz="2100" kern="1200"/>
        </a:p>
      </dsp:txBody>
      <dsp:txXfrm>
        <a:off x="3740534" y="2524640"/>
        <a:ext cx="3034531" cy="1820718"/>
      </dsp:txXfrm>
    </dsp:sp>
    <dsp:sp modelId="{2A6E7142-6A78-3344-808D-BB9ED33AA787}">
      <dsp:nvSpPr>
        <dsp:cNvPr id="0" name=""/>
        <dsp:cNvSpPr/>
      </dsp:nvSpPr>
      <dsp:spPr>
        <a:xfrm>
          <a:off x="7473007" y="2524640"/>
          <a:ext cx="3034531" cy="1820718"/>
        </a:xfrm>
        <a:prstGeom prst="rect">
          <a:avLst/>
        </a:prstGeom>
        <a:gradFill rotWithShape="0">
          <a:gsLst>
            <a:gs pos="0">
              <a:schemeClr val="accent2">
                <a:hueOff val="6443612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2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2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Syndrome génétique, malformations congénitales. </a:t>
          </a:r>
          <a:endParaRPr lang="en-US" sz="2100" kern="1200"/>
        </a:p>
      </dsp:txBody>
      <dsp:txXfrm>
        <a:off x="7473007" y="2524640"/>
        <a:ext cx="3034531" cy="1820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0C31C5-BAF6-B213-F264-541BA771B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5212EB3-0F11-D6B2-B3C2-16CFA98776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06496E-D8CE-4125-CA5C-0F75F7FF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DB843-567B-E64F-8516-FF84C1E7D7BC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C65004-2C30-BF0F-CBA1-90826B381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53C70E-415F-3AE6-B09C-980614AD5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D8F-3148-0344-84F2-A48FC15485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1097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6B7048-07D7-D387-A420-377596163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4395D00-411D-B98B-12B5-0EC554630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DCF8DB-4553-DF3C-DE6B-1B0A9CF98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DB843-567B-E64F-8516-FF84C1E7D7BC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12DEB8-D020-C9CB-7A87-050887283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10F1A5-E624-911D-130F-672956AE3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D8F-3148-0344-84F2-A48FC15485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596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2D98255-3C53-BAF7-5DBF-C7816511AC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701C47F-C19F-C112-02FC-4532A2C104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84342D-237F-2162-433A-5893D048E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DB843-567B-E64F-8516-FF84C1E7D7BC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ED7187-2824-2567-83AC-9CF18D4C3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F1D469-1BC3-B2E8-0480-B08E4FE8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D8F-3148-0344-84F2-A48FC15485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3852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13F15B-0ACD-A22B-2DEF-F82B3CB1D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24321E-34D8-796F-D3FC-649C9EB78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38A00F-0AF5-7D70-48B0-B65AC79B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DB843-567B-E64F-8516-FF84C1E7D7BC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1AACF2-2F41-9711-9025-F20428CB7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06674F-18FA-98E2-13EA-F5226F5B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D8F-3148-0344-84F2-A48FC15485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5349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BC76A-3E7C-A0EF-103F-EDE82331C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83B3429-4560-44BE-7242-6DEDB7070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A5ABAE7-0573-5F4F-B034-D0F7744C2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DB843-567B-E64F-8516-FF84C1E7D7BC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85CB45-9CB3-FB2C-6429-7BF9BB47B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D84111-2063-655E-8311-33EFDFE48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D8F-3148-0344-84F2-A48FC15485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2219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24C4E8-F08F-3F59-F7E8-B90A12D9B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8AECE-2091-E98E-00EA-CBC8383387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CB4CF58-E0AA-DEFF-798C-0DA5A6363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9F38667-33B9-B9B7-AA37-825C5BAB5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DB843-567B-E64F-8516-FF84C1E7D7BC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8EB41F1-E520-AF54-85EA-3E8B91B4D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CF45554-B419-5D62-BAA8-E287E85F9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D8F-3148-0344-84F2-A48FC15485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4953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9F98D7-4813-8059-3A40-5DEAAD8D7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DB3C49-E0E8-55BF-A284-B84729606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9D27A00-E5F6-8533-4555-8DA8DC0202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4F5DAB7-1C2C-7D96-89A2-D85A4B878F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3BF9F71-0F34-3BEC-6216-8C321E3CB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B69AA71-5976-55C7-E4F6-4502DF44B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DB843-567B-E64F-8516-FF84C1E7D7BC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D918A11-2B9B-1A34-A88E-363EB25EF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501B745-C9A9-C6DF-937A-2359FE6AC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D8F-3148-0344-84F2-A48FC15485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1300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790889-8411-564A-9921-D2119D295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7128450-EB6B-D188-4036-1ECD61F1D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DB843-567B-E64F-8516-FF84C1E7D7BC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0D652D5-7F03-4883-80D8-A6938F47D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070FF7C-564B-4600-5CEC-7D34EB5A8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D8F-3148-0344-84F2-A48FC15485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736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CB16DA9-E062-7018-70D9-E8DBC45E8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DB843-567B-E64F-8516-FF84C1E7D7BC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F49AB3E-800D-2C03-33AA-82328DE4C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6292F3-62AC-F02B-B48B-36A97346C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D8F-3148-0344-84F2-A48FC15485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2672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018A77-9064-EE81-4F27-A2DD58EA5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2D7CAC-2C26-7551-796F-6B87D61FE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EFB283B-7BAA-3555-80C1-8431662318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979EE42-7384-579D-1A84-E288C28DC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DB843-567B-E64F-8516-FF84C1E7D7BC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9CB1AD9-D023-E433-EFC1-379BCCBF3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8809884-A114-158D-EA1B-A116CFDDC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D8F-3148-0344-84F2-A48FC15485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015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0DDB07-6068-55AB-18FC-D00385D95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8EDECE5-1953-4959-F25D-84E057F4F4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B181A8A-6A45-686D-5274-7FCDD4E1F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870B5CF-ADF6-F4ED-14FD-6E53470B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DB843-567B-E64F-8516-FF84C1E7D7BC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4DF6B37-185E-A527-ACBA-C56BC56F7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7954667-BB97-0B69-3F50-6C7DD7B01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D8F-3148-0344-84F2-A48FC15485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5960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A5FA1EC-E5D4-4855-4551-A9C92337A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4C9848-A118-C114-D9EB-310A69C37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F00C49-2400-AECF-7F02-8F715D7B8B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9DB843-567B-E64F-8516-FF84C1E7D7BC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5C60CE-0D66-954D-EFE9-E3BF53F9D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8FB219-32F7-7959-8842-49442AACB4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F59D8F-3148-0344-84F2-A48FC15485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5CC742D-E131-A198-32E4-11EA87C2C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fr-FR" sz="4800">
                <a:solidFill>
                  <a:srgbClr val="FFFFFF"/>
                </a:solidFill>
              </a:rPr>
              <a:t>Déformations en Orthopédie pédiatrique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CDCB935-872A-748D-D776-106C1F9D4D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fr-FR" dirty="0"/>
              <a:t>Dr Alexandre JOURNE</a:t>
            </a:r>
            <a:endParaRPr lang="fr-FR"/>
          </a:p>
          <a:p>
            <a:pPr algn="l"/>
            <a:r>
              <a:rPr lang="fr-FR" dirty="0"/>
              <a:t>Clinique du parc Lyon, ELSAN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77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27FF48C-AF46-4D52-998F-ED0BDDEEF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39000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A454E37-6D6A-DF03-37A2-92A8C076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9"/>
            <a:ext cx="5338194" cy="1322888"/>
          </a:xfrm>
        </p:spPr>
        <p:txBody>
          <a:bodyPr>
            <a:normAutofit/>
          </a:bodyPr>
          <a:lstStyle/>
          <a:p>
            <a:r>
              <a:rPr lang="fr-FR" dirty="0"/>
              <a:t>Déformation de la colonne vertébrale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441075-0A2A-F60E-3539-B809BDB1D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1"/>
            <a:ext cx="4742771" cy="3983415"/>
          </a:xfrm>
        </p:spPr>
        <p:txBody>
          <a:bodyPr>
            <a:normAutofit/>
          </a:bodyPr>
          <a:lstStyle/>
          <a:p>
            <a:r>
              <a:rPr lang="fr-FR" sz="2000"/>
              <a:t>Hypercyphose</a:t>
            </a:r>
          </a:p>
          <a:p>
            <a:r>
              <a:rPr lang="fr-FR" sz="2000"/>
              <a:t>hyperlordose</a:t>
            </a:r>
          </a:p>
        </p:txBody>
      </p:sp>
      <p:pic>
        <p:nvPicPr>
          <p:cNvPr id="7" name="Image 6" descr="Une image contenant statue, dessin humoristique, art&#10;&#10;Le contenu généré par l’IA peut être incorrect.">
            <a:extLst>
              <a:ext uri="{FF2B5EF4-FFF2-40B4-BE49-F238E27FC236}">
                <a16:creationId xmlns:a16="http://schemas.microsoft.com/office/drawing/2014/main" id="{FCB6B12F-BE44-47ED-EA02-75608AE74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538" y="834656"/>
            <a:ext cx="2527637" cy="2445489"/>
          </a:xfrm>
          <a:prstGeom prst="rect">
            <a:avLst/>
          </a:prstGeom>
        </p:spPr>
      </p:pic>
      <p:pic>
        <p:nvPicPr>
          <p:cNvPr id="5" name="Image 4" descr="Une image contenant personne, Danse, genou, joint&#10;&#10;Le contenu généré par l’IA peut être incorrect.">
            <a:extLst>
              <a:ext uri="{FF2B5EF4-FFF2-40B4-BE49-F238E27FC236}">
                <a16:creationId xmlns:a16="http://schemas.microsoft.com/office/drawing/2014/main" id="{A1AA82D1-4CF8-5CDB-9D5A-BFABE6A05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912" y="3601878"/>
            <a:ext cx="3740887" cy="208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76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8A936-2EEC-2D88-2068-DF0584E21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Scoliose</a:t>
            </a:r>
          </a:p>
        </p:txBody>
      </p:sp>
      <p:pic>
        <p:nvPicPr>
          <p:cNvPr id="5" name="Espace réservé du contenu 4" descr="Une image contenant personne, épaule, dos, Condition physique&#10;&#10;Le contenu généré par l’IA peut être incorrect.">
            <a:extLst>
              <a:ext uri="{FF2B5EF4-FFF2-40B4-BE49-F238E27FC236}">
                <a16:creationId xmlns:a16="http://schemas.microsoft.com/office/drawing/2014/main" id="{773D3313-49B9-A5C3-48A6-0E925F1862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01176"/>
            <a:ext cx="6756400" cy="2413000"/>
          </a:xfrm>
        </p:spPr>
      </p:pic>
      <p:pic>
        <p:nvPicPr>
          <p:cNvPr id="7" name="Image 6" descr="Une image contenant film radiographique, Imagerie médicale, médical, radiologie&#10;&#10;Le contenu généré par l’IA peut être incorrect.">
            <a:extLst>
              <a:ext uri="{FF2B5EF4-FFF2-40B4-BE49-F238E27FC236}">
                <a16:creationId xmlns:a16="http://schemas.microsoft.com/office/drawing/2014/main" id="{8997BDD6-6FE5-B457-ABC4-3F40F8E55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1690688"/>
            <a:ext cx="22860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37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F65F80-2444-90B5-DA5D-E1E8B8CE5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Trouble du dev. Osseux. 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E8886E-83F4-58D0-4DF1-2820C8981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6145" cy="4351338"/>
          </a:xfrm>
        </p:spPr>
        <p:txBody>
          <a:bodyPr/>
          <a:lstStyle/>
          <a:p>
            <a:r>
              <a:rPr lang="fr-FR" dirty="0" err="1"/>
              <a:t>Dyplasie</a:t>
            </a:r>
            <a:r>
              <a:rPr lang="fr-FR" dirty="0"/>
              <a:t> hanche et genou</a:t>
            </a:r>
          </a:p>
        </p:txBody>
      </p:sp>
      <p:pic>
        <p:nvPicPr>
          <p:cNvPr id="5" name="Image 4" descr="Une image contenant Sous-vêtement, joint, Membre, estomac&#10;&#10;Le contenu généré par l’IA peut être incorrect.">
            <a:extLst>
              <a:ext uri="{FF2B5EF4-FFF2-40B4-BE49-F238E27FC236}">
                <a16:creationId xmlns:a16="http://schemas.microsoft.com/office/drawing/2014/main" id="{1F8400FE-1F1A-0FAB-189C-BCCBD255D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409" y="733713"/>
            <a:ext cx="3499957" cy="2653723"/>
          </a:xfrm>
          <a:prstGeom prst="rect">
            <a:avLst/>
          </a:prstGeom>
        </p:spPr>
      </p:pic>
      <p:pic>
        <p:nvPicPr>
          <p:cNvPr id="7" name="Image 6" descr="Une image contenant Sous-vêtement, joint&#10;&#10;Le contenu généré par l’IA peut être incorrect.">
            <a:extLst>
              <a:ext uri="{FF2B5EF4-FFF2-40B4-BE49-F238E27FC236}">
                <a16:creationId xmlns:a16="http://schemas.microsoft.com/office/drawing/2014/main" id="{231AB279-3BEF-74B7-A727-08CAD1415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409" y="4001294"/>
            <a:ext cx="3691482" cy="244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80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BBBE79-C427-480A-88F3-4BBC7C8C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772E008-2BA9-E0BF-9EE4-8CC79C642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fr-FR" sz="3200"/>
              <a:t>Trouble de croissance - Apophysite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film radiographique, Imagerie médicale, radiologie, radiographie&#10;&#10;Le contenu généré par l’IA peut être incorrect.">
            <a:extLst>
              <a:ext uri="{FF2B5EF4-FFF2-40B4-BE49-F238E27FC236}">
                <a16:creationId xmlns:a16="http://schemas.microsoft.com/office/drawing/2014/main" id="{79F93FFE-B998-E122-A7EC-F9DB671896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301" b="-2"/>
          <a:stretch>
            <a:fillRect/>
          </a:stretch>
        </p:blipFill>
        <p:spPr>
          <a:xfrm>
            <a:off x="838200" y="364143"/>
            <a:ext cx="3335789" cy="3426462"/>
          </a:xfrm>
          <a:prstGeom prst="rect">
            <a:avLst/>
          </a:prstGeom>
        </p:spPr>
      </p:pic>
      <p:pic>
        <p:nvPicPr>
          <p:cNvPr id="9" name="Image 8" descr="Une image contenant film radiographique, Imagerie médicale, radiographie, Rayon X&#10;&#10;Le contenu généré par l’IA peut être incorrect.">
            <a:extLst>
              <a:ext uri="{FF2B5EF4-FFF2-40B4-BE49-F238E27FC236}">
                <a16:creationId xmlns:a16="http://schemas.microsoft.com/office/drawing/2014/main" id="{E04F8E56-18A3-3743-6FA2-7367A2CD90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01" r="-4" b="14326"/>
          <a:stretch>
            <a:fillRect/>
          </a:stretch>
        </p:blipFill>
        <p:spPr>
          <a:xfrm>
            <a:off x="4466396" y="364142"/>
            <a:ext cx="3336953" cy="3426462"/>
          </a:xfrm>
          <a:prstGeom prst="rect">
            <a:avLst/>
          </a:prstGeom>
        </p:spPr>
      </p:pic>
      <p:pic>
        <p:nvPicPr>
          <p:cNvPr id="5" name="Image 4" descr="Une image contenant film radiographique, médical, Imagerie médicale, radiologie&#10;&#10;Le contenu généré par l’IA peut être incorrect.">
            <a:extLst>
              <a:ext uri="{FF2B5EF4-FFF2-40B4-BE49-F238E27FC236}">
                <a16:creationId xmlns:a16="http://schemas.microsoft.com/office/drawing/2014/main" id="{60B09A63-4DFF-197F-BBE1-D269117FAD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029" r="1" b="1"/>
          <a:stretch>
            <a:fillRect/>
          </a:stretch>
        </p:blipFill>
        <p:spPr>
          <a:xfrm>
            <a:off x="8095756" y="364142"/>
            <a:ext cx="3336953" cy="342646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7FD530-771E-8CEE-4F22-EBD884997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r>
              <a:rPr lang="fr-FR" sz="1800"/>
              <a:t>Osgood Schlater</a:t>
            </a:r>
          </a:p>
          <a:p>
            <a:r>
              <a:rPr lang="fr-FR" sz="1800"/>
              <a:t>Sever</a:t>
            </a:r>
          </a:p>
          <a:p>
            <a:r>
              <a:rPr lang="fr-FR" sz="1800"/>
              <a:t>Sinding Larsent</a:t>
            </a:r>
          </a:p>
          <a:p>
            <a:r>
              <a:rPr lang="fr-FR" sz="180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685142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BBBE79-C427-480A-88F3-4BBC7C8C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4E41C4A-07FC-B4CA-F8ED-39818AC1B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fr-FR" sz="3200"/>
              <a:t>Syndrome génétique, malformation congénitale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81C1325D-D0E3-E51F-81DE-40B5C8DF88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941" r="12160"/>
          <a:stretch>
            <a:fillRect/>
          </a:stretch>
        </p:blipFill>
        <p:spPr>
          <a:xfrm>
            <a:off x="838200" y="364143"/>
            <a:ext cx="3335789" cy="3426462"/>
          </a:xfrm>
          <a:prstGeom prst="rect">
            <a:avLst/>
          </a:prstGeom>
        </p:spPr>
      </p:pic>
      <p:pic>
        <p:nvPicPr>
          <p:cNvPr id="5" name="Image 4" descr="Une image contenant estomac, joint, Torse, Cuisse&#10;&#10;Le contenu généré par l’IA peut être incorrect.">
            <a:extLst>
              <a:ext uri="{FF2B5EF4-FFF2-40B4-BE49-F238E27FC236}">
                <a16:creationId xmlns:a16="http://schemas.microsoft.com/office/drawing/2014/main" id="{FE7316A0-1B7C-29E4-A20F-DE998B26BF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3" b="29404"/>
          <a:stretch>
            <a:fillRect/>
          </a:stretch>
        </p:blipFill>
        <p:spPr>
          <a:xfrm>
            <a:off x="4466396" y="364142"/>
            <a:ext cx="3336953" cy="3426462"/>
          </a:xfrm>
          <a:prstGeom prst="rect">
            <a:avLst/>
          </a:prstGeom>
        </p:spPr>
      </p:pic>
      <p:pic>
        <p:nvPicPr>
          <p:cNvPr id="7" name="Image 6" descr="Une image contenant texte, capture d’écran, Visage humain&#10;&#10;Le contenu généré par l’IA peut être incorrect.">
            <a:extLst>
              <a:ext uri="{FF2B5EF4-FFF2-40B4-BE49-F238E27FC236}">
                <a16:creationId xmlns:a16="http://schemas.microsoft.com/office/drawing/2014/main" id="{C94307C6-1C93-35A0-6384-9DD51C2B85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63" r="15340" b="-5"/>
          <a:stretch>
            <a:fillRect/>
          </a:stretch>
        </p:blipFill>
        <p:spPr>
          <a:xfrm>
            <a:off x="8095756" y="364142"/>
            <a:ext cx="3336953" cy="342646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347AF4-D205-D686-99F9-C5A8BF498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r>
              <a:rPr lang="fr-FR" sz="1800"/>
              <a:t>Achondroplasie</a:t>
            </a:r>
          </a:p>
          <a:p>
            <a:r>
              <a:rPr lang="fr-FR" sz="1800"/>
              <a:t>Maladie de Hurler</a:t>
            </a:r>
          </a:p>
          <a:p>
            <a:r>
              <a:rPr lang="fr-FR" sz="1800"/>
              <a:t>Mucopolysaccharidose</a:t>
            </a:r>
          </a:p>
          <a:p>
            <a:r>
              <a:rPr lang="fr-FR" sz="1800"/>
              <a:t>Marfan</a:t>
            </a:r>
          </a:p>
          <a:p>
            <a:r>
              <a:rPr lang="fr-FR" sz="1800"/>
              <a:t>Morquio</a:t>
            </a:r>
          </a:p>
        </p:txBody>
      </p:sp>
    </p:spTree>
    <p:extLst>
      <p:ext uri="{BB962C8B-B14F-4D97-AF65-F5344CB8AC3E}">
        <p14:creationId xmlns:p14="http://schemas.microsoft.com/office/powerpoint/2010/main" val="2656493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F1F950-1128-F2F0-7692-3D370DA11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4F3FF1A-E241-10CD-A388-738A87C85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De nombreuses déformations selon les articulations</a:t>
            </a:r>
          </a:p>
          <a:p>
            <a:r>
              <a:rPr lang="fr-FR" dirty="0"/>
              <a:t>Malformation</a:t>
            </a:r>
          </a:p>
          <a:p>
            <a:r>
              <a:rPr lang="fr-FR" dirty="0"/>
              <a:t>Maladie génétique</a:t>
            </a:r>
          </a:p>
          <a:p>
            <a:r>
              <a:rPr lang="fr-FR" dirty="0"/>
              <a:t>Séquelles de traumatisme</a:t>
            </a:r>
          </a:p>
          <a:p>
            <a:r>
              <a:rPr lang="fr-FR" dirty="0"/>
              <a:t>Des connaissance spécifiques pour une prise en </a:t>
            </a:r>
            <a:r>
              <a:rPr lang="fr-FR"/>
              <a:t>charge particulière</a:t>
            </a:r>
          </a:p>
        </p:txBody>
      </p:sp>
    </p:spTree>
    <p:extLst>
      <p:ext uri="{BB962C8B-B14F-4D97-AF65-F5344CB8AC3E}">
        <p14:creationId xmlns:p14="http://schemas.microsoft.com/office/powerpoint/2010/main" val="106815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FC4897-452B-2A21-56CF-FAD5B51DB5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8444" b="-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CEB5356-7B88-843E-A2F4-6B650CB67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dirty="0"/>
              <a:t>Selon la localisation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5830AA0F-3190-2158-8300-F6A3C71243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141024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83421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7567EF-3FD3-0B46-6FE4-64F558431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fr-FR" sz="3600"/>
              <a:t>Déformations du pied</a:t>
            </a:r>
          </a:p>
        </p:txBody>
      </p:sp>
      <p:pic>
        <p:nvPicPr>
          <p:cNvPr id="5" name="Image 4" descr="Une image contenant rose, cœur&#10;&#10;Le contenu généré par l’IA peut être incorrect.">
            <a:extLst>
              <a:ext uri="{FF2B5EF4-FFF2-40B4-BE49-F238E27FC236}">
                <a16:creationId xmlns:a16="http://schemas.microsoft.com/office/drawing/2014/main" id="{BC32B3FB-F257-CC55-03AF-C347C2509B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51" b="1"/>
          <a:stretch>
            <a:fillRect/>
          </a:stretch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D2E444-3DA2-ACA3-6FD2-20B87D40F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fr-FR" sz="1800"/>
              <a:t>Pied bot varus équin : c’est une malformation du pied qui est présente à la naissance qui atteinte le pied et le mollet. </a:t>
            </a:r>
          </a:p>
          <a:p>
            <a:pPr lvl="1"/>
            <a:r>
              <a:rPr lang="fr-FR" sz="1800"/>
              <a:t>Bot : déformé, varus tourné en dedans, équin : orienté vers le bas</a:t>
            </a:r>
          </a:p>
          <a:p>
            <a:pPr lvl="1"/>
            <a:r>
              <a:rPr lang="fr-FR" sz="1800"/>
              <a:t>Uni ou bilatéral </a:t>
            </a:r>
          </a:p>
          <a:p>
            <a:pPr lvl="1"/>
            <a:r>
              <a:rPr lang="fr-FR" sz="1800"/>
              <a:t>1 naissance sur 1000</a:t>
            </a:r>
          </a:p>
          <a:p>
            <a:pPr lvl="1"/>
            <a:r>
              <a:rPr lang="fr-FR" sz="1800"/>
              <a:t>Ne se guérit pas mais se corrige</a:t>
            </a:r>
          </a:p>
          <a:p>
            <a:pPr lvl="1"/>
            <a:r>
              <a:rPr lang="fr-FR" sz="1800"/>
              <a:t>Donne une vie normale. </a:t>
            </a:r>
          </a:p>
          <a:p>
            <a:pPr lvl="1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2397439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85719F1-4AF6-C8F7-DD49-1C78E0B0A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fr-FR" sz="4800"/>
              <a:t>Déformation du pied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A9CB18-D03A-CB9E-18AE-80AD944A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r>
              <a:rPr lang="fr-FR" sz="2200"/>
              <a:t>Pieds plats : il s’agit d’un affaissement de la voute plantaire avec disparition de l’arche interne du pied. </a:t>
            </a:r>
          </a:p>
        </p:txBody>
      </p:sp>
      <p:pic>
        <p:nvPicPr>
          <p:cNvPr id="7" name="Image 6" descr="Une image contenant texte, illustration&#10;&#10;Le contenu généré par l’IA peut être incorrect.">
            <a:extLst>
              <a:ext uri="{FF2B5EF4-FFF2-40B4-BE49-F238E27FC236}">
                <a16:creationId xmlns:a16="http://schemas.microsoft.com/office/drawing/2014/main" id="{FE91835F-9AE4-184C-9269-9F7FDAAD7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04" y="2569464"/>
            <a:ext cx="5331792" cy="3678936"/>
          </a:xfrm>
          <a:prstGeom prst="rect">
            <a:avLst/>
          </a:prstGeom>
        </p:spPr>
      </p:pic>
      <p:pic>
        <p:nvPicPr>
          <p:cNvPr id="5" name="Image 4" descr="Une image contenant orteil, personne, texte, Cheville&#10;&#10;Le contenu généré par l’IA peut être incorrect.">
            <a:extLst>
              <a:ext uri="{FF2B5EF4-FFF2-40B4-BE49-F238E27FC236}">
                <a16:creationId xmlns:a16="http://schemas.microsoft.com/office/drawing/2014/main" id="{D492FB3B-ABDB-231F-37B6-7C6B2F453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2973552"/>
            <a:ext cx="5468112" cy="287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47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991F79-6C4E-9688-B4B8-DFF3B93D7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Pieds creux</a:t>
            </a:r>
          </a:p>
        </p:txBody>
      </p:sp>
      <p:pic>
        <p:nvPicPr>
          <p:cNvPr id="5" name="Espace réservé du contenu 4" descr="Une image contenant joint&#10;&#10;Le contenu généré par l’IA peut être incorrect.">
            <a:extLst>
              <a:ext uri="{FF2B5EF4-FFF2-40B4-BE49-F238E27FC236}">
                <a16:creationId xmlns:a16="http://schemas.microsoft.com/office/drawing/2014/main" id="{720B3603-40F8-9295-60C1-498EB67879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4327" y="1517506"/>
            <a:ext cx="8063345" cy="4677314"/>
          </a:xfrm>
        </p:spPr>
      </p:pic>
    </p:spTree>
    <p:extLst>
      <p:ext uri="{BB962C8B-B14F-4D97-AF65-F5344CB8AC3E}">
        <p14:creationId xmlns:p14="http://schemas.microsoft.com/office/powerpoint/2010/main" val="270103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B3B98D0-EC76-973D-C631-956413025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fr-FR" sz="5000"/>
              <a:t>Genu varum valgum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4EF4176-D4EE-1A7C-0122-975C38A3C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endParaRPr lang="en-US" sz="2200"/>
          </a:p>
        </p:txBody>
      </p:sp>
      <p:pic>
        <p:nvPicPr>
          <p:cNvPr id="5" name="Espace réservé du contenu 4" descr="Une image contenant squelette, joint&#10;&#10;Le contenu généré par l’IA peut être incorrect.">
            <a:extLst>
              <a:ext uri="{FF2B5EF4-FFF2-40B4-BE49-F238E27FC236}">
                <a16:creationId xmlns:a16="http://schemas.microsoft.com/office/drawing/2014/main" id="{2E19BCCF-2E14-16F9-33F8-F66429BDE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021328"/>
            <a:ext cx="6903720" cy="481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05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3E32B-0131-1CB1-BB72-5A1DBADFA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Clinodactylie</a:t>
            </a:r>
          </a:p>
        </p:txBody>
      </p:sp>
      <p:pic>
        <p:nvPicPr>
          <p:cNvPr id="5" name="Espace réservé du contenu 4" descr="Une image contenant ongle, doigt, personne, accessoire&#10;&#10;Le contenu généré par l’IA peut être incorrect.">
            <a:extLst>
              <a:ext uri="{FF2B5EF4-FFF2-40B4-BE49-F238E27FC236}">
                <a16:creationId xmlns:a16="http://schemas.microsoft.com/office/drawing/2014/main" id="{AF9DE855-CE9C-EB9F-36E1-D4F7F4D54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0193" y="615358"/>
            <a:ext cx="4364957" cy="2664325"/>
          </a:xfrm>
        </p:spPr>
      </p:pic>
      <p:pic>
        <p:nvPicPr>
          <p:cNvPr id="7" name="Image 6" descr="Une image contenant personne, orteil, ongle, pied&#10;&#10;Le contenu généré par l’IA peut être incorrect.">
            <a:extLst>
              <a:ext uri="{FF2B5EF4-FFF2-40B4-BE49-F238E27FC236}">
                <a16:creationId xmlns:a16="http://schemas.microsoft.com/office/drawing/2014/main" id="{A2C17704-D499-98FD-041E-0C3FCB9A6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901" y="3529916"/>
            <a:ext cx="4364957" cy="310583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2587CE6-B921-6F7B-3C73-22956337FDA0}"/>
              </a:ext>
            </a:extLst>
          </p:cNvPr>
          <p:cNvSpPr txBox="1"/>
          <p:nvPr/>
        </p:nvSpPr>
        <p:spPr>
          <a:xfrm>
            <a:off x="1010513" y="3105834"/>
            <a:ext cx="2472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Doigt ou orteil anormalement courbé</a:t>
            </a:r>
          </a:p>
        </p:txBody>
      </p:sp>
    </p:spTree>
    <p:extLst>
      <p:ext uri="{BB962C8B-B14F-4D97-AF65-F5344CB8AC3E}">
        <p14:creationId xmlns:p14="http://schemas.microsoft.com/office/powerpoint/2010/main" val="736549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E8BC15F-E2D6-782B-5154-FA0DE15F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fr-FR" dirty="0"/>
              <a:t>Phocomélie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B2DD8D-34E2-0C70-FAFC-73AC45DCB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/>
          </a:bodyPr>
          <a:lstStyle/>
          <a:p>
            <a:r>
              <a:rPr lang="fr-FR" sz="2000" dirty="0"/>
              <a:t>Aplasie / hypoplasie des membres</a:t>
            </a:r>
          </a:p>
          <a:p>
            <a:r>
              <a:rPr lang="fr-FR" sz="2000" dirty="0"/>
              <a:t>Thalidomide pendant la grossesse</a:t>
            </a:r>
          </a:p>
          <a:p>
            <a:r>
              <a:rPr lang="fr-FR" sz="2000" dirty="0" err="1"/>
              <a:t>Anti-nauseux</a:t>
            </a:r>
            <a:r>
              <a:rPr lang="fr-FR" sz="2000" dirty="0"/>
              <a:t> chez les femmes enceintes</a:t>
            </a:r>
          </a:p>
          <a:p>
            <a:r>
              <a:rPr lang="fr-FR" sz="2000" dirty="0"/>
              <a:t>Scandale sanitaire des années 50</a:t>
            </a:r>
          </a:p>
        </p:txBody>
      </p:sp>
      <p:pic>
        <p:nvPicPr>
          <p:cNvPr id="5" name="Image 4" descr="Une image contenant garçon, bébé, Visage humain, personne&#10;&#10;Le contenu généré par l’IA peut être incorrect.">
            <a:extLst>
              <a:ext uri="{FF2B5EF4-FFF2-40B4-BE49-F238E27FC236}">
                <a16:creationId xmlns:a16="http://schemas.microsoft.com/office/drawing/2014/main" id="{69CFE7DD-9C39-4510-1315-39FAE6106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334" y="1600200"/>
            <a:ext cx="4569083" cy="4340629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92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EB2612D-2DC0-9A8E-E0A5-1FF01C6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fr-FR" sz="5000"/>
              <a:t>Déformation du coude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F2C2AA-3F9D-3CB1-3251-C0170E6F0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fr-FR" sz="2200"/>
              <a:t>Séquelles de fracture</a:t>
            </a:r>
          </a:p>
          <a:p>
            <a:r>
              <a:rPr lang="fr-FR" sz="2200"/>
              <a:t>Cubitus varus ou valgus</a:t>
            </a:r>
          </a:p>
        </p:txBody>
      </p:sp>
      <p:pic>
        <p:nvPicPr>
          <p:cNvPr id="5" name="Image 4" descr="Une image contenant habits, personne, joint, film radiographique&#10;&#10;Le contenu généré par l’IA peut être incorrect.">
            <a:extLst>
              <a:ext uri="{FF2B5EF4-FFF2-40B4-BE49-F238E27FC236}">
                <a16:creationId xmlns:a16="http://schemas.microsoft.com/office/drawing/2014/main" id="{A8381DA7-16AA-C4ED-A049-42568679B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444181"/>
            <a:ext cx="6903720" cy="396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8478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266</Words>
  <Application>Microsoft Macintosh PowerPoint</Application>
  <PresentationFormat>Grand écran</PresentationFormat>
  <Paragraphs>54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Thème Office</vt:lpstr>
      <vt:lpstr>Déformations en Orthopédie pédiatrique</vt:lpstr>
      <vt:lpstr>Selon la localisation</vt:lpstr>
      <vt:lpstr>Déformations du pied</vt:lpstr>
      <vt:lpstr>Déformation du pied</vt:lpstr>
      <vt:lpstr>Pieds creux</vt:lpstr>
      <vt:lpstr>Genu varum valgum</vt:lpstr>
      <vt:lpstr>Clinodactylie</vt:lpstr>
      <vt:lpstr>Phocomélie</vt:lpstr>
      <vt:lpstr>Déformation du coude</vt:lpstr>
      <vt:lpstr>Déformation de la colonne vertébrale</vt:lpstr>
      <vt:lpstr>Scoliose</vt:lpstr>
      <vt:lpstr>Trouble du dev. Osseux.  </vt:lpstr>
      <vt:lpstr>Trouble de croissance - Apophysite</vt:lpstr>
      <vt:lpstr>Syndrome génétique, malformation congénitale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Alexandre Journé</dc:creator>
  <cp:lastModifiedBy>Alexandre Journé</cp:lastModifiedBy>
  <cp:revision>3</cp:revision>
  <dcterms:created xsi:type="dcterms:W3CDTF">2025-11-15T09:55:47Z</dcterms:created>
  <dcterms:modified xsi:type="dcterms:W3CDTF">2025-11-19T06:54:53Z</dcterms:modified>
</cp:coreProperties>
</file>