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71"/>
  </p:notesMasterIdLst>
  <p:handoutMasterIdLst>
    <p:handoutMasterId r:id="rId72"/>
  </p:handoutMasterIdLst>
  <p:sldIdLst>
    <p:sldId id="256" r:id="rId2"/>
    <p:sldId id="258" r:id="rId3"/>
    <p:sldId id="257" r:id="rId4"/>
    <p:sldId id="261" r:id="rId5"/>
    <p:sldId id="267" r:id="rId6"/>
    <p:sldId id="277" r:id="rId7"/>
    <p:sldId id="413" r:id="rId8"/>
    <p:sldId id="412" r:id="rId9"/>
    <p:sldId id="259" r:id="rId10"/>
    <p:sldId id="269" r:id="rId11"/>
    <p:sldId id="268" r:id="rId12"/>
    <p:sldId id="270" r:id="rId13"/>
    <p:sldId id="281" r:id="rId14"/>
    <p:sldId id="274" r:id="rId15"/>
    <p:sldId id="282" r:id="rId16"/>
    <p:sldId id="302" r:id="rId17"/>
    <p:sldId id="273" r:id="rId18"/>
    <p:sldId id="271" r:id="rId19"/>
    <p:sldId id="272" r:id="rId20"/>
    <p:sldId id="279" r:id="rId21"/>
    <p:sldId id="288" r:id="rId22"/>
    <p:sldId id="260" r:id="rId23"/>
    <p:sldId id="276" r:id="rId24"/>
    <p:sldId id="289" r:id="rId25"/>
    <p:sldId id="290" r:id="rId26"/>
    <p:sldId id="294" r:id="rId27"/>
    <p:sldId id="299" r:id="rId28"/>
    <p:sldId id="468" r:id="rId29"/>
    <p:sldId id="300" r:id="rId30"/>
    <p:sldId id="372" r:id="rId31"/>
    <p:sldId id="373" r:id="rId32"/>
    <p:sldId id="374" r:id="rId33"/>
    <p:sldId id="375" r:id="rId34"/>
    <p:sldId id="376" r:id="rId35"/>
    <p:sldId id="377" r:id="rId36"/>
    <p:sldId id="378" r:id="rId37"/>
    <p:sldId id="379" r:id="rId38"/>
    <p:sldId id="353" r:id="rId39"/>
    <p:sldId id="354" r:id="rId40"/>
    <p:sldId id="380" r:id="rId41"/>
    <p:sldId id="381" r:id="rId42"/>
    <p:sldId id="382" r:id="rId43"/>
    <p:sldId id="383" r:id="rId44"/>
    <p:sldId id="384" r:id="rId45"/>
    <p:sldId id="385" r:id="rId46"/>
    <p:sldId id="386" r:id="rId47"/>
    <p:sldId id="389" r:id="rId48"/>
    <p:sldId id="390" r:id="rId49"/>
    <p:sldId id="392" r:id="rId50"/>
    <p:sldId id="393" r:id="rId51"/>
    <p:sldId id="394" r:id="rId52"/>
    <p:sldId id="395" r:id="rId53"/>
    <p:sldId id="396" r:id="rId54"/>
    <p:sldId id="397" r:id="rId55"/>
    <p:sldId id="398" r:id="rId56"/>
    <p:sldId id="399" r:id="rId57"/>
    <p:sldId id="400" r:id="rId58"/>
    <p:sldId id="401" r:id="rId59"/>
    <p:sldId id="402" r:id="rId60"/>
    <p:sldId id="403" r:id="rId61"/>
    <p:sldId id="404" r:id="rId62"/>
    <p:sldId id="405" r:id="rId63"/>
    <p:sldId id="406" r:id="rId64"/>
    <p:sldId id="407" r:id="rId65"/>
    <p:sldId id="408" r:id="rId66"/>
    <p:sldId id="409" r:id="rId67"/>
    <p:sldId id="410" r:id="rId68"/>
    <p:sldId id="411" r:id="rId69"/>
    <p:sldId id="469" r:id="rId70"/>
  </p:sldIdLst>
  <p:sldSz cx="9144000" cy="6858000" type="screen4x3"/>
  <p:notesSz cx="6858000" cy="91440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ヒラギノ角ゴ Pro W3" pitchFamily="-1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ヒラギノ角ゴ Pro W3" pitchFamily="-1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ヒラギノ角ゴ Pro W3" pitchFamily="-1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ヒラギノ角ゴ Pro W3" pitchFamily="-1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ヒラギノ角ゴ Pro W3" pitchFamily="-1" charset="-128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ヒラギノ角ゴ Pro W3" pitchFamily="-1" charset="-128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ヒラギノ角ゴ Pro W3" pitchFamily="-1" charset="-128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ヒラギノ角ゴ Pro W3" pitchFamily="-1" charset="-128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ヒラギノ角ゴ Pro W3" pitchFamily="-1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34"/>
    <p:restoredTop sz="94658"/>
  </p:normalViewPr>
  <p:slideViewPr>
    <p:cSldViewPr>
      <p:cViewPr varScale="1">
        <p:scale>
          <a:sx n="106" d="100"/>
          <a:sy n="106" d="100"/>
        </p:scale>
        <p:origin x="1992" y="4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7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350CD134-78DE-1BA0-26CF-8609F4B356B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284D6F90-6DE2-3C57-79EB-5504EAEF84F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de texte du masque</a:t>
            </a:r>
          </a:p>
          <a:p>
            <a:pPr lvl="1"/>
            <a:r>
              <a:rPr lang="fr-FR" altLang="fr-FR"/>
              <a:t>Second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ヒラギノ角ゴ Pro W3" pitchFamily="-111" charset="-128"/>
        <a:cs typeface="ヒラギノ角ゴ Pro W3" pitchFamily="-111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ヒラギノ角ゴ Pro W3" pitchFamily="-11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ヒラギノ角ゴ Pro W3" pitchFamily="-11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2D744105-292D-98EB-2116-D2874E43F2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27D4AA2E-14F6-5105-6605-CA0A873049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ABAE99F7-AED0-DC35-7468-0E13FC5ADD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ABEEDD2C-617F-DCFA-2F30-9E42B85C05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A50D2739-A67C-0DA6-8E44-647D15785A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ABD5139B-27F5-EAAA-DEF5-CFF225F037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ADD010C8-00FD-8F63-1CA8-CE8ECC99C6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E905C085-E902-3FD1-7FE9-0ABAEE0E89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EDF38454-2506-F302-8962-D3B1262A7A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BFFF05F8-F420-7918-172F-B04D5E0B91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A8567F15-5831-DB94-AADE-627B531B07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58BF1269-F3C9-D8DE-AB01-08B43C3F8D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18AA9CA2-CD6D-09A5-C2DE-96F1021FA8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70668315-44B5-3A01-B5B9-449FE4F39A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DBD45811-FC25-19FA-E0CC-ABA5006230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C224BE5F-AA04-FD80-B1B5-5CD7E34B46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1110B43C-92DF-F79C-4919-31DF8AE11F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99FAE75F-E2E8-26CC-BC66-18EB22F034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54A03C07-606D-89A3-5553-C580044DF3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FCD09AA1-3AF0-0003-0D4A-B325F1B05C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F171406A-D7FE-4E1E-1E42-B2F4EF1FD5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0D88B706-B3F2-60E4-B66F-03CCCE6645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1CBFD265-B9C0-FD21-8798-70FD393C2B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4675CB66-F13D-1855-39C5-D5BD2E8A92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BF84DE82-60DE-5161-0761-3BD38B2080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3F682125-D2CC-3CF0-6EFB-8F4740463C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0291CC11-29AD-980F-3790-574D78A3A4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B91AEED6-AD3A-E230-FB7D-02092B6928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C9F92903-C519-103B-84B4-B61E2ED51C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8DBDB0B8-2D45-62B5-271E-D5CE737823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0BD856D3-9577-D3E0-1460-1197588709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F3D68282-1D78-2023-C75D-3EEE57DCA4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A4930108-5BA8-16DB-FDCE-7B65ABB951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958D6DD6-F5E1-1FBC-1BD9-4E55EBEFAC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8D3D6349-0D21-A162-144F-7EB35BFA3E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76DBD8A2-04A8-3A15-831D-D0D95513A5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16996C1F-42B7-C6EF-0B97-2F193F7EA5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4CA1B6D1-7281-2A99-8579-1B7EFDA9BE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C74B230B-E5C7-6D8E-722F-0C59988EF1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B40FDDB6-FD17-32F5-9C79-9DDA115CE2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434E76FE-4CEA-7B6B-11F3-799A4337ED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508E90FB-F1D0-40A0-5376-0CAB20957D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>
            <a:extLst>
              <a:ext uri="{FF2B5EF4-FFF2-40B4-BE49-F238E27FC236}">
                <a16:creationId xmlns:a16="http://schemas.microsoft.com/office/drawing/2014/main" id="{E4FF5F34-53D5-A619-E080-5014EAFE9B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8B627FA5-FF95-D102-0B9C-64956EA20B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9C628899-7F29-1D0B-25DF-22C0D57AD5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4A939466-667F-DA58-03CD-13B4952A58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4C7B25CA-9752-AC82-2DD3-D501819CEF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A8CCEABB-ED89-44B0-3F02-CDE4841004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>
            <a:extLst>
              <a:ext uri="{FF2B5EF4-FFF2-40B4-BE49-F238E27FC236}">
                <a16:creationId xmlns:a16="http://schemas.microsoft.com/office/drawing/2014/main" id="{71B8D2FC-DBEA-C4A0-A774-C9D5DA05F2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EF87532D-745D-A33F-B9C4-FBDF874769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>
            <a:extLst>
              <a:ext uri="{FF2B5EF4-FFF2-40B4-BE49-F238E27FC236}">
                <a16:creationId xmlns:a16="http://schemas.microsoft.com/office/drawing/2014/main" id="{9FB54B3B-3E19-DEBC-94F4-D4ED98B363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844F5161-5D4D-7028-5602-3B7DA082E7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89AB9922-08A8-9055-5499-E15DCF2962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8AF94D6F-90D2-21D1-A4C6-DD58A7B021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>
            <a:extLst>
              <a:ext uri="{FF2B5EF4-FFF2-40B4-BE49-F238E27FC236}">
                <a16:creationId xmlns:a16="http://schemas.microsoft.com/office/drawing/2014/main" id="{41AE7289-D031-54EE-C4D7-48F77831DF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2163" name="Rectangle 3">
            <a:extLst>
              <a:ext uri="{FF2B5EF4-FFF2-40B4-BE49-F238E27FC236}">
                <a16:creationId xmlns:a16="http://schemas.microsoft.com/office/drawing/2014/main" id="{2F2B50FF-5047-1B7B-60F4-90CE1B36F0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>
            <a:extLst>
              <a:ext uri="{FF2B5EF4-FFF2-40B4-BE49-F238E27FC236}">
                <a16:creationId xmlns:a16="http://schemas.microsoft.com/office/drawing/2014/main" id="{AF8194A4-47AA-2B70-0C62-375FCEFD4C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0706894A-3FE3-09F8-91F4-FDBFF26B6F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>
            <a:extLst>
              <a:ext uri="{FF2B5EF4-FFF2-40B4-BE49-F238E27FC236}">
                <a16:creationId xmlns:a16="http://schemas.microsoft.com/office/drawing/2014/main" id="{AA7B85A4-B0E6-71D7-4856-5A51FE3ED2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CB9247B9-B223-7702-C17C-8F9AF9FEB9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>
            <a:extLst>
              <a:ext uri="{FF2B5EF4-FFF2-40B4-BE49-F238E27FC236}">
                <a16:creationId xmlns:a16="http://schemas.microsoft.com/office/drawing/2014/main" id="{0132E7FB-5B5C-D954-75BE-F87ECD90EA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E2EB27AE-3964-DD03-A251-E0360E3874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>
            <a:extLst>
              <a:ext uri="{FF2B5EF4-FFF2-40B4-BE49-F238E27FC236}">
                <a16:creationId xmlns:a16="http://schemas.microsoft.com/office/drawing/2014/main" id="{17CE9CC9-35FD-9B9F-4375-1690CE991B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C8866E94-B3BA-CA27-2914-55D44FD2D3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7E5EF403-CDD1-3167-18DD-AF8817969C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id="{63E8EA0C-7743-DE90-896B-15590BC166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D84B78BE-35ED-EC17-6D28-E0C10AAFB2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867280D9-0944-23FB-E904-3E4237218F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>
            <a:extLst>
              <a:ext uri="{FF2B5EF4-FFF2-40B4-BE49-F238E27FC236}">
                <a16:creationId xmlns:a16="http://schemas.microsoft.com/office/drawing/2014/main" id="{7B98346C-7095-8ECE-C92B-2F85A7E531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4451" name="Rectangle 3">
            <a:extLst>
              <a:ext uri="{FF2B5EF4-FFF2-40B4-BE49-F238E27FC236}">
                <a16:creationId xmlns:a16="http://schemas.microsoft.com/office/drawing/2014/main" id="{D22B3CC7-722C-84EA-8DF8-7709293F2B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1D9F245C-6314-9D42-9A72-7E31DF12E6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DB12C9C9-FE4F-032C-24E6-EC8F570B16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>
            <a:extLst>
              <a:ext uri="{FF2B5EF4-FFF2-40B4-BE49-F238E27FC236}">
                <a16:creationId xmlns:a16="http://schemas.microsoft.com/office/drawing/2014/main" id="{67577FC5-1225-3513-0302-2F35E3EDFF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8547" name="Rectangle 3">
            <a:extLst>
              <a:ext uri="{FF2B5EF4-FFF2-40B4-BE49-F238E27FC236}">
                <a16:creationId xmlns:a16="http://schemas.microsoft.com/office/drawing/2014/main" id="{FC255784-47C2-5800-066B-E693DE6BE0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>
            <a:extLst>
              <a:ext uri="{FF2B5EF4-FFF2-40B4-BE49-F238E27FC236}">
                <a16:creationId xmlns:a16="http://schemas.microsoft.com/office/drawing/2014/main" id="{DDB66D0A-ADD4-433E-0BA2-72ED0AFEA7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0595" name="Rectangle 3">
            <a:extLst>
              <a:ext uri="{FF2B5EF4-FFF2-40B4-BE49-F238E27FC236}">
                <a16:creationId xmlns:a16="http://schemas.microsoft.com/office/drawing/2014/main" id="{6DB27832-2199-AFC8-ACE5-9EB827B1AC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>
            <a:extLst>
              <a:ext uri="{FF2B5EF4-FFF2-40B4-BE49-F238E27FC236}">
                <a16:creationId xmlns:a16="http://schemas.microsoft.com/office/drawing/2014/main" id="{2F8C21E3-97F6-3F3D-5AF2-DE187D53D7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543C0103-A11C-FAC4-4B33-640B6C8CA7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DF7FFD2B-D82A-ED94-5347-AE7A6B136F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D39226B3-91D5-8E29-AD46-3991A438C5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>
              <a:ext uri="{FF2B5EF4-FFF2-40B4-BE49-F238E27FC236}">
                <a16:creationId xmlns:a16="http://schemas.microsoft.com/office/drawing/2014/main" id="{3820B230-B102-6B9B-1963-23EF041E29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6739" name="Rectangle 3">
            <a:extLst>
              <a:ext uri="{FF2B5EF4-FFF2-40B4-BE49-F238E27FC236}">
                <a16:creationId xmlns:a16="http://schemas.microsoft.com/office/drawing/2014/main" id="{16FFBE93-E552-EE84-F4FA-384E017917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>
            <a:extLst>
              <a:ext uri="{FF2B5EF4-FFF2-40B4-BE49-F238E27FC236}">
                <a16:creationId xmlns:a16="http://schemas.microsoft.com/office/drawing/2014/main" id="{5E0354F7-00F7-332E-9991-B447BE3EBF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8787" name="Rectangle 3">
            <a:extLst>
              <a:ext uri="{FF2B5EF4-FFF2-40B4-BE49-F238E27FC236}">
                <a16:creationId xmlns:a16="http://schemas.microsoft.com/office/drawing/2014/main" id="{F970A6B4-870F-A38C-37F7-A2BAEB79ED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>
            <a:extLst>
              <a:ext uri="{FF2B5EF4-FFF2-40B4-BE49-F238E27FC236}">
                <a16:creationId xmlns:a16="http://schemas.microsoft.com/office/drawing/2014/main" id="{913AF3A5-AC9E-269A-663F-4A488A91EC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2883" name="Rectangle 3">
            <a:extLst>
              <a:ext uri="{FF2B5EF4-FFF2-40B4-BE49-F238E27FC236}">
                <a16:creationId xmlns:a16="http://schemas.microsoft.com/office/drawing/2014/main" id="{4A79FB65-E880-50B3-6F5D-C3FE7C54C9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>
            <a:extLst>
              <a:ext uri="{FF2B5EF4-FFF2-40B4-BE49-F238E27FC236}">
                <a16:creationId xmlns:a16="http://schemas.microsoft.com/office/drawing/2014/main" id="{98509A52-D95C-E164-6893-8803B89D16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4FA8F56A-FFC6-0E95-C3D2-FC1EA69C3C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F092F680-A1F7-5F20-0827-74D543584C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08B0211E-9787-D707-A993-B6013FC84B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>
            <a:extLst>
              <a:ext uri="{FF2B5EF4-FFF2-40B4-BE49-F238E27FC236}">
                <a16:creationId xmlns:a16="http://schemas.microsoft.com/office/drawing/2014/main" id="{1A559E95-E68B-19CC-913D-64FF8427C0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6979" name="Rectangle 3">
            <a:extLst>
              <a:ext uri="{FF2B5EF4-FFF2-40B4-BE49-F238E27FC236}">
                <a16:creationId xmlns:a16="http://schemas.microsoft.com/office/drawing/2014/main" id="{0B922945-9DDB-1FAC-717D-05F75E79B4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>
            <a:extLst>
              <a:ext uri="{FF2B5EF4-FFF2-40B4-BE49-F238E27FC236}">
                <a16:creationId xmlns:a16="http://schemas.microsoft.com/office/drawing/2014/main" id="{04034405-538F-443A-5B23-B3E15C6343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9027" name="Rectangle 3">
            <a:extLst>
              <a:ext uri="{FF2B5EF4-FFF2-40B4-BE49-F238E27FC236}">
                <a16:creationId xmlns:a16="http://schemas.microsoft.com/office/drawing/2014/main" id="{7873EDF1-4068-B181-FF05-8B4B24377D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>
            <a:extLst>
              <a:ext uri="{FF2B5EF4-FFF2-40B4-BE49-F238E27FC236}">
                <a16:creationId xmlns:a16="http://schemas.microsoft.com/office/drawing/2014/main" id="{AFD2AF93-63CA-6817-9BD1-B3EE0AF608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1075" name="Rectangle 3">
            <a:extLst>
              <a:ext uri="{FF2B5EF4-FFF2-40B4-BE49-F238E27FC236}">
                <a16:creationId xmlns:a16="http://schemas.microsoft.com/office/drawing/2014/main" id="{DBC9404F-7513-F08F-7719-9C2EA7E0DF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>
            <a:extLst>
              <a:ext uri="{FF2B5EF4-FFF2-40B4-BE49-F238E27FC236}">
                <a16:creationId xmlns:a16="http://schemas.microsoft.com/office/drawing/2014/main" id="{30381F15-AE54-F3E0-8158-60FDC16CFB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3123" name="Rectangle 3">
            <a:extLst>
              <a:ext uri="{FF2B5EF4-FFF2-40B4-BE49-F238E27FC236}">
                <a16:creationId xmlns:a16="http://schemas.microsoft.com/office/drawing/2014/main" id="{D50775B0-F4F2-2DC2-1E7D-8C5E27C0CE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>
            <a:extLst>
              <a:ext uri="{FF2B5EF4-FFF2-40B4-BE49-F238E27FC236}">
                <a16:creationId xmlns:a16="http://schemas.microsoft.com/office/drawing/2014/main" id="{8A772A59-B762-4B45-2E29-FA5EF1C4F2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5171" name="Rectangle 3">
            <a:extLst>
              <a:ext uri="{FF2B5EF4-FFF2-40B4-BE49-F238E27FC236}">
                <a16:creationId xmlns:a16="http://schemas.microsoft.com/office/drawing/2014/main" id="{29B72A5C-DB19-052B-9CE4-27FD5669F5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>
            <a:extLst>
              <a:ext uri="{FF2B5EF4-FFF2-40B4-BE49-F238E27FC236}">
                <a16:creationId xmlns:a16="http://schemas.microsoft.com/office/drawing/2014/main" id="{670FB974-7A63-B9DB-C706-2C5286C98E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7219" name="Rectangle 3">
            <a:extLst>
              <a:ext uri="{FF2B5EF4-FFF2-40B4-BE49-F238E27FC236}">
                <a16:creationId xmlns:a16="http://schemas.microsoft.com/office/drawing/2014/main" id="{D5B48F3D-BF9C-4357-84EA-79768B6D58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>
            <a:extLst>
              <a:ext uri="{FF2B5EF4-FFF2-40B4-BE49-F238E27FC236}">
                <a16:creationId xmlns:a16="http://schemas.microsoft.com/office/drawing/2014/main" id="{4F041E5D-5436-A654-6757-CC3641F85A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9267" name="Rectangle 3">
            <a:extLst>
              <a:ext uri="{FF2B5EF4-FFF2-40B4-BE49-F238E27FC236}">
                <a16:creationId xmlns:a16="http://schemas.microsoft.com/office/drawing/2014/main" id="{FFF2E40F-BBF5-031D-D7AB-9047814DCB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>
            <a:extLst>
              <a:ext uri="{FF2B5EF4-FFF2-40B4-BE49-F238E27FC236}">
                <a16:creationId xmlns:a16="http://schemas.microsoft.com/office/drawing/2014/main" id="{8F41FEC4-F731-7CC4-E1FC-A39DB246FA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1315" name="Rectangle 3">
            <a:extLst>
              <a:ext uri="{FF2B5EF4-FFF2-40B4-BE49-F238E27FC236}">
                <a16:creationId xmlns:a16="http://schemas.microsoft.com/office/drawing/2014/main" id="{A4F6F1AB-AA2D-BA74-B4C6-5B4E9914CC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>
            <a:extLst>
              <a:ext uri="{FF2B5EF4-FFF2-40B4-BE49-F238E27FC236}">
                <a16:creationId xmlns:a16="http://schemas.microsoft.com/office/drawing/2014/main" id="{6CCC7B6F-2CC2-65A9-4636-FABDAFA8F1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3363" name="Rectangle 3">
            <a:extLst>
              <a:ext uri="{FF2B5EF4-FFF2-40B4-BE49-F238E27FC236}">
                <a16:creationId xmlns:a16="http://schemas.microsoft.com/office/drawing/2014/main" id="{5E622111-40BD-FD50-2B59-45D8493898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>
            <a:extLst>
              <a:ext uri="{FF2B5EF4-FFF2-40B4-BE49-F238E27FC236}">
                <a16:creationId xmlns:a16="http://schemas.microsoft.com/office/drawing/2014/main" id="{B93DC87D-2580-DE0B-9327-70E289DD96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5411" name="Rectangle 3">
            <a:extLst>
              <a:ext uri="{FF2B5EF4-FFF2-40B4-BE49-F238E27FC236}">
                <a16:creationId xmlns:a16="http://schemas.microsoft.com/office/drawing/2014/main" id="{3BDBCB94-E938-68B2-96C4-2683A4097E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CD6DBDA7-1175-3C0E-B097-0076D176D0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D13F1714-64F8-9E0C-4350-6A95E1FCBA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>
            <a:extLst>
              <a:ext uri="{FF2B5EF4-FFF2-40B4-BE49-F238E27FC236}">
                <a16:creationId xmlns:a16="http://schemas.microsoft.com/office/drawing/2014/main" id="{1AC19C9B-095D-7E07-55FA-B3C1BFCEBC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7459" name="Rectangle 3">
            <a:extLst>
              <a:ext uri="{FF2B5EF4-FFF2-40B4-BE49-F238E27FC236}">
                <a16:creationId xmlns:a16="http://schemas.microsoft.com/office/drawing/2014/main" id="{D2FD364E-70D9-4FEE-9D38-AF58FCF787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>
            <a:extLst>
              <a:ext uri="{FF2B5EF4-FFF2-40B4-BE49-F238E27FC236}">
                <a16:creationId xmlns:a16="http://schemas.microsoft.com/office/drawing/2014/main" id="{E1531675-F37A-F3A1-51EF-533EFFE0B0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9507" name="Rectangle 3">
            <a:extLst>
              <a:ext uri="{FF2B5EF4-FFF2-40B4-BE49-F238E27FC236}">
                <a16:creationId xmlns:a16="http://schemas.microsoft.com/office/drawing/2014/main" id="{1C2C2A05-9811-AAD0-C0F2-1816AD0BF4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>
            <a:extLst>
              <a:ext uri="{FF2B5EF4-FFF2-40B4-BE49-F238E27FC236}">
                <a16:creationId xmlns:a16="http://schemas.microsoft.com/office/drawing/2014/main" id="{055C2CA1-A669-60EE-B352-BA431059CD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1555" name="Rectangle 3">
            <a:extLst>
              <a:ext uri="{FF2B5EF4-FFF2-40B4-BE49-F238E27FC236}">
                <a16:creationId xmlns:a16="http://schemas.microsoft.com/office/drawing/2014/main" id="{E4673911-A369-FED2-07F4-2559A57084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>
            <a:extLst>
              <a:ext uri="{FF2B5EF4-FFF2-40B4-BE49-F238E27FC236}">
                <a16:creationId xmlns:a16="http://schemas.microsoft.com/office/drawing/2014/main" id="{E90B719E-79CC-87D8-D03C-1BA0F25F3B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3603" name="Rectangle 3">
            <a:extLst>
              <a:ext uri="{FF2B5EF4-FFF2-40B4-BE49-F238E27FC236}">
                <a16:creationId xmlns:a16="http://schemas.microsoft.com/office/drawing/2014/main" id="{F180ACF8-10A9-3AC9-149B-5A760737AC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>
            <a:extLst>
              <a:ext uri="{FF2B5EF4-FFF2-40B4-BE49-F238E27FC236}">
                <a16:creationId xmlns:a16="http://schemas.microsoft.com/office/drawing/2014/main" id="{A97F15BA-6144-5071-E2EF-243E284C41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5651" name="Rectangle 3">
            <a:extLst>
              <a:ext uri="{FF2B5EF4-FFF2-40B4-BE49-F238E27FC236}">
                <a16:creationId xmlns:a16="http://schemas.microsoft.com/office/drawing/2014/main" id="{668B4579-E007-26FF-E7BE-FB8D68B9F0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>
            <a:extLst>
              <a:ext uri="{FF2B5EF4-FFF2-40B4-BE49-F238E27FC236}">
                <a16:creationId xmlns:a16="http://schemas.microsoft.com/office/drawing/2014/main" id="{C938DEDE-C6AA-313C-1442-9FB4407DF0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7699" name="Rectangle 3">
            <a:extLst>
              <a:ext uri="{FF2B5EF4-FFF2-40B4-BE49-F238E27FC236}">
                <a16:creationId xmlns:a16="http://schemas.microsoft.com/office/drawing/2014/main" id="{5F659428-BCDC-38D1-0A32-2DF5115FB9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>
            <a:extLst>
              <a:ext uri="{FF2B5EF4-FFF2-40B4-BE49-F238E27FC236}">
                <a16:creationId xmlns:a16="http://schemas.microsoft.com/office/drawing/2014/main" id="{A4883678-E52F-DDBD-61CF-5814F1EE63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9747" name="Rectangle 3">
            <a:extLst>
              <a:ext uri="{FF2B5EF4-FFF2-40B4-BE49-F238E27FC236}">
                <a16:creationId xmlns:a16="http://schemas.microsoft.com/office/drawing/2014/main" id="{61D920D1-EF5A-C678-E8B2-361AC76A63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>
            <a:extLst>
              <a:ext uri="{FF2B5EF4-FFF2-40B4-BE49-F238E27FC236}">
                <a16:creationId xmlns:a16="http://schemas.microsoft.com/office/drawing/2014/main" id="{D6485194-F427-027D-2DF8-6AFD7AE96C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E97AC540-3C4E-8F53-4EE6-779CAD2AA6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BBA37A50-1686-ADB9-BA49-D3E2FC7877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C76688E8-FC85-08B9-A204-B976A2A9FC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4C95BAE2-61BF-E119-0541-4D9A7E721A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7C6073D1-3DE1-75CA-E463-4BE7FC1144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79915453-D6CA-FEF6-C5B8-A21D9FDA28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C1E7615A-2BE2-F274-839C-B58754FB3E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3643940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814517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944995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2392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re. Texte et image de la bibliothè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'image de la bibliothèque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269313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re. Image de la bibliothèqu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'image de la bibliothèque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5230496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061940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818654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161289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549316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913547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529047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8108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811037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014458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230433B-77F1-3C4B-23EA-2908A3A67D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et modifiez le titre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67460C1-950D-BF86-F7EA-3D5286EEF3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FF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FF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FF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FF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FF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FF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FF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FF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200" b="1">
          <a:solidFill>
            <a:srgbClr val="FFFFFF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800" b="1">
          <a:solidFill>
            <a:srgbClr val="FFFFFF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 b="1">
          <a:solidFill>
            <a:srgbClr val="FFFFFF"/>
          </a:solidFill>
          <a:latin typeface="+mn-lt"/>
          <a:ea typeface="ヒラギノ角ゴ Pro W3" pitchFamily="-111" charset="-128"/>
          <a:cs typeface="ヒラギノ角ゴ Pro W3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 b="1">
          <a:solidFill>
            <a:srgbClr val="FFFFFF"/>
          </a:solidFill>
          <a:latin typeface="+mn-lt"/>
          <a:ea typeface="ヒラギノ角ゴ Pro W3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 b="1">
          <a:solidFill>
            <a:srgbClr val="FFFFFF"/>
          </a:solidFill>
          <a:latin typeface="+mn-lt"/>
          <a:ea typeface="ヒラギノ角ゴ Pro W3" pitchFamily="-111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 b="1">
          <a:solidFill>
            <a:srgbClr val="FFFFFF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 b="1">
          <a:solidFill>
            <a:srgbClr val="FFFFFF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 b="1">
          <a:solidFill>
            <a:srgbClr val="FFFFFF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 b="1">
          <a:solidFill>
            <a:srgbClr val="FFFFFF"/>
          </a:solidFill>
          <a:latin typeface="+mn-lt"/>
          <a:ea typeface="ＭＳ Ｐゴシック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4.png"/><Relationship Id="rId4" Type="http://schemas.openxmlformats.org/officeDocument/2006/relationships/oleObject" Target="../embeddings/oleObject3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png"/><Relationship Id="rId4" Type="http://schemas.openxmlformats.org/officeDocument/2006/relationships/image" Target="../media/image104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8.jpeg"/><Relationship Id="rId4" Type="http://schemas.openxmlformats.org/officeDocument/2006/relationships/image" Target="../media/image67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619E62AA-3504-016C-726B-5373C007452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62000" y="685800"/>
            <a:ext cx="7772400" cy="1752600"/>
          </a:xfrm>
          <a:noFill/>
        </p:spPr>
        <p:txBody>
          <a:bodyPr/>
          <a:lstStyle/>
          <a:p>
            <a:r>
              <a:rPr lang="fr-FR" altLang="fr-FR" sz="6600">
                <a:solidFill>
                  <a:schemeClr val="tx1"/>
                </a:solidFill>
                <a:ea typeface="ＭＳ Ｐゴシック" panose="020B0600070205080204" pitchFamily="34" charset="-128"/>
              </a:rPr>
              <a:t>Traumatologie pédiatrique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420CA08A-24A6-9CDC-CE57-99A02D7DB94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600200" y="3200400"/>
            <a:ext cx="6400800" cy="1219200"/>
          </a:xfrm>
          <a:noFill/>
        </p:spPr>
        <p:txBody>
          <a:bodyPr/>
          <a:lstStyle/>
          <a:p>
            <a:pPr marL="342900" indent="-342900"/>
            <a:r>
              <a:rPr lang="fr-FR" altLang="fr-FR" b="0" i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Dr. Alexandre JOURNE</a:t>
            </a:r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1933B27F-3A6D-E0AE-36EE-0A39AA80E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4419600"/>
            <a:ext cx="6705600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 anchor="ctr"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9pPr>
          </a:lstStyle>
          <a:p>
            <a:pPr algn="ctr"/>
            <a:r>
              <a:rPr lang="fr-FR" altLang="fr-FR" sz="2800" b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Clinique du Parc Lyon- </a:t>
            </a:r>
            <a:r>
              <a:rPr lang="fr-FR" altLang="fr-FR" sz="2800" b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Elsan</a:t>
            </a:r>
            <a:endParaRPr lang="fr-FR" altLang="fr-FR" sz="2800" b="0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81CC4CBB-1249-390D-F829-6D8B72349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228600"/>
            <a:ext cx="2222500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>
            <a:extLst>
              <a:ext uri="{FF2B5EF4-FFF2-40B4-BE49-F238E27FC236}">
                <a16:creationId xmlns:a16="http://schemas.microsoft.com/office/drawing/2014/main" id="{2B9C1B86-3753-71DA-0356-44CFC6904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43000"/>
            <a:ext cx="219075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4">
            <a:extLst>
              <a:ext uri="{FF2B5EF4-FFF2-40B4-BE49-F238E27FC236}">
                <a16:creationId xmlns:a16="http://schemas.microsoft.com/office/drawing/2014/main" id="{B2DB25F3-486D-C79B-3FD5-D3FD9C7FD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5181600"/>
            <a:ext cx="2019300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Text Box 6">
            <a:extLst>
              <a:ext uri="{FF2B5EF4-FFF2-40B4-BE49-F238E27FC236}">
                <a16:creationId xmlns:a16="http://schemas.microsoft.com/office/drawing/2014/main" id="{0C3387B5-5A3F-D417-C24E-896868FE5B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5638800"/>
            <a:ext cx="5181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>
            <a:lvl1pPr marL="342900" indent="-3429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fr-FR" altLang="fr-FR" sz="3200" b="0">
                <a:solidFill>
                  <a:srgbClr val="000000"/>
                </a:solidFill>
                <a:latin typeface="Arial" panose="020B0604020202020204" pitchFamily="34" charset="0"/>
              </a:rPr>
              <a:t>Garçon, 5 ans, fr. ouverte</a:t>
            </a:r>
          </a:p>
          <a:p>
            <a:pPr>
              <a:spcBef>
                <a:spcPct val="20000"/>
              </a:spcBef>
            </a:pPr>
            <a:r>
              <a:rPr lang="fr-FR" altLang="fr-FR" sz="3200" b="0">
                <a:solidFill>
                  <a:srgbClr val="000000"/>
                </a:solidFill>
                <a:latin typeface="Arial" panose="020B0604020202020204" pitchFamily="34" charset="0"/>
              </a:rPr>
              <a:t>Perte de substance 8 cm</a:t>
            </a:r>
          </a:p>
        </p:txBody>
      </p:sp>
      <p:sp>
        <p:nvSpPr>
          <p:cNvPr id="38918" name="Text Box 7">
            <a:extLst>
              <a:ext uri="{FF2B5EF4-FFF2-40B4-BE49-F238E27FC236}">
                <a16:creationId xmlns:a16="http://schemas.microsoft.com/office/drawing/2014/main" id="{4695C2CE-A311-9FBA-2D4C-507E6F418F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228600"/>
            <a:ext cx="5410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9pPr>
          </a:lstStyle>
          <a:p>
            <a:pPr algn="ctr"/>
            <a:r>
              <a:rPr lang="fr-FR" altLang="fr-FR" sz="5400">
                <a:solidFill>
                  <a:srgbClr val="000000"/>
                </a:solidFill>
                <a:latin typeface="Arial" panose="020B0604020202020204" pitchFamily="34" charset="0"/>
              </a:rPr>
              <a:t>Reconstruction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>
            <a:extLst>
              <a:ext uri="{FF2B5EF4-FFF2-40B4-BE49-F238E27FC236}">
                <a16:creationId xmlns:a16="http://schemas.microsoft.com/office/drawing/2014/main" id="{EA2C40F2-60AE-2EBC-9AE2-FB5CFE360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371600"/>
            <a:ext cx="2990850" cy="53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3">
            <a:extLst>
              <a:ext uri="{FF2B5EF4-FFF2-40B4-BE49-F238E27FC236}">
                <a16:creationId xmlns:a16="http://schemas.microsoft.com/office/drawing/2014/main" id="{4CDF85B3-A684-3E05-2E5B-2A05825A9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32385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4">
            <a:extLst>
              <a:ext uri="{FF2B5EF4-FFF2-40B4-BE49-F238E27FC236}">
                <a16:creationId xmlns:a16="http://schemas.microsoft.com/office/drawing/2014/main" id="{A581524F-82F2-024F-8FEF-CAE4E1CFF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114800"/>
            <a:ext cx="32385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Text Box 5">
            <a:extLst>
              <a:ext uri="{FF2B5EF4-FFF2-40B4-BE49-F238E27FC236}">
                <a16:creationId xmlns:a16="http://schemas.microsoft.com/office/drawing/2014/main" id="{F4008884-364C-4FCF-DF62-4DE2C64F80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81000"/>
            <a:ext cx="86106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>
            <a:lvl1pPr marL="342900" indent="-3429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fr-FR" altLang="fr-FR" sz="3200" b="0">
                <a:solidFill>
                  <a:srgbClr val="000000"/>
                </a:solidFill>
                <a:latin typeface="Arial" panose="020B0604020202020204" pitchFamily="34" charset="0"/>
              </a:rPr>
              <a:t>2 mois après le traumatisme : 1 cm / sem !</a:t>
            </a:r>
          </a:p>
        </p:txBody>
      </p:sp>
      <p:sp>
        <p:nvSpPr>
          <p:cNvPr id="21510" name="Line 6">
            <a:extLst>
              <a:ext uri="{FF2B5EF4-FFF2-40B4-BE49-F238E27FC236}">
                <a16:creationId xmlns:a16="http://schemas.microsoft.com/office/drawing/2014/main" id="{28F2A2C7-7D98-FDFA-DE7C-936231FB2618}"/>
              </a:ext>
            </a:extLst>
          </p:cNvPr>
          <p:cNvSpPr>
            <a:spLocks noChangeShapeType="1"/>
          </p:cNvSpPr>
          <p:nvPr/>
        </p:nvSpPr>
        <p:spPr bwMode="auto">
          <a:xfrm>
            <a:off x="6705600" y="3810000"/>
            <a:ext cx="0" cy="198120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+mn-e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>
            <a:extLst>
              <a:ext uri="{FF2B5EF4-FFF2-40B4-BE49-F238E27FC236}">
                <a16:creationId xmlns:a16="http://schemas.microsoft.com/office/drawing/2014/main" id="{FEA3A559-3076-70AF-32AD-E47EA8AAF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6"/>
          <a:stretch>
            <a:fillRect/>
          </a:stretch>
        </p:blipFill>
        <p:spPr bwMode="auto">
          <a:xfrm>
            <a:off x="228600" y="381000"/>
            <a:ext cx="19304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3">
            <a:extLst>
              <a:ext uri="{FF2B5EF4-FFF2-40B4-BE49-F238E27FC236}">
                <a16:creationId xmlns:a16="http://schemas.microsoft.com/office/drawing/2014/main" id="{66022A4D-D7BB-D989-E64F-BA90DD073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9"/>
          <a:stretch>
            <a:fillRect/>
          </a:stretch>
        </p:blipFill>
        <p:spPr bwMode="auto">
          <a:xfrm>
            <a:off x="2286000" y="381000"/>
            <a:ext cx="1933575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4">
            <a:extLst>
              <a:ext uri="{FF2B5EF4-FFF2-40B4-BE49-F238E27FC236}">
                <a16:creationId xmlns:a16="http://schemas.microsoft.com/office/drawing/2014/main" id="{42939328-19F9-27EB-0F5A-FD1E00C81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2"/>
          <a:stretch>
            <a:fillRect/>
          </a:stretch>
        </p:blipFill>
        <p:spPr bwMode="auto">
          <a:xfrm>
            <a:off x="4495800" y="381000"/>
            <a:ext cx="193357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5">
            <a:extLst>
              <a:ext uri="{FF2B5EF4-FFF2-40B4-BE49-F238E27FC236}">
                <a16:creationId xmlns:a16="http://schemas.microsoft.com/office/drawing/2014/main" id="{0D4325A3-84E9-308C-612D-1A3AD798D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3" r="11374" b="4636"/>
          <a:stretch>
            <a:fillRect/>
          </a:stretch>
        </p:blipFill>
        <p:spPr bwMode="auto">
          <a:xfrm>
            <a:off x="6781800" y="381000"/>
            <a:ext cx="1981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6">
            <a:extLst>
              <a:ext uri="{FF2B5EF4-FFF2-40B4-BE49-F238E27FC236}">
                <a16:creationId xmlns:a16="http://schemas.microsoft.com/office/drawing/2014/main" id="{A5E6727E-472A-F43E-D7D2-81FEAA20D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276600"/>
            <a:ext cx="1520825" cy="309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7">
            <a:extLst>
              <a:ext uri="{FF2B5EF4-FFF2-40B4-BE49-F238E27FC236}">
                <a16:creationId xmlns:a16="http://schemas.microsoft.com/office/drawing/2014/main" id="{95A48D98-64AD-726D-A09D-6FE9AD3B3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276600"/>
            <a:ext cx="1457325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6" name="Text Box 8">
            <a:extLst>
              <a:ext uri="{FF2B5EF4-FFF2-40B4-BE49-F238E27FC236}">
                <a16:creationId xmlns:a16="http://schemas.microsoft.com/office/drawing/2014/main" id="{DAB72523-CF7A-A4ED-E7AB-4C59A787B1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8725" y="44799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9pPr>
          </a:lstStyle>
          <a:p>
            <a:endParaRPr lang="fr-FR" altLang="fr-FR" b="0">
              <a:latin typeface="Times" pitchFamily="-1" charset="0"/>
            </a:endParaRPr>
          </a:p>
        </p:txBody>
      </p:sp>
      <p:sp>
        <p:nvSpPr>
          <p:cNvPr id="43017" name="Text Box 9">
            <a:extLst>
              <a:ext uri="{FF2B5EF4-FFF2-40B4-BE49-F238E27FC236}">
                <a16:creationId xmlns:a16="http://schemas.microsoft.com/office/drawing/2014/main" id="{FB710221-7AC2-35A6-7A08-39DE0BAA77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4114800"/>
            <a:ext cx="4876800" cy="1143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>
            <a:lvl1pPr marL="342900" indent="-3429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fr-FR" altLang="fr-FR" sz="6600">
                <a:solidFill>
                  <a:srgbClr val="FFFFFF"/>
                </a:solidFill>
                <a:latin typeface="Arial" panose="020B0604020202020204" pitchFamily="34" charset="0"/>
              </a:rPr>
              <a:t>+ 4 mois !!!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>
            <a:extLst>
              <a:ext uri="{FF2B5EF4-FFF2-40B4-BE49-F238E27FC236}">
                <a16:creationId xmlns:a16="http://schemas.microsoft.com/office/drawing/2014/main" id="{E286399A-F98B-8578-C666-1856407D5183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24000"/>
            <a:ext cx="2509838" cy="424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3">
            <a:extLst>
              <a:ext uri="{FF2B5EF4-FFF2-40B4-BE49-F238E27FC236}">
                <a16:creationId xmlns:a16="http://schemas.microsoft.com/office/drawing/2014/main" id="{5F9D0E93-0B56-0519-06B6-0CC1FF9EDBFA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524000"/>
            <a:ext cx="2474913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Rectangle 4">
            <a:extLst>
              <a:ext uri="{FF2B5EF4-FFF2-40B4-BE49-F238E27FC236}">
                <a16:creationId xmlns:a16="http://schemas.microsoft.com/office/drawing/2014/main" id="{436F707C-DB7A-870C-03B4-B14723B776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5943600"/>
            <a:ext cx="2800350" cy="576263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fr-FR" sz="3200">
                <a:solidFill>
                  <a:srgbClr val="FFFFFF"/>
                </a:solidFill>
                <a:effectLst>
                  <a:outerShdw blurRad="38100" dist="38100" dir="2700000" algn="tl">
                    <a:srgbClr val="919191"/>
                  </a:outerShdw>
                </a:effectLst>
                <a:latin typeface="Arial" charset="0"/>
                <a:ea typeface="+mn-ea"/>
              </a:rPr>
              <a:t>Recul : 1,5 an</a:t>
            </a:r>
          </a:p>
        </p:txBody>
      </p:sp>
      <p:sp>
        <p:nvSpPr>
          <p:cNvPr id="35845" name="Text Box 5">
            <a:extLst>
              <a:ext uri="{FF2B5EF4-FFF2-40B4-BE49-F238E27FC236}">
                <a16:creationId xmlns:a16="http://schemas.microsoft.com/office/drawing/2014/main" id="{0F28EF69-FB5D-5A12-ECBB-DFE3630C49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4125" y="650875"/>
            <a:ext cx="1841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ea typeface="+mn-ea"/>
            </a:endParaRPr>
          </a:p>
        </p:txBody>
      </p:sp>
      <p:sp>
        <p:nvSpPr>
          <p:cNvPr id="45062" name="Text Box 6">
            <a:extLst>
              <a:ext uri="{FF2B5EF4-FFF2-40B4-BE49-F238E27FC236}">
                <a16:creationId xmlns:a16="http://schemas.microsoft.com/office/drawing/2014/main" id="{7873C160-EC25-46E1-F940-482743CABF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381000"/>
            <a:ext cx="44354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9pPr>
          </a:lstStyle>
          <a:p>
            <a:pPr algn="ctr"/>
            <a:r>
              <a:rPr lang="fr-FR" altLang="fr-FR" sz="5400">
                <a:solidFill>
                  <a:srgbClr val="000000"/>
                </a:solidFill>
                <a:latin typeface="Arial" panose="020B0604020202020204" pitchFamily="34" charset="0"/>
              </a:rPr>
              <a:t>Remodelage</a:t>
            </a:r>
          </a:p>
        </p:txBody>
      </p:sp>
      <p:sp>
        <p:nvSpPr>
          <p:cNvPr id="35847" name="Text Box 7">
            <a:extLst>
              <a:ext uri="{FF2B5EF4-FFF2-40B4-BE49-F238E27FC236}">
                <a16:creationId xmlns:a16="http://schemas.microsoft.com/office/drawing/2014/main" id="{38AAFDA6-C064-113A-4788-40224292EB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943600"/>
            <a:ext cx="3816350" cy="576263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9pPr>
          </a:lstStyle>
          <a:p>
            <a:r>
              <a:rPr lang="fr-FR" altLang="fr-FR" sz="320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anose="020B0604020202020204" pitchFamily="34" charset="0"/>
              </a:rPr>
              <a:t>Fr. du fémur, 8 ans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>
            <a:extLst>
              <a:ext uri="{FF2B5EF4-FFF2-40B4-BE49-F238E27FC236}">
                <a16:creationId xmlns:a16="http://schemas.microsoft.com/office/drawing/2014/main" id="{0B60BE76-5B09-D099-6A41-DD01DA98B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0"/>
            <a:ext cx="7620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0487" tIns="44450" rIns="90487" bIns="44450"/>
          <a:lstStyle>
            <a:lvl1pPr marL="342900" indent="-3429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fr-FR" altLang="fr-FR" sz="3200" b="0">
                <a:solidFill>
                  <a:srgbClr val="000000"/>
                </a:solidFill>
                <a:latin typeface="Arial" panose="020B0604020202020204" pitchFamily="34" charset="0"/>
              </a:rPr>
              <a:t>Remodelage fracturaire : </a:t>
            </a:r>
          </a:p>
          <a:p>
            <a:pPr>
              <a:spcBef>
                <a:spcPct val="20000"/>
              </a:spcBef>
              <a:buFontTx/>
              <a:buChar char="√"/>
            </a:pPr>
            <a:r>
              <a:rPr lang="fr-FR" altLang="fr-FR" sz="3200" b="0">
                <a:solidFill>
                  <a:srgbClr val="000000"/>
                </a:solidFill>
                <a:latin typeface="Arial" panose="020B0604020202020204" pitchFamily="34" charset="0"/>
              </a:rPr>
              <a:t> par le remodelage in situ </a:t>
            </a:r>
          </a:p>
          <a:p>
            <a:pPr>
              <a:spcBef>
                <a:spcPct val="20000"/>
              </a:spcBef>
              <a:buFontTx/>
              <a:buChar char="√"/>
            </a:pPr>
            <a:r>
              <a:rPr lang="fr-FR" altLang="fr-FR" sz="3200" b="0">
                <a:solidFill>
                  <a:srgbClr val="000000"/>
                </a:solidFill>
                <a:latin typeface="Arial" panose="020B0604020202020204" pitchFamily="34" charset="0"/>
              </a:rPr>
              <a:t> par la réorientation de la physe</a:t>
            </a:r>
          </a:p>
        </p:txBody>
      </p:sp>
      <p:pic>
        <p:nvPicPr>
          <p:cNvPr id="47107" name="Picture 3">
            <a:extLst>
              <a:ext uri="{FF2B5EF4-FFF2-40B4-BE49-F238E27FC236}">
                <a16:creationId xmlns:a16="http://schemas.microsoft.com/office/drawing/2014/main" id="{91F45CD4-5555-9BA6-679D-D5EF2DCA7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030413"/>
            <a:ext cx="5181600" cy="468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Text Box 4">
            <a:extLst>
              <a:ext uri="{FF2B5EF4-FFF2-40B4-BE49-F238E27FC236}">
                <a16:creationId xmlns:a16="http://schemas.microsoft.com/office/drawing/2014/main" id="{66B7E941-92E5-4A8A-9513-58A56C696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5410200"/>
            <a:ext cx="27098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9pPr>
          </a:lstStyle>
          <a:p>
            <a:pPr algn="ctr"/>
            <a:r>
              <a:rPr lang="fr-FR" altLang="fr-FR" sz="1800">
                <a:solidFill>
                  <a:srgbClr val="000000"/>
                </a:solidFill>
                <a:latin typeface="Times" pitchFamily="-1" charset="0"/>
              </a:rPr>
              <a:t>Croissance asymétrique </a:t>
            </a:r>
          </a:p>
          <a:p>
            <a:pPr algn="ctr"/>
            <a:r>
              <a:rPr lang="fr-FR" altLang="fr-FR" sz="1800">
                <a:solidFill>
                  <a:srgbClr val="000000"/>
                </a:solidFill>
                <a:latin typeface="Times" pitchFamily="-1" charset="0"/>
              </a:rPr>
              <a:t>au niveau de la physe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>
            <a:extLst>
              <a:ext uri="{FF2B5EF4-FFF2-40B4-BE49-F238E27FC236}">
                <a16:creationId xmlns:a16="http://schemas.microsoft.com/office/drawing/2014/main" id="{5D38788C-48C1-8852-DB2E-77E6A0170E5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24000"/>
            <a:ext cx="2460625" cy="38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3">
            <a:extLst>
              <a:ext uri="{FF2B5EF4-FFF2-40B4-BE49-F238E27FC236}">
                <a16:creationId xmlns:a16="http://schemas.microsoft.com/office/drawing/2014/main" id="{E560EFBD-A44F-E367-06BC-7C316D8E93D1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485900"/>
            <a:ext cx="2379663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Rectangle 4">
            <a:extLst>
              <a:ext uri="{FF2B5EF4-FFF2-40B4-BE49-F238E27FC236}">
                <a16:creationId xmlns:a16="http://schemas.microsoft.com/office/drawing/2014/main" id="{427C00C1-CAD0-658E-AC3E-314E9089DA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5791200"/>
            <a:ext cx="2687638" cy="576263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fr-FR" sz="3200">
                <a:solidFill>
                  <a:srgbClr val="FFFFFF"/>
                </a:solidFill>
                <a:effectLst>
                  <a:outerShdw blurRad="38100" dist="38100" dir="2700000" algn="tl">
                    <a:srgbClr val="919191"/>
                  </a:outerShdw>
                </a:effectLst>
                <a:latin typeface="Arial" charset="0"/>
                <a:ea typeface="+mn-ea"/>
              </a:rPr>
              <a:t>Recul : 2 ans</a:t>
            </a:r>
          </a:p>
        </p:txBody>
      </p:sp>
      <p:sp>
        <p:nvSpPr>
          <p:cNvPr id="49157" name="Text Box 5">
            <a:extLst>
              <a:ext uri="{FF2B5EF4-FFF2-40B4-BE49-F238E27FC236}">
                <a16:creationId xmlns:a16="http://schemas.microsoft.com/office/drawing/2014/main" id="{1344A26F-E9DF-F4F9-3DE7-A64BE974ED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304800"/>
            <a:ext cx="5613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9pPr>
          </a:lstStyle>
          <a:p>
            <a:pPr algn="ctr"/>
            <a:r>
              <a:rPr lang="fr-FR" altLang="fr-FR" sz="5400">
                <a:solidFill>
                  <a:srgbClr val="000000"/>
                </a:solidFill>
                <a:latin typeface="Arial" panose="020B0604020202020204" pitchFamily="34" charset="0"/>
              </a:rPr>
              <a:t>Correction d’axe</a:t>
            </a:r>
          </a:p>
        </p:txBody>
      </p:sp>
      <p:sp>
        <p:nvSpPr>
          <p:cNvPr id="36870" name="Text Box 6">
            <a:extLst>
              <a:ext uri="{FF2B5EF4-FFF2-40B4-BE49-F238E27FC236}">
                <a16:creationId xmlns:a16="http://schemas.microsoft.com/office/drawing/2014/main" id="{CC1D8A8E-5BBD-3D44-33B1-61E4B3B5CA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5791200"/>
            <a:ext cx="3816350" cy="576263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9pPr>
          </a:lstStyle>
          <a:p>
            <a:r>
              <a:rPr lang="fr-FR" altLang="fr-FR" sz="320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anose="020B0604020202020204" pitchFamily="34" charset="0"/>
              </a:rPr>
              <a:t>Fr. du fémur, 7 ans</a:t>
            </a:r>
          </a:p>
        </p:txBody>
      </p:sp>
      <p:sp>
        <p:nvSpPr>
          <p:cNvPr id="36871" name="Line 7">
            <a:extLst>
              <a:ext uri="{FF2B5EF4-FFF2-40B4-BE49-F238E27FC236}">
                <a16:creationId xmlns:a16="http://schemas.microsoft.com/office/drawing/2014/main" id="{A1DA2EBE-514E-B8B0-C4B7-F6FB3E334B9A}"/>
              </a:ext>
            </a:extLst>
          </p:cNvPr>
          <p:cNvSpPr>
            <a:spLocks noChangeShapeType="1"/>
          </p:cNvSpPr>
          <p:nvPr/>
        </p:nvSpPr>
        <p:spPr bwMode="auto">
          <a:xfrm>
            <a:off x="3124200" y="3124200"/>
            <a:ext cx="457200" cy="17526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+mn-ea"/>
            </a:endParaRPr>
          </a:p>
        </p:txBody>
      </p:sp>
      <p:sp>
        <p:nvSpPr>
          <p:cNvPr id="36872" name="Line 8">
            <a:extLst>
              <a:ext uri="{FF2B5EF4-FFF2-40B4-BE49-F238E27FC236}">
                <a16:creationId xmlns:a16="http://schemas.microsoft.com/office/drawing/2014/main" id="{A734119C-E426-5FDC-E1B0-06E42A11381D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2286000"/>
            <a:ext cx="0" cy="12954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+mn-ea"/>
            </a:endParaRP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EE90B98B-8021-3581-AA84-75E31E447E2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fr-FR" altLang="fr-FR" sz="6600">
                <a:solidFill>
                  <a:srgbClr val="000000"/>
                </a:solidFill>
                <a:ea typeface="ＭＳ Ｐゴシック" panose="020B0600070205080204" pitchFamily="34" charset="-128"/>
              </a:rPr>
              <a:t>Vrai pour :</a:t>
            </a:r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C1CC5177-C9B2-FDE8-4538-FAEE07336CE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2438400"/>
            <a:ext cx="7772400" cy="1905000"/>
          </a:xfrm>
        </p:spPr>
        <p:txBody>
          <a:bodyPr/>
          <a:lstStyle/>
          <a:p>
            <a:pPr>
              <a:buFontTx/>
              <a:buChar char="√"/>
            </a:pPr>
            <a:r>
              <a:rPr lang="fr-FR" altLang="fr-FR" sz="4000">
                <a:solidFill>
                  <a:srgbClr val="000000"/>
                </a:solidFill>
                <a:ea typeface="ＭＳ Ｐゴシック" panose="020B0600070205080204" pitchFamily="34" charset="-128"/>
              </a:rPr>
              <a:t> Plan frontal : </a:t>
            </a:r>
          </a:p>
          <a:p>
            <a:pPr>
              <a:buFontTx/>
              <a:buNone/>
            </a:pPr>
            <a:r>
              <a:rPr lang="fr-FR" altLang="fr-FR" sz="4000">
                <a:solidFill>
                  <a:srgbClr val="000000"/>
                </a:solidFill>
                <a:ea typeface="ＭＳ Ｐゴシック" panose="020B0600070205080204" pitchFamily="34" charset="-128"/>
              </a:rPr>
              <a:t>			Varus et valgus</a:t>
            </a:r>
          </a:p>
          <a:p>
            <a:pPr>
              <a:buFontTx/>
              <a:buChar char="√"/>
            </a:pPr>
            <a:endParaRPr lang="fr-FR" altLang="fr-FR" sz="400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>
              <a:buFontTx/>
              <a:buChar char="√"/>
            </a:pPr>
            <a:r>
              <a:rPr lang="fr-FR" altLang="fr-FR" sz="4000">
                <a:solidFill>
                  <a:srgbClr val="000000"/>
                </a:solidFill>
                <a:ea typeface="ＭＳ Ｐゴシック" panose="020B0600070205080204" pitchFamily="34" charset="-128"/>
              </a:rPr>
              <a:t> Plan sagittal : </a:t>
            </a:r>
          </a:p>
          <a:p>
            <a:pPr>
              <a:buFontTx/>
              <a:buNone/>
            </a:pPr>
            <a:r>
              <a:rPr lang="fr-FR" altLang="fr-FR" sz="4000">
                <a:solidFill>
                  <a:srgbClr val="000000"/>
                </a:solidFill>
                <a:ea typeface="ＭＳ Ｐゴシック" panose="020B0600070205080204" pitchFamily="34" charset="-128"/>
              </a:rPr>
              <a:t>			Recurvatum et flessum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SOus platre1">
            <a:extLst>
              <a:ext uri="{FF2B5EF4-FFF2-40B4-BE49-F238E27FC236}">
                <a16:creationId xmlns:a16="http://schemas.microsoft.com/office/drawing/2014/main" id="{7C5B161B-F63C-9B97-F6B3-673475217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7" t="17188" r="4636"/>
          <a:stretch>
            <a:fillRect/>
          </a:stretch>
        </p:blipFill>
        <p:spPr bwMode="auto">
          <a:xfrm>
            <a:off x="228600" y="1524000"/>
            <a:ext cx="21336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5" descr="Sous platre 2">
            <a:extLst>
              <a:ext uri="{FF2B5EF4-FFF2-40B4-BE49-F238E27FC236}">
                <a16:creationId xmlns:a16="http://schemas.microsoft.com/office/drawing/2014/main" id="{78772C76-2515-E0C3-E870-6BDA1A4B9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905000"/>
            <a:ext cx="201295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Text Box 6">
            <a:extLst>
              <a:ext uri="{FF2B5EF4-FFF2-40B4-BE49-F238E27FC236}">
                <a16:creationId xmlns:a16="http://schemas.microsoft.com/office/drawing/2014/main" id="{8870C29A-5AE3-FC28-A511-FA11692674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715000"/>
            <a:ext cx="3581400" cy="9144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0487" tIns="44450" rIns="90487" bIns="44450"/>
          <a:lstStyle>
            <a:lvl1pPr marL="342900" indent="-3429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fr-FR" altLang="fr-FR" sz="2800">
                <a:solidFill>
                  <a:srgbClr val="FFFFFF"/>
                </a:solidFill>
                <a:latin typeface="Arial" panose="020B0604020202020204" pitchFamily="34" charset="0"/>
              </a:rPr>
              <a:t>Ablation du fixateur et plâtre		  		</a:t>
            </a:r>
          </a:p>
        </p:txBody>
      </p:sp>
      <p:sp>
        <p:nvSpPr>
          <p:cNvPr id="53253" name="Text Box 7">
            <a:extLst>
              <a:ext uri="{FF2B5EF4-FFF2-40B4-BE49-F238E27FC236}">
                <a16:creationId xmlns:a16="http://schemas.microsoft.com/office/drawing/2014/main" id="{4B6420F3-759A-5516-33B8-32E2C0B0DD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138" y="228600"/>
            <a:ext cx="8534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>
            <a:lvl1pPr marL="342900" indent="-3429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fr-FR" altLang="fr-FR" sz="3200" b="0">
                <a:solidFill>
                  <a:srgbClr val="000000"/>
                </a:solidFill>
                <a:latin typeface="Arial" panose="020B0604020202020204" pitchFamily="34" charset="0"/>
              </a:rPr>
              <a:t>Exemple : Fracture ouverte de jambe, 7 ans</a:t>
            </a:r>
          </a:p>
        </p:txBody>
      </p:sp>
      <p:grpSp>
        <p:nvGrpSpPr>
          <p:cNvPr id="2" name="Group 9">
            <a:extLst>
              <a:ext uri="{FF2B5EF4-FFF2-40B4-BE49-F238E27FC236}">
                <a16:creationId xmlns:a16="http://schemas.microsoft.com/office/drawing/2014/main" id="{4EE5F402-E753-8B6A-FB47-61F69623A4E3}"/>
              </a:ext>
            </a:extLst>
          </p:cNvPr>
          <p:cNvGrpSpPr>
            <a:grpSpLocks/>
          </p:cNvGrpSpPr>
          <p:nvPr/>
        </p:nvGrpSpPr>
        <p:grpSpPr bwMode="auto">
          <a:xfrm>
            <a:off x="4724400" y="1447800"/>
            <a:ext cx="4267200" cy="5213350"/>
            <a:chOff x="2976" y="912"/>
            <a:chExt cx="2688" cy="3284"/>
          </a:xfrm>
        </p:grpSpPr>
        <p:pic>
          <p:nvPicPr>
            <p:cNvPr id="53256" name="Picture 3" descr="Antunes 07 97">
              <a:extLst>
                <a:ext uri="{FF2B5EF4-FFF2-40B4-BE49-F238E27FC236}">
                  <a16:creationId xmlns:a16="http://schemas.microsoft.com/office/drawing/2014/main" id="{988443D6-CE7C-CFA5-D877-FBC5C3208D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98" t="16922" r="18748"/>
            <a:stretch>
              <a:fillRect/>
            </a:stretch>
          </p:blipFill>
          <p:spPr bwMode="auto">
            <a:xfrm>
              <a:off x="2976" y="912"/>
              <a:ext cx="1431" cy="2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57" name="Picture 4" descr="ANtunes prof">
              <a:extLst>
                <a:ext uri="{FF2B5EF4-FFF2-40B4-BE49-F238E27FC236}">
                  <a16:creationId xmlns:a16="http://schemas.microsoft.com/office/drawing/2014/main" id="{AB3F0427-04F7-B685-70E6-1C7016D1E9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08" r="25517"/>
            <a:stretch>
              <a:fillRect/>
            </a:stretch>
          </p:blipFill>
          <p:spPr bwMode="auto">
            <a:xfrm>
              <a:off x="4464" y="1152"/>
              <a:ext cx="1200" cy="2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258" name="Text Box 8">
              <a:extLst>
                <a:ext uri="{FF2B5EF4-FFF2-40B4-BE49-F238E27FC236}">
                  <a16:creationId xmlns:a16="http://schemas.microsoft.com/office/drawing/2014/main" id="{4EC9008A-3389-6921-A9FF-FF3787A193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8" y="3600"/>
              <a:ext cx="2332" cy="59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9pPr>
            </a:lstStyle>
            <a:p>
              <a:r>
                <a:rPr lang="fr-FR" altLang="fr-FR" sz="2800">
                  <a:solidFill>
                    <a:srgbClr val="FFFFFF"/>
                  </a:solidFill>
                  <a:latin typeface="Arial" panose="020B0604020202020204" pitchFamily="34" charset="0"/>
                </a:rPr>
                <a:t>Cal vicieux en varus </a:t>
              </a:r>
            </a:p>
            <a:p>
              <a:r>
                <a:rPr lang="fr-FR" altLang="fr-FR" sz="2800">
                  <a:solidFill>
                    <a:srgbClr val="FFFFFF"/>
                  </a:solidFill>
                  <a:latin typeface="Arial" panose="020B0604020202020204" pitchFamily="34" charset="0"/>
                </a:rPr>
                <a:t>et flessum</a:t>
              </a:r>
            </a:p>
          </p:txBody>
        </p:sp>
      </p:grpSp>
      <p:sp>
        <p:nvSpPr>
          <p:cNvPr id="53255" name="Flèche vers la droite 9">
            <a:extLst>
              <a:ext uri="{FF2B5EF4-FFF2-40B4-BE49-F238E27FC236}">
                <a16:creationId xmlns:a16="http://schemas.microsoft.com/office/drawing/2014/main" id="{040725C9-720A-2194-8263-AF48C4E0A9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5715000"/>
            <a:ext cx="822325" cy="82232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9pPr>
          </a:lstStyle>
          <a:p>
            <a:endParaRPr lang="fr-FR" alt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9">
            <a:extLst>
              <a:ext uri="{FF2B5EF4-FFF2-40B4-BE49-F238E27FC236}">
                <a16:creationId xmlns:a16="http://schemas.microsoft.com/office/drawing/2014/main" id="{026D455A-87F6-13A0-A1A6-C9852E9218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28600"/>
            <a:ext cx="8305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>
            <a:lvl1pPr marL="342900" indent="-3429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fr-FR" altLang="fr-FR" sz="3600">
                <a:solidFill>
                  <a:srgbClr val="000000"/>
                </a:solidFill>
                <a:latin typeface="Arial" panose="020B0604020202020204" pitchFamily="34" charset="0"/>
              </a:rPr>
              <a:t>Evolution : Correction spontanée des</a:t>
            </a:r>
          </a:p>
          <a:p>
            <a:pPr algn="ctr">
              <a:spcBef>
                <a:spcPct val="20000"/>
              </a:spcBef>
            </a:pPr>
            <a:r>
              <a:rPr lang="fr-FR" altLang="fr-FR" sz="3600">
                <a:solidFill>
                  <a:srgbClr val="000000"/>
                </a:solidFill>
                <a:latin typeface="Arial" panose="020B0604020202020204" pitchFamily="34" charset="0"/>
              </a:rPr>
              <a:t> cals vicieux</a:t>
            </a:r>
          </a:p>
        </p:txBody>
      </p:sp>
      <p:grpSp>
        <p:nvGrpSpPr>
          <p:cNvPr id="55299" name="Group 13">
            <a:extLst>
              <a:ext uri="{FF2B5EF4-FFF2-40B4-BE49-F238E27FC236}">
                <a16:creationId xmlns:a16="http://schemas.microsoft.com/office/drawing/2014/main" id="{0B38B919-9690-D72C-9329-7A178B0BC1B0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1905000"/>
            <a:ext cx="4002088" cy="3886200"/>
            <a:chOff x="96" y="1200"/>
            <a:chExt cx="2521" cy="2448"/>
          </a:xfrm>
        </p:grpSpPr>
        <p:pic>
          <p:nvPicPr>
            <p:cNvPr id="55304" name="Picture 3">
              <a:extLst>
                <a:ext uri="{FF2B5EF4-FFF2-40B4-BE49-F238E27FC236}">
                  <a16:creationId xmlns:a16="http://schemas.microsoft.com/office/drawing/2014/main" id="{07C683B4-F909-0B3B-DC24-DFA176BA5C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84"/>
            <a:stretch>
              <a:fillRect/>
            </a:stretch>
          </p:blipFill>
          <p:spPr bwMode="auto">
            <a:xfrm>
              <a:off x="144" y="1200"/>
              <a:ext cx="1282" cy="2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05" name="Picture 5">
              <a:extLst>
                <a:ext uri="{FF2B5EF4-FFF2-40B4-BE49-F238E27FC236}">
                  <a16:creationId xmlns:a16="http://schemas.microsoft.com/office/drawing/2014/main" id="{4424E8EE-A075-C0BC-34B0-AC4864E010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21"/>
            <a:stretch>
              <a:fillRect/>
            </a:stretch>
          </p:blipFill>
          <p:spPr bwMode="auto">
            <a:xfrm>
              <a:off x="1392" y="1200"/>
              <a:ext cx="1200" cy="2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306" name="Text Box 6">
              <a:extLst>
                <a:ext uri="{FF2B5EF4-FFF2-40B4-BE49-F238E27FC236}">
                  <a16:creationId xmlns:a16="http://schemas.microsoft.com/office/drawing/2014/main" id="{888958AC-156E-3B8F-8C55-0A76791E8B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0" y="2016"/>
              <a:ext cx="457" cy="32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fr-FR" altLang="fr-FR" sz="2800">
                  <a:solidFill>
                    <a:srgbClr val="FFFFFF"/>
                  </a:solidFill>
                  <a:latin typeface="Times" pitchFamily="-1" charset="0"/>
                </a:rPr>
                <a:t>25°</a:t>
              </a:r>
            </a:p>
          </p:txBody>
        </p:sp>
        <p:sp>
          <p:nvSpPr>
            <p:cNvPr id="55307" name="Text Box 11">
              <a:extLst>
                <a:ext uri="{FF2B5EF4-FFF2-40B4-BE49-F238E27FC236}">
                  <a16:creationId xmlns:a16="http://schemas.microsoft.com/office/drawing/2014/main" id="{3E9E9F1D-8682-A8A7-CB91-C4F331E833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" y="1440"/>
              <a:ext cx="1248" cy="28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9pPr>
            </a:lstStyle>
            <a:p>
              <a:pPr algn="ctr"/>
              <a:r>
                <a:rPr lang="fr-FR" altLang="fr-FR" sz="2800">
                  <a:solidFill>
                    <a:srgbClr val="FFFFFF"/>
                  </a:solidFill>
                  <a:latin typeface="Arial" panose="020B0604020202020204" pitchFamily="34" charset="0"/>
                </a:rPr>
                <a:t>+ 8 mois</a:t>
              </a:r>
            </a:p>
          </p:txBody>
        </p:sp>
      </p:grpSp>
      <p:grpSp>
        <p:nvGrpSpPr>
          <p:cNvPr id="3" name="Group 14">
            <a:extLst>
              <a:ext uri="{FF2B5EF4-FFF2-40B4-BE49-F238E27FC236}">
                <a16:creationId xmlns:a16="http://schemas.microsoft.com/office/drawing/2014/main" id="{EF30972D-480B-7131-937A-2B3C9CFF3AAA}"/>
              </a:ext>
            </a:extLst>
          </p:cNvPr>
          <p:cNvGrpSpPr>
            <a:grpSpLocks/>
          </p:cNvGrpSpPr>
          <p:nvPr/>
        </p:nvGrpSpPr>
        <p:grpSpPr bwMode="auto">
          <a:xfrm>
            <a:off x="4343400" y="1905000"/>
            <a:ext cx="4530725" cy="3886200"/>
            <a:chOff x="2736" y="1200"/>
            <a:chExt cx="2854" cy="2448"/>
          </a:xfrm>
        </p:grpSpPr>
        <p:pic>
          <p:nvPicPr>
            <p:cNvPr id="55301" name="Picture 2">
              <a:extLst>
                <a:ext uri="{FF2B5EF4-FFF2-40B4-BE49-F238E27FC236}">
                  <a16:creationId xmlns:a16="http://schemas.microsoft.com/office/drawing/2014/main" id="{3CCE1A81-7DB9-4319-A3BC-248BEF0B26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17"/>
            <a:stretch>
              <a:fillRect/>
            </a:stretch>
          </p:blipFill>
          <p:spPr bwMode="auto">
            <a:xfrm>
              <a:off x="2784" y="1200"/>
              <a:ext cx="1396" cy="2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02" name="Picture 4">
              <a:extLst>
                <a:ext uri="{FF2B5EF4-FFF2-40B4-BE49-F238E27FC236}">
                  <a16:creationId xmlns:a16="http://schemas.microsoft.com/office/drawing/2014/main" id="{83924C77-3994-0322-12FC-ACAD7A37E5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6" t="2173" r="6964"/>
            <a:stretch>
              <a:fillRect/>
            </a:stretch>
          </p:blipFill>
          <p:spPr bwMode="auto">
            <a:xfrm>
              <a:off x="4176" y="1200"/>
              <a:ext cx="1414" cy="2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303" name="Text Box 12">
              <a:extLst>
                <a:ext uri="{FF2B5EF4-FFF2-40B4-BE49-F238E27FC236}">
                  <a16:creationId xmlns:a16="http://schemas.microsoft.com/office/drawing/2014/main" id="{B886235E-B692-7698-654C-F481B2296E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6" y="1392"/>
              <a:ext cx="1416" cy="38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9pPr>
            </a:lstStyle>
            <a:p>
              <a:pPr algn="ctr"/>
              <a:r>
                <a:rPr lang="fr-FR" altLang="fr-FR" sz="2800">
                  <a:solidFill>
                    <a:srgbClr val="FFFFFF"/>
                  </a:solidFill>
                  <a:latin typeface="Arial" panose="020B0604020202020204" pitchFamily="34" charset="0"/>
                </a:rPr>
                <a:t>+ 30 mois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5FCBDD29-309D-78D6-5887-8B07C3120E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1447800"/>
            <a:ext cx="48768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>
            <a:lvl1pPr marL="342900" indent="-3429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9pPr>
          </a:lstStyle>
          <a:p>
            <a:pPr>
              <a:spcBef>
                <a:spcPct val="20000"/>
              </a:spcBef>
              <a:buSzPct val="100000"/>
              <a:buFontTx/>
              <a:buChar char="√"/>
            </a:pPr>
            <a:r>
              <a:rPr lang="fr-FR" altLang="fr-FR" sz="3200" b="0">
                <a:solidFill>
                  <a:srgbClr val="000000"/>
                </a:solidFill>
                <a:latin typeface="Arial" panose="020B0604020202020204" pitchFamily="34" charset="0"/>
              </a:rPr>
              <a:t> Vie normale</a:t>
            </a:r>
          </a:p>
          <a:p>
            <a:pPr>
              <a:spcBef>
                <a:spcPct val="20000"/>
              </a:spcBef>
              <a:buSzPct val="100000"/>
              <a:buFontTx/>
              <a:buChar char="√"/>
            </a:pPr>
            <a:r>
              <a:rPr lang="fr-FR" altLang="fr-FR" sz="3200" b="0">
                <a:solidFill>
                  <a:srgbClr val="000000"/>
                </a:solidFill>
                <a:latin typeface="Arial" panose="020B0604020202020204" pitchFamily="34" charset="0"/>
              </a:rPr>
              <a:t> Varus résiduel discret</a:t>
            </a:r>
          </a:p>
        </p:txBody>
      </p:sp>
      <p:sp>
        <p:nvSpPr>
          <p:cNvPr id="57347" name="Text Box 3">
            <a:extLst>
              <a:ext uri="{FF2B5EF4-FFF2-40B4-BE49-F238E27FC236}">
                <a16:creationId xmlns:a16="http://schemas.microsoft.com/office/drawing/2014/main" id="{719390CC-384A-7D4C-2AC2-B7F0E90355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762000"/>
            <a:ext cx="3048000" cy="641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0487" tIns="44450" rIns="90487" bIns="44450"/>
          <a:lstStyle>
            <a:lvl1pPr marL="342900" indent="-3429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fr-FR" altLang="fr-FR" sz="3200">
                <a:solidFill>
                  <a:srgbClr val="FFFFFF"/>
                </a:solidFill>
                <a:latin typeface="Arial" panose="020B0604020202020204" pitchFamily="34" charset="0"/>
              </a:rPr>
              <a:t>Après 30 mois</a:t>
            </a:r>
          </a:p>
        </p:txBody>
      </p:sp>
      <p:pic>
        <p:nvPicPr>
          <p:cNvPr id="57348" name="Picture 4">
            <a:extLst>
              <a:ext uri="{FF2B5EF4-FFF2-40B4-BE49-F238E27FC236}">
                <a16:creationId xmlns:a16="http://schemas.microsoft.com/office/drawing/2014/main" id="{D0F66C7E-E986-0ABC-3DA4-373749A88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505200"/>
            <a:ext cx="3233738" cy="243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5">
            <a:extLst>
              <a:ext uri="{FF2B5EF4-FFF2-40B4-BE49-F238E27FC236}">
                <a16:creationId xmlns:a16="http://schemas.microsoft.com/office/drawing/2014/main" id="{41197C27-81E7-4621-BB44-705AAB184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990600"/>
            <a:ext cx="1557338" cy="504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6">
            <a:extLst>
              <a:ext uri="{FF2B5EF4-FFF2-40B4-BE49-F238E27FC236}">
                <a16:creationId xmlns:a16="http://schemas.microsoft.com/office/drawing/2014/main" id="{532FD2F3-AAA8-C1CC-5005-E188E8B49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990600"/>
            <a:ext cx="1354138" cy="504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62E4E119-4571-2C70-83D1-88896DC438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" y="0"/>
            <a:ext cx="8915400" cy="1524000"/>
          </a:xfrm>
        </p:spPr>
        <p:txBody>
          <a:bodyPr/>
          <a:lstStyle/>
          <a:p>
            <a:r>
              <a:rPr lang="fr-FR" altLang="fr-FR" sz="3600" b="0">
                <a:solidFill>
                  <a:srgbClr val="000000"/>
                </a:solidFill>
                <a:ea typeface="ＭＳ Ｐゴシック" panose="020B0600070205080204" pitchFamily="34" charset="-128"/>
              </a:rPr>
              <a:t>« Children are not just small adults »</a:t>
            </a:r>
            <a:br>
              <a:rPr lang="fr-FR" altLang="fr-FR" sz="3600" b="0">
                <a:solidFill>
                  <a:srgbClr val="000000"/>
                </a:solidFill>
                <a:ea typeface="ＭＳ Ｐゴシック" panose="020B0600070205080204" pitchFamily="34" charset="-128"/>
              </a:rPr>
            </a:br>
            <a:r>
              <a:rPr lang="fr-FR" altLang="fr-FR" sz="3600" b="0">
                <a:solidFill>
                  <a:srgbClr val="000000"/>
                </a:solidFill>
                <a:ea typeface="ＭＳ Ｐゴシック" panose="020B0600070205080204" pitchFamily="34" charset="-128"/>
              </a:rPr>
              <a:t> Mercer Rang</a:t>
            </a:r>
            <a:endParaRPr lang="fr-FR" altLang="fr-FR" sz="3600" b="0" i="1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F7A3AFF2-1F5A-5443-9A3C-1B7A4D1781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4038600"/>
            <a:ext cx="2667000" cy="533400"/>
          </a:xfrm>
        </p:spPr>
        <p:txBody>
          <a:bodyPr/>
          <a:lstStyle/>
          <a:p>
            <a:pPr>
              <a:buFontTx/>
              <a:buNone/>
            </a:pPr>
            <a:r>
              <a:rPr lang="fr-FR" altLang="fr-FR" b="0">
                <a:ea typeface="ＭＳ Ｐゴシック" panose="020B0600070205080204" pitchFamily="34" charset="-128"/>
              </a:rPr>
              <a:t>Nouveau-né</a:t>
            </a:r>
          </a:p>
        </p:txBody>
      </p:sp>
      <p:pic>
        <p:nvPicPr>
          <p:cNvPr id="22532" name="Picture 4" descr="os cartilagineux">
            <a:extLst>
              <a:ext uri="{FF2B5EF4-FFF2-40B4-BE49-F238E27FC236}">
                <a16:creationId xmlns:a16="http://schemas.microsoft.com/office/drawing/2014/main" id="{D1EC8C14-B4F9-DF12-8924-795D3B8EC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5" r="49066"/>
          <a:stretch>
            <a:fillRect/>
          </a:stretch>
        </p:blipFill>
        <p:spPr bwMode="auto">
          <a:xfrm>
            <a:off x="1905000" y="1981200"/>
            <a:ext cx="1643063" cy="4343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3" name="Rectangle 5">
            <a:extLst>
              <a:ext uri="{FF2B5EF4-FFF2-40B4-BE49-F238E27FC236}">
                <a16:creationId xmlns:a16="http://schemas.microsoft.com/office/drawing/2014/main" id="{9A847010-F3BB-DDC2-45D8-6541765451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962400"/>
            <a:ext cx="1676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>
            <a:lvl1pPr marL="342900" indent="-3429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9pPr>
          </a:lstStyle>
          <a:p>
            <a:pPr>
              <a:spcBef>
                <a:spcPct val="20000"/>
              </a:spcBef>
              <a:buSzPct val="100000"/>
            </a:pPr>
            <a:r>
              <a:rPr lang="fr-FR" altLang="fr-FR" sz="3200" b="0">
                <a:solidFill>
                  <a:srgbClr val="FFFFFF"/>
                </a:solidFill>
                <a:latin typeface="Arial" panose="020B0604020202020204" pitchFamily="34" charset="0"/>
              </a:rPr>
              <a:t>Adulte</a:t>
            </a:r>
          </a:p>
        </p:txBody>
      </p:sp>
      <p:pic>
        <p:nvPicPr>
          <p:cNvPr id="22534" name="Picture 6">
            <a:extLst>
              <a:ext uri="{FF2B5EF4-FFF2-40B4-BE49-F238E27FC236}">
                <a16:creationId xmlns:a16="http://schemas.microsoft.com/office/drawing/2014/main" id="{4FC0303F-309B-9D20-1101-C72BB1D6C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592"/>
          <a:stretch>
            <a:fillRect/>
          </a:stretch>
        </p:blipFill>
        <p:spPr bwMode="auto">
          <a:xfrm>
            <a:off x="4724400" y="2057400"/>
            <a:ext cx="1622425" cy="4267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>
            <a:extLst>
              <a:ext uri="{FF2B5EF4-FFF2-40B4-BE49-F238E27FC236}">
                <a16:creationId xmlns:a16="http://schemas.microsoft.com/office/drawing/2014/main" id="{A7F2FBAA-2E0C-861A-3CB7-A8916506530F}"/>
              </a:ext>
            </a:extLst>
          </p:cNvPr>
          <p:cNvGrpSpPr>
            <a:grpSpLocks/>
          </p:cNvGrpSpPr>
          <p:nvPr/>
        </p:nvGrpSpPr>
        <p:grpSpPr bwMode="auto">
          <a:xfrm>
            <a:off x="2514600" y="1447800"/>
            <a:ext cx="4056063" cy="5181600"/>
            <a:chOff x="1584" y="912"/>
            <a:chExt cx="2555" cy="3264"/>
          </a:xfrm>
        </p:grpSpPr>
        <p:pic>
          <p:nvPicPr>
            <p:cNvPr id="59403" name="Picture 2">
              <a:extLst>
                <a:ext uri="{FF2B5EF4-FFF2-40B4-BE49-F238E27FC236}">
                  <a16:creationId xmlns:a16="http://schemas.microsoft.com/office/drawing/2014/main" id="{F801A55E-C025-4EF7-BD5C-2B8ECD69CD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912"/>
              <a:ext cx="1403" cy="2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404" name="Picture 3">
              <a:extLst>
                <a:ext uri="{FF2B5EF4-FFF2-40B4-BE49-F238E27FC236}">
                  <a16:creationId xmlns:a16="http://schemas.microsoft.com/office/drawing/2014/main" id="{23998B38-D6DC-D92D-7BB9-84CA50F63A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912"/>
              <a:ext cx="1162" cy="2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405" name="Text Box 5">
              <a:extLst>
                <a:ext uri="{FF2B5EF4-FFF2-40B4-BE49-F238E27FC236}">
                  <a16:creationId xmlns:a16="http://schemas.microsoft.com/office/drawing/2014/main" id="{F5CC08AC-3509-510B-60AB-A1D05299E3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6" y="3696"/>
              <a:ext cx="2208" cy="48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/>
            <a:lstStyle>
              <a:lvl1pPr marL="342900" indent="-3429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fr-FR" altLang="fr-FR" sz="1800">
                  <a:solidFill>
                    <a:srgbClr val="FFFFFF"/>
                  </a:solidFill>
                  <a:latin typeface="Arial" panose="020B0604020202020204" pitchFamily="34" charset="0"/>
                </a:rPr>
                <a:t>Consolidation, </a:t>
              </a:r>
            </a:p>
            <a:p>
              <a:pPr algn="ctr">
                <a:spcBef>
                  <a:spcPct val="20000"/>
                </a:spcBef>
              </a:pPr>
              <a:r>
                <a:rPr lang="fr-FR" altLang="fr-FR" sz="1800">
                  <a:solidFill>
                    <a:srgbClr val="FFFFFF"/>
                  </a:solidFill>
                  <a:latin typeface="Arial" panose="020B0604020202020204" pitchFamily="34" charset="0"/>
                </a:rPr>
                <a:t>valgus développé en 6 mois</a:t>
              </a:r>
            </a:p>
          </p:txBody>
        </p:sp>
        <p:sp>
          <p:nvSpPr>
            <p:cNvPr id="59406" name="Text Box 6">
              <a:extLst>
                <a:ext uri="{FF2B5EF4-FFF2-40B4-BE49-F238E27FC236}">
                  <a16:creationId xmlns:a16="http://schemas.microsoft.com/office/drawing/2014/main" id="{033B318D-A143-F834-CEB5-CE16C2113E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84" y="912"/>
              <a:ext cx="2544" cy="43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/>
            <a:lstStyle>
              <a:lvl1pPr marL="342900" indent="-3429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fr-FR" altLang="fr-FR" sz="1800">
                  <a:solidFill>
                    <a:srgbClr val="FFFFFF"/>
                  </a:solidFill>
                  <a:latin typeface="Arial" panose="020B0604020202020204" pitchFamily="34" charset="0"/>
                </a:rPr>
                <a:t>Exemple d’asynchronisme entre </a:t>
              </a:r>
            </a:p>
            <a:p>
              <a:pPr algn="ctr">
                <a:spcBef>
                  <a:spcPct val="20000"/>
                </a:spcBef>
              </a:pPr>
              <a:r>
                <a:rPr lang="fr-FR" altLang="fr-FR" sz="1800">
                  <a:solidFill>
                    <a:srgbClr val="FFFFFF"/>
                  </a:solidFill>
                  <a:latin typeface="Arial" panose="020B0604020202020204" pitchFamily="34" charset="0"/>
                </a:rPr>
                <a:t>la croissance du tibia et du péroné  </a:t>
              </a:r>
            </a:p>
          </p:txBody>
        </p:sp>
      </p:grpSp>
      <p:grpSp>
        <p:nvGrpSpPr>
          <p:cNvPr id="59395" name="Group 16">
            <a:extLst>
              <a:ext uri="{FF2B5EF4-FFF2-40B4-BE49-F238E27FC236}">
                <a16:creationId xmlns:a16="http://schemas.microsoft.com/office/drawing/2014/main" id="{0AAC8D9A-D849-60EC-3E0A-218EA1C922D7}"/>
              </a:ext>
            </a:extLst>
          </p:cNvPr>
          <p:cNvGrpSpPr>
            <a:grpSpLocks/>
          </p:cNvGrpSpPr>
          <p:nvPr/>
        </p:nvGrpSpPr>
        <p:grpSpPr bwMode="auto">
          <a:xfrm>
            <a:off x="0" y="1447800"/>
            <a:ext cx="2514600" cy="4984750"/>
            <a:chOff x="0" y="912"/>
            <a:chExt cx="1571" cy="3140"/>
          </a:xfrm>
        </p:grpSpPr>
        <p:pic>
          <p:nvPicPr>
            <p:cNvPr id="59401" name="Picture 4">
              <a:extLst>
                <a:ext uri="{FF2B5EF4-FFF2-40B4-BE49-F238E27FC236}">
                  <a16:creationId xmlns:a16="http://schemas.microsoft.com/office/drawing/2014/main" id="{4AC5734E-1131-E18D-6FA9-228824CB2C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12"/>
              <a:ext cx="1571" cy="2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402" name="Text Box 9">
              <a:extLst>
                <a:ext uri="{FF2B5EF4-FFF2-40B4-BE49-F238E27FC236}">
                  <a16:creationId xmlns:a16="http://schemas.microsoft.com/office/drawing/2014/main" id="{FC2D3715-BCA0-05AC-E471-05D259AC00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" y="3648"/>
              <a:ext cx="1527" cy="40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9pPr>
            </a:lstStyle>
            <a:p>
              <a:pPr algn="ctr"/>
              <a:r>
                <a:rPr lang="fr-FR" altLang="fr-FR" sz="1800">
                  <a:solidFill>
                    <a:srgbClr val="FFFFFF"/>
                  </a:solidFill>
                  <a:latin typeface="Arial" panose="020B0604020202020204" pitchFamily="34" charset="0"/>
                </a:rPr>
                <a:t>Fracture isolée </a:t>
              </a:r>
            </a:p>
            <a:p>
              <a:pPr algn="ctr"/>
              <a:r>
                <a:rPr lang="fr-FR" altLang="fr-FR" sz="1800">
                  <a:solidFill>
                    <a:srgbClr val="FFFFFF"/>
                  </a:solidFill>
                  <a:latin typeface="Arial" panose="020B0604020202020204" pitchFamily="34" charset="0"/>
                </a:rPr>
                <a:t>haute du tibia, 4 ans </a:t>
              </a:r>
            </a:p>
          </p:txBody>
        </p:sp>
      </p:grpSp>
      <p:sp>
        <p:nvSpPr>
          <p:cNvPr id="59396" name="Text Box 11">
            <a:extLst>
              <a:ext uri="{FF2B5EF4-FFF2-40B4-BE49-F238E27FC236}">
                <a16:creationId xmlns:a16="http://schemas.microsoft.com/office/drawing/2014/main" id="{6A5D5B9A-575A-6A58-F582-61E29A73C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4648200"/>
            <a:ext cx="1219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>
            <a:lvl1pPr marL="342900" indent="-3429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9pPr>
          </a:lstStyle>
          <a:p>
            <a:pPr>
              <a:spcBef>
                <a:spcPct val="20000"/>
              </a:spcBef>
            </a:pPr>
            <a:endParaRPr lang="fr-FR" altLang="fr-FR" sz="18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grpSp>
        <p:nvGrpSpPr>
          <p:cNvPr id="4" name="Group 18">
            <a:extLst>
              <a:ext uri="{FF2B5EF4-FFF2-40B4-BE49-F238E27FC236}">
                <a16:creationId xmlns:a16="http://schemas.microsoft.com/office/drawing/2014/main" id="{0DB232AE-47F2-41CC-4BC3-3F734AF3951F}"/>
              </a:ext>
            </a:extLst>
          </p:cNvPr>
          <p:cNvGrpSpPr>
            <a:grpSpLocks/>
          </p:cNvGrpSpPr>
          <p:nvPr/>
        </p:nvGrpSpPr>
        <p:grpSpPr bwMode="auto">
          <a:xfrm>
            <a:off x="6553200" y="1524000"/>
            <a:ext cx="2432050" cy="5029200"/>
            <a:chOff x="4128" y="960"/>
            <a:chExt cx="1532" cy="3168"/>
          </a:xfrm>
        </p:grpSpPr>
        <p:pic>
          <p:nvPicPr>
            <p:cNvPr id="59399" name="Picture 8">
              <a:extLst>
                <a:ext uri="{FF2B5EF4-FFF2-40B4-BE49-F238E27FC236}">
                  <a16:creationId xmlns:a16="http://schemas.microsoft.com/office/drawing/2014/main" id="{FC21A9AB-28BD-1F20-9BBB-C95486E919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960"/>
              <a:ext cx="1532" cy="2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400" name="Text Box 12">
              <a:extLst>
                <a:ext uri="{FF2B5EF4-FFF2-40B4-BE49-F238E27FC236}">
                  <a16:creationId xmlns:a16="http://schemas.microsoft.com/office/drawing/2014/main" id="{192C80DD-ADC8-C3D5-A319-43FB0FC06A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4" y="3696"/>
              <a:ext cx="1392" cy="43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/>
            <a:lstStyle>
              <a:lvl1pPr marL="342900" indent="-3429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fr-FR" altLang="fr-FR" sz="1800">
                  <a:solidFill>
                    <a:srgbClr val="FFFFFF"/>
                  </a:solidFill>
                  <a:latin typeface="Arial" panose="020B0604020202020204" pitchFamily="34" charset="0"/>
                </a:rPr>
                <a:t>Correction</a:t>
              </a:r>
            </a:p>
            <a:p>
              <a:pPr algn="ctr">
                <a:spcBef>
                  <a:spcPct val="20000"/>
                </a:spcBef>
              </a:pPr>
              <a:r>
                <a:rPr lang="fr-FR" altLang="fr-FR" sz="1800">
                  <a:solidFill>
                    <a:srgbClr val="FFFFFF"/>
                  </a:solidFill>
                  <a:latin typeface="Arial" panose="020B0604020202020204" pitchFamily="34" charset="0"/>
                </a:rPr>
                <a:t>spontanée</a:t>
              </a:r>
            </a:p>
          </p:txBody>
        </p:sp>
      </p:grpSp>
      <p:sp>
        <p:nvSpPr>
          <p:cNvPr id="59398" name="Text Box 13">
            <a:extLst>
              <a:ext uri="{FF2B5EF4-FFF2-40B4-BE49-F238E27FC236}">
                <a16:creationId xmlns:a16="http://schemas.microsoft.com/office/drawing/2014/main" id="{226059D5-FACA-4CE4-698E-DA98183EA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152400"/>
            <a:ext cx="472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9pPr>
          </a:lstStyle>
          <a:p>
            <a:pPr algn="ctr"/>
            <a:r>
              <a:rPr lang="fr-FR" altLang="fr-FR" sz="5400">
                <a:solidFill>
                  <a:srgbClr val="000000"/>
                </a:solidFill>
                <a:latin typeface="Arial" panose="020B0604020202020204" pitchFamily="34" charset="0"/>
              </a:rPr>
              <a:t>Adaptation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3ED27B62-0F27-A90C-4FBD-9B297E41F4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125" y="304800"/>
            <a:ext cx="9024938" cy="2305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9pPr>
          </a:lstStyle>
          <a:p>
            <a:pPr algn="ctr"/>
            <a:r>
              <a:rPr lang="fr-FR" altLang="fr-FR" sz="4800" b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Attention les troubles en rotation </a:t>
            </a:r>
          </a:p>
          <a:p>
            <a:pPr algn="ctr"/>
            <a:r>
              <a:rPr lang="fr-FR" altLang="fr-FR" sz="4800" b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ne se corrigent pas</a:t>
            </a:r>
          </a:p>
          <a:p>
            <a:pPr algn="ctr"/>
            <a:endParaRPr lang="fr-FR" altLang="fr-FR" sz="4800" b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61443" name="Picture 4">
            <a:extLst>
              <a:ext uri="{FF2B5EF4-FFF2-40B4-BE49-F238E27FC236}">
                <a16:creationId xmlns:a16="http://schemas.microsoft.com/office/drawing/2014/main" id="{CEF61EB9-7374-D4CD-95CE-520D0D6596A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263" y="2806700"/>
            <a:ext cx="4678362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310D04BB-AD3E-E5E3-6607-19B2EBD5F3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676400"/>
          </a:xfrm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fr-FR" altLang="fr-FR" sz="6000">
                <a:solidFill>
                  <a:srgbClr val="000000"/>
                </a:solidFill>
                <a:ea typeface="ＭＳ Ｐゴシック" panose="020B0600070205080204" pitchFamily="34" charset="-128"/>
              </a:rPr>
              <a:t>Effets négatifs</a:t>
            </a:r>
            <a:br>
              <a:rPr lang="fr-FR" altLang="fr-FR" sz="6000">
                <a:solidFill>
                  <a:srgbClr val="000000"/>
                </a:solidFill>
                <a:ea typeface="ＭＳ Ｐゴシック" panose="020B0600070205080204" pitchFamily="34" charset="-128"/>
              </a:rPr>
            </a:br>
            <a:r>
              <a:rPr lang="fr-FR" altLang="fr-FR" sz="6000">
                <a:solidFill>
                  <a:srgbClr val="000000"/>
                </a:solidFill>
                <a:ea typeface="ＭＳ Ｐゴシック" panose="020B0600070205080204" pitchFamily="34" charset="-128"/>
              </a:rPr>
              <a:t>de la croissance</a:t>
            </a: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CA6BB433-503F-42A6-4084-DB5A88DFB8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76400" y="2819400"/>
            <a:ext cx="6096000" cy="2819400"/>
          </a:xfrm>
        </p:spPr>
        <p:txBody>
          <a:bodyPr/>
          <a:lstStyle/>
          <a:p>
            <a:pPr>
              <a:buFontTx/>
              <a:buChar char="√"/>
            </a:pPr>
            <a:r>
              <a:rPr lang="fr-FR" altLang="fr-FR" sz="5400" b="0">
                <a:solidFill>
                  <a:srgbClr val="000000"/>
                </a:solidFill>
                <a:ea typeface="ＭＳ Ｐゴシック" panose="020B0600070205080204" pitchFamily="34" charset="-128"/>
              </a:rPr>
              <a:t> Inégalité </a:t>
            </a:r>
          </a:p>
          <a:p>
            <a:pPr>
              <a:buFontTx/>
              <a:buChar char="√"/>
            </a:pPr>
            <a:r>
              <a:rPr lang="fr-FR" altLang="fr-FR" sz="5400" b="0">
                <a:solidFill>
                  <a:srgbClr val="000000"/>
                </a:solidFill>
                <a:ea typeface="ＭＳ Ｐゴシック" panose="020B0600070205080204" pitchFamily="34" charset="-128"/>
              </a:rPr>
              <a:t> Désaxation </a:t>
            </a:r>
          </a:p>
          <a:p>
            <a:pPr>
              <a:buFontTx/>
              <a:buChar char="√"/>
            </a:pPr>
            <a:endParaRPr lang="fr-FR" altLang="fr-FR" sz="5400" b="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E51EEC5-1F03-0C24-5FF0-C6C8E21BDF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4724400"/>
            <a:ext cx="7772400" cy="167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 anchor="ctr"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9pPr>
          </a:lstStyle>
          <a:p>
            <a:pPr algn="ctr"/>
            <a:r>
              <a:rPr lang="fr-FR" altLang="fr-FR" sz="3600" b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En cas d’atteinte du cartilage de croissance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Arrêt croissance1">
            <a:extLst>
              <a:ext uri="{FF2B5EF4-FFF2-40B4-BE49-F238E27FC236}">
                <a16:creationId xmlns:a16="http://schemas.microsoft.com/office/drawing/2014/main" id="{DED404E7-B97B-40D3-636F-A17AE46DB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0" t="5263" r="14035" b="3947"/>
          <a:stretch>
            <a:fillRect/>
          </a:stretch>
        </p:blipFill>
        <p:spPr bwMode="auto">
          <a:xfrm>
            <a:off x="1011238" y="1371600"/>
            <a:ext cx="2592387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Rectangle 3">
            <a:extLst>
              <a:ext uri="{FF2B5EF4-FFF2-40B4-BE49-F238E27FC236}">
                <a16:creationId xmlns:a16="http://schemas.microsoft.com/office/drawing/2014/main" id="{0BDD361A-267E-9CA3-C4D9-993BE61FE6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038" y="152400"/>
            <a:ext cx="884396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>
            <a:lvl1pPr marL="342900" indent="-3429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fr-FR" altLang="fr-FR" sz="3200">
                <a:solidFill>
                  <a:srgbClr val="000000"/>
                </a:solidFill>
                <a:latin typeface="Arial" panose="020B0604020202020204" pitchFamily="34" charset="0"/>
              </a:rPr>
              <a:t>Croissance stimulée : Inégalité de longeur des membres = ILMI</a:t>
            </a:r>
          </a:p>
        </p:txBody>
      </p:sp>
      <p:sp>
        <p:nvSpPr>
          <p:cNvPr id="65540" name="Rectangle 4">
            <a:extLst>
              <a:ext uri="{FF2B5EF4-FFF2-40B4-BE49-F238E27FC236}">
                <a16:creationId xmlns:a16="http://schemas.microsoft.com/office/drawing/2014/main" id="{05EB6BCD-0BE4-13A4-481D-2B03DBD95F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6362700"/>
            <a:ext cx="89408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>
            <a:lvl1pPr marL="342900" indent="-3429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9pPr>
          </a:lstStyle>
          <a:p>
            <a:pPr>
              <a:spcBef>
                <a:spcPct val="20000"/>
              </a:spcBef>
              <a:buSzPct val="100000"/>
            </a:pPr>
            <a:r>
              <a:rPr lang="fr-FR" altLang="fr-FR" sz="2000">
                <a:solidFill>
                  <a:srgbClr val="000000"/>
                </a:solidFill>
                <a:latin typeface="Arial" panose="020B0604020202020204" pitchFamily="34" charset="0"/>
              </a:rPr>
              <a:t>Suivre les stries «d’arrêt de croissance» ou lignes de Park et Harris</a:t>
            </a:r>
          </a:p>
        </p:txBody>
      </p:sp>
      <p:sp>
        <p:nvSpPr>
          <p:cNvPr id="29701" name="AutoShape 5">
            <a:extLst>
              <a:ext uri="{FF2B5EF4-FFF2-40B4-BE49-F238E27FC236}">
                <a16:creationId xmlns:a16="http://schemas.microsoft.com/office/drawing/2014/main" id="{08D477D3-285A-9C97-CD17-1B31268EAB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2300" y="4572000"/>
            <a:ext cx="406400" cy="152400"/>
          </a:xfrm>
          <a:prstGeom prst="leftArrow">
            <a:avLst>
              <a:gd name="adj1" fmla="val 50000"/>
              <a:gd name="adj2" fmla="val 66667"/>
            </a:avLst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90487" tIns="44450" rIns="90487" bIns="44450"/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+mn-ea"/>
            </a:endParaRPr>
          </a:p>
        </p:txBody>
      </p:sp>
      <p:pic>
        <p:nvPicPr>
          <p:cNvPr id="65542" name="Picture 6">
            <a:extLst>
              <a:ext uri="{FF2B5EF4-FFF2-40B4-BE49-F238E27FC236}">
                <a16:creationId xmlns:a16="http://schemas.microsoft.com/office/drawing/2014/main" id="{583E75BA-D647-E15E-B1C1-2E57332A2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52550"/>
            <a:ext cx="32766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3" name="Picture 7">
            <a:extLst>
              <a:ext uri="{FF2B5EF4-FFF2-40B4-BE49-F238E27FC236}">
                <a16:creationId xmlns:a16="http://schemas.microsoft.com/office/drawing/2014/main" id="{68E553AF-C45A-1B89-FCC3-8821EC4BB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86200"/>
            <a:ext cx="33559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4" name="Line 8">
            <a:extLst>
              <a:ext uri="{FF2B5EF4-FFF2-40B4-BE49-F238E27FC236}">
                <a16:creationId xmlns:a16="http://schemas.microsoft.com/office/drawing/2014/main" id="{CAF7C7CD-8228-A251-04F8-B616486E4657}"/>
              </a:ext>
            </a:extLst>
          </p:cNvPr>
          <p:cNvSpPr>
            <a:spLocks noChangeShapeType="1"/>
          </p:cNvSpPr>
          <p:nvPr/>
        </p:nvSpPr>
        <p:spPr bwMode="auto">
          <a:xfrm>
            <a:off x="990600" y="1981200"/>
            <a:ext cx="2743200" cy="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+mn-e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Text Box 4">
            <a:extLst>
              <a:ext uri="{FF2B5EF4-FFF2-40B4-BE49-F238E27FC236}">
                <a16:creationId xmlns:a16="http://schemas.microsoft.com/office/drawing/2014/main" id="{D274A3D2-F7E0-0A2B-6272-07573DDF91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5105400"/>
            <a:ext cx="7086600" cy="523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9pPr>
          </a:lstStyle>
          <a:p>
            <a:r>
              <a:rPr lang="fr-FR" altLang="fr-FR" sz="2800" b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Exemple : Décollement ext. Inf. du fémur</a:t>
            </a:r>
          </a:p>
        </p:txBody>
      </p:sp>
      <p:pic>
        <p:nvPicPr>
          <p:cNvPr id="67587" name="Picture 6">
            <a:extLst>
              <a:ext uri="{FF2B5EF4-FFF2-40B4-BE49-F238E27FC236}">
                <a16:creationId xmlns:a16="http://schemas.microsoft.com/office/drawing/2014/main" id="{F8787E7E-12B8-ECA9-DC26-1CBF6E0F3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057400"/>
            <a:ext cx="19304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Rectangle 7">
            <a:extLst>
              <a:ext uri="{FF2B5EF4-FFF2-40B4-BE49-F238E27FC236}">
                <a16:creationId xmlns:a16="http://schemas.microsoft.com/office/drawing/2014/main" id="{DA221348-1717-CC47-70B8-BA7BFD8E18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533400"/>
            <a:ext cx="8458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>
            <a:lvl1pPr marL="342900" indent="-3429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fr-FR" altLang="fr-FR" sz="3200">
                <a:solidFill>
                  <a:srgbClr val="000000"/>
                </a:solidFill>
                <a:latin typeface="Arial" panose="020B0604020202020204" pitchFamily="34" charset="0"/>
              </a:rPr>
              <a:t>Croissance freinée : lors de l’atteinte du cartilage de croissance ou d’un T. Crane</a:t>
            </a:r>
          </a:p>
        </p:txBody>
      </p:sp>
    </p:spTree>
  </p:cSld>
  <p:clrMapOvr>
    <a:masterClrMapping/>
  </p:clrMapOvr>
  <p:transition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>
            <a:extLst>
              <a:ext uri="{FF2B5EF4-FFF2-40B4-BE49-F238E27FC236}">
                <a16:creationId xmlns:a16="http://schemas.microsoft.com/office/drawing/2014/main" id="{2218548D-F2B7-346C-6359-275E0966E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47800"/>
            <a:ext cx="247332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Rectangle 3">
            <a:extLst>
              <a:ext uri="{FF2B5EF4-FFF2-40B4-BE49-F238E27FC236}">
                <a16:creationId xmlns:a16="http://schemas.microsoft.com/office/drawing/2014/main" id="{F8B99EF1-A2F1-E81D-6984-02C8C49E84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52400"/>
            <a:ext cx="8382000" cy="9509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9pPr>
          </a:lstStyle>
          <a:p>
            <a:r>
              <a:rPr lang="fr-FR" altLang="fr-FR" sz="2800" b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Complication spécifique des atteintes du cartilage de croissance : l’épiphysiodèse</a:t>
            </a:r>
          </a:p>
        </p:txBody>
      </p:sp>
      <p:pic>
        <p:nvPicPr>
          <p:cNvPr id="69636" name="Picture 5">
            <a:extLst>
              <a:ext uri="{FF2B5EF4-FFF2-40B4-BE49-F238E27FC236}">
                <a16:creationId xmlns:a16="http://schemas.microsoft.com/office/drawing/2014/main" id="{9FBC920D-66FC-B61E-7FD1-E850AA72F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447800"/>
            <a:ext cx="262572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5">
            <a:extLst>
              <a:ext uri="{FF2B5EF4-FFF2-40B4-BE49-F238E27FC236}">
                <a16:creationId xmlns:a16="http://schemas.microsoft.com/office/drawing/2014/main" id="{447F1E7B-4B23-C810-BB6C-92907AFDA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5" r="1457"/>
          <a:stretch>
            <a:fillRect/>
          </a:stretch>
        </p:blipFill>
        <p:spPr bwMode="auto">
          <a:xfrm>
            <a:off x="1905000" y="2362200"/>
            <a:ext cx="213677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Picture 6">
            <a:extLst>
              <a:ext uri="{FF2B5EF4-FFF2-40B4-BE49-F238E27FC236}">
                <a16:creationId xmlns:a16="http://schemas.microsoft.com/office/drawing/2014/main" id="{5C11BBA2-8C04-0597-C829-574A44CBC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362200"/>
            <a:ext cx="1981200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9" name="Text Box 7">
            <a:extLst>
              <a:ext uri="{FF2B5EF4-FFF2-40B4-BE49-F238E27FC236}">
                <a16:creationId xmlns:a16="http://schemas.microsoft.com/office/drawing/2014/main" id="{CBDAA438-96EB-2A41-1AD7-C81CF7957A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525" y="1108075"/>
            <a:ext cx="1841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ea typeface="+mn-ea"/>
            </a:endParaRPr>
          </a:p>
        </p:txBody>
      </p:sp>
      <p:sp>
        <p:nvSpPr>
          <p:cNvPr id="71685" name="Rectangle 8">
            <a:extLst>
              <a:ext uri="{FF2B5EF4-FFF2-40B4-BE49-F238E27FC236}">
                <a16:creationId xmlns:a16="http://schemas.microsoft.com/office/drawing/2014/main" id="{073C1698-AB9D-38F1-6F86-49FC451C788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81000" y="838200"/>
            <a:ext cx="8153400" cy="1143000"/>
          </a:xfrm>
        </p:spPr>
        <p:txBody>
          <a:bodyPr/>
          <a:lstStyle/>
          <a:p>
            <a:r>
              <a:rPr lang="fr-FR" altLang="fr-FR" sz="2800">
                <a:solidFill>
                  <a:srgbClr val="000000"/>
                </a:solidFill>
                <a:ea typeface="ＭＳ Ｐゴシック" panose="020B0600070205080204" pitchFamily="34" charset="-128"/>
              </a:rPr>
              <a:t>Implique le plus souvent un traitement chirurgical : Désépiphysiodèse </a:t>
            </a:r>
          </a:p>
        </p:txBody>
      </p:sp>
      <p:sp>
        <p:nvSpPr>
          <p:cNvPr id="49162" name="Line 10">
            <a:extLst>
              <a:ext uri="{FF2B5EF4-FFF2-40B4-BE49-F238E27FC236}">
                <a16:creationId xmlns:a16="http://schemas.microsoft.com/office/drawing/2014/main" id="{2E09B896-C56B-28F9-DA62-BDC3796188F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24200" y="2590800"/>
            <a:ext cx="1371600" cy="76200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+mn-ea"/>
            </a:endParaRPr>
          </a:p>
        </p:txBody>
      </p:sp>
      <p:sp>
        <p:nvSpPr>
          <p:cNvPr id="49163" name="Line 11">
            <a:extLst>
              <a:ext uri="{FF2B5EF4-FFF2-40B4-BE49-F238E27FC236}">
                <a16:creationId xmlns:a16="http://schemas.microsoft.com/office/drawing/2014/main" id="{57A0D62F-23EF-BF02-614C-EC77BDC9D6C4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2667000"/>
            <a:ext cx="1371600" cy="60960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+mn-ea"/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E95FC2D5-35AC-64E2-99BB-D177A70BE1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715000"/>
            <a:ext cx="81534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 anchor="ctr"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9pPr>
          </a:lstStyle>
          <a:p>
            <a:pPr algn="ctr"/>
            <a:r>
              <a:rPr lang="fr-FR" altLang="fr-FR" sz="2800" b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Exemple : Ablation du pont et mise en place d’un spacer ciment</a:t>
            </a: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>
            <a:extLst>
              <a:ext uri="{FF2B5EF4-FFF2-40B4-BE49-F238E27FC236}">
                <a16:creationId xmlns:a16="http://schemas.microsoft.com/office/drawing/2014/main" id="{4CCE6E87-48E6-69F5-BAAB-5D2C8A82C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362200"/>
            <a:ext cx="2479675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1" name="Picture 3">
            <a:extLst>
              <a:ext uri="{FF2B5EF4-FFF2-40B4-BE49-F238E27FC236}">
                <a16:creationId xmlns:a16="http://schemas.microsoft.com/office/drawing/2014/main" id="{6D4D9600-43FA-E78C-A39D-72D8D004F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362200"/>
            <a:ext cx="2479675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5">
            <a:extLst>
              <a:ext uri="{FF2B5EF4-FFF2-40B4-BE49-F238E27FC236}">
                <a16:creationId xmlns:a16="http://schemas.microsoft.com/office/drawing/2014/main" id="{81E308E7-853E-A580-938F-3A5A750C0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362200"/>
            <a:ext cx="2362200" cy="305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1" name="Text Box 9">
            <a:extLst>
              <a:ext uri="{FF2B5EF4-FFF2-40B4-BE49-F238E27FC236}">
                <a16:creationId xmlns:a16="http://schemas.microsoft.com/office/drawing/2014/main" id="{693C61CC-0065-C0E2-CDB3-4B58035910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143000"/>
            <a:ext cx="8153400" cy="523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9pPr>
          </a:lstStyle>
          <a:p>
            <a:r>
              <a:rPr lang="fr-FR" altLang="fr-FR" sz="2800" b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Exemple : Garçon, 12 ans, DE exté. Inf. fémur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>
            <a:extLst>
              <a:ext uri="{FF2B5EF4-FFF2-40B4-BE49-F238E27FC236}">
                <a16:creationId xmlns:a16="http://schemas.microsoft.com/office/drawing/2014/main" id="{2A30D365-23B9-AC07-3676-0531A68C6279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762000"/>
            <a:ext cx="7772400" cy="3505200"/>
            <a:chOff x="192" y="2832"/>
            <a:chExt cx="3472" cy="1389"/>
          </a:xfrm>
        </p:grpSpPr>
        <p:pic>
          <p:nvPicPr>
            <p:cNvPr id="75783" name="Picture 4">
              <a:extLst>
                <a:ext uri="{FF2B5EF4-FFF2-40B4-BE49-F238E27FC236}">
                  <a16:creationId xmlns:a16="http://schemas.microsoft.com/office/drawing/2014/main" id="{727EFE11-1235-4888-47AF-E68554DACE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2832"/>
              <a:ext cx="1754" cy="1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784" name="Picture 7">
              <a:extLst>
                <a:ext uri="{FF2B5EF4-FFF2-40B4-BE49-F238E27FC236}">
                  <a16:creationId xmlns:a16="http://schemas.microsoft.com/office/drawing/2014/main" id="{94FEF59F-70D7-C126-345A-641F546BD6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2832"/>
              <a:ext cx="1744" cy="1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Picture 6">
            <a:extLst>
              <a:ext uri="{FF2B5EF4-FFF2-40B4-BE49-F238E27FC236}">
                <a16:creationId xmlns:a16="http://schemas.microsoft.com/office/drawing/2014/main" id="{F62112F0-18EE-F2E9-3F35-B771F9E6D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/>
          <a:stretch>
            <a:fillRect/>
          </a:stretch>
        </p:blipFill>
        <p:spPr bwMode="auto">
          <a:xfrm>
            <a:off x="609600" y="4572000"/>
            <a:ext cx="2486025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9">
            <a:extLst>
              <a:ext uri="{FF2B5EF4-FFF2-40B4-BE49-F238E27FC236}">
                <a16:creationId xmlns:a16="http://schemas.microsoft.com/office/drawing/2014/main" id="{E1DEB3D6-6B7E-D7EE-A166-7E806C5DA5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4953000"/>
            <a:ext cx="4495800" cy="1384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9pPr>
          </a:lstStyle>
          <a:p>
            <a:r>
              <a:rPr lang="fr-FR" altLang="fr-FR" sz="2800" b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Après ablation du matériel : épiphysiodèse Fémur inférieur G</a:t>
            </a:r>
          </a:p>
        </p:txBody>
      </p:sp>
      <p:cxnSp>
        <p:nvCxnSpPr>
          <p:cNvPr id="75781" name="Connecteur droit 6">
            <a:extLst>
              <a:ext uri="{FF2B5EF4-FFF2-40B4-BE49-F238E27FC236}">
                <a16:creationId xmlns:a16="http://schemas.microsoft.com/office/drawing/2014/main" id="{0D203296-5F98-1992-DE5F-04963FD95B6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629400" y="1752600"/>
            <a:ext cx="587375" cy="5699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5782" name="Connecteur droit 8">
            <a:extLst>
              <a:ext uri="{FF2B5EF4-FFF2-40B4-BE49-F238E27FC236}">
                <a16:creationId xmlns:a16="http://schemas.microsoft.com/office/drawing/2014/main" id="{E0211B97-E92A-B91B-A256-70C9A3ECAC02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H="1">
            <a:off x="3581400" y="1828800"/>
            <a:ext cx="6096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2" name="Text Box 6">
            <a:extLst>
              <a:ext uri="{FF2B5EF4-FFF2-40B4-BE49-F238E27FC236}">
                <a16:creationId xmlns:a16="http://schemas.microsoft.com/office/drawing/2014/main" id="{FBC8BA27-F56F-C386-FBFD-BB4F402EF6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295400"/>
            <a:ext cx="2362200" cy="1384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9pPr>
          </a:lstStyle>
          <a:p>
            <a:r>
              <a:rPr lang="fr-FR" altLang="fr-FR" sz="2800" b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Ostéotomie pour corriger l’axe </a:t>
            </a:r>
          </a:p>
        </p:txBody>
      </p:sp>
      <p:sp>
        <p:nvSpPr>
          <p:cNvPr id="55304" name="Text Box 8">
            <a:extLst>
              <a:ext uri="{FF2B5EF4-FFF2-40B4-BE49-F238E27FC236}">
                <a16:creationId xmlns:a16="http://schemas.microsoft.com/office/drawing/2014/main" id="{490F6CF9-0884-3040-B948-9459CFFDF8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1219200"/>
            <a:ext cx="2543175" cy="1384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fr-FR" sz="28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rPr>
              <a:t>Allongement</a:t>
            </a:r>
          </a:p>
          <a:p>
            <a:pPr>
              <a:defRPr/>
            </a:pPr>
            <a:r>
              <a:rPr lang="fr-FR" sz="28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rPr>
              <a:t>pour corriger ILMI</a:t>
            </a:r>
          </a:p>
        </p:txBody>
      </p:sp>
      <p:sp>
        <p:nvSpPr>
          <p:cNvPr id="55303" name="Text Box 7">
            <a:extLst>
              <a:ext uri="{FF2B5EF4-FFF2-40B4-BE49-F238E27FC236}">
                <a16:creationId xmlns:a16="http://schemas.microsoft.com/office/drawing/2014/main" id="{E6B62C90-4264-8679-2792-6EB3ADE185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1295400"/>
            <a:ext cx="29718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9pPr>
          </a:lstStyle>
          <a:p>
            <a:r>
              <a:rPr lang="fr-FR" altLang="fr-FR" sz="2800" b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Inégalité = 4 cm</a:t>
            </a: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id="{F509EC26-13B2-CB4F-94D7-8290C0272E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04800"/>
            <a:ext cx="8686800" cy="523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9pPr>
          </a:lstStyle>
          <a:p>
            <a:r>
              <a:rPr lang="fr-FR" altLang="fr-FR" sz="2800" b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Complication : Défaut d’axe et inégalité de longueur</a:t>
            </a:r>
          </a:p>
        </p:txBody>
      </p:sp>
      <p:pic>
        <p:nvPicPr>
          <p:cNvPr id="76806" name="Picture 2">
            <a:extLst>
              <a:ext uri="{FF2B5EF4-FFF2-40B4-BE49-F238E27FC236}">
                <a16:creationId xmlns:a16="http://schemas.microsoft.com/office/drawing/2014/main" id="{B608CBF7-18A7-A5DB-6860-994FBFE66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0"/>
            <a:ext cx="2271713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7" name="Picture 5">
            <a:extLst>
              <a:ext uri="{FF2B5EF4-FFF2-40B4-BE49-F238E27FC236}">
                <a16:creationId xmlns:a16="http://schemas.microsoft.com/office/drawing/2014/main" id="{333BC05E-6DB9-122E-00BA-6444BBBE1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05"/>
          <a:stretch>
            <a:fillRect/>
          </a:stretch>
        </p:blipFill>
        <p:spPr bwMode="auto">
          <a:xfrm>
            <a:off x="6324600" y="2590800"/>
            <a:ext cx="1730375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8" name="Picture 3">
            <a:extLst>
              <a:ext uri="{FF2B5EF4-FFF2-40B4-BE49-F238E27FC236}">
                <a16:creationId xmlns:a16="http://schemas.microsoft.com/office/drawing/2014/main" id="{107E0961-9836-4F52-47A9-18A75759B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362200"/>
            <a:ext cx="1952625" cy="40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92D1BEC5-9ADE-F36C-8DF5-24DA014B33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609600"/>
            <a:ext cx="7848600" cy="1524000"/>
          </a:xfrm>
        </p:spPr>
        <p:txBody>
          <a:bodyPr/>
          <a:lstStyle/>
          <a:p>
            <a:r>
              <a:rPr lang="fr-FR" altLang="fr-FR" sz="4400">
                <a:solidFill>
                  <a:srgbClr val="000000"/>
                </a:solidFill>
                <a:ea typeface="ＭＳ Ｐゴシック" panose="020B0600070205080204" pitchFamily="34" charset="-128"/>
              </a:rPr>
              <a:t>Particularités de la traumatologie l’enfant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45C71B93-CAF4-852A-F882-5AAE4BBB14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2971800"/>
            <a:ext cx="8153400" cy="2895600"/>
          </a:xfrm>
        </p:spPr>
        <p:txBody>
          <a:bodyPr/>
          <a:lstStyle/>
          <a:p>
            <a:pPr>
              <a:buFontTx/>
              <a:buChar char="-"/>
            </a:pPr>
            <a:r>
              <a:rPr lang="fr-FR" altLang="fr-FR" sz="4000" b="0">
                <a:solidFill>
                  <a:srgbClr val="000000"/>
                </a:solidFill>
                <a:ea typeface="ＭＳ Ｐゴシック" panose="020B0600070205080204" pitchFamily="34" charset="-128"/>
              </a:rPr>
              <a:t>Croissance</a:t>
            </a:r>
          </a:p>
          <a:p>
            <a:pPr>
              <a:buFontTx/>
              <a:buChar char="-"/>
            </a:pPr>
            <a:r>
              <a:rPr lang="fr-FR" altLang="fr-FR" sz="4000" b="0">
                <a:solidFill>
                  <a:srgbClr val="000000"/>
                </a:solidFill>
                <a:ea typeface="ＭＳ Ｐゴシック" panose="020B0600070205080204" pitchFamily="34" charset="-128"/>
              </a:rPr>
              <a:t>Lésions spécifiques</a:t>
            </a:r>
          </a:p>
          <a:p>
            <a:pPr>
              <a:buFontTx/>
              <a:buNone/>
            </a:pPr>
            <a:r>
              <a:rPr lang="fr-FR" altLang="fr-FR" sz="4000" b="0">
                <a:solidFill>
                  <a:srgbClr val="000000"/>
                </a:solidFill>
                <a:ea typeface="ＭＳ Ｐゴシック" panose="020B0600070205080204" pitchFamily="34" charset="-128"/>
              </a:rPr>
              <a:t>- Terrains particuliers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445417B7-478E-58D7-9572-A01C1A7B7E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>
                <a:solidFill>
                  <a:srgbClr val="000000"/>
                </a:solidFill>
                <a:ea typeface="ＭＳ Ｐゴシック" panose="020B0600070205080204" pitchFamily="34" charset="-128"/>
              </a:rPr>
              <a:t>Les grands types de lésion</a:t>
            </a:r>
          </a:p>
        </p:txBody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842F300E-11BE-5F47-6537-E285800262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19200" y="2133600"/>
            <a:ext cx="7010400" cy="41148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√"/>
            </a:pPr>
            <a:r>
              <a:rPr lang="fr-FR" altLang="fr-FR" sz="4400" b="0">
                <a:solidFill>
                  <a:srgbClr val="000000"/>
                </a:solidFill>
                <a:ea typeface="ＭＳ Ｐゴシック" panose="020B0600070205080204" pitchFamily="34" charset="-128"/>
              </a:rPr>
              <a:t> Les décollements épiphysaires</a:t>
            </a:r>
          </a:p>
          <a:p>
            <a:pPr>
              <a:lnSpc>
                <a:spcPct val="90000"/>
              </a:lnSpc>
              <a:buFontTx/>
              <a:buChar char="√"/>
            </a:pPr>
            <a:endParaRPr lang="fr-FR" altLang="fr-FR" sz="4400" b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  <a:buFontTx/>
              <a:buChar char="√"/>
            </a:pPr>
            <a:r>
              <a:rPr lang="fr-FR" altLang="fr-FR" sz="4400" b="0">
                <a:solidFill>
                  <a:srgbClr val="000000"/>
                </a:solidFill>
                <a:ea typeface="ＭＳ Ｐゴシック" panose="020B0600070205080204" pitchFamily="34" charset="-128"/>
              </a:rPr>
              <a:t> Les fractures diaphyso-métaphysaires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8D16711C-AC51-7A7B-A88D-D945CB41359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676400"/>
          </a:xfrm>
        </p:spPr>
        <p:txBody>
          <a:bodyPr/>
          <a:lstStyle/>
          <a:p>
            <a:r>
              <a:rPr lang="fr-FR" altLang="fr-FR" sz="7200">
                <a:solidFill>
                  <a:schemeClr val="tx1"/>
                </a:solidFill>
                <a:ea typeface="ＭＳ Ｐゴシック" panose="020B0600070205080204" pitchFamily="34" charset="-128"/>
              </a:rPr>
              <a:t>Fractures décollements épiphysaires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>
            <a:extLst>
              <a:ext uri="{FF2B5EF4-FFF2-40B4-BE49-F238E27FC236}">
                <a16:creationId xmlns:a16="http://schemas.microsoft.com/office/drawing/2014/main" id="{A1C3735E-7D00-0EFB-3BAF-6A79669D99CA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685800" y="152400"/>
            <a:ext cx="7772400" cy="800100"/>
          </a:xfrm>
        </p:spPr>
        <p:txBody>
          <a:bodyPr/>
          <a:lstStyle/>
          <a:p>
            <a:r>
              <a:rPr lang="fr-FR" altLang="fr-FR" sz="2400">
                <a:solidFill>
                  <a:schemeClr val="tx1"/>
                </a:solidFill>
                <a:ea typeface="ＭＳ Ｐゴシック" panose="020B0600070205080204" pitchFamily="34" charset="-128"/>
              </a:rPr>
              <a:t>Traumatismes des cartilages de croissance</a:t>
            </a:r>
            <a:br>
              <a:rPr lang="fr-FR" altLang="fr-FR" sz="2400">
                <a:solidFill>
                  <a:schemeClr val="tx1"/>
                </a:solidFill>
                <a:ea typeface="ＭＳ Ｐゴシック" panose="020B0600070205080204" pitchFamily="34" charset="-128"/>
              </a:rPr>
            </a:br>
            <a:r>
              <a:rPr lang="fr-FR" altLang="fr-FR" sz="2400">
                <a:solidFill>
                  <a:schemeClr val="tx1"/>
                </a:solidFill>
                <a:ea typeface="ＭＳ Ｐゴシック" panose="020B0600070205080204" pitchFamily="34" charset="-128"/>
              </a:rPr>
              <a:t> Décollements épiphysaires</a:t>
            </a:r>
            <a:br>
              <a:rPr lang="fr-FR" altLang="fr-FR" sz="2400">
                <a:solidFill>
                  <a:schemeClr val="tx1"/>
                </a:solidFill>
                <a:ea typeface="ＭＳ Ｐゴシック" panose="020B0600070205080204" pitchFamily="34" charset="-128"/>
              </a:rPr>
            </a:br>
            <a:r>
              <a:rPr lang="fr-FR" altLang="fr-FR" sz="2400">
                <a:solidFill>
                  <a:schemeClr val="tx1"/>
                </a:solidFill>
                <a:ea typeface="ＭＳ Ｐゴシック" panose="020B0600070205080204" pitchFamily="34" charset="-128"/>
              </a:rPr>
              <a:t>Classification de Salter et Harris</a:t>
            </a:r>
          </a:p>
        </p:txBody>
      </p:sp>
      <p:pic>
        <p:nvPicPr>
          <p:cNvPr id="84995" name="Picture 3">
            <a:extLst>
              <a:ext uri="{FF2B5EF4-FFF2-40B4-BE49-F238E27FC236}">
                <a16:creationId xmlns:a16="http://schemas.microsoft.com/office/drawing/2014/main" id="{7714B895-B014-9E21-3A27-55A5C0EDC223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219200"/>
            <a:ext cx="2276475" cy="2286000"/>
          </a:xfrm>
          <a:ln w="28575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84996" name="Picture 4">
            <a:extLst>
              <a:ext uri="{FF2B5EF4-FFF2-40B4-BE49-F238E27FC236}">
                <a16:creationId xmlns:a16="http://schemas.microsoft.com/office/drawing/2014/main" id="{8616C19E-071C-FE75-8243-759DE1D40F1D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81400" y="1219200"/>
            <a:ext cx="1909763" cy="2286000"/>
          </a:xfrm>
          <a:ln w="28575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84997" name="Picture 5">
            <a:extLst>
              <a:ext uri="{FF2B5EF4-FFF2-40B4-BE49-F238E27FC236}">
                <a16:creationId xmlns:a16="http://schemas.microsoft.com/office/drawing/2014/main" id="{7F4CAA21-E8F4-4EB2-8D79-2871E8A56666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24600" y="1219200"/>
            <a:ext cx="1949450" cy="2284413"/>
          </a:xfrm>
          <a:ln w="28575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84998" name="Picture 6">
            <a:extLst>
              <a:ext uri="{FF2B5EF4-FFF2-40B4-BE49-F238E27FC236}">
                <a16:creationId xmlns:a16="http://schemas.microsoft.com/office/drawing/2014/main" id="{37D3DE08-9064-B741-4641-C8D8A1373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038600"/>
            <a:ext cx="1912938" cy="2284413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999" name="Picture 7">
            <a:extLst>
              <a:ext uri="{FF2B5EF4-FFF2-40B4-BE49-F238E27FC236}">
                <a16:creationId xmlns:a16="http://schemas.microsoft.com/office/drawing/2014/main" id="{C6876EE1-5690-912E-6950-31506671F532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6800" y="4038600"/>
            <a:ext cx="1920875" cy="2286000"/>
          </a:xfrm>
          <a:ln w="28575">
            <a:solidFill>
              <a:schemeClr val="folHlink"/>
            </a:solidFill>
            <a:miter lim="800000"/>
            <a:headEnd/>
            <a:tailEnd/>
          </a:ln>
        </p:spPr>
      </p:pic>
      <p:sp>
        <p:nvSpPr>
          <p:cNvPr id="85000" name="Text Box 8">
            <a:extLst>
              <a:ext uri="{FF2B5EF4-FFF2-40B4-BE49-F238E27FC236}">
                <a16:creationId xmlns:a16="http://schemas.microsoft.com/office/drawing/2014/main" id="{E46556D7-DB3F-45AF-E3DB-E6932BCB3E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505200"/>
            <a:ext cx="853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fr-FR" altLang="fr-FR">
                <a:latin typeface="Arial" panose="020B0604020202020204" pitchFamily="34" charset="0"/>
              </a:rPr>
              <a:t>          Type 1	                    Type 2	                    Type 3</a:t>
            </a:r>
          </a:p>
        </p:txBody>
      </p:sp>
      <p:sp>
        <p:nvSpPr>
          <p:cNvPr id="85001" name="Text Box 9">
            <a:extLst>
              <a:ext uri="{FF2B5EF4-FFF2-40B4-BE49-F238E27FC236}">
                <a16:creationId xmlns:a16="http://schemas.microsoft.com/office/drawing/2014/main" id="{BB27023B-5995-2498-248C-5CA63E08AA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6396038"/>
            <a:ext cx="594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fr-FR" altLang="fr-FR">
                <a:latin typeface="Arial" panose="020B0604020202020204" pitchFamily="34" charset="0"/>
              </a:rPr>
              <a:t>          Type 4 	        Type 5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>
            <a:extLst>
              <a:ext uri="{FF2B5EF4-FFF2-40B4-BE49-F238E27FC236}">
                <a16:creationId xmlns:a16="http://schemas.microsoft.com/office/drawing/2014/main" id="{1DEE9259-C373-8690-E312-40BF1FA1D738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3124200" y="228600"/>
            <a:ext cx="3657600" cy="742950"/>
          </a:xfrm>
        </p:spPr>
        <p:txBody>
          <a:bodyPr/>
          <a:lstStyle/>
          <a:p>
            <a:r>
              <a:rPr lang="fr-FR" altLang="fr-FR">
                <a:solidFill>
                  <a:schemeClr val="tx1"/>
                </a:solidFill>
                <a:ea typeface="ＭＳ Ｐゴシック" panose="020B0600070205080204" pitchFamily="34" charset="-128"/>
              </a:rPr>
              <a:t>Type 1</a:t>
            </a:r>
          </a:p>
        </p:txBody>
      </p:sp>
      <p:pic>
        <p:nvPicPr>
          <p:cNvPr id="87043" name="Picture 3">
            <a:extLst>
              <a:ext uri="{FF2B5EF4-FFF2-40B4-BE49-F238E27FC236}">
                <a16:creationId xmlns:a16="http://schemas.microsoft.com/office/drawing/2014/main" id="{D62A2F15-C16F-9DD8-FFCC-C75338B0790E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143000"/>
            <a:ext cx="2579688" cy="2590800"/>
          </a:xfrm>
          <a:ln w="28575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87044" name="Picture 4">
            <a:extLst>
              <a:ext uri="{FF2B5EF4-FFF2-40B4-BE49-F238E27FC236}">
                <a16:creationId xmlns:a16="http://schemas.microsoft.com/office/drawing/2014/main" id="{0C9D0595-F1EF-756E-081D-FF69929F4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219200"/>
            <a:ext cx="243840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5" name="Picture 5">
            <a:extLst>
              <a:ext uri="{FF2B5EF4-FFF2-40B4-BE49-F238E27FC236}">
                <a16:creationId xmlns:a16="http://schemas.microsoft.com/office/drawing/2014/main" id="{B2458DFE-0DD5-99D9-B74F-E2847E62751B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33800" y="3810000"/>
            <a:ext cx="2379663" cy="2819400"/>
          </a:xfrm>
        </p:spPr>
      </p:pic>
      <p:pic>
        <p:nvPicPr>
          <p:cNvPr id="87046" name="Picture 6">
            <a:extLst>
              <a:ext uri="{FF2B5EF4-FFF2-40B4-BE49-F238E27FC236}">
                <a16:creationId xmlns:a16="http://schemas.microsoft.com/office/drawing/2014/main" id="{866237BF-A084-12D4-F6AC-B2CF38F9C2BF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3962400"/>
            <a:ext cx="1989138" cy="2514600"/>
          </a:xfrm>
        </p:spPr>
      </p:pic>
      <p:pic>
        <p:nvPicPr>
          <p:cNvPr id="87047" name="Picture 7">
            <a:extLst>
              <a:ext uri="{FF2B5EF4-FFF2-40B4-BE49-F238E27FC236}">
                <a16:creationId xmlns:a16="http://schemas.microsoft.com/office/drawing/2014/main" id="{3383E50D-34FC-3269-343D-D75ED675D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209800"/>
            <a:ext cx="266700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>
            <a:extLst>
              <a:ext uri="{FF2B5EF4-FFF2-40B4-BE49-F238E27FC236}">
                <a16:creationId xmlns:a16="http://schemas.microsoft.com/office/drawing/2014/main" id="{5F4837D7-534A-632F-D20E-FB36AADF9A05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1981200"/>
            <a:ext cx="2738438" cy="3276600"/>
          </a:xfrm>
          <a:ln w="28575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89091" name="Picture 3">
            <a:extLst>
              <a:ext uri="{FF2B5EF4-FFF2-40B4-BE49-F238E27FC236}">
                <a16:creationId xmlns:a16="http://schemas.microsoft.com/office/drawing/2014/main" id="{573E01F7-1F20-EA99-1D81-8691A0969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248400" y="1676400"/>
            <a:ext cx="2328863" cy="4267200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2" name="Picture 4">
            <a:extLst>
              <a:ext uri="{FF2B5EF4-FFF2-40B4-BE49-F238E27FC236}">
                <a16:creationId xmlns:a16="http://schemas.microsoft.com/office/drawing/2014/main" id="{D8BDAE00-40D5-E210-1A40-160A474CB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362200"/>
            <a:ext cx="2690813" cy="2895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093" name="Rectangle 5">
            <a:extLst>
              <a:ext uri="{FF2B5EF4-FFF2-40B4-BE49-F238E27FC236}">
                <a16:creationId xmlns:a16="http://schemas.microsoft.com/office/drawing/2014/main" id="{C97221E1-1E4D-9D4D-EC60-462C8AD8E84B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fr-FR" altLang="fr-FR"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89094" name="Rectangle 6">
            <a:extLst>
              <a:ext uri="{FF2B5EF4-FFF2-40B4-BE49-F238E27FC236}">
                <a16:creationId xmlns:a16="http://schemas.microsoft.com/office/drawing/2014/main" id="{80AA12BA-F03B-EF0D-5255-A84FD38DA4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152400"/>
            <a:ext cx="4191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9pPr>
          </a:lstStyle>
          <a:p>
            <a:pPr algn="ctr"/>
            <a:r>
              <a:rPr lang="fr-FR" altLang="fr-FR" sz="4000">
                <a:latin typeface="Arial" panose="020B0604020202020204" pitchFamily="34" charset="0"/>
              </a:rPr>
              <a:t>Type 2 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>
            <a:extLst>
              <a:ext uri="{FF2B5EF4-FFF2-40B4-BE49-F238E27FC236}">
                <a16:creationId xmlns:a16="http://schemas.microsoft.com/office/drawing/2014/main" id="{C008F08A-C86D-4D6D-8D4C-DDFC4F8D3972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2590800" y="381000"/>
            <a:ext cx="4419600" cy="514350"/>
          </a:xfrm>
        </p:spPr>
        <p:txBody>
          <a:bodyPr/>
          <a:lstStyle/>
          <a:p>
            <a:r>
              <a:rPr lang="fr-FR" altLang="fr-FR">
                <a:solidFill>
                  <a:schemeClr val="tx1"/>
                </a:solidFill>
                <a:ea typeface="ＭＳ Ｐゴシック" panose="020B0600070205080204" pitchFamily="34" charset="-128"/>
              </a:rPr>
              <a:t>Type 3 </a:t>
            </a:r>
            <a:endParaRPr lang="fr-FR" altLang="fr-FR" b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91139" name="Picture 3">
            <a:extLst>
              <a:ext uri="{FF2B5EF4-FFF2-40B4-BE49-F238E27FC236}">
                <a16:creationId xmlns:a16="http://schemas.microsoft.com/office/drawing/2014/main" id="{D904D313-55CF-6BEC-278D-EABEA69FFF8C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1066800"/>
            <a:ext cx="2211388" cy="2590800"/>
          </a:xfrm>
          <a:ln w="28575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91140" name="Picture 4">
            <a:extLst>
              <a:ext uri="{FF2B5EF4-FFF2-40B4-BE49-F238E27FC236}">
                <a16:creationId xmlns:a16="http://schemas.microsoft.com/office/drawing/2014/main" id="{37EBCCCC-673D-1490-AC0C-F64272D40387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4038600"/>
            <a:ext cx="4572000" cy="2547938"/>
          </a:xfrm>
        </p:spPr>
      </p:pic>
      <p:pic>
        <p:nvPicPr>
          <p:cNvPr id="91141" name="Picture 5" descr="DE III RP">
            <a:extLst>
              <a:ext uri="{FF2B5EF4-FFF2-40B4-BE49-F238E27FC236}">
                <a16:creationId xmlns:a16="http://schemas.microsoft.com/office/drawing/2014/main" id="{568395FF-8D70-51A4-64FB-E48857280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219200"/>
            <a:ext cx="356235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7" name="Rectangle 2">
            <a:extLst>
              <a:ext uri="{FF2B5EF4-FFF2-40B4-BE49-F238E27FC236}">
                <a16:creationId xmlns:a16="http://schemas.microsoft.com/office/drawing/2014/main" id="{2B50F972-C614-8D31-E543-E3FA837BFD79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685800" y="457200"/>
            <a:ext cx="7772400" cy="1143000"/>
          </a:xfrm>
          <a:noFill/>
        </p:spPr>
        <p:txBody>
          <a:bodyPr/>
          <a:lstStyle/>
          <a:p>
            <a:r>
              <a:rPr lang="fr-FR" altLang="fr-FR">
                <a:solidFill>
                  <a:schemeClr val="tx1"/>
                </a:solidFill>
                <a:ea typeface="ＭＳ Ｐゴシック" panose="020B0600070205080204" pitchFamily="34" charset="-128"/>
              </a:rPr>
              <a:t>Type 4 </a:t>
            </a:r>
          </a:p>
        </p:txBody>
      </p:sp>
      <p:pic>
        <p:nvPicPr>
          <p:cNvPr id="93188" name="Picture 3">
            <a:extLst>
              <a:ext uri="{FF2B5EF4-FFF2-40B4-BE49-F238E27FC236}">
                <a16:creationId xmlns:a16="http://schemas.microsoft.com/office/drawing/2014/main" id="{A8B97000-953F-F4E7-F37B-854B7AE18FD0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1828800"/>
            <a:ext cx="3638550" cy="4343400"/>
          </a:xfrm>
          <a:ln w="28575">
            <a:solidFill>
              <a:schemeClr val="folHlink"/>
            </a:solidFill>
            <a:miter lim="800000"/>
            <a:headEnd/>
            <a:tailEnd/>
          </a:ln>
        </p:spPr>
      </p:pic>
      <p:graphicFrame>
        <p:nvGraphicFramePr>
          <p:cNvPr id="93186" name="Object 2">
            <a:extLst>
              <a:ext uri="{FF2B5EF4-FFF2-40B4-BE49-F238E27FC236}">
                <a16:creationId xmlns:a16="http://schemas.microsoft.com/office/drawing/2014/main" id="{10BA2CCD-3E0F-36B8-1C37-4AC37A0477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57800" y="1905000"/>
          <a:ext cx="3411538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1847850" imgH="2228850" progId="Photoshop.Image.5">
                  <p:embed/>
                </p:oleObj>
              </mc:Choice>
              <mc:Fallback>
                <p:oleObj name="Image" r:id="rId4" imgW="1847850" imgH="2228850" progId="Photoshop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1905000"/>
                        <a:ext cx="3411538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id="{93C187B6-6965-5827-3ECA-BD76930566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fr-FR" altLang="fr-FR">
                <a:solidFill>
                  <a:schemeClr val="tx1"/>
                </a:solidFill>
                <a:ea typeface="ＭＳ Ｐゴシック" panose="020B0600070205080204" pitchFamily="34" charset="-128"/>
              </a:rPr>
              <a:t>Type 5</a:t>
            </a:r>
          </a:p>
        </p:txBody>
      </p:sp>
      <p:pic>
        <p:nvPicPr>
          <p:cNvPr id="95235" name="Picture 3">
            <a:extLst>
              <a:ext uri="{FF2B5EF4-FFF2-40B4-BE49-F238E27FC236}">
                <a16:creationId xmlns:a16="http://schemas.microsoft.com/office/drawing/2014/main" id="{349095D3-804A-ACA4-821B-2048E776BA45}"/>
              </a:ext>
            </a:extLst>
          </p:cNvPr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304800"/>
            <a:ext cx="2433638" cy="2895600"/>
          </a:xfrm>
          <a:ln w="28575">
            <a:solidFill>
              <a:schemeClr val="folHlink"/>
            </a:solidFill>
            <a:miter lim="800000"/>
            <a:headEnd/>
            <a:tailEnd/>
          </a:ln>
        </p:spPr>
      </p:pic>
      <p:sp>
        <p:nvSpPr>
          <p:cNvPr id="95236" name="Text Box 4">
            <a:extLst>
              <a:ext uri="{FF2B5EF4-FFF2-40B4-BE49-F238E27FC236}">
                <a16:creationId xmlns:a16="http://schemas.microsoft.com/office/drawing/2014/main" id="{355A7643-5272-C35F-641B-9DCD1A5FB1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1752600"/>
            <a:ext cx="44958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9pPr>
          </a:lstStyle>
          <a:p>
            <a:pPr>
              <a:buFontTx/>
              <a:buChar char="√"/>
            </a:pPr>
            <a:r>
              <a:rPr lang="fr-FR" altLang="fr-FR">
                <a:solidFill>
                  <a:schemeClr val="hlink"/>
                </a:solidFill>
                <a:latin typeface="Arial" panose="020B0604020202020204" pitchFamily="34" charset="0"/>
              </a:rPr>
              <a:t> </a:t>
            </a:r>
            <a:r>
              <a:rPr lang="fr-FR" altLang="fr-FR">
                <a:latin typeface="Helvetica" pitchFamily="2" charset="0"/>
              </a:rPr>
              <a:t>Contusion du C de C</a:t>
            </a:r>
          </a:p>
          <a:p>
            <a:pPr>
              <a:buFontTx/>
              <a:buChar char="√"/>
            </a:pPr>
            <a:r>
              <a:rPr lang="fr-FR" altLang="fr-FR">
                <a:solidFill>
                  <a:schemeClr val="hlink"/>
                </a:solidFill>
                <a:latin typeface="Helvetica" pitchFamily="2" charset="0"/>
              </a:rPr>
              <a:t> </a:t>
            </a:r>
            <a:r>
              <a:rPr lang="fr-FR" altLang="fr-FR">
                <a:latin typeface="Helvetica" pitchFamily="2" charset="0"/>
              </a:rPr>
              <a:t>Invisible à la radio</a:t>
            </a:r>
          </a:p>
          <a:p>
            <a:pPr>
              <a:buFontTx/>
              <a:buChar char="√"/>
            </a:pPr>
            <a:r>
              <a:rPr lang="fr-FR" altLang="fr-FR">
                <a:solidFill>
                  <a:schemeClr val="hlink"/>
                </a:solidFill>
                <a:latin typeface="Helvetica" pitchFamily="2" charset="0"/>
              </a:rPr>
              <a:t> </a:t>
            </a:r>
            <a:r>
              <a:rPr lang="fr-FR" altLang="fr-FR">
                <a:latin typeface="Helvetica" pitchFamily="2" charset="0"/>
              </a:rPr>
              <a:t>Risque d’épiphysiodèse</a:t>
            </a:r>
            <a:r>
              <a:rPr lang="fr-FR" altLang="fr-FR"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95237" name="Picture 5">
            <a:extLst>
              <a:ext uri="{FF2B5EF4-FFF2-40B4-BE49-F238E27FC236}">
                <a16:creationId xmlns:a16="http://schemas.microsoft.com/office/drawing/2014/main" id="{20F4F02E-4755-58D6-9B24-461107735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191000"/>
            <a:ext cx="4648200" cy="2201863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38" name="Picture 6">
            <a:extLst>
              <a:ext uri="{FF2B5EF4-FFF2-40B4-BE49-F238E27FC236}">
                <a16:creationId xmlns:a16="http://schemas.microsoft.com/office/drawing/2014/main" id="{6D1940DF-8988-A6E2-2F1D-C0500AAE8A75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1">
            <a:off x="730250" y="3429000"/>
            <a:ext cx="2698750" cy="2971800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>
            <a:extLst>
              <a:ext uri="{FF2B5EF4-FFF2-40B4-BE49-F238E27FC236}">
                <a16:creationId xmlns:a16="http://schemas.microsoft.com/office/drawing/2014/main" id="{39F45566-E1A2-79F5-4281-766328C4D4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2743200"/>
            <a:ext cx="3657600" cy="1981200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fr-FR" altLang="fr-FR" b="0">
                <a:solidFill>
                  <a:srgbClr val="000000"/>
                </a:solidFill>
                <a:ea typeface="ＭＳ Ｐゴシック" panose="020B0600070205080204" pitchFamily="34" charset="-128"/>
              </a:rPr>
              <a:t>Les radiographies initiales sont souvent normales</a:t>
            </a:r>
          </a:p>
          <a:p>
            <a:pPr lvl="1">
              <a:lnSpc>
                <a:spcPct val="60000"/>
              </a:lnSpc>
              <a:buFont typeface="Wingdings" pitchFamily="2" charset="2"/>
              <a:buNone/>
            </a:pPr>
            <a:endParaRPr lang="fr-FR" altLang="fr-FR" sz="6000" b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>
              <a:lnSpc>
                <a:spcPct val="60000"/>
              </a:lnSpc>
              <a:buFont typeface="Wingdings" pitchFamily="2" charset="2"/>
              <a:buNone/>
            </a:pPr>
            <a:endParaRPr lang="fr-FR" altLang="fr-FR" sz="6000" b="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97283" name="Picture 3">
            <a:extLst>
              <a:ext uri="{FF2B5EF4-FFF2-40B4-BE49-F238E27FC236}">
                <a16:creationId xmlns:a16="http://schemas.microsoft.com/office/drawing/2014/main" id="{C9FE3EE4-4CE0-0A6B-D3B2-C442E44A8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4" t="3526" r="3203" b="4704"/>
          <a:stretch>
            <a:fillRect/>
          </a:stretch>
        </p:blipFill>
        <p:spPr bwMode="auto">
          <a:xfrm>
            <a:off x="3962400" y="1828800"/>
            <a:ext cx="25146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4" name="Picture 4">
            <a:extLst>
              <a:ext uri="{FF2B5EF4-FFF2-40B4-BE49-F238E27FC236}">
                <a16:creationId xmlns:a16="http://schemas.microsoft.com/office/drawing/2014/main" id="{408654EA-3AD7-5D8A-EC9E-0169E3F98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9" t="2640" r="7263" b="2200"/>
          <a:stretch>
            <a:fillRect/>
          </a:stretch>
        </p:blipFill>
        <p:spPr bwMode="auto">
          <a:xfrm>
            <a:off x="6858000" y="2362200"/>
            <a:ext cx="1828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5" name="Text Box 5">
            <a:extLst>
              <a:ext uri="{FF2B5EF4-FFF2-40B4-BE49-F238E27FC236}">
                <a16:creationId xmlns:a16="http://schemas.microsoft.com/office/drawing/2014/main" id="{643B7B92-6E02-169A-A7F5-8F2A7B0290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5410200"/>
            <a:ext cx="2209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altLang="fr-FR" sz="1800">
                <a:latin typeface="Arial" panose="020B0604020202020204" pitchFamily="34" charset="0"/>
              </a:rPr>
              <a:t>Fr. de l’astragale associée</a:t>
            </a:r>
          </a:p>
        </p:txBody>
      </p:sp>
      <p:sp>
        <p:nvSpPr>
          <p:cNvPr id="111622" name="Line 6">
            <a:extLst>
              <a:ext uri="{FF2B5EF4-FFF2-40B4-BE49-F238E27FC236}">
                <a16:creationId xmlns:a16="http://schemas.microsoft.com/office/drawing/2014/main" id="{511A83E5-3286-7583-6BD6-736DC7E42A5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001000" y="3886200"/>
            <a:ext cx="457200" cy="152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+mn-ea"/>
            </a:endParaRPr>
          </a:p>
        </p:txBody>
      </p:sp>
      <p:sp>
        <p:nvSpPr>
          <p:cNvPr id="111623" name="Line 7">
            <a:extLst>
              <a:ext uri="{FF2B5EF4-FFF2-40B4-BE49-F238E27FC236}">
                <a16:creationId xmlns:a16="http://schemas.microsoft.com/office/drawing/2014/main" id="{37C8EFD4-B47E-B4C9-6E43-0316A0E65919}"/>
              </a:ext>
            </a:extLst>
          </p:cNvPr>
          <p:cNvSpPr>
            <a:spLocks noChangeShapeType="1"/>
          </p:cNvSpPr>
          <p:nvPr/>
        </p:nvSpPr>
        <p:spPr bwMode="auto">
          <a:xfrm>
            <a:off x="4953000" y="3581400"/>
            <a:ext cx="0" cy="381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+mn-ea"/>
            </a:endParaRPr>
          </a:p>
        </p:txBody>
      </p:sp>
      <p:sp>
        <p:nvSpPr>
          <p:cNvPr id="111624" name="Line 8">
            <a:extLst>
              <a:ext uri="{FF2B5EF4-FFF2-40B4-BE49-F238E27FC236}">
                <a16:creationId xmlns:a16="http://schemas.microsoft.com/office/drawing/2014/main" id="{947BDF28-9FAC-6FBC-6956-0CAFF4607828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8800" y="3581400"/>
            <a:ext cx="0" cy="457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+mn-ea"/>
            </a:endParaRPr>
          </a:p>
        </p:txBody>
      </p:sp>
      <p:sp>
        <p:nvSpPr>
          <p:cNvPr id="97289" name="Text Box 9">
            <a:extLst>
              <a:ext uri="{FF2B5EF4-FFF2-40B4-BE49-F238E27FC236}">
                <a16:creationId xmlns:a16="http://schemas.microsoft.com/office/drawing/2014/main" id="{BA49662E-B857-1688-7AE5-F8C94F953C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04800"/>
            <a:ext cx="822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altLang="fr-FR" sz="3200">
                <a:latin typeface="Arial" panose="020B0604020202020204" pitchFamily="34" charset="0"/>
              </a:rPr>
              <a:t>Type 5 : Traumatisme en compression 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DEV RP IRM">
            <a:extLst>
              <a:ext uri="{FF2B5EF4-FFF2-40B4-BE49-F238E27FC236}">
                <a16:creationId xmlns:a16="http://schemas.microsoft.com/office/drawing/2014/main" id="{68BAD6F1-DA0F-AE32-0203-AD9E08778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752600"/>
            <a:ext cx="3040063" cy="4191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43" name="AutoShape 3">
            <a:extLst>
              <a:ext uri="{FF2B5EF4-FFF2-40B4-BE49-F238E27FC236}">
                <a16:creationId xmlns:a16="http://schemas.microsoft.com/office/drawing/2014/main" id="{0A1C359D-3FCA-29BA-3F8D-6D2F8B14604E}"/>
              </a:ext>
            </a:extLst>
          </p:cNvPr>
          <p:cNvSpPr>
            <a:spLocks noChangeArrowheads="1"/>
          </p:cNvSpPr>
          <p:nvPr/>
        </p:nvSpPr>
        <p:spPr bwMode="auto">
          <a:xfrm rot="7641806">
            <a:off x="6059487" y="3922713"/>
            <a:ext cx="557213" cy="179388"/>
          </a:xfrm>
          <a:prstGeom prst="leftArrow">
            <a:avLst>
              <a:gd name="adj1" fmla="val 50000"/>
              <a:gd name="adj2" fmla="val 77655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+mn-ea"/>
            </a:endParaRPr>
          </a:p>
        </p:txBody>
      </p:sp>
      <p:sp>
        <p:nvSpPr>
          <p:cNvPr id="112644" name="AutoShape 4">
            <a:extLst>
              <a:ext uri="{FF2B5EF4-FFF2-40B4-BE49-F238E27FC236}">
                <a16:creationId xmlns:a16="http://schemas.microsoft.com/office/drawing/2014/main" id="{DBE6A103-6B9C-B75B-AC5A-FDEA7EB9B9F4}"/>
              </a:ext>
            </a:extLst>
          </p:cNvPr>
          <p:cNvSpPr>
            <a:spLocks noChangeArrowheads="1"/>
          </p:cNvSpPr>
          <p:nvPr/>
        </p:nvSpPr>
        <p:spPr bwMode="auto">
          <a:xfrm rot="-3158194">
            <a:off x="6771481" y="3134519"/>
            <a:ext cx="403225" cy="230188"/>
          </a:xfrm>
          <a:prstGeom prst="leftArrow">
            <a:avLst>
              <a:gd name="adj1" fmla="val 50000"/>
              <a:gd name="adj2" fmla="val 43793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+mn-ea"/>
            </a:endParaRPr>
          </a:p>
        </p:txBody>
      </p:sp>
      <p:sp>
        <p:nvSpPr>
          <p:cNvPr id="99333" name="Rectangle 5">
            <a:extLst>
              <a:ext uri="{FF2B5EF4-FFF2-40B4-BE49-F238E27FC236}">
                <a16:creationId xmlns:a16="http://schemas.microsoft.com/office/drawing/2014/main" id="{C5C94756-EE58-7263-B101-9F2940B29C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76600" y="457200"/>
            <a:ext cx="3276600" cy="914400"/>
          </a:xfrm>
          <a:noFill/>
        </p:spPr>
        <p:txBody>
          <a:bodyPr lIns="91440" tIns="45720" rIns="91440" bIns="45720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fr-FR" sz="5400">
                <a:solidFill>
                  <a:schemeClr val="tx1"/>
                </a:solidFill>
                <a:ea typeface="ＭＳ Ｐゴシック" panose="020B0600070205080204" pitchFamily="34" charset="-128"/>
              </a:rPr>
              <a:t>Type 5</a:t>
            </a:r>
          </a:p>
        </p:txBody>
      </p:sp>
      <p:pic>
        <p:nvPicPr>
          <p:cNvPr id="99334" name="Picture 6">
            <a:extLst>
              <a:ext uri="{FF2B5EF4-FFF2-40B4-BE49-F238E27FC236}">
                <a16:creationId xmlns:a16="http://schemas.microsoft.com/office/drawing/2014/main" id="{5AD2BCD1-B02C-A07A-DC30-BBA747BFA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0"/>
            <a:ext cx="4267200" cy="2667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335" name="Text Box 7">
            <a:extLst>
              <a:ext uri="{FF2B5EF4-FFF2-40B4-BE49-F238E27FC236}">
                <a16:creationId xmlns:a16="http://schemas.microsoft.com/office/drawing/2014/main" id="{B174C12D-DFF4-B170-171D-90976C375E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096000"/>
            <a:ext cx="8305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altLang="fr-FR" sz="2000">
                <a:latin typeface="Arial" panose="020B0604020202020204" pitchFamily="34" charset="0"/>
              </a:rPr>
              <a:t>Le diagnostic est rétrospectif en présence d’une épiphysiodèse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>
            <a:extLst>
              <a:ext uri="{FF2B5EF4-FFF2-40B4-BE49-F238E27FC236}">
                <a16:creationId xmlns:a16="http://schemas.microsoft.com/office/drawing/2014/main" id="{9660E576-F096-B808-65F6-EBF1292A06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609600"/>
            <a:ext cx="8735888" cy="1667272"/>
          </a:xfrm>
          <a:noFill/>
        </p:spPr>
        <p:txBody>
          <a:bodyPr/>
          <a:lstStyle/>
          <a:p>
            <a:r>
              <a:rPr lang="fr-FR" altLang="fr-FR" sz="48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Les structures indispensables à connaître</a:t>
            </a:r>
          </a:p>
        </p:txBody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8D6DFCBF-E745-D37A-1841-948690E04E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-152400" y="3048000"/>
            <a:ext cx="4724400" cy="990600"/>
          </a:xfrm>
          <a:noFill/>
        </p:spPr>
        <p:txBody>
          <a:bodyPr anchor="ctr"/>
          <a:lstStyle/>
          <a:p>
            <a:pPr marL="0" indent="0" algn="ctr">
              <a:spcBef>
                <a:spcPct val="0"/>
              </a:spcBef>
              <a:buSzTx/>
              <a:buFontTx/>
              <a:buChar char="√"/>
            </a:pPr>
            <a:r>
              <a:rPr lang="fr-FR" altLang="fr-FR" sz="4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Le cartilage de croissance</a:t>
            </a:r>
          </a:p>
        </p:txBody>
      </p:sp>
      <p:pic>
        <p:nvPicPr>
          <p:cNvPr id="26629" name="Picture 4" descr="cartilage de croissance">
            <a:extLst>
              <a:ext uri="{FF2B5EF4-FFF2-40B4-BE49-F238E27FC236}">
                <a16:creationId xmlns:a16="http://schemas.microsoft.com/office/drawing/2014/main" id="{B1101B7C-7EE6-9247-35F9-179DF4BC8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0" r="5298" b="6999"/>
          <a:stretch>
            <a:fillRect/>
          </a:stretch>
        </p:blipFill>
        <p:spPr bwMode="auto">
          <a:xfrm>
            <a:off x="4979987" y="2598871"/>
            <a:ext cx="131127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7">
            <a:extLst>
              <a:ext uri="{FF2B5EF4-FFF2-40B4-BE49-F238E27FC236}">
                <a16:creationId xmlns:a16="http://schemas.microsoft.com/office/drawing/2014/main" id="{B296E12D-5D84-EE33-2410-D081F83B45D1}"/>
              </a:ext>
            </a:extLst>
          </p:cNvPr>
          <p:cNvGrpSpPr>
            <a:grpSpLocks/>
          </p:cNvGrpSpPr>
          <p:nvPr/>
        </p:nvGrpSpPr>
        <p:grpSpPr bwMode="auto">
          <a:xfrm>
            <a:off x="2411760" y="4777175"/>
            <a:ext cx="5635625" cy="1965325"/>
            <a:chOff x="0" y="2832"/>
            <a:chExt cx="3550" cy="1238"/>
          </a:xfrm>
        </p:grpSpPr>
        <p:graphicFrame>
          <p:nvGraphicFramePr>
            <p:cNvPr id="26626" name="Object 2">
              <a:extLst>
                <a:ext uri="{FF2B5EF4-FFF2-40B4-BE49-F238E27FC236}">
                  <a16:creationId xmlns:a16="http://schemas.microsoft.com/office/drawing/2014/main" id="{E3843158-1B35-6C1E-2DAB-145C2A8F64C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28" y="2832"/>
            <a:ext cx="622" cy="12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age" r:id="rId4" imgW="4552950" imgH="3130550" progId="Photoshop.Image.5">
                    <p:embed/>
                  </p:oleObj>
                </mc:Choice>
                <mc:Fallback>
                  <p:oleObj name="Image" r:id="rId4" imgW="4552950" imgH="3130550" progId="Photoshop.Image.5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71053" t="31351"/>
                        <a:stretch>
                          <a:fillRect/>
                        </a:stretch>
                      </p:blipFill>
                      <p:spPr bwMode="auto">
                        <a:xfrm>
                          <a:off x="2928" y="2832"/>
                          <a:ext cx="622" cy="12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631" name="Text Box 6">
              <a:extLst>
                <a:ext uri="{FF2B5EF4-FFF2-40B4-BE49-F238E27FC236}">
                  <a16:creationId xmlns:a16="http://schemas.microsoft.com/office/drawing/2014/main" id="{2D275F3F-664C-B405-4265-46A9A53C1C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3120"/>
              <a:ext cx="2736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9pPr>
            </a:lstStyle>
            <a:p>
              <a:pPr algn="ctr">
                <a:buFontTx/>
                <a:buChar char="√"/>
              </a:pPr>
              <a:r>
                <a:rPr lang="fr-FR" altLang="fr-FR" sz="4400">
                  <a:solidFill>
                    <a:srgbClr val="000000"/>
                  </a:solidFill>
                  <a:latin typeface="Arial" panose="020B0604020202020204" pitchFamily="34" charset="0"/>
                </a:rPr>
                <a:t> Le périoste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>
            <a:extLst>
              <a:ext uri="{FF2B5EF4-FFF2-40B4-BE49-F238E27FC236}">
                <a16:creationId xmlns:a16="http://schemas.microsoft.com/office/drawing/2014/main" id="{71CDE00F-10DA-DFA5-3023-13B2981FE2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609600"/>
            <a:ext cx="7848600" cy="5486400"/>
          </a:xfrm>
        </p:spPr>
        <p:txBody>
          <a:bodyPr/>
          <a:lstStyle/>
          <a:p>
            <a:pPr>
              <a:lnSpc>
                <a:spcPct val="125000"/>
              </a:lnSpc>
            </a:pPr>
            <a:r>
              <a:rPr lang="fr-FR" altLang="fr-FR" sz="6600">
                <a:solidFill>
                  <a:srgbClr val="000000"/>
                </a:solidFill>
                <a:ea typeface="ＭＳ Ｐゴシック" panose="020B0600070205080204" pitchFamily="34" charset="-128"/>
              </a:rPr>
              <a:t>Les fractures diaphyso-métaphysaires</a:t>
            </a:r>
            <a:endParaRPr lang="fr-FR" altLang="fr-FR" sz="540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2">
            <a:extLst>
              <a:ext uri="{FF2B5EF4-FFF2-40B4-BE49-F238E27FC236}">
                <a16:creationId xmlns:a16="http://schemas.microsoft.com/office/drawing/2014/main" id="{DEF404B2-C4DF-420C-6E56-3139F7AFA0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685800"/>
            <a:ext cx="4648200" cy="486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9pPr>
          </a:lstStyle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fr-FR" altLang="fr-FR" sz="3600">
                <a:latin typeface="Arial" panose="020B0604020202020204" pitchFamily="34" charset="0"/>
              </a:rPr>
              <a:t>Inflexion</a:t>
            </a: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fr-FR" altLang="fr-FR" sz="3600">
                <a:latin typeface="Arial" panose="020B0604020202020204" pitchFamily="34" charset="0"/>
              </a:rPr>
              <a:t>Fracture en motte de beurre</a:t>
            </a: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fr-FR" altLang="fr-FR" sz="3600">
                <a:latin typeface="Arial" panose="020B0604020202020204" pitchFamily="34" charset="0"/>
              </a:rPr>
              <a:t>Fracture en bois vert</a:t>
            </a: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fr-FR" altLang="fr-FR" sz="3600">
                <a:latin typeface="Arial" panose="020B0604020202020204" pitchFamily="34" charset="0"/>
              </a:rPr>
              <a:t>Fracture complète</a:t>
            </a:r>
            <a:endParaRPr lang="fr-FR" altLang="fr-FR">
              <a:latin typeface="Arial" panose="020B0604020202020204" pitchFamily="34" charset="0"/>
            </a:endParaRPr>
          </a:p>
        </p:txBody>
      </p:sp>
      <p:pic>
        <p:nvPicPr>
          <p:cNvPr id="103427" name="Picture 3">
            <a:extLst>
              <a:ext uri="{FF2B5EF4-FFF2-40B4-BE49-F238E27FC236}">
                <a16:creationId xmlns:a16="http://schemas.microsoft.com/office/drawing/2014/main" id="{870C2B19-CAED-F3A1-F31B-2A2A9F671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2000"/>
            <a:ext cx="3405188" cy="4953000"/>
          </a:xfrm>
          <a:prstGeom prst="rect">
            <a:avLst/>
          </a:prstGeom>
          <a:noFill/>
          <a:ln w="1905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>
            <a:extLst>
              <a:ext uri="{FF2B5EF4-FFF2-40B4-BE49-F238E27FC236}">
                <a16:creationId xmlns:a16="http://schemas.microsoft.com/office/drawing/2014/main" id="{343DB8AB-F7E4-D24C-1267-A942AC1B27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1143000"/>
          </a:xfrm>
        </p:spPr>
        <p:txBody>
          <a:bodyPr/>
          <a:lstStyle/>
          <a:p>
            <a:r>
              <a:rPr lang="fr-FR" altLang="fr-FR" sz="4800">
                <a:solidFill>
                  <a:srgbClr val="000000"/>
                </a:solidFill>
                <a:ea typeface="ＭＳ Ｐゴシック" panose="020B0600070205080204" pitchFamily="34" charset="-128"/>
              </a:rPr>
              <a:t>Courbure plastique</a:t>
            </a:r>
          </a:p>
        </p:txBody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67A76E32-D254-BC49-F80D-547B4FA27F1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fr-FR" altLang="fr-FR" sz="2800">
                <a:ea typeface="ＭＳ Ｐゴシック" panose="020B0600070205080204" pitchFamily="34" charset="-128"/>
              </a:rPr>
              <a:t> </a:t>
            </a:r>
          </a:p>
        </p:txBody>
      </p:sp>
      <p:grpSp>
        <p:nvGrpSpPr>
          <p:cNvPr id="105476" name="Group 4">
            <a:extLst>
              <a:ext uri="{FF2B5EF4-FFF2-40B4-BE49-F238E27FC236}">
                <a16:creationId xmlns:a16="http://schemas.microsoft.com/office/drawing/2014/main" id="{7499910C-33A2-2403-CDD6-DC63E8283D19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1371600"/>
            <a:ext cx="2740025" cy="5257800"/>
            <a:chOff x="2016" y="864"/>
            <a:chExt cx="1726" cy="3312"/>
          </a:xfrm>
        </p:grpSpPr>
        <p:pic>
          <p:nvPicPr>
            <p:cNvPr id="105479" name="Picture 5">
              <a:extLst>
                <a:ext uri="{FF2B5EF4-FFF2-40B4-BE49-F238E27FC236}">
                  <a16:creationId xmlns:a16="http://schemas.microsoft.com/office/drawing/2014/main" id="{4D1B41CF-1806-2B20-95D5-B9C5F86064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2016" y="864"/>
              <a:ext cx="1726" cy="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5480" name="Text Box 6">
              <a:extLst>
                <a:ext uri="{FF2B5EF4-FFF2-40B4-BE49-F238E27FC236}">
                  <a16:creationId xmlns:a16="http://schemas.microsoft.com/office/drawing/2014/main" id="{FFF9D147-6B66-5D4F-FF26-D2231190FE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2" y="3744"/>
              <a:ext cx="1440" cy="43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9pPr>
            </a:lstStyle>
            <a:p>
              <a:pPr algn="ctr"/>
              <a:r>
                <a:rPr lang="fr-FR" altLang="fr-FR" sz="4800">
                  <a:solidFill>
                    <a:srgbClr val="FFFFFF"/>
                  </a:solidFill>
                  <a:latin typeface="Arial" panose="020B0604020202020204" pitchFamily="34" charset="0"/>
                </a:rPr>
                <a:t>Un os</a:t>
              </a:r>
            </a:p>
          </p:txBody>
        </p:sp>
      </p:grpSp>
      <p:sp>
        <p:nvSpPr>
          <p:cNvPr id="105477" name="Text Box 9">
            <a:extLst>
              <a:ext uri="{FF2B5EF4-FFF2-40B4-BE49-F238E27FC236}">
                <a16:creationId xmlns:a16="http://schemas.microsoft.com/office/drawing/2014/main" id="{73357BC0-DAF8-D1B6-91CC-385A7612A3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5867400"/>
            <a:ext cx="2555875" cy="8239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9pPr>
          </a:lstStyle>
          <a:p>
            <a:r>
              <a:rPr lang="fr-FR" altLang="fr-FR" sz="4800">
                <a:solidFill>
                  <a:srgbClr val="FFFFFF"/>
                </a:solidFill>
                <a:latin typeface="Arial" panose="020B0604020202020204" pitchFamily="34" charset="0"/>
              </a:rPr>
              <a:t>Deux os</a:t>
            </a:r>
          </a:p>
        </p:txBody>
      </p:sp>
      <p:pic>
        <p:nvPicPr>
          <p:cNvPr id="105478" name="Picture 8">
            <a:extLst>
              <a:ext uri="{FF2B5EF4-FFF2-40B4-BE49-F238E27FC236}">
                <a16:creationId xmlns:a16="http://schemas.microsoft.com/office/drawing/2014/main" id="{7EE8BAE2-3131-08A9-DF9D-F670CC4E2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371600"/>
            <a:ext cx="5334000" cy="462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3" name="Rectangle 2">
            <a:extLst>
              <a:ext uri="{FF2B5EF4-FFF2-40B4-BE49-F238E27FC236}">
                <a16:creationId xmlns:a16="http://schemas.microsoft.com/office/drawing/2014/main" id="{FD99AB66-9FE1-C413-870F-D2D64F6663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>
                <a:solidFill>
                  <a:srgbClr val="000000"/>
                </a:solidFill>
                <a:ea typeface="ＭＳ Ｐゴシック" panose="020B0600070205080204" pitchFamily="34" charset="-128"/>
              </a:rPr>
              <a:t>Fracture en motte de beurre :</a:t>
            </a:r>
          </a:p>
        </p:txBody>
      </p:sp>
      <p:sp>
        <p:nvSpPr>
          <p:cNvPr id="107524" name="Rectangle 3">
            <a:extLst>
              <a:ext uri="{FF2B5EF4-FFF2-40B4-BE49-F238E27FC236}">
                <a16:creationId xmlns:a16="http://schemas.microsoft.com/office/drawing/2014/main" id="{391C9463-346C-52D1-DE24-139A2613681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-533400" y="1905000"/>
            <a:ext cx="55626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fr-FR" altLang="fr-FR" sz="440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lvl="2">
              <a:lnSpc>
                <a:spcPct val="90000"/>
              </a:lnSpc>
              <a:buFontTx/>
              <a:buChar char="√"/>
            </a:pPr>
            <a:r>
              <a:rPr lang="fr-FR" altLang="fr-FR" sz="3600">
                <a:solidFill>
                  <a:srgbClr val="000000"/>
                </a:solidFill>
                <a:ea typeface="ヒラギノ角ゴ Pro W3" pitchFamily="-1" charset="-128"/>
              </a:rPr>
              <a:t> Fracture par  </a:t>
            </a:r>
          </a:p>
          <a:p>
            <a:pPr lvl="2">
              <a:lnSpc>
                <a:spcPct val="90000"/>
              </a:lnSpc>
              <a:buFontTx/>
              <a:buNone/>
            </a:pPr>
            <a:r>
              <a:rPr lang="fr-FR" altLang="fr-FR" sz="3600">
                <a:solidFill>
                  <a:srgbClr val="000000"/>
                </a:solidFill>
                <a:ea typeface="ヒラギノ角ゴ Pro W3" pitchFamily="-1" charset="-128"/>
              </a:rPr>
              <a:t>   tassement</a:t>
            </a:r>
          </a:p>
          <a:p>
            <a:pPr lvl="2">
              <a:lnSpc>
                <a:spcPct val="90000"/>
              </a:lnSpc>
              <a:buFontTx/>
              <a:buChar char="√"/>
            </a:pPr>
            <a:r>
              <a:rPr lang="fr-FR" altLang="fr-FR" sz="3600">
                <a:solidFill>
                  <a:srgbClr val="000000"/>
                </a:solidFill>
                <a:ea typeface="ヒラギノ角ゴ Pro W3" pitchFamily="-1" charset="-128"/>
              </a:rPr>
              <a:t> À proximité de la  </a:t>
            </a:r>
          </a:p>
          <a:p>
            <a:pPr lvl="2">
              <a:lnSpc>
                <a:spcPct val="90000"/>
              </a:lnSpc>
              <a:buFontTx/>
              <a:buNone/>
            </a:pPr>
            <a:r>
              <a:rPr lang="fr-FR" altLang="fr-FR" sz="3600">
                <a:solidFill>
                  <a:srgbClr val="000000"/>
                </a:solidFill>
                <a:ea typeface="ヒラギノ角ゴ Pro W3" pitchFamily="-1" charset="-128"/>
              </a:rPr>
              <a:t>   métaphyse</a:t>
            </a:r>
          </a:p>
          <a:p>
            <a:pPr>
              <a:lnSpc>
                <a:spcPct val="90000"/>
              </a:lnSpc>
            </a:pPr>
            <a:endParaRPr lang="fr-FR" altLang="fr-FR" sz="440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graphicFrame>
        <p:nvGraphicFramePr>
          <p:cNvPr id="107522" name="Object 2">
            <a:extLst>
              <a:ext uri="{FF2B5EF4-FFF2-40B4-BE49-F238E27FC236}">
                <a16:creationId xmlns:a16="http://schemas.microsoft.com/office/drawing/2014/main" id="{DCC55257-D20B-05EA-F4C9-A21973D6464F}"/>
              </a:ext>
            </a:extLst>
          </p:cNvPr>
          <p:cNvGraphicFramePr>
            <a:graphicFrameLocks noGrp="1" noChangeAspect="1"/>
          </p:cNvGraphicFramePr>
          <p:nvPr>
            <p:ph type="clipArt" sz="half" idx="2"/>
          </p:nvPr>
        </p:nvGraphicFramePr>
        <p:xfrm>
          <a:off x="4659313" y="1981200"/>
          <a:ext cx="3786187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1536700" imgH="1670050" progId="Photoshop.Image.5">
                  <p:embed/>
                </p:oleObj>
              </mc:Choice>
              <mc:Fallback>
                <p:oleObj name="Image" r:id="rId3" imgW="1536700" imgH="1670050" progId="Photoshop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9313" y="1981200"/>
                        <a:ext cx="3786187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>
            <a:extLst>
              <a:ext uri="{FF2B5EF4-FFF2-40B4-BE49-F238E27FC236}">
                <a16:creationId xmlns:a16="http://schemas.microsoft.com/office/drawing/2014/main" id="{F8790040-5790-059D-C7BD-FA8DC182FA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85800"/>
          </a:xfrm>
        </p:spPr>
        <p:txBody>
          <a:bodyPr/>
          <a:lstStyle/>
          <a:p>
            <a:r>
              <a:rPr lang="fr-FR" altLang="fr-FR" sz="3600">
                <a:solidFill>
                  <a:schemeClr val="tx1"/>
                </a:solidFill>
                <a:ea typeface="ＭＳ Ｐゴシック" panose="020B0600070205080204" pitchFamily="34" charset="-128"/>
              </a:rPr>
              <a:t>Fractures en bois vert</a:t>
            </a:r>
          </a:p>
        </p:txBody>
      </p:sp>
      <p:pic>
        <p:nvPicPr>
          <p:cNvPr id="109571" name="Picture 3">
            <a:extLst>
              <a:ext uri="{FF2B5EF4-FFF2-40B4-BE49-F238E27FC236}">
                <a16:creationId xmlns:a16="http://schemas.microsoft.com/office/drawing/2014/main" id="{EDC2E004-6184-4F40-110C-D07C9ADB402F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1371600"/>
            <a:ext cx="1241425" cy="4953000"/>
          </a:xfrm>
        </p:spPr>
      </p:pic>
      <p:pic>
        <p:nvPicPr>
          <p:cNvPr id="109572" name="Picture 4">
            <a:extLst>
              <a:ext uri="{FF2B5EF4-FFF2-40B4-BE49-F238E27FC236}">
                <a16:creationId xmlns:a16="http://schemas.microsoft.com/office/drawing/2014/main" id="{8A378FE6-F671-8424-E71D-6BA89908EA73}"/>
              </a:ext>
            </a:extLst>
          </p:cNvPr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0" r="10672" b="4999"/>
          <a:stretch>
            <a:fillRect/>
          </a:stretch>
        </p:blipFill>
        <p:spPr>
          <a:xfrm>
            <a:off x="5181600" y="1600200"/>
            <a:ext cx="2362200" cy="4343400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>
            <a:extLst>
              <a:ext uri="{FF2B5EF4-FFF2-40B4-BE49-F238E27FC236}">
                <a16:creationId xmlns:a16="http://schemas.microsoft.com/office/drawing/2014/main" id="{3023650D-E558-9488-C354-6C3D74D502C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048000" y="1905000"/>
            <a:ext cx="3505200" cy="14478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fr-FR" altLang="fr-FR" sz="3600">
                <a:solidFill>
                  <a:schemeClr val="tx1"/>
                </a:solidFill>
                <a:ea typeface="ＭＳ Ｐゴシック" panose="020B0600070205080204" pitchFamily="34" charset="-128"/>
              </a:rPr>
              <a:t>Fractures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fr-FR" altLang="fr-FR" sz="3600">
                <a:solidFill>
                  <a:schemeClr val="tx1"/>
                </a:solidFill>
                <a:ea typeface="ＭＳ Ｐゴシック" panose="020B0600070205080204" pitchFamily="34" charset="-128"/>
              </a:rPr>
              <a:t>complètes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fr-FR" altLang="fr-FR" sz="3600">
                <a:solidFill>
                  <a:schemeClr val="tx1"/>
                </a:solidFill>
                <a:ea typeface="ＭＳ Ｐゴシック" panose="020B0600070205080204" pitchFamily="34" charset="-128"/>
              </a:rPr>
              <a:t>et déplacées</a:t>
            </a:r>
          </a:p>
        </p:txBody>
      </p:sp>
      <p:pic>
        <p:nvPicPr>
          <p:cNvPr id="111619" name="Picture 3">
            <a:extLst>
              <a:ext uri="{FF2B5EF4-FFF2-40B4-BE49-F238E27FC236}">
                <a16:creationId xmlns:a16="http://schemas.microsoft.com/office/drawing/2014/main" id="{FD431704-69F3-7628-5987-BF5F4F6DE28E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24600" y="1524000"/>
            <a:ext cx="2571750" cy="3962400"/>
          </a:xfrm>
        </p:spPr>
      </p:pic>
      <p:pic>
        <p:nvPicPr>
          <p:cNvPr id="111620" name="Picture 4">
            <a:extLst>
              <a:ext uri="{FF2B5EF4-FFF2-40B4-BE49-F238E27FC236}">
                <a16:creationId xmlns:a16="http://schemas.microsoft.com/office/drawing/2014/main" id="{7EB2241B-3471-E02E-1097-B0888D2E9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9" t="2766" r="8409" b="3029"/>
          <a:stretch>
            <a:fillRect/>
          </a:stretch>
        </p:blipFill>
        <p:spPr bwMode="auto">
          <a:xfrm>
            <a:off x="533400" y="762000"/>
            <a:ext cx="19812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8053" name="Line 5">
            <a:extLst>
              <a:ext uri="{FF2B5EF4-FFF2-40B4-BE49-F238E27FC236}">
                <a16:creationId xmlns:a16="http://schemas.microsoft.com/office/drawing/2014/main" id="{15F57CED-AD64-E852-E659-2754DAD00C4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86000" y="3276600"/>
            <a:ext cx="838200" cy="533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+mn-ea"/>
            </a:endParaRPr>
          </a:p>
        </p:txBody>
      </p:sp>
      <p:sp>
        <p:nvSpPr>
          <p:cNvPr id="258054" name="Line 6">
            <a:extLst>
              <a:ext uri="{FF2B5EF4-FFF2-40B4-BE49-F238E27FC236}">
                <a16:creationId xmlns:a16="http://schemas.microsoft.com/office/drawing/2014/main" id="{8C3C9CC5-FB54-DA9B-E309-E94B39BB6C1B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8800" y="3048000"/>
            <a:ext cx="1981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+mn-ea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>
            <a:extLst>
              <a:ext uri="{FF2B5EF4-FFF2-40B4-BE49-F238E27FC236}">
                <a16:creationId xmlns:a16="http://schemas.microsoft.com/office/drawing/2014/main" id="{450CDF21-49E1-4E73-5CBC-822FF845D7A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fr-FR" altLang="fr-FR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Urgence  </a:t>
            </a:r>
          </a:p>
        </p:txBody>
      </p:sp>
      <p:grpSp>
        <p:nvGrpSpPr>
          <p:cNvPr id="113667" name="Group 3">
            <a:extLst>
              <a:ext uri="{FF2B5EF4-FFF2-40B4-BE49-F238E27FC236}">
                <a16:creationId xmlns:a16="http://schemas.microsoft.com/office/drawing/2014/main" id="{D967DC99-69BC-0088-6537-62E4769DD659}"/>
              </a:ext>
            </a:extLst>
          </p:cNvPr>
          <p:cNvGrpSpPr>
            <a:grpSpLocks/>
          </p:cNvGrpSpPr>
          <p:nvPr/>
        </p:nvGrpSpPr>
        <p:grpSpPr bwMode="auto">
          <a:xfrm>
            <a:off x="990600" y="1828800"/>
            <a:ext cx="3048000" cy="3505200"/>
            <a:chOff x="2192" y="1000"/>
            <a:chExt cx="1752" cy="2312"/>
          </a:xfrm>
        </p:grpSpPr>
        <p:pic>
          <p:nvPicPr>
            <p:cNvPr id="113670" name="Picture 4">
              <a:extLst>
                <a:ext uri="{FF2B5EF4-FFF2-40B4-BE49-F238E27FC236}">
                  <a16:creationId xmlns:a16="http://schemas.microsoft.com/office/drawing/2014/main" id="{BD1EFEFA-5C5E-D2FA-C8EE-6AC10FD29B14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2" y="1000"/>
              <a:ext cx="1752" cy="2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9077" name="Rectangle 5">
              <a:extLst>
                <a:ext uri="{FF2B5EF4-FFF2-40B4-BE49-F238E27FC236}">
                  <a16:creationId xmlns:a16="http://schemas.microsoft.com/office/drawing/2014/main" id="{72F071B6-6AA3-AC85-954A-86DEF56039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8" y="1008"/>
              <a:ext cx="1726" cy="2304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fr-F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+mn-ea"/>
              </a:endParaRPr>
            </a:p>
          </p:txBody>
        </p:sp>
      </p:grpSp>
      <p:pic>
        <p:nvPicPr>
          <p:cNvPr id="113668" name="Picture 6">
            <a:extLst>
              <a:ext uri="{FF2B5EF4-FFF2-40B4-BE49-F238E27FC236}">
                <a16:creationId xmlns:a16="http://schemas.microsoft.com/office/drawing/2014/main" id="{A1FA8A4D-935A-EAE0-D7EB-69DE73E6C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43177">
            <a:off x="4538663" y="2165350"/>
            <a:ext cx="3587750" cy="2867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669" name="ZoneTexte 6">
            <a:extLst>
              <a:ext uri="{FF2B5EF4-FFF2-40B4-BE49-F238E27FC236}">
                <a16:creationId xmlns:a16="http://schemas.microsoft.com/office/drawing/2014/main" id="{4A954813-1EA0-8C32-F51F-D3889C7450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5791200"/>
            <a:ext cx="6705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9pPr>
          </a:lstStyle>
          <a:p>
            <a:r>
              <a:rPr lang="fr-FR" altLang="fr-FR"/>
              <a:t>Exemple de fracture supracondylienne du coude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>
            <a:extLst>
              <a:ext uri="{FF2B5EF4-FFF2-40B4-BE49-F238E27FC236}">
                <a16:creationId xmlns:a16="http://schemas.microsoft.com/office/drawing/2014/main" id="{4CA5028D-793A-98F0-E1C3-F7874CF48D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990600"/>
            <a:ext cx="7772400" cy="4343400"/>
          </a:xfrm>
        </p:spPr>
        <p:txBody>
          <a:bodyPr/>
          <a:lstStyle/>
          <a:p>
            <a:pPr>
              <a:lnSpc>
                <a:spcPct val="140000"/>
              </a:lnSpc>
            </a:pPr>
            <a:r>
              <a:rPr lang="fr-FR" altLang="fr-FR" sz="6600">
                <a:solidFill>
                  <a:srgbClr val="000000"/>
                </a:solidFill>
                <a:ea typeface="ＭＳ Ｐゴシック" panose="020B0600070205080204" pitchFamily="34" charset="-128"/>
              </a:rPr>
              <a:t>Les grands principes de traitement</a:t>
            </a:r>
            <a:endParaRPr lang="fr-FR" altLang="fr-FR" sz="880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15715" name="Rectangle 3">
            <a:extLst>
              <a:ext uri="{FF2B5EF4-FFF2-40B4-BE49-F238E27FC236}">
                <a16:creationId xmlns:a16="http://schemas.microsoft.com/office/drawing/2014/main" id="{5BBC606C-7DB0-41F0-BC3F-11E9AC4D55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fr-FR" altLang="fr-FR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>
            <a:extLst>
              <a:ext uri="{FF2B5EF4-FFF2-40B4-BE49-F238E27FC236}">
                <a16:creationId xmlns:a16="http://schemas.microsoft.com/office/drawing/2014/main" id="{31F8F0B6-A20E-B0B8-5C2F-CB50CEF867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r>
              <a:rPr lang="fr-FR" altLang="fr-FR" sz="4400">
                <a:solidFill>
                  <a:srgbClr val="000000"/>
                </a:solidFill>
                <a:ea typeface="ＭＳ Ｐゴシック" panose="020B0600070205080204" pitchFamily="34" charset="-128"/>
              </a:rPr>
              <a:t>Objectifs</a:t>
            </a:r>
          </a:p>
        </p:txBody>
      </p:sp>
      <p:sp>
        <p:nvSpPr>
          <p:cNvPr id="117763" name="Rectangle 3">
            <a:extLst>
              <a:ext uri="{FF2B5EF4-FFF2-40B4-BE49-F238E27FC236}">
                <a16:creationId xmlns:a16="http://schemas.microsoft.com/office/drawing/2014/main" id="{52892005-BA4D-8EA8-537C-CADD7CD03A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600200"/>
            <a:ext cx="8397875" cy="4191000"/>
          </a:xfrm>
        </p:spPr>
        <p:txBody>
          <a:bodyPr/>
          <a:lstStyle/>
          <a:p>
            <a:pPr>
              <a:lnSpc>
                <a:spcPct val="140000"/>
              </a:lnSpc>
            </a:pPr>
            <a:r>
              <a:rPr lang="fr-FR" altLang="fr-FR" sz="2800">
                <a:solidFill>
                  <a:srgbClr val="000000"/>
                </a:solidFill>
                <a:ea typeface="ＭＳ Ｐゴシック" panose="020B0600070205080204" pitchFamily="34" charset="-128"/>
              </a:rPr>
              <a:t>Fractures décollements épiphysaires: </a:t>
            </a:r>
          </a:p>
          <a:p>
            <a:pPr lvl="1">
              <a:lnSpc>
                <a:spcPct val="140000"/>
              </a:lnSpc>
            </a:pPr>
            <a:r>
              <a:rPr lang="fr-FR" altLang="fr-FR">
                <a:solidFill>
                  <a:srgbClr val="000000"/>
                </a:solidFill>
                <a:ea typeface="ＭＳ Ｐゴシック" panose="020B0600070205080204" pitchFamily="34" charset="-128"/>
              </a:rPr>
              <a:t>restitution des surfaces articulaires</a:t>
            </a:r>
          </a:p>
          <a:p>
            <a:pPr lvl="1">
              <a:lnSpc>
                <a:spcPct val="140000"/>
              </a:lnSpc>
            </a:pPr>
            <a:r>
              <a:rPr lang="fr-FR" altLang="fr-FR">
                <a:solidFill>
                  <a:srgbClr val="000000"/>
                </a:solidFill>
                <a:ea typeface="ＭＳ Ｐゴシック" panose="020B0600070205080204" pitchFamily="34" charset="-128"/>
              </a:rPr>
              <a:t>correction des désordres du cartilage de croissance</a:t>
            </a:r>
          </a:p>
          <a:p>
            <a:pPr>
              <a:lnSpc>
                <a:spcPct val="140000"/>
              </a:lnSpc>
            </a:pPr>
            <a:r>
              <a:rPr lang="fr-FR" altLang="fr-FR" sz="2800">
                <a:solidFill>
                  <a:srgbClr val="000000"/>
                </a:solidFill>
                <a:ea typeface="ＭＳ Ｐゴシック" panose="020B0600070205080204" pitchFamily="34" charset="-128"/>
              </a:rPr>
              <a:t>Fractures métaphysaires et diaphysaires: </a:t>
            </a:r>
          </a:p>
          <a:p>
            <a:pPr lvl="1">
              <a:lnSpc>
                <a:spcPct val="140000"/>
              </a:lnSpc>
            </a:pPr>
            <a:r>
              <a:rPr lang="fr-FR" altLang="fr-FR">
                <a:solidFill>
                  <a:srgbClr val="000000"/>
                </a:solidFill>
                <a:ea typeface="ＭＳ Ｐゴシック" panose="020B0600070205080204" pitchFamily="34" charset="-128"/>
              </a:rPr>
              <a:t>rétablissement des axes et des longueurs des segments osseux</a:t>
            </a:r>
            <a:endParaRPr lang="fr-FR" altLang="fr-FR" sz="240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>
            <a:extLst>
              <a:ext uri="{FF2B5EF4-FFF2-40B4-BE49-F238E27FC236}">
                <a16:creationId xmlns:a16="http://schemas.microsoft.com/office/drawing/2014/main" id="{57D4D667-829C-6BCC-3689-EEE53C07DD8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57200" y="762000"/>
            <a:ext cx="8305800" cy="2286000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fr-FR" altLang="fr-FR" sz="5400">
                <a:solidFill>
                  <a:srgbClr val="000000"/>
                </a:solidFill>
                <a:ea typeface="ＭＳ Ｐゴシック" panose="020B0600070205080204" pitchFamily="34" charset="-128"/>
              </a:rPr>
              <a:t>Traitement orthopédique</a:t>
            </a:r>
            <a:br>
              <a:rPr lang="fr-FR" altLang="fr-FR" sz="5400">
                <a:solidFill>
                  <a:srgbClr val="000000"/>
                </a:solidFill>
                <a:ea typeface="ＭＳ Ｐゴシック" panose="020B0600070205080204" pitchFamily="34" charset="-128"/>
              </a:rPr>
            </a:br>
            <a:br>
              <a:rPr lang="fr-FR" altLang="fr-FR" sz="5400">
                <a:solidFill>
                  <a:srgbClr val="000000"/>
                </a:solidFill>
                <a:ea typeface="ＭＳ Ｐゴシック" panose="020B0600070205080204" pitchFamily="34" charset="-128"/>
              </a:rPr>
            </a:br>
            <a:r>
              <a:rPr lang="fr-FR" altLang="fr-FR" sz="5400">
                <a:solidFill>
                  <a:srgbClr val="000000"/>
                </a:solidFill>
                <a:ea typeface="ＭＳ Ｐゴシック" panose="020B0600070205080204" pitchFamily="34" charset="-128"/>
              </a:rPr>
              <a:t>=</a:t>
            </a:r>
          </a:p>
        </p:txBody>
      </p:sp>
      <p:sp>
        <p:nvSpPr>
          <p:cNvPr id="121859" name="Rectangle 3">
            <a:extLst>
              <a:ext uri="{FF2B5EF4-FFF2-40B4-BE49-F238E27FC236}">
                <a16:creationId xmlns:a16="http://schemas.microsoft.com/office/drawing/2014/main" id="{F4CB27AF-0A02-4407-5847-6F9DAA42247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066800" y="2743200"/>
            <a:ext cx="7315200" cy="2819400"/>
          </a:xfrm>
        </p:spPr>
        <p:txBody>
          <a:bodyPr/>
          <a:lstStyle/>
          <a:p>
            <a:pPr>
              <a:lnSpc>
                <a:spcPct val="160000"/>
              </a:lnSpc>
            </a:pPr>
            <a:r>
              <a:rPr lang="fr-FR" altLang="fr-FR" sz="5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le traitement de l’enfant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artilage de croissance">
            <a:extLst>
              <a:ext uri="{FF2B5EF4-FFF2-40B4-BE49-F238E27FC236}">
                <a16:creationId xmlns:a16="http://schemas.microsoft.com/office/drawing/2014/main" id="{5295A4FE-FF87-6604-24E5-863DBADAC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0" r="5298" b="6999"/>
          <a:stretch>
            <a:fillRect/>
          </a:stretch>
        </p:blipFill>
        <p:spPr bwMode="auto">
          <a:xfrm>
            <a:off x="2216150" y="1202565"/>
            <a:ext cx="3019426" cy="5088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Text Box 7">
            <a:extLst>
              <a:ext uri="{FF2B5EF4-FFF2-40B4-BE49-F238E27FC236}">
                <a16:creationId xmlns:a16="http://schemas.microsoft.com/office/drawing/2014/main" id="{BFC3EB51-3B1C-5E8D-3D50-BA5A21165A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7063" y="2166938"/>
            <a:ext cx="2922587" cy="3409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9pPr>
          </a:lstStyle>
          <a:p>
            <a:pPr>
              <a:lnSpc>
                <a:spcPct val="230000"/>
              </a:lnSpc>
            </a:pPr>
            <a:r>
              <a:rPr lang="fr-FR" altLang="fr-FR" b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Zone germinale</a:t>
            </a:r>
          </a:p>
          <a:p>
            <a:pPr>
              <a:lnSpc>
                <a:spcPct val="230000"/>
              </a:lnSpc>
            </a:pPr>
            <a:r>
              <a:rPr lang="fr-FR" altLang="fr-FR" b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Zone de croissance</a:t>
            </a:r>
          </a:p>
          <a:p>
            <a:pPr>
              <a:lnSpc>
                <a:spcPct val="230000"/>
              </a:lnSpc>
            </a:pPr>
            <a:r>
              <a:rPr lang="fr-FR" altLang="fr-FR" b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Zone d’hypertrophie</a:t>
            </a:r>
          </a:p>
          <a:p>
            <a:pPr>
              <a:lnSpc>
                <a:spcPct val="230000"/>
              </a:lnSpc>
            </a:pPr>
            <a:r>
              <a:rPr lang="fr-FR" altLang="fr-FR" b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Zone d’ossification</a:t>
            </a:r>
          </a:p>
        </p:txBody>
      </p:sp>
      <p:sp>
        <p:nvSpPr>
          <p:cNvPr id="28677" name="Text Box 10">
            <a:extLst>
              <a:ext uri="{FF2B5EF4-FFF2-40B4-BE49-F238E27FC236}">
                <a16:creationId xmlns:a16="http://schemas.microsoft.com/office/drawing/2014/main" id="{420A9BA4-9408-B028-2C62-599D13337B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28600"/>
            <a:ext cx="7543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9pPr>
          </a:lstStyle>
          <a:p>
            <a:pPr algn="ctr"/>
            <a:endParaRPr lang="fr-FR" altLang="fr-FR" sz="4000" b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8678" name="Picture 16">
            <a:extLst>
              <a:ext uri="{FF2B5EF4-FFF2-40B4-BE49-F238E27FC236}">
                <a16:creationId xmlns:a16="http://schemas.microsoft.com/office/drawing/2014/main" id="{61F508C4-3312-7D89-806A-F39F530CD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4"/>
          <a:stretch>
            <a:fillRect/>
          </a:stretch>
        </p:blipFill>
        <p:spPr bwMode="auto">
          <a:xfrm>
            <a:off x="169496" y="1062038"/>
            <a:ext cx="17589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679" name="Group 19">
            <a:extLst>
              <a:ext uri="{FF2B5EF4-FFF2-40B4-BE49-F238E27FC236}">
                <a16:creationId xmlns:a16="http://schemas.microsoft.com/office/drawing/2014/main" id="{24DC6089-B1FD-3456-4939-9D5D5EBF505A}"/>
              </a:ext>
            </a:extLst>
          </p:cNvPr>
          <p:cNvGrpSpPr>
            <a:grpSpLocks/>
          </p:cNvGrpSpPr>
          <p:nvPr/>
        </p:nvGrpSpPr>
        <p:grpSpPr bwMode="auto">
          <a:xfrm>
            <a:off x="944563" y="2420888"/>
            <a:ext cx="1600200" cy="381000"/>
            <a:chOff x="528" y="2208"/>
            <a:chExt cx="768" cy="288"/>
          </a:xfrm>
        </p:grpSpPr>
        <p:sp>
          <p:nvSpPr>
            <p:cNvPr id="20497" name="Rectangle 17">
              <a:extLst>
                <a:ext uri="{FF2B5EF4-FFF2-40B4-BE49-F238E27FC236}">
                  <a16:creationId xmlns:a16="http://schemas.microsoft.com/office/drawing/2014/main" id="{E0A5FFAD-38E5-B4BC-01C9-3F359BF03D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2208"/>
              <a:ext cx="432" cy="288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fr-FR" b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+mn-ea"/>
              </a:endParaRPr>
            </a:p>
          </p:txBody>
        </p:sp>
        <p:sp>
          <p:nvSpPr>
            <p:cNvPr id="20498" name="Line 18">
              <a:extLst>
                <a:ext uri="{FF2B5EF4-FFF2-40B4-BE49-F238E27FC236}">
                  <a16:creationId xmlns:a16="http://schemas.microsoft.com/office/drawing/2014/main" id="{753CB01C-78AB-EB49-A237-DD665AE093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0" y="2352"/>
              <a:ext cx="336" cy="0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fr-FR" b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+mn-ea"/>
              </a:endParaRPr>
            </a:p>
          </p:txBody>
        </p:sp>
      </p:grpSp>
      <p:sp>
        <p:nvSpPr>
          <p:cNvPr id="20500" name="AutoShape 20">
            <a:extLst>
              <a:ext uri="{FF2B5EF4-FFF2-40B4-BE49-F238E27FC236}">
                <a16:creationId xmlns:a16="http://schemas.microsoft.com/office/drawing/2014/main" id="{8ADBDB1E-6DA7-6693-0EF4-4B94F75D8F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3956" y="5597087"/>
            <a:ext cx="1828800" cy="1143000"/>
          </a:xfrm>
          <a:prstGeom prst="horizontalScroll">
            <a:avLst>
              <a:gd name="adj" fmla="val 12500"/>
            </a:avLst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9pPr>
          </a:lstStyle>
          <a:p>
            <a:pPr algn="ctr"/>
            <a:r>
              <a:rPr lang="fr-FR" altLang="fr-FR" b="0" dirty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anose="020B0604020202020204" pitchFamily="34" charset="0"/>
              </a:rPr>
              <a:t>Métaphyse</a:t>
            </a:r>
            <a:endParaRPr lang="fr-FR" altLang="fr-FR" b="0" dirty="0"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</a:endParaRPr>
          </a:p>
        </p:txBody>
      </p:sp>
      <p:sp>
        <p:nvSpPr>
          <p:cNvPr id="20501" name="AutoShape 21">
            <a:extLst>
              <a:ext uri="{FF2B5EF4-FFF2-40B4-BE49-F238E27FC236}">
                <a16:creationId xmlns:a16="http://schemas.microsoft.com/office/drawing/2014/main" id="{220C26BE-E56D-0A41-091E-8F4950BDDD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0985" y="921488"/>
            <a:ext cx="1828800" cy="1143000"/>
          </a:xfrm>
          <a:prstGeom prst="horizontalScroll">
            <a:avLst>
              <a:gd name="adj" fmla="val 12500"/>
            </a:avLst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9pPr>
          </a:lstStyle>
          <a:p>
            <a:pPr algn="ctr"/>
            <a:r>
              <a:rPr lang="fr-FR" altLang="fr-FR" b="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anose="020B0604020202020204" pitchFamily="34" charset="0"/>
              </a:rPr>
              <a:t>Epiphyse</a:t>
            </a:r>
            <a:endParaRPr lang="fr-FR" altLang="fr-FR" b="0" dirty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</a:endParaRPr>
          </a:p>
        </p:txBody>
      </p:sp>
      <p:sp>
        <p:nvSpPr>
          <p:cNvPr id="28682" name="Rectangle 22">
            <a:extLst>
              <a:ext uri="{FF2B5EF4-FFF2-40B4-BE49-F238E27FC236}">
                <a16:creationId xmlns:a16="http://schemas.microsoft.com/office/drawing/2014/main" id="{F6395982-2E12-586E-0C01-23E3F46D2B7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8001000" cy="1143000"/>
          </a:xfrm>
        </p:spPr>
        <p:txBody>
          <a:bodyPr/>
          <a:lstStyle/>
          <a:p>
            <a:r>
              <a:rPr lang="fr-FR" altLang="fr-FR" sz="4800" b="0">
                <a:solidFill>
                  <a:srgbClr val="000000"/>
                </a:solidFill>
                <a:ea typeface="ＭＳ Ｐゴシック" panose="020B0600070205080204" pitchFamily="34" charset="-128"/>
              </a:rPr>
              <a:t>Le cartilage de croissance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7" grpId="0" build="p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>
            <a:extLst>
              <a:ext uri="{FF2B5EF4-FFF2-40B4-BE49-F238E27FC236}">
                <a16:creationId xmlns:a16="http://schemas.microsoft.com/office/drawing/2014/main" id="{523A9CB0-D47B-4E4C-3D71-68E0407FA7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914400"/>
          </a:xfrm>
        </p:spPr>
        <p:txBody>
          <a:bodyPr/>
          <a:lstStyle/>
          <a:p>
            <a:r>
              <a:rPr lang="fr-FR" altLang="fr-FR">
                <a:solidFill>
                  <a:srgbClr val="000000"/>
                </a:solidFill>
                <a:ea typeface="ＭＳ Ｐゴシック" panose="020B0600070205080204" pitchFamily="34" charset="-128"/>
              </a:rPr>
              <a:t>Réduction orthopédique</a:t>
            </a:r>
          </a:p>
        </p:txBody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FF09D654-8890-CF57-6D79-3551706DDC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41338" y="1981200"/>
            <a:ext cx="8331200" cy="434340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fr-FR" altLang="fr-FR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Réduction douce </a:t>
            </a:r>
          </a:p>
          <a:p>
            <a:pPr>
              <a:lnSpc>
                <a:spcPct val="110000"/>
              </a:lnSpc>
            </a:pPr>
            <a:r>
              <a:rPr lang="fr-FR" altLang="fr-FR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Plâtre moulé en position de réduction</a:t>
            </a:r>
          </a:p>
          <a:p>
            <a:pPr>
              <a:lnSpc>
                <a:spcPct val="110000"/>
              </a:lnSpc>
            </a:pPr>
            <a:r>
              <a:rPr lang="fr-FR" altLang="fr-FR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Immobilisation des articulations sus et sous jacentes</a:t>
            </a:r>
          </a:p>
          <a:p>
            <a:pPr>
              <a:lnSpc>
                <a:spcPct val="110000"/>
              </a:lnSpc>
            </a:pPr>
            <a:r>
              <a:rPr lang="fr-FR" altLang="fr-FR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Temps d'immobilisation fonction :</a:t>
            </a:r>
          </a:p>
          <a:p>
            <a:pPr lvl="1">
              <a:lnSpc>
                <a:spcPct val="110000"/>
              </a:lnSpc>
            </a:pPr>
            <a:r>
              <a:rPr lang="fr-FR" altLang="fr-FR" sz="3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du type de fracture </a:t>
            </a:r>
          </a:p>
          <a:p>
            <a:pPr lvl="1">
              <a:lnSpc>
                <a:spcPct val="110000"/>
              </a:lnSpc>
            </a:pPr>
            <a:r>
              <a:rPr lang="fr-FR" altLang="fr-FR" sz="3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de l'âge de l'enfant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>
            <a:extLst>
              <a:ext uri="{FF2B5EF4-FFF2-40B4-BE49-F238E27FC236}">
                <a16:creationId xmlns:a16="http://schemas.microsoft.com/office/drawing/2014/main" id="{C43258A8-ED1F-5549-5D82-6E6EAEAF0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29"/>
          <a:stretch>
            <a:fillRect/>
          </a:stretch>
        </p:blipFill>
        <p:spPr bwMode="auto">
          <a:xfrm>
            <a:off x="381000" y="3124200"/>
            <a:ext cx="22415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5" name="Picture 3">
            <a:extLst>
              <a:ext uri="{FF2B5EF4-FFF2-40B4-BE49-F238E27FC236}">
                <a16:creationId xmlns:a16="http://schemas.microsoft.com/office/drawing/2014/main" id="{0B9BE98D-1683-794D-B107-BE820402E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4000" contras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31"/>
          <a:stretch>
            <a:fillRect/>
          </a:stretch>
        </p:blipFill>
        <p:spPr bwMode="auto">
          <a:xfrm>
            <a:off x="457200" y="381000"/>
            <a:ext cx="228600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6" name="Picture 4">
            <a:extLst>
              <a:ext uri="{FF2B5EF4-FFF2-40B4-BE49-F238E27FC236}">
                <a16:creationId xmlns:a16="http://schemas.microsoft.com/office/drawing/2014/main" id="{EFBF425C-E268-1DF3-61C4-D211BC16F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" t="9920" r="7237" b="79"/>
          <a:stretch>
            <a:fillRect/>
          </a:stretch>
        </p:blipFill>
        <p:spPr bwMode="auto">
          <a:xfrm>
            <a:off x="5943600" y="1600200"/>
            <a:ext cx="2884488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7" name="Picture 5">
            <a:extLst>
              <a:ext uri="{FF2B5EF4-FFF2-40B4-BE49-F238E27FC236}">
                <a16:creationId xmlns:a16="http://schemas.microsoft.com/office/drawing/2014/main" id="{632D324E-740F-17CE-4703-6424E169C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066800"/>
            <a:ext cx="2859088" cy="482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7270" name="Rectangle 6">
            <a:extLst>
              <a:ext uri="{FF2B5EF4-FFF2-40B4-BE49-F238E27FC236}">
                <a16:creationId xmlns:a16="http://schemas.microsoft.com/office/drawing/2014/main" id="{62ACC76D-BB9A-0C15-308A-73DC19D38B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9050" y="5292725"/>
            <a:ext cx="1841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ea typeface="+mn-ea"/>
            </a:endParaRPr>
          </a:p>
        </p:txBody>
      </p:sp>
      <p:sp>
        <p:nvSpPr>
          <p:cNvPr id="125959" name="ZoneTexte 6">
            <a:extLst>
              <a:ext uri="{FF2B5EF4-FFF2-40B4-BE49-F238E27FC236}">
                <a16:creationId xmlns:a16="http://schemas.microsoft.com/office/drawing/2014/main" id="{ECDD188F-6A99-7D7D-4F85-EA9DED0139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5867400"/>
            <a:ext cx="7543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9pPr>
          </a:lstStyle>
          <a:p>
            <a:r>
              <a:rPr lang="fr-FR" altLang="fr-FR"/>
              <a:t>Exemple de fracture métaphysaire de l’extrémité inférieure du radius avec un déplacement postérieur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>
            <a:extLst>
              <a:ext uri="{FF2B5EF4-FFF2-40B4-BE49-F238E27FC236}">
                <a16:creationId xmlns:a16="http://schemas.microsoft.com/office/drawing/2014/main" id="{D8380848-6947-22EF-1D1B-0247C72CAB42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685800" y="609600"/>
            <a:ext cx="7772400" cy="628650"/>
          </a:xfrm>
        </p:spPr>
        <p:txBody>
          <a:bodyPr/>
          <a:lstStyle/>
          <a:p>
            <a:r>
              <a:rPr lang="fr-FR" altLang="fr-FR" sz="3200">
                <a:solidFill>
                  <a:schemeClr val="tx1"/>
                </a:solidFill>
                <a:ea typeface="ＭＳ Ｐゴシック" panose="020B0600070205080204" pitchFamily="34" charset="-128"/>
              </a:rPr>
              <a:t>Fractures en bois vert</a:t>
            </a:r>
          </a:p>
        </p:txBody>
      </p:sp>
      <p:pic>
        <p:nvPicPr>
          <p:cNvPr id="128003" name="Picture 3">
            <a:extLst>
              <a:ext uri="{FF2B5EF4-FFF2-40B4-BE49-F238E27FC236}">
                <a16:creationId xmlns:a16="http://schemas.microsoft.com/office/drawing/2014/main" id="{17BFFC27-0DD1-D62B-D54B-E4E9C78C196A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0" y="1447800"/>
            <a:ext cx="3205163" cy="4114800"/>
          </a:xfrm>
        </p:spPr>
      </p:pic>
      <p:pic>
        <p:nvPicPr>
          <p:cNvPr id="128004" name="Picture 4">
            <a:extLst>
              <a:ext uri="{FF2B5EF4-FFF2-40B4-BE49-F238E27FC236}">
                <a16:creationId xmlns:a16="http://schemas.microsoft.com/office/drawing/2014/main" id="{601ECDC7-5B6F-699E-3FFC-01553D9DC2E3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447800"/>
            <a:ext cx="3352800" cy="4114800"/>
          </a:xfrm>
        </p:spPr>
      </p:pic>
      <p:sp>
        <p:nvSpPr>
          <p:cNvPr id="128005" name="Text Box 5">
            <a:extLst>
              <a:ext uri="{FF2B5EF4-FFF2-40B4-BE49-F238E27FC236}">
                <a16:creationId xmlns:a16="http://schemas.microsoft.com/office/drawing/2014/main" id="{BF602EFC-ED6A-81FA-0875-5FAE106F77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867400"/>
            <a:ext cx="8458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fr-FR" altLang="fr-FR" sz="2000">
                <a:latin typeface="Arial" panose="020B0604020202020204" pitchFamily="34" charset="0"/>
              </a:rPr>
              <a:t>	Bonne réduction		Réduction insuffisante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>
            <a:extLst>
              <a:ext uri="{FF2B5EF4-FFF2-40B4-BE49-F238E27FC236}">
                <a16:creationId xmlns:a16="http://schemas.microsoft.com/office/drawing/2014/main" id="{4FB581C5-4D7E-BC32-98A2-18FE2AB10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0" r="13605"/>
          <a:stretch>
            <a:fillRect/>
          </a:stretch>
        </p:blipFill>
        <p:spPr bwMode="auto">
          <a:xfrm>
            <a:off x="4419600" y="1524000"/>
            <a:ext cx="2073275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1" name="Picture 3">
            <a:extLst>
              <a:ext uri="{FF2B5EF4-FFF2-40B4-BE49-F238E27FC236}">
                <a16:creationId xmlns:a16="http://schemas.microsoft.com/office/drawing/2014/main" id="{9B6C95C0-2ECD-BA51-4BA5-B088C4AB5295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r="12500"/>
          <a:stretch>
            <a:fillRect/>
          </a:stretch>
        </p:blipFill>
        <p:spPr bwMode="auto">
          <a:xfrm>
            <a:off x="381000" y="1524000"/>
            <a:ext cx="1752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2" name="Picture 4">
            <a:extLst>
              <a:ext uri="{FF2B5EF4-FFF2-40B4-BE49-F238E27FC236}">
                <a16:creationId xmlns:a16="http://schemas.microsoft.com/office/drawing/2014/main" id="{0B3616F2-38FB-8150-A17C-22C39286392B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lum bright="-4000" contras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9" r="12497"/>
          <a:stretch>
            <a:fillRect/>
          </a:stretch>
        </p:blipFill>
        <p:spPr bwMode="auto">
          <a:xfrm>
            <a:off x="2209800" y="1524000"/>
            <a:ext cx="19812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3" name="Picture 5">
            <a:extLst>
              <a:ext uri="{FF2B5EF4-FFF2-40B4-BE49-F238E27FC236}">
                <a16:creationId xmlns:a16="http://schemas.microsoft.com/office/drawing/2014/main" id="{63E97AE9-9D61-108A-A686-5201EDAFF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-6000" contras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9" r="6851"/>
          <a:stretch>
            <a:fillRect/>
          </a:stretch>
        </p:blipFill>
        <p:spPr bwMode="auto">
          <a:xfrm>
            <a:off x="6553200" y="1676400"/>
            <a:ext cx="2325688" cy="422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4" name="ZoneTexte 5">
            <a:extLst>
              <a:ext uri="{FF2B5EF4-FFF2-40B4-BE49-F238E27FC236}">
                <a16:creationId xmlns:a16="http://schemas.microsoft.com/office/drawing/2014/main" id="{32727932-68A2-B809-AFB2-344784C1B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457200"/>
            <a:ext cx="8077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9pPr>
          </a:lstStyle>
          <a:p>
            <a:r>
              <a:rPr lang="fr-FR" altLang="fr-FR"/>
              <a:t>Exemple de fracture en bois vert des deux os de l’avant bras : réduction et plâtre.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>
            <a:extLst>
              <a:ext uri="{FF2B5EF4-FFF2-40B4-BE49-F238E27FC236}">
                <a16:creationId xmlns:a16="http://schemas.microsoft.com/office/drawing/2014/main" id="{6A3BA72E-9FA1-3329-3237-1619D9D4138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2" t="4831" r="1778"/>
          <a:stretch>
            <a:fillRect/>
          </a:stretch>
        </p:blipFill>
        <p:spPr bwMode="auto">
          <a:xfrm>
            <a:off x="457200" y="1295400"/>
            <a:ext cx="2397125" cy="499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0339" name="Rectangle 3">
            <a:extLst>
              <a:ext uri="{FF2B5EF4-FFF2-40B4-BE49-F238E27FC236}">
                <a16:creationId xmlns:a16="http://schemas.microsoft.com/office/drawing/2014/main" id="{ED152A9B-718B-4705-F654-9C5831DDA0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28600"/>
            <a:ext cx="8305800" cy="584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9pPr>
          </a:lstStyle>
          <a:p>
            <a:r>
              <a:rPr lang="fr-FR" altLang="fr-FR" sz="3200" b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Exemple TTT orthopédique Fracture Fémur </a:t>
            </a:r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158E0199-C63A-D33F-0E44-51076640E4D6}"/>
              </a:ext>
            </a:extLst>
          </p:cNvPr>
          <p:cNvGrpSpPr>
            <a:grpSpLocks/>
          </p:cNvGrpSpPr>
          <p:nvPr/>
        </p:nvGrpSpPr>
        <p:grpSpPr bwMode="auto">
          <a:xfrm>
            <a:off x="3505200" y="1143000"/>
            <a:ext cx="4191000" cy="3886200"/>
            <a:chOff x="2928" y="624"/>
            <a:chExt cx="2640" cy="2448"/>
          </a:xfrm>
        </p:grpSpPr>
        <p:pic>
          <p:nvPicPr>
            <p:cNvPr id="132102" name="Picture 6">
              <a:extLst>
                <a:ext uri="{FF2B5EF4-FFF2-40B4-BE49-F238E27FC236}">
                  <a16:creationId xmlns:a16="http://schemas.microsoft.com/office/drawing/2014/main" id="{1336DA9C-7F5C-42D4-4F57-1E643E9A163C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36"/>
            <a:stretch>
              <a:fillRect/>
            </a:stretch>
          </p:blipFill>
          <p:spPr bwMode="auto">
            <a:xfrm>
              <a:off x="3024" y="1584"/>
              <a:ext cx="2304" cy="1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0343" name="Rectangle 7">
              <a:extLst>
                <a:ext uri="{FF2B5EF4-FFF2-40B4-BE49-F238E27FC236}">
                  <a16:creationId xmlns:a16="http://schemas.microsoft.com/office/drawing/2014/main" id="{908EAEE3-FE33-810D-D9EF-21C589B990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624"/>
              <a:ext cx="2640" cy="865"/>
            </a:xfrm>
            <a:prstGeom prst="rect">
              <a:avLst/>
            </a:pr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9pPr>
            </a:lstStyle>
            <a:p>
              <a:r>
                <a:rPr lang="fr-FR" altLang="fr-FR" sz="2800" b="0" u="sng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Classique</a:t>
              </a:r>
              <a:r>
                <a:rPr lang="fr-FR" altLang="fr-FR" sz="2800" b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 :</a:t>
              </a:r>
            </a:p>
            <a:p>
              <a:r>
                <a:rPr lang="fr-FR" altLang="fr-FR" sz="2800" b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- Traction </a:t>
              </a:r>
            </a:p>
            <a:p>
              <a:r>
                <a:rPr lang="fr-FR" altLang="fr-FR" sz="2800" b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- Plâtre 6 à 8 semaines</a:t>
              </a:r>
            </a:p>
          </p:txBody>
        </p:sp>
      </p:grpSp>
      <p:sp>
        <p:nvSpPr>
          <p:cNvPr id="270344" name="Rectangle 8">
            <a:extLst>
              <a:ext uri="{FF2B5EF4-FFF2-40B4-BE49-F238E27FC236}">
                <a16:creationId xmlns:a16="http://schemas.microsoft.com/office/drawing/2014/main" id="{87283564-65C2-45A2-59EE-367883C565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5105400"/>
            <a:ext cx="3429000" cy="1430338"/>
          </a:xfrm>
          <a:prstGeom prst="rect">
            <a:avLst/>
          </a:prstGeom>
          <a:noFill/>
          <a:ln w="5715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9pPr>
          </a:lstStyle>
          <a:p>
            <a:r>
              <a:rPr lang="fr-FR" altLang="fr-FR" sz="2800" b="0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Moderne</a:t>
            </a:r>
            <a:r>
              <a:rPr lang="fr-FR" altLang="fr-FR" sz="2800" b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:</a:t>
            </a:r>
          </a:p>
          <a:p>
            <a:r>
              <a:rPr lang="fr-FR" altLang="fr-FR" sz="2800" b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- Plâtre 90 – 90</a:t>
            </a:r>
          </a:p>
          <a:p>
            <a:r>
              <a:rPr lang="fr-FR" altLang="fr-FR" sz="2800" b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 Sous Anesthésie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0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0344" grpId="0" animBg="1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>
            <a:extLst>
              <a:ext uri="{FF2B5EF4-FFF2-40B4-BE49-F238E27FC236}">
                <a16:creationId xmlns:a16="http://schemas.microsoft.com/office/drawing/2014/main" id="{781D69AF-0E77-7ACD-DBB9-FC333D41FD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6392863"/>
            <a:ext cx="8382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+mn-ea"/>
            </a:endParaRPr>
          </a:p>
        </p:txBody>
      </p:sp>
      <p:pic>
        <p:nvPicPr>
          <p:cNvPr id="134147" name="Picture 3">
            <a:extLst>
              <a:ext uri="{FF2B5EF4-FFF2-40B4-BE49-F238E27FC236}">
                <a16:creationId xmlns:a16="http://schemas.microsoft.com/office/drawing/2014/main" id="{3B0A0E07-B3CD-1DB7-F359-AF62FFDF885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36" t="5717"/>
          <a:stretch>
            <a:fillRect/>
          </a:stretch>
        </p:blipFill>
        <p:spPr bwMode="auto">
          <a:xfrm>
            <a:off x="5867400" y="1219200"/>
            <a:ext cx="1668463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48" name="Picture 4">
            <a:extLst>
              <a:ext uri="{FF2B5EF4-FFF2-40B4-BE49-F238E27FC236}">
                <a16:creationId xmlns:a16="http://schemas.microsoft.com/office/drawing/2014/main" id="{C4027C10-D701-AB9E-BF5C-DEF878BA28AC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32" t="5846" b="9743"/>
          <a:stretch>
            <a:fillRect/>
          </a:stretch>
        </p:blipFill>
        <p:spPr bwMode="auto">
          <a:xfrm>
            <a:off x="3810000" y="1228725"/>
            <a:ext cx="1512888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49" name="Picture 5">
            <a:extLst>
              <a:ext uri="{FF2B5EF4-FFF2-40B4-BE49-F238E27FC236}">
                <a16:creationId xmlns:a16="http://schemas.microsoft.com/office/drawing/2014/main" id="{C7997B5C-D0E6-2A21-0151-95FBD775EA3F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2" t="4831" r="1778"/>
          <a:stretch>
            <a:fillRect/>
          </a:stretch>
        </p:blipFill>
        <p:spPr bwMode="auto">
          <a:xfrm>
            <a:off x="1219200" y="1219200"/>
            <a:ext cx="20574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1366" name="Line 6">
            <a:extLst>
              <a:ext uri="{FF2B5EF4-FFF2-40B4-BE49-F238E27FC236}">
                <a16:creationId xmlns:a16="http://schemas.microsoft.com/office/drawing/2014/main" id="{49A1AF12-7617-108C-F258-EB276D0A279E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0400" y="4038600"/>
            <a:ext cx="533400" cy="0"/>
          </a:xfrm>
          <a:prstGeom prst="line">
            <a:avLst/>
          </a:prstGeom>
          <a:noFill/>
          <a:ln w="12700">
            <a:noFill/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+mn-ea"/>
            </a:endParaRPr>
          </a:p>
        </p:txBody>
      </p:sp>
      <p:sp>
        <p:nvSpPr>
          <p:cNvPr id="271367" name="Line 7">
            <a:extLst>
              <a:ext uri="{FF2B5EF4-FFF2-40B4-BE49-F238E27FC236}">
                <a16:creationId xmlns:a16="http://schemas.microsoft.com/office/drawing/2014/main" id="{FCAFC338-BA52-3FDD-6998-A91D4A3641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0" y="5257800"/>
            <a:ext cx="533400" cy="0"/>
          </a:xfrm>
          <a:prstGeom prst="line">
            <a:avLst/>
          </a:prstGeom>
          <a:noFill/>
          <a:ln w="12700">
            <a:noFill/>
            <a:round/>
            <a:headEnd type="triangle" w="med" len="med"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+mn-ea"/>
            </a:endParaRPr>
          </a:p>
        </p:txBody>
      </p:sp>
      <p:sp>
        <p:nvSpPr>
          <p:cNvPr id="271368" name="Rectangle 8">
            <a:extLst>
              <a:ext uri="{FF2B5EF4-FFF2-40B4-BE49-F238E27FC236}">
                <a16:creationId xmlns:a16="http://schemas.microsoft.com/office/drawing/2014/main" id="{A525E0E4-92E8-BEFE-D731-E2BA2A635F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381000"/>
            <a:ext cx="8153400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9pPr>
          </a:lstStyle>
          <a:p>
            <a:r>
              <a:rPr lang="fr-FR" altLang="fr-FR" sz="4000" b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Traitement orthopédique : </a:t>
            </a:r>
            <a:r>
              <a:rPr lang="fr-FR" altLang="fr-FR" sz="3600" b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&lt; 6ans</a:t>
            </a:r>
            <a:endParaRPr lang="fr-FR" altLang="fr-FR" sz="2800" b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34153" name="ZoneTexte 8">
            <a:extLst>
              <a:ext uri="{FF2B5EF4-FFF2-40B4-BE49-F238E27FC236}">
                <a16:creationId xmlns:a16="http://schemas.microsoft.com/office/drawing/2014/main" id="{379EC3E9-16FE-F0EB-5F79-B7E1B81E4F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5791200"/>
            <a:ext cx="6629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9pPr>
          </a:lstStyle>
          <a:p>
            <a:r>
              <a:rPr lang="fr-FR" altLang="fr-FR"/>
              <a:t>Exemple de fracture médio-diaphysaire du Fémur traitée orthopédiquement</a:t>
            </a:r>
          </a:p>
        </p:txBody>
      </p:sp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>
            <a:extLst>
              <a:ext uri="{FF2B5EF4-FFF2-40B4-BE49-F238E27FC236}">
                <a16:creationId xmlns:a16="http://schemas.microsoft.com/office/drawing/2014/main" id="{A3F3CC2C-50E2-E42C-D166-38330F164A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fr-FR" altLang="fr-FR" sz="4800">
                <a:solidFill>
                  <a:srgbClr val="000000"/>
                </a:solidFill>
                <a:ea typeface="ＭＳ Ｐゴシック" panose="020B0600070205080204" pitchFamily="34" charset="-128"/>
              </a:rPr>
              <a:t> Traitement chirurgical</a:t>
            </a:r>
          </a:p>
        </p:txBody>
      </p:sp>
      <p:sp>
        <p:nvSpPr>
          <p:cNvPr id="136195" name="Rectangle 3">
            <a:extLst>
              <a:ext uri="{FF2B5EF4-FFF2-40B4-BE49-F238E27FC236}">
                <a16:creationId xmlns:a16="http://schemas.microsoft.com/office/drawing/2014/main" id="{4CE38976-34C2-F4F1-9F7A-E9E9293B81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2057400"/>
            <a:ext cx="7772400" cy="411480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fr-FR" altLang="fr-FR">
                <a:solidFill>
                  <a:srgbClr val="000000"/>
                </a:solidFill>
                <a:ea typeface="ＭＳ Ｐゴシック" panose="020B0600070205080204" pitchFamily="34" charset="-128"/>
              </a:rPr>
              <a:t>Éviter les décollements étendus de périoste</a:t>
            </a:r>
          </a:p>
          <a:p>
            <a:pPr>
              <a:lnSpc>
                <a:spcPct val="110000"/>
              </a:lnSpc>
            </a:pPr>
            <a:r>
              <a:rPr lang="fr-FR" altLang="fr-FR">
                <a:solidFill>
                  <a:srgbClr val="000000"/>
                </a:solidFill>
                <a:ea typeface="ＭＳ Ｐゴシック" panose="020B0600070205080204" pitchFamily="34" charset="-128"/>
              </a:rPr>
              <a:t>Éviter de traverser les cartilages de croissance 	</a:t>
            </a:r>
          </a:p>
          <a:p>
            <a:pPr>
              <a:lnSpc>
                <a:spcPct val="110000"/>
              </a:lnSpc>
            </a:pPr>
            <a:r>
              <a:rPr lang="fr-FR" altLang="fr-FR">
                <a:solidFill>
                  <a:srgbClr val="000000"/>
                </a:solidFill>
                <a:ea typeface="ＭＳ Ｐゴシック" panose="020B0600070205080204" pitchFamily="34" charset="-128"/>
              </a:rPr>
              <a:t>Matériel d’ostéosynthèse peu volumineux</a:t>
            </a:r>
          </a:p>
          <a:p>
            <a:pPr>
              <a:lnSpc>
                <a:spcPct val="110000"/>
              </a:lnSpc>
              <a:buFontTx/>
              <a:buNone/>
            </a:pPr>
            <a:endParaRPr lang="fr-FR" altLang="fr-FR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>
            <a:extLst>
              <a:ext uri="{FF2B5EF4-FFF2-40B4-BE49-F238E27FC236}">
                <a16:creationId xmlns:a16="http://schemas.microsoft.com/office/drawing/2014/main" id="{9B32E820-5B90-5BC7-9435-621B6061ED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6400800"/>
            <a:ext cx="8382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+mn-ea"/>
            </a:endParaRPr>
          </a:p>
        </p:txBody>
      </p:sp>
      <p:pic>
        <p:nvPicPr>
          <p:cNvPr id="138243" name="Picture 3">
            <a:extLst>
              <a:ext uri="{FF2B5EF4-FFF2-40B4-BE49-F238E27FC236}">
                <a16:creationId xmlns:a16="http://schemas.microsoft.com/office/drawing/2014/main" id="{BF3723CE-75E7-FD27-98A9-3964FB164293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2" b="9303"/>
          <a:stretch>
            <a:fillRect/>
          </a:stretch>
        </p:blipFill>
        <p:spPr bwMode="auto">
          <a:xfrm>
            <a:off x="0" y="4017963"/>
            <a:ext cx="4668838" cy="268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3412" name="Rectangle 4">
            <a:extLst>
              <a:ext uri="{FF2B5EF4-FFF2-40B4-BE49-F238E27FC236}">
                <a16:creationId xmlns:a16="http://schemas.microsoft.com/office/drawing/2014/main" id="{92121DCD-8D28-8949-3F60-CAC4130BE7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905000"/>
            <a:ext cx="4114800" cy="13731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9pPr>
          </a:lstStyle>
          <a:p>
            <a:r>
              <a:rPr lang="fr-FR" altLang="fr-FR" sz="2800" b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- Inégalité de longueur </a:t>
            </a:r>
          </a:p>
          <a:p>
            <a:r>
              <a:rPr lang="fr-FR" altLang="fr-FR" sz="2800" b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- Pertes sanguines</a:t>
            </a:r>
          </a:p>
          <a:p>
            <a:r>
              <a:rPr lang="fr-FR" altLang="fr-FR" sz="2800" b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- Cicatrices</a:t>
            </a:r>
          </a:p>
        </p:txBody>
      </p:sp>
      <p:sp>
        <p:nvSpPr>
          <p:cNvPr id="273413" name="Rectangle 5">
            <a:extLst>
              <a:ext uri="{FF2B5EF4-FFF2-40B4-BE49-F238E27FC236}">
                <a16:creationId xmlns:a16="http://schemas.microsoft.com/office/drawing/2014/main" id="{FBFD6813-7A41-9E97-E76A-8BD40B5334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81000"/>
            <a:ext cx="495300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9pPr>
          </a:lstStyle>
          <a:p>
            <a:r>
              <a:rPr lang="fr-FR" altLang="fr-FR" sz="3600" b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Plaque vissée : non !</a:t>
            </a:r>
          </a:p>
        </p:txBody>
      </p:sp>
      <p:pic>
        <p:nvPicPr>
          <p:cNvPr id="138246" name="Picture 6">
            <a:extLst>
              <a:ext uri="{FF2B5EF4-FFF2-40B4-BE49-F238E27FC236}">
                <a16:creationId xmlns:a16="http://schemas.microsoft.com/office/drawing/2014/main" id="{ED88DF40-AA7F-2158-8F0B-BCA98F4CB9A9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5" y="0"/>
            <a:ext cx="4410075" cy="671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3415" name="Rectangle 7">
            <a:extLst>
              <a:ext uri="{FF2B5EF4-FFF2-40B4-BE49-F238E27FC236}">
                <a16:creationId xmlns:a16="http://schemas.microsoft.com/office/drawing/2014/main" id="{F13BCA99-A70E-2408-C3EB-7A15BDE89D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228600"/>
            <a:ext cx="1350963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fr-FR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rPr>
              <a:t>10 ans</a:t>
            </a:r>
          </a:p>
        </p:txBody>
      </p:sp>
      <p:sp>
        <p:nvSpPr>
          <p:cNvPr id="273416" name="Rectangle 8">
            <a:extLst>
              <a:ext uri="{FF2B5EF4-FFF2-40B4-BE49-F238E27FC236}">
                <a16:creationId xmlns:a16="http://schemas.microsoft.com/office/drawing/2014/main" id="{AE8D704F-2F14-83C1-9002-924997C047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5486400"/>
            <a:ext cx="1828800" cy="946150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800">
                <a:solidFill>
                  <a:srgbClr val="FFFFFF"/>
                </a:solidFill>
                <a:effectLst>
                  <a:outerShdw blurRad="38100" dist="38100" dir="2700000" algn="tl">
                    <a:srgbClr val="919191"/>
                  </a:outerShdw>
                </a:effectLst>
                <a:latin typeface="Arial" charset="0"/>
                <a:ea typeface="+mn-ea"/>
              </a:rPr>
              <a:t>+ 1an</a:t>
            </a:r>
          </a:p>
          <a:p>
            <a:pPr algn="ctr">
              <a:defRPr/>
            </a:pPr>
            <a:r>
              <a:rPr lang="fr-FR" sz="2800">
                <a:solidFill>
                  <a:srgbClr val="FFFFFF"/>
                </a:solidFill>
                <a:effectLst>
                  <a:outerShdw blurRad="38100" dist="38100" dir="2700000" algn="tl">
                    <a:srgbClr val="919191"/>
                  </a:outerShdw>
                </a:effectLst>
                <a:latin typeface="Arial" charset="0"/>
                <a:ea typeface="+mn-ea"/>
              </a:rPr>
              <a:t>1,1 cm</a:t>
            </a:r>
          </a:p>
        </p:txBody>
      </p:sp>
      <p:sp>
        <p:nvSpPr>
          <p:cNvPr id="273417" name="Rectangle 9">
            <a:extLst>
              <a:ext uri="{FF2B5EF4-FFF2-40B4-BE49-F238E27FC236}">
                <a16:creationId xmlns:a16="http://schemas.microsoft.com/office/drawing/2014/main" id="{D097CF80-23E7-6D98-F56E-80117C7E8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5486400"/>
            <a:ext cx="1808163" cy="946150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800">
                <a:solidFill>
                  <a:srgbClr val="FFFFFF"/>
                </a:solidFill>
                <a:effectLst>
                  <a:outerShdw blurRad="38100" dist="38100" dir="2700000" algn="tl">
                    <a:srgbClr val="919191"/>
                  </a:outerShdw>
                </a:effectLst>
                <a:latin typeface="Arial" charset="0"/>
                <a:ea typeface="+mn-ea"/>
              </a:rPr>
              <a:t>+ 2 ans</a:t>
            </a:r>
          </a:p>
          <a:p>
            <a:pPr algn="ctr">
              <a:defRPr/>
            </a:pPr>
            <a:r>
              <a:rPr lang="fr-FR" sz="2800">
                <a:solidFill>
                  <a:srgbClr val="FFFFFF"/>
                </a:solidFill>
                <a:effectLst>
                  <a:outerShdw blurRad="38100" dist="38100" dir="2700000" algn="tl">
                    <a:srgbClr val="919191"/>
                  </a:outerShdw>
                </a:effectLst>
                <a:latin typeface="Arial" charset="0"/>
                <a:ea typeface="+mn-ea"/>
              </a:rPr>
              <a:t>2,3 cm</a:t>
            </a:r>
          </a:p>
        </p:txBody>
      </p:sp>
    </p:spTree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>
            <a:extLst>
              <a:ext uri="{FF2B5EF4-FFF2-40B4-BE49-F238E27FC236}">
                <a16:creationId xmlns:a16="http://schemas.microsoft.com/office/drawing/2014/main" id="{2B426845-A459-0351-0E9C-09645AEE10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6392863"/>
            <a:ext cx="87471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+mn-ea"/>
            </a:endParaRPr>
          </a:p>
        </p:txBody>
      </p:sp>
      <p:pic>
        <p:nvPicPr>
          <p:cNvPr id="140291" name="Picture 3">
            <a:extLst>
              <a:ext uri="{FF2B5EF4-FFF2-40B4-BE49-F238E27FC236}">
                <a16:creationId xmlns:a16="http://schemas.microsoft.com/office/drawing/2014/main" id="{43D0891E-34DC-3360-2ABD-20960DA6377F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1" t="2245" r="8058"/>
          <a:stretch>
            <a:fillRect/>
          </a:stretch>
        </p:blipFill>
        <p:spPr bwMode="auto">
          <a:xfrm>
            <a:off x="76200" y="1981200"/>
            <a:ext cx="4837113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4436" name="Rectangle 4">
            <a:extLst>
              <a:ext uri="{FF2B5EF4-FFF2-40B4-BE49-F238E27FC236}">
                <a16:creationId xmlns:a16="http://schemas.microsoft.com/office/drawing/2014/main" id="{C008D126-DBEC-F5E0-DA62-54B481AE89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1190625"/>
            <a:ext cx="2582862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fr-FR" sz="28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rPr>
              <a:t>1er cas - 1979</a:t>
            </a:r>
          </a:p>
        </p:txBody>
      </p:sp>
      <p:sp>
        <p:nvSpPr>
          <p:cNvPr id="274437" name="Rectangle 5">
            <a:extLst>
              <a:ext uri="{FF2B5EF4-FFF2-40B4-BE49-F238E27FC236}">
                <a16:creationId xmlns:a16="http://schemas.microsoft.com/office/drawing/2014/main" id="{5CC69720-319C-A060-9DD0-C2891BE028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4343400"/>
            <a:ext cx="2590800" cy="946150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800">
                <a:solidFill>
                  <a:srgbClr val="FFFFFF"/>
                </a:solidFill>
                <a:effectLst>
                  <a:outerShdw blurRad="38100" dist="38100" dir="2700000" algn="tl">
                    <a:srgbClr val="919191"/>
                  </a:outerShdw>
                </a:effectLst>
                <a:latin typeface="Arial" charset="0"/>
                <a:ea typeface="+mn-ea"/>
              </a:rPr>
              <a:t>4 broches</a:t>
            </a:r>
          </a:p>
          <a:p>
            <a:pPr algn="ctr">
              <a:defRPr/>
            </a:pPr>
            <a:r>
              <a:rPr lang="fr-FR" sz="2800">
                <a:solidFill>
                  <a:srgbClr val="FFFFFF"/>
                </a:solidFill>
                <a:effectLst>
                  <a:outerShdw blurRad="38100" dist="38100" dir="2700000" algn="tl">
                    <a:srgbClr val="919191"/>
                  </a:outerShdw>
                </a:effectLst>
                <a:latin typeface="Arial" charset="0"/>
                <a:ea typeface="+mn-ea"/>
              </a:rPr>
              <a:t>+ plâtre</a:t>
            </a:r>
          </a:p>
        </p:txBody>
      </p:sp>
      <p:sp>
        <p:nvSpPr>
          <p:cNvPr id="274438" name="Rectangle 6">
            <a:extLst>
              <a:ext uri="{FF2B5EF4-FFF2-40B4-BE49-F238E27FC236}">
                <a16:creationId xmlns:a16="http://schemas.microsoft.com/office/drawing/2014/main" id="{A820EE8D-2F91-A79C-B1C5-15F6F5A7CA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1219200"/>
            <a:ext cx="2290763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9pPr>
          </a:lstStyle>
          <a:p>
            <a:pPr algn="ctr"/>
            <a:r>
              <a:rPr lang="fr-FR" altLang="fr-FR" sz="2800" b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2ème cas</a:t>
            </a:r>
          </a:p>
        </p:txBody>
      </p:sp>
      <p:pic>
        <p:nvPicPr>
          <p:cNvPr id="140295" name="Picture 7">
            <a:extLst>
              <a:ext uri="{FF2B5EF4-FFF2-40B4-BE49-F238E27FC236}">
                <a16:creationId xmlns:a16="http://schemas.microsoft.com/office/drawing/2014/main" id="{ED8EAD6D-432C-0591-D177-F34ED3209861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450" y="1981200"/>
            <a:ext cx="4527550" cy="47244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4440" name="Rectangle 8">
            <a:extLst>
              <a:ext uri="{FF2B5EF4-FFF2-40B4-BE49-F238E27FC236}">
                <a16:creationId xmlns:a16="http://schemas.microsoft.com/office/drawing/2014/main" id="{12701458-F4D0-8660-45F0-F05F6D5BA7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4495800"/>
            <a:ext cx="2381250" cy="519113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800">
                <a:solidFill>
                  <a:srgbClr val="FFFFFF"/>
                </a:solidFill>
                <a:effectLst>
                  <a:outerShdw blurRad="38100" dist="38100" dir="2700000" algn="tl">
                    <a:srgbClr val="919191"/>
                  </a:outerShdw>
                </a:effectLst>
                <a:latin typeface="Arial" charset="0"/>
                <a:ea typeface="+mn-ea"/>
              </a:rPr>
              <a:t>3 broches</a:t>
            </a:r>
          </a:p>
        </p:txBody>
      </p:sp>
      <p:sp>
        <p:nvSpPr>
          <p:cNvPr id="274441" name="Rectangle 9">
            <a:extLst>
              <a:ext uri="{FF2B5EF4-FFF2-40B4-BE49-F238E27FC236}">
                <a16:creationId xmlns:a16="http://schemas.microsoft.com/office/drawing/2014/main" id="{31397758-D379-9A2C-8BEF-2EBAB0C499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5791200"/>
            <a:ext cx="822960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9pPr>
          </a:lstStyle>
          <a:p>
            <a:r>
              <a:rPr lang="fr-FR" altLang="fr-FR" sz="32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Enclouage élastique stable de Métaizeau</a:t>
            </a:r>
          </a:p>
        </p:txBody>
      </p:sp>
      <p:sp>
        <p:nvSpPr>
          <p:cNvPr id="140298" name="Rectangle 10">
            <a:extLst>
              <a:ext uri="{FF2B5EF4-FFF2-40B4-BE49-F238E27FC236}">
                <a16:creationId xmlns:a16="http://schemas.microsoft.com/office/drawing/2014/main" id="{819E12C2-8F9E-A746-2B4F-FBAC0B32AA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381000"/>
            <a:ext cx="7772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9pPr>
          </a:lstStyle>
          <a:p>
            <a:pPr algn="ctr"/>
            <a:r>
              <a:rPr lang="fr-FR" altLang="fr-FR" sz="4000">
                <a:solidFill>
                  <a:srgbClr val="000000"/>
                </a:solidFill>
                <a:latin typeface="Arial" panose="020B0604020202020204" pitchFamily="34" charset="0"/>
              </a:rPr>
              <a:t>Fractures diaphysaires</a:t>
            </a:r>
          </a:p>
        </p:txBody>
      </p:sp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>
            <a:extLst>
              <a:ext uri="{FF2B5EF4-FFF2-40B4-BE49-F238E27FC236}">
                <a16:creationId xmlns:a16="http://schemas.microsoft.com/office/drawing/2014/main" id="{3B35A721-B687-5521-D73F-1F29B6D398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381000"/>
            <a:ext cx="6248400" cy="1295400"/>
          </a:xfrm>
        </p:spPr>
        <p:txBody>
          <a:bodyPr/>
          <a:lstStyle/>
          <a:p>
            <a:r>
              <a:rPr lang="fr-FR" altLang="fr-FR" sz="4400">
                <a:solidFill>
                  <a:schemeClr val="tx1"/>
                </a:solidFill>
                <a:ea typeface="ＭＳ Ｐゴシック" panose="020B0600070205080204" pitchFamily="34" charset="-128"/>
              </a:rPr>
              <a:t>Enclouage élastique</a:t>
            </a:r>
            <a:br>
              <a:rPr lang="fr-FR" altLang="fr-FR" sz="2800">
                <a:solidFill>
                  <a:schemeClr val="tx1"/>
                </a:solidFill>
                <a:ea typeface="ＭＳ Ｐゴシック" panose="020B0600070205080204" pitchFamily="34" charset="-128"/>
              </a:rPr>
            </a:br>
            <a:r>
              <a:rPr lang="fr-FR" altLang="fr-FR" sz="2400">
                <a:solidFill>
                  <a:schemeClr val="tx1"/>
                </a:solidFill>
                <a:ea typeface="ＭＳ Ｐゴシック" panose="020B0600070205080204" pitchFamily="34" charset="-128"/>
              </a:rPr>
              <a:t>(Métaizeau)</a:t>
            </a:r>
            <a:endParaRPr lang="fr-FR" altLang="fr-FR" sz="2800" b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142339" name="Picture 3">
            <a:extLst>
              <a:ext uri="{FF2B5EF4-FFF2-40B4-BE49-F238E27FC236}">
                <a16:creationId xmlns:a16="http://schemas.microsoft.com/office/drawing/2014/main" id="{D628D94B-36D6-1FCA-C2CE-81599AB98A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0" y="2362200"/>
            <a:ext cx="2105025" cy="3581400"/>
          </a:xfrm>
          <a:ln w="12700">
            <a:solidFill>
              <a:schemeClr val="folHlink"/>
            </a:solidFill>
            <a:miter lim="800000"/>
            <a:headEnd/>
            <a:tailEnd/>
          </a:ln>
        </p:spPr>
      </p:pic>
      <p:sp>
        <p:nvSpPr>
          <p:cNvPr id="142340" name="Text Box 4">
            <a:extLst>
              <a:ext uri="{FF2B5EF4-FFF2-40B4-BE49-F238E27FC236}">
                <a16:creationId xmlns:a16="http://schemas.microsoft.com/office/drawing/2014/main" id="{673B6217-8CBE-5876-EB16-0D3981E8DF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2066925"/>
            <a:ext cx="3657600" cy="479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9pPr>
          </a:lstStyle>
          <a:p>
            <a:pPr>
              <a:lnSpc>
                <a:spcPct val="125000"/>
              </a:lnSpc>
              <a:spcBef>
                <a:spcPct val="50000"/>
              </a:spcBef>
            </a:pPr>
            <a:r>
              <a:rPr lang="fr-FR" altLang="fr-FR" sz="2800">
                <a:solidFill>
                  <a:srgbClr val="000000"/>
                </a:solidFill>
                <a:latin typeface="Arial" panose="020B0604020202020204" pitchFamily="34" charset="0"/>
              </a:rPr>
              <a:t>Préservation des cartilages de croissance</a:t>
            </a:r>
          </a:p>
          <a:p>
            <a:pPr>
              <a:lnSpc>
                <a:spcPct val="125000"/>
              </a:lnSpc>
              <a:spcBef>
                <a:spcPct val="50000"/>
              </a:spcBef>
            </a:pPr>
            <a:endParaRPr lang="fr-FR" altLang="fr-FR" sz="2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fr-FR" altLang="fr-FR" sz="2800">
                <a:solidFill>
                  <a:srgbClr val="000000"/>
                </a:solidFill>
                <a:latin typeface="Arial" panose="020B0604020202020204" pitchFamily="34" charset="0"/>
              </a:rPr>
              <a:t>favorise la consolidation</a:t>
            </a:r>
          </a:p>
          <a:p>
            <a:pPr>
              <a:spcBef>
                <a:spcPct val="50000"/>
              </a:spcBef>
            </a:pPr>
            <a:endParaRPr lang="fr-FR" altLang="fr-FR" sz="2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lang="fr-FR" altLang="fr-FR" sz="2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42341" name="Picture 5">
            <a:extLst>
              <a:ext uri="{FF2B5EF4-FFF2-40B4-BE49-F238E27FC236}">
                <a16:creationId xmlns:a16="http://schemas.microsoft.com/office/drawing/2014/main" id="{F32D5EE5-1B0F-8566-BB59-8E049AEC5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12000" contras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2189163" cy="4953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RxIRM petit 1">
            <a:extLst>
              <a:ext uri="{FF2B5EF4-FFF2-40B4-BE49-F238E27FC236}">
                <a16:creationId xmlns:a16="http://schemas.microsoft.com/office/drawing/2014/main" id="{EF9FE764-EC48-B6F3-2196-4399D6C81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7" r="8182"/>
          <a:stretch>
            <a:fillRect/>
          </a:stretch>
        </p:blipFill>
        <p:spPr bwMode="auto">
          <a:xfrm>
            <a:off x="838200" y="1295400"/>
            <a:ext cx="323215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>
            <a:extLst>
              <a:ext uri="{FF2B5EF4-FFF2-40B4-BE49-F238E27FC236}">
                <a16:creationId xmlns:a16="http://schemas.microsoft.com/office/drawing/2014/main" id="{84D12065-81CC-B855-B050-EC3221BC6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295400"/>
            <a:ext cx="3481388" cy="462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 Box 4">
            <a:extLst>
              <a:ext uri="{FF2B5EF4-FFF2-40B4-BE49-F238E27FC236}">
                <a16:creationId xmlns:a16="http://schemas.microsoft.com/office/drawing/2014/main" id="{1598FB47-380A-2F8D-BDE2-F72A765E87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096000"/>
            <a:ext cx="7924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altLang="fr-FR" sz="2000">
                <a:latin typeface="Arial" panose="020B0604020202020204" pitchFamily="34" charset="0"/>
              </a:rPr>
              <a:t>Aspect des cartilages de croissance en radiologie et en IRM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Text Box 3">
            <a:extLst>
              <a:ext uri="{FF2B5EF4-FFF2-40B4-BE49-F238E27FC236}">
                <a16:creationId xmlns:a16="http://schemas.microsoft.com/office/drawing/2014/main" id="{21A0DA69-94F7-48CC-4449-2C3150D183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5562600"/>
            <a:ext cx="4267200" cy="7016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9pPr>
          </a:lstStyle>
          <a:p>
            <a:r>
              <a:rPr lang="fr-FR" altLang="fr-FR" sz="4000">
                <a:solidFill>
                  <a:srgbClr val="FFFFFF"/>
                </a:solidFill>
                <a:latin typeface="Arial" panose="020B0604020202020204" pitchFamily="34" charset="0"/>
              </a:rPr>
              <a:t>Réduction-plâtre</a:t>
            </a:r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A8EB067B-4A8C-68C6-C6DF-94BFFB0CC5F2}"/>
              </a:ext>
            </a:extLst>
          </p:cNvPr>
          <p:cNvGrpSpPr>
            <a:grpSpLocks/>
          </p:cNvGrpSpPr>
          <p:nvPr/>
        </p:nvGrpSpPr>
        <p:grpSpPr bwMode="auto">
          <a:xfrm>
            <a:off x="990600" y="1828800"/>
            <a:ext cx="7750175" cy="4489450"/>
            <a:chOff x="624" y="1152"/>
            <a:chExt cx="4882" cy="2828"/>
          </a:xfrm>
        </p:grpSpPr>
        <p:pic>
          <p:nvPicPr>
            <p:cNvPr id="144389" name="Picture 5">
              <a:extLst>
                <a:ext uri="{FF2B5EF4-FFF2-40B4-BE49-F238E27FC236}">
                  <a16:creationId xmlns:a16="http://schemas.microsoft.com/office/drawing/2014/main" id="{75B38CA8-8313-0E36-6181-B52DEBEACF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624" y="1152"/>
              <a:ext cx="4882" cy="28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4390" name="Text Box 6">
              <a:extLst>
                <a:ext uri="{FF2B5EF4-FFF2-40B4-BE49-F238E27FC236}">
                  <a16:creationId xmlns:a16="http://schemas.microsoft.com/office/drawing/2014/main" id="{7929550F-7808-9C98-D328-71D49E0D13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0" y="3360"/>
              <a:ext cx="2701" cy="44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ヒラギノ角ゴ Pro W3" pitchFamily="-1" charset="-128"/>
                </a:defRPr>
              </a:lvl9pPr>
            </a:lstStyle>
            <a:p>
              <a:r>
                <a:rPr lang="fr-FR" altLang="fr-FR" sz="4000">
                  <a:solidFill>
                    <a:srgbClr val="FFFFFF"/>
                  </a:solidFill>
                  <a:latin typeface="Arial" panose="020B0604020202020204" pitchFamily="34" charset="0"/>
                </a:rPr>
                <a:t>Embrochage</a:t>
              </a:r>
            </a:p>
          </p:txBody>
        </p:sp>
      </p:grpSp>
      <p:sp>
        <p:nvSpPr>
          <p:cNvPr id="144388" name="ZoneTexte 6">
            <a:extLst>
              <a:ext uri="{FF2B5EF4-FFF2-40B4-BE49-F238E27FC236}">
                <a16:creationId xmlns:a16="http://schemas.microsoft.com/office/drawing/2014/main" id="{A1DFD6D5-CEC0-E364-18F3-F58FDE4357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85800"/>
            <a:ext cx="8077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9pPr>
          </a:lstStyle>
          <a:p>
            <a:r>
              <a:rPr lang="fr-FR" altLang="fr-FR"/>
              <a:t>Exemple de fracture des 2 os de l’avant bras traité par ECMES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3">
            <a:extLst>
              <a:ext uri="{FF2B5EF4-FFF2-40B4-BE49-F238E27FC236}">
                <a16:creationId xmlns:a16="http://schemas.microsoft.com/office/drawing/2014/main" id="{DFFC9D8E-28AB-4986-46A2-1B24F7565207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289"/>
          <a:stretch>
            <a:fillRect/>
          </a:stretch>
        </p:blipFill>
        <p:spPr bwMode="auto">
          <a:xfrm>
            <a:off x="304800" y="1447800"/>
            <a:ext cx="2265363" cy="439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7508" name="Rectangle 4">
            <a:extLst>
              <a:ext uri="{FF2B5EF4-FFF2-40B4-BE49-F238E27FC236}">
                <a16:creationId xmlns:a16="http://schemas.microsoft.com/office/drawing/2014/main" id="{DC456B3B-86F6-0FF4-96F4-B6B897DAA8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228600"/>
            <a:ext cx="7848600" cy="954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9pPr>
          </a:lstStyle>
          <a:p>
            <a:r>
              <a:rPr lang="fr-FR" altLang="fr-FR" sz="2800" b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Exemple de ploytraumatisme : Garçon 8 ans, chute de 3 étages</a:t>
            </a:r>
          </a:p>
        </p:txBody>
      </p:sp>
      <p:sp>
        <p:nvSpPr>
          <p:cNvPr id="277509" name="Line 5">
            <a:extLst>
              <a:ext uri="{FF2B5EF4-FFF2-40B4-BE49-F238E27FC236}">
                <a16:creationId xmlns:a16="http://schemas.microsoft.com/office/drawing/2014/main" id="{D4098FC8-9BEC-438C-39C0-37F493277E7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752600" y="3352800"/>
            <a:ext cx="68580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+mn-ea"/>
            </a:endParaRPr>
          </a:p>
        </p:txBody>
      </p:sp>
      <p:pic>
        <p:nvPicPr>
          <p:cNvPr id="146437" name="Picture 6">
            <a:extLst>
              <a:ext uri="{FF2B5EF4-FFF2-40B4-BE49-F238E27FC236}">
                <a16:creationId xmlns:a16="http://schemas.microsoft.com/office/drawing/2014/main" id="{DA02E4F5-1886-A20D-322D-3EF737AC725E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0" r="41577"/>
          <a:stretch>
            <a:fillRect/>
          </a:stretch>
        </p:blipFill>
        <p:spPr bwMode="auto">
          <a:xfrm>
            <a:off x="6629400" y="1295400"/>
            <a:ext cx="1871663" cy="524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7511" name="Line 7">
            <a:extLst>
              <a:ext uri="{FF2B5EF4-FFF2-40B4-BE49-F238E27FC236}">
                <a16:creationId xmlns:a16="http://schemas.microsoft.com/office/drawing/2014/main" id="{B68DDF36-848D-040F-7337-DA277408637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96200" y="2971800"/>
            <a:ext cx="68580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+mn-ea"/>
            </a:endParaRPr>
          </a:p>
        </p:txBody>
      </p:sp>
      <p:pic>
        <p:nvPicPr>
          <p:cNvPr id="146439" name="Picture 8">
            <a:extLst>
              <a:ext uri="{FF2B5EF4-FFF2-40B4-BE49-F238E27FC236}">
                <a16:creationId xmlns:a16="http://schemas.microsoft.com/office/drawing/2014/main" id="{B181F699-542B-57EF-94D6-D12343316B18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219200"/>
            <a:ext cx="3352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7513" name="Line 9">
            <a:extLst>
              <a:ext uri="{FF2B5EF4-FFF2-40B4-BE49-F238E27FC236}">
                <a16:creationId xmlns:a16="http://schemas.microsoft.com/office/drawing/2014/main" id="{35D6AD09-3D17-63F2-5069-2C73770B93B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19600" y="2438400"/>
            <a:ext cx="68580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+mn-ea"/>
            </a:endParaRPr>
          </a:p>
        </p:txBody>
      </p:sp>
      <p:sp>
        <p:nvSpPr>
          <p:cNvPr id="277514" name="Line 10">
            <a:extLst>
              <a:ext uri="{FF2B5EF4-FFF2-40B4-BE49-F238E27FC236}">
                <a16:creationId xmlns:a16="http://schemas.microsoft.com/office/drawing/2014/main" id="{935AB3A2-9D6F-B337-DCF9-4F3621ADD04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14800" y="4267200"/>
            <a:ext cx="91440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+mn-ea"/>
            </a:endParaRPr>
          </a:p>
        </p:txBody>
      </p:sp>
      <p:sp>
        <p:nvSpPr>
          <p:cNvPr id="277515" name="Line 11">
            <a:extLst>
              <a:ext uri="{FF2B5EF4-FFF2-40B4-BE49-F238E27FC236}">
                <a16:creationId xmlns:a16="http://schemas.microsoft.com/office/drawing/2014/main" id="{3ACA95B4-00EB-0B9B-BD01-9B45C835EB0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38600" y="6172200"/>
            <a:ext cx="91440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+mn-ea"/>
            </a:endParaRPr>
          </a:p>
        </p:txBody>
      </p:sp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3">
            <a:extLst>
              <a:ext uri="{FF2B5EF4-FFF2-40B4-BE49-F238E27FC236}">
                <a16:creationId xmlns:a16="http://schemas.microsoft.com/office/drawing/2014/main" id="{1F6205CF-4F5F-BBD1-3C17-9B00356866FF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85" b="5774"/>
          <a:stretch>
            <a:fillRect/>
          </a:stretch>
        </p:blipFill>
        <p:spPr bwMode="auto">
          <a:xfrm>
            <a:off x="533400" y="1219200"/>
            <a:ext cx="1600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83" name="Picture 4">
            <a:extLst>
              <a:ext uri="{FF2B5EF4-FFF2-40B4-BE49-F238E27FC236}">
                <a16:creationId xmlns:a16="http://schemas.microsoft.com/office/drawing/2014/main" id="{6BC01EDC-1996-4E65-DBAE-B78A55FED2D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15"/>
          <a:stretch>
            <a:fillRect/>
          </a:stretch>
        </p:blipFill>
        <p:spPr bwMode="auto">
          <a:xfrm>
            <a:off x="2895600" y="1219200"/>
            <a:ext cx="1905000" cy="527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84" name="Picture 5">
            <a:extLst>
              <a:ext uri="{FF2B5EF4-FFF2-40B4-BE49-F238E27FC236}">
                <a16:creationId xmlns:a16="http://schemas.microsoft.com/office/drawing/2014/main" id="{0A774DC6-DE77-93E5-7171-2B0E6EBC1FA4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219200"/>
            <a:ext cx="32766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8534" name="Text Box 6">
            <a:extLst>
              <a:ext uri="{FF2B5EF4-FFF2-40B4-BE49-F238E27FC236}">
                <a16:creationId xmlns:a16="http://schemas.microsoft.com/office/drawing/2014/main" id="{AD0D1AE8-D9E9-8317-E724-6ACEEF8766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304800"/>
            <a:ext cx="18288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fr-FR" sz="28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rPr>
              <a:t>3 ECMES</a:t>
            </a:r>
          </a:p>
        </p:txBody>
      </p:sp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>
            <a:extLst>
              <a:ext uri="{FF2B5EF4-FFF2-40B4-BE49-F238E27FC236}">
                <a16:creationId xmlns:a16="http://schemas.microsoft.com/office/drawing/2014/main" id="{A16188CF-B392-7F5D-8860-2880E2E9AA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6392863"/>
            <a:ext cx="8382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+mn-ea"/>
            </a:endParaRPr>
          </a:p>
        </p:txBody>
      </p:sp>
      <p:pic>
        <p:nvPicPr>
          <p:cNvPr id="150531" name="Picture 3">
            <a:extLst>
              <a:ext uri="{FF2B5EF4-FFF2-40B4-BE49-F238E27FC236}">
                <a16:creationId xmlns:a16="http://schemas.microsoft.com/office/drawing/2014/main" id="{23FCB0B5-3379-84FC-9315-A3D5BBA92A99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7" t="25679" r="4008" b="3943"/>
          <a:stretch>
            <a:fillRect/>
          </a:stretch>
        </p:blipFill>
        <p:spPr bwMode="auto">
          <a:xfrm>
            <a:off x="3962400" y="2338388"/>
            <a:ext cx="4816475" cy="370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9556" name="Rectangle 4">
            <a:extLst>
              <a:ext uri="{FF2B5EF4-FFF2-40B4-BE49-F238E27FC236}">
                <a16:creationId xmlns:a16="http://schemas.microsoft.com/office/drawing/2014/main" id="{E18ECE78-45B7-CEA3-E928-3B13AB9355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228600"/>
            <a:ext cx="7543800" cy="190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9pPr>
          </a:lstStyle>
          <a:p>
            <a:r>
              <a:rPr lang="fr-FR" altLang="fr-FR" sz="5400" b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Fixateur externe :</a:t>
            </a:r>
          </a:p>
          <a:p>
            <a:r>
              <a:rPr lang="fr-FR" altLang="fr-FR" sz="3200" b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- Fr. ouverte</a:t>
            </a:r>
          </a:p>
          <a:p>
            <a:r>
              <a:rPr lang="fr-FR" altLang="fr-FR" sz="3200" b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- Polytraumatisé</a:t>
            </a:r>
            <a:endParaRPr lang="fr-FR" altLang="fr-FR" sz="5400" b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79557" name="Rectangle 5">
            <a:extLst>
              <a:ext uri="{FF2B5EF4-FFF2-40B4-BE49-F238E27FC236}">
                <a16:creationId xmlns:a16="http://schemas.microsoft.com/office/drawing/2014/main" id="{67A629BB-BC4D-8B42-2380-2C7DE2948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3276600"/>
            <a:ext cx="3733800" cy="1838325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9pPr>
          </a:lstStyle>
          <a:p>
            <a:r>
              <a:rPr lang="fr-FR" altLang="fr-FR" sz="2800" b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- Soins quotidiens </a:t>
            </a:r>
          </a:p>
          <a:p>
            <a:r>
              <a:rPr lang="fr-FR" altLang="fr-FR" sz="2800" b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- Cicatrices</a:t>
            </a:r>
          </a:p>
          <a:p>
            <a:r>
              <a:rPr lang="fr-FR" altLang="fr-FR" sz="2800" b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- Date d’ablation</a:t>
            </a:r>
          </a:p>
          <a:p>
            <a:r>
              <a:rPr lang="fr-FR" altLang="fr-FR" sz="2800" b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- Re Fractures : 10%</a:t>
            </a:r>
          </a:p>
        </p:txBody>
      </p:sp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>
            <a:extLst>
              <a:ext uri="{FF2B5EF4-FFF2-40B4-BE49-F238E27FC236}">
                <a16:creationId xmlns:a16="http://schemas.microsoft.com/office/drawing/2014/main" id="{AEDBCD1C-0020-75F0-E4E1-8E2DFFAE9742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228600" y="457200"/>
            <a:ext cx="8458200" cy="990600"/>
          </a:xfrm>
        </p:spPr>
        <p:txBody>
          <a:bodyPr/>
          <a:lstStyle/>
          <a:p>
            <a:r>
              <a:rPr lang="fr-FR" altLang="fr-FR" sz="44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DE type 1 de l’humérus instable</a:t>
            </a:r>
            <a:endParaRPr lang="fr-FR" altLang="fr-FR" sz="3200" b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152579" name="Picture 3">
            <a:extLst>
              <a:ext uri="{FF2B5EF4-FFF2-40B4-BE49-F238E27FC236}">
                <a16:creationId xmlns:a16="http://schemas.microsoft.com/office/drawing/2014/main" id="{880115DF-4823-C2E5-153C-B04046782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90800"/>
            <a:ext cx="2895600" cy="2736850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580" name="Picture 4">
            <a:extLst>
              <a:ext uri="{FF2B5EF4-FFF2-40B4-BE49-F238E27FC236}">
                <a16:creationId xmlns:a16="http://schemas.microsoft.com/office/drawing/2014/main" id="{D124BE1B-D216-F1E7-5C8E-F57E8B753827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98838" y="2590800"/>
            <a:ext cx="2316162" cy="2743200"/>
          </a:xfrm>
          <a:ln w="28575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152581" name="Picture 5">
            <a:extLst>
              <a:ext uri="{FF2B5EF4-FFF2-40B4-BE49-F238E27FC236}">
                <a16:creationId xmlns:a16="http://schemas.microsoft.com/office/drawing/2014/main" id="{DDF580AC-C2CE-534B-6C40-56494B8C7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2000" contras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48400" y="2514600"/>
            <a:ext cx="2127250" cy="2895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>
            <a:extLst>
              <a:ext uri="{FF2B5EF4-FFF2-40B4-BE49-F238E27FC236}">
                <a16:creationId xmlns:a16="http://schemas.microsoft.com/office/drawing/2014/main" id="{03747B6A-645D-F30F-CCAC-D4152CDB4D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152400"/>
            <a:ext cx="4191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9pPr>
          </a:lstStyle>
          <a:p>
            <a:pPr algn="ctr"/>
            <a:r>
              <a:rPr lang="fr-FR" altLang="fr-FR" sz="4000" b="0">
                <a:latin typeface="Arial" panose="020B0604020202020204" pitchFamily="34" charset="0"/>
              </a:rPr>
              <a:t>DE type 2</a:t>
            </a:r>
          </a:p>
        </p:txBody>
      </p:sp>
      <p:pic>
        <p:nvPicPr>
          <p:cNvPr id="154627" name="Picture 3">
            <a:extLst>
              <a:ext uri="{FF2B5EF4-FFF2-40B4-BE49-F238E27FC236}">
                <a16:creationId xmlns:a16="http://schemas.microsoft.com/office/drawing/2014/main" id="{160677CB-7CD5-9ABA-A6C9-821DE4017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905000"/>
            <a:ext cx="3409950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28" name="Picture 4">
            <a:extLst>
              <a:ext uri="{FF2B5EF4-FFF2-40B4-BE49-F238E27FC236}">
                <a16:creationId xmlns:a16="http://schemas.microsoft.com/office/drawing/2014/main" id="{7CE12730-A881-1A8B-C613-D47655D08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3725863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29" name="Text Box 5">
            <a:extLst>
              <a:ext uri="{FF2B5EF4-FFF2-40B4-BE49-F238E27FC236}">
                <a16:creationId xmlns:a16="http://schemas.microsoft.com/office/drawing/2014/main" id="{A35E958B-8177-951F-9BED-555F643A3E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5562600"/>
            <a:ext cx="7239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altLang="fr-FR" sz="3200" b="0">
                <a:latin typeface="Arial" panose="020B0604020202020204" pitchFamily="34" charset="0"/>
              </a:rPr>
              <a:t>Interposition possible du périoste</a:t>
            </a:r>
          </a:p>
        </p:txBody>
      </p:sp>
      <p:pic>
        <p:nvPicPr>
          <p:cNvPr id="281606" name="Picture 6">
            <a:extLst>
              <a:ext uri="{FF2B5EF4-FFF2-40B4-BE49-F238E27FC236}">
                <a16:creationId xmlns:a16="http://schemas.microsoft.com/office/drawing/2014/main" id="{94CD5EE3-5067-C321-4091-006CD47C2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6000" contras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752600"/>
            <a:ext cx="4267200" cy="3502025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1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1606" grpId="0" animBg="1" autoUpdateAnimBg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>
            <a:extLst>
              <a:ext uri="{FF2B5EF4-FFF2-40B4-BE49-F238E27FC236}">
                <a16:creationId xmlns:a16="http://schemas.microsoft.com/office/drawing/2014/main" id="{FCBDEB22-842E-BA84-5DDD-D8D4F56566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5334000"/>
            <a:ext cx="8534400" cy="1104900"/>
          </a:xfrm>
        </p:spPr>
        <p:txBody>
          <a:bodyPr/>
          <a:lstStyle/>
          <a:p>
            <a:r>
              <a:rPr lang="fr-FR" altLang="fr-FR" b="0">
                <a:solidFill>
                  <a:schemeClr val="tx1"/>
                </a:solidFill>
                <a:ea typeface="ＭＳ Ｐゴシック" panose="020B0600070205080204" pitchFamily="34" charset="-128"/>
              </a:rPr>
              <a:t>Fracture de Mc Farland </a:t>
            </a:r>
            <a:br>
              <a:rPr lang="fr-FR" altLang="fr-FR" b="0">
                <a:solidFill>
                  <a:schemeClr val="tx1"/>
                </a:solidFill>
                <a:ea typeface="ＭＳ Ｐゴシック" panose="020B0600070205080204" pitchFamily="34" charset="-128"/>
              </a:rPr>
            </a:br>
            <a:r>
              <a:rPr lang="fr-FR" altLang="fr-FR" b="0">
                <a:solidFill>
                  <a:schemeClr val="tx1"/>
                </a:solidFill>
                <a:ea typeface="ＭＳ Ｐゴシック" panose="020B0600070205080204" pitchFamily="34" charset="-128"/>
              </a:rPr>
              <a:t>  </a:t>
            </a:r>
          </a:p>
        </p:txBody>
      </p:sp>
      <p:pic>
        <p:nvPicPr>
          <p:cNvPr id="156675" name="Picture 3">
            <a:extLst>
              <a:ext uri="{FF2B5EF4-FFF2-40B4-BE49-F238E27FC236}">
                <a16:creationId xmlns:a16="http://schemas.microsoft.com/office/drawing/2014/main" id="{5E1EFFB3-43C3-1F88-C84A-15110270C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76400"/>
            <a:ext cx="2427288" cy="3352800"/>
          </a:xfrm>
          <a:prstGeom prst="rect">
            <a:avLst/>
          </a:prstGeom>
          <a:noFill/>
          <a:ln w="9525">
            <a:solidFill>
              <a:srgbClr val="DDDDD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676" name="Picture 4">
            <a:extLst>
              <a:ext uri="{FF2B5EF4-FFF2-40B4-BE49-F238E27FC236}">
                <a16:creationId xmlns:a16="http://schemas.microsoft.com/office/drawing/2014/main" id="{5515D3C3-1942-0639-8BC7-B2EBA2937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676400"/>
            <a:ext cx="2333625" cy="3276600"/>
          </a:xfrm>
          <a:prstGeom prst="rect">
            <a:avLst/>
          </a:prstGeom>
          <a:noFill/>
          <a:ln w="9525">
            <a:solidFill>
              <a:srgbClr val="DDDDD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6677" name="Rectangle 5">
            <a:extLst>
              <a:ext uri="{FF2B5EF4-FFF2-40B4-BE49-F238E27FC236}">
                <a16:creationId xmlns:a16="http://schemas.microsoft.com/office/drawing/2014/main" id="{3DCB2053-EA31-9942-F47E-2EB937031C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533400"/>
            <a:ext cx="76485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9pPr>
          </a:lstStyle>
          <a:p>
            <a:r>
              <a:rPr lang="fr-FR" altLang="fr-FR" sz="4400" b="0">
                <a:latin typeface="Arial" panose="020B0604020202020204" pitchFamily="34" charset="0"/>
              </a:rPr>
              <a:t>DE type 4 : fracture articulaire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>
            <a:extLst>
              <a:ext uri="{FF2B5EF4-FFF2-40B4-BE49-F238E27FC236}">
                <a16:creationId xmlns:a16="http://schemas.microsoft.com/office/drawing/2014/main" id="{CC96EAE4-7A3B-0FDF-A609-4975C9E3AC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838200"/>
          </a:xfrm>
        </p:spPr>
        <p:txBody>
          <a:bodyPr/>
          <a:lstStyle/>
          <a:p>
            <a:r>
              <a:rPr lang="fr-FR" altLang="fr-FR">
                <a:solidFill>
                  <a:srgbClr val="000000"/>
                </a:solidFill>
                <a:ea typeface="ＭＳ Ｐゴシック" panose="020B0600070205080204" pitchFamily="34" charset="-128"/>
              </a:rPr>
              <a:t>Surveillance sous plâtre</a:t>
            </a:r>
          </a:p>
        </p:txBody>
      </p:sp>
      <p:sp>
        <p:nvSpPr>
          <p:cNvPr id="158723" name="Rectangle 3">
            <a:extLst>
              <a:ext uri="{FF2B5EF4-FFF2-40B4-BE49-F238E27FC236}">
                <a16:creationId xmlns:a16="http://schemas.microsoft.com/office/drawing/2014/main" id="{4F74FD0D-A39E-B65E-6F5A-79D390E513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447800"/>
            <a:ext cx="8186738" cy="403860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fr-FR" altLang="fr-FR" sz="2800">
                <a:solidFill>
                  <a:srgbClr val="000000"/>
                </a:solidFill>
                <a:ea typeface="ＭＳ Ｐゴシック" panose="020B0600070205080204" pitchFamily="34" charset="-128"/>
              </a:rPr>
              <a:t>Recherche de signes de syndrome de loge débutant:</a:t>
            </a:r>
          </a:p>
          <a:p>
            <a:pPr lvl="1">
              <a:lnSpc>
                <a:spcPct val="110000"/>
              </a:lnSpc>
            </a:pPr>
            <a:r>
              <a:rPr lang="fr-FR" altLang="fr-FR">
                <a:solidFill>
                  <a:srgbClr val="000000"/>
                </a:solidFill>
                <a:ea typeface="ＭＳ Ｐゴシック" panose="020B0600070205080204" pitchFamily="34" charset="-128"/>
              </a:rPr>
              <a:t>Douleurs spontanées ou à la mobilisation des extrémités</a:t>
            </a:r>
          </a:p>
          <a:p>
            <a:pPr lvl="1">
              <a:lnSpc>
                <a:spcPct val="110000"/>
              </a:lnSpc>
            </a:pPr>
            <a:r>
              <a:rPr lang="fr-FR" altLang="fr-FR">
                <a:solidFill>
                  <a:srgbClr val="000000"/>
                </a:solidFill>
                <a:ea typeface="ＭＳ Ｐゴシック" panose="020B0600070205080204" pitchFamily="34" charset="-128"/>
              </a:rPr>
              <a:t>Hypoesthésie des doigts ou des orteils</a:t>
            </a:r>
          </a:p>
          <a:p>
            <a:pPr>
              <a:lnSpc>
                <a:spcPct val="110000"/>
              </a:lnSpc>
            </a:pPr>
            <a:r>
              <a:rPr lang="fr-FR" altLang="fr-FR" sz="2800">
                <a:solidFill>
                  <a:srgbClr val="000000"/>
                </a:solidFill>
                <a:ea typeface="ＭＳ Ｐゴシック" panose="020B0600070205080204" pitchFamily="34" charset="-128"/>
              </a:rPr>
              <a:t>Surélévation du membre</a:t>
            </a:r>
          </a:p>
          <a:p>
            <a:pPr>
              <a:lnSpc>
                <a:spcPct val="110000"/>
              </a:lnSpc>
            </a:pPr>
            <a:r>
              <a:rPr lang="fr-FR" altLang="fr-FR" sz="2800">
                <a:solidFill>
                  <a:srgbClr val="000000"/>
                </a:solidFill>
                <a:ea typeface="ＭＳ Ｐゴシック" panose="020B0600070205080204" pitchFamily="34" charset="-128"/>
              </a:rPr>
              <a:t>Fendre le plâtre et le jersey au moindre doute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>
            <a:extLst>
              <a:ext uri="{FF2B5EF4-FFF2-40B4-BE49-F238E27FC236}">
                <a16:creationId xmlns:a16="http://schemas.microsoft.com/office/drawing/2014/main" id="{57DBD99B-14F5-DAAF-5573-B1822C6629B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838200" y="228600"/>
            <a:ext cx="7772400" cy="990600"/>
          </a:xfrm>
        </p:spPr>
        <p:txBody>
          <a:bodyPr/>
          <a:lstStyle/>
          <a:p>
            <a:r>
              <a:rPr lang="fr-FR" altLang="fr-FR">
                <a:solidFill>
                  <a:srgbClr val="000000"/>
                </a:solidFill>
                <a:ea typeface="ＭＳ Ｐゴシック" panose="020B0600070205080204" pitchFamily="34" charset="-128"/>
              </a:rPr>
              <a:t>Suivi en consultation</a:t>
            </a:r>
          </a:p>
        </p:txBody>
      </p:sp>
      <p:sp>
        <p:nvSpPr>
          <p:cNvPr id="160771" name="Rectangle 3">
            <a:extLst>
              <a:ext uri="{FF2B5EF4-FFF2-40B4-BE49-F238E27FC236}">
                <a16:creationId xmlns:a16="http://schemas.microsoft.com/office/drawing/2014/main" id="{FEBCAECB-8909-04E1-C012-77858E9D7D6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81000" y="1219200"/>
            <a:ext cx="8305800" cy="502920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fr-FR" altLang="fr-FR">
                <a:solidFill>
                  <a:srgbClr val="000000"/>
                </a:solidFill>
                <a:ea typeface="ＭＳ Ｐゴシック" panose="020B0600070205080204" pitchFamily="34" charset="-128"/>
              </a:rPr>
              <a:t>- Traitement orthopédique : </a:t>
            </a:r>
          </a:p>
          <a:p>
            <a:pPr algn="l">
              <a:lnSpc>
                <a:spcPct val="150000"/>
              </a:lnSpc>
            </a:pPr>
            <a:r>
              <a:rPr lang="fr-FR" altLang="fr-FR">
                <a:solidFill>
                  <a:srgbClr val="000000"/>
                </a:solidFill>
                <a:ea typeface="ＭＳ Ｐゴシック" panose="020B0600070205080204" pitchFamily="34" charset="-128"/>
              </a:rPr>
              <a:t>	Contrôle Rx- clinique à J7, J14, J21</a:t>
            </a:r>
          </a:p>
          <a:p>
            <a:pPr algn="l">
              <a:lnSpc>
                <a:spcPct val="150000"/>
              </a:lnSpc>
            </a:pPr>
            <a:r>
              <a:rPr lang="fr-FR" altLang="fr-FR">
                <a:solidFill>
                  <a:srgbClr val="000000"/>
                </a:solidFill>
                <a:ea typeface="ＭＳ Ｐゴシック" panose="020B0600070205080204" pitchFamily="34" charset="-128"/>
              </a:rPr>
              <a:t>- Pas de séance de rééducation mais auto-rééducation chez l’enfant.</a:t>
            </a:r>
          </a:p>
          <a:p>
            <a:pPr algn="l">
              <a:lnSpc>
                <a:spcPct val="150000"/>
              </a:lnSpc>
            </a:pPr>
            <a:r>
              <a:rPr lang="fr-FR" altLang="fr-FR">
                <a:solidFill>
                  <a:srgbClr val="000000"/>
                </a:solidFill>
                <a:ea typeface="ＭＳ Ｐゴシック" panose="020B0600070205080204" pitchFamily="34" charset="-128"/>
              </a:rPr>
              <a:t>- Au long cours :   suivi de la croissance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3B3C91-04FE-628D-DD10-F03B6DB37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/>
                </a:solidFill>
              </a:rPr>
              <a:t>Conclusions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A280FCC-D5D8-4CE5-5B5E-276392D9A8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>
                <a:solidFill>
                  <a:schemeClr val="tx1"/>
                </a:solidFill>
              </a:rPr>
              <a:t>Les décollements épiphysaires</a:t>
            </a:r>
          </a:p>
          <a:p>
            <a:pPr marL="0" indent="0">
              <a:buNone/>
            </a:pPr>
            <a:r>
              <a:rPr lang="fr-FR" dirty="0">
                <a:solidFill>
                  <a:schemeClr val="tx1"/>
                </a:solidFill>
              </a:rPr>
              <a:t>Les fractures </a:t>
            </a:r>
            <a:r>
              <a:rPr lang="fr-FR" dirty="0" err="1">
                <a:solidFill>
                  <a:schemeClr val="tx1"/>
                </a:solidFill>
              </a:rPr>
              <a:t>diaphyso</a:t>
            </a:r>
            <a:r>
              <a:rPr lang="fr-FR" dirty="0">
                <a:solidFill>
                  <a:schemeClr val="tx1"/>
                </a:solidFill>
              </a:rPr>
              <a:t>-métaphysaires</a:t>
            </a:r>
          </a:p>
          <a:p>
            <a:pPr marL="0" indent="0">
              <a:buNone/>
            </a:pPr>
            <a:r>
              <a:rPr lang="fr-FR" dirty="0">
                <a:solidFill>
                  <a:schemeClr val="tx1"/>
                </a:solidFill>
              </a:rPr>
              <a:t>Les capacités de remodelage</a:t>
            </a:r>
          </a:p>
          <a:p>
            <a:pPr marL="0" indent="0">
              <a:buNone/>
            </a:pPr>
            <a:r>
              <a:rPr lang="fr-FR" dirty="0">
                <a:solidFill>
                  <a:schemeClr val="tx1"/>
                </a:solidFill>
              </a:rPr>
              <a:t>Le traitement orthopédique</a:t>
            </a:r>
          </a:p>
          <a:p>
            <a:pPr marL="0" indent="0">
              <a:buNone/>
            </a:pPr>
            <a:r>
              <a:rPr lang="fr-FR" dirty="0">
                <a:solidFill>
                  <a:schemeClr val="tx1"/>
                </a:solidFill>
              </a:rPr>
              <a:t>L’atteinte de </a:t>
            </a:r>
            <a:r>
              <a:rPr lang="fr-FR">
                <a:solidFill>
                  <a:schemeClr val="tx1"/>
                </a:solidFill>
              </a:rPr>
              <a:t>la croissance</a:t>
            </a:r>
          </a:p>
        </p:txBody>
      </p:sp>
    </p:spTree>
    <p:extLst>
      <p:ext uri="{BB962C8B-B14F-4D97-AF65-F5344CB8AC3E}">
        <p14:creationId xmlns:p14="http://schemas.microsoft.com/office/powerpoint/2010/main" val="8258507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Text Box 2">
            <a:extLst>
              <a:ext uri="{FF2B5EF4-FFF2-40B4-BE49-F238E27FC236}">
                <a16:creationId xmlns:a16="http://schemas.microsoft.com/office/drawing/2014/main" id="{803B7417-12D7-9108-D602-1956090751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295400"/>
            <a:ext cx="4419600" cy="446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4400" b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Croissance des </a:t>
            </a:r>
          </a:p>
          <a:p>
            <a:pPr eaLnBrk="1" hangingPunct="1">
              <a:spcBef>
                <a:spcPct val="50000"/>
              </a:spcBef>
            </a:pPr>
            <a:r>
              <a:rPr lang="fr-FR" altLang="fr-FR" sz="4400" b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os longs</a:t>
            </a:r>
          </a:p>
          <a:p>
            <a:pPr eaLnBrk="1" hangingPunct="1">
              <a:spcBef>
                <a:spcPct val="50000"/>
              </a:spcBef>
            </a:pPr>
            <a:endParaRPr lang="fr-FR" altLang="fr-FR" sz="4400" b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fr-FR" altLang="fr-FR" sz="3600" b="0">
                <a:solidFill>
                  <a:srgbClr val="000000"/>
                </a:solidFill>
                <a:latin typeface="Arial" panose="020B0604020202020204" pitchFamily="34" charset="0"/>
              </a:rPr>
              <a:t>Loin du coude +++</a:t>
            </a:r>
          </a:p>
          <a:p>
            <a:pPr eaLnBrk="1" hangingPunct="1">
              <a:spcBef>
                <a:spcPct val="50000"/>
              </a:spcBef>
            </a:pPr>
            <a:r>
              <a:rPr lang="fr-FR" altLang="fr-FR" sz="3600" b="0">
                <a:solidFill>
                  <a:srgbClr val="000000"/>
                </a:solidFill>
                <a:latin typeface="Arial" panose="020B0604020202020204" pitchFamily="34" charset="0"/>
              </a:rPr>
              <a:t>Près du genou ++</a:t>
            </a:r>
          </a:p>
        </p:txBody>
      </p:sp>
      <p:sp>
        <p:nvSpPr>
          <p:cNvPr id="32771" name="Text Box 3">
            <a:extLst>
              <a:ext uri="{FF2B5EF4-FFF2-40B4-BE49-F238E27FC236}">
                <a16:creationId xmlns:a16="http://schemas.microsoft.com/office/drawing/2014/main" id="{216EAD13-394A-C17F-F0A0-7684AB3013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2971800"/>
            <a:ext cx="441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fr-FR" altLang="fr-FR" b="0"/>
          </a:p>
        </p:txBody>
      </p:sp>
      <p:pic>
        <p:nvPicPr>
          <p:cNvPr id="32772" name="Picture 6">
            <a:extLst>
              <a:ext uri="{FF2B5EF4-FFF2-40B4-BE49-F238E27FC236}">
                <a16:creationId xmlns:a16="http://schemas.microsoft.com/office/drawing/2014/main" id="{277CFC4E-121A-34D4-F853-FBAB24A9CA18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143000"/>
            <a:ext cx="4232275" cy="4791075"/>
          </a:xfrm>
          <a:prstGeom prst="rect">
            <a:avLst/>
          </a:prstGeom>
          <a:noFill/>
          <a:ln w="254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818" name="Object 2">
            <a:extLst>
              <a:ext uri="{FF2B5EF4-FFF2-40B4-BE49-F238E27FC236}">
                <a16:creationId xmlns:a16="http://schemas.microsoft.com/office/drawing/2014/main" id="{08B6A0DC-1B9D-8702-A33F-5E1F10FD60F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48400" y="728663"/>
          <a:ext cx="2565400" cy="6129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4552950" imgH="3130550" progId="Photoshop.Image.5">
                  <p:embed/>
                </p:oleObj>
              </mc:Choice>
              <mc:Fallback>
                <p:oleObj name="Image" r:id="rId3" imgW="4552950" imgH="3130550" progId="Photoshop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5691" t="32877" r="1279" b="1526"/>
                      <a:stretch>
                        <a:fillRect/>
                      </a:stretch>
                    </p:blipFill>
                    <p:spPr bwMode="auto">
                      <a:xfrm>
                        <a:off x="6248400" y="728663"/>
                        <a:ext cx="2565400" cy="6129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6659" name="Text Box 3">
            <a:extLst>
              <a:ext uri="{FF2B5EF4-FFF2-40B4-BE49-F238E27FC236}">
                <a16:creationId xmlns:a16="http://schemas.microsoft.com/office/drawing/2014/main" id="{F4694081-AAFA-4915-B198-5B6900BF76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38125"/>
            <a:ext cx="62896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-1" charset="-128"/>
              </a:defRPr>
            </a:lvl9pPr>
          </a:lstStyle>
          <a:p>
            <a:pPr eaLnBrk="1" hangingPunct="1"/>
            <a:r>
              <a:rPr lang="fr-FR" altLang="fr-FR" sz="3200">
                <a:solidFill>
                  <a:srgbClr val="000000"/>
                </a:solidFill>
                <a:latin typeface="Arial" panose="020B0604020202020204" pitchFamily="34" charset="0"/>
              </a:rPr>
              <a:t>Périoste</a:t>
            </a:r>
            <a:r>
              <a:rPr lang="fr-FR" altLang="fr-FR" sz="2800">
                <a:solidFill>
                  <a:srgbClr val="000000"/>
                </a:solidFill>
                <a:latin typeface="Arial" panose="020B0604020202020204" pitchFamily="34" charset="0"/>
              </a:rPr>
              <a:t> : très épais chez l’enfant</a:t>
            </a:r>
          </a:p>
          <a:p>
            <a:pPr eaLnBrk="1" hangingPunct="1"/>
            <a:endParaRPr lang="fr-FR" altLang="fr-FR" sz="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Char char="à"/>
            </a:pPr>
            <a:r>
              <a:rPr lang="fr-FR" altLang="fr-FR" sz="2800">
                <a:solidFill>
                  <a:srgbClr val="000000"/>
                </a:solidFill>
                <a:latin typeface="Arial" panose="020B0604020202020204" pitchFamily="34" charset="0"/>
                <a:sym typeface="Wingdings" pitchFamily="2" charset="2"/>
              </a:rPr>
              <a:t> Cal osseux d’origine périostée</a:t>
            </a:r>
          </a:p>
          <a:p>
            <a:pPr eaLnBrk="1" hangingPunct="1">
              <a:buFont typeface="Wingdings" pitchFamily="2" charset="2"/>
              <a:buChar char="à"/>
            </a:pPr>
            <a:endParaRPr lang="fr-FR" altLang="fr-FR" sz="2800">
              <a:solidFill>
                <a:srgbClr val="000000"/>
              </a:solidFill>
              <a:latin typeface="Arial" panose="020B0604020202020204" pitchFamily="34" charset="0"/>
              <a:sym typeface="Wingdings" pitchFamily="2" charset="2"/>
            </a:endParaRPr>
          </a:p>
          <a:p>
            <a:pPr eaLnBrk="1" hangingPunct="1">
              <a:buFont typeface="Wingdings" pitchFamily="2" charset="2"/>
              <a:buNone/>
            </a:pPr>
            <a:endParaRPr lang="fr-FR" altLang="fr-FR" sz="2800">
              <a:solidFill>
                <a:srgbClr val="000000"/>
              </a:solidFill>
              <a:latin typeface="Arial" panose="020B0604020202020204" pitchFamily="34" charset="0"/>
              <a:sym typeface="Wingdings" pitchFamily="2" charset="2"/>
            </a:endParaRPr>
          </a:p>
          <a:p>
            <a:pPr eaLnBrk="1" hangingPunct="1">
              <a:buFont typeface="Wingdings" pitchFamily="2" charset="2"/>
              <a:buNone/>
            </a:pPr>
            <a:endParaRPr lang="fr-FR" altLang="fr-FR" sz="2800">
              <a:solidFill>
                <a:srgbClr val="000000"/>
              </a:solidFill>
              <a:latin typeface="Arial" panose="020B0604020202020204" pitchFamily="34" charset="0"/>
              <a:sym typeface="Wingdings" pitchFamily="2" charset="2"/>
            </a:endParaRPr>
          </a:p>
          <a:p>
            <a:pPr eaLnBrk="1" hangingPunct="1">
              <a:buFont typeface="Wingdings" pitchFamily="2" charset="2"/>
              <a:buNone/>
            </a:pPr>
            <a:endParaRPr lang="fr-FR" altLang="fr-FR" sz="2800">
              <a:solidFill>
                <a:srgbClr val="000000"/>
              </a:solidFill>
              <a:latin typeface="Arial" panose="020B0604020202020204" pitchFamily="34" charset="0"/>
              <a:sym typeface="Wingdings" pitchFamily="2" charset="2"/>
            </a:endParaRPr>
          </a:p>
          <a:p>
            <a:pPr eaLnBrk="1" hangingPunct="1">
              <a:buFont typeface="Wingdings" pitchFamily="2" charset="2"/>
              <a:buNone/>
            </a:pPr>
            <a:endParaRPr lang="fr-FR" altLang="fr-FR" sz="2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fr-FR" altLang="fr-FR" sz="2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Char char="à"/>
            </a:pPr>
            <a:r>
              <a:rPr lang="fr-FR" altLang="fr-FR" sz="2800">
                <a:solidFill>
                  <a:srgbClr val="000000"/>
                </a:solidFill>
                <a:latin typeface="Arial" panose="020B0604020202020204" pitchFamily="34" charset="0"/>
              </a:rPr>
              <a:t>Stabilise la réduction de fractures</a:t>
            </a:r>
          </a:p>
        </p:txBody>
      </p:sp>
      <p:pic>
        <p:nvPicPr>
          <p:cNvPr id="34820" name="Picture 5" descr="DSCN0029">
            <a:extLst>
              <a:ext uri="{FF2B5EF4-FFF2-40B4-BE49-F238E27FC236}">
                <a16:creationId xmlns:a16="http://schemas.microsoft.com/office/drawing/2014/main" id="{DD3F261B-1FE5-69F2-E7E6-235E66D20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8" t="12724" r="9703" b="9697"/>
          <a:stretch>
            <a:fillRect/>
          </a:stretch>
        </p:blipFill>
        <p:spPr bwMode="auto">
          <a:xfrm>
            <a:off x="2895600" y="1600200"/>
            <a:ext cx="1600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6662" name="Line 6">
            <a:extLst>
              <a:ext uri="{FF2B5EF4-FFF2-40B4-BE49-F238E27FC236}">
                <a16:creationId xmlns:a16="http://schemas.microsoft.com/office/drawing/2014/main" id="{9C077D68-616D-4140-4488-DFC5303372BC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6800" y="2057400"/>
            <a:ext cx="2286000" cy="68580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+mn-ea"/>
            </a:endParaRPr>
          </a:p>
        </p:txBody>
      </p:sp>
      <p:pic>
        <p:nvPicPr>
          <p:cNvPr id="34822" name="Picture 9" descr="DSCN0070">
            <a:extLst>
              <a:ext uri="{FF2B5EF4-FFF2-40B4-BE49-F238E27FC236}">
                <a16:creationId xmlns:a16="http://schemas.microsoft.com/office/drawing/2014/main" id="{C17FFF7E-8CE2-8796-79C2-65BE71523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78" r="10527"/>
          <a:stretch>
            <a:fillRect/>
          </a:stretch>
        </p:blipFill>
        <p:spPr bwMode="auto">
          <a:xfrm>
            <a:off x="3776663" y="4419600"/>
            <a:ext cx="1023937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10" descr="DSCN0072">
            <a:extLst>
              <a:ext uri="{FF2B5EF4-FFF2-40B4-BE49-F238E27FC236}">
                <a16:creationId xmlns:a16="http://schemas.microsoft.com/office/drawing/2014/main" id="{A0D95A23-85DE-A9DF-D679-67B072189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82" t="16878" r="23199" b="11594"/>
          <a:stretch>
            <a:fillRect/>
          </a:stretch>
        </p:blipFill>
        <p:spPr bwMode="auto">
          <a:xfrm>
            <a:off x="2444750" y="4443413"/>
            <a:ext cx="1162050" cy="233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6667" name="Freeform 11">
            <a:extLst>
              <a:ext uri="{FF2B5EF4-FFF2-40B4-BE49-F238E27FC236}">
                <a16:creationId xmlns:a16="http://schemas.microsoft.com/office/drawing/2014/main" id="{E0726634-F800-40DB-00B2-B89CED33F114}"/>
              </a:ext>
            </a:extLst>
          </p:cNvPr>
          <p:cNvSpPr>
            <a:spLocks/>
          </p:cNvSpPr>
          <p:nvPr/>
        </p:nvSpPr>
        <p:spPr bwMode="auto">
          <a:xfrm>
            <a:off x="2938463" y="5105400"/>
            <a:ext cx="165100" cy="1143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8" y="384"/>
              </a:cxn>
              <a:cxn ang="0">
                <a:pos x="96" y="624"/>
              </a:cxn>
              <a:cxn ang="0">
                <a:pos x="96" y="720"/>
              </a:cxn>
            </a:cxnLst>
            <a:rect l="0" t="0" r="r" b="b"/>
            <a:pathLst>
              <a:path w="104" h="720">
                <a:moveTo>
                  <a:pt x="0" y="0"/>
                </a:moveTo>
                <a:cubicBezTo>
                  <a:pt x="16" y="140"/>
                  <a:pt x="32" y="280"/>
                  <a:pt x="48" y="384"/>
                </a:cubicBezTo>
                <a:cubicBezTo>
                  <a:pt x="64" y="488"/>
                  <a:pt x="88" y="568"/>
                  <a:pt x="96" y="624"/>
                </a:cubicBezTo>
                <a:cubicBezTo>
                  <a:pt x="104" y="680"/>
                  <a:pt x="96" y="704"/>
                  <a:pt x="96" y="720"/>
                </a:cubicBezTo>
              </a:path>
            </a:pathLst>
          </a:custGeom>
          <a:noFill/>
          <a:ln w="38100">
            <a:solidFill>
              <a:srgbClr val="00FF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+mn-ea"/>
            </a:endParaRPr>
          </a:p>
        </p:txBody>
      </p:sp>
      <p:sp>
        <p:nvSpPr>
          <p:cNvPr id="326668" name="Freeform 12">
            <a:extLst>
              <a:ext uri="{FF2B5EF4-FFF2-40B4-BE49-F238E27FC236}">
                <a16:creationId xmlns:a16="http://schemas.microsoft.com/office/drawing/2014/main" id="{1EED7C69-91E0-ABB3-29E7-3BD9EC5F0CD5}"/>
              </a:ext>
            </a:extLst>
          </p:cNvPr>
          <p:cNvSpPr>
            <a:spLocks/>
          </p:cNvSpPr>
          <p:nvPr/>
        </p:nvSpPr>
        <p:spPr bwMode="auto">
          <a:xfrm>
            <a:off x="2895600" y="6172200"/>
            <a:ext cx="228600" cy="762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44" y="48"/>
              </a:cxn>
            </a:cxnLst>
            <a:rect l="0" t="0" r="r" b="b"/>
            <a:pathLst>
              <a:path w="144" h="48">
                <a:moveTo>
                  <a:pt x="0" y="0"/>
                </a:moveTo>
                <a:cubicBezTo>
                  <a:pt x="60" y="20"/>
                  <a:pt x="120" y="40"/>
                  <a:pt x="144" y="48"/>
                </a:cubicBezTo>
              </a:path>
            </a:pathLst>
          </a:custGeom>
          <a:noFill/>
          <a:ln w="38100">
            <a:solidFill>
              <a:srgbClr val="00FF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+mn-ea"/>
            </a:endParaRPr>
          </a:p>
        </p:txBody>
      </p:sp>
      <p:sp>
        <p:nvSpPr>
          <p:cNvPr id="326669" name="Freeform 13">
            <a:extLst>
              <a:ext uri="{FF2B5EF4-FFF2-40B4-BE49-F238E27FC236}">
                <a16:creationId xmlns:a16="http://schemas.microsoft.com/office/drawing/2014/main" id="{430D1783-CE71-B4C4-DA74-1EF232A832FD}"/>
              </a:ext>
            </a:extLst>
          </p:cNvPr>
          <p:cNvSpPr>
            <a:spLocks/>
          </p:cNvSpPr>
          <p:nvPr/>
        </p:nvSpPr>
        <p:spPr bwMode="auto">
          <a:xfrm>
            <a:off x="4005263" y="4876800"/>
            <a:ext cx="88900" cy="1600200"/>
          </a:xfrm>
          <a:custGeom>
            <a:avLst/>
            <a:gdLst/>
            <a:ahLst/>
            <a:cxnLst>
              <a:cxn ang="0">
                <a:pos x="48" y="0"/>
              </a:cxn>
              <a:cxn ang="0">
                <a:pos x="48" y="816"/>
              </a:cxn>
              <a:cxn ang="0">
                <a:pos x="0" y="1008"/>
              </a:cxn>
            </a:cxnLst>
            <a:rect l="0" t="0" r="r" b="b"/>
            <a:pathLst>
              <a:path w="56" h="1008">
                <a:moveTo>
                  <a:pt x="48" y="0"/>
                </a:moveTo>
                <a:cubicBezTo>
                  <a:pt x="52" y="324"/>
                  <a:pt x="56" y="648"/>
                  <a:pt x="48" y="816"/>
                </a:cubicBezTo>
                <a:cubicBezTo>
                  <a:pt x="40" y="984"/>
                  <a:pt x="8" y="976"/>
                  <a:pt x="0" y="1008"/>
                </a:cubicBezTo>
              </a:path>
            </a:pathLst>
          </a:custGeom>
          <a:noFill/>
          <a:ln w="38100">
            <a:solidFill>
              <a:srgbClr val="00FF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+mn-e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8B76A8FD-31BF-34B3-64B6-30534C1CF1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600200"/>
          </a:xfrm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fr-FR" altLang="fr-FR" sz="6000">
                <a:solidFill>
                  <a:srgbClr val="000000"/>
                </a:solidFill>
                <a:ea typeface="ＭＳ Ｐゴシック" panose="020B0600070205080204" pitchFamily="34" charset="-128"/>
              </a:rPr>
              <a:t>Effets positifs de la croissance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D80CFF53-A995-9CD1-D0F7-244861050B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71600" y="2286000"/>
            <a:ext cx="6477000" cy="3810000"/>
          </a:xfrm>
        </p:spPr>
        <p:txBody>
          <a:bodyPr/>
          <a:lstStyle/>
          <a:p>
            <a:pPr>
              <a:buFontTx/>
              <a:buChar char="√"/>
            </a:pPr>
            <a:r>
              <a:rPr lang="fr-FR" altLang="fr-FR" sz="5400" b="0">
                <a:solidFill>
                  <a:srgbClr val="000000"/>
                </a:solidFill>
                <a:ea typeface="ＭＳ Ｐゴシック" panose="020B0600070205080204" pitchFamily="34" charset="-128"/>
              </a:rPr>
              <a:t> Reconstruction</a:t>
            </a:r>
          </a:p>
          <a:p>
            <a:pPr>
              <a:buFontTx/>
              <a:buChar char="√"/>
            </a:pPr>
            <a:r>
              <a:rPr lang="fr-FR" altLang="fr-FR" sz="5400" b="0">
                <a:solidFill>
                  <a:srgbClr val="000000"/>
                </a:solidFill>
                <a:ea typeface="ＭＳ Ｐゴシック" panose="020B0600070205080204" pitchFamily="34" charset="-128"/>
              </a:rPr>
              <a:t> Remodelage</a:t>
            </a:r>
          </a:p>
          <a:p>
            <a:pPr>
              <a:buFontTx/>
              <a:buChar char="√"/>
            </a:pPr>
            <a:r>
              <a:rPr lang="fr-FR" altLang="fr-FR" sz="5400" b="0">
                <a:solidFill>
                  <a:srgbClr val="000000"/>
                </a:solidFill>
                <a:ea typeface="ＭＳ Ｐゴシック" panose="020B0600070205080204" pitchFamily="34" charset="-128"/>
              </a:rPr>
              <a:t> Correction d’axe</a:t>
            </a:r>
          </a:p>
          <a:p>
            <a:pPr>
              <a:buFontTx/>
              <a:buChar char="√"/>
            </a:pPr>
            <a:r>
              <a:rPr lang="fr-FR" altLang="fr-FR" sz="5400" b="0">
                <a:solidFill>
                  <a:srgbClr val="000000"/>
                </a:solidFill>
                <a:ea typeface="ＭＳ Ｐゴシック" panose="020B0600070205080204" pitchFamily="34" charset="-128"/>
              </a:rPr>
              <a:t> Adaptation</a:t>
            </a:r>
          </a:p>
          <a:p>
            <a:endParaRPr lang="fr-FR" altLang="fr-FR" sz="5400" b="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icrosoft PowerPoint 4">
  <a:themeElements>
    <a:clrScheme name="Microsoft PowerPoint 4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icrosoft PowerPoint 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1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1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charset="0"/>
          </a:defRPr>
        </a:defPPr>
      </a:lstStyle>
    </a:lnDef>
  </a:objectDefaults>
  <a:extraClrSchemeLst>
    <a:extraClrScheme>
      <a:clrScheme name="Microsoft PowerPoint 4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PowerPoint 4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crosoft PowerPoint 4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PowerPoint 4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PowerPoint 4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PowerPoint 4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PowerPoint 4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Christophe:Logiciels:Microsoft Office:Microsoft PowerPoint 4:</Template>
  <TotalTime>1464</TotalTime>
  <Pages>1</Pages>
  <Words>999</Words>
  <Application>Microsoft Macintosh PowerPoint</Application>
  <PresentationFormat>Affichage à l'écran (4:3)</PresentationFormat>
  <Paragraphs>235</Paragraphs>
  <Slides>69</Slides>
  <Notes>67</Notes>
  <HiddenSlides>0</HiddenSlides>
  <MMClips>0</MMClips>
  <ScaleCrop>false</ScaleCrop>
  <HeadingPairs>
    <vt:vector size="8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69</vt:i4>
      </vt:variant>
    </vt:vector>
  </HeadingPairs>
  <TitlesOfParts>
    <vt:vector size="78" baseType="lpstr">
      <vt:lpstr>ＭＳ Ｐゴシック</vt:lpstr>
      <vt:lpstr>Arial</vt:lpstr>
      <vt:lpstr>Helvetica</vt:lpstr>
      <vt:lpstr>Times</vt:lpstr>
      <vt:lpstr>Times New Roman</vt:lpstr>
      <vt:lpstr>Wingdings</vt:lpstr>
      <vt:lpstr>ヒラギノ角ゴ Pro W3</vt:lpstr>
      <vt:lpstr>Microsoft PowerPoint 4</vt:lpstr>
      <vt:lpstr>Image</vt:lpstr>
      <vt:lpstr>Traumatologie pédiatrique</vt:lpstr>
      <vt:lpstr>« Children are not just small adults »  Mercer Rang</vt:lpstr>
      <vt:lpstr>Particularités de la traumatologie l’enfant</vt:lpstr>
      <vt:lpstr>Les structures indispensables à connaître</vt:lpstr>
      <vt:lpstr>Le cartilage de croissance</vt:lpstr>
      <vt:lpstr>Présentation PowerPoint</vt:lpstr>
      <vt:lpstr>Présentation PowerPoint</vt:lpstr>
      <vt:lpstr>Présentation PowerPoint</vt:lpstr>
      <vt:lpstr>Effets positifs de la croissance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Vrai pour :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Effets négatifs de la croissance</vt:lpstr>
      <vt:lpstr>Présentation PowerPoint</vt:lpstr>
      <vt:lpstr>Présentation PowerPoint</vt:lpstr>
      <vt:lpstr>Présentation PowerPoint</vt:lpstr>
      <vt:lpstr>Implique le plus souvent un traitement chirurgical : Désépiphysiodèse </vt:lpstr>
      <vt:lpstr>Présentation PowerPoint</vt:lpstr>
      <vt:lpstr>Présentation PowerPoint</vt:lpstr>
      <vt:lpstr>Présentation PowerPoint</vt:lpstr>
      <vt:lpstr>Les grands types de lésion</vt:lpstr>
      <vt:lpstr>Fractures décollements épiphysaires</vt:lpstr>
      <vt:lpstr>Traumatismes des cartilages de croissance  Décollements épiphysaires Classification de Salter et Harris</vt:lpstr>
      <vt:lpstr>Type 1</vt:lpstr>
      <vt:lpstr> </vt:lpstr>
      <vt:lpstr>Type 3 </vt:lpstr>
      <vt:lpstr>Type 4 </vt:lpstr>
      <vt:lpstr>Type 5</vt:lpstr>
      <vt:lpstr>Présentation PowerPoint</vt:lpstr>
      <vt:lpstr>Type 5</vt:lpstr>
      <vt:lpstr>Les fractures diaphyso-métaphysaires</vt:lpstr>
      <vt:lpstr>Présentation PowerPoint</vt:lpstr>
      <vt:lpstr>Courbure plastique</vt:lpstr>
      <vt:lpstr>Fracture en motte de beurre :</vt:lpstr>
      <vt:lpstr>Fractures en bois vert</vt:lpstr>
      <vt:lpstr>Présentation PowerPoint</vt:lpstr>
      <vt:lpstr>Urgence  </vt:lpstr>
      <vt:lpstr>Les grands principes de traitement</vt:lpstr>
      <vt:lpstr>Objectifs</vt:lpstr>
      <vt:lpstr>Traitement orthopédique  =</vt:lpstr>
      <vt:lpstr>Réduction orthopédique</vt:lpstr>
      <vt:lpstr>Présentation PowerPoint</vt:lpstr>
      <vt:lpstr>Fractures en bois vert</vt:lpstr>
      <vt:lpstr>Présentation PowerPoint</vt:lpstr>
      <vt:lpstr>Présentation PowerPoint</vt:lpstr>
      <vt:lpstr>Présentation PowerPoint</vt:lpstr>
      <vt:lpstr> Traitement chirurgical</vt:lpstr>
      <vt:lpstr>Présentation PowerPoint</vt:lpstr>
      <vt:lpstr>Présentation PowerPoint</vt:lpstr>
      <vt:lpstr>Enclouage élastique (Métaizeau)</vt:lpstr>
      <vt:lpstr>Présentation PowerPoint</vt:lpstr>
      <vt:lpstr>Présentation PowerPoint</vt:lpstr>
      <vt:lpstr>Présentation PowerPoint</vt:lpstr>
      <vt:lpstr>Présentation PowerPoint</vt:lpstr>
      <vt:lpstr>DE type 1 de l’humérus instable</vt:lpstr>
      <vt:lpstr>Présentation PowerPoint</vt:lpstr>
      <vt:lpstr>Fracture de Mc Farland    </vt:lpstr>
      <vt:lpstr>Surveillance sous plâtre</vt:lpstr>
      <vt:lpstr>Suivi en consultation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subject/>
  <dc:creator>chris</dc:creator>
  <cp:keywords/>
  <dc:description/>
  <cp:lastModifiedBy>Alexandre Journé</cp:lastModifiedBy>
  <cp:revision>64</cp:revision>
  <cp:lastPrinted>2009-04-22T19:24:48Z</cp:lastPrinted>
  <dcterms:created xsi:type="dcterms:W3CDTF">2012-01-15T10:16:23Z</dcterms:created>
  <dcterms:modified xsi:type="dcterms:W3CDTF">2025-11-18T20:59:57Z</dcterms:modified>
</cp:coreProperties>
</file>