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818" r:id="rId4"/>
  </p:sldMasterIdLst>
  <p:notesMasterIdLst>
    <p:notesMasterId r:id="rId18"/>
  </p:notesMasterIdLst>
  <p:handoutMasterIdLst>
    <p:handoutMasterId r:id="rId19"/>
  </p:handoutMasterIdLst>
  <p:sldIdLst>
    <p:sldId id="268" r:id="rId5"/>
    <p:sldId id="270" r:id="rId6"/>
    <p:sldId id="271" r:id="rId7"/>
    <p:sldId id="272" r:id="rId8"/>
    <p:sldId id="273" r:id="rId9"/>
    <p:sldId id="275" r:id="rId10"/>
    <p:sldId id="274" r:id="rId11"/>
    <p:sldId id="277" r:id="rId12"/>
    <p:sldId id="278" r:id="rId13"/>
    <p:sldId id="276" r:id="rId14"/>
    <p:sldId id="279" r:id="rId15"/>
    <p:sldId id="281" r:id="rId16"/>
    <p:sldId id="26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AC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580"/>
  </p:normalViewPr>
  <p:slideViewPr>
    <p:cSldViewPr snapToGrid="0" snapToObjects="1">
      <p:cViewPr varScale="1">
        <p:scale>
          <a:sx n="68" d="100"/>
          <a:sy n="68" d="100"/>
        </p:scale>
        <p:origin x="61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6" d="100"/>
          <a:sy n="86" d="100"/>
        </p:scale>
        <p:origin x="299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521EAB02-C5D7-441F-94E1-1DFAF8438C7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61ECA3A-1DAA-4857-A79C-BD305F8FD5E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0E0152-FD71-476E-93B4-2748553546FC}" type="datetimeFigureOut">
              <a:rPr lang="fr-FR" smtClean="0"/>
              <a:t>09/09/2024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D882947-8B7E-474F-B2B9-8F7B6419AD2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E524388-0661-40D8-A5D4-4FDBAC9D35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74615-8211-4040-8E35-D931AC58C4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645305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18C28-E326-4E30-9CF2-2C1A4C894E1E}" type="datetimeFigureOut">
              <a:rPr lang="fr-FR" noProof="0" smtClean="0"/>
              <a:t>09/09/2024</a:t>
            </a:fld>
            <a:endParaRPr lang="fr-FR" noProof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noProof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E0709-8032-4F3E-A041-680E7FBB13CC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857117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9E0709-8032-4F3E-A041-680E7FBB13C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9695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9E0709-8032-4F3E-A041-680E7FBB13CC}" type="slidenum">
              <a:rPr lang="fr-FR" noProof="0" smtClean="0"/>
              <a:t>13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179704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4D57ED5-9CB3-4471-9B6F-968F3C8F84E1}" type="datetime1">
              <a:rPr lang="fr-FR" noProof="0" smtClean="0"/>
              <a:t>09/09/2024</a:t>
            </a:fld>
            <a:endParaRPr lang="fr-FR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noProof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038398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2C21BD6-09AD-4CE8-91E4-0CCB39C35B1C}" type="datetime1">
              <a:rPr lang="fr-FR" noProof="0" smtClean="0"/>
              <a:t>09/09/2024</a:t>
            </a:fld>
            <a:endParaRPr lang="fr-FR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noProof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662683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C77B77F-91DD-4C26-904A-477D7569DB10}" type="datetime1">
              <a:rPr lang="fr-FR" noProof="0" smtClean="0"/>
              <a:t>09/09/2024</a:t>
            </a:fld>
            <a:endParaRPr lang="fr-FR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noProof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278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F2D40E6-123C-44C7-96E6-E5EB17E95AC5}" type="datetime1">
              <a:rPr lang="fr-FR" noProof="0" smtClean="0"/>
              <a:t>09/09/2024</a:t>
            </a:fld>
            <a:endParaRPr lang="fr-F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noProof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16189563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F2D40E6-123C-44C7-96E6-E5EB17E95AC5}" type="datetime1">
              <a:rPr lang="fr-FR" noProof="0" smtClean="0"/>
              <a:t>09/09/2024</a:t>
            </a:fld>
            <a:endParaRPr lang="fr-F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noProof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887685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E9C6408-3BC8-40DF-BC19-0E01079E3CE3}" type="datetime1">
              <a:rPr lang="fr-FR" noProof="0" smtClean="0"/>
              <a:t>09/09/2024</a:t>
            </a:fld>
            <a:endParaRPr lang="fr-F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noProof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823987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75489E5-EE2A-4D3B-B34D-823A7028B4FB}" type="datetime1">
              <a:rPr lang="fr-FR" noProof="0" smtClean="0"/>
              <a:t>09/09/2024</a:t>
            </a:fld>
            <a:endParaRPr lang="fr-FR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noProof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2424413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D123ACB-C9EE-4C9E-B8CE-AAAC5E9A0232}" type="datetime1">
              <a:rPr lang="fr-FR" noProof="0" smtClean="0"/>
              <a:t>09/09/2024</a:t>
            </a:fld>
            <a:endParaRPr lang="fr-FR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noProof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217C01CDF565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935285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860E4D8-56D9-4E46-AB44-CADDEB05CB81}" type="datetime1">
              <a:rPr lang="fr-FR" noProof="0" smtClean="0"/>
              <a:t>09/09/2024</a:t>
            </a:fld>
            <a:endParaRPr lang="fr-FR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noProof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217C01CDF565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90762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F2D40E6-123C-44C7-96E6-E5EB17E95AC5}" type="datetime1">
              <a:rPr lang="fr-FR" noProof="0" smtClean="0"/>
              <a:t>09/09/2024</a:t>
            </a:fld>
            <a:endParaRPr lang="fr-FR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noProof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92183942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ADDB20C-1774-4B16-9666-0BE66B3E81AC}" type="datetime1">
              <a:rPr lang="fr-FR" noProof="0" smtClean="0"/>
              <a:t>09/09/2024</a:t>
            </a:fld>
            <a:endParaRPr lang="fr-F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noProof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245193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F37DF42-8FE2-4196-B087-A644399BE082}" type="datetime1">
              <a:rPr lang="fr-FR" noProof="0" smtClean="0"/>
              <a:t>09/09/2024</a:t>
            </a:fld>
            <a:endParaRPr lang="fr-FR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noProof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698817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F2D40E6-123C-44C7-96E6-E5EB17E95AC5}" type="datetime1">
              <a:rPr lang="fr-FR" noProof="0" smtClean="0"/>
              <a:t>09/09/2024</a:t>
            </a:fld>
            <a:endParaRPr lang="fr-FR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noProof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54513978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9AA5441-00F0-4727-A8C3-46A783FC5724}" type="datetime1">
              <a:rPr lang="fr-FR" noProof="0" smtClean="0"/>
              <a:t>09/09/2024</a:t>
            </a:fld>
            <a:endParaRPr lang="fr-FR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noProof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447205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032274E-A475-49B8-A4A0-80F13BCA3C3A}" type="datetime1">
              <a:rPr lang="fr-FR" noProof="0" smtClean="0"/>
              <a:t>09/09/2024</a:t>
            </a:fld>
            <a:endParaRPr lang="fr-F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noProof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217C01CDF565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256730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9CED46A-8872-470A-807E-03961E183B93}" type="datetime1">
              <a:rPr lang="fr-FR" noProof="0" smtClean="0"/>
              <a:t>09/09/2024</a:t>
            </a:fld>
            <a:endParaRPr lang="fr-F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noProof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656986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F2D40E6-123C-44C7-96E6-E5EB17E95AC5}" type="datetime1">
              <a:rPr lang="fr-FR" noProof="0" smtClean="0"/>
              <a:t>09/09/2024</a:t>
            </a:fld>
            <a:endParaRPr lang="fr-FR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rtl="0"/>
            <a:fld id="{D57F1E4F-1CFF-5643-939E-217C01CDF565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9353699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  <p:sldLayoutId id="2147483833" r:id="rId15"/>
    <p:sldLayoutId id="2147483834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71000">
              <a:schemeClr val="accent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points lumineux">
            <a:extLst>
              <a:ext uri="{FF2B5EF4-FFF2-40B4-BE49-F238E27FC236}">
                <a16:creationId xmlns:a16="http://schemas.microsoft.com/office/drawing/2014/main" id="{1A23FE0C-9A67-334E-9B7F-83AA9CF636A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F266081D-517B-5D43-A7B4-E67DDEDC0B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fr-FR" dirty="0"/>
              <a:t>Cours Inaugural MK4: les points et dates phares</a:t>
            </a:r>
          </a:p>
        </p:txBody>
      </p:sp>
      <p:sp>
        <p:nvSpPr>
          <p:cNvPr id="13" name="Sous-titre 12">
            <a:extLst>
              <a:ext uri="{FF2B5EF4-FFF2-40B4-BE49-F238E27FC236}">
                <a16:creationId xmlns:a16="http://schemas.microsoft.com/office/drawing/2014/main" id="{F05262DB-6398-4AF9-96A3-041CFB1123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fr-FR" dirty="0"/>
              <a:t>Edith COMEMALE Référente pédagogique MK4</a:t>
            </a:r>
          </a:p>
        </p:txBody>
      </p:sp>
    </p:spTree>
    <p:extLst>
      <p:ext uri="{BB962C8B-B14F-4D97-AF65-F5344CB8AC3E}">
        <p14:creationId xmlns:p14="http://schemas.microsoft.com/office/powerpoint/2010/main" val="312941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773F7B-AB23-4F06-AB7B-07B9D388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4722" y="0"/>
            <a:ext cx="8911687" cy="691123"/>
          </a:xfrm>
        </p:spPr>
        <p:txBody>
          <a:bodyPr/>
          <a:lstStyle/>
          <a:p>
            <a:pPr algn="ctr"/>
            <a:r>
              <a:rPr lang="fr-FR" dirty="0"/>
              <a:t>Le SSES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6D8F3316-F824-48AD-8123-FA9DEE2DB8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186106"/>
              </p:ext>
            </p:extLst>
          </p:nvPr>
        </p:nvGraphicFramePr>
        <p:xfrm>
          <a:off x="659705" y="1515649"/>
          <a:ext cx="10872590" cy="3895592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4695205">
                  <a:extLst>
                    <a:ext uri="{9D8B030D-6E8A-4147-A177-3AD203B41FA5}">
                      <a16:colId xmlns:a16="http://schemas.microsoft.com/office/drawing/2014/main" val="312728714"/>
                    </a:ext>
                  </a:extLst>
                </a:gridCol>
                <a:gridCol w="1482180">
                  <a:extLst>
                    <a:ext uri="{9D8B030D-6E8A-4147-A177-3AD203B41FA5}">
                      <a16:colId xmlns:a16="http://schemas.microsoft.com/office/drawing/2014/main" val="2062749193"/>
                    </a:ext>
                  </a:extLst>
                </a:gridCol>
                <a:gridCol w="4695205">
                  <a:extLst>
                    <a:ext uri="{9D8B030D-6E8A-4147-A177-3AD203B41FA5}">
                      <a16:colId xmlns:a16="http://schemas.microsoft.com/office/drawing/2014/main" val="2043671361"/>
                    </a:ext>
                  </a:extLst>
                </a:gridCol>
              </a:tblGrid>
              <a:tr h="2760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Nom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Etudiants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Date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extLst>
                  <a:ext uri="{0D108BD9-81ED-4DB2-BD59-A6C34878D82A}">
                    <a16:rowId xmlns:a16="http://schemas.microsoft.com/office/drawing/2014/main" val="1245055159"/>
                  </a:ext>
                </a:extLst>
              </a:tr>
              <a:tr h="5672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Présentation du SSES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IFSI/IFMK promo entière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09/09/2024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extLst>
                  <a:ext uri="{0D108BD9-81ED-4DB2-BD59-A6C34878D82A}">
                    <a16:rowId xmlns:a16="http://schemas.microsoft.com/office/drawing/2014/main" val="2897837639"/>
                  </a:ext>
                </a:extLst>
              </a:tr>
              <a:tr h="5672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ED 1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Par groupe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06/11/2024</a:t>
                      </a:r>
                    </a:p>
                  </a:txBody>
                  <a:tcPr marL="60668" marR="60668" marT="0" marB="0"/>
                </a:tc>
                <a:extLst>
                  <a:ext uri="{0D108BD9-81ED-4DB2-BD59-A6C34878D82A}">
                    <a16:rowId xmlns:a16="http://schemas.microsoft.com/office/drawing/2014/main" val="3998566406"/>
                  </a:ext>
                </a:extLst>
              </a:tr>
              <a:tr h="2761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ED 2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Par groupe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02/12/2024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extLst>
                  <a:ext uri="{0D108BD9-81ED-4DB2-BD59-A6C34878D82A}">
                    <a16:rowId xmlns:a16="http://schemas.microsoft.com/office/drawing/2014/main" val="131396692"/>
                  </a:ext>
                </a:extLst>
              </a:tr>
              <a:tr h="2761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TPG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Par groupe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05/02/2025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extLst>
                  <a:ext uri="{0D108BD9-81ED-4DB2-BD59-A6C34878D82A}">
                    <a16:rowId xmlns:a16="http://schemas.microsoft.com/office/drawing/2014/main" val="4271265194"/>
                  </a:ext>
                </a:extLst>
              </a:tr>
              <a:tr h="2761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Construction de la démarche projet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Par groupe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03/02/2025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extLst>
                  <a:ext uri="{0D108BD9-81ED-4DB2-BD59-A6C34878D82A}">
                    <a16:rowId xmlns:a16="http://schemas.microsoft.com/office/drawing/2014/main" val="1109072947"/>
                  </a:ext>
                </a:extLst>
              </a:tr>
              <a:tr h="2761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Construction de la démarche projet fin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Par groupe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07/02/2025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extLst>
                  <a:ext uri="{0D108BD9-81ED-4DB2-BD59-A6C34878D82A}">
                    <a16:rowId xmlns:a16="http://schemas.microsoft.com/office/drawing/2014/main" val="3779949477"/>
                  </a:ext>
                </a:extLst>
              </a:tr>
              <a:tr h="27612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Rendu de la fiche projet maquette sur MOODLE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07/02/2025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extLst>
                  <a:ext uri="{0D108BD9-81ED-4DB2-BD59-A6C34878D82A}">
                    <a16:rowId xmlns:a16="http://schemas.microsoft.com/office/drawing/2014/main" val="39353930"/>
                  </a:ext>
                </a:extLst>
              </a:tr>
              <a:tr h="2761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Répétition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Par groupe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17/03/2025 (libérer 1J de stage)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extLst>
                  <a:ext uri="{0D108BD9-81ED-4DB2-BD59-A6C34878D82A}">
                    <a16:rowId xmlns:a16="http://schemas.microsoft.com/office/drawing/2014/main" val="161892258"/>
                  </a:ext>
                </a:extLst>
              </a:tr>
              <a:tr h="276127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Semaine SESS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Par groupe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31/03 au 02/04/2025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extLst>
                  <a:ext uri="{0D108BD9-81ED-4DB2-BD59-A6C34878D82A}">
                    <a16:rowId xmlns:a16="http://schemas.microsoft.com/office/drawing/2014/main" val="3338608092"/>
                  </a:ext>
                </a:extLst>
              </a:tr>
              <a:tr h="2761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Finalisation présentation orale 03/04/2025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extLst>
                  <a:ext uri="{0D108BD9-81ED-4DB2-BD59-A6C34878D82A}">
                    <a16:rowId xmlns:a16="http://schemas.microsoft.com/office/drawing/2014/main" val="1936102850"/>
                  </a:ext>
                </a:extLst>
              </a:tr>
              <a:tr h="2761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Oraux 04/04/2025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extLst>
                  <a:ext uri="{0D108BD9-81ED-4DB2-BD59-A6C34878D82A}">
                    <a16:rowId xmlns:a16="http://schemas.microsoft.com/office/drawing/2014/main" val="2064934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9958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3B3F9F-5841-417A-8CF9-31C97B9C2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4618" y="650206"/>
            <a:ext cx="8911687" cy="1280890"/>
          </a:xfrm>
        </p:spPr>
        <p:txBody>
          <a:bodyPr/>
          <a:lstStyle/>
          <a:p>
            <a:pPr algn="ctr"/>
            <a:r>
              <a:rPr lang="fr-FR" dirty="0"/>
              <a:t>Calendrier des stages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F8B55BE7-91E8-4E52-A9B3-32A36E0BA9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48755"/>
              </p:ext>
            </p:extLst>
          </p:nvPr>
        </p:nvGraphicFramePr>
        <p:xfrm>
          <a:off x="1365337" y="2938379"/>
          <a:ext cx="9926333" cy="128089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568050">
                  <a:extLst>
                    <a:ext uri="{9D8B030D-6E8A-4147-A177-3AD203B41FA5}">
                      <a16:colId xmlns:a16="http://schemas.microsoft.com/office/drawing/2014/main" val="3875891394"/>
                    </a:ext>
                  </a:extLst>
                </a:gridCol>
                <a:gridCol w="7358283">
                  <a:extLst>
                    <a:ext uri="{9D8B030D-6E8A-4147-A177-3AD203B41FA5}">
                      <a16:colId xmlns:a16="http://schemas.microsoft.com/office/drawing/2014/main" val="2277119948"/>
                    </a:ext>
                  </a:extLst>
                </a:gridCol>
              </a:tblGrid>
              <a:tr h="426848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Calendrier Stage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528861"/>
                  </a:ext>
                </a:extLst>
              </a:tr>
              <a:tr h="4270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Stage S5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Du 30/09/2024 au 1/11/2024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extLst>
                  <a:ext uri="{0D108BD9-81ED-4DB2-BD59-A6C34878D82A}">
                    <a16:rowId xmlns:a16="http://schemas.microsoft.com/office/drawing/2014/main" val="3528729126"/>
                  </a:ext>
                </a:extLst>
              </a:tr>
              <a:tr h="4270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Stage  S6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Du 17/02/2025 au 28/03/2025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extLst>
                  <a:ext uri="{0D108BD9-81ED-4DB2-BD59-A6C34878D82A}">
                    <a16:rowId xmlns:a16="http://schemas.microsoft.com/office/drawing/2014/main" val="24113417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64529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CF88DB-EB0B-42E7-81B1-0157E433D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520" y="364040"/>
            <a:ext cx="8911687" cy="554241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Les associations</a:t>
            </a:r>
          </a:p>
        </p:txBody>
      </p:sp>
      <p:sp>
        <p:nvSpPr>
          <p:cNvPr id="10" name="Larme 9">
            <a:extLst>
              <a:ext uri="{FF2B5EF4-FFF2-40B4-BE49-F238E27FC236}">
                <a16:creationId xmlns:a16="http://schemas.microsoft.com/office/drawing/2014/main" id="{DB9A8835-B876-47B4-84FA-2FD32351806A}"/>
              </a:ext>
            </a:extLst>
          </p:cNvPr>
          <p:cNvSpPr/>
          <p:nvPr/>
        </p:nvSpPr>
        <p:spPr>
          <a:xfrm rot="7897234">
            <a:off x="4281699" y="2988298"/>
            <a:ext cx="876693" cy="867266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Larme 10">
            <a:extLst>
              <a:ext uri="{FF2B5EF4-FFF2-40B4-BE49-F238E27FC236}">
                <a16:creationId xmlns:a16="http://schemas.microsoft.com/office/drawing/2014/main" id="{C419CE13-9972-4A8C-95A8-B43F3537D577}"/>
              </a:ext>
            </a:extLst>
          </p:cNvPr>
          <p:cNvSpPr/>
          <p:nvPr/>
        </p:nvSpPr>
        <p:spPr>
          <a:xfrm rot="7897234">
            <a:off x="7559518" y="2988297"/>
            <a:ext cx="876693" cy="867266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E61B68A-E896-4C7F-8F63-8EE9BDB29F7F}"/>
              </a:ext>
            </a:extLst>
          </p:cNvPr>
          <p:cNvSpPr txBox="1"/>
          <p:nvPr/>
        </p:nvSpPr>
        <p:spPr>
          <a:xfrm>
            <a:off x="3353158" y="4426839"/>
            <a:ext cx="27337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/>
              <a:t>ssus</a:t>
            </a:r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60E6FDE8-520F-4EA8-ADD4-25007A415E76}"/>
              </a:ext>
            </a:extLst>
          </p:cNvPr>
          <p:cNvSpPr txBox="1"/>
          <p:nvPr/>
        </p:nvSpPr>
        <p:spPr>
          <a:xfrm>
            <a:off x="7008620" y="4581428"/>
            <a:ext cx="2199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Tutorat d’anglais</a:t>
            </a:r>
          </a:p>
        </p:txBody>
      </p:sp>
    </p:spTree>
    <p:extLst>
      <p:ext uri="{BB962C8B-B14F-4D97-AF65-F5344CB8AC3E}">
        <p14:creationId xmlns:p14="http://schemas.microsoft.com/office/powerpoint/2010/main" val="825699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71000">
              <a:schemeClr val="accent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points lumineux">
            <a:extLst>
              <a:ext uri="{FF2B5EF4-FFF2-40B4-BE49-F238E27FC236}">
                <a16:creationId xmlns:a16="http://schemas.microsoft.com/office/drawing/2014/main" id="{1A23FE0C-9A67-334E-9B7F-83AA9CF636A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5"/>
            <a:ext cx="12192000" cy="685799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F266081D-517B-5D43-A7B4-E67DDEDC0B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fr-FR"/>
              <a:t>Merci</a:t>
            </a:r>
          </a:p>
        </p:txBody>
      </p:sp>
    </p:spTree>
    <p:extLst>
      <p:ext uri="{BB962C8B-B14F-4D97-AF65-F5344CB8AC3E}">
        <p14:creationId xmlns:p14="http://schemas.microsoft.com/office/powerpoint/2010/main" val="4063739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E9A9EE-B222-4D30-A47E-C2FC8856D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Rappels des consignes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F20D9C-14F1-48F6-A8D2-2A5ED533D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Tenu de TP</a:t>
            </a:r>
          </a:p>
          <a:p>
            <a:r>
              <a:rPr lang="fr-FR" dirty="0"/>
              <a:t>Ponctualité</a:t>
            </a:r>
          </a:p>
          <a:p>
            <a:r>
              <a:rPr lang="fr-FR" dirty="0"/>
              <a:t>0 téléphone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2727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42D032-F475-4AFE-9C9E-28C595FA9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Points clés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0F437B-612F-41EA-9BA5-13950AE00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3893127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Jeudi balisés TUC/Sport &amp; Cie </a:t>
            </a:r>
          </a:p>
          <a:p>
            <a:r>
              <a:rPr lang="fr-FR" dirty="0"/>
              <a:t>Jour de TD: Mardi journée et vendredi après-midi</a:t>
            </a:r>
          </a:p>
          <a:p>
            <a:r>
              <a:rPr lang="fr-FR" dirty="0"/>
              <a:t>Chartes du consentement</a:t>
            </a:r>
          </a:p>
          <a:p>
            <a:r>
              <a:rPr lang="fr-FR" dirty="0"/>
              <a:t>Sensibilisation aux violences : simulation ?</a:t>
            </a:r>
          </a:p>
          <a:p>
            <a:r>
              <a:rPr lang="fr-FR" dirty="0"/>
              <a:t>Optionnelles </a:t>
            </a:r>
          </a:p>
          <a:p>
            <a:r>
              <a:rPr lang="fr-FR" dirty="0"/>
              <a:t>Diminution nombre de CM au profit des TD/ED Workshop</a:t>
            </a:r>
          </a:p>
          <a:p>
            <a:r>
              <a:rPr lang="fr-FR" dirty="0"/>
              <a:t>Diminution nombre de CC </a:t>
            </a:r>
          </a:p>
          <a:p>
            <a:r>
              <a:rPr lang="fr-FR" dirty="0"/>
              <a:t>GOP S6, Oraux S5</a:t>
            </a:r>
          </a:p>
          <a:p>
            <a:r>
              <a:rPr lang="fr-FR" dirty="0"/>
              <a:t>- QCM / + QROC, si QCM = cas clinique</a:t>
            </a:r>
          </a:p>
          <a:p>
            <a:r>
              <a:rPr lang="fr-FR" dirty="0" err="1"/>
              <a:t>Pix</a:t>
            </a:r>
            <a:r>
              <a:rPr lang="fr-FR" dirty="0"/>
              <a:t> – Pro</a:t>
            </a:r>
          </a:p>
          <a:p>
            <a:r>
              <a:rPr lang="fr-FR" dirty="0"/>
              <a:t>Mémoire</a:t>
            </a:r>
          </a:p>
          <a:p>
            <a:r>
              <a:rPr lang="fr-FR" dirty="0"/>
              <a:t>Règlement intérieur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8594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1E3DF0-4DE4-40CA-86C7-C7A42E41B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Rétroplanning S5</a:t>
            </a:r>
          </a:p>
        </p:txBody>
      </p:sp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FD25E929-04B6-473A-A55D-CA30BF7988E8}"/>
              </a:ext>
            </a:extLst>
          </p:cNvPr>
          <p:cNvSpPr/>
          <p:nvPr/>
        </p:nvSpPr>
        <p:spPr>
          <a:xfrm>
            <a:off x="1014607" y="3275370"/>
            <a:ext cx="10490004" cy="8674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AC0AD5F-15D0-411A-93AD-EF8E5A93C4BF}"/>
              </a:ext>
            </a:extLst>
          </p:cNvPr>
          <p:cNvSpPr txBox="1"/>
          <p:nvPr/>
        </p:nvSpPr>
        <p:spPr>
          <a:xfrm rot="16200000" flipH="1">
            <a:off x="440288" y="2482334"/>
            <a:ext cx="1148639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err="1"/>
              <a:t>Rentréé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2AA3D9B-D06D-4D95-BBD3-ECDD0C3055CC}"/>
              </a:ext>
            </a:extLst>
          </p:cNvPr>
          <p:cNvSpPr txBox="1"/>
          <p:nvPr/>
        </p:nvSpPr>
        <p:spPr>
          <a:xfrm>
            <a:off x="3576181" y="2889013"/>
            <a:ext cx="124007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Stage S5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470214D-A7E5-4955-80AC-B6C33145B05D}"/>
              </a:ext>
            </a:extLst>
          </p:cNvPr>
          <p:cNvSpPr txBox="1"/>
          <p:nvPr/>
        </p:nvSpPr>
        <p:spPr>
          <a:xfrm>
            <a:off x="10133556" y="2594989"/>
            <a:ext cx="18288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Vacances de Noël / Révision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1881BA0-511F-4ECF-9D62-4BEA6C926262}"/>
              </a:ext>
            </a:extLst>
          </p:cNvPr>
          <p:cNvSpPr txBox="1"/>
          <p:nvPr/>
        </p:nvSpPr>
        <p:spPr>
          <a:xfrm rot="16200000">
            <a:off x="334280" y="4974926"/>
            <a:ext cx="1360656" cy="36933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4/09/2023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2E1867B-CFF8-4CE8-9C43-D06359754CC9}"/>
              </a:ext>
            </a:extLst>
          </p:cNvPr>
          <p:cNvSpPr txBox="1"/>
          <p:nvPr/>
        </p:nvSpPr>
        <p:spPr>
          <a:xfrm>
            <a:off x="3306871" y="3524417"/>
            <a:ext cx="177869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Octobre 2023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43C7911-C12F-44FC-AC25-87E75D830E54}"/>
              </a:ext>
            </a:extLst>
          </p:cNvPr>
          <p:cNvSpPr txBox="1"/>
          <p:nvPr/>
        </p:nvSpPr>
        <p:spPr>
          <a:xfrm>
            <a:off x="687389" y="3524417"/>
            <a:ext cx="215331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Septembre 2023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AAC90B0-BFDC-45B4-AEA4-B133C994FC8C}"/>
              </a:ext>
            </a:extLst>
          </p:cNvPr>
          <p:cNvSpPr txBox="1"/>
          <p:nvPr/>
        </p:nvSpPr>
        <p:spPr>
          <a:xfrm>
            <a:off x="5977003" y="3517203"/>
            <a:ext cx="198955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Novembre 2023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3C7FA36-F4DE-47A6-9E12-221408F67F1C}"/>
              </a:ext>
            </a:extLst>
          </p:cNvPr>
          <p:cNvSpPr txBox="1"/>
          <p:nvPr/>
        </p:nvSpPr>
        <p:spPr>
          <a:xfrm>
            <a:off x="8634608" y="3517203"/>
            <a:ext cx="198955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Décembre 2023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5863C7E-D12D-4971-ABA1-B583F5ADA0CD}"/>
              </a:ext>
            </a:extLst>
          </p:cNvPr>
          <p:cNvSpPr txBox="1"/>
          <p:nvPr/>
        </p:nvSpPr>
        <p:spPr>
          <a:xfrm rot="16200000" flipH="1">
            <a:off x="6620560" y="2410323"/>
            <a:ext cx="1578279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Oraux SCA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1220AAA-00FB-4C0A-AEB9-F2B306A927FF}"/>
              </a:ext>
            </a:extLst>
          </p:cNvPr>
          <p:cNvSpPr txBox="1"/>
          <p:nvPr/>
        </p:nvSpPr>
        <p:spPr>
          <a:xfrm rot="16200000">
            <a:off x="3476328" y="4933762"/>
            <a:ext cx="1967059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Avoir un DDM ?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0D2EEAE-EEEE-4492-A673-6D0ECF8CC1CB}"/>
              </a:ext>
            </a:extLst>
          </p:cNvPr>
          <p:cNvSpPr txBox="1"/>
          <p:nvPr/>
        </p:nvSpPr>
        <p:spPr>
          <a:xfrm rot="16200000" flipH="1">
            <a:off x="8809936" y="2301566"/>
            <a:ext cx="1578279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Oraux S5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0EE9FACA-D74B-4369-BA8C-90257FFCFDD1}"/>
              </a:ext>
            </a:extLst>
          </p:cNvPr>
          <p:cNvSpPr txBox="1"/>
          <p:nvPr/>
        </p:nvSpPr>
        <p:spPr>
          <a:xfrm rot="16200000" flipH="1">
            <a:off x="8127985" y="4693020"/>
            <a:ext cx="174470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CC Mémoire? </a:t>
            </a:r>
          </a:p>
        </p:txBody>
      </p:sp>
    </p:spTree>
    <p:extLst>
      <p:ext uri="{BB962C8B-B14F-4D97-AF65-F5344CB8AC3E}">
        <p14:creationId xmlns:p14="http://schemas.microsoft.com/office/powerpoint/2010/main" val="912356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1E3DF0-4DE4-40CA-86C7-C7A42E41B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-14048"/>
            <a:ext cx="8911687" cy="652934"/>
          </a:xfrm>
        </p:spPr>
        <p:txBody>
          <a:bodyPr/>
          <a:lstStyle/>
          <a:p>
            <a:r>
              <a:rPr lang="fr-FR" dirty="0"/>
              <a:t>Rétroplanning S6</a:t>
            </a:r>
          </a:p>
        </p:txBody>
      </p:sp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FD25E929-04B6-473A-A55D-CA30BF7988E8}"/>
              </a:ext>
            </a:extLst>
          </p:cNvPr>
          <p:cNvSpPr/>
          <p:nvPr/>
        </p:nvSpPr>
        <p:spPr>
          <a:xfrm>
            <a:off x="688930" y="3275370"/>
            <a:ext cx="11073009" cy="8674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AC0AD5F-15D0-411A-93AD-EF8E5A93C4BF}"/>
              </a:ext>
            </a:extLst>
          </p:cNvPr>
          <p:cNvSpPr txBox="1"/>
          <p:nvPr/>
        </p:nvSpPr>
        <p:spPr>
          <a:xfrm rot="16200000" flipH="1">
            <a:off x="-73694" y="2155530"/>
            <a:ext cx="152525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Partiels S5 : écrit + GOP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2AA3D9B-D06D-4D95-BBD3-ECDD0C3055CC}"/>
              </a:ext>
            </a:extLst>
          </p:cNvPr>
          <p:cNvSpPr txBox="1"/>
          <p:nvPr/>
        </p:nvSpPr>
        <p:spPr>
          <a:xfrm>
            <a:off x="2686835" y="2889013"/>
            <a:ext cx="233132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Stage S6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1881BA0-511F-4ECF-9D62-4BEA6C926262}"/>
              </a:ext>
            </a:extLst>
          </p:cNvPr>
          <p:cNvSpPr txBox="1"/>
          <p:nvPr/>
        </p:nvSpPr>
        <p:spPr>
          <a:xfrm rot="16200000">
            <a:off x="-129896" y="4787827"/>
            <a:ext cx="1360656" cy="36933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Sem 5/01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2E1867B-CFF8-4CE8-9C43-D06359754CC9}"/>
              </a:ext>
            </a:extLst>
          </p:cNvPr>
          <p:cNvSpPr txBox="1"/>
          <p:nvPr/>
        </p:nvSpPr>
        <p:spPr>
          <a:xfrm>
            <a:off x="1966625" y="3524417"/>
            <a:ext cx="150938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Févier 2024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43C7911-C12F-44FC-AC25-87E75D830E54}"/>
              </a:ext>
            </a:extLst>
          </p:cNvPr>
          <p:cNvSpPr txBox="1"/>
          <p:nvPr/>
        </p:nvSpPr>
        <p:spPr>
          <a:xfrm>
            <a:off x="361713" y="3524417"/>
            <a:ext cx="155477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Janvier 2024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AAC90B0-BFDC-45B4-AEA4-B133C994FC8C}"/>
              </a:ext>
            </a:extLst>
          </p:cNvPr>
          <p:cNvSpPr txBox="1"/>
          <p:nvPr/>
        </p:nvSpPr>
        <p:spPr>
          <a:xfrm>
            <a:off x="5135646" y="3517203"/>
            <a:ext cx="1772113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Avril 2024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3C7FA36-F4DE-47A6-9E12-221408F67F1C}"/>
              </a:ext>
            </a:extLst>
          </p:cNvPr>
          <p:cNvSpPr txBox="1"/>
          <p:nvPr/>
        </p:nvSpPr>
        <p:spPr>
          <a:xfrm>
            <a:off x="8981285" y="3502065"/>
            <a:ext cx="150938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Juin 2024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A6C0E33-964E-4C4A-98D3-313E3F61E570}"/>
              </a:ext>
            </a:extLst>
          </p:cNvPr>
          <p:cNvSpPr txBox="1"/>
          <p:nvPr/>
        </p:nvSpPr>
        <p:spPr>
          <a:xfrm>
            <a:off x="3533827" y="3524417"/>
            <a:ext cx="150938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Mars 2024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476DB3D-4338-48DC-A8E3-158611B4FA66}"/>
              </a:ext>
            </a:extLst>
          </p:cNvPr>
          <p:cNvSpPr txBox="1"/>
          <p:nvPr/>
        </p:nvSpPr>
        <p:spPr>
          <a:xfrm>
            <a:off x="7106245" y="3509988"/>
            <a:ext cx="1772113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Mai 2024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ADBC581-2046-442B-BF8B-824474D4891B}"/>
              </a:ext>
            </a:extLst>
          </p:cNvPr>
          <p:cNvSpPr txBox="1"/>
          <p:nvPr/>
        </p:nvSpPr>
        <p:spPr>
          <a:xfrm rot="16200000">
            <a:off x="6194311" y="2086477"/>
            <a:ext cx="227785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Révision partiels S6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F96EF36-637F-4734-9075-9CCDF0137A30}"/>
              </a:ext>
            </a:extLst>
          </p:cNvPr>
          <p:cNvSpPr txBox="1"/>
          <p:nvPr/>
        </p:nvSpPr>
        <p:spPr>
          <a:xfrm rot="16200000">
            <a:off x="7085320" y="4938245"/>
            <a:ext cx="217126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À partir du 23/05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D12C409E-E3D9-497D-BFEF-074474D47DBD}"/>
              </a:ext>
            </a:extLst>
          </p:cNvPr>
          <p:cNvSpPr txBox="1"/>
          <p:nvPr/>
        </p:nvSpPr>
        <p:spPr>
          <a:xfrm rot="16200000">
            <a:off x="7000069" y="2253595"/>
            <a:ext cx="1883289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Partiels S6: écrit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1C66596C-6CAB-47BE-90FD-5BBA45098569}"/>
              </a:ext>
            </a:extLst>
          </p:cNvPr>
          <p:cNvSpPr txBox="1"/>
          <p:nvPr/>
        </p:nvSpPr>
        <p:spPr>
          <a:xfrm rot="16200000">
            <a:off x="7480824" y="2072021"/>
            <a:ext cx="220786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Partiels S6: GOP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C6D0187E-134A-4E3A-8DE1-719F78FA3AFC}"/>
              </a:ext>
            </a:extLst>
          </p:cNvPr>
          <p:cNvSpPr txBox="1"/>
          <p:nvPr/>
        </p:nvSpPr>
        <p:spPr>
          <a:xfrm rot="16200000">
            <a:off x="5214401" y="2703468"/>
            <a:ext cx="86742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SCA </a:t>
            </a:r>
          </a:p>
        </p:txBody>
      </p:sp>
      <p:sp>
        <p:nvSpPr>
          <p:cNvPr id="36" name="Flèche : droite 35">
            <a:extLst>
              <a:ext uri="{FF2B5EF4-FFF2-40B4-BE49-F238E27FC236}">
                <a16:creationId xmlns:a16="http://schemas.microsoft.com/office/drawing/2014/main" id="{DF9F2564-D8C8-4759-8A50-B6DE4DF552ED}"/>
              </a:ext>
            </a:extLst>
          </p:cNvPr>
          <p:cNvSpPr/>
          <p:nvPr/>
        </p:nvSpPr>
        <p:spPr>
          <a:xfrm>
            <a:off x="688931" y="3275370"/>
            <a:ext cx="11073009" cy="8674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0DC812D9-6DC6-4702-8D6F-DF3AC91E5851}"/>
              </a:ext>
            </a:extLst>
          </p:cNvPr>
          <p:cNvSpPr txBox="1"/>
          <p:nvPr/>
        </p:nvSpPr>
        <p:spPr>
          <a:xfrm rot="16200000" flipH="1">
            <a:off x="-73693" y="2155530"/>
            <a:ext cx="152525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Partiels S5 : écrit + GOP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7F30851B-EFA0-4D40-BD3D-8D6DEC996462}"/>
              </a:ext>
            </a:extLst>
          </p:cNvPr>
          <p:cNvSpPr txBox="1"/>
          <p:nvPr/>
        </p:nvSpPr>
        <p:spPr>
          <a:xfrm>
            <a:off x="2686836" y="2889013"/>
            <a:ext cx="233132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Stage S6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2941DD6B-9E73-4D00-B168-05DC7D9D7F56}"/>
              </a:ext>
            </a:extLst>
          </p:cNvPr>
          <p:cNvSpPr txBox="1"/>
          <p:nvPr/>
        </p:nvSpPr>
        <p:spPr>
          <a:xfrm rot="16200000">
            <a:off x="-129895" y="4787827"/>
            <a:ext cx="1360656" cy="36933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Sem 5/01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76F5EC31-892A-4FFB-8046-3FE4CDC98C97}"/>
              </a:ext>
            </a:extLst>
          </p:cNvPr>
          <p:cNvSpPr txBox="1"/>
          <p:nvPr/>
        </p:nvSpPr>
        <p:spPr>
          <a:xfrm>
            <a:off x="1966626" y="3524417"/>
            <a:ext cx="150938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Févier 2024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C9413A9B-B383-4BF7-91EB-1AF633D7345A}"/>
              </a:ext>
            </a:extLst>
          </p:cNvPr>
          <p:cNvSpPr txBox="1"/>
          <p:nvPr/>
        </p:nvSpPr>
        <p:spPr>
          <a:xfrm>
            <a:off x="361714" y="3524417"/>
            <a:ext cx="155477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Janvier 2024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98313969-8706-4010-8541-5F47ECAE3061}"/>
              </a:ext>
            </a:extLst>
          </p:cNvPr>
          <p:cNvSpPr txBox="1"/>
          <p:nvPr/>
        </p:nvSpPr>
        <p:spPr>
          <a:xfrm>
            <a:off x="5135647" y="3517203"/>
            <a:ext cx="1772113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Avril 2024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A4A26BAC-7DF7-474C-BFBB-86E1BB00A4EC}"/>
              </a:ext>
            </a:extLst>
          </p:cNvPr>
          <p:cNvSpPr txBox="1"/>
          <p:nvPr/>
        </p:nvSpPr>
        <p:spPr>
          <a:xfrm>
            <a:off x="8981286" y="3502065"/>
            <a:ext cx="150938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Juin 2024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E3B56E3C-7D74-4DC7-BEEB-A7010F675015}"/>
              </a:ext>
            </a:extLst>
          </p:cNvPr>
          <p:cNvSpPr txBox="1"/>
          <p:nvPr/>
        </p:nvSpPr>
        <p:spPr>
          <a:xfrm>
            <a:off x="3533828" y="3524417"/>
            <a:ext cx="150938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Mars 2024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64827391-55A2-493D-A8AA-904E124C0A33}"/>
              </a:ext>
            </a:extLst>
          </p:cNvPr>
          <p:cNvSpPr txBox="1"/>
          <p:nvPr/>
        </p:nvSpPr>
        <p:spPr>
          <a:xfrm>
            <a:off x="7106246" y="3509988"/>
            <a:ext cx="1772113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Mai 2024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5106B9E8-B527-4D08-A77E-9BC9A1E66728}"/>
              </a:ext>
            </a:extLst>
          </p:cNvPr>
          <p:cNvSpPr txBox="1"/>
          <p:nvPr/>
        </p:nvSpPr>
        <p:spPr>
          <a:xfrm rot="16200000">
            <a:off x="7000070" y="2253595"/>
            <a:ext cx="1883289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Partiels S6: écrit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DDD2B375-97A2-4E6C-AA94-98E6C493477D}"/>
              </a:ext>
            </a:extLst>
          </p:cNvPr>
          <p:cNvSpPr txBox="1"/>
          <p:nvPr/>
        </p:nvSpPr>
        <p:spPr>
          <a:xfrm rot="16200000">
            <a:off x="6194312" y="2086477"/>
            <a:ext cx="227785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Révision partiels S6</a:t>
            </a:r>
          </a:p>
        </p:txBody>
      </p:sp>
      <p:sp>
        <p:nvSpPr>
          <p:cNvPr id="63" name="Flèche : droite 62">
            <a:extLst>
              <a:ext uri="{FF2B5EF4-FFF2-40B4-BE49-F238E27FC236}">
                <a16:creationId xmlns:a16="http://schemas.microsoft.com/office/drawing/2014/main" id="{F76729B9-086E-4957-812B-73E90EB1DA22}"/>
              </a:ext>
            </a:extLst>
          </p:cNvPr>
          <p:cNvSpPr/>
          <p:nvPr/>
        </p:nvSpPr>
        <p:spPr>
          <a:xfrm>
            <a:off x="688932" y="3181612"/>
            <a:ext cx="11073009" cy="10363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A38804F7-5622-4AE2-8FF9-F36D6D7C58CB}"/>
              </a:ext>
            </a:extLst>
          </p:cNvPr>
          <p:cNvSpPr txBox="1"/>
          <p:nvPr/>
        </p:nvSpPr>
        <p:spPr>
          <a:xfrm rot="16200000" flipH="1">
            <a:off x="-183417" y="2045805"/>
            <a:ext cx="1744704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Partiels S5 : écrit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4FD7743C-B83C-48BA-8959-958EE1F4BA23}"/>
              </a:ext>
            </a:extLst>
          </p:cNvPr>
          <p:cNvSpPr txBox="1"/>
          <p:nvPr/>
        </p:nvSpPr>
        <p:spPr>
          <a:xfrm>
            <a:off x="2686837" y="2889013"/>
            <a:ext cx="233132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Stage S6</a:t>
            </a:r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id="{1F5F6386-2883-48AB-9B3F-17E7EA4DEB3A}"/>
              </a:ext>
            </a:extLst>
          </p:cNvPr>
          <p:cNvSpPr txBox="1"/>
          <p:nvPr/>
        </p:nvSpPr>
        <p:spPr>
          <a:xfrm rot="16200000">
            <a:off x="-535197" y="5024168"/>
            <a:ext cx="217126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Sem 5/01 + 15/01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DD0C1590-D144-4609-AEC3-6754B59F47C5}"/>
              </a:ext>
            </a:extLst>
          </p:cNvPr>
          <p:cNvSpPr txBox="1"/>
          <p:nvPr/>
        </p:nvSpPr>
        <p:spPr>
          <a:xfrm>
            <a:off x="1966627" y="3524417"/>
            <a:ext cx="150938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Févier 2024</a:t>
            </a:r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80B5F40F-9BC4-4A73-8344-455458ACCE15}"/>
              </a:ext>
            </a:extLst>
          </p:cNvPr>
          <p:cNvSpPr txBox="1"/>
          <p:nvPr/>
        </p:nvSpPr>
        <p:spPr>
          <a:xfrm>
            <a:off x="361715" y="3524417"/>
            <a:ext cx="155477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Janvier 2024</a:t>
            </a: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918588CF-D7FD-4D00-AD63-F66F8819A3C1}"/>
              </a:ext>
            </a:extLst>
          </p:cNvPr>
          <p:cNvSpPr txBox="1"/>
          <p:nvPr/>
        </p:nvSpPr>
        <p:spPr>
          <a:xfrm>
            <a:off x="5135648" y="3517203"/>
            <a:ext cx="1772113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Avril 2024</a:t>
            </a:r>
          </a:p>
        </p:txBody>
      </p:sp>
      <p:sp>
        <p:nvSpPr>
          <p:cNvPr id="70" name="ZoneTexte 69">
            <a:extLst>
              <a:ext uri="{FF2B5EF4-FFF2-40B4-BE49-F238E27FC236}">
                <a16:creationId xmlns:a16="http://schemas.microsoft.com/office/drawing/2014/main" id="{5B25E2B7-6A63-4CC3-99D4-EADA6FC4F453}"/>
              </a:ext>
            </a:extLst>
          </p:cNvPr>
          <p:cNvSpPr txBox="1"/>
          <p:nvPr/>
        </p:nvSpPr>
        <p:spPr>
          <a:xfrm>
            <a:off x="8981287" y="3502065"/>
            <a:ext cx="150938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Juin 2024</a:t>
            </a:r>
          </a:p>
        </p:txBody>
      </p:sp>
      <p:sp>
        <p:nvSpPr>
          <p:cNvPr id="71" name="ZoneTexte 70">
            <a:extLst>
              <a:ext uri="{FF2B5EF4-FFF2-40B4-BE49-F238E27FC236}">
                <a16:creationId xmlns:a16="http://schemas.microsoft.com/office/drawing/2014/main" id="{71BAD7EF-E5DB-4DE8-82EF-CB36F57E3855}"/>
              </a:ext>
            </a:extLst>
          </p:cNvPr>
          <p:cNvSpPr txBox="1"/>
          <p:nvPr/>
        </p:nvSpPr>
        <p:spPr>
          <a:xfrm>
            <a:off x="3533829" y="3524417"/>
            <a:ext cx="150938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Mars 2024</a:t>
            </a:r>
          </a:p>
        </p:txBody>
      </p:sp>
      <p:sp>
        <p:nvSpPr>
          <p:cNvPr id="72" name="ZoneTexte 71">
            <a:extLst>
              <a:ext uri="{FF2B5EF4-FFF2-40B4-BE49-F238E27FC236}">
                <a16:creationId xmlns:a16="http://schemas.microsoft.com/office/drawing/2014/main" id="{D0972000-C887-468C-A771-65D4B0CED02C}"/>
              </a:ext>
            </a:extLst>
          </p:cNvPr>
          <p:cNvSpPr txBox="1"/>
          <p:nvPr/>
        </p:nvSpPr>
        <p:spPr>
          <a:xfrm>
            <a:off x="7106247" y="3509988"/>
            <a:ext cx="1772113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Mai 2024</a:t>
            </a:r>
          </a:p>
        </p:txBody>
      </p:sp>
      <p:sp>
        <p:nvSpPr>
          <p:cNvPr id="73" name="ZoneTexte 72">
            <a:extLst>
              <a:ext uri="{FF2B5EF4-FFF2-40B4-BE49-F238E27FC236}">
                <a16:creationId xmlns:a16="http://schemas.microsoft.com/office/drawing/2014/main" id="{96C9984A-5588-43E1-9D16-2A2F0EF0CE40}"/>
              </a:ext>
            </a:extLst>
          </p:cNvPr>
          <p:cNvSpPr txBox="1"/>
          <p:nvPr/>
        </p:nvSpPr>
        <p:spPr>
          <a:xfrm rot="16200000">
            <a:off x="4084002" y="2147286"/>
            <a:ext cx="206679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Intervention SSES</a:t>
            </a:r>
          </a:p>
        </p:txBody>
      </p:sp>
      <p:sp>
        <p:nvSpPr>
          <p:cNvPr id="75" name="ZoneTexte 74">
            <a:extLst>
              <a:ext uri="{FF2B5EF4-FFF2-40B4-BE49-F238E27FC236}">
                <a16:creationId xmlns:a16="http://schemas.microsoft.com/office/drawing/2014/main" id="{79B19B77-561B-4727-9F3E-C277F6EF9566}"/>
              </a:ext>
            </a:extLst>
          </p:cNvPr>
          <p:cNvSpPr txBox="1"/>
          <p:nvPr/>
        </p:nvSpPr>
        <p:spPr>
          <a:xfrm rot="16200000">
            <a:off x="6044699" y="2375630"/>
            <a:ext cx="1496675" cy="3693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Vacances</a:t>
            </a:r>
          </a:p>
        </p:txBody>
      </p:sp>
      <p:sp>
        <p:nvSpPr>
          <p:cNvPr id="76" name="ZoneTexte 75">
            <a:extLst>
              <a:ext uri="{FF2B5EF4-FFF2-40B4-BE49-F238E27FC236}">
                <a16:creationId xmlns:a16="http://schemas.microsoft.com/office/drawing/2014/main" id="{61BE15A3-1E92-41FC-A469-535061AD1509}"/>
              </a:ext>
            </a:extLst>
          </p:cNvPr>
          <p:cNvSpPr txBox="1"/>
          <p:nvPr/>
        </p:nvSpPr>
        <p:spPr>
          <a:xfrm rot="16200000">
            <a:off x="4441621" y="4766927"/>
            <a:ext cx="1709876" cy="36933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Sem 1/04</a:t>
            </a:r>
          </a:p>
        </p:txBody>
      </p:sp>
      <p:sp>
        <p:nvSpPr>
          <p:cNvPr id="77" name="ZoneTexte 76">
            <a:extLst>
              <a:ext uri="{FF2B5EF4-FFF2-40B4-BE49-F238E27FC236}">
                <a16:creationId xmlns:a16="http://schemas.microsoft.com/office/drawing/2014/main" id="{AE711C36-9D29-4299-A5E9-43B1D4E0EE24}"/>
              </a:ext>
            </a:extLst>
          </p:cNvPr>
          <p:cNvSpPr txBox="1"/>
          <p:nvPr/>
        </p:nvSpPr>
        <p:spPr>
          <a:xfrm rot="16200000">
            <a:off x="7000071" y="2253595"/>
            <a:ext cx="1883289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Partiels S6: écrit</a:t>
            </a:r>
          </a:p>
        </p:txBody>
      </p:sp>
      <p:sp>
        <p:nvSpPr>
          <p:cNvPr id="81" name="ZoneTexte 80">
            <a:extLst>
              <a:ext uri="{FF2B5EF4-FFF2-40B4-BE49-F238E27FC236}">
                <a16:creationId xmlns:a16="http://schemas.microsoft.com/office/drawing/2014/main" id="{1214D723-1416-4E17-A524-51878449B804}"/>
              </a:ext>
            </a:extLst>
          </p:cNvPr>
          <p:cNvSpPr txBox="1"/>
          <p:nvPr/>
        </p:nvSpPr>
        <p:spPr>
          <a:xfrm rot="16200000">
            <a:off x="9417762" y="2347657"/>
            <a:ext cx="1722737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Session 2 S5</a:t>
            </a:r>
          </a:p>
        </p:txBody>
      </p:sp>
      <p:sp>
        <p:nvSpPr>
          <p:cNvPr id="85" name="ZoneTexte 84">
            <a:extLst>
              <a:ext uri="{FF2B5EF4-FFF2-40B4-BE49-F238E27FC236}">
                <a16:creationId xmlns:a16="http://schemas.microsoft.com/office/drawing/2014/main" id="{49E1784A-FE53-4427-A063-520C89DC53B5}"/>
              </a:ext>
            </a:extLst>
          </p:cNvPr>
          <p:cNvSpPr txBox="1"/>
          <p:nvPr/>
        </p:nvSpPr>
        <p:spPr>
          <a:xfrm>
            <a:off x="10581581" y="3497804"/>
            <a:ext cx="1420178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Juillet 2024</a:t>
            </a:r>
          </a:p>
        </p:txBody>
      </p:sp>
      <p:sp>
        <p:nvSpPr>
          <p:cNvPr id="87" name="ZoneTexte 86">
            <a:extLst>
              <a:ext uri="{FF2B5EF4-FFF2-40B4-BE49-F238E27FC236}">
                <a16:creationId xmlns:a16="http://schemas.microsoft.com/office/drawing/2014/main" id="{4211A01D-FA23-43E9-9B66-C1C1AD291FD0}"/>
              </a:ext>
            </a:extLst>
          </p:cNvPr>
          <p:cNvSpPr txBox="1"/>
          <p:nvPr/>
        </p:nvSpPr>
        <p:spPr>
          <a:xfrm rot="16200000">
            <a:off x="9919704" y="2319315"/>
            <a:ext cx="1722737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Session 2 S6</a:t>
            </a:r>
          </a:p>
        </p:txBody>
      </p:sp>
      <p:sp>
        <p:nvSpPr>
          <p:cNvPr id="74" name="ZoneTexte 73">
            <a:extLst>
              <a:ext uri="{FF2B5EF4-FFF2-40B4-BE49-F238E27FC236}">
                <a16:creationId xmlns:a16="http://schemas.microsoft.com/office/drawing/2014/main" id="{844F39E0-20A4-49FD-A504-6832B04DCFA4}"/>
              </a:ext>
            </a:extLst>
          </p:cNvPr>
          <p:cNvSpPr txBox="1"/>
          <p:nvPr/>
        </p:nvSpPr>
        <p:spPr>
          <a:xfrm rot="16200000">
            <a:off x="5891951" y="4707552"/>
            <a:ext cx="1709876" cy="36933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Sem 28/04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3F9DF238-1D77-4803-8C5A-4D4CB5A62D1D}"/>
              </a:ext>
            </a:extLst>
          </p:cNvPr>
          <p:cNvSpPr txBox="1"/>
          <p:nvPr/>
        </p:nvSpPr>
        <p:spPr>
          <a:xfrm rot="16200000" flipH="1">
            <a:off x="8672829" y="4693020"/>
            <a:ext cx="174470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CC Mémoire? 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99D51916-1A07-4CD0-AC0E-D00032F06D5A}"/>
              </a:ext>
            </a:extLst>
          </p:cNvPr>
          <p:cNvSpPr txBox="1"/>
          <p:nvPr/>
        </p:nvSpPr>
        <p:spPr>
          <a:xfrm rot="16200000" flipH="1">
            <a:off x="2661475" y="4716762"/>
            <a:ext cx="174470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CC Mémoire? </a:t>
            </a:r>
          </a:p>
        </p:txBody>
      </p:sp>
    </p:spTree>
    <p:extLst>
      <p:ext uri="{BB962C8B-B14F-4D97-AF65-F5344CB8AC3E}">
        <p14:creationId xmlns:p14="http://schemas.microsoft.com/office/powerpoint/2010/main" val="2141954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8B075C-0E94-406B-B59C-95801BA1B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Les MCC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A64D49-0E3C-4B83-BE79-188D8D3A6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113569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dirty="0"/>
              <a:t>Validation des semestres et de l’année MK4</a:t>
            </a:r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Définissent les modalités d’évaluation et de rattrapages.</a:t>
            </a:r>
          </a:p>
        </p:txBody>
      </p:sp>
    </p:spTree>
    <p:extLst>
      <p:ext uri="{BB962C8B-B14F-4D97-AF65-F5344CB8AC3E}">
        <p14:creationId xmlns:p14="http://schemas.microsoft.com/office/powerpoint/2010/main" val="1048178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46B9D331-B7D6-49DF-B934-9C2C60AC78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703649"/>
              </p:ext>
            </p:extLst>
          </p:nvPr>
        </p:nvGraphicFramePr>
        <p:xfrm>
          <a:off x="87682" y="14718"/>
          <a:ext cx="12104319" cy="6843281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899213">
                  <a:extLst>
                    <a:ext uri="{9D8B030D-6E8A-4147-A177-3AD203B41FA5}">
                      <a16:colId xmlns:a16="http://schemas.microsoft.com/office/drawing/2014/main" val="1853766336"/>
                    </a:ext>
                  </a:extLst>
                </a:gridCol>
                <a:gridCol w="1752988">
                  <a:extLst>
                    <a:ext uri="{9D8B030D-6E8A-4147-A177-3AD203B41FA5}">
                      <a16:colId xmlns:a16="http://schemas.microsoft.com/office/drawing/2014/main" val="974202254"/>
                    </a:ext>
                  </a:extLst>
                </a:gridCol>
                <a:gridCol w="2191616">
                  <a:extLst>
                    <a:ext uri="{9D8B030D-6E8A-4147-A177-3AD203B41FA5}">
                      <a16:colId xmlns:a16="http://schemas.microsoft.com/office/drawing/2014/main" val="1603383477"/>
                    </a:ext>
                  </a:extLst>
                </a:gridCol>
                <a:gridCol w="2295418">
                  <a:extLst>
                    <a:ext uri="{9D8B030D-6E8A-4147-A177-3AD203B41FA5}">
                      <a16:colId xmlns:a16="http://schemas.microsoft.com/office/drawing/2014/main" val="3557784865"/>
                    </a:ext>
                  </a:extLst>
                </a:gridCol>
                <a:gridCol w="1982542">
                  <a:extLst>
                    <a:ext uri="{9D8B030D-6E8A-4147-A177-3AD203B41FA5}">
                      <a16:colId xmlns:a16="http://schemas.microsoft.com/office/drawing/2014/main" val="4003303466"/>
                    </a:ext>
                  </a:extLst>
                </a:gridCol>
                <a:gridCol w="1982542">
                  <a:extLst>
                    <a:ext uri="{9D8B030D-6E8A-4147-A177-3AD203B41FA5}">
                      <a16:colId xmlns:a16="http://schemas.microsoft.com/office/drawing/2014/main" val="2290201914"/>
                    </a:ext>
                  </a:extLst>
                </a:gridCol>
              </a:tblGrid>
              <a:tr h="3888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UE théorique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MCC/Evaluation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Note/ECTS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UE pratique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MCC/Evaluation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Note /ECTS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extLst>
                  <a:ext uri="{0D108BD9-81ED-4DB2-BD59-A6C34878D82A}">
                    <a16:rowId xmlns:a16="http://schemas.microsoft.com/office/drawing/2014/main" val="4285567274"/>
                  </a:ext>
                </a:extLst>
              </a:tr>
              <a:tr h="78823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UE 15 :</a:t>
                      </a:r>
                      <a:r>
                        <a:rPr lang="fr-FR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200" dirty="0">
                          <a:effectLst/>
                        </a:rPr>
                        <a:t>Musculo- squelettique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Ecrit et Oral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</a:rPr>
                        <a:t>Elim</a:t>
                      </a:r>
                      <a:r>
                        <a:rPr lang="fr-FR" sz="1200" dirty="0">
                          <a:effectLst/>
                        </a:rPr>
                        <a:t> &lt;10/20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Val </a:t>
                      </a:r>
                      <a:r>
                        <a:rPr lang="fr-FR" sz="1200" dirty="0" err="1">
                          <a:effectLst/>
                        </a:rPr>
                        <a:t>moy</a:t>
                      </a:r>
                      <a:r>
                        <a:rPr lang="fr-FR" sz="1200" dirty="0">
                          <a:effectLst/>
                        </a:rPr>
                        <a:t> 10/20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 19 TK musculosquelettique</a:t>
                      </a:r>
                    </a:p>
                  </a:txBody>
                  <a:tcPr marL="52953" marR="52953" marT="0" marB="0" anchor="ctr"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Oral  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</a:rPr>
                        <a:t>Elim</a:t>
                      </a:r>
                      <a:r>
                        <a:rPr lang="fr-FR" sz="1200" dirty="0">
                          <a:effectLst/>
                        </a:rPr>
                        <a:t> &lt;10/20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Val </a:t>
                      </a:r>
                      <a:r>
                        <a:rPr lang="fr-FR" sz="1200" dirty="0" err="1">
                          <a:effectLst/>
                        </a:rPr>
                        <a:t>moy</a:t>
                      </a:r>
                      <a:r>
                        <a:rPr lang="fr-FR" sz="1200" dirty="0">
                          <a:effectLst/>
                        </a:rPr>
                        <a:t> UE19 ≥10/20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extLst>
                  <a:ext uri="{0D108BD9-81ED-4DB2-BD59-A6C34878D82A}">
                    <a16:rowId xmlns:a16="http://schemas.microsoft.com/office/drawing/2014/main" val="3807626166"/>
                  </a:ext>
                </a:extLst>
              </a:tr>
              <a:tr h="5886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 23.2 Gériatrie</a:t>
                      </a:r>
                    </a:p>
                  </a:txBody>
                  <a:tcPr marL="52953" marR="52953" marT="0" marB="0" anchor="ctr"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Oral</a:t>
                      </a: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</a:rPr>
                        <a:t>Elim</a:t>
                      </a:r>
                      <a:r>
                        <a:rPr lang="fr-FR" sz="1200" dirty="0">
                          <a:effectLst/>
                        </a:rPr>
                        <a:t> &lt;10/20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Val </a:t>
                      </a:r>
                      <a:r>
                        <a:rPr lang="fr-FR" sz="1200" dirty="0" err="1">
                          <a:effectLst/>
                        </a:rPr>
                        <a:t>moy</a:t>
                      </a:r>
                      <a:r>
                        <a:rPr lang="fr-FR" sz="1200" dirty="0">
                          <a:effectLst/>
                        </a:rPr>
                        <a:t> UE 23 ≥ 10/20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extLst>
                  <a:ext uri="{0D108BD9-81ED-4DB2-BD59-A6C34878D82A}">
                    <a16:rowId xmlns:a16="http://schemas.microsoft.com/office/drawing/2014/main" val="2998351039"/>
                  </a:ext>
                </a:extLst>
              </a:tr>
              <a:tr h="5886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UE 16 Neurologie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Ecrit + CC en UE16.2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</a:rPr>
                        <a:t>Elim</a:t>
                      </a:r>
                      <a:r>
                        <a:rPr lang="fr-FR" sz="1200" dirty="0">
                          <a:effectLst/>
                        </a:rPr>
                        <a:t> &lt;10/20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Val </a:t>
                      </a:r>
                      <a:r>
                        <a:rPr lang="fr-FR" sz="1200" dirty="0" err="1">
                          <a:effectLst/>
                        </a:rPr>
                        <a:t>moy</a:t>
                      </a:r>
                      <a:r>
                        <a:rPr lang="fr-FR" sz="1200" dirty="0">
                          <a:effectLst/>
                        </a:rPr>
                        <a:t> 10/20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 20 TK Neurologie</a:t>
                      </a:r>
                    </a:p>
                  </a:txBody>
                  <a:tcPr marL="52953" marR="52953" marT="0" marB="0" anchor="ctr"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Oral</a:t>
                      </a:r>
                      <a:r>
                        <a:rPr lang="fr-FR" sz="1200" dirty="0"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 CC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</a:rPr>
                        <a:t>Elim</a:t>
                      </a:r>
                      <a:r>
                        <a:rPr lang="fr-FR" sz="1200" dirty="0">
                          <a:effectLst/>
                        </a:rPr>
                        <a:t> &lt;10/20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Val </a:t>
                      </a:r>
                      <a:r>
                        <a:rPr lang="fr-FR" sz="1200" dirty="0" err="1">
                          <a:effectLst/>
                        </a:rPr>
                        <a:t>moy</a:t>
                      </a:r>
                      <a:r>
                        <a:rPr lang="fr-FR" sz="1200" dirty="0">
                          <a:effectLst/>
                        </a:rPr>
                        <a:t> UE 20 ≥ 10/20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extLst>
                  <a:ext uri="{0D108BD9-81ED-4DB2-BD59-A6C34878D82A}">
                    <a16:rowId xmlns:a16="http://schemas.microsoft.com/office/drawing/2014/main" val="380515"/>
                  </a:ext>
                </a:extLst>
              </a:tr>
              <a:tr h="5886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UE 17 Cardio-</a:t>
                      </a:r>
                      <a:r>
                        <a:rPr lang="fr-FR" sz="1200" dirty="0" err="1">
                          <a:effectLst/>
                        </a:rPr>
                        <a:t>respi</a:t>
                      </a:r>
                      <a:r>
                        <a:rPr lang="fr-FR" sz="1200" dirty="0">
                          <a:effectLst/>
                        </a:rPr>
                        <a:t>/tégumentaire interne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QCM cas clinique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Oral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</a:rPr>
                        <a:t>Elim</a:t>
                      </a:r>
                      <a:r>
                        <a:rPr lang="fr-FR" sz="1200" dirty="0">
                          <a:effectLst/>
                        </a:rPr>
                        <a:t> &lt;10/20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Val </a:t>
                      </a:r>
                      <a:r>
                        <a:rPr lang="fr-FR" sz="1200" dirty="0" err="1">
                          <a:effectLst/>
                        </a:rPr>
                        <a:t>moy</a:t>
                      </a:r>
                      <a:r>
                        <a:rPr lang="fr-FR" sz="1200" dirty="0">
                          <a:effectLst/>
                        </a:rPr>
                        <a:t> 10/20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 21 TK Cardio/pneumo/ </a:t>
                      </a:r>
                      <a:r>
                        <a:rPr lang="fr-FR" sz="12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Périnéo</a:t>
                      </a:r>
                      <a:endParaRPr lang="fr-FR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953" marR="52953" marT="0" marB="0" anchor="ctr"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Oral + CC + Ecrit QROC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</a:rPr>
                        <a:t>Elim</a:t>
                      </a:r>
                      <a:r>
                        <a:rPr lang="fr-FR" sz="1200" dirty="0">
                          <a:effectLst/>
                        </a:rPr>
                        <a:t> &lt;10/20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Val </a:t>
                      </a:r>
                      <a:r>
                        <a:rPr lang="fr-FR" sz="1200" dirty="0" err="1">
                          <a:effectLst/>
                        </a:rPr>
                        <a:t>moy</a:t>
                      </a:r>
                      <a:r>
                        <a:rPr lang="fr-FR" sz="1200" dirty="0">
                          <a:effectLst/>
                        </a:rPr>
                        <a:t> ≥ 10/20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extLst>
                  <a:ext uri="{0D108BD9-81ED-4DB2-BD59-A6C34878D82A}">
                    <a16:rowId xmlns:a16="http://schemas.microsoft.com/office/drawing/2014/main" val="2636042691"/>
                  </a:ext>
                </a:extLst>
              </a:tr>
              <a:tr h="5886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UE 18 tégumentaire interne/sport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QCM cas clinique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</a:rPr>
                        <a:t>Elim</a:t>
                      </a:r>
                      <a:r>
                        <a:rPr lang="fr-FR" sz="1200" dirty="0">
                          <a:effectLst/>
                        </a:rPr>
                        <a:t> &lt;10/20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Val </a:t>
                      </a:r>
                      <a:r>
                        <a:rPr lang="fr-FR" sz="1200" dirty="0" err="1">
                          <a:effectLst/>
                        </a:rPr>
                        <a:t>moy</a:t>
                      </a:r>
                      <a:r>
                        <a:rPr lang="fr-FR" sz="1200" dirty="0">
                          <a:effectLst/>
                        </a:rPr>
                        <a:t> 10/20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 23 </a:t>
                      </a:r>
                    </a:p>
                  </a:txBody>
                  <a:tcPr marL="52953" marR="52953" marT="0" marB="0" anchor="ctr"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Oral et écrit </a:t>
                      </a: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</a:rPr>
                        <a:t>Elim</a:t>
                      </a:r>
                      <a:r>
                        <a:rPr lang="fr-FR" sz="1200" dirty="0">
                          <a:effectLst/>
                        </a:rPr>
                        <a:t> &lt;10/20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Val </a:t>
                      </a:r>
                      <a:r>
                        <a:rPr lang="fr-FR" sz="1200" dirty="0" err="1">
                          <a:effectLst/>
                        </a:rPr>
                        <a:t>moy</a:t>
                      </a:r>
                      <a:r>
                        <a:rPr lang="fr-FR" sz="1200" dirty="0">
                          <a:effectLst/>
                        </a:rPr>
                        <a:t> UE 23 ≥ 10/20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extLst>
                  <a:ext uri="{0D108BD9-81ED-4DB2-BD59-A6C34878D82A}">
                    <a16:rowId xmlns:a16="http://schemas.microsoft.com/office/drawing/2014/main" val="2617299315"/>
                  </a:ext>
                </a:extLst>
              </a:tr>
              <a:tr h="7882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UE22 Pratique spécifique en kiné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Ecrit et Oral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</a:rPr>
                        <a:t>Elim</a:t>
                      </a:r>
                      <a:r>
                        <a:rPr lang="fr-FR" sz="1200" dirty="0">
                          <a:effectLst/>
                        </a:rPr>
                        <a:t> &lt;8/20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Val </a:t>
                      </a:r>
                      <a:r>
                        <a:rPr lang="fr-FR" sz="1200" dirty="0" err="1">
                          <a:effectLst/>
                        </a:rPr>
                        <a:t>moy</a:t>
                      </a:r>
                      <a:r>
                        <a:rPr lang="fr-FR" sz="1200" dirty="0">
                          <a:effectLst/>
                        </a:rPr>
                        <a:t> 10/20</a:t>
                      </a: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953" marR="52953" marT="0" marB="0" anchor="ctr"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extLst>
                  <a:ext uri="{0D108BD9-81ED-4DB2-BD59-A6C34878D82A}">
                    <a16:rowId xmlns:a16="http://schemas.microsoft.com/office/drawing/2014/main" val="3892936527"/>
                  </a:ext>
                </a:extLst>
              </a:tr>
              <a:tr h="7882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UE 24 Santé publique (dont SSES)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Oral et écrit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</a:rPr>
                        <a:t>Elim</a:t>
                      </a:r>
                      <a:r>
                        <a:rPr lang="fr-FR" sz="1200" dirty="0">
                          <a:effectLst/>
                        </a:rPr>
                        <a:t> &lt;10/20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Val </a:t>
                      </a:r>
                      <a:r>
                        <a:rPr lang="fr-FR" sz="1200" dirty="0" err="1">
                          <a:effectLst/>
                        </a:rPr>
                        <a:t>moy</a:t>
                      </a:r>
                      <a:r>
                        <a:rPr lang="fr-FR" sz="1200" dirty="0">
                          <a:effectLst/>
                        </a:rPr>
                        <a:t> 10/20</a:t>
                      </a: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953" marR="52953" marT="0" marB="0" anchor="ctr"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extLst>
                  <a:ext uri="{0D108BD9-81ED-4DB2-BD59-A6C34878D82A}">
                    <a16:rowId xmlns:a16="http://schemas.microsoft.com/office/drawing/2014/main" val="3678473807"/>
                  </a:ext>
                </a:extLst>
              </a:tr>
              <a:tr h="3890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UE 26 Anglais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Oral +/- CC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</a:rPr>
                        <a:t>Elim</a:t>
                      </a:r>
                      <a:r>
                        <a:rPr lang="fr-FR" sz="1200" dirty="0">
                          <a:effectLst/>
                        </a:rPr>
                        <a:t> &lt;10/20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Val </a:t>
                      </a:r>
                      <a:r>
                        <a:rPr lang="fr-FR" sz="1200" dirty="0" err="1">
                          <a:effectLst/>
                        </a:rPr>
                        <a:t>moy</a:t>
                      </a:r>
                      <a:r>
                        <a:rPr lang="fr-FR" sz="1200" dirty="0">
                          <a:effectLst/>
                        </a:rPr>
                        <a:t> 10/20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953" marR="52953" marT="0" marB="0" anchor="ctr"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extLst>
                  <a:ext uri="{0D108BD9-81ED-4DB2-BD59-A6C34878D82A}">
                    <a16:rowId xmlns:a16="http://schemas.microsoft.com/office/drawing/2014/main" val="1199754153"/>
                  </a:ext>
                </a:extLst>
              </a:tr>
              <a:tr h="3890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UE 27 Méthodologie de recherche + mémoire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Ecrit/Oral/cc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</a:rPr>
                        <a:t>Elim</a:t>
                      </a:r>
                      <a:r>
                        <a:rPr lang="fr-FR" sz="1200" dirty="0">
                          <a:effectLst/>
                        </a:rPr>
                        <a:t> &lt;10/20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Val </a:t>
                      </a:r>
                      <a:r>
                        <a:rPr lang="fr-FR" sz="1200" dirty="0" err="1">
                          <a:effectLst/>
                        </a:rPr>
                        <a:t>moy</a:t>
                      </a:r>
                      <a:r>
                        <a:rPr lang="fr-FR" sz="1200" dirty="0">
                          <a:effectLst/>
                        </a:rPr>
                        <a:t> 10/20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953" marR="52953" marT="0" marB="0" anchor="ctr"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extLst>
                  <a:ext uri="{0D108BD9-81ED-4DB2-BD59-A6C34878D82A}">
                    <a16:rowId xmlns:a16="http://schemas.microsoft.com/office/drawing/2014/main" val="2406376536"/>
                  </a:ext>
                </a:extLst>
              </a:tr>
              <a:tr h="1893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Pix Pro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Val/Non val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2953" marR="52953" marT="0" marB="0" anchor="ctr"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extLst>
                  <a:ext uri="{0D108BD9-81ED-4DB2-BD59-A6C34878D82A}">
                    <a16:rowId xmlns:a16="http://schemas.microsoft.com/office/drawing/2014/main" val="2087382807"/>
                  </a:ext>
                </a:extLst>
              </a:tr>
              <a:tr h="3890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UI25 GOP</a:t>
                      </a:r>
                    </a:p>
                  </a:txBody>
                  <a:tcPr marL="52953" marR="52953" marT="0" marB="0" anchor="ctr"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Oral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</a:rPr>
                        <a:t>Elim</a:t>
                      </a:r>
                      <a:r>
                        <a:rPr lang="fr-FR" sz="1200" dirty="0">
                          <a:effectLst/>
                        </a:rPr>
                        <a:t> &lt;10/20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Val </a:t>
                      </a:r>
                      <a:r>
                        <a:rPr lang="fr-FR" sz="1200" dirty="0" err="1">
                          <a:effectLst/>
                        </a:rPr>
                        <a:t>moy</a:t>
                      </a:r>
                      <a:r>
                        <a:rPr lang="fr-FR" sz="1200" dirty="0">
                          <a:effectLst/>
                        </a:rPr>
                        <a:t> 10/20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extLst>
                  <a:ext uri="{0D108BD9-81ED-4DB2-BD59-A6C34878D82A}">
                    <a16:rowId xmlns:a16="http://schemas.microsoft.com/office/drawing/2014/main" val="48688161"/>
                  </a:ext>
                </a:extLst>
              </a:tr>
              <a:tr h="1893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 30</a:t>
                      </a:r>
                    </a:p>
                  </a:txBody>
                  <a:tcPr marL="52953" marR="52953" marT="0" marB="0" anchor="ctr"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Stage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Val/Non Val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extLst>
                  <a:ext uri="{0D108BD9-81ED-4DB2-BD59-A6C34878D82A}">
                    <a16:rowId xmlns:a16="http://schemas.microsoft.com/office/drawing/2014/main" val="3608586286"/>
                  </a:ext>
                </a:extLst>
              </a:tr>
              <a:tr h="1893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 31 : Optionnelle</a:t>
                      </a:r>
                    </a:p>
                  </a:txBody>
                  <a:tcPr marL="52953" marR="52953" marT="0" marB="0" anchor="ctr"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Oral/Ecrit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Val/Non Val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953" marR="52953" marT="0" marB="0" anchor="ctr"/>
                </a:tc>
                <a:extLst>
                  <a:ext uri="{0D108BD9-81ED-4DB2-BD59-A6C34878D82A}">
                    <a16:rowId xmlns:a16="http://schemas.microsoft.com/office/drawing/2014/main" val="1106779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769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4A2475-0293-439D-9C36-5E6DF078C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9566" y="193057"/>
            <a:ext cx="8911687" cy="653545"/>
          </a:xfrm>
        </p:spPr>
        <p:txBody>
          <a:bodyPr/>
          <a:lstStyle/>
          <a:p>
            <a:pPr algn="ctr"/>
            <a:r>
              <a:rPr lang="fr-FR" dirty="0"/>
              <a:t>Calendrier des partiels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CCBF52C7-5216-4E4D-82F5-249A032D9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188013"/>
              </p:ext>
            </p:extLst>
          </p:nvPr>
        </p:nvGraphicFramePr>
        <p:xfrm>
          <a:off x="801666" y="1265129"/>
          <a:ext cx="10865789" cy="4433505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3654318">
                  <a:extLst>
                    <a:ext uri="{9D8B030D-6E8A-4147-A177-3AD203B41FA5}">
                      <a16:colId xmlns:a16="http://schemas.microsoft.com/office/drawing/2014/main" val="3902230434"/>
                    </a:ext>
                  </a:extLst>
                </a:gridCol>
                <a:gridCol w="3654318">
                  <a:extLst>
                    <a:ext uri="{9D8B030D-6E8A-4147-A177-3AD203B41FA5}">
                      <a16:colId xmlns:a16="http://schemas.microsoft.com/office/drawing/2014/main" val="2270512505"/>
                    </a:ext>
                  </a:extLst>
                </a:gridCol>
                <a:gridCol w="3557153">
                  <a:extLst>
                    <a:ext uri="{9D8B030D-6E8A-4147-A177-3AD203B41FA5}">
                      <a16:colId xmlns:a16="http://schemas.microsoft.com/office/drawing/2014/main" val="1259432143"/>
                    </a:ext>
                  </a:extLst>
                </a:gridCol>
              </a:tblGrid>
              <a:tr h="188288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Calendrier Partiels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186663"/>
                  </a:ext>
                </a:extLst>
              </a:tr>
              <a:tr h="188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Semestre 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Session 1 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Session 2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extLst>
                  <a:ext uri="{0D108BD9-81ED-4DB2-BD59-A6C34878D82A}">
                    <a16:rowId xmlns:a16="http://schemas.microsoft.com/office/drawing/2014/main" val="808962210"/>
                  </a:ext>
                </a:extLst>
              </a:tr>
              <a:tr h="1201096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Semestre 5/ 1</a:t>
                      </a:r>
                      <a:r>
                        <a:rPr lang="fr-FR" sz="1400" baseline="30000" dirty="0">
                          <a:effectLst/>
                        </a:rPr>
                        <a:t>er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r>
                        <a:rPr lang="fr-FR" sz="2000" dirty="0">
                          <a:effectLst/>
                        </a:rPr>
                        <a:t>semestre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u="sng" dirty="0">
                          <a:effectLst/>
                        </a:rPr>
                        <a:t>Ecrit </a:t>
                      </a:r>
                      <a:endParaRPr lang="fr-FR" sz="1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 </a:t>
                      </a:r>
                      <a:r>
                        <a:rPr lang="fr-FR" sz="1400" b="1" dirty="0">
                          <a:effectLst/>
                        </a:rPr>
                        <a:t>Semaine du 06/01/25</a:t>
                      </a:r>
                      <a:endParaRPr lang="fr-FR" sz="1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Juin – Juillet 2025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extLst>
                  <a:ext uri="{0D108BD9-81ED-4DB2-BD59-A6C34878D82A}">
                    <a16:rowId xmlns:a16="http://schemas.microsoft.com/office/drawing/2014/main" val="1527690752"/>
                  </a:ext>
                </a:extLst>
              </a:tr>
              <a:tr h="139966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u="sng" dirty="0">
                          <a:effectLst/>
                        </a:rPr>
                        <a:t>Oral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u="none" dirty="0"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u="none" dirty="0">
                          <a:effectLst/>
                        </a:rPr>
                        <a:t>Décembre 2024</a:t>
                      </a:r>
                    </a:p>
                  </a:txBody>
                  <a:tcPr marL="60668" marR="60668" marT="0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0199422"/>
                  </a:ext>
                </a:extLst>
              </a:tr>
              <a:tr h="1399669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u="none" dirty="0">
                          <a:effectLst/>
                        </a:rPr>
                        <a:t>SCA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600" u="none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u="none" dirty="0">
                          <a:effectLst/>
                        </a:rPr>
                        <a:t>Novembre 2024</a:t>
                      </a:r>
                    </a:p>
                  </a:txBody>
                  <a:tcPr marL="60668" marR="60668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extLst>
                  <a:ext uri="{0D108BD9-81ED-4DB2-BD59-A6C34878D82A}">
                    <a16:rowId xmlns:a16="http://schemas.microsoft.com/office/drawing/2014/main" val="3750923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4203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8FFF6A56-20A9-4CAF-B8BC-782FEAE2BC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1818166"/>
              </p:ext>
            </p:extLst>
          </p:nvPr>
        </p:nvGraphicFramePr>
        <p:xfrm>
          <a:off x="453024" y="179113"/>
          <a:ext cx="11285952" cy="626165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3166194">
                  <a:extLst>
                    <a:ext uri="{9D8B030D-6E8A-4147-A177-3AD203B41FA5}">
                      <a16:colId xmlns:a16="http://schemas.microsoft.com/office/drawing/2014/main" val="3875015203"/>
                    </a:ext>
                  </a:extLst>
                </a:gridCol>
                <a:gridCol w="4425056">
                  <a:extLst>
                    <a:ext uri="{9D8B030D-6E8A-4147-A177-3AD203B41FA5}">
                      <a16:colId xmlns:a16="http://schemas.microsoft.com/office/drawing/2014/main" val="1861644925"/>
                    </a:ext>
                  </a:extLst>
                </a:gridCol>
                <a:gridCol w="3694702">
                  <a:extLst>
                    <a:ext uri="{9D8B030D-6E8A-4147-A177-3AD203B41FA5}">
                      <a16:colId xmlns:a16="http://schemas.microsoft.com/office/drawing/2014/main" val="3538570453"/>
                    </a:ext>
                  </a:extLst>
                </a:gridCol>
              </a:tblGrid>
              <a:tr h="426887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Semestre 6/ 2</a:t>
                      </a:r>
                      <a:r>
                        <a:rPr lang="fr-FR" sz="1400" baseline="30000" dirty="0">
                          <a:effectLst/>
                        </a:rPr>
                        <a:t>nd</a:t>
                      </a:r>
                      <a:r>
                        <a:rPr lang="fr-FR" sz="1400" dirty="0">
                          <a:effectLst/>
                        </a:rPr>
                        <a:t> Semestre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5" marR="528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Session 1 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Session 2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68" marR="60668" marT="0" marB="0" anchor="ctr"/>
                </a:tc>
                <a:extLst>
                  <a:ext uri="{0D108BD9-81ED-4DB2-BD59-A6C34878D82A}">
                    <a16:rowId xmlns:a16="http://schemas.microsoft.com/office/drawing/2014/main" val="503480714"/>
                  </a:ext>
                </a:extLst>
              </a:tr>
              <a:tr h="845171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5" marR="52875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u="sng" dirty="0">
                          <a:effectLst/>
                        </a:rPr>
                        <a:t>Ecrit </a:t>
                      </a:r>
                      <a:endParaRPr lang="fr-FR" sz="1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u="none" strike="noStrike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</a:rPr>
                        <a:t>23/05/2025</a:t>
                      </a:r>
                      <a:r>
                        <a:rPr lang="fr-FR" sz="1400" dirty="0">
                          <a:effectLst/>
                        </a:rPr>
                        <a:t> UE 17 et UE 18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2875" marR="52875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Juin-Juillet 2025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2875" marR="52875" marT="0" marB="0" anchor="ctr"/>
                </a:tc>
                <a:extLst>
                  <a:ext uri="{0D108BD9-81ED-4DB2-BD59-A6C34878D82A}">
                    <a16:rowId xmlns:a16="http://schemas.microsoft.com/office/drawing/2014/main" val="903994417"/>
                  </a:ext>
                </a:extLst>
              </a:tr>
              <a:tr h="331360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u="sng" dirty="0">
                          <a:effectLst/>
                        </a:rPr>
                        <a:t>Oral </a:t>
                      </a:r>
                      <a:endParaRPr lang="fr-FR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</a:rPr>
                        <a:t>Sem du 26/05/2025 : GOP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Oraux </a:t>
                      </a:r>
                      <a:r>
                        <a:rPr lang="fr-FR" sz="1400" b="1" dirty="0">
                          <a:effectLst/>
                        </a:rPr>
                        <a:t>SCA Avril 2025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Oraux UE 26 (anglais) </a:t>
                      </a:r>
                      <a:r>
                        <a:rPr lang="fr-FR" sz="1400" b="1" dirty="0">
                          <a:effectLst/>
                        </a:rPr>
                        <a:t>Avril-Mai 2025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5" marR="52875" marT="0" marB="0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118750"/>
                  </a:ext>
                </a:extLst>
              </a:tr>
              <a:tr h="113199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SSES intervention </a:t>
                      </a:r>
                      <a:r>
                        <a:rPr lang="fr-FR" sz="1400" b="1" dirty="0">
                          <a:effectLst/>
                        </a:rPr>
                        <a:t>Semaine du 31/03/2025</a:t>
                      </a:r>
                      <a:r>
                        <a:rPr lang="fr-FR" sz="1400" dirty="0">
                          <a:effectLst/>
                        </a:rPr>
                        <a:t>+ Oral </a:t>
                      </a:r>
                      <a:r>
                        <a:rPr lang="fr-FR" sz="1400" b="1" dirty="0">
                          <a:effectLst/>
                        </a:rPr>
                        <a:t>04/04/2024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5" marR="528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5" marR="52875" marT="0" marB="0" anchor="ctr"/>
                </a:tc>
                <a:extLst>
                  <a:ext uri="{0D108BD9-81ED-4DB2-BD59-A6C34878D82A}">
                    <a16:rowId xmlns:a16="http://schemas.microsoft.com/office/drawing/2014/main" val="3326338421"/>
                  </a:ext>
                </a:extLst>
              </a:tr>
              <a:tr h="2719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UE 31 </a:t>
                      </a:r>
                      <a:r>
                        <a:rPr lang="fr-FR" sz="1400" b="1" dirty="0">
                          <a:effectLst/>
                        </a:rPr>
                        <a:t>Juin 2025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5" marR="528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5" marR="52875" marT="0" marB="0"/>
                </a:tc>
                <a:extLst>
                  <a:ext uri="{0D108BD9-81ED-4DB2-BD59-A6C34878D82A}">
                    <a16:rowId xmlns:a16="http://schemas.microsoft.com/office/drawing/2014/main" val="3596233560"/>
                  </a:ext>
                </a:extLst>
              </a:tr>
              <a:tr h="27199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>
                          <a:effectLst/>
                        </a:rPr>
                        <a:t>Pix</a:t>
                      </a:r>
                      <a:r>
                        <a:rPr lang="fr-FR" sz="1400" dirty="0">
                          <a:effectLst/>
                        </a:rPr>
                        <a:t> Pro</a:t>
                      </a:r>
                      <a:endParaRPr lang="fr-FR" sz="1400" dirty="0"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5" marR="528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875" marR="52875" marT="0" marB="0"/>
                </a:tc>
                <a:extLst>
                  <a:ext uri="{0D108BD9-81ED-4DB2-BD59-A6C34878D82A}">
                    <a16:rowId xmlns:a16="http://schemas.microsoft.com/office/drawing/2014/main" val="137029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0296714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75CB40-8686-4C48-810A-C2974D3D36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CB8F5F2-61AB-4CE6-A5E3-F34B87B0EE42}">
  <ds:schemaRefs>
    <ds:schemaRef ds:uri="71af3243-3dd4-4a8d-8c0d-dd76da1f02a5"/>
    <ds:schemaRef ds:uri="http://purl.org/dc/terms/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16c05727-aa75-4e4a-9b5f-8a80a1165891"/>
    <ds:schemaRef ds:uri="http://purl.org/dc/elements/1.1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07C3E52-A0B1-49C0-88BD-66B715EE8B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721</Words>
  <Application>Microsoft Office PowerPoint</Application>
  <PresentationFormat>Grand écran</PresentationFormat>
  <Paragraphs>261</Paragraphs>
  <Slides>13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 3</vt:lpstr>
      <vt:lpstr>Brin</vt:lpstr>
      <vt:lpstr>Cours Inaugural MK4: les points et dates phares</vt:lpstr>
      <vt:lpstr>Rappels des consignes</vt:lpstr>
      <vt:lpstr>Points clés</vt:lpstr>
      <vt:lpstr>Rétroplanning S5</vt:lpstr>
      <vt:lpstr>Rétroplanning S6</vt:lpstr>
      <vt:lpstr>Les MCC</vt:lpstr>
      <vt:lpstr>Présentation PowerPoint</vt:lpstr>
      <vt:lpstr>Calendrier des partiels</vt:lpstr>
      <vt:lpstr>Présentation PowerPoint</vt:lpstr>
      <vt:lpstr>Le SSES</vt:lpstr>
      <vt:lpstr>Calendrier des stages</vt:lpstr>
      <vt:lpstr>Les associations</vt:lpstr>
      <vt:lpstr>Merci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2023-07-27T07:14:07Z</dcterms:created>
  <dcterms:modified xsi:type="dcterms:W3CDTF">2024-09-09T16:16:15Z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