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435" r:id="rId3"/>
    <p:sldId id="420" r:id="rId4"/>
    <p:sldId id="421" r:id="rId5"/>
    <p:sldId id="439" r:id="rId6"/>
    <p:sldId id="441" r:id="rId7"/>
    <p:sldId id="424" r:id="rId8"/>
    <p:sldId id="442" r:id="rId9"/>
    <p:sldId id="443" r:id="rId10"/>
    <p:sldId id="440" r:id="rId11"/>
    <p:sldId id="438" r:id="rId12"/>
    <p:sldId id="425" r:id="rId13"/>
    <p:sldId id="444"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Franklin Gothic" panose="020B0604020202020204" charset="0"/>
      <p:bold r:id="rId20"/>
    </p:embeddedFont>
    <p:embeddedFont>
      <p:font typeface="Libre Franklin"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2" d="100"/>
          <a:sy n="72" d="100"/>
        </p:scale>
        <p:origin x="43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fr-FR" sz="1100">
                <a:latin typeface="Arial"/>
                <a:ea typeface="Arial"/>
                <a:cs typeface="Arial"/>
                <a:sym typeface="Arial"/>
              </a:rPr>
              <a:t>Objectif : orientation dans l'espace et vocabulaire commun pour évoluer en 3D</a:t>
            </a:r>
            <a:endParaRPr/>
          </a:p>
        </p:txBody>
      </p:sp>
      <p:sp>
        <p:nvSpPr>
          <p:cNvPr id="96" name="Google Shape;9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eb4f82c687_2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eb4f82c687_2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geb4f82c687_2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2</a:t>
            </a:fld>
            <a:endParaRPr/>
          </a:p>
        </p:txBody>
      </p:sp>
    </p:spTree>
    <p:extLst>
      <p:ext uri="{BB962C8B-B14F-4D97-AF65-F5344CB8AC3E}">
        <p14:creationId xmlns:p14="http://schemas.microsoft.com/office/powerpoint/2010/main" val="2001334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eb4f82c687_2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eb4f82c687_2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geb4f82c687_2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11</a:t>
            </a:fld>
            <a:endParaRPr/>
          </a:p>
        </p:txBody>
      </p:sp>
    </p:spTree>
    <p:extLst>
      <p:ext uri="{BB962C8B-B14F-4D97-AF65-F5344CB8AC3E}">
        <p14:creationId xmlns:p14="http://schemas.microsoft.com/office/powerpoint/2010/main" val="795550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8"/>
        <p:cNvGrpSpPr/>
        <p:nvPr/>
      </p:nvGrpSpPr>
      <p:grpSpPr>
        <a:xfrm>
          <a:off x="0" y="0"/>
          <a:ext cx="0" cy="0"/>
          <a:chOff x="0" y="0"/>
          <a:chExt cx="0" cy="0"/>
        </a:xfrm>
      </p:grpSpPr>
      <p:sp>
        <p:nvSpPr>
          <p:cNvPr id="19" name="Google Shape;19;p2"/>
          <p:cNvSpPr/>
          <p:nvPr/>
        </p:nvSpPr>
        <p:spPr>
          <a:xfrm>
            <a:off x="446534" y="3085764"/>
            <a:ext cx="11298932" cy="3338149"/>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txBox="1">
            <a:spLocks noGrp="1"/>
          </p:cNvSpPr>
          <p:nvPr>
            <p:ph type="ctrTitle"/>
          </p:nvPr>
        </p:nvSpPr>
        <p:spPr>
          <a:xfrm>
            <a:off x="581191" y="1020431"/>
            <a:ext cx="10993549" cy="147501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3F3F3F"/>
              </a:buClr>
              <a:buSzPts val="3600"/>
              <a:buFont typeface="Franklin Gothic"/>
              <a:buNone/>
              <a:defRPr sz="3600">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581194" y="2495445"/>
            <a:ext cx="10993546" cy="590321"/>
          </a:xfrm>
          <a:prstGeom prst="rect">
            <a:avLst/>
          </a:prstGeom>
          <a:noFill/>
          <a:ln>
            <a:noFill/>
          </a:ln>
        </p:spPr>
        <p:txBody>
          <a:bodyPr spcFirstLastPara="1" wrap="square" lIns="91425" tIns="45700" rIns="91425" bIns="45700" anchor="t" anchorCtr="0">
            <a:normAutofit/>
          </a:bodyPr>
          <a:lstStyle>
            <a:lvl1pPr lvl="0" algn="l">
              <a:lnSpc>
                <a:spcPct val="110000"/>
              </a:lnSpc>
              <a:spcBef>
                <a:spcPts val="320"/>
              </a:spcBef>
              <a:spcAft>
                <a:spcPts val="0"/>
              </a:spcAft>
              <a:buSzPts val="1472"/>
              <a:buNone/>
              <a:defRPr sz="1600" cap="none">
                <a:solidFill>
                  <a:schemeClr val="accent1"/>
                </a:solidFill>
              </a:defRPr>
            </a:lvl1pPr>
            <a:lvl2pPr lvl="1" algn="ctr">
              <a:spcBef>
                <a:spcPts val="600"/>
              </a:spcBef>
              <a:spcAft>
                <a:spcPts val="0"/>
              </a:spcAft>
              <a:buSzPts val="1288"/>
              <a:buNone/>
              <a:defRPr>
                <a:solidFill>
                  <a:srgbClr val="888888"/>
                </a:solidFill>
              </a:defRPr>
            </a:lvl2pPr>
            <a:lvl3pPr lvl="2" algn="ctr">
              <a:spcBef>
                <a:spcPts val="600"/>
              </a:spcBef>
              <a:spcAft>
                <a:spcPts val="0"/>
              </a:spcAft>
              <a:buSzPts val="1196"/>
              <a:buNone/>
              <a:defRPr>
                <a:solidFill>
                  <a:srgbClr val="888888"/>
                </a:solidFill>
              </a:defRPr>
            </a:lvl3pPr>
            <a:lvl4pPr lvl="3" algn="ctr">
              <a:spcBef>
                <a:spcPts val="600"/>
              </a:spcBef>
              <a:spcAft>
                <a:spcPts val="0"/>
              </a:spcAft>
              <a:buSzPts val="1012"/>
              <a:buNone/>
              <a:defRPr>
                <a:solidFill>
                  <a:srgbClr val="888888"/>
                </a:solidFill>
              </a:defRPr>
            </a:lvl4pPr>
            <a:lvl5pPr lvl="4" algn="ctr">
              <a:spcBef>
                <a:spcPts val="600"/>
              </a:spcBef>
              <a:spcAft>
                <a:spcPts val="0"/>
              </a:spcAft>
              <a:buSzPts val="1012"/>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a:endParaRPr/>
          </a:p>
        </p:txBody>
      </p:sp>
      <p:sp>
        <p:nvSpPr>
          <p:cNvPr id="22" name="Google Shape;22;p2"/>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8"/>
        <p:cNvGrpSpPr/>
        <p:nvPr/>
      </p:nvGrpSpPr>
      <p:grpSpPr>
        <a:xfrm>
          <a:off x="0" y="0"/>
          <a:ext cx="0" cy="0"/>
          <a:chOff x="0" y="0"/>
          <a:chExt cx="0" cy="0"/>
        </a:xfrm>
      </p:grpSpPr>
      <p:sp>
        <p:nvSpPr>
          <p:cNvPr id="79" name="Google Shape;79;p11"/>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body" idx="1"/>
          </p:nvPr>
        </p:nvSpPr>
        <p:spPr>
          <a:xfrm rot="5400000">
            <a:off x="4269976" y="-1352783"/>
            <a:ext cx="3652047" cy="11029616"/>
          </a:xfrm>
          <a:prstGeom prst="rect">
            <a:avLst/>
          </a:prstGeom>
          <a:noFill/>
          <a:ln>
            <a:noFill/>
          </a:ln>
        </p:spPr>
        <p:txBody>
          <a:bodyPr spcFirstLastPara="1" wrap="square" lIns="91425" tIns="45700" rIns="91425" bIns="45700" anchor="t" anchorCtr="0">
            <a:normAutofit/>
          </a:bodyPr>
          <a:lstStyle>
            <a:lvl1pPr marL="457200" lvl="0" indent="-327914" algn="l">
              <a:lnSpc>
                <a:spcPct val="110000"/>
              </a:lnSpc>
              <a:spcBef>
                <a:spcPts val="340"/>
              </a:spcBef>
              <a:spcAft>
                <a:spcPts val="0"/>
              </a:spcAft>
              <a:buSzPts val="1564"/>
              <a:buChar char="◼"/>
              <a:defRPr/>
            </a:lvl1pPr>
            <a:lvl2pPr marL="914400" lvl="1" indent="-310387" algn="l">
              <a:spcBef>
                <a:spcPts val="600"/>
              </a:spcBef>
              <a:spcAft>
                <a:spcPts val="0"/>
              </a:spcAft>
              <a:buSzPts val="1288"/>
              <a:buChar char="◼"/>
              <a:defRPr/>
            </a:lvl2pPr>
            <a:lvl3pPr marL="1371600" lvl="2" indent="-304546" algn="l">
              <a:spcBef>
                <a:spcPts val="600"/>
              </a:spcBef>
              <a:spcAft>
                <a:spcPts val="0"/>
              </a:spcAft>
              <a:buSzPts val="1196"/>
              <a:buChar char="◼"/>
              <a:defRPr/>
            </a:lvl3pPr>
            <a:lvl4pPr marL="1828800" lvl="3" indent="-292861" algn="l">
              <a:spcBef>
                <a:spcPts val="600"/>
              </a:spcBef>
              <a:spcAft>
                <a:spcPts val="0"/>
              </a:spcAft>
              <a:buSzPts val="1012"/>
              <a:buChar char="◼"/>
              <a:defRPr/>
            </a:lvl4pPr>
            <a:lvl5pPr marL="2286000" lvl="4" indent="-292861" algn="l">
              <a:spcBef>
                <a:spcPts val="600"/>
              </a:spcBef>
              <a:spcAft>
                <a:spcPts val="0"/>
              </a:spcAft>
              <a:buSzPts val="1012"/>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81" name="Google Shape;81;p11"/>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1"/>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1"/>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re vertical et texte" type="vertTitleAndTx">
  <p:cSld name="VERTICAL_TITLE_AND_VERTICAL_TEXT">
    <p:spTree>
      <p:nvGrpSpPr>
        <p:cNvPr id="1" name="Shape 84"/>
        <p:cNvGrpSpPr/>
        <p:nvPr/>
      </p:nvGrpSpPr>
      <p:grpSpPr>
        <a:xfrm>
          <a:off x="0" y="0"/>
          <a:ext cx="0" cy="0"/>
          <a:chOff x="0" y="0"/>
          <a:chExt cx="0" cy="0"/>
        </a:xfrm>
      </p:grpSpPr>
      <p:sp>
        <p:nvSpPr>
          <p:cNvPr id="85" name="Google Shape;85;p12"/>
          <p:cNvSpPr/>
          <p:nvPr/>
        </p:nvSpPr>
        <p:spPr>
          <a:xfrm>
            <a:off x="8058151" y="599725"/>
            <a:ext cx="3687316" cy="5816950"/>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2"/>
          <p:cNvSpPr txBox="1">
            <a:spLocks noGrp="1"/>
          </p:cNvSpPr>
          <p:nvPr>
            <p:ph type="title"/>
          </p:nvPr>
        </p:nvSpPr>
        <p:spPr>
          <a:xfrm rot="5400000">
            <a:off x="7362637" y="1705163"/>
            <a:ext cx="4807326" cy="31242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800"/>
              <a:buFont typeface="Franklin Gothic"/>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
          <p:cNvSpPr txBox="1">
            <a:spLocks noGrp="1"/>
          </p:cNvSpPr>
          <p:nvPr>
            <p:ph type="body" idx="1"/>
          </p:nvPr>
        </p:nvSpPr>
        <p:spPr>
          <a:xfrm rot="5400000">
            <a:off x="1952072" y="-313549"/>
            <a:ext cx="4807326" cy="7161625"/>
          </a:xfrm>
          <a:prstGeom prst="rect">
            <a:avLst/>
          </a:prstGeom>
          <a:noFill/>
          <a:ln>
            <a:noFill/>
          </a:ln>
        </p:spPr>
        <p:txBody>
          <a:bodyPr spcFirstLastPara="1" wrap="square" lIns="91425" tIns="45700" rIns="91425" bIns="45700" anchor="t" anchorCtr="0">
            <a:normAutofit/>
          </a:bodyPr>
          <a:lstStyle>
            <a:lvl1pPr marL="457200" lvl="0" indent="-333756" algn="l">
              <a:lnSpc>
                <a:spcPct val="110000"/>
              </a:lnSpc>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88" name="Google Shape;88;p12"/>
          <p:cNvSpPr/>
          <p:nvPr/>
        </p:nvSpPr>
        <p:spPr>
          <a:xfrm>
            <a:off x="446534" y="457200"/>
            <a:ext cx="3703320" cy="94997"/>
          </a:xfrm>
          <a:prstGeom prst="rect">
            <a:avLst/>
          </a:prstGeom>
          <a:solidFill>
            <a:srgbClr val="969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2"/>
          <p:cNvSpPr/>
          <p:nvPr/>
        </p:nvSpPr>
        <p:spPr>
          <a:xfrm>
            <a:off x="8042147" y="453643"/>
            <a:ext cx="3703320" cy="98554"/>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2"/>
          <p:cNvSpPr/>
          <p:nvPr/>
        </p:nvSpPr>
        <p:spPr>
          <a:xfrm>
            <a:off x="4241830" y="457200"/>
            <a:ext cx="3703320" cy="9144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2"/>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2"/>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2"/>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581192" y="702156"/>
            <a:ext cx="11029616" cy="118872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581192" y="2340864"/>
            <a:ext cx="11029615" cy="3634486"/>
          </a:xfrm>
          <a:prstGeom prst="rect">
            <a:avLst/>
          </a:prstGeom>
          <a:noFill/>
          <a:ln>
            <a:noFill/>
          </a:ln>
        </p:spPr>
        <p:txBody>
          <a:bodyPr spcFirstLastPara="1" wrap="square" lIns="91425" tIns="45700" rIns="91425" bIns="45700" anchor="ctr" anchorCtr="0">
            <a:normAutofit/>
          </a:bodyPr>
          <a:lstStyle>
            <a:lvl1pPr marL="457200" lvl="0" indent="-333756" algn="l">
              <a:lnSpc>
                <a:spcPct val="110000"/>
              </a:lnSpc>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28" name="Google Shape;28;p3"/>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31"/>
        <p:cNvGrpSpPr/>
        <p:nvPr/>
      </p:nvGrpSpPr>
      <p:grpSpPr>
        <a:xfrm>
          <a:off x="0" y="0"/>
          <a:ext cx="0" cy="0"/>
          <a:chOff x="0" y="0"/>
          <a:chExt cx="0" cy="0"/>
        </a:xfrm>
      </p:grpSpPr>
      <p:sp>
        <p:nvSpPr>
          <p:cNvPr id="32" name="Google Shape;32;p4"/>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tête de section" type="secHead">
  <p:cSld name="SECTION_HEADER">
    <p:spTree>
      <p:nvGrpSpPr>
        <p:cNvPr id="1" name="Shape 35"/>
        <p:cNvGrpSpPr/>
        <p:nvPr/>
      </p:nvGrpSpPr>
      <p:grpSpPr>
        <a:xfrm>
          <a:off x="0" y="0"/>
          <a:ext cx="0" cy="0"/>
          <a:chOff x="0" y="0"/>
          <a:chExt cx="0" cy="0"/>
        </a:xfrm>
      </p:grpSpPr>
      <p:sp>
        <p:nvSpPr>
          <p:cNvPr id="36" name="Google Shape;36;p5"/>
          <p:cNvSpPr/>
          <p:nvPr/>
        </p:nvSpPr>
        <p:spPr>
          <a:xfrm>
            <a:off x="447817" y="5141974"/>
            <a:ext cx="11290860" cy="1258827"/>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txBox="1">
            <a:spLocks noGrp="1"/>
          </p:cNvSpPr>
          <p:nvPr>
            <p:ph type="title"/>
          </p:nvPr>
        </p:nvSpPr>
        <p:spPr>
          <a:xfrm>
            <a:off x="581193" y="2393950"/>
            <a:ext cx="11029615" cy="214746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3F3F3F"/>
              </a:buClr>
              <a:buSzPts val="3600"/>
              <a:buFont typeface="Franklin Gothic"/>
              <a:buNone/>
              <a:defRPr sz="3600" b="0" cap="none">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581192" y="4541417"/>
            <a:ext cx="11029615" cy="600556"/>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360"/>
              </a:spcBef>
              <a:spcAft>
                <a:spcPts val="0"/>
              </a:spcAft>
              <a:buSzPts val="1656"/>
              <a:buNone/>
              <a:defRPr sz="1800" cap="none">
                <a:solidFill>
                  <a:schemeClr val="accent1"/>
                </a:solidFill>
              </a:defRPr>
            </a:lvl1pPr>
            <a:lvl2pPr marL="914400" lvl="1" indent="-228600" algn="l">
              <a:spcBef>
                <a:spcPts val="600"/>
              </a:spcBef>
              <a:spcAft>
                <a:spcPts val="0"/>
              </a:spcAft>
              <a:buSzPts val="1656"/>
              <a:buNone/>
              <a:defRPr sz="1800">
                <a:solidFill>
                  <a:srgbClr val="888888"/>
                </a:solidFill>
              </a:defRPr>
            </a:lvl2pPr>
            <a:lvl3pPr marL="1371600" lvl="2" indent="-228600" algn="l">
              <a:spcBef>
                <a:spcPts val="600"/>
              </a:spcBef>
              <a:spcAft>
                <a:spcPts val="0"/>
              </a:spcAft>
              <a:buSzPts val="1472"/>
              <a:buNone/>
              <a:defRPr sz="1600">
                <a:solidFill>
                  <a:srgbClr val="888888"/>
                </a:solidFill>
              </a:defRPr>
            </a:lvl3pPr>
            <a:lvl4pPr marL="1828800" lvl="3" indent="-228600" algn="l">
              <a:spcBef>
                <a:spcPts val="600"/>
              </a:spcBef>
              <a:spcAft>
                <a:spcPts val="0"/>
              </a:spcAft>
              <a:buSzPts val="1288"/>
              <a:buNone/>
              <a:defRPr sz="1400">
                <a:solidFill>
                  <a:srgbClr val="888888"/>
                </a:solidFill>
              </a:defRPr>
            </a:lvl4pPr>
            <a:lvl5pPr marL="2286000" lvl="4" indent="-228600" algn="l">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39" name="Google Shape;39;p5"/>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581193" y="2228003"/>
            <a:ext cx="5194767"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10000"/>
              </a:lnSpc>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5" name="Google Shape;45;p6"/>
          <p:cNvSpPr txBox="1">
            <a:spLocks noGrp="1"/>
          </p:cNvSpPr>
          <p:nvPr>
            <p:ph type="body" idx="2"/>
          </p:nvPr>
        </p:nvSpPr>
        <p:spPr>
          <a:xfrm>
            <a:off x="6416039" y="2228003"/>
            <a:ext cx="5194769"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10000"/>
              </a:lnSpc>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6" name="Google Shape;46;p6"/>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ison">
  <p:cSld name="Comparaison">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body" idx="1"/>
          </p:nvPr>
        </p:nvSpPr>
        <p:spPr>
          <a:xfrm>
            <a:off x="581191" y="2250891"/>
            <a:ext cx="5194769" cy="557784"/>
          </a:xfrm>
          <a:prstGeom prst="rect">
            <a:avLst/>
          </a:prstGeom>
          <a:noFill/>
          <a:ln>
            <a:noFill/>
          </a:ln>
        </p:spPr>
        <p:txBody>
          <a:bodyPr spcFirstLastPara="1" wrap="square" lIns="91425" tIns="45700" rIns="91425" bIns="45700" anchor="ctr" anchorCtr="0">
            <a:noAutofit/>
          </a:bodyPr>
          <a:lstStyle>
            <a:lvl1pPr marL="457200" lvl="0" indent="-228600" algn="l">
              <a:lnSpc>
                <a:spcPct val="110000"/>
              </a:lnSpc>
              <a:spcBef>
                <a:spcPts val="400"/>
              </a:spcBef>
              <a:spcAft>
                <a:spcPts val="0"/>
              </a:spcAft>
              <a:buSzPts val="1840"/>
              <a:buNone/>
              <a:defRPr sz="2000" b="0">
                <a:solidFill>
                  <a:srgbClr val="3F3F3F"/>
                </a:solidFill>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52" name="Google Shape;52;p7"/>
          <p:cNvSpPr txBox="1">
            <a:spLocks noGrp="1"/>
          </p:cNvSpPr>
          <p:nvPr>
            <p:ph type="body" idx="2"/>
          </p:nvPr>
        </p:nvSpPr>
        <p:spPr>
          <a:xfrm>
            <a:off x="581194" y="2926052"/>
            <a:ext cx="5194766"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10000"/>
              </a:lnSpc>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53" name="Google Shape;53;p7"/>
          <p:cNvSpPr txBox="1">
            <a:spLocks noGrp="1"/>
          </p:cNvSpPr>
          <p:nvPr>
            <p:ph type="body" idx="3"/>
          </p:nvPr>
        </p:nvSpPr>
        <p:spPr>
          <a:xfrm>
            <a:off x="6416039" y="2250892"/>
            <a:ext cx="5194770" cy="553373"/>
          </a:xfrm>
          <a:prstGeom prst="rect">
            <a:avLst/>
          </a:prstGeom>
          <a:noFill/>
          <a:ln>
            <a:noFill/>
          </a:ln>
        </p:spPr>
        <p:txBody>
          <a:bodyPr spcFirstLastPara="1" wrap="square" lIns="91425" tIns="45700" rIns="91425" bIns="45700" anchor="ctr" anchorCtr="0">
            <a:noAutofit/>
          </a:bodyPr>
          <a:lstStyle>
            <a:lvl1pPr marL="457200" marR="0" lvl="0" indent="-228600" algn="l">
              <a:lnSpc>
                <a:spcPct val="100000"/>
              </a:lnSpc>
              <a:spcBef>
                <a:spcPts val="400"/>
              </a:spcBef>
              <a:spcAft>
                <a:spcPts val="0"/>
              </a:spcAft>
              <a:buClr>
                <a:schemeClr val="accent1"/>
              </a:buClr>
              <a:buSzPts val="1840"/>
              <a:buFont typeface="Noto Sans Symbols"/>
              <a:buNone/>
              <a:defRPr sz="2000" b="0">
                <a:solidFill>
                  <a:srgbClr val="3F3F3F"/>
                </a:solidFill>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54" name="Google Shape;54;p7"/>
          <p:cNvSpPr txBox="1">
            <a:spLocks noGrp="1"/>
          </p:cNvSpPr>
          <p:nvPr>
            <p:ph type="body" idx="4"/>
          </p:nvPr>
        </p:nvSpPr>
        <p:spPr>
          <a:xfrm>
            <a:off x="6416037" y="2926052"/>
            <a:ext cx="5194771"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10000"/>
              </a:lnSpc>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55" name="Google Shape;55;p7"/>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uniquement" type="titleOnly">
  <p:cSld name="TITLE_ONLY">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575894" y="729658"/>
            <a:ext cx="11029616" cy="98833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63"/>
        <p:cNvGrpSpPr/>
        <p:nvPr/>
      </p:nvGrpSpPr>
      <p:grpSpPr>
        <a:xfrm>
          <a:off x="0" y="0"/>
          <a:ext cx="0" cy="0"/>
          <a:chOff x="0" y="0"/>
          <a:chExt cx="0" cy="0"/>
        </a:xfrm>
      </p:grpSpPr>
      <p:sp>
        <p:nvSpPr>
          <p:cNvPr id="64" name="Google Shape;64;p9"/>
          <p:cNvSpPr/>
          <p:nvPr/>
        </p:nvSpPr>
        <p:spPr>
          <a:xfrm>
            <a:off x="447817" y="601200"/>
            <a:ext cx="3682723" cy="5815475"/>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txBox="1">
            <a:spLocks noGrp="1"/>
          </p:cNvSpPr>
          <p:nvPr>
            <p:ph type="title"/>
          </p:nvPr>
        </p:nvSpPr>
        <p:spPr>
          <a:xfrm>
            <a:off x="767857" y="933450"/>
            <a:ext cx="3031852" cy="1722419"/>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FFFFFF"/>
              </a:buClr>
              <a:buSzPts val="2400"/>
              <a:buFont typeface="Franklin Gothic"/>
              <a:buNone/>
              <a:defRPr sz="2400" b="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body" idx="1"/>
          </p:nvPr>
        </p:nvSpPr>
        <p:spPr>
          <a:xfrm>
            <a:off x="4900928" y="1179829"/>
            <a:ext cx="6650991" cy="4658216"/>
          </a:xfrm>
          <a:prstGeom prst="rect">
            <a:avLst/>
          </a:prstGeom>
          <a:noFill/>
          <a:ln>
            <a:noFill/>
          </a:ln>
        </p:spPr>
        <p:txBody>
          <a:bodyPr spcFirstLastPara="1" wrap="square" lIns="91425" tIns="45700" rIns="91425" bIns="45700" anchor="ctr" anchorCtr="0">
            <a:normAutofit/>
          </a:bodyPr>
          <a:lstStyle>
            <a:lvl1pPr marL="457200" lvl="0" indent="-345440" algn="l">
              <a:lnSpc>
                <a:spcPct val="110000"/>
              </a:lnSpc>
              <a:spcBef>
                <a:spcPts val="400"/>
              </a:spcBef>
              <a:spcAft>
                <a:spcPts val="0"/>
              </a:spcAft>
              <a:buSzPts val="1840"/>
              <a:buChar char="◼"/>
              <a:defRPr sz="2000">
                <a:solidFill>
                  <a:schemeClr val="dk2"/>
                </a:solidFill>
              </a:defRPr>
            </a:lvl1pPr>
            <a:lvl2pPr marL="914400" lvl="1" indent="-333756" algn="l">
              <a:spcBef>
                <a:spcPts val="600"/>
              </a:spcBef>
              <a:spcAft>
                <a:spcPts val="0"/>
              </a:spcAft>
              <a:buSzPts val="1656"/>
              <a:buChar char="◼"/>
              <a:defRPr sz="1800">
                <a:solidFill>
                  <a:schemeClr val="dk2"/>
                </a:solidFill>
              </a:defRPr>
            </a:lvl2pPr>
            <a:lvl3pPr marL="1371600" lvl="2" indent="-322072" algn="l">
              <a:spcBef>
                <a:spcPts val="600"/>
              </a:spcBef>
              <a:spcAft>
                <a:spcPts val="0"/>
              </a:spcAft>
              <a:buSzPts val="1472"/>
              <a:buChar char="◼"/>
              <a:defRPr sz="1600">
                <a:solidFill>
                  <a:schemeClr val="dk2"/>
                </a:solidFill>
              </a:defRPr>
            </a:lvl3pPr>
            <a:lvl4pPr marL="1828800" lvl="3" indent="-310388" algn="l">
              <a:spcBef>
                <a:spcPts val="600"/>
              </a:spcBef>
              <a:spcAft>
                <a:spcPts val="0"/>
              </a:spcAft>
              <a:buSzPts val="1288"/>
              <a:buChar char="◼"/>
              <a:defRPr sz="1400">
                <a:solidFill>
                  <a:schemeClr val="dk2"/>
                </a:solidFill>
              </a:defRPr>
            </a:lvl4pPr>
            <a:lvl5pPr marL="2286000" lvl="4" indent="-310388" algn="l">
              <a:spcBef>
                <a:spcPts val="600"/>
              </a:spcBef>
              <a:spcAft>
                <a:spcPts val="0"/>
              </a:spcAft>
              <a:buSzPts val="1288"/>
              <a:buChar char="◼"/>
              <a:defRPr sz="1400">
                <a:solidFill>
                  <a:schemeClr val="dk2"/>
                </a:solidFill>
              </a:defRPr>
            </a:lvl5pPr>
            <a:lvl6pPr marL="2743200" lvl="5" indent="-310388" algn="l">
              <a:spcBef>
                <a:spcPts val="600"/>
              </a:spcBef>
              <a:spcAft>
                <a:spcPts val="0"/>
              </a:spcAft>
              <a:buSzPts val="1288"/>
              <a:buChar char="◼"/>
              <a:defRPr sz="1400">
                <a:solidFill>
                  <a:schemeClr val="dk2"/>
                </a:solidFill>
              </a:defRPr>
            </a:lvl6pPr>
            <a:lvl7pPr marL="3200400" lvl="6" indent="-310388" algn="l">
              <a:spcBef>
                <a:spcPts val="600"/>
              </a:spcBef>
              <a:spcAft>
                <a:spcPts val="0"/>
              </a:spcAft>
              <a:buSzPts val="1288"/>
              <a:buChar char="◼"/>
              <a:defRPr sz="1400">
                <a:solidFill>
                  <a:schemeClr val="dk2"/>
                </a:solidFill>
              </a:defRPr>
            </a:lvl7pPr>
            <a:lvl8pPr marL="3657600" lvl="7" indent="-310388" algn="l">
              <a:spcBef>
                <a:spcPts val="600"/>
              </a:spcBef>
              <a:spcAft>
                <a:spcPts val="0"/>
              </a:spcAft>
              <a:buSzPts val="1288"/>
              <a:buChar char="◼"/>
              <a:defRPr sz="1400">
                <a:solidFill>
                  <a:schemeClr val="dk2"/>
                </a:solidFill>
              </a:defRPr>
            </a:lvl8pPr>
            <a:lvl9pPr marL="4114800" lvl="8" indent="-310388" algn="l">
              <a:spcBef>
                <a:spcPts val="600"/>
              </a:spcBef>
              <a:spcAft>
                <a:spcPts val="600"/>
              </a:spcAft>
              <a:buSzPts val="1288"/>
              <a:buChar char="◼"/>
              <a:defRPr sz="1400">
                <a:solidFill>
                  <a:schemeClr val="dk2"/>
                </a:solidFill>
              </a:defRPr>
            </a:lvl9pPr>
          </a:lstStyle>
          <a:p>
            <a:endParaRPr/>
          </a:p>
        </p:txBody>
      </p:sp>
      <p:sp>
        <p:nvSpPr>
          <p:cNvPr id="67" name="Google Shape;67;p9"/>
          <p:cNvSpPr txBox="1">
            <a:spLocks noGrp="1"/>
          </p:cNvSpPr>
          <p:nvPr>
            <p:ph type="body" idx="2"/>
          </p:nvPr>
        </p:nvSpPr>
        <p:spPr>
          <a:xfrm>
            <a:off x="767857" y="2836654"/>
            <a:ext cx="3031852" cy="3001392"/>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320"/>
              </a:spcBef>
              <a:spcAft>
                <a:spcPts val="0"/>
              </a:spcAft>
              <a:buSzPts val="1472"/>
              <a:buNone/>
              <a:defRPr sz="1600">
                <a:solidFill>
                  <a:srgbClr val="FFFFFF"/>
                </a:solidFill>
              </a:defRPr>
            </a:lvl1pPr>
            <a:lvl2pPr marL="914400" lvl="1" indent="-228600" algn="l">
              <a:spcBef>
                <a:spcPts val="600"/>
              </a:spcBef>
              <a:spcAft>
                <a:spcPts val="0"/>
              </a:spcAft>
              <a:buSzPts val="1012"/>
              <a:buNone/>
              <a:defRPr sz="11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68" name="Google Shape;68;p9"/>
          <p:cNvSpPr txBox="1">
            <a:spLocks noGrp="1"/>
          </p:cNvSpPr>
          <p:nvPr>
            <p:ph type="dt" idx="10"/>
          </p:nvPr>
        </p:nvSpPr>
        <p:spPr>
          <a:xfrm>
            <a:off x="7605951" y="6456916"/>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9"/>
          <p:cNvSpPr txBox="1">
            <a:spLocks noGrp="1"/>
          </p:cNvSpPr>
          <p:nvPr>
            <p:ph type="ftr" idx="11"/>
          </p:nvPr>
        </p:nvSpPr>
        <p:spPr>
          <a:xfrm>
            <a:off x="581192" y="6452590"/>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9"/>
          <p:cNvSpPr txBox="1">
            <a:spLocks noGrp="1"/>
          </p:cNvSpPr>
          <p:nvPr>
            <p:ph type="sldNum" idx="12"/>
          </p:nvPr>
        </p:nvSpPr>
        <p:spPr>
          <a:xfrm>
            <a:off x="10558300" y="6456916"/>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71"/>
        <p:cNvGrpSpPr/>
        <p:nvPr/>
      </p:nvGrpSpPr>
      <p:grpSpPr>
        <a:xfrm>
          <a:off x="0" y="0"/>
          <a:ext cx="0" cy="0"/>
          <a:chOff x="0" y="0"/>
          <a:chExt cx="0" cy="0"/>
        </a:xfrm>
      </p:grpSpPr>
      <p:sp>
        <p:nvSpPr>
          <p:cNvPr id="72" name="Google Shape;72;p10"/>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3F3F3F"/>
              </a:buClr>
              <a:buSzPts val="2400"/>
              <a:buFont typeface="Franklin Gothic"/>
              <a:buNone/>
              <a:defRPr sz="2400" b="0">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a:spLocks noGrp="1"/>
          </p:cNvSpPr>
          <p:nvPr>
            <p:ph type="pic" idx="2"/>
          </p:nvPr>
        </p:nvSpPr>
        <p:spPr>
          <a:xfrm>
            <a:off x="447817" y="641350"/>
            <a:ext cx="11290859" cy="3651249"/>
          </a:xfrm>
          <a:prstGeom prst="rect">
            <a:avLst/>
          </a:prstGeom>
          <a:noFill/>
          <a:ln>
            <a:noFill/>
          </a:ln>
        </p:spPr>
      </p:sp>
      <p:sp>
        <p:nvSpPr>
          <p:cNvPr id="74" name="Google Shape;74;p10"/>
          <p:cNvSpPr txBox="1">
            <a:spLocks noGrp="1"/>
          </p:cNvSpPr>
          <p:nvPr>
            <p:ph type="body" idx="1"/>
          </p:nvPr>
        </p:nvSpPr>
        <p:spPr>
          <a:xfrm>
            <a:off x="581192" y="5260127"/>
            <a:ext cx="11029617" cy="99814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320"/>
              </a:spcBef>
              <a:spcAft>
                <a:spcPts val="0"/>
              </a:spcAft>
              <a:buSzPts val="1472"/>
              <a:buNone/>
              <a:defRPr sz="1600"/>
            </a:lvl1pPr>
            <a:lvl2pPr marL="914400" lvl="1" indent="-228600" algn="l">
              <a:spcBef>
                <a:spcPts val="600"/>
              </a:spcBef>
              <a:spcAft>
                <a:spcPts val="0"/>
              </a:spcAft>
              <a:buSzPts val="1104"/>
              <a:buNone/>
              <a:defRPr sz="12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75" name="Google Shape;75;p10"/>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81192" y="705124"/>
            <a:ext cx="11029616" cy="1189554"/>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rgbClr val="3F3F3F"/>
              </a:buClr>
              <a:buSzPts val="2800"/>
              <a:buFont typeface="Franklin Gothic"/>
              <a:buNone/>
              <a:defRPr sz="2800" b="0" i="0" u="none" strike="noStrike" cap="none">
                <a:solidFill>
                  <a:srgbClr val="3F3F3F"/>
                </a:solidFill>
                <a:latin typeface="Franklin Gothic"/>
                <a:ea typeface="Franklin Gothic"/>
                <a:cs typeface="Franklin Gothic"/>
                <a:sym typeface="Franklin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Google Shape;11;p1"/>
          <p:cNvSpPr txBox="1">
            <a:spLocks noGrp="1"/>
          </p:cNvSpPr>
          <p:nvPr>
            <p:ph type="body" idx="1"/>
          </p:nvPr>
        </p:nvSpPr>
        <p:spPr>
          <a:xfrm>
            <a:off x="581192" y="2336002"/>
            <a:ext cx="11029616" cy="3652047"/>
          </a:xfrm>
          <a:prstGeom prst="rect">
            <a:avLst/>
          </a:prstGeom>
          <a:noFill/>
          <a:ln>
            <a:noFill/>
          </a:ln>
        </p:spPr>
        <p:txBody>
          <a:bodyPr spcFirstLastPara="1" wrap="square" lIns="91425" tIns="45700" rIns="91425" bIns="45700" anchor="ctr" anchorCtr="0">
            <a:normAutofit/>
          </a:bodyPr>
          <a:lstStyle>
            <a:lvl1pPr marL="457200" marR="0" lvl="0" indent="-327914" algn="l" rtl="0">
              <a:lnSpc>
                <a:spcPct val="110000"/>
              </a:lnSpc>
              <a:spcBef>
                <a:spcPts val="340"/>
              </a:spcBef>
              <a:spcAft>
                <a:spcPts val="0"/>
              </a:spcAft>
              <a:buClr>
                <a:schemeClr val="accent1"/>
              </a:buClr>
              <a:buSzPts val="1564"/>
              <a:buFont typeface="Noto Sans Symbols"/>
              <a:buChar char="◼"/>
              <a:defRPr sz="1700" b="0" i="0" u="none" strike="noStrike" cap="none">
                <a:solidFill>
                  <a:srgbClr val="3F3F3F"/>
                </a:solidFill>
                <a:latin typeface="Libre Franklin"/>
                <a:ea typeface="Libre Franklin"/>
                <a:cs typeface="Libre Franklin"/>
                <a:sym typeface="Libre Franklin"/>
              </a:defRPr>
            </a:lvl1pPr>
            <a:lvl2pPr marL="914400" marR="0" lvl="1" indent="-310387" algn="l" rtl="0">
              <a:spcBef>
                <a:spcPts val="600"/>
              </a:spcBef>
              <a:spcAft>
                <a:spcPts val="0"/>
              </a:spcAft>
              <a:buClr>
                <a:schemeClr val="accent1"/>
              </a:buClr>
              <a:buSzPts val="1288"/>
              <a:buFont typeface="Noto Sans Symbols"/>
              <a:buChar char="◼"/>
              <a:defRPr sz="1400" b="0" i="0" u="none" strike="noStrike" cap="none">
                <a:solidFill>
                  <a:srgbClr val="3F3F3F"/>
                </a:solidFill>
                <a:latin typeface="Libre Franklin"/>
                <a:ea typeface="Libre Franklin"/>
                <a:cs typeface="Libre Franklin"/>
                <a:sym typeface="Libre Franklin"/>
              </a:defRPr>
            </a:lvl2pPr>
            <a:lvl3pPr marL="1371600" marR="0" lvl="2" indent="-304546" algn="l" rtl="0">
              <a:spcBef>
                <a:spcPts val="600"/>
              </a:spcBef>
              <a:spcAft>
                <a:spcPts val="0"/>
              </a:spcAft>
              <a:buClr>
                <a:schemeClr val="accent1"/>
              </a:buClr>
              <a:buSzPts val="1196"/>
              <a:buFont typeface="Noto Sans Symbols"/>
              <a:buChar char="◼"/>
              <a:defRPr sz="1300" b="0" i="0" u="none" strike="noStrike" cap="none">
                <a:solidFill>
                  <a:srgbClr val="3F3F3F"/>
                </a:solidFill>
                <a:latin typeface="Libre Franklin"/>
                <a:ea typeface="Libre Franklin"/>
                <a:cs typeface="Libre Franklin"/>
                <a:sym typeface="Libre Franklin"/>
              </a:defRPr>
            </a:lvl3pPr>
            <a:lvl4pPr marL="1828800" marR="0" lvl="3" indent="-292861" algn="l" rtl="0">
              <a:spcBef>
                <a:spcPts val="600"/>
              </a:spcBef>
              <a:spcAft>
                <a:spcPts val="0"/>
              </a:spcAft>
              <a:buClr>
                <a:schemeClr val="accent1"/>
              </a:buClr>
              <a:buSzPts val="1012"/>
              <a:buFont typeface="Noto Sans Symbols"/>
              <a:buChar char="◼"/>
              <a:defRPr sz="1100" b="0" i="0" u="none" strike="noStrike" cap="none">
                <a:solidFill>
                  <a:srgbClr val="3F3F3F"/>
                </a:solidFill>
                <a:latin typeface="Libre Franklin"/>
                <a:ea typeface="Libre Franklin"/>
                <a:cs typeface="Libre Franklin"/>
                <a:sym typeface="Libre Franklin"/>
              </a:defRPr>
            </a:lvl4pPr>
            <a:lvl5pPr marL="2286000" marR="0" lvl="4" indent="-292861" algn="l" rtl="0">
              <a:spcBef>
                <a:spcPts val="600"/>
              </a:spcBef>
              <a:spcAft>
                <a:spcPts val="0"/>
              </a:spcAft>
              <a:buClr>
                <a:schemeClr val="accent1"/>
              </a:buClr>
              <a:buSzPts val="1012"/>
              <a:buFont typeface="Noto Sans Symbols"/>
              <a:buChar char="◼"/>
              <a:defRPr sz="1100" b="0" i="0" u="none" strike="noStrike" cap="none">
                <a:solidFill>
                  <a:srgbClr val="3F3F3F"/>
                </a:solidFill>
                <a:latin typeface="Libre Franklin"/>
                <a:ea typeface="Libre Franklin"/>
                <a:cs typeface="Libre Franklin"/>
                <a:sym typeface="Libre Franklin"/>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Libre Franklin"/>
                <a:ea typeface="Libre Franklin"/>
                <a:cs typeface="Libre Franklin"/>
                <a:sym typeface="Libre Franklin"/>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Libre Franklin"/>
                <a:ea typeface="Libre Franklin"/>
                <a:cs typeface="Libre Franklin"/>
                <a:sym typeface="Libre Franklin"/>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Libre Franklin"/>
                <a:ea typeface="Libre Franklin"/>
                <a:cs typeface="Libre Franklin"/>
                <a:sym typeface="Libre Franklin"/>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Libre Franklin"/>
                <a:ea typeface="Libre Franklin"/>
                <a:cs typeface="Libre Franklin"/>
                <a:sym typeface="Libre Franklin"/>
              </a:defRPr>
            </a:lvl9pPr>
          </a:lstStyle>
          <a:p>
            <a:endParaRPr/>
          </a:p>
        </p:txBody>
      </p:sp>
      <p:sp>
        <p:nvSpPr>
          <p:cNvPr id="12" name="Google Shape;12;p1"/>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3F3F3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3" name="Google Shape;13;p1"/>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3F3F3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4" name="Google Shape;14;p1"/>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3F3F3F"/>
                </a:solidFill>
                <a:latin typeface="Libre Franklin"/>
                <a:ea typeface="Libre Franklin"/>
                <a:cs typeface="Libre Franklin"/>
                <a:sym typeface="Libre Franklin"/>
              </a:defRPr>
            </a:lvl1pPr>
            <a:lvl2pPr marL="0" marR="0" lvl="1" indent="0" algn="r" rtl="0">
              <a:spcBef>
                <a:spcPts val="0"/>
              </a:spcBef>
              <a:buNone/>
              <a:defRPr sz="900" b="0" i="0" u="none" strike="noStrike" cap="none">
                <a:solidFill>
                  <a:srgbClr val="3F3F3F"/>
                </a:solidFill>
                <a:latin typeface="Libre Franklin"/>
                <a:ea typeface="Libre Franklin"/>
                <a:cs typeface="Libre Franklin"/>
                <a:sym typeface="Libre Franklin"/>
              </a:defRPr>
            </a:lvl2pPr>
            <a:lvl3pPr marL="0" marR="0" lvl="2" indent="0" algn="r" rtl="0">
              <a:spcBef>
                <a:spcPts val="0"/>
              </a:spcBef>
              <a:buNone/>
              <a:defRPr sz="900" b="0" i="0" u="none" strike="noStrike" cap="none">
                <a:solidFill>
                  <a:srgbClr val="3F3F3F"/>
                </a:solidFill>
                <a:latin typeface="Libre Franklin"/>
                <a:ea typeface="Libre Franklin"/>
                <a:cs typeface="Libre Franklin"/>
                <a:sym typeface="Libre Franklin"/>
              </a:defRPr>
            </a:lvl3pPr>
            <a:lvl4pPr marL="0" marR="0" lvl="3" indent="0" algn="r" rtl="0">
              <a:spcBef>
                <a:spcPts val="0"/>
              </a:spcBef>
              <a:buNone/>
              <a:defRPr sz="900" b="0" i="0" u="none" strike="noStrike" cap="none">
                <a:solidFill>
                  <a:srgbClr val="3F3F3F"/>
                </a:solidFill>
                <a:latin typeface="Libre Franklin"/>
                <a:ea typeface="Libre Franklin"/>
                <a:cs typeface="Libre Franklin"/>
                <a:sym typeface="Libre Franklin"/>
              </a:defRPr>
            </a:lvl4pPr>
            <a:lvl5pPr marL="0" marR="0" lvl="4" indent="0" algn="r" rtl="0">
              <a:spcBef>
                <a:spcPts val="0"/>
              </a:spcBef>
              <a:buNone/>
              <a:defRPr sz="900" b="0" i="0" u="none" strike="noStrike" cap="none">
                <a:solidFill>
                  <a:srgbClr val="3F3F3F"/>
                </a:solidFill>
                <a:latin typeface="Libre Franklin"/>
                <a:ea typeface="Libre Franklin"/>
                <a:cs typeface="Libre Franklin"/>
                <a:sym typeface="Libre Franklin"/>
              </a:defRPr>
            </a:lvl5pPr>
            <a:lvl6pPr marL="0" marR="0" lvl="5" indent="0" algn="r" rtl="0">
              <a:spcBef>
                <a:spcPts val="0"/>
              </a:spcBef>
              <a:buNone/>
              <a:defRPr sz="900" b="0" i="0" u="none" strike="noStrike" cap="none">
                <a:solidFill>
                  <a:srgbClr val="3F3F3F"/>
                </a:solidFill>
                <a:latin typeface="Libre Franklin"/>
                <a:ea typeface="Libre Franklin"/>
                <a:cs typeface="Libre Franklin"/>
                <a:sym typeface="Libre Franklin"/>
              </a:defRPr>
            </a:lvl6pPr>
            <a:lvl7pPr marL="0" marR="0" lvl="6" indent="0" algn="r" rtl="0">
              <a:spcBef>
                <a:spcPts val="0"/>
              </a:spcBef>
              <a:buNone/>
              <a:defRPr sz="900" b="0" i="0" u="none" strike="noStrike" cap="none">
                <a:solidFill>
                  <a:srgbClr val="3F3F3F"/>
                </a:solidFill>
                <a:latin typeface="Libre Franklin"/>
                <a:ea typeface="Libre Franklin"/>
                <a:cs typeface="Libre Franklin"/>
                <a:sym typeface="Libre Franklin"/>
              </a:defRPr>
            </a:lvl7pPr>
            <a:lvl8pPr marL="0" marR="0" lvl="7" indent="0" algn="r" rtl="0">
              <a:spcBef>
                <a:spcPts val="0"/>
              </a:spcBef>
              <a:buNone/>
              <a:defRPr sz="900" b="0" i="0" u="none" strike="noStrike" cap="none">
                <a:solidFill>
                  <a:srgbClr val="3F3F3F"/>
                </a:solidFill>
                <a:latin typeface="Libre Franklin"/>
                <a:ea typeface="Libre Franklin"/>
                <a:cs typeface="Libre Franklin"/>
                <a:sym typeface="Libre Franklin"/>
              </a:defRPr>
            </a:lvl8pPr>
            <a:lvl9pPr marL="0" marR="0" lvl="8" indent="0" algn="r" rtl="0">
              <a:spcBef>
                <a:spcPts val="0"/>
              </a:spcBef>
              <a:buNone/>
              <a:defRPr sz="900" b="0" i="0" u="none" strike="noStrike" cap="none">
                <a:solidFill>
                  <a:srgbClr val="3F3F3F"/>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fr-FR"/>
              <a:t>‹N°›</a:t>
            </a:fld>
            <a:endParaRPr/>
          </a:p>
        </p:txBody>
      </p:sp>
      <p:sp>
        <p:nvSpPr>
          <p:cNvPr id="15" name="Google Shape;15;p1"/>
          <p:cNvSpPr/>
          <p:nvPr/>
        </p:nvSpPr>
        <p:spPr>
          <a:xfrm>
            <a:off x="446534" y="457200"/>
            <a:ext cx="3703320" cy="94997"/>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8042147" y="453643"/>
            <a:ext cx="3703320" cy="98554"/>
          </a:xfrm>
          <a:prstGeom prst="rect">
            <a:avLst/>
          </a:prstGeom>
          <a:solidFill>
            <a:srgbClr val="969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
          <p:cNvSpPr/>
          <p:nvPr/>
        </p:nvSpPr>
        <p:spPr>
          <a:xfrm>
            <a:off x="4241830" y="457200"/>
            <a:ext cx="3703320" cy="9144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8" name="Google Shape;98;p1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00" name="Google Shape;100;p13"/>
          <p:cNvSpPr txBox="1">
            <a:spLocks noGrp="1"/>
          </p:cNvSpPr>
          <p:nvPr>
            <p:ph type="ctrTitle"/>
          </p:nvPr>
        </p:nvSpPr>
        <p:spPr>
          <a:xfrm>
            <a:off x="326009" y="795512"/>
            <a:ext cx="7102207" cy="147501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F3F3F"/>
              </a:buClr>
              <a:buSzPct val="100000"/>
              <a:buFont typeface="Franklin Gothic"/>
              <a:buNone/>
            </a:pPr>
            <a:r>
              <a:rPr lang="fr-FR" dirty="0"/>
              <a:t>Physiologie des tissus musculaires squelettique et lisse</a:t>
            </a:r>
            <a:endParaRPr dirty="0"/>
          </a:p>
        </p:txBody>
      </p:sp>
      <p:sp>
        <p:nvSpPr>
          <p:cNvPr id="101" name="Google Shape;101;p13"/>
          <p:cNvSpPr txBox="1">
            <a:spLocks noGrp="1"/>
          </p:cNvSpPr>
          <p:nvPr>
            <p:ph type="subTitle" idx="1"/>
          </p:nvPr>
        </p:nvSpPr>
        <p:spPr>
          <a:xfrm>
            <a:off x="581194" y="2495445"/>
            <a:ext cx="10993546" cy="468233"/>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1472"/>
              <a:buNone/>
            </a:pPr>
            <a:r>
              <a:rPr lang="fr-FR" sz="1500" dirty="0"/>
              <a:t>MARLÈNE GONZALEZ SANCES 2021-2022</a:t>
            </a:r>
          </a:p>
          <a:p>
            <a:pPr marL="0" lvl="0" indent="0" algn="l" rtl="0">
              <a:lnSpc>
                <a:spcPct val="110000"/>
              </a:lnSpc>
              <a:spcBef>
                <a:spcPts val="0"/>
              </a:spcBef>
              <a:spcAft>
                <a:spcPts val="0"/>
              </a:spcAft>
              <a:buSzPts val="1472"/>
              <a:buNone/>
            </a:pPr>
            <a:endParaRPr lang="fr-FR" sz="1500" dirty="0"/>
          </a:p>
          <a:p>
            <a:pPr marL="0" lvl="0" indent="0" algn="l" rtl="0">
              <a:lnSpc>
                <a:spcPct val="110000"/>
              </a:lnSpc>
              <a:spcBef>
                <a:spcPts val="0"/>
              </a:spcBef>
              <a:spcAft>
                <a:spcPts val="0"/>
              </a:spcAft>
              <a:buSzPts val="1472"/>
              <a:buNone/>
            </a:pPr>
            <a:r>
              <a:rPr lang="fr-FR" sz="1500" dirty="0"/>
              <a:t>marlene.gonzalez.sances@univ-lyon1.fr</a:t>
            </a:r>
            <a:endParaRPr sz="1500" dirty="0"/>
          </a:p>
        </p:txBody>
      </p:sp>
      <p:sp>
        <p:nvSpPr>
          <p:cNvPr id="102" name="Google Shape;102;p13"/>
          <p:cNvSpPr/>
          <p:nvPr/>
        </p:nvSpPr>
        <p:spPr>
          <a:xfrm>
            <a:off x="446534" y="457200"/>
            <a:ext cx="3703320" cy="94997"/>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4241830" y="457200"/>
            <a:ext cx="3703320" cy="9144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8042147" y="453643"/>
            <a:ext cx="3703320" cy="98554"/>
          </a:xfrm>
          <a:prstGeom prst="rect">
            <a:avLst/>
          </a:prstGeom>
          <a:solidFill>
            <a:srgbClr val="969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 name="Google Shape;105;p13"/>
          <p:cNvPicPr preferRelativeResize="0"/>
          <p:nvPr/>
        </p:nvPicPr>
        <p:blipFill>
          <a:blip r:embed="rId3">
            <a:alphaModFix/>
          </a:blip>
          <a:stretch>
            <a:fillRect/>
          </a:stretch>
        </p:blipFill>
        <p:spPr>
          <a:xfrm>
            <a:off x="0" y="6188525"/>
            <a:ext cx="969850" cy="680350"/>
          </a:xfrm>
          <a:prstGeom prst="rect">
            <a:avLst/>
          </a:prstGeom>
          <a:noFill/>
          <a:ln>
            <a:noFill/>
          </a:ln>
        </p:spPr>
      </p:pic>
      <p:pic>
        <p:nvPicPr>
          <p:cNvPr id="1026" name="Picture 2" descr="LES DIFFÉRENTS RÉGIMES DE CONTRACTIONS MUSCULAIRES - Blog Eric Favre |  Sport Nutrition Expert">
            <a:extLst>
              <a:ext uri="{FF2B5EF4-FFF2-40B4-BE49-F238E27FC236}">
                <a16:creationId xmlns:a16="http://schemas.microsoft.com/office/drawing/2014/main" id="{F0F8172B-A134-4C34-A434-2B9D4950822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3164"/>
          <a:stretch/>
        </p:blipFill>
        <p:spPr bwMode="auto">
          <a:xfrm>
            <a:off x="7295079" y="2697787"/>
            <a:ext cx="4109235" cy="34907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4965EE20-566A-4BC5-9CC6-1B102D26E6DD}"/>
              </a:ext>
            </a:extLst>
          </p:cNvPr>
          <p:cNvSpPr txBox="1"/>
          <p:nvPr/>
        </p:nvSpPr>
        <p:spPr>
          <a:xfrm>
            <a:off x="80480" y="841954"/>
            <a:ext cx="4095751" cy="338554"/>
          </a:xfrm>
          <a:prstGeom prst="rect">
            <a:avLst/>
          </a:prstGeom>
          <a:noFill/>
        </p:spPr>
        <p:txBody>
          <a:bodyPr wrap="square">
            <a:spAutoFit/>
          </a:bodyPr>
          <a:lstStyle/>
          <a:p>
            <a:r>
              <a:rPr lang="fr-FR" sz="1600" b="1" dirty="0"/>
              <a:t>3 fibres squelettiques</a:t>
            </a:r>
          </a:p>
        </p:txBody>
      </p:sp>
      <p:sp>
        <p:nvSpPr>
          <p:cNvPr id="9" name="Google Shape;173;p20">
            <a:extLst>
              <a:ext uri="{FF2B5EF4-FFF2-40B4-BE49-F238E27FC236}">
                <a16:creationId xmlns:a16="http://schemas.microsoft.com/office/drawing/2014/main" id="{485729F9-8524-42E3-B71B-F6B1229FF93D}"/>
              </a:ext>
            </a:extLst>
          </p:cNvPr>
          <p:cNvSpPr txBox="1"/>
          <p:nvPr/>
        </p:nvSpPr>
        <p:spPr>
          <a:xfrm>
            <a:off x="327192" y="-1"/>
            <a:ext cx="11029500" cy="509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2800"/>
              <a:buFont typeface="Franklin Gothic"/>
              <a:buNone/>
            </a:pPr>
            <a:r>
              <a:rPr lang="fr-FR" sz="2800" dirty="0">
                <a:solidFill>
                  <a:srgbClr val="3F3F3F"/>
                </a:solidFill>
                <a:latin typeface="Franklin Gothic"/>
                <a:ea typeface="Franklin Gothic"/>
                <a:cs typeface="Franklin Gothic"/>
                <a:sym typeface="Franklin Gothic"/>
              </a:rPr>
              <a:t>4- Régénération ATP</a:t>
            </a:r>
            <a:endParaRPr dirty="0"/>
          </a:p>
        </p:txBody>
      </p:sp>
      <p:pic>
        <p:nvPicPr>
          <p:cNvPr id="11" name="Image 10">
            <a:extLst>
              <a:ext uri="{FF2B5EF4-FFF2-40B4-BE49-F238E27FC236}">
                <a16:creationId xmlns:a16="http://schemas.microsoft.com/office/drawing/2014/main" id="{B4F2DCF4-FB4B-4832-A2C6-FEC49C013252}"/>
              </a:ext>
            </a:extLst>
          </p:cNvPr>
          <p:cNvPicPr>
            <a:picLocks noChangeAspect="1"/>
          </p:cNvPicPr>
          <p:nvPr/>
        </p:nvPicPr>
        <p:blipFill rotWithShape="1">
          <a:blip r:embed="rId2"/>
          <a:srcRect l="6856" t="14303" r="5965" b="4263"/>
          <a:stretch/>
        </p:blipFill>
        <p:spPr>
          <a:xfrm>
            <a:off x="2845941" y="1392674"/>
            <a:ext cx="7255802" cy="4977304"/>
          </a:xfrm>
          <a:prstGeom prst="rect">
            <a:avLst/>
          </a:prstGeom>
        </p:spPr>
      </p:pic>
    </p:spTree>
    <p:extLst>
      <p:ext uri="{BB962C8B-B14F-4D97-AF65-F5344CB8AC3E}">
        <p14:creationId xmlns:p14="http://schemas.microsoft.com/office/powerpoint/2010/main" val="4004970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4"/>
          <p:cNvSpPr txBox="1"/>
          <p:nvPr/>
        </p:nvSpPr>
        <p:spPr>
          <a:xfrm>
            <a:off x="481167" y="2757174"/>
            <a:ext cx="11029500" cy="509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800"/>
              <a:buFont typeface="Franklin Gothic"/>
              <a:buNone/>
            </a:pPr>
            <a:r>
              <a:rPr lang="fr-FR" sz="2800" dirty="0">
                <a:solidFill>
                  <a:srgbClr val="3F3F3F"/>
                </a:solidFill>
                <a:latin typeface="Franklin Gothic"/>
                <a:ea typeface="Franklin Gothic"/>
                <a:cs typeface="Franklin Gothic"/>
                <a:sym typeface="Franklin Gothic"/>
              </a:rPr>
              <a:t>Partie 2 : La contraction du muscle lisse</a:t>
            </a:r>
            <a:endParaRPr dirty="0"/>
          </a:p>
        </p:txBody>
      </p:sp>
      <p:pic>
        <p:nvPicPr>
          <p:cNvPr id="112" name="Google Shape;112;p14"/>
          <p:cNvPicPr preferRelativeResize="0"/>
          <p:nvPr/>
        </p:nvPicPr>
        <p:blipFill>
          <a:blip r:embed="rId3">
            <a:alphaModFix/>
          </a:blip>
          <a:stretch>
            <a:fillRect/>
          </a:stretch>
        </p:blipFill>
        <p:spPr>
          <a:xfrm>
            <a:off x="0" y="6188525"/>
            <a:ext cx="969850" cy="680350"/>
          </a:xfrm>
          <a:prstGeom prst="rect">
            <a:avLst/>
          </a:prstGeom>
          <a:noFill/>
          <a:ln>
            <a:noFill/>
          </a:ln>
        </p:spPr>
      </p:pic>
      <p:sp>
        <p:nvSpPr>
          <p:cNvPr id="113" name="Google Shape;113;p14"/>
          <p:cNvSpPr txBox="1">
            <a:spLocks noGrp="1"/>
          </p:cNvSpPr>
          <p:nvPr>
            <p:ph type="subTitle" idx="4294967295"/>
          </p:nvPr>
        </p:nvSpPr>
        <p:spPr>
          <a:xfrm>
            <a:off x="7608300" y="6572700"/>
            <a:ext cx="4583700" cy="285300"/>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110000"/>
              </a:lnSpc>
              <a:spcBef>
                <a:spcPts val="0"/>
              </a:spcBef>
              <a:spcAft>
                <a:spcPts val="0"/>
              </a:spcAft>
              <a:buSzPts val="1472"/>
              <a:buNone/>
            </a:pPr>
            <a:r>
              <a:rPr lang="fr-FR" sz="1200" b="1">
                <a:solidFill>
                  <a:schemeClr val="accent3"/>
                </a:solidFill>
              </a:rPr>
              <a:t>MARLÈNE GONZALEZ SANCES </a:t>
            </a:r>
            <a:endParaRPr sz="1200" b="1">
              <a:solidFill>
                <a:schemeClr val="accent3"/>
              </a:solidFill>
            </a:endParaRPr>
          </a:p>
        </p:txBody>
      </p:sp>
    </p:spTree>
    <p:extLst>
      <p:ext uri="{BB962C8B-B14F-4D97-AF65-F5344CB8AC3E}">
        <p14:creationId xmlns:p14="http://schemas.microsoft.com/office/powerpoint/2010/main" val="459110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73;p20">
            <a:extLst>
              <a:ext uri="{FF2B5EF4-FFF2-40B4-BE49-F238E27FC236}">
                <a16:creationId xmlns:a16="http://schemas.microsoft.com/office/drawing/2014/main" id="{E939F0EF-4090-413C-A2B6-BB88F4DC7B3F}"/>
              </a:ext>
            </a:extLst>
          </p:cNvPr>
          <p:cNvSpPr txBox="1"/>
          <p:nvPr/>
        </p:nvSpPr>
        <p:spPr>
          <a:xfrm>
            <a:off x="327192" y="-1"/>
            <a:ext cx="11029500" cy="509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2800"/>
              <a:buFont typeface="Franklin Gothic"/>
              <a:buNone/>
            </a:pPr>
            <a:r>
              <a:rPr lang="fr-FR" sz="2800" dirty="0">
                <a:solidFill>
                  <a:srgbClr val="3F3F3F"/>
                </a:solidFill>
                <a:latin typeface="Franklin Gothic"/>
                <a:ea typeface="Franklin Gothic"/>
                <a:cs typeface="Franklin Gothic"/>
                <a:sym typeface="Franklin Gothic"/>
              </a:rPr>
              <a:t>1- Mécanisme moléculaire de la contraction</a:t>
            </a:r>
            <a:endParaRPr lang="fr-FR" dirty="0"/>
          </a:p>
        </p:txBody>
      </p:sp>
      <p:sp>
        <p:nvSpPr>
          <p:cNvPr id="9" name="ZoneTexte 8">
            <a:extLst>
              <a:ext uri="{FF2B5EF4-FFF2-40B4-BE49-F238E27FC236}">
                <a16:creationId xmlns:a16="http://schemas.microsoft.com/office/drawing/2014/main" id="{17F25572-45E9-4A20-8AAE-2477B4923AF2}"/>
              </a:ext>
            </a:extLst>
          </p:cNvPr>
          <p:cNvSpPr txBox="1"/>
          <p:nvPr/>
        </p:nvSpPr>
        <p:spPr>
          <a:xfrm>
            <a:off x="327192" y="1130277"/>
            <a:ext cx="5231127" cy="4524315"/>
          </a:xfrm>
          <a:prstGeom prst="rect">
            <a:avLst/>
          </a:prstGeom>
          <a:noFill/>
        </p:spPr>
        <p:txBody>
          <a:bodyPr wrap="square">
            <a:spAutoFit/>
          </a:bodyPr>
          <a:lstStyle/>
          <a:p>
            <a:pPr marL="285750" indent="-285750">
              <a:buFont typeface="Arial" panose="020B0604020202020204" pitchFamily="34" charset="0"/>
              <a:buChar char="•"/>
            </a:pPr>
            <a:r>
              <a:rPr lang="fr-FR" sz="1800" dirty="0"/>
              <a:t>Ca2+  provient soit du réticulum sarcoplasmique soit de l’espace extra-cellulaire calvéolaire </a:t>
            </a:r>
          </a:p>
          <a:p>
            <a:pPr marL="285750" indent="-285750">
              <a:buFont typeface="Arial" panose="020B0604020202020204" pitchFamily="34" charset="0"/>
              <a:buChar char="•"/>
            </a:pPr>
            <a:endParaRPr lang="fr-FR" sz="1800" dirty="0"/>
          </a:p>
          <a:p>
            <a:pPr marL="285750" indent="-285750">
              <a:buFont typeface="Arial" panose="020B0604020202020204" pitchFamily="34" charset="0"/>
              <a:buChar char="•"/>
            </a:pPr>
            <a:r>
              <a:rPr lang="fr-FR" sz="1800" dirty="0"/>
              <a:t>Le calcium se lie à la calmoduline </a:t>
            </a:r>
            <a:r>
              <a:rPr lang="fr-FR" sz="1800" dirty="0">
                <a:sym typeface="Wingdings" panose="05000000000000000000" pitchFamily="2" charset="2"/>
              </a:rPr>
              <a:t> activation kinase des chaines légères de la myosine</a:t>
            </a:r>
            <a:endParaRPr lang="fr-FR" sz="1800" dirty="0"/>
          </a:p>
          <a:p>
            <a:pPr marL="285750" indent="-285750">
              <a:buFont typeface="Arial" panose="020B0604020202020204" pitchFamily="34" charset="0"/>
              <a:buChar char="•"/>
            </a:pPr>
            <a:endParaRPr lang="fr-FR" sz="1800" dirty="0"/>
          </a:p>
          <a:p>
            <a:pPr marL="285750" indent="-285750">
              <a:buFont typeface="Arial" panose="020B0604020202020204" pitchFamily="34" charset="0"/>
              <a:buChar char="•"/>
            </a:pPr>
            <a:r>
              <a:rPr lang="fr-FR" sz="1800" dirty="0"/>
              <a:t>Phosphorylation d’une des deux chaînes de myosine légères de chaque tête de myosine par l’utilisation de l’ATP. </a:t>
            </a:r>
          </a:p>
          <a:p>
            <a:pPr marL="285750" indent="-285750">
              <a:buFont typeface="Arial" panose="020B0604020202020204" pitchFamily="34" charset="0"/>
              <a:buChar char="•"/>
            </a:pPr>
            <a:endParaRPr lang="fr-FR" sz="1800" dirty="0"/>
          </a:p>
          <a:p>
            <a:pPr marL="285750" indent="-285750">
              <a:buFont typeface="Arial" panose="020B0604020202020204" pitchFamily="34" charset="0"/>
              <a:buChar char="•"/>
            </a:pPr>
            <a:r>
              <a:rPr lang="fr-FR" sz="1800" dirty="0"/>
              <a:t>Cette phosphorylation permet de démasquer le site de liaison de l’actine sur la tête de myosine lourde. La liaison de l’actine avec la myosine induit la contraction de la fibre musculaire lisse.</a:t>
            </a:r>
            <a:endParaRPr lang="fr-FR" sz="1800" dirty="0">
              <a:latin typeface="+mj-lt"/>
            </a:endParaRPr>
          </a:p>
        </p:txBody>
      </p:sp>
      <p:pic>
        <p:nvPicPr>
          <p:cNvPr id="11" name="Image 10">
            <a:extLst>
              <a:ext uri="{FF2B5EF4-FFF2-40B4-BE49-F238E27FC236}">
                <a16:creationId xmlns:a16="http://schemas.microsoft.com/office/drawing/2014/main" id="{6DCC532C-6F01-4AA1-A2B1-04A6E2195859}"/>
              </a:ext>
            </a:extLst>
          </p:cNvPr>
          <p:cNvPicPr>
            <a:picLocks noChangeAspect="1"/>
          </p:cNvPicPr>
          <p:nvPr/>
        </p:nvPicPr>
        <p:blipFill>
          <a:blip r:embed="rId2"/>
          <a:stretch>
            <a:fillRect/>
          </a:stretch>
        </p:blipFill>
        <p:spPr>
          <a:xfrm>
            <a:off x="5612748" y="1312324"/>
            <a:ext cx="6579252" cy="4524315"/>
          </a:xfrm>
          <a:prstGeom prst="rect">
            <a:avLst/>
          </a:prstGeom>
        </p:spPr>
      </p:pic>
    </p:spTree>
    <p:extLst>
      <p:ext uri="{BB962C8B-B14F-4D97-AF65-F5344CB8AC3E}">
        <p14:creationId xmlns:p14="http://schemas.microsoft.com/office/powerpoint/2010/main" val="4251247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73;p20">
            <a:extLst>
              <a:ext uri="{FF2B5EF4-FFF2-40B4-BE49-F238E27FC236}">
                <a16:creationId xmlns:a16="http://schemas.microsoft.com/office/drawing/2014/main" id="{E939F0EF-4090-413C-A2B6-BB88F4DC7B3F}"/>
              </a:ext>
            </a:extLst>
          </p:cNvPr>
          <p:cNvSpPr txBox="1"/>
          <p:nvPr/>
        </p:nvSpPr>
        <p:spPr>
          <a:xfrm>
            <a:off x="327192" y="-1"/>
            <a:ext cx="11029500" cy="509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2800"/>
              <a:buFont typeface="Franklin Gothic"/>
              <a:buNone/>
            </a:pPr>
            <a:r>
              <a:rPr lang="fr-FR" sz="2800" dirty="0">
                <a:solidFill>
                  <a:srgbClr val="3F3F3F"/>
                </a:solidFill>
                <a:latin typeface="Franklin Gothic"/>
                <a:ea typeface="Franklin Gothic"/>
                <a:cs typeface="Franklin Gothic"/>
                <a:sym typeface="Franklin Gothic"/>
              </a:rPr>
              <a:t>2- Couplage excitation-contraction</a:t>
            </a:r>
            <a:endParaRPr lang="fr-FR" dirty="0"/>
          </a:p>
        </p:txBody>
      </p:sp>
      <p:sp>
        <p:nvSpPr>
          <p:cNvPr id="9" name="ZoneTexte 8">
            <a:extLst>
              <a:ext uri="{FF2B5EF4-FFF2-40B4-BE49-F238E27FC236}">
                <a16:creationId xmlns:a16="http://schemas.microsoft.com/office/drawing/2014/main" id="{17F25572-45E9-4A20-8AAE-2477B4923AF2}"/>
              </a:ext>
            </a:extLst>
          </p:cNvPr>
          <p:cNvSpPr txBox="1"/>
          <p:nvPr/>
        </p:nvSpPr>
        <p:spPr>
          <a:xfrm>
            <a:off x="327192" y="1130277"/>
            <a:ext cx="10522318" cy="2585323"/>
          </a:xfrm>
          <a:prstGeom prst="rect">
            <a:avLst/>
          </a:prstGeom>
          <a:noFill/>
        </p:spPr>
        <p:txBody>
          <a:bodyPr wrap="square">
            <a:spAutoFit/>
          </a:bodyPr>
          <a:lstStyle/>
          <a:p>
            <a:pPr marL="285750" indent="-285750">
              <a:buFont typeface="Arial" panose="020B0604020202020204" pitchFamily="34" charset="0"/>
              <a:buChar char="•"/>
            </a:pPr>
            <a:r>
              <a:rPr lang="fr-FR" sz="1800" dirty="0"/>
              <a:t>Contraction muscle squelettique : Sous commande nerveuse et/ou hormonale  </a:t>
            </a:r>
          </a:p>
          <a:p>
            <a:pPr marL="285750" indent="-285750">
              <a:buFont typeface="Arial" panose="020B0604020202020204" pitchFamily="34" charset="0"/>
              <a:buChar char="•"/>
            </a:pPr>
            <a:endParaRPr lang="fr-FR" sz="1800" dirty="0"/>
          </a:p>
          <a:p>
            <a:pPr marL="285750" indent="-285750">
              <a:buFont typeface="Arial" panose="020B0604020202020204" pitchFamily="34" charset="0"/>
              <a:buChar char="•"/>
            </a:pPr>
            <a:r>
              <a:rPr lang="fr-FR" sz="1800" dirty="0"/>
              <a:t>Neurones moteurs autonomes (involontaires)</a:t>
            </a:r>
          </a:p>
          <a:p>
            <a:pPr marL="285750" indent="-285750">
              <a:buFont typeface="Arial" panose="020B0604020202020204" pitchFamily="34" charset="0"/>
              <a:buChar char="•"/>
            </a:pPr>
            <a:endParaRPr lang="fr-FR" sz="1800" dirty="0"/>
          </a:p>
          <a:p>
            <a:pPr marL="285750" indent="-285750">
              <a:buFont typeface="Arial" panose="020B0604020202020204" pitchFamily="34" charset="0"/>
              <a:buChar char="•"/>
            </a:pPr>
            <a:r>
              <a:rPr lang="fr-FR" sz="1800" dirty="0"/>
              <a:t>Neurotransmetteur = acétylcholine (parasympathique) ou adrénaline/noradrénaline (sympathique)</a:t>
            </a:r>
          </a:p>
          <a:p>
            <a:pPr marL="285750" indent="-285750">
              <a:buFont typeface="Arial" panose="020B0604020202020204" pitchFamily="34" charset="0"/>
              <a:buChar char="•"/>
            </a:pPr>
            <a:endParaRPr lang="fr-FR" sz="1800" dirty="0"/>
          </a:p>
          <a:p>
            <a:pPr marL="285750" indent="-285750">
              <a:buFont typeface="Arial" panose="020B0604020202020204" pitchFamily="34" charset="0"/>
              <a:buChar char="•"/>
            </a:pPr>
            <a:r>
              <a:rPr lang="fr-FR" sz="1800" dirty="0"/>
              <a:t>Hormones :</a:t>
            </a:r>
          </a:p>
          <a:p>
            <a:pPr marL="285750" indent="-285750">
              <a:buFont typeface="Wingdings" panose="05000000000000000000" pitchFamily="2" charset="2"/>
              <a:buChar char="v"/>
            </a:pPr>
            <a:r>
              <a:rPr lang="fr-FR" sz="1800" dirty="0"/>
              <a:t>Paroi tube digestif : gastrine, CCK, sécrétine</a:t>
            </a:r>
          </a:p>
          <a:p>
            <a:pPr marL="285750" indent="-285750">
              <a:buFont typeface="Wingdings" panose="05000000000000000000" pitchFamily="2" charset="2"/>
              <a:buChar char="v"/>
            </a:pPr>
            <a:r>
              <a:rPr lang="fr-FR" sz="1800" dirty="0"/>
              <a:t>Paroi des vaisseaux sanguins : catécholamines, Vasopressine (ADH), Angiotensine II</a:t>
            </a:r>
          </a:p>
        </p:txBody>
      </p:sp>
    </p:spTree>
    <p:extLst>
      <p:ext uri="{BB962C8B-B14F-4D97-AF65-F5344CB8AC3E}">
        <p14:creationId xmlns:p14="http://schemas.microsoft.com/office/powerpoint/2010/main" val="3932573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4"/>
          <p:cNvSpPr txBox="1"/>
          <p:nvPr/>
        </p:nvSpPr>
        <p:spPr>
          <a:xfrm>
            <a:off x="481167" y="2757174"/>
            <a:ext cx="11029500" cy="509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800"/>
              <a:buFont typeface="Franklin Gothic"/>
              <a:buNone/>
            </a:pPr>
            <a:r>
              <a:rPr lang="fr-FR" sz="2800" dirty="0">
                <a:solidFill>
                  <a:srgbClr val="3F3F3F"/>
                </a:solidFill>
                <a:latin typeface="Franklin Gothic"/>
                <a:ea typeface="Franklin Gothic"/>
                <a:cs typeface="Franklin Gothic"/>
                <a:sym typeface="Franklin Gothic"/>
              </a:rPr>
              <a:t>Partie 1 : La contraction musculaire du muscle strié squelettique </a:t>
            </a:r>
            <a:endParaRPr dirty="0"/>
          </a:p>
        </p:txBody>
      </p:sp>
      <p:pic>
        <p:nvPicPr>
          <p:cNvPr id="112" name="Google Shape;112;p14"/>
          <p:cNvPicPr preferRelativeResize="0"/>
          <p:nvPr/>
        </p:nvPicPr>
        <p:blipFill>
          <a:blip r:embed="rId3">
            <a:alphaModFix/>
          </a:blip>
          <a:stretch>
            <a:fillRect/>
          </a:stretch>
        </p:blipFill>
        <p:spPr>
          <a:xfrm>
            <a:off x="0" y="6188525"/>
            <a:ext cx="969850" cy="680350"/>
          </a:xfrm>
          <a:prstGeom prst="rect">
            <a:avLst/>
          </a:prstGeom>
          <a:noFill/>
          <a:ln>
            <a:noFill/>
          </a:ln>
        </p:spPr>
      </p:pic>
      <p:sp>
        <p:nvSpPr>
          <p:cNvPr id="113" name="Google Shape;113;p14"/>
          <p:cNvSpPr txBox="1">
            <a:spLocks noGrp="1"/>
          </p:cNvSpPr>
          <p:nvPr>
            <p:ph type="subTitle" idx="4294967295"/>
          </p:nvPr>
        </p:nvSpPr>
        <p:spPr>
          <a:xfrm>
            <a:off x="7608300" y="6572700"/>
            <a:ext cx="4583700" cy="285300"/>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110000"/>
              </a:lnSpc>
              <a:spcBef>
                <a:spcPts val="0"/>
              </a:spcBef>
              <a:spcAft>
                <a:spcPts val="0"/>
              </a:spcAft>
              <a:buSzPts val="1472"/>
              <a:buNone/>
            </a:pPr>
            <a:r>
              <a:rPr lang="fr-FR" sz="1200" b="1">
                <a:solidFill>
                  <a:schemeClr val="accent3"/>
                </a:solidFill>
              </a:rPr>
              <a:t>MARLÈNE GONZALEZ SANCES </a:t>
            </a:r>
            <a:endParaRPr sz="1200" b="1">
              <a:solidFill>
                <a:schemeClr val="accent3"/>
              </a:solidFill>
            </a:endParaRPr>
          </a:p>
        </p:txBody>
      </p:sp>
    </p:spTree>
    <p:extLst>
      <p:ext uri="{BB962C8B-B14F-4D97-AF65-F5344CB8AC3E}">
        <p14:creationId xmlns:p14="http://schemas.microsoft.com/office/powerpoint/2010/main" val="1204997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FD73C3E-2BD8-4E8E-B7CB-18DEE0D64D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158359"/>
            <a:ext cx="6341543" cy="5149332"/>
          </a:xfrm>
          <a:prstGeom prst="rect">
            <a:avLst/>
          </a:prstGeom>
        </p:spPr>
      </p:pic>
      <p:sp>
        <p:nvSpPr>
          <p:cNvPr id="5" name="ZoneTexte 4">
            <a:extLst>
              <a:ext uri="{FF2B5EF4-FFF2-40B4-BE49-F238E27FC236}">
                <a16:creationId xmlns:a16="http://schemas.microsoft.com/office/drawing/2014/main" id="{23851FCB-579C-4AD0-A9C2-029946A2B08F}"/>
              </a:ext>
            </a:extLst>
          </p:cNvPr>
          <p:cNvSpPr txBox="1"/>
          <p:nvPr/>
        </p:nvSpPr>
        <p:spPr>
          <a:xfrm>
            <a:off x="364057" y="1402209"/>
            <a:ext cx="4543425" cy="2585323"/>
          </a:xfrm>
          <a:prstGeom prst="rect">
            <a:avLst/>
          </a:prstGeom>
          <a:noFill/>
        </p:spPr>
        <p:txBody>
          <a:bodyPr wrap="square" rtlCol="0">
            <a:spAutoFit/>
          </a:bodyPr>
          <a:lstStyle/>
          <a:p>
            <a:r>
              <a:rPr lang="fr-FR" sz="1800" dirty="0"/>
              <a:t>À l’échelle du sarcomère</a:t>
            </a:r>
          </a:p>
          <a:p>
            <a:endParaRPr lang="fr-FR" sz="1800" dirty="0"/>
          </a:p>
          <a:p>
            <a:pPr marL="285750" indent="-285750">
              <a:buFont typeface="Arial" panose="020B0604020202020204" pitchFamily="34" charset="0"/>
              <a:buChar char="•"/>
            </a:pPr>
            <a:r>
              <a:rPr lang="fr-FR" sz="1800" dirty="0"/>
              <a:t>Myofilaments fins d’actine coulissent sur myofilaments épais de myosine</a:t>
            </a:r>
          </a:p>
          <a:p>
            <a:pPr marL="285750" indent="-285750">
              <a:buFont typeface="Arial" panose="020B0604020202020204" pitchFamily="34" charset="0"/>
              <a:buChar char="•"/>
            </a:pPr>
            <a:r>
              <a:rPr lang="fr-FR" sz="1800" dirty="0"/>
              <a:t>Bande A inchangée</a:t>
            </a:r>
          </a:p>
          <a:p>
            <a:pPr marL="285750" indent="-285750">
              <a:buFont typeface="Arial" panose="020B0604020202020204" pitchFamily="34" charset="0"/>
              <a:buChar char="•"/>
            </a:pPr>
            <a:r>
              <a:rPr lang="fr-FR" sz="1800" dirty="0"/>
              <a:t>Stries Z se rapprochent</a:t>
            </a:r>
          </a:p>
          <a:p>
            <a:pPr marL="285750" indent="-285750">
              <a:buFont typeface="Arial" panose="020B0604020202020204" pitchFamily="34" charset="0"/>
              <a:buChar char="•"/>
            </a:pPr>
            <a:r>
              <a:rPr lang="fr-FR" sz="1800" dirty="0"/>
              <a:t>Bande I et strie H raccourcissent/disparaissent</a:t>
            </a:r>
          </a:p>
          <a:p>
            <a:pPr marL="285750" indent="-285750">
              <a:buFont typeface="Arial" panose="020B0604020202020204" pitchFamily="34" charset="0"/>
              <a:buChar char="•"/>
            </a:pPr>
            <a:endParaRPr lang="fr-FR" sz="1800" dirty="0"/>
          </a:p>
        </p:txBody>
      </p:sp>
      <p:sp>
        <p:nvSpPr>
          <p:cNvPr id="6" name="Google Shape;173;p20">
            <a:extLst>
              <a:ext uri="{FF2B5EF4-FFF2-40B4-BE49-F238E27FC236}">
                <a16:creationId xmlns:a16="http://schemas.microsoft.com/office/drawing/2014/main" id="{88719043-312B-469B-B7CD-61CDBB512591}"/>
              </a:ext>
            </a:extLst>
          </p:cNvPr>
          <p:cNvSpPr txBox="1"/>
          <p:nvPr/>
        </p:nvSpPr>
        <p:spPr>
          <a:xfrm>
            <a:off x="327192" y="-1"/>
            <a:ext cx="11029500" cy="509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2800"/>
              <a:buFont typeface="Franklin Gothic"/>
              <a:buNone/>
            </a:pPr>
            <a:r>
              <a:rPr lang="fr-FR" sz="2800" dirty="0">
                <a:solidFill>
                  <a:srgbClr val="3F3F3F"/>
                </a:solidFill>
                <a:latin typeface="Franklin Gothic"/>
                <a:ea typeface="Franklin Gothic"/>
                <a:cs typeface="Franklin Gothic"/>
                <a:sym typeface="Franklin Gothic"/>
              </a:rPr>
              <a:t>1- Contraction à l’échelle du sarcomère</a:t>
            </a:r>
            <a:endParaRPr dirty="0"/>
          </a:p>
        </p:txBody>
      </p:sp>
    </p:spTree>
    <p:extLst>
      <p:ext uri="{BB962C8B-B14F-4D97-AF65-F5344CB8AC3E}">
        <p14:creationId xmlns:p14="http://schemas.microsoft.com/office/powerpoint/2010/main" val="2871802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Résultat de recherche d'images pour &quot;mecanisme contraction musculaire&quot;">
            <a:extLst>
              <a:ext uri="{FF2B5EF4-FFF2-40B4-BE49-F238E27FC236}">
                <a16:creationId xmlns:a16="http://schemas.microsoft.com/office/drawing/2014/main" id="{A8BFBDDA-8C58-427E-893F-251B280FC55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96701" y="1414463"/>
            <a:ext cx="4506642" cy="3054795"/>
          </a:xfrm>
          <a:prstGeom prst="rect">
            <a:avLst/>
          </a:prstGeom>
          <a:noFill/>
          <a:ln>
            <a:noFill/>
          </a:ln>
        </p:spPr>
      </p:pic>
      <p:sp>
        <p:nvSpPr>
          <p:cNvPr id="5" name="ZoneTexte 4">
            <a:extLst>
              <a:ext uri="{FF2B5EF4-FFF2-40B4-BE49-F238E27FC236}">
                <a16:creationId xmlns:a16="http://schemas.microsoft.com/office/drawing/2014/main" id="{B54D2DAE-D316-47D6-B5E0-E0DC546D4217}"/>
              </a:ext>
            </a:extLst>
          </p:cNvPr>
          <p:cNvSpPr txBox="1"/>
          <p:nvPr/>
        </p:nvSpPr>
        <p:spPr>
          <a:xfrm>
            <a:off x="252145" y="1064101"/>
            <a:ext cx="6908943" cy="5078313"/>
          </a:xfrm>
          <a:prstGeom prst="rect">
            <a:avLst/>
          </a:prstGeom>
          <a:noFill/>
        </p:spPr>
        <p:txBody>
          <a:bodyPr wrap="square" rtlCol="0">
            <a:spAutoFit/>
          </a:bodyPr>
          <a:lstStyle/>
          <a:p>
            <a:pPr marL="285750" indent="-285750">
              <a:buFont typeface="Arial" panose="020B0604020202020204" pitchFamily="34" charset="0"/>
              <a:buChar char="•"/>
            </a:pPr>
            <a:r>
              <a:rPr lang="fr-FR" sz="1800" dirty="0"/>
              <a:t>Étape 0 = préparation des myofilaments de myosine</a:t>
            </a:r>
          </a:p>
          <a:p>
            <a:pPr marL="285750" indent="-285750">
              <a:buFont typeface="Wingdings" panose="05000000000000000000" pitchFamily="2" charset="2"/>
              <a:buChar char="à"/>
            </a:pPr>
            <a:r>
              <a:rPr lang="fr-FR" sz="1800" dirty="0">
                <a:sym typeface="Wingdings" panose="05000000000000000000" pitchFamily="2" charset="2"/>
              </a:rPr>
              <a:t>ATP fixé et clivé dans tête myosine = redressement têtes</a:t>
            </a:r>
          </a:p>
          <a:p>
            <a:pPr marL="285750" indent="-285750">
              <a:buFont typeface="Wingdings" panose="05000000000000000000" pitchFamily="2" charset="2"/>
              <a:buChar char="à"/>
            </a:pPr>
            <a:endParaRPr lang="fr-FR" sz="1800" dirty="0">
              <a:sym typeface="Wingdings" panose="05000000000000000000" pitchFamily="2" charset="2"/>
            </a:endParaRPr>
          </a:p>
          <a:p>
            <a:pPr marL="285750" indent="-285750">
              <a:buFont typeface="Arial" panose="020B0604020202020204" pitchFamily="34" charset="0"/>
              <a:buChar char="•"/>
            </a:pPr>
            <a:r>
              <a:rPr lang="fr-FR" sz="1800" dirty="0">
                <a:sym typeface="Wingdings" panose="05000000000000000000" pitchFamily="2" charset="2"/>
              </a:rPr>
              <a:t>Étape 1 = fixation des têtes de myosines</a:t>
            </a:r>
          </a:p>
          <a:p>
            <a:r>
              <a:rPr lang="fr-FR" sz="1800" dirty="0">
                <a:sym typeface="Wingdings" panose="05000000000000000000" pitchFamily="2" charset="2"/>
              </a:rPr>
              <a:t>  Ca2+ sur troponine = libération des sites de fixation de la myosine</a:t>
            </a:r>
          </a:p>
          <a:p>
            <a:pPr marL="285750" indent="-285750">
              <a:buFont typeface="Wingdings" panose="05000000000000000000" pitchFamily="2" charset="2"/>
              <a:buChar char="à"/>
            </a:pPr>
            <a:r>
              <a:rPr lang="fr-FR" sz="1800" dirty="0">
                <a:sym typeface="Wingdings" panose="05000000000000000000" pitchFamily="2" charset="2"/>
              </a:rPr>
              <a:t>Fixation des têtes de myosine</a:t>
            </a:r>
          </a:p>
          <a:p>
            <a:pPr marL="285750" indent="-285750">
              <a:buFont typeface="Wingdings" panose="05000000000000000000" pitchFamily="2" charset="2"/>
              <a:buChar char="à"/>
            </a:pPr>
            <a:endParaRPr lang="fr-FR" sz="1800" dirty="0">
              <a:sym typeface="Wingdings" panose="05000000000000000000" pitchFamily="2" charset="2"/>
            </a:endParaRPr>
          </a:p>
          <a:p>
            <a:pPr marL="285750" indent="-285750">
              <a:buFont typeface="Arial" panose="020B0604020202020204" pitchFamily="34" charset="0"/>
              <a:buChar char="•"/>
            </a:pPr>
            <a:r>
              <a:rPr lang="fr-FR" sz="1800" dirty="0">
                <a:sym typeface="Wingdings" panose="05000000000000000000" pitchFamily="2" charset="2"/>
              </a:rPr>
              <a:t>Étape 2 = Pivotement des têtes de myosine </a:t>
            </a:r>
          </a:p>
          <a:p>
            <a:pPr marL="285750" indent="-285750">
              <a:buFont typeface="Wingdings" panose="05000000000000000000" pitchFamily="2" charset="2"/>
              <a:buChar char="à"/>
            </a:pPr>
            <a:r>
              <a:rPr lang="fr-FR" sz="1800" dirty="0">
                <a:sym typeface="Wingdings" panose="05000000000000000000" pitchFamily="2" charset="2"/>
              </a:rPr>
              <a:t>Transformation énergie chimique en mécanique</a:t>
            </a:r>
          </a:p>
          <a:p>
            <a:pPr marL="285750" indent="-285750">
              <a:buFont typeface="Wingdings" panose="05000000000000000000" pitchFamily="2" charset="2"/>
              <a:buChar char="à"/>
            </a:pPr>
            <a:r>
              <a:rPr lang="fr-FR" sz="1800" dirty="0">
                <a:sym typeface="Wingdings" panose="05000000000000000000" pitchFamily="2" charset="2"/>
              </a:rPr>
              <a:t>Libération ADP + Pi</a:t>
            </a:r>
          </a:p>
          <a:p>
            <a:pPr marL="285750" indent="-285750">
              <a:buFont typeface="Wingdings" panose="05000000000000000000" pitchFamily="2" charset="2"/>
              <a:buChar char="à"/>
            </a:pPr>
            <a:endParaRPr lang="fr-FR" sz="1800" dirty="0">
              <a:sym typeface="Wingdings" panose="05000000000000000000" pitchFamily="2" charset="2"/>
            </a:endParaRPr>
          </a:p>
          <a:p>
            <a:pPr marL="285750" indent="-285750">
              <a:buFont typeface="Arial" panose="020B0604020202020204" pitchFamily="34" charset="0"/>
              <a:buChar char="•"/>
            </a:pPr>
            <a:r>
              <a:rPr lang="fr-FR" sz="1800" dirty="0">
                <a:sym typeface="Wingdings" panose="05000000000000000000" pitchFamily="2" charset="2"/>
              </a:rPr>
              <a:t>Étape 3 = décrochage</a:t>
            </a:r>
          </a:p>
          <a:p>
            <a:pPr marL="285750" indent="-285750">
              <a:buFont typeface="Wingdings" panose="05000000000000000000" pitchFamily="2" charset="2"/>
              <a:buChar char="à"/>
            </a:pPr>
            <a:r>
              <a:rPr lang="fr-FR" sz="1800" dirty="0">
                <a:sym typeface="Wingdings" panose="05000000000000000000" pitchFamily="2" charset="2"/>
              </a:rPr>
              <a:t>Fixation nouvelle molécule ATP sur tête myosine</a:t>
            </a:r>
          </a:p>
          <a:p>
            <a:pPr marL="285750" indent="-285750">
              <a:buFont typeface="Wingdings" panose="05000000000000000000" pitchFamily="2" charset="2"/>
              <a:buChar char="à"/>
            </a:pPr>
            <a:r>
              <a:rPr lang="fr-FR" sz="1800" dirty="0">
                <a:sym typeface="Wingdings" panose="05000000000000000000" pitchFamily="2" charset="2"/>
              </a:rPr>
              <a:t>Décrochage des têtes de myosine</a:t>
            </a:r>
          </a:p>
          <a:p>
            <a:endParaRPr lang="fr-FR" sz="1800" dirty="0"/>
          </a:p>
          <a:p>
            <a:r>
              <a:rPr lang="fr-FR" sz="1800" dirty="0"/>
              <a:t>Fin contraction : Ca2+ dans réticulum sarcoplasmique (pompes Ca2+)</a:t>
            </a:r>
          </a:p>
        </p:txBody>
      </p:sp>
      <p:sp>
        <p:nvSpPr>
          <p:cNvPr id="6" name="Google Shape;173;p20">
            <a:extLst>
              <a:ext uri="{FF2B5EF4-FFF2-40B4-BE49-F238E27FC236}">
                <a16:creationId xmlns:a16="http://schemas.microsoft.com/office/drawing/2014/main" id="{DC17CC25-088B-4B2A-A32B-24EE745E6FCB}"/>
              </a:ext>
            </a:extLst>
          </p:cNvPr>
          <p:cNvSpPr txBox="1"/>
          <p:nvPr/>
        </p:nvSpPr>
        <p:spPr>
          <a:xfrm>
            <a:off x="327192" y="-1"/>
            <a:ext cx="11029500" cy="509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2800"/>
              <a:buFont typeface="Franklin Gothic"/>
              <a:buNone/>
            </a:pPr>
            <a:r>
              <a:rPr lang="fr-FR" sz="2800" dirty="0">
                <a:solidFill>
                  <a:srgbClr val="3F3F3F"/>
                </a:solidFill>
                <a:latin typeface="Franklin Gothic"/>
                <a:ea typeface="Franklin Gothic"/>
                <a:cs typeface="Franklin Gothic"/>
                <a:sym typeface="Franklin Gothic"/>
              </a:rPr>
              <a:t>2- Contraction à l’échelle moléculaire</a:t>
            </a:r>
            <a:endParaRPr dirty="0"/>
          </a:p>
        </p:txBody>
      </p:sp>
    </p:spTree>
    <p:extLst>
      <p:ext uri="{BB962C8B-B14F-4D97-AF65-F5344CB8AC3E}">
        <p14:creationId xmlns:p14="http://schemas.microsoft.com/office/powerpoint/2010/main" val="248559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54D2DAE-D316-47D6-B5E0-E0DC546D4217}"/>
              </a:ext>
            </a:extLst>
          </p:cNvPr>
          <p:cNvSpPr txBox="1"/>
          <p:nvPr/>
        </p:nvSpPr>
        <p:spPr>
          <a:xfrm>
            <a:off x="724756" y="1249035"/>
            <a:ext cx="9848850" cy="923330"/>
          </a:xfrm>
          <a:prstGeom prst="rect">
            <a:avLst/>
          </a:prstGeom>
          <a:noFill/>
        </p:spPr>
        <p:txBody>
          <a:bodyPr wrap="square" rtlCol="0">
            <a:spAutoFit/>
          </a:bodyPr>
          <a:lstStyle/>
          <a:p>
            <a:pPr marL="285750" indent="-285750">
              <a:buFont typeface="Arial" panose="020B0604020202020204" pitchFamily="34" charset="0"/>
              <a:buChar char="•"/>
            </a:pPr>
            <a:r>
              <a:rPr lang="fr-FR" sz="1800" dirty="0"/>
              <a:t>Contraction muscle squelettique : Sous commande nerveuse uniquement</a:t>
            </a:r>
          </a:p>
          <a:p>
            <a:pPr marL="285750" indent="-285750">
              <a:buFont typeface="Arial" panose="020B0604020202020204" pitchFamily="34" charset="0"/>
              <a:buChar char="•"/>
            </a:pPr>
            <a:r>
              <a:rPr lang="fr-FR" sz="1800" dirty="0"/>
              <a:t>Neurones moteurs somatiques (volontaires)</a:t>
            </a:r>
          </a:p>
          <a:p>
            <a:pPr marL="285750" indent="-285750">
              <a:buFont typeface="Arial" panose="020B0604020202020204" pitchFamily="34" charset="0"/>
              <a:buChar char="•"/>
            </a:pPr>
            <a:r>
              <a:rPr lang="fr-FR" sz="1800" dirty="0"/>
              <a:t>Neurotransmetteur = acétylcholine</a:t>
            </a:r>
          </a:p>
        </p:txBody>
      </p:sp>
      <p:sp>
        <p:nvSpPr>
          <p:cNvPr id="6" name="Google Shape;173;p20">
            <a:extLst>
              <a:ext uri="{FF2B5EF4-FFF2-40B4-BE49-F238E27FC236}">
                <a16:creationId xmlns:a16="http://schemas.microsoft.com/office/drawing/2014/main" id="{DC17CC25-088B-4B2A-A32B-24EE745E6FCB}"/>
              </a:ext>
            </a:extLst>
          </p:cNvPr>
          <p:cNvSpPr txBox="1"/>
          <p:nvPr/>
        </p:nvSpPr>
        <p:spPr>
          <a:xfrm>
            <a:off x="327192" y="-1"/>
            <a:ext cx="11029500" cy="509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2800"/>
              <a:buFont typeface="Franklin Gothic"/>
              <a:buNone/>
            </a:pPr>
            <a:r>
              <a:rPr lang="fr-FR" sz="2800" dirty="0">
                <a:solidFill>
                  <a:srgbClr val="3F3F3F"/>
                </a:solidFill>
                <a:latin typeface="Franklin Gothic"/>
                <a:ea typeface="Franklin Gothic"/>
                <a:cs typeface="Franklin Gothic"/>
                <a:sym typeface="Franklin Gothic"/>
              </a:rPr>
              <a:t>3- Couplage excitation-contraction</a:t>
            </a:r>
            <a:endParaRPr dirty="0"/>
          </a:p>
        </p:txBody>
      </p:sp>
      <p:pic>
        <p:nvPicPr>
          <p:cNvPr id="3" name="Image 2">
            <a:extLst>
              <a:ext uri="{FF2B5EF4-FFF2-40B4-BE49-F238E27FC236}">
                <a16:creationId xmlns:a16="http://schemas.microsoft.com/office/drawing/2014/main" id="{A94B5DAC-8FA3-48B2-B58B-B5C8E471FF28}"/>
              </a:ext>
            </a:extLst>
          </p:cNvPr>
          <p:cNvPicPr>
            <a:picLocks noChangeAspect="1"/>
          </p:cNvPicPr>
          <p:nvPr/>
        </p:nvPicPr>
        <p:blipFill>
          <a:blip r:embed="rId2"/>
          <a:stretch>
            <a:fillRect/>
          </a:stretch>
        </p:blipFill>
        <p:spPr>
          <a:xfrm>
            <a:off x="2332233" y="2172364"/>
            <a:ext cx="9311417" cy="4248983"/>
          </a:xfrm>
          <a:prstGeom prst="rect">
            <a:avLst/>
          </a:prstGeom>
        </p:spPr>
      </p:pic>
    </p:spTree>
    <p:extLst>
      <p:ext uri="{BB962C8B-B14F-4D97-AF65-F5344CB8AC3E}">
        <p14:creationId xmlns:p14="http://schemas.microsoft.com/office/powerpoint/2010/main" val="2222831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73;p20">
            <a:extLst>
              <a:ext uri="{FF2B5EF4-FFF2-40B4-BE49-F238E27FC236}">
                <a16:creationId xmlns:a16="http://schemas.microsoft.com/office/drawing/2014/main" id="{DC17CC25-088B-4B2A-A32B-24EE745E6FCB}"/>
              </a:ext>
            </a:extLst>
          </p:cNvPr>
          <p:cNvSpPr txBox="1"/>
          <p:nvPr/>
        </p:nvSpPr>
        <p:spPr>
          <a:xfrm>
            <a:off x="327192" y="-1"/>
            <a:ext cx="11029500" cy="509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2800"/>
              <a:buFont typeface="Franklin Gothic"/>
              <a:buNone/>
            </a:pPr>
            <a:r>
              <a:rPr lang="fr-FR" sz="2800" dirty="0">
                <a:solidFill>
                  <a:srgbClr val="3F3F3F"/>
                </a:solidFill>
                <a:latin typeface="Franklin Gothic"/>
                <a:ea typeface="Franklin Gothic"/>
                <a:cs typeface="Franklin Gothic"/>
                <a:sym typeface="Franklin Gothic"/>
              </a:rPr>
              <a:t>3- Couplage excitation-contraction</a:t>
            </a:r>
            <a:endParaRPr dirty="0"/>
          </a:p>
        </p:txBody>
      </p:sp>
      <p:sp>
        <p:nvSpPr>
          <p:cNvPr id="7" name="ZoneTexte 6">
            <a:extLst>
              <a:ext uri="{FF2B5EF4-FFF2-40B4-BE49-F238E27FC236}">
                <a16:creationId xmlns:a16="http://schemas.microsoft.com/office/drawing/2014/main" id="{005B2C12-CEFE-455E-8B04-1CFC1B07E75B}"/>
              </a:ext>
            </a:extLst>
          </p:cNvPr>
          <p:cNvSpPr txBox="1"/>
          <p:nvPr/>
        </p:nvSpPr>
        <p:spPr>
          <a:xfrm>
            <a:off x="327192" y="1179121"/>
            <a:ext cx="5768808" cy="4524315"/>
          </a:xfrm>
          <a:prstGeom prst="rect">
            <a:avLst/>
          </a:prstGeom>
          <a:noFill/>
        </p:spPr>
        <p:txBody>
          <a:bodyPr wrap="square" rtlCol="0">
            <a:spAutoFit/>
          </a:bodyPr>
          <a:lstStyle/>
          <a:p>
            <a:r>
              <a:rPr lang="fr-FR" sz="1600" dirty="0"/>
              <a:t>Ensemble des phénomènes depuis la stimulation de la cellule musculaire (excitation) ayant pour conséquence la </a:t>
            </a:r>
            <a:r>
              <a:rPr lang="fr-FR" sz="1600" b="1" dirty="0"/>
              <a:t>contraction</a:t>
            </a:r>
            <a:r>
              <a:rPr lang="fr-FR" sz="1600" dirty="0"/>
              <a:t> de la cellule.</a:t>
            </a:r>
          </a:p>
          <a:p>
            <a:endParaRPr lang="fr-FR" sz="1600" dirty="0"/>
          </a:p>
          <a:p>
            <a:pPr marL="342900" indent="-342900">
              <a:buFont typeface="Arial" panose="020B0604020202020204" pitchFamily="34" charset="0"/>
              <a:buChar char="•"/>
            </a:pPr>
            <a:r>
              <a:rPr lang="fr-FR" sz="1600" dirty="0"/>
              <a:t>Potentiel d’action sur axone + Libération acétylcholine par neurone + Fixation sur récepteur plaque motrice</a:t>
            </a:r>
          </a:p>
          <a:p>
            <a:pPr marL="342900" indent="-342900">
              <a:buFont typeface="Arial" panose="020B0604020202020204" pitchFamily="34" charset="0"/>
              <a:buChar char="•"/>
            </a:pPr>
            <a:endParaRPr lang="fr-FR" sz="1600" dirty="0"/>
          </a:p>
          <a:p>
            <a:pPr marL="342900" indent="-342900">
              <a:buFont typeface="Arial" panose="020B0604020202020204" pitchFamily="34" charset="0"/>
              <a:buChar char="•"/>
            </a:pPr>
            <a:r>
              <a:rPr lang="fr-FR" sz="1600" dirty="0"/>
              <a:t>Formation potentiel d’action sur myocyte + Propagation potentiel d’action à tubule T</a:t>
            </a:r>
          </a:p>
          <a:p>
            <a:pPr marL="342900" indent="-342900">
              <a:buFont typeface="Arial" panose="020B0604020202020204" pitchFamily="34" charset="0"/>
              <a:buChar char="•"/>
            </a:pPr>
            <a:endParaRPr lang="fr-FR" sz="1600" dirty="0"/>
          </a:p>
          <a:p>
            <a:pPr marL="342900" indent="-342900">
              <a:buFont typeface="Arial" panose="020B0604020202020204" pitchFamily="34" charset="0"/>
              <a:buChar char="•"/>
            </a:pPr>
            <a:r>
              <a:rPr lang="fr-FR" sz="1600" dirty="0"/>
              <a:t>Réticulum sarcoplasmique en contact avec tubule T </a:t>
            </a:r>
            <a:r>
              <a:rPr lang="fr-FR" sz="1600" dirty="0">
                <a:sym typeface="Wingdings" panose="05000000000000000000" pitchFamily="2" charset="2"/>
              </a:rPr>
              <a:t> </a:t>
            </a:r>
            <a:r>
              <a:rPr lang="fr-FR" sz="1600" dirty="0"/>
              <a:t>dépolarisation membrane réticulum sarcoplasmique</a:t>
            </a:r>
          </a:p>
          <a:p>
            <a:pPr marL="342900" indent="-342900">
              <a:buFont typeface="Arial" panose="020B0604020202020204" pitchFamily="34" charset="0"/>
              <a:buChar char="•"/>
            </a:pPr>
            <a:endParaRPr lang="fr-FR" sz="1600" dirty="0"/>
          </a:p>
          <a:p>
            <a:pPr marL="342900" indent="-342900">
              <a:buFont typeface="Arial" panose="020B0604020202020204" pitchFamily="34" charset="0"/>
              <a:buChar char="•"/>
            </a:pPr>
            <a:r>
              <a:rPr lang="fr-FR" sz="1600" dirty="0"/>
              <a:t>Ouverture canaux calcique réticulum + Libération calcium dans cytosol</a:t>
            </a:r>
          </a:p>
          <a:p>
            <a:pPr marL="342900" indent="-342900">
              <a:buFont typeface="Arial" panose="020B0604020202020204" pitchFamily="34" charset="0"/>
              <a:buChar char="•"/>
            </a:pPr>
            <a:endParaRPr lang="fr-FR" sz="1600" dirty="0"/>
          </a:p>
          <a:p>
            <a:pPr marL="342900" indent="-342900">
              <a:buFont typeface="Arial" panose="020B0604020202020204" pitchFamily="34" charset="0"/>
              <a:buChar char="•"/>
            </a:pPr>
            <a:r>
              <a:rPr lang="fr-FR" sz="1600" dirty="0"/>
              <a:t>Fixation calcium sur troponine </a:t>
            </a:r>
            <a:r>
              <a:rPr lang="fr-FR" sz="1600" dirty="0">
                <a:sym typeface="Wingdings" panose="05000000000000000000" pitchFamily="2" charset="2"/>
              </a:rPr>
              <a:t> </a:t>
            </a:r>
            <a:r>
              <a:rPr lang="fr-FR" sz="1600" dirty="0"/>
              <a:t>Contraction</a:t>
            </a:r>
          </a:p>
          <a:p>
            <a:endParaRPr lang="fr-FR" sz="1600" dirty="0"/>
          </a:p>
        </p:txBody>
      </p:sp>
      <p:pic>
        <p:nvPicPr>
          <p:cNvPr id="4" name="Image 3">
            <a:extLst>
              <a:ext uri="{FF2B5EF4-FFF2-40B4-BE49-F238E27FC236}">
                <a16:creationId xmlns:a16="http://schemas.microsoft.com/office/drawing/2014/main" id="{9A79F75F-543A-45EA-B4AE-C4AB753DF105}"/>
              </a:ext>
            </a:extLst>
          </p:cNvPr>
          <p:cNvPicPr>
            <a:picLocks noChangeAspect="1"/>
          </p:cNvPicPr>
          <p:nvPr/>
        </p:nvPicPr>
        <p:blipFill>
          <a:blip r:embed="rId2"/>
          <a:stretch>
            <a:fillRect/>
          </a:stretch>
        </p:blipFill>
        <p:spPr>
          <a:xfrm>
            <a:off x="6607376" y="1179121"/>
            <a:ext cx="4773308" cy="5469649"/>
          </a:xfrm>
          <a:prstGeom prst="rect">
            <a:avLst/>
          </a:prstGeom>
        </p:spPr>
      </p:pic>
    </p:spTree>
    <p:extLst>
      <p:ext uri="{BB962C8B-B14F-4D97-AF65-F5344CB8AC3E}">
        <p14:creationId xmlns:p14="http://schemas.microsoft.com/office/powerpoint/2010/main" val="4021505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84CECBB2-0AE1-4D70-B37A-763AB1A85992}"/>
              </a:ext>
            </a:extLst>
          </p:cNvPr>
          <p:cNvSpPr txBox="1"/>
          <p:nvPr/>
        </p:nvSpPr>
        <p:spPr>
          <a:xfrm>
            <a:off x="244831" y="896537"/>
            <a:ext cx="10340975" cy="369332"/>
          </a:xfrm>
          <a:prstGeom prst="rect">
            <a:avLst/>
          </a:prstGeom>
          <a:noFill/>
        </p:spPr>
        <p:txBody>
          <a:bodyPr wrap="square" rtlCol="0">
            <a:spAutoFit/>
          </a:bodyPr>
          <a:lstStyle/>
          <a:p>
            <a:r>
              <a:rPr lang="fr-FR" sz="1800" dirty="0"/>
              <a:t>ATP stocké dans cytosol permet une contraction que de 2 secondes</a:t>
            </a:r>
          </a:p>
        </p:txBody>
      </p:sp>
      <p:sp>
        <p:nvSpPr>
          <p:cNvPr id="7" name="ZoneTexte 6">
            <a:extLst>
              <a:ext uri="{FF2B5EF4-FFF2-40B4-BE49-F238E27FC236}">
                <a16:creationId xmlns:a16="http://schemas.microsoft.com/office/drawing/2014/main" id="{4965EE20-566A-4BC5-9CC6-1B102D26E6DD}"/>
              </a:ext>
            </a:extLst>
          </p:cNvPr>
          <p:cNvSpPr txBox="1"/>
          <p:nvPr/>
        </p:nvSpPr>
        <p:spPr>
          <a:xfrm>
            <a:off x="152399" y="1879644"/>
            <a:ext cx="4095751" cy="1815882"/>
          </a:xfrm>
          <a:prstGeom prst="rect">
            <a:avLst/>
          </a:prstGeom>
          <a:noFill/>
        </p:spPr>
        <p:txBody>
          <a:bodyPr wrap="square">
            <a:spAutoFit/>
          </a:bodyPr>
          <a:lstStyle/>
          <a:p>
            <a:r>
              <a:rPr lang="fr-FR" sz="1600" b="1" dirty="0"/>
              <a:t>Voie anaérobie alactique </a:t>
            </a:r>
          </a:p>
          <a:p>
            <a:endParaRPr lang="fr-FR" sz="1600" b="1" dirty="0"/>
          </a:p>
          <a:p>
            <a:pPr marL="800100" lvl="1" indent="-342900">
              <a:buFont typeface="Wingdings" panose="05000000000000000000" pitchFamily="2" charset="2"/>
              <a:buChar char="Ø"/>
            </a:pPr>
            <a:r>
              <a:rPr lang="fr-FR" sz="1600" dirty="0"/>
              <a:t>Phosphorylation ADP par créatineP </a:t>
            </a:r>
          </a:p>
          <a:p>
            <a:pPr marL="800100" lvl="1" indent="-342900">
              <a:buFont typeface="Wingdings" panose="05000000000000000000" pitchFamily="2" charset="2"/>
              <a:buChar char="Ø"/>
            </a:pPr>
            <a:r>
              <a:rPr lang="fr-FR" sz="1600" dirty="0"/>
              <a:t>immédiat </a:t>
            </a:r>
          </a:p>
          <a:p>
            <a:pPr marL="800100" lvl="1" indent="-342900">
              <a:buFont typeface="Wingdings" panose="05000000000000000000" pitchFamily="2" charset="2"/>
              <a:buChar char="Ø"/>
            </a:pPr>
            <a:r>
              <a:rPr lang="fr-FR" sz="1600" dirty="0"/>
              <a:t>permet effort court intense </a:t>
            </a:r>
          </a:p>
          <a:p>
            <a:pPr marL="800100" lvl="1" indent="-342900">
              <a:buFont typeface="Wingdings" panose="05000000000000000000" pitchFamily="2" charset="2"/>
              <a:buChar char="Ø"/>
            </a:pPr>
            <a:r>
              <a:rPr lang="fr-FR" sz="1600" dirty="0"/>
              <a:t>1 ATP par réaction </a:t>
            </a:r>
          </a:p>
          <a:p>
            <a:pPr marL="800100" lvl="1" indent="-342900">
              <a:buFont typeface="Wingdings" panose="05000000000000000000" pitchFamily="2" charset="2"/>
              <a:buChar char="Ø"/>
            </a:pPr>
            <a:r>
              <a:rPr lang="fr-FR" sz="1600" dirty="0"/>
              <a:t>effort 7 sec</a:t>
            </a:r>
          </a:p>
        </p:txBody>
      </p:sp>
      <p:pic>
        <p:nvPicPr>
          <p:cNvPr id="8" name="Image 7">
            <a:extLst>
              <a:ext uri="{FF2B5EF4-FFF2-40B4-BE49-F238E27FC236}">
                <a16:creationId xmlns:a16="http://schemas.microsoft.com/office/drawing/2014/main" id="{9B9AABA4-6713-4A9F-B8CA-686A279AF3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92" y="4739910"/>
            <a:ext cx="4475553" cy="1146861"/>
          </a:xfrm>
          <a:prstGeom prst="rect">
            <a:avLst/>
          </a:prstGeom>
        </p:spPr>
      </p:pic>
      <p:sp>
        <p:nvSpPr>
          <p:cNvPr id="10" name="ZoneTexte 9">
            <a:extLst>
              <a:ext uri="{FF2B5EF4-FFF2-40B4-BE49-F238E27FC236}">
                <a16:creationId xmlns:a16="http://schemas.microsoft.com/office/drawing/2014/main" id="{77B1B2CA-C0E8-4460-ACEA-A0F35387BE43}"/>
              </a:ext>
            </a:extLst>
          </p:cNvPr>
          <p:cNvSpPr txBox="1"/>
          <p:nvPr/>
        </p:nvSpPr>
        <p:spPr>
          <a:xfrm>
            <a:off x="4348956" y="1859340"/>
            <a:ext cx="3494088" cy="1569660"/>
          </a:xfrm>
          <a:prstGeom prst="rect">
            <a:avLst/>
          </a:prstGeom>
          <a:noFill/>
        </p:spPr>
        <p:txBody>
          <a:bodyPr wrap="square">
            <a:spAutoFit/>
          </a:bodyPr>
          <a:lstStyle/>
          <a:p>
            <a:r>
              <a:rPr lang="fr-FR" sz="1600" b="1" dirty="0"/>
              <a:t>Anaérobie lactique :</a:t>
            </a:r>
          </a:p>
          <a:p>
            <a:endParaRPr lang="fr-FR" sz="1600" dirty="0"/>
          </a:p>
          <a:p>
            <a:pPr marL="342900" indent="-342900">
              <a:buFont typeface="Wingdings" panose="05000000000000000000" pitchFamily="2" charset="2"/>
              <a:buChar char="Ø"/>
            </a:pPr>
            <a:r>
              <a:rPr lang="fr-FR" sz="1600" dirty="0"/>
              <a:t>Glycolyse + fermentation lactique</a:t>
            </a:r>
          </a:p>
          <a:p>
            <a:pPr marL="342900" indent="-342900">
              <a:buFont typeface="Wingdings" panose="05000000000000000000" pitchFamily="2" charset="2"/>
              <a:buChar char="Ø"/>
            </a:pPr>
            <a:r>
              <a:rPr lang="fr-FR" sz="1600" dirty="0"/>
              <a:t>Mise en place rapide </a:t>
            </a:r>
          </a:p>
          <a:p>
            <a:pPr marL="342900" indent="-342900">
              <a:buFont typeface="Wingdings" panose="05000000000000000000" pitchFamily="2" charset="2"/>
              <a:buChar char="Ø"/>
            </a:pPr>
            <a:r>
              <a:rPr lang="fr-FR" sz="1600" dirty="0"/>
              <a:t>permet 2 ATP par réaction. </a:t>
            </a:r>
          </a:p>
          <a:p>
            <a:pPr marL="342900" indent="-342900">
              <a:buFont typeface="Wingdings" panose="05000000000000000000" pitchFamily="2" charset="2"/>
              <a:buChar char="Ø"/>
            </a:pPr>
            <a:r>
              <a:rPr lang="fr-FR" sz="1600" dirty="0"/>
              <a:t>Effort 2 min</a:t>
            </a:r>
          </a:p>
        </p:txBody>
      </p:sp>
      <p:sp>
        <p:nvSpPr>
          <p:cNvPr id="12" name="ZoneTexte 11">
            <a:extLst>
              <a:ext uri="{FF2B5EF4-FFF2-40B4-BE49-F238E27FC236}">
                <a16:creationId xmlns:a16="http://schemas.microsoft.com/office/drawing/2014/main" id="{2A0DEBE5-AF71-49CA-ACBD-C405944C6079}"/>
              </a:ext>
            </a:extLst>
          </p:cNvPr>
          <p:cNvSpPr txBox="1"/>
          <p:nvPr/>
        </p:nvSpPr>
        <p:spPr>
          <a:xfrm>
            <a:off x="7843044" y="1925810"/>
            <a:ext cx="4253706" cy="2308324"/>
          </a:xfrm>
          <a:prstGeom prst="rect">
            <a:avLst/>
          </a:prstGeom>
          <a:noFill/>
        </p:spPr>
        <p:txBody>
          <a:bodyPr wrap="square">
            <a:spAutoFit/>
          </a:bodyPr>
          <a:lstStyle/>
          <a:p>
            <a:r>
              <a:rPr lang="fr-FR" sz="1600" b="1" dirty="0"/>
              <a:t>Aérobie : </a:t>
            </a:r>
          </a:p>
          <a:p>
            <a:endParaRPr lang="fr-FR" sz="1600" dirty="0"/>
          </a:p>
          <a:p>
            <a:pPr marL="342900" indent="-342900">
              <a:buFont typeface="Wingdings" panose="05000000000000000000" pitchFamily="2" charset="2"/>
              <a:buChar char="Ø"/>
            </a:pPr>
            <a:r>
              <a:rPr lang="fr-FR" sz="1600" dirty="0"/>
              <a:t>Glycolyse et respiration cellulaire ou beta oxydation et respiration cellulaire</a:t>
            </a:r>
          </a:p>
          <a:p>
            <a:pPr marL="342900" indent="-342900">
              <a:buFont typeface="Wingdings" panose="05000000000000000000" pitchFamily="2" charset="2"/>
              <a:buChar char="Ø"/>
            </a:pPr>
            <a:r>
              <a:rPr lang="fr-FR" sz="1600" dirty="0"/>
              <a:t>Plus long à se mettre en place </a:t>
            </a:r>
          </a:p>
          <a:p>
            <a:pPr marL="342900" indent="-342900">
              <a:buFont typeface="Wingdings" panose="05000000000000000000" pitchFamily="2" charset="2"/>
              <a:buChar char="Ø"/>
            </a:pPr>
            <a:r>
              <a:rPr lang="fr-FR" sz="1600" dirty="0"/>
              <a:t>produit 38 ATP par réaction si glucose ou utilise acides gras &gt; 100 ATP par réaction. </a:t>
            </a:r>
          </a:p>
          <a:p>
            <a:pPr marL="342900" indent="-342900">
              <a:buFont typeface="Wingdings" panose="05000000000000000000" pitchFamily="2" charset="2"/>
              <a:buChar char="Ø"/>
            </a:pPr>
            <a:r>
              <a:rPr lang="fr-FR" sz="1600" dirty="0"/>
              <a:t>Effort long</a:t>
            </a:r>
          </a:p>
          <a:p>
            <a:endParaRPr lang="fr-FR" sz="1600" dirty="0"/>
          </a:p>
        </p:txBody>
      </p:sp>
      <p:sp>
        <p:nvSpPr>
          <p:cNvPr id="9" name="Google Shape;173;p20">
            <a:extLst>
              <a:ext uri="{FF2B5EF4-FFF2-40B4-BE49-F238E27FC236}">
                <a16:creationId xmlns:a16="http://schemas.microsoft.com/office/drawing/2014/main" id="{485729F9-8524-42E3-B71B-F6B1229FF93D}"/>
              </a:ext>
            </a:extLst>
          </p:cNvPr>
          <p:cNvSpPr txBox="1"/>
          <p:nvPr/>
        </p:nvSpPr>
        <p:spPr>
          <a:xfrm>
            <a:off x="327192" y="-1"/>
            <a:ext cx="11029500" cy="509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2800"/>
              <a:buFont typeface="Franklin Gothic"/>
              <a:buNone/>
            </a:pPr>
            <a:r>
              <a:rPr lang="fr-FR" sz="2800" dirty="0">
                <a:solidFill>
                  <a:srgbClr val="3F3F3F"/>
                </a:solidFill>
                <a:latin typeface="Franklin Gothic"/>
                <a:ea typeface="Franklin Gothic"/>
                <a:cs typeface="Franklin Gothic"/>
                <a:sym typeface="Franklin Gothic"/>
              </a:rPr>
              <a:t>4- Régénération ATP</a:t>
            </a:r>
            <a:endParaRPr dirty="0"/>
          </a:p>
        </p:txBody>
      </p:sp>
    </p:spTree>
    <p:extLst>
      <p:ext uri="{BB962C8B-B14F-4D97-AF65-F5344CB8AC3E}">
        <p14:creationId xmlns:p14="http://schemas.microsoft.com/office/powerpoint/2010/main" val="3110347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84CECBB2-0AE1-4D70-B37A-763AB1A85992}"/>
              </a:ext>
            </a:extLst>
          </p:cNvPr>
          <p:cNvSpPr txBox="1"/>
          <p:nvPr/>
        </p:nvSpPr>
        <p:spPr>
          <a:xfrm>
            <a:off x="244831" y="896537"/>
            <a:ext cx="10340975" cy="369332"/>
          </a:xfrm>
          <a:prstGeom prst="rect">
            <a:avLst/>
          </a:prstGeom>
          <a:noFill/>
        </p:spPr>
        <p:txBody>
          <a:bodyPr wrap="square" rtlCol="0">
            <a:spAutoFit/>
          </a:bodyPr>
          <a:lstStyle/>
          <a:p>
            <a:r>
              <a:rPr lang="fr-FR" sz="1800" dirty="0"/>
              <a:t>ATP stocké dans cytosol permet une contraction que de 2 secondes</a:t>
            </a:r>
          </a:p>
        </p:txBody>
      </p:sp>
      <p:sp>
        <p:nvSpPr>
          <p:cNvPr id="7" name="ZoneTexte 6">
            <a:extLst>
              <a:ext uri="{FF2B5EF4-FFF2-40B4-BE49-F238E27FC236}">
                <a16:creationId xmlns:a16="http://schemas.microsoft.com/office/drawing/2014/main" id="{4965EE20-566A-4BC5-9CC6-1B102D26E6DD}"/>
              </a:ext>
            </a:extLst>
          </p:cNvPr>
          <p:cNvSpPr txBox="1"/>
          <p:nvPr/>
        </p:nvSpPr>
        <p:spPr>
          <a:xfrm>
            <a:off x="152399" y="1509779"/>
            <a:ext cx="4095751" cy="1815882"/>
          </a:xfrm>
          <a:prstGeom prst="rect">
            <a:avLst/>
          </a:prstGeom>
          <a:noFill/>
        </p:spPr>
        <p:txBody>
          <a:bodyPr wrap="square">
            <a:spAutoFit/>
          </a:bodyPr>
          <a:lstStyle/>
          <a:p>
            <a:r>
              <a:rPr lang="fr-FR" sz="1600" b="1" dirty="0"/>
              <a:t>Voie anaérobie alactique </a:t>
            </a:r>
          </a:p>
          <a:p>
            <a:endParaRPr lang="fr-FR" sz="1600" b="1" dirty="0"/>
          </a:p>
          <a:p>
            <a:pPr marL="800100" lvl="1" indent="-342900">
              <a:buFont typeface="Wingdings" panose="05000000000000000000" pitchFamily="2" charset="2"/>
              <a:buChar char="Ø"/>
            </a:pPr>
            <a:r>
              <a:rPr lang="fr-FR" sz="1600" dirty="0"/>
              <a:t>Phosphorylation ADP par créatineP </a:t>
            </a:r>
          </a:p>
          <a:p>
            <a:pPr marL="800100" lvl="1" indent="-342900">
              <a:buFont typeface="Wingdings" panose="05000000000000000000" pitchFamily="2" charset="2"/>
              <a:buChar char="Ø"/>
            </a:pPr>
            <a:r>
              <a:rPr lang="fr-FR" sz="1600" dirty="0"/>
              <a:t>immédiat </a:t>
            </a:r>
          </a:p>
          <a:p>
            <a:pPr marL="800100" lvl="1" indent="-342900">
              <a:buFont typeface="Wingdings" panose="05000000000000000000" pitchFamily="2" charset="2"/>
              <a:buChar char="Ø"/>
            </a:pPr>
            <a:r>
              <a:rPr lang="fr-FR" sz="1600" dirty="0"/>
              <a:t>permet effort court intense </a:t>
            </a:r>
          </a:p>
          <a:p>
            <a:pPr marL="800100" lvl="1" indent="-342900">
              <a:buFont typeface="Wingdings" panose="05000000000000000000" pitchFamily="2" charset="2"/>
              <a:buChar char="Ø"/>
            </a:pPr>
            <a:r>
              <a:rPr lang="fr-FR" sz="1600" dirty="0"/>
              <a:t>1 ATP par réaction </a:t>
            </a:r>
          </a:p>
          <a:p>
            <a:pPr marL="800100" lvl="1" indent="-342900">
              <a:buFont typeface="Wingdings" panose="05000000000000000000" pitchFamily="2" charset="2"/>
              <a:buChar char="Ø"/>
            </a:pPr>
            <a:r>
              <a:rPr lang="fr-FR" sz="1600" dirty="0"/>
              <a:t>effort 7 sec</a:t>
            </a:r>
          </a:p>
        </p:txBody>
      </p:sp>
      <p:pic>
        <p:nvPicPr>
          <p:cNvPr id="8" name="Image 7">
            <a:extLst>
              <a:ext uri="{FF2B5EF4-FFF2-40B4-BE49-F238E27FC236}">
                <a16:creationId xmlns:a16="http://schemas.microsoft.com/office/drawing/2014/main" id="{9B9AABA4-6713-4A9F-B8CA-686A279AF3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92" y="4739910"/>
            <a:ext cx="4475553" cy="1146861"/>
          </a:xfrm>
          <a:prstGeom prst="rect">
            <a:avLst/>
          </a:prstGeom>
        </p:spPr>
      </p:pic>
      <p:sp>
        <p:nvSpPr>
          <p:cNvPr id="10" name="ZoneTexte 9">
            <a:extLst>
              <a:ext uri="{FF2B5EF4-FFF2-40B4-BE49-F238E27FC236}">
                <a16:creationId xmlns:a16="http://schemas.microsoft.com/office/drawing/2014/main" id="{77B1B2CA-C0E8-4460-ACEA-A0F35387BE43}"/>
              </a:ext>
            </a:extLst>
          </p:cNvPr>
          <p:cNvSpPr txBox="1"/>
          <p:nvPr/>
        </p:nvSpPr>
        <p:spPr>
          <a:xfrm>
            <a:off x="4348956" y="1489475"/>
            <a:ext cx="3494088" cy="1569660"/>
          </a:xfrm>
          <a:prstGeom prst="rect">
            <a:avLst/>
          </a:prstGeom>
          <a:noFill/>
        </p:spPr>
        <p:txBody>
          <a:bodyPr wrap="square">
            <a:spAutoFit/>
          </a:bodyPr>
          <a:lstStyle/>
          <a:p>
            <a:r>
              <a:rPr lang="fr-FR" sz="1600" b="1" dirty="0"/>
              <a:t>Anaérobie lactique :</a:t>
            </a:r>
          </a:p>
          <a:p>
            <a:endParaRPr lang="fr-FR" sz="1600" dirty="0"/>
          </a:p>
          <a:p>
            <a:pPr marL="342900" indent="-342900">
              <a:buFont typeface="Wingdings" panose="05000000000000000000" pitchFamily="2" charset="2"/>
              <a:buChar char="Ø"/>
            </a:pPr>
            <a:r>
              <a:rPr lang="fr-FR" sz="1600" dirty="0"/>
              <a:t>Glycolyse + fermentation lactique</a:t>
            </a:r>
          </a:p>
          <a:p>
            <a:pPr marL="342900" indent="-342900">
              <a:buFont typeface="Wingdings" panose="05000000000000000000" pitchFamily="2" charset="2"/>
              <a:buChar char="Ø"/>
            </a:pPr>
            <a:r>
              <a:rPr lang="fr-FR" sz="1600" dirty="0"/>
              <a:t>Mise en place rapide </a:t>
            </a:r>
          </a:p>
          <a:p>
            <a:pPr marL="342900" indent="-342900">
              <a:buFont typeface="Wingdings" panose="05000000000000000000" pitchFamily="2" charset="2"/>
              <a:buChar char="Ø"/>
            </a:pPr>
            <a:r>
              <a:rPr lang="fr-FR" sz="1600" dirty="0"/>
              <a:t>permet 2 ATP par réaction. </a:t>
            </a:r>
          </a:p>
          <a:p>
            <a:pPr marL="342900" indent="-342900">
              <a:buFont typeface="Wingdings" panose="05000000000000000000" pitchFamily="2" charset="2"/>
              <a:buChar char="Ø"/>
            </a:pPr>
            <a:r>
              <a:rPr lang="fr-FR" sz="1600" dirty="0"/>
              <a:t>Effort 2 min</a:t>
            </a:r>
          </a:p>
        </p:txBody>
      </p:sp>
      <p:sp>
        <p:nvSpPr>
          <p:cNvPr id="12" name="ZoneTexte 11">
            <a:extLst>
              <a:ext uri="{FF2B5EF4-FFF2-40B4-BE49-F238E27FC236}">
                <a16:creationId xmlns:a16="http://schemas.microsoft.com/office/drawing/2014/main" id="{2A0DEBE5-AF71-49CA-ACBD-C405944C6079}"/>
              </a:ext>
            </a:extLst>
          </p:cNvPr>
          <p:cNvSpPr txBox="1"/>
          <p:nvPr/>
        </p:nvSpPr>
        <p:spPr>
          <a:xfrm>
            <a:off x="7843044" y="1555945"/>
            <a:ext cx="4253706" cy="2308324"/>
          </a:xfrm>
          <a:prstGeom prst="rect">
            <a:avLst/>
          </a:prstGeom>
          <a:noFill/>
        </p:spPr>
        <p:txBody>
          <a:bodyPr wrap="square">
            <a:spAutoFit/>
          </a:bodyPr>
          <a:lstStyle/>
          <a:p>
            <a:r>
              <a:rPr lang="fr-FR" sz="1600" b="1" dirty="0"/>
              <a:t>Aérobie : </a:t>
            </a:r>
          </a:p>
          <a:p>
            <a:endParaRPr lang="fr-FR" sz="1600" dirty="0"/>
          </a:p>
          <a:p>
            <a:pPr marL="342900" indent="-342900">
              <a:buFont typeface="Wingdings" panose="05000000000000000000" pitchFamily="2" charset="2"/>
              <a:buChar char="Ø"/>
            </a:pPr>
            <a:r>
              <a:rPr lang="fr-FR" sz="1600" dirty="0"/>
              <a:t>Glycolyse et respiration cellulaire ou beta oxydation et respiration cellulaire</a:t>
            </a:r>
          </a:p>
          <a:p>
            <a:pPr marL="342900" indent="-342900">
              <a:buFont typeface="Wingdings" panose="05000000000000000000" pitchFamily="2" charset="2"/>
              <a:buChar char="Ø"/>
            </a:pPr>
            <a:r>
              <a:rPr lang="fr-FR" sz="1600" dirty="0"/>
              <a:t>Plus long à se mettre en place </a:t>
            </a:r>
          </a:p>
          <a:p>
            <a:pPr marL="342900" indent="-342900">
              <a:buFont typeface="Wingdings" panose="05000000000000000000" pitchFamily="2" charset="2"/>
              <a:buChar char="Ø"/>
            </a:pPr>
            <a:r>
              <a:rPr lang="fr-FR" sz="1600" dirty="0"/>
              <a:t>produit 38 ATP par réaction si glucose ou utilise acides gras &gt; 100 ATP par réaction. </a:t>
            </a:r>
          </a:p>
          <a:p>
            <a:pPr marL="342900" indent="-342900">
              <a:buFont typeface="Wingdings" panose="05000000000000000000" pitchFamily="2" charset="2"/>
              <a:buChar char="Ø"/>
            </a:pPr>
            <a:r>
              <a:rPr lang="fr-FR" sz="1600" dirty="0"/>
              <a:t>Effort long</a:t>
            </a:r>
          </a:p>
          <a:p>
            <a:endParaRPr lang="fr-FR" sz="1600" dirty="0"/>
          </a:p>
        </p:txBody>
      </p:sp>
      <p:sp>
        <p:nvSpPr>
          <p:cNvPr id="9" name="Google Shape;173;p20">
            <a:extLst>
              <a:ext uri="{FF2B5EF4-FFF2-40B4-BE49-F238E27FC236}">
                <a16:creationId xmlns:a16="http://schemas.microsoft.com/office/drawing/2014/main" id="{485729F9-8524-42E3-B71B-F6B1229FF93D}"/>
              </a:ext>
            </a:extLst>
          </p:cNvPr>
          <p:cNvSpPr txBox="1"/>
          <p:nvPr/>
        </p:nvSpPr>
        <p:spPr>
          <a:xfrm>
            <a:off x="327192" y="-1"/>
            <a:ext cx="11029500" cy="509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2800"/>
              <a:buFont typeface="Franklin Gothic"/>
              <a:buNone/>
            </a:pPr>
            <a:r>
              <a:rPr lang="fr-FR" sz="2800" dirty="0">
                <a:solidFill>
                  <a:srgbClr val="3F3F3F"/>
                </a:solidFill>
                <a:latin typeface="Franklin Gothic"/>
                <a:ea typeface="Franklin Gothic"/>
                <a:cs typeface="Franklin Gothic"/>
                <a:sym typeface="Franklin Gothic"/>
              </a:rPr>
              <a:t>4- Régénération ATP</a:t>
            </a:r>
            <a:endParaRPr dirty="0"/>
          </a:p>
        </p:txBody>
      </p:sp>
      <p:pic>
        <p:nvPicPr>
          <p:cNvPr id="3" name="Image 2">
            <a:extLst>
              <a:ext uri="{FF2B5EF4-FFF2-40B4-BE49-F238E27FC236}">
                <a16:creationId xmlns:a16="http://schemas.microsoft.com/office/drawing/2014/main" id="{24FAA305-5058-4238-8AF4-E1AD3CBF1A97}"/>
              </a:ext>
            </a:extLst>
          </p:cNvPr>
          <p:cNvPicPr>
            <a:picLocks noChangeAspect="1"/>
          </p:cNvPicPr>
          <p:nvPr/>
        </p:nvPicPr>
        <p:blipFill>
          <a:blip r:embed="rId3"/>
          <a:stretch>
            <a:fillRect/>
          </a:stretch>
        </p:blipFill>
        <p:spPr>
          <a:xfrm>
            <a:off x="5291994" y="3826847"/>
            <a:ext cx="5495872" cy="2950415"/>
          </a:xfrm>
          <a:prstGeom prst="rect">
            <a:avLst/>
          </a:prstGeom>
        </p:spPr>
      </p:pic>
    </p:spTree>
    <p:extLst>
      <p:ext uri="{BB962C8B-B14F-4D97-AF65-F5344CB8AC3E}">
        <p14:creationId xmlns:p14="http://schemas.microsoft.com/office/powerpoint/2010/main" val="2578327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4965EE20-566A-4BC5-9CC6-1B102D26E6DD}"/>
              </a:ext>
            </a:extLst>
          </p:cNvPr>
          <p:cNvSpPr txBox="1"/>
          <p:nvPr/>
        </p:nvSpPr>
        <p:spPr>
          <a:xfrm>
            <a:off x="327192" y="1026888"/>
            <a:ext cx="4095751" cy="338554"/>
          </a:xfrm>
          <a:prstGeom prst="rect">
            <a:avLst/>
          </a:prstGeom>
          <a:noFill/>
        </p:spPr>
        <p:txBody>
          <a:bodyPr wrap="square">
            <a:spAutoFit/>
          </a:bodyPr>
          <a:lstStyle/>
          <a:p>
            <a:r>
              <a:rPr lang="fr-FR" sz="1600" b="1" dirty="0"/>
              <a:t>Substrats énergétiques</a:t>
            </a:r>
          </a:p>
        </p:txBody>
      </p:sp>
      <p:sp>
        <p:nvSpPr>
          <p:cNvPr id="9" name="Google Shape;173;p20">
            <a:extLst>
              <a:ext uri="{FF2B5EF4-FFF2-40B4-BE49-F238E27FC236}">
                <a16:creationId xmlns:a16="http://schemas.microsoft.com/office/drawing/2014/main" id="{485729F9-8524-42E3-B71B-F6B1229FF93D}"/>
              </a:ext>
            </a:extLst>
          </p:cNvPr>
          <p:cNvSpPr txBox="1"/>
          <p:nvPr/>
        </p:nvSpPr>
        <p:spPr>
          <a:xfrm>
            <a:off x="327192" y="-1"/>
            <a:ext cx="11029500" cy="509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2800"/>
              <a:buFont typeface="Franklin Gothic"/>
              <a:buNone/>
            </a:pPr>
            <a:r>
              <a:rPr lang="fr-FR" sz="2800" dirty="0">
                <a:solidFill>
                  <a:srgbClr val="3F3F3F"/>
                </a:solidFill>
                <a:latin typeface="Franklin Gothic"/>
                <a:ea typeface="Franklin Gothic"/>
                <a:cs typeface="Franklin Gothic"/>
                <a:sym typeface="Franklin Gothic"/>
              </a:rPr>
              <a:t>4- Régénération ATP</a:t>
            </a:r>
            <a:endParaRPr dirty="0"/>
          </a:p>
        </p:txBody>
      </p:sp>
      <p:pic>
        <p:nvPicPr>
          <p:cNvPr id="4" name="Image 3">
            <a:extLst>
              <a:ext uri="{FF2B5EF4-FFF2-40B4-BE49-F238E27FC236}">
                <a16:creationId xmlns:a16="http://schemas.microsoft.com/office/drawing/2014/main" id="{F6FB1902-974C-4F83-9FD9-8A28B74AA3D7}"/>
              </a:ext>
            </a:extLst>
          </p:cNvPr>
          <p:cNvPicPr>
            <a:picLocks noChangeAspect="1"/>
          </p:cNvPicPr>
          <p:nvPr/>
        </p:nvPicPr>
        <p:blipFill>
          <a:blip r:embed="rId2"/>
          <a:stretch>
            <a:fillRect/>
          </a:stretch>
        </p:blipFill>
        <p:spPr>
          <a:xfrm>
            <a:off x="2550786" y="1529311"/>
            <a:ext cx="7382569" cy="4830392"/>
          </a:xfrm>
          <a:prstGeom prst="rect">
            <a:avLst/>
          </a:prstGeom>
        </p:spPr>
      </p:pic>
    </p:spTree>
    <p:extLst>
      <p:ext uri="{BB962C8B-B14F-4D97-AF65-F5344CB8AC3E}">
        <p14:creationId xmlns:p14="http://schemas.microsoft.com/office/powerpoint/2010/main" val="822356153"/>
      </p:ext>
    </p:extLst>
  </p:cSld>
  <p:clrMapOvr>
    <a:masterClrMapping/>
  </p:clrMapOvr>
</p:sld>
</file>

<file path=ppt/theme/theme1.xml><?xml version="1.0" encoding="utf-8"?>
<a:theme xmlns:a="http://schemas.openxmlformats.org/drawingml/2006/main" name="DividendVTI">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1498</TotalTime>
  <Words>623</Words>
  <Application>Microsoft Office PowerPoint</Application>
  <PresentationFormat>Grand écran</PresentationFormat>
  <Paragraphs>115</Paragraphs>
  <Slides>13</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vt:i4>
      </vt:variant>
    </vt:vector>
  </HeadingPairs>
  <TitlesOfParts>
    <vt:vector size="20" baseType="lpstr">
      <vt:lpstr>Libre Franklin</vt:lpstr>
      <vt:lpstr>Noto Sans Symbols</vt:lpstr>
      <vt:lpstr>Franklin Gothic</vt:lpstr>
      <vt:lpstr>Arial</vt:lpstr>
      <vt:lpstr>Wingdings</vt:lpstr>
      <vt:lpstr>Calibri</vt:lpstr>
      <vt:lpstr>DividendVTI</vt:lpstr>
      <vt:lpstr>Physiologie des tissus musculaires squelettique et lisse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ANATOMIE : GÉNÉRALITÉ ET VOCABULAIRE</dc:title>
  <dc:creator>Marlène GONZALEZ</dc:creator>
  <cp:lastModifiedBy>Marlène GONZALEZ</cp:lastModifiedBy>
  <cp:revision>19</cp:revision>
  <dcterms:modified xsi:type="dcterms:W3CDTF">2021-09-20T09:07:57Z</dcterms:modified>
</cp:coreProperties>
</file>