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63" r:id="rId4"/>
    <p:sldId id="426" r:id="rId5"/>
    <p:sldId id="427" r:id="rId6"/>
    <p:sldId id="408" r:id="rId7"/>
    <p:sldId id="407" r:id="rId8"/>
    <p:sldId id="428" r:id="rId9"/>
    <p:sldId id="409" r:id="rId10"/>
    <p:sldId id="429" r:id="rId11"/>
    <p:sldId id="441" r:id="rId12"/>
    <p:sldId id="430" r:id="rId13"/>
    <p:sldId id="431" r:id="rId14"/>
    <p:sldId id="432" r:id="rId15"/>
    <p:sldId id="410" r:id="rId16"/>
    <p:sldId id="411" r:id="rId17"/>
    <p:sldId id="440" r:id="rId18"/>
    <p:sldId id="442" r:id="rId19"/>
    <p:sldId id="433" r:id="rId20"/>
    <p:sldId id="434" r:id="rId21"/>
    <p:sldId id="435" r:id="rId22"/>
    <p:sldId id="414" r:id="rId23"/>
    <p:sldId id="436" r:id="rId24"/>
    <p:sldId id="437" r:id="rId25"/>
    <p:sldId id="439" r:id="rId26"/>
    <p:sldId id="445" r:id="rId27"/>
    <p:sldId id="444" r:id="rId28"/>
    <p:sldId id="443" r:id="rId29"/>
    <p:sldId id="446" r:id="rId30"/>
    <p:sldId id="438" r:id="rId31"/>
    <p:sldId id="447" r:id="rId32"/>
    <p:sldId id="448" r:id="rId33"/>
    <p:sldId id="449" r:id="rId34"/>
    <p:sldId id="450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ranklin Gothic" panose="020B0604020202020204" charset="0"/>
      <p:bold r:id="rId41"/>
    </p:embeddedFont>
    <p:embeddedFont>
      <p:font typeface="Libre Franklin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latin typeface="Arial"/>
                <a:ea typeface="Arial"/>
                <a:cs typeface="Arial"/>
                <a:sym typeface="Arial"/>
              </a:rPr>
              <a:t>Objectif : orientation dans l'espace et vocabulaire commun pour évoluer en 3D</a:t>
            </a: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4f82c68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4f82c687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b4f82c687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b4f82c6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b4f82c687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eb4f82c687_2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b4f82c6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b4f82c687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eb4f82c687_2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57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4f82c68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4f82c687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b4f82c687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37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4f82c68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4f82c687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b4f82c687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33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b4f82c68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b4f82c687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b4f82c687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90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914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marL="914400" lvl="1" indent="-310387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marL="1371600" lvl="2" indent="-304546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marL="1828800" lvl="3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marL="2286000" lvl="4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vertical et texte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27914" algn="l" rtl="0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038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54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326009" y="795512"/>
            <a:ext cx="507533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fr-FR" dirty="0"/>
              <a:t>Les tissus musculaires</a:t>
            </a:r>
            <a:endParaRPr dirty="0"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500" dirty="0"/>
              <a:t>MARLÈNE GONZALEZ SANCES 2021-2022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endParaRPr lang="fr-FR" sz="15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500" dirty="0"/>
              <a:t>marlene.gonzalez.sances@univ-lyon1.fr</a:t>
            </a:r>
            <a:endParaRPr sz="1500" dirty="0"/>
          </a:p>
        </p:txBody>
      </p:sp>
      <p:sp>
        <p:nvSpPr>
          <p:cNvPr id="102" name="Google Shape;102;p1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7A16E6-C611-4CC9-A0B7-C8D31543F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991" y="1664970"/>
            <a:ext cx="57150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09967" y="1183212"/>
            <a:ext cx="11412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Faisceau</a:t>
            </a:r>
            <a:r>
              <a:rPr lang="fr-FR" sz="1800" dirty="0"/>
              <a:t> = ensemble de fibre</a:t>
            </a:r>
          </a:p>
          <a:p>
            <a:endParaRPr lang="fr-FR" sz="1800" dirty="0"/>
          </a:p>
          <a:p>
            <a:r>
              <a:rPr lang="fr-FR" sz="1800" b="1" dirty="0"/>
              <a:t>Fibre</a:t>
            </a:r>
            <a:r>
              <a:rPr lang="fr-FR" sz="1800" dirty="0"/>
              <a:t> = myocyte</a:t>
            </a:r>
          </a:p>
          <a:p>
            <a:endParaRPr lang="fr-FR" sz="1800" dirty="0"/>
          </a:p>
          <a:p>
            <a:r>
              <a:rPr lang="fr-FR" sz="1800" b="1" dirty="0"/>
              <a:t>Myofibrille</a:t>
            </a:r>
            <a:r>
              <a:rPr lang="fr-FR" sz="1800" dirty="0"/>
              <a:t> = ensemble de myofilaments protéiques organisées en sarcomères</a:t>
            </a:r>
          </a:p>
          <a:p>
            <a:endParaRPr lang="fr-FR" sz="1800" dirty="0"/>
          </a:p>
          <a:p>
            <a:r>
              <a:rPr lang="fr-FR" sz="1800" b="1" dirty="0"/>
              <a:t>Myofilament</a:t>
            </a:r>
            <a:r>
              <a:rPr lang="fr-FR" sz="1800" dirty="0"/>
              <a:t> = fibres protéiques contractiles ils peuvent être filaments fins d’actine et filaments épais de myosine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7E7757-7EBC-41A3-B577-3C7634728303}"/>
              </a:ext>
            </a:extLst>
          </p:cNvPr>
          <p:cNvSpPr txBox="1"/>
          <p:nvPr/>
        </p:nvSpPr>
        <p:spPr>
          <a:xfrm>
            <a:off x="327192" y="3821099"/>
            <a:ext cx="11412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Sarcolemme</a:t>
            </a:r>
            <a:r>
              <a:rPr lang="fr-FR" sz="1800" dirty="0"/>
              <a:t> = membrane plasmique des myocytes</a:t>
            </a:r>
          </a:p>
          <a:p>
            <a:endParaRPr lang="fr-FR" sz="1800" dirty="0"/>
          </a:p>
          <a:p>
            <a:r>
              <a:rPr lang="fr-FR" sz="1800" b="1" dirty="0"/>
              <a:t>Sarcoplasme</a:t>
            </a:r>
            <a:r>
              <a:rPr lang="fr-FR" sz="1800" dirty="0"/>
              <a:t> = cytoplasme des myocytes</a:t>
            </a:r>
          </a:p>
          <a:p>
            <a:endParaRPr lang="fr-FR" sz="1800" dirty="0"/>
          </a:p>
          <a:p>
            <a:r>
              <a:rPr lang="fr-FR" sz="1800" b="1" dirty="0"/>
              <a:t>Sarcomère</a:t>
            </a:r>
            <a:r>
              <a:rPr lang="fr-FR" sz="1800" dirty="0"/>
              <a:t>= unité de contraction, structure d’assemblage des myofilaments entre eux afin de coulisser l’un sur l’autre lors de la contraction</a:t>
            </a:r>
          </a:p>
          <a:p>
            <a:endParaRPr lang="fr-FR" sz="1800" dirty="0"/>
          </a:p>
          <a:p>
            <a:r>
              <a:rPr lang="fr-FR" sz="1800" b="1" dirty="0"/>
              <a:t>Réticulum sarcoplasmique</a:t>
            </a:r>
            <a:r>
              <a:rPr lang="fr-FR" sz="1800" dirty="0"/>
              <a:t> = REL des myocytes spécialisé dans le stockage des ions calciques (Ca2+)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La fibre musculaire squelettique = Rhabdomyocyte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64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La fibre musculaire squelettique = Rhabdomyocyte</a:t>
            </a:r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780C08-AD01-4079-B751-84B0E92F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72" y="1819129"/>
            <a:ext cx="6149005" cy="25268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7D843D-E1BA-4B72-AF08-E12FF085ACB4}"/>
              </a:ext>
            </a:extLst>
          </p:cNvPr>
          <p:cNvSpPr txBox="1"/>
          <p:nvPr/>
        </p:nvSpPr>
        <p:spPr>
          <a:xfrm>
            <a:off x="327192" y="1790875"/>
            <a:ext cx="5200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Type 1 : Rouge / fines et allongées / riche en mitochondrie et myoglobine</a:t>
            </a:r>
          </a:p>
          <a:p>
            <a:endParaRPr lang="fr-FR" sz="1800" dirty="0"/>
          </a:p>
          <a:p>
            <a:r>
              <a:rPr lang="fr-FR" sz="1800" dirty="0"/>
              <a:t>Type 2b : Blanche / épaisses et plus courtes / Riche en myofibrilles </a:t>
            </a:r>
          </a:p>
          <a:p>
            <a:endParaRPr lang="fr-FR" sz="1800" dirty="0"/>
          </a:p>
          <a:p>
            <a:r>
              <a:rPr lang="fr-FR" sz="1800" dirty="0"/>
              <a:t>Type 2a : intermédiaire (rose)</a:t>
            </a:r>
          </a:p>
        </p:txBody>
      </p:sp>
    </p:spTree>
    <p:extLst>
      <p:ext uri="{BB962C8B-B14F-4D97-AF65-F5344CB8AC3E}">
        <p14:creationId xmlns:p14="http://schemas.microsoft.com/office/powerpoint/2010/main" val="385553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3- Le myofilament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518B1F-0D51-47E1-AD2A-13956936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17"/>
          <a:stretch/>
        </p:blipFill>
        <p:spPr>
          <a:xfrm>
            <a:off x="3324047" y="1089518"/>
            <a:ext cx="8583721" cy="16943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065149-E29D-4E2C-B2FC-F46463379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67" b="3073"/>
          <a:stretch/>
        </p:blipFill>
        <p:spPr>
          <a:xfrm>
            <a:off x="327191" y="787399"/>
            <a:ext cx="2996855" cy="60527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CB41BAB-DEEF-4C6D-8EFE-236035AC280A}"/>
              </a:ext>
            </a:extLst>
          </p:cNvPr>
          <p:cNvSpPr txBox="1"/>
          <p:nvPr/>
        </p:nvSpPr>
        <p:spPr>
          <a:xfrm>
            <a:off x="4866640" y="3007360"/>
            <a:ext cx="6664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Bandes sombres = Bandes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Bandes claires = Bandes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 Ligne centre bande A = Ligne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Ligne centre bande I = Ligne Z (ou strie 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Sarcomère :</a:t>
            </a:r>
          </a:p>
          <a:p>
            <a:pPr lvl="3"/>
            <a:r>
              <a:rPr lang="fr-FR" sz="2200" dirty="0">
                <a:sym typeface="Wingdings" panose="05000000000000000000" pitchFamily="2" charset="2"/>
              </a:rPr>
              <a:t>	 </a:t>
            </a:r>
            <a:r>
              <a:rPr lang="fr-FR" sz="2200" dirty="0"/>
              <a:t>unité de contraction</a:t>
            </a:r>
          </a:p>
          <a:p>
            <a:pPr lvl="3"/>
            <a:r>
              <a:rPr lang="fr-FR" sz="2200" dirty="0"/>
              <a:t>	</a:t>
            </a:r>
            <a:r>
              <a:rPr lang="fr-FR" sz="2200" dirty="0">
                <a:sym typeface="Wingdings" panose="05000000000000000000" pitchFamily="2" charset="2"/>
              </a:rPr>
              <a:t> Entre 2 lignes Z</a:t>
            </a:r>
          </a:p>
          <a:p>
            <a:pPr lvl="3"/>
            <a:r>
              <a:rPr lang="fr-FR" sz="2200" dirty="0">
                <a:sym typeface="Wingdings" panose="05000000000000000000" pitchFamily="2" charset="2"/>
              </a:rPr>
              <a:t>	 ½ bande I + bande A + ½ bande I</a:t>
            </a:r>
            <a:r>
              <a:rPr lang="fr-F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34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4- Le sarcomère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518B1F-0D51-47E1-AD2A-13956936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6" t="-1" r="5326" b="50694"/>
          <a:stretch/>
        </p:blipFill>
        <p:spPr>
          <a:xfrm>
            <a:off x="5130800" y="741765"/>
            <a:ext cx="7061200" cy="44261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CB41BAB-DEEF-4C6D-8EFE-236035AC280A}"/>
              </a:ext>
            </a:extLst>
          </p:cNvPr>
          <p:cNvSpPr txBox="1"/>
          <p:nvPr/>
        </p:nvSpPr>
        <p:spPr>
          <a:xfrm>
            <a:off x="0" y="3135748"/>
            <a:ext cx="6664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Sur ligne Z = myofilaments fins d’actine</a:t>
            </a:r>
          </a:p>
          <a:p>
            <a:r>
              <a:rPr lang="fr-FR" sz="1800" dirty="0"/>
              <a:t>(rattachés par la titine)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Sur ligne M = myofilaments épais de myosine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Bande I = que myofilaments fins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Zone H = que myofilaments épais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Bande A = Zone H + région de superposition 2 myofilaments</a:t>
            </a:r>
          </a:p>
        </p:txBody>
      </p:sp>
    </p:spTree>
    <p:extLst>
      <p:ext uri="{BB962C8B-B14F-4D97-AF65-F5344CB8AC3E}">
        <p14:creationId xmlns:p14="http://schemas.microsoft.com/office/powerpoint/2010/main" val="301980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4- Le sarcomère</a:t>
            </a:r>
            <a:endParaRPr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B41BAB-DEEF-4C6D-8EFE-236035AC280A}"/>
              </a:ext>
            </a:extLst>
          </p:cNvPr>
          <p:cNvSpPr txBox="1"/>
          <p:nvPr/>
        </p:nvSpPr>
        <p:spPr>
          <a:xfrm>
            <a:off x="136262" y="721459"/>
            <a:ext cx="6664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Sur ligne Z = myofilaments fins d’actine</a:t>
            </a:r>
          </a:p>
          <a:p>
            <a:r>
              <a:rPr lang="fr-FR" sz="1800" dirty="0"/>
              <a:t>(rattachés par la titine)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Sur ligne M = myofilaments épais de myosine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Bande I = que myofilaments fins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Zone H = que myofilaments épais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Bande A = Zone H + région de superposition 2 myofilaments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C8BC7E-6A98-4565-9AD2-A9A77565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3581"/>
            <a:ext cx="5770507" cy="38727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54F536-1D74-441E-A0A4-044029D9BF23}"/>
              </a:ext>
            </a:extLst>
          </p:cNvPr>
          <p:cNvSpPr txBox="1"/>
          <p:nvPr/>
        </p:nvSpPr>
        <p:spPr>
          <a:xfrm>
            <a:off x="5283201" y="5102214"/>
            <a:ext cx="2222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FF0000"/>
                </a:solidFill>
              </a:rPr>
              <a:t>Myofilaments fins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99A25D-E143-43FB-B0F7-118EE3E489CB}"/>
              </a:ext>
            </a:extLst>
          </p:cNvPr>
          <p:cNvSpPr txBox="1"/>
          <p:nvPr/>
        </p:nvSpPr>
        <p:spPr>
          <a:xfrm>
            <a:off x="10047232" y="4763660"/>
            <a:ext cx="20495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Myofilaments épais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DACF02-214E-4D41-A029-BD6024D5D1F2}"/>
              </a:ext>
            </a:extLst>
          </p:cNvPr>
          <p:cNvSpPr txBox="1"/>
          <p:nvPr/>
        </p:nvSpPr>
        <p:spPr>
          <a:xfrm>
            <a:off x="8368882" y="6327874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127D8"/>
                </a:solidFill>
              </a:rPr>
              <a:t>Bande 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616371-A050-46ED-B00F-453D30AED8A9}"/>
              </a:ext>
            </a:extLst>
          </p:cNvPr>
          <p:cNvSpPr txBox="1"/>
          <p:nvPr/>
        </p:nvSpPr>
        <p:spPr>
          <a:xfrm>
            <a:off x="7037178" y="6217689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127D8"/>
                </a:solidFill>
              </a:rPr>
              <a:t>Bande 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702734-AF0D-4EFA-805D-71C3ED5866AB}"/>
              </a:ext>
            </a:extLst>
          </p:cNvPr>
          <p:cNvSpPr txBox="1"/>
          <p:nvPr/>
        </p:nvSpPr>
        <p:spPr>
          <a:xfrm>
            <a:off x="9839324" y="6236739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127D8"/>
                </a:solidFill>
              </a:rPr>
              <a:t>Bande 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D58215-2471-4889-8AE4-1319E0E4BEF1}"/>
              </a:ext>
            </a:extLst>
          </p:cNvPr>
          <p:cNvSpPr txBox="1"/>
          <p:nvPr/>
        </p:nvSpPr>
        <p:spPr>
          <a:xfrm>
            <a:off x="7199103" y="4375200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Ligne Z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619B19-4E08-4548-B60F-BE0950CC10BE}"/>
              </a:ext>
            </a:extLst>
          </p:cNvPr>
          <p:cNvSpPr txBox="1"/>
          <p:nvPr/>
        </p:nvSpPr>
        <p:spPr>
          <a:xfrm>
            <a:off x="9704527" y="4398771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Ligne Z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CEF19A-5A14-4BAC-8060-40D4741B9893}"/>
              </a:ext>
            </a:extLst>
          </p:cNvPr>
          <p:cNvSpPr txBox="1"/>
          <p:nvPr/>
        </p:nvSpPr>
        <p:spPr>
          <a:xfrm>
            <a:off x="8446877" y="5894008"/>
            <a:ext cx="9370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Zone H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84F487-4949-4C59-85DE-5561C1C2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11" y="6147835"/>
            <a:ext cx="1333927" cy="1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3661" y="914084"/>
            <a:ext cx="115446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Myofilament fin d’actine </a:t>
            </a:r>
          </a:p>
          <a:p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2 actines F (filament : ensemble d’actine G) : en hélice : forme sites fixation myosine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 Tropomyosine : encercle double hélice et bloque sites de fixations de la myosine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 Troponine : petite protéine fixe actine G (I)  tropomyosine (T)  calcium (C)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B413726B-5CE7-486B-89A5-B80BA6331CA8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5- Les myofilaments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2A384E-A853-4F6E-9FCD-82B9EDDD4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66223"/>
            <a:ext cx="4480473" cy="3317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08B089-239B-4E67-A059-546E5A6D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282" y="3286418"/>
            <a:ext cx="2571460" cy="34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1007163"/>
            <a:ext cx="10340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Myofilament épais de myosine 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 Milliers de myosines en quinconce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1 myosine = 2 chaines lourdes (queue) et 4 chaine légères (2 têtes)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Tête activité ATPase</a:t>
            </a:r>
          </a:p>
          <a:p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DAC389-B30F-411F-B3E8-8D2DCF61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60" y="2860403"/>
            <a:ext cx="5120640" cy="3447288"/>
          </a:xfrm>
          <a:prstGeom prst="rect">
            <a:avLst/>
          </a:prstGeom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D515FD7-F4FF-4608-9B7F-A60B9F6D44F2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5- Les myofilaments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75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1007163"/>
            <a:ext cx="88887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Protéines qui lient entre eux les myofilaments et leur confère l'élasticité nécessaire 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L'alpha-actinine</a:t>
            </a:r>
            <a:r>
              <a:rPr lang="fr-FR" sz="1800" dirty="0"/>
              <a:t> qui est située sur la strie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La myomésine </a:t>
            </a:r>
            <a:r>
              <a:rPr lang="fr-FR" sz="1800" dirty="0"/>
              <a:t>qui fixe la myosine dans la région de la strie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La titine </a:t>
            </a:r>
            <a:r>
              <a:rPr lang="fr-FR" sz="1800" dirty="0"/>
              <a:t>est une protéine élastique très longue (1 μm) parallèle aux myofilaments </a:t>
            </a:r>
            <a:br>
              <a:rPr lang="fr-FR" sz="1800" dirty="0"/>
            </a:br>
            <a:r>
              <a:rPr lang="fr-FR" sz="1800" dirty="0"/>
              <a:t>qui fixe les extrémités des filaments épais à la strie Z. La titine a des propriétés </a:t>
            </a:r>
            <a:br>
              <a:rPr lang="fr-FR" sz="1800" dirty="0"/>
            </a:br>
            <a:r>
              <a:rPr lang="fr-FR" sz="1800" dirty="0"/>
              <a:t>élastiques.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La nébuline </a:t>
            </a:r>
            <a:r>
              <a:rPr lang="fr-FR" sz="1800" dirty="0"/>
              <a:t>est également une longue protéine qui s'étend le long des filaments fins </a:t>
            </a:r>
            <a:br>
              <a:rPr lang="fr-FR" sz="1800" dirty="0"/>
            </a:br>
            <a:r>
              <a:rPr lang="fr-FR" sz="1800" dirty="0"/>
              <a:t>dont elle maintient la structure hélicoïdale.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La desmine </a:t>
            </a:r>
            <a:r>
              <a:rPr lang="fr-FR" sz="1800" dirty="0"/>
              <a:t>(filament intermédiaire du </a:t>
            </a:r>
            <a:r>
              <a:rPr lang="fr-FR" sz="1800" dirty="0" err="1"/>
              <a:t>cytosqulette</a:t>
            </a:r>
            <a:r>
              <a:rPr lang="fr-FR" sz="1800" dirty="0"/>
              <a:t>) lie entre elles les myofibrilles et à la membrane plasmique.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/>
              <a:t>La protéine C </a:t>
            </a:r>
            <a:r>
              <a:rPr lang="fr-FR" sz="1800" dirty="0"/>
              <a:t>lie la myosine.</a:t>
            </a:r>
          </a:p>
          <a:p>
            <a:endParaRPr lang="fr-FR" sz="1800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D515FD7-F4FF-4608-9B7F-A60B9F6D44F2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6- Autres protéines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535A2F-3D69-40E7-9950-8797C7E7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466" y="812429"/>
            <a:ext cx="3213225" cy="48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1007163"/>
            <a:ext cx="4933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r>
              <a:rPr lang="fr-FR" sz="1800" dirty="0"/>
              <a:t>Protéines du sarcolemme qui jouent un rôle important dans les relations entre le cytosquelette des cellules musculaires et la matrice extra-cellulaire :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La dystrophine qui intervient dans les relations entre les myofilaments et un </a:t>
            </a:r>
            <a:br>
              <a:rPr lang="fr-FR" sz="1800" dirty="0"/>
            </a:br>
            <a:r>
              <a:rPr lang="fr-FR" sz="1800" dirty="0"/>
              <a:t>complexe glycoprotéique membranaire (son absence cause la dystrophie musculaire de Duchenne)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Les complexes des </a:t>
            </a:r>
            <a:r>
              <a:rPr lang="fr-FR" sz="1800" dirty="0" err="1"/>
              <a:t>dystroglycanes</a:t>
            </a:r>
            <a:r>
              <a:rPr lang="fr-FR" sz="1800" dirty="0"/>
              <a:t> et des </a:t>
            </a:r>
            <a:r>
              <a:rPr lang="fr-FR" sz="1800" dirty="0" err="1"/>
              <a:t>sarcoglycanes</a:t>
            </a: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La laminine qui fait le lien avec les éléments de la matrice extracellulaire.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D515FD7-F4FF-4608-9B7F-A60B9F6D44F2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6- Autres protéines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6E6297-334A-4745-A6BB-F648F27E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42" y="1179457"/>
            <a:ext cx="5869174" cy="5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D515FD7-F4FF-4608-9B7F-A60B9F6D44F2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6- Innervation du muscle squelettique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886E88-26B8-45F9-81F6-ED1D3270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88" y="1024171"/>
            <a:ext cx="7514443" cy="49803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3F59A8-2CC1-482C-9751-67F21A756AFB}"/>
              </a:ext>
            </a:extLst>
          </p:cNvPr>
          <p:cNvSpPr txBox="1"/>
          <p:nvPr/>
        </p:nvSpPr>
        <p:spPr>
          <a:xfrm>
            <a:off x="224319" y="1024171"/>
            <a:ext cx="4183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Organes sensoriels </a:t>
            </a:r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Organe tendineux de Golgi : sensible aux variations de tension dans tendon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Fuseau neuromusculaire :  sensible à étirement du muscle (contient des fibres musculaire spéciales dites intrafusales)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Unité motrice :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Ensemble des fibres musculaires innervées par un même motoneurone.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Unité fonctionnelle du 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A7A963-FED8-4C18-801C-E50D6993C331}"/>
              </a:ext>
            </a:extLst>
          </p:cNvPr>
          <p:cNvSpPr/>
          <p:nvPr/>
        </p:nvSpPr>
        <p:spPr>
          <a:xfrm>
            <a:off x="4325420" y="2188396"/>
            <a:ext cx="2219218" cy="2363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23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481167" y="2757174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Partie 1 : Généralités</a:t>
            </a:r>
            <a:endParaRPr dirty="0"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D515FD7-F4FF-4608-9B7F-A60B9F6D44F2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6- Innervation du muscle squelettique</a:t>
            </a: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3F59A8-2CC1-482C-9751-67F21A756AFB}"/>
              </a:ext>
            </a:extLst>
          </p:cNvPr>
          <p:cNvSpPr txBox="1"/>
          <p:nvPr/>
        </p:nvSpPr>
        <p:spPr>
          <a:xfrm>
            <a:off x="193040" y="678656"/>
            <a:ext cx="374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Synapse neuro-musculaire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4AD904-DCA2-40E5-8407-6960B1BC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66" y="2282768"/>
            <a:ext cx="6257174" cy="31195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BA4977-E982-48DC-9E94-09C502287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71"/>
          <a:stretch/>
        </p:blipFill>
        <p:spPr>
          <a:xfrm>
            <a:off x="0" y="1155390"/>
            <a:ext cx="5151120" cy="55666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81BF49-674B-4289-8995-AF0FE1CBA53C}"/>
              </a:ext>
            </a:extLst>
          </p:cNvPr>
          <p:cNvSpPr txBox="1"/>
          <p:nvPr/>
        </p:nvSpPr>
        <p:spPr>
          <a:xfrm>
            <a:off x="4084320" y="1206190"/>
            <a:ext cx="1747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Potentiel d’action</a:t>
            </a:r>
          </a:p>
          <a:p>
            <a:endParaRPr lang="fr-FR" sz="11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05BDAD-6686-4B79-87C9-20BBB752D302}"/>
              </a:ext>
            </a:extLst>
          </p:cNvPr>
          <p:cNvSpPr txBox="1"/>
          <p:nvPr/>
        </p:nvSpPr>
        <p:spPr>
          <a:xfrm>
            <a:off x="0" y="1175837"/>
            <a:ext cx="1747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Vésicule d’Acétylcholine</a:t>
            </a:r>
          </a:p>
          <a:p>
            <a:pPr algn="r"/>
            <a:endParaRPr lang="fr-FR" sz="11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A73988-DC8F-4291-8903-A4C87A43E90B}"/>
              </a:ext>
            </a:extLst>
          </p:cNvPr>
          <p:cNvSpPr txBox="1"/>
          <p:nvPr/>
        </p:nvSpPr>
        <p:spPr>
          <a:xfrm>
            <a:off x="0" y="1637077"/>
            <a:ext cx="161544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Sarcolemme</a:t>
            </a:r>
          </a:p>
          <a:p>
            <a:pPr algn="r"/>
            <a:endParaRPr lang="fr-FR" sz="11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1EA67C-D89A-4B3F-944D-D686DE50837F}"/>
              </a:ext>
            </a:extLst>
          </p:cNvPr>
          <p:cNvSpPr txBox="1"/>
          <p:nvPr/>
        </p:nvSpPr>
        <p:spPr>
          <a:xfrm>
            <a:off x="0" y="2098317"/>
            <a:ext cx="161544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Fente synaptique</a:t>
            </a:r>
          </a:p>
          <a:p>
            <a:pPr algn="r"/>
            <a:endParaRPr lang="fr-FR" sz="11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61D453-EC5B-4558-B702-75EC43C9E8E9}"/>
              </a:ext>
            </a:extLst>
          </p:cNvPr>
          <p:cNvSpPr txBox="1"/>
          <p:nvPr/>
        </p:nvSpPr>
        <p:spPr>
          <a:xfrm>
            <a:off x="0" y="2559557"/>
            <a:ext cx="161544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Plaque motrice</a:t>
            </a:r>
          </a:p>
          <a:p>
            <a:pPr algn="r"/>
            <a:endParaRPr lang="fr-FR" sz="1100" dirty="0"/>
          </a:p>
          <a:p>
            <a:pPr algn="r"/>
            <a:endParaRPr lang="fr-FR" sz="11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53FA414-8CF5-46C5-AC97-2B24E4574CC2}"/>
              </a:ext>
            </a:extLst>
          </p:cNvPr>
          <p:cNvSpPr txBox="1"/>
          <p:nvPr/>
        </p:nvSpPr>
        <p:spPr>
          <a:xfrm>
            <a:off x="4175760" y="4012448"/>
            <a:ext cx="1747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Acétylcholine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54A10F-1641-4CE4-9DE2-E3CC32031D80}"/>
              </a:ext>
            </a:extLst>
          </p:cNvPr>
          <p:cNvSpPr txBox="1"/>
          <p:nvPr/>
        </p:nvSpPr>
        <p:spPr>
          <a:xfrm>
            <a:off x="4236720" y="4479808"/>
            <a:ext cx="1747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Vésicule</a:t>
            </a:r>
          </a:p>
          <a:p>
            <a:endParaRPr lang="fr-FR" sz="11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0A98E3-7A33-418C-98B7-58953FF1CA78}"/>
              </a:ext>
            </a:extLst>
          </p:cNvPr>
          <p:cNvSpPr txBox="1"/>
          <p:nvPr/>
        </p:nvSpPr>
        <p:spPr>
          <a:xfrm>
            <a:off x="4236720" y="5226866"/>
            <a:ext cx="1747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Fente synaptique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5FC4BC-49E7-4345-AEDE-EA686F8340B7}"/>
              </a:ext>
            </a:extLst>
          </p:cNvPr>
          <p:cNvSpPr txBox="1"/>
          <p:nvPr/>
        </p:nvSpPr>
        <p:spPr>
          <a:xfrm>
            <a:off x="4206240" y="5556386"/>
            <a:ext cx="1747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Récepteur à </a:t>
            </a:r>
            <a:r>
              <a:rPr lang="fr-FR" sz="1100" dirty="0" err="1"/>
              <a:t>Ach</a:t>
            </a:r>
            <a:endParaRPr lang="fr-FR" sz="11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13087B-DC79-4C97-A866-45B02D2A2D4B}"/>
              </a:ext>
            </a:extLst>
          </p:cNvPr>
          <p:cNvSpPr txBox="1"/>
          <p:nvPr/>
        </p:nvSpPr>
        <p:spPr>
          <a:xfrm>
            <a:off x="4175760" y="5885906"/>
            <a:ext cx="1747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Plaque motrice</a:t>
            </a:r>
          </a:p>
          <a:p>
            <a:endParaRPr lang="fr-FR" sz="11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5E09D2-C44F-49B9-B140-7FBA64377506}"/>
              </a:ext>
            </a:extLst>
          </p:cNvPr>
          <p:cNvSpPr txBox="1"/>
          <p:nvPr/>
        </p:nvSpPr>
        <p:spPr>
          <a:xfrm>
            <a:off x="0" y="5963900"/>
            <a:ext cx="16814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Fixation de l’</a:t>
            </a:r>
            <a:r>
              <a:rPr lang="fr-FR" sz="1100" dirty="0" err="1"/>
              <a:t>Ach</a:t>
            </a:r>
            <a:r>
              <a:rPr lang="fr-FR" sz="1100" dirty="0"/>
              <a:t> sur son récepteur</a:t>
            </a:r>
          </a:p>
          <a:p>
            <a:pPr algn="r"/>
            <a:endParaRPr lang="fr-FR" sz="1100" dirty="0"/>
          </a:p>
          <a:p>
            <a:pPr algn="r"/>
            <a:endParaRPr lang="fr-FR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D95B3A-8512-4B3A-8608-6B0736D13194}"/>
              </a:ext>
            </a:extLst>
          </p:cNvPr>
          <p:cNvSpPr txBox="1"/>
          <p:nvPr/>
        </p:nvSpPr>
        <p:spPr>
          <a:xfrm>
            <a:off x="0" y="4790037"/>
            <a:ext cx="16154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Libération </a:t>
            </a:r>
            <a:r>
              <a:rPr lang="fr-FR" sz="1100" dirty="0" err="1"/>
              <a:t>Ach</a:t>
            </a:r>
            <a:r>
              <a:rPr lang="fr-FR" sz="1100" dirty="0"/>
              <a:t> par exocytose</a:t>
            </a:r>
          </a:p>
          <a:p>
            <a:pPr algn="r"/>
            <a:endParaRPr lang="fr-FR" sz="1100" dirty="0"/>
          </a:p>
          <a:p>
            <a:pPr algn="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9802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481167" y="2757174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Partie 3 : Anatomie et Histologie du muscle lisse</a:t>
            </a:r>
            <a:endParaRPr dirty="0"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9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532335" y="1183124"/>
            <a:ext cx="5180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Moins organisé que muscle squelettique</a:t>
            </a:r>
          </a:p>
          <a:p>
            <a:endParaRPr lang="fr-FR" sz="1800" dirty="0"/>
          </a:p>
          <a:p>
            <a:r>
              <a:rPr lang="fr-FR" sz="1800" dirty="0"/>
              <a:t>Tissu unitaire :regroupées en faisceaux avec des jonctions communicantes toutes les cellules se contractent en même temps </a:t>
            </a:r>
          </a:p>
          <a:p>
            <a:r>
              <a:rPr lang="fr-FR" sz="1800" dirty="0"/>
              <a:t>Ex : paroi tube digestif</a:t>
            </a:r>
          </a:p>
          <a:p>
            <a:r>
              <a:rPr lang="fr-FR" sz="1800" dirty="0"/>
              <a:t> </a:t>
            </a:r>
          </a:p>
          <a:p>
            <a:r>
              <a:rPr lang="fr-FR" sz="1800" dirty="0"/>
              <a:t>Tissu multi-unitaire : Pas de jonctions communicantes de nombre de cellules à se contracter dépend intensité du signal. </a:t>
            </a:r>
          </a:p>
          <a:p>
            <a:r>
              <a:rPr lang="fr-FR" sz="1800" dirty="0"/>
              <a:t>Ex : Iris, alvéoles pulmonaires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1- Le tissu musculaire lisse</a:t>
            </a:r>
            <a:endParaRPr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B8D14A-9B53-44F1-B0E1-91DD8808F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6" t="56757" r="9453" b="1235"/>
          <a:stretch/>
        </p:blipFill>
        <p:spPr>
          <a:xfrm>
            <a:off x="5834176" y="821934"/>
            <a:ext cx="5436575" cy="1890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BB9907-3CD6-46F7-AE78-22D2734B5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3" t="2714" r="8449" b="44571"/>
          <a:stretch/>
        </p:blipFill>
        <p:spPr>
          <a:xfrm>
            <a:off x="5834177" y="3214449"/>
            <a:ext cx="5671376" cy="2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9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131643" y="1028343"/>
            <a:ext cx="5365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Cellule non  striée (absence myofibrilles, myofilaments non organisés en sarcomères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Cellule fusiforme devient globulaire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1 noyau central devient en tire-bouchon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Présence corps denses et plaque d’ancrage pour fixation myofilaments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E6B8DA-3B25-447B-AB2D-48C6C9DC9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88" y="2058046"/>
            <a:ext cx="6544213" cy="4371330"/>
          </a:xfrm>
          <a:prstGeom prst="rect">
            <a:avLst/>
          </a:prstGeom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29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131643" y="1028343"/>
            <a:ext cx="53650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Invaginations du sarcolemme = Cavéoles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Peu REL (calcium provient du milieu extérieur)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Cellules reliées par jonctions communicantes (GAP) dans tissu unitaire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Cytosquelette entre corps denses = filaments intermédiaires (desmine dans viscère et vimentine dans vaisseaux sanguins)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398085-C904-4D42-918B-1621CE86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65" y="1028343"/>
            <a:ext cx="6560525" cy="49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733246"/>
            <a:ext cx="110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Myocytes viscéraux  : paroi des organes creux = cellule décrite ci-dessus. Mais les myocytes de la vessie peu de jonctions communicantes. 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B80EDC-E4E3-4B25-B46A-6D5A0A3F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29" y="1583021"/>
            <a:ext cx="7468080" cy="43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733246"/>
            <a:ext cx="110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Myocytes des parois vasculaires : paroi des vaisseaux sanguins : extrémités trapues qui présentent des </a:t>
            </a:r>
            <a:br>
              <a:rPr lang="fr-FR" sz="1800" dirty="0"/>
            </a:br>
            <a:r>
              <a:rPr lang="fr-FR" sz="1800" dirty="0"/>
              <a:t>prolongements destinés à leur insertion sur les lames élastiques des parois artérielles</a:t>
            </a:r>
          </a:p>
          <a:p>
            <a:endParaRPr lang="fr-FR" sz="1800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8603BB-C48A-4A53-BBFF-750E6145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78" y="1933575"/>
            <a:ext cx="7549327" cy="45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733246"/>
            <a:ext cx="1102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Péricytes = cellules fusiformes autour des capillaires et des veinules. 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7DD41B-973C-4534-A02F-B755E353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2152304"/>
            <a:ext cx="10876908" cy="39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733246"/>
            <a:ext cx="110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Cellules myoépithéliales : cellules aplaties entourant les acinus et les canaux excréteurs des glandes  exocrines. contenant des protéines contractiles et des filaments intermédiaires de desmine. </a:t>
            </a:r>
            <a:br>
              <a:rPr lang="fr-FR" sz="1800" dirty="0"/>
            </a:br>
            <a:br>
              <a:rPr lang="fr-FR" sz="1800" dirty="0"/>
            </a:br>
            <a:endParaRPr lang="fr-FR" sz="1800" dirty="0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F7AFF5-5F97-4C84-8EDC-8FAA700E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53" y="2011753"/>
            <a:ext cx="7234264" cy="43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0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27192" y="733246"/>
            <a:ext cx="110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Myofibroblastes : cellules fusiformes semblables aux fibroblastes. Elles secrètent du collagène comme les fibroblastes mais ont des propriétés contractiles grâce à l'actine et à la desmine. Ces cellules se différencient à partir de fibroblastes, fibrocytes, macrophage et cellules endothéliales et sont impliquées dans la réparation des tissus</a:t>
            </a: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léiomyocytes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FEB0A0-C304-4C8C-B8B4-137A47FEE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64" y="2024009"/>
            <a:ext cx="6082301" cy="45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1- Les tissus musculaires </a:t>
            </a:r>
            <a:endParaRPr dirty="0"/>
          </a:p>
        </p:txBody>
      </p:sp>
      <p:sp>
        <p:nvSpPr>
          <p:cNvPr id="174" name="Google Shape;174;p20"/>
          <p:cNvSpPr txBox="1"/>
          <p:nvPr/>
        </p:nvSpPr>
        <p:spPr>
          <a:xfrm>
            <a:off x="484925" y="1351528"/>
            <a:ext cx="48606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2200" dirty="0"/>
              <a:t>Muscle strié squelettique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rattaché au squelette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Mobilité</a:t>
            </a:r>
          </a:p>
          <a:p>
            <a:endParaRPr lang="fr-FR" sz="2200" dirty="0"/>
          </a:p>
          <a:p>
            <a:r>
              <a:rPr lang="fr-FR" sz="2200" dirty="0"/>
              <a:t>Muscle lisse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Paroi des organes creux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Motilité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r>
              <a:rPr lang="fr-FR" sz="2200" dirty="0"/>
              <a:t>Muscle strié cardiaque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Cœur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/>
              <a:t>Mise en circulation du sang</a:t>
            </a: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01DF36-C2B4-416B-9F82-13EFCB90F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-2672"/>
          <a:stretch/>
        </p:blipFill>
        <p:spPr>
          <a:xfrm>
            <a:off x="5928360" y="1533852"/>
            <a:ext cx="5572760" cy="38915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131644" y="1028343"/>
            <a:ext cx="6875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F</a:t>
            </a:r>
            <a:r>
              <a:rPr lang="fr-FR" sz="1800" dirty="0">
                <a:effectLst/>
                <a:latin typeface="+mj-lt"/>
              </a:rPr>
              <a:t>ilaments d'actine (isoforme spécifique du muscle lisse) :  s'insèrent au niveau des corps denses du sarcolemme. Ils sont liés à de la tropomyosine mais il n'y a pas de troponine.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+mj-lt"/>
              </a:rPr>
              <a:t>Les myofilaments épais = myosine qui est d'un type différent de celui des cellules musculaires striées. Ces filaments sont instables et ne se polymérise que lorsque la fibre subit une excitation (nerveuse ou hormonale)</a:t>
            </a:r>
            <a:endParaRPr lang="fr-FR" sz="1800" dirty="0">
              <a:latin typeface="+mj-lt"/>
            </a:endParaRPr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E1CB83-5279-4501-BA6C-4E40E0642EBD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3- Les myofilaments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939E02-A7DF-4EF4-A400-E0A2E699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75" y="766255"/>
            <a:ext cx="5053381" cy="37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481167" y="2757174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Partie 4 : Anatomie et Histologie du muscle cardiaque</a:t>
            </a:r>
            <a:endParaRPr dirty="0"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2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213534" y="1182231"/>
            <a:ext cx="6495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+mn-lt"/>
              </a:rPr>
              <a:t>Histologie du cœur : </a:t>
            </a:r>
          </a:p>
          <a:p>
            <a:r>
              <a:rPr lang="fr-FR" sz="1800" dirty="0">
                <a:latin typeface="+mn-lt"/>
              </a:rPr>
              <a:t>3 tuniques : Péricarde, Myocarde, Endocarde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n-lt"/>
            </a:endParaRPr>
          </a:p>
          <a:p>
            <a:endParaRPr lang="fr-FR" sz="1800" dirty="0">
              <a:latin typeface="+mn-lt"/>
            </a:endParaRPr>
          </a:p>
          <a:p>
            <a:r>
              <a:rPr lang="fr-FR" sz="1800" dirty="0">
                <a:latin typeface="+mn-lt"/>
              </a:rPr>
              <a:t>Myocarde = 2 tissus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+mn-lt"/>
              </a:rPr>
              <a:t>Tissu musculaire strié cardiaque : contractile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n-lt"/>
              </a:rPr>
              <a:t>Tissu nodal : non contractile mais capable d’automatisme</a:t>
            </a:r>
          </a:p>
          <a:p>
            <a:pPr lvl="2"/>
            <a:endParaRPr lang="fr-FR" sz="1800" dirty="0">
              <a:latin typeface="+mn-lt"/>
            </a:endParaRP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580BEF68-76D3-4A35-9828-74E2A37D9416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1- Le tissu musculaire cardiaque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27A87B-8E79-40A5-B3C8-2D47500A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25" y="767951"/>
            <a:ext cx="4927541" cy="48905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425728-4850-4B91-ACC9-DA94B2725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" t="1243" r="1402" b="6093"/>
          <a:stretch/>
        </p:blipFill>
        <p:spPr>
          <a:xfrm>
            <a:off x="955497" y="3256908"/>
            <a:ext cx="5383658" cy="32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9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513709" y="1028343"/>
            <a:ext cx="6339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Comme les rhabdomyocytes = striés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>
                <a:latin typeface="+mj-lt"/>
              </a:rPr>
              <a:t>présences de myofibrilles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800" dirty="0">
                <a:latin typeface="+mj-lt"/>
              </a:rPr>
              <a:t>organisation des myofilaments en sarcomère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Cellules en Y et courtes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 1 noyau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Cellules reliées entre elles par disques intercalaires/ strie scalariforme (ensemble desmosomes + jonctions communicantes)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Pas de c</a:t>
            </a:r>
            <a:r>
              <a:rPr lang="fr-FR" sz="1800" dirty="0">
                <a:effectLst/>
                <a:latin typeface="+mj-lt"/>
              </a:rPr>
              <a:t>ellules satellites </a:t>
            </a:r>
            <a:r>
              <a:rPr lang="fr-FR" sz="1800" dirty="0">
                <a:effectLst/>
                <a:latin typeface="+mj-lt"/>
                <a:sym typeface="Wingdings" panose="05000000000000000000" pitchFamily="2" charset="2"/>
              </a:rPr>
              <a:t> </a:t>
            </a:r>
            <a:r>
              <a:rPr lang="fr-FR" sz="1800" dirty="0">
                <a:effectLst/>
                <a:latin typeface="+mj-lt"/>
              </a:rPr>
              <a:t>régénérescence impossible</a:t>
            </a:r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580BEF68-76D3-4A35-9828-74E2A37D9416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cardiomyocytes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826592-1EA0-441F-AABD-AFADFDF6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54"/>
          <a:stretch/>
        </p:blipFill>
        <p:spPr>
          <a:xfrm>
            <a:off x="6310081" y="611300"/>
            <a:ext cx="5046611" cy="32071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384DB8-6D94-407B-8703-04EE0203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206" y="3429000"/>
            <a:ext cx="3295819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513709" y="1028343"/>
            <a:ext cx="6339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Réticulum sarcoplasmique peu développé (calcium provient du milieu extérieur)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+mj-lt"/>
              </a:rPr>
              <a:t>Présence de tubules T très larges invaginées au contact des stries Z</a:t>
            </a:r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580BEF68-76D3-4A35-9828-74E2A37D9416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Les cardiomyocytes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26FFCB-0C0B-41D8-9932-63F71B7D0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35" y="2661007"/>
            <a:ext cx="7845423" cy="36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Caractéristiques communes</a:t>
            </a:r>
            <a:endParaRPr dirty="0"/>
          </a:p>
        </p:txBody>
      </p:sp>
      <p:sp>
        <p:nvSpPr>
          <p:cNvPr id="174" name="Google Shape;174;p20"/>
          <p:cNvSpPr txBox="1"/>
          <p:nvPr/>
        </p:nvSpPr>
        <p:spPr>
          <a:xfrm>
            <a:off x="609600" y="1246958"/>
            <a:ext cx="466344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800" b="1" dirty="0">
                <a:solidFill>
                  <a:schemeClr val="accent1"/>
                </a:solidFill>
              </a:rPr>
              <a:t>Propriétés physiques</a:t>
            </a:r>
          </a:p>
          <a:p>
            <a:endParaRPr lang="fr-FR" sz="1800" b="1" dirty="0"/>
          </a:p>
          <a:p>
            <a:r>
              <a:rPr lang="fr-FR" sz="1800" b="1" dirty="0"/>
              <a:t>Excitabilité</a:t>
            </a:r>
            <a:r>
              <a:rPr lang="fr-FR" sz="1800" dirty="0"/>
              <a:t> : capacité à former un courant électrique (potentiel d’action) en réponse à un stimulus</a:t>
            </a:r>
            <a:br>
              <a:rPr lang="fr-FR" sz="1800" dirty="0"/>
            </a:br>
            <a:br>
              <a:rPr lang="fr-FR" sz="1800" b="1" dirty="0"/>
            </a:br>
            <a:r>
              <a:rPr lang="fr-FR" sz="1800" b="1" dirty="0"/>
              <a:t>Contractilité :  </a:t>
            </a:r>
            <a:r>
              <a:rPr lang="fr-FR" sz="1800" dirty="0"/>
              <a:t>capacité de se raccourcir </a:t>
            </a:r>
            <a:r>
              <a:rPr lang="fr-FR" sz="1800" u="sng" dirty="0"/>
              <a:t>avec force </a:t>
            </a:r>
            <a:r>
              <a:rPr lang="fr-FR" sz="1800" dirty="0"/>
              <a:t>en présence de la stimulation appropriée. </a:t>
            </a:r>
          </a:p>
          <a:p>
            <a:br>
              <a:rPr lang="fr-FR" sz="1800" dirty="0"/>
            </a:br>
            <a:r>
              <a:rPr lang="fr-FR" sz="1800" b="1" dirty="0"/>
              <a:t>Extensibilité</a:t>
            </a:r>
            <a:r>
              <a:rPr lang="fr-FR" sz="1800" dirty="0"/>
              <a:t> : faculté d'étirement au-delà de la longueur de repos</a:t>
            </a:r>
          </a:p>
          <a:p>
            <a:br>
              <a:rPr lang="fr-FR" sz="1800" dirty="0"/>
            </a:br>
            <a:r>
              <a:rPr lang="fr-FR" sz="1800" b="1" dirty="0"/>
              <a:t>Elasticité</a:t>
            </a:r>
            <a:r>
              <a:rPr lang="fr-FR" sz="1800" dirty="0"/>
              <a:t> :  capacité de reprendre sa longueur de repos</a:t>
            </a:r>
          </a:p>
          <a:p>
            <a:endParaRPr lang="fr-FR" sz="1800" dirty="0"/>
          </a:p>
          <a:p>
            <a:r>
              <a:rPr lang="fr-FR" sz="1800" b="1" dirty="0"/>
              <a:t>Tonicité</a:t>
            </a:r>
            <a:r>
              <a:rPr lang="fr-FR" sz="1800" dirty="0"/>
              <a:t> : capacité à maintenir la contraction</a:t>
            </a: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  <p:sp>
        <p:nvSpPr>
          <p:cNvPr id="7" name="Google Shape;174;p20">
            <a:extLst>
              <a:ext uri="{FF2B5EF4-FFF2-40B4-BE49-F238E27FC236}">
                <a16:creationId xmlns:a16="http://schemas.microsoft.com/office/drawing/2014/main" id="{B93E2B94-3328-4443-9BF8-91729EB3D4DD}"/>
              </a:ext>
            </a:extLst>
          </p:cNvPr>
          <p:cNvSpPr txBox="1"/>
          <p:nvPr/>
        </p:nvSpPr>
        <p:spPr>
          <a:xfrm>
            <a:off x="5445760" y="1278799"/>
            <a:ext cx="642112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Propriétés structurelles </a:t>
            </a: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Cellule = myocyte </a:t>
            </a: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Cellules entourées par endomysium </a:t>
            </a: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Protéines contractiles organisés en myofilaments </a:t>
            </a: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Présence de myoglobine (stockage O2) </a:t>
            </a:r>
            <a:r>
              <a:rPr lang="fr-FR" sz="1800" i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surtout squelettique et cardiaque</a:t>
            </a:r>
          </a:p>
        </p:txBody>
      </p:sp>
    </p:spTree>
    <p:extLst>
      <p:ext uri="{BB962C8B-B14F-4D97-AF65-F5344CB8AC3E}">
        <p14:creationId xmlns:p14="http://schemas.microsoft.com/office/powerpoint/2010/main" val="209868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481167" y="2757174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Partie 2 : Anatomie et Histologie du muscle strié squelettique</a:t>
            </a:r>
            <a:endParaRPr dirty="0"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88525"/>
            <a:ext cx="969850" cy="6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ubTitle" idx="4294967295"/>
          </p:nvPr>
        </p:nvSpPr>
        <p:spPr>
          <a:xfrm>
            <a:off x="7608300" y="6572700"/>
            <a:ext cx="45837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fr-FR" sz="1200" b="1">
                <a:solidFill>
                  <a:schemeClr val="accent3"/>
                </a:solidFill>
              </a:rPr>
              <a:t>MARLÈNE GONZALEZ SANCES </a:t>
            </a:r>
            <a:endParaRPr sz="12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0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9C508618-5A7F-415C-B3E6-1370ED13B26A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1- Organisation générale du muscle squelettique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D99AFE-0418-436D-A961-2E79DF41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40" y="677337"/>
            <a:ext cx="7834796" cy="54797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9B968E-D22F-4F52-AA16-25165194E483}"/>
              </a:ext>
            </a:extLst>
          </p:cNvPr>
          <p:cNvSpPr txBox="1"/>
          <p:nvPr/>
        </p:nvSpPr>
        <p:spPr>
          <a:xfrm>
            <a:off x="182880" y="1066800"/>
            <a:ext cx="591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Muscle &gt; Faisceaux &gt; Fibres (myocytes)</a:t>
            </a:r>
          </a:p>
          <a:p>
            <a:endParaRPr lang="fr-FR" sz="2400" dirty="0"/>
          </a:p>
          <a:p>
            <a:r>
              <a:rPr lang="fr-FR" sz="2400" dirty="0"/>
              <a:t>Épimysium &gt; Périmysium &gt; Endomysium</a:t>
            </a:r>
          </a:p>
        </p:txBody>
      </p:sp>
    </p:spTree>
    <p:extLst>
      <p:ext uri="{BB962C8B-B14F-4D97-AF65-F5344CB8AC3E}">
        <p14:creationId xmlns:p14="http://schemas.microsoft.com/office/powerpoint/2010/main" val="215360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194083" y="1375186"/>
            <a:ext cx="6968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Cellule longue tubulaire plurinucléée striée.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Isolées les unes des autres par endomysium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Membrane plasmique = sarcolemme</a:t>
            </a:r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Cytoplasme = sarcoplasme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Myofibrilles = ensemble de fibres protéiques contractiles (myofilaments fins d’actine et myofilaments épais de myosine)  organisées en sarcomère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sz="1800" dirty="0"/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937E671C-5CDD-464A-B1BA-8849E4B41200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La fibre musculaire squelettique = rhabdomyocyte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0D3836-C56A-416D-9B61-4FCAD1E3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1"/>
          <a:stretch/>
        </p:blipFill>
        <p:spPr>
          <a:xfrm>
            <a:off x="8401275" y="544533"/>
            <a:ext cx="3287070" cy="63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194083" y="663986"/>
            <a:ext cx="7811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Invaginations profondes du sarcolemme = tubules 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Réticulum sarcoplasmique lisse très développé entourant toutes les myofibrilles (stockage calcium)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Réticulum sarcoplasmique entre en contact avec la tubule T au niveau citerne terminale</a:t>
            </a:r>
          </a:p>
          <a:p>
            <a:endParaRPr lang="fr-FR" sz="1800" dirty="0"/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937E671C-5CDD-464A-B1BA-8849E4B41200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La fibre musculaire squelettique = Rhabdomyocyte</a:t>
            </a:r>
            <a:endParaRPr dirty="0"/>
          </a:p>
        </p:txBody>
      </p:sp>
      <p:pic>
        <p:nvPicPr>
          <p:cNvPr id="1026" name="Picture 2" descr="Le tissu musculaire">
            <a:extLst>
              <a:ext uri="{FF2B5EF4-FFF2-40B4-BE49-F238E27FC236}">
                <a16:creationId xmlns:a16="http://schemas.microsoft.com/office/drawing/2014/main" id="{23B75617-77DF-42A0-B6F8-4B763B44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3009869"/>
            <a:ext cx="5119597" cy="34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5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4CECBB2-0AE1-4D70-B37A-763AB1A85992}"/>
              </a:ext>
            </a:extLst>
          </p:cNvPr>
          <p:cNvSpPr txBox="1"/>
          <p:nvPr/>
        </p:nvSpPr>
        <p:spPr>
          <a:xfrm>
            <a:off x="309967" y="1183212"/>
            <a:ext cx="11412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Faisceau</a:t>
            </a:r>
            <a:r>
              <a:rPr lang="fr-FR" sz="1800" dirty="0"/>
              <a:t> =</a:t>
            </a:r>
          </a:p>
          <a:p>
            <a:endParaRPr lang="fr-FR" sz="1800" dirty="0"/>
          </a:p>
          <a:p>
            <a:r>
              <a:rPr lang="fr-FR" sz="1800" b="1" dirty="0"/>
              <a:t>Fibre</a:t>
            </a:r>
            <a:r>
              <a:rPr lang="fr-FR" sz="1800" dirty="0"/>
              <a:t> = </a:t>
            </a:r>
          </a:p>
          <a:p>
            <a:endParaRPr lang="fr-FR" sz="1800" dirty="0"/>
          </a:p>
          <a:p>
            <a:r>
              <a:rPr lang="fr-FR" sz="1800" b="1" dirty="0"/>
              <a:t>Myofibrille</a:t>
            </a:r>
            <a:r>
              <a:rPr lang="fr-FR" sz="1800" dirty="0"/>
              <a:t> =</a:t>
            </a:r>
          </a:p>
          <a:p>
            <a:endParaRPr lang="fr-FR" sz="1800" dirty="0"/>
          </a:p>
          <a:p>
            <a:r>
              <a:rPr lang="fr-FR" sz="1800" b="1" dirty="0"/>
              <a:t>Myofilament</a:t>
            </a:r>
            <a:r>
              <a:rPr lang="fr-FR" sz="1800" dirty="0"/>
              <a:t> =</a:t>
            </a:r>
          </a:p>
          <a:p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7E7757-7EBC-41A3-B577-3C7634728303}"/>
              </a:ext>
            </a:extLst>
          </p:cNvPr>
          <p:cNvSpPr txBox="1"/>
          <p:nvPr/>
        </p:nvSpPr>
        <p:spPr>
          <a:xfrm>
            <a:off x="327192" y="3821099"/>
            <a:ext cx="11412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Sarcolemme</a:t>
            </a:r>
            <a:r>
              <a:rPr lang="fr-FR" sz="1800" dirty="0"/>
              <a:t> =</a:t>
            </a:r>
          </a:p>
          <a:p>
            <a:endParaRPr lang="fr-FR" sz="1800" dirty="0"/>
          </a:p>
          <a:p>
            <a:r>
              <a:rPr lang="fr-FR" sz="1800" b="1" dirty="0"/>
              <a:t>Sarcoplasme</a:t>
            </a:r>
            <a:r>
              <a:rPr lang="fr-FR" sz="1800" dirty="0"/>
              <a:t> =</a:t>
            </a:r>
          </a:p>
          <a:p>
            <a:endParaRPr lang="fr-FR" sz="1800" dirty="0"/>
          </a:p>
          <a:p>
            <a:r>
              <a:rPr lang="fr-FR" sz="1800" b="1" dirty="0"/>
              <a:t>Sarcomère </a:t>
            </a:r>
            <a:r>
              <a:rPr lang="fr-FR" sz="1800" dirty="0"/>
              <a:t>=</a:t>
            </a:r>
          </a:p>
          <a:p>
            <a:endParaRPr lang="fr-FR" sz="1800" dirty="0"/>
          </a:p>
          <a:p>
            <a:r>
              <a:rPr lang="fr-FR" sz="1800" b="1" dirty="0"/>
              <a:t>Réticulum sarcoplasmique</a:t>
            </a:r>
            <a:r>
              <a:rPr lang="fr-FR" sz="1800" dirty="0"/>
              <a:t> =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45B96F2D-E8E2-4554-A53C-A0BEBCE2836C}"/>
              </a:ext>
            </a:extLst>
          </p:cNvPr>
          <p:cNvSpPr txBox="1"/>
          <p:nvPr/>
        </p:nvSpPr>
        <p:spPr>
          <a:xfrm>
            <a:off x="327192" y="-1"/>
            <a:ext cx="11029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fr-FR" sz="2800" dirty="0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2- La fibre musculaire squelettique = Rhabdomyocyte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1063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1482</Words>
  <Application>Microsoft Office PowerPoint</Application>
  <PresentationFormat>Grand écran</PresentationFormat>
  <Paragraphs>288</Paragraphs>
  <Slides>34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Libre Franklin</vt:lpstr>
      <vt:lpstr>Wingdings</vt:lpstr>
      <vt:lpstr>Noto Sans Symbols</vt:lpstr>
      <vt:lpstr>Franklin Gothic</vt:lpstr>
      <vt:lpstr>Calibri</vt:lpstr>
      <vt:lpstr>DividendVTI</vt:lpstr>
      <vt:lpstr>Les tissus musculaires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: GÉNÉRALITÉ ET VOCABULAIRE</dc:title>
  <dc:creator>Marlène GONZALEZ</dc:creator>
  <cp:lastModifiedBy>Marlène GONZALEZ</cp:lastModifiedBy>
  <cp:revision>18</cp:revision>
  <dcterms:modified xsi:type="dcterms:W3CDTF">2021-09-20T08:16:38Z</dcterms:modified>
</cp:coreProperties>
</file>