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2" autoAdjust="0"/>
    <p:restoredTop sz="94660"/>
  </p:normalViewPr>
  <p:slideViewPr>
    <p:cSldViewPr snapToGrid="0">
      <p:cViewPr varScale="1">
        <p:scale>
          <a:sx n="140" d="100"/>
          <a:sy n="140" d="100"/>
        </p:scale>
        <p:origin x="144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06F199D-C1F7-F7DA-EB23-BE43435A84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5309659-6832-2973-8A60-3AD2D71012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EFD94-2635-42AD-863F-7F80BE569FF2}" type="datetimeFigureOut">
              <a:rPr lang="fr-FR" smtClean="0"/>
              <a:t>20/03/2025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F0C45AA-BFB8-D8CF-4C11-6BB21B78E4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1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D0477C-9453-1AC7-E069-65AD721778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FA45E-0649-45F6-B567-DA285805B3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118630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3AC0B-D26C-43DF-8AF4-F2F4430738BC}" type="datetimeFigureOut">
              <a:rPr lang="fr-FR" smtClean="0"/>
              <a:t>20/03/2025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A4E46-8036-4A81-A6CD-4CFC066923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01188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8A2E340-1609-4478-9D91-6C415622AF9C}" type="datetimeFigureOut">
              <a:rPr lang="fr-FR" smtClean="0"/>
              <a:t>20/03/2025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7F9A-827F-4FF8-8C78-E50C0993F7D4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156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E340-1609-4478-9D91-6C415622AF9C}" type="datetimeFigureOut">
              <a:rPr lang="fr-FR" smtClean="0"/>
              <a:t>20/03/2025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7F9A-827F-4FF8-8C78-E50C0993F7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44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E340-1609-4478-9D91-6C415622AF9C}" type="datetimeFigureOut">
              <a:rPr lang="fr-FR" smtClean="0"/>
              <a:t>20/03/2025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7F9A-827F-4FF8-8C78-E50C0993F7D4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53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E340-1609-4478-9D91-6C415622AF9C}" type="datetimeFigureOut">
              <a:rPr lang="fr-FR" smtClean="0"/>
              <a:t>20/03/2025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7F9A-827F-4FF8-8C78-E50C0993F7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1319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E340-1609-4478-9D91-6C415622AF9C}" type="datetimeFigureOut">
              <a:rPr lang="fr-FR" smtClean="0"/>
              <a:t>20/03/2025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7F9A-827F-4FF8-8C78-E50C0993F7D4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851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E340-1609-4478-9D91-6C415622AF9C}" type="datetimeFigureOut">
              <a:rPr lang="fr-FR" smtClean="0"/>
              <a:t>20/03/2025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7F9A-827F-4FF8-8C78-E50C0993F7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6670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E340-1609-4478-9D91-6C415622AF9C}" type="datetimeFigureOut">
              <a:rPr lang="fr-FR" smtClean="0"/>
              <a:t>20/03/2025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7F9A-827F-4FF8-8C78-E50C0993F7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69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E340-1609-4478-9D91-6C415622AF9C}" type="datetimeFigureOut">
              <a:rPr lang="fr-FR" smtClean="0"/>
              <a:t>20/03/2025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7F9A-827F-4FF8-8C78-E50C0993F7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2573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E340-1609-4478-9D91-6C415622AF9C}" type="datetimeFigureOut">
              <a:rPr lang="fr-FR" smtClean="0"/>
              <a:t>20/03/2025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7F9A-827F-4FF8-8C78-E50C0993F7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8233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E340-1609-4478-9D91-6C415622AF9C}" type="datetimeFigureOut">
              <a:rPr lang="fr-FR" smtClean="0"/>
              <a:t>20/03/2025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7F9A-827F-4FF8-8C78-E50C0993F7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747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E340-1609-4478-9D91-6C415622AF9C}" type="datetimeFigureOut">
              <a:rPr lang="fr-FR" smtClean="0"/>
              <a:t>20/03/2025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7F9A-827F-4FF8-8C78-E50C0993F7D4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195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8A2E340-1609-4478-9D91-6C415622AF9C}" type="datetimeFigureOut">
              <a:rPr lang="fr-FR" smtClean="0"/>
              <a:t>20/03/2025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4ED7F9A-827F-4FF8-8C78-E50C0993F7D4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34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11DB08-1669-426B-BBEB-FAD285EF8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9E4219-121F-4CD1-AA58-24746CD2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81265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D1F110E-FCDC-18A9-DF1E-4F9FB14B5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5" y="640080"/>
            <a:ext cx="6707817" cy="3034857"/>
          </a:xfrm>
        </p:spPr>
        <p:txBody>
          <a:bodyPr anchor="b"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Projet thermomètre différentiel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45B206C-0AE5-A3AA-5711-035C20581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0" y="3849539"/>
            <a:ext cx="6703157" cy="2359417"/>
          </a:xfrm>
        </p:spPr>
        <p:txBody>
          <a:bodyPr anchor="t">
            <a:normAutofit/>
          </a:bodyPr>
          <a:lstStyle/>
          <a:p>
            <a:pPr algn="r"/>
            <a:r>
              <a:rPr lang="fr-FR" sz="2000">
                <a:solidFill>
                  <a:srgbClr val="FFFFFF"/>
                </a:solidFill>
              </a:rPr>
              <a:t>Jules Paquot</a:t>
            </a:r>
          </a:p>
          <a:p>
            <a:pPr algn="r"/>
            <a:r>
              <a:rPr lang="fr-FR" sz="2000">
                <a:solidFill>
                  <a:srgbClr val="FFFFFF"/>
                </a:solidFill>
              </a:rPr>
              <a:t>Taha Qasmaoui</a:t>
            </a:r>
          </a:p>
          <a:p>
            <a:pPr algn="r"/>
            <a:r>
              <a:rPr lang="fr-FR" sz="2000">
                <a:solidFill>
                  <a:srgbClr val="FFFFFF"/>
                </a:solidFill>
              </a:rPr>
              <a:t>Anass Bouziane</a:t>
            </a:r>
          </a:p>
        </p:txBody>
      </p:sp>
      <p:cxnSp>
        <p:nvCxnSpPr>
          <p:cNvPr id="27" name="Straight Connector 22">
            <a:extLst>
              <a:ext uri="{FF2B5EF4-FFF2-40B4-BE49-F238E27FC236}">
                <a16:creationId xmlns:a16="http://schemas.microsoft.com/office/drawing/2014/main" id="{52F50912-06FD-4216-BAD3-21050F595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5582" y="3765314"/>
            <a:ext cx="5852160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Thermomètre">
            <a:extLst>
              <a:ext uri="{FF2B5EF4-FFF2-40B4-BE49-F238E27FC236}">
                <a16:creationId xmlns:a16="http://schemas.microsoft.com/office/drawing/2014/main" id="{CEF5C0B3-06BE-2853-8859-02B588F30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07911" y="2604714"/>
            <a:ext cx="1648572" cy="164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63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0E2D76-F549-AA45-7345-E5B2D5F2B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Motivation et objectifs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40A4C2-26F2-BCAB-7FFD-AC8E07213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Montage d’un thermomètre différentiel</a:t>
            </a:r>
          </a:p>
          <a:p>
            <a:r>
              <a:rPr lang="fr-FR" dirty="0"/>
              <a:t>Calcul de sa sensibilité maximale</a:t>
            </a:r>
          </a:p>
          <a:p>
            <a:r>
              <a:rPr lang="fr-FR" dirty="0"/>
              <a:t>Réalisation de tests de calibration et de bruit</a:t>
            </a:r>
          </a:p>
          <a:p>
            <a:r>
              <a:rPr lang="fr-FR" dirty="0"/>
              <a:t>Mesures finales (détermination de la conduction d’une barre et absorbance de matériaux transparents</a:t>
            </a:r>
          </a:p>
        </p:txBody>
      </p:sp>
      <p:pic>
        <p:nvPicPr>
          <p:cNvPr id="5" name="Image 4" descr="Une image contenant câble, fils électriques, Appareils électroniques, Ingénierie électronique&#10;&#10;Le contenu généré par l’IA peut être incorrect.">
            <a:extLst>
              <a:ext uri="{FF2B5EF4-FFF2-40B4-BE49-F238E27FC236}">
                <a16:creationId xmlns:a16="http://schemas.microsoft.com/office/drawing/2014/main" id="{A62E58C2-44C7-5CE4-5FC2-569968C31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-54" b="10386"/>
          <a:stretch/>
        </p:blipFill>
        <p:spPr>
          <a:xfrm rot="10800000" flipH="1" flipV="1">
            <a:off x="7162800" y="3823855"/>
            <a:ext cx="4565071" cy="28748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CD8AE02-E335-6B62-2C7F-203C6BF843C9}"/>
              </a:ext>
            </a:extLst>
          </p:cNvPr>
          <p:cNvSpPr txBox="1"/>
          <p:nvPr/>
        </p:nvSpPr>
        <p:spPr>
          <a:xfrm>
            <a:off x="2442919" y="6253152"/>
            <a:ext cx="4719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Montage expérimental mesure d’une tension</a:t>
            </a:r>
          </a:p>
        </p:txBody>
      </p:sp>
    </p:spTree>
    <p:extLst>
      <p:ext uri="{BB962C8B-B14F-4D97-AF65-F5344CB8AC3E}">
        <p14:creationId xmlns:p14="http://schemas.microsoft.com/office/powerpoint/2010/main" val="2297004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1E7335-BF40-2F65-8993-F809B3D1D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Choix des capteurs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6185BD-D9E7-4783-7CB8-9676F0CE9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Différents types de capteurs de température (CTN, CTP, Thermocouple, capteurs optiques)</a:t>
            </a:r>
          </a:p>
          <a:p>
            <a:r>
              <a:rPr lang="fr-FR" dirty="0"/>
              <a:t>Choix d’un capteur électrique pour avoir une acquisition plus simple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9FFB6A-8987-21BC-ED92-DDA74CDB7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58" y="3781296"/>
            <a:ext cx="4651718" cy="261950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A927F65-F725-CE99-4831-367AAEB0EFB0}"/>
              </a:ext>
            </a:extLst>
          </p:cNvPr>
          <p:cNvSpPr txBox="1"/>
          <p:nvPr/>
        </p:nvSpPr>
        <p:spPr>
          <a:xfrm>
            <a:off x="6666931" y="4544704"/>
            <a:ext cx="404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Thermistance avec B maximum B~4000 K </a:t>
            </a:r>
          </a:p>
        </p:txBody>
      </p:sp>
    </p:spTree>
    <p:extLst>
      <p:ext uri="{BB962C8B-B14F-4D97-AF65-F5344CB8AC3E}">
        <p14:creationId xmlns:p14="http://schemas.microsoft.com/office/powerpoint/2010/main" val="4240049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CE3927-BD2C-F7D7-1681-1DE6648E8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Sensibilité  et pont de  Wheatstone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F3A88A-DB9F-4098-D94D-212E2C677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Intérêt du pont de Wheatstone: Tension de sortie autour de 0</a:t>
            </a:r>
          </a:p>
          <a:p>
            <a:endParaRPr lang="fr-FR" dirty="0"/>
          </a:p>
        </p:txBody>
      </p:sp>
      <p:pic>
        <p:nvPicPr>
          <p:cNvPr id="5" name="Image 4" descr="Une image contenant diagramme, ligne, origami, conception&#10;&#10;Le contenu généré par l’IA peut être incorrect.">
            <a:extLst>
              <a:ext uri="{FF2B5EF4-FFF2-40B4-BE49-F238E27FC236}">
                <a16:creationId xmlns:a16="http://schemas.microsoft.com/office/drawing/2014/main" id="{1F1FDA57-AE3B-5AB8-787E-BF6C8D4C2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32" y="2377786"/>
            <a:ext cx="3314700" cy="36957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F87A090F-3859-C283-1A7A-694A3A9DEED2}"/>
                  </a:ext>
                </a:extLst>
              </p:cNvPr>
              <p:cNvSpPr txBox="1"/>
              <p:nvPr/>
            </p:nvSpPr>
            <p:spPr>
              <a:xfrm>
                <a:off x="4585855" y="3013364"/>
                <a:ext cx="5826595" cy="712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800" dirty="0"/>
                  <a:t>Sensibilité: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fr-FR" sz="28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fr-FR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fr-FR" sz="2800" b="0" i="1" dirty="0" smtClean="0">
                            <a:latin typeface="Cambria Math" panose="02040503050406030204" pitchFamily="18" charset="0"/>
                          </a:rPr>
                          <m:t>𝑑𝑅</m:t>
                        </m:r>
                      </m:den>
                    </m:f>
                    <m:r>
                      <a:rPr lang="fr-FR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fr-FR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b="0" i="1" dirty="0" smtClean="0">
                            <a:latin typeface="Cambria Math" panose="02040503050406030204" pitchFamily="18" charset="0"/>
                          </a:rPr>
                          <m:t>𝑑𝑅</m:t>
                        </m:r>
                      </m:num>
                      <m:den>
                        <m:r>
                          <a:rPr lang="fr-FR" sz="2800" b="0" i="1" dirty="0" smtClean="0">
                            <a:latin typeface="Cambria Math" panose="02040503050406030204" pitchFamily="18" charset="0"/>
                          </a:rPr>
                          <m:t>𝑑𝑇</m:t>
                        </m:r>
                      </m:den>
                    </m:f>
                  </m:oMath>
                </a14:m>
                <a:r>
                  <a:rPr lang="fr-FR" sz="2800" dirty="0"/>
                  <a:t> = 0,22 V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fr-FR" sz="2800" dirty="0"/>
              </a:p>
            </p:txBody>
          </p:sp>
        </mc:Choice>
        <mc:Fallback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F87A090F-3859-C283-1A7A-694A3A9DE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5855" y="3013364"/>
                <a:ext cx="5826595" cy="712887"/>
              </a:xfrm>
              <a:prstGeom prst="rect">
                <a:avLst/>
              </a:prstGeom>
              <a:blipFill>
                <a:blip r:embed="rId3"/>
                <a:stretch>
                  <a:fillRect l="-2092" b="-102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C09C66AB-B683-F823-EC2B-E2947792A134}"/>
              </a:ext>
            </a:extLst>
          </p:cNvPr>
          <p:cNvSpPr txBox="1"/>
          <p:nvPr/>
        </p:nvSpPr>
        <p:spPr>
          <a:xfrm>
            <a:off x="385354" y="5788680"/>
            <a:ext cx="11547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La sensibilité est maximale lorsque toutes les résistances sont identiques</a:t>
            </a:r>
          </a:p>
        </p:txBody>
      </p:sp>
    </p:spTree>
    <p:extLst>
      <p:ext uri="{BB962C8B-B14F-4D97-AF65-F5344CB8AC3E}">
        <p14:creationId xmlns:p14="http://schemas.microsoft.com/office/powerpoint/2010/main" val="142207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FC1871-5ED9-F533-C3D4-441DA51C7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Limitations et détermination des bruits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54F432D-7AC0-E891-18DF-CE7BF3E9F6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fr-FR" dirty="0"/>
                  <a:t>Nécessité d’une alimentation stable (utilisation d’une capacité et d’une résistance ?)</a:t>
                </a:r>
              </a:p>
              <a:p>
                <a:r>
                  <a:rPr lang="fr-FR" dirty="0"/>
                  <a:t>Présence de bruit thermique même avec une alimentation stable</a:t>
                </a:r>
              </a:p>
              <a:p>
                <a:r>
                  <a:rPr lang="fr-FR" dirty="0"/>
                  <a:t>Caractérisation du bruit en liant un générateur de bruit à chaque résistance du pont de Wheatstone</a:t>
                </a:r>
              </a:p>
              <a:p>
                <a:endParaRPr lang="fr-FR" dirty="0"/>
              </a:p>
              <a:p>
                <a:r>
                  <a:rPr lang="fr-FR" dirty="0"/>
                  <a:t>Après calcul on obtient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dirty="0" smtClean="0"/>
                          <m:t>σ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=13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𝑛𝑉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𝐻𝑧</m:t>
                        </m:r>
                      </m:e>
                    </m:rad>
                  </m:oMath>
                </a14:m>
                <a:endParaRPr lang="fr-FR" dirty="0"/>
              </a:p>
              <a:p>
                <a:pPr marL="0" indent="0">
                  <a:buNone/>
                </a:pPr>
                <a:endParaRPr lang="fr-FR" dirty="0"/>
              </a:p>
              <a:p>
                <a:pPr marL="0" indent="0">
                  <a:buNone/>
                </a:pPr>
                <a:endParaRPr lang="fr-FR" dirty="0"/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54F432D-7AC0-E891-18DF-CE7BF3E9F6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13" t="-1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6432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12B221-6E1B-37C4-BA5C-43FEAC2A5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Amplificateur opérationnel et écart type total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8E78653D-FC30-F19F-2EE6-BB8AE181B3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fr-FR" dirty="0"/>
                  <a:t>Au bruit du pont de Wheatstone s’ajoutent ceux de la carte d’acquisition et l’amplificateur opérationnel (respectivement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6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𝑛𝑉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𝐻𝑧</m:t>
                        </m:r>
                      </m:e>
                    </m:rad>
                  </m:oMath>
                </a14:m>
                <a:r>
                  <a:rPr lang="fr-FR" dirty="0"/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2,8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𝑛𝑉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𝐻𝑧</m:t>
                        </m:r>
                      </m:e>
                    </m:rad>
                  </m:oMath>
                </a14:m>
                <a:r>
                  <a:rPr lang="fr-FR" dirty="0"/>
                  <a:t> pour une amplification de 4.</a:t>
                </a:r>
              </a:p>
              <a:p>
                <a:r>
                  <a:rPr lang="fr-FR" dirty="0"/>
                  <a:t>Il nous reste à déterminer la somme totale des écart type en sommant les variances (somme des quadratures).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dirty="0" smtClean="0"/>
                          <m:t>σ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fr-FR" dirty="0"/>
                  <a:t>=66,5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𝑛𝑉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𝐻𝑧</m:t>
                        </m:r>
                      </m:e>
                    </m:rad>
                  </m:oMath>
                </a14:m>
                <a:endParaRPr lang="fr-FR" dirty="0"/>
              </a:p>
              <a:p>
                <a:pPr marL="0" indent="0">
                  <a:buNone/>
                </a:pPr>
                <a:endParaRPr lang="fr-FR" dirty="0"/>
              </a:p>
              <a:p>
                <a:pPr marL="0" indent="0">
                  <a:buNone/>
                </a:pPr>
                <a:r>
                  <a:rPr lang="fr-FR" dirty="0"/>
                  <a:t>Ici l’amplification est de 4 fois</a:t>
                </a:r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8E78653D-FC30-F19F-2EE6-BB8AE181B3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54" t="-1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 descr="Une image contenant diagramme, ligne, conception&#10;&#10;Le contenu généré par l’IA peut être incorrect.">
            <a:extLst>
              <a:ext uri="{FF2B5EF4-FFF2-40B4-BE49-F238E27FC236}">
                <a16:creationId xmlns:a16="http://schemas.microsoft.com/office/drawing/2014/main" id="{831196A5-15BE-B930-4815-AD51A56D5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67" y="3784419"/>
            <a:ext cx="42291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9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3339FC-B2E4-EE6B-0B5B-E2947AAF5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actuel et expérience réalisée</a:t>
            </a:r>
          </a:p>
        </p:txBody>
      </p:sp>
      <p:pic>
        <p:nvPicPr>
          <p:cNvPr id="5" name="Espace réservé du contenu 4" descr="Une image contenant texte, capture d’écran, affichage, logiciel&#10;&#10;Le contenu généré par l’IA peut être incorrect.">
            <a:extLst>
              <a:ext uri="{FF2B5EF4-FFF2-40B4-BE49-F238E27FC236}">
                <a16:creationId xmlns:a16="http://schemas.microsoft.com/office/drawing/2014/main" id="{E7484C3F-E483-F85B-26DC-980C47F73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8" t="-6" r="414" b="50106"/>
          <a:stretch/>
        </p:blipFill>
        <p:spPr>
          <a:xfrm>
            <a:off x="1350818" y="1482083"/>
            <a:ext cx="9182288" cy="3893833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E3AFC31-3329-3FF0-89B2-2A44B80B6D2B}"/>
              </a:ext>
            </a:extLst>
          </p:cNvPr>
          <p:cNvSpPr txBox="1"/>
          <p:nvPr/>
        </p:nvSpPr>
        <p:spPr>
          <a:xfrm>
            <a:off x="138545" y="1314430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Tension (V)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A302690-8C1F-D62D-C9AD-37059FFB6DAE}"/>
              </a:ext>
            </a:extLst>
          </p:cNvPr>
          <p:cNvSpPr txBox="1"/>
          <p:nvPr/>
        </p:nvSpPr>
        <p:spPr>
          <a:xfrm>
            <a:off x="9401899" y="5229949"/>
            <a:ext cx="1131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Temps (s)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9305BD6-AC34-3301-D1B7-24A260A88B79}"/>
              </a:ext>
            </a:extLst>
          </p:cNvPr>
          <p:cNvSpPr txBox="1"/>
          <p:nvPr/>
        </p:nvSpPr>
        <p:spPr>
          <a:xfrm>
            <a:off x="10600789" y="1690688"/>
            <a:ext cx="13111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Tension du </a:t>
            </a:r>
          </a:p>
          <a:p>
            <a:r>
              <a:rPr lang="fr-FR" dirty="0"/>
              <a:t>Générateur</a:t>
            </a:r>
          </a:p>
          <a:p>
            <a:r>
              <a:rPr lang="fr-FR" dirty="0"/>
              <a:t>(~2V)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E15F2F2-07CC-FFA6-7E26-457E701FABEC}"/>
              </a:ext>
            </a:extLst>
          </p:cNvPr>
          <p:cNvSpPr txBox="1"/>
          <p:nvPr/>
        </p:nvSpPr>
        <p:spPr>
          <a:xfrm>
            <a:off x="10533106" y="3429000"/>
            <a:ext cx="16924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Tension de </a:t>
            </a:r>
          </a:p>
          <a:p>
            <a:r>
              <a:rPr lang="fr-FR" dirty="0"/>
              <a:t>sortie du pont </a:t>
            </a:r>
          </a:p>
          <a:p>
            <a:r>
              <a:rPr lang="fr-FR" dirty="0"/>
              <a:t>de Wheatstone</a:t>
            </a:r>
          </a:p>
          <a:p>
            <a:r>
              <a:rPr lang="fr-FR" dirty="0"/>
              <a:t>(~0V)</a:t>
            </a:r>
          </a:p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92136DA-5744-551D-1641-EA306A5E2339}"/>
              </a:ext>
            </a:extLst>
          </p:cNvPr>
          <p:cNvSpPr txBox="1"/>
          <p:nvPr/>
        </p:nvSpPr>
        <p:spPr>
          <a:xfrm>
            <a:off x="2076994" y="5208263"/>
            <a:ext cx="681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Détermination de la tension de sortie réelle du pont de Wheatstone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5E1D4A3-3C69-E648-A681-F4F1055C8997}"/>
              </a:ext>
            </a:extLst>
          </p:cNvPr>
          <p:cNvSpPr txBox="1"/>
          <p:nvPr/>
        </p:nvSpPr>
        <p:spPr>
          <a:xfrm>
            <a:off x="515983" y="6139543"/>
            <a:ext cx="10175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Objectifs suivants: Finir le montage, trouver un moyen d’améliorer les écart types type expérimentaux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D22D83C3-C705-23B7-5E86-7A1BA1737AF2}"/>
                  </a:ext>
                </a:extLst>
              </p:cNvPr>
              <p:cNvSpPr txBox="1"/>
              <p:nvPr/>
            </p:nvSpPr>
            <p:spPr>
              <a:xfrm>
                <a:off x="2086627" y="5574260"/>
                <a:ext cx="8446479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Résultat des écart type expérimentaux: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dirty="0" smtClean="0"/>
                          <m:t>σ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𝑟𝑎𝑡𝑒𝑢𝑟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=2,5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𝑚𝑉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dirty="0" smtClean="0"/>
                          <m:t>σ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𝑤h𝑒𝑎𝑡𝑠𝑡𝑜𝑛𝑒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=2,0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𝑚𝑉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dirty="0"/>
              </a:p>
            </p:txBody>
          </p:sp>
        </mc:Choice>
        <mc:Fallback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D22D83C3-C705-23B7-5E86-7A1BA1737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627" y="5574260"/>
                <a:ext cx="8446479" cy="391902"/>
              </a:xfrm>
              <a:prstGeom prst="rect">
                <a:avLst/>
              </a:prstGeom>
              <a:blipFill>
                <a:blip r:embed="rId3"/>
                <a:stretch>
                  <a:fillRect l="-577" t="-6154" b="-184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39200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égral">
  <a:themeElements>
    <a:clrScheme name="Inté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é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é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233</TotalTime>
  <Words>312</Words>
  <Application>Microsoft Office PowerPoint</Application>
  <PresentationFormat>Grand écran</PresentationFormat>
  <Paragraphs>43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3" baseType="lpstr">
      <vt:lpstr>Aptos</vt:lpstr>
      <vt:lpstr>Cambria Math</vt:lpstr>
      <vt:lpstr>Tw Cen MT</vt:lpstr>
      <vt:lpstr>Tw Cen MT Condensed</vt:lpstr>
      <vt:lpstr>Wingdings 3</vt:lpstr>
      <vt:lpstr>Intégral</vt:lpstr>
      <vt:lpstr>Projet thermomètre différentiel</vt:lpstr>
      <vt:lpstr>Motivation et objectifs</vt:lpstr>
      <vt:lpstr>Choix des capteurs</vt:lpstr>
      <vt:lpstr>Sensibilité  et pont de  Wheatstone</vt:lpstr>
      <vt:lpstr>Limitations et détermination des bruits</vt:lpstr>
      <vt:lpstr>Amplificateur opérationnel et écart type total</vt:lpstr>
      <vt:lpstr>Etat actuel et expérience réalisée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Jules Paquot</dc:creator>
  <cp:lastModifiedBy>Jules Paquot</cp:lastModifiedBy>
  <cp:revision>5</cp:revision>
  <dcterms:created xsi:type="dcterms:W3CDTF">2025-03-20T20:51:43Z</dcterms:created>
  <dcterms:modified xsi:type="dcterms:W3CDTF">2025-03-21T00:45:12Z</dcterms:modified>
</cp:coreProperties>
</file>