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3" r:id="rId2"/>
    <p:sldId id="256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7" r:id="rId12"/>
    <p:sldId id="47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458" r:id="rId23"/>
    <p:sldId id="455" r:id="rId24"/>
    <p:sldId id="456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84"/>
  </p:normalViewPr>
  <p:slideViewPr>
    <p:cSldViewPr snapToGrid="0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F5400C0-2720-F57B-0AF0-C4C5DA8E2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EE4357-1228-5C62-0529-3222FBF978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F0C-24A0-F742-A59D-FAE64947C3F9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9DD2B4-E355-BD04-4212-A2B5DA93AF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C09424-F23E-F68A-7835-B39008E3D4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9FA2A-96A2-114E-BE6A-F83D44438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04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C7E1-AD3F-F145-8ED3-A0A76C4B5527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2E664-CEC9-414E-B7DB-F1BC42C0A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02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o.eu/article/frances-european-malaise-runs-deep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o.eu/article/frances-european-malaise-runs-dee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D1FC1-7BB4-6CF2-3909-0A96A475E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3091E5-812B-328A-1B0B-1CF27FF24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958345-C92E-02A9-7B4C-D0AA01971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33147-79BE-EB6C-462C-C0EA4C581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0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2772A-2E3E-7039-A514-58A70B67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DFFA4B-85A2-1591-48EE-95C2BA87A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62332C0-A64C-C338-3B4F-BE4A26BCA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3562B3-A157-ABEE-D221-5A39BAA82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03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55FE-D256-D189-FE70-3C6B9D3B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4767FA5-13A8-3777-6D79-FA9A8BF48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65E8F2B-6362-6CF9-806F-BFC5FC984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84921C-C9D1-29B9-588B-22EDD2312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CA70-DD15-3C2D-11D9-A9843BDE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001D11-4273-8B07-CD71-AAF53D625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E71CCB-536C-1B44-36E3-810020B53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en.wikipedia.org</a:t>
            </a:r>
            <a:r>
              <a:rPr lang="fr-FR" dirty="0"/>
              <a:t>/wiki/</a:t>
            </a:r>
            <a:r>
              <a:rPr lang="fr-FR" dirty="0" err="1"/>
              <a:t>Impossible_trinity</a:t>
            </a:r>
            <a:endParaRPr lang="fr-FR" dirty="0"/>
          </a:p>
          <a:p>
            <a:r>
              <a:rPr lang="fr-FR" dirty="0"/>
              <a:t>Dani </a:t>
            </a:r>
            <a:r>
              <a:rPr lang="fr-FR" dirty="0" err="1"/>
              <a:t>Rodrik</a:t>
            </a:r>
            <a:r>
              <a:rPr lang="fr-FR" dirty="0"/>
              <a:t>, </a:t>
            </a:r>
            <a:r>
              <a:rPr lang="fr-FR" dirty="0" err="1"/>
              <a:t>advocates</a:t>
            </a:r>
            <a:r>
              <a:rPr lang="fr-FR" dirty="0"/>
              <a:t> the use of 1 and 3, </a:t>
            </a:r>
            <a:r>
              <a:rPr lang="fr-FR" dirty="0" err="1"/>
              <a:t>explaining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more </a:t>
            </a:r>
            <a:r>
              <a:rPr lang="fr-FR" dirty="0" err="1"/>
              <a:t>controls</a:t>
            </a:r>
            <a:r>
              <a:rPr lang="fr-FR" dirty="0"/>
              <a:t> of K leads to </a:t>
            </a:r>
            <a:r>
              <a:rPr lang="fr-FR" dirty="0" err="1"/>
              <a:t>growth</a:t>
            </a:r>
            <a:r>
              <a:rPr lang="fr-FR" dirty="0"/>
              <a:t> (as </a:t>
            </a:r>
            <a:r>
              <a:rPr lang="fr-FR" dirty="0" err="1"/>
              <a:t>was</a:t>
            </a:r>
            <a:r>
              <a:rPr lang="fr-FR" dirty="0"/>
              <a:t> the case in the Bretton-</a:t>
            </a:r>
            <a:r>
              <a:rPr lang="fr-FR" dirty="0" err="1"/>
              <a:t>woods</a:t>
            </a:r>
            <a:r>
              <a:rPr lang="fr-FR" dirty="0"/>
              <a:t> system 1944-1973); </a:t>
            </a:r>
            <a:r>
              <a:rPr lang="fr-FR" dirty="0" err="1"/>
              <a:t>lack</a:t>
            </a:r>
            <a:r>
              <a:rPr lang="fr-FR" dirty="0"/>
              <a:t> of K </a:t>
            </a:r>
            <a:r>
              <a:rPr lang="fr-FR" dirty="0" err="1"/>
              <a:t>controls</a:t>
            </a:r>
            <a:r>
              <a:rPr lang="fr-FR" dirty="0"/>
              <a:t> leads to a </a:t>
            </a:r>
            <a:r>
              <a:rPr lang="fr-FR" dirty="0" err="1"/>
              <a:t>series</a:t>
            </a:r>
            <a:r>
              <a:rPr lang="fr-FR" dirty="0"/>
              <a:t> of crises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988BFA-16A7-E40C-6496-14BE27410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0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8158-F571-8E31-9945-063D1A64F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6DFFD0-721B-8D8D-C37D-10B899FC3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E82CC2-C657-9827-471B-BE0D0513B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5838E1-44A3-0CAC-B4F6-24291301E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29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026BE-9D5C-FE01-D51C-B5507F57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F0CFEF-3B7E-C703-AFEA-E951DA349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0F3BEE-6D5B-5A0B-6A1E-01FEA810F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rates have been a </a:t>
            </a:r>
            <a:r>
              <a:rPr lang="fr-FR" dirty="0" err="1"/>
              <a:t>powerful</a:t>
            </a:r>
            <a:r>
              <a:rPr lang="fr-FR" dirty="0"/>
              <a:t> </a:t>
            </a:r>
            <a:r>
              <a:rPr lang="fr-FR" dirty="0" err="1"/>
              <a:t>incentive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real </a:t>
            </a:r>
            <a:r>
              <a:rPr lang="fr-FR" dirty="0" err="1"/>
              <a:t>estate</a:t>
            </a:r>
            <a:r>
              <a:rPr lang="fr-FR" dirty="0"/>
              <a:t> </a:t>
            </a:r>
            <a:r>
              <a:rPr lang="fr-FR" dirty="0" err="1"/>
              <a:t>bubble</a:t>
            </a:r>
            <a:r>
              <a:rPr lang="fr-FR" dirty="0"/>
              <a:t> in Spain and Ireland for ex), </a:t>
            </a:r>
            <a:r>
              <a:rPr lang="fr-FR" dirty="0" err="1"/>
              <a:t>powerful</a:t>
            </a:r>
            <a:r>
              <a:rPr lang="fr-FR" dirty="0"/>
              <a:t> </a:t>
            </a:r>
            <a:r>
              <a:rPr lang="fr-FR" dirty="0" err="1"/>
              <a:t>incentive</a:t>
            </a:r>
            <a:r>
              <a:rPr lang="fr-FR" dirty="0"/>
              <a:t>  to consume (</a:t>
            </a:r>
            <a:r>
              <a:rPr lang="fr-FR" dirty="0" err="1"/>
              <a:t>while</a:t>
            </a:r>
            <a:r>
              <a:rPr lang="fr-FR" dirty="0"/>
              <a:t> Germany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freezing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the </a:t>
            </a:r>
            <a:r>
              <a:rPr lang="fr-FR" dirty="0" err="1"/>
              <a:t>Schröder’s</a:t>
            </a:r>
            <a:r>
              <a:rPr lang="fr-FR" dirty="0"/>
              <a:t> </a:t>
            </a:r>
            <a:r>
              <a:rPr lang="fr-FR" dirty="0" err="1"/>
              <a:t>govt</a:t>
            </a:r>
            <a:r>
              <a:rPr lang="fr-FR" dirty="0"/>
              <a:t>- Hartz </a:t>
            </a:r>
            <a:r>
              <a:rPr lang="fr-FR" dirty="0" err="1"/>
              <a:t>laws</a:t>
            </a:r>
            <a:r>
              <a:rPr lang="fr-FR" dirty="0"/>
              <a:t>)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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huge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deficits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in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current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accounts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for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Southern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European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countries (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while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Germany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was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increasing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its</a:t>
            </a: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surplus)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402F0-01B9-44C3-6176-83A00F640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0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86B1-EBD9-DA5B-A167-E42AA693F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29EBFF-A264-5719-6F6A-8CF5F46AB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4DFF9A-6705-F042-EBFB-54DD4F128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3FAB53-E90B-0A57-7A60-D4DA67E1E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0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F46C7-B8A1-AB35-65C1-A2257D93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CC5741-DD66-9B70-C511-3AEC06145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BCCC67-E151-BEEC-323B-776A737EE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D5AAD7-83D5-80FC-F697-2ADEC2EDD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31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057F8-E67F-2C3B-9522-6C4B37F41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5988FA-D8E3-D231-5F9C-F945C16EF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11C054C-B9E4-2D09-7FD5-94E6C2262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www.banque-france.fr</a:t>
            </a:r>
            <a:r>
              <a:rPr lang="fr-FR" dirty="0"/>
              <a:t>/en/</a:t>
            </a:r>
            <a:r>
              <a:rPr lang="fr-FR" dirty="0" err="1"/>
              <a:t>monetary-strategy</a:t>
            </a:r>
            <a:r>
              <a:rPr lang="fr-FR" dirty="0"/>
              <a:t>/guide-</a:t>
            </a:r>
            <a:r>
              <a:rPr lang="fr-FR" dirty="0" err="1"/>
              <a:t>monetary</a:t>
            </a:r>
            <a:r>
              <a:rPr lang="fr-FR" dirty="0"/>
              <a:t>-</a:t>
            </a:r>
            <a:r>
              <a:rPr lang="fr-FR" dirty="0" err="1"/>
              <a:t>strategy</a:t>
            </a:r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www.ecb.europa.eu</a:t>
            </a:r>
            <a:r>
              <a:rPr lang="fr-FR" dirty="0"/>
              <a:t>/home/</a:t>
            </a:r>
            <a:r>
              <a:rPr lang="fr-FR" dirty="0" err="1"/>
              <a:t>search</a:t>
            </a:r>
            <a:r>
              <a:rPr lang="fr-FR" dirty="0"/>
              <a:t>/</a:t>
            </a:r>
            <a:r>
              <a:rPr lang="fr-FR" dirty="0" err="1"/>
              <a:t>review</a:t>
            </a:r>
            <a:r>
              <a:rPr lang="fr-FR" dirty="0"/>
              <a:t>/html/</a:t>
            </a:r>
            <a:r>
              <a:rPr lang="fr-FR" dirty="0" err="1"/>
              <a:t>monetary-policy-instruments.en.html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EF316A-51C2-2C09-3543-1DF3194C6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88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94FA-FEE0-CCC3-26DA-44C5DA7C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1BFAC5-3DE7-E03F-B790-1EA4D31DB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02A0BB-1C85-2D02-ADE3-0C935E71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9EF74-0D5C-D554-D550-269020DCF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53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AFAE-CB9B-A56B-3BA8-BF21DF7B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E50DDD-E805-D39C-F83B-C4047BC49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4EBD57-DBFC-376B-2018-B4EB5AA24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importance of </a:t>
            </a:r>
            <a:r>
              <a:rPr lang="fr-FR" dirty="0" err="1"/>
              <a:t>these</a:t>
            </a:r>
            <a:r>
              <a:rPr lang="fr-FR" dirty="0"/>
              <a:t> rates ex: French </a:t>
            </a:r>
            <a:r>
              <a:rPr lang="fr-FR" dirty="0" err="1"/>
              <a:t>debt</a:t>
            </a:r>
            <a:r>
              <a:rPr lang="fr-FR" dirty="0"/>
              <a:t> in 2005= 67% of GDP, </a:t>
            </a:r>
            <a:r>
              <a:rPr lang="fr-FR" dirty="0" err="1"/>
              <a:t>so</a:t>
            </a:r>
            <a:r>
              <a:rPr lang="fr-FR" dirty="0"/>
              <a:t> the </a:t>
            </a:r>
            <a:r>
              <a:rPr lang="fr-FR" dirty="0" err="1"/>
              <a:t>payment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= 2,7% of national </a:t>
            </a:r>
            <a:r>
              <a:rPr lang="fr-FR" dirty="0" err="1"/>
              <a:t>wealth</a:t>
            </a:r>
            <a:endParaRPr lang="fr-FR" dirty="0"/>
          </a:p>
          <a:p>
            <a:r>
              <a:rPr lang="fr-FR" dirty="0"/>
              <a:t>In 2020: 120% of GDP, and </a:t>
            </a:r>
            <a:r>
              <a:rPr lang="fr-FR" dirty="0" err="1"/>
              <a:t>payment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= 1,4% of national </a:t>
            </a:r>
            <a:r>
              <a:rPr lang="fr-FR" dirty="0" err="1"/>
              <a:t>wealth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398D85-3C43-37F2-35BB-0CEC244CE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50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‘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hostility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and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distrust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since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the 2005 referendum. The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European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dream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has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become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a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threat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for a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majority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of French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citizens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, for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whom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“Brussels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equals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liberalism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equals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the Anglo-Saxon model”.(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  <a:hlinkClick r:id="rId3"/>
              </a:rPr>
              <a:t>https://www.politico.eu/article/frances-european-malaise-runs-deep/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fr-FR" sz="1200" b="1" kern="0" dirty="0" err="1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theconversation.com</a:t>
            </a:r>
            <a:r>
              <a:rPr lang="fr-FR" sz="12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/the-french-identify-as-europeans-and-yet-are-also-notoriously-eurosceptic-228661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5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cepr.org</a:t>
            </a:r>
            <a:r>
              <a:rPr lang="fr-FR" dirty="0"/>
              <a:t>/</a:t>
            </a:r>
            <a:r>
              <a:rPr lang="fr-FR" dirty="0" err="1"/>
              <a:t>voxeu</a:t>
            </a:r>
            <a:r>
              <a:rPr lang="fr-FR" dirty="0"/>
              <a:t>/</a:t>
            </a:r>
            <a:r>
              <a:rPr lang="fr-FR" dirty="0" err="1"/>
              <a:t>columns</a:t>
            </a:r>
            <a:r>
              <a:rPr lang="fr-FR" dirty="0"/>
              <a:t>/</a:t>
            </a:r>
            <a:r>
              <a:rPr lang="fr-FR" dirty="0" err="1"/>
              <a:t>rapid-current-account-rebalancing-southern-eurozone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22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. </a:t>
            </a:r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BFCDC-F82D-E84C-9796-A8F922AE485E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93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68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8C9B2-3945-5393-AF13-3786DBB6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FA7A2F23-121B-DDBE-F5C1-FE946B93B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06DF64DC-6220-5B14-EADC-B473B269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https://</a:t>
            </a:r>
            <a:r>
              <a:rPr lang="fr-FR" dirty="0" err="1"/>
              <a:t>www.banque-france.fr</a:t>
            </a:r>
            <a:r>
              <a:rPr lang="fr-FR" dirty="0"/>
              <a:t>/system/files/2025-01/ECB-press-release_2025-01-13_Euro-area-quarterly-balance-of-payments-and-international-investment-position-third-quarter-of-2024.pdf</a:t>
            </a:r>
          </a:p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ECAF78BD-C64C-C52D-FED3-FDF8E7188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2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5DC5-E7FC-66D7-DAAF-E850D044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BBE46AF5-AAB0-4FC9-8E4A-CB0BA68AD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1F2D8EDC-EED4-0137-273B-3508BCDD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www.banque-france.fr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/statistiques/taux-et-cours/les-taux-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monetaires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-directeurs</a:t>
            </a:r>
          </a:p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AF2FC601-D1A8-D11D-5CC4-24AD5A692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4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3370-DC73-8380-65E9-66AAAE5AA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AB7A0437-BEBD-0DF4-9E19-8FF5913C9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7407A773-AAB2-206C-3D9F-8F4D73208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www.banque-france.fr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/statistiques/taux-et-cours/les-taux-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monetaires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-directeurs</a:t>
            </a:r>
          </a:p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2700ECF1-9BC7-998D-D848-38DA12676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2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BDB0D-3703-3C4D-D764-B81E9BE5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7420ACE7-2BA0-B637-B0E9-1BFEB02F3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419248A0-ECC8-CD0B-6208-D8FC352A3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www.lesechos.fr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/finance-marches/marches-financiers/030785985975-la-politique-monetaire-de-la-bce-en-5-dates-2125376.php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www.lesechos.fr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/finance-marches/marches-financiers/030785985975-la-politique-monetaire-de-la-bce-en-5-dates-2125376.php</a:t>
            </a:r>
          </a:p>
          <a:p>
            <a:pPr eaLnBrk="1" hangingPunct="1"/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http://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abonnes.lemonde.fr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fr-FR" altLang="fr-FR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economie</a:t>
            </a:r>
            <a:r>
              <a:rPr lang="fr-FR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/article/2016/06/08/la-bce-commence-a-acheter-des-dettes-d-entreprises_4942450_3234.html</a:t>
            </a:r>
          </a:p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A58C1097-D771-4D3A-CAFC-D1CC774CF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9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405C-2CF4-4F3A-F858-D9A9A7D1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3583BEAE-0C33-24D9-72A1-F0022268F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2D997CA4-D0E2-E602-832E-25C67C9A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D2F914CD-850A-9D85-D2CA-9A67AFABA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82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85FFF-F88F-897A-E3E6-74211EFF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475F05F5-9071-0961-9B2F-3041F84CE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F95A76BD-0C63-9B56-3B8B-8B5029854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AE2C1BBC-D32F-5C9E-DBCF-FBC13C0D74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52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0586-DFF9-0AF6-25B3-81F46F1E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CA8AA77B-75D6-8046-7A43-0E85A9654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EF2BD1FD-818E-05E0-A495-19F7B8736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https://</a:t>
            </a:r>
            <a:r>
              <a:rPr lang="fr-FR" dirty="0" err="1"/>
              <a:t>ec.europa.eu</a:t>
            </a:r>
            <a:r>
              <a:rPr lang="fr-FR" dirty="0"/>
              <a:t>/</a:t>
            </a:r>
            <a:r>
              <a:rPr lang="fr-FR" dirty="0" err="1"/>
              <a:t>eurostat</a:t>
            </a:r>
            <a:r>
              <a:rPr lang="fr-FR" dirty="0"/>
              <a:t>/web/</a:t>
            </a:r>
            <a:r>
              <a:rPr lang="fr-FR" dirty="0" err="1"/>
              <a:t>government</a:t>
            </a:r>
            <a:r>
              <a:rPr lang="fr-FR" dirty="0"/>
              <a:t>-finance-</a:t>
            </a:r>
            <a:r>
              <a:rPr lang="fr-FR" dirty="0" err="1"/>
              <a:t>statistics</a:t>
            </a:r>
            <a:r>
              <a:rPr lang="fr-FR" dirty="0"/>
              <a:t>/excessive-</a:t>
            </a:r>
            <a:r>
              <a:rPr lang="fr-FR" dirty="0" err="1"/>
              <a:t>deficit</a:t>
            </a:r>
            <a:r>
              <a:rPr lang="fr-FR" dirty="0"/>
              <a:t>-</a:t>
            </a:r>
            <a:r>
              <a:rPr lang="fr-FR" dirty="0" err="1"/>
              <a:t>procedure</a:t>
            </a:r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72EB2505-FB8B-89C4-7480-DD6BD5710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0B0C-FF13-D9AB-0B52-93B413403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011E9C-5164-948A-6CD8-5EC886C68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A6BEAE-F57D-A1AB-7AC3-AEE28F791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‘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hostility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and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distrust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since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the 2005 referendum. The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European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dream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has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become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a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threat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for a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majority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of French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citizens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, for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whom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“Brussels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equals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liberalism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equals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 the Anglo-Saxon model”.(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  <a:hlinkClick r:id="rId3"/>
              </a:rPr>
              <a:t>https://www.politico.eu/article/frances-european-malaise-runs-deep/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4AD170-286D-668F-DCE0-D103E3396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51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09D7A-6C29-E7B7-51DB-E983A2139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303F7968-E2C6-3107-40E1-8F9CC2BF0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50E8D86D-5D2E-B014-2909-9BC0EF1F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https://</a:t>
            </a:r>
            <a:r>
              <a:rPr lang="fr-FR" dirty="0" err="1"/>
              <a:t>ec.europa.eu</a:t>
            </a:r>
            <a:r>
              <a:rPr lang="fr-FR" dirty="0"/>
              <a:t>/</a:t>
            </a:r>
            <a:r>
              <a:rPr lang="fr-FR" dirty="0" err="1"/>
              <a:t>eurostat</a:t>
            </a:r>
            <a:r>
              <a:rPr lang="fr-FR" dirty="0"/>
              <a:t>/web/</a:t>
            </a:r>
            <a:r>
              <a:rPr lang="fr-FR" dirty="0" err="1"/>
              <a:t>government</a:t>
            </a:r>
            <a:r>
              <a:rPr lang="fr-FR" dirty="0"/>
              <a:t>-finance-</a:t>
            </a:r>
            <a:r>
              <a:rPr lang="fr-FR" dirty="0" err="1"/>
              <a:t>statistics</a:t>
            </a:r>
            <a:r>
              <a:rPr lang="fr-FR" dirty="0"/>
              <a:t>/excessive-</a:t>
            </a:r>
            <a:r>
              <a:rPr lang="fr-FR" dirty="0" err="1"/>
              <a:t>deficit</a:t>
            </a:r>
            <a:r>
              <a:rPr lang="fr-FR" dirty="0"/>
              <a:t>-</a:t>
            </a:r>
            <a:r>
              <a:rPr lang="fr-FR" dirty="0" err="1"/>
              <a:t>procedure</a:t>
            </a:r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6B9C5D35-9AF7-23CF-1D01-B083879AD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19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C099B-8EEE-5863-107C-9067F6DB5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D2D4C2D2-2E4D-D34D-E5A7-ECC9953C7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665FCC41-F4E6-F15A-5F81-1AE4D1F2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https://</a:t>
            </a:r>
            <a:r>
              <a:rPr lang="fr-FR" dirty="0" err="1"/>
              <a:t>www.ecb.europa.eu</a:t>
            </a:r>
            <a:r>
              <a:rPr lang="fr-FR" dirty="0"/>
              <a:t>/stats/</a:t>
            </a:r>
            <a:r>
              <a:rPr lang="fr-FR" dirty="0" err="1"/>
              <a:t>policy_and_exchange_rates</a:t>
            </a:r>
            <a:r>
              <a:rPr lang="fr-FR" dirty="0"/>
              <a:t>/</a:t>
            </a:r>
            <a:r>
              <a:rPr lang="fr-FR" dirty="0" err="1"/>
              <a:t>key_ecb_interest_rates</a:t>
            </a:r>
            <a:r>
              <a:rPr lang="fr-FR" dirty="0"/>
              <a:t>/html/</a:t>
            </a:r>
            <a:r>
              <a:rPr lang="fr-FR" dirty="0" err="1"/>
              <a:t>index.en.html</a:t>
            </a:r>
            <a:endParaRPr lang="fr-FR" dirty="0"/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307DF3E9-CE75-DBE1-D636-C5A8BA244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B4CD28-55D5-EB44-A437-44181DB2D999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cepr.org</a:t>
            </a:r>
            <a:r>
              <a:rPr lang="fr-FR" dirty="0"/>
              <a:t>/</a:t>
            </a:r>
            <a:r>
              <a:rPr lang="fr-FR" dirty="0" err="1"/>
              <a:t>voxeu</a:t>
            </a:r>
            <a:r>
              <a:rPr lang="fr-FR" dirty="0"/>
              <a:t>/</a:t>
            </a:r>
            <a:r>
              <a:rPr lang="fr-FR" dirty="0" err="1"/>
              <a:t>columns</a:t>
            </a:r>
            <a:r>
              <a:rPr lang="fr-FR" dirty="0"/>
              <a:t>/</a:t>
            </a:r>
            <a:r>
              <a:rPr lang="fr-FR" dirty="0" err="1"/>
              <a:t>it</a:t>
            </a:r>
            <a:r>
              <a:rPr lang="fr-FR" dirty="0"/>
              <a:t>-</a:t>
            </a:r>
            <a:r>
              <a:rPr lang="fr-FR" dirty="0" err="1"/>
              <a:t>may</a:t>
            </a:r>
            <a:r>
              <a:rPr lang="fr-FR" dirty="0"/>
              <a:t>-</a:t>
            </a:r>
            <a:r>
              <a:rPr lang="fr-FR" dirty="0" err="1"/>
              <a:t>be</a:t>
            </a:r>
            <a:r>
              <a:rPr lang="fr-FR" dirty="0"/>
              <a:t>-time-</a:t>
            </a:r>
            <a:r>
              <a:rPr lang="fr-FR" dirty="0" err="1"/>
              <a:t>sweden</a:t>
            </a:r>
            <a:r>
              <a:rPr lang="fr-FR" dirty="0"/>
              <a:t>-</a:t>
            </a:r>
            <a:r>
              <a:rPr lang="fr-FR" dirty="0" err="1"/>
              <a:t>join</a:t>
            </a:r>
            <a:r>
              <a:rPr lang="fr-FR" dirty="0"/>
              <a:t>-euro</a:t>
            </a:r>
          </a:p>
          <a:p>
            <a:r>
              <a:rPr lang="fr-FR" dirty="0"/>
              <a:t>https://</a:t>
            </a:r>
            <a:r>
              <a:rPr lang="fr-FR" dirty="0" err="1"/>
              <a:t>theconversation.com</a:t>
            </a:r>
            <a:r>
              <a:rPr lang="fr-FR" dirty="0"/>
              <a:t>/could-global-tensions-finally-see-sweden-warming-towards-the-euro-276906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55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www.lemonde.fr</a:t>
            </a:r>
            <a:r>
              <a:rPr lang="fr-FR" dirty="0"/>
              <a:t>/livres/article/2012/02/07/zone-euro-eclatement-ou-federation-de-michel-aglietta_1639971_3260.html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>
              <a:buNone/>
            </a:pPr>
            <a:r>
              <a:rPr lang="fr-FR" dirty="0"/>
              <a:t>Euratom: </a:t>
            </a:r>
            <a:r>
              <a:rPr lang="fr-FR" dirty="0" err="1"/>
              <a:t>proposed</a:t>
            </a:r>
            <a:r>
              <a:rPr lang="fr-FR" dirty="0"/>
              <a:t> by Jean Monnet,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Helvetica" pitchFamily="2" charset="0"/>
              </a:rPr>
              <a:t>Among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Helvetica" pitchFamily="2" charset="0"/>
              </a:rPr>
              <a:t> the main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Helvetica" pitchFamily="2" charset="0"/>
              </a:rPr>
              <a:t>aims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Helvetica" pitchFamily="2" charset="0"/>
              </a:rPr>
              <a:t> of the Euratom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Helvetica" pitchFamily="2" charset="0"/>
              </a:rPr>
              <a:t>Treaty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Helvetica" pitchFamily="2" charset="0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Helvetica" pitchFamily="2" charset="0"/>
              </a:rPr>
              <a:t>were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Helvetica" pitchFamily="2" charset="0"/>
              </a:rPr>
              <a:t>: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promoting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research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and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disseminating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technical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information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setting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uniform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safety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standards to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protect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the public and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industry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workers</a:t>
            </a:r>
            <a:endParaRPr lang="fr-FR" b="0" i="0" u="none" strike="noStrike" dirty="0">
              <a:solidFill>
                <a:srgbClr val="505154"/>
              </a:solidFill>
              <a:effectLst/>
              <a:latin typeface="inherit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facilitating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research</a:t>
            </a:r>
            <a:endParaRPr lang="fr-FR" b="0" i="0" u="none" strike="noStrike" dirty="0">
              <a:solidFill>
                <a:srgbClr val="505154"/>
              </a:solidFill>
              <a:effectLst/>
              <a:latin typeface="inherit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ensuring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civil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nuclear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materials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are not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diverted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to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other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uses,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particularly</a:t>
            </a:r>
            <a:r>
              <a:rPr lang="fr-FR" b="0" i="0" u="none" strike="noStrike" dirty="0">
                <a:solidFill>
                  <a:srgbClr val="505154"/>
                </a:solidFill>
                <a:effectLst/>
                <a:latin typeface="inherit"/>
              </a:rPr>
              <a:t> </a:t>
            </a:r>
            <a:r>
              <a:rPr lang="fr-FR" b="0" i="0" u="none" strike="noStrike" dirty="0" err="1">
                <a:solidFill>
                  <a:srgbClr val="505154"/>
                </a:solidFill>
                <a:effectLst/>
                <a:latin typeface="inherit"/>
              </a:rPr>
              <a:t>military</a:t>
            </a:r>
            <a:endParaRPr lang="fr-FR" b="0" i="0" u="none" strike="noStrike" dirty="0">
              <a:solidFill>
                <a:srgbClr val="505154"/>
              </a:solidFill>
              <a:effectLst/>
              <a:latin typeface="inheri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8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fr.wikipedia.org</a:t>
            </a:r>
            <a:r>
              <a:rPr lang="fr-FR" dirty="0"/>
              <a:t>/wiki/Europe#/media/</a:t>
            </a:r>
            <a:r>
              <a:rPr lang="fr-FR" dirty="0" err="1"/>
              <a:t>Fichier:Europe_orthographic_Caucasus_Urals_boundary</a:t>
            </a:r>
            <a:r>
              <a:rPr lang="fr-FR" dirty="0"/>
              <a:t>_(</a:t>
            </a:r>
            <a:r>
              <a:rPr lang="fr-FR" dirty="0" err="1"/>
              <a:t>with_borders</a:t>
            </a:r>
            <a:r>
              <a:rPr lang="fr-FR" dirty="0"/>
              <a:t>).</a:t>
            </a:r>
            <a:r>
              <a:rPr lang="fr-FR" dirty="0" err="1"/>
              <a:t>svg</a:t>
            </a:r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www.statista.com</a:t>
            </a:r>
            <a:r>
              <a:rPr lang="fr-FR" dirty="0"/>
              <a:t>/</a:t>
            </a:r>
            <a:r>
              <a:rPr lang="fr-FR" dirty="0" err="1"/>
              <a:t>statistics</a:t>
            </a:r>
            <a:r>
              <a:rPr lang="fr-FR" dirty="0"/>
              <a:t>/275555/</a:t>
            </a:r>
            <a:r>
              <a:rPr lang="fr-FR" dirty="0" err="1"/>
              <a:t>median</a:t>
            </a:r>
            <a:r>
              <a:rPr lang="fr-FR" dirty="0"/>
              <a:t>-</a:t>
            </a:r>
            <a:r>
              <a:rPr lang="fr-FR" dirty="0" err="1"/>
              <a:t>age</a:t>
            </a:r>
            <a:r>
              <a:rPr lang="fr-FR" dirty="0"/>
              <a:t>-of-the-population-in-mexico/</a:t>
            </a:r>
          </a:p>
          <a:p>
            <a:r>
              <a:rPr lang="fr-FR" dirty="0"/>
              <a:t>2025: Germany 3rd, France 7th, </a:t>
            </a:r>
            <a:r>
              <a:rPr lang="fr-FR" dirty="0" err="1"/>
              <a:t>Italy</a:t>
            </a:r>
            <a:r>
              <a:rPr lang="fr-FR" dirty="0"/>
              <a:t> 8th, UK 6th) https://</a:t>
            </a:r>
            <a:r>
              <a:rPr lang="fr-FR" dirty="0" err="1"/>
              <a:t>www.statista.com</a:t>
            </a:r>
            <a:r>
              <a:rPr lang="fr-FR" dirty="0"/>
              <a:t>/</a:t>
            </a:r>
            <a:r>
              <a:rPr lang="fr-FR" dirty="0" err="1"/>
              <a:t>statistics</a:t>
            </a:r>
            <a:r>
              <a:rPr lang="fr-FR" dirty="0"/>
              <a:t>/268173/countries-</a:t>
            </a:r>
            <a:r>
              <a:rPr lang="fr-FR" dirty="0" err="1"/>
              <a:t>with</a:t>
            </a:r>
            <a:r>
              <a:rPr lang="fr-FR" dirty="0"/>
              <a:t>-the-</a:t>
            </a:r>
            <a:r>
              <a:rPr lang="fr-FR" dirty="0" err="1"/>
              <a:t>largest</a:t>
            </a:r>
            <a:r>
              <a:rPr lang="fr-FR" dirty="0"/>
              <a:t>-</a:t>
            </a:r>
            <a:r>
              <a:rPr lang="fr-FR" dirty="0" err="1"/>
              <a:t>gross-domestic-product-gdp</a:t>
            </a:r>
            <a:r>
              <a:rPr lang="fr-FR" dirty="0"/>
              <a:t>/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19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Microsoft, </a:t>
            </a:r>
            <a:r>
              <a:rPr lang="fr-FR" dirty="0" err="1"/>
              <a:t>condemned</a:t>
            </a:r>
            <a:r>
              <a:rPr lang="fr-FR" dirty="0"/>
              <a:t> in 2004’, 2006, 2008 for abusive dominant position </a:t>
            </a:r>
            <a:r>
              <a:rPr lang="fr-FR" dirty="0" err="1"/>
              <a:t>with</a:t>
            </a:r>
            <a:r>
              <a:rPr lang="fr-FR" dirty="0"/>
              <a:t> Windows and Internet explorer</a:t>
            </a:r>
          </a:p>
          <a:p>
            <a:r>
              <a:rPr lang="fr-FR" dirty="0"/>
              <a:t> https://</a:t>
            </a:r>
            <a:r>
              <a:rPr lang="fr-FR" dirty="0" err="1"/>
              <a:t>ec.europa.eu</a:t>
            </a:r>
            <a:r>
              <a:rPr lang="fr-FR" dirty="0"/>
              <a:t>/commission/</a:t>
            </a:r>
            <a:r>
              <a:rPr lang="fr-FR" dirty="0" err="1"/>
              <a:t>presscorner</a:t>
            </a:r>
            <a:r>
              <a:rPr lang="fr-FR" dirty="0"/>
              <a:t>/</a:t>
            </a:r>
            <a:r>
              <a:rPr lang="fr-FR" dirty="0" err="1"/>
              <a:t>detail</a:t>
            </a:r>
            <a:r>
              <a:rPr lang="fr-FR" dirty="0"/>
              <a:t>/en/ip_04_382</a:t>
            </a:r>
          </a:p>
          <a:p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ec.europa.eu</a:t>
            </a:r>
            <a:r>
              <a:rPr lang="fr-FR" dirty="0"/>
              <a:t>/commission/</a:t>
            </a:r>
            <a:r>
              <a:rPr lang="fr-FR" dirty="0" err="1"/>
              <a:t>presscorner</a:t>
            </a:r>
            <a:r>
              <a:rPr lang="fr-FR" dirty="0"/>
              <a:t>/</a:t>
            </a:r>
            <a:r>
              <a:rPr lang="fr-FR" dirty="0" err="1"/>
              <a:t>detail</a:t>
            </a:r>
            <a:r>
              <a:rPr lang="fr-FR" dirty="0"/>
              <a:t>/</a:t>
            </a:r>
            <a:r>
              <a:rPr lang="fr-FR" dirty="0" err="1"/>
              <a:t>it</a:t>
            </a:r>
            <a:r>
              <a:rPr lang="fr-FR" dirty="0"/>
              <a:t>/ip_19_2948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84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3DC15-163A-1903-E627-B1DA7216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4B565C-4B38-8367-7688-5EFA74508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FEE9BE-505F-BA58-5EDC-17545AC33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AE349A-1E7F-147E-EAE5-6D6C1A643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6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B7FF-074D-3A4A-7CEB-629815E6D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4EA401-FB87-5F38-DDC7-5D576D00D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D15D38-C938-E3AD-2109-8D0A7EF39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www.lemonde.fr</a:t>
            </a:r>
            <a:r>
              <a:rPr lang="fr-FR" dirty="0"/>
              <a:t>/en/opinion/article/2023/09/04/the-gdp-gap-between-europe-and-the-united-states-is-now-80_6123491_23.html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77CE46-FB02-0D2B-1E78-F08BA1590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25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AF8F3-9A1A-9BD8-DD16-16A8FD31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ED93E0-AC04-E9F1-8E02-AC2972D35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CB2E46-28D2-C426-7203-E07BC9CCB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DC1439-E0F7-D4E1-6E38-38C876E36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2E664-CEC9-414E-B7DB-F1BC42C0A54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5FEA5-05FD-0521-AD7D-093DE1B6E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550983D-6ECC-E454-BB28-515C63163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3514D-096A-6642-2702-0F36ECD2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72D7-966B-8A46-8F0C-28A2863981C1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EC944-8851-60AD-8B83-0EB6A9BC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B985D-58E5-5291-3145-8AC7723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5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D8170-53F7-A995-FB92-33D4BEBC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89E8CF-A50F-D9D4-2343-604CD3602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EEED7-EC81-A5C6-0242-7DA2AA71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8B4B-E187-354C-94CD-7C7E33D7563F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E2D9F-BA06-23D0-4F40-F5ADC9D0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593965-60F3-8A9C-2847-EA708092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220531-B099-374D-900D-D423B5FCA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4C9268-B544-D618-E00C-3F93D055D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675110-D756-B62F-A666-5FB26094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718F-DD2F-AA4D-B6FC-55231A2A104B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49A80-5CA7-AAC1-41CA-BA02BAA8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AD1516-DAA5-2F9A-C1AC-A8DAF3F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7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2F89E-9BDD-5BA6-6A99-A128E4C9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B55A44-2DEC-637A-1FBD-0D8A2A49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7BA7B-4533-BC2E-7475-61F286AF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9624-3A0E-564A-B11D-FCFB2D8A2045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68B8A7-B4DC-5309-AD0B-60DB896B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E60422-EADA-434F-594D-C3DE83CB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77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AA088-DF8C-572D-7B0A-5B5A6595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DEBA68-B240-319C-90C7-AD3204C2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60E66-4A60-B005-47B5-AD8824DE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03B9-8388-E940-8BEB-DE5BE564913B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8A102-AE20-6BEB-DCBF-7A0B00F8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8FDC33-DCAF-D54E-7208-EB6FD70F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07D54-1DBA-6AAD-9051-F4F60060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1C7C5-426E-5E6F-232A-E4CD40E4D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E45392-D496-7EE6-8946-49A4D4CC6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EFB947-49CE-3D3A-10AC-A93D998D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61E1-3EF3-1D40-AF93-C919E3124CD1}" type="datetime1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001118-F977-38D7-9C45-3CC3902B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F3D9B-7601-9B96-3174-F48729D4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8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016E6-E111-BC0A-0A99-CFFCC39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26D8FC-D661-2DAA-6560-11256B87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FCAF15-1CC1-FEC7-1E73-0A1C59132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C51D32-FD0F-9F15-A805-398DEFAE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C177DD-B0CD-74D2-A608-8FBD08B70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E4CAAA-9CE2-F016-A8CE-B80ACF35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3833-C784-1545-B914-E034CC86D069}" type="datetime1">
              <a:rPr lang="fr-FR" smtClean="0"/>
              <a:t>20/04/2026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96A7FB-F756-B063-AE61-5C7FC7C6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8BEB67-1D9C-398A-97DB-B9E69184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8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BD3FE-6866-31C7-D96D-C1FAC2AC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F5E2F3-F9C8-5940-0851-7860DA23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4C95-FB8E-2542-8EDE-29A1EE9E9DF4}" type="datetime1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DA7EA8-698A-C99A-FFFB-DBE7AA18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E60D96-ED02-1B93-C359-50387CED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35D634-E407-6373-636D-762E8309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0B29-A0F9-8B4A-B005-63F44ABB6035}" type="datetime1">
              <a:rPr lang="fr-FR" smtClean="0"/>
              <a:t>20/04/2026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230754-936C-34C4-C96C-3B6C8E6F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94353D-667E-DE83-D7B8-6ADDA778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2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F25AD-093B-44AD-AA15-AF7EDA55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F7201-60D7-EFE9-B730-431245F6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73B859-3E40-1B9D-759B-D01B0D7BC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CCAE5-3957-BAFF-0B2D-33E42190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DC56-CC24-E641-A6A3-67BF0F7AF161}" type="datetime1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8E3759-1EF6-9B5D-3997-377B3F95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22223F-2623-AE32-7D92-5DEE5AA1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1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EC3E7-9FBD-2367-1F43-A43CFB98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55088-6C20-6475-33C9-117E6918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3A1DA0-B48D-C8F5-58AC-2617C0C9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D24D5-53CB-A751-8B81-6EAB9853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A294-0B33-AF44-8367-93B735006C6F}" type="datetime1">
              <a:rPr lang="fr-FR" smtClean="0"/>
              <a:t>20/04/2026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51AD84-EDDD-FFD9-65F2-00EED30A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47C8CB-580F-8447-0ECA-EE5D05BE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0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D787FF-9E76-B963-4249-6DF2AA00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4488BF-C251-209E-8FB4-0B232E941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2F0A5-5C8B-A9ED-D743-A739F028F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E1BB-5E80-8947-A345-8874830F834E}" type="datetime1">
              <a:rPr lang="fr-FR" smtClean="0"/>
              <a:t>20/04/2026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E7C02-B302-736D-33A8-0351CFFF7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D74F0E-E743-0FA3-E137-8C5126CD3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0515-2EF9-3B46-9CD0-9083EBB91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74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o/otc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vestopedia.com/terms/forex/f/foreign-exchange-markets.as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outeleurope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barometer/surveys/detail/305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conversation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pr.org/voxeu/columns/it-may-be-time-sweden-join-eur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l4KVBFvi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8971E-A6E1-C366-1CE2-54CD66048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20811-FB8B-E98F-ABF7-86CA39B20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20109"/>
          </a:xfrm>
        </p:spPr>
        <p:txBody>
          <a:bodyPr>
            <a:normAutofit/>
          </a:bodyPr>
          <a:lstStyle/>
          <a:p>
            <a:r>
              <a:rPr lang="fr-FR" sz="3600" dirty="0"/>
              <a:t>France </a:t>
            </a:r>
            <a:r>
              <a:rPr lang="fr-FR" sz="3600" dirty="0" err="1"/>
              <a:t>within</a:t>
            </a:r>
            <a:r>
              <a:rPr lang="fr-FR" sz="3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C7BCEF-D843-598D-8A32-E74A72FD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109"/>
            <a:ext cx="9144000" cy="623788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dirty="0"/>
              <a:t>Intro: a </a:t>
            </a:r>
            <a:r>
              <a:rPr lang="fr-FR" dirty="0" err="1"/>
              <a:t>complicated</a:t>
            </a:r>
            <a:r>
              <a:rPr lang="fr-FR" dirty="0"/>
              <a:t> story</a:t>
            </a:r>
          </a:p>
          <a:p>
            <a:pPr algn="l"/>
            <a:r>
              <a:rPr lang="fr-FR" dirty="0"/>
              <a:t>I Brief </a:t>
            </a:r>
            <a:r>
              <a:rPr lang="fr-FR" dirty="0" err="1"/>
              <a:t>history</a:t>
            </a:r>
            <a:r>
              <a:rPr lang="fr-FR" dirty="0"/>
              <a:t> 1950’s- </a:t>
            </a:r>
            <a:r>
              <a:rPr lang="fr-FR" dirty="0" err="1"/>
              <a:t>today</a:t>
            </a:r>
            <a:endParaRPr lang="fr-FR" dirty="0"/>
          </a:p>
          <a:p>
            <a:pPr algn="l"/>
            <a:r>
              <a:rPr lang="fr-FR" dirty="0"/>
              <a:t>II The main </a:t>
            </a:r>
            <a:r>
              <a:rPr lang="fr-FR" dirty="0" err="1"/>
              <a:t>principles</a:t>
            </a:r>
            <a:endParaRPr lang="fr-FR" dirty="0"/>
          </a:p>
          <a:p>
            <a:pPr algn="l"/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</a:t>
            </a:r>
          </a:p>
          <a:p>
            <a:pPr algn="l"/>
            <a:r>
              <a:rPr lang="fr-FR" dirty="0"/>
              <a:t>A- </a:t>
            </a:r>
            <a:r>
              <a:rPr lang="fr-FR" dirty="0" err="1"/>
              <a:t>general</a:t>
            </a:r>
            <a:r>
              <a:rPr lang="fr-FR" dirty="0"/>
              <a:t>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GDP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Public </a:t>
            </a:r>
            <a:r>
              <a:rPr lang="fr-FR" dirty="0" err="1"/>
              <a:t>debt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Exchange rate- </a:t>
            </a:r>
            <a:r>
              <a:rPr lang="fr-FR" dirty="0" err="1"/>
              <a:t>devaluation</a:t>
            </a:r>
            <a:r>
              <a:rPr lang="fr-FR" dirty="0"/>
              <a:t>/</a:t>
            </a:r>
            <a:r>
              <a:rPr lang="fr-FR" dirty="0" err="1"/>
              <a:t>depreciation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Mundell Trinity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Advantages</a:t>
            </a:r>
            <a:r>
              <a:rPr lang="fr-FR" dirty="0"/>
              <a:t> and </a:t>
            </a:r>
            <a:r>
              <a:rPr lang="fr-FR" dirty="0" err="1"/>
              <a:t>disadvantages</a:t>
            </a:r>
            <a:r>
              <a:rPr lang="fr-FR" dirty="0"/>
              <a:t> of a single </a:t>
            </a:r>
            <a:r>
              <a:rPr lang="fr-FR" dirty="0" err="1"/>
              <a:t>currency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Impact of inflation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The ECB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pPr algn="l"/>
            <a:r>
              <a:rPr lang="fr-FR" dirty="0"/>
              <a:t>B- </a:t>
            </a:r>
            <a:r>
              <a:rPr lang="fr-FR" dirty="0" err="1"/>
              <a:t>Problems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EU: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heterogeneity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zone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Current </a:t>
            </a:r>
            <a:r>
              <a:rPr lang="fr-FR" dirty="0" err="1"/>
              <a:t>account</a:t>
            </a:r>
            <a:r>
              <a:rPr lang="fr-FR" dirty="0"/>
              <a:t> balances in the EU- North and South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Ex: France and Germany </a:t>
            </a:r>
            <a:r>
              <a:rPr lang="fr-FR" dirty="0" err="1"/>
              <a:t>competitiveness</a:t>
            </a:r>
            <a:r>
              <a:rPr lang="fr-FR" dirty="0"/>
              <a:t> : a case of non-</a:t>
            </a:r>
            <a:r>
              <a:rPr lang="fr-FR" dirty="0" err="1"/>
              <a:t>cooperation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The sovereign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(2009) and the </a:t>
            </a:r>
            <a:r>
              <a:rPr lang="fr-FR" dirty="0" err="1"/>
              <a:t>ECB’s</a:t>
            </a:r>
            <a:r>
              <a:rPr lang="fr-FR" dirty="0"/>
              <a:t> </a:t>
            </a:r>
            <a:r>
              <a:rPr lang="fr-FR" dirty="0" err="1"/>
              <a:t>reaction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Deflation</a:t>
            </a:r>
            <a:r>
              <a:rPr lang="fr-FR" dirty="0"/>
              <a:t> and the setting-up of quantitative </a:t>
            </a:r>
            <a:r>
              <a:rPr lang="fr-FR" dirty="0" err="1"/>
              <a:t>easing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: Covid-19 </a:t>
            </a:r>
            <a:r>
              <a:rPr lang="fr-FR" dirty="0" err="1"/>
              <a:t>pandemic</a:t>
            </a:r>
            <a:r>
              <a:rPr lang="fr-FR" dirty="0"/>
              <a:t> (2020) and the return of inflation (2022)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7F3964-9C7C-102C-F2DA-08626B6DAAB2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Outline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D1247-0DBE-F492-4686-B4465334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2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9519-C7C2-8733-BDA4-CA6F9A58A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278F7-16C0-DEA0-48F3-563D80AC5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8875BC-F390-EBDD-3BDF-FE6A2A23B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2" y="1422400"/>
            <a:ext cx="6357257" cy="4608283"/>
          </a:xfrm>
        </p:spPr>
        <p:txBody>
          <a:bodyPr>
            <a:normAutofit/>
          </a:bodyPr>
          <a:lstStyle/>
          <a:p>
            <a:pPr algn="l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44A763-37F5-F7E4-F0CB-6343D708E684}"/>
              </a:ext>
            </a:extLst>
          </p:cNvPr>
          <p:cNvSpPr txBox="1"/>
          <p:nvPr/>
        </p:nvSpPr>
        <p:spPr>
          <a:xfrm>
            <a:off x="427512" y="508000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91328A-0094-3FC5-043D-33C25B7A13AB}"/>
              </a:ext>
            </a:extLst>
          </p:cNvPr>
          <p:cNvSpPr txBox="1"/>
          <p:nvPr/>
        </p:nvSpPr>
        <p:spPr>
          <a:xfrm>
            <a:off x="5167083" y="928915"/>
            <a:ext cx="303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Ratio Public </a:t>
            </a:r>
            <a:r>
              <a:rPr lang="fr-FR" sz="2400" dirty="0" err="1"/>
              <a:t>debt</a:t>
            </a:r>
            <a:r>
              <a:rPr lang="fr-FR" sz="2400" dirty="0"/>
              <a:t> /GDP</a:t>
            </a:r>
          </a:p>
          <a:p>
            <a:r>
              <a:rPr lang="fr-FR" sz="2400" dirty="0"/>
              <a:t>Source: Eurostat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34741F-80F9-494C-2D3B-1F5895D197B4}"/>
              </a:ext>
            </a:extLst>
          </p:cNvPr>
          <p:cNvSpPr txBox="1"/>
          <p:nvPr/>
        </p:nvSpPr>
        <p:spPr>
          <a:xfrm>
            <a:off x="8679543" y="5742214"/>
            <a:ext cx="341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France in 2025: </a:t>
            </a:r>
            <a:r>
              <a:rPr lang="fr-FR" dirty="0">
                <a:solidFill>
                  <a:srgbClr val="FF0000"/>
                </a:solidFill>
              </a:rPr>
              <a:t>the stock of public </a:t>
            </a:r>
            <a:r>
              <a:rPr lang="fr-FR" dirty="0" err="1">
                <a:solidFill>
                  <a:srgbClr val="FF0000"/>
                </a:solidFill>
              </a:rPr>
              <a:t>debt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3345 B €, 113.9 % of GDP (Insee)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FDF291-1221-43AE-8A10-2D81685C8962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</a:t>
            </a:r>
            <a:r>
              <a:rPr lang="fr-FR" sz="2400" dirty="0">
                <a:solidFill>
                  <a:schemeClr val="bg1"/>
                </a:solidFill>
              </a:rPr>
              <a:t>Public </a:t>
            </a:r>
            <a:r>
              <a:rPr lang="fr-FR" sz="2400" dirty="0" err="1">
                <a:solidFill>
                  <a:schemeClr val="bg1"/>
                </a:solidFill>
              </a:rPr>
              <a:t>debt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4B5F3F-0BB1-B8C7-675D-0F88372D787F}"/>
              </a:ext>
            </a:extLst>
          </p:cNvPr>
          <p:cNvSpPr txBox="1"/>
          <p:nvPr/>
        </p:nvSpPr>
        <p:spPr>
          <a:xfrm>
            <a:off x="8940800" y="1003301"/>
            <a:ext cx="314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Definition</a:t>
            </a:r>
            <a:r>
              <a:rPr lang="fr-FR" b="1" dirty="0"/>
              <a:t> </a:t>
            </a:r>
            <a:r>
              <a:rPr lang="fr-FR" dirty="0"/>
              <a:t>of public </a:t>
            </a:r>
            <a:r>
              <a:rPr lang="fr-FR" dirty="0" err="1"/>
              <a:t>debt</a:t>
            </a:r>
            <a:r>
              <a:rPr lang="fr-FR" dirty="0"/>
              <a:t>:</a:t>
            </a:r>
          </a:p>
          <a:p>
            <a:r>
              <a:rPr lang="fr-FR" dirty="0" err="1"/>
              <a:t>sum</a:t>
            </a:r>
            <a:r>
              <a:rPr lang="fr-FR" dirty="0"/>
              <a:t> of </a:t>
            </a:r>
            <a:r>
              <a:rPr lang="fr-FR" u="sng" dirty="0" err="1"/>
              <a:t>loans</a:t>
            </a:r>
            <a:r>
              <a:rPr lang="fr-FR" u="sng" dirty="0"/>
              <a:t> </a:t>
            </a:r>
            <a:r>
              <a:rPr lang="fr-FR" u="sng" dirty="0" err="1"/>
              <a:t>issued</a:t>
            </a:r>
            <a:r>
              <a:rPr lang="fr-FR" u="sng" dirty="0"/>
              <a:t> by the State, local </a:t>
            </a:r>
            <a:r>
              <a:rPr lang="fr-FR" u="sng" dirty="0" err="1"/>
              <a:t>authorities</a:t>
            </a:r>
            <a:r>
              <a:rPr lang="fr-FR" u="sng" dirty="0"/>
              <a:t> and social </a:t>
            </a:r>
            <a:r>
              <a:rPr lang="fr-FR" u="sng" dirty="0" err="1"/>
              <a:t>security</a:t>
            </a:r>
            <a:r>
              <a:rPr lang="fr-FR" u="sng" dirty="0"/>
              <a:t> bodies </a:t>
            </a:r>
            <a:r>
              <a:rPr lang="fr-FR" u="sng" dirty="0" err="1"/>
              <a:t>year</a:t>
            </a:r>
            <a:r>
              <a:rPr lang="fr-FR" u="sng" dirty="0"/>
              <a:t> </a:t>
            </a:r>
            <a:r>
              <a:rPr lang="fr-FR" u="sng" dirty="0" err="1"/>
              <a:t>after</a:t>
            </a:r>
            <a:r>
              <a:rPr lang="fr-FR" u="sng" dirty="0"/>
              <a:t> </a:t>
            </a:r>
            <a:r>
              <a:rPr lang="fr-FR" u="sng" dirty="0" err="1"/>
              <a:t>year</a:t>
            </a:r>
            <a:r>
              <a:rPr lang="fr-FR" u="sng" dirty="0"/>
              <a:t> </a:t>
            </a:r>
            <a:r>
              <a:rPr lang="fr-FR" dirty="0"/>
              <a:t>(accumulation of public </a:t>
            </a:r>
            <a:r>
              <a:rPr lang="fr-FR" dirty="0" err="1"/>
              <a:t>deficits</a:t>
            </a:r>
            <a:r>
              <a:rPr lang="fr-FR" dirty="0"/>
              <a:t>/</a:t>
            </a:r>
            <a:r>
              <a:rPr lang="fr-FR" dirty="0" err="1"/>
              <a:t>surpluses</a:t>
            </a:r>
            <a:r>
              <a:rPr lang="fr-FR" dirty="0"/>
              <a:t>) and not </a:t>
            </a:r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repaid</a:t>
            </a:r>
            <a:r>
              <a:rPr lang="fr-FR" dirty="0"/>
              <a:t>. Public </a:t>
            </a:r>
            <a:r>
              <a:rPr lang="fr-FR" dirty="0" err="1"/>
              <a:t>debt</a:t>
            </a:r>
            <a:r>
              <a:rPr lang="fr-FR" dirty="0"/>
              <a:t> (a stock)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to public </a:t>
            </a:r>
            <a:r>
              <a:rPr lang="fr-FR" dirty="0" err="1"/>
              <a:t>deficit</a:t>
            </a:r>
            <a:r>
              <a:rPr lang="fr-FR" dirty="0"/>
              <a:t> (a flow) for a </a:t>
            </a:r>
            <a:r>
              <a:rPr lang="fr-FR" dirty="0" err="1"/>
              <a:t>given</a:t>
            </a:r>
            <a:r>
              <a:rPr lang="fr-FR" dirty="0"/>
              <a:t> country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 the </a:t>
            </a:r>
            <a:r>
              <a:rPr lang="fr-FR" dirty="0" err="1"/>
              <a:t>difference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public </a:t>
            </a:r>
            <a:r>
              <a:rPr lang="fr-FR" dirty="0" err="1"/>
              <a:t>spending</a:t>
            </a:r>
            <a:r>
              <a:rPr lang="fr-FR" dirty="0"/>
              <a:t> in a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and </a:t>
            </a:r>
            <a:r>
              <a:rPr lang="fr-FR" dirty="0" err="1"/>
              <a:t>tax</a:t>
            </a:r>
            <a:r>
              <a:rPr lang="fr-FR" dirty="0"/>
              <a:t> revenues for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3E28F4-5195-AA0D-CDEC-1BA958629C36}"/>
              </a:ext>
            </a:extLst>
          </p:cNvPr>
          <p:cNvSpPr txBox="1"/>
          <p:nvPr/>
        </p:nvSpPr>
        <p:spPr>
          <a:xfrm>
            <a:off x="1088136" y="6492240"/>
            <a:ext cx="783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Reminder</a:t>
            </a:r>
            <a:r>
              <a:rPr lang="fr-FR" dirty="0"/>
              <a:t>: Maastricht </a:t>
            </a:r>
            <a:r>
              <a:rPr lang="fr-FR" dirty="0" err="1"/>
              <a:t>Treaty</a:t>
            </a:r>
            <a:r>
              <a:rPr lang="fr-FR" dirty="0"/>
              <a:t>, ratio 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/GDP 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exceed</a:t>
            </a:r>
            <a:r>
              <a:rPr lang="fr-FR" dirty="0"/>
              <a:t> 60%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0B93502-930D-35A1-C977-3920FB23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7" y="1837991"/>
            <a:ext cx="7772400" cy="448189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F26BBA-8CC6-04B7-6B52-A7D281BC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D08BF-C203-55CC-AAC6-9796D841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07896-28E3-6D99-7B64-A7465FF41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82BD00-4F95-4599-8D82-CE75CEAF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2" y="972457"/>
            <a:ext cx="8237517" cy="5885541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fr-FR" sz="2400" u="sng" dirty="0" err="1"/>
              <a:t>Definition</a:t>
            </a:r>
            <a:r>
              <a:rPr lang="fr-FR" sz="2400" u="sng" dirty="0"/>
              <a:t> of exchange rate, Forex and exchange rate system</a:t>
            </a:r>
          </a:p>
          <a:p>
            <a:pPr algn="l"/>
            <a:r>
              <a:rPr lang="fr-FR" sz="2400" dirty="0"/>
              <a:t>1) The value of a </a:t>
            </a:r>
            <a:r>
              <a:rPr lang="fr-FR" sz="2400" dirty="0" err="1"/>
              <a:t>currency</a:t>
            </a:r>
            <a:r>
              <a:rPr lang="fr-FR" sz="2400" dirty="0"/>
              <a:t> for the </a:t>
            </a:r>
            <a:r>
              <a:rPr lang="fr-FR" sz="2400" dirty="0" err="1"/>
              <a:t>purpose</a:t>
            </a:r>
            <a:r>
              <a:rPr lang="fr-FR" sz="2400" dirty="0"/>
              <a:t> of </a:t>
            </a:r>
            <a:r>
              <a:rPr lang="fr-FR" sz="2400" dirty="0" err="1"/>
              <a:t>exchanging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for </a:t>
            </a:r>
            <a:r>
              <a:rPr lang="fr-FR" sz="2400" dirty="0" err="1"/>
              <a:t>another</a:t>
            </a:r>
            <a:r>
              <a:rPr lang="fr-FR" sz="2400" dirty="0"/>
              <a:t> (Oxford)</a:t>
            </a:r>
          </a:p>
          <a:p>
            <a:pPr algn="l"/>
            <a:r>
              <a:rPr lang="fr-FR" sz="2400" dirty="0"/>
              <a:t>Example 1 Euro=    X  USD, 1USD=   X’   Euro</a:t>
            </a:r>
          </a:p>
          <a:p>
            <a:pPr algn="l"/>
            <a:endParaRPr lang="fr-FR" sz="2400" dirty="0"/>
          </a:p>
          <a:p>
            <a:pPr algn="l"/>
            <a:r>
              <a:rPr lang="fr-FR" sz="2400" dirty="0"/>
              <a:t>2) FOREX (or FX) </a:t>
            </a:r>
            <a:r>
              <a:rPr lang="fr-FR" sz="2400" b="0" i="0" u="sng" dirty="0">
                <a:solidFill>
                  <a:srgbClr val="2C40D0"/>
                </a:solidFill>
                <a:effectLst/>
                <a:latin typeface="SourceSansPro"/>
                <a:hlinkClick r:id="rId3"/>
              </a:rPr>
              <a:t>over-the-counter (OTC)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 global marketplace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determines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exchange rate for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currencies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around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world. Participants in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these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markets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can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buy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sell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exchange, and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speculate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on the relative exchange rates of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various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currency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pairs ( in a system of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floating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rates). (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  <a:hlinkClick r:id="rId4"/>
              </a:rPr>
              <a:t>https://www.investopedia.com/terms/forex/f/foreign-exchange-markets.asp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)</a:t>
            </a:r>
          </a:p>
          <a:p>
            <a:pPr algn="l"/>
            <a:endParaRPr lang="fr-FR" sz="2400" dirty="0">
              <a:solidFill>
                <a:srgbClr val="111111"/>
              </a:solidFill>
              <a:latin typeface="SourceSansPro"/>
            </a:endParaRPr>
          </a:p>
          <a:p>
            <a:pPr algn="l"/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3) Exchange rate system: all the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rules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and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regulations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govern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exchange rate of a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currency</a:t>
            </a:r>
            <a:endParaRPr lang="fr-FR" sz="2400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algn="l"/>
            <a:r>
              <a:rPr lang="fr-FR" sz="2400" dirty="0">
                <a:solidFill>
                  <a:srgbClr val="111111"/>
                </a:solidFill>
                <a:latin typeface="SourceSansPro"/>
              </a:rPr>
              <a:t>Free-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floating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or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fixed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floating</a:t>
            </a:r>
            <a:endParaRPr lang="fr-FR" sz="2400" dirty="0">
              <a:solidFill>
                <a:srgbClr val="111111"/>
              </a:solidFill>
              <a:latin typeface="SourceSansPro"/>
            </a:endParaRPr>
          </a:p>
          <a:p>
            <a:pPr algn="l"/>
            <a:r>
              <a:rPr lang="fr-FR" sz="2400" dirty="0">
                <a:solidFill>
                  <a:srgbClr val="111111"/>
                </a:solidFill>
                <a:latin typeface="SourceSansPro"/>
              </a:rPr>
              <a:t>Most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liquid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trading pairs: $/€, $/Yen</a:t>
            </a:r>
          </a:p>
          <a:p>
            <a:pPr algn="l"/>
            <a:r>
              <a:rPr lang="fr-FR" dirty="0">
                <a:solidFill>
                  <a:srgbClr val="111111"/>
                </a:solidFill>
                <a:latin typeface="SourceSansPro"/>
              </a:rPr>
              <a:t>The </a:t>
            </a:r>
            <a:r>
              <a:rPr lang="fr-FR" dirty="0" err="1">
                <a:solidFill>
                  <a:srgbClr val="111111"/>
                </a:solidFill>
                <a:latin typeface="SourceSansPro"/>
              </a:rPr>
              <a:t>choice</a:t>
            </a:r>
            <a:r>
              <a:rPr lang="fr-FR" dirty="0">
                <a:solidFill>
                  <a:srgbClr val="111111"/>
                </a:solidFill>
                <a:latin typeface="SourceSansPro"/>
              </a:rPr>
              <a:t> of a system of exchange rate has a major impact on a </a:t>
            </a:r>
            <a:r>
              <a:rPr lang="fr-FR" dirty="0" err="1">
                <a:solidFill>
                  <a:srgbClr val="111111"/>
                </a:solidFill>
                <a:latin typeface="SourceSansPro"/>
              </a:rPr>
              <a:t>country’s</a:t>
            </a:r>
            <a:r>
              <a:rPr lang="fr-FR" dirty="0">
                <a:solidFill>
                  <a:srgbClr val="111111"/>
                </a:solidFill>
                <a:latin typeface="SourceSansPro"/>
              </a:rPr>
              <a:t> </a:t>
            </a:r>
            <a:r>
              <a:rPr lang="fr-FR" dirty="0" err="1">
                <a:solidFill>
                  <a:srgbClr val="111111"/>
                </a:solidFill>
                <a:latin typeface="SourceSansPro"/>
              </a:rPr>
              <a:t>economic</a:t>
            </a:r>
            <a:r>
              <a:rPr lang="fr-FR" dirty="0">
                <a:solidFill>
                  <a:srgbClr val="111111"/>
                </a:solidFill>
                <a:latin typeface="SourceSansPro"/>
              </a:rPr>
              <a:t> </a:t>
            </a:r>
            <a:r>
              <a:rPr lang="fr-FR" dirty="0" err="1">
                <a:solidFill>
                  <a:srgbClr val="111111"/>
                </a:solidFill>
                <a:latin typeface="SourceSansPro"/>
              </a:rPr>
              <a:t>poliy</a:t>
            </a:r>
            <a:endParaRPr lang="fr-FR" sz="2400" dirty="0"/>
          </a:p>
          <a:p>
            <a:pPr algn="l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99E39A-6324-33EA-88D3-FC9620A0798E}"/>
              </a:ext>
            </a:extLst>
          </p:cNvPr>
          <p:cNvSpPr txBox="1"/>
          <p:nvPr/>
        </p:nvSpPr>
        <p:spPr>
          <a:xfrm>
            <a:off x="427512" y="261259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261D14-6D91-AA7E-621A-EFCC568DDD3A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</a:t>
            </a:r>
            <a:r>
              <a:rPr lang="fr-FR" sz="2400" dirty="0">
                <a:solidFill>
                  <a:schemeClr val="bg1"/>
                </a:solidFill>
              </a:rPr>
              <a:t>Exchange rate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D5961F-D8F1-177F-1258-59C79FF0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BDEC-6CDF-91D3-A1B8-D70E9754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B340F-2548-AC12-7274-4682A805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65D4ED-B896-69E0-1532-DA5663E22CFF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FF9894-19B1-852E-9167-B084A6DA0923}"/>
              </a:ext>
            </a:extLst>
          </p:cNvPr>
          <p:cNvSpPr txBox="1"/>
          <p:nvPr/>
        </p:nvSpPr>
        <p:spPr>
          <a:xfrm>
            <a:off x="2788416" y="792143"/>
            <a:ext cx="688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Advantages</a:t>
            </a:r>
            <a:r>
              <a:rPr lang="fr-FR" sz="2400" dirty="0"/>
              <a:t> of a </a:t>
            </a:r>
            <a:r>
              <a:rPr lang="fr-FR" sz="2400" dirty="0" err="1"/>
              <a:t>depreciation</a:t>
            </a:r>
            <a:r>
              <a:rPr lang="fr-FR" sz="2400" dirty="0"/>
              <a:t>/</a:t>
            </a:r>
            <a:r>
              <a:rPr lang="fr-FR" sz="2400" dirty="0" err="1"/>
              <a:t>devaluation</a:t>
            </a:r>
            <a:r>
              <a:rPr lang="fr-FR" sz="2400" dirty="0"/>
              <a:t> of </a:t>
            </a:r>
            <a:r>
              <a:rPr lang="fr-FR" sz="2400" dirty="0" err="1"/>
              <a:t>currency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7266BC-474D-658E-94AF-C02BE84D1675}"/>
              </a:ext>
            </a:extLst>
          </p:cNvPr>
          <p:cNvSpPr txBox="1"/>
          <p:nvPr/>
        </p:nvSpPr>
        <p:spPr>
          <a:xfrm>
            <a:off x="9127375" y="-65407"/>
            <a:ext cx="30646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  </a:t>
            </a:r>
            <a:r>
              <a:rPr lang="fr-FR" sz="2000" dirty="0" err="1">
                <a:solidFill>
                  <a:schemeClr val="bg1"/>
                </a:solidFill>
              </a:rPr>
              <a:t>Devaluation</a:t>
            </a:r>
            <a:r>
              <a:rPr lang="fr-FR" sz="2000" dirty="0">
                <a:solidFill>
                  <a:schemeClr val="bg1"/>
                </a:solidFill>
              </a:rPr>
              <a:t>/</a:t>
            </a:r>
            <a:r>
              <a:rPr lang="fr-FR" sz="2000" dirty="0" err="1">
                <a:solidFill>
                  <a:schemeClr val="bg1"/>
                </a:solidFill>
              </a:rPr>
              <a:t>depreciation</a:t>
            </a:r>
            <a:r>
              <a:rPr lang="fr-FR" sz="2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231CB-E0FA-8800-130F-AD140919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6AD2A1-2712-255E-E41C-BE69D779E714}"/>
              </a:ext>
            </a:extLst>
          </p:cNvPr>
          <p:cNvSpPr txBox="1"/>
          <p:nvPr/>
        </p:nvSpPr>
        <p:spPr>
          <a:xfrm>
            <a:off x="1043354" y="1981200"/>
            <a:ext cx="52232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00FF00"/>
                </a:highlight>
              </a:rPr>
              <a:t>Winners? </a:t>
            </a:r>
          </a:p>
          <a:p>
            <a:endParaRPr lang="fr-FR" b="1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Exporters</a:t>
            </a:r>
            <a:r>
              <a:rPr lang="fr-FR" dirty="0"/>
              <a:t> (</a:t>
            </a:r>
            <a:r>
              <a:rPr lang="fr-FR" dirty="0" err="1"/>
              <a:t>companies</a:t>
            </a:r>
            <a:r>
              <a:rPr lang="fr-FR" dirty="0"/>
              <a:t> + </a:t>
            </a:r>
            <a:r>
              <a:rPr lang="fr-FR" dirty="0" err="1"/>
              <a:t>employees</a:t>
            </a:r>
            <a:r>
              <a:rPr lang="fr-FR" dirty="0"/>
              <a:t> )</a:t>
            </a:r>
          </a:p>
          <a:p>
            <a:pPr marL="285750" indent="-285750">
              <a:buFontTx/>
              <a:buChar char="-"/>
            </a:pPr>
            <a:r>
              <a:rPr lang="fr-FR" dirty="0"/>
              <a:t>Domestic </a:t>
            </a:r>
            <a:r>
              <a:rPr lang="fr-FR" dirty="0" err="1"/>
              <a:t>tourist</a:t>
            </a:r>
            <a:r>
              <a:rPr lang="fr-FR" dirty="0"/>
              <a:t> </a:t>
            </a:r>
            <a:r>
              <a:rPr lang="fr-FR" dirty="0" err="1"/>
              <a:t>industry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Should</a:t>
            </a:r>
            <a:r>
              <a:rPr lang="fr-FR" dirty="0"/>
              <a:t> lead to more </a:t>
            </a:r>
            <a:r>
              <a:rPr lang="fr-FR" dirty="0" err="1"/>
              <a:t>eco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and </a:t>
            </a:r>
            <a:r>
              <a:rPr lang="fr-FR" dirty="0" err="1"/>
              <a:t>improvement</a:t>
            </a:r>
            <a:r>
              <a:rPr lang="fr-FR" dirty="0"/>
              <a:t> of </a:t>
            </a:r>
          </a:p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deficit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35F06C-EAD4-8B6F-E210-4CAB6DB37B0E}"/>
              </a:ext>
            </a:extLst>
          </p:cNvPr>
          <p:cNvSpPr txBox="1"/>
          <p:nvPr/>
        </p:nvSpPr>
        <p:spPr>
          <a:xfrm>
            <a:off x="7936525" y="2145323"/>
            <a:ext cx="3135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FF0000"/>
                </a:highlight>
              </a:rPr>
              <a:t>Losers? 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 err="1"/>
              <a:t>Importers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People on 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income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Residents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 </a:t>
            </a:r>
            <a:r>
              <a:rPr lang="fr-FR" dirty="0" err="1"/>
              <a:t>abroad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7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EDFE-DE6A-DAE0-A22E-EA030AEA2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45DF4-787E-6FC3-9468-A64826239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8FF1284-DBAD-99EB-DF07-3B6842EE4308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BD0EF4-6839-DE24-6F77-7C5CA45ED61F}"/>
              </a:ext>
            </a:extLst>
          </p:cNvPr>
          <p:cNvSpPr txBox="1"/>
          <p:nvPr/>
        </p:nvSpPr>
        <p:spPr>
          <a:xfrm>
            <a:off x="6618514" y="624114"/>
            <a:ext cx="454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Mundell-Fleming impossible </a:t>
            </a:r>
            <a:r>
              <a:rPr lang="fr-FR" sz="2400" dirty="0" err="1"/>
              <a:t>trinity</a:t>
            </a:r>
            <a:endParaRPr lang="fr-FR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DCAF57-979D-D4A5-B587-A42EE147518E}"/>
              </a:ext>
            </a:extLst>
          </p:cNvPr>
          <p:cNvSpPr txBox="1"/>
          <p:nvPr/>
        </p:nvSpPr>
        <p:spPr>
          <a:xfrm>
            <a:off x="5399314" y="1378858"/>
            <a:ext cx="6754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defining</a:t>
            </a:r>
            <a:r>
              <a:rPr lang="fr-FR" dirty="0"/>
              <a:t> an exchange rate system,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dirty="0" err="1"/>
              <a:t>three</a:t>
            </a:r>
            <a:r>
              <a:rPr lang="fr-FR" dirty="0"/>
              <a:t> objectives</a:t>
            </a:r>
          </a:p>
          <a:p>
            <a:pPr marL="285750" indent="-285750">
              <a:buFontTx/>
              <a:buChar char="-"/>
            </a:pPr>
            <a:r>
              <a:rPr lang="fr-FR" dirty="0"/>
              <a:t>1) A </a:t>
            </a:r>
            <a:r>
              <a:rPr lang="fr-FR" dirty="0" err="1"/>
              <a:t>fixed</a:t>
            </a:r>
            <a:r>
              <a:rPr lang="fr-FR" dirty="0"/>
              <a:t> and stable </a:t>
            </a:r>
            <a:r>
              <a:rPr lang="fr-FR" dirty="0" err="1"/>
              <a:t>foreign</a:t>
            </a:r>
            <a:r>
              <a:rPr lang="fr-FR" dirty="0"/>
              <a:t> exchange rate</a:t>
            </a:r>
          </a:p>
          <a:p>
            <a:pPr marL="285750" indent="-285750">
              <a:buFontTx/>
              <a:buChar char="-"/>
            </a:pPr>
            <a:r>
              <a:rPr lang="fr-FR" dirty="0"/>
              <a:t>2) Free capital </a:t>
            </a:r>
            <a:r>
              <a:rPr lang="fr-FR" dirty="0" err="1"/>
              <a:t>movement</a:t>
            </a:r>
            <a:r>
              <a:rPr lang="fr-FR" dirty="0"/>
              <a:t> (absence of </a:t>
            </a:r>
            <a:r>
              <a:rPr lang="fr-FR" dirty="0" err="1"/>
              <a:t>controls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/>
              <a:t>3) An </a:t>
            </a:r>
            <a:r>
              <a:rPr lang="fr-FR" dirty="0" err="1"/>
              <a:t>independent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A Central </a:t>
            </a:r>
            <a:r>
              <a:rPr lang="fr-FR" dirty="0" err="1"/>
              <a:t>bank</a:t>
            </a:r>
            <a:r>
              <a:rPr lang="fr-FR" dirty="0"/>
              <a:t> can </a:t>
            </a:r>
            <a:r>
              <a:rPr lang="fr-FR" dirty="0" err="1"/>
              <a:t>pursue</a:t>
            </a:r>
            <a:r>
              <a:rPr lang="fr-FR" dirty="0"/>
              <a:t> </a:t>
            </a:r>
            <a:r>
              <a:rPr lang="fr-FR" b="1" dirty="0" err="1"/>
              <a:t>only</a:t>
            </a:r>
            <a:r>
              <a:rPr lang="fr-FR" b="1" dirty="0"/>
              <a:t> </a:t>
            </a:r>
            <a:r>
              <a:rPr lang="fr-FR" b="1" dirty="0" err="1"/>
              <a:t>two</a:t>
            </a:r>
            <a:r>
              <a:rPr lang="fr-FR" b="1" dirty="0"/>
              <a:t> of the </a:t>
            </a:r>
            <a:r>
              <a:rPr lang="fr-FR" b="1" dirty="0" err="1"/>
              <a:t>three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The introduction of a single </a:t>
            </a:r>
            <a:r>
              <a:rPr lang="fr-FR" dirty="0" err="1"/>
              <a:t>currency</a:t>
            </a:r>
            <a:r>
              <a:rPr lang="fr-FR" dirty="0"/>
              <a:t> </a:t>
            </a:r>
            <a:r>
              <a:rPr lang="fr-FR" dirty="0" err="1"/>
              <a:t>led</a:t>
            </a:r>
            <a:r>
              <a:rPr lang="fr-FR" dirty="0"/>
              <a:t> to </a:t>
            </a:r>
            <a:r>
              <a:rPr lang="fr-FR" dirty="0" err="1"/>
              <a:t>adopting</a:t>
            </a:r>
            <a:r>
              <a:rPr lang="fr-FR" dirty="0"/>
              <a:t> 1) and 2), </a:t>
            </a:r>
            <a:r>
              <a:rPr lang="fr-FR" dirty="0" err="1"/>
              <a:t>thus</a:t>
            </a:r>
            <a:r>
              <a:rPr lang="fr-FR" dirty="0"/>
              <a:t> impossible to lead a sovereign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; </a:t>
            </a:r>
          </a:p>
          <a:p>
            <a:r>
              <a:rPr lang="fr-FR" dirty="0"/>
              <a:t>important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decision</a:t>
            </a:r>
            <a:r>
              <a:rPr lang="fr-FR" dirty="0"/>
              <a:t> made by </a:t>
            </a:r>
            <a:r>
              <a:rPr lang="fr-FR" dirty="0" err="1"/>
              <a:t>economists</a:t>
            </a:r>
            <a:r>
              <a:rPr lang="fr-FR" dirty="0"/>
              <a:t>, not </a:t>
            </a:r>
            <a:r>
              <a:rPr lang="fr-FR" dirty="0" err="1"/>
              <a:t>everybody</a:t>
            </a:r>
            <a:r>
              <a:rPr lang="fr-FR" dirty="0"/>
              <a:t> </a:t>
            </a:r>
            <a:r>
              <a:rPr lang="fr-FR" dirty="0" err="1"/>
              <a:t>agrees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the right </a:t>
            </a:r>
            <a:r>
              <a:rPr lang="fr-FR" dirty="0" err="1"/>
              <a:t>choice</a:t>
            </a:r>
            <a:r>
              <a:rPr lang="fr-FR" dirty="0"/>
              <a:t> (Ex Dani </a:t>
            </a:r>
            <a:r>
              <a:rPr lang="fr-FR" dirty="0" err="1"/>
              <a:t>Rodrick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Eurozone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an optimal  </a:t>
            </a:r>
            <a:r>
              <a:rPr lang="fr-FR" dirty="0" err="1"/>
              <a:t>currency</a:t>
            </a:r>
            <a:r>
              <a:rPr lang="fr-FR" dirty="0"/>
              <a:t> area (</a:t>
            </a:r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labor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, few </a:t>
            </a:r>
            <a:r>
              <a:rPr lang="fr-FR" dirty="0" err="1"/>
              <a:t>transfer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, no fiscal </a:t>
            </a:r>
            <a:r>
              <a:rPr lang="fr-FR" dirty="0" err="1"/>
              <a:t>federalism</a:t>
            </a:r>
            <a:r>
              <a:rPr lang="fr-FR" dirty="0"/>
              <a:t> in 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US or Canada for ex)</a:t>
            </a:r>
          </a:p>
          <a:p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 In the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context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of the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Eurozone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, France (as all countries of the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Eurozone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)  has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renounced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its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sovereign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economic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policy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(</a:t>
            </a:r>
            <a:r>
              <a:rPr lang="fr-FR" dirty="0" err="1">
                <a:solidFill>
                  <a:srgbClr val="FF0000"/>
                </a:solidFill>
                <a:cs typeface="Arial"/>
                <a:sym typeface="Wingdings" charset="0"/>
              </a:rPr>
              <a:t>contrary</a:t>
            </a:r>
            <a:r>
              <a:rPr lang="fr-FR" dirty="0">
                <a:solidFill>
                  <a:srgbClr val="FF0000"/>
                </a:solidFill>
                <a:cs typeface="Arial"/>
                <a:sym typeface="Wingdings" charset="0"/>
              </a:rPr>
              <a:t> to Sweden for ex)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AC3716-F264-F645-9601-5C87D92AC70C}"/>
              </a:ext>
            </a:extLst>
          </p:cNvPr>
          <p:cNvSpPr txBox="1"/>
          <p:nvPr/>
        </p:nvSpPr>
        <p:spPr>
          <a:xfrm>
            <a:off x="8534400" y="6284686"/>
            <a:ext cx="187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Wikipedia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46111F-B0A3-296E-E58F-00B9861CEDF0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</a:t>
            </a:r>
            <a:r>
              <a:rPr lang="fr-FR" sz="2400" dirty="0">
                <a:solidFill>
                  <a:schemeClr val="bg1"/>
                </a:solidFill>
              </a:rPr>
              <a:t> Mundell  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8EFF3E4D-AC7C-7192-2D81-E9116C92B54E}"/>
              </a:ext>
            </a:extLst>
          </p:cNvPr>
          <p:cNvSpPr/>
          <p:nvPr/>
        </p:nvSpPr>
        <p:spPr>
          <a:xfrm>
            <a:off x="698500" y="1295400"/>
            <a:ext cx="3886200" cy="3236400"/>
          </a:xfrm>
          <a:prstGeom prst="triangle">
            <a:avLst>
              <a:gd name="adj" fmla="val 5008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B97C0E3-CB28-87D6-587F-71924361C4BF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98500" y="2590801"/>
            <a:ext cx="3429000" cy="194099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E69240B-AD14-AF28-C008-39659788B13A}"/>
              </a:ext>
            </a:extLst>
          </p:cNvPr>
          <p:cNvCxnSpPr>
            <a:cxnSpLocks/>
            <a:stCxn id="5" idx="4"/>
          </p:cNvCxnSpPr>
          <p:nvPr/>
        </p:nvCxnSpPr>
        <p:spPr>
          <a:xfrm flipH="1" flipV="1">
            <a:off x="1155700" y="2590801"/>
            <a:ext cx="3429000" cy="194099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E163117-5E98-7DA5-62E9-B7947E95F4CD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2645059" y="1295400"/>
            <a:ext cx="34641" cy="34560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768C4F4-D88B-AC24-BFBC-87FA62EF7C03}"/>
              </a:ext>
            </a:extLst>
          </p:cNvPr>
          <p:cNvSpPr txBox="1"/>
          <p:nvPr/>
        </p:nvSpPr>
        <p:spPr>
          <a:xfrm>
            <a:off x="2584400" y="1066800"/>
            <a:ext cx="2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427454-A7FE-FE92-9B2C-269E89D773EF}"/>
              </a:ext>
            </a:extLst>
          </p:cNvPr>
          <p:cNvSpPr txBox="1"/>
          <p:nvPr/>
        </p:nvSpPr>
        <p:spPr>
          <a:xfrm>
            <a:off x="555341" y="4419600"/>
            <a:ext cx="2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9353FF-D9E6-A077-C2B2-9BA3BBCB3B0E}"/>
              </a:ext>
            </a:extLst>
          </p:cNvPr>
          <p:cNvSpPr txBox="1"/>
          <p:nvPr/>
        </p:nvSpPr>
        <p:spPr>
          <a:xfrm>
            <a:off x="4636400" y="4419600"/>
            <a:ext cx="23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7CA281-71B5-D287-9029-AB68028D56E2}"/>
              </a:ext>
            </a:extLst>
          </p:cNvPr>
          <p:cNvSpPr txBox="1"/>
          <p:nvPr/>
        </p:nvSpPr>
        <p:spPr>
          <a:xfrm rot="18057616">
            <a:off x="602202" y="2629925"/>
            <a:ext cx="20614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Fixed</a:t>
            </a:r>
            <a:r>
              <a:rPr lang="fr-FR" sz="1600" dirty="0"/>
              <a:t> exchange rate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5561A1-6597-B3BF-B7C1-B89D76948036}"/>
              </a:ext>
            </a:extLst>
          </p:cNvPr>
          <p:cNvSpPr txBox="1"/>
          <p:nvPr/>
        </p:nvSpPr>
        <p:spPr>
          <a:xfrm rot="3537910">
            <a:off x="2516695" y="2788892"/>
            <a:ext cx="2604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Independent  </a:t>
            </a:r>
            <a:r>
              <a:rPr lang="fr-FR" sz="1400" dirty="0" err="1"/>
              <a:t>monetary</a:t>
            </a:r>
            <a:r>
              <a:rPr lang="fr-FR" sz="1400" dirty="0"/>
              <a:t> </a:t>
            </a:r>
            <a:r>
              <a:rPr lang="fr-FR" sz="1400" dirty="0" err="1"/>
              <a:t>policy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3A52B5-22D9-EAFC-90CC-A28369BA34A1}"/>
              </a:ext>
            </a:extLst>
          </p:cNvPr>
          <p:cNvSpPr txBox="1"/>
          <p:nvPr/>
        </p:nvSpPr>
        <p:spPr>
          <a:xfrm>
            <a:off x="1701801" y="4752201"/>
            <a:ext cx="2175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Free </a:t>
            </a:r>
            <a:r>
              <a:rPr lang="fr-FR" sz="1600" dirty="0" err="1"/>
              <a:t>movement</a:t>
            </a:r>
            <a:r>
              <a:rPr lang="fr-FR" sz="1600" dirty="0"/>
              <a:t> of K 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B9E533E-A012-E5ED-381A-15092795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1" y="4092796"/>
            <a:ext cx="1546056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n"/>
              <a:defRPr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99FF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Fixed</a:t>
            </a:r>
            <a:r>
              <a:rPr kumimoji="0" lang="fr-FR" altLang="fr-FR" sz="1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exchange rate system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AE32E814-9275-F03E-BEA8-21EE1E37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169639"/>
            <a:ext cx="1469404" cy="646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n"/>
              <a:defRPr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99FF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fr-FR" altLang="fr-FR" sz="1400" b="1" dirty="0" err="1">
                <a:solidFill>
                  <a:srgbClr val="000099"/>
                </a:solidFill>
                <a:cs typeface="+mn-cs"/>
              </a:rPr>
              <a:t>Floating</a:t>
            </a:r>
            <a:r>
              <a:rPr lang="fr-FR" altLang="fr-FR" sz="1400" b="1" dirty="0">
                <a:solidFill>
                  <a:srgbClr val="000099"/>
                </a:solidFill>
                <a:cs typeface="+mn-cs"/>
              </a:rPr>
              <a:t> exchange rate system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29E50B3-D8B5-634E-1A2A-6D8B0377B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166" y="2344005"/>
            <a:ext cx="1298034" cy="6277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n"/>
              <a:defRPr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99FF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400" b="1" dirty="0" err="1">
                <a:solidFill>
                  <a:srgbClr val="000099"/>
                </a:solidFill>
              </a:rPr>
              <a:t>Intermediary</a:t>
            </a:r>
            <a:r>
              <a:rPr lang="fr-FR" altLang="fr-FR" sz="1400" b="1" dirty="0">
                <a:solidFill>
                  <a:srgbClr val="000099"/>
                </a:solidFill>
              </a:rPr>
              <a:t> exchange rate system</a:t>
            </a:r>
            <a:endParaRPr lang="fr-FR" altLang="fr-FR" sz="1400" b="1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E5249F-5265-67AA-94D3-15ACD154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1200-60B2-C1ED-9AF5-D7E5372D0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96AA0-F87B-11F7-DD31-D135E405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A808A0-240C-1E0A-49B1-860E5E2A72B3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89DAE-7B2A-1DED-731B-64932C00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4" y="1222921"/>
            <a:ext cx="8824684" cy="51770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6CF29B-927A-8570-464A-70647C5DFC97}"/>
              </a:ext>
            </a:extLst>
          </p:cNvPr>
          <p:cNvSpPr txBox="1"/>
          <p:nvPr/>
        </p:nvSpPr>
        <p:spPr>
          <a:xfrm>
            <a:off x="3570514" y="6487886"/>
            <a:ext cx="430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dirty="0">
                <a:solidFill>
                  <a:schemeClr val="tx1"/>
                </a:solidFill>
              </a:rPr>
              <a:t>Source : </a:t>
            </a:r>
            <a:r>
              <a:rPr lang="fr-FR" altLang="fr-FR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https://www.touteleurope.eu</a:t>
            </a:r>
            <a:r>
              <a:rPr lang="fr-FR" altLang="fr-FR" sz="1800" dirty="0">
                <a:solidFill>
                  <a:schemeClr val="tx1"/>
                </a:solidFill>
              </a:rPr>
              <a:t> 2024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2B4BC0-8A1A-7678-5AEC-768EF3B122F2}"/>
              </a:ext>
            </a:extLst>
          </p:cNvPr>
          <p:cNvSpPr txBox="1"/>
          <p:nvPr/>
        </p:nvSpPr>
        <p:spPr>
          <a:xfrm>
            <a:off x="5428343" y="870858"/>
            <a:ext cx="325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EU and the </a:t>
            </a:r>
            <a:r>
              <a:rPr lang="fr-FR" dirty="0" err="1"/>
              <a:t>Eurozone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F9C66F-5134-B603-C0AB-27FCEA296DA3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Map</a:t>
            </a:r>
            <a:r>
              <a:rPr lang="fr-FR" sz="2400" dirty="0">
                <a:solidFill>
                  <a:schemeClr val="bg1"/>
                </a:solidFill>
              </a:rPr>
              <a:t> of </a:t>
            </a:r>
            <a:r>
              <a:rPr lang="fr-FR" sz="2400" dirty="0" err="1">
                <a:solidFill>
                  <a:schemeClr val="bg1"/>
                </a:solidFill>
              </a:rPr>
              <a:t>Eurozone</a:t>
            </a:r>
            <a:r>
              <a:rPr lang="fr-FR" sz="2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6C00CD-7D96-7DD1-E409-6B996449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FE32-9979-48CA-4393-4D4476D5A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68484-8BBD-96D5-31EE-29DD10F9C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68BEDB-CEFD-0C78-4524-B2F76494EDD4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C13F89-0690-CC70-33E4-705352CD07B2}"/>
              </a:ext>
            </a:extLst>
          </p:cNvPr>
          <p:cNvSpPr txBox="1"/>
          <p:nvPr/>
        </p:nvSpPr>
        <p:spPr>
          <a:xfrm>
            <a:off x="1494971" y="754743"/>
            <a:ext cx="440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dirty="0" err="1"/>
              <a:t>Advantages</a:t>
            </a:r>
            <a:r>
              <a:rPr lang="fr-FR" sz="2400" dirty="0"/>
              <a:t> of a single </a:t>
            </a:r>
            <a:r>
              <a:rPr lang="fr-FR" sz="2400" dirty="0" err="1"/>
              <a:t>currency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437688-AEBF-AE60-0B54-C558DB89C2FD}"/>
              </a:ext>
            </a:extLst>
          </p:cNvPr>
          <p:cNvSpPr txBox="1"/>
          <p:nvPr/>
        </p:nvSpPr>
        <p:spPr>
          <a:xfrm>
            <a:off x="377372" y="1204686"/>
            <a:ext cx="11465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more </a:t>
            </a:r>
            <a:r>
              <a:rPr lang="fr-FR" dirty="0" err="1"/>
              <a:t>currency</a:t>
            </a:r>
            <a:r>
              <a:rPr lang="fr-FR" dirty="0"/>
              <a:t> </a:t>
            </a:r>
            <a:r>
              <a:rPr lang="fr-FR" dirty="0" err="1"/>
              <a:t>risks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Eurozone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Lower</a:t>
            </a:r>
            <a:r>
              <a:rPr lang="fr-FR" dirty="0"/>
              <a:t> transaction </a:t>
            </a:r>
            <a:r>
              <a:rPr lang="fr-FR" dirty="0" err="1"/>
              <a:t>costs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More exchanges </a:t>
            </a:r>
            <a:r>
              <a:rPr lang="fr-FR" dirty="0"/>
              <a:t>of </a:t>
            </a:r>
            <a:r>
              <a:rPr lang="fr-FR" dirty="0" err="1"/>
              <a:t>goods</a:t>
            </a:r>
            <a:r>
              <a:rPr lang="fr-FR" dirty="0"/>
              <a:t> and services </a:t>
            </a:r>
            <a:r>
              <a:rPr lang="fr-FR" dirty="0" err="1"/>
              <a:t>between</a:t>
            </a:r>
            <a:r>
              <a:rPr lang="fr-FR" dirty="0"/>
              <a:t> countries </a:t>
            </a:r>
            <a:r>
              <a:rPr lang="fr-FR" dirty="0" err="1"/>
              <a:t>thanks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to </a:t>
            </a:r>
            <a:r>
              <a:rPr lang="fr-FR" dirty="0" err="1"/>
              <a:t>greater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companies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FF0000"/>
                </a:solidFill>
              </a:rPr>
              <a:t>Lower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interest</a:t>
            </a:r>
            <a:r>
              <a:rPr lang="fr-FR" dirty="0">
                <a:solidFill>
                  <a:srgbClr val="FF0000"/>
                </a:solidFill>
              </a:rPr>
              <a:t> rates </a:t>
            </a:r>
            <a:r>
              <a:rPr lang="fr-FR" dirty="0"/>
              <a:t>in certain countries </a:t>
            </a:r>
            <a:r>
              <a:rPr lang="fr-FR" dirty="0" err="1"/>
              <a:t>based</a:t>
            </a:r>
            <a:r>
              <a:rPr lang="fr-FR" dirty="0"/>
              <a:t> on the good </a:t>
            </a:r>
            <a:r>
              <a:rPr lang="fr-FR" dirty="0" err="1"/>
              <a:t>credit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 of the </a:t>
            </a:r>
            <a:r>
              <a:rPr lang="fr-FR" dirty="0" err="1"/>
              <a:t>whole</a:t>
            </a:r>
            <a:r>
              <a:rPr lang="fr-FR" dirty="0"/>
              <a:t> zone for </a:t>
            </a:r>
            <a:r>
              <a:rPr lang="fr-FR" dirty="0" err="1"/>
              <a:t>Greece</a:t>
            </a:r>
            <a:r>
              <a:rPr lang="fr-FR" dirty="0"/>
              <a:t>, Spain,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A0E4D6-4CB1-F270-20B8-D35C8A94369B}"/>
              </a:ext>
            </a:extLst>
          </p:cNvPr>
          <p:cNvSpPr txBox="1"/>
          <p:nvPr/>
        </p:nvSpPr>
        <p:spPr>
          <a:xfrm>
            <a:off x="9590314" y="3933371"/>
            <a:ext cx="215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Statista</a:t>
            </a:r>
            <a:r>
              <a:rPr lang="fr-FR" dirty="0"/>
              <a:t>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B4B46E-F937-51D6-1990-301DE669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38" y="2527299"/>
            <a:ext cx="6928312" cy="4363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C47A33-AAC2-183C-11D3-31B76EA14692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</a:t>
            </a:r>
            <a:r>
              <a:rPr lang="fr-FR" sz="2400" dirty="0" err="1">
                <a:solidFill>
                  <a:schemeClr val="bg1"/>
                </a:solidFill>
              </a:rPr>
              <a:t>Advantages</a:t>
            </a:r>
            <a:r>
              <a:rPr lang="fr-FR" sz="2400" dirty="0">
                <a:solidFill>
                  <a:schemeClr val="bg1"/>
                </a:solidFill>
              </a:rPr>
              <a:t> of the €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2D533E-3E4C-E990-8D8D-B1D20EE7ECA4}"/>
              </a:ext>
            </a:extLst>
          </p:cNvPr>
          <p:cNvSpPr txBox="1"/>
          <p:nvPr/>
        </p:nvSpPr>
        <p:spPr>
          <a:xfrm>
            <a:off x="9550400" y="3225800"/>
            <a:ext cx="229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ECB </a:t>
            </a:r>
            <a:r>
              <a:rPr lang="fr-FR" dirty="0" err="1"/>
              <a:t>Interest</a:t>
            </a:r>
            <a:r>
              <a:rPr lang="fr-FR" dirty="0"/>
              <a:t> rates 2008-2025 </a:t>
            </a:r>
          </a:p>
        </p:txBody>
      </p:sp>
      <p:pic>
        <p:nvPicPr>
          <p:cNvPr id="10" name="Graphique 9" descr="Avertissement avec un remplissage uni">
            <a:extLst>
              <a:ext uri="{FF2B5EF4-FFF2-40B4-BE49-F238E27FC236}">
                <a16:creationId xmlns:a16="http://schemas.microsoft.com/office/drawing/2014/main" id="{FA0CAC0E-E563-E8E5-C11E-8F40C1A1BF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6900" y="4927600"/>
            <a:ext cx="914400" cy="863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54D61A5-236D-C805-FAE0-DC4C5E8909C0}"/>
              </a:ext>
            </a:extLst>
          </p:cNvPr>
          <p:cNvSpPr txBox="1"/>
          <p:nvPr/>
        </p:nvSpPr>
        <p:spPr>
          <a:xfrm>
            <a:off x="10414001" y="4864100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Very </a:t>
            </a:r>
            <a:r>
              <a:rPr lang="fr-FR" dirty="0" err="1"/>
              <a:t>low</a:t>
            </a:r>
            <a:r>
              <a:rPr lang="fr-FR" dirty="0"/>
              <a:t> rates can </a:t>
            </a:r>
            <a:r>
              <a:rPr lang="fr-FR" dirty="0" err="1"/>
              <a:t>be</a:t>
            </a:r>
            <a:r>
              <a:rPr lang="fr-FR" dirty="0"/>
              <a:t> an </a:t>
            </a:r>
            <a:r>
              <a:rPr lang="fr-FR" dirty="0" err="1"/>
              <a:t>incentive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0A173B-9F00-C7FE-B0B3-D0E456BD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1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885F-5B62-8196-EDD0-537C44BD7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EAB37-AE04-B8B9-DC0D-97D83B7A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6EB5D7-11A0-4CBC-9785-687777FF059A}"/>
              </a:ext>
            </a:extLst>
          </p:cNvPr>
          <p:cNvSpPr txBox="1"/>
          <p:nvPr/>
        </p:nvSpPr>
        <p:spPr>
          <a:xfrm>
            <a:off x="23477" y="-84721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A92ECE-6E04-3C09-154B-54503840B57E}"/>
              </a:ext>
            </a:extLst>
          </p:cNvPr>
          <p:cNvSpPr txBox="1"/>
          <p:nvPr/>
        </p:nvSpPr>
        <p:spPr>
          <a:xfrm>
            <a:off x="1698174" y="408767"/>
            <a:ext cx="52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But </a:t>
            </a:r>
            <a:r>
              <a:rPr lang="fr-FR" sz="2400" dirty="0" err="1"/>
              <a:t>devaluations</a:t>
            </a:r>
            <a:r>
              <a:rPr lang="fr-FR" sz="2400" dirty="0"/>
              <a:t> are no more possible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8AFD26-F418-DFB5-8620-456EA5943415}"/>
              </a:ext>
            </a:extLst>
          </p:cNvPr>
          <p:cNvSpPr txBox="1"/>
          <p:nvPr/>
        </p:nvSpPr>
        <p:spPr>
          <a:xfrm>
            <a:off x="0" y="88773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Each</a:t>
            </a:r>
            <a:r>
              <a:rPr lang="fr-FR" dirty="0"/>
              <a:t> country of the zone loses the </a:t>
            </a:r>
            <a:r>
              <a:rPr lang="fr-FR" dirty="0" err="1"/>
              <a:t>ability</a:t>
            </a:r>
            <a:r>
              <a:rPr lang="fr-FR" dirty="0"/>
              <a:t> to lead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and exchange rate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loss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a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valuable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instrument of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economic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policies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The Euro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now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floating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against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other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currencies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;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its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value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is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based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on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supply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and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demand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of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private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operators</a:t>
            </a:r>
            <a:endParaRPr lang="fr-FR" b="1" dirty="0">
              <a:latin typeface="Arial" panose="020B060402020202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Advantage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: enables to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benefit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from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free circulation of capital +  A sovereign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monetary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policy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at the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European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level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</a:p>
          <a:p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Disadvantage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great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volatility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of the exchange rate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55CFF0-6AA4-2D4E-D36B-DC352026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6" y="2715734"/>
            <a:ext cx="6615218" cy="405130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4E992A0-6C3D-00B6-C8C7-5432EAF555AF}"/>
              </a:ext>
            </a:extLst>
          </p:cNvPr>
          <p:cNvSpPr txBox="1"/>
          <p:nvPr/>
        </p:nvSpPr>
        <p:spPr>
          <a:xfrm>
            <a:off x="8200573" y="3062514"/>
            <a:ext cx="399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Exchange rate of the € </a:t>
            </a:r>
            <a:r>
              <a:rPr lang="fr-FR" dirty="0" err="1"/>
              <a:t>against</a:t>
            </a:r>
            <a:r>
              <a:rPr lang="fr-FR" dirty="0"/>
              <a:t> the $ </a:t>
            </a:r>
            <a:r>
              <a:rPr lang="fr-FR" dirty="0" err="1"/>
              <a:t>between</a:t>
            </a:r>
            <a:r>
              <a:rPr lang="fr-FR" dirty="0"/>
              <a:t> 1999 and 2024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3E4DF2-8211-2934-B9FE-8517D8C51D82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</a:t>
            </a:r>
            <a:r>
              <a:rPr lang="fr-FR" sz="2400" dirty="0">
                <a:solidFill>
                  <a:schemeClr val="bg1"/>
                </a:solidFill>
              </a:rPr>
              <a:t>Drawbacks of the €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373354-DE98-65F6-ACE5-B0AEF1AA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B297-3E45-43DA-E6FB-D761FD41D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02CF3-215D-BF3B-1CB1-4FA47656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E60416A-A849-FEF9-048F-BCAB77B66B7D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FE413A-A8ED-A992-EED0-CF1BFD7E1E94}"/>
              </a:ext>
            </a:extLst>
          </p:cNvPr>
          <p:cNvSpPr txBox="1"/>
          <p:nvPr/>
        </p:nvSpPr>
        <p:spPr>
          <a:xfrm>
            <a:off x="7302803" y="1516349"/>
            <a:ext cx="399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Inflation rates </a:t>
            </a:r>
            <a:r>
              <a:rPr lang="fr-FR" dirty="0" err="1"/>
              <a:t>between</a:t>
            </a:r>
            <a:r>
              <a:rPr lang="fr-FR" dirty="0"/>
              <a:t> 1980 and 2024+ projections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C94D63-FD62-8EDE-530D-CFF34936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20" y="2217957"/>
            <a:ext cx="6299200" cy="37735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B5A8FA0-B7C6-496B-3CC5-2CDF36CFDA23}"/>
              </a:ext>
            </a:extLst>
          </p:cNvPr>
          <p:cNvSpPr txBox="1"/>
          <p:nvPr/>
        </p:nvSpPr>
        <p:spPr>
          <a:xfrm>
            <a:off x="1529544" y="1182070"/>
            <a:ext cx="15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Inflation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9FF9AD-C9F2-D01B-662A-B60125BACC09}"/>
              </a:ext>
            </a:extLst>
          </p:cNvPr>
          <p:cNvSpPr txBox="1"/>
          <p:nvPr/>
        </p:nvSpPr>
        <p:spPr>
          <a:xfrm>
            <a:off x="7747462" y="6350924"/>
            <a:ext cx="162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Statista</a:t>
            </a:r>
            <a:endParaRPr lang="fr-FR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A0D3DA-06CC-09E5-3003-C4489B2D153E}"/>
              </a:ext>
            </a:extLst>
          </p:cNvPr>
          <p:cNvSpPr txBox="1"/>
          <p:nvPr/>
        </p:nvSpPr>
        <p:spPr>
          <a:xfrm>
            <a:off x="7232077" y="3291840"/>
            <a:ext cx="4959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Initial </a:t>
            </a:r>
            <a:r>
              <a:rPr lang="fr-FR" dirty="0" err="1"/>
              <a:t>shock</a:t>
            </a:r>
            <a:r>
              <a:rPr lang="fr-FR" dirty="0"/>
              <a:t> of inflation </a:t>
            </a:r>
            <a:r>
              <a:rPr lang="fr-FR" dirty="0" err="1"/>
              <a:t>following</a:t>
            </a:r>
            <a:r>
              <a:rPr lang="fr-FR" dirty="0"/>
              <a:t> the </a:t>
            </a:r>
            <a:r>
              <a:rPr lang="fr-FR" dirty="0" err="1"/>
              <a:t>fall</a:t>
            </a:r>
            <a:r>
              <a:rPr lang="fr-FR" dirty="0"/>
              <a:t> of Berlin Wall </a:t>
            </a:r>
          </a:p>
          <a:p>
            <a:r>
              <a:rPr lang="fr-FR" dirty="0" err="1">
                <a:solidFill>
                  <a:srgbClr val="FF0000"/>
                </a:solidFill>
              </a:rPr>
              <a:t>Then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from</a:t>
            </a:r>
            <a:r>
              <a:rPr lang="fr-FR" dirty="0">
                <a:solidFill>
                  <a:srgbClr val="FF0000"/>
                </a:solidFill>
              </a:rPr>
              <a:t> 1992 to 2022 </a:t>
            </a:r>
            <a:r>
              <a:rPr lang="fr-FR" dirty="0" err="1">
                <a:solidFill>
                  <a:srgbClr val="FF0000"/>
                </a:solidFill>
              </a:rPr>
              <a:t>less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than</a:t>
            </a:r>
            <a:r>
              <a:rPr lang="fr-FR" dirty="0">
                <a:solidFill>
                  <a:srgbClr val="FF0000"/>
                </a:solidFill>
              </a:rPr>
              <a:t> 5%</a:t>
            </a:r>
          </a:p>
          <a:p>
            <a:r>
              <a:rPr lang="fr-FR" dirty="0" err="1"/>
              <a:t>Feb</a:t>
            </a:r>
            <a:r>
              <a:rPr lang="fr-FR" dirty="0"/>
              <a:t> 2022: </a:t>
            </a:r>
            <a:r>
              <a:rPr lang="fr-FR" dirty="0" err="1"/>
              <a:t>War</a:t>
            </a:r>
            <a:r>
              <a:rPr lang="fr-FR" dirty="0"/>
              <a:t> in Ukraine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  tensions on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raw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materials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and spike in the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cost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energy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(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gas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imports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from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Russia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1C1BFC-FEF0-574B-BA6D-98C6770C675C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Inflation in EU and </a:t>
            </a:r>
            <a:r>
              <a:rPr lang="fr-FR" sz="2400" dirty="0" err="1">
                <a:solidFill>
                  <a:schemeClr val="bg1"/>
                </a:solidFill>
              </a:rPr>
              <a:t>Eurozone</a:t>
            </a:r>
            <a:r>
              <a:rPr lang="fr-FR" sz="2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2583F3-FC2B-9E13-D61A-D7430CA4C761}"/>
              </a:ext>
            </a:extLst>
          </p:cNvPr>
          <p:cNvSpPr txBox="1"/>
          <p:nvPr/>
        </p:nvSpPr>
        <p:spPr>
          <a:xfrm>
            <a:off x="539496" y="6245352"/>
            <a:ext cx="477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Reminder</a:t>
            </a:r>
            <a:r>
              <a:rPr lang="fr-FR" dirty="0"/>
              <a:t>: objective of ECB for inflation: max 2%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BAE88-C67E-503A-CDAF-2557B2C6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3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0CB0-EBB7-ED10-8ADF-19EBCAB6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16DCC0-E2E2-0058-676F-B148F9B2A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82A1835-B704-B9B0-7CC0-37672D55A74A}"/>
              </a:ext>
            </a:extLst>
          </p:cNvPr>
          <p:cNvSpPr txBox="1"/>
          <p:nvPr/>
        </p:nvSpPr>
        <p:spPr>
          <a:xfrm>
            <a:off x="427512" y="31931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9D3F5-C24A-F5EB-455B-3A2738A74536}"/>
              </a:ext>
            </a:extLst>
          </p:cNvPr>
          <p:cNvSpPr txBox="1"/>
          <p:nvPr/>
        </p:nvSpPr>
        <p:spPr>
          <a:xfrm>
            <a:off x="1529544" y="17124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FA9AF7-4B9C-1002-01B9-7FC61BF82471}"/>
              </a:ext>
            </a:extLst>
          </p:cNvPr>
          <p:cNvSpPr txBox="1"/>
          <p:nvPr/>
        </p:nvSpPr>
        <p:spPr>
          <a:xfrm>
            <a:off x="7747462" y="63509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34AFDA-AC03-F086-939F-768BCB3847A0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          ECB </a:t>
            </a:r>
            <a:r>
              <a:rPr lang="fr-FR" sz="2400" dirty="0" err="1">
                <a:solidFill>
                  <a:schemeClr val="bg1"/>
                </a:solidFill>
              </a:rPr>
              <a:t>policy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1AA056-37D2-BC93-952B-BD237A285FCA}"/>
              </a:ext>
            </a:extLst>
          </p:cNvPr>
          <p:cNvSpPr txBox="1"/>
          <p:nvPr/>
        </p:nvSpPr>
        <p:spPr>
          <a:xfrm>
            <a:off x="698269" y="931027"/>
            <a:ext cx="475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How the ECB finances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economy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28DE11-D4C6-A528-40BC-96AB9CDBA89B}"/>
              </a:ext>
            </a:extLst>
          </p:cNvPr>
          <p:cNvSpPr txBox="1"/>
          <p:nvPr/>
        </p:nvSpPr>
        <p:spPr>
          <a:xfrm>
            <a:off x="947651" y="1662549"/>
            <a:ext cx="1049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Setting up of a </a:t>
            </a:r>
            <a:r>
              <a:rPr lang="fr-FR" sz="2000" dirty="0" err="1"/>
              <a:t>unified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eurozone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interbank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market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/>
              <a:t>to </a:t>
            </a:r>
            <a:r>
              <a:rPr lang="fr-FR" sz="2000" dirty="0" err="1"/>
              <a:t>meet</a:t>
            </a:r>
            <a:r>
              <a:rPr lang="fr-FR" sz="2000" dirty="0"/>
              <a:t> </a:t>
            </a:r>
            <a:r>
              <a:rPr lang="fr-FR" sz="2000" dirty="0" err="1"/>
              <a:t>daily</a:t>
            </a:r>
            <a:r>
              <a:rPr lang="fr-FR" sz="2000" dirty="0"/>
              <a:t> </a:t>
            </a:r>
            <a:r>
              <a:rPr lang="fr-FR" sz="2000" dirty="0" err="1"/>
              <a:t>refinancing</a:t>
            </a:r>
            <a:r>
              <a:rPr lang="fr-FR" sz="2000" dirty="0"/>
              <a:t> </a:t>
            </a:r>
            <a:r>
              <a:rPr lang="fr-FR" sz="2000" dirty="0" err="1"/>
              <a:t>needs</a:t>
            </a:r>
            <a:r>
              <a:rPr lang="fr-FR" sz="2000" dirty="0"/>
              <a:t> of commercial </a:t>
            </a:r>
            <a:r>
              <a:rPr lang="fr-FR" sz="2000" dirty="0" err="1"/>
              <a:t>banks</a:t>
            </a:r>
            <a:r>
              <a:rPr lang="fr-FR" sz="2000" dirty="0"/>
              <a:t> (</a:t>
            </a:r>
            <a:r>
              <a:rPr lang="fr-FR" sz="2000" dirty="0" err="1"/>
              <a:t>liquidity</a:t>
            </a:r>
            <a:r>
              <a:rPr lang="fr-FR" sz="2000" dirty="0"/>
              <a:t> exchanges)</a:t>
            </a:r>
          </a:p>
          <a:p>
            <a:r>
              <a:rPr lang="fr-FR" sz="2000" dirty="0"/>
              <a:t>The ECB </a:t>
            </a:r>
            <a:r>
              <a:rPr lang="fr-FR" sz="2000" dirty="0" err="1"/>
              <a:t>thus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controls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monetary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creation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by </a:t>
            </a:r>
            <a:r>
              <a:rPr lang="fr-FR" sz="2000" dirty="0" err="1"/>
              <a:t>banks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764CF9-5541-064A-05A4-82F5C92BBAD0}"/>
              </a:ext>
            </a:extLst>
          </p:cNvPr>
          <p:cNvSpPr txBox="1"/>
          <p:nvPr/>
        </p:nvSpPr>
        <p:spPr>
          <a:xfrm>
            <a:off x="1064032" y="2992582"/>
            <a:ext cx="1060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Use of the STR € Euro-Short-</a:t>
            </a:r>
            <a:r>
              <a:rPr lang="fr-FR" sz="2000" dirty="0" err="1"/>
              <a:t>Term</a:t>
            </a:r>
            <a:r>
              <a:rPr lang="fr-FR" sz="2000" dirty="0"/>
              <a:t> rate </a:t>
            </a:r>
            <a:r>
              <a:rPr lang="fr-FR" sz="2000" dirty="0" err="1"/>
              <a:t>since</a:t>
            </a:r>
            <a:r>
              <a:rPr lang="fr-FR" sz="2000" dirty="0"/>
              <a:t> 2019 (</a:t>
            </a:r>
            <a:r>
              <a:rPr lang="fr-FR" sz="2000" dirty="0" err="1"/>
              <a:t>average</a:t>
            </a:r>
            <a:r>
              <a:rPr lang="fr-FR" sz="2000" dirty="0"/>
              <a:t> </a:t>
            </a:r>
            <a:r>
              <a:rPr lang="fr-FR" sz="2000" dirty="0" err="1"/>
              <a:t>interest</a:t>
            </a:r>
            <a:r>
              <a:rPr lang="fr-FR" sz="2000" dirty="0"/>
              <a:t> rate </a:t>
            </a:r>
            <a:r>
              <a:rPr lang="fr-FR" sz="2000" dirty="0" err="1"/>
              <a:t>charged</a:t>
            </a:r>
            <a:r>
              <a:rPr lang="fr-FR" sz="2000" dirty="0"/>
              <a:t> by commercial </a:t>
            </a:r>
            <a:r>
              <a:rPr lang="fr-FR" sz="2000" dirty="0" err="1"/>
              <a:t>banks</a:t>
            </a:r>
            <a:r>
              <a:rPr lang="fr-FR" sz="2000" dirty="0"/>
              <a:t> on </a:t>
            </a:r>
            <a:r>
              <a:rPr lang="fr-FR" sz="2000" dirty="0" err="1"/>
              <a:t>overnight</a:t>
            </a:r>
            <a:r>
              <a:rPr lang="fr-FR" sz="2000" dirty="0"/>
              <a:t> </a:t>
            </a:r>
            <a:r>
              <a:rPr lang="fr-FR" sz="2000" dirty="0" err="1"/>
              <a:t>interbank</a:t>
            </a:r>
            <a:r>
              <a:rPr lang="fr-FR" sz="2000" dirty="0"/>
              <a:t> </a:t>
            </a:r>
            <a:r>
              <a:rPr lang="fr-FR" sz="2000" dirty="0" err="1"/>
              <a:t>loans</a:t>
            </a:r>
            <a:r>
              <a:rPr lang="fr-FR" sz="2000" dirty="0"/>
              <a:t>) – </a:t>
            </a:r>
            <a:r>
              <a:rPr lang="fr-FR" sz="2000" dirty="0" err="1"/>
              <a:t>used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called</a:t>
            </a:r>
            <a:r>
              <a:rPr lang="fr-FR" sz="2000" dirty="0"/>
              <a:t> EONIA (Euro </a:t>
            </a:r>
            <a:r>
              <a:rPr lang="fr-FR" sz="2000" dirty="0" err="1"/>
              <a:t>Overnight</a:t>
            </a:r>
            <a:r>
              <a:rPr lang="fr-FR" sz="2000" dirty="0"/>
              <a:t> Index </a:t>
            </a:r>
            <a:r>
              <a:rPr lang="fr-FR" sz="2000" dirty="0" err="1"/>
              <a:t>Average</a:t>
            </a:r>
            <a:r>
              <a:rPr lang="fr-FR" sz="2000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D1DC97-86D9-4318-EBFA-1273AF3C3AF5}"/>
              </a:ext>
            </a:extLst>
          </p:cNvPr>
          <p:cNvSpPr txBox="1"/>
          <p:nvPr/>
        </p:nvSpPr>
        <p:spPr>
          <a:xfrm>
            <a:off x="1080656" y="4176222"/>
            <a:ext cx="10773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u="sng" dirty="0"/>
              <a:t>Objective of ECB</a:t>
            </a:r>
            <a:endParaRPr lang="fr-FR" sz="2000" dirty="0"/>
          </a:p>
          <a:p>
            <a:r>
              <a:rPr lang="fr-FR" sz="2000" dirty="0" err="1"/>
              <a:t>maintaining</a:t>
            </a:r>
            <a:r>
              <a:rPr lang="fr-FR" sz="2000" dirty="0"/>
              <a:t> </a:t>
            </a:r>
            <a:r>
              <a:rPr lang="fr-FR" sz="2000" b="1" dirty="0"/>
              <a:t>inflation rate </a:t>
            </a:r>
            <a:r>
              <a:rPr lang="fr-FR" sz="2000" b="1" dirty="0" err="1"/>
              <a:t>under</a:t>
            </a:r>
            <a:r>
              <a:rPr lang="fr-FR" sz="2000" b="1" dirty="0"/>
              <a:t> 2% </a:t>
            </a:r>
            <a:r>
              <a:rPr lang="fr-FR" sz="2000" dirty="0"/>
              <a:t>in the medium-</a:t>
            </a:r>
            <a:r>
              <a:rPr lang="fr-FR" sz="2000" dirty="0" err="1"/>
              <a:t>term</a:t>
            </a:r>
            <a:endParaRPr lang="fr-FR" sz="2000" dirty="0"/>
          </a:p>
          <a:p>
            <a:r>
              <a:rPr lang="fr-FR" sz="2000" dirty="0"/>
              <a:t>Main </a:t>
            </a:r>
            <a:r>
              <a:rPr lang="fr-FR" sz="2000" dirty="0" err="1"/>
              <a:t>tool</a:t>
            </a:r>
            <a:r>
              <a:rPr lang="fr-FR" sz="2000" dirty="0"/>
              <a:t>: </a:t>
            </a:r>
            <a:r>
              <a:rPr lang="fr-FR" sz="2000" u="sng" dirty="0"/>
              <a:t>Key rates (</a:t>
            </a:r>
            <a:r>
              <a:rPr lang="fr-FR" sz="2000" u="sng" dirty="0" err="1"/>
              <a:t>regulated</a:t>
            </a:r>
            <a:r>
              <a:rPr lang="fr-FR" sz="2000" u="sng" dirty="0"/>
              <a:t> rate at </a:t>
            </a:r>
            <a:r>
              <a:rPr lang="fr-FR" sz="2000" u="sng" dirty="0" err="1"/>
              <a:t>which</a:t>
            </a:r>
            <a:r>
              <a:rPr lang="fr-FR" sz="2000" u="sng" dirty="0"/>
              <a:t>  ECB </a:t>
            </a:r>
            <a:r>
              <a:rPr lang="fr-FR" sz="2000" u="sng" dirty="0" err="1"/>
              <a:t>lends</a:t>
            </a:r>
            <a:r>
              <a:rPr lang="fr-FR" sz="2000" u="sng" dirty="0"/>
              <a:t> </a:t>
            </a:r>
            <a:r>
              <a:rPr lang="fr-FR" sz="2000" u="sng" dirty="0" err="1"/>
              <a:t>liquidity</a:t>
            </a:r>
            <a:r>
              <a:rPr lang="fr-FR" sz="2000" u="sng" dirty="0"/>
              <a:t> to commercial </a:t>
            </a:r>
            <a:r>
              <a:rPr lang="fr-FR" sz="2000" u="sng" dirty="0" err="1"/>
              <a:t>banks</a:t>
            </a:r>
            <a:r>
              <a:rPr lang="fr-FR" sz="2000" u="sng" dirty="0"/>
              <a:t> or </a:t>
            </a:r>
            <a:r>
              <a:rPr lang="fr-FR" sz="2000" u="sng" dirty="0" err="1"/>
              <a:t>remunerates</a:t>
            </a:r>
            <a:r>
              <a:rPr lang="fr-FR" sz="2000" u="sng" dirty="0"/>
              <a:t> short-</a:t>
            </a:r>
            <a:r>
              <a:rPr lang="fr-FR" sz="2000" u="sng" dirty="0" err="1"/>
              <a:t>term</a:t>
            </a:r>
            <a:r>
              <a:rPr lang="fr-FR" sz="2000" u="sng" dirty="0"/>
              <a:t> </a:t>
            </a:r>
            <a:r>
              <a:rPr lang="fr-FR" sz="2000" u="sng" dirty="0" err="1"/>
              <a:t>deposits</a:t>
            </a:r>
            <a:r>
              <a:rPr lang="fr-FR" sz="2000" u="sng" dirty="0"/>
              <a:t>)</a:t>
            </a:r>
          </a:p>
          <a:p>
            <a:endParaRPr lang="fr-FR" sz="2000" dirty="0"/>
          </a:p>
          <a:p>
            <a:r>
              <a:rPr lang="fr-FR" sz="2000" dirty="0"/>
              <a:t>If ECB identifies a </a:t>
            </a:r>
            <a:r>
              <a:rPr lang="fr-FR" sz="2000" dirty="0" err="1"/>
              <a:t>risk</a:t>
            </a:r>
            <a:r>
              <a:rPr lang="fr-FR" sz="2000" dirty="0"/>
              <a:t> of high inflation…</a:t>
            </a:r>
          </a:p>
          <a:p>
            <a:r>
              <a:rPr lang="fr-FR" sz="2000" dirty="0"/>
              <a:t> </a:t>
            </a:r>
            <a:r>
              <a:rPr lang="fr-FR" altLang="fr-FR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 3" pitchFamily="2" charset="2"/>
              </a:rPr>
              <a:t>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key rates (ECB) </a:t>
            </a:r>
            <a:r>
              <a:rPr lang="fr-FR" altLang="fr-FR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 3" pitchFamily="2" charset="2"/>
              </a:rPr>
              <a:t>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 €STR) </a:t>
            </a:r>
            <a:r>
              <a:rPr lang="fr-FR" altLang="fr-FR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 3" pitchFamily="2" charset="2"/>
              </a:rPr>
              <a:t>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interest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rates for </a:t>
            </a:r>
            <a:r>
              <a:rPr lang="fr-FR" altLang="fr-FR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households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and </a:t>
            </a:r>
            <a:r>
              <a:rPr lang="fr-FR" altLang="fr-FR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companies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’ </a:t>
            </a:r>
            <a:r>
              <a:rPr lang="fr-FR" altLang="fr-FR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loans</a:t>
            </a:r>
            <a:r>
              <a:rPr lang="fr-FR" altLang="fr-FR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ja-JP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credit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crunch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negative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impact on the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growth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of money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supply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and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economic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ja-JP" sz="2000" dirty="0" err="1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activity</a:t>
            </a:r>
            <a:r>
              <a:rPr lang="fr-FR" altLang="ja-JP" sz="2000" dirty="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fr-FR" altLang="ja-JP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altLang="ja-JP" sz="2000" dirty="0" err="1">
                <a:ea typeface="ＭＳ Ｐゴシック" panose="020B0600070205080204" pitchFamily="34" charset="-128"/>
                <a:sym typeface="Wingdings" pitchFamily="2" charset="2"/>
              </a:rPr>
              <a:t>decrease</a:t>
            </a:r>
            <a:r>
              <a:rPr lang="fr-FR" altLang="ja-JP" sz="2000" dirty="0">
                <a:ea typeface="ＭＳ Ｐゴシック" panose="020B0600070205080204" pitchFamily="34" charset="-128"/>
                <a:sym typeface="Wingdings" pitchFamily="2" charset="2"/>
              </a:rPr>
              <a:t> of inflation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3A5DE7-8909-4D9B-867C-7BD55AB3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6D57C-0BD1-4C1B-937F-C9C62ECBC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27E8F-DB60-D15C-7892-A6C2660B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D71CD7-6FE9-7FD7-5A6F-EA6BA644502F}"/>
              </a:ext>
            </a:extLst>
          </p:cNvPr>
          <p:cNvSpPr txBox="1"/>
          <p:nvPr/>
        </p:nvSpPr>
        <p:spPr>
          <a:xfrm>
            <a:off x="144882" y="343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1D8371-4078-2A33-17FB-974EF538B47C}"/>
              </a:ext>
            </a:extLst>
          </p:cNvPr>
          <p:cNvSpPr txBox="1"/>
          <p:nvPr/>
        </p:nvSpPr>
        <p:spPr>
          <a:xfrm>
            <a:off x="1529544" y="17124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BD6BF2-235D-2194-0CAE-726065C80059}"/>
              </a:ext>
            </a:extLst>
          </p:cNvPr>
          <p:cNvSpPr txBox="1"/>
          <p:nvPr/>
        </p:nvSpPr>
        <p:spPr>
          <a:xfrm>
            <a:off x="7747462" y="63509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7479F1-884B-E508-FFE3-36F49ECD8EDA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          ECB </a:t>
            </a:r>
            <a:r>
              <a:rPr lang="fr-FR" sz="2400" dirty="0" err="1">
                <a:solidFill>
                  <a:schemeClr val="bg1"/>
                </a:solidFill>
              </a:rPr>
              <a:t>policy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4537F9-476E-1BCB-14F2-FE80C415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5050"/>
            <a:ext cx="9958647" cy="44500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A33779C-5664-165A-4F2D-16577A234B2E}"/>
              </a:ext>
            </a:extLst>
          </p:cNvPr>
          <p:cNvSpPr txBox="1"/>
          <p:nvPr/>
        </p:nvSpPr>
        <p:spPr>
          <a:xfrm>
            <a:off x="8811492" y="764771"/>
            <a:ext cx="314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Banque de France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D1897A-8D52-9FB9-6074-3E1C508B30A7}"/>
              </a:ext>
            </a:extLst>
          </p:cNvPr>
          <p:cNvSpPr txBox="1"/>
          <p:nvPr/>
        </p:nvSpPr>
        <p:spPr>
          <a:xfrm>
            <a:off x="448887" y="5935287"/>
            <a:ext cx="24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Marginal 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lending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facility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4E6E09E-563A-95C0-E2AB-A0FAF336D6B9}"/>
              </a:ext>
            </a:extLst>
          </p:cNvPr>
          <p:cNvSpPr txBox="1"/>
          <p:nvPr/>
        </p:nvSpPr>
        <p:spPr>
          <a:xfrm>
            <a:off x="548642" y="6450676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Deposit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facility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802B1E-F019-9595-341E-0FA0EC5F7DE8}"/>
              </a:ext>
            </a:extLst>
          </p:cNvPr>
          <p:cNvSpPr txBox="1"/>
          <p:nvPr/>
        </p:nvSpPr>
        <p:spPr>
          <a:xfrm>
            <a:off x="4305993" y="5968542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Main </a:t>
            </a:r>
            <a:r>
              <a:rPr lang="fr-FR" dirty="0" err="1">
                <a:solidFill>
                  <a:schemeClr val="accent2"/>
                </a:solidFill>
              </a:rPr>
              <a:t>refinancing</a:t>
            </a:r>
            <a:r>
              <a:rPr lang="fr-FR" dirty="0">
                <a:solidFill>
                  <a:schemeClr val="accent2"/>
                </a:solidFill>
              </a:rPr>
              <a:t> rates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3945C5C-3973-4DFC-CBC9-3F56BD639CDA}"/>
              </a:ext>
            </a:extLst>
          </p:cNvPr>
          <p:cNvSpPr txBox="1"/>
          <p:nvPr/>
        </p:nvSpPr>
        <p:spPr>
          <a:xfrm>
            <a:off x="4372497" y="650055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$STR (24H)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E0E9BE-1EA7-5B5E-FEF4-0CF8C891FBC8}"/>
              </a:ext>
            </a:extLst>
          </p:cNvPr>
          <p:cNvSpPr txBox="1"/>
          <p:nvPr/>
        </p:nvSpPr>
        <p:spPr>
          <a:xfrm>
            <a:off x="2427321" y="714896"/>
            <a:ext cx="5442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Key rates of the ECB and </a:t>
            </a:r>
            <a:r>
              <a:rPr lang="fr-FR" sz="2000" dirty="0" err="1"/>
              <a:t>overnight</a:t>
            </a:r>
            <a:r>
              <a:rPr lang="fr-FR" sz="2000" dirty="0"/>
              <a:t> </a:t>
            </a:r>
            <a:r>
              <a:rPr lang="fr-FR" sz="2000" dirty="0" err="1"/>
              <a:t>interbank</a:t>
            </a:r>
            <a:r>
              <a:rPr lang="fr-FR" sz="2000" dirty="0"/>
              <a:t> </a:t>
            </a:r>
            <a:r>
              <a:rPr lang="fr-FR" sz="2000" dirty="0" err="1"/>
              <a:t>loans</a:t>
            </a: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857B55-A9AC-A95A-E21F-7E35C5D6541D}"/>
              </a:ext>
            </a:extLst>
          </p:cNvPr>
          <p:cNvSpPr txBox="1"/>
          <p:nvPr/>
        </p:nvSpPr>
        <p:spPr>
          <a:xfrm>
            <a:off x="9044250" y="5203774"/>
            <a:ext cx="2926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Note: the short-</a:t>
            </a:r>
            <a:r>
              <a:rPr lang="fr-FR" sz="2000" dirty="0" err="1"/>
              <a:t>term</a:t>
            </a:r>
            <a:r>
              <a:rPr lang="fr-FR" sz="2000" dirty="0"/>
              <a:t> </a:t>
            </a:r>
            <a:r>
              <a:rPr lang="fr-FR" sz="2000" dirty="0" err="1"/>
              <a:t>interest</a:t>
            </a:r>
            <a:r>
              <a:rPr lang="fr-FR" sz="2000" dirty="0"/>
              <a:t> rate influences the long-</a:t>
            </a:r>
            <a:r>
              <a:rPr lang="fr-FR" sz="2000" dirty="0" err="1"/>
              <a:t>term</a:t>
            </a:r>
            <a:r>
              <a:rPr lang="fr-FR" sz="2000" dirty="0"/>
              <a:t> rate for </a:t>
            </a:r>
            <a:r>
              <a:rPr lang="fr-FR" sz="2000" dirty="0" err="1"/>
              <a:t>household</a:t>
            </a:r>
            <a:r>
              <a:rPr lang="fr-FR" sz="2000" dirty="0"/>
              <a:t> and </a:t>
            </a:r>
            <a:r>
              <a:rPr lang="fr-FR" sz="2000" dirty="0" err="1"/>
              <a:t>companies</a:t>
            </a:r>
            <a:r>
              <a:rPr lang="fr-FR" sz="2000" dirty="0"/>
              <a:t>’ </a:t>
            </a:r>
            <a:r>
              <a:rPr lang="fr-FR" sz="2000" dirty="0" err="1"/>
              <a:t>loans</a:t>
            </a:r>
            <a:endParaRPr lang="fr-FR" sz="2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A689AC-7ED1-76BE-0355-9F66D02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C3921-6A09-377F-A2CA-96FACFAF6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20109"/>
          </a:xfrm>
        </p:spPr>
        <p:txBody>
          <a:bodyPr>
            <a:normAutofit/>
          </a:bodyPr>
          <a:lstStyle/>
          <a:p>
            <a:r>
              <a:rPr lang="fr-FR" sz="3600" dirty="0"/>
              <a:t>France </a:t>
            </a:r>
            <a:r>
              <a:rPr lang="fr-FR" sz="3600" dirty="0" err="1"/>
              <a:t>within</a:t>
            </a:r>
            <a:r>
              <a:rPr lang="fr-FR" sz="3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0701F0-8B24-A272-9EE4-17B3EB87A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109"/>
            <a:ext cx="9144000" cy="62378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2800" u="sng" dirty="0"/>
              <a:t>Introduction: a </a:t>
            </a:r>
            <a:r>
              <a:rPr lang="fr-FR" sz="2800" u="sng" dirty="0" err="1"/>
              <a:t>complicated</a:t>
            </a:r>
            <a:r>
              <a:rPr lang="fr-FR" sz="2800" u="sng" dirty="0"/>
              <a:t> 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France: a </a:t>
            </a:r>
            <a:r>
              <a:rPr lang="fr-FR" b="1" dirty="0" err="1"/>
              <a:t>founding</a:t>
            </a:r>
            <a:r>
              <a:rPr lang="fr-FR" b="1" dirty="0"/>
              <a:t> and key </a:t>
            </a:r>
            <a:r>
              <a:rPr lang="fr-FR" b="1" dirty="0" err="1"/>
              <a:t>member</a:t>
            </a:r>
            <a:r>
              <a:rPr lang="fr-FR" b="1" dirty="0"/>
              <a:t> </a:t>
            </a:r>
            <a:r>
              <a:rPr lang="fr-FR" dirty="0"/>
              <a:t>of the EU: Robert </a:t>
            </a:r>
            <a:r>
              <a:rPr lang="fr-FR" dirty="0" err="1"/>
              <a:t>Shumann</a:t>
            </a:r>
            <a:r>
              <a:rPr lang="fr-FR" dirty="0"/>
              <a:t>, Jean Monnet, the German-French couple</a:t>
            </a:r>
          </a:p>
          <a:p>
            <a:pPr algn="l"/>
            <a:r>
              <a:rPr lang="fr-FR" b="1" dirty="0" err="1"/>
              <a:t>yet</a:t>
            </a:r>
            <a:r>
              <a:rPr lang="fr-FR" b="1" dirty="0"/>
              <a:t> </a:t>
            </a:r>
            <a:r>
              <a:rPr lang="fr-FR" dirty="0"/>
              <a:t>the </a:t>
            </a:r>
            <a:r>
              <a:rPr lang="fr-FR" dirty="0" err="1"/>
              <a:t>only</a:t>
            </a:r>
            <a:r>
              <a:rPr lang="fr-FR" dirty="0"/>
              <a:t> country in Europe </a:t>
            </a:r>
            <a:r>
              <a:rPr lang="fr-FR" dirty="0" err="1"/>
              <a:t>where</a:t>
            </a:r>
            <a:r>
              <a:rPr lang="fr-FR" dirty="0"/>
              <a:t> ‘the state and the nation </a:t>
            </a:r>
            <a:r>
              <a:rPr lang="fr-FR" dirty="0" err="1"/>
              <a:t>form</a:t>
            </a:r>
            <a:r>
              <a:rPr lang="fr-FR" dirty="0"/>
              <a:t> one single </a:t>
            </a:r>
            <a:r>
              <a:rPr lang="fr-FR" dirty="0" err="1"/>
              <a:t>entity</a:t>
            </a:r>
            <a:r>
              <a:rPr lang="fr-FR" dirty="0"/>
              <a:t>’ (Roger Fauroux- </a:t>
            </a:r>
            <a:r>
              <a:rPr lang="fr-FR" dirty="0" err="1"/>
              <a:t>Minister</a:t>
            </a:r>
            <a:r>
              <a:rPr lang="fr-FR" dirty="0"/>
              <a:t> of </a:t>
            </a:r>
            <a:r>
              <a:rPr lang="fr-FR" dirty="0" err="1"/>
              <a:t>trade</a:t>
            </a:r>
            <a:r>
              <a:rPr lang="fr-FR" dirty="0"/>
              <a:t> 1988-1991 </a:t>
            </a:r>
            <a:r>
              <a:rPr lang="fr-FR" dirty="0" err="1"/>
              <a:t>Rocard’s</a:t>
            </a:r>
            <a:r>
              <a:rPr lang="fr-FR" dirty="0"/>
              <a:t> </a:t>
            </a:r>
            <a:r>
              <a:rPr lang="fr-FR" dirty="0" err="1"/>
              <a:t>government</a:t>
            </a:r>
            <a:r>
              <a:rPr lang="fr-FR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 err="1"/>
              <a:t>Examples</a:t>
            </a:r>
            <a:r>
              <a:rPr lang="fr-FR" b="1" dirty="0"/>
              <a:t> of </a:t>
            </a:r>
            <a:r>
              <a:rPr lang="fr-FR" b="1" dirty="0" err="1"/>
              <a:t>France’s</a:t>
            </a:r>
            <a:r>
              <a:rPr lang="fr-FR" b="1" dirty="0"/>
              <a:t> opposition to </a:t>
            </a:r>
            <a:r>
              <a:rPr lang="fr-FR" b="1" dirty="0" err="1"/>
              <a:t>some</a:t>
            </a:r>
            <a:r>
              <a:rPr lang="fr-FR" b="1" dirty="0"/>
              <a:t> of the major moves</a:t>
            </a:r>
            <a:r>
              <a:rPr lang="fr-FR" dirty="0"/>
              <a:t>:</a:t>
            </a:r>
          </a:p>
          <a:p>
            <a:pPr algn="l"/>
            <a:r>
              <a:rPr lang="fr-FR" dirty="0"/>
              <a:t>- rejection of the </a:t>
            </a:r>
            <a:r>
              <a:rPr lang="fr-FR" dirty="0" err="1"/>
              <a:t>European</a:t>
            </a:r>
            <a:r>
              <a:rPr lang="fr-FR" dirty="0"/>
              <a:t> Community of </a:t>
            </a:r>
            <a:r>
              <a:rPr lang="fr-FR" dirty="0" err="1"/>
              <a:t>Defence</a:t>
            </a:r>
            <a:r>
              <a:rPr lang="fr-FR" dirty="0"/>
              <a:t> (1954), </a:t>
            </a:r>
            <a:r>
              <a:rPr lang="fr-FR" dirty="0" err="1"/>
              <a:t>refusal</a:t>
            </a:r>
            <a:r>
              <a:rPr lang="fr-FR" dirty="0"/>
              <a:t> of </a:t>
            </a:r>
            <a:r>
              <a:rPr lang="fr-FR" dirty="0" err="1"/>
              <a:t>Britain’s</a:t>
            </a:r>
            <a:r>
              <a:rPr lang="fr-FR" dirty="0"/>
              <a:t> entry 1963-67 by de Gaulle</a:t>
            </a:r>
          </a:p>
          <a:p>
            <a:pPr algn="l"/>
            <a:r>
              <a:rPr lang="fr-FR" dirty="0"/>
              <a:t>- Reluctance to the </a:t>
            </a:r>
            <a:r>
              <a:rPr lang="fr-FR" dirty="0" err="1"/>
              <a:t>enlargement</a:t>
            </a:r>
            <a:r>
              <a:rPr lang="fr-FR" dirty="0"/>
              <a:t> of the EU to </a:t>
            </a:r>
            <a:r>
              <a:rPr lang="fr-FR" dirty="0" err="1"/>
              <a:t>Eastern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countries (for </a:t>
            </a:r>
            <a:r>
              <a:rPr lang="fr-FR" dirty="0" err="1"/>
              <a:t>fear</a:t>
            </a:r>
            <a:r>
              <a:rPr lang="fr-FR" dirty="0"/>
              <a:t> of ‘social dumping’)</a:t>
            </a:r>
          </a:p>
          <a:p>
            <a:pPr algn="l"/>
            <a:r>
              <a:rPr lang="fr-FR" dirty="0"/>
              <a:t>- </a:t>
            </a:r>
            <a:r>
              <a:rPr lang="fr-FR" u="sng" dirty="0"/>
              <a:t>NO vote to the </a:t>
            </a:r>
            <a:r>
              <a:rPr lang="fr-FR" u="sng" dirty="0" err="1"/>
              <a:t>Constitutional</a:t>
            </a:r>
            <a:r>
              <a:rPr lang="fr-FR" u="sng" dirty="0"/>
              <a:t> </a:t>
            </a:r>
            <a:r>
              <a:rPr lang="fr-FR" u="sng" dirty="0" err="1"/>
              <a:t>Treaty</a:t>
            </a:r>
            <a:r>
              <a:rPr lang="fr-FR" u="sng" dirty="0"/>
              <a:t> 2005 </a:t>
            </a:r>
            <a:r>
              <a:rPr lang="fr-FR" dirty="0" err="1"/>
              <a:t>perceived</a:t>
            </a:r>
            <a:r>
              <a:rPr lang="fr-FR" dirty="0"/>
              <a:t> as a </a:t>
            </a:r>
            <a:r>
              <a:rPr lang="fr-FR" dirty="0" err="1"/>
              <a:t>threat</a:t>
            </a:r>
            <a:r>
              <a:rPr lang="fr-FR" dirty="0"/>
              <a:t> to the French social model</a:t>
            </a:r>
            <a:endParaRPr lang="fr-FR" dirty="0">
              <a:solidFill>
                <a:srgbClr val="0D0F16"/>
              </a:solidFill>
              <a:latin typeface="Martina Plantijn"/>
            </a:endParaRPr>
          </a:p>
          <a:p>
            <a:pPr algn="l"/>
            <a:r>
              <a:rPr lang="fr-FR" dirty="0">
                <a:solidFill>
                  <a:srgbClr val="0D0F16"/>
                </a:solidFill>
                <a:latin typeface="Martina Plantijn"/>
              </a:rPr>
              <a:t>- A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delayed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integration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of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European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laws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into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the French Law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form</a:t>
            </a:r>
            <a:r>
              <a:rPr lang="fr-FR" dirty="0"/>
              <a:t> of </a:t>
            </a:r>
            <a:r>
              <a:rPr lang="fr-FR" dirty="0" err="1"/>
              <a:t>Euroscepticism</a:t>
            </a:r>
            <a:r>
              <a:rPr lang="fr-FR" dirty="0"/>
              <a:t>, as </a:t>
            </a:r>
            <a:r>
              <a:rPr lang="fr-FR" dirty="0" err="1"/>
              <a:t>shown</a:t>
            </a:r>
            <a:r>
              <a:rPr lang="fr-FR" dirty="0"/>
              <a:t> by the </a:t>
            </a:r>
            <a:r>
              <a:rPr lang="fr-FR" dirty="0" err="1"/>
              <a:t>law</a:t>
            </a:r>
            <a:r>
              <a:rPr lang="fr-FR" dirty="0"/>
              <a:t> </a:t>
            </a:r>
            <a:r>
              <a:rPr lang="fr-FR" dirty="0" err="1"/>
              <a:t>turn-out</a:t>
            </a:r>
            <a:r>
              <a:rPr lang="fr-FR" dirty="0"/>
              <a:t> for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elections</a:t>
            </a:r>
            <a:r>
              <a:rPr lang="fr-FR" dirty="0"/>
              <a:t>, and the </a:t>
            </a:r>
            <a:r>
              <a:rPr lang="fr-FR" dirty="0" err="1"/>
              <a:t>success</a:t>
            </a:r>
            <a:r>
              <a:rPr lang="fr-FR" dirty="0"/>
              <a:t> of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movements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question the participation/</a:t>
            </a:r>
            <a:r>
              <a:rPr lang="fr-FR" dirty="0" err="1"/>
              <a:t>membership</a:t>
            </a:r>
            <a:r>
              <a:rPr lang="fr-FR" dirty="0"/>
              <a:t>  of France in the EU; </a:t>
            </a:r>
            <a:r>
              <a:rPr lang="en-US" sz="1800" kern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 </a:t>
            </a:r>
            <a:r>
              <a:rPr lang="en-US" sz="1800" kern="0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spring of 2023</a:t>
            </a:r>
            <a:r>
              <a:rPr lang="en-US" sz="1800" kern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only 34% had confidence in the EU, compared with 47% of Europeans. (source: </a:t>
            </a:r>
            <a:r>
              <a:rPr lang="fr-FR" sz="18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https://theconversation.com/</a:t>
            </a:r>
            <a:r>
              <a:rPr lang="fr-FR" sz="1800" b="1" kern="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fr-FR" sz="1800" b="1" kern="0" dirty="0">
                <a:solidFill>
                  <a:srgbClr val="000000"/>
                </a:solidFill>
                <a:latin typeface="Helvetica Neue" panose="02000503000000020004" pitchFamily="2" charset="0"/>
                <a:cs typeface="Times New Roman" panose="02020603050405020304" pitchFamily="18" charset="0"/>
              </a:rPr>
              <a:t>The rejection of the Mercosur (2025)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FA88E5-E7F9-5AF3-F01E-346EF85D199E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</a:t>
            </a:r>
            <a:r>
              <a:rPr lang="fr-FR" sz="2400" dirty="0">
                <a:solidFill>
                  <a:schemeClr val="bg1"/>
                </a:solidFill>
              </a:rPr>
              <a:t> Intro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5BA7E4-5E80-B96A-2B55-7B023306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C35C2-733C-3C22-FD1A-439C7F66B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D23C5-5E45-FE06-F522-D6F056BB6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DD085E-4831-41B8-0E1F-C7772D704C29}"/>
              </a:ext>
            </a:extLst>
          </p:cNvPr>
          <p:cNvSpPr txBox="1"/>
          <p:nvPr/>
        </p:nvSpPr>
        <p:spPr>
          <a:xfrm>
            <a:off x="144882" y="3434"/>
            <a:ext cx="500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55A55A-AEAF-8519-461A-C042519E72DE}"/>
              </a:ext>
            </a:extLst>
          </p:cNvPr>
          <p:cNvSpPr txBox="1"/>
          <p:nvPr/>
        </p:nvSpPr>
        <p:spPr>
          <a:xfrm>
            <a:off x="1529544" y="17124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95D8E1-103B-C565-91C7-5F1FB1010442}"/>
              </a:ext>
            </a:extLst>
          </p:cNvPr>
          <p:cNvSpPr txBox="1"/>
          <p:nvPr/>
        </p:nvSpPr>
        <p:spPr>
          <a:xfrm>
            <a:off x="7747462" y="635092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D864A9-45DB-1E8B-03FE-1072EB988246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         </a:t>
            </a:r>
            <a:r>
              <a:rPr lang="fr-FR" sz="2400" dirty="0" err="1">
                <a:solidFill>
                  <a:schemeClr val="bg1"/>
                </a:solidFill>
              </a:rPr>
              <a:t>interest</a:t>
            </a:r>
            <a:r>
              <a:rPr lang="fr-FR" sz="2400" dirty="0">
                <a:solidFill>
                  <a:schemeClr val="bg1"/>
                </a:solidFill>
              </a:rPr>
              <a:t> rates on state </a:t>
            </a:r>
            <a:r>
              <a:rPr lang="fr-FR" sz="2400" dirty="0" err="1">
                <a:solidFill>
                  <a:schemeClr val="bg1"/>
                </a:solidFill>
              </a:rPr>
              <a:t>borrowing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F7341C-2C92-4D54-1D7E-E7976CE08C20}"/>
              </a:ext>
            </a:extLst>
          </p:cNvPr>
          <p:cNvSpPr txBox="1"/>
          <p:nvPr/>
        </p:nvSpPr>
        <p:spPr>
          <a:xfrm>
            <a:off x="5669287" y="6118166"/>
            <a:ext cx="19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OECD 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5E3365-7570-6397-D13D-36B70C016F91}"/>
              </a:ext>
            </a:extLst>
          </p:cNvPr>
          <p:cNvSpPr txBox="1"/>
          <p:nvPr/>
        </p:nvSpPr>
        <p:spPr>
          <a:xfrm>
            <a:off x="1014160" y="714896"/>
            <a:ext cx="675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Long-</a:t>
            </a:r>
            <a:r>
              <a:rPr lang="fr-FR" sz="2000" dirty="0" err="1"/>
              <a:t>term</a:t>
            </a:r>
            <a:r>
              <a:rPr lang="fr-FR" sz="2000" dirty="0"/>
              <a:t> </a:t>
            </a:r>
            <a:r>
              <a:rPr lang="fr-FR" sz="2000" dirty="0" err="1"/>
              <a:t>interest</a:t>
            </a:r>
            <a:r>
              <a:rPr lang="fr-FR" sz="2000" dirty="0"/>
              <a:t> rate on obligations of a few </a:t>
            </a:r>
            <a:r>
              <a:rPr lang="fr-FR" sz="2000" dirty="0" err="1"/>
              <a:t>European</a:t>
            </a:r>
            <a:r>
              <a:rPr lang="fr-FR" sz="2000" dirty="0"/>
              <a:t> states</a:t>
            </a:r>
          </a:p>
          <a:p>
            <a:r>
              <a:rPr lang="fr-FR" sz="2000" dirty="0"/>
              <a:t>In % par </a:t>
            </a:r>
            <a:r>
              <a:rPr lang="fr-FR" sz="2000" dirty="0" err="1"/>
              <a:t>year</a:t>
            </a:r>
            <a:r>
              <a:rPr lang="fr-FR" sz="2000" dirty="0"/>
              <a:t> (</a:t>
            </a:r>
            <a:r>
              <a:rPr lang="fr-FR" sz="2000" dirty="0" err="1"/>
              <a:t>monthly</a:t>
            </a:r>
            <a:r>
              <a:rPr lang="fr-FR" sz="2000" dirty="0"/>
              <a:t> </a:t>
            </a:r>
            <a:r>
              <a:rPr lang="fr-FR" sz="2000" dirty="0" err="1"/>
              <a:t>average</a:t>
            </a:r>
            <a:r>
              <a:rPr lang="fr-FR" sz="2000" dirty="0"/>
              <a:t>), 1994-2024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349681-0B5F-165D-8F22-E1FB4B1F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3876"/>
            <a:ext cx="8305800" cy="4392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57D38D-67C0-75E1-5291-3AC8330DAB02}"/>
              </a:ext>
            </a:extLst>
          </p:cNvPr>
          <p:cNvSpPr txBox="1"/>
          <p:nvPr/>
        </p:nvSpPr>
        <p:spPr>
          <a:xfrm>
            <a:off x="8994371" y="864528"/>
            <a:ext cx="3231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Interest</a:t>
            </a:r>
            <a:r>
              <a:rPr lang="fr-FR" sz="2000" dirty="0"/>
              <a:t> rates on 10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government</a:t>
            </a:r>
            <a:r>
              <a:rPr lang="fr-FR" sz="2000" dirty="0"/>
              <a:t> bonds </a:t>
            </a:r>
            <a:r>
              <a:rPr lang="fr-FR" sz="2000" dirty="0" err="1"/>
              <a:t>issued</a:t>
            </a:r>
            <a:r>
              <a:rPr lang="fr-FR" sz="2000" dirty="0"/>
              <a:t> in </a:t>
            </a:r>
            <a:r>
              <a:rPr lang="fr-FR" sz="2000" b="1" dirty="0"/>
              <a:t>April 2002 </a:t>
            </a:r>
            <a:r>
              <a:rPr lang="fr-FR" sz="2000" dirty="0"/>
              <a:t>by </a:t>
            </a:r>
            <a:r>
              <a:rPr lang="fr-FR" sz="2000" dirty="0">
                <a:solidFill>
                  <a:srgbClr val="7030A0"/>
                </a:solidFill>
              </a:rPr>
              <a:t>Germany (5,2%), </a:t>
            </a:r>
            <a:r>
              <a:rPr lang="fr-FR" sz="2000" dirty="0">
                <a:solidFill>
                  <a:schemeClr val="accent1"/>
                </a:solidFill>
              </a:rPr>
              <a:t>France (5,2%), </a:t>
            </a:r>
            <a:r>
              <a:rPr lang="fr-FR" sz="2000" dirty="0">
                <a:solidFill>
                  <a:schemeClr val="accent2"/>
                </a:solidFill>
              </a:rPr>
              <a:t>Spain (5,3%), </a:t>
            </a:r>
            <a:r>
              <a:rPr lang="fr-FR" sz="2000" dirty="0" err="1">
                <a:solidFill>
                  <a:schemeClr val="accent6"/>
                </a:solidFill>
              </a:rPr>
              <a:t>Italy</a:t>
            </a:r>
            <a:r>
              <a:rPr lang="fr-FR" sz="2000" dirty="0">
                <a:solidFill>
                  <a:schemeClr val="accent6"/>
                </a:solidFill>
              </a:rPr>
              <a:t> (5,4%) </a:t>
            </a:r>
            <a:r>
              <a:rPr lang="fr-FR" sz="2000" dirty="0"/>
              <a:t>and </a:t>
            </a:r>
            <a:r>
              <a:rPr lang="fr-FR" sz="2000" dirty="0" err="1">
                <a:solidFill>
                  <a:srgbClr val="FF0000"/>
                </a:solidFill>
              </a:rPr>
              <a:t>Greece</a:t>
            </a:r>
            <a:r>
              <a:rPr lang="fr-FR" sz="2000" dirty="0">
                <a:solidFill>
                  <a:srgbClr val="FF0000"/>
                </a:solidFill>
              </a:rPr>
              <a:t> (5,5%)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038998-2D79-9C8A-8ECA-349CA5EC1DDE}"/>
              </a:ext>
            </a:extLst>
          </p:cNvPr>
          <p:cNvSpPr txBox="1"/>
          <p:nvPr/>
        </p:nvSpPr>
        <p:spPr>
          <a:xfrm>
            <a:off x="9809018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A319580-B99C-F367-70EB-A7193004123F}"/>
              </a:ext>
            </a:extLst>
          </p:cNvPr>
          <p:cNvSpPr txBox="1"/>
          <p:nvPr/>
        </p:nvSpPr>
        <p:spPr>
          <a:xfrm>
            <a:off x="9069188" y="2778120"/>
            <a:ext cx="303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Interest</a:t>
            </a:r>
            <a:r>
              <a:rPr lang="fr-FR" sz="2000" dirty="0"/>
              <a:t> rates on 10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government</a:t>
            </a:r>
            <a:r>
              <a:rPr lang="fr-FR" sz="2000" dirty="0"/>
              <a:t> bonds </a:t>
            </a:r>
            <a:r>
              <a:rPr lang="fr-FR" sz="2000" dirty="0" err="1"/>
              <a:t>issued</a:t>
            </a:r>
            <a:r>
              <a:rPr lang="fr-FR" sz="2000" dirty="0"/>
              <a:t> in</a:t>
            </a:r>
            <a:r>
              <a:rPr lang="fr-FR" sz="2000" b="1" dirty="0"/>
              <a:t> Sept 2024 </a:t>
            </a:r>
            <a:r>
              <a:rPr lang="fr-FR" sz="2000" dirty="0"/>
              <a:t>by </a:t>
            </a:r>
            <a:r>
              <a:rPr lang="fr-FR" sz="2000" dirty="0">
                <a:solidFill>
                  <a:srgbClr val="7030A0"/>
                </a:solidFill>
              </a:rPr>
              <a:t>Germany (2,2%),</a:t>
            </a:r>
            <a:r>
              <a:rPr lang="fr-FR" sz="2000" dirty="0">
                <a:solidFill>
                  <a:schemeClr val="accent1"/>
                </a:solidFill>
              </a:rPr>
              <a:t> France (2,9%), </a:t>
            </a:r>
            <a:r>
              <a:rPr lang="fr-FR" sz="2000" dirty="0">
                <a:solidFill>
                  <a:schemeClr val="accent2"/>
                </a:solidFill>
              </a:rPr>
              <a:t>Spain (3%), </a:t>
            </a:r>
            <a:r>
              <a:rPr lang="fr-FR" sz="2000" dirty="0" err="1">
                <a:solidFill>
                  <a:schemeClr val="accent6"/>
                </a:solidFill>
              </a:rPr>
              <a:t>Italy</a:t>
            </a:r>
            <a:r>
              <a:rPr lang="fr-FR" sz="2000" dirty="0">
                <a:solidFill>
                  <a:schemeClr val="accent6"/>
                </a:solidFill>
              </a:rPr>
              <a:t> (3,6%) </a:t>
            </a:r>
            <a:r>
              <a:rPr lang="fr-FR" sz="2000" dirty="0"/>
              <a:t>and </a:t>
            </a:r>
            <a:r>
              <a:rPr lang="fr-FR" sz="2000" dirty="0" err="1">
                <a:solidFill>
                  <a:srgbClr val="FF0000"/>
                </a:solidFill>
              </a:rPr>
              <a:t>Greece</a:t>
            </a:r>
            <a:r>
              <a:rPr lang="fr-FR" sz="2000" dirty="0">
                <a:solidFill>
                  <a:srgbClr val="FF0000"/>
                </a:solidFill>
              </a:rPr>
              <a:t> (3,2%)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8F38F7-0FF7-A2FC-62DF-232103929DE8}"/>
              </a:ext>
            </a:extLst>
          </p:cNvPr>
          <p:cNvSpPr txBox="1"/>
          <p:nvPr/>
        </p:nvSpPr>
        <p:spPr>
          <a:xfrm>
            <a:off x="680489" y="5975498"/>
            <a:ext cx="462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Greece</a:t>
            </a:r>
            <a:r>
              <a:rPr lang="fr-FR" sz="2000" dirty="0">
                <a:solidFill>
                  <a:srgbClr val="FF0000"/>
                </a:solidFill>
              </a:rPr>
              <a:t>  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dirty="0" err="1">
                <a:solidFill>
                  <a:schemeClr val="accent6"/>
                </a:solidFill>
              </a:rPr>
              <a:t>Italy</a:t>
            </a:r>
            <a:r>
              <a:rPr lang="fr-FR" sz="2000" dirty="0">
                <a:solidFill>
                  <a:schemeClr val="accent6"/>
                </a:solidFill>
              </a:rPr>
              <a:t>    </a:t>
            </a:r>
            <a:r>
              <a:rPr lang="fr-FR" sz="2000" dirty="0">
                <a:solidFill>
                  <a:schemeClr val="accent2"/>
                </a:solidFill>
              </a:rPr>
              <a:t>Spain</a:t>
            </a:r>
            <a:r>
              <a:rPr lang="fr-FR" sz="2000" dirty="0"/>
              <a:t>    </a:t>
            </a:r>
            <a:r>
              <a:rPr lang="fr-FR" sz="2000" dirty="0">
                <a:solidFill>
                  <a:schemeClr val="accent1"/>
                </a:solidFill>
              </a:rPr>
              <a:t>France</a:t>
            </a:r>
            <a:r>
              <a:rPr lang="fr-FR" sz="2000" dirty="0"/>
              <a:t>    </a:t>
            </a:r>
            <a:r>
              <a:rPr lang="fr-FR" sz="2000" dirty="0">
                <a:solidFill>
                  <a:srgbClr val="7030A0"/>
                </a:solidFill>
              </a:rPr>
              <a:t>Germany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632746-3112-28CC-5443-115EE4A8A52F}"/>
              </a:ext>
            </a:extLst>
          </p:cNvPr>
          <p:cNvSpPr txBox="1"/>
          <p:nvPr/>
        </p:nvSpPr>
        <p:spPr>
          <a:xfrm>
            <a:off x="9134856" y="4745736"/>
            <a:ext cx="293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Importance of </a:t>
            </a:r>
            <a:r>
              <a:rPr lang="fr-FR" dirty="0" err="1"/>
              <a:t>these</a:t>
            </a:r>
            <a:r>
              <a:rPr lang="fr-FR" dirty="0"/>
              <a:t> rates on </a:t>
            </a:r>
            <a:r>
              <a:rPr lang="fr-FR" b="1" dirty="0"/>
              <a:t>the </a:t>
            </a:r>
            <a:r>
              <a:rPr lang="fr-FR" b="1" dirty="0" err="1"/>
              <a:t>repayment</a:t>
            </a:r>
            <a:r>
              <a:rPr lang="fr-FR" b="1" dirty="0"/>
              <a:t> of </a:t>
            </a:r>
            <a:r>
              <a:rPr lang="fr-FR" b="1" dirty="0" err="1"/>
              <a:t>debt</a:t>
            </a:r>
            <a:r>
              <a:rPr lang="fr-FR" b="1" dirty="0"/>
              <a:t> </a:t>
            </a:r>
          </a:p>
          <a:p>
            <a:r>
              <a:rPr lang="fr-FR" sz="1600" dirty="0"/>
              <a:t>2005 Ex French </a:t>
            </a:r>
            <a:r>
              <a:rPr lang="fr-FR" sz="1600" dirty="0" err="1"/>
              <a:t>debt</a:t>
            </a:r>
            <a:r>
              <a:rPr lang="fr-FR" sz="1600" dirty="0"/>
              <a:t>= 67% of GDP, </a:t>
            </a:r>
            <a:r>
              <a:rPr lang="fr-FR" sz="1600" dirty="0" err="1"/>
              <a:t>payment</a:t>
            </a:r>
            <a:r>
              <a:rPr lang="fr-FR" sz="1600" dirty="0"/>
              <a:t> of </a:t>
            </a:r>
            <a:r>
              <a:rPr lang="fr-FR" sz="1600" dirty="0" err="1"/>
              <a:t>interest</a:t>
            </a:r>
            <a:r>
              <a:rPr lang="fr-FR" sz="1600" dirty="0"/>
              <a:t>= 2,7% of national </a:t>
            </a:r>
            <a:r>
              <a:rPr lang="fr-FR" sz="1600" dirty="0" err="1"/>
              <a:t>wealth</a:t>
            </a:r>
            <a:endParaRPr lang="fr-FR" sz="1600" dirty="0"/>
          </a:p>
          <a:p>
            <a:r>
              <a:rPr lang="fr-FR" sz="1600" dirty="0"/>
              <a:t>2020 </a:t>
            </a:r>
            <a:r>
              <a:rPr lang="fr-FR" sz="1600" dirty="0" err="1"/>
              <a:t>debt</a:t>
            </a:r>
            <a:r>
              <a:rPr lang="fr-FR" sz="1600" dirty="0"/>
              <a:t>= 120% GDP, </a:t>
            </a:r>
            <a:r>
              <a:rPr lang="fr-FR" sz="1600" dirty="0" err="1"/>
              <a:t>payment</a:t>
            </a:r>
            <a:r>
              <a:rPr lang="fr-FR" sz="1600" dirty="0"/>
              <a:t> of </a:t>
            </a:r>
            <a:r>
              <a:rPr lang="fr-FR" sz="1600" dirty="0" err="1"/>
              <a:t>interest</a:t>
            </a:r>
            <a:r>
              <a:rPr lang="fr-FR" sz="1600" dirty="0"/>
              <a:t>= 1,4% of national </a:t>
            </a:r>
            <a:r>
              <a:rPr lang="fr-FR" sz="1600" dirty="0" err="1"/>
              <a:t>wealth</a:t>
            </a:r>
            <a:endParaRPr lang="fr-FR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9ACC85-AF44-17F1-02D5-27D2DD23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F93AF2EF-2985-1275-E015-F0B4C43AD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" y="2039002"/>
            <a:ext cx="5715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671E92-B854-2812-02E2-DEFFE31883EC}"/>
              </a:ext>
            </a:extLst>
          </p:cNvPr>
          <p:cNvSpPr txBox="1"/>
          <p:nvPr/>
        </p:nvSpPr>
        <p:spPr>
          <a:xfrm>
            <a:off x="1292791" y="825430"/>
            <a:ext cx="10022909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JARRING CURRENT ACCOUNTS of the </a:t>
            </a:r>
            <a:r>
              <a:rPr lang="fr-FR" sz="2400" dirty="0" err="1"/>
              <a:t>Southern</a:t>
            </a:r>
            <a:r>
              <a:rPr lang="fr-FR" sz="2400" dirty="0"/>
              <a:t> and </a:t>
            </a:r>
            <a:r>
              <a:rPr lang="fr-FR" sz="2400" dirty="0" err="1"/>
              <a:t>Northern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countries </a:t>
            </a:r>
            <a:r>
              <a:rPr lang="fr-FR" sz="2400" dirty="0" err="1"/>
              <a:t>between</a:t>
            </a:r>
            <a:r>
              <a:rPr lang="fr-FR" sz="2400" dirty="0"/>
              <a:t> 1999 and 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BF61FD-09DE-C098-8AB8-B841648FB15D}"/>
              </a:ext>
            </a:extLst>
          </p:cNvPr>
          <p:cNvSpPr txBox="1"/>
          <p:nvPr/>
        </p:nvSpPr>
        <p:spPr>
          <a:xfrm>
            <a:off x="7910945" y="1698914"/>
            <a:ext cx="2520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From</a:t>
            </a:r>
            <a:r>
              <a:rPr lang="fr-FR" sz="2000" dirty="0"/>
              <a:t> 2002 to 2008, the </a:t>
            </a:r>
            <a:r>
              <a:rPr lang="fr-FR" sz="2000" dirty="0" err="1"/>
              <a:t>surpluses</a:t>
            </a:r>
            <a:r>
              <a:rPr lang="fr-FR" sz="2000" dirty="0"/>
              <a:t> of </a:t>
            </a:r>
            <a:r>
              <a:rPr lang="fr-FR" sz="2000" dirty="0" err="1"/>
              <a:t>northern</a:t>
            </a:r>
            <a:r>
              <a:rPr lang="fr-FR" sz="2000" dirty="0"/>
              <a:t> </a:t>
            </a:r>
            <a:r>
              <a:rPr lang="fr-FR" sz="2000" dirty="0" err="1"/>
              <a:t>European</a:t>
            </a:r>
            <a:r>
              <a:rPr lang="fr-FR" sz="2000" dirty="0"/>
              <a:t> countries correspond to the </a:t>
            </a:r>
            <a:r>
              <a:rPr lang="fr-FR" sz="2000" dirty="0" err="1"/>
              <a:t>deficits</a:t>
            </a:r>
            <a:r>
              <a:rPr lang="fr-FR" sz="2000" dirty="0"/>
              <a:t> of </a:t>
            </a:r>
            <a:r>
              <a:rPr lang="fr-FR" sz="2000" dirty="0" err="1"/>
              <a:t>Southern</a:t>
            </a:r>
            <a:r>
              <a:rPr lang="fr-FR" sz="2000" dirty="0"/>
              <a:t> Europe (</a:t>
            </a:r>
            <a:r>
              <a:rPr lang="fr-FR" sz="2000" dirty="0" err="1"/>
              <a:t>incl</a:t>
            </a:r>
            <a:r>
              <a:rPr lang="fr-FR" sz="2000" dirty="0"/>
              <a:t> France)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6ADCB2-2BDB-2EE4-9632-DF0BA2D82B2D}"/>
              </a:ext>
            </a:extLst>
          </p:cNvPr>
          <p:cNvSpPr txBox="1"/>
          <p:nvPr/>
        </p:nvSpPr>
        <p:spPr>
          <a:xfrm>
            <a:off x="7958878" y="4137692"/>
            <a:ext cx="2472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After</a:t>
            </a:r>
            <a:r>
              <a:rPr lang="fr-FR" sz="2000" dirty="0"/>
              <a:t> 2008-9, </a:t>
            </a:r>
            <a:r>
              <a:rPr lang="fr-FR" sz="2000" dirty="0" err="1">
                <a:solidFill>
                  <a:srgbClr val="FF0000"/>
                </a:solidFill>
              </a:rPr>
              <a:t>Southern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European</a:t>
            </a:r>
            <a:r>
              <a:rPr lang="fr-FR" sz="2000" dirty="0">
                <a:solidFill>
                  <a:srgbClr val="FF0000"/>
                </a:solidFill>
              </a:rPr>
              <a:t> countries are </a:t>
            </a:r>
            <a:r>
              <a:rPr lang="fr-FR" sz="2000" dirty="0" err="1">
                <a:solidFill>
                  <a:srgbClr val="FF0000"/>
                </a:solidFill>
              </a:rPr>
              <a:t>forced</a:t>
            </a:r>
            <a:r>
              <a:rPr lang="fr-FR" sz="2000" dirty="0">
                <a:solidFill>
                  <a:srgbClr val="FF0000"/>
                </a:solidFill>
              </a:rPr>
              <a:t> to </a:t>
            </a:r>
            <a:r>
              <a:rPr lang="fr-FR" sz="2000" dirty="0" err="1">
                <a:solidFill>
                  <a:srgbClr val="FF0000"/>
                </a:solidFill>
              </a:rPr>
              <a:t>reduce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their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deficits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and </a:t>
            </a:r>
            <a:r>
              <a:rPr lang="fr-FR" sz="2000" dirty="0" err="1"/>
              <a:t>implement</a:t>
            </a:r>
            <a:r>
              <a:rPr lang="fr-FR" sz="2000" dirty="0"/>
              <a:t> </a:t>
            </a:r>
            <a:r>
              <a:rPr lang="fr-FR" sz="2000" dirty="0" err="1"/>
              <a:t>austerity</a:t>
            </a:r>
            <a:r>
              <a:rPr lang="fr-FR" sz="2000" dirty="0"/>
              <a:t> </a:t>
            </a:r>
            <a:r>
              <a:rPr lang="fr-FR" sz="2000" dirty="0" err="1"/>
              <a:t>policies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86C900-CA71-8516-0974-802F0F5BF5B2}"/>
              </a:ext>
            </a:extLst>
          </p:cNvPr>
          <p:cNvSpPr txBox="1"/>
          <p:nvPr/>
        </p:nvSpPr>
        <p:spPr>
          <a:xfrm>
            <a:off x="38636" y="38634"/>
            <a:ext cx="484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17C1B1-FF5C-65EF-C3E4-F44AC7F752FB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         </a:t>
            </a:r>
            <a:r>
              <a:rPr lang="fr-FR" sz="2400" dirty="0" err="1">
                <a:solidFill>
                  <a:schemeClr val="bg1"/>
                </a:solidFill>
              </a:rPr>
              <a:t>Jarring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current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accounts</a:t>
            </a:r>
            <a:r>
              <a:rPr lang="fr-FR" sz="2400" dirty="0">
                <a:solidFill>
                  <a:schemeClr val="bg1"/>
                </a:solidFill>
              </a:rPr>
              <a:t> in the EU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E552A6-F7A0-82DD-9FC1-796DE937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DF27C-E226-AADC-8213-F485AC42F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9C49D28-52DA-F977-F872-5A2A6204A040}"/>
              </a:ext>
            </a:extLst>
          </p:cNvPr>
          <p:cNvSpPr txBox="1"/>
          <p:nvPr/>
        </p:nvSpPr>
        <p:spPr>
          <a:xfrm>
            <a:off x="2024743" y="1197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D4B005-3075-840A-0E3B-916B7B3C2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"/>
          <a:stretch/>
        </p:blipFill>
        <p:spPr>
          <a:xfrm>
            <a:off x="0" y="1487268"/>
            <a:ext cx="8642244" cy="44998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76C2321-B482-48DF-CF6C-592886272766}"/>
              </a:ext>
            </a:extLst>
          </p:cNvPr>
          <p:cNvSpPr txBox="1"/>
          <p:nvPr/>
        </p:nvSpPr>
        <p:spPr>
          <a:xfrm>
            <a:off x="246743" y="356507"/>
            <a:ext cx="839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account</a:t>
            </a:r>
            <a:r>
              <a:rPr lang="fr-FR" sz="2400" dirty="0"/>
              <a:t> balances of Germany, France, </a:t>
            </a:r>
            <a:r>
              <a:rPr lang="fr-FR" sz="2400" dirty="0" err="1"/>
              <a:t>Italy</a:t>
            </a:r>
            <a:r>
              <a:rPr lang="fr-FR" sz="2400" dirty="0"/>
              <a:t>, Spain and Portugal in % of GDP </a:t>
            </a:r>
            <a:r>
              <a:rPr lang="fr-FR" sz="2400" dirty="0" err="1"/>
              <a:t>from</a:t>
            </a:r>
            <a:r>
              <a:rPr lang="fr-FR" sz="2400" dirty="0"/>
              <a:t> 2002 to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4A9961-6DEB-0632-441D-028BAA08DC87}"/>
              </a:ext>
            </a:extLst>
          </p:cNvPr>
          <p:cNvSpPr txBox="1"/>
          <p:nvPr/>
        </p:nvSpPr>
        <p:spPr>
          <a:xfrm>
            <a:off x="8685895" y="1233714"/>
            <a:ext cx="3106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 2008, </a:t>
            </a:r>
            <a:r>
              <a:rPr lang="fr-FR" sz="2000" dirty="0" err="1"/>
              <a:t>deficit</a:t>
            </a:r>
            <a:r>
              <a:rPr lang="fr-FR" sz="2000" dirty="0"/>
              <a:t> of 9% for Spain and 12% of GDP for </a:t>
            </a:r>
            <a:r>
              <a:rPr lang="fr-FR" sz="2000" dirty="0">
                <a:solidFill>
                  <a:schemeClr val="accent6"/>
                </a:solidFill>
              </a:rPr>
              <a:t>Portugal</a:t>
            </a:r>
            <a:r>
              <a:rPr lang="fr-FR" sz="2000" dirty="0"/>
              <a:t>. The </a:t>
            </a:r>
            <a:r>
              <a:rPr lang="fr-FR" sz="2000" dirty="0" err="1"/>
              <a:t>subprime</a:t>
            </a:r>
            <a:r>
              <a:rPr lang="fr-FR" sz="2000" dirty="0"/>
              <a:t> </a:t>
            </a:r>
            <a:r>
              <a:rPr lang="fr-FR" sz="2000" dirty="0" err="1"/>
              <a:t>crisis</a:t>
            </a:r>
            <a:r>
              <a:rPr lang="fr-FR" sz="2000" dirty="0"/>
              <a:t> in 2008 has </a:t>
            </a:r>
            <a:r>
              <a:rPr lang="fr-FR" sz="2000" dirty="0" err="1"/>
              <a:t>led</a:t>
            </a:r>
            <a:r>
              <a:rPr lang="fr-FR" sz="2000" dirty="0"/>
              <a:t> </a:t>
            </a:r>
            <a:r>
              <a:rPr lang="fr-FR" sz="2000" dirty="0" err="1"/>
              <a:t>these</a:t>
            </a:r>
            <a:r>
              <a:rPr lang="fr-FR" sz="2000" dirty="0"/>
              <a:t> countries to </a:t>
            </a:r>
            <a:r>
              <a:rPr lang="fr-FR" sz="2000" dirty="0" err="1"/>
              <a:t>improve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C.A. balance</a:t>
            </a:r>
          </a:p>
          <a:p>
            <a:r>
              <a:rPr lang="fr-FR" sz="2000" dirty="0"/>
              <a:t>2020: </a:t>
            </a:r>
            <a:r>
              <a:rPr lang="fr-FR" sz="2000" dirty="0">
                <a:solidFill>
                  <a:schemeClr val="accent2"/>
                </a:solidFill>
              </a:rPr>
              <a:t>Spain</a:t>
            </a:r>
            <a:r>
              <a:rPr lang="fr-FR" sz="2000" dirty="0"/>
              <a:t> +0,8%,</a:t>
            </a:r>
            <a:r>
              <a:rPr lang="fr-FR" sz="2000" dirty="0">
                <a:solidFill>
                  <a:srgbClr val="7030A0"/>
                </a:solidFill>
              </a:rPr>
              <a:t> </a:t>
            </a:r>
            <a:r>
              <a:rPr lang="fr-FR" sz="2000" dirty="0" err="1">
                <a:solidFill>
                  <a:srgbClr val="7030A0"/>
                </a:solidFill>
              </a:rPr>
              <a:t>Italy</a:t>
            </a:r>
            <a:r>
              <a:rPr lang="fr-FR" sz="2000" dirty="0"/>
              <a:t> +3,7%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970118-492F-D3C2-9E2F-E4B0AC2A3E8B}"/>
              </a:ext>
            </a:extLst>
          </p:cNvPr>
          <p:cNvSpPr txBox="1"/>
          <p:nvPr/>
        </p:nvSpPr>
        <p:spPr>
          <a:xfrm>
            <a:off x="8606972" y="3854450"/>
            <a:ext cx="3802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 the 2000’s, </a:t>
            </a:r>
            <a:r>
              <a:rPr lang="fr-FR" sz="2000" b="1" dirty="0"/>
              <a:t>important </a:t>
            </a:r>
            <a:r>
              <a:rPr lang="fr-FR" sz="2000" b="1" dirty="0" err="1"/>
              <a:t>loans</a:t>
            </a:r>
            <a:r>
              <a:rPr lang="fr-FR" sz="2000" b="1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Germany to the </a:t>
            </a:r>
            <a:r>
              <a:rPr lang="fr-FR" sz="2000" dirty="0" err="1"/>
              <a:t>Southern</a:t>
            </a:r>
            <a:r>
              <a:rPr lang="fr-FR" sz="2000" dirty="0"/>
              <a:t> </a:t>
            </a:r>
            <a:r>
              <a:rPr lang="fr-FR" sz="2000" dirty="0" err="1"/>
              <a:t>European</a:t>
            </a:r>
            <a:r>
              <a:rPr lang="fr-FR" sz="2000" dirty="0"/>
              <a:t> countries, </a:t>
            </a:r>
            <a:r>
              <a:rPr lang="fr-FR" sz="2000" dirty="0" err="1"/>
              <a:t>this</a:t>
            </a:r>
            <a:r>
              <a:rPr lang="fr-FR" sz="2000" dirty="0"/>
              <a:t> situation </a:t>
            </a:r>
            <a:r>
              <a:rPr lang="fr-FR" sz="2000" dirty="0" err="1"/>
              <a:t>changed</a:t>
            </a:r>
            <a:r>
              <a:rPr lang="fr-FR" sz="2000" dirty="0"/>
              <a:t> in 2008, </a:t>
            </a:r>
            <a:r>
              <a:rPr lang="fr-FR" sz="2000" dirty="0" err="1"/>
              <a:t>when</a:t>
            </a:r>
            <a:r>
              <a:rPr lang="fr-FR" sz="2000" dirty="0"/>
              <a:t> Germany </a:t>
            </a:r>
            <a:r>
              <a:rPr lang="fr-FR" sz="2000" dirty="0" err="1"/>
              <a:t>stopped</a:t>
            </a:r>
            <a:r>
              <a:rPr lang="fr-FR" sz="2000" dirty="0"/>
              <a:t> </a:t>
            </a:r>
            <a:r>
              <a:rPr lang="fr-FR" sz="2000" dirty="0" err="1"/>
              <a:t>lending</a:t>
            </a:r>
            <a:r>
              <a:rPr lang="fr-FR" sz="2000" dirty="0"/>
              <a:t> money </a:t>
            </a:r>
            <a:r>
              <a:rPr lang="fr-FR" sz="2000" dirty="0" err="1"/>
              <a:t>within</a:t>
            </a:r>
            <a:r>
              <a:rPr lang="fr-FR" sz="2000" dirty="0"/>
              <a:t> the </a:t>
            </a:r>
            <a:r>
              <a:rPr lang="fr-FR" sz="2000" dirty="0" err="1"/>
              <a:t>Eurozone</a:t>
            </a:r>
            <a:r>
              <a:rPr lang="fr-FR" sz="20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2F924-C51A-0E53-7625-12D8F0631CCC}"/>
              </a:ext>
            </a:extLst>
          </p:cNvPr>
          <p:cNvSpPr txBox="1"/>
          <p:nvPr/>
        </p:nvSpPr>
        <p:spPr>
          <a:xfrm>
            <a:off x="116586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C28846-3F3A-BA22-19EC-D54AC4453710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Current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account</a:t>
            </a:r>
            <a:r>
              <a:rPr lang="fr-FR" sz="2400" dirty="0">
                <a:solidFill>
                  <a:schemeClr val="bg1"/>
                </a:solidFill>
              </a:rPr>
              <a:t> balances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D6EBFC6-3B84-39E7-F183-5A4F21714C26}"/>
              </a:ext>
            </a:extLst>
          </p:cNvPr>
          <p:cNvSpPr txBox="1"/>
          <p:nvPr/>
        </p:nvSpPr>
        <p:spPr>
          <a:xfrm>
            <a:off x="59055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4B0A3B-1DB6-D4BF-5B4D-C21CA164078F}"/>
              </a:ext>
            </a:extLst>
          </p:cNvPr>
          <p:cNvSpPr txBox="1"/>
          <p:nvPr/>
        </p:nvSpPr>
        <p:spPr>
          <a:xfrm>
            <a:off x="76201" y="6155440"/>
            <a:ext cx="1214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 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leading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to a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slowdown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economic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activity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and massive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unemployment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(2013: Spain 25%, Portugal 17%,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Italy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13%, France 10%, Germany </a:t>
            </a:r>
            <a:r>
              <a:rPr lang="fr-FR" altLang="fr-FR" b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5%)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364B3E-1263-366D-EC67-FAB8F088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7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63C77BC-46C1-664E-A16B-2E86F777AA04}" type="slidenum">
              <a:rPr lang="fr-FR" sz="2000" b="1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z="2000" b="1"/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/>
          <a:stretch>
            <a:fillRect/>
          </a:stretch>
        </p:blipFill>
        <p:spPr bwMode="auto">
          <a:xfrm>
            <a:off x="-41274" y="1143001"/>
            <a:ext cx="82327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ZoneTexte 4"/>
          <p:cNvSpPr txBox="1">
            <a:spLocks noChangeArrowheads="1"/>
          </p:cNvSpPr>
          <p:nvPr/>
        </p:nvSpPr>
        <p:spPr bwMode="auto">
          <a:xfrm>
            <a:off x="653469" y="318016"/>
            <a:ext cx="6680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err="1">
                <a:solidFill>
                  <a:srgbClr val="000000"/>
                </a:solidFill>
              </a:rPr>
              <a:t>Market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shares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within</a:t>
            </a:r>
            <a:r>
              <a:rPr lang="fr-FR" sz="2400" dirty="0">
                <a:solidFill>
                  <a:srgbClr val="000000"/>
                </a:solidFill>
              </a:rPr>
              <a:t> the </a:t>
            </a:r>
            <a:r>
              <a:rPr lang="fr-FR" sz="2400" dirty="0" err="1">
                <a:solidFill>
                  <a:srgbClr val="000000"/>
                </a:solidFill>
              </a:rPr>
              <a:t>Eurozone</a:t>
            </a:r>
            <a:r>
              <a:rPr lang="fr-FR" sz="2400" dirty="0">
                <a:solidFill>
                  <a:srgbClr val="000000"/>
                </a:solidFill>
              </a:rPr>
              <a:t> 1998-2009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FE7075-AC70-154C-B891-F146CC3FB859}"/>
              </a:ext>
            </a:extLst>
          </p:cNvPr>
          <p:cNvSpPr txBox="1"/>
          <p:nvPr/>
        </p:nvSpPr>
        <p:spPr>
          <a:xfrm>
            <a:off x="3771900" y="6534150"/>
            <a:ext cx="43434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Source : OFCE, 2010</a:t>
            </a:r>
            <a:endParaRPr lang="fr-FR" sz="15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AC7CB6-B363-5DE8-9431-5C5470FA5D09}"/>
              </a:ext>
            </a:extLst>
          </p:cNvPr>
          <p:cNvSpPr txBox="1"/>
          <p:nvPr/>
        </p:nvSpPr>
        <p:spPr>
          <a:xfrm>
            <a:off x="8439150" y="1809750"/>
            <a:ext cx="3752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share</a:t>
            </a:r>
            <a:r>
              <a:rPr lang="fr-FR" sz="2400" dirty="0"/>
              <a:t> of Germany in the EU </a:t>
            </a:r>
            <a:r>
              <a:rPr lang="fr-FR" sz="2400" dirty="0" err="1"/>
              <a:t>between</a:t>
            </a:r>
            <a:r>
              <a:rPr lang="fr-FR" sz="2400" dirty="0"/>
              <a:t> 2001 and 2010: + 15% </a:t>
            </a:r>
            <a:r>
              <a:rPr lang="fr-FR" sz="2400" dirty="0" err="1"/>
              <a:t>while</a:t>
            </a:r>
            <a:r>
              <a:rPr lang="fr-FR" sz="2400" dirty="0"/>
              <a:t> France, </a:t>
            </a:r>
            <a:r>
              <a:rPr lang="fr-FR" sz="2400" dirty="0" err="1"/>
              <a:t>Italy</a:t>
            </a:r>
            <a:r>
              <a:rPr lang="fr-FR" sz="2400" dirty="0"/>
              <a:t> and </a:t>
            </a:r>
            <a:r>
              <a:rPr lang="fr-FR" sz="2400" dirty="0" err="1"/>
              <a:t>Spain’s</a:t>
            </a:r>
            <a:r>
              <a:rPr lang="fr-FR" sz="2400" dirty="0"/>
              <a:t> </a:t>
            </a:r>
            <a:r>
              <a:rPr lang="fr-FR" sz="2400" dirty="0" err="1"/>
              <a:t>shares</a:t>
            </a:r>
            <a:r>
              <a:rPr lang="fr-FR" sz="2400" dirty="0"/>
              <a:t> </a:t>
            </a:r>
            <a:r>
              <a:rPr lang="fr-FR" sz="2400" dirty="0" err="1"/>
              <a:t>were</a:t>
            </a:r>
            <a:r>
              <a:rPr lang="fr-FR" sz="2400" dirty="0"/>
              <a:t> </a:t>
            </a:r>
            <a:r>
              <a:rPr lang="fr-FR" sz="2400" dirty="0" err="1"/>
              <a:t>decreasing</a:t>
            </a:r>
            <a:endParaRPr lang="fr-FR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B67385-24C8-6AC0-81C4-011886C87741}"/>
              </a:ext>
            </a:extLst>
          </p:cNvPr>
          <p:cNvSpPr txBox="1"/>
          <p:nvPr/>
        </p:nvSpPr>
        <p:spPr>
          <a:xfrm>
            <a:off x="11353800" y="133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D62FFE-4608-4DA7-F1E9-79719959FB00}"/>
              </a:ext>
            </a:extLst>
          </p:cNvPr>
          <p:cNvSpPr txBox="1"/>
          <p:nvPr/>
        </p:nvSpPr>
        <p:spPr>
          <a:xfrm>
            <a:off x="9161495" y="0"/>
            <a:ext cx="306462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France and </a:t>
            </a:r>
            <a:r>
              <a:rPr lang="fr-FR" sz="2400" dirty="0" err="1">
                <a:solidFill>
                  <a:schemeClr val="bg1"/>
                </a:solidFill>
              </a:rPr>
              <a:t>Germany’s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competitiveness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policy</a:t>
            </a:r>
            <a:r>
              <a:rPr lang="fr-FR" sz="2400" dirty="0">
                <a:solidFill>
                  <a:schemeClr val="bg1"/>
                </a:solidFill>
              </a:rPr>
              <a:t>, a case of non-</a:t>
            </a:r>
            <a:r>
              <a:rPr lang="fr-FR" sz="2400" dirty="0" err="1">
                <a:solidFill>
                  <a:schemeClr val="bg1"/>
                </a:solidFill>
              </a:rPr>
              <a:t>cooperation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EDF0CD6-9B6D-A8BC-FFC4-7DD07CBDA8F4}"/>
              </a:ext>
            </a:extLst>
          </p:cNvPr>
          <p:cNvSpPr txBox="1"/>
          <p:nvPr/>
        </p:nvSpPr>
        <p:spPr>
          <a:xfrm>
            <a:off x="8534401" y="4019550"/>
            <a:ext cx="3386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German </a:t>
            </a:r>
            <a:r>
              <a:rPr lang="fr-FR" sz="2400" dirty="0" err="1">
                <a:solidFill>
                  <a:srgbClr val="FF0000"/>
                </a:solidFill>
              </a:rPr>
              <a:t>trade</a:t>
            </a:r>
            <a:r>
              <a:rPr lang="fr-FR" sz="2400" dirty="0">
                <a:solidFill>
                  <a:srgbClr val="FF0000"/>
                </a:solidFill>
              </a:rPr>
              <a:t> surplus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fr-FR" sz="2400" dirty="0" err="1"/>
              <a:t>led</a:t>
            </a:r>
            <a:r>
              <a:rPr lang="fr-FR" sz="2400" dirty="0"/>
              <a:t> to an </a:t>
            </a:r>
            <a:r>
              <a:rPr lang="fr-FR" sz="2400" dirty="0" err="1">
                <a:solidFill>
                  <a:srgbClr val="FF0000"/>
                </a:solidFill>
              </a:rPr>
              <a:t>increase</a:t>
            </a:r>
            <a:r>
              <a:rPr lang="fr-FR" sz="2400" dirty="0">
                <a:solidFill>
                  <a:srgbClr val="FF0000"/>
                </a:solidFill>
              </a:rPr>
              <a:t> of the €,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degraded</a:t>
            </a:r>
            <a:r>
              <a:rPr lang="fr-FR" sz="2400" dirty="0"/>
              <a:t> </a:t>
            </a:r>
            <a:r>
              <a:rPr lang="fr-FR" sz="2400" dirty="0" err="1"/>
              <a:t>Southern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countries’ </a:t>
            </a:r>
            <a:r>
              <a:rPr lang="fr-FR" sz="2400" dirty="0" err="1"/>
              <a:t>competitiveness</a:t>
            </a:r>
            <a:r>
              <a:rPr lang="fr-FR" sz="2400" dirty="0"/>
              <a:t> </a:t>
            </a:r>
            <a:r>
              <a:rPr lang="fr-FR" sz="2400" dirty="0" err="1"/>
              <a:t>even</a:t>
            </a:r>
            <a:r>
              <a:rPr lang="fr-FR" sz="2400" dirty="0"/>
              <a:t> </a:t>
            </a:r>
            <a:r>
              <a:rPr lang="fr-FR" sz="2400" dirty="0" err="1"/>
              <a:t>further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992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3A2A2A8-CD3F-C245-8AAD-88609CFFED55}" type="slidenum">
              <a:rPr lang="fr-FR" sz="2000" b="1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z="2000" b="1"/>
          </a:p>
        </p:txBody>
      </p:sp>
      <p:pic>
        <p:nvPicPr>
          <p:cNvPr id="4710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1"/>
            <a:ext cx="71628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094BD4-C974-454A-A2B9-C9132DA19CEC}"/>
              </a:ext>
            </a:extLst>
          </p:cNvPr>
          <p:cNvSpPr txBox="1"/>
          <p:nvPr/>
        </p:nvSpPr>
        <p:spPr>
          <a:xfrm>
            <a:off x="0" y="4168775"/>
            <a:ext cx="38100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kern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Source : Alternatives Economiques, 2011</a:t>
            </a:r>
            <a:r>
              <a:rPr lang="fr-FR" sz="15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7109" name="ZoneTexte 2"/>
          <p:cNvSpPr txBox="1">
            <a:spLocks noChangeArrowheads="1"/>
          </p:cNvSpPr>
          <p:nvPr/>
        </p:nvSpPr>
        <p:spPr bwMode="auto">
          <a:xfrm>
            <a:off x="533400" y="19051"/>
            <a:ext cx="737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0000"/>
                </a:solidFill>
              </a:rPr>
              <a:t>Evolution of  Unit Labour </a:t>
            </a:r>
            <a:r>
              <a:rPr lang="fr-FR" sz="2400" dirty="0" err="1">
                <a:solidFill>
                  <a:srgbClr val="000000"/>
                </a:solidFill>
              </a:rPr>
              <a:t>Costs</a:t>
            </a:r>
            <a:r>
              <a:rPr lang="fr-FR" sz="2400" dirty="0">
                <a:solidFill>
                  <a:srgbClr val="000000"/>
                </a:solidFill>
              </a:rPr>
              <a:t> in the </a:t>
            </a:r>
            <a:r>
              <a:rPr lang="fr-FR" sz="2400" dirty="0" err="1">
                <a:solidFill>
                  <a:srgbClr val="000000"/>
                </a:solidFill>
              </a:rPr>
              <a:t>market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sector</a:t>
            </a:r>
            <a:endParaRPr lang="fr-FR" sz="2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0000"/>
                </a:solidFill>
              </a:rPr>
              <a:t>2000-2009, in %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419100" y="4667251"/>
            <a:ext cx="9144000" cy="232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9900CC"/>
                </a:solidFill>
              </a:rPr>
              <a:t>ULC</a:t>
            </a:r>
            <a:r>
              <a:rPr lang="fr-FR" sz="2000" dirty="0">
                <a:solidFill>
                  <a:srgbClr val="000000"/>
                </a:solidFill>
              </a:rPr>
              <a:t> =</a:t>
            </a:r>
            <a:r>
              <a:rPr lang="fr-FR" sz="2000" dirty="0" err="1">
                <a:solidFill>
                  <a:srgbClr val="000000"/>
                </a:solidFill>
              </a:rPr>
              <a:t>necessary</a:t>
            </a:r>
            <a:r>
              <a:rPr lang="fr-FR" sz="2000" dirty="0">
                <a:solidFill>
                  <a:srgbClr val="000000"/>
                </a:solidFill>
              </a:rPr>
              <a:t>  labour </a:t>
            </a:r>
            <a:r>
              <a:rPr lang="fr-FR" sz="2000" dirty="0" err="1">
                <a:solidFill>
                  <a:srgbClr val="000000"/>
                </a:solidFill>
              </a:rPr>
              <a:t>cost</a:t>
            </a:r>
            <a:r>
              <a:rPr lang="fr-FR" sz="2000" dirty="0">
                <a:solidFill>
                  <a:srgbClr val="000000"/>
                </a:solidFill>
              </a:rPr>
              <a:t> for the production of one Unit of real GDP 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2000" dirty="0" err="1">
                <a:solidFill>
                  <a:srgbClr val="000000"/>
                </a:solidFill>
              </a:rPr>
              <a:t>Depends</a:t>
            </a:r>
            <a:r>
              <a:rPr lang="fr-FR" sz="2000" dirty="0">
                <a:solidFill>
                  <a:srgbClr val="000000"/>
                </a:solidFill>
              </a:rPr>
              <a:t> on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dirty="0">
                <a:solidFill>
                  <a:srgbClr val="000000"/>
                </a:solidFill>
              </a:rPr>
              <a:t>Real </a:t>
            </a:r>
            <a:r>
              <a:rPr lang="fr-FR" sz="2000" dirty="0" err="1">
                <a:solidFill>
                  <a:srgbClr val="000000"/>
                </a:solidFill>
              </a:rPr>
              <a:t>wages</a:t>
            </a:r>
            <a:r>
              <a:rPr lang="fr-FR" sz="2000" dirty="0">
                <a:solidFill>
                  <a:srgbClr val="000000"/>
                </a:solidFill>
              </a:rPr>
              <a:t> per </a:t>
            </a:r>
            <a:r>
              <a:rPr lang="fr-FR" sz="2000" dirty="0" err="1">
                <a:solidFill>
                  <a:srgbClr val="000000"/>
                </a:solidFill>
              </a:rPr>
              <a:t>head</a:t>
            </a:r>
            <a:endParaRPr lang="fr-FR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dirty="0" err="1">
                <a:solidFill>
                  <a:srgbClr val="000000"/>
                </a:solidFill>
              </a:rPr>
              <a:t>Productivity</a:t>
            </a:r>
            <a:r>
              <a:rPr lang="fr-FR" sz="2000" dirty="0">
                <a:solidFill>
                  <a:srgbClr val="000000"/>
                </a:solidFill>
              </a:rPr>
              <a:t> per </a:t>
            </a:r>
            <a:r>
              <a:rPr lang="fr-FR" sz="2000" dirty="0" err="1">
                <a:solidFill>
                  <a:srgbClr val="000000"/>
                </a:solidFill>
              </a:rPr>
              <a:t>head</a:t>
            </a:r>
            <a:endParaRPr lang="fr-FR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2000" dirty="0">
                <a:solidFill>
                  <a:srgbClr val="000000"/>
                </a:solidFill>
              </a:rPr>
              <a:t>Inflation (</a:t>
            </a:r>
            <a:r>
              <a:rPr lang="fr-FR" sz="2000" dirty="0" err="1">
                <a:solidFill>
                  <a:srgbClr val="000000"/>
                </a:solidFill>
              </a:rPr>
              <a:t>deflated</a:t>
            </a:r>
            <a:r>
              <a:rPr lang="fr-FR" sz="2000" dirty="0">
                <a:solidFill>
                  <a:srgbClr val="000000"/>
                </a:solidFill>
              </a:rPr>
              <a:t> GDP)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1B7FE3-C96A-9307-F33E-8E4D9351E0A9}"/>
              </a:ext>
            </a:extLst>
          </p:cNvPr>
          <p:cNvSpPr txBox="1"/>
          <p:nvPr/>
        </p:nvSpPr>
        <p:spPr>
          <a:xfrm>
            <a:off x="9161495" y="0"/>
            <a:ext cx="306462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France and </a:t>
            </a:r>
            <a:r>
              <a:rPr lang="fr-FR" sz="2400" dirty="0" err="1">
                <a:solidFill>
                  <a:schemeClr val="bg1"/>
                </a:solidFill>
              </a:rPr>
              <a:t>Germany’s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competitiveness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policy</a:t>
            </a:r>
            <a:r>
              <a:rPr lang="fr-FR" sz="2400" dirty="0">
                <a:solidFill>
                  <a:schemeClr val="bg1"/>
                </a:solidFill>
              </a:rPr>
              <a:t>, a case of non-</a:t>
            </a:r>
            <a:r>
              <a:rPr lang="fr-FR" sz="2400" dirty="0" err="1">
                <a:solidFill>
                  <a:schemeClr val="bg1"/>
                </a:solidFill>
              </a:rPr>
              <a:t>cooperation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F93623-F1DA-FF36-5303-5F644762FBB7}"/>
              </a:ext>
            </a:extLst>
          </p:cNvPr>
          <p:cNvSpPr txBox="1"/>
          <p:nvPr/>
        </p:nvSpPr>
        <p:spPr>
          <a:xfrm>
            <a:off x="8858250" y="1790700"/>
            <a:ext cx="3333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Explanation</a:t>
            </a:r>
            <a:r>
              <a:rPr lang="fr-FR" sz="2400" dirty="0"/>
              <a:t> of the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France and </a:t>
            </a:r>
            <a:r>
              <a:rPr lang="fr-FR" sz="2400" dirty="0" err="1"/>
              <a:t>Germany’s</a:t>
            </a:r>
            <a:r>
              <a:rPr lang="fr-FR" sz="2400" dirty="0"/>
              <a:t> ULC: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Inflation </a:t>
            </a:r>
            <a:r>
              <a:rPr lang="fr-FR" sz="2400" dirty="0" err="1"/>
              <a:t>higher</a:t>
            </a:r>
            <a:r>
              <a:rPr lang="fr-FR" sz="2400" dirty="0"/>
              <a:t> in France (1,8% </a:t>
            </a:r>
            <a:r>
              <a:rPr lang="fr-FR" sz="2400" dirty="0" err="1"/>
              <a:t>while</a:t>
            </a:r>
            <a:r>
              <a:rPr lang="fr-FR" sz="2400" dirty="0"/>
              <a:t> - </a:t>
            </a:r>
            <a:r>
              <a:rPr lang="fr-FR" sz="2400" dirty="0" err="1"/>
              <a:t>than</a:t>
            </a:r>
            <a:r>
              <a:rPr lang="fr-FR" sz="2400" dirty="0"/>
              <a:t> 1% in Germany)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Hartz </a:t>
            </a:r>
            <a:r>
              <a:rPr lang="fr-FR" sz="2400" dirty="0" err="1">
                <a:solidFill>
                  <a:srgbClr val="FF0000"/>
                </a:solidFill>
              </a:rPr>
              <a:t>laws</a:t>
            </a:r>
            <a:r>
              <a:rPr lang="fr-FR" sz="2400" dirty="0">
                <a:solidFill>
                  <a:srgbClr val="FF0000"/>
                </a:solidFill>
              </a:rPr>
              <a:t> 2003-24: </a:t>
            </a:r>
            <a:r>
              <a:rPr lang="fr-FR" sz="2400" dirty="0" err="1">
                <a:solidFill>
                  <a:srgbClr val="FF0000"/>
                </a:solidFill>
              </a:rPr>
              <a:t>liberalisation</a:t>
            </a:r>
            <a:r>
              <a:rPr lang="fr-FR" sz="2400" dirty="0">
                <a:solidFill>
                  <a:srgbClr val="FF0000"/>
                </a:solidFill>
              </a:rPr>
              <a:t> of the job </a:t>
            </a:r>
            <a:r>
              <a:rPr lang="fr-FR" sz="2400" dirty="0" err="1">
                <a:solidFill>
                  <a:srgbClr val="FF0000"/>
                </a:solidFill>
              </a:rPr>
              <a:t>markets</a:t>
            </a:r>
            <a:r>
              <a:rPr lang="fr-FR" sz="2400" dirty="0">
                <a:solidFill>
                  <a:srgbClr val="FF0000"/>
                </a:solidFill>
              </a:rPr>
              <a:t>  </a:t>
            </a:r>
            <a:r>
              <a:rPr lang="fr-FR" sz="2400" dirty="0"/>
              <a:t>(</a:t>
            </a:r>
            <a:r>
              <a:rPr lang="fr-FR" sz="2400" dirty="0" err="1"/>
              <a:t>minijobs</a:t>
            </a:r>
            <a:r>
              <a:rPr lang="fr-FR" sz="2400" dirty="0"/>
              <a:t>..) and </a:t>
            </a:r>
            <a:r>
              <a:rPr lang="fr-FR" sz="2400" dirty="0" err="1"/>
              <a:t>downpressure</a:t>
            </a:r>
            <a:r>
              <a:rPr lang="fr-FR" sz="2400" dirty="0"/>
              <a:t> on </a:t>
            </a:r>
            <a:r>
              <a:rPr lang="fr-FR" sz="2400" dirty="0" err="1"/>
              <a:t>wages</a:t>
            </a:r>
            <a:r>
              <a:rPr lang="fr-FR" sz="2400" dirty="0"/>
              <a:t> in the post-</a:t>
            </a:r>
            <a:r>
              <a:rPr lang="fr-FR" sz="2400" dirty="0" err="1"/>
              <a:t>reunification</a:t>
            </a:r>
            <a:r>
              <a:rPr lang="fr-FR" sz="2400" dirty="0"/>
              <a:t> </a:t>
            </a:r>
            <a:r>
              <a:rPr lang="fr-FR" sz="2400" dirty="0" err="1"/>
              <a:t>context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826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9A2B62-25F6-B2F6-D428-6EEC5631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399E9E-C94A-D80B-43D4-EA17ED0B502E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Conclusion for 2000-2015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A1F0E2-E66D-90DD-CD41-F21860178DA9}"/>
              </a:ext>
            </a:extLst>
          </p:cNvPr>
          <p:cNvSpPr txBox="1"/>
          <p:nvPr/>
        </p:nvSpPr>
        <p:spPr>
          <a:xfrm>
            <a:off x="19050" y="860709"/>
            <a:ext cx="923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Increased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competitiveness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Germany (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both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price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and non-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price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) to the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detriment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France, Spain,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Italy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, </a:t>
            </a:r>
          </a:p>
          <a:p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Post 2008: Spain, Portugal, Ireland and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Greece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had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to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decrease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their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Labour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Cost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Units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to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compensate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for the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loss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of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competitiveness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toward</a:t>
            </a:r>
            <a:r>
              <a:rPr 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Germany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DA3BCC-E3B9-2D49-76A1-4F3D3C7390CE}"/>
              </a:ext>
            </a:extLst>
          </p:cNvPr>
          <p:cNvSpPr txBox="1"/>
          <p:nvPr/>
        </p:nvSpPr>
        <p:spPr>
          <a:xfrm>
            <a:off x="76200" y="2415888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Particularly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true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for the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industry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D64F9B-E3C9-8530-8D91-4BDF3667E915}"/>
              </a:ext>
            </a:extLst>
          </p:cNvPr>
          <p:cNvSpPr txBox="1"/>
          <p:nvPr/>
        </p:nvSpPr>
        <p:spPr>
          <a:xfrm>
            <a:off x="95250" y="3058390"/>
            <a:ext cx="862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 Trade surplus 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for Germany,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which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granted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loans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to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Southern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Europe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that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had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to finance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its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deficit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until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2009-10)</a:t>
            </a:r>
            <a:endParaRPr lang="fr-FR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4EB828-34D9-F4FD-619A-B88A7022A62F}"/>
              </a:ext>
            </a:extLst>
          </p:cNvPr>
          <p:cNvSpPr txBox="1"/>
          <p:nvPr/>
        </p:nvSpPr>
        <p:spPr>
          <a:xfrm>
            <a:off x="2244436" y="-3"/>
            <a:ext cx="34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All in all, </a:t>
            </a:r>
            <a:r>
              <a:rPr lang="fr-FR" dirty="0" err="1"/>
              <a:t>from</a:t>
            </a:r>
            <a:r>
              <a:rPr lang="fr-FR" dirty="0"/>
              <a:t> the 2000’s </a:t>
            </a:r>
            <a:r>
              <a:rPr lang="fr-FR"/>
              <a:t>to 2015…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0054E3-CC35-9EDA-A028-81E56898173A}"/>
              </a:ext>
            </a:extLst>
          </p:cNvPr>
          <p:cNvSpPr txBox="1"/>
          <p:nvPr/>
        </p:nvSpPr>
        <p:spPr>
          <a:xfrm>
            <a:off x="130846" y="5181543"/>
            <a:ext cx="1191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sz="2000" b="1" dirty="0"/>
              <a:t>AT the EU </a:t>
            </a:r>
            <a:r>
              <a:rPr lang="fr-FR" sz="2000" b="1" dirty="0" err="1"/>
              <a:t>level</a:t>
            </a:r>
            <a:r>
              <a:rPr lang="fr-FR" sz="2000" b="1" dirty="0"/>
              <a:t>, (</a:t>
            </a:r>
            <a:r>
              <a:rPr lang="fr-FR" sz="2000" b="1" dirty="0" err="1"/>
              <a:t>compared</a:t>
            </a:r>
            <a:r>
              <a:rPr lang="fr-FR" sz="2000" b="1" dirty="0"/>
              <a:t> to the US) </a:t>
            </a:r>
            <a:r>
              <a:rPr lang="fr-FR" sz="2000" b="1" dirty="0" err="1"/>
              <a:t>decreasing</a:t>
            </a:r>
            <a:r>
              <a:rPr lang="fr-FR" sz="2000" b="1" dirty="0"/>
              <a:t> </a:t>
            </a:r>
            <a:r>
              <a:rPr lang="fr-FR" sz="2000" b="1" dirty="0" err="1"/>
              <a:t>household</a:t>
            </a:r>
            <a:r>
              <a:rPr lang="fr-FR" sz="2000" b="1" dirty="0"/>
              <a:t> </a:t>
            </a:r>
            <a:r>
              <a:rPr lang="fr-FR" sz="2000" b="1" dirty="0" err="1"/>
              <a:t>spending</a:t>
            </a:r>
            <a:r>
              <a:rPr lang="fr-FR" sz="2000" b="1" dirty="0"/>
              <a:t>, </a:t>
            </a:r>
            <a:r>
              <a:rPr lang="fr-FR" sz="2000" b="1" dirty="0" err="1"/>
              <a:t>stagnating</a:t>
            </a:r>
            <a:r>
              <a:rPr lang="fr-FR" sz="2000" b="1" dirty="0"/>
              <a:t> </a:t>
            </a:r>
            <a:r>
              <a:rPr lang="fr-FR" sz="2000" b="1" dirty="0" err="1"/>
              <a:t>private</a:t>
            </a:r>
            <a:r>
              <a:rPr lang="fr-FR" sz="2000" b="1" dirty="0"/>
              <a:t> and public </a:t>
            </a:r>
            <a:r>
              <a:rPr lang="fr-FR" sz="2000" b="1" dirty="0" err="1"/>
              <a:t>investment</a:t>
            </a:r>
            <a:r>
              <a:rPr lang="fr-FR" sz="2000" b="1" dirty="0"/>
              <a:t>, </a:t>
            </a:r>
            <a:r>
              <a:rPr lang="fr-FR" sz="2000" b="1" dirty="0" err="1"/>
              <a:t>current</a:t>
            </a:r>
            <a:r>
              <a:rPr lang="fr-FR" sz="2000" b="1" dirty="0"/>
              <a:t> </a:t>
            </a:r>
            <a:r>
              <a:rPr lang="fr-FR" sz="2000" b="1" dirty="0" err="1"/>
              <a:t>account</a:t>
            </a:r>
            <a:r>
              <a:rPr lang="fr-FR" sz="2000" b="1" dirty="0"/>
              <a:t> surplus (2,7% of GDP in 2024), </a:t>
            </a:r>
            <a:r>
              <a:rPr lang="fr-FR" sz="2000" b="1" dirty="0" err="1"/>
              <a:t>threat</a:t>
            </a:r>
            <a:r>
              <a:rPr lang="fr-FR" sz="2000" b="1" dirty="0"/>
              <a:t> of </a:t>
            </a:r>
            <a:r>
              <a:rPr lang="fr-FR" sz="2000" b="1" dirty="0" err="1"/>
              <a:t>deflation</a:t>
            </a:r>
            <a:r>
              <a:rPr lang="fr-FR" sz="2000" b="1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1F7E289-B480-018D-B42F-7ACAF16A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C99A54-1BE2-38E2-D137-C859415C962B}"/>
              </a:ext>
            </a:extLst>
          </p:cNvPr>
          <p:cNvSpPr txBox="1"/>
          <p:nvPr/>
        </p:nvSpPr>
        <p:spPr>
          <a:xfrm>
            <a:off x="118536" y="4080936"/>
            <a:ext cx="1192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 Sovereign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debt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crisis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(2009 to 2012):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threat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of Grexit, and the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debt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crises of Spain, Portugal, Ireland and EU bail-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outs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leading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to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austerity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policies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. Then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economic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 stagnation, </a:t>
            </a:r>
            <a:r>
              <a:rPr lang="fr-FR" altLang="fr-FR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deflation</a:t>
            </a:r>
            <a:r>
              <a:rPr lang="fr-FR" altLang="fr-FR" b="1" dirty="0">
                <a:latin typeface="Arial" panose="020B0604020202020204" pitchFamily="34" charset="0"/>
                <a:ea typeface="ＭＳ Ｐゴシック" panose="020B0600070205080204" pitchFamily="34" charset="-128"/>
                <a:sym typeface="Wingdings" pitchFamily="2" charset="2"/>
              </a:rPr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CC8A7E-F0E3-BB00-0FB2-5C153EEF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0745EFF-FB5F-6E69-B867-F2117E47FAA4}"/>
              </a:ext>
            </a:extLst>
          </p:cNvPr>
          <p:cNvSpPr txBox="1"/>
          <p:nvPr/>
        </p:nvSpPr>
        <p:spPr>
          <a:xfrm>
            <a:off x="9161495" y="0"/>
            <a:ext cx="306462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2015:ECB’s </a:t>
            </a:r>
            <a:r>
              <a:rPr lang="fr-FR" sz="2400" dirty="0" err="1">
                <a:solidFill>
                  <a:schemeClr val="bg1"/>
                </a:solidFill>
              </a:rPr>
              <a:t>reaction</a:t>
            </a:r>
            <a:r>
              <a:rPr lang="fr-FR" sz="2400" dirty="0">
                <a:solidFill>
                  <a:schemeClr val="bg1"/>
                </a:solidFill>
              </a:rPr>
              <a:t> to the </a:t>
            </a:r>
            <a:r>
              <a:rPr lang="fr-FR" sz="2400" dirty="0" err="1">
                <a:solidFill>
                  <a:schemeClr val="bg1"/>
                </a:solidFill>
              </a:rPr>
              <a:t>risk</a:t>
            </a:r>
            <a:r>
              <a:rPr lang="fr-FR" sz="2400" dirty="0">
                <a:solidFill>
                  <a:schemeClr val="bg1"/>
                </a:solidFill>
              </a:rPr>
              <a:t> of </a:t>
            </a:r>
            <a:r>
              <a:rPr lang="fr-FR" sz="2400" dirty="0" err="1">
                <a:solidFill>
                  <a:schemeClr val="bg1"/>
                </a:solidFill>
              </a:rPr>
              <a:t>deflation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28041A-96CF-DD7D-0E80-DD2B29482D51}"/>
              </a:ext>
            </a:extLst>
          </p:cNvPr>
          <p:cNvSpPr txBox="1"/>
          <p:nvPr/>
        </p:nvSpPr>
        <p:spPr>
          <a:xfrm>
            <a:off x="-55422" y="997525"/>
            <a:ext cx="106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The ECB </a:t>
            </a:r>
            <a:r>
              <a:rPr lang="fr-FR" dirty="0" err="1"/>
              <a:t>decreased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b="1" dirty="0"/>
              <a:t>key rates to </a:t>
            </a:r>
            <a:r>
              <a:rPr lang="fr-FR" b="1" dirty="0" err="1"/>
              <a:t>less</a:t>
            </a:r>
            <a:r>
              <a:rPr lang="fr-FR" b="1" dirty="0"/>
              <a:t> </a:t>
            </a:r>
            <a:r>
              <a:rPr lang="fr-FR" b="1" dirty="0" err="1"/>
              <a:t>than</a:t>
            </a:r>
            <a:r>
              <a:rPr lang="fr-FR" b="1" dirty="0"/>
              <a:t> 0% </a:t>
            </a:r>
            <a:r>
              <a:rPr lang="fr-FR" dirty="0"/>
              <a:t>to </a:t>
            </a:r>
            <a:r>
              <a:rPr lang="fr-FR" dirty="0" err="1"/>
              <a:t>discourage</a:t>
            </a:r>
            <a:r>
              <a:rPr lang="fr-FR" dirty="0"/>
              <a:t> </a:t>
            </a:r>
            <a:r>
              <a:rPr lang="fr-FR" dirty="0" err="1"/>
              <a:t>banks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keeping</a:t>
            </a:r>
            <a:r>
              <a:rPr lang="fr-FR" dirty="0"/>
              <a:t> assets in the ECB and to </a:t>
            </a:r>
            <a:r>
              <a:rPr lang="fr-FR" dirty="0" err="1"/>
              <a:t>stimulate</a:t>
            </a:r>
            <a:r>
              <a:rPr lang="fr-FR" dirty="0"/>
              <a:t> </a:t>
            </a:r>
            <a:r>
              <a:rPr lang="fr-FR" dirty="0" err="1"/>
              <a:t>loans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8E21BA-0F4C-445B-C920-0E35C60D30FC}"/>
              </a:ext>
            </a:extLst>
          </p:cNvPr>
          <p:cNvSpPr txBox="1"/>
          <p:nvPr/>
        </p:nvSpPr>
        <p:spPr>
          <a:xfrm>
            <a:off x="13850" y="1953488"/>
            <a:ext cx="855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The </a:t>
            </a:r>
            <a:r>
              <a:rPr lang="fr-FR" dirty="0" err="1"/>
              <a:t>implementation</a:t>
            </a:r>
            <a:r>
              <a:rPr lang="fr-FR" dirty="0"/>
              <a:t> of a non-</a:t>
            </a:r>
            <a:r>
              <a:rPr lang="fr-FR" dirty="0" err="1"/>
              <a:t>conventional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of Quantitative </a:t>
            </a:r>
            <a:r>
              <a:rPr lang="fr-FR" dirty="0" err="1"/>
              <a:t>Easing</a:t>
            </a:r>
            <a:r>
              <a:rPr lang="fr-FR" dirty="0"/>
              <a:t> (QE)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421B50-CF65-617E-67BD-07967D1E3F13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F20CBA3-76F0-8930-1BDD-967DDBC1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071"/>
            <a:ext cx="9144000" cy="31588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3313854-C447-A5BE-F4E7-C2601FA21B0E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BDFC01DE-40A5-4137-81B7-01A4A1A34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3433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99FF"/>
              </a:buClr>
              <a:buFont typeface="Wingdings" pitchFamily="2" charset="2"/>
              <a:buChar char="n"/>
              <a:defRPr sz="26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699FF"/>
              </a:buClr>
              <a:buChar char="•"/>
              <a:defRPr sz="2400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</a:rPr>
              <a:t>Source : BCE 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</a:rPr>
              <a:t>Banque de France,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8088380-C266-03D1-0512-BC28DC46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1E235DA-9FFB-7DF4-9FBC-799CDE7E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00DF924-D490-3E0D-6ABA-29D5310517B3}"/>
              </a:ext>
            </a:extLst>
          </p:cNvPr>
          <p:cNvSpPr txBox="1"/>
          <p:nvPr/>
        </p:nvSpPr>
        <p:spPr>
          <a:xfrm>
            <a:off x="10626436" y="0"/>
            <a:ext cx="15996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QE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1A5232-E556-2550-1380-C64865E7AE46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CDD90B-0B02-75C1-826C-92B3CAFC200F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746E330-69A0-8E7A-D085-0585384E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47" y="705558"/>
            <a:ext cx="3746984" cy="48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C5E0564C-02EC-B140-8AAE-9DC9B21E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40" y="765953"/>
            <a:ext cx="3265509" cy="47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823DCA8D-C6D6-0520-486A-B1E2D680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514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Source : </a:t>
            </a:r>
            <a:r>
              <a:rPr lang="en-US" sz="1600" dirty="0" err="1">
                <a:latin typeface="+mn-lt"/>
              </a:rPr>
              <a:t>Libération</a:t>
            </a:r>
            <a:r>
              <a:rPr lang="en-US" sz="1600" dirty="0">
                <a:latin typeface="+mn-lt"/>
              </a:rPr>
              <a:t>, 2015</a:t>
            </a:r>
          </a:p>
          <a:p>
            <a:pPr eaLnBrk="1" hangingPunct="1">
              <a:defRPr/>
            </a:pPr>
            <a:r>
              <a:rPr lang="en-US" sz="1600" dirty="0" err="1">
                <a:latin typeface="+mn-lt"/>
              </a:rPr>
              <a:t>Handelsblatt</a:t>
            </a:r>
            <a:r>
              <a:rPr lang="en-US" sz="1600" dirty="0">
                <a:latin typeface="+mn-lt"/>
              </a:rPr>
              <a:t>, 2016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F2FD37-D031-60A5-C15C-D26CE182D954}"/>
              </a:ext>
            </a:extLst>
          </p:cNvPr>
          <p:cNvSpPr txBox="1"/>
          <p:nvPr/>
        </p:nvSpPr>
        <p:spPr>
          <a:xfrm>
            <a:off x="27703" y="5056910"/>
            <a:ext cx="9385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Objectives: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Decrease</a:t>
            </a:r>
            <a:r>
              <a:rPr lang="fr-FR" dirty="0"/>
              <a:t> rates in the medium/long </a:t>
            </a:r>
            <a:r>
              <a:rPr lang="fr-FR" dirty="0" err="1"/>
              <a:t>term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Decrease</a:t>
            </a:r>
            <a:r>
              <a:rPr lang="fr-FR" dirty="0"/>
              <a:t> the </a:t>
            </a:r>
            <a:r>
              <a:rPr lang="fr-FR" dirty="0" err="1"/>
              <a:t>cost</a:t>
            </a:r>
            <a:r>
              <a:rPr lang="fr-FR" dirty="0"/>
              <a:t> of EU countries’ public </a:t>
            </a:r>
            <a:r>
              <a:rPr lang="fr-FR" dirty="0" err="1"/>
              <a:t>debts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Encourage </a:t>
            </a:r>
            <a:r>
              <a:rPr lang="fr-FR" dirty="0" err="1"/>
              <a:t>banks</a:t>
            </a:r>
            <a:r>
              <a:rPr lang="fr-FR" dirty="0"/>
              <a:t> to </a:t>
            </a:r>
            <a:r>
              <a:rPr lang="fr-FR" dirty="0" err="1"/>
              <a:t>buy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types of assets (</a:t>
            </a:r>
            <a:r>
              <a:rPr lang="fr-FR" dirty="0" err="1"/>
              <a:t>private</a:t>
            </a:r>
            <a:r>
              <a:rPr lang="fr-FR" dirty="0"/>
              <a:t> bonds, </a:t>
            </a:r>
            <a:r>
              <a:rPr lang="fr-FR" dirty="0" err="1"/>
              <a:t>shares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Decrease</a:t>
            </a:r>
            <a:r>
              <a:rPr lang="fr-FR" dirty="0"/>
              <a:t> the exchange rate of the Euro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E2652DF-A0C7-2096-06EB-AF4D2A234F0F}"/>
              </a:ext>
            </a:extLst>
          </p:cNvPr>
          <p:cNvSpPr txBox="1"/>
          <p:nvPr/>
        </p:nvSpPr>
        <p:spPr>
          <a:xfrm>
            <a:off x="9434943" y="1690255"/>
            <a:ext cx="2660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Since</a:t>
            </a:r>
            <a:r>
              <a:rPr lang="fr-FR" dirty="0"/>
              <a:t> 2015 , the BCE has set up a </a:t>
            </a:r>
            <a:r>
              <a:rPr lang="fr-FR" dirty="0">
                <a:solidFill>
                  <a:srgbClr val="FF0000"/>
                </a:solidFill>
              </a:rPr>
              <a:t>program of</a:t>
            </a:r>
            <a:r>
              <a:rPr lang="fr-FR" b="1" dirty="0">
                <a:solidFill>
                  <a:srgbClr val="FF0000"/>
                </a:solidFill>
              </a:rPr>
              <a:t> asset </a:t>
            </a:r>
            <a:r>
              <a:rPr lang="fr-FR" b="1" dirty="0" err="1">
                <a:solidFill>
                  <a:srgbClr val="FF0000"/>
                </a:solidFill>
              </a:rPr>
              <a:t>purchases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including</a:t>
            </a:r>
            <a:r>
              <a:rPr lang="fr-FR" dirty="0">
                <a:solidFill>
                  <a:srgbClr val="FF0000"/>
                </a:solidFill>
              </a:rPr>
              <a:t> a </a:t>
            </a:r>
            <a:r>
              <a:rPr lang="fr-FR" dirty="0" err="1">
                <a:solidFill>
                  <a:srgbClr val="FF0000"/>
                </a:solidFill>
              </a:rPr>
              <a:t>substancial</a:t>
            </a:r>
            <a:r>
              <a:rPr lang="fr-FR" dirty="0">
                <a:solidFill>
                  <a:srgbClr val="FF0000"/>
                </a:solidFill>
              </a:rPr>
              <a:t> proportion of </a:t>
            </a:r>
            <a:r>
              <a:rPr lang="fr-FR" b="1" dirty="0" err="1">
                <a:solidFill>
                  <a:srgbClr val="FF0000"/>
                </a:solidFill>
              </a:rPr>
              <a:t>government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debt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securities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78BA77-C990-CF09-BDA5-FF8255BB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8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D718AC3-51FC-B7EF-7C0E-C194D4A4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15DE6BF-C52E-6021-45A1-C3C3F54757FF}"/>
              </a:ext>
            </a:extLst>
          </p:cNvPr>
          <p:cNvSpPr txBox="1"/>
          <p:nvPr/>
        </p:nvSpPr>
        <p:spPr>
          <a:xfrm>
            <a:off x="10626436" y="0"/>
            <a:ext cx="15996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QE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356A8-4387-B524-B7FE-D862E2043625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FE28F8-2A7F-AB9F-5FC4-90622681CCBC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F21C6E-71C9-4EAD-0123-379E92801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"/>
          <a:stretch/>
        </p:blipFill>
        <p:spPr>
          <a:xfrm>
            <a:off x="76200" y="1583766"/>
            <a:ext cx="6229350" cy="4572000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12C0660-6E3C-E88E-E682-AC5045E8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7660"/>
            <a:ext cx="2514600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</a:rPr>
              <a:t>Source : Natixis, 2020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FD9CDF-313E-C792-EFC9-8EE1E0E31E49}"/>
              </a:ext>
            </a:extLst>
          </p:cNvPr>
          <p:cNvSpPr txBox="1"/>
          <p:nvPr/>
        </p:nvSpPr>
        <p:spPr>
          <a:xfrm>
            <a:off x="7135091" y="1801091"/>
            <a:ext cx="5056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Every</a:t>
            </a:r>
            <a:r>
              <a:rPr lang="fr-FR" sz="2000" dirty="0"/>
              <a:t> </a:t>
            </a:r>
            <a:r>
              <a:rPr lang="fr-FR" sz="2000" dirty="0" err="1"/>
              <a:t>month</a:t>
            </a:r>
            <a:r>
              <a:rPr lang="fr-FR" sz="2000" dirty="0"/>
              <a:t> the ECB </a:t>
            </a:r>
            <a:r>
              <a:rPr lang="fr-FR" sz="2000" dirty="0" err="1"/>
              <a:t>buys</a:t>
            </a:r>
            <a:r>
              <a:rPr lang="fr-FR" sz="2000" dirty="0"/>
              <a:t> </a:t>
            </a:r>
            <a:r>
              <a:rPr lang="fr-FR" sz="2000" dirty="0" err="1"/>
              <a:t>securities</a:t>
            </a:r>
            <a:r>
              <a:rPr lang="fr-FR" sz="2000" dirty="0"/>
              <a:t> to </a:t>
            </a:r>
            <a:r>
              <a:rPr lang="fr-FR" sz="2000" dirty="0" err="1"/>
              <a:t>fight</a:t>
            </a:r>
            <a:r>
              <a:rPr lang="fr-FR" sz="2000" dirty="0"/>
              <a:t> </a:t>
            </a:r>
            <a:r>
              <a:rPr lang="fr-FR" sz="2000" dirty="0" err="1"/>
              <a:t>against</a:t>
            </a:r>
            <a:r>
              <a:rPr lang="fr-FR" sz="2000" dirty="0"/>
              <a:t> </a:t>
            </a:r>
            <a:r>
              <a:rPr lang="fr-FR" sz="2000" dirty="0" err="1"/>
              <a:t>deflation</a:t>
            </a:r>
            <a:r>
              <a:rPr lang="fr-FR" sz="2000" dirty="0"/>
              <a:t>, in a </a:t>
            </a:r>
            <a:r>
              <a:rPr lang="fr-FR" sz="2000" dirty="0" err="1"/>
              <a:t>context</a:t>
            </a:r>
            <a:r>
              <a:rPr lang="fr-FR" sz="2000" dirty="0"/>
              <a:t> </a:t>
            </a:r>
            <a:r>
              <a:rPr lang="fr-FR" sz="2000" dirty="0" err="1"/>
              <a:t>where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interest</a:t>
            </a:r>
            <a:r>
              <a:rPr lang="fr-FR" sz="2000" dirty="0">
                <a:solidFill>
                  <a:srgbClr val="FF0000"/>
                </a:solidFill>
              </a:rPr>
              <a:t> rates </a:t>
            </a:r>
            <a:r>
              <a:rPr lang="fr-FR" sz="2000" dirty="0" err="1">
                <a:solidFill>
                  <a:srgbClr val="FF0000"/>
                </a:solidFill>
              </a:rPr>
              <a:t>were</a:t>
            </a:r>
            <a:r>
              <a:rPr lang="fr-FR" sz="2000" dirty="0">
                <a:solidFill>
                  <a:srgbClr val="FF0000"/>
                </a:solidFill>
              </a:rPr>
              <a:t> about 0%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AD37D6-5F72-849B-9A7E-351519262680}"/>
              </a:ext>
            </a:extLst>
          </p:cNvPr>
          <p:cNvSpPr txBox="1"/>
          <p:nvPr/>
        </p:nvSpPr>
        <p:spPr>
          <a:xfrm>
            <a:off x="7160864" y="3158836"/>
            <a:ext cx="4883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This program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stopped</a:t>
            </a:r>
            <a:r>
              <a:rPr lang="fr-FR" sz="2000" dirty="0"/>
              <a:t> in 2018, </a:t>
            </a:r>
            <a:r>
              <a:rPr lang="fr-FR" sz="2000" dirty="0" err="1"/>
              <a:t>then</a:t>
            </a:r>
            <a:r>
              <a:rPr lang="fr-FR" sz="2000" dirty="0"/>
              <a:t> re-</a:t>
            </a:r>
            <a:r>
              <a:rPr lang="fr-FR" sz="2000" dirty="0" err="1"/>
              <a:t>launched</a:t>
            </a:r>
            <a:r>
              <a:rPr lang="fr-FR" sz="2000" dirty="0"/>
              <a:t> in 2019, and </a:t>
            </a:r>
            <a:r>
              <a:rPr lang="fr-FR" sz="2000" dirty="0" err="1"/>
              <a:t>then</a:t>
            </a:r>
            <a:r>
              <a:rPr lang="fr-FR" sz="2000" dirty="0"/>
              <a:t> </a:t>
            </a:r>
            <a:r>
              <a:rPr lang="fr-FR" sz="2000" dirty="0" err="1"/>
              <a:t>reinforced</a:t>
            </a:r>
            <a:r>
              <a:rPr lang="fr-FR" sz="2000" dirty="0"/>
              <a:t> </a:t>
            </a:r>
            <a:r>
              <a:rPr lang="fr-FR" sz="2000" dirty="0" err="1"/>
              <a:t>following</a:t>
            </a:r>
            <a:r>
              <a:rPr lang="fr-FR" sz="2000" dirty="0"/>
              <a:t> the Covid-19 </a:t>
            </a:r>
            <a:r>
              <a:rPr lang="fr-FR" sz="2000" dirty="0" err="1"/>
              <a:t>pandemic</a:t>
            </a:r>
            <a:r>
              <a:rPr lang="fr-FR" sz="2000" dirty="0"/>
              <a:t>. </a:t>
            </a:r>
          </a:p>
          <a:p>
            <a:r>
              <a:rPr lang="fr-FR" sz="2000" dirty="0"/>
              <a:t>It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stopped</a:t>
            </a:r>
            <a:r>
              <a:rPr lang="fr-FR" sz="2000" dirty="0"/>
              <a:t> in June 2022 </a:t>
            </a:r>
            <a:r>
              <a:rPr lang="fr-FR" sz="2000" dirty="0" err="1"/>
              <a:t>following</a:t>
            </a:r>
            <a:r>
              <a:rPr lang="fr-FR" sz="2000" dirty="0"/>
              <a:t> the return of inflation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B4E6E9-5AAC-5109-064E-52DAD3FDE014}"/>
              </a:ext>
            </a:extLst>
          </p:cNvPr>
          <p:cNvSpPr txBox="1"/>
          <p:nvPr/>
        </p:nvSpPr>
        <p:spPr>
          <a:xfrm>
            <a:off x="85061" y="595423"/>
            <a:ext cx="3120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Debt</a:t>
            </a:r>
            <a:r>
              <a:rPr lang="fr-FR" sz="2400" dirty="0"/>
              <a:t> </a:t>
            </a:r>
            <a:r>
              <a:rPr lang="fr-FR" sz="2400" dirty="0" err="1"/>
              <a:t>owned</a:t>
            </a:r>
            <a:r>
              <a:rPr lang="fr-FR" sz="2400" dirty="0"/>
              <a:t> by the ECB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4C665D-B506-CF4D-998E-1A20B12E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1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2A27AC-7B8D-6094-E429-4B9FA4CF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5BE4DBD-38A4-35EB-F5F6-72D889244EC1}"/>
              </a:ext>
            </a:extLst>
          </p:cNvPr>
          <p:cNvSpPr txBox="1"/>
          <p:nvPr/>
        </p:nvSpPr>
        <p:spPr>
          <a:xfrm>
            <a:off x="10626436" y="0"/>
            <a:ext cx="15996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QE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F7100CB-F28D-8495-E680-623B8DC927F8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BF7BB6-1F9E-E6BE-8489-F3458B332FB8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3AB93F-D396-59AA-A94E-1D665EB63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" y="2201778"/>
            <a:ext cx="6416675" cy="453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88F5B5-CD36-8095-7F31-552A0E51F41B}"/>
              </a:ext>
            </a:extLst>
          </p:cNvPr>
          <p:cNvSpPr txBox="1"/>
          <p:nvPr/>
        </p:nvSpPr>
        <p:spPr>
          <a:xfrm>
            <a:off x="166254" y="1052945"/>
            <a:ext cx="6635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Public </a:t>
            </a:r>
            <a:r>
              <a:rPr lang="fr-FR" sz="2400" dirty="0" err="1"/>
              <a:t>sector</a:t>
            </a:r>
            <a:r>
              <a:rPr lang="fr-FR" sz="2400" dirty="0"/>
              <a:t> bonds </a:t>
            </a:r>
            <a:r>
              <a:rPr lang="fr-FR" sz="2400" dirty="0" err="1"/>
              <a:t>owned</a:t>
            </a:r>
            <a:r>
              <a:rPr lang="fr-FR" sz="2400" dirty="0"/>
              <a:t> by the ECB (in % of GDP</a:t>
            </a:r>
            <a:r>
              <a:rPr lang="fr-FR" dirty="0"/>
              <a:t>)</a:t>
            </a:r>
          </a:p>
          <a:p>
            <a:r>
              <a:rPr lang="fr-FR" sz="2000" dirty="0"/>
              <a:t>In </a:t>
            </a: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UK, the US and Japan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0AF4BE-E752-315F-3650-8042FBEC1CBF}"/>
              </a:ext>
            </a:extLst>
          </p:cNvPr>
          <p:cNvSpPr txBox="1"/>
          <p:nvPr/>
        </p:nvSpPr>
        <p:spPr>
          <a:xfrm>
            <a:off x="6954982" y="1136072"/>
            <a:ext cx="505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 the end of 2018, the ECB </a:t>
            </a:r>
            <a:r>
              <a:rPr lang="fr-FR" dirty="0" err="1"/>
              <a:t>owned</a:t>
            </a:r>
            <a:r>
              <a:rPr lang="fr-FR" dirty="0"/>
              <a:t> a stock of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securities</a:t>
            </a:r>
            <a:r>
              <a:rPr lang="fr-FR" dirty="0"/>
              <a:t> </a:t>
            </a:r>
            <a:r>
              <a:rPr lang="fr-FR" dirty="0" err="1"/>
              <a:t>representing</a:t>
            </a:r>
            <a:r>
              <a:rPr lang="fr-FR" dirty="0"/>
              <a:t> 20% of the GDP of the </a:t>
            </a:r>
            <a:r>
              <a:rPr lang="fr-FR" dirty="0" err="1"/>
              <a:t>Eurozone</a:t>
            </a:r>
            <a:r>
              <a:rPr lang="fr-FR" dirty="0"/>
              <a:t>. // Japan 80%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9E6111-878D-09CC-83C3-15151B3B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2D41A-DFAA-1C24-2266-0B659180B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459F3-C79F-9A73-D570-8EF5B1A50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20109"/>
          </a:xfrm>
        </p:spPr>
        <p:txBody>
          <a:bodyPr>
            <a:normAutofit/>
          </a:bodyPr>
          <a:lstStyle/>
          <a:p>
            <a:r>
              <a:rPr lang="fr-FR" sz="3600" dirty="0"/>
              <a:t>France </a:t>
            </a:r>
            <a:r>
              <a:rPr lang="fr-FR" sz="3600" dirty="0" err="1"/>
              <a:t>within</a:t>
            </a:r>
            <a:r>
              <a:rPr lang="fr-FR" sz="3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EC8EA7-657A-4A0C-19E3-FFB485CC4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0109"/>
            <a:ext cx="9144000" cy="6237889"/>
          </a:xfrm>
        </p:spPr>
        <p:txBody>
          <a:bodyPr>
            <a:normAutofit/>
          </a:bodyPr>
          <a:lstStyle/>
          <a:p>
            <a:pPr algn="l"/>
            <a:r>
              <a:rPr lang="fr-FR" sz="2800" u="sng" dirty="0"/>
              <a:t>Introduction: a </a:t>
            </a:r>
            <a:r>
              <a:rPr lang="fr-FR" sz="2800" u="sng" dirty="0" err="1"/>
              <a:t>complicated</a:t>
            </a:r>
            <a:r>
              <a:rPr lang="fr-FR" sz="2800" u="sng" dirty="0"/>
              <a:t> story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Main </a:t>
            </a:r>
            <a:r>
              <a:rPr lang="fr-FR" dirty="0" err="1"/>
              <a:t>reasons</a:t>
            </a:r>
            <a:endParaRPr lang="fr-FR" dirty="0"/>
          </a:p>
          <a:p>
            <a:pPr algn="l"/>
            <a:r>
              <a:rPr lang="fr-FR" dirty="0"/>
              <a:t>-   A tradition of </a:t>
            </a:r>
            <a:r>
              <a:rPr lang="fr-FR" b="1" dirty="0" err="1"/>
              <a:t>political</a:t>
            </a:r>
            <a:r>
              <a:rPr lang="fr-FR" b="1" dirty="0"/>
              <a:t> </a:t>
            </a:r>
            <a:r>
              <a:rPr lang="fr-FR" b="1" dirty="0" err="1"/>
              <a:t>independence</a:t>
            </a:r>
            <a:r>
              <a:rPr lang="fr-FR" b="1" dirty="0"/>
              <a:t> and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sovereignty</a:t>
            </a:r>
            <a:r>
              <a:rPr lang="fr-FR" b="1" dirty="0"/>
              <a:t> </a:t>
            </a:r>
            <a:r>
              <a:rPr lang="fr-FR" dirty="0"/>
              <a:t>in the </a:t>
            </a:r>
            <a:r>
              <a:rPr lang="fr-FR" dirty="0" err="1"/>
              <a:t>context</a:t>
            </a:r>
            <a:r>
              <a:rPr lang="fr-FR" dirty="0"/>
              <a:t> of cold 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(De Gaulle)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A tradition of </a:t>
            </a:r>
            <a:r>
              <a:rPr lang="fr-FR" b="1" dirty="0"/>
              <a:t>‘capitalisme administré’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presence</a:t>
            </a:r>
            <a:r>
              <a:rPr lang="fr-FR" dirty="0"/>
              <a:t> of the State, and the </a:t>
            </a:r>
            <a:r>
              <a:rPr lang="fr-FR" dirty="0" err="1"/>
              <a:t>fear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‘Brussels </a:t>
            </a:r>
            <a:r>
              <a:rPr lang="fr-FR" dirty="0" err="1"/>
              <a:t>equals</a:t>
            </a:r>
            <a:r>
              <a:rPr lang="fr-FR" dirty="0"/>
              <a:t> </a:t>
            </a:r>
            <a:r>
              <a:rPr lang="fr-FR" dirty="0" err="1"/>
              <a:t>liberalism</a:t>
            </a:r>
            <a:r>
              <a:rPr lang="fr-FR" dirty="0"/>
              <a:t> </a:t>
            </a:r>
            <a:r>
              <a:rPr lang="fr-FR" dirty="0" err="1"/>
              <a:t>equals</a:t>
            </a:r>
            <a:r>
              <a:rPr lang="fr-FR" dirty="0"/>
              <a:t> </a:t>
            </a:r>
            <a:r>
              <a:rPr lang="fr-FR" dirty="0" err="1"/>
              <a:t>Ango-Saxon</a:t>
            </a:r>
            <a:r>
              <a:rPr lang="fr-FR" dirty="0"/>
              <a:t> model. </a:t>
            </a:r>
            <a:r>
              <a:rPr lang="fr-FR" dirty="0" err="1"/>
              <a:t>During</a:t>
            </a:r>
            <a:r>
              <a:rPr lang="fr-FR" dirty="0"/>
              <a:t> the 30 Glorious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France’s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remained</a:t>
            </a:r>
            <a:r>
              <a:rPr lang="fr-FR" dirty="0"/>
              <a:t> </a:t>
            </a:r>
            <a:r>
              <a:rPr lang="fr-FR" b="1" dirty="0" err="1"/>
              <a:t>protectionist</a:t>
            </a:r>
            <a:r>
              <a:rPr lang="fr-FR" dirty="0"/>
              <a:t>, reluctance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(</a:t>
            </a:r>
            <a:r>
              <a:rPr lang="fr-FR" dirty="0" err="1"/>
              <a:t>contrary</a:t>
            </a:r>
            <a:r>
              <a:rPr lang="fr-FR" dirty="0"/>
              <a:t> to </a:t>
            </a:r>
            <a:r>
              <a:rPr lang="fr-FR" dirty="0" err="1"/>
              <a:t>smaller</a:t>
            </a:r>
            <a:r>
              <a:rPr lang="fr-FR" dirty="0"/>
              <a:t>, </a:t>
            </a:r>
            <a:r>
              <a:rPr lang="fr-FR" dirty="0" err="1"/>
              <a:t>Northern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countries)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Fear of</a:t>
            </a:r>
            <a:r>
              <a:rPr lang="fr-FR" b="1" dirty="0"/>
              <a:t> </a:t>
            </a:r>
            <a:r>
              <a:rPr lang="fr-FR" b="1" dirty="0" err="1"/>
              <a:t>loss</a:t>
            </a:r>
            <a:r>
              <a:rPr lang="fr-FR" b="1" dirty="0"/>
              <a:t> of </a:t>
            </a:r>
            <a:r>
              <a:rPr lang="fr-FR" b="1" dirty="0" err="1"/>
              <a:t>sovereignty</a:t>
            </a:r>
            <a:r>
              <a:rPr lang="fr-FR" b="1" dirty="0"/>
              <a:t>: </a:t>
            </a:r>
            <a:r>
              <a:rPr lang="fr-FR" dirty="0" err="1"/>
              <a:t>fear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Europe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dismantle</a:t>
            </a:r>
            <a:r>
              <a:rPr lang="fr-FR" dirty="0"/>
              <a:t> nation-states to impose </a:t>
            </a:r>
            <a:r>
              <a:rPr lang="fr-FR" dirty="0" err="1"/>
              <a:t>globalization</a:t>
            </a:r>
            <a:r>
              <a:rPr lang="fr-FR" dirty="0"/>
              <a:t> and restrictions of </a:t>
            </a:r>
            <a:r>
              <a:rPr lang="fr-FR" dirty="0" err="1"/>
              <a:t>democracy</a:t>
            </a:r>
            <a:r>
              <a:rPr lang="fr-FR" dirty="0"/>
              <a:t> and </a:t>
            </a:r>
            <a:r>
              <a:rPr lang="fr-FR" dirty="0" err="1"/>
              <a:t>citizens</a:t>
            </a:r>
            <a:r>
              <a:rPr lang="fr-FR" dirty="0"/>
              <a:t>’ </a:t>
            </a:r>
            <a:r>
              <a:rPr lang="fr-FR" dirty="0" err="1"/>
              <a:t>rights</a:t>
            </a:r>
            <a:r>
              <a:rPr lang="fr-FR" dirty="0"/>
              <a:t>: 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“The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European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interest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has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become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a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kind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of raison d’état 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used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by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governments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to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make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deals on the back of </a:t>
            </a:r>
            <a:r>
              <a:rPr lang="fr-FR" b="0" i="1" strike="noStrike" dirty="0" err="1">
                <a:solidFill>
                  <a:srgbClr val="0D0F16"/>
                </a:solidFill>
                <a:effectLst/>
                <a:latin typeface="Martina Plantijn"/>
              </a:rPr>
              <a:t>their</a:t>
            </a:r>
            <a:r>
              <a:rPr lang="fr-FR" b="0" i="1" strike="noStrike" dirty="0">
                <a:solidFill>
                  <a:srgbClr val="0D0F16"/>
                </a:solidFill>
                <a:effectLst/>
                <a:latin typeface="Martina Plantijn"/>
              </a:rPr>
              <a:t> peoples”, </a:t>
            </a:r>
            <a:r>
              <a:rPr lang="fr-FR" b="0" i="0" u="none" strike="noStrike" dirty="0">
                <a:solidFill>
                  <a:srgbClr val="0D0F16"/>
                </a:solidFill>
                <a:effectLst/>
                <a:latin typeface="Martina Plantijn"/>
              </a:rPr>
              <a:t>the philosopher Marcel Gauchet has </a:t>
            </a:r>
            <a:r>
              <a:rPr lang="fr-FR" b="0" i="0" u="none" strike="noStrike" dirty="0" err="1">
                <a:solidFill>
                  <a:srgbClr val="0D0F16"/>
                </a:solidFill>
                <a:effectLst/>
                <a:latin typeface="Martina Plantijn"/>
              </a:rPr>
              <a:t>stated</a:t>
            </a:r>
            <a:endParaRPr lang="fr-FR" b="0" i="0" u="none" strike="noStrike" dirty="0">
              <a:solidFill>
                <a:srgbClr val="0D0F16"/>
              </a:solidFill>
              <a:effectLst/>
              <a:latin typeface="Martina Plantijn"/>
            </a:endParaRPr>
          </a:p>
          <a:p>
            <a:pPr marL="342900" indent="-342900" algn="l">
              <a:buFontTx/>
              <a:buChar char="-"/>
            </a:pPr>
            <a:r>
              <a:rPr lang="fr-FR" dirty="0" err="1">
                <a:solidFill>
                  <a:srgbClr val="0D0F16"/>
                </a:solidFill>
                <a:latin typeface="Martina Plantijn"/>
              </a:rPr>
              <a:t>Yet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, </a:t>
            </a:r>
            <a:r>
              <a:rPr lang="fr-FR" b="1" dirty="0">
                <a:solidFill>
                  <a:srgbClr val="0D0F16"/>
                </a:solidFill>
                <a:latin typeface="Martina Plantijn"/>
              </a:rPr>
              <a:t>Europe </a:t>
            </a:r>
            <a:r>
              <a:rPr lang="fr-FR" b="1" dirty="0" err="1">
                <a:solidFill>
                  <a:srgbClr val="0D0F16"/>
                </a:solidFill>
                <a:latin typeface="Martina Plantijn"/>
              </a:rPr>
              <a:t>sometimes</a:t>
            </a:r>
            <a:r>
              <a:rPr lang="fr-FR" b="1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b="1" dirty="0" err="1">
                <a:solidFill>
                  <a:srgbClr val="0D0F16"/>
                </a:solidFill>
                <a:latin typeface="Martina Plantijn"/>
              </a:rPr>
              <a:t>used</a:t>
            </a:r>
            <a:r>
              <a:rPr lang="fr-FR" b="1" dirty="0">
                <a:solidFill>
                  <a:srgbClr val="0D0F16"/>
                </a:solidFill>
                <a:latin typeface="Martina Plantijn"/>
              </a:rPr>
              <a:t> as a </a:t>
            </a:r>
            <a:r>
              <a:rPr lang="fr-FR" b="1" dirty="0" err="1">
                <a:solidFill>
                  <a:srgbClr val="0D0F16"/>
                </a:solidFill>
                <a:latin typeface="Martina Plantijn"/>
              </a:rPr>
              <a:t>scapegoat</a:t>
            </a:r>
            <a:r>
              <a:rPr lang="fr-FR" b="1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by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politicians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from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both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 </a:t>
            </a:r>
            <a:r>
              <a:rPr lang="fr-FR" dirty="0" err="1">
                <a:solidFill>
                  <a:srgbClr val="0D0F16"/>
                </a:solidFill>
                <a:latin typeface="Martina Plantijn"/>
              </a:rPr>
              <a:t>sides</a:t>
            </a:r>
            <a:r>
              <a:rPr lang="fr-FR" dirty="0">
                <a:solidFill>
                  <a:srgbClr val="0D0F16"/>
                </a:solidFill>
                <a:latin typeface="Martina Plantijn"/>
              </a:rPr>
              <a:t>. </a:t>
            </a:r>
            <a:endParaRPr lang="fr-FR" b="0" i="0" u="none" strike="noStrike" dirty="0">
              <a:solidFill>
                <a:srgbClr val="0D0F16"/>
              </a:solidFill>
              <a:effectLst/>
              <a:latin typeface="Martina Plantijn"/>
            </a:endParaRPr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Tx/>
              <a:buChar char="-"/>
            </a:pPr>
            <a:endParaRPr lang="fr-FR" dirty="0"/>
          </a:p>
          <a:p>
            <a:pPr marL="342900" indent="-342900" algn="l">
              <a:buFontTx/>
              <a:buChar char="-"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C41BB6-94D4-1976-B205-611154D8D196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</a:t>
            </a:r>
            <a:r>
              <a:rPr lang="fr-FR" sz="2400" dirty="0">
                <a:solidFill>
                  <a:schemeClr val="bg1"/>
                </a:solidFill>
              </a:rPr>
              <a:t> Intro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26135D-D942-E19F-BAE9-0C985D29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8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240836B-E88D-5769-E480-16EE5BD2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8CCCA63-404B-0E32-4146-0E7BA5EE3344}"/>
              </a:ext>
            </a:extLst>
          </p:cNvPr>
          <p:cNvSpPr txBox="1"/>
          <p:nvPr/>
        </p:nvSpPr>
        <p:spPr>
          <a:xfrm>
            <a:off x="10626436" y="0"/>
            <a:ext cx="15996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QE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C7B8AC-4CC9-264D-69EB-413F3CB6FB01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A445A4-187D-768B-0379-1C953E6DDA00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FED5436-05E6-9DEE-6A85-9B97C29263D8}"/>
              </a:ext>
            </a:extLst>
          </p:cNvPr>
          <p:cNvSpPr txBox="1"/>
          <p:nvPr/>
        </p:nvSpPr>
        <p:spPr>
          <a:xfrm>
            <a:off x="1814945" y="-46070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Consequences</a:t>
            </a:r>
            <a:r>
              <a:rPr lang="fr-FR" dirty="0"/>
              <a:t> of Q.E.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AE7A58-D985-46C2-D96C-DC1AA27D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1530430"/>
            <a:ext cx="5493327" cy="40214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CF0C87-C032-36E8-EBC4-45296CD1E6B3}"/>
              </a:ext>
            </a:extLst>
          </p:cNvPr>
          <p:cNvSpPr txBox="1"/>
          <p:nvPr/>
        </p:nvSpPr>
        <p:spPr>
          <a:xfrm>
            <a:off x="63796" y="5723861"/>
            <a:ext cx="486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Following the </a:t>
            </a:r>
            <a:r>
              <a:rPr lang="fr-FR" dirty="0" err="1"/>
              <a:t>announcement</a:t>
            </a:r>
            <a:r>
              <a:rPr lang="fr-FR" dirty="0"/>
              <a:t> of </a:t>
            </a:r>
            <a:r>
              <a:rPr lang="fr-FR" dirty="0" err="1"/>
              <a:t>implementation</a:t>
            </a:r>
            <a:r>
              <a:rPr lang="fr-FR" dirty="0"/>
              <a:t> of QE in 2015, </a:t>
            </a:r>
            <a:r>
              <a:rPr lang="fr-FR" dirty="0" err="1"/>
              <a:t>sharp</a:t>
            </a:r>
            <a:r>
              <a:rPr lang="fr-FR" dirty="0"/>
              <a:t> drop of the 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rates for public </a:t>
            </a:r>
            <a:r>
              <a:rPr lang="fr-FR" dirty="0" err="1"/>
              <a:t>debt</a:t>
            </a:r>
            <a:r>
              <a:rPr lang="fr-FR" dirty="0"/>
              <a:t> obligations in the </a:t>
            </a:r>
            <a:r>
              <a:rPr lang="fr-FR" dirty="0" err="1"/>
              <a:t>Eurozone</a:t>
            </a:r>
            <a:r>
              <a:rPr lang="fr-FR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EFD5F8-EE9F-947E-85F3-955D347E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41235"/>
            <a:ext cx="6215243" cy="44229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0139FA-B972-51E5-B59F-8F0A6F7A25F7}"/>
              </a:ext>
            </a:extLst>
          </p:cNvPr>
          <p:cNvSpPr txBox="1"/>
          <p:nvPr/>
        </p:nvSpPr>
        <p:spPr>
          <a:xfrm>
            <a:off x="7187609" y="5635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957D92-64AC-F239-9301-E9B6EBD84510}"/>
              </a:ext>
            </a:extLst>
          </p:cNvPr>
          <p:cNvSpPr txBox="1"/>
          <p:nvPr/>
        </p:nvSpPr>
        <p:spPr>
          <a:xfrm>
            <a:off x="6443332" y="6230675"/>
            <a:ext cx="534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same</a:t>
            </a:r>
            <a:r>
              <a:rPr lang="fr-FR" dirty="0"/>
              <a:t> process </a:t>
            </a:r>
            <a:r>
              <a:rPr lang="fr-FR" dirty="0" err="1"/>
              <a:t>took</a:t>
            </a:r>
            <a:r>
              <a:rPr lang="fr-FR" dirty="0"/>
              <a:t> place for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securities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975A17-B4C6-7249-4B2A-B146074BBB9C}"/>
              </a:ext>
            </a:extLst>
          </p:cNvPr>
          <p:cNvSpPr txBox="1"/>
          <p:nvPr/>
        </p:nvSpPr>
        <p:spPr>
          <a:xfrm>
            <a:off x="42534" y="382775"/>
            <a:ext cx="6053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Eurozone</a:t>
            </a:r>
            <a:r>
              <a:rPr lang="fr-FR" sz="2400" dirty="0"/>
              <a:t>: 10 </a:t>
            </a:r>
            <a:r>
              <a:rPr lang="fr-FR" sz="2400" dirty="0" err="1"/>
              <a:t>year</a:t>
            </a:r>
            <a:r>
              <a:rPr lang="fr-FR" sz="2400" dirty="0"/>
              <a:t> </a:t>
            </a:r>
            <a:r>
              <a:rPr lang="fr-FR" sz="2400" dirty="0" err="1"/>
              <a:t>interest</a:t>
            </a:r>
            <a:r>
              <a:rPr lang="fr-FR" sz="2400" dirty="0"/>
              <a:t> rates on  </a:t>
            </a:r>
            <a:r>
              <a:rPr lang="fr-FR" sz="2400" dirty="0" err="1"/>
              <a:t>government</a:t>
            </a:r>
            <a:r>
              <a:rPr lang="fr-FR" sz="2400" dirty="0"/>
              <a:t> bonds in 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B174F6-B9B8-4A33-8B73-DE5166732D4B}"/>
              </a:ext>
            </a:extLst>
          </p:cNvPr>
          <p:cNvSpPr txBox="1"/>
          <p:nvPr/>
        </p:nvSpPr>
        <p:spPr>
          <a:xfrm>
            <a:off x="5550205" y="552893"/>
            <a:ext cx="659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Eurozone</a:t>
            </a:r>
            <a:r>
              <a:rPr lang="fr-FR" sz="2400" dirty="0"/>
              <a:t>: </a:t>
            </a:r>
            <a:r>
              <a:rPr lang="fr-FR" sz="2400" dirty="0" err="1"/>
              <a:t>fixed</a:t>
            </a:r>
            <a:r>
              <a:rPr lang="fr-FR" sz="2400" dirty="0"/>
              <a:t> </a:t>
            </a:r>
            <a:r>
              <a:rPr lang="fr-FR" sz="2400" dirty="0" err="1"/>
              <a:t>interest</a:t>
            </a:r>
            <a:r>
              <a:rPr lang="fr-FR" sz="2400" dirty="0"/>
              <a:t> rates for </a:t>
            </a:r>
            <a:r>
              <a:rPr lang="fr-FR" sz="2400" dirty="0" err="1"/>
              <a:t>households</a:t>
            </a:r>
            <a:r>
              <a:rPr lang="fr-FR" sz="2400" dirty="0"/>
              <a:t> and </a:t>
            </a:r>
            <a:r>
              <a:rPr lang="fr-FR" sz="2400" dirty="0" err="1"/>
              <a:t>companies</a:t>
            </a: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DCB2D3-CD65-F5D8-C06F-9B162A6A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50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778A8E-DA81-FCCD-3F21-716D361CB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F09ED68-F3FF-E45C-0D37-1FD3FA3A5BF1}"/>
              </a:ext>
            </a:extLst>
          </p:cNvPr>
          <p:cNvSpPr txBox="1"/>
          <p:nvPr/>
        </p:nvSpPr>
        <p:spPr>
          <a:xfrm>
            <a:off x="9019309" y="0"/>
            <a:ext cx="320681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Reaction</a:t>
            </a:r>
            <a:r>
              <a:rPr lang="fr-FR" sz="2400" dirty="0">
                <a:solidFill>
                  <a:schemeClr val="bg1"/>
                </a:solidFill>
              </a:rPr>
              <a:t> of the ECB to the Covid-19 </a:t>
            </a:r>
            <a:r>
              <a:rPr lang="fr-FR" sz="2400" dirty="0" err="1">
                <a:solidFill>
                  <a:schemeClr val="bg1"/>
                </a:solidFill>
              </a:rPr>
              <a:t>crisis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0D8426-5500-5E9E-C777-EACEB0D4DA41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C8B8D7-7A54-17CD-33FB-76C0D9EABDA4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D16756-0BDE-E684-4A0D-0DC887BD9058}"/>
              </a:ext>
            </a:extLst>
          </p:cNvPr>
          <p:cNvSpPr txBox="1"/>
          <p:nvPr/>
        </p:nvSpPr>
        <p:spPr>
          <a:xfrm>
            <a:off x="7187609" y="5635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99E16E-E9CD-B609-E42F-6727353DC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6"/>
          <a:stretch/>
        </p:blipFill>
        <p:spPr>
          <a:xfrm>
            <a:off x="586908" y="757885"/>
            <a:ext cx="5166179" cy="37338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37D754-1788-1710-DBC8-0335452A5644}"/>
              </a:ext>
            </a:extLst>
          </p:cNvPr>
          <p:cNvSpPr txBox="1"/>
          <p:nvPr/>
        </p:nvSpPr>
        <p:spPr>
          <a:xfrm>
            <a:off x="394371" y="160454"/>
            <a:ext cx="705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Public </a:t>
            </a:r>
            <a:r>
              <a:rPr lang="fr-FR" sz="2400" dirty="0" err="1"/>
              <a:t>deficit</a:t>
            </a:r>
            <a:r>
              <a:rPr lang="fr-FR" sz="2400" dirty="0"/>
              <a:t> of the </a:t>
            </a:r>
            <a:r>
              <a:rPr lang="fr-FR" sz="2400" dirty="0" err="1"/>
              <a:t>Eurozone</a:t>
            </a:r>
            <a:r>
              <a:rPr lang="fr-FR" sz="2400" dirty="0"/>
              <a:t> and the US  (in % of GDP)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E12569-D033-A683-4923-493E0554AB07}"/>
              </a:ext>
            </a:extLst>
          </p:cNvPr>
          <p:cNvSpPr txBox="1"/>
          <p:nvPr/>
        </p:nvSpPr>
        <p:spPr>
          <a:xfrm>
            <a:off x="6899563" y="2092036"/>
            <a:ext cx="49460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u="none" strike="noStrike" dirty="0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Rules for </a:t>
            </a:r>
            <a:r>
              <a:rPr lang="fr-FR" sz="2400" b="0" i="0" u="none" strike="noStrike" dirty="0" err="1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budgetary</a:t>
            </a:r>
            <a:r>
              <a:rPr lang="fr-FR" sz="2400" b="0" i="0" u="none" strike="noStrike" dirty="0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 discipline </a:t>
            </a:r>
            <a:r>
              <a:rPr lang="fr-FR" sz="2400" b="0" i="0" u="none" strike="noStrike" dirty="0" err="1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according</a:t>
            </a:r>
            <a:r>
              <a:rPr lang="fr-FR" sz="2400" b="0" i="0" u="none" strike="noStrike" dirty="0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 to Maastricht </a:t>
            </a:r>
            <a:r>
              <a:rPr lang="fr-FR" sz="2400" b="0" i="0" u="none" strike="noStrike" dirty="0" err="1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Treaty</a:t>
            </a:r>
            <a:r>
              <a:rPr lang="fr-FR" sz="2400" b="0" i="0" u="none" strike="noStrike" dirty="0">
                <a:solidFill>
                  <a:srgbClr val="474747"/>
                </a:solidFill>
                <a:effectLst/>
                <a:latin typeface="Helvetica Neue" panose="02000503000000020004" pitchFamily="2" charset="0"/>
              </a:rPr>
              <a:t> </a:t>
            </a:r>
          </a:p>
          <a:p>
            <a:endParaRPr lang="fr-FR" sz="2400" b="0" i="0" u="none" strike="noStrike" dirty="0">
              <a:solidFill>
                <a:srgbClr val="FF0000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240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a </a:t>
            </a:r>
            <a:r>
              <a:rPr lang="fr-FR" sz="240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deficit</a:t>
            </a:r>
            <a:r>
              <a:rPr lang="fr-FR" sz="240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-to-GDP ratio not </a:t>
            </a:r>
            <a:r>
              <a:rPr lang="fr-FR" sz="240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exceeding</a:t>
            </a:r>
            <a:r>
              <a:rPr lang="fr-FR" sz="240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the </a:t>
            </a:r>
            <a:r>
              <a:rPr lang="fr-FR" sz="240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reference</a:t>
            </a:r>
            <a:r>
              <a:rPr lang="fr-FR" sz="240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value of 3% ·</a:t>
            </a:r>
          </a:p>
          <a:p>
            <a:r>
              <a:rPr lang="fr-FR" sz="24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24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a </a:t>
            </a:r>
            <a:r>
              <a:rPr lang="fr-FR" sz="2400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debt</a:t>
            </a:r>
            <a:r>
              <a:rPr lang="fr-FR" sz="24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-to-GDP ratio not </a:t>
            </a:r>
            <a:r>
              <a:rPr lang="fr-FR" sz="2400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exceeding</a:t>
            </a:r>
            <a:r>
              <a:rPr lang="fr-FR" sz="24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the </a:t>
            </a:r>
            <a:r>
              <a:rPr lang="fr-FR" sz="2400" b="0" i="0" u="none" strike="noStrike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reference</a:t>
            </a:r>
            <a:r>
              <a:rPr lang="fr-FR" sz="2400" b="0" i="0" u="none" strike="noStrike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value of 60%.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955C35C-65AF-A65E-5BAB-8CDDDE0A3B98}"/>
              </a:ext>
            </a:extLst>
          </p:cNvPr>
          <p:cNvSpPr txBox="1"/>
          <p:nvPr/>
        </p:nvSpPr>
        <p:spPr>
          <a:xfrm>
            <a:off x="96980" y="4837816"/>
            <a:ext cx="6394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Covid-19 </a:t>
            </a:r>
            <a:r>
              <a:rPr lang="fr-FR" sz="2000" dirty="0" err="1"/>
              <a:t>crisis</a:t>
            </a:r>
            <a:r>
              <a:rPr lang="fr-FR" sz="2000" dirty="0"/>
              <a:t>: </a:t>
            </a:r>
            <a:r>
              <a:rPr lang="fr-FR" sz="2000" dirty="0" err="1"/>
              <a:t>less</a:t>
            </a:r>
            <a:r>
              <a:rPr lang="fr-FR" sz="2000" dirty="0"/>
              <a:t> fiscal revenue, </a:t>
            </a:r>
            <a:r>
              <a:rPr lang="fr-FR" sz="2000" dirty="0" err="1"/>
              <a:t>expansionist</a:t>
            </a:r>
            <a:r>
              <a:rPr lang="fr-FR" sz="2000" dirty="0"/>
              <a:t> </a:t>
            </a:r>
            <a:r>
              <a:rPr lang="fr-FR" sz="2000" dirty="0" err="1"/>
              <a:t>monetary</a:t>
            </a:r>
            <a:r>
              <a:rPr lang="fr-FR" sz="2000" dirty="0"/>
              <a:t> </a:t>
            </a:r>
            <a:r>
              <a:rPr lang="fr-FR" sz="2000" dirty="0" err="1"/>
              <a:t>policies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r>
              <a:rPr lang="fr-FR" sz="2000" dirty="0"/>
              <a:t> 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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sharp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increase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of public </a:t>
            </a:r>
            <a:r>
              <a:rPr kumimoji="0" lang="fr-FR" alt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debt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in the EU and in the US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D80837-D121-64C7-EBBE-6DB22671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77345C-6718-776B-86B2-2FAB3DCD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149660D-D2BB-211E-9DB5-34019AC51685}"/>
              </a:ext>
            </a:extLst>
          </p:cNvPr>
          <p:cNvSpPr txBox="1"/>
          <p:nvPr/>
        </p:nvSpPr>
        <p:spPr>
          <a:xfrm>
            <a:off x="9019309" y="0"/>
            <a:ext cx="320681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Reaction</a:t>
            </a:r>
            <a:r>
              <a:rPr lang="fr-FR" sz="2400" dirty="0">
                <a:solidFill>
                  <a:schemeClr val="bg1"/>
                </a:solidFill>
              </a:rPr>
              <a:t> of the ECB to the Covid-19 </a:t>
            </a:r>
            <a:r>
              <a:rPr lang="fr-FR" sz="2400" dirty="0" err="1">
                <a:solidFill>
                  <a:schemeClr val="bg1"/>
                </a:solidFill>
              </a:rPr>
              <a:t>crisis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DC65A3-D8C3-C26B-ED69-DA70CF796734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03FFFF-7495-DEED-CAE6-1DC713840794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5F859B-E540-E3F7-396D-A5C5BEB20FB8}"/>
              </a:ext>
            </a:extLst>
          </p:cNvPr>
          <p:cNvSpPr txBox="1"/>
          <p:nvPr/>
        </p:nvSpPr>
        <p:spPr>
          <a:xfrm>
            <a:off x="7187609" y="5635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ABDA80-F5E4-E25D-856F-14D80B04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1" y="944525"/>
            <a:ext cx="6308032" cy="45312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8F060F-371A-8AD7-6E2C-6D658403CC60}"/>
              </a:ext>
            </a:extLst>
          </p:cNvPr>
          <p:cNvSpPr txBox="1"/>
          <p:nvPr/>
        </p:nvSpPr>
        <p:spPr>
          <a:xfrm>
            <a:off x="1127052" y="233916"/>
            <a:ext cx="391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Public </a:t>
            </a:r>
            <a:r>
              <a:rPr lang="fr-FR" sz="2400" dirty="0" err="1"/>
              <a:t>debt</a:t>
            </a:r>
            <a:r>
              <a:rPr lang="fr-FR" sz="2400" dirty="0"/>
              <a:t> </a:t>
            </a:r>
            <a:r>
              <a:rPr lang="fr-FR" sz="2400" dirty="0" err="1"/>
              <a:t>owned</a:t>
            </a:r>
            <a:r>
              <a:rPr lang="fr-FR" sz="2400" dirty="0"/>
              <a:t> by the ECB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A1C928-25B4-93B8-6B38-D19B403D3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9169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6699FF"/>
              </a:buClr>
              <a:buFont typeface="Wingdings" pitchFamily="2" charset="2"/>
              <a:buNone/>
              <a:defRPr/>
            </a:pPr>
            <a:r>
              <a:rPr lang="fr-FR" sz="1500" kern="0" dirty="0">
                <a:solidFill>
                  <a:srgbClr val="000000"/>
                </a:solidFill>
                <a:latin typeface="+mn-lt"/>
                <a:ea typeface="+mn-ea"/>
              </a:rPr>
              <a:t>Source : Natixis,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90EB0F-5326-8E3A-8C69-E5C8D8AD590D}"/>
              </a:ext>
            </a:extLst>
          </p:cNvPr>
          <p:cNvSpPr txBox="1"/>
          <p:nvPr/>
        </p:nvSpPr>
        <p:spPr>
          <a:xfrm>
            <a:off x="6698513" y="1594886"/>
            <a:ext cx="54934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ECB </a:t>
            </a:r>
            <a:r>
              <a:rPr lang="fr-FR" sz="2400" dirty="0" err="1"/>
              <a:t>bought</a:t>
            </a:r>
            <a:r>
              <a:rPr lang="fr-FR" sz="2400" dirty="0"/>
              <a:t> an </a:t>
            </a:r>
            <a:r>
              <a:rPr lang="fr-FR" sz="2400" dirty="0" err="1"/>
              <a:t>exceptional</a:t>
            </a:r>
            <a:r>
              <a:rPr lang="fr-FR" sz="2400" dirty="0"/>
              <a:t> </a:t>
            </a:r>
            <a:r>
              <a:rPr lang="fr-FR" sz="2400" dirty="0" err="1"/>
              <a:t>securities</a:t>
            </a:r>
            <a:r>
              <a:rPr lang="fr-FR" sz="2400" dirty="0"/>
              <a:t> </a:t>
            </a:r>
            <a:r>
              <a:rPr lang="fr-FR" sz="2400" dirty="0" err="1"/>
              <a:t>purchase</a:t>
            </a:r>
            <a:r>
              <a:rPr lang="fr-FR" sz="2400" dirty="0"/>
              <a:t> program of 1850 B €= </a:t>
            </a:r>
            <a:r>
              <a:rPr lang="fr-FR" sz="2400" dirty="0" err="1">
                <a:solidFill>
                  <a:srgbClr val="FF0000"/>
                </a:solidFill>
              </a:rPr>
              <a:t>monetisation</a:t>
            </a:r>
            <a:r>
              <a:rPr lang="fr-FR" sz="2400" dirty="0">
                <a:solidFill>
                  <a:srgbClr val="FF0000"/>
                </a:solidFill>
              </a:rPr>
              <a:t> of public </a:t>
            </a:r>
            <a:r>
              <a:rPr lang="fr-FR" sz="2400" dirty="0" err="1">
                <a:solidFill>
                  <a:srgbClr val="FF0000"/>
                </a:solidFill>
              </a:rPr>
              <a:t>debt</a:t>
            </a:r>
            <a:r>
              <a:rPr lang="fr-FR" sz="2400" dirty="0">
                <a:solidFill>
                  <a:srgbClr val="FF0000"/>
                </a:solidFill>
              </a:rPr>
              <a:t>, </a:t>
            </a:r>
            <a:r>
              <a:rPr lang="fr-FR" sz="2400" dirty="0"/>
              <a:t>to </a:t>
            </a:r>
            <a:r>
              <a:rPr lang="fr-FR" sz="2400" dirty="0" err="1"/>
              <a:t>contain</a:t>
            </a:r>
            <a:r>
              <a:rPr lang="fr-FR" sz="2400" dirty="0"/>
              <a:t> the </a:t>
            </a:r>
            <a:r>
              <a:rPr lang="fr-FR" sz="2400" dirty="0" err="1"/>
              <a:t>cost</a:t>
            </a:r>
            <a:r>
              <a:rPr lang="fr-FR" sz="2400" dirty="0"/>
              <a:t> of </a:t>
            </a:r>
            <a:r>
              <a:rPr lang="fr-FR" sz="2400" dirty="0" err="1"/>
              <a:t>government</a:t>
            </a:r>
            <a:r>
              <a:rPr lang="fr-FR" sz="2400" dirty="0"/>
              <a:t> </a:t>
            </a:r>
            <a:r>
              <a:rPr lang="fr-FR" sz="2400" dirty="0" err="1"/>
              <a:t>debt</a:t>
            </a:r>
            <a:r>
              <a:rPr lang="fr-FR" sz="2400" dirty="0"/>
              <a:t> and </a:t>
            </a:r>
            <a:r>
              <a:rPr lang="fr-FR" sz="2400" dirty="0" err="1"/>
              <a:t>guarantee</a:t>
            </a:r>
            <a:r>
              <a:rPr lang="fr-FR" sz="2400" dirty="0"/>
              <a:t> the </a:t>
            </a:r>
            <a:r>
              <a:rPr lang="fr-FR" sz="2400" dirty="0" err="1"/>
              <a:t>solvency</a:t>
            </a:r>
            <a:r>
              <a:rPr lang="fr-FR" sz="2400" dirty="0"/>
              <a:t> of </a:t>
            </a:r>
            <a:r>
              <a:rPr lang="fr-FR" sz="2400" dirty="0" err="1"/>
              <a:t>government</a:t>
            </a:r>
            <a:r>
              <a:rPr lang="fr-FR" sz="2400" dirty="0"/>
              <a:t> budgets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The </a:t>
            </a:r>
            <a:r>
              <a:rPr lang="fr-FR" sz="2400" dirty="0" err="1"/>
              <a:t>Pandemic</a:t>
            </a:r>
            <a:r>
              <a:rPr lang="fr-FR" sz="2400" dirty="0"/>
              <a:t> Emergency </a:t>
            </a:r>
            <a:r>
              <a:rPr lang="fr-FR" sz="2400" dirty="0" err="1"/>
              <a:t>Purchase</a:t>
            </a:r>
            <a:r>
              <a:rPr lang="fr-FR" sz="2400" dirty="0"/>
              <a:t> Program (PEPP)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DDA508-BAC4-A409-FE49-4DE5F554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34B95C-19FF-1EB8-015D-A416B929E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20825B6-8427-4E94-F0FB-91347DDE32AF}"/>
              </a:ext>
            </a:extLst>
          </p:cNvPr>
          <p:cNvSpPr txBox="1"/>
          <p:nvPr/>
        </p:nvSpPr>
        <p:spPr>
          <a:xfrm>
            <a:off x="9019309" y="0"/>
            <a:ext cx="320681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 Inflation </a:t>
            </a:r>
            <a:r>
              <a:rPr lang="fr-FR" sz="2400" dirty="0" err="1">
                <a:solidFill>
                  <a:schemeClr val="bg1"/>
                </a:solidFill>
              </a:rPr>
              <a:t>is</a:t>
            </a:r>
            <a:r>
              <a:rPr lang="fr-FR" sz="2400" dirty="0">
                <a:solidFill>
                  <a:schemeClr val="bg1"/>
                </a:solidFill>
              </a:rPr>
              <a:t> back!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30C547-10C4-7C68-DD92-81CF30D007AE}"/>
              </a:ext>
            </a:extLst>
          </p:cNvPr>
          <p:cNvSpPr txBox="1"/>
          <p:nvPr/>
        </p:nvSpPr>
        <p:spPr>
          <a:xfrm>
            <a:off x="2050473" y="601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6D58A4-2B37-F68F-0015-D11507C5B047}"/>
              </a:ext>
            </a:extLst>
          </p:cNvPr>
          <p:cNvSpPr txBox="1"/>
          <p:nvPr/>
        </p:nvSpPr>
        <p:spPr>
          <a:xfrm>
            <a:off x="5708073" y="61514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DCE8A9-16B0-81C2-2F00-80FCD596A4FA}"/>
              </a:ext>
            </a:extLst>
          </p:cNvPr>
          <p:cNvSpPr txBox="1"/>
          <p:nvPr/>
        </p:nvSpPr>
        <p:spPr>
          <a:xfrm>
            <a:off x="7187609" y="5635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8F886B-AC19-86D9-0370-19629A34645F}"/>
              </a:ext>
            </a:extLst>
          </p:cNvPr>
          <p:cNvSpPr txBox="1"/>
          <p:nvPr/>
        </p:nvSpPr>
        <p:spPr>
          <a:xfrm>
            <a:off x="0" y="-106321"/>
            <a:ext cx="1303963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From</a:t>
            </a:r>
            <a:r>
              <a:rPr lang="fr-FR" sz="2400" dirty="0"/>
              <a:t> 2021 </a:t>
            </a:r>
            <a:r>
              <a:rPr lang="fr-FR" sz="2400" dirty="0" err="1"/>
              <a:t>onwards</a:t>
            </a:r>
            <a:r>
              <a:rPr lang="fr-FR" sz="2400" dirty="0"/>
              <a:t>,  </a:t>
            </a:r>
            <a:r>
              <a:rPr lang="fr-FR" sz="2400" dirty="0" err="1"/>
              <a:t>surge</a:t>
            </a:r>
            <a:r>
              <a:rPr lang="fr-FR" sz="2400" dirty="0"/>
              <a:t> of inflation in Europe..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Main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Increase</a:t>
            </a:r>
            <a:r>
              <a:rPr lang="fr-FR" sz="2400" dirty="0"/>
              <a:t> of the </a:t>
            </a:r>
            <a:r>
              <a:rPr lang="fr-FR" sz="2400" dirty="0" err="1"/>
              <a:t>demand</a:t>
            </a:r>
            <a:r>
              <a:rPr lang="fr-FR" sz="2400" dirty="0"/>
              <a:t> for </a:t>
            </a:r>
            <a:r>
              <a:rPr lang="fr-FR" sz="2400" dirty="0" err="1"/>
              <a:t>goods</a:t>
            </a:r>
            <a:r>
              <a:rPr lang="fr-FR" sz="2400" dirty="0"/>
              <a:t> </a:t>
            </a:r>
            <a:r>
              <a:rPr lang="fr-FR" sz="2400" dirty="0" err="1"/>
              <a:t>following</a:t>
            </a:r>
            <a:r>
              <a:rPr lang="fr-FR" sz="2400" dirty="0"/>
              <a:t> the </a:t>
            </a:r>
            <a:r>
              <a:rPr lang="fr-FR" sz="2400" dirty="0" err="1"/>
              <a:t>pandemic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Persistent disruptions to </a:t>
            </a:r>
            <a:r>
              <a:rPr lang="fr-FR" sz="2400" dirty="0" err="1"/>
              <a:t>supply</a:t>
            </a:r>
            <a:r>
              <a:rPr lang="fr-FR" sz="2400" dirty="0"/>
              <a:t> </a:t>
            </a:r>
            <a:r>
              <a:rPr lang="fr-FR" sz="2400" dirty="0" err="1"/>
              <a:t>chains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Impact of the </a:t>
            </a:r>
            <a:r>
              <a:rPr lang="fr-FR" sz="2400" dirty="0" err="1"/>
              <a:t>war</a:t>
            </a:r>
            <a:r>
              <a:rPr lang="fr-FR" sz="2400" dirty="0"/>
              <a:t> in Ukraine on </a:t>
            </a:r>
            <a:r>
              <a:rPr lang="fr-FR" sz="2400" dirty="0" err="1"/>
              <a:t>commodity</a:t>
            </a:r>
            <a:r>
              <a:rPr lang="fr-FR" sz="2400" dirty="0"/>
              <a:t> </a:t>
            </a:r>
            <a:r>
              <a:rPr lang="fr-FR" sz="2400" dirty="0" err="1"/>
              <a:t>prices</a:t>
            </a:r>
            <a:r>
              <a:rPr lang="fr-FR" sz="2400" dirty="0"/>
              <a:t> (</a:t>
            </a:r>
            <a:r>
              <a:rPr lang="fr-FR" sz="2400" dirty="0" err="1"/>
              <a:t>energy</a:t>
            </a:r>
            <a:r>
              <a:rPr lang="fr-FR" sz="2400" dirty="0"/>
              <a:t>, </a:t>
            </a:r>
            <a:r>
              <a:rPr lang="fr-FR" sz="2400" dirty="0" err="1"/>
              <a:t>food</a:t>
            </a:r>
            <a:r>
              <a:rPr lang="fr-F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Combined</a:t>
            </a:r>
            <a:r>
              <a:rPr lang="fr-FR" sz="2400" dirty="0"/>
              <a:t> </a:t>
            </a:r>
            <a:r>
              <a:rPr lang="fr-FR" sz="2400" dirty="0" err="1"/>
              <a:t>effect</a:t>
            </a:r>
            <a:r>
              <a:rPr lang="fr-FR" sz="2400" dirty="0"/>
              <a:t> of the </a:t>
            </a:r>
            <a:r>
              <a:rPr lang="fr-FR" sz="2400" dirty="0" err="1"/>
              <a:t>energy</a:t>
            </a:r>
            <a:r>
              <a:rPr lang="fr-FR" sz="2400" dirty="0"/>
              <a:t> transition on </a:t>
            </a:r>
            <a:r>
              <a:rPr lang="fr-FR" sz="2400" dirty="0" err="1"/>
              <a:t>commodity</a:t>
            </a:r>
            <a:r>
              <a:rPr lang="fr-FR" sz="2400" dirty="0"/>
              <a:t> </a:t>
            </a:r>
            <a:r>
              <a:rPr lang="fr-FR" sz="2400" dirty="0" err="1"/>
              <a:t>prices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Consequences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ECB </a:t>
            </a:r>
            <a:r>
              <a:rPr lang="fr-FR" sz="2400" dirty="0" err="1"/>
              <a:t>stopped</a:t>
            </a:r>
            <a:r>
              <a:rPr lang="fr-FR" sz="2400" dirty="0"/>
              <a:t> Q.E.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ECB </a:t>
            </a:r>
            <a:r>
              <a:rPr lang="fr-FR" sz="2400" dirty="0" err="1"/>
              <a:t>raised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key rates (first time </a:t>
            </a:r>
            <a:r>
              <a:rPr lang="fr-FR" sz="2400" dirty="0" err="1"/>
              <a:t>since</a:t>
            </a:r>
            <a:r>
              <a:rPr lang="fr-FR" sz="2400" dirty="0"/>
              <a:t> 2011) </a:t>
            </a:r>
            <a:r>
              <a:rPr lang="fr-FR" sz="2400" dirty="0" err="1"/>
              <a:t>from</a:t>
            </a:r>
            <a:r>
              <a:rPr lang="fr-FR" sz="2400" dirty="0"/>
              <a:t> 2022 (approx 0%) to  Sept 2023 (approx 4.25)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/>
              <a:t>Have </a:t>
            </a:r>
            <a:r>
              <a:rPr lang="fr-FR" sz="2400" dirty="0" err="1"/>
              <a:t>started</a:t>
            </a:r>
            <a:r>
              <a:rPr lang="fr-FR" sz="2400" dirty="0"/>
              <a:t> </a:t>
            </a:r>
            <a:r>
              <a:rPr lang="fr-FR" sz="2400" dirty="0" err="1"/>
              <a:t>decreasing</a:t>
            </a:r>
            <a:r>
              <a:rPr lang="fr-FR" sz="2400" dirty="0"/>
              <a:t> </a:t>
            </a:r>
            <a:r>
              <a:rPr lang="fr-FR" sz="2400" dirty="0" err="1"/>
              <a:t>since</a:t>
            </a:r>
            <a:r>
              <a:rPr lang="fr-FR" sz="2400" dirty="0"/>
              <a:t> end 2023-  2025: 2,9% June 2025=2%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D84C58-BCC3-33DA-FF7A-3B3097C8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6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4CB4E-6506-C201-6144-CFD42BC0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To </a:t>
            </a:r>
            <a:r>
              <a:rPr lang="fr-FR" sz="3200" dirty="0" err="1"/>
              <a:t>conclude</a:t>
            </a:r>
            <a:r>
              <a:rPr lang="fr-FR" sz="3200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6ED75-24E6-145D-88EF-E25C2676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445"/>
            <a:ext cx="10515600" cy="4351338"/>
          </a:xfrm>
        </p:spPr>
        <p:txBody>
          <a:bodyPr/>
          <a:lstStyle/>
          <a:p>
            <a:r>
              <a:rPr lang="fr-FR" dirty="0" err="1"/>
              <a:t>Since</a:t>
            </a:r>
            <a:r>
              <a:rPr lang="fr-FR" dirty="0"/>
              <a:t> 2008, Europe has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to face </a:t>
            </a:r>
            <a:r>
              <a:rPr lang="fr-FR" dirty="0" err="1">
                <a:solidFill>
                  <a:srgbClr val="FF0000"/>
                </a:solidFill>
              </a:rPr>
              <a:t>several</a:t>
            </a:r>
            <a:r>
              <a:rPr lang="fr-FR" dirty="0">
                <a:solidFill>
                  <a:srgbClr val="FF0000"/>
                </a:solidFill>
              </a:rPr>
              <a:t> crises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threatened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existence (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balances </a:t>
            </a:r>
            <a:r>
              <a:rPr lang="fr-FR" dirty="0" err="1"/>
              <a:t>crisis</a:t>
            </a:r>
            <a:r>
              <a:rPr lang="fr-FR" dirty="0"/>
              <a:t>, sovereign </a:t>
            </a:r>
            <a:r>
              <a:rPr lang="fr-FR" dirty="0" err="1"/>
              <a:t>debt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, Covid </a:t>
            </a:r>
            <a:r>
              <a:rPr lang="fr-FR" dirty="0" err="1"/>
              <a:t>crisis</a:t>
            </a:r>
            <a:r>
              <a:rPr lang="fr-FR" dirty="0"/>
              <a:t>, Inflation </a:t>
            </a:r>
            <a:r>
              <a:rPr lang="fr-FR" dirty="0" err="1"/>
              <a:t>crisis</a:t>
            </a:r>
            <a:r>
              <a:rPr lang="fr-FR" dirty="0"/>
              <a:t>), the </a:t>
            </a:r>
            <a:r>
              <a:rPr lang="fr-FR" dirty="0">
                <a:solidFill>
                  <a:srgbClr val="FF0000"/>
                </a:solidFill>
              </a:rPr>
              <a:t>ECB has </a:t>
            </a:r>
            <a:r>
              <a:rPr lang="fr-FR" dirty="0" err="1">
                <a:solidFill>
                  <a:srgbClr val="FF0000"/>
                </a:solidFill>
              </a:rPr>
              <a:t>played</a:t>
            </a:r>
            <a:r>
              <a:rPr lang="fr-FR" dirty="0">
                <a:solidFill>
                  <a:srgbClr val="FF0000"/>
                </a:solidFill>
              </a:rPr>
              <a:t> a key </a:t>
            </a:r>
            <a:r>
              <a:rPr lang="fr-FR" dirty="0" err="1">
                <a:solidFill>
                  <a:srgbClr val="FF0000"/>
                </a:solidFill>
              </a:rPr>
              <a:t>role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in </a:t>
            </a:r>
            <a:r>
              <a:rPr lang="fr-FR" dirty="0" err="1"/>
              <a:t>saving</a:t>
            </a:r>
            <a:r>
              <a:rPr lang="fr-FR" dirty="0"/>
              <a:t> the €</a:t>
            </a:r>
          </a:p>
          <a:p>
            <a:r>
              <a:rPr lang="fr-FR" dirty="0" err="1"/>
              <a:t>Yet</a:t>
            </a:r>
            <a:r>
              <a:rPr lang="fr-FR" dirty="0"/>
              <a:t>, the ECB </a:t>
            </a:r>
            <a:r>
              <a:rPr lang="fr-FR" dirty="0" err="1"/>
              <a:t>cannot</a:t>
            </a:r>
            <a:r>
              <a:rPr lang="fr-FR" dirty="0"/>
              <a:t> solve the </a:t>
            </a:r>
            <a:r>
              <a:rPr lang="fr-FR" dirty="0" err="1"/>
              <a:t>problem</a:t>
            </a:r>
            <a:r>
              <a:rPr lang="fr-FR" dirty="0"/>
              <a:t> of structural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heterogeneity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of the EU, </a:t>
            </a:r>
            <a:r>
              <a:rPr lang="fr-FR" dirty="0" err="1"/>
              <a:t>which</a:t>
            </a:r>
            <a:r>
              <a:rPr lang="fr-FR" dirty="0"/>
              <a:t> has </a:t>
            </a:r>
            <a:r>
              <a:rPr lang="fr-FR" dirty="0" err="1"/>
              <a:t>worsened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</a:t>
            </a:r>
            <a:r>
              <a:rPr lang="fr-FR" dirty="0" err="1"/>
              <a:t>creation</a:t>
            </a:r>
            <a:r>
              <a:rPr lang="fr-FR" dirty="0"/>
              <a:t> of the €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421FC9-85DF-781F-7853-67547F04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5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77A3B-4BE5-4D09-0A5C-65D66DAEE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20FB0-1F4E-62A8-29D2-872750BB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1092"/>
          </a:xfrm>
        </p:spPr>
        <p:txBody>
          <a:bodyPr>
            <a:normAutofit/>
          </a:bodyPr>
          <a:lstStyle/>
          <a:p>
            <a:r>
              <a:rPr lang="fr-FR" sz="3200" dirty="0"/>
              <a:t>To </a:t>
            </a:r>
            <a:r>
              <a:rPr lang="fr-FR" sz="3200" dirty="0" err="1"/>
              <a:t>conclude</a:t>
            </a:r>
            <a:r>
              <a:rPr lang="fr-FR" sz="3200" dirty="0"/>
              <a:t>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B184673-33ED-FD95-7F59-5C14866C4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010" y="1720056"/>
            <a:ext cx="5740400" cy="4051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7F4E2A-5AA1-A183-194F-7A91D4B2D461}"/>
              </a:ext>
            </a:extLst>
          </p:cNvPr>
          <p:cNvSpPr txBox="1"/>
          <p:nvPr/>
        </p:nvSpPr>
        <p:spPr>
          <a:xfrm>
            <a:off x="276450" y="1212112"/>
            <a:ext cx="1057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GDP per capita for Southern </a:t>
            </a:r>
            <a:r>
              <a:rPr lang="fr-FR" sz="2400" dirty="0" err="1"/>
              <a:t>European</a:t>
            </a:r>
            <a:r>
              <a:rPr lang="fr-FR" sz="2400" dirty="0"/>
              <a:t> countries in % of GDP per capita of Germany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95CC35-FBFB-46D4-13B4-6E14671C5510}"/>
              </a:ext>
            </a:extLst>
          </p:cNvPr>
          <p:cNvSpPr txBox="1"/>
          <p:nvPr/>
        </p:nvSpPr>
        <p:spPr>
          <a:xfrm>
            <a:off x="6209416" y="2955851"/>
            <a:ext cx="574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Exchange rate </a:t>
            </a:r>
            <a:r>
              <a:rPr lang="fr-FR" sz="2400" dirty="0" err="1">
                <a:solidFill>
                  <a:srgbClr val="FF0000"/>
                </a:solidFill>
              </a:rPr>
              <a:t>overvalued</a:t>
            </a:r>
            <a:r>
              <a:rPr lang="fr-FR" sz="2400" dirty="0">
                <a:solidFill>
                  <a:srgbClr val="FF0000"/>
                </a:solidFill>
              </a:rPr>
              <a:t> for France/</a:t>
            </a:r>
            <a:r>
              <a:rPr lang="fr-FR" sz="2400" dirty="0" err="1">
                <a:solidFill>
                  <a:srgbClr val="FF0000"/>
                </a:solidFill>
              </a:rPr>
              <a:t>Italy</a:t>
            </a:r>
            <a:r>
              <a:rPr lang="fr-FR" sz="2400" dirty="0">
                <a:solidFill>
                  <a:srgbClr val="FF0000"/>
                </a:solidFill>
              </a:rPr>
              <a:t>/Spain/Portugal/</a:t>
            </a:r>
            <a:r>
              <a:rPr lang="fr-FR" sz="2400" dirty="0" err="1">
                <a:solidFill>
                  <a:srgbClr val="FF0000"/>
                </a:solidFill>
              </a:rPr>
              <a:t>Greece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1688FE-2BF8-C125-1115-D89CB981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B0737D-4C60-E96E-EC26-9F478EA4237F}"/>
              </a:ext>
            </a:extLst>
          </p:cNvPr>
          <p:cNvSpPr txBox="1"/>
          <p:nvPr/>
        </p:nvSpPr>
        <p:spPr>
          <a:xfrm>
            <a:off x="6221186" y="4604657"/>
            <a:ext cx="5970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case of Sweden:</a:t>
            </a:r>
          </a:p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time for Sweden to </a:t>
            </a:r>
            <a:r>
              <a:rPr lang="fr-FR" dirty="0" err="1"/>
              <a:t>join</a:t>
            </a:r>
            <a:r>
              <a:rPr lang="fr-FR" dirty="0"/>
              <a:t>? Arguments for and </a:t>
            </a:r>
            <a:r>
              <a:rPr lang="fr-FR" dirty="0" err="1"/>
              <a:t>against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https://cepr.org/voxeu/columns/it-may-be-time-sweden-join-euro</a:t>
            </a:r>
            <a:endParaRPr lang="fr-FR" dirty="0"/>
          </a:p>
          <a:p>
            <a:r>
              <a:rPr lang="fr-FR" dirty="0"/>
              <a:t>https://</a:t>
            </a:r>
            <a:r>
              <a:rPr lang="fr-FR" dirty="0" err="1"/>
              <a:t>theconversation.com</a:t>
            </a:r>
            <a:r>
              <a:rPr lang="fr-FR" dirty="0"/>
              <a:t>/could-global-tensions-finally-see-sweden-warming-towards-the-euro-276906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5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9EE1-654A-C850-D1F5-3E02DAF3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18C6A-FF60-5146-85FF-97DA570A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909"/>
            <a:ext cx="10515600" cy="571092"/>
          </a:xfrm>
        </p:spPr>
        <p:txBody>
          <a:bodyPr>
            <a:normAutofit/>
          </a:bodyPr>
          <a:lstStyle/>
          <a:p>
            <a:r>
              <a:rPr lang="fr-FR" sz="3200" dirty="0"/>
              <a:t>To </a:t>
            </a:r>
            <a:r>
              <a:rPr lang="fr-FR" sz="3200" dirty="0" err="1"/>
              <a:t>conclude</a:t>
            </a:r>
            <a:r>
              <a:rPr lang="fr-FR" sz="3200" dirty="0"/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FA4441-A645-B9B6-E869-6BAE889625DF}"/>
              </a:ext>
            </a:extLst>
          </p:cNvPr>
          <p:cNvSpPr txBox="1"/>
          <p:nvPr/>
        </p:nvSpPr>
        <p:spPr>
          <a:xfrm>
            <a:off x="662172" y="510366"/>
            <a:ext cx="91392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This divergence </a:t>
            </a:r>
            <a:r>
              <a:rPr lang="fr-FR" sz="2400" dirty="0" err="1"/>
              <a:t>could</a:t>
            </a:r>
            <a:r>
              <a:rPr lang="fr-FR" sz="2400" dirty="0"/>
              <a:t> fuel a </a:t>
            </a:r>
            <a:r>
              <a:rPr lang="fr-FR" sz="2400" dirty="0" err="1"/>
              <a:t>negative</a:t>
            </a:r>
            <a:r>
              <a:rPr lang="fr-FR" sz="2400" dirty="0"/>
              <a:t> perception of the EU by </a:t>
            </a:r>
            <a:r>
              <a:rPr lang="fr-FR" sz="2400" dirty="0" err="1"/>
              <a:t>these</a:t>
            </a:r>
            <a:r>
              <a:rPr lang="fr-FR" sz="2400" dirty="0"/>
              <a:t> countries/ </a:t>
            </a:r>
            <a:r>
              <a:rPr lang="fr-FR" sz="2400" b="1" dirty="0" err="1"/>
              <a:t>Euroskepticism</a:t>
            </a:r>
            <a:r>
              <a:rPr lang="fr-FR" sz="2400" dirty="0"/>
              <a:t> </a:t>
            </a:r>
            <a:r>
              <a:rPr lang="fr-FR" sz="2400" dirty="0" err="1"/>
              <a:t>unless</a:t>
            </a:r>
            <a:r>
              <a:rPr lang="fr-FR" sz="2400" dirty="0"/>
              <a:t>…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0000"/>
                </a:solidFill>
              </a:rPr>
              <a:t>Germany</a:t>
            </a:r>
            <a:r>
              <a:rPr lang="fr-FR" sz="2400" dirty="0"/>
              <a:t> (</a:t>
            </a:r>
            <a:r>
              <a:rPr lang="fr-FR" sz="2400" dirty="0" err="1"/>
              <a:t>which</a:t>
            </a:r>
            <a:r>
              <a:rPr lang="fr-FR" sz="2400" dirty="0"/>
              <a:t> has been </a:t>
            </a:r>
            <a:r>
              <a:rPr lang="fr-FR" sz="2400" dirty="0" err="1"/>
              <a:t>struggling</a:t>
            </a:r>
            <a:r>
              <a:rPr lang="fr-FR" sz="2400" dirty="0"/>
              <a:t> </a:t>
            </a:r>
            <a:r>
              <a:rPr lang="fr-FR" sz="2400" dirty="0" err="1"/>
              <a:t>economically</a:t>
            </a:r>
            <a:r>
              <a:rPr lang="fr-FR" sz="2400" dirty="0"/>
              <a:t> in the </a:t>
            </a:r>
            <a:r>
              <a:rPr lang="fr-FR" sz="2400" dirty="0" err="1"/>
              <a:t>past</a:t>
            </a:r>
            <a:r>
              <a:rPr lang="fr-FR" sz="2400" dirty="0"/>
              <a:t> </a:t>
            </a:r>
            <a:r>
              <a:rPr lang="fr-FR" sz="2400" dirty="0" err="1"/>
              <a:t>two</a:t>
            </a:r>
            <a:r>
              <a:rPr lang="fr-FR" sz="2400" dirty="0"/>
              <a:t> </a:t>
            </a:r>
            <a:r>
              <a:rPr lang="fr-FR" sz="2400" dirty="0" err="1"/>
              <a:t>years</a:t>
            </a:r>
            <a:r>
              <a:rPr lang="fr-FR" sz="2400" dirty="0"/>
              <a:t> -0,3% 2023; -0,1% 2024; 0,2% 2025 and </a:t>
            </a:r>
            <a:r>
              <a:rPr lang="fr-FR" sz="2400" dirty="0" err="1"/>
              <a:t>questioning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</a:t>
            </a:r>
            <a:r>
              <a:rPr lang="fr-FR" sz="2400" dirty="0" err="1"/>
              <a:t>economic</a:t>
            </a:r>
            <a:r>
              <a:rPr lang="fr-FR" sz="2400" dirty="0"/>
              <a:t> model </a:t>
            </a:r>
            <a:r>
              <a:rPr lang="fr-FR" sz="2400" dirty="0" err="1"/>
              <a:t>based</a:t>
            </a:r>
            <a:r>
              <a:rPr lang="fr-FR" sz="2400" dirty="0"/>
              <a:t> on exports) </a:t>
            </a:r>
            <a:r>
              <a:rPr lang="fr-FR" sz="2400" dirty="0" err="1">
                <a:solidFill>
                  <a:srgbClr val="FF0000"/>
                </a:solidFill>
              </a:rPr>
              <a:t>coordinates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with</a:t>
            </a:r>
            <a:r>
              <a:rPr lang="fr-FR" sz="2400" dirty="0">
                <a:solidFill>
                  <a:srgbClr val="FF0000"/>
                </a:solidFill>
              </a:rPr>
              <a:t> the </a:t>
            </a:r>
            <a:r>
              <a:rPr lang="fr-FR" sz="2400" dirty="0" err="1">
                <a:solidFill>
                  <a:srgbClr val="FF0000"/>
                </a:solidFill>
              </a:rPr>
              <a:t>rest</a:t>
            </a:r>
            <a:r>
              <a:rPr lang="fr-FR" sz="2400" dirty="0">
                <a:solidFill>
                  <a:srgbClr val="FF0000"/>
                </a:solidFill>
              </a:rPr>
              <a:t> of the EU and </a:t>
            </a:r>
            <a:r>
              <a:rPr lang="fr-FR" sz="2400" dirty="0" err="1">
                <a:solidFill>
                  <a:srgbClr val="FF0000"/>
                </a:solidFill>
              </a:rPr>
              <a:t>agrees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loosen</a:t>
            </a:r>
            <a:r>
              <a:rPr lang="fr-FR" sz="2400" dirty="0">
                <a:solidFill>
                  <a:srgbClr val="FF0000"/>
                </a:solidFill>
              </a:rPr>
              <a:t> the budget </a:t>
            </a:r>
            <a:r>
              <a:rPr lang="fr-FR" sz="2400" dirty="0" err="1">
                <a:solidFill>
                  <a:srgbClr val="FF0000"/>
                </a:solidFill>
              </a:rPr>
              <a:t>rules</a:t>
            </a:r>
            <a:r>
              <a:rPr lang="fr-FR" sz="2400" dirty="0">
                <a:solidFill>
                  <a:srgbClr val="FF0000"/>
                </a:solidFill>
              </a:rPr>
              <a:t> in the EU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There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>
                <a:solidFill>
                  <a:srgbClr val="FF0000"/>
                </a:solidFill>
              </a:rPr>
              <a:t>collective </a:t>
            </a:r>
            <a:r>
              <a:rPr lang="fr-FR" sz="2400" dirty="0" err="1">
                <a:solidFill>
                  <a:srgbClr val="FF0000"/>
                </a:solidFill>
              </a:rPr>
              <a:t>response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to the </a:t>
            </a:r>
            <a:r>
              <a:rPr lang="fr-FR" sz="2400" dirty="0" err="1"/>
              <a:t>geopolitical</a:t>
            </a:r>
            <a:r>
              <a:rPr lang="fr-FR" sz="2400" dirty="0"/>
              <a:t> and </a:t>
            </a: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threats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the US… </a:t>
            </a:r>
            <a:r>
              <a:rPr lang="fr-FR" sz="2400" dirty="0" err="1"/>
              <a:t>along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a </a:t>
            </a:r>
            <a:r>
              <a:rPr lang="fr-FR" sz="2400" dirty="0" err="1">
                <a:solidFill>
                  <a:srgbClr val="FF0000"/>
                </a:solidFill>
              </a:rPr>
              <a:t>common</a:t>
            </a:r>
            <a:r>
              <a:rPr lang="fr-FR" sz="2400" dirty="0">
                <a:solidFill>
                  <a:srgbClr val="FF0000"/>
                </a:solidFill>
              </a:rPr>
              <a:t> budget and </a:t>
            </a:r>
            <a:r>
              <a:rPr lang="fr-FR" sz="2400" dirty="0" err="1">
                <a:solidFill>
                  <a:srgbClr val="FF0000"/>
                </a:solidFill>
              </a:rPr>
              <a:t>common</a:t>
            </a:r>
            <a:r>
              <a:rPr lang="fr-FR" sz="2400" dirty="0">
                <a:solidFill>
                  <a:srgbClr val="FF0000"/>
                </a:solidFill>
              </a:rPr>
              <a:t> fiscal </a:t>
            </a:r>
            <a:r>
              <a:rPr lang="fr-FR" sz="2400" dirty="0" err="1">
                <a:solidFill>
                  <a:srgbClr val="FF0000"/>
                </a:solidFill>
              </a:rPr>
              <a:t>policies</a:t>
            </a:r>
            <a:r>
              <a:rPr lang="fr-FR" sz="2400" dirty="0">
                <a:solidFill>
                  <a:srgbClr val="FF0000"/>
                </a:solidFill>
              </a:rPr>
              <a:t>, </a:t>
            </a:r>
            <a:r>
              <a:rPr lang="fr-FR" sz="2400" dirty="0" err="1">
                <a:solidFill>
                  <a:srgbClr val="FF0000"/>
                </a:solidFill>
              </a:rPr>
              <a:t>which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would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mean</a:t>
            </a:r>
            <a:r>
              <a:rPr lang="fr-FR" sz="2400" dirty="0">
                <a:solidFill>
                  <a:srgbClr val="FF0000"/>
                </a:solidFill>
              </a:rPr>
              <a:t> a </a:t>
            </a:r>
            <a:r>
              <a:rPr lang="fr-FR" sz="2400" dirty="0" err="1">
                <a:solidFill>
                  <a:srgbClr val="FF0000"/>
                </a:solidFill>
              </a:rPr>
              <a:t>federation</a:t>
            </a:r>
            <a:r>
              <a:rPr lang="fr-FR" sz="2400" dirty="0">
                <a:solidFill>
                  <a:srgbClr val="FF0000"/>
                </a:solidFill>
              </a:rPr>
              <a:t> of states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Ex of Next </a:t>
            </a:r>
            <a:r>
              <a:rPr lang="fr-FR" sz="2400" dirty="0" err="1"/>
              <a:t>Generation</a:t>
            </a:r>
            <a:r>
              <a:rPr lang="fr-FR" sz="2400" dirty="0"/>
              <a:t> EU (2020) : </a:t>
            </a:r>
            <a:r>
              <a:rPr lang="fr-FR" sz="2400" dirty="0" err="1"/>
              <a:t>common</a:t>
            </a:r>
            <a:r>
              <a:rPr lang="fr-FR" sz="2400" dirty="0"/>
              <a:t> </a:t>
            </a:r>
            <a:r>
              <a:rPr lang="fr-FR" sz="2400" dirty="0" err="1"/>
              <a:t>debt</a:t>
            </a:r>
            <a:r>
              <a:rPr lang="fr-FR" sz="2400" dirty="0"/>
              <a:t> of 750 B € </a:t>
            </a:r>
            <a:r>
              <a:rPr lang="fr-FR" sz="2400" dirty="0" err="1"/>
              <a:t>owned</a:t>
            </a:r>
            <a:r>
              <a:rPr lang="fr-FR" sz="2400" dirty="0"/>
              <a:t> by the 27 </a:t>
            </a:r>
            <a:r>
              <a:rPr lang="fr-FR" sz="2400" dirty="0" err="1"/>
              <a:t>member</a:t>
            </a:r>
            <a:r>
              <a:rPr lang="fr-FR" sz="2400" dirty="0"/>
              <a:t> states to finance national programs </a:t>
            </a:r>
            <a:r>
              <a:rPr lang="fr-FR" sz="2400" dirty="0" err="1"/>
              <a:t>through</a:t>
            </a:r>
            <a:r>
              <a:rPr lang="fr-FR" sz="2400" dirty="0"/>
              <a:t> subsidies and </a:t>
            </a:r>
            <a:r>
              <a:rPr lang="fr-FR" sz="2400" dirty="0" err="1"/>
              <a:t>loans</a:t>
            </a:r>
            <a:endParaRPr lang="fr-FR" sz="2400" dirty="0"/>
          </a:p>
          <a:p>
            <a:r>
              <a:rPr lang="fr-FR" sz="2400" dirty="0"/>
              <a:t>40 B€ for France to finance green transition, </a:t>
            </a:r>
            <a:r>
              <a:rPr lang="fr-FR" sz="2400" dirty="0" err="1"/>
              <a:t>competitiveness</a:t>
            </a:r>
            <a:r>
              <a:rPr lang="fr-FR" sz="2400" dirty="0"/>
              <a:t> and innovation, social and territorial </a:t>
            </a:r>
            <a:r>
              <a:rPr lang="fr-FR" sz="2400" dirty="0" err="1"/>
              <a:t>cohesion</a:t>
            </a:r>
            <a:endParaRPr lang="fr-FR" sz="2400" dirty="0"/>
          </a:p>
          <a:p>
            <a:r>
              <a:rPr lang="fr-FR" sz="2400" dirty="0" err="1"/>
              <a:t>It’s</a:t>
            </a:r>
            <a:r>
              <a:rPr lang="fr-FR" sz="2400" dirty="0"/>
              <a:t> </a:t>
            </a:r>
            <a:r>
              <a:rPr lang="fr-FR" sz="2400" dirty="0" err="1"/>
              <a:t>now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more a </a:t>
            </a:r>
            <a:r>
              <a:rPr lang="fr-FR" sz="2400" dirty="0" err="1">
                <a:solidFill>
                  <a:srgbClr val="FF0000"/>
                </a:solidFill>
              </a:rPr>
              <a:t>political</a:t>
            </a:r>
            <a:r>
              <a:rPr lang="fr-FR" sz="2400" dirty="0">
                <a:solidFill>
                  <a:srgbClr val="FF0000"/>
                </a:solidFill>
              </a:rPr>
              <a:t> question </a:t>
            </a:r>
            <a:r>
              <a:rPr lang="fr-FR" sz="2400" dirty="0" err="1"/>
              <a:t>than</a:t>
            </a:r>
            <a:r>
              <a:rPr lang="fr-FR" sz="2400" dirty="0"/>
              <a:t> an </a:t>
            </a:r>
            <a:r>
              <a:rPr lang="fr-FR" sz="2400" dirty="0" err="1"/>
              <a:t>economic</a:t>
            </a:r>
            <a:r>
              <a:rPr lang="fr-FR" sz="2400" dirty="0"/>
              <a:t> one!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pic>
        <p:nvPicPr>
          <p:cNvPr id="11" name="Picture 4" descr="Zone euro. éclatement ou fédération">
            <a:extLst>
              <a:ext uri="{FF2B5EF4-FFF2-40B4-BE49-F238E27FC236}">
                <a16:creationId xmlns:a16="http://schemas.microsoft.com/office/drawing/2014/main" id="{A2220B36-3049-1017-BE18-564EC312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45" y="3060250"/>
            <a:ext cx="2362200" cy="37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4B9B5-540F-B0D4-2118-F369128A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2C9D0-82BA-AB42-951E-026BD16C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1932"/>
          </a:xfrm>
        </p:spPr>
        <p:txBody>
          <a:bodyPr>
            <a:normAutofit fontScale="90000"/>
          </a:bodyPr>
          <a:lstStyle/>
          <a:p>
            <a:r>
              <a:rPr lang="fr-FR" dirty="0"/>
              <a:t>Quiz Part </a:t>
            </a:r>
            <a:r>
              <a:rPr lang="fr-FR"/>
              <a:t>1 Slides 1 to 19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375EB-6175-3690-1C4D-84DF21C4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fr-FR" dirty="0"/>
              <a:t>How 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explain</a:t>
            </a:r>
            <a:r>
              <a:rPr lang="fr-FR" dirty="0"/>
              <a:t> the French </a:t>
            </a:r>
            <a:r>
              <a:rPr lang="fr-FR" dirty="0" err="1"/>
              <a:t>people’s</a:t>
            </a:r>
            <a:r>
              <a:rPr lang="fr-FR" dirty="0"/>
              <a:t> </a:t>
            </a:r>
            <a:r>
              <a:rPr lang="fr-FR" dirty="0" err="1"/>
              <a:t>NO-vote</a:t>
            </a:r>
            <a:r>
              <a:rPr lang="fr-FR" dirty="0"/>
              <a:t> to the </a:t>
            </a:r>
            <a:r>
              <a:rPr lang="fr-FR" dirty="0" err="1"/>
              <a:t>Constitutional</a:t>
            </a:r>
            <a:r>
              <a:rPr lang="fr-FR" dirty="0"/>
              <a:t> </a:t>
            </a:r>
            <a:r>
              <a:rPr lang="fr-FR" dirty="0" err="1"/>
              <a:t>Treaty</a:t>
            </a:r>
            <a:r>
              <a:rPr lang="fr-FR" dirty="0"/>
              <a:t> in 2005? (2)</a:t>
            </a:r>
          </a:p>
          <a:p>
            <a:pPr marL="514350" indent="-514350">
              <a:buAutoNum type="arabicParenR"/>
            </a:pP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show </a:t>
            </a:r>
            <a:r>
              <a:rPr lang="fr-FR" dirty="0" err="1"/>
              <a:t>some</a:t>
            </a:r>
            <a:r>
              <a:rPr lang="fr-FR" dirty="0"/>
              <a:t> reluctance of the French </a:t>
            </a:r>
            <a:r>
              <a:rPr lang="fr-FR" dirty="0" err="1"/>
              <a:t>towards</a:t>
            </a:r>
            <a:r>
              <a:rPr lang="fr-FR" dirty="0"/>
              <a:t> the EU (1)</a:t>
            </a:r>
          </a:p>
          <a:p>
            <a:pPr marL="514350" indent="-514350">
              <a:buAutoNum type="arabicParenR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the Euro </a:t>
            </a:r>
            <a:r>
              <a:rPr lang="fr-FR" dirty="0" err="1"/>
              <a:t>introduced</a:t>
            </a:r>
            <a:r>
              <a:rPr lang="fr-FR" dirty="0"/>
              <a:t>, for how </a:t>
            </a:r>
            <a:r>
              <a:rPr lang="fr-FR" dirty="0" err="1"/>
              <a:t>many</a:t>
            </a:r>
            <a:r>
              <a:rPr lang="fr-FR" dirty="0"/>
              <a:t> countries? (3 + 13)</a:t>
            </a:r>
          </a:p>
          <a:p>
            <a:pPr marL="514350" indent="-514350">
              <a:buAutoNum type="arabicParenR"/>
            </a:pPr>
            <a:r>
              <a:rPr lang="fr-FR" dirty="0" err="1"/>
              <a:t>Give</a:t>
            </a:r>
            <a:r>
              <a:rPr lang="fr-FR" dirty="0"/>
              <a:t> 3 </a:t>
            </a:r>
            <a:r>
              <a:rPr lang="fr-FR" dirty="0" err="1"/>
              <a:t>striking</a:t>
            </a:r>
            <a:r>
              <a:rPr lang="fr-FR" dirty="0"/>
              <a:t> figures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characterize</a:t>
            </a:r>
            <a:r>
              <a:rPr lang="fr-FR" dirty="0"/>
              <a:t> the EU (5)</a:t>
            </a:r>
          </a:p>
          <a:p>
            <a:pPr marL="514350" indent="-514350">
              <a:buAutoNum type="arabicParenR"/>
            </a:pPr>
            <a:r>
              <a:rPr lang="fr-FR" dirty="0" err="1"/>
              <a:t>Explain</a:t>
            </a:r>
            <a:r>
              <a:rPr lang="fr-FR" dirty="0"/>
              <a:t> the Mundell –Fleming impossible </a:t>
            </a:r>
            <a:r>
              <a:rPr lang="fr-FR" dirty="0" err="1"/>
              <a:t>trinity</a:t>
            </a:r>
            <a:r>
              <a:rPr lang="fr-FR" dirty="0"/>
              <a:t>? (12)</a:t>
            </a:r>
          </a:p>
          <a:p>
            <a:pPr marL="514350" indent="-514350">
              <a:buAutoNum type="arabicParenR"/>
            </a:pPr>
            <a:r>
              <a:rPr lang="fr-FR" dirty="0" err="1"/>
              <a:t>Give</a:t>
            </a:r>
            <a:r>
              <a:rPr lang="fr-FR" dirty="0"/>
              <a:t> at least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advantages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€ has </a:t>
            </a:r>
            <a:r>
              <a:rPr lang="fr-FR" dirty="0" err="1"/>
              <a:t>brought</a:t>
            </a:r>
            <a:r>
              <a:rPr lang="fr-FR" dirty="0"/>
              <a:t> (14)</a:t>
            </a:r>
          </a:p>
          <a:p>
            <a:pPr marL="514350" indent="-514350">
              <a:buAutoNum type="arabicParenR"/>
            </a:pPr>
            <a:r>
              <a:rPr lang="fr-FR" dirty="0" err="1"/>
              <a:t>What</a:t>
            </a:r>
            <a:r>
              <a:rPr lang="fr-FR" dirty="0"/>
              <a:t> major instrument of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France-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other</a:t>
            </a:r>
            <a:r>
              <a:rPr lang="fr-FR" dirty="0"/>
              <a:t> EU countries – </a:t>
            </a:r>
            <a:r>
              <a:rPr lang="fr-FR" dirty="0" err="1"/>
              <a:t>lost</a:t>
            </a:r>
            <a:r>
              <a:rPr lang="fr-FR" dirty="0"/>
              <a:t> in the process?  (12)</a:t>
            </a:r>
          </a:p>
          <a:p>
            <a:pPr marL="514350" indent="-514350">
              <a:buAutoNum type="arabicParenR"/>
            </a:pPr>
            <a:r>
              <a:rPr lang="fr-FR" dirty="0" err="1"/>
              <a:t>Interest</a:t>
            </a:r>
            <a:r>
              <a:rPr lang="fr-FR" dirty="0"/>
              <a:t> rates and the Euro: </a:t>
            </a:r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? (14-18-19)</a:t>
            </a:r>
          </a:p>
          <a:p>
            <a:pPr marL="514350" indent="-51435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18C708-45A5-6D39-8B0B-17F009B4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98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1E3-D224-F189-DD68-C6FF7A53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E1FFD-8636-D153-C09A-9A796DA4F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85007"/>
          </a:xfrm>
        </p:spPr>
        <p:txBody>
          <a:bodyPr>
            <a:normAutofit fontScale="90000"/>
          </a:bodyPr>
          <a:lstStyle/>
          <a:p>
            <a:r>
              <a:rPr lang="fr-FR" sz="1600" dirty="0"/>
              <a:t>France </a:t>
            </a:r>
            <a:r>
              <a:rPr lang="fr-FR" sz="1600" dirty="0" err="1"/>
              <a:t>within</a:t>
            </a:r>
            <a:r>
              <a:rPr lang="fr-FR" sz="1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DE73B4-78AA-0B3C-2623-4E8D9F781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40" y="285009"/>
            <a:ext cx="10109860" cy="60211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u="sng" dirty="0"/>
              <a:t>I </a:t>
            </a:r>
            <a:r>
              <a:rPr lang="fr-FR" u="sng" dirty="0" err="1"/>
              <a:t>History</a:t>
            </a:r>
            <a:r>
              <a:rPr lang="fr-FR" u="sng" dirty="0"/>
              <a:t> of the EU </a:t>
            </a:r>
            <a:r>
              <a:rPr lang="fr-FR" u="sng" dirty="0" err="1"/>
              <a:t>from</a:t>
            </a:r>
            <a:r>
              <a:rPr lang="fr-FR" u="sng" dirty="0"/>
              <a:t> </a:t>
            </a:r>
            <a:r>
              <a:rPr lang="fr-FR" u="sng" dirty="0" err="1"/>
              <a:t>early</a:t>
            </a:r>
            <a:r>
              <a:rPr lang="fr-FR" u="sng" dirty="0"/>
              <a:t> 1950’s to </a:t>
            </a:r>
            <a:r>
              <a:rPr lang="fr-FR" u="sng" dirty="0" err="1"/>
              <a:t>today</a:t>
            </a:r>
            <a:endParaRPr lang="fr-FR" u="sng" dirty="0"/>
          </a:p>
          <a:p>
            <a:pPr algn="l"/>
            <a:endParaRPr lang="fr-FR" dirty="0"/>
          </a:p>
          <a:p>
            <a:pPr algn="l"/>
            <a:r>
              <a:rPr lang="fr-FR" dirty="0">
                <a:hlinkClick r:id="rId3"/>
              </a:rPr>
              <a:t>https://www.youtube.com/watch?v=Oxl4KVBFviE</a:t>
            </a:r>
            <a:endParaRPr lang="fr-FR" dirty="0"/>
          </a:p>
          <a:p>
            <a:pPr algn="l"/>
            <a:r>
              <a:rPr lang="fr-FR" dirty="0" err="1"/>
              <a:t>From</a:t>
            </a:r>
            <a:r>
              <a:rPr lang="fr-FR" dirty="0"/>
              <a:t> 6 to 28 – </a:t>
            </a:r>
            <a:r>
              <a:rPr lang="fr-FR" dirty="0" err="1"/>
              <a:t>then</a:t>
            </a:r>
            <a:r>
              <a:rPr lang="fr-FR" dirty="0"/>
              <a:t> 27</a:t>
            </a:r>
          </a:p>
          <a:p>
            <a:pPr algn="l"/>
            <a:r>
              <a:rPr lang="fr-FR" b="1" dirty="0"/>
              <a:t>1951 CECA </a:t>
            </a:r>
            <a:r>
              <a:rPr lang="fr-FR" dirty="0"/>
              <a:t>(Communauté économique du charbon- </a:t>
            </a:r>
            <a:r>
              <a:rPr lang="fr-FR" dirty="0" err="1"/>
              <a:t>coal</a:t>
            </a:r>
            <a:r>
              <a:rPr lang="fr-FR" dirty="0"/>
              <a:t> et de l’acier –</a:t>
            </a:r>
            <a:r>
              <a:rPr lang="fr-FR" dirty="0" err="1"/>
              <a:t>steel</a:t>
            </a:r>
            <a:r>
              <a:rPr lang="fr-FR" dirty="0"/>
              <a:t>) </a:t>
            </a:r>
          </a:p>
          <a:p>
            <a:pPr algn="l"/>
            <a:r>
              <a:rPr lang="fr-FR" dirty="0"/>
              <a:t>Germany, France, </a:t>
            </a:r>
            <a:r>
              <a:rPr lang="fr-FR" dirty="0" err="1"/>
              <a:t>Italy</a:t>
            </a:r>
            <a:r>
              <a:rPr lang="fr-FR" dirty="0"/>
              <a:t>, </a:t>
            </a:r>
            <a:r>
              <a:rPr lang="fr-FR" dirty="0" err="1"/>
              <a:t>Belgium</a:t>
            </a:r>
            <a:r>
              <a:rPr lang="fr-FR" dirty="0"/>
              <a:t>, Luxembourg and the </a:t>
            </a:r>
            <a:r>
              <a:rPr lang="fr-FR" dirty="0" err="1"/>
              <a:t>Netherlands</a:t>
            </a:r>
            <a:endParaRPr lang="fr-FR" dirty="0"/>
          </a:p>
          <a:p>
            <a:pPr algn="l"/>
            <a:r>
              <a:rPr lang="fr-FR" b="1" dirty="0"/>
              <a:t>1957 Rome </a:t>
            </a:r>
            <a:r>
              <a:rPr lang="fr-FR" b="1" dirty="0" err="1"/>
              <a:t>Treaty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+ Euratom, </a:t>
            </a:r>
            <a:r>
              <a:rPr lang="fr-FR" dirty="0" err="1"/>
              <a:t>towards</a:t>
            </a:r>
            <a:r>
              <a:rPr lang="fr-FR" dirty="0"/>
              <a:t> a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,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in agriculture, transport and </a:t>
            </a:r>
            <a:r>
              <a:rPr lang="fr-FR" dirty="0" err="1"/>
              <a:t>principle</a:t>
            </a:r>
            <a:r>
              <a:rPr lang="fr-FR" dirty="0"/>
              <a:t> of </a:t>
            </a:r>
            <a:r>
              <a:rPr lang="fr-FR" dirty="0" err="1"/>
              <a:t>competition</a:t>
            </a:r>
            <a:endParaRPr lang="fr-FR" dirty="0"/>
          </a:p>
          <a:p>
            <a:pPr algn="l"/>
            <a:r>
              <a:rPr lang="fr-FR" b="1" dirty="0" err="1"/>
              <a:t>Belief</a:t>
            </a:r>
            <a:r>
              <a:rPr lang="fr-FR" b="1" dirty="0"/>
              <a:t> </a:t>
            </a:r>
            <a:r>
              <a:rPr lang="fr-FR" b="1" dirty="0" err="1"/>
              <a:t>that</a:t>
            </a:r>
            <a:r>
              <a:rPr lang="fr-FR" b="1" dirty="0"/>
              <a:t>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/>
              <a:t>integration</a:t>
            </a:r>
            <a:r>
              <a:rPr lang="fr-FR" b="1" dirty="0"/>
              <a:t> </a:t>
            </a:r>
            <a:r>
              <a:rPr lang="fr-FR" b="1" dirty="0" err="1"/>
              <a:t>will</a:t>
            </a:r>
            <a:r>
              <a:rPr lang="fr-FR" b="1" dirty="0"/>
              <a:t> lead to </a:t>
            </a:r>
            <a:r>
              <a:rPr lang="fr-FR" b="1" dirty="0" err="1"/>
              <a:t>political</a:t>
            </a:r>
            <a:r>
              <a:rPr lang="fr-FR" b="1" dirty="0"/>
              <a:t> </a:t>
            </a:r>
            <a:r>
              <a:rPr lang="fr-FR" b="1" dirty="0" err="1"/>
              <a:t>integration</a:t>
            </a:r>
            <a:endParaRPr lang="fr-FR" b="1" dirty="0"/>
          </a:p>
          <a:p>
            <a:pPr algn="l"/>
            <a:r>
              <a:rPr lang="fr-FR" dirty="0"/>
              <a:t>1968: Custom Union</a:t>
            </a:r>
          </a:p>
          <a:p>
            <a:pPr algn="l"/>
            <a:r>
              <a:rPr lang="fr-FR" dirty="0"/>
              <a:t>1979: </a:t>
            </a:r>
            <a:r>
              <a:rPr lang="fr-FR" dirty="0" err="1"/>
              <a:t>birth</a:t>
            </a:r>
            <a:r>
              <a:rPr lang="fr-FR" dirty="0"/>
              <a:t> of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system</a:t>
            </a:r>
          </a:p>
          <a:p>
            <a:pPr algn="l"/>
            <a:r>
              <a:rPr lang="fr-FR" dirty="0"/>
              <a:t>1986: Single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Act</a:t>
            </a:r>
            <a:r>
              <a:rPr lang="fr-FR" dirty="0"/>
              <a:t>, </a:t>
            </a:r>
            <a:r>
              <a:rPr lang="fr-FR" dirty="0" err="1"/>
              <a:t>leading</a:t>
            </a:r>
            <a:r>
              <a:rPr lang="fr-FR" dirty="0"/>
              <a:t> to the </a:t>
            </a:r>
            <a:r>
              <a:rPr lang="fr-FR" b="1" dirty="0" err="1"/>
              <a:t>European</a:t>
            </a:r>
            <a:r>
              <a:rPr lang="fr-FR" b="1" dirty="0"/>
              <a:t> Single </a:t>
            </a:r>
            <a:r>
              <a:rPr lang="fr-FR" b="1" dirty="0" err="1"/>
              <a:t>market</a:t>
            </a:r>
            <a:r>
              <a:rPr lang="fr-FR" dirty="0"/>
              <a:t>: the 4 </a:t>
            </a:r>
            <a:r>
              <a:rPr lang="fr-FR" dirty="0" err="1"/>
              <a:t>freedoms</a:t>
            </a:r>
            <a:endParaRPr lang="fr-FR" dirty="0"/>
          </a:p>
          <a:p>
            <a:pPr algn="l"/>
            <a:r>
              <a:rPr lang="fr-FR" dirty="0"/>
              <a:t>1993 Birth of the E.U. </a:t>
            </a:r>
            <a:r>
              <a:rPr lang="fr-FR" dirty="0" err="1"/>
              <a:t>with</a:t>
            </a:r>
            <a:r>
              <a:rPr lang="fr-FR" dirty="0"/>
              <a:t> the Maastricht </a:t>
            </a:r>
            <a:r>
              <a:rPr lang="fr-FR" dirty="0" err="1"/>
              <a:t>Treaty</a:t>
            </a:r>
            <a:endParaRPr lang="fr-FR" dirty="0"/>
          </a:p>
          <a:p>
            <a:pPr algn="l"/>
            <a:r>
              <a:rPr lang="fr-FR" b="1" dirty="0"/>
              <a:t>1999: </a:t>
            </a:r>
            <a:r>
              <a:rPr lang="fr-FR" b="1" dirty="0" err="1"/>
              <a:t>Creation</a:t>
            </a:r>
            <a:r>
              <a:rPr lang="fr-FR" b="1" dirty="0"/>
              <a:t> of the Euro </a:t>
            </a:r>
            <a:r>
              <a:rPr lang="fr-FR" dirty="0"/>
              <a:t>in the 12 countries of the </a:t>
            </a:r>
            <a:r>
              <a:rPr lang="fr-FR" dirty="0" err="1"/>
              <a:t>Eurozone</a:t>
            </a:r>
            <a:endParaRPr lang="fr-FR" dirty="0"/>
          </a:p>
          <a:p>
            <a:pPr algn="l"/>
            <a:r>
              <a:rPr lang="fr-FR" dirty="0"/>
              <a:t>2005 Rejection of </a:t>
            </a:r>
            <a:r>
              <a:rPr lang="fr-FR" dirty="0" err="1"/>
              <a:t>European</a:t>
            </a:r>
            <a:r>
              <a:rPr lang="fr-FR" dirty="0"/>
              <a:t> Constitution  by France and the </a:t>
            </a:r>
            <a:r>
              <a:rPr lang="fr-FR" dirty="0" err="1"/>
              <a:t>Netherlands</a:t>
            </a:r>
            <a:endParaRPr lang="fr-FR" dirty="0"/>
          </a:p>
          <a:p>
            <a:pPr algn="l"/>
            <a:r>
              <a:rPr lang="fr-FR" dirty="0"/>
              <a:t>2016 Brexit- </a:t>
            </a:r>
          </a:p>
          <a:p>
            <a:pPr algn="l"/>
            <a:r>
              <a:rPr lang="fr-FR" dirty="0" err="1"/>
              <a:t>Since</a:t>
            </a:r>
            <a:r>
              <a:rPr lang="fr-FR" dirty="0"/>
              <a:t> 2016: </a:t>
            </a:r>
            <a:r>
              <a:rPr lang="fr-FR" dirty="0" err="1"/>
              <a:t>growth</a:t>
            </a:r>
            <a:r>
              <a:rPr lang="fr-FR" dirty="0"/>
              <a:t> of anti-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movements</a:t>
            </a:r>
            <a:r>
              <a:rPr lang="fr-FR" dirty="0"/>
              <a:t> in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countries</a:t>
            </a:r>
          </a:p>
          <a:p>
            <a:pPr algn="l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0D0330-C0EA-FB13-4143-42391C3A2F2C}"/>
              </a:ext>
            </a:extLst>
          </p:cNvPr>
          <p:cNvSpPr txBox="1"/>
          <p:nvPr/>
        </p:nvSpPr>
        <p:spPr>
          <a:xfrm>
            <a:off x="11100816" y="137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59B539-007B-18E9-358B-4ED58BE59920}"/>
              </a:ext>
            </a:extLst>
          </p:cNvPr>
          <p:cNvSpPr txBox="1"/>
          <p:nvPr/>
        </p:nvSpPr>
        <p:spPr>
          <a:xfrm>
            <a:off x="9161495" y="0"/>
            <a:ext cx="30646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Brief </a:t>
            </a:r>
            <a:r>
              <a:rPr lang="fr-FR" sz="2000" dirty="0" err="1">
                <a:solidFill>
                  <a:schemeClr val="bg1"/>
                </a:solidFill>
              </a:rPr>
              <a:t>history</a:t>
            </a:r>
            <a:r>
              <a:rPr lang="fr-FR" sz="2000" dirty="0">
                <a:solidFill>
                  <a:schemeClr val="bg1"/>
                </a:solidFill>
              </a:rPr>
              <a:t> 1950’s- </a:t>
            </a:r>
            <a:r>
              <a:rPr lang="fr-FR" sz="2000" dirty="0" err="1">
                <a:solidFill>
                  <a:schemeClr val="bg1"/>
                </a:solidFill>
              </a:rPr>
              <a:t>today</a:t>
            </a:r>
            <a:r>
              <a:rPr lang="fr-FR" sz="2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E9370A-1AA2-EBA9-2BF2-8607D9D2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6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A8AC7-ACDC-6B03-D594-3CFCE3CD7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FF2AF-8559-4422-D500-44511B39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85007"/>
          </a:xfrm>
        </p:spPr>
        <p:txBody>
          <a:bodyPr>
            <a:normAutofit fontScale="90000"/>
          </a:bodyPr>
          <a:lstStyle/>
          <a:p>
            <a:r>
              <a:rPr lang="fr-FR" sz="1600" dirty="0"/>
              <a:t>France </a:t>
            </a:r>
            <a:r>
              <a:rPr lang="fr-FR" sz="1600" dirty="0" err="1"/>
              <a:t>within</a:t>
            </a:r>
            <a:r>
              <a:rPr lang="fr-FR" sz="1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AEDC4-D20E-B579-ED54-7D0C6797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40" y="285009"/>
            <a:ext cx="10109860" cy="6021198"/>
          </a:xfrm>
        </p:spPr>
        <p:txBody>
          <a:bodyPr>
            <a:normAutofit/>
          </a:bodyPr>
          <a:lstStyle/>
          <a:p>
            <a:pPr algn="l"/>
            <a:r>
              <a:rPr lang="fr-FR" u="sng" dirty="0"/>
              <a:t>I </a:t>
            </a:r>
            <a:r>
              <a:rPr lang="fr-FR" u="sng" dirty="0" err="1"/>
              <a:t>History</a:t>
            </a:r>
            <a:r>
              <a:rPr lang="fr-FR" u="sng" dirty="0"/>
              <a:t> of the EU </a:t>
            </a:r>
            <a:r>
              <a:rPr lang="fr-FR" u="sng" dirty="0" err="1"/>
              <a:t>from</a:t>
            </a:r>
            <a:r>
              <a:rPr lang="fr-FR" u="sng" dirty="0"/>
              <a:t> </a:t>
            </a:r>
            <a:r>
              <a:rPr lang="fr-FR" u="sng" dirty="0" err="1"/>
              <a:t>early</a:t>
            </a:r>
            <a:r>
              <a:rPr lang="fr-FR" u="sng" dirty="0"/>
              <a:t> 1950’s to </a:t>
            </a:r>
            <a:r>
              <a:rPr lang="fr-FR" u="sng" dirty="0" err="1"/>
              <a:t>today</a:t>
            </a:r>
            <a:endParaRPr lang="fr-FR" u="sng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326204-12B8-E7C6-B93C-D4DB115DE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6" y="736268"/>
            <a:ext cx="5576715" cy="60211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2408DB-4B8F-5B92-0A84-D65131F0110E}"/>
              </a:ext>
            </a:extLst>
          </p:cNvPr>
          <p:cNvSpPr txBox="1"/>
          <p:nvPr/>
        </p:nvSpPr>
        <p:spPr>
          <a:xfrm>
            <a:off x="6507682" y="961901"/>
            <a:ext cx="5684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https://</a:t>
            </a:r>
            <a:r>
              <a:rPr lang="fr-FR" dirty="0" err="1"/>
              <a:t>www.researchgate.net</a:t>
            </a:r>
            <a:r>
              <a:rPr lang="fr-FR" dirty="0"/>
              <a:t>/profile/Andrew-</a:t>
            </a:r>
            <a:r>
              <a:rPr lang="fr-FR" dirty="0" err="1"/>
              <a:t>Cumbers</a:t>
            </a:r>
            <a:r>
              <a:rPr lang="fr-FR" dirty="0"/>
              <a:t>/publication/228765149/figure/fig1/AS:300880285978624@1448746858268/</a:t>
            </a:r>
            <a:r>
              <a:rPr lang="fr-FR" dirty="0" err="1"/>
              <a:t>Map</a:t>
            </a:r>
            <a:r>
              <a:rPr lang="fr-FR" dirty="0"/>
              <a:t>-of-</a:t>
            </a:r>
            <a:r>
              <a:rPr lang="fr-FR" dirty="0" err="1"/>
              <a:t>European</a:t>
            </a:r>
            <a:r>
              <a:rPr lang="fr-FR" dirty="0"/>
              <a:t>-Union-</a:t>
            </a:r>
            <a:r>
              <a:rPr lang="fr-FR" dirty="0" err="1"/>
              <a:t>Enlargement.png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2C8CC5-6951-ECF5-5606-10CDAA2AF16F}"/>
              </a:ext>
            </a:extLst>
          </p:cNvPr>
          <p:cNvSpPr txBox="1"/>
          <p:nvPr/>
        </p:nvSpPr>
        <p:spPr>
          <a:xfrm>
            <a:off x="6379536" y="3381153"/>
            <a:ext cx="622850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1956: 6 </a:t>
            </a:r>
            <a:r>
              <a:rPr lang="fr-FR" sz="2000" dirty="0" err="1"/>
              <a:t>founding</a:t>
            </a:r>
            <a:r>
              <a:rPr lang="fr-FR" sz="2000" dirty="0"/>
              <a:t> </a:t>
            </a:r>
            <a:r>
              <a:rPr lang="fr-FR" sz="2000" dirty="0" err="1"/>
              <a:t>members</a:t>
            </a:r>
            <a:endParaRPr lang="fr-FR" sz="2000" dirty="0"/>
          </a:p>
          <a:p>
            <a:r>
              <a:rPr lang="fr-FR" sz="2000" dirty="0"/>
              <a:t>1973 + UK + </a:t>
            </a:r>
            <a:r>
              <a:rPr lang="fr-FR" sz="2000" dirty="0" err="1"/>
              <a:t>Denmark</a:t>
            </a:r>
            <a:endParaRPr lang="fr-FR" sz="2000" dirty="0"/>
          </a:p>
          <a:p>
            <a:r>
              <a:rPr lang="fr-FR" sz="2000" dirty="0"/>
              <a:t>1981 + </a:t>
            </a:r>
            <a:r>
              <a:rPr lang="fr-FR" sz="2000" dirty="0" err="1"/>
              <a:t>Greece</a:t>
            </a:r>
            <a:endParaRPr lang="fr-FR" sz="2000" dirty="0"/>
          </a:p>
          <a:p>
            <a:r>
              <a:rPr lang="fr-FR" sz="2000" dirty="0"/>
              <a:t>1986 + Spain and Portugal</a:t>
            </a:r>
          </a:p>
          <a:p>
            <a:r>
              <a:rPr lang="fr-FR" sz="2000" dirty="0"/>
              <a:t>1990: </a:t>
            </a:r>
            <a:r>
              <a:rPr lang="fr-FR" sz="2000" dirty="0" err="1"/>
              <a:t>Germany’s</a:t>
            </a:r>
            <a:r>
              <a:rPr lang="fr-FR" sz="2000" dirty="0"/>
              <a:t> </a:t>
            </a:r>
            <a:r>
              <a:rPr lang="fr-FR" sz="2000" dirty="0" err="1"/>
              <a:t>reunification</a:t>
            </a:r>
            <a:endParaRPr lang="fr-FR" sz="2000" dirty="0"/>
          </a:p>
          <a:p>
            <a:r>
              <a:rPr lang="fr-FR" sz="2000" dirty="0"/>
              <a:t>1995 + </a:t>
            </a:r>
            <a:r>
              <a:rPr lang="fr-FR" sz="2000" dirty="0" err="1"/>
              <a:t>Austria</a:t>
            </a:r>
            <a:r>
              <a:rPr lang="fr-FR" sz="2000" dirty="0"/>
              <a:t>, </a:t>
            </a:r>
            <a:r>
              <a:rPr lang="fr-FR" sz="2000" dirty="0" err="1"/>
              <a:t>Finland</a:t>
            </a:r>
            <a:r>
              <a:rPr lang="fr-FR" sz="2000" dirty="0"/>
              <a:t>, </a:t>
            </a:r>
            <a:r>
              <a:rPr lang="fr-FR" sz="2000" dirty="0" err="1"/>
              <a:t>Sweden</a:t>
            </a:r>
            <a:r>
              <a:rPr lang="fr-FR" sz="2000" dirty="0"/>
              <a:t> </a:t>
            </a:r>
          </a:p>
          <a:p>
            <a:r>
              <a:rPr lang="fr-FR" sz="2000" dirty="0"/>
              <a:t>2004 + </a:t>
            </a:r>
            <a:r>
              <a:rPr lang="fr-FR" sz="2000" dirty="0" err="1"/>
              <a:t>Eastern</a:t>
            </a:r>
            <a:r>
              <a:rPr lang="fr-FR" sz="2000" dirty="0"/>
              <a:t> </a:t>
            </a:r>
            <a:r>
              <a:rPr lang="fr-FR" sz="2000" dirty="0" err="1"/>
              <a:t>European</a:t>
            </a:r>
            <a:r>
              <a:rPr lang="fr-FR" sz="2000" dirty="0"/>
              <a:t> countries+ Baltic States + </a:t>
            </a:r>
            <a:r>
              <a:rPr lang="fr-FR" sz="2000" dirty="0" err="1"/>
              <a:t>Cyprus</a:t>
            </a:r>
            <a:endParaRPr lang="fr-FR" sz="2000" dirty="0"/>
          </a:p>
          <a:p>
            <a:r>
              <a:rPr lang="fr-FR" sz="2000" dirty="0"/>
              <a:t>2007 + </a:t>
            </a:r>
            <a:r>
              <a:rPr lang="fr-FR" sz="2000" dirty="0" err="1"/>
              <a:t>Roumania</a:t>
            </a:r>
            <a:r>
              <a:rPr lang="fr-FR" sz="2000" dirty="0"/>
              <a:t> and </a:t>
            </a:r>
            <a:r>
              <a:rPr lang="fr-FR" sz="2000" dirty="0" err="1"/>
              <a:t>Bulgaria</a:t>
            </a:r>
            <a:endParaRPr lang="fr-FR" sz="2000" dirty="0"/>
          </a:p>
          <a:p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D657FA-D7ED-B270-F220-E3B7E361176D}"/>
              </a:ext>
            </a:extLst>
          </p:cNvPr>
          <p:cNvSpPr txBox="1"/>
          <p:nvPr/>
        </p:nvSpPr>
        <p:spPr>
          <a:xfrm>
            <a:off x="11064240" y="155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FE586B-493D-4FAF-8C02-F6E7955035C3}"/>
              </a:ext>
            </a:extLst>
          </p:cNvPr>
          <p:cNvSpPr txBox="1"/>
          <p:nvPr/>
        </p:nvSpPr>
        <p:spPr>
          <a:xfrm>
            <a:off x="9161495" y="0"/>
            <a:ext cx="30646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Brief </a:t>
            </a:r>
            <a:r>
              <a:rPr lang="fr-FR" sz="2000" dirty="0" err="1">
                <a:solidFill>
                  <a:schemeClr val="bg1"/>
                </a:solidFill>
              </a:rPr>
              <a:t>history</a:t>
            </a:r>
            <a:r>
              <a:rPr lang="fr-FR" sz="2000" dirty="0">
                <a:solidFill>
                  <a:schemeClr val="bg1"/>
                </a:solidFill>
              </a:rPr>
              <a:t> 1950’s- </a:t>
            </a:r>
            <a:r>
              <a:rPr lang="fr-FR" sz="2000" dirty="0" err="1">
                <a:solidFill>
                  <a:schemeClr val="bg1"/>
                </a:solidFill>
              </a:rPr>
              <a:t>today</a:t>
            </a:r>
            <a:r>
              <a:rPr lang="fr-FR" sz="2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F5F1253-0B3D-E372-7D12-0453757E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650B-1239-9470-55C7-57E0A476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DDE55-24EE-C9BC-13F5-AC06A06B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85007"/>
          </a:xfrm>
        </p:spPr>
        <p:txBody>
          <a:bodyPr>
            <a:normAutofit fontScale="90000"/>
          </a:bodyPr>
          <a:lstStyle/>
          <a:p>
            <a:r>
              <a:rPr lang="fr-FR" sz="1600" dirty="0"/>
              <a:t>France </a:t>
            </a:r>
            <a:r>
              <a:rPr lang="fr-FR" sz="1600" dirty="0" err="1"/>
              <a:t>within</a:t>
            </a:r>
            <a:r>
              <a:rPr lang="fr-FR" sz="16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94E7EE-11DB-C59A-71DF-C2D5212D5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40" y="201881"/>
            <a:ext cx="10972800" cy="6104326"/>
          </a:xfrm>
        </p:spPr>
        <p:txBody>
          <a:bodyPr>
            <a:normAutofit/>
          </a:bodyPr>
          <a:lstStyle/>
          <a:p>
            <a:pPr algn="l"/>
            <a:r>
              <a:rPr lang="fr-FR" u="sng" dirty="0"/>
              <a:t>I </a:t>
            </a:r>
            <a:r>
              <a:rPr lang="fr-FR" u="sng" dirty="0" err="1"/>
              <a:t>History</a:t>
            </a:r>
            <a:r>
              <a:rPr lang="fr-FR" u="sng" dirty="0"/>
              <a:t> of Europe </a:t>
            </a:r>
            <a:r>
              <a:rPr lang="fr-FR" u="sng" dirty="0" err="1"/>
              <a:t>from</a:t>
            </a:r>
            <a:r>
              <a:rPr lang="fr-FR" u="sng" dirty="0"/>
              <a:t> </a:t>
            </a:r>
            <a:r>
              <a:rPr lang="fr-FR" u="sng" dirty="0" err="1"/>
              <a:t>early</a:t>
            </a:r>
            <a:r>
              <a:rPr lang="fr-FR" u="sng" dirty="0"/>
              <a:t> 1950’s to </a:t>
            </a:r>
            <a:r>
              <a:rPr lang="fr-FR" u="sng" dirty="0" err="1"/>
              <a:t>today</a:t>
            </a:r>
            <a:endParaRPr lang="fr-FR" u="sng" dirty="0"/>
          </a:p>
          <a:p>
            <a:pPr algn="l"/>
            <a:r>
              <a:rPr lang="fr-FR" sz="2000" dirty="0"/>
              <a:t>‘petit cap occidental de l’Eurasie’ (Paul Valéry)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3,8 M km2 (7th </a:t>
            </a:r>
            <a:r>
              <a:rPr lang="fr-FR" sz="2000" dirty="0" err="1"/>
              <a:t>biggest</a:t>
            </a:r>
            <a:r>
              <a:rPr lang="fr-FR" sz="2000" dirty="0"/>
              <a:t> </a:t>
            </a:r>
            <a:r>
              <a:rPr lang="fr-FR" sz="2000" dirty="0" err="1"/>
              <a:t>globally</a:t>
            </a:r>
            <a:r>
              <a:rPr lang="fr-FR" sz="2000" dirty="0"/>
              <a:t>), 3 time zones </a:t>
            </a:r>
          </a:p>
          <a:p>
            <a:pPr algn="l"/>
            <a:r>
              <a:rPr lang="fr-FR" sz="2000" dirty="0"/>
              <a:t>(5 in the US, 4 in Mexico, 11 in </a:t>
            </a:r>
            <a:r>
              <a:rPr lang="fr-FR" sz="2000" dirty="0" err="1"/>
              <a:t>Russia</a:t>
            </a:r>
            <a:r>
              <a:rPr lang="fr-FR" sz="20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446,7 M </a:t>
            </a:r>
            <a:r>
              <a:rPr lang="fr-FR" sz="2000" dirty="0" err="1"/>
              <a:t>inhabitants</a:t>
            </a:r>
            <a:r>
              <a:rPr lang="fr-FR" sz="2000" dirty="0"/>
              <a:t>= 5.7% of global population (340 M in the US)</a:t>
            </a:r>
          </a:p>
          <a:p>
            <a:pPr algn="l"/>
            <a:r>
              <a:rPr lang="fr-FR" sz="2000" dirty="0"/>
              <a:t>(China and </a:t>
            </a:r>
            <a:r>
              <a:rPr lang="fr-FR" sz="2000" dirty="0" err="1"/>
              <a:t>India</a:t>
            </a:r>
            <a:r>
              <a:rPr lang="fr-FR" sz="2000" dirty="0"/>
              <a:t>= 18% +18%)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/>
              <a:t>The </a:t>
            </a:r>
            <a:r>
              <a:rPr lang="fr-FR" sz="2000" dirty="0" err="1"/>
              <a:t>oldest</a:t>
            </a:r>
            <a:r>
              <a:rPr lang="fr-FR" sz="2000" dirty="0"/>
              <a:t> pop in the world in 2030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</a:p>
          <a:p>
            <a:pPr algn="l"/>
            <a:r>
              <a:rPr lang="fr-FR" sz="2000" dirty="0" err="1"/>
              <a:t>median</a:t>
            </a:r>
            <a:r>
              <a:rPr lang="fr-FR" sz="2000" dirty="0"/>
              <a:t> </a:t>
            </a:r>
            <a:r>
              <a:rPr lang="fr-FR" sz="2000" dirty="0" err="1"/>
              <a:t>age</a:t>
            </a:r>
            <a:r>
              <a:rPr lang="fr-FR" sz="2000" dirty="0"/>
              <a:t> of 45 (40 in the US, 35 in Asia , 29,6 in Mexico, 21 in </a:t>
            </a:r>
            <a:r>
              <a:rPr lang="fr-FR" sz="2000" dirty="0" err="1"/>
              <a:t>Africa</a:t>
            </a:r>
            <a:r>
              <a:rPr lang="fr-FR" sz="2000" dirty="0"/>
              <a:t>) </a:t>
            </a:r>
          </a:p>
          <a:p>
            <a:pPr algn="l"/>
            <a:endParaRPr lang="fr-FR" dirty="0"/>
          </a:p>
          <a:p>
            <a:pPr algn="l"/>
            <a:r>
              <a:rPr lang="fr-FR" sz="2000" dirty="0"/>
              <a:t>And </a:t>
            </a:r>
            <a:r>
              <a:rPr lang="fr-FR" sz="2000" dirty="0" err="1"/>
              <a:t>yet</a:t>
            </a:r>
            <a:r>
              <a:rPr lang="fr-FR" sz="2000" dirty="0"/>
              <a:t> the EU in 2022 </a:t>
            </a:r>
            <a:r>
              <a:rPr lang="fr-FR" sz="2000" dirty="0" err="1">
                <a:solidFill>
                  <a:srgbClr val="FF0000"/>
                </a:solidFill>
              </a:rPr>
              <a:t>comes</a:t>
            </a:r>
            <a:r>
              <a:rPr lang="fr-FR" sz="2000" dirty="0">
                <a:solidFill>
                  <a:srgbClr val="FF0000"/>
                </a:solidFill>
              </a:rPr>
              <a:t> 3rd for </a:t>
            </a:r>
            <a:r>
              <a:rPr lang="fr-FR" sz="2000" dirty="0" err="1">
                <a:solidFill>
                  <a:srgbClr val="FF0000"/>
                </a:solidFill>
              </a:rPr>
              <a:t>its</a:t>
            </a:r>
            <a:r>
              <a:rPr lang="fr-FR" sz="2000" dirty="0">
                <a:solidFill>
                  <a:srgbClr val="FF0000"/>
                </a:solidFill>
              </a:rPr>
              <a:t> GDP </a:t>
            </a:r>
            <a:r>
              <a:rPr lang="fr-FR" sz="2000" dirty="0"/>
              <a:t>in PPP (14,9% of</a:t>
            </a:r>
          </a:p>
          <a:p>
            <a:pPr algn="l"/>
            <a:r>
              <a:rPr lang="fr-FR" sz="2000" dirty="0"/>
              <a:t>global GDP) </a:t>
            </a:r>
            <a:r>
              <a:rPr lang="fr-FR" sz="2000" dirty="0" err="1"/>
              <a:t>behind</a:t>
            </a:r>
            <a:r>
              <a:rPr lang="fr-FR" sz="2000" dirty="0"/>
              <a:t> China (18,4%) and the US (15,5%) ….</a:t>
            </a:r>
          </a:p>
          <a:p>
            <a:pPr algn="l"/>
            <a:r>
              <a:rPr lang="fr-FR" sz="2000" dirty="0" err="1"/>
              <a:t>while</a:t>
            </a:r>
            <a:r>
              <a:rPr lang="fr-FR" sz="2000" dirty="0"/>
              <a:t> </a:t>
            </a:r>
          </a:p>
          <a:p>
            <a:pPr algn="l"/>
            <a:r>
              <a:rPr lang="fr-FR" sz="2000" dirty="0"/>
              <a:t>EU countries </a:t>
            </a:r>
            <a:r>
              <a:rPr lang="fr-FR" sz="2000" dirty="0" err="1"/>
              <a:t>individually</a:t>
            </a:r>
            <a:r>
              <a:rPr lang="fr-FR" sz="2000" dirty="0"/>
              <a:t> </a:t>
            </a:r>
            <a:r>
              <a:rPr lang="fr-FR" sz="2000" dirty="0" err="1"/>
              <a:t>gradually</a:t>
            </a:r>
            <a:r>
              <a:rPr lang="fr-FR" sz="2000" dirty="0"/>
              <a:t> </a:t>
            </a:r>
            <a:r>
              <a:rPr lang="fr-FR" sz="2000" dirty="0" err="1"/>
              <a:t>retreat</a:t>
            </a:r>
            <a:r>
              <a:rPr lang="fr-FR" sz="2000" dirty="0"/>
              <a:t> to the 10th to 20th place</a:t>
            </a:r>
          </a:p>
          <a:p>
            <a:pPr algn="l"/>
            <a:r>
              <a:rPr lang="fr-FR" sz="2000" dirty="0"/>
              <a:t>This </a:t>
            </a:r>
            <a:r>
              <a:rPr lang="fr-FR" sz="2000" dirty="0" err="1"/>
              <a:t>share</a:t>
            </a:r>
            <a:r>
              <a:rPr lang="fr-FR" sz="2000" dirty="0"/>
              <a:t> of the EU in global </a:t>
            </a:r>
            <a:r>
              <a:rPr lang="fr-FR" sz="2000" dirty="0" err="1"/>
              <a:t>trade</a:t>
            </a:r>
            <a:r>
              <a:rPr lang="fr-FR" sz="2000" dirty="0"/>
              <a:t> has been </a:t>
            </a:r>
            <a:r>
              <a:rPr lang="fr-FR" sz="2000" dirty="0" err="1"/>
              <a:t>declining</a:t>
            </a:r>
            <a:r>
              <a:rPr lang="fr-FR" sz="2000" dirty="0"/>
              <a:t> over the </a:t>
            </a:r>
            <a:r>
              <a:rPr lang="fr-FR" sz="2000" dirty="0" err="1"/>
              <a:t>recent</a:t>
            </a:r>
            <a:r>
              <a:rPr lang="fr-FR" sz="2000" dirty="0"/>
              <a:t> </a:t>
            </a:r>
            <a:r>
              <a:rPr lang="fr-FR" sz="2000" dirty="0" err="1"/>
              <a:t>period</a:t>
            </a:r>
            <a:r>
              <a:rPr lang="fr-FR" sz="2000" dirty="0"/>
              <a:t> </a:t>
            </a:r>
          </a:p>
          <a:p>
            <a:pPr algn="l"/>
            <a:r>
              <a:rPr lang="fr-FR" sz="2000" dirty="0"/>
              <a:t>(</a:t>
            </a:r>
            <a:r>
              <a:rPr lang="fr-FR" sz="2000" dirty="0" err="1"/>
              <a:t>lost</a:t>
            </a:r>
            <a:r>
              <a:rPr lang="fr-FR" sz="2000" dirty="0"/>
              <a:t> 9 points in 15 </a:t>
            </a:r>
            <a:r>
              <a:rPr lang="fr-FR" sz="2000" dirty="0" err="1"/>
              <a:t>years</a:t>
            </a:r>
            <a:r>
              <a:rPr lang="fr-FR" sz="2000" dirty="0"/>
              <a:t>)</a:t>
            </a:r>
          </a:p>
          <a:p>
            <a:pPr algn="l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AF9814-96EE-3231-8550-500898161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61" y="92199"/>
            <a:ext cx="4102100" cy="39751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C972CE-F84F-265F-16B8-E94171761E66}"/>
              </a:ext>
            </a:extLst>
          </p:cNvPr>
          <p:cNvSpPr txBox="1"/>
          <p:nvPr/>
        </p:nvSpPr>
        <p:spPr>
          <a:xfrm>
            <a:off x="8039595" y="41682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Wikipedia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0F990F-BB2A-EC7B-FB33-E748CB1D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0463-88F4-2ACC-9307-B77E0855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D3EC7-E8B6-B1A3-3F2F-871617EC9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83C17D-5BE9-A0F2-B7C5-36C37020A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2" y="620109"/>
            <a:ext cx="10240488" cy="637577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u="sng" dirty="0"/>
              <a:t>II The main </a:t>
            </a:r>
            <a:r>
              <a:rPr lang="fr-FR" u="sng" dirty="0" err="1"/>
              <a:t>principles</a:t>
            </a:r>
            <a:r>
              <a:rPr lang="fr-FR" u="sng" dirty="0"/>
              <a:t> </a:t>
            </a:r>
          </a:p>
          <a:p>
            <a:pPr algn="l"/>
            <a:r>
              <a:rPr lang="fr-FR" dirty="0"/>
              <a:t>All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Treaty</a:t>
            </a:r>
            <a:r>
              <a:rPr lang="fr-FR" dirty="0"/>
              <a:t> of Rome </a:t>
            </a:r>
            <a:r>
              <a:rPr lang="fr-FR" dirty="0" err="1"/>
              <a:t>until</a:t>
            </a:r>
            <a:r>
              <a:rPr lang="fr-FR" dirty="0"/>
              <a:t> 2020 are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freedom</a:t>
            </a:r>
            <a:r>
              <a:rPr lang="fr-FR" dirty="0"/>
              <a:t> of circulation for </a:t>
            </a:r>
            <a:r>
              <a:rPr lang="fr-FR" dirty="0" err="1"/>
              <a:t>commodities</a:t>
            </a:r>
            <a:r>
              <a:rPr lang="fr-FR" dirty="0"/>
              <a:t>, services, </a:t>
            </a:r>
            <a:r>
              <a:rPr lang="fr-FR" dirty="0" err="1"/>
              <a:t>citizens</a:t>
            </a:r>
            <a:r>
              <a:rPr lang="fr-FR" dirty="0"/>
              <a:t> and capital </a:t>
            </a:r>
            <a:r>
              <a:rPr lang="fr-FR" dirty="0" err="1"/>
              <a:t>within</a:t>
            </a:r>
            <a:r>
              <a:rPr lang="fr-FR" dirty="0"/>
              <a:t> the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. </a:t>
            </a:r>
            <a:r>
              <a:rPr lang="fr-FR" dirty="0" err="1"/>
              <a:t>Turning</a:t>
            </a:r>
            <a:r>
              <a:rPr lang="fr-FR" dirty="0"/>
              <a:t> point for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1986 in the </a:t>
            </a:r>
            <a:r>
              <a:rPr lang="fr-FR" dirty="0" err="1"/>
              <a:t>liberal</a:t>
            </a:r>
            <a:r>
              <a:rPr lang="fr-FR" dirty="0"/>
              <a:t> </a:t>
            </a:r>
            <a:r>
              <a:rPr lang="fr-FR" dirty="0" err="1"/>
              <a:t>context</a:t>
            </a:r>
            <a:r>
              <a:rPr lang="fr-FR" dirty="0"/>
              <a:t> of the 1980’s: </a:t>
            </a:r>
            <a:r>
              <a:rPr lang="fr-FR" b="1" dirty="0" err="1"/>
              <a:t>Deregulation</a:t>
            </a:r>
            <a:r>
              <a:rPr lang="fr-FR" b="1" dirty="0"/>
              <a:t>, and </a:t>
            </a:r>
            <a:r>
              <a:rPr lang="fr-FR" b="1" dirty="0" err="1"/>
              <a:t>market</a:t>
            </a:r>
            <a:r>
              <a:rPr lang="fr-FR" b="1" dirty="0"/>
              <a:t> </a:t>
            </a:r>
            <a:r>
              <a:rPr lang="fr-FR" b="1" dirty="0" err="1"/>
              <a:t>competition</a:t>
            </a:r>
            <a:endParaRPr lang="fr-FR" b="1" dirty="0"/>
          </a:p>
          <a:p>
            <a:pPr algn="l"/>
            <a:r>
              <a:rPr lang="fr-FR" dirty="0"/>
              <a:t>Rules of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EU : </a:t>
            </a:r>
          </a:p>
          <a:p>
            <a:pPr marL="342900" indent="-342900" algn="l">
              <a:buFont typeface="Wingdings" pitchFamily="2" charset="2"/>
              <a:buChar char="è"/>
            </a:pPr>
            <a:r>
              <a:rPr lang="fr-FR" dirty="0" err="1"/>
              <a:t>assessment</a:t>
            </a:r>
            <a:r>
              <a:rPr lang="fr-FR" dirty="0"/>
              <a:t> at a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of </a:t>
            </a:r>
            <a:r>
              <a:rPr lang="fr-FR" dirty="0" err="1"/>
              <a:t>competitive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, not at a global </a:t>
            </a:r>
            <a:r>
              <a:rPr lang="fr-FR" dirty="0" err="1"/>
              <a:t>level</a:t>
            </a:r>
            <a:r>
              <a:rPr lang="fr-FR" dirty="0"/>
              <a:t>,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b="1" dirty="0" err="1"/>
              <a:t>hindering</a:t>
            </a:r>
            <a:r>
              <a:rPr lang="fr-FR" b="1" dirty="0"/>
              <a:t> the </a:t>
            </a:r>
            <a:r>
              <a:rPr lang="fr-FR" b="1" dirty="0" err="1"/>
              <a:t>birth</a:t>
            </a:r>
            <a:r>
              <a:rPr lang="fr-FR" b="1" dirty="0"/>
              <a:t> of </a:t>
            </a:r>
            <a:r>
              <a:rPr lang="fr-FR" b="1" dirty="0" err="1"/>
              <a:t>European</a:t>
            </a:r>
            <a:r>
              <a:rPr lang="fr-FR" b="1" dirty="0"/>
              <a:t> champions</a:t>
            </a:r>
            <a:r>
              <a:rPr lang="fr-FR" dirty="0"/>
              <a:t>;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</a:t>
            </a:r>
            <a:r>
              <a:rPr lang="fr-FR" dirty="0" err="1"/>
              <a:t>changing</a:t>
            </a:r>
            <a:r>
              <a:rPr lang="fr-FR" dirty="0"/>
              <a:t> (</a:t>
            </a:r>
            <a:r>
              <a:rPr lang="fr-FR" dirty="0" err="1"/>
              <a:t>may</a:t>
            </a:r>
            <a:r>
              <a:rPr lang="fr-FR" dirty="0"/>
              <a:t> change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Trump’s</a:t>
            </a:r>
            <a:r>
              <a:rPr lang="fr-FR" dirty="0"/>
              <a:t> re-</a:t>
            </a:r>
            <a:r>
              <a:rPr lang="fr-FR" dirty="0" err="1"/>
              <a:t>election</a:t>
            </a:r>
            <a:r>
              <a:rPr lang="fr-FR" dirty="0"/>
              <a:t> in the US)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the fines of Microsoft in the 2000’s, </a:t>
            </a:r>
            <a:r>
              <a:rPr lang="fr-FR" dirty="0" err="1"/>
              <a:t>condemned</a:t>
            </a:r>
            <a:r>
              <a:rPr lang="fr-FR" dirty="0"/>
              <a:t> for abusive dominant position</a:t>
            </a:r>
          </a:p>
          <a:p>
            <a:pPr marL="342900" indent="-342900" algn="l">
              <a:buFontTx/>
              <a:buChar char="-"/>
            </a:pPr>
            <a:r>
              <a:rPr lang="fr-FR" dirty="0"/>
              <a:t> the prohibition of mergers: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   2017 </a:t>
            </a:r>
            <a:r>
              <a:rPr lang="fr-FR" dirty="0" err="1"/>
              <a:t>Deutche</a:t>
            </a:r>
            <a:r>
              <a:rPr lang="fr-FR" dirty="0"/>
              <a:t> </a:t>
            </a:r>
            <a:r>
              <a:rPr lang="fr-FR" dirty="0" err="1"/>
              <a:t>Börse</a:t>
            </a:r>
            <a:r>
              <a:rPr lang="fr-FR" dirty="0"/>
              <a:t>+ NYSE Euronext for </a:t>
            </a:r>
            <a:r>
              <a:rPr lang="fr-FR" dirty="0" err="1"/>
              <a:t>fear</a:t>
            </a:r>
            <a:r>
              <a:rPr lang="fr-FR" dirty="0"/>
              <a:t> of </a:t>
            </a:r>
            <a:r>
              <a:rPr lang="fr-FR" dirty="0" err="1"/>
              <a:t>monopolies</a:t>
            </a:r>
            <a:r>
              <a:rPr lang="fr-FR" dirty="0"/>
              <a:t> on </a:t>
            </a:r>
            <a:r>
              <a:rPr lang="fr-FR" dirty="0" err="1"/>
              <a:t>derivatives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  2019 Alstom + Siemens for </a:t>
            </a:r>
            <a:r>
              <a:rPr lang="fr-FR" dirty="0" err="1"/>
              <a:t>fear</a:t>
            </a:r>
            <a:r>
              <a:rPr lang="fr-FR" dirty="0"/>
              <a:t> of </a:t>
            </a:r>
            <a:r>
              <a:rPr lang="fr-FR" dirty="0" err="1"/>
              <a:t>monopoly</a:t>
            </a:r>
            <a:r>
              <a:rPr lang="fr-FR" dirty="0"/>
              <a:t> on fast trains and signalisation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   Tata + Thyssen Krups in the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industry</a:t>
            </a:r>
            <a:r>
              <a:rPr lang="fr-FR" dirty="0"/>
              <a:t>  </a:t>
            </a:r>
          </a:p>
          <a:p>
            <a:pPr algn="l"/>
            <a:r>
              <a:rPr lang="fr-FR" dirty="0"/>
              <a:t>State subsidies are </a:t>
            </a:r>
            <a:r>
              <a:rPr lang="fr-FR" dirty="0" err="1"/>
              <a:t>allowed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in ‘</a:t>
            </a:r>
            <a:r>
              <a:rPr lang="fr-FR" dirty="0" err="1"/>
              <a:t>exceptional</a:t>
            </a:r>
            <a:r>
              <a:rPr lang="fr-FR" dirty="0"/>
              <a:t> </a:t>
            </a:r>
            <a:r>
              <a:rPr lang="fr-FR" dirty="0" err="1"/>
              <a:t>circumstances</a:t>
            </a:r>
            <a:r>
              <a:rPr lang="fr-FR" dirty="0"/>
              <a:t>’</a:t>
            </a:r>
          </a:p>
          <a:p>
            <a:pPr algn="l"/>
            <a:r>
              <a:rPr lang="fr-FR" dirty="0" err="1"/>
              <a:t>Specific</a:t>
            </a:r>
            <a:r>
              <a:rPr lang="fr-FR" dirty="0"/>
              <a:t> case for services </a:t>
            </a:r>
            <a:r>
              <a:rPr lang="fr-FR" dirty="0" err="1"/>
              <a:t>provided</a:t>
            </a:r>
            <a:r>
              <a:rPr lang="fr-FR" dirty="0"/>
              <a:t> by former public </a:t>
            </a:r>
            <a:r>
              <a:rPr lang="fr-FR" dirty="0" err="1"/>
              <a:t>companies</a:t>
            </a:r>
            <a:r>
              <a:rPr lang="fr-FR" dirty="0"/>
              <a:t> in charge of ‘key </a:t>
            </a:r>
            <a:r>
              <a:rPr lang="fr-FR" dirty="0" err="1"/>
              <a:t>strategic</a:t>
            </a:r>
            <a:r>
              <a:rPr lang="fr-FR" dirty="0"/>
              <a:t>’ </a:t>
            </a:r>
            <a:r>
              <a:rPr lang="fr-FR" dirty="0" err="1"/>
              <a:t>sectors</a:t>
            </a:r>
            <a:endParaRPr lang="fr-FR" dirty="0"/>
          </a:p>
          <a:p>
            <a:pPr algn="l"/>
            <a:r>
              <a:rPr lang="fr-FR" dirty="0"/>
              <a:t>- The </a:t>
            </a:r>
            <a:r>
              <a:rPr lang="fr-FR" u="sng" dirty="0" err="1"/>
              <a:t>example</a:t>
            </a:r>
            <a:r>
              <a:rPr lang="fr-FR" u="sng" dirty="0"/>
              <a:t> of the </a:t>
            </a:r>
            <a:r>
              <a:rPr lang="fr-FR" u="sng" dirty="0" err="1"/>
              <a:t>liberalisation</a:t>
            </a:r>
            <a:r>
              <a:rPr lang="fr-FR" u="sng" dirty="0"/>
              <a:t> of the </a:t>
            </a:r>
            <a:r>
              <a:rPr lang="fr-FR" u="sng" dirty="0" err="1"/>
              <a:t>sector</a:t>
            </a:r>
            <a:r>
              <a:rPr lang="fr-FR" u="sng" dirty="0"/>
              <a:t> of </a:t>
            </a:r>
            <a:r>
              <a:rPr lang="fr-FR" u="sng" dirty="0" err="1"/>
              <a:t>telecommunication</a:t>
            </a:r>
            <a:r>
              <a:rPr lang="fr-FR" u="sng" dirty="0"/>
              <a:t> </a:t>
            </a:r>
            <a:r>
              <a:rPr lang="fr-FR" dirty="0"/>
              <a:t>: obligation to open national </a:t>
            </a:r>
            <a:r>
              <a:rPr lang="fr-FR" dirty="0" err="1"/>
              <a:t>markets</a:t>
            </a:r>
            <a:r>
              <a:rPr lang="fr-FR" dirty="0"/>
              <a:t> to </a:t>
            </a:r>
            <a:r>
              <a:rPr lang="fr-FR" dirty="0" err="1"/>
              <a:t>competition</a:t>
            </a:r>
            <a:r>
              <a:rPr lang="fr-FR" dirty="0"/>
              <a:t> Jan 1998, not </a:t>
            </a:r>
            <a:r>
              <a:rPr lang="fr-FR" dirty="0" err="1"/>
              <a:t>exactly</a:t>
            </a:r>
            <a:r>
              <a:rPr lang="fr-FR" dirty="0"/>
              <a:t> a </a:t>
            </a:r>
            <a:r>
              <a:rPr lang="fr-FR" dirty="0" err="1"/>
              <a:t>success</a:t>
            </a:r>
            <a:r>
              <a:rPr lang="fr-FR" dirty="0"/>
              <a:t>, not a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but </a:t>
            </a:r>
            <a:r>
              <a:rPr lang="fr-FR" dirty="0" err="1"/>
              <a:t>fragmentated</a:t>
            </a:r>
            <a:r>
              <a:rPr lang="fr-FR" dirty="0"/>
              <a:t> national </a:t>
            </a:r>
            <a:r>
              <a:rPr lang="fr-FR" dirty="0" err="1"/>
              <a:t>markets</a:t>
            </a:r>
            <a:r>
              <a:rPr lang="fr-FR" dirty="0"/>
              <a:t>, </a:t>
            </a:r>
            <a:r>
              <a:rPr lang="fr-FR" dirty="0" err="1"/>
              <a:t>prices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high and 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degraded</a:t>
            </a:r>
            <a:r>
              <a:rPr lang="fr-FR" dirty="0"/>
              <a:t> service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9C3D9-8011-FFC0-8476-3788DE7169A7}"/>
              </a:ext>
            </a:extLst>
          </p:cNvPr>
          <p:cNvSpPr txBox="1"/>
          <p:nvPr/>
        </p:nvSpPr>
        <p:spPr>
          <a:xfrm>
            <a:off x="10908792" y="155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D6914E-717E-1F37-6328-909ED7C608ED}"/>
              </a:ext>
            </a:extLst>
          </p:cNvPr>
          <p:cNvSpPr txBox="1"/>
          <p:nvPr/>
        </p:nvSpPr>
        <p:spPr>
          <a:xfrm>
            <a:off x="9161495" y="0"/>
            <a:ext cx="30646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EU’s</a:t>
            </a:r>
            <a:r>
              <a:rPr lang="fr-FR" sz="2000" dirty="0">
                <a:solidFill>
                  <a:schemeClr val="bg1"/>
                </a:solidFill>
              </a:rPr>
              <a:t> main </a:t>
            </a:r>
            <a:r>
              <a:rPr lang="fr-FR" sz="2000" dirty="0" err="1">
                <a:solidFill>
                  <a:schemeClr val="bg1"/>
                </a:solidFill>
              </a:rPr>
              <a:t>principles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B798F-29E5-D412-B652-E8CBB128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5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E7D84-79F1-44B4-D5AB-F536D87C0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23703-A0C7-4C95-237C-5081CDE18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0D44B6-9060-20F1-2FCB-12E9E0D69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2" y="620109"/>
            <a:ext cx="10240488" cy="637577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pPr algn="l"/>
            <a:endParaRPr lang="fr-FR" dirty="0"/>
          </a:p>
        </p:txBody>
      </p:sp>
      <p:pic>
        <p:nvPicPr>
          <p:cNvPr id="5" name="Picture 4" descr="Le denier du culte (Le Monde diplomatique, janvier 2012)">
            <a:extLst>
              <a:ext uri="{FF2B5EF4-FFF2-40B4-BE49-F238E27FC236}">
                <a16:creationId xmlns:a16="http://schemas.microsoft.com/office/drawing/2014/main" id="{C717A52C-3D4E-C216-E400-763061B4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1344372"/>
            <a:ext cx="4129314" cy="553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5F5F26-37C6-048C-5CA9-CAA9E2F0AC37}"/>
              </a:ext>
            </a:extLst>
          </p:cNvPr>
          <p:cNvSpPr txBox="1"/>
          <p:nvPr/>
        </p:nvSpPr>
        <p:spPr>
          <a:xfrm>
            <a:off x="10808208" y="9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A92DE0-E4FC-6C36-B20B-434919DCB73D}"/>
              </a:ext>
            </a:extLst>
          </p:cNvPr>
          <p:cNvSpPr txBox="1"/>
          <p:nvPr/>
        </p:nvSpPr>
        <p:spPr>
          <a:xfrm>
            <a:off x="9161495" y="0"/>
            <a:ext cx="306462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France in the </a:t>
            </a:r>
            <a:r>
              <a:rPr lang="fr-FR" sz="2000" dirty="0" err="1">
                <a:solidFill>
                  <a:schemeClr val="bg1"/>
                </a:solidFill>
              </a:rPr>
              <a:t>Eurozone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A6E85-A222-18F9-F3A2-EC74349E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F75A7-DB26-9C45-2FB0-54BA4211F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E8862CE-5B76-86FB-9FFA-C72D9B4F87C2}"/>
              </a:ext>
            </a:extLst>
          </p:cNvPr>
          <p:cNvSpPr txBox="1"/>
          <p:nvPr/>
        </p:nvSpPr>
        <p:spPr>
          <a:xfrm>
            <a:off x="9161495" y="0"/>
            <a:ext cx="30646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                </a:t>
            </a:r>
            <a:r>
              <a:rPr lang="fr-FR" sz="2400" dirty="0">
                <a:solidFill>
                  <a:schemeClr val="bg1"/>
                </a:solidFill>
              </a:rPr>
              <a:t> GDP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811CD6-859C-83A8-393D-A2FA8F706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261256"/>
          </a:xfrm>
        </p:spPr>
        <p:txBody>
          <a:bodyPr>
            <a:normAutofit fontScale="90000"/>
          </a:bodyPr>
          <a:lstStyle/>
          <a:p>
            <a:r>
              <a:rPr lang="fr-FR" sz="1400" dirty="0"/>
              <a:t>France </a:t>
            </a:r>
            <a:r>
              <a:rPr lang="fr-FR" sz="1400" dirty="0" err="1"/>
              <a:t>within</a:t>
            </a:r>
            <a:r>
              <a:rPr lang="fr-FR" sz="1400" dirty="0"/>
              <a:t> the E.U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5592BB-C729-A647-BA71-3CDD7799A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2" y="595087"/>
            <a:ext cx="8208488" cy="640080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III Focus on France in the </a:t>
            </a:r>
            <a:r>
              <a:rPr lang="fr-FR" dirty="0" err="1"/>
              <a:t>Eurozone</a:t>
            </a:r>
            <a:r>
              <a:rPr lang="fr-FR" dirty="0"/>
              <a:t>: 1999 to 2024 </a:t>
            </a:r>
          </a:p>
          <a:p>
            <a:pPr algn="l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8D0308-CBE4-9EA6-B92C-3FC423FA7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7" y="959554"/>
            <a:ext cx="7426626" cy="54718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E0E572-13F4-0138-8741-F45C8A34184F}"/>
              </a:ext>
            </a:extLst>
          </p:cNvPr>
          <p:cNvSpPr txBox="1"/>
          <p:nvPr/>
        </p:nvSpPr>
        <p:spPr>
          <a:xfrm>
            <a:off x="5747132" y="6366510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Eurostat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BB1E57-2752-0260-C8BE-005412CFB83B}"/>
              </a:ext>
            </a:extLst>
          </p:cNvPr>
          <p:cNvSpPr txBox="1"/>
          <p:nvPr/>
        </p:nvSpPr>
        <p:spPr>
          <a:xfrm>
            <a:off x="8868229" y="1114901"/>
            <a:ext cx="291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2023: EU GDP  17,1 Trillion $ </a:t>
            </a:r>
          </a:p>
          <a:p>
            <a:r>
              <a:rPr lang="fr-FR" dirty="0"/>
              <a:t>US: 27 Trillion $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C9AFEB-E94E-32CF-4447-1D0DD80DFA68}"/>
              </a:ext>
            </a:extLst>
          </p:cNvPr>
          <p:cNvSpPr txBox="1"/>
          <p:nvPr/>
        </p:nvSpPr>
        <p:spPr>
          <a:xfrm>
            <a:off x="3588246" y="3572124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2800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860100-6D5E-4A5D-03D6-0853C979FC56}"/>
              </a:ext>
            </a:extLst>
          </p:cNvPr>
          <p:cNvSpPr txBox="1"/>
          <p:nvPr/>
        </p:nvSpPr>
        <p:spPr>
          <a:xfrm>
            <a:off x="4376452" y="2857699"/>
            <a:ext cx="68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4100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26EB31-12AF-1FAA-6A35-9E6A9B8DFF82}"/>
              </a:ext>
            </a:extLst>
          </p:cNvPr>
          <p:cNvSpPr txBox="1"/>
          <p:nvPr/>
        </p:nvSpPr>
        <p:spPr>
          <a:xfrm>
            <a:off x="4353876" y="3947880"/>
            <a:ext cx="65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2100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381B98-E425-7ED8-B6D0-BB3611F207C4}"/>
              </a:ext>
            </a:extLst>
          </p:cNvPr>
          <p:cNvSpPr txBox="1"/>
          <p:nvPr/>
        </p:nvSpPr>
        <p:spPr>
          <a:xfrm>
            <a:off x="3070971" y="4238168"/>
            <a:ext cx="65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54B1B2-8D13-5698-184D-CD27BA907284}"/>
              </a:ext>
            </a:extLst>
          </p:cNvPr>
          <p:cNvSpPr txBox="1"/>
          <p:nvPr/>
        </p:nvSpPr>
        <p:spPr>
          <a:xfrm>
            <a:off x="8606974" y="1872343"/>
            <a:ext cx="3439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- 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In 2008, the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eurozone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and the US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had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equivalent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gross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domestic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products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(GDP) at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current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prices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of $14.2 trillion and $14.8 trillion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respectively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(€13.1 trillion and €13.6 trillion). </a:t>
            </a:r>
          </a:p>
          <a:p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-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Fifteen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The Antiqua B"/>
              </a:rPr>
              <a:t>years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The Antiqua B"/>
              </a:rPr>
              <a:t> on, 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the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eurozone's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GDP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is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just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over $15 trillion,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while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US GDP has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soared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to $26.9 trillion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821CF5-D169-6E8C-3AEE-B23CAA686F72}"/>
              </a:ext>
            </a:extLst>
          </p:cNvPr>
          <p:cNvSpPr txBox="1"/>
          <p:nvPr/>
        </p:nvSpPr>
        <p:spPr>
          <a:xfrm>
            <a:off x="8824686" y="6531428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Le Monde Sept 4th 2023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664C8F-2EE5-FAA5-1CCC-2645DFD44297}"/>
              </a:ext>
            </a:extLst>
          </p:cNvPr>
          <p:cNvSpPr txBox="1"/>
          <p:nvPr/>
        </p:nvSpPr>
        <p:spPr>
          <a:xfrm>
            <a:off x="8636001" y="5036457"/>
            <a:ext cx="35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 As for the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median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American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salary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,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it's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$77,500,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almost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1.5 times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France's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$52,800, </a:t>
            </a:r>
            <a:r>
              <a:rPr lang="fr-FR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according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to the </a:t>
            </a:r>
            <a:r>
              <a:rPr lang="fr-FR" b="0" i="1" u="none" strike="noStrike" dirty="0">
                <a:solidFill>
                  <a:srgbClr val="383F4E"/>
                </a:solidFill>
                <a:effectLst/>
                <a:latin typeface="The Antiqua B"/>
              </a:rPr>
              <a:t>WSJ</a:t>
            </a:r>
            <a:r>
              <a:rPr lang="fr-FR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.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C5E8A24-A033-92BE-FD00-F208C3AD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50515-2EF9-3B46-9CD0-9083EBB914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9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4907</Words>
  <Application>Microsoft Macintosh PowerPoint</Application>
  <PresentationFormat>Grand écran</PresentationFormat>
  <Paragraphs>502</Paragraphs>
  <Slides>37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Courier New</vt:lpstr>
      <vt:lpstr>Helvetica</vt:lpstr>
      <vt:lpstr>Helvetica Neue</vt:lpstr>
      <vt:lpstr>inherit</vt:lpstr>
      <vt:lpstr>Libre Baskerville</vt:lpstr>
      <vt:lpstr>Martina Plantijn</vt:lpstr>
      <vt:lpstr>SourceSansPro</vt:lpstr>
      <vt:lpstr>The Antiqua B</vt:lpstr>
      <vt:lpstr>Wingdings</vt:lpstr>
      <vt:lpstr>Thème Office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France within the E.U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 conclude…</vt:lpstr>
      <vt:lpstr>To conclude…</vt:lpstr>
      <vt:lpstr>To conclude…</vt:lpstr>
      <vt:lpstr>Quiz Part 1 Slides 1 to 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246</cp:revision>
  <dcterms:created xsi:type="dcterms:W3CDTF">2025-02-10T14:36:08Z</dcterms:created>
  <dcterms:modified xsi:type="dcterms:W3CDTF">2026-04-20T15:08:26Z</dcterms:modified>
</cp:coreProperties>
</file>