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91" r:id="rId3"/>
    <p:sldId id="293" r:id="rId4"/>
    <p:sldId id="306" r:id="rId5"/>
    <p:sldId id="302" r:id="rId6"/>
    <p:sldId id="296" r:id="rId7"/>
    <p:sldId id="305" r:id="rId8"/>
    <p:sldId id="286" r:id="rId9"/>
    <p:sldId id="301" r:id="rId10"/>
    <p:sldId id="288" r:id="rId11"/>
    <p:sldId id="299" r:id="rId12"/>
    <p:sldId id="289" r:id="rId13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3B6"/>
    <a:srgbClr val="5B9BD5"/>
    <a:srgbClr val="91CDBA"/>
    <a:srgbClr val="6C89B5"/>
    <a:srgbClr val="2BCBCF"/>
    <a:srgbClr val="4D4D4D"/>
    <a:srgbClr val="333333"/>
    <a:srgbClr val="569DA4"/>
    <a:srgbClr val="13E7C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B483A-E47D-7442-9A80-CBF88E10786A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CE40EF-9F44-BA40-9313-F3CB50D59A3D}">
      <dgm:prSet phldrT="[Texte]"/>
      <dgm:spPr>
        <a:ln>
          <a:noFill/>
        </a:ln>
      </dgm:spPr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 Professionnels / Familles / Patients</a:t>
          </a:r>
          <a:endParaRPr lang="fr-FR" dirty="0">
            <a:solidFill>
              <a:schemeClr val="bg1"/>
            </a:solidFill>
          </a:endParaRPr>
        </a:p>
      </dgm:t>
    </dgm:pt>
    <dgm:pt modelId="{8325E200-602B-D848-9684-5D1B152F0D2A}" type="parTrans" cxnId="{9DC43DF9-61BE-D54C-AD49-0E5E1F495133}">
      <dgm:prSet/>
      <dgm:spPr/>
      <dgm:t>
        <a:bodyPr/>
        <a:lstStyle/>
        <a:p>
          <a:endParaRPr lang="fr-FR"/>
        </a:p>
      </dgm:t>
    </dgm:pt>
    <dgm:pt modelId="{24D2E2E0-9403-EA40-A11E-474BED167FC4}" type="sibTrans" cxnId="{9DC43DF9-61BE-D54C-AD49-0E5E1F495133}">
      <dgm:prSet/>
      <dgm:spPr/>
      <dgm:t>
        <a:bodyPr/>
        <a:lstStyle/>
        <a:p>
          <a:endParaRPr lang="fr-FR"/>
        </a:p>
      </dgm:t>
    </dgm:pt>
    <dgm:pt modelId="{7F35774B-39FE-B047-9348-A2D6B80D9BC2}">
      <dgm:prSet phldrT="[Texte]"/>
      <dgm:spPr>
        <a:solidFill>
          <a:srgbClr val="BC0603"/>
        </a:solidFill>
        <a:ln>
          <a:noFill/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Partenaires </a:t>
          </a:r>
          <a:r>
            <a:rPr lang="fr-FR" dirty="0" smtClean="0">
              <a:solidFill>
                <a:schemeClr val="bg1"/>
              </a:solidFill>
            </a:rPr>
            <a:t>1ères lignes</a:t>
          </a:r>
          <a:endParaRPr lang="fr-FR" dirty="0">
            <a:solidFill>
              <a:schemeClr val="bg1"/>
            </a:solidFill>
          </a:endParaRPr>
        </a:p>
      </dgm:t>
    </dgm:pt>
    <dgm:pt modelId="{D3AB6946-831E-2746-A3F5-8E0B67F3E535}" type="parTrans" cxnId="{B794275A-C435-1248-B00A-1EC698D579DE}">
      <dgm:prSet/>
      <dgm:spPr/>
      <dgm:t>
        <a:bodyPr/>
        <a:lstStyle/>
        <a:p>
          <a:endParaRPr lang="fr-FR"/>
        </a:p>
      </dgm:t>
    </dgm:pt>
    <dgm:pt modelId="{919274ED-8885-2745-AB47-30ED689175A8}" type="sibTrans" cxnId="{B794275A-C435-1248-B00A-1EC698D579DE}">
      <dgm:prSet/>
      <dgm:spPr/>
      <dgm:t>
        <a:bodyPr/>
        <a:lstStyle/>
        <a:p>
          <a:endParaRPr lang="fr-FR"/>
        </a:p>
      </dgm:t>
    </dgm:pt>
    <dgm:pt modelId="{D8A76292-70DA-1347-9390-B3738E9B4B5F}">
      <dgm:prSet phldrT="[Texte]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Service périnatalité</a:t>
          </a:r>
        </a:p>
      </dgm:t>
    </dgm:pt>
    <dgm:pt modelId="{08FF6642-65D7-774E-9DDD-D697D142AD9D}" type="parTrans" cxnId="{37541063-AFE1-8049-A182-FE97E3192ECC}">
      <dgm:prSet/>
      <dgm:spPr/>
      <dgm:t>
        <a:bodyPr/>
        <a:lstStyle/>
        <a:p>
          <a:endParaRPr lang="fr-FR"/>
        </a:p>
      </dgm:t>
    </dgm:pt>
    <dgm:pt modelId="{4A2491EF-1E02-344A-87FE-6FAADFAA53D1}" type="sibTrans" cxnId="{37541063-AFE1-8049-A182-FE97E3192ECC}">
      <dgm:prSet/>
      <dgm:spPr/>
      <dgm:t>
        <a:bodyPr/>
        <a:lstStyle/>
        <a:p>
          <a:endParaRPr lang="fr-FR"/>
        </a:p>
      </dgm:t>
    </dgm:pt>
    <dgm:pt modelId="{CCD4490D-CE68-A347-9341-F93515DD0E54}">
      <dgm:prSet phldrT="[Texte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Service adolescence et transition</a:t>
          </a:r>
        </a:p>
      </dgm:t>
    </dgm:pt>
    <dgm:pt modelId="{2AF803E4-0332-924B-B850-27D4D3831C5A}" type="parTrans" cxnId="{21AAE368-E7BB-FA4A-813C-B15B73112F1C}">
      <dgm:prSet/>
      <dgm:spPr/>
      <dgm:t>
        <a:bodyPr/>
        <a:lstStyle/>
        <a:p>
          <a:endParaRPr lang="fr-FR"/>
        </a:p>
      </dgm:t>
    </dgm:pt>
    <dgm:pt modelId="{0463BFE6-EC01-594F-BB45-CFD9AE2C27F5}" type="sibTrans" cxnId="{21AAE368-E7BB-FA4A-813C-B15B73112F1C}">
      <dgm:prSet/>
      <dgm:spPr/>
      <dgm:t>
        <a:bodyPr/>
        <a:lstStyle/>
        <a:p>
          <a:endParaRPr lang="fr-FR"/>
        </a:p>
      </dgm:t>
    </dgm:pt>
    <dgm:pt modelId="{80F97444-EB6B-4641-81B8-CEDD6C76AD17}">
      <dgm:prSet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Service Téta et troubles anxieux</a:t>
          </a:r>
        </a:p>
      </dgm:t>
    </dgm:pt>
    <dgm:pt modelId="{93A7496F-7EE0-D844-B3C8-7F874842351B}" type="parTrans" cxnId="{17483DC7-646C-164B-BD9D-9C432D57F1D8}">
      <dgm:prSet/>
      <dgm:spPr/>
      <dgm:t>
        <a:bodyPr/>
        <a:lstStyle/>
        <a:p>
          <a:endParaRPr lang="fr-FR"/>
        </a:p>
      </dgm:t>
    </dgm:pt>
    <dgm:pt modelId="{D6E3DFCC-226E-CA43-8470-BE7589B1DA1C}" type="sibTrans" cxnId="{17483DC7-646C-164B-BD9D-9C432D57F1D8}">
      <dgm:prSet/>
      <dgm:spPr/>
      <dgm:t>
        <a:bodyPr/>
        <a:lstStyle/>
        <a:p>
          <a:endParaRPr lang="fr-FR"/>
        </a:p>
      </dgm:t>
    </dgm:pt>
    <dgm:pt modelId="{9CAFDC27-44C6-9F48-A214-E69474E5DABE}">
      <dgm:prSet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SUNRISE</a:t>
          </a:r>
        </a:p>
      </dgm:t>
    </dgm:pt>
    <dgm:pt modelId="{69A4503A-5F0E-C941-800D-5712802CC90C}" type="parTrans" cxnId="{292D195B-18CB-5644-9884-E766E72A4894}">
      <dgm:prSet/>
      <dgm:spPr/>
      <dgm:t>
        <a:bodyPr/>
        <a:lstStyle/>
        <a:p>
          <a:endParaRPr lang="fr-FR"/>
        </a:p>
      </dgm:t>
    </dgm:pt>
    <dgm:pt modelId="{1D5E347C-DAA4-6849-9201-5CD25D0E3FC5}" type="sibTrans" cxnId="{292D195B-18CB-5644-9884-E766E72A4894}">
      <dgm:prSet/>
      <dgm:spPr/>
      <dgm:t>
        <a:bodyPr/>
        <a:lstStyle/>
        <a:p>
          <a:endParaRPr lang="fr-FR"/>
        </a:p>
      </dgm:t>
    </dgm:pt>
    <dgm:pt modelId="{FD1C23A1-7245-C84E-9896-545DFA854C82}" type="asst">
      <dgm:prSet phldrT="[Texte]"/>
      <dgm:spPr>
        <a:solidFill>
          <a:srgbClr val="4DA0A2"/>
        </a:solidFill>
        <a:ln>
          <a:noFill/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Accueil, évaluation, </a:t>
          </a:r>
          <a:r>
            <a:rPr lang="fr-FR" dirty="0" smtClean="0">
              <a:solidFill>
                <a:schemeClr val="bg1"/>
              </a:solidFill>
            </a:rPr>
            <a:t>orientation</a:t>
          </a:r>
          <a:endParaRPr lang="fr-FR" dirty="0">
            <a:solidFill>
              <a:schemeClr val="bg1"/>
            </a:solidFill>
          </a:endParaRPr>
        </a:p>
      </dgm:t>
    </dgm:pt>
    <dgm:pt modelId="{4DBCB2D9-7A48-D342-88A0-6698E7903EFB}" type="sibTrans" cxnId="{406306CD-A6B3-694D-ACE2-3A3175D1D4B3}">
      <dgm:prSet/>
      <dgm:spPr/>
      <dgm:t>
        <a:bodyPr/>
        <a:lstStyle/>
        <a:p>
          <a:endParaRPr lang="fr-FR"/>
        </a:p>
      </dgm:t>
    </dgm:pt>
    <dgm:pt modelId="{48CB6198-739F-6E44-9B30-F1BCFD7C3FF0}" type="parTrans" cxnId="{406306CD-A6B3-694D-ACE2-3A3175D1D4B3}">
      <dgm:prSet/>
      <dgm:spPr/>
      <dgm:t>
        <a:bodyPr/>
        <a:lstStyle/>
        <a:p>
          <a:endParaRPr lang="fr-FR"/>
        </a:p>
      </dgm:t>
    </dgm:pt>
    <dgm:pt modelId="{7F108D08-2675-3948-B7DF-A490D1B9C358}" type="pres">
      <dgm:prSet presAssocID="{300B483A-E47D-7442-9A80-CBF88E1078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486E013-5BF7-6E45-ACF9-F43CAAA0F2C5}" type="pres">
      <dgm:prSet presAssocID="{EECE40EF-9F44-BA40-9313-F3CB50D59A3D}" presName="hierRoot1" presStyleCnt="0">
        <dgm:presLayoutVars>
          <dgm:hierBranch val="init"/>
        </dgm:presLayoutVars>
      </dgm:prSet>
      <dgm:spPr/>
    </dgm:pt>
    <dgm:pt modelId="{C15CE4EB-AD19-9540-BDA5-1F41E85978AC}" type="pres">
      <dgm:prSet presAssocID="{EECE40EF-9F44-BA40-9313-F3CB50D59A3D}" presName="rootComposite1" presStyleCnt="0"/>
      <dgm:spPr/>
    </dgm:pt>
    <dgm:pt modelId="{DA1ABDD5-ECBF-054E-BA59-A3FDDE57115D}" type="pres">
      <dgm:prSet presAssocID="{EECE40EF-9F44-BA40-9313-F3CB50D59A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7CDE6C-FC48-7246-8307-C90350576884}" type="pres">
      <dgm:prSet presAssocID="{EECE40EF-9F44-BA40-9313-F3CB50D59A3D}" presName="rootConnector1" presStyleLbl="node1" presStyleIdx="0" presStyleCnt="0"/>
      <dgm:spPr/>
      <dgm:t>
        <a:bodyPr/>
        <a:lstStyle/>
        <a:p>
          <a:endParaRPr lang="fr-FR"/>
        </a:p>
      </dgm:t>
    </dgm:pt>
    <dgm:pt modelId="{72FAAEBD-7CFC-D44F-B971-2DE819EC415A}" type="pres">
      <dgm:prSet presAssocID="{EECE40EF-9F44-BA40-9313-F3CB50D59A3D}" presName="hierChild2" presStyleCnt="0"/>
      <dgm:spPr/>
    </dgm:pt>
    <dgm:pt modelId="{110AFB7A-7560-B144-90BA-0219DE4088C0}" type="pres">
      <dgm:prSet presAssocID="{D3AB6946-831E-2746-A3F5-8E0B67F3E535}" presName="Name64" presStyleLbl="parChTrans1D2" presStyleIdx="0" presStyleCnt="6"/>
      <dgm:spPr/>
      <dgm:t>
        <a:bodyPr/>
        <a:lstStyle/>
        <a:p>
          <a:endParaRPr lang="fr-FR"/>
        </a:p>
      </dgm:t>
    </dgm:pt>
    <dgm:pt modelId="{7450135D-73AF-434D-BBCD-ED4335330BFB}" type="pres">
      <dgm:prSet presAssocID="{7F35774B-39FE-B047-9348-A2D6B80D9BC2}" presName="hierRoot2" presStyleCnt="0">
        <dgm:presLayoutVars>
          <dgm:hierBranch val="init"/>
        </dgm:presLayoutVars>
      </dgm:prSet>
      <dgm:spPr/>
    </dgm:pt>
    <dgm:pt modelId="{B396D605-97E8-7B44-8239-CA875B60BD54}" type="pres">
      <dgm:prSet presAssocID="{7F35774B-39FE-B047-9348-A2D6B80D9BC2}" presName="rootComposite" presStyleCnt="0"/>
      <dgm:spPr/>
    </dgm:pt>
    <dgm:pt modelId="{E3CA42DB-E31C-F14F-936C-F1EABE68CC8A}" type="pres">
      <dgm:prSet presAssocID="{7F35774B-39FE-B047-9348-A2D6B80D9BC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375934D-F983-DF4C-93E2-2612B63BA41E}" type="pres">
      <dgm:prSet presAssocID="{7F35774B-39FE-B047-9348-A2D6B80D9BC2}" presName="rootConnector" presStyleLbl="node2" presStyleIdx="0" presStyleCnt="5"/>
      <dgm:spPr/>
      <dgm:t>
        <a:bodyPr/>
        <a:lstStyle/>
        <a:p>
          <a:endParaRPr lang="fr-FR"/>
        </a:p>
      </dgm:t>
    </dgm:pt>
    <dgm:pt modelId="{2923F66E-0283-364D-B40A-B98EF53C2817}" type="pres">
      <dgm:prSet presAssocID="{7F35774B-39FE-B047-9348-A2D6B80D9BC2}" presName="hierChild4" presStyleCnt="0"/>
      <dgm:spPr/>
    </dgm:pt>
    <dgm:pt modelId="{9F35364A-C74A-C74F-93EF-0E4BC0659799}" type="pres">
      <dgm:prSet presAssocID="{7F35774B-39FE-B047-9348-A2D6B80D9BC2}" presName="hierChild5" presStyleCnt="0"/>
      <dgm:spPr/>
    </dgm:pt>
    <dgm:pt modelId="{93BB140F-D702-2242-90C4-6BBF6B4D91D5}" type="pres">
      <dgm:prSet presAssocID="{08FF6642-65D7-774E-9DDD-D697D142AD9D}" presName="Name64" presStyleLbl="parChTrans1D2" presStyleIdx="1" presStyleCnt="6"/>
      <dgm:spPr/>
      <dgm:t>
        <a:bodyPr/>
        <a:lstStyle/>
        <a:p>
          <a:endParaRPr lang="fr-FR"/>
        </a:p>
      </dgm:t>
    </dgm:pt>
    <dgm:pt modelId="{3D65FDE3-443A-E54D-81A3-57A33DA26F29}" type="pres">
      <dgm:prSet presAssocID="{D8A76292-70DA-1347-9390-B3738E9B4B5F}" presName="hierRoot2" presStyleCnt="0">
        <dgm:presLayoutVars>
          <dgm:hierBranch val="init"/>
        </dgm:presLayoutVars>
      </dgm:prSet>
      <dgm:spPr/>
    </dgm:pt>
    <dgm:pt modelId="{54A8809E-A9BD-B049-B2E9-E654833774A3}" type="pres">
      <dgm:prSet presAssocID="{D8A76292-70DA-1347-9390-B3738E9B4B5F}" presName="rootComposite" presStyleCnt="0"/>
      <dgm:spPr/>
    </dgm:pt>
    <dgm:pt modelId="{F4DE2AEB-E627-0348-A1B5-926AA517FDCE}" type="pres">
      <dgm:prSet presAssocID="{D8A76292-70DA-1347-9390-B3738E9B4B5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36A1B80-134B-7D4E-954F-E3AEE97408A5}" type="pres">
      <dgm:prSet presAssocID="{D8A76292-70DA-1347-9390-B3738E9B4B5F}" presName="rootConnector" presStyleLbl="node2" presStyleIdx="1" presStyleCnt="5"/>
      <dgm:spPr/>
      <dgm:t>
        <a:bodyPr/>
        <a:lstStyle/>
        <a:p>
          <a:endParaRPr lang="fr-FR"/>
        </a:p>
      </dgm:t>
    </dgm:pt>
    <dgm:pt modelId="{3EAB870A-CD52-6545-A522-0E59959045C0}" type="pres">
      <dgm:prSet presAssocID="{D8A76292-70DA-1347-9390-B3738E9B4B5F}" presName="hierChild4" presStyleCnt="0"/>
      <dgm:spPr/>
    </dgm:pt>
    <dgm:pt modelId="{D4349D0E-39E5-1342-BD3C-E2FD3F12494C}" type="pres">
      <dgm:prSet presAssocID="{D8A76292-70DA-1347-9390-B3738E9B4B5F}" presName="hierChild5" presStyleCnt="0"/>
      <dgm:spPr/>
    </dgm:pt>
    <dgm:pt modelId="{68BA15B1-4E85-124A-9D8F-AE72D73ABCA6}" type="pres">
      <dgm:prSet presAssocID="{93A7496F-7EE0-D844-B3C8-7F874842351B}" presName="Name64" presStyleLbl="parChTrans1D2" presStyleIdx="2" presStyleCnt="6"/>
      <dgm:spPr/>
      <dgm:t>
        <a:bodyPr/>
        <a:lstStyle/>
        <a:p>
          <a:endParaRPr lang="fr-FR"/>
        </a:p>
      </dgm:t>
    </dgm:pt>
    <dgm:pt modelId="{4AD02D60-8BC2-564D-9D2E-A47A55DD7ADA}" type="pres">
      <dgm:prSet presAssocID="{80F97444-EB6B-4641-81B8-CEDD6C76AD17}" presName="hierRoot2" presStyleCnt="0">
        <dgm:presLayoutVars>
          <dgm:hierBranch val="init"/>
        </dgm:presLayoutVars>
      </dgm:prSet>
      <dgm:spPr/>
    </dgm:pt>
    <dgm:pt modelId="{FB2B6E3A-0C24-3C46-B135-51CA03CE5B25}" type="pres">
      <dgm:prSet presAssocID="{80F97444-EB6B-4641-81B8-CEDD6C76AD17}" presName="rootComposite" presStyleCnt="0"/>
      <dgm:spPr/>
    </dgm:pt>
    <dgm:pt modelId="{3EB0EC07-BEBB-5048-8469-892465F25E4E}" type="pres">
      <dgm:prSet presAssocID="{80F97444-EB6B-4641-81B8-CEDD6C76AD1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3AA80A-BF34-E140-BFE2-AFE45D427321}" type="pres">
      <dgm:prSet presAssocID="{80F97444-EB6B-4641-81B8-CEDD6C76AD17}" presName="rootConnector" presStyleLbl="node2" presStyleIdx="2" presStyleCnt="5"/>
      <dgm:spPr/>
      <dgm:t>
        <a:bodyPr/>
        <a:lstStyle/>
        <a:p>
          <a:endParaRPr lang="fr-FR"/>
        </a:p>
      </dgm:t>
    </dgm:pt>
    <dgm:pt modelId="{AB639A49-517C-D142-A0AD-C2631F67FB64}" type="pres">
      <dgm:prSet presAssocID="{80F97444-EB6B-4641-81B8-CEDD6C76AD17}" presName="hierChild4" presStyleCnt="0"/>
      <dgm:spPr/>
    </dgm:pt>
    <dgm:pt modelId="{0B366024-C86F-5642-82FE-9D9EDC3FC23E}" type="pres">
      <dgm:prSet presAssocID="{80F97444-EB6B-4641-81B8-CEDD6C76AD17}" presName="hierChild5" presStyleCnt="0"/>
      <dgm:spPr/>
    </dgm:pt>
    <dgm:pt modelId="{0E443D35-8A6D-744E-82FF-AE14D0DCDC75}" type="pres">
      <dgm:prSet presAssocID="{2AF803E4-0332-924B-B850-27D4D3831C5A}" presName="Name64" presStyleLbl="parChTrans1D2" presStyleIdx="3" presStyleCnt="6"/>
      <dgm:spPr/>
      <dgm:t>
        <a:bodyPr/>
        <a:lstStyle/>
        <a:p>
          <a:endParaRPr lang="fr-FR"/>
        </a:p>
      </dgm:t>
    </dgm:pt>
    <dgm:pt modelId="{BBC8D199-1F31-2046-BE08-0CE4E106130B}" type="pres">
      <dgm:prSet presAssocID="{CCD4490D-CE68-A347-9341-F93515DD0E54}" presName="hierRoot2" presStyleCnt="0">
        <dgm:presLayoutVars>
          <dgm:hierBranch val="init"/>
        </dgm:presLayoutVars>
      </dgm:prSet>
      <dgm:spPr/>
    </dgm:pt>
    <dgm:pt modelId="{13271179-855C-3846-AA60-B177EFD35400}" type="pres">
      <dgm:prSet presAssocID="{CCD4490D-CE68-A347-9341-F93515DD0E54}" presName="rootComposite" presStyleCnt="0"/>
      <dgm:spPr/>
    </dgm:pt>
    <dgm:pt modelId="{2CF15EE1-C7A0-714C-9C4C-57E898C1B7F1}" type="pres">
      <dgm:prSet presAssocID="{CCD4490D-CE68-A347-9341-F93515DD0E5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23C007-9328-454A-959A-F2C5B2CF058D}" type="pres">
      <dgm:prSet presAssocID="{CCD4490D-CE68-A347-9341-F93515DD0E54}" presName="rootConnector" presStyleLbl="node2" presStyleIdx="3" presStyleCnt="5"/>
      <dgm:spPr/>
      <dgm:t>
        <a:bodyPr/>
        <a:lstStyle/>
        <a:p>
          <a:endParaRPr lang="fr-FR"/>
        </a:p>
      </dgm:t>
    </dgm:pt>
    <dgm:pt modelId="{D114B443-4D9B-8E42-A602-71E17BA759D6}" type="pres">
      <dgm:prSet presAssocID="{CCD4490D-CE68-A347-9341-F93515DD0E54}" presName="hierChild4" presStyleCnt="0"/>
      <dgm:spPr/>
    </dgm:pt>
    <dgm:pt modelId="{03ABD607-8896-E341-9B9C-C05599E9D7B0}" type="pres">
      <dgm:prSet presAssocID="{CCD4490D-CE68-A347-9341-F93515DD0E54}" presName="hierChild5" presStyleCnt="0"/>
      <dgm:spPr/>
    </dgm:pt>
    <dgm:pt modelId="{A8FE0A47-9543-AB49-9A7D-2473BA19D7D7}" type="pres">
      <dgm:prSet presAssocID="{69A4503A-5F0E-C941-800D-5712802CC90C}" presName="Name64" presStyleLbl="parChTrans1D2" presStyleIdx="4" presStyleCnt="6"/>
      <dgm:spPr/>
      <dgm:t>
        <a:bodyPr/>
        <a:lstStyle/>
        <a:p>
          <a:endParaRPr lang="fr-FR"/>
        </a:p>
      </dgm:t>
    </dgm:pt>
    <dgm:pt modelId="{78DDCD4D-7D12-5D4E-A57E-D2758CDD1C07}" type="pres">
      <dgm:prSet presAssocID="{9CAFDC27-44C6-9F48-A214-E69474E5DABE}" presName="hierRoot2" presStyleCnt="0">
        <dgm:presLayoutVars>
          <dgm:hierBranch val="init"/>
        </dgm:presLayoutVars>
      </dgm:prSet>
      <dgm:spPr/>
    </dgm:pt>
    <dgm:pt modelId="{06AD26C0-52D4-1248-B329-220255BE79DD}" type="pres">
      <dgm:prSet presAssocID="{9CAFDC27-44C6-9F48-A214-E69474E5DABE}" presName="rootComposite" presStyleCnt="0"/>
      <dgm:spPr/>
    </dgm:pt>
    <dgm:pt modelId="{257355E5-AB91-5B41-A41E-50C905522FBD}" type="pres">
      <dgm:prSet presAssocID="{9CAFDC27-44C6-9F48-A214-E69474E5DAB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485514-3BCC-7846-BE1E-D9630E25421E}" type="pres">
      <dgm:prSet presAssocID="{9CAFDC27-44C6-9F48-A214-E69474E5DABE}" presName="rootConnector" presStyleLbl="node2" presStyleIdx="4" presStyleCnt="5"/>
      <dgm:spPr/>
      <dgm:t>
        <a:bodyPr/>
        <a:lstStyle/>
        <a:p>
          <a:endParaRPr lang="fr-FR"/>
        </a:p>
      </dgm:t>
    </dgm:pt>
    <dgm:pt modelId="{87BAD450-AEA8-1F4D-9ED2-0CF3F0B93EF0}" type="pres">
      <dgm:prSet presAssocID="{9CAFDC27-44C6-9F48-A214-E69474E5DABE}" presName="hierChild4" presStyleCnt="0"/>
      <dgm:spPr/>
    </dgm:pt>
    <dgm:pt modelId="{2F4E727A-550A-DE48-95B1-C194C6196D2D}" type="pres">
      <dgm:prSet presAssocID="{9CAFDC27-44C6-9F48-A214-E69474E5DABE}" presName="hierChild5" presStyleCnt="0"/>
      <dgm:spPr/>
    </dgm:pt>
    <dgm:pt modelId="{1728D961-A2F1-DE48-AA8E-B87E8B0E8453}" type="pres">
      <dgm:prSet presAssocID="{EECE40EF-9F44-BA40-9313-F3CB50D59A3D}" presName="hierChild3" presStyleCnt="0"/>
      <dgm:spPr/>
    </dgm:pt>
    <dgm:pt modelId="{9B7EF664-E8B6-B142-B0FD-E0F377634023}" type="pres">
      <dgm:prSet presAssocID="{48CB6198-739F-6E44-9B30-F1BCFD7C3FF0}" presName="Name115" presStyleLbl="parChTrans1D2" presStyleIdx="5" presStyleCnt="6"/>
      <dgm:spPr/>
      <dgm:t>
        <a:bodyPr/>
        <a:lstStyle/>
        <a:p>
          <a:endParaRPr lang="fr-FR"/>
        </a:p>
      </dgm:t>
    </dgm:pt>
    <dgm:pt modelId="{43F45D54-EF7A-1546-996E-B062A49E72E3}" type="pres">
      <dgm:prSet presAssocID="{FD1C23A1-7245-C84E-9896-545DFA854C82}" presName="hierRoot3" presStyleCnt="0">
        <dgm:presLayoutVars>
          <dgm:hierBranch val="init"/>
        </dgm:presLayoutVars>
      </dgm:prSet>
      <dgm:spPr/>
    </dgm:pt>
    <dgm:pt modelId="{81D0DA3A-1FD3-8F44-AD16-C8BF4B4B84D0}" type="pres">
      <dgm:prSet presAssocID="{FD1C23A1-7245-C84E-9896-545DFA854C82}" presName="rootComposite3" presStyleCnt="0"/>
      <dgm:spPr/>
    </dgm:pt>
    <dgm:pt modelId="{055346DE-3F48-2245-B1B7-1122BF8BF707}" type="pres">
      <dgm:prSet presAssocID="{FD1C23A1-7245-C84E-9896-545DFA854C82}" presName="rootText3" presStyleLbl="asst1" presStyleIdx="0" presStyleCnt="1" custLinFactNeighborX="1249" custLinFactNeighborY="649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3476BE2-5E52-024F-99AE-089ED3577600}" type="pres">
      <dgm:prSet presAssocID="{FD1C23A1-7245-C84E-9896-545DFA854C82}" presName="rootConnector3" presStyleLbl="asst1" presStyleIdx="0" presStyleCnt="1"/>
      <dgm:spPr/>
      <dgm:t>
        <a:bodyPr/>
        <a:lstStyle/>
        <a:p>
          <a:endParaRPr lang="fr-FR"/>
        </a:p>
      </dgm:t>
    </dgm:pt>
    <dgm:pt modelId="{8AE378F8-AD36-8848-A3B5-F244B7B541BF}" type="pres">
      <dgm:prSet presAssocID="{FD1C23A1-7245-C84E-9896-545DFA854C82}" presName="hierChild6" presStyleCnt="0"/>
      <dgm:spPr/>
    </dgm:pt>
    <dgm:pt modelId="{7DE0F26B-FA04-E846-B65A-2573C63AF5E8}" type="pres">
      <dgm:prSet presAssocID="{FD1C23A1-7245-C84E-9896-545DFA854C82}" presName="hierChild7" presStyleCnt="0"/>
      <dgm:spPr/>
    </dgm:pt>
  </dgm:ptLst>
  <dgm:cxnLst>
    <dgm:cxn modelId="{A1EA4DCF-C27B-4528-8E1A-A2ED6091F5B7}" type="presOf" srcId="{9CAFDC27-44C6-9F48-A214-E69474E5DABE}" destId="{257355E5-AB91-5B41-A41E-50C905522FBD}" srcOrd="0" destOrd="0" presId="urn:microsoft.com/office/officeart/2009/3/layout/HorizontalOrganizationChart"/>
    <dgm:cxn modelId="{9DC43DF9-61BE-D54C-AD49-0E5E1F495133}" srcId="{300B483A-E47D-7442-9A80-CBF88E10786A}" destId="{EECE40EF-9F44-BA40-9313-F3CB50D59A3D}" srcOrd="0" destOrd="0" parTransId="{8325E200-602B-D848-9684-5D1B152F0D2A}" sibTransId="{24D2E2E0-9403-EA40-A11E-474BED167FC4}"/>
    <dgm:cxn modelId="{FCDC6B44-1E21-46EB-B235-F4AB076B2B90}" type="presOf" srcId="{EECE40EF-9F44-BA40-9313-F3CB50D59A3D}" destId="{DA1ABDD5-ECBF-054E-BA59-A3FDDE57115D}" srcOrd="0" destOrd="0" presId="urn:microsoft.com/office/officeart/2009/3/layout/HorizontalOrganizationChart"/>
    <dgm:cxn modelId="{8640735D-89A7-494E-9EB2-A2161E61F2DC}" type="presOf" srcId="{9CAFDC27-44C6-9F48-A214-E69474E5DABE}" destId="{85485514-3BCC-7846-BE1E-D9630E25421E}" srcOrd="1" destOrd="0" presId="urn:microsoft.com/office/officeart/2009/3/layout/HorizontalOrganizationChart"/>
    <dgm:cxn modelId="{17483DC7-646C-164B-BD9D-9C432D57F1D8}" srcId="{EECE40EF-9F44-BA40-9313-F3CB50D59A3D}" destId="{80F97444-EB6B-4641-81B8-CEDD6C76AD17}" srcOrd="3" destOrd="0" parTransId="{93A7496F-7EE0-D844-B3C8-7F874842351B}" sibTransId="{D6E3DFCC-226E-CA43-8470-BE7589B1DA1C}"/>
    <dgm:cxn modelId="{21AAE368-E7BB-FA4A-813C-B15B73112F1C}" srcId="{EECE40EF-9F44-BA40-9313-F3CB50D59A3D}" destId="{CCD4490D-CE68-A347-9341-F93515DD0E54}" srcOrd="4" destOrd="0" parTransId="{2AF803E4-0332-924B-B850-27D4D3831C5A}" sibTransId="{0463BFE6-EC01-594F-BB45-CFD9AE2C27F5}"/>
    <dgm:cxn modelId="{E25E7B92-5A53-4359-B372-34C5E3BAB92A}" type="presOf" srcId="{D8A76292-70DA-1347-9390-B3738E9B4B5F}" destId="{F36A1B80-134B-7D4E-954F-E3AEE97408A5}" srcOrd="1" destOrd="0" presId="urn:microsoft.com/office/officeart/2009/3/layout/HorizontalOrganizationChart"/>
    <dgm:cxn modelId="{A951FDE1-6701-4768-8D17-181110AD48BA}" type="presOf" srcId="{7F35774B-39FE-B047-9348-A2D6B80D9BC2}" destId="{4375934D-F983-DF4C-93E2-2612B63BA41E}" srcOrd="1" destOrd="0" presId="urn:microsoft.com/office/officeart/2009/3/layout/HorizontalOrganizationChart"/>
    <dgm:cxn modelId="{1B5B804C-3FB2-4D47-8AE2-29433CEFD4DE}" type="presOf" srcId="{EECE40EF-9F44-BA40-9313-F3CB50D59A3D}" destId="{D97CDE6C-FC48-7246-8307-C90350576884}" srcOrd="1" destOrd="0" presId="urn:microsoft.com/office/officeart/2009/3/layout/HorizontalOrganizationChart"/>
    <dgm:cxn modelId="{885BE083-ABB0-46D1-BA7C-FF174A6CAEE3}" type="presOf" srcId="{80F97444-EB6B-4641-81B8-CEDD6C76AD17}" destId="{E53AA80A-BF34-E140-BFE2-AFE45D427321}" srcOrd="1" destOrd="0" presId="urn:microsoft.com/office/officeart/2009/3/layout/HorizontalOrganizationChart"/>
    <dgm:cxn modelId="{27C05758-3059-4252-822B-ADEAB0C3A7A6}" type="presOf" srcId="{93A7496F-7EE0-D844-B3C8-7F874842351B}" destId="{68BA15B1-4E85-124A-9D8F-AE72D73ABCA6}" srcOrd="0" destOrd="0" presId="urn:microsoft.com/office/officeart/2009/3/layout/HorizontalOrganizationChart"/>
    <dgm:cxn modelId="{B794275A-C435-1248-B00A-1EC698D579DE}" srcId="{EECE40EF-9F44-BA40-9313-F3CB50D59A3D}" destId="{7F35774B-39FE-B047-9348-A2D6B80D9BC2}" srcOrd="1" destOrd="0" parTransId="{D3AB6946-831E-2746-A3F5-8E0B67F3E535}" sibTransId="{919274ED-8885-2745-AB47-30ED689175A8}"/>
    <dgm:cxn modelId="{874199EB-1138-42B9-8738-0C4D061A8C68}" type="presOf" srcId="{D3AB6946-831E-2746-A3F5-8E0B67F3E535}" destId="{110AFB7A-7560-B144-90BA-0219DE4088C0}" srcOrd="0" destOrd="0" presId="urn:microsoft.com/office/officeart/2009/3/layout/HorizontalOrganizationChart"/>
    <dgm:cxn modelId="{569864C8-B0F9-4D9E-B0EE-225E77554695}" type="presOf" srcId="{CCD4490D-CE68-A347-9341-F93515DD0E54}" destId="{EF23C007-9328-454A-959A-F2C5B2CF058D}" srcOrd="1" destOrd="0" presId="urn:microsoft.com/office/officeart/2009/3/layout/HorizontalOrganizationChart"/>
    <dgm:cxn modelId="{292D195B-18CB-5644-9884-E766E72A4894}" srcId="{EECE40EF-9F44-BA40-9313-F3CB50D59A3D}" destId="{9CAFDC27-44C6-9F48-A214-E69474E5DABE}" srcOrd="5" destOrd="0" parTransId="{69A4503A-5F0E-C941-800D-5712802CC90C}" sibTransId="{1D5E347C-DAA4-6849-9201-5CD25D0E3FC5}"/>
    <dgm:cxn modelId="{E0448073-4105-490A-AAF8-575879609EEC}" type="presOf" srcId="{300B483A-E47D-7442-9A80-CBF88E10786A}" destId="{7F108D08-2675-3948-B7DF-A490D1B9C358}" srcOrd="0" destOrd="0" presId="urn:microsoft.com/office/officeart/2009/3/layout/HorizontalOrganizationChart"/>
    <dgm:cxn modelId="{A480497F-F4D9-4274-9DCE-12ED78941E0B}" type="presOf" srcId="{D8A76292-70DA-1347-9390-B3738E9B4B5F}" destId="{F4DE2AEB-E627-0348-A1B5-926AA517FDCE}" srcOrd="0" destOrd="0" presId="urn:microsoft.com/office/officeart/2009/3/layout/HorizontalOrganizationChart"/>
    <dgm:cxn modelId="{59257A6F-A213-4DD9-A146-170A5481C641}" type="presOf" srcId="{2AF803E4-0332-924B-B850-27D4D3831C5A}" destId="{0E443D35-8A6D-744E-82FF-AE14D0DCDC75}" srcOrd="0" destOrd="0" presId="urn:microsoft.com/office/officeart/2009/3/layout/HorizontalOrganizationChart"/>
    <dgm:cxn modelId="{504764CD-2D01-411B-AC77-AED22CF5ED69}" type="presOf" srcId="{08FF6642-65D7-774E-9DDD-D697D142AD9D}" destId="{93BB140F-D702-2242-90C4-6BBF6B4D91D5}" srcOrd="0" destOrd="0" presId="urn:microsoft.com/office/officeart/2009/3/layout/HorizontalOrganizationChart"/>
    <dgm:cxn modelId="{61C29712-B9C3-4138-A716-11850D7E2128}" type="presOf" srcId="{FD1C23A1-7245-C84E-9896-545DFA854C82}" destId="{055346DE-3F48-2245-B1B7-1122BF8BF707}" srcOrd="0" destOrd="0" presId="urn:microsoft.com/office/officeart/2009/3/layout/HorizontalOrganizationChart"/>
    <dgm:cxn modelId="{37541063-AFE1-8049-A182-FE97E3192ECC}" srcId="{EECE40EF-9F44-BA40-9313-F3CB50D59A3D}" destId="{D8A76292-70DA-1347-9390-B3738E9B4B5F}" srcOrd="2" destOrd="0" parTransId="{08FF6642-65D7-774E-9DDD-D697D142AD9D}" sibTransId="{4A2491EF-1E02-344A-87FE-6FAADFAA53D1}"/>
    <dgm:cxn modelId="{1E8BC59B-8E14-418F-93B4-56CB603ADEBB}" type="presOf" srcId="{69A4503A-5F0E-C941-800D-5712802CC90C}" destId="{A8FE0A47-9543-AB49-9A7D-2473BA19D7D7}" srcOrd="0" destOrd="0" presId="urn:microsoft.com/office/officeart/2009/3/layout/HorizontalOrganizationChart"/>
    <dgm:cxn modelId="{CC47A824-CE76-4355-AC5C-AEE9DAB5D446}" type="presOf" srcId="{7F35774B-39FE-B047-9348-A2D6B80D9BC2}" destId="{E3CA42DB-E31C-F14F-936C-F1EABE68CC8A}" srcOrd="0" destOrd="0" presId="urn:microsoft.com/office/officeart/2009/3/layout/HorizontalOrganizationChart"/>
    <dgm:cxn modelId="{5265DCA3-DDCA-4A77-9235-F6F88FA2D600}" type="presOf" srcId="{FD1C23A1-7245-C84E-9896-545DFA854C82}" destId="{43476BE2-5E52-024F-99AE-089ED3577600}" srcOrd="1" destOrd="0" presId="urn:microsoft.com/office/officeart/2009/3/layout/HorizontalOrganizationChart"/>
    <dgm:cxn modelId="{406306CD-A6B3-694D-ACE2-3A3175D1D4B3}" srcId="{EECE40EF-9F44-BA40-9313-F3CB50D59A3D}" destId="{FD1C23A1-7245-C84E-9896-545DFA854C82}" srcOrd="0" destOrd="0" parTransId="{48CB6198-739F-6E44-9B30-F1BCFD7C3FF0}" sibTransId="{4DBCB2D9-7A48-D342-88A0-6698E7903EFB}"/>
    <dgm:cxn modelId="{F2632756-A468-4257-9DA8-B66F5328B6C6}" type="presOf" srcId="{48CB6198-739F-6E44-9B30-F1BCFD7C3FF0}" destId="{9B7EF664-E8B6-B142-B0FD-E0F377634023}" srcOrd="0" destOrd="0" presId="urn:microsoft.com/office/officeart/2009/3/layout/HorizontalOrganizationChart"/>
    <dgm:cxn modelId="{0FA41E1C-CC4E-47D4-8F7F-81A4FD74D056}" type="presOf" srcId="{80F97444-EB6B-4641-81B8-CEDD6C76AD17}" destId="{3EB0EC07-BEBB-5048-8469-892465F25E4E}" srcOrd="0" destOrd="0" presId="urn:microsoft.com/office/officeart/2009/3/layout/HorizontalOrganizationChart"/>
    <dgm:cxn modelId="{CB925BC2-BC02-4EF2-9400-A746DC5E2A87}" type="presOf" srcId="{CCD4490D-CE68-A347-9341-F93515DD0E54}" destId="{2CF15EE1-C7A0-714C-9C4C-57E898C1B7F1}" srcOrd="0" destOrd="0" presId="urn:microsoft.com/office/officeart/2009/3/layout/HorizontalOrganizationChart"/>
    <dgm:cxn modelId="{6CA7803A-0472-4F2E-BE01-2ACDC1780EAF}" type="presParOf" srcId="{7F108D08-2675-3948-B7DF-A490D1B9C358}" destId="{A486E013-5BF7-6E45-ACF9-F43CAAA0F2C5}" srcOrd="0" destOrd="0" presId="urn:microsoft.com/office/officeart/2009/3/layout/HorizontalOrganizationChart"/>
    <dgm:cxn modelId="{A2893A33-7F8A-4FCC-9BBB-4CBC99321467}" type="presParOf" srcId="{A486E013-5BF7-6E45-ACF9-F43CAAA0F2C5}" destId="{C15CE4EB-AD19-9540-BDA5-1F41E85978AC}" srcOrd="0" destOrd="0" presId="urn:microsoft.com/office/officeart/2009/3/layout/HorizontalOrganizationChart"/>
    <dgm:cxn modelId="{8721E906-7CD9-4CF6-93B4-3ACEB1F0473A}" type="presParOf" srcId="{C15CE4EB-AD19-9540-BDA5-1F41E85978AC}" destId="{DA1ABDD5-ECBF-054E-BA59-A3FDDE57115D}" srcOrd="0" destOrd="0" presId="urn:microsoft.com/office/officeart/2009/3/layout/HorizontalOrganizationChart"/>
    <dgm:cxn modelId="{4A59FB93-B075-42CD-9979-65A095F0B74F}" type="presParOf" srcId="{C15CE4EB-AD19-9540-BDA5-1F41E85978AC}" destId="{D97CDE6C-FC48-7246-8307-C90350576884}" srcOrd="1" destOrd="0" presId="urn:microsoft.com/office/officeart/2009/3/layout/HorizontalOrganizationChart"/>
    <dgm:cxn modelId="{DF483063-8A0B-4F2E-9727-24D1F27D0879}" type="presParOf" srcId="{A486E013-5BF7-6E45-ACF9-F43CAAA0F2C5}" destId="{72FAAEBD-7CFC-D44F-B971-2DE819EC415A}" srcOrd="1" destOrd="0" presId="urn:microsoft.com/office/officeart/2009/3/layout/HorizontalOrganizationChart"/>
    <dgm:cxn modelId="{252C2B05-F1AD-4617-9246-BDD8E1CFC285}" type="presParOf" srcId="{72FAAEBD-7CFC-D44F-B971-2DE819EC415A}" destId="{110AFB7A-7560-B144-90BA-0219DE4088C0}" srcOrd="0" destOrd="0" presId="urn:microsoft.com/office/officeart/2009/3/layout/HorizontalOrganizationChart"/>
    <dgm:cxn modelId="{4F1ECF3F-831E-42DF-9B8E-29E88A808436}" type="presParOf" srcId="{72FAAEBD-7CFC-D44F-B971-2DE819EC415A}" destId="{7450135D-73AF-434D-BBCD-ED4335330BFB}" srcOrd="1" destOrd="0" presId="urn:microsoft.com/office/officeart/2009/3/layout/HorizontalOrganizationChart"/>
    <dgm:cxn modelId="{3FC85681-09FE-43A2-99D1-E7B020CD229F}" type="presParOf" srcId="{7450135D-73AF-434D-BBCD-ED4335330BFB}" destId="{B396D605-97E8-7B44-8239-CA875B60BD54}" srcOrd="0" destOrd="0" presId="urn:microsoft.com/office/officeart/2009/3/layout/HorizontalOrganizationChart"/>
    <dgm:cxn modelId="{B2E2D682-4B38-4F55-AD8D-A81D985C15E9}" type="presParOf" srcId="{B396D605-97E8-7B44-8239-CA875B60BD54}" destId="{E3CA42DB-E31C-F14F-936C-F1EABE68CC8A}" srcOrd="0" destOrd="0" presId="urn:microsoft.com/office/officeart/2009/3/layout/HorizontalOrganizationChart"/>
    <dgm:cxn modelId="{806A4EBB-DBAD-46ED-902A-2EB5CF397BB3}" type="presParOf" srcId="{B396D605-97E8-7B44-8239-CA875B60BD54}" destId="{4375934D-F983-DF4C-93E2-2612B63BA41E}" srcOrd="1" destOrd="0" presId="urn:microsoft.com/office/officeart/2009/3/layout/HorizontalOrganizationChart"/>
    <dgm:cxn modelId="{DB943717-7F85-4519-8E38-391A6FF41136}" type="presParOf" srcId="{7450135D-73AF-434D-BBCD-ED4335330BFB}" destId="{2923F66E-0283-364D-B40A-B98EF53C2817}" srcOrd="1" destOrd="0" presId="urn:microsoft.com/office/officeart/2009/3/layout/HorizontalOrganizationChart"/>
    <dgm:cxn modelId="{F1A3F122-3613-4613-955C-9D9AADE1AD99}" type="presParOf" srcId="{7450135D-73AF-434D-BBCD-ED4335330BFB}" destId="{9F35364A-C74A-C74F-93EF-0E4BC0659799}" srcOrd="2" destOrd="0" presId="urn:microsoft.com/office/officeart/2009/3/layout/HorizontalOrganizationChart"/>
    <dgm:cxn modelId="{5BBD0C72-118A-4CE2-A6E2-BA002380C2CC}" type="presParOf" srcId="{72FAAEBD-7CFC-D44F-B971-2DE819EC415A}" destId="{93BB140F-D702-2242-90C4-6BBF6B4D91D5}" srcOrd="2" destOrd="0" presId="urn:microsoft.com/office/officeart/2009/3/layout/HorizontalOrganizationChart"/>
    <dgm:cxn modelId="{C8F61E1A-B11E-490E-9129-D76454F63368}" type="presParOf" srcId="{72FAAEBD-7CFC-D44F-B971-2DE819EC415A}" destId="{3D65FDE3-443A-E54D-81A3-57A33DA26F29}" srcOrd="3" destOrd="0" presId="urn:microsoft.com/office/officeart/2009/3/layout/HorizontalOrganizationChart"/>
    <dgm:cxn modelId="{4538CC90-5A20-4139-B40C-9ED19E781918}" type="presParOf" srcId="{3D65FDE3-443A-E54D-81A3-57A33DA26F29}" destId="{54A8809E-A9BD-B049-B2E9-E654833774A3}" srcOrd="0" destOrd="0" presId="urn:microsoft.com/office/officeart/2009/3/layout/HorizontalOrganizationChart"/>
    <dgm:cxn modelId="{076BD137-8DC7-4571-A5A8-008E00475324}" type="presParOf" srcId="{54A8809E-A9BD-B049-B2E9-E654833774A3}" destId="{F4DE2AEB-E627-0348-A1B5-926AA517FDCE}" srcOrd="0" destOrd="0" presId="urn:microsoft.com/office/officeart/2009/3/layout/HorizontalOrganizationChart"/>
    <dgm:cxn modelId="{F9F43BC4-1ECA-4D4B-A98D-407FCE6BB7FB}" type="presParOf" srcId="{54A8809E-A9BD-B049-B2E9-E654833774A3}" destId="{F36A1B80-134B-7D4E-954F-E3AEE97408A5}" srcOrd="1" destOrd="0" presId="urn:microsoft.com/office/officeart/2009/3/layout/HorizontalOrganizationChart"/>
    <dgm:cxn modelId="{10350121-80EA-4B09-987D-B8DD5EEC3F50}" type="presParOf" srcId="{3D65FDE3-443A-E54D-81A3-57A33DA26F29}" destId="{3EAB870A-CD52-6545-A522-0E59959045C0}" srcOrd="1" destOrd="0" presId="urn:microsoft.com/office/officeart/2009/3/layout/HorizontalOrganizationChart"/>
    <dgm:cxn modelId="{491E307D-B53A-4173-86A7-7B5375C81872}" type="presParOf" srcId="{3D65FDE3-443A-E54D-81A3-57A33DA26F29}" destId="{D4349D0E-39E5-1342-BD3C-E2FD3F12494C}" srcOrd="2" destOrd="0" presId="urn:microsoft.com/office/officeart/2009/3/layout/HorizontalOrganizationChart"/>
    <dgm:cxn modelId="{A7A0EF58-992B-4C87-8F71-D95CEE849ED7}" type="presParOf" srcId="{72FAAEBD-7CFC-D44F-B971-2DE819EC415A}" destId="{68BA15B1-4E85-124A-9D8F-AE72D73ABCA6}" srcOrd="4" destOrd="0" presId="urn:microsoft.com/office/officeart/2009/3/layout/HorizontalOrganizationChart"/>
    <dgm:cxn modelId="{0EAC6680-F8D9-4211-B80B-85A7D8A48E3C}" type="presParOf" srcId="{72FAAEBD-7CFC-D44F-B971-2DE819EC415A}" destId="{4AD02D60-8BC2-564D-9D2E-A47A55DD7ADA}" srcOrd="5" destOrd="0" presId="urn:microsoft.com/office/officeart/2009/3/layout/HorizontalOrganizationChart"/>
    <dgm:cxn modelId="{E7637A57-5F18-4C3A-8CEA-261E061B06A6}" type="presParOf" srcId="{4AD02D60-8BC2-564D-9D2E-A47A55DD7ADA}" destId="{FB2B6E3A-0C24-3C46-B135-51CA03CE5B25}" srcOrd="0" destOrd="0" presId="urn:microsoft.com/office/officeart/2009/3/layout/HorizontalOrganizationChart"/>
    <dgm:cxn modelId="{C54951E3-24F8-4ED1-99B4-00A76597F737}" type="presParOf" srcId="{FB2B6E3A-0C24-3C46-B135-51CA03CE5B25}" destId="{3EB0EC07-BEBB-5048-8469-892465F25E4E}" srcOrd="0" destOrd="0" presId="urn:microsoft.com/office/officeart/2009/3/layout/HorizontalOrganizationChart"/>
    <dgm:cxn modelId="{E1483E3B-0758-45A7-BA52-BBBF7875E5A0}" type="presParOf" srcId="{FB2B6E3A-0C24-3C46-B135-51CA03CE5B25}" destId="{E53AA80A-BF34-E140-BFE2-AFE45D427321}" srcOrd="1" destOrd="0" presId="urn:microsoft.com/office/officeart/2009/3/layout/HorizontalOrganizationChart"/>
    <dgm:cxn modelId="{8D9A0C23-387F-41FB-AF02-533802E4653D}" type="presParOf" srcId="{4AD02D60-8BC2-564D-9D2E-A47A55DD7ADA}" destId="{AB639A49-517C-D142-A0AD-C2631F67FB64}" srcOrd="1" destOrd="0" presId="urn:microsoft.com/office/officeart/2009/3/layout/HorizontalOrganizationChart"/>
    <dgm:cxn modelId="{DE555719-2727-452C-AFCA-72A8E59E202E}" type="presParOf" srcId="{4AD02D60-8BC2-564D-9D2E-A47A55DD7ADA}" destId="{0B366024-C86F-5642-82FE-9D9EDC3FC23E}" srcOrd="2" destOrd="0" presId="urn:microsoft.com/office/officeart/2009/3/layout/HorizontalOrganizationChart"/>
    <dgm:cxn modelId="{73E5AD97-D6E4-46C9-A20E-DD5057D59EB7}" type="presParOf" srcId="{72FAAEBD-7CFC-D44F-B971-2DE819EC415A}" destId="{0E443D35-8A6D-744E-82FF-AE14D0DCDC75}" srcOrd="6" destOrd="0" presId="urn:microsoft.com/office/officeart/2009/3/layout/HorizontalOrganizationChart"/>
    <dgm:cxn modelId="{82788893-8284-4D1F-9CB8-8D2A28386694}" type="presParOf" srcId="{72FAAEBD-7CFC-D44F-B971-2DE819EC415A}" destId="{BBC8D199-1F31-2046-BE08-0CE4E106130B}" srcOrd="7" destOrd="0" presId="urn:microsoft.com/office/officeart/2009/3/layout/HorizontalOrganizationChart"/>
    <dgm:cxn modelId="{F8A2D41B-A64D-41E2-B8DA-C90EF4DD98A6}" type="presParOf" srcId="{BBC8D199-1F31-2046-BE08-0CE4E106130B}" destId="{13271179-855C-3846-AA60-B177EFD35400}" srcOrd="0" destOrd="0" presId="urn:microsoft.com/office/officeart/2009/3/layout/HorizontalOrganizationChart"/>
    <dgm:cxn modelId="{9DF0B3FE-7591-43D6-B813-3566E199F4A3}" type="presParOf" srcId="{13271179-855C-3846-AA60-B177EFD35400}" destId="{2CF15EE1-C7A0-714C-9C4C-57E898C1B7F1}" srcOrd="0" destOrd="0" presId="urn:microsoft.com/office/officeart/2009/3/layout/HorizontalOrganizationChart"/>
    <dgm:cxn modelId="{285D768C-94D0-457D-9496-1C3AAB9B30E5}" type="presParOf" srcId="{13271179-855C-3846-AA60-B177EFD35400}" destId="{EF23C007-9328-454A-959A-F2C5B2CF058D}" srcOrd="1" destOrd="0" presId="urn:microsoft.com/office/officeart/2009/3/layout/HorizontalOrganizationChart"/>
    <dgm:cxn modelId="{D16C57C1-036C-4C2D-A7D9-2A84A1B1BE62}" type="presParOf" srcId="{BBC8D199-1F31-2046-BE08-0CE4E106130B}" destId="{D114B443-4D9B-8E42-A602-71E17BA759D6}" srcOrd="1" destOrd="0" presId="urn:microsoft.com/office/officeart/2009/3/layout/HorizontalOrganizationChart"/>
    <dgm:cxn modelId="{F69FFC15-FE49-4CD9-BEE7-6DF8163F67E6}" type="presParOf" srcId="{BBC8D199-1F31-2046-BE08-0CE4E106130B}" destId="{03ABD607-8896-E341-9B9C-C05599E9D7B0}" srcOrd="2" destOrd="0" presId="urn:microsoft.com/office/officeart/2009/3/layout/HorizontalOrganizationChart"/>
    <dgm:cxn modelId="{86A7479C-7D9A-4B14-9C03-DEA44074717A}" type="presParOf" srcId="{72FAAEBD-7CFC-D44F-B971-2DE819EC415A}" destId="{A8FE0A47-9543-AB49-9A7D-2473BA19D7D7}" srcOrd="8" destOrd="0" presId="urn:microsoft.com/office/officeart/2009/3/layout/HorizontalOrganizationChart"/>
    <dgm:cxn modelId="{9C2D5F72-ADA7-4599-9341-2E6190BA6FD7}" type="presParOf" srcId="{72FAAEBD-7CFC-D44F-B971-2DE819EC415A}" destId="{78DDCD4D-7D12-5D4E-A57E-D2758CDD1C07}" srcOrd="9" destOrd="0" presId="urn:microsoft.com/office/officeart/2009/3/layout/HorizontalOrganizationChart"/>
    <dgm:cxn modelId="{64B05AA9-1DAE-4003-A540-C76C9AEB9531}" type="presParOf" srcId="{78DDCD4D-7D12-5D4E-A57E-D2758CDD1C07}" destId="{06AD26C0-52D4-1248-B329-220255BE79DD}" srcOrd="0" destOrd="0" presId="urn:microsoft.com/office/officeart/2009/3/layout/HorizontalOrganizationChart"/>
    <dgm:cxn modelId="{27693EF2-304A-4C6F-B971-74F935FF6342}" type="presParOf" srcId="{06AD26C0-52D4-1248-B329-220255BE79DD}" destId="{257355E5-AB91-5B41-A41E-50C905522FBD}" srcOrd="0" destOrd="0" presId="urn:microsoft.com/office/officeart/2009/3/layout/HorizontalOrganizationChart"/>
    <dgm:cxn modelId="{3680B132-F4A0-4D6D-A9C9-33F21FE87C7C}" type="presParOf" srcId="{06AD26C0-52D4-1248-B329-220255BE79DD}" destId="{85485514-3BCC-7846-BE1E-D9630E25421E}" srcOrd="1" destOrd="0" presId="urn:microsoft.com/office/officeart/2009/3/layout/HorizontalOrganizationChart"/>
    <dgm:cxn modelId="{DEA7CACD-AF59-4FD8-B1D0-8857BFF7A103}" type="presParOf" srcId="{78DDCD4D-7D12-5D4E-A57E-D2758CDD1C07}" destId="{87BAD450-AEA8-1F4D-9ED2-0CF3F0B93EF0}" srcOrd="1" destOrd="0" presId="urn:microsoft.com/office/officeart/2009/3/layout/HorizontalOrganizationChart"/>
    <dgm:cxn modelId="{6388F64F-1FB3-46CA-9848-841F55B318F5}" type="presParOf" srcId="{78DDCD4D-7D12-5D4E-A57E-D2758CDD1C07}" destId="{2F4E727A-550A-DE48-95B1-C194C6196D2D}" srcOrd="2" destOrd="0" presId="urn:microsoft.com/office/officeart/2009/3/layout/HorizontalOrganizationChart"/>
    <dgm:cxn modelId="{CB1CDAF7-FEAA-4350-BB33-C4FF53FDE620}" type="presParOf" srcId="{A486E013-5BF7-6E45-ACF9-F43CAAA0F2C5}" destId="{1728D961-A2F1-DE48-AA8E-B87E8B0E8453}" srcOrd="2" destOrd="0" presId="urn:microsoft.com/office/officeart/2009/3/layout/HorizontalOrganizationChart"/>
    <dgm:cxn modelId="{8DE68A17-5F14-481D-BB5D-067DF94CD174}" type="presParOf" srcId="{1728D961-A2F1-DE48-AA8E-B87E8B0E8453}" destId="{9B7EF664-E8B6-B142-B0FD-E0F377634023}" srcOrd="0" destOrd="0" presId="urn:microsoft.com/office/officeart/2009/3/layout/HorizontalOrganizationChart"/>
    <dgm:cxn modelId="{B386C929-770F-4BBA-AFE5-E67C7FD76FA4}" type="presParOf" srcId="{1728D961-A2F1-DE48-AA8E-B87E8B0E8453}" destId="{43F45D54-EF7A-1546-996E-B062A49E72E3}" srcOrd="1" destOrd="0" presId="urn:microsoft.com/office/officeart/2009/3/layout/HorizontalOrganizationChart"/>
    <dgm:cxn modelId="{38350552-0F30-432D-9582-67C602A3EF9E}" type="presParOf" srcId="{43F45D54-EF7A-1546-996E-B062A49E72E3}" destId="{81D0DA3A-1FD3-8F44-AD16-C8BF4B4B84D0}" srcOrd="0" destOrd="0" presId="urn:microsoft.com/office/officeart/2009/3/layout/HorizontalOrganizationChart"/>
    <dgm:cxn modelId="{4F1FB9E5-3A2C-412F-984D-276FC181EAE1}" type="presParOf" srcId="{81D0DA3A-1FD3-8F44-AD16-C8BF4B4B84D0}" destId="{055346DE-3F48-2245-B1B7-1122BF8BF707}" srcOrd="0" destOrd="0" presId="urn:microsoft.com/office/officeart/2009/3/layout/HorizontalOrganizationChart"/>
    <dgm:cxn modelId="{42D61FDE-1F39-4B99-B65E-2EA0642555B2}" type="presParOf" srcId="{81D0DA3A-1FD3-8F44-AD16-C8BF4B4B84D0}" destId="{43476BE2-5E52-024F-99AE-089ED3577600}" srcOrd="1" destOrd="0" presId="urn:microsoft.com/office/officeart/2009/3/layout/HorizontalOrganizationChart"/>
    <dgm:cxn modelId="{0FBB169F-E369-4A56-88AF-2DCD540C2F89}" type="presParOf" srcId="{43F45D54-EF7A-1546-996E-B062A49E72E3}" destId="{8AE378F8-AD36-8848-A3B5-F244B7B541BF}" srcOrd="1" destOrd="0" presId="urn:microsoft.com/office/officeart/2009/3/layout/HorizontalOrganizationChart"/>
    <dgm:cxn modelId="{B7C5CE0D-D380-4261-BBBA-3C89515AC9EC}" type="presParOf" srcId="{43F45D54-EF7A-1546-996E-B062A49E72E3}" destId="{7DE0F26B-FA04-E846-B65A-2573C63AF5E8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EF664-E8B6-B142-B0FD-E0F377634023}">
      <dsp:nvSpPr>
        <dsp:cNvPr id="0" name=""/>
        <dsp:cNvSpPr/>
      </dsp:nvSpPr>
      <dsp:spPr>
        <a:xfrm>
          <a:off x="4064096" y="2241550"/>
          <a:ext cx="1576947" cy="300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6947" y="3000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E0A47-9543-AB49-9A7D-2473BA19D7D7}">
      <dsp:nvSpPr>
        <dsp:cNvPr id="0" name=""/>
        <dsp:cNvSpPr/>
      </dsp:nvSpPr>
      <dsp:spPr>
        <a:xfrm>
          <a:off x="4064096" y="2241550"/>
          <a:ext cx="3098607" cy="190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7278" y="0"/>
              </a:lnTo>
              <a:lnTo>
                <a:pt x="2877278" y="1903430"/>
              </a:lnTo>
              <a:lnTo>
                <a:pt x="3098607" y="19034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43D35-8A6D-744E-82FF-AE14D0DCDC75}">
      <dsp:nvSpPr>
        <dsp:cNvPr id="0" name=""/>
        <dsp:cNvSpPr/>
      </dsp:nvSpPr>
      <dsp:spPr>
        <a:xfrm>
          <a:off x="4064096" y="2241550"/>
          <a:ext cx="3098607" cy="951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7278" y="0"/>
              </a:lnTo>
              <a:lnTo>
                <a:pt x="2877278" y="951715"/>
              </a:lnTo>
              <a:lnTo>
                <a:pt x="3098607" y="951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A15B1-4E85-124A-9D8F-AE72D73ABCA6}">
      <dsp:nvSpPr>
        <dsp:cNvPr id="0" name=""/>
        <dsp:cNvSpPr/>
      </dsp:nvSpPr>
      <dsp:spPr>
        <a:xfrm>
          <a:off x="4064096" y="2195829"/>
          <a:ext cx="30986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9860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140F-D702-2242-90C4-6BBF6B4D91D5}">
      <dsp:nvSpPr>
        <dsp:cNvPr id="0" name=""/>
        <dsp:cNvSpPr/>
      </dsp:nvSpPr>
      <dsp:spPr>
        <a:xfrm>
          <a:off x="4064096" y="1289834"/>
          <a:ext cx="3098607" cy="951715"/>
        </a:xfrm>
        <a:custGeom>
          <a:avLst/>
          <a:gdLst/>
          <a:ahLst/>
          <a:cxnLst/>
          <a:rect l="0" t="0" r="0" b="0"/>
          <a:pathLst>
            <a:path>
              <a:moveTo>
                <a:pt x="0" y="951715"/>
              </a:moveTo>
              <a:lnTo>
                <a:pt x="2877278" y="951715"/>
              </a:lnTo>
              <a:lnTo>
                <a:pt x="2877278" y="0"/>
              </a:lnTo>
              <a:lnTo>
                <a:pt x="30986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AFB7A-7560-B144-90BA-0219DE4088C0}">
      <dsp:nvSpPr>
        <dsp:cNvPr id="0" name=""/>
        <dsp:cNvSpPr/>
      </dsp:nvSpPr>
      <dsp:spPr>
        <a:xfrm>
          <a:off x="4064096" y="338119"/>
          <a:ext cx="3098607" cy="1903430"/>
        </a:xfrm>
        <a:custGeom>
          <a:avLst/>
          <a:gdLst/>
          <a:ahLst/>
          <a:cxnLst/>
          <a:rect l="0" t="0" r="0" b="0"/>
          <a:pathLst>
            <a:path>
              <a:moveTo>
                <a:pt x="0" y="1903430"/>
              </a:moveTo>
              <a:lnTo>
                <a:pt x="2877278" y="1903430"/>
              </a:lnTo>
              <a:lnTo>
                <a:pt x="2877278" y="0"/>
              </a:lnTo>
              <a:lnTo>
                <a:pt x="30986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ABDD5-ECBF-054E-BA59-A3FDDE57115D}">
      <dsp:nvSpPr>
        <dsp:cNvPr id="0" name=""/>
        <dsp:cNvSpPr/>
      </dsp:nvSpPr>
      <dsp:spPr>
        <a:xfrm>
          <a:off x="1850804" y="1904023"/>
          <a:ext cx="2213291" cy="675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>
              <a:solidFill>
                <a:schemeClr val="bg1"/>
              </a:solidFill>
            </a:rPr>
            <a:t> Professionnels / Familles / Patients</a:t>
          </a:r>
          <a:endParaRPr lang="fr-FR" sz="2100" kern="1200" dirty="0">
            <a:solidFill>
              <a:schemeClr val="bg1"/>
            </a:solidFill>
          </a:endParaRPr>
        </a:p>
      </dsp:txBody>
      <dsp:txXfrm>
        <a:off x="1850804" y="1904023"/>
        <a:ext cx="2213291" cy="675053"/>
      </dsp:txXfrm>
    </dsp:sp>
    <dsp:sp modelId="{E3CA42DB-E31C-F14F-936C-F1EABE68CC8A}">
      <dsp:nvSpPr>
        <dsp:cNvPr id="0" name=""/>
        <dsp:cNvSpPr/>
      </dsp:nvSpPr>
      <dsp:spPr>
        <a:xfrm>
          <a:off x="7162703" y="592"/>
          <a:ext cx="2213291" cy="675053"/>
        </a:xfrm>
        <a:prstGeom prst="rect">
          <a:avLst/>
        </a:prstGeom>
        <a:solidFill>
          <a:srgbClr val="BC060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bg1"/>
              </a:solidFill>
            </a:rPr>
            <a:t>Partenaires </a:t>
          </a:r>
          <a:r>
            <a:rPr lang="fr-FR" sz="2100" kern="1200" dirty="0" smtClean="0">
              <a:solidFill>
                <a:schemeClr val="bg1"/>
              </a:solidFill>
            </a:rPr>
            <a:t>1ères lignes</a:t>
          </a:r>
          <a:endParaRPr lang="fr-FR" sz="2100" kern="1200" dirty="0">
            <a:solidFill>
              <a:schemeClr val="bg1"/>
            </a:solidFill>
          </a:endParaRPr>
        </a:p>
      </dsp:txBody>
      <dsp:txXfrm>
        <a:off x="7162703" y="592"/>
        <a:ext cx="2213291" cy="675053"/>
      </dsp:txXfrm>
    </dsp:sp>
    <dsp:sp modelId="{F4DE2AEB-E627-0348-A1B5-926AA517FDCE}">
      <dsp:nvSpPr>
        <dsp:cNvPr id="0" name=""/>
        <dsp:cNvSpPr/>
      </dsp:nvSpPr>
      <dsp:spPr>
        <a:xfrm>
          <a:off x="7162703" y="952307"/>
          <a:ext cx="2213291" cy="67505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bg1"/>
              </a:solidFill>
            </a:rPr>
            <a:t>Service périnatalité</a:t>
          </a:r>
        </a:p>
      </dsp:txBody>
      <dsp:txXfrm>
        <a:off x="7162703" y="952307"/>
        <a:ext cx="2213291" cy="675053"/>
      </dsp:txXfrm>
    </dsp:sp>
    <dsp:sp modelId="{3EB0EC07-BEBB-5048-8469-892465F25E4E}">
      <dsp:nvSpPr>
        <dsp:cNvPr id="0" name=""/>
        <dsp:cNvSpPr/>
      </dsp:nvSpPr>
      <dsp:spPr>
        <a:xfrm>
          <a:off x="7162703" y="1904023"/>
          <a:ext cx="2213291" cy="675053"/>
        </a:xfrm>
        <a:prstGeom prst="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bg1"/>
              </a:solidFill>
            </a:rPr>
            <a:t>Service Téta et troubles anxieux</a:t>
          </a:r>
        </a:p>
      </dsp:txBody>
      <dsp:txXfrm>
        <a:off x="7162703" y="1904023"/>
        <a:ext cx="2213291" cy="675053"/>
      </dsp:txXfrm>
    </dsp:sp>
    <dsp:sp modelId="{2CF15EE1-C7A0-714C-9C4C-57E898C1B7F1}">
      <dsp:nvSpPr>
        <dsp:cNvPr id="0" name=""/>
        <dsp:cNvSpPr/>
      </dsp:nvSpPr>
      <dsp:spPr>
        <a:xfrm>
          <a:off x="7162703" y="2855738"/>
          <a:ext cx="2213291" cy="67505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bg1"/>
              </a:solidFill>
            </a:rPr>
            <a:t>Service adolescence et transition</a:t>
          </a:r>
        </a:p>
      </dsp:txBody>
      <dsp:txXfrm>
        <a:off x="7162703" y="2855738"/>
        <a:ext cx="2213291" cy="675053"/>
      </dsp:txXfrm>
    </dsp:sp>
    <dsp:sp modelId="{257355E5-AB91-5B41-A41E-50C905522FBD}">
      <dsp:nvSpPr>
        <dsp:cNvPr id="0" name=""/>
        <dsp:cNvSpPr/>
      </dsp:nvSpPr>
      <dsp:spPr>
        <a:xfrm>
          <a:off x="7162703" y="3807453"/>
          <a:ext cx="2213291" cy="675053"/>
        </a:xfrm>
        <a:prstGeom prst="rect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bg1"/>
              </a:solidFill>
            </a:rPr>
            <a:t>SUNRISE</a:t>
          </a:r>
        </a:p>
      </dsp:txBody>
      <dsp:txXfrm>
        <a:off x="7162703" y="3807453"/>
        <a:ext cx="2213291" cy="675053"/>
      </dsp:txXfrm>
    </dsp:sp>
    <dsp:sp modelId="{055346DE-3F48-2245-B1B7-1122BF8BF707}">
      <dsp:nvSpPr>
        <dsp:cNvPr id="0" name=""/>
        <dsp:cNvSpPr/>
      </dsp:nvSpPr>
      <dsp:spPr>
        <a:xfrm>
          <a:off x="4534398" y="1866552"/>
          <a:ext cx="2213291" cy="675053"/>
        </a:xfrm>
        <a:prstGeom prst="rect">
          <a:avLst/>
        </a:prstGeom>
        <a:solidFill>
          <a:srgbClr val="4DA0A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bg1"/>
              </a:solidFill>
            </a:rPr>
            <a:t>Accueil, évaluation, </a:t>
          </a:r>
          <a:r>
            <a:rPr lang="fr-FR" sz="2100" kern="1200" dirty="0" smtClean="0">
              <a:solidFill>
                <a:schemeClr val="bg1"/>
              </a:solidFill>
            </a:rPr>
            <a:t>orientation</a:t>
          </a:r>
          <a:endParaRPr lang="fr-FR" sz="2100" kern="1200" dirty="0">
            <a:solidFill>
              <a:schemeClr val="bg1"/>
            </a:solidFill>
          </a:endParaRPr>
        </a:p>
      </dsp:txBody>
      <dsp:txXfrm>
        <a:off x="4534398" y="1866552"/>
        <a:ext cx="2213291" cy="67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8CC9757-E753-45CE-9E10-EEE64FB32487}" type="datetimeFigureOut">
              <a:rPr lang="fr-FR" smtClean="0"/>
              <a:t>09/03/2025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C2E774A-B876-4254-B4E4-98F0883F5A2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40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774A-B876-4254-B4E4-98F0883F5A2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99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E774A-B876-4254-B4E4-98F0883F5A2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6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A2AF-B64E-46A0-82AD-C2351F5D7E6C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63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DC6-BF82-4B86-96B6-358B3CC75AC9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18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F30E-FF33-4531-BE64-82B8B43F4EF2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340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367" y="360012"/>
            <a:ext cx="10388416" cy="52664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- 1 column, 28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8366" y="1777407"/>
            <a:ext cx="11226801" cy="4483693"/>
          </a:xfrm>
        </p:spPr>
        <p:txBody>
          <a:bodyPr/>
          <a:lstStyle>
            <a:lvl1pPr>
              <a:buClr>
                <a:schemeClr val="accent3"/>
              </a:buClr>
              <a:defRPr baseline="0"/>
            </a:lvl1pPr>
            <a:lvl2pPr>
              <a:buClr>
                <a:schemeClr val="accent3"/>
              </a:buClr>
              <a:defRPr/>
            </a:lvl2pPr>
            <a:lvl3pPr marL="537620" indent="-177796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18 </a:t>
            </a:r>
            <a:r>
              <a:rPr lang="en-US" noProof="0" dirty="0" err="1"/>
              <a:t>pts</a:t>
            </a:r>
            <a:endParaRPr lang="en-US" noProof="0" dirty="0"/>
          </a:p>
          <a:p>
            <a:pPr lvl="1"/>
            <a:r>
              <a:rPr lang="en-US" noProof="0" dirty="0"/>
              <a:t>Text 2nd level, 16 </a:t>
            </a:r>
            <a:r>
              <a:rPr lang="en-US" noProof="0" dirty="0" err="1"/>
              <a:t>pts</a:t>
            </a:r>
            <a:endParaRPr lang="en-US" noProof="0" dirty="0"/>
          </a:p>
          <a:p>
            <a:pPr lvl="2"/>
            <a:r>
              <a:rPr lang="en-US" noProof="0" dirty="0"/>
              <a:t>Text 3rd level, 14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8366" y="950401"/>
            <a:ext cx="10388417" cy="465508"/>
          </a:xfrm>
        </p:spPr>
        <p:txBody>
          <a:bodyPr/>
          <a:lstStyle>
            <a:lvl1pPr marL="0" indent="0">
              <a:buNone/>
              <a:defRPr sz="2933" b="0" baseline="0">
                <a:solidFill>
                  <a:schemeClr val="accent3"/>
                </a:solidFill>
              </a:defRPr>
            </a:lvl1pPr>
            <a:lvl2pPr marL="355591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Subtitle, 22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xmlns="" id="{AC9DDD72-112E-AF48-90E2-FE80A29AE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036" y="6332601"/>
            <a:ext cx="7599419" cy="364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33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Présentation POP - Mars 2024</a:t>
            </a:r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xmlns="" id="{68DC0047-2935-8748-9066-DF9D96EC0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931" y="6327493"/>
            <a:ext cx="298883" cy="36618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33" b="1">
                <a:solidFill>
                  <a:schemeClr val="accent3"/>
                </a:solidFill>
              </a:defRPr>
            </a:lvl1pPr>
          </a:lstStyle>
          <a:p>
            <a:pPr algn="r"/>
            <a:fld id="{DCE1649D-3680-CF4B-B549-FD18E6C032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6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orient="horz" pos="30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3561-CF0C-4789-BF94-93F56AE9A35F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30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F7AF-D984-4ED6-A018-D32D3AED219F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65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2A7E-B937-41A6-AEDE-1F631BF79C0C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2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4208-09CA-478C-ABBB-1D7A9E1AD7F5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92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4A10-EFF7-412E-B498-BB4CF394247A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7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4737-1028-4C6A-9967-2A6B6E58719F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60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F29F-7BCE-4557-811D-7A92A18F489A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D34F-5DD2-49C4-8E29-09919F7358F0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15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60D5-F0F0-4B71-A812-404C0A984721}" type="datetime1">
              <a:rPr lang="fr-FR" smtClean="0"/>
              <a:t>09/03/2025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A81C-D256-4F88-B2E7-19FCFC85E9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0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fr/view-image.php?image=212229&amp;picture=l39equipe-de-travai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0639"/>
            <a:ext cx="10515600" cy="164913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Présentation POP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Plateforme d’Orientation en Pédopsychiatrie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508" y="3237471"/>
            <a:ext cx="11351740" cy="31188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200" b="1" dirty="0" smtClean="0">
                <a:latin typeface="+mj-lt"/>
                <a:ea typeface="+mj-ea"/>
                <a:cs typeface="+mj-cs"/>
              </a:rPr>
              <a:t>Médecin Cheffe de service </a:t>
            </a:r>
          </a:p>
          <a:p>
            <a:pPr marL="0" indent="0" algn="ctr">
              <a:buNone/>
            </a:pPr>
            <a:r>
              <a:rPr lang="fr-FR" sz="3200" b="1" dirty="0">
                <a:latin typeface="+mj-lt"/>
                <a:ea typeface="+mj-ea"/>
                <a:cs typeface="+mj-cs"/>
              </a:rPr>
              <a:t>P</a:t>
            </a:r>
            <a:r>
              <a:rPr lang="fr-FR" sz="3200" b="1" dirty="0" smtClean="0">
                <a:latin typeface="+mj-lt"/>
                <a:ea typeface="+mj-ea"/>
                <a:cs typeface="+mj-cs"/>
              </a:rPr>
              <a:t>r Marie-Maude GEOFFRAY CASSAR</a:t>
            </a:r>
          </a:p>
          <a:p>
            <a:pPr marL="0" indent="0" algn="ctr">
              <a:buNone/>
            </a:pPr>
            <a:endParaRPr lang="fr-FR" sz="1800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dirty="0" smtClean="0">
                <a:latin typeface="+mj-lt"/>
                <a:ea typeface="+mj-ea"/>
                <a:cs typeface="+mj-cs"/>
              </a:rPr>
              <a:t>Création en avril 2021 en lien avec la restructuration du pôle PEA</a:t>
            </a:r>
          </a:p>
          <a:p>
            <a:pPr marL="0" indent="0" algn="ctr">
              <a:buNone/>
            </a:pPr>
            <a:r>
              <a:rPr lang="fr-FR" dirty="0" smtClean="0">
                <a:latin typeface="+mj-lt"/>
                <a:ea typeface="+mj-ea"/>
                <a:cs typeface="+mj-cs"/>
              </a:rPr>
              <a:t> (Pédopsychiatrie de l’Enfant et de l’Adolescent)</a:t>
            </a:r>
          </a:p>
          <a:p>
            <a:pPr marL="0" indent="0" algn="ctr">
              <a:buNone/>
            </a:pPr>
            <a:r>
              <a:rPr lang="fr-FR" b="1" dirty="0"/>
              <a:t>Médecin Chef </a:t>
            </a:r>
            <a:r>
              <a:rPr lang="fr-FR" b="1" dirty="0" smtClean="0"/>
              <a:t>du pôle PEA </a:t>
            </a:r>
            <a:r>
              <a:rPr lang="fr-FR" b="1" dirty="0"/>
              <a:t>: Pr GEORGIEFF</a:t>
            </a:r>
            <a:endParaRPr lang="fr-FR" b="1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sz="1600" dirty="0" smtClean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b="1" dirty="0" smtClean="0">
                <a:latin typeface="+mj-lt"/>
                <a:ea typeface="+mj-ea"/>
                <a:cs typeface="+mj-cs"/>
              </a:rPr>
              <a:t>Accueil téléphonique du lundi au vendredi de 9h à 17h</a:t>
            </a:r>
          </a:p>
          <a:p>
            <a:pPr marL="0" indent="0" algn="ctr">
              <a:buNone/>
            </a:pPr>
            <a:r>
              <a:rPr lang="fr-F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0800 715 150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244" y="1862822"/>
            <a:ext cx="990476" cy="10095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518" y="2096622"/>
            <a:ext cx="1140665" cy="5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1587" y="515598"/>
            <a:ext cx="6688825" cy="837599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solidFill>
                  <a:schemeClr val="tx2"/>
                </a:solidFill>
                <a:latin typeface="+mn-lt"/>
              </a:rPr>
              <a:t>Les orientations en 1</a:t>
            </a:r>
            <a:r>
              <a:rPr lang="fr-FR" sz="4000" b="1" u="sng" baseline="30000" dirty="0" smtClean="0">
                <a:solidFill>
                  <a:schemeClr val="tx2"/>
                </a:solidFill>
                <a:latin typeface="+mn-lt"/>
              </a:rPr>
              <a:t>ère</a:t>
            </a:r>
            <a:r>
              <a:rPr lang="fr-FR" sz="4000" b="1" u="sng" dirty="0" smtClean="0">
                <a:solidFill>
                  <a:schemeClr val="tx2"/>
                </a:solidFill>
                <a:latin typeface="+mn-lt"/>
              </a:rPr>
              <a:t> ligne</a:t>
            </a:r>
            <a:endParaRPr lang="fr-FR" sz="4000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7518" y="1750765"/>
            <a:ext cx="10515600" cy="38104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Maison de l’Enfant et de la Famille (MEF somatique</a:t>
            </a:r>
            <a:r>
              <a:rPr lang="fr-FR" dirty="0" smtClean="0"/>
              <a:t> )</a:t>
            </a:r>
          </a:p>
          <a:p>
            <a:pPr>
              <a:buFontTx/>
              <a:buChar char="-"/>
            </a:pPr>
            <a:r>
              <a:rPr lang="fr-FR" sz="2400" dirty="0" smtClean="0"/>
              <a:t>Urgences </a:t>
            </a:r>
            <a:endParaRPr lang="fr-FR" sz="2400" dirty="0"/>
          </a:p>
          <a:p>
            <a:pPr>
              <a:buFontTx/>
              <a:buChar char="-"/>
            </a:pPr>
            <a:r>
              <a:rPr lang="fr-FR" sz="2400" dirty="0" smtClean="0"/>
              <a:t>Libéraux (pédopsychiatres, psychologues, …) </a:t>
            </a:r>
          </a:p>
          <a:p>
            <a:pPr>
              <a:buFontTx/>
              <a:buChar char="-"/>
            </a:pPr>
            <a:r>
              <a:rPr lang="fr-FR" sz="2400" dirty="0" smtClean="0"/>
              <a:t>Plateforme de Coordination et d’orientation (PCO)</a:t>
            </a:r>
          </a:p>
          <a:p>
            <a:pPr>
              <a:buFontTx/>
              <a:buChar char="-"/>
            </a:pPr>
            <a:r>
              <a:rPr lang="fr-FR" sz="2400" dirty="0" smtClean="0"/>
              <a:t>Maison des adolescents, Points d’Accueil Ecoute Jeune, Centre régional du </a:t>
            </a:r>
            <a:r>
              <a:rPr lang="fr-FR" sz="2400" dirty="0" err="1" smtClean="0"/>
              <a:t>psychotraumatisme</a:t>
            </a:r>
            <a:r>
              <a:rPr lang="fr-FR" sz="2400" dirty="0" smtClean="0"/>
              <a:t>, Consultations Jeunes Consommateurs (CJC)</a:t>
            </a:r>
          </a:p>
          <a:p>
            <a:pPr>
              <a:buFontTx/>
              <a:buChar char="-"/>
            </a:pPr>
            <a:r>
              <a:rPr lang="fr-FR" sz="2400" dirty="0" smtClean="0"/>
              <a:t>Associations (Enfant bleu, </a:t>
            </a:r>
            <a:r>
              <a:rPr lang="fr-FR" sz="2400" dirty="0" err="1" smtClean="0"/>
              <a:t>Unafam</a:t>
            </a:r>
            <a:r>
              <a:rPr lang="fr-FR" sz="2400" dirty="0" smtClean="0"/>
              <a:t>, Centre de santé Essor …)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482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/>
          <a:srcRect l="1704" b="9466"/>
          <a:stretch/>
        </p:blipFill>
        <p:spPr bwMode="auto">
          <a:xfrm>
            <a:off x="2859578" y="101109"/>
            <a:ext cx="6591993" cy="6756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3126" y="6079351"/>
            <a:ext cx="6417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j-lt"/>
              </a:rPr>
              <a:t>*CEDA : Centre d’Evaluation et de Diagnostic de l’Autisme</a:t>
            </a:r>
          </a:p>
          <a:p>
            <a:pPr lvl="0"/>
            <a:r>
              <a:rPr lang="fr-FR" sz="1000" dirty="0" smtClean="0">
                <a:latin typeface="+mj-lt"/>
              </a:rPr>
              <a:t>*CETESLA : </a:t>
            </a:r>
            <a:r>
              <a:rPr lang="fr-FR" sz="1000" dirty="0">
                <a:latin typeface="+mj-lt"/>
              </a:rPr>
              <a:t>Centre d’Evaluation spécialisé dans les troubles du langage</a:t>
            </a:r>
            <a:r>
              <a:rPr lang="fr-FR" sz="1000" dirty="0" smtClean="0">
                <a:latin typeface="+mj-lt"/>
              </a:rPr>
              <a:t>, des </a:t>
            </a:r>
            <a:r>
              <a:rPr lang="fr-FR" sz="1000" dirty="0">
                <a:latin typeface="+mj-lt"/>
              </a:rPr>
              <a:t>apprentissages et de l’attention </a:t>
            </a:r>
            <a:endParaRPr lang="fr-FR" sz="1000" dirty="0" smtClean="0">
              <a:latin typeface="+mj-lt"/>
            </a:endParaRPr>
          </a:p>
          <a:p>
            <a:r>
              <a:rPr lang="fr-FR" sz="1000" dirty="0" smtClean="0">
                <a:latin typeface="+mj-lt"/>
              </a:rPr>
              <a:t>* VAGUE : Consultation pour la </a:t>
            </a:r>
            <a:r>
              <a:rPr lang="fr-FR" sz="1000" dirty="0" err="1" smtClean="0">
                <a:latin typeface="+mj-lt"/>
              </a:rPr>
              <a:t>VAriance</a:t>
            </a:r>
            <a:r>
              <a:rPr lang="fr-FR" sz="1000" dirty="0" smtClean="0">
                <a:latin typeface="+mj-lt"/>
              </a:rPr>
              <a:t> de Genre Unité Enfant</a:t>
            </a:r>
            <a:endParaRPr lang="fr-FR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38600" y="164757"/>
            <a:ext cx="3964459" cy="66095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u="sng" dirty="0" smtClean="0">
                <a:solidFill>
                  <a:schemeClr val="tx2"/>
                </a:solidFill>
                <a:latin typeface="+mn-lt"/>
              </a:rPr>
              <a:t>Quelques chiffres…</a:t>
            </a:r>
            <a:endParaRPr lang="fr-FR" sz="4000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557" y="5381369"/>
            <a:ext cx="11327027" cy="973523"/>
          </a:xfrm>
        </p:spPr>
        <p:txBody>
          <a:bodyPr>
            <a:normAutofit fontScale="92500" lnSpcReduction="10000"/>
          </a:bodyPr>
          <a:lstStyle/>
          <a:p>
            <a:r>
              <a:rPr lang="fr-FR" sz="1800" u="sng" dirty="0" smtClean="0"/>
              <a:t>En 2022</a:t>
            </a:r>
            <a:r>
              <a:rPr lang="fr-FR" sz="1800" dirty="0" smtClean="0"/>
              <a:t>, </a:t>
            </a:r>
            <a:r>
              <a:rPr lang="fr-FR" sz="1800" b="1" dirty="0" smtClean="0"/>
              <a:t>2804</a:t>
            </a:r>
            <a:r>
              <a:rPr lang="fr-FR" sz="1800" dirty="0" smtClean="0"/>
              <a:t> appels téléphonique du 3 février (création du logiciel informatique) au 31 décembre 2022.</a:t>
            </a:r>
          </a:p>
          <a:p>
            <a:r>
              <a:rPr lang="fr-FR" sz="1800" u="sng" dirty="0" smtClean="0"/>
              <a:t>En 2023</a:t>
            </a:r>
            <a:r>
              <a:rPr lang="fr-FR" sz="1800" dirty="0" smtClean="0"/>
              <a:t>, </a:t>
            </a:r>
            <a:r>
              <a:rPr lang="fr-FR" sz="1800" b="1" dirty="0" smtClean="0"/>
              <a:t>4262</a:t>
            </a:r>
            <a:r>
              <a:rPr lang="fr-FR" sz="1800" dirty="0" smtClean="0"/>
              <a:t> appels téléphoniques soit une augmentation de 150%. </a:t>
            </a:r>
          </a:p>
          <a:p>
            <a:pPr marL="0" indent="0" algn="ctr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Depuis la création du logiciel en février 2022, le nombre d’appels total est de plus de 8200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827173"/>
            <a:ext cx="10678183" cy="45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116" y="-98854"/>
            <a:ext cx="10012525" cy="68580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31724" y="6492875"/>
            <a:ext cx="4114800" cy="365125"/>
          </a:xfrm>
        </p:spPr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69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4605" y="189470"/>
            <a:ext cx="5090985" cy="838930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solidFill>
                  <a:srgbClr val="FF5050"/>
                </a:solidFill>
                <a:latin typeface="+mn-lt"/>
              </a:rPr>
              <a:t>Territoire </a:t>
            </a:r>
            <a:r>
              <a:rPr lang="fr-FR" sz="4000" b="1" dirty="0" smtClean="0">
                <a:solidFill>
                  <a:srgbClr val="FF5050"/>
                </a:solidFill>
                <a:latin typeface="+mn-lt"/>
              </a:rPr>
              <a:t>(</a:t>
            </a:r>
            <a:r>
              <a:rPr lang="fr-FR" sz="4000" b="1" dirty="0" err="1" smtClean="0">
                <a:solidFill>
                  <a:srgbClr val="FF5050"/>
                </a:solidFill>
                <a:latin typeface="+mn-lt"/>
              </a:rPr>
              <a:t>Vinatier</a:t>
            </a:r>
            <a:r>
              <a:rPr lang="fr-FR" sz="4000" b="1" dirty="0" smtClean="0">
                <a:solidFill>
                  <a:srgbClr val="FF5050"/>
                </a:solidFill>
                <a:latin typeface="+mn-lt"/>
              </a:rPr>
              <a:t>)</a:t>
            </a:r>
            <a:endParaRPr lang="fr-FR" sz="4000" b="1" dirty="0">
              <a:solidFill>
                <a:srgbClr val="FF5050"/>
              </a:solidFill>
              <a:latin typeface="+mn-lt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50" y="907095"/>
            <a:ext cx="5274125" cy="537301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  <p:sp>
        <p:nvSpPr>
          <p:cNvPr id="3" name="ZoneTexte 2"/>
          <p:cNvSpPr txBox="1"/>
          <p:nvPr/>
        </p:nvSpPr>
        <p:spPr>
          <a:xfrm>
            <a:off x="5601730" y="1483969"/>
            <a:ext cx="63818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noter que toutes les communes de la Métropole de Lyon </a:t>
            </a:r>
            <a:r>
              <a:rPr lang="fr-FR" dirty="0"/>
              <a:t>ne relèvent pas du territoire du </a:t>
            </a:r>
            <a:r>
              <a:rPr lang="fr-FR" dirty="0" err="1" smtClean="0"/>
              <a:t>Vinatier</a:t>
            </a:r>
            <a:r>
              <a:rPr lang="fr-FR" dirty="0" smtClean="0"/>
              <a:t> ainsi que 2 arrondissements de Lyon : </a:t>
            </a:r>
          </a:p>
          <a:p>
            <a:r>
              <a:rPr lang="fr-FR" dirty="0" smtClean="0"/>
              <a:t>- Lyon 7 : Saint Jean de Dieu</a:t>
            </a:r>
          </a:p>
          <a:p>
            <a:r>
              <a:rPr lang="fr-FR" dirty="0" smtClean="0"/>
              <a:t>- Lyon 9 : Saint-Cyr au Mont d’Or</a:t>
            </a:r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dirty="0" smtClean="0"/>
              <a:t>Et que certaines communes hors métropole relèvent du secteur du </a:t>
            </a:r>
            <a:r>
              <a:rPr lang="fr-FR" dirty="0" err="1" smtClean="0"/>
              <a:t>Vinatier</a:t>
            </a:r>
            <a:r>
              <a:rPr lang="fr-FR" dirty="0" smtClean="0"/>
              <a:t> (Saint Laurent et Saint-Bonnet de Mure, Genas,…)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9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34858"/>
            <a:ext cx="7506391" cy="613403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8182" y="365125"/>
            <a:ext cx="7473142" cy="682279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>
                <a:solidFill>
                  <a:srgbClr val="FF5050"/>
                </a:solidFill>
                <a:latin typeface="+mn-lt"/>
              </a:rPr>
              <a:t>Sectorisation du pôle PEA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POP - Mars 2024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170" y="2143360"/>
            <a:ext cx="1879482" cy="20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1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B04970D-09EF-DE4E-A3D1-08A5E4FD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78"/>
            <a:ext cx="10515600" cy="87584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+mn-lt"/>
              </a:rPr>
              <a:t>EQUIPE </a:t>
            </a:r>
            <a:r>
              <a:rPr lang="fr-FR" sz="4000" b="1" dirty="0">
                <a:latin typeface="+mn-lt"/>
              </a:rPr>
              <a:t>POP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B75AED-DBF5-A04F-B3F1-A2DF94164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6859"/>
            <a:ext cx="10515600" cy="1143000"/>
          </a:xfrm>
        </p:spPr>
        <p:txBody>
          <a:bodyPr/>
          <a:lstStyle/>
          <a:p>
            <a:r>
              <a:rPr lang="fr-FR" sz="2000" b="1" dirty="0"/>
              <a:t>Médecin (1 ETP)</a:t>
            </a:r>
          </a:p>
          <a:p>
            <a:pPr lvl="1"/>
            <a:r>
              <a:rPr lang="fr-FR" sz="1400" dirty="0"/>
              <a:t>P</a:t>
            </a:r>
            <a:r>
              <a:rPr lang="fr-FR" sz="1400" dirty="0" smtClean="0"/>
              <a:t>r </a:t>
            </a:r>
            <a:r>
              <a:rPr lang="fr-FR" sz="1400" dirty="0"/>
              <a:t>GEOFFRAY-CASSAR Marie Maude (0,2 ETP) </a:t>
            </a:r>
          </a:p>
          <a:p>
            <a:pPr lvl="1"/>
            <a:r>
              <a:rPr lang="fr-FR" sz="1400" dirty="0"/>
              <a:t>Dr WILLERMOZ Laurence (0,8 ETP)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81E96BBE-60F2-5B43-979F-18690DA687A9}"/>
              </a:ext>
            </a:extLst>
          </p:cNvPr>
          <p:cNvSpPr txBox="1">
            <a:spLocks/>
          </p:cNvSpPr>
          <p:nvPr/>
        </p:nvSpPr>
        <p:spPr>
          <a:xfrm>
            <a:off x="838200" y="2477651"/>
            <a:ext cx="10515600" cy="2029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0" b="1" dirty="0"/>
              <a:t>Infirmières (5,2 ETP)</a:t>
            </a:r>
          </a:p>
          <a:p>
            <a:pPr lvl="1"/>
            <a:r>
              <a:rPr lang="fr-FR" sz="5600" dirty="0" smtClean="0"/>
              <a:t>BATACHE-BAYON Sophia (1 ETP)</a:t>
            </a:r>
          </a:p>
          <a:p>
            <a:pPr lvl="1"/>
            <a:r>
              <a:rPr lang="fr-FR" sz="5600" dirty="0" smtClean="0"/>
              <a:t>BONNARD </a:t>
            </a:r>
            <a:r>
              <a:rPr lang="fr-FR" sz="5600" dirty="0"/>
              <a:t>Célia </a:t>
            </a:r>
            <a:r>
              <a:rPr lang="fr-FR" sz="5600" dirty="0" smtClean="0"/>
              <a:t>(0,80 ETP)</a:t>
            </a:r>
          </a:p>
          <a:p>
            <a:pPr lvl="1"/>
            <a:r>
              <a:rPr lang="fr-FR" sz="5600" dirty="0"/>
              <a:t>BOUHENNA Aicha </a:t>
            </a:r>
            <a:r>
              <a:rPr lang="fr-FR" sz="5600" dirty="0" smtClean="0"/>
              <a:t>(0,5 ETP)</a:t>
            </a:r>
            <a:endParaRPr lang="fr-FR" sz="5600" dirty="0"/>
          </a:p>
          <a:p>
            <a:pPr lvl="1"/>
            <a:r>
              <a:rPr lang="fr-FR" sz="5600" dirty="0" smtClean="0"/>
              <a:t>DE </a:t>
            </a:r>
            <a:r>
              <a:rPr lang="fr-FR" sz="5600" dirty="0"/>
              <a:t>BORGRAEFF Elise (0,5 </a:t>
            </a:r>
            <a:r>
              <a:rPr lang="fr-FR" sz="5600" dirty="0" smtClean="0"/>
              <a:t>ETP)</a:t>
            </a:r>
            <a:endParaRPr lang="fr-FR" sz="5600" dirty="0"/>
          </a:p>
          <a:p>
            <a:pPr lvl="1"/>
            <a:r>
              <a:rPr lang="fr-FR" sz="5600" dirty="0"/>
              <a:t>DENECHEAU Delphine (0,8 </a:t>
            </a:r>
            <a:r>
              <a:rPr lang="fr-FR" sz="5600" dirty="0" smtClean="0"/>
              <a:t>ETP)</a:t>
            </a:r>
            <a:endParaRPr lang="fr-FR" sz="5600" dirty="0"/>
          </a:p>
          <a:p>
            <a:pPr lvl="1"/>
            <a:r>
              <a:rPr lang="fr-FR" sz="5600" dirty="0" smtClean="0"/>
              <a:t>GAUCHER </a:t>
            </a:r>
            <a:r>
              <a:rPr lang="fr-FR" sz="5600" dirty="0"/>
              <a:t>Malika (1 </a:t>
            </a:r>
            <a:r>
              <a:rPr lang="fr-FR" sz="5600" dirty="0" smtClean="0"/>
              <a:t>ETP)</a:t>
            </a:r>
          </a:p>
          <a:p>
            <a:pPr lvl="1"/>
            <a:r>
              <a:rPr lang="fr-FR" sz="5600" dirty="0" smtClean="0"/>
              <a:t>MOITY Clara (1</a:t>
            </a:r>
            <a:r>
              <a:rPr lang="fr-FR" sz="5600" dirty="0"/>
              <a:t> </a:t>
            </a:r>
            <a:r>
              <a:rPr lang="fr-FR" sz="5600" dirty="0" smtClean="0"/>
              <a:t>ETP)</a:t>
            </a:r>
          </a:p>
          <a:p>
            <a:pPr lvl="1"/>
            <a:r>
              <a:rPr lang="fr-FR" sz="5600" dirty="0" smtClean="0"/>
              <a:t>POYET </a:t>
            </a:r>
            <a:r>
              <a:rPr lang="fr-FR" sz="5600" dirty="0"/>
              <a:t>Marylou (0,8 </a:t>
            </a:r>
            <a:r>
              <a:rPr lang="fr-FR" sz="5600" dirty="0" smtClean="0"/>
              <a:t>ETP)</a:t>
            </a:r>
          </a:p>
          <a:p>
            <a:pPr lvl="1"/>
            <a:endParaRPr lang="fr-FR" sz="5600" dirty="0" smtClean="0"/>
          </a:p>
          <a:p>
            <a:pPr lvl="1"/>
            <a:endParaRPr lang="fr-FR" sz="56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xmlns="" id="{43AABCE5-AF78-AE45-BA70-1438AF69DC3A}"/>
              </a:ext>
            </a:extLst>
          </p:cNvPr>
          <p:cNvSpPr txBox="1">
            <a:spLocks/>
          </p:cNvSpPr>
          <p:nvPr/>
        </p:nvSpPr>
        <p:spPr>
          <a:xfrm>
            <a:off x="838200" y="4523232"/>
            <a:ext cx="10515600" cy="67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Psychologue </a:t>
            </a:r>
            <a:r>
              <a:rPr lang="fr-FR" sz="2000" b="1" dirty="0" smtClean="0"/>
              <a:t>(0,5 ETP)</a:t>
            </a:r>
            <a:endParaRPr lang="fr-FR" sz="1600" dirty="0"/>
          </a:p>
          <a:p>
            <a:pPr lvl="1"/>
            <a:r>
              <a:rPr lang="fr-FR" sz="1400" dirty="0"/>
              <a:t>REGAN Pauline (0,5 </a:t>
            </a:r>
            <a:r>
              <a:rPr lang="fr-FR" sz="1400" dirty="0" smtClean="0"/>
              <a:t>ETP)</a:t>
            </a:r>
            <a:endParaRPr lang="fr-FR" sz="14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BEC94C89-951B-4C40-9AD8-EA4FABF016AA}"/>
              </a:ext>
            </a:extLst>
          </p:cNvPr>
          <p:cNvSpPr txBox="1">
            <a:spLocks/>
          </p:cNvSpPr>
          <p:nvPr/>
        </p:nvSpPr>
        <p:spPr>
          <a:xfrm>
            <a:off x="838200" y="5214709"/>
            <a:ext cx="10515600" cy="67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Secrétaire (1 ETP)</a:t>
            </a:r>
          </a:p>
          <a:p>
            <a:pPr lvl="1"/>
            <a:r>
              <a:rPr lang="fr-FR" sz="1400" dirty="0"/>
              <a:t>WALLACE Joëlle </a:t>
            </a:r>
            <a:r>
              <a:rPr lang="fr-FR" sz="1400" dirty="0" smtClean="0"/>
              <a:t>Ameyo (</a:t>
            </a:r>
            <a:r>
              <a:rPr lang="fr-FR" sz="1400" dirty="0"/>
              <a:t>1 ETP)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0C6EB3A1-97B7-1342-98E9-3BD4D1061511}"/>
              </a:ext>
            </a:extLst>
          </p:cNvPr>
          <p:cNvSpPr txBox="1">
            <a:spLocks/>
          </p:cNvSpPr>
          <p:nvPr/>
        </p:nvSpPr>
        <p:spPr>
          <a:xfrm>
            <a:off x="838200" y="5906186"/>
            <a:ext cx="10515600" cy="67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Assistance sociale (0,5 ETP)</a:t>
            </a:r>
          </a:p>
          <a:p>
            <a:pPr lvl="1"/>
            <a:r>
              <a:rPr lang="fr-FR" sz="1400" dirty="0"/>
              <a:t>MARTINEZ ZUBIAUR Céline (0,5 </a:t>
            </a:r>
            <a:r>
              <a:rPr lang="fr-FR" sz="1400" dirty="0" smtClean="0"/>
              <a:t>ETP)</a:t>
            </a:r>
            <a:endParaRPr lang="fr-FR" sz="14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096314B0-72A8-E542-ADAA-594C195D1966}"/>
              </a:ext>
            </a:extLst>
          </p:cNvPr>
          <p:cNvSpPr txBox="1">
            <a:spLocks/>
          </p:cNvSpPr>
          <p:nvPr/>
        </p:nvSpPr>
        <p:spPr>
          <a:xfrm>
            <a:off x="838200" y="1802738"/>
            <a:ext cx="10515600" cy="67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Cadre de santé (0,1 ETP)</a:t>
            </a:r>
          </a:p>
          <a:p>
            <a:pPr lvl="1"/>
            <a:r>
              <a:rPr lang="fr-FR" sz="1400" dirty="0" smtClean="0"/>
              <a:t>ROUGERIE Sonia</a:t>
            </a:r>
            <a:endParaRPr lang="fr-FR" sz="1400" dirty="0"/>
          </a:p>
        </p:txBody>
      </p:sp>
      <p:pic>
        <p:nvPicPr>
          <p:cNvPr id="10" name="Image 9" descr="Une image contenant Police, Graphique, conception, logo&#10;&#10;Description générée automatiquement">
            <a:extLst>
              <a:ext uri="{FF2B5EF4-FFF2-40B4-BE49-F238E27FC236}">
                <a16:creationId xmlns:a16="http://schemas.microsoft.com/office/drawing/2014/main" xmlns="" id="{B75A4572-7D4E-3848-BB10-B6C2329440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574105" y="2196647"/>
            <a:ext cx="6397533" cy="3018063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709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515" y="340187"/>
            <a:ext cx="10515600" cy="732155"/>
          </a:xfrm>
        </p:spPr>
        <p:txBody>
          <a:bodyPr/>
          <a:lstStyle/>
          <a:p>
            <a:r>
              <a:rPr lang="fr-FR" b="1" i="0" u="none" strike="noStrike" baseline="0" dirty="0">
                <a:solidFill>
                  <a:srgbClr val="000000"/>
                </a:solidFill>
                <a:latin typeface="+mn-lt"/>
              </a:rPr>
              <a:t>Plateforme POP 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515" y="1685096"/>
            <a:ext cx="7660432" cy="4528522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700" b="1" dirty="0"/>
              <a:t>Accueil et écoute téléphonique pour des premières demandes de soins </a:t>
            </a:r>
            <a:r>
              <a:rPr lang="fr-FR" sz="1700" dirty="0"/>
              <a:t>en psychiatrie de l’enfant et de l’adolescent face à un patient présentant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700" dirty="0"/>
              <a:t>	</a:t>
            </a:r>
            <a:r>
              <a:rPr lang="fr-FR" sz="1700" dirty="0" smtClean="0"/>
              <a:t>- </a:t>
            </a:r>
            <a:r>
              <a:rPr lang="fr-FR" sz="1700" dirty="0"/>
              <a:t>Des difficultés affectives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700" dirty="0"/>
              <a:t>	- Des troubles du comportement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700" dirty="0"/>
              <a:t>	- Des troubles de la communication et/ou du langage</a:t>
            </a:r>
            <a:r>
              <a:rPr lang="fr-FR" sz="17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700" dirty="0" smtClean="0"/>
              <a:t>	- Des </a:t>
            </a:r>
            <a:r>
              <a:rPr lang="fr-FR" sz="1700" dirty="0"/>
              <a:t>difficultés scolaires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1700" dirty="0"/>
          </a:p>
          <a:p>
            <a:pPr algn="just"/>
            <a:r>
              <a:rPr lang="fr-FR" sz="1700" b="1" dirty="0" smtClean="0"/>
              <a:t>Evaluation </a:t>
            </a:r>
            <a:r>
              <a:rPr lang="fr-FR" sz="1700" b="1" dirty="0"/>
              <a:t>brève des besoins et des ressources</a:t>
            </a:r>
            <a:r>
              <a:rPr lang="fr-FR" sz="1700" dirty="0"/>
              <a:t>. </a:t>
            </a:r>
            <a:r>
              <a:rPr lang="fr-FR" sz="1700" dirty="0" smtClean="0"/>
              <a:t>Transmission de </a:t>
            </a:r>
            <a:r>
              <a:rPr lang="fr-FR" sz="1700" b="1" dirty="0"/>
              <a:t>questionnaires</a:t>
            </a:r>
            <a:r>
              <a:rPr lang="fr-FR" sz="1700" dirty="0"/>
              <a:t> aux familles, aux professionnels </a:t>
            </a:r>
            <a:r>
              <a:rPr lang="fr-FR" sz="1700" dirty="0" smtClean="0"/>
              <a:t>de santé et </a:t>
            </a:r>
            <a:r>
              <a:rPr lang="fr-FR" sz="1700" dirty="0"/>
              <a:t>à </a:t>
            </a:r>
            <a:r>
              <a:rPr lang="fr-FR" sz="1700" dirty="0" smtClean="0"/>
              <a:t>l’école. Rendez-vous sur POP                       en fonction de l’évaluation clinique pour préciser l’orientation de soin</a:t>
            </a:r>
          </a:p>
          <a:p>
            <a:pPr algn="just"/>
            <a:endParaRPr lang="fr-FR" sz="1700" b="1" dirty="0" smtClean="0"/>
          </a:p>
          <a:p>
            <a:pPr algn="just"/>
            <a:r>
              <a:rPr lang="fr-FR" sz="1700" b="1" dirty="0" smtClean="0"/>
              <a:t>Information </a:t>
            </a:r>
            <a:r>
              <a:rPr lang="fr-FR" sz="1700" b="1" dirty="0"/>
              <a:t>sur l’offre de soins psychiatriques et les ressources disponibles </a:t>
            </a:r>
            <a:r>
              <a:rPr lang="fr-FR" sz="1700" dirty="0"/>
              <a:t>au Centre Hospitalier Le </a:t>
            </a:r>
            <a:r>
              <a:rPr lang="fr-FR" sz="1700" dirty="0" err="1"/>
              <a:t>Vinatier</a:t>
            </a:r>
            <a:r>
              <a:rPr lang="fr-FR" sz="1700" dirty="0"/>
              <a:t> ou </a:t>
            </a:r>
            <a:r>
              <a:rPr lang="fr-FR" sz="1700" dirty="0" smtClean="0"/>
              <a:t>auprès des </a:t>
            </a:r>
            <a:r>
              <a:rPr lang="fr-FR" sz="1700" dirty="0"/>
              <a:t>partenaires</a:t>
            </a:r>
          </a:p>
          <a:p>
            <a:pPr algn="just"/>
            <a:endParaRPr lang="fr-FR" sz="1700" dirty="0"/>
          </a:p>
          <a:p>
            <a:pPr algn="just"/>
            <a:r>
              <a:rPr lang="fr-FR" sz="1700" b="1" dirty="0"/>
              <a:t>Orientation des familles </a:t>
            </a:r>
            <a:r>
              <a:rPr lang="fr-FR" sz="1700" dirty="0"/>
              <a:t>sur le pôle de pédopsychiatrie ou auprès </a:t>
            </a:r>
            <a:r>
              <a:rPr lang="fr-FR" sz="1700" dirty="0" smtClean="0"/>
              <a:t>                                      de </a:t>
            </a:r>
            <a:r>
              <a:rPr lang="fr-FR" sz="1700" dirty="0"/>
              <a:t>nos partenaires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448" y="1194053"/>
            <a:ext cx="3825552" cy="42900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324196" y="1194053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Pourquoi ?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22057"/>
            <a:ext cx="10515600" cy="47834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0000"/>
                </a:solidFill>
                <a:latin typeface="+mn-lt"/>
              </a:rPr>
              <a:t>Plateforme POP </a:t>
            </a:r>
            <a:r>
              <a:rPr lang="fr-FR" b="1" dirty="0" smtClean="0">
                <a:solidFill>
                  <a:srgbClr val="000000"/>
                </a:solidFill>
              </a:rPr>
              <a:t/>
            </a:r>
            <a:br>
              <a:rPr lang="fr-FR" b="1" dirty="0" smtClean="0">
                <a:solidFill>
                  <a:srgbClr val="000000"/>
                </a:solidFill>
              </a:rPr>
            </a:b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577" y="1715397"/>
            <a:ext cx="11288683" cy="2621949"/>
          </a:xfrm>
        </p:spPr>
        <p:txBody>
          <a:bodyPr>
            <a:normAutofit fontScale="85000" lnSpcReduction="10000"/>
          </a:bodyPr>
          <a:lstStyle/>
          <a:p>
            <a:r>
              <a:rPr lang="fr-FR" sz="2400" b="1" dirty="0" smtClean="0"/>
              <a:t>Pour les parents</a:t>
            </a:r>
          </a:p>
          <a:p>
            <a:endParaRPr lang="fr-FR" sz="2400" b="1" dirty="0" smtClean="0"/>
          </a:p>
          <a:p>
            <a:pPr marL="228600" lvl="3">
              <a:lnSpc>
                <a:spcPct val="100000"/>
              </a:lnSpc>
              <a:spcBef>
                <a:spcPts val="1000"/>
              </a:spcBef>
            </a:pPr>
            <a:r>
              <a:rPr lang="fr-FR" sz="2400" b="1" dirty="0"/>
              <a:t>Pour les adolescents</a:t>
            </a:r>
          </a:p>
          <a:p>
            <a:endParaRPr lang="fr-FR" sz="2400" b="1" dirty="0" smtClean="0"/>
          </a:p>
          <a:p>
            <a:r>
              <a:rPr lang="fr-FR" sz="2400" b="1" dirty="0" smtClean="0"/>
              <a:t>Pour les professionnels </a:t>
            </a:r>
            <a:endParaRPr lang="fr-FR" sz="2400" dirty="0" smtClean="0"/>
          </a:p>
          <a:p>
            <a:pPr marL="0" indent="0">
              <a:buNone/>
            </a:pPr>
            <a:endParaRPr lang="fr-FR" sz="2200" dirty="0" smtClean="0"/>
          </a:p>
          <a:p>
            <a:pPr marL="0" indent="0">
              <a:buNone/>
            </a:pPr>
            <a:r>
              <a:rPr lang="fr-FR" sz="1900" dirty="0" smtClean="0"/>
              <a:t>Médecins généralistes, professionnels de santé, libéraux, enseignants, école, établissements sociaux et médico-sociaux, etc.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825577" y="5060151"/>
            <a:ext cx="111995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rgbClr val="000000"/>
              </a:solidFill>
            </a:endParaRPr>
          </a:p>
          <a:p>
            <a:r>
              <a:rPr lang="fr-FR" b="1" dirty="0" smtClean="0"/>
              <a:t>Par  </a:t>
            </a:r>
            <a:r>
              <a:rPr lang="fr-FR" b="1" dirty="0" smtClean="0">
                <a:solidFill>
                  <a:srgbClr val="000000"/>
                </a:solidFill>
              </a:rPr>
              <a:t>       :  </a:t>
            </a:r>
            <a:r>
              <a:rPr lang="fr-FR" b="1" dirty="0" smtClean="0"/>
              <a:t>0 </a:t>
            </a:r>
            <a:r>
              <a:rPr lang="fr-FR" b="1" dirty="0"/>
              <a:t>800 715 </a:t>
            </a:r>
            <a:r>
              <a:rPr lang="fr-FR" b="1" dirty="0" smtClean="0"/>
              <a:t>150 du </a:t>
            </a:r>
            <a:r>
              <a:rPr lang="fr-FR" b="1" dirty="0"/>
              <a:t>lundi au vendredi de 9h à </a:t>
            </a:r>
            <a:r>
              <a:rPr lang="fr-FR" b="1" dirty="0" smtClean="0"/>
              <a:t>17h</a:t>
            </a:r>
          </a:p>
          <a:p>
            <a:r>
              <a:rPr lang="fr-FR" b="1" dirty="0" smtClean="0"/>
              <a:t>Par </a:t>
            </a:r>
            <a:r>
              <a:rPr lang="fr-FR" b="1" dirty="0"/>
              <a:t>SISRA pour les professionnels de santé </a:t>
            </a:r>
            <a:r>
              <a:rPr lang="fr-FR" dirty="0" smtClean="0"/>
              <a:t>«</a:t>
            </a:r>
            <a:r>
              <a:rPr lang="fr-FR" dirty="0"/>
              <a:t>POP Plateforme orientation Psy adolescent et enfant &amp; évaluation» </a:t>
            </a:r>
          </a:p>
          <a:p>
            <a:r>
              <a:rPr lang="fr-FR" dirty="0"/>
              <a:t> </a:t>
            </a:r>
          </a:p>
          <a:p>
            <a:endParaRPr lang="fr-FR" sz="2400" b="1" dirty="0"/>
          </a:p>
          <a:p>
            <a:endParaRPr lang="fr-FR" b="1" dirty="0" smtClean="0">
              <a:solidFill>
                <a:srgbClr val="000000"/>
              </a:solidFill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11" y="1590346"/>
            <a:ext cx="761633" cy="5995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169" y="2265069"/>
            <a:ext cx="1217291" cy="7396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544" y="3129793"/>
            <a:ext cx="1005016" cy="7205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774" y="5274514"/>
            <a:ext cx="437210" cy="4372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68259" y="1084673"/>
            <a:ext cx="203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Pour </a:t>
            </a:r>
            <a:r>
              <a:rPr lang="fr-FR" b="1" dirty="0" smtClean="0">
                <a:solidFill>
                  <a:schemeClr val="tx2"/>
                </a:solidFill>
              </a:rPr>
              <a:t>qui ?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8258" y="4551709"/>
            <a:ext cx="203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Comment ?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smtClean="0">
                <a:solidFill>
                  <a:schemeClr val="tx2"/>
                </a:solidFill>
                <a:latin typeface="+mn-lt"/>
              </a:rPr>
              <a:t>Le réseau de professionnels</a:t>
            </a:r>
            <a:endParaRPr lang="fr-FR" sz="4000" b="1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6077" y="1334530"/>
            <a:ext cx="11088128" cy="4786184"/>
          </a:xfrm>
        </p:spPr>
        <p:txBody>
          <a:bodyPr>
            <a:normAutofit fontScale="92500"/>
          </a:bodyPr>
          <a:lstStyle/>
          <a:p>
            <a:r>
              <a:rPr lang="fr-FR" dirty="0"/>
              <a:t>Maison de la Métropole (PMI, service social, service enfance</a:t>
            </a:r>
            <a:r>
              <a:rPr lang="fr-FR" dirty="0" smtClean="0"/>
              <a:t>)</a:t>
            </a:r>
          </a:p>
          <a:p>
            <a:r>
              <a:rPr lang="fr-FR" dirty="0" smtClean="0"/>
              <a:t>Médecins généralistes, pédiatres, </a:t>
            </a:r>
            <a:r>
              <a:rPr lang="fr-FR" dirty="0" err="1" smtClean="0"/>
              <a:t>neuropédiatres</a:t>
            </a:r>
            <a:r>
              <a:rPr lang="fr-FR" dirty="0" smtClean="0"/>
              <a:t>, pédopsychiatres,…</a:t>
            </a:r>
          </a:p>
          <a:p>
            <a:r>
              <a:rPr lang="fr-FR" dirty="0" smtClean="0"/>
              <a:t>Professionnels de santé libéraux (psychologues, orthophonistes,…)</a:t>
            </a:r>
          </a:p>
          <a:p>
            <a:r>
              <a:rPr lang="fr-FR" dirty="0" smtClean="0"/>
              <a:t>Ecoles, collèges, lycées (médecins, infirmières, psychologues,…)</a:t>
            </a:r>
          </a:p>
          <a:p>
            <a:r>
              <a:rPr lang="fr-FR" dirty="0"/>
              <a:t>Etablissements hospitaliers (urgences HFME, centre régional </a:t>
            </a:r>
            <a:r>
              <a:rPr lang="fr-FR" dirty="0" err="1" smtClean="0"/>
              <a:t>psychotrauma</a:t>
            </a:r>
            <a:r>
              <a:rPr lang="fr-FR" dirty="0" smtClean="0"/>
              <a:t>,…)</a:t>
            </a:r>
          </a:p>
          <a:p>
            <a:r>
              <a:rPr lang="fr-FR" dirty="0"/>
              <a:t>PCO (plateforme de coordination et d’orientation</a:t>
            </a:r>
            <a:r>
              <a:rPr lang="fr-FR" dirty="0" smtClean="0"/>
              <a:t>)</a:t>
            </a:r>
          </a:p>
          <a:p>
            <a:r>
              <a:rPr lang="fr-FR" dirty="0" smtClean="0"/>
              <a:t>Etablissements sociaux et médico-sociaux (AEMO, Maisons d’enfants, foyers, ITEP, IME,CAMSP, CADA,…)</a:t>
            </a:r>
          </a:p>
          <a:p>
            <a:r>
              <a:rPr lang="fr-FR" dirty="0" smtClean="0"/>
              <a:t>Associations (enfant bleu, point accueil écoute jeune, maison des adolescents)</a:t>
            </a:r>
          </a:p>
          <a:p>
            <a:r>
              <a:rPr lang="fr-FR" dirty="0" smtClean="0"/>
              <a:t>Etc…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100" smtClean="0"/>
              <a:t>Présentation POP - Mars 2024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2333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13A4744-2F16-D14A-A149-BB612EB5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  <a:latin typeface="+mn-lt"/>
              </a:rPr>
              <a:t>Les missions</a:t>
            </a:r>
            <a:endParaRPr lang="fr-FR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A2B4C3F-94BB-6240-8C6A-DCCBEDA3B0F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7925" y="910774"/>
            <a:ext cx="10744342" cy="46550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Accueil, évaluation brève, orientation et information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930F52-87C6-2542-8AE0-6D2C12DF4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2425" y="6433042"/>
            <a:ext cx="7599419" cy="364800"/>
          </a:xfrm>
        </p:spPr>
        <p:txBody>
          <a:bodyPr/>
          <a:lstStyle/>
          <a:p>
            <a:pPr algn="ctr"/>
            <a:r>
              <a:rPr lang="en-US" sz="1100" i="0" smtClean="0">
                <a:solidFill>
                  <a:schemeClr val="bg1">
                    <a:lumMod val="50000"/>
                  </a:schemeClr>
                </a:solidFill>
              </a:rPr>
              <a:t>Présentation POP - Mars 2024</a:t>
            </a:r>
            <a:endParaRPr lang="en-US" sz="1100" i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Espace réservé du contenu 15">
            <a:extLst>
              <a:ext uri="{FF2B5EF4-FFF2-40B4-BE49-F238E27FC236}">
                <a16:creationId xmlns:a16="http://schemas.microsoft.com/office/drawing/2014/main" xmlns="" id="{17BE2A36-0176-7240-ABCF-4B2917BFBF15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71448672"/>
              </p:ext>
            </p:extLst>
          </p:nvPr>
        </p:nvGraphicFramePr>
        <p:xfrm>
          <a:off x="-935566" y="1604304"/>
          <a:ext cx="11226800" cy="448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509001" y="2226853"/>
            <a:ext cx="35644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/>
              <a:t>Sur le Pôle </a:t>
            </a:r>
            <a:r>
              <a:rPr lang="fr-FR" sz="1600" b="1" u="sng" dirty="0" smtClean="0"/>
              <a:t>PEA</a:t>
            </a:r>
          </a:p>
          <a:p>
            <a:endParaRPr lang="fr-FR" sz="800" b="1" u="sng" dirty="0"/>
          </a:p>
          <a:p>
            <a:pPr>
              <a:buFontTx/>
              <a:buChar char="-"/>
            </a:pPr>
            <a:r>
              <a:rPr lang="fr-FR" sz="1600" dirty="0"/>
              <a:t>PPE </a:t>
            </a:r>
            <a:r>
              <a:rPr lang="fr-FR" sz="1600" dirty="0" smtClean="0"/>
              <a:t>Périnatalité et Petite Enfance :</a:t>
            </a:r>
          </a:p>
          <a:p>
            <a:r>
              <a:rPr lang="fr-FR" sz="1600" dirty="0" smtClean="0"/>
              <a:t> 0-6 ans</a:t>
            </a:r>
          </a:p>
          <a:p>
            <a:endParaRPr lang="fr-FR" sz="1600" dirty="0" smtClean="0"/>
          </a:p>
          <a:p>
            <a:endParaRPr lang="fr-FR" sz="1600" dirty="0"/>
          </a:p>
          <a:p>
            <a:pPr>
              <a:buFontTx/>
              <a:buChar char="-"/>
            </a:pPr>
            <a:r>
              <a:rPr lang="fr-FR" sz="1600" dirty="0" smtClean="0"/>
              <a:t>TETA </a:t>
            </a:r>
            <a:r>
              <a:rPr lang="fr-FR" sz="1600" dirty="0"/>
              <a:t>(Traumatisme Enfant Troubles anxieux) : </a:t>
            </a:r>
            <a:r>
              <a:rPr lang="fr-FR" sz="1600" dirty="0" smtClean="0"/>
              <a:t>7-12 ans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ADOS </a:t>
            </a:r>
            <a:r>
              <a:rPr lang="fr-FR" sz="1600"/>
              <a:t>: </a:t>
            </a:r>
            <a:r>
              <a:rPr lang="fr-FR" sz="1600" smtClean="0"/>
              <a:t>13-18 </a:t>
            </a:r>
            <a:r>
              <a:rPr lang="fr-FR" sz="1600" dirty="0" smtClean="0"/>
              <a:t>ans</a:t>
            </a:r>
          </a:p>
          <a:p>
            <a:pPr>
              <a:buFontTx/>
              <a:buChar char="-"/>
            </a:pPr>
            <a:endParaRPr lang="fr-FR" sz="1600" dirty="0"/>
          </a:p>
          <a:p>
            <a:endParaRPr lang="fr-FR" sz="1600" dirty="0" smtClean="0"/>
          </a:p>
          <a:p>
            <a:endParaRPr lang="fr-FR" sz="800" dirty="0" smtClean="0"/>
          </a:p>
          <a:p>
            <a:pPr>
              <a:buFontTx/>
              <a:buChar char="-"/>
            </a:pPr>
            <a:r>
              <a:rPr lang="fr-FR" sz="1600" dirty="0" smtClean="0"/>
              <a:t>SUNRISE </a:t>
            </a:r>
            <a:r>
              <a:rPr lang="fr-FR" sz="1600" dirty="0"/>
              <a:t>(troubles du neuro développement) : 2-18 ans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3" y="1733605"/>
            <a:ext cx="1435308" cy="9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725</Words>
  <Application>Microsoft Office PowerPoint</Application>
  <PresentationFormat>Grand écran</PresentationFormat>
  <Paragraphs>133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   Présentation POP Plateforme d’Orientation en Pédopsychiatrie  </vt:lpstr>
      <vt:lpstr>Présentation PowerPoint</vt:lpstr>
      <vt:lpstr>Territoire (Vinatier)</vt:lpstr>
      <vt:lpstr>Sectorisation du pôle PEA</vt:lpstr>
      <vt:lpstr>EQUIPE POP</vt:lpstr>
      <vt:lpstr>Plateforme POP </vt:lpstr>
      <vt:lpstr>Plateforme POP  </vt:lpstr>
      <vt:lpstr>Le réseau de professionnels</vt:lpstr>
      <vt:lpstr>Les missions</vt:lpstr>
      <vt:lpstr>Les orientations en 1ère ligne</vt:lpstr>
      <vt:lpstr>Présentation PowerPoint</vt:lpstr>
      <vt:lpstr>Quelques chiffres…</vt:lpstr>
    </vt:vector>
  </TitlesOfParts>
  <Company>CH Le Vinatier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pôle des urgences psychiatriques</dc:title>
  <dc:creator>COURTIAL Maeva</dc:creator>
  <cp:lastModifiedBy>WILLERMOZ Laurence</cp:lastModifiedBy>
  <cp:revision>120</cp:revision>
  <cp:lastPrinted>2024-02-02T10:18:18Z</cp:lastPrinted>
  <dcterms:created xsi:type="dcterms:W3CDTF">2023-07-31T14:12:29Z</dcterms:created>
  <dcterms:modified xsi:type="dcterms:W3CDTF">2025-03-09T18:07:48Z</dcterms:modified>
</cp:coreProperties>
</file>